
<file path=[Content_Types].xml><?xml version="1.0" encoding="utf-8"?>
<Types xmlns="http://schemas.openxmlformats.org/package/2006/content-types">
  <Override PartName="/ppt/slides/slide29.xml" ContentType="application/vnd.openxmlformats-officedocument.presentationml.slide+xml"/>
  <Override PartName="/ppt/slides/slide47.xml" ContentType="application/vnd.openxmlformats-officedocument.presentationml.slide+xml"/>
  <Override PartName="/ppt/slides/slide58.xml" ContentType="application/vnd.openxmlformats-officedocument.presentationml.slide+xml"/>
  <Override PartName="/ppt/notesSlides/notesSlide2.xml" ContentType="application/vnd.openxmlformats-officedocument.presentationml.notesSlide+xml"/>
  <Override PartName="/ppt/slides/slide4.xml" ContentType="application/vnd.openxmlformats-officedocument.presentationml.slide+xml"/>
  <Override PartName="/ppt/slides/slide18.xml" ContentType="application/vnd.openxmlformats-officedocument.presentationml.slide+xml"/>
  <Override PartName="/ppt/slides/slide36.xml" ContentType="application/vnd.openxmlformats-officedocument.presentationml.slide+xml"/>
  <Override PartName="/ppt/slides/slide54.xml" ContentType="application/vnd.openxmlformats-officedocument.presentationml.slide+xml"/>
  <Override PartName="/ppt/slideLayouts/slideLayout6.xml" ContentType="application/vnd.openxmlformats-officedocument.presentationml.slideLayout+xml"/>
  <Override PartName="/ppt/tags/tag4.xml" ContentType="application/vnd.openxmlformats-officedocument.presentationml.tags+xml"/>
  <Override PartName="/ppt/slides/slide25.xml" ContentType="application/vnd.openxmlformats-officedocument.presentationml.slide+xml"/>
  <Override PartName="/ppt/slides/slide43.xml" ContentType="application/vnd.openxmlformats-officedocument.presentationml.slide+xml"/>
  <Override PartName="/ppt/theme/theme1.xml" ContentType="application/vnd.openxmlformats-officedocument.theme+xml"/>
  <Override PartName="/ppt/slideLayouts/slideLayout2.xml" ContentType="application/vnd.openxmlformats-officedocument.presentationml.slideLayout+xml"/>
  <Default Extension="xml" ContentType="application/xml"/>
  <Override PartName="/ppt/slides/slide14.xml" ContentType="application/vnd.openxmlformats-officedocument.presentationml.slide+xml"/>
  <Override PartName="/ppt/slides/slide32.xml" ContentType="application/vnd.openxmlformats-officedocument.presentationml.slide+xml"/>
  <Override PartName="/ppt/slides/slide50.xml" ContentType="application/vnd.openxmlformats-officedocument.presentationml.slide+xml"/>
  <Override PartName="/ppt/slides/slide61.xml" ContentType="application/vnd.openxmlformats-officedocument.presentationml.slide+xml"/>
  <Override PartName="/ppt/notesMasters/notesMaster1.xml" ContentType="application/vnd.openxmlformats-officedocument.presentationml.notesMaster+xml"/>
  <Override PartName="/ppt/slideLayouts/slideLayout13.xml" ContentType="application/vnd.openxmlformats-officedocument.presentationml.slideLayout+xml"/>
  <Override PartName="/ppt/slides/slide10.xml" ContentType="application/vnd.openxmlformats-officedocument.presentationml.slide+xml"/>
  <Override PartName="/ppt/slides/slide12.xml" ContentType="application/vnd.openxmlformats-officedocument.presentationml.slide+xml"/>
  <Override PartName="/ppt/slides/slide21.xml" ContentType="application/vnd.openxmlformats-officedocument.presentationml.slide+xml"/>
  <Override PartName="/ppt/slides/slide30.xml" ContentType="application/vnd.openxmlformats-officedocument.presentationml.slide+xml"/>
  <Override PartName="/ppt/tableStyles.xml" ContentType="application/vnd.openxmlformats-officedocument.presentationml.tableStyles+xml"/>
  <Override PartName="/ppt/slideLayouts/slideLayout11.xml" ContentType="application/vnd.openxmlformats-officedocument.presentationml.slideLayout+xml"/>
  <Override PartName="/docProps/custom.xml" ContentType="application/vnd.openxmlformats-officedocument.custom-properties+xml"/>
  <Override PartName="/ppt/commentAuthors.xml" ContentType="application/vnd.openxmlformats-officedocument.presentationml.commentAuthors+xml"/>
  <Override PartName="/ppt/notesSlides/notesSlide9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10.xml" ContentType="application/vnd.openxmlformats-officedocument.presentationml.notesSlide+xml"/>
  <Override PartName="/ppt/slides/slide7.xml" ContentType="application/vnd.openxmlformats-officedocument.presentationml.slide+xml"/>
  <Override PartName="/ppt/slides/slide9.xml" ContentType="application/vnd.openxmlformats-officedocument.presentationml.slide+xml"/>
  <Override PartName="/ppt/slides/slide59.xml" ContentType="application/vnd.openxmlformats-officedocument.presentationml.slide+xml"/>
  <Override PartName="/ppt/viewProps.xml" ContentType="application/vnd.openxmlformats-officedocument.presentationml.viewProps+xml"/>
  <Override PartName="/ppt/slideLayouts/slideLayout9.xml" ContentType="application/vnd.openxmlformats-officedocument.presentationml.slideLayout+xml"/>
  <Override PartName="/ppt/notesSlides/notesSlide5.xml" ContentType="application/vnd.openxmlformats-officedocument.presentationml.notesSlide+xml"/>
  <Override PartName="/ppt/charts/chart1.xml" ContentType="application/vnd.openxmlformats-officedocument.drawingml.chart+xml"/>
  <Override PartName="/ppt/slides/slide5.xml" ContentType="application/vnd.openxmlformats-officedocument.presentationml.slide+xml"/>
  <Override PartName="/ppt/slides/slide19.xml" ContentType="application/vnd.openxmlformats-officedocument.presentationml.slide+xml"/>
  <Override PartName="/ppt/slides/slide28.xml" ContentType="application/vnd.openxmlformats-officedocument.presentationml.slide+xml"/>
  <Override PartName="/ppt/slides/slide39.xml" ContentType="application/vnd.openxmlformats-officedocument.presentationml.slide+xml"/>
  <Override PartName="/ppt/slides/slide48.xml" ContentType="application/vnd.openxmlformats-officedocument.presentationml.slide+xml"/>
  <Override PartName="/ppt/slides/slide57.xml" ContentType="application/vnd.openxmlformats-officedocument.presentationml.slide+xml"/>
  <Override PartName="/ppt/slideLayouts/slideLayout7.xml" ContentType="application/vnd.openxmlformats-officedocument.presentationml.slideLayout+xml"/>
  <Default Extension="png" ContentType="image/png"/>
  <Override PartName="/ppt/notesSlides/notesSlide1.xml" ContentType="application/vnd.openxmlformats-officedocument.presentationml.notesSlide+xml"/>
  <Override PartName="/ppt/notesSlides/notesSlide3.xml" ContentType="application/vnd.openxmlformats-officedocument.presentationml.notesSlide+xml"/>
  <Default Extension="bin" ContentType="application/vnd.openxmlformats-officedocument.oleObject"/>
  <Override PartName="/ppt/slides/slide3.xml" ContentType="application/vnd.openxmlformats-officedocument.presentationml.slide+xml"/>
  <Override PartName="/ppt/slides/slide17.xml" ContentType="application/vnd.openxmlformats-officedocument.presentationml.slide+xml"/>
  <Override PartName="/ppt/slides/slide26.xml" ContentType="application/vnd.openxmlformats-officedocument.presentationml.slide+xml"/>
  <Override PartName="/ppt/slides/slide37.xml" ContentType="application/vnd.openxmlformats-officedocument.presentationml.slide+xml"/>
  <Override PartName="/ppt/slides/slide46.xml" ContentType="application/vnd.openxmlformats-officedocument.presentationml.slide+xml"/>
  <Override PartName="/ppt/slides/slide55.xml" ContentType="application/vnd.openxmlformats-officedocument.presentationml.slide+xml"/>
  <Override PartName="/ppt/presProps.xml" ContentType="application/vnd.openxmlformats-officedocument.presentationml.presProps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tags/tag5.xml" ContentType="application/vnd.openxmlformats-officedocument.presentationml.tags+xml"/>
  <Override PartName="/ppt/drawings/drawing1.xml" ContentType="application/vnd.openxmlformats-officedocument.drawingml.chartshapes+xml"/>
  <Override PartName="/ppt/slides/slide1.xml" ContentType="application/vnd.openxmlformats-officedocument.presentationml.slide+xml"/>
  <Override PartName="/ppt/slides/slide15.xml" ContentType="application/vnd.openxmlformats-officedocument.presentationml.slide+xml"/>
  <Override PartName="/ppt/slides/slide24.xml" ContentType="application/vnd.openxmlformats-officedocument.presentationml.slide+xml"/>
  <Override PartName="/ppt/slides/slide33.xml" ContentType="application/vnd.openxmlformats-officedocument.presentationml.slide+xml"/>
  <Override PartName="/ppt/slides/slide35.xml" ContentType="application/vnd.openxmlformats-officedocument.presentationml.slide+xml"/>
  <Override PartName="/ppt/slides/slide44.xml" ContentType="application/vnd.openxmlformats-officedocument.presentationml.slide+xml"/>
  <Override PartName="/ppt/slides/slide53.xml" ContentType="application/vnd.openxmlformats-officedocument.presentationml.slide+xml"/>
  <Override PartName="/ppt/slideLayouts/slideLayout3.xml" ContentType="application/vnd.openxmlformats-officedocument.presentationml.slideLayout+xml"/>
  <Default Extension="jpeg" ContentType="image/jpeg"/>
  <Default Extension="emf" ContentType="image/x-emf"/>
  <Override PartName="/ppt/tags/tag3.xml" ContentType="application/vnd.openxmlformats-officedocument.presentationml.tags+xml"/>
  <Override PartName="/ppt/presentation.xml" ContentType="application/vnd.openxmlformats-officedocument.presentationml.presentation.main+xml"/>
  <Override PartName="/ppt/slides/slide13.xml" ContentType="application/vnd.openxmlformats-officedocument.presentationml.slide+xml"/>
  <Override PartName="/ppt/slides/slide22.xml" ContentType="application/vnd.openxmlformats-officedocument.presentationml.slide+xml"/>
  <Override PartName="/ppt/slides/slide31.xml" ContentType="application/vnd.openxmlformats-officedocument.presentationml.slide+xml"/>
  <Override PartName="/ppt/slides/slide42.xml" ContentType="application/vnd.openxmlformats-officedocument.presentationml.slide+xml"/>
  <Override PartName="/ppt/slides/slide51.xml" ContentType="application/vnd.openxmlformats-officedocument.presentationml.slide+xml"/>
  <Override PartName="/ppt/slides/slide60.xml" ContentType="application/vnd.openxmlformats-officedocument.presentationml.slide+xml"/>
  <Override PartName="/ppt/slideLayouts/slideLayout1.xml" ContentType="application/vnd.openxmlformats-officedocument.presentationml.slideLayout+xml"/>
  <Override PartName="/ppt/tags/tag1.xml" ContentType="application/vnd.openxmlformats-officedocument.presentationml.tags+xml"/>
  <Default Extension="wav" ContentType="audio/wav"/>
  <Override PartName="/docProps/app.xml" ContentType="application/vnd.openxmlformats-officedocument.extended-properties+xml"/>
  <Override PartName="/ppt/slides/slide11.xml" ContentType="application/vnd.openxmlformats-officedocument.presentationml.slide+xml"/>
  <Override PartName="/ppt/slides/slide20.xml" ContentType="application/vnd.openxmlformats-officedocument.presentationml.slide+xml"/>
  <Override PartName="/ppt/slides/slide40.xml" ContentType="application/vnd.openxmlformats-officedocument.presentationml.slide+xml"/>
  <Override PartName="/ppt/slideLayouts/slideLayout12.xml" ContentType="application/vnd.openxmlformats-officedocument.presentationml.slideLayout+xml"/>
  <Override PartName="/ppt/slideLayouts/slideLayout10.xml" ContentType="application/vnd.openxmlformats-officedocument.presentationml.slideLayout+xml"/>
  <Default Extension="gif" ContentType="image/gif"/>
  <Default Extension="vml" ContentType="application/vnd.openxmlformats-officedocument.vmlDrawing"/>
  <Override PartName="/ppt/comments/comment1.xml" ContentType="application/vnd.openxmlformats-officedocument.presentationml.comments+xml"/>
  <Override PartName="/ppt/notesSlides/notesSlide8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6.xml" ContentType="application/vnd.openxmlformats-officedocument.presentationml.notesSlide+xml"/>
  <Override PartName="/ppt/slides/slide8.xml" ContentType="application/vnd.openxmlformats-officedocument.presentationml.slide+xml"/>
  <Override PartName="/ppt/slides/slide49.xml" ContentType="application/vnd.openxmlformats-officedocument.presentationml.slide+xml"/>
  <Override PartName="/ppt/handoutMasters/handoutMaster1.xml" ContentType="application/vnd.openxmlformats-officedocument.presentationml.handoutMaster+xml"/>
  <Override PartName="/ppt/notesSlides/notesSlide4.xml" ContentType="application/vnd.openxmlformats-officedocument.presentationml.notesSlide+xml"/>
  <Override PartName="/docProps/core.xml" ContentType="application/vnd.openxmlformats-package.core-properties+xml"/>
  <Override PartName="/ppt/slides/slide6.xml" ContentType="application/vnd.openxmlformats-officedocument.presentationml.slide+xml"/>
  <Override PartName="/ppt/slides/slide38.xml" ContentType="application/vnd.openxmlformats-officedocument.presentationml.slide+xml"/>
  <Override PartName="/ppt/slides/slide56.xml" ContentType="application/vnd.openxmlformats-officedocument.presentationml.slide+xml"/>
  <Override PartName="/ppt/slideLayouts/slideLayout8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27.xml" ContentType="application/vnd.openxmlformats-officedocument.presentationml.slide+xml"/>
  <Override PartName="/ppt/slides/slide45.xml" ContentType="application/vnd.openxmlformats-officedocument.presentationml.slide+xml"/>
  <Override PartName="/ppt/slideLayouts/slideLayout4.xml" ContentType="application/vnd.openxmlformats-officedocument.presentationml.slideLayout+xml"/>
  <Override PartName="/ppt/theme/theme3.xml" ContentType="application/vnd.openxmlformats-officedocument.theme+xml"/>
  <Override PartName="/ppt/slides/slide2.xml" ContentType="application/vnd.openxmlformats-officedocument.presentationml.slide+xml"/>
  <Override PartName="/ppt/slides/slide16.xml" ContentType="application/vnd.openxmlformats-officedocument.presentationml.slide+xml"/>
  <Override PartName="/ppt/slides/slide34.xml" ContentType="application/vnd.openxmlformats-officedocument.presentationml.slide+xml"/>
  <Override PartName="/ppt/slides/slide52.xml" ContentType="application/vnd.openxmlformats-officedocument.presentationml.slide+xml"/>
  <Default Extension="wmf" ContentType="image/x-wmf"/>
  <Override PartName="/ppt/tags/tag2.xml" ContentType="application/vnd.openxmlformats-officedocument.presentationml.tags+xml"/>
  <Default Extension="rels" ContentType="application/vnd.openxmlformats-package.relationships+xml"/>
  <Override PartName="/ppt/slides/slide23.xml" ContentType="application/vnd.openxmlformats-officedocument.presentationml.slide+xml"/>
  <Override PartName="/ppt/slides/slide41.xml" ContentType="application/vnd.openxmlformats-officedocument.presentationml.slide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trictFirstAndLastChars="0" saveSubsetFonts="1">
  <p:sldMasterIdLst>
    <p:sldMasterId id="2147483719" r:id="rId1"/>
  </p:sldMasterIdLst>
  <p:notesMasterIdLst>
    <p:notesMasterId r:id="rId63"/>
  </p:notesMasterIdLst>
  <p:handoutMasterIdLst>
    <p:handoutMasterId r:id="rId64"/>
  </p:handoutMasterIdLst>
  <p:sldIdLst>
    <p:sldId id="256" r:id="rId2"/>
    <p:sldId id="296" r:id="rId3"/>
    <p:sldId id="309" r:id="rId4"/>
    <p:sldId id="298" r:id="rId5"/>
    <p:sldId id="315" r:id="rId6"/>
    <p:sldId id="299" r:id="rId7"/>
    <p:sldId id="300" r:id="rId8"/>
    <p:sldId id="302" r:id="rId9"/>
    <p:sldId id="297" r:id="rId10"/>
    <p:sldId id="308" r:id="rId11"/>
    <p:sldId id="303" r:id="rId12"/>
    <p:sldId id="284" r:id="rId13"/>
    <p:sldId id="285" r:id="rId14"/>
    <p:sldId id="286" r:id="rId15"/>
    <p:sldId id="310" r:id="rId16"/>
    <p:sldId id="316" r:id="rId17"/>
    <p:sldId id="293" r:id="rId18"/>
    <p:sldId id="295" r:id="rId19"/>
    <p:sldId id="304" r:id="rId20"/>
    <p:sldId id="288" r:id="rId21"/>
    <p:sldId id="290" r:id="rId22"/>
    <p:sldId id="291" r:id="rId23"/>
    <p:sldId id="292" r:id="rId24"/>
    <p:sldId id="312" r:id="rId25"/>
    <p:sldId id="305" r:id="rId26"/>
    <p:sldId id="294" r:id="rId27"/>
    <p:sldId id="318" r:id="rId28"/>
    <p:sldId id="306" r:id="rId29"/>
    <p:sldId id="260" r:id="rId30"/>
    <p:sldId id="321" r:id="rId31"/>
    <p:sldId id="262" r:id="rId32"/>
    <p:sldId id="263" r:id="rId33"/>
    <p:sldId id="345" r:id="rId34"/>
    <p:sldId id="347" r:id="rId35"/>
    <p:sldId id="259" r:id="rId36"/>
    <p:sldId id="322" r:id="rId37"/>
    <p:sldId id="323" r:id="rId38"/>
    <p:sldId id="324" r:id="rId39"/>
    <p:sldId id="326" r:id="rId40"/>
    <p:sldId id="336" r:id="rId41"/>
    <p:sldId id="346" r:id="rId42"/>
    <p:sldId id="334" r:id="rId43"/>
    <p:sldId id="276" r:id="rId44"/>
    <p:sldId id="277" r:id="rId45"/>
    <p:sldId id="307" r:id="rId46"/>
    <p:sldId id="278" r:id="rId47"/>
    <p:sldId id="279" r:id="rId48"/>
    <p:sldId id="335" r:id="rId49"/>
    <p:sldId id="281" r:id="rId50"/>
    <p:sldId id="320" r:id="rId51"/>
    <p:sldId id="313" r:id="rId52"/>
    <p:sldId id="317" r:id="rId53"/>
    <p:sldId id="337" r:id="rId54"/>
    <p:sldId id="338" r:id="rId55"/>
    <p:sldId id="339" r:id="rId56"/>
    <p:sldId id="340" r:id="rId57"/>
    <p:sldId id="341" r:id="rId58"/>
    <p:sldId id="342" r:id="rId59"/>
    <p:sldId id="348" r:id="rId60"/>
    <p:sldId id="343" r:id="rId61"/>
    <p:sldId id="344" r:id="rId62"/>
  </p:sldIdLst>
  <p:sldSz cx="9144000" cy="6858000" type="screen4x3"/>
  <p:notesSz cx="6858000" cy="9144000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 New Roman" pitchFamily="18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 New Roman" pitchFamily="18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 New Roman" pitchFamily="18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 New Roman" pitchFamily="18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 New Roman" pitchFamily="18" charset="0"/>
        <a:ea typeface="+mn-ea"/>
        <a:cs typeface="+mn-cs"/>
      </a:defRPr>
    </a:lvl5pPr>
    <a:lvl6pPr marL="2286000" algn="l" defTabSz="914400" rtl="0" eaLnBrk="1" latinLnBrk="0" hangingPunct="1">
      <a:defRPr sz="2400" kern="1200">
        <a:solidFill>
          <a:schemeClr val="tx1"/>
        </a:solidFill>
        <a:latin typeface="Times New Roman" pitchFamily="18" charset="0"/>
        <a:ea typeface="+mn-ea"/>
        <a:cs typeface="+mn-cs"/>
      </a:defRPr>
    </a:lvl6pPr>
    <a:lvl7pPr marL="2743200" algn="l" defTabSz="914400" rtl="0" eaLnBrk="1" latinLnBrk="0" hangingPunct="1">
      <a:defRPr sz="2400" kern="1200">
        <a:solidFill>
          <a:schemeClr val="tx1"/>
        </a:solidFill>
        <a:latin typeface="Times New Roman" pitchFamily="18" charset="0"/>
        <a:ea typeface="+mn-ea"/>
        <a:cs typeface="+mn-cs"/>
      </a:defRPr>
    </a:lvl7pPr>
    <a:lvl8pPr marL="3200400" algn="l" defTabSz="914400" rtl="0" eaLnBrk="1" latinLnBrk="0" hangingPunct="1">
      <a:defRPr sz="2400" kern="1200">
        <a:solidFill>
          <a:schemeClr val="tx1"/>
        </a:solidFill>
        <a:latin typeface="Times New Roman" pitchFamily="18" charset="0"/>
        <a:ea typeface="+mn-ea"/>
        <a:cs typeface="+mn-cs"/>
      </a:defRPr>
    </a:lvl8pPr>
    <a:lvl9pPr marL="3657600" algn="l" defTabSz="914400" rtl="0" eaLnBrk="1" latinLnBrk="0" hangingPunct="1">
      <a:defRPr sz="2400" kern="1200">
        <a:solidFill>
          <a:schemeClr val="tx1"/>
        </a:solidFill>
        <a:latin typeface="Times New Roman" pitchFamily="18" charset="0"/>
        <a:ea typeface="+mn-ea"/>
        <a:cs typeface="+mn-cs"/>
      </a:defRPr>
    </a:lvl9pPr>
  </p:defaultTextStyle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0" name="Reyes" initials="R" lastIdx="1" clrIdx="0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useTimings="0">
    <p:present/>
    <p:sldAll/>
    <p:penClr>
      <a:srgbClr val="FF0000"/>
    </p:penClr>
  </p:showPr>
  <p:clrMru>
    <a:srgbClr val="99FF33"/>
    <a:srgbClr val="FF7C80"/>
    <a:srgbClr val="CC3300"/>
    <a:srgbClr val="FF6600"/>
    <a:srgbClr val="99CC00"/>
    <a:srgbClr val="336699"/>
    <a:srgbClr val="FFFFCC"/>
    <a:srgbClr val="00CC99"/>
    <a:srgbClr val="00CC66"/>
    <a:srgbClr val="00CC00"/>
  </p:clrMru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showOutlineIcons="0">
    <p:restoredLeft sz="9108" autoAdjust="0"/>
    <p:restoredTop sz="94673" autoAdjust="0"/>
  </p:normalViewPr>
  <p:slideViewPr>
    <p:cSldViewPr>
      <p:cViewPr>
        <p:scale>
          <a:sx n="70" d="100"/>
          <a:sy n="70" d="100"/>
        </p:scale>
        <p:origin x="-96" y="372"/>
      </p:cViewPr>
      <p:guideLst>
        <p:guide orient="horz" pos="312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5460"/>
    </p:cViewPr>
  </p:sorterViewPr>
  <p:gridSpacing cx="78028800" cy="780288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63" Type="http://schemas.openxmlformats.org/officeDocument/2006/relationships/notesMaster" Target="notesMasters/notesMaster1.xml"/><Relationship Id="rId68" Type="http://schemas.openxmlformats.org/officeDocument/2006/relationships/theme" Target="theme/theme1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61" Type="http://schemas.openxmlformats.org/officeDocument/2006/relationships/slide" Target="slides/slide60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commentAuthors" Target="commentAuthor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handoutMaster" Target="handoutMasters/handoutMaster1.xml"/><Relationship Id="rId69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viewProps" Target="view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/Relationships>
</file>

<file path=ppt/charts/_rels/chart1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1.xml"/><Relationship Id="rId1" Type="http://schemas.openxmlformats.org/officeDocument/2006/relationships/oleObject" Target="file:///\\cern.ch\dfs\Projects\HardwareCommissioning\Powering%20Tests\Sector%207-8\Data\RB%20and%20RQs.xls" TargetMode="Externa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1"/>
  <c:lang val="en-GB"/>
  <c:chart>
    <c:plotArea>
      <c:layout>
        <c:manualLayout>
          <c:layoutTarget val="inner"/>
          <c:xMode val="edge"/>
          <c:yMode val="edge"/>
          <c:x val="7.9899362272100372E-2"/>
          <c:y val="2.3163531721513912E-2"/>
          <c:w val="0.86186547726877127"/>
          <c:h val="0.95367293655697472"/>
        </c:manualLayout>
      </c:layout>
      <c:scatterChart>
        <c:scatterStyle val="lineMarker"/>
        <c:ser>
          <c:idx val="0"/>
          <c:order val="0"/>
          <c:tx>
            <c:strRef>
              <c:f>'Logging_1183010529659(1)'!$B$1</c:f>
              <c:strCache>
                <c:ptCount val="1"/>
                <c:pt idx="0">
                  <c:v>RPHE.UA83.RQD.A78:I_MEAS</c:v>
                </c:pt>
              </c:strCache>
            </c:strRef>
          </c:tx>
          <c:spPr>
            <a:ln w="47625">
              <a:solidFill>
                <a:schemeClr val="bg2">
                  <a:lumMod val="50000"/>
                </a:schemeClr>
              </a:solidFill>
              <a:prstDash val="dash"/>
            </a:ln>
          </c:spPr>
          <c:marker>
            <c:symbol val="none"/>
          </c:marker>
          <c:xVal>
            <c:numRef>
              <c:f>'Logging_1183010529659(1)'!$A$2:$A$905</c:f>
              <c:numCache>
                <c:formatCode>dd\-mm\-yy\ hh:mm</c:formatCode>
                <c:ptCount val="904"/>
                <c:pt idx="0">
                  <c:v>39260.791666666468</c:v>
                </c:pt>
                <c:pt idx="1">
                  <c:v>39260.791782407192</c:v>
                </c:pt>
                <c:pt idx="2">
                  <c:v>39260.791898148149</c:v>
                </c:pt>
                <c:pt idx="3">
                  <c:v>39260.792013888888</c:v>
                </c:pt>
                <c:pt idx="4">
                  <c:v>39260.792129629575</c:v>
                </c:pt>
                <c:pt idx="5">
                  <c:v>39260.792245370372</c:v>
                </c:pt>
                <c:pt idx="6">
                  <c:v>39260.792361110944</c:v>
                </c:pt>
                <c:pt idx="7">
                  <c:v>39260.792476851682</c:v>
                </c:pt>
                <c:pt idx="8">
                  <c:v>39260.792592592596</c:v>
                </c:pt>
                <c:pt idx="9">
                  <c:v>39260.792708333174</c:v>
                </c:pt>
                <c:pt idx="10">
                  <c:v>39260.792824074073</c:v>
                </c:pt>
                <c:pt idx="11">
                  <c:v>39260.792939814804</c:v>
                </c:pt>
                <c:pt idx="12">
                  <c:v>39260.793055555419</c:v>
                </c:pt>
                <c:pt idx="13">
                  <c:v>39260.793171296275</c:v>
                </c:pt>
                <c:pt idx="14">
                  <c:v>39260.793287036984</c:v>
                </c:pt>
                <c:pt idx="15">
                  <c:v>39260.79340277757</c:v>
                </c:pt>
                <c:pt idx="16">
                  <c:v>39260.79351851852</c:v>
                </c:pt>
                <c:pt idx="17">
                  <c:v>39260.793634259186</c:v>
                </c:pt>
                <c:pt idx="18">
                  <c:v>39260.793749999975</c:v>
                </c:pt>
                <c:pt idx="19">
                  <c:v>39260.793865740598</c:v>
                </c:pt>
                <c:pt idx="20">
                  <c:v>39260.793981481271</c:v>
                </c:pt>
                <c:pt idx="21">
                  <c:v>39260.79409722222</c:v>
                </c:pt>
                <c:pt idx="22">
                  <c:v>39260.794212962966</c:v>
                </c:pt>
                <c:pt idx="23">
                  <c:v>39260.794328703574</c:v>
                </c:pt>
                <c:pt idx="24">
                  <c:v>39260.794444444444</c:v>
                </c:pt>
                <c:pt idx="25">
                  <c:v>39260.794560185175</c:v>
                </c:pt>
                <c:pt idx="26">
                  <c:v>39260.794675925928</c:v>
                </c:pt>
                <c:pt idx="27">
                  <c:v>39260.794791666514</c:v>
                </c:pt>
                <c:pt idx="28">
                  <c:v>39260.794907407406</c:v>
                </c:pt>
                <c:pt idx="29">
                  <c:v>39260.795023148145</c:v>
                </c:pt>
                <c:pt idx="30">
                  <c:v>39260.795138888876</c:v>
                </c:pt>
                <c:pt idx="31">
                  <c:v>39260.795254629586</c:v>
                </c:pt>
                <c:pt idx="32">
                  <c:v>39260.795370370324</c:v>
                </c:pt>
                <c:pt idx="33">
                  <c:v>39260.795486110874</c:v>
                </c:pt>
                <c:pt idx="34">
                  <c:v>39260.79560185162</c:v>
                </c:pt>
                <c:pt idx="35">
                  <c:v>39260.795717592584</c:v>
                </c:pt>
                <c:pt idx="36">
                  <c:v>39260.795833333214</c:v>
                </c:pt>
                <c:pt idx="37">
                  <c:v>39260.795949074076</c:v>
                </c:pt>
                <c:pt idx="38">
                  <c:v>39260.796064814676</c:v>
                </c:pt>
                <c:pt idx="39">
                  <c:v>39260.796180555342</c:v>
                </c:pt>
                <c:pt idx="40">
                  <c:v>39260.796296296299</c:v>
                </c:pt>
                <c:pt idx="41">
                  <c:v>39260.796412036994</c:v>
                </c:pt>
                <c:pt idx="42">
                  <c:v>39260.796527777777</c:v>
                </c:pt>
                <c:pt idx="43">
                  <c:v>39260.796643518384</c:v>
                </c:pt>
                <c:pt idx="44">
                  <c:v>39260.796759259254</c:v>
                </c:pt>
                <c:pt idx="45">
                  <c:v>39260.796875</c:v>
                </c:pt>
                <c:pt idx="46">
                  <c:v>39260.796990740724</c:v>
                </c:pt>
                <c:pt idx="47">
                  <c:v>39260.797106481317</c:v>
                </c:pt>
                <c:pt idx="48">
                  <c:v>39260.797222222194</c:v>
                </c:pt>
                <c:pt idx="49">
                  <c:v>39260.797337962955</c:v>
                </c:pt>
                <c:pt idx="50">
                  <c:v>39260.797453703497</c:v>
                </c:pt>
                <c:pt idx="51">
                  <c:v>39260.797569444447</c:v>
                </c:pt>
                <c:pt idx="52">
                  <c:v>39260.797685185047</c:v>
                </c:pt>
                <c:pt idx="53">
                  <c:v>39260.797800925924</c:v>
                </c:pt>
                <c:pt idx="54">
                  <c:v>39260.797916666575</c:v>
                </c:pt>
                <c:pt idx="55">
                  <c:v>39260.798032407409</c:v>
                </c:pt>
                <c:pt idx="56">
                  <c:v>39260.798148148147</c:v>
                </c:pt>
                <c:pt idx="57">
                  <c:v>39260.798263888886</c:v>
                </c:pt>
                <c:pt idx="58">
                  <c:v>39260.798379629625</c:v>
                </c:pt>
                <c:pt idx="59">
                  <c:v>39260.798495370371</c:v>
                </c:pt>
                <c:pt idx="60">
                  <c:v>39260.798611111</c:v>
                </c:pt>
                <c:pt idx="61">
                  <c:v>39260.798726851674</c:v>
                </c:pt>
                <c:pt idx="62">
                  <c:v>39260.798842592594</c:v>
                </c:pt>
                <c:pt idx="63">
                  <c:v>39260.798958333326</c:v>
                </c:pt>
                <c:pt idx="64">
                  <c:v>39260.799074074072</c:v>
                </c:pt>
                <c:pt idx="65">
                  <c:v>39260.799189814607</c:v>
                </c:pt>
                <c:pt idx="66">
                  <c:v>39260.799305555374</c:v>
                </c:pt>
                <c:pt idx="67">
                  <c:v>39260.799421296186</c:v>
                </c:pt>
                <c:pt idx="68">
                  <c:v>39260.799537037034</c:v>
                </c:pt>
                <c:pt idx="69">
                  <c:v>39260.799652777649</c:v>
                </c:pt>
                <c:pt idx="70">
                  <c:v>39260.799768518315</c:v>
                </c:pt>
                <c:pt idx="71">
                  <c:v>39260.799884259184</c:v>
                </c:pt>
                <c:pt idx="72">
                  <c:v>39260.800000000003</c:v>
                </c:pt>
                <c:pt idx="73">
                  <c:v>39260.800115740742</c:v>
                </c:pt>
                <c:pt idx="74">
                  <c:v>39260.800231481604</c:v>
                </c:pt>
                <c:pt idx="75">
                  <c:v>39260.800347222219</c:v>
                </c:pt>
                <c:pt idx="76">
                  <c:v>39260.800462962965</c:v>
                </c:pt>
                <c:pt idx="77">
                  <c:v>39260.800578703711</c:v>
                </c:pt>
                <c:pt idx="78">
                  <c:v>39260.800694444624</c:v>
                </c:pt>
                <c:pt idx="79">
                  <c:v>39260.800810185203</c:v>
                </c:pt>
                <c:pt idx="80">
                  <c:v>39260.800925925942</c:v>
                </c:pt>
                <c:pt idx="81">
                  <c:v>39260.801041666586</c:v>
                </c:pt>
                <c:pt idx="82">
                  <c:v>39260.801157407412</c:v>
                </c:pt>
                <c:pt idx="83">
                  <c:v>39260.801273148296</c:v>
                </c:pt>
                <c:pt idx="84">
                  <c:v>39260.801388888889</c:v>
                </c:pt>
                <c:pt idx="85">
                  <c:v>39260.801504629628</c:v>
                </c:pt>
                <c:pt idx="86">
                  <c:v>39260.801620370381</c:v>
                </c:pt>
                <c:pt idx="87">
                  <c:v>39260.801736111105</c:v>
                </c:pt>
                <c:pt idx="88">
                  <c:v>39260.801851851851</c:v>
                </c:pt>
                <c:pt idx="89">
                  <c:v>39260.80196759259</c:v>
                </c:pt>
                <c:pt idx="90">
                  <c:v>39260.802083333336</c:v>
                </c:pt>
                <c:pt idx="91">
                  <c:v>39260.802199074213</c:v>
                </c:pt>
                <c:pt idx="92">
                  <c:v>39260.802314814813</c:v>
                </c:pt>
                <c:pt idx="93">
                  <c:v>39260.802430555559</c:v>
                </c:pt>
                <c:pt idx="94">
                  <c:v>39260.802546296494</c:v>
                </c:pt>
                <c:pt idx="95">
                  <c:v>39260.802662037036</c:v>
                </c:pt>
                <c:pt idx="96">
                  <c:v>39260.802777777782</c:v>
                </c:pt>
                <c:pt idx="97">
                  <c:v>39260.802893518543</c:v>
                </c:pt>
                <c:pt idx="98">
                  <c:v>39260.80300925926</c:v>
                </c:pt>
                <c:pt idx="99">
                  <c:v>39260.803124999999</c:v>
                </c:pt>
                <c:pt idx="100">
                  <c:v>39260.803240740737</c:v>
                </c:pt>
                <c:pt idx="101">
                  <c:v>39260.803356481483</c:v>
                </c:pt>
                <c:pt idx="102">
                  <c:v>39260.803472222222</c:v>
                </c:pt>
                <c:pt idx="103">
                  <c:v>39260.803587962961</c:v>
                </c:pt>
                <c:pt idx="104">
                  <c:v>39260.803703703576</c:v>
                </c:pt>
                <c:pt idx="105">
                  <c:v>39260.803819444671</c:v>
                </c:pt>
                <c:pt idx="106">
                  <c:v>39260.803935185191</c:v>
                </c:pt>
                <c:pt idx="107">
                  <c:v>39260.804050926046</c:v>
                </c:pt>
                <c:pt idx="108">
                  <c:v>39260.804166666654</c:v>
                </c:pt>
                <c:pt idx="109">
                  <c:v>39260.804282407516</c:v>
                </c:pt>
                <c:pt idx="110">
                  <c:v>39260.804398148335</c:v>
                </c:pt>
                <c:pt idx="111">
                  <c:v>39260.804513889052</c:v>
                </c:pt>
                <c:pt idx="112">
                  <c:v>39260.804629629631</c:v>
                </c:pt>
                <c:pt idx="113">
                  <c:v>39260.804745370369</c:v>
                </c:pt>
                <c:pt idx="114">
                  <c:v>39260.804861111108</c:v>
                </c:pt>
                <c:pt idx="115">
                  <c:v>39260.804976851861</c:v>
                </c:pt>
                <c:pt idx="116">
                  <c:v>39260.805092592593</c:v>
                </c:pt>
                <c:pt idx="117">
                  <c:v>39260.805208333331</c:v>
                </c:pt>
                <c:pt idx="118">
                  <c:v>39260.805324074092</c:v>
                </c:pt>
                <c:pt idx="119">
                  <c:v>39260.805439814816</c:v>
                </c:pt>
                <c:pt idx="120">
                  <c:v>39260.805555555562</c:v>
                </c:pt>
                <c:pt idx="121">
                  <c:v>39260.805671296293</c:v>
                </c:pt>
                <c:pt idx="122">
                  <c:v>39260.805787037025</c:v>
                </c:pt>
                <c:pt idx="123">
                  <c:v>39260.805902777778</c:v>
                </c:pt>
                <c:pt idx="124">
                  <c:v>39260.806018518611</c:v>
                </c:pt>
                <c:pt idx="125">
                  <c:v>39260.806134259263</c:v>
                </c:pt>
                <c:pt idx="126">
                  <c:v>39260.806250000118</c:v>
                </c:pt>
                <c:pt idx="127">
                  <c:v>39260.80636574074</c:v>
                </c:pt>
                <c:pt idx="128">
                  <c:v>39260.806481481479</c:v>
                </c:pt>
                <c:pt idx="129">
                  <c:v>39260.806597222385</c:v>
                </c:pt>
                <c:pt idx="130">
                  <c:v>39260.806712962993</c:v>
                </c:pt>
                <c:pt idx="131">
                  <c:v>39260.806828703702</c:v>
                </c:pt>
                <c:pt idx="132">
                  <c:v>39260.806944444623</c:v>
                </c:pt>
                <c:pt idx="133">
                  <c:v>39260.807060185187</c:v>
                </c:pt>
                <c:pt idx="134">
                  <c:v>39260.807175925933</c:v>
                </c:pt>
                <c:pt idx="135">
                  <c:v>39260.807291666664</c:v>
                </c:pt>
                <c:pt idx="136">
                  <c:v>39260.80740740741</c:v>
                </c:pt>
                <c:pt idx="137">
                  <c:v>39260.807523148243</c:v>
                </c:pt>
                <c:pt idx="138">
                  <c:v>39260.807638889011</c:v>
                </c:pt>
                <c:pt idx="139">
                  <c:v>39260.807754629626</c:v>
                </c:pt>
                <c:pt idx="140">
                  <c:v>39260.807870370489</c:v>
                </c:pt>
                <c:pt idx="141">
                  <c:v>39260.807986111104</c:v>
                </c:pt>
                <c:pt idx="142">
                  <c:v>39260.80810185185</c:v>
                </c:pt>
                <c:pt idx="143">
                  <c:v>39260.808217592748</c:v>
                </c:pt>
                <c:pt idx="144">
                  <c:v>39260.808333333342</c:v>
                </c:pt>
                <c:pt idx="145">
                  <c:v>39260.808449074197</c:v>
                </c:pt>
                <c:pt idx="146">
                  <c:v>39260.808564814812</c:v>
                </c:pt>
                <c:pt idx="147">
                  <c:v>39260.808680555558</c:v>
                </c:pt>
                <c:pt idx="148">
                  <c:v>39260.808796296456</c:v>
                </c:pt>
                <c:pt idx="149">
                  <c:v>39260.808912037042</c:v>
                </c:pt>
                <c:pt idx="150">
                  <c:v>39260.809027777781</c:v>
                </c:pt>
                <c:pt idx="151">
                  <c:v>39260.80914351852</c:v>
                </c:pt>
                <c:pt idx="152">
                  <c:v>39260.809259259375</c:v>
                </c:pt>
                <c:pt idx="153">
                  <c:v>39260.809375000012</c:v>
                </c:pt>
                <c:pt idx="154">
                  <c:v>39260.809490740736</c:v>
                </c:pt>
                <c:pt idx="155">
                  <c:v>39260.809606481482</c:v>
                </c:pt>
                <c:pt idx="156">
                  <c:v>39260.80972222222</c:v>
                </c:pt>
                <c:pt idx="157">
                  <c:v>39260.809837963003</c:v>
                </c:pt>
                <c:pt idx="158">
                  <c:v>39260.809953703705</c:v>
                </c:pt>
                <c:pt idx="159">
                  <c:v>39260.810069444648</c:v>
                </c:pt>
                <c:pt idx="160">
                  <c:v>39260.810185185182</c:v>
                </c:pt>
                <c:pt idx="161">
                  <c:v>39260.810300925943</c:v>
                </c:pt>
                <c:pt idx="162">
                  <c:v>39260.810416666667</c:v>
                </c:pt>
                <c:pt idx="163">
                  <c:v>39260.81053240761</c:v>
                </c:pt>
                <c:pt idx="164">
                  <c:v>39260.810648148319</c:v>
                </c:pt>
                <c:pt idx="165">
                  <c:v>39260.810763888891</c:v>
                </c:pt>
                <c:pt idx="166">
                  <c:v>39260.810879629746</c:v>
                </c:pt>
                <c:pt idx="167">
                  <c:v>39260.810995370535</c:v>
                </c:pt>
                <c:pt idx="168">
                  <c:v>39260.811111111114</c:v>
                </c:pt>
                <c:pt idx="169">
                  <c:v>39260.811226851853</c:v>
                </c:pt>
                <c:pt idx="170">
                  <c:v>39260.811342592591</c:v>
                </c:pt>
                <c:pt idx="171">
                  <c:v>39260.81145833333</c:v>
                </c:pt>
                <c:pt idx="172">
                  <c:v>39260.811574074236</c:v>
                </c:pt>
                <c:pt idx="173">
                  <c:v>39260.811689814815</c:v>
                </c:pt>
                <c:pt idx="174">
                  <c:v>39260.811805555553</c:v>
                </c:pt>
                <c:pt idx="175">
                  <c:v>39260.811921296299</c:v>
                </c:pt>
                <c:pt idx="176">
                  <c:v>39260.812037037169</c:v>
                </c:pt>
                <c:pt idx="177">
                  <c:v>39260.812152777791</c:v>
                </c:pt>
                <c:pt idx="178">
                  <c:v>39260.812268518603</c:v>
                </c:pt>
                <c:pt idx="179">
                  <c:v>39260.812384259261</c:v>
                </c:pt>
                <c:pt idx="180">
                  <c:v>39260.812500000109</c:v>
                </c:pt>
                <c:pt idx="181">
                  <c:v>39260.812615740884</c:v>
                </c:pt>
                <c:pt idx="182">
                  <c:v>39260.812731481492</c:v>
                </c:pt>
                <c:pt idx="183">
                  <c:v>39260.812847222347</c:v>
                </c:pt>
                <c:pt idx="184">
                  <c:v>39260.812962962962</c:v>
                </c:pt>
                <c:pt idx="185">
                  <c:v>39260.813078703701</c:v>
                </c:pt>
                <c:pt idx="186">
                  <c:v>39260.813194444607</c:v>
                </c:pt>
                <c:pt idx="187">
                  <c:v>39260.813310185193</c:v>
                </c:pt>
                <c:pt idx="188">
                  <c:v>39260.813425925931</c:v>
                </c:pt>
                <c:pt idx="189">
                  <c:v>39260.81354166667</c:v>
                </c:pt>
                <c:pt idx="190">
                  <c:v>39260.813657407525</c:v>
                </c:pt>
                <c:pt idx="191">
                  <c:v>39260.813773148213</c:v>
                </c:pt>
                <c:pt idx="192">
                  <c:v>39260.813888888893</c:v>
                </c:pt>
                <c:pt idx="193">
                  <c:v>39260.814004629632</c:v>
                </c:pt>
                <c:pt idx="194">
                  <c:v>39260.814120370393</c:v>
                </c:pt>
                <c:pt idx="195">
                  <c:v>39260.814236111211</c:v>
                </c:pt>
                <c:pt idx="196">
                  <c:v>39260.814351851863</c:v>
                </c:pt>
                <c:pt idx="197">
                  <c:v>39260.814467592601</c:v>
                </c:pt>
                <c:pt idx="198">
                  <c:v>39260.814583333333</c:v>
                </c:pt>
                <c:pt idx="199">
                  <c:v>39260.814699074253</c:v>
                </c:pt>
                <c:pt idx="200">
                  <c:v>39260.81481481497</c:v>
                </c:pt>
                <c:pt idx="201">
                  <c:v>39260.814930555563</c:v>
                </c:pt>
                <c:pt idx="202">
                  <c:v>39260.815046296426</c:v>
                </c:pt>
                <c:pt idx="203">
                  <c:v>39260.815162037034</c:v>
                </c:pt>
                <c:pt idx="204">
                  <c:v>39260.815277777896</c:v>
                </c:pt>
                <c:pt idx="205">
                  <c:v>39260.815393518518</c:v>
                </c:pt>
                <c:pt idx="206">
                  <c:v>39260.815509259293</c:v>
                </c:pt>
                <c:pt idx="207">
                  <c:v>39260.815625000003</c:v>
                </c:pt>
                <c:pt idx="208">
                  <c:v>39260.815740740734</c:v>
                </c:pt>
                <c:pt idx="209">
                  <c:v>39260.815856481604</c:v>
                </c:pt>
                <c:pt idx="210">
                  <c:v>39260.815972222219</c:v>
                </c:pt>
                <c:pt idx="211">
                  <c:v>39260.816087963001</c:v>
                </c:pt>
                <c:pt idx="212">
                  <c:v>39260.816203703711</c:v>
                </c:pt>
                <c:pt idx="213">
                  <c:v>39260.816319444726</c:v>
                </c:pt>
                <c:pt idx="214">
                  <c:v>39260.816435185203</c:v>
                </c:pt>
                <c:pt idx="215">
                  <c:v>39260.816550926123</c:v>
                </c:pt>
                <c:pt idx="216">
                  <c:v>39260.816666666666</c:v>
                </c:pt>
                <c:pt idx="217">
                  <c:v>39260.816782407412</c:v>
                </c:pt>
                <c:pt idx="218">
                  <c:v>39260.816898148412</c:v>
                </c:pt>
                <c:pt idx="219">
                  <c:v>39260.817013889013</c:v>
                </c:pt>
                <c:pt idx="220">
                  <c:v>39260.817129629628</c:v>
                </c:pt>
                <c:pt idx="221">
                  <c:v>39260.817245370519</c:v>
                </c:pt>
                <c:pt idx="222">
                  <c:v>39260.817361111105</c:v>
                </c:pt>
                <c:pt idx="223">
                  <c:v>39260.817476851851</c:v>
                </c:pt>
                <c:pt idx="224">
                  <c:v>39260.817592592612</c:v>
                </c:pt>
                <c:pt idx="225">
                  <c:v>39260.817708333336</c:v>
                </c:pt>
                <c:pt idx="226">
                  <c:v>39260.817824074213</c:v>
                </c:pt>
                <c:pt idx="227">
                  <c:v>39260.817939814813</c:v>
                </c:pt>
                <c:pt idx="228">
                  <c:v>39260.818055555603</c:v>
                </c:pt>
                <c:pt idx="229">
                  <c:v>39260.818171296494</c:v>
                </c:pt>
                <c:pt idx="230">
                  <c:v>39260.818287037153</c:v>
                </c:pt>
                <c:pt idx="231">
                  <c:v>39260.818402777782</c:v>
                </c:pt>
                <c:pt idx="232">
                  <c:v>39260.818518518674</c:v>
                </c:pt>
                <c:pt idx="233">
                  <c:v>39260.818634259405</c:v>
                </c:pt>
                <c:pt idx="234">
                  <c:v>39260.818750000013</c:v>
                </c:pt>
                <c:pt idx="235">
                  <c:v>39260.818865740868</c:v>
                </c:pt>
                <c:pt idx="236">
                  <c:v>39260.818981481483</c:v>
                </c:pt>
                <c:pt idx="237">
                  <c:v>39260.819097222338</c:v>
                </c:pt>
                <c:pt idx="238">
                  <c:v>39260.819212963012</c:v>
                </c:pt>
                <c:pt idx="239">
                  <c:v>39260.819328703707</c:v>
                </c:pt>
                <c:pt idx="240">
                  <c:v>39260.819444444576</c:v>
                </c:pt>
                <c:pt idx="241">
                  <c:v>39260.819560185191</c:v>
                </c:pt>
                <c:pt idx="242">
                  <c:v>39260.819675926046</c:v>
                </c:pt>
                <c:pt idx="243">
                  <c:v>39260.819791666654</c:v>
                </c:pt>
                <c:pt idx="244">
                  <c:v>39260.819907407516</c:v>
                </c:pt>
                <c:pt idx="245">
                  <c:v>39260.820023148211</c:v>
                </c:pt>
                <c:pt idx="246">
                  <c:v>39260.820138888892</c:v>
                </c:pt>
                <c:pt idx="247">
                  <c:v>39260.820254629631</c:v>
                </c:pt>
                <c:pt idx="248">
                  <c:v>39260.820370370369</c:v>
                </c:pt>
                <c:pt idx="249">
                  <c:v>39260.820486110984</c:v>
                </c:pt>
                <c:pt idx="250">
                  <c:v>39260.820601851854</c:v>
                </c:pt>
                <c:pt idx="251">
                  <c:v>39260.820717592593</c:v>
                </c:pt>
                <c:pt idx="252">
                  <c:v>39260.820833333331</c:v>
                </c:pt>
                <c:pt idx="253">
                  <c:v>39260.820949074092</c:v>
                </c:pt>
                <c:pt idx="254">
                  <c:v>39260.8210648147</c:v>
                </c:pt>
                <c:pt idx="255">
                  <c:v>39260.821180555358</c:v>
                </c:pt>
                <c:pt idx="256">
                  <c:v>39260.821296296293</c:v>
                </c:pt>
                <c:pt idx="257">
                  <c:v>39260.821412037025</c:v>
                </c:pt>
                <c:pt idx="258">
                  <c:v>39260.821527777778</c:v>
                </c:pt>
                <c:pt idx="259">
                  <c:v>39260.821643518408</c:v>
                </c:pt>
                <c:pt idx="260">
                  <c:v>39260.821759259255</c:v>
                </c:pt>
                <c:pt idx="261">
                  <c:v>39260.821875000001</c:v>
                </c:pt>
                <c:pt idx="262">
                  <c:v>39260.821990740726</c:v>
                </c:pt>
                <c:pt idx="263">
                  <c:v>39260.822106481479</c:v>
                </c:pt>
                <c:pt idx="264">
                  <c:v>39260.822222222232</c:v>
                </c:pt>
                <c:pt idx="265">
                  <c:v>39260.822337962993</c:v>
                </c:pt>
                <c:pt idx="266">
                  <c:v>39260.822453703593</c:v>
                </c:pt>
                <c:pt idx="267">
                  <c:v>39260.822569444623</c:v>
                </c:pt>
                <c:pt idx="268">
                  <c:v>39260.822685185187</c:v>
                </c:pt>
                <c:pt idx="269">
                  <c:v>39260.822800925933</c:v>
                </c:pt>
                <c:pt idx="270">
                  <c:v>39260.822916666664</c:v>
                </c:pt>
                <c:pt idx="271">
                  <c:v>39260.82303240741</c:v>
                </c:pt>
                <c:pt idx="272">
                  <c:v>39260.823148148149</c:v>
                </c:pt>
                <c:pt idx="273">
                  <c:v>39260.823263888888</c:v>
                </c:pt>
                <c:pt idx="274">
                  <c:v>39260.823379629626</c:v>
                </c:pt>
                <c:pt idx="275">
                  <c:v>39260.823495370372</c:v>
                </c:pt>
                <c:pt idx="276">
                  <c:v>39260.823611111104</c:v>
                </c:pt>
                <c:pt idx="277">
                  <c:v>39260.823726851682</c:v>
                </c:pt>
                <c:pt idx="278">
                  <c:v>39260.823842592596</c:v>
                </c:pt>
                <c:pt idx="279">
                  <c:v>39260.823958333334</c:v>
                </c:pt>
                <c:pt idx="280">
                  <c:v>39260.824074074197</c:v>
                </c:pt>
                <c:pt idx="281">
                  <c:v>39260.824189814804</c:v>
                </c:pt>
                <c:pt idx="282">
                  <c:v>39260.824305555558</c:v>
                </c:pt>
                <c:pt idx="283">
                  <c:v>39260.824421296296</c:v>
                </c:pt>
                <c:pt idx="284">
                  <c:v>39260.824537037042</c:v>
                </c:pt>
                <c:pt idx="285">
                  <c:v>39260.824652777781</c:v>
                </c:pt>
                <c:pt idx="286">
                  <c:v>39260.82476851852</c:v>
                </c:pt>
                <c:pt idx="287">
                  <c:v>39260.824884259258</c:v>
                </c:pt>
                <c:pt idx="288">
                  <c:v>39260.825000000004</c:v>
                </c:pt>
                <c:pt idx="289">
                  <c:v>39260.825115740736</c:v>
                </c:pt>
                <c:pt idx="290">
                  <c:v>39260.825231481482</c:v>
                </c:pt>
                <c:pt idx="291">
                  <c:v>39260.82534722222</c:v>
                </c:pt>
                <c:pt idx="292">
                  <c:v>39260.825462962857</c:v>
                </c:pt>
                <c:pt idx="293">
                  <c:v>39260.825578703705</c:v>
                </c:pt>
                <c:pt idx="294">
                  <c:v>39260.82569444456</c:v>
                </c:pt>
                <c:pt idx="295">
                  <c:v>39260.825810185182</c:v>
                </c:pt>
                <c:pt idx="296">
                  <c:v>39260.825925925928</c:v>
                </c:pt>
                <c:pt idx="297">
                  <c:v>39260.826041666594</c:v>
                </c:pt>
                <c:pt idx="298">
                  <c:v>39260.826157407413</c:v>
                </c:pt>
                <c:pt idx="299">
                  <c:v>39260.826273148319</c:v>
                </c:pt>
                <c:pt idx="300">
                  <c:v>39260.826388888891</c:v>
                </c:pt>
                <c:pt idx="301">
                  <c:v>39260.826504629629</c:v>
                </c:pt>
                <c:pt idx="302">
                  <c:v>39260.826620370368</c:v>
                </c:pt>
                <c:pt idx="303">
                  <c:v>39260.826736111114</c:v>
                </c:pt>
                <c:pt idx="304">
                  <c:v>39260.826851851853</c:v>
                </c:pt>
                <c:pt idx="305">
                  <c:v>39260.826967592591</c:v>
                </c:pt>
                <c:pt idx="306">
                  <c:v>39260.827083333214</c:v>
                </c:pt>
                <c:pt idx="307">
                  <c:v>39260.827199074083</c:v>
                </c:pt>
                <c:pt idx="308">
                  <c:v>39260.827314814815</c:v>
                </c:pt>
                <c:pt idx="309">
                  <c:v>39260.827430555524</c:v>
                </c:pt>
                <c:pt idx="310">
                  <c:v>39260.827546296299</c:v>
                </c:pt>
                <c:pt idx="311">
                  <c:v>39260.827662036994</c:v>
                </c:pt>
                <c:pt idx="312">
                  <c:v>39260.827777777777</c:v>
                </c:pt>
                <c:pt idx="313">
                  <c:v>39260.827893518515</c:v>
                </c:pt>
                <c:pt idx="314">
                  <c:v>39260.828009259261</c:v>
                </c:pt>
                <c:pt idx="315">
                  <c:v>39260.828125</c:v>
                </c:pt>
                <c:pt idx="316">
                  <c:v>39260.828240740739</c:v>
                </c:pt>
                <c:pt idx="317">
                  <c:v>39260.828356481492</c:v>
                </c:pt>
                <c:pt idx="318">
                  <c:v>39260.828472222223</c:v>
                </c:pt>
                <c:pt idx="319">
                  <c:v>39260.828587962962</c:v>
                </c:pt>
                <c:pt idx="320">
                  <c:v>39260.828703703584</c:v>
                </c:pt>
                <c:pt idx="321">
                  <c:v>39260.82881944468</c:v>
                </c:pt>
                <c:pt idx="322">
                  <c:v>39260.828935185193</c:v>
                </c:pt>
                <c:pt idx="323">
                  <c:v>39260.829050925931</c:v>
                </c:pt>
                <c:pt idx="324">
                  <c:v>39260.829166666575</c:v>
                </c:pt>
                <c:pt idx="325">
                  <c:v>39260.829282407409</c:v>
                </c:pt>
                <c:pt idx="326">
                  <c:v>39260.829398148213</c:v>
                </c:pt>
                <c:pt idx="327">
                  <c:v>39260.829513888893</c:v>
                </c:pt>
                <c:pt idx="328">
                  <c:v>39260.829629629625</c:v>
                </c:pt>
                <c:pt idx="329">
                  <c:v>39260.829745370371</c:v>
                </c:pt>
                <c:pt idx="330">
                  <c:v>39260.829861111</c:v>
                </c:pt>
                <c:pt idx="331">
                  <c:v>39260.829976851855</c:v>
                </c:pt>
                <c:pt idx="332">
                  <c:v>39260.830092592601</c:v>
                </c:pt>
                <c:pt idx="333">
                  <c:v>39260.830208333333</c:v>
                </c:pt>
                <c:pt idx="334">
                  <c:v>39260.830324074093</c:v>
                </c:pt>
                <c:pt idx="335">
                  <c:v>39260.830439814818</c:v>
                </c:pt>
                <c:pt idx="336">
                  <c:v>39260.830555555563</c:v>
                </c:pt>
                <c:pt idx="337">
                  <c:v>39260.830671296426</c:v>
                </c:pt>
                <c:pt idx="338">
                  <c:v>39260.830787037034</c:v>
                </c:pt>
                <c:pt idx="339">
                  <c:v>39260.83090277778</c:v>
                </c:pt>
                <c:pt idx="340">
                  <c:v>39260.831018518518</c:v>
                </c:pt>
                <c:pt idx="341">
                  <c:v>39260.831134259257</c:v>
                </c:pt>
                <c:pt idx="342">
                  <c:v>39260.831250000003</c:v>
                </c:pt>
                <c:pt idx="343">
                  <c:v>39260.831365740734</c:v>
                </c:pt>
                <c:pt idx="344">
                  <c:v>39260.831481481364</c:v>
                </c:pt>
                <c:pt idx="345">
                  <c:v>39260.831597222219</c:v>
                </c:pt>
                <c:pt idx="346">
                  <c:v>39260.831712962965</c:v>
                </c:pt>
                <c:pt idx="347">
                  <c:v>39260.831828703704</c:v>
                </c:pt>
                <c:pt idx="348">
                  <c:v>39260.831944444442</c:v>
                </c:pt>
                <c:pt idx="349">
                  <c:v>39260.832060185188</c:v>
                </c:pt>
                <c:pt idx="350">
                  <c:v>39260.832175925942</c:v>
                </c:pt>
                <c:pt idx="351">
                  <c:v>39260.832291666666</c:v>
                </c:pt>
                <c:pt idx="352">
                  <c:v>39260.832407407412</c:v>
                </c:pt>
                <c:pt idx="353">
                  <c:v>39260.832523148296</c:v>
                </c:pt>
                <c:pt idx="354">
                  <c:v>39260.832638889013</c:v>
                </c:pt>
                <c:pt idx="355">
                  <c:v>39260.832754629628</c:v>
                </c:pt>
                <c:pt idx="356">
                  <c:v>39260.832870370519</c:v>
                </c:pt>
                <c:pt idx="357">
                  <c:v>39260.832986111105</c:v>
                </c:pt>
                <c:pt idx="358">
                  <c:v>39260.833101851727</c:v>
                </c:pt>
                <c:pt idx="359">
                  <c:v>39260.833217592612</c:v>
                </c:pt>
                <c:pt idx="360">
                  <c:v>39260.833333333336</c:v>
                </c:pt>
                <c:pt idx="361">
                  <c:v>39260.833449074082</c:v>
                </c:pt>
                <c:pt idx="362">
                  <c:v>39260.833564814806</c:v>
                </c:pt>
                <c:pt idx="363">
                  <c:v>39260.83368055545</c:v>
                </c:pt>
                <c:pt idx="364">
                  <c:v>39260.833796296298</c:v>
                </c:pt>
                <c:pt idx="365">
                  <c:v>39260.833912037036</c:v>
                </c:pt>
                <c:pt idx="366">
                  <c:v>39260.834027777782</c:v>
                </c:pt>
                <c:pt idx="367">
                  <c:v>39260.834143518521</c:v>
                </c:pt>
                <c:pt idx="368">
                  <c:v>39260.834259259405</c:v>
                </c:pt>
                <c:pt idx="369">
                  <c:v>39260.834375000013</c:v>
                </c:pt>
                <c:pt idx="370">
                  <c:v>39260.834490740737</c:v>
                </c:pt>
                <c:pt idx="371">
                  <c:v>39260.834606481483</c:v>
                </c:pt>
                <c:pt idx="372">
                  <c:v>39260.834722222222</c:v>
                </c:pt>
                <c:pt idx="373">
                  <c:v>39260.834837963012</c:v>
                </c:pt>
                <c:pt idx="374">
                  <c:v>39260.834953703707</c:v>
                </c:pt>
                <c:pt idx="375">
                  <c:v>39260.835069444576</c:v>
                </c:pt>
                <c:pt idx="376">
                  <c:v>39260.835185185184</c:v>
                </c:pt>
                <c:pt idx="377">
                  <c:v>39260.835300925923</c:v>
                </c:pt>
                <c:pt idx="378">
                  <c:v>39260.835416666654</c:v>
                </c:pt>
                <c:pt idx="379">
                  <c:v>39260.835532407516</c:v>
                </c:pt>
                <c:pt idx="380">
                  <c:v>39260.835648148211</c:v>
                </c:pt>
                <c:pt idx="381">
                  <c:v>39260.835763888885</c:v>
                </c:pt>
                <c:pt idx="382">
                  <c:v>39260.835879629631</c:v>
                </c:pt>
                <c:pt idx="383">
                  <c:v>39260.835995370369</c:v>
                </c:pt>
                <c:pt idx="384">
                  <c:v>39260.836111111108</c:v>
                </c:pt>
                <c:pt idx="385">
                  <c:v>39260.836226851861</c:v>
                </c:pt>
                <c:pt idx="386">
                  <c:v>39260.836342592593</c:v>
                </c:pt>
                <c:pt idx="387">
                  <c:v>39260.836458333331</c:v>
                </c:pt>
                <c:pt idx="388">
                  <c:v>39260.836574074245</c:v>
                </c:pt>
                <c:pt idx="389">
                  <c:v>39260.836689814816</c:v>
                </c:pt>
                <c:pt idx="390">
                  <c:v>39260.836805555562</c:v>
                </c:pt>
                <c:pt idx="391">
                  <c:v>39260.836921296293</c:v>
                </c:pt>
                <c:pt idx="392">
                  <c:v>39260.837037037039</c:v>
                </c:pt>
                <c:pt idx="393">
                  <c:v>39260.837152777778</c:v>
                </c:pt>
                <c:pt idx="394">
                  <c:v>39260.837268518517</c:v>
                </c:pt>
                <c:pt idx="395">
                  <c:v>39260.837384259255</c:v>
                </c:pt>
                <c:pt idx="396">
                  <c:v>39260.837500000001</c:v>
                </c:pt>
                <c:pt idx="397">
                  <c:v>39260.83761574074</c:v>
                </c:pt>
                <c:pt idx="398">
                  <c:v>39260.837731481479</c:v>
                </c:pt>
                <c:pt idx="399">
                  <c:v>39260.837847222232</c:v>
                </c:pt>
                <c:pt idx="400">
                  <c:v>39260.837962962964</c:v>
                </c:pt>
                <c:pt idx="401">
                  <c:v>39260.838078703702</c:v>
                </c:pt>
                <c:pt idx="402">
                  <c:v>39260.838194444623</c:v>
                </c:pt>
                <c:pt idx="403">
                  <c:v>39260.838310185201</c:v>
                </c:pt>
                <c:pt idx="404">
                  <c:v>39260.838425925933</c:v>
                </c:pt>
                <c:pt idx="405">
                  <c:v>39260.838541666664</c:v>
                </c:pt>
                <c:pt idx="406">
                  <c:v>39260.838657407556</c:v>
                </c:pt>
                <c:pt idx="407">
                  <c:v>39260.838773148243</c:v>
                </c:pt>
                <c:pt idx="408">
                  <c:v>39260.838888889011</c:v>
                </c:pt>
                <c:pt idx="409">
                  <c:v>39260.839004629626</c:v>
                </c:pt>
                <c:pt idx="410">
                  <c:v>39260.839120370372</c:v>
                </c:pt>
                <c:pt idx="411">
                  <c:v>39260.839236111111</c:v>
                </c:pt>
                <c:pt idx="412">
                  <c:v>39260.83935185185</c:v>
                </c:pt>
                <c:pt idx="413">
                  <c:v>39260.839467592596</c:v>
                </c:pt>
                <c:pt idx="414">
                  <c:v>39260.839583333334</c:v>
                </c:pt>
                <c:pt idx="415">
                  <c:v>39260.839699074197</c:v>
                </c:pt>
                <c:pt idx="416">
                  <c:v>39260.839814814812</c:v>
                </c:pt>
                <c:pt idx="417">
                  <c:v>39260.839930555558</c:v>
                </c:pt>
                <c:pt idx="418">
                  <c:v>39260.840046296456</c:v>
                </c:pt>
                <c:pt idx="419">
                  <c:v>39260.840162037035</c:v>
                </c:pt>
                <c:pt idx="420">
                  <c:v>39260.840277777919</c:v>
                </c:pt>
                <c:pt idx="421">
                  <c:v>39260.840393518542</c:v>
                </c:pt>
                <c:pt idx="422">
                  <c:v>39260.840509259375</c:v>
                </c:pt>
                <c:pt idx="423">
                  <c:v>39260.840625000012</c:v>
                </c:pt>
                <c:pt idx="424">
                  <c:v>39260.840740740736</c:v>
                </c:pt>
                <c:pt idx="425">
                  <c:v>39260.840856481613</c:v>
                </c:pt>
                <c:pt idx="426">
                  <c:v>39260.840972222242</c:v>
                </c:pt>
                <c:pt idx="427">
                  <c:v>39260.841087962966</c:v>
                </c:pt>
                <c:pt idx="428">
                  <c:v>39260.841203703705</c:v>
                </c:pt>
                <c:pt idx="429">
                  <c:v>39260.841319444648</c:v>
                </c:pt>
                <c:pt idx="430">
                  <c:v>39260.841435185182</c:v>
                </c:pt>
                <c:pt idx="431">
                  <c:v>39260.841550925943</c:v>
                </c:pt>
                <c:pt idx="432">
                  <c:v>39260.841666666594</c:v>
                </c:pt>
                <c:pt idx="433">
                  <c:v>39260.841782407406</c:v>
                </c:pt>
                <c:pt idx="434">
                  <c:v>39260.841898148319</c:v>
                </c:pt>
                <c:pt idx="435">
                  <c:v>39260.842013889043</c:v>
                </c:pt>
                <c:pt idx="436">
                  <c:v>39260.842129629629</c:v>
                </c:pt>
                <c:pt idx="437">
                  <c:v>39260.842245370535</c:v>
                </c:pt>
                <c:pt idx="438">
                  <c:v>39260.842361111114</c:v>
                </c:pt>
                <c:pt idx="439">
                  <c:v>39260.842476851853</c:v>
                </c:pt>
                <c:pt idx="440">
                  <c:v>39260.842592592613</c:v>
                </c:pt>
                <c:pt idx="441">
                  <c:v>39260.84270833333</c:v>
                </c:pt>
                <c:pt idx="442">
                  <c:v>39260.842824074236</c:v>
                </c:pt>
                <c:pt idx="443">
                  <c:v>39260.842939814924</c:v>
                </c:pt>
                <c:pt idx="444">
                  <c:v>39260.843055555553</c:v>
                </c:pt>
                <c:pt idx="445">
                  <c:v>39260.843171296299</c:v>
                </c:pt>
                <c:pt idx="446">
                  <c:v>39260.843287037038</c:v>
                </c:pt>
                <c:pt idx="447">
                  <c:v>39260.843402777777</c:v>
                </c:pt>
                <c:pt idx="448">
                  <c:v>39260.843518518603</c:v>
                </c:pt>
                <c:pt idx="449">
                  <c:v>39260.843634259261</c:v>
                </c:pt>
                <c:pt idx="450">
                  <c:v>39260.84375</c:v>
                </c:pt>
                <c:pt idx="451">
                  <c:v>39260.843865740739</c:v>
                </c:pt>
                <c:pt idx="452">
                  <c:v>39260.843981481485</c:v>
                </c:pt>
                <c:pt idx="453">
                  <c:v>39260.844097222347</c:v>
                </c:pt>
                <c:pt idx="454">
                  <c:v>39260.844212963013</c:v>
                </c:pt>
                <c:pt idx="455">
                  <c:v>39260.844328703701</c:v>
                </c:pt>
                <c:pt idx="456">
                  <c:v>39260.844444444607</c:v>
                </c:pt>
                <c:pt idx="457">
                  <c:v>39260.844560185193</c:v>
                </c:pt>
                <c:pt idx="458">
                  <c:v>39260.84467592607</c:v>
                </c:pt>
                <c:pt idx="459">
                  <c:v>39260.84479166667</c:v>
                </c:pt>
                <c:pt idx="460">
                  <c:v>39260.844907407525</c:v>
                </c:pt>
                <c:pt idx="461">
                  <c:v>39260.845023148213</c:v>
                </c:pt>
                <c:pt idx="462">
                  <c:v>39260.845138888893</c:v>
                </c:pt>
                <c:pt idx="463">
                  <c:v>39260.845254629632</c:v>
                </c:pt>
                <c:pt idx="464">
                  <c:v>39260.845370370393</c:v>
                </c:pt>
                <c:pt idx="465">
                  <c:v>39260.845486111</c:v>
                </c:pt>
                <c:pt idx="466">
                  <c:v>39260.845601851855</c:v>
                </c:pt>
                <c:pt idx="467">
                  <c:v>39260.845717592601</c:v>
                </c:pt>
                <c:pt idx="468">
                  <c:v>39260.845833333333</c:v>
                </c:pt>
                <c:pt idx="469">
                  <c:v>39260.845949074093</c:v>
                </c:pt>
                <c:pt idx="470">
                  <c:v>39260.846064814818</c:v>
                </c:pt>
                <c:pt idx="471">
                  <c:v>39260.846180555556</c:v>
                </c:pt>
                <c:pt idx="472">
                  <c:v>39260.84629629655</c:v>
                </c:pt>
                <c:pt idx="473">
                  <c:v>39260.846412037041</c:v>
                </c:pt>
                <c:pt idx="474">
                  <c:v>39260.846527777896</c:v>
                </c:pt>
                <c:pt idx="475">
                  <c:v>39260.846643518518</c:v>
                </c:pt>
                <c:pt idx="476">
                  <c:v>39260.846759259293</c:v>
                </c:pt>
                <c:pt idx="477">
                  <c:v>39260.846875000148</c:v>
                </c:pt>
                <c:pt idx="478">
                  <c:v>39260.846990740742</c:v>
                </c:pt>
                <c:pt idx="479">
                  <c:v>39260.84710648148</c:v>
                </c:pt>
                <c:pt idx="480">
                  <c:v>39260.847222222219</c:v>
                </c:pt>
                <c:pt idx="481">
                  <c:v>39260.847337963001</c:v>
                </c:pt>
                <c:pt idx="482">
                  <c:v>39260.847453703704</c:v>
                </c:pt>
                <c:pt idx="483">
                  <c:v>39260.847569444624</c:v>
                </c:pt>
                <c:pt idx="484">
                  <c:v>39260.847685185188</c:v>
                </c:pt>
                <c:pt idx="485">
                  <c:v>39260.847800925942</c:v>
                </c:pt>
                <c:pt idx="486">
                  <c:v>39260.847916666666</c:v>
                </c:pt>
                <c:pt idx="487">
                  <c:v>39260.848032407594</c:v>
                </c:pt>
                <c:pt idx="488">
                  <c:v>39260.848148148296</c:v>
                </c:pt>
                <c:pt idx="489">
                  <c:v>39260.848263889013</c:v>
                </c:pt>
                <c:pt idx="490">
                  <c:v>39260.848379629642</c:v>
                </c:pt>
                <c:pt idx="491">
                  <c:v>39260.848495370519</c:v>
                </c:pt>
                <c:pt idx="492">
                  <c:v>39260.848611111112</c:v>
                </c:pt>
                <c:pt idx="493">
                  <c:v>39260.848726851851</c:v>
                </c:pt>
                <c:pt idx="494">
                  <c:v>39260.848842592612</c:v>
                </c:pt>
                <c:pt idx="495">
                  <c:v>39260.848958333343</c:v>
                </c:pt>
                <c:pt idx="496">
                  <c:v>39260.849074074213</c:v>
                </c:pt>
                <c:pt idx="497">
                  <c:v>39260.849189814806</c:v>
                </c:pt>
                <c:pt idx="498">
                  <c:v>39260.849305555559</c:v>
                </c:pt>
                <c:pt idx="499">
                  <c:v>39260.849421296298</c:v>
                </c:pt>
                <c:pt idx="500">
                  <c:v>39260.849537037153</c:v>
                </c:pt>
                <c:pt idx="501">
                  <c:v>39260.849652777782</c:v>
                </c:pt>
                <c:pt idx="502">
                  <c:v>39260.849768518521</c:v>
                </c:pt>
                <c:pt idx="503">
                  <c:v>39260.84988425926</c:v>
                </c:pt>
                <c:pt idx="504">
                  <c:v>39260.850000000013</c:v>
                </c:pt>
                <c:pt idx="505">
                  <c:v>39260.850115740868</c:v>
                </c:pt>
                <c:pt idx="506">
                  <c:v>39260.850231481636</c:v>
                </c:pt>
                <c:pt idx="507">
                  <c:v>39260.850347222338</c:v>
                </c:pt>
                <c:pt idx="508">
                  <c:v>39260.850462962961</c:v>
                </c:pt>
                <c:pt idx="509">
                  <c:v>39260.850578703743</c:v>
                </c:pt>
                <c:pt idx="510">
                  <c:v>39260.850694444671</c:v>
                </c:pt>
                <c:pt idx="511">
                  <c:v>39260.850810185213</c:v>
                </c:pt>
                <c:pt idx="512">
                  <c:v>39260.850925926046</c:v>
                </c:pt>
                <c:pt idx="513">
                  <c:v>39260.851041666654</c:v>
                </c:pt>
                <c:pt idx="514">
                  <c:v>39260.851157407516</c:v>
                </c:pt>
                <c:pt idx="515">
                  <c:v>39260.851273148335</c:v>
                </c:pt>
                <c:pt idx="516">
                  <c:v>39260.851388888892</c:v>
                </c:pt>
                <c:pt idx="517">
                  <c:v>39260.851504629631</c:v>
                </c:pt>
                <c:pt idx="518">
                  <c:v>39260.851620370369</c:v>
                </c:pt>
                <c:pt idx="519">
                  <c:v>39260.851736111108</c:v>
                </c:pt>
                <c:pt idx="520">
                  <c:v>39260.851851851861</c:v>
                </c:pt>
                <c:pt idx="521">
                  <c:v>39260.851967592593</c:v>
                </c:pt>
                <c:pt idx="522">
                  <c:v>39260.852083333331</c:v>
                </c:pt>
                <c:pt idx="523">
                  <c:v>39260.852199074245</c:v>
                </c:pt>
                <c:pt idx="524">
                  <c:v>39260.85231481494</c:v>
                </c:pt>
                <c:pt idx="525">
                  <c:v>39260.852430555562</c:v>
                </c:pt>
                <c:pt idx="526">
                  <c:v>39260.852546296512</c:v>
                </c:pt>
                <c:pt idx="527">
                  <c:v>39260.852662037039</c:v>
                </c:pt>
                <c:pt idx="528">
                  <c:v>39260.852777777793</c:v>
                </c:pt>
                <c:pt idx="529">
                  <c:v>39260.852893518611</c:v>
                </c:pt>
                <c:pt idx="530">
                  <c:v>39260.853009259263</c:v>
                </c:pt>
                <c:pt idx="531">
                  <c:v>39260.853125000001</c:v>
                </c:pt>
                <c:pt idx="532">
                  <c:v>39260.85324074074</c:v>
                </c:pt>
                <c:pt idx="533">
                  <c:v>39260.853356481493</c:v>
                </c:pt>
                <c:pt idx="534">
                  <c:v>39260.853472222232</c:v>
                </c:pt>
                <c:pt idx="535">
                  <c:v>39260.853587962993</c:v>
                </c:pt>
                <c:pt idx="536">
                  <c:v>39260.853703703593</c:v>
                </c:pt>
                <c:pt idx="537">
                  <c:v>39260.85381944471</c:v>
                </c:pt>
                <c:pt idx="538">
                  <c:v>39260.853935185201</c:v>
                </c:pt>
                <c:pt idx="539">
                  <c:v>39260.8540509261</c:v>
                </c:pt>
                <c:pt idx="540">
                  <c:v>39260.854166666664</c:v>
                </c:pt>
                <c:pt idx="541">
                  <c:v>39260.854282407556</c:v>
                </c:pt>
                <c:pt idx="542">
                  <c:v>39260.854398148374</c:v>
                </c:pt>
                <c:pt idx="543">
                  <c:v>39260.854513889077</c:v>
                </c:pt>
                <c:pt idx="544">
                  <c:v>39260.854629629641</c:v>
                </c:pt>
                <c:pt idx="545">
                  <c:v>39260.854745370489</c:v>
                </c:pt>
                <c:pt idx="546">
                  <c:v>39260.854861111111</c:v>
                </c:pt>
                <c:pt idx="547">
                  <c:v>39260.854976851893</c:v>
                </c:pt>
                <c:pt idx="548">
                  <c:v>39260.855092592603</c:v>
                </c:pt>
                <c:pt idx="549">
                  <c:v>39260.855208333342</c:v>
                </c:pt>
                <c:pt idx="550">
                  <c:v>39260.855324074197</c:v>
                </c:pt>
                <c:pt idx="551">
                  <c:v>39260.855439814812</c:v>
                </c:pt>
                <c:pt idx="552">
                  <c:v>39260.855555555601</c:v>
                </c:pt>
                <c:pt idx="553">
                  <c:v>39260.855671296456</c:v>
                </c:pt>
                <c:pt idx="554">
                  <c:v>39260.855787037035</c:v>
                </c:pt>
                <c:pt idx="555">
                  <c:v>39260.855902777781</c:v>
                </c:pt>
                <c:pt idx="556">
                  <c:v>39260.856018518643</c:v>
                </c:pt>
                <c:pt idx="557">
                  <c:v>39260.856134259375</c:v>
                </c:pt>
                <c:pt idx="558">
                  <c:v>39260.856250000179</c:v>
                </c:pt>
                <c:pt idx="559">
                  <c:v>39260.856365740743</c:v>
                </c:pt>
                <c:pt idx="560">
                  <c:v>39260.856481481482</c:v>
                </c:pt>
                <c:pt idx="561">
                  <c:v>39260.856597222431</c:v>
                </c:pt>
                <c:pt idx="562">
                  <c:v>39260.856712963003</c:v>
                </c:pt>
                <c:pt idx="563">
                  <c:v>39260.856828703712</c:v>
                </c:pt>
                <c:pt idx="564">
                  <c:v>39260.856944444648</c:v>
                </c:pt>
                <c:pt idx="565">
                  <c:v>39260.857060185182</c:v>
                </c:pt>
                <c:pt idx="566">
                  <c:v>39260.857175925943</c:v>
                </c:pt>
                <c:pt idx="567">
                  <c:v>39260.857291666667</c:v>
                </c:pt>
                <c:pt idx="568">
                  <c:v>39260.857407407413</c:v>
                </c:pt>
                <c:pt idx="569">
                  <c:v>39260.857523148319</c:v>
                </c:pt>
                <c:pt idx="570">
                  <c:v>39260.857638889043</c:v>
                </c:pt>
                <c:pt idx="571">
                  <c:v>39260.857754629629</c:v>
                </c:pt>
                <c:pt idx="572">
                  <c:v>39260.857870370535</c:v>
                </c:pt>
                <c:pt idx="573">
                  <c:v>39260.857986111114</c:v>
                </c:pt>
                <c:pt idx="574">
                  <c:v>39260.858101851853</c:v>
                </c:pt>
                <c:pt idx="575">
                  <c:v>39260.858217592802</c:v>
                </c:pt>
                <c:pt idx="576">
                  <c:v>39260.858333333454</c:v>
                </c:pt>
                <c:pt idx="577">
                  <c:v>39260.858449074236</c:v>
                </c:pt>
                <c:pt idx="578">
                  <c:v>39260.858564814924</c:v>
                </c:pt>
                <c:pt idx="579">
                  <c:v>39260.858680555553</c:v>
                </c:pt>
                <c:pt idx="580">
                  <c:v>39260.85879629651</c:v>
                </c:pt>
                <c:pt idx="581">
                  <c:v>39260.858912037169</c:v>
                </c:pt>
                <c:pt idx="582">
                  <c:v>39260.859027777791</c:v>
                </c:pt>
                <c:pt idx="583">
                  <c:v>39260.859143518515</c:v>
                </c:pt>
                <c:pt idx="584">
                  <c:v>39260.859259259443</c:v>
                </c:pt>
                <c:pt idx="585">
                  <c:v>39260.859375000109</c:v>
                </c:pt>
                <c:pt idx="586">
                  <c:v>39260.859490740739</c:v>
                </c:pt>
                <c:pt idx="587">
                  <c:v>39260.859606481492</c:v>
                </c:pt>
                <c:pt idx="588">
                  <c:v>39260.859722222223</c:v>
                </c:pt>
                <c:pt idx="589">
                  <c:v>39260.859837963013</c:v>
                </c:pt>
                <c:pt idx="590">
                  <c:v>39260.859953703701</c:v>
                </c:pt>
                <c:pt idx="591">
                  <c:v>39260.860069444607</c:v>
                </c:pt>
                <c:pt idx="592">
                  <c:v>39260.860185185185</c:v>
                </c:pt>
                <c:pt idx="593">
                  <c:v>39260.860300925931</c:v>
                </c:pt>
                <c:pt idx="594">
                  <c:v>39260.86041666667</c:v>
                </c:pt>
                <c:pt idx="595">
                  <c:v>39260.860532407525</c:v>
                </c:pt>
                <c:pt idx="596">
                  <c:v>39260.860648148213</c:v>
                </c:pt>
                <c:pt idx="597">
                  <c:v>39260.860763888886</c:v>
                </c:pt>
                <c:pt idx="598">
                  <c:v>39260.860879629632</c:v>
                </c:pt>
                <c:pt idx="599">
                  <c:v>39260.860995370393</c:v>
                </c:pt>
                <c:pt idx="600">
                  <c:v>39260.861111111</c:v>
                </c:pt>
                <c:pt idx="601">
                  <c:v>39260.861226851855</c:v>
                </c:pt>
                <c:pt idx="602">
                  <c:v>39260.861342592594</c:v>
                </c:pt>
                <c:pt idx="603">
                  <c:v>39260.861458333326</c:v>
                </c:pt>
                <c:pt idx="604">
                  <c:v>39260.861574074093</c:v>
                </c:pt>
                <c:pt idx="605">
                  <c:v>39260.861689814774</c:v>
                </c:pt>
                <c:pt idx="606">
                  <c:v>39260.861805555556</c:v>
                </c:pt>
                <c:pt idx="607">
                  <c:v>39260.861921296295</c:v>
                </c:pt>
                <c:pt idx="608">
                  <c:v>39260.862037037041</c:v>
                </c:pt>
                <c:pt idx="609">
                  <c:v>39260.86215277778</c:v>
                </c:pt>
                <c:pt idx="610">
                  <c:v>39260.862268518518</c:v>
                </c:pt>
                <c:pt idx="611">
                  <c:v>39260.862384259257</c:v>
                </c:pt>
                <c:pt idx="612">
                  <c:v>39260.862500000003</c:v>
                </c:pt>
                <c:pt idx="613">
                  <c:v>39260.862615740742</c:v>
                </c:pt>
                <c:pt idx="614">
                  <c:v>39260.86273148148</c:v>
                </c:pt>
                <c:pt idx="615">
                  <c:v>39260.862847222219</c:v>
                </c:pt>
                <c:pt idx="616">
                  <c:v>39260.862962962965</c:v>
                </c:pt>
                <c:pt idx="617">
                  <c:v>39260.863078703704</c:v>
                </c:pt>
                <c:pt idx="618">
                  <c:v>39260.863194444442</c:v>
                </c:pt>
                <c:pt idx="619">
                  <c:v>39260.863310185188</c:v>
                </c:pt>
                <c:pt idx="620">
                  <c:v>39260.863425925927</c:v>
                </c:pt>
                <c:pt idx="621">
                  <c:v>39260.863541666586</c:v>
                </c:pt>
                <c:pt idx="622">
                  <c:v>39260.863657407412</c:v>
                </c:pt>
                <c:pt idx="623">
                  <c:v>39260.863773148201</c:v>
                </c:pt>
                <c:pt idx="624">
                  <c:v>39260.863888888889</c:v>
                </c:pt>
                <c:pt idx="625">
                  <c:v>39260.864004629628</c:v>
                </c:pt>
                <c:pt idx="626">
                  <c:v>39260.864120370381</c:v>
                </c:pt>
                <c:pt idx="627">
                  <c:v>39260.864236111112</c:v>
                </c:pt>
                <c:pt idx="628">
                  <c:v>39260.864351851851</c:v>
                </c:pt>
                <c:pt idx="629">
                  <c:v>39260.86446759259</c:v>
                </c:pt>
                <c:pt idx="630">
                  <c:v>39260.864583333336</c:v>
                </c:pt>
                <c:pt idx="631">
                  <c:v>39260.864699074213</c:v>
                </c:pt>
                <c:pt idx="632">
                  <c:v>39260.864814814813</c:v>
                </c:pt>
                <c:pt idx="633">
                  <c:v>39260.864930555559</c:v>
                </c:pt>
                <c:pt idx="634">
                  <c:v>39260.865046296298</c:v>
                </c:pt>
                <c:pt idx="635">
                  <c:v>39260.865162036986</c:v>
                </c:pt>
                <c:pt idx="636">
                  <c:v>39260.865277777782</c:v>
                </c:pt>
                <c:pt idx="637">
                  <c:v>39260.865393518521</c:v>
                </c:pt>
                <c:pt idx="638">
                  <c:v>39260.86550925926</c:v>
                </c:pt>
                <c:pt idx="639">
                  <c:v>39260.865624999999</c:v>
                </c:pt>
                <c:pt idx="640">
                  <c:v>39260.865740740621</c:v>
                </c:pt>
                <c:pt idx="641">
                  <c:v>39260.865856481483</c:v>
                </c:pt>
                <c:pt idx="642">
                  <c:v>39260.865972222222</c:v>
                </c:pt>
                <c:pt idx="643">
                  <c:v>39260.866087962961</c:v>
                </c:pt>
                <c:pt idx="644">
                  <c:v>39260.866203703707</c:v>
                </c:pt>
                <c:pt idx="645">
                  <c:v>39260.866319444671</c:v>
                </c:pt>
                <c:pt idx="646">
                  <c:v>39260.866435185191</c:v>
                </c:pt>
                <c:pt idx="647">
                  <c:v>39260.866550926046</c:v>
                </c:pt>
                <c:pt idx="648">
                  <c:v>39260.866666666654</c:v>
                </c:pt>
                <c:pt idx="649">
                  <c:v>39260.866782407407</c:v>
                </c:pt>
                <c:pt idx="650">
                  <c:v>39260.866898148335</c:v>
                </c:pt>
                <c:pt idx="651">
                  <c:v>39260.867013888892</c:v>
                </c:pt>
                <c:pt idx="652">
                  <c:v>39260.867129629594</c:v>
                </c:pt>
                <c:pt idx="653">
                  <c:v>39260.867245370369</c:v>
                </c:pt>
                <c:pt idx="654">
                  <c:v>39260.867361110984</c:v>
                </c:pt>
                <c:pt idx="655">
                  <c:v>39260.867476851854</c:v>
                </c:pt>
                <c:pt idx="656">
                  <c:v>39260.867592592593</c:v>
                </c:pt>
                <c:pt idx="657">
                  <c:v>39260.867708333324</c:v>
                </c:pt>
                <c:pt idx="658">
                  <c:v>39260.867824074092</c:v>
                </c:pt>
                <c:pt idx="659">
                  <c:v>39260.867939814816</c:v>
                </c:pt>
                <c:pt idx="660">
                  <c:v>39260.868055555562</c:v>
                </c:pt>
                <c:pt idx="661">
                  <c:v>39260.868171296293</c:v>
                </c:pt>
                <c:pt idx="662">
                  <c:v>39260.868287037039</c:v>
                </c:pt>
                <c:pt idx="663">
                  <c:v>39260.868402777778</c:v>
                </c:pt>
                <c:pt idx="664">
                  <c:v>39260.868518518611</c:v>
                </c:pt>
                <c:pt idx="665">
                  <c:v>39260.868634259263</c:v>
                </c:pt>
                <c:pt idx="666">
                  <c:v>39260.868750000001</c:v>
                </c:pt>
                <c:pt idx="667">
                  <c:v>39260.86886574074</c:v>
                </c:pt>
                <c:pt idx="668">
                  <c:v>39260.868981481479</c:v>
                </c:pt>
                <c:pt idx="669">
                  <c:v>39260.869097222232</c:v>
                </c:pt>
                <c:pt idx="670">
                  <c:v>39260.869212962993</c:v>
                </c:pt>
                <c:pt idx="671">
                  <c:v>39260.869328703593</c:v>
                </c:pt>
                <c:pt idx="672">
                  <c:v>39260.869444444441</c:v>
                </c:pt>
                <c:pt idx="673">
                  <c:v>39260.869560185187</c:v>
                </c:pt>
                <c:pt idx="674">
                  <c:v>39260.869675925933</c:v>
                </c:pt>
                <c:pt idx="675">
                  <c:v>39260.869791666584</c:v>
                </c:pt>
                <c:pt idx="676">
                  <c:v>39260.86990740741</c:v>
                </c:pt>
                <c:pt idx="677">
                  <c:v>39260.870023148243</c:v>
                </c:pt>
                <c:pt idx="678">
                  <c:v>39260.870138889011</c:v>
                </c:pt>
                <c:pt idx="679">
                  <c:v>39260.870254629641</c:v>
                </c:pt>
                <c:pt idx="680">
                  <c:v>39260.870370370489</c:v>
                </c:pt>
                <c:pt idx="681">
                  <c:v>39260.870486111104</c:v>
                </c:pt>
                <c:pt idx="682">
                  <c:v>39260.87060185185</c:v>
                </c:pt>
                <c:pt idx="683">
                  <c:v>39260.870717592603</c:v>
                </c:pt>
                <c:pt idx="684">
                  <c:v>39260.870833333342</c:v>
                </c:pt>
                <c:pt idx="685">
                  <c:v>39260.870949074197</c:v>
                </c:pt>
                <c:pt idx="686">
                  <c:v>39260.871064814804</c:v>
                </c:pt>
                <c:pt idx="687">
                  <c:v>39260.871180555419</c:v>
                </c:pt>
                <c:pt idx="688">
                  <c:v>39260.871296296456</c:v>
                </c:pt>
                <c:pt idx="689">
                  <c:v>39260.871412037035</c:v>
                </c:pt>
                <c:pt idx="690">
                  <c:v>39260.871527777781</c:v>
                </c:pt>
                <c:pt idx="691">
                  <c:v>39260.87164351852</c:v>
                </c:pt>
                <c:pt idx="692">
                  <c:v>39260.871759259258</c:v>
                </c:pt>
                <c:pt idx="693">
                  <c:v>39260.871875000012</c:v>
                </c:pt>
                <c:pt idx="694">
                  <c:v>39260.871990740736</c:v>
                </c:pt>
                <c:pt idx="695">
                  <c:v>39260.872106481482</c:v>
                </c:pt>
                <c:pt idx="696">
                  <c:v>39260.872222222242</c:v>
                </c:pt>
                <c:pt idx="697">
                  <c:v>39260.872337963003</c:v>
                </c:pt>
                <c:pt idx="698">
                  <c:v>39260.872453703705</c:v>
                </c:pt>
                <c:pt idx="699">
                  <c:v>39260.872569444648</c:v>
                </c:pt>
                <c:pt idx="700">
                  <c:v>39260.872685185182</c:v>
                </c:pt>
                <c:pt idx="701">
                  <c:v>39260.872800925943</c:v>
                </c:pt>
                <c:pt idx="702">
                  <c:v>39260.872916666667</c:v>
                </c:pt>
                <c:pt idx="703">
                  <c:v>39260.873032407413</c:v>
                </c:pt>
                <c:pt idx="704">
                  <c:v>39260.873148148203</c:v>
                </c:pt>
                <c:pt idx="705">
                  <c:v>39260.873263888891</c:v>
                </c:pt>
                <c:pt idx="706">
                  <c:v>39260.873379629629</c:v>
                </c:pt>
                <c:pt idx="707">
                  <c:v>39260.873495370368</c:v>
                </c:pt>
                <c:pt idx="708">
                  <c:v>39260.873611111114</c:v>
                </c:pt>
                <c:pt idx="709">
                  <c:v>39260.873726851743</c:v>
                </c:pt>
                <c:pt idx="710">
                  <c:v>39260.873842592591</c:v>
                </c:pt>
                <c:pt idx="711">
                  <c:v>39260.87395833333</c:v>
                </c:pt>
                <c:pt idx="712">
                  <c:v>39260.874074074236</c:v>
                </c:pt>
                <c:pt idx="713">
                  <c:v>39260.874189814815</c:v>
                </c:pt>
                <c:pt idx="714">
                  <c:v>39260.874305555553</c:v>
                </c:pt>
                <c:pt idx="715">
                  <c:v>39260.874421296299</c:v>
                </c:pt>
                <c:pt idx="716">
                  <c:v>39260.874537037169</c:v>
                </c:pt>
                <c:pt idx="717">
                  <c:v>39260.874652777791</c:v>
                </c:pt>
                <c:pt idx="718">
                  <c:v>39260.874768518515</c:v>
                </c:pt>
                <c:pt idx="719">
                  <c:v>39260.874884259261</c:v>
                </c:pt>
                <c:pt idx="720">
                  <c:v>39260.875</c:v>
                </c:pt>
                <c:pt idx="721">
                  <c:v>39260.875115740739</c:v>
                </c:pt>
                <c:pt idx="722">
                  <c:v>39260.875231481492</c:v>
                </c:pt>
                <c:pt idx="723">
                  <c:v>39260.875347222223</c:v>
                </c:pt>
                <c:pt idx="724">
                  <c:v>39260.875462962955</c:v>
                </c:pt>
                <c:pt idx="725">
                  <c:v>39260.875578703701</c:v>
                </c:pt>
                <c:pt idx="726">
                  <c:v>39260.875694444607</c:v>
                </c:pt>
                <c:pt idx="727">
                  <c:v>39260.875810185193</c:v>
                </c:pt>
                <c:pt idx="728">
                  <c:v>39260.875925925931</c:v>
                </c:pt>
                <c:pt idx="729">
                  <c:v>39260.87604166667</c:v>
                </c:pt>
                <c:pt idx="730">
                  <c:v>39260.876157407525</c:v>
                </c:pt>
                <c:pt idx="731">
                  <c:v>39260.876273148358</c:v>
                </c:pt>
                <c:pt idx="732">
                  <c:v>39260.876388888893</c:v>
                </c:pt>
                <c:pt idx="733">
                  <c:v>39260.876504629632</c:v>
                </c:pt>
                <c:pt idx="734">
                  <c:v>39260.876620370393</c:v>
                </c:pt>
                <c:pt idx="735">
                  <c:v>39260.876736111109</c:v>
                </c:pt>
                <c:pt idx="736">
                  <c:v>39260.876851851863</c:v>
                </c:pt>
                <c:pt idx="737">
                  <c:v>39260.876967592601</c:v>
                </c:pt>
                <c:pt idx="738">
                  <c:v>39260.877083333326</c:v>
                </c:pt>
                <c:pt idx="739">
                  <c:v>39260.877199074093</c:v>
                </c:pt>
                <c:pt idx="740">
                  <c:v>39260.877314814818</c:v>
                </c:pt>
                <c:pt idx="741">
                  <c:v>39260.877430555556</c:v>
                </c:pt>
                <c:pt idx="742">
                  <c:v>39260.877546296426</c:v>
                </c:pt>
                <c:pt idx="743">
                  <c:v>39260.877662037034</c:v>
                </c:pt>
                <c:pt idx="744">
                  <c:v>39260.87777777778</c:v>
                </c:pt>
                <c:pt idx="745">
                  <c:v>39260.877893518518</c:v>
                </c:pt>
                <c:pt idx="746">
                  <c:v>39260.878009259293</c:v>
                </c:pt>
                <c:pt idx="747">
                  <c:v>39260.878125000003</c:v>
                </c:pt>
                <c:pt idx="748">
                  <c:v>39260.878240740742</c:v>
                </c:pt>
                <c:pt idx="749">
                  <c:v>39260.878356481604</c:v>
                </c:pt>
                <c:pt idx="750">
                  <c:v>39260.878472222219</c:v>
                </c:pt>
                <c:pt idx="751">
                  <c:v>39260.878587963001</c:v>
                </c:pt>
                <c:pt idx="752">
                  <c:v>39260.878703703704</c:v>
                </c:pt>
                <c:pt idx="753">
                  <c:v>39260.878819444726</c:v>
                </c:pt>
                <c:pt idx="754">
                  <c:v>39260.878935185203</c:v>
                </c:pt>
                <c:pt idx="755">
                  <c:v>39260.879050925942</c:v>
                </c:pt>
                <c:pt idx="756">
                  <c:v>39260.879166666586</c:v>
                </c:pt>
                <c:pt idx="757">
                  <c:v>39260.879282407412</c:v>
                </c:pt>
                <c:pt idx="758">
                  <c:v>39260.879398148296</c:v>
                </c:pt>
                <c:pt idx="759">
                  <c:v>39260.879513889013</c:v>
                </c:pt>
                <c:pt idx="760">
                  <c:v>39260.879629629628</c:v>
                </c:pt>
                <c:pt idx="761">
                  <c:v>39260.879745370381</c:v>
                </c:pt>
                <c:pt idx="762">
                  <c:v>39260.879861111105</c:v>
                </c:pt>
                <c:pt idx="763">
                  <c:v>39260.879976851851</c:v>
                </c:pt>
                <c:pt idx="764">
                  <c:v>39260.880092592612</c:v>
                </c:pt>
                <c:pt idx="765">
                  <c:v>39260.880208333343</c:v>
                </c:pt>
                <c:pt idx="766">
                  <c:v>39260.880324074213</c:v>
                </c:pt>
                <c:pt idx="767">
                  <c:v>39260.880439814813</c:v>
                </c:pt>
                <c:pt idx="768">
                  <c:v>39260.880555555603</c:v>
                </c:pt>
                <c:pt idx="769">
                  <c:v>39260.880671296494</c:v>
                </c:pt>
                <c:pt idx="770">
                  <c:v>39260.880787037036</c:v>
                </c:pt>
                <c:pt idx="771">
                  <c:v>39260.880902777782</c:v>
                </c:pt>
                <c:pt idx="772">
                  <c:v>39260.881018518543</c:v>
                </c:pt>
                <c:pt idx="773">
                  <c:v>39260.88113425926</c:v>
                </c:pt>
                <c:pt idx="774">
                  <c:v>39260.881250000013</c:v>
                </c:pt>
                <c:pt idx="775">
                  <c:v>39260.881365740737</c:v>
                </c:pt>
                <c:pt idx="776">
                  <c:v>39260.881481481476</c:v>
                </c:pt>
                <c:pt idx="777">
                  <c:v>39260.881597222338</c:v>
                </c:pt>
                <c:pt idx="778">
                  <c:v>39260.881712962961</c:v>
                </c:pt>
                <c:pt idx="779">
                  <c:v>39260.881828703707</c:v>
                </c:pt>
                <c:pt idx="780">
                  <c:v>39260.881944444576</c:v>
                </c:pt>
                <c:pt idx="781">
                  <c:v>39260.882060185191</c:v>
                </c:pt>
                <c:pt idx="782">
                  <c:v>39260.882175926046</c:v>
                </c:pt>
                <c:pt idx="783">
                  <c:v>39260.882291666669</c:v>
                </c:pt>
                <c:pt idx="784">
                  <c:v>39260.882407407516</c:v>
                </c:pt>
                <c:pt idx="785">
                  <c:v>39260.882523148335</c:v>
                </c:pt>
                <c:pt idx="786">
                  <c:v>39260.882638889052</c:v>
                </c:pt>
                <c:pt idx="787">
                  <c:v>39260.882754629631</c:v>
                </c:pt>
                <c:pt idx="788">
                  <c:v>39260.882870370559</c:v>
                </c:pt>
                <c:pt idx="789">
                  <c:v>39260.882986111108</c:v>
                </c:pt>
                <c:pt idx="790">
                  <c:v>39260.883101851854</c:v>
                </c:pt>
                <c:pt idx="791">
                  <c:v>39260.883217592702</c:v>
                </c:pt>
                <c:pt idx="792">
                  <c:v>39260.883333333331</c:v>
                </c:pt>
                <c:pt idx="793">
                  <c:v>39260.883449074092</c:v>
                </c:pt>
                <c:pt idx="794">
                  <c:v>39260.883564814816</c:v>
                </c:pt>
                <c:pt idx="795">
                  <c:v>39260.883680555555</c:v>
                </c:pt>
                <c:pt idx="796">
                  <c:v>39260.883796296293</c:v>
                </c:pt>
                <c:pt idx="797">
                  <c:v>39260.883912037039</c:v>
                </c:pt>
                <c:pt idx="798">
                  <c:v>39260.884027777793</c:v>
                </c:pt>
                <c:pt idx="799">
                  <c:v>39260.884143518517</c:v>
                </c:pt>
                <c:pt idx="800">
                  <c:v>39260.884259259466</c:v>
                </c:pt>
                <c:pt idx="801">
                  <c:v>39260.884375000118</c:v>
                </c:pt>
                <c:pt idx="802">
                  <c:v>39260.88449074074</c:v>
                </c:pt>
                <c:pt idx="803">
                  <c:v>39260.884606481493</c:v>
                </c:pt>
                <c:pt idx="804">
                  <c:v>39260.884722222232</c:v>
                </c:pt>
                <c:pt idx="805">
                  <c:v>39260.884837963087</c:v>
                </c:pt>
                <c:pt idx="806">
                  <c:v>39260.884953703702</c:v>
                </c:pt>
                <c:pt idx="807">
                  <c:v>39260.885069444623</c:v>
                </c:pt>
                <c:pt idx="808">
                  <c:v>39260.885185185187</c:v>
                </c:pt>
                <c:pt idx="809">
                  <c:v>39260.885300925933</c:v>
                </c:pt>
                <c:pt idx="810">
                  <c:v>39260.885416666664</c:v>
                </c:pt>
                <c:pt idx="811">
                  <c:v>39260.885532407556</c:v>
                </c:pt>
                <c:pt idx="812">
                  <c:v>39260.885648148243</c:v>
                </c:pt>
                <c:pt idx="813">
                  <c:v>39260.885763888888</c:v>
                </c:pt>
                <c:pt idx="814">
                  <c:v>39260.885879629641</c:v>
                </c:pt>
                <c:pt idx="815">
                  <c:v>39260.885995370489</c:v>
                </c:pt>
                <c:pt idx="816">
                  <c:v>39260.886111111111</c:v>
                </c:pt>
                <c:pt idx="817">
                  <c:v>39260.886226851893</c:v>
                </c:pt>
                <c:pt idx="818">
                  <c:v>39260.886342592603</c:v>
                </c:pt>
                <c:pt idx="819">
                  <c:v>39260.886458333342</c:v>
                </c:pt>
                <c:pt idx="820">
                  <c:v>39260.886574074269</c:v>
                </c:pt>
                <c:pt idx="821">
                  <c:v>39260.886689814812</c:v>
                </c:pt>
                <c:pt idx="822">
                  <c:v>39260.886805555601</c:v>
                </c:pt>
                <c:pt idx="823">
                  <c:v>39260.886921296456</c:v>
                </c:pt>
                <c:pt idx="824">
                  <c:v>39260.887037037042</c:v>
                </c:pt>
                <c:pt idx="825">
                  <c:v>39260.887152777781</c:v>
                </c:pt>
                <c:pt idx="826">
                  <c:v>39260.887268518542</c:v>
                </c:pt>
                <c:pt idx="827">
                  <c:v>39260.887384259258</c:v>
                </c:pt>
                <c:pt idx="828">
                  <c:v>39260.887500000012</c:v>
                </c:pt>
                <c:pt idx="829">
                  <c:v>39260.887615740743</c:v>
                </c:pt>
                <c:pt idx="830">
                  <c:v>39260.887731481482</c:v>
                </c:pt>
                <c:pt idx="831">
                  <c:v>39260.887847222242</c:v>
                </c:pt>
                <c:pt idx="832">
                  <c:v>39260.887962962966</c:v>
                </c:pt>
                <c:pt idx="833">
                  <c:v>39260.888078703712</c:v>
                </c:pt>
                <c:pt idx="834">
                  <c:v>39260.888194444648</c:v>
                </c:pt>
                <c:pt idx="835">
                  <c:v>39260.888310185212</c:v>
                </c:pt>
                <c:pt idx="836">
                  <c:v>39260.888425925943</c:v>
                </c:pt>
                <c:pt idx="837">
                  <c:v>39260.888541666667</c:v>
                </c:pt>
                <c:pt idx="838">
                  <c:v>39260.88865740761</c:v>
                </c:pt>
                <c:pt idx="839">
                  <c:v>39260.888773148319</c:v>
                </c:pt>
                <c:pt idx="840">
                  <c:v>39260.888888889043</c:v>
                </c:pt>
                <c:pt idx="841">
                  <c:v>39260.889004629629</c:v>
                </c:pt>
                <c:pt idx="842">
                  <c:v>39260.889120370368</c:v>
                </c:pt>
                <c:pt idx="843">
                  <c:v>39260.889236111143</c:v>
                </c:pt>
                <c:pt idx="844">
                  <c:v>39260.889351851853</c:v>
                </c:pt>
                <c:pt idx="845">
                  <c:v>39260.889467592591</c:v>
                </c:pt>
                <c:pt idx="846">
                  <c:v>39260.88958333333</c:v>
                </c:pt>
                <c:pt idx="847">
                  <c:v>39260.889699074236</c:v>
                </c:pt>
                <c:pt idx="848">
                  <c:v>39260.889814814924</c:v>
                </c:pt>
                <c:pt idx="849">
                  <c:v>39260.889930555553</c:v>
                </c:pt>
                <c:pt idx="850">
                  <c:v>39260.890046296299</c:v>
                </c:pt>
                <c:pt idx="851">
                  <c:v>39260.890162036994</c:v>
                </c:pt>
                <c:pt idx="852">
                  <c:v>39260.890277777791</c:v>
                </c:pt>
                <c:pt idx="853">
                  <c:v>39260.890393518515</c:v>
                </c:pt>
                <c:pt idx="854">
                  <c:v>39260.890509259261</c:v>
                </c:pt>
                <c:pt idx="855">
                  <c:v>39260.890625</c:v>
                </c:pt>
                <c:pt idx="856">
                  <c:v>39260.890740740724</c:v>
                </c:pt>
                <c:pt idx="857">
                  <c:v>39260.890856481492</c:v>
                </c:pt>
                <c:pt idx="858">
                  <c:v>39260.890972222223</c:v>
                </c:pt>
                <c:pt idx="859">
                  <c:v>39260.891087962955</c:v>
                </c:pt>
                <c:pt idx="860">
                  <c:v>39260.891203703584</c:v>
                </c:pt>
                <c:pt idx="861">
                  <c:v>39260.891319444607</c:v>
                </c:pt>
                <c:pt idx="862">
                  <c:v>39260.891435185185</c:v>
                </c:pt>
                <c:pt idx="863">
                  <c:v>39260.891550925931</c:v>
                </c:pt>
                <c:pt idx="864">
                  <c:v>39260.891666666575</c:v>
                </c:pt>
                <c:pt idx="865">
                  <c:v>39260.891782407292</c:v>
                </c:pt>
                <c:pt idx="866">
                  <c:v>39260.891898148213</c:v>
                </c:pt>
                <c:pt idx="867">
                  <c:v>39260.892013888893</c:v>
                </c:pt>
                <c:pt idx="868">
                  <c:v>39260.892129629625</c:v>
                </c:pt>
                <c:pt idx="869">
                  <c:v>39260.892245370393</c:v>
                </c:pt>
                <c:pt idx="870">
                  <c:v>39260.892361111</c:v>
                </c:pt>
                <c:pt idx="871">
                  <c:v>39260.892476851855</c:v>
                </c:pt>
                <c:pt idx="872">
                  <c:v>39260.892592592601</c:v>
                </c:pt>
                <c:pt idx="873">
                  <c:v>39260.892708333326</c:v>
                </c:pt>
                <c:pt idx="874">
                  <c:v>39260.892824074093</c:v>
                </c:pt>
                <c:pt idx="875">
                  <c:v>39260.892939814818</c:v>
                </c:pt>
                <c:pt idx="876">
                  <c:v>39260.893055555556</c:v>
                </c:pt>
                <c:pt idx="877">
                  <c:v>39260.893171296295</c:v>
                </c:pt>
                <c:pt idx="878">
                  <c:v>39260.893287037034</c:v>
                </c:pt>
                <c:pt idx="879">
                  <c:v>39260.893402777649</c:v>
                </c:pt>
                <c:pt idx="880">
                  <c:v>39260.893518518518</c:v>
                </c:pt>
                <c:pt idx="881">
                  <c:v>39260.893634259257</c:v>
                </c:pt>
                <c:pt idx="882">
                  <c:v>39260.893749999996</c:v>
                </c:pt>
                <c:pt idx="883">
                  <c:v>39260.893865740734</c:v>
                </c:pt>
                <c:pt idx="884">
                  <c:v>39260.893981481364</c:v>
                </c:pt>
                <c:pt idx="885">
                  <c:v>39260.894097222219</c:v>
                </c:pt>
                <c:pt idx="886">
                  <c:v>39260.894212963001</c:v>
                </c:pt>
                <c:pt idx="887">
                  <c:v>39260.894328703704</c:v>
                </c:pt>
                <c:pt idx="888">
                  <c:v>39260.894444444442</c:v>
                </c:pt>
                <c:pt idx="889">
                  <c:v>39260.894560185188</c:v>
                </c:pt>
                <c:pt idx="890">
                  <c:v>39260.894675925942</c:v>
                </c:pt>
                <c:pt idx="891">
                  <c:v>39260.894791666586</c:v>
                </c:pt>
                <c:pt idx="892">
                  <c:v>39260.894907407412</c:v>
                </c:pt>
                <c:pt idx="893">
                  <c:v>39260.895023148201</c:v>
                </c:pt>
                <c:pt idx="894">
                  <c:v>39260.895138888889</c:v>
                </c:pt>
                <c:pt idx="895">
                  <c:v>39260.895254629628</c:v>
                </c:pt>
                <c:pt idx="896">
                  <c:v>39260.895370370381</c:v>
                </c:pt>
                <c:pt idx="897">
                  <c:v>39260.895486110974</c:v>
                </c:pt>
                <c:pt idx="898">
                  <c:v>39260.895601851727</c:v>
                </c:pt>
                <c:pt idx="899">
                  <c:v>39260.89571759259</c:v>
                </c:pt>
                <c:pt idx="900">
                  <c:v>39260.895833333336</c:v>
                </c:pt>
                <c:pt idx="901">
                  <c:v>39260.895949074082</c:v>
                </c:pt>
                <c:pt idx="902">
                  <c:v>39260.896064814806</c:v>
                </c:pt>
                <c:pt idx="903">
                  <c:v>39260.89618055545</c:v>
                </c:pt>
              </c:numCache>
            </c:numRef>
          </c:xVal>
          <c:yVal>
            <c:numRef>
              <c:f>'Logging_1183010529659(1)'!$B$2:$B$905</c:f>
              <c:numCache>
                <c:formatCode>General</c:formatCode>
                <c:ptCount val="904"/>
                <c:pt idx="0">
                  <c:v>2.2586000000000012E-2</c:v>
                </c:pt>
                <c:pt idx="1">
                  <c:v>2.2669000000000054E-2</c:v>
                </c:pt>
                <c:pt idx="2">
                  <c:v>2.1376000000000041E-2</c:v>
                </c:pt>
                <c:pt idx="3">
                  <c:v>2.1582000000000011E-2</c:v>
                </c:pt>
                <c:pt idx="4">
                  <c:v>2.2074000000000087E-2</c:v>
                </c:pt>
                <c:pt idx="5">
                  <c:v>2.1250000000000012E-2</c:v>
                </c:pt>
                <c:pt idx="6">
                  <c:v>2.1847000000000085E-2</c:v>
                </c:pt>
                <c:pt idx="7">
                  <c:v>2.2402000000000061E-2</c:v>
                </c:pt>
                <c:pt idx="8">
                  <c:v>2.209700000000003E-2</c:v>
                </c:pt>
                <c:pt idx="9">
                  <c:v>2.3172999999999989E-2</c:v>
                </c:pt>
                <c:pt idx="10">
                  <c:v>2.2520000000000002E-2</c:v>
                </c:pt>
                <c:pt idx="11">
                  <c:v>2.3092999999999989E-2</c:v>
                </c:pt>
                <c:pt idx="12">
                  <c:v>2.1837000000000103E-2</c:v>
                </c:pt>
                <c:pt idx="13">
                  <c:v>2.228800000000004E-2</c:v>
                </c:pt>
                <c:pt idx="14">
                  <c:v>2.2246000000000061E-2</c:v>
                </c:pt>
                <c:pt idx="15">
                  <c:v>2.2372000000000052E-2</c:v>
                </c:pt>
                <c:pt idx="16">
                  <c:v>2.0997999999999999E-2</c:v>
                </c:pt>
                <c:pt idx="17">
                  <c:v>2.2498000000000042E-2</c:v>
                </c:pt>
                <c:pt idx="18">
                  <c:v>2.1701000000000054E-2</c:v>
                </c:pt>
                <c:pt idx="19">
                  <c:v>2.2325999999999999E-2</c:v>
                </c:pt>
                <c:pt idx="20">
                  <c:v>2.2143000000000052E-2</c:v>
                </c:pt>
                <c:pt idx="21">
                  <c:v>2.1410000000000012E-2</c:v>
                </c:pt>
                <c:pt idx="22">
                  <c:v>2.2234000000000073E-2</c:v>
                </c:pt>
                <c:pt idx="23">
                  <c:v>2.1250000000000012E-2</c:v>
                </c:pt>
                <c:pt idx="24">
                  <c:v>2.1388999999999998E-2</c:v>
                </c:pt>
                <c:pt idx="25">
                  <c:v>2.0226999999999998E-2</c:v>
                </c:pt>
                <c:pt idx="26">
                  <c:v>2.0906000000000001E-2</c:v>
                </c:pt>
                <c:pt idx="27">
                  <c:v>2.1433000000000119E-2</c:v>
                </c:pt>
                <c:pt idx="28">
                  <c:v>2.1490000000000016E-2</c:v>
                </c:pt>
                <c:pt idx="29">
                  <c:v>2.2475000000000106E-2</c:v>
                </c:pt>
                <c:pt idx="30">
                  <c:v>2.234700000000004E-2</c:v>
                </c:pt>
                <c:pt idx="31">
                  <c:v>2.2631000000000123E-2</c:v>
                </c:pt>
                <c:pt idx="32">
                  <c:v>2.1021000000000015E-2</c:v>
                </c:pt>
                <c:pt idx="33">
                  <c:v>2.0540000000000006E-2</c:v>
                </c:pt>
                <c:pt idx="34">
                  <c:v>2.1032000000000061E-2</c:v>
                </c:pt>
                <c:pt idx="35">
                  <c:v>2.199400000000001E-2</c:v>
                </c:pt>
                <c:pt idx="36">
                  <c:v>5.4520299999999997</c:v>
                </c:pt>
                <c:pt idx="37">
                  <c:v>77.979949000000005</c:v>
                </c:pt>
                <c:pt idx="38">
                  <c:v>172.00900399999998</c:v>
                </c:pt>
                <c:pt idx="39">
                  <c:v>270.91553399999867</c:v>
                </c:pt>
                <c:pt idx="40">
                  <c:v>345.53103199999873</c:v>
                </c:pt>
                <c:pt idx="41">
                  <c:v>350.00042100000002</c:v>
                </c:pt>
                <c:pt idx="42">
                  <c:v>349.99929399999917</c:v>
                </c:pt>
                <c:pt idx="43">
                  <c:v>349.99994199999969</c:v>
                </c:pt>
                <c:pt idx="44">
                  <c:v>350.00061199999999</c:v>
                </c:pt>
                <c:pt idx="45">
                  <c:v>350.0001529999991</c:v>
                </c:pt>
                <c:pt idx="46">
                  <c:v>349.99966999999964</c:v>
                </c:pt>
                <c:pt idx="47">
                  <c:v>349.99988999999999</c:v>
                </c:pt>
                <c:pt idx="48">
                  <c:v>350.00032999999917</c:v>
                </c:pt>
                <c:pt idx="49">
                  <c:v>349.99986799999999</c:v>
                </c:pt>
                <c:pt idx="50">
                  <c:v>350.00174699999963</c:v>
                </c:pt>
                <c:pt idx="51">
                  <c:v>349.99913299999861</c:v>
                </c:pt>
                <c:pt idx="52">
                  <c:v>366.305049</c:v>
                </c:pt>
                <c:pt idx="53">
                  <c:v>457.05146500000001</c:v>
                </c:pt>
                <c:pt idx="54">
                  <c:v>562.05012199999783</c:v>
                </c:pt>
                <c:pt idx="55">
                  <c:v>662.05085899999949</c:v>
                </c:pt>
                <c:pt idx="56">
                  <c:v>757.05155899999795</c:v>
                </c:pt>
                <c:pt idx="57">
                  <c:v>857.05008899999996</c:v>
                </c:pt>
                <c:pt idx="58">
                  <c:v>957.05032000000006</c:v>
                </c:pt>
                <c:pt idx="59">
                  <c:v>1057.0497989999999</c:v>
                </c:pt>
                <c:pt idx="60">
                  <c:v>1162.0493550000001</c:v>
                </c:pt>
                <c:pt idx="61">
                  <c:v>1262.0503199999998</c:v>
                </c:pt>
                <c:pt idx="62">
                  <c:v>1357.0494570000001</c:v>
                </c:pt>
                <c:pt idx="63">
                  <c:v>1457.0500919999999</c:v>
                </c:pt>
                <c:pt idx="64">
                  <c:v>1557.0497499999999</c:v>
                </c:pt>
                <c:pt idx="65">
                  <c:v>1657.0518549999999</c:v>
                </c:pt>
                <c:pt idx="66">
                  <c:v>1762.049405</c:v>
                </c:pt>
                <c:pt idx="67">
                  <c:v>1862.050164</c:v>
                </c:pt>
                <c:pt idx="68">
                  <c:v>1957.048389</c:v>
                </c:pt>
                <c:pt idx="69">
                  <c:v>2057.049164</c:v>
                </c:pt>
                <c:pt idx="70">
                  <c:v>2157.0507200000002</c:v>
                </c:pt>
                <c:pt idx="71">
                  <c:v>2257.0513920000117</c:v>
                </c:pt>
                <c:pt idx="72">
                  <c:v>2362.0497489999998</c:v>
                </c:pt>
                <c:pt idx="73">
                  <c:v>2462.0491400000001</c:v>
                </c:pt>
                <c:pt idx="74">
                  <c:v>2557.0499020000002</c:v>
                </c:pt>
                <c:pt idx="75">
                  <c:v>2657.0497190000001</c:v>
                </c:pt>
                <c:pt idx="76">
                  <c:v>2757.0492799999997</c:v>
                </c:pt>
                <c:pt idx="77">
                  <c:v>2857.0510010000012</c:v>
                </c:pt>
                <c:pt idx="78">
                  <c:v>2962.0487619999926</c:v>
                </c:pt>
                <c:pt idx="79">
                  <c:v>3062.0505100000073</c:v>
                </c:pt>
                <c:pt idx="80">
                  <c:v>3157.0514280000002</c:v>
                </c:pt>
                <c:pt idx="81">
                  <c:v>3257.0505130000079</c:v>
                </c:pt>
                <c:pt idx="82">
                  <c:v>3357.0520019999999</c:v>
                </c:pt>
                <c:pt idx="83">
                  <c:v>3457.0505370000074</c:v>
                </c:pt>
                <c:pt idx="84">
                  <c:v>3562.0496159999998</c:v>
                </c:pt>
                <c:pt idx="85">
                  <c:v>3662.0511750000073</c:v>
                </c:pt>
                <c:pt idx="86">
                  <c:v>3757.0523440000002</c:v>
                </c:pt>
                <c:pt idx="87">
                  <c:v>3857.0495120000073</c:v>
                </c:pt>
                <c:pt idx="88">
                  <c:v>3957.0487789999997</c:v>
                </c:pt>
                <c:pt idx="89">
                  <c:v>4057.0501830000012</c:v>
                </c:pt>
                <c:pt idx="90">
                  <c:v>4162.0505590000002</c:v>
                </c:pt>
                <c:pt idx="91">
                  <c:v>4262.0486650000003</c:v>
                </c:pt>
                <c:pt idx="92">
                  <c:v>4357.0498779999998</c:v>
                </c:pt>
                <c:pt idx="93">
                  <c:v>4457.0515380000024</c:v>
                </c:pt>
                <c:pt idx="94">
                  <c:v>4557.05</c:v>
                </c:pt>
                <c:pt idx="95">
                  <c:v>4657.049927</c:v>
                </c:pt>
                <c:pt idx="96">
                  <c:v>4762.0488059999998</c:v>
                </c:pt>
                <c:pt idx="97">
                  <c:v>4862.0506460000024</c:v>
                </c:pt>
                <c:pt idx="98">
                  <c:v>4957.048511</c:v>
                </c:pt>
                <c:pt idx="99">
                  <c:v>5057.0512450000024</c:v>
                </c:pt>
                <c:pt idx="100">
                  <c:v>5157.0497310000001</c:v>
                </c:pt>
                <c:pt idx="101">
                  <c:v>5257.0495610000044</c:v>
                </c:pt>
                <c:pt idx="102">
                  <c:v>5362.0495610000044</c:v>
                </c:pt>
                <c:pt idx="103">
                  <c:v>5462.0483129999975</c:v>
                </c:pt>
                <c:pt idx="104">
                  <c:v>5557.0493650000008</c:v>
                </c:pt>
                <c:pt idx="105">
                  <c:v>5657.0490720000007</c:v>
                </c:pt>
                <c:pt idx="106">
                  <c:v>5757.0489989999996</c:v>
                </c:pt>
                <c:pt idx="107">
                  <c:v>5857.0483149999991</c:v>
                </c:pt>
                <c:pt idx="108">
                  <c:v>5962.0484509999997</c:v>
                </c:pt>
                <c:pt idx="109">
                  <c:v>6062.0495610000044</c:v>
                </c:pt>
                <c:pt idx="110">
                  <c:v>6157.0492190000004</c:v>
                </c:pt>
                <c:pt idx="111">
                  <c:v>6257.0490970000001</c:v>
                </c:pt>
                <c:pt idx="112">
                  <c:v>6357.0505860000003</c:v>
                </c:pt>
                <c:pt idx="113">
                  <c:v>6456.7682370000002</c:v>
                </c:pt>
                <c:pt idx="114">
                  <c:v>6499.9998449999994</c:v>
                </c:pt>
                <c:pt idx="115">
                  <c:v>6499.9999459999999</c:v>
                </c:pt>
                <c:pt idx="116">
                  <c:v>6499.9981450000005</c:v>
                </c:pt>
                <c:pt idx="117">
                  <c:v>6499.9987059999985</c:v>
                </c:pt>
                <c:pt idx="118">
                  <c:v>6499.9998290000003</c:v>
                </c:pt>
                <c:pt idx="119">
                  <c:v>6499.999683</c:v>
                </c:pt>
                <c:pt idx="120">
                  <c:v>6499.9983799999991</c:v>
                </c:pt>
                <c:pt idx="121">
                  <c:v>6500.0005430000001</c:v>
                </c:pt>
                <c:pt idx="122">
                  <c:v>6499.9992430000002</c:v>
                </c:pt>
                <c:pt idx="123">
                  <c:v>6499.9989499999992</c:v>
                </c:pt>
                <c:pt idx="124">
                  <c:v>6499.9984379999996</c:v>
                </c:pt>
                <c:pt idx="125">
                  <c:v>6499.9993650000006</c:v>
                </c:pt>
                <c:pt idx="126">
                  <c:v>6500.0006440000034</c:v>
                </c:pt>
                <c:pt idx="127">
                  <c:v>6499.9988879999864</c:v>
                </c:pt>
                <c:pt idx="128">
                  <c:v>6499.9992680000014</c:v>
                </c:pt>
                <c:pt idx="129">
                  <c:v>6500.0001710000024</c:v>
                </c:pt>
                <c:pt idx="130">
                  <c:v>6499.9988039999998</c:v>
                </c:pt>
                <c:pt idx="131">
                  <c:v>6500.0016360000054</c:v>
                </c:pt>
                <c:pt idx="132">
                  <c:v>6500.0005550000005</c:v>
                </c:pt>
                <c:pt idx="133">
                  <c:v>6500.0004879999997</c:v>
                </c:pt>
                <c:pt idx="134">
                  <c:v>6500.0011720000002</c:v>
                </c:pt>
                <c:pt idx="135">
                  <c:v>6499.9998539999997</c:v>
                </c:pt>
                <c:pt idx="136">
                  <c:v>6499.9995360000003</c:v>
                </c:pt>
                <c:pt idx="137">
                  <c:v>6499.9994139999999</c:v>
                </c:pt>
                <c:pt idx="138">
                  <c:v>6499.9994899999992</c:v>
                </c:pt>
                <c:pt idx="139">
                  <c:v>6499.9977209999997</c:v>
                </c:pt>
                <c:pt idx="140">
                  <c:v>6500.0003909999996</c:v>
                </c:pt>
                <c:pt idx="141">
                  <c:v>6499.9984129999975</c:v>
                </c:pt>
                <c:pt idx="142">
                  <c:v>6499.9999509999998</c:v>
                </c:pt>
                <c:pt idx="143">
                  <c:v>6499.9994630000001</c:v>
                </c:pt>
                <c:pt idx="144">
                  <c:v>6499.9999109999999</c:v>
                </c:pt>
                <c:pt idx="145">
                  <c:v>6499.9997559999965</c:v>
                </c:pt>
                <c:pt idx="146">
                  <c:v>6499.9992190000003</c:v>
                </c:pt>
                <c:pt idx="147">
                  <c:v>6499.9984859999995</c:v>
                </c:pt>
                <c:pt idx="148">
                  <c:v>6499.9997309999999</c:v>
                </c:pt>
                <c:pt idx="149">
                  <c:v>6499.9999509999998</c:v>
                </c:pt>
                <c:pt idx="150">
                  <c:v>6500.0007549999991</c:v>
                </c:pt>
                <c:pt idx="151">
                  <c:v>6499.9998099999993</c:v>
                </c:pt>
                <c:pt idx="152">
                  <c:v>6500.0002440000044</c:v>
                </c:pt>
                <c:pt idx="153">
                  <c:v>6499.9989009999999</c:v>
                </c:pt>
                <c:pt idx="154">
                  <c:v>6499.9979250000006</c:v>
                </c:pt>
                <c:pt idx="155">
                  <c:v>6500.0011230000136</c:v>
                </c:pt>
                <c:pt idx="156">
                  <c:v>6500.0000670000009</c:v>
                </c:pt>
                <c:pt idx="157">
                  <c:v>6499.9996470000006</c:v>
                </c:pt>
                <c:pt idx="158">
                  <c:v>6500.0009030000001</c:v>
                </c:pt>
                <c:pt idx="159">
                  <c:v>6499.9998779999996</c:v>
                </c:pt>
                <c:pt idx="160">
                  <c:v>6500.0000730000002</c:v>
                </c:pt>
                <c:pt idx="161">
                  <c:v>6500.0005860000001</c:v>
                </c:pt>
                <c:pt idx="162">
                  <c:v>6499.9997779999985</c:v>
                </c:pt>
                <c:pt idx="163">
                  <c:v>6500.0027129999999</c:v>
                </c:pt>
                <c:pt idx="164">
                  <c:v>6499.9997559999965</c:v>
                </c:pt>
                <c:pt idx="165">
                  <c:v>6499.9997559999965</c:v>
                </c:pt>
                <c:pt idx="166">
                  <c:v>6500.0013670000008</c:v>
                </c:pt>
                <c:pt idx="167">
                  <c:v>6500.0004879999997</c:v>
                </c:pt>
                <c:pt idx="168">
                  <c:v>6499.999734</c:v>
                </c:pt>
                <c:pt idx="169">
                  <c:v>6500.0003529999985</c:v>
                </c:pt>
                <c:pt idx="170">
                  <c:v>6500.000513</c:v>
                </c:pt>
                <c:pt idx="171">
                  <c:v>6500.0014650000003</c:v>
                </c:pt>
                <c:pt idx="172">
                  <c:v>6499.9994379999998</c:v>
                </c:pt>
                <c:pt idx="173">
                  <c:v>6500.0010500000008</c:v>
                </c:pt>
                <c:pt idx="174">
                  <c:v>6500.001354</c:v>
                </c:pt>
                <c:pt idx="175">
                  <c:v>6499.9980469999991</c:v>
                </c:pt>
                <c:pt idx="176">
                  <c:v>6499.9983399999992</c:v>
                </c:pt>
                <c:pt idx="177">
                  <c:v>6500.0010500000008</c:v>
                </c:pt>
                <c:pt idx="178">
                  <c:v>6500.001196000012</c:v>
                </c:pt>
                <c:pt idx="179">
                  <c:v>6499.9989499999992</c:v>
                </c:pt>
                <c:pt idx="180">
                  <c:v>6499.9988679999997</c:v>
                </c:pt>
                <c:pt idx="181">
                  <c:v>6500.0003260000003</c:v>
                </c:pt>
                <c:pt idx="182">
                  <c:v>6500.0006840000024</c:v>
                </c:pt>
                <c:pt idx="183">
                  <c:v>6500.0012210000159</c:v>
                </c:pt>
                <c:pt idx="184">
                  <c:v>6499.9994869999991</c:v>
                </c:pt>
                <c:pt idx="185">
                  <c:v>6500.0009280000004</c:v>
                </c:pt>
                <c:pt idx="186">
                  <c:v>6499.9988009999997</c:v>
                </c:pt>
                <c:pt idx="187">
                  <c:v>6500.0007869999999</c:v>
                </c:pt>
                <c:pt idx="188">
                  <c:v>6499.9987789999996</c:v>
                </c:pt>
                <c:pt idx="189">
                  <c:v>6500.0003169999991</c:v>
                </c:pt>
                <c:pt idx="190">
                  <c:v>6500.0001220000004</c:v>
                </c:pt>
                <c:pt idx="191">
                  <c:v>6500.0000240000054</c:v>
                </c:pt>
                <c:pt idx="192">
                  <c:v>6499.9993789999999</c:v>
                </c:pt>
                <c:pt idx="193">
                  <c:v>6500.0011940000131</c:v>
                </c:pt>
                <c:pt idx="194">
                  <c:v>6500.0005860000001</c:v>
                </c:pt>
                <c:pt idx="195">
                  <c:v>6500.0003169999991</c:v>
                </c:pt>
                <c:pt idx="196">
                  <c:v>6499.9998779999996</c:v>
                </c:pt>
                <c:pt idx="197">
                  <c:v>6499.9987789999996</c:v>
                </c:pt>
                <c:pt idx="198">
                  <c:v>6499.9991119999995</c:v>
                </c:pt>
                <c:pt idx="199">
                  <c:v>6499.9994569999999</c:v>
                </c:pt>
                <c:pt idx="200">
                  <c:v>6500.0000240000054</c:v>
                </c:pt>
                <c:pt idx="201">
                  <c:v>6499.9999270000008</c:v>
                </c:pt>
                <c:pt idx="202">
                  <c:v>6500.0002200000044</c:v>
                </c:pt>
                <c:pt idx="203">
                  <c:v>6499.999683</c:v>
                </c:pt>
                <c:pt idx="204">
                  <c:v>6499.9987129999854</c:v>
                </c:pt>
                <c:pt idx="205">
                  <c:v>6500.0011940000131</c:v>
                </c:pt>
                <c:pt idx="206">
                  <c:v>6500.0006100000001</c:v>
                </c:pt>
                <c:pt idx="207">
                  <c:v>6500.0011470000009</c:v>
                </c:pt>
                <c:pt idx="208">
                  <c:v>6499.9999270000008</c:v>
                </c:pt>
                <c:pt idx="209">
                  <c:v>6499.9981690000004</c:v>
                </c:pt>
                <c:pt idx="210">
                  <c:v>6499.9999109999999</c:v>
                </c:pt>
                <c:pt idx="211">
                  <c:v>6499.9997829999975</c:v>
                </c:pt>
                <c:pt idx="212">
                  <c:v>6499.9994379999998</c:v>
                </c:pt>
                <c:pt idx="213">
                  <c:v>6500.0011470000009</c:v>
                </c:pt>
                <c:pt idx="214">
                  <c:v>6500.0004640000034</c:v>
                </c:pt>
                <c:pt idx="215">
                  <c:v>6499.9986569999992</c:v>
                </c:pt>
                <c:pt idx="216">
                  <c:v>6499.9994449999995</c:v>
                </c:pt>
                <c:pt idx="217">
                  <c:v>6500.0012480000014</c:v>
                </c:pt>
                <c:pt idx="218">
                  <c:v>6499.9988769999991</c:v>
                </c:pt>
                <c:pt idx="219">
                  <c:v>6500.00083</c:v>
                </c:pt>
                <c:pt idx="220">
                  <c:v>6499.99917</c:v>
                </c:pt>
                <c:pt idx="221">
                  <c:v>6499.9990969999999</c:v>
                </c:pt>
                <c:pt idx="222">
                  <c:v>6499.9991340000024</c:v>
                </c:pt>
                <c:pt idx="223">
                  <c:v>6500.0010850000008</c:v>
                </c:pt>
                <c:pt idx="224">
                  <c:v>6500.00144</c:v>
                </c:pt>
                <c:pt idx="225">
                  <c:v>6500.0003909999996</c:v>
                </c:pt>
                <c:pt idx="226">
                  <c:v>6500.0008790000002</c:v>
                </c:pt>
                <c:pt idx="227">
                  <c:v>6500.0006840000024</c:v>
                </c:pt>
                <c:pt idx="228">
                  <c:v>6499.9991790000004</c:v>
                </c:pt>
                <c:pt idx="229">
                  <c:v>6500.0008949999992</c:v>
                </c:pt>
                <c:pt idx="230">
                  <c:v>6500.0001460000003</c:v>
                </c:pt>
                <c:pt idx="231">
                  <c:v>6500.0007319999995</c:v>
                </c:pt>
                <c:pt idx="232">
                  <c:v>6499.999683</c:v>
                </c:pt>
                <c:pt idx="233">
                  <c:v>6500.00083</c:v>
                </c:pt>
                <c:pt idx="234">
                  <c:v>6499.9993340000001</c:v>
                </c:pt>
                <c:pt idx="235">
                  <c:v>6500.0017360000002</c:v>
                </c:pt>
                <c:pt idx="236">
                  <c:v>6500.0016360000054</c:v>
                </c:pt>
                <c:pt idx="237">
                  <c:v>6500.0012700000034</c:v>
                </c:pt>
                <c:pt idx="238">
                  <c:v>6499.9995850000005</c:v>
                </c:pt>
                <c:pt idx="239">
                  <c:v>6499.9985839999999</c:v>
                </c:pt>
                <c:pt idx="240">
                  <c:v>6500.0000670000009</c:v>
                </c:pt>
                <c:pt idx="241">
                  <c:v>6499.9998369999994</c:v>
                </c:pt>
                <c:pt idx="242">
                  <c:v>6499.9990720000005</c:v>
                </c:pt>
                <c:pt idx="243">
                  <c:v>6499.9996090000004</c:v>
                </c:pt>
                <c:pt idx="244">
                  <c:v>6499.99856</c:v>
                </c:pt>
                <c:pt idx="245">
                  <c:v>6500.0004879999997</c:v>
                </c:pt>
                <c:pt idx="246">
                  <c:v>6499.9998000000005</c:v>
                </c:pt>
                <c:pt idx="247">
                  <c:v>6500.0001360000024</c:v>
                </c:pt>
                <c:pt idx="248">
                  <c:v>6500.0012700000034</c:v>
                </c:pt>
                <c:pt idx="249">
                  <c:v>6499.9986079999999</c:v>
                </c:pt>
                <c:pt idx="250">
                  <c:v>6499.9998779999996</c:v>
                </c:pt>
                <c:pt idx="251">
                  <c:v>6499.9988529999864</c:v>
                </c:pt>
                <c:pt idx="252">
                  <c:v>6499.9987569999985</c:v>
                </c:pt>
                <c:pt idx="253">
                  <c:v>6500.0010850000008</c:v>
                </c:pt>
                <c:pt idx="254">
                  <c:v>6500.0000240000054</c:v>
                </c:pt>
                <c:pt idx="255">
                  <c:v>6500.0009030000001</c:v>
                </c:pt>
                <c:pt idx="256">
                  <c:v>6500.0012700000034</c:v>
                </c:pt>
                <c:pt idx="257">
                  <c:v>6499.9994869999991</c:v>
                </c:pt>
                <c:pt idx="258">
                  <c:v>6500.0003549999992</c:v>
                </c:pt>
                <c:pt idx="259">
                  <c:v>6500.0004879999997</c:v>
                </c:pt>
                <c:pt idx="260">
                  <c:v>6500.0001220000004</c:v>
                </c:pt>
                <c:pt idx="261">
                  <c:v>6499.99917</c:v>
                </c:pt>
                <c:pt idx="262">
                  <c:v>6499.9997069999999</c:v>
                </c:pt>
                <c:pt idx="263">
                  <c:v>6500.0016850000002</c:v>
                </c:pt>
                <c:pt idx="264">
                  <c:v>6499.9995779999999</c:v>
                </c:pt>
                <c:pt idx="265">
                  <c:v>6499.9994849999994</c:v>
                </c:pt>
                <c:pt idx="266">
                  <c:v>6499.9993899999999</c:v>
                </c:pt>
                <c:pt idx="267">
                  <c:v>6499.9987059999985</c:v>
                </c:pt>
                <c:pt idx="268">
                  <c:v>6499.9996340000034</c:v>
                </c:pt>
                <c:pt idx="269">
                  <c:v>6500.0011720000002</c:v>
                </c:pt>
                <c:pt idx="270">
                  <c:v>6500.0002220000024</c:v>
                </c:pt>
                <c:pt idx="271">
                  <c:v>6500.0005150000006</c:v>
                </c:pt>
                <c:pt idx="272">
                  <c:v>6499.9999270000008</c:v>
                </c:pt>
                <c:pt idx="273">
                  <c:v>6499.9982670000009</c:v>
                </c:pt>
                <c:pt idx="274">
                  <c:v>6499.9991460000001</c:v>
                </c:pt>
                <c:pt idx="275">
                  <c:v>6500.0006100000001</c:v>
                </c:pt>
                <c:pt idx="276">
                  <c:v>6500.0003109999998</c:v>
                </c:pt>
                <c:pt idx="277">
                  <c:v>6500.0015460000004</c:v>
                </c:pt>
                <c:pt idx="278">
                  <c:v>6500.001953</c:v>
                </c:pt>
                <c:pt idx="279">
                  <c:v>6500.0007079999996</c:v>
                </c:pt>
                <c:pt idx="280">
                  <c:v>6500.0001460000003</c:v>
                </c:pt>
                <c:pt idx="281">
                  <c:v>6499.9998049999995</c:v>
                </c:pt>
                <c:pt idx="282">
                  <c:v>6500.0003769999994</c:v>
                </c:pt>
                <c:pt idx="283">
                  <c:v>6500.0017899999993</c:v>
                </c:pt>
                <c:pt idx="284">
                  <c:v>6499.9997559999965</c:v>
                </c:pt>
                <c:pt idx="285">
                  <c:v>6499.9993899999999</c:v>
                </c:pt>
                <c:pt idx="286">
                  <c:v>6500.0004390000004</c:v>
                </c:pt>
                <c:pt idx="287">
                  <c:v>6500.0006350000003</c:v>
                </c:pt>
                <c:pt idx="288">
                  <c:v>6499.9998449999994</c:v>
                </c:pt>
                <c:pt idx="289">
                  <c:v>6499.9984269999995</c:v>
                </c:pt>
                <c:pt idx="290">
                  <c:v>6500.001953</c:v>
                </c:pt>
                <c:pt idx="291">
                  <c:v>6500.0001220000004</c:v>
                </c:pt>
                <c:pt idx="292">
                  <c:v>6500.0013429999999</c:v>
                </c:pt>
                <c:pt idx="293">
                  <c:v>6499.9999270000008</c:v>
                </c:pt>
                <c:pt idx="294">
                  <c:v>6500.0007099999993</c:v>
                </c:pt>
                <c:pt idx="295">
                  <c:v>6499.9989690000002</c:v>
                </c:pt>
                <c:pt idx="296">
                  <c:v>6500.0000730000002</c:v>
                </c:pt>
                <c:pt idx="297">
                  <c:v>6499.9982420000006</c:v>
                </c:pt>
                <c:pt idx="298">
                  <c:v>6499.9991940000054</c:v>
                </c:pt>
                <c:pt idx="299">
                  <c:v>6500.000513</c:v>
                </c:pt>
                <c:pt idx="300">
                  <c:v>6500.0003109999998</c:v>
                </c:pt>
                <c:pt idx="301">
                  <c:v>6499.9998909999995</c:v>
                </c:pt>
                <c:pt idx="302">
                  <c:v>6499.999683</c:v>
                </c:pt>
                <c:pt idx="303">
                  <c:v>6499.9995119999994</c:v>
                </c:pt>
                <c:pt idx="304">
                  <c:v>6499.9989260000002</c:v>
                </c:pt>
                <c:pt idx="305">
                  <c:v>6500.0001710000024</c:v>
                </c:pt>
                <c:pt idx="306">
                  <c:v>6499.9993119999999</c:v>
                </c:pt>
                <c:pt idx="307">
                  <c:v>6500.0012480000014</c:v>
                </c:pt>
                <c:pt idx="308">
                  <c:v>6499.9994630000001</c:v>
                </c:pt>
                <c:pt idx="309">
                  <c:v>6500</c:v>
                </c:pt>
                <c:pt idx="310">
                  <c:v>6500.0002440000044</c:v>
                </c:pt>
                <c:pt idx="311">
                  <c:v>6499.9994379999998</c:v>
                </c:pt>
                <c:pt idx="312">
                  <c:v>6500.0000220000002</c:v>
                </c:pt>
                <c:pt idx="313">
                  <c:v>6500.0005969999993</c:v>
                </c:pt>
                <c:pt idx="314">
                  <c:v>6499.9998539999997</c:v>
                </c:pt>
                <c:pt idx="315">
                  <c:v>6499.9982420000006</c:v>
                </c:pt>
                <c:pt idx="316">
                  <c:v>6499.9995119999994</c:v>
                </c:pt>
                <c:pt idx="317">
                  <c:v>6500.0002440000044</c:v>
                </c:pt>
                <c:pt idx="318">
                  <c:v>6500.0002440000044</c:v>
                </c:pt>
                <c:pt idx="319">
                  <c:v>6500.0001360000024</c:v>
                </c:pt>
                <c:pt idx="320">
                  <c:v>6500.0001460000003</c:v>
                </c:pt>
                <c:pt idx="321">
                  <c:v>6500.0015380000004</c:v>
                </c:pt>
                <c:pt idx="322">
                  <c:v>6500.0000730000002</c:v>
                </c:pt>
                <c:pt idx="323">
                  <c:v>6499.998364</c:v>
                </c:pt>
                <c:pt idx="324">
                  <c:v>6499.9992010000014</c:v>
                </c:pt>
                <c:pt idx="325">
                  <c:v>6500.0001630000024</c:v>
                </c:pt>
                <c:pt idx="326">
                  <c:v>6499.9984129999975</c:v>
                </c:pt>
                <c:pt idx="327">
                  <c:v>6499.99917</c:v>
                </c:pt>
                <c:pt idx="328">
                  <c:v>6500.0009280000004</c:v>
                </c:pt>
                <c:pt idx="329">
                  <c:v>6499.9999020000005</c:v>
                </c:pt>
                <c:pt idx="330">
                  <c:v>6499.9995119999994</c:v>
                </c:pt>
                <c:pt idx="331">
                  <c:v>6500.0005150000006</c:v>
                </c:pt>
                <c:pt idx="332">
                  <c:v>6500.0010010000024</c:v>
                </c:pt>
                <c:pt idx="333">
                  <c:v>6459.0168210000147</c:v>
                </c:pt>
                <c:pt idx="334">
                  <c:v>6359.5010010000024</c:v>
                </c:pt>
                <c:pt idx="335">
                  <c:v>6259.50083</c:v>
                </c:pt>
                <c:pt idx="336">
                  <c:v>6154.4992230000034</c:v>
                </c:pt>
                <c:pt idx="337">
                  <c:v>6054.5011390000054</c:v>
                </c:pt>
                <c:pt idx="338">
                  <c:v>5959.5006840000024</c:v>
                </c:pt>
                <c:pt idx="339">
                  <c:v>5859.5006840000024</c:v>
                </c:pt>
                <c:pt idx="340">
                  <c:v>5759.5005370000008</c:v>
                </c:pt>
                <c:pt idx="341">
                  <c:v>5659.4998049999995</c:v>
                </c:pt>
                <c:pt idx="342">
                  <c:v>5554.499245</c:v>
                </c:pt>
                <c:pt idx="343">
                  <c:v>5454.4994849999994</c:v>
                </c:pt>
                <c:pt idx="344">
                  <c:v>5359.5002930000001</c:v>
                </c:pt>
                <c:pt idx="345">
                  <c:v>5259.5005620000002</c:v>
                </c:pt>
                <c:pt idx="346">
                  <c:v>5159.4991940000054</c:v>
                </c:pt>
                <c:pt idx="347">
                  <c:v>5059.4999270000008</c:v>
                </c:pt>
                <c:pt idx="348">
                  <c:v>4954.4984240000003</c:v>
                </c:pt>
                <c:pt idx="349">
                  <c:v>4854.4986979999994</c:v>
                </c:pt>
                <c:pt idx="350">
                  <c:v>4759.4999020000005</c:v>
                </c:pt>
                <c:pt idx="351">
                  <c:v>4659.5015870000007</c:v>
                </c:pt>
                <c:pt idx="352">
                  <c:v>4559.4994379999998</c:v>
                </c:pt>
                <c:pt idx="353">
                  <c:v>4459.4993159999995</c:v>
                </c:pt>
                <c:pt idx="354">
                  <c:v>4354.4999109999999</c:v>
                </c:pt>
                <c:pt idx="355">
                  <c:v>4254.5009490000002</c:v>
                </c:pt>
                <c:pt idx="356">
                  <c:v>4159.4994869999991</c:v>
                </c:pt>
                <c:pt idx="357">
                  <c:v>4059.5006100000001</c:v>
                </c:pt>
                <c:pt idx="358">
                  <c:v>3959.5000370000002</c:v>
                </c:pt>
                <c:pt idx="359">
                  <c:v>3859.4991460000078</c:v>
                </c:pt>
                <c:pt idx="360">
                  <c:v>3754.5019090000001</c:v>
                </c:pt>
                <c:pt idx="361">
                  <c:v>3654.5014919999999</c:v>
                </c:pt>
                <c:pt idx="362">
                  <c:v>3559.5004520000002</c:v>
                </c:pt>
                <c:pt idx="363">
                  <c:v>3459.4983030000012</c:v>
                </c:pt>
                <c:pt idx="364">
                  <c:v>3359.4996580000002</c:v>
                </c:pt>
                <c:pt idx="365">
                  <c:v>3259.4972659999999</c:v>
                </c:pt>
                <c:pt idx="366">
                  <c:v>3154.5004989999998</c:v>
                </c:pt>
                <c:pt idx="367">
                  <c:v>3054.5002030000001</c:v>
                </c:pt>
                <c:pt idx="368">
                  <c:v>2959.5002439999998</c:v>
                </c:pt>
                <c:pt idx="369">
                  <c:v>2859.4995480000002</c:v>
                </c:pt>
                <c:pt idx="370">
                  <c:v>2759.5003419999998</c:v>
                </c:pt>
                <c:pt idx="371">
                  <c:v>2659.5160030000002</c:v>
                </c:pt>
                <c:pt idx="372">
                  <c:v>2556.0906649999997</c:v>
                </c:pt>
                <c:pt idx="373">
                  <c:v>2461.080594</c:v>
                </c:pt>
                <c:pt idx="374">
                  <c:v>2374.1828979999987</c:v>
                </c:pt>
                <c:pt idx="375">
                  <c:v>2286.0028079999997</c:v>
                </c:pt>
                <c:pt idx="376">
                  <c:v>2201.1045649999987</c:v>
                </c:pt>
                <c:pt idx="377">
                  <c:v>2119.362024</c:v>
                </c:pt>
                <c:pt idx="378">
                  <c:v>2036.8281919999999</c:v>
                </c:pt>
                <c:pt idx="379">
                  <c:v>1961.1477590000011</c:v>
                </c:pt>
                <c:pt idx="380">
                  <c:v>1891.9243289999961</c:v>
                </c:pt>
                <c:pt idx="381">
                  <c:v>1821.6740299999954</c:v>
                </c:pt>
                <c:pt idx="382">
                  <c:v>1754.0342409999946</c:v>
                </c:pt>
                <c:pt idx="383">
                  <c:v>1688.9093379999999</c:v>
                </c:pt>
                <c:pt idx="384">
                  <c:v>1623.1483879999998</c:v>
                </c:pt>
                <c:pt idx="385">
                  <c:v>1562.842801</c:v>
                </c:pt>
                <c:pt idx="386">
                  <c:v>1507.6812619999998</c:v>
                </c:pt>
                <c:pt idx="387">
                  <c:v>1451.7002809999999</c:v>
                </c:pt>
                <c:pt idx="388">
                  <c:v>1397.7969909999999</c:v>
                </c:pt>
                <c:pt idx="389">
                  <c:v>1345.8934269999932</c:v>
                </c:pt>
                <c:pt idx="390">
                  <c:v>1293.4807350000001</c:v>
                </c:pt>
                <c:pt idx="391">
                  <c:v>1245.4157710000056</c:v>
                </c:pt>
                <c:pt idx="392">
                  <c:v>1201.448834</c:v>
                </c:pt>
                <c:pt idx="393">
                  <c:v>1156.8259580000001</c:v>
                </c:pt>
                <c:pt idx="394">
                  <c:v>1113.8561520000001</c:v>
                </c:pt>
                <c:pt idx="395">
                  <c:v>1072.4787600000011</c:v>
                </c:pt>
                <c:pt idx="396">
                  <c:v>1030.6949519999998</c:v>
                </c:pt>
                <c:pt idx="397">
                  <c:v>992.37757999999997</c:v>
                </c:pt>
                <c:pt idx="398">
                  <c:v>957.32432599999947</c:v>
                </c:pt>
                <c:pt idx="399">
                  <c:v>921.74820299999999</c:v>
                </c:pt>
                <c:pt idx="400">
                  <c:v>887.48735999999997</c:v>
                </c:pt>
                <c:pt idx="401">
                  <c:v>854.49451599999998</c:v>
                </c:pt>
                <c:pt idx="402">
                  <c:v>821.17605000000003</c:v>
                </c:pt>
                <c:pt idx="403">
                  <c:v>790.62052399999948</c:v>
                </c:pt>
                <c:pt idx="404">
                  <c:v>762.66698299999996</c:v>
                </c:pt>
                <c:pt idx="405">
                  <c:v>734.29343900000242</c:v>
                </c:pt>
                <c:pt idx="406">
                  <c:v>706.97042799999997</c:v>
                </c:pt>
                <c:pt idx="407">
                  <c:v>680.65862099999947</c:v>
                </c:pt>
                <c:pt idx="408">
                  <c:v>654.08402599999999</c:v>
                </c:pt>
                <c:pt idx="409">
                  <c:v>629.71244000000002</c:v>
                </c:pt>
                <c:pt idx="410">
                  <c:v>607.41628099999946</c:v>
                </c:pt>
                <c:pt idx="411">
                  <c:v>584.78300500000194</c:v>
                </c:pt>
                <c:pt idx="412">
                  <c:v>562.98648100000003</c:v>
                </c:pt>
                <c:pt idx="413">
                  <c:v>541.99484299999995</c:v>
                </c:pt>
                <c:pt idx="414">
                  <c:v>520.79440700000055</c:v>
                </c:pt>
                <c:pt idx="415">
                  <c:v>501.34707300000002</c:v>
                </c:pt>
                <c:pt idx="416">
                  <c:v>483.554417</c:v>
                </c:pt>
                <c:pt idx="417">
                  <c:v>465.49545899999873</c:v>
                </c:pt>
                <c:pt idx="418">
                  <c:v>448.10038500000002</c:v>
                </c:pt>
                <c:pt idx="419">
                  <c:v>431.34739999999999</c:v>
                </c:pt>
                <c:pt idx="420">
                  <c:v>414.42458699999969</c:v>
                </c:pt>
                <c:pt idx="421">
                  <c:v>398.90276599999999</c:v>
                </c:pt>
                <c:pt idx="422">
                  <c:v>384.70031399999885</c:v>
                </c:pt>
                <c:pt idx="423">
                  <c:v>370.2832489999991</c:v>
                </c:pt>
                <c:pt idx="424">
                  <c:v>356.46244000000002</c:v>
                </c:pt>
                <c:pt idx="425">
                  <c:v>341.65421800000001</c:v>
                </c:pt>
                <c:pt idx="426">
                  <c:v>317.44068600000008</c:v>
                </c:pt>
                <c:pt idx="427">
                  <c:v>295.03295199999963</c:v>
                </c:pt>
                <c:pt idx="428">
                  <c:v>274.59217399999903</c:v>
                </c:pt>
                <c:pt idx="429">
                  <c:v>253.90250700000001</c:v>
                </c:pt>
                <c:pt idx="430">
                  <c:v>234.040359</c:v>
                </c:pt>
                <c:pt idx="431">
                  <c:v>214.98287000000042</c:v>
                </c:pt>
                <c:pt idx="432">
                  <c:v>195.812656</c:v>
                </c:pt>
                <c:pt idx="433">
                  <c:v>178.309708</c:v>
                </c:pt>
                <c:pt idx="434">
                  <c:v>162.37877700000001</c:v>
                </c:pt>
                <c:pt idx="435">
                  <c:v>146.298981</c:v>
                </c:pt>
                <c:pt idx="436">
                  <c:v>130.91676699999999</c:v>
                </c:pt>
                <c:pt idx="437">
                  <c:v>116.21558</c:v>
                </c:pt>
                <c:pt idx="438">
                  <c:v>101.50425799999999</c:v>
                </c:pt>
                <c:pt idx="439">
                  <c:v>88.147855000000007</c:v>
                </c:pt>
                <c:pt idx="440">
                  <c:v>76.079620000000006</c:v>
                </c:pt>
                <c:pt idx="441">
                  <c:v>64.003765000000001</c:v>
                </c:pt>
                <c:pt idx="442">
                  <c:v>52.582356000000011</c:v>
                </c:pt>
                <c:pt idx="443">
                  <c:v>41.824083999999999</c:v>
                </c:pt>
                <c:pt idx="444">
                  <c:v>31.262988999999987</c:v>
                </c:pt>
                <c:pt idx="445">
                  <c:v>21.916181000000005</c:v>
                </c:pt>
                <c:pt idx="446">
                  <c:v>13.778244999999998</c:v>
                </c:pt>
                <c:pt idx="447">
                  <c:v>6.1333640000000003</c:v>
                </c:pt>
                <c:pt idx="448">
                  <c:v>0.67387900000000356</c:v>
                </c:pt>
                <c:pt idx="449">
                  <c:v>2.2853000000000089E-2</c:v>
                </c:pt>
                <c:pt idx="450">
                  <c:v>2.0931000000000061E-2</c:v>
                </c:pt>
                <c:pt idx="451">
                  <c:v>2.1258000000000006E-2</c:v>
                </c:pt>
                <c:pt idx="452">
                  <c:v>2.1971000000000091E-2</c:v>
                </c:pt>
                <c:pt idx="453">
                  <c:v>2.1111999999999999E-2</c:v>
                </c:pt>
                <c:pt idx="454">
                  <c:v>2.1410000000000012E-2</c:v>
                </c:pt>
                <c:pt idx="455">
                  <c:v>2.2062000000000012E-2</c:v>
                </c:pt>
                <c:pt idx="456">
                  <c:v>2.178500000000004E-2</c:v>
                </c:pt>
                <c:pt idx="457">
                  <c:v>2.068500000000003E-2</c:v>
                </c:pt>
                <c:pt idx="458">
                  <c:v>2.1500999999999999E-2</c:v>
                </c:pt>
                <c:pt idx="459">
                  <c:v>2.0722999999999988E-2</c:v>
                </c:pt>
                <c:pt idx="460">
                  <c:v>2.1479000000000095E-2</c:v>
                </c:pt>
                <c:pt idx="461">
                  <c:v>2.1558999999999998E-2</c:v>
                </c:pt>
                <c:pt idx="462">
                  <c:v>2.1452000000000016E-2</c:v>
                </c:pt>
                <c:pt idx="463">
                  <c:v>2.1486000000000012E-2</c:v>
                </c:pt>
                <c:pt idx="464">
                  <c:v>2.0838000000000041E-2</c:v>
                </c:pt>
                <c:pt idx="465">
                  <c:v>2.1353000000000014E-2</c:v>
                </c:pt>
                <c:pt idx="466">
                  <c:v>2.0448000000000011E-2</c:v>
                </c:pt>
                <c:pt idx="467">
                  <c:v>2.1822000000000012E-2</c:v>
                </c:pt>
                <c:pt idx="468">
                  <c:v>2.1117999999999998E-2</c:v>
                </c:pt>
                <c:pt idx="469">
                  <c:v>2.1054000000000041E-2</c:v>
                </c:pt>
                <c:pt idx="470">
                  <c:v>2.0150999999999988E-2</c:v>
                </c:pt>
                <c:pt idx="471">
                  <c:v>2.0551000000000014E-2</c:v>
                </c:pt>
                <c:pt idx="472">
                  <c:v>2.0951999999999998E-2</c:v>
                </c:pt>
                <c:pt idx="473">
                  <c:v>2.1593000000000011E-2</c:v>
                </c:pt>
                <c:pt idx="474">
                  <c:v>2.1264000000000002E-2</c:v>
                </c:pt>
                <c:pt idx="475">
                  <c:v>2.1295000000000057E-2</c:v>
                </c:pt>
                <c:pt idx="476">
                  <c:v>2.1729999999999999E-2</c:v>
                </c:pt>
                <c:pt idx="477">
                  <c:v>2.2028000000000002E-2</c:v>
                </c:pt>
                <c:pt idx="478">
                  <c:v>2.0768999999999978E-2</c:v>
                </c:pt>
                <c:pt idx="479">
                  <c:v>2.1226999999999999E-2</c:v>
                </c:pt>
                <c:pt idx="480">
                  <c:v>2.1410000000000012E-2</c:v>
                </c:pt>
                <c:pt idx="481">
                  <c:v>2.0365999999999999E-2</c:v>
                </c:pt>
                <c:pt idx="482">
                  <c:v>2.1902000000000012E-2</c:v>
                </c:pt>
                <c:pt idx="483">
                  <c:v>2.1318E-2</c:v>
                </c:pt>
                <c:pt idx="484">
                  <c:v>2.0551000000000014E-2</c:v>
                </c:pt>
                <c:pt idx="485">
                  <c:v>2.2360000000000001E-2</c:v>
                </c:pt>
                <c:pt idx="486">
                  <c:v>2.0868999999999999E-2</c:v>
                </c:pt>
                <c:pt idx="487">
                  <c:v>2.2402000000000061E-2</c:v>
                </c:pt>
                <c:pt idx="488">
                  <c:v>2.0620000000000006E-2</c:v>
                </c:pt>
                <c:pt idx="489">
                  <c:v>2.2188000000000006E-2</c:v>
                </c:pt>
                <c:pt idx="490">
                  <c:v>2.1811000000000091E-2</c:v>
                </c:pt>
                <c:pt idx="491">
                  <c:v>2.1467000000000042E-2</c:v>
                </c:pt>
                <c:pt idx="492">
                  <c:v>2.0067000000000002E-2</c:v>
                </c:pt>
                <c:pt idx="493">
                  <c:v>2.147300000000011E-2</c:v>
                </c:pt>
                <c:pt idx="494">
                  <c:v>2.1971000000000091E-2</c:v>
                </c:pt>
                <c:pt idx="495">
                  <c:v>2.1593000000000011E-2</c:v>
                </c:pt>
                <c:pt idx="496">
                  <c:v>2.2131000000000088E-2</c:v>
                </c:pt>
                <c:pt idx="497">
                  <c:v>2.0482000000000042E-2</c:v>
                </c:pt>
                <c:pt idx="498">
                  <c:v>2.0462999999999999E-2</c:v>
                </c:pt>
                <c:pt idx="499">
                  <c:v>2.0481000000000055E-2</c:v>
                </c:pt>
                <c:pt idx="500">
                  <c:v>2.1146999999999999E-2</c:v>
                </c:pt>
                <c:pt idx="501">
                  <c:v>2.0872000000000054E-2</c:v>
                </c:pt>
                <c:pt idx="502">
                  <c:v>2.0517000000000011E-2</c:v>
                </c:pt>
                <c:pt idx="503">
                  <c:v>1.9303000000000053E-2</c:v>
                </c:pt>
                <c:pt idx="504">
                  <c:v>2.0317000000000002E-2</c:v>
                </c:pt>
                <c:pt idx="505">
                  <c:v>2.0621000000000042E-2</c:v>
                </c:pt>
                <c:pt idx="506">
                  <c:v>2.0654000000000002E-2</c:v>
                </c:pt>
                <c:pt idx="507">
                  <c:v>2.1914000000000006E-2</c:v>
                </c:pt>
                <c:pt idx="508">
                  <c:v>2.1433000000000119E-2</c:v>
                </c:pt>
                <c:pt idx="509">
                  <c:v>2.1502000000000011E-2</c:v>
                </c:pt>
                <c:pt idx="510">
                  <c:v>2.1992999999999999E-2</c:v>
                </c:pt>
                <c:pt idx="511">
                  <c:v>2.2008000000000055E-2</c:v>
                </c:pt>
                <c:pt idx="512">
                  <c:v>2.2028000000000002E-2</c:v>
                </c:pt>
                <c:pt idx="513">
                  <c:v>2.1478000000000056E-2</c:v>
                </c:pt>
                <c:pt idx="514">
                  <c:v>2.134100000000004E-2</c:v>
                </c:pt>
                <c:pt idx="515">
                  <c:v>2.1433000000000119E-2</c:v>
                </c:pt>
                <c:pt idx="516">
                  <c:v>2.1919999999999999E-2</c:v>
                </c:pt>
                <c:pt idx="517">
                  <c:v>2.1193000000000042E-2</c:v>
                </c:pt>
                <c:pt idx="518">
                  <c:v>2.1811000000000091E-2</c:v>
                </c:pt>
                <c:pt idx="519">
                  <c:v>2.0941000000000046E-2</c:v>
                </c:pt>
                <c:pt idx="520">
                  <c:v>2.1879000000000096E-2</c:v>
                </c:pt>
                <c:pt idx="521">
                  <c:v>2.0917000000000002E-2</c:v>
                </c:pt>
                <c:pt idx="522">
                  <c:v>2.2211000000000088E-2</c:v>
                </c:pt>
                <c:pt idx="523">
                  <c:v>2.1245000000000087E-2</c:v>
                </c:pt>
                <c:pt idx="524">
                  <c:v>2.0849000000000052E-2</c:v>
                </c:pt>
                <c:pt idx="525">
                  <c:v>2.1169E-2</c:v>
                </c:pt>
                <c:pt idx="526">
                  <c:v>2.1798999999999999E-2</c:v>
                </c:pt>
                <c:pt idx="527">
                  <c:v>2.0768999999999978E-2</c:v>
                </c:pt>
                <c:pt idx="528">
                  <c:v>2.2295000000000082E-2</c:v>
                </c:pt>
                <c:pt idx="529">
                  <c:v>2.1372000000000016E-2</c:v>
                </c:pt>
                <c:pt idx="530">
                  <c:v>2.1971000000000091E-2</c:v>
                </c:pt>
                <c:pt idx="531">
                  <c:v>2.2395000000000012E-2</c:v>
                </c:pt>
                <c:pt idx="532">
                  <c:v>2.1718999999999999E-2</c:v>
                </c:pt>
                <c:pt idx="533">
                  <c:v>2.2212000000000037E-2</c:v>
                </c:pt>
                <c:pt idx="534">
                  <c:v>2.1587000000000012E-2</c:v>
                </c:pt>
                <c:pt idx="535">
                  <c:v>2.1524999999999989E-2</c:v>
                </c:pt>
                <c:pt idx="536">
                  <c:v>2.1605000000000093E-2</c:v>
                </c:pt>
                <c:pt idx="537">
                  <c:v>2.0517000000000011E-2</c:v>
                </c:pt>
                <c:pt idx="538">
                  <c:v>2.196E-2</c:v>
                </c:pt>
                <c:pt idx="539">
                  <c:v>2.2566000000000003E-2</c:v>
                </c:pt>
                <c:pt idx="540">
                  <c:v>2.2586000000000012E-2</c:v>
                </c:pt>
                <c:pt idx="541">
                  <c:v>2.1245000000000087E-2</c:v>
                </c:pt>
                <c:pt idx="542">
                  <c:v>2.0631000000000101E-2</c:v>
                </c:pt>
                <c:pt idx="543">
                  <c:v>2.2372000000000052E-2</c:v>
                </c:pt>
                <c:pt idx="544">
                  <c:v>1.9979000000000021E-2</c:v>
                </c:pt>
                <c:pt idx="545">
                  <c:v>2.0997999999999999E-2</c:v>
                </c:pt>
                <c:pt idx="546">
                  <c:v>2.1732000000000012E-2</c:v>
                </c:pt>
                <c:pt idx="547">
                  <c:v>2.1193000000000042E-2</c:v>
                </c:pt>
                <c:pt idx="548">
                  <c:v>2.2017000000000061E-2</c:v>
                </c:pt>
                <c:pt idx="549">
                  <c:v>2.1089000000000069E-2</c:v>
                </c:pt>
                <c:pt idx="550">
                  <c:v>2.0975000000000042E-2</c:v>
                </c:pt>
                <c:pt idx="551">
                  <c:v>2.0483000000000081E-2</c:v>
                </c:pt>
                <c:pt idx="552">
                  <c:v>2.0036000000000012E-2</c:v>
                </c:pt>
                <c:pt idx="553">
                  <c:v>2.0596E-2</c:v>
                </c:pt>
                <c:pt idx="554">
                  <c:v>2.0276000000000016E-2</c:v>
                </c:pt>
                <c:pt idx="555">
                  <c:v>2.1376000000000041E-2</c:v>
                </c:pt>
                <c:pt idx="556">
                  <c:v>2.0791999999999998E-2</c:v>
                </c:pt>
                <c:pt idx="557">
                  <c:v>2.1363999999999998E-2</c:v>
                </c:pt>
                <c:pt idx="558">
                  <c:v>2.1483000000000082E-2</c:v>
                </c:pt>
                <c:pt idx="559">
                  <c:v>2.1410000000000012E-2</c:v>
                </c:pt>
                <c:pt idx="560">
                  <c:v>1.9223000000000049E-2</c:v>
                </c:pt>
                <c:pt idx="561">
                  <c:v>2.0791999999999998E-2</c:v>
                </c:pt>
                <c:pt idx="562">
                  <c:v>2.1798999999999999E-2</c:v>
                </c:pt>
                <c:pt idx="563">
                  <c:v>2.1146999999999999E-2</c:v>
                </c:pt>
                <c:pt idx="564">
                  <c:v>1.9953000000000051E-2</c:v>
                </c:pt>
                <c:pt idx="565">
                  <c:v>2.1396999999999989E-2</c:v>
                </c:pt>
                <c:pt idx="566">
                  <c:v>2.2990000000000042E-2</c:v>
                </c:pt>
                <c:pt idx="567">
                  <c:v>2.1742000000000011E-2</c:v>
                </c:pt>
                <c:pt idx="568">
                  <c:v>2.1318E-2</c:v>
                </c:pt>
                <c:pt idx="569">
                  <c:v>2.1662000000000011E-2</c:v>
                </c:pt>
                <c:pt idx="570">
                  <c:v>2.2367000000000012E-2</c:v>
                </c:pt>
                <c:pt idx="571">
                  <c:v>2.1499000000000042E-2</c:v>
                </c:pt>
                <c:pt idx="572">
                  <c:v>2.2624000000000012E-2</c:v>
                </c:pt>
                <c:pt idx="573">
                  <c:v>2.1398E-2</c:v>
                </c:pt>
                <c:pt idx="574">
                  <c:v>2.1444000000000046E-2</c:v>
                </c:pt>
                <c:pt idx="575">
                  <c:v>2.2498000000000042E-2</c:v>
                </c:pt>
                <c:pt idx="576">
                  <c:v>2.1306000000000002E-2</c:v>
                </c:pt>
                <c:pt idx="577">
                  <c:v>2.1664000000000006E-2</c:v>
                </c:pt>
                <c:pt idx="578">
                  <c:v>2.0231000000000082E-2</c:v>
                </c:pt>
                <c:pt idx="579">
                  <c:v>2.1708000000000002E-2</c:v>
                </c:pt>
                <c:pt idx="580">
                  <c:v>2.0448000000000011E-2</c:v>
                </c:pt>
                <c:pt idx="581">
                  <c:v>2.1387000000000041E-2</c:v>
                </c:pt>
                <c:pt idx="582">
                  <c:v>2.1702000000000006E-2</c:v>
                </c:pt>
                <c:pt idx="583">
                  <c:v>2.1207000000000073E-2</c:v>
                </c:pt>
                <c:pt idx="584">
                  <c:v>2.1937000000000061E-2</c:v>
                </c:pt>
                <c:pt idx="585">
                  <c:v>2.185700000000006E-2</c:v>
                </c:pt>
                <c:pt idx="586">
                  <c:v>2.0631000000000101E-2</c:v>
                </c:pt>
                <c:pt idx="587">
                  <c:v>2.1456000000000041E-2</c:v>
                </c:pt>
                <c:pt idx="588">
                  <c:v>2.1555999999999999E-2</c:v>
                </c:pt>
                <c:pt idx="589">
                  <c:v>2.0888000000000042E-2</c:v>
                </c:pt>
                <c:pt idx="590">
                  <c:v>2.1009000000000066E-2</c:v>
                </c:pt>
                <c:pt idx="591">
                  <c:v>2.1616000000000041E-2</c:v>
                </c:pt>
                <c:pt idx="592">
                  <c:v>2.0185000000000012E-2</c:v>
                </c:pt>
                <c:pt idx="593">
                  <c:v>2.0299000000000011E-2</c:v>
                </c:pt>
                <c:pt idx="594">
                  <c:v>2.0056999999999998E-2</c:v>
                </c:pt>
                <c:pt idx="595">
                  <c:v>2.0672000000000065E-2</c:v>
                </c:pt>
                <c:pt idx="596">
                  <c:v>2.2051000000000091E-2</c:v>
                </c:pt>
                <c:pt idx="597">
                  <c:v>2.1523999999999998E-2</c:v>
                </c:pt>
                <c:pt idx="598">
                  <c:v>2.1707000000000042E-2</c:v>
                </c:pt>
                <c:pt idx="599">
                  <c:v>2.199400000000001E-2</c:v>
                </c:pt>
                <c:pt idx="600">
                  <c:v>2.2649000000000089E-2</c:v>
                </c:pt>
                <c:pt idx="601">
                  <c:v>2.296200000000001E-2</c:v>
                </c:pt>
                <c:pt idx="602">
                  <c:v>2.1101000000000016E-2</c:v>
                </c:pt>
                <c:pt idx="603">
                  <c:v>2.1536000000000041E-2</c:v>
                </c:pt>
                <c:pt idx="604">
                  <c:v>2.18450000000001E-2</c:v>
                </c:pt>
                <c:pt idx="605">
                  <c:v>2.1032000000000061E-2</c:v>
                </c:pt>
                <c:pt idx="606">
                  <c:v>2.1285000000000082E-2</c:v>
                </c:pt>
                <c:pt idx="607">
                  <c:v>2.2428000000000014E-2</c:v>
                </c:pt>
                <c:pt idx="608">
                  <c:v>2.2165000000000011E-2</c:v>
                </c:pt>
                <c:pt idx="609">
                  <c:v>2.2452000000000055E-2</c:v>
                </c:pt>
                <c:pt idx="610">
                  <c:v>2.2292000000000051E-2</c:v>
                </c:pt>
                <c:pt idx="611">
                  <c:v>2.1569999999999999E-2</c:v>
                </c:pt>
                <c:pt idx="612">
                  <c:v>2.2367999999999999E-2</c:v>
                </c:pt>
                <c:pt idx="613">
                  <c:v>2.1957000000000015E-2</c:v>
                </c:pt>
                <c:pt idx="614">
                  <c:v>2.1616000000000041E-2</c:v>
                </c:pt>
                <c:pt idx="615">
                  <c:v>2.2807000000000105E-2</c:v>
                </c:pt>
                <c:pt idx="616">
                  <c:v>2.2188000000000006E-2</c:v>
                </c:pt>
                <c:pt idx="617">
                  <c:v>2.2338000000000042E-2</c:v>
                </c:pt>
                <c:pt idx="618">
                  <c:v>2.0973000000000016E-2</c:v>
                </c:pt>
                <c:pt idx="619">
                  <c:v>2.2008000000000055E-2</c:v>
                </c:pt>
                <c:pt idx="620">
                  <c:v>2.215400000000001E-2</c:v>
                </c:pt>
                <c:pt idx="621">
                  <c:v>2.2452000000000055E-2</c:v>
                </c:pt>
                <c:pt idx="622">
                  <c:v>2.1834000000000079E-2</c:v>
                </c:pt>
                <c:pt idx="623">
                  <c:v>2.2325999999999999E-2</c:v>
                </c:pt>
                <c:pt idx="624">
                  <c:v>2.1794999999999998E-2</c:v>
                </c:pt>
                <c:pt idx="625">
                  <c:v>2.0925999999999997E-2</c:v>
                </c:pt>
                <c:pt idx="626">
                  <c:v>2.379100000000001E-2</c:v>
                </c:pt>
                <c:pt idx="627">
                  <c:v>2.3195999999999998E-2</c:v>
                </c:pt>
                <c:pt idx="628">
                  <c:v>2.1868000000000002E-2</c:v>
                </c:pt>
                <c:pt idx="629">
                  <c:v>2.3023999999999999E-2</c:v>
                </c:pt>
                <c:pt idx="630">
                  <c:v>2.2388000000000002E-2</c:v>
                </c:pt>
                <c:pt idx="631">
                  <c:v>2.2363999999999998E-2</c:v>
                </c:pt>
                <c:pt idx="632">
                  <c:v>2.3195999999999998E-2</c:v>
                </c:pt>
                <c:pt idx="633">
                  <c:v>2.2486000000000065E-2</c:v>
                </c:pt>
                <c:pt idx="634">
                  <c:v>2.2841000000000122E-2</c:v>
                </c:pt>
                <c:pt idx="635">
                  <c:v>2.2967000000000012E-2</c:v>
                </c:pt>
                <c:pt idx="636">
                  <c:v>2.2576000000000037E-2</c:v>
                </c:pt>
                <c:pt idx="637">
                  <c:v>2.3802000000000011E-2</c:v>
                </c:pt>
                <c:pt idx="638">
                  <c:v>2.2051000000000091E-2</c:v>
                </c:pt>
                <c:pt idx="639">
                  <c:v>2.1696000000000042E-2</c:v>
                </c:pt>
                <c:pt idx="640">
                  <c:v>2.1376000000000041E-2</c:v>
                </c:pt>
                <c:pt idx="641">
                  <c:v>2.1891000000000091E-2</c:v>
                </c:pt>
                <c:pt idx="642">
                  <c:v>2.2482000000000061E-2</c:v>
                </c:pt>
                <c:pt idx="643">
                  <c:v>2.2123000000000014E-2</c:v>
                </c:pt>
                <c:pt idx="644">
                  <c:v>2.2269000000000042E-2</c:v>
                </c:pt>
                <c:pt idx="645">
                  <c:v>2.246300000000007E-2</c:v>
                </c:pt>
                <c:pt idx="646">
                  <c:v>2.2063000000000051E-2</c:v>
                </c:pt>
                <c:pt idx="647">
                  <c:v>2.2738000000000015E-2</c:v>
                </c:pt>
                <c:pt idx="648">
                  <c:v>2.2325999999999999E-2</c:v>
                </c:pt>
                <c:pt idx="649">
                  <c:v>2.2644000000000081E-2</c:v>
                </c:pt>
                <c:pt idx="650">
                  <c:v>2.3126999999999967E-2</c:v>
                </c:pt>
                <c:pt idx="651">
                  <c:v>2.1444000000000046E-2</c:v>
                </c:pt>
                <c:pt idx="652">
                  <c:v>2.1250000000000012E-2</c:v>
                </c:pt>
                <c:pt idx="653">
                  <c:v>2.1605000000000093E-2</c:v>
                </c:pt>
                <c:pt idx="654">
                  <c:v>2.0993999999999999E-2</c:v>
                </c:pt>
                <c:pt idx="655">
                  <c:v>2.1474000000000066E-2</c:v>
                </c:pt>
                <c:pt idx="656">
                  <c:v>2.2418000000000042E-2</c:v>
                </c:pt>
                <c:pt idx="657">
                  <c:v>2.185700000000006E-2</c:v>
                </c:pt>
                <c:pt idx="658">
                  <c:v>2.0975000000000042E-2</c:v>
                </c:pt>
                <c:pt idx="659">
                  <c:v>2.2051000000000091E-2</c:v>
                </c:pt>
                <c:pt idx="660">
                  <c:v>2.2295000000000082E-2</c:v>
                </c:pt>
                <c:pt idx="661">
                  <c:v>2.3458E-2</c:v>
                </c:pt>
                <c:pt idx="662">
                  <c:v>2.2394000000000011E-2</c:v>
                </c:pt>
                <c:pt idx="663">
                  <c:v>2.1833000000000123E-2</c:v>
                </c:pt>
                <c:pt idx="664">
                  <c:v>2.238300000000007E-2</c:v>
                </c:pt>
                <c:pt idx="665">
                  <c:v>2.2120000000000001E-2</c:v>
                </c:pt>
                <c:pt idx="666">
                  <c:v>2.2440000000000064E-2</c:v>
                </c:pt>
                <c:pt idx="667">
                  <c:v>2.2555000000000019E-2</c:v>
                </c:pt>
                <c:pt idx="668">
                  <c:v>2.2452000000000055E-2</c:v>
                </c:pt>
                <c:pt idx="669">
                  <c:v>2.1765000000000014E-2</c:v>
                </c:pt>
                <c:pt idx="670">
                  <c:v>2.1639000000000092E-2</c:v>
                </c:pt>
                <c:pt idx="671">
                  <c:v>2.1181000000000012E-2</c:v>
                </c:pt>
                <c:pt idx="672">
                  <c:v>2.2295000000000082E-2</c:v>
                </c:pt>
                <c:pt idx="673">
                  <c:v>2.3039000000000042E-2</c:v>
                </c:pt>
                <c:pt idx="674">
                  <c:v>2.1718999999999999E-2</c:v>
                </c:pt>
                <c:pt idx="675">
                  <c:v>2.3527999999999997E-2</c:v>
                </c:pt>
                <c:pt idx="676">
                  <c:v>2.1971000000000091E-2</c:v>
                </c:pt>
                <c:pt idx="677">
                  <c:v>2.2280000000000081E-2</c:v>
                </c:pt>
                <c:pt idx="678">
                  <c:v>2.2680000000000092E-2</c:v>
                </c:pt>
                <c:pt idx="679">
                  <c:v>2.2250000000000041E-2</c:v>
                </c:pt>
                <c:pt idx="680">
                  <c:v>2.2658000000000046E-2</c:v>
                </c:pt>
                <c:pt idx="681">
                  <c:v>2.2612000000000052E-2</c:v>
                </c:pt>
                <c:pt idx="682">
                  <c:v>2.2223000000000066E-2</c:v>
                </c:pt>
                <c:pt idx="683">
                  <c:v>2.305900000000001E-2</c:v>
                </c:pt>
                <c:pt idx="684">
                  <c:v>2.2680000000000092E-2</c:v>
                </c:pt>
                <c:pt idx="685">
                  <c:v>2.1626000000000006E-2</c:v>
                </c:pt>
                <c:pt idx="686">
                  <c:v>2.2589000000000053E-2</c:v>
                </c:pt>
                <c:pt idx="687">
                  <c:v>2.3321999999999989E-2</c:v>
                </c:pt>
                <c:pt idx="688">
                  <c:v>2.3070000000000014E-2</c:v>
                </c:pt>
                <c:pt idx="689">
                  <c:v>2.3092999999999989E-2</c:v>
                </c:pt>
                <c:pt idx="690">
                  <c:v>2.4261999999999999E-2</c:v>
                </c:pt>
                <c:pt idx="691">
                  <c:v>2.161300000000007E-2</c:v>
                </c:pt>
                <c:pt idx="692">
                  <c:v>2.2738000000000015E-2</c:v>
                </c:pt>
                <c:pt idx="693">
                  <c:v>2.2750000000000006E-2</c:v>
                </c:pt>
                <c:pt idx="694">
                  <c:v>2.215400000000001E-2</c:v>
                </c:pt>
                <c:pt idx="695">
                  <c:v>2.3092999999999989E-2</c:v>
                </c:pt>
                <c:pt idx="696">
                  <c:v>2.1794999999999998E-2</c:v>
                </c:pt>
                <c:pt idx="697">
                  <c:v>2.1893000000000055E-2</c:v>
                </c:pt>
                <c:pt idx="698">
                  <c:v>2.2714999999999999E-2</c:v>
                </c:pt>
                <c:pt idx="699">
                  <c:v>2.1811000000000091E-2</c:v>
                </c:pt>
                <c:pt idx="700">
                  <c:v>2.2578000000000042E-2</c:v>
                </c:pt>
                <c:pt idx="701">
                  <c:v>2.2750000000000006E-2</c:v>
                </c:pt>
                <c:pt idx="702">
                  <c:v>2.2826000000000016E-2</c:v>
                </c:pt>
                <c:pt idx="703">
                  <c:v>2.2021000000000041E-2</c:v>
                </c:pt>
                <c:pt idx="704">
                  <c:v>2.3356999999999978E-2</c:v>
                </c:pt>
                <c:pt idx="705">
                  <c:v>2.0975000000000042E-2</c:v>
                </c:pt>
                <c:pt idx="706">
                  <c:v>2.2360000000000001E-2</c:v>
                </c:pt>
                <c:pt idx="707">
                  <c:v>2.3997999999999998E-2</c:v>
                </c:pt>
                <c:pt idx="708">
                  <c:v>2.3471000000000044E-2</c:v>
                </c:pt>
                <c:pt idx="709">
                  <c:v>2.2784000000000016E-2</c:v>
                </c:pt>
                <c:pt idx="710">
                  <c:v>2.2864000000000016E-2</c:v>
                </c:pt>
                <c:pt idx="711">
                  <c:v>2.3517E-2</c:v>
                </c:pt>
                <c:pt idx="712">
                  <c:v>2.2990000000000042E-2</c:v>
                </c:pt>
                <c:pt idx="713">
                  <c:v>2.1273000000000118E-2</c:v>
                </c:pt>
                <c:pt idx="714">
                  <c:v>2.2680000000000092E-2</c:v>
                </c:pt>
                <c:pt idx="715">
                  <c:v>2.2758000000000011E-2</c:v>
                </c:pt>
                <c:pt idx="716">
                  <c:v>2.3425000000000001E-2</c:v>
                </c:pt>
                <c:pt idx="717">
                  <c:v>2.2120000000000001E-2</c:v>
                </c:pt>
                <c:pt idx="718">
                  <c:v>2.2429000000000057E-2</c:v>
                </c:pt>
                <c:pt idx="719">
                  <c:v>2.3527999999999997E-2</c:v>
                </c:pt>
                <c:pt idx="720">
                  <c:v>2.3158999999999978E-2</c:v>
                </c:pt>
                <c:pt idx="721">
                  <c:v>2.2428000000000014E-2</c:v>
                </c:pt>
                <c:pt idx="722">
                  <c:v>2.2818000000000015E-2</c:v>
                </c:pt>
                <c:pt idx="723">
                  <c:v>2.2120000000000001E-2</c:v>
                </c:pt>
                <c:pt idx="724">
                  <c:v>2.2189000000000042E-2</c:v>
                </c:pt>
                <c:pt idx="725">
                  <c:v>2.1569999999999999E-2</c:v>
                </c:pt>
                <c:pt idx="726">
                  <c:v>2.2211000000000088E-2</c:v>
                </c:pt>
                <c:pt idx="727">
                  <c:v>2.2695000000000097E-2</c:v>
                </c:pt>
                <c:pt idx="728">
                  <c:v>2.2692000000000042E-2</c:v>
                </c:pt>
                <c:pt idx="729">
                  <c:v>2.2532000000000055E-2</c:v>
                </c:pt>
                <c:pt idx="730">
                  <c:v>2.2750000000000006E-2</c:v>
                </c:pt>
                <c:pt idx="731">
                  <c:v>2.2040000000000077E-2</c:v>
                </c:pt>
                <c:pt idx="732">
                  <c:v>2.244100000000011E-2</c:v>
                </c:pt>
                <c:pt idx="733">
                  <c:v>2.1868000000000002E-2</c:v>
                </c:pt>
                <c:pt idx="734">
                  <c:v>2.1479000000000095E-2</c:v>
                </c:pt>
                <c:pt idx="735">
                  <c:v>2.2841000000000122E-2</c:v>
                </c:pt>
                <c:pt idx="736">
                  <c:v>2.0666E-2</c:v>
                </c:pt>
                <c:pt idx="737">
                  <c:v>2.1662000000000011E-2</c:v>
                </c:pt>
                <c:pt idx="738">
                  <c:v>2.2170000000000033E-2</c:v>
                </c:pt>
                <c:pt idx="739">
                  <c:v>2.1461000000000056E-2</c:v>
                </c:pt>
                <c:pt idx="740">
                  <c:v>2.1500999999999999E-2</c:v>
                </c:pt>
                <c:pt idx="741">
                  <c:v>2.2738000000000015E-2</c:v>
                </c:pt>
                <c:pt idx="742">
                  <c:v>2.2063000000000051E-2</c:v>
                </c:pt>
                <c:pt idx="743">
                  <c:v>2.1582000000000011E-2</c:v>
                </c:pt>
                <c:pt idx="744">
                  <c:v>2.1858000000000002E-2</c:v>
                </c:pt>
                <c:pt idx="745">
                  <c:v>2.1129999999999999E-2</c:v>
                </c:pt>
                <c:pt idx="746">
                  <c:v>2.2165999999999998E-2</c:v>
                </c:pt>
                <c:pt idx="747">
                  <c:v>2.2509000000000057E-2</c:v>
                </c:pt>
                <c:pt idx="748">
                  <c:v>2.1788000000000002E-2</c:v>
                </c:pt>
                <c:pt idx="749">
                  <c:v>2.0986000000000001E-2</c:v>
                </c:pt>
                <c:pt idx="750">
                  <c:v>2.2398000000000001E-2</c:v>
                </c:pt>
                <c:pt idx="751">
                  <c:v>2.1741000000000055E-2</c:v>
                </c:pt>
                <c:pt idx="752">
                  <c:v>2.1329999999999998E-2</c:v>
                </c:pt>
                <c:pt idx="753">
                  <c:v>2.1021000000000015E-2</c:v>
                </c:pt>
                <c:pt idx="754">
                  <c:v>2.0837000000000092E-2</c:v>
                </c:pt>
                <c:pt idx="755">
                  <c:v>2.3276000000000012E-2</c:v>
                </c:pt>
                <c:pt idx="756">
                  <c:v>2.2356999999999998E-2</c:v>
                </c:pt>
                <c:pt idx="757">
                  <c:v>2.2860000000000012E-2</c:v>
                </c:pt>
                <c:pt idx="758">
                  <c:v>2.2543000000000077E-2</c:v>
                </c:pt>
                <c:pt idx="759">
                  <c:v>2.2486000000000065E-2</c:v>
                </c:pt>
                <c:pt idx="760">
                  <c:v>2.2692000000000042E-2</c:v>
                </c:pt>
                <c:pt idx="761">
                  <c:v>2.3574000000000001E-2</c:v>
                </c:pt>
                <c:pt idx="762">
                  <c:v>2.3189999999999999E-2</c:v>
                </c:pt>
                <c:pt idx="763">
                  <c:v>2.4323000000000001E-2</c:v>
                </c:pt>
                <c:pt idx="764">
                  <c:v>2.2108000000000006E-2</c:v>
                </c:pt>
                <c:pt idx="765">
                  <c:v>2.1696000000000042E-2</c:v>
                </c:pt>
                <c:pt idx="766">
                  <c:v>2.2898000000000016E-2</c:v>
                </c:pt>
                <c:pt idx="767">
                  <c:v>2.2017000000000061E-2</c:v>
                </c:pt>
                <c:pt idx="768">
                  <c:v>2.0795999999999999E-2</c:v>
                </c:pt>
                <c:pt idx="769">
                  <c:v>2.2835000000000136E-2</c:v>
                </c:pt>
                <c:pt idx="770">
                  <c:v>2.0437000000000073E-2</c:v>
                </c:pt>
                <c:pt idx="771">
                  <c:v>2.1044000000000042E-2</c:v>
                </c:pt>
                <c:pt idx="772">
                  <c:v>2.1500999999999999E-2</c:v>
                </c:pt>
                <c:pt idx="773">
                  <c:v>2.1135000000000057E-2</c:v>
                </c:pt>
                <c:pt idx="774">
                  <c:v>2.3335000000000012E-2</c:v>
                </c:pt>
                <c:pt idx="775">
                  <c:v>2.2071000000000122E-2</c:v>
                </c:pt>
                <c:pt idx="776">
                  <c:v>2.1616000000000041E-2</c:v>
                </c:pt>
                <c:pt idx="777">
                  <c:v>2.2887000000000105E-2</c:v>
                </c:pt>
                <c:pt idx="778">
                  <c:v>2.2852000000000042E-2</c:v>
                </c:pt>
                <c:pt idx="779">
                  <c:v>2.3310999999999988E-2</c:v>
                </c:pt>
                <c:pt idx="780">
                  <c:v>2.2117999999999999E-2</c:v>
                </c:pt>
                <c:pt idx="781">
                  <c:v>2.3636000000000011E-2</c:v>
                </c:pt>
                <c:pt idx="782">
                  <c:v>2.2875000000000138E-2</c:v>
                </c:pt>
                <c:pt idx="783">
                  <c:v>2.3837000000000077E-2</c:v>
                </c:pt>
                <c:pt idx="784">
                  <c:v>2.3334000000000001E-2</c:v>
                </c:pt>
                <c:pt idx="785">
                  <c:v>2.2646000000000065E-2</c:v>
                </c:pt>
                <c:pt idx="786">
                  <c:v>2.3772999999999999E-2</c:v>
                </c:pt>
                <c:pt idx="787">
                  <c:v>2.2478000000000081E-2</c:v>
                </c:pt>
                <c:pt idx="788">
                  <c:v>2.3355999999999998E-2</c:v>
                </c:pt>
                <c:pt idx="789">
                  <c:v>2.379100000000001E-2</c:v>
                </c:pt>
                <c:pt idx="790">
                  <c:v>2.3389999999999998E-2</c:v>
                </c:pt>
                <c:pt idx="791">
                  <c:v>2.2624000000000012E-2</c:v>
                </c:pt>
                <c:pt idx="792">
                  <c:v>2.209700000000003E-2</c:v>
                </c:pt>
                <c:pt idx="793">
                  <c:v>2.155000000000001E-2</c:v>
                </c:pt>
                <c:pt idx="794">
                  <c:v>2.2005000000000101E-2</c:v>
                </c:pt>
                <c:pt idx="795">
                  <c:v>2.2887000000000105E-2</c:v>
                </c:pt>
                <c:pt idx="796">
                  <c:v>2.3047000000000012E-2</c:v>
                </c:pt>
                <c:pt idx="797">
                  <c:v>2.2601000000000118E-2</c:v>
                </c:pt>
                <c:pt idx="798">
                  <c:v>2.2149000000000012E-2</c:v>
                </c:pt>
                <c:pt idx="799">
                  <c:v>2.2848000000000056E-2</c:v>
                </c:pt>
                <c:pt idx="800">
                  <c:v>2.1948000000000002E-2</c:v>
                </c:pt>
                <c:pt idx="801">
                  <c:v>2.3597E-2</c:v>
                </c:pt>
                <c:pt idx="802">
                  <c:v>2.321900000000001E-2</c:v>
                </c:pt>
                <c:pt idx="803">
                  <c:v>2.2624000000000012E-2</c:v>
                </c:pt>
                <c:pt idx="804">
                  <c:v>2.1754000000000006E-2</c:v>
                </c:pt>
                <c:pt idx="805">
                  <c:v>2.2644000000000081E-2</c:v>
                </c:pt>
                <c:pt idx="806">
                  <c:v>2.4043000000000016E-2</c:v>
                </c:pt>
                <c:pt idx="807">
                  <c:v>2.3299000000000011E-2</c:v>
                </c:pt>
                <c:pt idx="808">
                  <c:v>2.2235000000000119E-2</c:v>
                </c:pt>
                <c:pt idx="809">
                  <c:v>2.1490000000000016E-2</c:v>
                </c:pt>
                <c:pt idx="810">
                  <c:v>2.1733000000000054E-2</c:v>
                </c:pt>
                <c:pt idx="811">
                  <c:v>2.1855000000000055E-2</c:v>
                </c:pt>
                <c:pt idx="812">
                  <c:v>2.3172999999999989E-2</c:v>
                </c:pt>
                <c:pt idx="813">
                  <c:v>2.3860000000000003E-2</c:v>
                </c:pt>
                <c:pt idx="814">
                  <c:v>2.1914000000000006E-2</c:v>
                </c:pt>
                <c:pt idx="815">
                  <c:v>2.3070000000000014E-2</c:v>
                </c:pt>
                <c:pt idx="816">
                  <c:v>2.2398999999999999E-2</c:v>
                </c:pt>
                <c:pt idx="817">
                  <c:v>2.2148000000000011E-2</c:v>
                </c:pt>
                <c:pt idx="818">
                  <c:v>2.2040000000000077E-2</c:v>
                </c:pt>
                <c:pt idx="819">
                  <c:v>2.2269000000000042E-2</c:v>
                </c:pt>
                <c:pt idx="820">
                  <c:v>2.2692000000000042E-2</c:v>
                </c:pt>
                <c:pt idx="821">
                  <c:v>2.3126999999999967E-2</c:v>
                </c:pt>
                <c:pt idx="822">
                  <c:v>2.1721999999999998E-2</c:v>
                </c:pt>
                <c:pt idx="823">
                  <c:v>2.2860000000000012E-2</c:v>
                </c:pt>
                <c:pt idx="824">
                  <c:v>2.1650000000000016E-2</c:v>
                </c:pt>
                <c:pt idx="825">
                  <c:v>2.2028000000000002E-2</c:v>
                </c:pt>
                <c:pt idx="826">
                  <c:v>2.2578000000000042E-2</c:v>
                </c:pt>
                <c:pt idx="827">
                  <c:v>2.3860000000000003E-2</c:v>
                </c:pt>
                <c:pt idx="828">
                  <c:v>2.2284000000000061E-2</c:v>
                </c:pt>
                <c:pt idx="829">
                  <c:v>2.2250000000000041E-2</c:v>
                </c:pt>
                <c:pt idx="830">
                  <c:v>2.3012999999999999E-2</c:v>
                </c:pt>
                <c:pt idx="831">
                  <c:v>2.1811000000000091E-2</c:v>
                </c:pt>
                <c:pt idx="832">
                  <c:v>2.1971000000000091E-2</c:v>
                </c:pt>
                <c:pt idx="833">
                  <c:v>2.1811000000000091E-2</c:v>
                </c:pt>
                <c:pt idx="834">
                  <c:v>2.1431000000000106E-2</c:v>
                </c:pt>
                <c:pt idx="835">
                  <c:v>2.0900999999999999E-2</c:v>
                </c:pt>
                <c:pt idx="836">
                  <c:v>2.1753000000000012E-2</c:v>
                </c:pt>
                <c:pt idx="837">
                  <c:v>2.215400000000001E-2</c:v>
                </c:pt>
                <c:pt idx="838">
                  <c:v>2.215400000000001E-2</c:v>
                </c:pt>
                <c:pt idx="839">
                  <c:v>2.2349000000000042E-2</c:v>
                </c:pt>
                <c:pt idx="840">
                  <c:v>2.2409000000000089E-2</c:v>
                </c:pt>
                <c:pt idx="841">
                  <c:v>2.2809000000000097E-2</c:v>
                </c:pt>
                <c:pt idx="842">
                  <c:v>2.1811000000000091E-2</c:v>
                </c:pt>
                <c:pt idx="843">
                  <c:v>2.1329999999999998E-2</c:v>
                </c:pt>
                <c:pt idx="844">
                  <c:v>2.2269000000000042E-2</c:v>
                </c:pt>
                <c:pt idx="845">
                  <c:v>2.2269000000000042E-2</c:v>
                </c:pt>
                <c:pt idx="846">
                  <c:v>2.2430000000000085E-2</c:v>
                </c:pt>
                <c:pt idx="847">
                  <c:v>2.0850000000000011E-2</c:v>
                </c:pt>
                <c:pt idx="848">
                  <c:v>2.1685000000000062E-2</c:v>
                </c:pt>
                <c:pt idx="849">
                  <c:v>2.2738000000000015E-2</c:v>
                </c:pt>
                <c:pt idx="850">
                  <c:v>2.3149999999999997E-2</c:v>
                </c:pt>
                <c:pt idx="851">
                  <c:v>2.2418000000000042E-2</c:v>
                </c:pt>
                <c:pt idx="852">
                  <c:v>2.1670000000000064E-2</c:v>
                </c:pt>
                <c:pt idx="853">
                  <c:v>2.2669000000000054E-2</c:v>
                </c:pt>
                <c:pt idx="854">
                  <c:v>2.2223000000000066E-2</c:v>
                </c:pt>
                <c:pt idx="855">
                  <c:v>2.2143000000000052E-2</c:v>
                </c:pt>
                <c:pt idx="856">
                  <c:v>2.313900000000001E-2</c:v>
                </c:pt>
                <c:pt idx="857">
                  <c:v>2.2623000000000084E-2</c:v>
                </c:pt>
                <c:pt idx="858">
                  <c:v>2.2367000000000012E-2</c:v>
                </c:pt>
                <c:pt idx="859">
                  <c:v>2.0621000000000042E-2</c:v>
                </c:pt>
                <c:pt idx="860">
                  <c:v>2.3206999999999998E-2</c:v>
                </c:pt>
                <c:pt idx="861">
                  <c:v>2.1398E-2</c:v>
                </c:pt>
                <c:pt idx="862">
                  <c:v>2.2349000000000042E-2</c:v>
                </c:pt>
                <c:pt idx="863">
                  <c:v>2.2234000000000073E-2</c:v>
                </c:pt>
                <c:pt idx="864">
                  <c:v>2.2503000000000037E-2</c:v>
                </c:pt>
                <c:pt idx="865">
                  <c:v>2.2262000000000014E-2</c:v>
                </c:pt>
                <c:pt idx="866">
                  <c:v>2.3104E-2</c:v>
                </c:pt>
                <c:pt idx="867">
                  <c:v>2.3803000000000046E-2</c:v>
                </c:pt>
                <c:pt idx="868">
                  <c:v>2.2028000000000002E-2</c:v>
                </c:pt>
                <c:pt idx="869">
                  <c:v>2.1101000000000016E-2</c:v>
                </c:pt>
                <c:pt idx="870">
                  <c:v>2.2762999999999999E-2</c:v>
                </c:pt>
                <c:pt idx="871">
                  <c:v>2.2580000000000041E-2</c:v>
                </c:pt>
                <c:pt idx="872">
                  <c:v>2.18450000000001E-2</c:v>
                </c:pt>
                <c:pt idx="873">
                  <c:v>2.1444000000000046E-2</c:v>
                </c:pt>
                <c:pt idx="874">
                  <c:v>2.134100000000004E-2</c:v>
                </c:pt>
                <c:pt idx="875">
                  <c:v>2.2532000000000055E-2</c:v>
                </c:pt>
                <c:pt idx="876">
                  <c:v>2.2992000000000002E-2</c:v>
                </c:pt>
                <c:pt idx="877">
                  <c:v>2.2046000000000066E-2</c:v>
                </c:pt>
                <c:pt idx="878">
                  <c:v>2.209700000000003E-2</c:v>
                </c:pt>
                <c:pt idx="879">
                  <c:v>2.2704000000000012E-2</c:v>
                </c:pt>
                <c:pt idx="880">
                  <c:v>2.1914000000000006E-2</c:v>
                </c:pt>
                <c:pt idx="881">
                  <c:v>2.1433000000000119E-2</c:v>
                </c:pt>
                <c:pt idx="882">
                  <c:v>2.1388999999999998E-2</c:v>
                </c:pt>
                <c:pt idx="883">
                  <c:v>2.2606000000000057E-2</c:v>
                </c:pt>
                <c:pt idx="884">
                  <c:v>2.1547000000000042E-2</c:v>
                </c:pt>
                <c:pt idx="885">
                  <c:v>2.1009000000000066E-2</c:v>
                </c:pt>
                <c:pt idx="886">
                  <c:v>2.2165999999999998E-2</c:v>
                </c:pt>
                <c:pt idx="887">
                  <c:v>2.2956000000000011E-2</c:v>
                </c:pt>
                <c:pt idx="888">
                  <c:v>2.2461000000000061E-2</c:v>
                </c:pt>
                <c:pt idx="889">
                  <c:v>2.3266999999999993E-2</c:v>
                </c:pt>
                <c:pt idx="890">
                  <c:v>2.2647000000000108E-2</c:v>
                </c:pt>
                <c:pt idx="891">
                  <c:v>2.2944000000000016E-2</c:v>
                </c:pt>
                <c:pt idx="892">
                  <c:v>2.3986E-2</c:v>
                </c:pt>
                <c:pt idx="893">
                  <c:v>2.3001000000000042E-2</c:v>
                </c:pt>
                <c:pt idx="894">
                  <c:v>2.2846000000000061E-2</c:v>
                </c:pt>
                <c:pt idx="895">
                  <c:v>2.2593000000000016E-2</c:v>
                </c:pt>
                <c:pt idx="896">
                  <c:v>2.2498000000000042E-2</c:v>
                </c:pt>
                <c:pt idx="897">
                  <c:v>2.2532000000000055E-2</c:v>
                </c:pt>
                <c:pt idx="898">
                  <c:v>2.1181000000000012E-2</c:v>
                </c:pt>
                <c:pt idx="899">
                  <c:v>2.1548000000000001E-2</c:v>
                </c:pt>
                <c:pt idx="900">
                  <c:v>2.0931000000000061E-2</c:v>
                </c:pt>
                <c:pt idx="901">
                  <c:v>2.0951999999999998E-2</c:v>
                </c:pt>
                <c:pt idx="902">
                  <c:v>2.2269000000000042E-2</c:v>
                </c:pt>
                <c:pt idx="903">
                  <c:v>2.4958999999999988E-2</c:v>
                </c:pt>
              </c:numCache>
            </c:numRef>
          </c:yVal>
        </c:ser>
        <c:ser>
          <c:idx val="1"/>
          <c:order val="1"/>
          <c:tx>
            <c:strRef>
              <c:f>'Logging_1183010529659(1)'!$C$1</c:f>
              <c:strCache>
                <c:ptCount val="1"/>
                <c:pt idx="0">
                  <c:v>RPHE.UA83.RQF.A78:I_MEAS</c:v>
                </c:pt>
              </c:strCache>
            </c:strRef>
          </c:tx>
          <c:spPr>
            <a:ln w="25400">
              <a:solidFill>
                <a:schemeClr val="accent6">
                  <a:lumMod val="75000"/>
                </a:schemeClr>
              </a:solidFill>
              <a:prstDash val="sysDot"/>
            </a:ln>
          </c:spPr>
          <c:marker>
            <c:symbol val="none"/>
          </c:marker>
          <c:xVal>
            <c:numRef>
              <c:f>'Logging_1183010529659(1)'!$A$2:$A$905</c:f>
              <c:numCache>
                <c:formatCode>dd\-mm\-yy\ hh:mm</c:formatCode>
                <c:ptCount val="904"/>
                <c:pt idx="0">
                  <c:v>39260.791666666468</c:v>
                </c:pt>
                <c:pt idx="1">
                  <c:v>39260.791782407192</c:v>
                </c:pt>
                <c:pt idx="2">
                  <c:v>39260.791898148149</c:v>
                </c:pt>
                <c:pt idx="3">
                  <c:v>39260.792013888888</c:v>
                </c:pt>
                <c:pt idx="4">
                  <c:v>39260.792129629575</c:v>
                </c:pt>
                <c:pt idx="5">
                  <c:v>39260.792245370372</c:v>
                </c:pt>
                <c:pt idx="6">
                  <c:v>39260.792361110944</c:v>
                </c:pt>
                <c:pt idx="7">
                  <c:v>39260.792476851682</c:v>
                </c:pt>
                <c:pt idx="8">
                  <c:v>39260.792592592596</c:v>
                </c:pt>
                <c:pt idx="9">
                  <c:v>39260.792708333174</c:v>
                </c:pt>
                <c:pt idx="10">
                  <c:v>39260.792824074073</c:v>
                </c:pt>
                <c:pt idx="11">
                  <c:v>39260.792939814804</c:v>
                </c:pt>
                <c:pt idx="12">
                  <c:v>39260.793055555419</c:v>
                </c:pt>
                <c:pt idx="13">
                  <c:v>39260.793171296275</c:v>
                </c:pt>
                <c:pt idx="14">
                  <c:v>39260.793287036984</c:v>
                </c:pt>
                <c:pt idx="15">
                  <c:v>39260.79340277757</c:v>
                </c:pt>
                <c:pt idx="16">
                  <c:v>39260.79351851852</c:v>
                </c:pt>
                <c:pt idx="17">
                  <c:v>39260.793634259186</c:v>
                </c:pt>
                <c:pt idx="18">
                  <c:v>39260.793749999975</c:v>
                </c:pt>
                <c:pt idx="19">
                  <c:v>39260.793865740598</c:v>
                </c:pt>
                <c:pt idx="20">
                  <c:v>39260.793981481271</c:v>
                </c:pt>
                <c:pt idx="21">
                  <c:v>39260.79409722222</c:v>
                </c:pt>
                <c:pt idx="22">
                  <c:v>39260.794212962966</c:v>
                </c:pt>
                <c:pt idx="23">
                  <c:v>39260.794328703574</c:v>
                </c:pt>
                <c:pt idx="24">
                  <c:v>39260.794444444444</c:v>
                </c:pt>
                <c:pt idx="25">
                  <c:v>39260.794560185175</c:v>
                </c:pt>
                <c:pt idx="26">
                  <c:v>39260.794675925928</c:v>
                </c:pt>
                <c:pt idx="27">
                  <c:v>39260.794791666514</c:v>
                </c:pt>
                <c:pt idx="28">
                  <c:v>39260.794907407406</c:v>
                </c:pt>
                <c:pt idx="29">
                  <c:v>39260.795023148145</c:v>
                </c:pt>
                <c:pt idx="30">
                  <c:v>39260.795138888876</c:v>
                </c:pt>
                <c:pt idx="31">
                  <c:v>39260.795254629586</c:v>
                </c:pt>
                <c:pt idx="32">
                  <c:v>39260.795370370324</c:v>
                </c:pt>
                <c:pt idx="33">
                  <c:v>39260.795486110874</c:v>
                </c:pt>
                <c:pt idx="34">
                  <c:v>39260.79560185162</c:v>
                </c:pt>
                <c:pt idx="35">
                  <c:v>39260.795717592584</c:v>
                </c:pt>
                <c:pt idx="36">
                  <c:v>39260.795833333214</c:v>
                </c:pt>
                <c:pt idx="37">
                  <c:v>39260.795949074076</c:v>
                </c:pt>
                <c:pt idx="38">
                  <c:v>39260.796064814676</c:v>
                </c:pt>
                <c:pt idx="39">
                  <c:v>39260.796180555342</c:v>
                </c:pt>
                <c:pt idx="40">
                  <c:v>39260.796296296299</c:v>
                </c:pt>
                <c:pt idx="41">
                  <c:v>39260.796412036994</c:v>
                </c:pt>
                <c:pt idx="42">
                  <c:v>39260.796527777777</c:v>
                </c:pt>
                <c:pt idx="43">
                  <c:v>39260.796643518384</c:v>
                </c:pt>
                <c:pt idx="44">
                  <c:v>39260.796759259254</c:v>
                </c:pt>
                <c:pt idx="45">
                  <c:v>39260.796875</c:v>
                </c:pt>
                <c:pt idx="46">
                  <c:v>39260.796990740724</c:v>
                </c:pt>
                <c:pt idx="47">
                  <c:v>39260.797106481317</c:v>
                </c:pt>
                <c:pt idx="48">
                  <c:v>39260.797222222194</c:v>
                </c:pt>
                <c:pt idx="49">
                  <c:v>39260.797337962955</c:v>
                </c:pt>
                <c:pt idx="50">
                  <c:v>39260.797453703497</c:v>
                </c:pt>
                <c:pt idx="51">
                  <c:v>39260.797569444447</c:v>
                </c:pt>
                <c:pt idx="52">
                  <c:v>39260.797685185047</c:v>
                </c:pt>
                <c:pt idx="53">
                  <c:v>39260.797800925924</c:v>
                </c:pt>
                <c:pt idx="54">
                  <c:v>39260.797916666575</c:v>
                </c:pt>
                <c:pt idx="55">
                  <c:v>39260.798032407409</c:v>
                </c:pt>
                <c:pt idx="56">
                  <c:v>39260.798148148147</c:v>
                </c:pt>
                <c:pt idx="57">
                  <c:v>39260.798263888886</c:v>
                </c:pt>
                <c:pt idx="58">
                  <c:v>39260.798379629625</c:v>
                </c:pt>
                <c:pt idx="59">
                  <c:v>39260.798495370371</c:v>
                </c:pt>
                <c:pt idx="60">
                  <c:v>39260.798611111</c:v>
                </c:pt>
                <c:pt idx="61">
                  <c:v>39260.798726851674</c:v>
                </c:pt>
                <c:pt idx="62">
                  <c:v>39260.798842592594</c:v>
                </c:pt>
                <c:pt idx="63">
                  <c:v>39260.798958333326</c:v>
                </c:pt>
                <c:pt idx="64">
                  <c:v>39260.799074074072</c:v>
                </c:pt>
                <c:pt idx="65">
                  <c:v>39260.799189814607</c:v>
                </c:pt>
                <c:pt idx="66">
                  <c:v>39260.799305555374</c:v>
                </c:pt>
                <c:pt idx="67">
                  <c:v>39260.799421296186</c:v>
                </c:pt>
                <c:pt idx="68">
                  <c:v>39260.799537037034</c:v>
                </c:pt>
                <c:pt idx="69">
                  <c:v>39260.799652777649</c:v>
                </c:pt>
                <c:pt idx="70">
                  <c:v>39260.799768518315</c:v>
                </c:pt>
                <c:pt idx="71">
                  <c:v>39260.799884259184</c:v>
                </c:pt>
                <c:pt idx="72">
                  <c:v>39260.800000000003</c:v>
                </c:pt>
                <c:pt idx="73">
                  <c:v>39260.800115740742</c:v>
                </c:pt>
                <c:pt idx="74">
                  <c:v>39260.800231481604</c:v>
                </c:pt>
                <c:pt idx="75">
                  <c:v>39260.800347222219</c:v>
                </c:pt>
                <c:pt idx="76">
                  <c:v>39260.800462962965</c:v>
                </c:pt>
                <c:pt idx="77">
                  <c:v>39260.800578703711</c:v>
                </c:pt>
                <c:pt idx="78">
                  <c:v>39260.800694444624</c:v>
                </c:pt>
                <c:pt idx="79">
                  <c:v>39260.800810185203</c:v>
                </c:pt>
                <c:pt idx="80">
                  <c:v>39260.800925925942</c:v>
                </c:pt>
                <c:pt idx="81">
                  <c:v>39260.801041666586</c:v>
                </c:pt>
                <c:pt idx="82">
                  <c:v>39260.801157407412</c:v>
                </c:pt>
                <c:pt idx="83">
                  <c:v>39260.801273148296</c:v>
                </c:pt>
                <c:pt idx="84">
                  <c:v>39260.801388888889</c:v>
                </c:pt>
                <c:pt idx="85">
                  <c:v>39260.801504629628</c:v>
                </c:pt>
                <c:pt idx="86">
                  <c:v>39260.801620370381</c:v>
                </c:pt>
                <c:pt idx="87">
                  <c:v>39260.801736111105</c:v>
                </c:pt>
                <c:pt idx="88">
                  <c:v>39260.801851851851</c:v>
                </c:pt>
                <c:pt idx="89">
                  <c:v>39260.80196759259</c:v>
                </c:pt>
                <c:pt idx="90">
                  <c:v>39260.802083333336</c:v>
                </c:pt>
                <c:pt idx="91">
                  <c:v>39260.802199074213</c:v>
                </c:pt>
                <c:pt idx="92">
                  <c:v>39260.802314814813</c:v>
                </c:pt>
                <c:pt idx="93">
                  <c:v>39260.802430555559</c:v>
                </c:pt>
                <c:pt idx="94">
                  <c:v>39260.802546296494</c:v>
                </c:pt>
                <c:pt idx="95">
                  <c:v>39260.802662037036</c:v>
                </c:pt>
                <c:pt idx="96">
                  <c:v>39260.802777777782</c:v>
                </c:pt>
                <c:pt idx="97">
                  <c:v>39260.802893518543</c:v>
                </c:pt>
                <c:pt idx="98">
                  <c:v>39260.80300925926</c:v>
                </c:pt>
                <c:pt idx="99">
                  <c:v>39260.803124999999</c:v>
                </c:pt>
                <c:pt idx="100">
                  <c:v>39260.803240740737</c:v>
                </c:pt>
                <c:pt idx="101">
                  <c:v>39260.803356481483</c:v>
                </c:pt>
                <c:pt idx="102">
                  <c:v>39260.803472222222</c:v>
                </c:pt>
                <c:pt idx="103">
                  <c:v>39260.803587962961</c:v>
                </c:pt>
                <c:pt idx="104">
                  <c:v>39260.803703703576</c:v>
                </c:pt>
                <c:pt idx="105">
                  <c:v>39260.803819444671</c:v>
                </c:pt>
                <c:pt idx="106">
                  <c:v>39260.803935185191</c:v>
                </c:pt>
                <c:pt idx="107">
                  <c:v>39260.804050926046</c:v>
                </c:pt>
                <c:pt idx="108">
                  <c:v>39260.804166666654</c:v>
                </c:pt>
                <c:pt idx="109">
                  <c:v>39260.804282407516</c:v>
                </c:pt>
                <c:pt idx="110">
                  <c:v>39260.804398148335</c:v>
                </c:pt>
                <c:pt idx="111">
                  <c:v>39260.804513889052</c:v>
                </c:pt>
                <c:pt idx="112">
                  <c:v>39260.804629629631</c:v>
                </c:pt>
                <c:pt idx="113">
                  <c:v>39260.804745370369</c:v>
                </c:pt>
                <c:pt idx="114">
                  <c:v>39260.804861111108</c:v>
                </c:pt>
                <c:pt idx="115">
                  <c:v>39260.804976851861</c:v>
                </c:pt>
                <c:pt idx="116">
                  <c:v>39260.805092592593</c:v>
                </c:pt>
                <c:pt idx="117">
                  <c:v>39260.805208333331</c:v>
                </c:pt>
                <c:pt idx="118">
                  <c:v>39260.805324074092</c:v>
                </c:pt>
                <c:pt idx="119">
                  <c:v>39260.805439814816</c:v>
                </c:pt>
                <c:pt idx="120">
                  <c:v>39260.805555555562</c:v>
                </c:pt>
                <c:pt idx="121">
                  <c:v>39260.805671296293</c:v>
                </c:pt>
                <c:pt idx="122">
                  <c:v>39260.805787037025</c:v>
                </c:pt>
                <c:pt idx="123">
                  <c:v>39260.805902777778</c:v>
                </c:pt>
                <c:pt idx="124">
                  <c:v>39260.806018518611</c:v>
                </c:pt>
                <c:pt idx="125">
                  <c:v>39260.806134259263</c:v>
                </c:pt>
                <c:pt idx="126">
                  <c:v>39260.806250000118</c:v>
                </c:pt>
                <c:pt idx="127">
                  <c:v>39260.80636574074</c:v>
                </c:pt>
                <c:pt idx="128">
                  <c:v>39260.806481481479</c:v>
                </c:pt>
                <c:pt idx="129">
                  <c:v>39260.806597222385</c:v>
                </c:pt>
                <c:pt idx="130">
                  <c:v>39260.806712962993</c:v>
                </c:pt>
                <c:pt idx="131">
                  <c:v>39260.806828703702</c:v>
                </c:pt>
                <c:pt idx="132">
                  <c:v>39260.806944444623</c:v>
                </c:pt>
                <c:pt idx="133">
                  <c:v>39260.807060185187</c:v>
                </c:pt>
                <c:pt idx="134">
                  <c:v>39260.807175925933</c:v>
                </c:pt>
                <c:pt idx="135">
                  <c:v>39260.807291666664</c:v>
                </c:pt>
                <c:pt idx="136">
                  <c:v>39260.80740740741</c:v>
                </c:pt>
                <c:pt idx="137">
                  <c:v>39260.807523148243</c:v>
                </c:pt>
                <c:pt idx="138">
                  <c:v>39260.807638889011</c:v>
                </c:pt>
                <c:pt idx="139">
                  <c:v>39260.807754629626</c:v>
                </c:pt>
                <c:pt idx="140">
                  <c:v>39260.807870370489</c:v>
                </c:pt>
                <c:pt idx="141">
                  <c:v>39260.807986111104</c:v>
                </c:pt>
                <c:pt idx="142">
                  <c:v>39260.80810185185</c:v>
                </c:pt>
                <c:pt idx="143">
                  <c:v>39260.808217592748</c:v>
                </c:pt>
                <c:pt idx="144">
                  <c:v>39260.808333333342</c:v>
                </c:pt>
                <c:pt idx="145">
                  <c:v>39260.808449074197</c:v>
                </c:pt>
                <c:pt idx="146">
                  <c:v>39260.808564814812</c:v>
                </c:pt>
                <c:pt idx="147">
                  <c:v>39260.808680555558</c:v>
                </c:pt>
                <c:pt idx="148">
                  <c:v>39260.808796296456</c:v>
                </c:pt>
                <c:pt idx="149">
                  <c:v>39260.808912037042</c:v>
                </c:pt>
                <c:pt idx="150">
                  <c:v>39260.809027777781</c:v>
                </c:pt>
                <c:pt idx="151">
                  <c:v>39260.80914351852</c:v>
                </c:pt>
                <c:pt idx="152">
                  <c:v>39260.809259259375</c:v>
                </c:pt>
                <c:pt idx="153">
                  <c:v>39260.809375000012</c:v>
                </c:pt>
                <c:pt idx="154">
                  <c:v>39260.809490740736</c:v>
                </c:pt>
                <c:pt idx="155">
                  <c:v>39260.809606481482</c:v>
                </c:pt>
                <c:pt idx="156">
                  <c:v>39260.80972222222</c:v>
                </c:pt>
                <c:pt idx="157">
                  <c:v>39260.809837963003</c:v>
                </c:pt>
                <c:pt idx="158">
                  <c:v>39260.809953703705</c:v>
                </c:pt>
                <c:pt idx="159">
                  <c:v>39260.810069444648</c:v>
                </c:pt>
                <c:pt idx="160">
                  <c:v>39260.810185185182</c:v>
                </c:pt>
                <c:pt idx="161">
                  <c:v>39260.810300925943</c:v>
                </c:pt>
                <c:pt idx="162">
                  <c:v>39260.810416666667</c:v>
                </c:pt>
                <c:pt idx="163">
                  <c:v>39260.81053240761</c:v>
                </c:pt>
                <c:pt idx="164">
                  <c:v>39260.810648148319</c:v>
                </c:pt>
                <c:pt idx="165">
                  <c:v>39260.810763888891</c:v>
                </c:pt>
                <c:pt idx="166">
                  <c:v>39260.810879629746</c:v>
                </c:pt>
                <c:pt idx="167">
                  <c:v>39260.810995370535</c:v>
                </c:pt>
                <c:pt idx="168">
                  <c:v>39260.811111111114</c:v>
                </c:pt>
                <c:pt idx="169">
                  <c:v>39260.811226851853</c:v>
                </c:pt>
                <c:pt idx="170">
                  <c:v>39260.811342592591</c:v>
                </c:pt>
                <c:pt idx="171">
                  <c:v>39260.81145833333</c:v>
                </c:pt>
                <c:pt idx="172">
                  <c:v>39260.811574074236</c:v>
                </c:pt>
                <c:pt idx="173">
                  <c:v>39260.811689814815</c:v>
                </c:pt>
                <c:pt idx="174">
                  <c:v>39260.811805555553</c:v>
                </c:pt>
                <c:pt idx="175">
                  <c:v>39260.811921296299</c:v>
                </c:pt>
                <c:pt idx="176">
                  <c:v>39260.812037037169</c:v>
                </c:pt>
                <c:pt idx="177">
                  <c:v>39260.812152777791</c:v>
                </c:pt>
                <c:pt idx="178">
                  <c:v>39260.812268518603</c:v>
                </c:pt>
                <c:pt idx="179">
                  <c:v>39260.812384259261</c:v>
                </c:pt>
                <c:pt idx="180">
                  <c:v>39260.812500000109</c:v>
                </c:pt>
                <c:pt idx="181">
                  <c:v>39260.812615740884</c:v>
                </c:pt>
                <c:pt idx="182">
                  <c:v>39260.812731481492</c:v>
                </c:pt>
                <c:pt idx="183">
                  <c:v>39260.812847222347</c:v>
                </c:pt>
                <c:pt idx="184">
                  <c:v>39260.812962962962</c:v>
                </c:pt>
                <c:pt idx="185">
                  <c:v>39260.813078703701</c:v>
                </c:pt>
                <c:pt idx="186">
                  <c:v>39260.813194444607</c:v>
                </c:pt>
                <c:pt idx="187">
                  <c:v>39260.813310185193</c:v>
                </c:pt>
                <c:pt idx="188">
                  <c:v>39260.813425925931</c:v>
                </c:pt>
                <c:pt idx="189">
                  <c:v>39260.81354166667</c:v>
                </c:pt>
                <c:pt idx="190">
                  <c:v>39260.813657407525</c:v>
                </c:pt>
                <c:pt idx="191">
                  <c:v>39260.813773148213</c:v>
                </c:pt>
                <c:pt idx="192">
                  <c:v>39260.813888888893</c:v>
                </c:pt>
                <c:pt idx="193">
                  <c:v>39260.814004629632</c:v>
                </c:pt>
                <c:pt idx="194">
                  <c:v>39260.814120370393</c:v>
                </c:pt>
                <c:pt idx="195">
                  <c:v>39260.814236111211</c:v>
                </c:pt>
                <c:pt idx="196">
                  <c:v>39260.814351851863</c:v>
                </c:pt>
                <c:pt idx="197">
                  <c:v>39260.814467592601</c:v>
                </c:pt>
                <c:pt idx="198">
                  <c:v>39260.814583333333</c:v>
                </c:pt>
                <c:pt idx="199">
                  <c:v>39260.814699074253</c:v>
                </c:pt>
                <c:pt idx="200">
                  <c:v>39260.81481481497</c:v>
                </c:pt>
                <c:pt idx="201">
                  <c:v>39260.814930555563</c:v>
                </c:pt>
                <c:pt idx="202">
                  <c:v>39260.815046296426</c:v>
                </c:pt>
                <c:pt idx="203">
                  <c:v>39260.815162037034</c:v>
                </c:pt>
                <c:pt idx="204">
                  <c:v>39260.815277777896</c:v>
                </c:pt>
                <c:pt idx="205">
                  <c:v>39260.815393518518</c:v>
                </c:pt>
                <c:pt idx="206">
                  <c:v>39260.815509259293</c:v>
                </c:pt>
                <c:pt idx="207">
                  <c:v>39260.815625000003</c:v>
                </c:pt>
                <c:pt idx="208">
                  <c:v>39260.815740740734</c:v>
                </c:pt>
                <c:pt idx="209">
                  <c:v>39260.815856481604</c:v>
                </c:pt>
                <c:pt idx="210">
                  <c:v>39260.815972222219</c:v>
                </c:pt>
                <c:pt idx="211">
                  <c:v>39260.816087963001</c:v>
                </c:pt>
                <c:pt idx="212">
                  <c:v>39260.816203703711</c:v>
                </c:pt>
                <c:pt idx="213">
                  <c:v>39260.816319444726</c:v>
                </c:pt>
                <c:pt idx="214">
                  <c:v>39260.816435185203</c:v>
                </c:pt>
                <c:pt idx="215">
                  <c:v>39260.816550926123</c:v>
                </c:pt>
                <c:pt idx="216">
                  <c:v>39260.816666666666</c:v>
                </c:pt>
                <c:pt idx="217">
                  <c:v>39260.816782407412</c:v>
                </c:pt>
                <c:pt idx="218">
                  <c:v>39260.816898148412</c:v>
                </c:pt>
                <c:pt idx="219">
                  <c:v>39260.817013889013</c:v>
                </c:pt>
                <c:pt idx="220">
                  <c:v>39260.817129629628</c:v>
                </c:pt>
                <c:pt idx="221">
                  <c:v>39260.817245370519</c:v>
                </c:pt>
                <c:pt idx="222">
                  <c:v>39260.817361111105</c:v>
                </c:pt>
                <c:pt idx="223">
                  <c:v>39260.817476851851</c:v>
                </c:pt>
                <c:pt idx="224">
                  <c:v>39260.817592592612</c:v>
                </c:pt>
                <c:pt idx="225">
                  <c:v>39260.817708333336</c:v>
                </c:pt>
                <c:pt idx="226">
                  <c:v>39260.817824074213</c:v>
                </c:pt>
                <c:pt idx="227">
                  <c:v>39260.817939814813</c:v>
                </c:pt>
                <c:pt idx="228">
                  <c:v>39260.818055555603</c:v>
                </c:pt>
                <c:pt idx="229">
                  <c:v>39260.818171296494</c:v>
                </c:pt>
                <c:pt idx="230">
                  <c:v>39260.818287037153</c:v>
                </c:pt>
                <c:pt idx="231">
                  <c:v>39260.818402777782</c:v>
                </c:pt>
                <c:pt idx="232">
                  <c:v>39260.818518518674</c:v>
                </c:pt>
                <c:pt idx="233">
                  <c:v>39260.818634259405</c:v>
                </c:pt>
                <c:pt idx="234">
                  <c:v>39260.818750000013</c:v>
                </c:pt>
                <c:pt idx="235">
                  <c:v>39260.818865740868</c:v>
                </c:pt>
                <c:pt idx="236">
                  <c:v>39260.818981481483</c:v>
                </c:pt>
                <c:pt idx="237">
                  <c:v>39260.819097222338</c:v>
                </c:pt>
                <c:pt idx="238">
                  <c:v>39260.819212963012</c:v>
                </c:pt>
                <c:pt idx="239">
                  <c:v>39260.819328703707</c:v>
                </c:pt>
                <c:pt idx="240">
                  <c:v>39260.819444444576</c:v>
                </c:pt>
                <c:pt idx="241">
                  <c:v>39260.819560185191</c:v>
                </c:pt>
                <c:pt idx="242">
                  <c:v>39260.819675926046</c:v>
                </c:pt>
                <c:pt idx="243">
                  <c:v>39260.819791666654</c:v>
                </c:pt>
                <c:pt idx="244">
                  <c:v>39260.819907407516</c:v>
                </c:pt>
                <c:pt idx="245">
                  <c:v>39260.820023148211</c:v>
                </c:pt>
                <c:pt idx="246">
                  <c:v>39260.820138888892</c:v>
                </c:pt>
                <c:pt idx="247">
                  <c:v>39260.820254629631</c:v>
                </c:pt>
                <c:pt idx="248">
                  <c:v>39260.820370370369</c:v>
                </c:pt>
                <c:pt idx="249">
                  <c:v>39260.820486110984</c:v>
                </c:pt>
                <c:pt idx="250">
                  <c:v>39260.820601851854</c:v>
                </c:pt>
                <c:pt idx="251">
                  <c:v>39260.820717592593</c:v>
                </c:pt>
                <c:pt idx="252">
                  <c:v>39260.820833333331</c:v>
                </c:pt>
                <c:pt idx="253">
                  <c:v>39260.820949074092</c:v>
                </c:pt>
                <c:pt idx="254">
                  <c:v>39260.8210648147</c:v>
                </c:pt>
                <c:pt idx="255">
                  <c:v>39260.821180555358</c:v>
                </c:pt>
                <c:pt idx="256">
                  <c:v>39260.821296296293</c:v>
                </c:pt>
                <c:pt idx="257">
                  <c:v>39260.821412037025</c:v>
                </c:pt>
                <c:pt idx="258">
                  <c:v>39260.821527777778</c:v>
                </c:pt>
                <c:pt idx="259">
                  <c:v>39260.821643518408</c:v>
                </c:pt>
                <c:pt idx="260">
                  <c:v>39260.821759259255</c:v>
                </c:pt>
                <c:pt idx="261">
                  <c:v>39260.821875000001</c:v>
                </c:pt>
                <c:pt idx="262">
                  <c:v>39260.821990740726</c:v>
                </c:pt>
                <c:pt idx="263">
                  <c:v>39260.822106481479</c:v>
                </c:pt>
                <c:pt idx="264">
                  <c:v>39260.822222222232</c:v>
                </c:pt>
                <c:pt idx="265">
                  <c:v>39260.822337962993</c:v>
                </c:pt>
                <c:pt idx="266">
                  <c:v>39260.822453703593</c:v>
                </c:pt>
                <c:pt idx="267">
                  <c:v>39260.822569444623</c:v>
                </c:pt>
                <c:pt idx="268">
                  <c:v>39260.822685185187</c:v>
                </c:pt>
                <c:pt idx="269">
                  <c:v>39260.822800925933</c:v>
                </c:pt>
                <c:pt idx="270">
                  <c:v>39260.822916666664</c:v>
                </c:pt>
                <c:pt idx="271">
                  <c:v>39260.82303240741</c:v>
                </c:pt>
                <c:pt idx="272">
                  <c:v>39260.823148148149</c:v>
                </c:pt>
                <c:pt idx="273">
                  <c:v>39260.823263888888</c:v>
                </c:pt>
                <c:pt idx="274">
                  <c:v>39260.823379629626</c:v>
                </c:pt>
                <c:pt idx="275">
                  <c:v>39260.823495370372</c:v>
                </c:pt>
                <c:pt idx="276">
                  <c:v>39260.823611111104</c:v>
                </c:pt>
                <c:pt idx="277">
                  <c:v>39260.823726851682</c:v>
                </c:pt>
                <c:pt idx="278">
                  <c:v>39260.823842592596</c:v>
                </c:pt>
                <c:pt idx="279">
                  <c:v>39260.823958333334</c:v>
                </c:pt>
                <c:pt idx="280">
                  <c:v>39260.824074074197</c:v>
                </c:pt>
                <c:pt idx="281">
                  <c:v>39260.824189814804</c:v>
                </c:pt>
                <c:pt idx="282">
                  <c:v>39260.824305555558</c:v>
                </c:pt>
                <c:pt idx="283">
                  <c:v>39260.824421296296</c:v>
                </c:pt>
                <c:pt idx="284">
                  <c:v>39260.824537037042</c:v>
                </c:pt>
                <c:pt idx="285">
                  <c:v>39260.824652777781</c:v>
                </c:pt>
                <c:pt idx="286">
                  <c:v>39260.82476851852</c:v>
                </c:pt>
                <c:pt idx="287">
                  <c:v>39260.824884259258</c:v>
                </c:pt>
                <c:pt idx="288">
                  <c:v>39260.825000000004</c:v>
                </c:pt>
                <c:pt idx="289">
                  <c:v>39260.825115740736</c:v>
                </c:pt>
                <c:pt idx="290">
                  <c:v>39260.825231481482</c:v>
                </c:pt>
                <c:pt idx="291">
                  <c:v>39260.82534722222</c:v>
                </c:pt>
                <c:pt idx="292">
                  <c:v>39260.825462962857</c:v>
                </c:pt>
                <c:pt idx="293">
                  <c:v>39260.825578703705</c:v>
                </c:pt>
                <c:pt idx="294">
                  <c:v>39260.82569444456</c:v>
                </c:pt>
                <c:pt idx="295">
                  <c:v>39260.825810185182</c:v>
                </c:pt>
                <c:pt idx="296">
                  <c:v>39260.825925925928</c:v>
                </c:pt>
                <c:pt idx="297">
                  <c:v>39260.826041666594</c:v>
                </c:pt>
                <c:pt idx="298">
                  <c:v>39260.826157407413</c:v>
                </c:pt>
                <c:pt idx="299">
                  <c:v>39260.826273148319</c:v>
                </c:pt>
                <c:pt idx="300">
                  <c:v>39260.826388888891</c:v>
                </c:pt>
                <c:pt idx="301">
                  <c:v>39260.826504629629</c:v>
                </c:pt>
                <c:pt idx="302">
                  <c:v>39260.826620370368</c:v>
                </c:pt>
                <c:pt idx="303">
                  <c:v>39260.826736111114</c:v>
                </c:pt>
                <c:pt idx="304">
                  <c:v>39260.826851851853</c:v>
                </c:pt>
                <c:pt idx="305">
                  <c:v>39260.826967592591</c:v>
                </c:pt>
                <c:pt idx="306">
                  <c:v>39260.827083333214</c:v>
                </c:pt>
                <c:pt idx="307">
                  <c:v>39260.827199074083</c:v>
                </c:pt>
                <c:pt idx="308">
                  <c:v>39260.827314814815</c:v>
                </c:pt>
                <c:pt idx="309">
                  <c:v>39260.827430555524</c:v>
                </c:pt>
                <c:pt idx="310">
                  <c:v>39260.827546296299</c:v>
                </c:pt>
                <c:pt idx="311">
                  <c:v>39260.827662036994</c:v>
                </c:pt>
                <c:pt idx="312">
                  <c:v>39260.827777777777</c:v>
                </c:pt>
                <c:pt idx="313">
                  <c:v>39260.827893518515</c:v>
                </c:pt>
                <c:pt idx="314">
                  <c:v>39260.828009259261</c:v>
                </c:pt>
                <c:pt idx="315">
                  <c:v>39260.828125</c:v>
                </c:pt>
                <c:pt idx="316">
                  <c:v>39260.828240740739</c:v>
                </c:pt>
                <c:pt idx="317">
                  <c:v>39260.828356481492</c:v>
                </c:pt>
                <c:pt idx="318">
                  <c:v>39260.828472222223</c:v>
                </c:pt>
                <c:pt idx="319">
                  <c:v>39260.828587962962</c:v>
                </c:pt>
                <c:pt idx="320">
                  <c:v>39260.828703703584</c:v>
                </c:pt>
                <c:pt idx="321">
                  <c:v>39260.82881944468</c:v>
                </c:pt>
                <c:pt idx="322">
                  <c:v>39260.828935185193</c:v>
                </c:pt>
                <c:pt idx="323">
                  <c:v>39260.829050925931</c:v>
                </c:pt>
                <c:pt idx="324">
                  <c:v>39260.829166666575</c:v>
                </c:pt>
                <c:pt idx="325">
                  <c:v>39260.829282407409</c:v>
                </c:pt>
                <c:pt idx="326">
                  <c:v>39260.829398148213</c:v>
                </c:pt>
                <c:pt idx="327">
                  <c:v>39260.829513888893</c:v>
                </c:pt>
                <c:pt idx="328">
                  <c:v>39260.829629629625</c:v>
                </c:pt>
                <c:pt idx="329">
                  <c:v>39260.829745370371</c:v>
                </c:pt>
                <c:pt idx="330">
                  <c:v>39260.829861111</c:v>
                </c:pt>
                <c:pt idx="331">
                  <c:v>39260.829976851855</c:v>
                </c:pt>
                <c:pt idx="332">
                  <c:v>39260.830092592601</c:v>
                </c:pt>
                <c:pt idx="333">
                  <c:v>39260.830208333333</c:v>
                </c:pt>
                <c:pt idx="334">
                  <c:v>39260.830324074093</c:v>
                </c:pt>
                <c:pt idx="335">
                  <c:v>39260.830439814818</c:v>
                </c:pt>
                <c:pt idx="336">
                  <c:v>39260.830555555563</c:v>
                </c:pt>
                <c:pt idx="337">
                  <c:v>39260.830671296426</c:v>
                </c:pt>
                <c:pt idx="338">
                  <c:v>39260.830787037034</c:v>
                </c:pt>
                <c:pt idx="339">
                  <c:v>39260.83090277778</c:v>
                </c:pt>
                <c:pt idx="340">
                  <c:v>39260.831018518518</c:v>
                </c:pt>
                <c:pt idx="341">
                  <c:v>39260.831134259257</c:v>
                </c:pt>
                <c:pt idx="342">
                  <c:v>39260.831250000003</c:v>
                </c:pt>
                <c:pt idx="343">
                  <c:v>39260.831365740734</c:v>
                </c:pt>
                <c:pt idx="344">
                  <c:v>39260.831481481364</c:v>
                </c:pt>
                <c:pt idx="345">
                  <c:v>39260.831597222219</c:v>
                </c:pt>
                <c:pt idx="346">
                  <c:v>39260.831712962965</c:v>
                </c:pt>
                <c:pt idx="347">
                  <c:v>39260.831828703704</c:v>
                </c:pt>
                <c:pt idx="348">
                  <c:v>39260.831944444442</c:v>
                </c:pt>
                <c:pt idx="349">
                  <c:v>39260.832060185188</c:v>
                </c:pt>
                <c:pt idx="350">
                  <c:v>39260.832175925942</c:v>
                </c:pt>
                <c:pt idx="351">
                  <c:v>39260.832291666666</c:v>
                </c:pt>
                <c:pt idx="352">
                  <c:v>39260.832407407412</c:v>
                </c:pt>
                <c:pt idx="353">
                  <c:v>39260.832523148296</c:v>
                </c:pt>
                <c:pt idx="354">
                  <c:v>39260.832638889013</c:v>
                </c:pt>
                <c:pt idx="355">
                  <c:v>39260.832754629628</c:v>
                </c:pt>
                <c:pt idx="356">
                  <c:v>39260.832870370519</c:v>
                </c:pt>
                <c:pt idx="357">
                  <c:v>39260.832986111105</c:v>
                </c:pt>
                <c:pt idx="358">
                  <c:v>39260.833101851727</c:v>
                </c:pt>
                <c:pt idx="359">
                  <c:v>39260.833217592612</c:v>
                </c:pt>
                <c:pt idx="360">
                  <c:v>39260.833333333336</c:v>
                </c:pt>
                <c:pt idx="361">
                  <c:v>39260.833449074082</c:v>
                </c:pt>
                <c:pt idx="362">
                  <c:v>39260.833564814806</c:v>
                </c:pt>
                <c:pt idx="363">
                  <c:v>39260.83368055545</c:v>
                </c:pt>
                <c:pt idx="364">
                  <c:v>39260.833796296298</c:v>
                </c:pt>
                <c:pt idx="365">
                  <c:v>39260.833912037036</c:v>
                </c:pt>
                <c:pt idx="366">
                  <c:v>39260.834027777782</c:v>
                </c:pt>
                <c:pt idx="367">
                  <c:v>39260.834143518521</c:v>
                </c:pt>
                <c:pt idx="368">
                  <c:v>39260.834259259405</c:v>
                </c:pt>
                <c:pt idx="369">
                  <c:v>39260.834375000013</c:v>
                </c:pt>
                <c:pt idx="370">
                  <c:v>39260.834490740737</c:v>
                </c:pt>
                <c:pt idx="371">
                  <c:v>39260.834606481483</c:v>
                </c:pt>
                <c:pt idx="372">
                  <c:v>39260.834722222222</c:v>
                </c:pt>
                <c:pt idx="373">
                  <c:v>39260.834837963012</c:v>
                </c:pt>
                <c:pt idx="374">
                  <c:v>39260.834953703707</c:v>
                </c:pt>
                <c:pt idx="375">
                  <c:v>39260.835069444576</c:v>
                </c:pt>
                <c:pt idx="376">
                  <c:v>39260.835185185184</c:v>
                </c:pt>
                <c:pt idx="377">
                  <c:v>39260.835300925923</c:v>
                </c:pt>
                <c:pt idx="378">
                  <c:v>39260.835416666654</c:v>
                </c:pt>
                <c:pt idx="379">
                  <c:v>39260.835532407516</c:v>
                </c:pt>
                <c:pt idx="380">
                  <c:v>39260.835648148211</c:v>
                </c:pt>
                <c:pt idx="381">
                  <c:v>39260.835763888885</c:v>
                </c:pt>
                <c:pt idx="382">
                  <c:v>39260.835879629631</c:v>
                </c:pt>
                <c:pt idx="383">
                  <c:v>39260.835995370369</c:v>
                </c:pt>
                <c:pt idx="384">
                  <c:v>39260.836111111108</c:v>
                </c:pt>
                <c:pt idx="385">
                  <c:v>39260.836226851861</c:v>
                </c:pt>
                <c:pt idx="386">
                  <c:v>39260.836342592593</c:v>
                </c:pt>
                <c:pt idx="387">
                  <c:v>39260.836458333331</c:v>
                </c:pt>
                <c:pt idx="388">
                  <c:v>39260.836574074245</c:v>
                </c:pt>
                <c:pt idx="389">
                  <c:v>39260.836689814816</c:v>
                </c:pt>
                <c:pt idx="390">
                  <c:v>39260.836805555562</c:v>
                </c:pt>
                <c:pt idx="391">
                  <c:v>39260.836921296293</c:v>
                </c:pt>
                <c:pt idx="392">
                  <c:v>39260.837037037039</c:v>
                </c:pt>
                <c:pt idx="393">
                  <c:v>39260.837152777778</c:v>
                </c:pt>
                <c:pt idx="394">
                  <c:v>39260.837268518517</c:v>
                </c:pt>
                <c:pt idx="395">
                  <c:v>39260.837384259255</c:v>
                </c:pt>
                <c:pt idx="396">
                  <c:v>39260.837500000001</c:v>
                </c:pt>
                <c:pt idx="397">
                  <c:v>39260.83761574074</c:v>
                </c:pt>
                <c:pt idx="398">
                  <c:v>39260.837731481479</c:v>
                </c:pt>
                <c:pt idx="399">
                  <c:v>39260.837847222232</c:v>
                </c:pt>
                <c:pt idx="400">
                  <c:v>39260.837962962964</c:v>
                </c:pt>
                <c:pt idx="401">
                  <c:v>39260.838078703702</c:v>
                </c:pt>
                <c:pt idx="402">
                  <c:v>39260.838194444623</c:v>
                </c:pt>
                <c:pt idx="403">
                  <c:v>39260.838310185201</c:v>
                </c:pt>
                <c:pt idx="404">
                  <c:v>39260.838425925933</c:v>
                </c:pt>
                <c:pt idx="405">
                  <c:v>39260.838541666664</c:v>
                </c:pt>
                <c:pt idx="406">
                  <c:v>39260.838657407556</c:v>
                </c:pt>
                <c:pt idx="407">
                  <c:v>39260.838773148243</c:v>
                </c:pt>
                <c:pt idx="408">
                  <c:v>39260.838888889011</c:v>
                </c:pt>
                <c:pt idx="409">
                  <c:v>39260.839004629626</c:v>
                </c:pt>
                <c:pt idx="410">
                  <c:v>39260.839120370372</c:v>
                </c:pt>
                <c:pt idx="411">
                  <c:v>39260.839236111111</c:v>
                </c:pt>
                <c:pt idx="412">
                  <c:v>39260.83935185185</c:v>
                </c:pt>
                <c:pt idx="413">
                  <c:v>39260.839467592596</c:v>
                </c:pt>
                <c:pt idx="414">
                  <c:v>39260.839583333334</c:v>
                </c:pt>
                <c:pt idx="415">
                  <c:v>39260.839699074197</c:v>
                </c:pt>
                <c:pt idx="416">
                  <c:v>39260.839814814812</c:v>
                </c:pt>
                <c:pt idx="417">
                  <c:v>39260.839930555558</c:v>
                </c:pt>
                <c:pt idx="418">
                  <c:v>39260.840046296456</c:v>
                </c:pt>
                <c:pt idx="419">
                  <c:v>39260.840162037035</c:v>
                </c:pt>
                <c:pt idx="420">
                  <c:v>39260.840277777919</c:v>
                </c:pt>
                <c:pt idx="421">
                  <c:v>39260.840393518542</c:v>
                </c:pt>
                <c:pt idx="422">
                  <c:v>39260.840509259375</c:v>
                </c:pt>
                <c:pt idx="423">
                  <c:v>39260.840625000012</c:v>
                </c:pt>
                <c:pt idx="424">
                  <c:v>39260.840740740736</c:v>
                </c:pt>
                <c:pt idx="425">
                  <c:v>39260.840856481613</c:v>
                </c:pt>
                <c:pt idx="426">
                  <c:v>39260.840972222242</c:v>
                </c:pt>
                <c:pt idx="427">
                  <c:v>39260.841087962966</c:v>
                </c:pt>
                <c:pt idx="428">
                  <c:v>39260.841203703705</c:v>
                </c:pt>
                <c:pt idx="429">
                  <c:v>39260.841319444648</c:v>
                </c:pt>
                <c:pt idx="430">
                  <c:v>39260.841435185182</c:v>
                </c:pt>
                <c:pt idx="431">
                  <c:v>39260.841550925943</c:v>
                </c:pt>
                <c:pt idx="432">
                  <c:v>39260.841666666594</c:v>
                </c:pt>
                <c:pt idx="433">
                  <c:v>39260.841782407406</c:v>
                </c:pt>
                <c:pt idx="434">
                  <c:v>39260.841898148319</c:v>
                </c:pt>
                <c:pt idx="435">
                  <c:v>39260.842013889043</c:v>
                </c:pt>
                <c:pt idx="436">
                  <c:v>39260.842129629629</c:v>
                </c:pt>
                <c:pt idx="437">
                  <c:v>39260.842245370535</c:v>
                </c:pt>
                <c:pt idx="438">
                  <c:v>39260.842361111114</c:v>
                </c:pt>
                <c:pt idx="439">
                  <c:v>39260.842476851853</c:v>
                </c:pt>
                <c:pt idx="440">
                  <c:v>39260.842592592613</c:v>
                </c:pt>
                <c:pt idx="441">
                  <c:v>39260.84270833333</c:v>
                </c:pt>
                <c:pt idx="442">
                  <c:v>39260.842824074236</c:v>
                </c:pt>
                <c:pt idx="443">
                  <c:v>39260.842939814924</c:v>
                </c:pt>
                <c:pt idx="444">
                  <c:v>39260.843055555553</c:v>
                </c:pt>
                <c:pt idx="445">
                  <c:v>39260.843171296299</c:v>
                </c:pt>
                <c:pt idx="446">
                  <c:v>39260.843287037038</c:v>
                </c:pt>
                <c:pt idx="447">
                  <c:v>39260.843402777777</c:v>
                </c:pt>
                <c:pt idx="448">
                  <c:v>39260.843518518603</c:v>
                </c:pt>
                <c:pt idx="449">
                  <c:v>39260.843634259261</c:v>
                </c:pt>
                <c:pt idx="450">
                  <c:v>39260.84375</c:v>
                </c:pt>
                <c:pt idx="451">
                  <c:v>39260.843865740739</c:v>
                </c:pt>
                <c:pt idx="452">
                  <c:v>39260.843981481485</c:v>
                </c:pt>
                <c:pt idx="453">
                  <c:v>39260.844097222347</c:v>
                </c:pt>
                <c:pt idx="454">
                  <c:v>39260.844212963013</c:v>
                </c:pt>
                <c:pt idx="455">
                  <c:v>39260.844328703701</c:v>
                </c:pt>
                <c:pt idx="456">
                  <c:v>39260.844444444607</c:v>
                </c:pt>
                <c:pt idx="457">
                  <c:v>39260.844560185193</c:v>
                </c:pt>
                <c:pt idx="458">
                  <c:v>39260.84467592607</c:v>
                </c:pt>
                <c:pt idx="459">
                  <c:v>39260.84479166667</c:v>
                </c:pt>
                <c:pt idx="460">
                  <c:v>39260.844907407525</c:v>
                </c:pt>
                <c:pt idx="461">
                  <c:v>39260.845023148213</c:v>
                </c:pt>
                <c:pt idx="462">
                  <c:v>39260.845138888893</c:v>
                </c:pt>
                <c:pt idx="463">
                  <c:v>39260.845254629632</c:v>
                </c:pt>
                <c:pt idx="464">
                  <c:v>39260.845370370393</c:v>
                </c:pt>
                <c:pt idx="465">
                  <c:v>39260.845486111</c:v>
                </c:pt>
                <c:pt idx="466">
                  <c:v>39260.845601851855</c:v>
                </c:pt>
                <c:pt idx="467">
                  <c:v>39260.845717592601</c:v>
                </c:pt>
                <c:pt idx="468">
                  <c:v>39260.845833333333</c:v>
                </c:pt>
                <c:pt idx="469">
                  <c:v>39260.845949074093</c:v>
                </c:pt>
                <c:pt idx="470">
                  <c:v>39260.846064814818</c:v>
                </c:pt>
                <c:pt idx="471">
                  <c:v>39260.846180555556</c:v>
                </c:pt>
                <c:pt idx="472">
                  <c:v>39260.84629629655</c:v>
                </c:pt>
                <c:pt idx="473">
                  <c:v>39260.846412037041</c:v>
                </c:pt>
                <c:pt idx="474">
                  <c:v>39260.846527777896</c:v>
                </c:pt>
                <c:pt idx="475">
                  <c:v>39260.846643518518</c:v>
                </c:pt>
                <c:pt idx="476">
                  <c:v>39260.846759259293</c:v>
                </c:pt>
                <c:pt idx="477">
                  <c:v>39260.846875000148</c:v>
                </c:pt>
                <c:pt idx="478">
                  <c:v>39260.846990740742</c:v>
                </c:pt>
                <c:pt idx="479">
                  <c:v>39260.84710648148</c:v>
                </c:pt>
                <c:pt idx="480">
                  <c:v>39260.847222222219</c:v>
                </c:pt>
                <c:pt idx="481">
                  <c:v>39260.847337963001</c:v>
                </c:pt>
                <c:pt idx="482">
                  <c:v>39260.847453703704</c:v>
                </c:pt>
                <c:pt idx="483">
                  <c:v>39260.847569444624</c:v>
                </c:pt>
                <c:pt idx="484">
                  <c:v>39260.847685185188</c:v>
                </c:pt>
                <c:pt idx="485">
                  <c:v>39260.847800925942</c:v>
                </c:pt>
                <c:pt idx="486">
                  <c:v>39260.847916666666</c:v>
                </c:pt>
                <c:pt idx="487">
                  <c:v>39260.848032407594</c:v>
                </c:pt>
                <c:pt idx="488">
                  <c:v>39260.848148148296</c:v>
                </c:pt>
                <c:pt idx="489">
                  <c:v>39260.848263889013</c:v>
                </c:pt>
                <c:pt idx="490">
                  <c:v>39260.848379629642</c:v>
                </c:pt>
                <c:pt idx="491">
                  <c:v>39260.848495370519</c:v>
                </c:pt>
                <c:pt idx="492">
                  <c:v>39260.848611111112</c:v>
                </c:pt>
                <c:pt idx="493">
                  <c:v>39260.848726851851</c:v>
                </c:pt>
                <c:pt idx="494">
                  <c:v>39260.848842592612</c:v>
                </c:pt>
                <c:pt idx="495">
                  <c:v>39260.848958333343</c:v>
                </c:pt>
                <c:pt idx="496">
                  <c:v>39260.849074074213</c:v>
                </c:pt>
                <c:pt idx="497">
                  <c:v>39260.849189814806</c:v>
                </c:pt>
                <c:pt idx="498">
                  <c:v>39260.849305555559</c:v>
                </c:pt>
                <c:pt idx="499">
                  <c:v>39260.849421296298</c:v>
                </c:pt>
                <c:pt idx="500">
                  <c:v>39260.849537037153</c:v>
                </c:pt>
                <c:pt idx="501">
                  <c:v>39260.849652777782</c:v>
                </c:pt>
                <c:pt idx="502">
                  <c:v>39260.849768518521</c:v>
                </c:pt>
                <c:pt idx="503">
                  <c:v>39260.84988425926</c:v>
                </c:pt>
                <c:pt idx="504">
                  <c:v>39260.850000000013</c:v>
                </c:pt>
                <c:pt idx="505">
                  <c:v>39260.850115740868</c:v>
                </c:pt>
                <c:pt idx="506">
                  <c:v>39260.850231481636</c:v>
                </c:pt>
                <c:pt idx="507">
                  <c:v>39260.850347222338</c:v>
                </c:pt>
                <c:pt idx="508">
                  <c:v>39260.850462962961</c:v>
                </c:pt>
                <c:pt idx="509">
                  <c:v>39260.850578703743</c:v>
                </c:pt>
                <c:pt idx="510">
                  <c:v>39260.850694444671</c:v>
                </c:pt>
                <c:pt idx="511">
                  <c:v>39260.850810185213</c:v>
                </c:pt>
                <c:pt idx="512">
                  <c:v>39260.850925926046</c:v>
                </c:pt>
                <c:pt idx="513">
                  <c:v>39260.851041666654</c:v>
                </c:pt>
                <c:pt idx="514">
                  <c:v>39260.851157407516</c:v>
                </c:pt>
                <c:pt idx="515">
                  <c:v>39260.851273148335</c:v>
                </c:pt>
                <c:pt idx="516">
                  <c:v>39260.851388888892</c:v>
                </c:pt>
                <c:pt idx="517">
                  <c:v>39260.851504629631</c:v>
                </c:pt>
                <c:pt idx="518">
                  <c:v>39260.851620370369</c:v>
                </c:pt>
                <c:pt idx="519">
                  <c:v>39260.851736111108</c:v>
                </c:pt>
                <c:pt idx="520">
                  <c:v>39260.851851851861</c:v>
                </c:pt>
                <c:pt idx="521">
                  <c:v>39260.851967592593</c:v>
                </c:pt>
                <c:pt idx="522">
                  <c:v>39260.852083333331</c:v>
                </c:pt>
                <c:pt idx="523">
                  <c:v>39260.852199074245</c:v>
                </c:pt>
                <c:pt idx="524">
                  <c:v>39260.85231481494</c:v>
                </c:pt>
                <c:pt idx="525">
                  <c:v>39260.852430555562</c:v>
                </c:pt>
                <c:pt idx="526">
                  <c:v>39260.852546296512</c:v>
                </c:pt>
                <c:pt idx="527">
                  <c:v>39260.852662037039</c:v>
                </c:pt>
                <c:pt idx="528">
                  <c:v>39260.852777777793</c:v>
                </c:pt>
                <c:pt idx="529">
                  <c:v>39260.852893518611</c:v>
                </c:pt>
                <c:pt idx="530">
                  <c:v>39260.853009259263</c:v>
                </c:pt>
                <c:pt idx="531">
                  <c:v>39260.853125000001</c:v>
                </c:pt>
                <c:pt idx="532">
                  <c:v>39260.85324074074</c:v>
                </c:pt>
                <c:pt idx="533">
                  <c:v>39260.853356481493</c:v>
                </c:pt>
                <c:pt idx="534">
                  <c:v>39260.853472222232</c:v>
                </c:pt>
                <c:pt idx="535">
                  <c:v>39260.853587962993</c:v>
                </c:pt>
                <c:pt idx="536">
                  <c:v>39260.853703703593</c:v>
                </c:pt>
                <c:pt idx="537">
                  <c:v>39260.85381944471</c:v>
                </c:pt>
                <c:pt idx="538">
                  <c:v>39260.853935185201</c:v>
                </c:pt>
                <c:pt idx="539">
                  <c:v>39260.8540509261</c:v>
                </c:pt>
                <c:pt idx="540">
                  <c:v>39260.854166666664</c:v>
                </c:pt>
                <c:pt idx="541">
                  <c:v>39260.854282407556</c:v>
                </c:pt>
                <c:pt idx="542">
                  <c:v>39260.854398148374</c:v>
                </c:pt>
                <c:pt idx="543">
                  <c:v>39260.854513889077</c:v>
                </c:pt>
                <c:pt idx="544">
                  <c:v>39260.854629629641</c:v>
                </c:pt>
                <c:pt idx="545">
                  <c:v>39260.854745370489</c:v>
                </c:pt>
                <c:pt idx="546">
                  <c:v>39260.854861111111</c:v>
                </c:pt>
                <c:pt idx="547">
                  <c:v>39260.854976851893</c:v>
                </c:pt>
                <c:pt idx="548">
                  <c:v>39260.855092592603</c:v>
                </c:pt>
                <c:pt idx="549">
                  <c:v>39260.855208333342</c:v>
                </c:pt>
                <c:pt idx="550">
                  <c:v>39260.855324074197</c:v>
                </c:pt>
                <c:pt idx="551">
                  <c:v>39260.855439814812</c:v>
                </c:pt>
                <c:pt idx="552">
                  <c:v>39260.855555555601</c:v>
                </c:pt>
                <c:pt idx="553">
                  <c:v>39260.855671296456</c:v>
                </c:pt>
                <c:pt idx="554">
                  <c:v>39260.855787037035</c:v>
                </c:pt>
                <c:pt idx="555">
                  <c:v>39260.855902777781</c:v>
                </c:pt>
                <c:pt idx="556">
                  <c:v>39260.856018518643</c:v>
                </c:pt>
                <c:pt idx="557">
                  <c:v>39260.856134259375</c:v>
                </c:pt>
                <c:pt idx="558">
                  <c:v>39260.856250000179</c:v>
                </c:pt>
                <c:pt idx="559">
                  <c:v>39260.856365740743</c:v>
                </c:pt>
                <c:pt idx="560">
                  <c:v>39260.856481481482</c:v>
                </c:pt>
                <c:pt idx="561">
                  <c:v>39260.856597222431</c:v>
                </c:pt>
                <c:pt idx="562">
                  <c:v>39260.856712963003</c:v>
                </c:pt>
                <c:pt idx="563">
                  <c:v>39260.856828703712</c:v>
                </c:pt>
                <c:pt idx="564">
                  <c:v>39260.856944444648</c:v>
                </c:pt>
                <c:pt idx="565">
                  <c:v>39260.857060185182</c:v>
                </c:pt>
                <c:pt idx="566">
                  <c:v>39260.857175925943</c:v>
                </c:pt>
                <c:pt idx="567">
                  <c:v>39260.857291666667</c:v>
                </c:pt>
                <c:pt idx="568">
                  <c:v>39260.857407407413</c:v>
                </c:pt>
                <c:pt idx="569">
                  <c:v>39260.857523148319</c:v>
                </c:pt>
                <c:pt idx="570">
                  <c:v>39260.857638889043</c:v>
                </c:pt>
                <c:pt idx="571">
                  <c:v>39260.857754629629</c:v>
                </c:pt>
                <c:pt idx="572">
                  <c:v>39260.857870370535</c:v>
                </c:pt>
                <c:pt idx="573">
                  <c:v>39260.857986111114</c:v>
                </c:pt>
                <c:pt idx="574">
                  <c:v>39260.858101851853</c:v>
                </c:pt>
                <c:pt idx="575">
                  <c:v>39260.858217592802</c:v>
                </c:pt>
                <c:pt idx="576">
                  <c:v>39260.858333333454</c:v>
                </c:pt>
                <c:pt idx="577">
                  <c:v>39260.858449074236</c:v>
                </c:pt>
                <c:pt idx="578">
                  <c:v>39260.858564814924</c:v>
                </c:pt>
                <c:pt idx="579">
                  <c:v>39260.858680555553</c:v>
                </c:pt>
                <c:pt idx="580">
                  <c:v>39260.85879629651</c:v>
                </c:pt>
                <c:pt idx="581">
                  <c:v>39260.858912037169</c:v>
                </c:pt>
                <c:pt idx="582">
                  <c:v>39260.859027777791</c:v>
                </c:pt>
                <c:pt idx="583">
                  <c:v>39260.859143518515</c:v>
                </c:pt>
                <c:pt idx="584">
                  <c:v>39260.859259259443</c:v>
                </c:pt>
                <c:pt idx="585">
                  <c:v>39260.859375000109</c:v>
                </c:pt>
                <c:pt idx="586">
                  <c:v>39260.859490740739</c:v>
                </c:pt>
                <c:pt idx="587">
                  <c:v>39260.859606481492</c:v>
                </c:pt>
                <c:pt idx="588">
                  <c:v>39260.859722222223</c:v>
                </c:pt>
                <c:pt idx="589">
                  <c:v>39260.859837963013</c:v>
                </c:pt>
                <c:pt idx="590">
                  <c:v>39260.859953703701</c:v>
                </c:pt>
                <c:pt idx="591">
                  <c:v>39260.860069444607</c:v>
                </c:pt>
                <c:pt idx="592">
                  <c:v>39260.860185185185</c:v>
                </c:pt>
                <c:pt idx="593">
                  <c:v>39260.860300925931</c:v>
                </c:pt>
                <c:pt idx="594">
                  <c:v>39260.86041666667</c:v>
                </c:pt>
                <c:pt idx="595">
                  <c:v>39260.860532407525</c:v>
                </c:pt>
                <c:pt idx="596">
                  <c:v>39260.860648148213</c:v>
                </c:pt>
                <c:pt idx="597">
                  <c:v>39260.860763888886</c:v>
                </c:pt>
                <c:pt idx="598">
                  <c:v>39260.860879629632</c:v>
                </c:pt>
                <c:pt idx="599">
                  <c:v>39260.860995370393</c:v>
                </c:pt>
                <c:pt idx="600">
                  <c:v>39260.861111111</c:v>
                </c:pt>
                <c:pt idx="601">
                  <c:v>39260.861226851855</c:v>
                </c:pt>
                <c:pt idx="602">
                  <c:v>39260.861342592594</c:v>
                </c:pt>
                <c:pt idx="603">
                  <c:v>39260.861458333326</c:v>
                </c:pt>
                <c:pt idx="604">
                  <c:v>39260.861574074093</c:v>
                </c:pt>
                <c:pt idx="605">
                  <c:v>39260.861689814774</c:v>
                </c:pt>
                <c:pt idx="606">
                  <c:v>39260.861805555556</c:v>
                </c:pt>
                <c:pt idx="607">
                  <c:v>39260.861921296295</c:v>
                </c:pt>
                <c:pt idx="608">
                  <c:v>39260.862037037041</c:v>
                </c:pt>
                <c:pt idx="609">
                  <c:v>39260.86215277778</c:v>
                </c:pt>
                <c:pt idx="610">
                  <c:v>39260.862268518518</c:v>
                </c:pt>
                <c:pt idx="611">
                  <c:v>39260.862384259257</c:v>
                </c:pt>
                <c:pt idx="612">
                  <c:v>39260.862500000003</c:v>
                </c:pt>
                <c:pt idx="613">
                  <c:v>39260.862615740742</c:v>
                </c:pt>
                <c:pt idx="614">
                  <c:v>39260.86273148148</c:v>
                </c:pt>
                <c:pt idx="615">
                  <c:v>39260.862847222219</c:v>
                </c:pt>
                <c:pt idx="616">
                  <c:v>39260.862962962965</c:v>
                </c:pt>
                <c:pt idx="617">
                  <c:v>39260.863078703704</c:v>
                </c:pt>
                <c:pt idx="618">
                  <c:v>39260.863194444442</c:v>
                </c:pt>
                <c:pt idx="619">
                  <c:v>39260.863310185188</c:v>
                </c:pt>
                <c:pt idx="620">
                  <c:v>39260.863425925927</c:v>
                </c:pt>
                <c:pt idx="621">
                  <c:v>39260.863541666586</c:v>
                </c:pt>
                <c:pt idx="622">
                  <c:v>39260.863657407412</c:v>
                </c:pt>
                <c:pt idx="623">
                  <c:v>39260.863773148201</c:v>
                </c:pt>
                <c:pt idx="624">
                  <c:v>39260.863888888889</c:v>
                </c:pt>
                <c:pt idx="625">
                  <c:v>39260.864004629628</c:v>
                </c:pt>
                <c:pt idx="626">
                  <c:v>39260.864120370381</c:v>
                </c:pt>
                <c:pt idx="627">
                  <c:v>39260.864236111112</c:v>
                </c:pt>
                <c:pt idx="628">
                  <c:v>39260.864351851851</c:v>
                </c:pt>
                <c:pt idx="629">
                  <c:v>39260.86446759259</c:v>
                </c:pt>
                <c:pt idx="630">
                  <c:v>39260.864583333336</c:v>
                </c:pt>
                <c:pt idx="631">
                  <c:v>39260.864699074213</c:v>
                </c:pt>
                <c:pt idx="632">
                  <c:v>39260.864814814813</c:v>
                </c:pt>
                <c:pt idx="633">
                  <c:v>39260.864930555559</c:v>
                </c:pt>
                <c:pt idx="634">
                  <c:v>39260.865046296298</c:v>
                </c:pt>
                <c:pt idx="635">
                  <c:v>39260.865162036986</c:v>
                </c:pt>
                <c:pt idx="636">
                  <c:v>39260.865277777782</c:v>
                </c:pt>
                <c:pt idx="637">
                  <c:v>39260.865393518521</c:v>
                </c:pt>
                <c:pt idx="638">
                  <c:v>39260.86550925926</c:v>
                </c:pt>
                <c:pt idx="639">
                  <c:v>39260.865624999999</c:v>
                </c:pt>
                <c:pt idx="640">
                  <c:v>39260.865740740621</c:v>
                </c:pt>
                <c:pt idx="641">
                  <c:v>39260.865856481483</c:v>
                </c:pt>
                <c:pt idx="642">
                  <c:v>39260.865972222222</c:v>
                </c:pt>
                <c:pt idx="643">
                  <c:v>39260.866087962961</c:v>
                </c:pt>
                <c:pt idx="644">
                  <c:v>39260.866203703707</c:v>
                </c:pt>
                <c:pt idx="645">
                  <c:v>39260.866319444671</c:v>
                </c:pt>
                <c:pt idx="646">
                  <c:v>39260.866435185191</c:v>
                </c:pt>
                <c:pt idx="647">
                  <c:v>39260.866550926046</c:v>
                </c:pt>
                <c:pt idx="648">
                  <c:v>39260.866666666654</c:v>
                </c:pt>
                <c:pt idx="649">
                  <c:v>39260.866782407407</c:v>
                </c:pt>
                <c:pt idx="650">
                  <c:v>39260.866898148335</c:v>
                </c:pt>
                <c:pt idx="651">
                  <c:v>39260.867013888892</c:v>
                </c:pt>
                <c:pt idx="652">
                  <c:v>39260.867129629594</c:v>
                </c:pt>
                <c:pt idx="653">
                  <c:v>39260.867245370369</c:v>
                </c:pt>
                <c:pt idx="654">
                  <c:v>39260.867361110984</c:v>
                </c:pt>
                <c:pt idx="655">
                  <c:v>39260.867476851854</c:v>
                </c:pt>
                <c:pt idx="656">
                  <c:v>39260.867592592593</c:v>
                </c:pt>
                <c:pt idx="657">
                  <c:v>39260.867708333324</c:v>
                </c:pt>
                <c:pt idx="658">
                  <c:v>39260.867824074092</c:v>
                </c:pt>
                <c:pt idx="659">
                  <c:v>39260.867939814816</c:v>
                </c:pt>
                <c:pt idx="660">
                  <c:v>39260.868055555562</c:v>
                </c:pt>
                <c:pt idx="661">
                  <c:v>39260.868171296293</c:v>
                </c:pt>
                <c:pt idx="662">
                  <c:v>39260.868287037039</c:v>
                </c:pt>
                <c:pt idx="663">
                  <c:v>39260.868402777778</c:v>
                </c:pt>
                <c:pt idx="664">
                  <c:v>39260.868518518611</c:v>
                </c:pt>
                <c:pt idx="665">
                  <c:v>39260.868634259263</c:v>
                </c:pt>
                <c:pt idx="666">
                  <c:v>39260.868750000001</c:v>
                </c:pt>
                <c:pt idx="667">
                  <c:v>39260.86886574074</c:v>
                </c:pt>
                <c:pt idx="668">
                  <c:v>39260.868981481479</c:v>
                </c:pt>
                <c:pt idx="669">
                  <c:v>39260.869097222232</c:v>
                </c:pt>
                <c:pt idx="670">
                  <c:v>39260.869212962993</c:v>
                </c:pt>
                <c:pt idx="671">
                  <c:v>39260.869328703593</c:v>
                </c:pt>
                <c:pt idx="672">
                  <c:v>39260.869444444441</c:v>
                </c:pt>
                <c:pt idx="673">
                  <c:v>39260.869560185187</c:v>
                </c:pt>
                <c:pt idx="674">
                  <c:v>39260.869675925933</c:v>
                </c:pt>
                <c:pt idx="675">
                  <c:v>39260.869791666584</c:v>
                </c:pt>
                <c:pt idx="676">
                  <c:v>39260.86990740741</c:v>
                </c:pt>
                <c:pt idx="677">
                  <c:v>39260.870023148243</c:v>
                </c:pt>
                <c:pt idx="678">
                  <c:v>39260.870138889011</c:v>
                </c:pt>
                <c:pt idx="679">
                  <c:v>39260.870254629641</c:v>
                </c:pt>
                <c:pt idx="680">
                  <c:v>39260.870370370489</c:v>
                </c:pt>
                <c:pt idx="681">
                  <c:v>39260.870486111104</c:v>
                </c:pt>
                <c:pt idx="682">
                  <c:v>39260.87060185185</c:v>
                </c:pt>
                <c:pt idx="683">
                  <c:v>39260.870717592603</c:v>
                </c:pt>
                <c:pt idx="684">
                  <c:v>39260.870833333342</c:v>
                </c:pt>
                <c:pt idx="685">
                  <c:v>39260.870949074197</c:v>
                </c:pt>
                <c:pt idx="686">
                  <c:v>39260.871064814804</c:v>
                </c:pt>
                <c:pt idx="687">
                  <c:v>39260.871180555419</c:v>
                </c:pt>
                <c:pt idx="688">
                  <c:v>39260.871296296456</c:v>
                </c:pt>
                <c:pt idx="689">
                  <c:v>39260.871412037035</c:v>
                </c:pt>
                <c:pt idx="690">
                  <c:v>39260.871527777781</c:v>
                </c:pt>
                <c:pt idx="691">
                  <c:v>39260.87164351852</c:v>
                </c:pt>
                <c:pt idx="692">
                  <c:v>39260.871759259258</c:v>
                </c:pt>
                <c:pt idx="693">
                  <c:v>39260.871875000012</c:v>
                </c:pt>
                <c:pt idx="694">
                  <c:v>39260.871990740736</c:v>
                </c:pt>
                <c:pt idx="695">
                  <c:v>39260.872106481482</c:v>
                </c:pt>
                <c:pt idx="696">
                  <c:v>39260.872222222242</c:v>
                </c:pt>
                <c:pt idx="697">
                  <c:v>39260.872337963003</c:v>
                </c:pt>
                <c:pt idx="698">
                  <c:v>39260.872453703705</c:v>
                </c:pt>
                <c:pt idx="699">
                  <c:v>39260.872569444648</c:v>
                </c:pt>
                <c:pt idx="700">
                  <c:v>39260.872685185182</c:v>
                </c:pt>
                <c:pt idx="701">
                  <c:v>39260.872800925943</c:v>
                </c:pt>
                <c:pt idx="702">
                  <c:v>39260.872916666667</c:v>
                </c:pt>
                <c:pt idx="703">
                  <c:v>39260.873032407413</c:v>
                </c:pt>
                <c:pt idx="704">
                  <c:v>39260.873148148203</c:v>
                </c:pt>
                <c:pt idx="705">
                  <c:v>39260.873263888891</c:v>
                </c:pt>
                <c:pt idx="706">
                  <c:v>39260.873379629629</c:v>
                </c:pt>
                <c:pt idx="707">
                  <c:v>39260.873495370368</c:v>
                </c:pt>
                <c:pt idx="708">
                  <c:v>39260.873611111114</c:v>
                </c:pt>
                <c:pt idx="709">
                  <c:v>39260.873726851743</c:v>
                </c:pt>
                <c:pt idx="710">
                  <c:v>39260.873842592591</c:v>
                </c:pt>
                <c:pt idx="711">
                  <c:v>39260.87395833333</c:v>
                </c:pt>
                <c:pt idx="712">
                  <c:v>39260.874074074236</c:v>
                </c:pt>
                <c:pt idx="713">
                  <c:v>39260.874189814815</c:v>
                </c:pt>
                <c:pt idx="714">
                  <c:v>39260.874305555553</c:v>
                </c:pt>
                <c:pt idx="715">
                  <c:v>39260.874421296299</c:v>
                </c:pt>
                <c:pt idx="716">
                  <c:v>39260.874537037169</c:v>
                </c:pt>
                <c:pt idx="717">
                  <c:v>39260.874652777791</c:v>
                </c:pt>
                <c:pt idx="718">
                  <c:v>39260.874768518515</c:v>
                </c:pt>
                <c:pt idx="719">
                  <c:v>39260.874884259261</c:v>
                </c:pt>
                <c:pt idx="720">
                  <c:v>39260.875</c:v>
                </c:pt>
                <c:pt idx="721">
                  <c:v>39260.875115740739</c:v>
                </c:pt>
                <c:pt idx="722">
                  <c:v>39260.875231481492</c:v>
                </c:pt>
                <c:pt idx="723">
                  <c:v>39260.875347222223</c:v>
                </c:pt>
                <c:pt idx="724">
                  <c:v>39260.875462962955</c:v>
                </c:pt>
                <c:pt idx="725">
                  <c:v>39260.875578703701</c:v>
                </c:pt>
                <c:pt idx="726">
                  <c:v>39260.875694444607</c:v>
                </c:pt>
                <c:pt idx="727">
                  <c:v>39260.875810185193</c:v>
                </c:pt>
                <c:pt idx="728">
                  <c:v>39260.875925925931</c:v>
                </c:pt>
                <c:pt idx="729">
                  <c:v>39260.87604166667</c:v>
                </c:pt>
                <c:pt idx="730">
                  <c:v>39260.876157407525</c:v>
                </c:pt>
                <c:pt idx="731">
                  <c:v>39260.876273148358</c:v>
                </c:pt>
                <c:pt idx="732">
                  <c:v>39260.876388888893</c:v>
                </c:pt>
                <c:pt idx="733">
                  <c:v>39260.876504629632</c:v>
                </c:pt>
                <c:pt idx="734">
                  <c:v>39260.876620370393</c:v>
                </c:pt>
                <c:pt idx="735">
                  <c:v>39260.876736111109</c:v>
                </c:pt>
                <c:pt idx="736">
                  <c:v>39260.876851851863</c:v>
                </c:pt>
                <c:pt idx="737">
                  <c:v>39260.876967592601</c:v>
                </c:pt>
                <c:pt idx="738">
                  <c:v>39260.877083333326</c:v>
                </c:pt>
                <c:pt idx="739">
                  <c:v>39260.877199074093</c:v>
                </c:pt>
                <c:pt idx="740">
                  <c:v>39260.877314814818</c:v>
                </c:pt>
                <c:pt idx="741">
                  <c:v>39260.877430555556</c:v>
                </c:pt>
                <c:pt idx="742">
                  <c:v>39260.877546296426</c:v>
                </c:pt>
                <c:pt idx="743">
                  <c:v>39260.877662037034</c:v>
                </c:pt>
                <c:pt idx="744">
                  <c:v>39260.87777777778</c:v>
                </c:pt>
                <c:pt idx="745">
                  <c:v>39260.877893518518</c:v>
                </c:pt>
                <c:pt idx="746">
                  <c:v>39260.878009259293</c:v>
                </c:pt>
                <c:pt idx="747">
                  <c:v>39260.878125000003</c:v>
                </c:pt>
                <c:pt idx="748">
                  <c:v>39260.878240740742</c:v>
                </c:pt>
                <c:pt idx="749">
                  <c:v>39260.878356481604</c:v>
                </c:pt>
                <c:pt idx="750">
                  <c:v>39260.878472222219</c:v>
                </c:pt>
                <c:pt idx="751">
                  <c:v>39260.878587963001</c:v>
                </c:pt>
                <c:pt idx="752">
                  <c:v>39260.878703703704</c:v>
                </c:pt>
                <c:pt idx="753">
                  <c:v>39260.878819444726</c:v>
                </c:pt>
                <c:pt idx="754">
                  <c:v>39260.878935185203</c:v>
                </c:pt>
                <c:pt idx="755">
                  <c:v>39260.879050925942</c:v>
                </c:pt>
                <c:pt idx="756">
                  <c:v>39260.879166666586</c:v>
                </c:pt>
                <c:pt idx="757">
                  <c:v>39260.879282407412</c:v>
                </c:pt>
                <c:pt idx="758">
                  <c:v>39260.879398148296</c:v>
                </c:pt>
                <c:pt idx="759">
                  <c:v>39260.879513889013</c:v>
                </c:pt>
                <c:pt idx="760">
                  <c:v>39260.879629629628</c:v>
                </c:pt>
                <c:pt idx="761">
                  <c:v>39260.879745370381</c:v>
                </c:pt>
                <c:pt idx="762">
                  <c:v>39260.879861111105</c:v>
                </c:pt>
                <c:pt idx="763">
                  <c:v>39260.879976851851</c:v>
                </c:pt>
                <c:pt idx="764">
                  <c:v>39260.880092592612</c:v>
                </c:pt>
                <c:pt idx="765">
                  <c:v>39260.880208333343</c:v>
                </c:pt>
                <c:pt idx="766">
                  <c:v>39260.880324074213</c:v>
                </c:pt>
                <c:pt idx="767">
                  <c:v>39260.880439814813</c:v>
                </c:pt>
                <c:pt idx="768">
                  <c:v>39260.880555555603</c:v>
                </c:pt>
                <c:pt idx="769">
                  <c:v>39260.880671296494</c:v>
                </c:pt>
                <c:pt idx="770">
                  <c:v>39260.880787037036</c:v>
                </c:pt>
                <c:pt idx="771">
                  <c:v>39260.880902777782</c:v>
                </c:pt>
                <c:pt idx="772">
                  <c:v>39260.881018518543</c:v>
                </c:pt>
                <c:pt idx="773">
                  <c:v>39260.88113425926</c:v>
                </c:pt>
                <c:pt idx="774">
                  <c:v>39260.881250000013</c:v>
                </c:pt>
                <c:pt idx="775">
                  <c:v>39260.881365740737</c:v>
                </c:pt>
                <c:pt idx="776">
                  <c:v>39260.881481481476</c:v>
                </c:pt>
                <c:pt idx="777">
                  <c:v>39260.881597222338</c:v>
                </c:pt>
                <c:pt idx="778">
                  <c:v>39260.881712962961</c:v>
                </c:pt>
                <c:pt idx="779">
                  <c:v>39260.881828703707</c:v>
                </c:pt>
                <c:pt idx="780">
                  <c:v>39260.881944444576</c:v>
                </c:pt>
                <c:pt idx="781">
                  <c:v>39260.882060185191</c:v>
                </c:pt>
                <c:pt idx="782">
                  <c:v>39260.882175926046</c:v>
                </c:pt>
                <c:pt idx="783">
                  <c:v>39260.882291666669</c:v>
                </c:pt>
                <c:pt idx="784">
                  <c:v>39260.882407407516</c:v>
                </c:pt>
                <c:pt idx="785">
                  <c:v>39260.882523148335</c:v>
                </c:pt>
                <c:pt idx="786">
                  <c:v>39260.882638889052</c:v>
                </c:pt>
                <c:pt idx="787">
                  <c:v>39260.882754629631</c:v>
                </c:pt>
                <c:pt idx="788">
                  <c:v>39260.882870370559</c:v>
                </c:pt>
                <c:pt idx="789">
                  <c:v>39260.882986111108</c:v>
                </c:pt>
                <c:pt idx="790">
                  <c:v>39260.883101851854</c:v>
                </c:pt>
                <c:pt idx="791">
                  <c:v>39260.883217592702</c:v>
                </c:pt>
                <c:pt idx="792">
                  <c:v>39260.883333333331</c:v>
                </c:pt>
                <c:pt idx="793">
                  <c:v>39260.883449074092</c:v>
                </c:pt>
                <c:pt idx="794">
                  <c:v>39260.883564814816</c:v>
                </c:pt>
                <c:pt idx="795">
                  <c:v>39260.883680555555</c:v>
                </c:pt>
                <c:pt idx="796">
                  <c:v>39260.883796296293</c:v>
                </c:pt>
                <c:pt idx="797">
                  <c:v>39260.883912037039</c:v>
                </c:pt>
                <c:pt idx="798">
                  <c:v>39260.884027777793</c:v>
                </c:pt>
                <c:pt idx="799">
                  <c:v>39260.884143518517</c:v>
                </c:pt>
                <c:pt idx="800">
                  <c:v>39260.884259259466</c:v>
                </c:pt>
                <c:pt idx="801">
                  <c:v>39260.884375000118</c:v>
                </c:pt>
                <c:pt idx="802">
                  <c:v>39260.88449074074</c:v>
                </c:pt>
                <c:pt idx="803">
                  <c:v>39260.884606481493</c:v>
                </c:pt>
                <c:pt idx="804">
                  <c:v>39260.884722222232</c:v>
                </c:pt>
                <c:pt idx="805">
                  <c:v>39260.884837963087</c:v>
                </c:pt>
                <c:pt idx="806">
                  <c:v>39260.884953703702</c:v>
                </c:pt>
                <c:pt idx="807">
                  <c:v>39260.885069444623</c:v>
                </c:pt>
                <c:pt idx="808">
                  <c:v>39260.885185185187</c:v>
                </c:pt>
                <c:pt idx="809">
                  <c:v>39260.885300925933</c:v>
                </c:pt>
                <c:pt idx="810">
                  <c:v>39260.885416666664</c:v>
                </c:pt>
                <c:pt idx="811">
                  <c:v>39260.885532407556</c:v>
                </c:pt>
                <c:pt idx="812">
                  <c:v>39260.885648148243</c:v>
                </c:pt>
                <c:pt idx="813">
                  <c:v>39260.885763888888</c:v>
                </c:pt>
                <c:pt idx="814">
                  <c:v>39260.885879629641</c:v>
                </c:pt>
                <c:pt idx="815">
                  <c:v>39260.885995370489</c:v>
                </c:pt>
                <c:pt idx="816">
                  <c:v>39260.886111111111</c:v>
                </c:pt>
                <c:pt idx="817">
                  <c:v>39260.886226851893</c:v>
                </c:pt>
                <c:pt idx="818">
                  <c:v>39260.886342592603</c:v>
                </c:pt>
                <c:pt idx="819">
                  <c:v>39260.886458333342</c:v>
                </c:pt>
                <c:pt idx="820">
                  <c:v>39260.886574074269</c:v>
                </c:pt>
                <c:pt idx="821">
                  <c:v>39260.886689814812</c:v>
                </c:pt>
                <c:pt idx="822">
                  <c:v>39260.886805555601</c:v>
                </c:pt>
                <c:pt idx="823">
                  <c:v>39260.886921296456</c:v>
                </c:pt>
                <c:pt idx="824">
                  <c:v>39260.887037037042</c:v>
                </c:pt>
                <c:pt idx="825">
                  <c:v>39260.887152777781</c:v>
                </c:pt>
                <c:pt idx="826">
                  <c:v>39260.887268518542</c:v>
                </c:pt>
                <c:pt idx="827">
                  <c:v>39260.887384259258</c:v>
                </c:pt>
                <c:pt idx="828">
                  <c:v>39260.887500000012</c:v>
                </c:pt>
                <c:pt idx="829">
                  <c:v>39260.887615740743</c:v>
                </c:pt>
                <c:pt idx="830">
                  <c:v>39260.887731481482</c:v>
                </c:pt>
                <c:pt idx="831">
                  <c:v>39260.887847222242</c:v>
                </c:pt>
                <c:pt idx="832">
                  <c:v>39260.887962962966</c:v>
                </c:pt>
                <c:pt idx="833">
                  <c:v>39260.888078703712</c:v>
                </c:pt>
                <c:pt idx="834">
                  <c:v>39260.888194444648</c:v>
                </c:pt>
                <c:pt idx="835">
                  <c:v>39260.888310185212</c:v>
                </c:pt>
                <c:pt idx="836">
                  <c:v>39260.888425925943</c:v>
                </c:pt>
                <c:pt idx="837">
                  <c:v>39260.888541666667</c:v>
                </c:pt>
                <c:pt idx="838">
                  <c:v>39260.88865740761</c:v>
                </c:pt>
                <c:pt idx="839">
                  <c:v>39260.888773148319</c:v>
                </c:pt>
                <c:pt idx="840">
                  <c:v>39260.888888889043</c:v>
                </c:pt>
                <c:pt idx="841">
                  <c:v>39260.889004629629</c:v>
                </c:pt>
                <c:pt idx="842">
                  <c:v>39260.889120370368</c:v>
                </c:pt>
                <c:pt idx="843">
                  <c:v>39260.889236111143</c:v>
                </c:pt>
                <c:pt idx="844">
                  <c:v>39260.889351851853</c:v>
                </c:pt>
                <c:pt idx="845">
                  <c:v>39260.889467592591</c:v>
                </c:pt>
                <c:pt idx="846">
                  <c:v>39260.88958333333</c:v>
                </c:pt>
                <c:pt idx="847">
                  <c:v>39260.889699074236</c:v>
                </c:pt>
                <c:pt idx="848">
                  <c:v>39260.889814814924</c:v>
                </c:pt>
                <c:pt idx="849">
                  <c:v>39260.889930555553</c:v>
                </c:pt>
                <c:pt idx="850">
                  <c:v>39260.890046296299</c:v>
                </c:pt>
                <c:pt idx="851">
                  <c:v>39260.890162036994</c:v>
                </c:pt>
                <c:pt idx="852">
                  <c:v>39260.890277777791</c:v>
                </c:pt>
                <c:pt idx="853">
                  <c:v>39260.890393518515</c:v>
                </c:pt>
                <c:pt idx="854">
                  <c:v>39260.890509259261</c:v>
                </c:pt>
                <c:pt idx="855">
                  <c:v>39260.890625</c:v>
                </c:pt>
                <c:pt idx="856">
                  <c:v>39260.890740740724</c:v>
                </c:pt>
                <c:pt idx="857">
                  <c:v>39260.890856481492</c:v>
                </c:pt>
                <c:pt idx="858">
                  <c:v>39260.890972222223</c:v>
                </c:pt>
                <c:pt idx="859">
                  <c:v>39260.891087962955</c:v>
                </c:pt>
                <c:pt idx="860">
                  <c:v>39260.891203703584</c:v>
                </c:pt>
                <c:pt idx="861">
                  <c:v>39260.891319444607</c:v>
                </c:pt>
                <c:pt idx="862">
                  <c:v>39260.891435185185</c:v>
                </c:pt>
                <c:pt idx="863">
                  <c:v>39260.891550925931</c:v>
                </c:pt>
                <c:pt idx="864">
                  <c:v>39260.891666666575</c:v>
                </c:pt>
                <c:pt idx="865">
                  <c:v>39260.891782407292</c:v>
                </c:pt>
                <c:pt idx="866">
                  <c:v>39260.891898148213</c:v>
                </c:pt>
                <c:pt idx="867">
                  <c:v>39260.892013888893</c:v>
                </c:pt>
                <c:pt idx="868">
                  <c:v>39260.892129629625</c:v>
                </c:pt>
                <c:pt idx="869">
                  <c:v>39260.892245370393</c:v>
                </c:pt>
                <c:pt idx="870">
                  <c:v>39260.892361111</c:v>
                </c:pt>
                <c:pt idx="871">
                  <c:v>39260.892476851855</c:v>
                </c:pt>
                <c:pt idx="872">
                  <c:v>39260.892592592601</c:v>
                </c:pt>
                <c:pt idx="873">
                  <c:v>39260.892708333326</c:v>
                </c:pt>
                <c:pt idx="874">
                  <c:v>39260.892824074093</c:v>
                </c:pt>
                <c:pt idx="875">
                  <c:v>39260.892939814818</c:v>
                </c:pt>
                <c:pt idx="876">
                  <c:v>39260.893055555556</c:v>
                </c:pt>
                <c:pt idx="877">
                  <c:v>39260.893171296295</c:v>
                </c:pt>
                <c:pt idx="878">
                  <c:v>39260.893287037034</c:v>
                </c:pt>
                <c:pt idx="879">
                  <c:v>39260.893402777649</c:v>
                </c:pt>
                <c:pt idx="880">
                  <c:v>39260.893518518518</c:v>
                </c:pt>
                <c:pt idx="881">
                  <c:v>39260.893634259257</c:v>
                </c:pt>
                <c:pt idx="882">
                  <c:v>39260.893749999996</c:v>
                </c:pt>
                <c:pt idx="883">
                  <c:v>39260.893865740734</c:v>
                </c:pt>
                <c:pt idx="884">
                  <c:v>39260.893981481364</c:v>
                </c:pt>
                <c:pt idx="885">
                  <c:v>39260.894097222219</c:v>
                </c:pt>
                <c:pt idx="886">
                  <c:v>39260.894212963001</c:v>
                </c:pt>
                <c:pt idx="887">
                  <c:v>39260.894328703704</c:v>
                </c:pt>
                <c:pt idx="888">
                  <c:v>39260.894444444442</c:v>
                </c:pt>
                <c:pt idx="889">
                  <c:v>39260.894560185188</c:v>
                </c:pt>
                <c:pt idx="890">
                  <c:v>39260.894675925942</c:v>
                </c:pt>
                <c:pt idx="891">
                  <c:v>39260.894791666586</c:v>
                </c:pt>
                <c:pt idx="892">
                  <c:v>39260.894907407412</c:v>
                </c:pt>
                <c:pt idx="893">
                  <c:v>39260.895023148201</c:v>
                </c:pt>
                <c:pt idx="894">
                  <c:v>39260.895138888889</c:v>
                </c:pt>
                <c:pt idx="895">
                  <c:v>39260.895254629628</c:v>
                </c:pt>
                <c:pt idx="896">
                  <c:v>39260.895370370381</c:v>
                </c:pt>
                <c:pt idx="897">
                  <c:v>39260.895486110974</c:v>
                </c:pt>
                <c:pt idx="898">
                  <c:v>39260.895601851727</c:v>
                </c:pt>
                <c:pt idx="899">
                  <c:v>39260.89571759259</c:v>
                </c:pt>
                <c:pt idx="900">
                  <c:v>39260.895833333336</c:v>
                </c:pt>
                <c:pt idx="901">
                  <c:v>39260.895949074082</c:v>
                </c:pt>
                <c:pt idx="902">
                  <c:v>39260.896064814806</c:v>
                </c:pt>
                <c:pt idx="903">
                  <c:v>39260.89618055545</c:v>
                </c:pt>
              </c:numCache>
            </c:numRef>
          </c:xVal>
          <c:yVal>
            <c:numRef>
              <c:f>'Logging_1183010529659(1)'!$C$2:$C$905</c:f>
              <c:numCache>
                <c:formatCode>General</c:formatCode>
                <c:ptCount val="904"/>
                <c:pt idx="0">
                  <c:v>2.2683000000000092E-2</c:v>
                </c:pt>
                <c:pt idx="1">
                  <c:v>2.2363000000000011E-2</c:v>
                </c:pt>
                <c:pt idx="2">
                  <c:v>2.3125E-2</c:v>
                </c:pt>
                <c:pt idx="3">
                  <c:v>2.4219000000000011E-2</c:v>
                </c:pt>
                <c:pt idx="4">
                  <c:v>2.3293999999999999E-2</c:v>
                </c:pt>
                <c:pt idx="5">
                  <c:v>2.2987000000000077E-2</c:v>
                </c:pt>
                <c:pt idx="6">
                  <c:v>2.4082000000000041E-2</c:v>
                </c:pt>
                <c:pt idx="7">
                  <c:v>2.328800000000001E-2</c:v>
                </c:pt>
                <c:pt idx="8">
                  <c:v>2.2782000000000042E-2</c:v>
                </c:pt>
                <c:pt idx="9">
                  <c:v>2.4561999999999997E-2</c:v>
                </c:pt>
                <c:pt idx="10">
                  <c:v>2.2996000000000006E-2</c:v>
                </c:pt>
                <c:pt idx="11">
                  <c:v>2.3216000000000001E-2</c:v>
                </c:pt>
                <c:pt idx="12">
                  <c:v>2.3314999999999978E-2</c:v>
                </c:pt>
                <c:pt idx="13">
                  <c:v>2.3881000000000051E-2</c:v>
                </c:pt>
                <c:pt idx="14">
                  <c:v>2.3434000000000042E-2</c:v>
                </c:pt>
                <c:pt idx="15">
                  <c:v>2.3695000000000011E-2</c:v>
                </c:pt>
                <c:pt idx="16">
                  <c:v>2.377400000000001E-2</c:v>
                </c:pt>
                <c:pt idx="17">
                  <c:v>2.3318999999999968E-2</c:v>
                </c:pt>
                <c:pt idx="18">
                  <c:v>2.3178000000000001E-2</c:v>
                </c:pt>
                <c:pt idx="19">
                  <c:v>2.2677000000000135E-2</c:v>
                </c:pt>
                <c:pt idx="20">
                  <c:v>2.2917000000000052E-2</c:v>
                </c:pt>
                <c:pt idx="21">
                  <c:v>2.3259999999999999E-2</c:v>
                </c:pt>
                <c:pt idx="22">
                  <c:v>2.2848000000000056E-2</c:v>
                </c:pt>
                <c:pt idx="23">
                  <c:v>2.3011999999999998E-2</c:v>
                </c:pt>
                <c:pt idx="24">
                  <c:v>2.3115999999999998E-2</c:v>
                </c:pt>
                <c:pt idx="25">
                  <c:v>2.3918999999999978E-2</c:v>
                </c:pt>
                <c:pt idx="26">
                  <c:v>2.2484000000000077E-2</c:v>
                </c:pt>
                <c:pt idx="27">
                  <c:v>2.319100000000001E-2</c:v>
                </c:pt>
                <c:pt idx="28">
                  <c:v>2.2917000000000052E-2</c:v>
                </c:pt>
                <c:pt idx="29">
                  <c:v>2.3864E-2</c:v>
                </c:pt>
                <c:pt idx="30">
                  <c:v>2.2360000000000001E-2</c:v>
                </c:pt>
                <c:pt idx="31">
                  <c:v>2.3234000000000012E-2</c:v>
                </c:pt>
                <c:pt idx="32">
                  <c:v>2.2860000000000012E-2</c:v>
                </c:pt>
                <c:pt idx="33">
                  <c:v>2.2976000000000055E-2</c:v>
                </c:pt>
                <c:pt idx="34">
                  <c:v>2.3373999999999999E-2</c:v>
                </c:pt>
                <c:pt idx="35">
                  <c:v>2.4413000000000042E-2</c:v>
                </c:pt>
                <c:pt idx="36">
                  <c:v>5.4537430000000144</c:v>
                </c:pt>
                <c:pt idx="37">
                  <c:v>78.005064000000004</c:v>
                </c:pt>
                <c:pt idx="38">
                  <c:v>172.42730300000042</c:v>
                </c:pt>
                <c:pt idx="39">
                  <c:v>271.90164399999969</c:v>
                </c:pt>
                <c:pt idx="40">
                  <c:v>345.92492999999916</c:v>
                </c:pt>
                <c:pt idx="41">
                  <c:v>350.00170899999904</c:v>
                </c:pt>
                <c:pt idx="42">
                  <c:v>349.99979899999892</c:v>
                </c:pt>
                <c:pt idx="43">
                  <c:v>350.00170399999917</c:v>
                </c:pt>
                <c:pt idx="44">
                  <c:v>350.00112299999904</c:v>
                </c:pt>
                <c:pt idx="45">
                  <c:v>349.99902999999904</c:v>
                </c:pt>
                <c:pt idx="46">
                  <c:v>350.00016299999999</c:v>
                </c:pt>
                <c:pt idx="47">
                  <c:v>350.00024999999999</c:v>
                </c:pt>
                <c:pt idx="48">
                  <c:v>349.99989599999969</c:v>
                </c:pt>
                <c:pt idx="49">
                  <c:v>349.99983599999916</c:v>
                </c:pt>
                <c:pt idx="50">
                  <c:v>350.00342999999964</c:v>
                </c:pt>
                <c:pt idx="51">
                  <c:v>350.000899</c:v>
                </c:pt>
                <c:pt idx="52">
                  <c:v>365.96374199999963</c:v>
                </c:pt>
                <c:pt idx="53">
                  <c:v>456.45160499999969</c:v>
                </c:pt>
                <c:pt idx="54">
                  <c:v>561.44959299999948</c:v>
                </c:pt>
                <c:pt idx="55">
                  <c:v>661.4496969999982</c:v>
                </c:pt>
                <c:pt idx="56">
                  <c:v>756.45220299999733</c:v>
                </c:pt>
                <c:pt idx="57">
                  <c:v>856.45097699999997</c:v>
                </c:pt>
                <c:pt idx="58">
                  <c:v>956.44993299999999</c:v>
                </c:pt>
                <c:pt idx="59">
                  <c:v>1056.4494930000001</c:v>
                </c:pt>
                <c:pt idx="60">
                  <c:v>1161.450245</c:v>
                </c:pt>
                <c:pt idx="61">
                  <c:v>1261.4519989999999</c:v>
                </c:pt>
                <c:pt idx="62">
                  <c:v>1356.451178</c:v>
                </c:pt>
                <c:pt idx="63">
                  <c:v>1456.4498169999999</c:v>
                </c:pt>
                <c:pt idx="64">
                  <c:v>1556.4494139999999</c:v>
                </c:pt>
                <c:pt idx="65">
                  <c:v>1656.4490229999999</c:v>
                </c:pt>
                <c:pt idx="66">
                  <c:v>1761.4506170000011</c:v>
                </c:pt>
                <c:pt idx="67">
                  <c:v>1861.4500459999999</c:v>
                </c:pt>
                <c:pt idx="68">
                  <c:v>1956.4483520000001</c:v>
                </c:pt>
                <c:pt idx="69">
                  <c:v>2056.4492249999998</c:v>
                </c:pt>
                <c:pt idx="70">
                  <c:v>2156.4484379999999</c:v>
                </c:pt>
                <c:pt idx="71">
                  <c:v>2256.4504390000002</c:v>
                </c:pt>
                <c:pt idx="72">
                  <c:v>2361.4494629999999</c:v>
                </c:pt>
                <c:pt idx="73">
                  <c:v>2461.448907</c:v>
                </c:pt>
                <c:pt idx="74">
                  <c:v>2556.4503540000073</c:v>
                </c:pt>
                <c:pt idx="75">
                  <c:v>2656.4497190000002</c:v>
                </c:pt>
                <c:pt idx="76">
                  <c:v>2756.4488649999917</c:v>
                </c:pt>
                <c:pt idx="77">
                  <c:v>2856.4488279999987</c:v>
                </c:pt>
                <c:pt idx="78">
                  <c:v>2961.4497289999999</c:v>
                </c:pt>
                <c:pt idx="79">
                  <c:v>3061.4490559999999</c:v>
                </c:pt>
                <c:pt idx="80">
                  <c:v>3156.4505250000002</c:v>
                </c:pt>
                <c:pt idx="81">
                  <c:v>3256.4488529999999</c:v>
                </c:pt>
                <c:pt idx="82">
                  <c:v>3356.4507320000098</c:v>
                </c:pt>
                <c:pt idx="83">
                  <c:v>3456.4507200000012</c:v>
                </c:pt>
                <c:pt idx="84">
                  <c:v>3561.4492190000001</c:v>
                </c:pt>
                <c:pt idx="85">
                  <c:v>3661.4489609999987</c:v>
                </c:pt>
                <c:pt idx="86">
                  <c:v>3756.4487300000001</c:v>
                </c:pt>
                <c:pt idx="87">
                  <c:v>3856.4504999999999</c:v>
                </c:pt>
                <c:pt idx="88">
                  <c:v>3956.4477659999998</c:v>
                </c:pt>
                <c:pt idx="89">
                  <c:v>4056.4509640000001</c:v>
                </c:pt>
                <c:pt idx="90">
                  <c:v>4161.4501949999994</c:v>
                </c:pt>
                <c:pt idx="91">
                  <c:v>4261.4496800000006</c:v>
                </c:pt>
                <c:pt idx="92">
                  <c:v>4356.4497069999998</c:v>
                </c:pt>
                <c:pt idx="93">
                  <c:v>4456.4485839999998</c:v>
                </c:pt>
                <c:pt idx="94">
                  <c:v>4556.4485839999998</c:v>
                </c:pt>
                <c:pt idx="95">
                  <c:v>4656.4486819999993</c:v>
                </c:pt>
                <c:pt idx="96">
                  <c:v>4761.4494189999996</c:v>
                </c:pt>
                <c:pt idx="97">
                  <c:v>4861.4486489999999</c:v>
                </c:pt>
                <c:pt idx="98">
                  <c:v>4956.4487299999992</c:v>
                </c:pt>
                <c:pt idx="99">
                  <c:v>5056.4501460000001</c:v>
                </c:pt>
                <c:pt idx="100">
                  <c:v>5156.4483639999999</c:v>
                </c:pt>
                <c:pt idx="101">
                  <c:v>5256.4495849999994</c:v>
                </c:pt>
                <c:pt idx="102">
                  <c:v>5361.4494189999996</c:v>
                </c:pt>
                <c:pt idx="103">
                  <c:v>5461.4492730000002</c:v>
                </c:pt>
                <c:pt idx="104">
                  <c:v>5556.4491210000024</c:v>
                </c:pt>
                <c:pt idx="105">
                  <c:v>5656.4471679999997</c:v>
                </c:pt>
                <c:pt idx="106">
                  <c:v>5756.4475829999965</c:v>
                </c:pt>
                <c:pt idx="107">
                  <c:v>5856.4499509999996</c:v>
                </c:pt>
                <c:pt idx="108">
                  <c:v>5961.4504169999991</c:v>
                </c:pt>
                <c:pt idx="109">
                  <c:v>6061.4480789999998</c:v>
                </c:pt>
                <c:pt idx="110">
                  <c:v>6156.4488039999997</c:v>
                </c:pt>
                <c:pt idx="111">
                  <c:v>6256.4491459999999</c:v>
                </c:pt>
                <c:pt idx="112">
                  <c:v>6356.4497799999999</c:v>
                </c:pt>
                <c:pt idx="113">
                  <c:v>6456.2103519999991</c:v>
                </c:pt>
                <c:pt idx="114">
                  <c:v>6500.0008660000003</c:v>
                </c:pt>
                <c:pt idx="115">
                  <c:v>6500.0009770000006</c:v>
                </c:pt>
                <c:pt idx="116">
                  <c:v>6499.9994630000001</c:v>
                </c:pt>
                <c:pt idx="117">
                  <c:v>6500.0003660000002</c:v>
                </c:pt>
                <c:pt idx="118">
                  <c:v>6499.9987549999996</c:v>
                </c:pt>
                <c:pt idx="119">
                  <c:v>6499.9991940000054</c:v>
                </c:pt>
                <c:pt idx="120">
                  <c:v>6499.9992900000007</c:v>
                </c:pt>
                <c:pt idx="121">
                  <c:v>6499.9998640000003</c:v>
                </c:pt>
                <c:pt idx="122">
                  <c:v>6499.999683</c:v>
                </c:pt>
                <c:pt idx="123">
                  <c:v>6499.9999270000008</c:v>
                </c:pt>
                <c:pt idx="124">
                  <c:v>6499.9974369999991</c:v>
                </c:pt>
                <c:pt idx="125">
                  <c:v>6499.9993409999997</c:v>
                </c:pt>
                <c:pt idx="126">
                  <c:v>6500</c:v>
                </c:pt>
                <c:pt idx="127">
                  <c:v>6499.9995660000004</c:v>
                </c:pt>
                <c:pt idx="128">
                  <c:v>6500.0005620000002</c:v>
                </c:pt>
                <c:pt idx="129">
                  <c:v>6500.0007569999998</c:v>
                </c:pt>
                <c:pt idx="130">
                  <c:v>6499.9995610000014</c:v>
                </c:pt>
                <c:pt idx="131">
                  <c:v>6500.0013179999996</c:v>
                </c:pt>
                <c:pt idx="132">
                  <c:v>6499.9989119999991</c:v>
                </c:pt>
                <c:pt idx="133">
                  <c:v>6500.0011390000054</c:v>
                </c:pt>
                <c:pt idx="134">
                  <c:v>6499.9985839999999</c:v>
                </c:pt>
                <c:pt idx="135">
                  <c:v>6500.0003909999996</c:v>
                </c:pt>
                <c:pt idx="136">
                  <c:v>6499.9988769999991</c:v>
                </c:pt>
                <c:pt idx="137">
                  <c:v>6499.9985109999998</c:v>
                </c:pt>
                <c:pt idx="138">
                  <c:v>6499.9986680000002</c:v>
                </c:pt>
                <c:pt idx="139">
                  <c:v>6500.0013020000006</c:v>
                </c:pt>
                <c:pt idx="140">
                  <c:v>6500.0005620000002</c:v>
                </c:pt>
                <c:pt idx="141">
                  <c:v>6499.9987299999993</c:v>
                </c:pt>
                <c:pt idx="142">
                  <c:v>6500.0016600000044</c:v>
                </c:pt>
                <c:pt idx="143">
                  <c:v>6500.0001220000004</c:v>
                </c:pt>
                <c:pt idx="144">
                  <c:v>6500.000333</c:v>
                </c:pt>
                <c:pt idx="145">
                  <c:v>6500.0002710000044</c:v>
                </c:pt>
                <c:pt idx="146">
                  <c:v>6500.0004879999997</c:v>
                </c:pt>
                <c:pt idx="147">
                  <c:v>6499.9987059999985</c:v>
                </c:pt>
                <c:pt idx="148">
                  <c:v>6499.9999270000008</c:v>
                </c:pt>
                <c:pt idx="149">
                  <c:v>6500.0010500000008</c:v>
                </c:pt>
                <c:pt idx="150">
                  <c:v>6500.0009770000006</c:v>
                </c:pt>
                <c:pt idx="151">
                  <c:v>6499.9992400000001</c:v>
                </c:pt>
                <c:pt idx="152">
                  <c:v>6500.0004640000034</c:v>
                </c:pt>
                <c:pt idx="153">
                  <c:v>6500.0004640000034</c:v>
                </c:pt>
                <c:pt idx="154">
                  <c:v>6499.9994630000001</c:v>
                </c:pt>
                <c:pt idx="155">
                  <c:v>6499.999683</c:v>
                </c:pt>
                <c:pt idx="156">
                  <c:v>6499.9988009999997</c:v>
                </c:pt>
                <c:pt idx="157">
                  <c:v>6500.0018169999994</c:v>
                </c:pt>
                <c:pt idx="158">
                  <c:v>6500.0019290000137</c:v>
                </c:pt>
                <c:pt idx="159">
                  <c:v>6499.9993899999999</c:v>
                </c:pt>
                <c:pt idx="160">
                  <c:v>6500.0001710000024</c:v>
                </c:pt>
                <c:pt idx="161">
                  <c:v>6500.0025880000003</c:v>
                </c:pt>
                <c:pt idx="162">
                  <c:v>6499.9999779999998</c:v>
                </c:pt>
                <c:pt idx="163">
                  <c:v>6500.0009490000002</c:v>
                </c:pt>
                <c:pt idx="164">
                  <c:v>6499.9992919999995</c:v>
                </c:pt>
                <c:pt idx="165">
                  <c:v>6499.9988039999998</c:v>
                </c:pt>
                <c:pt idx="166">
                  <c:v>6499.9996340000034</c:v>
                </c:pt>
                <c:pt idx="167">
                  <c:v>6499.99856</c:v>
                </c:pt>
                <c:pt idx="168">
                  <c:v>6499.9985569999999</c:v>
                </c:pt>
                <c:pt idx="169">
                  <c:v>6500.0007599999999</c:v>
                </c:pt>
                <c:pt idx="170">
                  <c:v>6499.9997559999965</c:v>
                </c:pt>
                <c:pt idx="171">
                  <c:v>6499.9991210000044</c:v>
                </c:pt>
                <c:pt idx="172">
                  <c:v>6499.9989499999992</c:v>
                </c:pt>
                <c:pt idx="173">
                  <c:v>6500.0016360000054</c:v>
                </c:pt>
                <c:pt idx="174">
                  <c:v>6500.0013760000002</c:v>
                </c:pt>
                <c:pt idx="175">
                  <c:v>6499.9997559999965</c:v>
                </c:pt>
                <c:pt idx="176">
                  <c:v>6499.9991460000001</c:v>
                </c:pt>
                <c:pt idx="177">
                  <c:v>6500.0013179999996</c:v>
                </c:pt>
                <c:pt idx="178">
                  <c:v>6500.0010250000014</c:v>
                </c:pt>
                <c:pt idx="179">
                  <c:v>6499.9989009999999</c:v>
                </c:pt>
                <c:pt idx="180">
                  <c:v>6499.9998220000007</c:v>
                </c:pt>
                <c:pt idx="181">
                  <c:v>6500.0010040000034</c:v>
                </c:pt>
                <c:pt idx="182">
                  <c:v>6500.0003660000002</c:v>
                </c:pt>
                <c:pt idx="183">
                  <c:v>6499.9999270000008</c:v>
                </c:pt>
                <c:pt idx="184">
                  <c:v>6499.9993409999997</c:v>
                </c:pt>
                <c:pt idx="185">
                  <c:v>6500.0015870000007</c:v>
                </c:pt>
                <c:pt idx="186">
                  <c:v>6500.0000220000002</c:v>
                </c:pt>
                <c:pt idx="187">
                  <c:v>6499.9994569999999</c:v>
                </c:pt>
                <c:pt idx="188">
                  <c:v>6500.0005370000008</c:v>
                </c:pt>
                <c:pt idx="189">
                  <c:v>6500.0004149999995</c:v>
                </c:pt>
                <c:pt idx="190">
                  <c:v>6499.99917</c:v>
                </c:pt>
                <c:pt idx="191">
                  <c:v>6500.0010990000001</c:v>
                </c:pt>
                <c:pt idx="192">
                  <c:v>6499.9995559999998</c:v>
                </c:pt>
                <c:pt idx="193">
                  <c:v>6499.9998369999994</c:v>
                </c:pt>
                <c:pt idx="194">
                  <c:v>6500.0013179999996</c:v>
                </c:pt>
                <c:pt idx="195">
                  <c:v>6499.9999020000005</c:v>
                </c:pt>
                <c:pt idx="196">
                  <c:v>6500.0007569999998</c:v>
                </c:pt>
                <c:pt idx="197">
                  <c:v>6499.9971189999997</c:v>
                </c:pt>
                <c:pt idx="198">
                  <c:v>6499.9995119999994</c:v>
                </c:pt>
                <c:pt idx="199">
                  <c:v>6500.0005150000006</c:v>
                </c:pt>
                <c:pt idx="200">
                  <c:v>6499.9985109999998</c:v>
                </c:pt>
                <c:pt idx="201">
                  <c:v>6499.9991940000054</c:v>
                </c:pt>
                <c:pt idx="202">
                  <c:v>6499.9994379999998</c:v>
                </c:pt>
                <c:pt idx="203">
                  <c:v>6499.9989749999995</c:v>
                </c:pt>
                <c:pt idx="204">
                  <c:v>6500.0007549999991</c:v>
                </c:pt>
                <c:pt idx="205">
                  <c:v>6500.0022790000157</c:v>
                </c:pt>
                <c:pt idx="206">
                  <c:v>6499.9989990000004</c:v>
                </c:pt>
                <c:pt idx="207">
                  <c:v>6500.0007809999997</c:v>
                </c:pt>
                <c:pt idx="208">
                  <c:v>6500.0007809999997</c:v>
                </c:pt>
                <c:pt idx="209">
                  <c:v>6499.9999509999998</c:v>
                </c:pt>
                <c:pt idx="210">
                  <c:v>6500.0006210000147</c:v>
                </c:pt>
                <c:pt idx="211">
                  <c:v>6500</c:v>
                </c:pt>
                <c:pt idx="212">
                  <c:v>6499.9994139999999</c:v>
                </c:pt>
                <c:pt idx="213">
                  <c:v>6500.0014890000002</c:v>
                </c:pt>
                <c:pt idx="214">
                  <c:v>6500.0001220000004</c:v>
                </c:pt>
                <c:pt idx="215">
                  <c:v>6500.0010990000001</c:v>
                </c:pt>
                <c:pt idx="216">
                  <c:v>6499.9986240000044</c:v>
                </c:pt>
                <c:pt idx="217">
                  <c:v>6500.0010850000008</c:v>
                </c:pt>
                <c:pt idx="218">
                  <c:v>6500.0000979999995</c:v>
                </c:pt>
                <c:pt idx="219">
                  <c:v>6500.0012450000004</c:v>
                </c:pt>
                <c:pt idx="220">
                  <c:v>6499.9999760000001</c:v>
                </c:pt>
                <c:pt idx="221">
                  <c:v>6500.0007079999996</c:v>
                </c:pt>
                <c:pt idx="222">
                  <c:v>6499.9980909999995</c:v>
                </c:pt>
                <c:pt idx="223">
                  <c:v>6499.9992130000001</c:v>
                </c:pt>
                <c:pt idx="224">
                  <c:v>6499.9997069999999</c:v>
                </c:pt>
                <c:pt idx="225">
                  <c:v>6500.0002930000001</c:v>
                </c:pt>
                <c:pt idx="226">
                  <c:v>6500.0001220000004</c:v>
                </c:pt>
                <c:pt idx="227">
                  <c:v>6500.0003419999994</c:v>
                </c:pt>
                <c:pt idx="228">
                  <c:v>6500.0002220000024</c:v>
                </c:pt>
                <c:pt idx="229">
                  <c:v>6499.9998099999993</c:v>
                </c:pt>
                <c:pt idx="230">
                  <c:v>6500.0001710000024</c:v>
                </c:pt>
                <c:pt idx="231">
                  <c:v>6500.001953</c:v>
                </c:pt>
                <c:pt idx="232">
                  <c:v>6500.0018800000007</c:v>
                </c:pt>
                <c:pt idx="233">
                  <c:v>6500.0003419999994</c:v>
                </c:pt>
                <c:pt idx="234">
                  <c:v>6500.0007769999993</c:v>
                </c:pt>
                <c:pt idx="235">
                  <c:v>6500.0003260000003</c:v>
                </c:pt>
                <c:pt idx="236">
                  <c:v>6499.9993159999995</c:v>
                </c:pt>
                <c:pt idx="237">
                  <c:v>6500.000806</c:v>
                </c:pt>
                <c:pt idx="238">
                  <c:v>6500.0002930000001</c:v>
                </c:pt>
                <c:pt idx="239">
                  <c:v>6500.0019290000137</c:v>
                </c:pt>
                <c:pt idx="240">
                  <c:v>6499.9990230000003</c:v>
                </c:pt>
                <c:pt idx="241">
                  <c:v>6499.9978839999985</c:v>
                </c:pt>
                <c:pt idx="242">
                  <c:v>6499.9995850000005</c:v>
                </c:pt>
                <c:pt idx="243">
                  <c:v>6499.9979979999971</c:v>
                </c:pt>
                <c:pt idx="244">
                  <c:v>6499.9994630000001</c:v>
                </c:pt>
                <c:pt idx="245">
                  <c:v>6499.9989499999992</c:v>
                </c:pt>
                <c:pt idx="246">
                  <c:v>6500.0003769999994</c:v>
                </c:pt>
                <c:pt idx="247">
                  <c:v>6500.0007049999995</c:v>
                </c:pt>
                <c:pt idx="248">
                  <c:v>6499.9995610000014</c:v>
                </c:pt>
                <c:pt idx="249">
                  <c:v>6500.0010010000024</c:v>
                </c:pt>
                <c:pt idx="250">
                  <c:v>6500.0004149999995</c:v>
                </c:pt>
                <c:pt idx="251">
                  <c:v>6499.9992190000003</c:v>
                </c:pt>
                <c:pt idx="252">
                  <c:v>6500.0005330000004</c:v>
                </c:pt>
                <c:pt idx="253">
                  <c:v>6499.9999459999999</c:v>
                </c:pt>
                <c:pt idx="254">
                  <c:v>6500.0009770000006</c:v>
                </c:pt>
                <c:pt idx="255">
                  <c:v>6500.0001950000014</c:v>
                </c:pt>
                <c:pt idx="256">
                  <c:v>6500.0007809999997</c:v>
                </c:pt>
                <c:pt idx="257">
                  <c:v>6500.0004879999997</c:v>
                </c:pt>
                <c:pt idx="258">
                  <c:v>6500.0006660000054</c:v>
                </c:pt>
                <c:pt idx="259">
                  <c:v>6500.0013829999998</c:v>
                </c:pt>
                <c:pt idx="260">
                  <c:v>6500.0007319999995</c:v>
                </c:pt>
                <c:pt idx="261">
                  <c:v>6499.9989749999995</c:v>
                </c:pt>
                <c:pt idx="262">
                  <c:v>6499.9999509999998</c:v>
                </c:pt>
                <c:pt idx="263">
                  <c:v>6499.9977289999997</c:v>
                </c:pt>
                <c:pt idx="264">
                  <c:v>6500.0008429999998</c:v>
                </c:pt>
                <c:pt idx="265">
                  <c:v>6500.0007599999999</c:v>
                </c:pt>
                <c:pt idx="266">
                  <c:v>6499.9996579999997</c:v>
                </c:pt>
                <c:pt idx="267">
                  <c:v>6500.001196000012</c:v>
                </c:pt>
                <c:pt idx="268">
                  <c:v>6500.0012940000024</c:v>
                </c:pt>
                <c:pt idx="269">
                  <c:v>6500.0000240000054</c:v>
                </c:pt>
                <c:pt idx="270">
                  <c:v>6500.0002660000137</c:v>
                </c:pt>
                <c:pt idx="271">
                  <c:v>6500.0001090000014</c:v>
                </c:pt>
                <c:pt idx="272">
                  <c:v>6500</c:v>
                </c:pt>
                <c:pt idx="273">
                  <c:v>6500.0003419999994</c:v>
                </c:pt>
                <c:pt idx="274">
                  <c:v>6500.0002200000044</c:v>
                </c:pt>
                <c:pt idx="275">
                  <c:v>6499.9992430000002</c:v>
                </c:pt>
                <c:pt idx="276">
                  <c:v>6500.0008210000024</c:v>
                </c:pt>
                <c:pt idx="277">
                  <c:v>6500.0011120000008</c:v>
                </c:pt>
                <c:pt idx="278">
                  <c:v>6499.9995610000014</c:v>
                </c:pt>
                <c:pt idx="279">
                  <c:v>6499.9996340000034</c:v>
                </c:pt>
                <c:pt idx="280">
                  <c:v>6499.99917</c:v>
                </c:pt>
                <c:pt idx="281">
                  <c:v>6500.0007569999998</c:v>
                </c:pt>
                <c:pt idx="282">
                  <c:v>6499.9993340000001</c:v>
                </c:pt>
                <c:pt idx="283">
                  <c:v>6500.0012210000159</c:v>
                </c:pt>
                <c:pt idx="284">
                  <c:v>6499.9998779999996</c:v>
                </c:pt>
                <c:pt idx="285">
                  <c:v>6499.9990479999997</c:v>
                </c:pt>
                <c:pt idx="286">
                  <c:v>6500.0002200000044</c:v>
                </c:pt>
                <c:pt idx="287">
                  <c:v>6499.9984129999975</c:v>
                </c:pt>
                <c:pt idx="288">
                  <c:v>6500.0011540000014</c:v>
                </c:pt>
                <c:pt idx="289">
                  <c:v>6500.0010040000034</c:v>
                </c:pt>
                <c:pt idx="290">
                  <c:v>6499.9993409999997</c:v>
                </c:pt>
                <c:pt idx="291">
                  <c:v>6499.9990720000005</c:v>
                </c:pt>
                <c:pt idx="292">
                  <c:v>6500.0014890000002</c:v>
                </c:pt>
                <c:pt idx="293">
                  <c:v>6500.0015870000007</c:v>
                </c:pt>
                <c:pt idx="294">
                  <c:v>6499.9995119999994</c:v>
                </c:pt>
                <c:pt idx="295">
                  <c:v>6499.9993220000006</c:v>
                </c:pt>
                <c:pt idx="296">
                  <c:v>6500</c:v>
                </c:pt>
                <c:pt idx="297">
                  <c:v>6499.9995119999994</c:v>
                </c:pt>
                <c:pt idx="298">
                  <c:v>6499.9998539999997</c:v>
                </c:pt>
                <c:pt idx="299">
                  <c:v>6500.0010740000034</c:v>
                </c:pt>
                <c:pt idx="300">
                  <c:v>6499.9987129999854</c:v>
                </c:pt>
                <c:pt idx="301">
                  <c:v>6500.0005430000001</c:v>
                </c:pt>
                <c:pt idx="302">
                  <c:v>6500.0002200000044</c:v>
                </c:pt>
                <c:pt idx="303">
                  <c:v>6499.9998779999996</c:v>
                </c:pt>
                <c:pt idx="304">
                  <c:v>6500.0009030000001</c:v>
                </c:pt>
                <c:pt idx="305">
                  <c:v>6499.9986079999999</c:v>
                </c:pt>
                <c:pt idx="306">
                  <c:v>6500.0005550000005</c:v>
                </c:pt>
                <c:pt idx="307">
                  <c:v>6500.0007599999999</c:v>
                </c:pt>
                <c:pt idx="308">
                  <c:v>6500.0000240000054</c:v>
                </c:pt>
                <c:pt idx="309">
                  <c:v>6500.0003419999994</c:v>
                </c:pt>
                <c:pt idx="310">
                  <c:v>6500.0003169999991</c:v>
                </c:pt>
                <c:pt idx="311">
                  <c:v>6500.0009030000001</c:v>
                </c:pt>
                <c:pt idx="312">
                  <c:v>6500.0012210000159</c:v>
                </c:pt>
                <c:pt idx="313">
                  <c:v>6500.0002710000044</c:v>
                </c:pt>
                <c:pt idx="314">
                  <c:v>6499.9994630000001</c:v>
                </c:pt>
                <c:pt idx="315">
                  <c:v>6499.9992190000003</c:v>
                </c:pt>
                <c:pt idx="316">
                  <c:v>6500.0005860000001</c:v>
                </c:pt>
                <c:pt idx="317">
                  <c:v>6499.9989260000002</c:v>
                </c:pt>
                <c:pt idx="318">
                  <c:v>6500.0013320000007</c:v>
                </c:pt>
                <c:pt idx="319">
                  <c:v>6499.9994300000008</c:v>
                </c:pt>
                <c:pt idx="320">
                  <c:v>6500.0015630000034</c:v>
                </c:pt>
                <c:pt idx="321">
                  <c:v>6500.0015630000034</c:v>
                </c:pt>
                <c:pt idx="322">
                  <c:v>6499.9997069999999</c:v>
                </c:pt>
                <c:pt idx="323">
                  <c:v>6499.9999509999998</c:v>
                </c:pt>
                <c:pt idx="324">
                  <c:v>6500.0009320000008</c:v>
                </c:pt>
                <c:pt idx="325">
                  <c:v>6500.0007869999999</c:v>
                </c:pt>
                <c:pt idx="326">
                  <c:v>6499.9996090000004</c:v>
                </c:pt>
                <c:pt idx="327">
                  <c:v>6500</c:v>
                </c:pt>
                <c:pt idx="328">
                  <c:v>6500.0006840000024</c:v>
                </c:pt>
                <c:pt idx="329">
                  <c:v>6499.9999270000008</c:v>
                </c:pt>
                <c:pt idx="330">
                  <c:v>6500.0005330000004</c:v>
                </c:pt>
                <c:pt idx="331">
                  <c:v>6500.0014650000003</c:v>
                </c:pt>
                <c:pt idx="332">
                  <c:v>6500.0012700000034</c:v>
                </c:pt>
                <c:pt idx="333">
                  <c:v>6463.4172360000002</c:v>
                </c:pt>
                <c:pt idx="334">
                  <c:v>6364.5002690000147</c:v>
                </c:pt>
                <c:pt idx="335">
                  <c:v>6264.5003660000002</c:v>
                </c:pt>
                <c:pt idx="336">
                  <c:v>6159.4982909999999</c:v>
                </c:pt>
                <c:pt idx="337">
                  <c:v>6059.4989959999984</c:v>
                </c:pt>
                <c:pt idx="338">
                  <c:v>5964.4996579999997</c:v>
                </c:pt>
                <c:pt idx="339">
                  <c:v>5864.5015630000034</c:v>
                </c:pt>
                <c:pt idx="340">
                  <c:v>5764.4991210000044</c:v>
                </c:pt>
                <c:pt idx="341">
                  <c:v>5664.4993650000006</c:v>
                </c:pt>
                <c:pt idx="342">
                  <c:v>5559.4999330000001</c:v>
                </c:pt>
                <c:pt idx="343">
                  <c:v>5459.4994029999998</c:v>
                </c:pt>
                <c:pt idx="344">
                  <c:v>5364.5010740000034</c:v>
                </c:pt>
                <c:pt idx="345">
                  <c:v>5264.4997309999999</c:v>
                </c:pt>
                <c:pt idx="346">
                  <c:v>5164.4996090000004</c:v>
                </c:pt>
                <c:pt idx="347">
                  <c:v>5064.5004879999997</c:v>
                </c:pt>
                <c:pt idx="348">
                  <c:v>4959.5009770000006</c:v>
                </c:pt>
                <c:pt idx="349">
                  <c:v>4859.4996200000014</c:v>
                </c:pt>
                <c:pt idx="350">
                  <c:v>4764.5006840000024</c:v>
                </c:pt>
                <c:pt idx="351">
                  <c:v>4664.4989009999999</c:v>
                </c:pt>
                <c:pt idx="352">
                  <c:v>4564.4999509999998</c:v>
                </c:pt>
                <c:pt idx="353">
                  <c:v>4464.5007809999997</c:v>
                </c:pt>
                <c:pt idx="354">
                  <c:v>4359.4990899999993</c:v>
                </c:pt>
                <c:pt idx="355">
                  <c:v>4259.4990779999998</c:v>
                </c:pt>
                <c:pt idx="356">
                  <c:v>4164.5010010000024</c:v>
                </c:pt>
                <c:pt idx="357">
                  <c:v>4064.5004760000002</c:v>
                </c:pt>
                <c:pt idx="358">
                  <c:v>3964.4994019999999</c:v>
                </c:pt>
                <c:pt idx="359">
                  <c:v>3864.5013310000022</c:v>
                </c:pt>
                <c:pt idx="360">
                  <c:v>3759.5007099999998</c:v>
                </c:pt>
                <c:pt idx="361">
                  <c:v>3659.4995390000022</c:v>
                </c:pt>
                <c:pt idx="362">
                  <c:v>3564.5000609999997</c:v>
                </c:pt>
                <c:pt idx="363">
                  <c:v>3464.5004879999997</c:v>
                </c:pt>
                <c:pt idx="364">
                  <c:v>3364.50072</c:v>
                </c:pt>
                <c:pt idx="365">
                  <c:v>3264.4999390000012</c:v>
                </c:pt>
                <c:pt idx="366">
                  <c:v>3159.4997450000001</c:v>
                </c:pt>
                <c:pt idx="367">
                  <c:v>3059.4997560000079</c:v>
                </c:pt>
                <c:pt idx="368">
                  <c:v>2964.5000849999997</c:v>
                </c:pt>
                <c:pt idx="369">
                  <c:v>2864.5054319999999</c:v>
                </c:pt>
                <c:pt idx="370">
                  <c:v>2765.7891239999999</c:v>
                </c:pt>
                <c:pt idx="371">
                  <c:v>2670.3109990000012</c:v>
                </c:pt>
                <c:pt idx="372">
                  <c:v>2573.612482</c:v>
                </c:pt>
                <c:pt idx="373">
                  <c:v>2484.6710880000001</c:v>
                </c:pt>
                <c:pt idx="374">
                  <c:v>2403.0672119999999</c:v>
                </c:pt>
                <c:pt idx="375">
                  <c:v>2320.009607</c:v>
                </c:pt>
                <c:pt idx="376">
                  <c:v>2239.7909669999999</c:v>
                </c:pt>
                <c:pt idx="377">
                  <c:v>2162.3090699999998</c:v>
                </c:pt>
                <c:pt idx="378">
                  <c:v>2083.8188749999999</c:v>
                </c:pt>
                <c:pt idx="379">
                  <c:v>2011.6124949999951</c:v>
                </c:pt>
                <c:pt idx="380">
                  <c:v>1945.351758</c:v>
                </c:pt>
                <c:pt idx="381">
                  <c:v>1877.897925</c:v>
                </c:pt>
                <c:pt idx="382">
                  <c:v>1812.737439</c:v>
                </c:pt>
                <c:pt idx="383">
                  <c:v>1749.787988</c:v>
                </c:pt>
                <c:pt idx="384">
                  <c:v>1686.0089109999999</c:v>
                </c:pt>
                <c:pt idx="385">
                  <c:v>1627.3217569999999</c:v>
                </c:pt>
                <c:pt idx="386">
                  <c:v>1573.462231</c:v>
                </c:pt>
                <c:pt idx="387">
                  <c:v>1518.619183</c:v>
                </c:pt>
                <c:pt idx="388">
                  <c:v>1465.629608</c:v>
                </c:pt>
                <c:pt idx="389">
                  <c:v>1414.4289120000001</c:v>
                </c:pt>
                <c:pt idx="390">
                  <c:v>1362.5377590000037</c:v>
                </c:pt>
                <c:pt idx="391">
                  <c:v>1314.7837589999999</c:v>
                </c:pt>
                <c:pt idx="392">
                  <c:v>1270.9406369999999</c:v>
                </c:pt>
                <c:pt idx="393">
                  <c:v>1226.2813289999956</c:v>
                </c:pt>
                <c:pt idx="394">
                  <c:v>1183.115137</c:v>
                </c:pt>
                <c:pt idx="395">
                  <c:v>1141.3849239999961</c:v>
                </c:pt>
                <c:pt idx="396">
                  <c:v>1099.067022</c:v>
                </c:pt>
                <c:pt idx="397">
                  <c:v>1060.0754669999999</c:v>
                </c:pt>
                <c:pt idx="398">
                  <c:v>1024.1898219999998</c:v>
                </c:pt>
                <c:pt idx="399">
                  <c:v>987.35506899999746</c:v>
                </c:pt>
                <c:pt idx="400">
                  <c:v>951.49307300000055</c:v>
                </c:pt>
                <c:pt idx="401">
                  <c:v>916.74375000000055</c:v>
                </c:pt>
                <c:pt idx="402">
                  <c:v>881.45480299999997</c:v>
                </c:pt>
                <c:pt idx="403">
                  <c:v>848.93430899999998</c:v>
                </c:pt>
                <c:pt idx="404">
                  <c:v>819.03214699999808</c:v>
                </c:pt>
                <c:pt idx="405">
                  <c:v>788.57736499999999</c:v>
                </c:pt>
                <c:pt idx="406">
                  <c:v>759.15138200000001</c:v>
                </c:pt>
                <c:pt idx="407">
                  <c:v>730.73807700000054</c:v>
                </c:pt>
                <c:pt idx="408">
                  <c:v>701.94078200000001</c:v>
                </c:pt>
                <c:pt idx="409">
                  <c:v>675.42051899999819</c:v>
                </c:pt>
                <c:pt idx="410">
                  <c:v>651.02565599999946</c:v>
                </c:pt>
                <c:pt idx="411">
                  <c:v>626.17258300000003</c:v>
                </c:pt>
                <c:pt idx="412">
                  <c:v>602.18928200000005</c:v>
                </c:pt>
                <c:pt idx="413">
                  <c:v>579.03993200000002</c:v>
                </c:pt>
                <c:pt idx="414">
                  <c:v>555.6406639999982</c:v>
                </c:pt>
                <c:pt idx="415">
                  <c:v>534.17380100000219</c:v>
                </c:pt>
                <c:pt idx="416">
                  <c:v>514.52538800000002</c:v>
                </c:pt>
                <c:pt idx="417">
                  <c:v>494.59618499999885</c:v>
                </c:pt>
                <c:pt idx="418">
                  <c:v>475.40910899999903</c:v>
                </c:pt>
                <c:pt idx="419">
                  <c:v>456.93164399999904</c:v>
                </c:pt>
                <c:pt idx="420">
                  <c:v>438.27924100000001</c:v>
                </c:pt>
                <c:pt idx="421">
                  <c:v>421.18335799999898</c:v>
                </c:pt>
                <c:pt idx="422">
                  <c:v>405.53547699999916</c:v>
                </c:pt>
                <c:pt idx="423">
                  <c:v>389.66971599999999</c:v>
                </c:pt>
                <c:pt idx="424">
                  <c:v>374.380675</c:v>
                </c:pt>
                <c:pt idx="425">
                  <c:v>359.65986300000151</c:v>
                </c:pt>
                <c:pt idx="426">
                  <c:v>343.50892399999969</c:v>
                </c:pt>
                <c:pt idx="427">
                  <c:v>320.32554299999993</c:v>
                </c:pt>
                <c:pt idx="428">
                  <c:v>298.33541599999904</c:v>
                </c:pt>
                <c:pt idx="429">
                  <c:v>276.07645299999916</c:v>
                </c:pt>
                <c:pt idx="430">
                  <c:v>254.71849599999999</c:v>
                </c:pt>
                <c:pt idx="431">
                  <c:v>234.23383299999998</c:v>
                </c:pt>
                <c:pt idx="432">
                  <c:v>213.63828599999999</c:v>
                </c:pt>
                <c:pt idx="433">
                  <c:v>194.85749700000085</c:v>
                </c:pt>
                <c:pt idx="434">
                  <c:v>177.7755029999995</c:v>
                </c:pt>
                <c:pt idx="435">
                  <c:v>160.55459199999999</c:v>
                </c:pt>
                <c:pt idx="436">
                  <c:v>144.10614900000004</c:v>
                </c:pt>
                <c:pt idx="437">
                  <c:v>128.41615899999999</c:v>
                </c:pt>
                <c:pt idx="438">
                  <c:v>112.73762500000036</c:v>
                </c:pt>
                <c:pt idx="439">
                  <c:v>98.522955999999979</c:v>
                </c:pt>
                <c:pt idx="440">
                  <c:v>85.693691000000001</c:v>
                </c:pt>
                <c:pt idx="441">
                  <c:v>72.868662999999998</c:v>
                </c:pt>
                <c:pt idx="442">
                  <c:v>60.745398000000122</c:v>
                </c:pt>
                <c:pt idx="443">
                  <c:v>49.332141</c:v>
                </c:pt>
                <c:pt idx="444">
                  <c:v>38.119202000000001</c:v>
                </c:pt>
                <c:pt idx="445">
                  <c:v>28.171683000000005</c:v>
                </c:pt>
                <c:pt idx="446">
                  <c:v>19.452429999999904</c:v>
                </c:pt>
                <c:pt idx="447">
                  <c:v>11.098160999999999</c:v>
                </c:pt>
                <c:pt idx="448">
                  <c:v>3.8554019999999967</c:v>
                </c:pt>
                <c:pt idx="449">
                  <c:v>9.2843000000000009E-2</c:v>
                </c:pt>
                <c:pt idx="450">
                  <c:v>2.3178000000000001E-2</c:v>
                </c:pt>
                <c:pt idx="451">
                  <c:v>2.2460000000000015E-2</c:v>
                </c:pt>
                <c:pt idx="452">
                  <c:v>2.2519000000000042E-2</c:v>
                </c:pt>
                <c:pt idx="453">
                  <c:v>2.2941000000000086E-2</c:v>
                </c:pt>
                <c:pt idx="454">
                  <c:v>2.2837000000000135E-2</c:v>
                </c:pt>
                <c:pt idx="455">
                  <c:v>2.3373999999999999E-2</c:v>
                </c:pt>
                <c:pt idx="456">
                  <c:v>2.4226999999999988E-2</c:v>
                </c:pt>
                <c:pt idx="457">
                  <c:v>2.3639000000000056E-2</c:v>
                </c:pt>
                <c:pt idx="458">
                  <c:v>2.3844000000000011E-2</c:v>
                </c:pt>
                <c:pt idx="459">
                  <c:v>2.2566000000000003E-2</c:v>
                </c:pt>
                <c:pt idx="460">
                  <c:v>2.3900999999999999E-2</c:v>
                </c:pt>
                <c:pt idx="461">
                  <c:v>2.3112999999999988E-2</c:v>
                </c:pt>
                <c:pt idx="462">
                  <c:v>2.2081000000000118E-2</c:v>
                </c:pt>
                <c:pt idx="463">
                  <c:v>2.2667000000000066E-2</c:v>
                </c:pt>
                <c:pt idx="464">
                  <c:v>2.2886000000000069E-2</c:v>
                </c:pt>
                <c:pt idx="465">
                  <c:v>2.1116000000000003E-2</c:v>
                </c:pt>
                <c:pt idx="466">
                  <c:v>2.2337000000000055E-2</c:v>
                </c:pt>
                <c:pt idx="467">
                  <c:v>2.3191999999999997E-2</c:v>
                </c:pt>
                <c:pt idx="468">
                  <c:v>2.3759999999999993E-2</c:v>
                </c:pt>
                <c:pt idx="469">
                  <c:v>2.2727999999999998E-2</c:v>
                </c:pt>
                <c:pt idx="470">
                  <c:v>2.2644000000000081E-2</c:v>
                </c:pt>
                <c:pt idx="471">
                  <c:v>2.3523999999999993E-2</c:v>
                </c:pt>
                <c:pt idx="472">
                  <c:v>2.3466999999999988E-2</c:v>
                </c:pt>
                <c:pt idx="473">
                  <c:v>2.2762000000000001E-2</c:v>
                </c:pt>
                <c:pt idx="474">
                  <c:v>2.3324999999999978E-2</c:v>
                </c:pt>
                <c:pt idx="475">
                  <c:v>2.2132000000000037E-2</c:v>
                </c:pt>
                <c:pt idx="476">
                  <c:v>2.3191999999999997E-2</c:v>
                </c:pt>
                <c:pt idx="477">
                  <c:v>2.4458000000000001E-2</c:v>
                </c:pt>
                <c:pt idx="478">
                  <c:v>2.4523999999999997E-2</c:v>
                </c:pt>
                <c:pt idx="479">
                  <c:v>2.3786999999999989E-2</c:v>
                </c:pt>
                <c:pt idx="480">
                  <c:v>2.3542E-2</c:v>
                </c:pt>
                <c:pt idx="481">
                  <c:v>2.2550000000000011E-2</c:v>
                </c:pt>
                <c:pt idx="482">
                  <c:v>2.3113999999999989E-2</c:v>
                </c:pt>
                <c:pt idx="483">
                  <c:v>2.2131000000000088E-2</c:v>
                </c:pt>
                <c:pt idx="484">
                  <c:v>2.3636000000000011E-2</c:v>
                </c:pt>
                <c:pt idx="485">
                  <c:v>2.3830000000000042E-2</c:v>
                </c:pt>
                <c:pt idx="486">
                  <c:v>2.3012999999999999E-2</c:v>
                </c:pt>
                <c:pt idx="487">
                  <c:v>2.2727999999999998E-2</c:v>
                </c:pt>
                <c:pt idx="488">
                  <c:v>2.2506000000000012E-2</c:v>
                </c:pt>
                <c:pt idx="489">
                  <c:v>2.4035000000000084E-2</c:v>
                </c:pt>
                <c:pt idx="490">
                  <c:v>2.3739000000000041E-2</c:v>
                </c:pt>
                <c:pt idx="491">
                  <c:v>2.4161999999999993E-2</c:v>
                </c:pt>
                <c:pt idx="492">
                  <c:v>2.3439000000000054E-2</c:v>
                </c:pt>
                <c:pt idx="493">
                  <c:v>2.2776000000000046E-2</c:v>
                </c:pt>
                <c:pt idx="494">
                  <c:v>2.3682000000000002E-2</c:v>
                </c:pt>
                <c:pt idx="495">
                  <c:v>2.4275000000000081E-2</c:v>
                </c:pt>
                <c:pt idx="496">
                  <c:v>2.2919000000000012E-2</c:v>
                </c:pt>
                <c:pt idx="497">
                  <c:v>2.4481000000000055E-2</c:v>
                </c:pt>
                <c:pt idx="498">
                  <c:v>2.3698E-2</c:v>
                </c:pt>
                <c:pt idx="499">
                  <c:v>2.4424000000000001E-2</c:v>
                </c:pt>
                <c:pt idx="500">
                  <c:v>2.4206999999999999E-2</c:v>
                </c:pt>
                <c:pt idx="501">
                  <c:v>2.3865999999999998E-2</c:v>
                </c:pt>
                <c:pt idx="502">
                  <c:v>2.5327999999999993E-2</c:v>
                </c:pt>
                <c:pt idx="503">
                  <c:v>2.3968999999999987E-2</c:v>
                </c:pt>
                <c:pt idx="504">
                  <c:v>2.4008999999999999E-2</c:v>
                </c:pt>
                <c:pt idx="505">
                  <c:v>2.3133999999999998E-2</c:v>
                </c:pt>
                <c:pt idx="506">
                  <c:v>2.3387000000000002E-2</c:v>
                </c:pt>
                <c:pt idx="507">
                  <c:v>2.2876000000000084E-2</c:v>
                </c:pt>
                <c:pt idx="508">
                  <c:v>2.28510000000001E-2</c:v>
                </c:pt>
                <c:pt idx="509">
                  <c:v>2.2531000000000082E-2</c:v>
                </c:pt>
                <c:pt idx="510">
                  <c:v>2.3481000000000016E-2</c:v>
                </c:pt>
                <c:pt idx="511">
                  <c:v>2.3259999999999999E-2</c:v>
                </c:pt>
                <c:pt idx="512">
                  <c:v>2.2931000000000101E-2</c:v>
                </c:pt>
                <c:pt idx="513">
                  <c:v>2.2132000000000037E-2</c:v>
                </c:pt>
                <c:pt idx="514">
                  <c:v>2.3854000000000011E-2</c:v>
                </c:pt>
                <c:pt idx="515">
                  <c:v>2.3400000000000011E-2</c:v>
                </c:pt>
                <c:pt idx="516">
                  <c:v>2.296200000000001E-2</c:v>
                </c:pt>
                <c:pt idx="517">
                  <c:v>2.1954000000000001E-2</c:v>
                </c:pt>
                <c:pt idx="518">
                  <c:v>2.2199000000000042E-2</c:v>
                </c:pt>
                <c:pt idx="519">
                  <c:v>2.2816000000000052E-2</c:v>
                </c:pt>
                <c:pt idx="520">
                  <c:v>2.2132000000000037E-2</c:v>
                </c:pt>
                <c:pt idx="521">
                  <c:v>2.4299999999999999E-2</c:v>
                </c:pt>
                <c:pt idx="522">
                  <c:v>2.2995000000000054E-2</c:v>
                </c:pt>
                <c:pt idx="523">
                  <c:v>2.3501999999999999E-2</c:v>
                </c:pt>
                <c:pt idx="524">
                  <c:v>2.5189000000000041E-2</c:v>
                </c:pt>
                <c:pt idx="525">
                  <c:v>2.4620000000000003E-2</c:v>
                </c:pt>
                <c:pt idx="526">
                  <c:v>2.3921999999999988E-2</c:v>
                </c:pt>
                <c:pt idx="527">
                  <c:v>2.3511000000000001E-2</c:v>
                </c:pt>
                <c:pt idx="528">
                  <c:v>2.379100000000001E-2</c:v>
                </c:pt>
                <c:pt idx="529">
                  <c:v>2.3919999999999997E-2</c:v>
                </c:pt>
                <c:pt idx="530">
                  <c:v>2.3182999999999988E-2</c:v>
                </c:pt>
                <c:pt idx="531">
                  <c:v>2.2325000000000012E-2</c:v>
                </c:pt>
                <c:pt idx="532">
                  <c:v>2.3259999999999999E-2</c:v>
                </c:pt>
                <c:pt idx="533">
                  <c:v>2.3227999999999999E-2</c:v>
                </c:pt>
                <c:pt idx="534">
                  <c:v>2.3045000000000041E-2</c:v>
                </c:pt>
                <c:pt idx="535">
                  <c:v>2.3553000000000001E-2</c:v>
                </c:pt>
                <c:pt idx="536">
                  <c:v>2.4127999999999997E-2</c:v>
                </c:pt>
                <c:pt idx="537">
                  <c:v>2.3067999999999998E-2</c:v>
                </c:pt>
                <c:pt idx="538">
                  <c:v>2.2305000000000016E-2</c:v>
                </c:pt>
                <c:pt idx="539">
                  <c:v>2.3511999999999998E-2</c:v>
                </c:pt>
                <c:pt idx="540">
                  <c:v>2.3449000000000015E-2</c:v>
                </c:pt>
                <c:pt idx="541">
                  <c:v>2.3477000000000057E-2</c:v>
                </c:pt>
                <c:pt idx="542">
                  <c:v>2.3387999999999999E-2</c:v>
                </c:pt>
                <c:pt idx="543">
                  <c:v>2.3296000000000001E-2</c:v>
                </c:pt>
                <c:pt idx="544">
                  <c:v>2.4470000000000033E-2</c:v>
                </c:pt>
                <c:pt idx="545">
                  <c:v>2.4389999999999998E-2</c:v>
                </c:pt>
                <c:pt idx="546">
                  <c:v>2.4121E-2</c:v>
                </c:pt>
                <c:pt idx="547">
                  <c:v>2.3793000000000002E-2</c:v>
                </c:pt>
                <c:pt idx="548">
                  <c:v>2.4036000000000012E-2</c:v>
                </c:pt>
                <c:pt idx="549">
                  <c:v>2.3443000000000012E-2</c:v>
                </c:pt>
                <c:pt idx="550">
                  <c:v>2.4306999999999988E-2</c:v>
                </c:pt>
                <c:pt idx="551">
                  <c:v>2.4480000000000012E-2</c:v>
                </c:pt>
                <c:pt idx="552">
                  <c:v>2.4018000000000001E-2</c:v>
                </c:pt>
                <c:pt idx="553">
                  <c:v>2.3994999999999978E-2</c:v>
                </c:pt>
                <c:pt idx="554">
                  <c:v>2.4309000000000011E-2</c:v>
                </c:pt>
                <c:pt idx="555">
                  <c:v>2.4903000000000012E-2</c:v>
                </c:pt>
                <c:pt idx="556">
                  <c:v>2.4868999999999999E-2</c:v>
                </c:pt>
                <c:pt idx="557">
                  <c:v>2.3865999999999998E-2</c:v>
                </c:pt>
                <c:pt idx="558">
                  <c:v>2.3810000000000001E-2</c:v>
                </c:pt>
                <c:pt idx="559">
                  <c:v>2.1851000000000054E-2</c:v>
                </c:pt>
                <c:pt idx="560">
                  <c:v>2.3408000000000002E-2</c:v>
                </c:pt>
                <c:pt idx="561">
                  <c:v>2.0889000000000057E-2</c:v>
                </c:pt>
                <c:pt idx="562">
                  <c:v>2.1504000000000002E-2</c:v>
                </c:pt>
                <c:pt idx="563">
                  <c:v>2.2829000000000016E-2</c:v>
                </c:pt>
                <c:pt idx="564">
                  <c:v>2.3251999999999998E-2</c:v>
                </c:pt>
                <c:pt idx="565">
                  <c:v>2.2829000000000016E-2</c:v>
                </c:pt>
                <c:pt idx="566">
                  <c:v>2.4276000000000016E-2</c:v>
                </c:pt>
                <c:pt idx="567">
                  <c:v>2.3387000000000002E-2</c:v>
                </c:pt>
                <c:pt idx="568">
                  <c:v>2.4697000000000042E-2</c:v>
                </c:pt>
                <c:pt idx="569">
                  <c:v>2.4687000000000056E-2</c:v>
                </c:pt>
                <c:pt idx="570">
                  <c:v>2.2067000000000055E-2</c:v>
                </c:pt>
                <c:pt idx="571">
                  <c:v>2.2130000000000042E-2</c:v>
                </c:pt>
                <c:pt idx="572">
                  <c:v>2.1253000000000057E-2</c:v>
                </c:pt>
                <c:pt idx="573">
                  <c:v>2.3635000000000066E-2</c:v>
                </c:pt>
                <c:pt idx="574">
                  <c:v>2.3543999999999999E-2</c:v>
                </c:pt>
                <c:pt idx="575">
                  <c:v>2.1947000000000046E-2</c:v>
                </c:pt>
                <c:pt idx="576">
                  <c:v>2.3147000000000001E-2</c:v>
                </c:pt>
                <c:pt idx="577">
                  <c:v>2.3070000000000014E-2</c:v>
                </c:pt>
                <c:pt idx="578">
                  <c:v>2.358E-2</c:v>
                </c:pt>
                <c:pt idx="579">
                  <c:v>2.4208000000000011E-2</c:v>
                </c:pt>
                <c:pt idx="580">
                  <c:v>2.3865000000000011E-2</c:v>
                </c:pt>
                <c:pt idx="581">
                  <c:v>2.361400000000001E-2</c:v>
                </c:pt>
                <c:pt idx="582">
                  <c:v>2.3092999999999989E-2</c:v>
                </c:pt>
                <c:pt idx="583">
                  <c:v>2.4172000000000006E-2</c:v>
                </c:pt>
                <c:pt idx="584">
                  <c:v>2.371500000000001E-2</c:v>
                </c:pt>
                <c:pt idx="585">
                  <c:v>2.3841000000000057E-2</c:v>
                </c:pt>
                <c:pt idx="586">
                  <c:v>2.360400000000001E-2</c:v>
                </c:pt>
                <c:pt idx="587">
                  <c:v>2.3399E-2</c:v>
                </c:pt>
                <c:pt idx="588">
                  <c:v>2.3157999999999998E-2</c:v>
                </c:pt>
                <c:pt idx="589">
                  <c:v>2.4070000000000046E-2</c:v>
                </c:pt>
                <c:pt idx="590">
                  <c:v>2.3830000000000042E-2</c:v>
                </c:pt>
                <c:pt idx="591">
                  <c:v>2.3543999999999999E-2</c:v>
                </c:pt>
                <c:pt idx="592">
                  <c:v>2.3225999999999997E-2</c:v>
                </c:pt>
                <c:pt idx="593">
                  <c:v>2.2474000000000091E-2</c:v>
                </c:pt>
                <c:pt idx="594">
                  <c:v>2.3063999999999998E-2</c:v>
                </c:pt>
                <c:pt idx="595">
                  <c:v>2.2067000000000055E-2</c:v>
                </c:pt>
                <c:pt idx="596">
                  <c:v>2.3465999999999997E-2</c:v>
                </c:pt>
                <c:pt idx="597">
                  <c:v>2.421800000000001E-2</c:v>
                </c:pt>
                <c:pt idx="598">
                  <c:v>2.4183000000000041E-2</c:v>
                </c:pt>
                <c:pt idx="599">
                  <c:v>2.3749999999999997E-2</c:v>
                </c:pt>
                <c:pt idx="600">
                  <c:v>2.4462999999999999E-2</c:v>
                </c:pt>
                <c:pt idx="601">
                  <c:v>2.1486000000000012E-2</c:v>
                </c:pt>
                <c:pt idx="602">
                  <c:v>2.3351999999999998E-2</c:v>
                </c:pt>
                <c:pt idx="603">
                  <c:v>2.4126999999999978E-2</c:v>
                </c:pt>
                <c:pt idx="604">
                  <c:v>2.2722000000000006E-2</c:v>
                </c:pt>
                <c:pt idx="605">
                  <c:v>2.4104E-2</c:v>
                </c:pt>
                <c:pt idx="606">
                  <c:v>2.2422000000000011E-2</c:v>
                </c:pt>
                <c:pt idx="607">
                  <c:v>2.2207000000000095E-2</c:v>
                </c:pt>
                <c:pt idx="608">
                  <c:v>2.2403000000000096E-2</c:v>
                </c:pt>
                <c:pt idx="609">
                  <c:v>2.0853000000000056E-2</c:v>
                </c:pt>
                <c:pt idx="610">
                  <c:v>2.2747000000000066E-2</c:v>
                </c:pt>
                <c:pt idx="611">
                  <c:v>2.3019999999999999E-2</c:v>
                </c:pt>
                <c:pt idx="612">
                  <c:v>2.2224000000000011E-2</c:v>
                </c:pt>
                <c:pt idx="613">
                  <c:v>2.3008000000000001E-2</c:v>
                </c:pt>
                <c:pt idx="614">
                  <c:v>2.3361999999999997E-2</c:v>
                </c:pt>
                <c:pt idx="615">
                  <c:v>2.3396999999999987E-2</c:v>
                </c:pt>
                <c:pt idx="616">
                  <c:v>2.1639000000000092E-2</c:v>
                </c:pt>
                <c:pt idx="617">
                  <c:v>2.2266000000000011E-2</c:v>
                </c:pt>
                <c:pt idx="618">
                  <c:v>2.3396999999999987E-2</c:v>
                </c:pt>
                <c:pt idx="619">
                  <c:v>2.3701000000000014E-2</c:v>
                </c:pt>
                <c:pt idx="620">
                  <c:v>2.2932000000000057E-2</c:v>
                </c:pt>
                <c:pt idx="621">
                  <c:v>2.3428999999999988E-2</c:v>
                </c:pt>
                <c:pt idx="622">
                  <c:v>2.1881000000000098E-2</c:v>
                </c:pt>
                <c:pt idx="623">
                  <c:v>2.3521999999999998E-2</c:v>
                </c:pt>
                <c:pt idx="624">
                  <c:v>2.4213000000000012E-2</c:v>
                </c:pt>
                <c:pt idx="625">
                  <c:v>2.4448000000000011E-2</c:v>
                </c:pt>
                <c:pt idx="626">
                  <c:v>2.4947000000000014E-2</c:v>
                </c:pt>
                <c:pt idx="627">
                  <c:v>2.4364999999999987E-2</c:v>
                </c:pt>
                <c:pt idx="628">
                  <c:v>2.3601000000000042E-2</c:v>
                </c:pt>
                <c:pt idx="629">
                  <c:v>2.4446000000000002E-2</c:v>
                </c:pt>
                <c:pt idx="630">
                  <c:v>2.4723999999999993E-2</c:v>
                </c:pt>
                <c:pt idx="631">
                  <c:v>2.3650000000000001E-2</c:v>
                </c:pt>
                <c:pt idx="632">
                  <c:v>2.3854000000000011E-2</c:v>
                </c:pt>
                <c:pt idx="633">
                  <c:v>2.4571000000000037E-2</c:v>
                </c:pt>
                <c:pt idx="634">
                  <c:v>2.3979000000000014E-2</c:v>
                </c:pt>
                <c:pt idx="635">
                  <c:v>2.4548E-2</c:v>
                </c:pt>
                <c:pt idx="636">
                  <c:v>2.4391999999999997E-2</c:v>
                </c:pt>
                <c:pt idx="637">
                  <c:v>2.5275000000000089E-2</c:v>
                </c:pt>
                <c:pt idx="638">
                  <c:v>2.4264000000000001E-2</c:v>
                </c:pt>
                <c:pt idx="639">
                  <c:v>2.4708999999999998E-2</c:v>
                </c:pt>
                <c:pt idx="640">
                  <c:v>2.3785999999999998E-2</c:v>
                </c:pt>
                <c:pt idx="641">
                  <c:v>2.4101999999999998E-2</c:v>
                </c:pt>
                <c:pt idx="642">
                  <c:v>2.5115999999999999E-2</c:v>
                </c:pt>
                <c:pt idx="643">
                  <c:v>2.4209000000000046E-2</c:v>
                </c:pt>
                <c:pt idx="644">
                  <c:v>2.3817999999999999E-2</c:v>
                </c:pt>
                <c:pt idx="645">
                  <c:v>2.3955000000000001E-2</c:v>
                </c:pt>
                <c:pt idx="646">
                  <c:v>2.3944E-2</c:v>
                </c:pt>
                <c:pt idx="647">
                  <c:v>2.3349999999999999E-2</c:v>
                </c:pt>
                <c:pt idx="648">
                  <c:v>2.3136E-2</c:v>
                </c:pt>
                <c:pt idx="649">
                  <c:v>2.3840000000000014E-2</c:v>
                </c:pt>
                <c:pt idx="650">
                  <c:v>2.4948999999999999E-2</c:v>
                </c:pt>
                <c:pt idx="651">
                  <c:v>2.4014000000000001E-2</c:v>
                </c:pt>
                <c:pt idx="652">
                  <c:v>2.4426E-2</c:v>
                </c:pt>
                <c:pt idx="653">
                  <c:v>2.5404000000000041E-2</c:v>
                </c:pt>
                <c:pt idx="654">
                  <c:v>2.4711999999999998E-2</c:v>
                </c:pt>
                <c:pt idx="655">
                  <c:v>2.6058000000000012E-2</c:v>
                </c:pt>
                <c:pt idx="656">
                  <c:v>2.4559999999999998E-2</c:v>
                </c:pt>
                <c:pt idx="657">
                  <c:v>2.4022999999999989E-2</c:v>
                </c:pt>
                <c:pt idx="658">
                  <c:v>2.4353999999999997E-2</c:v>
                </c:pt>
                <c:pt idx="659">
                  <c:v>2.5873000000000122E-2</c:v>
                </c:pt>
                <c:pt idx="660">
                  <c:v>2.4010000000000011E-2</c:v>
                </c:pt>
                <c:pt idx="661">
                  <c:v>2.3703999999999999E-2</c:v>
                </c:pt>
                <c:pt idx="662">
                  <c:v>2.493600000000001E-2</c:v>
                </c:pt>
                <c:pt idx="663">
                  <c:v>2.3932000000000002E-2</c:v>
                </c:pt>
                <c:pt idx="664">
                  <c:v>2.3715999999999997E-2</c:v>
                </c:pt>
                <c:pt idx="665">
                  <c:v>2.4253000000000042E-2</c:v>
                </c:pt>
                <c:pt idx="666">
                  <c:v>2.5231000000000101E-2</c:v>
                </c:pt>
                <c:pt idx="667">
                  <c:v>2.4652000000000011E-2</c:v>
                </c:pt>
                <c:pt idx="668">
                  <c:v>2.4788999999999999E-2</c:v>
                </c:pt>
                <c:pt idx="669">
                  <c:v>2.3508999999999988E-2</c:v>
                </c:pt>
                <c:pt idx="670">
                  <c:v>2.3761000000000001E-2</c:v>
                </c:pt>
                <c:pt idx="671">
                  <c:v>2.4593000000000011E-2</c:v>
                </c:pt>
                <c:pt idx="672">
                  <c:v>2.4071000000000082E-2</c:v>
                </c:pt>
                <c:pt idx="673">
                  <c:v>2.3143000000000011E-2</c:v>
                </c:pt>
                <c:pt idx="674">
                  <c:v>2.5314E-2</c:v>
                </c:pt>
                <c:pt idx="675">
                  <c:v>2.2940000000000012E-2</c:v>
                </c:pt>
                <c:pt idx="676">
                  <c:v>2.4639000000000084E-2</c:v>
                </c:pt>
                <c:pt idx="677">
                  <c:v>2.4181000000000012E-2</c:v>
                </c:pt>
                <c:pt idx="678">
                  <c:v>2.5056000000000002E-2</c:v>
                </c:pt>
                <c:pt idx="679">
                  <c:v>2.4299000000000012E-2</c:v>
                </c:pt>
                <c:pt idx="680">
                  <c:v>2.4296999999999999E-2</c:v>
                </c:pt>
                <c:pt idx="681">
                  <c:v>2.2609000000000105E-2</c:v>
                </c:pt>
                <c:pt idx="682">
                  <c:v>2.4195999999999999E-2</c:v>
                </c:pt>
                <c:pt idx="683">
                  <c:v>2.4399000000000001E-2</c:v>
                </c:pt>
                <c:pt idx="684">
                  <c:v>2.3675000000000057E-2</c:v>
                </c:pt>
                <c:pt idx="685">
                  <c:v>2.3546999999999988E-2</c:v>
                </c:pt>
                <c:pt idx="686">
                  <c:v>2.3577999999999998E-2</c:v>
                </c:pt>
                <c:pt idx="687">
                  <c:v>2.4330000000000011E-2</c:v>
                </c:pt>
                <c:pt idx="688">
                  <c:v>2.4157000000000001E-2</c:v>
                </c:pt>
                <c:pt idx="689">
                  <c:v>2.3317000000000001E-2</c:v>
                </c:pt>
                <c:pt idx="690">
                  <c:v>2.3112999999999988E-2</c:v>
                </c:pt>
                <c:pt idx="691">
                  <c:v>2.3661000000000012E-2</c:v>
                </c:pt>
                <c:pt idx="692">
                  <c:v>2.3029999999999998E-2</c:v>
                </c:pt>
                <c:pt idx="693">
                  <c:v>2.2735000000000085E-2</c:v>
                </c:pt>
                <c:pt idx="694">
                  <c:v>2.3428999999999988E-2</c:v>
                </c:pt>
                <c:pt idx="695">
                  <c:v>2.3076000000000006E-2</c:v>
                </c:pt>
                <c:pt idx="696">
                  <c:v>2.3634000000000016E-2</c:v>
                </c:pt>
                <c:pt idx="697">
                  <c:v>2.379100000000001E-2</c:v>
                </c:pt>
                <c:pt idx="698">
                  <c:v>2.2793000000000042E-2</c:v>
                </c:pt>
                <c:pt idx="699">
                  <c:v>2.3820000000000001E-2</c:v>
                </c:pt>
                <c:pt idx="700">
                  <c:v>2.3954E-2</c:v>
                </c:pt>
                <c:pt idx="701">
                  <c:v>2.3555999999999997E-2</c:v>
                </c:pt>
                <c:pt idx="702">
                  <c:v>2.3633000000000057E-2</c:v>
                </c:pt>
                <c:pt idx="703">
                  <c:v>2.4283000000000041E-2</c:v>
                </c:pt>
                <c:pt idx="704">
                  <c:v>2.4890000000000002E-2</c:v>
                </c:pt>
                <c:pt idx="705">
                  <c:v>2.2143000000000052E-2</c:v>
                </c:pt>
                <c:pt idx="706">
                  <c:v>2.2882000000000086E-2</c:v>
                </c:pt>
                <c:pt idx="707">
                  <c:v>2.2599000000000015E-2</c:v>
                </c:pt>
                <c:pt idx="708">
                  <c:v>2.3761000000000001E-2</c:v>
                </c:pt>
                <c:pt idx="709">
                  <c:v>2.3864E-2</c:v>
                </c:pt>
                <c:pt idx="710">
                  <c:v>2.3043000000000015E-2</c:v>
                </c:pt>
                <c:pt idx="711">
                  <c:v>2.3668999999999989E-2</c:v>
                </c:pt>
                <c:pt idx="712">
                  <c:v>2.3569E-2</c:v>
                </c:pt>
                <c:pt idx="713">
                  <c:v>2.4434000000000042E-2</c:v>
                </c:pt>
                <c:pt idx="714">
                  <c:v>2.4017000000000042E-2</c:v>
                </c:pt>
                <c:pt idx="715">
                  <c:v>2.3105999999999998E-2</c:v>
                </c:pt>
                <c:pt idx="716">
                  <c:v>2.290700000000007E-2</c:v>
                </c:pt>
                <c:pt idx="717">
                  <c:v>2.3749999999999997E-2</c:v>
                </c:pt>
                <c:pt idx="718">
                  <c:v>2.2679000000000119E-2</c:v>
                </c:pt>
                <c:pt idx="719">
                  <c:v>2.2702000000000042E-2</c:v>
                </c:pt>
                <c:pt idx="720">
                  <c:v>2.2921000000000042E-2</c:v>
                </c:pt>
                <c:pt idx="721">
                  <c:v>2.3907000000000001E-2</c:v>
                </c:pt>
                <c:pt idx="722">
                  <c:v>2.4070000000000046E-2</c:v>
                </c:pt>
                <c:pt idx="723">
                  <c:v>2.3657999999999998E-2</c:v>
                </c:pt>
                <c:pt idx="724">
                  <c:v>2.2825000000000061E-2</c:v>
                </c:pt>
                <c:pt idx="725">
                  <c:v>2.2951000000000051E-2</c:v>
                </c:pt>
                <c:pt idx="726">
                  <c:v>2.2794000000000002E-2</c:v>
                </c:pt>
                <c:pt idx="727">
                  <c:v>2.3307999999999999E-2</c:v>
                </c:pt>
                <c:pt idx="728">
                  <c:v>2.348600000000001E-2</c:v>
                </c:pt>
                <c:pt idx="729">
                  <c:v>2.4411000000000019E-2</c:v>
                </c:pt>
                <c:pt idx="730">
                  <c:v>2.3019999999999999E-2</c:v>
                </c:pt>
                <c:pt idx="731">
                  <c:v>2.4261999999999999E-2</c:v>
                </c:pt>
                <c:pt idx="732">
                  <c:v>2.3248999999999999E-2</c:v>
                </c:pt>
                <c:pt idx="733">
                  <c:v>2.3359999999999988E-2</c:v>
                </c:pt>
                <c:pt idx="734">
                  <c:v>2.4033000000000054E-2</c:v>
                </c:pt>
                <c:pt idx="735">
                  <c:v>2.3292E-2</c:v>
                </c:pt>
                <c:pt idx="736">
                  <c:v>2.3577999999999998E-2</c:v>
                </c:pt>
                <c:pt idx="737">
                  <c:v>2.3935000000000012E-2</c:v>
                </c:pt>
                <c:pt idx="738">
                  <c:v>2.2547000000000057E-2</c:v>
                </c:pt>
                <c:pt idx="739">
                  <c:v>2.3310999999999988E-2</c:v>
                </c:pt>
                <c:pt idx="740">
                  <c:v>2.2929000000000012E-2</c:v>
                </c:pt>
                <c:pt idx="741">
                  <c:v>2.390900000000001E-2</c:v>
                </c:pt>
                <c:pt idx="742">
                  <c:v>2.5163999999999999E-2</c:v>
                </c:pt>
                <c:pt idx="743">
                  <c:v>2.3589999999999993E-2</c:v>
                </c:pt>
                <c:pt idx="744">
                  <c:v>2.3603000000000037E-2</c:v>
                </c:pt>
                <c:pt idx="745">
                  <c:v>2.4563000000000001E-2</c:v>
                </c:pt>
                <c:pt idx="746">
                  <c:v>2.3781999999999998E-2</c:v>
                </c:pt>
                <c:pt idx="747">
                  <c:v>2.3647000000000015E-2</c:v>
                </c:pt>
                <c:pt idx="748">
                  <c:v>2.4341000000000012E-2</c:v>
                </c:pt>
                <c:pt idx="749">
                  <c:v>2.4559999999999998E-2</c:v>
                </c:pt>
                <c:pt idx="750">
                  <c:v>2.3861999999999998E-2</c:v>
                </c:pt>
                <c:pt idx="751">
                  <c:v>2.3702999999999998E-2</c:v>
                </c:pt>
                <c:pt idx="752">
                  <c:v>2.3601000000000042E-2</c:v>
                </c:pt>
                <c:pt idx="753">
                  <c:v>2.4308E-2</c:v>
                </c:pt>
                <c:pt idx="754">
                  <c:v>2.3157000000000001E-2</c:v>
                </c:pt>
                <c:pt idx="755">
                  <c:v>2.4468E-2</c:v>
                </c:pt>
                <c:pt idx="756">
                  <c:v>2.3517999999999997E-2</c:v>
                </c:pt>
                <c:pt idx="757">
                  <c:v>2.2852000000000042E-2</c:v>
                </c:pt>
                <c:pt idx="758">
                  <c:v>2.2713000000000042E-2</c:v>
                </c:pt>
                <c:pt idx="759">
                  <c:v>2.2655000000000088E-2</c:v>
                </c:pt>
                <c:pt idx="760">
                  <c:v>2.4376999999999999E-2</c:v>
                </c:pt>
                <c:pt idx="761">
                  <c:v>2.2759000000000015E-2</c:v>
                </c:pt>
                <c:pt idx="762">
                  <c:v>2.4150999999999988E-2</c:v>
                </c:pt>
                <c:pt idx="763">
                  <c:v>2.3167999999999987E-2</c:v>
                </c:pt>
                <c:pt idx="764">
                  <c:v>2.346500000000001E-2</c:v>
                </c:pt>
                <c:pt idx="765">
                  <c:v>2.3928999999999968E-2</c:v>
                </c:pt>
                <c:pt idx="766">
                  <c:v>2.3326999999999973E-2</c:v>
                </c:pt>
                <c:pt idx="767">
                  <c:v>2.4408000000000006E-2</c:v>
                </c:pt>
                <c:pt idx="768">
                  <c:v>2.3589999999999993E-2</c:v>
                </c:pt>
                <c:pt idx="769">
                  <c:v>2.4361999999999998E-2</c:v>
                </c:pt>
                <c:pt idx="770">
                  <c:v>2.2735000000000085E-2</c:v>
                </c:pt>
                <c:pt idx="771">
                  <c:v>2.3121999999999997E-2</c:v>
                </c:pt>
                <c:pt idx="772">
                  <c:v>2.4351999999999999E-2</c:v>
                </c:pt>
                <c:pt idx="773">
                  <c:v>2.3293000000000012E-2</c:v>
                </c:pt>
                <c:pt idx="774">
                  <c:v>2.3663999999999998E-2</c:v>
                </c:pt>
                <c:pt idx="775">
                  <c:v>2.415900000000001E-2</c:v>
                </c:pt>
                <c:pt idx="776">
                  <c:v>2.5519000000000014E-2</c:v>
                </c:pt>
                <c:pt idx="777">
                  <c:v>2.2759000000000015E-2</c:v>
                </c:pt>
                <c:pt idx="778">
                  <c:v>2.4376999999999999E-2</c:v>
                </c:pt>
                <c:pt idx="779">
                  <c:v>2.3990999999999988E-2</c:v>
                </c:pt>
                <c:pt idx="780">
                  <c:v>2.2835000000000136E-2</c:v>
                </c:pt>
                <c:pt idx="781">
                  <c:v>2.4066000000000001E-2</c:v>
                </c:pt>
                <c:pt idx="782">
                  <c:v>2.4556999999999989E-2</c:v>
                </c:pt>
                <c:pt idx="783">
                  <c:v>2.3393999999999998E-2</c:v>
                </c:pt>
                <c:pt idx="784">
                  <c:v>2.3817000000000012E-2</c:v>
                </c:pt>
                <c:pt idx="785">
                  <c:v>2.3269999999999999E-2</c:v>
                </c:pt>
                <c:pt idx="786">
                  <c:v>2.2171000000000093E-2</c:v>
                </c:pt>
                <c:pt idx="787">
                  <c:v>2.3334000000000001E-2</c:v>
                </c:pt>
                <c:pt idx="788">
                  <c:v>2.4637000000000062E-2</c:v>
                </c:pt>
                <c:pt idx="789">
                  <c:v>2.2915000000000046E-2</c:v>
                </c:pt>
                <c:pt idx="790">
                  <c:v>2.259800000000001E-2</c:v>
                </c:pt>
                <c:pt idx="791">
                  <c:v>2.4079000000000066E-2</c:v>
                </c:pt>
                <c:pt idx="792">
                  <c:v>2.3238999999999999E-2</c:v>
                </c:pt>
                <c:pt idx="793">
                  <c:v>2.379100000000001E-2</c:v>
                </c:pt>
                <c:pt idx="794">
                  <c:v>2.358E-2</c:v>
                </c:pt>
                <c:pt idx="795">
                  <c:v>2.3443000000000012E-2</c:v>
                </c:pt>
                <c:pt idx="796">
                  <c:v>2.3200999999999999E-2</c:v>
                </c:pt>
                <c:pt idx="797">
                  <c:v>2.4455000000000046E-2</c:v>
                </c:pt>
                <c:pt idx="798">
                  <c:v>2.4618999999999999E-2</c:v>
                </c:pt>
                <c:pt idx="799">
                  <c:v>2.4461000000000042E-2</c:v>
                </c:pt>
                <c:pt idx="800">
                  <c:v>2.3748999999999989E-2</c:v>
                </c:pt>
                <c:pt idx="801">
                  <c:v>2.3314999999999978E-2</c:v>
                </c:pt>
                <c:pt idx="802">
                  <c:v>2.3637000000000016E-2</c:v>
                </c:pt>
                <c:pt idx="803">
                  <c:v>2.5107999999999998E-2</c:v>
                </c:pt>
                <c:pt idx="804">
                  <c:v>2.4069000000000011E-2</c:v>
                </c:pt>
                <c:pt idx="805">
                  <c:v>2.3625000000000011E-2</c:v>
                </c:pt>
                <c:pt idx="806">
                  <c:v>2.4776000000000006E-2</c:v>
                </c:pt>
                <c:pt idx="807">
                  <c:v>2.3932999999999999E-2</c:v>
                </c:pt>
                <c:pt idx="808">
                  <c:v>2.3598999999999978E-2</c:v>
                </c:pt>
                <c:pt idx="809">
                  <c:v>2.3896000000000001E-2</c:v>
                </c:pt>
                <c:pt idx="810">
                  <c:v>2.2792000000000014E-2</c:v>
                </c:pt>
                <c:pt idx="811">
                  <c:v>2.2698000000000051E-2</c:v>
                </c:pt>
                <c:pt idx="812">
                  <c:v>2.2960999999999999E-2</c:v>
                </c:pt>
                <c:pt idx="813">
                  <c:v>2.2709000000000056E-2</c:v>
                </c:pt>
                <c:pt idx="814">
                  <c:v>2.2494000000000042E-2</c:v>
                </c:pt>
                <c:pt idx="815">
                  <c:v>2.4271000000000091E-2</c:v>
                </c:pt>
                <c:pt idx="816">
                  <c:v>2.3942999999999989E-2</c:v>
                </c:pt>
                <c:pt idx="817">
                  <c:v>2.3963999999999989E-2</c:v>
                </c:pt>
                <c:pt idx="818">
                  <c:v>2.2970000000000042E-2</c:v>
                </c:pt>
                <c:pt idx="819">
                  <c:v>2.2720000000000011E-2</c:v>
                </c:pt>
                <c:pt idx="820">
                  <c:v>2.3507000000000011E-2</c:v>
                </c:pt>
                <c:pt idx="821">
                  <c:v>2.3531000000000041E-2</c:v>
                </c:pt>
                <c:pt idx="822">
                  <c:v>2.2419000000000081E-2</c:v>
                </c:pt>
                <c:pt idx="823">
                  <c:v>2.4169E-2</c:v>
                </c:pt>
                <c:pt idx="824">
                  <c:v>2.4226999999999988E-2</c:v>
                </c:pt>
                <c:pt idx="825">
                  <c:v>2.5151000000000041E-2</c:v>
                </c:pt>
                <c:pt idx="826">
                  <c:v>2.4319999999999998E-2</c:v>
                </c:pt>
                <c:pt idx="827">
                  <c:v>2.3634000000000016E-2</c:v>
                </c:pt>
                <c:pt idx="828">
                  <c:v>2.4721999999999997E-2</c:v>
                </c:pt>
                <c:pt idx="829">
                  <c:v>2.5034000000000042E-2</c:v>
                </c:pt>
                <c:pt idx="830">
                  <c:v>2.4993999999999999E-2</c:v>
                </c:pt>
                <c:pt idx="831">
                  <c:v>2.5176000000000011E-2</c:v>
                </c:pt>
                <c:pt idx="832">
                  <c:v>2.3658999999999993E-2</c:v>
                </c:pt>
                <c:pt idx="833">
                  <c:v>2.4844000000000012E-2</c:v>
                </c:pt>
                <c:pt idx="834">
                  <c:v>2.3884000000000002E-2</c:v>
                </c:pt>
                <c:pt idx="835">
                  <c:v>2.3928999999999968E-2</c:v>
                </c:pt>
                <c:pt idx="836">
                  <c:v>2.2085000000000098E-2</c:v>
                </c:pt>
                <c:pt idx="837">
                  <c:v>2.1685000000000062E-2</c:v>
                </c:pt>
                <c:pt idx="838">
                  <c:v>2.346500000000001E-2</c:v>
                </c:pt>
                <c:pt idx="839">
                  <c:v>2.2773000000000095E-2</c:v>
                </c:pt>
                <c:pt idx="840">
                  <c:v>2.3168999999999967E-2</c:v>
                </c:pt>
                <c:pt idx="841">
                  <c:v>2.3715999999999997E-2</c:v>
                </c:pt>
                <c:pt idx="842">
                  <c:v>2.4617000000000042E-2</c:v>
                </c:pt>
                <c:pt idx="843">
                  <c:v>2.2665000000000057E-2</c:v>
                </c:pt>
                <c:pt idx="844">
                  <c:v>2.3612999999999999E-2</c:v>
                </c:pt>
                <c:pt idx="845">
                  <c:v>2.3136E-2</c:v>
                </c:pt>
                <c:pt idx="846">
                  <c:v>2.379100000000001E-2</c:v>
                </c:pt>
                <c:pt idx="847">
                  <c:v>2.3713999999999999E-2</c:v>
                </c:pt>
                <c:pt idx="848">
                  <c:v>2.3349000000000002E-2</c:v>
                </c:pt>
                <c:pt idx="849">
                  <c:v>2.4171000000000015E-2</c:v>
                </c:pt>
                <c:pt idx="850">
                  <c:v>2.2608000000000066E-2</c:v>
                </c:pt>
                <c:pt idx="851">
                  <c:v>2.4170000000000011E-2</c:v>
                </c:pt>
                <c:pt idx="852">
                  <c:v>2.3623999999999999E-2</c:v>
                </c:pt>
                <c:pt idx="853">
                  <c:v>2.3980999999999999E-2</c:v>
                </c:pt>
                <c:pt idx="854">
                  <c:v>2.4145999999999997E-2</c:v>
                </c:pt>
                <c:pt idx="855">
                  <c:v>2.3511000000000001E-2</c:v>
                </c:pt>
                <c:pt idx="856">
                  <c:v>2.4183000000000041E-2</c:v>
                </c:pt>
                <c:pt idx="857">
                  <c:v>2.4422000000000003E-2</c:v>
                </c:pt>
                <c:pt idx="858">
                  <c:v>2.3527999999999997E-2</c:v>
                </c:pt>
                <c:pt idx="859">
                  <c:v>2.3307999999999999E-2</c:v>
                </c:pt>
                <c:pt idx="860">
                  <c:v>2.234700000000004E-2</c:v>
                </c:pt>
                <c:pt idx="861">
                  <c:v>2.3895000000000041E-2</c:v>
                </c:pt>
                <c:pt idx="862">
                  <c:v>2.3463999999999999E-2</c:v>
                </c:pt>
                <c:pt idx="863">
                  <c:v>2.3407000000000042E-2</c:v>
                </c:pt>
                <c:pt idx="864">
                  <c:v>2.3477000000000057E-2</c:v>
                </c:pt>
                <c:pt idx="865">
                  <c:v>2.510600000000001E-2</c:v>
                </c:pt>
                <c:pt idx="866">
                  <c:v>2.2459000000000083E-2</c:v>
                </c:pt>
                <c:pt idx="867">
                  <c:v>2.2507000000000051E-2</c:v>
                </c:pt>
                <c:pt idx="868">
                  <c:v>2.296200000000001E-2</c:v>
                </c:pt>
                <c:pt idx="869">
                  <c:v>2.3259999999999999E-2</c:v>
                </c:pt>
                <c:pt idx="870">
                  <c:v>2.3893999999999999E-2</c:v>
                </c:pt>
                <c:pt idx="871">
                  <c:v>2.5261000000000016E-2</c:v>
                </c:pt>
                <c:pt idx="872">
                  <c:v>2.4596E-2</c:v>
                </c:pt>
                <c:pt idx="873">
                  <c:v>2.3591999999999998E-2</c:v>
                </c:pt>
                <c:pt idx="874">
                  <c:v>2.4924999999999978E-2</c:v>
                </c:pt>
                <c:pt idx="875">
                  <c:v>2.3501999999999999E-2</c:v>
                </c:pt>
                <c:pt idx="876">
                  <c:v>2.3077000000000042E-2</c:v>
                </c:pt>
                <c:pt idx="877">
                  <c:v>2.3625999999999998E-2</c:v>
                </c:pt>
                <c:pt idx="878">
                  <c:v>2.4629000000000012E-2</c:v>
                </c:pt>
                <c:pt idx="879">
                  <c:v>2.3307000000000001E-2</c:v>
                </c:pt>
                <c:pt idx="880">
                  <c:v>2.3944E-2</c:v>
                </c:pt>
                <c:pt idx="881">
                  <c:v>2.3147999999999998E-2</c:v>
                </c:pt>
                <c:pt idx="882">
                  <c:v>2.3335000000000012E-2</c:v>
                </c:pt>
                <c:pt idx="883">
                  <c:v>2.4538000000000001E-2</c:v>
                </c:pt>
                <c:pt idx="884">
                  <c:v>2.4363999999999997E-2</c:v>
                </c:pt>
                <c:pt idx="885">
                  <c:v>2.5473000000000096E-2</c:v>
                </c:pt>
                <c:pt idx="886">
                  <c:v>2.502600000000001E-2</c:v>
                </c:pt>
                <c:pt idx="887">
                  <c:v>2.4891000000000055E-2</c:v>
                </c:pt>
                <c:pt idx="888">
                  <c:v>2.4325999999999997E-2</c:v>
                </c:pt>
                <c:pt idx="889">
                  <c:v>2.3650999999999998E-2</c:v>
                </c:pt>
                <c:pt idx="890">
                  <c:v>2.3806000000000011E-2</c:v>
                </c:pt>
                <c:pt idx="891">
                  <c:v>2.4719999999999999E-2</c:v>
                </c:pt>
                <c:pt idx="892">
                  <c:v>2.35E-2</c:v>
                </c:pt>
                <c:pt idx="893">
                  <c:v>2.4206999999999999E-2</c:v>
                </c:pt>
                <c:pt idx="894">
                  <c:v>2.3923999999999997E-2</c:v>
                </c:pt>
                <c:pt idx="895">
                  <c:v>2.3272000000000011E-2</c:v>
                </c:pt>
                <c:pt idx="896">
                  <c:v>2.3832000000000016E-2</c:v>
                </c:pt>
                <c:pt idx="897">
                  <c:v>2.496E-2</c:v>
                </c:pt>
                <c:pt idx="898">
                  <c:v>2.4275000000000081E-2</c:v>
                </c:pt>
                <c:pt idx="899">
                  <c:v>2.4513999999999998E-2</c:v>
                </c:pt>
                <c:pt idx="900">
                  <c:v>2.2766000000000002E-2</c:v>
                </c:pt>
                <c:pt idx="901">
                  <c:v>2.4045000000000042E-2</c:v>
                </c:pt>
                <c:pt idx="902">
                  <c:v>2.4276000000000016E-2</c:v>
                </c:pt>
                <c:pt idx="903">
                  <c:v>2.1677000000000095E-2</c:v>
                </c:pt>
              </c:numCache>
            </c:numRef>
          </c:yVal>
        </c:ser>
        <c:ser>
          <c:idx val="2"/>
          <c:order val="2"/>
          <c:tx>
            <c:strRef>
              <c:f>'Logging_1183010529659(1)'!$D$1</c:f>
              <c:strCache>
                <c:ptCount val="1"/>
                <c:pt idx="0">
                  <c:v>RPTE.UA83.RB.A78:I_MEAS</c:v>
                </c:pt>
              </c:strCache>
            </c:strRef>
          </c:tx>
          <c:spPr>
            <a:ln>
              <a:solidFill>
                <a:srgbClr val="FF0000"/>
              </a:solidFill>
            </a:ln>
          </c:spPr>
          <c:marker>
            <c:symbol val="none"/>
          </c:marker>
          <c:xVal>
            <c:numRef>
              <c:f>'Logging_1183010529659(1)'!$A$2:$A$905</c:f>
              <c:numCache>
                <c:formatCode>dd\-mm\-yy\ hh:mm</c:formatCode>
                <c:ptCount val="904"/>
                <c:pt idx="0">
                  <c:v>39260.791666666468</c:v>
                </c:pt>
                <c:pt idx="1">
                  <c:v>39260.791782407192</c:v>
                </c:pt>
                <c:pt idx="2">
                  <c:v>39260.791898148149</c:v>
                </c:pt>
                <c:pt idx="3">
                  <c:v>39260.792013888888</c:v>
                </c:pt>
                <c:pt idx="4">
                  <c:v>39260.792129629575</c:v>
                </c:pt>
                <c:pt idx="5">
                  <c:v>39260.792245370372</c:v>
                </c:pt>
                <c:pt idx="6">
                  <c:v>39260.792361110944</c:v>
                </c:pt>
                <c:pt idx="7">
                  <c:v>39260.792476851682</c:v>
                </c:pt>
                <c:pt idx="8">
                  <c:v>39260.792592592596</c:v>
                </c:pt>
                <c:pt idx="9">
                  <c:v>39260.792708333174</c:v>
                </c:pt>
                <c:pt idx="10">
                  <c:v>39260.792824074073</c:v>
                </c:pt>
                <c:pt idx="11">
                  <c:v>39260.792939814804</c:v>
                </c:pt>
                <c:pt idx="12">
                  <c:v>39260.793055555419</c:v>
                </c:pt>
                <c:pt idx="13">
                  <c:v>39260.793171296275</c:v>
                </c:pt>
                <c:pt idx="14">
                  <c:v>39260.793287036984</c:v>
                </c:pt>
                <c:pt idx="15">
                  <c:v>39260.79340277757</c:v>
                </c:pt>
                <c:pt idx="16">
                  <c:v>39260.79351851852</c:v>
                </c:pt>
                <c:pt idx="17">
                  <c:v>39260.793634259186</c:v>
                </c:pt>
                <c:pt idx="18">
                  <c:v>39260.793749999975</c:v>
                </c:pt>
                <c:pt idx="19">
                  <c:v>39260.793865740598</c:v>
                </c:pt>
                <c:pt idx="20">
                  <c:v>39260.793981481271</c:v>
                </c:pt>
                <c:pt idx="21">
                  <c:v>39260.79409722222</c:v>
                </c:pt>
                <c:pt idx="22">
                  <c:v>39260.794212962966</c:v>
                </c:pt>
                <c:pt idx="23">
                  <c:v>39260.794328703574</c:v>
                </c:pt>
                <c:pt idx="24">
                  <c:v>39260.794444444444</c:v>
                </c:pt>
                <c:pt idx="25">
                  <c:v>39260.794560185175</c:v>
                </c:pt>
                <c:pt idx="26">
                  <c:v>39260.794675925928</c:v>
                </c:pt>
                <c:pt idx="27">
                  <c:v>39260.794791666514</c:v>
                </c:pt>
                <c:pt idx="28">
                  <c:v>39260.794907407406</c:v>
                </c:pt>
                <c:pt idx="29">
                  <c:v>39260.795023148145</c:v>
                </c:pt>
                <c:pt idx="30">
                  <c:v>39260.795138888876</c:v>
                </c:pt>
                <c:pt idx="31">
                  <c:v>39260.795254629586</c:v>
                </c:pt>
                <c:pt idx="32">
                  <c:v>39260.795370370324</c:v>
                </c:pt>
                <c:pt idx="33">
                  <c:v>39260.795486110874</c:v>
                </c:pt>
                <c:pt idx="34">
                  <c:v>39260.79560185162</c:v>
                </c:pt>
                <c:pt idx="35">
                  <c:v>39260.795717592584</c:v>
                </c:pt>
                <c:pt idx="36">
                  <c:v>39260.795833333214</c:v>
                </c:pt>
                <c:pt idx="37">
                  <c:v>39260.795949074076</c:v>
                </c:pt>
                <c:pt idx="38">
                  <c:v>39260.796064814676</c:v>
                </c:pt>
                <c:pt idx="39">
                  <c:v>39260.796180555342</c:v>
                </c:pt>
                <c:pt idx="40">
                  <c:v>39260.796296296299</c:v>
                </c:pt>
                <c:pt idx="41">
                  <c:v>39260.796412036994</c:v>
                </c:pt>
                <c:pt idx="42">
                  <c:v>39260.796527777777</c:v>
                </c:pt>
                <c:pt idx="43">
                  <c:v>39260.796643518384</c:v>
                </c:pt>
                <c:pt idx="44">
                  <c:v>39260.796759259254</c:v>
                </c:pt>
                <c:pt idx="45">
                  <c:v>39260.796875</c:v>
                </c:pt>
                <c:pt idx="46">
                  <c:v>39260.796990740724</c:v>
                </c:pt>
                <c:pt idx="47">
                  <c:v>39260.797106481317</c:v>
                </c:pt>
                <c:pt idx="48">
                  <c:v>39260.797222222194</c:v>
                </c:pt>
                <c:pt idx="49">
                  <c:v>39260.797337962955</c:v>
                </c:pt>
                <c:pt idx="50">
                  <c:v>39260.797453703497</c:v>
                </c:pt>
                <c:pt idx="51">
                  <c:v>39260.797569444447</c:v>
                </c:pt>
                <c:pt idx="52">
                  <c:v>39260.797685185047</c:v>
                </c:pt>
                <c:pt idx="53">
                  <c:v>39260.797800925924</c:v>
                </c:pt>
                <c:pt idx="54">
                  <c:v>39260.797916666575</c:v>
                </c:pt>
                <c:pt idx="55">
                  <c:v>39260.798032407409</c:v>
                </c:pt>
                <c:pt idx="56">
                  <c:v>39260.798148148147</c:v>
                </c:pt>
                <c:pt idx="57">
                  <c:v>39260.798263888886</c:v>
                </c:pt>
                <c:pt idx="58">
                  <c:v>39260.798379629625</c:v>
                </c:pt>
                <c:pt idx="59">
                  <c:v>39260.798495370371</c:v>
                </c:pt>
                <c:pt idx="60">
                  <c:v>39260.798611111</c:v>
                </c:pt>
                <c:pt idx="61">
                  <c:v>39260.798726851674</c:v>
                </c:pt>
                <c:pt idx="62">
                  <c:v>39260.798842592594</c:v>
                </c:pt>
                <c:pt idx="63">
                  <c:v>39260.798958333326</c:v>
                </c:pt>
                <c:pt idx="64">
                  <c:v>39260.799074074072</c:v>
                </c:pt>
                <c:pt idx="65">
                  <c:v>39260.799189814607</c:v>
                </c:pt>
                <c:pt idx="66">
                  <c:v>39260.799305555374</c:v>
                </c:pt>
                <c:pt idx="67">
                  <c:v>39260.799421296186</c:v>
                </c:pt>
                <c:pt idx="68">
                  <c:v>39260.799537037034</c:v>
                </c:pt>
                <c:pt idx="69">
                  <c:v>39260.799652777649</c:v>
                </c:pt>
                <c:pt idx="70">
                  <c:v>39260.799768518315</c:v>
                </c:pt>
                <c:pt idx="71">
                  <c:v>39260.799884259184</c:v>
                </c:pt>
                <c:pt idx="72">
                  <c:v>39260.800000000003</c:v>
                </c:pt>
                <c:pt idx="73">
                  <c:v>39260.800115740742</c:v>
                </c:pt>
                <c:pt idx="74">
                  <c:v>39260.800231481604</c:v>
                </c:pt>
                <c:pt idx="75">
                  <c:v>39260.800347222219</c:v>
                </c:pt>
                <c:pt idx="76">
                  <c:v>39260.800462962965</c:v>
                </c:pt>
                <c:pt idx="77">
                  <c:v>39260.800578703711</c:v>
                </c:pt>
                <c:pt idx="78">
                  <c:v>39260.800694444624</c:v>
                </c:pt>
                <c:pt idx="79">
                  <c:v>39260.800810185203</c:v>
                </c:pt>
                <c:pt idx="80">
                  <c:v>39260.800925925942</c:v>
                </c:pt>
                <c:pt idx="81">
                  <c:v>39260.801041666586</c:v>
                </c:pt>
                <c:pt idx="82">
                  <c:v>39260.801157407412</c:v>
                </c:pt>
                <c:pt idx="83">
                  <c:v>39260.801273148296</c:v>
                </c:pt>
                <c:pt idx="84">
                  <c:v>39260.801388888889</c:v>
                </c:pt>
                <c:pt idx="85">
                  <c:v>39260.801504629628</c:v>
                </c:pt>
                <c:pt idx="86">
                  <c:v>39260.801620370381</c:v>
                </c:pt>
                <c:pt idx="87">
                  <c:v>39260.801736111105</c:v>
                </c:pt>
                <c:pt idx="88">
                  <c:v>39260.801851851851</c:v>
                </c:pt>
                <c:pt idx="89">
                  <c:v>39260.80196759259</c:v>
                </c:pt>
                <c:pt idx="90">
                  <c:v>39260.802083333336</c:v>
                </c:pt>
                <c:pt idx="91">
                  <c:v>39260.802199074213</c:v>
                </c:pt>
                <c:pt idx="92">
                  <c:v>39260.802314814813</c:v>
                </c:pt>
                <c:pt idx="93">
                  <c:v>39260.802430555559</c:v>
                </c:pt>
                <c:pt idx="94">
                  <c:v>39260.802546296494</c:v>
                </c:pt>
                <c:pt idx="95">
                  <c:v>39260.802662037036</c:v>
                </c:pt>
                <c:pt idx="96">
                  <c:v>39260.802777777782</c:v>
                </c:pt>
                <c:pt idx="97">
                  <c:v>39260.802893518543</c:v>
                </c:pt>
                <c:pt idx="98">
                  <c:v>39260.80300925926</c:v>
                </c:pt>
                <c:pt idx="99">
                  <c:v>39260.803124999999</c:v>
                </c:pt>
                <c:pt idx="100">
                  <c:v>39260.803240740737</c:v>
                </c:pt>
                <c:pt idx="101">
                  <c:v>39260.803356481483</c:v>
                </c:pt>
                <c:pt idx="102">
                  <c:v>39260.803472222222</c:v>
                </c:pt>
                <c:pt idx="103">
                  <c:v>39260.803587962961</c:v>
                </c:pt>
                <c:pt idx="104">
                  <c:v>39260.803703703576</c:v>
                </c:pt>
                <c:pt idx="105">
                  <c:v>39260.803819444671</c:v>
                </c:pt>
                <c:pt idx="106">
                  <c:v>39260.803935185191</c:v>
                </c:pt>
                <c:pt idx="107">
                  <c:v>39260.804050926046</c:v>
                </c:pt>
                <c:pt idx="108">
                  <c:v>39260.804166666654</c:v>
                </c:pt>
                <c:pt idx="109">
                  <c:v>39260.804282407516</c:v>
                </c:pt>
                <c:pt idx="110">
                  <c:v>39260.804398148335</c:v>
                </c:pt>
                <c:pt idx="111">
                  <c:v>39260.804513889052</c:v>
                </c:pt>
                <c:pt idx="112">
                  <c:v>39260.804629629631</c:v>
                </c:pt>
                <c:pt idx="113">
                  <c:v>39260.804745370369</c:v>
                </c:pt>
                <c:pt idx="114">
                  <c:v>39260.804861111108</c:v>
                </c:pt>
                <c:pt idx="115">
                  <c:v>39260.804976851861</c:v>
                </c:pt>
                <c:pt idx="116">
                  <c:v>39260.805092592593</c:v>
                </c:pt>
                <c:pt idx="117">
                  <c:v>39260.805208333331</c:v>
                </c:pt>
                <c:pt idx="118">
                  <c:v>39260.805324074092</c:v>
                </c:pt>
                <c:pt idx="119">
                  <c:v>39260.805439814816</c:v>
                </c:pt>
                <c:pt idx="120">
                  <c:v>39260.805555555562</c:v>
                </c:pt>
                <c:pt idx="121">
                  <c:v>39260.805671296293</c:v>
                </c:pt>
                <c:pt idx="122">
                  <c:v>39260.805787037025</c:v>
                </c:pt>
                <c:pt idx="123">
                  <c:v>39260.805902777778</c:v>
                </c:pt>
                <c:pt idx="124">
                  <c:v>39260.806018518611</c:v>
                </c:pt>
                <c:pt idx="125">
                  <c:v>39260.806134259263</c:v>
                </c:pt>
                <c:pt idx="126">
                  <c:v>39260.806250000118</c:v>
                </c:pt>
                <c:pt idx="127">
                  <c:v>39260.80636574074</c:v>
                </c:pt>
                <c:pt idx="128">
                  <c:v>39260.806481481479</c:v>
                </c:pt>
                <c:pt idx="129">
                  <c:v>39260.806597222385</c:v>
                </c:pt>
                <c:pt idx="130">
                  <c:v>39260.806712962993</c:v>
                </c:pt>
                <c:pt idx="131">
                  <c:v>39260.806828703702</c:v>
                </c:pt>
                <c:pt idx="132">
                  <c:v>39260.806944444623</c:v>
                </c:pt>
                <c:pt idx="133">
                  <c:v>39260.807060185187</c:v>
                </c:pt>
                <c:pt idx="134">
                  <c:v>39260.807175925933</c:v>
                </c:pt>
                <c:pt idx="135">
                  <c:v>39260.807291666664</c:v>
                </c:pt>
                <c:pt idx="136">
                  <c:v>39260.80740740741</c:v>
                </c:pt>
                <c:pt idx="137">
                  <c:v>39260.807523148243</c:v>
                </c:pt>
                <c:pt idx="138">
                  <c:v>39260.807638889011</c:v>
                </c:pt>
                <c:pt idx="139">
                  <c:v>39260.807754629626</c:v>
                </c:pt>
                <c:pt idx="140">
                  <c:v>39260.807870370489</c:v>
                </c:pt>
                <c:pt idx="141">
                  <c:v>39260.807986111104</c:v>
                </c:pt>
                <c:pt idx="142">
                  <c:v>39260.80810185185</c:v>
                </c:pt>
                <c:pt idx="143">
                  <c:v>39260.808217592748</c:v>
                </c:pt>
                <c:pt idx="144">
                  <c:v>39260.808333333342</c:v>
                </c:pt>
                <c:pt idx="145">
                  <c:v>39260.808449074197</c:v>
                </c:pt>
                <c:pt idx="146">
                  <c:v>39260.808564814812</c:v>
                </c:pt>
                <c:pt idx="147">
                  <c:v>39260.808680555558</c:v>
                </c:pt>
                <c:pt idx="148">
                  <c:v>39260.808796296456</c:v>
                </c:pt>
                <c:pt idx="149">
                  <c:v>39260.808912037042</c:v>
                </c:pt>
                <c:pt idx="150">
                  <c:v>39260.809027777781</c:v>
                </c:pt>
                <c:pt idx="151">
                  <c:v>39260.80914351852</c:v>
                </c:pt>
                <c:pt idx="152">
                  <c:v>39260.809259259375</c:v>
                </c:pt>
                <c:pt idx="153">
                  <c:v>39260.809375000012</c:v>
                </c:pt>
                <c:pt idx="154">
                  <c:v>39260.809490740736</c:v>
                </c:pt>
                <c:pt idx="155">
                  <c:v>39260.809606481482</c:v>
                </c:pt>
                <c:pt idx="156">
                  <c:v>39260.80972222222</c:v>
                </c:pt>
                <c:pt idx="157">
                  <c:v>39260.809837963003</c:v>
                </c:pt>
                <c:pt idx="158">
                  <c:v>39260.809953703705</c:v>
                </c:pt>
                <c:pt idx="159">
                  <c:v>39260.810069444648</c:v>
                </c:pt>
                <c:pt idx="160">
                  <c:v>39260.810185185182</c:v>
                </c:pt>
                <c:pt idx="161">
                  <c:v>39260.810300925943</c:v>
                </c:pt>
                <c:pt idx="162">
                  <c:v>39260.810416666667</c:v>
                </c:pt>
                <c:pt idx="163">
                  <c:v>39260.81053240761</c:v>
                </c:pt>
                <c:pt idx="164">
                  <c:v>39260.810648148319</c:v>
                </c:pt>
                <c:pt idx="165">
                  <c:v>39260.810763888891</c:v>
                </c:pt>
                <c:pt idx="166">
                  <c:v>39260.810879629746</c:v>
                </c:pt>
                <c:pt idx="167">
                  <c:v>39260.810995370535</c:v>
                </c:pt>
                <c:pt idx="168">
                  <c:v>39260.811111111114</c:v>
                </c:pt>
                <c:pt idx="169">
                  <c:v>39260.811226851853</c:v>
                </c:pt>
                <c:pt idx="170">
                  <c:v>39260.811342592591</c:v>
                </c:pt>
                <c:pt idx="171">
                  <c:v>39260.81145833333</c:v>
                </c:pt>
                <c:pt idx="172">
                  <c:v>39260.811574074236</c:v>
                </c:pt>
                <c:pt idx="173">
                  <c:v>39260.811689814815</c:v>
                </c:pt>
                <c:pt idx="174">
                  <c:v>39260.811805555553</c:v>
                </c:pt>
                <c:pt idx="175">
                  <c:v>39260.811921296299</c:v>
                </c:pt>
                <c:pt idx="176">
                  <c:v>39260.812037037169</c:v>
                </c:pt>
                <c:pt idx="177">
                  <c:v>39260.812152777791</c:v>
                </c:pt>
                <c:pt idx="178">
                  <c:v>39260.812268518603</c:v>
                </c:pt>
                <c:pt idx="179">
                  <c:v>39260.812384259261</c:v>
                </c:pt>
                <c:pt idx="180">
                  <c:v>39260.812500000109</c:v>
                </c:pt>
                <c:pt idx="181">
                  <c:v>39260.812615740884</c:v>
                </c:pt>
                <c:pt idx="182">
                  <c:v>39260.812731481492</c:v>
                </c:pt>
                <c:pt idx="183">
                  <c:v>39260.812847222347</c:v>
                </c:pt>
                <c:pt idx="184">
                  <c:v>39260.812962962962</c:v>
                </c:pt>
                <c:pt idx="185">
                  <c:v>39260.813078703701</c:v>
                </c:pt>
                <c:pt idx="186">
                  <c:v>39260.813194444607</c:v>
                </c:pt>
                <c:pt idx="187">
                  <c:v>39260.813310185193</c:v>
                </c:pt>
                <c:pt idx="188">
                  <c:v>39260.813425925931</c:v>
                </c:pt>
                <c:pt idx="189">
                  <c:v>39260.81354166667</c:v>
                </c:pt>
                <c:pt idx="190">
                  <c:v>39260.813657407525</c:v>
                </c:pt>
                <c:pt idx="191">
                  <c:v>39260.813773148213</c:v>
                </c:pt>
                <c:pt idx="192">
                  <c:v>39260.813888888893</c:v>
                </c:pt>
                <c:pt idx="193">
                  <c:v>39260.814004629632</c:v>
                </c:pt>
                <c:pt idx="194">
                  <c:v>39260.814120370393</c:v>
                </c:pt>
                <c:pt idx="195">
                  <c:v>39260.814236111211</c:v>
                </c:pt>
                <c:pt idx="196">
                  <c:v>39260.814351851863</c:v>
                </c:pt>
                <c:pt idx="197">
                  <c:v>39260.814467592601</c:v>
                </c:pt>
                <c:pt idx="198">
                  <c:v>39260.814583333333</c:v>
                </c:pt>
                <c:pt idx="199">
                  <c:v>39260.814699074253</c:v>
                </c:pt>
                <c:pt idx="200">
                  <c:v>39260.81481481497</c:v>
                </c:pt>
                <c:pt idx="201">
                  <c:v>39260.814930555563</c:v>
                </c:pt>
                <c:pt idx="202">
                  <c:v>39260.815046296426</c:v>
                </c:pt>
                <c:pt idx="203">
                  <c:v>39260.815162037034</c:v>
                </c:pt>
                <c:pt idx="204">
                  <c:v>39260.815277777896</c:v>
                </c:pt>
                <c:pt idx="205">
                  <c:v>39260.815393518518</c:v>
                </c:pt>
                <c:pt idx="206">
                  <c:v>39260.815509259293</c:v>
                </c:pt>
                <c:pt idx="207">
                  <c:v>39260.815625000003</c:v>
                </c:pt>
                <c:pt idx="208">
                  <c:v>39260.815740740734</c:v>
                </c:pt>
                <c:pt idx="209">
                  <c:v>39260.815856481604</c:v>
                </c:pt>
                <c:pt idx="210">
                  <c:v>39260.815972222219</c:v>
                </c:pt>
                <c:pt idx="211">
                  <c:v>39260.816087963001</c:v>
                </c:pt>
                <c:pt idx="212">
                  <c:v>39260.816203703711</c:v>
                </c:pt>
                <c:pt idx="213">
                  <c:v>39260.816319444726</c:v>
                </c:pt>
                <c:pt idx="214">
                  <c:v>39260.816435185203</c:v>
                </c:pt>
                <c:pt idx="215">
                  <c:v>39260.816550926123</c:v>
                </c:pt>
                <c:pt idx="216">
                  <c:v>39260.816666666666</c:v>
                </c:pt>
                <c:pt idx="217">
                  <c:v>39260.816782407412</c:v>
                </c:pt>
                <c:pt idx="218">
                  <c:v>39260.816898148412</c:v>
                </c:pt>
                <c:pt idx="219">
                  <c:v>39260.817013889013</c:v>
                </c:pt>
                <c:pt idx="220">
                  <c:v>39260.817129629628</c:v>
                </c:pt>
                <c:pt idx="221">
                  <c:v>39260.817245370519</c:v>
                </c:pt>
                <c:pt idx="222">
                  <c:v>39260.817361111105</c:v>
                </c:pt>
                <c:pt idx="223">
                  <c:v>39260.817476851851</c:v>
                </c:pt>
                <c:pt idx="224">
                  <c:v>39260.817592592612</c:v>
                </c:pt>
                <c:pt idx="225">
                  <c:v>39260.817708333336</c:v>
                </c:pt>
                <c:pt idx="226">
                  <c:v>39260.817824074213</c:v>
                </c:pt>
                <c:pt idx="227">
                  <c:v>39260.817939814813</c:v>
                </c:pt>
                <c:pt idx="228">
                  <c:v>39260.818055555603</c:v>
                </c:pt>
                <c:pt idx="229">
                  <c:v>39260.818171296494</c:v>
                </c:pt>
                <c:pt idx="230">
                  <c:v>39260.818287037153</c:v>
                </c:pt>
                <c:pt idx="231">
                  <c:v>39260.818402777782</c:v>
                </c:pt>
                <c:pt idx="232">
                  <c:v>39260.818518518674</c:v>
                </c:pt>
                <c:pt idx="233">
                  <c:v>39260.818634259405</c:v>
                </c:pt>
                <c:pt idx="234">
                  <c:v>39260.818750000013</c:v>
                </c:pt>
                <c:pt idx="235">
                  <c:v>39260.818865740868</c:v>
                </c:pt>
                <c:pt idx="236">
                  <c:v>39260.818981481483</c:v>
                </c:pt>
                <c:pt idx="237">
                  <c:v>39260.819097222338</c:v>
                </c:pt>
                <c:pt idx="238">
                  <c:v>39260.819212963012</c:v>
                </c:pt>
                <c:pt idx="239">
                  <c:v>39260.819328703707</c:v>
                </c:pt>
                <c:pt idx="240">
                  <c:v>39260.819444444576</c:v>
                </c:pt>
                <c:pt idx="241">
                  <c:v>39260.819560185191</c:v>
                </c:pt>
                <c:pt idx="242">
                  <c:v>39260.819675926046</c:v>
                </c:pt>
                <c:pt idx="243">
                  <c:v>39260.819791666654</c:v>
                </c:pt>
                <c:pt idx="244">
                  <c:v>39260.819907407516</c:v>
                </c:pt>
                <c:pt idx="245">
                  <c:v>39260.820023148211</c:v>
                </c:pt>
                <c:pt idx="246">
                  <c:v>39260.820138888892</c:v>
                </c:pt>
                <c:pt idx="247">
                  <c:v>39260.820254629631</c:v>
                </c:pt>
                <c:pt idx="248">
                  <c:v>39260.820370370369</c:v>
                </c:pt>
                <c:pt idx="249">
                  <c:v>39260.820486110984</c:v>
                </c:pt>
                <c:pt idx="250">
                  <c:v>39260.820601851854</c:v>
                </c:pt>
                <c:pt idx="251">
                  <c:v>39260.820717592593</c:v>
                </c:pt>
                <c:pt idx="252">
                  <c:v>39260.820833333331</c:v>
                </c:pt>
                <c:pt idx="253">
                  <c:v>39260.820949074092</c:v>
                </c:pt>
                <c:pt idx="254">
                  <c:v>39260.8210648147</c:v>
                </c:pt>
                <c:pt idx="255">
                  <c:v>39260.821180555358</c:v>
                </c:pt>
                <c:pt idx="256">
                  <c:v>39260.821296296293</c:v>
                </c:pt>
                <c:pt idx="257">
                  <c:v>39260.821412037025</c:v>
                </c:pt>
                <c:pt idx="258">
                  <c:v>39260.821527777778</c:v>
                </c:pt>
                <c:pt idx="259">
                  <c:v>39260.821643518408</c:v>
                </c:pt>
                <c:pt idx="260">
                  <c:v>39260.821759259255</c:v>
                </c:pt>
                <c:pt idx="261">
                  <c:v>39260.821875000001</c:v>
                </c:pt>
                <c:pt idx="262">
                  <c:v>39260.821990740726</c:v>
                </c:pt>
                <c:pt idx="263">
                  <c:v>39260.822106481479</c:v>
                </c:pt>
                <c:pt idx="264">
                  <c:v>39260.822222222232</c:v>
                </c:pt>
                <c:pt idx="265">
                  <c:v>39260.822337962993</c:v>
                </c:pt>
                <c:pt idx="266">
                  <c:v>39260.822453703593</c:v>
                </c:pt>
                <c:pt idx="267">
                  <c:v>39260.822569444623</c:v>
                </c:pt>
                <c:pt idx="268">
                  <c:v>39260.822685185187</c:v>
                </c:pt>
                <c:pt idx="269">
                  <c:v>39260.822800925933</c:v>
                </c:pt>
                <c:pt idx="270">
                  <c:v>39260.822916666664</c:v>
                </c:pt>
                <c:pt idx="271">
                  <c:v>39260.82303240741</c:v>
                </c:pt>
                <c:pt idx="272">
                  <c:v>39260.823148148149</c:v>
                </c:pt>
                <c:pt idx="273">
                  <c:v>39260.823263888888</c:v>
                </c:pt>
                <c:pt idx="274">
                  <c:v>39260.823379629626</c:v>
                </c:pt>
                <c:pt idx="275">
                  <c:v>39260.823495370372</c:v>
                </c:pt>
                <c:pt idx="276">
                  <c:v>39260.823611111104</c:v>
                </c:pt>
                <c:pt idx="277">
                  <c:v>39260.823726851682</c:v>
                </c:pt>
                <c:pt idx="278">
                  <c:v>39260.823842592596</c:v>
                </c:pt>
                <c:pt idx="279">
                  <c:v>39260.823958333334</c:v>
                </c:pt>
                <c:pt idx="280">
                  <c:v>39260.824074074197</c:v>
                </c:pt>
                <c:pt idx="281">
                  <c:v>39260.824189814804</c:v>
                </c:pt>
                <c:pt idx="282">
                  <c:v>39260.824305555558</c:v>
                </c:pt>
                <c:pt idx="283">
                  <c:v>39260.824421296296</c:v>
                </c:pt>
                <c:pt idx="284">
                  <c:v>39260.824537037042</c:v>
                </c:pt>
                <c:pt idx="285">
                  <c:v>39260.824652777781</c:v>
                </c:pt>
                <c:pt idx="286">
                  <c:v>39260.82476851852</c:v>
                </c:pt>
                <c:pt idx="287">
                  <c:v>39260.824884259258</c:v>
                </c:pt>
                <c:pt idx="288">
                  <c:v>39260.825000000004</c:v>
                </c:pt>
                <c:pt idx="289">
                  <c:v>39260.825115740736</c:v>
                </c:pt>
                <c:pt idx="290">
                  <c:v>39260.825231481482</c:v>
                </c:pt>
                <c:pt idx="291">
                  <c:v>39260.82534722222</c:v>
                </c:pt>
                <c:pt idx="292">
                  <c:v>39260.825462962857</c:v>
                </c:pt>
                <c:pt idx="293">
                  <c:v>39260.825578703705</c:v>
                </c:pt>
                <c:pt idx="294">
                  <c:v>39260.82569444456</c:v>
                </c:pt>
                <c:pt idx="295">
                  <c:v>39260.825810185182</c:v>
                </c:pt>
                <c:pt idx="296">
                  <c:v>39260.825925925928</c:v>
                </c:pt>
                <c:pt idx="297">
                  <c:v>39260.826041666594</c:v>
                </c:pt>
                <c:pt idx="298">
                  <c:v>39260.826157407413</c:v>
                </c:pt>
                <c:pt idx="299">
                  <c:v>39260.826273148319</c:v>
                </c:pt>
                <c:pt idx="300">
                  <c:v>39260.826388888891</c:v>
                </c:pt>
                <c:pt idx="301">
                  <c:v>39260.826504629629</c:v>
                </c:pt>
                <c:pt idx="302">
                  <c:v>39260.826620370368</c:v>
                </c:pt>
                <c:pt idx="303">
                  <c:v>39260.826736111114</c:v>
                </c:pt>
                <c:pt idx="304">
                  <c:v>39260.826851851853</c:v>
                </c:pt>
                <c:pt idx="305">
                  <c:v>39260.826967592591</c:v>
                </c:pt>
                <c:pt idx="306">
                  <c:v>39260.827083333214</c:v>
                </c:pt>
                <c:pt idx="307">
                  <c:v>39260.827199074083</c:v>
                </c:pt>
                <c:pt idx="308">
                  <c:v>39260.827314814815</c:v>
                </c:pt>
                <c:pt idx="309">
                  <c:v>39260.827430555524</c:v>
                </c:pt>
                <c:pt idx="310">
                  <c:v>39260.827546296299</c:v>
                </c:pt>
                <c:pt idx="311">
                  <c:v>39260.827662036994</c:v>
                </c:pt>
                <c:pt idx="312">
                  <c:v>39260.827777777777</c:v>
                </c:pt>
                <c:pt idx="313">
                  <c:v>39260.827893518515</c:v>
                </c:pt>
                <c:pt idx="314">
                  <c:v>39260.828009259261</c:v>
                </c:pt>
                <c:pt idx="315">
                  <c:v>39260.828125</c:v>
                </c:pt>
                <c:pt idx="316">
                  <c:v>39260.828240740739</c:v>
                </c:pt>
                <c:pt idx="317">
                  <c:v>39260.828356481492</c:v>
                </c:pt>
                <c:pt idx="318">
                  <c:v>39260.828472222223</c:v>
                </c:pt>
                <c:pt idx="319">
                  <c:v>39260.828587962962</c:v>
                </c:pt>
                <c:pt idx="320">
                  <c:v>39260.828703703584</c:v>
                </c:pt>
                <c:pt idx="321">
                  <c:v>39260.82881944468</c:v>
                </c:pt>
                <c:pt idx="322">
                  <c:v>39260.828935185193</c:v>
                </c:pt>
                <c:pt idx="323">
                  <c:v>39260.829050925931</c:v>
                </c:pt>
                <c:pt idx="324">
                  <c:v>39260.829166666575</c:v>
                </c:pt>
                <c:pt idx="325">
                  <c:v>39260.829282407409</c:v>
                </c:pt>
                <c:pt idx="326">
                  <c:v>39260.829398148213</c:v>
                </c:pt>
                <c:pt idx="327">
                  <c:v>39260.829513888893</c:v>
                </c:pt>
                <c:pt idx="328">
                  <c:v>39260.829629629625</c:v>
                </c:pt>
                <c:pt idx="329">
                  <c:v>39260.829745370371</c:v>
                </c:pt>
                <c:pt idx="330">
                  <c:v>39260.829861111</c:v>
                </c:pt>
                <c:pt idx="331">
                  <c:v>39260.829976851855</c:v>
                </c:pt>
                <c:pt idx="332">
                  <c:v>39260.830092592601</c:v>
                </c:pt>
                <c:pt idx="333">
                  <c:v>39260.830208333333</c:v>
                </c:pt>
                <c:pt idx="334">
                  <c:v>39260.830324074093</c:v>
                </c:pt>
                <c:pt idx="335">
                  <c:v>39260.830439814818</c:v>
                </c:pt>
                <c:pt idx="336">
                  <c:v>39260.830555555563</c:v>
                </c:pt>
                <c:pt idx="337">
                  <c:v>39260.830671296426</c:v>
                </c:pt>
                <c:pt idx="338">
                  <c:v>39260.830787037034</c:v>
                </c:pt>
                <c:pt idx="339">
                  <c:v>39260.83090277778</c:v>
                </c:pt>
                <c:pt idx="340">
                  <c:v>39260.831018518518</c:v>
                </c:pt>
                <c:pt idx="341">
                  <c:v>39260.831134259257</c:v>
                </c:pt>
                <c:pt idx="342">
                  <c:v>39260.831250000003</c:v>
                </c:pt>
                <c:pt idx="343">
                  <c:v>39260.831365740734</c:v>
                </c:pt>
                <c:pt idx="344">
                  <c:v>39260.831481481364</c:v>
                </c:pt>
                <c:pt idx="345">
                  <c:v>39260.831597222219</c:v>
                </c:pt>
                <c:pt idx="346">
                  <c:v>39260.831712962965</c:v>
                </c:pt>
                <c:pt idx="347">
                  <c:v>39260.831828703704</c:v>
                </c:pt>
                <c:pt idx="348">
                  <c:v>39260.831944444442</c:v>
                </c:pt>
                <c:pt idx="349">
                  <c:v>39260.832060185188</c:v>
                </c:pt>
                <c:pt idx="350">
                  <c:v>39260.832175925942</c:v>
                </c:pt>
                <c:pt idx="351">
                  <c:v>39260.832291666666</c:v>
                </c:pt>
                <c:pt idx="352">
                  <c:v>39260.832407407412</c:v>
                </c:pt>
                <c:pt idx="353">
                  <c:v>39260.832523148296</c:v>
                </c:pt>
                <c:pt idx="354">
                  <c:v>39260.832638889013</c:v>
                </c:pt>
                <c:pt idx="355">
                  <c:v>39260.832754629628</c:v>
                </c:pt>
                <c:pt idx="356">
                  <c:v>39260.832870370519</c:v>
                </c:pt>
                <c:pt idx="357">
                  <c:v>39260.832986111105</c:v>
                </c:pt>
                <c:pt idx="358">
                  <c:v>39260.833101851727</c:v>
                </c:pt>
                <c:pt idx="359">
                  <c:v>39260.833217592612</c:v>
                </c:pt>
                <c:pt idx="360">
                  <c:v>39260.833333333336</c:v>
                </c:pt>
                <c:pt idx="361">
                  <c:v>39260.833449074082</c:v>
                </c:pt>
                <c:pt idx="362">
                  <c:v>39260.833564814806</c:v>
                </c:pt>
                <c:pt idx="363">
                  <c:v>39260.83368055545</c:v>
                </c:pt>
                <c:pt idx="364">
                  <c:v>39260.833796296298</c:v>
                </c:pt>
                <c:pt idx="365">
                  <c:v>39260.833912037036</c:v>
                </c:pt>
                <c:pt idx="366">
                  <c:v>39260.834027777782</c:v>
                </c:pt>
                <c:pt idx="367">
                  <c:v>39260.834143518521</c:v>
                </c:pt>
                <c:pt idx="368">
                  <c:v>39260.834259259405</c:v>
                </c:pt>
                <c:pt idx="369">
                  <c:v>39260.834375000013</c:v>
                </c:pt>
                <c:pt idx="370">
                  <c:v>39260.834490740737</c:v>
                </c:pt>
                <c:pt idx="371">
                  <c:v>39260.834606481483</c:v>
                </c:pt>
                <c:pt idx="372">
                  <c:v>39260.834722222222</c:v>
                </c:pt>
                <c:pt idx="373">
                  <c:v>39260.834837963012</c:v>
                </c:pt>
                <c:pt idx="374">
                  <c:v>39260.834953703707</c:v>
                </c:pt>
                <c:pt idx="375">
                  <c:v>39260.835069444576</c:v>
                </c:pt>
                <c:pt idx="376">
                  <c:v>39260.835185185184</c:v>
                </c:pt>
                <c:pt idx="377">
                  <c:v>39260.835300925923</c:v>
                </c:pt>
                <c:pt idx="378">
                  <c:v>39260.835416666654</c:v>
                </c:pt>
                <c:pt idx="379">
                  <c:v>39260.835532407516</c:v>
                </c:pt>
                <c:pt idx="380">
                  <c:v>39260.835648148211</c:v>
                </c:pt>
                <c:pt idx="381">
                  <c:v>39260.835763888885</c:v>
                </c:pt>
                <c:pt idx="382">
                  <c:v>39260.835879629631</c:v>
                </c:pt>
                <c:pt idx="383">
                  <c:v>39260.835995370369</c:v>
                </c:pt>
                <c:pt idx="384">
                  <c:v>39260.836111111108</c:v>
                </c:pt>
                <c:pt idx="385">
                  <c:v>39260.836226851861</c:v>
                </c:pt>
                <c:pt idx="386">
                  <c:v>39260.836342592593</c:v>
                </c:pt>
                <c:pt idx="387">
                  <c:v>39260.836458333331</c:v>
                </c:pt>
                <c:pt idx="388">
                  <c:v>39260.836574074245</c:v>
                </c:pt>
                <c:pt idx="389">
                  <c:v>39260.836689814816</c:v>
                </c:pt>
                <c:pt idx="390">
                  <c:v>39260.836805555562</c:v>
                </c:pt>
                <c:pt idx="391">
                  <c:v>39260.836921296293</c:v>
                </c:pt>
                <c:pt idx="392">
                  <c:v>39260.837037037039</c:v>
                </c:pt>
                <c:pt idx="393">
                  <c:v>39260.837152777778</c:v>
                </c:pt>
                <c:pt idx="394">
                  <c:v>39260.837268518517</c:v>
                </c:pt>
                <c:pt idx="395">
                  <c:v>39260.837384259255</c:v>
                </c:pt>
                <c:pt idx="396">
                  <c:v>39260.837500000001</c:v>
                </c:pt>
                <c:pt idx="397">
                  <c:v>39260.83761574074</c:v>
                </c:pt>
                <c:pt idx="398">
                  <c:v>39260.837731481479</c:v>
                </c:pt>
                <c:pt idx="399">
                  <c:v>39260.837847222232</c:v>
                </c:pt>
                <c:pt idx="400">
                  <c:v>39260.837962962964</c:v>
                </c:pt>
                <c:pt idx="401">
                  <c:v>39260.838078703702</c:v>
                </c:pt>
                <c:pt idx="402">
                  <c:v>39260.838194444623</c:v>
                </c:pt>
                <c:pt idx="403">
                  <c:v>39260.838310185201</c:v>
                </c:pt>
                <c:pt idx="404">
                  <c:v>39260.838425925933</c:v>
                </c:pt>
                <c:pt idx="405">
                  <c:v>39260.838541666664</c:v>
                </c:pt>
                <c:pt idx="406">
                  <c:v>39260.838657407556</c:v>
                </c:pt>
                <c:pt idx="407">
                  <c:v>39260.838773148243</c:v>
                </c:pt>
                <c:pt idx="408">
                  <c:v>39260.838888889011</c:v>
                </c:pt>
                <c:pt idx="409">
                  <c:v>39260.839004629626</c:v>
                </c:pt>
                <c:pt idx="410">
                  <c:v>39260.839120370372</c:v>
                </c:pt>
                <c:pt idx="411">
                  <c:v>39260.839236111111</c:v>
                </c:pt>
                <c:pt idx="412">
                  <c:v>39260.83935185185</c:v>
                </c:pt>
                <c:pt idx="413">
                  <c:v>39260.839467592596</c:v>
                </c:pt>
                <c:pt idx="414">
                  <c:v>39260.839583333334</c:v>
                </c:pt>
                <c:pt idx="415">
                  <c:v>39260.839699074197</c:v>
                </c:pt>
                <c:pt idx="416">
                  <c:v>39260.839814814812</c:v>
                </c:pt>
                <c:pt idx="417">
                  <c:v>39260.839930555558</c:v>
                </c:pt>
                <c:pt idx="418">
                  <c:v>39260.840046296456</c:v>
                </c:pt>
                <c:pt idx="419">
                  <c:v>39260.840162037035</c:v>
                </c:pt>
                <c:pt idx="420">
                  <c:v>39260.840277777919</c:v>
                </c:pt>
                <c:pt idx="421">
                  <c:v>39260.840393518542</c:v>
                </c:pt>
                <c:pt idx="422">
                  <c:v>39260.840509259375</c:v>
                </c:pt>
                <c:pt idx="423">
                  <c:v>39260.840625000012</c:v>
                </c:pt>
                <c:pt idx="424">
                  <c:v>39260.840740740736</c:v>
                </c:pt>
                <c:pt idx="425">
                  <c:v>39260.840856481613</c:v>
                </c:pt>
                <c:pt idx="426">
                  <c:v>39260.840972222242</c:v>
                </c:pt>
                <c:pt idx="427">
                  <c:v>39260.841087962966</c:v>
                </c:pt>
                <c:pt idx="428">
                  <c:v>39260.841203703705</c:v>
                </c:pt>
                <c:pt idx="429">
                  <c:v>39260.841319444648</c:v>
                </c:pt>
                <c:pt idx="430">
                  <c:v>39260.841435185182</c:v>
                </c:pt>
                <c:pt idx="431">
                  <c:v>39260.841550925943</c:v>
                </c:pt>
                <c:pt idx="432">
                  <c:v>39260.841666666594</c:v>
                </c:pt>
                <c:pt idx="433">
                  <c:v>39260.841782407406</c:v>
                </c:pt>
                <c:pt idx="434">
                  <c:v>39260.841898148319</c:v>
                </c:pt>
                <c:pt idx="435">
                  <c:v>39260.842013889043</c:v>
                </c:pt>
                <c:pt idx="436">
                  <c:v>39260.842129629629</c:v>
                </c:pt>
                <c:pt idx="437">
                  <c:v>39260.842245370535</c:v>
                </c:pt>
                <c:pt idx="438">
                  <c:v>39260.842361111114</c:v>
                </c:pt>
                <c:pt idx="439">
                  <c:v>39260.842476851853</c:v>
                </c:pt>
                <c:pt idx="440">
                  <c:v>39260.842592592613</c:v>
                </c:pt>
                <c:pt idx="441">
                  <c:v>39260.84270833333</c:v>
                </c:pt>
                <c:pt idx="442">
                  <c:v>39260.842824074236</c:v>
                </c:pt>
                <c:pt idx="443">
                  <c:v>39260.842939814924</c:v>
                </c:pt>
                <c:pt idx="444">
                  <c:v>39260.843055555553</c:v>
                </c:pt>
                <c:pt idx="445">
                  <c:v>39260.843171296299</c:v>
                </c:pt>
                <c:pt idx="446">
                  <c:v>39260.843287037038</c:v>
                </c:pt>
                <c:pt idx="447">
                  <c:v>39260.843402777777</c:v>
                </c:pt>
                <c:pt idx="448">
                  <c:v>39260.843518518603</c:v>
                </c:pt>
                <c:pt idx="449">
                  <c:v>39260.843634259261</c:v>
                </c:pt>
                <c:pt idx="450">
                  <c:v>39260.84375</c:v>
                </c:pt>
                <c:pt idx="451">
                  <c:v>39260.843865740739</c:v>
                </c:pt>
                <c:pt idx="452">
                  <c:v>39260.843981481485</c:v>
                </c:pt>
                <c:pt idx="453">
                  <c:v>39260.844097222347</c:v>
                </c:pt>
                <c:pt idx="454">
                  <c:v>39260.844212963013</c:v>
                </c:pt>
                <c:pt idx="455">
                  <c:v>39260.844328703701</c:v>
                </c:pt>
                <c:pt idx="456">
                  <c:v>39260.844444444607</c:v>
                </c:pt>
                <c:pt idx="457">
                  <c:v>39260.844560185193</c:v>
                </c:pt>
                <c:pt idx="458">
                  <c:v>39260.84467592607</c:v>
                </c:pt>
                <c:pt idx="459">
                  <c:v>39260.84479166667</c:v>
                </c:pt>
                <c:pt idx="460">
                  <c:v>39260.844907407525</c:v>
                </c:pt>
                <c:pt idx="461">
                  <c:v>39260.845023148213</c:v>
                </c:pt>
                <c:pt idx="462">
                  <c:v>39260.845138888893</c:v>
                </c:pt>
                <c:pt idx="463">
                  <c:v>39260.845254629632</c:v>
                </c:pt>
                <c:pt idx="464">
                  <c:v>39260.845370370393</c:v>
                </c:pt>
                <c:pt idx="465">
                  <c:v>39260.845486111</c:v>
                </c:pt>
                <c:pt idx="466">
                  <c:v>39260.845601851855</c:v>
                </c:pt>
                <c:pt idx="467">
                  <c:v>39260.845717592601</c:v>
                </c:pt>
                <c:pt idx="468">
                  <c:v>39260.845833333333</c:v>
                </c:pt>
                <c:pt idx="469">
                  <c:v>39260.845949074093</c:v>
                </c:pt>
                <c:pt idx="470">
                  <c:v>39260.846064814818</c:v>
                </c:pt>
                <c:pt idx="471">
                  <c:v>39260.846180555556</c:v>
                </c:pt>
                <c:pt idx="472">
                  <c:v>39260.84629629655</c:v>
                </c:pt>
                <c:pt idx="473">
                  <c:v>39260.846412037041</c:v>
                </c:pt>
                <c:pt idx="474">
                  <c:v>39260.846527777896</c:v>
                </c:pt>
                <c:pt idx="475">
                  <c:v>39260.846643518518</c:v>
                </c:pt>
                <c:pt idx="476">
                  <c:v>39260.846759259293</c:v>
                </c:pt>
                <c:pt idx="477">
                  <c:v>39260.846875000148</c:v>
                </c:pt>
                <c:pt idx="478">
                  <c:v>39260.846990740742</c:v>
                </c:pt>
                <c:pt idx="479">
                  <c:v>39260.84710648148</c:v>
                </c:pt>
                <c:pt idx="480">
                  <c:v>39260.847222222219</c:v>
                </c:pt>
                <c:pt idx="481">
                  <c:v>39260.847337963001</c:v>
                </c:pt>
                <c:pt idx="482">
                  <c:v>39260.847453703704</c:v>
                </c:pt>
                <c:pt idx="483">
                  <c:v>39260.847569444624</c:v>
                </c:pt>
                <c:pt idx="484">
                  <c:v>39260.847685185188</c:v>
                </c:pt>
                <c:pt idx="485">
                  <c:v>39260.847800925942</c:v>
                </c:pt>
                <c:pt idx="486">
                  <c:v>39260.847916666666</c:v>
                </c:pt>
                <c:pt idx="487">
                  <c:v>39260.848032407594</c:v>
                </c:pt>
                <c:pt idx="488">
                  <c:v>39260.848148148296</c:v>
                </c:pt>
                <c:pt idx="489">
                  <c:v>39260.848263889013</c:v>
                </c:pt>
                <c:pt idx="490">
                  <c:v>39260.848379629642</c:v>
                </c:pt>
                <c:pt idx="491">
                  <c:v>39260.848495370519</c:v>
                </c:pt>
                <c:pt idx="492">
                  <c:v>39260.848611111112</c:v>
                </c:pt>
                <c:pt idx="493">
                  <c:v>39260.848726851851</c:v>
                </c:pt>
                <c:pt idx="494">
                  <c:v>39260.848842592612</c:v>
                </c:pt>
                <c:pt idx="495">
                  <c:v>39260.848958333343</c:v>
                </c:pt>
                <c:pt idx="496">
                  <c:v>39260.849074074213</c:v>
                </c:pt>
                <c:pt idx="497">
                  <c:v>39260.849189814806</c:v>
                </c:pt>
                <c:pt idx="498">
                  <c:v>39260.849305555559</c:v>
                </c:pt>
                <c:pt idx="499">
                  <c:v>39260.849421296298</c:v>
                </c:pt>
                <c:pt idx="500">
                  <c:v>39260.849537037153</c:v>
                </c:pt>
                <c:pt idx="501">
                  <c:v>39260.849652777782</c:v>
                </c:pt>
                <c:pt idx="502">
                  <c:v>39260.849768518521</c:v>
                </c:pt>
                <c:pt idx="503">
                  <c:v>39260.84988425926</c:v>
                </c:pt>
                <c:pt idx="504">
                  <c:v>39260.850000000013</c:v>
                </c:pt>
                <c:pt idx="505">
                  <c:v>39260.850115740868</c:v>
                </c:pt>
                <c:pt idx="506">
                  <c:v>39260.850231481636</c:v>
                </c:pt>
                <c:pt idx="507">
                  <c:v>39260.850347222338</c:v>
                </c:pt>
                <c:pt idx="508">
                  <c:v>39260.850462962961</c:v>
                </c:pt>
                <c:pt idx="509">
                  <c:v>39260.850578703743</c:v>
                </c:pt>
                <c:pt idx="510">
                  <c:v>39260.850694444671</c:v>
                </c:pt>
                <c:pt idx="511">
                  <c:v>39260.850810185213</c:v>
                </c:pt>
                <c:pt idx="512">
                  <c:v>39260.850925926046</c:v>
                </c:pt>
                <c:pt idx="513">
                  <c:v>39260.851041666654</c:v>
                </c:pt>
                <c:pt idx="514">
                  <c:v>39260.851157407516</c:v>
                </c:pt>
                <c:pt idx="515">
                  <c:v>39260.851273148335</c:v>
                </c:pt>
                <c:pt idx="516">
                  <c:v>39260.851388888892</c:v>
                </c:pt>
                <c:pt idx="517">
                  <c:v>39260.851504629631</c:v>
                </c:pt>
                <c:pt idx="518">
                  <c:v>39260.851620370369</c:v>
                </c:pt>
                <c:pt idx="519">
                  <c:v>39260.851736111108</c:v>
                </c:pt>
                <c:pt idx="520">
                  <c:v>39260.851851851861</c:v>
                </c:pt>
                <c:pt idx="521">
                  <c:v>39260.851967592593</c:v>
                </c:pt>
                <c:pt idx="522">
                  <c:v>39260.852083333331</c:v>
                </c:pt>
                <c:pt idx="523">
                  <c:v>39260.852199074245</c:v>
                </c:pt>
                <c:pt idx="524">
                  <c:v>39260.85231481494</c:v>
                </c:pt>
                <c:pt idx="525">
                  <c:v>39260.852430555562</c:v>
                </c:pt>
                <c:pt idx="526">
                  <c:v>39260.852546296512</c:v>
                </c:pt>
                <c:pt idx="527">
                  <c:v>39260.852662037039</c:v>
                </c:pt>
                <c:pt idx="528">
                  <c:v>39260.852777777793</c:v>
                </c:pt>
                <c:pt idx="529">
                  <c:v>39260.852893518611</c:v>
                </c:pt>
                <c:pt idx="530">
                  <c:v>39260.853009259263</c:v>
                </c:pt>
                <c:pt idx="531">
                  <c:v>39260.853125000001</c:v>
                </c:pt>
                <c:pt idx="532">
                  <c:v>39260.85324074074</c:v>
                </c:pt>
                <c:pt idx="533">
                  <c:v>39260.853356481493</c:v>
                </c:pt>
                <c:pt idx="534">
                  <c:v>39260.853472222232</c:v>
                </c:pt>
                <c:pt idx="535">
                  <c:v>39260.853587962993</c:v>
                </c:pt>
                <c:pt idx="536">
                  <c:v>39260.853703703593</c:v>
                </c:pt>
                <c:pt idx="537">
                  <c:v>39260.85381944471</c:v>
                </c:pt>
                <c:pt idx="538">
                  <c:v>39260.853935185201</c:v>
                </c:pt>
                <c:pt idx="539">
                  <c:v>39260.8540509261</c:v>
                </c:pt>
                <c:pt idx="540">
                  <c:v>39260.854166666664</c:v>
                </c:pt>
                <c:pt idx="541">
                  <c:v>39260.854282407556</c:v>
                </c:pt>
                <c:pt idx="542">
                  <c:v>39260.854398148374</c:v>
                </c:pt>
                <c:pt idx="543">
                  <c:v>39260.854513889077</c:v>
                </c:pt>
                <c:pt idx="544">
                  <c:v>39260.854629629641</c:v>
                </c:pt>
                <c:pt idx="545">
                  <c:v>39260.854745370489</c:v>
                </c:pt>
                <c:pt idx="546">
                  <c:v>39260.854861111111</c:v>
                </c:pt>
                <c:pt idx="547">
                  <c:v>39260.854976851893</c:v>
                </c:pt>
                <c:pt idx="548">
                  <c:v>39260.855092592603</c:v>
                </c:pt>
                <c:pt idx="549">
                  <c:v>39260.855208333342</c:v>
                </c:pt>
                <c:pt idx="550">
                  <c:v>39260.855324074197</c:v>
                </c:pt>
                <c:pt idx="551">
                  <c:v>39260.855439814812</c:v>
                </c:pt>
                <c:pt idx="552">
                  <c:v>39260.855555555601</c:v>
                </c:pt>
                <c:pt idx="553">
                  <c:v>39260.855671296456</c:v>
                </c:pt>
                <c:pt idx="554">
                  <c:v>39260.855787037035</c:v>
                </c:pt>
                <c:pt idx="555">
                  <c:v>39260.855902777781</c:v>
                </c:pt>
                <c:pt idx="556">
                  <c:v>39260.856018518643</c:v>
                </c:pt>
                <c:pt idx="557">
                  <c:v>39260.856134259375</c:v>
                </c:pt>
                <c:pt idx="558">
                  <c:v>39260.856250000179</c:v>
                </c:pt>
                <c:pt idx="559">
                  <c:v>39260.856365740743</c:v>
                </c:pt>
                <c:pt idx="560">
                  <c:v>39260.856481481482</c:v>
                </c:pt>
                <c:pt idx="561">
                  <c:v>39260.856597222431</c:v>
                </c:pt>
                <c:pt idx="562">
                  <c:v>39260.856712963003</c:v>
                </c:pt>
                <c:pt idx="563">
                  <c:v>39260.856828703712</c:v>
                </c:pt>
                <c:pt idx="564">
                  <c:v>39260.856944444648</c:v>
                </c:pt>
                <c:pt idx="565">
                  <c:v>39260.857060185182</c:v>
                </c:pt>
                <c:pt idx="566">
                  <c:v>39260.857175925943</c:v>
                </c:pt>
                <c:pt idx="567">
                  <c:v>39260.857291666667</c:v>
                </c:pt>
                <c:pt idx="568">
                  <c:v>39260.857407407413</c:v>
                </c:pt>
                <c:pt idx="569">
                  <c:v>39260.857523148319</c:v>
                </c:pt>
                <c:pt idx="570">
                  <c:v>39260.857638889043</c:v>
                </c:pt>
                <c:pt idx="571">
                  <c:v>39260.857754629629</c:v>
                </c:pt>
                <c:pt idx="572">
                  <c:v>39260.857870370535</c:v>
                </c:pt>
                <c:pt idx="573">
                  <c:v>39260.857986111114</c:v>
                </c:pt>
                <c:pt idx="574">
                  <c:v>39260.858101851853</c:v>
                </c:pt>
                <c:pt idx="575">
                  <c:v>39260.858217592802</c:v>
                </c:pt>
                <c:pt idx="576">
                  <c:v>39260.858333333454</c:v>
                </c:pt>
                <c:pt idx="577">
                  <c:v>39260.858449074236</c:v>
                </c:pt>
                <c:pt idx="578">
                  <c:v>39260.858564814924</c:v>
                </c:pt>
                <c:pt idx="579">
                  <c:v>39260.858680555553</c:v>
                </c:pt>
                <c:pt idx="580">
                  <c:v>39260.85879629651</c:v>
                </c:pt>
                <c:pt idx="581">
                  <c:v>39260.858912037169</c:v>
                </c:pt>
                <c:pt idx="582">
                  <c:v>39260.859027777791</c:v>
                </c:pt>
                <c:pt idx="583">
                  <c:v>39260.859143518515</c:v>
                </c:pt>
                <c:pt idx="584">
                  <c:v>39260.859259259443</c:v>
                </c:pt>
                <c:pt idx="585">
                  <c:v>39260.859375000109</c:v>
                </c:pt>
                <c:pt idx="586">
                  <c:v>39260.859490740739</c:v>
                </c:pt>
                <c:pt idx="587">
                  <c:v>39260.859606481492</c:v>
                </c:pt>
                <c:pt idx="588">
                  <c:v>39260.859722222223</c:v>
                </c:pt>
                <c:pt idx="589">
                  <c:v>39260.859837963013</c:v>
                </c:pt>
                <c:pt idx="590">
                  <c:v>39260.859953703701</c:v>
                </c:pt>
                <c:pt idx="591">
                  <c:v>39260.860069444607</c:v>
                </c:pt>
                <c:pt idx="592">
                  <c:v>39260.860185185185</c:v>
                </c:pt>
                <c:pt idx="593">
                  <c:v>39260.860300925931</c:v>
                </c:pt>
                <c:pt idx="594">
                  <c:v>39260.86041666667</c:v>
                </c:pt>
                <c:pt idx="595">
                  <c:v>39260.860532407525</c:v>
                </c:pt>
                <c:pt idx="596">
                  <c:v>39260.860648148213</c:v>
                </c:pt>
                <c:pt idx="597">
                  <c:v>39260.860763888886</c:v>
                </c:pt>
                <c:pt idx="598">
                  <c:v>39260.860879629632</c:v>
                </c:pt>
                <c:pt idx="599">
                  <c:v>39260.860995370393</c:v>
                </c:pt>
                <c:pt idx="600">
                  <c:v>39260.861111111</c:v>
                </c:pt>
                <c:pt idx="601">
                  <c:v>39260.861226851855</c:v>
                </c:pt>
                <c:pt idx="602">
                  <c:v>39260.861342592594</c:v>
                </c:pt>
                <c:pt idx="603">
                  <c:v>39260.861458333326</c:v>
                </c:pt>
                <c:pt idx="604">
                  <c:v>39260.861574074093</c:v>
                </c:pt>
                <c:pt idx="605">
                  <c:v>39260.861689814774</c:v>
                </c:pt>
                <c:pt idx="606">
                  <c:v>39260.861805555556</c:v>
                </c:pt>
                <c:pt idx="607">
                  <c:v>39260.861921296295</c:v>
                </c:pt>
                <c:pt idx="608">
                  <c:v>39260.862037037041</c:v>
                </c:pt>
                <c:pt idx="609">
                  <c:v>39260.86215277778</c:v>
                </c:pt>
                <c:pt idx="610">
                  <c:v>39260.862268518518</c:v>
                </c:pt>
                <c:pt idx="611">
                  <c:v>39260.862384259257</c:v>
                </c:pt>
                <c:pt idx="612">
                  <c:v>39260.862500000003</c:v>
                </c:pt>
                <c:pt idx="613">
                  <c:v>39260.862615740742</c:v>
                </c:pt>
                <c:pt idx="614">
                  <c:v>39260.86273148148</c:v>
                </c:pt>
                <c:pt idx="615">
                  <c:v>39260.862847222219</c:v>
                </c:pt>
                <c:pt idx="616">
                  <c:v>39260.862962962965</c:v>
                </c:pt>
                <c:pt idx="617">
                  <c:v>39260.863078703704</c:v>
                </c:pt>
                <c:pt idx="618">
                  <c:v>39260.863194444442</c:v>
                </c:pt>
                <c:pt idx="619">
                  <c:v>39260.863310185188</c:v>
                </c:pt>
                <c:pt idx="620">
                  <c:v>39260.863425925927</c:v>
                </c:pt>
                <c:pt idx="621">
                  <c:v>39260.863541666586</c:v>
                </c:pt>
                <c:pt idx="622">
                  <c:v>39260.863657407412</c:v>
                </c:pt>
                <c:pt idx="623">
                  <c:v>39260.863773148201</c:v>
                </c:pt>
                <c:pt idx="624">
                  <c:v>39260.863888888889</c:v>
                </c:pt>
                <c:pt idx="625">
                  <c:v>39260.864004629628</c:v>
                </c:pt>
                <c:pt idx="626">
                  <c:v>39260.864120370381</c:v>
                </c:pt>
                <c:pt idx="627">
                  <c:v>39260.864236111112</c:v>
                </c:pt>
                <c:pt idx="628">
                  <c:v>39260.864351851851</c:v>
                </c:pt>
                <c:pt idx="629">
                  <c:v>39260.86446759259</c:v>
                </c:pt>
                <c:pt idx="630">
                  <c:v>39260.864583333336</c:v>
                </c:pt>
                <c:pt idx="631">
                  <c:v>39260.864699074213</c:v>
                </c:pt>
                <c:pt idx="632">
                  <c:v>39260.864814814813</c:v>
                </c:pt>
                <c:pt idx="633">
                  <c:v>39260.864930555559</c:v>
                </c:pt>
                <c:pt idx="634">
                  <c:v>39260.865046296298</c:v>
                </c:pt>
                <c:pt idx="635">
                  <c:v>39260.865162036986</c:v>
                </c:pt>
                <c:pt idx="636">
                  <c:v>39260.865277777782</c:v>
                </c:pt>
                <c:pt idx="637">
                  <c:v>39260.865393518521</c:v>
                </c:pt>
                <c:pt idx="638">
                  <c:v>39260.86550925926</c:v>
                </c:pt>
                <c:pt idx="639">
                  <c:v>39260.865624999999</c:v>
                </c:pt>
                <c:pt idx="640">
                  <c:v>39260.865740740621</c:v>
                </c:pt>
                <c:pt idx="641">
                  <c:v>39260.865856481483</c:v>
                </c:pt>
                <c:pt idx="642">
                  <c:v>39260.865972222222</c:v>
                </c:pt>
                <c:pt idx="643">
                  <c:v>39260.866087962961</c:v>
                </c:pt>
                <c:pt idx="644">
                  <c:v>39260.866203703707</c:v>
                </c:pt>
                <c:pt idx="645">
                  <c:v>39260.866319444671</c:v>
                </c:pt>
                <c:pt idx="646">
                  <c:v>39260.866435185191</c:v>
                </c:pt>
                <c:pt idx="647">
                  <c:v>39260.866550926046</c:v>
                </c:pt>
                <c:pt idx="648">
                  <c:v>39260.866666666654</c:v>
                </c:pt>
                <c:pt idx="649">
                  <c:v>39260.866782407407</c:v>
                </c:pt>
                <c:pt idx="650">
                  <c:v>39260.866898148335</c:v>
                </c:pt>
                <c:pt idx="651">
                  <c:v>39260.867013888892</c:v>
                </c:pt>
                <c:pt idx="652">
                  <c:v>39260.867129629594</c:v>
                </c:pt>
                <c:pt idx="653">
                  <c:v>39260.867245370369</c:v>
                </c:pt>
                <c:pt idx="654">
                  <c:v>39260.867361110984</c:v>
                </c:pt>
                <c:pt idx="655">
                  <c:v>39260.867476851854</c:v>
                </c:pt>
                <c:pt idx="656">
                  <c:v>39260.867592592593</c:v>
                </c:pt>
                <c:pt idx="657">
                  <c:v>39260.867708333324</c:v>
                </c:pt>
                <c:pt idx="658">
                  <c:v>39260.867824074092</c:v>
                </c:pt>
                <c:pt idx="659">
                  <c:v>39260.867939814816</c:v>
                </c:pt>
                <c:pt idx="660">
                  <c:v>39260.868055555562</c:v>
                </c:pt>
                <c:pt idx="661">
                  <c:v>39260.868171296293</c:v>
                </c:pt>
                <c:pt idx="662">
                  <c:v>39260.868287037039</c:v>
                </c:pt>
                <c:pt idx="663">
                  <c:v>39260.868402777778</c:v>
                </c:pt>
                <c:pt idx="664">
                  <c:v>39260.868518518611</c:v>
                </c:pt>
                <c:pt idx="665">
                  <c:v>39260.868634259263</c:v>
                </c:pt>
                <c:pt idx="666">
                  <c:v>39260.868750000001</c:v>
                </c:pt>
                <c:pt idx="667">
                  <c:v>39260.86886574074</c:v>
                </c:pt>
                <c:pt idx="668">
                  <c:v>39260.868981481479</c:v>
                </c:pt>
                <c:pt idx="669">
                  <c:v>39260.869097222232</c:v>
                </c:pt>
                <c:pt idx="670">
                  <c:v>39260.869212962993</c:v>
                </c:pt>
                <c:pt idx="671">
                  <c:v>39260.869328703593</c:v>
                </c:pt>
                <c:pt idx="672">
                  <c:v>39260.869444444441</c:v>
                </c:pt>
                <c:pt idx="673">
                  <c:v>39260.869560185187</c:v>
                </c:pt>
                <c:pt idx="674">
                  <c:v>39260.869675925933</c:v>
                </c:pt>
                <c:pt idx="675">
                  <c:v>39260.869791666584</c:v>
                </c:pt>
                <c:pt idx="676">
                  <c:v>39260.86990740741</c:v>
                </c:pt>
                <c:pt idx="677">
                  <c:v>39260.870023148243</c:v>
                </c:pt>
                <c:pt idx="678">
                  <c:v>39260.870138889011</c:v>
                </c:pt>
                <c:pt idx="679">
                  <c:v>39260.870254629641</c:v>
                </c:pt>
                <c:pt idx="680">
                  <c:v>39260.870370370489</c:v>
                </c:pt>
                <c:pt idx="681">
                  <c:v>39260.870486111104</c:v>
                </c:pt>
                <c:pt idx="682">
                  <c:v>39260.87060185185</c:v>
                </c:pt>
                <c:pt idx="683">
                  <c:v>39260.870717592603</c:v>
                </c:pt>
                <c:pt idx="684">
                  <c:v>39260.870833333342</c:v>
                </c:pt>
                <c:pt idx="685">
                  <c:v>39260.870949074197</c:v>
                </c:pt>
                <c:pt idx="686">
                  <c:v>39260.871064814804</c:v>
                </c:pt>
                <c:pt idx="687">
                  <c:v>39260.871180555419</c:v>
                </c:pt>
                <c:pt idx="688">
                  <c:v>39260.871296296456</c:v>
                </c:pt>
                <c:pt idx="689">
                  <c:v>39260.871412037035</c:v>
                </c:pt>
                <c:pt idx="690">
                  <c:v>39260.871527777781</c:v>
                </c:pt>
                <c:pt idx="691">
                  <c:v>39260.87164351852</c:v>
                </c:pt>
                <c:pt idx="692">
                  <c:v>39260.871759259258</c:v>
                </c:pt>
                <c:pt idx="693">
                  <c:v>39260.871875000012</c:v>
                </c:pt>
                <c:pt idx="694">
                  <c:v>39260.871990740736</c:v>
                </c:pt>
                <c:pt idx="695">
                  <c:v>39260.872106481482</c:v>
                </c:pt>
                <c:pt idx="696">
                  <c:v>39260.872222222242</c:v>
                </c:pt>
                <c:pt idx="697">
                  <c:v>39260.872337963003</c:v>
                </c:pt>
                <c:pt idx="698">
                  <c:v>39260.872453703705</c:v>
                </c:pt>
                <c:pt idx="699">
                  <c:v>39260.872569444648</c:v>
                </c:pt>
                <c:pt idx="700">
                  <c:v>39260.872685185182</c:v>
                </c:pt>
                <c:pt idx="701">
                  <c:v>39260.872800925943</c:v>
                </c:pt>
                <c:pt idx="702">
                  <c:v>39260.872916666667</c:v>
                </c:pt>
                <c:pt idx="703">
                  <c:v>39260.873032407413</c:v>
                </c:pt>
                <c:pt idx="704">
                  <c:v>39260.873148148203</c:v>
                </c:pt>
                <c:pt idx="705">
                  <c:v>39260.873263888891</c:v>
                </c:pt>
                <c:pt idx="706">
                  <c:v>39260.873379629629</c:v>
                </c:pt>
                <c:pt idx="707">
                  <c:v>39260.873495370368</c:v>
                </c:pt>
                <c:pt idx="708">
                  <c:v>39260.873611111114</c:v>
                </c:pt>
                <c:pt idx="709">
                  <c:v>39260.873726851743</c:v>
                </c:pt>
                <c:pt idx="710">
                  <c:v>39260.873842592591</c:v>
                </c:pt>
                <c:pt idx="711">
                  <c:v>39260.87395833333</c:v>
                </c:pt>
                <c:pt idx="712">
                  <c:v>39260.874074074236</c:v>
                </c:pt>
                <c:pt idx="713">
                  <c:v>39260.874189814815</c:v>
                </c:pt>
                <c:pt idx="714">
                  <c:v>39260.874305555553</c:v>
                </c:pt>
                <c:pt idx="715">
                  <c:v>39260.874421296299</c:v>
                </c:pt>
                <c:pt idx="716">
                  <c:v>39260.874537037169</c:v>
                </c:pt>
                <c:pt idx="717">
                  <c:v>39260.874652777791</c:v>
                </c:pt>
                <c:pt idx="718">
                  <c:v>39260.874768518515</c:v>
                </c:pt>
                <c:pt idx="719">
                  <c:v>39260.874884259261</c:v>
                </c:pt>
                <c:pt idx="720">
                  <c:v>39260.875</c:v>
                </c:pt>
                <c:pt idx="721">
                  <c:v>39260.875115740739</c:v>
                </c:pt>
                <c:pt idx="722">
                  <c:v>39260.875231481492</c:v>
                </c:pt>
                <c:pt idx="723">
                  <c:v>39260.875347222223</c:v>
                </c:pt>
                <c:pt idx="724">
                  <c:v>39260.875462962955</c:v>
                </c:pt>
                <c:pt idx="725">
                  <c:v>39260.875578703701</c:v>
                </c:pt>
                <c:pt idx="726">
                  <c:v>39260.875694444607</c:v>
                </c:pt>
                <c:pt idx="727">
                  <c:v>39260.875810185193</c:v>
                </c:pt>
                <c:pt idx="728">
                  <c:v>39260.875925925931</c:v>
                </c:pt>
                <c:pt idx="729">
                  <c:v>39260.87604166667</c:v>
                </c:pt>
                <c:pt idx="730">
                  <c:v>39260.876157407525</c:v>
                </c:pt>
                <c:pt idx="731">
                  <c:v>39260.876273148358</c:v>
                </c:pt>
                <c:pt idx="732">
                  <c:v>39260.876388888893</c:v>
                </c:pt>
                <c:pt idx="733">
                  <c:v>39260.876504629632</c:v>
                </c:pt>
                <c:pt idx="734">
                  <c:v>39260.876620370393</c:v>
                </c:pt>
                <c:pt idx="735">
                  <c:v>39260.876736111109</c:v>
                </c:pt>
                <c:pt idx="736">
                  <c:v>39260.876851851863</c:v>
                </c:pt>
                <c:pt idx="737">
                  <c:v>39260.876967592601</c:v>
                </c:pt>
                <c:pt idx="738">
                  <c:v>39260.877083333326</c:v>
                </c:pt>
                <c:pt idx="739">
                  <c:v>39260.877199074093</c:v>
                </c:pt>
                <c:pt idx="740">
                  <c:v>39260.877314814818</c:v>
                </c:pt>
                <c:pt idx="741">
                  <c:v>39260.877430555556</c:v>
                </c:pt>
                <c:pt idx="742">
                  <c:v>39260.877546296426</c:v>
                </c:pt>
                <c:pt idx="743">
                  <c:v>39260.877662037034</c:v>
                </c:pt>
                <c:pt idx="744">
                  <c:v>39260.87777777778</c:v>
                </c:pt>
                <c:pt idx="745">
                  <c:v>39260.877893518518</c:v>
                </c:pt>
                <c:pt idx="746">
                  <c:v>39260.878009259293</c:v>
                </c:pt>
                <c:pt idx="747">
                  <c:v>39260.878125000003</c:v>
                </c:pt>
                <c:pt idx="748">
                  <c:v>39260.878240740742</c:v>
                </c:pt>
                <c:pt idx="749">
                  <c:v>39260.878356481604</c:v>
                </c:pt>
                <c:pt idx="750">
                  <c:v>39260.878472222219</c:v>
                </c:pt>
                <c:pt idx="751">
                  <c:v>39260.878587963001</c:v>
                </c:pt>
                <c:pt idx="752">
                  <c:v>39260.878703703704</c:v>
                </c:pt>
                <c:pt idx="753">
                  <c:v>39260.878819444726</c:v>
                </c:pt>
                <c:pt idx="754">
                  <c:v>39260.878935185203</c:v>
                </c:pt>
                <c:pt idx="755">
                  <c:v>39260.879050925942</c:v>
                </c:pt>
                <c:pt idx="756">
                  <c:v>39260.879166666586</c:v>
                </c:pt>
                <c:pt idx="757">
                  <c:v>39260.879282407412</c:v>
                </c:pt>
                <c:pt idx="758">
                  <c:v>39260.879398148296</c:v>
                </c:pt>
                <c:pt idx="759">
                  <c:v>39260.879513889013</c:v>
                </c:pt>
                <c:pt idx="760">
                  <c:v>39260.879629629628</c:v>
                </c:pt>
                <c:pt idx="761">
                  <c:v>39260.879745370381</c:v>
                </c:pt>
                <c:pt idx="762">
                  <c:v>39260.879861111105</c:v>
                </c:pt>
                <c:pt idx="763">
                  <c:v>39260.879976851851</c:v>
                </c:pt>
                <c:pt idx="764">
                  <c:v>39260.880092592612</c:v>
                </c:pt>
                <c:pt idx="765">
                  <c:v>39260.880208333343</c:v>
                </c:pt>
                <c:pt idx="766">
                  <c:v>39260.880324074213</c:v>
                </c:pt>
                <c:pt idx="767">
                  <c:v>39260.880439814813</c:v>
                </c:pt>
                <c:pt idx="768">
                  <c:v>39260.880555555603</c:v>
                </c:pt>
                <c:pt idx="769">
                  <c:v>39260.880671296494</c:v>
                </c:pt>
                <c:pt idx="770">
                  <c:v>39260.880787037036</c:v>
                </c:pt>
                <c:pt idx="771">
                  <c:v>39260.880902777782</c:v>
                </c:pt>
                <c:pt idx="772">
                  <c:v>39260.881018518543</c:v>
                </c:pt>
                <c:pt idx="773">
                  <c:v>39260.88113425926</c:v>
                </c:pt>
                <c:pt idx="774">
                  <c:v>39260.881250000013</c:v>
                </c:pt>
                <c:pt idx="775">
                  <c:v>39260.881365740737</c:v>
                </c:pt>
                <c:pt idx="776">
                  <c:v>39260.881481481476</c:v>
                </c:pt>
                <c:pt idx="777">
                  <c:v>39260.881597222338</c:v>
                </c:pt>
                <c:pt idx="778">
                  <c:v>39260.881712962961</c:v>
                </c:pt>
                <c:pt idx="779">
                  <c:v>39260.881828703707</c:v>
                </c:pt>
                <c:pt idx="780">
                  <c:v>39260.881944444576</c:v>
                </c:pt>
                <c:pt idx="781">
                  <c:v>39260.882060185191</c:v>
                </c:pt>
                <c:pt idx="782">
                  <c:v>39260.882175926046</c:v>
                </c:pt>
                <c:pt idx="783">
                  <c:v>39260.882291666669</c:v>
                </c:pt>
                <c:pt idx="784">
                  <c:v>39260.882407407516</c:v>
                </c:pt>
                <c:pt idx="785">
                  <c:v>39260.882523148335</c:v>
                </c:pt>
                <c:pt idx="786">
                  <c:v>39260.882638889052</c:v>
                </c:pt>
                <c:pt idx="787">
                  <c:v>39260.882754629631</c:v>
                </c:pt>
                <c:pt idx="788">
                  <c:v>39260.882870370559</c:v>
                </c:pt>
                <c:pt idx="789">
                  <c:v>39260.882986111108</c:v>
                </c:pt>
                <c:pt idx="790">
                  <c:v>39260.883101851854</c:v>
                </c:pt>
                <c:pt idx="791">
                  <c:v>39260.883217592702</c:v>
                </c:pt>
                <c:pt idx="792">
                  <c:v>39260.883333333331</c:v>
                </c:pt>
                <c:pt idx="793">
                  <c:v>39260.883449074092</c:v>
                </c:pt>
                <c:pt idx="794">
                  <c:v>39260.883564814816</c:v>
                </c:pt>
                <c:pt idx="795">
                  <c:v>39260.883680555555</c:v>
                </c:pt>
                <c:pt idx="796">
                  <c:v>39260.883796296293</c:v>
                </c:pt>
                <c:pt idx="797">
                  <c:v>39260.883912037039</c:v>
                </c:pt>
                <c:pt idx="798">
                  <c:v>39260.884027777793</c:v>
                </c:pt>
                <c:pt idx="799">
                  <c:v>39260.884143518517</c:v>
                </c:pt>
                <c:pt idx="800">
                  <c:v>39260.884259259466</c:v>
                </c:pt>
                <c:pt idx="801">
                  <c:v>39260.884375000118</c:v>
                </c:pt>
                <c:pt idx="802">
                  <c:v>39260.88449074074</c:v>
                </c:pt>
                <c:pt idx="803">
                  <c:v>39260.884606481493</c:v>
                </c:pt>
                <c:pt idx="804">
                  <c:v>39260.884722222232</c:v>
                </c:pt>
                <c:pt idx="805">
                  <c:v>39260.884837963087</c:v>
                </c:pt>
                <c:pt idx="806">
                  <c:v>39260.884953703702</c:v>
                </c:pt>
                <c:pt idx="807">
                  <c:v>39260.885069444623</c:v>
                </c:pt>
                <c:pt idx="808">
                  <c:v>39260.885185185187</c:v>
                </c:pt>
                <c:pt idx="809">
                  <c:v>39260.885300925933</c:v>
                </c:pt>
                <c:pt idx="810">
                  <c:v>39260.885416666664</c:v>
                </c:pt>
                <c:pt idx="811">
                  <c:v>39260.885532407556</c:v>
                </c:pt>
                <c:pt idx="812">
                  <c:v>39260.885648148243</c:v>
                </c:pt>
                <c:pt idx="813">
                  <c:v>39260.885763888888</c:v>
                </c:pt>
                <c:pt idx="814">
                  <c:v>39260.885879629641</c:v>
                </c:pt>
                <c:pt idx="815">
                  <c:v>39260.885995370489</c:v>
                </c:pt>
                <c:pt idx="816">
                  <c:v>39260.886111111111</c:v>
                </c:pt>
                <c:pt idx="817">
                  <c:v>39260.886226851893</c:v>
                </c:pt>
                <c:pt idx="818">
                  <c:v>39260.886342592603</c:v>
                </c:pt>
                <c:pt idx="819">
                  <c:v>39260.886458333342</c:v>
                </c:pt>
                <c:pt idx="820">
                  <c:v>39260.886574074269</c:v>
                </c:pt>
                <c:pt idx="821">
                  <c:v>39260.886689814812</c:v>
                </c:pt>
                <c:pt idx="822">
                  <c:v>39260.886805555601</c:v>
                </c:pt>
                <c:pt idx="823">
                  <c:v>39260.886921296456</c:v>
                </c:pt>
                <c:pt idx="824">
                  <c:v>39260.887037037042</c:v>
                </c:pt>
                <c:pt idx="825">
                  <c:v>39260.887152777781</c:v>
                </c:pt>
                <c:pt idx="826">
                  <c:v>39260.887268518542</c:v>
                </c:pt>
                <c:pt idx="827">
                  <c:v>39260.887384259258</c:v>
                </c:pt>
                <c:pt idx="828">
                  <c:v>39260.887500000012</c:v>
                </c:pt>
                <c:pt idx="829">
                  <c:v>39260.887615740743</c:v>
                </c:pt>
                <c:pt idx="830">
                  <c:v>39260.887731481482</c:v>
                </c:pt>
                <c:pt idx="831">
                  <c:v>39260.887847222242</c:v>
                </c:pt>
                <c:pt idx="832">
                  <c:v>39260.887962962966</c:v>
                </c:pt>
                <c:pt idx="833">
                  <c:v>39260.888078703712</c:v>
                </c:pt>
                <c:pt idx="834">
                  <c:v>39260.888194444648</c:v>
                </c:pt>
                <c:pt idx="835">
                  <c:v>39260.888310185212</c:v>
                </c:pt>
                <c:pt idx="836">
                  <c:v>39260.888425925943</c:v>
                </c:pt>
                <c:pt idx="837">
                  <c:v>39260.888541666667</c:v>
                </c:pt>
                <c:pt idx="838">
                  <c:v>39260.88865740761</c:v>
                </c:pt>
                <c:pt idx="839">
                  <c:v>39260.888773148319</c:v>
                </c:pt>
                <c:pt idx="840">
                  <c:v>39260.888888889043</c:v>
                </c:pt>
                <c:pt idx="841">
                  <c:v>39260.889004629629</c:v>
                </c:pt>
                <c:pt idx="842">
                  <c:v>39260.889120370368</c:v>
                </c:pt>
                <c:pt idx="843">
                  <c:v>39260.889236111143</c:v>
                </c:pt>
                <c:pt idx="844">
                  <c:v>39260.889351851853</c:v>
                </c:pt>
                <c:pt idx="845">
                  <c:v>39260.889467592591</c:v>
                </c:pt>
                <c:pt idx="846">
                  <c:v>39260.88958333333</c:v>
                </c:pt>
                <c:pt idx="847">
                  <c:v>39260.889699074236</c:v>
                </c:pt>
                <c:pt idx="848">
                  <c:v>39260.889814814924</c:v>
                </c:pt>
                <c:pt idx="849">
                  <c:v>39260.889930555553</c:v>
                </c:pt>
                <c:pt idx="850">
                  <c:v>39260.890046296299</c:v>
                </c:pt>
                <c:pt idx="851">
                  <c:v>39260.890162036994</c:v>
                </c:pt>
                <c:pt idx="852">
                  <c:v>39260.890277777791</c:v>
                </c:pt>
                <c:pt idx="853">
                  <c:v>39260.890393518515</c:v>
                </c:pt>
                <c:pt idx="854">
                  <c:v>39260.890509259261</c:v>
                </c:pt>
                <c:pt idx="855">
                  <c:v>39260.890625</c:v>
                </c:pt>
                <c:pt idx="856">
                  <c:v>39260.890740740724</c:v>
                </c:pt>
                <c:pt idx="857">
                  <c:v>39260.890856481492</c:v>
                </c:pt>
                <c:pt idx="858">
                  <c:v>39260.890972222223</c:v>
                </c:pt>
                <c:pt idx="859">
                  <c:v>39260.891087962955</c:v>
                </c:pt>
                <c:pt idx="860">
                  <c:v>39260.891203703584</c:v>
                </c:pt>
                <c:pt idx="861">
                  <c:v>39260.891319444607</c:v>
                </c:pt>
                <c:pt idx="862">
                  <c:v>39260.891435185185</c:v>
                </c:pt>
                <c:pt idx="863">
                  <c:v>39260.891550925931</c:v>
                </c:pt>
                <c:pt idx="864">
                  <c:v>39260.891666666575</c:v>
                </c:pt>
                <c:pt idx="865">
                  <c:v>39260.891782407292</c:v>
                </c:pt>
                <c:pt idx="866">
                  <c:v>39260.891898148213</c:v>
                </c:pt>
                <c:pt idx="867">
                  <c:v>39260.892013888893</c:v>
                </c:pt>
                <c:pt idx="868">
                  <c:v>39260.892129629625</c:v>
                </c:pt>
                <c:pt idx="869">
                  <c:v>39260.892245370393</c:v>
                </c:pt>
                <c:pt idx="870">
                  <c:v>39260.892361111</c:v>
                </c:pt>
                <c:pt idx="871">
                  <c:v>39260.892476851855</c:v>
                </c:pt>
                <c:pt idx="872">
                  <c:v>39260.892592592601</c:v>
                </c:pt>
                <c:pt idx="873">
                  <c:v>39260.892708333326</c:v>
                </c:pt>
                <c:pt idx="874">
                  <c:v>39260.892824074093</c:v>
                </c:pt>
                <c:pt idx="875">
                  <c:v>39260.892939814818</c:v>
                </c:pt>
                <c:pt idx="876">
                  <c:v>39260.893055555556</c:v>
                </c:pt>
                <c:pt idx="877">
                  <c:v>39260.893171296295</c:v>
                </c:pt>
                <c:pt idx="878">
                  <c:v>39260.893287037034</c:v>
                </c:pt>
                <c:pt idx="879">
                  <c:v>39260.893402777649</c:v>
                </c:pt>
                <c:pt idx="880">
                  <c:v>39260.893518518518</c:v>
                </c:pt>
                <c:pt idx="881">
                  <c:v>39260.893634259257</c:v>
                </c:pt>
                <c:pt idx="882">
                  <c:v>39260.893749999996</c:v>
                </c:pt>
                <c:pt idx="883">
                  <c:v>39260.893865740734</c:v>
                </c:pt>
                <c:pt idx="884">
                  <c:v>39260.893981481364</c:v>
                </c:pt>
                <c:pt idx="885">
                  <c:v>39260.894097222219</c:v>
                </c:pt>
                <c:pt idx="886">
                  <c:v>39260.894212963001</c:v>
                </c:pt>
                <c:pt idx="887">
                  <c:v>39260.894328703704</c:v>
                </c:pt>
                <c:pt idx="888">
                  <c:v>39260.894444444442</c:v>
                </c:pt>
                <c:pt idx="889">
                  <c:v>39260.894560185188</c:v>
                </c:pt>
                <c:pt idx="890">
                  <c:v>39260.894675925942</c:v>
                </c:pt>
                <c:pt idx="891">
                  <c:v>39260.894791666586</c:v>
                </c:pt>
                <c:pt idx="892">
                  <c:v>39260.894907407412</c:v>
                </c:pt>
                <c:pt idx="893">
                  <c:v>39260.895023148201</c:v>
                </c:pt>
                <c:pt idx="894">
                  <c:v>39260.895138888889</c:v>
                </c:pt>
                <c:pt idx="895">
                  <c:v>39260.895254629628</c:v>
                </c:pt>
                <c:pt idx="896">
                  <c:v>39260.895370370381</c:v>
                </c:pt>
                <c:pt idx="897">
                  <c:v>39260.895486110974</c:v>
                </c:pt>
                <c:pt idx="898">
                  <c:v>39260.895601851727</c:v>
                </c:pt>
                <c:pt idx="899">
                  <c:v>39260.89571759259</c:v>
                </c:pt>
                <c:pt idx="900">
                  <c:v>39260.895833333336</c:v>
                </c:pt>
                <c:pt idx="901">
                  <c:v>39260.895949074082</c:v>
                </c:pt>
                <c:pt idx="902">
                  <c:v>39260.896064814806</c:v>
                </c:pt>
                <c:pt idx="903">
                  <c:v>39260.89618055545</c:v>
                </c:pt>
              </c:numCache>
            </c:numRef>
          </c:xVal>
          <c:yVal>
            <c:numRef>
              <c:f>'Logging_1183010529659(1)'!$D$2:$D$905</c:f>
              <c:numCache>
                <c:formatCode>General</c:formatCode>
                <c:ptCount val="904"/>
                <c:pt idx="0">
                  <c:v>2.4771000000000046E-2</c:v>
                </c:pt>
                <c:pt idx="1">
                  <c:v>2.354500000000001E-2</c:v>
                </c:pt>
                <c:pt idx="2">
                  <c:v>2.2424000000000041E-2</c:v>
                </c:pt>
                <c:pt idx="3">
                  <c:v>2.3133000000000011E-2</c:v>
                </c:pt>
                <c:pt idx="4">
                  <c:v>2.3407000000000042E-2</c:v>
                </c:pt>
                <c:pt idx="5">
                  <c:v>2.3865000000000011E-2</c:v>
                </c:pt>
                <c:pt idx="6">
                  <c:v>2.3056E-2</c:v>
                </c:pt>
                <c:pt idx="7">
                  <c:v>2.2948000000000041E-2</c:v>
                </c:pt>
                <c:pt idx="8">
                  <c:v>2.3385000000000006E-2</c:v>
                </c:pt>
                <c:pt idx="9">
                  <c:v>2.4299000000000012E-2</c:v>
                </c:pt>
                <c:pt idx="10">
                  <c:v>2.4242000000000041E-2</c:v>
                </c:pt>
                <c:pt idx="11">
                  <c:v>2.5670000000000061E-2</c:v>
                </c:pt>
                <c:pt idx="12">
                  <c:v>2.3460999999999989E-2</c:v>
                </c:pt>
                <c:pt idx="13">
                  <c:v>2.3366999999999968E-2</c:v>
                </c:pt>
                <c:pt idx="14">
                  <c:v>2.3739000000000041E-2</c:v>
                </c:pt>
                <c:pt idx="15">
                  <c:v>2.2630000000000094E-2</c:v>
                </c:pt>
                <c:pt idx="16">
                  <c:v>2.4607000000000056E-2</c:v>
                </c:pt>
                <c:pt idx="17">
                  <c:v>2.5155999999999998E-2</c:v>
                </c:pt>
                <c:pt idx="18">
                  <c:v>2.3668999999999989E-2</c:v>
                </c:pt>
                <c:pt idx="19">
                  <c:v>2.3099999999999999E-2</c:v>
                </c:pt>
                <c:pt idx="20">
                  <c:v>2.2996000000000006E-2</c:v>
                </c:pt>
                <c:pt idx="21">
                  <c:v>2.296200000000001E-2</c:v>
                </c:pt>
                <c:pt idx="22">
                  <c:v>2.3269999999999999E-2</c:v>
                </c:pt>
                <c:pt idx="23">
                  <c:v>2.3166999999999945E-2</c:v>
                </c:pt>
                <c:pt idx="24">
                  <c:v>2.3680000000000041E-2</c:v>
                </c:pt>
                <c:pt idx="25">
                  <c:v>2.3734999999999999E-2</c:v>
                </c:pt>
                <c:pt idx="26">
                  <c:v>2.2653000000000093E-2</c:v>
                </c:pt>
                <c:pt idx="27">
                  <c:v>2.4047000000000037E-2</c:v>
                </c:pt>
                <c:pt idx="28">
                  <c:v>2.3670000000000042E-2</c:v>
                </c:pt>
                <c:pt idx="29">
                  <c:v>2.3007000000000041E-2</c:v>
                </c:pt>
                <c:pt idx="30">
                  <c:v>2.4282000000000012E-2</c:v>
                </c:pt>
                <c:pt idx="31">
                  <c:v>2.2922000000000001E-2</c:v>
                </c:pt>
                <c:pt idx="32">
                  <c:v>2.3166999999999945E-2</c:v>
                </c:pt>
                <c:pt idx="33">
                  <c:v>-2.9534000000000012E-2</c:v>
                </c:pt>
                <c:pt idx="34">
                  <c:v>9.8480179999999997</c:v>
                </c:pt>
                <c:pt idx="35">
                  <c:v>39.170570000000012</c:v>
                </c:pt>
                <c:pt idx="36">
                  <c:v>70.608814999999979</c:v>
                </c:pt>
                <c:pt idx="37">
                  <c:v>100.52975000000001</c:v>
                </c:pt>
                <c:pt idx="38">
                  <c:v>128.96336199999999</c:v>
                </c:pt>
                <c:pt idx="39">
                  <c:v>158.900588</c:v>
                </c:pt>
                <c:pt idx="40">
                  <c:v>188.84678700000001</c:v>
                </c:pt>
                <c:pt idx="41">
                  <c:v>218.79945499999957</c:v>
                </c:pt>
                <c:pt idx="42">
                  <c:v>250.259817</c:v>
                </c:pt>
                <c:pt idx="43">
                  <c:v>280.23034499999903</c:v>
                </c:pt>
                <c:pt idx="44">
                  <c:v>308.68854700000003</c:v>
                </c:pt>
                <c:pt idx="45">
                  <c:v>338.27350199999904</c:v>
                </c:pt>
                <c:pt idx="46">
                  <c:v>350.00008200000002</c:v>
                </c:pt>
                <c:pt idx="47">
                  <c:v>350.000024</c:v>
                </c:pt>
                <c:pt idx="48">
                  <c:v>349.99872399999873</c:v>
                </c:pt>
                <c:pt idx="49">
                  <c:v>350.000878</c:v>
                </c:pt>
                <c:pt idx="50">
                  <c:v>349.99948899999993</c:v>
                </c:pt>
                <c:pt idx="51">
                  <c:v>349.99965499999917</c:v>
                </c:pt>
                <c:pt idx="52">
                  <c:v>356.35258800000008</c:v>
                </c:pt>
                <c:pt idx="53">
                  <c:v>402.04145499999993</c:v>
                </c:pt>
                <c:pt idx="54">
                  <c:v>496.37342599999999</c:v>
                </c:pt>
                <c:pt idx="55">
                  <c:v>596.36868599999946</c:v>
                </c:pt>
                <c:pt idx="56">
                  <c:v>691.36909799999808</c:v>
                </c:pt>
                <c:pt idx="57">
                  <c:v>791.37100199999998</c:v>
                </c:pt>
                <c:pt idx="58">
                  <c:v>891.37143900000001</c:v>
                </c:pt>
                <c:pt idx="59">
                  <c:v>991.36910999999759</c:v>
                </c:pt>
                <c:pt idx="60">
                  <c:v>1096.3698899999999</c:v>
                </c:pt>
                <c:pt idx="61">
                  <c:v>1196.3702319999998</c:v>
                </c:pt>
                <c:pt idx="62">
                  <c:v>1291.369379</c:v>
                </c:pt>
                <c:pt idx="63">
                  <c:v>1391.3696660000001</c:v>
                </c:pt>
                <c:pt idx="64">
                  <c:v>1491.3695620000001</c:v>
                </c:pt>
                <c:pt idx="65">
                  <c:v>1591.369592</c:v>
                </c:pt>
                <c:pt idx="66">
                  <c:v>1696.3698899999999</c:v>
                </c:pt>
                <c:pt idx="67">
                  <c:v>1796.371365</c:v>
                </c:pt>
                <c:pt idx="68">
                  <c:v>1890.782001</c:v>
                </c:pt>
                <c:pt idx="69">
                  <c:v>1968.420642</c:v>
                </c:pt>
                <c:pt idx="70">
                  <c:v>1998.323633</c:v>
                </c:pt>
                <c:pt idx="71">
                  <c:v>2000.0021239999999</c:v>
                </c:pt>
                <c:pt idx="72">
                  <c:v>2000.0005490000001</c:v>
                </c:pt>
                <c:pt idx="73">
                  <c:v>1999.9991050000001</c:v>
                </c:pt>
                <c:pt idx="74">
                  <c:v>1999.9987000000001</c:v>
                </c:pt>
                <c:pt idx="75">
                  <c:v>2000.0001339999999</c:v>
                </c:pt>
                <c:pt idx="76">
                  <c:v>2000.0001530000011</c:v>
                </c:pt>
                <c:pt idx="77">
                  <c:v>2000.000098</c:v>
                </c:pt>
                <c:pt idx="78">
                  <c:v>1999.9995670000039</c:v>
                </c:pt>
                <c:pt idx="79">
                  <c:v>1999.999546</c:v>
                </c:pt>
                <c:pt idx="80">
                  <c:v>2000.000317</c:v>
                </c:pt>
                <c:pt idx="81">
                  <c:v>2000.000262</c:v>
                </c:pt>
                <c:pt idx="82">
                  <c:v>2000.001172</c:v>
                </c:pt>
                <c:pt idx="83">
                  <c:v>1999.9991459999999</c:v>
                </c:pt>
                <c:pt idx="84">
                  <c:v>1999.9994839999999</c:v>
                </c:pt>
                <c:pt idx="85">
                  <c:v>2000.0003389999961</c:v>
                </c:pt>
                <c:pt idx="86">
                  <c:v>1999.9998780000001</c:v>
                </c:pt>
                <c:pt idx="87">
                  <c:v>2000.000354</c:v>
                </c:pt>
                <c:pt idx="88">
                  <c:v>1999.9996950000011</c:v>
                </c:pt>
                <c:pt idx="89">
                  <c:v>2000.0009030000001</c:v>
                </c:pt>
                <c:pt idx="90">
                  <c:v>1999.9998169999999</c:v>
                </c:pt>
                <c:pt idx="91">
                  <c:v>2000.001906</c:v>
                </c:pt>
                <c:pt idx="92">
                  <c:v>2000</c:v>
                </c:pt>
                <c:pt idx="93">
                  <c:v>2000.000031</c:v>
                </c:pt>
                <c:pt idx="94">
                  <c:v>2000.0000669999999</c:v>
                </c:pt>
                <c:pt idx="95">
                  <c:v>2000.0013309999961</c:v>
                </c:pt>
                <c:pt idx="96">
                  <c:v>2000.0000439999999</c:v>
                </c:pt>
                <c:pt idx="97">
                  <c:v>1999.9999929999999</c:v>
                </c:pt>
                <c:pt idx="98">
                  <c:v>2000.0005369999999</c:v>
                </c:pt>
                <c:pt idx="99">
                  <c:v>1999.999634</c:v>
                </c:pt>
                <c:pt idx="100">
                  <c:v>2000.000702</c:v>
                </c:pt>
                <c:pt idx="101">
                  <c:v>1999.9997069999999</c:v>
                </c:pt>
                <c:pt idx="102">
                  <c:v>2000.0004550000001</c:v>
                </c:pt>
                <c:pt idx="103">
                  <c:v>1999.9993629999999</c:v>
                </c:pt>
                <c:pt idx="104">
                  <c:v>2000.0013179999999</c:v>
                </c:pt>
                <c:pt idx="105">
                  <c:v>2000.0006350000001</c:v>
                </c:pt>
                <c:pt idx="106">
                  <c:v>2000.0001459999999</c:v>
                </c:pt>
                <c:pt idx="107">
                  <c:v>2000.0009399999999</c:v>
                </c:pt>
                <c:pt idx="108">
                  <c:v>1999.9992789999999</c:v>
                </c:pt>
                <c:pt idx="109">
                  <c:v>2000.000387</c:v>
                </c:pt>
                <c:pt idx="110">
                  <c:v>1999.9996149999999</c:v>
                </c:pt>
                <c:pt idx="111">
                  <c:v>1999.9990909999999</c:v>
                </c:pt>
                <c:pt idx="112">
                  <c:v>1999.9990969999999</c:v>
                </c:pt>
                <c:pt idx="113">
                  <c:v>2000.0008540000001</c:v>
                </c:pt>
                <c:pt idx="114">
                  <c:v>2000.0013650000001</c:v>
                </c:pt>
                <c:pt idx="115">
                  <c:v>2000.000712</c:v>
                </c:pt>
                <c:pt idx="116">
                  <c:v>1999.9998230000001</c:v>
                </c:pt>
                <c:pt idx="117">
                  <c:v>2000.000806</c:v>
                </c:pt>
                <c:pt idx="118">
                  <c:v>1999.9993589999999</c:v>
                </c:pt>
                <c:pt idx="119">
                  <c:v>2000.0001279999999</c:v>
                </c:pt>
                <c:pt idx="120">
                  <c:v>2000.000233</c:v>
                </c:pt>
                <c:pt idx="121">
                  <c:v>2000.000231</c:v>
                </c:pt>
                <c:pt idx="122">
                  <c:v>1999.9991580000001</c:v>
                </c:pt>
                <c:pt idx="123">
                  <c:v>2000.0013730000001</c:v>
                </c:pt>
                <c:pt idx="124">
                  <c:v>1999.9998290000001</c:v>
                </c:pt>
                <c:pt idx="125">
                  <c:v>2000.0007690000011</c:v>
                </c:pt>
                <c:pt idx="126">
                  <c:v>1999.9995950000011</c:v>
                </c:pt>
                <c:pt idx="127">
                  <c:v>2000.0009090000001</c:v>
                </c:pt>
                <c:pt idx="128">
                  <c:v>2000.0002319999999</c:v>
                </c:pt>
                <c:pt idx="129">
                  <c:v>1999.9997560000011</c:v>
                </c:pt>
                <c:pt idx="130">
                  <c:v>2000.0007810000011</c:v>
                </c:pt>
                <c:pt idx="131">
                  <c:v>2000.0007630000011</c:v>
                </c:pt>
                <c:pt idx="132">
                  <c:v>1999.9992070000001</c:v>
                </c:pt>
                <c:pt idx="133">
                  <c:v>2000.0003259999999</c:v>
                </c:pt>
                <c:pt idx="134">
                  <c:v>1999.9985780000011</c:v>
                </c:pt>
                <c:pt idx="135">
                  <c:v>2000.001154</c:v>
                </c:pt>
                <c:pt idx="136">
                  <c:v>2000.000018</c:v>
                </c:pt>
                <c:pt idx="137">
                  <c:v>2000.00036</c:v>
                </c:pt>
                <c:pt idx="138">
                  <c:v>1999.9996169999999</c:v>
                </c:pt>
                <c:pt idx="139">
                  <c:v>2000.001092</c:v>
                </c:pt>
                <c:pt idx="140">
                  <c:v>1999.9999150000001</c:v>
                </c:pt>
                <c:pt idx="141">
                  <c:v>2000.0001950000001</c:v>
                </c:pt>
                <c:pt idx="142">
                  <c:v>2000.000012</c:v>
                </c:pt>
                <c:pt idx="143">
                  <c:v>2000.0013429999956</c:v>
                </c:pt>
                <c:pt idx="144">
                  <c:v>2000.0004219999998</c:v>
                </c:pt>
                <c:pt idx="145">
                  <c:v>2000.0023399999998</c:v>
                </c:pt>
                <c:pt idx="146">
                  <c:v>1999.9996950000011</c:v>
                </c:pt>
                <c:pt idx="147">
                  <c:v>2000.000006</c:v>
                </c:pt>
                <c:pt idx="148">
                  <c:v>2000.0007630000011</c:v>
                </c:pt>
                <c:pt idx="149">
                  <c:v>1999.9993529999999</c:v>
                </c:pt>
                <c:pt idx="150">
                  <c:v>2000.0001050000001</c:v>
                </c:pt>
                <c:pt idx="151">
                  <c:v>1999.9998580000001</c:v>
                </c:pt>
                <c:pt idx="152">
                  <c:v>2000.0005980000001</c:v>
                </c:pt>
                <c:pt idx="153">
                  <c:v>2000.0013119999999</c:v>
                </c:pt>
                <c:pt idx="154">
                  <c:v>2000.0003359999998</c:v>
                </c:pt>
                <c:pt idx="155">
                  <c:v>1999.9997989999999</c:v>
                </c:pt>
                <c:pt idx="156">
                  <c:v>1999.9998109999999</c:v>
                </c:pt>
                <c:pt idx="157">
                  <c:v>2000.0006920000001</c:v>
                </c:pt>
                <c:pt idx="158">
                  <c:v>1999.9985290000011</c:v>
                </c:pt>
                <c:pt idx="159">
                  <c:v>2000.0001769999999</c:v>
                </c:pt>
                <c:pt idx="160">
                  <c:v>2000.0004879999999</c:v>
                </c:pt>
                <c:pt idx="161">
                  <c:v>2000.0001890000001</c:v>
                </c:pt>
                <c:pt idx="162">
                  <c:v>2000.0011319999999</c:v>
                </c:pt>
                <c:pt idx="163">
                  <c:v>2000.000264</c:v>
                </c:pt>
                <c:pt idx="164">
                  <c:v>2000.0001279999999</c:v>
                </c:pt>
                <c:pt idx="165">
                  <c:v>1999.9993959999999</c:v>
                </c:pt>
                <c:pt idx="166">
                  <c:v>2000.000354</c:v>
                </c:pt>
                <c:pt idx="167">
                  <c:v>2000.0005309999999</c:v>
                </c:pt>
                <c:pt idx="168">
                  <c:v>1999.9996500000011</c:v>
                </c:pt>
                <c:pt idx="169">
                  <c:v>1999.999986</c:v>
                </c:pt>
                <c:pt idx="170">
                  <c:v>2000.000397</c:v>
                </c:pt>
                <c:pt idx="171">
                  <c:v>2000.0009459999999</c:v>
                </c:pt>
                <c:pt idx="172">
                  <c:v>1999.999628</c:v>
                </c:pt>
                <c:pt idx="173">
                  <c:v>2000.0003479999998</c:v>
                </c:pt>
                <c:pt idx="174">
                  <c:v>1999.9999829999999</c:v>
                </c:pt>
                <c:pt idx="175">
                  <c:v>2000.0001359999999</c:v>
                </c:pt>
                <c:pt idx="176">
                  <c:v>1999.9993589999999</c:v>
                </c:pt>
                <c:pt idx="177">
                  <c:v>2000.001166</c:v>
                </c:pt>
                <c:pt idx="178">
                  <c:v>2000.000311</c:v>
                </c:pt>
                <c:pt idx="179">
                  <c:v>2000.0007510000037</c:v>
                </c:pt>
                <c:pt idx="180">
                  <c:v>2000.0004610000001</c:v>
                </c:pt>
                <c:pt idx="181">
                  <c:v>1999.9999250000001</c:v>
                </c:pt>
                <c:pt idx="182">
                  <c:v>1999.9999570000011</c:v>
                </c:pt>
                <c:pt idx="183">
                  <c:v>2000.0007929999999</c:v>
                </c:pt>
                <c:pt idx="184">
                  <c:v>2000.0001279999999</c:v>
                </c:pt>
                <c:pt idx="185">
                  <c:v>2000.0010990000001</c:v>
                </c:pt>
                <c:pt idx="186">
                  <c:v>1999.9986520000011</c:v>
                </c:pt>
                <c:pt idx="187">
                  <c:v>1999.9995800000011</c:v>
                </c:pt>
                <c:pt idx="188">
                  <c:v>1999.9998840000001</c:v>
                </c:pt>
                <c:pt idx="189">
                  <c:v>1999.9999690000011</c:v>
                </c:pt>
                <c:pt idx="190">
                  <c:v>2000.000366</c:v>
                </c:pt>
                <c:pt idx="191">
                  <c:v>2000.000812</c:v>
                </c:pt>
                <c:pt idx="192">
                  <c:v>1999.999822</c:v>
                </c:pt>
                <c:pt idx="193">
                  <c:v>2000.0000540000001</c:v>
                </c:pt>
                <c:pt idx="194">
                  <c:v>2000.0008849999999</c:v>
                </c:pt>
                <c:pt idx="195">
                  <c:v>1999.999249</c:v>
                </c:pt>
                <c:pt idx="196">
                  <c:v>1999.9999330000001</c:v>
                </c:pt>
                <c:pt idx="197">
                  <c:v>2000.000403</c:v>
                </c:pt>
                <c:pt idx="198">
                  <c:v>1999.9998670000011</c:v>
                </c:pt>
                <c:pt idx="199">
                  <c:v>1999.9991930000001</c:v>
                </c:pt>
                <c:pt idx="200">
                  <c:v>2000.0000789999999</c:v>
                </c:pt>
                <c:pt idx="201">
                  <c:v>2000.0001339999999</c:v>
                </c:pt>
                <c:pt idx="202">
                  <c:v>1999.9990359999999</c:v>
                </c:pt>
                <c:pt idx="203">
                  <c:v>2000.0002319999999</c:v>
                </c:pt>
                <c:pt idx="204">
                  <c:v>2000.0005269999999</c:v>
                </c:pt>
                <c:pt idx="205">
                  <c:v>1999.9999800000001</c:v>
                </c:pt>
                <c:pt idx="206">
                  <c:v>1999.9993959999999</c:v>
                </c:pt>
                <c:pt idx="207">
                  <c:v>1999.9999570000011</c:v>
                </c:pt>
                <c:pt idx="208">
                  <c:v>1999.999231</c:v>
                </c:pt>
                <c:pt idx="209">
                  <c:v>1999.9993959999999</c:v>
                </c:pt>
                <c:pt idx="210">
                  <c:v>2000.0008710000011</c:v>
                </c:pt>
                <c:pt idx="211">
                  <c:v>1999.998834</c:v>
                </c:pt>
                <c:pt idx="212">
                  <c:v>2000.0005189999999</c:v>
                </c:pt>
                <c:pt idx="213">
                  <c:v>2000.0008909999999</c:v>
                </c:pt>
                <c:pt idx="214">
                  <c:v>2000.0005680000011</c:v>
                </c:pt>
                <c:pt idx="215">
                  <c:v>1999.9993649999999</c:v>
                </c:pt>
                <c:pt idx="216">
                  <c:v>1999.9992950000001</c:v>
                </c:pt>
                <c:pt idx="217">
                  <c:v>2000.0002919999999</c:v>
                </c:pt>
                <c:pt idx="218">
                  <c:v>2000.0006410000001</c:v>
                </c:pt>
                <c:pt idx="219">
                  <c:v>2000.0006840000001</c:v>
                </c:pt>
                <c:pt idx="220">
                  <c:v>1999.9988830000011</c:v>
                </c:pt>
                <c:pt idx="221">
                  <c:v>1999.9992070000001</c:v>
                </c:pt>
                <c:pt idx="222">
                  <c:v>1999.9985349999999</c:v>
                </c:pt>
                <c:pt idx="223">
                  <c:v>1999.9995800000011</c:v>
                </c:pt>
                <c:pt idx="224">
                  <c:v>1999.9999630000011</c:v>
                </c:pt>
                <c:pt idx="225">
                  <c:v>1999.999896</c:v>
                </c:pt>
                <c:pt idx="226">
                  <c:v>2000.0004329999958</c:v>
                </c:pt>
                <c:pt idx="227">
                  <c:v>1999.9992549999999</c:v>
                </c:pt>
                <c:pt idx="228">
                  <c:v>2000.0004489999953</c:v>
                </c:pt>
                <c:pt idx="229">
                  <c:v>1999.9996070000011</c:v>
                </c:pt>
                <c:pt idx="230">
                  <c:v>1999.9996149999999</c:v>
                </c:pt>
                <c:pt idx="231">
                  <c:v>2000.0001459999999</c:v>
                </c:pt>
                <c:pt idx="232">
                  <c:v>2000.0010010000001</c:v>
                </c:pt>
                <c:pt idx="233">
                  <c:v>1999.998816</c:v>
                </c:pt>
                <c:pt idx="234">
                  <c:v>1999.9997109999999</c:v>
                </c:pt>
                <c:pt idx="235">
                  <c:v>1999.999084</c:v>
                </c:pt>
                <c:pt idx="236">
                  <c:v>1999.9989069999999</c:v>
                </c:pt>
                <c:pt idx="237">
                  <c:v>2000.0000849999999</c:v>
                </c:pt>
                <c:pt idx="238">
                  <c:v>2000.0002079999999</c:v>
                </c:pt>
                <c:pt idx="239">
                  <c:v>1999.9999760000001</c:v>
                </c:pt>
                <c:pt idx="240">
                  <c:v>1999.9999720000001</c:v>
                </c:pt>
                <c:pt idx="241">
                  <c:v>1999.9998580000001</c:v>
                </c:pt>
                <c:pt idx="242">
                  <c:v>2000.0001219999999</c:v>
                </c:pt>
                <c:pt idx="243">
                  <c:v>1999.9992549999999</c:v>
                </c:pt>
                <c:pt idx="244">
                  <c:v>2000.0005070000011</c:v>
                </c:pt>
                <c:pt idx="245">
                  <c:v>2000.0006350000001</c:v>
                </c:pt>
                <c:pt idx="246">
                  <c:v>2000.0000170000001</c:v>
                </c:pt>
                <c:pt idx="247">
                  <c:v>1999.999824</c:v>
                </c:pt>
                <c:pt idx="248">
                  <c:v>1999.9993649999999</c:v>
                </c:pt>
                <c:pt idx="249">
                  <c:v>2000.000043</c:v>
                </c:pt>
                <c:pt idx="250">
                  <c:v>1999.9997989999999</c:v>
                </c:pt>
                <c:pt idx="251">
                  <c:v>1999.9993589999999</c:v>
                </c:pt>
                <c:pt idx="252">
                  <c:v>2000.0001609999999</c:v>
                </c:pt>
                <c:pt idx="253">
                  <c:v>2000.0011050000001</c:v>
                </c:pt>
                <c:pt idx="254">
                  <c:v>1999.99884</c:v>
                </c:pt>
                <c:pt idx="255">
                  <c:v>2000.001154</c:v>
                </c:pt>
                <c:pt idx="256">
                  <c:v>2000.000458</c:v>
                </c:pt>
                <c:pt idx="257">
                  <c:v>1999.9997010000011</c:v>
                </c:pt>
                <c:pt idx="258">
                  <c:v>2000.000233</c:v>
                </c:pt>
                <c:pt idx="259">
                  <c:v>2000.0008949999999</c:v>
                </c:pt>
                <c:pt idx="260">
                  <c:v>1999.9997560000011</c:v>
                </c:pt>
                <c:pt idx="261">
                  <c:v>1999.9997620000001</c:v>
                </c:pt>
                <c:pt idx="262">
                  <c:v>2000.0000849999999</c:v>
                </c:pt>
                <c:pt idx="263">
                  <c:v>1999.999237</c:v>
                </c:pt>
                <c:pt idx="264">
                  <c:v>1999.999994</c:v>
                </c:pt>
                <c:pt idx="265">
                  <c:v>1999.9992339999999</c:v>
                </c:pt>
                <c:pt idx="266">
                  <c:v>1999.9999150000001</c:v>
                </c:pt>
                <c:pt idx="267">
                  <c:v>1999.9995790000037</c:v>
                </c:pt>
                <c:pt idx="268">
                  <c:v>1999.999536</c:v>
                </c:pt>
                <c:pt idx="269">
                  <c:v>1999.9985409999999</c:v>
                </c:pt>
                <c:pt idx="270">
                  <c:v>2000.0004719999999</c:v>
                </c:pt>
                <c:pt idx="271">
                  <c:v>2000.0011050000001</c:v>
                </c:pt>
                <c:pt idx="272">
                  <c:v>2000.0003299999998</c:v>
                </c:pt>
                <c:pt idx="273">
                  <c:v>1999.999231</c:v>
                </c:pt>
                <c:pt idx="274">
                  <c:v>1999.999542</c:v>
                </c:pt>
                <c:pt idx="275">
                  <c:v>1999.9995240000001</c:v>
                </c:pt>
                <c:pt idx="276">
                  <c:v>1999.9998109999999</c:v>
                </c:pt>
                <c:pt idx="277">
                  <c:v>2000.0001219999999</c:v>
                </c:pt>
                <c:pt idx="278">
                  <c:v>1999.99881</c:v>
                </c:pt>
                <c:pt idx="279">
                  <c:v>2000.0007690000011</c:v>
                </c:pt>
                <c:pt idx="280">
                  <c:v>1999.999982</c:v>
                </c:pt>
                <c:pt idx="281">
                  <c:v>1999.999542</c:v>
                </c:pt>
                <c:pt idx="282">
                  <c:v>2000.001454</c:v>
                </c:pt>
                <c:pt idx="283">
                  <c:v>2000.0008210000001</c:v>
                </c:pt>
                <c:pt idx="284">
                  <c:v>2000.0006770000011</c:v>
                </c:pt>
                <c:pt idx="285">
                  <c:v>1999.999139</c:v>
                </c:pt>
                <c:pt idx="286">
                  <c:v>2000.00152</c:v>
                </c:pt>
                <c:pt idx="287">
                  <c:v>2000.000311</c:v>
                </c:pt>
                <c:pt idx="288">
                  <c:v>1999.9993730000001</c:v>
                </c:pt>
                <c:pt idx="289">
                  <c:v>2000.0009090000001</c:v>
                </c:pt>
                <c:pt idx="290">
                  <c:v>2000.001898</c:v>
                </c:pt>
                <c:pt idx="291">
                  <c:v>1999.9998230000001</c:v>
                </c:pt>
                <c:pt idx="292">
                  <c:v>2000.000824</c:v>
                </c:pt>
                <c:pt idx="293">
                  <c:v>1999.9990969999999</c:v>
                </c:pt>
                <c:pt idx="294">
                  <c:v>2000.000499</c:v>
                </c:pt>
                <c:pt idx="295">
                  <c:v>2000.0002239999999</c:v>
                </c:pt>
                <c:pt idx="296">
                  <c:v>1999.998456</c:v>
                </c:pt>
                <c:pt idx="297">
                  <c:v>2000.0001459999999</c:v>
                </c:pt>
                <c:pt idx="298">
                  <c:v>2000.0001530000011</c:v>
                </c:pt>
                <c:pt idx="299">
                  <c:v>2000.0004819999999</c:v>
                </c:pt>
                <c:pt idx="300">
                  <c:v>1999.999495</c:v>
                </c:pt>
                <c:pt idx="301">
                  <c:v>2000.000495</c:v>
                </c:pt>
                <c:pt idx="302">
                  <c:v>1999.9994690000001</c:v>
                </c:pt>
                <c:pt idx="303">
                  <c:v>2000.0000610000011</c:v>
                </c:pt>
                <c:pt idx="304">
                  <c:v>1999.9997920000001</c:v>
                </c:pt>
                <c:pt idx="305">
                  <c:v>1999.999982</c:v>
                </c:pt>
                <c:pt idx="306">
                  <c:v>1999.9996780000001</c:v>
                </c:pt>
                <c:pt idx="307">
                  <c:v>2000.0001830000001</c:v>
                </c:pt>
                <c:pt idx="308">
                  <c:v>2000.000464</c:v>
                </c:pt>
                <c:pt idx="309">
                  <c:v>2000.000726</c:v>
                </c:pt>
                <c:pt idx="310">
                  <c:v>1999.9996030000011</c:v>
                </c:pt>
                <c:pt idx="311">
                  <c:v>2000.0005189999999</c:v>
                </c:pt>
                <c:pt idx="312">
                  <c:v>1999.9990730000011</c:v>
                </c:pt>
                <c:pt idx="313">
                  <c:v>2000.000522</c:v>
                </c:pt>
                <c:pt idx="314">
                  <c:v>2000.000366</c:v>
                </c:pt>
                <c:pt idx="315">
                  <c:v>2000.000043</c:v>
                </c:pt>
                <c:pt idx="316">
                  <c:v>1999.9994319999998</c:v>
                </c:pt>
                <c:pt idx="317">
                  <c:v>1999.998938</c:v>
                </c:pt>
                <c:pt idx="318">
                  <c:v>1999.9988680000001</c:v>
                </c:pt>
                <c:pt idx="319">
                  <c:v>2000.0008069999999</c:v>
                </c:pt>
                <c:pt idx="320">
                  <c:v>2000.0000239999999</c:v>
                </c:pt>
                <c:pt idx="321">
                  <c:v>1999.9991459999999</c:v>
                </c:pt>
                <c:pt idx="322">
                  <c:v>2000.0005430000001</c:v>
                </c:pt>
                <c:pt idx="323">
                  <c:v>1999.9995060000001</c:v>
                </c:pt>
                <c:pt idx="324">
                  <c:v>2000.0014039999999</c:v>
                </c:pt>
                <c:pt idx="325">
                  <c:v>1999.999098</c:v>
                </c:pt>
                <c:pt idx="326">
                  <c:v>1999.9999210000001</c:v>
                </c:pt>
                <c:pt idx="327">
                  <c:v>2000.000464</c:v>
                </c:pt>
                <c:pt idx="328">
                  <c:v>1999.999988</c:v>
                </c:pt>
                <c:pt idx="329">
                  <c:v>2000.000305</c:v>
                </c:pt>
                <c:pt idx="330">
                  <c:v>1999.944297</c:v>
                </c:pt>
                <c:pt idx="331">
                  <c:v>1978.336534</c:v>
                </c:pt>
                <c:pt idx="332">
                  <c:v>1894.4991459999999</c:v>
                </c:pt>
                <c:pt idx="333">
                  <c:v>1794.5002930000001</c:v>
                </c:pt>
                <c:pt idx="334">
                  <c:v>1694.501233</c:v>
                </c:pt>
                <c:pt idx="335">
                  <c:v>1594.500354</c:v>
                </c:pt>
                <c:pt idx="336">
                  <c:v>1489.500094</c:v>
                </c:pt>
                <c:pt idx="337">
                  <c:v>1389.5003319999998</c:v>
                </c:pt>
                <c:pt idx="338">
                  <c:v>1294.5002810000001</c:v>
                </c:pt>
                <c:pt idx="339">
                  <c:v>1194.4985050000037</c:v>
                </c:pt>
                <c:pt idx="340">
                  <c:v>1094.4998169999999</c:v>
                </c:pt>
                <c:pt idx="341">
                  <c:v>994.49953900000003</c:v>
                </c:pt>
                <c:pt idx="342">
                  <c:v>889.50066299999946</c:v>
                </c:pt>
                <c:pt idx="343">
                  <c:v>789.49975900000004</c:v>
                </c:pt>
                <c:pt idx="344">
                  <c:v>694.50003700000002</c:v>
                </c:pt>
                <c:pt idx="345">
                  <c:v>594.50096099999996</c:v>
                </c:pt>
                <c:pt idx="346">
                  <c:v>494.50081299999999</c:v>
                </c:pt>
                <c:pt idx="347">
                  <c:v>397.34460900000084</c:v>
                </c:pt>
                <c:pt idx="348">
                  <c:v>351.18754899999999</c:v>
                </c:pt>
                <c:pt idx="349">
                  <c:v>349.12681099999969</c:v>
                </c:pt>
                <c:pt idx="350">
                  <c:v>348.34424000000115</c:v>
                </c:pt>
                <c:pt idx="351">
                  <c:v>347.51824599999969</c:v>
                </c:pt>
                <c:pt idx="352">
                  <c:v>346.69467900000001</c:v>
                </c:pt>
                <c:pt idx="353">
                  <c:v>345.86793499999999</c:v>
                </c:pt>
                <c:pt idx="354">
                  <c:v>345.00467099999997</c:v>
                </c:pt>
                <c:pt idx="355">
                  <c:v>344.18206600000002</c:v>
                </c:pt>
                <c:pt idx="356">
                  <c:v>343.40073399999903</c:v>
                </c:pt>
                <c:pt idx="357">
                  <c:v>342.57926900000001</c:v>
                </c:pt>
                <c:pt idx="358">
                  <c:v>341.76000800000003</c:v>
                </c:pt>
                <c:pt idx="359">
                  <c:v>340.93969899999917</c:v>
                </c:pt>
                <c:pt idx="360">
                  <c:v>340.0797189999991</c:v>
                </c:pt>
                <c:pt idx="361">
                  <c:v>339.26055899999903</c:v>
                </c:pt>
                <c:pt idx="362">
                  <c:v>338.48378299999916</c:v>
                </c:pt>
                <c:pt idx="363">
                  <c:v>337.66663699999964</c:v>
                </c:pt>
                <c:pt idx="364">
                  <c:v>336.84999499999998</c:v>
                </c:pt>
                <c:pt idx="365">
                  <c:v>336.03403899999904</c:v>
                </c:pt>
                <c:pt idx="366">
                  <c:v>335.1780169999991</c:v>
                </c:pt>
                <c:pt idx="367">
                  <c:v>334.36491899999999</c:v>
                </c:pt>
                <c:pt idx="368">
                  <c:v>333.59235799999885</c:v>
                </c:pt>
                <c:pt idx="369">
                  <c:v>332.78000199999963</c:v>
                </c:pt>
                <c:pt idx="370">
                  <c:v>331.96821399999885</c:v>
                </c:pt>
                <c:pt idx="371">
                  <c:v>331.15549299999998</c:v>
                </c:pt>
                <c:pt idx="372">
                  <c:v>330.30471199999999</c:v>
                </c:pt>
                <c:pt idx="373">
                  <c:v>329.49635699999806</c:v>
                </c:pt>
                <c:pt idx="374">
                  <c:v>328.72792399999969</c:v>
                </c:pt>
                <c:pt idx="375">
                  <c:v>327.91861699999879</c:v>
                </c:pt>
                <c:pt idx="376">
                  <c:v>327.11244699999997</c:v>
                </c:pt>
                <c:pt idx="377">
                  <c:v>326.30551799999904</c:v>
                </c:pt>
                <c:pt idx="378">
                  <c:v>325.4582759999991</c:v>
                </c:pt>
                <c:pt idx="379">
                  <c:v>324.65339</c:v>
                </c:pt>
                <c:pt idx="380">
                  <c:v>323.88797599999964</c:v>
                </c:pt>
                <c:pt idx="381">
                  <c:v>323.08434299999999</c:v>
                </c:pt>
                <c:pt idx="382">
                  <c:v>322.28019299999897</c:v>
                </c:pt>
                <c:pt idx="383">
                  <c:v>321.47854199999904</c:v>
                </c:pt>
                <c:pt idx="384">
                  <c:v>320.63639299999898</c:v>
                </c:pt>
                <c:pt idx="385">
                  <c:v>319.83508999999964</c:v>
                </c:pt>
                <c:pt idx="386">
                  <c:v>319.07160499999969</c:v>
                </c:pt>
                <c:pt idx="387">
                  <c:v>318.27192999999897</c:v>
                </c:pt>
                <c:pt idx="388">
                  <c:v>317.47308699999923</c:v>
                </c:pt>
                <c:pt idx="389">
                  <c:v>316.674239</c:v>
                </c:pt>
                <c:pt idx="390">
                  <c:v>315.83583899999923</c:v>
                </c:pt>
                <c:pt idx="391">
                  <c:v>315.03915699999885</c:v>
                </c:pt>
                <c:pt idx="392">
                  <c:v>314.28262000000001</c:v>
                </c:pt>
                <c:pt idx="393">
                  <c:v>313.48688999999916</c:v>
                </c:pt>
                <c:pt idx="394">
                  <c:v>312.6911879999991</c:v>
                </c:pt>
                <c:pt idx="395">
                  <c:v>311.89702799999969</c:v>
                </c:pt>
                <c:pt idx="396">
                  <c:v>311.06236100000001</c:v>
                </c:pt>
                <c:pt idx="397">
                  <c:v>310.26969700000001</c:v>
                </c:pt>
                <c:pt idx="398">
                  <c:v>309.51690099999917</c:v>
                </c:pt>
                <c:pt idx="399">
                  <c:v>308.72331499999854</c:v>
                </c:pt>
                <c:pt idx="400">
                  <c:v>307.93329499999885</c:v>
                </c:pt>
                <c:pt idx="401">
                  <c:v>307.14238899999998</c:v>
                </c:pt>
                <c:pt idx="402">
                  <c:v>306.31307199999969</c:v>
                </c:pt>
                <c:pt idx="403">
                  <c:v>305.52369199999993</c:v>
                </c:pt>
                <c:pt idx="404">
                  <c:v>304.77521399999904</c:v>
                </c:pt>
                <c:pt idx="405">
                  <c:v>303.98761099999916</c:v>
                </c:pt>
                <c:pt idx="406">
                  <c:v>303.20090800000003</c:v>
                </c:pt>
                <c:pt idx="407">
                  <c:v>302.41428100000002</c:v>
                </c:pt>
                <c:pt idx="408">
                  <c:v>301.58919200000003</c:v>
                </c:pt>
                <c:pt idx="409">
                  <c:v>300.805001</c:v>
                </c:pt>
                <c:pt idx="410">
                  <c:v>300.05868099999998</c:v>
                </c:pt>
                <c:pt idx="411">
                  <c:v>299.274586</c:v>
                </c:pt>
                <c:pt idx="412">
                  <c:v>298.49182399999904</c:v>
                </c:pt>
                <c:pt idx="413">
                  <c:v>297.71141699999879</c:v>
                </c:pt>
                <c:pt idx="414">
                  <c:v>296.89021699999904</c:v>
                </c:pt>
                <c:pt idx="415">
                  <c:v>296.10850199999999</c:v>
                </c:pt>
                <c:pt idx="416">
                  <c:v>295.36681399999969</c:v>
                </c:pt>
                <c:pt idx="417">
                  <c:v>294.58841199999904</c:v>
                </c:pt>
                <c:pt idx="418">
                  <c:v>293.80929700000002</c:v>
                </c:pt>
                <c:pt idx="419">
                  <c:v>293.03100099999904</c:v>
                </c:pt>
                <c:pt idx="420">
                  <c:v>292.21206899999999</c:v>
                </c:pt>
                <c:pt idx="421">
                  <c:v>291.43579399999885</c:v>
                </c:pt>
                <c:pt idx="422">
                  <c:v>290.69969500000002</c:v>
                </c:pt>
                <c:pt idx="423">
                  <c:v>289.9233289999986</c:v>
                </c:pt>
                <c:pt idx="424">
                  <c:v>289.14707900000002</c:v>
                </c:pt>
                <c:pt idx="425">
                  <c:v>288.37140199999999</c:v>
                </c:pt>
                <c:pt idx="426">
                  <c:v>287.56018599999999</c:v>
                </c:pt>
                <c:pt idx="427">
                  <c:v>286.78635699999847</c:v>
                </c:pt>
                <c:pt idx="428">
                  <c:v>286.05314299999969</c:v>
                </c:pt>
                <c:pt idx="429">
                  <c:v>285.28203299999916</c:v>
                </c:pt>
                <c:pt idx="430">
                  <c:v>284.50845599999963</c:v>
                </c:pt>
                <c:pt idx="431">
                  <c:v>283.73978399999999</c:v>
                </c:pt>
                <c:pt idx="432">
                  <c:v>282.93187099999903</c:v>
                </c:pt>
                <c:pt idx="433">
                  <c:v>282.16297200000002</c:v>
                </c:pt>
                <c:pt idx="434">
                  <c:v>281.43303699999854</c:v>
                </c:pt>
                <c:pt idx="435">
                  <c:v>280.66469600000084</c:v>
                </c:pt>
                <c:pt idx="436">
                  <c:v>279.89800999999903</c:v>
                </c:pt>
                <c:pt idx="437">
                  <c:v>279.13149899999917</c:v>
                </c:pt>
                <c:pt idx="438">
                  <c:v>278.32804999999917</c:v>
                </c:pt>
                <c:pt idx="439">
                  <c:v>277.56176799999969</c:v>
                </c:pt>
                <c:pt idx="440">
                  <c:v>276.83583499999969</c:v>
                </c:pt>
                <c:pt idx="441">
                  <c:v>276.07324399999999</c:v>
                </c:pt>
                <c:pt idx="442">
                  <c:v>275.31111499999861</c:v>
                </c:pt>
                <c:pt idx="443">
                  <c:v>274.54734300000001</c:v>
                </c:pt>
                <c:pt idx="444">
                  <c:v>273.74834699999963</c:v>
                </c:pt>
                <c:pt idx="445">
                  <c:v>272.98723199999904</c:v>
                </c:pt>
                <c:pt idx="446">
                  <c:v>272.26532399999923</c:v>
                </c:pt>
                <c:pt idx="447">
                  <c:v>271.50655199999903</c:v>
                </c:pt>
                <c:pt idx="448">
                  <c:v>270.74654399999969</c:v>
                </c:pt>
                <c:pt idx="449">
                  <c:v>269.98908499999999</c:v>
                </c:pt>
                <c:pt idx="450">
                  <c:v>269.19077399999969</c:v>
                </c:pt>
                <c:pt idx="451">
                  <c:v>268.43405299999904</c:v>
                </c:pt>
                <c:pt idx="452">
                  <c:v>267.71557199999904</c:v>
                </c:pt>
                <c:pt idx="453">
                  <c:v>266.95960400000001</c:v>
                </c:pt>
                <c:pt idx="454">
                  <c:v>266.20525799999916</c:v>
                </c:pt>
                <c:pt idx="455">
                  <c:v>265.45088199999998</c:v>
                </c:pt>
                <c:pt idx="456">
                  <c:v>264.65972300000038</c:v>
                </c:pt>
                <c:pt idx="457">
                  <c:v>263.90783399999964</c:v>
                </c:pt>
                <c:pt idx="458">
                  <c:v>263.19227000000001</c:v>
                </c:pt>
                <c:pt idx="459">
                  <c:v>262.43884000000003</c:v>
                </c:pt>
                <c:pt idx="460">
                  <c:v>261.68658900000003</c:v>
                </c:pt>
                <c:pt idx="461">
                  <c:v>260.93574699999886</c:v>
                </c:pt>
                <c:pt idx="462">
                  <c:v>260.14827700000001</c:v>
                </c:pt>
                <c:pt idx="463">
                  <c:v>259.39999399999999</c:v>
                </c:pt>
                <c:pt idx="464">
                  <c:v>258.68878000000001</c:v>
                </c:pt>
                <c:pt idx="465">
                  <c:v>257.93966999999969</c:v>
                </c:pt>
                <c:pt idx="466">
                  <c:v>257.19208500000002</c:v>
                </c:pt>
                <c:pt idx="467">
                  <c:v>256.443941</c:v>
                </c:pt>
                <c:pt idx="468">
                  <c:v>255.66183700000042</c:v>
                </c:pt>
                <c:pt idx="469">
                  <c:v>254.91664599999999</c:v>
                </c:pt>
                <c:pt idx="470">
                  <c:v>254.20953599999953</c:v>
                </c:pt>
                <c:pt idx="471">
                  <c:v>253.46440700000042</c:v>
                </c:pt>
                <c:pt idx="472">
                  <c:v>252.72033000000027</c:v>
                </c:pt>
                <c:pt idx="473">
                  <c:v>251.97592299999999</c:v>
                </c:pt>
                <c:pt idx="474">
                  <c:v>251.197608</c:v>
                </c:pt>
                <c:pt idx="475">
                  <c:v>250.454634</c:v>
                </c:pt>
                <c:pt idx="476">
                  <c:v>249.75007099999999</c:v>
                </c:pt>
                <c:pt idx="477">
                  <c:v>249.010943</c:v>
                </c:pt>
                <c:pt idx="478">
                  <c:v>248.27035199999995</c:v>
                </c:pt>
                <c:pt idx="479">
                  <c:v>247.53090700000001</c:v>
                </c:pt>
                <c:pt idx="480">
                  <c:v>246.754456</c:v>
                </c:pt>
                <c:pt idx="481">
                  <c:v>246.01666799999998</c:v>
                </c:pt>
                <c:pt idx="482">
                  <c:v>245.31559099999998</c:v>
                </c:pt>
                <c:pt idx="483">
                  <c:v>244.58003200000007</c:v>
                </c:pt>
                <c:pt idx="484">
                  <c:v>243.84411299999999</c:v>
                </c:pt>
                <c:pt idx="485">
                  <c:v>243.10728499999999</c:v>
                </c:pt>
                <c:pt idx="486">
                  <c:v>242.33579700000001</c:v>
                </c:pt>
                <c:pt idx="487">
                  <c:v>241.59996599999957</c:v>
                </c:pt>
                <c:pt idx="488">
                  <c:v>240.90230300000007</c:v>
                </c:pt>
                <c:pt idx="489">
                  <c:v>240.166856</c:v>
                </c:pt>
                <c:pt idx="490">
                  <c:v>239.43297900000007</c:v>
                </c:pt>
                <c:pt idx="491">
                  <c:v>238.7005859999995</c:v>
                </c:pt>
                <c:pt idx="492">
                  <c:v>237.93227300000001</c:v>
                </c:pt>
                <c:pt idx="493">
                  <c:v>237.19995099999957</c:v>
                </c:pt>
                <c:pt idx="494">
                  <c:v>236.50572099999999</c:v>
                </c:pt>
                <c:pt idx="495">
                  <c:v>235.776308</c:v>
                </c:pt>
                <c:pt idx="496">
                  <c:v>235.048281</c:v>
                </c:pt>
                <c:pt idx="497">
                  <c:v>234.31954099999999</c:v>
                </c:pt>
                <c:pt idx="498">
                  <c:v>233.55428000000001</c:v>
                </c:pt>
                <c:pt idx="499">
                  <c:v>232.826852</c:v>
                </c:pt>
                <c:pt idx="500">
                  <c:v>232.13680199999999</c:v>
                </c:pt>
                <c:pt idx="501">
                  <c:v>231.41231400000001</c:v>
                </c:pt>
                <c:pt idx="502">
                  <c:v>230.68504000000001</c:v>
                </c:pt>
                <c:pt idx="503">
                  <c:v>229.96120500000001</c:v>
                </c:pt>
                <c:pt idx="504">
                  <c:v>229.19957899999972</c:v>
                </c:pt>
                <c:pt idx="505">
                  <c:v>228.47535099999999</c:v>
                </c:pt>
                <c:pt idx="506">
                  <c:v>227.78886800000001</c:v>
                </c:pt>
                <c:pt idx="507">
                  <c:v>227.06310999999999</c:v>
                </c:pt>
                <c:pt idx="508">
                  <c:v>226.34232800000058</c:v>
                </c:pt>
                <c:pt idx="509">
                  <c:v>225.621351</c:v>
                </c:pt>
                <c:pt idx="510">
                  <c:v>224.86298600000057</c:v>
                </c:pt>
                <c:pt idx="511">
                  <c:v>224.143227</c:v>
                </c:pt>
                <c:pt idx="512">
                  <c:v>223.45909599999999</c:v>
                </c:pt>
                <c:pt idx="513">
                  <c:v>222.74187599999956</c:v>
                </c:pt>
                <c:pt idx="514">
                  <c:v>222.02233200000057</c:v>
                </c:pt>
                <c:pt idx="515">
                  <c:v>221.30487099999999</c:v>
                </c:pt>
                <c:pt idx="516">
                  <c:v>220.55238200000042</c:v>
                </c:pt>
                <c:pt idx="517">
                  <c:v>219.834633</c:v>
                </c:pt>
                <c:pt idx="518">
                  <c:v>219.15424300000001</c:v>
                </c:pt>
                <c:pt idx="519">
                  <c:v>218.439988</c:v>
                </c:pt>
                <c:pt idx="520">
                  <c:v>217.722083</c:v>
                </c:pt>
                <c:pt idx="521">
                  <c:v>217.00658999999999</c:v>
                </c:pt>
                <c:pt idx="522">
                  <c:v>216.25805</c:v>
                </c:pt>
                <c:pt idx="523">
                  <c:v>215.54379199999957</c:v>
                </c:pt>
                <c:pt idx="524">
                  <c:v>214.86636600000043</c:v>
                </c:pt>
                <c:pt idx="525">
                  <c:v>214.155676</c:v>
                </c:pt>
                <c:pt idx="526">
                  <c:v>213.44481499999998</c:v>
                </c:pt>
                <c:pt idx="527">
                  <c:v>212.73396299999953</c:v>
                </c:pt>
                <c:pt idx="528">
                  <c:v>211.98723000000058</c:v>
                </c:pt>
                <c:pt idx="529">
                  <c:v>211.27743800000007</c:v>
                </c:pt>
                <c:pt idx="530">
                  <c:v>210.60152399999998</c:v>
                </c:pt>
                <c:pt idx="531">
                  <c:v>209.89233200000058</c:v>
                </c:pt>
                <c:pt idx="532">
                  <c:v>209.18395799999999</c:v>
                </c:pt>
                <c:pt idx="533">
                  <c:v>208.47594100000001</c:v>
                </c:pt>
                <c:pt idx="534">
                  <c:v>207.73235</c:v>
                </c:pt>
                <c:pt idx="535">
                  <c:v>207.02440300000001</c:v>
                </c:pt>
                <c:pt idx="536">
                  <c:v>206.35386399999999</c:v>
                </c:pt>
                <c:pt idx="537">
                  <c:v>205.64889700000001</c:v>
                </c:pt>
                <c:pt idx="538">
                  <c:v>204.94480199999998</c:v>
                </c:pt>
                <c:pt idx="539">
                  <c:v>204.241221</c:v>
                </c:pt>
                <c:pt idx="540">
                  <c:v>203.50150399999998</c:v>
                </c:pt>
                <c:pt idx="541">
                  <c:v>202.798179</c:v>
                </c:pt>
                <c:pt idx="542">
                  <c:v>202.13181</c:v>
                </c:pt>
                <c:pt idx="543">
                  <c:v>201.429542</c:v>
                </c:pt>
                <c:pt idx="544">
                  <c:v>200.727372</c:v>
                </c:pt>
                <c:pt idx="545">
                  <c:v>200.02608599999999</c:v>
                </c:pt>
                <c:pt idx="546">
                  <c:v>199.291687</c:v>
                </c:pt>
                <c:pt idx="547">
                  <c:v>198.59074600000042</c:v>
                </c:pt>
                <c:pt idx="548">
                  <c:v>197.92666600000001</c:v>
                </c:pt>
                <c:pt idx="549">
                  <c:v>197.227934</c:v>
                </c:pt>
                <c:pt idx="550">
                  <c:v>196.53074900000001</c:v>
                </c:pt>
                <c:pt idx="551">
                  <c:v>195.83264100000042</c:v>
                </c:pt>
                <c:pt idx="552">
                  <c:v>195.10034900000042</c:v>
                </c:pt>
                <c:pt idx="553">
                  <c:v>194.40359299999992</c:v>
                </c:pt>
                <c:pt idx="554">
                  <c:v>193.74168199999957</c:v>
                </c:pt>
                <c:pt idx="555">
                  <c:v>193.048214</c:v>
                </c:pt>
                <c:pt idx="556">
                  <c:v>192.35329400000001</c:v>
                </c:pt>
                <c:pt idx="557">
                  <c:v>191.65843900000061</c:v>
                </c:pt>
                <c:pt idx="558">
                  <c:v>190.92926900000001</c:v>
                </c:pt>
                <c:pt idx="559">
                  <c:v>190.237392</c:v>
                </c:pt>
                <c:pt idx="560">
                  <c:v>189.57829800000007</c:v>
                </c:pt>
                <c:pt idx="561">
                  <c:v>188.88683200000042</c:v>
                </c:pt>
                <c:pt idx="562">
                  <c:v>188.19514900000001</c:v>
                </c:pt>
                <c:pt idx="563">
                  <c:v>187.50489299999998</c:v>
                </c:pt>
                <c:pt idx="564">
                  <c:v>186.78034700000057</c:v>
                </c:pt>
                <c:pt idx="565">
                  <c:v>186.09116</c:v>
                </c:pt>
                <c:pt idx="566">
                  <c:v>185.43754700000042</c:v>
                </c:pt>
                <c:pt idx="567">
                  <c:v>184.74825099999998</c:v>
                </c:pt>
                <c:pt idx="568">
                  <c:v>184.06045</c:v>
                </c:pt>
                <c:pt idx="569">
                  <c:v>183.374234</c:v>
                </c:pt>
                <c:pt idx="570">
                  <c:v>182.65164900000042</c:v>
                </c:pt>
                <c:pt idx="571">
                  <c:v>181.967074</c:v>
                </c:pt>
                <c:pt idx="572">
                  <c:v>181.31610000000001</c:v>
                </c:pt>
                <c:pt idx="573">
                  <c:v>180.63005999999999</c:v>
                </c:pt>
                <c:pt idx="574">
                  <c:v>179.945932</c:v>
                </c:pt>
                <c:pt idx="575">
                  <c:v>179.26167599999957</c:v>
                </c:pt>
                <c:pt idx="576">
                  <c:v>178.54467999999972</c:v>
                </c:pt>
                <c:pt idx="577">
                  <c:v>177.86044200000057</c:v>
                </c:pt>
                <c:pt idx="578">
                  <c:v>177.21285599999953</c:v>
                </c:pt>
                <c:pt idx="579">
                  <c:v>176.53066699999999</c:v>
                </c:pt>
                <c:pt idx="580">
                  <c:v>175.85043300000058</c:v>
                </c:pt>
                <c:pt idx="581">
                  <c:v>175.17020600000001</c:v>
                </c:pt>
                <c:pt idx="582">
                  <c:v>174.45605800000001</c:v>
                </c:pt>
                <c:pt idx="583">
                  <c:v>173.77694299999999</c:v>
                </c:pt>
                <c:pt idx="584">
                  <c:v>173.13287700000001</c:v>
                </c:pt>
                <c:pt idx="585">
                  <c:v>172.45283500000042</c:v>
                </c:pt>
                <c:pt idx="586">
                  <c:v>171.77693600000001</c:v>
                </c:pt>
                <c:pt idx="587">
                  <c:v>171.10123100000001</c:v>
                </c:pt>
                <c:pt idx="588">
                  <c:v>170.39044700000085</c:v>
                </c:pt>
                <c:pt idx="589">
                  <c:v>169.71525299999956</c:v>
                </c:pt>
                <c:pt idx="590">
                  <c:v>169.07323399999999</c:v>
                </c:pt>
                <c:pt idx="591">
                  <c:v>168.39977999999999</c:v>
                </c:pt>
                <c:pt idx="592">
                  <c:v>167.72547</c:v>
                </c:pt>
                <c:pt idx="593">
                  <c:v>167.05278200000001</c:v>
                </c:pt>
                <c:pt idx="594">
                  <c:v>166.34560499999998</c:v>
                </c:pt>
                <c:pt idx="595">
                  <c:v>165.67437799999999</c:v>
                </c:pt>
                <c:pt idx="596">
                  <c:v>165.03526199999999</c:v>
                </c:pt>
                <c:pt idx="597">
                  <c:v>164.36614500000007</c:v>
                </c:pt>
                <c:pt idx="598">
                  <c:v>163.69447499999998</c:v>
                </c:pt>
                <c:pt idx="599">
                  <c:v>163.02485000000001</c:v>
                </c:pt>
                <c:pt idx="600">
                  <c:v>162.32180900000046</c:v>
                </c:pt>
                <c:pt idx="601">
                  <c:v>161.65286800000001</c:v>
                </c:pt>
                <c:pt idx="602">
                  <c:v>161.017718</c:v>
                </c:pt>
                <c:pt idx="603">
                  <c:v>160.35094700000082</c:v>
                </c:pt>
                <c:pt idx="604">
                  <c:v>159.68560099999999</c:v>
                </c:pt>
                <c:pt idx="605">
                  <c:v>159.02183800000049</c:v>
                </c:pt>
                <c:pt idx="606">
                  <c:v>158.32259700000046</c:v>
                </c:pt>
                <c:pt idx="607">
                  <c:v>157.65632900000043</c:v>
                </c:pt>
                <c:pt idx="608">
                  <c:v>157.023956</c:v>
                </c:pt>
                <c:pt idx="609">
                  <c:v>156.35926900000001</c:v>
                </c:pt>
                <c:pt idx="610">
                  <c:v>155.69508399999998</c:v>
                </c:pt>
                <c:pt idx="611">
                  <c:v>155.03195199999999</c:v>
                </c:pt>
                <c:pt idx="612">
                  <c:v>154.33508</c:v>
                </c:pt>
                <c:pt idx="613">
                  <c:v>153.67196899999999</c:v>
                </c:pt>
                <c:pt idx="614">
                  <c:v>153.04592099999999</c:v>
                </c:pt>
                <c:pt idx="615">
                  <c:v>152.385085</c:v>
                </c:pt>
                <c:pt idx="616">
                  <c:v>151.72324499999999</c:v>
                </c:pt>
                <c:pt idx="617">
                  <c:v>151.062273</c:v>
                </c:pt>
                <c:pt idx="618">
                  <c:v>150.371802</c:v>
                </c:pt>
                <c:pt idx="619">
                  <c:v>149.71286299999957</c:v>
                </c:pt>
                <c:pt idx="620">
                  <c:v>149.08798000000004</c:v>
                </c:pt>
                <c:pt idx="621">
                  <c:v>148.43035599999999</c:v>
                </c:pt>
                <c:pt idx="622">
                  <c:v>147.77325899999957</c:v>
                </c:pt>
                <c:pt idx="623">
                  <c:v>147.11606799999998</c:v>
                </c:pt>
                <c:pt idx="624">
                  <c:v>146.42865</c:v>
                </c:pt>
                <c:pt idx="625">
                  <c:v>145.77361499999941</c:v>
                </c:pt>
                <c:pt idx="626">
                  <c:v>145.15044600000064</c:v>
                </c:pt>
                <c:pt idx="627">
                  <c:v>144.49661499999999</c:v>
                </c:pt>
                <c:pt idx="628">
                  <c:v>143.84257099999999</c:v>
                </c:pt>
                <c:pt idx="629">
                  <c:v>143.18891400000001</c:v>
                </c:pt>
                <c:pt idx="630">
                  <c:v>142.50424999999998</c:v>
                </c:pt>
                <c:pt idx="631">
                  <c:v>141.85269200000027</c:v>
                </c:pt>
                <c:pt idx="632">
                  <c:v>141.23401899999999</c:v>
                </c:pt>
                <c:pt idx="633">
                  <c:v>140.58294400000042</c:v>
                </c:pt>
                <c:pt idx="634">
                  <c:v>139.93260900000001</c:v>
                </c:pt>
                <c:pt idx="635">
                  <c:v>139.28183100000001</c:v>
                </c:pt>
                <c:pt idx="636">
                  <c:v>138.600832</c:v>
                </c:pt>
                <c:pt idx="637">
                  <c:v>137.95173900000049</c:v>
                </c:pt>
                <c:pt idx="638">
                  <c:v>137.33875700000004</c:v>
                </c:pt>
                <c:pt idx="639">
                  <c:v>136.690538</c:v>
                </c:pt>
                <c:pt idx="640">
                  <c:v>136.04397799999998</c:v>
                </c:pt>
                <c:pt idx="641">
                  <c:v>135.39628600000049</c:v>
                </c:pt>
                <c:pt idx="642">
                  <c:v>134.71922399999957</c:v>
                </c:pt>
                <c:pt idx="643">
                  <c:v>134.074927</c:v>
                </c:pt>
                <c:pt idx="644">
                  <c:v>133.461015</c:v>
                </c:pt>
                <c:pt idx="645">
                  <c:v>132.81688800000001</c:v>
                </c:pt>
                <c:pt idx="646">
                  <c:v>132.17368799999957</c:v>
                </c:pt>
                <c:pt idx="647">
                  <c:v>131.53129700000042</c:v>
                </c:pt>
                <c:pt idx="648">
                  <c:v>130.85651200000001</c:v>
                </c:pt>
                <c:pt idx="649">
                  <c:v>130.21320199999957</c:v>
                </c:pt>
                <c:pt idx="650">
                  <c:v>129.603836</c:v>
                </c:pt>
                <c:pt idx="651">
                  <c:v>128.962885</c:v>
                </c:pt>
                <c:pt idx="652">
                  <c:v>128.32261000000042</c:v>
                </c:pt>
                <c:pt idx="653">
                  <c:v>127.68276899999967</c:v>
                </c:pt>
                <c:pt idx="654">
                  <c:v>127.010739</c:v>
                </c:pt>
                <c:pt idx="655">
                  <c:v>126.37165400000002</c:v>
                </c:pt>
                <c:pt idx="656">
                  <c:v>125.76475600000002</c:v>
                </c:pt>
                <c:pt idx="657">
                  <c:v>125.12849300000001</c:v>
                </c:pt>
                <c:pt idx="658">
                  <c:v>124.49035600000002</c:v>
                </c:pt>
                <c:pt idx="659">
                  <c:v>123.85263099999995</c:v>
                </c:pt>
                <c:pt idx="660">
                  <c:v>123.18307799999974</c:v>
                </c:pt>
                <c:pt idx="661">
                  <c:v>122.54821600000002</c:v>
                </c:pt>
                <c:pt idx="662">
                  <c:v>121.94415100000032</c:v>
                </c:pt>
                <c:pt idx="663">
                  <c:v>121.30969300000002</c:v>
                </c:pt>
                <c:pt idx="664">
                  <c:v>120.67519099999978</c:v>
                </c:pt>
                <c:pt idx="665">
                  <c:v>120.04269900000021</c:v>
                </c:pt>
                <c:pt idx="666">
                  <c:v>119.377647</c:v>
                </c:pt>
                <c:pt idx="667">
                  <c:v>118.74388500000002</c:v>
                </c:pt>
                <c:pt idx="668">
                  <c:v>118.14493299999998</c:v>
                </c:pt>
                <c:pt idx="669">
                  <c:v>117.511881</c:v>
                </c:pt>
                <c:pt idx="670">
                  <c:v>116.88044099999998</c:v>
                </c:pt>
                <c:pt idx="671">
                  <c:v>116.250991</c:v>
                </c:pt>
                <c:pt idx="672">
                  <c:v>115.58954900000002</c:v>
                </c:pt>
                <c:pt idx="673">
                  <c:v>114.95916800000002</c:v>
                </c:pt>
                <c:pt idx="674">
                  <c:v>114.361906</c:v>
                </c:pt>
                <c:pt idx="675">
                  <c:v>113.733496</c:v>
                </c:pt>
                <c:pt idx="676">
                  <c:v>113.10502799999998</c:v>
                </c:pt>
                <c:pt idx="677">
                  <c:v>112.476606</c:v>
                </c:pt>
                <c:pt idx="678">
                  <c:v>111.81962200000002</c:v>
                </c:pt>
                <c:pt idx="679">
                  <c:v>111.19298999999998</c:v>
                </c:pt>
                <c:pt idx="680">
                  <c:v>110.59863900000002</c:v>
                </c:pt>
                <c:pt idx="681">
                  <c:v>109.97469500000012</c:v>
                </c:pt>
                <c:pt idx="682">
                  <c:v>109.34916200000002</c:v>
                </c:pt>
                <c:pt idx="683">
                  <c:v>108.72477499999998</c:v>
                </c:pt>
                <c:pt idx="684">
                  <c:v>108.07002799999998</c:v>
                </c:pt>
                <c:pt idx="685">
                  <c:v>107.44717900000033</c:v>
                </c:pt>
                <c:pt idx="686">
                  <c:v>106.855953</c:v>
                </c:pt>
                <c:pt idx="687">
                  <c:v>106.23474400000002</c:v>
                </c:pt>
                <c:pt idx="688">
                  <c:v>105.61466400000029</c:v>
                </c:pt>
                <c:pt idx="689">
                  <c:v>104.9912260000004</c:v>
                </c:pt>
                <c:pt idx="690">
                  <c:v>104.34210400000002</c:v>
                </c:pt>
                <c:pt idx="691">
                  <c:v>103.723455</c:v>
                </c:pt>
                <c:pt idx="692">
                  <c:v>103.134607</c:v>
                </c:pt>
                <c:pt idx="693">
                  <c:v>102.516839</c:v>
                </c:pt>
                <c:pt idx="694">
                  <c:v>101.898956</c:v>
                </c:pt>
                <c:pt idx="695">
                  <c:v>101.28277300000001</c:v>
                </c:pt>
                <c:pt idx="696">
                  <c:v>100.63579499999985</c:v>
                </c:pt>
                <c:pt idx="697">
                  <c:v>100.02138100000001</c:v>
                </c:pt>
                <c:pt idx="698">
                  <c:v>99.435137999999981</c:v>
                </c:pt>
                <c:pt idx="699">
                  <c:v>98.821105000000003</c:v>
                </c:pt>
                <c:pt idx="700">
                  <c:v>98.208067</c:v>
                </c:pt>
                <c:pt idx="701">
                  <c:v>97.594606999999996</c:v>
                </c:pt>
                <c:pt idx="702">
                  <c:v>96.951507000000007</c:v>
                </c:pt>
                <c:pt idx="703">
                  <c:v>96.340684999999993</c:v>
                </c:pt>
                <c:pt idx="704">
                  <c:v>95.758357999999959</c:v>
                </c:pt>
                <c:pt idx="705">
                  <c:v>95.147548</c:v>
                </c:pt>
                <c:pt idx="706">
                  <c:v>94.536669000000259</c:v>
                </c:pt>
                <c:pt idx="707">
                  <c:v>93.925847999999988</c:v>
                </c:pt>
                <c:pt idx="708">
                  <c:v>93.285827999999981</c:v>
                </c:pt>
                <c:pt idx="709">
                  <c:v>92.677814999999981</c:v>
                </c:pt>
                <c:pt idx="710">
                  <c:v>92.097693000000277</c:v>
                </c:pt>
                <c:pt idx="711">
                  <c:v>91.490641999999994</c:v>
                </c:pt>
                <c:pt idx="712">
                  <c:v>90.884687999999983</c:v>
                </c:pt>
                <c:pt idx="713">
                  <c:v>90.277902999999981</c:v>
                </c:pt>
                <c:pt idx="714">
                  <c:v>89.640201000000005</c:v>
                </c:pt>
                <c:pt idx="715">
                  <c:v>89.03437599999998</c:v>
                </c:pt>
                <c:pt idx="716">
                  <c:v>88.458511999999999</c:v>
                </c:pt>
                <c:pt idx="717">
                  <c:v>87.853679</c:v>
                </c:pt>
                <c:pt idx="718">
                  <c:v>87.251874999999998</c:v>
                </c:pt>
                <c:pt idx="719">
                  <c:v>86.647614000000274</c:v>
                </c:pt>
                <c:pt idx="720">
                  <c:v>86.015208999999999</c:v>
                </c:pt>
                <c:pt idx="721">
                  <c:v>85.413526000000275</c:v>
                </c:pt>
                <c:pt idx="722">
                  <c:v>84.842112999999998</c:v>
                </c:pt>
                <c:pt idx="723">
                  <c:v>84.242377999999988</c:v>
                </c:pt>
                <c:pt idx="724">
                  <c:v>83.642895999999979</c:v>
                </c:pt>
                <c:pt idx="725">
                  <c:v>83.043572999999981</c:v>
                </c:pt>
                <c:pt idx="726">
                  <c:v>82.416725999999997</c:v>
                </c:pt>
                <c:pt idx="727">
                  <c:v>81.818876999999958</c:v>
                </c:pt>
                <c:pt idx="728">
                  <c:v>81.251576999999983</c:v>
                </c:pt>
                <c:pt idx="729">
                  <c:v>80.655353999999988</c:v>
                </c:pt>
                <c:pt idx="730">
                  <c:v>80.061617999999996</c:v>
                </c:pt>
                <c:pt idx="731">
                  <c:v>79.468761999999998</c:v>
                </c:pt>
                <c:pt idx="732">
                  <c:v>78.843811000000002</c:v>
                </c:pt>
                <c:pt idx="733">
                  <c:v>78.251850000000005</c:v>
                </c:pt>
                <c:pt idx="734">
                  <c:v>77.689799999999948</c:v>
                </c:pt>
                <c:pt idx="735">
                  <c:v>77.100533999999982</c:v>
                </c:pt>
                <c:pt idx="736">
                  <c:v>76.507897999999983</c:v>
                </c:pt>
                <c:pt idx="737">
                  <c:v>75.919775000000001</c:v>
                </c:pt>
                <c:pt idx="738">
                  <c:v>75.302226000000005</c:v>
                </c:pt>
                <c:pt idx="739">
                  <c:v>74.713500999999994</c:v>
                </c:pt>
                <c:pt idx="740">
                  <c:v>74.158196999999959</c:v>
                </c:pt>
                <c:pt idx="741">
                  <c:v>73.570772999999647</c:v>
                </c:pt>
                <c:pt idx="742">
                  <c:v>72.986384999999999</c:v>
                </c:pt>
                <c:pt idx="743">
                  <c:v>72.401140999999996</c:v>
                </c:pt>
                <c:pt idx="744">
                  <c:v>71.789614000000213</c:v>
                </c:pt>
                <c:pt idx="745">
                  <c:v>71.205140999999998</c:v>
                </c:pt>
                <c:pt idx="746">
                  <c:v>70.654393999999982</c:v>
                </c:pt>
                <c:pt idx="747">
                  <c:v>70.072638999999654</c:v>
                </c:pt>
                <c:pt idx="748">
                  <c:v>69.492413999999997</c:v>
                </c:pt>
                <c:pt idx="749">
                  <c:v>68.912589999999994</c:v>
                </c:pt>
                <c:pt idx="750">
                  <c:v>68.306619999999995</c:v>
                </c:pt>
                <c:pt idx="751">
                  <c:v>67.729957999999982</c:v>
                </c:pt>
                <c:pt idx="752">
                  <c:v>67.180933999999979</c:v>
                </c:pt>
                <c:pt idx="753">
                  <c:v>66.606297999999981</c:v>
                </c:pt>
                <c:pt idx="754">
                  <c:v>66.032004999999998</c:v>
                </c:pt>
                <c:pt idx="755">
                  <c:v>65.457826999999995</c:v>
                </c:pt>
                <c:pt idx="756">
                  <c:v>64.856147999999948</c:v>
                </c:pt>
                <c:pt idx="757">
                  <c:v>64.283894000000004</c:v>
                </c:pt>
                <c:pt idx="758">
                  <c:v>63.741315000000107</c:v>
                </c:pt>
                <c:pt idx="759">
                  <c:v>63.169867000000004</c:v>
                </c:pt>
                <c:pt idx="760">
                  <c:v>62.602432000000107</c:v>
                </c:pt>
                <c:pt idx="761">
                  <c:v>62.035089000000006</c:v>
                </c:pt>
                <c:pt idx="762">
                  <c:v>61.438250000000011</c:v>
                </c:pt>
                <c:pt idx="763">
                  <c:v>60.870884999999994</c:v>
                </c:pt>
                <c:pt idx="764">
                  <c:v>60.334097999999997</c:v>
                </c:pt>
                <c:pt idx="765">
                  <c:v>59.768421000000011</c:v>
                </c:pt>
                <c:pt idx="766">
                  <c:v>59.20487</c:v>
                </c:pt>
                <c:pt idx="767">
                  <c:v>58.641583999999995</c:v>
                </c:pt>
                <c:pt idx="768">
                  <c:v>58.050843999999998</c:v>
                </c:pt>
                <c:pt idx="769">
                  <c:v>57.490182000000011</c:v>
                </c:pt>
                <c:pt idx="770">
                  <c:v>56.956126000000005</c:v>
                </c:pt>
                <c:pt idx="771">
                  <c:v>56.396667999999998</c:v>
                </c:pt>
                <c:pt idx="772">
                  <c:v>55.838672000000003</c:v>
                </c:pt>
                <c:pt idx="773">
                  <c:v>55.279398000000107</c:v>
                </c:pt>
                <c:pt idx="774">
                  <c:v>54.692532000000213</c:v>
                </c:pt>
                <c:pt idx="775">
                  <c:v>54.135283000000001</c:v>
                </c:pt>
                <c:pt idx="776">
                  <c:v>53.607390000000002</c:v>
                </c:pt>
                <c:pt idx="777">
                  <c:v>53.051669999999994</c:v>
                </c:pt>
                <c:pt idx="778">
                  <c:v>52.496099000000001</c:v>
                </c:pt>
                <c:pt idx="779">
                  <c:v>51.942640000000004</c:v>
                </c:pt>
                <c:pt idx="780">
                  <c:v>51.361277999999999</c:v>
                </c:pt>
                <c:pt idx="781">
                  <c:v>50.810025999999993</c:v>
                </c:pt>
                <c:pt idx="782">
                  <c:v>50.286142000000012</c:v>
                </c:pt>
                <c:pt idx="783">
                  <c:v>49.736172000000145</c:v>
                </c:pt>
                <c:pt idx="784">
                  <c:v>49.186737000000001</c:v>
                </c:pt>
                <c:pt idx="785">
                  <c:v>48.637920000000001</c:v>
                </c:pt>
                <c:pt idx="786">
                  <c:v>48.061141000000006</c:v>
                </c:pt>
                <c:pt idx="787">
                  <c:v>47.515322000000012</c:v>
                </c:pt>
                <c:pt idx="788">
                  <c:v>46.997229000000004</c:v>
                </c:pt>
                <c:pt idx="789">
                  <c:v>46.450926999999993</c:v>
                </c:pt>
                <c:pt idx="790">
                  <c:v>45.906454000000004</c:v>
                </c:pt>
                <c:pt idx="791">
                  <c:v>45.362744000000006</c:v>
                </c:pt>
                <c:pt idx="792">
                  <c:v>44.791563000000011</c:v>
                </c:pt>
                <c:pt idx="793">
                  <c:v>44.253245</c:v>
                </c:pt>
                <c:pt idx="794">
                  <c:v>43.738694000000002</c:v>
                </c:pt>
                <c:pt idx="795">
                  <c:v>43.19917000000013</c:v>
                </c:pt>
                <c:pt idx="796">
                  <c:v>42.659427999999998</c:v>
                </c:pt>
                <c:pt idx="797">
                  <c:v>42.120612000000122</c:v>
                </c:pt>
                <c:pt idx="798">
                  <c:v>41.556927999999999</c:v>
                </c:pt>
                <c:pt idx="799">
                  <c:v>41.020844000000004</c:v>
                </c:pt>
                <c:pt idx="800">
                  <c:v>40.511008999999994</c:v>
                </c:pt>
                <c:pt idx="801">
                  <c:v>39.977427999999996</c:v>
                </c:pt>
                <c:pt idx="802">
                  <c:v>39.442372000000013</c:v>
                </c:pt>
                <c:pt idx="803">
                  <c:v>38.909876999999994</c:v>
                </c:pt>
                <c:pt idx="804">
                  <c:v>38.351562999999999</c:v>
                </c:pt>
                <c:pt idx="805">
                  <c:v>37.819520999999995</c:v>
                </c:pt>
                <c:pt idx="806">
                  <c:v>37.315360999999996</c:v>
                </c:pt>
                <c:pt idx="807">
                  <c:v>36.787459999999996</c:v>
                </c:pt>
                <c:pt idx="808">
                  <c:v>36.258883000000004</c:v>
                </c:pt>
                <c:pt idx="809">
                  <c:v>35.729826000000003</c:v>
                </c:pt>
                <c:pt idx="810">
                  <c:v>35.176339000000013</c:v>
                </c:pt>
                <c:pt idx="811">
                  <c:v>34.650705000000002</c:v>
                </c:pt>
                <c:pt idx="812">
                  <c:v>34.15137</c:v>
                </c:pt>
                <c:pt idx="813">
                  <c:v>33.62691000000013</c:v>
                </c:pt>
                <c:pt idx="814">
                  <c:v>33.103375000000106</c:v>
                </c:pt>
                <c:pt idx="815">
                  <c:v>32.5824</c:v>
                </c:pt>
                <c:pt idx="816">
                  <c:v>32.035262000000003</c:v>
                </c:pt>
                <c:pt idx="817">
                  <c:v>31.516016</c:v>
                </c:pt>
                <c:pt idx="818">
                  <c:v>31.022767999999989</c:v>
                </c:pt>
                <c:pt idx="819">
                  <c:v>30.502901999999999</c:v>
                </c:pt>
                <c:pt idx="820">
                  <c:v>29.985915999999989</c:v>
                </c:pt>
                <c:pt idx="821">
                  <c:v>29.467225999999989</c:v>
                </c:pt>
                <c:pt idx="822">
                  <c:v>28.926069999999989</c:v>
                </c:pt>
                <c:pt idx="823">
                  <c:v>28.412031999999989</c:v>
                </c:pt>
                <c:pt idx="824">
                  <c:v>27.923960000000001</c:v>
                </c:pt>
                <c:pt idx="825">
                  <c:v>27.410378999999999</c:v>
                </c:pt>
                <c:pt idx="826">
                  <c:v>26.897347</c:v>
                </c:pt>
                <c:pt idx="827">
                  <c:v>26.386865000000061</c:v>
                </c:pt>
                <c:pt idx="828">
                  <c:v>25.851362999999999</c:v>
                </c:pt>
                <c:pt idx="829">
                  <c:v>25.342271999999987</c:v>
                </c:pt>
                <c:pt idx="830">
                  <c:v>24.858650000000001</c:v>
                </c:pt>
                <c:pt idx="831">
                  <c:v>24.351162000000031</c:v>
                </c:pt>
                <c:pt idx="832">
                  <c:v>23.844577000000001</c:v>
                </c:pt>
                <c:pt idx="833">
                  <c:v>23.339272000000001</c:v>
                </c:pt>
                <c:pt idx="834">
                  <c:v>22.810227000000001</c:v>
                </c:pt>
                <c:pt idx="835">
                  <c:v>22.306660999999988</c:v>
                </c:pt>
                <c:pt idx="836">
                  <c:v>21.828235999999986</c:v>
                </c:pt>
                <c:pt idx="837">
                  <c:v>21.328600000000002</c:v>
                </c:pt>
                <c:pt idx="838">
                  <c:v>20.827112</c:v>
                </c:pt>
                <c:pt idx="839">
                  <c:v>20.326937999999988</c:v>
                </c:pt>
                <c:pt idx="840">
                  <c:v>19.802288999999988</c:v>
                </c:pt>
                <c:pt idx="841">
                  <c:v>19.305071000000005</c:v>
                </c:pt>
                <c:pt idx="842">
                  <c:v>18.831344999999999</c:v>
                </c:pt>
                <c:pt idx="843">
                  <c:v>18.336016999999988</c:v>
                </c:pt>
                <c:pt idx="844">
                  <c:v>17.841671999999999</c:v>
                </c:pt>
                <c:pt idx="845">
                  <c:v>17.348332999999915</c:v>
                </c:pt>
                <c:pt idx="846">
                  <c:v>16.832473</c:v>
                </c:pt>
                <c:pt idx="847">
                  <c:v>16.340844000000001</c:v>
                </c:pt>
                <c:pt idx="848">
                  <c:v>15.877484000000042</c:v>
                </c:pt>
                <c:pt idx="849">
                  <c:v>15.388306</c:v>
                </c:pt>
                <c:pt idx="850">
                  <c:v>14.902305</c:v>
                </c:pt>
                <c:pt idx="851">
                  <c:v>14.416441000000004</c:v>
                </c:pt>
                <c:pt idx="852">
                  <c:v>13.907441</c:v>
                </c:pt>
                <c:pt idx="853">
                  <c:v>13.421737</c:v>
                </c:pt>
                <c:pt idx="854">
                  <c:v>12.963776000000006</c:v>
                </c:pt>
                <c:pt idx="855">
                  <c:v>12.482061</c:v>
                </c:pt>
                <c:pt idx="856">
                  <c:v>12.002403000000006</c:v>
                </c:pt>
                <c:pt idx="857">
                  <c:v>11.522780000000004</c:v>
                </c:pt>
                <c:pt idx="858">
                  <c:v>11.021133000000001</c:v>
                </c:pt>
                <c:pt idx="859">
                  <c:v>10.544244999999998</c:v>
                </c:pt>
                <c:pt idx="860">
                  <c:v>10.092721000000001</c:v>
                </c:pt>
                <c:pt idx="861">
                  <c:v>9.6179209999999973</c:v>
                </c:pt>
                <c:pt idx="862">
                  <c:v>9.1462639999999986</c:v>
                </c:pt>
                <c:pt idx="863">
                  <c:v>8.6733719999999987</c:v>
                </c:pt>
                <c:pt idx="864">
                  <c:v>8.1790350000000007</c:v>
                </c:pt>
                <c:pt idx="865">
                  <c:v>7.7112900000000124</c:v>
                </c:pt>
                <c:pt idx="866">
                  <c:v>7.2650759999999854</c:v>
                </c:pt>
                <c:pt idx="867">
                  <c:v>6.7975109999999814</c:v>
                </c:pt>
                <c:pt idx="868">
                  <c:v>6.3312600000000163</c:v>
                </c:pt>
                <c:pt idx="869">
                  <c:v>5.8673969999999862</c:v>
                </c:pt>
                <c:pt idx="870">
                  <c:v>5.3814710000000003</c:v>
                </c:pt>
                <c:pt idx="871">
                  <c:v>4.9185159999999852</c:v>
                </c:pt>
                <c:pt idx="872">
                  <c:v>4.4800050000000002</c:v>
                </c:pt>
                <c:pt idx="873">
                  <c:v>4.0198119999999955</c:v>
                </c:pt>
                <c:pt idx="874">
                  <c:v>3.561744</c:v>
                </c:pt>
                <c:pt idx="875">
                  <c:v>3.1035629999999998</c:v>
                </c:pt>
                <c:pt idx="876">
                  <c:v>2.6241900000000076</c:v>
                </c:pt>
                <c:pt idx="877">
                  <c:v>2.1708499999999935</c:v>
                </c:pt>
                <c:pt idx="878">
                  <c:v>1.7409039999999998</c:v>
                </c:pt>
                <c:pt idx="879">
                  <c:v>1.288265</c:v>
                </c:pt>
                <c:pt idx="880">
                  <c:v>0.83854099999999998</c:v>
                </c:pt>
                <c:pt idx="881">
                  <c:v>0.3368240000000019</c:v>
                </c:pt>
                <c:pt idx="882">
                  <c:v>-0.104953</c:v>
                </c:pt>
                <c:pt idx="883">
                  <c:v>-0.12125300000000012</c:v>
                </c:pt>
                <c:pt idx="884">
                  <c:v>-0.12207800000000002</c:v>
                </c:pt>
                <c:pt idx="885">
                  <c:v>-0.12422600000000045</c:v>
                </c:pt>
                <c:pt idx="886">
                  <c:v>-0.11944900000000004</c:v>
                </c:pt>
                <c:pt idx="887">
                  <c:v>-0.12254600000000021</c:v>
                </c:pt>
                <c:pt idx="888">
                  <c:v>-0.123988</c:v>
                </c:pt>
                <c:pt idx="889">
                  <c:v>-0.12052900000000009</c:v>
                </c:pt>
                <c:pt idx="890">
                  <c:v>-0.12044299999999998</c:v>
                </c:pt>
                <c:pt idx="891">
                  <c:v>-0.12284299999999998</c:v>
                </c:pt>
                <c:pt idx="892">
                  <c:v>-0.11934599999999998</c:v>
                </c:pt>
                <c:pt idx="893">
                  <c:v>-0.12229500000000042</c:v>
                </c:pt>
                <c:pt idx="894">
                  <c:v>-0.12405099999999998</c:v>
                </c:pt>
                <c:pt idx="895">
                  <c:v>-0.12166000000000023</c:v>
                </c:pt>
                <c:pt idx="896">
                  <c:v>-0.12059200000000023</c:v>
                </c:pt>
                <c:pt idx="897">
                  <c:v>-0.12303799999999998</c:v>
                </c:pt>
                <c:pt idx="898">
                  <c:v>-0.12187199999999998</c:v>
                </c:pt>
                <c:pt idx="899">
                  <c:v>-0.121449</c:v>
                </c:pt>
                <c:pt idx="900">
                  <c:v>-0.12380099999999998</c:v>
                </c:pt>
                <c:pt idx="901">
                  <c:v>-0.12220600000000029</c:v>
                </c:pt>
                <c:pt idx="902">
                  <c:v>-0.12158600000000012</c:v>
                </c:pt>
                <c:pt idx="903">
                  <c:v>-0.12526599999999999</c:v>
                </c:pt>
              </c:numCache>
            </c:numRef>
          </c:yVal>
        </c:ser>
        <c:axId val="38921728"/>
        <c:axId val="45408640"/>
      </c:scatterChart>
      <c:valAx>
        <c:axId val="38921728"/>
        <c:scaling>
          <c:orientation val="minMax"/>
          <c:max val="39260.9"/>
          <c:min val="39260.791999999994"/>
        </c:scaling>
        <c:axPos val="b"/>
        <c:numFmt formatCode="h:mm;@" sourceLinked="0"/>
        <c:tickLblPos val="nextTo"/>
        <c:txPr>
          <a:bodyPr/>
          <a:lstStyle/>
          <a:p>
            <a:pPr>
              <a:defRPr lang="en-US" sz="1200">
                <a:latin typeface="Trebuchet MS" pitchFamily="34" charset="0"/>
              </a:defRPr>
            </a:pPr>
            <a:endParaRPr lang="en-US"/>
          </a:p>
        </c:txPr>
        <c:crossAx val="45408640"/>
        <c:crosses val="autoZero"/>
        <c:crossBetween val="midCat"/>
        <c:majorUnit val="2.0900000000000005E-2"/>
      </c:valAx>
      <c:valAx>
        <c:axId val="45408640"/>
        <c:scaling>
          <c:orientation val="minMax"/>
          <c:min val="0"/>
        </c:scaling>
        <c:axPos val="l"/>
        <c:majorGridlines/>
        <c:title>
          <c:tx>
            <c:rich>
              <a:bodyPr rot="-5400000" vert="horz"/>
              <a:lstStyle/>
              <a:p>
                <a:pPr>
                  <a:defRPr lang="en-US" sz="1200" b="0">
                    <a:latin typeface="Trebuchet MS" pitchFamily="34" charset="0"/>
                  </a:defRPr>
                </a:pPr>
                <a:r>
                  <a:rPr lang="en-US" sz="1200" b="0">
                    <a:latin typeface="Trebuchet MS" pitchFamily="34" charset="0"/>
                  </a:rPr>
                  <a:t>Current [A]</a:t>
                </a:r>
              </a:p>
            </c:rich>
          </c:tx>
          <c:layout>
            <c:manualLayout>
              <c:xMode val="edge"/>
              <c:yMode val="edge"/>
              <c:x val="2.7262043947058842E-3"/>
              <c:y val="7.4989638162839805E-3"/>
            </c:manualLayout>
          </c:layout>
          <c:spPr>
            <a:noFill/>
          </c:spPr>
        </c:title>
        <c:numFmt formatCode="General" sourceLinked="1"/>
        <c:tickLblPos val="nextTo"/>
        <c:txPr>
          <a:bodyPr/>
          <a:lstStyle/>
          <a:p>
            <a:pPr>
              <a:defRPr lang="en-US" sz="1200">
                <a:latin typeface="Trebuchet MS" pitchFamily="34" charset="0"/>
              </a:defRPr>
            </a:pPr>
            <a:endParaRPr lang="en-US"/>
          </a:p>
        </c:txPr>
        <c:crossAx val="38921728"/>
        <c:crosses val="autoZero"/>
        <c:crossBetween val="midCat"/>
      </c:valAx>
    </c:plotArea>
    <c:plotVisOnly val="1"/>
  </c:chart>
  <c:externalData r:id="rId1"/>
  <c:userShapes r:id="rId2"/>
</c:chartSpace>
</file>

<file path=ppt/comments/comment1.xml><?xml version="1.0" encoding="utf-8"?>
<p:cmLst xmlns:a="http://schemas.openxmlformats.org/drawingml/2006/main" xmlns:r="http://schemas.openxmlformats.org/officeDocument/2006/relationships" xmlns:p="http://schemas.openxmlformats.org/presentationml/2006/main">
  <p:cm authorId="0" dt="2008-03-25T06:10:00.057" idx="1">
    <p:pos x="10" y="10"/>
    <p:text>Find a balance between robust operation and satisfying the experiments
Maximize integrated luminosity
Minimize event pile-up (to event + 2)
Avoid quenches (and damage)
Higher b* to avoid problems in the (later part of) the squeeze
Reduce total current to reduce stored beam energy
Lower ib
Fewer bunches
Reduce energy to get more margin ?
Against transient beam losses
Against magnet operating close to training limit
Hardware commissioning will tell us more
With lower currents in mind, two machine systems will be staged
Only 8 of 20 beam dump dilution kickers initially installed
Total beam intensity &lt; 50% nominal
Install the rest when needed
Collimators ( robustness, impedance and other issues )
Phased approach
Run at the impedance limit during phase I
Lower currents
Higher b*
</p:text>
  </p:cm>
</p:cmLst>
</file>

<file path=ppt/drawings/_rels/vmlDrawing1.vml.rels><?xml version="1.0" encoding="UTF-8" standalone="yes"?>
<Relationships xmlns="http://schemas.openxmlformats.org/package/2006/relationships"><Relationship Id="rId2" Type="http://schemas.openxmlformats.org/officeDocument/2006/relationships/image" Target="../media/image37.wmf"/><Relationship Id="rId1" Type="http://schemas.openxmlformats.org/officeDocument/2006/relationships/image" Target="../media/image36.wmf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52.wmf"/></Relationships>
</file>

<file path=ppt/drawings/_rels/vmlDrawing3.vml.rels><?xml version="1.0" encoding="UTF-8" standalone="yes"?>
<Relationships xmlns="http://schemas.openxmlformats.org/package/2006/relationships"><Relationship Id="rId1" Type="http://schemas.openxmlformats.org/officeDocument/2006/relationships/image" Target="../media/image58.emf"/></Relationships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0.15981</cdr:x>
      <cdr:y>0.03417</cdr:y>
    </cdr:from>
    <cdr:to>
      <cdr:x>0.40893</cdr:x>
      <cdr:y>0.07914</cdr:y>
    </cdr:to>
    <cdr:sp macro="" textlink="">
      <cdr:nvSpPr>
        <cdr:cNvPr id="2" name="TextBox 1"/>
        <cdr:cNvSpPr txBox="1"/>
      </cdr:nvSpPr>
      <cdr:spPr>
        <a:xfrm xmlns:a="http://schemas.openxmlformats.org/drawingml/2006/main">
          <a:off x="1488966" y="208017"/>
          <a:ext cx="2321034" cy="273707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none" rtlCol="0"/>
        <a:lstStyle xmlns:a="http://schemas.openxmlformats.org/drawingml/2006/main"/>
        <a:p xmlns:a="http://schemas.openxmlformats.org/drawingml/2006/main">
          <a:r>
            <a:rPr lang="en-US" sz="1200">
              <a:latin typeface="Trebuchet MS" pitchFamily="34" charset="0"/>
            </a:rPr>
            <a:t>Quadrupole</a:t>
          </a:r>
          <a:r>
            <a:rPr lang="en-US" sz="1200" baseline="0">
              <a:latin typeface="Trebuchet MS" pitchFamily="34" charset="0"/>
            </a:rPr>
            <a:t> Circuits (RQF, RQD)</a:t>
          </a:r>
          <a:endParaRPr lang="en-US" sz="1200">
            <a:latin typeface="Trebuchet MS" pitchFamily="34" charset="0"/>
          </a:endParaRPr>
        </a:p>
      </cdr:txBody>
    </cdr:sp>
  </cdr:relSizeAnchor>
  <cdr:relSizeAnchor xmlns:cdr="http://schemas.openxmlformats.org/drawingml/2006/chartDrawing">
    <cdr:from>
      <cdr:x>0.16804</cdr:x>
      <cdr:y>0.61691</cdr:y>
    </cdr:from>
    <cdr:to>
      <cdr:x>0.35253</cdr:x>
      <cdr:y>0.66187</cdr:y>
    </cdr:to>
    <cdr:sp macro="" textlink="">
      <cdr:nvSpPr>
        <cdr:cNvPr id="3" name="TextBox 1"/>
        <cdr:cNvSpPr txBox="1"/>
      </cdr:nvSpPr>
      <cdr:spPr>
        <a:xfrm xmlns:a="http://schemas.openxmlformats.org/drawingml/2006/main">
          <a:off x="1565603" y="3755259"/>
          <a:ext cx="1718879" cy="273707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none" rtlCol="0"/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r>
            <a:rPr lang="en-US" sz="1200">
              <a:latin typeface="Trebuchet MS" pitchFamily="34" charset="0"/>
            </a:rPr>
            <a:t>Dipole</a:t>
          </a:r>
          <a:r>
            <a:rPr lang="en-US" sz="1200" baseline="0">
              <a:latin typeface="Trebuchet MS" pitchFamily="34" charset="0"/>
            </a:rPr>
            <a:t> Circuit (RB)</a:t>
          </a:r>
          <a:endParaRPr lang="en-US" sz="1200">
            <a:latin typeface="Trebuchet MS" pitchFamily="34" charset="0"/>
          </a:endParaRPr>
        </a:p>
      </cdr:txBody>
    </cdr:sp>
  </cdr:relSizeAnchor>
</c:userShape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154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/>
            </a:lvl1pPr>
          </a:lstStyle>
          <a:p>
            <a:r>
              <a:rPr lang="fr-FR"/>
              <a:t>yy</a:t>
            </a:r>
          </a:p>
        </p:txBody>
      </p:sp>
      <p:sp>
        <p:nvSpPr>
          <p:cNvPr id="305155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884613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/>
            </a:lvl1pPr>
          </a:lstStyle>
          <a:p>
            <a:endParaRPr lang="fr-FR"/>
          </a:p>
        </p:txBody>
      </p:sp>
      <p:sp>
        <p:nvSpPr>
          <p:cNvPr id="305156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8685213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/>
            </a:lvl1pPr>
          </a:lstStyle>
          <a:p>
            <a:endParaRPr lang="fr-FR"/>
          </a:p>
        </p:txBody>
      </p:sp>
      <p:sp>
        <p:nvSpPr>
          <p:cNvPr id="305157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/>
            </a:lvl1pPr>
          </a:lstStyle>
          <a:p>
            <a:fld id="{914B962E-1114-4C18-B39C-A2B7CC0EC354}" type="slidenum">
              <a:rPr lang="fr-FR"/>
              <a:pPr/>
              <a:t>‹#›</a:t>
            </a:fld>
            <a:endParaRPr lang="fr-FR"/>
          </a:p>
        </p:txBody>
      </p:sp>
    </p:spTree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3106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/>
            </a:lvl1pPr>
          </a:lstStyle>
          <a:p>
            <a:r>
              <a:rPr lang="fr-FR"/>
              <a:t>yy</a:t>
            </a:r>
          </a:p>
        </p:txBody>
      </p:sp>
      <p:sp>
        <p:nvSpPr>
          <p:cNvPr id="303107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884613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/>
            </a:lvl1pPr>
          </a:lstStyle>
          <a:p>
            <a:endParaRPr lang="fr-FR"/>
          </a:p>
        </p:txBody>
      </p:sp>
      <p:sp>
        <p:nvSpPr>
          <p:cNvPr id="303108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</p:spPr>
      </p:sp>
      <p:sp>
        <p:nvSpPr>
          <p:cNvPr id="303109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685800" y="4343400"/>
            <a:ext cx="5486400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smtClean="0"/>
              <a:t>Click to edit Master text styles</a:t>
            </a:r>
          </a:p>
          <a:p>
            <a:pPr lvl="1"/>
            <a:r>
              <a:rPr lang="fr-FR" smtClean="0"/>
              <a:t>Second level</a:t>
            </a:r>
          </a:p>
          <a:p>
            <a:pPr lvl="2"/>
            <a:r>
              <a:rPr lang="fr-FR" smtClean="0"/>
              <a:t>Third level</a:t>
            </a:r>
          </a:p>
          <a:p>
            <a:pPr lvl="3"/>
            <a:r>
              <a:rPr lang="fr-FR" smtClean="0"/>
              <a:t>Fourth level</a:t>
            </a:r>
          </a:p>
          <a:p>
            <a:pPr lvl="4"/>
            <a:r>
              <a:rPr lang="fr-FR" smtClean="0"/>
              <a:t>Fifth level</a:t>
            </a:r>
          </a:p>
        </p:txBody>
      </p:sp>
      <p:sp>
        <p:nvSpPr>
          <p:cNvPr id="303110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5213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/>
            </a:lvl1pPr>
          </a:lstStyle>
          <a:p>
            <a:endParaRPr lang="fr-FR"/>
          </a:p>
        </p:txBody>
      </p:sp>
      <p:sp>
        <p:nvSpPr>
          <p:cNvPr id="303111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/>
            </a:lvl1pPr>
          </a:lstStyle>
          <a:p>
            <a:fld id="{E69C2464-51A1-40BD-89D6-4D28FD29C528}" type="slidenum">
              <a:rPr lang="fr-FR"/>
              <a:pPr/>
              <a:t>‹#›</a:t>
            </a:fld>
            <a:endParaRPr lang="fr-FR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hf ftr="0" dt="0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GB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r>
              <a:rPr lang="fr-FR" smtClean="0"/>
              <a:t>yy</a:t>
            </a:r>
            <a:endParaRPr lang="fr-FR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E69C2464-51A1-40BD-89D6-4D28FD29C528}" type="slidenum">
              <a:rPr lang="fr-FR" smtClean="0"/>
              <a:pPr/>
              <a:t>16</a:t>
            </a:fld>
            <a:endParaRPr lang="fr-FR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035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GB" smtClean="0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05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GB" smtClean="0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/>
          <p:cNvSpPr>
            <a:spLocks noGrp="1" noChangeArrowheads="1"/>
          </p:cNvSpPr>
          <p:nvPr>
            <p:ph type="hdr" sz="quarter"/>
          </p:nvPr>
        </p:nvSpPr>
        <p:spPr>
          <a:ln/>
        </p:spPr>
        <p:txBody>
          <a:bodyPr/>
          <a:lstStyle/>
          <a:p>
            <a:r>
              <a:rPr lang="fr-FR"/>
              <a:t>yy</a:t>
            </a:r>
          </a:p>
        </p:txBody>
      </p:sp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10A29075-7BBF-4E04-8776-B624B0AA264C}" type="slidenum">
              <a:rPr lang="fr-FR"/>
              <a:pPr/>
              <a:t>23</a:t>
            </a:fld>
            <a:endParaRPr lang="fr-FR"/>
          </a:p>
        </p:txBody>
      </p:sp>
      <p:sp>
        <p:nvSpPr>
          <p:cNvPr id="32358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358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85800" y="4341813"/>
            <a:ext cx="5486400" cy="4116387"/>
          </a:xfrm>
          <a:ln/>
        </p:spPr>
        <p:txBody>
          <a:bodyPr lIns="91029" tIns="45514" rIns="91029" bIns="45514"/>
          <a:lstStyle/>
          <a:p>
            <a:endParaRPr lang="fr-FR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/>
          <p:cNvSpPr>
            <a:spLocks noGrp="1" noChangeArrowheads="1"/>
          </p:cNvSpPr>
          <p:nvPr>
            <p:ph type="hdr" sz="quarter"/>
          </p:nvPr>
        </p:nvSpPr>
        <p:spPr>
          <a:ln/>
        </p:spPr>
        <p:txBody>
          <a:bodyPr/>
          <a:lstStyle/>
          <a:p>
            <a:r>
              <a:rPr lang="fr-FR"/>
              <a:t>yy</a:t>
            </a:r>
          </a:p>
        </p:txBody>
      </p:sp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CF7D774A-4206-46B0-B884-75B9E27937E8}" type="slidenum">
              <a:rPr lang="fr-FR"/>
              <a:pPr/>
              <a:t>26</a:t>
            </a:fld>
            <a:endParaRPr lang="fr-FR"/>
          </a:p>
        </p:txBody>
      </p:sp>
      <p:sp>
        <p:nvSpPr>
          <p:cNvPr id="33485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34851" name="Rectangle 3"/>
          <p:cNvSpPr>
            <a:spLocks noGrp="1" noChangeArrowheads="1"/>
          </p:cNvSpPr>
          <p:nvPr>
            <p:ph type="body" idx="1"/>
          </p:nvPr>
        </p:nvSpPr>
        <p:spPr>
          <a:ln/>
        </p:spPr>
        <p:txBody>
          <a:bodyPr/>
          <a:lstStyle/>
          <a:p>
            <a:endParaRPr lang="fr-FR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/>
          <p:cNvSpPr>
            <a:spLocks noGrp="1" noChangeArrowheads="1"/>
          </p:cNvSpPr>
          <p:nvPr>
            <p:ph type="hdr" sz="quarter"/>
          </p:nvPr>
        </p:nvSpPr>
        <p:spPr>
          <a:ln/>
        </p:spPr>
        <p:txBody>
          <a:bodyPr/>
          <a:lstStyle/>
          <a:p>
            <a:r>
              <a:rPr lang="fr-FR"/>
              <a:t>yy</a:t>
            </a:r>
          </a:p>
        </p:txBody>
      </p:sp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CF7D774A-4206-46B0-B884-75B9E27937E8}" type="slidenum">
              <a:rPr lang="fr-FR"/>
              <a:pPr/>
              <a:t>27</a:t>
            </a:fld>
            <a:endParaRPr lang="fr-FR"/>
          </a:p>
        </p:txBody>
      </p:sp>
      <p:sp>
        <p:nvSpPr>
          <p:cNvPr id="33485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34851" name="Rectangle 3"/>
          <p:cNvSpPr>
            <a:spLocks noGrp="1" noChangeArrowheads="1"/>
          </p:cNvSpPr>
          <p:nvPr>
            <p:ph type="body" idx="1"/>
          </p:nvPr>
        </p:nvSpPr>
        <p:spPr>
          <a:ln/>
        </p:spPr>
        <p:txBody>
          <a:bodyPr/>
          <a:lstStyle/>
          <a:p>
            <a:endParaRPr lang="fr-FR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7891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GB" smtClean="0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/>
          <p:cNvSpPr>
            <a:spLocks noGrp="1" noChangeArrowheads="1"/>
          </p:cNvSpPr>
          <p:nvPr>
            <p:ph type="hdr" sz="quarter"/>
          </p:nvPr>
        </p:nvSpPr>
        <p:spPr>
          <a:ln/>
        </p:spPr>
        <p:txBody>
          <a:bodyPr/>
          <a:lstStyle/>
          <a:p>
            <a:r>
              <a:rPr lang="fr-FR"/>
              <a:t>yy</a:t>
            </a:r>
          </a:p>
        </p:txBody>
      </p:sp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F414722C-5BFE-4205-82FC-BA425FF004A4}" type="slidenum">
              <a:rPr lang="fr-FR"/>
              <a:pPr/>
              <a:t>32</a:t>
            </a:fld>
            <a:endParaRPr lang="fr-FR"/>
          </a:p>
        </p:txBody>
      </p:sp>
      <p:sp>
        <p:nvSpPr>
          <p:cNvPr id="30413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413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GB" smtClean="0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6867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GB" smtClean="0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/>
          <p:cNvSpPr>
            <a:spLocks noGrp="1" noChangeArrowheads="1"/>
          </p:cNvSpPr>
          <p:nvPr>
            <p:ph type="hdr" sz="quarter"/>
          </p:nvPr>
        </p:nvSpPr>
        <p:spPr>
          <a:ln/>
        </p:spPr>
        <p:txBody>
          <a:bodyPr/>
          <a:lstStyle/>
          <a:p>
            <a:r>
              <a:rPr lang="fr-FR"/>
              <a:t>yy</a:t>
            </a:r>
          </a:p>
        </p:txBody>
      </p:sp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>
          <a:ln/>
        </p:spPr>
        <p:txBody>
          <a:bodyPr/>
          <a:lstStyle/>
          <a:p>
            <a:fld id="{CF7D774A-4206-46B0-B884-75B9E27937E8}" type="slidenum">
              <a:rPr lang="fr-FR"/>
              <a:pPr/>
              <a:t>53</a:t>
            </a:fld>
            <a:endParaRPr lang="fr-FR"/>
          </a:p>
        </p:txBody>
      </p:sp>
      <p:sp>
        <p:nvSpPr>
          <p:cNvPr id="33485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34851" name="Rectangle 3"/>
          <p:cNvSpPr>
            <a:spLocks noGrp="1" noChangeArrowheads="1"/>
          </p:cNvSpPr>
          <p:nvPr>
            <p:ph type="body" idx="1"/>
          </p:nvPr>
        </p:nvSpPr>
        <p:spPr>
          <a:ln/>
        </p:spPr>
        <p:txBody>
          <a:bodyPr/>
          <a:lstStyle/>
          <a:p>
            <a:endParaRPr lang="fr-FR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bg bwMode="gray"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09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04800" y="5229225"/>
            <a:ext cx="7723188" cy="762000"/>
          </a:xfrm>
        </p:spPr>
        <p:txBody>
          <a:bodyPr anchor="b"/>
          <a:lstStyle>
            <a:lvl1pPr algn="l">
              <a:defRPr/>
            </a:lvl1pPr>
          </a:lstStyle>
          <a:p>
            <a:r>
              <a:rPr lang="en-US"/>
              <a:t>Click to edit title style</a:t>
            </a:r>
          </a:p>
        </p:txBody>
      </p:sp>
      <p:sp>
        <p:nvSpPr>
          <p:cNvPr id="26009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04800" y="6021388"/>
            <a:ext cx="7723188" cy="792162"/>
          </a:xfrm>
        </p:spPr>
        <p:txBody>
          <a:bodyPr/>
          <a:lstStyle>
            <a:lvl1pPr marL="0" indent="0">
              <a:buFont typeface="Wingdings" pitchFamily="2" charset="2"/>
              <a:buNone/>
              <a:defRPr/>
            </a:lvl1pPr>
          </a:lstStyle>
          <a:p>
            <a:r>
              <a:rPr lang="en-US"/>
              <a:t>Click to edit subtitle style</a:t>
            </a:r>
          </a:p>
        </p:txBody>
      </p:sp>
      <p:sp>
        <p:nvSpPr>
          <p:cNvPr id="260100" name="Rectangle 4"/>
          <p:cNvSpPr>
            <a:spLocks noGrp="1" noChangeArrowheads="1"/>
          </p:cNvSpPr>
          <p:nvPr>
            <p:ph type="dt" sz="quarter" idx="2"/>
          </p:nvPr>
        </p:nvSpPr>
        <p:spPr/>
        <p:txBody>
          <a:bodyPr/>
          <a:lstStyle>
            <a:lvl1pPr>
              <a:defRPr/>
            </a:lvl1pPr>
          </a:lstStyle>
          <a:p>
            <a:endParaRPr lang="en-US"/>
          </a:p>
        </p:txBody>
      </p:sp>
      <p:sp>
        <p:nvSpPr>
          <p:cNvPr id="260101" name="Rectangle 5"/>
          <p:cNvSpPr>
            <a:spLocks noGrp="1" noChangeArrowheads="1"/>
          </p:cNvSpPr>
          <p:nvPr>
            <p:ph type="ftr" sz="quarter" idx="3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R. Alemany (CERN AB/OP/LHC)  WAO'07</a:t>
            </a:r>
          </a:p>
        </p:txBody>
      </p:sp>
      <p:sp>
        <p:nvSpPr>
          <p:cNvPr id="260102" name="Rectangle 6"/>
          <p:cNvSpPr>
            <a:spLocks noGrp="1" noChangeArrowheads="1"/>
          </p:cNvSpPr>
          <p:nvPr>
            <p:ph type="sldNum" sz="quarter" idx="4"/>
          </p:nvPr>
        </p:nvSpPr>
        <p:spPr/>
        <p:txBody>
          <a:bodyPr/>
          <a:lstStyle>
            <a:lvl1pPr>
              <a:defRPr/>
            </a:lvl1pPr>
          </a:lstStyle>
          <a:p>
            <a:fld id="{52E35AC5-410C-44B7-BC1D-28B884BD5968}" type="slidenum">
              <a:rPr lang="en-US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R. Alemany (CERN AB/OP/LHC)  WAO'07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F0A677D-BFED-49FD-B922-4CD1BBC5EB82}" type="slidenum">
              <a:rPr lang="en-US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34150" y="333375"/>
            <a:ext cx="1924050" cy="619125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762000" y="333375"/>
            <a:ext cx="5619750" cy="619125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R. Alemany (CERN AB/OP/LHC)  WAO'07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9387EAF-7D06-4E9E-9DB1-2701957EFE94}" type="slidenum">
              <a:rPr lang="en-US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62000" y="333375"/>
            <a:ext cx="7696200" cy="10668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762000" y="1773238"/>
            <a:ext cx="3771900" cy="4751387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86300" y="1773238"/>
            <a:ext cx="3771900" cy="4751387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57200" y="6245225"/>
            <a:ext cx="2133600" cy="476250"/>
          </a:xfrm>
        </p:spPr>
        <p:txBody>
          <a:bodyPr/>
          <a:lstStyle>
            <a:lvl1pPr>
              <a:defRPr/>
            </a:lvl1pPr>
          </a:lstStyle>
          <a:p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124200" y="6245225"/>
            <a:ext cx="2895600" cy="47625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R. Alemany (CERN AB/OP/LHC)  WAO'07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6553200" y="6245225"/>
            <a:ext cx="2133600" cy="476250"/>
          </a:xfrm>
        </p:spPr>
        <p:txBody>
          <a:bodyPr/>
          <a:lstStyle>
            <a:lvl1pPr>
              <a:defRPr/>
            </a:lvl1pPr>
          </a:lstStyle>
          <a:p>
            <a:fld id="{4F942818-714C-41B5-827A-9AB7AFFAB5D7}" type="slidenum">
              <a:rPr lang="en-US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>
  <p:cSld name="Title, Tex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62000" y="333375"/>
            <a:ext cx="7696200" cy="10668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762000" y="1773238"/>
            <a:ext cx="3771900" cy="4751387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686300" y="1773238"/>
            <a:ext cx="3771900" cy="22987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686300" y="4224338"/>
            <a:ext cx="3771900" cy="2300287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6" name="Date Placeholder 5"/>
          <p:cNvSpPr>
            <a:spLocks noGrp="1"/>
          </p:cNvSpPr>
          <p:nvPr>
            <p:ph type="dt" sz="half" idx="10"/>
          </p:nvPr>
        </p:nvSpPr>
        <p:spPr>
          <a:xfrm>
            <a:off x="457200" y="6245225"/>
            <a:ext cx="2133600" cy="476250"/>
          </a:xfrm>
        </p:spPr>
        <p:txBody>
          <a:bodyPr/>
          <a:lstStyle>
            <a:lvl1pPr>
              <a:defRPr/>
            </a:lvl1pPr>
          </a:lstStyle>
          <a:p>
            <a:endParaRPr lang="en-GB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>
          <a:xfrm>
            <a:off x="3124200" y="6245225"/>
            <a:ext cx="2895600" cy="476250"/>
          </a:xfrm>
        </p:spPr>
        <p:txBody>
          <a:bodyPr/>
          <a:lstStyle>
            <a:lvl1pPr>
              <a:defRPr smtClean="0"/>
            </a:lvl1pPr>
          </a:lstStyle>
          <a:p>
            <a:pPr>
              <a:defRPr/>
            </a:pPr>
            <a:r>
              <a:rPr lang="en-US"/>
              <a:t>R. Alemany (CERN AB/OP/LHC)  WAO'07</a:t>
            </a: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>
          <a:xfrm>
            <a:off x="6553200" y="6245225"/>
            <a:ext cx="2133600" cy="476250"/>
          </a:xfrm>
        </p:spPr>
        <p:txBody>
          <a:bodyPr/>
          <a:lstStyle>
            <a:lvl1pPr>
              <a:defRPr/>
            </a:lvl1pPr>
          </a:lstStyle>
          <a:p>
            <a:fld id="{37779A61-AAA4-4139-81DD-D7CEA5F806C0}" type="slidenum">
              <a:rPr lang="en-US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R. Alemany (CERN AB/OP/LHC)  WAO'07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4A49235E-7D7F-407E-876C-074DAD282700}" type="slidenum">
              <a:rPr lang="en-US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R. Alemany (CERN AB/OP/LHC)  WAO'07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401A4CB8-BEBC-46AB-8C03-DD73588B95E3}" type="slidenum">
              <a:rPr lang="en-US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762000" y="1773238"/>
            <a:ext cx="3771900" cy="4751387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86300" y="1773238"/>
            <a:ext cx="3771900" cy="4751387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R. Alemany (CERN AB/OP/LHC)  WAO'07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6B10053-AAEC-4B2B-AD8C-393CA431377D}" type="slidenum">
              <a:rPr lang="en-US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R. Alemany (CERN AB/OP/LHC)  WAO'07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9CA6D36F-7504-47E0-A046-998A79D4478E}" type="slidenum">
              <a:rPr lang="en-US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R. Alemany (CERN AB/OP/LHC)  WAO'07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5654556-CE79-4C10-BB3D-BDBB674B550C}" type="slidenum">
              <a:rPr lang="en-US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R. Alemany (CERN AB/OP/LHC)  WAO'07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79833DA-08FF-4D7D-9F6F-16FDB457B5D4}" type="slidenum">
              <a:rPr lang="en-US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R. Alemany (CERN AB/OP/LHC)  WAO'07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59358046-16F7-4FA6-9D7D-3DACDFC9176D}" type="slidenum">
              <a:rPr lang="en-US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R. Alemany (CERN AB/OP/LHC)  WAO'07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539671A-7B16-4C72-8DC5-65BDE173C3F7}" type="slidenum">
              <a:rPr lang="en-US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image" Target="../media/image1.jpeg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15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074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762000" y="333375"/>
            <a:ext cx="76962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1"/>
            </a:outerShdw>
          </a:effec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title style</a:t>
            </a:r>
          </a:p>
        </p:txBody>
      </p:sp>
      <p:sp>
        <p:nvSpPr>
          <p:cNvPr id="259075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762000" y="1773238"/>
            <a:ext cx="7696200" cy="47513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1"/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259079" name="Rectangle 7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/>
            </a:lvl1pPr>
          </a:lstStyle>
          <a:p>
            <a:endParaRPr lang="en-US"/>
          </a:p>
        </p:txBody>
      </p:sp>
      <p:sp>
        <p:nvSpPr>
          <p:cNvPr id="259080" name="Rectangle 8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/>
            </a:lvl1pPr>
          </a:lstStyle>
          <a:p>
            <a:r>
              <a:rPr lang="en-US"/>
              <a:t>R. Alemany (CERN AB/OP/LHC)  WAO'07</a:t>
            </a:r>
          </a:p>
        </p:txBody>
      </p:sp>
      <p:sp>
        <p:nvSpPr>
          <p:cNvPr id="259081" name="Rectangle 9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/>
            </a:lvl1pPr>
          </a:lstStyle>
          <a:p>
            <a:fld id="{8E6B16E4-F89E-4A06-B332-8655D77AB1AA}" type="slidenum">
              <a:rPr lang="en-US"/>
              <a:pPr/>
              <a:t>‹#›</a:t>
            </a:fld>
            <a:endParaRPr lang="en-US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3720" r:id="rId1"/>
    <p:sldLayoutId id="2147483721" r:id="rId2"/>
    <p:sldLayoutId id="2147483722" r:id="rId3"/>
    <p:sldLayoutId id="2147483723" r:id="rId4"/>
    <p:sldLayoutId id="2147483724" r:id="rId5"/>
    <p:sldLayoutId id="2147483725" r:id="rId6"/>
    <p:sldLayoutId id="2147483726" r:id="rId7"/>
    <p:sldLayoutId id="2147483727" r:id="rId8"/>
    <p:sldLayoutId id="2147483728" r:id="rId9"/>
    <p:sldLayoutId id="2147483729" r:id="rId10"/>
    <p:sldLayoutId id="2147483730" r:id="rId11"/>
    <p:sldLayoutId id="2147483731" r:id="rId12"/>
    <p:sldLayoutId id="2147483732" r:id="rId13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ahoma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ahoma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ahoma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ahoma" pitchFamily="34" charset="0"/>
        </a:defRPr>
      </a:lvl5pPr>
      <a:lvl6pPr marL="457200"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ahoma" pitchFamily="34" charset="0"/>
        </a:defRPr>
      </a:lvl6pPr>
      <a:lvl7pPr marL="914400"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ahoma" pitchFamily="34" charset="0"/>
        </a:defRPr>
      </a:lvl7pPr>
      <a:lvl8pPr marL="1371600"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ahoma" pitchFamily="34" charset="0"/>
        </a:defRPr>
      </a:lvl8pPr>
      <a:lvl9pPr marL="1828800" algn="ctr" rtl="0" eaLnBrk="0" fontAlgn="base" hangingPunct="0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Tahoma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l"/>
        <a:defRPr kumimoji="1"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l"/>
        <a:defRPr kumimoji="1"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l"/>
        <a:defRPr kumimoji="1" sz="2400">
          <a:solidFill>
            <a:schemeClr val="tx1"/>
          </a:solidFill>
          <a:latin typeface="+mn-lt"/>
        </a:defRPr>
      </a:lvl3pPr>
      <a:lvl4pPr marL="15621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l"/>
        <a:defRPr kumimoji="1" sz="2000">
          <a:solidFill>
            <a:schemeClr val="tx1"/>
          </a:solidFill>
          <a:latin typeface="+mn-lt"/>
        </a:defRPr>
      </a:lvl4pPr>
      <a:lvl5pPr marL="19812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l"/>
        <a:defRPr kumimoji="1" sz="2000">
          <a:solidFill>
            <a:schemeClr val="tx1"/>
          </a:solidFill>
          <a:latin typeface="+mn-lt"/>
        </a:defRPr>
      </a:lvl5pPr>
      <a:lvl6pPr marL="24384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l"/>
        <a:defRPr kumimoji="1" sz="2000">
          <a:solidFill>
            <a:schemeClr val="tx1"/>
          </a:solidFill>
          <a:latin typeface="+mn-lt"/>
        </a:defRPr>
      </a:lvl6pPr>
      <a:lvl7pPr marL="28956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l"/>
        <a:defRPr kumimoji="1" sz="2000">
          <a:solidFill>
            <a:schemeClr val="tx1"/>
          </a:solidFill>
          <a:latin typeface="+mn-lt"/>
        </a:defRPr>
      </a:lvl7pPr>
      <a:lvl8pPr marL="33528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l"/>
        <a:defRPr kumimoji="1" sz="2000">
          <a:solidFill>
            <a:schemeClr val="tx1"/>
          </a:solidFill>
          <a:latin typeface="+mn-lt"/>
        </a:defRPr>
      </a:lvl8pPr>
      <a:lvl9pPr marL="38100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Wingdings" pitchFamily="2" charset="2"/>
        <a:buChar char="l"/>
        <a:defRPr kumimoji="1"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.xml"/><Relationship Id="rId4" Type="http://schemas.openxmlformats.org/officeDocument/2006/relationships/image" Target="../media/image4.jpe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gif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emf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eg"/><Relationship Id="rId2" Type="http://schemas.openxmlformats.org/officeDocument/2006/relationships/image" Target="../media/image26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8.jpeg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.png"/><Relationship Id="rId3" Type="http://schemas.openxmlformats.org/officeDocument/2006/relationships/slideLayout" Target="../slideLayouts/slideLayout7.xml"/><Relationship Id="rId7" Type="http://schemas.openxmlformats.org/officeDocument/2006/relationships/image" Target="../media/image30.png"/><Relationship Id="rId2" Type="http://schemas.openxmlformats.org/officeDocument/2006/relationships/audio" Target="file:///C:\Users\ralemany\Documents\ABTalks\2008\Louvaina\beamOnColl_4x72mp3.mp3" TargetMode="External"/><Relationship Id="rId1" Type="http://schemas.openxmlformats.org/officeDocument/2006/relationships/video" Target="file:///C:\Users\ralemany\Documents\ABTalks\2008\Louvaina\collimator-retraction.wmv" TargetMode="External"/><Relationship Id="rId6" Type="http://schemas.openxmlformats.org/officeDocument/2006/relationships/image" Target="../media/image29.jpeg"/><Relationship Id="rId5" Type="http://schemas.openxmlformats.org/officeDocument/2006/relationships/audio" Target="../media/audio1.wav"/><Relationship Id="rId4" Type="http://schemas.openxmlformats.org/officeDocument/2006/relationships/notesSlide" Target="../notesSlides/notesSlide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slideLayout" Target="../slideLayouts/slideLayout12.xml"/><Relationship Id="rId1" Type="http://schemas.openxmlformats.org/officeDocument/2006/relationships/tags" Target="../tags/tag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slideLayout" Target="../slideLayouts/slideLayout12.xml"/><Relationship Id="rId1" Type="http://schemas.openxmlformats.org/officeDocument/2006/relationships/tags" Target="../tags/tag3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wmf"/><Relationship Id="rId1" Type="http://schemas.openxmlformats.org/officeDocument/2006/relationships/slideLayout" Target="../slideLayouts/slideLayout13.xml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comments" Target="../comments/comment1.xml"/><Relationship Id="rId3" Type="http://schemas.openxmlformats.org/officeDocument/2006/relationships/notesSlide" Target="../notesSlides/notesSlide7.xml"/><Relationship Id="rId7" Type="http://schemas.openxmlformats.org/officeDocument/2006/relationships/oleObject" Target="../embeddings/oleObject2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.vml"/><Relationship Id="rId6" Type="http://schemas.openxmlformats.org/officeDocument/2006/relationships/oleObject" Target="../embeddings/oleObject1.bin"/><Relationship Id="rId5" Type="http://schemas.openxmlformats.org/officeDocument/2006/relationships/image" Target="../media/image38.png"/><Relationship Id="rId4" Type="http://schemas.openxmlformats.org/officeDocument/2006/relationships/image" Target="../media/image33.png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tags" Target="../tags/tag4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wmf"/><Relationship Id="rId2" Type="http://schemas.openxmlformats.org/officeDocument/2006/relationships/image" Target="../media/image39.wmf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wmf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7" Type="http://schemas.openxmlformats.org/officeDocument/2006/relationships/image" Target="../media/image48.wmf"/><Relationship Id="rId2" Type="http://schemas.openxmlformats.org/officeDocument/2006/relationships/image" Target="../media/image43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7.jpeg"/><Relationship Id="rId5" Type="http://schemas.openxmlformats.org/officeDocument/2006/relationships/image" Target="../media/image46.jpeg"/><Relationship Id="rId4" Type="http://schemas.openxmlformats.org/officeDocument/2006/relationships/image" Target="../media/image45.wmf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jpeg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51.png"/><Relationship Id="rId4" Type="http://schemas.openxmlformats.org/officeDocument/2006/relationships/image" Target="../media/image50.png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2.vml"/><Relationship Id="rId5" Type="http://schemas.openxmlformats.org/officeDocument/2006/relationships/oleObject" Target="../embeddings/oleObject3.bin"/><Relationship Id="rId4" Type="http://schemas.openxmlformats.org/officeDocument/2006/relationships/image" Target="../media/image38.png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7" Type="http://schemas.openxmlformats.org/officeDocument/2006/relationships/image" Target="../media/image53.wmf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2.xml"/><Relationship Id="rId6" Type="http://schemas.openxmlformats.org/officeDocument/2006/relationships/hyperlink" Target="http://lhccwg.web.cern.ch/lhccwg/overview_index.htm" TargetMode="External"/><Relationship Id="rId5" Type="http://schemas.openxmlformats.org/officeDocument/2006/relationships/hyperlink" Target="http://wikis/display/LHCOP/LHC+Machine+Checkout" TargetMode="External"/><Relationship Id="rId4" Type="http://schemas.openxmlformats.org/officeDocument/2006/relationships/hyperlink" Target="http://hcc.web.cern.ch/hcc/" TargetMode="Externa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jpe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5.xml"/><Relationship Id="rId4" Type="http://schemas.openxmlformats.org/officeDocument/2006/relationships/image" Target="../media/image55.jpe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image" Target="../media/image8.wmf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2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.png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7.wmf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9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3.vml"/><Relationship Id="rId6" Type="http://schemas.openxmlformats.org/officeDocument/2006/relationships/image" Target="../media/image60.png"/><Relationship Id="rId5" Type="http://schemas.openxmlformats.org/officeDocument/2006/relationships/image" Target="../media/image59.png"/><Relationship Id="rId4" Type="http://schemas.openxmlformats.org/officeDocument/2006/relationships/oleObject" Target="../embeddings/oleObject4.bin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8.png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7" Type="http://schemas.openxmlformats.org/officeDocument/2006/relationships/image" Target="../media/image28.jpe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2.png"/><Relationship Id="rId5" Type="http://schemas.openxmlformats.org/officeDocument/2006/relationships/image" Target="../media/image61.png"/><Relationship Id="rId4" Type="http://schemas.openxmlformats.org/officeDocument/2006/relationships/image" Target="../media/image38.pn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.png"/><Relationship Id="rId3" Type="http://schemas.openxmlformats.org/officeDocument/2006/relationships/slideLayout" Target="../slideLayouts/slideLayout7.xml"/><Relationship Id="rId7" Type="http://schemas.openxmlformats.org/officeDocument/2006/relationships/image" Target="../media/image30.png"/><Relationship Id="rId2" Type="http://schemas.openxmlformats.org/officeDocument/2006/relationships/audio" Target="file:///C:\Users\ralemany\Documents\ABTalks\2008\Louvaina\beamOnColl_4x72mp3.mp3" TargetMode="External"/><Relationship Id="rId1" Type="http://schemas.openxmlformats.org/officeDocument/2006/relationships/video" Target="file:///C:\Users\ralemany\Documents\ABTalks\2008\Louvaina\collimator-retraction.wmv" TargetMode="External"/><Relationship Id="rId6" Type="http://schemas.openxmlformats.org/officeDocument/2006/relationships/image" Target="../media/image38.png"/><Relationship Id="rId5" Type="http://schemas.openxmlformats.org/officeDocument/2006/relationships/image" Target="../media/image33.png"/><Relationship Id="rId4" Type="http://schemas.openxmlformats.org/officeDocument/2006/relationships/audio" Target="../media/audio1.wav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4.png"/><Relationship Id="rId5" Type="http://schemas.openxmlformats.org/officeDocument/2006/relationships/chart" Target="../charts/chart1.xml"/><Relationship Id="rId4" Type="http://schemas.openxmlformats.org/officeDocument/2006/relationships/image" Target="../media/image63.pn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7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51.png"/><Relationship Id="rId4" Type="http://schemas.openxmlformats.org/officeDocument/2006/relationships/image" Target="../media/image50.pn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wmf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w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149" name="Text Box 5"/>
          <p:cNvSpPr txBox="1">
            <a:spLocks noChangeArrowheads="1"/>
          </p:cNvSpPr>
          <p:nvPr/>
        </p:nvSpPr>
        <p:spPr bwMode="auto">
          <a:xfrm rot="-3668237">
            <a:off x="2439987" y="3330576"/>
            <a:ext cx="1216025" cy="457200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r>
              <a:rPr lang="fr-FR"/>
              <a:t>Vacuum</a:t>
            </a:r>
          </a:p>
        </p:txBody>
      </p:sp>
      <p:sp>
        <p:nvSpPr>
          <p:cNvPr id="262150" name="Text Box 6"/>
          <p:cNvSpPr txBox="1">
            <a:spLocks noChangeArrowheads="1"/>
          </p:cNvSpPr>
          <p:nvPr/>
        </p:nvSpPr>
        <p:spPr bwMode="auto">
          <a:xfrm rot="-3644364">
            <a:off x="3607593" y="2564607"/>
            <a:ext cx="557213" cy="457200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r>
              <a:rPr lang="fr-FR"/>
              <a:t>RF</a:t>
            </a:r>
          </a:p>
        </p:txBody>
      </p:sp>
      <p:sp>
        <p:nvSpPr>
          <p:cNvPr id="262151" name="Text Box 7"/>
          <p:cNvSpPr txBox="1">
            <a:spLocks noChangeArrowheads="1"/>
          </p:cNvSpPr>
          <p:nvPr/>
        </p:nvSpPr>
        <p:spPr bwMode="auto">
          <a:xfrm rot="-3877987">
            <a:off x="4902993" y="2259807"/>
            <a:ext cx="557213" cy="457200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r>
              <a:rPr lang="fr-FR"/>
              <a:t>PC</a:t>
            </a:r>
          </a:p>
        </p:txBody>
      </p:sp>
      <p:sp>
        <p:nvSpPr>
          <p:cNvPr id="262152" name="Text Box 8"/>
          <p:cNvSpPr txBox="1">
            <a:spLocks noChangeArrowheads="1"/>
          </p:cNvSpPr>
          <p:nvPr/>
        </p:nvSpPr>
        <p:spPr bwMode="auto">
          <a:xfrm rot="1522013">
            <a:off x="3578225" y="3511550"/>
            <a:ext cx="1233488" cy="457200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r>
              <a:rPr lang="fr-FR"/>
              <a:t>Magnets</a:t>
            </a:r>
          </a:p>
        </p:txBody>
      </p:sp>
      <p:sp>
        <p:nvSpPr>
          <p:cNvPr id="262153" name="Text Box 9"/>
          <p:cNvSpPr txBox="1">
            <a:spLocks noChangeArrowheads="1"/>
          </p:cNvSpPr>
          <p:nvPr/>
        </p:nvSpPr>
        <p:spPr bwMode="auto">
          <a:xfrm rot="1588869">
            <a:off x="5334000" y="2743200"/>
            <a:ext cx="793750" cy="457200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r>
              <a:rPr lang="fr-FR"/>
              <a:t>Cryo</a:t>
            </a:r>
          </a:p>
        </p:txBody>
      </p:sp>
      <p:sp>
        <p:nvSpPr>
          <p:cNvPr id="262154" name="Text Box 10"/>
          <p:cNvSpPr txBox="1">
            <a:spLocks noChangeArrowheads="1"/>
          </p:cNvSpPr>
          <p:nvPr/>
        </p:nvSpPr>
        <p:spPr bwMode="auto">
          <a:xfrm rot="1681628">
            <a:off x="4648200" y="3962400"/>
            <a:ext cx="744538" cy="457200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r>
              <a:rPr lang="fr-FR"/>
              <a:t>QPS</a:t>
            </a:r>
          </a:p>
        </p:txBody>
      </p:sp>
      <p:sp>
        <p:nvSpPr>
          <p:cNvPr id="262155" name="Text Box 11"/>
          <p:cNvSpPr txBox="1">
            <a:spLocks noChangeArrowheads="1"/>
          </p:cNvSpPr>
          <p:nvPr/>
        </p:nvSpPr>
        <p:spPr bwMode="auto">
          <a:xfrm rot="17757437">
            <a:off x="4623593" y="3199607"/>
            <a:ext cx="963613" cy="457200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r>
              <a:rPr lang="fr-FR"/>
              <a:t>LBDS</a:t>
            </a:r>
          </a:p>
        </p:txBody>
      </p:sp>
      <p:sp>
        <p:nvSpPr>
          <p:cNvPr id="262156" name="Text Box 12"/>
          <p:cNvSpPr txBox="1">
            <a:spLocks noChangeArrowheads="1"/>
          </p:cNvSpPr>
          <p:nvPr/>
        </p:nvSpPr>
        <p:spPr bwMode="auto">
          <a:xfrm rot="1423224">
            <a:off x="3886200" y="1295400"/>
            <a:ext cx="488950" cy="457200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r>
              <a:rPr lang="fr-FR"/>
              <a:t>BI</a:t>
            </a:r>
          </a:p>
        </p:txBody>
      </p:sp>
      <p:sp>
        <p:nvSpPr>
          <p:cNvPr id="262157" name="Text Box 13"/>
          <p:cNvSpPr txBox="1">
            <a:spLocks noChangeArrowheads="1"/>
          </p:cNvSpPr>
          <p:nvPr/>
        </p:nvSpPr>
        <p:spPr bwMode="auto">
          <a:xfrm rot="1356786">
            <a:off x="3505200" y="1828800"/>
            <a:ext cx="708025" cy="457200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r>
              <a:rPr lang="fr-FR"/>
              <a:t>Coll</a:t>
            </a:r>
          </a:p>
        </p:txBody>
      </p:sp>
      <p:sp>
        <p:nvSpPr>
          <p:cNvPr id="262159" name="Text Box 15"/>
          <p:cNvSpPr txBox="1">
            <a:spLocks noChangeArrowheads="1"/>
          </p:cNvSpPr>
          <p:nvPr/>
        </p:nvSpPr>
        <p:spPr bwMode="auto">
          <a:xfrm rot="1522013">
            <a:off x="4800600" y="1752600"/>
            <a:ext cx="658813" cy="457200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r>
              <a:rPr lang="fr-FR"/>
              <a:t>PIC</a:t>
            </a:r>
          </a:p>
        </p:txBody>
      </p:sp>
      <p:sp>
        <p:nvSpPr>
          <p:cNvPr id="262161" name="WordArt 17"/>
          <p:cNvSpPr>
            <a:spLocks noChangeArrowheads="1" noChangeShapeType="1" noTextEdit="1"/>
          </p:cNvSpPr>
          <p:nvPr/>
        </p:nvSpPr>
        <p:spPr bwMode="auto">
          <a:xfrm>
            <a:off x="4181475" y="2819400"/>
            <a:ext cx="771525" cy="38100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GB" kern="10" spc="480">
                <a:ln w="9525" cap="sq">
                  <a:noFill/>
                  <a:round/>
                  <a:headEnd type="none" w="sm" len="sm"/>
                  <a:tailEnd type="none" w="sm" len="sm"/>
                </a:ln>
                <a:solidFill>
                  <a:srgbClr val="FFFFFF"/>
                </a:solidFill>
                <a:effectLst>
                  <a:prstShdw prst="shdw17" dist="17961" dir="2700000">
                    <a:srgbClr val="FFFFFF">
                      <a:gamma/>
                      <a:shade val="60000"/>
                      <a:invGamma/>
                    </a:srgbClr>
                  </a:prstShdw>
                </a:effectLst>
                <a:latin typeface="Arial Black"/>
              </a:rPr>
              <a:t>LHC</a:t>
            </a:r>
          </a:p>
        </p:txBody>
      </p:sp>
      <p:sp>
        <p:nvSpPr>
          <p:cNvPr id="262162" name="WordArt 18"/>
          <p:cNvSpPr>
            <a:spLocks noChangeArrowheads="1" noChangeShapeType="1" noTextEdit="1"/>
          </p:cNvSpPr>
          <p:nvPr/>
        </p:nvSpPr>
        <p:spPr bwMode="auto">
          <a:xfrm rot="1522334">
            <a:off x="7620000" y="1676400"/>
            <a:ext cx="771525" cy="38100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GB" kern="10" spc="480">
                <a:ln w="9525" cap="sq">
                  <a:noFill/>
                  <a:round/>
                  <a:headEnd type="none" w="sm" len="sm"/>
                  <a:tailEnd type="none" w="sm" len="sm"/>
                </a:ln>
                <a:gradFill rotWithShape="1">
                  <a:gsLst>
                    <a:gs pos="0">
                      <a:srgbClr val="AAAAAA"/>
                    </a:gs>
                    <a:gs pos="50000">
                      <a:schemeClr val="accent1"/>
                    </a:gs>
                    <a:gs pos="100000">
                      <a:srgbClr val="AAAAAA"/>
                    </a:gs>
                  </a:gsLst>
                  <a:lin ang="5400000" scaled="1"/>
                </a:gradFill>
                <a:effectLst>
                  <a:prstShdw prst="shdw18" dist="17961" dir="13500000">
                    <a:schemeClr val="accent1">
                      <a:gamma/>
                      <a:shade val="60000"/>
                      <a:invGamma/>
                    </a:schemeClr>
                  </a:prstShdw>
                </a:effectLst>
                <a:latin typeface="Arial Black"/>
              </a:rPr>
              <a:t>CMS</a:t>
            </a:r>
          </a:p>
        </p:txBody>
      </p:sp>
      <p:sp>
        <p:nvSpPr>
          <p:cNvPr id="262163" name="WordArt 19"/>
          <p:cNvSpPr>
            <a:spLocks noChangeArrowheads="1" noChangeShapeType="1" noTextEdit="1"/>
          </p:cNvSpPr>
          <p:nvPr/>
        </p:nvSpPr>
        <p:spPr bwMode="auto">
          <a:xfrm rot="1902086">
            <a:off x="5257800" y="609600"/>
            <a:ext cx="771525" cy="38100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GB" kern="10" spc="480">
                <a:ln w="9525" cap="sq">
                  <a:noFill/>
                  <a:round/>
                  <a:headEnd type="none" w="sm" len="sm"/>
                  <a:tailEnd type="none" w="sm" len="sm"/>
                </a:ln>
                <a:gradFill rotWithShape="1">
                  <a:gsLst>
                    <a:gs pos="0">
                      <a:srgbClr val="AAAAAA"/>
                    </a:gs>
                    <a:gs pos="50000">
                      <a:schemeClr val="accent1"/>
                    </a:gs>
                    <a:gs pos="100000">
                      <a:srgbClr val="AAAAAA"/>
                    </a:gs>
                  </a:gsLst>
                  <a:lin ang="5400000" scaled="1"/>
                </a:gradFill>
                <a:effectLst>
                  <a:prstShdw prst="shdw18" dist="17961" dir="13500000">
                    <a:schemeClr val="accent1">
                      <a:gamma/>
                      <a:shade val="60000"/>
                      <a:invGamma/>
                    </a:schemeClr>
                  </a:prstShdw>
                </a:effectLst>
                <a:latin typeface="Arial Black"/>
              </a:rPr>
              <a:t>ATLAS</a:t>
            </a:r>
          </a:p>
        </p:txBody>
      </p:sp>
      <p:sp>
        <p:nvSpPr>
          <p:cNvPr id="262164" name="WordArt 20"/>
          <p:cNvSpPr>
            <a:spLocks noChangeArrowheads="1" noChangeShapeType="1" noTextEdit="1"/>
          </p:cNvSpPr>
          <p:nvPr/>
        </p:nvSpPr>
        <p:spPr bwMode="auto">
          <a:xfrm rot="1696111">
            <a:off x="914400" y="1371600"/>
            <a:ext cx="771525" cy="38100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49222"/>
              </a:avLst>
            </a:prstTxWarp>
          </a:bodyPr>
          <a:lstStyle/>
          <a:p>
            <a:pPr algn="ctr"/>
            <a:r>
              <a:rPr lang="en-GB" kern="10" spc="480">
                <a:ln w="9525" cap="sq">
                  <a:noFill/>
                  <a:round/>
                  <a:headEnd type="none" w="sm" len="sm"/>
                  <a:tailEnd type="none" w="sm" len="sm"/>
                </a:ln>
                <a:gradFill rotWithShape="1">
                  <a:gsLst>
                    <a:gs pos="0">
                      <a:srgbClr val="AAAAAA"/>
                    </a:gs>
                    <a:gs pos="50000">
                      <a:schemeClr val="accent1"/>
                    </a:gs>
                    <a:gs pos="100000">
                      <a:srgbClr val="AAAAAA"/>
                    </a:gs>
                  </a:gsLst>
                  <a:lin ang="5400000" scaled="1"/>
                </a:gradFill>
                <a:effectLst>
                  <a:prstShdw prst="shdw18" dist="17961" dir="13500000">
                    <a:schemeClr val="accent1">
                      <a:gamma/>
                      <a:shade val="60000"/>
                      <a:invGamma/>
                    </a:schemeClr>
                  </a:prstShdw>
                </a:effectLst>
                <a:latin typeface="Arial Black"/>
              </a:rPr>
              <a:t>ALICE</a:t>
            </a:r>
          </a:p>
        </p:txBody>
      </p:sp>
      <p:sp>
        <p:nvSpPr>
          <p:cNvPr id="262165" name="WordArt 21"/>
          <p:cNvSpPr>
            <a:spLocks noChangeArrowheads="1" noChangeShapeType="1" noTextEdit="1"/>
          </p:cNvSpPr>
          <p:nvPr/>
        </p:nvSpPr>
        <p:spPr bwMode="auto">
          <a:xfrm rot="1823596">
            <a:off x="228600" y="3886200"/>
            <a:ext cx="771525" cy="38100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GB" kern="10" spc="480">
                <a:ln w="9525" cap="sq">
                  <a:noFill/>
                  <a:round/>
                  <a:headEnd type="none" w="sm" len="sm"/>
                  <a:tailEnd type="none" w="sm" len="sm"/>
                </a:ln>
                <a:gradFill rotWithShape="1">
                  <a:gsLst>
                    <a:gs pos="0">
                      <a:srgbClr val="AAAAAA"/>
                    </a:gs>
                    <a:gs pos="50000">
                      <a:schemeClr val="accent1"/>
                    </a:gs>
                    <a:gs pos="100000">
                      <a:srgbClr val="AAAAAA"/>
                    </a:gs>
                  </a:gsLst>
                  <a:lin ang="5400000" scaled="1"/>
                </a:gradFill>
                <a:effectLst>
                  <a:prstShdw prst="shdw18" dist="17961" dir="13500000">
                    <a:schemeClr val="accent1">
                      <a:gamma/>
                      <a:shade val="60000"/>
                      <a:invGamma/>
                    </a:schemeClr>
                  </a:prstShdw>
                </a:effectLst>
                <a:latin typeface="Arial Black"/>
              </a:rPr>
              <a:t>LHCb</a:t>
            </a:r>
          </a:p>
        </p:txBody>
      </p:sp>
      <p:sp>
        <p:nvSpPr>
          <p:cNvPr id="262166" name="WordArt 22"/>
          <p:cNvSpPr>
            <a:spLocks noChangeArrowheads="1" noChangeShapeType="1" noTextEdit="1"/>
          </p:cNvSpPr>
          <p:nvPr/>
        </p:nvSpPr>
        <p:spPr bwMode="auto">
          <a:xfrm rot="1196543">
            <a:off x="7086600" y="4191000"/>
            <a:ext cx="771525" cy="38100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GB" kern="10" spc="480">
                <a:ln w="9525" cap="sq">
                  <a:noFill/>
                  <a:round/>
                  <a:headEnd type="none" w="sm" len="sm"/>
                  <a:tailEnd type="none" w="sm" len="sm"/>
                </a:ln>
                <a:gradFill rotWithShape="1">
                  <a:gsLst>
                    <a:gs pos="0">
                      <a:srgbClr val="AAAAAA"/>
                    </a:gs>
                    <a:gs pos="50000">
                      <a:schemeClr val="accent1"/>
                    </a:gs>
                    <a:gs pos="100000">
                      <a:srgbClr val="AAAAAA"/>
                    </a:gs>
                  </a:gsLst>
                  <a:lin ang="5400000" scaled="1"/>
                </a:gradFill>
                <a:effectLst>
                  <a:prstShdw prst="shdw18" dist="17961" dir="13500000">
                    <a:schemeClr val="accent1">
                      <a:gamma/>
                      <a:shade val="60000"/>
                      <a:invGamma/>
                    </a:schemeClr>
                  </a:prstShdw>
                </a:effectLst>
                <a:latin typeface="Arial Black"/>
              </a:rPr>
              <a:t>TOTEM</a:t>
            </a:r>
          </a:p>
        </p:txBody>
      </p:sp>
      <p:sp>
        <p:nvSpPr>
          <p:cNvPr id="262176" name="Text Box 32"/>
          <p:cNvSpPr txBox="1">
            <a:spLocks noChangeArrowheads="1"/>
          </p:cNvSpPr>
          <p:nvPr/>
        </p:nvSpPr>
        <p:spPr bwMode="auto">
          <a:xfrm>
            <a:off x="565150" y="6589713"/>
            <a:ext cx="2057400" cy="261610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>
            <a:spAutoFit/>
          </a:bodyPr>
          <a:lstStyle/>
          <a:p>
            <a:r>
              <a:rPr lang="fr-FR" sz="1100" b="1">
                <a:latin typeface="Tahoma" pitchFamily="34" charset="0"/>
              </a:rPr>
              <a:t>R. Alemany (CERN AB/OP)</a:t>
            </a:r>
          </a:p>
        </p:txBody>
      </p:sp>
      <p:pic>
        <p:nvPicPr>
          <p:cNvPr id="262178" name="Picture 34" descr="THECERNlogoWhite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-1588" y="6251575"/>
            <a:ext cx="571501" cy="571500"/>
          </a:xfrm>
          <a:prstGeom prst="rect">
            <a:avLst/>
          </a:prstGeom>
          <a:noFill/>
        </p:spPr>
      </p:pic>
      <p:sp>
        <p:nvSpPr>
          <p:cNvPr id="262179" name="Rectangle 35"/>
          <p:cNvSpPr>
            <a:spLocks noChangeArrowheads="1"/>
          </p:cNvSpPr>
          <p:nvPr/>
        </p:nvSpPr>
        <p:spPr bwMode="auto">
          <a:xfrm>
            <a:off x="228600" y="5278438"/>
            <a:ext cx="8763000" cy="893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1"/>
            </a:outerShdw>
          </a:effectLst>
        </p:spPr>
        <p:txBody>
          <a:bodyPr/>
          <a:lstStyle/>
          <a:p>
            <a:pPr algn="ctr"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None/>
            </a:pPr>
            <a:r>
              <a:rPr kumimoji="1" lang="en-US" sz="4800" dirty="0">
                <a:latin typeface="Tahoma" pitchFamily="34" charset="0"/>
              </a:rPr>
              <a:t>LHC </a:t>
            </a:r>
            <a:r>
              <a:rPr kumimoji="1" lang="en-US" sz="4800" dirty="0" smtClean="0">
                <a:latin typeface="Tahoma" pitchFamily="34" charset="0"/>
              </a:rPr>
              <a:t>Status &amp; Commissioning</a:t>
            </a:r>
            <a:endParaRPr kumimoji="1" lang="en-US" sz="4800" dirty="0">
              <a:latin typeface="Tahoma" pitchFamily="34" charset="0"/>
            </a:endParaRPr>
          </a:p>
        </p:txBody>
      </p:sp>
      <p:sp>
        <p:nvSpPr>
          <p:cNvPr id="262182" name="Text Box 38"/>
          <p:cNvSpPr txBox="1">
            <a:spLocks noChangeArrowheads="1"/>
          </p:cNvSpPr>
          <p:nvPr/>
        </p:nvSpPr>
        <p:spPr bwMode="auto">
          <a:xfrm>
            <a:off x="6400800" y="6589713"/>
            <a:ext cx="2057400" cy="261610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>
            <a:spAutoFit/>
          </a:bodyPr>
          <a:lstStyle/>
          <a:p>
            <a:pPr algn="r"/>
            <a:r>
              <a:rPr lang="fr-FR" sz="1100" b="1" dirty="0" err="1" smtClean="0">
                <a:latin typeface="Tahoma" pitchFamily="34" charset="0"/>
              </a:rPr>
              <a:t>UCLs</a:t>
            </a:r>
            <a:r>
              <a:rPr lang="fr-FR" sz="1100" b="1" dirty="0" smtClean="0">
                <a:latin typeface="Tahoma" pitchFamily="34" charset="0"/>
              </a:rPr>
              <a:t> </a:t>
            </a:r>
            <a:r>
              <a:rPr lang="fr-FR" sz="1100" b="1" dirty="0" err="1" smtClean="0">
                <a:latin typeface="Tahoma" pitchFamily="34" charset="0"/>
              </a:rPr>
              <a:t>Seminar</a:t>
            </a:r>
            <a:r>
              <a:rPr lang="fr-FR" sz="1100" b="1" dirty="0" smtClean="0">
                <a:latin typeface="Tahoma" pitchFamily="34" charset="0"/>
              </a:rPr>
              <a:t> 21.05.2008</a:t>
            </a:r>
            <a:endParaRPr lang="fr-FR" sz="1100" b="1" dirty="0">
              <a:latin typeface="Tahoma" pitchFamily="34" charset="0"/>
            </a:endParaRPr>
          </a:p>
        </p:txBody>
      </p:sp>
      <p:pic>
        <p:nvPicPr>
          <p:cNvPr id="23" name="Picture 22" descr="hauteur.jpg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09000" y="5448300"/>
            <a:ext cx="600075" cy="1363277"/>
          </a:xfrm>
          <a:prstGeom prst="rect">
            <a:avLst/>
          </a:prstGeom>
        </p:spPr>
      </p:pic>
    </p:spTree>
    <p:custDataLst>
      <p:tags r:id="rId1"/>
    </p:custDataLst>
  </p:cSld>
  <p:clrMapOvr>
    <a:masterClrMapping/>
  </p:clrMapOvr>
  <p:transition advTm="68758"/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0210" name="Rectangle 2"/>
          <p:cNvSpPr>
            <a:spLocks noGrp="1" noChangeArrowheads="1"/>
          </p:cNvSpPr>
          <p:nvPr>
            <p:ph type="body" idx="1"/>
          </p:nvPr>
        </p:nvSpPr>
        <p:spPr>
          <a:xfrm>
            <a:off x="2895600" y="533400"/>
            <a:ext cx="4419600" cy="914400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/>
              <a:t>LHC Magnet Inventory</a:t>
            </a:r>
          </a:p>
        </p:txBody>
      </p:sp>
      <p:grpSp>
        <p:nvGrpSpPr>
          <p:cNvPr id="350212" name="Group 4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350213" name="WordArt 5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350214" name="WordArt 6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50215" name="WordArt 7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50216" name="WordArt 8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50217" name="WordArt 9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  <p:pic>
        <p:nvPicPr>
          <p:cNvPr id="350218" name="Picture 10"/>
          <p:cNvPicPr>
            <a:picLocks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8600" y="1606550"/>
            <a:ext cx="4392613" cy="5173663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</p:pic>
      <p:pic>
        <p:nvPicPr>
          <p:cNvPr id="350219" name="Picture 11"/>
          <p:cNvPicPr>
            <a:picLocks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4648200" y="1616075"/>
            <a:ext cx="4419600" cy="3794125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</p:pic>
      <p:sp>
        <p:nvSpPr>
          <p:cNvPr id="350220" name="Oval 12"/>
          <p:cNvSpPr>
            <a:spLocks noChangeArrowheads="1"/>
          </p:cNvSpPr>
          <p:nvPr/>
        </p:nvSpPr>
        <p:spPr bwMode="auto">
          <a:xfrm>
            <a:off x="3962400" y="1676400"/>
            <a:ext cx="381000" cy="228600"/>
          </a:xfrm>
          <a:prstGeom prst="ellipse">
            <a:avLst/>
          </a:prstGeom>
          <a:noFill/>
          <a:ln w="38100" cap="sq">
            <a:solidFill>
              <a:srgbClr val="0000FF"/>
            </a:solidFill>
            <a:round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endParaRPr lang="en-GB"/>
          </a:p>
        </p:txBody>
      </p:sp>
      <p:sp>
        <p:nvSpPr>
          <p:cNvPr id="350221" name="Oval 13"/>
          <p:cNvSpPr>
            <a:spLocks noChangeArrowheads="1"/>
          </p:cNvSpPr>
          <p:nvPr/>
        </p:nvSpPr>
        <p:spPr bwMode="auto">
          <a:xfrm>
            <a:off x="8439150" y="1965325"/>
            <a:ext cx="381000" cy="228600"/>
          </a:xfrm>
          <a:prstGeom prst="ellipse">
            <a:avLst/>
          </a:prstGeom>
          <a:noFill/>
          <a:ln w="38100" cap="sq">
            <a:solidFill>
              <a:srgbClr val="0000FF"/>
            </a:solidFill>
            <a:round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endParaRPr lang="en-GB"/>
          </a:p>
        </p:txBody>
      </p:sp>
      <p:sp>
        <p:nvSpPr>
          <p:cNvPr id="350223" name="Rectangle 15"/>
          <p:cNvSpPr>
            <a:spLocks noChangeArrowheads="1"/>
          </p:cNvSpPr>
          <p:nvPr/>
        </p:nvSpPr>
        <p:spPr bwMode="auto">
          <a:xfrm>
            <a:off x="4724400" y="5791200"/>
            <a:ext cx="47244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1"/>
            </a:outerShdw>
          </a:effectLst>
        </p:spPr>
        <p:txBody>
          <a:bodyPr/>
          <a:lstStyle/>
          <a:p>
            <a:pPr marL="609600" indent="-6096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None/>
            </a:pPr>
            <a:r>
              <a:rPr kumimoji="1" lang="en-US">
                <a:latin typeface="Tahoma" pitchFamily="34" charset="0"/>
              </a:rPr>
              <a:t>~ 9000 magnets powered with ~1700 power converters</a:t>
            </a:r>
            <a:endParaRPr kumimoji="1" lang="en-US" sz="2800">
              <a:latin typeface="Tahoma" pitchFamily="34" charset="0"/>
            </a:endParaRP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None/>
            </a:pPr>
            <a:endParaRPr kumimoji="1" lang="en-US">
              <a:latin typeface="Tahoma" pitchFamily="34" charset="0"/>
            </a:endParaRP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None/>
            </a:pPr>
            <a:endParaRPr kumimoji="1" lang="en-US">
              <a:latin typeface="Tahoma" pitchFamily="34" charset="0"/>
            </a:endParaRP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5090" name="Group 2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345091" name="WordArt 3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36699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45092" name="WordArt 4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45093" name="WordArt 5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45094" name="WordArt 6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345095" name="WordArt 7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8" dist="17961" dir="13500000">
                      <a:srgbClr val="97AFCD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345096" name="Rectangle 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Contents</a:t>
            </a:r>
          </a:p>
        </p:txBody>
      </p:sp>
      <p:sp>
        <p:nvSpPr>
          <p:cNvPr id="345097" name="Rectangle 9"/>
          <p:cNvSpPr>
            <a:spLocks noGrp="1" noChangeArrowheads="1"/>
          </p:cNvSpPr>
          <p:nvPr>
            <p:ph type="body" idx="1"/>
          </p:nvPr>
        </p:nvSpPr>
        <p:spPr>
          <a:xfrm>
            <a:off x="152400" y="1981200"/>
            <a:ext cx="4495800" cy="2667000"/>
          </a:xfrm>
        </p:spPr>
        <p:txBody>
          <a:bodyPr/>
          <a:lstStyle/>
          <a:p>
            <a:pPr>
              <a:lnSpc>
                <a:spcPct val="80000"/>
              </a:lnSpc>
              <a:buFont typeface="Wingdings" pitchFamily="2" charset="2"/>
              <a:buAutoNum type="arabicPeriod"/>
            </a:pPr>
            <a:r>
              <a:rPr lang="en-US" sz="2400" dirty="0">
                <a:solidFill>
                  <a:schemeClr val="accent1">
                    <a:lumMod val="75000"/>
                  </a:schemeClr>
                </a:solidFill>
              </a:rPr>
              <a:t>Accelerator complex</a:t>
            </a:r>
          </a:p>
          <a:p>
            <a:pPr>
              <a:lnSpc>
                <a:spcPct val="80000"/>
              </a:lnSpc>
              <a:buFont typeface="Wingdings" pitchFamily="2" charset="2"/>
              <a:buAutoNum type="arabicPeriod"/>
            </a:pPr>
            <a:r>
              <a:rPr lang="en-US" sz="2400" dirty="0"/>
              <a:t>Energy Stored in the Magnets</a:t>
            </a:r>
          </a:p>
          <a:p>
            <a:pPr marL="762000" lvl="1" indent="-304800">
              <a:lnSpc>
                <a:spcPct val="80000"/>
              </a:lnSpc>
            </a:pPr>
            <a:r>
              <a:rPr lang="en-US" sz="2400" dirty="0"/>
              <a:t>Quench Protection System</a:t>
            </a:r>
          </a:p>
          <a:p>
            <a:pPr marL="762000" lvl="1" indent="-304800">
              <a:lnSpc>
                <a:spcPct val="80000"/>
              </a:lnSpc>
            </a:pPr>
            <a:r>
              <a:rPr lang="en-US" sz="2400" dirty="0"/>
              <a:t>Energy Extraction</a:t>
            </a:r>
          </a:p>
          <a:p>
            <a:pPr marL="762000" lvl="1" indent="-304800">
              <a:lnSpc>
                <a:spcPct val="80000"/>
              </a:lnSpc>
            </a:pPr>
            <a:r>
              <a:rPr lang="en-US" sz="2400" dirty="0"/>
              <a:t>Power Interlock System</a:t>
            </a:r>
          </a:p>
          <a:p>
            <a:pPr>
              <a:lnSpc>
                <a:spcPct val="80000"/>
              </a:lnSpc>
              <a:buFont typeface="Wingdings" pitchFamily="2" charset="2"/>
              <a:buAutoNum type="arabicPeriod"/>
            </a:pPr>
            <a:r>
              <a:rPr lang="en-US" sz="2400" dirty="0">
                <a:solidFill>
                  <a:schemeClr val="accent1">
                    <a:lumMod val="75000"/>
                  </a:schemeClr>
                </a:solidFill>
              </a:rPr>
              <a:t>Energy Stored in the Beams</a:t>
            </a:r>
          </a:p>
          <a:p>
            <a:pPr marL="762000" lvl="1" indent="-304800">
              <a:lnSpc>
                <a:spcPct val="80000"/>
              </a:lnSpc>
            </a:pPr>
            <a:r>
              <a:rPr lang="en-US" sz="2400" dirty="0">
                <a:solidFill>
                  <a:schemeClr val="accent1">
                    <a:lumMod val="75000"/>
                  </a:schemeClr>
                </a:solidFill>
              </a:rPr>
              <a:t>Beam Dump System</a:t>
            </a:r>
          </a:p>
          <a:p>
            <a:pPr marL="762000" lvl="1" indent="-304800">
              <a:lnSpc>
                <a:spcPct val="80000"/>
              </a:lnSpc>
            </a:pPr>
            <a:r>
              <a:rPr lang="en-US" sz="2400" dirty="0">
                <a:solidFill>
                  <a:schemeClr val="accent1">
                    <a:lumMod val="75000"/>
                  </a:schemeClr>
                </a:solidFill>
              </a:rPr>
              <a:t>Collimation System</a:t>
            </a:r>
          </a:p>
          <a:p>
            <a:pPr>
              <a:lnSpc>
                <a:spcPct val="80000"/>
              </a:lnSpc>
              <a:buFont typeface="Wingdings" pitchFamily="2" charset="2"/>
              <a:buAutoNum type="arabicPeriod"/>
            </a:pPr>
            <a:r>
              <a:rPr lang="en-US" sz="2400" dirty="0">
                <a:solidFill>
                  <a:schemeClr val="accent1">
                    <a:lumMod val="75000"/>
                  </a:schemeClr>
                </a:solidFill>
              </a:rPr>
              <a:t>Machine Protection System</a:t>
            </a:r>
          </a:p>
        </p:txBody>
      </p:sp>
      <p:grpSp>
        <p:nvGrpSpPr>
          <p:cNvPr id="345098" name="Group 10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345099" name="WordArt 11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345100" name="WordArt 12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45101" name="WordArt 13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45102" name="WordArt 14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45103" name="WordArt 15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  <p:sp>
        <p:nvSpPr>
          <p:cNvPr id="345104" name="Rectangle 16"/>
          <p:cNvSpPr>
            <a:spLocks noChangeArrowheads="1"/>
          </p:cNvSpPr>
          <p:nvPr/>
        </p:nvSpPr>
        <p:spPr bwMode="auto">
          <a:xfrm>
            <a:off x="4800600" y="1981200"/>
            <a:ext cx="4114800" cy="396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1"/>
            </a:outerShdw>
          </a:effectLst>
        </p:spPr>
        <p:txBody>
          <a:bodyPr/>
          <a:lstStyle/>
          <a:p>
            <a:pPr marL="609600" indent="-6096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AutoNum type="arabicPeriod" startAt="5"/>
            </a:pPr>
            <a:r>
              <a:rPr kumimoji="1" lang="en-US" dirty="0">
                <a:solidFill>
                  <a:schemeClr val="accent1">
                    <a:lumMod val="75000"/>
                  </a:schemeClr>
                </a:solidFill>
                <a:latin typeface="Tahoma" pitchFamily="34" charset="0"/>
              </a:rPr>
              <a:t>Overall Strategy for Commissioning: </a:t>
            </a: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US" dirty="0">
                <a:solidFill>
                  <a:schemeClr val="accent1">
                    <a:lumMod val="75000"/>
                  </a:schemeClr>
                </a:solidFill>
                <a:latin typeface="Tahoma" pitchFamily="34" charset="0"/>
              </a:rPr>
              <a:t>HW Commissioning</a:t>
            </a: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US" dirty="0">
                <a:solidFill>
                  <a:schemeClr val="accent1">
                    <a:lumMod val="75000"/>
                  </a:schemeClr>
                </a:solidFill>
                <a:latin typeface="Tahoma" pitchFamily="34" charset="0"/>
              </a:rPr>
              <a:t>Machine Checkout</a:t>
            </a: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US" dirty="0">
                <a:solidFill>
                  <a:schemeClr val="accent1">
                    <a:lumMod val="75000"/>
                  </a:schemeClr>
                </a:solidFill>
                <a:latin typeface="Tahoma" pitchFamily="34" charset="0"/>
              </a:rPr>
              <a:t>Beam Commissioning</a:t>
            </a:r>
          </a:p>
          <a:p>
            <a:pPr marL="1371600" lvl="2" indent="-4572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US" dirty="0">
                <a:solidFill>
                  <a:schemeClr val="accent1">
                    <a:lumMod val="75000"/>
                  </a:schemeClr>
                </a:solidFill>
                <a:latin typeface="Tahoma" pitchFamily="34" charset="0"/>
              </a:rPr>
              <a:t>Stage A</a:t>
            </a:r>
          </a:p>
          <a:p>
            <a:pPr marL="1371600" lvl="2" indent="-4572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US" dirty="0">
                <a:solidFill>
                  <a:schemeClr val="accent1">
                    <a:lumMod val="75000"/>
                  </a:schemeClr>
                </a:solidFill>
                <a:latin typeface="Tahoma" pitchFamily="34" charset="0"/>
              </a:rPr>
              <a:t>Stage B</a:t>
            </a:r>
          </a:p>
          <a:p>
            <a:pPr marL="1371600" lvl="2" indent="-4572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US" dirty="0">
                <a:solidFill>
                  <a:schemeClr val="accent1">
                    <a:lumMod val="75000"/>
                  </a:schemeClr>
                </a:solidFill>
                <a:latin typeface="Tahoma" pitchFamily="34" charset="0"/>
              </a:rPr>
              <a:t>Stage C&amp;D</a:t>
            </a:r>
          </a:p>
          <a:p>
            <a:pPr marL="609600" indent="-6096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AutoNum type="arabicPeriod" startAt="6"/>
            </a:pPr>
            <a:r>
              <a:rPr kumimoji="1" lang="en-US" dirty="0">
                <a:solidFill>
                  <a:schemeClr val="accent1">
                    <a:lumMod val="75000"/>
                  </a:schemeClr>
                </a:solidFill>
                <a:latin typeface="Tahoma" pitchFamily="34" charset="0"/>
              </a:rPr>
              <a:t>Documentation &amp; Human Resources</a:t>
            </a:r>
          </a:p>
          <a:p>
            <a:pPr marL="609600" indent="-6096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AutoNum type="arabicPeriod" startAt="6"/>
            </a:pPr>
            <a:r>
              <a:rPr kumimoji="1" lang="en-US" dirty="0">
                <a:solidFill>
                  <a:schemeClr val="accent1">
                    <a:lumMod val="75000"/>
                  </a:schemeClr>
                </a:solidFill>
                <a:latin typeface="Tahoma" pitchFamily="34" charset="0"/>
              </a:rPr>
              <a:t>Conclusions</a:t>
            </a: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endParaRPr kumimoji="1" lang="en-US" dirty="0">
              <a:latin typeface="Tahoma" pitchFamily="34" charset="0"/>
            </a:endParaRP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endParaRPr kumimoji="1" lang="en-US" dirty="0">
              <a:latin typeface="Tahoma" pitchFamily="34" charset="0"/>
            </a:endParaRP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endParaRPr kumimoji="1" lang="en-US" dirty="0">
              <a:latin typeface="Tahoma" pitchFamily="34" charset="0"/>
            </a:endParaRP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endParaRPr kumimoji="1" lang="en-US" dirty="0">
              <a:latin typeface="Tahoma" pitchFamily="34" charset="0"/>
            </a:endParaRPr>
          </a:p>
        </p:txBody>
      </p:sp>
      <p:sp>
        <p:nvSpPr>
          <p:cNvPr id="345105" name="Line 17"/>
          <p:cNvSpPr>
            <a:spLocks noChangeShapeType="1"/>
          </p:cNvSpPr>
          <p:nvPr/>
        </p:nvSpPr>
        <p:spPr bwMode="auto">
          <a:xfrm>
            <a:off x="4648200" y="1752600"/>
            <a:ext cx="0" cy="4114800"/>
          </a:xfrm>
          <a:prstGeom prst="line">
            <a:avLst/>
          </a:prstGeom>
          <a:noFill/>
          <a:ln w="28575" cap="sq">
            <a:solidFill>
              <a:schemeClr val="tx1"/>
            </a:solidFill>
            <a:round/>
            <a:headEnd type="none" w="sm" len="sm"/>
            <a:tailEnd type="none" w="sm" len="sm"/>
          </a:ln>
          <a:effectLst/>
        </p:spPr>
        <p:txBody>
          <a:bodyPr/>
          <a:lstStyle/>
          <a:p>
            <a:endParaRPr lang="en-GB"/>
          </a:p>
        </p:txBody>
      </p:sp>
      <p:sp>
        <p:nvSpPr>
          <p:cNvPr id="345106" name="Rectangle 18"/>
          <p:cNvSpPr>
            <a:spLocks noChangeArrowheads="1"/>
          </p:cNvSpPr>
          <p:nvPr/>
        </p:nvSpPr>
        <p:spPr bwMode="auto">
          <a:xfrm>
            <a:off x="152400" y="2362200"/>
            <a:ext cx="4419600" cy="1752600"/>
          </a:xfrm>
          <a:prstGeom prst="rect">
            <a:avLst/>
          </a:prstGeom>
          <a:noFill/>
          <a:ln w="28575" cap="sq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endParaRPr lang="en-GB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323" name="Rectangle 3"/>
          <p:cNvSpPr>
            <a:spLocks noGrp="1" noChangeArrowheads="1"/>
          </p:cNvSpPr>
          <p:nvPr>
            <p:ph type="title"/>
          </p:nvPr>
        </p:nvSpPr>
        <p:spPr>
          <a:xfrm>
            <a:off x="1447800" y="333375"/>
            <a:ext cx="7696200" cy="1066800"/>
          </a:xfrm>
        </p:spPr>
        <p:txBody>
          <a:bodyPr/>
          <a:lstStyle/>
          <a:p>
            <a:r>
              <a:rPr lang="en-US"/>
              <a:t>Energy Stored in the Magnets</a:t>
            </a:r>
          </a:p>
        </p:txBody>
      </p:sp>
      <p:grpSp>
        <p:nvGrpSpPr>
          <p:cNvPr id="312336" name="Group 16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312337" name="WordArt 17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36699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12338" name="WordArt 18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12339" name="WordArt 19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12340" name="WordArt 20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312341" name="WordArt 21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8" dist="17961" dir="13500000">
                      <a:srgbClr val="97AFCD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pic>
        <p:nvPicPr>
          <p:cNvPr id="312514" name="Picture 194" descr="USSKittyHawk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676400"/>
            <a:ext cx="6481763" cy="3689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312515" name="Rectangle 195"/>
          <p:cNvSpPr>
            <a:spLocks noChangeArrowheads="1"/>
          </p:cNvSpPr>
          <p:nvPr/>
        </p:nvSpPr>
        <p:spPr bwMode="auto">
          <a:xfrm>
            <a:off x="1828800" y="2651125"/>
            <a:ext cx="4732338" cy="701675"/>
          </a:xfrm>
          <a:prstGeom prst="rect">
            <a:avLst/>
          </a:prstGeom>
          <a:noFill/>
          <a:ln w="12700">
            <a:noFill/>
            <a:miter lim="800000"/>
            <a:headEnd type="none" w="sm" len="sm"/>
            <a:tailEnd type="none" w="sm" len="sm"/>
          </a:ln>
          <a:effectLst/>
        </p:spPr>
        <p:txBody>
          <a:bodyPr>
            <a:spAutoFit/>
          </a:bodyPr>
          <a:lstStyle/>
          <a:p>
            <a:pPr algn="ctr"/>
            <a:r>
              <a:rPr lang="en-GB" sz="2000">
                <a:solidFill>
                  <a:schemeClr val="bg1"/>
                </a:solidFill>
                <a:latin typeface="Tahoma" pitchFamily="34" charset="0"/>
              </a:rPr>
              <a:t>… </a:t>
            </a:r>
            <a:r>
              <a:rPr lang="en-GB" sz="200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Tahoma" pitchFamily="34" charset="0"/>
              </a:rPr>
              <a:t>an aircraft carrier at battle-speed of 55 km/h</a:t>
            </a:r>
          </a:p>
        </p:txBody>
      </p:sp>
      <p:sp>
        <p:nvSpPr>
          <p:cNvPr id="312516" name="Rectangle 196"/>
          <p:cNvSpPr>
            <a:spLocks noChangeArrowheads="1"/>
          </p:cNvSpPr>
          <p:nvPr/>
        </p:nvSpPr>
        <p:spPr bwMode="auto">
          <a:xfrm>
            <a:off x="658813" y="5424488"/>
            <a:ext cx="8027987" cy="1281112"/>
          </a:xfrm>
          <a:prstGeom prst="rect">
            <a:avLst/>
          </a:prstGeom>
          <a:noFill/>
          <a:ln w="12700">
            <a:noFill/>
            <a:miter lim="800000"/>
            <a:headEnd type="none" w="sm" len="sm"/>
            <a:tailEnd type="none" w="sm" len="sm"/>
          </a:ln>
          <a:effectLst/>
        </p:spPr>
        <p:txBody>
          <a:bodyPr>
            <a:spAutoFit/>
          </a:bodyPr>
          <a:lstStyle/>
          <a:p>
            <a:pPr algn="ctr"/>
            <a:r>
              <a:rPr lang="en-GB" sz="2200">
                <a:latin typeface="Tahoma" pitchFamily="34" charset="0"/>
              </a:rPr>
              <a:t>More important than the amount of energy is … </a:t>
            </a:r>
          </a:p>
          <a:p>
            <a:pPr algn="ctr"/>
            <a:r>
              <a:rPr lang="en-GB" sz="2800" b="1">
                <a:latin typeface="Tahoma" pitchFamily="34" charset="0"/>
              </a:rPr>
              <a:t>How fast (an safe) can this energy be released?</a:t>
            </a:r>
          </a:p>
        </p:txBody>
      </p:sp>
      <p:sp>
        <p:nvSpPr>
          <p:cNvPr id="312517" name="Rectangle 197"/>
          <p:cNvSpPr>
            <a:spLocks noChangeArrowheads="1"/>
          </p:cNvSpPr>
          <p:nvPr/>
        </p:nvSpPr>
        <p:spPr bwMode="auto">
          <a:xfrm>
            <a:off x="3429000" y="4572000"/>
            <a:ext cx="5562600" cy="762000"/>
          </a:xfrm>
          <a:prstGeom prst="rect">
            <a:avLst/>
          </a:prstGeom>
          <a:solidFill>
            <a:schemeClr val="tx1"/>
          </a:solidFill>
          <a:ln w="12700">
            <a:noFill/>
            <a:miter lim="800000"/>
            <a:headEnd type="none" w="sm" len="sm"/>
            <a:tailEnd type="none" w="sm" len="sm"/>
          </a:ln>
          <a:effectLst/>
        </p:spPr>
        <p:txBody>
          <a:bodyPr>
            <a:spAutoFit/>
          </a:bodyPr>
          <a:lstStyle/>
          <a:p>
            <a:pPr algn="ctr"/>
            <a:r>
              <a:rPr lang="en-GB" sz="2200" dirty="0">
                <a:solidFill>
                  <a:schemeClr val="bg1"/>
                </a:solidFill>
                <a:latin typeface="Tahoma" pitchFamily="34" charset="0"/>
              </a:rPr>
              <a:t>the energy of </a:t>
            </a:r>
            <a:r>
              <a:rPr lang="en-GB" sz="2200" dirty="0" smtClean="0">
                <a:solidFill>
                  <a:schemeClr val="bg1"/>
                </a:solidFill>
                <a:latin typeface="Tahoma" pitchFamily="34" charset="0"/>
              </a:rPr>
              <a:t>~3 </a:t>
            </a:r>
            <a:r>
              <a:rPr lang="en-GB" sz="2200" dirty="0">
                <a:solidFill>
                  <a:schemeClr val="bg1"/>
                </a:solidFill>
                <a:latin typeface="Tahoma" pitchFamily="34" charset="0"/>
              </a:rPr>
              <a:t>Tons TNT</a:t>
            </a:r>
          </a:p>
          <a:p>
            <a:pPr algn="ctr"/>
            <a:r>
              <a:rPr lang="en-GB" sz="2200" dirty="0">
                <a:solidFill>
                  <a:schemeClr val="bg1"/>
                </a:solidFill>
                <a:latin typeface="Tahoma" pitchFamily="34" charset="0"/>
              </a:rPr>
              <a:t>the energy of </a:t>
            </a:r>
            <a:r>
              <a:rPr lang="en-GB" sz="2200" dirty="0" smtClean="0">
                <a:solidFill>
                  <a:schemeClr val="bg1"/>
                </a:solidFill>
                <a:latin typeface="Tahoma" pitchFamily="34" charset="0"/>
              </a:rPr>
              <a:t>370 </a:t>
            </a:r>
            <a:r>
              <a:rPr lang="en-GB" sz="2200" dirty="0">
                <a:solidFill>
                  <a:schemeClr val="bg1"/>
                </a:solidFill>
                <a:latin typeface="Tahoma" pitchFamily="34" charset="0"/>
              </a:rPr>
              <a:t>kg </a:t>
            </a:r>
            <a:r>
              <a:rPr lang="en-GB" sz="2200" dirty="0" smtClean="0">
                <a:solidFill>
                  <a:schemeClr val="bg1"/>
                </a:solidFill>
                <a:latin typeface="Tahoma" pitchFamily="34" charset="0"/>
              </a:rPr>
              <a:t>dark chocolate </a:t>
            </a:r>
            <a:endParaRPr lang="en-GB" sz="2200" dirty="0">
              <a:solidFill>
                <a:schemeClr val="bg1"/>
              </a:solidFill>
              <a:latin typeface="Tahoma" pitchFamily="34" charset="0"/>
            </a:endParaRPr>
          </a:p>
        </p:txBody>
      </p:sp>
      <p:grpSp>
        <p:nvGrpSpPr>
          <p:cNvPr id="312519" name="Group 199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312520" name="WordArt 200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312521" name="WordArt 201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12522" name="WordArt 202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12523" name="WordArt 203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12524" name="WordArt 204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  <p:sp>
        <p:nvSpPr>
          <p:cNvPr id="312525" name="Rectangle 205"/>
          <p:cNvSpPr>
            <a:spLocks noChangeArrowheads="1"/>
          </p:cNvSpPr>
          <p:nvPr/>
        </p:nvSpPr>
        <p:spPr bwMode="auto">
          <a:xfrm>
            <a:off x="152400" y="1676400"/>
            <a:ext cx="6477000" cy="822325"/>
          </a:xfrm>
          <a:prstGeom prst="rect">
            <a:avLst/>
          </a:prstGeom>
          <a:noFill/>
          <a:ln w="12700">
            <a:noFill/>
            <a:miter lim="800000"/>
            <a:headEnd type="none" w="sm" len="sm"/>
            <a:tailEnd type="none" w="sm" len="sm"/>
          </a:ln>
          <a:effectLst/>
        </p:spPr>
        <p:txBody>
          <a:bodyPr>
            <a:spAutoFit/>
          </a:bodyPr>
          <a:lstStyle/>
          <a:p>
            <a:pPr algn="ctr"/>
            <a:r>
              <a:rPr lang="en-GB" sz="2000">
                <a:solidFill>
                  <a:schemeClr val="bg1"/>
                </a:solidFill>
                <a:latin typeface="Tahoma" pitchFamily="34" charset="0"/>
              </a:rPr>
              <a:t> ~ </a:t>
            </a:r>
            <a:r>
              <a:rPr lang="en-GB" b="1">
                <a:solidFill>
                  <a:schemeClr val="bg1"/>
                </a:solidFill>
                <a:latin typeface="Tahoma" pitchFamily="34" charset="0"/>
              </a:rPr>
              <a:t>11 GJoule (only in the main dipoles*) corresponds to …</a:t>
            </a:r>
          </a:p>
        </p:txBody>
      </p:sp>
      <p:sp>
        <p:nvSpPr>
          <p:cNvPr id="312527" name="Text Box 207"/>
          <p:cNvSpPr txBox="1">
            <a:spLocks noChangeArrowheads="1"/>
          </p:cNvSpPr>
          <p:nvPr/>
        </p:nvSpPr>
        <p:spPr bwMode="auto">
          <a:xfrm>
            <a:off x="6397625" y="6553200"/>
            <a:ext cx="3051175" cy="304800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>
            <a:spAutoFit/>
          </a:bodyPr>
          <a:lstStyle/>
          <a:p>
            <a:r>
              <a:rPr lang="en-US" sz="1400">
                <a:latin typeface="Tahoma" pitchFamily="34" charset="0"/>
              </a:rPr>
              <a:t>* 400 MJ in the main quadrupoles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125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5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125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2516" grpId="0"/>
      <p:bldP spid="312517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3360" name="Group 16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313361" name="WordArt 17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36699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13362" name="WordArt 18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13363" name="WordArt 19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13364" name="WordArt 20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313365" name="WordArt 21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8" dist="17961" dir="13500000">
                      <a:srgbClr val="97AFCD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grpSp>
        <p:nvGrpSpPr>
          <p:cNvPr id="313543" name="Group 199"/>
          <p:cNvGrpSpPr>
            <a:grpSpLocks/>
          </p:cNvGrpSpPr>
          <p:nvPr/>
        </p:nvGrpSpPr>
        <p:grpSpPr bwMode="auto">
          <a:xfrm>
            <a:off x="1371600" y="1600200"/>
            <a:ext cx="6781800" cy="5029200"/>
            <a:chOff x="864" y="1008"/>
            <a:chExt cx="4272" cy="3168"/>
          </a:xfrm>
        </p:grpSpPr>
        <p:pic>
          <p:nvPicPr>
            <p:cNvPr id="313538" name="Picture 4" descr="P1010053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64" y="1008"/>
              <a:ext cx="4211" cy="31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6" name="Text Box 7"/>
            <p:cNvSpPr txBox="1">
              <a:spLocks noChangeArrowheads="1"/>
            </p:cNvSpPr>
            <p:nvPr/>
          </p:nvSpPr>
          <p:spPr bwMode="auto">
            <a:xfrm>
              <a:off x="919" y="3600"/>
              <a:ext cx="2921" cy="520"/>
            </a:xfrm>
            <a:prstGeom prst="rect">
              <a:avLst/>
            </a:prstGeom>
            <a:solidFill>
              <a:srgbClr val="FFFFCC">
                <a:alpha val="56000"/>
              </a:srgbClr>
            </a:solidFill>
            <a:ln w="12700">
              <a:noFill/>
              <a:miter lim="800000"/>
              <a:headEnd type="none" w="sm" len="sm"/>
              <a:tailEnd type="none" w="sm" len="sm"/>
            </a:ln>
          </p:spPr>
          <p:txBody>
            <a:bodyPr>
              <a:spAutoFit/>
            </a:bodyPr>
            <a:lstStyle/>
            <a:p>
              <a:r>
                <a:rPr lang="en-GB" sz="1600" dirty="0">
                  <a:solidFill>
                    <a:srgbClr val="000099"/>
                  </a:solidFill>
                  <a:latin typeface="Tahoma" pitchFamily="34" charset="0"/>
                </a:rPr>
                <a:t>During magnet </a:t>
              </a:r>
              <a:r>
                <a:rPr lang="en-GB" sz="1600" dirty="0" smtClean="0">
                  <a:solidFill>
                    <a:srgbClr val="000099"/>
                  </a:solidFill>
                  <a:latin typeface="Tahoma" pitchFamily="34" charset="0"/>
                </a:rPr>
                <a:t>test campaign, </a:t>
              </a:r>
              <a:r>
                <a:rPr lang="en-GB" sz="1600" dirty="0">
                  <a:solidFill>
                    <a:srgbClr val="000099"/>
                  </a:solidFill>
                  <a:latin typeface="Tahoma" pitchFamily="34" charset="0"/>
                </a:rPr>
                <a:t>the </a:t>
              </a:r>
              <a:r>
                <a:rPr lang="en-GB" sz="1600" dirty="0">
                  <a:solidFill>
                    <a:srgbClr val="FF0000"/>
                  </a:solidFill>
                  <a:latin typeface="Tahoma" pitchFamily="34" charset="0"/>
                </a:rPr>
                <a:t>7 MJ</a:t>
              </a:r>
              <a:r>
                <a:rPr lang="en-GB" sz="1600" dirty="0">
                  <a:solidFill>
                    <a:srgbClr val="000099"/>
                  </a:solidFill>
                  <a:latin typeface="Tahoma" pitchFamily="34" charset="0"/>
                </a:rPr>
                <a:t> stored in one magnet were released into one spot of the coil (inter-turn short) </a:t>
              </a:r>
              <a:endParaRPr lang="en-US" sz="1600" dirty="0">
                <a:solidFill>
                  <a:srgbClr val="000099"/>
                </a:solidFill>
                <a:latin typeface="Tahoma" pitchFamily="34" charset="0"/>
              </a:endParaRPr>
            </a:p>
          </p:txBody>
        </p:sp>
        <p:sp>
          <p:nvSpPr>
            <p:cNvPr id="5" name="Text Box 6"/>
            <p:cNvSpPr txBox="1">
              <a:spLocks noChangeArrowheads="1"/>
            </p:cNvSpPr>
            <p:nvPr/>
          </p:nvSpPr>
          <p:spPr bwMode="auto">
            <a:xfrm>
              <a:off x="4464" y="3984"/>
              <a:ext cx="672" cy="192"/>
            </a:xfrm>
            <a:prstGeom prst="rect">
              <a:avLst/>
            </a:prstGeom>
            <a:noFill/>
            <a:ln w="12700">
              <a:noFill/>
              <a:miter lim="800000"/>
              <a:headEnd type="none" w="sm" len="sm"/>
              <a:tailEnd type="none" w="sm" len="sm"/>
            </a:ln>
          </p:spPr>
          <p:txBody>
            <a:bodyPr>
              <a:spAutoFit/>
            </a:bodyPr>
            <a:lstStyle/>
            <a:p>
              <a:r>
                <a:rPr lang="en-GB" sz="1400">
                  <a:latin typeface="Tahoma" pitchFamily="34" charset="0"/>
                </a:rPr>
                <a:t>P. Pugnat </a:t>
              </a:r>
              <a:endParaRPr lang="en-US" sz="1400">
                <a:latin typeface="Tahoma" pitchFamily="34" charset="0"/>
              </a:endParaRPr>
            </a:p>
          </p:txBody>
        </p:sp>
      </p:grpSp>
      <p:sp>
        <p:nvSpPr>
          <p:cNvPr id="313542" name="Rectangle 198"/>
          <p:cNvSpPr>
            <a:spLocks noGrp="1" noChangeArrowheads="1"/>
          </p:cNvSpPr>
          <p:nvPr>
            <p:ph type="title"/>
          </p:nvPr>
        </p:nvSpPr>
        <p:spPr>
          <a:xfrm>
            <a:off x="1371600" y="333375"/>
            <a:ext cx="7696200" cy="1066800"/>
          </a:xfrm>
        </p:spPr>
        <p:txBody>
          <a:bodyPr/>
          <a:lstStyle/>
          <a:p>
            <a:r>
              <a:rPr lang="en-US"/>
              <a:t>Energy Stored in the Magnets</a:t>
            </a:r>
          </a:p>
        </p:txBody>
      </p:sp>
      <p:sp>
        <p:nvSpPr>
          <p:cNvPr id="313544" name="Text Box 200"/>
          <p:cNvSpPr txBox="1">
            <a:spLocks noChangeArrowheads="1"/>
          </p:cNvSpPr>
          <p:nvPr/>
        </p:nvSpPr>
        <p:spPr bwMode="auto">
          <a:xfrm>
            <a:off x="1543050" y="1862138"/>
            <a:ext cx="3105150" cy="457200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r>
              <a:rPr lang="en-US">
                <a:solidFill>
                  <a:schemeClr val="bg1"/>
                </a:solidFill>
                <a:latin typeface="Tahoma" pitchFamily="34" charset="0"/>
              </a:rPr>
              <a:t>If not fast and safe …</a:t>
            </a:r>
          </a:p>
        </p:txBody>
      </p:sp>
      <p:grpSp>
        <p:nvGrpSpPr>
          <p:cNvPr id="313545" name="Group 201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313546" name="WordArt 202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313547" name="WordArt 203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13548" name="WordArt 204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13549" name="WordArt 205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13550" name="WordArt 206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</p:spTree>
  </p:cSld>
  <p:clrMapOvr>
    <a:masterClrMapping/>
  </p:clrMapOvr>
  <p:transition>
    <p:fade/>
  </p:transition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4382" name="Group 14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314383" name="WordArt 15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36699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14384" name="WordArt 16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14385" name="WordArt 17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14386" name="WordArt 18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314387" name="WordArt 19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8" dist="17961" dir="13500000">
                      <a:srgbClr val="97AFCD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314391" name="Rectangle 23"/>
          <p:cNvSpPr>
            <a:spLocks noGrp="1" noChangeArrowheads="1"/>
          </p:cNvSpPr>
          <p:nvPr>
            <p:ph type="title"/>
          </p:nvPr>
        </p:nvSpPr>
        <p:spPr>
          <a:xfrm>
            <a:off x="1676400" y="228600"/>
            <a:ext cx="7467600" cy="1066800"/>
          </a:xfrm>
        </p:spPr>
        <p:txBody>
          <a:bodyPr/>
          <a:lstStyle/>
          <a:p>
            <a:r>
              <a:rPr lang="en-US" sz="4000"/>
              <a:t>Energy Stored in the Magnets:</a:t>
            </a:r>
            <a:br>
              <a:rPr lang="en-US" sz="4000"/>
            </a:br>
            <a:r>
              <a:rPr lang="en-US" sz="3200"/>
              <a:t>Quench &amp; Quench Protection System</a:t>
            </a:r>
          </a:p>
        </p:txBody>
      </p:sp>
      <p:sp>
        <p:nvSpPr>
          <p:cNvPr id="314394" name="Rectangle 26"/>
          <p:cNvSpPr>
            <a:spLocks noChangeArrowheads="1"/>
          </p:cNvSpPr>
          <p:nvPr/>
        </p:nvSpPr>
        <p:spPr bwMode="auto">
          <a:xfrm>
            <a:off x="533400" y="1752600"/>
            <a:ext cx="7772400" cy="2362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1"/>
            </a:outerShdw>
          </a:effectLst>
        </p:spPr>
        <p:txBody>
          <a:bodyPr/>
          <a:lstStyle/>
          <a:p>
            <a:pPr marL="342900" indent="-342900"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de-DE" b="1" dirty="0">
                <a:latin typeface="+mn-lt"/>
                <a:sym typeface="Symbol" pitchFamily="18" charset="2"/>
              </a:rPr>
              <a:t>A Quench is the phase transition of a super-conducting to a normal conducting state</a:t>
            </a:r>
          </a:p>
          <a:p>
            <a:pPr marL="342900" indent="-342900"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de-DE" b="1" dirty="0">
                <a:latin typeface="+mn-lt"/>
                <a:sym typeface="Symbol" pitchFamily="18" charset="2"/>
              </a:rPr>
              <a:t>Quenches are initiated by </a:t>
            </a:r>
            <a:r>
              <a:rPr kumimoji="1" lang="de-DE" b="1" dirty="0" smtClean="0">
                <a:latin typeface="+mn-lt"/>
                <a:sym typeface="Symbol" pitchFamily="18" charset="2"/>
              </a:rPr>
              <a:t>an energy release of </a:t>
            </a:r>
            <a:r>
              <a:rPr kumimoji="1" lang="de-DE" b="1" dirty="0">
                <a:latin typeface="+mn-lt"/>
                <a:sym typeface="Symbol" pitchFamily="18" charset="2"/>
              </a:rPr>
              <a:t>the order of mJ:</a:t>
            </a:r>
            <a:endParaRPr kumimoji="1" lang="de-DE" dirty="0">
              <a:latin typeface="+mn-lt"/>
              <a:sym typeface="Symbol" pitchFamily="18" charset="2"/>
            </a:endParaRPr>
          </a:p>
          <a:p>
            <a:pPr marL="742950" lvl="1" indent="-285750"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de-DE" b="1" dirty="0">
                <a:latin typeface="+mn-lt"/>
                <a:sym typeface="Symbol" pitchFamily="18" charset="2"/>
              </a:rPr>
              <a:t>Movement of the superconductor by several m  (friction and heat dissipation)</a:t>
            </a:r>
          </a:p>
          <a:p>
            <a:pPr marL="742950" lvl="1" indent="-285750"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de-DE" b="1" dirty="0">
                <a:latin typeface="+mn-lt"/>
                <a:sym typeface="Symbol" pitchFamily="18" charset="2"/>
              </a:rPr>
              <a:t>Beam losses:</a:t>
            </a:r>
          </a:p>
          <a:p>
            <a:pPr marL="1143000" lvl="2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de-DE" sz="2000" b="1" dirty="0">
                <a:latin typeface="+mn-lt"/>
                <a:sym typeface="Symbol" pitchFamily="18" charset="2"/>
              </a:rPr>
              <a:t>@7 TeV 0.6 J/cm</a:t>
            </a:r>
            <a:r>
              <a:rPr kumimoji="1" lang="de-DE" sz="2000" b="1" baseline="30000" dirty="0">
                <a:latin typeface="+mn-lt"/>
                <a:sym typeface="Symbol" pitchFamily="18" charset="2"/>
              </a:rPr>
              <a:t>3</a:t>
            </a:r>
            <a:r>
              <a:rPr kumimoji="1" lang="de-DE" sz="2000" b="1" dirty="0">
                <a:latin typeface="+mn-lt"/>
                <a:sym typeface="Symbol" pitchFamily="18" charset="2"/>
              </a:rPr>
              <a:t> can quench a dipole; this energy density can be generated by 10</a:t>
            </a:r>
            <a:r>
              <a:rPr kumimoji="1" lang="de-DE" sz="2000" b="1" baseline="30000" dirty="0">
                <a:latin typeface="+mn-lt"/>
                <a:sym typeface="Symbol" pitchFamily="18" charset="2"/>
              </a:rPr>
              <a:t>7</a:t>
            </a:r>
            <a:r>
              <a:rPr kumimoji="1" lang="de-DE" sz="2000" b="1" dirty="0">
                <a:latin typeface="+mn-lt"/>
                <a:sym typeface="Symbol" pitchFamily="18" charset="2"/>
              </a:rPr>
              <a:t> protons</a:t>
            </a:r>
          </a:p>
          <a:p>
            <a:pPr marL="1143000" lvl="2" indent="-228600"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de-DE" sz="2000" b="1" dirty="0">
                <a:latin typeface="+mn-lt"/>
                <a:sym typeface="Symbol" pitchFamily="18" charset="2"/>
              </a:rPr>
              <a:t>@450 GeV (injection energy), 10</a:t>
            </a:r>
            <a:r>
              <a:rPr kumimoji="1" lang="de-DE" sz="2000" b="1" baseline="30000" dirty="0">
                <a:latin typeface="+mn-lt"/>
                <a:sym typeface="Symbol" pitchFamily="18" charset="2"/>
              </a:rPr>
              <a:t>9</a:t>
            </a:r>
            <a:r>
              <a:rPr kumimoji="1" lang="de-DE" sz="2000" b="1" dirty="0">
                <a:latin typeface="+mn-lt"/>
                <a:sym typeface="Symbol" pitchFamily="18" charset="2"/>
              </a:rPr>
              <a:t> protons are needed</a:t>
            </a:r>
          </a:p>
          <a:p>
            <a:pPr marL="742950" lvl="1" indent="-285750"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de-DE" b="1" dirty="0">
                <a:latin typeface="+mn-lt"/>
                <a:sym typeface="Symbol" pitchFamily="18" charset="2"/>
              </a:rPr>
              <a:t>Failure in cooling</a:t>
            </a:r>
            <a:r>
              <a:rPr kumimoji="1" lang="de-DE" dirty="0">
                <a:latin typeface="+mn-lt"/>
                <a:sym typeface="Symbol" pitchFamily="18" charset="2"/>
              </a:rPr>
              <a:t> </a:t>
            </a:r>
            <a:endParaRPr kumimoji="1" lang="de-DE" b="1" dirty="0">
              <a:latin typeface="+mn-lt"/>
              <a:sym typeface="Symbol" pitchFamily="18" charset="2"/>
            </a:endParaRPr>
          </a:p>
        </p:txBody>
      </p:sp>
      <p:grpSp>
        <p:nvGrpSpPr>
          <p:cNvPr id="314398" name="Group 30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314399" name="WordArt 31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314400" name="WordArt 32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14401" name="WordArt 33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14402" name="WordArt 34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14403" name="WordArt 35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9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9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9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9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4394" grpId="0" build="p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2258" name="Group 2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352259" name="WordArt 3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36699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52260" name="WordArt 4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52261" name="WordArt 5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52262" name="WordArt 6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352263" name="WordArt 7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8" dist="17961" dir="13500000">
                      <a:srgbClr val="97AFCD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352264" name="Rectangle 8"/>
          <p:cNvSpPr>
            <a:spLocks noGrp="1" noChangeArrowheads="1"/>
          </p:cNvSpPr>
          <p:nvPr>
            <p:ph type="title"/>
          </p:nvPr>
        </p:nvSpPr>
        <p:spPr>
          <a:xfrm>
            <a:off x="1676400" y="228600"/>
            <a:ext cx="7467600" cy="1066800"/>
          </a:xfrm>
        </p:spPr>
        <p:txBody>
          <a:bodyPr/>
          <a:lstStyle/>
          <a:p>
            <a:r>
              <a:rPr lang="en-US" sz="4000"/>
              <a:t>Energy Stored in the Magnets:</a:t>
            </a:r>
            <a:br>
              <a:rPr lang="en-US" sz="4000"/>
            </a:br>
            <a:r>
              <a:rPr lang="en-US" sz="3200"/>
              <a:t>Quench &amp; Quench Protection System</a:t>
            </a:r>
          </a:p>
        </p:txBody>
      </p:sp>
      <p:sp>
        <p:nvSpPr>
          <p:cNvPr id="352265" name="Rectangle 9"/>
          <p:cNvSpPr>
            <a:spLocks noChangeArrowheads="1"/>
          </p:cNvSpPr>
          <p:nvPr/>
        </p:nvSpPr>
        <p:spPr bwMode="auto">
          <a:xfrm>
            <a:off x="533400" y="1752600"/>
            <a:ext cx="8458200" cy="4751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1"/>
            </a:outerShdw>
          </a:effectLst>
        </p:spPr>
        <p:txBody>
          <a:bodyPr/>
          <a:lstStyle/>
          <a:p>
            <a:pPr marL="342900" indent="-342900"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de-DE" sz="2000" b="1">
                <a:latin typeface="Tahoma" pitchFamily="34" charset="0"/>
                <a:sym typeface="Symbol" pitchFamily="18" charset="2"/>
              </a:rPr>
              <a:t>To limit the temperature increase after a quench</a:t>
            </a:r>
            <a:endParaRPr kumimoji="1" lang="de-DE" sz="2000">
              <a:latin typeface="Tahoma" pitchFamily="34" charset="0"/>
              <a:sym typeface="Symbol" pitchFamily="18" charset="2"/>
            </a:endParaRPr>
          </a:p>
          <a:p>
            <a:pPr marL="742950" lvl="1" indent="-285750"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de-DE" sz="2000" b="1">
                <a:latin typeface="Tahoma" pitchFamily="34" charset="0"/>
                <a:sym typeface="Symbol" pitchFamily="18" charset="2"/>
              </a:rPr>
              <a:t>The quench has to be detected </a:t>
            </a:r>
            <a:r>
              <a:rPr kumimoji="1" lang="de-DE" sz="2000" b="1">
                <a:latin typeface="Tahoma" pitchFamily="34" charset="0"/>
                <a:sym typeface="Wingdings" pitchFamily="2" charset="2"/>
              </a:rPr>
              <a:t> </a:t>
            </a:r>
            <a:r>
              <a:rPr kumimoji="1" lang="de-DE" sz="2000" b="1" u="sng">
                <a:solidFill>
                  <a:srgbClr val="FF9933"/>
                </a:solidFill>
                <a:latin typeface="Tahoma" pitchFamily="34" charset="0"/>
                <a:sym typeface="Wingdings" pitchFamily="2" charset="2"/>
              </a:rPr>
              <a:t>Quench Detectors</a:t>
            </a:r>
            <a:r>
              <a:rPr kumimoji="1" lang="de-DE" sz="2000" b="1">
                <a:latin typeface="Tahoma" pitchFamily="34" charset="0"/>
                <a:sym typeface="Wingdings" pitchFamily="2" charset="2"/>
              </a:rPr>
              <a:t>* </a:t>
            </a:r>
          </a:p>
          <a:p>
            <a:pPr marL="742950" lvl="1" indent="-285750"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de-DE" sz="2000" b="1">
                <a:latin typeface="Tahoma" pitchFamily="34" charset="0"/>
                <a:sym typeface="Symbol" pitchFamily="18" charset="2"/>
              </a:rPr>
              <a:t>The energy is distributed in the magnet by force-quenching the coils using </a:t>
            </a:r>
            <a:r>
              <a:rPr kumimoji="1" lang="de-DE" sz="2000" b="1" u="sng">
                <a:solidFill>
                  <a:srgbClr val="FF9933"/>
                </a:solidFill>
                <a:latin typeface="Tahoma" pitchFamily="34" charset="0"/>
                <a:sym typeface="Symbol" pitchFamily="18" charset="2"/>
              </a:rPr>
              <a:t>Quench Heaters</a:t>
            </a:r>
            <a:r>
              <a:rPr kumimoji="1" lang="de-DE" sz="2000" b="1">
                <a:latin typeface="Tahoma" pitchFamily="34" charset="0"/>
                <a:sym typeface="Symbol" pitchFamily="18" charset="2"/>
              </a:rPr>
              <a:t>* </a:t>
            </a:r>
          </a:p>
          <a:p>
            <a:pPr marL="742950" lvl="1" indent="-285750"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de-DE" sz="2000" b="1">
                <a:latin typeface="Tahoma" pitchFamily="34" charset="0"/>
                <a:sym typeface="Symbol" pitchFamily="18" charset="2"/>
              </a:rPr>
              <a:t>The stored energy is released in a controlled way </a:t>
            </a:r>
            <a:r>
              <a:rPr kumimoji="1" lang="de-DE" sz="2000" b="1">
                <a:latin typeface="Tahoma" pitchFamily="34" charset="0"/>
                <a:sym typeface="Wingdings" pitchFamily="2" charset="2"/>
              </a:rPr>
              <a:t> </a:t>
            </a:r>
            <a:r>
              <a:rPr kumimoji="1" lang="de-DE" sz="2000" b="1" u="sng">
                <a:solidFill>
                  <a:srgbClr val="FF9933"/>
                </a:solidFill>
                <a:latin typeface="Tahoma" pitchFamily="34" charset="0"/>
                <a:sym typeface="Wingdings" pitchFamily="2" charset="2"/>
              </a:rPr>
              <a:t>Cold by-pass diodes</a:t>
            </a:r>
            <a:r>
              <a:rPr kumimoji="1" lang="de-DE" sz="2000" b="1">
                <a:latin typeface="Tahoma" pitchFamily="34" charset="0"/>
                <a:sym typeface="Wingdings" pitchFamily="2" charset="2"/>
              </a:rPr>
              <a:t>* &amp; </a:t>
            </a:r>
            <a:r>
              <a:rPr kumimoji="1" lang="de-DE" sz="2000" b="1" u="sng">
                <a:solidFill>
                  <a:srgbClr val="FF9933"/>
                </a:solidFill>
                <a:latin typeface="Tahoma" pitchFamily="34" charset="0"/>
                <a:sym typeface="Wingdings" pitchFamily="2" charset="2"/>
              </a:rPr>
              <a:t>Energy Extraction System</a:t>
            </a:r>
            <a:r>
              <a:rPr kumimoji="1" lang="de-DE" sz="2000" b="1">
                <a:latin typeface="Tahoma" pitchFamily="34" charset="0"/>
                <a:sym typeface="Symbol" pitchFamily="18" charset="2"/>
              </a:rPr>
              <a:t> </a:t>
            </a:r>
          </a:p>
          <a:p>
            <a:pPr marL="742950" lvl="1" indent="-285750"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de-DE" sz="2000" b="1">
                <a:latin typeface="Tahoma" pitchFamily="34" charset="0"/>
                <a:sym typeface="Symbol" pitchFamily="18" charset="2"/>
              </a:rPr>
              <a:t>The magnet current is switched off within &lt;&lt; 1 second    </a:t>
            </a:r>
            <a:r>
              <a:rPr kumimoji="1" lang="de-DE" sz="2000" b="1">
                <a:latin typeface="Tahoma" pitchFamily="34" charset="0"/>
                <a:sym typeface="Wingdings" pitchFamily="2" charset="2"/>
              </a:rPr>
              <a:t> </a:t>
            </a:r>
            <a:r>
              <a:rPr kumimoji="1" lang="de-DE" sz="2000" b="1" u="sng">
                <a:solidFill>
                  <a:srgbClr val="FF9933"/>
                </a:solidFill>
                <a:latin typeface="Tahoma" pitchFamily="34" charset="0"/>
                <a:sym typeface="Wingdings" pitchFamily="2" charset="2"/>
              </a:rPr>
              <a:t>Power Interlock System</a:t>
            </a:r>
          </a:p>
          <a:p>
            <a:pPr marL="742950" lvl="1" indent="-285750"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endParaRPr kumimoji="1" lang="de-DE" sz="2000" b="1" u="sng">
              <a:solidFill>
                <a:srgbClr val="FF9933"/>
              </a:solidFill>
              <a:latin typeface="Tahoma" pitchFamily="34" charset="0"/>
              <a:sym typeface="Symbol" pitchFamily="18" charset="2"/>
            </a:endParaRPr>
          </a:p>
          <a:p>
            <a:pPr marL="342900" indent="-342900"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de-DE" sz="2000" b="1">
                <a:latin typeface="Tahoma" pitchFamily="34" charset="0"/>
                <a:sym typeface="Symbol" pitchFamily="18" charset="2"/>
              </a:rPr>
              <a:t>Failure in QPS:</a:t>
            </a:r>
          </a:p>
          <a:p>
            <a:pPr marL="742950" lvl="1" indent="-285750"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de-DE" sz="2000" b="1">
                <a:latin typeface="Tahoma" pitchFamily="34" charset="0"/>
                <a:sym typeface="Symbol" pitchFamily="18" charset="2"/>
              </a:rPr>
              <a:t>False quench detection: down time of some hours</a:t>
            </a:r>
          </a:p>
          <a:p>
            <a:pPr marL="742950" lvl="1" indent="-285750"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de-DE" sz="2000" b="1">
                <a:latin typeface="Tahoma" pitchFamily="34" charset="0"/>
                <a:sym typeface="Symbol" pitchFamily="18" charset="2"/>
              </a:rPr>
              <a:t>Missed quench: damage of magnet, down time 30 days</a:t>
            </a:r>
          </a:p>
          <a:p>
            <a:pPr marL="342900" indent="-342900"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endParaRPr kumimoji="1" lang="en-US" sz="2000">
              <a:latin typeface="Tahoma" pitchFamily="34" charset="0"/>
            </a:endParaRPr>
          </a:p>
        </p:txBody>
      </p:sp>
      <p:grpSp>
        <p:nvGrpSpPr>
          <p:cNvPr id="352266" name="Group 10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352267" name="WordArt 11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352268" name="WordArt 12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52269" name="WordArt 13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52270" name="WordArt 14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52271" name="WordArt 15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  <p:sp>
        <p:nvSpPr>
          <p:cNvPr id="352272" name="Rectangle 16"/>
          <p:cNvSpPr>
            <a:spLocks noChangeArrowheads="1"/>
          </p:cNvSpPr>
          <p:nvPr/>
        </p:nvSpPr>
        <p:spPr bwMode="auto">
          <a:xfrm>
            <a:off x="6934200" y="6553200"/>
            <a:ext cx="2514600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1"/>
            </a:outerShdw>
          </a:effectLst>
        </p:spPr>
        <p:txBody>
          <a:bodyPr/>
          <a:lstStyle/>
          <a:p>
            <a:pPr marL="342900" indent="-342900"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None/>
            </a:pPr>
            <a:r>
              <a:rPr kumimoji="1" lang="de-DE" sz="1400" b="1">
                <a:latin typeface="Tahoma" pitchFamily="34" charset="0"/>
                <a:sym typeface="Symbol" pitchFamily="18" charset="2"/>
              </a:rPr>
              <a:t>* On every SC magnet</a:t>
            </a:r>
            <a:endParaRPr kumimoji="1" lang="en-US" sz="1400">
              <a:latin typeface="Tahoma" pitchFamily="34" charset="0"/>
            </a:endParaRPr>
          </a:p>
        </p:txBody>
      </p:sp>
      <p:grpSp>
        <p:nvGrpSpPr>
          <p:cNvPr id="352275" name="Group 19"/>
          <p:cNvGrpSpPr>
            <a:grpSpLocks/>
          </p:cNvGrpSpPr>
          <p:nvPr/>
        </p:nvGrpSpPr>
        <p:grpSpPr bwMode="auto">
          <a:xfrm>
            <a:off x="0" y="1905000"/>
            <a:ext cx="914400" cy="2895600"/>
            <a:chOff x="0" y="1200"/>
            <a:chExt cx="576" cy="1824"/>
          </a:xfrm>
        </p:grpSpPr>
        <p:sp>
          <p:nvSpPr>
            <p:cNvPr id="352273" name="Rectangle 17"/>
            <p:cNvSpPr>
              <a:spLocks noChangeArrowheads="1"/>
            </p:cNvSpPr>
            <p:nvPr/>
          </p:nvSpPr>
          <p:spPr bwMode="auto">
            <a:xfrm rot="-5400000">
              <a:off x="-696" y="1896"/>
              <a:ext cx="1824" cy="4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bg1"/>
              </a:outerShdw>
            </a:effectLst>
          </p:spPr>
          <p:txBody>
            <a:bodyPr/>
            <a:lstStyle/>
            <a:p>
              <a:pPr marL="342900" indent="-342900" algn="ctr">
                <a:spcBef>
                  <a:spcPct val="20000"/>
                </a:spcBef>
                <a:buClr>
                  <a:schemeClr val="accent1"/>
                </a:buClr>
                <a:buSzPct val="75000"/>
                <a:buFont typeface="Wingdings" pitchFamily="2" charset="2"/>
                <a:buNone/>
              </a:pPr>
              <a:r>
                <a:rPr kumimoji="1" lang="de-DE" sz="2000" b="1">
                  <a:solidFill>
                    <a:srgbClr val="FF9933"/>
                  </a:solidFill>
                  <a:latin typeface="Tahoma" pitchFamily="34" charset="0"/>
                  <a:sym typeface="Symbol" pitchFamily="18" charset="2"/>
                </a:rPr>
                <a:t>Quench Protection System</a:t>
              </a:r>
              <a:endParaRPr kumimoji="1" lang="en-US" sz="2000">
                <a:solidFill>
                  <a:srgbClr val="FF9933"/>
                </a:solidFill>
                <a:latin typeface="Tahoma" pitchFamily="34" charset="0"/>
              </a:endParaRPr>
            </a:p>
          </p:txBody>
        </p:sp>
        <p:sp>
          <p:nvSpPr>
            <p:cNvPr id="352274" name="AutoShape 18"/>
            <p:cNvSpPr>
              <a:spLocks/>
            </p:cNvSpPr>
            <p:nvPr/>
          </p:nvSpPr>
          <p:spPr bwMode="auto">
            <a:xfrm>
              <a:off x="480" y="1392"/>
              <a:ext cx="96" cy="1344"/>
            </a:xfrm>
            <a:prstGeom prst="leftBrace">
              <a:avLst>
                <a:gd name="adj1" fmla="val 116667"/>
                <a:gd name="adj2" fmla="val 50000"/>
              </a:avLst>
            </a:prstGeom>
            <a:noFill/>
            <a:ln w="38100" cap="sq">
              <a:solidFill>
                <a:srgbClr val="FF9933"/>
              </a:solidFill>
              <a:round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endParaRPr lang="en-GB"/>
            </a:p>
          </p:txBody>
        </p:sp>
      </p:grpSp>
      <p:pic>
        <p:nvPicPr>
          <p:cNvPr id="352276" name="Picture 20" descr="sad-128x128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7772400" y="5105400"/>
            <a:ext cx="533400" cy="533400"/>
          </a:xfrm>
          <a:prstGeom prst="rect">
            <a:avLst/>
          </a:prstGeom>
          <a:noFill/>
        </p:spPr>
      </p:pic>
      <p:pic>
        <p:nvPicPr>
          <p:cNvPr id="352277" name="Picture 21" descr="funny1"/>
          <p:cNvPicPr>
            <a:picLocks noChangeAspect="1" noChangeArrowheads="1" noCrop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8458200" y="5486400"/>
            <a:ext cx="685800" cy="685800"/>
          </a:xfrm>
          <a:prstGeom prst="rect">
            <a:avLst/>
          </a:prstGeom>
          <a:noFill/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2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26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26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26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26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26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26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26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2265" grpId="0" uiExpand="1" build="p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" name="Rectangle 174"/>
          <p:cNvSpPr/>
          <p:nvPr/>
        </p:nvSpPr>
        <p:spPr bwMode="auto">
          <a:xfrm>
            <a:off x="0" y="1600200"/>
            <a:ext cx="9144000" cy="5105400"/>
          </a:xfrm>
          <a:prstGeom prst="rect">
            <a:avLst/>
          </a:prstGeom>
          <a:solidFill>
            <a:schemeClr val="accent1">
              <a:lumMod val="25000"/>
            </a:schemeClr>
          </a:solidFill>
          <a:ln w="12700" cap="sq" cmpd="sng" algn="ctr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2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352264" name="Rectangle 8"/>
          <p:cNvSpPr>
            <a:spLocks noGrp="1" noChangeArrowheads="1"/>
          </p:cNvSpPr>
          <p:nvPr>
            <p:ph type="title"/>
          </p:nvPr>
        </p:nvSpPr>
        <p:spPr>
          <a:xfrm>
            <a:off x="1676400" y="228600"/>
            <a:ext cx="7467600" cy="1066800"/>
          </a:xfrm>
        </p:spPr>
        <p:txBody>
          <a:bodyPr/>
          <a:lstStyle/>
          <a:p>
            <a:r>
              <a:rPr lang="en-US" sz="4000"/>
              <a:t>Energy Stored in the Magnets:</a:t>
            </a:r>
            <a:br>
              <a:rPr lang="en-US" sz="4000"/>
            </a:br>
            <a:r>
              <a:rPr lang="en-US" sz="3200"/>
              <a:t>Quench &amp; Quench Protection System</a:t>
            </a:r>
          </a:p>
        </p:txBody>
      </p:sp>
      <p:grpSp>
        <p:nvGrpSpPr>
          <p:cNvPr id="3" name="Group 10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352267" name="WordArt 11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352268" name="WordArt 12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52269" name="WordArt 13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52270" name="WordArt 14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52271" name="WordArt 15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  <p:sp>
        <p:nvSpPr>
          <p:cNvPr id="23" name="Oval 22"/>
          <p:cNvSpPr/>
          <p:nvPr/>
        </p:nvSpPr>
        <p:spPr bwMode="auto">
          <a:xfrm>
            <a:off x="762000" y="3833336"/>
            <a:ext cx="609600" cy="609600"/>
          </a:xfrm>
          <a:prstGeom prst="ellipse">
            <a:avLst/>
          </a:prstGeom>
          <a:noFill/>
          <a:ln w="12700" cap="sq" cmpd="sng" algn="ctr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2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24" name="Oval 23"/>
          <p:cNvSpPr/>
          <p:nvPr/>
        </p:nvSpPr>
        <p:spPr bwMode="auto">
          <a:xfrm>
            <a:off x="762000" y="4061936"/>
            <a:ext cx="609600" cy="609600"/>
          </a:xfrm>
          <a:prstGeom prst="ellipse">
            <a:avLst/>
          </a:prstGeom>
          <a:noFill/>
          <a:ln w="12700" cap="sq" cmpd="sng" algn="ctr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2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cxnSp>
        <p:nvCxnSpPr>
          <p:cNvPr id="28" name="Elbow Connector 27"/>
          <p:cNvCxnSpPr/>
          <p:nvPr/>
        </p:nvCxnSpPr>
        <p:spPr bwMode="auto">
          <a:xfrm rot="5400000" flipH="1" flipV="1">
            <a:off x="1042930" y="2893231"/>
            <a:ext cx="930925" cy="927253"/>
          </a:xfrm>
          <a:prstGeom prst="bentConnector3">
            <a:avLst>
              <a:gd name="adj1" fmla="val 50000"/>
            </a:avLst>
          </a:prstGeom>
          <a:solidFill>
            <a:schemeClr val="accent1"/>
          </a:solidFill>
          <a:ln w="12700" cap="sq" cmpd="sng" algn="ctr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</p:cxnSp>
      <p:sp>
        <p:nvSpPr>
          <p:cNvPr id="34" name="Isosceles Triangle 33"/>
          <p:cNvSpPr/>
          <p:nvPr/>
        </p:nvSpPr>
        <p:spPr bwMode="auto">
          <a:xfrm rot="5400000">
            <a:off x="2324100" y="2652236"/>
            <a:ext cx="533400" cy="457200"/>
          </a:xfrm>
          <a:prstGeom prst="triangle">
            <a:avLst/>
          </a:prstGeom>
          <a:solidFill>
            <a:schemeClr val="tx2">
              <a:lumMod val="90000"/>
            </a:schemeClr>
          </a:solidFill>
          <a:ln w="12700" cap="sq" cmpd="sng" algn="ctr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2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cxnSp>
        <p:nvCxnSpPr>
          <p:cNvPr id="36" name="Straight Connector 35"/>
          <p:cNvCxnSpPr/>
          <p:nvPr/>
        </p:nvCxnSpPr>
        <p:spPr bwMode="auto">
          <a:xfrm>
            <a:off x="1974773" y="2891394"/>
            <a:ext cx="381000" cy="1588"/>
          </a:xfrm>
          <a:prstGeom prst="line">
            <a:avLst/>
          </a:prstGeom>
          <a:solidFill>
            <a:schemeClr val="accent1"/>
          </a:solidFill>
          <a:ln w="12700" cap="sq" cmpd="sng" algn="ctr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</p:cxnSp>
      <p:cxnSp>
        <p:nvCxnSpPr>
          <p:cNvPr id="38" name="Straight Connector 37"/>
          <p:cNvCxnSpPr/>
          <p:nvPr/>
        </p:nvCxnSpPr>
        <p:spPr bwMode="auto">
          <a:xfrm rot="5400000">
            <a:off x="2552700" y="2880836"/>
            <a:ext cx="533400" cy="1588"/>
          </a:xfrm>
          <a:prstGeom prst="line">
            <a:avLst/>
          </a:prstGeom>
          <a:solidFill>
            <a:schemeClr val="accent1"/>
          </a:solidFill>
          <a:ln w="12700" cap="sq" cmpd="sng" algn="ctr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</p:cxnSp>
      <p:cxnSp>
        <p:nvCxnSpPr>
          <p:cNvPr id="40" name="Elbow Connector 39"/>
          <p:cNvCxnSpPr>
            <a:stCxn id="34" idx="0"/>
          </p:cNvCxnSpPr>
          <p:nvPr/>
        </p:nvCxnSpPr>
        <p:spPr bwMode="auto">
          <a:xfrm>
            <a:off x="2819400" y="2880836"/>
            <a:ext cx="760708" cy="474636"/>
          </a:xfrm>
          <a:prstGeom prst="bentConnector3">
            <a:avLst>
              <a:gd name="adj1" fmla="val 50000"/>
            </a:avLst>
          </a:prstGeom>
          <a:solidFill>
            <a:schemeClr val="accent1"/>
          </a:solidFill>
          <a:ln w="12700" cap="sq" cmpd="sng" algn="ctr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</p:cxnSp>
      <p:cxnSp>
        <p:nvCxnSpPr>
          <p:cNvPr id="44" name="Elbow Connector 43"/>
          <p:cNvCxnSpPr/>
          <p:nvPr/>
        </p:nvCxnSpPr>
        <p:spPr bwMode="auto">
          <a:xfrm rot="5400000">
            <a:off x="1737101" y="3589238"/>
            <a:ext cx="457200" cy="1588"/>
          </a:xfrm>
          <a:prstGeom prst="bentConnector3">
            <a:avLst>
              <a:gd name="adj1" fmla="val 50000"/>
            </a:avLst>
          </a:prstGeom>
          <a:solidFill>
            <a:schemeClr val="accent1"/>
          </a:solidFill>
          <a:ln w="12700" cap="sq" cmpd="sng" algn="ctr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</p:cxnSp>
      <p:grpSp>
        <p:nvGrpSpPr>
          <p:cNvPr id="31" name="Group 30"/>
          <p:cNvGrpSpPr/>
          <p:nvPr/>
        </p:nvGrpSpPr>
        <p:grpSpPr>
          <a:xfrm>
            <a:off x="2177512" y="3615068"/>
            <a:ext cx="780081" cy="457200"/>
            <a:chOff x="2180095" y="2743200"/>
            <a:chExt cx="780081" cy="713782"/>
          </a:xfrm>
        </p:grpSpPr>
        <p:grpSp>
          <p:nvGrpSpPr>
            <p:cNvPr id="26" name="Group 25"/>
            <p:cNvGrpSpPr/>
            <p:nvPr/>
          </p:nvGrpSpPr>
          <p:grpSpPr>
            <a:xfrm>
              <a:off x="2286000" y="2743200"/>
              <a:ext cx="613044" cy="713782"/>
              <a:chOff x="3749729" y="3035946"/>
              <a:chExt cx="613044" cy="713782"/>
            </a:xfrm>
          </p:grpSpPr>
          <p:sp>
            <p:nvSpPr>
              <p:cNvPr id="20" name="Freeform 19"/>
              <p:cNvSpPr/>
              <p:nvPr/>
            </p:nvSpPr>
            <p:spPr bwMode="auto">
              <a:xfrm>
                <a:off x="3749729" y="3043695"/>
                <a:ext cx="155844" cy="701728"/>
              </a:xfrm>
              <a:custGeom>
                <a:avLst/>
                <a:gdLst>
                  <a:gd name="connsiteX0" fmla="*/ 861 w 155844"/>
                  <a:gd name="connsiteY0" fmla="*/ 92129 h 701728"/>
                  <a:gd name="connsiteX1" fmla="*/ 99017 w 155844"/>
                  <a:gd name="connsiteY1" fmla="*/ 551912 h 701728"/>
                  <a:gd name="connsiteX2" fmla="*/ 861 w 155844"/>
                  <a:gd name="connsiteY2" fmla="*/ 624237 h 701728"/>
                  <a:gd name="connsiteX3" fmla="*/ 104183 w 155844"/>
                  <a:gd name="connsiteY3" fmla="*/ 86963 h 701728"/>
                  <a:gd name="connsiteX4" fmla="*/ 155844 w 155844"/>
                  <a:gd name="connsiteY4" fmla="*/ 102461 h 701728"/>
                  <a:gd name="connsiteX5" fmla="*/ 155844 w 155844"/>
                  <a:gd name="connsiteY5" fmla="*/ 102461 h 701728"/>
                  <a:gd name="connsiteX6" fmla="*/ 155844 w 155844"/>
                  <a:gd name="connsiteY6" fmla="*/ 102461 h 701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5844" h="701728">
                    <a:moveTo>
                      <a:pt x="861" y="92129"/>
                    </a:moveTo>
                    <a:cubicBezTo>
                      <a:pt x="49939" y="277678"/>
                      <a:pt x="99017" y="463227"/>
                      <a:pt x="99017" y="551912"/>
                    </a:cubicBezTo>
                    <a:cubicBezTo>
                      <a:pt x="99017" y="640597"/>
                      <a:pt x="0" y="701728"/>
                      <a:pt x="861" y="624237"/>
                    </a:cubicBezTo>
                    <a:cubicBezTo>
                      <a:pt x="1722" y="546746"/>
                      <a:pt x="78353" y="173926"/>
                      <a:pt x="104183" y="86963"/>
                    </a:cubicBezTo>
                    <a:cubicBezTo>
                      <a:pt x="130013" y="0"/>
                      <a:pt x="155844" y="102461"/>
                      <a:pt x="155844" y="102461"/>
                    </a:cubicBezTo>
                    <a:lnTo>
                      <a:pt x="155844" y="102461"/>
                    </a:lnTo>
                    <a:lnTo>
                      <a:pt x="155844" y="102461"/>
                    </a:lnTo>
                  </a:path>
                </a:pathLst>
              </a:custGeom>
              <a:noFill/>
              <a:ln w="12700" cap="sq" cmpd="sng" algn="ctr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GB" sz="24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</a:endParaRPr>
              </a:p>
            </p:txBody>
          </p:sp>
          <p:sp>
            <p:nvSpPr>
              <p:cNvPr id="21" name="Freeform 20"/>
              <p:cNvSpPr/>
              <p:nvPr/>
            </p:nvSpPr>
            <p:spPr bwMode="auto">
              <a:xfrm>
                <a:off x="3902129" y="3048000"/>
                <a:ext cx="155844" cy="701728"/>
              </a:xfrm>
              <a:custGeom>
                <a:avLst/>
                <a:gdLst>
                  <a:gd name="connsiteX0" fmla="*/ 861 w 155844"/>
                  <a:gd name="connsiteY0" fmla="*/ 92129 h 701728"/>
                  <a:gd name="connsiteX1" fmla="*/ 99017 w 155844"/>
                  <a:gd name="connsiteY1" fmla="*/ 551912 h 701728"/>
                  <a:gd name="connsiteX2" fmla="*/ 861 w 155844"/>
                  <a:gd name="connsiteY2" fmla="*/ 624237 h 701728"/>
                  <a:gd name="connsiteX3" fmla="*/ 104183 w 155844"/>
                  <a:gd name="connsiteY3" fmla="*/ 86963 h 701728"/>
                  <a:gd name="connsiteX4" fmla="*/ 155844 w 155844"/>
                  <a:gd name="connsiteY4" fmla="*/ 102461 h 701728"/>
                  <a:gd name="connsiteX5" fmla="*/ 155844 w 155844"/>
                  <a:gd name="connsiteY5" fmla="*/ 102461 h 701728"/>
                  <a:gd name="connsiteX6" fmla="*/ 155844 w 155844"/>
                  <a:gd name="connsiteY6" fmla="*/ 102461 h 701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5844" h="701728">
                    <a:moveTo>
                      <a:pt x="861" y="92129"/>
                    </a:moveTo>
                    <a:cubicBezTo>
                      <a:pt x="49939" y="277678"/>
                      <a:pt x="99017" y="463227"/>
                      <a:pt x="99017" y="551912"/>
                    </a:cubicBezTo>
                    <a:cubicBezTo>
                      <a:pt x="99017" y="640597"/>
                      <a:pt x="0" y="701728"/>
                      <a:pt x="861" y="624237"/>
                    </a:cubicBezTo>
                    <a:cubicBezTo>
                      <a:pt x="1722" y="546746"/>
                      <a:pt x="78353" y="173926"/>
                      <a:pt x="104183" y="86963"/>
                    </a:cubicBezTo>
                    <a:cubicBezTo>
                      <a:pt x="130013" y="0"/>
                      <a:pt x="155844" y="102461"/>
                      <a:pt x="155844" y="102461"/>
                    </a:cubicBezTo>
                    <a:lnTo>
                      <a:pt x="155844" y="102461"/>
                    </a:lnTo>
                    <a:lnTo>
                      <a:pt x="155844" y="102461"/>
                    </a:lnTo>
                  </a:path>
                </a:pathLst>
              </a:custGeom>
              <a:noFill/>
              <a:ln w="12700" cap="sq" cmpd="sng" algn="ctr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GB" sz="24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</a:endParaRPr>
              </a:p>
            </p:txBody>
          </p:sp>
          <p:sp>
            <p:nvSpPr>
              <p:cNvPr id="22" name="Freeform 21"/>
              <p:cNvSpPr/>
              <p:nvPr/>
            </p:nvSpPr>
            <p:spPr bwMode="auto">
              <a:xfrm>
                <a:off x="4054529" y="3048000"/>
                <a:ext cx="155844" cy="701728"/>
              </a:xfrm>
              <a:custGeom>
                <a:avLst/>
                <a:gdLst>
                  <a:gd name="connsiteX0" fmla="*/ 861 w 155844"/>
                  <a:gd name="connsiteY0" fmla="*/ 92129 h 701728"/>
                  <a:gd name="connsiteX1" fmla="*/ 99017 w 155844"/>
                  <a:gd name="connsiteY1" fmla="*/ 551912 h 701728"/>
                  <a:gd name="connsiteX2" fmla="*/ 861 w 155844"/>
                  <a:gd name="connsiteY2" fmla="*/ 624237 h 701728"/>
                  <a:gd name="connsiteX3" fmla="*/ 104183 w 155844"/>
                  <a:gd name="connsiteY3" fmla="*/ 86963 h 701728"/>
                  <a:gd name="connsiteX4" fmla="*/ 155844 w 155844"/>
                  <a:gd name="connsiteY4" fmla="*/ 102461 h 701728"/>
                  <a:gd name="connsiteX5" fmla="*/ 155844 w 155844"/>
                  <a:gd name="connsiteY5" fmla="*/ 102461 h 701728"/>
                  <a:gd name="connsiteX6" fmla="*/ 155844 w 155844"/>
                  <a:gd name="connsiteY6" fmla="*/ 102461 h 701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5844" h="701728">
                    <a:moveTo>
                      <a:pt x="861" y="92129"/>
                    </a:moveTo>
                    <a:cubicBezTo>
                      <a:pt x="49939" y="277678"/>
                      <a:pt x="99017" y="463227"/>
                      <a:pt x="99017" y="551912"/>
                    </a:cubicBezTo>
                    <a:cubicBezTo>
                      <a:pt x="99017" y="640597"/>
                      <a:pt x="0" y="701728"/>
                      <a:pt x="861" y="624237"/>
                    </a:cubicBezTo>
                    <a:cubicBezTo>
                      <a:pt x="1722" y="546746"/>
                      <a:pt x="78353" y="173926"/>
                      <a:pt x="104183" y="86963"/>
                    </a:cubicBezTo>
                    <a:cubicBezTo>
                      <a:pt x="130013" y="0"/>
                      <a:pt x="155844" y="102461"/>
                      <a:pt x="155844" y="102461"/>
                    </a:cubicBezTo>
                    <a:lnTo>
                      <a:pt x="155844" y="102461"/>
                    </a:lnTo>
                    <a:lnTo>
                      <a:pt x="155844" y="102461"/>
                    </a:lnTo>
                  </a:path>
                </a:pathLst>
              </a:custGeom>
              <a:noFill/>
              <a:ln w="12700" cap="sq" cmpd="sng" algn="ctr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GB" sz="24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</a:endParaRPr>
              </a:p>
            </p:txBody>
          </p:sp>
          <p:sp>
            <p:nvSpPr>
              <p:cNvPr id="25" name="Freeform 24"/>
              <p:cNvSpPr/>
              <p:nvPr/>
            </p:nvSpPr>
            <p:spPr bwMode="auto">
              <a:xfrm>
                <a:off x="4206929" y="3035946"/>
                <a:ext cx="155844" cy="701728"/>
              </a:xfrm>
              <a:custGeom>
                <a:avLst/>
                <a:gdLst>
                  <a:gd name="connsiteX0" fmla="*/ 861 w 155844"/>
                  <a:gd name="connsiteY0" fmla="*/ 92129 h 701728"/>
                  <a:gd name="connsiteX1" fmla="*/ 99017 w 155844"/>
                  <a:gd name="connsiteY1" fmla="*/ 551912 h 701728"/>
                  <a:gd name="connsiteX2" fmla="*/ 861 w 155844"/>
                  <a:gd name="connsiteY2" fmla="*/ 624237 h 701728"/>
                  <a:gd name="connsiteX3" fmla="*/ 104183 w 155844"/>
                  <a:gd name="connsiteY3" fmla="*/ 86963 h 701728"/>
                  <a:gd name="connsiteX4" fmla="*/ 155844 w 155844"/>
                  <a:gd name="connsiteY4" fmla="*/ 102461 h 701728"/>
                  <a:gd name="connsiteX5" fmla="*/ 155844 w 155844"/>
                  <a:gd name="connsiteY5" fmla="*/ 102461 h 701728"/>
                  <a:gd name="connsiteX6" fmla="*/ 155844 w 155844"/>
                  <a:gd name="connsiteY6" fmla="*/ 102461 h 701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5844" h="701728">
                    <a:moveTo>
                      <a:pt x="861" y="92129"/>
                    </a:moveTo>
                    <a:cubicBezTo>
                      <a:pt x="49939" y="277678"/>
                      <a:pt x="99017" y="463227"/>
                      <a:pt x="99017" y="551912"/>
                    </a:cubicBezTo>
                    <a:cubicBezTo>
                      <a:pt x="99017" y="640597"/>
                      <a:pt x="0" y="701728"/>
                      <a:pt x="861" y="624237"/>
                    </a:cubicBezTo>
                    <a:cubicBezTo>
                      <a:pt x="1722" y="546746"/>
                      <a:pt x="78353" y="173926"/>
                      <a:pt x="104183" y="86963"/>
                    </a:cubicBezTo>
                    <a:cubicBezTo>
                      <a:pt x="130013" y="0"/>
                      <a:pt x="155844" y="102461"/>
                      <a:pt x="155844" y="102461"/>
                    </a:cubicBezTo>
                    <a:lnTo>
                      <a:pt x="155844" y="102461"/>
                    </a:lnTo>
                    <a:lnTo>
                      <a:pt x="155844" y="102461"/>
                    </a:lnTo>
                  </a:path>
                </a:pathLst>
              </a:custGeom>
              <a:noFill/>
              <a:ln w="12700" cap="sq" cmpd="sng" algn="ctr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GB" sz="24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</a:endParaRPr>
              </a:p>
            </p:txBody>
          </p:sp>
        </p:grpSp>
        <p:sp>
          <p:nvSpPr>
            <p:cNvPr id="27" name="Freeform 26"/>
            <p:cNvSpPr/>
            <p:nvPr/>
          </p:nvSpPr>
          <p:spPr bwMode="auto">
            <a:xfrm>
              <a:off x="2180095" y="2787112"/>
              <a:ext cx="108488" cy="286719"/>
            </a:xfrm>
            <a:custGeom>
              <a:avLst/>
              <a:gdLst>
                <a:gd name="connsiteX0" fmla="*/ 108488 w 108488"/>
                <a:gd name="connsiteY0" fmla="*/ 54244 h 286719"/>
                <a:gd name="connsiteX1" fmla="*/ 41329 w 108488"/>
                <a:gd name="connsiteY1" fmla="*/ 38746 h 286719"/>
                <a:gd name="connsiteX2" fmla="*/ 0 w 108488"/>
                <a:gd name="connsiteY2" fmla="*/ 286719 h 286719"/>
                <a:gd name="connsiteX3" fmla="*/ 0 w 108488"/>
                <a:gd name="connsiteY3" fmla="*/ 286719 h 28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488" h="286719">
                  <a:moveTo>
                    <a:pt x="108488" y="54244"/>
                  </a:moveTo>
                  <a:cubicBezTo>
                    <a:pt x="83949" y="27122"/>
                    <a:pt x="59410" y="0"/>
                    <a:pt x="41329" y="38746"/>
                  </a:cubicBezTo>
                  <a:cubicBezTo>
                    <a:pt x="23248" y="77492"/>
                    <a:pt x="0" y="286719"/>
                    <a:pt x="0" y="286719"/>
                  </a:cubicBezTo>
                  <a:lnTo>
                    <a:pt x="0" y="286719"/>
                  </a:lnTo>
                </a:path>
              </a:pathLst>
            </a:custGeom>
            <a:noFill/>
            <a:ln w="12700" cap="sq" cmpd="sng" algn="ctr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24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cxnSp>
          <p:nvCxnSpPr>
            <p:cNvPr id="30" name="Straight Connector 29"/>
            <p:cNvCxnSpPr>
              <a:stCxn id="25" idx="4"/>
            </p:cNvCxnSpPr>
            <p:nvPr/>
          </p:nvCxnSpPr>
          <p:spPr bwMode="auto">
            <a:xfrm>
              <a:off x="2899044" y="2845661"/>
              <a:ext cx="61132" cy="212671"/>
            </a:xfrm>
            <a:prstGeom prst="line">
              <a:avLst/>
            </a:prstGeom>
            <a:solidFill>
              <a:schemeClr val="accent1"/>
            </a:solidFill>
            <a:ln w="12700" cap="sq" cmpd="sng" algn="ctr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ffectLst/>
          </p:spPr>
        </p:cxnSp>
      </p:grpSp>
      <p:cxnSp>
        <p:nvCxnSpPr>
          <p:cNvPr id="35" name="Straight Connector 34"/>
          <p:cNvCxnSpPr/>
          <p:nvPr/>
        </p:nvCxnSpPr>
        <p:spPr bwMode="auto">
          <a:xfrm>
            <a:off x="1981200" y="3823005"/>
            <a:ext cx="195021" cy="2582"/>
          </a:xfrm>
          <a:prstGeom prst="line">
            <a:avLst/>
          </a:prstGeom>
          <a:solidFill>
            <a:schemeClr val="accent1"/>
          </a:solidFill>
          <a:ln w="12700" cap="sq" cmpd="sng" algn="ctr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</p:cxnSp>
      <p:cxnSp>
        <p:nvCxnSpPr>
          <p:cNvPr id="42" name="Straight Connector 41"/>
          <p:cNvCxnSpPr/>
          <p:nvPr/>
        </p:nvCxnSpPr>
        <p:spPr bwMode="auto">
          <a:xfrm>
            <a:off x="2942126" y="3823875"/>
            <a:ext cx="255691" cy="1712"/>
          </a:xfrm>
          <a:prstGeom prst="line">
            <a:avLst/>
          </a:prstGeom>
          <a:solidFill>
            <a:schemeClr val="accent1"/>
          </a:solidFill>
          <a:ln w="12700" cap="sq" cmpd="sng" algn="ctr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</p:cxnSp>
      <p:sp>
        <p:nvSpPr>
          <p:cNvPr id="52" name="TextBox 51"/>
          <p:cNvSpPr txBox="1"/>
          <p:nvPr/>
        </p:nvSpPr>
        <p:spPr>
          <a:xfrm>
            <a:off x="2133600" y="3985736"/>
            <a:ext cx="14718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dirty="0" smtClean="0"/>
              <a:t>L</a:t>
            </a:r>
            <a:r>
              <a:rPr lang="en-GB" sz="1400" dirty="0" smtClean="0"/>
              <a:t>1</a:t>
            </a:r>
            <a:r>
              <a:rPr lang="en-GB" dirty="0" smtClean="0"/>
              <a:t> </a:t>
            </a:r>
            <a:r>
              <a:rPr lang="en-GB" sz="1400" dirty="0" smtClean="0"/>
              <a:t>(SC Magnet)</a:t>
            </a:r>
            <a:endParaRPr lang="en-GB" sz="1400" dirty="0"/>
          </a:p>
        </p:txBody>
      </p:sp>
      <p:sp>
        <p:nvSpPr>
          <p:cNvPr id="53" name="TextBox 52"/>
          <p:cNvSpPr txBox="1"/>
          <p:nvPr/>
        </p:nvSpPr>
        <p:spPr>
          <a:xfrm>
            <a:off x="2057400" y="2309336"/>
            <a:ext cx="109196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600" dirty="0" smtClean="0"/>
              <a:t>Cold diode</a:t>
            </a:r>
            <a:endParaRPr lang="en-GB" sz="1600" dirty="0"/>
          </a:p>
        </p:txBody>
      </p:sp>
      <p:grpSp>
        <p:nvGrpSpPr>
          <p:cNvPr id="91" name="Group 90"/>
          <p:cNvGrpSpPr/>
          <p:nvPr/>
        </p:nvGrpSpPr>
        <p:grpSpPr>
          <a:xfrm>
            <a:off x="3200400" y="2614136"/>
            <a:ext cx="2536634" cy="1458132"/>
            <a:chOff x="1044766" y="1981200"/>
            <a:chExt cx="2536634" cy="1458132"/>
          </a:xfrm>
        </p:grpSpPr>
        <p:cxnSp>
          <p:nvCxnSpPr>
            <p:cNvPr id="92" name="Elbow Connector 91"/>
            <p:cNvCxnSpPr/>
            <p:nvPr/>
          </p:nvCxnSpPr>
          <p:spPr bwMode="auto">
            <a:xfrm rot="5400000" flipH="1" flipV="1">
              <a:off x="1042930" y="2260295"/>
              <a:ext cx="930925" cy="927253"/>
            </a:xfrm>
            <a:prstGeom prst="bentConnector3">
              <a:avLst>
                <a:gd name="adj1" fmla="val 50000"/>
              </a:avLst>
            </a:prstGeom>
            <a:solidFill>
              <a:schemeClr val="accent1"/>
            </a:solidFill>
            <a:ln w="12700" cap="sq" cmpd="sng" algn="ctr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ffectLst/>
          </p:spPr>
        </p:cxnSp>
        <p:sp>
          <p:nvSpPr>
            <p:cNvPr id="93" name="Isosceles Triangle 92"/>
            <p:cNvSpPr/>
            <p:nvPr/>
          </p:nvSpPr>
          <p:spPr bwMode="auto">
            <a:xfrm rot="5400000">
              <a:off x="2324100" y="2019300"/>
              <a:ext cx="533400" cy="457200"/>
            </a:xfrm>
            <a:prstGeom prst="triangle">
              <a:avLst/>
            </a:prstGeom>
            <a:solidFill>
              <a:schemeClr val="tx2">
                <a:lumMod val="90000"/>
              </a:schemeClr>
            </a:solidFill>
            <a:ln w="12700" cap="sq" cmpd="sng" algn="ctr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24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cxnSp>
          <p:nvCxnSpPr>
            <p:cNvPr id="94" name="Straight Connector 93"/>
            <p:cNvCxnSpPr/>
            <p:nvPr/>
          </p:nvCxnSpPr>
          <p:spPr bwMode="auto">
            <a:xfrm>
              <a:off x="1974773" y="2258458"/>
              <a:ext cx="381000" cy="1588"/>
            </a:xfrm>
            <a:prstGeom prst="line">
              <a:avLst/>
            </a:prstGeom>
            <a:solidFill>
              <a:schemeClr val="accent1"/>
            </a:solidFill>
            <a:ln w="12700" cap="sq" cmpd="sng" algn="ctr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ffectLst/>
          </p:spPr>
        </p:cxnSp>
        <p:cxnSp>
          <p:nvCxnSpPr>
            <p:cNvPr id="95" name="Straight Connector 94"/>
            <p:cNvCxnSpPr/>
            <p:nvPr/>
          </p:nvCxnSpPr>
          <p:spPr bwMode="auto">
            <a:xfrm rot="5400000">
              <a:off x="2552700" y="2247900"/>
              <a:ext cx="533400" cy="1588"/>
            </a:xfrm>
            <a:prstGeom prst="line">
              <a:avLst/>
            </a:prstGeom>
            <a:solidFill>
              <a:schemeClr val="accent1"/>
            </a:solidFill>
            <a:ln w="12700" cap="sq" cmpd="sng" algn="ctr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ffectLst/>
          </p:spPr>
        </p:cxnSp>
        <p:cxnSp>
          <p:nvCxnSpPr>
            <p:cNvPr id="96" name="Elbow Connector 95"/>
            <p:cNvCxnSpPr>
              <a:stCxn id="93" idx="0"/>
            </p:cNvCxnSpPr>
            <p:nvPr/>
          </p:nvCxnSpPr>
          <p:spPr bwMode="auto">
            <a:xfrm>
              <a:off x="2819400" y="2247900"/>
              <a:ext cx="762000" cy="495300"/>
            </a:xfrm>
            <a:prstGeom prst="bentConnector3">
              <a:avLst>
                <a:gd name="adj1" fmla="val 50000"/>
              </a:avLst>
            </a:prstGeom>
            <a:solidFill>
              <a:schemeClr val="accent1"/>
            </a:solidFill>
            <a:ln w="12700" cap="sq" cmpd="sng" algn="ctr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ffectLst/>
          </p:spPr>
        </p:cxnSp>
        <p:cxnSp>
          <p:nvCxnSpPr>
            <p:cNvPr id="97" name="Elbow Connector 96"/>
            <p:cNvCxnSpPr/>
            <p:nvPr/>
          </p:nvCxnSpPr>
          <p:spPr bwMode="auto">
            <a:xfrm rot="5400000">
              <a:off x="1737101" y="2956302"/>
              <a:ext cx="457200" cy="1588"/>
            </a:xfrm>
            <a:prstGeom prst="bentConnector3">
              <a:avLst>
                <a:gd name="adj1" fmla="val 50000"/>
              </a:avLst>
            </a:prstGeom>
            <a:solidFill>
              <a:schemeClr val="accent1"/>
            </a:solidFill>
            <a:ln w="12700" cap="sq" cmpd="sng" algn="ctr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ffectLst/>
          </p:spPr>
        </p:cxnSp>
        <p:grpSp>
          <p:nvGrpSpPr>
            <p:cNvPr id="98" name="Group 30"/>
            <p:cNvGrpSpPr/>
            <p:nvPr/>
          </p:nvGrpSpPr>
          <p:grpSpPr>
            <a:xfrm>
              <a:off x="2165888" y="2982124"/>
              <a:ext cx="780081" cy="457198"/>
              <a:chOff x="2180095" y="2743200"/>
              <a:chExt cx="780081" cy="713782"/>
            </a:xfrm>
          </p:grpSpPr>
          <p:grpSp>
            <p:nvGrpSpPr>
              <p:cNvPr id="102" name="Group 25"/>
              <p:cNvGrpSpPr/>
              <p:nvPr/>
            </p:nvGrpSpPr>
            <p:grpSpPr>
              <a:xfrm>
                <a:off x="2286000" y="2743200"/>
                <a:ext cx="613044" cy="713782"/>
                <a:chOff x="3749729" y="3035946"/>
                <a:chExt cx="613044" cy="713782"/>
              </a:xfrm>
            </p:grpSpPr>
            <p:sp>
              <p:nvSpPr>
                <p:cNvPr id="105" name="Freeform 104"/>
                <p:cNvSpPr/>
                <p:nvPr/>
              </p:nvSpPr>
              <p:spPr bwMode="auto">
                <a:xfrm>
                  <a:off x="3749729" y="3043695"/>
                  <a:ext cx="155844" cy="701728"/>
                </a:xfrm>
                <a:custGeom>
                  <a:avLst/>
                  <a:gdLst>
                    <a:gd name="connsiteX0" fmla="*/ 861 w 155844"/>
                    <a:gd name="connsiteY0" fmla="*/ 92129 h 701728"/>
                    <a:gd name="connsiteX1" fmla="*/ 99017 w 155844"/>
                    <a:gd name="connsiteY1" fmla="*/ 551912 h 701728"/>
                    <a:gd name="connsiteX2" fmla="*/ 861 w 155844"/>
                    <a:gd name="connsiteY2" fmla="*/ 624237 h 701728"/>
                    <a:gd name="connsiteX3" fmla="*/ 104183 w 155844"/>
                    <a:gd name="connsiteY3" fmla="*/ 86963 h 701728"/>
                    <a:gd name="connsiteX4" fmla="*/ 155844 w 155844"/>
                    <a:gd name="connsiteY4" fmla="*/ 102461 h 701728"/>
                    <a:gd name="connsiteX5" fmla="*/ 155844 w 155844"/>
                    <a:gd name="connsiteY5" fmla="*/ 102461 h 701728"/>
                    <a:gd name="connsiteX6" fmla="*/ 155844 w 155844"/>
                    <a:gd name="connsiteY6" fmla="*/ 102461 h 7017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5844" h="701728">
                      <a:moveTo>
                        <a:pt x="861" y="92129"/>
                      </a:moveTo>
                      <a:cubicBezTo>
                        <a:pt x="49939" y="277678"/>
                        <a:pt x="99017" y="463227"/>
                        <a:pt x="99017" y="551912"/>
                      </a:cubicBezTo>
                      <a:cubicBezTo>
                        <a:pt x="99017" y="640597"/>
                        <a:pt x="0" y="701728"/>
                        <a:pt x="861" y="624237"/>
                      </a:cubicBezTo>
                      <a:cubicBezTo>
                        <a:pt x="1722" y="546746"/>
                        <a:pt x="78353" y="173926"/>
                        <a:pt x="104183" y="86963"/>
                      </a:cubicBezTo>
                      <a:cubicBezTo>
                        <a:pt x="130013" y="0"/>
                        <a:pt x="155844" y="102461"/>
                        <a:pt x="155844" y="102461"/>
                      </a:cubicBezTo>
                      <a:lnTo>
                        <a:pt x="155844" y="102461"/>
                      </a:lnTo>
                      <a:lnTo>
                        <a:pt x="155844" y="102461"/>
                      </a:lnTo>
                    </a:path>
                  </a:pathLst>
                </a:custGeom>
                <a:noFill/>
                <a:ln w="12700" cap="sq" cmpd="sng" algn="ctr">
                  <a:solidFill>
                    <a:schemeClr val="tx1"/>
                  </a:solidFill>
                  <a:prstDash val="solid"/>
                  <a:round/>
                  <a:headEnd type="none" w="sm" len="sm"/>
                  <a:tailEnd type="none" w="sm" len="sm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GB" sz="2400" b="0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  <p:sp>
              <p:nvSpPr>
                <p:cNvPr id="106" name="Freeform 105"/>
                <p:cNvSpPr/>
                <p:nvPr/>
              </p:nvSpPr>
              <p:spPr bwMode="auto">
                <a:xfrm>
                  <a:off x="3902129" y="3048000"/>
                  <a:ext cx="155844" cy="701728"/>
                </a:xfrm>
                <a:custGeom>
                  <a:avLst/>
                  <a:gdLst>
                    <a:gd name="connsiteX0" fmla="*/ 861 w 155844"/>
                    <a:gd name="connsiteY0" fmla="*/ 92129 h 701728"/>
                    <a:gd name="connsiteX1" fmla="*/ 99017 w 155844"/>
                    <a:gd name="connsiteY1" fmla="*/ 551912 h 701728"/>
                    <a:gd name="connsiteX2" fmla="*/ 861 w 155844"/>
                    <a:gd name="connsiteY2" fmla="*/ 624237 h 701728"/>
                    <a:gd name="connsiteX3" fmla="*/ 104183 w 155844"/>
                    <a:gd name="connsiteY3" fmla="*/ 86963 h 701728"/>
                    <a:gd name="connsiteX4" fmla="*/ 155844 w 155844"/>
                    <a:gd name="connsiteY4" fmla="*/ 102461 h 701728"/>
                    <a:gd name="connsiteX5" fmla="*/ 155844 w 155844"/>
                    <a:gd name="connsiteY5" fmla="*/ 102461 h 701728"/>
                    <a:gd name="connsiteX6" fmla="*/ 155844 w 155844"/>
                    <a:gd name="connsiteY6" fmla="*/ 102461 h 7017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5844" h="701728">
                      <a:moveTo>
                        <a:pt x="861" y="92129"/>
                      </a:moveTo>
                      <a:cubicBezTo>
                        <a:pt x="49939" y="277678"/>
                        <a:pt x="99017" y="463227"/>
                        <a:pt x="99017" y="551912"/>
                      </a:cubicBezTo>
                      <a:cubicBezTo>
                        <a:pt x="99017" y="640597"/>
                        <a:pt x="0" y="701728"/>
                        <a:pt x="861" y="624237"/>
                      </a:cubicBezTo>
                      <a:cubicBezTo>
                        <a:pt x="1722" y="546746"/>
                        <a:pt x="78353" y="173926"/>
                        <a:pt x="104183" y="86963"/>
                      </a:cubicBezTo>
                      <a:cubicBezTo>
                        <a:pt x="130013" y="0"/>
                        <a:pt x="155844" y="102461"/>
                        <a:pt x="155844" y="102461"/>
                      </a:cubicBezTo>
                      <a:lnTo>
                        <a:pt x="155844" y="102461"/>
                      </a:lnTo>
                      <a:lnTo>
                        <a:pt x="155844" y="102461"/>
                      </a:lnTo>
                    </a:path>
                  </a:pathLst>
                </a:custGeom>
                <a:noFill/>
                <a:ln w="12700" cap="sq" cmpd="sng" algn="ctr">
                  <a:solidFill>
                    <a:schemeClr val="tx1"/>
                  </a:solidFill>
                  <a:prstDash val="solid"/>
                  <a:round/>
                  <a:headEnd type="none" w="sm" len="sm"/>
                  <a:tailEnd type="none" w="sm" len="sm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GB" sz="2400" b="0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  <p:sp>
              <p:nvSpPr>
                <p:cNvPr id="107" name="Freeform 106"/>
                <p:cNvSpPr/>
                <p:nvPr/>
              </p:nvSpPr>
              <p:spPr bwMode="auto">
                <a:xfrm>
                  <a:off x="4054529" y="3048000"/>
                  <a:ext cx="155844" cy="701728"/>
                </a:xfrm>
                <a:custGeom>
                  <a:avLst/>
                  <a:gdLst>
                    <a:gd name="connsiteX0" fmla="*/ 861 w 155844"/>
                    <a:gd name="connsiteY0" fmla="*/ 92129 h 701728"/>
                    <a:gd name="connsiteX1" fmla="*/ 99017 w 155844"/>
                    <a:gd name="connsiteY1" fmla="*/ 551912 h 701728"/>
                    <a:gd name="connsiteX2" fmla="*/ 861 w 155844"/>
                    <a:gd name="connsiteY2" fmla="*/ 624237 h 701728"/>
                    <a:gd name="connsiteX3" fmla="*/ 104183 w 155844"/>
                    <a:gd name="connsiteY3" fmla="*/ 86963 h 701728"/>
                    <a:gd name="connsiteX4" fmla="*/ 155844 w 155844"/>
                    <a:gd name="connsiteY4" fmla="*/ 102461 h 701728"/>
                    <a:gd name="connsiteX5" fmla="*/ 155844 w 155844"/>
                    <a:gd name="connsiteY5" fmla="*/ 102461 h 701728"/>
                    <a:gd name="connsiteX6" fmla="*/ 155844 w 155844"/>
                    <a:gd name="connsiteY6" fmla="*/ 102461 h 7017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5844" h="701728">
                      <a:moveTo>
                        <a:pt x="861" y="92129"/>
                      </a:moveTo>
                      <a:cubicBezTo>
                        <a:pt x="49939" y="277678"/>
                        <a:pt x="99017" y="463227"/>
                        <a:pt x="99017" y="551912"/>
                      </a:cubicBezTo>
                      <a:cubicBezTo>
                        <a:pt x="99017" y="640597"/>
                        <a:pt x="0" y="701728"/>
                        <a:pt x="861" y="624237"/>
                      </a:cubicBezTo>
                      <a:cubicBezTo>
                        <a:pt x="1722" y="546746"/>
                        <a:pt x="78353" y="173926"/>
                        <a:pt x="104183" y="86963"/>
                      </a:cubicBezTo>
                      <a:cubicBezTo>
                        <a:pt x="130013" y="0"/>
                        <a:pt x="155844" y="102461"/>
                        <a:pt x="155844" y="102461"/>
                      </a:cubicBezTo>
                      <a:lnTo>
                        <a:pt x="155844" y="102461"/>
                      </a:lnTo>
                      <a:lnTo>
                        <a:pt x="155844" y="102461"/>
                      </a:lnTo>
                    </a:path>
                  </a:pathLst>
                </a:custGeom>
                <a:noFill/>
                <a:ln w="12700" cap="sq" cmpd="sng" algn="ctr">
                  <a:solidFill>
                    <a:schemeClr val="tx1"/>
                  </a:solidFill>
                  <a:prstDash val="solid"/>
                  <a:round/>
                  <a:headEnd type="none" w="sm" len="sm"/>
                  <a:tailEnd type="none" w="sm" len="sm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GB" sz="2400" b="0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  <p:sp>
              <p:nvSpPr>
                <p:cNvPr id="108" name="Freeform 107"/>
                <p:cNvSpPr/>
                <p:nvPr/>
              </p:nvSpPr>
              <p:spPr bwMode="auto">
                <a:xfrm>
                  <a:off x="4206929" y="3035946"/>
                  <a:ext cx="155844" cy="701728"/>
                </a:xfrm>
                <a:custGeom>
                  <a:avLst/>
                  <a:gdLst>
                    <a:gd name="connsiteX0" fmla="*/ 861 w 155844"/>
                    <a:gd name="connsiteY0" fmla="*/ 92129 h 701728"/>
                    <a:gd name="connsiteX1" fmla="*/ 99017 w 155844"/>
                    <a:gd name="connsiteY1" fmla="*/ 551912 h 701728"/>
                    <a:gd name="connsiteX2" fmla="*/ 861 w 155844"/>
                    <a:gd name="connsiteY2" fmla="*/ 624237 h 701728"/>
                    <a:gd name="connsiteX3" fmla="*/ 104183 w 155844"/>
                    <a:gd name="connsiteY3" fmla="*/ 86963 h 701728"/>
                    <a:gd name="connsiteX4" fmla="*/ 155844 w 155844"/>
                    <a:gd name="connsiteY4" fmla="*/ 102461 h 701728"/>
                    <a:gd name="connsiteX5" fmla="*/ 155844 w 155844"/>
                    <a:gd name="connsiteY5" fmla="*/ 102461 h 701728"/>
                    <a:gd name="connsiteX6" fmla="*/ 155844 w 155844"/>
                    <a:gd name="connsiteY6" fmla="*/ 102461 h 7017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5844" h="701728">
                      <a:moveTo>
                        <a:pt x="861" y="92129"/>
                      </a:moveTo>
                      <a:cubicBezTo>
                        <a:pt x="49939" y="277678"/>
                        <a:pt x="99017" y="463227"/>
                        <a:pt x="99017" y="551912"/>
                      </a:cubicBezTo>
                      <a:cubicBezTo>
                        <a:pt x="99017" y="640597"/>
                        <a:pt x="0" y="701728"/>
                        <a:pt x="861" y="624237"/>
                      </a:cubicBezTo>
                      <a:cubicBezTo>
                        <a:pt x="1722" y="546746"/>
                        <a:pt x="78353" y="173926"/>
                        <a:pt x="104183" y="86963"/>
                      </a:cubicBezTo>
                      <a:cubicBezTo>
                        <a:pt x="130013" y="0"/>
                        <a:pt x="155844" y="102461"/>
                        <a:pt x="155844" y="102461"/>
                      </a:cubicBezTo>
                      <a:lnTo>
                        <a:pt x="155844" y="102461"/>
                      </a:lnTo>
                      <a:lnTo>
                        <a:pt x="155844" y="102461"/>
                      </a:lnTo>
                    </a:path>
                  </a:pathLst>
                </a:custGeom>
                <a:noFill/>
                <a:ln w="12700" cap="sq" cmpd="sng" algn="ctr">
                  <a:solidFill>
                    <a:schemeClr val="tx1"/>
                  </a:solidFill>
                  <a:prstDash val="solid"/>
                  <a:round/>
                  <a:headEnd type="none" w="sm" len="sm"/>
                  <a:tailEnd type="none" w="sm" len="sm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GB" sz="2400" b="0" i="0" u="none" strike="noStrike" cap="none" normalizeH="0" baseline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sp>
            <p:nvSpPr>
              <p:cNvPr id="103" name="Freeform 102"/>
              <p:cNvSpPr/>
              <p:nvPr/>
            </p:nvSpPr>
            <p:spPr bwMode="auto">
              <a:xfrm>
                <a:off x="2180095" y="2787112"/>
                <a:ext cx="108488" cy="286719"/>
              </a:xfrm>
              <a:custGeom>
                <a:avLst/>
                <a:gdLst>
                  <a:gd name="connsiteX0" fmla="*/ 108488 w 108488"/>
                  <a:gd name="connsiteY0" fmla="*/ 54244 h 286719"/>
                  <a:gd name="connsiteX1" fmla="*/ 41329 w 108488"/>
                  <a:gd name="connsiteY1" fmla="*/ 38746 h 286719"/>
                  <a:gd name="connsiteX2" fmla="*/ 0 w 108488"/>
                  <a:gd name="connsiteY2" fmla="*/ 286719 h 286719"/>
                  <a:gd name="connsiteX3" fmla="*/ 0 w 108488"/>
                  <a:gd name="connsiteY3" fmla="*/ 286719 h 286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488" h="286719">
                    <a:moveTo>
                      <a:pt x="108488" y="54244"/>
                    </a:moveTo>
                    <a:cubicBezTo>
                      <a:pt x="83949" y="27122"/>
                      <a:pt x="59410" y="0"/>
                      <a:pt x="41329" y="38746"/>
                    </a:cubicBezTo>
                    <a:cubicBezTo>
                      <a:pt x="23248" y="77492"/>
                      <a:pt x="0" y="286719"/>
                      <a:pt x="0" y="286719"/>
                    </a:cubicBezTo>
                    <a:lnTo>
                      <a:pt x="0" y="286719"/>
                    </a:lnTo>
                  </a:path>
                </a:pathLst>
              </a:custGeom>
              <a:noFill/>
              <a:ln w="12700" cap="sq" cmpd="sng" algn="ctr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GB" sz="24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</a:endParaRPr>
              </a:p>
            </p:txBody>
          </p:sp>
          <p:cxnSp>
            <p:nvCxnSpPr>
              <p:cNvPr id="104" name="Straight Connector 103"/>
              <p:cNvCxnSpPr>
                <a:stCxn id="108" idx="4"/>
              </p:cNvCxnSpPr>
              <p:nvPr/>
            </p:nvCxnSpPr>
            <p:spPr bwMode="auto">
              <a:xfrm>
                <a:off x="2899044" y="2845661"/>
                <a:ext cx="61132" cy="212671"/>
              </a:xfrm>
              <a:prstGeom prst="line">
                <a:avLst/>
              </a:prstGeom>
              <a:solidFill>
                <a:schemeClr val="accent1"/>
              </a:solidFill>
              <a:ln w="12700" cap="sq" cmpd="sng" algn="ctr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</p:spPr>
          </p:cxnSp>
        </p:grpSp>
        <p:cxnSp>
          <p:nvCxnSpPr>
            <p:cNvPr id="99" name="Straight Connector 98"/>
            <p:cNvCxnSpPr/>
            <p:nvPr/>
          </p:nvCxnSpPr>
          <p:spPr bwMode="auto">
            <a:xfrm>
              <a:off x="1969576" y="3190069"/>
              <a:ext cx="195021" cy="2582"/>
            </a:xfrm>
            <a:prstGeom prst="line">
              <a:avLst/>
            </a:prstGeom>
            <a:solidFill>
              <a:schemeClr val="accent1"/>
            </a:solidFill>
            <a:ln w="12700" cap="sq" cmpd="sng" algn="ctr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ffectLst/>
          </p:spPr>
        </p:cxnSp>
        <p:cxnSp>
          <p:nvCxnSpPr>
            <p:cNvPr id="100" name="Straight Connector 99"/>
            <p:cNvCxnSpPr/>
            <p:nvPr/>
          </p:nvCxnSpPr>
          <p:spPr bwMode="auto">
            <a:xfrm>
              <a:off x="2942126" y="3190939"/>
              <a:ext cx="255691" cy="1712"/>
            </a:xfrm>
            <a:prstGeom prst="line">
              <a:avLst/>
            </a:prstGeom>
            <a:solidFill>
              <a:schemeClr val="accent1"/>
            </a:solidFill>
            <a:ln w="12700" cap="sq" cmpd="sng" algn="ctr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ffectLst/>
          </p:spPr>
        </p:cxnSp>
        <p:cxnSp>
          <p:nvCxnSpPr>
            <p:cNvPr id="101" name="Elbow Connector 100"/>
            <p:cNvCxnSpPr/>
            <p:nvPr/>
          </p:nvCxnSpPr>
          <p:spPr bwMode="auto">
            <a:xfrm rot="5400000">
              <a:off x="2974382" y="2973092"/>
              <a:ext cx="457200" cy="1588"/>
            </a:xfrm>
            <a:prstGeom prst="bentConnector3">
              <a:avLst>
                <a:gd name="adj1" fmla="val 50000"/>
              </a:avLst>
            </a:prstGeom>
            <a:solidFill>
              <a:schemeClr val="accent1"/>
            </a:solidFill>
            <a:ln w="12700" cap="sq" cmpd="sng" algn="ctr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ffectLst/>
          </p:spPr>
        </p:cxnSp>
      </p:grpSp>
      <p:cxnSp>
        <p:nvCxnSpPr>
          <p:cNvPr id="111" name="Straight Connector 110"/>
          <p:cNvCxnSpPr/>
          <p:nvPr/>
        </p:nvCxnSpPr>
        <p:spPr bwMode="auto">
          <a:xfrm>
            <a:off x="5867400" y="3376136"/>
            <a:ext cx="609600" cy="1588"/>
          </a:xfrm>
          <a:prstGeom prst="line">
            <a:avLst/>
          </a:prstGeom>
          <a:solidFill>
            <a:schemeClr val="accent1"/>
          </a:solidFill>
          <a:ln w="12700" cap="sq" cmpd="sng" algn="ctr">
            <a:solidFill>
              <a:schemeClr val="tx1"/>
            </a:solidFill>
            <a:prstDash val="dash"/>
            <a:round/>
            <a:headEnd type="none" w="sm" len="sm"/>
            <a:tailEnd type="none" w="sm" len="sm"/>
          </a:ln>
          <a:effectLst/>
        </p:spPr>
      </p:cxnSp>
      <p:cxnSp>
        <p:nvCxnSpPr>
          <p:cNvPr id="112" name="Elbow Connector 111"/>
          <p:cNvCxnSpPr/>
          <p:nvPr/>
        </p:nvCxnSpPr>
        <p:spPr bwMode="auto">
          <a:xfrm rot="16200000" flipH="1">
            <a:off x="1052110" y="4673372"/>
            <a:ext cx="930925" cy="927253"/>
          </a:xfrm>
          <a:prstGeom prst="bentConnector3">
            <a:avLst>
              <a:gd name="adj1" fmla="val 50000"/>
            </a:avLst>
          </a:prstGeom>
          <a:solidFill>
            <a:schemeClr val="accent1"/>
          </a:solidFill>
          <a:ln w="12700" cap="sq" cmpd="sng" algn="ctr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</p:cxnSp>
      <p:cxnSp>
        <p:nvCxnSpPr>
          <p:cNvPr id="117" name="Straight Connector 116"/>
          <p:cNvCxnSpPr/>
          <p:nvPr/>
        </p:nvCxnSpPr>
        <p:spPr bwMode="auto">
          <a:xfrm rot="5400000" flipH="1" flipV="1">
            <a:off x="1752600" y="4900136"/>
            <a:ext cx="457200" cy="1588"/>
          </a:xfrm>
          <a:prstGeom prst="line">
            <a:avLst/>
          </a:prstGeom>
          <a:solidFill>
            <a:schemeClr val="accent1"/>
          </a:solidFill>
          <a:ln w="12700" cap="sq" cmpd="sng" algn="ctr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</p:cxnSp>
      <p:cxnSp>
        <p:nvCxnSpPr>
          <p:cNvPr id="119" name="Straight Connector 118"/>
          <p:cNvCxnSpPr/>
          <p:nvPr/>
        </p:nvCxnSpPr>
        <p:spPr bwMode="auto">
          <a:xfrm>
            <a:off x="1981200" y="4671536"/>
            <a:ext cx="457200" cy="1588"/>
          </a:xfrm>
          <a:prstGeom prst="line">
            <a:avLst/>
          </a:prstGeom>
          <a:solidFill>
            <a:schemeClr val="accent1"/>
          </a:solidFill>
          <a:ln w="12700" cap="sq" cmpd="sng" algn="ctr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</p:cxnSp>
      <p:cxnSp>
        <p:nvCxnSpPr>
          <p:cNvPr id="121" name="Straight Connector 120"/>
          <p:cNvCxnSpPr/>
          <p:nvPr/>
        </p:nvCxnSpPr>
        <p:spPr bwMode="auto">
          <a:xfrm flipV="1">
            <a:off x="2447925" y="4676775"/>
            <a:ext cx="457200" cy="1"/>
          </a:xfrm>
          <a:prstGeom prst="line">
            <a:avLst/>
          </a:prstGeom>
          <a:solidFill>
            <a:schemeClr val="accent1"/>
          </a:solidFill>
          <a:ln w="57150" cap="sq" cmpd="sng" algn="ctr">
            <a:solidFill>
              <a:srgbClr val="FFC000"/>
            </a:solidFill>
            <a:prstDash val="solid"/>
            <a:round/>
            <a:headEnd type="oval" w="sm" len="sm"/>
            <a:tailEnd type="none" w="sm" len="sm"/>
          </a:ln>
          <a:effectLst/>
        </p:spPr>
      </p:cxnSp>
      <p:cxnSp>
        <p:nvCxnSpPr>
          <p:cNvPr id="123" name="Straight Connector 122"/>
          <p:cNvCxnSpPr/>
          <p:nvPr/>
        </p:nvCxnSpPr>
        <p:spPr bwMode="auto">
          <a:xfrm>
            <a:off x="2895600" y="4671536"/>
            <a:ext cx="381000" cy="1588"/>
          </a:xfrm>
          <a:prstGeom prst="line">
            <a:avLst/>
          </a:prstGeom>
          <a:solidFill>
            <a:schemeClr val="accent1"/>
          </a:solidFill>
          <a:ln w="12700" cap="sq" cmpd="sng" algn="ctr">
            <a:solidFill>
              <a:schemeClr val="tx1"/>
            </a:solidFill>
            <a:prstDash val="solid"/>
            <a:round/>
            <a:headEnd type="oval" w="sm" len="sm"/>
            <a:tailEnd type="none" w="sm" len="sm"/>
          </a:ln>
          <a:effectLst/>
        </p:spPr>
      </p:cxnSp>
      <p:cxnSp>
        <p:nvCxnSpPr>
          <p:cNvPr id="125" name="Straight Connector 124"/>
          <p:cNvCxnSpPr/>
          <p:nvPr/>
        </p:nvCxnSpPr>
        <p:spPr bwMode="auto">
          <a:xfrm rot="5400000">
            <a:off x="2820194" y="5128736"/>
            <a:ext cx="913606" cy="794"/>
          </a:xfrm>
          <a:prstGeom prst="line">
            <a:avLst/>
          </a:prstGeom>
          <a:solidFill>
            <a:schemeClr val="accent1"/>
          </a:solidFill>
          <a:ln w="12700" cap="sq" cmpd="sng" algn="ctr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</p:cxnSp>
      <p:cxnSp>
        <p:nvCxnSpPr>
          <p:cNvPr id="127" name="Straight Connector 126"/>
          <p:cNvCxnSpPr/>
          <p:nvPr/>
        </p:nvCxnSpPr>
        <p:spPr bwMode="auto">
          <a:xfrm>
            <a:off x="1981200" y="5585936"/>
            <a:ext cx="304800" cy="1588"/>
          </a:xfrm>
          <a:prstGeom prst="line">
            <a:avLst/>
          </a:prstGeom>
          <a:solidFill>
            <a:schemeClr val="accent1"/>
          </a:solidFill>
          <a:ln w="12700" cap="sq" cmpd="sng" algn="ctr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</p:cxnSp>
      <p:grpSp>
        <p:nvGrpSpPr>
          <p:cNvPr id="193" name="Group 192"/>
          <p:cNvGrpSpPr/>
          <p:nvPr/>
        </p:nvGrpSpPr>
        <p:grpSpPr>
          <a:xfrm>
            <a:off x="2286000" y="5433536"/>
            <a:ext cx="704849" cy="390526"/>
            <a:chOff x="2286000" y="5433536"/>
            <a:chExt cx="704849" cy="390526"/>
          </a:xfrm>
        </p:grpSpPr>
        <p:cxnSp>
          <p:nvCxnSpPr>
            <p:cNvPr id="129" name="Straight Connector 128"/>
            <p:cNvCxnSpPr/>
            <p:nvPr/>
          </p:nvCxnSpPr>
          <p:spPr bwMode="auto">
            <a:xfrm rot="5400000" flipH="1" flipV="1">
              <a:off x="2247900" y="5471636"/>
              <a:ext cx="152400" cy="76200"/>
            </a:xfrm>
            <a:prstGeom prst="line">
              <a:avLst/>
            </a:prstGeom>
            <a:solidFill>
              <a:schemeClr val="accent1"/>
            </a:solidFill>
            <a:ln w="12700" cap="sq" cmpd="sng" algn="ctr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ffectLst/>
          </p:spPr>
        </p:cxnSp>
        <p:cxnSp>
          <p:nvCxnSpPr>
            <p:cNvPr id="131" name="Straight Connector 130"/>
            <p:cNvCxnSpPr/>
            <p:nvPr/>
          </p:nvCxnSpPr>
          <p:spPr bwMode="auto">
            <a:xfrm rot="16200000" flipH="1">
              <a:off x="2209800" y="5585936"/>
              <a:ext cx="381000" cy="76200"/>
            </a:xfrm>
            <a:prstGeom prst="line">
              <a:avLst/>
            </a:prstGeom>
            <a:solidFill>
              <a:schemeClr val="accent1"/>
            </a:solidFill>
            <a:ln w="12700" cap="sq" cmpd="sng" algn="ctr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ffectLst/>
          </p:spPr>
        </p:cxnSp>
        <p:cxnSp>
          <p:nvCxnSpPr>
            <p:cNvPr id="133" name="Straight Connector 132"/>
            <p:cNvCxnSpPr/>
            <p:nvPr/>
          </p:nvCxnSpPr>
          <p:spPr bwMode="auto">
            <a:xfrm rot="5400000" flipH="1" flipV="1">
              <a:off x="2286000" y="5585936"/>
              <a:ext cx="381000" cy="76200"/>
            </a:xfrm>
            <a:prstGeom prst="line">
              <a:avLst/>
            </a:prstGeom>
            <a:solidFill>
              <a:schemeClr val="accent1"/>
            </a:solidFill>
            <a:ln w="12700" cap="sq" cmpd="sng" algn="ctr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ffectLst/>
          </p:spPr>
        </p:cxnSp>
        <p:cxnSp>
          <p:nvCxnSpPr>
            <p:cNvPr id="135" name="Straight Connector 134"/>
            <p:cNvCxnSpPr/>
            <p:nvPr/>
          </p:nvCxnSpPr>
          <p:spPr bwMode="auto">
            <a:xfrm rot="16200000" flipH="1">
              <a:off x="2362200" y="5585936"/>
              <a:ext cx="381000" cy="76200"/>
            </a:xfrm>
            <a:prstGeom prst="line">
              <a:avLst/>
            </a:prstGeom>
            <a:solidFill>
              <a:schemeClr val="accent1"/>
            </a:solidFill>
            <a:ln w="12700" cap="sq" cmpd="sng" algn="ctr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ffectLst/>
          </p:spPr>
        </p:cxnSp>
        <p:cxnSp>
          <p:nvCxnSpPr>
            <p:cNvPr id="137" name="Straight Connector 136"/>
            <p:cNvCxnSpPr/>
            <p:nvPr/>
          </p:nvCxnSpPr>
          <p:spPr bwMode="auto">
            <a:xfrm rot="5400000" flipH="1" flipV="1">
              <a:off x="2438400" y="5585936"/>
              <a:ext cx="381000" cy="76200"/>
            </a:xfrm>
            <a:prstGeom prst="line">
              <a:avLst/>
            </a:prstGeom>
            <a:solidFill>
              <a:schemeClr val="accent1"/>
            </a:solidFill>
            <a:ln w="12700" cap="sq" cmpd="sng" algn="ctr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ffectLst/>
          </p:spPr>
        </p:cxnSp>
        <p:cxnSp>
          <p:nvCxnSpPr>
            <p:cNvPr id="139" name="Straight Connector 138"/>
            <p:cNvCxnSpPr/>
            <p:nvPr/>
          </p:nvCxnSpPr>
          <p:spPr bwMode="auto">
            <a:xfrm rot="16200000" flipH="1">
              <a:off x="2514600" y="5585936"/>
              <a:ext cx="381000" cy="76200"/>
            </a:xfrm>
            <a:prstGeom prst="line">
              <a:avLst/>
            </a:prstGeom>
            <a:solidFill>
              <a:schemeClr val="accent1"/>
            </a:solidFill>
            <a:ln w="12700" cap="sq" cmpd="sng" algn="ctr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ffectLst/>
          </p:spPr>
        </p:cxnSp>
        <p:cxnSp>
          <p:nvCxnSpPr>
            <p:cNvPr id="141" name="Straight Connector 140"/>
            <p:cNvCxnSpPr/>
            <p:nvPr/>
          </p:nvCxnSpPr>
          <p:spPr bwMode="auto">
            <a:xfrm rot="5400000" flipH="1" flipV="1">
              <a:off x="2605088" y="5581174"/>
              <a:ext cx="371475" cy="95250"/>
            </a:xfrm>
            <a:prstGeom prst="line">
              <a:avLst/>
            </a:prstGeom>
            <a:solidFill>
              <a:schemeClr val="accent1"/>
            </a:solidFill>
            <a:ln w="12700" cap="sq" cmpd="sng" algn="ctr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ffectLst/>
          </p:spPr>
        </p:cxnSp>
        <p:cxnSp>
          <p:nvCxnSpPr>
            <p:cNvPr id="146" name="Straight Connector 145"/>
            <p:cNvCxnSpPr/>
            <p:nvPr/>
          </p:nvCxnSpPr>
          <p:spPr bwMode="auto">
            <a:xfrm rot="16200000" flipH="1">
              <a:off x="2676525" y="5604985"/>
              <a:ext cx="371475" cy="66675"/>
            </a:xfrm>
            <a:prstGeom prst="line">
              <a:avLst/>
            </a:prstGeom>
            <a:solidFill>
              <a:schemeClr val="accent1"/>
            </a:solidFill>
            <a:ln w="12700" cap="sq" cmpd="sng" algn="ctr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ffectLst/>
          </p:spPr>
        </p:cxnSp>
        <p:cxnSp>
          <p:nvCxnSpPr>
            <p:cNvPr id="148" name="Straight Connector 147"/>
            <p:cNvCxnSpPr/>
            <p:nvPr/>
          </p:nvCxnSpPr>
          <p:spPr bwMode="auto">
            <a:xfrm rot="5400000" flipH="1" flipV="1">
              <a:off x="2814637" y="5647849"/>
              <a:ext cx="266700" cy="85725"/>
            </a:xfrm>
            <a:prstGeom prst="line">
              <a:avLst/>
            </a:prstGeom>
            <a:solidFill>
              <a:schemeClr val="accent1"/>
            </a:solidFill>
            <a:ln w="12700" cap="sq" cmpd="sng" algn="ctr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ffectLst/>
          </p:spPr>
        </p:cxnSp>
      </p:grpSp>
      <p:cxnSp>
        <p:nvCxnSpPr>
          <p:cNvPr id="150" name="Straight Connector 149"/>
          <p:cNvCxnSpPr/>
          <p:nvPr/>
        </p:nvCxnSpPr>
        <p:spPr bwMode="auto">
          <a:xfrm>
            <a:off x="2971800" y="5585936"/>
            <a:ext cx="304800" cy="1588"/>
          </a:xfrm>
          <a:prstGeom prst="line">
            <a:avLst/>
          </a:prstGeom>
          <a:solidFill>
            <a:schemeClr val="accent1"/>
          </a:solidFill>
          <a:ln w="12700" cap="sq" cmpd="sng" algn="ctr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</p:cxnSp>
      <p:sp>
        <p:nvSpPr>
          <p:cNvPr id="153" name="TextBox 152"/>
          <p:cNvSpPr txBox="1"/>
          <p:nvPr/>
        </p:nvSpPr>
        <p:spPr>
          <a:xfrm>
            <a:off x="2286000" y="5738336"/>
            <a:ext cx="1676400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 smtClean="0"/>
              <a:t>R </a:t>
            </a:r>
            <a:r>
              <a:rPr lang="en-GB" sz="1800" dirty="0" smtClean="0"/>
              <a:t>(Energy Extraction) </a:t>
            </a:r>
            <a:endParaRPr lang="en-GB" sz="1800" dirty="0"/>
          </a:p>
        </p:txBody>
      </p:sp>
      <p:sp>
        <p:nvSpPr>
          <p:cNvPr id="154" name="TextBox 153"/>
          <p:cNvSpPr txBox="1"/>
          <p:nvPr/>
        </p:nvSpPr>
        <p:spPr>
          <a:xfrm>
            <a:off x="2222133" y="4736068"/>
            <a:ext cx="82586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800" dirty="0" smtClean="0"/>
              <a:t>Switch</a:t>
            </a:r>
            <a:endParaRPr lang="en-GB" sz="1800" dirty="0"/>
          </a:p>
        </p:txBody>
      </p:sp>
      <p:cxnSp>
        <p:nvCxnSpPr>
          <p:cNvPr id="156" name="Straight Connector 155"/>
          <p:cNvCxnSpPr/>
          <p:nvPr/>
        </p:nvCxnSpPr>
        <p:spPr bwMode="auto">
          <a:xfrm>
            <a:off x="3276600" y="5128736"/>
            <a:ext cx="5334000" cy="1588"/>
          </a:xfrm>
          <a:prstGeom prst="line">
            <a:avLst/>
          </a:prstGeom>
          <a:solidFill>
            <a:schemeClr val="accent1"/>
          </a:solidFill>
          <a:ln w="12700" cap="sq" cmpd="sng" algn="ctr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</p:cxnSp>
      <p:sp>
        <p:nvSpPr>
          <p:cNvPr id="159" name="Isosceles Triangle 158"/>
          <p:cNvSpPr/>
          <p:nvPr/>
        </p:nvSpPr>
        <p:spPr bwMode="auto">
          <a:xfrm rot="5400000">
            <a:off x="7353300" y="2652236"/>
            <a:ext cx="533400" cy="457200"/>
          </a:xfrm>
          <a:prstGeom prst="triangle">
            <a:avLst/>
          </a:prstGeom>
          <a:solidFill>
            <a:schemeClr val="tx2">
              <a:lumMod val="90000"/>
            </a:schemeClr>
          </a:solidFill>
          <a:ln w="12700" cap="sq" cmpd="sng" algn="ctr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2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cxnSp>
        <p:nvCxnSpPr>
          <p:cNvPr id="160" name="Straight Connector 159"/>
          <p:cNvCxnSpPr/>
          <p:nvPr/>
        </p:nvCxnSpPr>
        <p:spPr bwMode="auto">
          <a:xfrm>
            <a:off x="7003973" y="2891394"/>
            <a:ext cx="381000" cy="1588"/>
          </a:xfrm>
          <a:prstGeom prst="line">
            <a:avLst/>
          </a:prstGeom>
          <a:solidFill>
            <a:schemeClr val="accent1"/>
          </a:solidFill>
          <a:ln w="12700" cap="sq" cmpd="sng" algn="ctr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</p:cxnSp>
      <p:cxnSp>
        <p:nvCxnSpPr>
          <p:cNvPr id="161" name="Straight Connector 160"/>
          <p:cNvCxnSpPr/>
          <p:nvPr/>
        </p:nvCxnSpPr>
        <p:spPr bwMode="auto">
          <a:xfrm rot="5400000">
            <a:off x="7581900" y="2880836"/>
            <a:ext cx="533400" cy="1588"/>
          </a:xfrm>
          <a:prstGeom prst="line">
            <a:avLst/>
          </a:prstGeom>
          <a:solidFill>
            <a:schemeClr val="accent1"/>
          </a:solidFill>
          <a:ln w="12700" cap="sq" cmpd="sng" algn="ctr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</p:cxnSp>
      <p:cxnSp>
        <p:nvCxnSpPr>
          <p:cNvPr id="162" name="Elbow Connector 161"/>
          <p:cNvCxnSpPr>
            <a:stCxn id="159" idx="0"/>
          </p:cNvCxnSpPr>
          <p:nvPr/>
        </p:nvCxnSpPr>
        <p:spPr bwMode="auto">
          <a:xfrm>
            <a:off x="7848600" y="2880836"/>
            <a:ext cx="762000" cy="495300"/>
          </a:xfrm>
          <a:prstGeom prst="bentConnector3">
            <a:avLst>
              <a:gd name="adj1" fmla="val 50000"/>
            </a:avLst>
          </a:prstGeom>
          <a:solidFill>
            <a:schemeClr val="accent1"/>
          </a:solidFill>
          <a:ln w="12700" cap="sq" cmpd="sng" algn="ctr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</p:cxnSp>
      <p:cxnSp>
        <p:nvCxnSpPr>
          <p:cNvPr id="163" name="Elbow Connector 162"/>
          <p:cNvCxnSpPr/>
          <p:nvPr/>
        </p:nvCxnSpPr>
        <p:spPr bwMode="auto">
          <a:xfrm rot="16200000" flipH="1">
            <a:off x="6538120" y="3362644"/>
            <a:ext cx="909219" cy="2758"/>
          </a:xfrm>
          <a:prstGeom prst="bentConnector3">
            <a:avLst>
              <a:gd name="adj1" fmla="val 50000"/>
            </a:avLst>
          </a:prstGeom>
          <a:solidFill>
            <a:schemeClr val="accent1"/>
          </a:solidFill>
          <a:ln w="12700" cap="sq" cmpd="sng" algn="ctr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</p:cxnSp>
      <p:grpSp>
        <p:nvGrpSpPr>
          <p:cNvPr id="164" name="Group 30"/>
          <p:cNvGrpSpPr/>
          <p:nvPr/>
        </p:nvGrpSpPr>
        <p:grpSpPr>
          <a:xfrm>
            <a:off x="7195088" y="3615052"/>
            <a:ext cx="780081" cy="457196"/>
            <a:chOff x="2180095" y="2743200"/>
            <a:chExt cx="780081" cy="713782"/>
          </a:xfrm>
        </p:grpSpPr>
        <p:grpSp>
          <p:nvGrpSpPr>
            <p:cNvPr id="168" name="Group 25"/>
            <p:cNvGrpSpPr/>
            <p:nvPr/>
          </p:nvGrpSpPr>
          <p:grpSpPr>
            <a:xfrm>
              <a:off x="2286000" y="2743200"/>
              <a:ext cx="613044" cy="713782"/>
              <a:chOff x="3749729" y="3035946"/>
              <a:chExt cx="613044" cy="713782"/>
            </a:xfrm>
          </p:grpSpPr>
          <p:sp>
            <p:nvSpPr>
              <p:cNvPr id="171" name="Freeform 170"/>
              <p:cNvSpPr/>
              <p:nvPr/>
            </p:nvSpPr>
            <p:spPr bwMode="auto">
              <a:xfrm>
                <a:off x="3749729" y="3043695"/>
                <a:ext cx="155844" cy="701728"/>
              </a:xfrm>
              <a:custGeom>
                <a:avLst/>
                <a:gdLst>
                  <a:gd name="connsiteX0" fmla="*/ 861 w 155844"/>
                  <a:gd name="connsiteY0" fmla="*/ 92129 h 701728"/>
                  <a:gd name="connsiteX1" fmla="*/ 99017 w 155844"/>
                  <a:gd name="connsiteY1" fmla="*/ 551912 h 701728"/>
                  <a:gd name="connsiteX2" fmla="*/ 861 w 155844"/>
                  <a:gd name="connsiteY2" fmla="*/ 624237 h 701728"/>
                  <a:gd name="connsiteX3" fmla="*/ 104183 w 155844"/>
                  <a:gd name="connsiteY3" fmla="*/ 86963 h 701728"/>
                  <a:gd name="connsiteX4" fmla="*/ 155844 w 155844"/>
                  <a:gd name="connsiteY4" fmla="*/ 102461 h 701728"/>
                  <a:gd name="connsiteX5" fmla="*/ 155844 w 155844"/>
                  <a:gd name="connsiteY5" fmla="*/ 102461 h 701728"/>
                  <a:gd name="connsiteX6" fmla="*/ 155844 w 155844"/>
                  <a:gd name="connsiteY6" fmla="*/ 102461 h 701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5844" h="701728">
                    <a:moveTo>
                      <a:pt x="861" y="92129"/>
                    </a:moveTo>
                    <a:cubicBezTo>
                      <a:pt x="49939" y="277678"/>
                      <a:pt x="99017" y="463227"/>
                      <a:pt x="99017" y="551912"/>
                    </a:cubicBezTo>
                    <a:cubicBezTo>
                      <a:pt x="99017" y="640597"/>
                      <a:pt x="0" y="701728"/>
                      <a:pt x="861" y="624237"/>
                    </a:cubicBezTo>
                    <a:cubicBezTo>
                      <a:pt x="1722" y="546746"/>
                      <a:pt x="78353" y="173926"/>
                      <a:pt x="104183" y="86963"/>
                    </a:cubicBezTo>
                    <a:cubicBezTo>
                      <a:pt x="130013" y="0"/>
                      <a:pt x="155844" y="102461"/>
                      <a:pt x="155844" y="102461"/>
                    </a:cubicBezTo>
                    <a:lnTo>
                      <a:pt x="155844" y="102461"/>
                    </a:lnTo>
                    <a:lnTo>
                      <a:pt x="155844" y="102461"/>
                    </a:lnTo>
                  </a:path>
                </a:pathLst>
              </a:custGeom>
              <a:noFill/>
              <a:ln w="12700" cap="sq" cmpd="sng" algn="ctr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GB" sz="24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</a:endParaRPr>
              </a:p>
            </p:txBody>
          </p:sp>
          <p:sp>
            <p:nvSpPr>
              <p:cNvPr id="172" name="Freeform 171"/>
              <p:cNvSpPr/>
              <p:nvPr/>
            </p:nvSpPr>
            <p:spPr bwMode="auto">
              <a:xfrm>
                <a:off x="3902129" y="3048000"/>
                <a:ext cx="155844" cy="701728"/>
              </a:xfrm>
              <a:custGeom>
                <a:avLst/>
                <a:gdLst>
                  <a:gd name="connsiteX0" fmla="*/ 861 w 155844"/>
                  <a:gd name="connsiteY0" fmla="*/ 92129 h 701728"/>
                  <a:gd name="connsiteX1" fmla="*/ 99017 w 155844"/>
                  <a:gd name="connsiteY1" fmla="*/ 551912 h 701728"/>
                  <a:gd name="connsiteX2" fmla="*/ 861 w 155844"/>
                  <a:gd name="connsiteY2" fmla="*/ 624237 h 701728"/>
                  <a:gd name="connsiteX3" fmla="*/ 104183 w 155844"/>
                  <a:gd name="connsiteY3" fmla="*/ 86963 h 701728"/>
                  <a:gd name="connsiteX4" fmla="*/ 155844 w 155844"/>
                  <a:gd name="connsiteY4" fmla="*/ 102461 h 701728"/>
                  <a:gd name="connsiteX5" fmla="*/ 155844 w 155844"/>
                  <a:gd name="connsiteY5" fmla="*/ 102461 h 701728"/>
                  <a:gd name="connsiteX6" fmla="*/ 155844 w 155844"/>
                  <a:gd name="connsiteY6" fmla="*/ 102461 h 701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5844" h="701728">
                    <a:moveTo>
                      <a:pt x="861" y="92129"/>
                    </a:moveTo>
                    <a:cubicBezTo>
                      <a:pt x="49939" y="277678"/>
                      <a:pt x="99017" y="463227"/>
                      <a:pt x="99017" y="551912"/>
                    </a:cubicBezTo>
                    <a:cubicBezTo>
                      <a:pt x="99017" y="640597"/>
                      <a:pt x="0" y="701728"/>
                      <a:pt x="861" y="624237"/>
                    </a:cubicBezTo>
                    <a:cubicBezTo>
                      <a:pt x="1722" y="546746"/>
                      <a:pt x="78353" y="173926"/>
                      <a:pt x="104183" y="86963"/>
                    </a:cubicBezTo>
                    <a:cubicBezTo>
                      <a:pt x="130013" y="0"/>
                      <a:pt x="155844" y="102461"/>
                      <a:pt x="155844" y="102461"/>
                    </a:cubicBezTo>
                    <a:lnTo>
                      <a:pt x="155844" y="102461"/>
                    </a:lnTo>
                    <a:lnTo>
                      <a:pt x="155844" y="102461"/>
                    </a:lnTo>
                  </a:path>
                </a:pathLst>
              </a:custGeom>
              <a:noFill/>
              <a:ln w="12700" cap="sq" cmpd="sng" algn="ctr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GB" sz="24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</a:endParaRPr>
              </a:p>
            </p:txBody>
          </p:sp>
          <p:sp>
            <p:nvSpPr>
              <p:cNvPr id="173" name="Freeform 172"/>
              <p:cNvSpPr/>
              <p:nvPr/>
            </p:nvSpPr>
            <p:spPr bwMode="auto">
              <a:xfrm>
                <a:off x="4054529" y="3048000"/>
                <a:ext cx="155844" cy="701728"/>
              </a:xfrm>
              <a:custGeom>
                <a:avLst/>
                <a:gdLst>
                  <a:gd name="connsiteX0" fmla="*/ 861 w 155844"/>
                  <a:gd name="connsiteY0" fmla="*/ 92129 h 701728"/>
                  <a:gd name="connsiteX1" fmla="*/ 99017 w 155844"/>
                  <a:gd name="connsiteY1" fmla="*/ 551912 h 701728"/>
                  <a:gd name="connsiteX2" fmla="*/ 861 w 155844"/>
                  <a:gd name="connsiteY2" fmla="*/ 624237 h 701728"/>
                  <a:gd name="connsiteX3" fmla="*/ 104183 w 155844"/>
                  <a:gd name="connsiteY3" fmla="*/ 86963 h 701728"/>
                  <a:gd name="connsiteX4" fmla="*/ 155844 w 155844"/>
                  <a:gd name="connsiteY4" fmla="*/ 102461 h 701728"/>
                  <a:gd name="connsiteX5" fmla="*/ 155844 w 155844"/>
                  <a:gd name="connsiteY5" fmla="*/ 102461 h 701728"/>
                  <a:gd name="connsiteX6" fmla="*/ 155844 w 155844"/>
                  <a:gd name="connsiteY6" fmla="*/ 102461 h 701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5844" h="701728">
                    <a:moveTo>
                      <a:pt x="861" y="92129"/>
                    </a:moveTo>
                    <a:cubicBezTo>
                      <a:pt x="49939" y="277678"/>
                      <a:pt x="99017" y="463227"/>
                      <a:pt x="99017" y="551912"/>
                    </a:cubicBezTo>
                    <a:cubicBezTo>
                      <a:pt x="99017" y="640597"/>
                      <a:pt x="0" y="701728"/>
                      <a:pt x="861" y="624237"/>
                    </a:cubicBezTo>
                    <a:cubicBezTo>
                      <a:pt x="1722" y="546746"/>
                      <a:pt x="78353" y="173926"/>
                      <a:pt x="104183" y="86963"/>
                    </a:cubicBezTo>
                    <a:cubicBezTo>
                      <a:pt x="130013" y="0"/>
                      <a:pt x="155844" y="102461"/>
                      <a:pt x="155844" y="102461"/>
                    </a:cubicBezTo>
                    <a:lnTo>
                      <a:pt x="155844" y="102461"/>
                    </a:lnTo>
                    <a:lnTo>
                      <a:pt x="155844" y="102461"/>
                    </a:lnTo>
                  </a:path>
                </a:pathLst>
              </a:custGeom>
              <a:noFill/>
              <a:ln w="12700" cap="sq" cmpd="sng" algn="ctr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GB" sz="24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</a:endParaRPr>
              </a:p>
            </p:txBody>
          </p:sp>
          <p:sp>
            <p:nvSpPr>
              <p:cNvPr id="174" name="Freeform 173"/>
              <p:cNvSpPr/>
              <p:nvPr/>
            </p:nvSpPr>
            <p:spPr bwMode="auto">
              <a:xfrm>
                <a:off x="4206929" y="3035946"/>
                <a:ext cx="155844" cy="701728"/>
              </a:xfrm>
              <a:custGeom>
                <a:avLst/>
                <a:gdLst>
                  <a:gd name="connsiteX0" fmla="*/ 861 w 155844"/>
                  <a:gd name="connsiteY0" fmla="*/ 92129 h 701728"/>
                  <a:gd name="connsiteX1" fmla="*/ 99017 w 155844"/>
                  <a:gd name="connsiteY1" fmla="*/ 551912 h 701728"/>
                  <a:gd name="connsiteX2" fmla="*/ 861 w 155844"/>
                  <a:gd name="connsiteY2" fmla="*/ 624237 h 701728"/>
                  <a:gd name="connsiteX3" fmla="*/ 104183 w 155844"/>
                  <a:gd name="connsiteY3" fmla="*/ 86963 h 701728"/>
                  <a:gd name="connsiteX4" fmla="*/ 155844 w 155844"/>
                  <a:gd name="connsiteY4" fmla="*/ 102461 h 701728"/>
                  <a:gd name="connsiteX5" fmla="*/ 155844 w 155844"/>
                  <a:gd name="connsiteY5" fmla="*/ 102461 h 701728"/>
                  <a:gd name="connsiteX6" fmla="*/ 155844 w 155844"/>
                  <a:gd name="connsiteY6" fmla="*/ 102461 h 701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5844" h="701728">
                    <a:moveTo>
                      <a:pt x="861" y="92129"/>
                    </a:moveTo>
                    <a:cubicBezTo>
                      <a:pt x="49939" y="277678"/>
                      <a:pt x="99017" y="463227"/>
                      <a:pt x="99017" y="551912"/>
                    </a:cubicBezTo>
                    <a:cubicBezTo>
                      <a:pt x="99017" y="640597"/>
                      <a:pt x="0" y="701728"/>
                      <a:pt x="861" y="624237"/>
                    </a:cubicBezTo>
                    <a:cubicBezTo>
                      <a:pt x="1722" y="546746"/>
                      <a:pt x="78353" y="173926"/>
                      <a:pt x="104183" y="86963"/>
                    </a:cubicBezTo>
                    <a:cubicBezTo>
                      <a:pt x="130013" y="0"/>
                      <a:pt x="155844" y="102461"/>
                      <a:pt x="155844" y="102461"/>
                    </a:cubicBezTo>
                    <a:lnTo>
                      <a:pt x="155844" y="102461"/>
                    </a:lnTo>
                    <a:lnTo>
                      <a:pt x="155844" y="102461"/>
                    </a:lnTo>
                  </a:path>
                </a:pathLst>
              </a:custGeom>
              <a:noFill/>
              <a:ln w="12700" cap="sq" cmpd="sng" algn="ctr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GB" sz="24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</a:endParaRPr>
              </a:p>
            </p:txBody>
          </p:sp>
        </p:grpSp>
        <p:sp>
          <p:nvSpPr>
            <p:cNvPr id="169" name="Freeform 168"/>
            <p:cNvSpPr/>
            <p:nvPr/>
          </p:nvSpPr>
          <p:spPr bwMode="auto">
            <a:xfrm>
              <a:off x="2180095" y="2787112"/>
              <a:ext cx="108488" cy="286719"/>
            </a:xfrm>
            <a:custGeom>
              <a:avLst/>
              <a:gdLst>
                <a:gd name="connsiteX0" fmla="*/ 108488 w 108488"/>
                <a:gd name="connsiteY0" fmla="*/ 54244 h 286719"/>
                <a:gd name="connsiteX1" fmla="*/ 41329 w 108488"/>
                <a:gd name="connsiteY1" fmla="*/ 38746 h 286719"/>
                <a:gd name="connsiteX2" fmla="*/ 0 w 108488"/>
                <a:gd name="connsiteY2" fmla="*/ 286719 h 286719"/>
                <a:gd name="connsiteX3" fmla="*/ 0 w 108488"/>
                <a:gd name="connsiteY3" fmla="*/ 286719 h 28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488" h="286719">
                  <a:moveTo>
                    <a:pt x="108488" y="54244"/>
                  </a:moveTo>
                  <a:cubicBezTo>
                    <a:pt x="83949" y="27122"/>
                    <a:pt x="59410" y="0"/>
                    <a:pt x="41329" y="38746"/>
                  </a:cubicBezTo>
                  <a:cubicBezTo>
                    <a:pt x="23248" y="77492"/>
                    <a:pt x="0" y="286719"/>
                    <a:pt x="0" y="286719"/>
                  </a:cubicBezTo>
                  <a:lnTo>
                    <a:pt x="0" y="286719"/>
                  </a:lnTo>
                </a:path>
              </a:pathLst>
            </a:custGeom>
            <a:noFill/>
            <a:ln w="12700" cap="sq" cmpd="sng" algn="ctr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24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cxnSp>
          <p:nvCxnSpPr>
            <p:cNvPr id="170" name="Straight Connector 169"/>
            <p:cNvCxnSpPr>
              <a:stCxn id="174" idx="4"/>
            </p:cNvCxnSpPr>
            <p:nvPr/>
          </p:nvCxnSpPr>
          <p:spPr bwMode="auto">
            <a:xfrm>
              <a:off x="2899044" y="2845661"/>
              <a:ext cx="61132" cy="212671"/>
            </a:xfrm>
            <a:prstGeom prst="line">
              <a:avLst/>
            </a:prstGeom>
            <a:solidFill>
              <a:schemeClr val="accent1"/>
            </a:solidFill>
            <a:ln w="12700" cap="sq" cmpd="sng" algn="ctr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ffectLst/>
          </p:spPr>
        </p:cxnSp>
      </p:grpSp>
      <p:cxnSp>
        <p:nvCxnSpPr>
          <p:cNvPr id="165" name="Straight Connector 164"/>
          <p:cNvCxnSpPr/>
          <p:nvPr/>
        </p:nvCxnSpPr>
        <p:spPr bwMode="auto">
          <a:xfrm>
            <a:off x="6998776" y="3823005"/>
            <a:ext cx="195021" cy="2582"/>
          </a:xfrm>
          <a:prstGeom prst="line">
            <a:avLst/>
          </a:prstGeom>
          <a:solidFill>
            <a:schemeClr val="accent1"/>
          </a:solidFill>
          <a:ln w="12700" cap="sq" cmpd="sng" algn="ctr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</p:cxnSp>
      <p:cxnSp>
        <p:nvCxnSpPr>
          <p:cNvPr id="166" name="Straight Connector 165"/>
          <p:cNvCxnSpPr/>
          <p:nvPr/>
        </p:nvCxnSpPr>
        <p:spPr bwMode="auto">
          <a:xfrm>
            <a:off x="7971326" y="3823875"/>
            <a:ext cx="255691" cy="1712"/>
          </a:xfrm>
          <a:prstGeom prst="line">
            <a:avLst/>
          </a:prstGeom>
          <a:solidFill>
            <a:schemeClr val="accent1"/>
          </a:solidFill>
          <a:ln w="12700" cap="sq" cmpd="sng" algn="ctr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</p:cxnSp>
      <p:cxnSp>
        <p:nvCxnSpPr>
          <p:cNvPr id="167" name="Elbow Connector 166"/>
          <p:cNvCxnSpPr/>
          <p:nvPr/>
        </p:nvCxnSpPr>
        <p:spPr bwMode="auto">
          <a:xfrm rot="5400000">
            <a:off x="8003582" y="3606028"/>
            <a:ext cx="457200" cy="1588"/>
          </a:xfrm>
          <a:prstGeom prst="bentConnector3">
            <a:avLst>
              <a:gd name="adj1" fmla="val 50000"/>
            </a:avLst>
          </a:prstGeom>
          <a:solidFill>
            <a:schemeClr val="accent1"/>
          </a:solidFill>
          <a:ln w="12700" cap="sq" cmpd="sng" algn="ctr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</p:cxnSp>
      <p:cxnSp>
        <p:nvCxnSpPr>
          <p:cNvPr id="180" name="Straight Connector 179"/>
          <p:cNvCxnSpPr/>
          <p:nvPr/>
        </p:nvCxnSpPr>
        <p:spPr bwMode="auto">
          <a:xfrm>
            <a:off x="6553200" y="3376136"/>
            <a:ext cx="432816" cy="1588"/>
          </a:xfrm>
          <a:prstGeom prst="line">
            <a:avLst/>
          </a:prstGeom>
          <a:solidFill>
            <a:schemeClr val="accent1"/>
          </a:solidFill>
          <a:ln w="12700" cap="sq" cmpd="sng" algn="ctr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</p:cxnSp>
      <p:cxnSp>
        <p:nvCxnSpPr>
          <p:cNvPr id="184" name="Straight Connector 183"/>
          <p:cNvCxnSpPr/>
          <p:nvPr/>
        </p:nvCxnSpPr>
        <p:spPr bwMode="auto">
          <a:xfrm rot="5400000">
            <a:off x="7734300" y="4252436"/>
            <a:ext cx="1752600" cy="1588"/>
          </a:xfrm>
          <a:prstGeom prst="line">
            <a:avLst/>
          </a:prstGeom>
          <a:solidFill>
            <a:schemeClr val="accent1"/>
          </a:solidFill>
          <a:ln w="12700" cap="sq" cmpd="sng" algn="ctr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</p:cxnSp>
      <p:sp>
        <p:nvSpPr>
          <p:cNvPr id="185" name="TextBox 184"/>
          <p:cNvSpPr txBox="1"/>
          <p:nvPr/>
        </p:nvSpPr>
        <p:spPr>
          <a:xfrm rot="16200000">
            <a:off x="-248334" y="3833336"/>
            <a:ext cx="14478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1800" dirty="0" smtClean="0"/>
              <a:t>Power Converter</a:t>
            </a:r>
            <a:endParaRPr lang="en-GB" sz="1800" dirty="0"/>
          </a:p>
        </p:txBody>
      </p:sp>
      <p:sp>
        <p:nvSpPr>
          <p:cNvPr id="187" name="TextBox 186"/>
          <p:cNvSpPr txBox="1"/>
          <p:nvPr/>
        </p:nvSpPr>
        <p:spPr>
          <a:xfrm>
            <a:off x="4191000" y="3985736"/>
            <a:ext cx="147187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dirty="0" smtClean="0"/>
              <a:t>L</a:t>
            </a:r>
            <a:r>
              <a:rPr lang="en-GB" sz="1400" dirty="0" smtClean="0"/>
              <a:t>2</a:t>
            </a:r>
            <a:r>
              <a:rPr lang="en-GB" dirty="0" smtClean="0"/>
              <a:t> </a:t>
            </a:r>
            <a:r>
              <a:rPr lang="en-GB" sz="1400" dirty="0" smtClean="0"/>
              <a:t>(SC Magnet)</a:t>
            </a:r>
            <a:endParaRPr lang="en-GB" sz="1400" dirty="0"/>
          </a:p>
        </p:txBody>
      </p:sp>
      <p:sp>
        <p:nvSpPr>
          <p:cNvPr id="188" name="TextBox 187"/>
          <p:cNvSpPr txBox="1"/>
          <p:nvPr/>
        </p:nvSpPr>
        <p:spPr>
          <a:xfrm>
            <a:off x="7062522" y="3985736"/>
            <a:ext cx="165141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dirty="0" smtClean="0"/>
              <a:t>L</a:t>
            </a:r>
            <a:r>
              <a:rPr lang="en-GB" sz="1400" dirty="0" smtClean="0"/>
              <a:t>154</a:t>
            </a:r>
            <a:r>
              <a:rPr lang="en-GB" dirty="0" smtClean="0"/>
              <a:t> </a:t>
            </a:r>
            <a:r>
              <a:rPr lang="en-GB" sz="1400" dirty="0" smtClean="0"/>
              <a:t>(SC Magnet)</a:t>
            </a:r>
            <a:endParaRPr lang="en-GB" sz="1400" dirty="0"/>
          </a:p>
        </p:txBody>
      </p:sp>
      <p:sp>
        <p:nvSpPr>
          <p:cNvPr id="190" name="TextBox 189"/>
          <p:cNvSpPr txBox="1"/>
          <p:nvPr/>
        </p:nvSpPr>
        <p:spPr>
          <a:xfrm>
            <a:off x="2168381" y="1676400"/>
            <a:ext cx="507061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dirty="0" smtClean="0"/>
              <a:t>LHC Main Dipole System in one sector</a:t>
            </a:r>
            <a:endParaRPr lang="en-GB" dirty="0"/>
          </a:p>
        </p:txBody>
      </p:sp>
      <p:sp>
        <p:nvSpPr>
          <p:cNvPr id="209" name="Smiley Face 208"/>
          <p:cNvSpPr/>
          <p:nvPr/>
        </p:nvSpPr>
        <p:spPr bwMode="auto">
          <a:xfrm>
            <a:off x="914400" y="3733800"/>
            <a:ext cx="228600" cy="228600"/>
          </a:xfrm>
          <a:prstGeom prst="smileyFace">
            <a:avLst/>
          </a:prstGeom>
          <a:solidFill>
            <a:srgbClr val="FFC000"/>
          </a:solidFill>
          <a:ln w="12700" cap="sq" cmpd="sng" algn="ctr">
            <a:solidFill>
              <a:schemeClr val="bg1"/>
            </a:solidFill>
            <a:prstDash val="solid"/>
            <a:round/>
            <a:headEnd type="none" w="sm" len="sm"/>
            <a:tailEnd type="none" w="sm" len="sm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2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grpSp>
        <p:nvGrpSpPr>
          <p:cNvPr id="205" name="Group 204"/>
          <p:cNvGrpSpPr/>
          <p:nvPr/>
        </p:nvGrpSpPr>
        <p:grpSpPr>
          <a:xfrm>
            <a:off x="4486950" y="3276600"/>
            <a:ext cx="389850" cy="685800"/>
            <a:chOff x="2353350" y="3276600"/>
            <a:chExt cx="389850" cy="685800"/>
          </a:xfrm>
        </p:grpSpPr>
        <p:grpSp>
          <p:nvGrpSpPr>
            <p:cNvPr id="194" name="Group 193"/>
            <p:cNvGrpSpPr/>
            <p:nvPr/>
          </p:nvGrpSpPr>
          <p:grpSpPr>
            <a:xfrm>
              <a:off x="2362200" y="3657600"/>
              <a:ext cx="304800" cy="304800"/>
              <a:chOff x="2286000" y="5433536"/>
              <a:chExt cx="704849" cy="390526"/>
            </a:xfrm>
          </p:grpSpPr>
          <p:cxnSp>
            <p:nvCxnSpPr>
              <p:cNvPr id="195" name="Straight Connector 194"/>
              <p:cNvCxnSpPr/>
              <p:nvPr/>
            </p:nvCxnSpPr>
            <p:spPr bwMode="auto">
              <a:xfrm rot="5400000" flipH="1" flipV="1">
                <a:off x="2247900" y="5471636"/>
                <a:ext cx="152400" cy="76200"/>
              </a:xfrm>
              <a:prstGeom prst="line">
                <a:avLst/>
              </a:prstGeom>
              <a:solidFill>
                <a:schemeClr val="accent1"/>
              </a:solidFill>
              <a:ln w="28575" cap="sq" cmpd="sng" algn="ctr">
                <a:solidFill>
                  <a:srgbClr val="FFFF00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</p:spPr>
          </p:cxnSp>
          <p:cxnSp>
            <p:nvCxnSpPr>
              <p:cNvPr id="196" name="Straight Connector 195"/>
              <p:cNvCxnSpPr/>
              <p:nvPr/>
            </p:nvCxnSpPr>
            <p:spPr bwMode="auto">
              <a:xfrm rot="16200000" flipH="1">
                <a:off x="2209800" y="5585936"/>
                <a:ext cx="381000" cy="76200"/>
              </a:xfrm>
              <a:prstGeom prst="line">
                <a:avLst/>
              </a:prstGeom>
              <a:solidFill>
                <a:schemeClr val="accent1"/>
              </a:solidFill>
              <a:ln w="28575" cap="sq" cmpd="sng" algn="ctr">
                <a:solidFill>
                  <a:srgbClr val="FFFF00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</p:spPr>
          </p:cxnSp>
          <p:cxnSp>
            <p:nvCxnSpPr>
              <p:cNvPr id="197" name="Straight Connector 196"/>
              <p:cNvCxnSpPr/>
              <p:nvPr/>
            </p:nvCxnSpPr>
            <p:spPr bwMode="auto">
              <a:xfrm rot="5400000" flipH="1" flipV="1">
                <a:off x="2286000" y="5585936"/>
                <a:ext cx="381000" cy="76200"/>
              </a:xfrm>
              <a:prstGeom prst="line">
                <a:avLst/>
              </a:prstGeom>
              <a:solidFill>
                <a:schemeClr val="accent1"/>
              </a:solidFill>
              <a:ln w="28575" cap="sq" cmpd="sng" algn="ctr">
                <a:solidFill>
                  <a:srgbClr val="FFFF00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</p:spPr>
          </p:cxnSp>
          <p:cxnSp>
            <p:nvCxnSpPr>
              <p:cNvPr id="198" name="Straight Connector 197"/>
              <p:cNvCxnSpPr/>
              <p:nvPr/>
            </p:nvCxnSpPr>
            <p:spPr bwMode="auto">
              <a:xfrm rot="16200000" flipH="1">
                <a:off x="2362200" y="5585936"/>
                <a:ext cx="381000" cy="76200"/>
              </a:xfrm>
              <a:prstGeom prst="line">
                <a:avLst/>
              </a:prstGeom>
              <a:solidFill>
                <a:schemeClr val="accent1"/>
              </a:solidFill>
              <a:ln w="28575" cap="sq" cmpd="sng" algn="ctr">
                <a:solidFill>
                  <a:srgbClr val="FFFF00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</p:spPr>
          </p:cxnSp>
          <p:cxnSp>
            <p:nvCxnSpPr>
              <p:cNvPr id="199" name="Straight Connector 198"/>
              <p:cNvCxnSpPr/>
              <p:nvPr/>
            </p:nvCxnSpPr>
            <p:spPr bwMode="auto">
              <a:xfrm rot="5400000" flipH="1" flipV="1">
                <a:off x="2438400" y="5585936"/>
                <a:ext cx="381000" cy="76200"/>
              </a:xfrm>
              <a:prstGeom prst="line">
                <a:avLst/>
              </a:prstGeom>
              <a:solidFill>
                <a:schemeClr val="accent1"/>
              </a:solidFill>
              <a:ln w="28575" cap="sq" cmpd="sng" algn="ctr">
                <a:solidFill>
                  <a:srgbClr val="FFFF00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</p:spPr>
          </p:cxnSp>
          <p:cxnSp>
            <p:nvCxnSpPr>
              <p:cNvPr id="200" name="Straight Connector 199"/>
              <p:cNvCxnSpPr/>
              <p:nvPr/>
            </p:nvCxnSpPr>
            <p:spPr bwMode="auto">
              <a:xfrm rot="16200000" flipH="1">
                <a:off x="2514600" y="5585936"/>
                <a:ext cx="381000" cy="76200"/>
              </a:xfrm>
              <a:prstGeom prst="line">
                <a:avLst/>
              </a:prstGeom>
              <a:solidFill>
                <a:schemeClr val="accent1"/>
              </a:solidFill>
              <a:ln w="28575" cap="sq" cmpd="sng" algn="ctr">
                <a:solidFill>
                  <a:srgbClr val="FFFF00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</p:spPr>
          </p:cxnSp>
          <p:cxnSp>
            <p:nvCxnSpPr>
              <p:cNvPr id="201" name="Straight Connector 200"/>
              <p:cNvCxnSpPr/>
              <p:nvPr/>
            </p:nvCxnSpPr>
            <p:spPr bwMode="auto">
              <a:xfrm rot="5400000" flipH="1" flipV="1">
                <a:off x="2605088" y="5581174"/>
                <a:ext cx="371475" cy="95250"/>
              </a:xfrm>
              <a:prstGeom prst="line">
                <a:avLst/>
              </a:prstGeom>
              <a:solidFill>
                <a:schemeClr val="accent1"/>
              </a:solidFill>
              <a:ln w="28575" cap="sq" cmpd="sng" algn="ctr">
                <a:solidFill>
                  <a:srgbClr val="FFFF00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</p:spPr>
          </p:cxnSp>
          <p:cxnSp>
            <p:nvCxnSpPr>
              <p:cNvPr id="202" name="Straight Connector 201"/>
              <p:cNvCxnSpPr/>
              <p:nvPr/>
            </p:nvCxnSpPr>
            <p:spPr bwMode="auto">
              <a:xfrm rot="16200000" flipH="1">
                <a:off x="2676525" y="5604985"/>
                <a:ext cx="371475" cy="66675"/>
              </a:xfrm>
              <a:prstGeom prst="line">
                <a:avLst/>
              </a:prstGeom>
              <a:solidFill>
                <a:schemeClr val="accent1"/>
              </a:solidFill>
              <a:ln w="28575" cap="sq" cmpd="sng" algn="ctr">
                <a:solidFill>
                  <a:srgbClr val="FFFF00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</p:spPr>
          </p:cxnSp>
          <p:cxnSp>
            <p:nvCxnSpPr>
              <p:cNvPr id="203" name="Straight Connector 202"/>
              <p:cNvCxnSpPr/>
              <p:nvPr/>
            </p:nvCxnSpPr>
            <p:spPr bwMode="auto">
              <a:xfrm rot="5400000" flipH="1" flipV="1">
                <a:off x="2814637" y="5647849"/>
                <a:ext cx="266700" cy="85725"/>
              </a:xfrm>
              <a:prstGeom prst="line">
                <a:avLst/>
              </a:prstGeom>
              <a:solidFill>
                <a:schemeClr val="accent1"/>
              </a:solidFill>
              <a:ln w="28575" cap="sq" cmpd="sng" algn="ctr">
                <a:solidFill>
                  <a:srgbClr val="FFFF00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</p:spPr>
          </p:cxnSp>
        </p:grpSp>
        <p:sp>
          <p:nvSpPr>
            <p:cNvPr id="204" name="TextBox 203"/>
            <p:cNvSpPr txBox="1"/>
            <p:nvPr/>
          </p:nvSpPr>
          <p:spPr>
            <a:xfrm>
              <a:off x="2353350" y="3276600"/>
              <a:ext cx="389850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dirty="0" smtClean="0">
                  <a:solidFill>
                    <a:srgbClr val="FFFF00"/>
                  </a:solidFill>
                </a:rPr>
                <a:t>R</a:t>
              </a:r>
              <a:endParaRPr lang="en-GB" dirty="0">
                <a:solidFill>
                  <a:srgbClr val="FFFF00"/>
                </a:solidFill>
              </a:endParaRPr>
            </a:p>
          </p:txBody>
        </p:sp>
      </p:grpSp>
      <p:sp>
        <p:nvSpPr>
          <p:cNvPr id="206" name="TextBox 205"/>
          <p:cNvSpPr txBox="1"/>
          <p:nvPr/>
        </p:nvSpPr>
        <p:spPr>
          <a:xfrm>
            <a:off x="3505201" y="2369403"/>
            <a:ext cx="2666999" cy="830997"/>
          </a:xfrm>
          <a:prstGeom prst="rect">
            <a:avLst/>
          </a:prstGeom>
          <a:solidFill>
            <a:schemeClr val="tx2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GB" dirty="0" smtClean="0">
                <a:solidFill>
                  <a:srgbClr val="336699"/>
                </a:solidFill>
              </a:rPr>
              <a:t>Quench Detectors </a:t>
            </a:r>
            <a:r>
              <a:rPr lang="en-GB" dirty="0" smtClean="0">
                <a:solidFill>
                  <a:srgbClr val="336699"/>
                </a:solidFill>
                <a:sym typeface="Wingdings" pitchFamily="2" charset="2"/>
              </a:rPr>
              <a:t> V</a:t>
            </a:r>
            <a:r>
              <a:rPr lang="en-GB" sz="1800" dirty="0" smtClean="0">
                <a:solidFill>
                  <a:srgbClr val="336699"/>
                </a:solidFill>
                <a:sym typeface="Wingdings" pitchFamily="2" charset="2"/>
              </a:rPr>
              <a:t>1</a:t>
            </a:r>
            <a:r>
              <a:rPr lang="en-GB" dirty="0" smtClean="0">
                <a:solidFill>
                  <a:srgbClr val="336699"/>
                </a:solidFill>
                <a:sym typeface="Wingdings" pitchFamily="2" charset="2"/>
              </a:rPr>
              <a:t>-V</a:t>
            </a:r>
            <a:r>
              <a:rPr lang="en-GB" sz="1800" dirty="0" smtClean="0">
                <a:solidFill>
                  <a:srgbClr val="336699"/>
                </a:solidFill>
                <a:sym typeface="Wingdings" pitchFamily="2" charset="2"/>
              </a:rPr>
              <a:t>2</a:t>
            </a:r>
            <a:r>
              <a:rPr lang="en-GB" dirty="0" smtClean="0">
                <a:solidFill>
                  <a:srgbClr val="336699"/>
                </a:solidFill>
                <a:sym typeface="Wingdings" pitchFamily="2" charset="2"/>
              </a:rPr>
              <a:t> ≠ 0</a:t>
            </a:r>
            <a:endParaRPr lang="en-GB" dirty="0">
              <a:solidFill>
                <a:srgbClr val="336699"/>
              </a:solidFill>
            </a:endParaRPr>
          </a:p>
        </p:txBody>
      </p:sp>
      <p:sp>
        <p:nvSpPr>
          <p:cNvPr id="211" name="Explosion 1 210"/>
          <p:cNvSpPr/>
          <p:nvPr/>
        </p:nvSpPr>
        <p:spPr bwMode="auto">
          <a:xfrm>
            <a:off x="4267200" y="3657600"/>
            <a:ext cx="838200" cy="381000"/>
          </a:xfrm>
          <a:prstGeom prst="irregularSeal1">
            <a:avLst/>
          </a:prstGeom>
          <a:solidFill>
            <a:srgbClr val="FF6600"/>
          </a:solidFill>
          <a:ln w="12700" cap="sq" cmpd="sng" algn="ctr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2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grpSp>
        <p:nvGrpSpPr>
          <p:cNvPr id="215" name="Group 214"/>
          <p:cNvGrpSpPr/>
          <p:nvPr/>
        </p:nvGrpSpPr>
        <p:grpSpPr>
          <a:xfrm>
            <a:off x="5105400" y="5257800"/>
            <a:ext cx="2971800" cy="461665"/>
            <a:chOff x="5105400" y="5257800"/>
            <a:chExt cx="2971800" cy="461665"/>
          </a:xfrm>
        </p:grpSpPr>
        <p:sp>
          <p:nvSpPr>
            <p:cNvPr id="213" name="TextBox 212"/>
            <p:cNvSpPr txBox="1"/>
            <p:nvPr/>
          </p:nvSpPr>
          <p:spPr>
            <a:xfrm>
              <a:off x="5105400" y="5257800"/>
              <a:ext cx="215796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dirty="0" smtClean="0"/>
                <a:t>Quench Heaters</a:t>
              </a:r>
              <a:endParaRPr lang="en-GB" dirty="0"/>
            </a:p>
          </p:txBody>
        </p:sp>
        <p:sp>
          <p:nvSpPr>
            <p:cNvPr id="214" name="Explosion 1 213"/>
            <p:cNvSpPr/>
            <p:nvPr/>
          </p:nvSpPr>
          <p:spPr bwMode="auto">
            <a:xfrm>
              <a:off x="7239000" y="5334000"/>
              <a:ext cx="838200" cy="381000"/>
            </a:xfrm>
            <a:prstGeom prst="irregularSeal1">
              <a:avLst/>
            </a:prstGeom>
            <a:solidFill>
              <a:srgbClr val="FF6600"/>
            </a:solidFill>
            <a:ln w="12700" cap="sq" cmpd="sng" algn="ctr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24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  <p:sp>
        <p:nvSpPr>
          <p:cNvPr id="113" name="Smiley Face 112"/>
          <p:cNvSpPr/>
          <p:nvPr/>
        </p:nvSpPr>
        <p:spPr bwMode="auto">
          <a:xfrm>
            <a:off x="914400" y="3733800"/>
            <a:ext cx="228600" cy="228600"/>
          </a:xfrm>
          <a:prstGeom prst="smileyFace">
            <a:avLst/>
          </a:prstGeom>
          <a:solidFill>
            <a:srgbClr val="FFC000"/>
          </a:solidFill>
          <a:ln w="12700" cap="sq" cmpd="sng" algn="ctr">
            <a:solidFill>
              <a:schemeClr val="bg1"/>
            </a:solidFill>
            <a:prstDash val="solid"/>
            <a:round/>
            <a:headEnd type="none" w="sm" len="sm"/>
            <a:tailEnd type="none" w="sm" len="sm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2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92" name="Smiley Face 191"/>
          <p:cNvSpPr/>
          <p:nvPr/>
        </p:nvSpPr>
        <p:spPr bwMode="auto">
          <a:xfrm>
            <a:off x="914400" y="3733800"/>
            <a:ext cx="228600" cy="228600"/>
          </a:xfrm>
          <a:prstGeom prst="smileyFace">
            <a:avLst/>
          </a:prstGeom>
          <a:solidFill>
            <a:srgbClr val="99FF33"/>
          </a:solidFill>
          <a:ln w="12700" cap="sq" cmpd="sng" algn="ctr">
            <a:solidFill>
              <a:schemeClr val="bg1"/>
            </a:solidFill>
            <a:prstDash val="solid"/>
            <a:round/>
            <a:headEnd type="none" w="sm" len="sm"/>
            <a:tailEnd type="none" w="sm" len="sm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2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cxnSp>
        <p:nvCxnSpPr>
          <p:cNvPr id="145" name="Straight Connector 144"/>
          <p:cNvCxnSpPr/>
          <p:nvPr/>
        </p:nvCxnSpPr>
        <p:spPr bwMode="auto">
          <a:xfrm rot="5400000">
            <a:off x="1136798" y="4218468"/>
            <a:ext cx="1143000" cy="1588"/>
          </a:xfrm>
          <a:prstGeom prst="line">
            <a:avLst/>
          </a:prstGeom>
          <a:solidFill>
            <a:schemeClr val="accent1"/>
          </a:solidFill>
          <a:ln w="12700" cap="sq" cmpd="sng" algn="ctr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</p:cxnSp>
      <p:grpSp>
        <p:nvGrpSpPr>
          <p:cNvPr id="130" name="Group 129"/>
          <p:cNvGrpSpPr/>
          <p:nvPr/>
        </p:nvGrpSpPr>
        <p:grpSpPr>
          <a:xfrm rot="16200000">
            <a:off x="1485105" y="4001294"/>
            <a:ext cx="458788" cy="381000"/>
            <a:chOff x="1066800" y="5486400"/>
            <a:chExt cx="458788" cy="533400"/>
          </a:xfrm>
        </p:grpSpPr>
        <p:sp>
          <p:nvSpPr>
            <p:cNvPr id="126" name="Isosceles Triangle 125"/>
            <p:cNvSpPr/>
            <p:nvPr/>
          </p:nvSpPr>
          <p:spPr bwMode="auto">
            <a:xfrm rot="5400000">
              <a:off x="1028700" y="5524500"/>
              <a:ext cx="533400" cy="457200"/>
            </a:xfrm>
            <a:prstGeom prst="triangle">
              <a:avLst/>
            </a:prstGeom>
            <a:solidFill>
              <a:schemeClr val="tx2">
                <a:lumMod val="90000"/>
              </a:schemeClr>
            </a:solidFill>
            <a:ln w="12700" cap="sq" cmpd="sng" algn="ctr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24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cxnSp>
          <p:nvCxnSpPr>
            <p:cNvPr id="128" name="Straight Connector 127"/>
            <p:cNvCxnSpPr/>
            <p:nvPr/>
          </p:nvCxnSpPr>
          <p:spPr bwMode="auto">
            <a:xfrm rot="5400000">
              <a:off x="1258094" y="5752306"/>
              <a:ext cx="533400" cy="1588"/>
            </a:xfrm>
            <a:prstGeom prst="line">
              <a:avLst/>
            </a:prstGeom>
            <a:solidFill>
              <a:schemeClr val="accent1"/>
            </a:solidFill>
            <a:ln w="12700" cap="sq" cmpd="sng" algn="ctr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ffectLst/>
          </p:spPr>
        </p:cxnSp>
      </p:grpSp>
      <p:cxnSp>
        <p:nvCxnSpPr>
          <p:cNvPr id="149" name="Straight Connector 148"/>
          <p:cNvCxnSpPr/>
          <p:nvPr/>
        </p:nvCxnSpPr>
        <p:spPr bwMode="auto">
          <a:xfrm rot="10800000">
            <a:off x="1066800" y="4800600"/>
            <a:ext cx="685800" cy="1588"/>
          </a:xfrm>
          <a:prstGeom prst="line">
            <a:avLst/>
          </a:prstGeom>
          <a:solidFill>
            <a:schemeClr val="accent1"/>
          </a:solidFill>
          <a:ln w="12700" cap="sq" cmpd="sng" algn="ctr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</p:cxnSp>
      <p:cxnSp>
        <p:nvCxnSpPr>
          <p:cNvPr id="157" name="Straight Connector 156"/>
          <p:cNvCxnSpPr/>
          <p:nvPr/>
        </p:nvCxnSpPr>
        <p:spPr bwMode="auto">
          <a:xfrm rot="10800000">
            <a:off x="1066800" y="3657600"/>
            <a:ext cx="685800" cy="1588"/>
          </a:xfrm>
          <a:prstGeom prst="line">
            <a:avLst/>
          </a:prstGeom>
          <a:solidFill>
            <a:schemeClr val="accent1"/>
          </a:solidFill>
          <a:ln w="12700" cap="sq" cmpd="sng" algn="ctr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</p:cxn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repeatCount="indefinite" accel="50000" decel="50000" fill="hold" grpId="0" nodeType="click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-3.61111E-6 3.7037E-6 C 0.00052 -0.01158 -0.00573 -0.05787 0.00313 -0.06945 C 0.01198 -0.08102 0.03611 -0.06991 0.05313 -0.06945 C 0.07014 -0.06899 0.09653 -0.07755 0.10521 -0.06667 C 0.11389 -0.05579 0.08855 -0.01505 0.10521 -0.00417 C 0.12188 0.00671 0.18316 -0.00116 0.20521 -0.00139 C 0.22709 -0.00162 0.23195 0.00578 0.23733 -0.00556 C 0.24289 -0.0169 0.22188 -0.05903 0.23837 -0.06945 C 0.25521 -0.07986 0.32066 -0.07917 0.3375 -0.06806 C 0.35434 -0.05695 0.32709 -0.01343 0.33959 -0.00278 C 0.35209 0.00787 0.39028 -0.00348 0.4125 -0.00417 C 0.43473 -0.00486 0.46285 0.0037 0.47292 -0.00695 C 0.48299 -0.0176 0.46702 -0.05787 0.47292 -0.06806 C 0.47882 -0.07824 0.47882 -0.06829 0.50834 -0.06806 C 0.53768 -0.06783 0.62518 -0.07755 0.65 -0.06667 C 0.67483 -0.05579 0.63455 -0.01297 0.6573 -0.00278 C 0.68004 0.0074 0.76476 0.00532 0.78646 -0.00556 C 0.80816 -0.01644 0.78021 -0.05834 0.7875 -0.06806 C 0.79462 -0.07778 0.82361 -0.07848 0.83021 -0.06389 C 0.83681 -0.04931 0.82761 -0.02223 0.82709 0.01944 C 0.82657 0.06111 0.84289 0.15856 0.82709 0.18634 C 0.81129 0.21412 0.76146 0.18588 0.7323 0.18634 C 0.70313 0.1868 0.67466 0.18889 0.65209 0.18912 C 0.62952 0.18935 0.61702 0.18796 0.59688 0.18773 C 0.57674 0.1875 0.55382 0.18842 0.53125 0.18773 C 0.50868 0.18703 0.48351 0.18379 0.46146 0.18356 C 0.43924 0.18333 0.41841 0.18611 0.39792 0.18634 C 0.37726 0.18657 0.35608 0.18472 0.3375 0.18495 C 0.31893 0.18518 0.30191 0.18773 0.28646 0.18773 C 0.27101 0.18773 0.25209 0.19583 0.2448 0.18495 C 0.23733 0.17407 0.26615 0.13287 0.24271 0.12222 C 0.21927 0.1118 0.12761 0.11088 0.10417 0.12222 C 0.08073 0.13379 0.11875 0.18148 0.10209 0.19051 C 0.08542 0.19953 0.02101 0.20578 0.00417 0.17662 C -0.01267 0.14745 0.00174 0.04884 0.00105 0.01527 " pathEditMode="relative" rAng="0" ptsTypes="aaaaaaaaaaaaaaaaaaaaaaaaaaaaaaaaaaa">
                                      <p:cBhvr>
                                        <p:cTn id="6" dur="20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15" y="66"/>
                                    </p:animMotion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53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7" presetClass="exit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1" dur="50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53" presetClass="entr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0" presetClass="path" presetSubtype="0" repeatCount="indefinite" accel="50000" decel="50000" fill="hold" grpId="0" nodeType="click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0.00295 -1.11111E-6 C 0.00347 -0.01157 -0.00278 -0.05787 0.00608 -0.06944 C 0.01493 -0.08102 0.03906 -0.06991 0.05608 -0.06944 C 0.07309 -0.06898 0.09983 -0.07731 0.10816 -0.06667 C 0.11649 -0.05602 0.09531 -0.01736 0.10608 -0.00602 C 0.11684 0.00533 0.15069 0.00185 0.1724 0.00162 C 0.1941 0.00139 0.22483 0.00417 0.23628 -0.00764 C 0.24774 -0.01944 0.22396 -0.05926 0.24132 -0.06944 C 0.25868 -0.07963 0.32344 -0.05648 0.34045 -0.06805 C 0.35747 -0.07963 0.33247 -0.12685 0.34358 -0.13912 C 0.35469 -0.15139 0.38559 -0.14236 0.40712 -0.1419 C 0.42865 -0.14143 0.46128 -0.14861 0.47274 -0.13634 C 0.4842 -0.12384 0.46944 -0.0794 0.47587 -0.06805 C 0.48229 -0.05671 0.48177 -0.06829 0.51128 -0.06805 C 0.54063 -0.06782 0.62865 -0.07778 0.65295 -0.06667 C 0.67726 -0.05555 0.63542 -0.01111 0.65729 -0.00139 C 0.67917 0.00833 0.76181 0.00347 0.78403 -0.00764 C 0.80625 -0.01875 0.78229 -0.0588 0.79045 -0.06805 C 0.79861 -0.07731 0.82656 -0.07847 0.83316 -0.06389 C 0.83976 -0.0493 0.83056 -0.02222 0.83003 0.01945 C 0.82951 0.06111 0.84583 0.15857 0.83003 0.18634 C 0.81424 0.21412 0.76441 0.18588 0.73524 0.18634 C 0.70608 0.18681 0.6776 0.18889 0.65503 0.18912 C 0.63247 0.18935 0.61997 0.18796 0.59983 0.18773 C 0.57969 0.1875 0.55677 0.18843 0.5342 0.18773 C 0.51163 0.18704 0.48646 0.1838 0.46441 0.18357 C 0.44219 0.18333 0.42135 0.18611 0.40087 0.18634 C 0.38021 0.18658 0.35903 0.18472 0.34045 0.18495 C 0.32188 0.18519 0.30486 0.18773 0.28941 0.18773 C 0.27396 0.18773 0.25538 0.17431 0.24774 0.18495 C 0.2401 0.1956 0.26649 0.24005 0.24358 0.25162 C 0.22066 0.2632 0.13333 0.26458 0.11024 0.2544 C 0.08715 0.24421 0.12222 0.20347 0.10503 0.19051 C 0.08785 0.17755 0.02361 0.18472 0.00712 0.17662 C -0.00937 0.16852 -0.00503 0.14745 0.00608 0.1412 C 0.01719 0.13495 0.06215 0.1662 0.07361 0.13958 C 0.08507 0.11296 0.08681 0.0088 0.07465 -0.01852 C 0.0625 -0.04583 0.0158 -0.02338 0.00035 -0.02477 " pathEditMode="relative" rAng="0" ptsTypes="aaaaaaaaaaaaaaaaaaaaaaaaaaaaaaaaaaaaaa">
                                      <p:cBhvr>
                                        <p:cTn id="36" dur="30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15" y="56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0" presetClass="path" presetSubtype="0" repeatCount="300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295 -0.00602 C 0.00347 -0.01759 -0.00278 -0.06389 0.00608 -0.07546 C 0.01493 -0.08704 0.03906 -0.07592 0.05608 -0.07546 C 0.07309 -0.075 0.10017 -0.08403 0.10816 -0.07268 C 0.11615 -0.06134 0.09288 -0.01991 0.10382 -0.00764 C 0.11476 0.00463 0.15156 0.00162 0.17361 0.00162 C 0.19566 0.00162 0.22483 0.00509 0.23611 -0.00764 C 0.24757 -0.02037 0.22378 -0.06435 0.24132 -0.07546 C 0.25868 -0.08657 0.32448 -0.08611 0.34045 -0.07407 C 0.35642 -0.06204 0.32639 -0.01505 0.3375 -0.00301 C 0.34844 0.00903 0.38438 -0.00069 0.40729 -0.00139 C 0.43003 -0.00208 0.46302 0.0044 0.47465 -0.00764 C 0.48594 -0.01967 0.46979 -0.06296 0.47587 -0.07407 C 0.48177 -0.08518 0.4816 -0.0743 0.51094 -0.07407 C 0.54045 -0.07384 0.62865 -0.08403 0.65295 -0.07268 C 0.67726 -0.06134 0.63542 -0.0169 0.65729 -0.00602 C 0.67917 0.00486 0.76163 0.0037 0.78403 -0.00764 C 0.80625 -0.01898 0.78229 -0.06366 0.79028 -0.07407 C 0.79861 -0.08449 0.82656 -0.08449 0.83316 -0.06991 C 0.83976 -0.05532 0.83056 -0.02824 0.83003 0.01343 C 0.82951 0.05509 0.84566 0.15255 0.83003 0.18033 C 0.81424 0.2081 0.76424 0.17986 0.73507 0.18033 C 0.70608 0.18079 0.6776 0.18287 0.65503 0.1831 C 0.63247 0.18333 0.61997 0.18195 0.59983 0.18171 C 0.57951 0.18148 0.55677 0.18241 0.5342 0.18171 C 0.51146 0.18102 0.48628 0.17778 0.46424 0.17755 C 0.44219 0.17732 0.42135 0.18009 0.40069 0.18033 C 0.38021 0.18056 0.35903 0.1787 0.34045 0.17894 C 0.32188 0.17917 0.30486 0.18171 0.28941 0.18171 C 0.27396 0.18171 0.25538 0.16829 0.24774 0.17894 C 0.2401 0.18958 0.26649 0.23403 0.24358 0.2456 C 0.22066 0.25718 0.13333 0.25857 0.11024 0.24838 C 0.08715 0.2382 0.12274 0.19421 0.10503 0.18449 C 0.08733 0.17477 0.02049 0.19792 0.00382 0.19074 C -0.01285 0.18357 -0.0066 0.14977 0.00486 0.1412 C 0.01632 0.13264 0.06076 0.16667 0.0724 0.13958 C 0.08403 0.1125 0.08646 0.00579 0.07465 -0.02153 C 0.06285 -0.04884 0.01667 -0.02407 0.00139 -0.02477 " pathEditMode="relative" rAng="0" ptsTypes="aaaaaaaaaaaaaaaaaaaaaaaaaaaaaaaaaaaaaa">
                                      <p:cBhvr>
                                        <p:cTn id="38" dur="3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13" y="92"/>
                                    </p:animMotion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sameClick" afterEffect="1">
                                          <p:stCondLst>
                                            <p:cond evt="end" delay="0">
                                              <p:tn val="37"/>
                                            </p:cond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9" grpId="0" animBg="1"/>
      <p:bldP spid="206" grpId="0" animBg="1"/>
      <p:bldP spid="211" grpId="0" animBg="1"/>
      <p:bldP spid="113" grpId="0" animBg="1"/>
      <p:bldP spid="192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0767" name="Group 15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330768" name="WordArt 16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36699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30769" name="WordArt 17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30770" name="WordArt 18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30771" name="WordArt 19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330772" name="WordArt 20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8" dist="17961" dir="13500000">
                      <a:srgbClr val="97AFCD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330773" name="Rectangle 21"/>
          <p:cNvSpPr>
            <a:spLocks noGrp="1" noChangeArrowheads="1"/>
          </p:cNvSpPr>
          <p:nvPr>
            <p:ph type="title"/>
          </p:nvPr>
        </p:nvSpPr>
        <p:spPr>
          <a:xfrm>
            <a:off x="1676400" y="381000"/>
            <a:ext cx="7010400" cy="1066800"/>
          </a:xfrm>
        </p:spPr>
        <p:txBody>
          <a:bodyPr/>
          <a:lstStyle/>
          <a:p>
            <a:r>
              <a:rPr lang="en-US" sz="4000"/>
              <a:t>Magnet Energy:</a:t>
            </a:r>
            <a:br>
              <a:rPr lang="en-US" sz="4000"/>
            </a:br>
            <a:r>
              <a:rPr lang="en-US" sz="4000"/>
              <a:t>Energy Extraction System</a:t>
            </a:r>
          </a:p>
        </p:txBody>
      </p:sp>
      <p:pic>
        <p:nvPicPr>
          <p:cNvPr id="330790" name="Picture 38" descr="ua23_hom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581400" y="1981200"/>
            <a:ext cx="5562600" cy="4216400"/>
          </a:xfrm>
          <a:prstGeom prst="rect">
            <a:avLst/>
          </a:prstGeom>
          <a:noFill/>
        </p:spPr>
      </p:pic>
      <p:grpSp>
        <p:nvGrpSpPr>
          <p:cNvPr id="330791" name="Group 39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330792" name="WordArt 40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330793" name="WordArt 41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30794" name="WordArt 42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30795" name="WordArt 43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30796" name="WordArt 44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  <p:sp>
        <p:nvSpPr>
          <p:cNvPr id="330798" name="Rectangle 46"/>
          <p:cNvSpPr>
            <a:spLocks noChangeArrowheads="1"/>
          </p:cNvSpPr>
          <p:nvPr/>
        </p:nvSpPr>
        <p:spPr bwMode="auto">
          <a:xfrm>
            <a:off x="0" y="1600200"/>
            <a:ext cx="3886200" cy="1219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1"/>
            </a:outerShdw>
          </a:effectLst>
        </p:spPr>
        <p:txBody>
          <a:bodyPr/>
          <a:lstStyle/>
          <a:p>
            <a:pPr marL="342900" indent="-342900">
              <a:spcBef>
                <a:spcPct val="20000"/>
              </a:spcBef>
              <a:buClr>
                <a:schemeClr val="accent1"/>
              </a:buClr>
              <a:buSzPct val="150000"/>
              <a:buFontTx/>
              <a:buChar char="•"/>
            </a:pPr>
            <a:r>
              <a:rPr kumimoji="1" lang="de-DE" sz="1800" b="1" dirty="0">
                <a:latin typeface="Tahoma" pitchFamily="34" charset="0"/>
                <a:sym typeface="Symbol" pitchFamily="18" charset="2"/>
              </a:rPr>
              <a:t>During normal operation every ramp down of the magnets implies</a:t>
            </a:r>
            <a:r>
              <a:rPr kumimoji="1" lang="de-DE" sz="1800" b="1" dirty="0">
                <a:latin typeface="Tahoma" pitchFamily="34" charset="0"/>
                <a:sym typeface="Wingdings" pitchFamily="2" charset="2"/>
              </a:rPr>
              <a:t> energy extraction, but this takes ~20 min  too slow in case of a quench</a:t>
            </a:r>
            <a:endParaRPr kumimoji="1" lang="de-DE" sz="1800" b="1" dirty="0">
              <a:latin typeface="Tahoma" pitchFamily="34" charset="0"/>
              <a:sym typeface="Symbol" pitchFamily="18" charset="2"/>
            </a:endParaRPr>
          </a:p>
          <a:p>
            <a:pPr marL="342900" indent="-342900">
              <a:spcBef>
                <a:spcPct val="20000"/>
              </a:spcBef>
              <a:buClr>
                <a:schemeClr val="accent1"/>
              </a:buClr>
              <a:buSzPct val="150000"/>
              <a:buFontTx/>
              <a:buChar char="•"/>
            </a:pPr>
            <a:r>
              <a:rPr kumimoji="1" lang="de-DE" sz="1800" b="1" dirty="0">
                <a:latin typeface="Tahoma" pitchFamily="34" charset="0"/>
                <a:sym typeface="Symbol" pitchFamily="18" charset="2"/>
              </a:rPr>
              <a:t>A dedicated Energy Extraction System for quench protection is needed</a:t>
            </a:r>
          </a:p>
          <a:p>
            <a:pPr marL="342900" indent="-342900">
              <a:spcBef>
                <a:spcPct val="20000"/>
              </a:spcBef>
              <a:buClr>
                <a:schemeClr val="accent1"/>
              </a:buClr>
              <a:buSzPct val="150000"/>
              <a:buFontTx/>
              <a:buChar char="•"/>
            </a:pPr>
            <a:r>
              <a:rPr kumimoji="1" lang="de-DE" sz="1800" b="1" dirty="0">
                <a:latin typeface="Tahoma" pitchFamily="34" charset="0"/>
                <a:sym typeface="Symbol" pitchFamily="18" charset="2"/>
              </a:rPr>
              <a:t>There are 32 EES for the 24 13kA main circuits (dipoles &amp; quadrupoles) (+ the EES for the 600 A correctors)</a:t>
            </a:r>
          </a:p>
          <a:p>
            <a:pPr marL="342900" indent="-342900">
              <a:spcBef>
                <a:spcPct val="20000"/>
              </a:spcBef>
              <a:buClr>
                <a:schemeClr val="accent1"/>
              </a:buClr>
              <a:buSzPct val="150000"/>
              <a:buFontTx/>
              <a:buChar char="•"/>
            </a:pPr>
            <a:r>
              <a:rPr kumimoji="1" lang="de-DE" sz="1800" b="1" dirty="0">
                <a:latin typeface="Tahoma" pitchFamily="34" charset="0"/>
                <a:sym typeface="Symbol" pitchFamily="18" charset="2"/>
              </a:rPr>
              <a:t>This system releases the energy in 104 </a:t>
            </a:r>
            <a:r>
              <a:rPr kumimoji="1" lang="de-DE" sz="1800" b="1" dirty="0" smtClean="0">
                <a:latin typeface="Tahoma" pitchFamily="34" charset="0"/>
                <a:sym typeface="Symbol" pitchFamily="18" charset="2"/>
              </a:rPr>
              <a:t>s </a:t>
            </a:r>
            <a:r>
              <a:rPr kumimoji="1" lang="de-DE" sz="1800" b="1" dirty="0">
                <a:latin typeface="Tahoma" pitchFamily="34" charset="0"/>
                <a:sym typeface="Symbol" pitchFamily="18" charset="2"/>
              </a:rPr>
              <a:t>for the dipoles (-125 A/s) and in 40 s for the quadrupoles </a:t>
            </a:r>
            <a:r>
              <a:rPr kumimoji="1" lang="de-DE" sz="1800" b="1" dirty="0" smtClean="0">
                <a:latin typeface="Tahoma" pitchFamily="34" charset="0"/>
                <a:sym typeface="Symbol" pitchFamily="18" charset="2"/>
              </a:rPr>
              <a:t>(-</a:t>
            </a:r>
            <a:r>
              <a:rPr kumimoji="1" lang="de-DE" sz="1800" b="1" dirty="0">
                <a:latin typeface="Tahoma" pitchFamily="34" charset="0"/>
                <a:sym typeface="Symbol" pitchFamily="18" charset="2"/>
              </a:rPr>
              <a:t>325 A/s)</a:t>
            </a:r>
          </a:p>
          <a:p>
            <a:pPr marL="342900" indent="-342900">
              <a:spcBef>
                <a:spcPct val="20000"/>
              </a:spcBef>
              <a:buClr>
                <a:schemeClr val="accent1"/>
              </a:buClr>
              <a:buSzPct val="75000"/>
              <a:buFontTx/>
              <a:buChar char="-"/>
            </a:pPr>
            <a:endParaRPr kumimoji="1" lang="en-US" sz="1800" dirty="0">
              <a:latin typeface="Tahoma" pitchFamily="34" charset="0"/>
            </a:endParaRPr>
          </a:p>
        </p:txBody>
      </p:sp>
      <p:sp>
        <p:nvSpPr>
          <p:cNvPr id="330799" name="Text Box 47"/>
          <p:cNvSpPr txBox="1">
            <a:spLocks noChangeArrowheads="1"/>
          </p:cNvSpPr>
          <p:nvPr/>
        </p:nvSpPr>
        <p:spPr bwMode="auto">
          <a:xfrm>
            <a:off x="6003925" y="4681538"/>
            <a:ext cx="1360488" cy="457200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r>
              <a:rPr lang="en-US">
                <a:solidFill>
                  <a:schemeClr val="bg1"/>
                </a:solidFill>
                <a:latin typeface="Tahoma" pitchFamily="34" charset="0"/>
              </a:rPr>
              <a:t>Switches</a:t>
            </a:r>
          </a:p>
        </p:txBody>
      </p:sp>
      <p:sp>
        <p:nvSpPr>
          <p:cNvPr id="330800" name="Text Box 48"/>
          <p:cNvSpPr txBox="1">
            <a:spLocks noChangeArrowheads="1"/>
          </p:cNvSpPr>
          <p:nvPr/>
        </p:nvSpPr>
        <p:spPr bwMode="auto">
          <a:xfrm>
            <a:off x="3886200" y="5105400"/>
            <a:ext cx="1389063" cy="457200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r>
              <a:rPr lang="en-US">
                <a:solidFill>
                  <a:schemeClr val="bg1"/>
                </a:solidFill>
                <a:latin typeface="Tahoma" pitchFamily="34" charset="0"/>
              </a:rPr>
              <a:t>Resistors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7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79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79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79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0798" grpId="0" build="p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5887" name="Group 15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335888" name="WordArt 16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36699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35889" name="WordArt 17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35890" name="WordArt 18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35891" name="WordArt 19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335892" name="WordArt 20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8" dist="17961" dir="13500000">
                      <a:srgbClr val="97AFCD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335893" name="Rectangle 21"/>
          <p:cNvSpPr>
            <a:spLocks noGrp="1" noChangeArrowheads="1"/>
          </p:cNvSpPr>
          <p:nvPr>
            <p:ph type="title"/>
          </p:nvPr>
        </p:nvSpPr>
        <p:spPr>
          <a:xfrm>
            <a:off x="1676400" y="381000"/>
            <a:ext cx="7010400" cy="1066800"/>
          </a:xfrm>
        </p:spPr>
        <p:txBody>
          <a:bodyPr/>
          <a:lstStyle/>
          <a:p>
            <a:r>
              <a:rPr lang="en-US" sz="4000"/>
              <a:t>Magnet Energy:</a:t>
            </a:r>
            <a:br>
              <a:rPr lang="en-US" sz="4000"/>
            </a:br>
            <a:r>
              <a:rPr lang="en-US" sz="4000"/>
              <a:t>Power Interlock Controller</a:t>
            </a:r>
          </a:p>
        </p:txBody>
      </p:sp>
      <p:pic>
        <p:nvPicPr>
          <p:cNvPr id="335895" name="Picture 23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81000" y="2938463"/>
            <a:ext cx="8610600" cy="3843337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</p:pic>
      <p:grpSp>
        <p:nvGrpSpPr>
          <p:cNvPr id="335896" name="Group 24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335897" name="WordArt 25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335898" name="WordArt 26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35899" name="WordArt 27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35900" name="WordArt 28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35901" name="WordArt 29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  <p:sp>
        <p:nvSpPr>
          <p:cNvPr id="335902" name="Rectangle 30"/>
          <p:cNvSpPr>
            <a:spLocks noChangeArrowheads="1"/>
          </p:cNvSpPr>
          <p:nvPr/>
        </p:nvSpPr>
        <p:spPr bwMode="auto">
          <a:xfrm>
            <a:off x="381000" y="1752600"/>
            <a:ext cx="5181600" cy="990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1"/>
            </a:outerShdw>
          </a:effectLst>
        </p:spPr>
        <p:txBody>
          <a:bodyPr/>
          <a:lstStyle/>
          <a:p>
            <a:pPr marL="342900" indent="-342900">
              <a:spcBef>
                <a:spcPct val="20000"/>
              </a:spcBef>
              <a:buClr>
                <a:schemeClr val="accent1"/>
              </a:buClr>
              <a:buSzPct val="150000"/>
              <a:buFontTx/>
              <a:buChar char="•"/>
            </a:pPr>
            <a:r>
              <a:rPr kumimoji="1" lang="de-DE" sz="1800" b="1">
                <a:latin typeface="Tahoma" pitchFamily="34" charset="0"/>
                <a:sym typeface="Symbol" pitchFamily="18" charset="2"/>
              </a:rPr>
              <a:t>36 PICs in LHC for the SC magnets (warm magnets also have PICs)</a:t>
            </a:r>
          </a:p>
          <a:p>
            <a:pPr marL="342900" indent="-342900">
              <a:spcBef>
                <a:spcPct val="20000"/>
              </a:spcBef>
              <a:buClr>
                <a:schemeClr val="accent1"/>
              </a:buClr>
              <a:buSzPct val="150000"/>
              <a:buFontTx/>
              <a:buChar char="•"/>
            </a:pPr>
            <a:r>
              <a:rPr kumimoji="1" lang="de-DE" sz="1800" b="1">
                <a:latin typeface="Tahoma" pitchFamily="34" charset="0"/>
                <a:sym typeface="Symbol" pitchFamily="18" charset="2"/>
              </a:rPr>
              <a:t>1 PIC per Powering Subsector</a:t>
            </a:r>
            <a:r>
              <a:rPr kumimoji="1" lang="de-DE" sz="1800" b="1">
                <a:latin typeface="Tahoma" pitchFamily="34" charset="0"/>
                <a:sym typeface="Wingdings" pitchFamily="2" charset="2"/>
              </a:rPr>
              <a:t> </a:t>
            </a:r>
            <a:endParaRPr kumimoji="1" lang="de-DE" sz="1800" b="1">
              <a:latin typeface="Tahoma" pitchFamily="34" charset="0"/>
              <a:sym typeface="Symbol" pitchFamily="18" charset="2"/>
            </a:endParaRPr>
          </a:p>
        </p:txBody>
      </p:sp>
      <p:grpSp>
        <p:nvGrpSpPr>
          <p:cNvPr id="335915" name="Group 43"/>
          <p:cNvGrpSpPr>
            <a:grpSpLocks/>
          </p:cNvGrpSpPr>
          <p:nvPr/>
        </p:nvGrpSpPr>
        <p:grpSpPr bwMode="auto">
          <a:xfrm>
            <a:off x="7091363" y="1616075"/>
            <a:ext cx="1976437" cy="3717925"/>
            <a:chOff x="4467" y="1018"/>
            <a:chExt cx="1245" cy="2342"/>
          </a:xfrm>
        </p:grpSpPr>
        <p:sp>
          <p:nvSpPr>
            <p:cNvPr id="335903" name="Text Box 31"/>
            <p:cNvSpPr txBox="1">
              <a:spLocks noChangeArrowheads="1"/>
            </p:cNvSpPr>
            <p:nvPr/>
          </p:nvSpPr>
          <p:spPr bwMode="auto">
            <a:xfrm>
              <a:off x="4467" y="1018"/>
              <a:ext cx="1245" cy="758"/>
            </a:xfrm>
            <a:prstGeom prst="rect">
              <a:avLst/>
            </a:prstGeom>
            <a:noFill/>
            <a:ln w="12700" cap="sq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 algn="ctr"/>
              <a:r>
                <a:rPr lang="en-US" sz="1800">
                  <a:latin typeface="Tahoma" pitchFamily="34" charset="0"/>
                </a:rPr>
                <a:t>Power Converters</a:t>
              </a:r>
            </a:p>
            <a:p>
              <a:pPr algn="ctr"/>
              <a:r>
                <a:rPr lang="en-US" sz="1800">
                  <a:latin typeface="Tahoma" pitchFamily="34" charset="0"/>
                </a:rPr>
                <a:t>QPS</a:t>
              </a:r>
            </a:p>
            <a:p>
              <a:pPr algn="ctr"/>
              <a:r>
                <a:rPr lang="en-US" sz="1800">
                  <a:latin typeface="Tahoma" pitchFamily="34" charset="0"/>
                </a:rPr>
                <a:t>Cryo</a:t>
              </a:r>
            </a:p>
            <a:p>
              <a:pPr algn="ctr"/>
              <a:r>
                <a:rPr lang="en-US" sz="1800">
                  <a:latin typeface="Tahoma" pitchFamily="34" charset="0"/>
                </a:rPr>
                <a:t>UPS, AUG</a:t>
              </a:r>
            </a:p>
          </p:txBody>
        </p:sp>
        <p:sp>
          <p:nvSpPr>
            <p:cNvPr id="335904" name="AutoShape 32"/>
            <p:cNvSpPr>
              <a:spLocks noChangeArrowheads="1"/>
            </p:cNvSpPr>
            <p:nvPr/>
          </p:nvSpPr>
          <p:spPr bwMode="auto">
            <a:xfrm rot="5400000">
              <a:off x="4776" y="2472"/>
              <a:ext cx="1632" cy="144"/>
            </a:xfrm>
            <a:custGeom>
              <a:avLst/>
              <a:gdLst>
                <a:gd name="G0" fmla="+- 16200 0 0"/>
                <a:gd name="G1" fmla="+- 5400 0 0"/>
                <a:gd name="G2" fmla="+- 21600 0 5400"/>
                <a:gd name="G3" fmla="+- 10800 0 5400"/>
                <a:gd name="G4" fmla="+- 21600 0 16200"/>
                <a:gd name="G5" fmla="*/ G4 G3 10800"/>
                <a:gd name="G6" fmla="+- 21600 0 G5"/>
                <a:gd name="T0" fmla="*/ 16200 w 21600"/>
                <a:gd name="T1" fmla="*/ 0 h 21600"/>
                <a:gd name="T2" fmla="*/ 0 w 21600"/>
                <a:gd name="T3" fmla="*/ 10800 h 21600"/>
                <a:gd name="T4" fmla="*/ 16200 w 21600"/>
                <a:gd name="T5" fmla="*/ 21600 h 21600"/>
                <a:gd name="T6" fmla="*/ 21600 w 21600"/>
                <a:gd name="T7" fmla="*/ 10800 h 21600"/>
                <a:gd name="T8" fmla="*/ 17694720 60000 65536"/>
                <a:gd name="T9" fmla="*/ 11796480 60000 65536"/>
                <a:gd name="T10" fmla="*/ 5898240 60000 65536"/>
                <a:gd name="T11" fmla="*/ 0 60000 65536"/>
                <a:gd name="T12" fmla="*/ 3375 w 21600"/>
                <a:gd name="T13" fmla="*/ G1 h 21600"/>
                <a:gd name="T14" fmla="*/ G6 w 21600"/>
                <a:gd name="T15" fmla="*/ G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16200" y="0"/>
                  </a:moveTo>
                  <a:lnTo>
                    <a:pt x="16200" y="5400"/>
                  </a:lnTo>
                  <a:lnTo>
                    <a:pt x="3375" y="5400"/>
                  </a:lnTo>
                  <a:lnTo>
                    <a:pt x="3375" y="16200"/>
                  </a:lnTo>
                  <a:lnTo>
                    <a:pt x="16200" y="16200"/>
                  </a:lnTo>
                  <a:lnTo>
                    <a:pt x="16200" y="21600"/>
                  </a:lnTo>
                  <a:lnTo>
                    <a:pt x="21600" y="10800"/>
                  </a:lnTo>
                  <a:close/>
                </a:path>
                <a:path w="21600" h="21600">
                  <a:moveTo>
                    <a:pt x="1350" y="5400"/>
                  </a:moveTo>
                  <a:lnTo>
                    <a:pt x="1350" y="16200"/>
                  </a:lnTo>
                  <a:lnTo>
                    <a:pt x="2700" y="16200"/>
                  </a:lnTo>
                  <a:lnTo>
                    <a:pt x="2700" y="5400"/>
                  </a:lnTo>
                  <a:close/>
                </a:path>
                <a:path w="21600" h="21600">
                  <a:moveTo>
                    <a:pt x="0" y="5400"/>
                  </a:moveTo>
                  <a:lnTo>
                    <a:pt x="0" y="16200"/>
                  </a:lnTo>
                  <a:lnTo>
                    <a:pt x="675" y="16200"/>
                  </a:lnTo>
                  <a:lnTo>
                    <a:pt x="675" y="5400"/>
                  </a:lnTo>
                  <a:close/>
                </a:path>
              </a:pathLst>
            </a:custGeom>
            <a:solidFill>
              <a:schemeClr val="accent1"/>
            </a:solidFill>
            <a:ln w="12700" cap="sq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endParaRPr lang="en-GB"/>
            </a:p>
          </p:txBody>
        </p:sp>
      </p:grpSp>
      <p:sp>
        <p:nvSpPr>
          <p:cNvPr id="335905" name="Oval 33"/>
          <p:cNvSpPr>
            <a:spLocks noChangeArrowheads="1"/>
          </p:cNvSpPr>
          <p:nvPr/>
        </p:nvSpPr>
        <p:spPr bwMode="auto">
          <a:xfrm>
            <a:off x="8229600" y="5257800"/>
            <a:ext cx="685800" cy="609600"/>
          </a:xfrm>
          <a:prstGeom prst="ellipse">
            <a:avLst/>
          </a:prstGeom>
          <a:noFill/>
          <a:ln w="12700" cap="sq">
            <a:solidFill>
              <a:schemeClr val="tx1"/>
            </a:solidFill>
            <a:round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endParaRPr lang="en-GB"/>
          </a:p>
        </p:txBody>
      </p:sp>
      <p:sp>
        <p:nvSpPr>
          <p:cNvPr id="335907" name="Line 35"/>
          <p:cNvSpPr>
            <a:spLocks noChangeShapeType="1"/>
          </p:cNvSpPr>
          <p:nvPr/>
        </p:nvSpPr>
        <p:spPr bwMode="auto">
          <a:xfrm flipH="1">
            <a:off x="2209800" y="3276600"/>
            <a:ext cx="1447800" cy="457200"/>
          </a:xfrm>
          <a:prstGeom prst="line">
            <a:avLst/>
          </a:prstGeom>
          <a:noFill/>
          <a:ln w="12700" cap="sq">
            <a:solidFill>
              <a:schemeClr val="tx1"/>
            </a:solidFill>
            <a:round/>
            <a:headEnd type="none" w="sm" len="sm"/>
            <a:tailEnd type="triangle" w="sm" len="sm"/>
          </a:ln>
          <a:effectLst/>
        </p:spPr>
        <p:txBody>
          <a:bodyPr/>
          <a:lstStyle/>
          <a:p>
            <a:endParaRPr lang="en-GB"/>
          </a:p>
        </p:txBody>
      </p:sp>
      <p:sp>
        <p:nvSpPr>
          <p:cNvPr id="335908" name="Line 36"/>
          <p:cNvSpPr>
            <a:spLocks noChangeShapeType="1"/>
          </p:cNvSpPr>
          <p:nvPr/>
        </p:nvSpPr>
        <p:spPr bwMode="auto">
          <a:xfrm flipH="1">
            <a:off x="2971800" y="3276600"/>
            <a:ext cx="685800" cy="381000"/>
          </a:xfrm>
          <a:prstGeom prst="line">
            <a:avLst/>
          </a:prstGeom>
          <a:noFill/>
          <a:ln w="12700" cap="sq">
            <a:solidFill>
              <a:schemeClr val="tx1"/>
            </a:solidFill>
            <a:round/>
            <a:headEnd type="none" w="sm" len="sm"/>
            <a:tailEnd type="triangle" w="sm" len="sm"/>
          </a:ln>
          <a:effectLst/>
        </p:spPr>
        <p:txBody>
          <a:bodyPr/>
          <a:lstStyle/>
          <a:p>
            <a:endParaRPr lang="en-GB"/>
          </a:p>
        </p:txBody>
      </p:sp>
      <p:sp>
        <p:nvSpPr>
          <p:cNvPr id="335909" name="Line 37"/>
          <p:cNvSpPr>
            <a:spLocks noChangeShapeType="1"/>
          </p:cNvSpPr>
          <p:nvPr/>
        </p:nvSpPr>
        <p:spPr bwMode="auto">
          <a:xfrm>
            <a:off x="3657600" y="3276600"/>
            <a:ext cx="457200" cy="457200"/>
          </a:xfrm>
          <a:prstGeom prst="line">
            <a:avLst/>
          </a:prstGeom>
          <a:noFill/>
          <a:ln w="12700" cap="sq">
            <a:solidFill>
              <a:schemeClr val="tx1"/>
            </a:solidFill>
            <a:round/>
            <a:headEnd type="none" w="sm" len="sm"/>
            <a:tailEnd type="triangle" w="sm" len="sm"/>
          </a:ln>
          <a:effectLst/>
        </p:spPr>
        <p:txBody>
          <a:bodyPr/>
          <a:lstStyle/>
          <a:p>
            <a:endParaRPr lang="en-GB"/>
          </a:p>
        </p:txBody>
      </p:sp>
      <p:sp>
        <p:nvSpPr>
          <p:cNvPr id="335910" name="Line 38"/>
          <p:cNvSpPr>
            <a:spLocks noChangeShapeType="1"/>
          </p:cNvSpPr>
          <p:nvPr/>
        </p:nvSpPr>
        <p:spPr bwMode="auto">
          <a:xfrm>
            <a:off x="3657600" y="3276600"/>
            <a:ext cx="2438400" cy="381000"/>
          </a:xfrm>
          <a:prstGeom prst="line">
            <a:avLst/>
          </a:prstGeom>
          <a:noFill/>
          <a:ln w="12700" cap="sq">
            <a:solidFill>
              <a:schemeClr val="tx1"/>
            </a:solidFill>
            <a:round/>
            <a:headEnd type="none" w="sm" len="sm"/>
            <a:tailEnd type="triangle" w="sm" len="sm"/>
          </a:ln>
          <a:effectLst/>
        </p:spPr>
        <p:txBody>
          <a:bodyPr/>
          <a:lstStyle/>
          <a:p>
            <a:endParaRPr lang="en-GB"/>
          </a:p>
        </p:txBody>
      </p:sp>
      <p:sp>
        <p:nvSpPr>
          <p:cNvPr id="335911" name="Line 39"/>
          <p:cNvSpPr>
            <a:spLocks noChangeShapeType="1"/>
          </p:cNvSpPr>
          <p:nvPr/>
        </p:nvSpPr>
        <p:spPr bwMode="auto">
          <a:xfrm>
            <a:off x="3657600" y="3276600"/>
            <a:ext cx="3733800" cy="381000"/>
          </a:xfrm>
          <a:prstGeom prst="line">
            <a:avLst/>
          </a:prstGeom>
          <a:noFill/>
          <a:ln w="12700" cap="sq">
            <a:solidFill>
              <a:schemeClr val="tx1"/>
            </a:solidFill>
            <a:round/>
            <a:headEnd type="none" w="sm" len="sm"/>
            <a:tailEnd type="triangle" w="sm" len="sm"/>
          </a:ln>
          <a:effectLst/>
        </p:spPr>
        <p:txBody>
          <a:bodyPr/>
          <a:lstStyle/>
          <a:p>
            <a:endParaRPr lang="en-GB"/>
          </a:p>
        </p:txBody>
      </p:sp>
      <p:grpSp>
        <p:nvGrpSpPr>
          <p:cNvPr id="335916" name="Group 44"/>
          <p:cNvGrpSpPr>
            <a:grpSpLocks/>
          </p:cNvGrpSpPr>
          <p:nvPr/>
        </p:nvGrpSpPr>
        <p:grpSpPr bwMode="auto">
          <a:xfrm>
            <a:off x="8004175" y="5791200"/>
            <a:ext cx="1139825" cy="1066800"/>
            <a:chOff x="5042" y="3648"/>
            <a:chExt cx="718" cy="672"/>
          </a:xfrm>
        </p:grpSpPr>
        <p:sp>
          <p:nvSpPr>
            <p:cNvPr id="335912" name="Oval 40"/>
            <p:cNvSpPr>
              <a:spLocks noChangeArrowheads="1"/>
            </p:cNvSpPr>
            <p:nvPr/>
          </p:nvSpPr>
          <p:spPr bwMode="auto">
            <a:xfrm>
              <a:off x="5136" y="3984"/>
              <a:ext cx="528" cy="336"/>
            </a:xfrm>
            <a:prstGeom prst="ellipse">
              <a:avLst/>
            </a:prstGeom>
            <a:noFill/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335913" name="AutoShape 41"/>
            <p:cNvSpPr>
              <a:spLocks noChangeArrowheads="1"/>
            </p:cNvSpPr>
            <p:nvPr/>
          </p:nvSpPr>
          <p:spPr bwMode="auto">
            <a:xfrm rot="5400000">
              <a:off x="5256" y="3768"/>
              <a:ext cx="288" cy="144"/>
            </a:xfrm>
            <a:custGeom>
              <a:avLst/>
              <a:gdLst>
                <a:gd name="G0" fmla="+- 16200 0 0"/>
                <a:gd name="G1" fmla="+- 5400 0 0"/>
                <a:gd name="G2" fmla="+- 21600 0 5400"/>
                <a:gd name="G3" fmla="+- 10800 0 5400"/>
                <a:gd name="G4" fmla="+- 21600 0 16200"/>
                <a:gd name="G5" fmla="*/ G4 G3 10800"/>
                <a:gd name="G6" fmla="+- 21600 0 G5"/>
                <a:gd name="T0" fmla="*/ 16200 w 21600"/>
                <a:gd name="T1" fmla="*/ 0 h 21600"/>
                <a:gd name="T2" fmla="*/ 0 w 21600"/>
                <a:gd name="T3" fmla="*/ 10800 h 21600"/>
                <a:gd name="T4" fmla="*/ 16200 w 21600"/>
                <a:gd name="T5" fmla="*/ 21600 h 21600"/>
                <a:gd name="T6" fmla="*/ 21600 w 21600"/>
                <a:gd name="T7" fmla="*/ 10800 h 21600"/>
                <a:gd name="T8" fmla="*/ 17694720 60000 65536"/>
                <a:gd name="T9" fmla="*/ 11796480 60000 65536"/>
                <a:gd name="T10" fmla="*/ 5898240 60000 65536"/>
                <a:gd name="T11" fmla="*/ 0 60000 65536"/>
                <a:gd name="T12" fmla="*/ 3375 w 21600"/>
                <a:gd name="T13" fmla="*/ G1 h 21600"/>
                <a:gd name="T14" fmla="*/ G6 w 21600"/>
                <a:gd name="T15" fmla="*/ G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16200" y="0"/>
                  </a:moveTo>
                  <a:lnTo>
                    <a:pt x="16200" y="5400"/>
                  </a:lnTo>
                  <a:lnTo>
                    <a:pt x="3375" y="5400"/>
                  </a:lnTo>
                  <a:lnTo>
                    <a:pt x="3375" y="16200"/>
                  </a:lnTo>
                  <a:lnTo>
                    <a:pt x="16200" y="16200"/>
                  </a:lnTo>
                  <a:lnTo>
                    <a:pt x="16200" y="21600"/>
                  </a:lnTo>
                  <a:lnTo>
                    <a:pt x="21600" y="10800"/>
                  </a:lnTo>
                  <a:close/>
                </a:path>
                <a:path w="21600" h="21600">
                  <a:moveTo>
                    <a:pt x="1350" y="5400"/>
                  </a:moveTo>
                  <a:lnTo>
                    <a:pt x="1350" y="16200"/>
                  </a:lnTo>
                  <a:lnTo>
                    <a:pt x="2700" y="16200"/>
                  </a:lnTo>
                  <a:lnTo>
                    <a:pt x="2700" y="5400"/>
                  </a:lnTo>
                  <a:close/>
                </a:path>
                <a:path w="21600" h="21600">
                  <a:moveTo>
                    <a:pt x="0" y="5400"/>
                  </a:moveTo>
                  <a:lnTo>
                    <a:pt x="0" y="16200"/>
                  </a:lnTo>
                  <a:lnTo>
                    <a:pt x="675" y="16200"/>
                  </a:lnTo>
                  <a:lnTo>
                    <a:pt x="675" y="5400"/>
                  </a:lnTo>
                  <a:close/>
                </a:path>
              </a:pathLst>
            </a:custGeom>
            <a:solidFill>
              <a:schemeClr val="accent1"/>
            </a:solidFill>
            <a:ln w="12700" cap="sq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335914" name="Text Box 42"/>
            <p:cNvSpPr txBox="1">
              <a:spLocks noChangeArrowheads="1"/>
            </p:cNvSpPr>
            <p:nvPr/>
          </p:nvSpPr>
          <p:spPr bwMode="auto">
            <a:xfrm>
              <a:off x="5042" y="3648"/>
              <a:ext cx="718" cy="288"/>
            </a:xfrm>
            <a:prstGeom prst="rect">
              <a:avLst/>
            </a:prstGeom>
            <a:noFill/>
            <a:ln w="12700" cap="sq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>
              <a:spAutoFit/>
            </a:bodyPr>
            <a:lstStyle/>
            <a:p>
              <a:pPr algn="ctr"/>
              <a:r>
                <a:rPr lang="en-US" sz="1200">
                  <a:solidFill>
                    <a:schemeClr val="bg1"/>
                  </a:solidFill>
                  <a:latin typeface="Tahoma" pitchFamily="34" charset="0"/>
                </a:rPr>
                <a:t>If circulating beam</a:t>
              </a:r>
            </a:p>
          </p:txBody>
        </p:sp>
      </p:grp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335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9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5905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6114" name="Group 2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346115" name="WordArt 3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36699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46116" name="WordArt 4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46117" name="WordArt 5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46118" name="WordArt 6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346119" name="WordArt 7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8" dist="17961" dir="13500000">
                      <a:srgbClr val="97AFCD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346120" name="Rectangle 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Contents</a:t>
            </a:r>
          </a:p>
        </p:txBody>
      </p:sp>
      <p:sp>
        <p:nvSpPr>
          <p:cNvPr id="346121" name="Rectangle 9"/>
          <p:cNvSpPr>
            <a:spLocks noGrp="1" noChangeArrowheads="1"/>
          </p:cNvSpPr>
          <p:nvPr>
            <p:ph type="body" idx="1"/>
          </p:nvPr>
        </p:nvSpPr>
        <p:spPr>
          <a:xfrm>
            <a:off x="152400" y="1981200"/>
            <a:ext cx="4495800" cy="2667000"/>
          </a:xfrm>
        </p:spPr>
        <p:txBody>
          <a:bodyPr/>
          <a:lstStyle/>
          <a:p>
            <a:pPr>
              <a:lnSpc>
                <a:spcPct val="80000"/>
              </a:lnSpc>
              <a:buFont typeface="Wingdings" pitchFamily="2" charset="2"/>
              <a:buAutoNum type="arabicPeriod"/>
            </a:pPr>
            <a:r>
              <a:rPr lang="en-US" sz="2400" dirty="0">
                <a:solidFill>
                  <a:schemeClr val="accent1">
                    <a:lumMod val="75000"/>
                  </a:schemeClr>
                </a:solidFill>
              </a:rPr>
              <a:t>Accelerator complex</a:t>
            </a:r>
          </a:p>
          <a:p>
            <a:pPr>
              <a:lnSpc>
                <a:spcPct val="80000"/>
              </a:lnSpc>
              <a:buFont typeface="Wingdings" pitchFamily="2" charset="2"/>
              <a:buAutoNum type="arabicPeriod"/>
            </a:pPr>
            <a:r>
              <a:rPr lang="en-US" sz="2400" dirty="0">
                <a:solidFill>
                  <a:schemeClr val="accent1">
                    <a:lumMod val="75000"/>
                  </a:schemeClr>
                </a:solidFill>
              </a:rPr>
              <a:t>Energy Stored in the Magnets</a:t>
            </a:r>
          </a:p>
          <a:p>
            <a:pPr marL="762000" lvl="1" indent="-304800">
              <a:lnSpc>
                <a:spcPct val="80000"/>
              </a:lnSpc>
            </a:pPr>
            <a:r>
              <a:rPr lang="en-US" sz="2400" dirty="0">
                <a:solidFill>
                  <a:schemeClr val="accent1">
                    <a:lumMod val="75000"/>
                  </a:schemeClr>
                </a:solidFill>
              </a:rPr>
              <a:t>Quench Protection System</a:t>
            </a:r>
          </a:p>
          <a:p>
            <a:pPr marL="762000" lvl="1" indent="-304800">
              <a:lnSpc>
                <a:spcPct val="80000"/>
              </a:lnSpc>
            </a:pPr>
            <a:r>
              <a:rPr lang="en-US" sz="2400" dirty="0">
                <a:solidFill>
                  <a:schemeClr val="accent1">
                    <a:lumMod val="75000"/>
                  </a:schemeClr>
                </a:solidFill>
              </a:rPr>
              <a:t>Power Interlock System</a:t>
            </a:r>
          </a:p>
          <a:p>
            <a:pPr marL="762000" lvl="1" indent="-304800">
              <a:lnSpc>
                <a:spcPct val="80000"/>
              </a:lnSpc>
            </a:pPr>
            <a:r>
              <a:rPr lang="en-US" sz="2400" dirty="0">
                <a:solidFill>
                  <a:schemeClr val="accent1">
                    <a:lumMod val="75000"/>
                  </a:schemeClr>
                </a:solidFill>
              </a:rPr>
              <a:t>Energy Extraction</a:t>
            </a:r>
          </a:p>
          <a:p>
            <a:pPr>
              <a:lnSpc>
                <a:spcPct val="80000"/>
              </a:lnSpc>
              <a:buFont typeface="Wingdings" pitchFamily="2" charset="2"/>
              <a:buAutoNum type="arabicPeriod"/>
            </a:pPr>
            <a:r>
              <a:rPr lang="en-US" sz="2400" dirty="0"/>
              <a:t>Energy Stored in the Beams</a:t>
            </a:r>
          </a:p>
          <a:p>
            <a:pPr marL="762000" lvl="1" indent="-304800">
              <a:lnSpc>
                <a:spcPct val="80000"/>
              </a:lnSpc>
            </a:pPr>
            <a:r>
              <a:rPr lang="en-US" sz="2400" dirty="0"/>
              <a:t>Beam Dump System</a:t>
            </a:r>
          </a:p>
          <a:p>
            <a:pPr marL="762000" lvl="1" indent="-304800">
              <a:lnSpc>
                <a:spcPct val="80000"/>
              </a:lnSpc>
            </a:pPr>
            <a:r>
              <a:rPr lang="en-US" sz="2400" dirty="0"/>
              <a:t>Collimation System</a:t>
            </a:r>
          </a:p>
          <a:p>
            <a:pPr>
              <a:lnSpc>
                <a:spcPct val="80000"/>
              </a:lnSpc>
              <a:buFont typeface="Wingdings" pitchFamily="2" charset="2"/>
              <a:buAutoNum type="arabicPeriod"/>
            </a:pPr>
            <a:r>
              <a:rPr lang="en-US" sz="2400" dirty="0">
                <a:solidFill>
                  <a:schemeClr val="accent1">
                    <a:lumMod val="75000"/>
                  </a:schemeClr>
                </a:solidFill>
              </a:rPr>
              <a:t>Machine Protection System</a:t>
            </a:r>
          </a:p>
        </p:txBody>
      </p:sp>
      <p:grpSp>
        <p:nvGrpSpPr>
          <p:cNvPr id="346122" name="Group 10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346123" name="WordArt 11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346124" name="WordArt 12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46125" name="WordArt 13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46126" name="WordArt 14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46127" name="WordArt 15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  <p:sp>
        <p:nvSpPr>
          <p:cNvPr id="346128" name="Rectangle 16"/>
          <p:cNvSpPr>
            <a:spLocks noChangeArrowheads="1"/>
          </p:cNvSpPr>
          <p:nvPr/>
        </p:nvSpPr>
        <p:spPr bwMode="auto">
          <a:xfrm>
            <a:off x="4800600" y="1981200"/>
            <a:ext cx="4114800" cy="396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1"/>
            </a:outerShdw>
          </a:effectLst>
        </p:spPr>
        <p:txBody>
          <a:bodyPr/>
          <a:lstStyle/>
          <a:p>
            <a:pPr marL="609600" indent="-6096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AutoNum type="arabicPeriod" startAt="5"/>
            </a:pPr>
            <a:r>
              <a:rPr kumimoji="1" lang="en-US" dirty="0">
                <a:solidFill>
                  <a:schemeClr val="accent1">
                    <a:lumMod val="75000"/>
                  </a:schemeClr>
                </a:solidFill>
                <a:latin typeface="Tahoma" pitchFamily="34" charset="0"/>
              </a:rPr>
              <a:t>Overall Strategy for Commissioning: </a:t>
            </a: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US" dirty="0">
                <a:solidFill>
                  <a:schemeClr val="accent1">
                    <a:lumMod val="75000"/>
                  </a:schemeClr>
                </a:solidFill>
                <a:latin typeface="Tahoma" pitchFamily="34" charset="0"/>
              </a:rPr>
              <a:t>HW Commissioning</a:t>
            </a: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US" dirty="0">
                <a:solidFill>
                  <a:schemeClr val="accent1">
                    <a:lumMod val="75000"/>
                  </a:schemeClr>
                </a:solidFill>
                <a:latin typeface="Tahoma" pitchFamily="34" charset="0"/>
              </a:rPr>
              <a:t>Machine Checkout</a:t>
            </a: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US" dirty="0">
                <a:solidFill>
                  <a:schemeClr val="accent1">
                    <a:lumMod val="75000"/>
                  </a:schemeClr>
                </a:solidFill>
                <a:latin typeface="Tahoma" pitchFamily="34" charset="0"/>
              </a:rPr>
              <a:t>Beam Commissioning</a:t>
            </a:r>
          </a:p>
          <a:p>
            <a:pPr marL="1371600" lvl="2" indent="-4572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US" dirty="0">
                <a:solidFill>
                  <a:schemeClr val="accent1">
                    <a:lumMod val="75000"/>
                  </a:schemeClr>
                </a:solidFill>
                <a:latin typeface="Tahoma" pitchFamily="34" charset="0"/>
              </a:rPr>
              <a:t>Stage A</a:t>
            </a:r>
          </a:p>
          <a:p>
            <a:pPr marL="1371600" lvl="2" indent="-4572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US" dirty="0">
                <a:solidFill>
                  <a:schemeClr val="accent1">
                    <a:lumMod val="75000"/>
                  </a:schemeClr>
                </a:solidFill>
                <a:latin typeface="Tahoma" pitchFamily="34" charset="0"/>
              </a:rPr>
              <a:t>Stage B</a:t>
            </a:r>
          </a:p>
          <a:p>
            <a:pPr marL="1371600" lvl="2" indent="-4572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US" dirty="0">
                <a:solidFill>
                  <a:schemeClr val="accent1">
                    <a:lumMod val="75000"/>
                  </a:schemeClr>
                </a:solidFill>
                <a:latin typeface="Tahoma" pitchFamily="34" charset="0"/>
              </a:rPr>
              <a:t>Stage C&amp;D</a:t>
            </a:r>
          </a:p>
          <a:p>
            <a:pPr marL="609600" indent="-6096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AutoNum type="arabicPeriod" startAt="6"/>
            </a:pPr>
            <a:r>
              <a:rPr kumimoji="1" lang="en-US" dirty="0">
                <a:solidFill>
                  <a:schemeClr val="accent1">
                    <a:lumMod val="75000"/>
                  </a:schemeClr>
                </a:solidFill>
                <a:latin typeface="Tahoma" pitchFamily="34" charset="0"/>
              </a:rPr>
              <a:t>Documentation &amp; Human Resources</a:t>
            </a:r>
          </a:p>
          <a:p>
            <a:pPr marL="609600" indent="-6096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AutoNum type="arabicPeriod" startAt="6"/>
            </a:pPr>
            <a:r>
              <a:rPr kumimoji="1" lang="en-US" dirty="0">
                <a:solidFill>
                  <a:schemeClr val="accent1">
                    <a:lumMod val="75000"/>
                  </a:schemeClr>
                </a:solidFill>
                <a:latin typeface="Tahoma" pitchFamily="34" charset="0"/>
              </a:rPr>
              <a:t>Conclusions</a:t>
            </a: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endParaRPr kumimoji="1" lang="en-US" dirty="0">
              <a:latin typeface="Tahoma" pitchFamily="34" charset="0"/>
            </a:endParaRP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endParaRPr kumimoji="1" lang="en-US" dirty="0">
              <a:latin typeface="Tahoma" pitchFamily="34" charset="0"/>
            </a:endParaRP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endParaRPr kumimoji="1" lang="en-US" dirty="0">
              <a:latin typeface="Tahoma" pitchFamily="34" charset="0"/>
            </a:endParaRP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endParaRPr kumimoji="1" lang="en-US" dirty="0">
              <a:latin typeface="Tahoma" pitchFamily="34" charset="0"/>
            </a:endParaRPr>
          </a:p>
        </p:txBody>
      </p:sp>
      <p:sp>
        <p:nvSpPr>
          <p:cNvPr id="346129" name="Line 17"/>
          <p:cNvSpPr>
            <a:spLocks noChangeShapeType="1"/>
          </p:cNvSpPr>
          <p:nvPr/>
        </p:nvSpPr>
        <p:spPr bwMode="auto">
          <a:xfrm>
            <a:off x="4648200" y="1752600"/>
            <a:ext cx="0" cy="4114800"/>
          </a:xfrm>
          <a:prstGeom prst="line">
            <a:avLst/>
          </a:prstGeom>
          <a:noFill/>
          <a:ln w="28575" cap="sq">
            <a:solidFill>
              <a:schemeClr val="tx1"/>
            </a:solidFill>
            <a:round/>
            <a:headEnd type="none" w="sm" len="sm"/>
            <a:tailEnd type="none" w="sm" len="sm"/>
          </a:ln>
          <a:effectLst/>
        </p:spPr>
        <p:txBody>
          <a:bodyPr/>
          <a:lstStyle/>
          <a:p>
            <a:endParaRPr lang="en-GB"/>
          </a:p>
        </p:txBody>
      </p:sp>
      <p:sp>
        <p:nvSpPr>
          <p:cNvPr id="346130" name="Rectangle 18"/>
          <p:cNvSpPr>
            <a:spLocks noChangeArrowheads="1"/>
          </p:cNvSpPr>
          <p:nvPr/>
        </p:nvSpPr>
        <p:spPr bwMode="auto">
          <a:xfrm>
            <a:off x="152400" y="4114800"/>
            <a:ext cx="4419600" cy="1066800"/>
          </a:xfrm>
          <a:prstGeom prst="rect">
            <a:avLst/>
          </a:prstGeom>
          <a:noFill/>
          <a:ln w="28575" cap="sq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endParaRPr lang="en-GB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6917" name="Group 21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336918" name="WordArt 22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36699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36919" name="WordArt 23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36920" name="WordArt 24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36921" name="WordArt 25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336922" name="WordArt 26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8" dist="17961" dir="13500000">
                      <a:srgbClr val="97AFCD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33689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Content</a:t>
            </a:r>
          </a:p>
        </p:txBody>
      </p:sp>
      <p:sp>
        <p:nvSpPr>
          <p:cNvPr id="33689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52400" y="1981200"/>
            <a:ext cx="4495800" cy="2667000"/>
          </a:xfrm>
        </p:spPr>
        <p:txBody>
          <a:bodyPr/>
          <a:lstStyle/>
          <a:p>
            <a:pPr>
              <a:lnSpc>
                <a:spcPct val="80000"/>
              </a:lnSpc>
              <a:buFont typeface="Wingdings" pitchFamily="2" charset="2"/>
              <a:buAutoNum type="arabicPeriod"/>
            </a:pPr>
            <a:r>
              <a:rPr lang="en-US" sz="2400"/>
              <a:t>Accelerator complex</a:t>
            </a:r>
          </a:p>
          <a:p>
            <a:pPr>
              <a:lnSpc>
                <a:spcPct val="80000"/>
              </a:lnSpc>
              <a:buFont typeface="Wingdings" pitchFamily="2" charset="2"/>
              <a:buAutoNum type="arabicPeriod"/>
            </a:pPr>
            <a:r>
              <a:rPr lang="en-US" sz="2400"/>
              <a:t>Energy Stored in the Magnets</a:t>
            </a:r>
          </a:p>
          <a:p>
            <a:pPr marL="762000" lvl="1" indent="-304800">
              <a:lnSpc>
                <a:spcPct val="80000"/>
              </a:lnSpc>
            </a:pPr>
            <a:r>
              <a:rPr lang="en-US" sz="2400"/>
              <a:t>Quench Protection System</a:t>
            </a:r>
          </a:p>
          <a:p>
            <a:pPr marL="762000" lvl="1" indent="-304800">
              <a:lnSpc>
                <a:spcPct val="80000"/>
              </a:lnSpc>
            </a:pPr>
            <a:r>
              <a:rPr lang="en-US" sz="2400"/>
              <a:t>Power Interlock System</a:t>
            </a:r>
          </a:p>
          <a:p>
            <a:pPr marL="762000" lvl="1" indent="-304800">
              <a:lnSpc>
                <a:spcPct val="80000"/>
              </a:lnSpc>
            </a:pPr>
            <a:r>
              <a:rPr lang="en-US" sz="2400"/>
              <a:t>Energy Extraction</a:t>
            </a:r>
          </a:p>
          <a:p>
            <a:pPr>
              <a:lnSpc>
                <a:spcPct val="80000"/>
              </a:lnSpc>
              <a:buFont typeface="Wingdings" pitchFamily="2" charset="2"/>
              <a:buAutoNum type="arabicPeriod"/>
            </a:pPr>
            <a:r>
              <a:rPr lang="en-US" sz="2400"/>
              <a:t>Energy Stored in the Beams</a:t>
            </a:r>
          </a:p>
          <a:p>
            <a:pPr marL="762000" lvl="1" indent="-304800">
              <a:lnSpc>
                <a:spcPct val="80000"/>
              </a:lnSpc>
            </a:pPr>
            <a:r>
              <a:rPr lang="en-US" sz="2400"/>
              <a:t>Beam Dump System</a:t>
            </a:r>
          </a:p>
          <a:p>
            <a:pPr marL="762000" lvl="1" indent="-304800">
              <a:lnSpc>
                <a:spcPct val="80000"/>
              </a:lnSpc>
            </a:pPr>
            <a:r>
              <a:rPr lang="en-US" sz="2400"/>
              <a:t>Collimation System</a:t>
            </a:r>
          </a:p>
          <a:p>
            <a:pPr>
              <a:lnSpc>
                <a:spcPct val="80000"/>
              </a:lnSpc>
              <a:buFont typeface="Wingdings" pitchFamily="2" charset="2"/>
              <a:buAutoNum type="arabicPeriod"/>
            </a:pPr>
            <a:r>
              <a:rPr lang="en-US" sz="2400"/>
              <a:t>Machine Protection System</a:t>
            </a:r>
          </a:p>
        </p:txBody>
      </p:sp>
      <p:grpSp>
        <p:nvGrpSpPr>
          <p:cNvPr id="336927" name="Group 31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336912" name="WordArt 16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336913" name="WordArt 17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36914" name="WordArt 18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36915" name="WordArt 19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36916" name="WordArt 20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  <p:sp>
        <p:nvSpPr>
          <p:cNvPr id="336923" name="Rectangle 27"/>
          <p:cNvSpPr>
            <a:spLocks noChangeArrowheads="1"/>
          </p:cNvSpPr>
          <p:nvPr/>
        </p:nvSpPr>
        <p:spPr bwMode="auto">
          <a:xfrm>
            <a:off x="4800600" y="1981200"/>
            <a:ext cx="4114800" cy="396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1"/>
            </a:outerShdw>
          </a:effectLst>
        </p:spPr>
        <p:txBody>
          <a:bodyPr/>
          <a:lstStyle/>
          <a:p>
            <a:pPr marL="609600" indent="-6096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AutoNum type="arabicPeriod" startAt="5"/>
            </a:pPr>
            <a:r>
              <a:rPr kumimoji="1" lang="en-US">
                <a:latin typeface="Tahoma" pitchFamily="34" charset="0"/>
              </a:rPr>
              <a:t>Overall Strategy for Commissioning: </a:t>
            </a: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US">
                <a:latin typeface="Tahoma" pitchFamily="34" charset="0"/>
              </a:rPr>
              <a:t>HW Commissioning</a:t>
            </a: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US">
                <a:latin typeface="Tahoma" pitchFamily="34" charset="0"/>
              </a:rPr>
              <a:t>Machine Checkout</a:t>
            </a: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US">
                <a:latin typeface="Tahoma" pitchFamily="34" charset="0"/>
              </a:rPr>
              <a:t>Beam Commissioning</a:t>
            </a:r>
          </a:p>
          <a:p>
            <a:pPr marL="1371600" lvl="2" indent="-4572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US">
                <a:latin typeface="Tahoma" pitchFamily="34" charset="0"/>
              </a:rPr>
              <a:t>Stage A</a:t>
            </a:r>
          </a:p>
          <a:p>
            <a:pPr marL="1371600" lvl="2" indent="-4572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US">
                <a:latin typeface="Tahoma" pitchFamily="34" charset="0"/>
              </a:rPr>
              <a:t>Stage B</a:t>
            </a:r>
          </a:p>
          <a:p>
            <a:pPr marL="1371600" lvl="2" indent="-4572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US">
                <a:latin typeface="Tahoma" pitchFamily="34" charset="0"/>
              </a:rPr>
              <a:t>Stage C&amp;D</a:t>
            </a:r>
          </a:p>
          <a:p>
            <a:pPr marL="609600" indent="-6096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AutoNum type="arabicPeriod" startAt="6"/>
            </a:pPr>
            <a:r>
              <a:rPr kumimoji="1" lang="en-US">
                <a:latin typeface="Tahoma" pitchFamily="34" charset="0"/>
              </a:rPr>
              <a:t>Documentation &amp; Human Resources</a:t>
            </a:r>
          </a:p>
          <a:p>
            <a:pPr marL="609600" indent="-6096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AutoNum type="arabicPeriod" startAt="6"/>
            </a:pPr>
            <a:r>
              <a:rPr kumimoji="1" lang="en-US">
                <a:latin typeface="Tahoma" pitchFamily="34" charset="0"/>
              </a:rPr>
              <a:t>Conclusions</a:t>
            </a: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endParaRPr kumimoji="1" lang="en-US">
              <a:latin typeface="Tahoma" pitchFamily="34" charset="0"/>
            </a:endParaRP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endParaRPr kumimoji="1" lang="en-US">
              <a:latin typeface="Tahoma" pitchFamily="34" charset="0"/>
            </a:endParaRP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endParaRPr kumimoji="1" lang="en-US">
              <a:latin typeface="Tahoma" pitchFamily="34" charset="0"/>
            </a:endParaRP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endParaRPr kumimoji="1" lang="en-US">
              <a:latin typeface="Tahoma" pitchFamily="34" charset="0"/>
            </a:endParaRPr>
          </a:p>
        </p:txBody>
      </p:sp>
      <p:sp>
        <p:nvSpPr>
          <p:cNvPr id="336924" name="Line 28"/>
          <p:cNvSpPr>
            <a:spLocks noChangeShapeType="1"/>
          </p:cNvSpPr>
          <p:nvPr/>
        </p:nvSpPr>
        <p:spPr bwMode="auto">
          <a:xfrm>
            <a:off x="4648200" y="1752600"/>
            <a:ext cx="0" cy="4114800"/>
          </a:xfrm>
          <a:prstGeom prst="line">
            <a:avLst/>
          </a:prstGeom>
          <a:noFill/>
          <a:ln w="28575" cap="sq">
            <a:solidFill>
              <a:schemeClr val="tx1"/>
            </a:solidFill>
            <a:round/>
            <a:headEnd type="none" w="sm" len="sm"/>
            <a:tailEnd type="none" w="sm" len="sm"/>
          </a:ln>
          <a:effectLst/>
        </p:spPr>
        <p:txBody>
          <a:bodyPr/>
          <a:lstStyle/>
          <a:p>
            <a:endParaRPr lang="en-GB"/>
          </a:p>
        </p:txBody>
      </p:sp>
      <p:sp>
        <p:nvSpPr>
          <p:cNvPr id="336928" name="Rectangle 32"/>
          <p:cNvSpPr>
            <a:spLocks noChangeArrowheads="1"/>
          </p:cNvSpPr>
          <p:nvPr/>
        </p:nvSpPr>
        <p:spPr bwMode="auto">
          <a:xfrm>
            <a:off x="152400" y="1981200"/>
            <a:ext cx="4419600" cy="381000"/>
          </a:xfrm>
          <a:prstGeom prst="rect">
            <a:avLst/>
          </a:prstGeom>
          <a:noFill/>
          <a:ln w="28575" cap="sq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endParaRPr lang="en-GB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9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6928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6430" name="Group 14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316431" name="WordArt 15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36699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16432" name="WordArt 16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16433" name="WordArt 17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16434" name="WordArt 18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316435" name="WordArt 19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8" dist="17961" dir="13500000">
                      <a:srgbClr val="97AFCD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316436" name="Rectangle 20"/>
          <p:cNvSpPr>
            <a:spLocks noGrp="1" noChangeArrowheads="1"/>
          </p:cNvSpPr>
          <p:nvPr>
            <p:ph type="title"/>
          </p:nvPr>
        </p:nvSpPr>
        <p:spPr>
          <a:xfrm>
            <a:off x="1447800" y="333375"/>
            <a:ext cx="7696200" cy="1066800"/>
          </a:xfrm>
        </p:spPr>
        <p:txBody>
          <a:bodyPr/>
          <a:lstStyle/>
          <a:p>
            <a:r>
              <a:rPr lang="en-US"/>
              <a:t>Energy Stored in the Beams</a:t>
            </a:r>
          </a:p>
        </p:txBody>
      </p:sp>
      <p:sp>
        <p:nvSpPr>
          <p:cNvPr id="316437" name="Rectangle 21"/>
          <p:cNvSpPr>
            <a:spLocks noGrp="1" noChangeArrowheads="1"/>
          </p:cNvSpPr>
          <p:nvPr>
            <p:ph type="body" idx="1"/>
          </p:nvPr>
        </p:nvSpPr>
        <p:spPr>
          <a:xfrm>
            <a:off x="533400" y="3733800"/>
            <a:ext cx="6248400" cy="2570163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sz="2800"/>
              <a:t>E</a:t>
            </a:r>
            <a:r>
              <a:rPr lang="en-US" sz="2800" baseline="-25000"/>
              <a:t>p+</a:t>
            </a:r>
            <a:r>
              <a:rPr lang="en-US" sz="2800"/>
              <a:t> = 7 TeV</a:t>
            </a:r>
          </a:p>
          <a:p>
            <a:pPr>
              <a:buFont typeface="Wingdings" pitchFamily="2" charset="2"/>
              <a:buNone/>
            </a:pPr>
            <a:r>
              <a:rPr lang="en-US" sz="2800"/>
              <a:t>Kb = 2808</a:t>
            </a:r>
          </a:p>
          <a:p>
            <a:pPr>
              <a:buFont typeface="Wingdings" pitchFamily="2" charset="2"/>
              <a:buNone/>
            </a:pPr>
            <a:r>
              <a:rPr lang="en-US" sz="2800"/>
              <a:t>Num p+/bunch = 1.15 x 10</a:t>
            </a:r>
            <a:r>
              <a:rPr lang="en-US" sz="2800" baseline="30000"/>
              <a:t>11</a:t>
            </a:r>
          </a:p>
          <a:p>
            <a:pPr>
              <a:buFont typeface="Wingdings" pitchFamily="2" charset="2"/>
              <a:buNone/>
            </a:pPr>
            <a:r>
              <a:rPr lang="en-US"/>
              <a:t>      E</a:t>
            </a:r>
            <a:r>
              <a:rPr lang="en-US" baseline="-25000"/>
              <a:t>beam</a:t>
            </a:r>
            <a:r>
              <a:rPr lang="en-US"/>
              <a:t> = 362 MJules</a:t>
            </a:r>
          </a:p>
        </p:txBody>
      </p:sp>
      <p:sp>
        <p:nvSpPr>
          <p:cNvPr id="316440" name="Line 24"/>
          <p:cNvSpPr>
            <a:spLocks noChangeShapeType="1"/>
          </p:cNvSpPr>
          <p:nvPr/>
        </p:nvSpPr>
        <p:spPr bwMode="auto">
          <a:xfrm flipV="1">
            <a:off x="5257800" y="2590800"/>
            <a:ext cx="0" cy="6858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ffectLst/>
        </p:spPr>
        <p:txBody>
          <a:bodyPr/>
          <a:lstStyle/>
          <a:p>
            <a:endParaRPr lang="en-GB"/>
          </a:p>
        </p:txBody>
      </p:sp>
      <p:sp>
        <p:nvSpPr>
          <p:cNvPr id="316441" name="Line 25"/>
          <p:cNvSpPr>
            <a:spLocks noChangeShapeType="1"/>
          </p:cNvSpPr>
          <p:nvPr/>
        </p:nvSpPr>
        <p:spPr bwMode="auto">
          <a:xfrm flipV="1">
            <a:off x="6096000" y="2590800"/>
            <a:ext cx="0" cy="6858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 type="none" w="sm" len="sm"/>
            <a:tailEnd type="none" w="sm" len="sm"/>
          </a:ln>
          <a:effectLst/>
        </p:spPr>
        <p:txBody>
          <a:bodyPr/>
          <a:lstStyle/>
          <a:p>
            <a:endParaRPr lang="en-GB"/>
          </a:p>
        </p:txBody>
      </p:sp>
      <p:grpSp>
        <p:nvGrpSpPr>
          <p:cNvPr id="316443" name="Group 27"/>
          <p:cNvGrpSpPr>
            <a:grpSpLocks/>
          </p:cNvGrpSpPr>
          <p:nvPr/>
        </p:nvGrpSpPr>
        <p:grpSpPr bwMode="auto">
          <a:xfrm rot="459027">
            <a:off x="1092200" y="2362200"/>
            <a:ext cx="6781800" cy="152400"/>
            <a:chOff x="768" y="1056"/>
            <a:chExt cx="4272" cy="96"/>
          </a:xfrm>
        </p:grpSpPr>
        <p:sp>
          <p:nvSpPr>
            <p:cNvPr id="316444" name="Oval 28"/>
            <p:cNvSpPr>
              <a:spLocks noChangeArrowheads="1"/>
            </p:cNvSpPr>
            <p:nvPr/>
          </p:nvSpPr>
          <p:spPr bwMode="auto">
            <a:xfrm>
              <a:off x="768" y="1056"/>
              <a:ext cx="192" cy="96"/>
            </a:xfrm>
            <a:prstGeom prst="ellipse">
              <a:avLst/>
            </a:prstGeom>
            <a:solidFill>
              <a:srgbClr val="FF0000"/>
            </a:solidFill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316445" name="Oval 29"/>
            <p:cNvSpPr>
              <a:spLocks noChangeArrowheads="1"/>
            </p:cNvSpPr>
            <p:nvPr/>
          </p:nvSpPr>
          <p:spPr bwMode="auto">
            <a:xfrm>
              <a:off x="1296" y="1056"/>
              <a:ext cx="192" cy="96"/>
            </a:xfrm>
            <a:prstGeom prst="ellipse">
              <a:avLst/>
            </a:prstGeom>
            <a:solidFill>
              <a:srgbClr val="FF0000"/>
            </a:solidFill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316446" name="Oval 30"/>
            <p:cNvSpPr>
              <a:spLocks noChangeArrowheads="1"/>
            </p:cNvSpPr>
            <p:nvPr/>
          </p:nvSpPr>
          <p:spPr bwMode="auto">
            <a:xfrm>
              <a:off x="1776" y="1056"/>
              <a:ext cx="192" cy="96"/>
            </a:xfrm>
            <a:prstGeom prst="ellipse">
              <a:avLst/>
            </a:prstGeom>
            <a:solidFill>
              <a:srgbClr val="FF0000"/>
            </a:solidFill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316447" name="Oval 31"/>
            <p:cNvSpPr>
              <a:spLocks noChangeArrowheads="1"/>
            </p:cNvSpPr>
            <p:nvPr/>
          </p:nvSpPr>
          <p:spPr bwMode="auto">
            <a:xfrm>
              <a:off x="2304" y="1056"/>
              <a:ext cx="192" cy="96"/>
            </a:xfrm>
            <a:prstGeom prst="ellipse">
              <a:avLst/>
            </a:prstGeom>
            <a:solidFill>
              <a:srgbClr val="FF0000"/>
            </a:solidFill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316448" name="Oval 32"/>
            <p:cNvSpPr>
              <a:spLocks noChangeArrowheads="1"/>
            </p:cNvSpPr>
            <p:nvPr/>
          </p:nvSpPr>
          <p:spPr bwMode="auto">
            <a:xfrm>
              <a:off x="2832" y="1056"/>
              <a:ext cx="192" cy="96"/>
            </a:xfrm>
            <a:prstGeom prst="ellipse">
              <a:avLst/>
            </a:prstGeom>
            <a:solidFill>
              <a:srgbClr val="FF0000"/>
            </a:solidFill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316449" name="Oval 33"/>
            <p:cNvSpPr>
              <a:spLocks noChangeArrowheads="1"/>
            </p:cNvSpPr>
            <p:nvPr/>
          </p:nvSpPr>
          <p:spPr bwMode="auto">
            <a:xfrm>
              <a:off x="3312" y="1056"/>
              <a:ext cx="192" cy="96"/>
            </a:xfrm>
            <a:prstGeom prst="ellipse">
              <a:avLst/>
            </a:prstGeom>
            <a:solidFill>
              <a:srgbClr val="FF0000"/>
            </a:solidFill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316450" name="Oval 34"/>
            <p:cNvSpPr>
              <a:spLocks noChangeArrowheads="1"/>
            </p:cNvSpPr>
            <p:nvPr/>
          </p:nvSpPr>
          <p:spPr bwMode="auto">
            <a:xfrm>
              <a:off x="3840" y="1056"/>
              <a:ext cx="192" cy="96"/>
            </a:xfrm>
            <a:prstGeom prst="ellipse">
              <a:avLst/>
            </a:prstGeom>
            <a:solidFill>
              <a:srgbClr val="FF0000"/>
            </a:solidFill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316451" name="Oval 35"/>
            <p:cNvSpPr>
              <a:spLocks noChangeArrowheads="1"/>
            </p:cNvSpPr>
            <p:nvPr/>
          </p:nvSpPr>
          <p:spPr bwMode="auto">
            <a:xfrm>
              <a:off x="4368" y="1056"/>
              <a:ext cx="192" cy="96"/>
            </a:xfrm>
            <a:prstGeom prst="ellipse">
              <a:avLst/>
            </a:prstGeom>
            <a:solidFill>
              <a:srgbClr val="FF0000"/>
            </a:solidFill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316452" name="Oval 36"/>
            <p:cNvSpPr>
              <a:spLocks noChangeArrowheads="1"/>
            </p:cNvSpPr>
            <p:nvPr/>
          </p:nvSpPr>
          <p:spPr bwMode="auto">
            <a:xfrm>
              <a:off x="4848" y="1056"/>
              <a:ext cx="192" cy="96"/>
            </a:xfrm>
            <a:prstGeom prst="ellipse">
              <a:avLst/>
            </a:prstGeom>
            <a:solidFill>
              <a:srgbClr val="FF0000"/>
            </a:solidFill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endParaRPr lang="en-GB"/>
            </a:p>
          </p:txBody>
        </p:sp>
      </p:grpSp>
      <p:grpSp>
        <p:nvGrpSpPr>
          <p:cNvPr id="316454" name="Group 38"/>
          <p:cNvGrpSpPr>
            <a:grpSpLocks/>
          </p:cNvGrpSpPr>
          <p:nvPr/>
        </p:nvGrpSpPr>
        <p:grpSpPr bwMode="auto">
          <a:xfrm rot="-459368">
            <a:off x="1219200" y="2362200"/>
            <a:ext cx="6781800" cy="152400"/>
            <a:chOff x="768" y="1056"/>
            <a:chExt cx="4272" cy="96"/>
          </a:xfrm>
        </p:grpSpPr>
        <p:sp>
          <p:nvSpPr>
            <p:cNvPr id="316455" name="Oval 39"/>
            <p:cNvSpPr>
              <a:spLocks noChangeArrowheads="1"/>
            </p:cNvSpPr>
            <p:nvPr/>
          </p:nvSpPr>
          <p:spPr bwMode="auto">
            <a:xfrm>
              <a:off x="768" y="1056"/>
              <a:ext cx="192" cy="96"/>
            </a:xfrm>
            <a:prstGeom prst="ellipse">
              <a:avLst/>
            </a:prstGeom>
            <a:solidFill>
              <a:srgbClr val="0000FF"/>
            </a:solidFill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316456" name="Oval 40"/>
            <p:cNvSpPr>
              <a:spLocks noChangeArrowheads="1"/>
            </p:cNvSpPr>
            <p:nvPr/>
          </p:nvSpPr>
          <p:spPr bwMode="auto">
            <a:xfrm>
              <a:off x="1296" y="1056"/>
              <a:ext cx="192" cy="96"/>
            </a:xfrm>
            <a:prstGeom prst="ellipse">
              <a:avLst/>
            </a:prstGeom>
            <a:solidFill>
              <a:srgbClr val="0000FF"/>
            </a:solidFill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316457" name="Oval 41"/>
            <p:cNvSpPr>
              <a:spLocks noChangeArrowheads="1"/>
            </p:cNvSpPr>
            <p:nvPr/>
          </p:nvSpPr>
          <p:spPr bwMode="auto">
            <a:xfrm>
              <a:off x="1776" y="1056"/>
              <a:ext cx="192" cy="96"/>
            </a:xfrm>
            <a:prstGeom prst="ellipse">
              <a:avLst/>
            </a:prstGeom>
            <a:solidFill>
              <a:srgbClr val="0000FF"/>
            </a:solidFill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316458" name="Oval 42"/>
            <p:cNvSpPr>
              <a:spLocks noChangeArrowheads="1"/>
            </p:cNvSpPr>
            <p:nvPr/>
          </p:nvSpPr>
          <p:spPr bwMode="auto">
            <a:xfrm>
              <a:off x="2304" y="1056"/>
              <a:ext cx="192" cy="96"/>
            </a:xfrm>
            <a:prstGeom prst="ellipse">
              <a:avLst/>
            </a:prstGeom>
            <a:solidFill>
              <a:srgbClr val="0000FF"/>
            </a:solidFill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316459" name="Oval 43"/>
            <p:cNvSpPr>
              <a:spLocks noChangeArrowheads="1"/>
            </p:cNvSpPr>
            <p:nvPr/>
          </p:nvSpPr>
          <p:spPr bwMode="auto">
            <a:xfrm>
              <a:off x="2832" y="1056"/>
              <a:ext cx="192" cy="96"/>
            </a:xfrm>
            <a:prstGeom prst="ellipse">
              <a:avLst/>
            </a:prstGeom>
            <a:solidFill>
              <a:srgbClr val="0000FF"/>
            </a:solidFill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316460" name="Oval 44"/>
            <p:cNvSpPr>
              <a:spLocks noChangeArrowheads="1"/>
            </p:cNvSpPr>
            <p:nvPr/>
          </p:nvSpPr>
          <p:spPr bwMode="auto">
            <a:xfrm>
              <a:off x="3312" y="1056"/>
              <a:ext cx="192" cy="96"/>
            </a:xfrm>
            <a:prstGeom prst="ellipse">
              <a:avLst/>
            </a:prstGeom>
            <a:solidFill>
              <a:srgbClr val="0000FF"/>
            </a:solidFill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316461" name="Oval 45"/>
            <p:cNvSpPr>
              <a:spLocks noChangeArrowheads="1"/>
            </p:cNvSpPr>
            <p:nvPr/>
          </p:nvSpPr>
          <p:spPr bwMode="auto">
            <a:xfrm>
              <a:off x="3840" y="1056"/>
              <a:ext cx="192" cy="96"/>
            </a:xfrm>
            <a:prstGeom prst="ellipse">
              <a:avLst/>
            </a:prstGeom>
            <a:solidFill>
              <a:srgbClr val="0000FF"/>
            </a:solidFill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316462" name="Oval 46"/>
            <p:cNvSpPr>
              <a:spLocks noChangeArrowheads="1"/>
            </p:cNvSpPr>
            <p:nvPr/>
          </p:nvSpPr>
          <p:spPr bwMode="auto">
            <a:xfrm>
              <a:off x="4368" y="1056"/>
              <a:ext cx="192" cy="96"/>
            </a:xfrm>
            <a:prstGeom prst="ellipse">
              <a:avLst/>
            </a:prstGeom>
            <a:solidFill>
              <a:srgbClr val="0000FF"/>
            </a:solidFill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316463" name="Oval 47"/>
            <p:cNvSpPr>
              <a:spLocks noChangeArrowheads="1"/>
            </p:cNvSpPr>
            <p:nvPr/>
          </p:nvSpPr>
          <p:spPr bwMode="auto">
            <a:xfrm>
              <a:off x="4848" y="1056"/>
              <a:ext cx="192" cy="96"/>
            </a:xfrm>
            <a:prstGeom prst="ellipse">
              <a:avLst/>
            </a:prstGeom>
            <a:solidFill>
              <a:srgbClr val="0000FF"/>
            </a:solidFill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endParaRPr lang="en-GB"/>
            </a:p>
          </p:txBody>
        </p:sp>
      </p:grpSp>
      <p:sp>
        <p:nvSpPr>
          <p:cNvPr id="316464" name="Rectangle 48"/>
          <p:cNvSpPr>
            <a:spLocks noChangeArrowheads="1"/>
          </p:cNvSpPr>
          <p:nvPr/>
        </p:nvSpPr>
        <p:spPr bwMode="auto">
          <a:xfrm>
            <a:off x="179388" y="1600200"/>
            <a:ext cx="8736012" cy="1905000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endParaRPr lang="en-GB"/>
          </a:p>
        </p:txBody>
      </p:sp>
      <p:sp>
        <p:nvSpPr>
          <p:cNvPr id="316467" name="Line 51"/>
          <p:cNvSpPr>
            <a:spLocks noChangeShapeType="1"/>
          </p:cNvSpPr>
          <p:nvPr/>
        </p:nvSpPr>
        <p:spPr bwMode="auto">
          <a:xfrm flipV="1">
            <a:off x="838200" y="1905000"/>
            <a:ext cx="7696200" cy="1066800"/>
          </a:xfrm>
          <a:prstGeom prst="line">
            <a:avLst/>
          </a:prstGeom>
          <a:noFill/>
          <a:ln w="12700">
            <a:solidFill>
              <a:srgbClr val="0000FF"/>
            </a:solidFill>
            <a:round/>
            <a:headEnd/>
            <a:tailEnd type="arrow" w="med" len="med"/>
          </a:ln>
          <a:effectLst/>
        </p:spPr>
        <p:txBody>
          <a:bodyPr/>
          <a:lstStyle/>
          <a:p>
            <a:endParaRPr lang="en-GB"/>
          </a:p>
        </p:txBody>
      </p:sp>
      <p:sp>
        <p:nvSpPr>
          <p:cNvPr id="316468" name="Line 52"/>
          <p:cNvSpPr>
            <a:spLocks noChangeShapeType="1"/>
          </p:cNvSpPr>
          <p:nvPr/>
        </p:nvSpPr>
        <p:spPr bwMode="auto">
          <a:xfrm flipH="1" flipV="1">
            <a:off x="762000" y="1905000"/>
            <a:ext cx="7543800" cy="1066800"/>
          </a:xfrm>
          <a:prstGeom prst="line">
            <a:avLst/>
          </a:prstGeom>
          <a:noFill/>
          <a:ln w="12700">
            <a:solidFill>
              <a:srgbClr val="FF0000"/>
            </a:solidFill>
            <a:round/>
            <a:headEnd/>
            <a:tailEnd type="arrow" w="med" len="med"/>
          </a:ln>
          <a:effectLst/>
        </p:spPr>
        <p:txBody>
          <a:bodyPr/>
          <a:lstStyle/>
          <a:p>
            <a:endParaRPr lang="en-GB"/>
          </a:p>
        </p:txBody>
      </p:sp>
      <p:sp>
        <p:nvSpPr>
          <p:cNvPr id="316469" name="Line 53"/>
          <p:cNvSpPr>
            <a:spLocks noChangeShapeType="1"/>
          </p:cNvSpPr>
          <p:nvPr/>
        </p:nvSpPr>
        <p:spPr bwMode="auto">
          <a:xfrm>
            <a:off x="5257800" y="2819400"/>
            <a:ext cx="83820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</p:spPr>
        <p:txBody>
          <a:bodyPr/>
          <a:lstStyle/>
          <a:p>
            <a:endParaRPr lang="en-GB"/>
          </a:p>
        </p:txBody>
      </p:sp>
      <p:sp>
        <p:nvSpPr>
          <p:cNvPr id="316470" name="Text Box 54"/>
          <p:cNvSpPr txBox="1">
            <a:spLocks noChangeArrowheads="1"/>
          </p:cNvSpPr>
          <p:nvPr/>
        </p:nvSpPr>
        <p:spPr bwMode="auto">
          <a:xfrm>
            <a:off x="5334000" y="2971800"/>
            <a:ext cx="990600" cy="449263"/>
          </a:xfrm>
          <a:prstGeom prst="rect">
            <a:avLst/>
          </a:prstGeom>
          <a:noFill/>
          <a:ln w="12700">
            <a:noFill/>
            <a:miter lim="800000"/>
            <a:headEnd type="none" w="sm" len="sm"/>
            <a:tailEnd type="none" w="sm" len="sm"/>
          </a:ln>
          <a:effectLst/>
        </p:spPr>
        <p:txBody>
          <a:bodyPr>
            <a:spAutoFit/>
          </a:bodyPr>
          <a:lstStyle/>
          <a:p>
            <a:pPr>
              <a:lnSpc>
                <a:spcPct val="130000"/>
              </a:lnSpc>
              <a:spcBef>
                <a:spcPct val="50000"/>
              </a:spcBef>
            </a:pPr>
            <a:r>
              <a:rPr lang="en-US" sz="1800">
                <a:latin typeface="Tahoma" pitchFamily="34" charset="0"/>
              </a:rPr>
              <a:t>25 ns</a:t>
            </a:r>
            <a:endParaRPr lang="en-US" sz="1800">
              <a:latin typeface="Tahoma" pitchFamily="34" charset="0"/>
              <a:sym typeface="Symbol" pitchFamily="18" charset="2"/>
            </a:endParaRPr>
          </a:p>
        </p:txBody>
      </p:sp>
      <p:sp>
        <p:nvSpPr>
          <p:cNvPr id="316474" name="Rectangle 58"/>
          <p:cNvSpPr>
            <a:spLocks noChangeArrowheads="1"/>
          </p:cNvSpPr>
          <p:nvPr/>
        </p:nvSpPr>
        <p:spPr bwMode="auto">
          <a:xfrm>
            <a:off x="152400" y="3124200"/>
            <a:ext cx="8458200" cy="838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1"/>
            </a:outerShdw>
          </a:effectLst>
        </p:spPr>
        <p:txBody>
          <a:bodyPr/>
          <a:lstStyle/>
          <a:p>
            <a:pPr marL="342900" indent="-342900"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None/>
            </a:pPr>
            <a:r>
              <a:rPr kumimoji="1" lang="en-US" sz="2000">
                <a:latin typeface="Tahoma" pitchFamily="34" charset="0"/>
              </a:rPr>
              <a:t>E</a:t>
            </a:r>
            <a:r>
              <a:rPr kumimoji="1" lang="en-US" sz="2000" baseline="-25000">
                <a:latin typeface="Tahoma" pitchFamily="34" charset="0"/>
              </a:rPr>
              <a:t>beam</a:t>
            </a:r>
            <a:r>
              <a:rPr kumimoji="1" lang="en-US" sz="2000">
                <a:latin typeface="Tahoma" pitchFamily="34" charset="0"/>
              </a:rPr>
              <a:t> = E</a:t>
            </a:r>
            <a:r>
              <a:rPr kumimoji="1" lang="en-US" sz="2000" baseline="-25000">
                <a:latin typeface="Tahoma" pitchFamily="34" charset="0"/>
              </a:rPr>
              <a:t>p+</a:t>
            </a:r>
            <a:r>
              <a:rPr kumimoji="1" lang="en-US" sz="2000">
                <a:latin typeface="Tahoma" pitchFamily="34" charset="0"/>
              </a:rPr>
              <a:t> x Kb x Num p+/bunch </a:t>
            </a:r>
            <a:endParaRPr kumimoji="1" lang="en-US" sz="2000" baseline="30000">
              <a:latin typeface="Tahoma" pitchFamily="34" charset="0"/>
            </a:endParaRPr>
          </a:p>
        </p:txBody>
      </p:sp>
      <p:sp>
        <p:nvSpPr>
          <p:cNvPr id="316475" name="AutoShape 59"/>
          <p:cNvSpPr>
            <a:spLocks/>
          </p:cNvSpPr>
          <p:nvPr/>
        </p:nvSpPr>
        <p:spPr bwMode="auto">
          <a:xfrm>
            <a:off x="5410200" y="3810000"/>
            <a:ext cx="76200" cy="2133600"/>
          </a:xfrm>
          <a:prstGeom prst="rightBrace">
            <a:avLst>
              <a:gd name="adj1" fmla="val 233333"/>
              <a:gd name="adj2" fmla="val 50000"/>
            </a:avLst>
          </a:prstGeom>
          <a:noFill/>
          <a:ln w="38100" cap="sq">
            <a:solidFill>
              <a:schemeClr val="tx1"/>
            </a:solidFill>
            <a:round/>
            <a:headEnd type="none" w="sm" len="sm"/>
            <a:tailEnd type="none" w="sm" len="sm"/>
          </a:ln>
          <a:effectLst>
            <a:prstShdw prst="shdw17" dist="17961" dir="2700000">
              <a:schemeClr val="tx1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endParaRPr lang="en-GB"/>
          </a:p>
        </p:txBody>
      </p:sp>
      <p:sp>
        <p:nvSpPr>
          <p:cNvPr id="316476" name="Rectangle 60"/>
          <p:cNvSpPr>
            <a:spLocks noChangeArrowheads="1"/>
          </p:cNvSpPr>
          <p:nvPr/>
        </p:nvSpPr>
        <p:spPr bwMode="auto">
          <a:xfrm>
            <a:off x="5638800" y="4572000"/>
            <a:ext cx="29718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1"/>
            </a:outerShdw>
          </a:effectLst>
        </p:spPr>
        <p:txBody>
          <a:bodyPr/>
          <a:lstStyle/>
          <a:p>
            <a:pPr marL="342900" indent="-342900"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None/>
            </a:pPr>
            <a:r>
              <a:rPr kumimoji="1" lang="en-US" sz="2800">
                <a:latin typeface="Tahoma" pitchFamily="34" charset="0"/>
              </a:rPr>
              <a:t>Nominal values</a:t>
            </a:r>
            <a:endParaRPr kumimoji="1" lang="en-US" sz="3200">
              <a:latin typeface="Tahoma" pitchFamily="34" charset="0"/>
            </a:endParaRPr>
          </a:p>
        </p:txBody>
      </p:sp>
      <p:grpSp>
        <p:nvGrpSpPr>
          <p:cNvPr id="316477" name="Group 61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316478" name="WordArt 62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316479" name="WordArt 63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16480" name="WordArt 64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16481" name="WordArt 65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16482" name="WordArt 66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  <p:grpSp>
        <p:nvGrpSpPr>
          <p:cNvPr id="316485" name="Group 69"/>
          <p:cNvGrpSpPr>
            <a:grpSpLocks/>
          </p:cNvGrpSpPr>
          <p:nvPr/>
        </p:nvGrpSpPr>
        <p:grpSpPr bwMode="auto">
          <a:xfrm>
            <a:off x="1143000" y="5257800"/>
            <a:ext cx="6705600" cy="1447800"/>
            <a:chOff x="720" y="3312"/>
            <a:chExt cx="4224" cy="912"/>
          </a:xfrm>
        </p:grpSpPr>
        <p:sp>
          <p:nvSpPr>
            <p:cNvPr id="316483" name="Rectangle 67"/>
            <p:cNvSpPr>
              <a:spLocks noChangeArrowheads="1"/>
            </p:cNvSpPr>
            <p:nvPr/>
          </p:nvSpPr>
          <p:spPr bwMode="auto">
            <a:xfrm>
              <a:off x="1152" y="3840"/>
              <a:ext cx="3792" cy="3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bg1"/>
              </a:outerShdw>
            </a:effectLst>
          </p:spPr>
          <p:txBody>
            <a:bodyPr/>
            <a:lstStyle/>
            <a:p>
              <a:pPr marL="342900" indent="-342900">
                <a:spcBef>
                  <a:spcPct val="20000"/>
                </a:spcBef>
                <a:buClr>
                  <a:schemeClr val="accent1"/>
                </a:buClr>
                <a:buSzPct val="75000"/>
                <a:buFont typeface="Wingdings" pitchFamily="2" charset="2"/>
                <a:buNone/>
              </a:pPr>
              <a:r>
                <a:rPr kumimoji="1" lang="en-US" sz="2800">
                  <a:latin typeface="Tahoma" pitchFamily="34" charset="0"/>
                </a:rPr>
                <a:t>Enough to melt 500 kg of copper</a:t>
              </a:r>
              <a:endParaRPr kumimoji="1" lang="en-US" sz="3200">
                <a:latin typeface="Tahoma" pitchFamily="34" charset="0"/>
              </a:endParaRPr>
            </a:p>
          </p:txBody>
        </p:sp>
        <p:sp>
          <p:nvSpPr>
            <p:cNvPr id="316484" name="Oval 68"/>
            <p:cNvSpPr>
              <a:spLocks noChangeArrowheads="1"/>
            </p:cNvSpPr>
            <p:nvPr/>
          </p:nvSpPr>
          <p:spPr bwMode="auto">
            <a:xfrm>
              <a:off x="720" y="3312"/>
              <a:ext cx="2448" cy="432"/>
            </a:xfrm>
            <a:prstGeom prst="ellipse">
              <a:avLst/>
            </a:prstGeom>
            <a:noFill/>
            <a:ln w="28575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endParaRPr lang="en-GB"/>
            </a:p>
          </p:txBody>
        </p:sp>
      </p:grp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484" name="Rectangle 20"/>
          <p:cNvSpPr>
            <a:spLocks noGrp="1" noChangeArrowheads="1"/>
          </p:cNvSpPr>
          <p:nvPr>
            <p:ph type="title"/>
          </p:nvPr>
        </p:nvSpPr>
        <p:spPr>
          <a:xfrm>
            <a:off x="1447800" y="333375"/>
            <a:ext cx="7696200" cy="1066800"/>
          </a:xfrm>
        </p:spPr>
        <p:txBody>
          <a:bodyPr/>
          <a:lstStyle/>
          <a:p>
            <a:r>
              <a:rPr lang="en-US" sz="4000"/>
              <a:t>Energy Stored in the Beams</a:t>
            </a:r>
          </a:p>
        </p:txBody>
      </p:sp>
      <p:grpSp>
        <p:nvGrpSpPr>
          <p:cNvPr id="318489" name="Group 25"/>
          <p:cNvGrpSpPr>
            <a:grpSpLocks/>
          </p:cNvGrpSpPr>
          <p:nvPr/>
        </p:nvGrpSpPr>
        <p:grpSpPr bwMode="auto">
          <a:xfrm>
            <a:off x="381000" y="1585913"/>
            <a:ext cx="8534400" cy="5195887"/>
            <a:chOff x="204" y="999"/>
            <a:chExt cx="5376" cy="3273"/>
          </a:xfrm>
        </p:grpSpPr>
        <p:grpSp>
          <p:nvGrpSpPr>
            <p:cNvPr id="318478" name="Group 14"/>
            <p:cNvGrpSpPr>
              <a:grpSpLocks/>
            </p:cNvGrpSpPr>
            <p:nvPr/>
          </p:nvGrpSpPr>
          <p:grpSpPr bwMode="auto">
            <a:xfrm>
              <a:off x="432" y="1104"/>
              <a:ext cx="4950" cy="2736"/>
              <a:chOff x="432" y="1104"/>
              <a:chExt cx="4950" cy="2736"/>
            </a:xfrm>
          </p:grpSpPr>
          <p:sp>
            <p:nvSpPr>
              <p:cNvPr id="318479" name="WordArt 15"/>
              <p:cNvSpPr>
                <a:spLocks noChangeArrowheads="1" noChangeShapeType="1" noTextEdit="1"/>
              </p:cNvSpPr>
              <p:nvPr/>
            </p:nvSpPr>
            <p:spPr bwMode="auto">
              <a:xfrm rot="1111257">
                <a:off x="432" y="2784"/>
                <a:ext cx="486" cy="240"/>
              </a:xfrm>
              <a:prstGeom prst="rect">
                <a:avLst/>
              </a:prstGeom>
            </p:spPr>
            <p:txBody>
              <a:bodyPr wrap="none" fromWordArt="1">
                <a:prstTxWarp prst="textPlain">
                  <a:avLst>
                    <a:gd name="adj" fmla="val 40282"/>
                  </a:avLst>
                </a:prstTxWarp>
              </a:bodyPr>
              <a:lstStyle/>
              <a:p>
                <a:pPr algn="ctr"/>
                <a:r>
                  <a:rPr lang="en-GB" kern="10" spc="480">
                    <a:ln w="9525" cap="sq">
                      <a:solidFill>
                        <a:srgbClr val="336699"/>
                      </a:solidFill>
                      <a:round/>
                      <a:headEnd type="none" w="sm" len="sm"/>
                      <a:tailEnd type="none" w="sm" len="sm"/>
                    </a:ln>
                    <a:solidFill>
                      <a:srgbClr val="FFFFFF">
                        <a:alpha val="35001"/>
                      </a:srgbClr>
                    </a:solidFill>
                    <a:effectLst>
                      <a:prstShdw prst="shdw18" dist="17961" dir="13500000">
                        <a:srgbClr val="336699">
                          <a:gamma/>
                          <a:shade val="60000"/>
                          <a:invGamma/>
                        </a:srgbClr>
                      </a:prstShdw>
                    </a:effectLst>
                    <a:latin typeface="Arial Black"/>
                  </a:rPr>
                  <a:t>LHCb</a:t>
                </a:r>
              </a:p>
            </p:txBody>
          </p:sp>
          <p:sp>
            <p:nvSpPr>
              <p:cNvPr id="318480" name="WordArt 16"/>
              <p:cNvSpPr>
                <a:spLocks noChangeArrowheads="1" noChangeShapeType="1" noTextEdit="1"/>
              </p:cNvSpPr>
              <p:nvPr/>
            </p:nvSpPr>
            <p:spPr bwMode="auto">
              <a:xfrm rot="1111257">
                <a:off x="4896" y="2928"/>
                <a:ext cx="486" cy="240"/>
              </a:xfrm>
              <a:prstGeom prst="rect">
                <a:avLst/>
              </a:prstGeom>
            </p:spPr>
            <p:txBody>
              <a:bodyPr wrap="none" fromWordArt="1">
                <a:prstTxWarp prst="textPlain">
                  <a:avLst>
                    <a:gd name="adj" fmla="val 40282"/>
                  </a:avLst>
                </a:prstTxWarp>
              </a:bodyPr>
              <a:lstStyle/>
              <a:p>
                <a:pPr algn="ctr"/>
                <a:r>
                  <a:rPr lang="en-GB" kern="10" spc="480">
                    <a:ln w="9525" cap="sq">
                      <a:solidFill>
                        <a:srgbClr val="306090"/>
                      </a:solidFill>
                      <a:round/>
                      <a:headEnd type="none" w="sm" len="sm"/>
                      <a:tailEnd type="none" w="sm" len="sm"/>
                    </a:ln>
                    <a:solidFill>
                      <a:srgbClr val="FFFFFF">
                        <a:alpha val="35001"/>
                      </a:srgbClr>
                    </a:solidFill>
                    <a:effectLst>
                      <a:prstShdw prst="shdw18" dist="17961" dir="13500000">
                        <a:srgbClr val="306090">
                          <a:gamma/>
                          <a:shade val="60000"/>
                          <a:invGamma/>
                        </a:srgbClr>
                      </a:prstShdw>
                    </a:effectLst>
                    <a:latin typeface="Arial Black"/>
                  </a:rPr>
                  <a:t>CMS</a:t>
                </a:r>
              </a:p>
            </p:txBody>
          </p:sp>
          <p:sp>
            <p:nvSpPr>
              <p:cNvPr id="318481" name="WordArt 17"/>
              <p:cNvSpPr>
                <a:spLocks noChangeArrowheads="1" noChangeShapeType="1" noTextEdit="1"/>
              </p:cNvSpPr>
              <p:nvPr/>
            </p:nvSpPr>
            <p:spPr bwMode="auto">
              <a:xfrm rot="1111257">
                <a:off x="3216" y="1920"/>
                <a:ext cx="486" cy="240"/>
              </a:xfrm>
              <a:prstGeom prst="rect">
                <a:avLst/>
              </a:prstGeom>
            </p:spPr>
            <p:txBody>
              <a:bodyPr wrap="none" fromWordArt="1">
                <a:prstTxWarp prst="textPlain">
                  <a:avLst>
                    <a:gd name="adj" fmla="val 40282"/>
                  </a:avLst>
                </a:prstTxWarp>
              </a:bodyPr>
              <a:lstStyle/>
              <a:p>
                <a:pPr algn="ctr"/>
                <a:r>
                  <a:rPr lang="en-GB" kern="10" spc="480">
                    <a:ln w="9525" cap="sq">
                      <a:solidFill>
                        <a:srgbClr val="306090"/>
                      </a:solidFill>
                      <a:round/>
                      <a:headEnd type="none" w="sm" len="sm"/>
                      <a:tailEnd type="none" w="sm" len="sm"/>
                    </a:ln>
                    <a:solidFill>
                      <a:srgbClr val="FFFFFF">
                        <a:alpha val="35001"/>
                      </a:srgbClr>
                    </a:solidFill>
                    <a:effectLst>
                      <a:prstShdw prst="shdw18" dist="17961" dir="13500000">
                        <a:srgbClr val="306090">
                          <a:gamma/>
                          <a:shade val="60000"/>
                          <a:invGamma/>
                        </a:srgbClr>
                      </a:prstShdw>
                    </a:effectLst>
                    <a:latin typeface="Arial Black"/>
                  </a:rPr>
                  <a:t>ATLAS</a:t>
                </a:r>
              </a:p>
            </p:txBody>
          </p:sp>
          <p:sp>
            <p:nvSpPr>
              <p:cNvPr id="318482" name="WordArt 18"/>
              <p:cNvSpPr>
                <a:spLocks noChangeArrowheads="1" noChangeShapeType="1" noTextEdit="1"/>
              </p:cNvSpPr>
              <p:nvPr/>
            </p:nvSpPr>
            <p:spPr bwMode="auto">
              <a:xfrm rot="1111257">
                <a:off x="1008" y="1104"/>
                <a:ext cx="486" cy="240"/>
              </a:xfrm>
              <a:prstGeom prst="rect">
                <a:avLst/>
              </a:prstGeom>
            </p:spPr>
            <p:txBody>
              <a:bodyPr wrap="none" fromWordArt="1">
                <a:prstTxWarp prst="textPlain">
                  <a:avLst>
                    <a:gd name="adj" fmla="val 40282"/>
                  </a:avLst>
                </a:prstTxWarp>
              </a:bodyPr>
              <a:lstStyle/>
              <a:p>
                <a:pPr algn="ctr"/>
                <a:r>
                  <a:rPr lang="en-GB" kern="10" spc="480">
                    <a:ln w="9525" cap="sq">
                      <a:solidFill>
                        <a:srgbClr val="306090"/>
                      </a:solidFill>
                      <a:round/>
                      <a:headEnd type="none" w="sm" len="sm"/>
                      <a:tailEnd type="none" w="sm" len="sm"/>
                    </a:ln>
                    <a:solidFill>
                      <a:srgbClr val="FFFFFF">
                        <a:alpha val="35001"/>
                      </a:srgbClr>
                    </a:solidFill>
                    <a:effectLst>
                      <a:prstShdw prst="shdw18" dist="17961" dir="13500000">
                        <a:srgbClr val="306090">
                          <a:gamma/>
                          <a:shade val="60000"/>
                          <a:invGamma/>
                        </a:srgbClr>
                      </a:prstShdw>
                    </a:effectLst>
                    <a:latin typeface="Arial Black"/>
                  </a:rPr>
                  <a:t>ALICE</a:t>
                </a:r>
              </a:p>
            </p:txBody>
          </p:sp>
          <p:sp>
            <p:nvSpPr>
              <p:cNvPr id="318483" name="WordArt 19"/>
              <p:cNvSpPr>
                <a:spLocks noChangeArrowheads="1" noChangeShapeType="1" noTextEdit="1"/>
              </p:cNvSpPr>
              <p:nvPr/>
            </p:nvSpPr>
            <p:spPr bwMode="auto">
              <a:xfrm rot="1111257">
                <a:off x="2637" y="3600"/>
                <a:ext cx="486" cy="240"/>
              </a:xfrm>
              <a:prstGeom prst="rect">
                <a:avLst/>
              </a:prstGeom>
            </p:spPr>
            <p:txBody>
              <a:bodyPr wrap="none" fromWordArt="1">
                <a:prstTxWarp prst="textPlain">
                  <a:avLst>
                    <a:gd name="adj" fmla="val 40282"/>
                  </a:avLst>
                </a:prstTxWarp>
              </a:bodyPr>
              <a:lstStyle/>
              <a:p>
                <a:pPr algn="ctr"/>
                <a:r>
                  <a:rPr lang="en-GB" kern="10" spc="480">
                    <a:ln w="9525" cap="sq">
                      <a:solidFill>
                        <a:srgbClr val="97AFCD"/>
                      </a:solidFill>
                      <a:round/>
                      <a:headEnd type="none" w="sm" len="sm"/>
                      <a:tailEnd type="none" w="sm" len="sm"/>
                    </a:ln>
                    <a:solidFill>
                      <a:srgbClr val="FFFFFF">
                        <a:alpha val="0"/>
                      </a:srgbClr>
                    </a:solidFill>
                    <a:effectLst>
                      <a:prstShdw prst="shdw18" dist="17961" dir="13500000">
                        <a:srgbClr val="97AFCD">
                          <a:gamma/>
                          <a:shade val="60000"/>
                          <a:invGamma/>
                        </a:srgbClr>
                      </a:prstShdw>
                    </a:effectLst>
                    <a:latin typeface="Arial Black"/>
                  </a:rPr>
                  <a:t>LHC</a:t>
                </a:r>
              </a:p>
            </p:txBody>
          </p:sp>
        </p:grpSp>
        <p:pic>
          <p:nvPicPr>
            <p:cNvPr id="318487" name="Picture 23"/>
            <p:cNvPicPr>
              <a:picLocks noChangeAspect="1" noChangeArrowheads="1"/>
            </p:cNvPicPr>
            <p:nvPr/>
          </p:nvPicPr>
          <p:blipFill>
            <a:blip r:embed="rId2"/>
            <a:srcRect/>
            <a:stretch>
              <a:fillRect/>
            </a:stretch>
          </p:blipFill>
          <p:spPr bwMode="auto">
            <a:xfrm>
              <a:off x="204" y="999"/>
              <a:ext cx="5376" cy="3273"/>
            </a:xfrm>
            <a:prstGeom prst="rect">
              <a:avLst/>
            </a:prstGeom>
            <a:solidFill>
              <a:srgbClr val="FFFFFF"/>
            </a:solidFill>
            <a:ln w="12700">
              <a:noFill/>
              <a:miter lim="800000"/>
              <a:headEnd type="none" w="sm" len="sm"/>
              <a:tailEnd type="none" w="sm" len="sm"/>
            </a:ln>
            <a:effectLst/>
          </p:spPr>
        </p:pic>
        <p:sp>
          <p:nvSpPr>
            <p:cNvPr id="318488" name="Text Box 10"/>
            <p:cNvSpPr txBox="1">
              <a:spLocks noChangeArrowheads="1"/>
            </p:cNvSpPr>
            <p:nvPr/>
          </p:nvSpPr>
          <p:spPr bwMode="auto">
            <a:xfrm>
              <a:off x="1111" y="1087"/>
              <a:ext cx="2736" cy="703"/>
            </a:xfrm>
            <a:prstGeom prst="rect">
              <a:avLst/>
            </a:prstGeom>
            <a:solidFill>
              <a:srgbClr val="FFFFCC"/>
            </a:solidFill>
            <a:ln w="12700">
              <a:solidFill>
                <a:srgbClr val="0000FF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marL="111125" indent="-111125">
                <a:spcBef>
                  <a:spcPct val="25000"/>
                </a:spcBef>
              </a:pPr>
              <a:r>
                <a:rPr lang="en-US" sz="1400" u="sng">
                  <a:solidFill>
                    <a:srgbClr val="0000FF"/>
                  </a:solidFill>
                  <a:latin typeface="Comic Sans MS" pitchFamily="66" charset="0"/>
                </a:rPr>
                <a:t>Increase with respect to existing accelerators :</a:t>
              </a:r>
            </a:p>
            <a:p>
              <a:pPr marL="111125" indent="-111125">
                <a:spcBef>
                  <a:spcPct val="25000"/>
                </a:spcBef>
                <a:buFontTx/>
                <a:buChar char="•"/>
              </a:pPr>
              <a:r>
                <a:rPr lang="en-US" sz="1400" b="1">
                  <a:solidFill>
                    <a:srgbClr val="009900"/>
                  </a:solidFill>
                  <a:latin typeface="Comic Sans MS" pitchFamily="66" charset="0"/>
                </a:rPr>
                <a:t>A factor </a:t>
              </a:r>
              <a:r>
                <a:rPr lang="en-US" sz="1400" b="1" u="sng">
                  <a:solidFill>
                    <a:srgbClr val="009900"/>
                  </a:solidFill>
                  <a:latin typeface="Comic Sans MS" pitchFamily="66" charset="0"/>
                </a:rPr>
                <a:t>2</a:t>
              </a:r>
              <a:r>
                <a:rPr lang="en-US" sz="1400" b="1">
                  <a:solidFill>
                    <a:srgbClr val="009900"/>
                  </a:solidFill>
                  <a:latin typeface="Comic Sans MS" pitchFamily="66" charset="0"/>
                </a:rPr>
                <a:t> in magnetic field</a:t>
              </a:r>
            </a:p>
            <a:p>
              <a:pPr marL="111125" indent="-111125">
                <a:spcBef>
                  <a:spcPct val="25000"/>
                </a:spcBef>
                <a:buFontTx/>
                <a:buChar char="•"/>
              </a:pPr>
              <a:r>
                <a:rPr lang="en-US" sz="1400" b="1">
                  <a:solidFill>
                    <a:srgbClr val="009900"/>
                  </a:solidFill>
                  <a:latin typeface="Comic Sans MS" pitchFamily="66" charset="0"/>
                </a:rPr>
                <a:t>A factor </a:t>
              </a:r>
              <a:r>
                <a:rPr lang="en-US" sz="1400" b="1" u="sng">
                  <a:solidFill>
                    <a:srgbClr val="009900"/>
                  </a:solidFill>
                  <a:latin typeface="Comic Sans MS" pitchFamily="66" charset="0"/>
                </a:rPr>
                <a:t>7</a:t>
              </a:r>
              <a:r>
                <a:rPr lang="en-US" sz="1400" b="1">
                  <a:solidFill>
                    <a:srgbClr val="009900"/>
                  </a:solidFill>
                  <a:latin typeface="Comic Sans MS" pitchFamily="66" charset="0"/>
                </a:rPr>
                <a:t> in beam energy</a:t>
              </a:r>
            </a:p>
            <a:p>
              <a:pPr marL="111125" indent="-111125">
                <a:spcBef>
                  <a:spcPct val="25000"/>
                </a:spcBef>
                <a:buFontTx/>
                <a:buChar char="•"/>
              </a:pPr>
              <a:r>
                <a:rPr lang="en-US" sz="1400" b="1">
                  <a:solidFill>
                    <a:srgbClr val="FF0000"/>
                  </a:solidFill>
                  <a:latin typeface="Comic Sans MS" pitchFamily="66" charset="0"/>
                </a:rPr>
                <a:t>A factor </a:t>
              </a:r>
              <a:r>
                <a:rPr lang="en-US" sz="1400" b="1" u="sng">
                  <a:solidFill>
                    <a:srgbClr val="FF0000"/>
                  </a:solidFill>
                  <a:latin typeface="Comic Sans MS" pitchFamily="66" charset="0"/>
                </a:rPr>
                <a:t>200</a:t>
              </a:r>
              <a:r>
                <a:rPr lang="en-US" sz="1400" b="1">
                  <a:solidFill>
                    <a:srgbClr val="FF0000"/>
                  </a:solidFill>
                  <a:latin typeface="Comic Sans MS" pitchFamily="66" charset="0"/>
                </a:rPr>
                <a:t> in stored energy</a:t>
              </a:r>
            </a:p>
          </p:txBody>
        </p:sp>
      </p:grpSp>
      <p:grpSp>
        <p:nvGrpSpPr>
          <p:cNvPr id="318491" name="Group 27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318492" name="WordArt 28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318493" name="WordArt 29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18494" name="WordArt 30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18495" name="WordArt 31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18496" name="WordArt 32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</p:spTree>
  </p:cSld>
  <p:clrMapOvr>
    <a:masterClrMapping/>
  </p:clrMapOvr>
  <p:transition>
    <p:fade/>
  </p:transition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1550" name="Group 14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321551" name="WordArt 15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36699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21552" name="WordArt 16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21553" name="WordArt 17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21554" name="WordArt 18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321555" name="WordArt 19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8" dist="17961" dir="13500000">
                      <a:srgbClr val="97AFCD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321556" name="Rectangle 20"/>
          <p:cNvSpPr>
            <a:spLocks noGrp="1" noChangeArrowheads="1"/>
          </p:cNvSpPr>
          <p:nvPr>
            <p:ph type="title"/>
          </p:nvPr>
        </p:nvSpPr>
        <p:spPr>
          <a:xfrm>
            <a:off x="1676400" y="381000"/>
            <a:ext cx="7010400" cy="1066800"/>
          </a:xfrm>
        </p:spPr>
        <p:txBody>
          <a:bodyPr/>
          <a:lstStyle/>
          <a:p>
            <a:r>
              <a:rPr lang="en-US" sz="4000"/>
              <a:t>Energy Stored in the Beams:</a:t>
            </a:r>
            <a:br>
              <a:rPr lang="en-US" sz="4000"/>
            </a:br>
            <a:r>
              <a:rPr lang="en-US" sz="4000"/>
              <a:t>Beam Dump System</a:t>
            </a:r>
          </a:p>
        </p:txBody>
      </p:sp>
      <p:pic>
        <p:nvPicPr>
          <p:cNvPr id="321558" name="Picture 2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257800" y="2300288"/>
            <a:ext cx="3824288" cy="2882900"/>
          </a:xfrm>
          <a:prstGeom prst="rect">
            <a:avLst/>
          </a:prstGeom>
          <a:noFill/>
          <a:ln w="12700">
            <a:noFill/>
            <a:miter lim="800000"/>
            <a:headEnd type="none" w="sm" len="sm"/>
            <a:tailEnd type="none" w="sm" len="sm"/>
          </a:ln>
          <a:effectLst/>
        </p:spPr>
      </p:pic>
      <p:pic>
        <p:nvPicPr>
          <p:cNvPr id="321559" name="Picture 2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6553200" y="5056188"/>
            <a:ext cx="1512888" cy="1497012"/>
          </a:xfrm>
          <a:prstGeom prst="rect">
            <a:avLst/>
          </a:prstGeom>
          <a:noFill/>
          <a:ln w="12700">
            <a:noFill/>
            <a:miter lim="800000"/>
            <a:headEnd type="none" w="sm" len="sm"/>
            <a:tailEnd type="none" w="sm" len="sm"/>
          </a:ln>
          <a:effectLst/>
        </p:spPr>
      </p:pic>
      <p:sp>
        <p:nvSpPr>
          <p:cNvPr id="321560" name="Text Box 24"/>
          <p:cNvSpPr txBox="1">
            <a:spLocks noChangeArrowheads="1"/>
          </p:cNvSpPr>
          <p:nvPr/>
        </p:nvSpPr>
        <p:spPr bwMode="auto">
          <a:xfrm>
            <a:off x="5410200" y="2982913"/>
            <a:ext cx="1724025" cy="396875"/>
          </a:xfrm>
          <a:prstGeom prst="rect">
            <a:avLst/>
          </a:prstGeom>
          <a:noFill/>
          <a:ln w="12700">
            <a:noFill/>
            <a:miter lim="800000"/>
            <a:headEnd type="none" w="sm" len="sm"/>
            <a:tailEnd type="none" w="sm" len="sm"/>
          </a:ln>
          <a:effectLst/>
        </p:spPr>
        <p:txBody>
          <a:bodyPr>
            <a:spAutoFit/>
          </a:bodyPr>
          <a:lstStyle/>
          <a:p>
            <a:pPr algn="ctr"/>
            <a:r>
              <a:rPr lang="en-GB" sz="2000">
                <a:latin typeface="Tahoma" pitchFamily="34" charset="0"/>
              </a:rPr>
              <a:t>~ 8 m</a:t>
            </a:r>
          </a:p>
        </p:txBody>
      </p:sp>
      <p:sp>
        <p:nvSpPr>
          <p:cNvPr id="321561" name="Text Box 25"/>
          <p:cNvSpPr txBox="1">
            <a:spLocks noChangeArrowheads="1"/>
          </p:cNvSpPr>
          <p:nvPr/>
        </p:nvSpPr>
        <p:spPr bwMode="auto">
          <a:xfrm>
            <a:off x="7292975" y="4125913"/>
            <a:ext cx="1708150" cy="701675"/>
          </a:xfrm>
          <a:prstGeom prst="rect">
            <a:avLst/>
          </a:prstGeom>
          <a:noFill/>
          <a:ln w="12700">
            <a:noFill/>
            <a:miter lim="800000"/>
            <a:headEnd type="none" w="sm" len="sm"/>
            <a:tailEnd type="none" w="sm" len="sm"/>
          </a:ln>
          <a:effectLst/>
        </p:spPr>
        <p:txBody>
          <a:bodyPr>
            <a:spAutoFit/>
          </a:bodyPr>
          <a:lstStyle/>
          <a:p>
            <a:pPr algn="ctr"/>
            <a:r>
              <a:rPr lang="en-GB" sz="2000">
                <a:latin typeface="Tahoma" pitchFamily="34" charset="0"/>
              </a:rPr>
              <a:t>concrete shielding</a:t>
            </a:r>
          </a:p>
        </p:txBody>
      </p:sp>
      <p:sp>
        <p:nvSpPr>
          <p:cNvPr id="321562" name="Text Box 26"/>
          <p:cNvSpPr txBox="1">
            <a:spLocks noChangeArrowheads="1"/>
          </p:cNvSpPr>
          <p:nvPr/>
        </p:nvSpPr>
        <p:spPr bwMode="auto">
          <a:xfrm>
            <a:off x="5099050" y="2312988"/>
            <a:ext cx="2520950" cy="701675"/>
          </a:xfrm>
          <a:prstGeom prst="rect">
            <a:avLst/>
          </a:prstGeom>
          <a:noFill/>
          <a:ln w="12700">
            <a:noFill/>
            <a:miter lim="800000"/>
            <a:headEnd type="none" w="sm" len="sm"/>
            <a:tailEnd type="none" w="sm" len="sm"/>
          </a:ln>
          <a:effectLst/>
        </p:spPr>
        <p:txBody>
          <a:bodyPr>
            <a:spAutoFit/>
          </a:bodyPr>
          <a:lstStyle/>
          <a:p>
            <a:pPr algn="ctr"/>
            <a:r>
              <a:rPr lang="en-GB" sz="2000">
                <a:latin typeface="Tahoma" pitchFamily="34" charset="0"/>
              </a:rPr>
              <a:t>Beam Dump Block (graphite)</a:t>
            </a:r>
          </a:p>
        </p:txBody>
      </p:sp>
      <p:grpSp>
        <p:nvGrpSpPr>
          <p:cNvPr id="321563" name="Group 27"/>
          <p:cNvGrpSpPr>
            <a:grpSpLocks/>
          </p:cNvGrpSpPr>
          <p:nvPr/>
        </p:nvGrpSpPr>
        <p:grpSpPr bwMode="auto">
          <a:xfrm>
            <a:off x="0" y="2160588"/>
            <a:ext cx="5257800" cy="3348037"/>
            <a:chOff x="432" y="2377"/>
            <a:chExt cx="2642" cy="1892"/>
          </a:xfrm>
        </p:grpSpPr>
        <p:pic>
          <p:nvPicPr>
            <p:cNvPr id="321564" name="Picture 28" descr="dumpsystem"/>
            <p:cNvPicPr>
              <a:picLocks noChangeAspect="1" noChangeArrowheads="1"/>
            </p:cNvPicPr>
            <p:nvPr/>
          </p:nvPicPr>
          <p:blipFill>
            <a:blip r:embed="rId4"/>
            <a:srcRect/>
            <a:stretch>
              <a:fillRect/>
            </a:stretch>
          </p:blipFill>
          <p:spPr bwMode="auto">
            <a:xfrm>
              <a:off x="432" y="2377"/>
              <a:ext cx="2642" cy="1892"/>
            </a:xfrm>
            <a:prstGeom prst="rect">
              <a:avLst/>
            </a:prstGeom>
            <a:noFill/>
          </p:spPr>
        </p:pic>
        <p:sp>
          <p:nvSpPr>
            <p:cNvPr id="321565" name="Text Box 29"/>
            <p:cNvSpPr txBox="1">
              <a:spLocks noChangeArrowheads="1"/>
            </p:cNvSpPr>
            <p:nvPr/>
          </p:nvSpPr>
          <p:spPr bwMode="auto">
            <a:xfrm>
              <a:off x="1152" y="2544"/>
              <a:ext cx="1247" cy="172"/>
            </a:xfrm>
            <a:prstGeom prst="rect">
              <a:avLst/>
            </a:prstGeom>
            <a:solidFill>
              <a:schemeClr val="tx1"/>
            </a:solidFill>
            <a:ln w="127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>
              <a:spAutoFit/>
            </a:bodyPr>
            <a:lstStyle/>
            <a:p>
              <a:r>
                <a:rPr lang="en-GB" sz="1400">
                  <a:solidFill>
                    <a:schemeClr val="bg1"/>
                  </a:solidFill>
                  <a:latin typeface="Tahoma" pitchFamily="34" charset="0"/>
                </a:rPr>
                <a:t>Beam Dump Block</a:t>
              </a:r>
            </a:p>
          </p:txBody>
        </p:sp>
        <p:sp>
          <p:nvSpPr>
            <p:cNvPr id="321566" name="Text Box 30"/>
            <p:cNvSpPr txBox="1">
              <a:spLocks noChangeArrowheads="1"/>
            </p:cNvSpPr>
            <p:nvPr/>
          </p:nvSpPr>
          <p:spPr bwMode="auto">
            <a:xfrm>
              <a:off x="529" y="3648"/>
              <a:ext cx="1161" cy="293"/>
            </a:xfrm>
            <a:prstGeom prst="rect">
              <a:avLst/>
            </a:prstGeom>
            <a:solidFill>
              <a:schemeClr val="tx1"/>
            </a:solidFill>
            <a:ln w="127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>
              <a:spAutoFit/>
            </a:bodyPr>
            <a:lstStyle/>
            <a:p>
              <a:r>
                <a:rPr lang="en-GB" sz="1400">
                  <a:solidFill>
                    <a:schemeClr val="bg1"/>
                  </a:solidFill>
                  <a:latin typeface="Tahoma" pitchFamily="34" charset="0"/>
                </a:rPr>
                <a:t>Septum magnet deflecting the extracted beam </a:t>
              </a:r>
            </a:p>
          </p:txBody>
        </p:sp>
        <p:sp>
          <p:nvSpPr>
            <p:cNvPr id="321567" name="Text Box 31"/>
            <p:cNvSpPr txBox="1">
              <a:spLocks noChangeArrowheads="1"/>
            </p:cNvSpPr>
            <p:nvPr/>
          </p:nvSpPr>
          <p:spPr bwMode="auto">
            <a:xfrm>
              <a:off x="1584" y="3888"/>
              <a:ext cx="775" cy="292"/>
            </a:xfrm>
            <a:prstGeom prst="rect">
              <a:avLst/>
            </a:prstGeom>
            <a:solidFill>
              <a:schemeClr val="tx1"/>
            </a:solidFill>
            <a:ln w="127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>
              <a:spAutoFit/>
            </a:bodyPr>
            <a:lstStyle/>
            <a:p>
              <a:r>
                <a:rPr lang="en-GB" sz="1400">
                  <a:solidFill>
                    <a:schemeClr val="bg1"/>
                  </a:solidFill>
                  <a:latin typeface="Tahoma" pitchFamily="34" charset="0"/>
                </a:rPr>
                <a:t>15 kicker magnets</a:t>
              </a:r>
            </a:p>
          </p:txBody>
        </p:sp>
        <p:sp>
          <p:nvSpPr>
            <p:cNvPr id="321568" name="Line 32"/>
            <p:cNvSpPr>
              <a:spLocks noChangeShapeType="1"/>
            </p:cNvSpPr>
            <p:nvPr/>
          </p:nvSpPr>
          <p:spPr bwMode="auto">
            <a:xfrm flipV="1">
              <a:off x="1392" y="3600"/>
              <a:ext cx="240" cy="144"/>
            </a:xfrm>
            <a:prstGeom prst="line">
              <a:avLst/>
            </a:prstGeom>
            <a:noFill/>
            <a:ln w="12700" cap="sq">
              <a:solidFill>
                <a:schemeClr val="bg1"/>
              </a:solidFill>
              <a:round/>
              <a:headEnd type="none" w="sm" len="sm"/>
              <a:tailEnd type="triangle" w="sm" len="sm"/>
            </a:ln>
            <a:effectLst/>
          </p:spPr>
          <p:txBody>
            <a:bodyPr/>
            <a:lstStyle/>
            <a:p>
              <a:endParaRPr lang="en-GB"/>
            </a:p>
          </p:txBody>
        </p:sp>
        <p:sp>
          <p:nvSpPr>
            <p:cNvPr id="321569" name="Line 33"/>
            <p:cNvSpPr>
              <a:spLocks noChangeShapeType="1"/>
            </p:cNvSpPr>
            <p:nvPr/>
          </p:nvSpPr>
          <p:spPr bwMode="auto">
            <a:xfrm flipV="1">
              <a:off x="2112" y="3936"/>
              <a:ext cx="288" cy="144"/>
            </a:xfrm>
            <a:prstGeom prst="line">
              <a:avLst/>
            </a:prstGeom>
            <a:noFill/>
            <a:ln w="12700" cap="sq">
              <a:solidFill>
                <a:schemeClr val="bg1"/>
              </a:solidFill>
              <a:round/>
              <a:headEnd type="none" w="sm" len="sm"/>
              <a:tailEnd type="triangle" w="sm" len="sm"/>
            </a:ln>
            <a:effectLst/>
          </p:spPr>
          <p:txBody>
            <a:bodyPr/>
            <a:lstStyle/>
            <a:p>
              <a:endParaRPr lang="en-GB"/>
            </a:p>
          </p:txBody>
        </p:sp>
        <p:sp>
          <p:nvSpPr>
            <p:cNvPr id="321570" name="Line 34"/>
            <p:cNvSpPr>
              <a:spLocks noChangeShapeType="1"/>
            </p:cNvSpPr>
            <p:nvPr/>
          </p:nvSpPr>
          <p:spPr bwMode="auto">
            <a:xfrm flipH="1">
              <a:off x="1104" y="2640"/>
              <a:ext cx="96" cy="48"/>
            </a:xfrm>
            <a:prstGeom prst="line">
              <a:avLst/>
            </a:prstGeom>
            <a:noFill/>
            <a:ln w="12700" cap="sq">
              <a:solidFill>
                <a:schemeClr val="bg1"/>
              </a:solidFill>
              <a:round/>
              <a:headEnd type="none" w="sm" len="sm"/>
              <a:tailEnd type="triangle" w="sm" len="sm"/>
            </a:ln>
            <a:effectLst/>
          </p:spPr>
          <p:txBody>
            <a:bodyPr/>
            <a:lstStyle/>
            <a:p>
              <a:endParaRPr lang="en-GB"/>
            </a:p>
          </p:txBody>
        </p:sp>
        <p:sp>
          <p:nvSpPr>
            <p:cNvPr id="321571" name="Text Box 35"/>
            <p:cNvSpPr txBox="1">
              <a:spLocks noChangeArrowheads="1"/>
            </p:cNvSpPr>
            <p:nvPr/>
          </p:nvSpPr>
          <p:spPr bwMode="auto">
            <a:xfrm>
              <a:off x="1584" y="2832"/>
              <a:ext cx="1200" cy="292"/>
            </a:xfrm>
            <a:prstGeom prst="rect">
              <a:avLst/>
            </a:prstGeom>
            <a:solidFill>
              <a:schemeClr val="tx1"/>
            </a:solidFill>
            <a:ln w="12700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>
              <a:spAutoFit/>
            </a:bodyPr>
            <a:lstStyle/>
            <a:p>
              <a:r>
                <a:rPr lang="en-GB" sz="1400">
                  <a:solidFill>
                    <a:schemeClr val="bg1"/>
                  </a:solidFill>
                  <a:latin typeface="Tahoma" pitchFamily="34" charset="0"/>
                </a:rPr>
                <a:t>H-V kicker for painting the beam</a:t>
              </a:r>
            </a:p>
          </p:txBody>
        </p:sp>
        <p:sp>
          <p:nvSpPr>
            <p:cNvPr id="321572" name="Line 36"/>
            <p:cNvSpPr>
              <a:spLocks noChangeShapeType="1"/>
            </p:cNvSpPr>
            <p:nvPr/>
          </p:nvSpPr>
          <p:spPr bwMode="auto">
            <a:xfrm flipH="1">
              <a:off x="1489" y="3072"/>
              <a:ext cx="143" cy="73"/>
            </a:xfrm>
            <a:prstGeom prst="line">
              <a:avLst/>
            </a:prstGeom>
            <a:noFill/>
            <a:ln w="12700" cap="sq">
              <a:solidFill>
                <a:schemeClr val="bg1"/>
              </a:solidFill>
              <a:round/>
              <a:headEnd type="none" w="sm" len="sm"/>
              <a:tailEnd type="triangle" w="sm" len="sm"/>
            </a:ln>
            <a:effectLst/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21574" name="Text Box 38"/>
          <p:cNvSpPr txBox="1">
            <a:spLocks noChangeArrowheads="1"/>
          </p:cNvSpPr>
          <p:nvPr/>
        </p:nvSpPr>
        <p:spPr bwMode="auto">
          <a:xfrm>
            <a:off x="2743200" y="3497263"/>
            <a:ext cx="654050" cy="457200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r>
              <a:rPr lang="en-US">
                <a:solidFill>
                  <a:schemeClr val="bg1"/>
                </a:solidFill>
                <a:latin typeface="Tahoma" pitchFamily="34" charset="0"/>
              </a:rPr>
              <a:t>IR6</a:t>
            </a:r>
          </a:p>
        </p:txBody>
      </p:sp>
      <p:grpSp>
        <p:nvGrpSpPr>
          <p:cNvPr id="321576" name="Group 40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321577" name="WordArt 41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321578" name="WordArt 42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21579" name="WordArt 43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21580" name="WordArt 44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21581" name="WordArt 45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  <p:sp>
        <p:nvSpPr>
          <p:cNvPr id="321582" name="Rectangle 46"/>
          <p:cNvSpPr>
            <a:spLocks noChangeArrowheads="1"/>
          </p:cNvSpPr>
          <p:nvPr/>
        </p:nvSpPr>
        <p:spPr bwMode="auto">
          <a:xfrm>
            <a:off x="228600" y="5638800"/>
            <a:ext cx="62484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1"/>
            </a:outerShdw>
          </a:effectLst>
        </p:spPr>
        <p:txBody>
          <a:bodyPr/>
          <a:lstStyle/>
          <a:p>
            <a:pPr marL="342900" indent="-342900"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None/>
            </a:pPr>
            <a:r>
              <a:rPr kumimoji="1" lang="en-US" sz="2800">
                <a:latin typeface="Tahoma" pitchFamily="34" charset="0"/>
              </a:rPr>
              <a:t>Is the only system in LHC able to absorb the full nominal beam</a:t>
            </a:r>
            <a:endParaRPr kumimoji="1" lang="en-US" sz="3200">
              <a:latin typeface="Tahoma" pitchFamily="34" charset="0"/>
            </a:endParaRPr>
          </a:p>
        </p:txBody>
      </p:sp>
      <p:sp>
        <p:nvSpPr>
          <p:cNvPr id="321583" name="Line 47"/>
          <p:cNvSpPr>
            <a:spLocks noChangeShapeType="1"/>
          </p:cNvSpPr>
          <p:nvPr/>
        </p:nvSpPr>
        <p:spPr bwMode="auto">
          <a:xfrm>
            <a:off x="3048000" y="2590800"/>
            <a:ext cx="2133600" cy="0"/>
          </a:xfrm>
          <a:prstGeom prst="line">
            <a:avLst/>
          </a:prstGeom>
          <a:noFill/>
          <a:ln w="12700" cap="sq">
            <a:solidFill>
              <a:schemeClr val="bg1"/>
            </a:solidFill>
            <a:round/>
            <a:headEnd type="none" w="sm" len="sm"/>
            <a:tailEnd type="triangle" w="sm" len="sm"/>
          </a:ln>
          <a:effectLst/>
        </p:spPr>
        <p:txBody>
          <a:bodyPr/>
          <a:lstStyle/>
          <a:p>
            <a:endParaRPr lang="en-GB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2616" name="Group 56"/>
          <p:cNvGrpSpPr>
            <a:grpSpLocks/>
          </p:cNvGrpSpPr>
          <p:nvPr/>
        </p:nvGrpSpPr>
        <p:grpSpPr bwMode="auto">
          <a:xfrm>
            <a:off x="609600" y="1905000"/>
            <a:ext cx="7858125" cy="4343400"/>
            <a:chOff x="432" y="1104"/>
            <a:chExt cx="4950" cy="2736"/>
          </a:xfrm>
        </p:grpSpPr>
        <p:sp>
          <p:nvSpPr>
            <p:cNvPr id="322617" name="WordArt 57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36699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22618" name="WordArt 58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22619" name="WordArt 59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22620" name="WordArt 60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322621" name="WordArt 61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8" dist="17961" dir="13500000">
                      <a:srgbClr val="97AFCD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grpSp>
        <p:nvGrpSpPr>
          <p:cNvPr id="322562" name="Group 2"/>
          <p:cNvGrpSpPr>
            <a:grpSpLocks/>
          </p:cNvGrpSpPr>
          <p:nvPr/>
        </p:nvGrpSpPr>
        <p:grpSpPr bwMode="auto">
          <a:xfrm>
            <a:off x="76200" y="1958975"/>
            <a:ext cx="3657600" cy="3603625"/>
            <a:chOff x="1143" y="888"/>
            <a:chExt cx="2290" cy="2270"/>
          </a:xfrm>
        </p:grpSpPr>
        <p:sp>
          <p:nvSpPr>
            <p:cNvPr id="322563" name="Oval 3"/>
            <p:cNvSpPr>
              <a:spLocks noChangeArrowheads="1"/>
            </p:cNvSpPr>
            <p:nvPr/>
          </p:nvSpPr>
          <p:spPr bwMode="auto">
            <a:xfrm>
              <a:off x="1143" y="888"/>
              <a:ext cx="2290" cy="2270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rgbClr val="3399F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322564" name="Oval 4"/>
            <p:cNvSpPr>
              <a:spLocks noChangeArrowheads="1"/>
            </p:cNvSpPr>
            <p:nvPr/>
          </p:nvSpPr>
          <p:spPr bwMode="auto">
            <a:xfrm>
              <a:off x="1251" y="996"/>
              <a:ext cx="2072" cy="2045"/>
            </a:xfrm>
            <a:prstGeom prst="ellipse">
              <a:avLst/>
            </a:prstGeom>
            <a:solidFill>
              <a:schemeClr val="tx1"/>
            </a:solidFill>
            <a:ln w="38100">
              <a:solidFill>
                <a:schemeClr val="accent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GB"/>
            </a:p>
          </p:txBody>
        </p:sp>
      </p:grpSp>
      <p:sp>
        <p:nvSpPr>
          <p:cNvPr id="322565" name="Line 5"/>
          <p:cNvSpPr>
            <a:spLocks noChangeShapeType="1"/>
          </p:cNvSpPr>
          <p:nvPr/>
        </p:nvSpPr>
        <p:spPr bwMode="auto">
          <a:xfrm>
            <a:off x="96838" y="3754438"/>
            <a:ext cx="3632200" cy="1587"/>
          </a:xfrm>
          <a:prstGeom prst="line">
            <a:avLst/>
          </a:prstGeom>
          <a:noFill/>
          <a:ln w="0">
            <a:solidFill>
              <a:schemeClr val="hlink"/>
            </a:solidFill>
            <a:round/>
            <a:headEnd/>
            <a:tailEnd/>
          </a:ln>
        </p:spPr>
        <p:txBody>
          <a:bodyPr/>
          <a:lstStyle/>
          <a:p>
            <a:endParaRPr lang="en-GB"/>
          </a:p>
        </p:txBody>
      </p:sp>
      <p:sp>
        <p:nvSpPr>
          <p:cNvPr id="322566" name="Rectangle 6"/>
          <p:cNvSpPr>
            <a:spLocks noChangeArrowheads="1"/>
          </p:cNvSpPr>
          <p:nvPr/>
        </p:nvSpPr>
        <p:spPr bwMode="auto">
          <a:xfrm>
            <a:off x="195263" y="3365500"/>
            <a:ext cx="1557337" cy="784225"/>
          </a:xfrm>
          <a:prstGeom prst="rect">
            <a:avLst/>
          </a:prstGeom>
          <a:solidFill>
            <a:srgbClr val="CCCCCC"/>
          </a:solidFill>
          <a:ln w="0">
            <a:solidFill>
              <a:schemeClr val="bg2"/>
            </a:solidFill>
            <a:miter lim="800000"/>
            <a:headEnd/>
            <a:tailEnd/>
          </a:ln>
        </p:spPr>
        <p:txBody>
          <a:bodyPr/>
          <a:lstStyle/>
          <a:p>
            <a:endParaRPr lang="en-GB"/>
          </a:p>
        </p:txBody>
      </p:sp>
      <p:sp>
        <p:nvSpPr>
          <p:cNvPr id="322567" name="Rectangle 7"/>
          <p:cNvSpPr>
            <a:spLocks noChangeArrowheads="1"/>
          </p:cNvSpPr>
          <p:nvPr/>
        </p:nvSpPr>
        <p:spPr bwMode="auto">
          <a:xfrm>
            <a:off x="2057400" y="3365500"/>
            <a:ext cx="1585913" cy="784225"/>
          </a:xfrm>
          <a:prstGeom prst="rect">
            <a:avLst/>
          </a:prstGeom>
          <a:solidFill>
            <a:srgbClr val="CCCCCC"/>
          </a:solidFill>
          <a:ln w="0">
            <a:solidFill>
              <a:schemeClr val="bg2"/>
            </a:solidFill>
            <a:miter lim="800000"/>
            <a:headEnd/>
            <a:tailEnd/>
          </a:ln>
        </p:spPr>
        <p:txBody>
          <a:bodyPr/>
          <a:lstStyle/>
          <a:p>
            <a:endParaRPr lang="en-GB"/>
          </a:p>
        </p:txBody>
      </p:sp>
      <p:sp>
        <p:nvSpPr>
          <p:cNvPr id="322568" name="Rectangle 8"/>
          <p:cNvSpPr>
            <a:spLocks noChangeArrowheads="1"/>
          </p:cNvSpPr>
          <p:nvPr/>
        </p:nvSpPr>
        <p:spPr bwMode="auto">
          <a:xfrm>
            <a:off x="1524000" y="2001838"/>
            <a:ext cx="779463" cy="1557337"/>
          </a:xfrm>
          <a:prstGeom prst="rect">
            <a:avLst/>
          </a:prstGeom>
          <a:solidFill>
            <a:srgbClr val="C0C0C0"/>
          </a:solidFill>
          <a:ln w="0">
            <a:solidFill>
              <a:schemeClr val="bg2"/>
            </a:solidFill>
            <a:miter lim="800000"/>
            <a:headEnd/>
            <a:tailEnd/>
          </a:ln>
        </p:spPr>
        <p:txBody>
          <a:bodyPr/>
          <a:lstStyle/>
          <a:p>
            <a:endParaRPr lang="en-GB"/>
          </a:p>
        </p:txBody>
      </p:sp>
      <p:sp>
        <p:nvSpPr>
          <p:cNvPr id="322569" name="Rectangle 9"/>
          <p:cNvSpPr>
            <a:spLocks noChangeArrowheads="1"/>
          </p:cNvSpPr>
          <p:nvPr/>
        </p:nvSpPr>
        <p:spPr bwMode="auto">
          <a:xfrm>
            <a:off x="1524000" y="3863975"/>
            <a:ext cx="779463" cy="1579563"/>
          </a:xfrm>
          <a:prstGeom prst="rect">
            <a:avLst/>
          </a:prstGeom>
          <a:solidFill>
            <a:srgbClr val="C0C0C0"/>
          </a:solidFill>
          <a:ln w="0">
            <a:solidFill>
              <a:schemeClr val="bg2"/>
            </a:solidFill>
            <a:miter lim="800000"/>
            <a:headEnd/>
            <a:tailEnd/>
          </a:ln>
        </p:spPr>
        <p:txBody>
          <a:bodyPr/>
          <a:lstStyle/>
          <a:p>
            <a:endParaRPr lang="en-GB"/>
          </a:p>
        </p:txBody>
      </p:sp>
      <p:sp>
        <p:nvSpPr>
          <p:cNvPr id="322571" name="Rectangle 11"/>
          <p:cNvSpPr>
            <a:spLocks noChangeArrowheads="1"/>
          </p:cNvSpPr>
          <p:nvPr/>
        </p:nvSpPr>
        <p:spPr bwMode="auto">
          <a:xfrm>
            <a:off x="1130300" y="4413250"/>
            <a:ext cx="1549400" cy="274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800" b="1">
                <a:solidFill>
                  <a:schemeClr val="hlink"/>
                </a:solidFill>
                <a:latin typeface="Tahoma" pitchFamily="34" charset="0"/>
              </a:rPr>
              <a:t>Beam +/-  3</a:t>
            </a:r>
            <a:r>
              <a:rPr lang="en-US" sz="1800" b="1">
                <a:solidFill>
                  <a:schemeClr val="hlink"/>
                </a:solidFill>
                <a:latin typeface="Tahoma" pitchFamily="34" charset="0"/>
                <a:sym typeface="Symbol" pitchFamily="18" charset="2"/>
              </a:rPr>
              <a:t></a:t>
            </a:r>
            <a:endParaRPr lang="en-US" sz="1800">
              <a:solidFill>
                <a:schemeClr val="hlink"/>
              </a:solidFill>
              <a:latin typeface="Tahoma" pitchFamily="34" charset="0"/>
              <a:sym typeface="Symbol" pitchFamily="18" charset="2"/>
            </a:endParaRPr>
          </a:p>
        </p:txBody>
      </p:sp>
      <p:sp>
        <p:nvSpPr>
          <p:cNvPr id="322573" name="Oval 13"/>
          <p:cNvSpPr>
            <a:spLocks noChangeArrowheads="1"/>
          </p:cNvSpPr>
          <p:nvPr/>
        </p:nvSpPr>
        <p:spPr bwMode="auto">
          <a:xfrm>
            <a:off x="641350" y="4267200"/>
            <a:ext cx="388938" cy="514350"/>
          </a:xfrm>
          <a:prstGeom prst="ellipse">
            <a:avLst/>
          </a:prstGeom>
          <a:solidFill>
            <a:srgbClr val="FF0000"/>
          </a:solidFill>
          <a:ln w="0">
            <a:noFill/>
            <a:round/>
            <a:headEnd/>
            <a:tailEnd/>
          </a:ln>
        </p:spPr>
        <p:txBody>
          <a:bodyPr/>
          <a:lstStyle/>
          <a:p>
            <a:endParaRPr lang="en-GB"/>
          </a:p>
        </p:txBody>
      </p:sp>
      <p:sp>
        <p:nvSpPr>
          <p:cNvPr id="322574" name="Line 14"/>
          <p:cNvSpPr>
            <a:spLocks noChangeShapeType="1"/>
          </p:cNvSpPr>
          <p:nvPr/>
        </p:nvSpPr>
        <p:spPr bwMode="auto">
          <a:xfrm>
            <a:off x="92075" y="1611313"/>
            <a:ext cx="1588" cy="482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</p:spPr>
        <p:txBody>
          <a:bodyPr/>
          <a:lstStyle/>
          <a:p>
            <a:endParaRPr lang="en-GB"/>
          </a:p>
        </p:txBody>
      </p:sp>
      <p:sp>
        <p:nvSpPr>
          <p:cNvPr id="322575" name="Line 15"/>
          <p:cNvSpPr>
            <a:spLocks noChangeShapeType="1"/>
          </p:cNvSpPr>
          <p:nvPr/>
        </p:nvSpPr>
        <p:spPr bwMode="auto">
          <a:xfrm>
            <a:off x="3724275" y="1600200"/>
            <a:ext cx="1588" cy="493713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</p:spPr>
        <p:txBody>
          <a:bodyPr/>
          <a:lstStyle/>
          <a:p>
            <a:endParaRPr lang="en-GB"/>
          </a:p>
        </p:txBody>
      </p:sp>
      <p:sp>
        <p:nvSpPr>
          <p:cNvPr id="322576" name="Line 16"/>
          <p:cNvSpPr>
            <a:spLocks noChangeShapeType="1"/>
          </p:cNvSpPr>
          <p:nvPr/>
        </p:nvSpPr>
        <p:spPr bwMode="auto">
          <a:xfrm>
            <a:off x="2451100" y="1885950"/>
            <a:ext cx="1293813" cy="1588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 type="triangle" w="med" len="med"/>
          </a:ln>
        </p:spPr>
        <p:txBody>
          <a:bodyPr/>
          <a:lstStyle/>
          <a:p>
            <a:endParaRPr lang="en-GB"/>
          </a:p>
        </p:txBody>
      </p:sp>
      <p:sp>
        <p:nvSpPr>
          <p:cNvPr id="322578" name="Line 18"/>
          <p:cNvSpPr>
            <a:spLocks noChangeShapeType="1"/>
          </p:cNvSpPr>
          <p:nvPr/>
        </p:nvSpPr>
        <p:spPr bwMode="auto">
          <a:xfrm flipH="1">
            <a:off x="88900" y="1885950"/>
            <a:ext cx="1295400" cy="1588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 type="triangle" w="med" len="med"/>
          </a:ln>
        </p:spPr>
        <p:txBody>
          <a:bodyPr/>
          <a:lstStyle/>
          <a:p>
            <a:endParaRPr lang="en-GB"/>
          </a:p>
        </p:txBody>
      </p:sp>
      <p:sp>
        <p:nvSpPr>
          <p:cNvPr id="322580" name="Rectangle 20"/>
          <p:cNvSpPr>
            <a:spLocks noChangeArrowheads="1"/>
          </p:cNvSpPr>
          <p:nvPr/>
        </p:nvSpPr>
        <p:spPr bwMode="auto">
          <a:xfrm>
            <a:off x="1393825" y="1563688"/>
            <a:ext cx="1057275" cy="4175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72000" tIns="72000" rIns="72000" bIns="72000">
            <a:spAutoFit/>
          </a:bodyPr>
          <a:lstStyle/>
          <a:p>
            <a:r>
              <a:rPr lang="en-US" sz="1800" b="1">
                <a:solidFill>
                  <a:schemeClr val="hlink"/>
                </a:solidFill>
                <a:latin typeface="Arial" pitchFamily="34" charset="0"/>
              </a:rPr>
              <a:t>56.0 mm</a:t>
            </a:r>
            <a:endParaRPr lang="en-US" sz="1800">
              <a:solidFill>
                <a:schemeClr val="hlink"/>
              </a:solidFill>
              <a:latin typeface="Arial" pitchFamily="34" charset="0"/>
            </a:endParaRPr>
          </a:p>
        </p:txBody>
      </p:sp>
      <p:sp>
        <p:nvSpPr>
          <p:cNvPr id="322581" name="Oval 21"/>
          <p:cNvSpPr>
            <a:spLocks noChangeArrowheads="1"/>
          </p:cNvSpPr>
          <p:nvPr/>
        </p:nvSpPr>
        <p:spPr bwMode="auto">
          <a:xfrm>
            <a:off x="1847850" y="3651250"/>
            <a:ext cx="103188" cy="136525"/>
          </a:xfrm>
          <a:prstGeom prst="ellipse">
            <a:avLst/>
          </a:prstGeom>
          <a:solidFill>
            <a:srgbClr val="FF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GB"/>
          </a:p>
        </p:txBody>
      </p:sp>
      <p:sp>
        <p:nvSpPr>
          <p:cNvPr id="322582" name="Line 22"/>
          <p:cNvSpPr>
            <a:spLocks noChangeShapeType="1"/>
          </p:cNvSpPr>
          <p:nvPr/>
        </p:nvSpPr>
        <p:spPr bwMode="auto">
          <a:xfrm flipH="1">
            <a:off x="1924050" y="3197225"/>
            <a:ext cx="1182688" cy="0"/>
          </a:xfrm>
          <a:prstGeom prst="line">
            <a:avLst/>
          </a:prstGeom>
          <a:noFill/>
          <a:ln w="28575">
            <a:solidFill>
              <a:srgbClr val="CC9900"/>
            </a:solidFill>
            <a:round/>
            <a:headEnd/>
            <a:tailEnd type="triangle" w="med" len="med"/>
          </a:ln>
          <a:effectLst/>
        </p:spPr>
        <p:txBody>
          <a:bodyPr wrap="none" anchor="ctr"/>
          <a:lstStyle/>
          <a:p>
            <a:endParaRPr lang="en-GB"/>
          </a:p>
        </p:txBody>
      </p:sp>
      <p:sp>
        <p:nvSpPr>
          <p:cNvPr id="322583" name="Line 23"/>
          <p:cNvSpPr>
            <a:spLocks noChangeShapeType="1"/>
          </p:cNvSpPr>
          <p:nvPr/>
        </p:nvSpPr>
        <p:spPr bwMode="auto">
          <a:xfrm>
            <a:off x="685800" y="3197225"/>
            <a:ext cx="1182688" cy="0"/>
          </a:xfrm>
          <a:prstGeom prst="line">
            <a:avLst/>
          </a:prstGeom>
          <a:noFill/>
          <a:ln w="28575">
            <a:solidFill>
              <a:srgbClr val="CC9900"/>
            </a:solidFill>
            <a:round/>
            <a:headEnd/>
            <a:tailEnd type="triangle" w="med" len="med"/>
          </a:ln>
          <a:effectLst/>
        </p:spPr>
        <p:txBody>
          <a:bodyPr wrap="none" anchor="ctr"/>
          <a:lstStyle/>
          <a:p>
            <a:endParaRPr lang="en-GB"/>
          </a:p>
        </p:txBody>
      </p:sp>
      <p:sp>
        <p:nvSpPr>
          <p:cNvPr id="322584" name="Rectangle 24"/>
          <p:cNvSpPr>
            <a:spLocks noChangeArrowheads="1"/>
          </p:cNvSpPr>
          <p:nvPr/>
        </p:nvSpPr>
        <p:spPr bwMode="auto">
          <a:xfrm>
            <a:off x="1992313" y="2806700"/>
            <a:ext cx="582612" cy="231775"/>
          </a:xfrm>
          <a:prstGeom prst="rect">
            <a:avLst/>
          </a:prstGeom>
          <a:solidFill>
            <a:srgbClr val="00279F"/>
          </a:solidFill>
          <a:ln w="19050">
            <a:solidFill>
              <a:srgbClr val="CC9900"/>
            </a:solidFill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GB" sz="1400" b="1">
                <a:solidFill>
                  <a:schemeClr val="hlink"/>
                </a:solidFill>
                <a:latin typeface="Arial" pitchFamily="34" charset="0"/>
              </a:rPr>
              <a:t> 1 mm</a:t>
            </a:r>
            <a:r>
              <a:rPr lang="en-GB" sz="1400" b="1">
                <a:solidFill>
                  <a:schemeClr val="bg1"/>
                </a:solidFill>
                <a:latin typeface="Arial" pitchFamily="34" charset="0"/>
              </a:rPr>
              <a:t> </a:t>
            </a:r>
            <a:endParaRPr lang="en-GB" sz="2000">
              <a:solidFill>
                <a:schemeClr val="bg1"/>
              </a:solidFill>
            </a:endParaRPr>
          </a:p>
        </p:txBody>
      </p:sp>
      <p:sp>
        <p:nvSpPr>
          <p:cNvPr id="322585" name="Rectangle 25"/>
          <p:cNvSpPr>
            <a:spLocks noChangeArrowheads="1"/>
          </p:cNvSpPr>
          <p:nvPr/>
        </p:nvSpPr>
        <p:spPr bwMode="auto">
          <a:xfrm>
            <a:off x="3810000" y="3581400"/>
            <a:ext cx="2470150" cy="274638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r>
              <a:rPr lang="en-GB" sz="1800" b="1">
                <a:solidFill>
                  <a:schemeClr val="hlink"/>
                </a:solidFill>
                <a:latin typeface="Arial" pitchFamily="34" charset="0"/>
              </a:rPr>
              <a:t> +/- 6 </a:t>
            </a:r>
            <a:r>
              <a:rPr lang="en-GB" sz="1800" b="1">
                <a:solidFill>
                  <a:schemeClr val="hlink"/>
                </a:solidFill>
                <a:latin typeface="Arial" pitchFamily="34" charset="0"/>
                <a:sym typeface="Symbol" pitchFamily="18" charset="2"/>
              </a:rPr>
              <a:t> </a:t>
            </a:r>
            <a:r>
              <a:rPr lang="en-GB" sz="1800" b="1">
                <a:solidFill>
                  <a:schemeClr val="hlink"/>
                </a:solidFill>
                <a:latin typeface="Arial" pitchFamily="34" charset="0"/>
              </a:rPr>
              <a:t> = 3.0 mm </a:t>
            </a:r>
          </a:p>
        </p:txBody>
      </p:sp>
      <p:sp>
        <p:nvSpPr>
          <p:cNvPr id="322586" name="Line 26"/>
          <p:cNvSpPr>
            <a:spLocks noChangeShapeType="1"/>
          </p:cNvSpPr>
          <p:nvPr/>
        </p:nvSpPr>
        <p:spPr bwMode="auto">
          <a:xfrm>
            <a:off x="4359275" y="2314575"/>
            <a:ext cx="1588" cy="1268413"/>
          </a:xfrm>
          <a:prstGeom prst="line">
            <a:avLst/>
          </a:prstGeom>
          <a:noFill/>
          <a:ln w="28575">
            <a:solidFill>
              <a:schemeClr val="hlink"/>
            </a:solidFill>
            <a:round/>
            <a:headEnd/>
            <a:tailEnd type="triangle" w="med" len="med"/>
          </a:ln>
          <a:effectLst/>
        </p:spPr>
        <p:txBody>
          <a:bodyPr wrap="none" anchor="ctr"/>
          <a:lstStyle/>
          <a:p>
            <a:endParaRPr lang="en-GB"/>
          </a:p>
        </p:txBody>
      </p:sp>
      <p:sp>
        <p:nvSpPr>
          <p:cNvPr id="322587" name="Line 27"/>
          <p:cNvSpPr>
            <a:spLocks noChangeShapeType="1"/>
          </p:cNvSpPr>
          <p:nvPr/>
        </p:nvSpPr>
        <p:spPr bwMode="auto">
          <a:xfrm flipV="1">
            <a:off x="4364038" y="3879850"/>
            <a:ext cx="0" cy="1255713"/>
          </a:xfrm>
          <a:prstGeom prst="line">
            <a:avLst/>
          </a:prstGeom>
          <a:noFill/>
          <a:ln w="28575">
            <a:solidFill>
              <a:schemeClr val="hlink"/>
            </a:solidFill>
            <a:round/>
            <a:headEnd/>
            <a:tailEnd type="triangle" w="med" len="med"/>
          </a:ln>
          <a:effectLst/>
        </p:spPr>
        <p:txBody>
          <a:bodyPr wrap="none" anchor="ctr"/>
          <a:lstStyle/>
          <a:p>
            <a:endParaRPr lang="en-GB"/>
          </a:p>
        </p:txBody>
      </p:sp>
      <p:sp>
        <p:nvSpPr>
          <p:cNvPr id="322588" name="Line 28"/>
          <p:cNvSpPr>
            <a:spLocks noChangeShapeType="1"/>
          </p:cNvSpPr>
          <p:nvPr/>
        </p:nvSpPr>
        <p:spPr bwMode="auto">
          <a:xfrm>
            <a:off x="2362200" y="3575050"/>
            <a:ext cx="2151063" cy="0"/>
          </a:xfrm>
          <a:prstGeom prst="line">
            <a:avLst/>
          </a:prstGeom>
          <a:noFill/>
          <a:ln w="12700">
            <a:solidFill>
              <a:schemeClr val="hlink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endParaRPr lang="en-GB"/>
          </a:p>
        </p:txBody>
      </p:sp>
      <p:sp>
        <p:nvSpPr>
          <p:cNvPr id="322589" name="Line 29"/>
          <p:cNvSpPr>
            <a:spLocks noChangeShapeType="1"/>
          </p:cNvSpPr>
          <p:nvPr/>
        </p:nvSpPr>
        <p:spPr bwMode="auto">
          <a:xfrm>
            <a:off x="2363788" y="3854450"/>
            <a:ext cx="2151062" cy="0"/>
          </a:xfrm>
          <a:prstGeom prst="line">
            <a:avLst/>
          </a:prstGeom>
          <a:noFill/>
          <a:ln w="12700">
            <a:solidFill>
              <a:schemeClr val="hlink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endParaRPr lang="en-GB"/>
          </a:p>
        </p:txBody>
      </p:sp>
      <p:grpSp>
        <p:nvGrpSpPr>
          <p:cNvPr id="322591" name="Group 31"/>
          <p:cNvGrpSpPr>
            <a:grpSpLocks/>
          </p:cNvGrpSpPr>
          <p:nvPr/>
        </p:nvGrpSpPr>
        <p:grpSpPr bwMode="auto">
          <a:xfrm>
            <a:off x="1763713" y="3570288"/>
            <a:ext cx="287337" cy="287337"/>
            <a:chOff x="3923" y="2886"/>
            <a:chExt cx="227" cy="227"/>
          </a:xfrm>
        </p:grpSpPr>
        <p:sp>
          <p:nvSpPr>
            <p:cNvPr id="322592" name="Rectangle 32"/>
            <p:cNvSpPr>
              <a:spLocks noChangeArrowheads="1"/>
            </p:cNvSpPr>
            <p:nvPr/>
          </p:nvSpPr>
          <p:spPr bwMode="auto">
            <a:xfrm>
              <a:off x="3923" y="2886"/>
              <a:ext cx="227" cy="227"/>
            </a:xfrm>
            <a:prstGeom prst="rect">
              <a:avLst/>
            </a:prstGeom>
            <a:solidFill>
              <a:schemeClr val="tx1"/>
            </a:solidFill>
            <a:ln w="12700">
              <a:solidFill>
                <a:schemeClr val="bg2"/>
              </a:solidFill>
              <a:miter lim="800000"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322593" name="Oval 33"/>
            <p:cNvSpPr>
              <a:spLocks noChangeArrowheads="1"/>
            </p:cNvSpPr>
            <p:nvPr/>
          </p:nvSpPr>
          <p:spPr bwMode="auto">
            <a:xfrm>
              <a:off x="4002" y="2952"/>
              <a:ext cx="65" cy="8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pic>
        <p:nvPicPr>
          <p:cNvPr id="322594" name="Picture 34" descr="euro"/>
          <p:cNvPicPr>
            <a:picLocks noChangeAspect="1" noChangeArrowheads="1"/>
          </p:cNvPicPr>
          <p:nvPr/>
        </p:nvPicPr>
        <p:blipFill>
          <a:blip r:embed="rId6"/>
          <a:srcRect/>
          <a:stretch>
            <a:fillRect/>
          </a:stretch>
        </p:blipFill>
        <p:spPr bwMode="auto">
          <a:xfrm>
            <a:off x="4800600" y="1676400"/>
            <a:ext cx="1600200" cy="1600200"/>
          </a:xfrm>
          <a:prstGeom prst="rect">
            <a:avLst/>
          </a:prstGeom>
          <a:noFill/>
        </p:spPr>
      </p:pic>
      <p:grpSp>
        <p:nvGrpSpPr>
          <p:cNvPr id="322597" name="Group 37"/>
          <p:cNvGrpSpPr>
            <a:grpSpLocks/>
          </p:cNvGrpSpPr>
          <p:nvPr/>
        </p:nvGrpSpPr>
        <p:grpSpPr bwMode="auto">
          <a:xfrm>
            <a:off x="1766888" y="3570288"/>
            <a:ext cx="287337" cy="287337"/>
            <a:chOff x="3923" y="2886"/>
            <a:chExt cx="227" cy="227"/>
          </a:xfrm>
        </p:grpSpPr>
        <p:sp>
          <p:nvSpPr>
            <p:cNvPr id="322598" name="Rectangle 38"/>
            <p:cNvSpPr>
              <a:spLocks noChangeArrowheads="1"/>
            </p:cNvSpPr>
            <p:nvPr/>
          </p:nvSpPr>
          <p:spPr bwMode="auto">
            <a:xfrm>
              <a:off x="3923" y="2886"/>
              <a:ext cx="227" cy="227"/>
            </a:xfrm>
            <a:prstGeom prst="rect">
              <a:avLst/>
            </a:prstGeom>
            <a:solidFill>
              <a:schemeClr val="tx1"/>
            </a:solidFill>
            <a:ln w="12700">
              <a:solidFill>
                <a:schemeClr val="bg2"/>
              </a:solidFill>
              <a:miter lim="800000"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322599" name="Oval 39"/>
            <p:cNvSpPr>
              <a:spLocks noChangeArrowheads="1"/>
            </p:cNvSpPr>
            <p:nvPr/>
          </p:nvSpPr>
          <p:spPr bwMode="auto">
            <a:xfrm>
              <a:off x="4002" y="2952"/>
              <a:ext cx="65" cy="86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22600" name="Line 40"/>
          <p:cNvSpPr>
            <a:spLocks noChangeShapeType="1"/>
          </p:cNvSpPr>
          <p:nvPr/>
        </p:nvSpPr>
        <p:spPr bwMode="auto">
          <a:xfrm>
            <a:off x="1951038" y="2555875"/>
            <a:ext cx="1587" cy="1268413"/>
          </a:xfrm>
          <a:prstGeom prst="line">
            <a:avLst/>
          </a:prstGeom>
          <a:noFill/>
          <a:ln w="12700">
            <a:solidFill>
              <a:srgbClr val="CC990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endParaRPr lang="en-GB"/>
          </a:p>
        </p:txBody>
      </p:sp>
      <p:sp>
        <p:nvSpPr>
          <p:cNvPr id="322601" name="Line 41"/>
          <p:cNvSpPr>
            <a:spLocks noChangeShapeType="1"/>
          </p:cNvSpPr>
          <p:nvPr/>
        </p:nvSpPr>
        <p:spPr bwMode="auto">
          <a:xfrm>
            <a:off x="1852613" y="2557463"/>
            <a:ext cx="1587" cy="1268412"/>
          </a:xfrm>
          <a:prstGeom prst="line">
            <a:avLst/>
          </a:prstGeom>
          <a:noFill/>
          <a:ln w="12700">
            <a:solidFill>
              <a:srgbClr val="CC990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endParaRPr lang="en-GB"/>
          </a:p>
        </p:txBody>
      </p:sp>
      <p:sp>
        <p:nvSpPr>
          <p:cNvPr id="322602" name="Line 42"/>
          <p:cNvSpPr>
            <a:spLocks noChangeShapeType="1"/>
          </p:cNvSpPr>
          <p:nvPr/>
        </p:nvSpPr>
        <p:spPr bwMode="auto">
          <a:xfrm flipV="1">
            <a:off x="1905000" y="5337175"/>
            <a:ext cx="0" cy="304800"/>
          </a:xfrm>
          <a:prstGeom prst="line">
            <a:avLst/>
          </a:prstGeom>
          <a:noFill/>
          <a:ln w="57150" cap="sq">
            <a:solidFill>
              <a:srgbClr val="003366"/>
            </a:solidFill>
            <a:round/>
            <a:headEnd type="none" w="sm" len="sm"/>
            <a:tailEnd type="triangle" w="sm" len="sm"/>
          </a:ln>
          <a:effectLst/>
        </p:spPr>
        <p:txBody>
          <a:bodyPr/>
          <a:lstStyle/>
          <a:p>
            <a:endParaRPr lang="en-GB"/>
          </a:p>
        </p:txBody>
      </p:sp>
      <p:sp>
        <p:nvSpPr>
          <p:cNvPr id="322622" name="Rectangle 62"/>
          <p:cNvSpPr>
            <a:spLocks noChangeArrowheads="1"/>
          </p:cNvSpPr>
          <p:nvPr/>
        </p:nvSpPr>
        <p:spPr bwMode="auto">
          <a:xfrm>
            <a:off x="1676400" y="228600"/>
            <a:ext cx="7010400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1"/>
            </a:outerShdw>
          </a:effectLst>
        </p:spPr>
        <p:txBody>
          <a:bodyPr anchor="ctr"/>
          <a:lstStyle/>
          <a:p>
            <a:pPr algn="ctr"/>
            <a:r>
              <a:rPr kumimoji="1" lang="en-US" sz="4000">
                <a:solidFill>
                  <a:schemeClr val="tx2"/>
                </a:solidFill>
                <a:latin typeface="Tahoma" pitchFamily="34" charset="0"/>
              </a:rPr>
              <a:t>Energy Stored in the Beams:</a:t>
            </a:r>
            <a:br>
              <a:rPr kumimoji="1" lang="en-US" sz="4000">
                <a:solidFill>
                  <a:schemeClr val="tx2"/>
                </a:solidFill>
                <a:latin typeface="Tahoma" pitchFamily="34" charset="0"/>
              </a:rPr>
            </a:br>
            <a:r>
              <a:rPr kumimoji="1" lang="en-US" sz="4000">
                <a:solidFill>
                  <a:schemeClr val="tx2"/>
                </a:solidFill>
                <a:latin typeface="Tahoma" pitchFamily="34" charset="0"/>
              </a:rPr>
              <a:t>Collimation System</a:t>
            </a:r>
          </a:p>
        </p:txBody>
      </p:sp>
      <p:grpSp>
        <p:nvGrpSpPr>
          <p:cNvPr id="322625" name="Group 65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322626" name="WordArt 66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322627" name="WordArt 67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22628" name="WordArt 68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22629" name="WordArt 69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22630" name="WordArt 70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  <p:sp>
        <p:nvSpPr>
          <p:cNvPr id="322631" name="Rectangle 71"/>
          <p:cNvSpPr>
            <a:spLocks noChangeArrowheads="1"/>
          </p:cNvSpPr>
          <p:nvPr/>
        </p:nvSpPr>
        <p:spPr bwMode="auto">
          <a:xfrm>
            <a:off x="-152400" y="5715000"/>
            <a:ext cx="48006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1"/>
            </a:outerShdw>
          </a:effectLst>
        </p:spPr>
        <p:txBody>
          <a:bodyPr/>
          <a:lstStyle/>
          <a:p>
            <a:pPr marL="342900" indent="-342900" algn="ctr"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None/>
            </a:pPr>
            <a:r>
              <a:rPr kumimoji="1" lang="en-US" sz="2000">
                <a:latin typeface="Tahoma" pitchFamily="34" charset="0"/>
              </a:rPr>
              <a:t>E.g. Settings of collimators @7 TeV with luminosity optics</a:t>
            </a:r>
          </a:p>
          <a:p>
            <a:pPr marL="342900" indent="-342900" algn="ctr"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None/>
            </a:pPr>
            <a:r>
              <a:rPr kumimoji="1" lang="en-US" sz="2000">
                <a:latin typeface="Tahoma" pitchFamily="34" charset="0"/>
              </a:rPr>
              <a:t>Very tight settings </a:t>
            </a:r>
            <a:r>
              <a:rPr kumimoji="1" lang="en-US" sz="2000">
                <a:latin typeface="Tahoma" pitchFamily="34" charset="0"/>
                <a:sym typeface="Wingdings" pitchFamily="2" charset="2"/>
              </a:rPr>
              <a:t> orbit feedback!!</a:t>
            </a:r>
            <a:endParaRPr kumimoji="1" lang="en-US" sz="2000">
              <a:latin typeface="Tahoma" pitchFamily="34" charset="0"/>
            </a:endParaRPr>
          </a:p>
        </p:txBody>
      </p:sp>
      <p:pic>
        <p:nvPicPr>
          <p:cNvPr id="53" name="collimator-retraction.wmv">
            <a:hlinkClick r:id="" action="ppaction://media"/>
          </p:cNvPr>
          <p:cNvPicPr>
            <a:picLocks noRot="1" noChangeAspect="1" noChangeArrowheads="1"/>
          </p:cNvPicPr>
          <p:nvPr>
            <a:videoFile r:link="rId1"/>
          </p:nvPr>
        </p:nvPicPr>
        <p:blipFill>
          <a:blip r:embed="rId7"/>
          <a:srcRect/>
          <a:stretch>
            <a:fillRect/>
          </a:stretch>
        </p:blipFill>
        <p:spPr bwMode="auto">
          <a:xfrm>
            <a:off x="5257800" y="3810000"/>
            <a:ext cx="3771900" cy="2828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1"/>
            </a:outerShdw>
          </a:effectLst>
        </p:spPr>
      </p:pic>
      <p:pic>
        <p:nvPicPr>
          <p:cNvPr id="54" name="beamOnColl_4x72mp3.mp3">
            <a:hlinkClick r:id="" action="ppaction://media"/>
          </p:cNvPr>
          <p:cNvPicPr>
            <a:picLocks noRot="1" noChangeAspect="1" noChangeArrowheads="1"/>
          </p:cNvPicPr>
          <p:nvPr>
            <a:audioFile r:link="rId2"/>
          </p:nvPr>
        </p:nvPicPr>
        <p:blipFill>
          <a:blip r:embed="rId8"/>
          <a:srcRect/>
          <a:stretch>
            <a:fillRect/>
          </a:stretch>
        </p:blipFill>
        <p:spPr bwMode="auto">
          <a:xfrm>
            <a:off x="8077200" y="1981200"/>
            <a:ext cx="304800" cy="304800"/>
          </a:xfrm>
          <a:prstGeom prst="rect">
            <a:avLst/>
          </a:prstGeom>
          <a:noFill/>
        </p:spPr>
      </p:pic>
      <p:sp>
        <p:nvSpPr>
          <p:cNvPr id="322632" name="Rectangle 72"/>
          <p:cNvSpPr>
            <a:spLocks noChangeArrowheads="1"/>
          </p:cNvSpPr>
          <p:nvPr/>
        </p:nvSpPr>
        <p:spPr bwMode="auto">
          <a:xfrm>
            <a:off x="5257800" y="3809999"/>
            <a:ext cx="3790666" cy="2986585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1"/>
            </a:outerShdw>
          </a:effectLst>
        </p:spPr>
        <p:txBody>
          <a:bodyPr/>
          <a:lstStyle/>
          <a:p>
            <a:pPr marL="609600" indent="-609600"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None/>
            </a:pPr>
            <a:r>
              <a:rPr kumimoji="1" lang="en-US" sz="1800" dirty="0">
                <a:latin typeface="Tahoma" pitchFamily="34" charset="0"/>
              </a:rPr>
              <a:t>Collimation System Functionality:</a:t>
            </a:r>
          </a:p>
          <a:p>
            <a:pPr marL="609600" indent="-609600"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None/>
            </a:pPr>
            <a:r>
              <a:rPr kumimoji="1" lang="en-US" sz="1800" dirty="0">
                <a:latin typeface="Tahoma" pitchFamily="34" charset="0"/>
              </a:rPr>
              <a:t> 1. Absorb beam halo to avoid quenches</a:t>
            </a:r>
          </a:p>
          <a:p>
            <a:pPr marL="609600" indent="-609600"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None/>
            </a:pPr>
            <a:r>
              <a:rPr kumimoji="1" lang="en-US" sz="1800" dirty="0">
                <a:latin typeface="Tahoma" pitchFamily="34" charset="0"/>
              </a:rPr>
              <a:t>2. Once beam losses appear they protect the equipment and experiments. If BLMCs &gt; Threshold </a:t>
            </a:r>
            <a:r>
              <a:rPr kumimoji="1" lang="en-US" sz="1800" dirty="0">
                <a:latin typeface="Tahoma" pitchFamily="34" charset="0"/>
                <a:sym typeface="Wingdings" pitchFamily="2" charset="2"/>
              </a:rPr>
              <a:t> </a:t>
            </a:r>
            <a:r>
              <a:rPr kumimoji="1" lang="en-US" sz="1800" dirty="0">
                <a:latin typeface="Tahoma" pitchFamily="34" charset="0"/>
              </a:rPr>
              <a:t>Beam Interlock </a:t>
            </a:r>
            <a:r>
              <a:rPr kumimoji="1" lang="en-US" sz="1800" dirty="0">
                <a:latin typeface="Tahoma" pitchFamily="34" charset="0"/>
                <a:sym typeface="Wingdings" pitchFamily="2" charset="2"/>
              </a:rPr>
              <a:t> Beam Dump</a:t>
            </a:r>
            <a:endParaRPr kumimoji="1" lang="en-US" sz="1800" dirty="0">
              <a:latin typeface="Tahoma" pitchFamily="34" charset="0"/>
            </a:endParaRP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4.81481E-6 L 0.40348 -0.14399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32259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2" y="-72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2000" fill="hold"/>
                                        <p:tgtEl>
                                          <p:spTgt spid="322597"/>
                                        </p:tgtEl>
                                      </p:cBhvr>
                                      <p:by x="50000" y="5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53"/>
                                        </p:tgtEl>
                                      </p:cBhvr>
                                    </p:cmd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suction.wav" builtIn="1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7" presetClass="exit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" dur="500"/>
                                        <p:tgtEl>
                                          <p:spTgt spid="3226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/>
                                        <p:tgtEl>
                                          <p:spTgt spid="3226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strVal val="ppt_h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2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9" restart="whenNotActive" fill="hold" evtFilter="cancelBubble" nodeType="interactiveSeq">
                <p:stCondLst>
                  <p:cond evt="onClick" delay="0">
                    <p:tgtEl>
                      <p:spTgt spid="5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" fill="hold">
                      <p:stCondLst>
                        <p:cond delay="0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3" dur="5016" fill="hold"/>
                                        <p:tgtEl>
                                          <p:spTgt spid="5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4"/>
                  </p:tgtEl>
                </p:cond>
              </p:nextCondLst>
            </p:seq>
            <p:video>
              <p:cMediaNode>
                <p:cTn id="24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</p:endCondLst>
                </p:cTn>
                <p:tgtEl>
                  <p:spTgt spid="53"/>
                </p:tgtEl>
              </p:cMediaNode>
            </p:video>
            <p:audio>
              <p:cMediaNode>
                <p:cTn id="25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4"/>
                </p:tgtEl>
              </p:cMediaNode>
            </p:audio>
          </p:childTnLst>
        </p:cTn>
      </p:par>
    </p:tnLst>
    <p:bldLst>
      <p:bldP spid="322632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6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353287" name="WordArt 7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36699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53288" name="WordArt 8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53289" name="WordArt 9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53290" name="WordArt 10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353291" name="WordArt 11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8" dist="17961" dir="13500000">
                      <a:srgbClr val="97AFCD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353285" name="Rectangle 5"/>
          <p:cNvSpPr>
            <a:spLocks noGrp="1" noChangeArrowheads="1"/>
          </p:cNvSpPr>
          <p:nvPr>
            <p:ph type="title"/>
          </p:nvPr>
        </p:nvSpPr>
        <p:spPr>
          <a:xfrm>
            <a:off x="990600" y="333375"/>
            <a:ext cx="7696200" cy="1066800"/>
          </a:xfrm>
          <a:noFill/>
          <a:ln/>
        </p:spPr>
        <p:txBody>
          <a:bodyPr/>
          <a:lstStyle/>
          <a:p>
            <a:r>
              <a:rPr lang="en-US" sz="4000"/>
              <a:t>Energy Stored in the Beams:</a:t>
            </a:r>
            <a:br>
              <a:rPr lang="en-US" sz="4000"/>
            </a:br>
            <a:r>
              <a:rPr lang="en-US" sz="4000"/>
              <a:t>Collimation System</a:t>
            </a:r>
          </a:p>
        </p:txBody>
      </p:sp>
      <p:grpSp>
        <p:nvGrpSpPr>
          <p:cNvPr id="3" name="Group 12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353293" name="WordArt 13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353294" name="WordArt 14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53295" name="WordArt 15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53296" name="WordArt 16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53297" name="WordArt 17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  <p:pic>
        <p:nvPicPr>
          <p:cNvPr id="354306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066800" y="1599208"/>
            <a:ext cx="6934200" cy="5182592"/>
          </a:xfrm>
          <a:prstGeom prst="rect">
            <a:avLst/>
          </a:prstGeom>
          <a:noFill/>
          <a:ln w="12700" cap="sq" cmpd="sng">
            <a:noFill/>
            <a:prstDash val="solid"/>
            <a:miter lim="800000"/>
            <a:headEnd type="none" w="sm" len="sm"/>
            <a:tailEnd type="none" w="sm" len="sm"/>
          </a:ln>
          <a:effectLst/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7138" name="Group 2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347139" name="WordArt 3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36699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47140" name="WordArt 4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47141" name="WordArt 5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47142" name="WordArt 6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347143" name="WordArt 7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8" dist="17961" dir="13500000">
                      <a:srgbClr val="97AFCD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347144" name="Rectangle 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Contents</a:t>
            </a:r>
          </a:p>
        </p:txBody>
      </p:sp>
      <p:sp>
        <p:nvSpPr>
          <p:cNvPr id="347145" name="Rectangle 9"/>
          <p:cNvSpPr>
            <a:spLocks noGrp="1" noChangeArrowheads="1"/>
          </p:cNvSpPr>
          <p:nvPr>
            <p:ph type="body" idx="1"/>
          </p:nvPr>
        </p:nvSpPr>
        <p:spPr>
          <a:xfrm>
            <a:off x="152400" y="1981200"/>
            <a:ext cx="4495800" cy="2667000"/>
          </a:xfrm>
        </p:spPr>
        <p:txBody>
          <a:bodyPr/>
          <a:lstStyle/>
          <a:p>
            <a:pPr>
              <a:lnSpc>
                <a:spcPct val="80000"/>
              </a:lnSpc>
              <a:buFont typeface="Wingdings" pitchFamily="2" charset="2"/>
              <a:buAutoNum type="arabicPeriod"/>
            </a:pPr>
            <a:r>
              <a:rPr lang="en-US" sz="2400" dirty="0">
                <a:solidFill>
                  <a:schemeClr val="accent1">
                    <a:lumMod val="75000"/>
                  </a:schemeClr>
                </a:solidFill>
              </a:rPr>
              <a:t>Accelerator complex</a:t>
            </a:r>
          </a:p>
          <a:p>
            <a:pPr>
              <a:lnSpc>
                <a:spcPct val="80000"/>
              </a:lnSpc>
              <a:buFont typeface="Wingdings" pitchFamily="2" charset="2"/>
              <a:buAutoNum type="arabicPeriod"/>
            </a:pPr>
            <a:r>
              <a:rPr lang="en-US" sz="2400" dirty="0">
                <a:solidFill>
                  <a:schemeClr val="accent1">
                    <a:lumMod val="75000"/>
                  </a:schemeClr>
                </a:solidFill>
              </a:rPr>
              <a:t>Energy Stored in the Magnets</a:t>
            </a:r>
          </a:p>
          <a:p>
            <a:pPr marL="762000" lvl="1" indent="-304800">
              <a:lnSpc>
                <a:spcPct val="80000"/>
              </a:lnSpc>
            </a:pPr>
            <a:r>
              <a:rPr lang="en-US" sz="2400" dirty="0">
                <a:solidFill>
                  <a:schemeClr val="accent1">
                    <a:lumMod val="75000"/>
                  </a:schemeClr>
                </a:solidFill>
              </a:rPr>
              <a:t>Quench Protection System</a:t>
            </a:r>
          </a:p>
          <a:p>
            <a:pPr marL="762000" lvl="1" indent="-304800">
              <a:lnSpc>
                <a:spcPct val="80000"/>
              </a:lnSpc>
            </a:pPr>
            <a:r>
              <a:rPr lang="en-US" sz="2400" dirty="0">
                <a:solidFill>
                  <a:schemeClr val="accent1">
                    <a:lumMod val="75000"/>
                  </a:schemeClr>
                </a:solidFill>
              </a:rPr>
              <a:t>Power Interlock System</a:t>
            </a:r>
          </a:p>
          <a:p>
            <a:pPr marL="762000" lvl="1" indent="-304800">
              <a:lnSpc>
                <a:spcPct val="80000"/>
              </a:lnSpc>
            </a:pPr>
            <a:r>
              <a:rPr lang="en-US" sz="2400" dirty="0">
                <a:solidFill>
                  <a:schemeClr val="accent1">
                    <a:lumMod val="75000"/>
                  </a:schemeClr>
                </a:solidFill>
              </a:rPr>
              <a:t>Energy Extraction</a:t>
            </a:r>
          </a:p>
          <a:p>
            <a:pPr>
              <a:lnSpc>
                <a:spcPct val="80000"/>
              </a:lnSpc>
              <a:buFont typeface="Wingdings" pitchFamily="2" charset="2"/>
              <a:buAutoNum type="arabicPeriod"/>
            </a:pPr>
            <a:r>
              <a:rPr lang="en-US" sz="2400" dirty="0">
                <a:solidFill>
                  <a:schemeClr val="accent1">
                    <a:lumMod val="75000"/>
                  </a:schemeClr>
                </a:solidFill>
              </a:rPr>
              <a:t>Energy Stored in the Beams</a:t>
            </a:r>
          </a:p>
          <a:p>
            <a:pPr marL="762000" lvl="1" indent="-304800">
              <a:lnSpc>
                <a:spcPct val="80000"/>
              </a:lnSpc>
            </a:pPr>
            <a:r>
              <a:rPr lang="en-US" sz="2400" dirty="0">
                <a:solidFill>
                  <a:schemeClr val="accent1">
                    <a:lumMod val="75000"/>
                  </a:schemeClr>
                </a:solidFill>
              </a:rPr>
              <a:t>Beam Dump System</a:t>
            </a:r>
          </a:p>
          <a:p>
            <a:pPr marL="762000" lvl="1" indent="-304800">
              <a:lnSpc>
                <a:spcPct val="80000"/>
              </a:lnSpc>
            </a:pPr>
            <a:r>
              <a:rPr lang="en-US" sz="2400" dirty="0">
                <a:solidFill>
                  <a:schemeClr val="accent1">
                    <a:lumMod val="75000"/>
                  </a:schemeClr>
                </a:solidFill>
              </a:rPr>
              <a:t>Collimation System</a:t>
            </a:r>
          </a:p>
          <a:p>
            <a:pPr>
              <a:lnSpc>
                <a:spcPct val="80000"/>
              </a:lnSpc>
              <a:buFont typeface="Wingdings" pitchFamily="2" charset="2"/>
              <a:buAutoNum type="arabicPeriod"/>
            </a:pPr>
            <a:r>
              <a:rPr lang="en-US" sz="2400" dirty="0"/>
              <a:t>Machine Protection System</a:t>
            </a:r>
          </a:p>
        </p:txBody>
      </p:sp>
      <p:grpSp>
        <p:nvGrpSpPr>
          <p:cNvPr id="347146" name="Group 10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347147" name="WordArt 11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347148" name="WordArt 12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47149" name="WordArt 13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47150" name="WordArt 14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47151" name="WordArt 15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  <p:sp>
        <p:nvSpPr>
          <p:cNvPr id="347152" name="Rectangle 16"/>
          <p:cNvSpPr>
            <a:spLocks noChangeArrowheads="1"/>
          </p:cNvSpPr>
          <p:nvPr/>
        </p:nvSpPr>
        <p:spPr bwMode="auto">
          <a:xfrm>
            <a:off x="4800600" y="1981200"/>
            <a:ext cx="4114800" cy="396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1"/>
            </a:outerShdw>
          </a:effectLst>
        </p:spPr>
        <p:txBody>
          <a:bodyPr/>
          <a:lstStyle/>
          <a:p>
            <a:pPr marL="609600" indent="-6096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AutoNum type="arabicPeriod" startAt="5"/>
            </a:pPr>
            <a:r>
              <a:rPr kumimoji="1" lang="en-US" dirty="0">
                <a:solidFill>
                  <a:schemeClr val="accent1">
                    <a:lumMod val="75000"/>
                  </a:schemeClr>
                </a:solidFill>
                <a:latin typeface="Tahoma" pitchFamily="34" charset="0"/>
              </a:rPr>
              <a:t>Overall Strategy for Commissioning: </a:t>
            </a: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US" dirty="0">
                <a:solidFill>
                  <a:schemeClr val="accent1">
                    <a:lumMod val="75000"/>
                  </a:schemeClr>
                </a:solidFill>
                <a:latin typeface="Tahoma" pitchFamily="34" charset="0"/>
              </a:rPr>
              <a:t>HW Commissioning</a:t>
            </a: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US" dirty="0">
                <a:solidFill>
                  <a:schemeClr val="accent1">
                    <a:lumMod val="75000"/>
                  </a:schemeClr>
                </a:solidFill>
                <a:latin typeface="Tahoma" pitchFamily="34" charset="0"/>
              </a:rPr>
              <a:t>Machine Checkout</a:t>
            </a: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US" dirty="0">
                <a:solidFill>
                  <a:schemeClr val="accent1">
                    <a:lumMod val="75000"/>
                  </a:schemeClr>
                </a:solidFill>
                <a:latin typeface="Tahoma" pitchFamily="34" charset="0"/>
              </a:rPr>
              <a:t>Beam Commissioning</a:t>
            </a:r>
          </a:p>
          <a:p>
            <a:pPr marL="1371600" lvl="2" indent="-4572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US" dirty="0">
                <a:solidFill>
                  <a:schemeClr val="accent1">
                    <a:lumMod val="75000"/>
                  </a:schemeClr>
                </a:solidFill>
                <a:latin typeface="Tahoma" pitchFamily="34" charset="0"/>
              </a:rPr>
              <a:t>Stage A</a:t>
            </a:r>
          </a:p>
          <a:p>
            <a:pPr marL="1371600" lvl="2" indent="-4572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US" dirty="0">
                <a:solidFill>
                  <a:schemeClr val="accent1">
                    <a:lumMod val="75000"/>
                  </a:schemeClr>
                </a:solidFill>
                <a:latin typeface="Tahoma" pitchFamily="34" charset="0"/>
              </a:rPr>
              <a:t>Stage B</a:t>
            </a:r>
          </a:p>
          <a:p>
            <a:pPr marL="1371600" lvl="2" indent="-4572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US" dirty="0">
                <a:solidFill>
                  <a:schemeClr val="accent1">
                    <a:lumMod val="75000"/>
                  </a:schemeClr>
                </a:solidFill>
                <a:latin typeface="Tahoma" pitchFamily="34" charset="0"/>
              </a:rPr>
              <a:t>Stage C&amp;D</a:t>
            </a:r>
          </a:p>
          <a:p>
            <a:pPr marL="609600" indent="-6096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AutoNum type="arabicPeriod" startAt="6"/>
            </a:pPr>
            <a:r>
              <a:rPr kumimoji="1" lang="en-US" dirty="0">
                <a:solidFill>
                  <a:schemeClr val="accent1">
                    <a:lumMod val="75000"/>
                  </a:schemeClr>
                </a:solidFill>
                <a:latin typeface="Tahoma" pitchFamily="34" charset="0"/>
              </a:rPr>
              <a:t>Documentation &amp; Human Resources</a:t>
            </a:r>
          </a:p>
          <a:p>
            <a:pPr marL="609600" indent="-6096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AutoNum type="arabicPeriod" startAt="6"/>
            </a:pPr>
            <a:r>
              <a:rPr kumimoji="1" lang="en-US" dirty="0">
                <a:solidFill>
                  <a:schemeClr val="accent1">
                    <a:lumMod val="75000"/>
                  </a:schemeClr>
                </a:solidFill>
                <a:latin typeface="Tahoma" pitchFamily="34" charset="0"/>
              </a:rPr>
              <a:t>Conclusions</a:t>
            </a: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endParaRPr kumimoji="1" lang="en-US" dirty="0">
              <a:latin typeface="Tahoma" pitchFamily="34" charset="0"/>
            </a:endParaRP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endParaRPr kumimoji="1" lang="en-US" dirty="0">
              <a:latin typeface="Tahoma" pitchFamily="34" charset="0"/>
            </a:endParaRP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endParaRPr kumimoji="1" lang="en-US" dirty="0">
              <a:latin typeface="Tahoma" pitchFamily="34" charset="0"/>
            </a:endParaRP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endParaRPr kumimoji="1" lang="en-US" dirty="0">
              <a:latin typeface="Tahoma" pitchFamily="34" charset="0"/>
            </a:endParaRPr>
          </a:p>
        </p:txBody>
      </p:sp>
      <p:sp>
        <p:nvSpPr>
          <p:cNvPr id="347153" name="Line 17"/>
          <p:cNvSpPr>
            <a:spLocks noChangeShapeType="1"/>
          </p:cNvSpPr>
          <p:nvPr/>
        </p:nvSpPr>
        <p:spPr bwMode="auto">
          <a:xfrm>
            <a:off x="4648200" y="1752600"/>
            <a:ext cx="0" cy="4114800"/>
          </a:xfrm>
          <a:prstGeom prst="line">
            <a:avLst/>
          </a:prstGeom>
          <a:noFill/>
          <a:ln w="28575" cap="sq">
            <a:solidFill>
              <a:schemeClr val="tx1"/>
            </a:solidFill>
            <a:round/>
            <a:headEnd type="none" w="sm" len="sm"/>
            <a:tailEnd type="none" w="sm" len="sm"/>
          </a:ln>
          <a:effectLst/>
        </p:spPr>
        <p:txBody>
          <a:bodyPr/>
          <a:lstStyle/>
          <a:p>
            <a:endParaRPr lang="en-GB"/>
          </a:p>
        </p:txBody>
      </p:sp>
      <p:sp>
        <p:nvSpPr>
          <p:cNvPr id="347154" name="Rectangle 18"/>
          <p:cNvSpPr>
            <a:spLocks noChangeArrowheads="1"/>
          </p:cNvSpPr>
          <p:nvPr/>
        </p:nvSpPr>
        <p:spPr bwMode="auto">
          <a:xfrm>
            <a:off x="152400" y="5181600"/>
            <a:ext cx="4419600" cy="457200"/>
          </a:xfrm>
          <a:prstGeom prst="rect">
            <a:avLst/>
          </a:prstGeom>
          <a:noFill/>
          <a:ln w="28575" cap="sq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endParaRPr lang="en-GB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4218" name="Group 394"/>
          <p:cNvGrpSpPr>
            <a:grpSpLocks/>
          </p:cNvGrpSpPr>
          <p:nvPr/>
        </p:nvGrpSpPr>
        <p:grpSpPr bwMode="auto">
          <a:xfrm>
            <a:off x="838200" y="1905000"/>
            <a:ext cx="7858125" cy="4343400"/>
            <a:chOff x="432" y="1104"/>
            <a:chExt cx="4950" cy="2736"/>
          </a:xfrm>
        </p:grpSpPr>
        <p:sp>
          <p:nvSpPr>
            <p:cNvPr id="334219" name="WordArt 395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36699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34220" name="WordArt 396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34221" name="WordArt 397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34222" name="WordArt 398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334223" name="WordArt 399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8" dist="17961" dir="13500000">
                      <a:srgbClr val="97AFCD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334231" name="Rectangle 407"/>
          <p:cNvSpPr>
            <a:spLocks noChangeArrowheads="1"/>
          </p:cNvSpPr>
          <p:nvPr/>
        </p:nvSpPr>
        <p:spPr bwMode="auto">
          <a:xfrm>
            <a:off x="1066800" y="1524000"/>
            <a:ext cx="7345363" cy="5292725"/>
          </a:xfrm>
          <a:prstGeom prst="rect">
            <a:avLst/>
          </a:prstGeom>
          <a:solidFill>
            <a:schemeClr val="accent1"/>
          </a:solidFill>
          <a:ln w="12700" cap="sq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endParaRPr lang="en-GB"/>
          </a:p>
        </p:txBody>
      </p:sp>
      <p:sp>
        <p:nvSpPr>
          <p:cNvPr id="333827" name="AutoShape 3"/>
          <p:cNvSpPr>
            <a:spLocks noChangeAspect="1" noChangeArrowheads="1" noTextEdit="1"/>
          </p:cNvSpPr>
          <p:nvPr/>
        </p:nvSpPr>
        <p:spPr bwMode="auto">
          <a:xfrm>
            <a:off x="990600" y="1577975"/>
            <a:ext cx="6927850" cy="52657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GB"/>
          </a:p>
        </p:txBody>
      </p:sp>
      <p:sp>
        <p:nvSpPr>
          <p:cNvPr id="333831" name="Rectangle 7"/>
          <p:cNvSpPr>
            <a:spLocks noChangeArrowheads="1"/>
          </p:cNvSpPr>
          <p:nvPr/>
        </p:nvSpPr>
        <p:spPr bwMode="auto">
          <a:xfrm>
            <a:off x="1649413" y="1762125"/>
            <a:ext cx="1587" cy="36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endParaRPr lang="fr-FR"/>
          </a:p>
        </p:txBody>
      </p:sp>
      <p:sp>
        <p:nvSpPr>
          <p:cNvPr id="333829" name="Freeform 5"/>
          <p:cNvSpPr>
            <a:spLocks/>
          </p:cNvSpPr>
          <p:nvPr/>
        </p:nvSpPr>
        <p:spPr bwMode="auto">
          <a:xfrm>
            <a:off x="1152525" y="4168775"/>
            <a:ext cx="2909888" cy="2638425"/>
          </a:xfrm>
          <a:custGeom>
            <a:avLst/>
            <a:gdLst/>
            <a:ahLst/>
            <a:cxnLst>
              <a:cxn ang="0">
                <a:pos x="3" y="1481"/>
              </a:cxn>
              <a:cxn ang="0">
                <a:pos x="0" y="272"/>
              </a:cxn>
              <a:cxn ang="0">
                <a:pos x="996" y="259"/>
              </a:cxn>
              <a:cxn ang="0">
                <a:pos x="996" y="0"/>
              </a:cxn>
              <a:cxn ang="0">
                <a:pos x="1737" y="0"/>
              </a:cxn>
              <a:cxn ang="0">
                <a:pos x="1737" y="1481"/>
              </a:cxn>
              <a:cxn ang="0">
                <a:pos x="3" y="1481"/>
              </a:cxn>
            </a:cxnLst>
            <a:rect l="0" t="0" r="r" b="b"/>
            <a:pathLst>
              <a:path w="1737" h="1481">
                <a:moveTo>
                  <a:pt x="3" y="1481"/>
                </a:moveTo>
                <a:lnTo>
                  <a:pt x="0" y="272"/>
                </a:lnTo>
                <a:lnTo>
                  <a:pt x="996" y="259"/>
                </a:lnTo>
                <a:lnTo>
                  <a:pt x="996" y="0"/>
                </a:lnTo>
                <a:lnTo>
                  <a:pt x="1737" y="0"/>
                </a:lnTo>
                <a:lnTo>
                  <a:pt x="1737" y="1481"/>
                </a:lnTo>
                <a:lnTo>
                  <a:pt x="3" y="1481"/>
                </a:lnTo>
                <a:close/>
              </a:path>
            </a:pathLst>
          </a:custGeom>
          <a:solidFill>
            <a:srgbClr val="FFFF99"/>
          </a:solidFill>
          <a:ln w="28575" cap="flat" cmpd="sng">
            <a:solidFill>
              <a:schemeClr val="bg2"/>
            </a:solidFill>
            <a:prstDash val="dash"/>
            <a:round/>
            <a:headEnd/>
            <a:tailEnd/>
          </a:ln>
        </p:spPr>
        <p:txBody>
          <a:bodyPr/>
          <a:lstStyle/>
          <a:p>
            <a:endParaRPr lang="en-GB"/>
          </a:p>
        </p:txBody>
      </p:sp>
      <p:sp>
        <p:nvSpPr>
          <p:cNvPr id="333830" name="Freeform 6"/>
          <p:cNvSpPr>
            <a:spLocks/>
          </p:cNvSpPr>
          <p:nvPr/>
        </p:nvSpPr>
        <p:spPr bwMode="auto">
          <a:xfrm>
            <a:off x="1085850" y="1927225"/>
            <a:ext cx="2852738" cy="1846263"/>
          </a:xfrm>
          <a:custGeom>
            <a:avLst/>
            <a:gdLst/>
            <a:ahLst/>
            <a:cxnLst>
              <a:cxn ang="0">
                <a:pos x="3" y="1037"/>
              </a:cxn>
              <a:cxn ang="0">
                <a:pos x="0" y="0"/>
              </a:cxn>
              <a:cxn ang="0">
                <a:pos x="1700" y="5"/>
              </a:cxn>
              <a:cxn ang="0">
                <a:pos x="1703" y="1037"/>
              </a:cxn>
              <a:cxn ang="0">
                <a:pos x="3" y="1037"/>
              </a:cxn>
            </a:cxnLst>
            <a:rect l="0" t="0" r="r" b="b"/>
            <a:pathLst>
              <a:path w="1703" h="1037">
                <a:moveTo>
                  <a:pt x="3" y="1037"/>
                </a:moveTo>
                <a:lnTo>
                  <a:pt x="0" y="0"/>
                </a:lnTo>
                <a:lnTo>
                  <a:pt x="1700" y="5"/>
                </a:lnTo>
                <a:lnTo>
                  <a:pt x="1703" y="1037"/>
                </a:lnTo>
                <a:lnTo>
                  <a:pt x="3" y="1037"/>
                </a:lnTo>
                <a:close/>
              </a:path>
            </a:pathLst>
          </a:custGeom>
          <a:solidFill>
            <a:srgbClr val="FFFF99"/>
          </a:solidFill>
          <a:ln w="28575" cap="flat" cmpd="sng">
            <a:solidFill>
              <a:schemeClr val="bg2"/>
            </a:solidFill>
            <a:prstDash val="dash"/>
            <a:round/>
            <a:headEnd/>
            <a:tailEnd/>
          </a:ln>
        </p:spPr>
        <p:txBody>
          <a:bodyPr/>
          <a:lstStyle/>
          <a:p>
            <a:endParaRPr lang="en-GB"/>
          </a:p>
        </p:txBody>
      </p:sp>
      <p:grpSp>
        <p:nvGrpSpPr>
          <p:cNvPr id="333834" name="Group 10"/>
          <p:cNvGrpSpPr>
            <a:grpSpLocks/>
          </p:cNvGrpSpPr>
          <p:nvPr/>
        </p:nvGrpSpPr>
        <p:grpSpPr bwMode="auto">
          <a:xfrm>
            <a:off x="4845050" y="2925763"/>
            <a:ext cx="957263" cy="3659187"/>
            <a:chOff x="2868" y="2110"/>
            <a:chExt cx="572" cy="2054"/>
          </a:xfrm>
        </p:grpSpPr>
        <p:sp>
          <p:nvSpPr>
            <p:cNvPr id="333832" name="Freeform 8"/>
            <p:cNvSpPr>
              <a:spLocks/>
            </p:cNvSpPr>
            <p:nvPr/>
          </p:nvSpPr>
          <p:spPr bwMode="auto">
            <a:xfrm>
              <a:off x="2868" y="2110"/>
              <a:ext cx="572" cy="2054"/>
            </a:xfrm>
            <a:custGeom>
              <a:avLst/>
              <a:gdLst/>
              <a:ahLst/>
              <a:cxnLst>
                <a:cxn ang="0">
                  <a:pos x="515" y="0"/>
                </a:cxn>
                <a:cxn ang="0">
                  <a:pos x="0" y="514"/>
                </a:cxn>
                <a:cxn ang="0">
                  <a:pos x="0" y="10581"/>
                </a:cxn>
                <a:cxn ang="0">
                  <a:pos x="515" y="11095"/>
                </a:cxn>
                <a:cxn ang="0">
                  <a:pos x="2573" y="11095"/>
                </a:cxn>
                <a:cxn ang="0">
                  <a:pos x="3088" y="10581"/>
                </a:cxn>
                <a:cxn ang="0">
                  <a:pos x="3088" y="514"/>
                </a:cxn>
                <a:cxn ang="0">
                  <a:pos x="2573" y="0"/>
                </a:cxn>
                <a:cxn ang="0">
                  <a:pos x="515" y="0"/>
                </a:cxn>
              </a:cxnLst>
              <a:rect l="0" t="0" r="r" b="b"/>
              <a:pathLst>
                <a:path w="3088" h="11095">
                  <a:moveTo>
                    <a:pt x="515" y="0"/>
                  </a:moveTo>
                  <a:cubicBezTo>
                    <a:pt x="231" y="0"/>
                    <a:pt x="0" y="230"/>
                    <a:pt x="0" y="514"/>
                  </a:cubicBezTo>
                  <a:lnTo>
                    <a:pt x="0" y="10581"/>
                  </a:lnTo>
                  <a:cubicBezTo>
                    <a:pt x="0" y="10865"/>
                    <a:pt x="231" y="11095"/>
                    <a:pt x="515" y="11095"/>
                  </a:cubicBezTo>
                  <a:lnTo>
                    <a:pt x="2573" y="11095"/>
                  </a:lnTo>
                  <a:cubicBezTo>
                    <a:pt x="2858" y="11095"/>
                    <a:pt x="3088" y="10865"/>
                    <a:pt x="3088" y="10581"/>
                  </a:cubicBezTo>
                  <a:lnTo>
                    <a:pt x="3088" y="514"/>
                  </a:lnTo>
                  <a:cubicBezTo>
                    <a:pt x="3088" y="230"/>
                    <a:pt x="2858" y="0"/>
                    <a:pt x="2573" y="0"/>
                  </a:cubicBezTo>
                  <a:lnTo>
                    <a:pt x="515" y="0"/>
                  </a:lnTo>
                  <a:close/>
                </a:path>
              </a:pathLst>
            </a:custGeom>
            <a:solidFill>
              <a:srgbClr val="00CC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833" name="Freeform 9"/>
            <p:cNvSpPr>
              <a:spLocks/>
            </p:cNvSpPr>
            <p:nvPr/>
          </p:nvSpPr>
          <p:spPr bwMode="auto">
            <a:xfrm>
              <a:off x="2868" y="2110"/>
              <a:ext cx="572" cy="2054"/>
            </a:xfrm>
            <a:custGeom>
              <a:avLst/>
              <a:gdLst/>
              <a:ahLst/>
              <a:cxnLst>
                <a:cxn ang="0">
                  <a:pos x="515" y="0"/>
                </a:cxn>
                <a:cxn ang="0">
                  <a:pos x="0" y="514"/>
                </a:cxn>
                <a:cxn ang="0">
                  <a:pos x="0" y="10581"/>
                </a:cxn>
                <a:cxn ang="0">
                  <a:pos x="515" y="11095"/>
                </a:cxn>
                <a:cxn ang="0">
                  <a:pos x="2573" y="11095"/>
                </a:cxn>
                <a:cxn ang="0">
                  <a:pos x="3088" y="10581"/>
                </a:cxn>
                <a:cxn ang="0">
                  <a:pos x="3088" y="514"/>
                </a:cxn>
                <a:cxn ang="0">
                  <a:pos x="2573" y="0"/>
                </a:cxn>
                <a:cxn ang="0">
                  <a:pos x="515" y="0"/>
                </a:cxn>
              </a:cxnLst>
              <a:rect l="0" t="0" r="r" b="b"/>
              <a:pathLst>
                <a:path w="3088" h="11095">
                  <a:moveTo>
                    <a:pt x="515" y="0"/>
                  </a:moveTo>
                  <a:cubicBezTo>
                    <a:pt x="231" y="0"/>
                    <a:pt x="0" y="230"/>
                    <a:pt x="0" y="514"/>
                  </a:cubicBezTo>
                  <a:lnTo>
                    <a:pt x="0" y="10581"/>
                  </a:lnTo>
                  <a:cubicBezTo>
                    <a:pt x="0" y="10865"/>
                    <a:pt x="231" y="11095"/>
                    <a:pt x="515" y="11095"/>
                  </a:cubicBezTo>
                  <a:lnTo>
                    <a:pt x="2573" y="11095"/>
                  </a:lnTo>
                  <a:cubicBezTo>
                    <a:pt x="2858" y="11095"/>
                    <a:pt x="3088" y="10865"/>
                    <a:pt x="3088" y="10581"/>
                  </a:cubicBezTo>
                  <a:lnTo>
                    <a:pt x="3088" y="514"/>
                  </a:lnTo>
                  <a:cubicBezTo>
                    <a:pt x="3088" y="230"/>
                    <a:pt x="2858" y="0"/>
                    <a:pt x="2573" y="0"/>
                  </a:cubicBezTo>
                  <a:lnTo>
                    <a:pt x="515" y="0"/>
                  </a:lnTo>
                  <a:close/>
                </a:path>
              </a:pathLst>
            </a:custGeom>
            <a:solidFill>
              <a:srgbClr val="00CC66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3835" name="Rectangle 11"/>
          <p:cNvSpPr>
            <a:spLocks noChangeArrowheads="1"/>
          </p:cNvSpPr>
          <p:nvPr/>
        </p:nvSpPr>
        <p:spPr bwMode="auto">
          <a:xfrm>
            <a:off x="5176838" y="4391025"/>
            <a:ext cx="288925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 b="1">
                <a:solidFill>
                  <a:srgbClr val="FFFF00"/>
                </a:solidFill>
                <a:latin typeface="Arial" pitchFamily="34" charset="0"/>
              </a:rPr>
              <a:t>LHC</a:t>
            </a:r>
            <a:endParaRPr lang="en-US"/>
          </a:p>
        </p:txBody>
      </p:sp>
      <p:sp>
        <p:nvSpPr>
          <p:cNvPr id="333836" name="Rectangle 12"/>
          <p:cNvSpPr>
            <a:spLocks noChangeArrowheads="1"/>
          </p:cNvSpPr>
          <p:nvPr/>
        </p:nvSpPr>
        <p:spPr bwMode="auto">
          <a:xfrm>
            <a:off x="5127625" y="4576763"/>
            <a:ext cx="382588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 b="1">
                <a:solidFill>
                  <a:srgbClr val="FFFF00"/>
                </a:solidFill>
                <a:latin typeface="Arial" pitchFamily="34" charset="0"/>
              </a:rPr>
              <a:t>Beam</a:t>
            </a:r>
            <a:endParaRPr lang="en-US"/>
          </a:p>
        </p:txBody>
      </p:sp>
      <p:sp>
        <p:nvSpPr>
          <p:cNvPr id="333837" name="Rectangle 13"/>
          <p:cNvSpPr>
            <a:spLocks noChangeArrowheads="1"/>
          </p:cNvSpPr>
          <p:nvPr/>
        </p:nvSpPr>
        <p:spPr bwMode="auto">
          <a:xfrm>
            <a:off x="5003800" y="4760913"/>
            <a:ext cx="619125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 b="1">
                <a:solidFill>
                  <a:srgbClr val="FFFF00"/>
                </a:solidFill>
                <a:latin typeface="Arial" pitchFamily="34" charset="0"/>
              </a:rPr>
              <a:t>Interlock </a:t>
            </a:r>
            <a:endParaRPr lang="en-US"/>
          </a:p>
        </p:txBody>
      </p:sp>
      <p:sp>
        <p:nvSpPr>
          <p:cNvPr id="333838" name="Rectangle 14"/>
          <p:cNvSpPr>
            <a:spLocks noChangeArrowheads="1"/>
          </p:cNvSpPr>
          <p:nvPr/>
        </p:nvSpPr>
        <p:spPr bwMode="auto">
          <a:xfrm>
            <a:off x="5067300" y="4945063"/>
            <a:ext cx="496888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 b="1">
                <a:solidFill>
                  <a:srgbClr val="FFFF00"/>
                </a:solidFill>
                <a:latin typeface="Arial" pitchFamily="34" charset="0"/>
              </a:rPr>
              <a:t>System</a:t>
            </a:r>
            <a:endParaRPr lang="en-US"/>
          </a:p>
        </p:txBody>
      </p:sp>
      <p:grpSp>
        <p:nvGrpSpPr>
          <p:cNvPr id="333841" name="Group 17"/>
          <p:cNvGrpSpPr>
            <a:grpSpLocks/>
          </p:cNvGrpSpPr>
          <p:nvPr/>
        </p:nvGrpSpPr>
        <p:grpSpPr bwMode="auto">
          <a:xfrm>
            <a:off x="2981325" y="4965700"/>
            <a:ext cx="1000125" cy="1808163"/>
            <a:chOff x="1756" y="3255"/>
            <a:chExt cx="597" cy="1015"/>
          </a:xfrm>
        </p:grpSpPr>
        <p:sp>
          <p:nvSpPr>
            <p:cNvPr id="333839" name="Freeform 15"/>
            <p:cNvSpPr>
              <a:spLocks/>
            </p:cNvSpPr>
            <p:nvPr/>
          </p:nvSpPr>
          <p:spPr bwMode="auto">
            <a:xfrm>
              <a:off x="1756" y="3255"/>
              <a:ext cx="597" cy="1015"/>
            </a:xfrm>
            <a:custGeom>
              <a:avLst/>
              <a:gdLst/>
              <a:ahLst/>
              <a:cxnLst>
                <a:cxn ang="0">
                  <a:pos x="538" y="0"/>
                </a:cxn>
                <a:cxn ang="0">
                  <a:pos x="0" y="537"/>
                </a:cxn>
                <a:cxn ang="0">
                  <a:pos x="0" y="4946"/>
                </a:cxn>
                <a:cxn ang="0">
                  <a:pos x="538" y="5483"/>
                </a:cxn>
                <a:cxn ang="0">
                  <a:pos x="2688" y="5483"/>
                </a:cxn>
                <a:cxn ang="0">
                  <a:pos x="3225" y="4946"/>
                </a:cxn>
                <a:cxn ang="0">
                  <a:pos x="3225" y="537"/>
                </a:cxn>
                <a:cxn ang="0">
                  <a:pos x="2688" y="0"/>
                </a:cxn>
                <a:cxn ang="0">
                  <a:pos x="538" y="0"/>
                </a:cxn>
              </a:cxnLst>
              <a:rect l="0" t="0" r="r" b="b"/>
              <a:pathLst>
                <a:path w="3225" h="5483">
                  <a:moveTo>
                    <a:pt x="538" y="0"/>
                  </a:moveTo>
                  <a:cubicBezTo>
                    <a:pt x="241" y="0"/>
                    <a:pt x="0" y="241"/>
                    <a:pt x="0" y="537"/>
                  </a:cubicBezTo>
                  <a:lnTo>
                    <a:pt x="0" y="4946"/>
                  </a:lnTo>
                  <a:cubicBezTo>
                    <a:pt x="0" y="5243"/>
                    <a:pt x="241" y="5483"/>
                    <a:pt x="538" y="5483"/>
                  </a:cubicBezTo>
                  <a:lnTo>
                    <a:pt x="2688" y="5483"/>
                  </a:lnTo>
                  <a:cubicBezTo>
                    <a:pt x="2984" y="5483"/>
                    <a:pt x="3225" y="5243"/>
                    <a:pt x="3225" y="4946"/>
                  </a:cubicBezTo>
                  <a:lnTo>
                    <a:pt x="3225" y="537"/>
                  </a:lnTo>
                  <a:cubicBezTo>
                    <a:pt x="3225" y="241"/>
                    <a:pt x="2984" y="0"/>
                    <a:pt x="2688" y="0"/>
                  </a:cubicBezTo>
                  <a:lnTo>
                    <a:pt x="538" y="0"/>
                  </a:lnTo>
                  <a:close/>
                </a:path>
              </a:pathLst>
            </a:custGeom>
            <a:solidFill>
              <a:srgbClr val="00CC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840" name="Freeform 16"/>
            <p:cNvSpPr>
              <a:spLocks/>
            </p:cNvSpPr>
            <p:nvPr/>
          </p:nvSpPr>
          <p:spPr bwMode="auto">
            <a:xfrm>
              <a:off x="1756" y="3255"/>
              <a:ext cx="597" cy="1015"/>
            </a:xfrm>
            <a:custGeom>
              <a:avLst/>
              <a:gdLst/>
              <a:ahLst/>
              <a:cxnLst>
                <a:cxn ang="0">
                  <a:pos x="538" y="0"/>
                </a:cxn>
                <a:cxn ang="0">
                  <a:pos x="0" y="537"/>
                </a:cxn>
                <a:cxn ang="0">
                  <a:pos x="0" y="4946"/>
                </a:cxn>
                <a:cxn ang="0">
                  <a:pos x="538" y="5483"/>
                </a:cxn>
                <a:cxn ang="0">
                  <a:pos x="2688" y="5483"/>
                </a:cxn>
                <a:cxn ang="0">
                  <a:pos x="3225" y="4946"/>
                </a:cxn>
                <a:cxn ang="0">
                  <a:pos x="3225" y="537"/>
                </a:cxn>
                <a:cxn ang="0">
                  <a:pos x="2688" y="0"/>
                </a:cxn>
                <a:cxn ang="0">
                  <a:pos x="538" y="0"/>
                </a:cxn>
              </a:cxnLst>
              <a:rect l="0" t="0" r="r" b="b"/>
              <a:pathLst>
                <a:path w="3225" h="5483">
                  <a:moveTo>
                    <a:pt x="538" y="0"/>
                  </a:moveTo>
                  <a:cubicBezTo>
                    <a:pt x="241" y="0"/>
                    <a:pt x="0" y="241"/>
                    <a:pt x="0" y="537"/>
                  </a:cubicBezTo>
                  <a:lnTo>
                    <a:pt x="0" y="4946"/>
                  </a:lnTo>
                  <a:cubicBezTo>
                    <a:pt x="0" y="5243"/>
                    <a:pt x="241" y="5483"/>
                    <a:pt x="538" y="5483"/>
                  </a:cubicBezTo>
                  <a:lnTo>
                    <a:pt x="2688" y="5483"/>
                  </a:lnTo>
                  <a:cubicBezTo>
                    <a:pt x="2984" y="5483"/>
                    <a:pt x="3225" y="5243"/>
                    <a:pt x="3225" y="4946"/>
                  </a:cubicBezTo>
                  <a:lnTo>
                    <a:pt x="3225" y="537"/>
                  </a:lnTo>
                  <a:cubicBezTo>
                    <a:pt x="3225" y="241"/>
                    <a:pt x="2984" y="0"/>
                    <a:pt x="2688" y="0"/>
                  </a:cubicBezTo>
                  <a:lnTo>
                    <a:pt x="538" y="0"/>
                  </a:lnTo>
                  <a:close/>
                </a:path>
              </a:pathLst>
            </a:custGeom>
            <a:solidFill>
              <a:srgbClr val="00CC66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3842" name="Rectangle 18"/>
          <p:cNvSpPr>
            <a:spLocks noChangeArrowheads="1"/>
          </p:cNvSpPr>
          <p:nvPr/>
        </p:nvSpPr>
        <p:spPr bwMode="auto">
          <a:xfrm>
            <a:off x="3136900" y="5597525"/>
            <a:ext cx="666750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 b="1">
                <a:solidFill>
                  <a:srgbClr val="FFFF00"/>
                </a:solidFill>
                <a:latin typeface="Arial" pitchFamily="34" charset="0"/>
              </a:rPr>
              <a:t>Powering </a:t>
            </a:r>
            <a:endParaRPr lang="en-US"/>
          </a:p>
        </p:txBody>
      </p:sp>
      <p:sp>
        <p:nvSpPr>
          <p:cNvPr id="333843" name="Rectangle 19"/>
          <p:cNvSpPr>
            <a:spLocks noChangeArrowheads="1"/>
          </p:cNvSpPr>
          <p:nvPr/>
        </p:nvSpPr>
        <p:spPr bwMode="auto">
          <a:xfrm>
            <a:off x="3162300" y="5781675"/>
            <a:ext cx="619125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 b="1">
                <a:solidFill>
                  <a:srgbClr val="FFFF00"/>
                </a:solidFill>
                <a:latin typeface="Arial" pitchFamily="34" charset="0"/>
              </a:rPr>
              <a:t>Interlock </a:t>
            </a:r>
            <a:endParaRPr lang="en-US"/>
          </a:p>
        </p:txBody>
      </p:sp>
      <p:sp>
        <p:nvSpPr>
          <p:cNvPr id="333844" name="Rectangle 20"/>
          <p:cNvSpPr>
            <a:spLocks noChangeArrowheads="1"/>
          </p:cNvSpPr>
          <p:nvPr/>
        </p:nvSpPr>
        <p:spPr bwMode="auto">
          <a:xfrm>
            <a:off x="3224213" y="5965825"/>
            <a:ext cx="496887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 b="1">
                <a:solidFill>
                  <a:srgbClr val="FFFF00"/>
                </a:solidFill>
                <a:latin typeface="Arial" pitchFamily="34" charset="0"/>
              </a:rPr>
              <a:t>System</a:t>
            </a:r>
            <a:endParaRPr lang="en-US"/>
          </a:p>
        </p:txBody>
      </p:sp>
      <p:grpSp>
        <p:nvGrpSpPr>
          <p:cNvPr id="333847" name="Group 23"/>
          <p:cNvGrpSpPr>
            <a:grpSpLocks/>
          </p:cNvGrpSpPr>
          <p:nvPr/>
        </p:nvGrpSpPr>
        <p:grpSpPr bwMode="auto">
          <a:xfrm>
            <a:off x="6681788" y="3133725"/>
            <a:ext cx="1081087" cy="231775"/>
            <a:chOff x="3965" y="2227"/>
            <a:chExt cx="645" cy="130"/>
          </a:xfrm>
        </p:grpSpPr>
        <p:sp>
          <p:nvSpPr>
            <p:cNvPr id="333845" name="Freeform 21"/>
            <p:cNvSpPr>
              <a:spLocks/>
            </p:cNvSpPr>
            <p:nvPr/>
          </p:nvSpPr>
          <p:spPr bwMode="auto">
            <a:xfrm>
              <a:off x="3965" y="2227"/>
              <a:ext cx="645" cy="130"/>
            </a:xfrm>
            <a:custGeom>
              <a:avLst/>
              <a:gdLst/>
              <a:ahLst/>
              <a:cxnLst>
                <a:cxn ang="0">
                  <a:pos x="117" y="0"/>
                </a:cxn>
                <a:cxn ang="0">
                  <a:pos x="0" y="117"/>
                </a:cxn>
                <a:cxn ang="0">
                  <a:pos x="0" y="583"/>
                </a:cxn>
                <a:cxn ang="0">
                  <a:pos x="117" y="700"/>
                </a:cxn>
                <a:cxn ang="0">
                  <a:pos x="3367" y="700"/>
                </a:cxn>
                <a:cxn ang="0">
                  <a:pos x="3484" y="583"/>
                </a:cxn>
                <a:cxn ang="0">
                  <a:pos x="3484" y="117"/>
                </a:cxn>
                <a:cxn ang="0">
                  <a:pos x="3367" y="0"/>
                </a:cxn>
                <a:cxn ang="0">
                  <a:pos x="117" y="0"/>
                </a:cxn>
              </a:cxnLst>
              <a:rect l="0" t="0" r="r" b="b"/>
              <a:pathLst>
                <a:path w="3484" h="700">
                  <a:moveTo>
                    <a:pt x="117" y="0"/>
                  </a:moveTo>
                  <a:cubicBezTo>
                    <a:pt x="53" y="0"/>
                    <a:pt x="0" y="52"/>
                    <a:pt x="0" y="117"/>
                  </a:cubicBezTo>
                  <a:lnTo>
                    <a:pt x="0" y="583"/>
                  </a:lnTo>
                  <a:cubicBezTo>
                    <a:pt x="0" y="648"/>
                    <a:pt x="53" y="700"/>
                    <a:pt x="117" y="700"/>
                  </a:cubicBezTo>
                  <a:lnTo>
                    <a:pt x="3367" y="700"/>
                  </a:lnTo>
                  <a:cubicBezTo>
                    <a:pt x="3432" y="700"/>
                    <a:pt x="3484" y="648"/>
                    <a:pt x="3484" y="583"/>
                  </a:cubicBezTo>
                  <a:lnTo>
                    <a:pt x="3484" y="117"/>
                  </a:lnTo>
                  <a:cubicBezTo>
                    <a:pt x="3484" y="52"/>
                    <a:pt x="3432" y="0"/>
                    <a:pt x="3367" y="0"/>
                  </a:cubicBezTo>
                  <a:lnTo>
                    <a:pt x="117" y="0"/>
                  </a:ln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846" name="Freeform 22"/>
            <p:cNvSpPr>
              <a:spLocks/>
            </p:cNvSpPr>
            <p:nvPr/>
          </p:nvSpPr>
          <p:spPr bwMode="auto">
            <a:xfrm>
              <a:off x="3965" y="2227"/>
              <a:ext cx="645" cy="130"/>
            </a:xfrm>
            <a:custGeom>
              <a:avLst/>
              <a:gdLst/>
              <a:ahLst/>
              <a:cxnLst>
                <a:cxn ang="0">
                  <a:pos x="117" y="0"/>
                </a:cxn>
                <a:cxn ang="0">
                  <a:pos x="0" y="117"/>
                </a:cxn>
                <a:cxn ang="0">
                  <a:pos x="0" y="583"/>
                </a:cxn>
                <a:cxn ang="0">
                  <a:pos x="117" y="700"/>
                </a:cxn>
                <a:cxn ang="0">
                  <a:pos x="3367" y="700"/>
                </a:cxn>
                <a:cxn ang="0">
                  <a:pos x="3484" y="583"/>
                </a:cxn>
                <a:cxn ang="0">
                  <a:pos x="3484" y="117"/>
                </a:cxn>
                <a:cxn ang="0">
                  <a:pos x="3367" y="0"/>
                </a:cxn>
                <a:cxn ang="0">
                  <a:pos x="117" y="0"/>
                </a:cxn>
              </a:cxnLst>
              <a:rect l="0" t="0" r="r" b="b"/>
              <a:pathLst>
                <a:path w="3484" h="700">
                  <a:moveTo>
                    <a:pt x="117" y="0"/>
                  </a:moveTo>
                  <a:cubicBezTo>
                    <a:pt x="53" y="0"/>
                    <a:pt x="0" y="52"/>
                    <a:pt x="0" y="117"/>
                  </a:cubicBezTo>
                  <a:lnTo>
                    <a:pt x="0" y="583"/>
                  </a:lnTo>
                  <a:cubicBezTo>
                    <a:pt x="0" y="648"/>
                    <a:pt x="53" y="700"/>
                    <a:pt x="117" y="700"/>
                  </a:cubicBezTo>
                  <a:lnTo>
                    <a:pt x="3367" y="700"/>
                  </a:lnTo>
                  <a:cubicBezTo>
                    <a:pt x="3432" y="700"/>
                    <a:pt x="3484" y="648"/>
                    <a:pt x="3484" y="583"/>
                  </a:cubicBezTo>
                  <a:lnTo>
                    <a:pt x="3484" y="117"/>
                  </a:lnTo>
                  <a:cubicBezTo>
                    <a:pt x="3484" y="52"/>
                    <a:pt x="3432" y="0"/>
                    <a:pt x="3367" y="0"/>
                  </a:cubicBezTo>
                  <a:lnTo>
                    <a:pt x="117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3848" name="Rectangle 24"/>
          <p:cNvSpPr>
            <a:spLocks noChangeArrowheads="1"/>
          </p:cNvSpPr>
          <p:nvPr/>
        </p:nvSpPr>
        <p:spPr bwMode="auto">
          <a:xfrm>
            <a:off x="6750050" y="3168650"/>
            <a:ext cx="914400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BLMs aperture</a:t>
            </a:r>
            <a:endParaRPr lang="en-US"/>
          </a:p>
        </p:txBody>
      </p:sp>
      <p:grpSp>
        <p:nvGrpSpPr>
          <p:cNvPr id="333851" name="Group 27"/>
          <p:cNvGrpSpPr>
            <a:grpSpLocks/>
          </p:cNvGrpSpPr>
          <p:nvPr/>
        </p:nvGrpSpPr>
        <p:grpSpPr bwMode="auto">
          <a:xfrm>
            <a:off x="6683375" y="3898900"/>
            <a:ext cx="1698625" cy="280988"/>
            <a:chOff x="3966" y="2656"/>
            <a:chExt cx="1014" cy="158"/>
          </a:xfrm>
        </p:grpSpPr>
        <p:sp>
          <p:nvSpPr>
            <p:cNvPr id="333849" name="Freeform 25"/>
            <p:cNvSpPr>
              <a:spLocks/>
            </p:cNvSpPr>
            <p:nvPr/>
          </p:nvSpPr>
          <p:spPr bwMode="auto">
            <a:xfrm>
              <a:off x="3966" y="2656"/>
              <a:ext cx="1014" cy="158"/>
            </a:xfrm>
            <a:custGeom>
              <a:avLst/>
              <a:gdLst/>
              <a:ahLst/>
              <a:cxnLst>
                <a:cxn ang="0">
                  <a:pos x="141" y="0"/>
                </a:cxn>
                <a:cxn ang="0">
                  <a:pos x="0" y="141"/>
                </a:cxn>
                <a:cxn ang="0">
                  <a:pos x="0" y="708"/>
                </a:cxn>
                <a:cxn ang="0">
                  <a:pos x="141" y="850"/>
                </a:cxn>
                <a:cxn ang="0">
                  <a:pos x="5333" y="850"/>
                </a:cxn>
                <a:cxn ang="0">
                  <a:pos x="5475" y="708"/>
                </a:cxn>
                <a:cxn ang="0">
                  <a:pos x="5475" y="141"/>
                </a:cxn>
                <a:cxn ang="0">
                  <a:pos x="5333" y="0"/>
                </a:cxn>
                <a:cxn ang="0">
                  <a:pos x="141" y="0"/>
                </a:cxn>
              </a:cxnLst>
              <a:rect l="0" t="0" r="r" b="b"/>
              <a:pathLst>
                <a:path w="5475" h="850">
                  <a:moveTo>
                    <a:pt x="141" y="0"/>
                  </a:moveTo>
                  <a:cubicBezTo>
                    <a:pt x="63" y="0"/>
                    <a:pt x="0" y="63"/>
                    <a:pt x="0" y="141"/>
                  </a:cubicBezTo>
                  <a:lnTo>
                    <a:pt x="0" y="708"/>
                  </a:lnTo>
                  <a:cubicBezTo>
                    <a:pt x="0" y="786"/>
                    <a:pt x="63" y="850"/>
                    <a:pt x="141" y="850"/>
                  </a:cubicBezTo>
                  <a:lnTo>
                    <a:pt x="5333" y="850"/>
                  </a:lnTo>
                  <a:cubicBezTo>
                    <a:pt x="5411" y="850"/>
                    <a:pt x="5475" y="786"/>
                    <a:pt x="5475" y="708"/>
                  </a:cubicBezTo>
                  <a:lnTo>
                    <a:pt x="5475" y="141"/>
                  </a:lnTo>
                  <a:cubicBezTo>
                    <a:pt x="5475" y="63"/>
                    <a:pt x="5411" y="0"/>
                    <a:pt x="5333" y="0"/>
                  </a:cubicBezTo>
                  <a:lnTo>
                    <a:pt x="141" y="0"/>
                  </a:ln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850" name="Freeform 26"/>
            <p:cNvSpPr>
              <a:spLocks/>
            </p:cNvSpPr>
            <p:nvPr/>
          </p:nvSpPr>
          <p:spPr bwMode="auto">
            <a:xfrm>
              <a:off x="3966" y="2656"/>
              <a:ext cx="1014" cy="158"/>
            </a:xfrm>
            <a:custGeom>
              <a:avLst/>
              <a:gdLst/>
              <a:ahLst/>
              <a:cxnLst>
                <a:cxn ang="0">
                  <a:pos x="141" y="0"/>
                </a:cxn>
                <a:cxn ang="0">
                  <a:pos x="0" y="141"/>
                </a:cxn>
                <a:cxn ang="0">
                  <a:pos x="0" y="708"/>
                </a:cxn>
                <a:cxn ang="0">
                  <a:pos x="141" y="850"/>
                </a:cxn>
                <a:cxn ang="0">
                  <a:pos x="5333" y="850"/>
                </a:cxn>
                <a:cxn ang="0">
                  <a:pos x="5475" y="708"/>
                </a:cxn>
                <a:cxn ang="0">
                  <a:pos x="5475" y="141"/>
                </a:cxn>
                <a:cxn ang="0">
                  <a:pos x="5333" y="0"/>
                </a:cxn>
                <a:cxn ang="0">
                  <a:pos x="141" y="0"/>
                </a:cxn>
              </a:cxnLst>
              <a:rect l="0" t="0" r="r" b="b"/>
              <a:pathLst>
                <a:path w="5475" h="850">
                  <a:moveTo>
                    <a:pt x="141" y="0"/>
                  </a:moveTo>
                  <a:cubicBezTo>
                    <a:pt x="63" y="0"/>
                    <a:pt x="0" y="63"/>
                    <a:pt x="0" y="141"/>
                  </a:cubicBezTo>
                  <a:lnTo>
                    <a:pt x="0" y="708"/>
                  </a:lnTo>
                  <a:cubicBezTo>
                    <a:pt x="0" y="786"/>
                    <a:pt x="63" y="850"/>
                    <a:pt x="141" y="850"/>
                  </a:cubicBezTo>
                  <a:lnTo>
                    <a:pt x="5333" y="850"/>
                  </a:lnTo>
                  <a:cubicBezTo>
                    <a:pt x="5411" y="850"/>
                    <a:pt x="5475" y="786"/>
                    <a:pt x="5475" y="708"/>
                  </a:cubicBezTo>
                  <a:lnTo>
                    <a:pt x="5475" y="141"/>
                  </a:lnTo>
                  <a:cubicBezTo>
                    <a:pt x="5475" y="63"/>
                    <a:pt x="5411" y="0"/>
                    <a:pt x="5333" y="0"/>
                  </a:cubicBezTo>
                  <a:lnTo>
                    <a:pt x="141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3852" name="Rectangle 28"/>
          <p:cNvSpPr>
            <a:spLocks noChangeArrowheads="1"/>
          </p:cNvSpPr>
          <p:nvPr/>
        </p:nvSpPr>
        <p:spPr bwMode="auto">
          <a:xfrm>
            <a:off x="6815138" y="3957638"/>
            <a:ext cx="1387475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BPMs for Beam Dump</a:t>
            </a:r>
            <a:endParaRPr lang="en-US"/>
          </a:p>
        </p:txBody>
      </p:sp>
      <p:grpSp>
        <p:nvGrpSpPr>
          <p:cNvPr id="333855" name="Group 31"/>
          <p:cNvGrpSpPr>
            <a:grpSpLocks/>
          </p:cNvGrpSpPr>
          <p:nvPr/>
        </p:nvGrpSpPr>
        <p:grpSpPr bwMode="auto">
          <a:xfrm>
            <a:off x="6683375" y="5462588"/>
            <a:ext cx="1579563" cy="246062"/>
            <a:chOff x="3966" y="3534"/>
            <a:chExt cx="943" cy="138"/>
          </a:xfrm>
        </p:grpSpPr>
        <p:sp>
          <p:nvSpPr>
            <p:cNvPr id="333853" name="Freeform 29"/>
            <p:cNvSpPr>
              <a:spLocks/>
            </p:cNvSpPr>
            <p:nvPr/>
          </p:nvSpPr>
          <p:spPr bwMode="auto">
            <a:xfrm>
              <a:off x="3966" y="3534"/>
              <a:ext cx="943" cy="138"/>
            </a:xfrm>
            <a:custGeom>
              <a:avLst/>
              <a:gdLst/>
              <a:ahLst/>
              <a:cxnLst>
                <a:cxn ang="0">
                  <a:pos x="124" y="0"/>
                </a:cxn>
                <a:cxn ang="0">
                  <a:pos x="0" y="125"/>
                </a:cxn>
                <a:cxn ang="0">
                  <a:pos x="0" y="622"/>
                </a:cxn>
                <a:cxn ang="0">
                  <a:pos x="124" y="746"/>
                </a:cxn>
                <a:cxn ang="0">
                  <a:pos x="4971" y="746"/>
                </a:cxn>
                <a:cxn ang="0">
                  <a:pos x="5095" y="622"/>
                </a:cxn>
                <a:cxn ang="0">
                  <a:pos x="5095" y="125"/>
                </a:cxn>
                <a:cxn ang="0">
                  <a:pos x="4971" y="0"/>
                </a:cxn>
                <a:cxn ang="0">
                  <a:pos x="124" y="0"/>
                </a:cxn>
              </a:cxnLst>
              <a:rect l="0" t="0" r="r" b="b"/>
              <a:pathLst>
                <a:path w="5095" h="746">
                  <a:moveTo>
                    <a:pt x="124" y="0"/>
                  </a:moveTo>
                  <a:cubicBezTo>
                    <a:pt x="55" y="0"/>
                    <a:pt x="0" y="56"/>
                    <a:pt x="0" y="125"/>
                  </a:cubicBezTo>
                  <a:lnTo>
                    <a:pt x="0" y="622"/>
                  </a:lnTo>
                  <a:cubicBezTo>
                    <a:pt x="0" y="690"/>
                    <a:pt x="55" y="746"/>
                    <a:pt x="124" y="746"/>
                  </a:cubicBezTo>
                  <a:lnTo>
                    <a:pt x="4971" y="746"/>
                  </a:lnTo>
                  <a:cubicBezTo>
                    <a:pt x="5040" y="746"/>
                    <a:pt x="5095" y="690"/>
                    <a:pt x="5095" y="622"/>
                  </a:cubicBezTo>
                  <a:lnTo>
                    <a:pt x="5095" y="125"/>
                  </a:lnTo>
                  <a:cubicBezTo>
                    <a:pt x="5095" y="56"/>
                    <a:pt x="5040" y="0"/>
                    <a:pt x="4971" y="0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854" name="Freeform 30"/>
            <p:cNvSpPr>
              <a:spLocks/>
            </p:cNvSpPr>
            <p:nvPr/>
          </p:nvSpPr>
          <p:spPr bwMode="auto">
            <a:xfrm>
              <a:off x="3966" y="3534"/>
              <a:ext cx="943" cy="138"/>
            </a:xfrm>
            <a:custGeom>
              <a:avLst/>
              <a:gdLst/>
              <a:ahLst/>
              <a:cxnLst>
                <a:cxn ang="0">
                  <a:pos x="124" y="0"/>
                </a:cxn>
                <a:cxn ang="0">
                  <a:pos x="0" y="125"/>
                </a:cxn>
                <a:cxn ang="0">
                  <a:pos x="0" y="622"/>
                </a:cxn>
                <a:cxn ang="0">
                  <a:pos x="124" y="746"/>
                </a:cxn>
                <a:cxn ang="0">
                  <a:pos x="4971" y="746"/>
                </a:cxn>
                <a:cxn ang="0">
                  <a:pos x="5095" y="622"/>
                </a:cxn>
                <a:cxn ang="0">
                  <a:pos x="5095" y="125"/>
                </a:cxn>
                <a:cxn ang="0">
                  <a:pos x="4971" y="0"/>
                </a:cxn>
                <a:cxn ang="0">
                  <a:pos x="124" y="0"/>
                </a:cxn>
              </a:cxnLst>
              <a:rect l="0" t="0" r="r" b="b"/>
              <a:pathLst>
                <a:path w="5095" h="746">
                  <a:moveTo>
                    <a:pt x="124" y="0"/>
                  </a:moveTo>
                  <a:cubicBezTo>
                    <a:pt x="55" y="0"/>
                    <a:pt x="0" y="56"/>
                    <a:pt x="0" y="125"/>
                  </a:cubicBezTo>
                  <a:lnTo>
                    <a:pt x="0" y="622"/>
                  </a:lnTo>
                  <a:cubicBezTo>
                    <a:pt x="0" y="690"/>
                    <a:pt x="55" y="746"/>
                    <a:pt x="124" y="746"/>
                  </a:cubicBezTo>
                  <a:lnTo>
                    <a:pt x="4971" y="746"/>
                  </a:lnTo>
                  <a:cubicBezTo>
                    <a:pt x="5040" y="746"/>
                    <a:pt x="5095" y="690"/>
                    <a:pt x="5095" y="622"/>
                  </a:cubicBezTo>
                  <a:lnTo>
                    <a:pt x="5095" y="125"/>
                  </a:lnTo>
                  <a:cubicBezTo>
                    <a:pt x="5095" y="56"/>
                    <a:pt x="5040" y="0"/>
                    <a:pt x="4971" y="0"/>
                  </a:cubicBezTo>
                  <a:lnTo>
                    <a:pt x="124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3856" name="Rectangle 32"/>
          <p:cNvSpPr>
            <a:spLocks noChangeArrowheads="1"/>
          </p:cNvSpPr>
          <p:nvPr/>
        </p:nvSpPr>
        <p:spPr bwMode="auto">
          <a:xfrm>
            <a:off x="6910388" y="5505450"/>
            <a:ext cx="1095375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LHC Experiments</a:t>
            </a:r>
            <a:endParaRPr lang="en-US"/>
          </a:p>
        </p:txBody>
      </p:sp>
      <p:grpSp>
        <p:nvGrpSpPr>
          <p:cNvPr id="333859" name="Group 35"/>
          <p:cNvGrpSpPr>
            <a:grpSpLocks/>
          </p:cNvGrpSpPr>
          <p:nvPr/>
        </p:nvGrpSpPr>
        <p:grpSpPr bwMode="auto">
          <a:xfrm>
            <a:off x="6683375" y="3616325"/>
            <a:ext cx="1698625" cy="271463"/>
            <a:chOff x="3966" y="2498"/>
            <a:chExt cx="1014" cy="152"/>
          </a:xfrm>
        </p:grpSpPr>
        <p:sp>
          <p:nvSpPr>
            <p:cNvPr id="333857" name="Freeform 33"/>
            <p:cNvSpPr>
              <a:spLocks/>
            </p:cNvSpPr>
            <p:nvPr/>
          </p:nvSpPr>
          <p:spPr bwMode="auto">
            <a:xfrm>
              <a:off x="3966" y="2498"/>
              <a:ext cx="1014" cy="152"/>
            </a:xfrm>
            <a:custGeom>
              <a:avLst/>
              <a:gdLst/>
              <a:ahLst/>
              <a:cxnLst>
                <a:cxn ang="0">
                  <a:pos x="136" y="0"/>
                </a:cxn>
                <a:cxn ang="0">
                  <a:pos x="0" y="137"/>
                </a:cxn>
                <a:cxn ang="0">
                  <a:pos x="0" y="684"/>
                </a:cxn>
                <a:cxn ang="0">
                  <a:pos x="136" y="821"/>
                </a:cxn>
                <a:cxn ang="0">
                  <a:pos x="5338" y="821"/>
                </a:cxn>
                <a:cxn ang="0">
                  <a:pos x="5475" y="684"/>
                </a:cxn>
                <a:cxn ang="0">
                  <a:pos x="5475" y="137"/>
                </a:cxn>
                <a:cxn ang="0">
                  <a:pos x="5338" y="0"/>
                </a:cxn>
                <a:cxn ang="0">
                  <a:pos x="136" y="0"/>
                </a:cxn>
              </a:cxnLst>
              <a:rect l="0" t="0" r="r" b="b"/>
              <a:pathLst>
                <a:path w="5475" h="821">
                  <a:moveTo>
                    <a:pt x="136" y="0"/>
                  </a:moveTo>
                  <a:cubicBezTo>
                    <a:pt x="61" y="0"/>
                    <a:pt x="0" y="62"/>
                    <a:pt x="0" y="137"/>
                  </a:cubicBezTo>
                  <a:lnTo>
                    <a:pt x="0" y="684"/>
                  </a:lnTo>
                  <a:cubicBezTo>
                    <a:pt x="0" y="760"/>
                    <a:pt x="61" y="821"/>
                    <a:pt x="136" y="821"/>
                  </a:cubicBezTo>
                  <a:lnTo>
                    <a:pt x="5338" y="821"/>
                  </a:lnTo>
                  <a:cubicBezTo>
                    <a:pt x="5413" y="821"/>
                    <a:pt x="5475" y="760"/>
                    <a:pt x="5475" y="684"/>
                  </a:cubicBezTo>
                  <a:lnTo>
                    <a:pt x="5475" y="137"/>
                  </a:lnTo>
                  <a:cubicBezTo>
                    <a:pt x="5475" y="62"/>
                    <a:pt x="5413" y="0"/>
                    <a:pt x="5338" y="0"/>
                  </a:cubicBezTo>
                  <a:lnTo>
                    <a:pt x="136" y="0"/>
                  </a:ln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858" name="Freeform 34"/>
            <p:cNvSpPr>
              <a:spLocks/>
            </p:cNvSpPr>
            <p:nvPr/>
          </p:nvSpPr>
          <p:spPr bwMode="auto">
            <a:xfrm>
              <a:off x="3966" y="2498"/>
              <a:ext cx="1014" cy="152"/>
            </a:xfrm>
            <a:custGeom>
              <a:avLst/>
              <a:gdLst/>
              <a:ahLst/>
              <a:cxnLst>
                <a:cxn ang="0">
                  <a:pos x="136" y="0"/>
                </a:cxn>
                <a:cxn ang="0">
                  <a:pos x="0" y="137"/>
                </a:cxn>
                <a:cxn ang="0">
                  <a:pos x="0" y="684"/>
                </a:cxn>
                <a:cxn ang="0">
                  <a:pos x="136" y="821"/>
                </a:cxn>
                <a:cxn ang="0">
                  <a:pos x="5338" y="821"/>
                </a:cxn>
                <a:cxn ang="0">
                  <a:pos x="5475" y="684"/>
                </a:cxn>
                <a:cxn ang="0">
                  <a:pos x="5475" y="137"/>
                </a:cxn>
                <a:cxn ang="0">
                  <a:pos x="5338" y="0"/>
                </a:cxn>
                <a:cxn ang="0">
                  <a:pos x="136" y="0"/>
                </a:cxn>
              </a:cxnLst>
              <a:rect l="0" t="0" r="r" b="b"/>
              <a:pathLst>
                <a:path w="5475" h="821">
                  <a:moveTo>
                    <a:pt x="136" y="0"/>
                  </a:moveTo>
                  <a:cubicBezTo>
                    <a:pt x="61" y="0"/>
                    <a:pt x="0" y="62"/>
                    <a:pt x="0" y="137"/>
                  </a:cubicBezTo>
                  <a:lnTo>
                    <a:pt x="0" y="684"/>
                  </a:lnTo>
                  <a:cubicBezTo>
                    <a:pt x="0" y="760"/>
                    <a:pt x="61" y="821"/>
                    <a:pt x="136" y="821"/>
                  </a:cubicBezTo>
                  <a:lnTo>
                    <a:pt x="5338" y="821"/>
                  </a:lnTo>
                  <a:cubicBezTo>
                    <a:pt x="5413" y="821"/>
                    <a:pt x="5475" y="760"/>
                    <a:pt x="5475" y="684"/>
                  </a:cubicBezTo>
                  <a:lnTo>
                    <a:pt x="5475" y="137"/>
                  </a:lnTo>
                  <a:cubicBezTo>
                    <a:pt x="5475" y="62"/>
                    <a:pt x="5413" y="0"/>
                    <a:pt x="5338" y="0"/>
                  </a:cubicBezTo>
                  <a:lnTo>
                    <a:pt x="136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3860" name="Rectangle 36"/>
          <p:cNvSpPr>
            <a:spLocks noChangeArrowheads="1"/>
          </p:cNvSpPr>
          <p:nvPr/>
        </p:nvSpPr>
        <p:spPr bwMode="auto">
          <a:xfrm>
            <a:off x="6783388" y="3670300"/>
            <a:ext cx="1450975" cy="166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Collimators / Absorbers</a:t>
            </a:r>
            <a:endParaRPr lang="en-US"/>
          </a:p>
        </p:txBody>
      </p:sp>
      <p:grpSp>
        <p:nvGrpSpPr>
          <p:cNvPr id="333863" name="Group 39"/>
          <p:cNvGrpSpPr>
            <a:grpSpLocks/>
          </p:cNvGrpSpPr>
          <p:nvPr/>
        </p:nvGrpSpPr>
        <p:grpSpPr bwMode="auto">
          <a:xfrm>
            <a:off x="6681788" y="4191000"/>
            <a:ext cx="1581150" cy="247650"/>
            <a:chOff x="3965" y="2820"/>
            <a:chExt cx="944" cy="139"/>
          </a:xfrm>
        </p:grpSpPr>
        <p:sp>
          <p:nvSpPr>
            <p:cNvPr id="333861" name="Freeform 37"/>
            <p:cNvSpPr>
              <a:spLocks/>
            </p:cNvSpPr>
            <p:nvPr/>
          </p:nvSpPr>
          <p:spPr bwMode="auto">
            <a:xfrm>
              <a:off x="3965" y="2820"/>
              <a:ext cx="944" cy="139"/>
            </a:xfrm>
            <a:custGeom>
              <a:avLst/>
              <a:gdLst/>
              <a:ahLst/>
              <a:cxnLst>
                <a:cxn ang="0">
                  <a:pos x="126" y="0"/>
                </a:cxn>
                <a:cxn ang="0">
                  <a:pos x="0" y="126"/>
                </a:cxn>
                <a:cxn ang="0">
                  <a:pos x="0" y="628"/>
                </a:cxn>
                <a:cxn ang="0">
                  <a:pos x="126" y="754"/>
                </a:cxn>
                <a:cxn ang="0">
                  <a:pos x="4979" y="754"/>
                </a:cxn>
                <a:cxn ang="0">
                  <a:pos x="5104" y="628"/>
                </a:cxn>
                <a:cxn ang="0">
                  <a:pos x="5104" y="126"/>
                </a:cxn>
                <a:cxn ang="0">
                  <a:pos x="4979" y="0"/>
                </a:cxn>
                <a:cxn ang="0">
                  <a:pos x="126" y="0"/>
                </a:cxn>
              </a:cxnLst>
              <a:rect l="0" t="0" r="r" b="b"/>
              <a:pathLst>
                <a:path w="5104" h="754">
                  <a:moveTo>
                    <a:pt x="126" y="0"/>
                  </a:moveTo>
                  <a:cubicBezTo>
                    <a:pt x="57" y="0"/>
                    <a:pt x="0" y="56"/>
                    <a:pt x="0" y="126"/>
                  </a:cubicBezTo>
                  <a:lnTo>
                    <a:pt x="0" y="628"/>
                  </a:lnTo>
                  <a:cubicBezTo>
                    <a:pt x="0" y="698"/>
                    <a:pt x="57" y="754"/>
                    <a:pt x="126" y="754"/>
                  </a:cubicBezTo>
                  <a:lnTo>
                    <a:pt x="4979" y="754"/>
                  </a:lnTo>
                  <a:cubicBezTo>
                    <a:pt x="5048" y="754"/>
                    <a:pt x="5104" y="698"/>
                    <a:pt x="5104" y="628"/>
                  </a:cubicBezTo>
                  <a:lnTo>
                    <a:pt x="5104" y="126"/>
                  </a:lnTo>
                  <a:cubicBezTo>
                    <a:pt x="5104" y="56"/>
                    <a:pt x="5048" y="0"/>
                    <a:pt x="4979" y="0"/>
                  </a:cubicBezTo>
                  <a:lnTo>
                    <a:pt x="126" y="0"/>
                  </a:lnTo>
                  <a:close/>
                </a:path>
              </a:pathLst>
            </a:custGeom>
            <a:solidFill>
              <a:srgbClr val="00CC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862" name="Freeform 38"/>
            <p:cNvSpPr>
              <a:spLocks/>
            </p:cNvSpPr>
            <p:nvPr/>
          </p:nvSpPr>
          <p:spPr bwMode="auto">
            <a:xfrm>
              <a:off x="3965" y="2820"/>
              <a:ext cx="944" cy="139"/>
            </a:xfrm>
            <a:custGeom>
              <a:avLst/>
              <a:gdLst/>
              <a:ahLst/>
              <a:cxnLst>
                <a:cxn ang="0">
                  <a:pos x="126" y="0"/>
                </a:cxn>
                <a:cxn ang="0">
                  <a:pos x="0" y="126"/>
                </a:cxn>
                <a:cxn ang="0">
                  <a:pos x="0" y="628"/>
                </a:cxn>
                <a:cxn ang="0">
                  <a:pos x="126" y="754"/>
                </a:cxn>
                <a:cxn ang="0">
                  <a:pos x="4979" y="754"/>
                </a:cxn>
                <a:cxn ang="0">
                  <a:pos x="5104" y="628"/>
                </a:cxn>
                <a:cxn ang="0">
                  <a:pos x="5104" y="126"/>
                </a:cxn>
                <a:cxn ang="0">
                  <a:pos x="4979" y="0"/>
                </a:cxn>
                <a:cxn ang="0">
                  <a:pos x="126" y="0"/>
                </a:cxn>
              </a:cxnLst>
              <a:rect l="0" t="0" r="r" b="b"/>
              <a:pathLst>
                <a:path w="5104" h="754">
                  <a:moveTo>
                    <a:pt x="126" y="0"/>
                  </a:moveTo>
                  <a:cubicBezTo>
                    <a:pt x="57" y="0"/>
                    <a:pt x="0" y="56"/>
                    <a:pt x="0" y="126"/>
                  </a:cubicBezTo>
                  <a:lnTo>
                    <a:pt x="0" y="628"/>
                  </a:lnTo>
                  <a:cubicBezTo>
                    <a:pt x="0" y="698"/>
                    <a:pt x="57" y="754"/>
                    <a:pt x="126" y="754"/>
                  </a:cubicBezTo>
                  <a:lnTo>
                    <a:pt x="4979" y="754"/>
                  </a:lnTo>
                  <a:cubicBezTo>
                    <a:pt x="5048" y="754"/>
                    <a:pt x="5104" y="698"/>
                    <a:pt x="5104" y="628"/>
                  </a:cubicBezTo>
                  <a:lnTo>
                    <a:pt x="5104" y="126"/>
                  </a:lnTo>
                  <a:cubicBezTo>
                    <a:pt x="5104" y="56"/>
                    <a:pt x="5048" y="0"/>
                    <a:pt x="4979" y="0"/>
                  </a:cubicBezTo>
                  <a:lnTo>
                    <a:pt x="126" y="0"/>
                  </a:lnTo>
                  <a:close/>
                </a:path>
              </a:pathLst>
            </a:custGeom>
            <a:solidFill>
              <a:srgbClr val="00CC66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3864" name="Rectangle 40"/>
          <p:cNvSpPr>
            <a:spLocks noChangeArrowheads="1"/>
          </p:cNvSpPr>
          <p:nvPr/>
        </p:nvSpPr>
        <p:spPr bwMode="auto">
          <a:xfrm>
            <a:off x="6780213" y="4233863"/>
            <a:ext cx="1341437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NC Magnet Interlocks</a:t>
            </a:r>
            <a:endParaRPr lang="en-US"/>
          </a:p>
        </p:txBody>
      </p:sp>
      <p:grpSp>
        <p:nvGrpSpPr>
          <p:cNvPr id="333867" name="Group 43"/>
          <p:cNvGrpSpPr>
            <a:grpSpLocks/>
          </p:cNvGrpSpPr>
          <p:nvPr/>
        </p:nvGrpSpPr>
        <p:grpSpPr bwMode="auto">
          <a:xfrm>
            <a:off x="6681788" y="5726113"/>
            <a:ext cx="1581150" cy="282575"/>
            <a:chOff x="3965" y="3682"/>
            <a:chExt cx="944" cy="159"/>
          </a:xfrm>
        </p:grpSpPr>
        <p:sp>
          <p:nvSpPr>
            <p:cNvPr id="333865" name="Freeform 41"/>
            <p:cNvSpPr>
              <a:spLocks/>
            </p:cNvSpPr>
            <p:nvPr/>
          </p:nvSpPr>
          <p:spPr bwMode="auto">
            <a:xfrm>
              <a:off x="3965" y="3682"/>
              <a:ext cx="944" cy="159"/>
            </a:xfrm>
            <a:custGeom>
              <a:avLst/>
              <a:gdLst/>
              <a:ahLst/>
              <a:cxnLst>
                <a:cxn ang="0">
                  <a:pos x="144" y="0"/>
                </a:cxn>
                <a:cxn ang="0">
                  <a:pos x="0" y="143"/>
                </a:cxn>
                <a:cxn ang="0">
                  <a:pos x="0" y="716"/>
                </a:cxn>
                <a:cxn ang="0">
                  <a:pos x="144" y="859"/>
                </a:cxn>
                <a:cxn ang="0">
                  <a:pos x="4953" y="859"/>
                </a:cxn>
                <a:cxn ang="0">
                  <a:pos x="5096" y="716"/>
                </a:cxn>
                <a:cxn ang="0">
                  <a:pos x="5096" y="143"/>
                </a:cxn>
                <a:cxn ang="0">
                  <a:pos x="4953" y="0"/>
                </a:cxn>
                <a:cxn ang="0">
                  <a:pos x="144" y="0"/>
                </a:cxn>
              </a:cxnLst>
              <a:rect l="0" t="0" r="r" b="b"/>
              <a:pathLst>
                <a:path w="5096" h="859">
                  <a:moveTo>
                    <a:pt x="144" y="0"/>
                  </a:moveTo>
                  <a:cubicBezTo>
                    <a:pt x="65" y="0"/>
                    <a:pt x="0" y="64"/>
                    <a:pt x="0" y="143"/>
                  </a:cubicBezTo>
                  <a:lnTo>
                    <a:pt x="0" y="716"/>
                  </a:lnTo>
                  <a:cubicBezTo>
                    <a:pt x="0" y="795"/>
                    <a:pt x="65" y="859"/>
                    <a:pt x="144" y="859"/>
                  </a:cubicBezTo>
                  <a:lnTo>
                    <a:pt x="4953" y="859"/>
                  </a:lnTo>
                  <a:cubicBezTo>
                    <a:pt x="5032" y="859"/>
                    <a:pt x="5096" y="795"/>
                    <a:pt x="5096" y="716"/>
                  </a:cubicBezTo>
                  <a:lnTo>
                    <a:pt x="5096" y="143"/>
                  </a:lnTo>
                  <a:cubicBezTo>
                    <a:pt x="5096" y="64"/>
                    <a:pt x="5032" y="0"/>
                    <a:pt x="4953" y="0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866" name="Freeform 42"/>
            <p:cNvSpPr>
              <a:spLocks/>
            </p:cNvSpPr>
            <p:nvPr/>
          </p:nvSpPr>
          <p:spPr bwMode="auto">
            <a:xfrm>
              <a:off x="3965" y="3682"/>
              <a:ext cx="944" cy="159"/>
            </a:xfrm>
            <a:custGeom>
              <a:avLst/>
              <a:gdLst/>
              <a:ahLst/>
              <a:cxnLst>
                <a:cxn ang="0">
                  <a:pos x="144" y="0"/>
                </a:cxn>
                <a:cxn ang="0">
                  <a:pos x="0" y="143"/>
                </a:cxn>
                <a:cxn ang="0">
                  <a:pos x="0" y="716"/>
                </a:cxn>
                <a:cxn ang="0">
                  <a:pos x="144" y="859"/>
                </a:cxn>
                <a:cxn ang="0">
                  <a:pos x="4953" y="859"/>
                </a:cxn>
                <a:cxn ang="0">
                  <a:pos x="5096" y="716"/>
                </a:cxn>
                <a:cxn ang="0">
                  <a:pos x="5096" y="143"/>
                </a:cxn>
                <a:cxn ang="0">
                  <a:pos x="4953" y="0"/>
                </a:cxn>
                <a:cxn ang="0">
                  <a:pos x="144" y="0"/>
                </a:cxn>
              </a:cxnLst>
              <a:rect l="0" t="0" r="r" b="b"/>
              <a:pathLst>
                <a:path w="5096" h="859">
                  <a:moveTo>
                    <a:pt x="144" y="0"/>
                  </a:moveTo>
                  <a:cubicBezTo>
                    <a:pt x="65" y="0"/>
                    <a:pt x="0" y="64"/>
                    <a:pt x="0" y="143"/>
                  </a:cubicBezTo>
                  <a:lnTo>
                    <a:pt x="0" y="716"/>
                  </a:lnTo>
                  <a:cubicBezTo>
                    <a:pt x="0" y="795"/>
                    <a:pt x="65" y="859"/>
                    <a:pt x="144" y="859"/>
                  </a:cubicBezTo>
                  <a:lnTo>
                    <a:pt x="4953" y="859"/>
                  </a:lnTo>
                  <a:cubicBezTo>
                    <a:pt x="5032" y="859"/>
                    <a:pt x="5096" y="795"/>
                    <a:pt x="5096" y="716"/>
                  </a:cubicBezTo>
                  <a:lnTo>
                    <a:pt x="5096" y="143"/>
                  </a:lnTo>
                  <a:cubicBezTo>
                    <a:pt x="5096" y="64"/>
                    <a:pt x="5032" y="0"/>
                    <a:pt x="4953" y="0"/>
                  </a:cubicBezTo>
                  <a:lnTo>
                    <a:pt x="144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3868" name="Rectangle 44"/>
          <p:cNvSpPr>
            <a:spLocks noChangeArrowheads="1"/>
          </p:cNvSpPr>
          <p:nvPr/>
        </p:nvSpPr>
        <p:spPr bwMode="auto">
          <a:xfrm>
            <a:off x="6946900" y="5784850"/>
            <a:ext cx="1016000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Vacuum System</a:t>
            </a:r>
            <a:endParaRPr lang="en-US"/>
          </a:p>
        </p:txBody>
      </p:sp>
      <p:grpSp>
        <p:nvGrpSpPr>
          <p:cNvPr id="333871" name="Group 47"/>
          <p:cNvGrpSpPr>
            <a:grpSpLocks/>
          </p:cNvGrpSpPr>
          <p:nvPr/>
        </p:nvGrpSpPr>
        <p:grpSpPr bwMode="auto">
          <a:xfrm>
            <a:off x="6683375" y="5187950"/>
            <a:ext cx="1579563" cy="258763"/>
            <a:chOff x="3966" y="3380"/>
            <a:chExt cx="943" cy="145"/>
          </a:xfrm>
        </p:grpSpPr>
        <p:sp>
          <p:nvSpPr>
            <p:cNvPr id="333869" name="Freeform 45"/>
            <p:cNvSpPr>
              <a:spLocks/>
            </p:cNvSpPr>
            <p:nvPr/>
          </p:nvSpPr>
          <p:spPr bwMode="auto">
            <a:xfrm>
              <a:off x="3966" y="3380"/>
              <a:ext cx="943" cy="145"/>
            </a:xfrm>
            <a:custGeom>
              <a:avLst/>
              <a:gdLst/>
              <a:ahLst/>
              <a:cxnLst>
                <a:cxn ang="0">
                  <a:pos x="130" y="0"/>
                </a:cxn>
                <a:cxn ang="0">
                  <a:pos x="0" y="131"/>
                </a:cxn>
                <a:cxn ang="0">
                  <a:pos x="0" y="653"/>
                </a:cxn>
                <a:cxn ang="0">
                  <a:pos x="130" y="783"/>
                </a:cxn>
                <a:cxn ang="0">
                  <a:pos x="4961" y="783"/>
                </a:cxn>
                <a:cxn ang="0">
                  <a:pos x="5091" y="653"/>
                </a:cxn>
                <a:cxn ang="0">
                  <a:pos x="5091" y="131"/>
                </a:cxn>
                <a:cxn ang="0">
                  <a:pos x="4961" y="0"/>
                </a:cxn>
                <a:cxn ang="0">
                  <a:pos x="130" y="0"/>
                </a:cxn>
              </a:cxnLst>
              <a:rect l="0" t="0" r="r" b="b"/>
              <a:pathLst>
                <a:path w="5091" h="783">
                  <a:moveTo>
                    <a:pt x="130" y="0"/>
                  </a:moveTo>
                  <a:cubicBezTo>
                    <a:pt x="58" y="0"/>
                    <a:pt x="0" y="59"/>
                    <a:pt x="0" y="131"/>
                  </a:cubicBezTo>
                  <a:lnTo>
                    <a:pt x="0" y="653"/>
                  </a:lnTo>
                  <a:cubicBezTo>
                    <a:pt x="0" y="725"/>
                    <a:pt x="58" y="783"/>
                    <a:pt x="130" y="783"/>
                  </a:cubicBezTo>
                  <a:lnTo>
                    <a:pt x="4961" y="783"/>
                  </a:lnTo>
                  <a:cubicBezTo>
                    <a:pt x="5033" y="783"/>
                    <a:pt x="5091" y="725"/>
                    <a:pt x="5091" y="653"/>
                  </a:cubicBezTo>
                  <a:lnTo>
                    <a:pt x="5091" y="131"/>
                  </a:lnTo>
                  <a:cubicBezTo>
                    <a:pt x="5091" y="59"/>
                    <a:pt x="5033" y="0"/>
                    <a:pt x="4961" y="0"/>
                  </a:cubicBezTo>
                  <a:lnTo>
                    <a:pt x="130" y="0"/>
                  </a:ln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870" name="Freeform 46"/>
            <p:cNvSpPr>
              <a:spLocks/>
            </p:cNvSpPr>
            <p:nvPr/>
          </p:nvSpPr>
          <p:spPr bwMode="auto">
            <a:xfrm>
              <a:off x="3966" y="3380"/>
              <a:ext cx="943" cy="145"/>
            </a:xfrm>
            <a:custGeom>
              <a:avLst/>
              <a:gdLst/>
              <a:ahLst/>
              <a:cxnLst>
                <a:cxn ang="0">
                  <a:pos x="130" y="0"/>
                </a:cxn>
                <a:cxn ang="0">
                  <a:pos x="0" y="131"/>
                </a:cxn>
                <a:cxn ang="0">
                  <a:pos x="0" y="653"/>
                </a:cxn>
                <a:cxn ang="0">
                  <a:pos x="130" y="783"/>
                </a:cxn>
                <a:cxn ang="0">
                  <a:pos x="4961" y="783"/>
                </a:cxn>
                <a:cxn ang="0">
                  <a:pos x="5091" y="653"/>
                </a:cxn>
                <a:cxn ang="0">
                  <a:pos x="5091" y="131"/>
                </a:cxn>
                <a:cxn ang="0">
                  <a:pos x="4961" y="0"/>
                </a:cxn>
                <a:cxn ang="0">
                  <a:pos x="130" y="0"/>
                </a:cxn>
              </a:cxnLst>
              <a:rect l="0" t="0" r="r" b="b"/>
              <a:pathLst>
                <a:path w="5091" h="783">
                  <a:moveTo>
                    <a:pt x="130" y="0"/>
                  </a:moveTo>
                  <a:cubicBezTo>
                    <a:pt x="58" y="0"/>
                    <a:pt x="0" y="59"/>
                    <a:pt x="0" y="131"/>
                  </a:cubicBezTo>
                  <a:lnTo>
                    <a:pt x="0" y="653"/>
                  </a:lnTo>
                  <a:cubicBezTo>
                    <a:pt x="0" y="725"/>
                    <a:pt x="58" y="783"/>
                    <a:pt x="130" y="783"/>
                  </a:cubicBezTo>
                  <a:lnTo>
                    <a:pt x="4961" y="783"/>
                  </a:lnTo>
                  <a:cubicBezTo>
                    <a:pt x="5033" y="783"/>
                    <a:pt x="5091" y="725"/>
                    <a:pt x="5091" y="653"/>
                  </a:cubicBezTo>
                  <a:lnTo>
                    <a:pt x="5091" y="131"/>
                  </a:lnTo>
                  <a:cubicBezTo>
                    <a:pt x="5091" y="59"/>
                    <a:pt x="5033" y="0"/>
                    <a:pt x="4961" y="0"/>
                  </a:cubicBezTo>
                  <a:lnTo>
                    <a:pt x="130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3872" name="Rectangle 48"/>
          <p:cNvSpPr>
            <a:spLocks noChangeArrowheads="1"/>
          </p:cNvSpPr>
          <p:nvPr/>
        </p:nvSpPr>
        <p:spPr bwMode="auto">
          <a:xfrm>
            <a:off x="7038975" y="5235575"/>
            <a:ext cx="8429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RF + Damper</a:t>
            </a:r>
            <a:endParaRPr lang="en-US"/>
          </a:p>
        </p:txBody>
      </p:sp>
      <p:grpSp>
        <p:nvGrpSpPr>
          <p:cNvPr id="333875" name="Group 51"/>
          <p:cNvGrpSpPr>
            <a:grpSpLocks/>
          </p:cNvGrpSpPr>
          <p:nvPr/>
        </p:nvGrpSpPr>
        <p:grpSpPr bwMode="auto">
          <a:xfrm>
            <a:off x="2697163" y="2284413"/>
            <a:ext cx="1077912" cy="498475"/>
            <a:chOff x="1586" y="1750"/>
            <a:chExt cx="644" cy="280"/>
          </a:xfrm>
        </p:grpSpPr>
        <p:sp>
          <p:nvSpPr>
            <p:cNvPr id="333873" name="Freeform 49"/>
            <p:cNvSpPr>
              <a:spLocks/>
            </p:cNvSpPr>
            <p:nvPr/>
          </p:nvSpPr>
          <p:spPr bwMode="auto">
            <a:xfrm>
              <a:off x="1586" y="1750"/>
              <a:ext cx="644" cy="280"/>
            </a:xfrm>
            <a:custGeom>
              <a:avLst/>
              <a:gdLst/>
              <a:ahLst/>
              <a:cxnLst>
                <a:cxn ang="0">
                  <a:pos x="504" y="0"/>
                </a:cxn>
                <a:cxn ang="0">
                  <a:pos x="0" y="505"/>
                </a:cxn>
                <a:cxn ang="0">
                  <a:pos x="0" y="2521"/>
                </a:cxn>
                <a:cxn ang="0">
                  <a:pos x="504" y="3025"/>
                </a:cxn>
                <a:cxn ang="0">
                  <a:pos x="6463" y="3025"/>
                </a:cxn>
                <a:cxn ang="0">
                  <a:pos x="6967" y="2521"/>
                </a:cxn>
                <a:cxn ang="0">
                  <a:pos x="6967" y="505"/>
                </a:cxn>
                <a:cxn ang="0">
                  <a:pos x="6463" y="0"/>
                </a:cxn>
                <a:cxn ang="0">
                  <a:pos x="504" y="0"/>
                </a:cxn>
              </a:cxnLst>
              <a:rect l="0" t="0" r="r" b="b"/>
              <a:pathLst>
                <a:path w="6967" h="3025">
                  <a:moveTo>
                    <a:pt x="504" y="0"/>
                  </a:moveTo>
                  <a:cubicBezTo>
                    <a:pt x="226" y="0"/>
                    <a:pt x="0" y="226"/>
                    <a:pt x="0" y="505"/>
                  </a:cubicBezTo>
                  <a:lnTo>
                    <a:pt x="0" y="2521"/>
                  </a:lnTo>
                  <a:cubicBezTo>
                    <a:pt x="0" y="2800"/>
                    <a:pt x="226" y="3025"/>
                    <a:pt x="504" y="3025"/>
                  </a:cubicBezTo>
                  <a:lnTo>
                    <a:pt x="6463" y="3025"/>
                  </a:lnTo>
                  <a:cubicBezTo>
                    <a:pt x="6741" y="3025"/>
                    <a:pt x="6967" y="2800"/>
                    <a:pt x="6967" y="2521"/>
                  </a:cubicBezTo>
                  <a:lnTo>
                    <a:pt x="6967" y="505"/>
                  </a:lnTo>
                  <a:cubicBezTo>
                    <a:pt x="6967" y="226"/>
                    <a:pt x="6741" y="0"/>
                    <a:pt x="6463" y="0"/>
                  </a:cubicBezTo>
                  <a:lnTo>
                    <a:pt x="504" y="0"/>
                  </a:lnTo>
                  <a:close/>
                </a:path>
              </a:pathLst>
            </a:custGeom>
            <a:solidFill>
              <a:srgbClr val="00CC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874" name="Freeform 50"/>
            <p:cNvSpPr>
              <a:spLocks/>
            </p:cNvSpPr>
            <p:nvPr/>
          </p:nvSpPr>
          <p:spPr bwMode="auto">
            <a:xfrm>
              <a:off x="1586" y="1750"/>
              <a:ext cx="644" cy="280"/>
            </a:xfrm>
            <a:custGeom>
              <a:avLst/>
              <a:gdLst/>
              <a:ahLst/>
              <a:cxnLst>
                <a:cxn ang="0">
                  <a:pos x="504" y="0"/>
                </a:cxn>
                <a:cxn ang="0">
                  <a:pos x="0" y="505"/>
                </a:cxn>
                <a:cxn ang="0">
                  <a:pos x="0" y="2521"/>
                </a:cxn>
                <a:cxn ang="0">
                  <a:pos x="504" y="3025"/>
                </a:cxn>
                <a:cxn ang="0">
                  <a:pos x="6463" y="3025"/>
                </a:cxn>
                <a:cxn ang="0">
                  <a:pos x="6967" y="2521"/>
                </a:cxn>
                <a:cxn ang="0">
                  <a:pos x="6967" y="505"/>
                </a:cxn>
                <a:cxn ang="0">
                  <a:pos x="6463" y="0"/>
                </a:cxn>
                <a:cxn ang="0">
                  <a:pos x="504" y="0"/>
                </a:cxn>
              </a:cxnLst>
              <a:rect l="0" t="0" r="r" b="b"/>
              <a:pathLst>
                <a:path w="6967" h="3025">
                  <a:moveTo>
                    <a:pt x="504" y="0"/>
                  </a:moveTo>
                  <a:cubicBezTo>
                    <a:pt x="226" y="0"/>
                    <a:pt x="0" y="226"/>
                    <a:pt x="0" y="505"/>
                  </a:cubicBezTo>
                  <a:lnTo>
                    <a:pt x="0" y="2521"/>
                  </a:lnTo>
                  <a:cubicBezTo>
                    <a:pt x="0" y="2800"/>
                    <a:pt x="226" y="3025"/>
                    <a:pt x="504" y="3025"/>
                  </a:cubicBezTo>
                  <a:lnTo>
                    <a:pt x="6463" y="3025"/>
                  </a:lnTo>
                  <a:cubicBezTo>
                    <a:pt x="6741" y="3025"/>
                    <a:pt x="6967" y="2800"/>
                    <a:pt x="6967" y="2521"/>
                  </a:cubicBezTo>
                  <a:lnTo>
                    <a:pt x="6967" y="505"/>
                  </a:lnTo>
                  <a:cubicBezTo>
                    <a:pt x="6967" y="226"/>
                    <a:pt x="6741" y="0"/>
                    <a:pt x="6463" y="0"/>
                  </a:cubicBezTo>
                  <a:lnTo>
                    <a:pt x="504" y="0"/>
                  </a:lnTo>
                  <a:close/>
                </a:path>
              </a:pathLst>
            </a:custGeom>
            <a:solidFill>
              <a:srgbClr val="00CC66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3876" name="Rectangle 52"/>
          <p:cNvSpPr>
            <a:spLocks noChangeArrowheads="1"/>
          </p:cNvSpPr>
          <p:nvPr/>
        </p:nvSpPr>
        <p:spPr bwMode="auto">
          <a:xfrm>
            <a:off x="2781300" y="2360613"/>
            <a:ext cx="884238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Beam Energy </a:t>
            </a:r>
            <a:endParaRPr lang="en-US"/>
          </a:p>
        </p:txBody>
      </p:sp>
      <p:sp>
        <p:nvSpPr>
          <p:cNvPr id="333877" name="Rectangle 53"/>
          <p:cNvSpPr>
            <a:spLocks noChangeArrowheads="1"/>
          </p:cNvSpPr>
          <p:nvPr/>
        </p:nvSpPr>
        <p:spPr bwMode="auto">
          <a:xfrm>
            <a:off x="2960688" y="2544763"/>
            <a:ext cx="536575" cy="1698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Tracking</a:t>
            </a:r>
            <a:endParaRPr lang="en-US"/>
          </a:p>
        </p:txBody>
      </p:sp>
      <p:grpSp>
        <p:nvGrpSpPr>
          <p:cNvPr id="333880" name="Group 56"/>
          <p:cNvGrpSpPr>
            <a:grpSpLocks/>
          </p:cNvGrpSpPr>
          <p:nvPr/>
        </p:nvGrpSpPr>
        <p:grpSpPr bwMode="auto">
          <a:xfrm>
            <a:off x="1349375" y="3802063"/>
            <a:ext cx="1038225" cy="452437"/>
            <a:chOff x="781" y="2602"/>
            <a:chExt cx="620" cy="254"/>
          </a:xfrm>
        </p:grpSpPr>
        <p:sp>
          <p:nvSpPr>
            <p:cNvPr id="333878" name="Freeform 54"/>
            <p:cNvSpPr>
              <a:spLocks/>
            </p:cNvSpPr>
            <p:nvPr/>
          </p:nvSpPr>
          <p:spPr bwMode="auto">
            <a:xfrm>
              <a:off x="781" y="2602"/>
              <a:ext cx="620" cy="254"/>
            </a:xfrm>
            <a:custGeom>
              <a:avLst/>
              <a:gdLst/>
              <a:ahLst/>
              <a:cxnLst>
                <a:cxn ang="0">
                  <a:pos x="457" y="0"/>
                </a:cxn>
                <a:cxn ang="0">
                  <a:pos x="0" y="457"/>
                </a:cxn>
                <a:cxn ang="0">
                  <a:pos x="0" y="2285"/>
                </a:cxn>
                <a:cxn ang="0">
                  <a:pos x="457" y="2742"/>
                </a:cxn>
                <a:cxn ang="0">
                  <a:pos x="6244" y="2742"/>
                </a:cxn>
                <a:cxn ang="0">
                  <a:pos x="6700" y="2285"/>
                </a:cxn>
                <a:cxn ang="0">
                  <a:pos x="6700" y="457"/>
                </a:cxn>
                <a:cxn ang="0">
                  <a:pos x="6244" y="0"/>
                </a:cxn>
                <a:cxn ang="0">
                  <a:pos x="457" y="0"/>
                </a:cxn>
              </a:cxnLst>
              <a:rect l="0" t="0" r="r" b="b"/>
              <a:pathLst>
                <a:path w="6700" h="2742">
                  <a:moveTo>
                    <a:pt x="457" y="0"/>
                  </a:moveTo>
                  <a:cubicBezTo>
                    <a:pt x="205" y="0"/>
                    <a:pt x="0" y="205"/>
                    <a:pt x="0" y="457"/>
                  </a:cubicBezTo>
                  <a:lnTo>
                    <a:pt x="0" y="2285"/>
                  </a:lnTo>
                  <a:cubicBezTo>
                    <a:pt x="0" y="2538"/>
                    <a:pt x="205" y="2742"/>
                    <a:pt x="457" y="2742"/>
                  </a:cubicBezTo>
                  <a:lnTo>
                    <a:pt x="6244" y="2742"/>
                  </a:lnTo>
                  <a:cubicBezTo>
                    <a:pt x="6496" y="2742"/>
                    <a:pt x="6700" y="2538"/>
                    <a:pt x="6700" y="2285"/>
                  </a:cubicBezTo>
                  <a:lnTo>
                    <a:pt x="6700" y="457"/>
                  </a:lnTo>
                  <a:cubicBezTo>
                    <a:pt x="6700" y="205"/>
                    <a:pt x="6496" y="0"/>
                    <a:pt x="6244" y="0"/>
                  </a:cubicBezTo>
                  <a:lnTo>
                    <a:pt x="457" y="0"/>
                  </a:ln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879" name="Freeform 55"/>
            <p:cNvSpPr>
              <a:spLocks/>
            </p:cNvSpPr>
            <p:nvPr/>
          </p:nvSpPr>
          <p:spPr bwMode="auto">
            <a:xfrm>
              <a:off x="781" y="2602"/>
              <a:ext cx="620" cy="254"/>
            </a:xfrm>
            <a:custGeom>
              <a:avLst/>
              <a:gdLst/>
              <a:ahLst/>
              <a:cxnLst>
                <a:cxn ang="0">
                  <a:pos x="457" y="0"/>
                </a:cxn>
                <a:cxn ang="0">
                  <a:pos x="0" y="457"/>
                </a:cxn>
                <a:cxn ang="0">
                  <a:pos x="0" y="2285"/>
                </a:cxn>
                <a:cxn ang="0">
                  <a:pos x="457" y="2742"/>
                </a:cxn>
                <a:cxn ang="0">
                  <a:pos x="6244" y="2742"/>
                </a:cxn>
                <a:cxn ang="0">
                  <a:pos x="6700" y="2285"/>
                </a:cxn>
                <a:cxn ang="0">
                  <a:pos x="6700" y="457"/>
                </a:cxn>
                <a:cxn ang="0">
                  <a:pos x="6244" y="0"/>
                </a:cxn>
                <a:cxn ang="0">
                  <a:pos x="457" y="0"/>
                </a:cxn>
              </a:cxnLst>
              <a:rect l="0" t="0" r="r" b="b"/>
              <a:pathLst>
                <a:path w="6700" h="2742">
                  <a:moveTo>
                    <a:pt x="457" y="0"/>
                  </a:moveTo>
                  <a:cubicBezTo>
                    <a:pt x="205" y="0"/>
                    <a:pt x="0" y="205"/>
                    <a:pt x="0" y="457"/>
                  </a:cubicBezTo>
                  <a:lnTo>
                    <a:pt x="0" y="2285"/>
                  </a:lnTo>
                  <a:cubicBezTo>
                    <a:pt x="0" y="2538"/>
                    <a:pt x="205" y="2742"/>
                    <a:pt x="457" y="2742"/>
                  </a:cubicBezTo>
                  <a:lnTo>
                    <a:pt x="6244" y="2742"/>
                  </a:lnTo>
                  <a:cubicBezTo>
                    <a:pt x="6496" y="2742"/>
                    <a:pt x="6700" y="2538"/>
                    <a:pt x="6700" y="2285"/>
                  </a:cubicBezTo>
                  <a:lnTo>
                    <a:pt x="6700" y="457"/>
                  </a:lnTo>
                  <a:cubicBezTo>
                    <a:pt x="6700" y="205"/>
                    <a:pt x="6496" y="0"/>
                    <a:pt x="6244" y="0"/>
                  </a:cubicBezTo>
                  <a:lnTo>
                    <a:pt x="457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3881" name="Rectangle 57"/>
          <p:cNvSpPr>
            <a:spLocks noChangeArrowheads="1"/>
          </p:cNvSpPr>
          <p:nvPr/>
        </p:nvSpPr>
        <p:spPr bwMode="auto">
          <a:xfrm>
            <a:off x="1390650" y="3856038"/>
            <a:ext cx="922338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Access Safety </a:t>
            </a:r>
            <a:endParaRPr lang="en-US"/>
          </a:p>
        </p:txBody>
      </p:sp>
      <p:sp>
        <p:nvSpPr>
          <p:cNvPr id="333882" name="Rectangle 58"/>
          <p:cNvSpPr>
            <a:spLocks noChangeArrowheads="1"/>
          </p:cNvSpPr>
          <p:nvPr/>
        </p:nvSpPr>
        <p:spPr bwMode="auto">
          <a:xfrm>
            <a:off x="1627188" y="4038600"/>
            <a:ext cx="465137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System</a:t>
            </a:r>
            <a:endParaRPr lang="en-US"/>
          </a:p>
        </p:txBody>
      </p:sp>
      <p:grpSp>
        <p:nvGrpSpPr>
          <p:cNvPr id="333885" name="Group 61"/>
          <p:cNvGrpSpPr>
            <a:grpSpLocks/>
          </p:cNvGrpSpPr>
          <p:nvPr/>
        </p:nvGrpSpPr>
        <p:grpSpPr bwMode="auto">
          <a:xfrm>
            <a:off x="1209675" y="5359400"/>
            <a:ext cx="1135063" cy="352425"/>
            <a:chOff x="698" y="3476"/>
            <a:chExt cx="678" cy="198"/>
          </a:xfrm>
        </p:grpSpPr>
        <p:sp>
          <p:nvSpPr>
            <p:cNvPr id="333883" name="Freeform 59"/>
            <p:cNvSpPr>
              <a:spLocks/>
            </p:cNvSpPr>
            <p:nvPr/>
          </p:nvSpPr>
          <p:spPr bwMode="auto">
            <a:xfrm>
              <a:off x="698" y="3476"/>
              <a:ext cx="678" cy="198"/>
            </a:xfrm>
            <a:custGeom>
              <a:avLst/>
              <a:gdLst/>
              <a:ahLst/>
              <a:cxnLst>
                <a:cxn ang="0">
                  <a:pos x="357" y="0"/>
                </a:cxn>
                <a:cxn ang="0">
                  <a:pos x="0" y="357"/>
                </a:cxn>
                <a:cxn ang="0">
                  <a:pos x="0" y="1785"/>
                </a:cxn>
                <a:cxn ang="0">
                  <a:pos x="357" y="2142"/>
                </a:cxn>
                <a:cxn ang="0">
                  <a:pos x="6969" y="2142"/>
                </a:cxn>
                <a:cxn ang="0">
                  <a:pos x="7325" y="1785"/>
                </a:cxn>
                <a:cxn ang="0">
                  <a:pos x="7325" y="357"/>
                </a:cxn>
                <a:cxn ang="0">
                  <a:pos x="6969" y="0"/>
                </a:cxn>
                <a:cxn ang="0">
                  <a:pos x="357" y="0"/>
                </a:cxn>
              </a:cxnLst>
              <a:rect l="0" t="0" r="r" b="b"/>
              <a:pathLst>
                <a:path w="7325" h="2142">
                  <a:moveTo>
                    <a:pt x="357" y="0"/>
                  </a:moveTo>
                  <a:cubicBezTo>
                    <a:pt x="160" y="0"/>
                    <a:pt x="0" y="160"/>
                    <a:pt x="0" y="357"/>
                  </a:cubicBezTo>
                  <a:lnTo>
                    <a:pt x="0" y="1785"/>
                  </a:lnTo>
                  <a:cubicBezTo>
                    <a:pt x="0" y="1982"/>
                    <a:pt x="160" y="2142"/>
                    <a:pt x="357" y="2142"/>
                  </a:cubicBezTo>
                  <a:lnTo>
                    <a:pt x="6969" y="2142"/>
                  </a:lnTo>
                  <a:cubicBezTo>
                    <a:pt x="7166" y="2142"/>
                    <a:pt x="7325" y="1982"/>
                    <a:pt x="7325" y="1785"/>
                  </a:cubicBezTo>
                  <a:lnTo>
                    <a:pt x="7325" y="357"/>
                  </a:lnTo>
                  <a:cubicBezTo>
                    <a:pt x="7325" y="160"/>
                    <a:pt x="7166" y="0"/>
                    <a:pt x="6969" y="0"/>
                  </a:cubicBezTo>
                  <a:lnTo>
                    <a:pt x="357" y="0"/>
                  </a:lnTo>
                  <a:close/>
                </a:path>
              </a:pathLst>
            </a:custGeom>
            <a:solidFill>
              <a:srgbClr val="00CC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884" name="Freeform 60"/>
            <p:cNvSpPr>
              <a:spLocks/>
            </p:cNvSpPr>
            <p:nvPr/>
          </p:nvSpPr>
          <p:spPr bwMode="auto">
            <a:xfrm>
              <a:off x="698" y="3476"/>
              <a:ext cx="678" cy="198"/>
            </a:xfrm>
            <a:custGeom>
              <a:avLst/>
              <a:gdLst/>
              <a:ahLst/>
              <a:cxnLst>
                <a:cxn ang="0">
                  <a:pos x="357" y="0"/>
                </a:cxn>
                <a:cxn ang="0">
                  <a:pos x="0" y="357"/>
                </a:cxn>
                <a:cxn ang="0">
                  <a:pos x="0" y="1785"/>
                </a:cxn>
                <a:cxn ang="0">
                  <a:pos x="357" y="2142"/>
                </a:cxn>
                <a:cxn ang="0">
                  <a:pos x="6969" y="2142"/>
                </a:cxn>
                <a:cxn ang="0">
                  <a:pos x="7325" y="1785"/>
                </a:cxn>
                <a:cxn ang="0">
                  <a:pos x="7325" y="357"/>
                </a:cxn>
                <a:cxn ang="0">
                  <a:pos x="6969" y="0"/>
                </a:cxn>
                <a:cxn ang="0">
                  <a:pos x="357" y="0"/>
                </a:cxn>
              </a:cxnLst>
              <a:rect l="0" t="0" r="r" b="b"/>
              <a:pathLst>
                <a:path w="7325" h="2142">
                  <a:moveTo>
                    <a:pt x="357" y="0"/>
                  </a:moveTo>
                  <a:cubicBezTo>
                    <a:pt x="160" y="0"/>
                    <a:pt x="0" y="160"/>
                    <a:pt x="0" y="357"/>
                  </a:cubicBezTo>
                  <a:lnTo>
                    <a:pt x="0" y="1785"/>
                  </a:lnTo>
                  <a:cubicBezTo>
                    <a:pt x="0" y="1982"/>
                    <a:pt x="160" y="2142"/>
                    <a:pt x="357" y="2142"/>
                  </a:cubicBezTo>
                  <a:lnTo>
                    <a:pt x="6969" y="2142"/>
                  </a:lnTo>
                  <a:cubicBezTo>
                    <a:pt x="7166" y="2142"/>
                    <a:pt x="7325" y="1982"/>
                    <a:pt x="7325" y="1785"/>
                  </a:cubicBezTo>
                  <a:lnTo>
                    <a:pt x="7325" y="357"/>
                  </a:lnTo>
                  <a:cubicBezTo>
                    <a:pt x="7325" y="160"/>
                    <a:pt x="7166" y="0"/>
                    <a:pt x="6969" y="0"/>
                  </a:cubicBezTo>
                  <a:lnTo>
                    <a:pt x="357" y="0"/>
                  </a:lnTo>
                  <a:close/>
                </a:path>
              </a:pathLst>
            </a:custGeom>
            <a:solidFill>
              <a:srgbClr val="00CC66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3886" name="Rectangle 62"/>
          <p:cNvSpPr>
            <a:spLocks noChangeArrowheads="1"/>
          </p:cNvSpPr>
          <p:nvPr/>
        </p:nvSpPr>
        <p:spPr bwMode="auto">
          <a:xfrm>
            <a:off x="1525588" y="5362575"/>
            <a:ext cx="527050" cy="1698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Quench </a:t>
            </a:r>
            <a:endParaRPr lang="en-US"/>
          </a:p>
        </p:txBody>
      </p:sp>
      <p:sp>
        <p:nvSpPr>
          <p:cNvPr id="333887" name="Rectangle 63"/>
          <p:cNvSpPr>
            <a:spLocks noChangeArrowheads="1"/>
          </p:cNvSpPr>
          <p:nvPr/>
        </p:nvSpPr>
        <p:spPr bwMode="auto">
          <a:xfrm>
            <a:off x="1452563" y="5546725"/>
            <a:ext cx="628650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Protection</a:t>
            </a:r>
            <a:endParaRPr lang="en-US"/>
          </a:p>
        </p:txBody>
      </p:sp>
      <p:grpSp>
        <p:nvGrpSpPr>
          <p:cNvPr id="333890" name="Group 66"/>
          <p:cNvGrpSpPr>
            <a:grpSpLocks/>
          </p:cNvGrpSpPr>
          <p:nvPr/>
        </p:nvGrpSpPr>
        <p:grpSpPr bwMode="auto">
          <a:xfrm>
            <a:off x="1173163" y="5962650"/>
            <a:ext cx="1216025" cy="311150"/>
            <a:chOff x="676" y="3815"/>
            <a:chExt cx="726" cy="175"/>
          </a:xfrm>
        </p:grpSpPr>
        <p:sp>
          <p:nvSpPr>
            <p:cNvPr id="333888" name="Freeform 64"/>
            <p:cNvSpPr>
              <a:spLocks/>
            </p:cNvSpPr>
            <p:nvPr/>
          </p:nvSpPr>
          <p:spPr bwMode="auto">
            <a:xfrm>
              <a:off x="676" y="3815"/>
              <a:ext cx="726" cy="175"/>
            </a:xfrm>
            <a:custGeom>
              <a:avLst/>
              <a:gdLst/>
              <a:ahLst/>
              <a:cxnLst>
                <a:cxn ang="0">
                  <a:pos x="315" y="0"/>
                </a:cxn>
                <a:cxn ang="0">
                  <a:pos x="0" y="316"/>
                </a:cxn>
                <a:cxn ang="0">
                  <a:pos x="0" y="1577"/>
                </a:cxn>
                <a:cxn ang="0">
                  <a:pos x="315" y="1892"/>
                </a:cxn>
                <a:cxn ang="0">
                  <a:pos x="7527" y="1892"/>
                </a:cxn>
                <a:cxn ang="0">
                  <a:pos x="7842" y="1577"/>
                </a:cxn>
                <a:cxn ang="0">
                  <a:pos x="7842" y="316"/>
                </a:cxn>
                <a:cxn ang="0">
                  <a:pos x="7527" y="0"/>
                </a:cxn>
                <a:cxn ang="0">
                  <a:pos x="315" y="0"/>
                </a:cxn>
              </a:cxnLst>
              <a:rect l="0" t="0" r="r" b="b"/>
              <a:pathLst>
                <a:path w="7842" h="1892">
                  <a:moveTo>
                    <a:pt x="315" y="0"/>
                  </a:moveTo>
                  <a:cubicBezTo>
                    <a:pt x="141" y="0"/>
                    <a:pt x="0" y="142"/>
                    <a:pt x="0" y="316"/>
                  </a:cubicBezTo>
                  <a:lnTo>
                    <a:pt x="0" y="1577"/>
                  </a:lnTo>
                  <a:cubicBezTo>
                    <a:pt x="0" y="1751"/>
                    <a:pt x="141" y="1892"/>
                    <a:pt x="315" y="1892"/>
                  </a:cubicBezTo>
                  <a:lnTo>
                    <a:pt x="7527" y="1892"/>
                  </a:lnTo>
                  <a:cubicBezTo>
                    <a:pt x="7701" y="1892"/>
                    <a:pt x="7842" y="1751"/>
                    <a:pt x="7842" y="1577"/>
                  </a:cubicBezTo>
                  <a:lnTo>
                    <a:pt x="7842" y="316"/>
                  </a:lnTo>
                  <a:cubicBezTo>
                    <a:pt x="7842" y="142"/>
                    <a:pt x="7701" y="0"/>
                    <a:pt x="7527" y="0"/>
                  </a:cubicBezTo>
                  <a:lnTo>
                    <a:pt x="315" y="0"/>
                  </a:ln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889" name="Freeform 65"/>
            <p:cNvSpPr>
              <a:spLocks/>
            </p:cNvSpPr>
            <p:nvPr/>
          </p:nvSpPr>
          <p:spPr bwMode="auto">
            <a:xfrm>
              <a:off x="676" y="3815"/>
              <a:ext cx="726" cy="175"/>
            </a:xfrm>
            <a:custGeom>
              <a:avLst/>
              <a:gdLst/>
              <a:ahLst/>
              <a:cxnLst>
                <a:cxn ang="0">
                  <a:pos x="315" y="0"/>
                </a:cxn>
                <a:cxn ang="0">
                  <a:pos x="0" y="316"/>
                </a:cxn>
                <a:cxn ang="0">
                  <a:pos x="0" y="1577"/>
                </a:cxn>
                <a:cxn ang="0">
                  <a:pos x="315" y="1892"/>
                </a:cxn>
                <a:cxn ang="0">
                  <a:pos x="7527" y="1892"/>
                </a:cxn>
                <a:cxn ang="0">
                  <a:pos x="7842" y="1577"/>
                </a:cxn>
                <a:cxn ang="0">
                  <a:pos x="7842" y="316"/>
                </a:cxn>
                <a:cxn ang="0">
                  <a:pos x="7527" y="0"/>
                </a:cxn>
                <a:cxn ang="0">
                  <a:pos x="315" y="0"/>
                </a:cxn>
              </a:cxnLst>
              <a:rect l="0" t="0" r="r" b="b"/>
              <a:pathLst>
                <a:path w="7842" h="1892">
                  <a:moveTo>
                    <a:pt x="315" y="0"/>
                  </a:moveTo>
                  <a:cubicBezTo>
                    <a:pt x="141" y="0"/>
                    <a:pt x="0" y="142"/>
                    <a:pt x="0" y="316"/>
                  </a:cubicBezTo>
                  <a:lnTo>
                    <a:pt x="0" y="1577"/>
                  </a:lnTo>
                  <a:cubicBezTo>
                    <a:pt x="0" y="1751"/>
                    <a:pt x="141" y="1892"/>
                    <a:pt x="315" y="1892"/>
                  </a:cubicBezTo>
                  <a:lnTo>
                    <a:pt x="7527" y="1892"/>
                  </a:lnTo>
                  <a:cubicBezTo>
                    <a:pt x="7701" y="1892"/>
                    <a:pt x="7842" y="1751"/>
                    <a:pt x="7842" y="1577"/>
                  </a:cubicBezTo>
                  <a:lnTo>
                    <a:pt x="7842" y="316"/>
                  </a:lnTo>
                  <a:cubicBezTo>
                    <a:pt x="7842" y="142"/>
                    <a:pt x="7701" y="0"/>
                    <a:pt x="7527" y="0"/>
                  </a:cubicBezTo>
                  <a:lnTo>
                    <a:pt x="315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3891" name="Rectangle 67"/>
          <p:cNvSpPr>
            <a:spLocks noChangeArrowheads="1"/>
          </p:cNvSpPr>
          <p:nvPr/>
        </p:nvSpPr>
        <p:spPr bwMode="auto">
          <a:xfrm>
            <a:off x="1204913" y="6035675"/>
            <a:ext cx="1117600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Power Converters</a:t>
            </a:r>
            <a:endParaRPr lang="en-US"/>
          </a:p>
        </p:txBody>
      </p:sp>
      <p:grpSp>
        <p:nvGrpSpPr>
          <p:cNvPr id="333894" name="Group 70"/>
          <p:cNvGrpSpPr>
            <a:grpSpLocks/>
          </p:cNvGrpSpPr>
          <p:nvPr/>
        </p:nvGrpSpPr>
        <p:grpSpPr bwMode="auto">
          <a:xfrm>
            <a:off x="3021013" y="4279900"/>
            <a:ext cx="906462" cy="434975"/>
            <a:chOff x="1779" y="2870"/>
            <a:chExt cx="542" cy="244"/>
          </a:xfrm>
        </p:grpSpPr>
        <p:sp>
          <p:nvSpPr>
            <p:cNvPr id="333892" name="Freeform 68"/>
            <p:cNvSpPr>
              <a:spLocks/>
            </p:cNvSpPr>
            <p:nvPr/>
          </p:nvSpPr>
          <p:spPr bwMode="auto">
            <a:xfrm>
              <a:off x="1779" y="2870"/>
              <a:ext cx="542" cy="244"/>
            </a:xfrm>
            <a:custGeom>
              <a:avLst/>
              <a:gdLst/>
              <a:ahLst/>
              <a:cxnLst>
                <a:cxn ang="0">
                  <a:pos x="440" y="0"/>
                </a:cxn>
                <a:cxn ang="0">
                  <a:pos x="0" y="440"/>
                </a:cxn>
                <a:cxn ang="0">
                  <a:pos x="0" y="2202"/>
                </a:cxn>
                <a:cxn ang="0">
                  <a:pos x="440" y="2642"/>
                </a:cxn>
                <a:cxn ang="0">
                  <a:pos x="5410" y="2642"/>
                </a:cxn>
                <a:cxn ang="0">
                  <a:pos x="5850" y="2202"/>
                </a:cxn>
                <a:cxn ang="0">
                  <a:pos x="5850" y="440"/>
                </a:cxn>
                <a:cxn ang="0">
                  <a:pos x="5410" y="0"/>
                </a:cxn>
                <a:cxn ang="0">
                  <a:pos x="440" y="0"/>
                </a:cxn>
              </a:cxnLst>
              <a:rect l="0" t="0" r="r" b="b"/>
              <a:pathLst>
                <a:path w="5850" h="2642">
                  <a:moveTo>
                    <a:pt x="440" y="0"/>
                  </a:moveTo>
                  <a:cubicBezTo>
                    <a:pt x="197" y="0"/>
                    <a:pt x="0" y="197"/>
                    <a:pt x="0" y="440"/>
                  </a:cubicBezTo>
                  <a:lnTo>
                    <a:pt x="0" y="2202"/>
                  </a:lnTo>
                  <a:cubicBezTo>
                    <a:pt x="0" y="2445"/>
                    <a:pt x="197" y="2642"/>
                    <a:pt x="440" y="2642"/>
                  </a:cubicBezTo>
                  <a:lnTo>
                    <a:pt x="5410" y="2642"/>
                  </a:lnTo>
                  <a:cubicBezTo>
                    <a:pt x="5653" y="2642"/>
                    <a:pt x="5850" y="2445"/>
                    <a:pt x="5850" y="2202"/>
                  </a:cubicBezTo>
                  <a:lnTo>
                    <a:pt x="5850" y="440"/>
                  </a:lnTo>
                  <a:cubicBezTo>
                    <a:pt x="5850" y="197"/>
                    <a:pt x="5653" y="0"/>
                    <a:pt x="5410" y="0"/>
                  </a:cubicBezTo>
                  <a:lnTo>
                    <a:pt x="440" y="0"/>
                  </a:lnTo>
                  <a:close/>
                </a:path>
              </a:pathLst>
            </a:custGeom>
            <a:solidFill>
              <a:srgbClr val="00CC66"/>
            </a:solidFill>
            <a:ln w="12700" cmpd="sng">
              <a:solidFill>
                <a:srgbClr val="003366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893" name="Freeform 69"/>
            <p:cNvSpPr>
              <a:spLocks/>
            </p:cNvSpPr>
            <p:nvPr/>
          </p:nvSpPr>
          <p:spPr bwMode="auto">
            <a:xfrm>
              <a:off x="1779" y="2870"/>
              <a:ext cx="542" cy="244"/>
            </a:xfrm>
            <a:custGeom>
              <a:avLst/>
              <a:gdLst/>
              <a:ahLst/>
              <a:cxnLst>
                <a:cxn ang="0">
                  <a:pos x="440" y="0"/>
                </a:cxn>
                <a:cxn ang="0">
                  <a:pos x="0" y="440"/>
                </a:cxn>
                <a:cxn ang="0">
                  <a:pos x="0" y="2202"/>
                </a:cxn>
                <a:cxn ang="0">
                  <a:pos x="440" y="2642"/>
                </a:cxn>
                <a:cxn ang="0">
                  <a:pos x="5410" y="2642"/>
                </a:cxn>
                <a:cxn ang="0">
                  <a:pos x="5850" y="2202"/>
                </a:cxn>
                <a:cxn ang="0">
                  <a:pos x="5850" y="440"/>
                </a:cxn>
                <a:cxn ang="0">
                  <a:pos x="5410" y="0"/>
                </a:cxn>
                <a:cxn ang="0">
                  <a:pos x="440" y="0"/>
                </a:cxn>
              </a:cxnLst>
              <a:rect l="0" t="0" r="r" b="b"/>
              <a:pathLst>
                <a:path w="5850" h="2642">
                  <a:moveTo>
                    <a:pt x="440" y="0"/>
                  </a:moveTo>
                  <a:cubicBezTo>
                    <a:pt x="197" y="0"/>
                    <a:pt x="0" y="197"/>
                    <a:pt x="0" y="440"/>
                  </a:cubicBezTo>
                  <a:lnTo>
                    <a:pt x="0" y="2202"/>
                  </a:lnTo>
                  <a:cubicBezTo>
                    <a:pt x="0" y="2445"/>
                    <a:pt x="197" y="2642"/>
                    <a:pt x="440" y="2642"/>
                  </a:cubicBezTo>
                  <a:lnTo>
                    <a:pt x="5410" y="2642"/>
                  </a:lnTo>
                  <a:cubicBezTo>
                    <a:pt x="5653" y="2642"/>
                    <a:pt x="5850" y="2445"/>
                    <a:pt x="5850" y="2202"/>
                  </a:cubicBezTo>
                  <a:lnTo>
                    <a:pt x="5850" y="440"/>
                  </a:lnTo>
                  <a:cubicBezTo>
                    <a:pt x="5850" y="197"/>
                    <a:pt x="5653" y="0"/>
                    <a:pt x="5410" y="0"/>
                  </a:cubicBezTo>
                  <a:lnTo>
                    <a:pt x="440" y="0"/>
                  </a:lnTo>
                  <a:close/>
                </a:path>
              </a:pathLst>
            </a:custGeom>
            <a:solidFill>
              <a:srgbClr val="00CC66"/>
            </a:solidFill>
            <a:ln w="12700" cap="rnd" cmpd="sng">
              <a:solidFill>
                <a:srgbClr val="003366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3895" name="Rectangle 71"/>
          <p:cNvSpPr>
            <a:spLocks noChangeArrowheads="1"/>
          </p:cNvSpPr>
          <p:nvPr/>
        </p:nvSpPr>
        <p:spPr bwMode="auto">
          <a:xfrm>
            <a:off x="3128963" y="4324350"/>
            <a:ext cx="668337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Discharge </a:t>
            </a:r>
            <a:endParaRPr lang="en-US"/>
          </a:p>
        </p:txBody>
      </p:sp>
      <p:sp>
        <p:nvSpPr>
          <p:cNvPr id="333896" name="Rectangle 72"/>
          <p:cNvSpPr>
            <a:spLocks noChangeArrowheads="1"/>
          </p:cNvSpPr>
          <p:nvPr/>
        </p:nvSpPr>
        <p:spPr bwMode="auto">
          <a:xfrm>
            <a:off x="3186113" y="4506913"/>
            <a:ext cx="558800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Switches</a:t>
            </a:r>
            <a:endParaRPr lang="en-US"/>
          </a:p>
        </p:txBody>
      </p:sp>
      <p:grpSp>
        <p:nvGrpSpPr>
          <p:cNvPr id="333899" name="Group 75"/>
          <p:cNvGrpSpPr>
            <a:grpSpLocks/>
          </p:cNvGrpSpPr>
          <p:nvPr/>
        </p:nvGrpSpPr>
        <p:grpSpPr bwMode="auto">
          <a:xfrm>
            <a:off x="6683375" y="4672013"/>
            <a:ext cx="1579563" cy="252412"/>
            <a:chOff x="3966" y="3090"/>
            <a:chExt cx="943" cy="142"/>
          </a:xfrm>
        </p:grpSpPr>
        <p:sp>
          <p:nvSpPr>
            <p:cNvPr id="333897" name="Freeform 73"/>
            <p:cNvSpPr>
              <a:spLocks/>
            </p:cNvSpPr>
            <p:nvPr/>
          </p:nvSpPr>
          <p:spPr bwMode="auto">
            <a:xfrm>
              <a:off x="3966" y="3090"/>
              <a:ext cx="943" cy="142"/>
            </a:xfrm>
            <a:custGeom>
              <a:avLst/>
              <a:gdLst/>
              <a:ahLst/>
              <a:cxnLst>
                <a:cxn ang="0">
                  <a:pos x="127" y="0"/>
                </a:cxn>
                <a:cxn ang="0">
                  <a:pos x="0" y="128"/>
                </a:cxn>
                <a:cxn ang="0">
                  <a:pos x="0" y="639"/>
                </a:cxn>
                <a:cxn ang="0">
                  <a:pos x="127" y="767"/>
                </a:cxn>
                <a:cxn ang="0">
                  <a:pos x="4964" y="767"/>
                </a:cxn>
                <a:cxn ang="0">
                  <a:pos x="5091" y="639"/>
                </a:cxn>
                <a:cxn ang="0">
                  <a:pos x="5091" y="128"/>
                </a:cxn>
                <a:cxn ang="0">
                  <a:pos x="4964" y="0"/>
                </a:cxn>
                <a:cxn ang="0">
                  <a:pos x="127" y="0"/>
                </a:cxn>
              </a:cxnLst>
              <a:rect l="0" t="0" r="r" b="b"/>
              <a:pathLst>
                <a:path w="5091" h="767">
                  <a:moveTo>
                    <a:pt x="127" y="0"/>
                  </a:moveTo>
                  <a:cubicBezTo>
                    <a:pt x="57" y="0"/>
                    <a:pt x="0" y="58"/>
                    <a:pt x="0" y="128"/>
                  </a:cubicBezTo>
                  <a:lnTo>
                    <a:pt x="0" y="639"/>
                  </a:lnTo>
                  <a:cubicBezTo>
                    <a:pt x="0" y="710"/>
                    <a:pt x="57" y="767"/>
                    <a:pt x="127" y="767"/>
                  </a:cubicBezTo>
                  <a:lnTo>
                    <a:pt x="4964" y="767"/>
                  </a:lnTo>
                  <a:cubicBezTo>
                    <a:pt x="5034" y="767"/>
                    <a:pt x="5091" y="710"/>
                    <a:pt x="5091" y="639"/>
                  </a:cubicBezTo>
                  <a:lnTo>
                    <a:pt x="5091" y="128"/>
                  </a:lnTo>
                  <a:cubicBezTo>
                    <a:pt x="5091" y="58"/>
                    <a:pt x="5034" y="0"/>
                    <a:pt x="4964" y="0"/>
                  </a:cubicBezTo>
                  <a:lnTo>
                    <a:pt x="127" y="0"/>
                  </a:ln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898" name="Freeform 74"/>
            <p:cNvSpPr>
              <a:spLocks/>
            </p:cNvSpPr>
            <p:nvPr/>
          </p:nvSpPr>
          <p:spPr bwMode="auto">
            <a:xfrm>
              <a:off x="3966" y="3090"/>
              <a:ext cx="943" cy="142"/>
            </a:xfrm>
            <a:custGeom>
              <a:avLst/>
              <a:gdLst/>
              <a:ahLst/>
              <a:cxnLst>
                <a:cxn ang="0">
                  <a:pos x="127" y="0"/>
                </a:cxn>
                <a:cxn ang="0">
                  <a:pos x="0" y="128"/>
                </a:cxn>
                <a:cxn ang="0">
                  <a:pos x="0" y="639"/>
                </a:cxn>
                <a:cxn ang="0">
                  <a:pos x="127" y="767"/>
                </a:cxn>
                <a:cxn ang="0">
                  <a:pos x="4964" y="767"/>
                </a:cxn>
                <a:cxn ang="0">
                  <a:pos x="5091" y="639"/>
                </a:cxn>
                <a:cxn ang="0">
                  <a:pos x="5091" y="128"/>
                </a:cxn>
                <a:cxn ang="0">
                  <a:pos x="4964" y="0"/>
                </a:cxn>
                <a:cxn ang="0">
                  <a:pos x="127" y="0"/>
                </a:cxn>
              </a:cxnLst>
              <a:rect l="0" t="0" r="r" b="b"/>
              <a:pathLst>
                <a:path w="5091" h="767">
                  <a:moveTo>
                    <a:pt x="127" y="0"/>
                  </a:moveTo>
                  <a:cubicBezTo>
                    <a:pt x="57" y="0"/>
                    <a:pt x="0" y="58"/>
                    <a:pt x="0" y="128"/>
                  </a:cubicBezTo>
                  <a:lnTo>
                    <a:pt x="0" y="639"/>
                  </a:lnTo>
                  <a:cubicBezTo>
                    <a:pt x="0" y="710"/>
                    <a:pt x="57" y="767"/>
                    <a:pt x="127" y="767"/>
                  </a:cubicBezTo>
                  <a:lnTo>
                    <a:pt x="4964" y="767"/>
                  </a:lnTo>
                  <a:cubicBezTo>
                    <a:pt x="5034" y="767"/>
                    <a:pt x="5091" y="710"/>
                    <a:pt x="5091" y="639"/>
                  </a:cubicBezTo>
                  <a:lnTo>
                    <a:pt x="5091" y="128"/>
                  </a:lnTo>
                  <a:cubicBezTo>
                    <a:pt x="5091" y="58"/>
                    <a:pt x="5034" y="0"/>
                    <a:pt x="4964" y="0"/>
                  </a:cubicBezTo>
                  <a:lnTo>
                    <a:pt x="127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3900" name="Rectangle 76"/>
          <p:cNvSpPr>
            <a:spLocks noChangeArrowheads="1"/>
          </p:cNvSpPr>
          <p:nvPr/>
        </p:nvSpPr>
        <p:spPr bwMode="auto">
          <a:xfrm>
            <a:off x="6888163" y="4710113"/>
            <a:ext cx="1128712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dI/dt beam current</a:t>
            </a:r>
            <a:endParaRPr lang="en-US"/>
          </a:p>
        </p:txBody>
      </p:sp>
      <p:grpSp>
        <p:nvGrpSpPr>
          <p:cNvPr id="333903" name="Group 79"/>
          <p:cNvGrpSpPr>
            <a:grpSpLocks/>
          </p:cNvGrpSpPr>
          <p:nvPr/>
        </p:nvGrpSpPr>
        <p:grpSpPr bwMode="auto">
          <a:xfrm>
            <a:off x="5737225" y="5835650"/>
            <a:ext cx="57150" cy="61913"/>
            <a:chOff x="3401" y="3744"/>
            <a:chExt cx="34" cy="34"/>
          </a:xfrm>
        </p:grpSpPr>
        <p:sp>
          <p:nvSpPr>
            <p:cNvPr id="333901" name="Oval 77"/>
            <p:cNvSpPr>
              <a:spLocks noChangeArrowheads="1"/>
            </p:cNvSpPr>
            <p:nvPr/>
          </p:nvSpPr>
          <p:spPr bwMode="auto">
            <a:xfrm>
              <a:off x="3401" y="3744"/>
              <a:ext cx="34" cy="34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902" name="Oval 78"/>
            <p:cNvSpPr>
              <a:spLocks noChangeArrowheads="1"/>
            </p:cNvSpPr>
            <p:nvPr/>
          </p:nvSpPr>
          <p:spPr bwMode="auto">
            <a:xfrm>
              <a:off x="3401" y="3744"/>
              <a:ext cx="34" cy="34"/>
            </a:xfrm>
            <a:prstGeom prst="ellipse">
              <a:avLst/>
            </a:prstGeom>
            <a:noFill/>
            <a:ln w="9525" cap="rnd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grpSp>
        <p:nvGrpSpPr>
          <p:cNvPr id="333906" name="Group 82"/>
          <p:cNvGrpSpPr>
            <a:grpSpLocks/>
          </p:cNvGrpSpPr>
          <p:nvPr/>
        </p:nvGrpSpPr>
        <p:grpSpPr bwMode="auto">
          <a:xfrm>
            <a:off x="5738813" y="5554663"/>
            <a:ext cx="55562" cy="60325"/>
            <a:chOff x="3402" y="3586"/>
            <a:chExt cx="33" cy="34"/>
          </a:xfrm>
        </p:grpSpPr>
        <p:sp>
          <p:nvSpPr>
            <p:cNvPr id="333904" name="Oval 80"/>
            <p:cNvSpPr>
              <a:spLocks noChangeArrowheads="1"/>
            </p:cNvSpPr>
            <p:nvPr/>
          </p:nvSpPr>
          <p:spPr bwMode="auto">
            <a:xfrm>
              <a:off x="3402" y="3586"/>
              <a:ext cx="33" cy="34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905" name="Oval 81"/>
            <p:cNvSpPr>
              <a:spLocks noChangeArrowheads="1"/>
            </p:cNvSpPr>
            <p:nvPr/>
          </p:nvSpPr>
          <p:spPr bwMode="auto">
            <a:xfrm>
              <a:off x="3402" y="3586"/>
              <a:ext cx="33" cy="34"/>
            </a:xfrm>
            <a:prstGeom prst="ellipse">
              <a:avLst/>
            </a:prstGeom>
            <a:noFill/>
            <a:ln w="9525" cap="rnd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grpSp>
        <p:nvGrpSpPr>
          <p:cNvPr id="333909" name="Group 85"/>
          <p:cNvGrpSpPr>
            <a:grpSpLocks/>
          </p:cNvGrpSpPr>
          <p:nvPr/>
        </p:nvGrpSpPr>
        <p:grpSpPr bwMode="auto">
          <a:xfrm>
            <a:off x="5746750" y="5286375"/>
            <a:ext cx="55563" cy="61913"/>
            <a:chOff x="3407" y="3435"/>
            <a:chExt cx="33" cy="35"/>
          </a:xfrm>
        </p:grpSpPr>
        <p:sp>
          <p:nvSpPr>
            <p:cNvPr id="333907" name="Oval 83"/>
            <p:cNvSpPr>
              <a:spLocks noChangeArrowheads="1"/>
            </p:cNvSpPr>
            <p:nvPr/>
          </p:nvSpPr>
          <p:spPr bwMode="auto">
            <a:xfrm>
              <a:off x="3407" y="3435"/>
              <a:ext cx="33" cy="3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908" name="Oval 84"/>
            <p:cNvSpPr>
              <a:spLocks noChangeArrowheads="1"/>
            </p:cNvSpPr>
            <p:nvPr/>
          </p:nvSpPr>
          <p:spPr bwMode="auto">
            <a:xfrm>
              <a:off x="3407" y="3435"/>
              <a:ext cx="33" cy="35"/>
            </a:xfrm>
            <a:prstGeom prst="ellipse">
              <a:avLst/>
            </a:prstGeom>
            <a:noFill/>
            <a:ln w="9525" cap="rnd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grpSp>
        <p:nvGrpSpPr>
          <p:cNvPr id="333912" name="Group 88"/>
          <p:cNvGrpSpPr>
            <a:grpSpLocks/>
          </p:cNvGrpSpPr>
          <p:nvPr/>
        </p:nvGrpSpPr>
        <p:grpSpPr bwMode="auto">
          <a:xfrm>
            <a:off x="5737225" y="4281488"/>
            <a:ext cx="57150" cy="61912"/>
            <a:chOff x="3401" y="2871"/>
            <a:chExt cx="34" cy="35"/>
          </a:xfrm>
        </p:grpSpPr>
        <p:sp>
          <p:nvSpPr>
            <p:cNvPr id="333910" name="Oval 86"/>
            <p:cNvSpPr>
              <a:spLocks noChangeArrowheads="1"/>
            </p:cNvSpPr>
            <p:nvPr/>
          </p:nvSpPr>
          <p:spPr bwMode="auto">
            <a:xfrm>
              <a:off x="3401" y="2871"/>
              <a:ext cx="34" cy="3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911" name="Oval 87"/>
            <p:cNvSpPr>
              <a:spLocks noChangeArrowheads="1"/>
            </p:cNvSpPr>
            <p:nvPr/>
          </p:nvSpPr>
          <p:spPr bwMode="auto">
            <a:xfrm>
              <a:off x="3401" y="2871"/>
              <a:ext cx="34" cy="35"/>
            </a:xfrm>
            <a:prstGeom prst="ellipse">
              <a:avLst/>
            </a:prstGeom>
            <a:noFill/>
            <a:ln w="9525" cap="rnd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grpSp>
        <p:nvGrpSpPr>
          <p:cNvPr id="333915" name="Group 91"/>
          <p:cNvGrpSpPr>
            <a:grpSpLocks/>
          </p:cNvGrpSpPr>
          <p:nvPr/>
        </p:nvGrpSpPr>
        <p:grpSpPr bwMode="auto">
          <a:xfrm>
            <a:off x="5737225" y="4765675"/>
            <a:ext cx="57150" cy="61913"/>
            <a:chOff x="3401" y="3143"/>
            <a:chExt cx="34" cy="35"/>
          </a:xfrm>
        </p:grpSpPr>
        <p:sp>
          <p:nvSpPr>
            <p:cNvPr id="333913" name="Oval 89"/>
            <p:cNvSpPr>
              <a:spLocks noChangeArrowheads="1"/>
            </p:cNvSpPr>
            <p:nvPr/>
          </p:nvSpPr>
          <p:spPr bwMode="auto">
            <a:xfrm>
              <a:off x="3401" y="3143"/>
              <a:ext cx="34" cy="3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914" name="Oval 90"/>
            <p:cNvSpPr>
              <a:spLocks noChangeArrowheads="1"/>
            </p:cNvSpPr>
            <p:nvPr/>
          </p:nvSpPr>
          <p:spPr bwMode="auto">
            <a:xfrm>
              <a:off x="3401" y="3143"/>
              <a:ext cx="34" cy="35"/>
            </a:xfrm>
            <a:prstGeom prst="ellipse">
              <a:avLst/>
            </a:prstGeom>
            <a:noFill/>
            <a:ln w="9525" cap="rnd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grpSp>
        <p:nvGrpSpPr>
          <p:cNvPr id="333918" name="Group 94"/>
          <p:cNvGrpSpPr>
            <a:grpSpLocks/>
          </p:cNvGrpSpPr>
          <p:nvPr/>
        </p:nvGrpSpPr>
        <p:grpSpPr bwMode="auto">
          <a:xfrm>
            <a:off x="5735638" y="4006850"/>
            <a:ext cx="55562" cy="61913"/>
            <a:chOff x="3400" y="2717"/>
            <a:chExt cx="33" cy="35"/>
          </a:xfrm>
        </p:grpSpPr>
        <p:sp>
          <p:nvSpPr>
            <p:cNvPr id="333916" name="Oval 92"/>
            <p:cNvSpPr>
              <a:spLocks noChangeArrowheads="1"/>
            </p:cNvSpPr>
            <p:nvPr/>
          </p:nvSpPr>
          <p:spPr bwMode="auto">
            <a:xfrm>
              <a:off x="3400" y="2717"/>
              <a:ext cx="33" cy="3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917" name="Oval 93"/>
            <p:cNvSpPr>
              <a:spLocks noChangeArrowheads="1"/>
            </p:cNvSpPr>
            <p:nvPr/>
          </p:nvSpPr>
          <p:spPr bwMode="auto">
            <a:xfrm>
              <a:off x="3400" y="2717"/>
              <a:ext cx="33" cy="35"/>
            </a:xfrm>
            <a:prstGeom prst="ellipse">
              <a:avLst/>
            </a:prstGeom>
            <a:noFill/>
            <a:ln w="9525" cap="rnd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grpSp>
        <p:nvGrpSpPr>
          <p:cNvPr id="333921" name="Group 97"/>
          <p:cNvGrpSpPr>
            <a:grpSpLocks/>
          </p:cNvGrpSpPr>
          <p:nvPr/>
        </p:nvGrpSpPr>
        <p:grpSpPr bwMode="auto">
          <a:xfrm>
            <a:off x="5735638" y="3722688"/>
            <a:ext cx="55562" cy="60325"/>
            <a:chOff x="3400" y="2557"/>
            <a:chExt cx="33" cy="34"/>
          </a:xfrm>
        </p:grpSpPr>
        <p:sp>
          <p:nvSpPr>
            <p:cNvPr id="333919" name="Oval 95"/>
            <p:cNvSpPr>
              <a:spLocks noChangeArrowheads="1"/>
            </p:cNvSpPr>
            <p:nvPr/>
          </p:nvSpPr>
          <p:spPr bwMode="auto">
            <a:xfrm>
              <a:off x="3400" y="2557"/>
              <a:ext cx="33" cy="34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920" name="Oval 96"/>
            <p:cNvSpPr>
              <a:spLocks noChangeArrowheads="1"/>
            </p:cNvSpPr>
            <p:nvPr/>
          </p:nvSpPr>
          <p:spPr bwMode="auto">
            <a:xfrm>
              <a:off x="3400" y="2557"/>
              <a:ext cx="33" cy="34"/>
            </a:xfrm>
            <a:prstGeom prst="ellipse">
              <a:avLst/>
            </a:prstGeom>
            <a:noFill/>
            <a:ln w="9525" cap="rnd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3922" name="Freeform 98"/>
          <p:cNvSpPr>
            <a:spLocks noEditPoints="1"/>
          </p:cNvSpPr>
          <p:nvPr/>
        </p:nvSpPr>
        <p:spPr bwMode="auto">
          <a:xfrm>
            <a:off x="3975100" y="5770563"/>
            <a:ext cx="889000" cy="74612"/>
          </a:xfrm>
          <a:custGeom>
            <a:avLst/>
            <a:gdLst/>
            <a:ahLst/>
            <a:cxnLst>
              <a:cxn ang="0">
                <a:pos x="0" y="14"/>
              </a:cxn>
              <a:cxn ang="0">
                <a:pos x="496" y="14"/>
              </a:cxn>
              <a:cxn ang="0">
                <a:pos x="496" y="28"/>
              </a:cxn>
              <a:cxn ang="0">
                <a:pos x="0" y="28"/>
              </a:cxn>
              <a:cxn ang="0">
                <a:pos x="0" y="14"/>
              </a:cxn>
              <a:cxn ang="0">
                <a:pos x="489" y="0"/>
              </a:cxn>
              <a:cxn ang="0">
                <a:pos x="531" y="21"/>
              </a:cxn>
              <a:cxn ang="0">
                <a:pos x="489" y="42"/>
              </a:cxn>
              <a:cxn ang="0">
                <a:pos x="489" y="0"/>
              </a:cxn>
            </a:cxnLst>
            <a:rect l="0" t="0" r="r" b="b"/>
            <a:pathLst>
              <a:path w="531" h="42">
                <a:moveTo>
                  <a:pt x="0" y="14"/>
                </a:moveTo>
                <a:lnTo>
                  <a:pt x="496" y="14"/>
                </a:lnTo>
                <a:lnTo>
                  <a:pt x="496" y="28"/>
                </a:lnTo>
                <a:lnTo>
                  <a:pt x="0" y="28"/>
                </a:lnTo>
                <a:lnTo>
                  <a:pt x="0" y="14"/>
                </a:lnTo>
                <a:close/>
                <a:moveTo>
                  <a:pt x="489" y="0"/>
                </a:moveTo>
                <a:lnTo>
                  <a:pt x="531" y="21"/>
                </a:lnTo>
                <a:lnTo>
                  <a:pt x="489" y="42"/>
                </a:lnTo>
                <a:lnTo>
                  <a:pt x="489" y="0"/>
                </a:lnTo>
                <a:close/>
              </a:path>
            </a:pathLst>
          </a:custGeom>
          <a:solidFill>
            <a:srgbClr val="336699"/>
          </a:solidFill>
          <a:ln w="1588" cap="flat">
            <a:solidFill>
              <a:srgbClr val="003366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grpSp>
        <p:nvGrpSpPr>
          <p:cNvPr id="333925" name="Group 101"/>
          <p:cNvGrpSpPr>
            <a:grpSpLocks/>
          </p:cNvGrpSpPr>
          <p:nvPr/>
        </p:nvGrpSpPr>
        <p:grpSpPr bwMode="auto">
          <a:xfrm>
            <a:off x="4845050" y="3532188"/>
            <a:ext cx="53975" cy="61912"/>
            <a:chOff x="2868" y="2450"/>
            <a:chExt cx="33" cy="35"/>
          </a:xfrm>
        </p:grpSpPr>
        <p:sp>
          <p:nvSpPr>
            <p:cNvPr id="333923" name="Oval 99"/>
            <p:cNvSpPr>
              <a:spLocks noChangeArrowheads="1"/>
            </p:cNvSpPr>
            <p:nvPr/>
          </p:nvSpPr>
          <p:spPr bwMode="auto">
            <a:xfrm>
              <a:off x="2868" y="2450"/>
              <a:ext cx="33" cy="3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924" name="Oval 100"/>
            <p:cNvSpPr>
              <a:spLocks noChangeArrowheads="1"/>
            </p:cNvSpPr>
            <p:nvPr/>
          </p:nvSpPr>
          <p:spPr bwMode="auto">
            <a:xfrm>
              <a:off x="2868" y="2450"/>
              <a:ext cx="33" cy="35"/>
            </a:xfrm>
            <a:prstGeom prst="ellipse">
              <a:avLst/>
            </a:prstGeom>
            <a:noFill/>
            <a:ln w="9525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grpSp>
        <p:nvGrpSpPr>
          <p:cNvPr id="333928" name="Group 104"/>
          <p:cNvGrpSpPr>
            <a:grpSpLocks/>
          </p:cNvGrpSpPr>
          <p:nvPr/>
        </p:nvGrpSpPr>
        <p:grpSpPr bwMode="auto">
          <a:xfrm>
            <a:off x="4845050" y="3344863"/>
            <a:ext cx="53975" cy="61912"/>
            <a:chOff x="2868" y="2345"/>
            <a:chExt cx="33" cy="35"/>
          </a:xfrm>
        </p:grpSpPr>
        <p:sp>
          <p:nvSpPr>
            <p:cNvPr id="333926" name="Oval 102"/>
            <p:cNvSpPr>
              <a:spLocks noChangeArrowheads="1"/>
            </p:cNvSpPr>
            <p:nvPr/>
          </p:nvSpPr>
          <p:spPr bwMode="auto">
            <a:xfrm>
              <a:off x="2868" y="2345"/>
              <a:ext cx="33" cy="3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927" name="Oval 103"/>
            <p:cNvSpPr>
              <a:spLocks noChangeArrowheads="1"/>
            </p:cNvSpPr>
            <p:nvPr/>
          </p:nvSpPr>
          <p:spPr bwMode="auto">
            <a:xfrm>
              <a:off x="2868" y="2345"/>
              <a:ext cx="33" cy="35"/>
            </a:xfrm>
            <a:prstGeom prst="ellipse">
              <a:avLst/>
            </a:prstGeom>
            <a:noFill/>
            <a:ln w="9525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grpSp>
        <p:nvGrpSpPr>
          <p:cNvPr id="333931" name="Group 107"/>
          <p:cNvGrpSpPr>
            <a:grpSpLocks/>
          </p:cNvGrpSpPr>
          <p:nvPr/>
        </p:nvGrpSpPr>
        <p:grpSpPr bwMode="auto">
          <a:xfrm>
            <a:off x="2670175" y="2970213"/>
            <a:ext cx="1139825" cy="811212"/>
            <a:chOff x="1570" y="2135"/>
            <a:chExt cx="680" cy="455"/>
          </a:xfrm>
        </p:grpSpPr>
        <p:sp>
          <p:nvSpPr>
            <p:cNvPr id="333929" name="Freeform 105"/>
            <p:cNvSpPr>
              <a:spLocks/>
            </p:cNvSpPr>
            <p:nvPr/>
          </p:nvSpPr>
          <p:spPr bwMode="auto">
            <a:xfrm>
              <a:off x="1570" y="2135"/>
              <a:ext cx="680" cy="455"/>
            </a:xfrm>
            <a:custGeom>
              <a:avLst/>
              <a:gdLst/>
              <a:ahLst/>
              <a:cxnLst>
                <a:cxn ang="0">
                  <a:pos x="820" y="0"/>
                </a:cxn>
                <a:cxn ang="0">
                  <a:pos x="0" y="820"/>
                </a:cxn>
                <a:cxn ang="0">
                  <a:pos x="0" y="4098"/>
                </a:cxn>
                <a:cxn ang="0">
                  <a:pos x="820" y="4917"/>
                </a:cxn>
                <a:cxn ang="0">
                  <a:pos x="6531" y="4917"/>
                </a:cxn>
                <a:cxn ang="0">
                  <a:pos x="7350" y="4098"/>
                </a:cxn>
                <a:cxn ang="0">
                  <a:pos x="7350" y="820"/>
                </a:cxn>
                <a:cxn ang="0">
                  <a:pos x="6531" y="0"/>
                </a:cxn>
                <a:cxn ang="0">
                  <a:pos x="820" y="0"/>
                </a:cxn>
              </a:cxnLst>
              <a:rect l="0" t="0" r="r" b="b"/>
              <a:pathLst>
                <a:path w="7350" h="4917">
                  <a:moveTo>
                    <a:pt x="820" y="0"/>
                  </a:moveTo>
                  <a:cubicBezTo>
                    <a:pt x="367" y="0"/>
                    <a:pt x="0" y="367"/>
                    <a:pt x="0" y="820"/>
                  </a:cubicBezTo>
                  <a:lnTo>
                    <a:pt x="0" y="4098"/>
                  </a:lnTo>
                  <a:cubicBezTo>
                    <a:pt x="0" y="4550"/>
                    <a:pt x="367" y="4917"/>
                    <a:pt x="820" y="4917"/>
                  </a:cubicBezTo>
                  <a:lnTo>
                    <a:pt x="6531" y="4917"/>
                  </a:lnTo>
                  <a:cubicBezTo>
                    <a:pt x="6984" y="4917"/>
                    <a:pt x="7350" y="4550"/>
                    <a:pt x="7350" y="4098"/>
                  </a:cubicBezTo>
                  <a:lnTo>
                    <a:pt x="7350" y="820"/>
                  </a:lnTo>
                  <a:cubicBezTo>
                    <a:pt x="7350" y="367"/>
                    <a:pt x="6984" y="0"/>
                    <a:pt x="6531" y="0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930" name="Freeform 106"/>
            <p:cNvSpPr>
              <a:spLocks/>
            </p:cNvSpPr>
            <p:nvPr/>
          </p:nvSpPr>
          <p:spPr bwMode="auto">
            <a:xfrm>
              <a:off x="1570" y="2135"/>
              <a:ext cx="680" cy="455"/>
            </a:xfrm>
            <a:custGeom>
              <a:avLst/>
              <a:gdLst/>
              <a:ahLst/>
              <a:cxnLst>
                <a:cxn ang="0">
                  <a:pos x="820" y="0"/>
                </a:cxn>
                <a:cxn ang="0">
                  <a:pos x="0" y="820"/>
                </a:cxn>
                <a:cxn ang="0">
                  <a:pos x="0" y="4098"/>
                </a:cxn>
                <a:cxn ang="0">
                  <a:pos x="820" y="4917"/>
                </a:cxn>
                <a:cxn ang="0">
                  <a:pos x="6531" y="4917"/>
                </a:cxn>
                <a:cxn ang="0">
                  <a:pos x="7350" y="4098"/>
                </a:cxn>
                <a:cxn ang="0">
                  <a:pos x="7350" y="820"/>
                </a:cxn>
                <a:cxn ang="0">
                  <a:pos x="6531" y="0"/>
                </a:cxn>
                <a:cxn ang="0">
                  <a:pos x="820" y="0"/>
                </a:cxn>
              </a:cxnLst>
              <a:rect l="0" t="0" r="r" b="b"/>
              <a:pathLst>
                <a:path w="7350" h="4917">
                  <a:moveTo>
                    <a:pt x="820" y="0"/>
                  </a:moveTo>
                  <a:cubicBezTo>
                    <a:pt x="367" y="0"/>
                    <a:pt x="0" y="367"/>
                    <a:pt x="0" y="820"/>
                  </a:cubicBezTo>
                  <a:lnTo>
                    <a:pt x="0" y="4098"/>
                  </a:lnTo>
                  <a:cubicBezTo>
                    <a:pt x="0" y="4550"/>
                    <a:pt x="367" y="4917"/>
                    <a:pt x="820" y="4917"/>
                  </a:cubicBezTo>
                  <a:lnTo>
                    <a:pt x="6531" y="4917"/>
                  </a:lnTo>
                  <a:cubicBezTo>
                    <a:pt x="6984" y="4917"/>
                    <a:pt x="7350" y="4550"/>
                    <a:pt x="7350" y="4098"/>
                  </a:cubicBezTo>
                  <a:lnTo>
                    <a:pt x="7350" y="820"/>
                  </a:lnTo>
                  <a:cubicBezTo>
                    <a:pt x="7350" y="367"/>
                    <a:pt x="6984" y="0"/>
                    <a:pt x="6531" y="0"/>
                  </a:cubicBezTo>
                  <a:lnTo>
                    <a:pt x="820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3932" name="Rectangle 108"/>
          <p:cNvSpPr>
            <a:spLocks noChangeArrowheads="1"/>
          </p:cNvSpPr>
          <p:nvPr/>
        </p:nvSpPr>
        <p:spPr bwMode="auto">
          <a:xfrm>
            <a:off x="2692400" y="3197225"/>
            <a:ext cx="1063625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 b="1">
                <a:solidFill>
                  <a:srgbClr val="FFFF00"/>
                </a:solidFill>
                <a:latin typeface="Arial" pitchFamily="34" charset="0"/>
              </a:rPr>
              <a:t>Beam Dumping </a:t>
            </a:r>
            <a:endParaRPr lang="en-US"/>
          </a:p>
        </p:txBody>
      </p:sp>
      <p:sp>
        <p:nvSpPr>
          <p:cNvPr id="333933" name="Rectangle 109"/>
          <p:cNvSpPr>
            <a:spLocks noChangeArrowheads="1"/>
          </p:cNvSpPr>
          <p:nvPr/>
        </p:nvSpPr>
        <p:spPr bwMode="auto">
          <a:xfrm>
            <a:off x="2982913" y="3379788"/>
            <a:ext cx="496887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 b="1">
                <a:solidFill>
                  <a:srgbClr val="FFFF00"/>
                </a:solidFill>
                <a:latin typeface="Arial" pitchFamily="34" charset="0"/>
              </a:rPr>
              <a:t>System</a:t>
            </a:r>
            <a:endParaRPr lang="en-US"/>
          </a:p>
        </p:txBody>
      </p:sp>
      <p:grpSp>
        <p:nvGrpSpPr>
          <p:cNvPr id="333936" name="Group 112"/>
          <p:cNvGrpSpPr>
            <a:grpSpLocks/>
          </p:cNvGrpSpPr>
          <p:nvPr/>
        </p:nvGrpSpPr>
        <p:grpSpPr bwMode="auto">
          <a:xfrm>
            <a:off x="3738563" y="3532188"/>
            <a:ext cx="53975" cy="61912"/>
            <a:chOff x="2208" y="2450"/>
            <a:chExt cx="32" cy="35"/>
          </a:xfrm>
        </p:grpSpPr>
        <p:sp>
          <p:nvSpPr>
            <p:cNvPr id="333934" name="Oval 110"/>
            <p:cNvSpPr>
              <a:spLocks noChangeArrowheads="1"/>
            </p:cNvSpPr>
            <p:nvPr/>
          </p:nvSpPr>
          <p:spPr bwMode="auto">
            <a:xfrm>
              <a:off x="2208" y="2450"/>
              <a:ext cx="32" cy="3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935" name="Oval 111"/>
            <p:cNvSpPr>
              <a:spLocks noChangeArrowheads="1"/>
            </p:cNvSpPr>
            <p:nvPr/>
          </p:nvSpPr>
          <p:spPr bwMode="auto">
            <a:xfrm>
              <a:off x="2208" y="2450"/>
              <a:ext cx="32" cy="35"/>
            </a:xfrm>
            <a:prstGeom prst="ellipse">
              <a:avLst/>
            </a:prstGeom>
            <a:noFill/>
            <a:ln w="9525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grpSp>
        <p:nvGrpSpPr>
          <p:cNvPr id="333939" name="Group 115"/>
          <p:cNvGrpSpPr>
            <a:grpSpLocks/>
          </p:cNvGrpSpPr>
          <p:nvPr/>
        </p:nvGrpSpPr>
        <p:grpSpPr bwMode="auto">
          <a:xfrm>
            <a:off x="3741738" y="3344863"/>
            <a:ext cx="53975" cy="61912"/>
            <a:chOff x="2210" y="2345"/>
            <a:chExt cx="32" cy="35"/>
          </a:xfrm>
        </p:grpSpPr>
        <p:sp>
          <p:nvSpPr>
            <p:cNvPr id="333937" name="Oval 113"/>
            <p:cNvSpPr>
              <a:spLocks noChangeArrowheads="1"/>
            </p:cNvSpPr>
            <p:nvPr/>
          </p:nvSpPr>
          <p:spPr bwMode="auto">
            <a:xfrm>
              <a:off x="2210" y="2345"/>
              <a:ext cx="32" cy="3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938" name="Oval 114"/>
            <p:cNvSpPr>
              <a:spLocks noChangeArrowheads="1"/>
            </p:cNvSpPr>
            <p:nvPr/>
          </p:nvSpPr>
          <p:spPr bwMode="auto">
            <a:xfrm>
              <a:off x="2210" y="2345"/>
              <a:ext cx="32" cy="35"/>
            </a:xfrm>
            <a:prstGeom prst="ellipse">
              <a:avLst/>
            </a:prstGeom>
            <a:noFill/>
            <a:ln w="9525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grpSp>
        <p:nvGrpSpPr>
          <p:cNvPr id="333942" name="Group 118"/>
          <p:cNvGrpSpPr>
            <a:grpSpLocks/>
          </p:cNvGrpSpPr>
          <p:nvPr/>
        </p:nvGrpSpPr>
        <p:grpSpPr bwMode="auto">
          <a:xfrm>
            <a:off x="4864100" y="5776913"/>
            <a:ext cx="53975" cy="61912"/>
            <a:chOff x="2880" y="3711"/>
            <a:chExt cx="32" cy="34"/>
          </a:xfrm>
        </p:grpSpPr>
        <p:sp>
          <p:nvSpPr>
            <p:cNvPr id="333940" name="Oval 116"/>
            <p:cNvSpPr>
              <a:spLocks noChangeArrowheads="1"/>
            </p:cNvSpPr>
            <p:nvPr/>
          </p:nvSpPr>
          <p:spPr bwMode="auto">
            <a:xfrm>
              <a:off x="2880" y="3711"/>
              <a:ext cx="32" cy="34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941" name="Oval 117"/>
            <p:cNvSpPr>
              <a:spLocks noChangeArrowheads="1"/>
            </p:cNvSpPr>
            <p:nvPr/>
          </p:nvSpPr>
          <p:spPr bwMode="auto">
            <a:xfrm>
              <a:off x="2880" y="3711"/>
              <a:ext cx="32" cy="34"/>
            </a:xfrm>
            <a:prstGeom prst="ellipse">
              <a:avLst/>
            </a:prstGeom>
            <a:noFill/>
            <a:ln w="9525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grpSp>
        <p:nvGrpSpPr>
          <p:cNvPr id="333945" name="Group 121"/>
          <p:cNvGrpSpPr>
            <a:grpSpLocks/>
          </p:cNvGrpSpPr>
          <p:nvPr/>
        </p:nvGrpSpPr>
        <p:grpSpPr bwMode="auto">
          <a:xfrm>
            <a:off x="2992438" y="6089650"/>
            <a:ext cx="55562" cy="60325"/>
            <a:chOff x="1762" y="3886"/>
            <a:chExt cx="33" cy="34"/>
          </a:xfrm>
        </p:grpSpPr>
        <p:sp>
          <p:nvSpPr>
            <p:cNvPr id="333943" name="Oval 119"/>
            <p:cNvSpPr>
              <a:spLocks noChangeArrowheads="1"/>
            </p:cNvSpPr>
            <p:nvPr/>
          </p:nvSpPr>
          <p:spPr bwMode="auto">
            <a:xfrm>
              <a:off x="1762" y="3886"/>
              <a:ext cx="33" cy="34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944" name="Oval 120"/>
            <p:cNvSpPr>
              <a:spLocks noChangeArrowheads="1"/>
            </p:cNvSpPr>
            <p:nvPr/>
          </p:nvSpPr>
          <p:spPr bwMode="auto">
            <a:xfrm>
              <a:off x="1762" y="3886"/>
              <a:ext cx="33" cy="34"/>
            </a:xfrm>
            <a:prstGeom prst="ellipse">
              <a:avLst/>
            </a:prstGeom>
            <a:noFill/>
            <a:ln w="9525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grpSp>
        <p:nvGrpSpPr>
          <p:cNvPr id="333948" name="Group 124"/>
          <p:cNvGrpSpPr>
            <a:grpSpLocks/>
          </p:cNvGrpSpPr>
          <p:nvPr/>
        </p:nvGrpSpPr>
        <p:grpSpPr bwMode="auto">
          <a:xfrm>
            <a:off x="2971800" y="5503863"/>
            <a:ext cx="55563" cy="61912"/>
            <a:chOff x="1750" y="3557"/>
            <a:chExt cx="33" cy="35"/>
          </a:xfrm>
        </p:grpSpPr>
        <p:sp>
          <p:nvSpPr>
            <p:cNvPr id="333946" name="Oval 122"/>
            <p:cNvSpPr>
              <a:spLocks noChangeArrowheads="1"/>
            </p:cNvSpPr>
            <p:nvPr/>
          </p:nvSpPr>
          <p:spPr bwMode="auto">
            <a:xfrm>
              <a:off x="1750" y="3557"/>
              <a:ext cx="33" cy="3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947" name="Oval 123"/>
            <p:cNvSpPr>
              <a:spLocks noChangeArrowheads="1"/>
            </p:cNvSpPr>
            <p:nvPr/>
          </p:nvSpPr>
          <p:spPr bwMode="auto">
            <a:xfrm>
              <a:off x="1750" y="3557"/>
              <a:ext cx="33" cy="35"/>
            </a:xfrm>
            <a:prstGeom prst="ellipse">
              <a:avLst/>
            </a:prstGeom>
            <a:noFill/>
            <a:ln w="9525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3949" name="Freeform 125"/>
          <p:cNvSpPr>
            <a:spLocks noEditPoints="1"/>
          </p:cNvSpPr>
          <p:nvPr/>
        </p:nvSpPr>
        <p:spPr bwMode="auto">
          <a:xfrm>
            <a:off x="2344738" y="5484813"/>
            <a:ext cx="627062" cy="100012"/>
          </a:xfrm>
          <a:custGeom>
            <a:avLst/>
            <a:gdLst/>
            <a:ahLst/>
            <a:cxnLst>
              <a:cxn ang="0">
                <a:pos x="328" y="37"/>
              </a:cxn>
              <a:cxn ang="0">
                <a:pos x="46" y="38"/>
              </a:cxn>
              <a:cxn ang="0">
                <a:pos x="46" y="19"/>
              </a:cxn>
              <a:cxn ang="0">
                <a:pos x="328" y="19"/>
              </a:cxn>
              <a:cxn ang="0">
                <a:pos x="328" y="37"/>
              </a:cxn>
              <a:cxn ang="0">
                <a:pos x="318" y="0"/>
              </a:cxn>
              <a:cxn ang="0">
                <a:pos x="374" y="28"/>
              </a:cxn>
              <a:cxn ang="0">
                <a:pos x="318" y="56"/>
              </a:cxn>
              <a:cxn ang="0">
                <a:pos x="318" y="0"/>
              </a:cxn>
              <a:cxn ang="0">
                <a:pos x="55" y="56"/>
              </a:cxn>
              <a:cxn ang="0">
                <a:pos x="0" y="29"/>
              </a:cxn>
              <a:cxn ang="0">
                <a:pos x="55" y="1"/>
              </a:cxn>
              <a:cxn ang="0">
                <a:pos x="55" y="56"/>
              </a:cxn>
            </a:cxnLst>
            <a:rect l="0" t="0" r="r" b="b"/>
            <a:pathLst>
              <a:path w="374" h="56">
                <a:moveTo>
                  <a:pt x="328" y="37"/>
                </a:moveTo>
                <a:lnTo>
                  <a:pt x="46" y="38"/>
                </a:lnTo>
                <a:lnTo>
                  <a:pt x="46" y="19"/>
                </a:lnTo>
                <a:lnTo>
                  <a:pt x="328" y="19"/>
                </a:lnTo>
                <a:lnTo>
                  <a:pt x="328" y="37"/>
                </a:lnTo>
                <a:close/>
                <a:moveTo>
                  <a:pt x="318" y="0"/>
                </a:moveTo>
                <a:lnTo>
                  <a:pt x="374" y="28"/>
                </a:lnTo>
                <a:lnTo>
                  <a:pt x="318" y="56"/>
                </a:lnTo>
                <a:lnTo>
                  <a:pt x="318" y="0"/>
                </a:lnTo>
                <a:close/>
                <a:moveTo>
                  <a:pt x="55" y="56"/>
                </a:moveTo>
                <a:lnTo>
                  <a:pt x="0" y="29"/>
                </a:lnTo>
                <a:lnTo>
                  <a:pt x="55" y="1"/>
                </a:lnTo>
                <a:lnTo>
                  <a:pt x="55" y="56"/>
                </a:lnTo>
                <a:close/>
              </a:path>
            </a:pathLst>
          </a:custGeom>
          <a:solidFill>
            <a:srgbClr val="336699"/>
          </a:solidFill>
          <a:ln w="1588" cap="flat">
            <a:solidFill>
              <a:srgbClr val="003366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sp>
        <p:nvSpPr>
          <p:cNvPr id="333950" name="Freeform 126"/>
          <p:cNvSpPr>
            <a:spLocks noEditPoints="1"/>
          </p:cNvSpPr>
          <p:nvPr/>
        </p:nvSpPr>
        <p:spPr bwMode="auto">
          <a:xfrm>
            <a:off x="2389188" y="6069013"/>
            <a:ext cx="603250" cy="100012"/>
          </a:xfrm>
          <a:custGeom>
            <a:avLst/>
            <a:gdLst/>
            <a:ahLst/>
            <a:cxnLst>
              <a:cxn ang="0">
                <a:pos x="314" y="38"/>
              </a:cxn>
              <a:cxn ang="0">
                <a:pos x="46" y="37"/>
              </a:cxn>
              <a:cxn ang="0">
                <a:pos x="46" y="19"/>
              </a:cxn>
              <a:cxn ang="0">
                <a:pos x="314" y="19"/>
              </a:cxn>
              <a:cxn ang="0">
                <a:pos x="314" y="38"/>
              </a:cxn>
              <a:cxn ang="0">
                <a:pos x="305" y="1"/>
              </a:cxn>
              <a:cxn ang="0">
                <a:pos x="360" y="28"/>
              </a:cxn>
              <a:cxn ang="0">
                <a:pos x="305" y="56"/>
              </a:cxn>
              <a:cxn ang="0">
                <a:pos x="305" y="1"/>
              </a:cxn>
              <a:cxn ang="0">
                <a:pos x="55" y="56"/>
              </a:cxn>
              <a:cxn ang="0">
                <a:pos x="0" y="28"/>
              </a:cxn>
              <a:cxn ang="0">
                <a:pos x="56" y="0"/>
              </a:cxn>
              <a:cxn ang="0">
                <a:pos x="55" y="56"/>
              </a:cxn>
            </a:cxnLst>
            <a:rect l="0" t="0" r="r" b="b"/>
            <a:pathLst>
              <a:path w="360" h="56">
                <a:moveTo>
                  <a:pt x="314" y="38"/>
                </a:moveTo>
                <a:lnTo>
                  <a:pt x="46" y="37"/>
                </a:lnTo>
                <a:lnTo>
                  <a:pt x="46" y="19"/>
                </a:lnTo>
                <a:lnTo>
                  <a:pt x="314" y="19"/>
                </a:lnTo>
                <a:lnTo>
                  <a:pt x="314" y="38"/>
                </a:lnTo>
                <a:close/>
                <a:moveTo>
                  <a:pt x="305" y="1"/>
                </a:moveTo>
                <a:lnTo>
                  <a:pt x="360" y="28"/>
                </a:lnTo>
                <a:lnTo>
                  <a:pt x="305" y="56"/>
                </a:lnTo>
                <a:lnTo>
                  <a:pt x="305" y="1"/>
                </a:lnTo>
                <a:close/>
                <a:moveTo>
                  <a:pt x="55" y="56"/>
                </a:moveTo>
                <a:lnTo>
                  <a:pt x="0" y="28"/>
                </a:lnTo>
                <a:lnTo>
                  <a:pt x="56" y="0"/>
                </a:lnTo>
                <a:lnTo>
                  <a:pt x="55" y="56"/>
                </a:lnTo>
                <a:close/>
              </a:path>
            </a:pathLst>
          </a:custGeom>
          <a:solidFill>
            <a:srgbClr val="336699"/>
          </a:solidFill>
          <a:ln w="1588" cap="flat">
            <a:solidFill>
              <a:srgbClr val="003366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grpSp>
        <p:nvGrpSpPr>
          <p:cNvPr id="333953" name="Group 129"/>
          <p:cNvGrpSpPr>
            <a:grpSpLocks/>
          </p:cNvGrpSpPr>
          <p:nvPr/>
        </p:nvGrpSpPr>
        <p:grpSpPr bwMode="auto">
          <a:xfrm>
            <a:off x="1209675" y="6337300"/>
            <a:ext cx="1135063" cy="212725"/>
            <a:chOff x="698" y="4025"/>
            <a:chExt cx="678" cy="120"/>
          </a:xfrm>
        </p:grpSpPr>
        <p:sp>
          <p:nvSpPr>
            <p:cNvPr id="333951" name="Freeform 127"/>
            <p:cNvSpPr>
              <a:spLocks/>
            </p:cNvSpPr>
            <p:nvPr/>
          </p:nvSpPr>
          <p:spPr bwMode="auto">
            <a:xfrm>
              <a:off x="698" y="4025"/>
              <a:ext cx="678" cy="120"/>
            </a:xfrm>
            <a:custGeom>
              <a:avLst/>
              <a:gdLst/>
              <a:ahLst/>
              <a:cxnLst>
                <a:cxn ang="0">
                  <a:pos x="109" y="0"/>
                </a:cxn>
                <a:cxn ang="0">
                  <a:pos x="0" y="109"/>
                </a:cxn>
                <a:cxn ang="0">
                  <a:pos x="0" y="542"/>
                </a:cxn>
                <a:cxn ang="0">
                  <a:pos x="109" y="650"/>
                </a:cxn>
                <a:cxn ang="0">
                  <a:pos x="3555" y="650"/>
                </a:cxn>
                <a:cxn ang="0">
                  <a:pos x="3663" y="542"/>
                </a:cxn>
                <a:cxn ang="0">
                  <a:pos x="3663" y="109"/>
                </a:cxn>
                <a:cxn ang="0">
                  <a:pos x="3555" y="0"/>
                </a:cxn>
                <a:cxn ang="0">
                  <a:pos x="109" y="0"/>
                </a:cxn>
              </a:cxnLst>
              <a:rect l="0" t="0" r="r" b="b"/>
              <a:pathLst>
                <a:path w="3663" h="650">
                  <a:moveTo>
                    <a:pt x="109" y="0"/>
                  </a:moveTo>
                  <a:cubicBezTo>
                    <a:pt x="49" y="0"/>
                    <a:pt x="0" y="49"/>
                    <a:pt x="0" y="109"/>
                  </a:cubicBezTo>
                  <a:lnTo>
                    <a:pt x="0" y="542"/>
                  </a:lnTo>
                  <a:cubicBezTo>
                    <a:pt x="0" y="602"/>
                    <a:pt x="49" y="650"/>
                    <a:pt x="109" y="650"/>
                  </a:cubicBezTo>
                  <a:lnTo>
                    <a:pt x="3555" y="650"/>
                  </a:lnTo>
                  <a:cubicBezTo>
                    <a:pt x="3614" y="650"/>
                    <a:pt x="3663" y="602"/>
                    <a:pt x="3663" y="542"/>
                  </a:cubicBezTo>
                  <a:lnTo>
                    <a:pt x="3663" y="109"/>
                  </a:lnTo>
                  <a:cubicBezTo>
                    <a:pt x="3663" y="49"/>
                    <a:pt x="3614" y="0"/>
                    <a:pt x="3555" y="0"/>
                  </a:cubicBezTo>
                  <a:lnTo>
                    <a:pt x="109" y="0"/>
                  </a:ln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952" name="Freeform 128"/>
            <p:cNvSpPr>
              <a:spLocks/>
            </p:cNvSpPr>
            <p:nvPr/>
          </p:nvSpPr>
          <p:spPr bwMode="auto">
            <a:xfrm>
              <a:off x="698" y="4025"/>
              <a:ext cx="678" cy="120"/>
            </a:xfrm>
            <a:custGeom>
              <a:avLst/>
              <a:gdLst/>
              <a:ahLst/>
              <a:cxnLst>
                <a:cxn ang="0">
                  <a:pos x="109" y="0"/>
                </a:cxn>
                <a:cxn ang="0">
                  <a:pos x="0" y="109"/>
                </a:cxn>
                <a:cxn ang="0">
                  <a:pos x="0" y="542"/>
                </a:cxn>
                <a:cxn ang="0">
                  <a:pos x="109" y="650"/>
                </a:cxn>
                <a:cxn ang="0">
                  <a:pos x="3555" y="650"/>
                </a:cxn>
                <a:cxn ang="0">
                  <a:pos x="3663" y="542"/>
                </a:cxn>
                <a:cxn ang="0">
                  <a:pos x="3663" y="109"/>
                </a:cxn>
                <a:cxn ang="0">
                  <a:pos x="3555" y="0"/>
                </a:cxn>
                <a:cxn ang="0">
                  <a:pos x="109" y="0"/>
                </a:cxn>
              </a:cxnLst>
              <a:rect l="0" t="0" r="r" b="b"/>
              <a:pathLst>
                <a:path w="3663" h="650">
                  <a:moveTo>
                    <a:pt x="109" y="0"/>
                  </a:moveTo>
                  <a:cubicBezTo>
                    <a:pt x="49" y="0"/>
                    <a:pt x="0" y="49"/>
                    <a:pt x="0" y="109"/>
                  </a:cubicBezTo>
                  <a:lnTo>
                    <a:pt x="0" y="542"/>
                  </a:lnTo>
                  <a:cubicBezTo>
                    <a:pt x="0" y="602"/>
                    <a:pt x="49" y="650"/>
                    <a:pt x="109" y="650"/>
                  </a:cubicBezTo>
                  <a:lnTo>
                    <a:pt x="3555" y="650"/>
                  </a:lnTo>
                  <a:cubicBezTo>
                    <a:pt x="3614" y="650"/>
                    <a:pt x="3663" y="602"/>
                    <a:pt x="3663" y="542"/>
                  </a:cubicBezTo>
                  <a:lnTo>
                    <a:pt x="3663" y="109"/>
                  </a:lnTo>
                  <a:cubicBezTo>
                    <a:pt x="3663" y="49"/>
                    <a:pt x="3614" y="0"/>
                    <a:pt x="3555" y="0"/>
                  </a:cubicBezTo>
                  <a:lnTo>
                    <a:pt x="109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3954" name="Rectangle 130"/>
          <p:cNvSpPr>
            <a:spLocks noChangeArrowheads="1"/>
          </p:cNvSpPr>
          <p:nvPr/>
        </p:nvSpPr>
        <p:spPr bwMode="auto">
          <a:xfrm>
            <a:off x="1620838" y="6364288"/>
            <a:ext cx="303212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AUG</a:t>
            </a:r>
            <a:endParaRPr lang="en-US"/>
          </a:p>
        </p:txBody>
      </p:sp>
      <p:grpSp>
        <p:nvGrpSpPr>
          <p:cNvPr id="333957" name="Group 133"/>
          <p:cNvGrpSpPr>
            <a:grpSpLocks/>
          </p:cNvGrpSpPr>
          <p:nvPr/>
        </p:nvGrpSpPr>
        <p:grpSpPr bwMode="auto">
          <a:xfrm>
            <a:off x="1208088" y="6594475"/>
            <a:ext cx="1135062" cy="179388"/>
            <a:chOff x="697" y="4170"/>
            <a:chExt cx="678" cy="100"/>
          </a:xfrm>
        </p:grpSpPr>
        <p:sp>
          <p:nvSpPr>
            <p:cNvPr id="333955" name="Freeform 131"/>
            <p:cNvSpPr>
              <a:spLocks/>
            </p:cNvSpPr>
            <p:nvPr/>
          </p:nvSpPr>
          <p:spPr bwMode="auto">
            <a:xfrm>
              <a:off x="697" y="4170"/>
              <a:ext cx="678" cy="100"/>
            </a:xfrm>
            <a:custGeom>
              <a:avLst/>
              <a:gdLst/>
              <a:ahLst/>
              <a:cxnLst>
                <a:cxn ang="0">
                  <a:pos x="91" y="0"/>
                </a:cxn>
                <a:cxn ang="0">
                  <a:pos x="0" y="90"/>
                </a:cxn>
                <a:cxn ang="0">
                  <a:pos x="0" y="451"/>
                </a:cxn>
                <a:cxn ang="0">
                  <a:pos x="91" y="541"/>
                </a:cxn>
                <a:cxn ang="0">
                  <a:pos x="3573" y="541"/>
                </a:cxn>
                <a:cxn ang="0">
                  <a:pos x="3663" y="451"/>
                </a:cxn>
                <a:cxn ang="0">
                  <a:pos x="3663" y="90"/>
                </a:cxn>
                <a:cxn ang="0">
                  <a:pos x="3573" y="0"/>
                </a:cxn>
                <a:cxn ang="0">
                  <a:pos x="91" y="0"/>
                </a:cxn>
              </a:cxnLst>
              <a:rect l="0" t="0" r="r" b="b"/>
              <a:pathLst>
                <a:path w="3663" h="541">
                  <a:moveTo>
                    <a:pt x="91" y="0"/>
                  </a:moveTo>
                  <a:cubicBezTo>
                    <a:pt x="41" y="0"/>
                    <a:pt x="0" y="40"/>
                    <a:pt x="0" y="90"/>
                  </a:cubicBezTo>
                  <a:lnTo>
                    <a:pt x="0" y="451"/>
                  </a:lnTo>
                  <a:cubicBezTo>
                    <a:pt x="0" y="501"/>
                    <a:pt x="41" y="541"/>
                    <a:pt x="91" y="541"/>
                  </a:cubicBezTo>
                  <a:lnTo>
                    <a:pt x="3573" y="541"/>
                  </a:lnTo>
                  <a:cubicBezTo>
                    <a:pt x="3622" y="541"/>
                    <a:pt x="3663" y="501"/>
                    <a:pt x="3663" y="451"/>
                  </a:cubicBezTo>
                  <a:lnTo>
                    <a:pt x="3663" y="90"/>
                  </a:lnTo>
                  <a:cubicBezTo>
                    <a:pt x="3663" y="40"/>
                    <a:pt x="3622" y="0"/>
                    <a:pt x="3573" y="0"/>
                  </a:cubicBezTo>
                  <a:lnTo>
                    <a:pt x="91" y="0"/>
                  </a:lnTo>
                  <a:close/>
                </a:path>
              </a:pathLst>
            </a:custGeom>
            <a:solidFill>
              <a:srgbClr val="00CC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956" name="Freeform 132"/>
            <p:cNvSpPr>
              <a:spLocks/>
            </p:cNvSpPr>
            <p:nvPr/>
          </p:nvSpPr>
          <p:spPr bwMode="auto">
            <a:xfrm>
              <a:off x="697" y="4170"/>
              <a:ext cx="678" cy="100"/>
            </a:xfrm>
            <a:custGeom>
              <a:avLst/>
              <a:gdLst/>
              <a:ahLst/>
              <a:cxnLst>
                <a:cxn ang="0">
                  <a:pos x="91" y="0"/>
                </a:cxn>
                <a:cxn ang="0">
                  <a:pos x="0" y="90"/>
                </a:cxn>
                <a:cxn ang="0">
                  <a:pos x="0" y="451"/>
                </a:cxn>
                <a:cxn ang="0">
                  <a:pos x="91" y="541"/>
                </a:cxn>
                <a:cxn ang="0">
                  <a:pos x="3573" y="541"/>
                </a:cxn>
                <a:cxn ang="0">
                  <a:pos x="3663" y="451"/>
                </a:cxn>
                <a:cxn ang="0">
                  <a:pos x="3663" y="90"/>
                </a:cxn>
                <a:cxn ang="0">
                  <a:pos x="3573" y="0"/>
                </a:cxn>
                <a:cxn ang="0">
                  <a:pos x="91" y="0"/>
                </a:cxn>
              </a:cxnLst>
              <a:rect l="0" t="0" r="r" b="b"/>
              <a:pathLst>
                <a:path w="3663" h="541">
                  <a:moveTo>
                    <a:pt x="91" y="0"/>
                  </a:moveTo>
                  <a:cubicBezTo>
                    <a:pt x="41" y="0"/>
                    <a:pt x="0" y="40"/>
                    <a:pt x="0" y="90"/>
                  </a:cubicBezTo>
                  <a:lnTo>
                    <a:pt x="0" y="451"/>
                  </a:lnTo>
                  <a:cubicBezTo>
                    <a:pt x="0" y="501"/>
                    <a:pt x="41" y="541"/>
                    <a:pt x="91" y="541"/>
                  </a:cubicBezTo>
                  <a:lnTo>
                    <a:pt x="3573" y="541"/>
                  </a:lnTo>
                  <a:cubicBezTo>
                    <a:pt x="3622" y="541"/>
                    <a:pt x="3663" y="501"/>
                    <a:pt x="3663" y="451"/>
                  </a:cubicBezTo>
                  <a:lnTo>
                    <a:pt x="3663" y="90"/>
                  </a:lnTo>
                  <a:cubicBezTo>
                    <a:pt x="3663" y="40"/>
                    <a:pt x="3622" y="0"/>
                    <a:pt x="3573" y="0"/>
                  </a:cubicBezTo>
                  <a:lnTo>
                    <a:pt x="91" y="0"/>
                  </a:lnTo>
                  <a:close/>
                </a:path>
              </a:pathLst>
            </a:custGeom>
            <a:solidFill>
              <a:srgbClr val="00CC66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3958" name="Rectangle 134"/>
          <p:cNvSpPr>
            <a:spLocks noChangeArrowheads="1"/>
          </p:cNvSpPr>
          <p:nvPr/>
        </p:nvSpPr>
        <p:spPr bwMode="auto">
          <a:xfrm>
            <a:off x="1627188" y="6602413"/>
            <a:ext cx="288925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UPS</a:t>
            </a:r>
            <a:endParaRPr lang="en-US"/>
          </a:p>
        </p:txBody>
      </p:sp>
      <p:grpSp>
        <p:nvGrpSpPr>
          <p:cNvPr id="333961" name="Group 137"/>
          <p:cNvGrpSpPr>
            <a:grpSpLocks/>
          </p:cNvGrpSpPr>
          <p:nvPr/>
        </p:nvGrpSpPr>
        <p:grpSpPr bwMode="auto">
          <a:xfrm>
            <a:off x="2982913" y="6648450"/>
            <a:ext cx="55562" cy="60325"/>
            <a:chOff x="1757" y="4200"/>
            <a:chExt cx="33" cy="34"/>
          </a:xfrm>
        </p:grpSpPr>
        <p:sp>
          <p:nvSpPr>
            <p:cNvPr id="333959" name="Oval 135"/>
            <p:cNvSpPr>
              <a:spLocks noChangeArrowheads="1"/>
            </p:cNvSpPr>
            <p:nvPr/>
          </p:nvSpPr>
          <p:spPr bwMode="auto">
            <a:xfrm>
              <a:off x="1757" y="4200"/>
              <a:ext cx="33" cy="34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960" name="Oval 136"/>
            <p:cNvSpPr>
              <a:spLocks noChangeArrowheads="1"/>
            </p:cNvSpPr>
            <p:nvPr/>
          </p:nvSpPr>
          <p:spPr bwMode="auto">
            <a:xfrm>
              <a:off x="1757" y="4200"/>
              <a:ext cx="33" cy="34"/>
            </a:xfrm>
            <a:prstGeom prst="ellipse">
              <a:avLst/>
            </a:prstGeom>
            <a:noFill/>
            <a:ln w="9525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grpSp>
        <p:nvGrpSpPr>
          <p:cNvPr id="333964" name="Group 140"/>
          <p:cNvGrpSpPr>
            <a:grpSpLocks/>
          </p:cNvGrpSpPr>
          <p:nvPr/>
        </p:nvGrpSpPr>
        <p:grpSpPr bwMode="auto">
          <a:xfrm>
            <a:off x="2982913" y="6405563"/>
            <a:ext cx="55562" cy="63500"/>
            <a:chOff x="1757" y="4064"/>
            <a:chExt cx="33" cy="35"/>
          </a:xfrm>
        </p:grpSpPr>
        <p:sp>
          <p:nvSpPr>
            <p:cNvPr id="333962" name="Oval 138"/>
            <p:cNvSpPr>
              <a:spLocks noChangeArrowheads="1"/>
            </p:cNvSpPr>
            <p:nvPr/>
          </p:nvSpPr>
          <p:spPr bwMode="auto">
            <a:xfrm>
              <a:off x="1757" y="4064"/>
              <a:ext cx="33" cy="3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963" name="Oval 139"/>
            <p:cNvSpPr>
              <a:spLocks noChangeArrowheads="1"/>
            </p:cNvSpPr>
            <p:nvPr/>
          </p:nvSpPr>
          <p:spPr bwMode="auto">
            <a:xfrm>
              <a:off x="1757" y="4064"/>
              <a:ext cx="33" cy="35"/>
            </a:xfrm>
            <a:prstGeom prst="ellipse">
              <a:avLst/>
            </a:prstGeom>
            <a:noFill/>
            <a:ln w="9525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3965" name="Freeform 141"/>
          <p:cNvSpPr>
            <a:spLocks noEditPoints="1"/>
          </p:cNvSpPr>
          <p:nvPr/>
        </p:nvSpPr>
        <p:spPr bwMode="auto">
          <a:xfrm>
            <a:off x="2344738" y="6388100"/>
            <a:ext cx="638175" cy="103188"/>
          </a:xfrm>
          <a:custGeom>
            <a:avLst/>
            <a:gdLst/>
            <a:ahLst/>
            <a:cxnLst>
              <a:cxn ang="0">
                <a:pos x="335" y="37"/>
              </a:cxn>
              <a:cxn ang="0">
                <a:pos x="46" y="40"/>
              </a:cxn>
              <a:cxn ang="0">
                <a:pos x="46" y="21"/>
              </a:cxn>
              <a:cxn ang="0">
                <a:pos x="335" y="19"/>
              </a:cxn>
              <a:cxn ang="0">
                <a:pos x="335" y="37"/>
              </a:cxn>
              <a:cxn ang="0">
                <a:pos x="325" y="0"/>
              </a:cxn>
              <a:cxn ang="0">
                <a:pos x="381" y="28"/>
              </a:cxn>
              <a:cxn ang="0">
                <a:pos x="326" y="56"/>
              </a:cxn>
              <a:cxn ang="0">
                <a:pos x="325" y="0"/>
              </a:cxn>
              <a:cxn ang="0">
                <a:pos x="56" y="58"/>
              </a:cxn>
              <a:cxn ang="0">
                <a:pos x="0" y="31"/>
              </a:cxn>
              <a:cxn ang="0">
                <a:pos x="55" y="3"/>
              </a:cxn>
              <a:cxn ang="0">
                <a:pos x="56" y="58"/>
              </a:cxn>
            </a:cxnLst>
            <a:rect l="0" t="0" r="r" b="b"/>
            <a:pathLst>
              <a:path w="381" h="58">
                <a:moveTo>
                  <a:pt x="335" y="37"/>
                </a:moveTo>
                <a:lnTo>
                  <a:pt x="46" y="40"/>
                </a:lnTo>
                <a:lnTo>
                  <a:pt x="46" y="21"/>
                </a:lnTo>
                <a:lnTo>
                  <a:pt x="335" y="19"/>
                </a:lnTo>
                <a:lnTo>
                  <a:pt x="335" y="37"/>
                </a:lnTo>
                <a:close/>
                <a:moveTo>
                  <a:pt x="325" y="0"/>
                </a:moveTo>
                <a:lnTo>
                  <a:pt x="381" y="28"/>
                </a:lnTo>
                <a:lnTo>
                  <a:pt x="326" y="56"/>
                </a:lnTo>
                <a:lnTo>
                  <a:pt x="325" y="0"/>
                </a:lnTo>
                <a:close/>
                <a:moveTo>
                  <a:pt x="56" y="58"/>
                </a:moveTo>
                <a:lnTo>
                  <a:pt x="0" y="31"/>
                </a:lnTo>
                <a:lnTo>
                  <a:pt x="55" y="3"/>
                </a:lnTo>
                <a:lnTo>
                  <a:pt x="56" y="58"/>
                </a:lnTo>
                <a:close/>
              </a:path>
            </a:pathLst>
          </a:custGeom>
          <a:solidFill>
            <a:srgbClr val="336699"/>
          </a:solidFill>
          <a:ln w="1588" cap="flat">
            <a:solidFill>
              <a:srgbClr val="003366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sp>
        <p:nvSpPr>
          <p:cNvPr id="333966" name="Freeform 142"/>
          <p:cNvSpPr>
            <a:spLocks noEditPoints="1"/>
          </p:cNvSpPr>
          <p:nvPr/>
        </p:nvSpPr>
        <p:spPr bwMode="auto">
          <a:xfrm>
            <a:off x="2343150" y="6630988"/>
            <a:ext cx="639763" cy="101600"/>
          </a:xfrm>
          <a:custGeom>
            <a:avLst/>
            <a:gdLst/>
            <a:ahLst/>
            <a:cxnLst>
              <a:cxn ang="0">
                <a:pos x="336" y="37"/>
              </a:cxn>
              <a:cxn ang="0">
                <a:pos x="46" y="39"/>
              </a:cxn>
              <a:cxn ang="0">
                <a:pos x="46" y="20"/>
              </a:cxn>
              <a:cxn ang="0">
                <a:pos x="336" y="18"/>
              </a:cxn>
              <a:cxn ang="0">
                <a:pos x="336" y="37"/>
              </a:cxn>
              <a:cxn ang="0">
                <a:pos x="326" y="0"/>
              </a:cxn>
              <a:cxn ang="0">
                <a:pos x="382" y="27"/>
              </a:cxn>
              <a:cxn ang="0">
                <a:pos x="326" y="56"/>
              </a:cxn>
              <a:cxn ang="0">
                <a:pos x="326" y="0"/>
              </a:cxn>
              <a:cxn ang="0">
                <a:pos x="56" y="57"/>
              </a:cxn>
              <a:cxn ang="0">
                <a:pos x="0" y="30"/>
              </a:cxn>
              <a:cxn ang="0">
                <a:pos x="55" y="2"/>
              </a:cxn>
              <a:cxn ang="0">
                <a:pos x="56" y="57"/>
              </a:cxn>
            </a:cxnLst>
            <a:rect l="0" t="0" r="r" b="b"/>
            <a:pathLst>
              <a:path w="382" h="57">
                <a:moveTo>
                  <a:pt x="336" y="37"/>
                </a:moveTo>
                <a:lnTo>
                  <a:pt x="46" y="39"/>
                </a:lnTo>
                <a:lnTo>
                  <a:pt x="46" y="20"/>
                </a:lnTo>
                <a:lnTo>
                  <a:pt x="336" y="18"/>
                </a:lnTo>
                <a:lnTo>
                  <a:pt x="336" y="37"/>
                </a:lnTo>
                <a:close/>
                <a:moveTo>
                  <a:pt x="326" y="0"/>
                </a:moveTo>
                <a:lnTo>
                  <a:pt x="382" y="27"/>
                </a:lnTo>
                <a:lnTo>
                  <a:pt x="326" y="56"/>
                </a:lnTo>
                <a:lnTo>
                  <a:pt x="326" y="0"/>
                </a:lnTo>
                <a:close/>
                <a:moveTo>
                  <a:pt x="56" y="57"/>
                </a:moveTo>
                <a:lnTo>
                  <a:pt x="0" y="30"/>
                </a:lnTo>
                <a:lnTo>
                  <a:pt x="55" y="2"/>
                </a:lnTo>
                <a:lnTo>
                  <a:pt x="56" y="57"/>
                </a:lnTo>
                <a:close/>
              </a:path>
            </a:pathLst>
          </a:custGeom>
          <a:solidFill>
            <a:srgbClr val="336699"/>
          </a:solidFill>
          <a:ln w="1588" cap="flat">
            <a:solidFill>
              <a:srgbClr val="003366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grpSp>
        <p:nvGrpSpPr>
          <p:cNvPr id="333969" name="Group 145"/>
          <p:cNvGrpSpPr>
            <a:grpSpLocks/>
          </p:cNvGrpSpPr>
          <p:nvPr/>
        </p:nvGrpSpPr>
        <p:grpSpPr bwMode="auto">
          <a:xfrm>
            <a:off x="2976563" y="5118100"/>
            <a:ext cx="55562" cy="63500"/>
            <a:chOff x="1753" y="3341"/>
            <a:chExt cx="33" cy="35"/>
          </a:xfrm>
        </p:grpSpPr>
        <p:sp>
          <p:nvSpPr>
            <p:cNvPr id="333967" name="Oval 143"/>
            <p:cNvSpPr>
              <a:spLocks noChangeArrowheads="1"/>
            </p:cNvSpPr>
            <p:nvPr/>
          </p:nvSpPr>
          <p:spPr bwMode="auto">
            <a:xfrm>
              <a:off x="1753" y="3341"/>
              <a:ext cx="33" cy="3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968" name="Oval 144"/>
            <p:cNvSpPr>
              <a:spLocks noChangeArrowheads="1"/>
            </p:cNvSpPr>
            <p:nvPr/>
          </p:nvSpPr>
          <p:spPr bwMode="auto">
            <a:xfrm>
              <a:off x="1753" y="3341"/>
              <a:ext cx="33" cy="35"/>
            </a:xfrm>
            <a:prstGeom prst="ellipse">
              <a:avLst/>
            </a:prstGeom>
            <a:noFill/>
            <a:ln w="9525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3970" name="Freeform 146"/>
          <p:cNvSpPr>
            <a:spLocks noEditPoints="1"/>
          </p:cNvSpPr>
          <p:nvPr/>
        </p:nvSpPr>
        <p:spPr bwMode="auto">
          <a:xfrm>
            <a:off x="3203575" y="2782888"/>
            <a:ext cx="69850" cy="187325"/>
          </a:xfrm>
          <a:custGeom>
            <a:avLst/>
            <a:gdLst/>
            <a:ahLst/>
            <a:cxnLst>
              <a:cxn ang="0">
                <a:pos x="27" y="0"/>
              </a:cxn>
              <a:cxn ang="0">
                <a:pos x="28" y="63"/>
              </a:cxn>
              <a:cxn ang="0">
                <a:pos x="14" y="63"/>
              </a:cxn>
              <a:cxn ang="0">
                <a:pos x="13" y="1"/>
              </a:cxn>
              <a:cxn ang="0">
                <a:pos x="27" y="0"/>
              </a:cxn>
              <a:cxn ang="0">
                <a:pos x="21" y="63"/>
              </a:cxn>
              <a:cxn ang="0">
                <a:pos x="42" y="35"/>
              </a:cxn>
              <a:cxn ang="0">
                <a:pos x="22" y="105"/>
              </a:cxn>
              <a:cxn ang="0">
                <a:pos x="0" y="36"/>
              </a:cxn>
              <a:cxn ang="0">
                <a:pos x="21" y="63"/>
              </a:cxn>
            </a:cxnLst>
            <a:rect l="0" t="0" r="r" b="b"/>
            <a:pathLst>
              <a:path w="42" h="105">
                <a:moveTo>
                  <a:pt x="27" y="0"/>
                </a:moveTo>
                <a:lnTo>
                  <a:pt x="28" y="63"/>
                </a:lnTo>
                <a:lnTo>
                  <a:pt x="14" y="63"/>
                </a:lnTo>
                <a:lnTo>
                  <a:pt x="13" y="1"/>
                </a:lnTo>
                <a:lnTo>
                  <a:pt x="27" y="0"/>
                </a:lnTo>
                <a:close/>
                <a:moveTo>
                  <a:pt x="21" y="63"/>
                </a:moveTo>
                <a:lnTo>
                  <a:pt x="42" y="35"/>
                </a:lnTo>
                <a:lnTo>
                  <a:pt x="22" y="105"/>
                </a:lnTo>
                <a:lnTo>
                  <a:pt x="0" y="36"/>
                </a:lnTo>
                <a:lnTo>
                  <a:pt x="21" y="63"/>
                </a:lnTo>
                <a:close/>
              </a:path>
            </a:pathLst>
          </a:custGeom>
          <a:solidFill>
            <a:srgbClr val="0033CC"/>
          </a:solidFill>
          <a:ln w="1588" cap="flat">
            <a:solidFill>
              <a:srgbClr val="0033CC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grpSp>
        <p:nvGrpSpPr>
          <p:cNvPr id="333973" name="Group 149"/>
          <p:cNvGrpSpPr>
            <a:grpSpLocks/>
          </p:cNvGrpSpPr>
          <p:nvPr/>
        </p:nvGrpSpPr>
        <p:grpSpPr bwMode="auto">
          <a:xfrm>
            <a:off x="1235075" y="2035175"/>
            <a:ext cx="1081088" cy="436563"/>
            <a:chOff x="713" y="1610"/>
            <a:chExt cx="646" cy="245"/>
          </a:xfrm>
        </p:grpSpPr>
        <p:sp>
          <p:nvSpPr>
            <p:cNvPr id="333971" name="Freeform 147"/>
            <p:cNvSpPr>
              <a:spLocks/>
            </p:cNvSpPr>
            <p:nvPr/>
          </p:nvSpPr>
          <p:spPr bwMode="auto">
            <a:xfrm>
              <a:off x="713" y="1610"/>
              <a:ext cx="646" cy="245"/>
            </a:xfrm>
            <a:custGeom>
              <a:avLst/>
              <a:gdLst/>
              <a:ahLst/>
              <a:cxnLst>
                <a:cxn ang="0">
                  <a:pos x="883" y="0"/>
                </a:cxn>
                <a:cxn ang="0">
                  <a:pos x="0" y="883"/>
                </a:cxn>
                <a:cxn ang="0">
                  <a:pos x="0" y="4417"/>
                </a:cxn>
                <a:cxn ang="0">
                  <a:pos x="883" y="5300"/>
                </a:cxn>
                <a:cxn ang="0">
                  <a:pos x="13066" y="5300"/>
                </a:cxn>
                <a:cxn ang="0">
                  <a:pos x="13950" y="4417"/>
                </a:cxn>
                <a:cxn ang="0">
                  <a:pos x="13950" y="883"/>
                </a:cxn>
                <a:cxn ang="0">
                  <a:pos x="13066" y="0"/>
                </a:cxn>
                <a:cxn ang="0">
                  <a:pos x="883" y="0"/>
                </a:cxn>
              </a:cxnLst>
              <a:rect l="0" t="0" r="r" b="b"/>
              <a:pathLst>
                <a:path w="13950" h="5300">
                  <a:moveTo>
                    <a:pt x="883" y="0"/>
                  </a:moveTo>
                  <a:cubicBezTo>
                    <a:pt x="395" y="0"/>
                    <a:pt x="0" y="396"/>
                    <a:pt x="0" y="883"/>
                  </a:cubicBezTo>
                  <a:lnTo>
                    <a:pt x="0" y="4417"/>
                  </a:lnTo>
                  <a:cubicBezTo>
                    <a:pt x="0" y="4905"/>
                    <a:pt x="395" y="5300"/>
                    <a:pt x="883" y="5300"/>
                  </a:cubicBezTo>
                  <a:lnTo>
                    <a:pt x="13066" y="5300"/>
                  </a:lnTo>
                  <a:cubicBezTo>
                    <a:pt x="13554" y="5300"/>
                    <a:pt x="13950" y="4905"/>
                    <a:pt x="13950" y="4417"/>
                  </a:cubicBezTo>
                  <a:lnTo>
                    <a:pt x="13950" y="883"/>
                  </a:lnTo>
                  <a:cubicBezTo>
                    <a:pt x="13950" y="396"/>
                    <a:pt x="13554" y="0"/>
                    <a:pt x="13066" y="0"/>
                  </a:cubicBezTo>
                  <a:lnTo>
                    <a:pt x="883" y="0"/>
                  </a:ln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972" name="Freeform 148"/>
            <p:cNvSpPr>
              <a:spLocks/>
            </p:cNvSpPr>
            <p:nvPr/>
          </p:nvSpPr>
          <p:spPr bwMode="auto">
            <a:xfrm>
              <a:off x="713" y="1610"/>
              <a:ext cx="646" cy="245"/>
            </a:xfrm>
            <a:custGeom>
              <a:avLst/>
              <a:gdLst/>
              <a:ahLst/>
              <a:cxnLst>
                <a:cxn ang="0">
                  <a:pos x="883" y="0"/>
                </a:cxn>
                <a:cxn ang="0">
                  <a:pos x="0" y="883"/>
                </a:cxn>
                <a:cxn ang="0">
                  <a:pos x="0" y="4417"/>
                </a:cxn>
                <a:cxn ang="0">
                  <a:pos x="883" y="5300"/>
                </a:cxn>
                <a:cxn ang="0">
                  <a:pos x="13066" y="5300"/>
                </a:cxn>
                <a:cxn ang="0">
                  <a:pos x="13950" y="4417"/>
                </a:cxn>
                <a:cxn ang="0">
                  <a:pos x="13950" y="883"/>
                </a:cxn>
                <a:cxn ang="0">
                  <a:pos x="13066" y="0"/>
                </a:cxn>
                <a:cxn ang="0">
                  <a:pos x="883" y="0"/>
                </a:cxn>
              </a:cxnLst>
              <a:rect l="0" t="0" r="r" b="b"/>
              <a:pathLst>
                <a:path w="13950" h="5300">
                  <a:moveTo>
                    <a:pt x="883" y="0"/>
                  </a:moveTo>
                  <a:cubicBezTo>
                    <a:pt x="395" y="0"/>
                    <a:pt x="0" y="396"/>
                    <a:pt x="0" y="883"/>
                  </a:cubicBezTo>
                  <a:lnTo>
                    <a:pt x="0" y="4417"/>
                  </a:lnTo>
                  <a:cubicBezTo>
                    <a:pt x="0" y="4905"/>
                    <a:pt x="395" y="5300"/>
                    <a:pt x="883" y="5300"/>
                  </a:cubicBezTo>
                  <a:lnTo>
                    <a:pt x="13066" y="5300"/>
                  </a:lnTo>
                  <a:cubicBezTo>
                    <a:pt x="13554" y="5300"/>
                    <a:pt x="13950" y="4905"/>
                    <a:pt x="13950" y="4417"/>
                  </a:cubicBezTo>
                  <a:lnTo>
                    <a:pt x="13950" y="883"/>
                  </a:lnTo>
                  <a:cubicBezTo>
                    <a:pt x="13950" y="396"/>
                    <a:pt x="13554" y="0"/>
                    <a:pt x="13066" y="0"/>
                  </a:cubicBezTo>
                  <a:lnTo>
                    <a:pt x="883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3974" name="Rectangle 150"/>
          <p:cNvSpPr>
            <a:spLocks noChangeArrowheads="1"/>
          </p:cNvSpPr>
          <p:nvPr/>
        </p:nvSpPr>
        <p:spPr bwMode="auto">
          <a:xfrm>
            <a:off x="1331913" y="2081213"/>
            <a:ext cx="865187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DCCT Dipole </a:t>
            </a:r>
            <a:endParaRPr lang="en-US"/>
          </a:p>
        </p:txBody>
      </p:sp>
      <p:sp>
        <p:nvSpPr>
          <p:cNvPr id="333975" name="Rectangle 151"/>
          <p:cNvSpPr>
            <a:spLocks noChangeArrowheads="1"/>
          </p:cNvSpPr>
          <p:nvPr/>
        </p:nvSpPr>
        <p:spPr bwMode="auto">
          <a:xfrm>
            <a:off x="1476375" y="2266950"/>
            <a:ext cx="581025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Current 1</a:t>
            </a:r>
            <a:endParaRPr lang="en-US"/>
          </a:p>
        </p:txBody>
      </p:sp>
      <p:grpSp>
        <p:nvGrpSpPr>
          <p:cNvPr id="333978" name="Group 154"/>
          <p:cNvGrpSpPr>
            <a:grpSpLocks/>
          </p:cNvGrpSpPr>
          <p:nvPr/>
        </p:nvGrpSpPr>
        <p:grpSpPr bwMode="auto">
          <a:xfrm>
            <a:off x="1235075" y="2532063"/>
            <a:ext cx="1081088" cy="438150"/>
            <a:chOff x="713" y="1889"/>
            <a:chExt cx="646" cy="246"/>
          </a:xfrm>
        </p:grpSpPr>
        <p:sp>
          <p:nvSpPr>
            <p:cNvPr id="333976" name="Freeform 152"/>
            <p:cNvSpPr>
              <a:spLocks/>
            </p:cNvSpPr>
            <p:nvPr/>
          </p:nvSpPr>
          <p:spPr bwMode="auto">
            <a:xfrm>
              <a:off x="713" y="1889"/>
              <a:ext cx="646" cy="246"/>
            </a:xfrm>
            <a:custGeom>
              <a:avLst/>
              <a:gdLst/>
              <a:ahLst/>
              <a:cxnLst>
                <a:cxn ang="0">
                  <a:pos x="883" y="0"/>
                </a:cxn>
                <a:cxn ang="0">
                  <a:pos x="0" y="884"/>
                </a:cxn>
                <a:cxn ang="0">
                  <a:pos x="0" y="4417"/>
                </a:cxn>
                <a:cxn ang="0">
                  <a:pos x="883" y="5300"/>
                </a:cxn>
                <a:cxn ang="0">
                  <a:pos x="13066" y="5300"/>
                </a:cxn>
                <a:cxn ang="0">
                  <a:pos x="13950" y="4417"/>
                </a:cxn>
                <a:cxn ang="0">
                  <a:pos x="13950" y="884"/>
                </a:cxn>
                <a:cxn ang="0">
                  <a:pos x="13066" y="0"/>
                </a:cxn>
                <a:cxn ang="0">
                  <a:pos x="883" y="0"/>
                </a:cxn>
              </a:cxnLst>
              <a:rect l="0" t="0" r="r" b="b"/>
              <a:pathLst>
                <a:path w="13950" h="5300">
                  <a:moveTo>
                    <a:pt x="883" y="0"/>
                  </a:moveTo>
                  <a:cubicBezTo>
                    <a:pt x="395" y="0"/>
                    <a:pt x="0" y="396"/>
                    <a:pt x="0" y="884"/>
                  </a:cubicBezTo>
                  <a:lnTo>
                    <a:pt x="0" y="4417"/>
                  </a:lnTo>
                  <a:cubicBezTo>
                    <a:pt x="0" y="4905"/>
                    <a:pt x="395" y="5300"/>
                    <a:pt x="883" y="5300"/>
                  </a:cubicBezTo>
                  <a:lnTo>
                    <a:pt x="13066" y="5300"/>
                  </a:lnTo>
                  <a:cubicBezTo>
                    <a:pt x="13554" y="5300"/>
                    <a:pt x="13950" y="4905"/>
                    <a:pt x="13950" y="4417"/>
                  </a:cubicBezTo>
                  <a:lnTo>
                    <a:pt x="13950" y="884"/>
                  </a:lnTo>
                  <a:cubicBezTo>
                    <a:pt x="13950" y="396"/>
                    <a:pt x="13554" y="0"/>
                    <a:pt x="13066" y="0"/>
                  </a:cubicBezTo>
                  <a:lnTo>
                    <a:pt x="883" y="0"/>
                  </a:ln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977" name="Freeform 153"/>
            <p:cNvSpPr>
              <a:spLocks/>
            </p:cNvSpPr>
            <p:nvPr/>
          </p:nvSpPr>
          <p:spPr bwMode="auto">
            <a:xfrm>
              <a:off x="713" y="1889"/>
              <a:ext cx="646" cy="246"/>
            </a:xfrm>
            <a:custGeom>
              <a:avLst/>
              <a:gdLst/>
              <a:ahLst/>
              <a:cxnLst>
                <a:cxn ang="0">
                  <a:pos x="883" y="0"/>
                </a:cxn>
                <a:cxn ang="0">
                  <a:pos x="0" y="884"/>
                </a:cxn>
                <a:cxn ang="0">
                  <a:pos x="0" y="4417"/>
                </a:cxn>
                <a:cxn ang="0">
                  <a:pos x="883" y="5300"/>
                </a:cxn>
                <a:cxn ang="0">
                  <a:pos x="13066" y="5300"/>
                </a:cxn>
                <a:cxn ang="0">
                  <a:pos x="13950" y="4417"/>
                </a:cxn>
                <a:cxn ang="0">
                  <a:pos x="13950" y="884"/>
                </a:cxn>
                <a:cxn ang="0">
                  <a:pos x="13066" y="0"/>
                </a:cxn>
                <a:cxn ang="0">
                  <a:pos x="883" y="0"/>
                </a:cxn>
              </a:cxnLst>
              <a:rect l="0" t="0" r="r" b="b"/>
              <a:pathLst>
                <a:path w="13950" h="5300">
                  <a:moveTo>
                    <a:pt x="883" y="0"/>
                  </a:moveTo>
                  <a:cubicBezTo>
                    <a:pt x="395" y="0"/>
                    <a:pt x="0" y="396"/>
                    <a:pt x="0" y="884"/>
                  </a:cubicBezTo>
                  <a:lnTo>
                    <a:pt x="0" y="4417"/>
                  </a:lnTo>
                  <a:cubicBezTo>
                    <a:pt x="0" y="4905"/>
                    <a:pt x="395" y="5300"/>
                    <a:pt x="883" y="5300"/>
                  </a:cubicBezTo>
                  <a:lnTo>
                    <a:pt x="13066" y="5300"/>
                  </a:lnTo>
                  <a:cubicBezTo>
                    <a:pt x="13554" y="5300"/>
                    <a:pt x="13950" y="4905"/>
                    <a:pt x="13950" y="4417"/>
                  </a:cubicBezTo>
                  <a:lnTo>
                    <a:pt x="13950" y="884"/>
                  </a:lnTo>
                  <a:cubicBezTo>
                    <a:pt x="13950" y="396"/>
                    <a:pt x="13554" y="0"/>
                    <a:pt x="13066" y="0"/>
                  </a:cubicBezTo>
                  <a:lnTo>
                    <a:pt x="883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3979" name="Rectangle 155"/>
          <p:cNvSpPr>
            <a:spLocks noChangeArrowheads="1"/>
          </p:cNvSpPr>
          <p:nvPr/>
        </p:nvSpPr>
        <p:spPr bwMode="auto">
          <a:xfrm>
            <a:off x="1331913" y="2578100"/>
            <a:ext cx="865187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DCCT Dipole </a:t>
            </a:r>
            <a:endParaRPr lang="en-US"/>
          </a:p>
        </p:txBody>
      </p:sp>
      <p:sp>
        <p:nvSpPr>
          <p:cNvPr id="333980" name="Rectangle 156"/>
          <p:cNvSpPr>
            <a:spLocks noChangeArrowheads="1"/>
          </p:cNvSpPr>
          <p:nvPr/>
        </p:nvSpPr>
        <p:spPr bwMode="auto">
          <a:xfrm>
            <a:off x="1476375" y="2763838"/>
            <a:ext cx="581025" cy="1698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Current 2</a:t>
            </a:r>
            <a:endParaRPr lang="en-US"/>
          </a:p>
        </p:txBody>
      </p:sp>
      <p:grpSp>
        <p:nvGrpSpPr>
          <p:cNvPr id="333983" name="Group 159"/>
          <p:cNvGrpSpPr>
            <a:grpSpLocks/>
          </p:cNvGrpSpPr>
          <p:nvPr/>
        </p:nvGrpSpPr>
        <p:grpSpPr bwMode="auto">
          <a:xfrm>
            <a:off x="1235075" y="3011488"/>
            <a:ext cx="1081088" cy="311150"/>
            <a:chOff x="713" y="2158"/>
            <a:chExt cx="646" cy="175"/>
          </a:xfrm>
        </p:grpSpPr>
        <p:sp>
          <p:nvSpPr>
            <p:cNvPr id="333981" name="Freeform 157"/>
            <p:cNvSpPr>
              <a:spLocks/>
            </p:cNvSpPr>
            <p:nvPr/>
          </p:nvSpPr>
          <p:spPr bwMode="auto">
            <a:xfrm>
              <a:off x="713" y="2158"/>
              <a:ext cx="646" cy="175"/>
            </a:xfrm>
            <a:custGeom>
              <a:avLst/>
              <a:gdLst/>
              <a:ahLst/>
              <a:cxnLst>
                <a:cxn ang="0">
                  <a:pos x="630" y="0"/>
                </a:cxn>
                <a:cxn ang="0">
                  <a:pos x="0" y="631"/>
                </a:cxn>
                <a:cxn ang="0">
                  <a:pos x="0" y="3153"/>
                </a:cxn>
                <a:cxn ang="0">
                  <a:pos x="630" y="3784"/>
                </a:cxn>
                <a:cxn ang="0">
                  <a:pos x="13319" y="3784"/>
                </a:cxn>
                <a:cxn ang="0">
                  <a:pos x="13950" y="3153"/>
                </a:cxn>
                <a:cxn ang="0">
                  <a:pos x="13950" y="631"/>
                </a:cxn>
                <a:cxn ang="0">
                  <a:pos x="13319" y="0"/>
                </a:cxn>
                <a:cxn ang="0">
                  <a:pos x="630" y="0"/>
                </a:cxn>
              </a:cxnLst>
              <a:rect l="0" t="0" r="r" b="b"/>
              <a:pathLst>
                <a:path w="13950" h="3784">
                  <a:moveTo>
                    <a:pt x="630" y="0"/>
                  </a:moveTo>
                  <a:cubicBezTo>
                    <a:pt x="282" y="0"/>
                    <a:pt x="0" y="283"/>
                    <a:pt x="0" y="631"/>
                  </a:cubicBezTo>
                  <a:lnTo>
                    <a:pt x="0" y="3153"/>
                  </a:lnTo>
                  <a:cubicBezTo>
                    <a:pt x="0" y="3501"/>
                    <a:pt x="282" y="3784"/>
                    <a:pt x="630" y="3784"/>
                  </a:cubicBezTo>
                  <a:lnTo>
                    <a:pt x="13319" y="3784"/>
                  </a:lnTo>
                  <a:cubicBezTo>
                    <a:pt x="13667" y="3784"/>
                    <a:pt x="13950" y="3501"/>
                    <a:pt x="13950" y="3153"/>
                  </a:cubicBezTo>
                  <a:lnTo>
                    <a:pt x="13950" y="631"/>
                  </a:lnTo>
                  <a:cubicBezTo>
                    <a:pt x="13950" y="283"/>
                    <a:pt x="13667" y="0"/>
                    <a:pt x="13319" y="0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982" name="Freeform 158"/>
            <p:cNvSpPr>
              <a:spLocks/>
            </p:cNvSpPr>
            <p:nvPr/>
          </p:nvSpPr>
          <p:spPr bwMode="auto">
            <a:xfrm>
              <a:off x="713" y="2158"/>
              <a:ext cx="646" cy="175"/>
            </a:xfrm>
            <a:custGeom>
              <a:avLst/>
              <a:gdLst/>
              <a:ahLst/>
              <a:cxnLst>
                <a:cxn ang="0">
                  <a:pos x="630" y="0"/>
                </a:cxn>
                <a:cxn ang="0">
                  <a:pos x="0" y="631"/>
                </a:cxn>
                <a:cxn ang="0">
                  <a:pos x="0" y="3153"/>
                </a:cxn>
                <a:cxn ang="0">
                  <a:pos x="630" y="3784"/>
                </a:cxn>
                <a:cxn ang="0">
                  <a:pos x="13319" y="3784"/>
                </a:cxn>
                <a:cxn ang="0">
                  <a:pos x="13950" y="3153"/>
                </a:cxn>
                <a:cxn ang="0">
                  <a:pos x="13950" y="631"/>
                </a:cxn>
                <a:cxn ang="0">
                  <a:pos x="13319" y="0"/>
                </a:cxn>
                <a:cxn ang="0">
                  <a:pos x="630" y="0"/>
                </a:cxn>
              </a:cxnLst>
              <a:rect l="0" t="0" r="r" b="b"/>
              <a:pathLst>
                <a:path w="13950" h="3784">
                  <a:moveTo>
                    <a:pt x="630" y="0"/>
                  </a:moveTo>
                  <a:cubicBezTo>
                    <a:pt x="282" y="0"/>
                    <a:pt x="0" y="283"/>
                    <a:pt x="0" y="631"/>
                  </a:cubicBezTo>
                  <a:lnTo>
                    <a:pt x="0" y="3153"/>
                  </a:lnTo>
                  <a:cubicBezTo>
                    <a:pt x="0" y="3501"/>
                    <a:pt x="282" y="3784"/>
                    <a:pt x="630" y="3784"/>
                  </a:cubicBezTo>
                  <a:lnTo>
                    <a:pt x="13319" y="3784"/>
                  </a:lnTo>
                  <a:cubicBezTo>
                    <a:pt x="13667" y="3784"/>
                    <a:pt x="13950" y="3501"/>
                    <a:pt x="13950" y="3153"/>
                  </a:cubicBezTo>
                  <a:lnTo>
                    <a:pt x="13950" y="631"/>
                  </a:lnTo>
                  <a:cubicBezTo>
                    <a:pt x="13950" y="283"/>
                    <a:pt x="13667" y="0"/>
                    <a:pt x="13319" y="0"/>
                  </a:cubicBezTo>
                  <a:lnTo>
                    <a:pt x="630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3984" name="Rectangle 160"/>
          <p:cNvSpPr>
            <a:spLocks noChangeArrowheads="1"/>
          </p:cNvSpPr>
          <p:nvPr/>
        </p:nvSpPr>
        <p:spPr bwMode="auto">
          <a:xfrm>
            <a:off x="1350963" y="3084513"/>
            <a:ext cx="822325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RF turn clock</a:t>
            </a:r>
            <a:endParaRPr lang="en-US"/>
          </a:p>
        </p:txBody>
      </p:sp>
      <p:grpSp>
        <p:nvGrpSpPr>
          <p:cNvPr id="333987" name="Group 163"/>
          <p:cNvGrpSpPr>
            <a:grpSpLocks/>
          </p:cNvGrpSpPr>
          <p:nvPr/>
        </p:nvGrpSpPr>
        <p:grpSpPr bwMode="auto">
          <a:xfrm>
            <a:off x="2695575" y="2376488"/>
            <a:ext cx="55563" cy="63500"/>
            <a:chOff x="1585" y="1802"/>
            <a:chExt cx="33" cy="35"/>
          </a:xfrm>
        </p:grpSpPr>
        <p:sp>
          <p:nvSpPr>
            <p:cNvPr id="333985" name="Oval 161"/>
            <p:cNvSpPr>
              <a:spLocks noChangeArrowheads="1"/>
            </p:cNvSpPr>
            <p:nvPr/>
          </p:nvSpPr>
          <p:spPr bwMode="auto">
            <a:xfrm>
              <a:off x="1585" y="1802"/>
              <a:ext cx="33" cy="3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986" name="Oval 162"/>
            <p:cNvSpPr>
              <a:spLocks noChangeArrowheads="1"/>
            </p:cNvSpPr>
            <p:nvPr/>
          </p:nvSpPr>
          <p:spPr bwMode="auto">
            <a:xfrm>
              <a:off x="1585" y="1802"/>
              <a:ext cx="33" cy="35"/>
            </a:xfrm>
            <a:prstGeom prst="ellipse">
              <a:avLst/>
            </a:prstGeom>
            <a:noFill/>
            <a:ln w="9525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grpSp>
        <p:nvGrpSpPr>
          <p:cNvPr id="333990" name="Group 166"/>
          <p:cNvGrpSpPr>
            <a:grpSpLocks/>
          </p:cNvGrpSpPr>
          <p:nvPr/>
        </p:nvGrpSpPr>
        <p:grpSpPr bwMode="auto">
          <a:xfrm>
            <a:off x="2697163" y="2627313"/>
            <a:ext cx="55562" cy="60325"/>
            <a:chOff x="1586" y="1942"/>
            <a:chExt cx="33" cy="34"/>
          </a:xfrm>
        </p:grpSpPr>
        <p:sp>
          <p:nvSpPr>
            <p:cNvPr id="333988" name="Oval 164"/>
            <p:cNvSpPr>
              <a:spLocks noChangeArrowheads="1"/>
            </p:cNvSpPr>
            <p:nvPr/>
          </p:nvSpPr>
          <p:spPr bwMode="auto">
            <a:xfrm>
              <a:off x="1586" y="1942"/>
              <a:ext cx="33" cy="34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989" name="Oval 165"/>
            <p:cNvSpPr>
              <a:spLocks noChangeArrowheads="1"/>
            </p:cNvSpPr>
            <p:nvPr/>
          </p:nvSpPr>
          <p:spPr bwMode="auto">
            <a:xfrm>
              <a:off x="1586" y="1942"/>
              <a:ext cx="33" cy="34"/>
            </a:xfrm>
            <a:prstGeom prst="ellipse">
              <a:avLst/>
            </a:prstGeom>
            <a:noFill/>
            <a:ln w="9525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3991" name="Freeform 167"/>
          <p:cNvSpPr>
            <a:spLocks noEditPoints="1"/>
          </p:cNvSpPr>
          <p:nvPr/>
        </p:nvSpPr>
        <p:spPr bwMode="auto">
          <a:xfrm>
            <a:off x="2316163" y="3143250"/>
            <a:ext cx="381000" cy="49213"/>
          </a:xfrm>
          <a:custGeom>
            <a:avLst/>
            <a:gdLst/>
            <a:ahLst/>
            <a:cxnLst>
              <a:cxn ang="0">
                <a:pos x="0" y="7"/>
              </a:cxn>
              <a:cxn ang="0">
                <a:pos x="206" y="7"/>
              </a:cxn>
              <a:cxn ang="0">
                <a:pos x="206" y="21"/>
              </a:cxn>
              <a:cxn ang="0">
                <a:pos x="0" y="21"/>
              </a:cxn>
              <a:cxn ang="0">
                <a:pos x="0" y="7"/>
              </a:cxn>
              <a:cxn ang="0">
                <a:pos x="199" y="0"/>
              </a:cxn>
              <a:cxn ang="0">
                <a:pos x="227" y="14"/>
              </a:cxn>
              <a:cxn ang="0">
                <a:pos x="199" y="28"/>
              </a:cxn>
              <a:cxn ang="0">
                <a:pos x="199" y="0"/>
              </a:cxn>
            </a:cxnLst>
            <a:rect l="0" t="0" r="r" b="b"/>
            <a:pathLst>
              <a:path w="227" h="28">
                <a:moveTo>
                  <a:pt x="0" y="7"/>
                </a:moveTo>
                <a:lnTo>
                  <a:pt x="206" y="7"/>
                </a:lnTo>
                <a:lnTo>
                  <a:pt x="206" y="21"/>
                </a:lnTo>
                <a:lnTo>
                  <a:pt x="0" y="21"/>
                </a:lnTo>
                <a:lnTo>
                  <a:pt x="0" y="7"/>
                </a:lnTo>
                <a:close/>
                <a:moveTo>
                  <a:pt x="199" y="0"/>
                </a:moveTo>
                <a:lnTo>
                  <a:pt x="227" y="14"/>
                </a:lnTo>
                <a:lnTo>
                  <a:pt x="199" y="28"/>
                </a:lnTo>
                <a:lnTo>
                  <a:pt x="199" y="0"/>
                </a:lnTo>
                <a:close/>
              </a:path>
            </a:pathLst>
          </a:custGeom>
          <a:solidFill>
            <a:srgbClr val="336699"/>
          </a:solidFill>
          <a:ln w="1588" cap="flat">
            <a:solidFill>
              <a:srgbClr val="003366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grpSp>
        <p:nvGrpSpPr>
          <p:cNvPr id="333994" name="Group 170"/>
          <p:cNvGrpSpPr>
            <a:grpSpLocks/>
          </p:cNvGrpSpPr>
          <p:nvPr/>
        </p:nvGrpSpPr>
        <p:grpSpPr bwMode="auto">
          <a:xfrm>
            <a:off x="1204913" y="4965700"/>
            <a:ext cx="1133475" cy="373063"/>
            <a:chOff x="695" y="3255"/>
            <a:chExt cx="677" cy="210"/>
          </a:xfrm>
        </p:grpSpPr>
        <p:sp>
          <p:nvSpPr>
            <p:cNvPr id="333992" name="Freeform 168"/>
            <p:cNvSpPr>
              <a:spLocks/>
            </p:cNvSpPr>
            <p:nvPr/>
          </p:nvSpPr>
          <p:spPr bwMode="auto">
            <a:xfrm>
              <a:off x="695" y="3255"/>
              <a:ext cx="677" cy="210"/>
            </a:xfrm>
            <a:custGeom>
              <a:avLst/>
              <a:gdLst/>
              <a:ahLst/>
              <a:cxnLst>
                <a:cxn ang="0">
                  <a:pos x="378" y="0"/>
                </a:cxn>
                <a:cxn ang="0">
                  <a:pos x="0" y="378"/>
                </a:cxn>
                <a:cxn ang="0">
                  <a:pos x="0" y="1889"/>
                </a:cxn>
                <a:cxn ang="0">
                  <a:pos x="378" y="2267"/>
                </a:cxn>
                <a:cxn ang="0">
                  <a:pos x="6939" y="2267"/>
                </a:cxn>
                <a:cxn ang="0">
                  <a:pos x="7317" y="1889"/>
                </a:cxn>
                <a:cxn ang="0">
                  <a:pos x="7317" y="378"/>
                </a:cxn>
                <a:cxn ang="0">
                  <a:pos x="6939" y="0"/>
                </a:cxn>
                <a:cxn ang="0">
                  <a:pos x="378" y="0"/>
                </a:cxn>
              </a:cxnLst>
              <a:rect l="0" t="0" r="r" b="b"/>
              <a:pathLst>
                <a:path w="7317" h="2267">
                  <a:moveTo>
                    <a:pt x="378" y="0"/>
                  </a:moveTo>
                  <a:cubicBezTo>
                    <a:pt x="169" y="0"/>
                    <a:pt x="0" y="170"/>
                    <a:pt x="0" y="378"/>
                  </a:cubicBezTo>
                  <a:lnTo>
                    <a:pt x="0" y="1889"/>
                  </a:lnTo>
                  <a:cubicBezTo>
                    <a:pt x="0" y="2098"/>
                    <a:pt x="169" y="2267"/>
                    <a:pt x="378" y="2267"/>
                  </a:cubicBezTo>
                  <a:lnTo>
                    <a:pt x="6939" y="2267"/>
                  </a:lnTo>
                  <a:cubicBezTo>
                    <a:pt x="7148" y="2267"/>
                    <a:pt x="7317" y="2098"/>
                    <a:pt x="7317" y="1889"/>
                  </a:cubicBezTo>
                  <a:lnTo>
                    <a:pt x="7317" y="378"/>
                  </a:lnTo>
                  <a:cubicBezTo>
                    <a:pt x="7317" y="170"/>
                    <a:pt x="7148" y="0"/>
                    <a:pt x="6939" y="0"/>
                  </a:cubicBezTo>
                  <a:lnTo>
                    <a:pt x="378" y="0"/>
                  </a:ln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993" name="Freeform 169"/>
            <p:cNvSpPr>
              <a:spLocks/>
            </p:cNvSpPr>
            <p:nvPr/>
          </p:nvSpPr>
          <p:spPr bwMode="auto">
            <a:xfrm>
              <a:off x="695" y="3255"/>
              <a:ext cx="677" cy="210"/>
            </a:xfrm>
            <a:custGeom>
              <a:avLst/>
              <a:gdLst/>
              <a:ahLst/>
              <a:cxnLst>
                <a:cxn ang="0">
                  <a:pos x="378" y="0"/>
                </a:cxn>
                <a:cxn ang="0">
                  <a:pos x="0" y="378"/>
                </a:cxn>
                <a:cxn ang="0">
                  <a:pos x="0" y="1889"/>
                </a:cxn>
                <a:cxn ang="0">
                  <a:pos x="378" y="2267"/>
                </a:cxn>
                <a:cxn ang="0">
                  <a:pos x="6939" y="2267"/>
                </a:cxn>
                <a:cxn ang="0">
                  <a:pos x="7317" y="1889"/>
                </a:cxn>
                <a:cxn ang="0">
                  <a:pos x="7317" y="378"/>
                </a:cxn>
                <a:cxn ang="0">
                  <a:pos x="6939" y="0"/>
                </a:cxn>
                <a:cxn ang="0">
                  <a:pos x="378" y="0"/>
                </a:cxn>
              </a:cxnLst>
              <a:rect l="0" t="0" r="r" b="b"/>
              <a:pathLst>
                <a:path w="7317" h="2267">
                  <a:moveTo>
                    <a:pt x="378" y="0"/>
                  </a:moveTo>
                  <a:cubicBezTo>
                    <a:pt x="169" y="0"/>
                    <a:pt x="0" y="170"/>
                    <a:pt x="0" y="378"/>
                  </a:cubicBezTo>
                  <a:lnTo>
                    <a:pt x="0" y="1889"/>
                  </a:lnTo>
                  <a:cubicBezTo>
                    <a:pt x="0" y="2098"/>
                    <a:pt x="169" y="2267"/>
                    <a:pt x="378" y="2267"/>
                  </a:cubicBezTo>
                  <a:lnTo>
                    <a:pt x="6939" y="2267"/>
                  </a:lnTo>
                  <a:cubicBezTo>
                    <a:pt x="7148" y="2267"/>
                    <a:pt x="7317" y="2098"/>
                    <a:pt x="7317" y="1889"/>
                  </a:cubicBezTo>
                  <a:lnTo>
                    <a:pt x="7317" y="378"/>
                  </a:lnTo>
                  <a:cubicBezTo>
                    <a:pt x="7317" y="170"/>
                    <a:pt x="7148" y="0"/>
                    <a:pt x="6939" y="0"/>
                  </a:cubicBezTo>
                  <a:lnTo>
                    <a:pt x="378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3995" name="Rectangle 171"/>
          <p:cNvSpPr>
            <a:spLocks noChangeArrowheads="1"/>
          </p:cNvSpPr>
          <p:nvPr/>
        </p:nvSpPr>
        <p:spPr bwMode="auto">
          <a:xfrm>
            <a:off x="1409700" y="5070475"/>
            <a:ext cx="700088" cy="1698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Cryogenics</a:t>
            </a:r>
            <a:endParaRPr lang="en-US"/>
          </a:p>
        </p:txBody>
      </p:sp>
      <p:sp>
        <p:nvSpPr>
          <p:cNvPr id="333996" name="Freeform 172"/>
          <p:cNvSpPr>
            <a:spLocks noEditPoints="1"/>
          </p:cNvSpPr>
          <p:nvPr/>
        </p:nvSpPr>
        <p:spPr bwMode="auto">
          <a:xfrm>
            <a:off x="3795713" y="3325813"/>
            <a:ext cx="1049337" cy="100012"/>
          </a:xfrm>
          <a:custGeom>
            <a:avLst/>
            <a:gdLst/>
            <a:ahLst/>
            <a:cxnLst>
              <a:cxn ang="0">
                <a:pos x="0" y="19"/>
              </a:cxn>
              <a:cxn ang="0">
                <a:pos x="571" y="19"/>
              </a:cxn>
              <a:cxn ang="0">
                <a:pos x="571" y="37"/>
              </a:cxn>
              <a:cxn ang="0">
                <a:pos x="0" y="37"/>
              </a:cxn>
              <a:cxn ang="0">
                <a:pos x="0" y="19"/>
              </a:cxn>
              <a:cxn ang="0">
                <a:pos x="571" y="28"/>
              </a:cxn>
              <a:cxn ang="0">
                <a:pos x="534" y="0"/>
              </a:cxn>
              <a:cxn ang="0">
                <a:pos x="626" y="28"/>
              </a:cxn>
              <a:cxn ang="0">
                <a:pos x="534" y="56"/>
              </a:cxn>
              <a:cxn ang="0">
                <a:pos x="571" y="28"/>
              </a:cxn>
            </a:cxnLst>
            <a:rect l="0" t="0" r="r" b="b"/>
            <a:pathLst>
              <a:path w="626" h="56">
                <a:moveTo>
                  <a:pt x="0" y="19"/>
                </a:moveTo>
                <a:lnTo>
                  <a:pt x="571" y="19"/>
                </a:lnTo>
                <a:lnTo>
                  <a:pt x="571" y="37"/>
                </a:lnTo>
                <a:lnTo>
                  <a:pt x="0" y="37"/>
                </a:lnTo>
                <a:lnTo>
                  <a:pt x="0" y="19"/>
                </a:lnTo>
                <a:close/>
                <a:moveTo>
                  <a:pt x="571" y="28"/>
                </a:moveTo>
                <a:lnTo>
                  <a:pt x="534" y="0"/>
                </a:lnTo>
                <a:lnTo>
                  <a:pt x="626" y="28"/>
                </a:lnTo>
                <a:lnTo>
                  <a:pt x="534" y="56"/>
                </a:lnTo>
                <a:lnTo>
                  <a:pt x="571" y="28"/>
                </a:lnTo>
                <a:close/>
              </a:path>
            </a:pathLst>
          </a:custGeom>
          <a:solidFill>
            <a:srgbClr val="336699"/>
          </a:solidFill>
          <a:ln w="1588" cap="flat">
            <a:solidFill>
              <a:srgbClr val="003366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sp>
        <p:nvSpPr>
          <p:cNvPr id="333997" name="Freeform 173"/>
          <p:cNvSpPr>
            <a:spLocks noEditPoints="1"/>
          </p:cNvSpPr>
          <p:nvPr/>
        </p:nvSpPr>
        <p:spPr bwMode="auto">
          <a:xfrm>
            <a:off x="3397250" y="4725988"/>
            <a:ext cx="165100" cy="241300"/>
          </a:xfrm>
          <a:custGeom>
            <a:avLst/>
            <a:gdLst/>
            <a:ahLst/>
            <a:cxnLst>
              <a:cxn ang="0">
                <a:pos x="26" y="135"/>
              </a:cxn>
              <a:cxn ang="0">
                <a:pos x="24" y="75"/>
              </a:cxn>
              <a:cxn ang="0">
                <a:pos x="73" y="73"/>
              </a:cxn>
              <a:cxn ang="0">
                <a:pos x="75" y="133"/>
              </a:cxn>
              <a:cxn ang="0">
                <a:pos x="26" y="135"/>
              </a:cxn>
              <a:cxn ang="0">
                <a:pos x="0" y="101"/>
              </a:cxn>
              <a:cxn ang="0">
                <a:pos x="46" y="0"/>
              </a:cxn>
              <a:cxn ang="0">
                <a:pos x="99" y="97"/>
              </a:cxn>
              <a:cxn ang="0">
                <a:pos x="0" y="101"/>
              </a:cxn>
            </a:cxnLst>
            <a:rect l="0" t="0" r="r" b="b"/>
            <a:pathLst>
              <a:path w="99" h="135">
                <a:moveTo>
                  <a:pt x="26" y="135"/>
                </a:moveTo>
                <a:lnTo>
                  <a:pt x="24" y="75"/>
                </a:lnTo>
                <a:lnTo>
                  <a:pt x="73" y="73"/>
                </a:lnTo>
                <a:lnTo>
                  <a:pt x="75" y="133"/>
                </a:lnTo>
                <a:lnTo>
                  <a:pt x="26" y="135"/>
                </a:lnTo>
                <a:close/>
                <a:moveTo>
                  <a:pt x="0" y="101"/>
                </a:moveTo>
                <a:lnTo>
                  <a:pt x="46" y="0"/>
                </a:lnTo>
                <a:lnTo>
                  <a:pt x="99" y="97"/>
                </a:lnTo>
                <a:lnTo>
                  <a:pt x="0" y="101"/>
                </a:lnTo>
                <a:close/>
              </a:path>
            </a:pathLst>
          </a:custGeom>
          <a:solidFill>
            <a:schemeClr val="hlink"/>
          </a:solidFill>
          <a:ln w="9525">
            <a:solidFill>
              <a:schemeClr val="bg2"/>
            </a:solidFill>
            <a:round/>
            <a:headEnd/>
            <a:tailEnd/>
          </a:ln>
        </p:spPr>
        <p:txBody>
          <a:bodyPr/>
          <a:lstStyle/>
          <a:p>
            <a:endParaRPr lang="en-GB"/>
          </a:p>
        </p:txBody>
      </p:sp>
      <p:grpSp>
        <p:nvGrpSpPr>
          <p:cNvPr id="334002" name="Group 178"/>
          <p:cNvGrpSpPr>
            <a:grpSpLocks/>
          </p:cNvGrpSpPr>
          <p:nvPr/>
        </p:nvGrpSpPr>
        <p:grpSpPr bwMode="auto">
          <a:xfrm>
            <a:off x="3975100" y="3652838"/>
            <a:ext cx="793750" cy="342900"/>
            <a:chOff x="2349" y="2518"/>
            <a:chExt cx="474" cy="193"/>
          </a:xfrm>
        </p:grpSpPr>
        <p:sp>
          <p:nvSpPr>
            <p:cNvPr id="333998" name="Rectangle 174"/>
            <p:cNvSpPr>
              <a:spLocks noChangeArrowheads="1"/>
            </p:cNvSpPr>
            <p:nvPr/>
          </p:nvSpPr>
          <p:spPr bwMode="auto">
            <a:xfrm>
              <a:off x="2349" y="2518"/>
              <a:ext cx="474" cy="193"/>
            </a:xfrm>
            <a:prstGeom prst="rect">
              <a:avLst/>
            </a:prstGeom>
            <a:solidFill>
              <a:srgbClr val="FFFFCC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3999" name="Freeform 175"/>
            <p:cNvSpPr>
              <a:spLocks/>
            </p:cNvSpPr>
            <p:nvPr/>
          </p:nvSpPr>
          <p:spPr bwMode="auto">
            <a:xfrm>
              <a:off x="2349" y="2519"/>
              <a:ext cx="474" cy="192"/>
            </a:xfrm>
            <a:custGeom>
              <a:avLst/>
              <a:gdLst/>
              <a:ahLst/>
              <a:cxnLst>
                <a:cxn ang="0">
                  <a:pos x="346" y="0"/>
                </a:cxn>
                <a:cxn ang="0">
                  <a:pos x="0" y="346"/>
                </a:cxn>
                <a:cxn ang="0">
                  <a:pos x="0" y="1730"/>
                </a:cxn>
                <a:cxn ang="0">
                  <a:pos x="346" y="2075"/>
                </a:cxn>
                <a:cxn ang="0">
                  <a:pos x="4771" y="2075"/>
                </a:cxn>
                <a:cxn ang="0">
                  <a:pos x="5117" y="1730"/>
                </a:cxn>
                <a:cxn ang="0">
                  <a:pos x="5117" y="346"/>
                </a:cxn>
                <a:cxn ang="0">
                  <a:pos x="4771" y="0"/>
                </a:cxn>
                <a:cxn ang="0">
                  <a:pos x="346" y="0"/>
                </a:cxn>
              </a:cxnLst>
              <a:rect l="0" t="0" r="r" b="b"/>
              <a:pathLst>
                <a:path w="5117" h="2075">
                  <a:moveTo>
                    <a:pt x="346" y="0"/>
                  </a:moveTo>
                  <a:cubicBezTo>
                    <a:pt x="155" y="0"/>
                    <a:pt x="0" y="155"/>
                    <a:pt x="0" y="346"/>
                  </a:cubicBezTo>
                  <a:lnTo>
                    <a:pt x="0" y="1730"/>
                  </a:lnTo>
                  <a:cubicBezTo>
                    <a:pt x="0" y="1921"/>
                    <a:pt x="155" y="2075"/>
                    <a:pt x="346" y="2075"/>
                  </a:cubicBezTo>
                  <a:lnTo>
                    <a:pt x="4771" y="2075"/>
                  </a:lnTo>
                  <a:cubicBezTo>
                    <a:pt x="4962" y="2075"/>
                    <a:pt x="5117" y="1921"/>
                    <a:pt x="5117" y="1730"/>
                  </a:cubicBezTo>
                  <a:lnTo>
                    <a:pt x="5117" y="346"/>
                  </a:lnTo>
                  <a:cubicBezTo>
                    <a:pt x="5117" y="155"/>
                    <a:pt x="4962" y="0"/>
                    <a:pt x="4771" y="0"/>
                  </a:cubicBezTo>
                  <a:lnTo>
                    <a:pt x="346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000" name="Rectangle 176"/>
            <p:cNvSpPr>
              <a:spLocks noChangeArrowheads="1"/>
            </p:cNvSpPr>
            <p:nvPr/>
          </p:nvSpPr>
          <p:spPr bwMode="auto">
            <a:xfrm>
              <a:off x="2349" y="2518"/>
              <a:ext cx="474" cy="193"/>
            </a:xfrm>
            <a:prstGeom prst="rect">
              <a:avLst/>
            </a:prstGeom>
            <a:solidFill>
              <a:srgbClr val="FFFFCC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001" name="Freeform 177"/>
            <p:cNvSpPr>
              <a:spLocks/>
            </p:cNvSpPr>
            <p:nvPr/>
          </p:nvSpPr>
          <p:spPr bwMode="auto">
            <a:xfrm>
              <a:off x="2349" y="2519"/>
              <a:ext cx="474" cy="192"/>
            </a:xfrm>
            <a:custGeom>
              <a:avLst/>
              <a:gdLst/>
              <a:ahLst/>
              <a:cxnLst>
                <a:cxn ang="0">
                  <a:pos x="346" y="0"/>
                </a:cxn>
                <a:cxn ang="0">
                  <a:pos x="0" y="346"/>
                </a:cxn>
                <a:cxn ang="0">
                  <a:pos x="0" y="1730"/>
                </a:cxn>
                <a:cxn ang="0">
                  <a:pos x="346" y="2075"/>
                </a:cxn>
                <a:cxn ang="0">
                  <a:pos x="4771" y="2075"/>
                </a:cxn>
                <a:cxn ang="0">
                  <a:pos x="5117" y="1730"/>
                </a:cxn>
                <a:cxn ang="0">
                  <a:pos x="5117" y="346"/>
                </a:cxn>
                <a:cxn ang="0">
                  <a:pos x="4771" y="0"/>
                </a:cxn>
                <a:cxn ang="0">
                  <a:pos x="346" y="0"/>
                </a:cxn>
              </a:cxnLst>
              <a:rect l="0" t="0" r="r" b="b"/>
              <a:pathLst>
                <a:path w="5117" h="2075">
                  <a:moveTo>
                    <a:pt x="346" y="0"/>
                  </a:moveTo>
                  <a:cubicBezTo>
                    <a:pt x="155" y="0"/>
                    <a:pt x="0" y="155"/>
                    <a:pt x="0" y="346"/>
                  </a:cubicBezTo>
                  <a:lnTo>
                    <a:pt x="0" y="1730"/>
                  </a:lnTo>
                  <a:cubicBezTo>
                    <a:pt x="0" y="1921"/>
                    <a:pt x="155" y="2075"/>
                    <a:pt x="346" y="2075"/>
                  </a:cubicBezTo>
                  <a:lnTo>
                    <a:pt x="4771" y="2075"/>
                  </a:lnTo>
                  <a:cubicBezTo>
                    <a:pt x="4962" y="2075"/>
                    <a:pt x="5117" y="1921"/>
                    <a:pt x="5117" y="1730"/>
                  </a:cubicBezTo>
                  <a:lnTo>
                    <a:pt x="5117" y="346"/>
                  </a:lnTo>
                  <a:cubicBezTo>
                    <a:pt x="5117" y="155"/>
                    <a:pt x="4962" y="0"/>
                    <a:pt x="4771" y="0"/>
                  </a:cubicBezTo>
                  <a:lnTo>
                    <a:pt x="346" y="0"/>
                  </a:lnTo>
                  <a:close/>
                </a:path>
              </a:pathLst>
            </a:custGeom>
            <a:noFill/>
            <a:ln w="2222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4003" name="Rectangle 179"/>
          <p:cNvSpPr>
            <a:spLocks noChangeArrowheads="1"/>
          </p:cNvSpPr>
          <p:nvPr/>
        </p:nvSpPr>
        <p:spPr bwMode="auto">
          <a:xfrm>
            <a:off x="4030663" y="3681413"/>
            <a:ext cx="635000" cy="13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900">
                <a:solidFill>
                  <a:srgbClr val="000000"/>
                </a:solidFill>
                <a:latin typeface="Arial" pitchFamily="34" charset="0"/>
              </a:rPr>
              <a:t>Beam Dump</a:t>
            </a:r>
            <a:endParaRPr lang="en-US"/>
          </a:p>
        </p:txBody>
      </p:sp>
      <p:sp>
        <p:nvSpPr>
          <p:cNvPr id="334004" name="Rectangle 180"/>
          <p:cNvSpPr>
            <a:spLocks noChangeArrowheads="1"/>
          </p:cNvSpPr>
          <p:nvPr/>
        </p:nvSpPr>
        <p:spPr bwMode="auto">
          <a:xfrm>
            <a:off x="4178300" y="3836988"/>
            <a:ext cx="361950" cy="13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900">
                <a:solidFill>
                  <a:srgbClr val="000000"/>
                </a:solidFill>
                <a:latin typeface="Arial" pitchFamily="34" charset="0"/>
              </a:rPr>
              <a:t>Trigger</a:t>
            </a:r>
            <a:endParaRPr lang="en-US"/>
          </a:p>
        </p:txBody>
      </p:sp>
      <p:sp>
        <p:nvSpPr>
          <p:cNvPr id="334005" name="Freeform 181"/>
          <p:cNvSpPr>
            <a:spLocks noEditPoints="1"/>
          </p:cNvSpPr>
          <p:nvPr/>
        </p:nvSpPr>
        <p:spPr bwMode="auto">
          <a:xfrm>
            <a:off x="2316163" y="1671638"/>
            <a:ext cx="3486150" cy="66675"/>
          </a:xfrm>
          <a:custGeom>
            <a:avLst/>
            <a:gdLst/>
            <a:ahLst/>
            <a:cxnLst>
              <a:cxn ang="0">
                <a:pos x="0" y="14"/>
              </a:cxn>
              <a:cxn ang="0">
                <a:pos x="2044" y="14"/>
              </a:cxn>
              <a:cxn ang="0">
                <a:pos x="2044" y="24"/>
              </a:cxn>
              <a:cxn ang="0">
                <a:pos x="0" y="24"/>
              </a:cxn>
              <a:cxn ang="0">
                <a:pos x="0" y="14"/>
              </a:cxn>
              <a:cxn ang="0">
                <a:pos x="2044" y="19"/>
              </a:cxn>
              <a:cxn ang="0">
                <a:pos x="2019" y="0"/>
              </a:cxn>
              <a:cxn ang="0">
                <a:pos x="2081" y="19"/>
              </a:cxn>
              <a:cxn ang="0">
                <a:pos x="2019" y="37"/>
              </a:cxn>
              <a:cxn ang="0">
                <a:pos x="2044" y="19"/>
              </a:cxn>
            </a:cxnLst>
            <a:rect l="0" t="0" r="r" b="b"/>
            <a:pathLst>
              <a:path w="2081" h="37">
                <a:moveTo>
                  <a:pt x="0" y="14"/>
                </a:moveTo>
                <a:lnTo>
                  <a:pt x="2044" y="14"/>
                </a:lnTo>
                <a:lnTo>
                  <a:pt x="2044" y="24"/>
                </a:lnTo>
                <a:lnTo>
                  <a:pt x="0" y="24"/>
                </a:lnTo>
                <a:lnTo>
                  <a:pt x="0" y="14"/>
                </a:lnTo>
                <a:close/>
                <a:moveTo>
                  <a:pt x="2044" y="19"/>
                </a:moveTo>
                <a:lnTo>
                  <a:pt x="2019" y="0"/>
                </a:lnTo>
                <a:lnTo>
                  <a:pt x="2081" y="19"/>
                </a:lnTo>
                <a:lnTo>
                  <a:pt x="2019" y="37"/>
                </a:lnTo>
                <a:lnTo>
                  <a:pt x="2044" y="19"/>
                </a:lnTo>
                <a:close/>
              </a:path>
            </a:pathLst>
          </a:custGeom>
          <a:solidFill>
            <a:srgbClr val="336699"/>
          </a:solidFill>
          <a:ln w="1588" cap="flat">
            <a:solidFill>
              <a:srgbClr val="003366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sp>
        <p:nvSpPr>
          <p:cNvPr id="334006" name="Freeform 182"/>
          <p:cNvSpPr>
            <a:spLocks noEditPoints="1"/>
          </p:cNvSpPr>
          <p:nvPr/>
        </p:nvSpPr>
        <p:spPr bwMode="auto">
          <a:xfrm>
            <a:off x="3227388" y="1893888"/>
            <a:ext cx="2574925" cy="390525"/>
          </a:xfrm>
          <a:custGeom>
            <a:avLst/>
            <a:gdLst/>
            <a:ahLst/>
            <a:cxnLst>
              <a:cxn ang="0">
                <a:pos x="0" y="219"/>
              </a:cxn>
              <a:cxn ang="0">
                <a:pos x="0" y="13"/>
              </a:cxn>
              <a:cxn ang="0">
                <a:pos x="1500" y="13"/>
              </a:cxn>
              <a:cxn ang="0">
                <a:pos x="1500" y="23"/>
              </a:cxn>
              <a:cxn ang="0">
                <a:pos x="5" y="23"/>
              </a:cxn>
              <a:cxn ang="0">
                <a:pos x="10" y="18"/>
              </a:cxn>
              <a:cxn ang="0">
                <a:pos x="10" y="219"/>
              </a:cxn>
              <a:cxn ang="0">
                <a:pos x="0" y="219"/>
              </a:cxn>
              <a:cxn ang="0">
                <a:pos x="1500" y="18"/>
              </a:cxn>
              <a:cxn ang="0">
                <a:pos x="1475" y="0"/>
              </a:cxn>
              <a:cxn ang="0">
                <a:pos x="1537" y="18"/>
              </a:cxn>
              <a:cxn ang="0">
                <a:pos x="1475" y="37"/>
              </a:cxn>
              <a:cxn ang="0">
                <a:pos x="1500" y="18"/>
              </a:cxn>
            </a:cxnLst>
            <a:rect l="0" t="0" r="r" b="b"/>
            <a:pathLst>
              <a:path w="1537" h="219">
                <a:moveTo>
                  <a:pt x="0" y="219"/>
                </a:moveTo>
                <a:lnTo>
                  <a:pt x="0" y="13"/>
                </a:lnTo>
                <a:lnTo>
                  <a:pt x="1500" y="13"/>
                </a:lnTo>
                <a:lnTo>
                  <a:pt x="1500" y="23"/>
                </a:lnTo>
                <a:lnTo>
                  <a:pt x="5" y="23"/>
                </a:lnTo>
                <a:lnTo>
                  <a:pt x="10" y="18"/>
                </a:lnTo>
                <a:lnTo>
                  <a:pt x="10" y="219"/>
                </a:lnTo>
                <a:lnTo>
                  <a:pt x="0" y="219"/>
                </a:lnTo>
                <a:close/>
                <a:moveTo>
                  <a:pt x="1500" y="18"/>
                </a:moveTo>
                <a:lnTo>
                  <a:pt x="1475" y="0"/>
                </a:lnTo>
                <a:lnTo>
                  <a:pt x="1537" y="18"/>
                </a:lnTo>
                <a:lnTo>
                  <a:pt x="1475" y="37"/>
                </a:lnTo>
                <a:lnTo>
                  <a:pt x="1500" y="18"/>
                </a:lnTo>
                <a:close/>
              </a:path>
            </a:pathLst>
          </a:custGeom>
          <a:solidFill>
            <a:srgbClr val="336699"/>
          </a:solidFill>
          <a:ln w="1588" cap="flat">
            <a:solidFill>
              <a:srgbClr val="003366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grpSp>
        <p:nvGrpSpPr>
          <p:cNvPr id="334009" name="Group 185"/>
          <p:cNvGrpSpPr>
            <a:grpSpLocks/>
          </p:cNvGrpSpPr>
          <p:nvPr/>
        </p:nvGrpSpPr>
        <p:grpSpPr bwMode="auto">
          <a:xfrm>
            <a:off x="1235075" y="1543050"/>
            <a:ext cx="1081088" cy="361950"/>
            <a:chOff x="713" y="1323"/>
            <a:chExt cx="646" cy="203"/>
          </a:xfrm>
        </p:grpSpPr>
        <p:sp>
          <p:nvSpPr>
            <p:cNvPr id="334007" name="Freeform 183"/>
            <p:cNvSpPr>
              <a:spLocks/>
            </p:cNvSpPr>
            <p:nvPr/>
          </p:nvSpPr>
          <p:spPr bwMode="auto">
            <a:xfrm>
              <a:off x="713" y="1323"/>
              <a:ext cx="646" cy="203"/>
            </a:xfrm>
            <a:custGeom>
              <a:avLst/>
              <a:gdLst/>
              <a:ahLst/>
              <a:cxnLst>
                <a:cxn ang="0">
                  <a:pos x="730" y="0"/>
                </a:cxn>
                <a:cxn ang="0">
                  <a:pos x="0" y="731"/>
                </a:cxn>
                <a:cxn ang="0">
                  <a:pos x="0" y="3653"/>
                </a:cxn>
                <a:cxn ang="0">
                  <a:pos x="730" y="4383"/>
                </a:cxn>
                <a:cxn ang="0">
                  <a:pos x="13219" y="4383"/>
                </a:cxn>
                <a:cxn ang="0">
                  <a:pos x="13950" y="3653"/>
                </a:cxn>
                <a:cxn ang="0">
                  <a:pos x="13950" y="731"/>
                </a:cxn>
                <a:cxn ang="0">
                  <a:pos x="13219" y="0"/>
                </a:cxn>
                <a:cxn ang="0">
                  <a:pos x="730" y="0"/>
                </a:cxn>
              </a:cxnLst>
              <a:rect l="0" t="0" r="r" b="b"/>
              <a:pathLst>
                <a:path w="13950" h="4383">
                  <a:moveTo>
                    <a:pt x="730" y="0"/>
                  </a:moveTo>
                  <a:cubicBezTo>
                    <a:pt x="327" y="0"/>
                    <a:pt x="0" y="327"/>
                    <a:pt x="0" y="731"/>
                  </a:cubicBezTo>
                  <a:lnTo>
                    <a:pt x="0" y="3653"/>
                  </a:lnTo>
                  <a:cubicBezTo>
                    <a:pt x="0" y="4056"/>
                    <a:pt x="327" y="4383"/>
                    <a:pt x="730" y="4383"/>
                  </a:cubicBezTo>
                  <a:lnTo>
                    <a:pt x="13219" y="4383"/>
                  </a:lnTo>
                  <a:cubicBezTo>
                    <a:pt x="13623" y="4383"/>
                    <a:pt x="13950" y="4056"/>
                    <a:pt x="13950" y="3653"/>
                  </a:cubicBezTo>
                  <a:lnTo>
                    <a:pt x="13950" y="731"/>
                  </a:lnTo>
                  <a:cubicBezTo>
                    <a:pt x="13950" y="327"/>
                    <a:pt x="13623" y="0"/>
                    <a:pt x="13219" y="0"/>
                  </a:cubicBezTo>
                  <a:lnTo>
                    <a:pt x="730" y="0"/>
                  </a:ln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008" name="Freeform 184"/>
            <p:cNvSpPr>
              <a:spLocks/>
            </p:cNvSpPr>
            <p:nvPr/>
          </p:nvSpPr>
          <p:spPr bwMode="auto">
            <a:xfrm>
              <a:off x="713" y="1323"/>
              <a:ext cx="646" cy="203"/>
            </a:xfrm>
            <a:custGeom>
              <a:avLst/>
              <a:gdLst/>
              <a:ahLst/>
              <a:cxnLst>
                <a:cxn ang="0">
                  <a:pos x="730" y="0"/>
                </a:cxn>
                <a:cxn ang="0">
                  <a:pos x="0" y="731"/>
                </a:cxn>
                <a:cxn ang="0">
                  <a:pos x="0" y="3653"/>
                </a:cxn>
                <a:cxn ang="0">
                  <a:pos x="730" y="4383"/>
                </a:cxn>
                <a:cxn ang="0">
                  <a:pos x="13219" y="4383"/>
                </a:cxn>
                <a:cxn ang="0">
                  <a:pos x="13950" y="3653"/>
                </a:cxn>
                <a:cxn ang="0">
                  <a:pos x="13950" y="731"/>
                </a:cxn>
                <a:cxn ang="0">
                  <a:pos x="13219" y="0"/>
                </a:cxn>
                <a:cxn ang="0">
                  <a:pos x="730" y="0"/>
                </a:cxn>
              </a:cxnLst>
              <a:rect l="0" t="0" r="r" b="b"/>
              <a:pathLst>
                <a:path w="13950" h="4383">
                  <a:moveTo>
                    <a:pt x="730" y="0"/>
                  </a:moveTo>
                  <a:cubicBezTo>
                    <a:pt x="327" y="0"/>
                    <a:pt x="0" y="327"/>
                    <a:pt x="0" y="731"/>
                  </a:cubicBezTo>
                  <a:lnTo>
                    <a:pt x="0" y="3653"/>
                  </a:lnTo>
                  <a:cubicBezTo>
                    <a:pt x="0" y="4056"/>
                    <a:pt x="327" y="4383"/>
                    <a:pt x="730" y="4383"/>
                  </a:cubicBezTo>
                  <a:lnTo>
                    <a:pt x="13219" y="4383"/>
                  </a:lnTo>
                  <a:cubicBezTo>
                    <a:pt x="13623" y="4383"/>
                    <a:pt x="13950" y="4056"/>
                    <a:pt x="13950" y="3653"/>
                  </a:cubicBezTo>
                  <a:lnTo>
                    <a:pt x="13950" y="731"/>
                  </a:lnTo>
                  <a:cubicBezTo>
                    <a:pt x="13950" y="327"/>
                    <a:pt x="13623" y="0"/>
                    <a:pt x="13219" y="0"/>
                  </a:cubicBezTo>
                  <a:lnTo>
                    <a:pt x="730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4010" name="Rectangle 186"/>
          <p:cNvSpPr>
            <a:spLocks noChangeArrowheads="1"/>
          </p:cNvSpPr>
          <p:nvPr/>
        </p:nvSpPr>
        <p:spPr bwMode="auto">
          <a:xfrm>
            <a:off x="1308100" y="1549400"/>
            <a:ext cx="9064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Beam Current </a:t>
            </a:r>
            <a:endParaRPr lang="en-US"/>
          </a:p>
        </p:txBody>
      </p:sp>
      <p:sp>
        <p:nvSpPr>
          <p:cNvPr id="334011" name="Rectangle 187"/>
          <p:cNvSpPr>
            <a:spLocks noChangeArrowheads="1"/>
          </p:cNvSpPr>
          <p:nvPr/>
        </p:nvSpPr>
        <p:spPr bwMode="auto">
          <a:xfrm>
            <a:off x="1500188" y="1735138"/>
            <a:ext cx="534987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Monitors</a:t>
            </a:r>
            <a:endParaRPr lang="en-US"/>
          </a:p>
        </p:txBody>
      </p:sp>
      <p:grpSp>
        <p:nvGrpSpPr>
          <p:cNvPr id="334014" name="Group 190"/>
          <p:cNvGrpSpPr>
            <a:grpSpLocks/>
          </p:cNvGrpSpPr>
          <p:nvPr/>
        </p:nvGrpSpPr>
        <p:grpSpPr bwMode="auto">
          <a:xfrm>
            <a:off x="2849563" y="1643063"/>
            <a:ext cx="584200" cy="187325"/>
            <a:chOff x="1677" y="1390"/>
            <a:chExt cx="349" cy="105"/>
          </a:xfrm>
        </p:grpSpPr>
        <p:sp>
          <p:nvSpPr>
            <p:cNvPr id="334012" name="Freeform 188"/>
            <p:cNvSpPr>
              <a:spLocks/>
            </p:cNvSpPr>
            <p:nvPr/>
          </p:nvSpPr>
          <p:spPr bwMode="auto">
            <a:xfrm>
              <a:off x="1677" y="1390"/>
              <a:ext cx="349" cy="105"/>
            </a:xfrm>
            <a:custGeom>
              <a:avLst/>
              <a:gdLst/>
              <a:ahLst/>
              <a:cxnLst>
                <a:cxn ang="0">
                  <a:pos x="378" y="0"/>
                </a:cxn>
                <a:cxn ang="0">
                  <a:pos x="0" y="378"/>
                </a:cxn>
                <a:cxn ang="0">
                  <a:pos x="0" y="1889"/>
                </a:cxn>
                <a:cxn ang="0">
                  <a:pos x="378" y="2267"/>
                </a:cxn>
                <a:cxn ang="0">
                  <a:pos x="7173" y="2267"/>
                </a:cxn>
                <a:cxn ang="0">
                  <a:pos x="7550" y="1889"/>
                </a:cxn>
                <a:cxn ang="0">
                  <a:pos x="7550" y="378"/>
                </a:cxn>
                <a:cxn ang="0">
                  <a:pos x="7173" y="0"/>
                </a:cxn>
                <a:cxn ang="0">
                  <a:pos x="378" y="0"/>
                </a:cxn>
              </a:cxnLst>
              <a:rect l="0" t="0" r="r" b="b"/>
              <a:pathLst>
                <a:path w="7550" h="2267">
                  <a:moveTo>
                    <a:pt x="378" y="0"/>
                  </a:moveTo>
                  <a:cubicBezTo>
                    <a:pt x="170" y="0"/>
                    <a:pt x="0" y="169"/>
                    <a:pt x="0" y="378"/>
                  </a:cubicBezTo>
                  <a:lnTo>
                    <a:pt x="0" y="1889"/>
                  </a:lnTo>
                  <a:cubicBezTo>
                    <a:pt x="0" y="2098"/>
                    <a:pt x="170" y="2267"/>
                    <a:pt x="378" y="2267"/>
                  </a:cubicBezTo>
                  <a:lnTo>
                    <a:pt x="7173" y="2267"/>
                  </a:lnTo>
                  <a:cubicBezTo>
                    <a:pt x="7381" y="2267"/>
                    <a:pt x="7550" y="2098"/>
                    <a:pt x="7550" y="1889"/>
                  </a:cubicBezTo>
                  <a:lnTo>
                    <a:pt x="7550" y="378"/>
                  </a:lnTo>
                  <a:cubicBezTo>
                    <a:pt x="7550" y="169"/>
                    <a:pt x="7381" y="0"/>
                    <a:pt x="7173" y="0"/>
                  </a:cubicBezTo>
                  <a:lnTo>
                    <a:pt x="378" y="0"/>
                  </a:lnTo>
                  <a:close/>
                </a:path>
              </a:pathLst>
            </a:custGeom>
            <a:solidFill>
              <a:srgbClr val="FF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013" name="Freeform 189"/>
            <p:cNvSpPr>
              <a:spLocks/>
            </p:cNvSpPr>
            <p:nvPr/>
          </p:nvSpPr>
          <p:spPr bwMode="auto">
            <a:xfrm>
              <a:off x="1677" y="1390"/>
              <a:ext cx="349" cy="105"/>
            </a:xfrm>
            <a:custGeom>
              <a:avLst/>
              <a:gdLst/>
              <a:ahLst/>
              <a:cxnLst>
                <a:cxn ang="0">
                  <a:pos x="378" y="0"/>
                </a:cxn>
                <a:cxn ang="0">
                  <a:pos x="0" y="378"/>
                </a:cxn>
                <a:cxn ang="0">
                  <a:pos x="0" y="1889"/>
                </a:cxn>
                <a:cxn ang="0">
                  <a:pos x="378" y="2267"/>
                </a:cxn>
                <a:cxn ang="0">
                  <a:pos x="7173" y="2267"/>
                </a:cxn>
                <a:cxn ang="0">
                  <a:pos x="7550" y="1889"/>
                </a:cxn>
                <a:cxn ang="0">
                  <a:pos x="7550" y="378"/>
                </a:cxn>
                <a:cxn ang="0">
                  <a:pos x="7173" y="0"/>
                </a:cxn>
                <a:cxn ang="0">
                  <a:pos x="378" y="0"/>
                </a:cxn>
              </a:cxnLst>
              <a:rect l="0" t="0" r="r" b="b"/>
              <a:pathLst>
                <a:path w="7550" h="2267">
                  <a:moveTo>
                    <a:pt x="378" y="0"/>
                  </a:moveTo>
                  <a:cubicBezTo>
                    <a:pt x="170" y="0"/>
                    <a:pt x="0" y="169"/>
                    <a:pt x="0" y="378"/>
                  </a:cubicBezTo>
                  <a:lnTo>
                    <a:pt x="0" y="1889"/>
                  </a:lnTo>
                  <a:cubicBezTo>
                    <a:pt x="0" y="2098"/>
                    <a:pt x="170" y="2267"/>
                    <a:pt x="378" y="2267"/>
                  </a:cubicBezTo>
                  <a:lnTo>
                    <a:pt x="7173" y="2267"/>
                  </a:lnTo>
                  <a:cubicBezTo>
                    <a:pt x="7381" y="2267"/>
                    <a:pt x="7550" y="2098"/>
                    <a:pt x="7550" y="1889"/>
                  </a:cubicBezTo>
                  <a:lnTo>
                    <a:pt x="7550" y="378"/>
                  </a:lnTo>
                  <a:cubicBezTo>
                    <a:pt x="7550" y="169"/>
                    <a:pt x="7381" y="0"/>
                    <a:pt x="7173" y="0"/>
                  </a:cubicBezTo>
                  <a:lnTo>
                    <a:pt x="378" y="0"/>
                  </a:lnTo>
                  <a:close/>
                </a:path>
              </a:pathLst>
            </a:custGeom>
            <a:noFill/>
            <a:ln w="2222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4015" name="Rectangle 191"/>
          <p:cNvSpPr>
            <a:spLocks noChangeArrowheads="1"/>
          </p:cNvSpPr>
          <p:nvPr/>
        </p:nvSpPr>
        <p:spPr bwMode="auto">
          <a:xfrm>
            <a:off x="2936875" y="1671638"/>
            <a:ext cx="381000" cy="1381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900">
                <a:solidFill>
                  <a:srgbClr val="000000"/>
                </a:solidFill>
                <a:latin typeface="Arial" pitchFamily="34" charset="0"/>
              </a:rPr>
              <a:t>Current</a:t>
            </a:r>
            <a:endParaRPr lang="en-US"/>
          </a:p>
        </p:txBody>
      </p:sp>
      <p:sp>
        <p:nvSpPr>
          <p:cNvPr id="334016" name="Freeform 192"/>
          <p:cNvSpPr>
            <a:spLocks noEditPoints="1"/>
          </p:cNvSpPr>
          <p:nvPr/>
        </p:nvSpPr>
        <p:spPr bwMode="auto">
          <a:xfrm>
            <a:off x="2338388" y="5113338"/>
            <a:ext cx="638175" cy="74612"/>
          </a:xfrm>
          <a:custGeom>
            <a:avLst/>
            <a:gdLst/>
            <a:ahLst/>
            <a:cxnLst>
              <a:cxn ang="0">
                <a:pos x="0" y="15"/>
              </a:cxn>
              <a:cxn ang="0">
                <a:pos x="190" y="15"/>
              </a:cxn>
              <a:cxn ang="0">
                <a:pos x="183" y="22"/>
              </a:cxn>
              <a:cxn ang="0">
                <a:pos x="183" y="14"/>
              </a:cxn>
              <a:cxn ang="0">
                <a:pos x="346" y="14"/>
              </a:cxn>
              <a:cxn ang="0">
                <a:pos x="346" y="28"/>
              </a:cxn>
              <a:cxn ang="0">
                <a:pos x="190" y="28"/>
              </a:cxn>
              <a:cxn ang="0">
                <a:pos x="197" y="21"/>
              </a:cxn>
              <a:cxn ang="0">
                <a:pos x="197" y="29"/>
              </a:cxn>
              <a:cxn ang="0">
                <a:pos x="0" y="29"/>
              </a:cxn>
              <a:cxn ang="0">
                <a:pos x="0" y="15"/>
              </a:cxn>
              <a:cxn ang="0">
                <a:pos x="339" y="0"/>
              </a:cxn>
              <a:cxn ang="0">
                <a:pos x="381" y="21"/>
              </a:cxn>
              <a:cxn ang="0">
                <a:pos x="339" y="42"/>
              </a:cxn>
              <a:cxn ang="0">
                <a:pos x="339" y="0"/>
              </a:cxn>
            </a:cxnLst>
            <a:rect l="0" t="0" r="r" b="b"/>
            <a:pathLst>
              <a:path w="381" h="42">
                <a:moveTo>
                  <a:pt x="0" y="15"/>
                </a:moveTo>
                <a:lnTo>
                  <a:pt x="190" y="15"/>
                </a:lnTo>
                <a:lnTo>
                  <a:pt x="183" y="22"/>
                </a:lnTo>
                <a:lnTo>
                  <a:pt x="183" y="14"/>
                </a:lnTo>
                <a:lnTo>
                  <a:pt x="346" y="14"/>
                </a:lnTo>
                <a:lnTo>
                  <a:pt x="346" y="28"/>
                </a:lnTo>
                <a:lnTo>
                  <a:pt x="190" y="28"/>
                </a:lnTo>
                <a:lnTo>
                  <a:pt x="197" y="21"/>
                </a:lnTo>
                <a:lnTo>
                  <a:pt x="197" y="29"/>
                </a:lnTo>
                <a:lnTo>
                  <a:pt x="0" y="29"/>
                </a:lnTo>
                <a:lnTo>
                  <a:pt x="0" y="15"/>
                </a:lnTo>
                <a:close/>
                <a:moveTo>
                  <a:pt x="339" y="0"/>
                </a:moveTo>
                <a:lnTo>
                  <a:pt x="381" y="21"/>
                </a:lnTo>
                <a:lnTo>
                  <a:pt x="339" y="42"/>
                </a:lnTo>
                <a:lnTo>
                  <a:pt x="339" y="0"/>
                </a:lnTo>
                <a:close/>
              </a:path>
            </a:pathLst>
          </a:custGeom>
          <a:solidFill>
            <a:srgbClr val="336699"/>
          </a:solidFill>
          <a:ln w="1588" cap="flat">
            <a:solidFill>
              <a:srgbClr val="003366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sp>
        <p:nvSpPr>
          <p:cNvPr id="334017" name="Freeform 193"/>
          <p:cNvSpPr>
            <a:spLocks noEditPoints="1"/>
          </p:cNvSpPr>
          <p:nvPr/>
        </p:nvSpPr>
        <p:spPr bwMode="auto">
          <a:xfrm>
            <a:off x="2316163" y="2620963"/>
            <a:ext cx="381000" cy="142875"/>
          </a:xfrm>
          <a:custGeom>
            <a:avLst/>
            <a:gdLst/>
            <a:ahLst/>
            <a:cxnLst>
              <a:cxn ang="0">
                <a:pos x="0" y="66"/>
              </a:cxn>
              <a:cxn ang="0">
                <a:pos x="113" y="66"/>
              </a:cxn>
              <a:cxn ang="0">
                <a:pos x="106" y="73"/>
              </a:cxn>
              <a:cxn ang="0">
                <a:pos x="106" y="14"/>
              </a:cxn>
              <a:cxn ang="0">
                <a:pos x="192" y="14"/>
              </a:cxn>
              <a:cxn ang="0">
                <a:pos x="192" y="27"/>
              </a:cxn>
              <a:cxn ang="0">
                <a:pos x="113" y="27"/>
              </a:cxn>
              <a:cxn ang="0">
                <a:pos x="120" y="20"/>
              </a:cxn>
              <a:cxn ang="0">
                <a:pos x="120" y="80"/>
              </a:cxn>
              <a:cxn ang="0">
                <a:pos x="0" y="80"/>
              </a:cxn>
              <a:cxn ang="0">
                <a:pos x="0" y="66"/>
              </a:cxn>
              <a:cxn ang="0">
                <a:pos x="185" y="0"/>
              </a:cxn>
              <a:cxn ang="0">
                <a:pos x="227" y="20"/>
              </a:cxn>
              <a:cxn ang="0">
                <a:pos x="185" y="41"/>
              </a:cxn>
              <a:cxn ang="0">
                <a:pos x="185" y="0"/>
              </a:cxn>
            </a:cxnLst>
            <a:rect l="0" t="0" r="r" b="b"/>
            <a:pathLst>
              <a:path w="227" h="80">
                <a:moveTo>
                  <a:pt x="0" y="66"/>
                </a:moveTo>
                <a:lnTo>
                  <a:pt x="113" y="66"/>
                </a:lnTo>
                <a:lnTo>
                  <a:pt x="106" y="73"/>
                </a:lnTo>
                <a:lnTo>
                  <a:pt x="106" y="14"/>
                </a:lnTo>
                <a:lnTo>
                  <a:pt x="192" y="14"/>
                </a:lnTo>
                <a:lnTo>
                  <a:pt x="192" y="27"/>
                </a:lnTo>
                <a:lnTo>
                  <a:pt x="113" y="27"/>
                </a:lnTo>
                <a:lnTo>
                  <a:pt x="120" y="20"/>
                </a:lnTo>
                <a:lnTo>
                  <a:pt x="120" y="80"/>
                </a:lnTo>
                <a:lnTo>
                  <a:pt x="0" y="80"/>
                </a:lnTo>
                <a:lnTo>
                  <a:pt x="0" y="66"/>
                </a:lnTo>
                <a:close/>
                <a:moveTo>
                  <a:pt x="185" y="0"/>
                </a:moveTo>
                <a:lnTo>
                  <a:pt x="227" y="20"/>
                </a:lnTo>
                <a:lnTo>
                  <a:pt x="185" y="41"/>
                </a:lnTo>
                <a:lnTo>
                  <a:pt x="185" y="0"/>
                </a:lnTo>
                <a:close/>
              </a:path>
            </a:pathLst>
          </a:custGeom>
          <a:solidFill>
            <a:srgbClr val="336699"/>
          </a:solidFill>
          <a:ln w="1588" cap="flat">
            <a:solidFill>
              <a:srgbClr val="003366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grpSp>
        <p:nvGrpSpPr>
          <p:cNvPr id="334020" name="Group 196"/>
          <p:cNvGrpSpPr>
            <a:grpSpLocks/>
          </p:cNvGrpSpPr>
          <p:nvPr/>
        </p:nvGrpSpPr>
        <p:grpSpPr bwMode="auto">
          <a:xfrm>
            <a:off x="6672263" y="3373438"/>
            <a:ext cx="1079500" cy="249237"/>
            <a:chOff x="3959" y="2361"/>
            <a:chExt cx="645" cy="140"/>
          </a:xfrm>
        </p:grpSpPr>
        <p:sp>
          <p:nvSpPr>
            <p:cNvPr id="334018" name="Freeform 194"/>
            <p:cNvSpPr>
              <a:spLocks/>
            </p:cNvSpPr>
            <p:nvPr/>
          </p:nvSpPr>
          <p:spPr bwMode="auto">
            <a:xfrm>
              <a:off x="3959" y="2361"/>
              <a:ext cx="645" cy="140"/>
            </a:xfrm>
            <a:custGeom>
              <a:avLst/>
              <a:gdLst/>
              <a:ahLst/>
              <a:cxnLst>
                <a:cxn ang="0">
                  <a:pos x="126" y="0"/>
                </a:cxn>
                <a:cxn ang="0">
                  <a:pos x="0" y="126"/>
                </a:cxn>
                <a:cxn ang="0">
                  <a:pos x="0" y="628"/>
                </a:cxn>
                <a:cxn ang="0">
                  <a:pos x="126" y="754"/>
                </a:cxn>
                <a:cxn ang="0">
                  <a:pos x="3358" y="754"/>
                </a:cxn>
                <a:cxn ang="0">
                  <a:pos x="3483" y="628"/>
                </a:cxn>
                <a:cxn ang="0">
                  <a:pos x="3483" y="126"/>
                </a:cxn>
                <a:cxn ang="0">
                  <a:pos x="3358" y="0"/>
                </a:cxn>
                <a:cxn ang="0">
                  <a:pos x="126" y="0"/>
                </a:cxn>
              </a:cxnLst>
              <a:rect l="0" t="0" r="r" b="b"/>
              <a:pathLst>
                <a:path w="3483" h="754">
                  <a:moveTo>
                    <a:pt x="126" y="0"/>
                  </a:moveTo>
                  <a:cubicBezTo>
                    <a:pt x="56" y="0"/>
                    <a:pt x="0" y="56"/>
                    <a:pt x="0" y="126"/>
                  </a:cubicBezTo>
                  <a:lnTo>
                    <a:pt x="0" y="628"/>
                  </a:lnTo>
                  <a:cubicBezTo>
                    <a:pt x="0" y="698"/>
                    <a:pt x="56" y="754"/>
                    <a:pt x="126" y="754"/>
                  </a:cubicBezTo>
                  <a:lnTo>
                    <a:pt x="3358" y="754"/>
                  </a:lnTo>
                  <a:cubicBezTo>
                    <a:pt x="3427" y="754"/>
                    <a:pt x="3483" y="698"/>
                    <a:pt x="3483" y="628"/>
                  </a:cubicBezTo>
                  <a:lnTo>
                    <a:pt x="3483" y="126"/>
                  </a:lnTo>
                  <a:cubicBezTo>
                    <a:pt x="3483" y="56"/>
                    <a:pt x="3427" y="0"/>
                    <a:pt x="3358" y="0"/>
                  </a:cubicBezTo>
                  <a:lnTo>
                    <a:pt x="126" y="0"/>
                  </a:ln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019" name="Freeform 195"/>
            <p:cNvSpPr>
              <a:spLocks/>
            </p:cNvSpPr>
            <p:nvPr/>
          </p:nvSpPr>
          <p:spPr bwMode="auto">
            <a:xfrm>
              <a:off x="3959" y="2361"/>
              <a:ext cx="645" cy="140"/>
            </a:xfrm>
            <a:custGeom>
              <a:avLst/>
              <a:gdLst/>
              <a:ahLst/>
              <a:cxnLst>
                <a:cxn ang="0">
                  <a:pos x="126" y="0"/>
                </a:cxn>
                <a:cxn ang="0">
                  <a:pos x="0" y="126"/>
                </a:cxn>
                <a:cxn ang="0">
                  <a:pos x="0" y="628"/>
                </a:cxn>
                <a:cxn ang="0">
                  <a:pos x="126" y="754"/>
                </a:cxn>
                <a:cxn ang="0">
                  <a:pos x="3358" y="754"/>
                </a:cxn>
                <a:cxn ang="0">
                  <a:pos x="3483" y="628"/>
                </a:cxn>
                <a:cxn ang="0">
                  <a:pos x="3483" y="126"/>
                </a:cxn>
                <a:cxn ang="0">
                  <a:pos x="3358" y="0"/>
                </a:cxn>
                <a:cxn ang="0">
                  <a:pos x="126" y="0"/>
                </a:cxn>
              </a:cxnLst>
              <a:rect l="0" t="0" r="r" b="b"/>
              <a:pathLst>
                <a:path w="3483" h="754">
                  <a:moveTo>
                    <a:pt x="126" y="0"/>
                  </a:moveTo>
                  <a:cubicBezTo>
                    <a:pt x="56" y="0"/>
                    <a:pt x="0" y="56"/>
                    <a:pt x="0" y="126"/>
                  </a:cubicBezTo>
                  <a:lnTo>
                    <a:pt x="0" y="628"/>
                  </a:lnTo>
                  <a:cubicBezTo>
                    <a:pt x="0" y="698"/>
                    <a:pt x="56" y="754"/>
                    <a:pt x="126" y="754"/>
                  </a:cubicBezTo>
                  <a:lnTo>
                    <a:pt x="3358" y="754"/>
                  </a:lnTo>
                  <a:cubicBezTo>
                    <a:pt x="3427" y="754"/>
                    <a:pt x="3483" y="698"/>
                    <a:pt x="3483" y="628"/>
                  </a:cubicBezTo>
                  <a:lnTo>
                    <a:pt x="3483" y="126"/>
                  </a:lnTo>
                  <a:cubicBezTo>
                    <a:pt x="3483" y="56"/>
                    <a:pt x="3427" y="0"/>
                    <a:pt x="3358" y="0"/>
                  </a:cubicBezTo>
                  <a:lnTo>
                    <a:pt x="126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4021" name="Rectangle 197"/>
          <p:cNvSpPr>
            <a:spLocks noChangeArrowheads="1"/>
          </p:cNvSpPr>
          <p:nvPr/>
        </p:nvSpPr>
        <p:spPr bwMode="auto">
          <a:xfrm>
            <a:off x="6908800" y="3416300"/>
            <a:ext cx="5889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BLMs arc</a:t>
            </a:r>
            <a:endParaRPr lang="en-US"/>
          </a:p>
        </p:txBody>
      </p:sp>
      <p:grpSp>
        <p:nvGrpSpPr>
          <p:cNvPr id="334024" name="Group 200"/>
          <p:cNvGrpSpPr>
            <a:grpSpLocks/>
          </p:cNvGrpSpPr>
          <p:nvPr/>
        </p:nvGrpSpPr>
        <p:grpSpPr bwMode="auto">
          <a:xfrm>
            <a:off x="5732463" y="3468688"/>
            <a:ext cx="55562" cy="60325"/>
            <a:chOff x="3398" y="2415"/>
            <a:chExt cx="33" cy="34"/>
          </a:xfrm>
        </p:grpSpPr>
        <p:sp>
          <p:nvSpPr>
            <p:cNvPr id="334022" name="Oval 198"/>
            <p:cNvSpPr>
              <a:spLocks noChangeArrowheads="1"/>
            </p:cNvSpPr>
            <p:nvPr/>
          </p:nvSpPr>
          <p:spPr bwMode="auto">
            <a:xfrm>
              <a:off x="3398" y="2415"/>
              <a:ext cx="33" cy="34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023" name="Oval 199"/>
            <p:cNvSpPr>
              <a:spLocks noChangeArrowheads="1"/>
            </p:cNvSpPr>
            <p:nvPr/>
          </p:nvSpPr>
          <p:spPr bwMode="auto">
            <a:xfrm>
              <a:off x="3398" y="2415"/>
              <a:ext cx="33" cy="34"/>
            </a:xfrm>
            <a:prstGeom prst="ellipse">
              <a:avLst/>
            </a:prstGeom>
            <a:noFill/>
            <a:ln w="9525" cap="rnd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grpSp>
        <p:nvGrpSpPr>
          <p:cNvPr id="334027" name="Group 203"/>
          <p:cNvGrpSpPr>
            <a:grpSpLocks/>
          </p:cNvGrpSpPr>
          <p:nvPr/>
        </p:nvGrpSpPr>
        <p:grpSpPr bwMode="auto">
          <a:xfrm>
            <a:off x="6681788" y="4448175"/>
            <a:ext cx="1698625" cy="249238"/>
            <a:chOff x="3965" y="2965"/>
            <a:chExt cx="1014" cy="140"/>
          </a:xfrm>
        </p:grpSpPr>
        <p:sp>
          <p:nvSpPr>
            <p:cNvPr id="334025" name="Freeform 201"/>
            <p:cNvSpPr>
              <a:spLocks/>
            </p:cNvSpPr>
            <p:nvPr/>
          </p:nvSpPr>
          <p:spPr bwMode="auto">
            <a:xfrm>
              <a:off x="3965" y="2965"/>
              <a:ext cx="1014" cy="140"/>
            </a:xfrm>
            <a:custGeom>
              <a:avLst/>
              <a:gdLst/>
              <a:ahLst/>
              <a:cxnLst>
                <a:cxn ang="0">
                  <a:pos x="126" y="0"/>
                </a:cxn>
                <a:cxn ang="0">
                  <a:pos x="0" y="126"/>
                </a:cxn>
                <a:cxn ang="0">
                  <a:pos x="0" y="629"/>
                </a:cxn>
                <a:cxn ang="0">
                  <a:pos x="126" y="755"/>
                </a:cxn>
                <a:cxn ang="0">
                  <a:pos x="5350" y="755"/>
                </a:cxn>
                <a:cxn ang="0">
                  <a:pos x="5475" y="629"/>
                </a:cxn>
                <a:cxn ang="0">
                  <a:pos x="5475" y="126"/>
                </a:cxn>
                <a:cxn ang="0">
                  <a:pos x="5350" y="0"/>
                </a:cxn>
                <a:cxn ang="0">
                  <a:pos x="126" y="0"/>
                </a:cxn>
              </a:cxnLst>
              <a:rect l="0" t="0" r="r" b="b"/>
              <a:pathLst>
                <a:path w="5475" h="755">
                  <a:moveTo>
                    <a:pt x="126" y="0"/>
                  </a:moveTo>
                  <a:cubicBezTo>
                    <a:pt x="57" y="0"/>
                    <a:pt x="0" y="57"/>
                    <a:pt x="0" y="126"/>
                  </a:cubicBezTo>
                  <a:lnTo>
                    <a:pt x="0" y="629"/>
                  </a:lnTo>
                  <a:cubicBezTo>
                    <a:pt x="0" y="698"/>
                    <a:pt x="57" y="755"/>
                    <a:pt x="126" y="755"/>
                  </a:cubicBezTo>
                  <a:lnTo>
                    <a:pt x="5350" y="755"/>
                  </a:lnTo>
                  <a:cubicBezTo>
                    <a:pt x="5419" y="755"/>
                    <a:pt x="5475" y="698"/>
                    <a:pt x="5475" y="629"/>
                  </a:cubicBezTo>
                  <a:lnTo>
                    <a:pt x="5475" y="126"/>
                  </a:lnTo>
                  <a:cubicBezTo>
                    <a:pt x="5475" y="57"/>
                    <a:pt x="5419" y="0"/>
                    <a:pt x="5350" y="0"/>
                  </a:cubicBezTo>
                  <a:lnTo>
                    <a:pt x="126" y="0"/>
                  </a:ln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026" name="Freeform 202"/>
            <p:cNvSpPr>
              <a:spLocks/>
            </p:cNvSpPr>
            <p:nvPr/>
          </p:nvSpPr>
          <p:spPr bwMode="auto">
            <a:xfrm>
              <a:off x="3965" y="2965"/>
              <a:ext cx="1014" cy="140"/>
            </a:xfrm>
            <a:custGeom>
              <a:avLst/>
              <a:gdLst/>
              <a:ahLst/>
              <a:cxnLst>
                <a:cxn ang="0">
                  <a:pos x="126" y="0"/>
                </a:cxn>
                <a:cxn ang="0">
                  <a:pos x="0" y="126"/>
                </a:cxn>
                <a:cxn ang="0">
                  <a:pos x="0" y="629"/>
                </a:cxn>
                <a:cxn ang="0">
                  <a:pos x="126" y="755"/>
                </a:cxn>
                <a:cxn ang="0">
                  <a:pos x="5350" y="755"/>
                </a:cxn>
                <a:cxn ang="0">
                  <a:pos x="5475" y="629"/>
                </a:cxn>
                <a:cxn ang="0">
                  <a:pos x="5475" y="126"/>
                </a:cxn>
                <a:cxn ang="0">
                  <a:pos x="5350" y="0"/>
                </a:cxn>
                <a:cxn ang="0">
                  <a:pos x="126" y="0"/>
                </a:cxn>
              </a:cxnLst>
              <a:rect l="0" t="0" r="r" b="b"/>
              <a:pathLst>
                <a:path w="5475" h="755">
                  <a:moveTo>
                    <a:pt x="126" y="0"/>
                  </a:moveTo>
                  <a:cubicBezTo>
                    <a:pt x="57" y="0"/>
                    <a:pt x="0" y="57"/>
                    <a:pt x="0" y="126"/>
                  </a:cubicBezTo>
                  <a:lnTo>
                    <a:pt x="0" y="629"/>
                  </a:lnTo>
                  <a:cubicBezTo>
                    <a:pt x="0" y="698"/>
                    <a:pt x="57" y="755"/>
                    <a:pt x="126" y="755"/>
                  </a:cubicBezTo>
                  <a:lnTo>
                    <a:pt x="5350" y="755"/>
                  </a:lnTo>
                  <a:cubicBezTo>
                    <a:pt x="5419" y="755"/>
                    <a:pt x="5475" y="698"/>
                    <a:pt x="5475" y="629"/>
                  </a:cubicBezTo>
                  <a:lnTo>
                    <a:pt x="5475" y="126"/>
                  </a:lnTo>
                  <a:cubicBezTo>
                    <a:pt x="5475" y="57"/>
                    <a:pt x="5419" y="0"/>
                    <a:pt x="5350" y="0"/>
                  </a:cubicBezTo>
                  <a:lnTo>
                    <a:pt x="126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4028" name="Rectangle 204"/>
          <p:cNvSpPr>
            <a:spLocks noChangeArrowheads="1"/>
          </p:cNvSpPr>
          <p:nvPr/>
        </p:nvSpPr>
        <p:spPr bwMode="auto">
          <a:xfrm>
            <a:off x="6819900" y="4492625"/>
            <a:ext cx="1371600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BPMs for dx/dt + dy/dt</a:t>
            </a:r>
            <a:endParaRPr lang="en-US"/>
          </a:p>
        </p:txBody>
      </p:sp>
      <p:grpSp>
        <p:nvGrpSpPr>
          <p:cNvPr id="334031" name="Group 207"/>
          <p:cNvGrpSpPr>
            <a:grpSpLocks/>
          </p:cNvGrpSpPr>
          <p:nvPr/>
        </p:nvGrpSpPr>
        <p:grpSpPr bwMode="auto">
          <a:xfrm>
            <a:off x="5729288" y="4543425"/>
            <a:ext cx="55562" cy="61913"/>
            <a:chOff x="3396" y="3018"/>
            <a:chExt cx="33" cy="35"/>
          </a:xfrm>
        </p:grpSpPr>
        <p:sp>
          <p:nvSpPr>
            <p:cNvPr id="334029" name="Oval 205"/>
            <p:cNvSpPr>
              <a:spLocks noChangeArrowheads="1"/>
            </p:cNvSpPr>
            <p:nvPr/>
          </p:nvSpPr>
          <p:spPr bwMode="auto">
            <a:xfrm>
              <a:off x="3396" y="3018"/>
              <a:ext cx="33" cy="3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030" name="Oval 206"/>
            <p:cNvSpPr>
              <a:spLocks noChangeArrowheads="1"/>
            </p:cNvSpPr>
            <p:nvPr/>
          </p:nvSpPr>
          <p:spPr bwMode="auto">
            <a:xfrm>
              <a:off x="3396" y="3018"/>
              <a:ext cx="33" cy="35"/>
            </a:xfrm>
            <a:prstGeom prst="ellipse">
              <a:avLst/>
            </a:prstGeom>
            <a:noFill/>
            <a:ln w="9525" cap="rnd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grpSp>
        <p:nvGrpSpPr>
          <p:cNvPr id="334034" name="Group 210"/>
          <p:cNvGrpSpPr>
            <a:grpSpLocks/>
          </p:cNvGrpSpPr>
          <p:nvPr/>
        </p:nvGrpSpPr>
        <p:grpSpPr bwMode="auto">
          <a:xfrm>
            <a:off x="6672263" y="4927600"/>
            <a:ext cx="1590675" cy="258763"/>
            <a:chOff x="3959" y="3234"/>
            <a:chExt cx="950" cy="145"/>
          </a:xfrm>
        </p:grpSpPr>
        <p:sp>
          <p:nvSpPr>
            <p:cNvPr id="334032" name="Freeform 208"/>
            <p:cNvSpPr>
              <a:spLocks/>
            </p:cNvSpPr>
            <p:nvPr/>
          </p:nvSpPr>
          <p:spPr bwMode="auto">
            <a:xfrm>
              <a:off x="3959" y="3234"/>
              <a:ext cx="950" cy="145"/>
            </a:xfrm>
            <a:custGeom>
              <a:avLst/>
              <a:gdLst/>
              <a:ahLst/>
              <a:cxnLst>
                <a:cxn ang="0">
                  <a:pos x="131" y="0"/>
                </a:cxn>
                <a:cxn ang="0">
                  <a:pos x="0" y="131"/>
                </a:cxn>
                <a:cxn ang="0">
                  <a:pos x="0" y="653"/>
                </a:cxn>
                <a:cxn ang="0">
                  <a:pos x="131" y="784"/>
                </a:cxn>
                <a:cxn ang="0">
                  <a:pos x="4999" y="784"/>
                </a:cxn>
                <a:cxn ang="0">
                  <a:pos x="5129" y="653"/>
                </a:cxn>
                <a:cxn ang="0">
                  <a:pos x="5129" y="131"/>
                </a:cxn>
                <a:cxn ang="0">
                  <a:pos x="4999" y="0"/>
                </a:cxn>
                <a:cxn ang="0">
                  <a:pos x="131" y="0"/>
                </a:cxn>
              </a:cxnLst>
              <a:rect l="0" t="0" r="r" b="b"/>
              <a:pathLst>
                <a:path w="5129" h="784">
                  <a:moveTo>
                    <a:pt x="131" y="0"/>
                  </a:moveTo>
                  <a:cubicBezTo>
                    <a:pt x="59" y="0"/>
                    <a:pt x="0" y="59"/>
                    <a:pt x="0" y="131"/>
                  </a:cubicBezTo>
                  <a:lnTo>
                    <a:pt x="0" y="653"/>
                  </a:lnTo>
                  <a:cubicBezTo>
                    <a:pt x="0" y="725"/>
                    <a:pt x="59" y="784"/>
                    <a:pt x="131" y="784"/>
                  </a:cubicBezTo>
                  <a:lnTo>
                    <a:pt x="4999" y="784"/>
                  </a:lnTo>
                  <a:cubicBezTo>
                    <a:pt x="5071" y="784"/>
                    <a:pt x="5129" y="725"/>
                    <a:pt x="5129" y="653"/>
                  </a:cubicBezTo>
                  <a:lnTo>
                    <a:pt x="5129" y="131"/>
                  </a:lnTo>
                  <a:cubicBezTo>
                    <a:pt x="5129" y="59"/>
                    <a:pt x="5071" y="0"/>
                    <a:pt x="4999" y="0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033" name="Freeform 209"/>
            <p:cNvSpPr>
              <a:spLocks/>
            </p:cNvSpPr>
            <p:nvPr/>
          </p:nvSpPr>
          <p:spPr bwMode="auto">
            <a:xfrm>
              <a:off x="3959" y="3234"/>
              <a:ext cx="950" cy="145"/>
            </a:xfrm>
            <a:custGeom>
              <a:avLst/>
              <a:gdLst/>
              <a:ahLst/>
              <a:cxnLst>
                <a:cxn ang="0">
                  <a:pos x="131" y="0"/>
                </a:cxn>
                <a:cxn ang="0">
                  <a:pos x="0" y="131"/>
                </a:cxn>
                <a:cxn ang="0">
                  <a:pos x="0" y="653"/>
                </a:cxn>
                <a:cxn ang="0">
                  <a:pos x="131" y="784"/>
                </a:cxn>
                <a:cxn ang="0">
                  <a:pos x="4999" y="784"/>
                </a:cxn>
                <a:cxn ang="0">
                  <a:pos x="5129" y="653"/>
                </a:cxn>
                <a:cxn ang="0">
                  <a:pos x="5129" y="131"/>
                </a:cxn>
                <a:cxn ang="0">
                  <a:pos x="4999" y="0"/>
                </a:cxn>
                <a:cxn ang="0">
                  <a:pos x="131" y="0"/>
                </a:cxn>
              </a:cxnLst>
              <a:rect l="0" t="0" r="r" b="b"/>
              <a:pathLst>
                <a:path w="5129" h="784">
                  <a:moveTo>
                    <a:pt x="131" y="0"/>
                  </a:moveTo>
                  <a:cubicBezTo>
                    <a:pt x="59" y="0"/>
                    <a:pt x="0" y="59"/>
                    <a:pt x="0" y="131"/>
                  </a:cubicBezTo>
                  <a:lnTo>
                    <a:pt x="0" y="653"/>
                  </a:lnTo>
                  <a:cubicBezTo>
                    <a:pt x="0" y="725"/>
                    <a:pt x="59" y="784"/>
                    <a:pt x="131" y="784"/>
                  </a:cubicBezTo>
                  <a:lnTo>
                    <a:pt x="4999" y="784"/>
                  </a:lnTo>
                  <a:cubicBezTo>
                    <a:pt x="5071" y="784"/>
                    <a:pt x="5129" y="725"/>
                    <a:pt x="5129" y="653"/>
                  </a:cubicBezTo>
                  <a:lnTo>
                    <a:pt x="5129" y="131"/>
                  </a:lnTo>
                  <a:cubicBezTo>
                    <a:pt x="5129" y="59"/>
                    <a:pt x="5071" y="0"/>
                    <a:pt x="4999" y="0"/>
                  </a:cubicBezTo>
                  <a:lnTo>
                    <a:pt x="131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4035" name="Rectangle 211"/>
          <p:cNvSpPr>
            <a:spLocks noChangeArrowheads="1"/>
          </p:cNvSpPr>
          <p:nvPr/>
        </p:nvSpPr>
        <p:spPr bwMode="auto">
          <a:xfrm>
            <a:off x="6823075" y="4975225"/>
            <a:ext cx="1244600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dI/dt magnet current</a:t>
            </a:r>
            <a:endParaRPr lang="en-US"/>
          </a:p>
        </p:txBody>
      </p:sp>
      <p:grpSp>
        <p:nvGrpSpPr>
          <p:cNvPr id="334038" name="Group 214"/>
          <p:cNvGrpSpPr>
            <a:grpSpLocks/>
          </p:cNvGrpSpPr>
          <p:nvPr/>
        </p:nvGrpSpPr>
        <p:grpSpPr bwMode="auto">
          <a:xfrm>
            <a:off x="5737225" y="5027613"/>
            <a:ext cx="55563" cy="61912"/>
            <a:chOff x="3401" y="3290"/>
            <a:chExt cx="33" cy="35"/>
          </a:xfrm>
        </p:grpSpPr>
        <p:sp>
          <p:nvSpPr>
            <p:cNvPr id="334036" name="Oval 212"/>
            <p:cNvSpPr>
              <a:spLocks noChangeArrowheads="1"/>
            </p:cNvSpPr>
            <p:nvPr/>
          </p:nvSpPr>
          <p:spPr bwMode="auto">
            <a:xfrm>
              <a:off x="3401" y="3290"/>
              <a:ext cx="33" cy="3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037" name="Oval 213"/>
            <p:cNvSpPr>
              <a:spLocks noChangeArrowheads="1"/>
            </p:cNvSpPr>
            <p:nvPr/>
          </p:nvSpPr>
          <p:spPr bwMode="auto">
            <a:xfrm>
              <a:off x="3401" y="3290"/>
              <a:ext cx="33" cy="35"/>
            </a:xfrm>
            <a:prstGeom prst="ellipse">
              <a:avLst/>
            </a:prstGeom>
            <a:noFill/>
            <a:ln w="9525" cap="rnd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4039" name="Freeform 215"/>
          <p:cNvSpPr>
            <a:spLocks/>
          </p:cNvSpPr>
          <p:nvPr/>
        </p:nvSpPr>
        <p:spPr bwMode="auto">
          <a:xfrm>
            <a:off x="6880225" y="1830388"/>
            <a:ext cx="1165225" cy="115570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696" y="0"/>
              </a:cxn>
              <a:cxn ang="0">
                <a:pos x="696" y="649"/>
              </a:cxn>
            </a:cxnLst>
            <a:rect l="0" t="0" r="r" b="b"/>
            <a:pathLst>
              <a:path w="696" h="649">
                <a:moveTo>
                  <a:pt x="0" y="0"/>
                </a:moveTo>
                <a:lnTo>
                  <a:pt x="696" y="0"/>
                </a:lnTo>
                <a:lnTo>
                  <a:pt x="696" y="649"/>
                </a:lnTo>
              </a:path>
            </a:pathLst>
          </a:custGeom>
          <a:noFill/>
          <a:ln w="22225" cap="flat">
            <a:solidFill>
              <a:srgbClr val="003366"/>
            </a:solidFill>
            <a:prstDash val="solid"/>
            <a:miter lim="800000"/>
            <a:headEnd/>
            <a:tailEnd/>
          </a:ln>
        </p:spPr>
        <p:txBody>
          <a:bodyPr/>
          <a:lstStyle/>
          <a:p>
            <a:endParaRPr lang="en-GB"/>
          </a:p>
        </p:txBody>
      </p:sp>
      <p:grpSp>
        <p:nvGrpSpPr>
          <p:cNvPr id="334042" name="Group 218"/>
          <p:cNvGrpSpPr>
            <a:grpSpLocks/>
          </p:cNvGrpSpPr>
          <p:nvPr/>
        </p:nvGrpSpPr>
        <p:grpSpPr bwMode="auto">
          <a:xfrm>
            <a:off x="7151688" y="1741488"/>
            <a:ext cx="585787" cy="187325"/>
            <a:chOff x="4245" y="1445"/>
            <a:chExt cx="350" cy="105"/>
          </a:xfrm>
        </p:grpSpPr>
        <p:sp>
          <p:nvSpPr>
            <p:cNvPr id="334040" name="Freeform 216"/>
            <p:cNvSpPr>
              <a:spLocks/>
            </p:cNvSpPr>
            <p:nvPr/>
          </p:nvSpPr>
          <p:spPr bwMode="auto">
            <a:xfrm>
              <a:off x="4245" y="1445"/>
              <a:ext cx="350" cy="105"/>
            </a:xfrm>
            <a:custGeom>
              <a:avLst/>
              <a:gdLst/>
              <a:ahLst/>
              <a:cxnLst>
                <a:cxn ang="0">
                  <a:pos x="94" y="0"/>
                </a:cxn>
                <a:cxn ang="0">
                  <a:pos x="0" y="94"/>
                </a:cxn>
                <a:cxn ang="0">
                  <a:pos x="0" y="472"/>
                </a:cxn>
                <a:cxn ang="0">
                  <a:pos x="94" y="567"/>
                </a:cxn>
                <a:cxn ang="0">
                  <a:pos x="1797" y="567"/>
                </a:cxn>
                <a:cxn ang="0">
                  <a:pos x="1891" y="472"/>
                </a:cxn>
                <a:cxn ang="0">
                  <a:pos x="1891" y="94"/>
                </a:cxn>
                <a:cxn ang="0">
                  <a:pos x="1797" y="0"/>
                </a:cxn>
                <a:cxn ang="0">
                  <a:pos x="94" y="0"/>
                </a:cxn>
              </a:cxnLst>
              <a:rect l="0" t="0" r="r" b="b"/>
              <a:pathLst>
                <a:path w="1891" h="567">
                  <a:moveTo>
                    <a:pt x="94" y="0"/>
                  </a:moveTo>
                  <a:cubicBezTo>
                    <a:pt x="42" y="0"/>
                    <a:pt x="0" y="42"/>
                    <a:pt x="0" y="94"/>
                  </a:cubicBezTo>
                  <a:lnTo>
                    <a:pt x="0" y="472"/>
                  </a:lnTo>
                  <a:cubicBezTo>
                    <a:pt x="0" y="524"/>
                    <a:pt x="42" y="567"/>
                    <a:pt x="94" y="567"/>
                  </a:cubicBezTo>
                  <a:lnTo>
                    <a:pt x="1797" y="567"/>
                  </a:lnTo>
                  <a:cubicBezTo>
                    <a:pt x="1849" y="567"/>
                    <a:pt x="1891" y="524"/>
                    <a:pt x="1891" y="472"/>
                  </a:cubicBezTo>
                  <a:lnTo>
                    <a:pt x="1891" y="94"/>
                  </a:lnTo>
                  <a:cubicBezTo>
                    <a:pt x="1891" y="42"/>
                    <a:pt x="1849" y="0"/>
                    <a:pt x="1797" y="0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FF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041" name="Freeform 217"/>
            <p:cNvSpPr>
              <a:spLocks/>
            </p:cNvSpPr>
            <p:nvPr/>
          </p:nvSpPr>
          <p:spPr bwMode="auto">
            <a:xfrm>
              <a:off x="4245" y="1445"/>
              <a:ext cx="350" cy="105"/>
            </a:xfrm>
            <a:custGeom>
              <a:avLst/>
              <a:gdLst/>
              <a:ahLst/>
              <a:cxnLst>
                <a:cxn ang="0">
                  <a:pos x="94" y="0"/>
                </a:cxn>
                <a:cxn ang="0">
                  <a:pos x="0" y="94"/>
                </a:cxn>
                <a:cxn ang="0">
                  <a:pos x="0" y="472"/>
                </a:cxn>
                <a:cxn ang="0">
                  <a:pos x="94" y="567"/>
                </a:cxn>
                <a:cxn ang="0">
                  <a:pos x="1797" y="567"/>
                </a:cxn>
                <a:cxn ang="0">
                  <a:pos x="1891" y="472"/>
                </a:cxn>
                <a:cxn ang="0">
                  <a:pos x="1891" y="94"/>
                </a:cxn>
                <a:cxn ang="0">
                  <a:pos x="1797" y="0"/>
                </a:cxn>
                <a:cxn ang="0">
                  <a:pos x="94" y="0"/>
                </a:cxn>
              </a:cxnLst>
              <a:rect l="0" t="0" r="r" b="b"/>
              <a:pathLst>
                <a:path w="1891" h="567">
                  <a:moveTo>
                    <a:pt x="94" y="0"/>
                  </a:moveTo>
                  <a:cubicBezTo>
                    <a:pt x="42" y="0"/>
                    <a:pt x="0" y="42"/>
                    <a:pt x="0" y="94"/>
                  </a:cubicBezTo>
                  <a:lnTo>
                    <a:pt x="0" y="472"/>
                  </a:lnTo>
                  <a:cubicBezTo>
                    <a:pt x="0" y="524"/>
                    <a:pt x="42" y="567"/>
                    <a:pt x="94" y="567"/>
                  </a:cubicBezTo>
                  <a:lnTo>
                    <a:pt x="1797" y="567"/>
                  </a:lnTo>
                  <a:cubicBezTo>
                    <a:pt x="1849" y="567"/>
                    <a:pt x="1891" y="524"/>
                    <a:pt x="1891" y="472"/>
                  </a:cubicBezTo>
                  <a:lnTo>
                    <a:pt x="1891" y="94"/>
                  </a:lnTo>
                  <a:cubicBezTo>
                    <a:pt x="1891" y="42"/>
                    <a:pt x="1849" y="0"/>
                    <a:pt x="1797" y="0"/>
                  </a:cubicBezTo>
                  <a:lnTo>
                    <a:pt x="94" y="0"/>
                  </a:lnTo>
                  <a:close/>
                </a:path>
              </a:pathLst>
            </a:custGeom>
            <a:noFill/>
            <a:ln w="2222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4043" name="Rectangle 219"/>
          <p:cNvSpPr>
            <a:spLocks noChangeArrowheads="1"/>
          </p:cNvSpPr>
          <p:nvPr/>
        </p:nvSpPr>
        <p:spPr bwMode="auto">
          <a:xfrm>
            <a:off x="7248525" y="1768475"/>
            <a:ext cx="361950" cy="13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900">
                <a:solidFill>
                  <a:srgbClr val="000000"/>
                </a:solidFill>
                <a:latin typeface="Arial" pitchFamily="34" charset="0"/>
              </a:rPr>
              <a:t>Energy</a:t>
            </a:r>
            <a:endParaRPr lang="en-US"/>
          </a:p>
        </p:txBody>
      </p:sp>
      <p:grpSp>
        <p:nvGrpSpPr>
          <p:cNvPr id="334046" name="Group 222"/>
          <p:cNvGrpSpPr>
            <a:grpSpLocks/>
          </p:cNvGrpSpPr>
          <p:nvPr/>
        </p:nvGrpSpPr>
        <p:grpSpPr bwMode="auto">
          <a:xfrm>
            <a:off x="8029575" y="2986088"/>
            <a:ext cx="30163" cy="31750"/>
            <a:chOff x="4770" y="2144"/>
            <a:chExt cx="18" cy="18"/>
          </a:xfrm>
        </p:grpSpPr>
        <p:sp>
          <p:nvSpPr>
            <p:cNvPr id="334044" name="Oval 220"/>
            <p:cNvSpPr>
              <a:spLocks noChangeArrowheads="1"/>
            </p:cNvSpPr>
            <p:nvPr/>
          </p:nvSpPr>
          <p:spPr bwMode="auto">
            <a:xfrm>
              <a:off x="4770" y="2144"/>
              <a:ext cx="18" cy="18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045" name="Oval 221"/>
            <p:cNvSpPr>
              <a:spLocks noChangeArrowheads="1"/>
            </p:cNvSpPr>
            <p:nvPr/>
          </p:nvSpPr>
          <p:spPr bwMode="auto">
            <a:xfrm>
              <a:off x="4770" y="2144"/>
              <a:ext cx="18" cy="18"/>
            </a:xfrm>
            <a:prstGeom prst="ellipse">
              <a:avLst/>
            </a:prstGeom>
            <a:noFill/>
            <a:ln w="9525" cap="rnd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4047" name="Freeform 223"/>
          <p:cNvSpPr>
            <a:spLocks noEditPoints="1"/>
          </p:cNvSpPr>
          <p:nvPr/>
        </p:nvSpPr>
        <p:spPr bwMode="auto">
          <a:xfrm>
            <a:off x="7751763" y="3017838"/>
            <a:ext cx="304800" cy="519112"/>
          </a:xfrm>
          <a:custGeom>
            <a:avLst/>
            <a:gdLst/>
            <a:ahLst/>
            <a:cxnLst>
              <a:cxn ang="0">
                <a:pos x="182" y="0"/>
              </a:cxn>
              <a:cxn ang="0">
                <a:pos x="182" y="277"/>
              </a:cxn>
              <a:cxn ang="0">
                <a:pos x="35" y="277"/>
              </a:cxn>
              <a:cxn ang="0">
                <a:pos x="35" y="263"/>
              </a:cxn>
              <a:cxn ang="0">
                <a:pos x="175" y="263"/>
              </a:cxn>
              <a:cxn ang="0">
                <a:pos x="168" y="270"/>
              </a:cxn>
              <a:cxn ang="0">
                <a:pos x="168" y="0"/>
              </a:cxn>
              <a:cxn ang="0">
                <a:pos x="182" y="0"/>
              </a:cxn>
              <a:cxn ang="0">
                <a:pos x="42" y="291"/>
              </a:cxn>
              <a:cxn ang="0">
                <a:pos x="0" y="270"/>
              </a:cxn>
              <a:cxn ang="0">
                <a:pos x="42" y="249"/>
              </a:cxn>
              <a:cxn ang="0">
                <a:pos x="42" y="291"/>
              </a:cxn>
            </a:cxnLst>
            <a:rect l="0" t="0" r="r" b="b"/>
            <a:pathLst>
              <a:path w="182" h="291">
                <a:moveTo>
                  <a:pt x="182" y="0"/>
                </a:moveTo>
                <a:lnTo>
                  <a:pt x="182" y="277"/>
                </a:lnTo>
                <a:lnTo>
                  <a:pt x="35" y="277"/>
                </a:lnTo>
                <a:lnTo>
                  <a:pt x="35" y="263"/>
                </a:lnTo>
                <a:lnTo>
                  <a:pt x="175" y="263"/>
                </a:lnTo>
                <a:lnTo>
                  <a:pt x="168" y="270"/>
                </a:lnTo>
                <a:lnTo>
                  <a:pt x="168" y="0"/>
                </a:lnTo>
                <a:lnTo>
                  <a:pt x="182" y="0"/>
                </a:lnTo>
                <a:close/>
                <a:moveTo>
                  <a:pt x="42" y="291"/>
                </a:moveTo>
                <a:lnTo>
                  <a:pt x="0" y="270"/>
                </a:lnTo>
                <a:lnTo>
                  <a:pt x="42" y="249"/>
                </a:lnTo>
                <a:lnTo>
                  <a:pt x="42" y="291"/>
                </a:lnTo>
                <a:close/>
              </a:path>
            </a:pathLst>
          </a:custGeom>
          <a:solidFill>
            <a:srgbClr val="336699"/>
          </a:solidFill>
          <a:ln w="1588" cap="flat">
            <a:solidFill>
              <a:srgbClr val="003366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grpSp>
        <p:nvGrpSpPr>
          <p:cNvPr id="334050" name="Group 226"/>
          <p:cNvGrpSpPr>
            <a:grpSpLocks/>
          </p:cNvGrpSpPr>
          <p:nvPr/>
        </p:nvGrpSpPr>
        <p:grpSpPr bwMode="auto">
          <a:xfrm>
            <a:off x="6840538" y="2279650"/>
            <a:ext cx="1081087" cy="334963"/>
            <a:chOff x="4060" y="1747"/>
            <a:chExt cx="645" cy="188"/>
          </a:xfrm>
        </p:grpSpPr>
        <p:sp>
          <p:nvSpPr>
            <p:cNvPr id="334048" name="Freeform 224"/>
            <p:cNvSpPr>
              <a:spLocks/>
            </p:cNvSpPr>
            <p:nvPr/>
          </p:nvSpPr>
          <p:spPr bwMode="auto">
            <a:xfrm>
              <a:off x="4060" y="1747"/>
              <a:ext cx="645" cy="188"/>
            </a:xfrm>
            <a:custGeom>
              <a:avLst/>
              <a:gdLst/>
              <a:ahLst/>
              <a:cxnLst>
                <a:cxn ang="0">
                  <a:pos x="169" y="0"/>
                </a:cxn>
                <a:cxn ang="0">
                  <a:pos x="0" y="169"/>
                </a:cxn>
                <a:cxn ang="0">
                  <a:pos x="0" y="844"/>
                </a:cxn>
                <a:cxn ang="0">
                  <a:pos x="169" y="1013"/>
                </a:cxn>
                <a:cxn ang="0">
                  <a:pos x="3315" y="1013"/>
                </a:cxn>
                <a:cxn ang="0">
                  <a:pos x="3483" y="844"/>
                </a:cxn>
                <a:cxn ang="0">
                  <a:pos x="3483" y="169"/>
                </a:cxn>
                <a:cxn ang="0">
                  <a:pos x="3315" y="0"/>
                </a:cxn>
                <a:cxn ang="0">
                  <a:pos x="169" y="0"/>
                </a:cxn>
              </a:cxnLst>
              <a:rect l="0" t="0" r="r" b="b"/>
              <a:pathLst>
                <a:path w="3483" h="1013">
                  <a:moveTo>
                    <a:pt x="169" y="0"/>
                  </a:moveTo>
                  <a:cubicBezTo>
                    <a:pt x="76" y="0"/>
                    <a:pt x="0" y="76"/>
                    <a:pt x="0" y="169"/>
                  </a:cubicBezTo>
                  <a:lnTo>
                    <a:pt x="0" y="844"/>
                  </a:lnTo>
                  <a:cubicBezTo>
                    <a:pt x="0" y="937"/>
                    <a:pt x="76" y="1013"/>
                    <a:pt x="169" y="1013"/>
                  </a:cubicBezTo>
                  <a:lnTo>
                    <a:pt x="3315" y="1013"/>
                  </a:lnTo>
                  <a:cubicBezTo>
                    <a:pt x="3408" y="1013"/>
                    <a:pt x="3483" y="937"/>
                    <a:pt x="3483" y="844"/>
                  </a:cubicBezTo>
                  <a:lnTo>
                    <a:pt x="3483" y="169"/>
                  </a:lnTo>
                  <a:cubicBezTo>
                    <a:pt x="3483" y="76"/>
                    <a:pt x="3408" y="0"/>
                    <a:pt x="3315" y="0"/>
                  </a:cubicBezTo>
                  <a:lnTo>
                    <a:pt x="169" y="0"/>
                  </a:lnTo>
                  <a:close/>
                </a:path>
              </a:pathLst>
            </a:custGeom>
            <a:solidFill>
              <a:srgbClr val="00CC6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049" name="Freeform 225"/>
            <p:cNvSpPr>
              <a:spLocks/>
            </p:cNvSpPr>
            <p:nvPr/>
          </p:nvSpPr>
          <p:spPr bwMode="auto">
            <a:xfrm>
              <a:off x="4060" y="1747"/>
              <a:ext cx="645" cy="188"/>
            </a:xfrm>
            <a:custGeom>
              <a:avLst/>
              <a:gdLst/>
              <a:ahLst/>
              <a:cxnLst>
                <a:cxn ang="0">
                  <a:pos x="169" y="0"/>
                </a:cxn>
                <a:cxn ang="0">
                  <a:pos x="0" y="169"/>
                </a:cxn>
                <a:cxn ang="0">
                  <a:pos x="0" y="844"/>
                </a:cxn>
                <a:cxn ang="0">
                  <a:pos x="169" y="1013"/>
                </a:cxn>
                <a:cxn ang="0">
                  <a:pos x="3315" y="1013"/>
                </a:cxn>
                <a:cxn ang="0">
                  <a:pos x="3483" y="844"/>
                </a:cxn>
                <a:cxn ang="0">
                  <a:pos x="3483" y="169"/>
                </a:cxn>
                <a:cxn ang="0">
                  <a:pos x="3315" y="0"/>
                </a:cxn>
                <a:cxn ang="0">
                  <a:pos x="169" y="0"/>
                </a:cxn>
              </a:cxnLst>
              <a:rect l="0" t="0" r="r" b="b"/>
              <a:pathLst>
                <a:path w="3483" h="1013">
                  <a:moveTo>
                    <a:pt x="169" y="0"/>
                  </a:moveTo>
                  <a:cubicBezTo>
                    <a:pt x="76" y="0"/>
                    <a:pt x="0" y="76"/>
                    <a:pt x="0" y="169"/>
                  </a:cubicBezTo>
                  <a:lnTo>
                    <a:pt x="0" y="844"/>
                  </a:lnTo>
                  <a:cubicBezTo>
                    <a:pt x="0" y="937"/>
                    <a:pt x="76" y="1013"/>
                    <a:pt x="169" y="1013"/>
                  </a:cubicBezTo>
                  <a:lnTo>
                    <a:pt x="3315" y="1013"/>
                  </a:lnTo>
                  <a:cubicBezTo>
                    <a:pt x="3408" y="1013"/>
                    <a:pt x="3483" y="937"/>
                    <a:pt x="3483" y="844"/>
                  </a:cubicBezTo>
                  <a:lnTo>
                    <a:pt x="3483" y="169"/>
                  </a:lnTo>
                  <a:cubicBezTo>
                    <a:pt x="3483" y="76"/>
                    <a:pt x="3408" y="0"/>
                    <a:pt x="3315" y="0"/>
                  </a:cubicBezTo>
                  <a:lnTo>
                    <a:pt x="169" y="0"/>
                  </a:lnTo>
                  <a:close/>
                </a:path>
              </a:pathLst>
            </a:custGeom>
            <a:solidFill>
              <a:srgbClr val="00CC66"/>
            </a:solidFill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4051" name="Rectangle 227"/>
          <p:cNvSpPr>
            <a:spLocks noChangeArrowheads="1"/>
          </p:cNvSpPr>
          <p:nvPr/>
        </p:nvSpPr>
        <p:spPr bwMode="auto">
          <a:xfrm>
            <a:off x="6896100" y="2273300"/>
            <a:ext cx="939800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SPS Extraction</a:t>
            </a:r>
            <a:endParaRPr lang="en-US"/>
          </a:p>
        </p:txBody>
      </p:sp>
      <p:sp>
        <p:nvSpPr>
          <p:cNvPr id="334052" name="Rectangle 228"/>
          <p:cNvSpPr>
            <a:spLocks noChangeArrowheads="1"/>
          </p:cNvSpPr>
          <p:nvPr/>
        </p:nvSpPr>
        <p:spPr bwMode="auto">
          <a:xfrm>
            <a:off x="7073900" y="2457450"/>
            <a:ext cx="596900" cy="1698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Interlocks</a:t>
            </a:r>
            <a:endParaRPr lang="en-US"/>
          </a:p>
        </p:txBody>
      </p:sp>
      <p:sp>
        <p:nvSpPr>
          <p:cNvPr id="334053" name="Freeform 229"/>
          <p:cNvSpPr>
            <a:spLocks noEditPoints="1"/>
          </p:cNvSpPr>
          <p:nvPr/>
        </p:nvSpPr>
        <p:spPr bwMode="auto">
          <a:xfrm>
            <a:off x="7762875" y="2989263"/>
            <a:ext cx="266700" cy="298450"/>
          </a:xfrm>
          <a:custGeom>
            <a:avLst/>
            <a:gdLst/>
            <a:ahLst/>
            <a:cxnLst>
              <a:cxn ang="0">
                <a:pos x="160" y="14"/>
              </a:cxn>
              <a:cxn ang="0">
                <a:pos x="80" y="14"/>
              </a:cxn>
              <a:cxn ang="0">
                <a:pos x="87" y="7"/>
              </a:cxn>
              <a:cxn ang="0">
                <a:pos x="87" y="153"/>
              </a:cxn>
              <a:cxn ang="0">
                <a:pos x="35" y="153"/>
              </a:cxn>
              <a:cxn ang="0">
                <a:pos x="35" y="139"/>
              </a:cxn>
              <a:cxn ang="0">
                <a:pos x="80" y="139"/>
              </a:cxn>
              <a:cxn ang="0">
                <a:pos x="74" y="146"/>
              </a:cxn>
              <a:cxn ang="0">
                <a:pos x="74" y="0"/>
              </a:cxn>
              <a:cxn ang="0">
                <a:pos x="160" y="0"/>
              </a:cxn>
              <a:cxn ang="0">
                <a:pos x="160" y="14"/>
              </a:cxn>
              <a:cxn ang="0">
                <a:pos x="42" y="167"/>
              </a:cxn>
              <a:cxn ang="0">
                <a:pos x="0" y="146"/>
              </a:cxn>
              <a:cxn ang="0">
                <a:pos x="42" y="125"/>
              </a:cxn>
              <a:cxn ang="0">
                <a:pos x="42" y="167"/>
              </a:cxn>
            </a:cxnLst>
            <a:rect l="0" t="0" r="r" b="b"/>
            <a:pathLst>
              <a:path w="160" h="167">
                <a:moveTo>
                  <a:pt x="160" y="14"/>
                </a:moveTo>
                <a:lnTo>
                  <a:pt x="80" y="14"/>
                </a:lnTo>
                <a:lnTo>
                  <a:pt x="87" y="7"/>
                </a:lnTo>
                <a:lnTo>
                  <a:pt x="87" y="153"/>
                </a:lnTo>
                <a:lnTo>
                  <a:pt x="35" y="153"/>
                </a:lnTo>
                <a:lnTo>
                  <a:pt x="35" y="139"/>
                </a:lnTo>
                <a:lnTo>
                  <a:pt x="80" y="139"/>
                </a:lnTo>
                <a:lnTo>
                  <a:pt x="74" y="146"/>
                </a:lnTo>
                <a:lnTo>
                  <a:pt x="74" y="0"/>
                </a:lnTo>
                <a:lnTo>
                  <a:pt x="160" y="0"/>
                </a:lnTo>
                <a:lnTo>
                  <a:pt x="160" y="14"/>
                </a:lnTo>
                <a:close/>
                <a:moveTo>
                  <a:pt x="42" y="167"/>
                </a:moveTo>
                <a:lnTo>
                  <a:pt x="0" y="146"/>
                </a:lnTo>
                <a:lnTo>
                  <a:pt x="42" y="125"/>
                </a:lnTo>
                <a:lnTo>
                  <a:pt x="42" y="167"/>
                </a:lnTo>
                <a:close/>
              </a:path>
            </a:pathLst>
          </a:custGeom>
          <a:solidFill>
            <a:srgbClr val="336699"/>
          </a:solidFill>
          <a:ln w="1588" cap="flat">
            <a:solidFill>
              <a:srgbClr val="003366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grpSp>
        <p:nvGrpSpPr>
          <p:cNvPr id="334056" name="Group 232"/>
          <p:cNvGrpSpPr>
            <a:grpSpLocks/>
          </p:cNvGrpSpPr>
          <p:nvPr/>
        </p:nvGrpSpPr>
        <p:grpSpPr bwMode="auto">
          <a:xfrm>
            <a:off x="3927475" y="2222500"/>
            <a:ext cx="1054100" cy="395288"/>
            <a:chOff x="2321" y="1715"/>
            <a:chExt cx="629" cy="222"/>
          </a:xfrm>
        </p:grpSpPr>
        <p:sp>
          <p:nvSpPr>
            <p:cNvPr id="334054" name="Freeform 230"/>
            <p:cNvSpPr>
              <a:spLocks/>
            </p:cNvSpPr>
            <p:nvPr/>
          </p:nvSpPr>
          <p:spPr bwMode="auto">
            <a:xfrm>
              <a:off x="2321" y="1715"/>
              <a:ext cx="629" cy="222"/>
            </a:xfrm>
            <a:custGeom>
              <a:avLst/>
              <a:gdLst/>
              <a:ahLst/>
              <a:cxnLst>
                <a:cxn ang="0">
                  <a:pos x="400" y="0"/>
                </a:cxn>
                <a:cxn ang="0">
                  <a:pos x="0" y="400"/>
                </a:cxn>
                <a:cxn ang="0">
                  <a:pos x="0" y="2000"/>
                </a:cxn>
                <a:cxn ang="0">
                  <a:pos x="400" y="2400"/>
                </a:cxn>
                <a:cxn ang="0">
                  <a:pos x="6400" y="2400"/>
                </a:cxn>
                <a:cxn ang="0">
                  <a:pos x="6800" y="2000"/>
                </a:cxn>
                <a:cxn ang="0">
                  <a:pos x="6800" y="400"/>
                </a:cxn>
                <a:cxn ang="0">
                  <a:pos x="6400" y="0"/>
                </a:cxn>
                <a:cxn ang="0">
                  <a:pos x="400" y="0"/>
                </a:cxn>
              </a:cxnLst>
              <a:rect l="0" t="0" r="r" b="b"/>
              <a:pathLst>
                <a:path w="6800" h="2400">
                  <a:moveTo>
                    <a:pt x="400" y="0"/>
                  </a:moveTo>
                  <a:cubicBezTo>
                    <a:pt x="179" y="0"/>
                    <a:pt x="0" y="179"/>
                    <a:pt x="0" y="400"/>
                  </a:cubicBezTo>
                  <a:lnTo>
                    <a:pt x="0" y="2000"/>
                  </a:lnTo>
                  <a:cubicBezTo>
                    <a:pt x="0" y="2221"/>
                    <a:pt x="179" y="2400"/>
                    <a:pt x="400" y="2400"/>
                  </a:cubicBezTo>
                  <a:lnTo>
                    <a:pt x="6400" y="2400"/>
                  </a:lnTo>
                  <a:cubicBezTo>
                    <a:pt x="6621" y="2400"/>
                    <a:pt x="6800" y="2221"/>
                    <a:pt x="6800" y="2000"/>
                  </a:cubicBezTo>
                  <a:lnTo>
                    <a:pt x="6800" y="400"/>
                  </a:lnTo>
                  <a:cubicBezTo>
                    <a:pt x="6800" y="179"/>
                    <a:pt x="6621" y="0"/>
                    <a:pt x="6400" y="0"/>
                  </a:cubicBezTo>
                  <a:lnTo>
                    <a:pt x="400" y="0"/>
                  </a:lnTo>
                  <a:close/>
                </a:path>
              </a:pathLst>
            </a:custGeom>
            <a:solidFill>
              <a:srgbClr val="0033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055" name="Freeform 231"/>
            <p:cNvSpPr>
              <a:spLocks/>
            </p:cNvSpPr>
            <p:nvPr/>
          </p:nvSpPr>
          <p:spPr bwMode="auto">
            <a:xfrm>
              <a:off x="2321" y="1715"/>
              <a:ext cx="629" cy="222"/>
            </a:xfrm>
            <a:custGeom>
              <a:avLst/>
              <a:gdLst/>
              <a:ahLst/>
              <a:cxnLst>
                <a:cxn ang="0">
                  <a:pos x="400" y="0"/>
                </a:cxn>
                <a:cxn ang="0">
                  <a:pos x="0" y="400"/>
                </a:cxn>
                <a:cxn ang="0">
                  <a:pos x="0" y="2000"/>
                </a:cxn>
                <a:cxn ang="0">
                  <a:pos x="400" y="2400"/>
                </a:cxn>
                <a:cxn ang="0">
                  <a:pos x="6400" y="2400"/>
                </a:cxn>
                <a:cxn ang="0">
                  <a:pos x="6800" y="2000"/>
                </a:cxn>
                <a:cxn ang="0">
                  <a:pos x="6800" y="400"/>
                </a:cxn>
                <a:cxn ang="0">
                  <a:pos x="6400" y="0"/>
                </a:cxn>
                <a:cxn ang="0">
                  <a:pos x="400" y="0"/>
                </a:cxn>
              </a:cxnLst>
              <a:rect l="0" t="0" r="r" b="b"/>
              <a:pathLst>
                <a:path w="6800" h="2400">
                  <a:moveTo>
                    <a:pt x="400" y="0"/>
                  </a:moveTo>
                  <a:cubicBezTo>
                    <a:pt x="179" y="0"/>
                    <a:pt x="0" y="179"/>
                    <a:pt x="0" y="400"/>
                  </a:cubicBezTo>
                  <a:lnTo>
                    <a:pt x="0" y="2000"/>
                  </a:lnTo>
                  <a:cubicBezTo>
                    <a:pt x="0" y="2221"/>
                    <a:pt x="179" y="2400"/>
                    <a:pt x="400" y="2400"/>
                  </a:cubicBezTo>
                  <a:lnTo>
                    <a:pt x="6400" y="2400"/>
                  </a:lnTo>
                  <a:cubicBezTo>
                    <a:pt x="6621" y="2400"/>
                    <a:pt x="6800" y="2221"/>
                    <a:pt x="6800" y="2000"/>
                  </a:cubicBezTo>
                  <a:lnTo>
                    <a:pt x="6800" y="400"/>
                  </a:lnTo>
                  <a:cubicBezTo>
                    <a:pt x="6800" y="179"/>
                    <a:pt x="6621" y="0"/>
                    <a:pt x="6400" y="0"/>
                  </a:cubicBezTo>
                  <a:lnTo>
                    <a:pt x="400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4057" name="Rectangle 233"/>
          <p:cNvSpPr>
            <a:spLocks noChangeArrowheads="1"/>
          </p:cNvSpPr>
          <p:nvPr/>
        </p:nvSpPr>
        <p:spPr bwMode="auto">
          <a:xfrm>
            <a:off x="4165600" y="2244725"/>
            <a:ext cx="558800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Injection </a:t>
            </a:r>
            <a:endParaRPr lang="en-US"/>
          </a:p>
        </p:txBody>
      </p:sp>
      <p:sp>
        <p:nvSpPr>
          <p:cNvPr id="334058" name="Rectangle 234"/>
          <p:cNvSpPr>
            <a:spLocks noChangeArrowheads="1"/>
          </p:cNvSpPr>
          <p:nvPr/>
        </p:nvSpPr>
        <p:spPr bwMode="auto">
          <a:xfrm>
            <a:off x="4217988" y="2430463"/>
            <a:ext cx="458787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Kickers</a:t>
            </a:r>
            <a:endParaRPr lang="en-US"/>
          </a:p>
        </p:txBody>
      </p:sp>
      <p:sp>
        <p:nvSpPr>
          <p:cNvPr id="334059" name="Freeform 235"/>
          <p:cNvSpPr>
            <a:spLocks noEditPoints="1"/>
          </p:cNvSpPr>
          <p:nvPr/>
        </p:nvSpPr>
        <p:spPr bwMode="auto">
          <a:xfrm>
            <a:off x="4981575" y="2081213"/>
            <a:ext cx="981075" cy="376237"/>
          </a:xfrm>
          <a:custGeom>
            <a:avLst/>
            <a:gdLst/>
            <a:ahLst/>
            <a:cxnLst>
              <a:cxn ang="0">
                <a:pos x="586" y="0"/>
              </a:cxn>
              <a:cxn ang="0">
                <a:pos x="586" y="197"/>
              </a:cxn>
              <a:cxn ang="0">
                <a:pos x="35" y="197"/>
              </a:cxn>
              <a:cxn ang="0">
                <a:pos x="35" y="183"/>
              </a:cxn>
              <a:cxn ang="0">
                <a:pos x="579" y="183"/>
              </a:cxn>
              <a:cxn ang="0">
                <a:pos x="572" y="190"/>
              </a:cxn>
              <a:cxn ang="0">
                <a:pos x="572" y="0"/>
              </a:cxn>
              <a:cxn ang="0">
                <a:pos x="586" y="0"/>
              </a:cxn>
              <a:cxn ang="0">
                <a:pos x="42" y="211"/>
              </a:cxn>
              <a:cxn ang="0">
                <a:pos x="0" y="190"/>
              </a:cxn>
              <a:cxn ang="0">
                <a:pos x="42" y="169"/>
              </a:cxn>
              <a:cxn ang="0">
                <a:pos x="42" y="211"/>
              </a:cxn>
            </a:cxnLst>
            <a:rect l="0" t="0" r="r" b="b"/>
            <a:pathLst>
              <a:path w="586" h="211">
                <a:moveTo>
                  <a:pt x="586" y="0"/>
                </a:moveTo>
                <a:lnTo>
                  <a:pt x="586" y="197"/>
                </a:lnTo>
                <a:lnTo>
                  <a:pt x="35" y="197"/>
                </a:lnTo>
                <a:lnTo>
                  <a:pt x="35" y="183"/>
                </a:lnTo>
                <a:lnTo>
                  <a:pt x="579" y="183"/>
                </a:lnTo>
                <a:lnTo>
                  <a:pt x="572" y="190"/>
                </a:lnTo>
                <a:lnTo>
                  <a:pt x="572" y="0"/>
                </a:lnTo>
                <a:lnTo>
                  <a:pt x="586" y="0"/>
                </a:lnTo>
                <a:close/>
                <a:moveTo>
                  <a:pt x="42" y="211"/>
                </a:moveTo>
                <a:lnTo>
                  <a:pt x="0" y="190"/>
                </a:lnTo>
                <a:lnTo>
                  <a:pt x="42" y="169"/>
                </a:lnTo>
                <a:lnTo>
                  <a:pt x="42" y="211"/>
                </a:lnTo>
                <a:close/>
              </a:path>
            </a:pathLst>
          </a:custGeom>
          <a:solidFill>
            <a:srgbClr val="336699"/>
          </a:solidFill>
          <a:ln w="1588" cap="flat">
            <a:solidFill>
              <a:srgbClr val="003366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sp>
        <p:nvSpPr>
          <p:cNvPr id="334060" name="Freeform 236"/>
          <p:cNvSpPr>
            <a:spLocks noEditPoints="1"/>
          </p:cNvSpPr>
          <p:nvPr/>
        </p:nvSpPr>
        <p:spPr bwMode="auto">
          <a:xfrm>
            <a:off x="6665913" y="2089150"/>
            <a:ext cx="750887" cy="190500"/>
          </a:xfrm>
          <a:custGeom>
            <a:avLst/>
            <a:gdLst/>
            <a:ahLst/>
            <a:cxnLst>
              <a:cxn ang="0">
                <a:pos x="13" y="0"/>
              </a:cxn>
              <a:cxn ang="0">
                <a:pos x="13" y="53"/>
              </a:cxn>
              <a:cxn ang="0">
                <a:pos x="7" y="46"/>
              </a:cxn>
              <a:cxn ang="0">
                <a:pos x="435" y="46"/>
              </a:cxn>
              <a:cxn ang="0">
                <a:pos x="435" y="73"/>
              </a:cxn>
              <a:cxn ang="0">
                <a:pos x="421" y="73"/>
              </a:cxn>
              <a:cxn ang="0">
                <a:pos x="421" y="53"/>
              </a:cxn>
              <a:cxn ang="0">
                <a:pos x="428" y="60"/>
              </a:cxn>
              <a:cxn ang="0">
                <a:pos x="0" y="60"/>
              </a:cxn>
              <a:cxn ang="0">
                <a:pos x="0" y="0"/>
              </a:cxn>
              <a:cxn ang="0">
                <a:pos x="13" y="0"/>
              </a:cxn>
              <a:cxn ang="0">
                <a:pos x="449" y="66"/>
              </a:cxn>
              <a:cxn ang="0">
                <a:pos x="428" y="107"/>
              </a:cxn>
              <a:cxn ang="0">
                <a:pos x="407" y="66"/>
              </a:cxn>
              <a:cxn ang="0">
                <a:pos x="449" y="66"/>
              </a:cxn>
            </a:cxnLst>
            <a:rect l="0" t="0" r="r" b="b"/>
            <a:pathLst>
              <a:path w="449" h="107">
                <a:moveTo>
                  <a:pt x="13" y="0"/>
                </a:moveTo>
                <a:lnTo>
                  <a:pt x="13" y="53"/>
                </a:lnTo>
                <a:lnTo>
                  <a:pt x="7" y="46"/>
                </a:lnTo>
                <a:lnTo>
                  <a:pt x="435" y="46"/>
                </a:lnTo>
                <a:lnTo>
                  <a:pt x="435" y="73"/>
                </a:lnTo>
                <a:lnTo>
                  <a:pt x="421" y="73"/>
                </a:lnTo>
                <a:lnTo>
                  <a:pt x="421" y="53"/>
                </a:lnTo>
                <a:lnTo>
                  <a:pt x="428" y="60"/>
                </a:lnTo>
                <a:lnTo>
                  <a:pt x="0" y="60"/>
                </a:lnTo>
                <a:lnTo>
                  <a:pt x="0" y="0"/>
                </a:lnTo>
                <a:lnTo>
                  <a:pt x="13" y="0"/>
                </a:lnTo>
                <a:close/>
                <a:moveTo>
                  <a:pt x="449" y="66"/>
                </a:moveTo>
                <a:lnTo>
                  <a:pt x="428" y="107"/>
                </a:lnTo>
                <a:lnTo>
                  <a:pt x="407" y="66"/>
                </a:lnTo>
                <a:lnTo>
                  <a:pt x="449" y="66"/>
                </a:lnTo>
                <a:close/>
              </a:path>
            </a:pathLst>
          </a:custGeom>
          <a:solidFill>
            <a:srgbClr val="336699"/>
          </a:solidFill>
          <a:ln w="1588" cap="flat">
            <a:solidFill>
              <a:srgbClr val="003366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grpSp>
        <p:nvGrpSpPr>
          <p:cNvPr id="334063" name="Group 239"/>
          <p:cNvGrpSpPr>
            <a:grpSpLocks/>
          </p:cNvGrpSpPr>
          <p:nvPr/>
        </p:nvGrpSpPr>
        <p:grpSpPr bwMode="auto">
          <a:xfrm>
            <a:off x="5738813" y="3219450"/>
            <a:ext cx="55562" cy="61913"/>
            <a:chOff x="3402" y="2275"/>
            <a:chExt cx="33" cy="35"/>
          </a:xfrm>
        </p:grpSpPr>
        <p:sp>
          <p:nvSpPr>
            <p:cNvPr id="334061" name="Oval 237"/>
            <p:cNvSpPr>
              <a:spLocks noChangeArrowheads="1"/>
            </p:cNvSpPr>
            <p:nvPr/>
          </p:nvSpPr>
          <p:spPr bwMode="auto">
            <a:xfrm>
              <a:off x="3402" y="2275"/>
              <a:ext cx="33" cy="3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062" name="Oval 238"/>
            <p:cNvSpPr>
              <a:spLocks noChangeArrowheads="1"/>
            </p:cNvSpPr>
            <p:nvPr/>
          </p:nvSpPr>
          <p:spPr bwMode="auto">
            <a:xfrm>
              <a:off x="3402" y="2275"/>
              <a:ext cx="33" cy="35"/>
            </a:xfrm>
            <a:prstGeom prst="ellipse">
              <a:avLst/>
            </a:prstGeom>
            <a:noFill/>
            <a:ln w="9525" cap="rnd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4064" name="Freeform 240"/>
          <p:cNvSpPr>
            <a:spLocks noEditPoints="1"/>
          </p:cNvSpPr>
          <p:nvPr/>
        </p:nvSpPr>
        <p:spPr bwMode="auto">
          <a:xfrm>
            <a:off x="2316163" y="2241550"/>
            <a:ext cx="379412" cy="204788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119" y="0"/>
              </a:cxn>
              <a:cxn ang="0">
                <a:pos x="119" y="94"/>
              </a:cxn>
              <a:cxn ang="0">
                <a:pos x="112" y="87"/>
              </a:cxn>
              <a:cxn ang="0">
                <a:pos x="191" y="87"/>
              </a:cxn>
              <a:cxn ang="0">
                <a:pos x="191" y="101"/>
              </a:cxn>
              <a:cxn ang="0">
                <a:pos x="105" y="101"/>
              </a:cxn>
              <a:cxn ang="0">
                <a:pos x="105" y="7"/>
              </a:cxn>
              <a:cxn ang="0">
                <a:pos x="112" y="14"/>
              </a:cxn>
              <a:cxn ang="0">
                <a:pos x="0" y="14"/>
              </a:cxn>
              <a:cxn ang="0">
                <a:pos x="0" y="0"/>
              </a:cxn>
              <a:cxn ang="0">
                <a:pos x="184" y="73"/>
              </a:cxn>
              <a:cxn ang="0">
                <a:pos x="226" y="94"/>
              </a:cxn>
              <a:cxn ang="0">
                <a:pos x="184" y="115"/>
              </a:cxn>
              <a:cxn ang="0">
                <a:pos x="184" y="73"/>
              </a:cxn>
            </a:cxnLst>
            <a:rect l="0" t="0" r="r" b="b"/>
            <a:pathLst>
              <a:path w="226" h="115">
                <a:moveTo>
                  <a:pt x="0" y="0"/>
                </a:moveTo>
                <a:lnTo>
                  <a:pt x="119" y="0"/>
                </a:lnTo>
                <a:lnTo>
                  <a:pt x="119" y="94"/>
                </a:lnTo>
                <a:lnTo>
                  <a:pt x="112" y="87"/>
                </a:lnTo>
                <a:lnTo>
                  <a:pt x="191" y="87"/>
                </a:lnTo>
                <a:lnTo>
                  <a:pt x="191" y="101"/>
                </a:lnTo>
                <a:lnTo>
                  <a:pt x="105" y="101"/>
                </a:lnTo>
                <a:lnTo>
                  <a:pt x="105" y="7"/>
                </a:lnTo>
                <a:lnTo>
                  <a:pt x="112" y="14"/>
                </a:lnTo>
                <a:lnTo>
                  <a:pt x="0" y="14"/>
                </a:lnTo>
                <a:lnTo>
                  <a:pt x="0" y="0"/>
                </a:lnTo>
                <a:close/>
                <a:moveTo>
                  <a:pt x="184" y="73"/>
                </a:moveTo>
                <a:lnTo>
                  <a:pt x="226" y="94"/>
                </a:lnTo>
                <a:lnTo>
                  <a:pt x="184" y="115"/>
                </a:lnTo>
                <a:lnTo>
                  <a:pt x="184" y="73"/>
                </a:lnTo>
                <a:close/>
              </a:path>
            </a:pathLst>
          </a:custGeom>
          <a:solidFill>
            <a:srgbClr val="336699"/>
          </a:solidFill>
          <a:ln w="1588" cap="flat">
            <a:solidFill>
              <a:srgbClr val="003366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grpSp>
        <p:nvGrpSpPr>
          <p:cNvPr id="334067" name="Group 243"/>
          <p:cNvGrpSpPr>
            <a:grpSpLocks/>
          </p:cNvGrpSpPr>
          <p:nvPr/>
        </p:nvGrpSpPr>
        <p:grpSpPr bwMode="auto">
          <a:xfrm>
            <a:off x="5802313" y="1606550"/>
            <a:ext cx="1081087" cy="496888"/>
            <a:chOff x="3440" y="1369"/>
            <a:chExt cx="645" cy="279"/>
          </a:xfrm>
        </p:grpSpPr>
        <p:sp>
          <p:nvSpPr>
            <p:cNvPr id="334065" name="Freeform 241"/>
            <p:cNvSpPr>
              <a:spLocks/>
            </p:cNvSpPr>
            <p:nvPr/>
          </p:nvSpPr>
          <p:spPr bwMode="auto">
            <a:xfrm>
              <a:off x="3440" y="1369"/>
              <a:ext cx="645" cy="279"/>
            </a:xfrm>
            <a:custGeom>
              <a:avLst/>
              <a:gdLst/>
              <a:ahLst/>
              <a:cxnLst>
                <a:cxn ang="0">
                  <a:pos x="251" y="0"/>
                </a:cxn>
                <a:cxn ang="0">
                  <a:pos x="0" y="252"/>
                </a:cxn>
                <a:cxn ang="0">
                  <a:pos x="0" y="1257"/>
                </a:cxn>
                <a:cxn ang="0">
                  <a:pos x="251" y="1509"/>
                </a:cxn>
                <a:cxn ang="0">
                  <a:pos x="3232" y="1509"/>
                </a:cxn>
                <a:cxn ang="0">
                  <a:pos x="3483" y="1257"/>
                </a:cxn>
                <a:cxn ang="0">
                  <a:pos x="3483" y="252"/>
                </a:cxn>
                <a:cxn ang="0">
                  <a:pos x="3232" y="0"/>
                </a:cxn>
                <a:cxn ang="0">
                  <a:pos x="251" y="0"/>
                </a:cxn>
              </a:cxnLst>
              <a:rect l="0" t="0" r="r" b="b"/>
              <a:pathLst>
                <a:path w="3483" h="1509">
                  <a:moveTo>
                    <a:pt x="251" y="0"/>
                  </a:moveTo>
                  <a:cubicBezTo>
                    <a:pt x="113" y="0"/>
                    <a:pt x="0" y="113"/>
                    <a:pt x="0" y="252"/>
                  </a:cubicBezTo>
                  <a:lnTo>
                    <a:pt x="0" y="1257"/>
                  </a:lnTo>
                  <a:cubicBezTo>
                    <a:pt x="0" y="1396"/>
                    <a:pt x="113" y="1509"/>
                    <a:pt x="251" y="1509"/>
                  </a:cubicBezTo>
                  <a:lnTo>
                    <a:pt x="3232" y="1509"/>
                  </a:lnTo>
                  <a:cubicBezTo>
                    <a:pt x="3371" y="1509"/>
                    <a:pt x="3483" y="1396"/>
                    <a:pt x="3483" y="1257"/>
                  </a:cubicBezTo>
                  <a:lnTo>
                    <a:pt x="3483" y="252"/>
                  </a:lnTo>
                  <a:cubicBezTo>
                    <a:pt x="3483" y="113"/>
                    <a:pt x="3371" y="0"/>
                    <a:pt x="3232" y="0"/>
                  </a:cubicBezTo>
                  <a:lnTo>
                    <a:pt x="251" y="0"/>
                  </a:ln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066" name="Freeform 242"/>
            <p:cNvSpPr>
              <a:spLocks/>
            </p:cNvSpPr>
            <p:nvPr/>
          </p:nvSpPr>
          <p:spPr bwMode="auto">
            <a:xfrm>
              <a:off x="3440" y="1369"/>
              <a:ext cx="645" cy="279"/>
            </a:xfrm>
            <a:custGeom>
              <a:avLst/>
              <a:gdLst/>
              <a:ahLst/>
              <a:cxnLst>
                <a:cxn ang="0">
                  <a:pos x="251" y="0"/>
                </a:cxn>
                <a:cxn ang="0">
                  <a:pos x="0" y="252"/>
                </a:cxn>
                <a:cxn ang="0">
                  <a:pos x="0" y="1257"/>
                </a:cxn>
                <a:cxn ang="0">
                  <a:pos x="251" y="1509"/>
                </a:cxn>
                <a:cxn ang="0">
                  <a:pos x="3232" y="1509"/>
                </a:cxn>
                <a:cxn ang="0">
                  <a:pos x="3483" y="1257"/>
                </a:cxn>
                <a:cxn ang="0">
                  <a:pos x="3483" y="252"/>
                </a:cxn>
                <a:cxn ang="0">
                  <a:pos x="3232" y="0"/>
                </a:cxn>
                <a:cxn ang="0">
                  <a:pos x="251" y="0"/>
                </a:cxn>
              </a:cxnLst>
              <a:rect l="0" t="0" r="r" b="b"/>
              <a:pathLst>
                <a:path w="3483" h="1509">
                  <a:moveTo>
                    <a:pt x="251" y="0"/>
                  </a:moveTo>
                  <a:cubicBezTo>
                    <a:pt x="113" y="0"/>
                    <a:pt x="0" y="113"/>
                    <a:pt x="0" y="252"/>
                  </a:cubicBezTo>
                  <a:lnTo>
                    <a:pt x="0" y="1257"/>
                  </a:lnTo>
                  <a:cubicBezTo>
                    <a:pt x="0" y="1396"/>
                    <a:pt x="113" y="1509"/>
                    <a:pt x="251" y="1509"/>
                  </a:cubicBezTo>
                  <a:lnTo>
                    <a:pt x="3232" y="1509"/>
                  </a:lnTo>
                  <a:cubicBezTo>
                    <a:pt x="3371" y="1509"/>
                    <a:pt x="3483" y="1396"/>
                    <a:pt x="3483" y="1257"/>
                  </a:cubicBezTo>
                  <a:lnTo>
                    <a:pt x="3483" y="252"/>
                  </a:lnTo>
                  <a:cubicBezTo>
                    <a:pt x="3483" y="113"/>
                    <a:pt x="3371" y="0"/>
                    <a:pt x="3232" y="0"/>
                  </a:cubicBezTo>
                  <a:lnTo>
                    <a:pt x="251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4068" name="Rectangle 244"/>
          <p:cNvSpPr>
            <a:spLocks noChangeArrowheads="1"/>
          </p:cNvSpPr>
          <p:nvPr/>
        </p:nvSpPr>
        <p:spPr bwMode="auto">
          <a:xfrm>
            <a:off x="6030913" y="1681163"/>
            <a:ext cx="606425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Safe LHC</a:t>
            </a:r>
            <a:endParaRPr lang="en-US"/>
          </a:p>
        </p:txBody>
      </p:sp>
      <p:sp>
        <p:nvSpPr>
          <p:cNvPr id="334069" name="Rectangle 245"/>
          <p:cNvSpPr>
            <a:spLocks noChangeArrowheads="1"/>
          </p:cNvSpPr>
          <p:nvPr/>
        </p:nvSpPr>
        <p:spPr bwMode="auto">
          <a:xfrm>
            <a:off x="5972175" y="1863725"/>
            <a:ext cx="720725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Parameters</a:t>
            </a:r>
            <a:endParaRPr lang="en-US"/>
          </a:p>
        </p:txBody>
      </p:sp>
      <p:grpSp>
        <p:nvGrpSpPr>
          <p:cNvPr id="334072" name="Group 248"/>
          <p:cNvGrpSpPr>
            <a:grpSpLocks/>
          </p:cNvGrpSpPr>
          <p:nvPr/>
        </p:nvGrpSpPr>
        <p:grpSpPr bwMode="auto">
          <a:xfrm>
            <a:off x="6824663" y="1798638"/>
            <a:ext cx="55562" cy="61912"/>
            <a:chOff x="4050" y="1477"/>
            <a:chExt cx="33" cy="35"/>
          </a:xfrm>
        </p:grpSpPr>
        <p:sp>
          <p:nvSpPr>
            <p:cNvPr id="334070" name="Oval 246"/>
            <p:cNvSpPr>
              <a:spLocks noChangeArrowheads="1"/>
            </p:cNvSpPr>
            <p:nvPr/>
          </p:nvSpPr>
          <p:spPr bwMode="auto">
            <a:xfrm>
              <a:off x="4050" y="1477"/>
              <a:ext cx="33" cy="3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071" name="Oval 247"/>
            <p:cNvSpPr>
              <a:spLocks noChangeArrowheads="1"/>
            </p:cNvSpPr>
            <p:nvPr/>
          </p:nvSpPr>
          <p:spPr bwMode="auto">
            <a:xfrm>
              <a:off x="4050" y="1477"/>
              <a:ext cx="33" cy="35"/>
            </a:xfrm>
            <a:prstGeom prst="ellipse">
              <a:avLst/>
            </a:prstGeom>
            <a:noFill/>
            <a:ln w="9525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grpSp>
        <p:nvGrpSpPr>
          <p:cNvPr id="334075" name="Group 251"/>
          <p:cNvGrpSpPr>
            <a:grpSpLocks/>
          </p:cNvGrpSpPr>
          <p:nvPr/>
        </p:nvGrpSpPr>
        <p:grpSpPr bwMode="auto">
          <a:xfrm>
            <a:off x="5802313" y="1673225"/>
            <a:ext cx="55562" cy="63500"/>
            <a:chOff x="3440" y="1407"/>
            <a:chExt cx="33" cy="35"/>
          </a:xfrm>
        </p:grpSpPr>
        <p:sp>
          <p:nvSpPr>
            <p:cNvPr id="334073" name="Oval 249"/>
            <p:cNvSpPr>
              <a:spLocks noChangeArrowheads="1"/>
            </p:cNvSpPr>
            <p:nvPr/>
          </p:nvSpPr>
          <p:spPr bwMode="auto">
            <a:xfrm>
              <a:off x="3440" y="1407"/>
              <a:ext cx="33" cy="3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074" name="Oval 250"/>
            <p:cNvSpPr>
              <a:spLocks noChangeArrowheads="1"/>
            </p:cNvSpPr>
            <p:nvPr/>
          </p:nvSpPr>
          <p:spPr bwMode="auto">
            <a:xfrm>
              <a:off x="3440" y="1407"/>
              <a:ext cx="33" cy="35"/>
            </a:xfrm>
            <a:prstGeom prst="ellipse">
              <a:avLst/>
            </a:prstGeom>
            <a:noFill/>
            <a:ln w="9525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grpSp>
        <p:nvGrpSpPr>
          <p:cNvPr id="334078" name="Group 254"/>
          <p:cNvGrpSpPr>
            <a:grpSpLocks/>
          </p:cNvGrpSpPr>
          <p:nvPr/>
        </p:nvGrpSpPr>
        <p:grpSpPr bwMode="auto">
          <a:xfrm>
            <a:off x="6648450" y="2028825"/>
            <a:ext cx="55563" cy="60325"/>
            <a:chOff x="3945" y="1606"/>
            <a:chExt cx="33" cy="34"/>
          </a:xfrm>
        </p:grpSpPr>
        <p:sp>
          <p:nvSpPr>
            <p:cNvPr id="334076" name="Oval 252"/>
            <p:cNvSpPr>
              <a:spLocks noChangeArrowheads="1"/>
            </p:cNvSpPr>
            <p:nvPr/>
          </p:nvSpPr>
          <p:spPr bwMode="auto">
            <a:xfrm>
              <a:off x="3945" y="1606"/>
              <a:ext cx="33" cy="34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077" name="Oval 253"/>
            <p:cNvSpPr>
              <a:spLocks noChangeArrowheads="1"/>
            </p:cNvSpPr>
            <p:nvPr/>
          </p:nvSpPr>
          <p:spPr bwMode="auto">
            <a:xfrm>
              <a:off x="3945" y="1606"/>
              <a:ext cx="33" cy="34"/>
            </a:xfrm>
            <a:prstGeom prst="ellipse">
              <a:avLst/>
            </a:prstGeom>
            <a:noFill/>
            <a:ln w="9525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4079" name="Freeform 255"/>
          <p:cNvSpPr>
            <a:spLocks noEditPoints="1"/>
          </p:cNvSpPr>
          <p:nvPr/>
        </p:nvSpPr>
        <p:spPr bwMode="auto">
          <a:xfrm>
            <a:off x="2387600" y="3992563"/>
            <a:ext cx="2479675" cy="74612"/>
          </a:xfrm>
          <a:custGeom>
            <a:avLst/>
            <a:gdLst/>
            <a:ahLst/>
            <a:cxnLst>
              <a:cxn ang="0">
                <a:pos x="0" y="13"/>
              </a:cxn>
              <a:cxn ang="0">
                <a:pos x="748" y="13"/>
              </a:cxn>
              <a:cxn ang="0">
                <a:pos x="748" y="21"/>
              </a:cxn>
              <a:cxn ang="0">
                <a:pos x="741" y="14"/>
              </a:cxn>
              <a:cxn ang="0">
                <a:pos x="1447" y="14"/>
              </a:cxn>
              <a:cxn ang="0">
                <a:pos x="1447" y="28"/>
              </a:cxn>
              <a:cxn ang="0">
                <a:pos x="734" y="28"/>
              </a:cxn>
              <a:cxn ang="0">
                <a:pos x="734" y="20"/>
              </a:cxn>
              <a:cxn ang="0">
                <a:pos x="741" y="27"/>
              </a:cxn>
              <a:cxn ang="0">
                <a:pos x="0" y="27"/>
              </a:cxn>
              <a:cxn ang="0">
                <a:pos x="0" y="13"/>
              </a:cxn>
              <a:cxn ang="0">
                <a:pos x="1440" y="0"/>
              </a:cxn>
              <a:cxn ang="0">
                <a:pos x="1481" y="21"/>
              </a:cxn>
              <a:cxn ang="0">
                <a:pos x="1440" y="42"/>
              </a:cxn>
              <a:cxn ang="0">
                <a:pos x="1440" y="0"/>
              </a:cxn>
            </a:cxnLst>
            <a:rect l="0" t="0" r="r" b="b"/>
            <a:pathLst>
              <a:path w="1481" h="42">
                <a:moveTo>
                  <a:pt x="0" y="13"/>
                </a:moveTo>
                <a:lnTo>
                  <a:pt x="748" y="13"/>
                </a:lnTo>
                <a:lnTo>
                  <a:pt x="748" y="21"/>
                </a:lnTo>
                <a:lnTo>
                  <a:pt x="741" y="14"/>
                </a:lnTo>
                <a:lnTo>
                  <a:pt x="1447" y="14"/>
                </a:lnTo>
                <a:lnTo>
                  <a:pt x="1447" y="28"/>
                </a:lnTo>
                <a:lnTo>
                  <a:pt x="734" y="28"/>
                </a:lnTo>
                <a:lnTo>
                  <a:pt x="734" y="20"/>
                </a:lnTo>
                <a:lnTo>
                  <a:pt x="741" y="27"/>
                </a:lnTo>
                <a:lnTo>
                  <a:pt x="0" y="27"/>
                </a:lnTo>
                <a:lnTo>
                  <a:pt x="0" y="13"/>
                </a:lnTo>
                <a:close/>
                <a:moveTo>
                  <a:pt x="1440" y="0"/>
                </a:moveTo>
                <a:lnTo>
                  <a:pt x="1481" y="21"/>
                </a:lnTo>
                <a:lnTo>
                  <a:pt x="1440" y="42"/>
                </a:lnTo>
                <a:lnTo>
                  <a:pt x="1440" y="0"/>
                </a:lnTo>
                <a:close/>
              </a:path>
            </a:pathLst>
          </a:custGeom>
          <a:solidFill>
            <a:srgbClr val="336699"/>
          </a:solidFill>
          <a:ln w="1588" cap="flat">
            <a:solidFill>
              <a:srgbClr val="003366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sp>
        <p:nvSpPr>
          <p:cNvPr id="334080" name="Freeform 256"/>
          <p:cNvSpPr>
            <a:spLocks noEditPoints="1"/>
          </p:cNvSpPr>
          <p:nvPr/>
        </p:nvSpPr>
        <p:spPr bwMode="auto">
          <a:xfrm>
            <a:off x="1150938" y="3505200"/>
            <a:ext cx="1546225" cy="534988"/>
          </a:xfrm>
          <a:custGeom>
            <a:avLst/>
            <a:gdLst/>
            <a:ahLst/>
            <a:cxnLst>
              <a:cxn ang="0">
                <a:pos x="118" y="301"/>
              </a:cxn>
              <a:cxn ang="0">
                <a:pos x="0" y="301"/>
              </a:cxn>
              <a:cxn ang="0">
                <a:pos x="0" y="14"/>
              </a:cxn>
              <a:cxn ang="0">
                <a:pos x="888" y="14"/>
              </a:cxn>
              <a:cxn ang="0">
                <a:pos x="888" y="27"/>
              </a:cxn>
              <a:cxn ang="0">
                <a:pos x="7" y="27"/>
              </a:cxn>
              <a:cxn ang="0">
                <a:pos x="14" y="20"/>
              </a:cxn>
              <a:cxn ang="0">
                <a:pos x="14" y="294"/>
              </a:cxn>
              <a:cxn ang="0">
                <a:pos x="7" y="287"/>
              </a:cxn>
              <a:cxn ang="0">
                <a:pos x="118" y="287"/>
              </a:cxn>
              <a:cxn ang="0">
                <a:pos x="118" y="301"/>
              </a:cxn>
              <a:cxn ang="0">
                <a:pos x="881" y="0"/>
              </a:cxn>
              <a:cxn ang="0">
                <a:pos x="923" y="20"/>
              </a:cxn>
              <a:cxn ang="0">
                <a:pos x="881" y="41"/>
              </a:cxn>
              <a:cxn ang="0">
                <a:pos x="881" y="0"/>
              </a:cxn>
            </a:cxnLst>
            <a:rect l="0" t="0" r="r" b="b"/>
            <a:pathLst>
              <a:path w="923" h="301">
                <a:moveTo>
                  <a:pt x="118" y="301"/>
                </a:moveTo>
                <a:lnTo>
                  <a:pt x="0" y="301"/>
                </a:lnTo>
                <a:lnTo>
                  <a:pt x="0" y="14"/>
                </a:lnTo>
                <a:lnTo>
                  <a:pt x="888" y="14"/>
                </a:lnTo>
                <a:lnTo>
                  <a:pt x="888" y="27"/>
                </a:lnTo>
                <a:lnTo>
                  <a:pt x="7" y="27"/>
                </a:lnTo>
                <a:lnTo>
                  <a:pt x="14" y="20"/>
                </a:lnTo>
                <a:lnTo>
                  <a:pt x="14" y="294"/>
                </a:lnTo>
                <a:lnTo>
                  <a:pt x="7" y="287"/>
                </a:lnTo>
                <a:lnTo>
                  <a:pt x="118" y="287"/>
                </a:lnTo>
                <a:lnTo>
                  <a:pt x="118" y="301"/>
                </a:lnTo>
                <a:close/>
                <a:moveTo>
                  <a:pt x="881" y="0"/>
                </a:moveTo>
                <a:lnTo>
                  <a:pt x="923" y="20"/>
                </a:lnTo>
                <a:lnTo>
                  <a:pt x="881" y="41"/>
                </a:lnTo>
                <a:lnTo>
                  <a:pt x="881" y="0"/>
                </a:lnTo>
                <a:close/>
              </a:path>
            </a:pathLst>
          </a:custGeom>
          <a:solidFill>
            <a:srgbClr val="336699"/>
          </a:solidFill>
          <a:ln w="1588" cap="flat">
            <a:solidFill>
              <a:srgbClr val="003366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grpSp>
        <p:nvGrpSpPr>
          <p:cNvPr id="334083" name="Group 259"/>
          <p:cNvGrpSpPr>
            <a:grpSpLocks/>
          </p:cNvGrpSpPr>
          <p:nvPr/>
        </p:nvGrpSpPr>
        <p:grpSpPr bwMode="auto">
          <a:xfrm>
            <a:off x="2697163" y="3509963"/>
            <a:ext cx="55562" cy="60325"/>
            <a:chOff x="1586" y="2438"/>
            <a:chExt cx="33" cy="34"/>
          </a:xfrm>
        </p:grpSpPr>
        <p:sp>
          <p:nvSpPr>
            <p:cNvPr id="334081" name="Oval 257"/>
            <p:cNvSpPr>
              <a:spLocks noChangeArrowheads="1"/>
            </p:cNvSpPr>
            <p:nvPr/>
          </p:nvSpPr>
          <p:spPr bwMode="auto">
            <a:xfrm>
              <a:off x="1586" y="2438"/>
              <a:ext cx="33" cy="34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082" name="Oval 258"/>
            <p:cNvSpPr>
              <a:spLocks noChangeArrowheads="1"/>
            </p:cNvSpPr>
            <p:nvPr/>
          </p:nvSpPr>
          <p:spPr bwMode="auto">
            <a:xfrm>
              <a:off x="1586" y="2438"/>
              <a:ext cx="33" cy="34"/>
            </a:xfrm>
            <a:prstGeom prst="ellipse">
              <a:avLst/>
            </a:prstGeom>
            <a:noFill/>
            <a:ln w="9525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grpSp>
        <p:nvGrpSpPr>
          <p:cNvPr id="334086" name="Group 262"/>
          <p:cNvGrpSpPr>
            <a:grpSpLocks/>
          </p:cNvGrpSpPr>
          <p:nvPr/>
        </p:nvGrpSpPr>
        <p:grpSpPr bwMode="auto">
          <a:xfrm>
            <a:off x="2697163" y="3135313"/>
            <a:ext cx="55562" cy="63500"/>
            <a:chOff x="1586" y="2228"/>
            <a:chExt cx="33" cy="35"/>
          </a:xfrm>
        </p:grpSpPr>
        <p:sp>
          <p:nvSpPr>
            <p:cNvPr id="334084" name="Oval 260"/>
            <p:cNvSpPr>
              <a:spLocks noChangeArrowheads="1"/>
            </p:cNvSpPr>
            <p:nvPr/>
          </p:nvSpPr>
          <p:spPr bwMode="auto">
            <a:xfrm>
              <a:off x="1586" y="2228"/>
              <a:ext cx="33" cy="3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085" name="Oval 261"/>
            <p:cNvSpPr>
              <a:spLocks noChangeArrowheads="1"/>
            </p:cNvSpPr>
            <p:nvPr/>
          </p:nvSpPr>
          <p:spPr bwMode="auto">
            <a:xfrm>
              <a:off x="1586" y="2228"/>
              <a:ext cx="33" cy="35"/>
            </a:xfrm>
            <a:prstGeom prst="ellipse">
              <a:avLst/>
            </a:prstGeom>
            <a:noFill/>
            <a:ln w="9525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4087" name="Freeform 263"/>
          <p:cNvSpPr>
            <a:spLocks noEditPoints="1"/>
          </p:cNvSpPr>
          <p:nvPr/>
        </p:nvSpPr>
        <p:spPr bwMode="auto">
          <a:xfrm>
            <a:off x="4800600" y="2601913"/>
            <a:ext cx="423863" cy="336550"/>
          </a:xfrm>
          <a:custGeom>
            <a:avLst/>
            <a:gdLst/>
            <a:ahLst/>
            <a:cxnLst>
              <a:cxn ang="0">
                <a:pos x="225" y="154"/>
              </a:cxn>
              <a:cxn ang="0">
                <a:pos x="225" y="95"/>
              </a:cxn>
              <a:cxn ang="0">
                <a:pos x="232" y="102"/>
              </a:cxn>
              <a:cxn ang="0">
                <a:pos x="14" y="102"/>
              </a:cxn>
              <a:cxn ang="0">
                <a:pos x="14" y="35"/>
              </a:cxn>
              <a:cxn ang="0">
                <a:pos x="28" y="35"/>
              </a:cxn>
              <a:cxn ang="0">
                <a:pos x="28" y="95"/>
              </a:cxn>
              <a:cxn ang="0">
                <a:pos x="21" y="88"/>
              </a:cxn>
              <a:cxn ang="0">
                <a:pos x="239" y="88"/>
              </a:cxn>
              <a:cxn ang="0">
                <a:pos x="239" y="154"/>
              </a:cxn>
              <a:cxn ang="0">
                <a:pos x="225" y="154"/>
              </a:cxn>
              <a:cxn ang="0">
                <a:pos x="253" y="147"/>
              </a:cxn>
              <a:cxn ang="0">
                <a:pos x="232" y="189"/>
              </a:cxn>
              <a:cxn ang="0">
                <a:pos x="212" y="147"/>
              </a:cxn>
              <a:cxn ang="0">
                <a:pos x="253" y="147"/>
              </a:cxn>
              <a:cxn ang="0">
                <a:pos x="0" y="42"/>
              </a:cxn>
              <a:cxn ang="0">
                <a:pos x="21" y="0"/>
              </a:cxn>
              <a:cxn ang="0">
                <a:pos x="42" y="42"/>
              </a:cxn>
              <a:cxn ang="0">
                <a:pos x="0" y="42"/>
              </a:cxn>
            </a:cxnLst>
            <a:rect l="0" t="0" r="r" b="b"/>
            <a:pathLst>
              <a:path w="253" h="189">
                <a:moveTo>
                  <a:pt x="225" y="154"/>
                </a:moveTo>
                <a:lnTo>
                  <a:pt x="225" y="95"/>
                </a:lnTo>
                <a:lnTo>
                  <a:pt x="232" y="102"/>
                </a:lnTo>
                <a:lnTo>
                  <a:pt x="14" y="102"/>
                </a:lnTo>
                <a:lnTo>
                  <a:pt x="14" y="35"/>
                </a:lnTo>
                <a:lnTo>
                  <a:pt x="28" y="35"/>
                </a:lnTo>
                <a:lnTo>
                  <a:pt x="28" y="95"/>
                </a:lnTo>
                <a:lnTo>
                  <a:pt x="21" y="88"/>
                </a:lnTo>
                <a:lnTo>
                  <a:pt x="239" y="88"/>
                </a:lnTo>
                <a:lnTo>
                  <a:pt x="239" y="154"/>
                </a:lnTo>
                <a:lnTo>
                  <a:pt x="225" y="154"/>
                </a:lnTo>
                <a:close/>
                <a:moveTo>
                  <a:pt x="253" y="147"/>
                </a:moveTo>
                <a:lnTo>
                  <a:pt x="232" y="189"/>
                </a:lnTo>
                <a:lnTo>
                  <a:pt x="212" y="147"/>
                </a:lnTo>
                <a:lnTo>
                  <a:pt x="253" y="147"/>
                </a:lnTo>
                <a:close/>
                <a:moveTo>
                  <a:pt x="0" y="42"/>
                </a:moveTo>
                <a:lnTo>
                  <a:pt x="21" y="0"/>
                </a:lnTo>
                <a:lnTo>
                  <a:pt x="42" y="42"/>
                </a:lnTo>
                <a:lnTo>
                  <a:pt x="0" y="42"/>
                </a:lnTo>
                <a:close/>
              </a:path>
            </a:pathLst>
          </a:custGeom>
          <a:solidFill>
            <a:srgbClr val="336699"/>
          </a:solidFill>
          <a:ln w="1588" cap="flat">
            <a:solidFill>
              <a:srgbClr val="003366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grpSp>
        <p:nvGrpSpPr>
          <p:cNvPr id="334090" name="Group 266"/>
          <p:cNvGrpSpPr>
            <a:grpSpLocks/>
          </p:cNvGrpSpPr>
          <p:nvPr/>
        </p:nvGrpSpPr>
        <p:grpSpPr bwMode="auto">
          <a:xfrm>
            <a:off x="5160963" y="2938463"/>
            <a:ext cx="57150" cy="61912"/>
            <a:chOff x="3057" y="2117"/>
            <a:chExt cx="34" cy="35"/>
          </a:xfrm>
        </p:grpSpPr>
        <p:sp>
          <p:nvSpPr>
            <p:cNvPr id="334088" name="Oval 264"/>
            <p:cNvSpPr>
              <a:spLocks noChangeArrowheads="1"/>
            </p:cNvSpPr>
            <p:nvPr/>
          </p:nvSpPr>
          <p:spPr bwMode="auto">
            <a:xfrm>
              <a:off x="3057" y="2117"/>
              <a:ext cx="34" cy="3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089" name="Oval 265"/>
            <p:cNvSpPr>
              <a:spLocks noChangeArrowheads="1"/>
            </p:cNvSpPr>
            <p:nvPr/>
          </p:nvSpPr>
          <p:spPr bwMode="auto">
            <a:xfrm>
              <a:off x="3057" y="2117"/>
              <a:ext cx="34" cy="35"/>
            </a:xfrm>
            <a:prstGeom prst="ellipse">
              <a:avLst/>
            </a:prstGeom>
            <a:noFill/>
            <a:ln w="9525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grpSp>
        <p:nvGrpSpPr>
          <p:cNvPr id="334093" name="Group 269"/>
          <p:cNvGrpSpPr>
            <a:grpSpLocks/>
          </p:cNvGrpSpPr>
          <p:nvPr/>
        </p:nvGrpSpPr>
        <p:grpSpPr bwMode="auto">
          <a:xfrm>
            <a:off x="5922963" y="2020888"/>
            <a:ext cx="55562" cy="60325"/>
            <a:chOff x="3512" y="1602"/>
            <a:chExt cx="33" cy="34"/>
          </a:xfrm>
        </p:grpSpPr>
        <p:sp>
          <p:nvSpPr>
            <p:cNvPr id="334091" name="Oval 267"/>
            <p:cNvSpPr>
              <a:spLocks noChangeArrowheads="1"/>
            </p:cNvSpPr>
            <p:nvPr/>
          </p:nvSpPr>
          <p:spPr bwMode="auto">
            <a:xfrm>
              <a:off x="3512" y="1602"/>
              <a:ext cx="33" cy="34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092" name="Oval 268"/>
            <p:cNvSpPr>
              <a:spLocks noChangeArrowheads="1"/>
            </p:cNvSpPr>
            <p:nvPr/>
          </p:nvSpPr>
          <p:spPr bwMode="auto">
            <a:xfrm>
              <a:off x="3512" y="1602"/>
              <a:ext cx="33" cy="34"/>
            </a:xfrm>
            <a:prstGeom prst="ellipse">
              <a:avLst/>
            </a:prstGeom>
            <a:noFill/>
            <a:ln w="9525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4094" name="Freeform 270"/>
          <p:cNvSpPr>
            <a:spLocks noEditPoints="1"/>
          </p:cNvSpPr>
          <p:nvPr/>
        </p:nvSpPr>
        <p:spPr bwMode="auto">
          <a:xfrm>
            <a:off x="5289550" y="2103438"/>
            <a:ext cx="1063625" cy="822325"/>
          </a:xfrm>
          <a:custGeom>
            <a:avLst/>
            <a:gdLst/>
            <a:ahLst/>
            <a:cxnLst>
              <a:cxn ang="0">
                <a:pos x="635" y="0"/>
              </a:cxn>
              <a:cxn ang="0">
                <a:pos x="635" y="237"/>
              </a:cxn>
              <a:cxn ang="0">
                <a:pos x="21" y="237"/>
              </a:cxn>
              <a:cxn ang="0">
                <a:pos x="28" y="231"/>
              </a:cxn>
              <a:cxn ang="0">
                <a:pos x="28" y="420"/>
              </a:cxn>
              <a:cxn ang="0">
                <a:pos x="14" y="420"/>
              </a:cxn>
              <a:cxn ang="0">
                <a:pos x="14" y="224"/>
              </a:cxn>
              <a:cxn ang="0">
                <a:pos x="629" y="224"/>
              </a:cxn>
              <a:cxn ang="0">
                <a:pos x="622" y="231"/>
              </a:cxn>
              <a:cxn ang="0">
                <a:pos x="622" y="0"/>
              </a:cxn>
              <a:cxn ang="0">
                <a:pos x="635" y="0"/>
              </a:cxn>
              <a:cxn ang="0">
                <a:pos x="21" y="420"/>
              </a:cxn>
              <a:cxn ang="0">
                <a:pos x="42" y="393"/>
              </a:cxn>
              <a:cxn ang="0">
                <a:pos x="21" y="462"/>
              </a:cxn>
              <a:cxn ang="0">
                <a:pos x="0" y="393"/>
              </a:cxn>
              <a:cxn ang="0">
                <a:pos x="21" y="420"/>
              </a:cxn>
            </a:cxnLst>
            <a:rect l="0" t="0" r="r" b="b"/>
            <a:pathLst>
              <a:path w="635" h="462">
                <a:moveTo>
                  <a:pt x="635" y="0"/>
                </a:moveTo>
                <a:lnTo>
                  <a:pt x="635" y="237"/>
                </a:lnTo>
                <a:lnTo>
                  <a:pt x="21" y="237"/>
                </a:lnTo>
                <a:lnTo>
                  <a:pt x="28" y="231"/>
                </a:lnTo>
                <a:lnTo>
                  <a:pt x="28" y="420"/>
                </a:lnTo>
                <a:lnTo>
                  <a:pt x="14" y="420"/>
                </a:lnTo>
                <a:lnTo>
                  <a:pt x="14" y="224"/>
                </a:lnTo>
                <a:lnTo>
                  <a:pt x="629" y="224"/>
                </a:lnTo>
                <a:lnTo>
                  <a:pt x="622" y="231"/>
                </a:lnTo>
                <a:lnTo>
                  <a:pt x="622" y="0"/>
                </a:lnTo>
                <a:lnTo>
                  <a:pt x="635" y="0"/>
                </a:lnTo>
                <a:close/>
                <a:moveTo>
                  <a:pt x="21" y="420"/>
                </a:moveTo>
                <a:lnTo>
                  <a:pt x="42" y="393"/>
                </a:lnTo>
                <a:lnTo>
                  <a:pt x="21" y="462"/>
                </a:lnTo>
                <a:lnTo>
                  <a:pt x="0" y="393"/>
                </a:lnTo>
                <a:lnTo>
                  <a:pt x="21" y="420"/>
                </a:lnTo>
                <a:close/>
              </a:path>
            </a:pathLst>
          </a:custGeom>
          <a:solidFill>
            <a:srgbClr val="336699"/>
          </a:solidFill>
          <a:ln w="1588" cap="flat">
            <a:solidFill>
              <a:srgbClr val="003366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grpSp>
        <p:nvGrpSpPr>
          <p:cNvPr id="334097" name="Group 273"/>
          <p:cNvGrpSpPr>
            <a:grpSpLocks/>
          </p:cNvGrpSpPr>
          <p:nvPr/>
        </p:nvGrpSpPr>
        <p:grpSpPr bwMode="auto">
          <a:xfrm>
            <a:off x="5802313" y="1893888"/>
            <a:ext cx="55562" cy="63500"/>
            <a:chOff x="3440" y="1531"/>
            <a:chExt cx="33" cy="35"/>
          </a:xfrm>
        </p:grpSpPr>
        <p:sp>
          <p:nvSpPr>
            <p:cNvPr id="334095" name="Oval 271"/>
            <p:cNvSpPr>
              <a:spLocks noChangeArrowheads="1"/>
            </p:cNvSpPr>
            <p:nvPr/>
          </p:nvSpPr>
          <p:spPr bwMode="auto">
            <a:xfrm>
              <a:off x="3440" y="1531"/>
              <a:ext cx="33" cy="3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096" name="Oval 272"/>
            <p:cNvSpPr>
              <a:spLocks noChangeArrowheads="1"/>
            </p:cNvSpPr>
            <p:nvPr/>
          </p:nvSpPr>
          <p:spPr bwMode="auto">
            <a:xfrm>
              <a:off x="3440" y="1531"/>
              <a:ext cx="33" cy="35"/>
            </a:xfrm>
            <a:prstGeom prst="ellipse">
              <a:avLst/>
            </a:prstGeom>
            <a:noFill/>
            <a:ln w="9525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4098" name="Freeform 274"/>
          <p:cNvSpPr>
            <a:spLocks noEditPoints="1"/>
          </p:cNvSpPr>
          <p:nvPr/>
        </p:nvSpPr>
        <p:spPr bwMode="auto">
          <a:xfrm>
            <a:off x="3792538" y="3475038"/>
            <a:ext cx="1052512" cy="176212"/>
          </a:xfrm>
          <a:custGeom>
            <a:avLst/>
            <a:gdLst/>
            <a:ahLst/>
            <a:cxnLst>
              <a:cxn ang="0">
                <a:pos x="628" y="75"/>
              </a:cxn>
              <a:cxn ang="0">
                <a:pos x="75" y="75"/>
              </a:cxn>
              <a:cxn ang="0">
                <a:pos x="75" y="25"/>
              </a:cxn>
              <a:cxn ang="0">
                <a:pos x="628" y="25"/>
              </a:cxn>
              <a:cxn ang="0">
                <a:pos x="628" y="75"/>
              </a:cxn>
              <a:cxn ang="0">
                <a:pos x="99" y="99"/>
              </a:cxn>
              <a:cxn ang="0">
                <a:pos x="0" y="50"/>
              </a:cxn>
              <a:cxn ang="0">
                <a:pos x="99" y="0"/>
              </a:cxn>
              <a:cxn ang="0">
                <a:pos x="99" y="99"/>
              </a:cxn>
            </a:cxnLst>
            <a:rect l="0" t="0" r="r" b="b"/>
            <a:pathLst>
              <a:path w="628" h="99">
                <a:moveTo>
                  <a:pt x="628" y="75"/>
                </a:moveTo>
                <a:lnTo>
                  <a:pt x="75" y="75"/>
                </a:lnTo>
                <a:lnTo>
                  <a:pt x="75" y="25"/>
                </a:lnTo>
                <a:lnTo>
                  <a:pt x="628" y="25"/>
                </a:lnTo>
                <a:lnTo>
                  <a:pt x="628" y="75"/>
                </a:lnTo>
                <a:close/>
                <a:moveTo>
                  <a:pt x="99" y="99"/>
                </a:moveTo>
                <a:lnTo>
                  <a:pt x="0" y="50"/>
                </a:lnTo>
                <a:lnTo>
                  <a:pt x="99" y="0"/>
                </a:lnTo>
                <a:lnTo>
                  <a:pt x="99" y="99"/>
                </a:lnTo>
                <a:close/>
              </a:path>
            </a:pathLst>
          </a:custGeom>
          <a:solidFill>
            <a:srgbClr val="336699"/>
          </a:solidFill>
          <a:ln w="1588" cap="flat">
            <a:solidFill>
              <a:srgbClr val="003366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sp>
        <p:nvSpPr>
          <p:cNvPr id="334099" name="Freeform 275"/>
          <p:cNvSpPr>
            <a:spLocks noEditPoints="1"/>
          </p:cNvSpPr>
          <p:nvPr/>
        </p:nvSpPr>
        <p:spPr bwMode="auto">
          <a:xfrm>
            <a:off x="5794375" y="4271963"/>
            <a:ext cx="887413" cy="84137"/>
          </a:xfrm>
          <a:custGeom>
            <a:avLst/>
            <a:gdLst/>
            <a:ahLst/>
            <a:cxnLst>
              <a:cxn ang="0">
                <a:pos x="30" y="15"/>
              </a:cxn>
              <a:cxn ang="0">
                <a:pos x="272" y="15"/>
              </a:cxn>
              <a:cxn ang="0">
                <a:pos x="272" y="24"/>
              </a:cxn>
              <a:cxn ang="0">
                <a:pos x="264" y="16"/>
              </a:cxn>
              <a:cxn ang="0">
                <a:pos x="499" y="16"/>
              </a:cxn>
              <a:cxn ang="0">
                <a:pos x="499" y="32"/>
              </a:cxn>
              <a:cxn ang="0">
                <a:pos x="256" y="32"/>
              </a:cxn>
              <a:cxn ang="0">
                <a:pos x="256" y="23"/>
              </a:cxn>
              <a:cxn ang="0">
                <a:pos x="264" y="31"/>
              </a:cxn>
              <a:cxn ang="0">
                <a:pos x="30" y="31"/>
              </a:cxn>
              <a:cxn ang="0">
                <a:pos x="30" y="15"/>
              </a:cxn>
              <a:cxn ang="0">
                <a:pos x="30" y="23"/>
              </a:cxn>
              <a:cxn ang="0">
                <a:pos x="46" y="46"/>
              </a:cxn>
              <a:cxn ang="0">
                <a:pos x="0" y="23"/>
              </a:cxn>
              <a:cxn ang="0">
                <a:pos x="46" y="0"/>
              </a:cxn>
              <a:cxn ang="0">
                <a:pos x="30" y="23"/>
              </a:cxn>
              <a:cxn ang="0">
                <a:pos x="499" y="24"/>
              </a:cxn>
              <a:cxn ang="0">
                <a:pos x="483" y="1"/>
              </a:cxn>
              <a:cxn ang="0">
                <a:pos x="530" y="24"/>
              </a:cxn>
              <a:cxn ang="0">
                <a:pos x="483" y="47"/>
              </a:cxn>
              <a:cxn ang="0">
                <a:pos x="499" y="24"/>
              </a:cxn>
            </a:cxnLst>
            <a:rect l="0" t="0" r="r" b="b"/>
            <a:pathLst>
              <a:path w="530" h="47">
                <a:moveTo>
                  <a:pt x="30" y="15"/>
                </a:moveTo>
                <a:lnTo>
                  <a:pt x="272" y="15"/>
                </a:lnTo>
                <a:lnTo>
                  <a:pt x="272" y="24"/>
                </a:lnTo>
                <a:lnTo>
                  <a:pt x="264" y="16"/>
                </a:lnTo>
                <a:lnTo>
                  <a:pt x="499" y="16"/>
                </a:lnTo>
                <a:lnTo>
                  <a:pt x="499" y="32"/>
                </a:lnTo>
                <a:lnTo>
                  <a:pt x="256" y="32"/>
                </a:lnTo>
                <a:lnTo>
                  <a:pt x="256" y="23"/>
                </a:lnTo>
                <a:lnTo>
                  <a:pt x="264" y="31"/>
                </a:lnTo>
                <a:lnTo>
                  <a:pt x="30" y="31"/>
                </a:lnTo>
                <a:lnTo>
                  <a:pt x="30" y="15"/>
                </a:lnTo>
                <a:close/>
                <a:moveTo>
                  <a:pt x="30" y="23"/>
                </a:moveTo>
                <a:lnTo>
                  <a:pt x="46" y="46"/>
                </a:lnTo>
                <a:lnTo>
                  <a:pt x="0" y="23"/>
                </a:lnTo>
                <a:lnTo>
                  <a:pt x="46" y="0"/>
                </a:lnTo>
                <a:lnTo>
                  <a:pt x="30" y="23"/>
                </a:lnTo>
                <a:close/>
                <a:moveTo>
                  <a:pt x="499" y="24"/>
                </a:moveTo>
                <a:lnTo>
                  <a:pt x="483" y="1"/>
                </a:lnTo>
                <a:lnTo>
                  <a:pt x="530" y="24"/>
                </a:lnTo>
                <a:lnTo>
                  <a:pt x="483" y="47"/>
                </a:lnTo>
                <a:lnTo>
                  <a:pt x="499" y="24"/>
                </a:lnTo>
                <a:close/>
              </a:path>
            </a:pathLst>
          </a:custGeom>
          <a:solidFill>
            <a:srgbClr val="336699"/>
          </a:solidFill>
          <a:ln w="1588" cap="flat">
            <a:solidFill>
              <a:srgbClr val="003366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sp>
        <p:nvSpPr>
          <p:cNvPr id="334100" name="Freeform 276"/>
          <p:cNvSpPr>
            <a:spLocks noEditPoints="1"/>
          </p:cNvSpPr>
          <p:nvPr/>
        </p:nvSpPr>
        <p:spPr bwMode="auto">
          <a:xfrm>
            <a:off x="5794375" y="5826125"/>
            <a:ext cx="887413" cy="82550"/>
          </a:xfrm>
          <a:custGeom>
            <a:avLst/>
            <a:gdLst/>
            <a:ahLst/>
            <a:cxnLst>
              <a:cxn ang="0">
                <a:pos x="30" y="16"/>
              </a:cxn>
              <a:cxn ang="0">
                <a:pos x="500" y="16"/>
              </a:cxn>
              <a:cxn ang="0">
                <a:pos x="500" y="31"/>
              </a:cxn>
              <a:cxn ang="0">
                <a:pos x="30" y="31"/>
              </a:cxn>
              <a:cxn ang="0">
                <a:pos x="30" y="16"/>
              </a:cxn>
              <a:cxn ang="0">
                <a:pos x="30" y="23"/>
              </a:cxn>
              <a:cxn ang="0">
                <a:pos x="46" y="47"/>
              </a:cxn>
              <a:cxn ang="0">
                <a:pos x="0" y="23"/>
              </a:cxn>
              <a:cxn ang="0">
                <a:pos x="46" y="0"/>
              </a:cxn>
              <a:cxn ang="0">
                <a:pos x="30" y="23"/>
              </a:cxn>
              <a:cxn ang="0">
                <a:pos x="500" y="23"/>
              </a:cxn>
              <a:cxn ang="0">
                <a:pos x="484" y="0"/>
              </a:cxn>
              <a:cxn ang="0">
                <a:pos x="530" y="23"/>
              </a:cxn>
              <a:cxn ang="0">
                <a:pos x="484" y="47"/>
              </a:cxn>
              <a:cxn ang="0">
                <a:pos x="500" y="23"/>
              </a:cxn>
            </a:cxnLst>
            <a:rect l="0" t="0" r="r" b="b"/>
            <a:pathLst>
              <a:path w="530" h="47">
                <a:moveTo>
                  <a:pt x="30" y="16"/>
                </a:moveTo>
                <a:lnTo>
                  <a:pt x="500" y="16"/>
                </a:lnTo>
                <a:lnTo>
                  <a:pt x="500" y="31"/>
                </a:lnTo>
                <a:lnTo>
                  <a:pt x="30" y="31"/>
                </a:lnTo>
                <a:lnTo>
                  <a:pt x="30" y="16"/>
                </a:lnTo>
                <a:close/>
                <a:moveTo>
                  <a:pt x="30" y="23"/>
                </a:moveTo>
                <a:lnTo>
                  <a:pt x="46" y="47"/>
                </a:lnTo>
                <a:lnTo>
                  <a:pt x="0" y="23"/>
                </a:lnTo>
                <a:lnTo>
                  <a:pt x="46" y="0"/>
                </a:lnTo>
                <a:lnTo>
                  <a:pt x="30" y="23"/>
                </a:lnTo>
                <a:close/>
                <a:moveTo>
                  <a:pt x="500" y="23"/>
                </a:moveTo>
                <a:lnTo>
                  <a:pt x="484" y="0"/>
                </a:lnTo>
                <a:lnTo>
                  <a:pt x="530" y="23"/>
                </a:lnTo>
                <a:lnTo>
                  <a:pt x="484" y="47"/>
                </a:lnTo>
                <a:lnTo>
                  <a:pt x="500" y="23"/>
                </a:lnTo>
                <a:close/>
              </a:path>
            </a:pathLst>
          </a:custGeom>
          <a:solidFill>
            <a:srgbClr val="336699"/>
          </a:solidFill>
          <a:ln w="1588" cap="flat">
            <a:solidFill>
              <a:srgbClr val="003366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sp>
        <p:nvSpPr>
          <p:cNvPr id="334101" name="Freeform 277"/>
          <p:cNvSpPr>
            <a:spLocks noEditPoints="1"/>
          </p:cNvSpPr>
          <p:nvPr/>
        </p:nvSpPr>
        <p:spPr bwMode="auto">
          <a:xfrm>
            <a:off x="5794375" y="5543550"/>
            <a:ext cx="889000" cy="82550"/>
          </a:xfrm>
          <a:custGeom>
            <a:avLst/>
            <a:gdLst/>
            <a:ahLst/>
            <a:cxnLst>
              <a:cxn ang="0">
                <a:pos x="31" y="16"/>
              </a:cxn>
              <a:cxn ang="0">
                <a:pos x="500" y="16"/>
              </a:cxn>
              <a:cxn ang="0">
                <a:pos x="500" y="31"/>
              </a:cxn>
              <a:cxn ang="0">
                <a:pos x="31" y="31"/>
              </a:cxn>
              <a:cxn ang="0">
                <a:pos x="31" y="16"/>
              </a:cxn>
              <a:cxn ang="0">
                <a:pos x="31" y="23"/>
              </a:cxn>
              <a:cxn ang="0">
                <a:pos x="47" y="46"/>
              </a:cxn>
              <a:cxn ang="0">
                <a:pos x="0" y="23"/>
              </a:cxn>
              <a:cxn ang="0">
                <a:pos x="47" y="0"/>
              </a:cxn>
              <a:cxn ang="0">
                <a:pos x="31" y="23"/>
              </a:cxn>
              <a:cxn ang="0">
                <a:pos x="500" y="23"/>
              </a:cxn>
              <a:cxn ang="0">
                <a:pos x="485" y="0"/>
              </a:cxn>
              <a:cxn ang="0">
                <a:pos x="531" y="23"/>
              </a:cxn>
              <a:cxn ang="0">
                <a:pos x="485" y="46"/>
              </a:cxn>
              <a:cxn ang="0">
                <a:pos x="500" y="23"/>
              </a:cxn>
            </a:cxnLst>
            <a:rect l="0" t="0" r="r" b="b"/>
            <a:pathLst>
              <a:path w="531" h="46">
                <a:moveTo>
                  <a:pt x="31" y="16"/>
                </a:moveTo>
                <a:lnTo>
                  <a:pt x="500" y="16"/>
                </a:lnTo>
                <a:lnTo>
                  <a:pt x="500" y="31"/>
                </a:lnTo>
                <a:lnTo>
                  <a:pt x="31" y="31"/>
                </a:lnTo>
                <a:lnTo>
                  <a:pt x="31" y="16"/>
                </a:lnTo>
                <a:close/>
                <a:moveTo>
                  <a:pt x="31" y="23"/>
                </a:moveTo>
                <a:lnTo>
                  <a:pt x="47" y="46"/>
                </a:lnTo>
                <a:lnTo>
                  <a:pt x="0" y="23"/>
                </a:lnTo>
                <a:lnTo>
                  <a:pt x="47" y="0"/>
                </a:lnTo>
                <a:lnTo>
                  <a:pt x="31" y="23"/>
                </a:lnTo>
                <a:close/>
                <a:moveTo>
                  <a:pt x="500" y="23"/>
                </a:moveTo>
                <a:lnTo>
                  <a:pt x="485" y="0"/>
                </a:lnTo>
                <a:lnTo>
                  <a:pt x="531" y="23"/>
                </a:lnTo>
                <a:lnTo>
                  <a:pt x="485" y="46"/>
                </a:lnTo>
                <a:lnTo>
                  <a:pt x="500" y="23"/>
                </a:lnTo>
                <a:close/>
              </a:path>
            </a:pathLst>
          </a:custGeom>
          <a:solidFill>
            <a:srgbClr val="336699"/>
          </a:solidFill>
          <a:ln w="1588" cap="flat">
            <a:solidFill>
              <a:srgbClr val="003366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sp>
        <p:nvSpPr>
          <p:cNvPr id="334102" name="Freeform 278"/>
          <p:cNvSpPr>
            <a:spLocks noEditPoints="1"/>
          </p:cNvSpPr>
          <p:nvPr/>
        </p:nvSpPr>
        <p:spPr bwMode="auto">
          <a:xfrm>
            <a:off x="5802313" y="5276850"/>
            <a:ext cx="881062" cy="82550"/>
          </a:xfrm>
          <a:custGeom>
            <a:avLst/>
            <a:gdLst/>
            <a:ahLst/>
            <a:cxnLst>
              <a:cxn ang="0">
                <a:pos x="31" y="15"/>
              </a:cxn>
              <a:cxn ang="0">
                <a:pos x="495" y="15"/>
              </a:cxn>
              <a:cxn ang="0">
                <a:pos x="495" y="31"/>
              </a:cxn>
              <a:cxn ang="0">
                <a:pos x="31" y="31"/>
              </a:cxn>
              <a:cxn ang="0">
                <a:pos x="31" y="15"/>
              </a:cxn>
              <a:cxn ang="0">
                <a:pos x="31" y="23"/>
              </a:cxn>
              <a:cxn ang="0">
                <a:pos x="46" y="46"/>
              </a:cxn>
              <a:cxn ang="0">
                <a:pos x="0" y="23"/>
              </a:cxn>
              <a:cxn ang="0">
                <a:pos x="46" y="0"/>
              </a:cxn>
              <a:cxn ang="0">
                <a:pos x="31" y="23"/>
              </a:cxn>
              <a:cxn ang="0">
                <a:pos x="495" y="23"/>
              </a:cxn>
              <a:cxn ang="0">
                <a:pos x="480" y="0"/>
              </a:cxn>
              <a:cxn ang="0">
                <a:pos x="526" y="23"/>
              </a:cxn>
              <a:cxn ang="0">
                <a:pos x="480" y="46"/>
              </a:cxn>
              <a:cxn ang="0">
                <a:pos x="495" y="23"/>
              </a:cxn>
            </a:cxnLst>
            <a:rect l="0" t="0" r="r" b="b"/>
            <a:pathLst>
              <a:path w="526" h="46">
                <a:moveTo>
                  <a:pt x="31" y="15"/>
                </a:moveTo>
                <a:lnTo>
                  <a:pt x="495" y="15"/>
                </a:lnTo>
                <a:lnTo>
                  <a:pt x="495" y="31"/>
                </a:lnTo>
                <a:lnTo>
                  <a:pt x="31" y="31"/>
                </a:lnTo>
                <a:lnTo>
                  <a:pt x="31" y="15"/>
                </a:lnTo>
                <a:close/>
                <a:moveTo>
                  <a:pt x="31" y="23"/>
                </a:moveTo>
                <a:lnTo>
                  <a:pt x="46" y="46"/>
                </a:lnTo>
                <a:lnTo>
                  <a:pt x="0" y="23"/>
                </a:lnTo>
                <a:lnTo>
                  <a:pt x="46" y="0"/>
                </a:lnTo>
                <a:lnTo>
                  <a:pt x="31" y="23"/>
                </a:lnTo>
                <a:close/>
                <a:moveTo>
                  <a:pt x="495" y="23"/>
                </a:moveTo>
                <a:lnTo>
                  <a:pt x="480" y="0"/>
                </a:lnTo>
                <a:lnTo>
                  <a:pt x="526" y="23"/>
                </a:lnTo>
                <a:lnTo>
                  <a:pt x="480" y="46"/>
                </a:lnTo>
                <a:lnTo>
                  <a:pt x="495" y="23"/>
                </a:lnTo>
                <a:close/>
              </a:path>
            </a:pathLst>
          </a:custGeom>
          <a:solidFill>
            <a:srgbClr val="336699"/>
          </a:solidFill>
          <a:ln w="1588" cap="flat">
            <a:solidFill>
              <a:srgbClr val="003366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sp>
        <p:nvSpPr>
          <p:cNvPr id="334103" name="Freeform 279"/>
          <p:cNvSpPr>
            <a:spLocks noEditPoints="1"/>
          </p:cNvSpPr>
          <p:nvPr/>
        </p:nvSpPr>
        <p:spPr bwMode="auto">
          <a:xfrm>
            <a:off x="5792788" y="5014913"/>
            <a:ext cx="879475" cy="85725"/>
          </a:xfrm>
          <a:custGeom>
            <a:avLst/>
            <a:gdLst/>
            <a:ahLst/>
            <a:cxnLst>
              <a:cxn ang="0">
                <a:pos x="31" y="17"/>
              </a:cxn>
              <a:cxn ang="0">
                <a:pos x="262" y="17"/>
              </a:cxn>
              <a:cxn ang="0">
                <a:pos x="255" y="25"/>
              </a:cxn>
              <a:cxn ang="0">
                <a:pos x="255" y="16"/>
              </a:cxn>
              <a:cxn ang="0">
                <a:pos x="494" y="16"/>
              </a:cxn>
              <a:cxn ang="0">
                <a:pos x="494" y="31"/>
              </a:cxn>
              <a:cxn ang="0">
                <a:pos x="262" y="31"/>
              </a:cxn>
              <a:cxn ang="0">
                <a:pos x="270" y="23"/>
              </a:cxn>
              <a:cxn ang="0">
                <a:pos x="270" y="33"/>
              </a:cxn>
              <a:cxn ang="0">
                <a:pos x="31" y="33"/>
              </a:cxn>
              <a:cxn ang="0">
                <a:pos x="31" y="17"/>
              </a:cxn>
              <a:cxn ang="0">
                <a:pos x="31" y="25"/>
              </a:cxn>
              <a:cxn ang="0">
                <a:pos x="46" y="48"/>
              </a:cxn>
              <a:cxn ang="0">
                <a:pos x="0" y="25"/>
              </a:cxn>
              <a:cxn ang="0">
                <a:pos x="46" y="2"/>
              </a:cxn>
              <a:cxn ang="0">
                <a:pos x="31" y="25"/>
              </a:cxn>
              <a:cxn ang="0">
                <a:pos x="494" y="23"/>
              </a:cxn>
              <a:cxn ang="0">
                <a:pos x="479" y="0"/>
              </a:cxn>
              <a:cxn ang="0">
                <a:pos x="525" y="23"/>
              </a:cxn>
              <a:cxn ang="0">
                <a:pos x="479" y="47"/>
              </a:cxn>
              <a:cxn ang="0">
                <a:pos x="494" y="23"/>
              </a:cxn>
            </a:cxnLst>
            <a:rect l="0" t="0" r="r" b="b"/>
            <a:pathLst>
              <a:path w="525" h="48">
                <a:moveTo>
                  <a:pt x="31" y="17"/>
                </a:moveTo>
                <a:lnTo>
                  <a:pt x="262" y="17"/>
                </a:lnTo>
                <a:lnTo>
                  <a:pt x="255" y="25"/>
                </a:lnTo>
                <a:lnTo>
                  <a:pt x="255" y="16"/>
                </a:lnTo>
                <a:lnTo>
                  <a:pt x="494" y="16"/>
                </a:lnTo>
                <a:lnTo>
                  <a:pt x="494" y="31"/>
                </a:lnTo>
                <a:lnTo>
                  <a:pt x="262" y="31"/>
                </a:lnTo>
                <a:lnTo>
                  <a:pt x="270" y="23"/>
                </a:lnTo>
                <a:lnTo>
                  <a:pt x="270" y="33"/>
                </a:lnTo>
                <a:lnTo>
                  <a:pt x="31" y="33"/>
                </a:lnTo>
                <a:lnTo>
                  <a:pt x="31" y="17"/>
                </a:lnTo>
                <a:close/>
                <a:moveTo>
                  <a:pt x="31" y="25"/>
                </a:moveTo>
                <a:lnTo>
                  <a:pt x="46" y="48"/>
                </a:lnTo>
                <a:lnTo>
                  <a:pt x="0" y="25"/>
                </a:lnTo>
                <a:lnTo>
                  <a:pt x="46" y="2"/>
                </a:lnTo>
                <a:lnTo>
                  <a:pt x="31" y="25"/>
                </a:lnTo>
                <a:close/>
                <a:moveTo>
                  <a:pt x="494" y="23"/>
                </a:moveTo>
                <a:lnTo>
                  <a:pt x="479" y="0"/>
                </a:lnTo>
                <a:lnTo>
                  <a:pt x="525" y="23"/>
                </a:lnTo>
                <a:lnTo>
                  <a:pt x="479" y="47"/>
                </a:lnTo>
                <a:lnTo>
                  <a:pt x="494" y="23"/>
                </a:lnTo>
                <a:close/>
              </a:path>
            </a:pathLst>
          </a:custGeom>
          <a:solidFill>
            <a:srgbClr val="336699"/>
          </a:solidFill>
          <a:ln w="1588" cap="flat">
            <a:solidFill>
              <a:srgbClr val="003366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sp>
        <p:nvSpPr>
          <p:cNvPr id="334104" name="Freeform 280"/>
          <p:cNvSpPr>
            <a:spLocks noEditPoints="1"/>
          </p:cNvSpPr>
          <p:nvPr/>
        </p:nvSpPr>
        <p:spPr bwMode="auto">
          <a:xfrm>
            <a:off x="5788025" y="3455988"/>
            <a:ext cx="884238" cy="84137"/>
          </a:xfrm>
          <a:custGeom>
            <a:avLst/>
            <a:gdLst/>
            <a:ahLst/>
            <a:cxnLst>
              <a:cxn ang="0">
                <a:pos x="31" y="17"/>
              </a:cxn>
              <a:cxn ang="0">
                <a:pos x="264" y="17"/>
              </a:cxn>
              <a:cxn ang="0">
                <a:pos x="256" y="24"/>
              </a:cxn>
              <a:cxn ang="0">
                <a:pos x="256" y="16"/>
              </a:cxn>
              <a:cxn ang="0">
                <a:pos x="497" y="16"/>
              </a:cxn>
              <a:cxn ang="0">
                <a:pos x="497" y="31"/>
              </a:cxn>
              <a:cxn ang="0">
                <a:pos x="264" y="31"/>
              </a:cxn>
              <a:cxn ang="0">
                <a:pos x="271" y="24"/>
              </a:cxn>
              <a:cxn ang="0">
                <a:pos x="271" y="32"/>
              </a:cxn>
              <a:cxn ang="0">
                <a:pos x="31" y="32"/>
              </a:cxn>
              <a:cxn ang="0">
                <a:pos x="31" y="17"/>
              </a:cxn>
              <a:cxn ang="0">
                <a:pos x="31" y="24"/>
              </a:cxn>
              <a:cxn ang="0">
                <a:pos x="46" y="47"/>
              </a:cxn>
              <a:cxn ang="0">
                <a:pos x="0" y="24"/>
              </a:cxn>
              <a:cxn ang="0">
                <a:pos x="46" y="1"/>
              </a:cxn>
              <a:cxn ang="0">
                <a:pos x="31" y="24"/>
              </a:cxn>
              <a:cxn ang="0">
                <a:pos x="497" y="24"/>
              </a:cxn>
              <a:cxn ang="0">
                <a:pos x="482" y="0"/>
              </a:cxn>
              <a:cxn ang="0">
                <a:pos x="528" y="24"/>
              </a:cxn>
              <a:cxn ang="0">
                <a:pos x="482" y="47"/>
              </a:cxn>
              <a:cxn ang="0">
                <a:pos x="497" y="24"/>
              </a:cxn>
            </a:cxnLst>
            <a:rect l="0" t="0" r="r" b="b"/>
            <a:pathLst>
              <a:path w="528" h="47">
                <a:moveTo>
                  <a:pt x="31" y="17"/>
                </a:moveTo>
                <a:lnTo>
                  <a:pt x="264" y="17"/>
                </a:lnTo>
                <a:lnTo>
                  <a:pt x="256" y="24"/>
                </a:lnTo>
                <a:lnTo>
                  <a:pt x="256" y="16"/>
                </a:lnTo>
                <a:lnTo>
                  <a:pt x="497" y="16"/>
                </a:lnTo>
                <a:lnTo>
                  <a:pt x="497" y="31"/>
                </a:lnTo>
                <a:lnTo>
                  <a:pt x="264" y="31"/>
                </a:lnTo>
                <a:lnTo>
                  <a:pt x="271" y="24"/>
                </a:lnTo>
                <a:lnTo>
                  <a:pt x="271" y="32"/>
                </a:lnTo>
                <a:lnTo>
                  <a:pt x="31" y="32"/>
                </a:lnTo>
                <a:lnTo>
                  <a:pt x="31" y="17"/>
                </a:lnTo>
                <a:close/>
                <a:moveTo>
                  <a:pt x="31" y="24"/>
                </a:moveTo>
                <a:lnTo>
                  <a:pt x="46" y="47"/>
                </a:lnTo>
                <a:lnTo>
                  <a:pt x="0" y="24"/>
                </a:lnTo>
                <a:lnTo>
                  <a:pt x="46" y="1"/>
                </a:lnTo>
                <a:lnTo>
                  <a:pt x="31" y="24"/>
                </a:lnTo>
                <a:close/>
                <a:moveTo>
                  <a:pt x="497" y="24"/>
                </a:moveTo>
                <a:lnTo>
                  <a:pt x="482" y="0"/>
                </a:lnTo>
                <a:lnTo>
                  <a:pt x="528" y="24"/>
                </a:lnTo>
                <a:lnTo>
                  <a:pt x="482" y="47"/>
                </a:lnTo>
                <a:lnTo>
                  <a:pt x="497" y="24"/>
                </a:lnTo>
                <a:close/>
              </a:path>
            </a:pathLst>
          </a:custGeom>
          <a:solidFill>
            <a:srgbClr val="336699"/>
          </a:solidFill>
          <a:ln w="1588" cap="flat">
            <a:solidFill>
              <a:srgbClr val="003366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sp>
        <p:nvSpPr>
          <p:cNvPr id="334105" name="Freeform 281"/>
          <p:cNvSpPr>
            <a:spLocks noEditPoints="1"/>
          </p:cNvSpPr>
          <p:nvPr/>
        </p:nvSpPr>
        <p:spPr bwMode="auto">
          <a:xfrm>
            <a:off x="5791200" y="3711575"/>
            <a:ext cx="892175" cy="80963"/>
          </a:xfrm>
          <a:custGeom>
            <a:avLst/>
            <a:gdLst/>
            <a:ahLst/>
            <a:cxnLst>
              <a:cxn ang="0">
                <a:pos x="31" y="16"/>
              </a:cxn>
              <a:cxn ang="0">
                <a:pos x="502" y="16"/>
              </a:cxn>
              <a:cxn ang="0">
                <a:pos x="502" y="31"/>
              </a:cxn>
              <a:cxn ang="0">
                <a:pos x="31" y="31"/>
              </a:cxn>
              <a:cxn ang="0">
                <a:pos x="31" y="16"/>
              </a:cxn>
              <a:cxn ang="0">
                <a:pos x="31" y="23"/>
              </a:cxn>
              <a:cxn ang="0">
                <a:pos x="46" y="46"/>
              </a:cxn>
              <a:cxn ang="0">
                <a:pos x="0" y="23"/>
              </a:cxn>
              <a:cxn ang="0">
                <a:pos x="46" y="0"/>
              </a:cxn>
              <a:cxn ang="0">
                <a:pos x="31" y="23"/>
              </a:cxn>
              <a:cxn ang="0">
                <a:pos x="502" y="23"/>
              </a:cxn>
              <a:cxn ang="0">
                <a:pos x="487" y="0"/>
              </a:cxn>
              <a:cxn ang="0">
                <a:pos x="533" y="23"/>
              </a:cxn>
              <a:cxn ang="0">
                <a:pos x="487" y="46"/>
              </a:cxn>
              <a:cxn ang="0">
                <a:pos x="502" y="23"/>
              </a:cxn>
            </a:cxnLst>
            <a:rect l="0" t="0" r="r" b="b"/>
            <a:pathLst>
              <a:path w="533" h="46">
                <a:moveTo>
                  <a:pt x="31" y="16"/>
                </a:moveTo>
                <a:lnTo>
                  <a:pt x="502" y="16"/>
                </a:lnTo>
                <a:lnTo>
                  <a:pt x="502" y="31"/>
                </a:lnTo>
                <a:lnTo>
                  <a:pt x="31" y="31"/>
                </a:lnTo>
                <a:lnTo>
                  <a:pt x="31" y="16"/>
                </a:lnTo>
                <a:close/>
                <a:moveTo>
                  <a:pt x="31" y="23"/>
                </a:moveTo>
                <a:lnTo>
                  <a:pt x="46" y="46"/>
                </a:lnTo>
                <a:lnTo>
                  <a:pt x="0" y="23"/>
                </a:lnTo>
                <a:lnTo>
                  <a:pt x="46" y="0"/>
                </a:lnTo>
                <a:lnTo>
                  <a:pt x="31" y="23"/>
                </a:lnTo>
                <a:close/>
                <a:moveTo>
                  <a:pt x="502" y="23"/>
                </a:moveTo>
                <a:lnTo>
                  <a:pt x="487" y="0"/>
                </a:lnTo>
                <a:lnTo>
                  <a:pt x="533" y="23"/>
                </a:lnTo>
                <a:lnTo>
                  <a:pt x="487" y="46"/>
                </a:lnTo>
                <a:lnTo>
                  <a:pt x="502" y="23"/>
                </a:lnTo>
                <a:close/>
              </a:path>
            </a:pathLst>
          </a:custGeom>
          <a:solidFill>
            <a:srgbClr val="336699"/>
          </a:solidFill>
          <a:ln w="1588" cap="flat">
            <a:solidFill>
              <a:srgbClr val="003366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sp>
        <p:nvSpPr>
          <p:cNvPr id="334106" name="Freeform 282"/>
          <p:cNvSpPr>
            <a:spLocks noEditPoints="1"/>
          </p:cNvSpPr>
          <p:nvPr/>
        </p:nvSpPr>
        <p:spPr bwMode="auto">
          <a:xfrm>
            <a:off x="5791200" y="3997325"/>
            <a:ext cx="881063" cy="82550"/>
          </a:xfrm>
          <a:custGeom>
            <a:avLst/>
            <a:gdLst/>
            <a:ahLst/>
            <a:cxnLst>
              <a:cxn ang="0">
                <a:pos x="31" y="15"/>
              </a:cxn>
              <a:cxn ang="0">
                <a:pos x="495" y="15"/>
              </a:cxn>
              <a:cxn ang="0">
                <a:pos x="495" y="30"/>
              </a:cxn>
              <a:cxn ang="0">
                <a:pos x="31" y="30"/>
              </a:cxn>
              <a:cxn ang="0">
                <a:pos x="31" y="15"/>
              </a:cxn>
              <a:cxn ang="0">
                <a:pos x="31" y="23"/>
              </a:cxn>
              <a:cxn ang="0">
                <a:pos x="46" y="46"/>
              </a:cxn>
              <a:cxn ang="0">
                <a:pos x="0" y="23"/>
              </a:cxn>
              <a:cxn ang="0">
                <a:pos x="46" y="0"/>
              </a:cxn>
              <a:cxn ang="0">
                <a:pos x="31" y="23"/>
              </a:cxn>
              <a:cxn ang="0">
                <a:pos x="495" y="23"/>
              </a:cxn>
              <a:cxn ang="0">
                <a:pos x="480" y="0"/>
              </a:cxn>
              <a:cxn ang="0">
                <a:pos x="526" y="23"/>
              </a:cxn>
              <a:cxn ang="0">
                <a:pos x="480" y="46"/>
              </a:cxn>
              <a:cxn ang="0">
                <a:pos x="495" y="23"/>
              </a:cxn>
            </a:cxnLst>
            <a:rect l="0" t="0" r="r" b="b"/>
            <a:pathLst>
              <a:path w="526" h="46">
                <a:moveTo>
                  <a:pt x="31" y="15"/>
                </a:moveTo>
                <a:lnTo>
                  <a:pt x="495" y="15"/>
                </a:lnTo>
                <a:lnTo>
                  <a:pt x="495" y="30"/>
                </a:lnTo>
                <a:lnTo>
                  <a:pt x="31" y="30"/>
                </a:lnTo>
                <a:lnTo>
                  <a:pt x="31" y="15"/>
                </a:lnTo>
                <a:close/>
                <a:moveTo>
                  <a:pt x="31" y="23"/>
                </a:moveTo>
                <a:lnTo>
                  <a:pt x="46" y="46"/>
                </a:lnTo>
                <a:lnTo>
                  <a:pt x="0" y="23"/>
                </a:lnTo>
                <a:lnTo>
                  <a:pt x="46" y="0"/>
                </a:lnTo>
                <a:lnTo>
                  <a:pt x="31" y="23"/>
                </a:lnTo>
                <a:close/>
                <a:moveTo>
                  <a:pt x="495" y="23"/>
                </a:moveTo>
                <a:lnTo>
                  <a:pt x="480" y="0"/>
                </a:lnTo>
                <a:lnTo>
                  <a:pt x="526" y="23"/>
                </a:lnTo>
                <a:lnTo>
                  <a:pt x="480" y="46"/>
                </a:lnTo>
                <a:lnTo>
                  <a:pt x="495" y="23"/>
                </a:lnTo>
                <a:close/>
              </a:path>
            </a:pathLst>
          </a:custGeom>
          <a:solidFill>
            <a:srgbClr val="336699"/>
          </a:solidFill>
          <a:ln w="1588" cap="flat">
            <a:solidFill>
              <a:srgbClr val="003366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sp>
        <p:nvSpPr>
          <p:cNvPr id="334107" name="Freeform 283"/>
          <p:cNvSpPr>
            <a:spLocks noEditPoints="1"/>
          </p:cNvSpPr>
          <p:nvPr/>
        </p:nvSpPr>
        <p:spPr bwMode="auto">
          <a:xfrm>
            <a:off x="5784850" y="4533900"/>
            <a:ext cx="896938" cy="82550"/>
          </a:xfrm>
          <a:custGeom>
            <a:avLst/>
            <a:gdLst/>
            <a:ahLst/>
            <a:cxnLst>
              <a:cxn ang="0">
                <a:pos x="31" y="15"/>
              </a:cxn>
              <a:cxn ang="0">
                <a:pos x="506" y="15"/>
              </a:cxn>
              <a:cxn ang="0">
                <a:pos x="506" y="30"/>
              </a:cxn>
              <a:cxn ang="0">
                <a:pos x="31" y="30"/>
              </a:cxn>
              <a:cxn ang="0">
                <a:pos x="31" y="15"/>
              </a:cxn>
              <a:cxn ang="0">
                <a:pos x="31" y="23"/>
              </a:cxn>
              <a:cxn ang="0">
                <a:pos x="47" y="46"/>
              </a:cxn>
              <a:cxn ang="0">
                <a:pos x="0" y="23"/>
              </a:cxn>
              <a:cxn ang="0">
                <a:pos x="47" y="0"/>
              </a:cxn>
              <a:cxn ang="0">
                <a:pos x="31" y="23"/>
              </a:cxn>
              <a:cxn ang="0">
                <a:pos x="506" y="23"/>
              </a:cxn>
              <a:cxn ang="0">
                <a:pos x="490" y="0"/>
              </a:cxn>
              <a:cxn ang="0">
                <a:pos x="536" y="23"/>
              </a:cxn>
              <a:cxn ang="0">
                <a:pos x="490" y="46"/>
              </a:cxn>
              <a:cxn ang="0">
                <a:pos x="506" y="23"/>
              </a:cxn>
            </a:cxnLst>
            <a:rect l="0" t="0" r="r" b="b"/>
            <a:pathLst>
              <a:path w="536" h="46">
                <a:moveTo>
                  <a:pt x="31" y="15"/>
                </a:moveTo>
                <a:lnTo>
                  <a:pt x="506" y="15"/>
                </a:lnTo>
                <a:lnTo>
                  <a:pt x="506" y="30"/>
                </a:lnTo>
                <a:lnTo>
                  <a:pt x="31" y="30"/>
                </a:lnTo>
                <a:lnTo>
                  <a:pt x="31" y="15"/>
                </a:lnTo>
                <a:close/>
                <a:moveTo>
                  <a:pt x="31" y="23"/>
                </a:moveTo>
                <a:lnTo>
                  <a:pt x="47" y="46"/>
                </a:lnTo>
                <a:lnTo>
                  <a:pt x="0" y="23"/>
                </a:lnTo>
                <a:lnTo>
                  <a:pt x="47" y="0"/>
                </a:lnTo>
                <a:lnTo>
                  <a:pt x="31" y="23"/>
                </a:lnTo>
                <a:close/>
                <a:moveTo>
                  <a:pt x="506" y="23"/>
                </a:moveTo>
                <a:lnTo>
                  <a:pt x="490" y="0"/>
                </a:lnTo>
                <a:lnTo>
                  <a:pt x="536" y="23"/>
                </a:lnTo>
                <a:lnTo>
                  <a:pt x="490" y="46"/>
                </a:lnTo>
                <a:lnTo>
                  <a:pt x="506" y="23"/>
                </a:lnTo>
                <a:close/>
              </a:path>
            </a:pathLst>
          </a:custGeom>
          <a:solidFill>
            <a:srgbClr val="336699"/>
          </a:solidFill>
          <a:ln w="1588" cap="flat">
            <a:solidFill>
              <a:srgbClr val="003366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sp>
        <p:nvSpPr>
          <p:cNvPr id="334108" name="Freeform 284"/>
          <p:cNvSpPr>
            <a:spLocks noEditPoints="1"/>
          </p:cNvSpPr>
          <p:nvPr/>
        </p:nvSpPr>
        <p:spPr bwMode="auto">
          <a:xfrm>
            <a:off x="5794375" y="4756150"/>
            <a:ext cx="889000" cy="84138"/>
          </a:xfrm>
          <a:custGeom>
            <a:avLst/>
            <a:gdLst/>
            <a:ahLst/>
            <a:cxnLst>
              <a:cxn ang="0">
                <a:pos x="30" y="15"/>
              </a:cxn>
              <a:cxn ang="0">
                <a:pos x="273" y="15"/>
              </a:cxn>
              <a:cxn ang="0">
                <a:pos x="273" y="23"/>
              </a:cxn>
              <a:cxn ang="0">
                <a:pos x="265" y="16"/>
              </a:cxn>
              <a:cxn ang="0">
                <a:pos x="500" y="16"/>
              </a:cxn>
              <a:cxn ang="0">
                <a:pos x="500" y="31"/>
              </a:cxn>
              <a:cxn ang="0">
                <a:pos x="257" y="31"/>
              </a:cxn>
              <a:cxn ang="0">
                <a:pos x="257" y="23"/>
              </a:cxn>
              <a:cxn ang="0">
                <a:pos x="265" y="30"/>
              </a:cxn>
              <a:cxn ang="0">
                <a:pos x="30" y="30"/>
              </a:cxn>
              <a:cxn ang="0">
                <a:pos x="30" y="15"/>
              </a:cxn>
              <a:cxn ang="0">
                <a:pos x="30" y="23"/>
              </a:cxn>
              <a:cxn ang="0">
                <a:pos x="46" y="46"/>
              </a:cxn>
              <a:cxn ang="0">
                <a:pos x="0" y="23"/>
              </a:cxn>
              <a:cxn ang="0">
                <a:pos x="46" y="0"/>
              </a:cxn>
              <a:cxn ang="0">
                <a:pos x="30" y="23"/>
              </a:cxn>
              <a:cxn ang="0">
                <a:pos x="500" y="23"/>
              </a:cxn>
              <a:cxn ang="0">
                <a:pos x="485" y="0"/>
              </a:cxn>
              <a:cxn ang="0">
                <a:pos x="531" y="23"/>
              </a:cxn>
              <a:cxn ang="0">
                <a:pos x="485" y="47"/>
              </a:cxn>
              <a:cxn ang="0">
                <a:pos x="500" y="23"/>
              </a:cxn>
            </a:cxnLst>
            <a:rect l="0" t="0" r="r" b="b"/>
            <a:pathLst>
              <a:path w="531" h="47">
                <a:moveTo>
                  <a:pt x="30" y="15"/>
                </a:moveTo>
                <a:lnTo>
                  <a:pt x="273" y="15"/>
                </a:lnTo>
                <a:lnTo>
                  <a:pt x="273" y="23"/>
                </a:lnTo>
                <a:lnTo>
                  <a:pt x="265" y="16"/>
                </a:lnTo>
                <a:lnTo>
                  <a:pt x="500" y="16"/>
                </a:lnTo>
                <a:lnTo>
                  <a:pt x="500" y="31"/>
                </a:lnTo>
                <a:lnTo>
                  <a:pt x="257" y="31"/>
                </a:lnTo>
                <a:lnTo>
                  <a:pt x="257" y="23"/>
                </a:lnTo>
                <a:lnTo>
                  <a:pt x="265" y="30"/>
                </a:lnTo>
                <a:lnTo>
                  <a:pt x="30" y="30"/>
                </a:lnTo>
                <a:lnTo>
                  <a:pt x="30" y="15"/>
                </a:lnTo>
                <a:close/>
                <a:moveTo>
                  <a:pt x="30" y="23"/>
                </a:moveTo>
                <a:lnTo>
                  <a:pt x="46" y="46"/>
                </a:lnTo>
                <a:lnTo>
                  <a:pt x="0" y="23"/>
                </a:lnTo>
                <a:lnTo>
                  <a:pt x="46" y="0"/>
                </a:lnTo>
                <a:lnTo>
                  <a:pt x="30" y="23"/>
                </a:lnTo>
                <a:close/>
                <a:moveTo>
                  <a:pt x="500" y="23"/>
                </a:moveTo>
                <a:lnTo>
                  <a:pt x="485" y="0"/>
                </a:lnTo>
                <a:lnTo>
                  <a:pt x="531" y="23"/>
                </a:lnTo>
                <a:lnTo>
                  <a:pt x="485" y="47"/>
                </a:lnTo>
                <a:lnTo>
                  <a:pt x="500" y="23"/>
                </a:lnTo>
                <a:close/>
              </a:path>
            </a:pathLst>
          </a:custGeom>
          <a:solidFill>
            <a:srgbClr val="336699"/>
          </a:solidFill>
          <a:ln w="1588" cap="flat">
            <a:solidFill>
              <a:srgbClr val="003366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sp>
        <p:nvSpPr>
          <p:cNvPr id="334109" name="Freeform 285"/>
          <p:cNvSpPr>
            <a:spLocks noEditPoints="1"/>
          </p:cNvSpPr>
          <p:nvPr/>
        </p:nvSpPr>
        <p:spPr bwMode="auto">
          <a:xfrm>
            <a:off x="5791200" y="2405063"/>
            <a:ext cx="1049338" cy="714375"/>
          </a:xfrm>
          <a:custGeom>
            <a:avLst/>
            <a:gdLst/>
            <a:ahLst/>
            <a:cxnLst>
              <a:cxn ang="0">
                <a:pos x="31" y="370"/>
              </a:cxn>
              <a:cxn ang="0">
                <a:pos x="427" y="370"/>
              </a:cxn>
              <a:cxn ang="0">
                <a:pos x="419" y="378"/>
              </a:cxn>
              <a:cxn ang="0">
                <a:pos x="419" y="16"/>
              </a:cxn>
              <a:cxn ang="0">
                <a:pos x="596" y="16"/>
              </a:cxn>
              <a:cxn ang="0">
                <a:pos x="596" y="31"/>
              </a:cxn>
              <a:cxn ang="0">
                <a:pos x="427" y="31"/>
              </a:cxn>
              <a:cxn ang="0">
                <a:pos x="434" y="24"/>
              </a:cxn>
              <a:cxn ang="0">
                <a:pos x="434" y="385"/>
              </a:cxn>
              <a:cxn ang="0">
                <a:pos x="31" y="385"/>
              </a:cxn>
              <a:cxn ang="0">
                <a:pos x="31" y="370"/>
              </a:cxn>
              <a:cxn ang="0">
                <a:pos x="31" y="378"/>
              </a:cxn>
              <a:cxn ang="0">
                <a:pos x="46" y="401"/>
              </a:cxn>
              <a:cxn ang="0">
                <a:pos x="0" y="378"/>
              </a:cxn>
              <a:cxn ang="0">
                <a:pos x="46" y="354"/>
              </a:cxn>
              <a:cxn ang="0">
                <a:pos x="31" y="378"/>
              </a:cxn>
              <a:cxn ang="0">
                <a:pos x="596" y="24"/>
              </a:cxn>
              <a:cxn ang="0">
                <a:pos x="581" y="0"/>
              </a:cxn>
              <a:cxn ang="0">
                <a:pos x="627" y="24"/>
              </a:cxn>
              <a:cxn ang="0">
                <a:pos x="581" y="47"/>
              </a:cxn>
              <a:cxn ang="0">
                <a:pos x="596" y="24"/>
              </a:cxn>
            </a:cxnLst>
            <a:rect l="0" t="0" r="r" b="b"/>
            <a:pathLst>
              <a:path w="627" h="401">
                <a:moveTo>
                  <a:pt x="31" y="370"/>
                </a:moveTo>
                <a:lnTo>
                  <a:pt x="427" y="370"/>
                </a:lnTo>
                <a:lnTo>
                  <a:pt x="419" y="378"/>
                </a:lnTo>
                <a:lnTo>
                  <a:pt x="419" y="16"/>
                </a:lnTo>
                <a:lnTo>
                  <a:pt x="596" y="16"/>
                </a:lnTo>
                <a:lnTo>
                  <a:pt x="596" y="31"/>
                </a:lnTo>
                <a:lnTo>
                  <a:pt x="427" y="31"/>
                </a:lnTo>
                <a:lnTo>
                  <a:pt x="434" y="24"/>
                </a:lnTo>
                <a:lnTo>
                  <a:pt x="434" y="385"/>
                </a:lnTo>
                <a:lnTo>
                  <a:pt x="31" y="385"/>
                </a:lnTo>
                <a:lnTo>
                  <a:pt x="31" y="370"/>
                </a:lnTo>
                <a:close/>
                <a:moveTo>
                  <a:pt x="31" y="378"/>
                </a:moveTo>
                <a:lnTo>
                  <a:pt x="46" y="401"/>
                </a:lnTo>
                <a:lnTo>
                  <a:pt x="0" y="378"/>
                </a:lnTo>
                <a:lnTo>
                  <a:pt x="46" y="354"/>
                </a:lnTo>
                <a:lnTo>
                  <a:pt x="31" y="378"/>
                </a:lnTo>
                <a:close/>
                <a:moveTo>
                  <a:pt x="596" y="24"/>
                </a:moveTo>
                <a:lnTo>
                  <a:pt x="581" y="0"/>
                </a:lnTo>
                <a:lnTo>
                  <a:pt x="627" y="24"/>
                </a:lnTo>
                <a:lnTo>
                  <a:pt x="581" y="47"/>
                </a:lnTo>
                <a:lnTo>
                  <a:pt x="596" y="24"/>
                </a:lnTo>
                <a:close/>
              </a:path>
            </a:pathLst>
          </a:custGeom>
          <a:solidFill>
            <a:srgbClr val="336699"/>
          </a:solidFill>
          <a:ln w="1588" cap="flat">
            <a:solidFill>
              <a:srgbClr val="003366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grpSp>
        <p:nvGrpSpPr>
          <p:cNvPr id="334112" name="Group 288"/>
          <p:cNvGrpSpPr>
            <a:grpSpLocks/>
          </p:cNvGrpSpPr>
          <p:nvPr/>
        </p:nvGrpSpPr>
        <p:grpSpPr bwMode="auto">
          <a:xfrm>
            <a:off x="4867275" y="3997325"/>
            <a:ext cx="55563" cy="63500"/>
            <a:chOff x="2882" y="2712"/>
            <a:chExt cx="33" cy="35"/>
          </a:xfrm>
        </p:grpSpPr>
        <p:sp>
          <p:nvSpPr>
            <p:cNvPr id="334110" name="Oval 286"/>
            <p:cNvSpPr>
              <a:spLocks noChangeArrowheads="1"/>
            </p:cNvSpPr>
            <p:nvPr/>
          </p:nvSpPr>
          <p:spPr bwMode="auto">
            <a:xfrm>
              <a:off x="2882" y="2712"/>
              <a:ext cx="33" cy="3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111" name="Oval 287"/>
            <p:cNvSpPr>
              <a:spLocks noChangeArrowheads="1"/>
            </p:cNvSpPr>
            <p:nvPr/>
          </p:nvSpPr>
          <p:spPr bwMode="auto">
            <a:xfrm>
              <a:off x="2882" y="2712"/>
              <a:ext cx="33" cy="35"/>
            </a:xfrm>
            <a:prstGeom prst="ellipse">
              <a:avLst/>
            </a:prstGeom>
            <a:noFill/>
            <a:ln w="9525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4113" name="Freeform 289"/>
          <p:cNvSpPr>
            <a:spLocks noEditPoints="1"/>
          </p:cNvSpPr>
          <p:nvPr/>
        </p:nvSpPr>
        <p:spPr bwMode="auto">
          <a:xfrm>
            <a:off x="1731963" y="5711825"/>
            <a:ext cx="93662" cy="250825"/>
          </a:xfrm>
          <a:custGeom>
            <a:avLst/>
            <a:gdLst/>
            <a:ahLst/>
            <a:cxnLst>
              <a:cxn ang="0">
                <a:pos x="19" y="95"/>
              </a:cxn>
              <a:cxn ang="0">
                <a:pos x="19" y="47"/>
              </a:cxn>
              <a:cxn ang="0">
                <a:pos x="37" y="46"/>
              </a:cxn>
              <a:cxn ang="0">
                <a:pos x="38" y="94"/>
              </a:cxn>
              <a:cxn ang="0">
                <a:pos x="19" y="95"/>
              </a:cxn>
              <a:cxn ang="0">
                <a:pos x="56" y="85"/>
              </a:cxn>
              <a:cxn ang="0">
                <a:pos x="29" y="141"/>
              </a:cxn>
              <a:cxn ang="0">
                <a:pos x="1" y="86"/>
              </a:cxn>
              <a:cxn ang="0">
                <a:pos x="56" y="85"/>
              </a:cxn>
              <a:cxn ang="0">
                <a:pos x="0" y="56"/>
              </a:cxn>
              <a:cxn ang="0">
                <a:pos x="27" y="0"/>
              </a:cxn>
              <a:cxn ang="0">
                <a:pos x="56" y="55"/>
              </a:cxn>
              <a:cxn ang="0">
                <a:pos x="0" y="56"/>
              </a:cxn>
            </a:cxnLst>
            <a:rect l="0" t="0" r="r" b="b"/>
            <a:pathLst>
              <a:path w="56" h="141">
                <a:moveTo>
                  <a:pt x="19" y="95"/>
                </a:moveTo>
                <a:lnTo>
                  <a:pt x="19" y="47"/>
                </a:lnTo>
                <a:lnTo>
                  <a:pt x="37" y="46"/>
                </a:lnTo>
                <a:lnTo>
                  <a:pt x="38" y="94"/>
                </a:lnTo>
                <a:lnTo>
                  <a:pt x="19" y="95"/>
                </a:lnTo>
                <a:close/>
                <a:moveTo>
                  <a:pt x="56" y="85"/>
                </a:moveTo>
                <a:lnTo>
                  <a:pt x="29" y="141"/>
                </a:lnTo>
                <a:lnTo>
                  <a:pt x="1" y="86"/>
                </a:lnTo>
                <a:lnTo>
                  <a:pt x="56" y="85"/>
                </a:lnTo>
                <a:close/>
                <a:moveTo>
                  <a:pt x="0" y="56"/>
                </a:moveTo>
                <a:lnTo>
                  <a:pt x="27" y="0"/>
                </a:lnTo>
                <a:lnTo>
                  <a:pt x="56" y="55"/>
                </a:lnTo>
                <a:lnTo>
                  <a:pt x="0" y="56"/>
                </a:lnTo>
                <a:close/>
              </a:path>
            </a:pathLst>
          </a:custGeom>
          <a:solidFill>
            <a:srgbClr val="FF0000"/>
          </a:solidFill>
          <a:ln w="1588" cap="flat">
            <a:solidFill>
              <a:srgbClr val="FF0000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grpSp>
        <p:nvGrpSpPr>
          <p:cNvPr id="334116" name="Group 292"/>
          <p:cNvGrpSpPr>
            <a:grpSpLocks/>
          </p:cNvGrpSpPr>
          <p:nvPr/>
        </p:nvGrpSpPr>
        <p:grpSpPr bwMode="auto">
          <a:xfrm>
            <a:off x="3738563" y="3127375"/>
            <a:ext cx="53975" cy="61913"/>
            <a:chOff x="2208" y="2223"/>
            <a:chExt cx="32" cy="35"/>
          </a:xfrm>
        </p:grpSpPr>
        <p:sp>
          <p:nvSpPr>
            <p:cNvPr id="334114" name="Oval 290"/>
            <p:cNvSpPr>
              <a:spLocks noChangeArrowheads="1"/>
            </p:cNvSpPr>
            <p:nvPr/>
          </p:nvSpPr>
          <p:spPr bwMode="auto">
            <a:xfrm>
              <a:off x="2208" y="2223"/>
              <a:ext cx="32" cy="3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115" name="Oval 291"/>
            <p:cNvSpPr>
              <a:spLocks noChangeArrowheads="1"/>
            </p:cNvSpPr>
            <p:nvPr/>
          </p:nvSpPr>
          <p:spPr bwMode="auto">
            <a:xfrm>
              <a:off x="2208" y="2223"/>
              <a:ext cx="32" cy="35"/>
            </a:xfrm>
            <a:prstGeom prst="ellipse">
              <a:avLst/>
            </a:prstGeom>
            <a:noFill/>
            <a:ln w="9525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4117" name="Freeform 293"/>
          <p:cNvSpPr>
            <a:spLocks noEditPoints="1"/>
          </p:cNvSpPr>
          <p:nvPr/>
        </p:nvSpPr>
        <p:spPr bwMode="auto">
          <a:xfrm>
            <a:off x="3792538" y="2593975"/>
            <a:ext cx="314325" cy="577850"/>
          </a:xfrm>
          <a:custGeom>
            <a:avLst/>
            <a:gdLst/>
            <a:ahLst/>
            <a:cxnLst>
              <a:cxn ang="0">
                <a:pos x="0" y="310"/>
              </a:cxn>
              <a:cxn ang="0">
                <a:pos x="167" y="310"/>
              </a:cxn>
              <a:cxn ang="0">
                <a:pos x="160" y="317"/>
              </a:cxn>
              <a:cxn ang="0">
                <a:pos x="160" y="35"/>
              </a:cxn>
              <a:cxn ang="0">
                <a:pos x="174" y="35"/>
              </a:cxn>
              <a:cxn ang="0">
                <a:pos x="174" y="324"/>
              </a:cxn>
              <a:cxn ang="0">
                <a:pos x="0" y="324"/>
              </a:cxn>
              <a:cxn ang="0">
                <a:pos x="0" y="310"/>
              </a:cxn>
              <a:cxn ang="0">
                <a:pos x="146" y="42"/>
              </a:cxn>
              <a:cxn ang="0">
                <a:pos x="167" y="0"/>
              </a:cxn>
              <a:cxn ang="0">
                <a:pos x="188" y="42"/>
              </a:cxn>
              <a:cxn ang="0">
                <a:pos x="146" y="42"/>
              </a:cxn>
            </a:cxnLst>
            <a:rect l="0" t="0" r="r" b="b"/>
            <a:pathLst>
              <a:path w="188" h="324">
                <a:moveTo>
                  <a:pt x="0" y="310"/>
                </a:moveTo>
                <a:lnTo>
                  <a:pt x="167" y="310"/>
                </a:lnTo>
                <a:lnTo>
                  <a:pt x="160" y="317"/>
                </a:lnTo>
                <a:lnTo>
                  <a:pt x="160" y="35"/>
                </a:lnTo>
                <a:lnTo>
                  <a:pt x="174" y="35"/>
                </a:lnTo>
                <a:lnTo>
                  <a:pt x="174" y="324"/>
                </a:lnTo>
                <a:lnTo>
                  <a:pt x="0" y="324"/>
                </a:lnTo>
                <a:lnTo>
                  <a:pt x="0" y="310"/>
                </a:lnTo>
                <a:close/>
                <a:moveTo>
                  <a:pt x="146" y="42"/>
                </a:moveTo>
                <a:lnTo>
                  <a:pt x="167" y="0"/>
                </a:lnTo>
                <a:lnTo>
                  <a:pt x="188" y="42"/>
                </a:lnTo>
                <a:lnTo>
                  <a:pt x="146" y="42"/>
                </a:lnTo>
                <a:close/>
              </a:path>
            </a:pathLst>
          </a:custGeom>
          <a:solidFill>
            <a:srgbClr val="336699"/>
          </a:solidFill>
          <a:ln w="1588" cap="flat">
            <a:solidFill>
              <a:srgbClr val="003366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grpSp>
        <p:nvGrpSpPr>
          <p:cNvPr id="334120" name="Group 296"/>
          <p:cNvGrpSpPr>
            <a:grpSpLocks/>
          </p:cNvGrpSpPr>
          <p:nvPr/>
        </p:nvGrpSpPr>
        <p:grpSpPr bwMode="auto">
          <a:xfrm>
            <a:off x="3738563" y="1863725"/>
            <a:ext cx="587375" cy="187325"/>
            <a:chOff x="2208" y="1514"/>
            <a:chExt cx="350" cy="105"/>
          </a:xfrm>
        </p:grpSpPr>
        <p:sp>
          <p:nvSpPr>
            <p:cNvPr id="334118" name="Freeform 294"/>
            <p:cNvSpPr>
              <a:spLocks/>
            </p:cNvSpPr>
            <p:nvPr/>
          </p:nvSpPr>
          <p:spPr bwMode="auto">
            <a:xfrm>
              <a:off x="2208" y="1514"/>
              <a:ext cx="350" cy="105"/>
            </a:xfrm>
            <a:custGeom>
              <a:avLst/>
              <a:gdLst/>
              <a:ahLst/>
              <a:cxnLst>
                <a:cxn ang="0">
                  <a:pos x="189" y="0"/>
                </a:cxn>
                <a:cxn ang="0">
                  <a:pos x="0" y="189"/>
                </a:cxn>
                <a:cxn ang="0">
                  <a:pos x="0" y="945"/>
                </a:cxn>
                <a:cxn ang="0">
                  <a:pos x="189" y="1134"/>
                </a:cxn>
                <a:cxn ang="0">
                  <a:pos x="3595" y="1134"/>
                </a:cxn>
                <a:cxn ang="0">
                  <a:pos x="3783" y="945"/>
                </a:cxn>
                <a:cxn ang="0">
                  <a:pos x="3783" y="189"/>
                </a:cxn>
                <a:cxn ang="0">
                  <a:pos x="3595" y="0"/>
                </a:cxn>
                <a:cxn ang="0">
                  <a:pos x="189" y="0"/>
                </a:cxn>
              </a:cxnLst>
              <a:rect l="0" t="0" r="r" b="b"/>
              <a:pathLst>
                <a:path w="3783" h="1134">
                  <a:moveTo>
                    <a:pt x="189" y="0"/>
                  </a:moveTo>
                  <a:cubicBezTo>
                    <a:pt x="85" y="0"/>
                    <a:pt x="0" y="85"/>
                    <a:pt x="0" y="189"/>
                  </a:cubicBezTo>
                  <a:lnTo>
                    <a:pt x="0" y="945"/>
                  </a:lnTo>
                  <a:cubicBezTo>
                    <a:pt x="0" y="1049"/>
                    <a:pt x="85" y="1134"/>
                    <a:pt x="189" y="1134"/>
                  </a:cubicBezTo>
                  <a:lnTo>
                    <a:pt x="3595" y="1134"/>
                  </a:lnTo>
                  <a:cubicBezTo>
                    <a:pt x="3699" y="1134"/>
                    <a:pt x="3783" y="1049"/>
                    <a:pt x="3783" y="945"/>
                  </a:cubicBezTo>
                  <a:lnTo>
                    <a:pt x="3783" y="189"/>
                  </a:lnTo>
                  <a:cubicBezTo>
                    <a:pt x="3783" y="85"/>
                    <a:pt x="3699" y="0"/>
                    <a:pt x="3595" y="0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FF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119" name="Freeform 295"/>
            <p:cNvSpPr>
              <a:spLocks/>
            </p:cNvSpPr>
            <p:nvPr/>
          </p:nvSpPr>
          <p:spPr bwMode="auto">
            <a:xfrm>
              <a:off x="2208" y="1514"/>
              <a:ext cx="350" cy="105"/>
            </a:xfrm>
            <a:custGeom>
              <a:avLst/>
              <a:gdLst/>
              <a:ahLst/>
              <a:cxnLst>
                <a:cxn ang="0">
                  <a:pos x="189" y="0"/>
                </a:cxn>
                <a:cxn ang="0">
                  <a:pos x="0" y="189"/>
                </a:cxn>
                <a:cxn ang="0">
                  <a:pos x="0" y="945"/>
                </a:cxn>
                <a:cxn ang="0">
                  <a:pos x="189" y="1134"/>
                </a:cxn>
                <a:cxn ang="0">
                  <a:pos x="3595" y="1134"/>
                </a:cxn>
                <a:cxn ang="0">
                  <a:pos x="3783" y="945"/>
                </a:cxn>
                <a:cxn ang="0">
                  <a:pos x="3783" y="189"/>
                </a:cxn>
                <a:cxn ang="0">
                  <a:pos x="3595" y="0"/>
                </a:cxn>
                <a:cxn ang="0">
                  <a:pos x="189" y="0"/>
                </a:cxn>
              </a:cxnLst>
              <a:rect l="0" t="0" r="r" b="b"/>
              <a:pathLst>
                <a:path w="3783" h="1134">
                  <a:moveTo>
                    <a:pt x="189" y="0"/>
                  </a:moveTo>
                  <a:cubicBezTo>
                    <a:pt x="85" y="0"/>
                    <a:pt x="0" y="85"/>
                    <a:pt x="0" y="189"/>
                  </a:cubicBezTo>
                  <a:lnTo>
                    <a:pt x="0" y="945"/>
                  </a:lnTo>
                  <a:cubicBezTo>
                    <a:pt x="0" y="1049"/>
                    <a:pt x="85" y="1134"/>
                    <a:pt x="189" y="1134"/>
                  </a:cubicBezTo>
                  <a:lnTo>
                    <a:pt x="3595" y="1134"/>
                  </a:lnTo>
                  <a:cubicBezTo>
                    <a:pt x="3699" y="1134"/>
                    <a:pt x="3783" y="1049"/>
                    <a:pt x="3783" y="945"/>
                  </a:cubicBezTo>
                  <a:lnTo>
                    <a:pt x="3783" y="189"/>
                  </a:lnTo>
                  <a:cubicBezTo>
                    <a:pt x="3783" y="85"/>
                    <a:pt x="3699" y="0"/>
                    <a:pt x="3595" y="0"/>
                  </a:cubicBezTo>
                  <a:lnTo>
                    <a:pt x="189" y="0"/>
                  </a:lnTo>
                  <a:close/>
                </a:path>
              </a:pathLst>
            </a:custGeom>
            <a:noFill/>
            <a:ln w="2222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4121" name="Rectangle 297"/>
          <p:cNvSpPr>
            <a:spLocks noChangeArrowheads="1"/>
          </p:cNvSpPr>
          <p:nvPr/>
        </p:nvSpPr>
        <p:spPr bwMode="auto">
          <a:xfrm>
            <a:off x="3838575" y="1890713"/>
            <a:ext cx="361950" cy="1381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900">
                <a:solidFill>
                  <a:srgbClr val="000000"/>
                </a:solidFill>
                <a:latin typeface="Arial" pitchFamily="34" charset="0"/>
              </a:rPr>
              <a:t>Energy</a:t>
            </a:r>
            <a:endParaRPr lang="en-US"/>
          </a:p>
        </p:txBody>
      </p:sp>
      <p:grpSp>
        <p:nvGrpSpPr>
          <p:cNvPr id="334124" name="Group 300"/>
          <p:cNvGrpSpPr>
            <a:grpSpLocks/>
          </p:cNvGrpSpPr>
          <p:nvPr/>
        </p:nvGrpSpPr>
        <p:grpSpPr bwMode="auto">
          <a:xfrm>
            <a:off x="4114800" y="6553200"/>
            <a:ext cx="762000" cy="228600"/>
            <a:chOff x="2408" y="4170"/>
            <a:chExt cx="455" cy="128"/>
          </a:xfrm>
        </p:grpSpPr>
        <p:sp>
          <p:nvSpPr>
            <p:cNvPr id="334122" name="Freeform 298"/>
            <p:cNvSpPr>
              <a:spLocks/>
            </p:cNvSpPr>
            <p:nvPr/>
          </p:nvSpPr>
          <p:spPr bwMode="auto">
            <a:xfrm>
              <a:off x="2408" y="4170"/>
              <a:ext cx="455" cy="128"/>
            </a:xfrm>
            <a:custGeom>
              <a:avLst/>
              <a:gdLst/>
              <a:ahLst/>
              <a:cxnLst>
                <a:cxn ang="0">
                  <a:pos x="115" y="0"/>
                </a:cxn>
                <a:cxn ang="0">
                  <a:pos x="0" y="115"/>
                </a:cxn>
                <a:cxn ang="0">
                  <a:pos x="0" y="576"/>
                </a:cxn>
                <a:cxn ang="0">
                  <a:pos x="115" y="691"/>
                </a:cxn>
                <a:cxn ang="0">
                  <a:pos x="2343" y="691"/>
                </a:cxn>
                <a:cxn ang="0">
                  <a:pos x="2458" y="576"/>
                </a:cxn>
                <a:cxn ang="0">
                  <a:pos x="2458" y="115"/>
                </a:cxn>
                <a:cxn ang="0">
                  <a:pos x="2343" y="0"/>
                </a:cxn>
                <a:cxn ang="0">
                  <a:pos x="115" y="0"/>
                </a:cxn>
              </a:cxnLst>
              <a:rect l="0" t="0" r="r" b="b"/>
              <a:pathLst>
                <a:path w="2458" h="691">
                  <a:moveTo>
                    <a:pt x="115" y="0"/>
                  </a:moveTo>
                  <a:cubicBezTo>
                    <a:pt x="52" y="0"/>
                    <a:pt x="0" y="51"/>
                    <a:pt x="0" y="115"/>
                  </a:cubicBezTo>
                  <a:lnTo>
                    <a:pt x="0" y="576"/>
                  </a:lnTo>
                  <a:cubicBezTo>
                    <a:pt x="0" y="640"/>
                    <a:pt x="52" y="691"/>
                    <a:pt x="115" y="691"/>
                  </a:cubicBezTo>
                  <a:lnTo>
                    <a:pt x="2343" y="691"/>
                  </a:lnTo>
                  <a:cubicBezTo>
                    <a:pt x="2407" y="691"/>
                    <a:pt x="2458" y="640"/>
                    <a:pt x="2458" y="576"/>
                  </a:cubicBezTo>
                  <a:lnTo>
                    <a:pt x="2458" y="115"/>
                  </a:lnTo>
                  <a:cubicBezTo>
                    <a:pt x="2458" y="51"/>
                    <a:pt x="2407" y="0"/>
                    <a:pt x="2343" y="0"/>
                  </a:cubicBezTo>
                  <a:lnTo>
                    <a:pt x="115" y="0"/>
                  </a:ln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123" name="Freeform 299"/>
            <p:cNvSpPr>
              <a:spLocks/>
            </p:cNvSpPr>
            <p:nvPr/>
          </p:nvSpPr>
          <p:spPr bwMode="auto">
            <a:xfrm>
              <a:off x="2408" y="4170"/>
              <a:ext cx="455" cy="128"/>
            </a:xfrm>
            <a:custGeom>
              <a:avLst/>
              <a:gdLst/>
              <a:ahLst/>
              <a:cxnLst>
                <a:cxn ang="0">
                  <a:pos x="115" y="0"/>
                </a:cxn>
                <a:cxn ang="0">
                  <a:pos x="0" y="115"/>
                </a:cxn>
                <a:cxn ang="0">
                  <a:pos x="0" y="576"/>
                </a:cxn>
                <a:cxn ang="0">
                  <a:pos x="115" y="691"/>
                </a:cxn>
                <a:cxn ang="0">
                  <a:pos x="2343" y="691"/>
                </a:cxn>
                <a:cxn ang="0">
                  <a:pos x="2458" y="576"/>
                </a:cxn>
                <a:cxn ang="0">
                  <a:pos x="2458" y="115"/>
                </a:cxn>
                <a:cxn ang="0">
                  <a:pos x="2343" y="0"/>
                </a:cxn>
                <a:cxn ang="0">
                  <a:pos x="115" y="0"/>
                </a:cxn>
              </a:cxnLst>
              <a:rect l="0" t="0" r="r" b="b"/>
              <a:pathLst>
                <a:path w="2458" h="691">
                  <a:moveTo>
                    <a:pt x="115" y="0"/>
                  </a:moveTo>
                  <a:cubicBezTo>
                    <a:pt x="52" y="0"/>
                    <a:pt x="0" y="51"/>
                    <a:pt x="0" y="115"/>
                  </a:cubicBezTo>
                  <a:lnTo>
                    <a:pt x="0" y="576"/>
                  </a:lnTo>
                  <a:cubicBezTo>
                    <a:pt x="0" y="640"/>
                    <a:pt x="52" y="691"/>
                    <a:pt x="115" y="691"/>
                  </a:cubicBezTo>
                  <a:lnTo>
                    <a:pt x="2343" y="691"/>
                  </a:lnTo>
                  <a:cubicBezTo>
                    <a:pt x="2407" y="691"/>
                    <a:pt x="2458" y="640"/>
                    <a:pt x="2458" y="576"/>
                  </a:cubicBezTo>
                  <a:lnTo>
                    <a:pt x="2458" y="115"/>
                  </a:lnTo>
                  <a:cubicBezTo>
                    <a:pt x="2458" y="51"/>
                    <a:pt x="2407" y="0"/>
                    <a:pt x="2343" y="0"/>
                  </a:cubicBezTo>
                  <a:lnTo>
                    <a:pt x="115" y="0"/>
                  </a:lnTo>
                  <a:close/>
                </a:path>
              </a:pathLst>
            </a:custGeom>
            <a:noFill/>
            <a:ln w="2222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4125" name="Rectangle 301"/>
          <p:cNvSpPr>
            <a:spLocks noChangeArrowheads="1"/>
          </p:cNvSpPr>
          <p:nvPr/>
        </p:nvSpPr>
        <p:spPr bwMode="auto">
          <a:xfrm>
            <a:off x="4281488" y="6588125"/>
            <a:ext cx="420687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Timing</a:t>
            </a:r>
            <a:endParaRPr lang="en-US"/>
          </a:p>
        </p:txBody>
      </p:sp>
      <p:sp>
        <p:nvSpPr>
          <p:cNvPr id="334126" name="Freeform 302"/>
          <p:cNvSpPr>
            <a:spLocks noEditPoints="1"/>
          </p:cNvSpPr>
          <p:nvPr/>
        </p:nvSpPr>
        <p:spPr bwMode="auto">
          <a:xfrm>
            <a:off x="4848225" y="6584950"/>
            <a:ext cx="488950" cy="160338"/>
          </a:xfrm>
          <a:custGeom>
            <a:avLst/>
            <a:gdLst/>
            <a:ahLst/>
            <a:cxnLst>
              <a:cxn ang="0">
                <a:pos x="292" y="0"/>
              </a:cxn>
              <a:cxn ang="0">
                <a:pos x="292" y="77"/>
              </a:cxn>
              <a:cxn ang="0">
                <a:pos x="35" y="77"/>
              </a:cxn>
              <a:cxn ang="0">
                <a:pos x="35" y="63"/>
              </a:cxn>
              <a:cxn ang="0">
                <a:pos x="285" y="63"/>
              </a:cxn>
              <a:cxn ang="0">
                <a:pos x="278" y="70"/>
              </a:cxn>
              <a:cxn ang="0">
                <a:pos x="278" y="0"/>
              </a:cxn>
              <a:cxn ang="0">
                <a:pos x="292" y="0"/>
              </a:cxn>
              <a:cxn ang="0">
                <a:pos x="42" y="90"/>
              </a:cxn>
              <a:cxn ang="0">
                <a:pos x="0" y="70"/>
              </a:cxn>
              <a:cxn ang="0">
                <a:pos x="42" y="49"/>
              </a:cxn>
              <a:cxn ang="0">
                <a:pos x="42" y="90"/>
              </a:cxn>
            </a:cxnLst>
            <a:rect l="0" t="0" r="r" b="b"/>
            <a:pathLst>
              <a:path w="292" h="90">
                <a:moveTo>
                  <a:pt x="292" y="0"/>
                </a:moveTo>
                <a:lnTo>
                  <a:pt x="292" y="77"/>
                </a:lnTo>
                <a:lnTo>
                  <a:pt x="35" y="77"/>
                </a:lnTo>
                <a:lnTo>
                  <a:pt x="35" y="63"/>
                </a:lnTo>
                <a:lnTo>
                  <a:pt x="285" y="63"/>
                </a:lnTo>
                <a:lnTo>
                  <a:pt x="278" y="70"/>
                </a:lnTo>
                <a:lnTo>
                  <a:pt x="278" y="0"/>
                </a:lnTo>
                <a:lnTo>
                  <a:pt x="292" y="0"/>
                </a:lnTo>
                <a:close/>
                <a:moveTo>
                  <a:pt x="42" y="90"/>
                </a:moveTo>
                <a:lnTo>
                  <a:pt x="0" y="70"/>
                </a:lnTo>
                <a:lnTo>
                  <a:pt x="42" y="49"/>
                </a:lnTo>
                <a:lnTo>
                  <a:pt x="42" y="90"/>
                </a:lnTo>
                <a:close/>
              </a:path>
            </a:pathLst>
          </a:custGeom>
          <a:solidFill>
            <a:srgbClr val="336699"/>
          </a:solidFill>
          <a:ln w="1588" cap="flat">
            <a:solidFill>
              <a:srgbClr val="003366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sp>
        <p:nvSpPr>
          <p:cNvPr id="334127" name="Freeform 303"/>
          <p:cNvSpPr>
            <a:spLocks noEditPoints="1"/>
          </p:cNvSpPr>
          <p:nvPr/>
        </p:nvSpPr>
        <p:spPr bwMode="auto">
          <a:xfrm>
            <a:off x="3981450" y="5470525"/>
            <a:ext cx="882650" cy="76200"/>
          </a:xfrm>
          <a:custGeom>
            <a:avLst/>
            <a:gdLst/>
            <a:ahLst/>
            <a:cxnLst>
              <a:cxn ang="0">
                <a:pos x="0" y="14"/>
              </a:cxn>
              <a:cxn ang="0">
                <a:pos x="492" y="14"/>
              </a:cxn>
              <a:cxn ang="0">
                <a:pos x="492" y="28"/>
              </a:cxn>
              <a:cxn ang="0">
                <a:pos x="0" y="28"/>
              </a:cxn>
              <a:cxn ang="0">
                <a:pos x="0" y="14"/>
              </a:cxn>
              <a:cxn ang="0">
                <a:pos x="485" y="0"/>
              </a:cxn>
              <a:cxn ang="0">
                <a:pos x="527" y="21"/>
              </a:cxn>
              <a:cxn ang="0">
                <a:pos x="485" y="42"/>
              </a:cxn>
              <a:cxn ang="0">
                <a:pos x="485" y="0"/>
              </a:cxn>
            </a:cxnLst>
            <a:rect l="0" t="0" r="r" b="b"/>
            <a:pathLst>
              <a:path w="527" h="42">
                <a:moveTo>
                  <a:pt x="0" y="14"/>
                </a:moveTo>
                <a:lnTo>
                  <a:pt x="492" y="14"/>
                </a:lnTo>
                <a:lnTo>
                  <a:pt x="492" y="28"/>
                </a:lnTo>
                <a:lnTo>
                  <a:pt x="0" y="28"/>
                </a:lnTo>
                <a:lnTo>
                  <a:pt x="0" y="14"/>
                </a:lnTo>
                <a:close/>
                <a:moveTo>
                  <a:pt x="485" y="0"/>
                </a:moveTo>
                <a:lnTo>
                  <a:pt x="527" y="21"/>
                </a:lnTo>
                <a:lnTo>
                  <a:pt x="485" y="42"/>
                </a:lnTo>
                <a:lnTo>
                  <a:pt x="485" y="0"/>
                </a:lnTo>
                <a:close/>
              </a:path>
            </a:pathLst>
          </a:custGeom>
          <a:solidFill>
            <a:srgbClr val="336699"/>
          </a:solidFill>
          <a:ln w="1588" cap="flat">
            <a:solidFill>
              <a:srgbClr val="003366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grpSp>
        <p:nvGrpSpPr>
          <p:cNvPr id="334130" name="Group 306"/>
          <p:cNvGrpSpPr>
            <a:grpSpLocks/>
          </p:cNvGrpSpPr>
          <p:nvPr/>
        </p:nvGrpSpPr>
        <p:grpSpPr bwMode="auto">
          <a:xfrm>
            <a:off x="4864100" y="5476875"/>
            <a:ext cx="53975" cy="61913"/>
            <a:chOff x="2880" y="3542"/>
            <a:chExt cx="32" cy="35"/>
          </a:xfrm>
        </p:grpSpPr>
        <p:sp>
          <p:nvSpPr>
            <p:cNvPr id="334128" name="Oval 304"/>
            <p:cNvSpPr>
              <a:spLocks noChangeArrowheads="1"/>
            </p:cNvSpPr>
            <p:nvPr/>
          </p:nvSpPr>
          <p:spPr bwMode="auto">
            <a:xfrm>
              <a:off x="2880" y="3542"/>
              <a:ext cx="32" cy="3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129" name="Oval 305"/>
            <p:cNvSpPr>
              <a:spLocks noChangeArrowheads="1"/>
            </p:cNvSpPr>
            <p:nvPr/>
          </p:nvSpPr>
          <p:spPr bwMode="auto">
            <a:xfrm>
              <a:off x="2880" y="3542"/>
              <a:ext cx="32" cy="35"/>
            </a:xfrm>
            <a:prstGeom prst="ellipse">
              <a:avLst/>
            </a:prstGeom>
            <a:noFill/>
            <a:ln w="9525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grpSp>
        <p:nvGrpSpPr>
          <p:cNvPr id="334133" name="Group 309"/>
          <p:cNvGrpSpPr>
            <a:grpSpLocks/>
          </p:cNvGrpSpPr>
          <p:nvPr/>
        </p:nvGrpSpPr>
        <p:grpSpPr bwMode="auto">
          <a:xfrm>
            <a:off x="3927475" y="5476875"/>
            <a:ext cx="53975" cy="61913"/>
            <a:chOff x="2321" y="3542"/>
            <a:chExt cx="32" cy="35"/>
          </a:xfrm>
        </p:grpSpPr>
        <p:sp>
          <p:nvSpPr>
            <p:cNvPr id="334131" name="Oval 307"/>
            <p:cNvSpPr>
              <a:spLocks noChangeArrowheads="1"/>
            </p:cNvSpPr>
            <p:nvPr/>
          </p:nvSpPr>
          <p:spPr bwMode="auto">
            <a:xfrm>
              <a:off x="2321" y="3542"/>
              <a:ext cx="32" cy="3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132" name="Oval 308"/>
            <p:cNvSpPr>
              <a:spLocks noChangeArrowheads="1"/>
            </p:cNvSpPr>
            <p:nvPr/>
          </p:nvSpPr>
          <p:spPr bwMode="auto">
            <a:xfrm>
              <a:off x="2321" y="3542"/>
              <a:ext cx="32" cy="35"/>
            </a:xfrm>
            <a:prstGeom prst="ellipse">
              <a:avLst/>
            </a:prstGeom>
            <a:noFill/>
            <a:ln w="9525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grpSp>
        <p:nvGrpSpPr>
          <p:cNvPr id="334138" name="Group 314"/>
          <p:cNvGrpSpPr>
            <a:grpSpLocks/>
          </p:cNvGrpSpPr>
          <p:nvPr/>
        </p:nvGrpSpPr>
        <p:grpSpPr bwMode="auto">
          <a:xfrm>
            <a:off x="4102100" y="5149850"/>
            <a:ext cx="588963" cy="312738"/>
            <a:chOff x="2425" y="3359"/>
            <a:chExt cx="351" cy="175"/>
          </a:xfrm>
        </p:grpSpPr>
        <p:sp>
          <p:nvSpPr>
            <p:cNvPr id="334134" name="Rectangle 310"/>
            <p:cNvSpPr>
              <a:spLocks noChangeArrowheads="1"/>
            </p:cNvSpPr>
            <p:nvPr/>
          </p:nvSpPr>
          <p:spPr bwMode="auto">
            <a:xfrm>
              <a:off x="2425" y="3359"/>
              <a:ext cx="351" cy="175"/>
            </a:xfrm>
            <a:prstGeom prst="rect">
              <a:avLst/>
            </a:prstGeom>
            <a:solidFill>
              <a:srgbClr val="FFFFCC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135" name="Freeform 311"/>
            <p:cNvSpPr>
              <a:spLocks/>
            </p:cNvSpPr>
            <p:nvPr/>
          </p:nvSpPr>
          <p:spPr bwMode="auto">
            <a:xfrm>
              <a:off x="2426" y="3360"/>
              <a:ext cx="350" cy="173"/>
            </a:xfrm>
            <a:custGeom>
              <a:avLst/>
              <a:gdLst/>
              <a:ahLst/>
              <a:cxnLst>
                <a:cxn ang="0">
                  <a:pos x="313" y="0"/>
                </a:cxn>
                <a:cxn ang="0">
                  <a:pos x="0" y="312"/>
                </a:cxn>
                <a:cxn ang="0">
                  <a:pos x="0" y="1562"/>
                </a:cxn>
                <a:cxn ang="0">
                  <a:pos x="313" y="1875"/>
                </a:cxn>
                <a:cxn ang="0">
                  <a:pos x="3471" y="1875"/>
                </a:cxn>
                <a:cxn ang="0">
                  <a:pos x="3783" y="1562"/>
                </a:cxn>
                <a:cxn ang="0">
                  <a:pos x="3783" y="312"/>
                </a:cxn>
                <a:cxn ang="0">
                  <a:pos x="3471" y="0"/>
                </a:cxn>
                <a:cxn ang="0">
                  <a:pos x="313" y="0"/>
                </a:cxn>
              </a:cxnLst>
              <a:rect l="0" t="0" r="r" b="b"/>
              <a:pathLst>
                <a:path w="3783" h="1875">
                  <a:moveTo>
                    <a:pt x="313" y="0"/>
                  </a:moveTo>
                  <a:cubicBezTo>
                    <a:pt x="140" y="0"/>
                    <a:pt x="0" y="140"/>
                    <a:pt x="0" y="312"/>
                  </a:cubicBezTo>
                  <a:lnTo>
                    <a:pt x="0" y="1562"/>
                  </a:lnTo>
                  <a:cubicBezTo>
                    <a:pt x="0" y="1735"/>
                    <a:pt x="140" y="1875"/>
                    <a:pt x="313" y="1875"/>
                  </a:cubicBezTo>
                  <a:lnTo>
                    <a:pt x="3471" y="1875"/>
                  </a:lnTo>
                  <a:cubicBezTo>
                    <a:pt x="3644" y="1875"/>
                    <a:pt x="3783" y="1735"/>
                    <a:pt x="3783" y="1562"/>
                  </a:cubicBezTo>
                  <a:lnTo>
                    <a:pt x="3783" y="312"/>
                  </a:lnTo>
                  <a:cubicBezTo>
                    <a:pt x="3783" y="140"/>
                    <a:pt x="3644" y="0"/>
                    <a:pt x="3471" y="0"/>
                  </a:cubicBezTo>
                  <a:lnTo>
                    <a:pt x="313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136" name="Rectangle 312"/>
            <p:cNvSpPr>
              <a:spLocks noChangeArrowheads="1"/>
            </p:cNvSpPr>
            <p:nvPr/>
          </p:nvSpPr>
          <p:spPr bwMode="auto">
            <a:xfrm>
              <a:off x="2425" y="3359"/>
              <a:ext cx="351" cy="175"/>
            </a:xfrm>
            <a:prstGeom prst="rect">
              <a:avLst/>
            </a:prstGeom>
            <a:solidFill>
              <a:srgbClr val="FFFFCC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137" name="Freeform 313"/>
            <p:cNvSpPr>
              <a:spLocks/>
            </p:cNvSpPr>
            <p:nvPr/>
          </p:nvSpPr>
          <p:spPr bwMode="auto">
            <a:xfrm>
              <a:off x="2426" y="3360"/>
              <a:ext cx="350" cy="173"/>
            </a:xfrm>
            <a:custGeom>
              <a:avLst/>
              <a:gdLst/>
              <a:ahLst/>
              <a:cxnLst>
                <a:cxn ang="0">
                  <a:pos x="313" y="0"/>
                </a:cxn>
                <a:cxn ang="0">
                  <a:pos x="0" y="312"/>
                </a:cxn>
                <a:cxn ang="0">
                  <a:pos x="0" y="1562"/>
                </a:cxn>
                <a:cxn ang="0">
                  <a:pos x="313" y="1875"/>
                </a:cxn>
                <a:cxn ang="0">
                  <a:pos x="3471" y="1875"/>
                </a:cxn>
                <a:cxn ang="0">
                  <a:pos x="3783" y="1562"/>
                </a:cxn>
                <a:cxn ang="0">
                  <a:pos x="3783" y="312"/>
                </a:cxn>
                <a:cxn ang="0">
                  <a:pos x="3471" y="0"/>
                </a:cxn>
                <a:cxn ang="0">
                  <a:pos x="313" y="0"/>
                </a:cxn>
              </a:cxnLst>
              <a:rect l="0" t="0" r="r" b="b"/>
              <a:pathLst>
                <a:path w="3783" h="1875">
                  <a:moveTo>
                    <a:pt x="313" y="0"/>
                  </a:moveTo>
                  <a:cubicBezTo>
                    <a:pt x="140" y="0"/>
                    <a:pt x="0" y="140"/>
                    <a:pt x="0" y="312"/>
                  </a:cubicBezTo>
                  <a:lnTo>
                    <a:pt x="0" y="1562"/>
                  </a:lnTo>
                  <a:cubicBezTo>
                    <a:pt x="0" y="1735"/>
                    <a:pt x="140" y="1875"/>
                    <a:pt x="313" y="1875"/>
                  </a:cubicBezTo>
                  <a:lnTo>
                    <a:pt x="3471" y="1875"/>
                  </a:lnTo>
                  <a:cubicBezTo>
                    <a:pt x="3644" y="1875"/>
                    <a:pt x="3783" y="1735"/>
                    <a:pt x="3783" y="1562"/>
                  </a:cubicBezTo>
                  <a:lnTo>
                    <a:pt x="3783" y="312"/>
                  </a:lnTo>
                  <a:cubicBezTo>
                    <a:pt x="3783" y="140"/>
                    <a:pt x="3644" y="0"/>
                    <a:pt x="3471" y="0"/>
                  </a:cubicBezTo>
                  <a:lnTo>
                    <a:pt x="313" y="0"/>
                  </a:lnTo>
                  <a:close/>
                </a:path>
              </a:pathLst>
            </a:custGeom>
            <a:noFill/>
            <a:ln w="2222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4139" name="Rectangle 315"/>
          <p:cNvSpPr>
            <a:spLocks noChangeArrowheads="1"/>
          </p:cNvSpPr>
          <p:nvPr/>
        </p:nvSpPr>
        <p:spPr bwMode="auto">
          <a:xfrm>
            <a:off x="4154488" y="5160963"/>
            <a:ext cx="450850" cy="1381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900">
                <a:solidFill>
                  <a:srgbClr val="000000"/>
                </a:solidFill>
                <a:latin typeface="Arial" pitchFamily="34" charset="0"/>
              </a:rPr>
              <a:t>essential</a:t>
            </a:r>
            <a:endParaRPr lang="en-US"/>
          </a:p>
        </p:txBody>
      </p:sp>
      <p:sp>
        <p:nvSpPr>
          <p:cNvPr id="334140" name="Rectangle 316"/>
          <p:cNvSpPr>
            <a:spLocks noChangeArrowheads="1"/>
          </p:cNvSpPr>
          <p:nvPr/>
        </p:nvSpPr>
        <p:spPr bwMode="auto">
          <a:xfrm>
            <a:off x="4205288" y="5318125"/>
            <a:ext cx="355600" cy="13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900">
                <a:solidFill>
                  <a:srgbClr val="000000"/>
                </a:solidFill>
                <a:latin typeface="Arial" pitchFamily="34" charset="0"/>
              </a:rPr>
              <a:t>circuits</a:t>
            </a:r>
            <a:endParaRPr lang="en-US"/>
          </a:p>
        </p:txBody>
      </p:sp>
      <p:grpSp>
        <p:nvGrpSpPr>
          <p:cNvPr id="334145" name="Group 321"/>
          <p:cNvGrpSpPr>
            <a:grpSpLocks/>
          </p:cNvGrpSpPr>
          <p:nvPr/>
        </p:nvGrpSpPr>
        <p:grpSpPr bwMode="auto">
          <a:xfrm>
            <a:off x="4102100" y="5840413"/>
            <a:ext cx="588963" cy="311150"/>
            <a:chOff x="2425" y="3746"/>
            <a:chExt cx="351" cy="175"/>
          </a:xfrm>
        </p:grpSpPr>
        <p:sp>
          <p:nvSpPr>
            <p:cNvPr id="334141" name="Rectangle 317"/>
            <p:cNvSpPr>
              <a:spLocks noChangeArrowheads="1"/>
            </p:cNvSpPr>
            <p:nvPr/>
          </p:nvSpPr>
          <p:spPr bwMode="auto">
            <a:xfrm>
              <a:off x="2425" y="3746"/>
              <a:ext cx="351" cy="175"/>
            </a:xfrm>
            <a:prstGeom prst="rect">
              <a:avLst/>
            </a:prstGeom>
            <a:solidFill>
              <a:srgbClr val="FFFF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142" name="Freeform 318"/>
            <p:cNvSpPr>
              <a:spLocks/>
            </p:cNvSpPr>
            <p:nvPr/>
          </p:nvSpPr>
          <p:spPr bwMode="auto">
            <a:xfrm>
              <a:off x="2426" y="3746"/>
              <a:ext cx="350" cy="174"/>
            </a:xfrm>
            <a:custGeom>
              <a:avLst/>
              <a:gdLst/>
              <a:ahLst/>
              <a:cxnLst>
                <a:cxn ang="0">
                  <a:pos x="313" y="0"/>
                </a:cxn>
                <a:cxn ang="0">
                  <a:pos x="0" y="312"/>
                </a:cxn>
                <a:cxn ang="0">
                  <a:pos x="0" y="1562"/>
                </a:cxn>
                <a:cxn ang="0">
                  <a:pos x="313" y="1875"/>
                </a:cxn>
                <a:cxn ang="0">
                  <a:pos x="3471" y="1875"/>
                </a:cxn>
                <a:cxn ang="0">
                  <a:pos x="3783" y="1562"/>
                </a:cxn>
                <a:cxn ang="0">
                  <a:pos x="3783" y="312"/>
                </a:cxn>
                <a:cxn ang="0">
                  <a:pos x="3471" y="0"/>
                </a:cxn>
                <a:cxn ang="0">
                  <a:pos x="313" y="0"/>
                </a:cxn>
              </a:cxnLst>
              <a:rect l="0" t="0" r="r" b="b"/>
              <a:pathLst>
                <a:path w="3783" h="1875">
                  <a:moveTo>
                    <a:pt x="313" y="0"/>
                  </a:moveTo>
                  <a:cubicBezTo>
                    <a:pt x="140" y="0"/>
                    <a:pt x="0" y="140"/>
                    <a:pt x="0" y="312"/>
                  </a:cubicBezTo>
                  <a:lnTo>
                    <a:pt x="0" y="1562"/>
                  </a:lnTo>
                  <a:cubicBezTo>
                    <a:pt x="0" y="1735"/>
                    <a:pt x="140" y="1875"/>
                    <a:pt x="313" y="1875"/>
                  </a:cubicBezTo>
                  <a:lnTo>
                    <a:pt x="3471" y="1875"/>
                  </a:lnTo>
                  <a:cubicBezTo>
                    <a:pt x="3644" y="1875"/>
                    <a:pt x="3783" y="1735"/>
                    <a:pt x="3783" y="1562"/>
                  </a:cubicBezTo>
                  <a:lnTo>
                    <a:pt x="3783" y="312"/>
                  </a:lnTo>
                  <a:cubicBezTo>
                    <a:pt x="3783" y="140"/>
                    <a:pt x="3644" y="0"/>
                    <a:pt x="3471" y="0"/>
                  </a:cubicBezTo>
                  <a:lnTo>
                    <a:pt x="313" y="0"/>
                  </a:lnTo>
                  <a:close/>
                </a:path>
              </a:pathLst>
            </a:custGeom>
            <a:solidFill>
              <a:srgbClr val="FFFFCC"/>
            </a:solidFill>
            <a:ln w="0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143" name="Rectangle 319"/>
            <p:cNvSpPr>
              <a:spLocks noChangeArrowheads="1"/>
            </p:cNvSpPr>
            <p:nvPr/>
          </p:nvSpPr>
          <p:spPr bwMode="auto">
            <a:xfrm>
              <a:off x="2425" y="3746"/>
              <a:ext cx="351" cy="175"/>
            </a:xfrm>
            <a:prstGeom prst="rect">
              <a:avLst/>
            </a:prstGeom>
            <a:solidFill>
              <a:srgbClr val="FFFFCC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144" name="Freeform 320"/>
            <p:cNvSpPr>
              <a:spLocks/>
            </p:cNvSpPr>
            <p:nvPr/>
          </p:nvSpPr>
          <p:spPr bwMode="auto">
            <a:xfrm>
              <a:off x="2426" y="3746"/>
              <a:ext cx="350" cy="174"/>
            </a:xfrm>
            <a:custGeom>
              <a:avLst/>
              <a:gdLst/>
              <a:ahLst/>
              <a:cxnLst>
                <a:cxn ang="0">
                  <a:pos x="313" y="0"/>
                </a:cxn>
                <a:cxn ang="0">
                  <a:pos x="0" y="312"/>
                </a:cxn>
                <a:cxn ang="0">
                  <a:pos x="0" y="1562"/>
                </a:cxn>
                <a:cxn ang="0">
                  <a:pos x="313" y="1875"/>
                </a:cxn>
                <a:cxn ang="0">
                  <a:pos x="3471" y="1875"/>
                </a:cxn>
                <a:cxn ang="0">
                  <a:pos x="3783" y="1562"/>
                </a:cxn>
                <a:cxn ang="0">
                  <a:pos x="3783" y="312"/>
                </a:cxn>
                <a:cxn ang="0">
                  <a:pos x="3471" y="0"/>
                </a:cxn>
                <a:cxn ang="0">
                  <a:pos x="313" y="0"/>
                </a:cxn>
              </a:cxnLst>
              <a:rect l="0" t="0" r="r" b="b"/>
              <a:pathLst>
                <a:path w="3783" h="1875">
                  <a:moveTo>
                    <a:pt x="313" y="0"/>
                  </a:moveTo>
                  <a:cubicBezTo>
                    <a:pt x="140" y="0"/>
                    <a:pt x="0" y="140"/>
                    <a:pt x="0" y="312"/>
                  </a:cubicBezTo>
                  <a:lnTo>
                    <a:pt x="0" y="1562"/>
                  </a:lnTo>
                  <a:cubicBezTo>
                    <a:pt x="0" y="1735"/>
                    <a:pt x="140" y="1875"/>
                    <a:pt x="313" y="1875"/>
                  </a:cubicBezTo>
                  <a:lnTo>
                    <a:pt x="3471" y="1875"/>
                  </a:lnTo>
                  <a:cubicBezTo>
                    <a:pt x="3644" y="1875"/>
                    <a:pt x="3783" y="1735"/>
                    <a:pt x="3783" y="1562"/>
                  </a:cubicBezTo>
                  <a:lnTo>
                    <a:pt x="3783" y="312"/>
                  </a:lnTo>
                  <a:cubicBezTo>
                    <a:pt x="3783" y="140"/>
                    <a:pt x="3644" y="0"/>
                    <a:pt x="3471" y="0"/>
                  </a:cubicBezTo>
                  <a:lnTo>
                    <a:pt x="313" y="0"/>
                  </a:lnTo>
                  <a:close/>
                </a:path>
              </a:pathLst>
            </a:custGeom>
            <a:solidFill>
              <a:srgbClr val="FFFFCC"/>
            </a:solidFill>
            <a:ln w="22225" cap="rnd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4146" name="Rectangle 322"/>
          <p:cNvSpPr>
            <a:spLocks noChangeArrowheads="1"/>
          </p:cNvSpPr>
          <p:nvPr/>
        </p:nvSpPr>
        <p:spPr bwMode="auto">
          <a:xfrm>
            <a:off x="4173538" y="5848350"/>
            <a:ext cx="419100" cy="13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900">
                <a:solidFill>
                  <a:srgbClr val="000000"/>
                </a:solidFill>
                <a:latin typeface="Arial" pitchFamily="34" charset="0"/>
              </a:rPr>
              <a:t>auxiliary</a:t>
            </a:r>
            <a:endParaRPr lang="en-US"/>
          </a:p>
        </p:txBody>
      </p:sp>
      <p:sp>
        <p:nvSpPr>
          <p:cNvPr id="334147" name="Rectangle 323"/>
          <p:cNvSpPr>
            <a:spLocks noChangeArrowheads="1"/>
          </p:cNvSpPr>
          <p:nvPr/>
        </p:nvSpPr>
        <p:spPr bwMode="auto">
          <a:xfrm>
            <a:off x="4205288" y="6007100"/>
            <a:ext cx="355600" cy="138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900">
                <a:solidFill>
                  <a:srgbClr val="000000"/>
                </a:solidFill>
                <a:latin typeface="Arial" pitchFamily="34" charset="0"/>
              </a:rPr>
              <a:t>circuits</a:t>
            </a:r>
            <a:endParaRPr lang="en-US"/>
          </a:p>
        </p:txBody>
      </p:sp>
      <p:grpSp>
        <p:nvGrpSpPr>
          <p:cNvPr id="334150" name="Group 326"/>
          <p:cNvGrpSpPr>
            <a:grpSpLocks/>
          </p:cNvGrpSpPr>
          <p:nvPr/>
        </p:nvGrpSpPr>
        <p:grpSpPr bwMode="auto">
          <a:xfrm>
            <a:off x="6689725" y="6029325"/>
            <a:ext cx="1582738" cy="247650"/>
            <a:chOff x="3970" y="3852"/>
            <a:chExt cx="945" cy="139"/>
          </a:xfrm>
        </p:grpSpPr>
        <p:sp>
          <p:nvSpPr>
            <p:cNvPr id="334148" name="Freeform 324"/>
            <p:cNvSpPr>
              <a:spLocks/>
            </p:cNvSpPr>
            <p:nvPr/>
          </p:nvSpPr>
          <p:spPr bwMode="auto">
            <a:xfrm>
              <a:off x="3970" y="3852"/>
              <a:ext cx="945" cy="139"/>
            </a:xfrm>
            <a:custGeom>
              <a:avLst/>
              <a:gdLst/>
              <a:ahLst/>
              <a:cxnLst>
                <a:cxn ang="0">
                  <a:pos x="126" y="0"/>
                </a:cxn>
                <a:cxn ang="0">
                  <a:pos x="0" y="126"/>
                </a:cxn>
                <a:cxn ang="0">
                  <a:pos x="0" y="628"/>
                </a:cxn>
                <a:cxn ang="0">
                  <a:pos x="126" y="754"/>
                </a:cxn>
                <a:cxn ang="0">
                  <a:pos x="4979" y="754"/>
                </a:cxn>
                <a:cxn ang="0">
                  <a:pos x="5105" y="628"/>
                </a:cxn>
                <a:cxn ang="0">
                  <a:pos x="5105" y="126"/>
                </a:cxn>
                <a:cxn ang="0">
                  <a:pos x="4979" y="0"/>
                </a:cxn>
                <a:cxn ang="0">
                  <a:pos x="126" y="0"/>
                </a:cxn>
              </a:cxnLst>
              <a:rect l="0" t="0" r="r" b="b"/>
              <a:pathLst>
                <a:path w="5105" h="754">
                  <a:moveTo>
                    <a:pt x="126" y="0"/>
                  </a:moveTo>
                  <a:cubicBezTo>
                    <a:pt x="57" y="0"/>
                    <a:pt x="0" y="56"/>
                    <a:pt x="0" y="126"/>
                  </a:cubicBezTo>
                  <a:lnTo>
                    <a:pt x="0" y="628"/>
                  </a:lnTo>
                  <a:cubicBezTo>
                    <a:pt x="0" y="698"/>
                    <a:pt x="57" y="754"/>
                    <a:pt x="126" y="754"/>
                  </a:cubicBezTo>
                  <a:lnTo>
                    <a:pt x="4979" y="754"/>
                  </a:lnTo>
                  <a:cubicBezTo>
                    <a:pt x="5048" y="754"/>
                    <a:pt x="5105" y="698"/>
                    <a:pt x="5105" y="628"/>
                  </a:cubicBezTo>
                  <a:lnTo>
                    <a:pt x="5105" y="126"/>
                  </a:lnTo>
                  <a:cubicBezTo>
                    <a:pt x="5105" y="56"/>
                    <a:pt x="5048" y="0"/>
                    <a:pt x="4979" y="0"/>
                  </a:cubicBezTo>
                  <a:lnTo>
                    <a:pt x="126" y="0"/>
                  </a:ln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149" name="Freeform 325"/>
            <p:cNvSpPr>
              <a:spLocks/>
            </p:cNvSpPr>
            <p:nvPr/>
          </p:nvSpPr>
          <p:spPr bwMode="auto">
            <a:xfrm>
              <a:off x="3970" y="3852"/>
              <a:ext cx="945" cy="139"/>
            </a:xfrm>
            <a:custGeom>
              <a:avLst/>
              <a:gdLst/>
              <a:ahLst/>
              <a:cxnLst>
                <a:cxn ang="0">
                  <a:pos x="126" y="0"/>
                </a:cxn>
                <a:cxn ang="0">
                  <a:pos x="0" y="126"/>
                </a:cxn>
                <a:cxn ang="0">
                  <a:pos x="0" y="628"/>
                </a:cxn>
                <a:cxn ang="0">
                  <a:pos x="126" y="754"/>
                </a:cxn>
                <a:cxn ang="0">
                  <a:pos x="4979" y="754"/>
                </a:cxn>
                <a:cxn ang="0">
                  <a:pos x="5105" y="628"/>
                </a:cxn>
                <a:cxn ang="0">
                  <a:pos x="5105" y="126"/>
                </a:cxn>
                <a:cxn ang="0">
                  <a:pos x="4979" y="0"/>
                </a:cxn>
                <a:cxn ang="0">
                  <a:pos x="126" y="0"/>
                </a:cxn>
              </a:cxnLst>
              <a:rect l="0" t="0" r="r" b="b"/>
              <a:pathLst>
                <a:path w="5105" h="754">
                  <a:moveTo>
                    <a:pt x="126" y="0"/>
                  </a:moveTo>
                  <a:cubicBezTo>
                    <a:pt x="57" y="0"/>
                    <a:pt x="0" y="56"/>
                    <a:pt x="0" y="126"/>
                  </a:cubicBezTo>
                  <a:lnTo>
                    <a:pt x="0" y="628"/>
                  </a:lnTo>
                  <a:cubicBezTo>
                    <a:pt x="0" y="698"/>
                    <a:pt x="57" y="754"/>
                    <a:pt x="126" y="754"/>
                  </a:cubicBezTo>
                  <a:lnTo>
                    <a:pt x="4979" y="754"/>
                  </a:lnTo>
                  <a:cubicBezTo>
                    <a:pt x="5048" y="754"/>
                    <a:pt x="5105" y="698"/>
                    <a:pt x="5105" y="628"/>
                  </a:cubicBezTo>
                  <a:lnTo>
                    <a:pt x="5105" y="126"/>
                  </a:lnTo>
                  <a:cubicBezTo>
                    <a:pt x="5105" y="56"/>
                    <a:pt x="5048" y="0"/>
                    <a:pt x="4979" y="0"/>
                  </a:cubicBezTo>
                  <a:lnTo>
                    <a:pt x="126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4151" name="Rectangle 327"/>
          <p:cNvSpPr>
            <a:spLocks noChangeArrowheads="1"/>
          </p:cNvSpPr>
          <p:nvPr/>
        </p:nvSpPr>
        <p:spPr bwMode="auto">
          <a:xfrm>
            <a:off x="7218363" y="6072188"/>
            <a:ext cx="512762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Screens</a:t>
            </a:r>
            <a:endParaRPr lang="en-US"/>
          </a:p>
        </p:txBody>
      </p:sp>
      <p:grpSp>
        <p:nvGrpSpPr>
          <p:cNvPr id="334154" name="Group 330"/>
          <p:cNvGrpSpPr>
            <a:grpSpLocks/>
          </p:cNvGrpSpPr>
          <p:nvPr/>
        </p:nvGrpSpPr>
        <p:grpSpPr bwMode="auto">
          <a:xfrm>
            <a:off x="5724525" y="6122988"/>
            <a:ext cx="53975" cy="61912"/>
            <a:chOff x="3393" y="3905"/>
            <a:chExt cx="33" cy="35"/>
          </a:xfrm>
        </p:grpSpPr>
        <p:sp>
          <p:nvSpPr>
            <p:cNvPr id="334152" name="Oval 328"/>
            <p:cNvSpPr>
              <a:spLocks noChangeArrowheads="1"/>
            </p:cNvSpPr>
            <p:nvPr/>
          </p:nvSpPr>
          <p:spPr bwMode="auto">
            <a:xfrm>
              <a:off x="3393" y="3905"/>
              <a:ext cx="33" cy="3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153" name="Oval 329"/>
            <p:cNvSpPr>
              <a:spLocks noChangeArrowheads="1"/>
            </p:cNvSpPr>
            <p:nvPr/>
          </p:nvSpPr>
          <p:spPr bwMode="auto">
            <a:xfrm>
              <a:off x="3393" y="3905"/>
              <a:ext cx="33" cy="35"/>
            </a:xfrm>
            <a:prstGeom prst="ellipse">
              <a:avLst/>
            </a:prstGeom>
            <a:noFill/>
            <a:ln w="9525" cap="rnd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4155" name="Freeform 331"/>
          <p:cNvSpPr>
            <a:spLocks noEditPoints="1"/>
          </p:cNvSpPr>
          <p:nvPr/>
        </p:nvSpPr>
        <p:spPr bwMode="auto">
          <a:xfrm>
            <a:off x="5778500" y="6111875"/>
            <a:ext cx="911225" cy="84138"/>
          </a:xfrm>
          <a:custGeom>
            <a:avLst/>
            <a:gdLst/>
            <a:ahLst/>
            <a:cxnLst>
              <a:cxn ang="0">
                <a:pos x="31" y="16"/>
              </a:cxn>
              <a:cxn ang="0">
                <a:pos x="272" y="16"/>
              </a:cxn>
              <a:cxn ang="0">
                <a:pos x="264" y="24"/>
              </a:cxn>
              <a:cxn ang="0">
                <a:pos x="264" y="15"/>
              </a:cxn>
              <a:cxn ang="0">
                <a:pos x="513" y="15"/>
              </a:cxn>
              <a:cxn ang="0">
                <a:pos x="513" y="31"/>
              </a:cxn>
              <a:cxn ang="0">
                <a:pos x="272" y="31"/>
              </a:cxn>
              <a:cxn ang="0">
                <a:pos x="279" y="23"/>
              </a:cxn>
              <a:cxn ang="0">
                <a:pos x="279" y="31"/>
              </a:cxn>
              <a:cxn ang="0">
                <a:pos x="31" y="31"/>
              </a:cxn>
              <a:cxn ang="0">
                <a:pos x="31" y="16"/>
              </a:cxn>
              <a:cxn ang="0">
                <a:pos x="31" y="24"/>
              </a:cxn>
              <a:cxn ang="0">
                <a:pos x="46" y="47"/>
              </a:cxn>
              <a:cxn ang="0">
                <a:pos x="0" y="24"/>
              </a:cxn>
              <a:cxn ang="0">
                <a:pos x="46" y="1"/>
              </a:cxn>
              <a:cxn ang="0">
                <a:pos x="31" y="24"/>
              </a:cxn>
              <a:cxn ang="0">
                <a:pos x="513" y="23"/>
              </a:cxn>
              <a:cxn ang="0">
                <a:pos x="498" y="0"/>
              </a:cxn>
              <a:cxn ang="0">
                <a:pos x="544" y="23"/>
              </a:cxn>
              <a:cxn ang="0">
                <a:pos x="498" y="46"/>
              </a:cxn>
              <a:cxn ang="0">
                <a:pos x="513" y="23"/>
              </a:cxn>
            </a:cxnLst>
            <a:rect l="0" t="0" r="r" b="b"/>
            <a:pathLst>
              <a:path w="544" h="47">
                <a:moveTo>
                  <a:pt x="31" y="16"/>
                </a:moveTo>
                <a:lnTo>
                  <a:pt x="272" y="16"/>
                </a:lnTo>
                <a:lnTo>
                  <a:pt x="264" y="24"/>
                </a:lnTo>
                <a:lnTo>
                  <a:pt x="264" y="15"/>
                </a:lnTo>
                <a:lnTo>
                  <a:pt x="513" y="15"/>
                </a:lnTo>
                <a:lnTo>
                  <a:pt x="513" y="31"/>
                </a:lnTo>
                <a:lnTo>
                  <a:pt x="272" y="31"/>
                </a:lnTo>
                <a:lnTo>
                  <a:pt x="279" y="23"/>
                </a:lnTo>
                <a:lnTo>
                  <a:pt x="279" y="31"/>
                </a:lnTo>
                <a:lnTo>
                  <a:pt x="31" y="31"/>
                </a:lnTo>
                <a:lnTo>
                  <a:pt x="31" y="16"/>
                </a:lnTo>
                <a:close/>
                <a:moveTo>
                  <a:pt x="31" y="24"/>
                </a:moveTo>
                <a:lnTo>
                  <a:pt x="46" y="47"/>
                </a:lnTo>
                <a:lnTo>
                  <a:pt x="0" y="24"/>
                </a:lnTo>
                <a:lnTo>
                  <a:pt x="46" y="1"/>
                </a:lnTo>
                <a:lnTo>
                  <a:pt x="31" y="24"/>
                </a:lnTo>
                <a:close/>
                <a:moveTo>
                  <a:pt x="513" y="23"/>
                </a:moveTo>
                <a:lnTo>
                  <a:pt x="498" y="0"/>
                </a:lnTo>
                <a:lnTo>
                  <a:pt x="544" y="23"/>
                </a:lnTo>
                <a:lnTo>
                  <a:pt x="498" y="46"/>
                </a:lnTo>
                <a:lnTo>
                  <a:pt x="513" y="23"/>
                </a:lnTo>
                <a:close/>
              </a:path>
            </a:pathLst>
          </a:custGeom>
          <a:solidFill>
            <a:srgbClr val="336699"/>
          </a:solidFill>
          <a:ln w="1588" cap="flat">
            <a:solidFill>
              <a:srgbClr val="003366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grpSp>
        <p:nvGrpSpPr>
          <p:cNvPr id="334158" name="Group 334"/>
          <p:cNvGrpSpPr>
            <a:grpSpLocks/>
          </p:cNvGrpSpPr>
          <p:nvPr/>
        </p:nvGrpSpPr>
        <p:grpSpPr bwMode="auto">
          <a:xfrm>
            <a:off x="3921125" y="5776913"/>
            <a:ext cx="53975" cy="61912"/>
            <a:chOff x="2317" y="3711"/>
            <a:chExt cx="32" cy="34"/>
          </a:xfrm>
        </p:grpSpPr>
        <p:sp>
          <p:nvSpPr>
            <p:cNvPr id="334156" name="Oval 332"/>
            <p:cNvSpPr>
              <a:spLocks noChangeArrowheads="1"/>
            </p:cNvSpPr>
            <p:nvPr/>
          </p:nvSpPr>
          <p:spPr bwMode="auto">
            <a:xfrm>
              <a:off x="2317" y="3711"/>
              <a:ext cx="32" cy="34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157" name="Oval 333"/>
            <p:cNvSpPr>
              <a:spLocks noChangeArrowheads="1"/>
            </p:cNvSpPr>
            <p:nvPr/>
          </p:nvSpPr>
          <p:spPr bwMode="auto">
            <a:xfrm>
              <a:off x="2317" y="3711"/>
              <a:ext cx="32" cy="34"/>
            </a:xfrm>
            <a:prstGeom prst="ellipse">
              <a:avLst/>
            </a:prstGeom>
            <a:noFill/>
            <a:ln w="9525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grpSp>
        <p:nvGrpSpPr>
          <p:cNvPr id="334161" name="Group 337"/>
          <p:cNvGrpSpPr>
            <a:grpSpLocks/>
          </p:cNvGrpSpPr>
          <p:nvPr/>
        </p:nvGrpSpPr>
        <p:grpSpPr bwMode="auto">
          <a:xfrm>
            <a:off x="4806950" y="2540000"/>
            <a:ext cx="55563" cy="61913"/>
            <a:chOff x="2846" y="1893"/>
            <a:chExt cx="33" cy="35"/>
          </a:xfrm>
        </p:grpSpPr>
        <p:sp>
          <p:nvSpPr>
            <p:cNvPr id="334159" name="Oval 335"/>
            <p:cNvSpPr>
              <a:spLocks noChangeArrowheads="1"/>
            </p:cNvSpPr>
            <p:nvPr/>
          </p:nvSpPr>
          <p:spPr bwMode="auto">
            <a:xfrm>
              <a:off x="2846" y="1893"/>
              <a:ext cx="33" cy="35"/>
            </a:xfrm>
            <a:prstGeom prst="ellipse">
              <a:avLst/>
            </a:prstGeom>
            <a:solidFill>
              <a:srgbClr val="003399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160" name="Oval 336"/>
            <p:cNvSpPr>
              <a:spLocks noChangeArrowheads="1"/>
            </p:cNvSpPr>
            <p:nvPr/>
          </p:nvSpPr>
          <p:spPr bwMode="auto">
            <a:xfrm>
              <a:off x="2846" y="1893"/>
              <a:ext cx="33" cy="35"/>
            </a:xfrm>
            <a:prstGeom prst="ellipse">
              <a:avLst/>
            </a:prstGeom>
            <a:noFill/>
            <a:ln w="9525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grpSp>
        <p:nvGrpSpPr>
          <p:cNvPr id="334164" name="Group 340"/>
          <p:cNvGrpSpPr>
            <a:grpSpLocks/>
          </p:cNvGrpSpPr>
          <p:nvPr/>
        </p:nvGrpSpPr>
        <p:grpSpPr bwMode="auto">
          <a:xfrm>
            <a:off x="4043363" y="2532063"/>
            <a:ext cx="55562" cy="61912"/>
            <a:chOff x="2390" y="1889"/>
            <a:chExt cx="33" cy="35"/>
          </a:xfrm>
        </p:grpSpPr>
        <p:sp>
          <p:nvSpPr>
            <p:cNvPr id="334162" name="Oval 338"/>
            <p:cNvSpPr>
              <a:spLocks noChangeArrowheads="1"/>
            </p:cNvSpPr>
            <p:nvPr/>
          </p:nvSpPr>
          <p:spPr bwMode="auto">
            <a:xfrm>
              <a:off x="2390" y="1889"/>
              <a:ext cx="33" cy="35"/>
            </a:xfrm>
            <a:prstGeom prst="ellipse">
              <a:avLst/>
            </a:prstGeom>
            <a:solidFill>
              <a:srgbClr val="003399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163" name="Oval 339"/>
            <p:cNvSpPr>
              <a:spLocks noChangeArrowheads="1"/>
            </p:cNvSpPr>
            <p:nvPr/>
          </p:nvSpPr>
          <p:spPr bwMode="auto">
            <a:xfrm>
              <a:off x="2390" y="1889"/>
              <a:ext cx="33" cy="35"/>
            </a:xfrm>
            <a:prstGeom prst="ellipse">
              <a:avLst/>
            </a:prstGeom>
            <a:noFill/>
            <a:ln w="9525" cap="rnd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4165" name="Freeform 341"/>
          <p:cNvSpPr>
            <a:spLocks noEditPoints="1"/>
          </p:cNvSpPr>
          <p:nvPr/>
        </p:nvSpPr>
        <p:spPr bwMode="auto">
          <a:xfrm>
            <a:off x="5794375" y="3208338"/>
            <a:ext cx="887413" cy="84137"/>
          </a:xfrm>
          <a:custGeom>
            <a:avLst/>
            <a:gdLst/>
            <a:ahLst/>
            <a:cxnLst>
              <a:cxn ang="0">
                <a:pos x="31" y="16"/>
              </a:cxn>
              <a:cxn ang="0">
                <a:pos x="265" y="16"/>
              </a:cxn>
              <a:cxn ang="0">
                <a:pos x="257" y="24"/>
              </a:cxn>
              <a:cxn ang="0">
                <a:pos x="257" y="15"/>
              </a:cxn>
              <a:cxn ang="0">
                <a:pos x="500" y="15"/>
              </a:cxn>
              <a:cxn ang="0">
                <a:pos x="500" y="31"/>
              </a:cxn>
              <a:cxn ang="0">
                <a:pos x="265" y="31"/>
              </a:cxn>
              <a:cxn ang="0">
                <a:pos x="273" y="23"/>
              </a:cxn>
              <a:cxn ang="0">
                <a:pos x="273" y="32"/>
              </a:cxn>
              <a:cxn ang="0">
                <a:pos x="31" y="32"/>
              </a:cxn>
              <a:cxn ang="0">
                <a:pos x="31" y="16"/>
              </a:cxn>
              <a:cxn ang="0">
                <a:pos x="31" y="24"/>
              </a:cxn>
              <a:cxn ang="0">
                <a:pos x="47" y="47"/>
              </a:cxn>
              <a:cxn ang="0">
                <a:pos x="0" y="24"/>
              </a:cxn>
              <a:cxn ang="0">
                <a:pos x="47" y="1"/>
              </a:cxn>
              <a:cxn ang="0">
                <a:pos x="31" y="24"/>
              </a:cxn>
              <a:cxn ang="0">
                <a:pos x="500" y="23"/>
              </a:cxn>
              <a:cxn ang="0">
                <a:pos x="484" y="0"/>
              </a:cxn>
              <a:cxn ang="0">
                <a:pos x="530" y="23"/>
              </a:cxn>
              <a:cxn ang="0">
                <a:pos x="484" y="46"/>
              </a:cxn>
              <a:cxn ang="0">
                <a:pos x="500" y="23"/>
              </a:cxn>
            </a:cxnLst>
            <a:rect l="0" t="0" r="r" b="b"/>
            <a:pathLst>
              <a:path w="530" h="47">
                <a:moveTo>
                  <a:pt x="31" y="16"/>
                </a:moveTo>
                <a:lnTo>
                  <a:pt x="265" y="16"/>
                </a:lnTo>
                <a:lnTo>
                  <a:pt x="257" y="24"/>
                </a:lnTo>
                <a:lnTo>
                  <a:pt x="257" y="15"/>
                </a:lnTo>
                <a:lnTo>
                  <a:pt x="500" y="15"/>
                </a:lnTo>
                <a:lnTo>
                  <a:pt x="500" y="31"/>
                </a:lnTo>
                <a:lnTo>
                  <a:pt x="265" y="31"/>
                </a:lnTo>
                <a:lnTo>
                  <a:pt x="273" y="23"/>
                </a:lnTo>
                <a:lnTo>
                  <a:pt x="273" y="32"/>
                </a:lnTo>
                <a:lnTo>
                  <a:pt x="31" y="32"/>
                </a:lnTo>
                <a:lnTo>
                  <a:pt x="31" y="16"/>
                </a:lnTo>
                <a:close/>
                <a:moveTo>
                  <a:pt x="31" y="24"/>
                </a:moveTo>
                <a:lnTo>
                  <a:pt x="47" y="47"/>
                </a:lnTo>
                <a:lnTo>
                  <a:pt x="0" y="24"/>
                </a:lnTo>
                <a:lnTo>
                  <a:pt x="47" y="1"/>
                </a:lnTo>
                <a:lnTo>
                  <a:pt x="31" y="24"/>
                </a:lnTo>
                <a:close/>
                <a:moveTo>
                  <a:pt x="500" y="23"/>
                </a:moveTo>
                <a:lnTo>
                  <a:pt x="484" y="0"/>
                </a:lnTo>
                <a:lnTo>
                  <a:pt x="530" y="23"/>
                </a:lnTo>
                <a:lnTo>
                  <a:pt x="484" y="46"/>
                </a:lnTo>
                <a:lnTo>
                  <a:pt x="500" y="23"/>
                </a:lnTo>
                <a:close/>
              </a:path>
            </a:pathLst>
          </a:custGeom>
          <a:solidFill>
            <a:srgbClr val="336699"/>
          </a:solidFill>
          <a:ln w="1588" cap="flat">
            <a:solidFill>
              <a:srgbClr val="003366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grpSp>
        <p:nvGrpSpPr>
          <p:cNvPr id="334168" name="Group 344"/>
          <p:cNvGrpSpPr>
            <a:grpSpLocks/>
          </p:cNvGrpSpPr>
          <p:nvPr/>
        </p:nvGrpSpPr>
        <p:grpSpPr bwMode="auto">
          <a:xfrm>
            <a:off x="5735638" y="3046413"/>
            <a:ext cx="55562" cy="60325"/>
            <a:chOff x="3400" y="2178"/>
            <a:chExt cx="33" cy="34"/>
          </a:xfrm>
        </p:grpSpPr>
        <p:sp>
          <p:nvSpPr>
            <p:cNvPr id="334166" name="Oval 342"/>
            <p:cNvSpPr>
              <a:spLocks noChangeArrowheads="1"/>
            </p:cNvSpPr>
            <p:nvPr/>
          </p:nvSpPr>
          <p:spPr bwMode="auto">
            <a:xfrm>
              <a:off x="3400" y="2178"/>
              <a:ext cx="33" cy="34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167" name="Oval 343"/>
            <p:cNvSpPr>
              <a:spLocks noChangeArrowheads="1"/>
            </p:cNvSpPr>
            <p:nvPr/>
          </p:nvSpPr>
          <p:spPr bwMode="auto">
            <a:xfrm>
              <a:off x="3400" y="2178"/>
              <a:ext cx="33" cy="34"/>
            </a:xfrm>
            <a:prstGeom prst="ellipse">
              <a:avLst/>
            </a:prstGeom>
            <a:noFill/>
            <a:ln w="9525" cap="rnd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4169" name="Freeform 345"/>
          <p:cNvSpPr>
            <a:spLocks/>
          </p:cNvSpPr>
          <p:nvPr/>
        </p:nvSpPr>
        <p:spPr bwMode="auto">
          <a:xfrm>
            <a:off x="5700713" y="2533650"/>
            <a:ext cx="593725" cy="363538"/>
          </a:xfrm>
          <a:custGeom>
            <a:avLst/>
            <a:gdLst/>
            <a:ahLst/>
            <a:cxnLst>
              <a:cxn ang="0">
                <a:pos x="157" y="0"/>
              </a:cxn>
              <a:cxn ang="0">
                <a:pos x="0" y="158"/>
              </a:cxn>
              <a:cxn ang="0">
                <a:pos x="0" y="788"/>
              </a:cxn>
              <a:cxn ang="0">
                <a:pos x="157" y="946"/>
              </a:cxn>
              <a:cxn ang="0">
                <a:pos x="1630" y="946"/>
              </a:cxn>
              <a:cxn ang="0">
                <a:pos x="1787" y="788"/>
              </a:cxn>
              <a:cxn ang="0">
                <a:pos x="1787" y="158"/>
              </a:cxn>
              <a:cxn ang="0">
                <a:pos x="1630" y="0"/>
              </a:cxn>
              <a:cxn ang="0">
                <a:pos x="157" y="0"/>
              </a:cxn>
            </a:cxnLst>
            <a:rect l="0" t="0" r="r" b="b"/>
            <a:pathLst>
              <a:path w="1787" h="946">
                <a:moveTo>
                  <a:pt x="157" y="0"/>
                </a:moveTo>
                <a:cubicBezTo>
                  <a:pt x="70" y="0"/>
                  <a:pt x="0" y="71"/>
                  <a:pt x="0" y="158"/>
                </a:cubicBezTo>
                <a:lnTo>
                  <a:pt x="0" y="788"/>
                </a:lnTo>
                <a:cubicBezTo>
                  <a:pt x="0" y="875"/>
                  <a:pt x="70" y="946"/>
                  <a:pt x="157" y="946"/>
                </a:cubicBezTo>
                <a:lnTo>
                  <a:pt x="1630" y="946"/>
                </a:lnTo>
                <a:cubicBezTo>
                  <a:pt x="1717" y="946"/>
                  <a:pt x="1787" y="875"/>
                  <a:pt x="1787" y="788"/>
                </a:cubicBezTo>
                <a:lnTo>
                  <a:pt x="1787" y="158"/>
                </a:lnTo>
                <a:cubicBezTo>
                  <a:pt x="1787" y="71"/>
                  <a:pt x="1717" y="0"/>
                  <a:pt x="1630" y="0"/>
                </a:cubicBezTo>
                <a:lnTo>
                  <a:pt x="157" y="0"/>
                </a:lnTo>
                <a:close/>
              </a:path>
            </a:pathLst>
          </a:custGeom>
          <a:solidFill>
            <a:srgbClr val="FFFFCC"/>
          </a:solidFill>
          <a:ln w="0">
            <a:solidFill>
              <a:schemeClr val="tx1"/>
            </a:solidFill>
            <a:prstDash val="solid"/>
            <a:round/>
            <a:headEnd/>
            <a:tailEnd/>
          </a:ln>
        </p:spPr>
        <p:txBody>
          <a:bodyPr/>
          <a:lstStyle/>
          <a:p>
            <a:endParaRPr lang="en-GB"/>
          </a:p>
        </p:txBody>
      </p:sp>
      <p:sp>
        <p:nvSpPr>
          <p:cNvPr id="334170" name="Rectangle 346"/>
          <p:cNvSpPr>
            <a:spLocks noChangeArrowheads="1"/>
          </p:cNvSpPr>
          <p:nvPr/>
        </p:nvSpPr>
        <p:spPr bwMode="auto">
          <a:xfrm>
            <a:off x="5715000" y="2544763"/>
            <a:ext cx="533400" cy="13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900">
                <a:solidFill>
                  <a:srgbClr val="000000"/>
                </a:solidFill>
                <a:latin typeface="Arial" pitchFamily="34" charset="0"/>
              </a:rPr>
              <a:t>SafeBeam</a:t>
            </a:r>
            <a:endParaRPr lang="en-US"/>
          </a:p>
        </p:txBody>
      </p:sp>
      <p:sp>
        <p:nvSpPr>
          <p:cNvPr id="334171" name="Rectangle 347"/>
          <p:cNvSpPr>
            <a:spLocks noChangeArrowheads="1"/>
          </p:cNvSpPr>
          <p:nvPr/>
        </p:nvSpPr>
        <p:spPr bwMode="auto">
          <a:xfrm>
            <a:off x="5884863" y="2703513"/>
            <a:ext cx="222250" cy="13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900">
                <a:solidFill>
                  <a:srgbClr val="000000"/>
                </a:solidFill>
                <a:latin typeface="Arial" pitchFamily="34" charset="0"/>
              </a:rPr>
              <a:t>Flag</a:t>
            </a:r>
            <a:endParaRPr lang="en-US"/>
          </a:p>
        </p:txBody>
      </p:sp>
      <p:grpSp>
        <p:nvGrpSpPr>
          <p:cNvPr id="334174" name="Group 350"/>
          <p:cNvGrpSpPr>
            <a:grpSpLocks/>
          </p:cNvGrpSpPr>
          <p:nvPr/>
        </p:nvGrpSpPr>
        <p:grpSpPr bwMode="auto">
          <a:xfrm>
            <a:off x="5216525" y="2314575"/>
            <a:ext cx="585788" cy="176213"/>
            <a:chOff x="3090" y="1767"/>
            <a:chExt cx="350" cy="99"/>
          </a:xfrm>
        </p:grpSpPr>
        <p:sp>
          <p:nvSpPr>
            <p:cNvPr id="334172" name="Freeform 348"/>
            <p:cNvSpPr>
              <a:spLocks/>
            </p:cNvSpPr>
            <p:nvPr/>
          </p:nvSpPr>
          <p:spPr bwMode="auto">
            <a:xfrm>
              <a:off x="3090" y="1767"/>
              <a:ext cx="350" cy="99"/>
            </a:xfrm>
            <a:custGeom>
              <a:avLst/>
              <a:gdLst/>
              <a:ahLst/>
              <a:cxnLst>
                <a:cxn ang="0">
                  <a:pos x="179" y="0"/>
                </a:cxn>
                <a:cxn ang="0">
                  <a:pos x="0" y="180"/>
                </a:cxn>
                <a:cxn ang="0">
                  <a:pos x="0" y="896"/>
                </a:cxn>
                <a:cxn ang="0">
                  <a:pos x="179" y="1075"/>
                </a:cxn>
                <a:cxn ang="0">
                  <a:pos x="3604" y="1075"/>
                </a:cxn>
                <a:cxn ang="0">
                  <a:pos x="3783" y="896"/>
                </a:cxn>
                <a:cxn ang="0">
                  <a:pos x="3783" y="180"/>
                </a:cxn>
                <a:cxn ang="0">
                  <a:pos x="3604" y="0"/>
                </a:cxn>
                <a:cxn ang="0">
                  <a:pos x="179" y="0"/>
                </a:cxn>
              </a:cxnLst>
              <a:rect l="0" t="0" r="r" b="b"/>
              <a:pathLst>
                <a:path w="3783" h="1075">
                  <a:moveTo>
                    <a:pt x="179" y="0"/>
                  </a:moveTo>
                  <a:cubicBezTo>
                    <a:pt x="80" y="0"/>
                    <a:pt x="0" y="81"/>
                    <a:pt x="0" y="180"/>
                  </a:cubicBezTo>
                  <a:lnTo>
                    <a:pt x="0" y="896"/>
                  </a:lnTo>
                  <a:cubicBezTo>
                    <a:pt x="0" y="995"/>
                    <a:pt x="80" y="1075"/>
                    <a:pt x="179" y="1075"/>
                  </a:cubicBezTo>
                  <a:lnTo>
                    <a:pt x="3604" y="1075"/>
                  </a:lnTo>
                  <a:cubicBezTo>
                    <a:pt x="3703" y="1075"/>
                    <a:pt x="3783" y="995"/>
                    <a:pt x="3783" y="896"/>
                  </a:cubicBezTo>
                  <a:lnTo>
                    <a:pt x="3783" y="180"/>
                  </a:lnTo>
                  <a:cubicBezTo>
                    <a:pt x="3783" y="81"/>
                    <a:pt x="3703" y="0"/>
                    <a:pt x="3604" y="0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rgbClr val="FFFFC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173" name="Freeform 349"/>
            <p:cNvSpPr>
              <a:spLocks/>
            </p:cNvSpPr>
            <p:nvPr/>
          </p:nvSpPr>
          <p:spPr bwMode="auto">
            <a:xfrm>
              <a:off x="3090" y="1767"/>
              <a:ext cx="350" cy="99"/>
            </a:xfrm>
            <a:custGeom>
              <a:avLst/>
              <a:gdLst/>
              <a:ahLst/>
              <a:cxnLst>
                <a:cxn ang="0">
                  <a:pos x="179" y="0"/>
                </a:cxn>
                <a:cxn ang="0">
                  <a:pos x="0" y="180"/>
                </a:cxn>
                <a:cxn ang="0">
                  <a:pos x="0" y="896"/>
                </a:cxn>
                <a:cxn ang="0">
                  <a:pos x="179" y="1075"/>
                </a:cxn>
                <a:cxn ang="0">
                  <a:pos x="3604" y="1075"/>
                </a:cxn>
                <a:cxn ang="0">
                  <a:pos x="3783" y="896"/>
                </a:cxn>
                <a:cxn ang="0">
                  <a:pos x="3783" y="180"/>
                </a:cxn>
                <a:cxn ang="0">
                  <a:pos x="3604" y="0"/>
                </a:cxn>
                <a:cxn ang="0">
                  <a:pos x="179" y="0"/>
                </a:cxn>
              </a:cxnLst>
              <a:rect l="0" t="0" r="r" b="b"/>
              <a:pathLst>
                <a:path w="3783" h="1075">
                  <a:moveTo>
                    <a:pt x="179" y="0"/>
                  </a:moveTo>
                  <a:cubicBezTo>
                    <a:pt x="80" y="0"/>
                    <a:pt x="0" y="81"/>
                    <a:pt x="0" y="180"/>
                  </a:cubicBezTo>
                  <a:lnTo>
                    <a:pt x="0" y="896"/>
                  </a:lnTo>
                  <a:cubicBezTo>
                    <a:pt x="0" y="995"/>
                    <a:pt x="80" y="1075"/>
                    <a:pt x="179" y="1075"/>
                  </a:cubicBezTo>
                  <a:lnTo>
                    <a:pt x="3604" y="1075"/>
                  </a:lnTo>
                  <a:cubicBezTo>
                    <a:pt x="3703" y="1075"/>
                    <a:pt x="3783" y="995"/>
                    <a:pt x="3783" y="896"/>
                  </a:cubicBezTo>
                  <a:lnTo>
                    <a:pt x="3783" y="180"/>
                  </a:lnTo>
                  <a:cubicBezTo>
                    <a:pt x="3783" y="81"/>
                    <a:pt x="3703" y="0"/>
                    <a:pt x="3604" y="0"/>
                  </a:cubicBezTo>
                  <a:lnTo>
                    <a:pt x="179" y="0"/>
                  </a:lnTo>
                  <a:close/>
                </a:path>
              </a:pathLst>
            </a:custGeom>
            <a:noFill/>
            <a:ln w="22225" cap="rnd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4175" name="Rectangle 351"/>
          <p:cNvSpPr>
            <a:spLocks noChangeArrowheads="1"/>
          </p:cNvSpPr>
          <p:nvPr/>
        </p:nvSpPr>
        <p:spPr bwMode="auto">
          <a:xfrm>
            <a:off x="5313363" y="2338388"/>
            <a:ext cx="361950" cy="13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900">
                <a:solidFill>
                  <a:srgbClr val="000000"/>
                </a:solidFill>
                <a:latin typeface="Arial" pitchFamily="34" charset="0"/>
              </a:rPr>
              <a:t>Energy</a:t>
            </a:r>
            <a:endParaRPr lang="en-US"/>
          </a:p>
        </p:txBody>
      </p:sp>
      <p:grpSp>
        <p:nvGrpSpPr>
          <p:cNvPr id="334178" name="Group 354"/>
          <p:cNvGrpSpPr>
            <a:grpSpLocks/>
          </p:cNvGrpSpPr>
          <p:nvPr/>
        </p:nvGrpSpPr>
        <p:grpSpPr bwMode="auto">
          <a:xfrm>
            <a:off x="6834188" y="2730500"/>
            <a:ext cx="1079500" cy="234950"/>
            <a:chOff x="4056" y="2000"/>
            <a:chExt cx="644" cy="132"/>
          </a:xfrm>
        </p:grpSpPr>
        <p:sp>
          <p:nvSpPr>
            <p:cNvPr id="334176" name="Freeform 352"/>
            <p:cNvSpPr>
              <a:spLocks/>
            </p:cNvSpPr>
            <p:nvPr/>
          </p:nvSpPr>
          <p:spPr bwMode="auto">
            <a:xfrm>
              <a:off x="4056" y="2000"/>
              <a:ext cx="644" cy="132"/>
            </a:xfrm>
            <a:custGeom>
              <a:avLst/>
              <a:gdLst/>
              <a:ahLst/>
              <a:cxnLst>
                <a:cxn ang="0">
                  <a:pos x="119" y="0"/>
                </a:cxn>
                <a:cxn ang="0">
                  <a:pos x="0" y="119"/>
                </a:cxn>
                <a:cxn ang="0">
                  <a:pos x="0" y="594"/>
                </a:cxn>
                <a:cxn ang="0">
                  <a:pos x="119" y="712"/>
                </a:cxn>
                <a:cxn ang="0">
                  <a:pos x="3365" y="712"/>
                </a:cxn>
                <a:cxn ang="0">
                  <a:pos x="3483" y="594"/>
                </a:cxn>
                <a:cxn ang="0">
                  <a:pos x="3483" y="119"/>
                </a:cxn>
                <a:cxn ang="0">
                  <a:pos x="3365" y="0"/>
                </a:cxn>
                <a:cxn ang="0">
                  <a:pos x="119" y="0"/>
                </a:cxn>
              </a:cxnLst>
              <a:rect l="0" t="0" r="r" b="b"/>
              <a:pathLst>
                <a:path w="3483" h="712">
                  <a:moveTo>
                    <a:pt x="119" y="0"/>
                  </a:moveTo>
                  <a:cubicBezTo>
                    <a:pt x="53" y="0"/>
                    <a:pt x="0" y="53"/>
                    <a:pt x="0" y="119"/>
                  </a:cubicBezTo>
                  <a:lnTo>
                    <a:pt x="0" y="594"/>
                  </a:lnTo>
                  <a:cubicBezTo>
                    <a:pt x="0" y="659"/>
                    <a:pt x="53" y="712"/>
                    <a:pt x="119" y="712"/>
                  </a:cubicBezTo>
                  <a:lnTo>
                    <a:pt x="3365" y="712"/>
                  </a:lnTo>
                  <a:cubicBezTo>
                    <a:pt x="3430" y="712"/>
                    <a:pt x="3483" y="659"/>
                    <a:pt x="3483" y="594"/>
                  </a:cubicBezTo>
                  <a:lnTo>
                    <a:pt x="3483" y="119"/>
                  </a:lnTo>
                  <a:cubicBezTo>
                    <a:pt x="3483" y="53"/>
                    <a:pt x="3430" y="0"/>
                    <a:pt x="3365" y="0"/>
                  </a:cubicBezTo>
                  <a:lnTo>
                    <a:pt x="119" y="0"/>
                  </a:ln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177" name="Freeform 353"/>
            <p:cNvSpPr>
              <a:spLocks/>
            </p:cNvSpPr>
            <p:nvPr/>
          </p:nvSpPr>
          <p:spPr bwMode="auto">
            <a:xfrm>
              <a:off x="4056" y="2000"/>
              <a:ext cx="644" cy="132"/>
            </a:xfrm>
            <a:custGeom>
              <a:avLst/>
              <a:gdLst/>
              <a:ahLst/>
              <a:cxnLst>
                <a:cxn ang="0">
                  <a:pos x="119" y="0"/>
                </a:cxn>
                <a:cxn ang="0">
                  <a:pos x="0" y="119"/>
                </a:cxn>
                <a:cxn ang="0">
                  <a:pos x="0" y="594"/>
                </a:cxn>
                <a:cxn ang="0">
                  <a:pos x="119" y="712"/>
                </a:cxn>
                <a:cxn ang="0">
                  <a:pos x="3365" y="712"/>
                </a:cxn>
                <a:cxn ang="0">
                  <a:pos x="3483" y="594"/>
                </a:cxn>
                <a:cxn ang="0">
                  <a:pos x="3483" y="119"/>
                </a:cxn>
                <a:cxn ang="0">
                  <a:pos x="3365" y="0"/>
                </a:cxn>
                <a:cxn ang="0">
                  <a:pos x="119" y="0"/>
                </a:cxn>
              </a:cxnLst>
              <a:rect l="0" t="0" r="r" b="b"/>
              <a:pathLst>
                <a:path w="3483" h="712">
                  <a:moveTo>
                    <a:pt x="119" y="0"/>
                  </a:moveTo>
                  <a:cubicBezTo>
                    <a:pt x="53" y="0"/>
                    <a:pt x="0" y="53"/>
                    <a:pt x="0" y="119"/>
                  </a:cubicBezTo>
                  <a:lnTo>
                    <a:pt x="0" y="594"/>
                  </a:lnTo>
                  <a:cubicBezTo>
                    <a:pt x="0" y="659"/>
                    <a:pt x="53" y="712"/>
                    <a:pt x="119" y="712"/>
                  </a:cubicBezTo>
                  <a:lnTo>
                    <a:pt x="3365" y="712"/>
                  </a:lnTo>
                  <a:cubicBezTo>
                    <a:pt x="3430" y="712"/>
                    <a:pt x="3483" y="659"/>
                    <a:pt x="3483" y="594"/>
                  </a:cubicBezTo>
                  <a:lnTo>
                    <a:pt x="3483" y="119"/>
                  </a:lnTo>
                  <a:cubicBezTo>
                    <a:pt x="3483" y="53"/>
                    <a:pt x="3430" y="0"/>
                    <a:pt x="3365" y="0"/>
                  </a:cubicBezTo>
                  <a:lnTo>
                    <a:pt x="119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4179" name="Rectangle 355"/>
          <p:cNvSpPr>
            <a:spLocks noChangeArrowheads="1"/>
          </p:cNvSpPr>
          <p:nvPr/>
        </p:nvSpPr>
        <p:spPr bwMode="auto">
          <a:xfrm>
            <a:off x="6924675" y="2767013"/>
            <a:ext cx="869950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TL collimators</a:t>
            </a:r>
            <a:endParaRPr lang="en-US"/>
          </a:p>
        </p:txBody>
      </p:sp>
      <p:sp>
        <p:nvSpPr>
          <p:cNvPr id="334180" name="Freeform 356"/>
          <p:cNvSpPr>
            <a:spLocks noEditPoints="1"/>
          </p:cNvSpPr>
          <p:nvPr/>
        </p:nvSpPr>
        <p:spPr bwMode="auto">
          <a:xfrm>
            <a:off x="7339013" y="2614613"/>
            <a:ext cx="69850" cy="117475"/>
          </a:xfrm>
          <a:custGeom>
            <a:avLst/>
            <a:gdLst/>
            <a:ahLst/>
            <a:cxnLst>
              <a:cxn ang="0">
                <a:pos x="14" y="65"/>
              </a:cxn>
              <a:cxn ang="0">
                <a:pos x="15" y="34"/>
              </a:cxn>
              <a:cxn ang="0">
                <a:pos x="29" y="35"/>
              </a:cxn>
              <a:cxn ang="0">
                <a:pos x="28" y="66"/>
              </a:cxn>
              <a:cxn ang="0">
                <a:pos x="14" y="65"/>
              </a:cxn>
              <a:cxn ang="0">
                <a:pos x="0" y="39"/>
              </a:cxn>
              <a:cxn ang="0">
                <a:pos x="26" y="0"/>
              </a:cxn>
              <a:cxn ang="0">
                <a:pos x="42" y="44"/>
              </a:cxn>
              <a:cxn ang="0">
                <a:pos x="0" y="39"/>
              </a:cxn>
            </a:cxnLst>
            <a:rect l="0" t="0" r="r" b="b"/>
            <a:pathLst>
              <a:path w="42" h="66">
                <a:moveTo>
                  <a:pt x="14" y="65"/>
                </a:moveTo>
                <a:lnTo>
                  <a:pt x="15" y="34"/>
                </a:lnTo>
                <a:lnTo>
                  <a:pt x="29" y="35"/>
                </a:lnTo>
                <a:lnTo>
                  <a:pt x="28" y="66"/>
                </a:lnTo>
                <a:lnTo>
                  <a:pt x="14" y="65"/>
                </a:lnTo>
                <a:close/>
                <a:moveTo>
                  <a:pt x="0" y="39"/>
                </a:moveTo>
                <a:lnTo>
                  <a:pt x="26" y="0"/>
                </a:lnTo>
                <a:lnTo>
                  <a:pt x="42" y="44"/>
                </a:lnTo>
                <a:lnTo>
                  <a:pt x="0" y="39"/>
                </a:lnTo>
                <a:close/>
              </a:path>
            </a:pathLst>
          </a:custGeom>
          <a:solidFill>
            <a:srgbClr val="009900"/>
          </a:solidFill>
          <a:ln w="1588" cap="flat">
            <a:solidFill>
              <a:srgbClr val="009900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grpSp>
        <p:nvGrpSpPr>
          <p:cNvPr id="334183" name="Group 359"/>
          <p:cNvGrpSpPr>
            <a:grpSpLocks/>
          </p:cNvGrpSpPr>
          <p:nvPr/>
        </p:nvGrpSpPr>
        <p:grpSpPr bwMode="auto">
          <a:xfrm>
            <a:off x="6689725" y="6291263"/>
            <a:ext cx="1582738" cy="249237"/>
            <a:chOff x="3970" y="3999"/>
            <a:chExt cx="945" cy="140"/>
          </a:xfrm>
        </p:grpSpPr>
        <p:sp>
          <p:nvSpPr>
            <p:cNvPr id="334181" name="Freeform 357"/>
            <p:cNvSpPr>
              <a:spLocks/>
            </p:cNvSpPr>
            <p:nvPr/>
          </p:nvSpPr>
          <p:spPr bwMode="auto">
            <a:xfrm>
              <a:off x="3970" y="3999"/>
              <a:ext cx="945" cy="140"/>
            </a:xfrm>
            <a:custGeom>
              <a:avLst/>
              <a:gdLst/>
              <a:ahLst/>
              <a:cxnLst>
                <a:cxn ang="0">
                  <a:pos x="126" y="0"/>
                </a:cxn>
                <a:cxn ang="0">
                  <a:pos x="0" y="125"/>
                </a:cxn>
                <a:cxn ang="0">
                  <a:pos x="0" y="628"/>
                </a:cxn>
                <a:cxn ang="0">
                  <a:pos x="126" y="754"/>
                </a:cxn>
                <a:cxn ang="0">
                  <a:pos x="4979" y="754"/>
                </a:cxn>
                <a:cxn ang="0">
                  <a:pos x="5105" y="628"/>
                </a:cxn>
                <a:cxn ang="0">
                  <a:pos x="5105" y="125"/>
                </a:cxn>
                <a:cxn ang="0">
                  <a:pos x="4979" y="0"/>
                </a:cxn>
                <a:cxn ang="0">
                  <a:pos x="126" y="0"/>
                </a:cxn>
              </a:cxnLst>
              <a:rect l="0" t="0" r="r" b="b"/>
              <a:pathLst>
                <a:path w="5105" h="754">
                  <a:moveTo>
                    <a:pt x="126" y="0"/>
                  </a:moveTo>
                  <a:cubicBezTo>
                    <a:pt x="57" y="0"/>
                    <a:pt x="0" y="56"/>
                    <a:pt x="0" y="125"/>
                  </a:cubicBezTo>
                  <a:lnTo>
                    <a:pt x="0" y="628"/>
                  </a:lnTo>
                  <a:cubicBezTo>
                    <a:pt x="0" y="698"/>
                    <a:pt x="57" y="754"/>
                    <a:pt x="126" y="754"/>
                  </a:cubicBezTo>
                  <a:lnTo>
                    <a:pt x="4979" y="754"/>
                  </a:lnTo>
                  <a:cubicBezTo>
                    <a:pt x="5048" y="754"/>
                    <a:pt x="5105" y="698"/>
                    <a:pt x="5105" y="628"/>
                  </a:cubicBezTo>
                  <a:lnTo>
                    <a:pt x="5105" y="125"/>
                  </a:lnTo>
                  <a:cubicBezTo>
                    <a:pt x="5105" y="56"/>
                    <a:pt x="5048" y="0"/>
                    <a:pt x="4979" y="0"/>
                  </a:cubicBezTo>
                  <a:lnTo>
                    <a:pt x="126" y="0"/>
                  </a:ln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182" name="Freeform 358"/>
            <p:cNvSpPr>
              <a:spLocks/>
            </p:cNvSpPr>
            <p:nvPr/>
          </p:nvSpPr>
          <p:spPr bwMode="auto">
            <a:xfrm>
              <a:off x="3970" y="3999"/>
              <a:ext cx="945" cy="140"/>
            </a:xfrm>
            <a:custGeom>
              <a:avLst/>
              <a:gdLst/>
              <a:ahLst/>
              <a:cxnLst>
                <a:cxn ang="0">
                  <a:pos x="126" y="0"/>
                </a:cxn>
                <a:cxn ang="0">
                  <a:pos x="0" y="125"/>
                </a:cxn>
                <a:cxn ang="0">
                  <a:pos x="0" y="628"/>
                </a:cxn>
                <a:cxn ang="0">
                  <a:pos x="126" y="754"/>
                </a:cxn>
                <a:cxn ang="0">
                  <a:pos x="4979" y="754"/>
                </a:cxn>
                <a:cxn ang="0">
                  <a:pos x="5105" y="628"/>
                </a:cxn>
                <a:cxn ang="0">
                  <a:pos x="5105" y="125"/>
                </a:cxn>
                <a:cxn ang="0">
                  <a:pos x="4979" y="0"/>
                </a:cxn>
                <a:cxn ang="0">
                  <a:pos x="126" y="0"/>
                </a:cxn>
              </a:cxnLst>
              <a:rect l="0" t="0" r="r" b="b"/>
              <a:pathLst>
                <a:path w="5105" h="754">
                  <a:moveTo>
                    <a:pt x="126" y="0"/>
                  </a:moveTo>
                  <a:cubicBezTo>
                    <a:pt x="57" y="0"/>
                    <a:pt x="0" y="56"/>
                    <a:pt x="0" y="125"/>
                  </a:cubicBezTo>
                  <a:lnTo>
                    <a:pt x="0" y="628"/>
                  </a:lnTo>
                  <a:cubicBezTo>
                    <a:pt x="0" y="698"/>
                    <a:pt x="57" y="754"/>
                    <a:pt x="126" y="754"/>
                  </a:cubicBezTo>
                  <a:lnTo>
                    <a:pt x="4979" y="754"/>
                  </a:lnTo>
                  <a:cubicBezTo>
                    <a:pt x="5048" y="754"/>
                    <a:pt x="5105" y="698"/>
                    <a:pt x="5105" y="628"/>
                  </a:cubicBezTo>
                  <a:lnTo>
                    <a:pt x="5105" y="125"/>
                  </a:lnTo>
                  <a:cubicBezTo>
                    <a:pt x="5105" y="56"/>
                    <a:pt x="5048" y="0"/>
                    <a:pt x="4979" y="0"/>
                  </a:cubicBezTo>
                  <a:lnTo>
                    <a:pt x="126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4184" name="Rectangle 360"/>
          <p:cNvSpPr>
            <a:spLocks noChangeArrowheads="1"/>
          </p:cNvSpPr>
          <p:nvPr/>
        </p:nvSpPr>
        <p:spPr bwMode="auto">
          <a:xfrm>
            <a:off x="6869113" y="6332538"/>
            <a:ext cx="1185862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Software Interlocks</a:t>
            </a:r>
            <a:endParaRPr lang="en-US"/>
          </a:p>
        </p:txBody>
      </p:sp>
      <p:grpSp>
        <p:nvGrpSpPr>
          <p:cNvPr id="334190" name="Group 366"/>
          <p:cNvGrpSpPr>
            <a:grpSpLocks/>
          </p:cNvGrpSpPr>
          <p:nvPr/>
        </p:nvGrpSpPr>
        <p:grpSpPr bwMode="auto">
          <a:xfrm>
            <a:off x="6681788" y="6543675"/>
            <a:ext cx="1582737" cy="249238"/>
            <a:chOff x="3965" y="4141"/>
            <a:chExt cx="945" cy="140"/>
          </a:xfrm>
        </p:grpSpPr>
        <p:sp>
          <p:nvSpPr>
            <p:cNvPr id="334188" name="Freeform 364"/>
            <p:cNvSpPr>
              <a:spLocks/>
            </p:cNvSpPr>
            <p:nvPr/>
          </p:nvSpPr>
          <p:spPr bwMode="auto">
            <a:xfrm>
              <a:off x="3965" y="4141"/>
              <a:ext cx="945" cy="140"/>
            </a:xfrm>
            <a:custGeom>
              <a:avLst/>
              <a:gdLst/>
              <a:ahLst/>
              <a:cxnLst>
                <a:cxn ang="0">
                  <a:pos x="126" y="0"/>
                </a:cxn>
                <a:cxn ang="0">
                  <a:pos x="0" y="126"/>
                </a:cxn>
                <a:cxn ang="0">
                  <a:pos x="0" y="629"/>
                </a:cxn>
                <a:cxn ang="0">
                  <a:pos x="126" y="755"/>
                </a:cxn>
                <a:cxn ang="0">
                  <a:pos x="4979" y="755"/>
                </a:cxn>
                <a:cxn ang="0">
                  <a:pos x="5105" y="629"/>
                </a:cxn>
                <a:cxn ang="0">
                  <a:pos x="5105" y="126"/>
                </a:cxn>
                <a:cxn ang="0">
                  <a:pos x="4979" y="0"/>
                </a:cxn>
                <a:cxn ang="0">
                  <a:pos x="126" y="0"/>
                </a:cxn>
              </a:cxnLst>
              <a:rect l="0" t="0" r="r" b="b"/>
              <a:pathLst>
                <a:path w="5105" h="755">
                  <a:moveTo>
                    <a:pt x="126" y="0"/>
                  </a:moveTo>
                  <a:cubicBezTo>
                    <a:pt x="57" y="0"/>
                    <a:pt x="0" y="57"/>
                    <a:pt x="0" y="126"/>
                  </a:cubicBezTo>
                  <a:lnTo>
                    <a:pt x="0" y="629"/>
                  </a:lnTo>
                  <a:cubicBezTo>
                    <a:pt x="0" y="698"/>
                    <a:pt x="57" y="755"/>
                    <a:pt x="126" y="755"/>
                  </a:cubicBezTo>
                  <a:lnTo>
                    <a:pt x="4979" y="755"/>
                  </a:lnTo>
                  <a:cubicBezTo>
                    <a:pt x="5048" y="755"/>
                    <a:pt x="5105" y="698"/>
                    <a:pt x="5105" y="629"/>
                  </a:cubicBezTo>
                  <a:lnTo>
                    <a:pt x="5105" y="126"/>
                  </a:lnTo>
                  <a:cubicBezTo>
                    <a:pt x="5105" y="57"/>
                    <a:pt x="5048" y="0"/>
                    <a:pt x="4979" y="0"/>
                  </a:cubicBezTo>
                  <a:lnTo>
                    <a:pt x="126" y="0"/>
                  </a:ln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189" name="Freeform 365"/>
            <p:cNvSpPr>
              <a:spLocks/>
            </p:cNvSpPr>
            <p:nvPr/>
          </p:nvSpPr>
          <p:spPr bwMode="auto">
            <a:xfrm>
              <a:off x="3965" y="4141"/>
              <a:ext cx="945" cy="140"/>
            </a:xfrm>
            <a:custGeom>
              <a:avLst/>
              <a:gdLst/>
              <a:ahLst/>
              <a:cxnLst>
                <a:cxn ang="0">
                  <a:pos x="126" y="0"/>
                </a:cxn>
                <a:cxn ang="0">
                  <a:pos x="0" y="126"/>
                </a:cxn>
                <a:cxn ang="0">
                  <a:pos x="0" y="629"/>
                </a:cxn>
                <a:cxn ang="0">
                  <a:pos x="126" y="755"/>
                </a:cxn>
                <a:cxn ang="0">
                  <a:pos x="4979" y="755"/>
                </a:cxn>
                <a:cxn ang="0">
                  <a:pos x="5105" y="629"/>
                </a:cxn>
                <a:cxn ang="0">
                  <a:pos x="5105" y="126"/>
                </a:cxn>
                <a:cxn ang="0">
                  <a:pos x="4979" y="0"/>
                </a:cxn>
                <a:cxn ang="0">
                  <a:pos x="126" y="0"/>
                </a:cxn>
              </a:cxnLst>
              <a:rect l="0" t="0" r="r" b="b"/>
              <a:pathLst>
                <a:path w="5105" h="755">
                  <a:moveTo>
                    <a:pt x="126" y="0"/>
                  </a:moveTo>
                  <a:cubicBezTo>
                    <a:pt x="57" y="0"/>
                    <a:pt x="0" y="57"/>
                    <a:pt x="0" y="126"/>
                  </a:cubicBezTo>
                  <a:lnTo>
                    <a:pt x="0" y="629"/>
                  </a:lnTo>
                  <a:cubicBezTo>
                    <a:pt x="0" y="698"/>
                    <a:pt x="57" y="755"/>
                    <a:pt x="126" y="755"/>
                  </a:cubicBezTo>
                  <a:lnTo>
                    <a:pt x="4979" y="755"/>
                  </a:lnTo>
                  <a:cubicBezTo>
                    <a:pt x="5048" y="755"/>
                    <a:pt x="5105" y="698"/>
                    <a:pt x="5105" y="629"/>
                  </a:cubicBezTo>
                  <a:lnTo>
                    <a:pt x="5105" y="126"/>
                  </a:lnTo>
                  <a:cubicBezTo>
                    <a:pt x="5105" y="57"/>
                    <a:pt x="5048" y="0"/>
                    <a:pt x="4979" y="0"/>
                  </a:cubicBezTo>
                  <a:lnTo>
                    <a:pt x="126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4191" name="Rectangle 367"/>
          <p:cNvSpPr>
            <a:spLocks noChangeArrowheads="1"/>
          </p:cNvSpPr>
          <p:nvPr/>
        </p:nvSpPr>
        <p:spPr bwMode="auto">
          <a:xfrm>
            <a:off x="6861175" y="6588125"/>
            <a:ext cx="1185863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Software Interlocks</a:t>
            </a:r>
            <a:endParaRPr lang="en-US"/>
          </a:p>
        </p:txBody>
      </p:sp>
      <p:grpSp>
        <p:nvGrpSpPr>
          <p:cNvPr id="334194" name="Group 370"/>
          <p:cNvGrpSpPr>
            <a:grpSpLocks/>
          </p:cNvGrpSpPr>
          <p:nvPr/>
        </p:nvGrpSpPr>
        <p:grpSpPr bwMode="auto">
          <a:xfrm>
            <a:off x="5729288" y="6440488"/>
            <a:ext cx="55562" cy="61912"/>
            <a:chOff x="3396" y="4083"/>
            <a:chExt cx="33" cy="35"/>
          </a:xfrm>
        </p:grpSpPr>
        <p:sp>
          <p:nvSpPr>
            <p:cNvPr id="334192" name="Oval 368"/>
            <p:cNvSpPr>
              <a:spLocks noChangeArrowheads="1"/>
            </p:cNvSpPr>
            <p:nvPr/>
          </p:nvSpPr>
          <p:spPr bwMode="auto">
            <a:xfrm>
              <a:off x="3396" y="4083"/>
              <a:ext cx="33" cy="3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193" name="Oval 369"/>
            <p:cNvSpPr>
              <a:spLocks noChangeArrowheads="1"/>
            </p:cNvSpPr>
            <p:nvPr/>
          </p:nvSpPr>
          <p:spPr bwMode="auto">
            <a:xfrm>
              <a:off x="3396" y="4083"/>
              <a:ext cx="33" cy="35"/>
            </a:xfrm>
            <a:prstGeom prst="ellipse">
              <a:avLst/>
            </a:prstGeom>
            <a:noFill/>
            <a:ln w="9525" cap="rnd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4195" name="Freeform 371"/>
          <p:cNvSpPr>
            <a:spLocks noEditPoints="1"/>
          </p:cNvSpPr>
          <p:nvPr/>
        </p:nvSpPr>
        <p:spPr bwMode="auto">
          <a:xfrm>
            <a:off x="5799138" y="6437313"/>
            <a:ext cx="882650" cy="271462"/>
          </a:xfrm>
          <a:custGeom>
            <a:avLst/>
            <a:gdLst/>
            <a:ahLst/>
            <a:cxnLst>
              <a:cxn ang="0">
                <a:pos x="31" y="15"/>
              </a:cxn>
              <a:cxn ang="0">
                <a:pos x="271" y="15"/>
              </a:cxn>
              <a:cxn ang="0">
                <a:pos x="271" y="130"/>
              </a:cxn>
              <a:cxn ang="0">
                <a:pos x="263" y="123"/>
              </a:cxn>
              <a:cxn ang="0">
                <a:pos x="497" y="123"/>
              </a:cxn>
              <a:cxn ang="0">
                <a:pos x="497" y="138"/>
              </a:cxn>
              <a:cxn ang="0">
                <a:pos x="256" y="138"/>
              </a:cxn>
              <a:cxn ang="0">
                <a:pos x="256" y="23"/>
              </a:cxn>
              <a:cxn ang="0">
                <a:pos x="263" y="31"/>
              </a:cxn>
              <a:cxn ang="0">
                <a:pos x="31" y="31"/>
              </a:cxn>
              <a:cxn ang="0">
                <a:pos x="31" y="15"/>
              </a:cxn>
              <a:cxn ang="0">
                <a:pos x="31" y="23"/>
              </a:cxn>
              <a:cxn ang="0">
                <a:pos x="46" y="46"/>
              </a:cxn>
              <a:cxn ang="0">
                <a:pos x="0" y="23"/>
              </a:cxn>
              <a:cxn ang="0">
                <a:pos x="46" y="0"/>
              </a:cxn>
              <a:cxn ang="0">
                <a:pos x="31" y="23"/>
              </a:cxn>
              <a:cxn ang="0">
                <a:pos x="497" y="130"/>
              </a:cxn>
              <a:cxn ang="0">
                <a:pos x="481" y="107"/>
              </a:cxn>
              <a:cxn ang="0">
                <a:pos x="527" y="130"/>
              </a:cxn>
              <a:cxn ang="0">
                <a:pos x="481" y="153"/>
              </a:cxn>
              <a:cxn ang="0">
                <a:pos x="497" y="130"/>
              </a:cxn>
            </a:cxnLst>
            <a:rect l="0" t="0" r="r" b="b"/>
            <a:pathLst>
              <a:path w="527" h="153">
                <a:moveTo>
                  <a:pt x="31" y="15"/>
                </a:moveTo>
                <a:lnTo>
                  <a:pt x="271" y="15"/>
                </a:lnTo>
                <a:lnTo>
                  <a:pt x="271" y="130"/>
                </a:lnTo>
                <a:lnTo>
                  <a:pt x="263" y="123"/>
                </a:lnTo>
                <a:lnTo>
                  <a:pt x="497" y="123"/>
                </a:lnTo>
                <a:lnTo>
                  <a:pt x="497" y="138"/>
                </a:lnTo>
                <a:lnTo>
                  <a:pt x="256" y="138"/>
                </a:lnTo>
                <a:lnTo>
                  <a:pt x="256" y="23"/>
                </a:lnTo>
                <a:lnTo>
                  <a:pt x="263" y="31"/>
                </a:lnTo>
                <a:lnTo>
                  <a:pt x="31" y="31"/>
                </a:lnTo>
                <a:lnTo>
                  <a:pt x="31" y="15"/>
                </a:lnTo>
                <a:close/>
                <a:moveTo>
                  <a:pt x="31" y="23"/>
                </a:moveTo>
                <a:lnTo>
                  <a:pt x="46" y="46"/>
                </a:lnTo>
                <a:lnTo>
                  <a:pt x="0" y="23"/>
                </a:lnTo>
                <a:lnTo>
                  <a:pt x="46" y="0"/>
                </a:lnTo>
                <a:lnTo>
                  <a:pt x="31" y="23"/>
                </a:lnTo>
                <a:close/>
                <a:moveTo>
                  <a:pt x="497" y="130"/>
                </a:moveTo>
                <a:lnTo>
                  <a:pt x="481" y="107"/>
                </a:lnTo>
                <a:lnTo>
                  <a:pt x="527" y="130"/>
                </a:lnTo>
                <a:lnTo>
                  <a:pt x="481" y="153"/>
                </a:lnTo>
                <a:lnTo>
                  <a:pt x="497" y="130"/>
                </a:lnTo>
                <a:close/>
              </a:path>
            </a:pathLst>
          </a:custGeom>
          <a:solidFill>
            <a:srgbClr val="336699"/>
          </a:solidFill>
          <a:ln w="1588" cap="flat">
            <a:solidFill>
              <a:srgbClr val="003366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grpSp>
        <p:nvGrpSpPr>
          <p:cNvPr id="334198" name="Group 374"/>
          <p:cNvGrpSpPr>
            <a:grpSpLocks/>
          </p:cNvGrpSpPr>
          <p:nvPr/>
        </p:nvGrpSpPr>
        <p:grpSpPr bwMode="auto">
          <a:xfrm>
            <a:off x="6677025" y="6280150"/>
            <a:ext cx="1582738" cy="249238"/>
            <a:chOff x="3962" y="3993"/>
            <a:chExt cx="945" cy="140"/>
          </a:xfrm>
        </p:grpSpPr>
        <p:sp>
          <p:nvSpPr>
            <p:cNvPr id="334196" name="Freeform 372"/>
            <p:cNvSpPr>
              <a:spLocks/>
            </p:cNvSpPr>
            <p:nvPr/>
          </p:nvSpPr>
          <p:spPr bwMode="auto">
            <a:xfrm>
              <a:off x="3962" y="3993"/>
              <a:ext cx="945" cy="140"/>
            </a:xfrm>
            <a:custGeom>
              <a:avLst/>
              <a:gdLst/>
              <a:ahLst/>
              <a:cxnLst>
                <a:cxn ang="0">
                  <a:pos x="125" y="0"/>
                </a:cxn>
                <a:cxn ang="0">
                  <a:pos x="0" y="126"/>
                </a:cxn>
                <a:cxn ang="0">
                  <a:pos x="0" y="629"/>
                </a:cxn>
                <a:cxn ang="0">
                  <a:pos x="125" y="755"/>
                </a:cxn>
                <a:cxn ang="0">
                  <a:pos x="4978" y="755"/>
                </a:cxn>
                <a:cxn ang="0">
                  <a:pos x="5104" y="629"/>
                </a:cxn>
                <a:cxn ang="0">
                  <a:pos x="5104" y="126"/>
                </a:cxn>
                <a:cxn ang="0">
                  <a:pos x="4978" y="0"/>
                </a:cxn>
                <a:cxn ang="0">
                  <a:pos x="125" y="0"/>
                </a:cxn>
              </a:cxnLst>
              <a:rect l="0" t="0" r="r" b="b"/>
              <a:pathLst>
                <a:path w="5104" h="755">
                  <a:moveTo>
                    <a:pt x="125" y="0"/>
                  </a:moveTo>
                  <a:cubicBezTo>
                    <a:pt x="56" y="0"/>
                    <a:pt x="0" y="57"/>
                    <a:pt x="0" y="126"/>
                  </a:cubicBezTo>
                  <a:lnTo>
                    <a:pt x="0" y="629"/>
                  </a:lnTo>
                  <a:cubicBezTo>
                    <a:pt x="0" y="698"/>
                    <a:pt x="56" y="755"/>
                    <a:pt x="125" y="755"/>
                  </a:cubicBezTo>
                  <a:lnTo>
                    <a:pt x="4978" y="755"/>
                  </a:lnTo>
                  <a:cubicBezTo>
                    <a:pt x="5048" y="755"/>
                    <a:pt x="5104" y="698"/>
                    <a:pt x="5104" y="629"/>
                  </a:cubicBezTo>
                  <a:lnTo>
                    <a:pt x="5104" y="126"/>
                  </a:lnTo>
                  <a:cubicBezTo>
                    <a:pt x="5104" y="57"/>
                    <a:pt x="5048" y="0"/>
                    <a:pt x="4978" y="0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00009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197" name="Freeform 373"/>
            <p:cNvSpPr>
              <a:spLocks/>
            </p:cNvSpPr>
            <p:nvPr/>
          </p:nvSpPr>
          <p:spPr bwMode="auto">
            <a:xfrm>
              <a:off x="3962" y="3993"/>
              <a:ext cx="945" cy="140"/>
            </a:xfrm>
            <a:custGeom>
              <a:avLst/>
              <a:gdLst/>
              <a:ahLst/>
              <a:cxnLst>
                <a:cxn ang="0">
                  <a:pos x="125" y="0"/>
                </a:cxn>
                <a:cxn ang="0">
                  <a:pos x="0" y="126"/>
                </a:cxn>
                <a:cxn ang="0">
                  <a:pos x="0" y="629"/>
                </a:cxn>
                <a:cxn ang="0">
                  <a:pos x="125" y="755"/>
                </a:cxn>
                <a:cxn ang="0">
                  <a:pos x="4978" y="755"/>
                </a:cxn>
                <a:cxn ang="0">
                  <a:pos x="5104" y="629"/>
                </a:cxn>
                <a:cxn ang="0">
                  <a:pos x="5104" y="126"/>
                </a:cxn>
                <a:cxn ang="0">
                  <a:pos x="4978" y="0"/>
                </a:cxn>
                <a:cxn ang="0">
                  <a:pos x="125" y="0"/>
                </a:cxn>
              </a:cxnLst>
              <a:rect l="0" t="0" r="r" b="b"/>
              <a:pathLst>
                <a:path w="5104" h="755">
                  <a:moveTo>
                    <a:pt x="125" y="0"/>
                  </a:moveTo>
                  <a:cubicBezTo>
                    <a:pt x="56" y="0"/>
                    <a:pt x="0" y="57"/>
                    <a:pt x="0" y="126"/>
                  </a:cubicBezTo>
                  <a:lnTo>
                    <a:pt x="0" y="629"/>
                  </a:lnTo>
                  <a:cubicBezTo>
                    <a:pt x="0" y="698"/>
                    <a:pt x="56" y="755"/>
                    <a:pt x="125" y="755"/>
                  </a:cubicBezTo>
                  <a:lnTo>
                    <a:pt x="4978" y="755"/>
                  </a:lnTo>
                  <a:cubicBezTo>
                    <a:pt x="5048" y="755"/>
                    <a:pt x="5104" y="698"/>
                    <a:pt x="5104" y="629"/>
                  </a:cubicBezTo>
                  <a:lnTo>
                    <a:pt x="5104" y="126"/>
                  </a:lnTo>
                  <a:cubicBezTo>
                    <a:pt x="5104" y="57"/>
                    <a:pt x="5048" y="0"/>
                    <a:pt x="4978" y="0"/>
                  </a:cubicBezTo>
                  <a:lnTo>
                    <a:pt x="125" y="0"/>
                  </a:lnTo>
                  <a:close/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4199" name="Rectangle 375"/>
          <p:cNvSpPr>
            <a:spLocks noChangeArrowheads="1"/>
          </p:cNvSpPr>
          <p:nvPr/>
        </p:nvSpPr>
        <p:spPr bwMode="auto">
          <a:xfrm>
            <a:off x="7148513" y="6323013"/>
            <a:ext cx="619125" cy="16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r>
              <a:rPr lang="en-US" sz="1100">
                <a:solidFill>
                  <a:srgbClr val="FFFF00"/>
                </a:solidFill>
                <a:latin typeface="Arial" pitchFamily="34" charset="0"/>
              </a:rPr>
              <a:t>Operators</a:t>
            </a:r>
            <a:endParaRPr lang="en-US"/>
          </a:p>
        </p:txBody>
      </p:sp>
      <p:sp>
        <p:nvSpPr>
          <p:cNvPr id="334200" name="Freeform 376"/>
          <p:cNvSpPr>
            <a:spLocks noEditPoints="1"/>
          </p:cNvSpPr>
          <p:nvPr/>
        </p:nvSpPr>
        <p:spPr bwMode="auto">
          <a:xfrm>
            <a:off x="5803900" y="6303963"/>
            <a:ext cx="873125" cy="141287"/>
          </a:xfrm>
          <a:custGeom>
            <a:avLst/>
            <a:gdLst/>
            <a:ahLst/>
            <a:cxnLst>
              <a:cxn ang="0">
                <a:pos x="31" y="15"/>
              </a:cxn>
              <a:cxn ang="0">
                <a:pos x="268" y="15"/>
              </a:cxn>
              <a:cxn ang="0">
                <a:pos x="268" y="56"/>
              </a:cxn>
              <a:cxn ang="0">
                <a:pos x="260" y="48"/>
              </a:cxn>
              <a:cxn ang="0">
                <a:pos x="490" y="48"/>
              </a:cxn>
              <a:cxn ang="0">
                <a:pos x="490" y="64"/>
              </a:cxn>
              <a:cxn ang="0">
                <a:pos x="253" y="64"/>
              </a:cxn>
              <a:cxn ang="0">
                <a:pos x="253" y="23"/>
              </a:cxn>
              <a:cxn ang="0">
                <a:pos x="260" y="31"/>
              </a:cxn>
              <a:cxn ang="0">
                <a:pos x="31" y="31"/>
              </a:cxn>
              <a:cxn ang="0">
                <a:pos x="31" y="15"/>
              </a:cxn>
              <a:cxn ang="0">
                <a:pos x="31" y="23"/>
              </a:cxn>
              <a:cxn ang="0">
                <a:pos x="46" y="46"/>
              </a:cxn>
              <a:cxn ang="0">
                <a:pos x="0" y="23"/>
              </a:cxn>
              <a:cxn ang="0">
                <a:pos x="46" y="0"/>
              </a:cxn>
              <a:cxn ang="0">
                <a:pos x="31" y="23"/>
              </a:cxn>
              <a:cxn ang="0">
                <a:pos x="490" y="56"/>
              </a:cxn>
              <a:cxn ang="0">
                <a:pos x="475" y="33"/>
              </a:cxn>
              <a:cxn ang="0">
                <a:pos x="521" y="56"/>
              </a:cxn>
              <a:cxn ang="0">
                <a:pos x="475" y="79"/>
              </a:cxn>
              <a:cxn ang="0">
                <a:pos x="490" y="56"/>
              </a:cxn>
            </a:cxnLst>
            <a:rect l="0" t="0" r="r" b="b"/>
            <a:pathLst>
              <a:path w="521" h="79">
                <a:moveTo>
                  <a:pt x="31" y="15"/>
                </a:moveTo>
                <a:lnTo>
                  <a:pt x="268" y="15"/>
                </a:lnTo>
                <a:lnTo>
                  <a:pt x="268" y="56"/>
                </a:lnTo>
                <a:lnTo>
                  <a:pt x="260" y="48"/>
                </a:lnTo>
                <a:lnTo>
                  <a:pt x="490" y="48"/>
                </a:lnTo>
                <a:lnTo>
                  <a:pt x="490" y="64"/>
                </a:lnTo>
                <a:lnTo>
                  <a:pt x="253" y="64"/>
                </a:lnTo>
                <a:lnTo>
                  <a:pt x="253" y="23"/>
                </a:lnTo>
                <a:lnTo>
                  <a:pt x="260" y="31"/>
                </a:lnTo>
                <a:lnTo>
                  <a:pt x="31" y="31"/>
                </a:lnTo>
                <a:lnTo>
                  <a:pt x="31" y="15"/>
                </a:lnTo>
                <a:close/>
                <a:moveTo>
                  <a:pt x="31" y="23"/>
                </a:moveTo>
                <a:lnTo>
                  <a:pt x="46" y="46"/>
                </a:lnTo>
                <a:lnTo>
                  <a:pt x="0" y="23"/>
                </a:lnTo>
                <a:lnTo>
                  <a:pt x="46" y="0"/>
                </a:lnTo>
                <a:lnTo>
                  <a:pt x="31" y="23"/>
                </a:lnTo>
                <a:close/>
                <a:moveTo>
                  <a:pt x="490" y="56"/>
                </a:moveTo>
                <a:lnTo>
                  <a:pt x="475" y="33"/>
                </a:lnTo>
                <a:lnTo>
                  <a:pt x="521" y="56"/>
                </a:lnTo>
                <a:lnTo>
                  <a:pt x="475" y="79"/>
                </a:lnTo>
                <a:lnTo>
                  <a:pt x="490" y="56"/>
                </a:lnTo>
                <a:close/>
              </a:path>
            </a:pathLst>
          </a:custGeom>
          <a:solidFill>
            <a:srgbClr val="336699"/>
          </a:solidFill>
          <a:ln w="1588" cap="flat">
            <a:solidFill>
              <a:srgbClr val="003366"/>
            </a:solidFill>
            <a:prstDash val="solid"/>
            <a:bevel/>
            <a:headEnd/>
            <a:tailEnd/>
          </a:ln>
        </p:spPr>
        <p:txBody>
          <a:bodyPr/>
          <a:lstStyle/>
          <a:p>
            <a:endParaRPr lang="en-GB"/>
          </a:p>
        </p:txBody>
      </p:sp>
      <p:grpSp>
        <p:nvGrpSpPr>
          <p:cNvPr id="334203" name="Group 379"/>
          <p:cNvGrpSpPr>
            <a:grpSpLocks/>
          </p:cNvGrpSpPr>
          <p:nvPr/>
        </p:nvGrpSpPr>
        <p:grpSpPr bwMode="auto">
          <a:xfrm>
            <a:off x="5729288" y="6297613"/>
            <a:ext cx="55562" cy="61912"/>
            <a:chOff x="3396" y="4003"/>
            <a:chExt cx="33" cy="35"/>
          </a:xfrm>
        </p:grpSpPr>
        <p:sp>
          <p:nvSpPr>
            <p:cNvPr id="334201" name="Oval 377"/>
            <p:cNvSpPr>
              <a:spLocks noChangeArrowheads="1"/>
            </p:cNvSpPr>
            <p:nvPr/>
          </p:nvSpPr>
          <p:spPr bwMode="auto">
            <a:xfrm>
              <a:off x="3396" y="4003"/>
              <a:ext cx="33" cy="35"/>
            </a:xfrm>
            <a:prstGeom prst="ellipse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334202" name="Oval 378"/>
            <p:cNvSpPr>
              <a:spLocks noChangeArrowheads="1"/>
            </p:cNvSpPr>
            <p:nvPr/>
          </p:nvSpPr>
          <p:spPr bwMode="auto">
            <a:xfrm>
              <a:off x="3396" y="4003"/>
              <a:ext cx="33" cy="35"/>
            </a:xfrm>
            <a:prstGeom prst="ellipse">
              <a:avLst/>
            </a:prstGeom>
            <a:noFill/>
            <a:ln w="9525" cap="rnd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334224" name="Rectangle 400"/>
          <p:cNvSpPr>
            <a:spLocks noGrp="1" noChangeArrowheads="1"/>
          </p:cNvSpPr>
          <p:nvPr>
            <p:ph type="title"/>
          </p:nvPr>
        </p:nvSpPr>
        <p:spPr>
          <a:xfrm>
            <a:off x="1828800" y="381000"/>
            <a:ext cx="7010400" cy="1066800"/>
          </a:xfrm>
          <a:noFill/>
          <a:ln/>
        </p:spPr>
        <p:txBody>
          <a:bodyPr/>
          <a:lstStyle/>
          <a:p>
            <a:r>
              <a:rPr lang="en-US"/>
              <a:t>Machine Protection System</a:t>
            </a:r>
          </a:p>
        </p:txBody>
      </p:sp>
      <p:grpSp>
        <p:nvGrpSpPr>
          <p:cNvPr id="334225" name="Group 401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334226" name="WordArt 402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334227" name="WordArt 403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34228" name="WordArt 404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34229" name="WordArt 405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34230" name="WordArt 406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  <p:sp>
        <p:nvSpPr>
          <p:cNvPr id="334237" name="Rectangle 413"/>
          <p:cNvSpPr>
            <a:spLocks noChangeArrowheads="1"/>
          </p:cNvSpPr>
          <p:nvPr/>
        </p:nvSpPr>
        <p:spPr bwMode="auto">
          <a:xfrm>
            <a:off x="0" y="5791200"/>
            <a:ext cx="10668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1"/>
            </a:outerShdw>
          </a:effectLst>
        </p:spPr>
        <p:txBody>
          <a:bodyPr/>
          <a:lstStyle/>
          <a:p>
            <a:pPr marL="342900" indent="-342900" algn="ctr"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None/>
            </a:pPr>
            <a:r>
              <a:rPr kumimoji="1" lang="en-US" sz="1200">
                <a:latin typeface="Tahoma" pitchFamily="34" charset="0"/>
              </a:rPr>
              <a:t>Green = ready before first beam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 tmFilter="0, 0; .2, .5; .8, .5; 1, 0"/>
                                        <p:tgtEl>
                                          <p:spTgt spid="33382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" dur="250" autoRev="1" fill="hold"/>
                                        <p:tgtEl>
                                          <p:spTgt spid="33382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6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 tmFilter="0, 0; .2, .5; .8, .5; 1, 0"/>
                                        <p:tgtEl>
                                          <p:spTgt spid="33383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2" dur="250" autoRev="1" fill="hold"/>
                                        <p:tgtEl>
                                          <p:spTgt spid="33383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 tmFilter="0, 0; .2, .5; .8, .5; 1, 0"/>
                                        <p:tgtEl>
                                          <p:spTgt spid="33385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7" dur="250" autoRev="1" fill="hold"/>
                                        <p:tgtEl>
                                          <p:spTgt spid="33385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500" tmFilter="0, 0; .2, .5; .8, .5; 1, 0"/>
                                        <p:tgtEl>
                                          <p:spTgt spid="33383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2" dur="250" autoRev="1" fill="hold"/>
                                        <p:tgtEl>
                                          <p:spTgt spid="33383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3829" grpId="0" animBg="1"/>
      <p:bldP spid="333830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827" name="AutoShape 3"/>
          <p:cNvSpPr>
            <a:spLocks noChangeAspect="1" noChangeArrowheads="1" noTextEdit="1"/>
          </p:cNvSpPr>
          <p:nvPr/>
        </p:nvSpPr>
        <p:spPr bwMode="auto">
          <a:xfrm>
            <a:off x="990600" y="1577975"/>
            <a:ext cx="6927850" cy="52657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GB"/>
          </a:p>
        </p:txBody>
      </p:sp>
      <p:sp>
        <p:nvSpPr>
          <p:cNvPr id="334224" name="Rectangle 400"/>
          <p:cNvSpPr>
            <a:spLocks noGrp="1" noChangeArrowheads="1"/>
          </p:cNvSpPr>
          <p:nvPr>
            <p:ph type="title"/>
          </p:nvPr>
        </p:nvSpPr>
        <p:spPr>
          <a:xfrm>
            <a:off x="1828800" y="76200"/>
            <a:ext cx="7010400" cy="1066800"/>
          </a:xfrm>
          <a:noFill/>
          <a:ln/>
        </p:spPr>
        <p:txBody>
          <a:bodyPr/>
          <a:lstStyle/>
          <a:p>
            <a:r>
              <a:rPr lang="en-US" dirty="0"/>
              <a:t>Machine Protection </a:t>
            </a:r>
            <a:r>
              <a:rPr lang="en-US" dirty="0" smtClean="0"/>
              <a:t>System: Beam Interlock</a:t>
            </a:r>
            <a:endParaRPr lang="en-US" dirty="0"/>
          </a:p>
        </p:txBody>
      </p:sp>
      <p:grpSp>
        <p:nvGrpSpPr>
          <p:cNvPr id="333890" name="Group 401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334226" name="WordArt 402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334227" name="WordArt 403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34228" name="WordArt 404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34229" name="WordArt 405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34230" name="WordArt 406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  <p:sp>
        <p:nvSpPr>
          <p:cNvPr id="392" name="Line 5"/>
          <p:cNvSpPr>
            <a:spLocks noChangeShapeType="1"/>
          </p:cNvSpPr>
          <p:nvPr/>
        </p:nvSpPr>
        <p:spPr bwMode="auto">
          <a:xfrm>
            <a:off x="2362200" y="2638425"/>
            <a:ext cx="1524000" cy="0"/>
          </a:xfrm>
          <a:prstGeom prst="line">
            <a:avLst/>
          </a:prstGeom>
          <a:noFill/>
          <a:ln w="25400">
            <a:solidFill>
              <a:schemeClr val="tx2"/>
            </a:solidFill>
            <a:round/>
            <a:headEnd/>
            <a:tailEnd type="stealth" w="lg" len="lg"/>
          </a:ln>
          <a:effectLst/>
        </p:spPr>
        <p:txBody>
          <a:bodyPr/>
          <a:lstStyle/>
          <a:p>
            <a:endParaRPr lang="en-GB"/>
          </a:p>
        </p:txBody>
      </p:sp>
      <p:sp>
        <p:nvSpPr>
          <p:cNvPr id="393" name="Line 6"/>
          <p:cNvSpPr>
            <a:spLocks noChangeShapeType="1"/>
          </p:cNvSpPr>
          <p:nvPr/>
        </p:nvSpPr>
        <p:spPr bwMode="auto">
          <a:xfrm>
            <a:off x="2362200" y="3019425"/>
            <a:ext cx="1524000" cy="0"/>
          </a:xfrm>
          <a:prstGeom prst="line">
            <a:avLst/>
          </a:prstGeom>
          <a:noFill/>
          <a:ln w="25400">
            <a:solidFill>
              <a:schemeClr val="tx2"/>
            </a:solidFill>
            <a:round/>
            <a:headEnd/>
            <a:tailEnd type="stealth" w="lg" len="lg"/>
          </a:ln>
          <a:effectLst/>
        </p:spPr>
        <p:txBody>
          <a:bodyPr/>
          <a:lstStyle/>
          <a:p>
            <a:endParaRPr lang="en-GB"/>
          </a:p>
        </p:txBody>
      </p:sp>
      <p:sp>
        <p:nvSpPr>
          <p:cNvPr id="394" name="Line 7"/>
          <p:cNvSpPr>
            <a:spLocks noChangeShapeType="1"/>
          </p:cNvSpPr>
          <p:nvPr/>
        </p:nvSpPr>
        <p:spPr bwMode="auto">
          <a:xfrm>
            <a:off x="2362200" y="3857625"/>
            <a:ext cx="1524000" cy="0"/>
          </a:xfrm>
          <a:prstGeom prst="line">
            <a:avLst/>
          </a:prstGeom>
          <a:noFill/>
          <a:ln w="25400">
            <a:solidFill>
              <a:schemeClr val="tx2"/>
            </a:solidFill>
            <a:round/>
            <a:headEnd/>
            <a:tailEnd type="stealth" w="lg" len="lg"/>
          </a:ln>
          <a:effectLst/>
        </p:spPr>
        <p:txBody>
          <a:bodyPr/>
          <a:lstStyle/>
          <a:p>
            <a:endParaRPr lang="en-GB"/>
          </a:p>
        </p:txBody>
      </p:sp>
      <p:sp>
        <p:nvSpPr>
          <p:cNvPr id="395" name="Line 8"/>
          <p:cNvSpPr>
            <a:spLocks noChangeShapeType="1"/>
          </p:cNvSpPr>
          <p:nvPr/>
        </p:nvSpPr>
        <p:spPr bwMode="auto">
          <a:xfrm>
            <a:off x="2971800" y="3114675"/>
            <a:ext cx="0" cy="652462"/>
          </a:xfrm>
          <a:prstGeom prst="line">
            <a:avLst/>
          </a:prstGeom>
          <a:noFill/>
          <a:ln w="25400">
            <a:solidFill>
              <a:schemeClr val="tx2"/>
            </a:solidFill>
            <a:prstDash val="dash"/>
            <a:round/>
            <a:headEnd/>
            <a:tailEnd type="none" w="lg" len="lg"/>
          </a:ln>
          <a:effectLst/>
        </p:spPr>
        <p:txBody>
          <a:bodyPr/>
          <a:lstStyle/>
          <a:p>
            <a:endParaRPr lang="en-GB"/>
          </a:p>
        </p:txBody>
      </p:sp>
      <p:sp>
        <p:nvSpPr>
          <p:cNvPr id="405" name="Rectangle 21"/>
          <p:cNvSpPr>
            <a:spLocks noChangeArrowheads="1"/>
          </p:cNvSpPr>
          <p:nvPr/>
        </p:nvSpPr>
        <p:spPr bwMode="auto">
          <a:xfrm>
            <a:off x="304800" y="5424487"/>
            <a:ext cx="8773556" cy="6463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r>
              <a:rPr lang="en-US" sz="3600" dirty="0">
                <a:solidFill>
                  <a:schemeClr val="tx2"/>
                </a:solidFill>
                <a:latin typeface="+mn-lt"/>
              </a:rPr>
              <a:t>153 User Systems distributed over </a:t>
            </a:r>
            <a:r>
              <a:rPr lang="en-US" sz="3600" dirty="0" smtClean="0">
                <a:solidFill>
                  <a:schemeClr val="tx2"/>
                </a:solidFill>
                <a:latin typeface="+mn-lt"/>
              </a:rPr>
              <a:t>27 km</a:t>
            </a:r>
            <a:endParaRPr lang="en-US" sz="3600" dirty="0">
              <a:solidFill>
                <a:schemeClr val="tx2"/>
              </a:solidFill>
              <a:latin typeface="+mn-lt"/>
            </a:endParaRPr>
          </a:p>
        </p:txBody>
      </p:sp>
      <p:sp>
        <p:nvSpPr>
          <p:cNvPr id="337923" name="AutoShape 3"/>
          <p:cNvSpPr>
            <a:spLocks noChangeAspect="1" noChangeArrowheads="1" noTextEdit="1"/>
          </p:cNvSpPr>
          <p:nvPr/>
        </p:nvSpPr>
        <p:spPr bwMode="auto">
          <a:xfrm>
            <a:off x="2133600" y="4038600"/>
            <a:ext cx="1916113" cy="511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>
              <a:solidFill>
                <a:schemeClr val="tx2"/>
              </a:solidFill>
            </a:endParaRPr>
          </a:p>
        </p:txBody>
      </p:sp>
      <p:sp>
        <p:nvSpPr>
          <p:cNvPr id="337925" name="Freeform 5"/>
          <p:cNvSpPr>
            <a:spLocks/>
          </p:cNvSpPr>
          <p:nvPr/>
        </p:nvSpPr>
        <p:spPr bwMode="auto">
          <a:xfrm>
            <a:off x="2508250" y="4059238"/>
            <a:ext cx="1166813" cy="184150"/>
          </a:xfrm>
          <a:custGeom>
            <a:avLst/>
            <a:gdLst/>
            <a:ahLst/>
            <a:cxnLst>
              <a:cxn ang="0">
                <a:pos x="1959" y="0"/>
              </a:cxn>
              <a:cxn ang="0">
                <a:pos x="1959" y="164"/>
              </a:cxn>
              <a:cxn ang="0">
                <a:pos x="1887" y="237"/>
              </a:cxn>
              <a:cxn ang="0">
                <a:pos x="1887" y="237"/>
              </a:cxn>
              <a:cxn ang="0">
                <a:pos x="1053" y="237"/>
              </a:cxn>
              <a:cxn ang="0">
                <a:pos x="980" y="311"/>
              </a:cxn>
              <a:cxn ang="0">
                <a:pos x="980" y="311"/>
              </a:cxn>
              <a:cxn ang="0">
                <a:pos x="907" y="237"/>
              </a:cxn>
              <a:cxn ang="0">
                <a:pos x="907" y="237"/>
              </a:cxn>
              <a:cxn ang="0">
                <a:pos x="907" y="237"/>
              </a:cxn>
              <a:cxn ang="0">
                <a:pos x="73" y="237"/>
              </a:cxn>
              <a:cxn ang="0">
                <a:pos x="0" y="164"/>
              </a:cxn>
              <a:cxn ang="0">
                <a:pos x="0" y="164"/>
              </a:cxn>
              <a:cxn ang="0">
                <a:pos x="0" y="164"/>
              </a:cxn>
              <a:cxn ang="0">
                <a:pos x="0" y="0"/>
              </a:cxn>
            </a:cxnLst>
            <a:rect l="0" t="0" r="r" b="b"/>
            <a:pathLst>
              <a:path w="1959" h="311">
                <a:moveTo>
                  <a:pt x="1959" y="0"/>
                </a:moveTo>
                <a:lnTo>
                  <a:pt x="1959" y="164"/>
                </a:lnTo>
                <a:cubicBezTo>
                  <a:pt x="1959" y="204"/>
                  <a:pt x="1927" y="237"/>
                  <a:pt x="1887" y="237"/>
                </a:cubicBezTo>
                <a:cubicBezTo>
                  <a:pt x="1887" y="237"/>
                  <a:pt x="1887" y="237"/>
                  <a:pt x="1887" y="237"/>
                </a:cubicBezTo>
                <a:lnTo>
                  <a:pt x="1053" y="237"/>
                </a:lnTo>
                <a:cubicBezTo>
                  <a:pt x="1012" y="237"/>
                  <a:pt x="980" y="270"/>
                  <a:pt x="980" y="311"/>
                </a:cubicBezTo>
                <a:cubicBezTo>
                  <a:pt x="980" y="311"/>
                  <a:pt x="980" y="311"/>
                  <a:pt x="980" y="311"/>
                </a:cubicBezTo>
                <a:cubicBezTo>
                  <a:pt x="980" y="270"/>
                  <a:pt x="947" y="237"/>
                  <a:pt x="907" y="237"/>
                </a:cubicBezTo>
                <a:cubicBezTo>
                  <a:pt x="907" y="237"/>
                  <a:pt x="907" y="237"/>
                  <a:pt x="907" y="237"/>
                </a:cubicBezTo>
                <a:lnTo>
                  <a:pt x="907" y="237"/>
                </a:lnTo>
                <a:lnTo>
                  <a:pt x="73" y="237"/>
                </a:lnTo>
                <a:cubicBezTo>
                  <a:pt x="33" y="237"/>
                  <a:pt x="0" y="204"/>
                  <a:pt x="0" y="164"/>
                </a:cubicBezTo>
                <a:cubicBezTo>
                  <a:pt x="0" y="164"/>
                  <a:pt x="0" y="164"/>
                  <a:pt x="0" y="164"/>
                </a:cubicBezTo>
                <a:lnTo>
                  <a:pt x="0" y="164"/>
                </a:lnTo>
                <a:lnTo>
                  <a:pt x="0" y="0"/>
                </a:lnTo>
              </a:path>
            </a:pathLst>
          </a:custGeom>
          <a:noFill/>
          <a:ln w="9" cap="rnd">
            <a:solidFill>
              <a:schemeClr val="tx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>
              <a:solidFill>
                <a:schemeClr val="tx2"/>
              </a:solidFill>
            </a:endParaRPr>
          </a:p>
        </p:txBody>
      </p:sp>
      <p:sp>
        <p:nvSpPr>
          <p:cNvPr id="337926" name="Rectangle 6"/>
          <p:cNvSpPr>
            <a:spLocks noChangeArrowheads="1"/>
          </p:cNvSpPr>
          <p:nvPr/>
        </p:nvSpPr>
        <p:spPr bwMode="auto">
          <a:xfrm>
            <a:off x="1828800" y="4286250"/>
            <a:ext cx="2362200" cy="73866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b="0" i="0" u="none" strike="noStrike" cap="none" normalizeH="0" baseline="0" dirty="0" smtClean="0">
                <a:ln>
                  <a:noFill/>
                </a:ln>
                <a:solidFill>
                  <a:schemeClr val="tx2"/>
                </a:solidFill>
                <a:effectLst/>
                <a:latin typeface="+mn-lt"/>
                <a:cs typeface="Arial" pitchFamily="34" charset="0"/>
              </a:rPr>
              <a:t>User ‘Permit’ Signals</a:t>
            </a:r>
          </a:p>
        </p:txBody>
      </p:sp>
      <p:sp>
        <p:nvSpPr>
          <p:cNvPr id="412" name="Rounded Rectangle 411"/>
          <p:cNvSpPr/>
          <p:nvPr/>
        </p:nvSpPr>
        <p:spPr bwMode="auto">
          <a:xfrm>
            <a:off x="0" y="2438400"/>
            <a:ext cx="2362200" cy="1600200"/>
          </a:xfrm>
          <a:prstGeom prst="roundRect">
            <a:avLst/>
          </a:prstGeom>
          <a:solidFill>
            <a:schemeClr val="accent1"/>
          </a:solidFill>
          <a:ln w="12700" cap="sq" cmpd="sng" algn="ctr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2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413" name="Flowchart: Delay 412"/>
          <p:cNvSpPr/>
          <p:nvPr/>
        </p:nvSpPr>
        <p:spPr bwMode="auto">
          <a:xfrm>
            <a:off x="3886200" y="2514600"/>
            <a:ext cx="1828800" cy="1524000"/>
          </a:xfrm>
          <a:prstGeom prst="flowChartDelay">
            <a:avLst/>
          </a:prstGeom>
          <a:solidFill>
            <a:srgbClr val="99CC00"/>
          </a:solidFill>
          <a:ln w="12700" cap="sq" cmpd="sng" algn="ctr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2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411" name="TextBox 410"/>
          <p:cNvSpPr txBox="1"/>
          <p:nvPr/>
        </p:nvSpPr>
        <p:spPr>
          <a:xfrm>
            <a:off x="0" y="3048000"/>
            <a:ext cx="230063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dirty="0" smtClean="0">
                <a:solidFill>
                  <a:schemeClr val="accent1">
                    <a:lumMod val="50000"/>
                  </a:schemeClr>
                </a:solidFill>
                <a:latin typeface="+mn-lt"/>
              </a:rPr>
              <a:t>USER SYSTEMS</a:t>
            </a:r>
            <a:endParaRPr lang="en-GB" dirty="0">
              <a:solidFill>
                <a:schemeClr val="accent1">
                  <a:lumMod val="50000"/>
                </a:schemeClr>
              </a:solidFill>
              <a:latin typeface="+mn-lt"/>
            </a:endParaRPr>
          </a:p>
        </p:txBody>
      </p:sp>
      <p:sp>
        <p:nvSpPr>
          <p:cNvPr id="403" name="Text Box 16"/>
          <p:cNvSpPr txBox="1">
            <a:spLocks noChangeArrowheads="1"/>
          </p:cNvSpPr>
          <p:nvPr/>
        </p:nvSpPr>
        <p:spPr bwMode="auto">
          <a:xfrm>
            <a:off x="4358939" y="2971800"/>
            <a:ext cx="822661" cy="584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r>
              <a:rPr lang="en-US" sz="3200" dirty="0">
                <a:solidFill>
                  <a:schemeClr val="accent1">
                    <a:lumMod val="50000"/>
                  </a:schemeClr>
                </a:solidFill>
                <a:latin typeface="+mn-lt"/>
              </a:rPr>
              <a:t>BIS</a:t>
            </a:r>
          </a:p>
        </p:txBody>
      </p:sp>
      <p:grpSp>
        <p:nvGrpSpPr>
          <p:cNvPr id="416" name="Group 415"/>
          <p:cNvGrpSpPr/>
          <p:nvPr/>
        </p:nvGrpSpPr>
        <p:grpSpPr>
          <a:xfrm>
            <a:off x="6781800" y="2514600"/>
            <a:ext cx="2362200" cy="1600200"/>
            <a:chOff x="3352800" y="4800600"/>
            <a:chExt cx="2362200" cy="1600200"/>
          </a:xfrm>
          <a:solidFill>
            <a:srgbClr val="FFC000"/>
          </a:solidFill>
        </p:grpSpPr>
        <p:sp>
          <p:nvSpPr>
            <p:cNvPr id="414" name="Rounded Rectangle 413"/>
            <p:cNvSpPr/>
            <p:nvPr/>
          </p:nvSpPr>
          <p:spPr bwMode="auto">
            <a:xfrm>
              <a:off x="3352800" y="4800600"/>
              <a:ext cx="2362200" cy="1600200"/>
            </a:xfrm>
            <a:prstGeom prst="roundRect">
              <a:avLst/>
            </a:prstGeom>
            <a:grpFill/>
            <a:ln w="12700" cap="sq" cmpd="sng" algn="ctr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24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+mn-lt"/>
              </a:endParaRPr>
            </a:p>
          </p:txBody>
        </p:sp>
        <p:sp>
          <p:nvSpPr>
            <p:cNvPr id="415" name="TextBox 414"/>
            <p:cNvSpPr txBox="1"/>
            <p:nvPr/>
          </p:nvSpPr>
          <p:spPr>
            <a:xfrm>
              <a:off x="3352800" y="5181600"/>
              <a:ext cx="2362200" cy="830997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GB" dirty="0" smtClean="0">
                  <a:solidFill>
                    <a:schemeClr val="accent1">
                      <a:lumMod val="50000"/>
                    </a:schemeClr>
                  </a:solidFill>
                  <a:latin typeface="+mn-lt"/>
                </a:rPr>
                <a:t>LHC Beam Dump System</a:t>
              </a:r>
              <a:endParaRPr lang="en-GB" dirty="0">
                <a:solidFill>
                  <a:schemeClr val="accent1">
                    <a:lumMod val="50000"/>
                  </a:schemeClr>
                </a:solidFill>
                <a:latin typeface="+mn-lt"/>
              </a:endParaRPr>
            </a:p>
          </p:txBody>
        </p:sp>
      </p:grpSp>
      <p:sp>
        <p:nvSpPr>
          <p:cNvPr id="396" name="Line 9"/>
          <p:cNvSpPr>
            <a:spLocks noChangeShapeType="1"/>
          </p:cNvSpPr>
          <p:nvPr/>
        </p:nvSpPr>
        <p:spPr bwMode="auto">
          <a:xfrm>
            <a:off x="5715000" y="3248025"/>
            <a:ext cx="1143000" cy="0"/>
          </a:xfrm>
          <a:prstGeom prst="line">
            <a:avLst/>
          </a:prstGeom>
          <a:noFill/>
          <a:ln w="38100">
            <a:solidFill>
              <a:srgbClr val="FFC000"/>
            </a:solidFill>
            <a:round/>
            <a:headEnd/>
            <a:tailEnd type="stealth" w="lg" len="lg"/>
          </a:ln>
          <a:effectLst/>
        </p:spPr>
        <p:txBody>
          <a:bodyPr/>
          <a:lstStyle/>
          <a:p>
            <a:endParaRPr lang="en-GB"/>
          </a:p>
        </p:txBody>
      </p:sp>
      <p:sp>
        <p:nvSpPr>
          <p:cNvPr id="337928" name="AutoShape 8"/>
          <p:cNvSpPr>
            <a:spLocks noChangeAspect="1" noChangeArrowheads="1" noTextEdit="1"/>
          </p:cNvSpPr>
          <p:nvPr/>
        </p:nvSpPr>
        <p:spPr bwMode="auto">
          <a:xfrm>
            <a:off x="5105400" y="3962400"/>
            <a:ext cx="2017713" cy="511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 dirty="0"/>
          </a:p>
        </p:txBody>
      </p:sp>
      <p:sp>
        <p:nvSpPr>
          <p:cNvPr id="337930" name="Freeform 10"/>
          <p:cNvSpPr>
            <a:spLocks/>
          </p:cNvSpPr>
          <p:nvPr/>
        </p:nvSpPr>
        <p:spPr bwMode="auto">
          <a:xfrm>
            <a:off x="5530850" y="3983038"/>
            <a:ext cx="1166813" cy="184150"/>
          </a:xfrm>
          <a:custGeom>
            <a:avLst/>
            <a:gdLst/>
            <a:ahLst/>
            <a:cxnLst>
              <a:cxn ang="0">
                <a:pos x="1959" y="0"/>
              </a:cxn>
              <a:cxn ang="0">
                <a:pos x="1959" y="164"/>
              </a:cxn>
              <a:cxn ang="0">
                <a:pos x="1886" y="237"/>
              </a:cxn>
              <a:cxn ang="0">
                <a:pos x="1886" y="237"/>
              </a:cxn>
              <a:cxn ang="0">
                <a:pos x="1052" y="237"/>
              </a:cxn>
              <a:cxn ang="0">
                <a:pos x="980" y="311"/>
              </a:cxn>
              <a:cxn ang="0">
                <a:pos x="980" y="311"/>
              </a:cxn>
              <a:cxn ang="0">
                <a:pos x="907" y="237"/>
              </a:cxn>
              <a:cxn ang="0">
                <a:pos x="907" y="237"/>
              </a:cxn>
              <a:cxn ang="0">
                <a:pos x="907" y="237"/>
              </a:cxn>
              <a:cxn ang="0">
                <a:pos x="73" y="237"/>
              </a:cxn>
              <a:cxn ang="0">
                <a:pos x="0" y="164"/>
              </a:cxn>
              <a:cxn ang="0">
                <a:pos x="0" y="164"/>
              </a:cxn>
              <a:cxn ang="0">
                <a:pos x="0" y="164"/>
              </a:cxn>
              <a:cxn ang="0">
                <a:pos x="0" y="0"/>
              </a:cxn>
            </a:cxnLst>
            <a:rect l="0" t="0" r="r" b="b"/>
            <a:pathLst>
              <a:path w="1959" h="311">
                <a:moveTo>
                  <a:pt x="1959" y="0"/>
                </a:moveTo>
                <a:lnTo>
                  <a:pt x="1959" y="164"/>
                </a:lnTo>
                <a:cubicBezTo>
                  <a:pt x="1959" y="204"/>
                  <a:pt x="1927" y="237"/>
                  <a:pt x="1886" y="237"/>
                </a:cubicBezTo>
                <a:cubicBezTo>
                  <a:pt x="1886" y="237"/>
                  <a:pt x="1886" y="237"/>
                  <a:pt x="1886" y="237"/>
                </a:cubicBezTo>
                <a:lnTo>
                  <a:pt x="1052" y="237"/>
                </a:lnTo>
                <a:cubicBezTo>
                  <a:pt x="1012" y="237"/>
                  <a:pt x="980" y="270"/>
                  <a:pt x="980" y="311"/>
                </a:cubicBezTo>
                <a:cubicBezTo>
                  <a:pt x="980" y="311"/>
                  <a:pt x="980" y="311"/>
                  <a:pt x="980" y="311"/>
                </a:cubicBezTo>
                <a:cubicBezTo>
                  <a:pt x="980" y="270"/>
                  <a:pt x="947" y="237"/>
                  <a:pt x="907" y="237"/>
                </a:cubicBezTo>
                <a:cubicBezTo>
                  <a:pt x="907" y="237"/>
                  <a:pt x="907" y="237"/>
                  <a:pt x="907" y="237"/>
                </a:cubicBezTo>
                <a:lnTo>
                  <a:pt x="907" y="237"/>
                </a:lnTo>
                <a:lnTo>
                  <a:pt x="73" y="237"/>
                </a:lnTo>
                <a:cubicBezTo>
                  <a:pt x="33" y="237"/>
                  <a:pt x="0" y="204"/>
                  <a:pt x="0" y="164"/>
                </a:cubicBezTo>
                <a:cubicBezTo>
                  <a:pt x="0" y="164"/>
                  <a:pt x="0" y="164"/>
                  <a:pt x="0" y="164"/>
                </a:cubicBezTo>
                <a:lnTo>
                  <a:pt x="0" y="164"/>
                </a:lnTo>
                <a:lnTo>
                  <a:pt x="0" y="0"/>
                </a:lnTo>
              </a:path>
            </a:pathLst>
          </a:custGeom>
          <a:noFill/>
          <a:ln w="9" cap="rnd">
            <a:solidFill>
              <a:srgbClr val="FFC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/>
          </a:p>
        </p:txBody>
      </p:sp>
      <p:sp>
        <p:nvSpPr>
          <p:cNvPr id="337931" name="Rectangle 11"/>
          <p:cNvSpPr>
            <a:spLocks noChangeArrowheads="1"/>
          </p:cNvSpPr>
          <p:nvPr/>
        </p:nvSpPr>
        <p:spPr bwMode="auto">
          <a:xfrm>
            <a:off x="5114925" y="4210050"/>
            <a:ext cx="2276475" cy="73866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b="0" i="0" u="none" strike="noStrike" cap="none" normalizeH="0" baseline="0" dirty="0" smtClean="0">
                <a:ln>
                  <a:noFill/>
                </a:ln>
                <a:solidFill>
                  <a:srgbClr val="FFC000"/>
                </a:solidFill>
                <a:effectLst/>
                <a:latin typeface="+mn-lt"/>
                <a:cs typeface="Arial" pitchFamily="34" charset="0"/>
              </a:rPr>
              <a:t>Beam ‘Permit’ Signals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8162" name="Group 2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348163" name="WordArt 3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36699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48164" name="WordArt 4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48165" name="WordArt 5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48166" name="WordArt 6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 dirty="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348167" name="WordArt 7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8" dist="17961" dir="13500000">
                      <a:srgbClr val="97AFCD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348168" name="Rectangle 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Contents</a:t>
            </a:r>
          </a:p>
        </p:txBody>
      </p:sp>
      <p:sp>
        <p:nvSpPr>
          <p:cNvPr id="348169" name="Rectangle 9"/>
          <p:cNvSpPr>
            <a:spLocks noGrp="1" noChangeArrowheads="1"/>
          </p:cNvSpPr>
          <p:nvPr>
            <p:ph type="body" idx="1"/>
          </p:nvPr>
        </p:nvSpPr>
        <p:spPr>
          <a:xfrm>
            <a:off x="152400" y="1981200"/>
            <a:ext cx="4495800" cy="2667000"/>
          </a:xfrm>
        </p:spPr>
        <p:txBody>
          <a:bodyPr/>
          <a:lstStyle/>
          <a:p>
            <a:pPr>
              <a:lnSpc>
                <a:spcPct val="80000"/>
              </a:lnSpc>
              <a:buFont typeface="Wingdings" pitchFamily="2" charset="2"/>
              <a:buAutoNum type="arabicPeriod"/>
            </a:pPr>
            <a:r>
              <a:rPr lang="en-US" sz="2400" dirty="0">
                <a:solidFill>
                  <a:schemeClr val="accent1">
                    <a:lumMod val="75000"/>
                  </a:schemeClr>
                </a:solidFill>
              </a:rPr>
              <a:t>Accelerator complex</a:t>
            </a:r>
          </a:p>
          <a:p>
            <a:pPr>
              <a:lnSpc>
                <a:spcPct val="80000"/>
              </a:lnSpc>
              <a:buFont typeface="Wingdings" pitchFamily="2" charset="2"/>
              <a:buAutoNum type="arabicPeriod"/>
            </a:pPr>
            <a:r>
              <a:rPr lang="en-US" sz="2400" dirty="0">
                <a:solidFill>
                  <a:schemeClr val="accent1">
                    <a:lumMod val="75000"/>
                  </a:schemeClr>
                </a:solidFill>
              </a:rPr>
              <a:t>Energy Stored in the Magnets</a:t>
            </a:r>
          </a:p>
          <a:p>
            <a:pPr marL="762000" lvl="1" indent="-304800">
              <a:lnSpc>
                <a:spcPct val="80000"/>
              </a:lnSpc>
            </a:pPr>
            <a:r>
              <a:rPr lang="en-US" sz="2400" dirty="0">
                <a:solidFill>
                  <a:schemeClr val="accent1">
                    <a:lumMod val="75000"/>
                  </a:schemeClr>
                </a:solidFill>
              </a:rPr>
              <a:t>Quench Protection System</a:t>
            </a:r>
          </a:p>
          <a:p>
            <a:pPr marL="762000" lvl="1" indent="-304800">
              <a:lnSpc>
                <a:spcPct val="80000"/>
              </a:lnSpc>
            </a:pPr>
            <a:r>
              <a:rPr lang="en-US" sz="2400" dirty="0">
                <a:solidFill>
                  <a:schemeClr val="accent1">
                    <a:lumMod val="75000"/>
                  </a:schemeClr>
                </a:solidFill>
              </a:rPr>
              <a:t>Power Interlock System</a:t>
            </a:r>
          </a:p>
          <a:p>
            <a:pPr marL="762000" lvl="1" indent="-304800">
              <a:lnSpc>
                <a:spcPct val="80000"/>
              </a:lnSpc>
            </a:pPr>
            <a:r>
              <a:rPr lang="en-US" sz="2400" dirty="0">
                <a:solidFill>
                  <a:schemeClr val="accent1">
                    <a:lumMod val="75000"/>
                  </a:schemeClr>
                </a:solidFill>
              </a:rPr>
              <a:t>Energy Extraction</a:t>
            </a:r>
          </a:p>
          <a:p>
            <a:pPr>
              <a:lnSpc>
                <a:spcPct val="80000"/>
              </a:lnSpc>
              <a:buFont typeface="Wingdings" pitchFamily="2" charset="2"/>
              <a:buAutoNum type="arabicPeriod"/>
            </a:pPr>
            <a:r>
              <a:rPr lang="en-US" sz="2400" dirty="0">
                <a:solidFill>
                  <a:schemeClr val="accent1">
                    <a:lumMod val="75000"/>
                  </a:schemeClr>
                </a:solidFill>
              </a:rPr>
              <a:t>Energy Stored in the Beams</a:t>
            </a:r>
          </a:p>
          <a:p>
            <a:pPr marL="762000" lvl="1" indent="-304800">
              <a:lnSpc>
                <a:spcPct val="80000"/>
              </a:lnSpc>
            </a:pPr>
            <a:r>
              <a:rPr lang="en-US" sz="2400" dirty="0">
                <a:solidFill>
                  <a:schemeClr val="accent1">
                    <a:lumMod val="75000"/>
                  </a:schemeClr>
                </a:solidFill>
              </a:rPr>
              <a:t>Beam Dump System</a:t>
            </a:r>
          </a:p>
          <a:p>
            <a:pPr marL="762000" lvl="1" indent="-304800">
              <a:lnSpc>
                <a:spcPct val="80000"/>
              </a:lnSpc>
            </a:pPr>
            <a:r>
              <a:rPr lang="en-US" sz="2400" dirty="0">
                <a:solidFill>
                  <a:schemeClr val="accent1">
                    <a:lumMod val="75000"/>
                  </a:schemeClr>
                </a:solidFill>
              </a:rPr>
              <a:t>Collimation System</a:t>
            </a:r>
          </a:p>
          <a:p>
            <a:pPr>
              <a:lnSpc>
                <a:spcPct val="80000"/>
              </a:lnSpc>
              <a:buFont typeface="Wingdings" pitchFamily="2" charset="2"/>
              <a:buAutoNum type="arabicPeriod"/>
            </a:pPr>
            <a:r>
              <a:rPr lang="en-US" sz="2400" dirty="0">
                <a:solidFill>
                  <a:schemeClr val="accent1">
                    <a:lumMod val="75000"/>
                  </a:schemeClr>
                </a:solidFill>
              </a:rPr>
              <a:t>Machine Protection System</a:t>
            </a:r>
          </a:p>
        </p:txBody>
      </p:sp>
      <p:grpSp>
        <p:nvGrpSpPr>
          <p:cNvPr id="348170" name="Group 10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348171" name="WordArt 11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348172" name="WordArt 12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48173" name="WordArt 13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48174" name="WordArt 14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48175" name="WordArt 15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  <p:sp>
        <p:nvSpPr>
          <p:cNvPr id="348176" name="Rectangle 16"/>
          <p:cNvSpPr>
            <a:spLocks noChangeArrowheads="1"/>
          </p:cNvSpPr>
          <p:nvPr/>
        </p:nvSpPr>
        <p:spPr bwMode="auto">
          <a:xfrm>
            <a:off x="4800600" y="1981200"/>
            <a:ext cx="4114800" cy="396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1"/>
            </a:outerShdw>
          </a:effectLst>
        </p:spPr>
        <p:txBody>
          <a:bodyPr/>
          <a:lstStyle/>
          <a:p>
            <a:pPr marL="609600" indent="-6096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AutoNum type="arabicPeriod" startAt="5"/>
            </a:pPr>
            <a:r>
              <a:rPr kumimoji="1" lang="en-US" dirty="0">
                <a:latin typeface="Tahoma" pitchFamily="34" charset="0"/>
              </a:rPr>
              <a:t>Overall Strategy for Commissioning: </a:t>
            </a: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US" dirty="0">
                <a:latin typeface="Tahoma" pitchFamily="34" charset="0"/>
              </a:rPr>
              <a:t>HW Commissioning</a:t>
            </a: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US" dirty="0">
                <a:latin typeface="Tahoma" pitchFamily="34" charset="0"/>
              </a:rPr>
              <a:t>Machine Checkout</a:t>
            </a: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US" dirty="0">
                <a:latin typeface="Tahoma" pitchFamily="34" charset="0"/>
              </a:rPr>
              <a:t>Beam Commissioning</a:t>
            </a:r>
          </a:p>
          <a:p>
            <a:pPr marL="1371600" lvl="2" indent="-4572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US" dirty="0">
                <a:latin typeface="Tahoma" pitchFamily="34" charset="0"/>
              </a:rPr>
              <a:t>Stage A</a:t>
            </a:r>
          </a:p>
          <a:p>
            <a:pPr marL="1371600" lvl="2" indent="-4572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US" dirty="0">
                <a:latin typeface="Tahoma" pitchFamily="34" charset="0"/>
              </a:rPr>
              <a:t>Stage B</a:t>
            </a:r>
          </a:p>
          <a:p>
            <a:pPr marL="1371600" lvl="2" indent="-4572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US" dirty="0">
                <a:latin typeface="Tahoma" pitchFamily="34" charset="0"/>
              </a:rPr>
              <a:t>Stage C&amp;D</a:t>
            </a:r>
          </a:p>
          <a:p>
            <a:pPr marL="609600" indent="-6096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AutoNum type="arabicPeriod" startAt="6"/>
            </a:pPr>
            <a:r>
              <a:rPr kumimoji="1" lang="en-US" dirty="0">
                <a:solidFill>
                  <a:schemeClr val="accent1">
                    <a:lumMod val="75000"/>
                  </a:schemeClr>
                </a:solidFill>
                <a:latin typeface="Tahoma" pitchFamily="34" charset="0"/>
              </a:rPr>
              <a:t>Documentation &amp; Human Resources</a:t>
            </a:r>
          </a:p>
          <a:p>
            <a:pPr marL="609600" indent="-6096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AutoNum type="arabicPeriod" startAt="6"/>
            </a:pPr>
            <a:r>
              <a:rPr kumimoji="1" lang="en-US" dirty="0">
                <a:solidFill>
                  <a:schemeClr val="accent1">
                    <a:lumMod val="75000"/>
                  </a:schemeClr>
                </a:solidFill>
                <a:latin typeface="Tahoma" pitchFamily="34" charset="0"/>
              </a:rPr>
              <a:t>Conclusions</a:t>
            </a: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endParaRPr kumimoji="1" lang="en-US" dirty="0">
              <a:latin typeface="Tahoma" pitchFamily="34" charset="0"/>
            </a:endParaRP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endParaRPr kumimoji="1" lang="en-US" dirty="0">
              <a:latin typeface="Tahoma" pitchFamily="34" charset="0"/>
            </a:endParaRP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endParaRPr kumimoji="1" lang="en-US" dirty="0">
              <a:latin typeface="Tahoma" pitchFamily="34" charset="0"/>
            </a:endParaRP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endParaRPr kumimoji="1" lang="en-US" dirty="0">
              <a:latin typeface="Tahoma" pitchFamily="34" charset="0"/>
            </a:endParaRPr>
          </a:p>
        </p:txBody>
      </p:sp>
      <p:sp>
        <p:nvSpPr>
          <p:cNvPr id="348177" name="Line 17"/>
          <p:cNvSpPr>
            <a:spLocks noChangeShapeType="1"/>
          </p:cNvSpPr>
          <p:nvPr/>
        </p:nvSpPr>
        <p:spPr bwMode="auto">
          <a:xfrm>
            <a:off x="4648200" y="1752600"/>
            <a:ext cx="0" cy="4114800"/>
          </a:xfrm>
          <a:prstGeom prst="line">
            <a:avLst/>
          </a:prstGeom>
          <a:noFill/>
          <a:ln w="28575" cap="sq">
            <a:solidFill>
              <a:schemeClr val="tx1"/>
            </a:solidFill>
            <a:round/>
            <a:headEnd type="none" w="sm" len="sm"/>
            <a:tailEnd type="none" w="sm" len="sm"/>
          </a:ln>
          <a:effectLst/>
        </p:spPr>
        <p:txBody>
          <a:bodyPr/>
          <a:lstStyle/>
          <a:p>
            <a:endParaRPr lang="en-GB"/>
          </a:p>
        </p:txBody>
      </p:sp>
      <p:sp>
        <p:nvSpPr>
          <p:cNvPr id="348178" name="Rectangle 18"/>
          <p:cNvSpPr>
            <a:spLocks noChangeArrowheads="1"/>
          </p:cNvSpPr>
          <p:nvPr/>
        </p:nvSpPr>
        <p:spPr bwMode="auto">
          <a:xfrm>
            <a:off x="4724400" y="1905000"/>
            <a:ext cx="4419600" cy="2895600"/>
          </a:xfrm>
          <a:prstGeom prst="rect">
            <a:avLst/>
          </a:prstGeom>
          <a:noFill/>
          <a:ln w="28575" cap="sq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endParaRPr lang="en-GB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8495" name="Group 207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268496" name="WordArt 208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36699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268497" name="WordArt 209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268498" name="WordArt 210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268499" name="WordArt 211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268500" name="WordArt 212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8" dist="17961" dir="13500000">
                      <a:srgbClr val="97AFCD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268490" name="WordArt 202"/>
          <p:cNvSpPr>
            <a:spLocks noChangeArrowheads="1" noChangeShapeType="1" noTextEdit="1"/>
          </p:cNvSpPr>
          <p:nvPr/>
        </p:nvSpPr>
        <p:spPr bwMode="auto">
          <a:xfrm rot="1111257">
            <a:off x="685800" y="4419600"/>
            <a:ext cx="771525" cy="38100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40282"/>
              </a:avLst>
            </a:prstTxWarp>
          </a:bodyPr>
          <a:lstStyle/>
          <a:p>
            <a:pPr algn="ctr"/>
            <a:r>
              <a:rPr lang="en-GB" kern="10" spc="480">
                <a:ln w="9525" cap="sq">
                  <a:solidFill>
                    <a:srgbClr val="336699"/>
                  </a:solidFill>
                  <a:round/>
                  <a:headEnd type="none" w="sm" len="sm"/>
                  <a:tailEnd type="none" w="sm" len="sm"/>
                </a:ln>
                <a:solidFill>
                  <a:srgbClr val="FFFFFF">
                    <a:alpha val="35001"/>
                  </a:srgbClr>
                </a:solidFill>
                <a:effectLst>
                  <a:prstShdw prst="shdw18" dist="17961" dir="13500000">
                    <a:srgbClr val="336699">
                      <a:gamma/>
                      <a:shade val="60000"/>
                      <a:invGamma/>
                    </a:srgbClr>
                  </a:prstShdw>
                </a:effectLst>
                <a:latin typeface="Arial Black"/>
              </a:rPr>
              <a:t>LHCb</a:t>
            </a:r>
          </a:p>
        </p:txBody>
      </p:sp>
      <p:sp>
        <p:nvSpPr>
          <p:cNvPr id="268491" name="WordArt 203"/>
          <p:cNvSpPr>
            <a:spLocks noChangeArrowheads="1" noChangeShapeType="1" noTextEdit="1"/>
          </p:cNvSpPr>
          <p:nvPr/>
        </p:nvSpPr>
        <p:spPr bwMode="auto">
          <a:xfrm rot="1111257">
            <a:off x="7772400" y="4648200"/>
            <a:ext cx="771525" cy="38100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40282"/>
              </a:avLst>
            </a:prstTxWarp>
          </a:bodyPr>
          <a:lstStyle/>
          <a:p>
            <a:pPr algn="ctr"/>
            <a:r>
              <a:rPr lang="en-GB" kern="10" spc="480">
                <a:ln w="9525" cap="sq">
                  <a:solidFill>
                    <a:srgbClr val="306090"/>
                  </a:solidFill>
                  <a:round/>
                  <a:headEnd type="none" w="sm" len="sm"/>
                  <a:tailEnd type="none" w="sm" len="sm"/>
                </a:ln>
                <a:solidFill>
                  <a:srgbClr val="FFFFFF">
                    <a:alpha val="35001"/>
                  </a:srgbClr>
                </a:solidFill>
                <a:effectLst>
                  <a:prstShdw prst="shdw18" dist="17961" dir="13500000">
                    <a:srgbClr val="306090">
                      <a:gamma/>
                      <a:shade val="60000"/>
                      <a:invGamma/>
                    </a:srgbClr>
                  </a:prstShdw>
                </a:effectLst>
                <a:latin typeface="Arial Black"/>
              </a:rPr>
              <a:t>CMS</a:t>
            </a:r>
          </a:p>
        </p:txBody>
      </p:sp>
      <p:sp>
        <p:nvSpPr>
          <p:cNvPr id="268492" name="WordArt 204"/>
          <p:cNvSpPr>
            <a:spLocks noChangeArrowheads="1" noChangeShapeType="1" noTextEdit="1"/>
          </p:cNvSpPr>
          <p:nvPr/>
        </p:nvSpPr>
        <p:spPr bwMode="auto">
          <a:xfrm rot="1111257">
            <a:off x="5105400" y="3048000"/>
            <a:ext cx="771525" cy="38100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40282"/>
              </a:avLst>
            </a:prstTxWarp>
          </a:bodyPr>
          <a:lstStyle/>
          <a:p>
            <a:pPr algn="ctr"/>
            <a:r>
              <a:rPr lang="en-GB" kern="10" spc="480">
                <a:ln w="9525" cap="sq">
                  <a:solidFill>
                    <a:srgbClr val="306090"/>
                  </a:solidFill>
                  <a:round/>
                  <a:headEnd type="none" w="sm" len="sm"/>
                  <a:tailEnd type="none" w="sm" len="sm"/>
                </a:ln>
                <a:solidFill>
                  <a:srgbClr val="FFFFFF">
                    <a:alpha val="35001"/>
                  </a:srgbClr>
                </a:solidFill>
                <a:effectLst>
                  <a:prstShdw prst="shdw18" dist="17961" dir="13500000">
                    <a:srgbClr val="306090">
                      <a:gamma/>
                      <a:shade val="60000"/>
                      <a:invGamma/>
                    </a:srgbClr>
                  </a:prstShdw>
                </a:effectLst>
                <a:latin typeface="Arial Black"/>
              </a:rPr>
              <a:t>ATLAS</a:t>
            </a:r>
          </a:p>
        </p:txBody>
      </p:sp>
      <p:sp>
        <p:nvSpPr>
          <p:cNvPr id="268493" name="WordArt 205"/>
          <p:cNvSpPr>
            <a:spLocks noChangeArrowheads="1" noChangeShapeType="1" noTextEdit="1"/>
          </p:cNvSpPr>
          <p:nvPr/>
        </p:nvSpPr>
        <p:spPr bwMode="auto">
          <a:xfrm rot="1111257">
            <a:off x="1600200" y="1752600"/>
            <a:ext cx="771525" cy="38100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40282"/>
              </a:avLst>
            </a:prstTxWarp>
          </a:bodyPr>
          <a:lstStyle/>
          <a:p>
            <a:pPr algn="ctr"/>
            <a:r>
              <a:rPr lang="en-GB" kern="10" spc="480">
                <a:ln w="9525" cap="sq">
                  <a:solidFill>
                    <a:srgbClr val="306090"/>
                  </a:solidFill>
                  <a:round/>
                  <a:headEnd type="none" w="sm" len="sm"/>
                  <a:tailEnd type="none" w="sm" len="sm"/>
                </a:ln>
                <a:solidFill>
                  <a:srgbClr val="FFFFFF">
                    <a:alpha val="35001"/>
                  </a:srgbClr>
                </a:solidFill>
                <a:effectLst>
                  <a:prstShdw prst="shdw18" dist="17961" dir="13500000">
                    <a:srgbClr val="306090">
                      <a:gamma/>
                      <a:shade val="60000"/>
                      <a:invGamma/>
                    </a:srgbClr>
                  </a:prstShdw>
                </a:effectLst>
                <a:latin typeface="Arial Black"/>
              </a:rPr>
              <a:t>ALICE</a:t>
            </a:r>
          </a:p>
        </p:txBody>
      </p:sp>
      <p:sp>
        <p:nvSpPr>
          <p:cNvPr id="268494" name="WordArt 206"/>
          <p:cNvSpPr>
            <a:spLocks noChangeArrowheads="1" noChangeShapeType="1" noTextEdit="1"/>
          </p:cNvSpPr>
          <p:nvPr/>
        </p:nvSpPr>
        <p:spPr bwMode="auto">
          <a:xfrm rot="1111257">
            <a:off x="4186238" y="5715000"/>
            <a:ext cx="771525" cy="38100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40282"/>
              </a:avLst>
            </a:prstTxWarp>
          </a:bodyPr>
          <a:lstStyle/>
          <a:p>
            <a:pPr algn="ctr"/>
            <a:r>
              <a:rPr lang="en-GB" kern="10" spc="480">
                <a:ln w="9525" cap="sq">
                  <a:solidFill>
                    <a:srgbClr val="97AFCD"/>
                  </a:solidFill>
                  <a:round/>
                  <a:headEnd type="none" w="sm" len="sm"/>
                  <a:tailEnd type="none" w="sm" len="sm"/>
                </a:ln>
                <a:solidFill>
                  <a:srgbClr val="FFFFFF">
                    <a:alpha val="0"/>
                  </a:srgbClr>
                </a:solidFill>
                <a:effectLst>
                  <a:prstShdw prst="shdw18" dist="17961" dir="13500000">
                    <a:srgbClr val="97AFCD">
                      <a:gamma/>
                      <a:shade val="60000"/>
                      <a:invGamma/>
                    </a:srgbClr>
                  </a:prstShdw>
                </a:effectLst>
                <a:latin typeface="Arial Black"/>
              </a:rPr>
              <a:t>LHC</a:t>
            </a:r>
          </a:p>
        </p:txBody>
      </p:sp>
      <p:sp>
        <p:nvSpPr>
          <p:cNvPr id="26829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sz="4000" dirty="0" err="1"/>
              <a:t>Overall</a:t>
            </a:r>
            <a:r>
              <a:rPr lang="fr-FR" sz="4000" dirty="0"/>
              <a:t> </a:t>
            </a:r>
            <a:r>
              <a:rPr lang="fr-FR" sz="4000" dirty="0" err="1"/>
              <a:t>Strategy</a:t>
            </a:r>
            <a:r>
              <a:rPr lang="fr-FR" sz="4000" dirty="0"/>
              <a:t> for </a:t>
            </a:r>
            <a:r>
              <a:rPr lang="fr-FR" sz="4000" dirty="0" err="1"/>
              <a:t>Commissioning</a:t>
            </a:r>
            <a:endParaRPr lang="fr-FR" sz="4000" dirty="0"/>
          </a:p>
        </p:txBody>
      </p:sp>
      <p:sp>
        <p:nvSpPr>
          <p:cNvPr id="26829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3338513"/>
            <a:ext cx="8001000" cy="547687"/>
          </a:xfrm>
        </p:spPr>
        <p:txBody>
          <a:bodyPr/>
          <a:lstStyle/>
          <a:p>
            <a:pPr algn="ctr">
              <a:buFont typeface="Wingdings" pitchFamily="2" charset="2"/>
              <a:buNone/>
            </a:pPr>
            <a:r>
              <a:rPr lang="fr-FR" sz="2400" u="sng"/>
              <a:t>Hardware Commissioning</a:t>
            </a:r>
            <a:endParaRPr lang="fr-FR" sz="2800"/>
          </a:p>
        </p:txBody>
      </p:sp>
      <p:graphicFrame>
        <p:nvGraphicFramePr>
          <p:cNvPr id="268337" name="Group 49"/>
          <p:cNvGraphicFramePr>
            <a:graphicFrameLocks noGrp="1"/>
          </p:cNvGraphicFramePr>
          <p:nvPr/>
        </p:nvGraphicFramePr>
        <p:xfrm>
          <a:off x="0" y="2133600"/>
          <a:ext cx="9144000" cy="731520"/>
        </p:xfrm>
        <a:graphic>
          <a:graphicData uri="http://schemas.openxmlformats.org/drawingml/2006/table">
            <a:tbl>
              <a:tblPr/>
              <a:tblGrid>
                <a:gridCol w="2590800"/>
                <a:gridCol w="2514600"/>
                <a:gridCol w="762000"/>
                <a:gridCol w="1295400"/>
                <a:gridCol w="1066800"/>
                <a:gridCol w="914400"/>
              </a:tblGrid>
              <a:tr h="60960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2"/>
                          </a:solidFill>
                          <a:effectLst/>
                          <a:latin typeface="Tahoma" pitchFamily="34" charset="0"/>
                        </a:rPr>
                        <a:t>Hardware commissioning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2"/>
                          </a:solidFill>
                          <a:effectLst/>
                          <a:latin typeface="Tahoma" pitchFamily="34" charset="0"/>
                        </a:rPr>
                        <a:t>                  Machine checkout</a:t>
                      </a:r>
                    </a:p>
                  </a:txBody>
                  <a:tcPr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0">
                      <a:gsLst>
                        <a:gs pos="0">
                          <a:srgbClr val="DAE4F2"/>
                        </a:gs>
                        <a:gs pos="100000">
                          <a:srgbClr val="336699"/>
                        </a:gs>
                      </a:gsLst>
                      <a:lin ang="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2"/>
                          </a:solidFill>
                          <a:effectLst/>
                          <a:latin typeface="Tahoma" pitchFamily="34" charset="0"/>
                        </a:rPr>
                        <a:t>Pilot Physics Run</a:t>
                      </a:r>
                    </a:p>
                  </a:txBody>
                  <a:tcPr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0">
                      <a:gsLst>
                        <a:gs pos="0">
                          <a:srgbClr val="336699"/>
                        </a:gs>
                        <a:gs pos="100000">
                          <a:srgbClr val="FFFF99"/>
                        </a:gs>
                      </a:gsLst>
                      <a:lin ang="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2"/>
                          </a:solidFill>
                          <a:effectLst/>
                          <a:latin typeface="Tahoma" pitchFamily="34" charset="0"/>
                        </a:rPr>
                        <a:t>75ns ops</a:t>
                      </a:r>
                    </a:p>
                  </a:txBody>
                  <a:tcPr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0">
                      <a:gsLst>
                        <a:gs pos="0">
                          <a:srgbClr val="FFFF99"/>
                        </a:gs>
                        <a:gs pos="100000">
                          <a:srgbClr val="FF9900"/>
                        </a:gs>
                      </a:gsLst>
                      <a:lin ang="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2"/>
                          </a:solidFill>
                          <a:effectLst/>
                          <a:latin typeface="Tahoma" pitchFamily="34" charset="0"/>
                        </a:rPr>
                        <a:t>25ns ops I</a:t>
                      </a:r>
                    </a:p>
                  </a:txBody>
                  <a:tcPr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0">
                      <a:gsLst>
                        <a:gs pos="0">
                          <a:srgbClr val="FF9900"/>
                        </a:gs>
                        <a:gs pos="100000">
                          <a:srgbClr val="FF0000"/>
                        </a:gs>
                      </a:gsLst>
                      <a:lin ang="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2"/>
                          </a:solidFill>
                          <a:effectLst/>
                          <a:latin typeface="Tahoma" pitchFamily="34" charset="0"/>
                        </a:rPr>
                        <a:t>Install Coll Phase II and MKB</a:t>
                      </a:r>
                    </a:p>
                  </a:txBody>
                  <a:tcPr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2"/>
                          </a:solidFill>
                          <a:effectLst/>
                          <a:latin typeface="Tahoma" pitchFamily="34" charset="0"/>
                        </a:rPr>
                        <a:t>25ns ops II</a:t>
                      </a:r>
                    </a:p>
                  </a:txBody>
                  <a:tcPr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</a:tr>
            </a:tbl>
          </a:graphicData>
        </a:graphic>
      </p:graphicFrame>
      <p:grpSp>
        <p:nvGrpSpPr>
          <p:cNvPr id="268342" name="Group 54"/>
          <p:cNvGrpSpPr>
            <a:grpSpLocks/>
          </p:cNvGrpSpPr>
          <p:nvPr/>
        </p:nvGrpSpPr>
        <p:grpSpPr bwMode="auto">
          <a:xfrm>
            <a:off x="0" y="1600200"/>
            <a:ext cx="9144000" cy="1762125"/>
            <a:chOff x="0" y="1008"/>
            <a:chExt cx="5760" cy="1110"/>
          </a:xfrm>
        </p:grpSpPr>
        <p:grpSp>
          <p:nvGrpSpPr>
            <p:cNvPr id="268340" name="Group 52"/>
            <p:cNvGrpSpPr>
              <a:grpSpLocks/>
            </p:cNvGrpSpPr>
            <p:nvPr/>
          </p:nvGrpSpPr>
          <p:grpSpPr bwMode="auto">
            <a:xfrm>
              <a:off x="1632" y="1008"/>
              <a:ext cx="4128" cy="960"/>
              <a:chOff x="1632" y="1008"/>
              <a:chExt cx="4128" cy="960"/>
            </a:xfrm>
          </p:grpSpPr>
          <p:sp>
            <p:nvSpPr>
              <p:cNvPr id="268313" name="Line 25"/>
              <p:cNvSpPr>
                <a:spLocks noChangeShapeType="1"/>
              </p:cNvSpPr>
              <p:nvPr/>
            </p:nvSpPr>
            <p:spPr bwMode="auto">
              <a:xfrm>
                <a:off x="1632" y="1200"/>
                <a:ext cx="158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triangle" w="med" len="med"/>
                <a:tailEnd type="triangle" w="med" len="med"/>
              </a:ln>
              <a:effectLst/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68314" name="Text Box 26"/>
              <p:cNvSpPr txBox="1">
                <a:spLocks noChangeArrowheads="1"/>
              </p:cNvSpPr>
              <p:nvPr/>
            </p:nvSpPr>
            <p:spPr bwMode="auto">
              <a:xfrm>
                <a:off x="2147" y="1008"/>
                <a:ext cx="589" cy="19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 algn="ctr" eaLnBrk="1" hangingPunct="1"/>
                <a:r>
                  <a:rPr lang="en-GB" sz="1400" b="1">
                    <a:latin typeface="Arial" pitchFamily="34" charset="0"/>
                  </a:rPr>
                  <a:t>Stage A</a:t>
                </a:r>
              </a:p>
            </p:txBody>
          </p:sp>
          <p:sp>
            <p:nvSpPr>
              <p:cNvPr id="268315" name="Line 27"/>
              <p:cNvSpPr>
                <a:spLocks noChangeShapeType="1"/>
              </p:cNvSpPr>
              <p:nvPr/>
            </p:nvSpPr>
            <p:spPr bwMode="auto">
              <a:xfrm>
                <a:off x="3216" y="1200"/>
                <a:ext cx="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triangle" w="med" len="med"/>
                <a:tailEnd type="triangle" w="med" len="med"/>
              </a:ln>
              <a:effectLst/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68316" name="Line 28"/>
              <p:cNvSpPr>
                <a:spLocks noChangeShapeType="1"/>
              </p:cNvSpPr>
              <p:nvPr/>
            </p:nvSpPr>
            <p:spPr bwMode="auto">
              <a:xfrm>
                <a:off x="3696" y="1200"/>
                <a:ext cx="81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triangle" w="med" len="med"/>
                <a:tailEnd type="triangle" w="med" len="med"/>
              </a:ln>
              <a:effectLst/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68317" name="Text Box 29"/>
              <p:cNvSpPr txBox="1">
                <a:spLocks noChangeArrowheads="1"/>
              </p:cNvSpPr>
              <p:nvPr/>
            </p:nvSpPr>
            <p:spPr bwMode="auto">
              <a:xfrm>
                <a:off x="3328" y="1013"/>
                <a:ext cx="272" cy="19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 algn="ctr" eaLnBrk="1" hangingPunct="1"/>
                <a:r>
                  <a:rPr lang="en-GB" sz="1400" b="1">
                    <a:latin typeface="Arial" pitchFamily="34" charset="0"/>
                  </a:rPr>
                  <a:t>B</a:t>
                </a:r>
              </a:p>
            </p:txBody>
          </p:sp>
          <p:sp>
            <p:nvSpPr>
              <p:cNvPr id="268318" name="Text Box 30"/>
              <p:cNvSpPr txBox="1">
                <a:spLocks noChangeArrowheads="1"/>
              </p:cNvSpPr>
              <p:nvPr/>
            </p:nvSpPr>
            <p:spPr bwMode="auto">
              <a:xfrm>
                <a:off x="3952" y="1013"/>
                <a:ext cx="272" cy="19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 algn="ctr" eaLnBrk="1" hangingPunct="1"/>
                <a:r>
                  <a:rPr lang="en-GB" sz="1400" b="1">
                    <a:latin typeface="Arial" pitchFamily="34" charset="0"/>
                  </a:rPr>
                  <a:t>C</a:t>
                </a:r>
              </a:p>
            </p:txBody>
          </p:sp>
          <p:sp>
            <p:nvSpPr>
              <p:cNvPr id="268319" name="Line 31"/>
              <p:cNvSpPr>
                <a:spLocks noChangeShapeType="1"/>
              </p:cNvSpPr>
              <p:nvPr/>
            </p:nvSpPr>
            <p:spPr bwMode="auto">
              <a:xfrm>
                <a:off x="1632" y="1104"/>
                <a:ext cx="0" cy="86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68320" name="Line 32"/>
              <p:cNvSpPr>
                <a:spLocks noChangeShapeType="1"/>
              </p:cNvSpPr>
              <p:nvPr/>
            </p:nvSpPr>
            <p:spPr bwMode="auto">
              <a:xfrm>
                <a:off x="3216" y="1104"/>
                <a:ext cx="0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68321" name="Line 33"/>
              <p:cNvSpPr>
                <a:spLocks noChangeShapeType="1"/>
              </p:cNvSpPr>
              <p:nvPr/>
            </p:nvSpPr>
            <p:spPr bwMode="auto">
              <a:xfrm>
                <a:off x="3696" y="1104"/>
                <a:ext cx="0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68322" name="Line 34"/>
              <p:cNvSpPr>
                <a:spLocks noChangeShapeType="1"/>
              </p:cNvSpPr>
              <p:nvPr/>
            </p:nvSpPr>
            <p:spPr bwMode="auto">
              <a:xfrm>
                <a:off x="4512" y="1104"/>
                <a:ext cx="0" cy="86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68323" name="Line 35"/>
              <p:cNvSpPr>
                <a:spLocks noChangeShapeType="1"/>
              </p:cNvSpPr>
              <p:nvPr/>
            </p:nvSpPr>
            <p:spPr bwMode="auto">
              <a:xfrm>
                <a:off x="5184" y="1152"/>
                <a:ext cx="0" cy="81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68324" name="Line 36"/>
              <p:cNvSpPr>
                <a:spLocks noChangeShapeType="1"/>
              </p:cNvSpPr>
              <p:nvPr/>
            </p:nvSpPr>
            <p:spPr bwMode="auto">
              <a:xfrm>
                <a:off x="5184" y="1200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triangle" w="med" len="med"/>
                <a:tailEnd/>
              </a:ln>
              <a:effectLst/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68328" name="Text Box 40"/>
              <p:cNvSpPr txBox="1">
                <a:spLocks noChangeArrowheads="1"/>
              </p:cNvSpPr>
              <p:nvPr/>
            </p:nvSpPr>
            <p:spPr bwMode="auto">
              <a:xfrm>
                <a:off x="5344" y="1008"/>
                <a:ext cx="272" cy="19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 algn="ctr" eaLnBrk="1" hangingPunct="1"/>
                <a:r>
                  <a:rPr lang="en-GB" sz="1400" b="1">
                    <a:latin typeface="Arial" pitchFamily="34" charset="0"/>
                  </a:rPr>
                  <a:t>D</a:t>
                </a:r>
              </a:p>
            </p:txBody>
          </p:sp>
        </p:grpSp>
        <p:grpSp>
          <p:nvGrpSpPr>
            <p:cNvPr id="268341" name="Group 53"/>
            <p:cNvGrpSpPr>
              <a:grpSpLocks/>
            </p:cNvGrpSpPr>
            <p:nvPr/>
          </p:nvGrpSpPr>
          <p:grpSpPr bwMode="auto">
            <a:xfrm>
              <a:off x="0" y="1920"/>
              <a:ext cx="5760" cy="198"/>
              <a:chOff x="0" y="1920"/>
              <a:chExt cx="5760" cy="198"/>
            </a:xfrm>
          </p:grpSpPr>
          <p:sp>
            <p:nvSpPr>
              <p:cNvPr id="268325" name="Text Box 37"/>
              <p:cNvSpPr txBox="1">
                <a:spLocks noChangeArrowheads="1"/>
              </p:cNvSpPr>
              <p:nvPr/>
            </p:nvSpPr>
            <p:spPr bwMode="auto">
              <a:xfrm>
                <a:off x="515" y="1926"/>
                <a:ext cx="589" cy="19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 algn="ctr" eaLnBrk="1" hangingPunct="1"/>
                <a:r>
                  <a:rPr lang="en-GB" sz="1400" b="1">
                    <a:latin typeface="Arial" pitchFamily="34" charset="0"/>
                  </a:rPr>
                  <a:t>No beam</a:t>
                </a:r>
              </a:p>
            </p:txBody>
          </p:sp>
          <p:sp>
            <p:nvSpPr>
              <p:cNvPr id="268326" name="Line 38"/>
              <p:cNvSpPr>
                <a:spLocks noChangeShapeType="1"/>
              </p:cNvSpPr>
              <p:nvPr/>
            </p:nvSpPr>
            <p:spPr bwMode="auto">
              <a:xfrm>
                <a:off x="1632" y="1926"/>
                <a:ext cx="2880" cy="0"/>
              </a:xfrm>
              <a:prstGeom prst="line">
                <a:avLst/>
              </a:prstGeom>
              <a:noFill/>
              <a:ln w="38100">
                <a:solidFill>
                  <a:srgbClr val="FF6600"/>
                </a:solidFill>
                <a:round/>
                <a:headEnd type="triangle" w="med" len="med"/>
                <a:tailEnd type="triangle" w="med" len="med"/>
              </a:ln>
              <a:effectLst/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68327" name="Text Box 39"/>
              <p:cNvSpPr txBox="1">
                <a:spLocks noChangeArrowheads="1"/>
              </p:cNvSpPr>
              <p:nvPr/>
            </p:nvSpPr>
            <p:spPr bwMode="auto">
              <a:xfrm>
                <a:off x="2771" y="1920"/>
                <a:ext cx="589" cy="19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 algn="ctr" eaLnBrk="1" hangingPunct="1"/>
                <a:r>
                  <a:rPr lang="en-GB" sz="1400" b="1">
                    <a:latin typeface="Arial" pitchFamily="34" charset="0"/>
                  </a:rPr>
                  <a:t>Beam</a:t>
                </a:r>
              </a:p>
            </p:txBody>
          </p:sp>
          <p:sp>
            <p:nvSpPr>
              <p:cNvPr id="268329" name="Line 41"/>
              <p:cNvSpPr>
                <a:spLocks noChangeShapeType="1"/>
              </p:cNvSpPr>
              <p:nvPr/>
            </p:nvSpPr>
            <p:spPr bwMode="auto">
              <a:xfrm>
                <a:off x="5184" y="1926"/>
                <a:ext cx="576" cy="0"/>
              </a:xfrm>
              <a:prstGeom prst="line">
                <a:avLst/>
              </a:prstGeom>
              <a:noFill/>
              <a:ln w="38100">
                <a:solidFill>
                  <a:srgbClr val="FF6600"/>
                </a:solidFill>
                <a:round/>
                <a:headEnd type="triangle" w="med" len="med"/>
                <a:tailEnd/>
              </a:ln>
              <a:effectLst/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68330" name="Line 42"/>
              <p:cNvSpPr>
                <a:spLocks noChangeShapeType="1"/>
              </p:cNvSpPr>
              <p:nvPr/>
            </p:nvSpPr>
            <p:spPr bwMode="auto">
              <a:xfrm>
                <a:off x="4512" y="1926"/>
                <a:ext cx="67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triangle" w="med" len="med"/>
                <a:tailEnd type="triangle" w="med" len="med"/>
              </a:ln>
              <a:effectLst/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68332" name="Line 44"/>
              <p:cNvSpPr>
                <a:spLocks noChangeShapeType="1"/>
              </p:cNvSpPr>
              <p:nvPr/>
            </p:nvSpPr>
            <p:spPr bwMode="auto">
              <a:xfrm>
                <a:off x="0" y="1926"/>
                <a:ext cx="163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triangle" w="med" len="med"/>
              </a:ln>
              <a:effectLst/>
            </p:spPr>
            <p:txBody>
              <a:bodyPr/>
              <a:lstStyle/>
              <a:p>
                <a:endParaRPr lang="en-GB"/>
              </a:p>
            </p:txBody>
          </p:sp>
        </p:grpSp>
      </p:grpSp>
      <p:sp>
        <p:nvSpPr>
          <p:cNvPr id="268476" name="Text Box 188"/>
          <p:cNvSpPr txBox="1">
            <a:spLocks noChangeArrowheads="1"/>
          </p:cNvSpPr>
          <p:nvPr/>
        </p:nvSpPr>
        <p:spPr bwMode="auto">
          <a:xfrm>
            <a:off x="1812925" y="5222875"/>
            <a:ext cx="184150" cy="457200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endParaRPr lang="fr-FR"/>
          </a:p>
        </p:txBody>
      </p:sp>
      <p:sp>
        <p:nvSpPr>
          <p:cNvPr id="268477" name="Text Box 189"/>
          <p:cNvSpPr txBox="1">
            <a:spLocks noChangeArrowheads="1"/>
          </p:cNvSpPr>
          <p:nvPr/>
        </p:nvSpPr>
        <p:spPr bwMode="auto">
          <a:xfrm>
            <a:off x="533400" y="3946525"/>
            <a:ext cx="4419600" cy="2835275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>
            <a:spAutoFit/>
          </a:bodyPr>
          <a:lstStyle/>
          <a:p>
            <a:r>
              <a:rPr kumimoji="1" lang="fr-FR" sz="2000"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rPr>
              <a:t>Thorough commission of technical systems:</a:t>
            </a:r>
          </a:p>
          <a:p>
            <a:pPr>
              <a:buFont typeface="Wingdings" pitchFamily="2" charset="2"/>
              <a:buBlip>
                <a:blip r:embed="rId3"/>
              </a:buBlip>
            </a:pPr>
            <a:r>
              <a:rPr kumimoji="1" lang="fr-FR" sz="2000"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rPr>
              <a:t>  Magnets, vacuum, cryo, PC, quench detection, energy extraction, RF, beam instrumentation, kickers, septa, collimators, absorbers, etc.</a:t>
            </a:r>
          </a:p>
          <a:p>
            <a:pPr>
              <a:buFont typeface="Wingdings" pitchFamily="2" charset="2"/>
              <a:buBlip>
                <a:blip r:embed="rId3"/>
              </a:buBlip>
            </a:pPr>
            <a:r>
              <a:rPr kumimoji="1" lang="fr-FR" sz="2000"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rPr>
              <a:t>  Services: AC distribution, water-cooling, ventilation, access control, safety, etc.</a:t>
            </a:r>
            <a:endParaRPr lang="fr-FR" sz="2000">
              <a:latin typeface="Tahoma" pitchFamily="34" charset="0"/>
            </a:endParaRPr>
          </a:p>
        </p:txBody>
      </p:sp>
      <p:sp>
        <p:nvSpPr>
          <p:cNvPr id="49" name="Rounded Rectangle 48"/>
          <p:cNvSpPr/>
          <p:nvPr/>
        </p:nvSpPr>
        <p:spPr bwMode="auto">
          <a:xfrm>
            <a:off x="5105400" y="5181600"/>
            <a:ext cx="3656463" cy="1587690"/>
          </a:xfrm>
          <a:prstGeom prst="roundRect">
            <a:avLst/>
          </a:prstGeom>
          <a:solidFill>
            <a:schemeClr val="accent1"/>
          </a:solidFill>
          <a:ln w="12700" cap="sq" cmpd="sng" algn="ctr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2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grpSp>
        <p:nvGrpSpPr>
          <p:cNvPr id="268480" name="Group 192"/>
          <p:cNvGrpSpPr>
            <a:grpSpLocks/>
          </p:cNvGrpSpPr>
          <p:nvPr/>
        </p:nvGrpSpPr>
        <p:grpSpPr bwMode="auto">
          <a:xfrm>
            <a:off x="4953004" y="3962401"/>
            <a:ext cx="3962498" cy="3170238"/>
            <a:chOff x="2880" y="2400"/>
            <a:chExt cx="2844" cy="1997"/>
          </a:xfrm>
        </p:grpSpPr>
        <p:sp>
          <p:nvSpPr>
            <p:cNvPr id="268478" name="Text Box 190"/>
            <p:cNvSpPr txBox="1">
              <a:spLocks noChangeArrowheads="1"/>
            </p:cNvSpPr>
            <p:nvPr/>
          </p:nvSpPr>
          <p:spPr bwMode="auto">
            <a:xfrm>
              <a:off x="2976" y="2400"/>
              <a:ext cx="2748" cy="1997"/>
            </a:xfrm>
            <a:prstGeom prst="rect">
              <a:avLst/>
            </a:prstGeom>
            <a:noFill/>
            <a:ln w="12700" cap="sq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square">
              <a:spAutoFit/>
            </a:bodyPr>
            <a:lstStyle/>
            <a:p>
              <a:pPr marL="457200" indent="-457200"/>
              <a:r>
                <a:rPr kumimoji="1" lang="fr-FR" sz="2000" u="sng" dirty="0">
                  <a:effectLst>
                    <a:outerShdw blurRad="38100" dist="38100" dir="2700000" algn="tl">
                      <a:srgbClr val="000000"/>
                    </a:outerShdw>
                  </a:effectLst>
                  <a:latin typeface="Tahoma" pitchFamily="34" charset="0"/>
                </a:rPr>
                <a:t>Stages</a:t>
              </a:r>
              <a:r>
                <a:rPr kumimoji="1" lang="fr-FR" sz="2000" dirty="0" smtClean="0">
                  <a:effectLst>
                    <a:outerShdw blurRad="38100" dist="38100" dir="2700000" algn="tl">
                      <a:srgbClr val="000000"/>
                    </a:outerShdw>
                  </a:effectLst>
                  <a:latin typeface="Tahoma" pitchFamily="34" charset="0"/>
                </a:rPr>
                <a:t>:</a:t>
              </a:r>
              <a:endParaRPr kumimoji="1" lang="fr-FR" sz="2000" dirty="0"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endParaRPr>
            </a:p>
            <a:p>
              <a:pPr marL="457200" indent="-457200">
                <a:buFontTx/>
                <a:buAutoNum type="arabicPeriod"/>
              </a:pPr>
              <a:r>
                <a:rPr kumimoji="1" lang="fr-FR" sz="2000" dirty="0">
                  <a:effectLst>
                    <a:outerShdw blurRad="38100" dist="38100" dir="2700000" algn="tl">
                      <a:srgbClr val="000000"/>
                    </a:outerShdw>
                  </a:effectLst>
                  <a:latin typeface="Tahoma" pitchFamily="34" charset="0"/>
                </a:rPr>
                <a:t> </a:t>
              </a:r>
              <a:r>
                <a:rPr kumimoji="1" lang="fr-FR" sz="2000" dirty="0" err="1">
                  <a:effectLst>
                    <a:outerShdw blurRad="38100" dist="38100" dir="2700000" algn="tl">
                      <a:srgbClr val="000000"/>
                    </a:outerShdw>
                  </a:effectLst>
                  <a:latin typeface="Tahoma" pitchFamily="34" charset="0"/>
                </a:rPr>
                <a:t>Individual</a:t>
              </a:r>
              <a:r>
                <a:rPr kumimoji="1" lang="fr-FR" sz="2000" dirty="0">
                  <a:effectLst>
                    <a:outerShdw blurRad="38100" dist="38100" dir="2700000" algn="tl">
                      <a:srgbClr val="000000"/>
                    </a:outerShdw>
                  </a:effectLst>
                  <a:latin typeface="Tahoma" pitchFamily="34" charset="0"/>
                </a:rPr>
                <a:t> system test</a:t>
              </a:r>
            </a:p>
            <a:p>
              <a:pPr marL="457200" indent="-457200">
                <a:buFontTx/>
                <a:buAutoNum type="arabicPeriod"/>
              </a:pPr>
              <a:r>
                <a:rPr kumimoji="1" lang="fr-FR" sz="2000" dirty="0">
                  <a:effectLst>
                    <a:outerShdw blurRad="38100" dist="38100" dir="2700000" algn="tl">
                      <a:srgbClr val="000000"/>
                    </a:outerShdw>
                  </a:effectLst>
                  <a:latin typeface="Tahoma" pitchFamily="34" charset="0"/>
                </a:rPr>
                <a:t> Global system </a:t>
              </a:r>
              <a:r>
                <a:rPr kumimoji="1" lang="fr-FR" sz="2000" dirty="0" smtClean="0">
                  <a:effectLst>
                    <a:outerShdw blurRad="38100" dist="38100" dir="2700000" algn="tl">
                      <a:srgbClr val="000000"/>
                    </a:outerShdw>
                  </a:effectLst>
                  <a:latin typeface="Tahoma" pitchFamily="34" charset="0"/>
                </a:rPr>
                <a:t>test</a:t>
              </a:r>
            </a:p>
            <a:p>
              <a:pPr marL="457200" indent="-457200"/>
              <a:endParaRPr kumimoji="1" lang="fr-FR" sz="2000" dirty="0"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endParaRPr>
            </a:p>
            <a:p>
              <a:pPr marL="457200" indent="-457200"/>
              <a:r>
                <a:rPr kumimoji="1" lang="fr-FR" sz="2000" u="sng" dirty="0" err="1" smtClean="0">
                  <a:solidFill>
                    <a:schemeClr val="accent1">
                      <a:lumMod val="50000"/>
                    </a:schemeClr>
                  </a:solidFill>
                  <a:latin typeface="Tahoma" pitchFamily="34" charset="0"/>
                </a:rPr>
                <a:t>Commissioned</a:t>
              </a:r>
              <a:r>
                <a:rPr kumimoji="1" lang="fr-FR" sz="2000" u="sng" dirty="0" smtClean="0">
                  <a:solidFill>
                    <a:schemeClr val="accent1">
                      <a:lumMod val="50000"/>
                    </a:schemeClr>
                  </a:solidFill>
                  <a:latin typeface="Tahoma" pitchFamily="34" charset="0"/>
                </a:rPr>
                <a:t> </a:t>
              </a:r>
              <a:r>
                <a:rPr kumimoji="1" lang="fr-FR" sz="2000" u="sng" dirty="0" err="1" smtClean="0">
                  <a:solidFill>
                    <a:schemeClr val="accent1">
                      <a:lumMod val="50000"/>
                    </a:schemeClr>
                  </a:solidFill>
                  <a:latin typeface="Tahoma" pitchFamily="34" charset="0"/>
                </a:rPr>
                <a:t>energy</a:t>
              </a:r>
              <a:r>
                <a:rPr kumimoji="1" lang="fr-FR" sz="2000" dirty="0" smtClean="0">
                  <a:solidFill>
                    <a:schemeClr val="accent1">
                      <a:lumMod val="50000"/>
                    </a:schemeClr>
                  </a:solidFill>
                  <a:latin typeface="Tahoma" pitchFamily="34" charset="0"/>
                </a:rPr>
                <a:t>:</a:t>
              </a:r>
            </a:p>
            <a:p>
              <a:pPr marL="457200" indent="-457200">
                <a:buFont typeface="+mj-lt"/>
                <a:buAutoNum type="arabicPeriod"/>
              </a:pPr>
              <a:r>
                <a:rPr kumimoji="1" lang="fr-FR" sz="2000" dirty="0" smtClean="0">
                  <a:solidFill>
                    <a:schemeClr val="accent1">
                      <a:lumMod val="50000"/>
                    </a:schemeClr>
                  </a:solidFill>
                  <a:latin typeface="Tahoma" pitchFamily="34" charset="0"/>
                </a:rPr>
                <a:t>2008 </a:t>
              </a:r>
              <a:r>
                <a:rPr kumimoji="1" lang="fr-FR" sz="2000" dirty="0" smtClean="0">
                  <a:solidFill>
                    <a:schemeClr val="accent1">
                      <a:lumMod val="50000"/>
                    </a:schemeClr>
                  </a:solidFill>
                  <a:latin typeface="Tahoma" pitchFamily="34" charset="0"/>
                  <a:sym typeface="Wingdings" pitchFamily="2" charset="2"/>
                </a:rPr>
                <a:t> </a:t>
              </a:r>
              <a:r>
                <a:rPr kumimoji="1" lang="fr-FR" sz="2000" dirty="0" err="1" smtClean="0">
                  <a:solidFill>
                    <a:schemeClr val="accent1">
                      <a:lumMod val="50000"/>
                    </a:schemeClr>
                  </a:solidFill>
                  <a:latin typeface="Tahoma" pitchFamily="34" charset="0"/>
                  <a:sym typeface="Wingdings" pitchFamily="2" charset="2"/>
                </a:rPr>
                <a:t>Eb</a:t>
              </a:r>
              <a:r>
                <a:rPr kumimoji="1" lang="fr-FR" sz="2000" dirty="0" smtClean="0">
                  <a:solidFill>
                    <a:schemeClr val="accent1">
                      <a:lumMod val="50000"/>
                    </a:schemeClr>
                  </a:solidFill>
                  <a:latin typeface="Tahoma" pitchFamily="34" charset="0"/>
                  <a:sym typeface="Wingdings" pitchFamily="2" charset="2"/>
                </a:rPr>
                <a:t> = 5.5 </a:t>
              </a:r>
              <a:r>
                <a:rPr kumimoji="1" lang="fr-FR" sz="2000" dirty="0" err="1" smtClean="0">
                  <a:solidFill>
                    <a:schemeClr val="accent1">
                      <a:lumMod val="50000"/>
                    </a:schemeClr>
                  </a:solidFill>
                  <a:latin typeface="Tahoma" pitchFamily="34" charset="0"/>
                  <a:sym typeface="Wingdings" pitchFamily="2" charset="2"/>
                </a:rPr>
                <a:t>TeV</a:t>
              </a:r>
              <a:r>
                <a:rPr kumimoji="1" lang="fr-FR" sz="2000" dirty="0" smtClean="0">
                  <a:solidFill>
                    <a:schemeClr val="accent1">
                      <a:lumMod val="50000"/>
                    </a:schemeClr>
                  </a:solidFill>
                  <a:latin typeface="Tahoma" pitchFamily="34" charset="0"/>
                  <a:sym typeface="Wingdings" pitchFamily="2" charset="2"/>
                </a:rPr>
                <a:t> (no training </a:t>
              </a:r>
              <a:r>
                <a:rPr kumimoji="1" lang="fr-FR" sz="2000" dirty="0" err="1" smtClean="0">
                  <a:solidFill>
                    <a:schemeClr val="accent1">
                      <a:lumMod val="50000"/>
                    </a:schemeClr>
                  </a:solidFill>
                  <a:latin typeface="Tahoma" pitchFamily="34" charset="0"/>
                  <a:sym typeface="Wingdings" pitchFamily="2" charset="2"/>
                </a:rPr>
                <a:t>quenches</a:t>
              </a:r>
              <a:r>
                <a:rPr kumimoji="1" lang="fr-FR" sz="2000" dirty="0" smtClean="0">
                  <a:solidFill>
                    <a:schemeClr val="accent1">
                      <a:lumMod val="50000"/>
                    </a:schemeClr>
                  </a:solidFill>
                  <a:latin typeface="Tahoma" pitchFamily="34" charset="0"/>
                  <a:sym typeface="Wingdings" pitchFamily="2" charset="2"/>
                </a:rPr>
                <a:t>)</a:t>
              </a:r>
            </a:p>
            <a:p>
              <a:pPr marL="457200" indent="-457200">
                <a:buFont typeface="+mj-lt"/>
                <a:buAutoNum type="arabicPeriod"/>
              </a:pPr>
              <a:r>
                <a:rPr kumimoji="1" lang="fr-FR" sz="2000" dirty="0" smtClean="0">
                  <a:solidFill>
                    <a:schemeClr val="accent1">
                      <a:lumMod val="50000"/>
                    </a:schemeClr>
                  </a:solidFill>
                  <a:latin typeface="Tahoma" pitchFamily="34" charset="0"/>
                  <a:sym typeface="Wingdings" pitchFamily="2" charset="2"/>
                </a:rPr>
                <a:t>2009  </a:t>
              </a:r>
              <a:r>
                <a:rPr kumimoji="1" lang="fr-FR" sz="2000" dirty="0" err="1" smtClean="0">
                  <a:solidFill>
                    <a:schemeClr val="accent1">
                      <a:lumMod val="50000"/>
                    </a:schemeClr>
                  </a:solidFill>
                  <a:latin typeface="Tahoma" pitchFamily="34" charset="0"/>
                  <a:sym typeface="Wingdings" pitchFamily="2" charset="2"/>
                </a:rPr>
                <a:t>Eb</a:t>
              </a:r>
              <a:r>
                <a:rPr kumimoji="1" lang="fr-FR" sz="2000" dirty="0" smtClean="0">
                  <a:solidFill>
                    <a:schemeClr val="accent1">
                      <a:lumMod val="50000"/>
                    </a:schemeClr>
                  </a:solidFill>
                  <a:latin typeface="Tahoma" pitchFamily="34" charset="0"/>
                  <a:sym typeface="Wingdings" pitchFamily="2" charset="2"/>
                </a:rPr>
                <a:t> = 7 </a:t>
              </a:r>
              <a:r>
                <a:rPr kumimoji="1" lang="fr-FR" sz="2000" dirty="0" err="1" smtClean="0">
                  <a:solidFill>
                    <a:schemeClr val="accent1">
                      <a:lumMod val="50000"/>
                    </a:schemeClr>
                  </a:solidFill>
                  <a:latin typeface="Tahoma" pitchFamily="34" charset="0"/>
                  <a:sym typeface="Wingdings" pitchFamily="2" charset="2"/>
                </a:rPr>
                <a:t>TeV</a:t>
              </a:r>
              <a:r>
                <a:rPr kumimoji="1" lang="fr-FR" sz="2000" dirty="0" smtClean="0">
                  <a:solidFill>
                    <a:schemeClr val="accent1">
                      <a:lumMod val="50000"/>
                    </a:schemeClr>
                  </a:solidFill>
                  <a:latin typeface="Tahoma" pitchFamily="34" charset="0"/>
                  <a:sym typeface="Wingdings" pitchFamily="2" charset="2"/>
                </a:rPr>
                <a:t> (</a:t>
              </a:r>
              <a:r>
                <a:rPr kumimoji="1" lang="fr-FR" sz="2000" dirty="0" err="1" smtClean="0">
                  <a:solidFill>
                    <a:schemeClr val="accent1">
                      <a:lumMod val="50000"/>
                    </a:schemeClr>
                  </a:solidFill>
                  <a:latin typeface="Tahoma" pitchFamily="34" charset="0"/>
                  <a:sym typeface="Wingdings" pitchFamily="2" charset="2"/>
                </a:rPr>
                <a:t>magnet</a:t>
              </a:r>
              <a:r>
                <a:rPr kumimoji="1" lang="fr-FR" sz="2000" dirty="0" smtClean="0">
                  <a:solidFill>
                    <a:schemeClr val="accent1">
                      <a:lumMod val="50000"/>
                    </a:schemeClr>
                  </a:solidFill>
                  <a:latin typeface="Tahoma" pitchFamily="34" charset="0"/>
                  <a:sym typeface="Wingdings" pitchFamily="2" charset="2"/>
                </a:rPr>
                <a:t> training </a:t>
              </a:r>
              <a:r>
                <a:rPr kumimoji="1" lang="fr-FR" sz="2000" dirty="0" err="1" smtClean="0">
                  <a:solidFill>
                    <a:schemeClr val="accent1">
                      <a:lumMod val="50000"/>
                    </a:schemeClr>
                  </a:solidFill>
                  <a:latin typeface="Tahoma" pitchFamily="34" charset="0"/>
                  <a:sym typeface="Wingdings" pitchFamily="2" charset="2"/>
                </a:rPr>
                <a:t>required</a:t>
              </a:r>
              <a:r>
                <a:rPr kumimoji="1" lang="fr-FR" sz="2000" dirty="0" smtClean="0">
                  <a:solidFill>
                    <a:schemeClr val="accent1">
                      <a:lumMod val="50000"/>
                    </a:schemeClr>
                  </a:solidFill>
                  <a:latin typeface="Tahoma" pitchFamily="34" charset="0"/>
                  <a:sym typeface="Wingdings" pitchFamily="2" charset="2"/>
                </a:rPr>
                <a:t>)</a:t>
              </a:r>
              <a:endParaRPr kumimoji="1" lang="fr-FR" sz="2000" dirty="0" smtClean="0">
                <a:solidFill>
                  <a:schemeClr val="accent1">
                    <a:lumMod val="50000"/>
                  </a:schemeClr>
                </a:solidFill>
                <a:latin typeface="Tahoma" pitchFamily="34" charset="0"/>
              </a:endParaRPr>
            </a:p>
            <a:p>
              <a:pPr marL="457200" indent="-457200"/>
              <a:endParaRPr lang="fr-FR" sz="2000" dirty="0"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endParaRPr>
            </a:p>
          </p:txBody>
        </p:sp>
        <p:sp>
          <p:nvSpPr>
            <p:cNvPr id="268479" name="Line 191"/>
            <p:cNvSpPr>
              <a:spLocks noChangeShapeType="1"/>
            </p:cNvSpPr>
            <p:nvPr/>
          </p:nvSpPr>
          <p:spPr bwMode="auto">
            <a:xfrm>
              <a:off x="2880" y="2448"/>
              <a:ext cx="0" cy="168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</p:spPr>
          <p:txBody>
            <a:bodyPr/>
            <a:lstStyle/>
            <a:p>
              <a:endParaRPr lang="en-GB"/>
            </a:p>
          </p:txBody>
        </p:sp>
      </p:grpSp>
      <p:grpSp>
        <p:nvGrpSpPr>
          <p:cNvPr id="268501" name="Group 213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268502" name="WordArt 214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 dirty="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268503" name="WordArt 215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268504" name="WordArt 216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268505" name="WordArt 217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268506" name="WordArt 218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</p:spTree>
    <p:custDataLst>
      <p:tags r:id="rId1"/>
    </p:custDataLst>
  </p:cSld>
  <p:clrMapOvr>
    <a:masterClrMapping/>
  </p:clrMapOvr>
  <p:transition advTm="72494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268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268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2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8477" grpId="0"/>
      <p:bldP spid="49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234" name="Line 2"/>
          <p:cNvSpPr>
            <a:spLocks noChangeShapeType="1"/>
          </p:cNvSpPr>
          <p:nvPr/>
        </p:nvSpPr>
        <p:spPr bwMode="auto">
          <a:xfrm>
            <a:off x="1676400" y="4495800"/>
            <a:ext cx="533400" cy="1371600"/>
          </a:xfrm>
          <a:prstGeom prst="line">
            <a:avLst/>
          </a:prstGeom>
          <a:noFill/>
          <a:ln w="38100" cap="sq">
            <a:solidFill>
              <a:schemeClr val="tx1"/>
            </a:solidFill>
            <a:round/>
            <a:headEnd type="none" w="sm" len="sm"/>
            <a:tailEnd type="none" w="sm" len="sm"/>
          </a:ln>
          <a:effectLst/>
        </p:spPr>
        <p:txBody>
          <a:bodyPr/>
          <a:lstStyle/>
          <a:p>
            <a:endParaRPr lang="en-GB"/>
          </a:p>
        </p:txBody>
      </p:sp>
      <p:sp>
        <p:nvSpPr>
          <p:cNvPr id="351235" name="Rectangle 3"/>
          <p:cNvSpPr>
            <a:spLocks noGrp="1" noChangeArrowheads="1"/>
          </p:cNvSpPr>
          <p:nvPr>
            <p:ph type="title"/>
          </p:nvPr>
        </p:nvSpPr>
        <p:spPr>
          <a:xfrm>
            <a:off x="1295400" y="333375"/>
            <a:ext cx="7696200" cy="1066800"/>
          </a:xfrm>
        </p:spPr>
        <p:txBody>
          <a:bodyPr/>
          <a:lstStyle/>
          <a:p>
            <a:r>
              <a:rPr lang="en-US"/>
              <a:t>Accelerator complex for p</a:t>
            </a:r>
          </a:p>
        </p:txBody>
      </p:sp>
      <p:sp>
        <p:nvSpPr>
          <p:cNvPr id="94" name="Text Box 63"/>
          <p:cNvSpPr txBox="1">
            <a:spLocks noChangeArrowheads="1"/>
          </p:cNvSpPr>
          <p:nvPr/>
        </p:nvSpPr>
        <p:spPr bwMode="auto">
          <a:xfrm>
            <a:off x="304800" y="5335588"/>
            <a:ext cx="184150" cy="325437"/>
          </a:xfrm>
          <a:prstGeom prst="rect">
            <a:avLst/>
          </a:prstGeom>
          <a:noFill/>
          <a:ln w="12700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 eaLnBrk="1" fontAlgn="auto" hangingPunct="1">
              <a:lnSpc>
                <a:spcPct val="110000"/>
              </a:lnSpc>
              <a:spcBef>
                <a:spcPct val="10000"/>
              </a:spcBef>
              <a:spcAft>
                <a:spcPts val="0"/>
              </a:spcAft>
              <a:defRPr/>
            </a:pPr>
            <a:endParaRPr lang="en-US" sz="1400" kern="0" dirty="0">
              <a:solidFill>
                <a:srgbClr val="0033CC"/>
              </a:solidFill>
              <a:latin typeface="Comic Sans MS" pitchFamily="66" charset="0"/>
            </a:endParaRPr>
          </a:p>
        </p:txBody>
      </p:sp>
      <p:sp>
        <p:nvSpPr>
          <p:cNvPr id="351243" name="Oval 11"/>
          <p:cNvSpPr>
            <a:spLocks noChangeArrowheads="1"/>
          </p:cNvSpPr>
          <p:nvPr/>
        </p:nvSpPr>
        <p:spPr bwMode="auto">
          <a:xfrm>
            <a:off x="1676400" y="3962400"/>
            <a:ext cx="914400" cy="914400"/>
          </a:xfrm>
          <a:prstGeom prst="ellipse">
            <a:avLst/>
          </a:prstGeom>
          <a:noFill/>
          <a:ln w="28575" cap="sq">
            <a:solidFill>
              <a:schemeClr val="tx1"/>
            </a:solidFill>
            <a:round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endParaRPr lang="en-GB"/>
          </a:p>
        </p:txBody>
      </p:sp>
      <p:sp>
        <p:nvSpPr>
          <p:cNvPr id="351244" name="Freeform 12"/>
          <p:cNvSpPr>
            <a:spLocks/>
          </p:cNvSpPr>
          <p:nvPr/>
        </p:nvSpPr>
        <p:spPr bwMode="auto">
          <a:xfrm>
            <a:off x="2581275" y="4300538"/>
            <a:ext cx="390525" cy="271462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48" y="144"/>
              </a:cxn>
              <a:cxn ang="0">
                <a:pos x="240" y="192"/>
              </a:cxn>
            </a:cxnLst>
            <a:rect l="0" t="0" r="r" b="b"/>
            <a:pathLst>
              <a:path w="240" h="192">
                <a:moveTo>
                  <a:pt x="0" y="0"/>
                </a:moveTo>
                <a:cubicBezTo>
                  <a:pt x="4" y="56"/>
                  <a:pt x="8" y="112"/>
                  <a:pt x="48" y="144"/>
                </a:cubicBezTo>
                <a:cubicBezTo>
                  <a:pt x="88" y="176"/>
                  <a:pt x="164" y="184"/>
                  <a:pt x="240" y="192"/>
                </a:cubicBezTo>
              </a:path>
            </a:pathLst>
          </a:custGeom>
          <a:noFill/>
          <a:ln w="28575" cap="sq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  <p:txBody>
          <a:bodyPr/>
          <a:lstStyle/>
          <a:p>
            <a:endParaRPr lang="en-GB"/>
          </a:p>
        </p:txBody>
      </p:sp>
      <p:sp>
        <p:nvSpPr>
          <p:cNvPr id="351245" name="WordArt 13"/>
          <p:cNvSpPr>
            <a:spLocks noChangeArrowheads="1" noChangeShapeType="1" noTextEdit="1"/>
          </p:cNvSpPr>
          <p:nvPr/>
        </p:nvSpPr>
        <p:spPr bwMode="auto">
          <a:xfrm>
            <a:off x="2971800" y="4724400"/>
            <a:ext cx="304800" cy="15240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GB" sz="3600" i="1" kern="10">
                <a:ln w="9525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solidFill>
                  <a:srgbClr val="FFFFFF"/>
                </a:solidFill>
                <a:effectLst>
                  <a:outerShdw dist="35921" dir="2700000" algn="ctr" rotWithShape="0">
                    <a:srgbClr val="808080">
                      <a:alpha val="80000"/>
                    </a:srgbClr>
                  </a:outerShdw>
                </a:effectLst>
                <a:latin typeface="Arial Black"/>
              </a:rPr>
              <a:t>TI8</a:t>
            </a:r>
          </a:p>
        </p:txBody>
      </p:sp>
      <p:sp>
        <p:nvSpPr>
          <p:cNvPr id="351246" name="WordArt 14"/>
          <p:cNvSpPr>
            <a:spLocks noChangeArrowheads="1" noChangeShapeType="1" noTextEdit="1"/>
          </p:cNvSpPr>
          <p:nvPr/>
        </p:nvSpPr>
        <p:spPr bwMode="auto">
          <a:xfrm>
            <a:off x="1371600" y="4724400"/>
            <a:ext cx="304800" cy="15240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GB" sz="3600" i="1" kern="10">
                <a:ln w="9525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solidFill>
                  <a:srgbClr val="FFFFFF"/>
                </a:solidFill>
                <a:effectLst>
                  <a:outerShdw dist="35921" dir="2700000" algn="ctr" rotWithShape="0">
                    <a:srgbClr val="808080">
                      <a:alpha val="80000"/>
                    </a:srgbClr>
                  </a:outerShdw>
                </a:effectLst>
                <a:latin typeface="Arial Black"/>
              </a:rPr>
              <a:t>TI2</a:t>
            </a:r>
          </a:p>
        </p:txBody>
      </p:sp>
      <p:sp>
        <p:nvSpPr>
          <p:cNvPr id="351247" name="Oval 15"/>
          <p:cNvSpPr>
            <a:spLocks noChangeArrowheads="1"/>
          </p:cNvSpPr>
          <p:nvPr/>
        </p:nvSpPr>
        <p:spPr bwMode="auto">
          <a:xfrm>
            <a:off x="876300" y="1981200"/>
            <a:ext cx="2819400" cy="2743200"/>
          </a:xfrm>
          <a:prstGeom prst="ellipse">
            <a:avLst/>
          </a:prstGeom>
          <a:noFill/>
          <a:ln w="38100" cap="sq">
            <a:solidFill>
              <a:schemeClr val="tx1"/>
            </a:solidFill>
            <a:round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endParaRPr lang="en-GB"/>
          </a:p>
        </p:txBody>
      </p:sp>
      <p:sp>
        <p:nvSpPr>
          <p:cNvPr id="351249" name="AutoShape 17"/>
          <p:cNvSpPr>
            <a:spLocks noChangeArrowheads="1"/>
          </p:cNvSpPr>
          <p:nvPr/>
        </p:nvSpPr>
        <p:spPr bwMode="auto">
          <a:xfrm>
            <a:off x="2171700" y="4592638"/>
            <a:ext cx="266700" cy="228600"/>
          </a:xfrm>
          <a:prstGeom prst="irregularSeal2">
            <a:avLst/>
          </a:prstGeom>
          <a:solidFill>
            <a:schemeClr val="accent1"/>
          </a:solidFill>
          <a:ln w="12700" cap="sq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endParaRPr lang="en-GB"/>
          </a:p>
        </p:txBody>
      </p:sp>
      <p:sp>
        <p:nvSpPr>
          <p:cNvPr id="351250" name="AutoShape 18"/>
          <p:cNvSpPr>
            <a:spLocks noChangeArrowheads="1"/>
          </p:cNvSpPr>
          <p:nvPr/>
        </p:nvSpPr>
        <p:spPr bwMode="auto">
          <a:xfrm>
            <a:off x="1143000" y="4210050"/>
            <a:ext cx="266700" cy="228600"/>
          </a:xfrm>
          <a:prstGeom prst="irregularSeal2">
            <a:avLst/>
          </a:prstGeom>
          <a:solidFill>
            <a:schemeClr val="accent1"/>
          </a:solidFill>
          <a:ln w="12700" cap="sq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endParaRPr lang="en-GB"/>
          </a:p>
        </p:txBody>
      </p:sp>
      <p:sp>
        <p:nvSpPr>
          <p:cNvPr id="351251" name="AutoShape 19"/>
          <p:cNvSpPr>
            <a:spLocks noChangeArrowheads="1"/>
          </p:cNvSpPr>
          <p:nvPr/>
        </p:nvSpPr>
        <p:spPr bwMode="auto">
          <a:xfrm>
            <a:off x="3224213" y="4210050"/>
            <a:ext cx="266700" cy="228600"/>
          </a:xfrm>
          <a:prstGeom prst="irregularSeal2">
            <a:avLst/>
          </a:prstGeom>
          <a:solidFill>
            <a:schemeClr val="accent1"/>
          </a:solidFill>
          <a:ln w="12700" cap="sq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endParaRPr lang="en-GB"/>
          </a:p>
        </p:txBody>
      </p:sp>
      <p:sp>
        <p:nvSpPr>
          <p:cNvPr id="351252" name="AutoShape 20"/>
          <p:cNvSpPr>
            <a:spLocks noChangeArrowheads="1"/>
          </p:cNvSpPr>
          <p:nvPr/>
        </p:nvSpPr>
        <p:spPr bwMode="auto">
          <a:xfrm>
            <a:off x="2152650" y="1905000"/>
            <a:ext cx="266700" cy="228600"/>
          </a:xfrm>
          <a:prstGeom prst="irregularSeal2">
            <a:avLst/>
          </a:prstGeom>
          <a:solidFill>
            <a:schemeClr val="accent1"/>
          </a:solidFill>
          <a:ln w="12700" cap="sq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endParaRPr lang="en-GB"/>
          </a:p>
        </p:txBody>
      </p:sp>
      <p:sp>
        <p:nvSpPr>
          <p:cNvPr id="351253" name="AutoShape 21"/>
          <p:cNvSpPr>
            <a:spLocks noChangeArrowheads="1"/>
          </p:cNvSpPr>
          <p:nvPr/>
        </p:nvSpPr>
        <p:spPr bwMode="auto">
          <a:xfrm>
            <a:off x="762000" y="3352800"/>
            <a:ext cx="228600" cy="152400"/>
          </a:xfrm>
          <a:prstGeom prst="diamond">
            <a:avLst/>
          </a:prstGeom>
          <a:solidFill>
            <a:schemeClr val="accent1"/>
          </a:solidFill>
          <a:ln w="12700" cap="sq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endParaRPr lang="en-GB"/>
          </a:p>
        </p:txBody>
      </p:sp>
      <p:sp>
        <p:nvSpPr>
          <p:cNvPr id="351254" name="AutoShape 22"/>
          <p:cNvSpPr>
            <a:spLocks noChangeArrowheads="1"/>
          </p:cNvSpPr>
          <p:nvPr/>
        </p:nvSpPr>
        <p:spPr bwMode="auto">
          <a:xfrm>
            <a:off x="3581400" y="3352800"/>
            <a:ext cx="228600" cy="152400"/>
          </a:xfrm>
          <a:prstGeom prst="diamond">
            <a:avLst/>
          </a:prstGeom>
          <a:solidFill>
            <a:schemeClr val="accent1"/>
          </a:solidFill>
          <a:ln w="12700" cap="sq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endParaRPr lang="en-GB"/>
          </a:p>
        </p:txBody>
      </p:sp>
      <p:sp>
        <p:nvSpPr>
          <p:cNvPr id="351255" name="AutoShape 23"/>
          <p:cNvSpPr>
            <a:spLocks noChangeArrowheads="1"/>
          </p:cNvSpPr>
          <p:nvPr/>
        </p:nvSpPr>
        <p:spPr bwMode="auto">
          <a:xfrm rot="2297410">
            <a:off x="1111250" y="2374900"/>
            <a:ext cx="228600" cy="152400"/>
          </a:xfrm>
          <a:prstGeom prst="diamond">
            <a:avLst/>
          </a:prstGeom>
          <a:solidFill>
            <a:schemeClr val="accent1"/>
          </a:solidFill>
          <a:ln w="12700" cap="sq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endParaRPr lang="en-GB"/>
          </a:p>
        </p:txBody>
      </p:sp>
      <p:sp>
        <p:nvSpPr>
          <p:cNvPr id="351256" name="WordArt 24"/>
          <p:cNvSpPr>
            <a:spLocks noChangeArrowheads="1" noChangeShapeType="1" noTextEdit="1"/>
          </p:cNvSpPr>
          <p:nvPr/>
        </p:nvSpPr>
        <p:spPr bwMode="auto">
          <a:xfrm>
            <a:off x="2057400" y="1600200"/>
            <a:ext cx="457200" cy="28575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GB" sz="800" kern="10" spc="160" dirty="0">
                <a:ln w="9525" cap="sq">
                  <a:noFill/>
                  <a:round/>
                  <a:headEnd type="none" w="sm" len="sm"/>
                  <a:tailEnd type="none" w="sm" len="sm"/>
                </a:ln>
                <a:gradFill rotWithShape="1">
                  <a:gsLst>
                    <a:gs pos="0">
                      <a:srgbClr val="AAAAAA"/>
                    </a:gs>
                    <a:gs pos="50000">
                      <a:schemeClr val="accent1"/>
                    </a:gs>
                    <a:gs pos="100000">
                      <a:srgbClr val="AAAAAA"/>
                    </a:gs>
                  </a:gsLst>
                  <a:lin ang="5400000" scaled="1"/>
                </a:gradFill>
                <a:effectLst>
                  <a:outerShdw dist="45791" dir="3378596" algn="ctr" rotWithShape="0">
                    <a:srgbClr val="4D4D4D">
                      <a:alpha val="80000"/>
                    </a:srgbClr>
                  </a:outerShdw>
                </a:effectLst>
                <a:latin typeface="Arial Black"/>
              </a:rPr>
              <a:t>CMS</a:t>
            </a:r>
          </a:p>
        </p:txBody>
      </p:sp>
      <p:sp>
        <p:nvSpPr>
          <p:cNvPr id="351257" name="WordArt 25"/>
          <p:cNvSpPr>
            <a:spLocks noChangeArrowheads="1" noChangeShapeType="1" noTextEdit="1"/>
          </p:cNvSpPr>
          <p:nvPr/>
        </p:nvSpPr>
        <p:spPr bwMode="auto">
          <a:xfrm>
            <a:off x="2144713" y="4972050"/>
            <a:ext cx="598487" cy="28575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GB" sz="1200" kern="10" spc="240" dirty="0">
                <a:ln w="9525" cap="sq">
                  <a:noFill/>
                  <a:round/>
                  <a:headEnd type="none" w="sm" len="sm"/>
                  <a:tailEnd type="none" w="sm" len="sm"/>
                </a:ln>
                <a:gradFill rotWithShape="1">
                  <a:gsLst>
                    <a:gs pos="0">
                      <a:srgbClr val="AAAAAA"/>
                    </a:gs>
                    <a:gs pos="50000">
                      <a:schemeClr val="accent1"/>
                    </a:gs>
                    <a:gs pos="100000">
                      <a:srgbClr val="AAAAAA"/>
                    </a:gs>
                  </a:gsLst>
                  <a:lin ang="5400000" scaled="1"/>
                </a:gradFill>
                <a:effectLst>
                  <a:outerShdw dist="45791" dir="3378596" algn="ctr" rotWithShape="0">
                    <a:srgbClr val="4D4D4D">
                      <a:alpha val="80000"/>
                    </a:srgbClr>
                  </a:outerShdw>
                </a:effectLst>
                <a:latin typeface="Arial Black"/>
              </a:rPr>
              <a:t>ATLAS</a:t>
            </a:r>
          </a:p>
        </p:txBody>
      </p:sp>
      <p:sp>
        <p:nvSpPr>
          <p:cNvPr id="351258" name="WordArt 26"/>
          <p:cNvSpPr>
            <a:spLocks noChangeArrowheads="1" noChangeShapeType="1" noTextEdit="1"/>
          </p:cNvSpPr>
          <p:nvPr/>
        </p:nvSpPr>
        <p:spPr bwMode="auto">
          <a:xfrm>
            <a:off x="3376613" y="4438650"/>
            <a:ext cx="433387" cy="36195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GB" sz="800" kern="10" spc="160" dirty="0" err="1">
                <a:ln w="9525" cap="sq">
                  <a:noFill/>
                  <a:round/>
                  <a:headEnd type="none" w="sm" len="sm"/>
                  <a:tailEnd type="none" w="sm" len="sm"/>
                </a:ln>
                <a:gradFill rotWithShape="1">
                  <a:gsLst>
                    <a:gs pos="0">
                      <a:srgbClr val="AAAAAA"/>
                    </a:gs>
                    <a:gs pos="50000">
                      <a:schemeClr val="accent1"/>
                    </a:gs>
                    <a:gs pos="100000">
                      <a:srgbClr val="AAAAAA"/>
                    </a:gs>
                  </a:gsLst>
                  <a:lin ang="5400000" scaled="1"/>
                </a:gradFill>
                <a:effectLst>
                  <a:outerShdw dist="45791" dir="3378596" algn="ctr" rotWithShape="0">
                    <a:srgbClr val="4D4D4D">
                      <a:alpha val="80000"/>
                    </a:srgbClr>
                  </a:outerShdw>
                </a:effectLst>
                <a:latin typeface="Arial Black"/>
              </a:rPr>
              <a:t>LHCb</a:t>
            </a:r>
            <a:endParaRPr lang="en-GB" sz="800" kern="10" spc="160" dirty="0">
              <a:ln w="9525" cap="sq">
                <a:noFill/>
                <a:round/>
                <a:headEnd type="none" w="sm" len="sm"/>
                <a:tailEnd type="none" w="sm" len="sm"/>
              </a:ln>
              <a:gradFill rotWithShape="1">
                <a:gsLst>
                  <a:gs pos="0">
                    <a:srgbClr val="AAAAAA"/>
                  </a:gs>
                  <a:gs pos="50000">
                    <a:schemeClr val="accent1"/>
                  </a:gs>
                  <a:gs pos="100000">
                    <a:srgbClr val="AAAAAA"/>
                  </a:gs>
                </a:gsLst>
                <a:lin ang="5400000" scaled="1"/>
              </a:gradFill>
              <a:effectLst>
                <a:outerShdw dist="45791" dir="3378596" algn="ctr" rotWithShape="0">
                  <a:srgbClr val="4D4D4D">
                    <a:alpha val="80000"/>
                  </a:srgbClr>
                </a:outerShdw>
              </a:effectLst>
              <a:latin typeface="Arial Black"/>
            </a:endParaRPr>
          </a:p>
        </p:txBody>
      </p:sp>
      <p:sp>
        <p:nvSpPr>
          <p:cNvPr id="351259" name="WordArt 27"/>
          <p:cNvSpPr>
            <a:spLocks noChangeArrowheads="1" noChangeShapeType="1" noTextEdit="1"/>
          </p:cNvSpPr>
          <p:nvPr/>
        </p:nvSpPr>
        <p:spPr bwMode="auto">
          <a:xfrm>
            <a:off x="838200" y="4438650"/>
            <a:ext cx="433388" cy="28575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GB" sz="800" kern="10" spc="160" dirty="0">
                <a:ln w="9525" cap="sq">
                  <a:noFill/>
                  <a:round/>
                  <a:headEnd type="none" w="sm" len="sm"/>
                  <a:tailEnd type="none" w="sm" len="sm"/>
                </a:ln>
                <a:gradFill rotWithShape="1">
                  <a:gsLst>
                    <a:gs pos="0">
                      <a:srgbClr val="AAAAAA"/>
                    </a:gs>
                    <a:gs pos="50000">
                      <a:schemeClr val="accent1"/>
                    </a:gs>
                    <a:gs pos="100000">
                      <a:srgbClr val="AAAAAA"/>
                    </a:gs>
                  </a:gsLst>
                  <a:lin ang="5400000" scaled="1"/>
                </a:gradFill>
                <a:effectLst>
                  <a:outerShdw dist="45791" dir="3378596" algn="ctr" rotWithShape="0">
                    <a:srgbClr val="4D4D4D">
                      <a:alpha val="80000"/>
                    </a:srgbClr>
                  </a:outerShdw>
                </a:effectLst>
                <a:latin typeface="Arial Black"/>
              </a:rPr>
              <a:t>ALICE</a:t>
            </a:r>
          </a:p>
        </p:txBody>
      </p:sp>
      <p:sp>
        <p:nvSpPr>
          <p:cNvPr id="351260" name="WordArt 28"/>
          <p:cNvSpPr>
            <a:spLocks noChangeArrowheads="1" noChangeShapeType="1" noTextEdit="1"/>
          </p:cNvSpPr>
          <p:nvPr/>
        </p:nvSpPr>
        <p:spPr bwMode="auto">
          <a:xfrm>
            <a:off x="3429000" y="2286000"/>
            <a:ext cx="519113" cy="17145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GB" sz="3600" i="1" kern="10">
                <a:ln w="9525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solidFill>
                  <a:srgbClr val="FFFFFF"/>
                </a:solidFill>
                <a:effectLst>
                  <a:outerShdw dist="35921" dir="2700000" algn="ctr" rotWithShape="0">
                    <a:srgbClr val="808080">
                      <a:alpha val="80000"/>
                    </a:srgbClr>
                  </a:outerShdw>
                </a:effectLst>
                <a:latin typeface="Arial Black"/>
              </a:rPr>
              <a:t>LBDS</a:t>
            </a:r>
          </a:p>
        </p:txBody>
      </p:sp>
      <p:sp>
        <p:nvSpPr>
          <p:cNvPr id="351261" name="WordArt 29"/>
          <p:cNvSpPr>
            <a:spLocks noChangeArrowheads="1" noChangeShapeType="1" noTextEdit="1"/>
          </p:cNvSpPr>
          <p:nvPr/>
        </p:nvSpPr>
        <p:spPr bwMode="auto">
          <a:xfrm>
            <a:off x="76200" y="3276600"/>
            <a:ext cx="671513" cy="24765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GB" sz="3600" i="1" kern="10" dirty="0" err="1">
                <a:ln w="9525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solidFill>
                  <a:srgbClr val="FFFFFF"/>
                </a:solidFill>
                <a:effectLst>
                  <a:outerShdw dist="35921" dir="2700000" algn="ctr" rotWithShape="0">
                    <a:srgbClr val="808080">
                      <a:alpha val="80000"/>
                    </a:srgbClr>
                  </a:outerShdw>
                </a:effectLst>
                <a:latin typeface="Arial Black"/>
              </a:rPr>
              <a:t>Collim</a:t>
            </a:r>
            <a:r>
              <a:rPr lang="en-GB" sz="3600" i="1" kern="10" dirty="0">
                <a:ln w="9525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solidFill>
                  <a:srgbClr val="FFFFFF"/>
                </a:solidFill>
                <a:effectLst>
                  <a:outerShdw dist="35921" dir="2700000" algn="ctr" rotWithShape="0">
                    <a:srgbClr val="808080">
                      <a:alpha val="80000"/>
                    </a:srgbClr>
                  </a:outerShdw>
                </a:effectLst>
                <a:latin typeface="Arial Black"/>
              </a:rPr>
              <a:t> (p)</a:t>
            </a:r>
          </a:p>
        </p:txBody>
      </p:sp>
      <p:sp>
        <p:nvSpPr>
          <p:cNvPr id="351262" name="WordArt 30"/>
          <p:cNvSpPr>
            <a:spLocks noChangeArrowheads="1" noChangeShapeType="1" noTextEdit="1"/>
          </p:cNvSpPr>
          <p:nvPr/>
        </p:nvSpPr>
        <p:spPr bwMode="auto">
          <a:xfrm>
            <a:off x="3886200" y="3276600"/>
            <a:ext cx="671513" cy="24765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GB" sz="3600" i="1" kern="10">
                <a:ln w="9525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solidFill>
                  <a:srgbClr val="FFFFFF"/>
                </a:solidFill>
                <a:effectLst>
                  <a:outerShdw dist="35921" dir="2700000" algn="ctr" rotWithShape="0">
                    <a:srgbClr val="808080">
                      <a:alpha val="80000"/>
                    </a:srgbClr>
                  </a:outerShdw>
                </a:effectLst>
                <a:latin typeface="Arial Black"/>
              </a:rPr>
              <a:t>Collim (beta)</a:t>
            </a:r>
          </a:p>
        </p:txBody>
      </p:sp>
      <p:sp>
        <p:nvSpPr>
          <p:cNvPr id="351263" name="WordArt 31"/>
          <p:cNvSpPr>
            <a:spLocks noChangeArrowheads="1" noChangeShapeType="1" noTextEdit="1"/>
          </p:cNvSpPr>
          <p:nvPr/>
        </p:nvSpPr>
        <p:spPr bwMode="auto">
          <a:xfrm>
            <a:off x="882650" y="2222500"/>
            <a:ext cx="366713" cy="17145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GB" sz="3600" i="1" kern="10">
                <a:ln w="9525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solidFill>
                  <a:srgbClr val="FFFFFF"/>
                </a:solidFill>
                <a:effectLst>
                  <a:outerShdw dist="35921" dir="2700000" algn="ctr" rotWithShape="0">
                    <a:srgbClr val="808080">
                      <a:alpha val="80000"/>
                    </a:srgbClr>
                  </a:outerShdw>
                </a:effectLst>
                <a:latin typeface="Arial Black"/>
              </a:rPr>
              <a:t>RF</a:t>
            </a:r>
          </a:p>
        </p:txBody>
      </p:sp>
      <p:sp>
        <p:nvSpPr>
          <p:cNvPr id="351264" name="Text Box 32"/>
          <p:cNvSpPr txBox="1">
            <a:spLocks noChangeArrowheads="1"/>
          </p:cNvSpPr>
          <p:nvPr/>
        </p:nvSpPr>
        <p:spPr bwMode="auto">
          <a:xfrm>
            <a:off x="2162175" y="4572000"/>
            <a:ext cx="247650" cy="244475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r>
              <a:rPr lang="fr-FR" sz="1000">
                <a:solidFill>
                  <a:schemeClr val="bg1"/>
                </a:solidFill>
              </a:rPr>
              <a:t>1</a:t>
            </a:r>
          </a:p>
        </p:txBody>
      </p:sp>
      <p:sp>
        <p:nvSpPr>
          <p:cNvPr id="351265" name="Text Box 33"/>
          <p:cNvSpPr txBox="1">
            <a:spLocks noChangeArrowheads="1"/>
          </p:cNvSpPr>
          <p:nvPr/>
        </p:nvSpPr>
        <p:spPr bwMode="auto">
          <a:xfrm>
            <a:off x="1143000" y="4210050"/>
            <a:ext cx="247650" cy="244475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r>
              <a:rPr lang="fr-FR" sz="1000">
                <a:solidFill>
                  <a:schemeClr val="bg1"/>
                </a:solidFill>
              </a:rPr>
              <a:t>2</a:t>
            </a:r>
          </a:p>
        </p:txBody>
      </p:sp>
      <p:sp>
        <p:nvSpPr>
          <p:cNvPr id="351266" name="Text Box 34"/>
          <p:cNvSpPr txBox="1">
            <a:spLocks noChangeArrowheads="1"/>
          </p:cNvSpPr>
          <p:nvPr/>
        </p:nvSpPr>
        <p:spPr bwMode="auto">
          <a:xfrm>
            <a:off x="752475" y="3295650"/>
            <a:ext cx="247650" cy="244475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r>
              <a:rPr lang="fr-FR" sz="1000">
                <a:solidFill>
                  <a:schemeClr val="bg1"/>
                </a:solidFill>
              </a:rPr>
              <a:t>3</a:t>
            </a:r>
          </a:p>
        </p:txBody>
      </p:sp>
      <p:sp>
        <p:nvSpPr>
          <p:cNvPr id="351267" name="Text Box 35"/>
          <p:cNvSpPr txBox="1">
            <a:spLocks noChangeArrowheads="1"/>
          </p:cNvSpPr>
          <p:nvPr/>
        </p:nvSpPr>
        <p:spPr bwMode="auto">
          <a:xfrm>
            <a:off x="1111250" y="2327275"/>
            <a:ext cx="247650" cy="244475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r>
              <a:rPr lang="fr-FR" sz="1000">
                <a:solidFill>
                  <a:schemeClr val="bg1"/>
                </a:solidFill>
              </a:rPr>
              <a:t>4</a:t>
            </a:r>
          </a:p>
        </p:txBody>
      </p:sp>
      <p:sp>
        <p:nvSpPr>
          <p:cNvPr id="351268" name="Text Box 36"/>
          <p:cNvSpPr txBox="1">
            <a:spLocks noChangeArrowheads="1"/>
          </p:cNvSpPr>
          <p:nvPr/>
        </p:nvSpPr>
        <p:spPr bwMode="auto">
          <a:xfrm>
            <a:off x="2162175" y="1905000"/>
            <a:ext cx="247650" cy="244475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r>
              <a:rPr lang="fr-FR" sz="1000">
                <a:solidFill>
                  <a:schemeClr val="bg1"/>
                </a:solidFill>
              </a:rPr>
              <a:t>5</a:t>
            </a:r>
          </a:p>
        </p:txBody>
      </p:sp>
      <p:sp>
        <p:nvSpPr>
          <p:cNvPr id="351269" name="Text Box 37"/>
          <p:cNvSpPr txBox="1">
            <a:spLocks noChangeArrowheads="1"/>
          </p:cNvSpPr>
          <p:nvPr/>
        </p:nvSpPr>
        <p:spPr bwMode="auto">
          <a:xfrm>
            <a:off x="3573463" y="3297238"/>
            <a:ext cx="247650" cy="244475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r>
              <a:rPr lang="fr-FR" sz="1000">
                <a:solidFill>
                  <a:schemeClr val="bg1"/>
                </a:solidFill>
              </a:rPr>
              <a:t>7</a:t>
            </a:r>
          </a:p>
        </p:txBody>
      </p:sp>
      <p:sp>
        <p:nvSpPr>
          <p:cNvPr id="351270" name="Text Box 38"/>
          <p:cNvSpPr txBox="1">
            <a:spLocks noChangeArrowheads="1"/>
          </p:cNvSpPr>
          <p:nvPr/>
        </p:nvSpPr>
        <p:spPr bwMode="auto">
          <a:xfrm>
            <a:off x="3235325" y="4191000"/>
            <a:ext cx="247650" cy="244475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r>
              <a:rPr lang="fr-FR" sz="1000">
                <a:solidFill>
                  <a:schemeClr val="bg1"/>
                </a:solidFill>
              </a:rPr>
              <a:t>8</a:t>
            </a:r>
          </a:p>
        </p:txBody>
      </p:sp>
      <p:sp>
        <p:nvSpPr>
          <p:cNvPr id="351271" name="Line 39"/>
          <p:cNvSpPr>
            <a:spLocks noChangeShapeType="1"/>
          </p:cNvSpPr>
          <p:nvPr/>
        </p:nvSpPr>
        <p:spPr bwMode="auto">
          <a:xfrm>
            <a:off x="3352800" y="2438400"/>
            <a:ext cx="304800" cy="228600"/>
          </a:xfrm>
          <a:prstGeom prst="line">
            <a:avLst/>
          </a:prstGeom>
          <a:noFill/>
          <a:ln w="19050" cap="sq">
            <a:solidFill>
              <a:schemeClr val="tx1"/>
            </a:solidFill>
            <a:round/>
            <a:headEnd type="none" w="sm" len="sm"/>
            <a:tailEnd type="none" w="sm" len="sm"/>
          </a:ln>
          <a:effectLst/>
        </p:spPr>
        <p:txBody>
          <a:bodyPr/>
          <a:lstStyle/>
          <a:p>
            <a:endParaRPr lang="en-GB"/>
          </a:p>
        </p:txBody>
      </p:sp>
      <p:sp>
        <p:nvSpPr>
          <p:cNvPr id="351272" name="Line 40"/>
          <p:cNvSpPr>
            <a:spLocks noChangeShapeType="1"/>
          </p:cNvSpPr>
          <p:nvPr/>
        </p:nvSpPr>
        <p:spPr bwMode="auto">
          <a:xfrm flipH="1" flipV="1">
            <a:off x="3276600" y="2133600"/>
            <a:ext cx="76200" cy="304800"/>
          </a:xfrm>
          <a:prstGeom prst="line">
            <a:avLst/>
          </a:prstGeom>
          <a:noFill/>
          <a:ln w="19050" cap="sq">
            <a:solidFill>
              <a:schemeClr val="tx1"/>
            </a:solidFill>
            <a:round/>
            <a:headEnd type="none" w="sm" len="sm"/>
            <a:tailEnd type="none" w="sm" len="sm"/>
          </a:ln>
          <a:effectLst/>
        </p:spPr>
        <p:txBody>
          <a:bodyPr/>
          <a:lstStyle/>
          <a:p>
            <a:endParaRPr lang="en-GB"/>
          </a:p>
        </p:txBody>
      </p:sp>
      <p:sp>
        <p:nvSpPr>
          <p:cNvPr id="351273" name="AutoShape 41"/>
          <p:cNvSpPr>
            <a:spLocks noChangeArrowheads="1"/>
          </p:cNvSpPr>
          <p:nvPr/>
        </p:nvSpPr>
        <p:spPr bwMode="auto">
          <a:xfrm rot="-2041161">
            <a:off x="3200400" y="2362200"/>
            <a:ext cx="228600" cy="152400"/>
          </a:xfrm>
          <a:prstGeom prst="diamond">
            <a:avLst/>
          </a:prstGeom>
          <a:solidFill>
            <a:schemeClr val="accent1"/>
          </a:solidFill>
          <a:ln w="12700" cap="sq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endParaRPr lang="en-GB"/>
          </a:p>
        </p:txBody>
      </p:sp>
      <p:sp>
        <p:nvSpPr>
          <p:cNvPr id="351274" name="Text Box 42"/>
          <p:cNvSpPr txBox="1">
            <a:spLocks noChangeArrowheads="1"/>
          </p:cNvSpPr>
          <p:nvPr/>
        </p:nvSpPr>
        <p:spPr bwMode="auto">
          <a:xfrm>
            <a:off x="3200400" y="2305050"/>
            <a:ext cx="247650" cy="244475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r>
              <a:rPr lang="fr-FR" sz="1000">
                <a:solidFill>
                  <a:schemeClr val="bg1"/>
                </a:solidFill>
              </a:rPr>
              <a:t>6</a:t>
            </a:r>
          </a:p>
        </p:txBody>
      </p:sp>
      <p:sp>
        <p:nvSpPr>
          <p:cNvPr id="351401" name="Text Box 169"/>
          <p:cNvSpPr txBox="1">
            <a:spLocks noChangeArrowheads="1"/>
          </p:cNvSpPr>
          <p:nvPr/>
        </p:nvSpPr>
        <p:spPr bwMode="auto">
          <a:xfrm>
            <a:off x="1812925" y="3994150"/>
            <a:ext cx="563563" cy="366713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r>
              <a:rPr lang="fr-FR" sz="1800">
                <a:latin typeface="Tahoma" pitchFamily="34" charset="0"/>
              </a:rPr>
              <a:t>SPS</a:t>
            </a:r>
          </a:p>
        </p:txBody>
      </p:sp>
      <p:sp>
        <p:nvSpPr>
          <p:cNvPr id="351404" name="Oval 172"/>
          <p:cNvSpPr>
            <a:spLocks noChangeArrowheads="1"/>
          </p:cNvSpPr>
          <p:nvPr/>
        </p:nvSpPr>
        <p:spPr bwMode="auto">
          <a:xfrm>
            <a:off x="2209800" y="5562600"/>
            <a:ext cx="457200" cy="457200"/>
          </a:xfrm>
          <a:prstGeom prst="ellipse">
            <a:avLst/>
          </a:prstGeom>
          <a:noFill/>
          <a:ln w="38100" cap="sq">
            <a:solidFill>
              <a:schemeClr val="tx1"/>
            </a:solidFill>
            <a:round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endParaRPr lang="en-GB"/>
          </a:p>
        </p:txBody>
      </p:sp>
      <p:sp>
        <p:nvSpPr>
          <p:cNvPr id="351405" name="Oval 173"/>
          <p:cNvSpPr>
            <a:spLocks noChangeArrowheads="1"/>
          </p:cNvSpPr>
          <p:nvPr/>
        </p:nvSpPr>
        <p:spPr bwMode="auto">
          <a:xfrm>
            <a:off x="1752600" y="5562600"/>
            <a:ext cx="228600" cy="228600"/>
          </a:xfrm>
          <a:prstGeom prst="ellipse">
            <a:avLst/>
          </a:prstGeom>
          <a:noFill/>
          <a:ln w="38100" cap="sq">
            <a:solidFill>
              <a:schemeClr val="tx1"/>
            </a:solidFill>
            <a:round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endParaRPr lang="en-GB"/>
          </a:p>
        </p:txBody>
      </p:sp>
      <p:sp>
        <p:nvSpPr>
          <p:cNvPr id="351406" name="Line 174"/>
          <p:cNvSpPr>
            <a:spLocks noChangeShapeType="1"/>
          </p:cNvSpPr>
          <p:nvPr/>
        </p:nvSpPr>
        <p:spPr bwMode="auto">
          <a:xfrm flipV="1">
            <a:off x="1828800" y="5715000"/>
            <a:ext cx="152400" cy="533400"/>
          </a:xfrm>
          <a:prstGeom prst="line">
            <a:avLst/>
          </a:prstGeom>
          <a:noFill/>
          <a:ln w="38100" cap="sq">
            <a:solidFill>
              <a:schemeClr val="tx1"/>
            </a:solidFill>
            <a:round/>
            <a:headEnd type="none" w="sm" len="sm"/>
            <a:tailEnd type="none" w="sm" len="sm"/>
          </a:ln>
          <a:effectLst/>
        </p:spPr>
        <p:txBody>
          <a:bodyPr/>
          <a:lstStyle/>
          <a:p>
            <a:endParaRPr lang="en-GB"/>
          </a:p>
        </p:txBody>
      </p:sp>
      <p:sp>
        <p:nvSpPr>
          <p:cNvPr id="351407" name="Line 175"/>
          <p:cNvSpPr>
            <a:spLocks noChangeShapeType="1"/>
          </p:cNvSpPr>
          <p:nvPr/>
        </p:nvSpPr>
        <p:spPr bwMode="auto">
          <a:xfrm flipV="1">
            <a:off x="1905000" y="5562600"/>
            <a:ext cx="457200" cy="228600"/>
          </a:xfrm>
          <a:prstGeom prst="line">
            <a:avLst/>
          </a:prstGeom>
          <a:noFill/>
          <a:ln w="38100" cap="sq">
            <a:solidFill>
              <a:schemeClr val="tx1"/>
            </a:solidFill>
            <a:round/>
            <a:headEnd type="none" w="sm" len="sm"/>
            <a:tailEnd type="none" w="sm" len="sm"/>
          </a:ln>
          <a:effectLst/>
        </p:spPr>
        <p:txBody>
          <a:bodyPr/>
          <a:lstStyle/>
          <a:p>
            <a:endParaRPr lang="en-GB"/>
          </a:p>
        </p:txBody>
      </p:sp>
      <p:sp>
        <p:nvSpPr>
          <p:cNvPr id="351408" name="Text Box 176"/>
          <p:cNvSpPr txBox="1">
            <a:spLocks noChangeArrowheads="1"/>
          </p:cNvSpPr>
          <p:nvPr/>
        </p:nvSpPr>
        <p:spPr bwMode="auto">
          <a:xfrm rot="-4251271">
            <a:off x="1202531" y="6079332"/>
            <a:ext cx="915987" cy="336550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r>
              <a:rPr lang="en-US" sz="1600">
                <a:latin typeface="Tahoma" pitchFamily="34" charset="0"/>
              </a:rPr>
              <a:t>LINAC 2</a:t>
            </a:r>
          </a:p>
        </p:txBody>
      </p:sp>
      <p:sp>
        <p:nvSpPr>
          <p:cNvPr id="351409" name="Text Box 177"/>
          <p:cNvSpPr txBox="1">
            <a:spLocks noChangeArrowheads="1"/>
          </p:cNvSpPr>
          <p:nvPr/>
        </p:nvSpPr>
        <p:spPr bwMode="auto">
          <a:xfrm>
            <a:off x="2170113" y="5607050"/>
            <a:ext cx="531812" cy="336550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r>
              <a:rPr lang="en-US" sz="1600">
                <a:latin typeface="Tahoma" pitchFamily="34" charset="0"/>
              </a:rPr>
              <a:t>CPS</a:t>
            </a:r>
          </a:p>
        </p:txBody>
      </p:sp>
      <p:sp>
        <p:nvSpPr>
          <p:cNvPr id="351410" name="Text Box 178"/>
          <p:cNvSpPr txBox="1">
            <a:spLocks noChangeArrowheads="1"/>
          </p:cNvSpPr>
          <p:nvPr/>
        </p:nvSpPr>
        <p:spPr bwMode="auto">
          <a:xfrm>
            <a:off x="1447800" y="5257800"/>
            <a:ext cx="528638" cy="336550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r>
              <a:rPr lang="en-US" sz="1600">
                <a:latin typeface="Tahoma" pitchFamily="34" charset="0"/>
              </a:rPr>
              <a:t>PSB</a:t>
            </a:r>
          </a:p>
        </p:txBody>
      </p:sp>
      <p:sp>
        <p:nvSpPr>
          <p:cNvPr id="56" name="Text Box 10"/>
          <p:cNvSpPr txBox="1">
            <a:spLocks noChangeArrowheads="1"/>
          </p:cNvSpPr>
          <p:nvPr/>
        </p:nvSpPr>
        <p:spPr bwMode="auto">
          <a:xfrm>
            <a:off x="2895600" y="5133975"/>
            <a:ext cx="4191000" cy="1419225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>
            <a:spAutoFit/>
          </a:bodyPr>
          <a:lstStyle/>
          <a:p>
            <a:pPr defTabSz="142875" eaLnBrk="1" hangingPunct="1">
              <a:spcAft>
                <a:spcPts val="300"/>
              </a:spcAft>
              <a:tabLst>
                <a:tab pos="687388" algn="l"/>
              </a:tabLst>
            </a:pPr>
            <a:r>
              <a:rPr lang="en-US" sz="1400">
                <a:latin typeface="Tahoma" pitchFamily="34" charset="0"/>
              </a:rPr>
              <a:t>            </a:t>
            </a:r>
            <a:r>
              <a:rPr lang="en-US" sz="1400" u="sng">
                <a:latin typeface="Tahoma" pitchFamily="34" charset="0"/>
              </a:rPr>
              <a:t>Top energy(GeV)</a:t>
            </a:r>
            <a:r>
              <a:rPr lang="en-US" sz="1400">
                <a:latin typeface="Tahoma" pitchFamily="34" charset="0"/>
              </a:rPr>
              <a:t>	 </a:t>
            </a:r>
            <a:r>
              <a:rPr lang="en-US" sz="1400" u="sng">
                <a:latin typeface="Tahoma" pitchFamily="34" charset="0"/>
              </a:rPr>
              <a:t>Circumference(m)                    </a:t>
            </a:r>
          </a:p>
          <a:p>
            <a:pPr defTabSz="142875" eaLnBrk="1" hangingPunct="1">
              <a:tabLst>
                <a:tab pos="687388" algn="l"/>
              </a:tabLst>
            </a:pPr>
            <a:r>
              <a:rPr lang="en-US" sz="1400">
                <a:latin typeface="Tahoma" pitchFamily="34" charset="0"/>
              </a:rPr>
              <a:t>LINAC2		     0.12                  30</a:t>
            </a:r>
          </a:p>
          <a:p>
            <a:pPr defTabSz="142875" eaLnBrk="1" hangingPunct="1">
              <a:tabLst>
                <a:tab pos="687388" algn="l"/>
              </a:tabLst>
            </a:pPr>
            <a:r>
              <a:rPr lang="en-US" sz="1400">
                <a:latin typeface="Tahoma" pitchFamily="34" charset="0"/>
              </a:rPr>
              <a:t>PSB				1.4                   157</a:t>
            </a:r>
          </a:p>
          <a:p>
            <a:pPr defTabSz="142875" eaLnBrk="1" hangingPunct="1">
              <a:tabLst>
                <a:tab pos="687388" algn="l"/>
              </a:tabLst>
            </a:pPr>
            <a:r>
              <a:rPr lang="en-US" sz="1400">
                <a:latin typeface="Tahoma" pitchFamily="34" charset="0"/>
              </a:rPr>
              <a:t>CPS 		   	26 							   628 = 4 PSB</a:t>
            </a:r>
          </a:p>
          <a:p>
            <a:pPr defTabSz="142875" eaLnBrk="1" hangingPunct="1">
              <a:tabLst>
                <a:tab pos="687388" algn="l"/>
              </a:tabLst>
            </a:pPr>
            <a:r>
              <a:rPr lang="en-US" sz="1400">
                <a:latin typeface="Tahoma" pitchFamily="34" charset="0"/>
              </a:rPr>
              <a:t>SPS 	  		450  	 					  6911 = 11 x PS</a:t>
            </a:r>
          </a:p>
          <a:p>
            <a:pPr defTabSz="142875" eaLnBrk="1" hangingPunct="1">
              <a:tabLst>
                <a:tab pos="687388" algn="l"/>
              </a:tabLst>
            </a:pPr>
            <a:r>
              <a:rPr lang="en-US" sz="1400" b="1">
                <a:latin typeface="Tahoma" pitchFamily="34" charset="0"/>
              </a:rPr>
              <a:t>LHC 			 7000						 26657 = 27/7xSPS</a:t>
            </a:r>
          </a:p>
        </p:txBody>
      </p:sp>
      <p:pic>
        <p:nvPicPr>
          <p:cNvPr id="351413" name="Picture 181" descr="lhcdipole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4648200" y="1644650"/>
            <a:ext cx="4452938" cy="3340100"/>
          </a:xfrm>
          <a:prstGeom prst="rect">
            <a:avLst/>
          </a:prstGeom>
          <a:noFill/>
        </p:spPr>
      </p:pic>
      <p:sp>
        <p:nvSpPr>
          <p:cNvPr id="351414" name="Text Box 182"/>
          <p:cNvSpPr txBox="1">
            <a:spLocks noChangeArrowheads="1"/>
          </p:cNvSpPr>
          <p:nvPr/>
        </p:nvSpPr>
        <p:spPr bwMode="auto">
          <a:xfrm>
            <a:off x="7158038" y="4859338"/>
            <a:ext cx="1936750" cy="1465262"/>
          </a:xfrm>
          <a:prstGeom prst="rect">
            <a:avLst/>
          </a:prstGeom>
          <a:solidFill>
            <a:schemeClr val="bg2"/>
          </a:solidFill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r>
              <a:rPr lang="en-US" sz="1800">
                <a:latin typeface="Arial Black" pitchFamily="34" charset="0"/>
              </a:rPr>
              <a:t>8.7 T</a:t>
            </a:r>
          </a:p>
          <a:p>
            <a:r>
              <a:rPr lang="en-US" sz="1800">
                <a:latin typeface="Arial Black" pitchFamily="34" charset="0"/>
              </a:rPr>
              <a:t>11.8 kA / 7 MJ</a:t>
            </a:r>
          </a:p>
          <a:p>
            <a:r>
              <a:rPr lang="en-US" sz="1800">
                <a:latin typeface="Arial Black" pitchFamily="34" charset="0"/>
              </a:rPr>
              <a:t>1.9 K</a:t>
            </a:r>
          </a:p>
          <a:p>
            <a:endParaRPr lang="en-US" sz="1800">
              <a:latin typeface="Arial Black" pitchFamily="34" charset="0"/>
            </a:endParaRPr>
          </a:p>
          <a:p>
            <a:r>
              <a:rPr lang="en-US" sz="1800">
                <a:latin typeface="Arial Black" pitchFamily="34" charset="0"/>
              </a:rPr>
              <a:t>1232 cryodip.</a:t>
            </a:r>
          </a:p>
        </p:txBody>
      </p:sp>
      <p:grpSp>
        <p:nvGrpSpPr>
          <p:cNvPr id="351415" name="Group 183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351416" name="WordArt 184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351417" name="WordArt 185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51418" name="WordArt 186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51419" name="WordArt 187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51420" name="WordArt 188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  <p:sp>
        <p:nvSpPr>
          <p:cNvPr id="351444" name="Freeform 212"/>
          <p:cNvSpPr>
            <a:spLocks/>
          </p:cNvSpPr>
          <p:nvPr/>
        </p:nvSpPr>
        <p:spPr bwMode="auto">
          <a:xfrm>
            <a:off x="1524000" y="4511675"/>
            <a:ext cx="471488" cy="365125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192" y="288"/>
              </a:cxn>
              <a:cxn ang="0">
                <a:pos x="384" y="336"/>
              </a:cxn>
            </a:cxnLst>
            <a:rect l="0" t="0" r="r" b="b"/>
            <a:pathLst>
              <a:path w="384" h="344">
                <a:moveTo>
                  <a:pt x="0" y="0"/>
                </a:moveTo>
                <a:cubicBezTo>
                  <a:pt x="64" y="116"/>
                  <a:pt x="128" y="232"/>
                  <a:pt x="192" y="288"/>
                </a:cubicBezTo>
                <a:cubicBezTo>
                  <a:pt x="256" y="344"/>
                  <a:pt x="320" y="340"/>
                  <a:pt x="384" y="336"/>
                </a:cubicBezTo>
              </a:path>
            </a:pathLst>
          </a:custGeom>
          <a:noFill/>
          <a:ln w="28575" cap="sq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  <p:txBody>
          <a:bodyPr/>
          <a:lstStyle/>
          <a:p>
            <a:endParaRPr lang="en-GB"/>
          </a:p>
        </p:txBody>
      </p:sp>
      <p:sp>
        <p:nvSpPr>
          <p:cNvPr id="351421" name="Oval 189"/>
          <p:cNvSpPr>
            <a:spLocks noChangeArrowheads="1"/>
          </p:cNvSpPr>
          <p:nvPr/>
        </p:nvSpPr>
        <p:spPr bwMode="auto">
          <a:xfrm flipH="1">
            <a:off x="1752600" y="6096000"/>
            <a:ext cx="168275" cy="179388"/>
          </a:xfrm>
          <a:prstGeom prst="ellipse">
            <a:avLst/>
          </a:prstGeom>
          <a:gradFill rotWithShape="1">
            <a:gsLst>
              <a:gs pos="0">
                <a:srgbClr val="FF0000"/>
              </a:gs>
              <a:gs pos="100000">
                <a:srgbClr val="FF0000">
                  <a:gamma/>
                  <a:shade val="46275"/>
                  <a:invGamma/>
                </a:srgbClr>
              </a:gs>
            </a:gsLst>
            <a:lin ang="2700000" scaled="1"/>
          </a:gradFill>
          <a:ln w="12700" cap="sq">
            <a:noFill/>
            <a:round/>
            <a:headEnd type="none" w="sm" len="sm"/>
            <a:tailEnd type="none" w="sm" len="sm"/>
          </a:ln>
          <a:effectLst>
            <a:prstShdw prst="shdw17" dist="17961" dir="2700000">
              <a:srgbClr val="FF0000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endParaRPr lang="en-GB"/>
          </a:p>
        </p:txBody>
      </p:sp>
      <p:sp>
        <p:nvSpPr>
          <p:cNvPr id="351445" name="Oval 213"/>
          <p:cNvSpPr>
            <a:spLocks noChangeArrowheads="1"/>
          </p:cNvSpPr>
          <p:nvPr/>
        </p:nvSpPr>
        <p:spPr bwMode="auto">
          <a:xfrm flipH="1">
            <a:off x="1744663" y="6096000"/>
            <a:ext cx="160337" cy="163513"/>
          </a:xfrm>
          <a:prstGeom prst="ellipse">
            <a:avLst/>
          </a:prstGeom>
          <a:gradFill rotWithShape="1">
            <a:gsLst>
              <a:gs pos="0">
                <a:srgbClr val="0000FF"/>
              </a:gs>
              <a:gs pos="100000">
                <a:srgbClr val="0000FF">
                  <a:gamma/>
                  <a:shade val="46275"/>
                  <a:invGamma/>
                </a:srgbClr>
              </a:gs>
            </a:gsLst>
            <a:lin ang="2700000" scaled="1"/>
          </a:gradFill>
          <a:ln w="12700" cap="sq">
            <a:noFill/>
            <a:round/>
            <a:headEnd type="none" w="sm" len="sm"/>
            <a:tailEnd type="none" w="sm" len="sm"/>
          </a:ln>
          <a:effectLst>
            <a:prstShdw prst="shdw17" dist="17961" dir="2700000">
              <a:srgbClr val="0000FF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endParaRPr lang="en-GB"/>
          </a:p>
        </p:txBody>
      </p:sp>
      <p:sp>
        <p:nvSpPr>
          <p:cNvPr id="351446" name="AutoShape 214"/>
          <p:cNvSpPr>
            <a:spLocks noChangeArrowheads="1"/>
          </p:cNvSpPr>
          <p:nvPr/>
        </p:nvSpPr>
        <p:spPr bwMode="auto">
          <a:xfrm>
            <a:off x="2743200" y="1371600"/>
            <a:ext cx="914400" cy="914400"/>
          </a:xfrm>
          <a:prstGeom prst="irregularSeal1">
            <a:avLst/>
          </a:prstGeom>
          <a:solidFill>
            <a:srgbClr val="FF0000"/>
          </a:solidFill>
          <a:ln w="12700" cap="sq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pPr algn="ctr"/>
            <a:r>
              <a:rPr lang="en-US" sz="1400">
                <a:latin typeface="Tahoma" pitchFamily="34" charset="0"/>
              </a:rPr>
              <a:t>B2 Dump</a:t>
            </a:r>
          </a:p>
        </p:txBody>
      </p:sp>
      <p:sp>
        <p:nvSpPr>
          <p:cNvPr id="351449" name="AutoShape 217"/>
          <p:cNvSpPr>
            <a:spLocks noChangeArrowheads="1"/>
          </p:cNvSpPr>
          <p:nvPr/>
        </p:nvSpPr>
        <p:spPr bwMode="auto">
          <a:xfrm>
            <a:off x="3505200" y="2286000"/>
            <a:ext cx="914400" cy="914400"/>
          </a:xfrm>
          <a:prstGeom prst="irregularSeal1">
            <a:avLst/>
          </a:prstGeom>
          <a:solidFill>
            <a:srgbClr val="0000FF"/>
          </a:solidFill>
          <a:ln w="12700" cap="sq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pPr algn="ctr"/>
            <a:r>
              <a:rPr lang="en-US" sz="1400">
                <a:latin typeface="Tahoma" pitchFamily="34" charset="0"/>
              </a:rPr>
              <a:t>B1 Dump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434 -0.01389 C 0.01041 -0.03657 0.01649 -0.05903 0.01649 -0.07199 C 0.01649 -0.08495 0.00851 -0.09004 0.00434 -0.09166 C 0.00017 -0.09329 -0.00677 -0.08727 -0.00851 -0.08217 C -0.01024 -0.07708 -0.00972 -0.06481 -0.0066 -0.06088 C -0.00347 -0.05694 0.00035 -0.0537 0.01059 -0.05833 C 0.02083 -0.06296 0.04219 -0.08403 0.05434 -0.08819 C 0.06649 -0.09236 0.07708 -0.08935 0.08316 -0.0831 C 0.08923 -0.07685 0.09201 -0.06088 0.0908 -0.05139 C 0.08958 -0.0419 0.08229 -0.02963 0.07604 -0.02569 C 0.06979 -0.02176 0.06007 -0.02014 0.05295 -0.02754 C 0.04583 -0.03495 0.04531 -0.03403 0.03368 -0.07014 C 0.02205 -0.10625 -0.01198 -0.20301 -0.01684 -0.24375 C -0.0217 -0.28449 -0.00608 -0.30162 0.00486 -0.31458 C 0.0158 -0.32754 0.03715 -0.32569 0.04913 -0.32153 C 0.06111 -0.31736 0.07101 -0.30139 0.07673 -0.28981 C 0.08246 -0.27824 0.0783 -0.26134 0.08316 -0.25231 C 0.08802 -0.24329 0.09913 -0.23889 0.10555 -0.23611 C 0.11198 -0.23333 0.1118 -0.22824 0.12222 -0.23611 C 0.13264 -0.24398 0.15503 -0.26018 0.1684 -0.28379 C 0.18177 -0.30741 0.19739 -0.34583 0.20226 -0.37708 C 0.20712 -0.40833 0.20451 -0.44236 0.19722 -0.47199 C 0.18993 -0.50162 0.17465 -0.5331 0.15816 -0.55486 C 0.14166 -0.57662 0.11962 -0.59329 0.09844 -0.60278 C 0.07726 -0.61227 0.05295 -0.61528 0.03125 -0.61204 C 0.00955 -0.60879 -0.01493 -0.59676 -0.03229 -0.58379 C -0.04965 -0.57083 -0.06233 -0.55069 -0.07274 -0.53356 C -0.08316 -0.51643 -0.08959 -0.49954 -0.09514 -0.48055 C -0.1007 -0.46157 -0.10625 -0.44398 -0.10608 -0.41991 C -0.1059 -0.39583 -0.10347 -0.36342 -0.09445 -0.33611 C -0.08542 -0.30879 -0.06632 -0.2743 -0.05209 -0.25648 C -0.03785 -0.23866 -0.0217 -0.23611 -0.00851 -0.22916 C 0.00469 -0.22222 0.01198 -0.21759 0.02673 -0.21551 C 0.04149 -0.21342 0.06354 -0.21273 0.07986 -0.21643 C 0.09618 -0.22014 0.11059 -0.22731 0.12482 -0.23773 C 0.13906 -0.24815 0.15486 -0.26366 0.1658 -0.27963 C 0.17673 -0.2956 0.18455 -0.31574 0.1908 -0.33426 C 0.19705 -0.35278 0.20208 -0.3706 0.20364 -0.39074 C 0.20521 -0.41088 0.20347 -0.43495 0.19982 -0.45579 C 0.19618 -0.47662 0.18715 -0.50023 0.18125 -0.51551 C 0.17535 -0.53079 0.16875 -0.52986 0.16389 -0.54791 C 0.15903 -0.56597 0.15416 -0.61134 0.15226 -0.62407 " pathEditMode="relative" ptsTypes="aaaaaaaaaaaaaaaaaaaaaaaaaaaaaaaaaaaaaaaaaA">
                                      <p:cBhvr>
                                        <p:cTn id="6" dur="2000" fill="hold"/>
                                        <p:tgtEl>
                                          <p:spTgt spid="3514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2000"/>
                            </p:stCondLst>
                            <p:childTnLst>
                              <p:par>
                                <p:cTn id="8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3514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3514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51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500"/>
                            </p:stCondLst>
                            <p:childTnLst>
                              <p:par>
                                <p:cTn id="14" presetID="0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5.55556E-7 6.66667E-6 C 0.00538 -0.02268 0.01076 -0.04513 0.01285 -0.05809 C 0.01493 -0.07106 0.0151 -0.07383 0.01285 -0.07846 C 0.01059 -0.08309 0.00295 -0.0868 -0.00069 -0.08633 C -0.00434 -0.08587 -0.00729 -0.07823 -0.00903 -0.07522 C -0.01076 -0.07221 -0.01128 -0.07152 -0.01094 -0.06828 C -0.01059 -0.06504 -0.0092 -0.05833 -0.00642 -0.05555 C -0.00365 -0.05277 0.00156 -0.05092 0.00573 -0.05208 C 0.0099 -0.05323 0.01024 -0.05694 0.01858 -0.06226 C 0.02691 -0.06758 0.04497 -0.08124 0.05521 -0.08448 C 0.06545 -0.08772 0.07448 -0.08541 0.08021 -0.08124 C 0.08576 -0.07708 0.08819 -0.06782 0.08906 -0.05971 C 0.08993 -0.05161 0.08941 -0.03934 0.08576 -0.0324 C 0.08229 -0.02546 0.07483 -0.01921 0.06858 -0.01782 C 0.06233 -0.01643 0.05365 -0.02036 0.04878 -0.02476 C 0.04392 -0.02916 0.05035 -0.00856 0.03906 -0.04444 C 0.02778 -0.08032 -0.01406 -0.19513 -0.01858 -0.24004 C -0.02309 -0.28495 -0.00087 -0.30254 0.01163 -0.31458 C 0.02413 -0.32661 0.04479 -0.31967 0.05642 -0.3118 C 0.06806 -0.30393 0.07778 -0.28078 0.08125 -0.26666 C 0.08507 -0.25254 0.08229 -0.23842 0.0783 -0.22638 C 0.07413 -0.21434 0.06424 -0.20161 0.05712 -0.1949 C 0.05 -0.18819 0.04253 -0.18749 0.03594 -0.18633 C 0.02934 -0.18518 0.02326 -0.18796 0.01736 -0.18796 C 0.01146 -0.18796 0.00677 -0.18402 0.00069 -0.18703 C -0.00538 -0.19004 -0.01302 -0.19745 -0.01927 -0.20671 C -0.02552 -0.21596 -0.02917 -0.23217 -0.03646 -0.24189 C -0.04375 -0.25161 -0.05365 -0.25277 -0.06285 -0.26573 C -0.07205 -0.2787 -0.08403 -0.29721 -0.09167 -0.31967 C -0.09931 -0.34212 -0.10747 -0.37407 -0.10833 -0.39999 C -0.1092 -0.42592 -0.10365 -0.45208 -0.0967 -0.47592 C -0.08976 -0.49976 -0.0809 -0.52407 -0.06667 -0.54351 C -0.05243 -0.56296 -0.0316 -0.58147 -0.01146 -0.59235 C 0.00868 -0.60323 0.03125 -0.61064 0.05382 -0.60925 C 0.07639 -0.60786 0.10417 -0.59652 0.12378 -0.58379 C 0.14323 -0.57106 0.15747 -0.5537 0.16997 -0.5324 C 0.18247 -0.5111 0.1941 -0.48101 0.19931 -0.45624 C 0.20451 -0.43147 0.2033 -0.40671 0.20122 -0.38379 C 0.19913 -0.36087 0.19497 -0.33865 0.18715 -0.31874 C 0.17934 -0.29883 0.16684 -0.27985 0.15451 -0.26481 C 0.14219 -0.24976 0.12708 -0.23726 0.11337 -0.22823 C 0.09983 -0.21921 0.08681 -0.21319 0.0717 -0.21018 C 0.05694 -0.20717 0.03924 -0.2074 0.02431 -0.21018 C 0.00937 -0.21296 -0.00503 -0.21967 -0.01788 -0.22731 C -0.03073 -0.23495 -0.04028 -0.23934 -0.05313 -0.25624 C -0.06597 -0.27314 -0.08576 -0.30346 -0.09479 -0.32823 C -0.10382 -0.353 -0.10781 -0.37615 -0.10712 -0.40508 C -0.10642 -0.43402 -0.10104 -0.47499 -0.09097 -0.50161 C -0.0809 -0.52823 -0.06059 -0.5493 -0.0467 -0.56481 C -0.03281 -0.58032 -0.02135 -0.58796 -0.00712 -0.5949 C 0.00712 -0.60184 0.02292 -0.60555 0.03906 -0.60671 C 0.05521 -0.60786 0.07344 -0.60809 0.08976 -0.60254 C 0.1059 -0.59698 0.12413 -0.58402 0.13663 -0.57337 C 0.14896 -0.56272 0.15451 -0.5493 0.16476 -0.53842 C 0.175 -0.52754 0.19253 -0.51342 0.19809 -0.50856 " pathEditMode="relative" ptsTypes="aaaaaaaaaaaaaaaaaaaaaaaaaaaaaaaaaaaaaaaaaaaaaaaaaaaaaaA">
                                      <p:cBhvr>
                                        <p:cTn id="15" dur="2000" fill="hold"/>
                                        <p:tgtEl>
                                          <p:spTgt spid="3514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500"/>
                            </p:stCondLst>
                            <p:childTnLst>
                              <p:par>
                                <p:cTn id="17" presetID="53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3514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3514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51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1421" grpId="0" animBg="1"/>
      <p:bldP spid="351445" grpId="0" animBg="1"/>
      <p:bldP spid="351446" grpId="0" animBg="1"/>
      <p:bldP spid="351449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232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9449" name="WordArt 202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F3D5C"/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9450" name="WordArt 203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9451" name="WordArt 204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9452" name="WordArt 205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9453" name="WordArt 206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7" dist="17961" dir="13500000">
                      <a:srgbClr val="5B697B"/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9322" name="WordArt 167"/>
          <p:cNvSpPr>
            <a:spLocks noChangeArrowheads="1" noChangeShapeType="1" noTextEdit="1"/>
          </p:cNvSpPr>
          <p:nvPr/>
        </p:nvSpPr>
        <p:spPr bwMode="auto">
          <a:xfrm rot="1111257">
            <a:off x="685800" y="4419600"/>
            <a:ext cx="771525" cy="38100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40282"/>
              </a:avLst>
            </a:prstTxWarp>
          </a:bodyPr>
          <a:lstStyle/>
          <a:p>
            <a:pPr algn="ctr"/>
            <a:r>
              <a:rPr lang="en-GB" kern="10" spc="480">
                <a:ln w="9525" cap="sq">
                  <a:solidFill>
                    <a:srgbClr val="336699"/>
                  </a:solidFill>
                  <a:round/>
                  <a:headEnd type="none" w="sm" len="sm"/>
                  <a:tailEnd type="none" w="sm" len="sm"/>
                </a:ln>
                <a:solidFill>
                  <a:srgbClr val="FFFFFF">
                    <a:alpha val="34901"/>
                  </a:srgbClr>
                </a:solidFill>
                <a:effectLst>
                  <a:prstShdw prst="shdw17" dist="17961" dir="13500000">
                    <a:srgbClr val="1F3D5C"/>
                  </a:prstShdw>
                </a:effectLst>
                <a:latin typeface="Arial Black"/>
              </a:rPr>
              <a:t>LHCb</a:t>
            </a:r>
          </a:p>
        </p:txBody>
      </p:sp>
      <p:sp>
        <p:nvSpPr>
          <p:cNvPr id="9323" name="WordArt 168"/>
          <p:cNvSpPr>
            <a:spLocks noChangeArrowheads="1" noChangeShapeType="1" noTextEdit="1"/>
          </p:cNvSpPr>
          <p:nvPr/>
        </p:nvSpPr>
        <p:spPr bwMode="auto">
          <a:xfrm rot="1111257">
            <a:off x="7772400" y="4648200"/>
            <a:ext cx="771525" cy="38100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40282"/>
              </a:avLst>
            </a:prstTxWarp>
          </a:bodyPr>
          <a:lstStyle/>
          <a:p>
            <a:pPr algn="ctr"/>
            <a:r>
              <a:rPr lang="en-GB" kern="10" spc="480">
                <a:ln w="9525" cap="sq">
                  <a:solidFill>
                    <a:srgbClr val="306090"/>
                  </a:solidFill>
                  <a:round/>
                  <a:headEnd type="none" w="sm" len="sm"/>
                  <a:tailEnd type="none" w="sm" len="sm"/>
                </a:ln>
                <a:solidFill>
                  <a:srgbClr val="FFFFFF">
                    <a:alpha val="34901"/>
                  </a:srgbClr>
                </a:solidFill>
                <a:effectLst>
                  <a:prstShdw prst="shdw17" dist="17961" dir="13500000">
                    <a:srgbClr val="1D3A56"/>
                  </a:prstShdw>
                </a:effectLst>
                <a:latin typeface="Arial Black"/>
              </a:rPr>
              <a:t>CMS</a:t>
            </a:r>
          </a:p>
        </p:txBody>
      </p:sp>
      <p:sp>
        <p:nvSpPr>
          <p:cNvPr id="9325" name="WordArt 170"/>
          <p:cNvSpPr>
            <a:spLocks noChangeArrowheads="1" noChangeShapeType="1" noTextEdit="1"/>
          </p:cNvSpPr>
          <p:nvPr/>
        </p:nvSpPr>
        <p:spPr bwMode="auto">
          <a:xfrm rot="1111257">
            <a:off x="1600200" y="1752600"/>
            <a:ext cx="771525" cy="38100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40282"/>
              </a:avLst>
            </a:prstTxWarp>
          </a:bodyPr>
          <a:lstStyle/>
          <a:p>
            <a:pPr algn="ctr"/>
            <a:r>
              <a:rPr lang="en-GB" kern="10" spc="480">
                <a:ln w="9525" cap="sq">
                  <a:solidFill>
                    <a:srgbClr val="306090"/>
                  </a:solidFill>
                  <a:round/>
                  <a:headEnd type="none" w="sm" len="sm"/>
                  <a:tailEnd type="none" w="sm" len="sm"/>
                </a:ln>
                <a:solidFill>
                  <a:srgbClr val="FFFFFF">
                    <a:alpha val="34901"/>
                  </a:srgbClr>
                </a:solidFill>
                <a:effectLst>
                  <a:prstShdw prst="shdw17" dist="17961" dir="13500000">
                    <a:srgbClr val="1D3A56"/>
                  </a:prstShdw>
                </a:effectLst>
                <a:latin typeface="Arial Black"/>
              </a:rPr>
              <a:t>ALICE</a:t>
            </a:r>
          </a:p>
        </p:txBody>
      </p:sp>
      <p:sp>
        <p:nvSpPr>
          <p:cNvPr id="9326" name="WordArt 171"/>
          <p:cNvSpPr>
            <a:spLocks noChangeArrowheads="1" noChangeShapeType="1" noTextEdit="1"/>
          </p:cNvSpPr>
          <p:nvPr/>
        </p:nvSpPr>
        <p:spPr bwMode="auto">
          <a:xfrm rot="1111257">
            <a:off x="4186238" y="5715000"/>
            <a:ext cx="771525" cy="38100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40282"/>
              </a:avLst>
            </a:prstTxWarp>
          </a:bodyPr>
          <a:lstStyle/>
          <a:p>
            <a:pPr algn="ctr"/>
            <a:r>
              <a:rPr lang="en-GB" kern="10" spc="480">
                <a:ln w="9525" cap="sq">
                  <a:solidFill>
                    <a:srgbClr val="97AFCD"/>
                  </a:solidFill>
                  <a:round/>
                  <a:headEnd type="none" w="sm" len="sm"/>
                  <a:tailEnd type="none" w="sm" len="sm"/>
                </a:ln>
                <a:solidFill>
                  <a:srgbClr val="FFFFFF">
                    <a:alpha val="0"/>
                  </a:srgbClr>
                </a:solidFill>
                <a:effectLst>
                  <a:prstShdw prst="shdw17" dist="17961" dir="13500000">
                    <a:srgbClr val="5B697B"/>
                  </a:prstShdw>
                </a:effectLst>
                <a:latin typeface="Arial Black"/>
              </a:rPr>
              <a:t>LHC</a:t>
            </a:r>
          </a:p>
        </p:txBody>
      </p:sp>
      <p:sp>
        <p:nvSpPr>
          <p:cNvPr id="264194" name="Rectangle 2"/>
          <p:cNvSpPr>
            <a:spLocks noGrp="1" noChangeArrowheads="1"/>
          </p:cNvSpPr>
          <p:nvPr>
            <p:ph type="title"/>
          </p:nvPr>
        </p:nvSpPr>
        <p:spPr>
          <a:xfrm>
            <a:off x="1371600" y="333375"/>
            <a:ext cx="7696200" cy="1066800"/>
          </a:xfrm>
        </p:spPr>
        <p:txBody>
          <a:bodyPr/>
          <a:lstStyle/>
          <a:p>
            <a:pPr>
              <a:defRPr/>
            </a:pPr>
            <a:r>
              <a:rPr lang="fr-FR" sz="4000" dirty="0" smtClean="0"/>
              <a:t>Hardware </a:t>
            </a:r>
            <a:r>
              <a:rPr lang="fr-FR" sz="4000" dirty="0" err="1" smtClean="0"/>
              <a:t>Commissioning</a:t>
            </a:r>
            <a:r>
              <a:rPr lang="fr-FR" sz="4000" dirty="0" smtClean="0"/>
              <a:t> </a:t>
            </a:r>
            <a:r>
              <a:rPr lang="fr-FR" sz="4000" dirty="0" err="1" smtClean="0"/>
              <a:t>Status</a:t>
            </a:r>
            <a:endParaRPr lang="fr-FR" sz="4000" dirty="0" smtClean="0"/>
          </a:p>
        </p:txBody>
      </p:sp>
      <p:pic>
        <p:nvPicPr>
          <p:cNvPr id="9329" name="Picture 113" descr="field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123950" y="1630363"/>
            <a:ext cx="6800850" cy="5151437"/>
          </a:xfrm>
          <a:prstGeom prst="rect">
            <a:avLst/>
          </a:prstGeom>
          <a:noFill/>
        </p:spPr>
      </p:pic>
      <p:sp>
        <p:nvSpPr>
          <p:cNvPr id="9330" name="WordArt 168"/>
          <p:cNvSpPr>
            <a:spLocks noChangeArrowheads="1" noChangeShapeType="1" noTextEdit="1"/>
          </p:cNvSpPr>
          <p:nvPr/>
        </p:nvSpPr>
        <p:spPr bwMode="auto">
          <a:xfrm rot="1111257">
            <a:off x="5410200" y="2057400"/>
            <a:ext cx="771525" cy="38100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40282"/>
              </a:avLst>
            </a:prstTxWarp>
          </a:bodyPr>
          <a:lstStyle/>
          <a:p>
            <a:pPr algn="ctr"/>
            <a:r>
              <a:rPr lang="en-GB" kern="10" spc="480">
                <a:ln w="9525" cap="sq">
                  <a:solidFill>
                    <a:srgbClr val="306090"/>
                  </a:solidFill>
                  <a:round/>
                  <a:headEnd type="none" w="sm" len="sm"/>
                  <a:tailEnd type="none" w="sm" len="sm"/>
                </a:ln>
                <a:solidFill>
                  <a:srgbClr val="FFFFFF">
                    <a:alpha val="34901"/>
                  </a:srgbClr>
                </a:solidFill>
                <a:effectLst>
                  <a:prstShdw prst="shdw17" dist="17961" dir="13500000">
                    <a:srgbClr val="1D3A56"/>
                  </a:prstShdw>
                </a:effectLst>
                <a:latin typeface="Arial Black"/>
              </a:rPr>
              <a:t>CMS</a:t>
            </a:r>
          </a:p>
        </p:txBody>
      </p:sp>
      <p:sp>
        <p:nvSpPr>
          <p:cNvPr id="9332" name="Rectangle 116"/>
          <p:cNvSpPr>
            <a:spLocks noChangeArrowheads="1"/>
          </p:cNvSpPr>
          <p:nvPr/>
        </p:nvSpPr>
        <p:spPr bwMode="auto">
          <a:xfrm>
            <a:off x="3657600" y="6248400"/>
            <a:ext cx="457200" cy="304800"/>
          </a:xfrm>
          <a:prstGeom prst="rect">
            <a:avLst/>
          </a:prstGeom>
          <a:solidFill>
            <a:schemeClr val="tx1"/>
          </a:solidFill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endParaRPr lang="en-GB"/>
          </a:p>
        </p:txBody>
      </p:sp>
      <p:sp>
        <p:nvSpPr>
          <p:cNvPr id="9333" name="Rectangle 117"/>
          <p:cNvSpPr>
            <a:spLocks noChangeArrowheads="1"/>
          </p:cNvSpPr>
          <p:nvPr/>
        </p:nvSpPr>
        <p:spPr bwMode="auto">
          <a:xfrm>
            <a:off x="5791200" y="6019800"/>
            <a:ext cx="457200" cy="304800"/>
          </a:xfrm>
          <a:prstGeom prst="rect">
            <a:avLst/>
          </a:prstGeom>
          <a:solidFill>
            <a:schemeClr val="tx1"/>
          </a:solidFill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endParaRPr lang="en-GB"/>
          </a:p>
        </p:txBody>
      </p:sp>
      <p:sp>
        <p:nvSpPr>
          <p:cNvPr id="9334" name="Rectangle 118"/>
          <p:cNvSpPr>
            <a:spLocks noChangeArrowheads="1"/>
          </p:cNvSpPr>
          <p:nvPr/>
        </p:nvSpPr>
        <p:spPr bwMode="auto">
          <a:xfrm>
            <a:off x="1524000" y="5334000"/>
            <a:ext cx="457200" cy="304800"/>
          </a:xfrm>
          <a:prstGeom prst="rect">
            <a:avLst/>
          </a:prstGeom>
          <a:solidFill>
            <a:schemeClr val="tx1"/>
          </a:solidFill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endParaRPr lang="en-GB"/>
          </a:p>
        </p:txBody>
      </p:sp>
      <p:sp>
        <p:nvSpPr>
          <p:cNvPr id="9335" name="Rectangle 119"/>
          <p:cNvSpPr>
            <a:spLocks noChangeArrowheads="1"/>
          </p:cNvSpPr>
          <p:nvPr/>
        </p:nvSpPr>
        <p:spPr bwMode="auto">
          <a:xfrm>
            <a:off x="3733800" y="4953000"/>
            <a:ext cx="457200" cy="342900"/>
          </a:xfrm>
          <a:prstGeom prst="rect">
            <a:avLst/>
          </a:prstGeom>
          <a:solidFill>
            <a:schemeClr val="tx1"/>
          </a:solidFill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endParaRPr lang="en-GB"/>
          </a:p>
        </p:txBody>
      </p:sp>
      <p:sp>
        <p:nvSpPr>
          <p:cNvPr id="9336" name="WordArt 168"/>
          <p:cNvSpPr>
            <a:spLocks noChangeArrowheads="1" noChangeShapeType="1" noTextEdit="1"/>
          </p:cNvSpPr>
          <p:nvPr/>
        </p:nvSpPr>
        <p:spPr bwMode="auto">
          <a:xfrm rot="1111257">
            <a:off x="3352800" y="6248400"/>
            <a:ext cx="771525" cy="38100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40282"/>
              </a:avLst>
            </a:prstTxWarp>
          </a:bodyPr>
          <a:lstStyle/>
          <a:p>
            <a:pPr algn="ctr"/>
            <a:r>
              <a:rPr lang="en-GB" kern="10" spc="480">
                <a:ln w="9525" cap="sq">
                  <a:solidFill>
                    <a:srgbClr val="306090"/>
                  </a:solidFill>
                  <a:round/>
                  <a:headEnd type="none" w="sm" len="sm"/>
                  <a:tailEnd type="none" w="sm" len="sm"/>
                </a:ln>
                <a:solidFill>
                  <a:srgbClr val="FFFFFF">
                    <a:alpha val="34901"/>
                  </a:srgbClr>
                </a:solidFill>
                <a:effectLst>
                  <a:prstShdw prst="shdw17" dist="17961" dir="13500000">
                    <a:srgbClr val="1D3A56"/>
                  </a:prstShdw>
                </a:effectLst>
                <a:latin typeface="Arial Black"/>
              </a:rPr>
              <a:t>ATLAS</a:t>
            </a:r>
          </a:p>
        </p:txBody>
      </p:sp>
      <p:sp>
        <p:nvSpPr>
          <p:cNvPr id="9337" name="WordArt 168"/>
          <p:cNvSpPr>
            <a:spLocks noChangeArrowheads="1" noChangeShapeType="1" noTextEdit="1"/>
          </p:cNvSpPr>
          <p:nvPr/>
        </p:nvSpPr>
        <p:spPr bwMode="auto">
          <a:xfrm rot="1111257">
            <a:off x="6019800" y="6096000"/>
            <a:ext cx="771525" cy="38100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40282"/>
              </a:avLst>
            </a:prstTxWarp>
          </a:bodyPr>
          <a:lstStyle/>
          <a:p>
            <a:pPr algn="ctr"/>
            <a:r>
              <a:rPr lang="en-GB" kern="10" spc="480">
                <a:ln w="9525" cap="sq">
                  <a:solidFill>
                    <a:srgbClr val="306090"/>
                  </a:solidFill>
                  <a:round/>
                  <a:headEnd type="none" w="sm" len="sm"/>
                  <a:tailEnd type="none" w="sm" len="sm"/>
                </a:ln>
                <a:solidFill>
                  <a:srgbClr val="FFFFFF">
                    <a:alpha val="34901"/>
                  </a:srgbClr>
                </a:solidFill>
                <a:effectLst>
                  <a:prstShdw prst="shdw17" dist="17961" dir="13500000">
                    <a:srgbClr val="1D3A56"/>
                  </a:prstShdw>
                </a:effectLst>
                <a:latin typeface="Arial Black"/>
              </a:rPr>
              <a:t>LHCb</a:t>
            </a:r>
          </a:p>
        </p:txBody>
      </p:sp>
      <p:sp>
        <p:nvSpPr>
          <p:cNvPr id="9338" name="WordArt 168"/>
          <p:cNvSpPr>
            <a:spLocks noChangeArrowheads="1" noChangeShapeType="1" noTextEdit="1"/>
          </p:cNvSpPr>
          <p:nvPr/>
        </p:nvSpPr>
        <p:spPr bwMode="auto">
          <a:xfrm rot="1111257">
            <a:off x="1524000" y="5486400"/>
            <a:ext cx="771525" cy="38100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40282"/>
              </a:avLst>
            </a:prstTxWarp>
          </a:bodyPr>
          <a:lstStyle/>
          <a:p>
            <a:pPr algn="ctr"/>
            <a:r>
              <a:rPr lang="en-GB" kern="10" spc="480">
                <a:ln w="9525" cap="sq">
                  <a:solidFill>
                    <a:srgbClr val="306090"/>
                  </a:solidFill>
                  <a:round/>
                  <a:headEnd type="none" w="sm" len="sm"/>
                  <a:tailEnd type="none" w="sm" len="sm"/>
                </a:ln>
                <a:solidFill>
                  <a:srgbClr val="FFFFFF">
                    <a:alpha val="34901"/>
                  </a:srgbClr>
                </a:solidFill>
                <a:effectLst>
                  <a:prstShdw prst="shdw17" dist="17961" dir="13500000">
                    <a:srgbClr val="1D3A56"/>
                  </a:prstShdw>
                </a:effectLst>
                <a:latin typeface="Arial Black"/>
              </a:rPr>
              <a:t>ALICE</a:t>
            </a:r>
          </a:p>
        </p:txBody>
      </p:sp>
      <p:sp>
        <p:nvSpPr>
          <p:cNvPr id="9240" name="WordArt 49"/>
          <p:cNvSpPr>
            <a:spLocks noChangeArrowheads="1" noChangeShapeType="1" noTextEdit="1"/>
          </p:cNvSpPr>
          <p:nvPr/>
        </p:nvSpPr>
        <p:spPr bwMode="auto">
          <a:xfrm>
            <a:off x="2620963" y="2133600"/>
            <a:ext cx="503237" cy="427038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GB" sz="1200" i="1" kern="10">
                <a:ln w="9525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solidFill>
                  <a:schemeClr val="tx2"/>
                </a:solidFill>
                <a:effectLst>
                  <a:outerShdw dist="35921" dir="2700000" algn="ctr" rotWithShape="0">
                    <a:srgbClr val="808080">
                      <a:alpha val="79999"/>
                    </a:srgbClr>
                  </a:outerShdw>
                </a:effectLst>
                <a:latin typeface="Arial Black"/>
              </a:rPr>
              <a:t>RF+BI</a:t>
            </a:r>
          </a:p>
        </p:txBody>
      </p:sp>
      <p:sp>
        <p:nvSpPr>
          <p:cNvPr id="9237" name="WordArt 46"/>
          <p:cNvSpPr>
            <a:spLocks noChangeArrowheads="1" noChangeShapeType="1" noTextEdit="1"/>
          </p:cNvSpPr>
          <p:nvPr/>
        </p:nvSpPr>
        <p:spPr bwMode="auto">
          <a:xfrm>
            <a:off x="7162800" y="2895600"/>
            <a:ext cx="449263" cy="427038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GB" sz="1200" i="1" kern="10" dirty="0">
                <a:ln w="9525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solidFill>
                  <a:schemeClr val="tx2"/>
                </a:solidFill>
                <a:effectLst>
                  <a:outerShdw dist="35921" dir="2700000" algn="ctr" rotWithShape="0">
                    <a:srgbClr val="808080">
                      <a:alpha val="79999"/>
                    </a:srgbClr>
                  </a:outerShdw>
                </a:effectLst>
                <a:latin typeface="Arial Black"/>
              </a:rPr>
              <a:t>LBDS</a:t>
            </a:r>
          </a:p>
        </p:txBody>
      </p:sp>
      <p:sp>
        <p:nvSpPr>
          <p:cNvPr id="9239" name="WordArt 48"/>
          <p:cNvSpPr>
            <a:spLocks noChangeArrowheads="1" noChangeShapeType="1" noTextEdit="1"/>
          </p:cNvSpPr>
          <p:nvPr/>
        </p:nvSpPr>
        <p:spPr bwMode="auto">
          <a:xfrm rot="18596173">
            <a:off x="6954957" y="5028582"/>
            <a:ext cx="1074738" cy="427038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GB" sz="1200" i="1" kern="10" dirty="0" err="1">
                <a:ln w="9525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solidFill>
                  <a:schemeClr val="tx2"/>
                </a:solidFill>
                <a:effectLst>
                  <a:outerShdw dist="35921" dir="2700000" algn="ctr" rotWithShape="0">
                    <a:srgbClr val="808080">
                      <a:alpha val="79999"/>
                    </a:srgbClr>
                  </a:outerShdw>
                </a:effectLst>
                <a:latin typeface="Arial Black"/>
              </a:rPr>
              <a:t>Collim</a:t>
            </a:r>
            <a:r>
              <a:rPr lang="en-GB" sz="1200" i="1" kern="10" dirty="0">
                <a:ln w="9525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solidFill>
                  <a:schemeClr val="tx2"/>
                </a:solidFill>
                <a:effectLst>
                  <a:outerShdw dist="35921" dir="2700000" algn="ctr" rotWithShape="0">
                    <a:srgbClr val="808080">
                      <a:alpha val="79999"/>
                    </a:srgbClr>
                  </a:outerShdw>
                </a:effectLst>
                <a:latin typeface="Arial Black"/>
              </a:rPr>
              <a:t> (beta)</a:t>
            </a:r>
          </a:p>
        </p:txBody>
      </p:sp>
      <p:sp>
        <p:nvSpPr>
          <p:cNvPr id="9238" name="WordArt 47"/>
          <p:cNvSpPr>
            <a:spLocks noChangeArrowheads="1" noChangeShapeType="1" noTextEdit="1"/>
          </p:cNvSpPr>
          <p:nvPr/>
        </p:nvSpPr>
        <p:spPr bwMode="auto">
          <a:xfrm>
            <a:off x="1143000" y="3200400"/>
            <a:ext cx="808038" cy="427038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GB" sz="1200" i="1" kern="10">
                <a:ln w="9525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solidFill>
                  <a:schemeClr val="tx2"/>
                </a:solidFill>
                <a:effectLst>
                  <a:outerShdw dist="35921" dir="2700000" algn="ctr" rotWithShape="0">
                    <a:srgbClr val="808080">
                      <a:alpha val="79999"/>
                    </a:srgbClr>
                  </a:outerShdw>
                </a:effectLst>
                <a:latin typeface="Arial Black"/>
              </a:rPr>
              <a:t>Collim (p)</a:t>
            </a:r>
          </a:p>
        </p:txBody>
      </p:sp>
      <p:sp>
        <p:nvSpPr>
          <p:cNvPr id="9220" name="WordArt 155"/>
          <p:cNvSpPr>
            <a:spLocks noChangeArrowheads="1" noChangeShapeType="1" noTextEdit="1"/>
          </p:cNvSpPr>
          <p:nvPr/>
        </p:nvSpPr>
        <p:spPr bwMode="auto">
          <a:xfrm>
            <a:off x="2590800" y="6019800"/>
            <a:ext cx="457200" cy="22860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GB" sz="3600" i="1" kern="10" dirty="0">
                <a:ln w="9525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solidFill>
                  <a:schemeClr val="tx2"/>
                </a:solidFill>
                <a:effectLst>
                  <a:outerShdw dist="35921" dir="2700000" algn="ctr" rotWithShape="0">
                    <a:srgbClr val="808080">
                      <a:alpha val="79999"/>
                    </a:srgbClr>
                  </a:outerShdw>
                </a:effectLst>
                <a:latin typeface="Arial Black"/>
              </a:rPr>
              <a:t>TI2</a:t>
            </a:r>
          </a:p>
        </p:txBody>
      </p:sp>
      <p:sp>
        <p:nvSpPr>
          <p:cNvPr id="9331" name="Rectangle 115"/>
          <p:cNvSpPr>
            <a:spLocks noChangeArrowheads="1"/>
          </p:cNvSpPr>
          <p:nvPr/>
        </p:nvSpPr>
        <p:spPr bwMode="auto">
          <a:xfrm>
            <a:off x="5181600" y="2971800"/>
            <a:ext cx="457200" cy="304800"/>
          </a:xfrm>
          <a:prstGeom prst="rect">
            <a:avLst/>
          </a:prstGeom>
          <a:solidFill>
            <a:schemeClr val="tx1"/>
          </a:solidFill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endParaRPr lang="en-GB"/>
          </a:p>
        </p:txBody>
      </p:sp>
      <p:sp>
        <p:nvSpPr>
          <p:cNvPr id="9381" name="Text Box 165"/>
          <p:cNvSpPr txBox="1">
            <a:spLocks noChangeArrowheads="1"/>
          </p:cNvSpPr>
          <p:nvPr/>
        </p:nvSpPr>
        <p:spPr bwMode="auto">
          <a:xfrm>
            <a:off x="3895725" y="6156325"/>
            <a:ext cx="676275" cy="244475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r>
              <a:rPr lang="en-GB" sz="1000" b="1">
                <a:solidFill>
                  <a:schemeClr val="bg1"/>
                </a:solidFill>
                <a:latin typeface="Arial" pitchFamily="34" charset="0"/>
              </a:rPr>
              <a:t>POINT 1</a:t>
            </a:r>
          </a:p>
        </p:txBody>
      </p:sp>
      <p:sp>
        <p:nvSpPr>
          <p:cNvPr id="9382" name="Text Box 166"/>
          <p:cNvSpPr txBox="1">
            <a:spLocks noChangeArrowheads="1"/>
          </p:cNvSpPr>
          <p:nvPr/>
        </p:nvSpPr>
        <p:spPr bwMode="auto">
          <a:xfrm>
            <a:off x="1219200" y="3581400"/>
            <a:ext cx="676275" cy="244475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r>
              <a:rPr lang="en-GB" sz="1000" b="1">
                <a:solidFill>
                  <a:schemeClr val="bg1"/>
                </a:solidFill>
                <a:latin typeface="Arial" pitchFamily="34" charset="0"/>
              </a:rPr>
              <a:t>POINT 3</a:t>
            </a:r>
          </a:p>
        </p:txBody>
      </p:sp>
      <p:sp>
        <p:nvSpPr>
          <p:cNvPr id="9383" name="Text Box 167"/>
          <p:cNvSpPr txBox="1">
            <a:spLocks noChangeArrowheads="1"/>
          </p:cNvSpPr>
          <p:nvPr/>
        </p:nvSpPr>
        <p:spPr bwMode="auto">
          <a:xfrm>
            <a:off x="5181600" y="2895600"/>
            <a:ext cx="676275" cy="244475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r>
              <a:rPr lang="en-GB" sz="1000" b="1">
                <a:solidFill>
                  <a:schemeClr val="bg1"/>
                </a:solidFill>
                <a:latin typeface="Arial" pitchFamily="34" charset="0"/>
              </a:rPr>
              <a:t>POINT 5</a:t>
            </a:r>
          </a:p>
        </p:txBody>
      </p:sp>
      <p:sp>
        <p:nvSpPr>
          <p:cNvPr id="9384" name="Text Box 168"/>
          <p:cNvSpPr txBox="1">
            <a:spLocks noChangeArrowheads="1"/>
          </p:cNvSpPr>
          <p:nvPr/>
        </p:nvSpPr>
        <p:spPr bwMode="auto">
          <a:xfrm>
            <a:off x="6629400" y="4800600"/>
            <a:ext cx="676275" cy="244475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r>
              <a:rPr lang="en-GB" sz="1000" b="1">
                <a:solidFill>
                  <a:schemeClr val="bg1"/>
                </a:solidFill>
                <a:latin typeface="Arial" pitchFamily="34" charset="0"/>
              </a:rPr>
              <a:t>POINT 7</a:t>
            </a:r>
          </a:p>
        </p:txBody>
      </p:sp>
      <p:sp>
        <p:nvSpPr>
          <p:cNvPr id="2" name="Rectangle 707"/>
          <p:cNvSpPr>
            <a:spLocks noChangeArrowheads="1"/>
          </p:cNvSpPr>
          <p:nvPr/>
        </p:nvSpPr>
        <p:spPr bwMode="auto">
          <a:xfrm flipV="1">
            <a:off x="2771775" y="3048000"/>
            <a:ext cx="733425" cy="323850"/>
          </a:xfrm>
          <a:prstGeom prst="rect">
            <a:avLst/>
          </a:prstGeom>
          <a:solidFill>
            <a:srgbClr val="0099FF"/>
          </a:solidFill>
          <a:ln w="6350" algn="ctr">
            <a:noFill/>
            <a:miter lim="800000"/>
            <a:headEnd/>
            <a:tailEnd/>
          </a:ln>
        </p:spPr>
        <p:txBody>
          <a:bodyPr rot="10800000" anchor="ctr"/>
          <a:lstStyle/>
          <a:p>
            <a:pPr algn="ctr" eaLnBrk="1" hangingPunct="1"/>
            <a:endParaRPr lang="en-US" sz="280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9349" name="Text Box 133"/>
          <p:cNvSpPr txBox="1">
            <a:spLocks noChangeArrowheads="1"/>
          </p:cNvSpPr>
          <p:nvPr/>
        </p:nvSpPr>
        <p:spPr bwMode="auto">
          <a:xfrm>
            <a:off x="2819400" y="2971800"/>
            <a:ext cx="1736373" cy="461665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r>
              <a:rPr lang="en-GB" dirty="0" smtClean="0">
                <a:latin typeface="Tahoma" pitchFamily="34" charset="0"/>
              </a:rPr>
              <a:t>S34  </a:t>
            </a:r>
            <a:r>
              <a:rPr lang="en-GB" dirty="0" smtClean="0">
                <a:solidFill>
                  <a:schemeClr val="accent1">
                    <a:lumMod val="50000"/>
                  </a:schemeClr>
                </a:solidFill>
                <a:latin typeface="Tahoma" pitchFamily="34" charset="0"/>
              </a:rPr>
              <a:t>(80 K)</a:t>
            </a:r>
            <a:endParaRPr lang="en-GB" dirty="0">
              <a:solidFill>
                <a:schemeClr val="accent1">
                  <a:lumMod val="50000"/>
                </a:schemeClr>
              </a:solidFill>
              <a:latin typeface="Tahoma" pitchFamily="34" charset="0"/>
            </a:endParaRPr>
          </a:p>
        </p:txBody>
      </p:sp>
      <p:sp>
        <p:nvSpPr>
          <p:cNvPr id="3" name="Rectangle 707"/>
          <p:cNvSpPr>
            <a:spLocks noChangeArrowheads="1"/>
          </p:cNvSpPr>
          <p:nvPr/>
        </p:nvSpPr>
        <p:spPr bwMode="auto">
          <a:xfrm flipV="1">
            <a:off x="1800225" y="4114800"/>
            <a:ext cx="733425" cy="323850"/>
          </a:xfrm>
          <a:prstGeom prst="rect">
            <a:avLst/>
          </a:prstGeom>
          <a:solidFill>
            <a:srgbClr val="0099FF"/>
          </a:solidFill>
          <a:ln w="6350" algn="ctr">
            <a:noFill/>
            <a:miter lim="800000"/>
            <a:headEnd/>
            <a:tailEnd/>
          </a:ln>
        </p:spPr>
        <p:txBody>
          <a:bodyPr rot="10800000" anchor="ctr"/>
          <a:lstStyle/>
          <a:p>
            <a:pPr algn="ctr" eaLnBrk="1" hangingPunct="1"/>
            <a:endParaRPr lang="en-US" sz="280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9353" name="Text Box 137"/>
          <p:cNvSpPr txBox="1">
            <a:spLocks noChangeArrowheads="1"/>
          </p:cNvSpPr>
          <p:nvPr/>
        </p:nvSpPr>
        <p:spPr bwMode="auto">
          <a:xfrm>
            <a:off x="1828800" y="4038600"/>
            <a:ext cx="1568058" cy="461665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r>
              <a:rPr lang="en-GB" dirty="0" smtClean="0">
                <a:latin typeface="Tahoma" pitchFamily="34" charset="0"/>
              </a:rPr>
              <a:t>S23  </a:t>
            </a:r>
            <a:r>
              <a:rPr lang="en-GB" dirty="0" smtClean="0">
                <a:solidFill>
                  <a:schemeClr val="accent1">
                    <a:lumMod val="50000"/>
                  </a:schemeClr>
                </a:solidFill>
                <a:latin typeface="Tahoma" pitchFamily="34" charset="0"/>
              </a:rPr>
              <a:t>(4 K)</a:t>
            </a:r>
            <a:endParaRPr lang="en-GB" dirty="0">
              <a:solidFill>
                <a:schemeClr val="accent1">
                  <a:lumMod val="50000"/>
                </a:schemeClr>
              </a:solidFill>
              <a:latin typeface="Tahoma" pitchFamily="34" charset="0"/>
            </a:endParaRPr>
          </a:p>
        </p:txBody>
      </p:sp>
      <p:sp>
        <p:nvSpPr>
          <p:cNvPr id="4" name="Rectangle 707"/>
          <p:cNvSpPr>
            <a:spLocks noChangeArrowheads="1"/>
          </p:cNvSpPr>
          <p:nvPr/>
        </p:nvSpPr>
        <p:spPr bwMode="auto">
          <a:xfrm flipV="1">
            <a:off x="2541588" y="5181600"/>
            <a:ext cx="733425" cy="323850"/>
          </a:xfrm>
          <a:prstGeom prst="rect">
            <a:avLst/>
          </a:prstGeom>
          <a:solidFill>
            <a:srgbClr val="FFC000"/>
          </a:solidFill>
          <a:ln w="6350" algn="ctr">
            <a:noFill/>
            <a:miter lim="800000"/>
            <a:headEnd/>
            <a:tailEnd/>
          </a:ln>
        </p:spPr>
        <p:txBody>
          <a:bodyPr rot="10800000" anchor="ctr"/>
          <a:lstStyle/>
          <a:p>
            <a:pPr algn="ctr" eaLnBrk="1" hangingPunct="1"/>
            <a:endParaRPr lang="en-US" sz="280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9356" name="Text Box 140"/>
          <p:cNvSpPr txBox="1">
            <a:spLocks noChangeArrowheads="1"/>
          </p:cNvSpPr>
          <p:nvPr/>
        </p:nvSpPr>
        <p:spPr bwMode="auto">
          <a:xfrm>
            <a:off x="2590800" y="5105400"/>
            <a:ext cx="687388" cy="457200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r>
              <a:rPr lang="en-GB" dirty="0">
                <a:latin typeface="Tahoma" pitchFamily="34" charset="0"/>
              </a:rPr>
              <a:t>S12</a:t>
            </a:r>
          </a:p>
        </p:txBody>
      </p:sp>
      <p:sp>
        <p:nvSpPr>
          <p:cNvPr id="5" name="Rectangle 707"/>
          <p:cNvSpPr>
            <a:spLocks noChangeArrowheads="1"/>
          </p:cNvSpPr>
          <p:nvPr/>
        </p:nvSpPr>
        <p:spPr bwMode="auto">
          <a:xfrm flipV="1">
            <a:off x="4371975" y="2733675"/>
            <a:ext cx="733425" cy="323850"/>
          </a:xfrm>
          <a:prstGeom prst="rect">
            <a:avLst/>
          </a:prstGeom>
          <a:solidFill>
            <a:srgbClr val="FFC000"/>
          </a:solidFill>
          <a:ln w="6350" algn="ctr">
            <a:noFill/>
            <a:miter lim="800000"/>
            <a:headEnd/>
            <a:tailEnd/>
          </a:ln>
        </p:spPr>
        <p:txBody>
          <a:bodyPr rot="10800000" anchor="ctr"/>
          <a:lstStyle/>
          <a:p>
            <a:pPr algn="ctr" eaLnBrk="1" hangingPunct="1"/>
            <a:endParaRPr lang="en-US" sz="280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9359" name="Text Box 143"/>
          <p:cNvSpPr txBox="1">
            <a:spLocks noChangeArrowheads="1"/>
          </p:cNvSpPr>
          <p:nvPr/>
        </p:nvSpPr>
        <p:spPr bwMode="auto">
          <a:xfrm>
            <a:off x="4419600" y="2667000"/>
            <a:ext cx="687388" cy="457200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r>
              <a:rPr lang="en-GB" dirty="0">
                <a:latin typeface="Tahoma" pitchFamily="34" charset="0"/>
              </a:rPr>
              <a:t>S45</a:t>
            </a:r>
          </a:p>
        </p:txBody>
      </p:sp>
      <p:sp>
        <p:nvSpPr>
          <p:cNvPr id="6" name="Rectangle 707"/>
          <p:cNvSpPr>
            <a:spLocks noChangeArrowheads="1"/>
          </p:cNvSpPr>
          <p:nvPr/>
        </p:nvSpPr>
        <p:spPr bwMode="auto">
          <a:xfrm flipV="1">
            <a:off x="5657850" y="3095625"/>
            <a:ext cx="733425" cy="323850"/>
          </a:xfrm>
          <a:prstGeom prst="rect">
            <a:avLst/>
          </a:prstGeom>
          <a:noFill/>
          <a:ln w="6350" algn="ctr">
            <a:noFill/>
            <a:miter lim="800000"/>
            <a:headEnd/>
            <a:tailEnd/>
          </a:ln>
        </p:spPr>
        <p:txBody>
          <a:bodyPr rot="10800000" anchor="ctr"/>
          <a:lstStyle/>
          <a:p>
            <a:pPr algn="ctr" eaLnBrk="1" hangingPunct="1"/>
            <a:endParaRPr lang="en-US" sz="280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9363" name="Text Box 147"/>
          <p:cNvSpPr txBox="1">
            <a:spLocks noChangeArrowheads="1"/>
          </p:cNvSpPr>
          <p:nvPr/>
        </p:nvSpPr>
        <p:spPr bwMode="auto">
          <a:xfrm>
            <a:off x="5715000" y="3028950"/>
            <a:ext cx="687388" cy="457200"/>
          </a:xfrm>
          <a:prstGeom prst="rect">
            <a:avLst/>
          </a:prstGeom>
          <a:solidFill>
            <a:srgbClr val="FF0000"/>
          </a:solidFill>
          <a:ln w="12700" cap="sq">
            <a:noFill/>
            <a:miter lim="800000"/>
            <a:headEnd type="none" w="sm" len="sm"/>
            <a:tailEnd type="none" w="sm" len="sm"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r>
              <a:rPr lang="en-GB" dirty="0">
                <a:latin typeface="Tahoma" pitchFamily="34" charset="0"/>
              </a:rPr>
              <a:t>S56</a:t>
            </a:r>
          </a:p>
        </p:txBody>
      </p:sp>
      <p:sp>
        <p:nvSpPr>
          <p:cNvPr id="7" name="Rectangle 707"/>
          <p:cNvSpPr>
            <a:spLocks noChangeArrowheads="1"/>
          </p:cNvSpPr>
          <p:nvPr/>
        </p:nvSpPr>
        <p:spPr bwMode="auto">
          <a:xfrm flipV="1">
            <a:off x="6553200" y="3886200"/>
            <a:ext cx="733425" cy="323850"/>
          </a:xfrm>
          <a:prstGeom prst="rect">
            <a:avLst/>
          </a:prstGeom>
          <a:solidFill>
            <a:srgbClr val="0099FF"/>
          </a:solidFill>
          <a:ln w="6350" algn="ctr">
            <a:noFill/>
            <a:miter lim="800000"/>
            <a:headEnd/>
            <a:tailEnd/>
          </a:ln>
        </p:spPr>
        <p:txBody>
          <a:bodyPr rot="10800000" anchor="ctr"/>
          <a:lstStyle/>
          <a:p>
            <a:pPr algn="ctr" eaLnBrk="1" hangingPunct="1"/>
            <a:endParaRPr lang="en-US" sz="280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9367" name="Text Box 151"/>
          <p:cNvSpPr txBox="1">
            <a:spLocks noChangeArrowheads="1"/>
          </p:cNvSpPr>
          <p:nvPr/>
        </p:nvSpPr>
        <p:spPr bwMode="auto">
          <a:xfrm>
            <a:off x="6553200" y="3810000"/>
            <a:ext cx="1035861" cy="830997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r>
              <a:rPr lang="en-GB" dirty="0" smtClean="0">
                <a:latin typeface="Tahoma" pitchFamily="34" charset="0"/>
              </a:rPr>
              <a:t>S67  </a:t>
            </a:r>
          </a:p>
          <a:p>
            <a:r>
              <a:rPr lang="en-GB" dirty="0" smtClean="0">
                <a:solidFill>
                  <a:schemeClr val="accent1">
                    <a:lumMod val="50000"/>
                  </a:schemeClr>
                </a:solidFill>
                <a:latin typeface="Tahoma" pitchFamily="34" charset="0"/>
              </a:rPr>
              <a:t>(40 K)</a:t>
            </a:r>
            <a:endParaRPr lang="en-GB" dirty="0">
              <a:solidFill>
                <a:schemeClr val="accent1">
                  <a:lumMod val="50000"/>
                </a:schemeClr>
              </a:solidFill>
              <a:latin typeface="Tahoma" pitchFamily="34" charset="0"/>
            </a:endParaRPr>
          </a:p>
        </p:txBody>
      </p:sp>
      <p:sp>
        <p:nvSpPr>
          <p:cNvPr id="8" name="Rectangle 707"/>
          <p:cNvSpPr>
            <a:spLocks noChangeArrowheads="1"/>
          </p:cNvSpPr>
          <p:nvPr/>
        </p:nvSpPr>
        <p:spPr bwMode="auto">
          <a:xfrm flipV="1">
            <a:off x="6048375" y="5114925"/>
            <a:ext cx="733425" cy="323850"/>
          </a:xfrm>
          <a:prstGeom prst="rect">
            <a:avLst/>
          </a:prstGeom>
          <a:solidFill>
            <a:srgbClr val="FF0000"/>
          </a:solidFill>
          <a:ln w="6350" algn="ctr">
            <a:noFill/>
            <a:miter lim="800000"/>
            <a:headEnd/>
            <a:tailEnd/>
          </a:ln>
        </p:spPr>
        <p:txBody>
          <a:bodyPr rot="10800000" anchor="ctr"/>
          <a:lstStyle/>
          <a:p>
            <a:pPr algn="ctr" eaLnBrk="1" hangingPunct="1"/>
            <a:endParaRPr lang="en-US" sz="280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9370" name="Text Box 154"/>
          <p:cNvSpPr txBox="1">
            <a:spLocks noChangeArrowheads="1"/>
          </p:cNvSpPr>
          <p:nvPr/>
        </p:nvSpPr>
        <p:spPr bwMode="auto">
          <a:xfrm>
            <a:off x="6096000" y="5048250"/>
            <a:ext cx="687388" cy="457200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r>
              <a:rPr lang="en-GB" dirty="0">
                <a:latin typeface="Tahoma" pitchFamily="34" charset="0"/>
              </a:rPr>
              <a:t>S78</a:t>
            </a:r>
          </a:p>
        </p:txBody>
      </p:sp>
      <p:grpSp>
        <p:nvGrpSpPr>
          <p:cNvPr id="11" name="Group 162"/>
          <p:cNvGrpSpPr>
            <a:grpSpLocks/>
          </p:cNvGrpSpPr>
          <p:nvPr/>
        </p:nvGrpSpPr>
        <p:grpSpPr bwMode="auto">
          <a:xfrm>
            <a:off x="4991106" y="5505453"/>
            <a:ext cx="1152526" cy="830263"/>
            <a:chOff x="3810" y="3168"/>
            <a:chExt cx="726" cy="523"/>
          </a:xfrm>
        </p:grpSpPr>
        <p:sp>
          <p:nvSpPr>
            <p:cNvPr id="708" name="Rectangle 707"/>
            <p:cNvSpPr>
              <a:spLocks noChangeArrowheads="1"/>
            </p:cNvSpPr>
            <p:nvPr/>
          </p:nvSpPr>
          <p:spPr bwMode="auto">
            <a:xfrm flipV="1">
              <a:off x="3810" y="3210"/>
              <a:ext cx="462" cy="204"/>
            </a:xfrm>
            <a:prstGeom prst="rect">
              <a:avLst/>
            </a:prstGeom>
            <a:solidFill>
              <a:srgbClr val="0099FF"/>
            </a:solidFill>
            <a:ln w="6350" algn="ctr">
              <a:noFill/>
              <a:miter lim="800000"/>
              <a:headEnd/>
              <a:tailEnd/>
            </a:ln>
          </p:spPr>
          <p:txBody>
            <a:bodyPr rot="10800000" anchor="ctr"/>
            <a:lstStyle/>
            <a:p>
              <a:pPr algn="ctr" eaLnBrk="1" hangingPunct="1"/>
              <a:endParaRPr lang="en-US" sz="2800">
                <a:solidFill>
                  <a:srgbClr val="000000"/>
                </a:solidFill>
                <a:latin typeface="Tahoma" pitchFamily="34" charset="0"/>
              </a:endParaRPr>
            </a:p>
          </p:txBody>
        </p:sp>
        <p:sp>
          <p:nvSpPr>
            <p:cNvPr id="9380" name="Text Box 164"/>
            <p:cNvSpPr txBox="1">
              <a:spLocks noChangeArrowheads="1"/>
            </p:cNvSpPr>
            <p:nvPr/>
          </p:nvSpPr>
          <p:spPr bwMode="auto">
            <a:xfrm>
              <a:off x="3825" y="3168"/>
              <a:ext cx="711" cy="523"/>
            </a:xfrm>
            <a:prstGeom prst="rect">
              <a:avLst/>
            </a:prstGeom>
            <a:noFill/>
            <a:ln w="12700" cap="sq">
              <a:noFill/>
              <a:miter lim="800000"/>
              <a:headEnd type="none" w="sm" len="sm"/>
              <a:tailEnd type="none" w="sm" len="sm"/>
            </a:ln>
            <a:effectLst>
              <a:prstShdw prst="shdw17" dist="17961" dir="2700000">
                <a:schemeClr val="accent1">
                  <a:gamma/>
                  <a:shade val="60000"/>
                  <a:invGamma/>
                </a:schemeClr>
              </a:prstShdw>
            </a:effectLst>
          </p:spPr>
          <p:txBody>
            <a:bodyPr wrap="none">
              <a:spAutoFit/>
            </a:bodyPr>
            <a:lstStyle/>
            <a:p>
              <a:r>
                <a:rPr lang="en-GB" dirty="0" smtClean="0">
                  <a:latin typeface="Tahoma" pitchFamily="34" charset="0"/>
                </a:rPr>
                <a:t>S81  </a:t>
              </a:r>
            </a:p>
            <a:p>
              <a:r>
                <a:rPr lang="en-GB" dirty="0" smtClean="0">
                  <a:solidFill>
                    <a:schemeClr val="accent1">
                      <a:lumMod val="50000"/>
                    </a:schemeClr>
                  </a:solidFill>
                  <a:latin typeface="Tahoma" pitchFamily="34" charset="0"/>
                </a:rPr>
                <a:t>(1.8 K)</a:t>
              </a:r>
              <a:endParaRPr lang="en-GB" dirty="0">
                <a:solidFill>
                  <a:schemeClr val="accent1">
                    <a:lumMod val="50000"/>
                  </a:schemeClr>
                </a:solidFill>
                <a:latin typeface="Tahoma" pitchFamily="34" charset="0"/>
              </a:endParaRPr>
            </a:p>
          </p:txBody>
        </p:sp>
      </p:grpSp>
      <p:sp>
        <p:nvSpPr>
          <p:cNvPr id="9389" name="Text Box 173"/>
          <p:cNvSpPr txBox="1">
            <a:spLocks noChangeArrowheads="1"/>
          </p:cNvSpPr>
          <p:nvPr/>
        </p:nvSpPr>
        <p:spPr bwMode="auto">
          <a:xfrm>
            <a:off x="3962400" y="3429000"/>
            <a:ext cx="1752600" cy="517525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>
            <a:spAutoFit/>
          </a:bodyPr>
          <a:lstStyle/>
          <a:p>
            <a:r>
              <a:rPr lang="en-US" sz="1400" dirty="0" err="1">
                <a:solidFill>
                  <a:schemeClr val="bg1"/>
                </a:solidFill>
                <a:latin typeface="Tahoma" pitchFamily="34" charset="0"/>
              </a:rPr>
              <a:t>Pow</a:t>
            </a:r>
            <a:r>
              <a:rPr lang="en-US" sz="1400" dirty="0">
                <a:solidFill>
                  <a:schemeClr val="bg1"/>
                </a:solidFill>
                <a:latin typeface="Tahoma" pitchFamily="34" charset="0"/>
              </a:rPr>
              <a:t>. Test Phase I finished 19.03.08</a:t>
            </a:r>
          </a:p>
        </p:txBody>
      </p:sp>
      <p:sp>
        <p:nvSpPr>
          <p:cNvPr id="75" name="Rectangle 74"/>
          <p:cNvSpPr>
            <a:spLocks noChangeArrowheads="1"/>
          </p:cNvSpPr>
          <p:nvPr/>
        </p:nvSpPr>
        <p:spPr bwMode="auto">
          <a:xfrm flipV="1">
            <a:off x="3700296" y="1812350"/>
            <a:ext cx="179388" cy="179387"/>
          </a:xfrm>
          <a:prstGeom prst="rect">
            <a:avLst/>
          </a:prstGeom>
          <a:solidFill>
            <a:srgbClr val="FF9900"/>
          </a:solidFill>
          <a:ln w="6350" algn="ctr">
            <a:noFill/>
            <a:miter lim="800000"/>
            <a:headEnd/>
            <a:tailEnd/>
          </a:ln>
        </p:spPr>
        <p:txBody>
          <a:bodyPr rot="10800000" anchor="ctr"/>
          <a:lstStyle/>
          <a:p>
            <a:pPr algn="ctr" eaLnBrk="1" hangingPunct="1"/>
            <a:endParaRPr lang="en-US" sz="1600">
              <a:solidFill>
                <a:schemeClr val="tx2">
                  <a:lumMod val="25000"/>
                </a:schemeClr>
              </a:solidFill>
              <a:latin typeface="Tahoma" pitchFamily="34" charset="0"/>
            </a:endParaRPr>
          </a:p>
        </p:txBody>
      </p:sp>
      <p:sp>
        <p:nvSpPr>
          <p:cNvPr id="76" name="TextBox 75"/>
          <p:cNvSpPr txBox="1"/>
          <p:nvPr/>
        </p:nvSpPr>
        <p:spPr>
          <a:xfrm>
            <a:off x="3857459" y="1625025"/>
            <a:ext cx="2619541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hangingPunct="1"/>
            <a:r>
              <a:rPr lang="fr-CH" sz="1600" dirty="0">
                <a:solidFill>
                  <a:schemeClr val="tx2">
                    <a:lumMod val="25000"/>
                  </a:schemeClr>
                </a:solidFill>
                <a:latin typeface="Tahoma" pitchFamily="34" charset="0"/>
              </a:rPr>
              <a:t>Global pressure test &amp; Consolidation</a:t>
            </a:r>
            <a:endParaRPr lang="en-US" sz="1600" dirty="0">
              <a:solidFill>
                <a:schemeClr val="tx2">
                  <a:lumMod val="25000"/>
                </a:schemeClr>
              </a:solidFill>
              <a:latin typeface="Tahoma" pitchFamily="34" charset="0"/>
            </a:endParaRPr>
          </a:p>
        </p:txBody>
      </p:sp>
      <p:sp>
        <p:nvSpPr>
          <p:cNvPr id="79" name="Rectangle 78"/>
          <p:cNvSpPr>
            <a:spLocks noChangeArrowheads="1"/>
          </p:cNvSpPr>
          <p:nvPr/>
        </p:nvSpPr>
        <p:spPr bwMode="auto">
          <a:xfrm flipV="1">
            <a:off x="6096000" y="1752600"/>
            <a:ext cx="179387" cy="180975"/>
          </a:xfrm>
          <a:prstGeom prst="rect">
            <a:avLst/>
          </a:prstGeom>
          <a:solidFill>
            <a:srgbClr val="00B0F0"/>
          </a:solidFill>
          <a:ln w="6350" algn="ctr">
            <a:noFill/>
            <a:miter lim="800000"/>
            <a:headEnd/>
            <a:tailEnd/>
          </a:ln>
        </p:spPr>
        <p:txBody>
          <a:bodyPr rot="10800000" anchor="ctr"/>
          <a:lstStyle/>
          <a:p>
            <a:pPr algn="ctr" eaLnBrk="1" hangingPunct="1"/>
            <a:endParaRPr lang="en-US" sz="1600">
              <a:solidFill>
                <a:schemeClr val="tx2">
                  <a:lumMod val="25000"/>
                </a:schemeClr>
              </a:solidFill>
              <a:latin typeface="Tahoma" pitchFamily="34" charset="0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6324600" y="1676400"/>
            <a:ext cx="1135247" cy="33855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hangingPunct="1"/>
            <a:r>
              <a:rPr lang="fr-CH" sz="1600" dirty="0">
                <a:solidFill>
                  <a:schemeClr val="tx2">
                    <a:lumMod val="25000"/>
                  </a:schemeClr>
                </a:solidFill>
                <a:latin typeface="Tahoma" pitchFamily="34" charset="0"/>
              </a:rPr>
              <a:t>Cool down</a:t>
            </a:r>
            <a:endParaRPr lang="en-US" sz="1600" dirty="0">
              <a:solidFill>
                <a:schemeClr val="tx2">
                  <a:lumMod val="25000"/>
                </a:schemeClr>
              </a:solidFill>
              <a:latin typeface="Tahoma" pitchFamily="34" charset="0"/>
            </a:endParaRPr>
          </a:p>
        </p:txBody>
      </p:sp>
      <p:sp>
        <p:nvSpPr>
          <p:cNvPr id="81" name="Rectangle 80"/>
          <p:cNvSpPr>
            <a:spLocks noChangeArrowheads="1"/>
          </p:cNvSpPr>
          <p:nvPr/>
        </p:nvSpPr>
        <p:spPr bwMode="auto">
          <a:xfrm flipV="1">
            <a:off x="6236402" y="2057400"/>
            <a:ext cx="179388" cy="180975"/>
          </a:xfrm>
          <a:prstGeom prst="rect">
            <a:avLst/>
          </a:prstGeom>
          <a:solidFill>
            <a:srgbClr val="FF0000"/>
          </a:solidFill>
          <a:ln w="6350" algn="ctr">
            <a:noFill/>
            <a:miter lim="800000"/>
            <a:headEnd/>
            <a:tailEnd/>
          </a:ln>
        </p:spPr>
        <p:txBody>
          <a:bodyPr rot="10800000" anchor="ctr"/>
          <a:lstStyle/>
          <a:p>
            <a:pPr algn="ctr" eaLnBrk="1" hangingPunct="1"/>
            <a:endParaRPr lang="en-US" sz="1600">
              <a:solidFill>
                <a:schemeClr val="tx2">
                  <a:lumMod val="25000"/>
                </a:schemeClr>
              </a:solidFill>
              <a:latin typeface="Tahoma" pitchFamily="34" charset="0"/>
            </a:endParaRPr>
          </a:p>
        </p:txBody>
      </p:sp>
      <p:sp>
        <p:nvSpPr>
          <p:cNvPr id="82" name="TextBox 81"/>
          <p:cNvSpPr txBox="1"/>
          <p:nvPr/>
        </p:nvSpPr>
        <p:spPr>
          <a:xfrm>
            <a:off x="6465002" y="1981200"/>
            <a:ext cx="1535998" cy="33855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hangingPunct="1"/>
            <a:r>
              <a:rPr lang="fr-CH" sz="1600" dirty="0" err="1">
                <a:solidFill>
                  <a:schemeClr val="tx2">
                    <a:lumMod val="25000"/>
                  </a:schemeClr>
                </a:solidFill>
                <a:latin typeface="Tahoma" pitchFamily="34" charset="0"/>
              </a:rPr>
              <a:t>Powering</a:t>
            </a:r>
            <a:r>
              <a:rPr lang="fr-CH" sz="1600" dirty="0">
                <a:solidFill>
                  <a:schemeClr val="tx2">
                    <a:lumMod val="25000"/>
                  </a:schemeClr>
                </a:solidFill>
                <a:latin typeface="Tahoma" pitchFamily="34" charset="0"/>
              </a:rPr>
              <a:t> Tests</a:t>
            </a:r>
            <a:endParaRPr lang="en-US" sz="1600" dirty="0">
              <a:solidFill>
                <a:schemeClr val="tx2">
                  <a:lumMod val="25000"/>
                </a:schemeClr>
              </a:solidFill>
              <a:latin typeface="Tahoma" pitchFamily="34" charset="0"/>
            </a:endParaRPr>
          </a:p>
        </p:txBody>
      </p:sp>
      <p:cxnSp>
        <p:nvCxnSpPr>
          <p:cNvPr id="84" name="Straight Arrow Connector 83"/>
          <p:cNvCxnSpPr>
            <a:stCxn id="9359" idx="2"/>
            <a:endCxn id="9389" idx="0"/>
          </p:cNvCxnSpPr>
          <p:nvPr/>
        </p:nvCxnSpPr>
        <p:spPr bwMode="auto">
          <a:xfrm rot="16200000" flipH="1">
            <a:off x="4648597" y="3238897"/>
            <a:ext cx="304800" cy="75406"/>
          </a:xfrm>
          <a:prstGeom prst="straightConnector1">
            <a:avLst/>
          </a:prstGeom>
          <a:solidFill>
            <a:schemeClr val="accent1"/>
          </a:solidFill>
          <a:ln w="12700" cap="sq" cmpd="sng" algn="ctr">
            <a:solidFill>
              <a:schemeClr val="bg2"/>
            </a:solidFill>
            <a:prstDash val="solid"/>
            <a:round/>
            <a:headEnd type="none" w="sm" len="sm"/>
            <a:tailEnd type="arrow"/>
          </a:ln>
          <a:effectLst/>
        </p:spPr>
      </p:cxnSp>
      <p:grpSp>
        <p:nvGrpSpPr>
          <p:cNvPr id="70" name="Group 213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71" name="WordArt 214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 dirty="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72" name="WordArt 215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73" name="WordArt 216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74" name="WordArt 217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77" name="WordArt 218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  <p:sp>
        <p:nvSpPr>
          <p:cNvPr id="65" name="WordArt 155"/>
          <p:cNvSpPr>
            <a:spLocks noChangeArrowheads="1" noChangeShapeType="1" noTextEdit="1"/>
          </p:cNvSpPr>
          <p:nvPr/>
        </p:nvSpPr>
        <p:spPr bwMode="auto">
          <a:xfrm>
            <a:off x="4800600" y="6324600"/>
            <a:ext cx="457200" cy="22860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GB" sz="3600" i="1" kern="10" dirty="0" smtClean="0">
                <a:ln w="9525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solidFill>
                  <a:schemeClr val="tx2"/>
                </a:solidFill>
                <a:effectLst>
                  <a:outerShdw dist="35921" dir="2700000" algn="ctr" rotWithShape="0">
                    <a:srgbClr val="808080">
                      <a:alpha val="79999"/>
                    </a:srgbClr>
                  </a:outerShdw>
                </a:effectLst>
                <a:latin typeface="Arial Black"/>
              </a:rPr>
              <a:t>TI8</a:t>
            </a:r>
            <a:endParaRPr lang="en-GB" sz="3600" i="1" kern="10" dirty="0">
              <a:ln w="9525" cap="sq">
                <a:solidFill>
                  <a:srgbClr val="000000"/>
                </a:solidFill>
                <a:round/>
                <a:headEnd type="none" w="sm" len="sm"/>
                <a:tailEnd type="none" w="sm" len="sm"/>
              </a:ln>
              <a:solidFill>
                <a:schemeClr val="tx2"/>
              </a:solidFill>
              <a:effectLst>
                <a:outerShdw dist="35921" dir="2700000" algn="ctr" rotWithShape="0">
                  <a:srgbClr val="808080">
                    <a:alpha val="79999"/>
                  </a:srgbClr>
                </a:outerShdw>
              </a:effectLst>
              <a:latin typeface="Arial Black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2477" name="Group 93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272478" name="WordArt 94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36699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272479" name="WordArt 95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272480" name="WordArt 96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272481" name="WordArt 97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272482" name="WordArt 98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8" dist="17961" dir="13500000">
                      <a:srgbClr val="97AFCD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27238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sz="4000"/>
              <a:t>Overall Strategy for Commissioning</a:t>
            </a:r>
          </a:p>
        </p:txBody>
      </p:sp>
      <p:graphicFrame>
        <p:nvGraphicFramePr>
          <p:cNvPr id="272388" name="Group 4"/>
          <p:cNvGraphicFramePr>
            <a:graphicFrameLocks noGrp="1"/>
          </p:cNvGraphicFramePr>
          <p:nvPr/>
        </p:nvGraphicFramePr>
        <p:xfrm>
          <a:off x="0" y="2133600"/>
          <a:ext cx="9144000" cy="731520"/>
        </p:xfrm>
        <a:graphic>
          <a:graphicData uri="http://schemas.openxmlformats.org/drawingml/2006/table">
            <a:tbl>
              <a:tblPr/>
              <a:tblGrid>
                <a:gridCol w="2590800"/>
                <a:gridCol w="2514600"/>
                <a:gridCol w="762000"/>
                <a:gridCol w="1295400"/>
                <a:gridCol w="1066800"/>
                <a:gridCol w="914400"/>
              </a:tblGrid>
              <a:tr h="60960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2"/>
                          </a:solidFill>
                          <a:effectLst/>
                          <a:latin typeface="Tahoma" pitchFamily="34" charset="0"/>
                        </a:rPr>
                        <a:t>Hardware commissioning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2"/>
                          </a:solidFill>
                          <a:effectLst/>
                          <a:latin typeface="Tahoma" pitchFamily="34" charset="0"/>
                        </a:rPr>
                        <a:t>                  Machine checkout</a:t>
                      </a:r>
                    </a:p>
                  </a:txBody>
                  <a:tcPr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0">
                      <a:gsLst>
                        <a:gs pos="0">
                          <a:srgbClr val="DAE4F2"/>
                        </a:gs>
                        <a:gs pos="100000">
                          <a:srgbClr val="336699"/>
                        </a:gs>
                      </a:gsLst>
                      <a:lin ang="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2"/>
                          </a:solidFill>
                          <a:effectLst/>
                          <a:latin typeface="Tahoma" pitchFamily="34" charset="0"/>
                        </a:rPr>
                        <a:t>Pilot Physics Run</a:t>
                      </a:r>
                    </a:p>
                  </a:txBody>
                  <a:tcPr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0">
                      <a:gsLst>
                        <a:gs pos="0">
                          <a:srgbClr val="336699"/>
                        </a:gs>
                        <a:gs pos="100000">
                          <a:srgbClr val="FFFF99"/>
                        </a:gs>
                      </a:gsLst>
                      <a:lin ang="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2"/>
                          </a:solidFill>
                          <a:effectLst/>
                          <a:latin typeface="Tahoma" pitchFamily="34" charset="0"/>
                        </a:rPr>
                        <a:t>75ns ops</a:t>
                      </a:r>
                    </a:p>
                  </a:txBody>
                  <a:tcPr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0">
                      <a:gsLst>
                        <a:gs pos="0">
                          <a:srgbClr val="FFFF99"/>
                        </a:gs>
                        <a:gs pos="100000">
                          <a:srgbClr val="FF9900"/>
                        </a:gs>
                      </a:gsLst>
                      <a:lin ang="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2"/>
                          </a:solidFill>
                          <a:effectLst/>
                          <a:latin typeface="Tahoma" pitchFamily="34" charset="0"/>
                        </a:rPr>
                        <a:t>25ns ops I</a:t>
                      </a:r>
                    </a:p>
                  </a:txBody>
                  <a:tcPr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0">
                      <a:gsLst>
                        <a:gs pos="0">
                          <a:srgbClr val="FF9900"/>
                        </a:gs>
                        <a:gs pos="100000">
                          <a:srgbClr val="FF0000"/>
                        </a:gs>
                      </a:gsLst>
                      <a:lin ang="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2"/>
                          </a:solidFill>
                          <a:effectLst/>
                          <a:latin typeface="Tahoma" pitchFamily="34" charset="0"/>
                        </a:rPr>
                        <a:t>Install Coll Phase II and MKB</a:t>
                      </a:r>
                    </a:p>
                  </a:txBody>
                  <a:tcPr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2"/>
                          </a:solidFill>
                          <a:effectLst/>
                          <a:latin typeface="Tahoma" pitchFamily="34" charset="0"/>
                        </a:rPr>
                        <a:t>25ns ops II</a:t>
                      </a:r>
                    </a:p>
                  </a:txBody>
                  <a:tcPr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</a:tr>
            </a:tbl>
          </a:graphicData>
        </a:graphic>
      </p:graphicFrame>
      <p:grpSp>
        <p:nvGrpSpPr>
          <p:cNvPr id="272406" name="Group 22"/>
          <p:cNvGrpSpPr>
            <a:grpSpLocks/>
          </p:cNvGrpSpPr>
          <p:nvPr/>
        </p:nvGrpSpPr>
        <p:grpSpPr bwMode="auto">
          <a:xfrm>
            <a:off x="0" y="1600200"/>
            <a:ext cx="9144000" cy="1762125"/>
            <a:chOff x="0" y="1008"/>
            <a:chExt cx="5760" cy="1110"/>
          </a:xfrm>
        </p:grpSpPr>
        <p:grpSp>
          <p:nvGrpSpPr>
            <p:cNvPr id="272407" name="Group 23"/>
            <p:cNvGrpSpPr>
              <a:grpSpLocks/>
            </p:cNvGrpSpPr>
            <p:nvPr/>
          </p:nvGrpSpPr>
          <p:grpSpPr bwMode="auto">
            <a:xfrm>
              <a:off x="1632" y="1008"/>
              <a:ext cx="4128" cy="960"/>
              <a:chOff x="1632" y="1008"/>
              <a:chExt cx="4128" cy="960"/>
            </a:xfrm>
          </p:grpSpPr>
          <p:sp>
            <p:nvSpPr>
              <p:cNvPr id="272408" name="Line 24"/>
              <p:cNvSpPr>
                <a:spLocks noChangeShapeType="1"/>
              </p:cNvSpPr>
              <p:nvPr/>
            </p:nvSpPr>
            <p:spPr bwMode="auto">
              <a:xfrm>
                <a:off x="1632" y="1200"/>
                <a:ext cx="158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triangle" w="med" len="med"/>
                <a:tailEnd type="triangle" w="med" len="med"/>
              </a:ln>
              <a:effectLst/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72409" name="Text Box 25"/>
              <p:cNvSpPr txBox="1">
                <a:spLocks noChangeArrowheads="1"/>
              </p:cNvSpPr>
              <p:nvPr/>
            </p:nvSpPr>
            <p:spPr bwMode="auto">
              <a:xfrm>
                <a:off x="2147" y="1008"/>
                <a:ext cx="589" cy="19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 algn="ctr" eaLnBrk="1" hangingPunct="1"/>
                <a:r>
                  <a:rPr lang="en-GB" sz="1400" b="1">
                    <a:latin typeface="Arial" pitchFamily="34" charset="0"/>
                  </a:rPr>
                  <a:t>Stage A</a:t>
                </a:r>
              </a:p>
            </p:txBody>
          </p:sp>
          <p:sp>
            <p:nvSpPr>
              <p:cNvPr id="272410" name="Line 26"/>
              <p:cNvSpPr>
                <a:spLocks noChangeShapeType="1"/>
              </p:cNvSpPr>
              <p:nvPr/>
            </p:nvSpPr>
            <p:spPr bwMode="auto">
              <a:xfrm>
                <a:off x="3216" y="1200"/>
                <a:ext cx="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triangle" w="med" len="med"/>
                <a:tailEnd type="triangle" w="med" len="med"/>
              </a:ln>
              <a:effectLst/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72411" name="Line 27"/>
              <p:cNvSpPr>
                <a:spLocks noChangeShapeType="1"/>
              </p:cNvSpPr>
              <p:nvPr/>
            </p:nvSpPr>
            <p:spPr bwMode="auto">
              <a:xfrm>
                <a:off x="3696" y="1200"/>
                <a:ext cx="81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triangle" w="med" len="med"/>
                <a:tailEnd type="triangle" w="med" len="med"/>
              </a:ln>
              <a:effectLst/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72412" name="Text Box 28"/>
              <p:cNvSpPr txBox="1">
                <a:spLocks noChangeArrowheads="1"/>
              </p:cNvSpPr>
              <p:nvPr/>
            </p:nvSpPr>
            <p:spPr bwMode="auto">
              <a:xfrm>
                <a:off x="3328" y="1013"/>
                <a:ext cx="272" cy="19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 algn="ctr" eaLnBrk="1" hangingPunct="1"/>
                <a:r>
                  <a:rPr lang="en-GB" sz="1400" b="1">
                    <a:latin typeface="Arial" pitchFamily="34" charset="0"/>
                  </a:rPr>
                  <a:t>B</a:t>
                </a:r>
              </a:p>
            </p:txBody>
          </p:sp>
          <p:sp>
            <p:nvSpPr>
              <p:cNvPr id="272413" name="Text Box 29"/>
              <p:cNvSpPr txBox="1">
                <a:spLocks noChangeArrowheads="1"/>
              </p:cNvSpPr>
              <p:nvPr/>
            </p:nvSpPr>
            <p:spPr bwMode="auto">
              <a:xfrm>
                <a:off x="3952" y="1013"/>
                <a:ext cx="272" cy="19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 algn="ctr" eaLnBrk="1" hangingPunct="1"/>
                <a:r>
                  <a:rPr lang="en-GB" sz="1400" b="1">
                    <a:latin typeface="Arial" pitchFamily="34" charset="0"/>
                  </a:rPr>
                  <a:t>C</a:t>
                </a:r>
              </a:p>
            </p:txBody>
          </p:sp>
          <p:sp>
            <p:nvSpPr>
              <p:cNvPr id="272414" name="Line 30"/>
              <p:cNvSpPr>
                <a:spLocks noChangeShapeType="1"/>
              </p:cNvSpPr>
              <p:nvPr/>
            </p:nvSpPr>
            <p:spPr bwMode="auto">
              <a:xfrm>
                <a:off x="1632" y="1104"/>
                <a:ext cx="0" cy="86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72415" name="Line 31"/>
              <p:cNvSpPr>
                <a:spLocks noChangeShapeType="1"/>
              </p:cNvSpPr>
              <p:nvPr/>
            </p:nvSpPr>
            <p:spPr bwMode="auto">
              <a:xfrm>
                <a:off x="3216" y="1104"/>
                <a:ext cx="0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72416" name="Line 32"/>
              <p:cNvSpPr>
                <a:spLocks noChangeShapeType="1"/>
              </p:cNvSpPr>
              <p:nvPr/>
            </p:nvSpPr>
            <p:spPr bwMode="auto">
              <a:xfrm>
                <a:off x="3696" y="1104"/>
                <a:ext cx="0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72417" name="Line 33"/>
              <p:cNvSpPr>
                <a:spLocks noChangeShapeType="1"/>
              </p:cNvSpPr>
              <p:nvPr/>
            </p:nvSpPr>
            <p:spPr bwMode="auto">
              <a:xfrm>
                <a:off x="4512" y="1104"/>
                <a:ext cx="0" cy="86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72418" name="Line 34"/>
              <p:cNvSpPr>
                <a:spLocks noChangeShapeType="1"/>
              </p:cNvSpPr>
              <p:nvPr/>
            </p:nvSpPr>
            <p:spPr bwMode="auto">
              <a:xfrm>
                <a:off x="5184" y="1152"/>
                <a:ext cx="0" cy="81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72419" name="Line 35"/>
              <p:cNvSpPr>
                <a:spLocks noChangeShapeType="1"/>
              </p:cNvSpPr>
              <p:nvPr/>
            </p:nvSpPr>
            <p:spPr bwMode="auto">
              <a:xfrm>
                <a:off x="5184" y="1200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triangle" w="med" len="med"/>
                <a:tailEnd/>
              </a:ln>
              <a:effectLst/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72420" name="Text Box 36"/>
              <p:cNvSpPr txBox="1">
                <a:spLocks noChangeArrowheads="1"/>
              </p:cNvSpPr>
              <p:nvPr/>
            </p:nvSpPr>
            <p:spPr bwMode="auto">
              <a:xfrm>
                <a:off x="5344" y="1008"/>
                <a:ext cx="272" cy="19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 algn="ctr" eaLnBrk="1" hangingPunct="1"/>
                <a:r>
                  <a:rPr lang="en-GB" sz="1400" b="1">
                    <a:latin typeface="Arial" pitchFamily="34" charset="0"/>
                  </a:rPr>
                  <a:t>D</a:t>
                </a:r>
              </a:p>
            </p:txBody>
          </p:sp>
        </p:grpSp>
        <p:grpSp>
          <p:nvGrpSpPr>
            <p:cNvPr id="272421" name="Group 37"/>
            <p:cNvGrpSpPr>
              <a:grpSpLocks/>
            </p:cNvGrpSpPr>
            <p:nvPr/>
          </p:nvGrpSpPr>
          <p:grpSpPr bwMode="auto">
            <a:xfrm>
              <a:off x="0" y="1920"/>
              <a:ext cx="5760" cy="198"/>
              <a:chOff x="0" y="1920"/>
              <a:chExt cx="5760" cy="198"/>
            </a:xfrm>
          </p:grpSpPr>
          <p:sp>
            <p:nvSpPr>
              <p:cNvPr id="272422" name="Text Box 38"/>
              <p:cNvSpPr txBox="1">
                <a:spLocks noChangeArrowheads="1"/>
              </p:cNvSpPr>
              <p:nvPr/>
            </p:nvSpPr>
            <p:spPr bwMode="auto">
              <a:xfrm>
                <a:off x="515" y="1926"/>
                <a:ext cx="589" cy="19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 algn="ctr" eaLnBrk="1" hangingPunct="1"/>
                <a:r>
                  <a:rPr lang="en-GB" sz="1400" b="1">
                    <a:latin typeface="Arial" pitchFamily="34" charset="0"/>
                  </a:rPr>
                  <a:t>No beam</a:t>
                </a:r>
              </a:p>
            </p:txBody>
          </p:sp>
          <p:sp>
            <p:nvSpPr>
              <p:cNvPr id="272423" name="Line 39"/>
              <p:cNvSpPr>
                <a:spLocks noChangeShapeType="1"/>
              </p:cNvSpPr>
              <p:nvPr/>
            </p:nvSpPr>
            <p:spPr bwMode="auto">
              <a:xfrm>
                <a:off x="1632" y="1926"/>
                <a:ext cx="2880" cy="0"/>
              </a:xfrm>
              <a:prstGeom prst="line">
                <a:avLst/>
              </a:prstGeom>
              <a:noFill/>
              <a:ln w="38100">
                <a:solidFill>
                  <a:srgbClr val="FF6600"/>
                </a:solidFill>
                <a:round/>
                <a:headEnd type="triangle" w="med" len="med"/>
                <a:tailEnd type="triangle" w="med" len="med"/>
              </a:ln>
              <a:effectLst/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72424" name="Text Box 40"/>
              <p:cNvSpPr txBox="1">
                <a:spLocks noChangeArrowheads="1"/>
              </p:cNvSpPr>
              <p:nvPr/>
            </p:nvSpPr>
            <p:spPr bwMode="auto">
              <a:xfrm>
                <a:off x="2771" y="1920"/>
                <a:ext cx="589" cy="19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 algn="ctr" eaLnBrk="1" hangingPunct="1"/>
                <a:r>
                  <a:rPr lang="en-GB" sz="1400" b="1">
                    <a:latin typeface="Arial" pitchFamily="34" charset="0"/>
                  </a:rPr>
                  <a:t>Beam</a:t>
                </a:r>
              </a:p>
            </p:txBody>
          </p:sp>
          <p:sp>
            <p:nvSpPr>
              <p:cNvPr id="272425" name="Line 41"/>
              <p:cNvSpPr>
                <a:spLocks noChangeShapeType="1"/>
              </p:cNvSpPr>
              <p:nvPr/>
            </p:nvSpPr>
            <p:spPr bwMode="auto">
              <a:xfrm>
                <a:off x="5184" y="1926"/>
                <a:ext cx="576" cy="0"/>
              </a:xfrm>
              <a:prstGeom prst="line">
                <a:avLst/>
              </a:prstGeom>
              <a:noFill/>
              <a:ln w="38100">
                <a:solidFill>
                  <a:srgbClr val="FF6600"/>
                </a:solidFill>
                <a:round/>
                <a:headEnd type="triangle" w="med" len="med"/>
                <a:tailEnd/>
              </a:ln>
              <a:effectLst/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72426" name="Line 42"/>
              <p:cNvSpPr>
                <a:spLocks noChangeShapeType="1"/>
              </p:cNvSpPr>
              <p:nvPr/>
            </p:nvSpPr>
            <p:spPr bwMode="auto">
              <a:xfrm>
                <a:off x="4512" y="1926"/>
                <a:ext cx="67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triangle" w="med" len="med"/>
                <a:tailEnd type="triangle" w="med" len="med"/>
              </a:ln>
              <a:effectLst/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72427" name="Line 43"/>
              <p:cNvSpPr>
                <a:spLocks noChangeShapeType="1"/>
              </p:cNvSpPr>
              <p:nvPr/>
            </p:nvSpPr>
            <p:spPr bwMode="auto">
              <a:xfrm>
                <a:off x="0" y="1926"/>
                <a:ext cx="163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triangle" w="med" len="med"/>
              </a:ln>
              <a:effectLst/>
            </p:spPr>
            <p:txBody>
              <a:bodyPr/>
              <a:lstStyle/>
              <a:p>
                <a:endParaRPr lang="en-GB"/>
              </a:p>
            </p:txBody>
          </p:sp>
        </p:grpSp>
      </p:grpSp>
      <p:sp>
        <p:nvSpPr>
          <p:cNvPr id="272428" name="Rectangle 44"/>
          <p:cNvSpPr>
            <a:spLocks noChangeArrowheads="1"/>
          </p:cNvSpPr>
          <p:nvPr/>
        </p:nvSpPr>
        <p:spPr bwMode="auto">
          <a:xfrm>
            <a:off x="457200" y="3352800"/>
            <a:ext cx="8382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1"/>
            </a:outerShdw>
          </a:effectLst>
        </p:spPr>
        <p:txBody>
          <a:bodyPr/>
          <a:lstStyle/>
          <a:p>
            <a:pPr marL="342900" indent="-342900" algn="ctr">
              <a:lnSpc>
                <a:spcPct val="9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None/>
            </a:pPr>
            <a:r>
              <a:rPr kumimoji="1" lang="fr-FR" u="sng">
                <a:latin typeface="Tahoma" pitchFamily="34" charset="0"/>
              </a:rPr>
              <a:t>Machine Checkout</a:t>
            </a:r>
          </a:p>
        </p:txBody>
      </p:sp>
      <p:sp>
        <p:nvSpPr>
          <p:cNvPr id="272459" name="Text Box 75"/>
          <p:cNvSpPr txBox="1">
            <a:spLocks noChangeArrowheads="1"/>
          </p:cNvSpPr>
          <p:nvPr/>
        </p:nvSpPr>
        <p:spPr bwMode="auto">
          <a:xfrm>
            <a:off x="76200" y="3733800"/>
            <a:ext cx="5410200" cy="3140075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>
            <a:spAutoFit/>
          </a:bodyPr>
          <a:lstStyle/>
          <a:p>
            <a:pPr>
              <a:buFont typeface="Wingdings" pitchFamily="2" charset="2"/>
              <a:buBlip>
                <a:blip r:embed="rId3"/>
              </a:buBlip>
            </a:pPr>
            <a:r>
              <a:rPr kumimoji="1" lang="fr-FR" sz="2000"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rPr>
              <a:t>  Drive all systems through the standard operational sequence (synchronized)</a:t>
            </a:r>
          </a:p>
          <a:p>
            <a:pPr>
              <a:buFont typeface="Wingdings" pitchFamily="2" charset="2"/>
              <a:buBlip>
                <a:blip r:embed="rId3"/>
              </a:buBlip>
            </a:pPr>
            <a:r>
              <a:rPr kumimoji="1" lang="fr-FR" sz="2000"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rPr>
              <a:t>  Check Control System functionality from </a:t>
            </a:r>
            <a:r>
              <a:rPr kumimoji="1" lang="fr-FR" sz="2000">
                <a:solidFill>
                  <a:srgbClr val="FFFF99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Tahoma" pitchFamily="34" charset="0"/>
              </a:rPr>
              <a:t>CCC high-level software applications</a:t>
            </a:r>
          </a:p>
          <a:p>
            <a:pPr>
              <a:buFont typeface="Wingdings" pitchFamily="2" charset="2"/>
              <a:buBlip>
                <a:blip r:embed="rId3"/>
              </a:buBlip>
            </a:pPr>
            <a:r>
              <a:rPr kumimoji="1" lang="fr-FR" sz="2000"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rPr>
              <a:t>  Check beam instrumentation acquisition chain</a:t>
            </a:r>
          </a:p>
          <a:p>
            <a:pPr>
              <a:buFont typeface="Wingdings" pitchFamily="2" charset="2"/>
              <a:buBlip>
                <a:blip r:embed="rId3"/>
              </a:buBlip>
            </a:pPr>
            <a:r>
              <a:rPr kumimoji="1" lang="fr-FR" sz="2000"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rPr>
              <a:t>  Check timing synchronization</a:t>
            </a:r>
          </a:p>
          <a:p>
            <a:pPr>
              <a:buFont typeface="Wingdings" pitchFamily="2" charset="2"/>
              <a:buBlip>
                <a:blip r:embed="rId3"/>
              </a:buBlip>
            </a:pPr>
            <a:r>
              <a:rPr kumimoji="1" lang="fr-FR" sz="2000"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rPr>
              <a:t>  Check all equipment control functionality</a:t>
            </a:r>
          </a:p>
          <a:p>
            <a:pPr>
              <a:buFont typeface="Wingdings" pitchFamily="2" charset="2"/>
              <a:buBlip>
                <a:blip r:embed="rId3"/>
              </a:buBlip>
            </a:pPr>
            <a:r>
              <a:rPr kumimoji="1" lang="fr-FR" sz="2000">
                <a:effectLst>
                  <a:outerShdw blurRad="38100" dist="38100" dir="2700000" algn="tl">
                    <a:srgbClr val="000000"/>
                  </a:outerShdw>
                </a:effectLst>
                <a:latin typeface="Tahoma" pitchFamily="34" charset="0"/>
              </a:rPr>
              <a:t>  Check machine protection and interlock system</a:t>
            </a:r>
            <a:endParaRPr lang="fr-FR" sz="2000">
              <a:effectLst>
                <a:outerShdw blurRad="38100" dist="38100" dir="2700000" algn="tl">
                  <a:srgbClr val="000000"/>
                </a:outerShdw>
              </a:effectLst>
              <a:latin typeface="Tahoma" pitchFamily="34" charset="0"/>
            </a:endParaRPr>
          </a:p>
        </p:txBody>
      </p:sp>
      <p:grpSp>
        <p:nvGrpSpPr>
          <p:cNvPr id="272462" name="Group 78"/>
          <p:cNvGrpSpPr>
            <a:grpSpLocks/>
          </p:cNvGrpSpPr>
          <p:nvPr/>
        </p:nvGrpSpPr>
        <p:grpSpPr bwMode="auto">
          <a:xfrm>
            <a:off x="5181600" y="3733800"/>
            <a:ext cx="3962400" cy="3140075"/>
            <a:chOff x="3264" y="2352"/>
            <a:chExt cx="2496" cy="1978"/>
          </a:xfrm>
        </p:grpSpPr>
        <p:sp>
          <p:nvSpPr>
            <p:cNvPr id="272460" name="Text Box 76"/>
            <p:cNvSpPr txBox="1">
              <a:spLocks noChangeArrowheads="1"/>
            </p:cNvSpPr>
            <p:nvPr/>
          </p:nvSpPr>
          <p:spPr bwMode="auto">
            <a:xfrm>
              <a:off x="3446" y="2352"/>
              <a:ext cx="2314" cy="1978"/>
            </a:xfrm>
            <a:prstGeom prst="rect">
              <a:avLst/>
            </a:prstGeom>
            <a:noFill/>
            <a:ln w="12700" cap="sq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>
              <a:spAutoFit/>
            </a:bodyPr>
            <a:lstStyle/>
            <a:p>
              <a:pPr marL="457200" indent="-457200"/>
              <a:r>
                <a:rPr lang="fr-FR" sz="2000" u="sng">
                  <a:effectLst>
                    <a:outerShdw blurRad="38100" dist="38100" dir="2700000" algn="tl">
                      <a:srgbClr val="000000"/>
                    </a:outerShdw>
                  </a:effectLst>
                  <a:latin typeface="Tahoma" pitchFamily="34" charset="0"/>
                </a:rPr>
                <a:t>Stages</a:t>
              </a:r>
              <a:r>
                <a:rPr lang="fr-FR" sz="2000">
                  <a:effectLst>
                    <a:outerShdw blurRad="38100" dist="38100" dir="2700000" algn="tl">
                      <a:srgbClr val="000000"/>
                    </a:outerShdw>
                  </a:effectLst>
                  <a:latin typeface="Tahoma" pitchFamily="34" charset="0"/>
                </a:rPr>
                <a:t>:</a:t>
              </a:r>
            </a:p>
            <a:p>
              <a:pPr marL="457200" indent="-457200">
                <a:buFont typeface="Wingdings" pitchFamily="2" charset="2"/>
                <a:buAutoNum type="arabicPeriod"/>
              </a:pPr>
              <a:r>
                <a:rPr lang="fr-FR" sz="2000">
                  <a:effectLst>
                    <a:outerShdw blurRad="38100" dist="38100" dir="2700000" algn="tl">
                      <a:srgbClr val="000000"/>
                    </a:outerShdw>
                  </a:effectLst>
                  <a:latin typeface="Tahoma" pitchFamily="34" charset="0"/>
                </a:rPr>
                <a:t>Individual system test. First integration into the OP group</a:t>
              </a:r>
            </a:p>
            <a:p>
              <a:pPr marL="457200" indent="-457200">
                <a:buFont typeface="Wingdings" pitchFamily="2" charset="2"/>
                <a:buAutoNum type="arabicPeriod"/>
              </a:pPr>
              <a:r>
                <a:rPr lang="fr-FR" sz="2000">
                  <a:effectLst>
                    <a:outerShdw blurRad="38100" dist="38100" dir="2700000" algn="tl">
                      <a:srgbClr val="000000"/>
                    </a:outerShdw>
                  </a:effectLst>
                  <a:latin typeface="Tahoma" pitchFamily="34" charset="0"/>
                </a:rPr>
                <a:t>Multi-system test, e.g. Machine Protection (BLM, BIS, LBDS)</a:t>
              </a:r>
            </a:p>
            <a:p>
              <a:pPr marL="457200" indent="-457200">
                <a:buFont typeface="Wingdings" pitchFamily="2" charset="2"/>
                <a:buAutoNum type="arabicPeriod"/>
              </a:pPr>
              <a:r>
                <a:rPr lang="fr-FR" sz="2000">
                  <a:effectLst>
                    <a:outerShdw blurRad="38100" dist="38100" dir="2700000" algn="tl">
                      <a:srgbClr val="000000"/>
                    </a:outerShdw>
                  </a:effectLst>
                  <a:latin typeface="Tahoma" pitchFamily="34" charset="0"/>
                </a:rPr>
                <a:t>Dry run: drive the whole machine through the nominal sequence.</a:t>
              </a:r>
            </a:p>
          </p:txBody>
        </p:sp>
        <p:sp>
          <p:nvSpPr>
            <p:cNvPr id="272461" name="Line 77"/>
            <p:cNvSpPr>
              <a:spLocks noChangeShapeType="1"/>
            </p:cNvSpPr>
            <p:nvPr/>
          </p:nvSpPr>
          <p:spPr bwMode="auto">
            <a:xfrm>
              <a:off x="3264" y="2400"/>
              <a:ext cx="0" cy="1824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</p:spPr>
          <p:txBody>
            <a:bodyPr/>
            <a:lstStyle/>
            <a:p>
              <a:endParaRPr lang="en-GB"/>
            </a:p>
          </p:txBody>
        </p:sp>
      </p:grpSp>
      <p:grpSp>
        <p:nvGrpSpPr>
          <p:cNvPr id="272483" name="Group 99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272484" name="WordArt 100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272485" name="WordArt 101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272486" name="WordArt 102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272487" name="WordArt 103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272488" name="WordArt 104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</p:spTree>
    <p:custDataLst>
      <p:tags r:id="rId1"/>
    </p:custDataLst>
  </p:cSld>
  <p:clrMapOvr>
    <a:masterClrMapping/>
  </p:clrMapOvr>
  <p:transition advTm="77771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2459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3502" name="Group 94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273503" name="WordArt 95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36699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273504" name="WordArt 96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273505" name="WordArt 97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273506" name="WordArt 98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273507" name="WordArt 99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8" dist="17961" dir="13500000">
                      <a:srgbClr val="97AFCD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27341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sz="4000"/>
              <a:t>Overall Strategy for Commissioning</a:t>
            </a:r>
          </a:p>
        </p:txBody>
      </p:sp>
      <p:graphicFrame>
        <p:nvGraphicFramePr>
          <p:cNvPr id="273412" name="Group 4"/>
          <p:cNvGraphicFramePr>
            <a:graphicFrameLocks noGrp="1"/>
          </p:cNvGraphicFramePr>
          <p:nvPr/>
        </p:nvGraphicFramePr>
        <p:xfrm>
          <a:off x="0" y="2133600"/>
          <a:ext cx="9144000" cy="731520"/>
        </p:xfrm>
        <a:graphic>
          <a:graphicData uri="http://schemas.openxmlformats.org/drawingml/2006/table">
            <a:tbl>
              <a:tblPr/>
              <a:tblGrid>
                <a:gridCol w="2590800"/>
                <a:gridCol w="2514600"/>
                <a:gridCol w="762000"/>
                <a:gridCol w="1295400"/>
                <a:gridCol w="1066800"/>
                <a:gridCol w="914400"/>
              </a:tblGrid>
              <a:tr h="60960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2"/>
                          </a:solidFill>
                          <a:effectLst/>
                          <a:latin typeface="Tahoma" pitchFamily="34" charset="0"/>
                        </a:rPr>
                        <a:t>Hardware commissioning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bg2"/>
                          </a:solidFill>
                          <a:effectLst/>
                          <a:latin typeface="Tahoma" pitchFamily="34" charset="0"/>
                        </a:rPr>
                        <a:t>                  Machine checkout</a:t>
                      </a:r>
                    </a:p>
                  </a:txBody>
                  <a:tcPr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0">
                      <a:gsLst>
                        <a:gs pos="0">
                          <a:srgbClr val="DAE4F2"/>
                        </a:gs>
                        <a:gs pos="100000">
                          <a:srgbClr val="336699"/>
                        </a:gs>
                      </a:gsLst>
                      <a:lin ang="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2"/>
                          </a:solidFill>
                          <a:effectLst/>
                          <a:latin typeface="Tahoma" pitchFamily="34" charset="0"/>
                        </a:rPr>
                        <a:t>Pilot Physics Run</a:t>
                      </a:r>
                    </a:p>
                  </a:txBody>
                  <a:tcPr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0">
                      <a:gsLst>
                        <a:gs pos="0">
                          <a:srgbClr val="336699"/>
                        </a:gs>
                        <a:gs pos="100000">
                          <a:srgbClr val="FFFF99"/>
                        </a:gs>
                      </a:gsLst>
                      <a:lin ang="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2"/>
                          </a:solidFill>
                          <a:effectLst/>
                          <a:latin typeface="Tahoma" pitchFamily="34" charset="0"/>
                        </a:rPr>
                        <a:t>75ns ops</a:t>
                      </a:r>
                    </a:p>
                  </a:txBody>
                  <a:tcPr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0">
                      <a:gsLst>
                        <a:gs pos="0">
                          <a:srgbClr val="FFFF99"/>
                        </a:gs>
                        <a:gs pos="100000">
                          <a:srgbClr val="FF9900"/>
                        </a:gs>
                      </a:gsLst>
                      <a:lin ang="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2"/>
                          </a:solidFill>
                          <a:effectLst/>
                          <a:latin typeface="Tahoma" pitchFamily="34" charset="0"/>
                        </a:rPr>
                        <a:t>25ns ops I</a:t>
                      </a:r>
                    </a:p>
                  </a:txBody>
                  <a:tcPr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gradFill rotWithShape="0">
                      <a:gsLst>
                        <a:gs pos="0">
                          <a:srgbClr val="FF9900"/>
                        </a:gs>
                        <a:gs pos="100000">
                          <a:srgbClr val="FF0000"/>
                        </a:gs>
                      </a:gsLst>
                      <a:lin ang="0" scaled="1"/>
                    </a:gra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2"/>
                          </a:solidFill>
                          <a:effectLst/>
                          <a:latin typeface="Tahoma" pitchFamily="34" charset="0"/>
                        </a:rPr>
                        <a:t>Install Coll Phase II and MKB</a:t>
                      </a:r>
                    </a:p>
                  </a:txBody>
                  <a:tcPr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2"/>
                          </a:solidFill>
                          <a:effectLst/>
                          <a:latin typeface="Tahoma" pitchFamily="34" charset="0"/>
                        </a:rPr>
                        <a:t>25ns ops II</a:t>
                      </a:r>
                    </a:p>
                  </a:txBody>
                  <a:tcPr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/>
                    </a:solidFill>
                  </a:tcPr>
                </a:tc>
              </a:tr>
            </a:tbl>
          </a:graphicData>
        </a:graphic>
      </p:graphicFrame>
      <p:grpSp>
        <p:nvGrpSpPr>
          <p:cNvPr id="273430" name="Group 22"/>
          <p:cNvGrpSpPr>
            <a:grpSpLocks/>
          </p:cNvGrpSpPr>
          <p:nvPr/>
        </p:nvGrpSpPr>
        <p:grpSpPr bwMode="auto">
          <a:xfrm>
            <a:off x="0" y="1600200"/>
            <a:ext cx="9144000" cy="1762125"/>
            <a:chOff x="0" y="1008"/>
            <a:chExt cx="5760" cy="1110"/>
          </a:xfrm>
        </p:grpSpPr>
        <p:grpSp>
          <p:nvGrpSpPr>
            <p:cNvPr id="273431" name="Group 23"/>
            <p:cNvGrpSpPr>
              <a:grpSpLocks/>
            </p:cNvGrpSpPr>
            <p:nvPr/>
          </p:nvGrpSpPr>
          <p:grpSpPr bwMode="auto">
            <a:xfrm>
              <a:off x="1632" y="1008"/>
              <a:ext cx="4128" cy="960"/>
              <a:chOff x="1632" y="1008"/>
              <a:chExt cx="4128" cy="960"/>
            </a:xfrm>
          </p:grpSpPr>
          <p:sp>
            <p:nvSpPr>
              <p:cNvPr id="273432" name="Line 24"/>
              <p:cNvSpPr>
                <a:spLocks noChangeShapeType="1"/>
              </p:cNvSpPr>
              <p:nvPr/>
            </p:nvSpPr>
            <p:spPr bwMode="auto">
              <a:xfrm>
                <a:off x="1632" y="1200"/>
                <a:ext cx="1584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triangle" w="med" len="med"/>
                <a:tailEnd type="triangle" w="med" len="med"/>
              </a:ln>
              <a:effectLst/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73433" name="Text Box 25"/>
              <p:cNvSpPr txBox="1">
                <a:spLocks noChangeArrowheads="1"/>
              </p:cNvSpPr>
              <p:nvPr/>
            </p:nvSpPr>
            <p:spPr bwMode="auto">
              <a:xfrm>
                <a:off x="2147" y="1008"/>
                <a:ext cx="589" cy="19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 algn="ctr" eaLnBrk="1" hangingPunct="1"/>
                <a:r>
                  <a:rPr lang="en-GB" sz="1400" b="1">
                    <a:latin typeface="Arial" pitchFamily="34" charset="0"/>
                  </a:rPr>
                  <a:t>Stage A</a:t>
                </a:r>
              </a:p>
            </p:txBody>
          </p:sp>
          <p:sp>
            <p:nvSpPr>
              <p:cNvPr id="273434" name="Line 26"/>
              <p:cNvSpPr>
                <a:spLocks noChangeShapeType="1"/>
              </p:cNvSpPr>
              <p:nvPr/>
            </p:nvSpPr>
            <p:spPr bwMode="auto">
              <a:xfrm>
                <a:off x="3216" y="1200"/>
                <a:ext cx="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triangle" w="med" len="med"/>
                <a:tailEnd type="triangle" w="med" len="med"/>
              </a:ln>
              <a:effectLst/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73435" name="Line 27"/>
              <p:cNvSpPr>
                <a:spLocks noChangeShapeType="1"/>
              </p:cNvSpPr>
              <p:nvPr/>
            </p:nvSpPr>
            <p:spPr bwMode="auto">
              <a:xfrm>
                <a:off x="3696" y="1200"/>
                <a:ext cx="81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triangle" w="med" len="med"/>
                <a:tailEnd type="triangle" w="med" len="med"/>
              </a:ln>
              <a:effectLst/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73436" name="Text Box 28"/>
              <p:cNvSpPr txBox="1">
                <a:spLocks noChangeArrowheads="1"/>
              </p:cNvSpPr>
              <p:nvPr/>
            </p:nvSpPr>
            <p:spPr bwMode="auto">
              <a:xfrm>
                <a:off x="3328" y="1013"/>
                <a:ext cx="272" cy="19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 algn="ctr" eaLnBrk="1" hangingPunct="1"/>
                <a:r>
                  <a:rPr lang="en-GB" sz="1400" b="1">
                    <a:latin typeface="Arial" pitchFamily="34" charset="0"/>
                  </a:rPr>
                  <a:t>B</a:t>
                </a:r>
              </a:p>
            </p:txBody>
          </p:sp>
          <p:sp>
            <p:nvSpPr>
              <p:cNvPr id="273437" name="Text Box 29"/>
              <p:cNvSpPr txBox="1">
                <a:spLocks noChangeArrowheads="1"/>
              </p:cNvSpPr>
              <p:nvPr/>
            </p:nvSpPr>
            <p:spPr bwMode="auto">
              <a:xfrm>
                <a:off x="3952" y="1013"/>
                <a:ext cx="272" cy="19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 algn="ctr" eaLnBrk="1" hangingPunct="1"/>
                <a:r>
                  <a:rPr lang="en-GB" sz="1400" b="1">
                    <a:latin typeface="Arial" pitchFamily="34" charset="0"/>
                  </a:rPr>
                  <a:t>C</a:t>
                </a:r>
              </a:p>
            </p:txBody>
          </p:sp>
          <p:sp>
            <p:nvSpPr>
              <p:cNvPr id="273438" name="Line 30"/>
              <p:cNvSpPr>
                <a:spLocks noChangeShapeType="1"/>
              </p:cNvSpPr>
              <p:nvPr/>
            </p:nvSpPr>
            <p:spPr bwMode="auto">
              <a:xfrm>
                <a:off x="1632" y="1104"/>
                <a:ext cx="0" cy="86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73439" name="Line 31"/>
              <p:cNvSpPr>
                <a:spLocks noChangeShapeType="1"/>
              </p:cNvSpPr>
              <p:nvPr/>
            </p:nvSpPr>
            <p:spPr bwMode="auto">
              <a:xfrm>
                <a:off x="3216" y="1104"/>
                <a:ext cx="0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73440" name="Line 32"/>
              <p:cNvSpPr>
                <a:spLocks noChangeShapeType="1"/>
              </p:cNvSpPr>
              <p:nvPr/>
            </p:nvSpPr>
            <p:spPr bwMode="auto">
              <a:xfrm>
                <a:off x="3696" y="1104"/>
                <a:ext cx="0" cy="72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73441" name="Line 33"/>
              <p:cNvSpPr>
                <a:spLocks noChangeShapeType="1"/>
              </p:cNvSpPr>
              <p:nvPr/>
            </p:nvSpPr>
            <p:spPr bwMode="auto">
              <a:xfrm>
                <a:off x="4512" y="1104"/>
                <a:ext cx="0" cy="864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73442" name="Line 34"/>
              <p:cNvSpPr>
                <a:spLocks noChangeShapeType="1"/>
              </p:cNvSpPr>
              <p:nvPr/>
            </p:nvSpPr>
            <p:spPr bwMode="auto">
              <a:xfrm>
                <a:off x="5184" y="1152"/>
                <a:ext cx="0" cy="81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73443" name="Line 35"/>
              <p:cNvSpPr>
                <a:spLocks noChangeShapeType="1"/>
              </p:cNvSpPr>
              <p:nvPr/>
            </p:nvSpPr>
            <p:spPr bwMode="auto">
              <a:xfrm>
                <a:off x="5184" y="1200"/>
                <a:ext cx="576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 type="triangle" w="med" len="med"/>
                <a:tailEnd/>
              </a:ln>
              <a:effectLst/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73444" name="Text Box 36"/>
              <p:cNvSpPr txBox="1">
                <a:spLocks noChangeArrowheads="1"/>
              </p:cNvSpPr>
              <p:nvPr/>
            </p:nvSpPr>
            <p:spPr bwMode="auto">
              <a:xfrm>
                <a:off x="5344" y="1008"/>
                <a:ext cx="272" cy="19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 algn="ctr" eaLnBrk="1" hangingPunct="1"/>
                <a:r>
                  <a:rPr lang="en-GB" sz="1400" b="1">
                    <a:latin typeface="Arial" pitchFamily="34" charset="0"/>
                  </a:rPr>
                  <a:t>D</a:t>
                </a:r>
              </a:p>
            </p:txBody>
          </p:sp>
        </p:grpSp>
        <p:grpSp>
          <p:nvGrpSpPr>
            <p:cNvPr id="273445" name="Group 37"/>
            <p:cNvGrpSpPr>
              <a:grpSpLocks/>
            </p:cNvGrpSpPr>
            <p:nvPr/>
          </p:nvGrpSpPr>
          <p:grpSpPr bwMode="auto">
            <a:xfrm>
              <a:off x="0" y="1920"/>
              <a:ext cx="5760" cy="198"/>
              <a:chOff x="0" y="1920"/>
              <a:chExt cx="5760" cy="198"/>
            </a:xfrm>
          </p:grpSpPr>
          <p:sp>
            <p:nvSpPr>
              <p:cNvPr id="273446" name="Text Box 38"/>
              <p:cNvSpPr txBox="1">
                <a:spLocks noChangeArrowheads="1"/>
              </p:cNvSpPr>
              <p:nvPr/>
            </p:nvSpPr>
            <p:spPr bwMode="auto">
              <a:xfrm>
                <a:off x="515" y="1926"/>
                <a:ext cx="589" cy="19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 algn="ctr" eaLnBrk="1" hangingPunct="1"/>
                <a:r>
                  <a:rPr lang="en-GB" sz="1400" b="1">
                    <a:latin typeface="Arial" pitchFamily="34" charset="0"/>
                  </a:rPr>
                  <a:t>No beam</a:t>
                </a:r>
              </a:p>
            </p:txBody>
          </p:sp>
          <p:sp>
            <p:nvSpPr>
              <p:cNvPr id="273447" name="Line 39"/>
              <p:cNvSpPr>
                <a:spLocks noChangeShapeType="1"/>
              </p:cNvSpPr>
              <p:nvPr/>
            </p:nvSpPr>
            <p:spPr bwMode="auto">
              <a:xfrm>
                <a:off x="1632" y="1926"/>
                <a:ext cx="2880" cy="0"/>
              </a:xfrm>
              <a:prstGeom prst="line">
                <a:avLst/>
              </a:prstGeom>
              <a:noFill/>
              <a:ln w="38100">
                <a:solidFill>
                  <a:srgbClr val="FF6600"/>
                </a:solidFill>
                <a:round/>
                <a:headEnd type="triangle" w="med" len="med"/>
                <a:tailEnd type="triangle" w="med" len="med"/>
              </a:ln>
              <a:effectLst/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73448" name="Text Box 40"/>
              <p:cNvSpPr txBox="1">
                <a:spLocks noChangeArrowheads="1"/>
              </p:cNvSpPr>
              <p:nvPr/>
            </p:nvSpPr>
            <p:spPr bwMode="auto">
              <a:xfrm>
                <a:off x="2771" y="1920"/>
                <a:ext cx="589" cy="19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 algn="ctr" eaLnBrk="1" hangingPunct="1"/>
                <a:r>
                  <a:rPr lang="en-GB" sz="1400" b="1">
                    <a:latin typeface="Arial" pitchFamily="34" charset="0"/>
                  </a:rPr>
                  <a:t>Beam</a:t>
                </a:r>
              </a:p>
            </p:txBody>
          </p:sp>
          <p:sp>
            <p:nvSpPr>
              <p:cNvPr id="273449" name="Line 41"/>
              <p:cNvSpPr>
                <a:spLocks noChangeShapeType="1"/>
              </p:cNvSpPr>
              <p:nvPr/>
            </p:nvSpPr>
            <p:spPr bwMode="auto">
              <a:xfrm>
                <a:off x="5184" y="1926"/>
                <a:ext cx="576" cy="0"/>
              </a:xfrm>
              <a:prstGeom prst="line">
                <a:avLst/>
              </a:prstGeom>
              <a:noFill/>
              <a:ln w="38100">
                <a:solidFill>
                  <a:srgbClr val="FF6600"/>
                </a:solidFill>
                <a:round/>
                <a:headEnd type="triangle" w="med" len="med"/>
                <a:tailEnd/>
              </a:ln>
              <a:effectLst/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73450" name="Line 42"/>
              <p:cNvSpPr>
                <a:spLocks noChangeShapeType="1"/>
              </p:cNvSpPr>
              <p:nvPr/>
            </p:nvSpPr>
            <p:spPr bwMode="auto">
              <a:xfrm>
                <a:off x="4512" y="1926"/>
                <a:ext cx="67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 type="triangle" w="med" len="med"/>
                <a:tailEnd type="triangle" w="med" len="med"/>
              </a:ln>
              <a:effectLst/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73451" name="Line 43"/>
              <p:cNvSpPr>
                <a:spLocks noChangeShapeType="1"/>
              </p:cNvSpPr>
              <p:nvPr/>
            </p:nvSpPr>
            <p:spPr bwMode="auto">
              <a:xfrm>
                <a:off x="0" y="1926"/>
                <a:ext cx="1632" cy="0"/>
              </a:xfrm>
              <a:prstGeom prst="line">
                <a:avLst/>
              </a:prstGeom>
              <a:noFill/>
              <a:ln w="38100">
                <a:solidFill>
                  <a:schemeClr val="tx1"/>
                </a:solidFill>
                <a:round/>
                <a:headEnd/>
                <a:tailEnd type="triangle" w="med" len="med"/>
              </a:ln>
              <a:effectLst/>
            </p:spPr>
            <p:txBody>
              <a:bodyPr/>
              <a:lstStyle/>
              <a:p>
                <a:endParaRPr lang="en-GB"/>
              </a:p>
            </p:txBody>
          </p:sp>
        </p:grpSp>
      </p:grpSp>
      <p:graphicFrame>
        <p:nvGraphicFramePr>
          <p:cNvPr id="273488" name="Group 80"/>
          <p:cNvGraphicFramePr>
            <a:graphicFrameLocks noGrp="1"/>
          </p:cNvGraphicFramePr>
          <p:nvPr>
            <p:ph sz="half" idx="2"/>
          </p:nvPr>
        </p:nvGraphicFramePr>
        <p:xfrm>
          <a:off x="152400" y="3672840"/>
          <a:ext cx="8915400" cy="3108960"/>
        </p:xfrm>
        <a:graphic>
          <a:graphicData uri="http://schemas.openxmlformats.org/drawingml/2006/table">
            <a:tbl>
              <a:tblPr/>
              <a:tblGrid>
                <a:gridCol w="4848726"/>
                <a:gridCol w="4066674"/>
              </a:tblGrid>
              <a:tr h="135096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FF0000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600" b="1" i="0" u="sng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Tahoma" pitchFamily="34" charset="0"/>
                        </a:rPr>
                        <a:t>Stage A</a:t>
                      </a:r>
                      <a:r>
                        <a:rPr kumimoji="1" lang="en-US" sz="1600" b="0" i="0" u="sng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Tahoma" pitchFamily="34" charset="0"/>
                        </a:rPr>
                        <a:t>: Pilot physics run</a:t>
                      </a:r>
                    </a:p>
                    <a:p>
                      <a:pPr marL="457200" marR="0" lvl="1" indent="0" algn="l" defTabSz="914400" rtl="0" eaLnBrk="0" fontAlgn="base" latinLnBrk="0" hangingPunct="0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Blip>
                          <a:blip r:embed="rId3"/>
                        </a:buBlip>
                        <a:tabLst/>
                      </a:pPr>
                      <a:r>
                        <a:rPr kumimoji="1" 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ahoma" pitchFamily="34" charset="0"/>
                        </a:rPr>
                        <a:t> First collisions</a:t>
                      </a:r>
                    </a:p>
                    <a:p>
                      <a:pPr marL="457200" marR="0" lvl="1" indent="0" algn="l" defTabSz="914400" rtl="0" eaLnBrk="0" fontAlgn="base" latinLnBrk="0" hangingPunct="0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Blip>
                          <a:blip r:embed="rId3"/>
                        </a:buBlip>
                        <a:tabLst/>
                      </a:pPr>
                      <a:r>
                        <a:rPr kumimoji="1" 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ahoma" pitchFamily="34" charset="0"/>
                        </a:rPr>
                        <a:t> 43 bunches, no crossing angle, no squeeze, moderate intensities</a:t>
                      </a:r>
                    </a:p>
                    <a:p>
                      <a:pPr marL="457200" marR="0" lvl="1" indent="0" algn="l" defTabSz="914400" rtl="0" eaLnBrk="0" fontAlgn="base" latinLnBrk="0" hangingPunct="0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Blip>
                          <a:blip r:embed="rId3"/>
                        </a:buBlip>
                        <a:tabLst/>
                      </a:pPr>
                      <a:r>
                        <a:rPr kumimoji="1" 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ahoma" pitchFamily="34" charset="0"/>
                        </a:rPr>
                        <a:t> Push performance</a:t>
                      </a:r>
                    </a:p>
                    <a:p>
                      <a:pPr marL="457200" marR="0" lvl="1" indent="0" algn="l" defTabSz="914400" rtl="0" eaLnBrk="0" fontAlgn="base" latinLnBrk="0" hangingPunct="0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Blip>
                          <a:blip r:embed="rId3"/>
                        </a:buBlip>
                        <a:tabLst/>
                      </a:pPr>
                      <a:r>
                        <a:rPr kumimoji="1" 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Tahoma" pitchFamily="34" charset="0"/>
                        </a:rPr>
                        <a:t> </a:t>
                      </a:r>
                      <a:r>
                        <a:rPr kumimoji="1" 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99"/>
                          </a:solidFill>
                          <a:effectLst/>
                          <a:latin typeface="Tahoma" pitchFamily="34" charset="0"/>
                        </a:rPr>
                        <a:t>Performance limit 10</a:t>
                      </a:r>
                      <a:r>
                        <a:rPr kumimoji="1" lang="en-US" sz="1600" b="0" i="0" u="none" strike="noStrike" cap="none" normalizeH="0" baseline="30000" dirty="0" smtClean="0">
                          <a:ln>
                            <a:noFill/>
                          </a:ln>
                          <a:solidFill>
                            <a:srgbClr val="FFFF99"/>
                          </a:solidFill>
                          <a:effectLst/>
                          <a:latin typeface="Tahoma" pitchFamily="34" charset="0"/>
                        </a:rPr>
                        <a:t>32</a:t>
                      </a:r>
                      <a:r>
                        <a:rPr kumimoji="1" 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99"/>
                          </a:solidFill>
                          <a:effectLst/>
                          <a:latin typeface="Tahoma" pitchFamily="34" charset="0"/>
                        </a:rPr>
                        <a:t> cm</a:t>
                      </a:r>
                      <a:r>
                        <a:rPr kumimoji="1" lang="en-US" sz="1600" b="0" i="0" u="none" strike="noStrike" cap="none" normalizeH="0" baseline="30000" dirty="0" smtClean="0">
                          <a:ln>
                            <a:noFill/>
                          </a:ln>
                          <a:solidFill>
                            <a:srgbClr val="FFFF99"/>
                          </a:solidFill>
                          <a:effectLst/>
                          <a:latin typeface="Tahoma" pitchFamily="34" charset="0"/>
                        </a:rPr>
                        <a:t>-2</a:t>
                      </a:r>
                      <a:r>
                        <a:rPr kumimoji="1" 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99"/>
                          </a:solidFill>
                          <a:effectLst/>
                          <a:latin typeface="Tahoma" pitchFamily="34" charset="0"/>
                        </a:rPr>
                        <a:t>s</a:t>
                      </a:r>
                      <a:r>
                        <a:rPr kumimoji="1" lang="en-US" sz="1600" b="0" i="0" u="none" strike="noStrike" cap="none" normalizeH="0" baseline="30000" dirty="0" smtClean="0">
                          <a:ln>
                            <a:noFill/>
                          </a:ln>
                          <a:solidFill>
                            <a:srgbClr val="FFFF99"/>
                          </a:solidFill>
                          <a:effectLst/>
                          <a:latin typeface="Tahoma" pitchFamily="34" charset="0"/>
                        </a:rPr>
                        <a:t>-1</a:t>
                      </a:r>
                      <a:r>
                        <a:rPr kumimoji="1" 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99"/>
                          </a:solidFill>
                          <a:effectLst/>
                          <a:latin typeface="Tahoma" pitchFamily="34" charset="0"/>
                        </a:rPr>
                        <a:t> (event pileup)</a:t>
                      </a:r>
                      <a:endParaRPr kumimoji="1" lang="fr-FR" sz="16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FF99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cap="flat"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FF0000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600" b="1" i="0" u="sng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Tahoma" pitchFamily="34" charset="0"/>
                        </a:rPr>
                        <a:t>Stage C:</a:t>
                      </a:r>
                      <a:r>
                        <a:rPr kumimoji="1" lang="en-US" sz="1600" b="0" i="0" u="sng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Tahoma" pitchFamily="34" charset="0"/>
                        </a:rPr>
                        <a:t> 25ns operation I</a:t>
                      </a:r>
                    </a:p>
                    <a:p>
                      <a:pPr marL="457200" marR="0" lvl="1" indent="0" algn="l" defTabSz="914400" rtl="0" eaLnBrk="0" fontAlgn="base" latinLnBrk="0" hangingPunct="0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Blip>
                          <a:blip r:embed="rId3"/>
                        </a:buBlip>
                        <a:tabLst/>
                      </a:pPr>
                      <a:r>
                        <a:rPr kumimoji="1" 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ahoma" pitchFamily="34" charset="0"/>
                        </a:rPr>
                        <a:t> Nominal crossing angle</a:t>
                      </a:r>
                    </a:p>
                    <a:p>
                      <a:pPr marL="457200" marR="0" lvl="1" indent="0" algn="l" defTabSz="914400" rtl="0" eaLnBrk="0" fontAlgn="base" latinLnBrk="0" hangingPunct="0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Blip>
                          <a:blip r:embed="rId3"/>
                        </a:buBlip>
                        <a:tabLst/>
                      </a:pPr>
                      <a:r>
                        <a:rPr kumimoji="1" 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ahoma" pitchFamily="34" charset="0"/>
                        </a:rPr>
                        <a:t> Push squeeze</a:t>
                      </a:r>
                    </a:p>
                    <a:p>
                      <a:pPr marL="457200" marR="0" lvl="1" indent="0" algn="l" defTabSz="914400" rtl="0" eaLnBrk="0" fontAlgn="base" latinLnBrk="0" hangingPunct="0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Blip>
                          <a:blip r:embed="rId3"/>
                        </a:buBlip>
                        <a:tabLst/>
                      </a:pPr>
                      <a:r>
                        <a:rPr kumimoji="1" 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ahoma" pitchFamily="34" charset="0"/>
                        </a:rPr>
                        <a:t> Increase intensity to 50% nominal</a:t>
                      </a:r>
                    </a:p>
                    <a:p>
                      <a:pPr marL="457200" marR="0" lvl="1" indent="0" algn="l" defTabSz="914400" rtl="0" eaLnBrk="0" fontAlgn="base" latinLnBrk="0" hangingPunct="0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Blip>
                          <a:blip r:embed="rId3"/>
                        </a:buBlip>
                        <a:tabLst/>
                      </a:pPr>
                      <a:r>
                        <a:rPr kumimoji="1" 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Tahoma" pitchFamily="34" charset="0"/>
                        </a:rPr>
                        <a:t> </a:t>
                      </a:r>
                      <a:r>
                        <a:rPr kumimoji="1" 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99"/>
                          </a:solidFill>
                          <a:effectLst/>
                          <a:latin typeface="Tahoma" pitchFamily="34" charset="0"/>
                        </a:rPr>
                        <a:t>Performance limit  2 10</a:t>
                      </a:r>
                      <a:r>
                        <a:rPr kumimoji="1" lang="en-US" sz="1600" b="0" i="0" u="none" strike="noStrike" cap="none" normalizeH="0" baseline="30000" dirty="0" smtClean="0">
                          <a:ln>
                            <a:noFill/>
                          </a:ln>
                          <a:solidFill>
                            <a:srgbClr val="FFFF99"/>
                          </a:solidFill>
                          <a:effectLst/>
                          <a:latin typeface="Tahoma" pitchFamily="34" charset="0"/>
                        </a:rPr>
                        <a:t>33</a:t>
                      </a:r>
                      <a:r>
                        <a:rPr kumimoji="1" 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99"/>
                          </a:solidFill>
                          <a:effectLst/>
                          <a:latin typeface="Tahoma" pitchFamily="34" charset="0"/>
                        </a:rPr>
                        <a:t> cm</a:t>
                      </a:r>
                      <a:r>
                        <a:rPr kumimoji="1" lang="en-US" sz="1600" b="0" i="0" u="none" strike="noStrike" cap="none" normalizeH="0" baseline="30000" dirty="0" smtClean="0">
                          <a:ln>
                            <a:noFill/>
                          </a:ln>
                          <a:solidFill>
                            <a:srgbClr val="FFFF99"/>
                          </a:solidFill>
                          <a:effectLst/>
                          <a:latin typeface="Tahoma" pitchFamily="34" charset="0"/>
                        </a:rPr>
                        <a:t>-2</a:t>
                      </a:r>
                      <a:r>
                        <a:rPr kumimoji="1" 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99"/>
                          </a:solidFill>
                          <a:effectLst/>
                          <a:latin typeface="Tahoma" pitchFamily="34" charset="0"/>
                        </a:rPr>
                        <a:t>s</a:t>
                      </a:r>
                      <a:r>
                        <a:rPr kumimoji="1" lang="en-US" sz="1600" b="0" i="0" u="none" strike="noStrike" cap="none" normalizeH="0" baseline="30000" dirty="0" smtClean="0">
                          <a:ln>
                            <a:noFill/>
                          </a:ln>
                          <a:solidFill>
                            <a:srgbClr val="FFFF99"/>
                          </a:solidFill>
                          <a:effectLst/>
                          <a:latin typeface="Tahoma" pitchFamily="34" charset="0"/>
                        </a:rPr>
                        <a:t>-1</a:t>
                      </a:r>
                      <a:endParaRPr kumimoji="1" lang="fr-FR" sz="16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FF99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cap="flat"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1558925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FF0000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600" b="1" i="0" u="sng" strike="noStrike" cap="none" normalizeH="0" baseline="0" smtClean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Tahoma" pitchFamily="34" charset="0"/>
                        </a:rPr>
                        <a:t>Stage B:</a:t>
                      </a:r>
                      <a:r>
                        <a:rPr kumimoji="1" lang="en-US" sz="1600" b="0" i="0" u="sng" strike="noStrike" cap="none" normalizeH="0" baseline="0" smtClean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Tahoma" pitchFamily="34" charset="0"/>
                        </a:rPr>
                        <a:t> 75ns operation</a:t>
                      </a:r>
                      <a:r>
                        <a:rPr kumimoji="1" lang="en-US" sz="16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ahoma" pitchFamily="34" charset="0"/>
                        </a:rPr>
                        <a:t> 	</a:t>
                      </a:r>
                    </a:p>
                    <a:p>
                      <a:pPr marL="457200" marR="0" lvl="1" indent="0" algn="l" defTabSz="914400" rtl="0" eaLnBrk="0" fontAlgn="base" latinLnBrk="0" hangingPunct="0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Blip>
                          <a:blip r:embed="rId3"/>
                        </a:buBlip>
                        <a:tabLst/>
                      </a:pPr>
                      <a:r>
                        <a:rPr kumimoji="1" lang="en-US" sz="16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ahoma" pitchFamily="34" charset="0"/>
                        </a:rPr>
                        <a:t> Establish multi-bunch operation, moderate intensities</a:t>
                      </a:r>
                    </a:p>
                    <a:p>
                      <a:pPr marL="457200" marR="0" lvl="1" indent="0" algn="l" defTabSz="914400" rtl="0" eaLnBrk="0" fontAlgn="base" latinLnBrk="0" hangingPunct="0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Blip>
                          <a:blip r:embed="rId3"/>
                        </a:buBlip>
                        <a:tabLst/>
                      </a:pPr>
                      <a:r>
                        <a:rPr kumimoji="1" lang="en-US" sz="16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ahoma" pitchFamily="34" charset="0"/>
                        </a:rPr>
                        <a:t> Relaxed machine parameters (squeeze and crossing angle)</a:t>
                      </a:r>
                    </a:p>
                    <a:p>
                      <a:pPr marL="457200" marR="0" lvl="1" indent="0" algn="l" defTabSz="914400" rtl="0" eaLnBrk="0" fontAlgn="base" latinLnBrk="0" hangingPunct="0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Blip>
                          <a:blip r:embed="rId3"/>
                        </a:buBlip>
                        <a:tabLst/>
                      </a:pPr>
                      <a:r>
                        <a:rPr kumimoji="1" lang="en-US" sz="16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ahoma" pitchFamily="34" charset="0"/>
                        </a:rPr>
                        <a:t> Push squeeze and crossing angle </a:t>
                      </a:r>
                    </a:p>
                    <a:p>
                      <a:pPr marL="457200" marR="0" lvl="1" indent="0" algn="l" defTabSz="914400" rtl="0" eaLnBrk="0" fontAlgn="base" latinLnBrk="0" hangingPunct="0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Blip>
                          <a:blip r:embed="rId3"/>
                        </a:buBlip>
                        <a:tabLst/>
                      </a:pPr>
                      <a:r>
                        <a:rPr kumimoji="1" lang="en-US" sz="16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Tahoma" pitchFamily="34" charset="0"/>
                        </a:rPr>
                        <a:t> </a:t>
                      </a:r>
                      <a:r>
                        <a:rPr kumimoji="1" lang="en-US" sz="16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99"/>
                          </a:solidFill>
                          <a:effectLst/>
                          <a:latin typeface="Tahoma" pitchFamily="34" charset="0"/>
                        </a:rPr>
                        <a:t>Performance limit 10</a:t>
                      </a:r>
                      <a:r>
                        <a:rPr kumimoji="1" lang="en-US" sz="1600" b="0" i="0" u="none" strike="noStrike" cap="none" normalizeH="0" baseline="30000" smtClean="0">
                          <a:ln>
                            <a:noFill/>
                          </a:ln>
                          <a:solidFill>
                            <a:srgbClr val="FFFF99"/>
                          </a:solidFill>
                          <a:effectLst/>
                          <a:latin typeface="Tahoma" pitchFamily="34" charset="0"/>
                        </a:rPr>
                        <a:t>33</a:t>
                      </a:r>
                      <a:r>
                        <a:rPr kumimoji="1" lang="en-US" sz="16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99"/>
                          </a:solidFill>
                          <a:effectLst/>
                          <a:latin typeface="Tahoma" pitchFamily="34" charset="0"/>
                        </a:rPr>
                        <a:t> cm</a:t>
                      </a:r>
                      <a:r>
                        <a:rPr kumimoji="1" lang="en-US" sz="1600" b="0" i="0" u="none" strike="noStrike" cap="none" normalizeH="0" baseline="30000" smtClean="0">
                          <a:ln>
                            <a:noFill/>
                          </a:ln>
                          <a:solidFill>
                            <a:srgbClr val="FFFF99"/>
                          </a:solidFill>
                          <a:effectLst/>
                          <a:latin typeface="Tahoma" pitchFamily="34" charset="0"/>
                        </a:rPr>
                        <a:t>-2</a:t>
                      </a:r>
                      <a:r>
                        <a:rPr kumimoji="1" lang="en-US" sz="16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99"/>
                          </a:solidFill>
                          <a:effectLst/>
                          <a:latin typeface="Tahoma" pitchFamily="34" charset="0"/>
                        </a:rPr>
                        <a:t>s</a:t>
                      </a:r>
                      <a:r>
                        <a:rPr kumimoji="1" lang="en-US" sz="1600" b="0" i="0" u="none" strike="noStrike" cap="none" normalizeH="0" baseline="30000" smtClean="0">
                          <a:ln>
                            <a:noFill/>
                          </a:ln>
                          <a:solidFill>
                            <a:srgbClr val="FFFF99"/>
                          </a:solidFill>
                          <a:effectLst/>
                          <a:latin typeface="Tahoma" pitchFamily="34" charset="0"/>
                        </a:rPr>
                        <a:t>-1</a:t>
                      </a:r>
                      <a:r>
                        <a:rPr kumimoji="1" lang="en-US" sz="16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FF99"/>
                          </a:solidFill>
                          <a:effectLst/>
                          <a:latin typeface="Tahoma" pitchFamily="34" charset="0"/>
                        </a:rPr>
                        <a:t> (evt pileup)</a:t>
                      </a:r>
                      <a:endParaRPr kumimoji="1" lang="fr-FR" sz="1600" b="0" i="0" u="none" strike="noStrike" cap="none" normalizeH="0" baseline="0" smtClean="0">
                        <a:ln>
                          <a:noFill/>
                        </a:ln>
                        <a:solidFill>
                          <a:srgbClr val="FFFF99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cap="flat"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rgbClr val="FF0000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600" b="1" i="0" u="sng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Tahoma" pitchFamily="34" charset="0"/>
                        </a:rPr>
                        <a:t>Stage D:</a:t>
                      </a:r>
                      <a:r>
                        <a:rPr kumimoji="1" lang="en-US" sz="1600" b="0" i="0" u="sng" strike="noStrike" cap="none" normalizeH="0" baseline="0" dirty="0" smtClean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latin typeface="Tahoma" pitchFamily="34" charset="0"/>
                        </a:rPr>
                        <a:t> 25ns operation II</a:t>
                      </a:r>
                    </a:p>
                    <a:p>
                      <a:pPr marL="457200" marR="0" lvl="1" indent="0" algn="l" defTabSz="914400" rtl="0" eaLnBrk="0" fontAlgn="base" latinLnBrk="0" hangingPunct="0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Blip>
                          <a:blip r:embed="rId3"/>
                        </a:buBlip>
                        <a:tabLst/>
                      </a:pPr>
                      <a:r>
                        <a:rPr kumimoji="1" 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Tahoma" pitchFamily="34" charset="0"/>
                        </a:rPr>
                        <a:t> Push towards nominal performance</a:t>
                      </a:r>
                    </a:p>
                    <a:p>
                      <a:pPr marL="457200" marR="0" lvl="1" indent="0" algn="l" defTabSz="914400" rtl="0" eaLnBrk="0" fontAlgn="base" latinLnBrk="0" hangingPunct="0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Blip>
                          <a:blip r:embed="rId3"/>
                        </a:buBlip>
                        <a:tabLst/>
                      </a:pPr>
                      <a:r>
                        <a:rPr kumimoji="1" 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>
                            <a:outerShdw blurRad="38100" dist="38100" dir="2700000" algn="tl">
                              <a:srgbClr val="FFFFFF"/>
                            </a:outerShdw>
                          </a:effectLst>
                          <a:latin typeface="Tahoma" pitchFamily="34" charset="0"/>
                        </a:rPr>
                        <a:t> Requires hardware updates: collimators and beam dump system</a:t>
                      </a:r>
                      <a:endParaRPr kumimoji="1" lang="en-US" sz="1600" b="0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outerShdw blurRad="38100" dist="38100" dir="2700000" algn="tl">
                            <a:srgbClr val="000000"/>
                          </a:outerShdw>
                        </a:effectLst>
                        <a:latin typeface="Tahoma" pitchFamily="34" charset="0"/>
                      </a:endParaRPr>
                    </a:p>
                    <a:p>
                      <a:pPr marL="457200" marR="0" lvl="1" indent="0" algn="l" defTabSz="914400" rtl="0" eaLnBrk="0" fontAlgn="base" latinLnBrk="0" hangingPunct="0">
                        <a:lnSpc>
                          <a:spcPct val="8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Blip>
                          <a:blip r:embed="rId3"/>
                        </a:buBlip>
                        <a:tabLst/>
                      </a:pPr>
                      <a:r>
                        <a:rPr kumimoji="1" 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99"/>
                          </a:solidFill>
                          <a:effectLst/>
                          <a:latin typeface="Tahoma" pitchFamily="34" charset="0"/>
                        </a:rPr>
                        <a:t> Performance goal: 10</a:t>
                      </a:r>
                      <a:r>
                        <a:rPr kumimoji="1" lang="en-US" sz="1600" b="0" i="0" u="none" strike="noStrike" cap="none" normalizeH="0" baseline="30000" dirty="0" smtClean="0">
                          <a:ln>
                            <a:noFill/>
                          </a:ln>
                          <a:solidFill>
                            <a:srgbClr val="FFFF99"/>
                          </a:solidFill>
                          <a:effectLst/>
                          <a:latin typeface="Tahoma" pitchFamily="34" charset="0"/>
                        </a:rPr>
                        <a:t>34</a:t>
                      </a:r>
                      <a:r>
                        <a:rPr kumimoji="1" 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99"/>
                          </a:solidFill>
                          <a:effectLst/>
                          <a:latin typeface="Tahoma" pitchFamily="34" charset="0"/>
                        </a:rPr>
                        <a:t> cm</a:t>
                      </a:r>
                      <a:r>
                        <a:rPr kumimoji="1" lang="en-US" sz="1600" b="0" i="0" u="none" strike="noStrike" cap="none" normalizeH="0" baseline="30000" dirty="0" smtClean="0">
                          <a:ln>
                            <a:noFill/>
                          </a:ln>
                          <a:solidFill>
                            <a:srgbClr val="FFFF99"/>
                          </a:solidFill>
                          <a:effectLst/>
                          <a:latin typeface="Tahoma" pitchFamily="34" charset="0"/>
                        </a:rPr>
                        <a:t>-2</a:t>
                      </a:r>
                      <a:r>
                        <a:rPr kumimoji="1" 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99"/>
                          </a:solidFill>
                          <a:effectLst/>
                          <a:latin typeface="Tahoma" pitchFamily="34" charset="0"/>
                        </a:rPr>
                        <a:t>s</a:t>
                      </a:r>
                      <a:r>
                        <a:rPr kumimoji="1" lang="en-US" sz="1600" b="0" i="0" u="none" strike="noStrike" cap="none" normalizeH="0" baseline="30000" dirty="0" smtClean="0">
                          <a:ln>
                            <a:noFill/>
                          </a:ln>
                          <a:solidFill>
                            <a:srgbClr val="FFFF99"/>
                          </a:solidFill>
                          <a:effectLst/>
                          <a:latin typeface="Tahoma" pitchFamily="34" charset="0"/>
                        </a:rPr>
                        <a:t>-1</a:t>
                      </a:r>
                      <a:r>
                        <a:rPr kumimoji="1" lang="en-US" sz="16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rgbClr val="FFFF99"/>
                          </a:solidFill>
                          <a:effectLst/>
                          <a:latin typeface="Tahoma" pitchFamily="34" charset="0"/>
                        </a:rPr>
                        <a:t> </a:t>
                      </a:r>
                      <a:endParaRPr kumimoji="1" lang="fr-FR" sz="1600" b="0" i="0" u="none" strike="noStrike" cap="none" normalizeH="0" baseline="0" dirty="0" smtClean="0">
                        <a:ln>
                          <a:noFill/>
                        </a:ln>
                        <a:solidFill>
                          <a:srgbClr val="FFFF99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cap="flat">
                      <a:noFill/>
                    </a:lnR>
                    <a:lnT>
                      <a:noFill/>
                    </a:lnT>
                    <a:lnB cap="flat"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273486" name="Rectangle 78"/>
          <p:cNvSpPr>
            <a:spLocks noChangeArrowheads="1"/>
          </p:cNvSpPr>
          <p:nvPr/>
        </p:nvSpPr>
        <p:spPr bwMode="auto">
          <a:xfrm>
            <a:off x="228600" y="3200400"/>
            <a:ext cx="8382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1"/>
            </a:outerShdw>
          </a:effectLst>
        </p:spPr>
        <p:txBody>
          <a:bodyPr/>
          <a:lstStyle/>
          <a:p>
            <a:pPr marL="342900" indent="-342900" algn="ctr">
              <a:lnSpc>
                <a:spcPct val="9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None/>
            </a:pPr>
            <a:r>
              <a:rPr kumimoji="1" lang="fr-FR" u="sng">
                <a:latin typeface="Tahoma" pitchFamily="34" charset="0"/>
              </a:rPr>
              <a:t>Beam Commissioning</a:t>
            </a:r>
          </a:p>
        </p:txBody>
      </p:sp>
      <p:grpSp>
        <p:nvGrpSpPr>
          <p:cNvPr id="273508" name="Group 100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273509" name="WordArt 101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273510" name="WordArt 102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273511" name="WordArt 103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273512" name="WordArt 104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273513" name="WordArt 105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</p:spTree>
  </p:cSld>
  <p:clrMapOvr>
    <a:masterClrMapping/>
  </p:clrMapOvr>
  <p:transition advTm="119002">
    <p:fade/>
  </p:transition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09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53358" name="WordArt 202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F3D5C"/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53359" name="WordArt 203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53360" name="WordArt 204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53361" name="WordArt 205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53362" name="WordArt 206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7" dist="17961" dir="13500000">
                      <a:srgbClr val="5B697B"/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53250" name="Rectangle 2"/>
          <p:cNvSpPr>
            <a:spLocks noGrp="1" noChangeArrowheads="1"/>
          </p:cNvSpPr>
          <p:nvPr>
            <p:ph type="title"/>
          </p:nvPr>
        </p:nvSpPr>
        <p:spPr>
          <a:xfrm>
            <a:off x="1371600" y="333375"/>
            <a:ext cx="7696200" cy="1066800"/>
          </a:xfrm>
          <a:noFill/>
          <a:ln/>
        </p:spPr>
        <p:txBody>
          <a:bodyPr/>
          <a:lstStyle/>
          <a:p>
            <a:r>
              <a:rPr lang="fr-FR" smtClean="0"/>
              <a:t>Beam Commissioning with p</a:t>
            </a:r>
            <a:r>
              <a:rPr lang="fr-FR" baseline="30000" smtClean="0"/>
              <a:t>+</a:t>
            </a:r>
            <a:endParaRPr lang="en-GB" baseline="30000" smtClean="0"/>
          </a:p>
        </p:txBody>
      </p:sp>
      <p:sp>
        <p:nvSpPr>
          <p:cNvPr id="5325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762000" y="1600200"/>
            <a:ext cx="8382000" cy="4751388"/>
          </a:xfrm>
          <a:noFill/>
          <a:ln/>
        </p:spPr>
        <p:txBody>
          <a:bodyPr/>
          <a:lstStyle/>
          <a:p>
            <a:r>
              <a:rPr lang="en-GB" sz="2800" smtClean="0"/>
              <a:t>LHC Design Parameters:</a:t>
            </a:r>
          </a:p>
          <a:p>
            <a:pPr>
              <a:buFont typeface="Wingdings" pitchFamily="2" charset="2"/>
              <a:buNone/>
            </a:pPr>
            <a:endParaRPr lang="en-GB" sz="2800" smtClean="0"/>
          </a:p>
        </p:txBody>
      </p:sp>
      <p:graphicFrame>
        <p:nvGraphicFramePr>
          <p:cNvPr id="53355" name="Group 107"/>
          <p:cNvGraphicFramePr>
            <a:graphicFrameLocks noGrp="1"/>
          </p:cNvGraphicFramePr>
          <p:nvPr>
            <p:ph sz="quarter" idx="2"/>
          </p:nvPr>
        </p:nvGraphicFramePr>
        <p:xfrm>
          <a:off x="4991100" y="2286000"/>
          <a:ext cx="3771900" cy="3962400"/>
        </p:xfrm>
        <a:graphic>
          <a:graphicData uri="http://schemas.openxmlformats.org/drawingml/2006/table">
            <a:tbl>
              <a:tblPr/>
              <a:tblGrid>
                <a:gridCol w="2476500"/>
                <a:gridCol w="1295400"/>
              </a:tblGrid>
              <a:tr h="244475">
                <a:tc gridSpan="2"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ahoma" pitchFamily="34" charset="0"/>
                        </a:rPr>
                        <a:t>Nominal Settings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</a:tr>
              <a:tr h="26193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E</a:t>
                      </a:r>
                      <a:r>
                        <a:rPr kumimoji="1" lang="en-US" sz="2000" b="0" i="0" u="none" strike="noStrike" cap="none" normalizeH="0" baseline="-25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beam </a:t>
                      </a: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(TeV)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7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44475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# p</a:t>
                      </a:r>
                      <a:r>
                        <a:rPr kumimoji="1" lang="en-US" sz="2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+</a:t>
                      </a: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/bunch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1.15 10</a:t>
                      </a:r>
                      <a:r>
                        <a:rPr kumimoji="1" lang="en-US" sz="2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4606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# bunches/beam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2808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51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E</a:t>
                      </a:r>
                      <a:r>
                        <a:rPr kumimoji="1" lang="en-US" sz="2000" b="0" i="0" u="none" strike="noStrike" cap="none" normalizeH="0" baseline="-25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beam </a:t>
                      </a: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Stored (MJ)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362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5718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3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sym typeface="Symbol" pitchFamily="18" charset="2"/>
                        </a:rPr>
                        <a:t></a:t>
                      </a:r>
                      <a:r>
                        <a:rPr kumimoji="1" lang="en-US" sz="3200" b="0" i="0" u="none" strike="noStrike" cap="none" normalizeH="0" baseline="-25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sym typeface="Symbol" pitchFamily="18" charset="2"/>
                        </a:rPr>
                        <a:t>n</a:t>
                      </a:r>
                      <a:r>
                        <a:rPr kumimoji="1" lang="en-US" sz="32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sym typeface="Symbol" pitchFamily="18" charset="2"/>
                        </a:rPr>
                        <a:t>xy </a:t>
                      </a: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sym typeface="Symbol" pitchFamily="18" charset="2"/>
                        </a:rPr>
                        <a:t>(</a:t>
                      </a: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cs typeface="Tahoma" pitchFamily="34" charset="0"/>
                          <a:sym typeface="Symbol" pitchFamily="18" charset="2"/>
                        </a:rPr>
                        <a:t>µm rad</a:t>
                      </a: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sym typeface="Symbol" pitchFamily="18" charset="2"/>
                        </a:rPr>
                        <a:t>)</a:t>
                      </a:r>
                      <a:endParaRPr kumimoji="1" lang="en-US" sz="3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sym typeface="Symbol" pitchFamily="18" charset="2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3.75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4606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Bunch length (cm)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7.5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3338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3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sym typeface="Symbol" pitchFamily="18" charset="2"/>
                        </a:rPr>
                        <a:t></a:t>
                      </a: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sym typeface="Symbol" pitchFamily="18" charset="2"/>
                        </a:rPr>
                        <a:t>* (IP: 1,2,5,8) (m)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0.55, 0.55, 10, 10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aphicFrame>
        <p:nvGraphicFramePr>
          <p:cNvPr id="53354" name="Group 106"/>
          <p:cNvGraphicFramePr>
            <a:graphicFrameLocks noGrp="1"/>
          </p:cNvGraphicFramePr>
          <p:nvPr>
            <p:ph sz="quarter" idx="3"/>
          </p:nvPr>
        </p:nvGraphicFramePr>
        <p:xfrm>
          <a:off x="571500" y="2286000"/>
          <a:ext cx="3771900" cy="2763520"/>
        </p:xfrm>
        <a:graphic>
          <a:graphicData uri="http://schemas.openxmlformats.org/drawingml/2006/table">
            <a:tbl>
              <a:tblPr/>
              <a:tblGrid>
                <a:gridCol w="2705100"/>
                <a:gridCol w="1066800"/>
              </a:tblGrid>
              <a:tr h="244475">
                <a:tc gridSpan="2"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ahoma" pitchFamily="34" charset="0"/>
                        </a:rPr>
                        <a:t>Design Parameters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</a:tr>
              <a:tr h="261938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cs typeface="Tahoma" pitchFamily="34" charset="0"/>
                        </a:rPr>
                        <a:t>Lumi IP 1,5 (cm</a:t>
                      </a:r>
                      <a:r>
                        <a:rPr kumimoji="1" lang="en-US" sz="2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cs typeface="Tahoma" pitchFamily="34" charset="0"/>
                        </a:rPr>
                        <a:t>-2</a:t>
                      </a: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cs typeface="Tahoma" pitchFamily="34" charset="0"/>
                        </a:rPr>
                        <a:t> s</a:t>
                      </a:r>
                      <a:r>
                        <a:rPr kumimoji="1" lang="en-US" sz="2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cs typeface="Tahoma" pitchFamily="34" charset="0"/>
                        </a:rPr>
                        <a:t>-1</a:t>
                      </a: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cs typeface="Tahoma" pitchFamily="34" charset="0"/>
                        </a:rPr>
                        <a:t>)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10</a:t>
                      </a:r>
                      <a:r>
                        <a:rPr kumimoji="1" lang="en-US" sz="2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34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4606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cs typeface="Tahoma" pitchFamily="34" charset="0"/>
                        </a:rPr>
                        <a:t>Lumi IP 2,8 (cm</a:t>
                      </a:r>
                      <a:r>
                        <a:rPr kumimoji="1" lang="en-US" sz="2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cs typeface="Tahoma" pitchFamily="34" charset="0"/>
                        </a:rPr>
                        <a:t>-2</a:t>
                      </a: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cs typeface="Tahoma" pitchFamily="34" charset="0"/>
                        </a:rPr>
                        <a:t> s</a:t>
                      </a:r>
                      <a:r>
                        <a:rPr kumimoji="1" lang="en-US" sz="2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cs typeface="Tahoma" pitchFamily="34" charset="0"/>
                        </a:rPr>
                        <a:t>-1</a:t>
                      </a: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cs typeface="Tahoma" pitchFamily="34" charset="0"/>
                        </a:rPr>
                        <a:t>)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5 10</a:t>
                      </a:r>
                      <a:r>
                        <a:rPr kumimoji="1" lang="en-US" sz="20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32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44475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3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sym typeface="Symbol" pitchFamily="18" charset="2"/>
                        </a:rPr>
                        <a:t></a:t>
                      </a:r>
                      <a:r>
                        <a:rPr kumimoji="1" lang="en-US" sz="3200" b="0" i="0" u="none" strike="noStrike" cap="none" normalizeH="0" baseline="-25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sym typeface="Symbol" pitchFamily="18" charset="2"/>
                        </a:rPr>
                        <a:t>xy</a:t>
                      </a: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sym typeface="Symbol" pitchFamily="18" charset="2"/>
                        </a:rPr>
                        <a:t> IP 1,5 (</a:t>
                      </a: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cs typeface="Tahoma" pitchFamily="34" charset="0"/>
                          <a:sym typeface="Symbol" pitchFamily="18" charset="2"/>
                        </a:rPr>
                        <a:t>µm</a:t>
                      </a: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sym typeface="Symbol" pitchFamily="18" charset="2"/>
                        </a:rPr>
                        <a:t>)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16.7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65113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3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sym typeface="Symbol" pitchFamily="18" charset="2"/>
                        </a:rPr>
                        <a:t></a:t>
                      </a:r>
                      <a:r>
                        <a:rPr kumimoji="1" lang="en-US" sz="3200" b="0" i="0" u="none" strike="noStrike" cap="none" normalizeH="0" baseline="-25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sym typeface="Symbol" pitchFamily="18" charset="2"/>
                        </a:rPr>
                        <a:t>xy</a:t>
                      </a: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sym typeface="Symbol" pitchFamily="18" charset="2"/>
                        </a:rPr>
                        <a:t> IP 2,8 (</a:t>
                      </a: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cs typeface="Tahoma" pitchFamily="34" charset="0"/>
                          <a:sym typeface="Symbol" pitchFamily="18" charset="2"/>
                        </a:rPr>
                        <a:t>µm</a:t>
                      </a: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sym typeface="Symbol" pitchFamily="18" charset="2"/>
                        </a:rPr>
                        <a:t>)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70.9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58775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sym typeface="Symbol" pitchFamily="18" charset="2"/>
                        </a:rPr>
                        <a:t>Crossing angle</a:t>
                      </a:r>
                      <a:r>
                        <a:rPr kumimoji="1" lang="en-US" sz="32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sym typeface="Symbol" pitchFamily="18" charset="2"/>
                        </a:rPr>
                        <a:t> </a:t>
                      </a: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sym typeface="Symbol" pitchFamily="18" charset="2"/>
                        </a:rPr>
                        <a:t>(</a:t>
                      </a: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cs typeface="Tahoma" pitchFamily="34" charset="0"/>
                          <a:sym typeface="Symbol" pitchFamily="18" charset="2"/>
                        </a:rPr>
                        <a:t>µrad</a:t>
                      </a: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sym typeface="Symbol" pitchFamily="18" charset="2"/>
                        </a:rPr>
                        <a:t>)</a:t>
                      </a:r>
                      <a:endParaRPr kumimoji="1" lang="en-US" sz="32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sym typeface="Symbol" pitchFamily="18" charset="2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2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285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pic>
        <p:nvPicPr>
          <p:cNvPr id="53356" name="Picture 108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219200" y="5105400"/>
            <a:ext cx="2209800" cy="1668463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</p:pic>
      <p:grpSp>
        <p:nvGrpSpPr>
          <p:cNvPr id="25" name="Group 254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26" name="WordArt 255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 dirty="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27" name="WordArt 256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28" name="WordArt 257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29" name="WordArt 258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0" name="WordArt 259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335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1134" name="WordArt 336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F3D5C"/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1135" name="WordArt 337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1136" name="WordArt 338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1137" name="WordArt 339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1138" name="WordArt 340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7" dist="17961" dir="13500000">
                      <a:srgbClr val="5B697B"/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277512" name="Rectangle 8"/>
          <p:cNvSpPr>
            <a:spLocks noGrp="1" noChangeArrowheads="1"/>
          </p:cNvSpPr>
          <p:nvPr>
            <p:ph type="title"/>
          </p:nvPr>
        </p:nvSpPr>
        <p:spPr>
          <a:xfrm>
            <a:off x="1371600" y="333375"/>
            <a:ext cx="7696200" cy="1066800"/>
          </a:xfrm>
        </p:spPr>
        <p:txBody>
          <a:bodyPr/>
          <a:lstStyle/>
          <a:p>
            <a:r>
              <a:rPr lang="fr-FR" sz="4000" smtClean="0"/>
              <a:t>Beam Commissioning with p</a:t>
            </a:r>
            <a:r>
              <a:rPr lang="fr-FR" sz="4000" baseline="30000" smtClean="0"/>
              <a:t>+</a:t>
            </a:r>
            <a:r>
              <a:rPr lang="fr-FR" sz="4000" smtClean="0"/>
              <a:t> Stage A</a:t>
            </a:r>
          </a:p>
        </p:txBody>
      </p:sp>
      <p:sp>
        <p:nvSpPr>
          <p:cNvPr id="277736" name="Rectangle 232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676400"/>
            <a:ext cx="5410200" cy="2362200"/>
          </a:xfrm>
          <a:effectLst>
            <a:outerShdw dist="35921" dir="2700000" algn="ctr" rotWithShape="0">
              <a:schemeClr val="bg2"/>
            </a:outerShdw>
          </a:effectLst>
        </p:spPr>
        <p:txBody>
          <a:bodyPr/>
          <a:lstStyle/>
          <a:p>
            <a:pPr>
              <a:buFont typeface="Wingdings" pitchFamily="2" charset="2"/>
              <a:buBlip>
                <a:blip r:embed="rId4"/>
              </a:buBlip>
            </a:pPr>
            <a:r>
              <a:rPr lang="en-US" sz="2000" smtClean="0"/>
              <a:t>Start as simple as possible</a:t>
            </a:r>
          </a:p>
          <a:p>
            <a:pPr>
              <a:buFont typeface="Wingdings" pitchFamily="2" charset="2"/>
              <a:buBlip>
                <a:blip r:embed="rId4"/>
              </a:buBlip>
            </a:pPr>
            <a:r>
              <a:rPr lang="en-US" sz="2000" smtClean="0"/>
              <a:t>Change 1 parameter (kb, N, </a:t>
            </a:r>
            <a:r>
              <a:rPr lang="en-GB" sz="2000" smtClean="0">
                <a:sym typeface="Symbol" pitchFamily="18" charset="2"/>
              </a:rPr>
              <a:t></a:t>
            </a:r>
            <a:r>
              <a:rPr lang="en-GB" sz="2000" smtClean="0"/>
              <a:t>*</a:t>
            </a:r>
            <a:r>
              <a:rPr lang="en-US" sz="2000" smtClean="0"/>
              <a:t>) at a time</a:t>
            </a:r>
          </a:p>
          <a:p>
            <a:pPr>
              <a:buFont typeface="Wingdings" pitchFamily="2" charset="2"/>
              <a:buBlip>
                <a:blip r:embed="rId4"/>
              </a:buBlip>
            </a:pPr>
            <a:r>
              <a:rPr lang="en-US" sz="2000" smtClean="0"/>
              <a:t>All values for: </a:t>
            </a:r>
          </a:p>
          <a:p>
            <a:pPr lvl="1">
              <a:buSzPct val="50000"/>
              <a:buFont typeface="Wingdings" pitchFamily="2" charset="2"/>
              <a:buBlip>
                <a:blip r:embed="rId5"/>
              </a:buBlip>
            </a:pPr>
            <a:r>
              <a:rPr lang="en-US" sz="2000" smtClean="0"/>
              <a:t>nominal emittance</a:t>
            </a:r>
          </a:p>
          <a:p>
            <a:pPr lvl="1">
              <a:buSzPct val="50000"/>
              <a:buFont typeface="Wingdings" pitchFamily="2" charset="2"/>
              <a:buBlip>
                <a:blip r:embed="rId5"/>
              </a:buBlip>
            </a:pPr>
            <a:r>
              <a:rPr lang="en-US" sz="2000" smtClean="0"/>
              <a:t>7 TeV</a:t>
            </a:r>
          </a:p>
          <a:p>
            <a:pPr lvl="1">
              <a:buSzPct val="50000"/>
              <a:buFont typeface="Wingdings" pitchFamily="2" charset="2"/>
              <a:buBlip>
                <a:blip r:embed="rId5"/>
              </a:buBlip>
            </a:pPr>
            <a:r>
              <a:rPr lang="en-US" sz="2000" smtClean="0"/>
              <a:t>2 m </a:t>
            </a:r>
            <a:r>
              <a:rPr lang="en-GB" sz="2000" smtClean="0">
                <a:sym typeface="Symbol" pitchFamily="18" charset="2"/>
              </a:rPr>
              <a:t></a:t>
            </a:r>
            <a:r>
              <a:rPr lang="en-GB" sz="2000" smtClean="0"/>
              <a:t>* (IP: 1&amp;5)</a:t>
            </a:r>
            <a:endParaRPr lang="en-US" sz="2000" smtClean="0"/>
          </a:p>
        </p:txBody>
      </p:sp>
      <p:graphicFrame>
        <p:nvGraphicFramePr>
          <p:cNvPr id="1026" name="Object 320"/>
          <p:cNvGraphicFramePr>
            <a:graphicFrameLocks noChangeAspect="1"/>
          </p:cNvGraphicFramePr>
          <p:nvPr/>
        </p:nvGraphicFramePr>
        <p:xfrm>
          <a:off x="5867400" y="1646238"/>
          <a:ext cx="1333500" cy="639762"/>
        </p:xfrm>
        <a:graphic>
          <a:graphicData uri="http://schemas.openxmlformats.org/presentationml/2006/ole">
            <p:oleObj spid="_x0000_s414722" r:id="rId6" imgW="952500" imgH="457200" progId="Equation.3">
              <p:embed/>
            </p:oleObj>
          </a:graphicData>
        </a:graphic>
      </p:graphicFrame>
      <p:graphicFrame>
        <p:nvGraphicFramePr>
          <p:cNvPr id="1027" name="Object 321"/>
          <p:cNvGraphicFramePr>
            <a:graphicFrameLocks noChangeAspect="1"/>
          </p:cNvGraphicFramePr>
          <p:nvPr/>
        </p:nvGraphicFramePr>
        <p:xfrm>
          <a:off x="7300913" y="1697038"/>
          <a:ext cx="1843087" cy="512762"/>
        </p:xfrm>
        <a:graphic>
          <a:graphicData uri="http://schemas.openxmlformats.org/presentationml/2006/ole">
            <p:oleObj spid="_x0000_s414723" name="Equation" r:id="rId7" imgW="1549080" imgH="431640" progId="Equation.3">
              <p:embed/>
            </p:oleObj>
          </a:graphicData>
        </a:graphic>
      </p:graphicFrame>
      <p:sp>
        <p:nvSpPr>
          <p:cNvPr id="1032" name="Rectangle 327"/>
          <p:cNvSpPr>
            <a:spLocks noChangeArrowheads="1"/>
          </p:cNvSpPr>
          <p:nvPr/>
        </p:nvSpPr>
        <p:spPr bwMode="auto">
          <a:xfrm>
            <a:off x="228600" y="3962400"/>
            <a:ext cx="8763000" cy="2663825"/>
          </a:xfrm>
          <a:prstGeom prst="rect">
            <a:avLst/>
          </a:prstGeom>
          <a:solidFill>
            <a:srgbClr val="003366">
              <a:alpha val="39999"/>
            </a:srgbClr>
          </a:solidFill>
          <a:ln w="12700" cap="sq">
            <a:noFill/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endParaRPr lang="en-GB"/>
          </a:p>
        </p:txBody>
      </p:sp>
      <p:sp>
        <p:nvSpPr>
          <p:cNvPr id="1033" name="Text Box 322"/>
          <p:cNvSpPr txBox="1">
            <a:spLocks noChangeArrowheads="1"/>
          </p:cNvSpPr>
          <p:nvPr/>
        </p:nvSpPr>
        <p:spPr bwMode="auto">
          <a:xfrm>
            <a:off x="6096000" y="2451100"/>
            <a:ext cx="3048000" cy="701675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</p:spPr>
        <p:txBody>
          <a:bodyPr>
            <a:spAutoFit/>
          </a:bodyPr>
          <a:lstStyle/>
          <a:p>
            <a:pPr algn="ctr"/>
            <a:r>
              <a:rPr lang="en-US" sz="1600" b="1">
                <a:latin typeface="Tahoma" pitchFamily="34" charset="0"/>
              </a:rPr>
              <a:t>Protons/beam </a:t>
            </a:r>
            <a:r>
              <a:rPr lang="en-US" b="1"/>
              <a:t>≤</a:t>
            </a:r>
            <a:r>
              <a:rPr lang="en-US" sz="1600" b="1">
                <a:latin typeface="Tahoma" pitchFamily="34" charset="0"/>
              </a:rPr>
              <a:t> 10</a:t>
            </a:r>
            <a:r>
              <a:rPr lang="en-US" sz="1600" b="1" baseline="30000">
                <a:latin typeface="Tahoma" pitchFamily="34" charset="0"/>
              </a:rPr>
              <a:t>13</a:t>
            </a:r>
          </a:p>
          <a:p>
            <a:pPr algn="ctr"/>
            <a:r>
              <a:rPr lang="en-US" sz="1600" b="1">
                <a:latin typeface="Tahoma" pitchFamily="34" charset="0"/>
              </a:rPr>
              <a:t>(LEP beam currents)</a:t>
            </a:r>
          </a:p>
        </p:txBody>
      </p:sp>
      <p:sp>
        <p:nvSpPr>
          <p:cNvPr id="1034" name="Text Box 323"/>
          <p:cNvSpPr txBox="1">
            <a:spLocks noChangeArrowheads="1"/>
          </p:cNvSpPr>
          <p:nvPr/>
        </p:nvSpPr>
        <p:spPr bwMode="auto">
          <a:xfrm>
            <a:off x="5867400" y="3060700"/>
            <a:ext cx="3276600" cy="701675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</p:spPr>
        <p:txBody>
          <a:bodyPr>
            <a:spAutoFit/>
          </a:bodyPr>
          <a:lstStyle/>
          <a:p>
            <a:pPr algn="ctr"/>
            <a:r>
              <a:rPr lang="en-US" sz="1600" b="1">
                <a:latin typeface="Tahoma" pitchFamily="34" charset="0"/>
              </a:rPr>
              <a:t>Stored energy/beam </a:t>
            </a:r>
            <a:r>
              <a:rPr lang="en-US" b="1"/>
              <a:t>≤</a:t>
            </a:r>
            <a:r>
              <a:rPr lang="en-US" sz="1600" b="1">
                <a:latin typeface="Tahoma" pitchFamily="34" charset="0"/>
              </a:rPr>
              <a:t> 10MJ</a:t>
            </a:r>
          </a:p>
          <a:p>
            <a:pPr algn="ctr"/>
            <a:r>
              <a:rPr lang="en-US" sz="1600" b="1">
                <a:latin typeface="Tahoma" pitchFamily="34" charset="0"/>
              </a:rPr>
              <a:t>(SPS fixed target beam)</a:t>
            </a:r>
          </a:p>
        </p:txBody>
      </p:sp>
      <p:graphicFrame>
        <p:nvGraphicFramePr>
          <p:cNvPr id="277830" name="Group 326"/>
          <p:cNvGraphicFramePr>
            <a:graphicFrameLocks noGrp="1"/>
          </p:cNvGraphicFramePr>
          <p:nvPr/>
        </p:nvGraphicFramePr>
        <p:xfrm>
          <a:off x="228600" y="3948113"/>
          <a:ext cx="8763000" cy="2694432"/>
        </p:xfrm>
        <a:graphic>
          <a:graphicData uri="http://schemas.openxmlformats.org/drawingml/2006/table">
            <a:tbl>
              <a:tblPr/>
              <a:tblGrid>
                <a:gridCol w="679450"/>
                <a:gridCol w="679450"/>
                <a:gridCol w="682625"/>
                <a:gridCol w="828675"/>
                <a:gridCol w="906463"/>
                <a:gridCol w="1209675"/>
                <a:gridCol w="1282700"/>
                <a:gridCol w="1285875"/>
                <a:gridCol w="1208087"/>
              </a:tblGrid>
              <a:tr h="223838">
                <a:tc gridSpan="3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Parameters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Beam levels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Rates in 1 and 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Rates in 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</a:tr>
              <a:tr h="268288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k</a:t>
                      </a:r>
                      <a:r>
                        <a:rPr kumimoji="1" lang="en-US" sz="1400" b="0" i="0" u="none" strike="noStrike" cap="none" normalizeH="0" baseline="-25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b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N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GB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cs typeface="Times New Roman" pitchFamily="18" charset="0"/>
                          <a:sym typeface="Symbol" pitchFamily="18" charset="2"/>
                        </a:rPr>
                        <a:t></a:t>
                      </a:r>
                      <a:r>
                        <a:rPr kumimoji="1" lang="en-GB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cs typeface="Times New Roman" pitchFamily="18" charset="0"/>
                        </a:rPr>
                        <a:t>* 1,5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GB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cs typeface="Times New Roman" pitchFamily="18" charset="0"/>
                        </a:rPr>
                        <a:t>(m)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I</a:t>
                      </a:r>
                      <a:r>
                        <a:rPr kumimoji="1" lang="en-US" sz="1400" b="0" i="0" u="none" strike="noStrike" cap="none" normalizeH="0" baseline="-25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beam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proton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E</a:t>
                      </a:r>
                      <a:r>
                        <a:rPr kumimoji="1" lang="en-US" sz="1400" b="0" i="0" u="none" strike="noStrike" cap="none" normalizeH="0" baseline="-25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beam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(MJ)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Luminosity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(cm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-2</a:t>
                      </a: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s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-1</a:t>
                      </a: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)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Events/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crossing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Luminosity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(cm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-2</a:t>
                      </a: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s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-1</a:t>
                      </a: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)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Events/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crossing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23838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10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10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-2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1.6 10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27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&lt;&lt; 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1.8 10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27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&lt;&lt; 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4765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ahoma" pitchFamily="34" charset="0"/>
                        </a:rPr>
                        <a:t>43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10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4.3 10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11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0.5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7.0 10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28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&lt;&lt; 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7.7 10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28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&lt;&lt; 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49238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43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ahoma" pitchFamily="34" charset="0"/>
                        </a:rPr>
                        <a:t>4 10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ahoma" pitchFamily="34" charset="0"/>
                        </a:rPr>
                        <a:t>10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rgbClr val="FF0000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1.7 10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12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1.1 10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30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&lt;&lt; 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1.2 10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30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0.15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4765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43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4 10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10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ahoma" pitchFamily="34" charset="0"/>
                        </a:rPr>
                        <a:t>2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1.7 10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6.1 10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30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0.76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1.2 10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30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0.15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49238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ahoma" pitchFamily="34" charset="0"/>
                        </a:rPr>
                        <a:t>156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4 10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10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6.2 10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12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7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2.2 10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31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0.76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4.4 10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30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0.15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24765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156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ahoma" pitchFamily="34" charset="0"/>
                        </a:rPr>
                        <a:t>9</a:t>
                      </a: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10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1.4 10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13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16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1.1 10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32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3.9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2.2 10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31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0.77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pSp>
        <p:nvGrpSpPr>
          <p:cNvPr id="28" name="Group 254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29" name="WordArt 255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 dirty="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30" name="WordArt 256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1" name="WordArt 257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2" name="WordArt 258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3" name="WordArt 259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7512" name="Group 248"/>
          <p:cNvGrpSpPr>
            <a:grpSpLocks/>
          </p:cNvGrpSpPr>
          <p:nvPr/>
        </p:nvGrpSpPr>
        <p:grpSpPr bwMode="auto">
          <a:xfrm>
            <a:off x="685800" y="1820863"/>
            <a:ext cx="7858125" cy="4343400"/>
            <a:chOff x="432" y="1104"/>
            <a:chExt cx="4950" cy="2736"/>
          </a:xfrm>
        </p:grpSpPr>
        <p:sp>
          <p:nvSpPr>
            <p:cNvPr id="267513" name="WordArt 249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36699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267514" name="WordArt 250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267515" name="WordArt 251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267516" name="WordArt 252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267517" name="WordArt 253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8" dist="17961" dir="13500000">
                      <a:srgbClr val="97AFCD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267266" name="Rectangle 2"/>
          <p:cNvSpPr>
            <a:spLocks noGrp="1" noChangeArrowheads="1"/>
          </p:cNvSpPr>
          <p:nvPr>
            <p:ph type="title"/>
          </p:nvPr>
        </p:nvSpPr>
        <p:spPr>
          <a:xfrm>
            <a:off x="1371600" y="333375"/>
            <a:ext cx="7696200" cy="1066800"/>
          </a:xfrm>
        </p:spPr>
        <p:txBody>
          <a:bodyPr/>
          <a:lstStyle/>
          <a:p>
            <a:r>
              <a:rPr lang="fr-FR" sz="4000"/>
              <a:t>Beam Commissioning with p+ Stage A</a:t>
            </a:r>
          </a:p>
        </p:txBody>
      </p:sp>
      <p:grpSp>
        <p:nvGrpSpPr>
          <p:cNvPr id="267284" name="Group 20"/>
          <p:cNvGrpSpPr>
            <a:grpSpLocks noChangeAspect="1"/>
          </p:cNvGrpSpPr>
          <p:nvPr/>
        </p:nvGrpSpPr>
        <p:grpSpPr bwMode="auto">
          <a:xfrm>
            <a:off x="746125" y="1619250"/>
            <a:ext cx="7178675" cy="5238750"/>
            <a:chOff x="432" y="977"/>
            <a:chExt cx="4522" cy="3300"/>
          </a:xfrm>
        </p:grpSpPr>
        <p:sp>
          <p:nvSpPr>
            <p:cNvPr id="267283" name="AutoShape 19"/>
            <p:cNvSpPr>
              <a:spLocks noChangeAspect="1" noChangeArrowheads="1" noTextEdit="1"/>
            </p:cNvSpPr>
            <p:nvPr/>
          </p:nvSpPr>
          <p:spPr bwMode="auto">
            <a:xfrm>
              <a:off x="432" y="977"/>
              <a:ext cx="4522" cy="33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285" name="Rectangle 21"/>
            <p:cNvSpPr>
              <a:spLocks noChangeArrowheads="1"/>
            </p:cNvSpPr>
            <p:nvPr/>
          </p:nvSpPr>
          <p:spPr bwMode="auto">
            <a:xfrm>
              <a:off x="1366" y="1186"/>
              <a:ext cx="3237" cy="2377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286" name="Rectangle 22"/>
            <p:cNvSpPr>
              <a:spLocks noChangeArrowheads="1"/>
            </p:cNvSpPr>
            <p:nvPr/>
          </p:nvSpPr>
          <p:spPr bwMode="auto">
            <a:xfrm>
              <a:off x="1366" y="1186"/>
              <a:ext cx="3237" cy="2377"/>
            </a:xfrm>
            <a:prstGeom prst="rect">
              <a:avLst/>
            </a:prstGeom>
            <a:noFill/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287" name="Line 23"/>
            <p:cNvSpPr>
              <a:spLocks noChangeShapeType="1"/>
            </p:cNvSpPr>
            <p:nvPr/>
          </p:nvSpPr>
          <p:spPr bwMode="auto">
            <a:xfrm>
              <a:off x="2984" y="1186"/>
              <a:ext cx="0" cy="237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288" name="Line 24"/>
            <p:cNvSpPr>
              <a:spLocks noChangeShapeType="1"/>
            </p:cNvSpPr>
            <p:nvPr/>
          </p:nvSpPr>
          <p:spPr bwMode="auto">
            <a:xfrm>
              <a:off x="2950" y="3563"/>
              <a:ext cx="69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289" name="Line 25"/>
            <p:cNvSpPr>
              <a:spLocks noChangeShapeType="1"/>
            </p:cNvSpPr>
            <p:nvPr/>
          </p:nvSpPr>
          <p:spPr bwMode="auto">
            <a:xfrm>
              <a:off x="2950" y="3484"/>
              <a:ext cx="69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290" name="Line 26"/>
            <p:cNvSpPr>
              <a:spLocks noChangeShapeType="1"/>
            </p:cNvSpPr>
            <p:nvPr/>
          </p:nvSpPr>
          <p:spPr bwMode="auto">
            <a:xfrm>
              <a:off x="2950" y="3404"/>
              <a:ext cx="69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291" name="Line 27"/>
            <p:cNvSpPr>
              <a:spLocks noChangeShapeType="1"/>
            </p:cNvSpPr>
            <p:nvPr/>
          </p:nvSpPr>
          <p:spPr bwMode="auto">
            <a:xfrm>
              <a:off x="2950" y="3326"/>
              <a:ext cx="69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292" name="Line 28"/>
            <p:cNvSpPr>
              <a:spLocks noChangeShapeType="1"/>
            </p:cNvSpPr>
            <p:nvPr/>
          </p:nvSpPr>
          <p:spPr bwMode="auto">
            <a:xfrm>
              <a:off x="2950" y="3246"/>
              <a:ext cx="69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293" name="Line 29"/>
            <p:cNvSpPr>
              <a:spLocks noChangeShapeType="1"/>
            </p:cNvSpPr>
            <p:nvPr/>
          </p:nvSpPr>
          <p:spPr bwMode="auto">
            <a:xfrm>
              <a:off x="2950" y="3167"/>
              <a:ext cx="69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294" name="Line 30"/>
            <p:cNvSpPr>
              <a:spLocks noChangeShapeType="1"/>
            </p:cNvSpPr>
            <p:nvPr/>
          </p:nvSpPr>
          <p:spPr bwMode="auto">
            <a:xfrm>
              <a:off x="2950" y="3087"/>
              <a:ext cx="69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295" name="Line 31"/>
            <p:cNvSpPr>
              <a:spLocks noChangeShapeType="1"/>
            </p:cNvSpPr>
            <p:nvPr/>
          </p:nvSpPr>
          <p:spPr bwMode="auto">
            <a:xfrm>
              <a:off x="2950" y="3009"/>
              <a:ext cx="69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296" name="Line 32"/>
            <p:cNvSpPr>
              <a:spLocks noChangeShapeType="1"/>
            </p:cNvSpPr>
            <p:nvPr/>
          </p:nvSpPr>
          <p:spPr bwMode="auto">
            <a:xfrm>
              <a:off x="2950" y="2929"/>
              <a:ext cx="69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297" name="Line 33"/>
            <p:cNvSpPr>
              <a:spLocks noChangeShapeType="1"/>
            </p:cNvSpPr>
            <p:nvPr/>
          </p:nvSpPr>
          <p:spPr bwMode="auto">
            <a:xfrm>
              <a:off x="2950" y="2850"/>
              <a:ext cx="69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298" name="Line 34"/>
            <p:cNvSpPr>
              <a:spLocks noChangeShapeType="1"/>
            </p:cNvSpPr>
            <p:nvPr/>
          </p:nvSpPr>
          <p:spPr bwMode="auto">
            <a:xfrm>
              <a:off x="2950" y="2771"/>
              <a:ext cx="69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299" name="Line 35"/>
            <p:cNvSpPr>
              <a:spLocks noChangeShapeType="1"/>
            </p:cNvSpPr>
            <p:nvPr/>
          </p:nvSpPr>
          <p:spPr bwMode="auto">
            <a:xfrm>
              <a:off x="2950" y="2692"/>
              <a:ext cx="69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00" name="Line 36"/>
            <p:cNvSpPr>
              <a:spLocks noChangeShapeType="1"/>
            </p:cNvSpPr>
            <p:nvPr/>
          </p:nvSpPr>
          <p:spPr bwMode="auto">
            <a:xfrm>
              <a:off x="2950" y="2612"/>
              <a:ext cx="69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01" name="Line 37"/>
            <p:cNvSpPr>
              <a:spLocks noChangeShapeType="1"/>
            </p:cNvSpPr>
            <p:nvPr/>
          </p:nvSpPr>
          <p:spPr bwMode="auto">
            <a:xfrm>
              <a:off x="2950" y="2533"/>
              <a:ext cx="69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02" name="Line 38"/>
            <p:cNvSpPr>
              <a:spLocks noChangeShapeType="1"/>
            </p:cNvSpPr>
            <p:nvPr/>
          </p:nvSpPr>
          <p:spPr bwMode="auto">
            <a:xfrm>
              <a:off x="2950" y="2454"/>
              <a:ext cx="69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03" name="Line 39"/>
            <p:cNvSpPr>
              <a:spLocks noChangeShapeType="1"/>
            </p:cNvSpPr>
            <p:nvPr/>
          </p:nvSpPr>
          <p:spPr bwMode="auto">
            <a:xfrm>
              <a:off x="2950" y="2375"/>
              <a:ext cx="69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04" name="Line 40"/>
            <p:cNvSpPr>
              <a:spLocks noChangeShapeType="1"/>
            </p:cNvSpPr>
            <p:nvPr/>
          </p:nvSpPr>
          <p:spPr bwMode="auto">
            <a:xfrm>
              <a:off x="2950" y="2295"/>
              <a:ext cx="69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05" name="Line 41"/>
            <p:cNvSpPr>
              <a:spLocks noChangeShapeType="1"/>
            </p:cNvSpPr>
            <p:nvPr/>
          </p:nvSpPr>
          <p:spPr bwMode="auto">
            <a:xfrm>
              <a:off x="2950" y="2216"/>
              <a:ext cx="69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06" name="Line 42"/>
            <p:cNvSpPr>
              <a:spLocks noChangeShapeType="1"/>
            </p:cNvSpPr>
            <p:nvPr/>
          </p:nvSpPr>
          <p:spPr bwMode="auto">
            <a:xfrm>
              <a:off x="2950" y="2137"/>
              <a:ext cx="69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07" name="Line 43"/>
            <p:cNvSpPr>
              <a:spLocks noChangeShapeType="1"/>
            </p:cNvSpPr>
            <p:nvPr/>
          </p:nvSpPr>
          <p:spPr bwMode="auto">
            <a:xfrm>
              <a:off x="2950" y="2058"/>
              <a:ext cx="69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08" name="Line 44"/>
            <p:cNvSpPr>
              <a:spLocks noChangeShapeType="1"/>
            </p:cNvSpPr>
            <p:nvPr/>
          </p:nvSpPr>
          <p:spPr bwMode="auto">
            <a:xfrm>
              <a:off x="2950" y="1978"/>
              <a:ext cx="69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09" name="Line 45"/>
            <p:cNvSpPr>
              <a:spLocks noChangeShapeType="1"/>
            </p:cNvSpPr>
            <p:nvPr/>
          </p:nvSpPr>
          <p:spPr bwMode="auto">
            <a:xfrm>
              <a:off x="2950" y="1900"/>
              <a:ext cx="69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10" name="Line 46"/>
            <p:cNvSpPr>
              <a:spLocks noChangeShapeType="1"/>
            </p:cNvSpPr>
            <p:nvPr/>
          </p:nvSpPr>
          <p:spPr bwMode="auto">
            <a:xfrm>
              <a:off x="2950" y="1820"/>
              <a:ext cx="69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11" name="Line 47"/>
            <p:cNvSpPr>
              <a:spLocks noChangeShapeType="1"/>
            </p:cNvSpPr>
            <p:nvPr/>
          </p:nvSpPr>
          <p:spPr bwMode="auto">
            <a:xfrm>
              <a:off x="2950" y="1741"/>
              <a:ext cx="69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12" name="Line 48"/>
            <p:cNvSpPr>
              <a:spLocks noChangeShapeType="1"/>
            </p:cNvSpPr>
            <p:nvPr/>
          </p:nvSpPr>
          <p:spPr bwMode="auto">
            <a:xfrm>
              <a:off x="2950" y="1662"/>
              <a:ext cx="69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13" name="Line 49"/>
            <p:cNvSpPr>
              <a:spLocks noChangeShapeType="1"/>
            </p:cNvSpPr>
            <p:nvPr/>
          </p:nvSpPr>
          <p:spPr bwMode="auto">
            <a:xfrm>
              <a:off x="2950" y="1583"/>
              <a:ext cx="69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14" name="Line 50"/>
            <p:cNvSpPr>
              <a:spLocks noChangeShapeType="1"/>
            </p:cNvSpPr>
            <p:nvPr/>
          </p:nvSpPr>
          <p:spPr bwMode="auto">
            <a:xfrm>
              <a:off x="2950" y="1503"/>
              <a:ext cx="69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15" name="Line 51"/>
            <p:cNvSpPr>
              <a:spLocks noChangeShapeType="1"/>
            </p:cNvSpPr>
            <p:nvPr/>
          </p:nvSpPr>
          <p:spPr bwMode="auto">
            <a:xfrm>
              <a:off x="2950" y="1424"/>
              <a:ext cx="69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16" name="Line 52"/>
            <p:cNvSpPr>
              <a:spLocks noChangeShapeType="1"/>
            </p:cNvSpPr>
            <p:nvPr/>
          </p:nvSpPr>
          <p:spPr bwMode="auto">
            <a:xfrm>
              <a:off x="2950" y="1345"/>
              <a:ext cx="69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17" name="Line 53"/>
            <p:cNvSpPr>
              <a:spLocks noChangeShapeType="1"/>
            </p:cNvSpPr>
            <p:nvPr/>
          </p:nvSpPr>
          <p:spPr bwMode="auto">
            <a:xfrm>
              <a:off x="2950" y="1266"/>
              <a:ext cx="69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18" name="Line 54"/>
            <p:cNvSpPr>
              <a:spLocks noChangeShapeType="1"/>
            </p:cNvSpPr>
            <p:nvPr/>
          </p:nvSpPr>
          <p:spPr bwMode="auto">
            <a:xfrm>
              <a:off x="2950" y="1186"/>
              <a:ext cx="69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19" name="Line 55"/>
            <p:cNvSpPr>
              <a:spLocks noChangeShapeType="1"/>
            </p:cNvSpPr>
            <p:nvPr/>
          </p:nvSpPr>
          <p:spPr bwMode="auto">
            <a:xfrm>
              <a:off x="2938" y="3563"/>
              <a:ext cx="93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20" name="Line 56"/>
            <p:cNvSpPr>
              <a:spLocks noChangeShapeType="1"/>
            </p:cNvSpPr>
            <p:nvPr/>
          </p:nvSpPr>
          <p:spPr bwMode="auto">
            <a:xfrm>
              <a:off x="2938" y="3167"/>
              <a:ext cx="93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21" name="Line 57"/>
            <p:cNvSpPr>
              <a:spLocks noChangeShapeType="1"/>
            </p:cNvSpPr>
            <p:nvPr/>
          </p:nvSpPr>
          <p:spPr bwMode="auto">
            <a:xfrm>
              <a:off x="2938" y="2771"/>
              <a:ext cx="93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22" name="Line 58"/>
            <p:cNvSpPr>
              <a:spLocks noChangeShapeType="1"/>
            </p:cNvSpPr>
            <p:nvPr/>
          </p:nvSpPr>
          <p:spPr bwMode="auto">
            <a:xfrm>
              <a:off x="2938" y="2375"/>
              <a:ext cx="93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23" name="Line 59"/>
            <p:cNvSpPr>
              <a:spLocks noChangeShapeType="1"/>
            </p:cNvSpPr>
            <p:nvPr/>
          </p:nvSpPr>
          <p:spPr bwMode="auto">
            <a:xfrm>
              <a:off x="2938" y="1978"/>
              <a:ext cx="93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24" name="Line 60"/>
            <p:cNvSpPr>
              <a:spLocks noChangeShapeType="1"/>
            </p:cNvSpPr>
            <p:nvPr/>
          </p:nvSpPr>
          <p:spPr bwMode="auto">
            <a:xfrm>
              <a:off x="2938" y="1583"/>
              <a:ext cx="93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25" name="Line 61"/>
            <p:cNvSpPr>
              <a:spLocks noChangeShapeType="1"/>
            </p:cNvSpPr>
            <p:nvPr/>
          </p:nvSpPr>
          <p:spPr bwMode="auto">
            <a:xfrm>
              <a:off x="2938" y="1186"/>
              <a:ext cx="93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26" name="Line 62"/>
            <p:cNvSpPr>
              <a:spLocks noChangeShapeType="1"/>
            </p:cNvSpPr>
            <p:nvPr/>
          </p:nvSpPr>
          <p:spPr bwMode="auto">
            <a:xfrm>
              <a:off x="1366" y="3563"/>
              <a:ext cx="3237" cy="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27" name="Line 63"/>
            <p:cNvSpPr>
              <a:spLocks noChangeShapeType="1"/>
            </p:cNvSpPr>
            <p:nvPr/>
          </p:nvSpPr>
          <p:spPr bwMode="auto">
            <a:xfrm flipV="1">
              <a:off x="1366" y="3529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28" name="Line 64"/>
            <p:cNvSpPr>
              <a:spLocks noChangeShapeType="1"/>
            </p:cNvSpPr>
            <p:nvPr/>
          </p:nvSpPr>
          <p:spPr bwMode="auto">
            <a:xfrm flipV="1">
              <a:off x="1528" y="3529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29" name="Line 65"/>
            <p:cNvSpPr>
              <a:spLocks noChangeShapeType="1"/>
            </p:cNvSpPr>
            <p:nvPr/>
          </p:nvSpPr>
          <p:spPr bwMode="auto">
            <a:xfrm flipV="1">
              <a:off x="1690" y="3529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30" name="Line 66"/>
            <p:cNvSpPr>
              <a:spLocks noChangeShapeType="1"/>
            </p:cNvSpPr>
            <p:nvPr/>
          </p:nvSpPr>
          <p:spPr bwMode="auto">
            <a:xfrm flipV="1">
              <a:off x="1852" y="3529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31" name="Line 67"/>
            <p:cNvSpPr>
              <a:spLocks noChangeShapeType="1"/>
            </p:cNvSpPr>
            <p:nvPr/>
          </p:nvSpPr>
          <p:spPr bwMode="auto">
            <a:xfrm flipV="1">
              <a:off x="2014" y="3529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32" name="Line 68"/>
            <p:cNvSpPr>
              <a:spLocks noChangeShapeType="1"/>
            </p:cNvSpPr>
            <p:nvPr/>
          </p:nvSpPr>
          <p:spPr bwMode="auto">
            <a:xfrm flipV="1">
              <a:off x="2176" y="3529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33" name="Line 69"/>
            <p:cNvSpPr>
              <a:spLocks noChangeShapeType="1"/>
            </p:cNvSpPr>
            <p:nvPr/>
          </p:nvSpPr>
          <p:spPr bwMode="auto">
            <a:xfrm flipV="1">
              <a:off x="2337" y="3529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34" name="Line 70"/>
            <p:cNvSpPr>
              <a:spLocks noChangeShapeType="1"/>
            </p:cNvSpPr>
            <p:nvPr/>
          </p:nvSpPr>
          <p:spPr bwMode="auto">
            <a:xfrm flipV="1">
              <a:off x="2499" y="3529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35" name="Line 71"/>
            <p:cNvSpPr>
              <a:spLocks noChangeShapeType="1"/>
            </p:cNvSpPr>
            <p:nvPr/>
          </p:nvSpPr>
          <p:spPr bwMode="auto">
            <a:xfrm flipV="1">
              <a:off x="2661" y="3529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36" name="Line 72"/>
            <p:cNvSpPr>
              <a:spLocks noChangeShapeType="1"/>
            </p:cNvSpPr>
            <p:nvPr/>
          </p:nvSpPr>
          <p:spPr bwMode="auto">
            <a:xfrm flipV="1">
              <a:off x="2823" y="3529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37" name="Line 73"/>
            <p:cNvSpPr>
              <a:spLocks noChangeShapeType="1"/>
            </p:cNvSpPr>
            <p:nvPr/>
          </p:nvSpPr>
          <p:spPr bwMode="auto">
            <a:xfrm flipV="1">
              <a:off x="2984" y="3529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38" name="Line 74"/>
            <p:cNvSpPr>
              <a:spLocks noChangeShapeType="1"/>
            </p:cNvSpPr>
            <p:nvPr/>
          </p:nvSpPr>
          <p:spPr bwMode="auto">
            <a:xfrm flipV="1">
              <a:off x="3146" y="3529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39" name="Line 75"/>
            <p:cNvSpPr>
              <a:spLocks noChangeShapeType="1"/>
            </p:cNvSpPr>
            <p:nvPr/>
          </p:nvSpPr>
          <p:spPr bwMode="auto">
            <a:xfrm flipV="1">
              <a:off x="3308" y="3529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40" name="Line 76"/>
            <p:cNvSpPr>
              <a:spLocks noChangeShapeType="1"/>
            </p:cNvSpPr>
            <p:nvPr/>
          </p:nvSpPr>
          <p:spPr bwMode="auto">
            <a:xfrm flipV="1">
              <a:off x="3470" y="3529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41" name="Line 77"/>
            <p:cNvSpPr>
              <a:spLocks noChangeShapeType="1"/>
            </p:cNvSpPr>
            <p:nvPr/>
          </p:nvSpPr>
          <p:spPr bwMode="auto">
            <a:xfrm flipV="1">
              <a:off x="3632" y="3529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42" name="Line 78"/>
            <p:cNvSpPr>
              <a:spLocks noChangeShapeType="1"/>
            </p:cNvSpPr>
            <p:nvPr/>
          </p:nvSpPr>
          <p:spPr bwMode="auto">
            <a:xfrm flipV="1">
              <a:off x="3794" y="3529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43" name="Line 79"/>
            <p:cNvSpPr>
              <a:spLocks noChangeShapeType="1"/>
            </p:cNvSpPr>
            <p:nvPr/>
          </p:nvSpPr>
          <p:spPr bwMode="auto">
            <a:xfrm flipV="1">
              <a:off x="3955" y="3529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44" name="Line 80"/>
            <p:cNvSpPr>
              <a:spLocks noChangeShapeType="1"/>
            </p:cNvSpPr>
            <p:nvPr/>
          </p:nvSpPr>
          <p:spPr bwMode="auto">
            <a:xfrm flipV="1">
              <a:off x="4117" y="3529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45" name="Line 81"/>
            <p:cNvSpPr>
              <a:spLocks noChangeShapeType="1"/>
            </p:cNvSpPr>
            <p:nvPr/>
          </p:nvSpPr>
          <p:spPr bwMode="auto">
            <a:xfrm flipV="1">
              <a:off x="4279" y="3529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46" name="Line 82"/>
            <p:cNvSpPr>
              <a:spLocks noChangeShapeType="1"/>
            </p:cNvSpPr>
            <p:nvPr/>
          </p:nvSpPr>
          <p:spPr bwMode="auto">
            <a:xfrm flipV="1">
              <a:off x="4441" y="3529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47" name="Line 83"/>
            <p:cNvSpPr>
              <a:spLocks noChangeShapeType="1"/>
            </p:cNvSpPr>
            <p:nvPr/>
          </p:nvSpPr>
          <p:spPr bwMode="auto">
            <a:xfrm flipV="1">
              <a:off x="4603" y="3529"/>
              <a:ext cx="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48" name="Line 84"/>
            <p:cNvSpPr>
              <a:spLocks noChangeShapeType="1"/>
            </p:cNvSpPr>
            <p:nvPr/>
          </p:nvSpPr>
          <p:spPr bwMode="auto">
            <a:xfrm flipV="1">
              <a:off x="1366" y="3516"/>
              <a:ext cx="0" cy="4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49" name="Line 85"/>
            <p:cNvSpPr>
              <a:spLocks noChangeShapeType="1"/>
            </p:cNvSpPr>
            <p:nvPr/>
          </p:nvSpPr>
          <p:spPr bwMode="auto">
            <a:xfrm flipV="1">
              <a:off x="2176" y="3516"/>
              <a:ext cx="0" cy="4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50" name="Line 86"/>
            <p:cNvSpPr>
              <a:spLocks noChangeShapeType="1"/>
            </p:cNvSpPr>
            <p:nvPr/>
          </p:nvSpPr>
          <p:spPr bwMode="auto">
            <a:xfrm flipV="1">
              <a:off x="2984" y="3516"/>
              <a:ext cx="0" cy="4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51" name="Line 87"/>
            <p:cNvSpPr>
              <a:spLocks noChangeShapeType="1"/>
            </p:cNvSpPr>
            <p:nvPr/>
          </p:nvSpPr>
          <p:spPr bwMode="auto">
            <a:xfrm flipV="1">
              <a:off x="3794" y="3516"/>
              <a:ext cx="0" cy="4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52" name="Line 88"/>
            <p:cNvSpPr>
              <a:spLocks noChangeShapeType="1"/>
            </p:cNvSpPr>
            <p:nvPr/>
          </p:nvSpPr>
          <p:spPr bwMode="auto">
            <a:xfrm flipV="1">
              <a:off x="4603" y="3516"/>
              <a:ext cx="0" cy="4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53" name="Line 89"/>
            <p:cNvSpPr>
              <a:spLocks noChangeShapeType="1"/>
            </p:cNvSpPr>
            <p:nvPr/>
          </p:nvSpPr>
          <p:spPr bwMode="auto">
            <a:xfrm>
              <a:off x="1366" y="1285"/>
              <a:ext cx="819" cy="1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54" name="Line 90"/>
            <p:cNvSpPr>
              <a:spLocks noChangeShapeType="1"/>
            </p:cNvSpPr>
            <p:nvPr/>
          </p:nvSpPr>
          <p:spPr bwMode="auto">
            <a:xfrm>
              <a:off x="2185" y="1285"/>
              <a:ext cx="452" cy="221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55" name="Line 91"/>
            <p:cNvSpPr>
              <a:spLocks noChangeShapeType="1"/>
            </p:cNvSpPr>
            <p:nvPr/>
          </p:nvSpPr>
          <p:spPr bwMode="auto">
            <a:xfrm>
              <a:off x="2637" y="3495"/>
              <a:ext cx="0" cy="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56" name="Line 92"/>
            <p:cNvSpPr>
              <a:spLocks noChangeShapeType="1"/>
            </p:cNvSpPr>
            <p:nvPr/>
          </p:nvSpPr>
          <p:spPr bwMode="auto">
            <a:xfrm>
              <a:off x="2637" y="3495"/>
              <a:ext cx="202" cy="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57" name="Line 93"/>
            <p:cNvSpPr>
              <a:spLocks noChangeShapeType="1"/>
            </p:cNvSpPr>
            <p:nvPr/>
          </p:nvSpPr>
          <p:spPr bwMode="auto">
            <a:xfrm flipV="1">
              <a:off x="2839" y="3426"/>
              <a:ext cx="14" cy="6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58" name="Line 94"/>
            <p:cNvSpPr>
              <a:spLocks noChangeShapeType="1"/>
            </p:cNvSpPr>
            <p:nvPr/>
          </p:nvSpPr>
          <p:spPr bwMode="auto">
            <a:xfrm>
              <a:off x="2853" y="3426"/>
              <a:ext cx="0" cy="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59" name="Line 95"/>
            <p:cNvSpPr>
              <a:spLocks noChangeShapeType="1"/>
            </p:cNvSpPr>
            <p:nvPr/>
          </p:nvSpPr>
          <p:spPr bwMode="auto">
            <a:xfrm>
              <a:off x="2853" y="3426"/>
              <a:ext cx="121" cy="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60" name="Line 96"/>
            <p:cNvSpPr>
              <a:spLocks noChangeShapeType="1"/>
            </p:cNvSpPr>
            <p:nvPr/>
          </p:nvSpPr>
          <p:spPr bwMode="auto">
            <a:xfrm>
              <a:off x="2974" y="3426"/>
              <a:ext cx="0" cy="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61" name="Line 97"/>
            <p:cNvSpPr>
              <a:spLocks noChangeShapeType="1"/>
            </p:cNvSpPr>
            <p:nvPr/>
          </p:nvSpPr>
          <p:spPr bwMode="auto">
            <a:xfrm flipV="1">
              <a:off x="2974" y="3417"/>
              <a:ext cx="10" cy="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62" name="Line 98"/>
            <p:cNvSpPr>
              <a:spLocks noChangeShapeType="1"/>
            </p:cNvSpPr>
            <p:nvPr/>
          </p:nvSpPr>
          <p:spPr bwMode="auto">
            <a:xfrm>
              <a:off x="2984" y="3417"/>
              <a:ext cx="0" cy="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63" name="Line 99"/>
            <p:cNvSpPr>
              <a:spLocks noChangeShapeType="1"/>
            </p:cNvSpPr>
            <p:nvPr/>
          </p:nvSpPr>
          <p:spPr bwMode="auto">
            <a:xfrm>
              <a:off x="2984" y="3417"/>
              <a:ext cx="405" cy="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64" name="Line 100"/>
            <p:cNvSpPr>
              <a:spLocks noChangeShapeType="1"/>
            </p:cNvSpPr>
            <p:nvPr/>
          </p:nvSpPr>
          <p:spPr bwMode="auto">
            <a:xfrm flipV="1">
              <a:off x="3389" y="3416"/>
              <a:ext cx="8" cy="1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65" name="Line 101"/>
            <p:cNvSpPr>
              <a:spLocks noChangeShapeType="1"/>
            </p:cNvSpPr>
            <p:nvPr/>
          </p:nvSpPr>
          <p:spPr bwMode="auto">
            <a:xfrm flipV="1">
              <a:off x="3397" y="3415"/>
              <a:ext cx="9" cy="1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66" name="Line 102"/>
            <p:cNvSpPr>
              <a:spLocks noChangeShapeType="1"/>
            </p:cNvSpPr>
            <p:nvPr/>
          </p:nvSpPr>
          <p:spPr bwMode="auto">
            <a:xfrm flipV="1">
              <a:off x="3406" y="3413"/>
              <a:ext cx="7" cy="2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67" name="Line 103"/>
            <p:cNvSpPr>
              <a:spLocks noChangeShapeType="1"/>
            </p:cNvSpPr>
            <p:nvPr/>
          </p:nvSpPr>
          <p:spPr bwMode="auto">
            <a:xfrm flipV="1">
              <a:off x="3413" y="3410"/>
              <a:ext cx="8" cy="3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68" name="Line 104"/>
            <p:cNvSpPr>
              <a:spLocks noChangeShapeType="1"/>
            </p:cNvSpPr>
            <p:nvPr/>
          </p:nvSpPr>
          <p:spPr bwMode="auto">
            <a:xfrm flipV="1">
              <a:off x="3421" y="3408"/>
              <a:ext cx="8" cy="2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69" name="Line 105"/>
            <p:cNvSpPr>
              <a:spLocks noChangeShapeType="1"/>
            </p:cNvSpPr>
            <p:nvPr/>
          </p:nvSpPr>
          <p:spPr bwMode="auto">
            <a:xfrm flipV="1">
              <a:off x="3429" y="3403"/>
              <a:ext cx="9" cy="5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70" name="Line 106"/>
            <p:cNvSpPr>
              <a:spLocks noChangeShapeType="1"/>
            </p:cNvSpPr>
            <p:nvPr/>
          </p:nvSpPr>
          <p:spPr bwMode="auto">
            <a:xfrm flipV="1">
              <a:off x="3438" y="3399"/>
              <a:ext cx="8" cy="4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71" name="Line 107"/>
            <p:cNvSpPr>
              <a:spLocks noChangeShapeType="1"/>
            </p:cNvSpPr>
            <p:nvPr/>
          </p:nvSpPr>
          <p:spPr bwMode="auto">
            <a:xfrm flipV="1">
              <a:off x="3446" y="3394"/>
              <a:ext cx="8" cy="5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72" name="Line 108"/>
            <p:cNvSpPr>
              <a:spLocks noChangeShapeType="1"/>
            </p:cNvSpPr>
            <p:nvPr/>
          </p:nvSpPr>
          <p:spPr bwMode="auto">
            <a:xfrm flipV="1">
              <a:off x="3454" y="3388"/>
              <a:ext cx="8" cy="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73" name="Line 109"/>
            <p:cNvSpPr>
              <a:spLocks noChangeShapeType="1"/>
            </p:cNvSpPr>
            <p:nvPr/>
          </p:nvSpPr>
          <p:spPr bwMode="auto">
            <a:xfrm flipV="1">
              <a:off x="3462" y="3381"/>
              <a:ext cx="8" cy="7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74" name="Line 110"/>
            <p:cNvSpPr>
              <a:spLocks noChangeShapeType="1"/>
            </p:cNvSpPr>
            <p:nvPr/>
          </p:nvSpPr>
          <p:spPr bwMode="auto">
            <a:xfrm flipV="1">
              <a:off x="3470" y="3373"/>
              <a:ext cx="8" cy="8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75" name="Line 111"/>
            <p:cNvSpPr>
              <a:spLocks noChangeShapeType="1"/>
            </p:cNvSpPr>
            <p:nvPr/>
          </p:nvSpPr>
          <p:spPr bwMode="auto">
            <a:xfrm flipV="1">
              <a:off x="3478" y="3365"/>
              <a:ext cx="8" cy="8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76" name="Line 112"/>
            <p:cNvSpPr>
              <a:spLocks noChangeShapeType="1"/>
            </p:cNvSpPr>
            <p:nvPr/>
          </p:nvSpPr>
          <p:spPr bwMode="auto">
            <a:xfrm flipV="1">
              <a:off x="3486" y="3356"/>
              <a:ext cx="8" cy="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77" name="Line 113"/>
            <p:cNvSpPr>
              <a:spLocks noChangeShapeType="1"/>
            </p:cNvSpPr>
            <p:nvPr/>
          </p:nvSpPr>
          <p:spPr bwMode="auto">
            <a:xfrm flipV="1">
              <a:off x="3494" y="3347"/>
              <a:ext cx="9" cy="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78" name="Line 114"/>
            <p:cNvSpPr>
              <a:spLocks noChangeShapeType="1"/>
            </p:cNvSpPr>
            <p:nvPr/>
          </p:nvSpPr>
          <p:spPr bwMode="auto">
            <a:xfrm flipV="1">
              <a:off x="3503" y="3336"/>
              <a:ext cx="8" cy="11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79" name="Line 115"/>
            <p:cNvSpPr>
              <a:spLocks noChangeShapeType="1"/>
            </p:cNvSpPr>
            <p:nvPr/>
          </p:nvSpPr>
          <p:spPr bwMode="auto">
            <a:xfrm flipV="1">
              <a:off x="3511" y="3325"/>
              <a:ext cx="7" cy="11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80" name="Line 116"/>
            <p:cNvSpPr>
              <a:spLocks noChangeShapeType="1"/>
            </p:cNvSpPr>
            <p:nvPr/>
          </p:nvSpPr>
          <p:spPr bwMode="auto">
            <a:xfrm flipV="1">
              <a:off x="3518" y="3313"/>
              <a:ext cx="8" cy="12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81" name="Line 117"/>
            <p:cNvSpPr>
              <a:spLocks noChangeShapeType="1"/>
            </p:cNvSpPr>
            <p:nvPr/>
          </p:nvSpPr>
          <p:spPr bwMode="auto">
            <a:xfrm flipV="1">
              <a:off x="3526" y="3311"/>
              <a:ext cx="2" cy="2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82" name="Line 118"/>
            <p:cNvSpPr>
              <a:spLocks noChangeShapeType="1"/>
            </p:cNvSpPr>
            <p:nvPr/>
          </p:nvSpPr>
          <p:spPr bwMode="auto">
            <a:xfrm>
              <a:off x="3528" y="3311"/>
              <a:ext cx="0" cy="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83" name="Line 119"/>
            <p:cNvSpPr>
              <a:spLocks noChangeShapeType="1"/>
            </p:cNvSpPr>
            <p:nvPr/>
          </p:nvSpPr>
          <p:spPr bwMode="auto">
            <a:xfrm flipV="1">
              <a:off x="3528" y="3298"/>
              <a:ext cx="9" cy="13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84" name="Line 120"/>
            <p:cNvSpPr>
              <a:spLocks noChangeShapeType="1"/>
            </p:cNvSpPr>
            <p:nvPr/>
          </p:nvSpPr>
          <p:spPr bwMode="auto">
            <a:xfrm flipV="1">
              <a:off x="3537" y="3285"/>
              <a:ext cx="8" cy="13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85" name="Line 121"/>
            <p:cNvSpPr>
              <a:spLocks noChangeShapeType="1"/>
            </p:cNvSpPr>
            <p:nvPr/>
          </p:nvSpPr>
          <p:spPr bwMode="auto">
            <a:xfrm flipV="1">
              <a:off x="3545" y="3271"/>
              <a:ext cx="8" cy="14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86" name="Line 122"/>
            <p:cNvSpPr>
              <a:spLocks noChangeShapeType="1"/>
            </p:cNvSpPr>
            <p:nvPr/>
          </p:nvSpPr>
          <p:spPr bwMode="auto">
            <a:xfrm flipV="1">
              <a:off x="3553" y="3256"/>
              <a:ext cx="7" cy="15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87" name="Line 123"/>
            <p:cNvSpPr>
              <a:spLocks noChangeShapeType="1"/>
            </p:cNvSpPr>
            <p:nvPr/>
          </p:nvSpPr>
          <p:spPr bwMode="auto">
            <a:xfrm flipV="1">
              <a:off x="3560" y="3241"/>
              <a:ext cx="9" cy="15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88" name="Line 124"/>
            <p:cNvSpPr>
              <a:spLocks noChangeShapeType="1"/>
            </p:cNvSpPr>
            <p:nvPr/>
          </p:nvSpPr>
          <p:spPr bwMode="auto">
            <a:xfrm flipV="1">
              <a:off x="3569" y="3225"/>
              <a:ext cx="8" cy="1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89" name="Line 125"/>
            <p:cNvSpPr>
              <a:spLocks noChangeShapeType="1"/>
            </p:cNvSpPr>
            <p:nvPr/>
          </p:nvSpPr>
          <p:spPr bwMode="auto">
            <a:xfrm flipV="1">
              <a:off x="3577" y="3208"/>
              <a:ext cx="8" cy="17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90" name="Line 126"/>
            <p:cNvSpPr>
              <a:spLocks noChangeShapeType="1"/>
            </p:cNvSpPr>
            <p:nvPr/>
          </p:nvSpPr>
          <p:spPr bwMode="auto">
            <a:xfrm flipV="1">
              <a:off x="3585" y="3191"/>
              <a:ext cx="8" cy="17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91" name="Line 127"/>
            <p:cNvSpPr>
              <a:spLocks noChangeShapeType="1"/>
            </p:cNvSpPr>
            <p:nvPr/>
          </p:nvSpPr>
          <p:spPr bwMode="auto">
            <a:xfrm flipV="1">
              <a:off x="3593" y="3172"/>
              <a:ext cx="9" cy="1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92" name="Line 128"/>
            <p:cNvSpPr>
              <a:spLocks noChangeShapeType="1"/>
            </p:cNvSpPr>
            <p:nvPr/>
          </p:nvSpPr>
          <p:spPr bwMode="auto">
            <a:xfrm flipV="1">
              <a:off x="3602" y="3152"/>
              <a:ext cx="7" cy="2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93" name="Line 129"/>
            <p:cNvSpPr>
              <a:spLocks noChangeShapeType="1"/>
            </p:cNvSpPr>
            <p:nvPr/>
          </p:nvSpPr>
          <p:spPr bwMode="auto">
            <a:xfrm flipV="1">
              <a:off x="3609" y="3132"/>
              <a:ext cx="8" cy="2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94" name="Line 130"/>
            <p:cNvSpPr>
              <a:spLocks noChangeShapeType="1"/>
            </p:cNvSpPr>
            <p:nvPr/>
          </p:nvSpPr>
          <p:spPr bwMode="auto">
            <a:xfrm flipV="1">
              <a:off x="3617" y="3110"/>
              <a:ext cx="8" cy="22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95" name="Line 131"/>
            <p:cNvSpPr>
              <a:spLocks noChangeShapeType="1"/>
            </p:cNvSpPr>
            <p:nvPr/>
          </p:nvSpPr>
          <p:spPr bwMode="auto">
            <a:xfrm flipV="1">
              <a:off x="3625" y="3088"/>
              <a:ext cx="9" cy="22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96" name="Line 132"/>
            <p:cNvSpPr>
              <a:spLocks noChangeShapeType="1"/>
            </p:cNvSpPr>
            <p:nvPr/>
          </p:nvSpPr>
          <p:spPr bwMode="auto">
            <a:xfrm flipV="1">
              <a:off x="3634" y="3065"/>
              <a:ext cx="8" cy="23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97" name="Line 133"/>
            <p:cNvSpPr>
              <a:spLocks noChangeShapeType="1"/>
            </p:cNvSpPr>
            <p:nvPr/>
          </p:nvSpPr>
          <p:spPr bwMode="auto">
            <a:xfrm flipV="1">
              <a:off x="3642" y="3039"/>
              <a:ext cx="8" cy="2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98" name="Line 134"/>
            <p:cNvSpPr>
              <a:spLocks noChangeShapeType="1"/>
            </p:cNvSpPr>
            <p:nvPr/>
          </p:nvSpPr>
          <p:spPr bwMode="auto">
            <a:xfrm flipV="1">
              <a:off x="3650" y="3013"/>
              <a:ext cx="8" cy="2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399" name="Line 135"/>
            <p:cNvSpPr>
              <a:spLocks noChangeShapeType="1"/>
            </p:cNvSpPr>
            <p:nvPr/>
          </p:nvSpPr>
          <p:spPr bwMode="auto">
            <a:xfrm flipV="1">
              <a:off x="3658" y="2986"/>
              <a:ext cx="8" cy="27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00" name="Line 136"/>
            <p:cNvSpPr>
              <a:spLocks noChangeShapeType="1"/>
            </p:cNvSpPr>
            <p:nvPr/>
          </p:nvSpPr>
          <p:spPr bwMode="auto">
            <a:xfrm flipV="1">
              <a:off x="3666" y="2957"/>
              <a:ext cx="8" cy="2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01" name="Line 137"/>
            <p:cNvSpPr>
              <a:spLocks noChangeShapeType="1"/>
            </p:cNvSpPr>
            <p:nvPr/>
          </p:nvSpPr>
          <p:spPr bwMode="auto">
            <a:xfrm flipV="1">
              <a:off x="3674" y="2927"/>
              <a:ext cx="8" cy="3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02" name="Line 138"/>
            <p:cNvSpPr>
              <a:spLocks noChangeShapeType="1"/>
            </p:cNvSpPr>
            <p:nvPr/>
          </p:nvSpPr>
          <p:spPr bwMode="auto">
            <a:xfrm flipV="1">
              <a:off x="3682" y="2895"/>
              <a:ext cx="8" cy="32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03" name="Line 139"/>
            <p:cNvSpPr>
              <a:spLocks noChangeShapeType="1"/>
            </p:cNvSpPr>
            <p:nvPr/>
          </p:nvSpPr>
          <p:spPr bwMode="auto">
            <a:xfrm flipV="1">
              <a:off x="3690" y="2862"/>
              <a:ext cx="9" cy="33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04" name="Line 140"/>
            <p:cNvSpPr>
              <a:spLocks noChangeShapeType="1"/>
            </p:cNvSpPr>
            <p:nvPr/>
          </p:nvSpPr>
          <p:spPr bwMode="auto">
            <a:xfrm flipV="1">
              <a:off x="3699" y="2827"/>
              <a:ext cx="8" cy="35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05" name="Line 141"/>
            <p:cNvSpPr>
              <a:spLocks noChangeShapeType="1"/>
            </p:cNvSpPr>
            <p:nvPr/>
          </p:nvSpPr>
          <p:spPr bwMode="auto">
            <a:xfrm flipV="1">
              <a:off x="3707" y="2790"/>
              <a:ext cx="8" cy="37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06" name="Line 142"/>
            <p:cNvSpPr>
              <a:spLocks noChangeShapeType="1"/>
            </p:cNvSpPr>
            <p:nvPr/>
          </p:nvSpPr>
          <p:spPr bwMode="auto">
            <a:xfrm flipV="1">
              <a:off x="3715" y="2751"/>
              <a:ext cx="7" cy="3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07" name="Line 143"/>
            <p:cNvSpPr>
              <a:spLocks noChangeShapeType="1"/>
            </p:cNvSpPr>
            <p:nvPr/>
          </p:nvSpPr>
          <p:spPr bwMode="auto">
            <a:xfrm flipV="1">
              <a:off x="3722" y="2750"/>
              <a:ext cx="1" cy="1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08" name="Line 144"/>
            <p:cNvSpPr>
              <a:spLocks noChangeShapeType="1"/>
            </p:cNvSpPr>
            <p:nvPr/>
          </p:nvSpPr>
          <p:spPr bwMode="auto">
            <a:xfrm>
              <a:off x="3723" y="2750"/>
              <a:ext cx="0" cy="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09" name="Line 145"/>
            <p:cNvSpPr>
              <a:spLocks noChangeShapeType="1"/>
            </p:cNvSpPr>
            <p:nvPr/>
          </p:nvSpPr>
          <p:spPr bwMode="auto">
            <a:xfrm flipV="1">
              <a:off x="3723" y="2710"/>
              <a:ext cx="8" cy="4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10" name="Line 146"/>
            <p:cNvSpPr>
              <a:spLocks noChangeShapeType="1"/>
            </p:cNvSpPr>
            <p:nvPr/>
          </p:nvSpPr>
          <p:spPr bwMode="auto">
            <a:xfrm flipV="1">
              <a:off x="3731" y="2670"/>
              <a:ext cx="8" cy="4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11" name="Line 147"/>
            <p:cNvSpPr>
              <a:spLocks noChangeShapeType="1"/>
            </p:cNvSpPr>
            <p:nvPr/>
          </p:nvSpPr>
          <p:spPr bwMode="auto">
            <a:xfrm flipV="1">
              <a:off x="3739" y="2631"/>
              <a:ext cx="9" cy="3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12" name="Line 148"/>
            <p:cNvSpPr>
              <a:spLocks noChangeShapeType="1"/>
            </p:cNvSpPr>
            <p:nvPr/>
          </p:nvSpPr>
          <p:spPr bwMode="auto">
            <a:xfrm flipV="1">
              <a:off x="3748" y="2591"/>
              <a:ext cx="8" cy="4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13" name="Line 149"/>
            <p:cNvSpPr>
              <a:spLocks noChangeShapeType="1"/>
            </p:cNvSpPr>
            <p:nvPr/>
          </p:nvSpPr>
          <p:spPr bwMode="auto">
            <a:xfrm flipV="1">
              <a:off x="3756" y="2552"/>
              <a:ext cx="8" cy="3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14" name="Line 150"/>
            <p:cNvSpPr>
              <a:spLocks noChangeShapeType="1"/>
            </p:cNvSpPr>
            <p:nvPr/>
          </p:nvSpPr>
          <p:spPr bwMode="auto">
            <a:xfrm flipV="1">
              <a:off x="3764" y="2511"/>
              <a:ext cx="7" cy="41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15" name="Line 151"/>
            <p:cNvSpPr>
              <a:spLocks noChangeShapeType="1"/>
            </p:cNvSpPr>
            <p:nvPr/>
          </p:nvSpPr>
          <p:spPr bwMode="auto">
            <a:xfrm flipV="1">
              <a:off x="3771" y="2472"/>
              <a:ext cx="9" cy="3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16" name="Line 152"/>
            <p:cNvSpPr>
              <a:spLocks noChangeShapeType="1"/>
            </p:cNvSpPr>
            <p:nvPr/>
          </p:nvSpPr>
          <p:spPr bwMode="auto">
            <a:xfrm flipV="1">
              <a:off x="3780" y="2433"/>
              <a:ext cx="8" cy="3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17" name="Line 153"/>
            <p:cNvSpPr>
              <a:spLocks noChangeShapeType="1"/>
            </p:cNvSpPr>
            <p:nvPr/>
          </p:nvSpPr>
          <p:spPr bwMode="auto">
            <a:xfrm flipV="1">
              <a:off x="3788" y="2393"/>
              <a:ext cx="8" cy="4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18" name="Line 154"/>
            <p:cNvSpPr>
              <a:spLocks noChangeShapeType="1"/>
            </p:cNvSpPr>
            <p:nvPr/>
          </p:nvSpPr>
          <p:spPr bwMode="auto">
            <a:xfrm flipV="1">
              <a:off x="3796" y="2353"/>
              <a:ext cx="8" cy="4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19" name="Line 155"/>
            <p:cNvSpPr>
              <a:spLocks noChangeShapeType="1"/>
            </p:cNvSpPr>
            <p:nvPr/>
          </p:nvSpPr>
          <p:spPr bwMode="auto">
            <a:xfrm flipV="1">
              <a:off x="3804" y="2314"/>
              <a:ext cx="9" cy="3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20" name="Line 156"/>
            <p:cNvSpPr>
              <a:spLocks noChangeShapeType="1"/>
            </p:cNvSpPr>
            <p:nvPr/>
          </p:nvSpPr>
          <p:spPr bwMode="auto">
            <a:xfrm flipV="1">
              <a:off x="3813" y="2274"/>
              <a:ext cx="7" cy="4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21" name="Line 157"/>
            <p:cNvSpPr>
              <a:spLocks noChangeShapeType="1"/>
            </p:cNvSpPr>
            <p:nvPr/>
          </p:nvSpPr>
          <p:spPr bwMode="auto">
            <a:xfrm flipV="1">
              <a:off x="3820" y="2235"/>
              <a:ext cx="8" cy="3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22" name="Line 158"/>
            <p:cNvSpPr>
              <a:spLocks noChangeShapeType="1"/>
            </p:cNvSpPr>
            <p:nvPr/>
          </p:nvSpPr>
          <p:spPr bwMode="auto">
            <a:xfrm flipV="1">
              <a:off x="3828" y="2195"/>
              <a:ext cx="8" cy="4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23" name="Line 159"/>
            <p:cNvSpPr>
              <a:spLocks noChangeShapeType="1"/>
            </p:cNvSpPr>
            <p:nvPr/>
          </p:nvSpPr>
          <p:spPr bwMode="auto">
            <a:xfrm flipV="1">
              <a:off x="3836" y="2155"/>
              <a:ext cx="9" cy="4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24" name="Line 160"/>
            <p:cNvSpPr>
              <a:spLocks noChangeShapeType="1"/>
            </p:cNvSpPr>
            <p:nvPr/>
          </p:nvSpPr>
          <p:spPr bwMode="auto">
            <a:xfrm flipV="1">
              <a:off x="3845" y="2116"/>
              <a:ext cx="8" cy="3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25" name="Line 161"/>
            <p:cNvSpPr>
              <a:spLocks noChangeShapeType="1"/>
            </p:cNvSpPr>
            <p:nvPr/>
          </p:nvSpPr>
          <p:spPr bwMode="auto">
            <a:xfrm flipV="1">
              <a:off x="3853" y="2076"/>
              <a:ext cx="8" cy="4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26" name="Line 162"/>
            <p:cNvSpPr>
              <a:spLocks noChangeShapeType="1"/>
            </p:cNvSpPr>
            <p:nvPr/>
          </p:nvSpPr>
          <p:spPr bwMode="auto">
            <a:xfrm flipV="1">
              <a:off x="3861" y="2036"/>
              <a:ext cx="8" cy="4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27" name="Line 163"/>
            <p:cNvSpPr>
              <a:spLocks noChangeShapeType="1"/>
            </p:cNvSpPr>
            <p:nvPr/>
          </p:nvSpPr>
          <p:spPr bwMode="auto">
            <a:xfrm flipV="1">
              <a:off x="3869" y="1997"/>
              <a:ext cx="7" cy="3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28" name="Line 164"/>
            <p:cNvSpPr>
              <a:spLocks noChangeShapeType="1"/>
            </p:cNvSpPr>
            <p:nvPr/>
          </p:nvSpPr>
          <p:spPr bwMode="auto">
            <a:xfrm flipV="1">
              <a:off x="3876" y="1957"/>
              <a:ext cx="9" cy="4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29" name="Line 165"/>
            <p:cNvSpPr>
              <a:spLocks noChangeShapeType="1"/>
            </p:cNvSpPr>
            <p:nvPr/>
          </p:nvSpPr>
          <p:spPr bwMode="auto">
            <a:xfrm flipV="1">
              <a:off x="3885" y="1918"/>
              <a:ext cx="8" cy="3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30" name="Line 166"/>
            <p:cNvSpPr>
              <a:spLocks noChangeShapeType="1"/>
            </p:cNvSpPr>
            <p:nvPr/>
          </p:nvSpPr>
          <p:spPr bwMode="auto">
            <a:xfrm flipV="1">
              <a:off x="3893" y="1878"/>
              <a:ext cx="8" cy="4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31" name="Line 167"/>
            <p:cNvSpPr>
              <a:spLocks noChangeShapeType="1"/>
            </p:cNvSpPr>
            <p:nvPr/>
          </p:nvSpPr>
          <p:spPr bwMode="auto">
            <a:xfrm flipV="1">
              <a:off x="3901" y="1838"/>
              <a:ext cx="8" cy="4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32" name="Line 168"/>
            <p:cNvSpPr>
              <a:spLocks noChangeShapeType="1"/>
            </p:cNvSpPr>
            <p:nvPr/>
          </p:nvSpPr>
          <p:spPr bwMode="auto">
            <a:xfrm flipV="1">
              <a:off x="3909" y="1799"/>
              <a:ext cx="9" cy="3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33" name="Line 169"/>
            <p:cNvSpPr>
              <a:spLocks noChangeShapeType="1"/>
            </p:cNvSpPr>
            <p:nvPr/>
          </p:nvSpPr>
          <p:spPr bwMode="auto">
            <a:xfrm flipV="1">
              <a:off x="3918" y="1760"/>
              <a:ext cx="7" cy="3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34" name="Line 170"/>
            <p:cNvSpPr>
              <a:spLocks noChangeShapeType="1"/>
            </p:cNvSpPr>
            <p:nvPr/>
          </p:nvSpPr>
          <p:spPr bwMode="auto">
            <a:xfrm flipV="1">
              <a:off x="3925" y="1719"/>
              <a:ext cx="8" cy="41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35" name="Line 171"/>
            <p:cNvSpPr>
              <a:spLocks noChangeShapeType="1"/>
            </p:cNvSpPr>
            <p:nvPr/>
          </p:nvSpPr>
          <p:spPr bwMode="auto">
            <a:xfrm flipV="1">
              <a:off x="3933" y="1680"/>
              <a:ext cx="8" cy="3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36" name="Line 172"/>
            <p:cNvSpPr>
              <a:spLocks noChangeShapeType="1"/>
            </p:cNvSpPr>
            <p:nvPr/>
          </p:nvSpPr>
          <p:spPr bwMode="auto">
            <a:xfrm flipV="1">
              <a:off x="3941" y="1641"/>
              <a:ext cx="9" cy="3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37" name="Line 173"/>
            <p:cNvSpPr>
              <a:spLocks noChangeShapeType="1"/>
            </p:cNvSpPr>
            <p:nvPr/>
          </p:nvSpPr>
          <p:spPr bwMode="auto">
            <a:xfrm flipV="1">
              <a:off x="3950" y="1601"/>
              <a:ext cx="8" cy="4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38" name="Line 174"/>
            <p:cNvSpPr>
              <a:spLocks noChangeShapeType="1"/>
            </p:cNvSpPr>
            <p:nvPr/>
          </p:nvSpPr>
          <p:spPr bwMode="auto">
            <a:xfrm flipV="1">
              <a:off x="3958" y="1561"/>
              <a:ext cx="8" cy="4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39" name="Line 175"/>
            <p:cNvSpPr>
              <a:spLocks noChangeShapeType="1"/>
            </p:cNvSpPr>
            <p:nvPr/>
          </p:nvSpPr>
          <p:spPr bwMode="auto">
            <a:xfrm flipV="1">
              <a:off x="3966" y="1521"/>
              <a:ext cx="8" cy="4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40" name="Line 176"/>
            <p:cNvSpPr>
              <a:spLocks noChangeShapeType="1"/>
            </p:cNvSpPr>
            <p:nvPr/>
          </p:nvSpPr>
          <p:spPr bwMode="auto">
            <a:xfrm flipV="1">
              <a:off x="3974" y="1482"/>
              <a:ext cx="8" cy="3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41" name="Line 177"/>
            <p:cNvSpPr>
              <a:spLocks noChangeShapeType="1"/>
            </p:cNvSpPr>
            <p:nvPr/>
          </p:nvSpPr>
          <p:spPr bwMode="auto">
            <a:xfrm flipV="1">
              <a:off x="3982" y="1443"/>
              <a:ext cx="8" cy="3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42" name="Line 178"/>
            <p:cNvSpPr>
              <a:spLocks noChangeShapeType="1"/>
            </p:cNvSpPr>
            <p:nvPr/>
          </p:nvSpPr>
          <p:spPr bwMode="auto">
            <a:xfrm flipV="1">
              <a:off x="3990" y="1402"/>
              <a:ext cx="8" cy="41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43" name="Line 179"/>
            <p:cNvSpPr>
              <a:spLocks noChangeShapeType="1"/>
            </p:cNvSpPr>
            <p:nvPr/>
          </p:nvSpPr>
          <p:spPr bwMode="auto">
            <a:xfrm flipV="1">
              <a:off x="3998" y="1363"/>
              <a:ext cx="8" cy="3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44" name="Line 180"/>
            <p:cNvSpPr>
              <a:spLocks noChangeShapeType="1"/>
            </p:cNvSpPr>
            <p:nvPr/>
          </p:nvSpPr>
          <p:spPr bwMode="auto">
            <a:xfrm flipV="1">
              <a:off x="4006" y="1324"/>
              <a:ext cx="9" cy="3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45" name="Line 181"/>
            <p:cNvSpPr>
              <a:spLocks noChangeShapeType="1"/>
            </p:cNvSpPr>
            <p:nvPr/>
          </p:nvSpPr>
          <p:spPr bwMode="auto">
            <a:xfrm flipV="1">
              <a:off x="4015" y="1308"/>
              <a:ext cx="2" cy="1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46" name="Line 182"/>
            <p:cNvSpPr>
              <a:spLocks noChangeShapeType="1"/>
            </p:cNvSpPr>
            <p:nvPr/>
          </p:nvSpPr>
          <p:spPr bwMode="auto">
            <a:xfrm>
              <a:off x="4017" y="1308"/>
              <a:ext cx="0" cy="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47" name="Line 183"/>
            <p:cNvSpPr>
              <a:spLocks noChangeShapeType="1"/>
            </p:cNvSpPr>
            <p:nvPr/>
          </p:nvSpPr>
          <p:spPr bwMode="auto">
            <a:xfrm flipV="1">
              <a:off x="4017" y="1304"/>
              <a:ext cx="1" cy="4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48" name="Line 184"/>
            <p:cNvSpPr>
              <a:spLocks noChangeShapeType="1"/>
            </p:cNvSpPr>
            <p:nvPr/>
          </p:nvSpPr>
          <p:spPr bwMode="auto">
            <a:xfrm flipV="1">
              <a:off x="4018" y="1301"/>
              <a:ext cx="1" cy="3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49" name="Line 185"/>
            <p:cNvSpPr>
              <a:spLocks noChangeShapeType="1"/>
            </p:cNvSpPr>
            <p:nvPr/>
          </p:nvSpPr>
          <p:spPr bwMode="auto">
            <a:xfrm flipV="1">
              <a:off x="4019" y="1297"/>
              <a:ext cx="1" cy="4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50" name="Line 186"/>
            <p:cNvSpPr>
              <a:spLocks noChangeShapeType="1"/>
            </p:cNvSpPr>
            <p:nvPr/>
          </p:nvSpPr>
          <p:spPr bwMode="auto">
            <a:xfrm flipV="1">
              <a:off x="4020" y="1295"/>
              <a:ext cx="1" cy="2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51" name="Line 187"/>
            <p:cNvSpPr>
              <a:spLocks noChangeShapeType="1"/>
            </p:cNvSpPr>
            <p:nvPr/>
          </p:nvSpPr>
          <p:spPr bwMode="auto">
            <a:xfrm flipV="1">
              <a:off x="4021" y="1292"/>
              <a:ext cx="1" cy="3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52" name="Line 188"/>
            <p:cNvSpPr>
              <a:spLocks noChangeShapeType="1"/>
            </p:cNvSpPr>
            <p:nvPr/>
          </p:nvSpPr>
          <p:spPr bwMode="auto">
            <a:xfrm flipV="1">
              <a:off x="4022" y="1290"/>
              <a:ext cx="1" cy="2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53" name="Line 189"/>
            <p:cNvSpPr>
              <a:spLocks noChangeShapeType="1"/>
            </p:cNvSpPr>
            <p:nvPr/>
          </p:nvSpPr>
          <p:spPr bwMode="auto">
            <a:xfrm flipV="1">
              <a:off x="4023" y="1289"/>
              <a:ext cx="1" cy="1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54" name="Line 190"/>
            <p:cNvSpPr>
              <a:spLocks noChangeShapeType="1"/>
            </p:cNvSpPr>
            <p:nvPr/>
          </p:nvSpPr>
          <p:spPr bwMode="auto">
            <a:xfrm flipV="1">
              <a:off x="4024" y="1288"/>
              <a:ext cx="0" cy="1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55" name="Line 191"/>
            <p:cNvSpPr>
              <a:spLocks noChangeShapeType="1"/>
            </p:cNvSpPr>
            <p:nvPr/>
          </p:nvSpPr>
          <p:spPr bwMode="auto">
            <a:xfrm flipV="1">
              <a:off x="4024" y="1286"/>
              <a:ext cx="1" cy="2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56" name="Line 192"/>
            <p:cNvSpPr>
              <a:spLocks noChangeShapeType="1"/>
            </p:cNvSpPr>
            <p:nvPr/>
          </p:nvSpPr>
          <p:spPr bwMode="auto">
            <a:xfrm>
              <a:off x="4025" y="1286"/>
              <a:ext cx="0" cy="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57" name="Line 193"/>
            <p:cNvSpPr>
              <a:spLocks noChangeShapeType="1"/>
            </p:cNvSpPr>
            <p:nvPr/>
          </p:nvSpPr>
          <p:spPr bwMode="auto">
            <a:xfrm flipV="1">
              <a:off x="4025" y="1285"/>
              <a:ext cx="1" cy="1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58" name="Line 194"/>
            <p:cNvSpPr>
              <a:spLocks noChangeShapeType="1"/>
            </p:cNvSpPr>
            <p:nvPr/>
          </p:nvSpPr>
          <p:spPr bwMode="auto">
            <a:xfrm>
              <a:off x="4026" y="1285"/>
              <a:ext cx="1" cy="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59" name="Line 195"/>
            <p:cNvSpPr>
              <a:spLocks noChangeShapeType="1"/>
            </p:cNvSpPr>
            <p:nvPr/>
          </p:nvSpPr>
          <p:spPr bwMode="auto">
            <a:xfrm>
              <a:off x="4027" y="1285"/>
              <a:ext cx="0" cy="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60" name="Line 196"/>
            <p:cNvSpPr>
              <a:spLocks noChangeShapeType="1"/>
            </p:cNvSpPr>
            <p:nvPr/>
          </p:nvSpPr>
          <p:spPr bwMode="auto">
            <a:xfrm>
              <a:off x="4027" y="1285"/>
              <a:ext cx="404" cy="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67461" name="Rectangle 197"/>
            <p:cNvSpPr>
              <a:spLocks noChangeArrowheads="1"/>
            </p:cNvSpPr>
            <p:nvPr/>
          </p:nvSpPr>
          <p:spPr bwMode="auto">
            <a:xfrm>
              <a:off x="1169" y="3479"/>
              <a:ext cx="85" cy="18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fr-FR" sz="1900">
                  <a:latin typeface="Arial" pitchFamily="34" charset="0"/>
                </a:rPr>
                <a:t>0</a:t>
              </a:r>
              <a:endParaRPr lang="fr-FR"/>
            </a:p>
          </p:txBody>
        </p:sp>
        <p:sp>
          <p:nvSpPr>
            <p:cNvPr id="267462" name="Rectangle 198"/>
            <p:cNvSpPr>
              <a:spLocks noChangeArrowheads="1"/>
            </p:cNvSpPr>
            <p:nvPr/>
          </p:nvSpPr>
          <p:spPr bwMode="auto">
            <a:xfrm>
              <a:off x="920" y="3083"/>
              <a:ext cx="340" cy="18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fr-FR" sz="1900">
                  <a:latin typeface="Arial" pitchFamily="34" charset="0"/>
                </a:rPr>
                <a:t>2000</a:t>
              </a:r>
              <a:endParaRPr lang="fr-FR"/>
            </a:p>
          </p:txBody>
        </p:sp>
        <p:sp>
          <p:nvSpPr>
            <p:cNvPr id="267463" name="Rectangle 199"/>
            <p:cNvSpPr>
              <a:spLocks noChangeArrowheads="1"/>
            </p:cNvSpPr>
            <p:nvPr/>
          </p:nvSpPr>
          <p:spPr bwMode="auto">
            <a:xfrm>
              <a:off x="920" y="2687"/>
              <a:ext cx="340" cy="18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fr-FR" sz="1900">
                  <a:latin typeface="Arial" pitchFamily="34" charset="0"/>
                </a:rPr>
                <a:t>4000</a:t>
              </a:r>
              <a:endParaRPr lang="fr-FR"/>
            </a:p>
          </p:txBody>
        </p:sp>
        <p:sp>
          <p:nvSpPr>
            <p:cNvPr id="267464" name="Rectangle 200"/>
            <p:cNvSpPr>
              <a:spLocks noChangeArrowheads="1"/>
            </p:cNvSpPr>
            <p:nvPr/>
          </p:nvSpPr>
          <p:spPr bwMode="auto">
            <a:xfrm>
              <a:off x="920" y="2291"/>
              <a:ext cx="340" cy="18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fr-FR" sz="1900">
                  <a:latin typeface="Arial" pitchFamily="34" charset="0"/>
                </a:rPr>
                <a:t>6000</a:t>
              </a:r>
              <a:endParaRPr lang="fr-FR"/>
            </a:p>
          </p:txBody>
        </p:sp>
        <p:sp>
          <p:nvSpPr>
            <p:cNvPr id="267465" name="Rectangle 201"/>
            <p:cNvSpPr>
              <a:spLocks noChangeArrowheads="1"/>
            </p:cNvSpPr>
            <p:nvPr/>
          </p:nvSpPr>
          <p:spPr bwMode="auto">
            <a:xfrm>
              <a:off x="920" y="1894"/>
              <a:ext cx="340" cy="18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fr-FR" sz="1900">
                  <a:latin typeface="Arial" pitchFamily="34" charset="0"/>
                </a:rPr>
                <a:t>8000</a:t>
              </a:r>
              <a:endParaRPr lang="fr-FR"/>
            </a:p>
          </p:txBody>
        </p:sp>
        <p:sp>
          <p:nvSpPr>
            <p:cNvPr id="267466" name="Rectangle 202"/>
            <p:cNvSpPr>
              <a:spLocks noChangeArrowheads="1"/>
            </p:cNvSpPr>
            <p:nvPr/>
          </p:nvSpPr>
          <p:spPr bwMode="auto">
            <a:xfrm>
              <a:off x="836" y="1499"/>
              <a:ext cx="425" cy="18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fr-FR" sz="1900">
                  <a:latin typeface="Arial" pitchFamily="34" charset="0"/>
                </a:rPr>
                <a:t>10000</a:t>
              </a:r>
              <a:endParaRPr lang="fr-FR"/>
            </a:p>
          </p:txBody>
        </p:sp>
        <p:sp>
          <p:nvSpPr>
            <p:cNvPr id="267467" name="Rectangle 203"/>
            <p:cNvSpPr>
              <a:spLocks noChangeArrowheads="1"/>
            </p:cNvSpPr>
            <p:nvPr/>
          </p:nvSpPr>
          <p:spPr bwMode="auto">
            <a:xfrm>
              <a:off x="836" y="1102"/>
              <a:ext cx="425" cy="18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fr-FR" sz="1900">
                  <a:latin typeface="Arial" pitchFamily="34" charset="0"/>
                </a:rPr>
                <a:t>12000</a:t>
              </a:r>
              <a:endParaRPr lang="fr-FR"/>
            </a:p>
          </p:txBody>
        </p:sp>
        <p:sp>
          <p:nvSpPr>
            <p:cNvPr id="267468" name="Rectangle 204"/>
            <p:cNvSpPr>
              <a:spLocks noChangeArrowheads="1"/>
            </p:cNvSpPr>
            <p:nvPr/>
          </p:nvSpPr>
          <p:spPr bwMode="auto">
            <a:xfrm>
              <a:off x="1175" y="3693"/>
              <a:ext cx="391" cy="18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fr-FR" sz="1900">
                  <a:latin typeface="Arial" pitchFamily="34" charset="0"/>
                </a:rPr>
                <a:t>-4000</a:t>
              </a:r>
              <a:endParaRPr lang="fr-FR"/>
            </a:p>
          </p:txBody>
        </p:sp>
        <p:sp>
          <p:nvSpPr>
            <p:cNvPr id="267469" name="Rectangle 205"/>
            <p:cNvSpPr>
              <a:spLocks noChangeArrowheads="1"/>
            </p:cNvSpPr>
            <p:nvPr/>
          </p:nvSpPr>
          <p:spPr bwMode="auto">
            <a:xfrm>
              <a:off x="1985" y="3693"/>
              <a:ext cx="391" cy="18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fr-FR" sz="1900">
                  <a:latin typeface="Arial" pitchFamily="34" charset="0"/>
                </a:rPr>
                <a:t>-2000</a:t>
              </a:r>
              <a:endParaRPr lang="fr-FR"/>
            </a:p>
          </p:txBody>
        </p:sp>
        <p:sp>
          <p:nvSpPr>
            <p:cNvPr id="267470" name="Rectangle 206"/>
            <p:cNvSpPr>
              <a:spLocks noChangeArrowheads="1"/>
            </p:cNvSpPr>
            <p:nvPr/>
          </p:nvSpPr>
          <p:spPr bwMode="auto">
            <a:xfrm>
              <a:off x="2943" y="3693"/>
              <a:ext cx="85" cy="18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fr-FR" sz="1900">
                  <a:latin typeface="Arial" pitchFamily="34" charset="0"/>
                </a:rPr>
                <a:t>0</a:t>
              </a:r>
              <a:endParaRPr lang="fr-FR"/>
            </a:p>
          </p:txBody>
        </p:sp>
        <p:sp>
          <p:nvSpPr>
            <p:cNvPr id="267471" name="Rectangle 207"/>
            <p:cNvSpPr>
              <a:spLocks noChangeArrowheads="1"/>
            </p:cNvSpPr>
            <p:nvPr/>
          </p:nvSpPr>
          <p:spPr bwMode="auto">
            <a:xfrm>
              <a:off x="3628" y="3693"/>
              <a:ext cx="340" cy="18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fr-FR" sz="1900">
                  <a:latin typeface="Arial" pitchFamily="34" charset="0"/>
                </a:rPr>
                <a:t>2000</a:t>
              </a:r>
              <a:endParaRPr lang="fr-FR"/>
            </a:p>
          </p:txBody>
        </p:sp>
        <p:sp>
          <p:nvSpPr>
            <p:cNvPr id="267472" name="Rectangle 208"/>
            <p:cNvSpPr>
              <a:spLocks noChangeArrowheads="1"/>
            </p:cNvSpPr>
            <p:nvPr/>
          </p:nvSpPr>
          <p:spPr bwMode="auto">
            <a:xfrm>
              <a:off x="4437" y="3693"/>
              <a:ext cx="340" cy="18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fr-FR" sz="1900">
                  <a:latin typeface="Arial" pitchFamily="34" charset="0"/>
                </a:rPr>
                <a:t>4000</a:t>
              </a:r>
              <a:endParaRPr lang="fr-FR"/>
            </a:p>
          </p:txBody>
        </p:sp>
        <p:sp>
          <p:nvSpPr>
            <p:cNvPr id="267473" name="Rectangle 209"/>
            <p:cNvSpPr>
              <a:spLocks noChangeArrowheads="1"/>
            </p:cNvSpPr>
            <p:nvPr/>
          </p:nvSpPr>
          <p:spPr bwMode="auto">
            <a:xfrm>
              <a:off x="2017" y="4005"/>
              <a:ext cx="1964" cy="18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fr-FR" sz="1900">
                  <a:latin typeface="Arial" pitchFamily="34" charset="0"/>
                </a:rPr>
                <a:t>time from start of injection (s)</a:t>
              </a:r>
              <a:endParaRPr lang="fr-FR"/>
            </a:p>
          </p:txBody>
        </p:sp>
        <p:sp>
          <p:nvSpPr>
            <p:cNvPr id="267474" name="Rectangle 210"/>
            <p:cNvSpPr>
              <a:spLocks noChangeArrowheads="1"/>
            </p:cNvSpPr>
            <p:nvPr/>
          </p:nvSpPr>
          <p:spPr bwMode="auto">
            <a:xfrm rot="16200000">
              <a:off x="-1" y="2272"/>
              <a:ext cx="1170" cy="18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fr-FR" sz="1900">
                  <a:latin typeface="Arial" pitchFamily="34" charset="0"/>
                </a:rPr>
                <a:t>dipole current (A)</a:t>
              </a:r>
              <a:endParaRPr lang="fr-FR"/>
            </a:p>
          </p:txBody>
        </p:sp>
      </p:grpSp>
      <p:sp>
        <p:nvSpPr>
          <p:cNvPr id="267476" name="Text Box 212"/>
          <p:cNvSpPr txBox="1">
            <a:spLocks noChangeArrowheads="1"/>
          </p:cNvSpPr>
          <p:nvPr/>
        </p:nvSpPr>
        <p:spPr bwMode="auto">
          <a:xfrm rot="16912769">
            <a:off x="4448968" y="3602832"/>
            <a:ext cx="2957513" cy="336550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r>
              <a:rPr lang="fr-FR" sz="1600">
                <a:solidFill>
                  <a:srgbClr val="004364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Tahoma" pitchFamily="34" charset="0"/>
              </a:rPr>
              <a:t>Phase </a:t>
            </a:r>
            <a:r>
              <a:rPr lang="fr-FR" sz="1600" b="1">
                <a:solidFill>
                  <a:srgbClr val="004364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Tahoma" pitchFamily="34" charset="0"/>
              </a:rPr>
              <a:t>A.8</a:t>
            </a:r>
            <a:r>
              <a:rPr lang="fr-FR" sz="1600">
                <a:solidFill>
                  <a:srgbClr val="004364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Tahoma" pitchFamily="34" charset="0"/>
              </a:rPr>
              <a:t>: Snap-back &amp; Ramp</a:t>
            </a:r>
          </a:p>
        </p:txBody>
      </p:sp>
      <p:grpSp>
        <p:nvGrpSpPr>
          <p:cNvPr id="267503" name="Group 239"/>
          <p:cNvGrpSpPr>
            <a:grpSpLocks/>
          </p:cNvGrpSpPr>
          <p:nvPr/>
        </p:nvGrpSpPr>
        <p:grpSpPr bwMode="auto">
          <a:xfrm>
            <a:off x="6623050" y="1592263"/>
            <a:ext cx="2197100" cy="762000"/>
            <a:chOff x="4172" y="960"/>
            <a:chExt cx="1384" cy="480"/>
          </a:xfrm>
        </p:grpSpPr>
        <p:sp>
          <p:nvSpPr>
            <p:cNvPr id="267475" name="Text Box 211"/>
            <p:cNvSpPr txBox="1">
              <a:spLocks noChangeArrowheads="1"/>
            </p:cNvSpPr>
            <p:nvPr/>
          </p:nvSpPr>
          <p:spPr bwMode="auto">
            <a:xfrm>
              <a:off x="4172" y="960"/>
              <a:ext cx="1384" cy="212"/>
            </a:xfrm>
            <a:prstGeom prst="rect">
              <a:avLst/>
            </a:prstGeom>
            <a:noFill/>
            <a:ln w="12700" cap="sq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r>
                <a:rPr lang="fr-FR" sz="1600">
                  <a:effectLst>
                    <a:outerShdw blurRad="38100" dist="38100" dir="2700000" algn="tl">
                      <a:srgbClr val="000000"/>
                    </a:outerShdw>
                  </a:effectLst>
                  <a:latin typeface="Tahoma" pitchFamily="34" charset="0"/>
                </a:rPr>
                <a:t>Phase </a:t>
              </a:r>
              <a:r>
                <a:rPr lang="fr-FR" sz="1600" b="1">
                  <a:effectLst>
                    <a:outerShdw blurRad="38100" dist="38100" dir="2700000" algn="tl">
                      <a:srgbClr val="000000"/>
                    </a:outerShdw>
                  </a:effectLst>
                  <a:latin typeface="Tahoma" pitchFamily="34" charset="0"/>
                </a:rPr>
                <a:t>A.10</a:t>
              </a:r>
              <a:r>
                <a:rPr lang="fr-FR" sz="1600">
                  <a:effectLst>
                    <a:outerShdw blurRad="38100" dist="38100" dir="2700000" algn="tl">
                      <a:srgbClr val="000000"/>
                    </a:outerShdw>
                  </a:effectLst>
                  <a:latin typeface="Tahoma" pitchFamily="34" charset="0"/>
                </a:rPr>
                <a:t>: Collisions</a:t>
              </a:r>
            </a:p>
          </p:txBody>
        </p:sp>
        <p:sp>
          <p:nvSpPr>
            <p:cNvPr id="267477" name="AutoShape 213"/>
            <p:cNvSpPr>
              <a:spLocks noChangeArrowheads="1"/>
            </p:cNvSpPr>
            <p:nvPr/>
          </p:nvSpPr>
          <p:spPr bwMode="auto">
            <a:xfrm>
              <a:off x="4224" y="1152"/>
              <a:ext cx="240" cy="288"/>
            </a:xfrm>
            <a:prstGeom prst="irregularSeal1">
              <a:avLst/>
            </a:prstGeom>
            <a:solidFill>
              <a:srgbClr val="FF0000"/>
            </a:solidFill>
            <a:ln w="12700" cap="sq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pPr algn="ctr"/>
              <a:endParaRPr lang="fr-FR">
                <a:solidFill>
                  <a:srgbClr val="FF0000"/>
                </a:solidFill>
              </a:endParaRPr>
            </a:p>
          </p:txBody>
        </p:sp>
      </p:grpSp>
      <p:grpSp>
        <p:nvGrpSpPr>
          <p:cNvPr id="267504" name="Group 240"/>
          <p:cNvGrpSpPr>
            <a:grpSpLocks/>
          </p:cNvGrpSpPr>
          <p:nvPr/>
        </p:nvGrpSpPr>
        <p:grpSpPr bwMode="auto">
          <a:xfrm>
            <a:off x="6629400" y="2163763"/>
            <a:ext cx="2122488" cy="603250"/>
            <a:chOff x="4176" y="1320"/>
            <a:chExt cx="1337" cy="380"/>
          </a:xfrm>
        </p:grpSpPr>
        <p:sp>
          <p:nvSpPr>
            <p:cNvPr id="267479" name="AutoShape 215"/>
            <p:cNvSpPr>
              <a:spLocks noChangeArrowheads="1"/>
            </p:cNvSpPr>
            <p:nvPr/>
          </p:nvSpPr>
          <p:spPr bwMode="auto">
            <a:xfrm rot="10800000">
              <a:off x="4480" y="1320"/>
              <a:ext cx="240" cy="144"/>
            </a:xfrm>
            <a:prstGeom prst="downArrow">
              <a:avLst>
                <a:gd name="adj1" fmla="val 49676"/>
                <a:gd name="adj2" fmla="val 25000"/>
              </a:avLst>
            </a:prstGeom>
            <a:solidFill>
              <a:srgbClr val="004364"/>
            </a:solidFill>
            <a:ln w="12700" cap="sq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267480" name="Text Box 216"/>
            <p:cNvSpPr txBox="1">
              <a:spLocks noChangeArrowheads="1"/>
            </p:cNvSpPr>
            <p:nvPr/>
          </p:nvSpPr>
          <p:spPr bwMode="auto">
            <a:xfrm>
              <a:off x="4176" y="1488"/>
              <a:ext cx="1337" cy="212"/>
            </a:xfrm>
            <a:prstGeom prst="rect">
              <a:avLst/>
            </a:prstGeom>
            <a:noFill/>
            <a:ln w="12700" cap="sq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r>
                <a:rPr lang="fr-FR" sz="1600">
                  <a:solidFill>
                    <a:srgbClr val="004364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Tahoma" pitchFamily="34" charset="0"/>
                </a:rPr>
                <a:t>Phase</a:t>
              </a:r>
              <a:r>
                <a:rPr lang="fr-FR" sz="1600">
                  <a:effectLst>
                    <a:outerShdw blurRad="38100" dist="38100" dir="2700000" algn="tl">
                      <a:srgbClr val="000000"/>
                    </a:outerShdw>
                  </a:effectLst>
                  <a:latin typeface="Tahoma" pitchFamily="34" charset="0"/>
                </a:rPr>
                <a:t> </a:t>
              </a:r>
              <a:r>
                <a:rPr lang="fr-FR" sz="1600" b="1">
                  <a:effectLst>
                    <a:outerShdw blurRad="38100" dist="38100" dir="2700000" algn="tl">
                      <a:srgbClr val="000000"/>
                    </a:outerShdw>
                  </a:effectLst>
                  <a:latin typeface="Tahoma" pitchFamily="34" charset="0"/>
                </a:rPr>
                <a:t>A.11</a:t>
              </a:r>
              <a:r>
                <a:rPr lang="fr-FR" sz="1600">
                  <a:effectLst>
                    <a:outerShdw blurRad="38100" dist="38100" dir="2700000" algn="tl">
                      <a:srgbClr val="000000"/>
                    </a:outerShdw>
                  </a:effectLst>
                  <a:latin typeface="Tahoma" pitchFamily="34" charset="0"/>
                </a:rPr>
                <a:t>: Squeeze</a:t>
              </a:r>
            </a:p>
          </p:txBody>
        </p:sp>
      </p:grpSp>
      <p:grpSp>
        <p:nvGrpSpPr>
          <p:cNvPr id="267502" name="Group 238"/>
          <p:cNvGrpSpPr>
            <a:grpSpLocks/>
          </p:cNvGrpSpPr>
          <p:nvPr/>
        </p:nvGrpSpPr>
        <p:grpSpPr bwMode="auto">
          <a:xfrm>
            <a:off x="3429000" y="1592263"/>
            <a:ext cx="3124200" cy="457200"/>
            <a:chOff x="2160" y="960"/>
            <a:chExt cx="1968" cy="288"/>
          </a:xfrm>
        </p:grpSpPr>
        <p:sp>
          <p:nvSpPr>
            <p:cNvPr id="267481" name="Text Box 217"/>
            <p:cNvSpPr txBox="1">
              <a:spLocks noChangeArrowheads="1"/>
            </p:cNvSpPr>
            <p:nvPr/>
          </p:nvSpPr>
          <p:spPr bwMode="auto">
            <a:xfrm>
              <a:off x="2160" y="960"/>
              <a:ext cx="1843" cy="212"/>
            </a:xfrm>
            <a:prstGeom prst="rect">
              <a:avLst/>
            </a:prstGeom>
            <a:noFill/>
            <a:ln w="12700" cap="sq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r>
                <a:rPr lang="fr-FR" sz="1600">
                  <a:effectLst>
                    <a:outerShdw blurRad="38100" dist="38100" dir="2700000" algn="tl">
                      <a:srgbClr val="000000"/>
                    </a:outerShdw>
                  </a:effectLst>
                  <a:latin typeface="Tahoma" pitchFamily="34" charset="0"/>
                </a:rPr>
                <a:t>Phase </a:t>
              </a:r>
              <a:r>
                <a:rPr lang="fr-FR" sz="1600" b="1">
                  <a:effectLst>
                    <a:outerShdw blurRad="38100" dist="38100" dir="2700000" algn="tl">
                      <a:srgbClr val="000000"/>
                    </a:outerShdw>
                  </a:effectLst>
                  <a:latin typeface="Tahoma" pitchFamily="34" charset="0"/>
                </a:rPr>
                <a:t>A.9</a:t>
              </a:r>
              <a:r>
                <a:rPr lang="fr-FR" sz="1600">
                  <a:effectLst>
                    <a:outerShdw blurRad="38100" dist="38100" dir="2700000" algn="tl">
                      <a:srgbClr val="000000"/>
                    </a:outerShdw>
                  </a:effectLst>
                  <a:latin typeface="Tahoma" pitchFamily="34" charset="0"/>
                </a:rPr>
                <a:t>: Top energy checks</a:t>
              </a:r>
            </a:p>
          </p:txBody>
        </p:sp>
        <p:sp>
          <p:nvSpPr>
            <p:cNvPr id="267482" name="AutoShape 218"/>
            <p:cNvSpPr>
              <a:spLocks noChangeArrowheads="1"/>
            </p:cNvSpPr>
            <p:nvPr/>
          </p:nvSpPr>
          <p:spPr bwMode="auto">
            <a:xfrm rot="-2533250">
              <a:off x="3888" y="1104"/>
              <a:ext cx="240" cy="144"/>
            </a:xfrm>
            <a:prstGeom prst="downArrow">
              <a:avLst>
                <a:gd name="adj1" fmla="val 49676"/>
                <a:gd name="adj2" fmla="val 25000"/>
              </a:avLst>
            </a:prstGeom>
            <a:solidFill>
              <a:srgbClr val="004364"/>
            </a:solidFill>
            <a:ln w="12700" cap="sq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endParaRPr lang="en-GB"/>
            </a:p>
          </p:txBody>
        </p:sp>
      </p:grpSp>
      <p:sp>
        <p:nvSpPr>
          <p:cNvPr id="267483" name="Line 219"/>
          <p:cNvSpPr>
            <a:spLocks noChangeShapeType="1"/>
          </p:cNvSpPr>
          <p:nvPr/>
        </p:nvSpPr>
        <p:spPr bwMode="auto">
          <a:xfrm>
            <a:off x="7010400" y="2106613"/>
            <a:ext cx="441325" cy="0"/>
          </a:xfrm>
          <a:prstGeom prst="line">
            <a:avLst/>
          </a:prstGeom>
          <a:noFill/>
          <a:ln w="21590" cap="sq">
            <a:solidFill>
              <a:srgbClr val="FF0000"/>
            </a:solidFill>
            <a:round/>
            <a:headEnd type="none" w="sm" len="sm"/>
            <a:tailEnd type="none" w="sm" len="sm"/>
          </a:ln>
          <a:effectLst/>
        </p:spPr>
        <p:txBody>
          <a:bodyPr/>
          <a:lstStyle/>
          <a:p>
            <a:endParaRPr lang="en-GB"/>
          </a:p>
        </p:txBody>
      </p:sp>
      <p:grpSp>
        <p:nvGrpSpPr>
          <p:cNvPr id="267499" name="Group 235"/>
          <p:cNvGrpSpPr>
            <a:grpSpLocks/>
          </p:cNvGrpSpPr>
          <p:nvPr/>
        </p:nvGrpSpPr>
        <p:grpSpPr bwMode="auto">
          <a:xfrm>
            <a:off x="2819400" y="4411663"/>
            <a:ext cx="2155825" cy="1096962"/>
            <a:chOff x="1776" y="2736"/>
            <a:chExt cx="1358" cy="691"/>
          </a:xfrm>
        </p:grpSpPr>
        <p:sp>
          <p:nvSpPr>
            <p:cNvPr id="267484" name="Text Box 220"/>
            <p:cNvSpPr txBox="1">
              <a:spLocks noChangeArrowheads="1"/>
            </p:cNvSpPr>
            <p:nvPr/>
          </p:nvSpPr>
          <p:spPr bwMode="auto">
            <a:xfrm>
              <a:off x="1776" y="2736"/>
              <a:ext cx="1358" cy="366"/>
            </a:xfrm>
            <a:prstGeom prst="rect">
              <a:avLst/>
            </a:prstGeom>
            <a:noFill/>
            <a:ln w="12700" cap="sq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>
              <a:spAutoFit/>
            </a:bodyPr>
            <a:lstStyle/>
            <a:p>
              <a:r>
                <a:rPr lang="fr-FR" sz="1600">
                  <a:solidFill>
                    <a:srgbClr val="004364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Tahoma" pitchFamily="34" charset="0"/>
                </a:rPr>
                <a:t>Phase </a:t>
              </a:r>
              <a:r>
                <a:rPr lang="fr-FR" sz="1600" b="1">
                  <a:solidFill>
                    <a:srgbClr val="004364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Tahoma" pitchFamily="34" charset="0"/>
                </a:rPr>
                <a:t>A.1</a:t>
              </a:r>
              <a:r>
                <a:rPr lang="fr-FR" sz="1600">
                  <a:solidFill>
                    <a:srgbClr val="004364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Tahoma" pitchFamily="34" charset="0"/>
                </a:rPr>
                <a:t>: Injection and first turn</a:t>
              </a:r>
            </a:p>
          </p:txBody>
        </p:sp>
        <p:sp>
          <p:nvSpPr>
            <p:cNvPr id="267485" name="AutoShape 221"/>
            <p:cNvSpPr>
              <a:spLocks noChangeArrowheads="1"/>
            </p:cNvSpPr>
            <p:nvPr/>
          </p:nvSpPr>
          <p:spPr bwMode="auto">
            <a:xfrm rot="-1472187">
              <a:off x="2785" y="2947"/>
              <a:ext cx="83" cy="480"/>
            </a:xfrm>
            <a:prstGeom prst="downArrow">
              <a:avLst>
                <a:gd name="adj1" fmla="val 49676"/>
                <a:gd name="adj2" fmla="val 144578"/>
              </a:avLst>
            </a:prstGeom>
            <a:solidFill>
              <a:srgbClr val="004364"/>
            </a:solidFill>
            <a:ln w="12700" cap="sq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endParaRPr lang="en-GB"/>
            </a:p>
          </p:txBody>
        </p:sp>
      </p:grpSp>
      <p:sp>
        <p:nvSpPr>
          <p:cNvPr id="267486" name="Oval 222"/>
          <p:cNvSpPr>
            <a:spLocks noChangeArrowheads="1"/>
          </p:cNvSpPr>
          <p:nvPr/>
        </p:nvSpPr>
        <p:spPr bwMode="auto">
          <a:xfrm>
            <a:off x="5029200" y="5402263"/>
            <a:ext cx="457200" cy="228600"/>
          </a:xfrm>
          <a:prstGeom prst="ellipse">
            <a:avLst/>
          </a:prstGeom>
          <a:noFill/>
          <a:ln w="19050" cap="sq">
            <a:solidFill>
              <a:srgbClr val="004364"/>
            </a:solidFill>
            <a:round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endParaRPr lang="en-GB"/>
          </a:p>
        </p:txBody>
      </p:sp>
      <p:grpSp>
        <p:nvGrpSpPr>
          <p:cNvPr id="267501" name="Group 237"/>
          <p:cNvGrpSpPr>
            <a:grpSpLocks/>
          </p:cNvGrpSpPr>
          <p:nvPr/>
        </p:nvGrpSpPr>
        <p:grpSpPr bwMode="auto">
          <a:xfrm>
            <a:off x="5562600" y="4411663"/>
            <a:ext cx="3581400" cy="1558925"/>
            <a:chOff x="3504" y="2736"/>
            <a:chExt cx="2256" cy="982"/>
          </a:xfrm>
        </p:grpSpPr>
        <p:sp>
          <p:nvSpPr>
            <p:cNvPr id="267487" name="AutoShape 223"/>
            <p:cNvSpPr>
              <a:spLocks noChangeArrowheads="1"/>
            </p:cNvSpPr>
            <p:nvPr/>
          </p:nvSpPr>
          <p:spPr bwMode="auto">
            <a:xfrm rot="5400000">
              <a:off x="3576" y="3336"/>
              <a:ext cx="96" cy="240"/>
            </a:xfrm>
            <a:prstGeom prst="downArrow">
              <a:avLst>
                <a:gd name="adj1" fmla="val 49676"/>
                <a:gd name="adj2" fmla="val 62500"/>
              </a:avLst>
            </a:prstGeom>
            <a:solidFill>
              <a:srgbClr val="004364"/>
            </a:solidFill>
            <a:ln w="12700" cap="sq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267488" name="Text Box 224"/>
            <p:cNvSpPr txBox="1">
              <a:spLocks noChangeArrowheads="1"/>
            </p:cNvSpPr>
            <p:nvPr/>
          </p:nvSpPr>
          <p:spPr bwMode="auto">
            <a:xfrm>
              <a:off x="3744" y="2736"/>
              <a:ext cx="2016" cy="982"/>
            </a:xfrm>
            <a:prstGeom prst="rect">
              <a:avLst/>
            </a:prstGeom>
            <a:noFill/>
            <a:ln w="12700" cap="sq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>
              <a:spAutoFit/>
            </a:bodyPr>
            <a:lstStyle/>
            <a:p>
              <a:r>
                <a:rPr lang="fr-FR" sz="1600">
                  <a:solidFill>
                    <a:srgbClr val="004364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Tahoma" pitchFamily="34" charset="0"/>
                </a:rPr>
                <a:t>Phase </a:t>
              </a:r>
              <a:r>
                <a:rPr lang="fr-FR" sz="1600" b="1">
                  <a:solidFill>
                    <a:srgbClr val="004364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Tahoma" pitchFamily="34" charset="0"/>
                </a:rPr>
                <a:t>A.2</a:t>
              </a:r>
              <a:r>
                <a:rPr lang="fr-FR" sz="1600">
                  <a:solidFill>
                    <a:srgbClr val="004364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Tahoma" pitchFamily="34" charset="0"/>
                </a:rPr>
                <a:t>: Cir</a:t>
              </a:r>
              <a:r>
                <a:rPr lang="fr-FR" sz="1600">
                  <a:effectLst>
                    <a:outerShdw blurRad="38100" dist="38100" dir="2700000" algn="tl">
                      <a:srgbClr val="000000"/>
                    </a:outerShdw>
                  </a:effectLst>
                  <a:latin typeface="Tahoma" pitchFamily="34" charset="0"/>
                </a:rPr>
                <a:t>culating pilot</a:t>
              </a:r>
            </a:p>
            <a:p>
              <a:r>
                <a:rPr lang="fr-FR" sz="1600">
                  <a:solidFill>
                    <a:srgbClr val="004364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Tahoma" pitchFamily="34" charset="0"/>
                </a:rPr>
                <a:t>Phase </a:t>
              </a:r>
              <a:r>
                <a:rPr lang="fr-FR" sz="1600" b="1">
                  <a:solidFill>
                    <a:srgbClr val="004364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Tahoma" pitchFamily="34" charset="0"/>
                </a:rPr>
                <a:t>A.3</a:t>
              </a:r>
              <a:r>
                <a:rPr lang="fr-FR" sz="1600">
                  <a:solidFill>
                    <a:srgbClr val="004364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Tahoma" pitchFamily="34" charset="0"/>
                </a:rPr>
                <a:t>: Ini</a:t>
              </a:r>
              <a:r>
                <a:rPr lang="fr-FR" sz="1600">
                  <a:effectLst>
                    <a:outerShdw blurRad="38100" dist="38100" dir="2700000" algn="tl">
                      <a:srgbClr val="000000"/>
                    </a:outerShdw>
                  </a:effectLst>
                  <a:latin typeface="Tahoma" pitchFamily="34" charset="0"/>
                </a:rPr>
                <a:t>tial commissioning</a:t>
              </a:r>
            </a:p>
            <a:p>
              <a:r>
                <a:rPr lang="fr-FR" sz="1600">
                  <a:solidFill>
                    <a:srgbClr val="004364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Tahoma" pitchFamily="34" charset="0"/>
                </a:rPr>
                <a:t>Phase </a:t>
              </a:r>
              <a:r>
                <a:rPr lang="fr-FR" sz="1600" b="1">
                  <a:solidFill>
                    <a:srgbClr val="004364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Tahoma" pitchFamily="34" charset="0"/>
                </a:rPr>
                <a:t>A.4</a:t>
              </a:r>
              <a:r>
                <a:rPr lang="fr-FR" sz="1600">
                  <a:solidFill>
                    <a:srgbClr val="004364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Tahoma" pitchFamily="34" charset="0"/>
                </a:rPr>
                <a:t>: Op</a:t>
              </a:r>
              <a:r>
                <a:rPr lang="fr-FR" sz="1600">
                  <a:effectLst>
                    <a:outerShdw blurRad="38100" dist="38100" dir="2700000" algn="tl">
                      <a:srgbClr val="000000"/>
                    </a:outerShdw>
                  </a:effectLst>
                  <a:latin typeface="Tahoma" pitchFamily="34" charset="0"/>
                </a:rPr>
                <a:t>tics checks</a:t>
              </a:r>
            </a:p>
            <a:p>
              <a:r>
                <a:rPr lang="fr-FR" sz="1600">
                  <a:solidFill>
                    <a:srgbClr val="004364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Tahoma" pitchFamily="34" charset="0"/>
                </a:rPr>
                <a:t>Phase </a:t>
              </a:r>
              <a:r>
                <a:rPr lang="fr-FR" sz="1600" b="1">
                  <a:solidFill>
                    <a:srgbClr val="004364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Tahoma" pitchFamily="34" charset="0"/>
                </a:rPr>
                <a:t>A.5</a:t>
              </a:r>
              <a:r>
                <a:rPr lang="fr-FR" sz="1600">
                  <a:solidFill>
                    <a:srgbClr val="004364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Tahoma" pitchFamily="34" charset="0"/>
                </a:rPr>
                <a:t>: Inc</a:t>
              </a:r>
              <a:r>
                <a:rPr lang="fr-FR" sz="1600">
                  <a:effectLst>
                    <a:outerShdw blurRad="38100" dist="38100" dir="2700000" algn="tl">
                      <a:srgbClr val="000000"/>
                    </a:outerShdw>
                  </a:effectLst>
                  <a:latin typeface="Tahoma" pitchFamily="34" charset="0"/>
                </a:rPr>
                <a:t>reasing intensity</a:t>
              </a:r>
            </a:p>
            <a:p>
              <a:r>
                <a:rPr lang="fr-FR" sz="1600">
                  <a:solidFill>
                    <a:srgbClr val="004364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Tahoma" pitchFamily="34" charset="0"/>
                </a:rPr>
                <a:t>Phase </a:t>
              </a:r>
              <a:r>
                <a:rPr lang="fr-FR" sz="1600" b="1">
                  <a:solidFill>
                    <a:srgbClr val="004364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Tahoma" pitchFamily="34" charset="0"/>
                </a:rPr>
                <a:t>A.6</a:t>
              </a:r>
              <a:r>
                <a:rPr lang="fr-FR" sz="1600">
                  <a:solidFill>
                    <a:srgbClr val="004364"/>
                  </a:solidFill>
                  <a:effectLst>
                    <a:outerShdw blurRad="38100" dist="38100" dir="2700000" algn="tl">
                      <a:srgbClr val="FFFFFF"/>
                    </a:outerShdw>
                  </a:effectLst>
                  <a:latin typeface="Tahoma" pitchFamily="34" charset="0"/>
                </a:rPr>
                <a:t>: Tw</a:t>
              </a:r>
              <a:r>
                <a:rPr lang="fr-FR" sz="1600">
                  <a:effectLst>
                    <a:outerShdw blurRad="38100" dist="38100" dir="2700000" algn="tl">
                      <a:srgbClr val="000000"/>
                    </a:outerShdw>
                  </a:effectLst>
                  <a:latin typeface="Tahoma" pitchFamily="34" charset="0"/>
                </a:rPr>
                <a:t>o beam operation</a:t>
              </a:r>
            </a:p>
            <a:p>
              <a:r>
                <a:rPr lang="fr-FR" sz="1600">
                  <a:effectLst>
                    <a:outerShdw blurRad="38100" dist="38100" dir="2700000" algn="tl">
                      <a:srgbClr val="000000"/>
                    </a:outerShdw>
                  </a:effectLst>
                  <a:latin typeface="Tahoma" pitchFamily="34" charset="0"/>
                </a:rPr>
                <a:t>Phase </a:t>
              </a:r>
              <a:r>
                <a:rPr lang="fr-FR" sz="1600" b="1">
                  <a:effectLst>
                    <a:outerShdw blurRad="38100" dist="38100" dir="2700000" algn="tl">
                      <a:srgbClr val="000000"/>
                    </a:outerShdw>
                  </a:effectLst>
                  <a:latin typeface="Tahoma" pitchFamily="34" charset="0"/>
                </a:rPr>
                <a:t>A.7</a:t>
              </a:r>
              <a:r>
                <a:rPr lang="fr-FR" sz="1600">
                  <a:effectLst>
                    <a:outerShdw blurRad="38100" dist="38100" dir="2700000" algn="tl">
                      <a:srgbClr val="000000"/>
                    </a:outerShdw>
                  </a:effectLst>
                  <a:latin typeface="Tahoma" pitchFamily="34" charset="0"/>
                </a:rPr>
                <a:t>: Collisions</a:t>
              </a:r>
            </a:p>
          </p:txBody>
        </p:sp>
        <p:sp>
          <p:nvSpPr>
            <p:cNvPr id="267489" name="AutoShape 225"/>
            <p:cNvSpPr>
              <a:spLocks/>
            </p:cNvSpPr>
            <p:nvPr/>
          </p:nvSpPr>
          <p:spPr bwMode="auto">
            <a:xfrm>
              <a:off x="3744" y="2736"/>
              <a:ext cx="48" cy="960"/>
            </a:xfrm>
            <a:prstGeom prst="leftBrace">
              <a:avLst>
                <a:gd name="adj1" fmla="val 166667"/>
                <a:gd name="adj2" fmla="val 50000"/>
              </a:avLst>
            </a:prstGeom>
            <a:noFill/>
            <a:ln w="12700" cap="sq">
              <a:solidFill>
                <a:srgbClr val="004364"/>
              </a:solidFill>
              <a:round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endParaRPr lang="en-GB"/>
            </a:p>
          </p:txBody>
        </p:sp>
      </p:grpSp>
      <p:sp>
        <p:nvSpPr>
          <p:cNvPr id="267491" name="Text Box 227"/>
          <p:cNvSpPr txBox="1">
            <a:spLocks noChangeArrowheads="1"/>
          </p:cNvSpPr>
          <p:nvPr/>
        </p:nvSpPr>
        <p:spPr bwMode="auto">
          <a:xfrm>
            <a:off x="2438400" y="5173663"/>
            <a:ext cx="942975" cy="336550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r>
              <a:rPr lang="fr-FR" sz="1600">
                <a:solidFill>
                  <a:srgbClr val="004364"/>
                </a:solidFill>
                <a:latin typeface="Tahoma" pitchFamily="34" charset="0"/>
              </a:rPr>
              <a:t>450 GeV</a:t>
            </a:r>
          </a:p>
        </p:txBody>
      </p:sp>
      <p:sp>
        <p:nvSpPr>
          <p:cNvPr id="267492" name="Text Box 228"/>
          <p:cNvSpPr txBox="1">
            <a:spLocks noChangeArrowheads="1"/>
          </p:cNvSpPr>
          <p:nvPr/>
        </p:nvSpPr>
        <p:spPr bwMode="auto">
          <a:xfrm>
            <a:off x="2362200" y="2125663"/>
            <a:ext cx="966788" cy="457200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r>
              <a:rPr lang="fr-FR">
                <a:solidFill>
                  <a:srgbClr val="004364"/>
                </a:solidFill>
                <a:latin typeface="Tahoma" pitchFamily="34" charset="0"/>
              </a:rPr>
              <a:t>7 TeV</a:t>
            </a:r>
          </a:p>
        </p:txBody>
      </p:sp>
      <p:sp>
        <p:nvSpPr>
          <p:cNvPr id="267500" name="Line 236"/>
          <p:cNvSpPr>
            <a:spLocks noChangeShapeType="1"/>
          </p:cNvSpPr>
          <p:nvPr/>
        </p:nvSpPr>
        <p:spPr bwMode="auto">
          <a:xfrm>
            <a:off x="2362200" y="5478463"/>
            <a:ext cx="3048000" cy="0"/>
          </a:xfrm>
          <a:prstGeom prst="line">
            <a:avLst/>
          </a:prstGeom>
          <a:noFill/>
          <a:ln w="12700">
            <a:solidFill>
              <a:srgbClr val="004364"/>
            </a:solidFill>
            <a:prstDash val="dash"/>
            <a:round/>
            <a:headEnd type="none" w="sm" len="sm"/>
            <a:tailEnd type="none" w="sm" len="sm"/>
          </a:ln>
          <a:effectLst/>
        </p:spPr>
        <p:txBody>
          <a:bodyPr/>
          <a:lstStyle/>
          <a:p>
            <a:endParaRPr lang="en-GB"/>
          </a:p>
        </p:txBody>
      </p:sp>
      <p:grpSp>
        <p:nvGrpSpPr>
          <p:cNvPr id="267518" name="Group 254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267519" name="WordArt 255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 dirty="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267520" name="WordArt 256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267521" name="WordArt 257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267522" name="WordArt 258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267523" name="WordArt 259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</p:spTree>
    <p:custDataLst>
      <p:tags r:id="rId1"/>
    </p:custDataLst>
  </p:cSld>
  <p:clrMapOvr>
    <a:masterClrMapping/>
  </p:clrMapOvr>
  <p:transition advTm="56081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7476" grpId="0"/>
      <p:bldP spid="267486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Rectangle 2"/>
          <p:cNvSpPr>
            <a:spLocks noGrp="1" noChangeArrowheads="1"/>
          </p:cNvSpPr>
          <p:nvPr>
            <p:ph type="title"/>
          </p:nvPr>
        </p:nvSpPr>
        <p:spPr>
          <a:xfrm>
            <a:off x="1295400" y="333375"/>
            <a:ext cx="7696200" cy="1066800"/>
          </a:xfrm>
          <a:noFill/>
          <a:ln/>
        </p:spPr>
        <p:txBody>
          <a:bodyPr/>
          <a:lstStyle/>
          <a:p>
            <a:r>
              <a:rPr lang="fr-FR" sz="4000" smtClean="0"/>
              <a:t>Beam Commissioning in the Injectors</a:t>
            </a:r>
            <a:endParaRPr lang="en-GB" sz="4000" smtClean="0"/>
          </a:p>
        </p:txBody>
      </p:sp>
      <p:sp>
        <p:nvSpPr>
          <p:cNvPr id="60431" name="Rectangle 15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smtClean="0"/>
          </a:p>
        </p:txBody>
      </p:sp>
      <p:pic>
        <p:nvPicPr>
          <p:cNvPr id="60432" name="Picture 16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0" y="1595438"/>
            <a:ext cx="5768975" cy="5189537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</p:pic>
      <p:pic>
        <p:nvPicPr>
          <p:cNvPr id="60433" name="Picture 17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3389313" y="1590675"/>
            <a:ext cx="5754687" cy="5191125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</p:pic>
      <p:grpSp>
        <p:nvGrpSpPr>
          <p:cNvPr id="18" name="Group 254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19" name="WordArt 255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20" name="WordArt 256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21" name="WordArt 257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22" name="WordArt 258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23" name="WordArt 259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9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61460" name="WordArt 202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F3D5C"/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61461" name="WordArt 203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61462" name="WordArt 204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61463" name="WordArt 205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61464" name="WordArt 206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7" dist="17961" dir="13500000">
                      <a:srgbClr val="5B697B"/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61442" name="Rectangle 2"/>
          <p:cNvSpPr>
            <a:spLocks noGrp="1" noChangeArrowheads="1"/>
          </p:cNvSpPr>
          <p:nvPr>
            <p:ph type="title"/>
          </p:nvPr>
        </p:nvSpPr>
        <p:spPr>
          <a:xfrm>
            <a:off x="1295400" y="333375"/>
            <a:ext cx="7696200" cy="1066800"/>
          </a:xfrm>
          <a:noFill/>
          <a:ln/>
        </p:spPr>
        <p:txBody>
          <a:bodyPr/>
          <a:lstStyle/>
          <a:p>
            <a:r>
              <a:rPr lang="fr-FR" sz="4000" smtClean="0"/>
              <a:t>Beam Commissioning in the Injectors</a:t>
            </a:r>
            <a:endParaRPr lang="en-GB" sz="4000" smtClean="0"/>
          </a:p>
        </p:txBody>
      </p:sp>
      <p:sp>
        <p:nvSpPr>
          <p:cNvPr id="61455" name="Rectangle 15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smtClean="0"/>
          </a:p>
        </p:txBody>
      </p:sp>
      <p:pic>
        <p:nvPicPr>
          <p:cNvPr id="61458" name="Picture 18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671638" y="1566863"/>
            <a:ext cx="5795962" cy="5214937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</p:pic>
      <p:grpSp>
        <p:nvGrpSpPr>
          <p:cNvPr id="23" name="Group 254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24" name="WordArt 255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25" name="WordArt 256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26" name="WordArt 257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27" name="WordArt 258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28" name="WordArt 259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 dirty="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6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94225" name="WordArt 202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F3D5C"/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94226" name="WordArt 203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94227" name="WordArt 204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94228" name="WordArt 205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94229" name="WordArt 206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7" dist="17961" dir="13500000">
                      <a:srgbClr val="5B697B"/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94210" name="Rectangle 2"/>
          <p:cNvSpPr>
            <a:spLocks noGrp="1" noChangeArrowheads="1"/>
          </p:cNvSpPr>
          <p:nvPr>
            <p:ph type="title"/>
          </p:nvPr>
        </p:nvSpPr>
        <p:spPr>
          <a:xfrm>
            <a:off x="1295400" y="333375"/>
            <a:ext cx="7696200" cy="1066800"/>
          </a:xfrm>
          <a:noFill/>
          <a:ln/>
        </p:spPr>
        <p:txBody>
          <a:bodyPr/>
          <a:lstStyle/>
          <a:p>
            <a:r>
              <a:rPr lang="fr-FR" sz="4000" smtClean="0"/>
              <a:t>Beam Commissioning in the Transfer Lines</a:t>
            </a:r>
            <a:endParaRPr lang="en-GB" sz="4000" smtClean="0"/>
          </a:p>
        </p:txBody>
      </p:sp>
      <p:pic>
        <p:nvPicPr>
          <p:cNvPr id="94223" name="Picture 15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295400" y="1574800"/>
            <a:ext cx="6553200" cy="5207000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</p:pic>
      <p:grpSp>
        <p:nvGrpSpPr>
          <p:cNvPr id="28" name="Group 254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29" name="WordArt 255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30" name="WordArt 256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 dirty="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1" name="WordArt 257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2" name="WordArt 258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3" name="WordArt 259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 dirty="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59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64572" name="WordArt 202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F3D5C"/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64573" name="WordArt 203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64574" name="WordArt 204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64575" name="WordArt 205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64576" name="WordArt 206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7" dist="17961" dir="13500000">
                      <a:srgbClr val="5B697B"/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pic>
        <p:nvPicPr>
          <p:cNvPr id="64521" name="Picture 9" descr="injection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0" y="1600200"/>
            <a:ext cx="6575425" cy="4400550"/>
          </a:xfrm>
          <a:prstGeom prst="rect">
            <a:avLst/>
          </a:prstGeom>
          <a:noFill/>
        </p:spPr>
      </p:pic>
      <p:sp>
        <p:nvSpPr>
          <p:cNvPr id="64522" name="Rectangle 10"/>
          <p:cNvSpPr>
            <a:spLocks noChangeArrowheads="1"/>
          </p:cNvSpPr>
          <p:nvPr/>
        </p:nvSpPr>
        <p:spPr bwMode="auto">
          <a:xfrm>
            <a:off x="6400800" y="1676400"/>
            <a:ext cx="9906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1"/>
            </a:outerShdw>
          </a:effectLst>
        </p:spPr>
        <p:txBody>
          <a:bodyPr/>
          <a:lstStyle/>
          <a:p>
            <a:pPr marL="342900" indent="-342900" algn="ctr"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None/>
            </a:pPr>
            <a:r>
              <a:rPr kumimoji="1" lang="en-US" sz="2800">
                <a:latin typeface="Tahoma" pitchFamily="34" charset="0"/>
              </a:rPr>
              <a:t>TI8</a:t>
            </a:r>
          </a:p>
        </p:txBody>
      </p:sp>
      <p:grpSp>
        <p:nvGrpSpPr>
          <p:cNvPr id="3" name="Group 11"/>
          <p:cNvGrpSpPr>
            <a:grpSpLocks/>
          </p:cNvGrpSpPr>
          <p:nvPr/>
        </p:nvGrpSpPr>
        <p:grpSpPr bwMode="auto">
          <a:xfrm>
            <a:off x="4419600" y="1600200"/>
            <a:ext cx="4724400" cy="2398713"/>
            <a:chOff x="2784" y="1063"/>
            <a:chExt cx="2976" cy="1511"/>
          </a:xfrm>
        </p:grpSpPr>
        <p:grpSp>
          <p:nvGrpSpPr>
            <p:cNvPr id="4" name="Group 12"/>
            <p:cNvGrpSpPr>
              <a:grpSpLocks/>
            </p:cNvGrpSpPr>
            <p:nvPr/>
          </p:nvGrpSpPr>
          <p:grpSpPr bwMode="auto">
            <a:xfrm>
              <a:off x="2784" y="1063"/>
              <a:ext cx="2976" cy="1511"/>
              <a:chOff x="2784" y="1063"/>
              <a:chExt cx="2976" cy="1511"/>
            </a:xfrm>
          </p:grpSpPr>
          <p:pic>
            <p:nvPicPr>
              <p:cNvPr id="64525" name="Picture 13" descr="VP_TI8"/>
              <p:cNvPicPr>
                <a:picLocks noChangeAspect="1" noChangeArrowheads="1"/>
              </p:cNvPicPr>
              <p:nvPr/>
            </p:nvPicPr>
            <p:blipFill>
              <a:blip r:embed="rId3"/>
              <a:srcRect/>
              <a:stretch>
                <a:fillRect/>
              </a:stretch>
            </p:blipFill>
            <p:spPr bwMode="auto">
              <a:xfrm>
                <a:off x="2784" y="1063"/>
                <a:ext cx="2976" cy="1511"/>
              </a:xfrm>
              <a:prstGeom prst="rect">
                <a:avLst/>
              </a:prstGeom>
              <a:noFill/>
            </p:spPr>
          </p:pic>
          <p:sp>
            <p:nvSpPr>
              <p:cNvPr id="64526" name="WordArt 14"/>
              <p:cNvSpPr>
                <a:spLocks noChangeArrowheads="1" noChangeShapeType="1" noTextEdit="1"/>
              </p:cNvSpPr>
              <p:nvPr/>
            </p:nvSpPr>
            <p:spPr bwMode="auto">
              <a:xfrm>
                <a:off x="4176" y="1152"/>
                <a:ext cx="384" cy="240"/>
              </a:xfrm>
              <a:prstGeom prst="rect">
                <a:avLst/>
              </a:prstGeom>
            </p:spPr>
            <p:txBody>
              <a:bodyPr wrap="none" fromWordArt="1">
                <a:prstTxWarp prst="textPlain">
                  <a:avLst>
                    <a:gd name="adj" fmla="val 50000"/>
                  </a:avLst>
                </a:prstTxWarp>
              </a:bodyPr>
              <a:lstStyle/>
              <a:p>
                <a:pPr algn="ctr"/>
                <a:r>
                  <a:rPr lang="en-GB" sz="3600" i="1" kern="10">
                    <a:ln w="9525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:ln>
                    <a:solidFill>
                      <a:srgbClr val="FFFFFF"/>
                    </a:solidFill>
                    <a:effectLst>
                      <a:outerShdw dist="35921" dir="2700000" algn="ctr" rotWithShape="0">
                        <a:srgbClr val="808080">
                          <a:alpha val="80000"/>
                        </a:srgbClr>
                      </a:outerShdw>
                    </a:effectLst>
                    <a:latin typeface="Arial Black"/>
                  </a:rPr>
                  <a:t>TI8</a:t>
                </a:r>
              </a:p>
            </p:txBody>
          </p:sp>
        </p:grpSp>
        <p:sp>
          <p:nvSpPr>
            <p:cNvPr id="64527" name="Line 15"/>
            <p:cNvSpPr>
              <a:spLocks noChangeShapeType="1"/>
            </p:cNvSpPr>
            <p:nvPr/>
          </p:nvSpPr>
          <p:spPr bwMode="auto">
            <a:xfrm>
              <a:off x="3360" y="1680"/>
              <a:ext cx="0" cy="480"/>
            </a:xfrm>
            <a:prstGeom prst="line">
              <a:avLst/>
            </a:prstGeom>
            <a:noFill/>
            <a:ln w="38100" cap="sq">
              <a:solidFill>
                <a:schemeClr val="bg1"/>
              </a:solidFill>
              <a:round/>
              <a:headEnd type="triangle" w="med" len="med"/>
              <a:tailEnd type="triangle" w="med" len="med"/>
            </a:ln>
            <a:effectLst/>
          </p:spPr>
          <p:txBody>
            <a:bodyPr/>
            <a:lstStyle/>
            <a:p>
              <a:endParaRPr lang="en-GB"/>
            </a:p>
          </p:txBody>
        </p:sp>
        <p:sp>
          <p:nvSpPr>
            <p:cNvPr id="64528" name="Line 16"/>
            <p:cNvSpPr>
              <a:spLocks noChangeShapeType="1"/>
            </p:cNvSpPr>
            <p:nvPr/>
          </p:nvSpPr>
          <p:spPr bwMode="auto">
            <a:xfrm>
              <a:off x="3216" y="2208"/>
              <a:ext cx="2160" cy="0"/>
            </a:xfrm>
            <a:prstGeom prst="line">
              <a:avLst/>
            </a:prstGeom>
            <a:noFill/>
            <a:ln w="38100" cap="sq">
              <a:solidFill>
                <a:schemeClr val="bg1"/>
              </a:solidFill>
              <a:round/>
              <a:headEnd type="triangle" w="med" len="med"/>
              <a:tailEnd type="triangle" w="med" len="med"/>
            </a:ln>
            <a:effectLst/>
          </p:spPr>
          <p:txBody>
            <a:bodyPr/>
            <a:lstStyle/>
            <a:p>
              <a:endParaRPr lang="en-GB"/>
            </a:p>
          </p:txBody>
        </p:sp>
        <p:sp>
          <p:nvSpPr>
            <p:cNvPr id="64529" name="Text Box 17"/>
            <p:cNvSpPr txBox="1">
              <a:spLocks noChangeArrowheads="1"/>
            </p:cNvSpPr>
            <p:nvPr/>
          </p:nvSpPr>
          <p:spPr bwMode="auto">
            <a:xfrm>
              <a:off x="3929" y="2217"/>
              <a:ext cx="583" cy="231"/>
            </a:xfrm>
            <a:prstGeom prst="rect">
              <a:avLst/>
            </a:prstGeom>
            <a:noFill/>
            <a:ln w="12700" cap="sq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r>
                <a:rPr lang="fr-FR" sz="1800">
                  <a:solidFill>
                    <a:schemeClr val="bg1"/>
                  </a:solidFill>
                  <a:latin typeface="Tahoma" pitchFamily="34" charset="0"/>
                </a:rPr>
                <a:t>~ 3 km</a:t>
              </a:r>
            </a:p>
          </p:txBody>
        </p:sp>
        <p:sp>
          <p:nvSpPr>
            <p:cNvPr id="64530" name="Text Box 18"/>
            <p:cNvSpPr txBox="1">
              <a:spLocks noChangeArrowheads="1"/>
            </p:cNvSpPr>
            <p:nvPr/>
          </p:nvSpPr>
          <p:spPr bwMode="auto">
            <a:xfrm>
              <a:off x="3360" y="1824"/>
              <a:ext cx="590" cy="231"/>
            </a:xfrm>
            <a:prstGeom prst="rect">
              <a:avLst/>
            </a:prstGeom>
            <a:noFill/>
            <a:ln w="12700" cap="sq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r>
                <a:rPr lang="fr-FR" sz="1800">
                  <a:solidFill>
                    <a:schemeClr val="bg1"/>
                  </a:solidFill>
                  <a:latin typeface="Tahoma" pitchFamily="34" charset="0"/>
                </a:rPr>
                <a:t>~ 70 m</a:t>
              </a:r>
            </a:p>
          </p:txBody>
        </p:sp>
      </p:grpSp>
      <p:sp>
        <p:nvSpPr>
          <p:cNvPr id="64531" name="Oval 19"/>
          <p:cNvSpPr>
            <a:spLocks noChangeArrowheads="1"/>
          </p:cNvSpPr>
          <p:nvPr/>
        </p:nvSpPr>
        <p:spPr bwMode="auto">
          <a:xfrm>
            <a:off x="5035550" y="2459038"/>
            <a:ext cx="76200" cy="76200"/>
          </a:xfrm>
          <a:prstGeom prst="ellipse">
            <a:avLst/>
          </a:prstGeom>
          <a:solidFill>
            <a:srgbClr val="FF0000"/>
          </a:solidFill>
          <a:ln w="12700" cap="sq">
            <a:solidFill>
              <a:schemeClr val="tx1"/>
            </a:solidFill>
            <a:round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endParaRPr lang="en-GB"/>
          </a:p>
        </p:txBody>
      </p:sp>
      <p:grpSp>
        <p:nvGrpSpPr>
          <p:cNvPr id="5" name="Group 20"/>
          <p:cNvGrpSpPr>
            <a:grpSpLocks/>
          </p:cNvGrpSpPr>
          <p:nvPr/>
        </p:nvGrpSpPr>
        <p:grpSpPr bwMode="auto">
          <a:xfrm>
            <a:off x="0" y="4799013"/>
            <a:ext cx="7772400" cy="1982787"/>
            <a:chOff x="576" y="2284"/>
            <a:chExt cx="4896" cy="1249"/>
          </a:xfrm>
        </p:grpSpPr>
        <p:pic>
          <p:nvPicPr>
            <p:cNvPr id="64533" name="Picture 21"/>
            <p:cNvPicPr>
              <a:picLocks noChangeAspect="1" noChangeArrowheads="1"/>
            </p:cNvPicPr>
            <p:nvPr/>
          </p:nvPicPr>
          <p:blipFill>
            <a:blip r:embed="rId4"/>
            <a:srcRect/>
            <a:stretch>
              <a:fillRect/>
            </a:stretch>
          </p:blipFill>
          <p:spPr bwMode="auto">
            <a:xfrm>
              <a:off x="576" y="2284"/>
              <a:ext cx="4896" cy="1249"/>
            </a:xfrm>
            <a:prstGeom prst="rect">
              <a:avLst/>
            </a:prstGeom>
            <a:noFill/>
            <a:ln w="12700" cap="sq">
              <a:noFill/>
              <a:miter lim="800000"/>
              <a:headEnd type="none" w="sm" len="sm"/>
              <a:tailEnd type="none" w="sm" len="sm"/>
            </a:ln>
            <a:effectLst/>
          </p:spPr>
        </p:pic>
        <p:sp>
          <p:nvSpPr>
            <p:cNvPr id="64534" name="Text Box 22"/>
            <p:cNvSpPr txBox="1">
              <a:spLocks noChangeArrowheads="1"/>
            </p:cNvSpPr>
            <p:nvPr/>
          </p:nvSpPr>
          <p:spPr bwMode="auto">
            <a:xfrm rot="-5400000">
              <a:off x="4656" y="2544"/>
              <a:ext cx="480" cy="192"/>
            </a:xfrm>
            <a:prstGeom prst="rect">
              <a:avLst/>
            </a:prstGeom>
            <a:noFill/>
            <a:ln w="12700" cap="sq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>
              <a:spAutoFit/>
            </a:bodyPr>
            <a:lstStyle/>
            <a:p>
              <a:r>
                <a:rPr lang="fr-FR" sz="1400">
                  <a:solidFill>
                    <a:schemeClr val="bg1"/>
                  </a:solidFill>
                  <a:latin typeface="Tahoma" pitchFamily="34" charset="0"/>
                </a:rPr>
                <a:t>ALICE</a:t>
              </a:r>
            </a:p>
          </p:txBody>
        </p:sp>
      </p:grpSp>
      <p:grpSp>
        <p:nvGrpSpPr>
          <p:cNvPr id="6" name="Group 234"/>
          <p:cNvGrpSpPr>
            <a:grpSpLocks/>
          </p:cNvGrpSpPr>
          <p:nvPr/>
        </p:nvGrpSpPr>
        <p:grpSpPr bwMode="auto">
          <a:xfrm>
            <a:off x="5464175" y="3048000"/>
            <a:ext cx="3679825" cy="2974975"/>
            <a:chOff x="3442" y="2064"/>
            <a:chExt cx="2318" cy="1874"/>
          </a:xfrm>
        </p:grpSpPr>
        <p:pic>
          <p:nvPicPr>
            <p:cNvPr id="64544" name="Picture 225" descr="P1010395"/>
            <p:cNvPicPr>
              <a:picLocks noChangeAspect="1" noChangeArrowheads="1"/>
            </p:cNvPicPr>
            <p:nvPr/>
          </p:nvPicPr>
          <p:blipFill>
            <a:blip r:embed="rId5"/>
            <a:srcRect/>
            <a:stretch>
              <a:fillRect/>
            </a:stretch>
          </p:blipFill>
          <p:spPr bwMode="auto">
            <a:xfrm>
              <a:off x="3442" y="2064"/>
              <a:ext cx="2318" cy="18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64545" name="Line 226"/>
            <p:cNvSpPr>
              <a:spLocks noChangeShapeType="1"/>
            </p:cNvSpPr>
            <p:nvPr/>
          </p:nvSpPr>
          <p:spPr bwMode="auto">
            <a:xfrm flipH="1">
              <a:off x="4138" y="2537"/>
              <a:ext cx="75" cy="668"/>
            </a:xfrm>
            <a:prstGeom prst="line">
              <a:avLst/>
            </a:prstGeom>
            <a:noFill/>
            <a:ln w="25400">
              <a:solidFill>
                <a:srgbClr val="FF33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64546" name="Line 227"/>
            <p:cNvSpPr>
              <a:spLocks noChangeShapeType="1"/>
            </p:cNvSpPr>
            <p:nvPr/>
          </p:nvSpPr>
          <p:spPr bwMode="auto">
            <a:xfrm flipH="1">
              <a:off x="4094" y="2528"/>
              <a:ext cx="91" cy="272"/>
            </a:xfrm>
            <a:prstGeom prst="line">
              <a:avLst/>
            </a:prstGeom>
            <a:noFill/>
            <a:ln w="25400">
              <a:solidFill>
                <a:srgbClr val="FF33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64547" name="Line 228"/>
            <p:cNvSpPr>
              <a:spLocks noChangeShapeType="1"/>
            </p:cNvSpPr>
            <p:nvPr/>
          </p:nvSpPr>
          <p:spPr bwMode="auto">
            <a:xfrm>
              <a:off x="4248" y="2537"/>
              <a:ext cx="34" cy="458"/>
            </a:xfrm>
            <a:prstGeom prst="line">
              <a:avLst/>
            </a:prstGeom>
            <a:noFill/>
            <a:ln w="25400">
              <a:solidFill>
                <a:srgbClr val="FF33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64548" name="Line 229"/>
            <p:cNvSpPr>
              <a:spLocks noChangeShapeType="1"/>
            </p:cNvSpPr>
            <p:nvPr/>
          </p:nvSpPr>
          <p:spPr bwMode="auto">
            <a:xfrm flipH="1">
              <a:off x="4430" y="2547"/>
              <a:ext cx="154" cy="429"/>
            </a:xfrm>
            <a:prstGeom prst="line">
              <a:avLst/>
            </a:prstGeom>
            <a:noFill/>
            <a:ln w="25400">
              <a:solidFill>
                <a:srgbClr val="FF33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64549" name="Line 230"/>
            <p:cNvSpPr>
              <a:spLocks noChangeShapeType="1"/>
            </p:cNvSpPr>
            <p:nvPr/>
          </p:nvSpPr>
          <p:spPr bwMode="auto">
            <a:xfrm>
              <a:off x="4703" y="2540"/>
              <a:ext cx="72" cy="410"/>
            </a:xfrm>
            <a:prstGeom prst="line">
              <a:avLst/>
            </a:prstGeom>
            <a:noFill/>
            <a:ln w="25400">
              <a:solidFill>
                <a:srgbClr val="FF33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64550" name="Line 231"/>
            <p:cNvSpPr>
              <a:spLocks noChangeShapeType="1"/>
            </p:cNvSpPr>
            <p:nvPr/>
          </p:nvSpPr>
          <p:spPr bwMode="auto">
            <a:xfrm>
              <a:off x="4631" y="2547"/>
              <a:ext cx="16" cy="665"/>
            </a:xfrm>
            <a:prstGeom prst="line">
              <a:avLst/>
            </a:prstGeom>
            <a:noFill/>
            <a:ln w="25400">
              <a:solidFill>
                <a:srgbClr val="FF33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64551" name="Line 232"/>
            <p:cNvSpPr>
              <a:spLocks noChangeShapeType="1"/>
            </p:cNvSpPr>
            <p:nvPr/>
          </p:nvSpPr>
          <p:spPr bwMode="auto">
            <a:xfrm>
              <a:off x="4655" y="2547"/>
              <a:ext cx="22" cy="257"/>
            </a:xfrm>
            <a:prstGeom prst="line">
              <a:avLst/>
            </a:prstGeom>
            <a:noFill/>
            <a:ln w="25400">
              <a:solidFill>
                <a:srgbClr val="FF33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64552" name="Line 233"/>
            <p:cNvSpPr>
              <a:spLocks noChangeShapeType="1"/>
            </p:cNvSpPr>
            <p:nvPr/>
          </p:nvSpPr>
          <p:spPr bwMode="auto">
            <a:xfrm flipH="1">
              <a:off x="3872" y="2527"/>
              <a:ext cx="245" cy="465"/>
            </a:xfrm>
            <a:prstGeom prst="line">
              <a:avLst/>
            </a:prstGeom>
            <a:noFill/>
            <a:ln w="25400">
              <a:solidFill>
                <a:srgbClr val="FF3300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endParaRPr lang="en-GB"/>
            </a:p>
          </p:txBody>
        </p:sp>
      </p:grpSp>
      <p:pic>
        <p:nvPicPr>
          <p:cNvPr id="297196" name="Picture 236"/>
          <p:cNvPicPr>
            <a:picLocks noChangeAspect="1" noChangeArrowheads="1"/>
          </p:cNvPicPr>
          <p:nvPr/>
        </p:nvPicPr>
        <p:blipFill>
          <a:blip r:embed="rId6"/>
          <a:srcRect/>
          <a:stretch>
            <a:fillRect/>
          </a:stretch>
        </p:blipFill>
        <p:spPr bwMode="auto">
          <a:xfrm>
            <a:off x="4456113" y="3252788"/>
            <a:ext cx="4683125" cy="3530600"/>
          </a:xfrm>
          <a:prstGeom prst="rect">
            <a:avLst/>
          </a:prstGeom>
          <a:noFill/>
          <a:ln w="9525">
            <a:noFill/>
            <a:round/>
            <a:headEnd/>
            <a:tailEnd/>
          </a:ln>
        </p:spPr>
      </p:pic>
      <p:sp>
        <p:nvSpPr>
          <p:cNvPr id="296968" name="Rectangle 8"/>
          <p:cNvSpPr>
            <a:spLocks noChangeArrowheads="1"/>
          </p:cNvSpPr>
          <p:nvPr/>
        </p:nvSpPr>
        <p:spPr bwMode="auto">
          <a:xfrm>
            <a:off x="1223963" y="304800"/>
            <a:ext cx="8148637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1"/>
            </a:outerShdw>
          </a:effectLst>
        </p:spPr>
        <p:txBody>
          <a:bodyPr anchor="ctr"/>
          <a:lstStyle/>
          <a:p>
            <a:pPr algn="ctr">
              <a:defRPr/>
            </a:pPr>
            <a:r>
              <a:rPr kumimoji="1" lang="fr-FR" sz="4000" kern="0">
                <a:solidFill>
                  <a:schemeClr val="tx2"/>
                </a:solidFill>
                <a:latin typeface="+mj-lt"/>
                <a:ea typeface="+mj-ea"/>
                <a:cs typeface="+mj-cs"/>
              </a:rPr>
              <a:t>Phase A.1: Injection and first turn</a:t>
            </a:r>
          </a:p>
        </p:txBody>
      </p:sp>
      <p:grpSp>
        <p:nvGrpSpPr>
          <p:cNvPr id="8" name="Group 242"/>
          <p:cNvGrpSpPr>
            <a:grpSpLocks/>
          </p:cNvGrpSpPr>
          <p:nvPr/>
        </p:nvGrpSpPr>
        <p:grpSpPr bwMode="auto">
          <a:xfrm>
            <a:off x="3813175" y="3892550"/>
            <a:ext cx="3841750" cy="2882900"/>
            <a:chOff x="2352" y="2504"/>
            <a:chExt cx="2420" cy="1816"/>
          </a:xfrm>
        </p:grpSpPr>
        <p:pic>
          <p:nvPicPr>
            <p:cNvPr id="64555" name="Picture 237"/>
            <p:cNvPicPr>
              <a:picLocks noChangeAspect="1" noChangeArrowheads="1"/>
            </p:cNvPicPr>
            <p:nvPr/>
          </p:nvPicPr>
          <p:blipFill>
            <a:blip r:embed="rId7"/>
            <a:srcRect/>
            <a:stretch>
              <a:fillRect/>
            </a:stretch>
          </p:blipFill>
          <p:spPr bwMode="auto">
            <a:xfrm>
              <a:off x="2352" y="2504"/>
              <a:ext cx="2420" cy="1816"/>
            </a:xfrm>
            <a:prstGeom prst="rect">
              <a:avLst/>
            </a:prstGeom>
            <a:noFill/>
            <a:ln w="12700">
              <a:noFill/>
              <a:miter lim="800000"/>
              <a:headEnd type="none" w="sm" len="sm"/>
              <a:tailEnd type="none" w="sm" len="sm"/>
            </a:ln>
          </p:spPr>
        </p:pic>
        <p:sp>
          <p:nvSpPr>
            <p:cNvPr id="64556" name="Text Box 241"/>
            <p:cNvSpPr txBox="1">
              <a:spLocks noChangeArrowheads="1"/>
            </p:cNvSpPr>
            <p:nvPr/>
          </p:nvSpPr>
          <p:spPr bwMode="auto">
            <a:xfrm>
              <a:off x="2400" y="3962"/>
              <a:ext cx="532" cy="250"/>
            </a:xfrm>
            <a:prstGeom prst="rect">
              <a:avLst/>
            </a:prstGeom>
            <a:noFill/>
            <a:ln w="12700" cap="sq">
              <a:noFill/>
              <a:miter lim="800000"/>
              <a:headEnd type="none" w="sm" len="sm"/>
              <a:tailEnd type="none" w="sm" len="sm"/>
            </a:ln>
          </p:spPr>
          <p:txBody>
            <a:bodyPr wrap="none">
              <a:spAutoFit/>
            </a:bodyPr>
            <a:lstStyle/>
            <a:p>
              <a:r>
                <a:rPr lang="fr-FR" sz="2000">
                  <a:solidFill>
                    <a:schemeClr val="bg1"/>
                  </a:solidFill>
                  <a:latin typeface="Tahoma" pitchFamily="34" charset="0"/>
                </a:rPr>
                <a:t>FBCT </a:t>
              </a:r>
            </a:p>
          </p:txBody>
        </p:sp>
      </p:grpSp>
      <p:sp>
        <p:nvSpPr>
          <p:cNvPr id="297203" name="Rectangle 243"/>
          <p:cNvSpPr>
            <a:spLocks noChangeArrowheads="1"/>
          </p:cNvSpPr>
          <p:nvPr/>
        </p:nvSpPr>
        <p:spPr bwMode="auto">
          <a:xfrm>
            <a:off x="0" y="1600200"/>
            <a:ext cx="4343400" cy="1676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1"/>
            </a:outerShdw>
          </a:effectLst>
        </p:spPr>
        <p:txBody>
          <a:bodyPr/>
          <a:lstStyle/>
          <a:p>
            <a:pPr marL="609600" indent="-609600">
              <a:lnSpc>
                <a:spcPct val="9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None/>
            </a:pPr>
            <a:r>
              <a:rPr kumimoji="1" lang="fr-FR" sz="1600">
                <a:latin typeface="Tahoma" pitchFamily="34" charset="0"/>
              </a:rPr>
              <a:t>Objectives:</a:t>
            </a:r>
          </a:p>
          <a:p>
            <a:pPr marL="609600" indent="-609600">
              <a:lnSpc>
                <a:spcPct val="9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GB" sz="1600">
                <a:latin typeface="Tahoma" pitchFamily="34" charset="0"/>
              </a:rPr>
              <a:t>Commissioning of the last 100 m of the transfer line and the injection </a:t>
            </a:r>
          </a:p>
          <a:p>
            <a:pPr marL="609600" indent="-609600">
              <a:lnSpc>
                <a:spcPct val="9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GB" sz="1600">
                <a:latin typeface="Tahoma" pitchFamily="34" charset="0"/>
              </a:rPr>
              <a:t>First commissioning of key beam instrumentation: BPM, BLM, BTV and FBCT</a:t>
            </a:r>
          </a:p>
          <a:p>
            <a:pPr marL="609600" indent="-609600">
              <a:lnSpc>
                <a:spcPct val="9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GB" sz="1600">
                <a:latin typeface="Tahoma" pitchFamily="34" charset="0"/>
              </a:rPr>
              <a:t>Commissioning of the trajectory acquisition and correction</a:t>
            </a:r>
          </a:p>
          <a:p>
            <a:pPr marL="609600" indent="-609600">
              <a:lnSpc>
                <a:spcPct val="9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GB" sz="1600">
                <a:latin typeface="Tahoma" pitchFamily="34" charset="0"/>
              </a:rPr>
              <a:t>Threading the beam around the two rings (first turn)</a:t>
            </a:r>
          </a:p>
          <a:p>
            <a:pPr marL="609600" indent="-609600">
              <a:lnSpc>
                <a:spcPct val="9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GB" sz="1600">
                <a:latin typeface="Tahoma" pitchFamily="34" charset="0"/>
              </a:rPr>
              <a:t>Closing the orbit to be ready for phase A.2  (establishing circulating beam)</a:t>
            </a:r>
            <a:endParaRPr kumimoji="1" lang="fr-FR" sz="1600">
              <a:latin typeface="Tahoma" pitchFamily="34" charset="0"/>
            </a:endParaRPr>
          </a:p>
        </p:txBody>
      </p:sp>
      <p:sp>
        <p:nvSpPr>
          <p:cNvPr id="64535" name="Oval 23"/>
          <p:cNvSpPr>
            <a:spLocks noChangeArrowheads="1"/>
          </p:cNvSpPr>
          <p:nvPr/>
        </p:nvSpPr>
        <p:spPr bwMode="auto">
          <a:xfrm rot="1059349">
            <a:off x="214313" y="5208588"/>
            <a:ext cx="76200" cy="76200"/>
          </a:xfrm>
          <a:prstGeom prst="ellipse">
            <a:avLst/>
          </a:prstGeom>
          <a:solidFill>
            <a:srgbClr val="3366FF"/>
          </a:solidFill>
          <a:ln w="12700" cap="sq">
            <a:noFill/>
            <a:round/>
            <a:headEnd type="none" w="sm" len="sm"/>
            <a:tailEnd type="none" w="sm" len="sm"/>
          </a:ln>
          <a:effectLst>
            <a:prstShdw prst="shdw17" dist="17961" dir="2700000">
              <a:srgbClr val="3366FF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endParaRPr lang="en-GB"/>
          </a:p>
        </p:txBody>
      </p:sp>
      <p:sp>
        <p:nvSpPr>
          <p:cNvPr id="64536" name="Oval 24"/>
          <p:cNvSpPr>
            <a:spLocks noChangeArrowheads="1"/>
          </p:cNvSpPr>
          <p:nvPr/>
        </p:nvSpPr>
        <p:spPr bwMode="auto">
          <a:xfrm rot="-69334">
            <a:off x="152400" y="5867400"/>
            <a:ext cx="76200" cy="76200"/>
          </a:xfrm>
          <a:prstGeom prst="ellipse">
            <a:avLst/>
          </a:prstGeom>
          <a:solidFill>
            <a:srgbClr val="3366FF"/>
          </a:solidFill>
          <a:ln w="12700" cap="sq">
            <a:noFill/>
            <a:round/>
            <a:headEnd type="none" w="sm" len="sm"/>
            <a:tailEnd type="none" w="sm" len="sm"/>
          </a:ln>
          <a:effectLst>
            <a:prstShdw prst="shdw17" dist="17961" dir="2700000">
              <a:srgbClr val="3366FF">
                <a:gamma/>
                <a:shade val="60000"/>
                <a:invGamma/>
              </a:srgbClr>
            </a:prstShdw>
          </a:effectLst>
        </p:spPr>
        <p:txBody>
          <a:bodyPr wrap="none" anchor="ctr"/>
          <a:lstStyle/>
          <a:p>
            <a:endParaRPr lang="en-GB"/>
          </a:p>
        </p:txBody>
      </p:sp>
      <p:grpSp>
        <p:nvGrpSpPr>
          <p:cNvPr id="40" name="Group 254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41" name="WordArt 255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42" name="WordArt 256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 dirty="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43" name="WordArt 257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44" name="WordArt 258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45" name="WordArt 259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 dirty="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0" presetClass="path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7 -0.00023 C 0.01667 -0.00139 0.03333 -0.00255 0.04722 -0.00023 C 0.06111 0.00208 0.06927 0.00741 0.08316 0.01319 C 0.09705 0.01898 0.09115 0.01667 0.13108 0.03449 C 0.17101 0.05232 0.28472 0.10509 0.32309 0.11991 C 0.36146 0.13472 0.36129 0.12917 0.36111 0.12384 " pathEditMode="relative" ptsTypes="aaaaaA">
                                      <p:cBhvr>
                                        <p:cTn id="13" dur="2000" fill="hold"/>
                                        <p:tgtEl>
                                          <p:spTgt spid="645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000"/>
                            </p:stCondLst>
                            <p:childTnLst>
                              <p:par>
                                <p:cTn id="1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000"/>
                            </p:stCondLst>
                            <p:childTnLst>
                              <p:par>
                                <p:cTn id="18" presetID="0" presetClass="path" presetSubtype="0" repeatCount="indefinite" fill="hold" grpId="0" nodeType="afterEffect">
                                  <p:stCondLst>
                                    <p:cond delay="100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5.55556E-6 -7.77778E-6 C 0.07206 0.03472 0.14411 0.06967 0.20174 0.08541 C 0.25938 0.10115 0.30053 0.09212 0.34584 0.09444 C 0.39115 0.09675 0.43525 0.09675 0.47345 0.09884 C 0.51147 0.10092 0.53977 0.10532 0.57501 0.10671 C 0.61025 0.1081 0.64758 0.10717 0.68508 0.10763 C 0.72258 0.1081 0.76129 0.10833 0.80001 0.10879 " pathEditMode="relative" ptsTypes="aaaaaaA">
                                      <p:cBhvr>
                                        <p:cTn id="19" dur="2000" fill="hold"/>
                                        <p:tgtEl>
                                          <p:spTgt spid="645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0" presetID="0" presetClass="path" presetSubtype="0" repeatCount="indefinite" fill="hold" grpId="0" nodeType="withEffect">
                                  <p:stCondLst>
                                    <p:cond delay="200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Motion origin="layout" path="M 3.33333E-6 -1.11111E-6 C 0.17465 -0.00023 0.34982 -0.00092 0.4434 0.0007 C 0.53663 0.00232 0.51111 0.00764 0.56041 0.00903 C 0.60955 0.00995 0.67378 0.00926 0.73836 0.00833 " pathEditMode="relative" rAng="0" ptsTypes="aaaA">
                                      <p:cBhvr>
                                        <p:cTn id="21" dur="2000" fill="hold"/>
                                        <p:tgtEl>
                                          <p:spTgt spid="645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9" y="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531" grpId="0" animBg="1"/>
      <p:bldP spid="64535" grpId="0" animBg="1"/>
      <p:bldP spid="64536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94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2057400" y="533400"/>
            <a:ext cx="6248400" cy="914400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/>
              <a:t>QRL (Cryogenic Line Installation)</a:t>
            </a:r>
          </a:p>
        </p:txBody>
      </p:sp>
      <p:pic>
        <p:nvPicPr>
          <p:cNvPr id="338948" name="Picture 4" descr="qrl-install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85800" y="1584325"/>
            <a:ext cx="7773988" cy="5203825"/>
          </a:xfrm>
          <a:prstGeom prst="rect">
            <a:avLst/>
          </a:prstGeom>
          <a:noFill/>
        </p:spPr>
      </p:pic>
      <p:grpSp>
        <p:nvGrpSpPr>
          <p:cNvPr id="338949" name="Group 5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338950" name="WordArt 6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338951" name="WordArt 7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38952" name="WordArt 8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38953" name="WordArt 9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38954" name="WordArt 10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5029200" y="4159250"/>
            <a:ext cx="4191000" cy="2622550"/>
            <a:chOff x="5029200" y="4159250"/>
            <a:chExt cx="4191000" cy="2622550"/>
          </a:xfrm>
        </p:grpSpPr>
        <p:grpSp>
          <p:nvGrpSpPr>
            <p:cNvPr id="338960" name="Group 16"/>
            <p:cNvGrpSpPr>
              <a:grpSpLocks/>
            </p:cNvGrpSpPr>
            <p:nvPr/>
          </p:nvGrpSpPr>
          <p:grpSpPr bwMode="auto">
            <a:xfrm>
              <a:off x="5029200" y="4159250"/>
              <a:ext cx="4191000" cy="2622550"/>
              <a:chOff x="3120" y="2496"/>
              <a:chExt cx="2640" cy="1652"/>
            </a:xfrm>
          </p:grpSpPr>
          <p:grpSp>
            <p:nvGrpSpPr>
              <p:cNvPr id="338958" name="Group 14"/>
              <p:cNvGrpSpPr>
                <a:grpSpLocks/>
              </p:cNvGrpSpPr>
              <p:nvPr/>
            </p:nvGrpSpPr>
            <p:grpSpPr bwMode="auto">
              <a:xfrm>
                <a:off x="3120" y="2496"/>
                <a:ext cx="2640" cy="1460"/>
                <a:chOff x="3120" y="2860"/>
                <a:chExt cx="2640" cy="1460"/>
              </a:xfrm>
            </p:grpSpPr>
            <p:pic>
              <p:nvPicPr>
                <p:cNvPr id="338955" name="Picture 11"/>
                <p:cNvPicPr>
                  <a:picLocks noChangeAspect="1" noChangeArrowheads="1"/>
                </p:cNvPicPr>
                <p:nvPr/>
              </p:nvPicPr>
              <p:blipFill>
                <a:blip r:embed="rId3"/>
                <a:srcRect/>
                <a:stretch>
                  <a:fillRect/>
                </a:stretch>
              </p:blipFill>
              <p:spPr bwMode="auto">
                <a:xfrm>
                  <a:off x="3120" y="3019"/>
                  <a:ext cx="2640" cy="1301"/>
                </a:xfrm>
                <a:prstGeom prst="rect">
                  <a:avLst/>
                </a:prstGeom>
                <a:noFill/>
                <a:ln w="12700" cap="sq">
                  <a:noFill/>
                  <a:miter lim="800000"/>
                  <a:headEnd type="none" w="sm" len="sm"/>
                  <a:tailEnd type="none" w="sm" len="sm"/>
                </a:ln>
                <a:effectLst/>
              </p:spPr>
            </p:pic>
            <p:sp>
              <p:nvSpPr>
                <p:cNvPr id="338956" name="Text Box 12"/>
                <p:cNvSpPr txBox="1">
                  <a:spLocks noChangeArrowheads="1"/>
                </p:cNvSpPr>
                <p:nvPr/>
              </p:nvSpPr>
              <p:spPr bwMode="auto">
                <a:xfrm>
                  <a:off x="3840" y="2860"/>
                  <a:ext cx="1440" cy="212"/>
                </a:xfrm>
                <a:prstGeom prst="rect">
                  <a:avLst/>
                </a:prstGeom>
                <a:solidFill>
                  <a:schemeClr val="tx1"/>
                </a:solidFill>
                <a:ln w="12700" cap="sq">
                  <a:noFill/>
                  <a:miter lim="800000"/>
                  <a:headEnd type="none" w="sm" len="sm"/>
                  <a:tailEnd type="none" w="sm" len="sm"/>
                </a:ln>
                <a:effectLst/>
              </p:spPr>
              <p:txBody>
                <a:bodyPr wrap="none">
                  <a:spAutoFit/>
                </a:bodyPr>
                <a:lstStyle/>
                <a:p>
                  <a:r>
                    <a:rPr lang="en-US" sz="1600">
                      <a:solidFill>
                        <a:schemeClr val="bg1"/>
                      </a:solidFill>
                      <a:latin typeface="Tahoma" pitchFamily="34" charset="0"/>
                    </a:rPr>
                    <a:t>He inventory per sector</a:t>
                  </a:r>
                </a:p>
              </p:txBody>
            </p:sp>
            <p:sp>
              <p:nvSpPr>
                <p:cNvPr id="338957" name="Text Box 13"/>
                <p:cNvSpPr txBox="1">
                  <a:spLocks noChangeArrowheads="1"/>
                </p:cNvSpPr>
                <p:nvPr/>
              </p:nvSpPr>
              <p:spPr bwMode="auto">
                <a:xfrm>
                  <a:off x="5327" y="4163"/>
                  <a:ext cx="422" cy="144"/>
                </a:xfrm>
                <a:prstGeom prst="rect">
                  <a:avLst/>
                </a:prstGeom>
                <a:noFill/>
                <a:ln w="12700" cap="sq">
                  <a:noFill/>
                  <a:miter lim="800000"/>
                  <a:headEnd type="none" w="sm" len="sm"/>
                  <a:tailEnd type="none" w="sm" len="sm"/>
                </a:ln>
                <a:effectLst/>
              </p:spPr>
              <p:txBody>
                <a:bodyPr wrap="none">
                  <a:spAutoFit/>
                </a:bodyPr>
                <a:lstStyle/>
                <a:p>
                  <a:r>
                    <a:rPr lang="en-US" sz="900">
                      <a:solidFill>
                        <a:schemeClr val="bg1"/>
                      </a:solidFill>
                    </a:rPr>
                    <a:t>LHC TDR</a:t>
                  </a:r>
                </a:p>
              </p:txBody>
            </p:sp>
          </p:grpSp>
          <p:sp>
            <p:nvSpPr>
              <p:cNvPr id="338959" name="Text Box 15"/>
              <p:cNvSpPr txBox="1">
                <a:spLocks noChangeArrowheads="1"/>
              </p:cNvSpPr>
              <p:nvPr/>
            </p:nvSpPr>
            <p:spPr bwMode="auto">
              <a:xfrm>
                <a:off x="3793" y="3936"/>
                <a:ext cx="1509" cy="212"/>
              </a:xfrm>
              <a:prstGeom prst="rect">
                <a:avLst/>
              </a:prstGeom>
              <a:solidFill>
                <a:schemeClr val="tx1"/>
              </a:solidFill>
              <a:ln w="12700" cap="sq">
                <a:noFill/>
                <a:miter lim="800000"/>
                <a:headEnd type="none" w="sm" len="sm"/>
                <a:tailEnd type="none" w="sm" len="sm"/>
              </a:ln>
              <a:effectLst/>
            </p:spPr>
            <p:txBody>
              <a:bodyPr wrap="none">
                <a:spAutoFit/>
              </a:bodyPr>
              <a:lstStyle/>
              <a:p>
                <a:r>
                  <a:rPr lang="en-US" sz="1600">
                    <a:solidFill>
                      <a:schemeClr val="bg1"/>
                    </a:solidFill>
                    <a:latin typeface="Tahoma" pitchFamily="34" charset="0"/>
                  </a:rPr>
                  <a:t>+ 1260 T LN2 per sector</a:t>
                </a:r>
              </a:p>
            </p:txBody>
          </p:sp>
        </p:grpSp>
        <p:sp>
          <p:nvSpPr>
            <p:cNvPr id="16" name="Rectangle 15"/>
            <p:cNvSpPr/>
            <p:nvPr/>
          </p:nvSpPr>
          <p:spPr bwMode="auto">
            <a:xfrm>
              <a:off x="7391400" y="4648200"/>
              <a:ext cx="1752600" cy="533400"/>
            </a:xfrm>
            <a:prstGeom prst="rect">
              <a:avLst/>
            </a:prstGeom>
            <a:solidFill>
              <a:schemeClr val="tx1"/>
            </a:solidFill>
            <a:ln w="12700" cap="sq" cmpd="sng" algn="ctr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24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59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64572" name="WordArt 202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F3D5C"/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64573" name="WordArt 203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64574" name="WordArt 204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64575" name="WordArt 205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64576" name="WordArt 206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7" dist="17961" dir="13500000">
                      <a:srgbClr val="5B697B"/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296968" name="Rectangle 8"/>
          <p:cNvSpPr>
            <a:spLocks noChangeArrowheads="1"/>
          </p:cNvSpPr>
          <p:nvPr/>
        </p:nvSpPr>
        <p:spPr bwMode="auto">
          <a:xfrm>
            <a:off x="1223963" y="304800"/>
            <a:ext cx="8148637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1"/>
            </a:outerShdw>
          </a:effectLst>
        </p:spPr>
        <p:txBody>
          <a:bodyPr anchor="ctr"/>
          <a:lstStyle/>
          <a:p>
            <a:pPr algn="ctr">
              <a:defRPr/>
            </a:pPr>
            <a:r>
              <a:rPr kumimoji="1" lang="fr-FR" sz="4000" kern="0" dirty="0">
                <a:solidFill>
                  <a:schemeClr val="tx2"/>
                </a:solidFill>
                <a:latin typeface="+mj-lt"/>
                <a:ea typeface="+mj-ea"/>
                <a:cs typeface="+mj-cs"/>
              </a:rPr>
              <a:t>Phase A.1: Injection and first </a:t>
            </a:r>
            <a:r>
              <a:rPr kumimoji="1" lang="fr-FR" sz="4000" kern="0" dirty="0" err="1" smtClean="0">
                <a:solidFill>
                  <a:schemeClr val="tx2"/>
                </a:solidFill>
                <a:latin typeface="+mj-lt"/>
                <a:ea typeface="+mj-ea"/>
                <a:cs typeface="+mj-cs"/>
              </a:rPr>
              <a:t>turn</a:t>
            </a:r>
            <a:endParaRPr kumimoji="1" lang="fr-FR" sz="4000" kern="0" dirty="0" smtClean="0">
              <a:solidFill>
                <a:schemeClr val="tx2"/>
              </a:solidFill>
              <a:latin typeface="+mj-lt"/>
              <a:ea typeface="+mj-ea"/>
              <a:cs typeface="+mj-cs"/>
            </a:endParaRPr>
          </a:p>
          <a:p>
            <a:pPr algn="ctr">
              <a:defRPr/>
            </a:pPr>
            <a:r>
              <a:rPr kumimoji="1" lang="fr-FR" sz="4000" kern="0" dirty="0" smtClean="0">
                <a:solidFill>
                  <a:schemeClr val="tx2"/>
                </a:solidFill>
                <a:latin typeface="+mj-lt"/>
                <a:ea typeface="+mj-ea"/>
                <a:cs typeface="+mj-cs"/>
              </a:rPr>
              <a:t>Nominal Injection </a:t>
            </a:r>
            <a:r>
              <a:rPr kumimoji="1" lang="fr-FR" sz="4000" kern="0" dirty="0" err="1" smtClean="0">
                <a:solidFill>
                  <a:schemeClr val="tx2"/>
                </a:solidFill>
                <a:latin typeface="+mj-lt"/>
                <a:ea typeface="+mj-ea"/>
                <a:cs typeface="+mj-cs"/>
              </a:rPr>
              <a:t>Schema</a:t>
            </a:r>
            <a:endParaRPr kumimoji="1" lang="fr-FR" sz="4000" kern="0" dirty="0">
              <a:solidFill>
                <a:schemeClr val="tx2"/>
              </a:solidFill>
              <a:latin typeface="+mj-lt"/>
              <a:ea typeface="+mj-ea"/>
              <a:cs typeface="+mj-cs"/>
            </a:endParaRPr>
          </a:p>
        </p:txBody>
      </p:sp>
      <p:pic>
        <p:nvPicPr>
          <p:cNvPr id="52" name="Picture 51" descr="New-25ns-filling.jp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66800" y="1595398"/>
            <a:ext cx="7315200" cy="5186402"/>
          </a:xfrm>
          <a:prstGeom prst="rect">
            <a:avLst/>
          </a:prstGeom>
        </p:spPr>
      </p:pic>
      <p:grpSp>
        <p:nvGrpSpPr>
          <p:cNvPr id="10" name="Group 254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11" name="WordArt 255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12" name="WordArt 256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 dirty="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13" name="WordArt 257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14" name="WordArt 258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15" name="WordArt 259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 dirty="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</p:spTree>
  </p:cSld>
  <p:clrMapOvr>
    <a:masterClrMapping/>
  </p:clrMapOvr>
  <p:transition>
    <p:fade/>
  </p:transition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47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69635" name="WordArt 48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F3D5C"/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69636" name="WordArt 49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69637" name="WordArt 50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69638" name="WordArt 51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69639" name="WordArt 52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7" dist="17961" dir="13500000">
                      <a:srgbClr val="5B697B"/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285705" name="Rectangle 9"/>
          <p:cNvSpPr>
            <a:spLocks noGrp="1" noChangeArrowheads="1"/>
          </p:cNvSpPr>
          <p:nvPr>
            <p:ph type="body" idx="4294967295"/>
          </p:nvPr>
        </p:nvSpPr>
        <p:spPr>
          <a:xfrm>
            <a:off x="762000" y="1801813"/>
            <a:ext cx="8077200" cy="4751387"/>
          </a:xfrm>
        </p:spPr>
        <p:txBody>
          <a:bodyPr/>
          <a:lstStyle/>
          <a:p>
            <a:pPr marL="609600" indent="-609600">
              <a:lnSpc>
                <a:spcPct val="80000"/>
              </a:lnSpc>
              <a:buSzTx/>
              <a:buFont typeface="Wingdings" pitchFamily="2" charset="2"/>
              <a:buBlip>
                <a:blip r:embed="rId2"/>
              </a:buBlip>
            </a:pPr>
            <a:r>
              <a:rPr lang="fr-FR" sz="2400" smtClean="0"/>
              <a:t>Phase A.10 objectives:</a:t>
            </a:r>
          </a:p>
          <a:p>
            <a:pPr marL="990600" lvl="1" indent="-533400">
              <a:lnSpc>
                <a:spcPct val="80000"/>
              </a:lnSpc>
              <a:buSzPct val="50000"/>
              <a:buFont typeface="Wingdings" pitchFamily="2" charset="2"/>
              <a:buBlip>
                <a:blip r:embed="rId3"/>
              </a:buBlip>
            </a:pPr>
            <a:r>
              <a:rPr lang="en-GB" sz="2000" smtClean="0"/>
              <a:t>Get beams into collisions at top energy</a:t>
            </a:r>
          </a:p>
          <a:p>
            <a:pPr marL="990600" lvl="1" indent="-533400">
              <a:lnSpc>
                <a:spcPct val="80000"/>
              </a:lnSpc>
              <a:buSzPct val="50000"/>
              <a:buFont typeface="Wingdings" pitchFamily="2" charset="2"/>
              <a:buBlip>
                <a:blip r:embed="rId3"/>
              </a:buBlip>
            </a:pPr>
            <a:r>
              <a:rPr lang="en-GB" sz="2000" smtClean="0"/>
              <a:t>Optimize integrated luminosity with relative luminosity as the main performance parameter</a:t>
            </a:r>
          </a:p>
          <a:p>
            <a:pPr marL="990600" lvl="1" indent="-533400">
              <a:lnSpc>
                <a:spcPct val="80000"/>
              </a:lnSpc>
              <a:buSzPct val="50000"/>
              <a:buFont typeface="Wingdings" pitchFamily="2" charset="2"/>
              <a:buBlip>
                <a:blip r:embed="rId3"/>
              </a:buBlip>
            </a:pPr>
            <a:r>
              <a:rPr lang="en-GB" sz="2000" smtClean="0"/>
              <a:t>Keep background low and stable without spikes</a:t>
            </a:r>
          </a:p>
          <a:p>
            <a:pPr marL="990600" lvl="1" indent="-533400">
              <a:lnSpc>
                <a:spcPct val="80000"/>
              </a:lnSpc>
              <a:buSzPct val="50000"/>
              <a:buFont typeface="Wingdings" pitchFamily="2" charset="2"/>
              <a:buBlip>
                <a:blip r:embed="rId3"/>
              </a:buBlip>
            </a:pPr>
            <a:r>
              <a:rPr lang="en-GB" sz="2000" smtClean="0"/>
              <a:t>Provide a rough knowledge of the absolute luminosity from beam parameters (beam intensities and sizes)</a:t>
            </a:r>
          </a:p>
          <a:p>
            <a:pPr marL="990600" lvl="1" indent="-533400">
              <a:lnSpc>
                <a:spcPct val="80000"/>
              </a:lnSpc>
              <a:buFont typeface="Wingdings" pitchFamily="2" charset="2"/>
              <a:buBlip>
                <a:blip r:embed="rId4"/>
              </a:buBlip>
            </a:pPr>
            <a:endParaRPr lang="en-GB" sz="2000" smtClean="0"/>
          </a:p>
          <a:p>
            <a:pPr marL="609600" indent="-609600">
              <a:lnSpc>
                <a:spcPct val="80000"/>
              </a:lnSpc>
              <a:buSzTx/>
              <a:buFont typeface="Wingdings" pitchFamily="2" charset="2"/>
              <a:buBlip>
                <a:blip r:embed="rId2"/>
              </a:buBlip>
            </a:pPr>
            <a:r>
              <a:rPr lang="fr-FR" sz="2400" smtClean="0"/>
              <a:t>Phase A.11 objectives:</a:t>
            </a:r>
          </a:p>
          <a:p>
            <a:pPr marL="990600" lvl="1" indent="-533400">
              <a:lnSpc>
                <a:spcPct val="80000"/>
              </a:lnSpc>
              <a:buSzPct val="50000"/>
              <a:buFont typeface="Wingdings" pitchFamily="2" charset="2"/>
              <a:buBlip>
                <a:blip r:embed="rId3"/>
              </a:buBlip>
            </a:pPr>
            <a:r>
              <a:rPr lang="en-US" sz="2000" smtClean="0"/>
              <a:t>Commission the squeeze without crossing in IP1 and IP5 at 7 TeV; goal for this phase is </a:t>
            </a:r>
            <a:r>
              <a:rPr lang="en-GB" sz="2000" smtClean="0">
                <a:sym typeface="Symbol" pitchFamily="18" charset="2"/>
              </a:rPr>
              <a:t></a:t>
            </a:r>
            <a:r>
              <a:rPr lang="en-US" sz="2000" smtClean="0"/>
              <a:t>*=2m</a:t>
            </a:r>
          </a:p>
          <a:p>
            <a:pPr marL="990600" lvl="1" indent="-533400">
              <a:lnSpc>
                <a:spcPct val="80000"/>
              </a:lnSpc>
              <a:buSzPct val="50000"/>
              <a:buFont typeface="Wingdings" pitchFamily="2" charset="2"/>
              <a:buBlip>
                <a:blip r:embed="rId3"/>
              </a:buBlip>
            </a:pPr>
            <a:r>
              <a:rPr lang="en-US" sz="2000" smtClean="0"/>
              <a:t>Squeeze of IP8 for LHCb operation with reduced beam intensities (</a:t>
            </a:r>
            <a:r>
              <a:rPr lang="en-GB" sz="2000" smtClean="0">
                <a:sym typeface="Symbol" pitchFamily="18" charset="2"/>
              </a:rPr>
              <a:t></a:t>
            </a:r>
            <a:r>
              <a:rPr lang="en-US" sz="2000" smtClean="0"/>
              <a:t>*=2m)</a:t>
            </a:r>
          </a:p>
          <a:p>
            <a:pPr marL="990600" lvl="1" indent="-533400">
              <a:lnSpc>
                <a:spcPct val="80000"/>
              </a:lnSpc>
              <a:buSzPct val="50000"/>
              <a:buFont typeface="Wingdings" pitchFamily="2" charset="2"/>
              <a:buBlip>
                <a:blip r:embed="rId3"/>
              </a:buBlip>
            </a:pPr>
            <a:r>
              <a:rPr lang="en-US" sz="2000" smtClean="0">
                <a:solidFill>
                  <a:srgbClr val="FFFF99"/>
                </a:solidFill>
              </a:rPr>
              <a:t>Setup of the required protection</a:t>
            </a:r>
            <a:r>
              <a:rPr lang="en-US" sz="2000" smtClean="0"/>
              <a:t>, in particular, commissioning of the </a:t>
            </a:r>
            <a:r>
              <a:rPr lang="en-US" sz="2000" smtClean="0">
                <a:solidFill>
                  <a:srgbClr val="FFFF99"/>
                </a:solidFill>
              </a:rPr>
              <a:t>tertiary collimators</a:t>
            </a:r>
            <a:r>
              <a:rPr lang="en-US" sz="2000" smtClean="0"/>
              <a:t>, i.e., collimators to protect the experiments</a:t>
            </a:r>
            <a:endParaRPr lang="fr-FR" sz="2000" smtClean="0"/>
          </a:p>
        </p:txBody>
      </p:sp>
      <p:sp>
        <p:nvSpPr>
          <p:cNvPr id="35" name="Rectangle 34"/>
          <p:cNvSpPr/>
          <p:nvPr/>
        </p:nvSpPr>
        <p:spPr bwMode="auto">
          <a:xfrm>
            <a:off x="1295400" y="1828800"/>
            <a:ext cx="7391400" cy="4648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12700" cap="sq" cmpd="sng" algn="ctr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2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pic>
        <p:nvPicPr>
          <p:cNvPr id="27" name="Content Placeholder 3" descr="pgc2.png"/>
          <p:cNvPicPr>
            <a:picLocks noChangeAspect="1"/>
          </p:cNvPicPr>
          <p:nvPr/>
        </p:nvPicPr>
        <p:blipFill>
          <a:blip r:embed="rId5"/>
          <a:srcRect/>
          <a:stretch>
            <a:fillRect/>
          </a:stretch>
        </p:blipFill>
        <p:spPr>
          <a:xfrm>
            <a:off x="1841500" y="2595562"/>
            <a:ext cx="5695950" cy="3448050"/>
          </a:xfrm>
          <a:prstGeom prst="rect">
            <a:avLst/>
          </a:prstGeom>
        </p:spPr>
      </p:pic>
      <p:sp>
        <p:nvSpPr>
          <p:cNvPr id="28" name="TextBox 4"/>
          <p:cNvSpPr txBox="1">
            <a:spLocks noChangeArrowheads="1"/>
          </p:cNvSpPr>
          <p:nvPr/>
        </p:nvSpPr>
        <p:spPr bwMode="auto">
          <a:xfrm>
            <a:off x="2209800" y="3124200"/>
            <a:ext cx="492443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dirty="0">
                <a:solidFill>
                  <a:schemeClr val="tx2">
                    <a:lumMod val="50000"/>
                  </a:schemeClr>
                </a:solidFill>
                <a:latin typeface="Tw Cen MT" pitchFamily="34" charset="0"/>
              </a:rPr>
              <a:t>RB</a:t>
            </a:r>
          </a:p>
        </p:txBody>
      </p:sp>
      <p:sp>
        <p:nvSpPr>
          <p:cNvPr id="29" name="TextBox 5"/>
          <p:cNvSpPr txBox="1">
            <a:spLocks noChangeArrowheads="1"/>
          </p:cNvSpPr>
          <p:nvPr/>
        </p:nvSpPr>
        <p:spPr bwMode="auto">
          <a:xfrm>
            <a:off x="2057400" y="3657600"/>
            <a:ext cx="1571625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GB" dirty="0">
                <a:solidFill>
                  <a:schemeClr val="tx2">
                    <a:lumMod val="50000"/>
                  </a:schemeClr>
                </a:solidFill>
                <a:latin typeface="Tw Cen MT" pitchFamily="34" charset="0"/>
              </a:rPr>
              <a:t>RQD/RQF</a:t>
            </a:r>
          </a:p>
        </p:txBody>
      </p:sp>
      <p:grpSp>
        <p:nvGrpSpPr>
          <p:cNvPr id="3" name="Group 8"/>
          <p:cNvGrpSpPr>
            <a:grpSpLocks/>
          </p:cNvGrpSpPr>
          <p:nvPr/>
        </p:nvGrpSpPr>
        <p:grpSpPr bwMode="auto">
          <a:xfrm>
            <a:off x="3571875" y="3114675"/>
            <a:ext cx="5008563" cy="3286125"/>
            <a:chOff x="3571868" y="2643182"/>
            <a:chExt cx="5008929" cy="3286148"/>
          </a:xfrm>
        </p:grpSpPr>
        <p:sp>
          <p:nvSpPr>
            <p:cNvPr id="31" name="Oval 30"/>
            <p:cNvSpPr/>
            <p:nvPr/>
          </p:nvSpPr>
          <p:spPr>
            <a:xfrm>
              <a:off x="3571868" y="2643182"/>
              <a:ext cx="3786465" cy="3286148"/>
            </a:xfrm>
            <a:prstGeom prst="ellipse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dirty="0"/>
            </a:p>
          </p:txBody>
        </p:sp>
        <p:sp>
          <p:nvSpPr>
            <p:cNvPr id="32" name="TextBox 7"/>
            <p:cNvSpPr txBox="1">
              <a:spLocks noChangeArrowheads="1"/>
            </p:cNvSpPr>
            <p:nvPr/>
          </p:nvSpPr>
          <p:spPr bwMode="auto">
            <a:xfrm>
              <a:off x="7429520" y="4071942"/>
              <a:ext cx="1151277" cy="3693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>
                  <a:latin typeface="Tw Cen MT" pitchFamily="34" charset="0"/>
                </a:rPr>
                <a:t>SQUEEZE</a:t>
              </a:r>
            </a:p>
          </p:txBody>
        </p:sp>
      </p:grpSp>
      <p:sp>
        <p:nvSpPr>
          <p:cNvPr id="33" name="TextBox 9"/>
          <p:cNvSpPr txBox="1">
            <a:spLocks noChangeArrowheads="1"/>
          </p:cNvSpPr>
          <p:nvPr/>
        </p:nvSpPr>
        <p:spPr bwMode="auto">
          <a:xfrm>
            <a:off x="2786063" y="1900237"/>
            <a:ext cx="3495675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>
                <a:latin typeface="Tw Cen MT" pitchFamily="34" charset="0"/>
              </a:rPr>
              <a:t>ARC+ML6+LR5   (156 PCs) @ 5 TeV</a:t>
            </a:r>
          </a:p>
        </p:txBody>
      </p:sp>
      <p:sp>
        <p:nvSpPr>
          <p:cNvPr id="37" name="Rectangle 8"/>
          <p:cNvSpPr txBox="1">
            <a:spLocks noChangeArrowheads="1"/>
          </p:cNvSpPr>
          <p:nvPr/>
        </p:nvSpPr>
        <p:spPr bwMode="auto">
          <a:xfrm>
            <a:off x="1066800" y="304800"/>
            <a:ext cx="8148638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1"/>
            </a:outerShdw>
          </a:effec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fr-FR" sz="4000" b="0" i="0" u="none" strike="noStrike" kern="0" cap="none" spc="0" normalizeH="0" baseline="0" noProof="0" smtClean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j-lt"/>
                <a:ea typeface="+mj-ea"/>
                <a:cs typeface="+mj-cs"/>
              </a:rPr>
              <a:t>Phase A.10: Top energy collisions Phase A.11: Top energy  squeeze     </a:t>
            </a:r>
            <a:endParaRPr kumimoji="1" lang="fr-FR" sz="4000" b="0" i="0" u="none" strike="noStrike" kern="0" cap="none" spc="0" normalizeH="0" baseline="0" noProof="0">
              <a:ln>
                <a:noFill/>
              </a:ln>
              <a:solidFill>
                <a:schemeClr val="tx2"/>
              </a:solidFill>
              <a:effectLst/>
              <a:uLnTx/>
              <a:uFillTx/>
              <a:latin typeface="+mj-lt"/>
              <a:ea typeface="+mj-ea"/>
              <a:cs typeface="+mj-cs"/>
            </a:endParaRPr>
          </a:p>
        </p:txBody>
      </p:sp>
      <p:grpSp>
        <p:nvGrpSpPr>
          <p:cNvPr id="4" name="Group 168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39" name="WordArt 169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40" name="WordArt 170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41" name="WordArt 171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42" name="WordArt 172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43" name="WordArt 173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 dirty="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7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857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70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28570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70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500"/>
                                        <p:tgtEl>
                                          <p:spTgt spid="28570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70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28570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70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28570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70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500"/>
                                        <p:tgtEl>
                                          <p:spTgt spid="28570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70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28570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70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28570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705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285705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5705" grpId="0" uiExpand="1" build="p"/>
      <p:bldP spid="35" grpId="0" animBg="1"/>
      <p:bldP spid="28" grpId="0"/>
      <p:bldP spid="29" grpId="0"/>
      <p:bldP spid="33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04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70659" name="WordArt 105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F3D5C"/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70660" name="WordArt 106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70661" name="WordArt 107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70662" name="WordArt 108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70663" name="WordArt 109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7" dist="17961" dir="13500000">
                      <a:srgbClr val="5B697B"/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286722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219200" y="333375"/>
            <a:ext cx="7696200" cy="1066800"/>
          </a:xfrm>
        </p:spPr>
        <p:txBody>
          <a:bodyPr/>
          <a:lstStyle/>
          <a:p>
            <a:r>
              <a:rPr lang="fr-FR" sz="4000" smtClean="0"/>
              <a:t>Beam Commissioning with p+ </a:t>
            </a:r>
            <a:r>
              <a:rPr lang="fr-FR" sz="2800" smtClean="0"/>
              <a:t>Phase A: commissioning plans</a:t>
            </a:r>
          </a:p>
        </p:txBody>
      </p:sp>
      <p:sp>
        <p:nvSpPr>
          <p:cNvPr id="70677" name="Rectangle 21"/>
          <p:cNvSpPr>
            <a:spLocks noChangeArrowheads="1"/>
          </p:cNvSpPr>
          <p:nvPr/>
        </p:nvSpPr>
        <p:spPr bwMode="auto">
          <a:xfrm>
            <a:off x="4953000" y="1676400"/>
            <a:ext cx="3429000" cy="2819400"/>
          </a:xfrm>
          <a:prstGeom prst="rect">
            <a:avLst/>
          </a:prstGeom>
          <a:solidFill>
            <a:srgbClr val="FFFF00">
              <a:alpha val="60001"/>
            </a:srgbClr>
          </a:solidFill>
          <a:ln w="3175" algn="ctr">
            <a:solidFill>
              <a:srgbClr val="FFCC99"/>
            </a:solidFill>
            <a:miter lim="800000"/>
            <a:headEnd type="none" w="sm" len="sm"/>
            <a:tailEnd type="none" w="sm" len="sm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678" name="Rectangle 22"/>
          <p:cNvSpPr>
            <a:spLocks noChangeArrowheads="1"/>
          </p:cNvSpPr>
          <p:nvPr/>
        </p:nvSpPr>
        <p:spPr bwMode="auto">
          <a:xfrm>
            <a:off x="762000" y="1676400"/>
            <a:ext cx="3276600" cy="3886200"/>
          </a:xfrm>
          <a:prstGeom prst="rect">
            <a:avLst/>
          </a:prstGeom>
          <a:solidFill>
            <a:srgbClr val="D8E1EC">
              <a:alpha val="60001"/>
            </a:srgbClr>
          </a:solidFill>
          <a:ln w="3175" algn="ctr">
            <a:solidFill>
              <a:srgbClr val="FFCC99"/>
            </a:solidFill>
            <a:miter lim="800000"/>
            <a:headEnd type="none" w="sm" len="sm"/>
            <a:tailEnd type="none" w="sm" len="sm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679" name="Line 23"/>
          <p:cNvSpPr>
            <a:spLocks noChangeShapeType="1"/>
          </p:cNvSpPr>
          <p:nvPr/>
        </p:nvSpPr>
        <p:spPr bwMode="auto">
          <a:xfrm>
            <a:off x="2438400" y="4343400"/>
            <a:ext cx="152400" cy="1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none" w="sm" len="sm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680" name="Line 24"/>
          <p:cNvSpPr>
            <a:spLocks noChangeShapeType="1"/>
          </p:cNvSpPr>
          <p:nvPr/>
        </p:nvSpPr>
        <p:spPr bwMode="auto">
          <a:xfrm>
            <a:off x="2438400" y="3657600"/>
            <a:ext cx="152400" cy="1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none" w="sm" len="sm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681" name="Line 25"/>
          <p:cNvSpPr>
            <a:spLocks noChangeShapeType="1"/>
          </p:cNvSpPr>
          <p:nvPr/>
        </p:nvSpPr>
        <p:spPr bwMode="auto">
          <a:xfrm>
            <a:off x="6523038" y="5791200"/>
            <a:ext cx="1587" cy="3698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triangle" w="med" len="med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682" name="Line 26"/>
          <p:cNvSpPr>
            <a:spLocks noChangeShapeType="1"/>
          </p:cNvSpPr>
          <p:nvPr/>
        </p:nvSpPr>
        <p:spPr bwMode="auto">
          <a:xfrm>
            <a:off x="5638800" y="2209800"/>
            <a:ext cx="1588" cy="2889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triangle" w="med" len="med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683" name="Line 27"/>
          <p:cNvSpPr>
            <a:spLocks noChangeShapeType="1"/>
          </p:cNvSpPr>
          <p:nvPr/>
        </p:nvSpPr>
        <p:spPr bwMode="auto">
          <a:xfrm>
            <a:off x="7666038" y="2895600"/>
            <a:ext cx="1587" cy="2603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triangle" w="med" len="med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684" name="Line 28"/>
          <p:cNvSpPr>
            <a:spLocks noChangeShapeType="1"/>
          </p:cNvSpPr>
          <p:nvPr/>
        </p:nvSpPr>
        <p:spPr bwMode="auto">
          <a:xfrm>
            <a:off x="5622925" y="2971800"/>
            <a:ext cx="1588" cy="3556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triangle" w="med" len="med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685" name="Line 29"/>
          <p:cNvSpPr>
            <a:spLocks noChangeShapeType="1"/>
          </p:cNvSpPr>
          <p:nvPr/>
        </p:nvSpPr>
        <p:spPr bwMode="auto">
          <a:xfrm>
            <a:off x="7705725" y="3663950"/>
            <a:ext cx="1588" cy="2794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triangle" w="med" len="med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686" name="Line 30"/>
          <p:cNvSpPr>
            <a:spLocks noChangeShapeType="1"/>
          </p:cNvSpPr>
          <p:nvPr/>
        </p:nvSpPr>
        <p:spPr bwMode="auto">
          <a:xfrm>
            <a:off x="3094038" y="2562225"/>
            <a:ext cx="1587" cy="2032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triangle" w="med" len="med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687" name="Line 31"/>
          <p:cNvSpPr>
            <a:spLocks noChangeShapeType="1"/>
          </p:cNvSpPr>
          <p:nvPr/>
        </p:nvSpPr>
        <p:spPr bwMode="auto">
          <a:xfrm>
            <a:off x="3094038" y="3276600"/>
            <a:ext cx="1587" cy="2698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triangle" w="med" len="med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688" name="Line 32"/>
          <p:cNvSpPr>
            <a:spLocks noChangeShapeType="1"/>
          </p:cNvSpPr>
          <p:nvPr/>
        </p:nvSpPr>
        <p:spPr bwMode="auto">
          <a:xfrm>
            <a:off x="3094038" y="4038600"/>
            <a:ext cx="1587" cy="2413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triangle" w="med" len="med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689" name="Line 33"/>
          <p:cNvSpPr>
            <a:spLocks noChangeShapeType="1"/>
          </p:cNvSpPr>
          <p:nvPr/>
        </p:nvSpPr>
        <p:spPr bwMode="auto">
          <a:xfrm>
            <a:off x="3094038" y="4800600"/>
            <a:ext cx="1587" cy="2698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triangle" w="med" len="med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690" name="Line 34"/>
          <p:cNvSpPr>
            <a:spLocks noChangeShapeType="1"/>
          </p:cNvSpPr>
          <p:nvPr/>
        </p:nvSpPr>
        <p:spPr bwMode="auto">
          <a:xfrm>
            <a:off x="5272088" y="5029200"/>
            <a:ext cx="4762" cy="2952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triangle" w="med" len="med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691" name="Line 35"/>
          <p:cNvSpPr>
            <a:spLocks noChangeShapeType="1"/>
          </p:cNvSpPr>
          <p:nvPr/>
        </p:nvSpPr>
        <p:spPr bwMode="auto">
          <a:xfrm>
            <a:off x="2895600" y="5865813"/>
            <a:ext cx="1219200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none" w="sm" len="sm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692" name="Line 36"/>
          <p:cNvSpPr>
            <a:spLocks noChangeShapeType="1"/>
          </p:cNvSpPr>
          <p:nvPr/>
        </p:nvSpPr>
        <p:spPr bwMode="auto">
          <a:xfrm flipV="1">
            <a:off x="4114800" y="4792663"/>
            <a:ext cx="1588" cy="10747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none" w="sm" len="sm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693" name="Line 37"/>
          <p:cNvSpPr>
            <a:spLocks noChangeShapeType="1"/>
          </p:cNvSpPr>
          <p:nvPr/>
        </p:nvSpPr>
        <p:spPr bwMode="auto">
          <a:xfrm>
            <a:off x="4114800" y="4799013"/>
            <a:ext cx="990600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triangle" w="med" len="med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694" name="Line 38"/>
          <p:cNvSpPr>
            <a:spLocks noChangeShapeType="1"/>
          </p:cNvSpPr>
          <p:nvPr/>
        </p:nvSpPr>
        <p:spPr bwMode="auto">
          <a:xfrm>
            <a:off x="1570038" y="2286000"/>
            <a:ext cx="1587" cy="2508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triangle" w="med" len="med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695" name="Line 39"/>
          <p:cNvSpPr>
            <a:spLocks noChangeShapeType="1"/>
          </p:cNvSpPr>
          <p:nvPr/>
        </p:nvSpPr>
        <p:spPr bwMode="auto">
          <a:xfrm>
            <a:off x="1570038" y="3000375"/>
            <a:ext cx="1587" cy="3175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triangle" w="med" len="med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696" name="Line 40"/>
          <p:cNvSpPr>
            <a:spLocks noChangeShapeType="1"/>
          </p:cNvSpPr>
          <p:nvPr/>
        </p:nvSpPr>
        <p:spPr bwMode="auto">
          <a:xfrm>
            <a:off x="1570038" y="3771900"/>
            <a:ext cx="1587" cy="2984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triangle" w="med" len="med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697" name="Line 41"/>
          <p:cNvSpPr>
            <a:spLocks noChangeShapeType="1"/>
          </p:cNvSpPr>
          <p:nvPr/>
        </p:nvSpPr>
        <p:spPr bwMode="auto">
          <a:xfrm>
            <a:off x="1570038" y="4572000"/>
            <a:ext cx="1587" cy="2508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triangle" w="med" len="med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698" name="Line 42"/>
          <p:cNvSpPr>
            <a:spLocks noChangeShapeType="1"/>
          </p:cNvSpPr>
          <p:nvPr/>
        </p:nvSpPr>
        <p:spPr bwMode="auto">
          <a:xfrm flipH="1">
            <a:off x="1905000" y="5226050"/>
            <a:ext cx="0" cy="474663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triangle" w="med" len="med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699" name="Line 43"/>
          <p:cNvSpPr>
            <a:spLocks noChangeShapeType="1"/>
          </p:cNvSpPr>
          <p:nvPr/>
        </p:nvSpPr>
        <p:spPr bwMode="auto">
          <a:xfrm>
            <a:off x="914400" y="3579813"/>
            <a:ext cx="152400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none" w="sm" len="sm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700" name="Line 44"/>
          <p:cNvSpPr>
            <a:spLocks noChangeShapeType="1"/>
          </p:cNvSpPr>
          <p:nvPr/>
        </p:nvSpPr>
        <p:spPr bwMode="auto">
          <a:xfrm flipV="1">
            <a:off x="914400" y="3581400"/>
            <a:ext cx="0" cy="22860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none" w="sm" len="sm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701" name="Line 45"/>
          <p:cNvSpPr>
            <a:spLocks noChangeShapeType="1"/>
          </p:cNvSpPr>
          <p:nvPr/>
        </p:nvSpPr>
        <p:spPr bwMode="auto">
          <a:xfrm>
            <a:off x="914400" y="5867400"/>
            <a:ext cx="914400" cy="1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triangle" w="med" len="med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702" name="Line 46"/>
          <p:cNvSpPr>
            <a:spLocks noChangeShapeType="1"/>
          </p:cNvSpPr>
          <p:nvPr/>
        </p:nvSpPr>
        <p:spPr bwMode="auto">
          <a:xfrm>
            <a:off x="914400" y="4341813"/>
            <a:ext cx="152400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none" w="sm" len="sm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703" name="Text Box 47"/>
          <p:cNvSpPr txBox="1">
            <a:spLocks noChangeArrowheads="1"/>
          </p:cNvSpPr>
          <p:nvPr/>
        </p:nvSpPr>
        <p:spPr bwMode="auto">
          <a:xfrm>
            <a:off x="1036638" y="2544763"/>
            <a:ext cx="1096962" cy="473075"/>
          </a:xfrm>
          <a:prstGeom prst="rect">
            <a:avLst/>
          </a:prstGeom>
          <a:solidFill>
            <a:srgbClr val="FF5050"/>
          </a:solidFill>
          <a:ln w="12700" algn="ctr">
            <a:solidFill>
              <a:schemeClr val="tx2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/>
          <a:lstStyle/>
          <a:p>
            <a:pPr algn="ctr"/>
            <a:r>
              <a:rPr lang="en-US" sz="1400" b="1">
                <a:solidFill>
                  <a:schemeClr val="bg1"/>
                </a:solidFill>
              </a:rPr>
              <a:t>Circulating</a:t>
            </a:r>
          </a:p>
          <a:p>
            <a:pPr algn="ctr"/>
            <a:r>
              <a:rPr lang="en-US" sz="1400" b="1">
                <a:solidFill>
                  <a:schemeClr val="bg1"/>
                </a:solidFill>
              </a:rPr>
              <a:t> beam</a:t>
            </a:r>
          </a:p>
        </p:txBody>
      </p:sp>
      <p:sp>
        <p:nvSpPr>
          <p:cNvPr id="70704" name="Text Box 48"/>
          <p:cNvSpPr txBox="1">
            <a:spLocks noChangeArrowheads="1"/>
          </p:cNvSpPr>
          <p:nvPr/>
        </p:nvSpPr>
        <p:spPr bwMode="auto">
          <a:xfrm>
            <a:off x="1036638" y="1782763"/>
            <a:ext cx="1096962" cy="519112"/>
          </a:xfrm>
          <a:prstGeom prst="rect">
            <a:avLst/>
          </a:prstGeom>
          <a:solidFill>
            <a:srgbClr val="FF5050"/>
          </a:solidFill>
          <a:ln w="12700" algn="ctr">
            <a:solidFill>
              <a:schemeClr val="tx2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/>
          <a:lstStyle/>
          <a:p>
            <a:pPr algn="ctr"/>
            <a:r>
              <a:rPr lang="en-US" sz="1400" b="1">
                <a:solidFill>
                  <a:schemeClr val="bg1"/>
                </a:solidFill>
              </a:rPr>
              <a:t>Injection</a:t>
            </a:r>
          </a:p>
          <a:p>
            <a:pPr algn="ctr"/>
            <a:r>
              <a:rPr lang="en-US" sz="1400" b="1">
                <a:solidFill>
                  <a:schemeClr val="bg1"/>
                </a:solidFill>
              </a:rPr>
              <a:t>First turn</a:t>
            </a:r>
          </a:p>
        </p:txBody>
      </p:sp>
      <p:sp>
        <p:nvSpPr>
          <p:cNvPr id="70705" name="Text Box 49"/>
          <p:cNvSpPr txBox="1">
            <a:spLocks noChangeArrowheads="1"/>
          </p:cNvSpPr>
          <p:nvPr/>
        </p:nvSpPr>
        <p:spPr bwMode="auto">
          <a:xfrm>
            <a:off x="1036638" y="3306763"/>
            <a:ext cx="1096962" cy="473075"/>
          </a:xfrm>
          <a:prstGeom prst="rect">
            <a:avLst/>
          </a:prstGeom>
          <a:solidFill>
            <a:srgbClr val="FF5050"/>
          </a:solidFill>
          <a:ln w="12700" algn="ctr">
            <a:solidFill>
              <a:schemeClr val="tx2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/>
          <a:lstStyle/>
          <a:p>
            <a:pPr algn="ctr"/>
            <a:r>
              <a:rPr lang="en-US" sz="1400" b="1">
                <a:solidFill>
                  <a:schemeClr val="bg1"/>
                </a:solidFill>
              </a:rPr>
              <a:t>450GeV</a:t>
            </a:r>
          </a:p>
          <a:p>
            <a:pPr algn="ctr"/>
            <a:r>
              <a:rPr lang="en-US" sz="1400" b="1">
                <a:solidFill>
                  <a:schemeClr val="bg1"/>
                </a:solidFill>
              </a:rPr>
              <a:t>initial</a:t>
            </a:r>
          </a:p>
        </p:txBody>
      </p:sp>
      <p:sp>
        <p:nvSpPr>
          <p:cNvPr id="70706" name="Text Box 50"/>
          <p:cNvSpPr txBox="1">
            <a:spLocks noChangeArrowheads="1"/>
          </p:cNvSpPr>
          <p:nvPr/>
        </p:nvSpPr>
        <p:spPr bwMode="auto">
          <a:xfrm>
            <a:off x="1798638" y="5707063"/>
            <a:ext cx="1096962" cy="465137"/>
          </a:xfrm>
          <a:prstGeom prst="rect">
            <a:avLst/>
          </a:prstGeom>
          <a:solidFill>
            <a:srgbClr val="00CC99"/>
          </a:solidFill>
          <a:ln w="12700" algn="ctr">
            <a:solidFill>
              <a:schemeClr val="tx2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/>
          <a:lstStyle/>
          <a:p>
            <a:pPr algn="ctr"/>
            <a:r>
              <a:rPr lang="en-US" sz="1400" b="1">
                <a:solidFill>
                  <a:schemeClr val="bg1"/>
                </a:solidFill>
              </a:rPr>
              <a:t>450GeV</a:t>
            </a:r>
          </a:p>
          <a:p>
            <a:pPr algn="ctr"/>
            <a:r>
              <a:rPr lang="en-US" sz="1400" b="1">
                <a:solidFill>
                  <a:schemeClr val="bg1"/>
                </a:solidFill>
              </a:rPr>
              <a:t>2 beams</a:t>
            </a:r>
          </a:p>
        </p:txBody>
      </p:sp>
      <p:sp>
        <p:nvSpPr>
          <p:cNvPr id="70707" name="Text Box 51"/>
          <p:cNvSpPr txBox="1">
            <a:spLocks noChangeArrowheads="1"/>
          </p:cNvSpPr>
          <p:nvPr/>
        </p:nvSpPr>
        <p:spPr bwMode="auto">
          <a:xfrm>
            <a:off x="2560638" y="2773363"/>
            <a:ext cx="1111250" cy="503237"/>
          </a:xfrm>
          <a:prstGeom prst="rect">
            <a:avLst/>
          </a:prstGeom>
          <a:solidFill>
            <a:srgbClr val="99CCFF"/>
          </a:solidFill>
          <a:ln w="12700" algn="ctr">
            <a:solidFill>
              <a:schemeClr val="tx2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/>
          <a:lstStyle/>
          <a:p>
            <a:pPr algn="ctr"/>
            <a:r>
              <a:rPr lang="en-US" sz="1400" b="1">
                <a:solidFill>
                  <a:schemeClr val="bg1"/>
                </a:solidFill>
              </a:rPr>
              <a:t>Circulating</a:t>
            </a:r>
          </a:p>
          <a:p>
            <a:pPr algn="ctr"/>
            <a:r>
              <a:rPr lang="en-US" sz="1400" b="1">
                <a:solidFill>
                  <a:schemeClr val="bg1"/>
                </a:solidFill>
              </a:rPr>
              <a:t> beam</a:t>
            </a:r>
          </a:p>
        </p:txBody>
      </p:sp>
      <p:sp>
        <p:nvSpPr>
          <p:cNvPr id="70708" name="Text Box 52"/>
          <p:cNvSpPr txBox="1">
            <a:spLocks noChangeArrowheads="1"/>
          </p:cNvSpPr>
          <p:nvPr/>
        </p:nvSpPr>
        <p:spPr bwMode="auto">
          <a:xfrm>
            <a:off x="2560638" y="2011363"/>
            <a:ext cx="1096962" cy="533400"/>
          </a:xfrm>
          <a:prstGeom prst="rect">
            <a:avLst/>
          </a:prstGeom>
          <a:solidFill>
            <a:srgbClr val="99CCFF"/>
          </a:solidFill>
          <a:ln w="12700" algn="ctr">
            <a:solidFill>
              <a:schemeClr val="tx2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/>
          <a:lstStyle/>
          <a:p>
            <a:pPr algn="ctr"/>
            <a:r>
              <a:rPr lang="en-US" sz="1400" b="1">
                <a:solidFill>
                  <a:schemeClr val="bg1"/>
                </a:solidFill>
              </a:rPr>
              <a:t>Injection</a:t>
            </a:r>
          </a:p>
          <a:p>
            <a:pPr algn="ctr"/>
            <a:r>
              <a:rPr lang="en-US" sz="1400" b="1">
                <a:solidFill>
                  <a:schemeClr val="bg1"/>
                </a:solidFill>
              </a:rPr>
              <a:t>First turn</a:t>
            </a:r>
          </a:p>
        </p:txBody>
      </p:sp>
      <p:sp>
        <p:nvSpPr>
          <p:cNvPr id="70709" name="Text Box 53"/>
          <p:cNvSpPr txBox="1">
            <a:spLocks noChangeArrowheads="1"/>
          </p:cNvSpPr>
          <p:nvPr/>
        </p:nvSpPr>
        <p:spPr bwMode="auto">
          <a:xfrm>
            <a:off x="2560638" y="3535363"/>
            <a:ext cx="1096962" cy="488950"/>
          </a:xfrm>
          <a:prstGeom prst="rect">
            <a:avLst/>
          </a:prstGeom>
          <a:solidFill>
            <a:srgbClr val="99CCFF"/>
          </a:solidFill>
          <a:ln w="12700" algn="ctr">
            <a:solidFill>
              <a:schemeClr val="tx2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/>
          <a:lstStyle/>
          <a:p>
            <a:pPr algn="ctr"/>
            <a:r>
              <a:rPr lang="en-US" sz="1400" b="1">
                <a:solidFill>
                  <a:schemeClr val="bg1"/>
                </a:solidFill>
              </a:rPr>
              <a:t>450GeV</a:t>
            </a:r>
          </a:p>
          <a:p>
            <a:pPr algn="ctr"/>
            <a:r>
              <a:rPr lang="en-US" sz="1400" b="1">
                <a:solidFill>
                  <a:schemeClr val="bg1"/>
                </a:solidFill>
              </a:rPr>
              <a:t>initial</a:t>
            </a:r>
          </a:p>
        </p:txBody>
      </p:sp>
      <p:sp>
        <p:nvSpPr>
          <p:cNvPr id="70710" name="Text Box 54"/>
          <p:cNvSpPr txBox="1">
            <a:spLocks noChangeArrowheads="1"/>
          </p:cNvSpPr>
          <p:nvPr/>
        </p:nvSpPr>
        <p:spPr bwMode="auto">
          <a:xfrm>
            <a:off x="2560638" y="4297363"/>
            <a:ext cx="1096962" cy="517525"/>
          </a:xfrm>
          <a:prstGeom prst="rect">
            <a:avLst/>
          </a:prstGeom>
          <a:solidFill>
            <a:srgbClr val="99CCFF"/>
          </a:solidFill>
          <a:ln w="12700" algn="ctr">
            <a:solidFill>
              <a:schemeClr val="tx2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/>
          <a:lstStyle/>
          <a:p>
            <a:pPr algn="ctr"/>
            <a:r>
              <a:rPr lang="en-US" sz="1400" b="1">
                <a:solidFill>
                  <a:schemeClr val="bg1"/>
                </a:solidFill>
              </a:rPr>
              <a:t>450GeV</a:t>
            </a:r>
          </a:p>
          <a:p>
            <a:pPr algn="ctr"/>
            <a:r>
              <a:rPr lang="en-US" sz="1400" b="1">
                <a:solidFill>
                  <a:schemeClr val="bg1"/>
                </a:solidFill>
              </a:rPr>
              <a:t>optics</a:t>
            </a:r>
          </a:p>
        </p:txBody>
      </p:sp>
      <p:sp>
        <p:nvSpPr>
          <p:cNvPr id="70711" name="Text Box 55"/>
          <p:cNvSpPr txBox="1">
            <a:spLocks noChangeArrowheads="1"/>
          </p:cNvSpPr>
          <p:nvPr/>
        </p:nvSpPr>
        <p:spPr bwMode="auto">
          <a:xfrm>
            <a:off x="2560638" y="5059363"/>
            <a:ext cx="1096962" cy="488950"/>
          </a:xfrm>
          <a:prstGeom prst="rect">
            <a:avLst/>
          </a:prstGeom>
          <a:solidFill>
            <a:srgbClr val="99CCFF"/>
          </a:solidFill>
          <a:ln w="12700" algn="ctr">
            <a:solidFill>
              <a:schemeClr val="tx2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/>
          <a:lstStyle/>
          <a:p>
            <a:pPr algn="ctr"/>
            <a:r>
              <a:rPr lang="en-US" sz="1400" b="1">
                <a:solidFill>
                  <a:schemeClr val="bg1"/>
                </a:solidFill>
              </a:rPr>
              <a:t>450GeV</a:t>
            </a:r>
          </a:p>
          <a:p>
            <a:pPr algn="ctr"/>
            <a:r>
              <a:rPr lang="en-US" sz="1400" b="1">
                <a:solidFill>
                  <a:schemeClr val="bg1"/>
                </a:solidFill>
              </a:rPr>
              <a:t>Increase I</a:t>
            </a:r>
          </a:p>
        </p:txBody>
      </p:sp>
      <p:sp>
        <p:nvSpPr>
          <p:cNvPr id="70712" name="Text Box 56"/>
          <p:cNvSpPr txBox="1">
            <a:spLocks noChangeArrowheads="1"/>
          </p:cNvSpPr>
          <p:nvPr/>
        </p:nvSpPr>
        <p:spPr bwMode="auto">
          <a:xfrm>
            <a:off x="5105400" y="1752600"/>
            <a:ext cx="1066800" cy="457200"/>
          </a:xfrm>
          <a:prstGeom prst="rect">
            <a:avLst/>
          </a:prstGeom>
          <a:solidFill>
            <a:srgbClr val="FF5050"/>
          </a:solidFill>
          <a:ln w="12700" algn="ctr">
            <a:solidFill>
              <a:schemeClr val="tx2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/>
          <a:lstStyle/>
          <a:p>
            <a:pPr algn="ctr"/>
            <a:r>
              <a:rPr lang="en-US" sz="1400" b="1">
                <a:solidFill>
                  <a:schemeClr val="bg1"/>
                </a:solidFill>
              </a:rPr>
              <a:t>Snapback</a:t>
            </a:r>
          </a:p>
          <a:p>
            <a:pPr algn="ctr"/>
            <a:r>
              <a:rPr lang="en-US" sz="1400" b="1">
                <a:solidFill>
                  <a:schemeClr val="bg1"/>
                </a:solidFill>
              </a:rPr>
              <a:t>Ramp</a:t>
            </a:r>
          </a:p>
        </p:txBody>
      </p:sp>
      <p:sp>
        <p:nvSpPr>
          <p:cNvPr id="70713" name="Text Box 57"/>
          <p:cNvSpPr txBox="1">
            <a:spLocks noChangeArrowheads="1"/>
          </p:cNvSpPr>
          <p:nvPr/>
        </p:nvSpPr>
        <p:spPr bwMode="auto">
          <a:xfrm>
            <a:off x="5105400" y="2514600"/>
            <a:ext cx="1143000" cy="488950"/>
          </a:xfrm>
          <a:prstGeom prst="rect">
            <a:avLst/>
          </a:prstGeom>
          <a:solidFill>
            <a:srgbClr val="FF5050"/>
          </a:solidFill>
          <a:ln w="12700" algn="ctr">
            <a:solidFill>
              <a:schemeClr val="tx2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/>
          <a:lstStyle/>
          <a:p>
            <a:pPr algn="ctr"/>
            <a:r>
              <a:rPr lang="en-US" sz="1400" b="1">
                <a:solidFill>
                  <a:schemeClr val="bg1"/>
                </a:solidFill>
              </a:rPr>
              <a:t>Top energy</a:t>
            </a:r>
          </a:p>
          <a:p>
            <a:pPr algn="ctr"/>
            <a:r>
              <a:rPr lang="en-US" sz="1400" b="1">
                <a:solidFill>
                  <a:schemeClr val="bg1"/>
                </a:solidFill>
              </a:rPr>
              <a:t>checks</a:t>
            </a:r>
          </a:p>
        </p:txBody>
      </p:sp>
      <p:sp>
        <p:nvSpPr>
          <p:cNvPr id="70714" name="Text Box 58"/>
          <p:cNvSpPr txBox="1">
            <a:spLocks noChangeArrowheads="1"/>
          </p:cNvSpPr>
          <p:nvPr/>
        </p:nvSpPr>
        <p:spPr bwMode="auto">
          <a:xfrm>
            <a:off x="4465638" y="5334000"/>
            <a:ext cx="1173162" cy="533400"/>
          </a:xfrm>
          <a:prstGeom prst="rect">
            <a:avLst/>
          </a:prstGeom>
          <a:solidFill>
            <a:srgbClr val="00CC99"/>
          </a:solidFill>
          <a:ln w="12700" algn="ctr">
            <a:solidFill>
              <a:schemeClr val="tx2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/>
          <a:lstStyle/>
          <a:p>
            <a:pPr algn="ctr"/>
            <a:r>
              <a:rPr lang="en-US" sz="1400" b="1">
                <a:solidFill>
                  <a:schemeClr val="bg1"/>
                </a:solidFill>
              </a:rPr>
              <a:t>Top energy</a:t>
            </a:r>
          </a:p>
          <a:p>
            <a:pPr algn="ctr"/>
            <a:r>
              <a:rPr lang="en-US" sz="1400" b="1">
                <a:solidFill>
                  <a:schemeClr val="bg1"/>
                </a:solidFill>
              </a:rPr>
              <a:t>Collisions</a:t>
            </a:r>
          </a:p>
        </p:txBody>
      </p:sp>
      <p:sp>
        <p:nvSpPr>
          <p:cNvPr id="70715" name="Text Box 59"/>
          <p:cNvSpPr txBox="1">
            <a:spLocks noChangeArrowheads="1"/>
          </p:cNvSpPr>
          <p:nvPr/>
        </p:nvSpPr>
        <p:spPr bwMode="auto">
          <a:xfrm>
            <a:off x="7132638" y="2406650"/>
            <a:ext cx="1096962" cy="488950"/>
          </a:xfrm>
          <a:prstGeom prst="rect">
            <a:avLst/>
          </a:prstGeom>
          <a:solidFill>
            <a:srgbClr val="99CCFF"/>
          </a:solidFill>
          <a:ln w="12700" algn="ctr">
            <a:solidFill>
              <a:schemeClr val="tx2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/>
          <a:lstStyle/>
          <a:p>
            <a:pPr algn="ctr"/>
            <a:r>
              <a:rPr lang="en-US" sz="1400" b="1">
                <a:solidFill>
                  <a:schemeClr val="bg1"/>
                </a:solidFill>
              </a:rPr>
              <a:t>Snapback</a:t>
            </a:r>
          </a:p>
          <a:p>
            <a:pPr algn="ctr"/>
            <a:r>
              <a:rPr lang="en-US" sz="1400" b="1">
                <a:solidFill>
                  <a:schemeClr val="bg1"/>
                </a:solidFill>
              </a:rPr>
              <a:t>Ramp</a:t>
            </a:r>
          </a:p>
        </p:txBody>
      </p:sp>
      <p:sp>
        <p:nvSpPr>
          <p:cNvPr id="70716" name="Text Box 60"/>
          <p:cNvSpPr txBox="1">
            <a:spLocks noChangeArrowheads="1"/>
          </p:cNvSpPr>
          <p:nvPr/>
        </p:nvSpPr>
        <p:spPr bwMode="auto">
          <a:xfrm>
            <a:off x="7132638" y="3168650"/>
            <a:ext cx="1096962" cy="488950"/>
          </a:xfrm>
          <a:prstGeom prst="rect">
            <a:avLst/>
          </a:prstGeom>
          <a:solidFill>
            <a:srgbClr val="99CCFF"/>
          </a:solidFill>
          <a:ln w="12700" algn="ctr">
            <a:solidFill>
              <a:schemeClr val="tx2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/>
          <a:lstStyle/>
          <a:p>
            <a:pPr algn="ctr"/>
            <a:r>
              <a:rPr lang="en-US" sz="1400" b="1">
                <a:solidFill>
                  <a:schemeClr val="bg1"/>
                </a:solidFill>
              </a:rPr>
              <a:t>Top energy</a:t>
            </a:r>
          </a:p>
          <a:p>
            <a:pPr algn="ctr"/>
            <a:r>
              <a:rPr lang="en-US" sz="1400" b="1">
                <a:solidFill>
                  <a:schemeClr val="bg1"/>
                </a:solidFill>
              </a:rPr>
              <a:t>checks</a:t>
            </a:r>
          </a:p>
        </p:txBody>
      </p:sp>
      <p:sp>
        <p:nvSpPr>
          <p:cNvPr id="70717" name="Text Box 61"/>
          <p:cNvSpPr txBox="1">
            <a:spLocks noChangeArrowheads="1"/>
          </p:cNvSpPr>
          <p:nvPr/>
        </p:nvSpPr>
        <p:spPr bwMode="auto">
          <a:xfrm>
            <a:off x="5105400" y="3352800"/>
            <a:ext cx="1096963" cy="350838"/>
          </a:xfrm>
          <a:prstGeom prst="rect">
            <a:avLst/>
          </a:prstGeom>
          <a:solidFill>
            <a:srgbClr val="FF5050"/>
          </a:solidFill>
          <a:ln w="12700" algn="ctr">
            <a:solidFill>
              <a:schemeClr val="tx2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/>
          <a:lstStyle/>
          <a:p>
            <a:pPr algn="ctr"/>
            <a:r>
              <a:rPr lang="en-US" sz="1400" b="1">
                <a:solidFill>
                  <a:schemeClr val="bg1"/>
                </a:solidFill>
              </a:rPr>
              <a:t>Squeeze</a:t>
            </a:r>
          </a:p>
        </p:txBody>
      </p:sp>
      <p:sp>
        <p:nvSpPr>
          <p:cNvPr id="70718" name="Text Box 62"/>
          <p:cNvSpPr txBox="1">
            <a:spLocks noChangeArrowheads="1"/>
          </p:cNvSpPr>
          <p:nvPr/>
        </p:nvSpPr>
        <p:spPr bwMode="auto">
          <a:xfrm>
            <a:off x="7132638" y="3944938"/>
            <a:ext cx="1096962" cy="350837"/>
          </a:xfrm>
          <a:prstGeom prst="rect">
            <a:avLst/>
          </a:prstGeom>
          <a:solidFill>
            <a:srgbClr val="99CCFF"/>
          </a:solidFill>
          <a:ln w="12700" algn="ctr">
            <a:solidFill>
              <a:schemeClr val="tx2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/>
          <a:lstStyle/>
          <a:p>
            <a:pPr algn="ctr"/>
            <a:r>
              <a:rPr lang="en-US" sz="1400" b="1">
                <a:solidFill>
                  <a:schemeClr val="bg1"/>
                </a:solidFill>
              </a:rPr>
              <a:t>Squeeze</a:t>
            </a:r>
          </a:p>
        </p:txBody>
      </p:sp>
      <p:sp>
        <p:nvSpPr>
          <p:cNvPr id="70719" name="Text Box 63"/>
          <p:cNvSpPr txBox="1">
            <a:spLocks noChangeArrowheads="1"/>
          </p:cNvSpPr>
          <p:nvPr/>
        </p:nvSpPr>
        <p:spPr bwMode="auto">
          <a:xfrm>
            <a:off x="5989638" y="6172200"/>
            <a:ext cx="1096962" cy="485775"/>
          </a:xfrm>
          <a:prstGeom prst="rect">
            <a:avLst/>
          </a:prstGeom>
          <a:solidFill>
            <a:srgbClr val="00CC99"/>
          </a:solidFill>
          <a:ln w="12700" algn="ctr">
            <a:solidFill>
              <a:schemeClr val="tx2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/>
          <a:lstStyle/>
          <a:p>
            <a:pPr algn="ctr"/>
            <a:r>
              <a:rPr lang="en-US" sz="1400" b="1">
                <a:solidFill>
                  <a:schemeClr val="bg1"/>
                </a:solidFill>
              </a:rPr>
              <a:t>Pilot</a:t>
            </a:r>
          </a:p>
          <a:p>
            <a:pPr algn="ctr"/>
            <a:r>
              <a:rPr lang="en-US" sz="1400" b="1">
                <a:solidFill>
                  <a:schemeClr val="bg1"/>
                </a:solidFill>
              </a:rPr>
              <a:t>physics</a:t>
            </a:r>
          </a:p>
        </p:txBody>
      </p:sp>
      <p:sp>
        <p:nvSpPr>
          <p:cNvPr id="70720" name="Line 64"/>
          <p:cNvSpPr>
            <a:spLocks noChangeShapeType="1"/>
          </p:cNvSpPr>
          <p:nvPr/>
        </p:nvSpPr>
        <p:spPr bwMode="auto">
          <a:xfrm>
            <a:off x="2133600" y="4267200"/>
            <a:ext cx="152400" cy="1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none" w="sm" len="sm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721" name="Line 65"/>
          <p:cNvSpPr>
            <a:spLocks noChangeShapeType="1"/>
          </p:cNvSpPr>
          <p:nvPr/>
        </p:nvSpPr>
        <p:spPr bwMode="auto">
          <a:xfrm flipV="1">
            <a:off x="2286000" y="1906588"/>
            <a:ext cx="0" cy="243681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none" w="sm" len="sm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722" name="Line 66"/>
          <p:cNvSpPr>
            <a:spLocks noChangeShapeType="1"/>
          </p:cNvSpPr>
          <p:nvPr/>
        </p:nvSpPr>
        <p:spPr bwMode="auto">
          <a:xfrm>
            <a:off x="2286000" y="1905000"/>
            <a:ext cx="2819400" cy="1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triangle" w="med" len="med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723" name="Line 67"/>
          <p:cNvSpPr>
            <a:spLocks noChangeShapeType="1"/>
          </p:cNvSpPr>
          <p:nvPr/>
        </p:nvSpPr>
        <p:spPr bwMode="auto">
          <a:xfrm>
            <a:off x="2133600" y="5027613"/>
            <a:ext cx="152400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none" w="sm" len="sm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724" name="Line 68"/>
          <p:cNvSpPr>
            <a:spLocks noChangeShapeType="1"/>
          </p:cNvSpPr>
          <p:nvPr/>
        </p:nvSpPr>
        <p:spPr bwMode="auto">
          <a:xfrm flipV="1">
            <a:off x="2286000" y="4267200"/>
            <a:ext cx="0" cy="7620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none" w="sm" len="sm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725" name="Text Box 69"/>
          <p:cNvSpPr txBox="1">
            <a:spLocks noChangeArrowheads="1"/>
          </p:cNvSpPr>
          <p:nvPr/>
        </p:nvSpPr>
        <p:spPr bwMode="auto">
          <a:xfrm>
            <a:off x="5959475" y="5319713"/>
            <a:ext cx="1050925" cy="471487"/>
          </a:xfrm>
          <a:prstGeom prst="rect">
            <a:avLst/>
          </a:prstGeom>
          <a:solidFill>
            <a:srgbClr val="00CC99"/>
          </a:solidFill>
          <a:ln w="12700" algn="ctr">
            <a:solidFill>
              <a:schemeClr val="tx2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/>
          <a:lstStyle/>
          <a:p>
            <a:pPr algn="ctr"/>
            <a:r>
              <a:rPr lang="en-US" sz="1400" b="1">
                <a:solidFill>
                  <a:schemeClr val="bg1"/>
                </a:solidFill>
              </a:rPr>
              <a:t>Squeeze </a:t>
            </a:r>
          </a:p>
          <a:p>
            <a:pPr algn="ctr"/>
            <a:r>
              <a:rPr lang="en-US" sz="1400" b="1">
                <a:solidFill>
                  <a:schemeClr val="bg1"/>
                </a:solidFill>
              </a:rPr>
              <a:t>both beams</a:t>
            </a:r>
          </a:p>
        </p:txBody>
      </p:sp>
      <p:sp>
        <p:nvSpPr>
          <p:cNvPr id="70726" name="Line 70"/>
          <p:cNvSpPr>
            <a:spLocks noChangeShapeType="1"/>
          </p:cNvSpPr>
          <p:nvPr/>
        </p:nvSpPr>
        <p:spPr bwMode="auto">
          <a:xfrm>
            <a:off x="6056313" y="5016500"/>
            <a:ext cx="11112" cy="3175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triangle" w="med" len="med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727" name="Text Box 71"/>
          <p:cNvSpPr txBox="1">
            <a:spLocks noChangeArrowheads="1"/>
          </p:cNvSpPr>
          <p:nvPr/>
        </p:nvSpPr>
        <p:spPr bwMode="auto">
          <a:xfrm>
            <a:off x="7970838" y="5524500"/>
            <a:ext cx="806450" cy="280988"/>
          </a:xfrm>
          <a:prstGeom prst="rect">
            <a:avLst/>
          </a:prstGeom>
          <a:solidFill>
            <a:srgbClr val="FF5050"/>
          </a:solidFill>
          <a:ln w="12700" algn="ctr">
            <a:solidFill>
              <a:schemeClr val="tx2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/>
          <a:lstStyle/>
          <a:p>
            <a:pPr algn="ctr"/>
            <a:r>
              <a:rPr lang="en-US" sz="1400" b="1">
                <a:solidFill>
                  <a:schemeClr val="bg1"/>
                </a:solidFill>
              </a:rPr>
              <a:t>Beam 2</a:t>
            </a:r>
          </a:p>
        </p:txBody>
      </p:sp>
      <p:sp>
        <p:nvSpPr>
          <p:cNvPr id="70728" name="Text Box 72"/>
          <p:cNvSpPr txBox="1">
            <a:spLocks noChangeArrowheads="1"/>
          </p:cNvSpPr>
          <p:nvPr/>
        </p:nvSpPr>
        <p:spPr bwMode="auto">
          <a:xfrm>
            <a:off x="7970838" y="5905500"/>
            <a:ext cx="792162" cy="280988"/>
          </a:xfrm>
          <a:prstGeom prst="rect">
            <a:avLst/>
          </a:prstGeom>
          <a:solidFill>
            <a:srgbClr val="99CCFF"/>
          </a:solidFill>
          <a:ln w="12700" algn="ctr">
            <a:solidFill>
              <a:schemeClr val="tx2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/>
          <a:lstStyle/>
          <a:p>
            <a:pPr algn="ctr"/>
            <a:r>
              <a:rPr lang="en-US" sz="1400" b="1">
                <a:solidFill>
                  <a:schemeClr val="bg1"/>
                </a:solidFill>
              </a:rPr>
              <a:t>Beam 1</a:t>
            </a:r>
          </a:p>
        </p:txBody>
      </p:sp>
      <p:sp>
        <p:nvSpPr>
          <p:cNvPr id="70729" name="Text Box 73"/>
          <p:cNvSpPr txBox="1">
            <a:spLocks noChangeArrowheads="1"/>
          </p:cNvSpPr>
          <p:nvPr/>
        </p:nvSpPr>
        <p:spPr bwMode="auto">
          <a:xfrm>
            <a:off x="7970838" y="6286500"/>
            <a:ext cx="792162" cy="311150"/>
          </a:xfrm>
          <a:prstGeom prst="rect">
            <a:avLst/>
          </a:prstGeom>
          <a:solidFill>
            <a:srgbClr val="00CC99"/>
          </a:solidFill>
          <a:ln w="12700" algn="ctr">
            <a:solidFill>
              <a:schemeClr val="tx2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/>
          <a:lstStyle/>
          <a:p>
            <a:pPr algn="ctr"/>
            <a:r>
              <a:rPr lang="en-US" sz="1400" b="1">
                <a:solidFill>
                  <a:schemeClr val="bg1"/>
                </a:solidFill>
              </a:rPr>
              <a:t>2 beams</a:t>
            </a:r>
          </a:p>
        </p:txBody>
      </p:sp>
      <p:sp>
        <p:nvSpPr>
          <p:cNvPr id="70730" name="Line 74"/>
          <p:cNvSpPr>
            <a:spLocks noChangeShapeType="1"/>
          </p:cNvSpPr>
          <p:nvPr/>
        </p:nvSpPr>
        <p:spPr bwMode="auto">
          <a:xfrm>
            <a:off x="2743200" y="5568950"/>
            <a:ext cx="1588" cy="1460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triangle" w="med" len="med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731" name="Text Box 75"/>
          <p:cNvSpPr txBox="1">
            <a:spLocks noChangeArrowheads="1"/>
          </p:cNvSpPr>
          <p:nvPr/>
        </p:nvSpPr>
        <p:spPr bwMode="auto">
          <a:xfrm>
            <a:off x="1798638" y="6324600"/>
            <a:ext cx="1049337" cy="465138"/>
          </a:xfrm>
          <a:prstGeom prst="rect">
            <a:avLst/>
          </a:prstGeom>
          <a:solidFill>
            <a:srgbClr val="00CC99"/>
          </a:solidFill>
          <a:ln w="12700" algn="ctr">
            <a:solidFill>
              <a:schemeClr val="tx2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/>
          <a:lstStyle/>
          <a:p>
            <a:pPr algn="ctr"/>
            <a:r>
              <a:rPr lang="en-US" sz="1400" b="1">
                <a:solidFill>
                  <a:schemeClr val="bg1"/>
                </a:solidFill>
              </a:rPr>
              <a:t>450GeV</a:t>
            </a:r>
          </a:p>
          <a:p>
            <a:pPr algn="ctr"/>
            <a:r>
              <a:rPr lang="en-US" sz="1400" b="1">
                <a:solidFill>
                  <a:schemeClr val="bg1"/>
                </a:solidFill>
              </a:rPr>
              <a:t>Collisions</a:t>
            </a:r>
          </a:p>
        </p:txBody>
      </p:sp>
      <p:sp>
        <p:nvSpPr>
          <p:cNvPr id="70732" name="Line 76"/>
          <p:cNvSpPr>
            <a:spLocks noChangeShapeType="1"/>
          </p:cNvSpPr>
          <p:nvPr/>
        </p:nvSpPr>
        <p:spPr bwMode="auto">
          <a:xfrm>
            <a:off x="2362200" y="6172200"/>
            <a:ext cx="1588" cy="1460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triangle" w="med" len="med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733" name="Line 77"/>
          <p:cNvSpPr>
            <a:spLocks noChangeShapeType="1"/>
          </p:cNvSpPr>
          <p:nvPr/>
        </p:nvSpPr>
        <p:spPr bwMode="auto">
          <a:xfrm>
            <a:off x="3657600" y="4419600"/>
            <a:ext cx="152400" cy="1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none" w="sm" len="sm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734" name="Line 78"/>
          <p:cNvSpPr>
            <a:spLocks noChangeShapeType="1"/>
          </p:cNvSpPr>
          <p:nvPr/>
        </p:nvSpPr>
        <p:spPr bwMode="auto">
          <a:xfrm flipV="1">
            <a:off x="3810000" y="3962400"/>
            <a:ext cx="0" cy="4572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none" w="sm" len="sm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735" name="Line 79"/>
          <p:cNvSpPr>
            <a:spLocks noChangeShapeType="1"/>
          </p:cNvSpPr>
          <p:nvPr/>
        </p:nvSpPr>
        <p:spPr bwMode="auto">
          <a:xfrm>
            <a:off x="3657600" y="5181600"/>
            <a:ext cx="152400" cy="1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none" w="sm" len="sm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736" name="Line 80"/>
          <p:cNvSpPr>
            <a:spLocks noChangeShapeType="1"/>
          </p:cNvSpPr>
          <p:nvPr/>
        </p:nvSpPr>
        <p:spPr bwMode="auto">
          <a:xfrm flipV="1">
            <a:off x="3810000" y="4343400"/>
            <a:ext cx="0" cy="8382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none" w="sm" len="sm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737" name="Line 81"/>
          <p:cNvSpPr>
            <a:spLocks noChangeShapeType="1"/>
          </p:cNvSpPr>
          <p:nvPr/>
        </p:nvSpPr>
        <p:spPr bwMode="auto">
          <a:xfrm>
            <a:off x="3810000" y="3960813"/>
            <a:ext cx="3124200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none" w="sm" len="sm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738" name="Line 82"/>
          <p:cNvSpPr>
            <a:spLocks noChangeShapeType="1"/>
          </p:cNvSpPr>
          <p:nvPr/>
        </p:nvSpPr>
        <p:spPr bwMode="auto">
          <a:xfrm flipV="1">
            <a:off x="6934200" y="2667000"/>
            <a:ext cx="0" cy="12954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none" w="sm" len="sm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739" name="Line 83"/>
          <p:cNvSpPr>
            <a:spLocks noChangeShapeType="1"/>
          </p:cNvSpPr>
          <p:nvPr/>
        </p:nvSpPr>
        <p:spPr bwMode="auto">
          <a:xfrm>
            <a:off x="6934200" y="2665413"/>
            <a:ext cx="228600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triangle" w="med" len="med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740" name="Line 84"/>
          <p:cNvSpPr>
            <a:spLocks noChangeShapeType="1"/>
          </p:cNvSpPr>
          <p:nvPr/>
        </p:nvSpPr>
        <p:spPr bwMode="auto">
          <a:xfrm>
            <a:off x="2438400" y="3657600"/>
            <a:ext cx="1588" cy="20574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triangle" w="med" len="med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0741" name="Text Box 85"/>
          <p:cNvSpPr txBox="1">
            <a:spLocks noChangeArrowheads="1"/>
          </p:cNvSpPr>
          <p:nvPr/>
        </p:nvSpPr>
        <p:spPr bwMode="auto">
          <a:xfrm>
            <a:off x="7239000" y="4692650"/>
            <a:ext cx="1828800" cy="336550"/>
          </a:xfrm>
          <a:prstGeom prst="rect">
            <a:avLst/>
          </a:prstGeom>
          <a:solidFill>
            <a:srgbClr val="D8E1EC">
              <a:alpha val="60001"/>
            </a:srgbClr>
          </a:solidFill>
          <a:ln w="12700" algn="ctr">
            <a:solidFill>
              <a:schemeClr val="tx2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/>
          <a:lstStyle/>
          <a:p>
            <a:pPr algn="ctr"/>
            <a:r>
              <a:rPr lang="en-US" sz="1400" b="1">
                <a:solidFill>
                  <a:schemeClr val="bg1"/>
                </a:solidFill>
              </a:rPr>
              <a:t>Exp. Magnets OFF</a:t>
            </a:r>
          </a:p>
        </p:txBody>
      </p:sp>
      <p:sp>
        <p:nvSpPr>
          <p:cNvPr id="70742" name="Text Box 86"/>
          <p:cNvSpPr txBox="1">
            <a:spLocks noChangeArrowheads="1"/>
          </p:cNvSpPr>
          <p:nvPr/>
        </p:nvSpPr>
        <p:spPr bwMode="auto">
          <a:xfrm>
            <a:off x="7696200" y="5114925"/>
            <a:ext cx="1371600" cy="295275"/>
          </a:xfrm>
          <a:prstGeom prst="rect">
            <a:avLst/>
          </a:prstGeom>
          <a:solidFill>
            <a:srgbClr val="FFFF00">
              <a:alpha val="60001"/>
            </a:srgbClr>
          </a:solidFill>
          <a:ln w="12700" algn="ctr">
            <a:solidFill>
              <a:schemeClr val="tx2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/>
          <a:lstStyle/>
          <a:p>
            <a:pPr algn="ctr"/>
            <a:r>
              <a:rPr lang="en-US" sz="1400" b="1">
                <a:solidFill>
                  <a:schemeClr val="bg1"/>
                </a:solidFill>
              </a:rPr>
              <a:t>Dipoles OFF</a:t>
            </a:r>
          </a:p>
        </p:txBody>
      </p:sp>
      <p:sp>
        <p:nvSpPr>
          <p:cNvPr id="70743" name="Text Box 87"/>
          <p:cNvSpPr txBox="1">
            <a:spLocks noChangeArrowheads="1"/>
          </p:cNvSpPr>
          <p:nvPr/>
        </p:nvSpPr>
        <p:spPr bwMode="auto">
          <a:xfrm>
            <a:off x="1036638" y="4068763"/>
            <a:ext cx="1112837" cy="519112"/>
          </a:xfrm>
          <a:prstGeom prst="rect">
            <a:avLst/>
          </a:prstGeom>
          <a:solidFill>
            <a:srgbClr val="FF5050"/>
          </a:solidFill>
          <a:ln w="12700" algn="ctr">
            <a:solidFill>
              <a:schemeClr val="tx2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/>
          <a:lstStyle/>
          <a:p>
            <a:pPr algn="ctr"/>
            <a:r>
              <a:rPr lang="en-US" sz="1400" b="1">
                <a:solidFill>
                  <a:schemeClr val="bg1"/>
                </a:solidFill>
              </a:rPr>
              <a:t>450GeV</a:t>
            </a:r>
          </a:p>
          <a:p>
            <a:pPr algn="ctr"/>
            <a:r>
              <a:rPr lang="en-US" sz="1400" b="1">
                <a:solidFill>
                  <a:schemeClr val="bg1"/>
                </a:solidFill>
              </a:rPr>
              <a:t>optics</a:t>
            </a:r>
          </a:p>
        </p:txBody>
      </p:sp>
      <p:sp>
        <p:nvSpPr>
          <p:cNvPr id="70744" name="Text Box 88"/>
          <p:cNvSpPr txBox="1">
            <a:spLocks noChangeArrowheads="1"/>
          </p:cNvSpPr>
          <p:nvPr/>
        </p:nvSpPr>
        <p:spPr bwMode="auto">
          <a:xfrm>
            <a:off x="1036638" y="4830763"/>
            <a:ext cx="1112837" cy="501650"/>
          </a:xfrm>
          <a:prstGeom prst="rect">
            <a:avLst/>
          </a:prstGeom>
          <a:solidFill>
            <a:srgbClr val="FF5050"/>
          </a:solidFill>
          <a:ln w="12700" algn="ctr">
            <a:solidFill>
              <a:schemeClr val="tx2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/>
          <a:lstStyle/>
          <a:p>
            <a:pPr algn="ctr"/>
            <a:r>
              <a:rPr lang="en-US" sz="1400" b="1">
                <a:solidFill>
                  <a:schemeClr val="bg1"/>
                </a:solidFill>
              </a:rPr>
              <a:t>450GeV</a:t>
            </a:r>
          </a:p>
          <a:p>
            <a:pPr algn="ctr"/>
            <a:r>
              <a:rPr lang="en-US" sz="1400" b="1">
                <a:solidFill>
                  <a:schemeClr val="bg1"/>
                </a:solidFill>
              </a:rPr>
              <a:t>Increase I</a:t>
            </a:r>
          </a:p>
        </p:txBody>
      </p:sp>
      <p:sp>
        <p:nvSpPr>
          <p:cNvPr id="70745" name="Text Box 89"/>
          <p:cNvSpPr txBox="1">
            <a:spLocks noChangeArrowheads="1"/>
          </p:cNvSpPr>
          <p:nvPr/>
        </p:nvSpPr>
        <p:spPr bwMode="auto">
          <a:xfrm>
            <a:off x="5121275" y="4572000"/>
            <a:ext cx="1096963" cy="490538"/>
          </a:xfrm>
          <a:prstGeom prst="rect">
            <a:avLst/>
          </a:prstGeom>
          <a:solidFill>
            <a:srgbClr val="00CC99"/>
          </a:solidFill>
          <a:ln w="12700" algn="ctr">
            <a:solidFill>
              <a:schemeClr val="tx2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/>
          <a:lstStyle/>
          <a:p>
            <a:pPr algn="ctr"/>
            <a:r>
              <a:rPr lang="en-US" sz="1400" b="1">
                <a:solidFill>
                  <a:schemeClr val="bg1"/>
                </a:solidFill>
              </a:rPr>
              <a:t>Ramp </a:t>
            </a:r>
          </a:p>
          <a:p>
            <a:pPr algn="ctr"/>
            <a:r>
              <a:rPr lang="en-US" sz="1400" b="1">
                <a:solidFill>
                  <a:schemeClr val="bg1"/>
                </a:solidFill>
              </a:rPr>
              <a:t>both beams</a:t>
            </a:r>
          </a:p>
        </p:txBody>
      </p:sp>
      <p:grpSp>
        <p:nvGrpSpPr>
          <p:cNvPr id="91" name="Group 168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92" name="WordArt 169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93" name="WordArt 170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94" name="WordArt 171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95" name="WordArt 172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96" name="WordArt 173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 dirty="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7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677" grpId="0" animBg="1"/>
      <p:bldP spid="70678" grpId="0" animBg="1"/>
      <p:bldP spid="70679" grpId="0" animBg="1"/>
      <p:bldP spid="70680" grpId="0" animBg="1"/>
      <p:bldP spid="70681" grpId="0" animBg="1"/>
      <p:bldP spid="70682" grpId="0" animBg="1"/>
      <p:bldP spid="70683" grpId="0" animBg="1"/>
      <p:bldP spid="70684" grpId="0" animBg="1"/>
      <p:bldP spid="70685" grpId="0" animBg="1"/>
      <p:bldP spid="70686" grpId="0" animBg="1"/>
      <p:bldP spid="70687" grpId="0" animBg="1"/>
      <p:bldP spid="70688" grpId="0" animBg="1"/>
      <p:bldP spid="70689" grpId="0" animBg="1"/>
      <p:bldP spid="70690" grpId="0" animBg="1"/>
      <p:bldP spid="70691" grpId="0" animBg="1"/>
      <p:bldP spid="70692" grpId="0" animBg="1"/>
      <p:bldP spid="70693" grpId="0" animBg="1"/>
      <p:bldP spid="70694" grpId="0" animBg="1"/>
      <p:bldP spid="70695" grpId="0" animBg="1"/>
      <p:bldP spid="70696" grpId="0" animBg="1"/>
      <p:bldP spid="70696" grpId="1" animBg="1"/>
      <p:bldP spid="70697" grpId="0" animBg="1"/>
      <p:bldP spid="70697" grpId="1" animBg="1"/>
      <p:bldP spid="70698" grpId="0" animBg="1"/>
      <p:bldP spid="70699" grpId="0" animBg="1"/>
      <p:bldP spid="70700" grpId="0" animBg="1"/>
      <p:bldP spid="70701" grpId="0" animBg="1"/>
      <p:bldP spid="70702" grpId="0" animBg="1"/>
      <p:bldP spid="70703" grpId="0" animBg="1"/>
      <p:bldP spid="70704" grpId="0" animBg="1"/>
      <p:bldP spid="70705" grpId="0" animBg="1"/>
      <p:bldP spid="70706" grpId="0" animBg="1"/>
      <p:bldP spid="70707" grpId="0" animBg="1"/>
      <p:bldP spid="70708" grpId="0" animBg="1"/>
      <p:bldP spid="70709" grpId="0" animBg="1"/>
      <p:bldP spid="70710" grpId="0" animBg="1"/>
      <p:bldP spid="70711" grpId="0" animBg="1"/>
      <p:bldP spid="70712" grpId="0" animBg="1"/>
      <p:bldP spid="70713" grpId="0" animBg="1"/>
      <p:bldP spid="70714" grpId="0" animBg="1"/>
      <p:bldP spid="70715" grpId="0" animBg="1"/>
      <p:bldP spid="70716" grpId="0" animBg="1"/>
      <p:bldP spid="70717" grpId="0" animBg="1"/>
      <p:bldP spid="70718" grpId="0" animBg="1"/>
      <p:bldP spid="70719" grpId="0" animBg="1"/>
      <p:bldP spid="70720" grpId="0" animBg="1"/>
      <p:bldP spid="70721" grpId="0" animBg="1"/>
      <p:bldP spid="70722" grpId="0" animBg="1"/>
      <p:bldP spid="70723" grpId="0" animBg="1"/>
      <p:bldP spid="70724" grpId="0" animBg="1"/>
      <p:bldP spid="70725" grpId="0" animBg="1"/>
      <p:bldP spid="70726" grpId="0" animBg="1"/>
      <p:bldP spid="70727" grpId="0" animBg="1"/>
      <p:bldP spid="70728" grpId="0" animBg="1"/>
      <p:bldP spid="70729" grpId="0" animBg="1"/>
      <p:bldP spid="70730" grpId="0" animBg="1"/>
      <p:bldP spid="70731" grpId="0" animBg="1"/>
      <p:bldP spid="70732" grpId="0" animBg="1"/>
      <p:bldP spid="70733" grpId="0" animBg="1"/>
      <p:bldP spid="70734" grpId="0" animBg="1"/>
      <p:bldP spid="70735" grpId="0" animBg="1"/>
      <p:bldP spid="70736" grpId="0" animBg="1"/>
      <p:bldP spid="70737" grpId="0" animBg="1"/>
      <p:bldP spid="70738" grpId="0" animBg="1"/>
      <p:bldP spid="70739" grpId="0" animBg="1"/>
      <p:bldP spid="70740" grpId="0" animBg="1"/>
      <p:bldP spid="70741" grpId="0" animBg="1"/>
      <p:bldP spid="70742" grpId="0" animBg="1"/>
      <p:bldP spid="70743" grpId="0" animBg="1"/>
      <p:bldP spid="70744" grpId="0" animBg="1"/>
      <p:bldP spid="70745" grpId="0" animBg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7906" name="Group 162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287907" name="WordArt 163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36699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287908" name="WordArt 164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287909" name="WordArt 165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287910" name="WordArt 166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287911" name="WordArt 167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8" dist="17961" dir="13500000">
                      <a:srgbClr val="97AFCD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287765" name="Rectangle 21"/>
          <p:cNvSpPr>
            <a:spLocks noGrp="1" noChangeArrowheads="1"/>
          </p:cNvSpPr>
          <p:nvPr>
            <p:ph type="title"/>
          </p:nvPr>
        </p:nvSpPr>
        <p:spPr>
          <a:xfrm>
            <a:off x="1219200" y="333375"/>
            <a:ext cx="7924800" cy="1066800"/>
          </a:xfrm>
        </p:spPr>
        <p:txBody>
          <a:bodyPr/>
          <a:lstStyle/>
          <a:p>
            <a:r>
              <a:rPr lang="fr-FR" sz="4000"/>
              <a:t>Beam Commissioning with p+</a:t>
            </a:r>
            <a:br>
              <a:rPr lang="fr-FR" sz="4000"/>
            </a:br>
            <a:r>
              <a:rPr lang="fr-FR" sz="4000"/>
              <a:t>Stage B: Intermediate physics run</a:t>
            </a:r>
            <a:endParaRPr lang="fr-FR" sz="2800"/>
          </a:p>
        </p:txBody>
      </p:sp>
      <p:sp>
        <p:nvSpPr>
          <p:cNvPr id="287879" name="Rectangle 135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828800"/>
            <a:ext cx="8229600" cy="2362200"/>
          </a:xfrm>
          <a:noFill/>
          <a:ln/>
          <a:effectLst>
            <a:outerShdw dist="35921" dir="2700000" algn="ctr" rotWithShape="0">
              <a:schemeClr val="bg2"/>
            </a:outerShdw>
          </a:effectLst>
        </p:spPr>
        <p:txBody>
          <a:bodyPr/>
          <a:lstStyle/>
          <a:p>
            <a:pPr>
              <a:buSzTx/>
              <a:buFont typeface="Wingdings" pitchFamily="2" charset="2"/>
              <a:buBlip>
                <a:blip r:embed="rId3"/>
              </a:buBlip>
            </a:pPr>
            <a:r>
              <a:rPr lang="en-US" sz="2000"/>
              <a:t>Relaxed crossing angle (250 </a:t>
            </a:r>
            <a:r>
              <a:rPr lang="en-GB" sz="2000">
                <a:sym typeface="Symbol" pitchFamily="18" charset="2"/>
              </a:rPr>
              <a:t>rad)</a:t>
            </a:r>
            <a:endParaRPr lang="en-US" sz="2000"/>
          </a:p>
          <a:p>
            <a:pPr>
              <a:buSzTx/>
              <a:buFont typeface="Wingdings" pitchFamily="2" charset="2"/>
              <a:buBlip>
                <a:blip r:embed="rId3"/>
              </a:buBlip>
            </a:pPr>
            <a:r>
              <a:rPr lang="en-US" sz="2000"/>
              <a:t>Start un-squeezed</a:t>
            </a:r>
          </a:p>
          <a:p>
            <a:pPr>
              <a:buSzTx/>
              <a:buFont typeface="Wingdings" pitchFamily="2" charset="2"/>
              <a:buBlip>
                <a:blip r:embed="rId3"/>
              </a:buBlip>
            </a:pPr>
            <a:r>
              <a:rPr lang="en-US" sz="2000"/>
              <a:t>Then go to where we were in stage A</a:t>
            </a:r>
          </a:p>
          <a:p>
            <a:pPr>
              <a:buSzTx/>
              <a:buFont typeface="Wingdings" pitchFamily="2" charset="2"/>
              <a:buBlip>
                <a:blip r:embed="rId3"/>
              </a:buBlip>
            </a:pPr>
            <a:r>
              <a:rPr lang="en-US" sz="2000"/>
              <a:t>All values for </a:t>
            </a:r>
          </a:p>
          <a:p>
            <a:pPr lvl="1">
              <a:buSzPct val="50000"/>
              <a:buFont typeface="Wingdings" pitchFamily="2" charset="2"/>
              <a:buBlip>
                <a:blip r:embed="rId4"/>
              </a:buBlip>
            </a:pPr>
            <a:r>
              <a:rPr lang="en-US" sz="2000"/>
              <a:t>nominal emittance</a:t>
            </a:r>
          </a:p>
          <a:p>
            <a:pPr lvl="1">
              <a:buSzPct val="50000"/>
              <a:buFont typeface="Wingdings" pitchFamily="2" charset="2"/>
              <a:buBlip>
                <a:blip r:embed="rId4"/>
              </a:buBlip>
            </a:pPr>
            <a:r>
              <a:rPr lang="en-US" sz="2000"/>
              <a:t>7 TeV</a:t>
            </a:r>
          </a:p>
          <a:p>
            <a:pPr lvl="1">
              <a:buSzPct val="50000"/>
              <a:buFont typeface="Wingdings" pitchFamily="2" charset="2"/>
              <a:buBlip>
                <a:blip r:embed="rId4"/>
              </a:buBlip>
            </a:pPr>
            <a:r>
              <a:rPr lang="en-US" sz="2000"/>
              <a:t>10 m </a:t>
            </a:r>
            <a:r>
              <a:rPr lang="en-GB" sz="2000">
                <a:sym typeface="Symbol" pitchFamily="18" charset="2"/>
              </a:rPr>
              <a:t></a:t>
            </a:r>
            <a:r>
              <a:rPr lang="en-GB" sz="2000"/>
              <a:t>* in points 2 and 8 </a:t>
            </a:r>
            <a:endParaRPr lang="en-US" sz="2000"/>
          </a:p>
        </p:txBody>
      </p:sp>
      <p:sp>
        <p:nvSpPr>
          <p:cNvPr id="287880" name="Text Box 136"/>
          <p:cNvSpPr txBox="1">
            <a:spLocks noChangeArrowheads="1"/>
          </p:cNvSpPr>
          <p:nvPr/>
        </p:nvSpPr>
        <p:spPr bwMode="auto">
          <a:xfrm>
            <a:off x="5867400" y="3625850"/>
            <a:ext cx="3048000" cy="336550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>
            <a:spAutoFit/>
          </a:bodyPr>
          <a:lstStyle/>
          <a:p>
            <a:pPr algn="ctr"/>
            <a:r>
              <a:rPr lang="en-US" sz="1600" b="1">
                <a:latin typeface="Arial" pitchFamily="34" charset="0"/>
              </a:rPr>
              <a:t>Protons/beam </a:t>
            </a:r>
            <a:r>
              <a:rPr lang="en-US" sz="1600" b="1"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≈</a:t>
            </a:r>
            <a:r>
              <a:rPr lang="en-US" sz="1600" b="1">
                <a:latin typeface="Arial" pitchFamily="34" charset="0"/>
              </a:rPr>
              <a:t> few 10</a:t>
            </a:r>
            <a:r>
              <a:rPr lang="en-US" sz="1600" b="1" baseline="30000">
                <a:latin typeface="Arial" pitchFamily="34" charset="0"/>
              </a:rPr>
              <a:t>13</a:t>
            </a:r>
            <a:endParaRPr lang="en-US" sz="1600" b="1">
              <a:latin typeface="Arial" pitchFamily="34" charset="0"/>
            </a:endParaRPr>
          </a:p>
        </p:txBody>
      </p:sp>
      <p:graphicFrame>
        <p:nvGraphicFramePr>
          <p:cNvPr id="287882" name="Object 138"/>
          <p:cNvGraphicFramePr>
            <a:graphicFrameLocks noChangeAspect="1"/>
          </p:cNvGraphicFramePr>
          <p:nvPr/>
        </p:nvGraphicFramePr>
        <p:xfrm>
          <a:off x="7797800" y="1676400"/>
          <a:ext cx="1270000" cy="508000"/>
        </p:xfrm>
        <a:graphic>
          <a:graphicData uri="http://schemas.openxmlformats.org/presentationml/2006/ole">
            <p:oleObj spid="_x0000_s287882" name="Equation" r:id="rId5" imgW="1269720" imgH="507960" progId="Equation.3">
              <p:embed/>
            </p:oleObj>
          </a:graphicData>
        </a:graphic>
      </p:graphicFrame>
      <p:sp>
        <p:nvSpPr>
          <p:cNvPr id="287883" name="Text Box 139"/>
          <p:cNvSpPr txBox="1">
            <a:spLocks noChangeArrowheads="1"/>
          </p:cNvSpPr>
          <p:nvPr/>
        </p:nvSpPr>
        <p:spPr bwMode="auto">
          <a:xfrm>
            <a:off x="5867400" y="4006850"/>
            <a:ext cx="3048000" cy="336550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>
            <a:spAutoFit/>
          </a:bodyPr>
          <a:lstStyle/>
          <a:p>
            <a:pPr algn="ctr"/>
            <a:r>
              <a:rPr lang="en-US" sz="1600" b="1">
                <a:latin typeface="Arial" pitchFamily="34" charset="0"/>
              </a:rPr>
              <a:t>Stored energy/beam </a:t>
            </a:r>
            <a:r>
              <a:rPr lang="en-US" sz="1600" b="1"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≤</a:t>
            </a:r>
            <a:r>
              <a:rPr lang="en-US" sz="1600" b="1">
                <a:latin typeface="Arial" pitchFamily="34" charset="0"/>
              </a:rPr>
              <a:t> 100 MJ</a:t>
            </a:r>
          </a:p>
        </p:txBody>
      </p:sp>
      <p:sp>
        <p:nvSpPr>
          <p:cNvPr id="287886" name="Rectangle 142"/>
          <p:cNvSpPr>
            <a:spLocks noChangeArrowheads="1"/>
          </p:cNvSpPr>
          <p:nvPr/>
        </p:nvSpPr>
        <p:spPr bwMode="auto">
          <a:xfrm>
            <a:off x="152400" y="4457700"/>
            <a:ext cx="8839200" cy="2247900"/>
          </a:xfrm>
          <a:prstGeom prst="rect">
            <a:avLst/>
          </a:prstGeom>
          <a:solidFill>
            <a:srgbClr val="003366">
              <a:alpha val="39999"/>
            </a:srgbClr>
          </a:solidFill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endParaRPr lang="en-GB"/>
          </a:p>
        </p:txBody>
      </p:sp>
      <p:graphicFrame>
        <p:nvGraphicFramePr>
          <p:cNvPr id="287885" name="Group 141"/>
          <p:cNvGraphicFramePr>
            <a:graphicFrameLocks noGrp="1"/>
          </p:cNvGraphicFramePr>
          <p:nvPr/>
        </p:nvGraphicFramePr>
        <p:xfrm>
          <a:off x="152400" y="4457700"/>
          <a:ext cx="8839200" cy="2249932"/>
        </p:xfrm>
        <a:graphic>
          <a:graphicData uri="http://schemas.openxmlformats.org/drawingml/2006/table">
            <a:tbl>
              <a:tblPr/>
              <a:tblGrid>
                <a:gridCol w="685800"/>
                <a:gridCol w="685800"/>
                <a:gridCol w="685800"/>
                <a:gridCol w="838200"/>
                <a:gridCol w="914400"/>
                <a:gridCol w="1219200"/>
                <a:gridCol w="1295400"/>
                <a:gridCol w="1295400"/>
                <a:gridCol w="1219200"/>
              </a:tblGrid>
              <a:tr h="342900">
                <a:tc gridSpan="3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Parameters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Beam levels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Rates in 1 and 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Rates in 2 and 8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</a:tr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k</a:t>
                      </a:r>
                      <a:r>
                        <a:rPr kumimoji="1" lang="en-US" sz="1400" b="0" i="0" u="none" strike="noStrike" cap="none" normalizeH="0" baseline="-25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b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N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GB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cs typeface="Times New Roman" pitchFamily="18" charset="0"/>
                          <a:sym typeface="Symbol" pitchFamily="18" charset="2"/>
                        </a:rPr>
                        <a:t></a:t>
                      </a:r>
                      <a:r>
                        <a:rPr kumimoji="1" lang="en-GB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cs typeface="Times New Roman" pitchFamily="18" charset="0"/>
                        </a:rPr>
                        <a:t>* 1,5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GB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cs typeface="Times New Roman" pitchFamily="18" charset="0"/>
                        </a:rPr>
                        <a:t>(m)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I</a:t>
                      </a:r>
                      <a:r>
                        <a:rPr kumimoji="1" lang="en-US" sz="1400" b="0" i="0" u="none" strike="noStrike" cap="none" normalizeH="0" baseline="-25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beam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proton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E</a:t>
                      </a:r>
                      <a:r>
                        <a:rPr kumimoji="1" lang="en-US" sz="1400" b="0" i="0" u="none" strike="noStrike" cap="none" normalizeH="0" baseline="-25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beam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(MJ)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Luminosity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(cm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-2</a:t>
                      </a: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s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-1</a:t>
                      </a: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)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Events/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crossing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Luminosity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(cm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-2</a:t>
                      </a: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s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-1</a:t>
                      </a: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)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Events/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crossing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175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ahoma" pitchFamily="34" charset="0"/>
                        </a:rPr>
                        <a:t>936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4 10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10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3.7 10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13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42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2.4 10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31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&lt;&lt; 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2.6 10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31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0.15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936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4 10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10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ahoma" pitchFamily="34" charset="0"/>
                        </a:rPr>
                        <a:t>2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3.7 10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13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42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1.3 10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32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0.73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2.6 10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31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0.15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936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ahoma" pitchFamily="34" charset="0"/>
                        </a:rPr>
                        <a:t>6</a:t>
                      </a: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10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5.6 10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13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63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2.9 10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32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1.6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6.0 10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31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0.34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936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ahoma" pitchFamily="34" charset="0"/>
                        </a:rPr>
                        <a:t>9</a:t>
                      </a: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10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8.4 10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13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94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1.2 10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33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7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1.3 10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32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0.76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pSp>
        <p:nvGrpSpPr>
          <p:cNvPr id="287912" name="Group 168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287913" name="WordArt 169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287914" name="WordArt 170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287915" name="WordArt 171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287916" name="WordArt 172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287917" name="WordArt 173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 dirty="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</p:spTree>
  </p:cSld>
  <p:clrMapOvr>
    <a:masterClrMapping/>
  </p:clrMapOvr>
  <p:transition advTm="31425">
    <p:fade/>
  </p:transition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8962" name="Group 194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288963" name="WordArt 195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36699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288964" name="WordArt 196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288965" name="WordArt 197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288966" name="WordArt 198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288967" name="WordArt 199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8" dist="17961" dir="13500000">
                      <a:srgbClr val="97AFCD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288789" name="Rectangle 21"/>
          <p:cNvSpPr>
            <a:spLocks noGrp="1" noChangeArrowheads="1"/>
          </p:cNvSpPr>
          <p:nvPr>
            <p:ph type="title"/>
          </p:nvPr>
        </p:nvSpPr>
        <p:spPr>
          <a:xfrm>
            <a:off x="1219200" y="333375"/>
            <a:ext cx="7924800" cy="1066800"/>
          </a:xfrm>
        </p:spPr>
        <p:txBody>
          <a:bodyPr/>
          <a:lstStyle/>
          <a:p>
            <a:r>
              <a:rPr lang="fr-FR" sz="4000"/>
              <a:t>Beam Commissioning with p+</a:t>
            </a:r>
            <a:br>
              <a:rPr lang="fr-FR" sz="4000"/>
            </a:br>
            <a:r>
              <a:rPr lang="fr-FR" sz="4000"/>
              <a:t>Stage C&amp;D: 25 ns Operation</a:t>
            </a:r>
            <a:endParaRPr lang="fr-FR" sz="2800"/>
          </a:p>
        </p:txBody>
      </p:sp>
      <p:sp>
        <p:nvSpPr>
          <p:cNvPr id="288948" name="Rectangle 180"/>
          <p:cNvSpPr>
            <a:spLocks noChangeArrowheads="1"/>
          </p:cNvSpPr>
          <p:nvPr/>
        </p:nvSpPr>
        <p:spPr bwMode="auto">
          <a:xfrm>
            <a:off x="609600" y="1524000"/>
            <a:ext cx="8229600" cy="2362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None/>
            </a:pPr>
            <a:endParaRPr kumimoji="1" lang="fr-FR">
              <a:latin typeface="Tahoma" pitchFamily="34" charset="0"/>
              <a:cs typeface="Times New Roman" pitchFamily="18" charset="0"/>
            </a:endParaRPr>
          </a:p>
        </p:txBody>
      </p:sp>
      <p:sp>
        <p:nvSpPr>
          <p:cNvPr id="288949" name="Text Box 181"/>
          <p:cNvSpPr txBox="1">
            <a:spLocks noChangeArrowheads="1"/>
          </p:cNvSpPr>
          <p:nvPr/>
        </p:nvSpPr>
        <p:spPr bwMode="auto">
          <a:xfrm>
            <a:off x="5867400" y="3168650"/>
            <a:ext cx="3048000" cy="336550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>
            <a:spAutoFit/>
          </a:bodyPr>
          <a:lstStyle/>
          <a:p>
            <a:pPr algn="ctr"/>
            <a:r>
              <a:rPr lang="en-US" sz="1600" b="1">
                <a:latin typeface="Arial" pitchFamily="34" charset="0"/>
              </a:rPr>
              <a:t>Protons/beam </a:t>
            </a:r>
            <a:r>
              <a:rPr lang="en-US" sz="1600" b="1"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≈</a:t>
            </a:r>
            <a:r>
              <a:rPr lang="en-US" sz="1600" b="1">
                <a:latin typeface="Arial" pitchFamily="34" charset="0"/>
              </a:rPr>
              <a:t> 10</a:t>
            </a:r>
            <a:r>
              <a:rPr lang="en-US" sz="1600" b="1" baseline="30000">
                <a:latin typeface="Arial" pitchFamily="34" charset="0"/>
              </a:rPr>
              <a:t>14</a:t>
            </a:r>
            <a:endParaRPr lang="en-US" sz="1600" b="1">
              <a:latin typeface="Arial" pitchFamily="34" charset="0"/>
            </a:endParaRPr>
          </a:p>
        </p:txBody>
      </p:sp>
      <p:sp>
        <p:nvSpPr>
          <p:cNvPr id="288950" name="Text Box 182"/>
          <p:cNvSpPr txBox="1">
            <a:spLocks noChangeArrowheads="1"/>
          </p:cNvSpPr>
          <p:nvPr/>
        </p:nvSpPr>
        <p:spPr bwMode="auto">
          <a:xfrm>
            <a:off x="5867400" y="3473450"/>
            <a:ext cx="3048000" cy="336550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>
            <a:spAutoFit/>
          </a:bodyPr>
          <a:lstStyle/>
          <a:p>
            <a:pPr algn="ctr"/>
            <a:r>
              <a:rPr lang="en-US" sz="1600" b="1">
                <a:latin typeface="Arial" pitchFamily="34" charset="0"/>
              </a:rPr>
              <a:t>Stored energy/beam </a:t>
            </a:r>
            <a:r>
              <a:rPr lang="en-US" sz="1600" b="1">
                <a:latin typeface=""/>
              </a:rPr>
              <a:t>≥</a:t>
            </a:r>
            <a:r>
              <a:rPr lang="en-US" sz="1600" b="1">
                <a:latin typeface="Arial" pitchFamily="34" charset="0"/>
              </a:rPr>
              <a:t> 100 MJ</a:t>
            </a:r>
          </a:p>
        </p:txBody>
      </p:sp>
      <p:sp>
        <p:nvSpPr>
          <p:cNvPr id="288953" name="Rectangle 185"/>
          <p:cNvSpPr>
            <a:spLocks noGrp="1" noChangeArrowheads="1"/>
          </p:cNvSpPr>
          <p:nvPr>
            <p:ph type="body" idx="1"/>
          </p:nvPr>
        </p:nvSpPr>
        <p:spPr>
          <a:xfrm>
            <a:off x="762000" y="1524000"/>
            <a:ext cx="7696200" cy="2951163"/>
          </a:xfrm>
          <a:noFill/>
          <a:ln/>
        </p:spPr>
        <p:txBody>
          <a:bodyPr/>
          <a:lstStyle/>
          <a:p>
            <a:pPr>
              <a:buSzTx/>
              <a:buFont typeface="Wingdings" pitchFamily="2" charset="2"/>
              <a:buBlip>
                <a:blip r:embed="rId2"/>
              </a:buBlip>
            </a:pPr>
            <a:r>
              <a:rPr lang="en-US" sz="1800"/>
              <a:t>Nominal crossing angle (285 </a:t>
            </a:r>
            <a:r>
              <a:rPr lang="en-GB" sz="1800">
                <a:sym typeface="Symbol" pitchFamily="18" charset="2"/>
              </a:rPr>
              <a:t>rad)</a:t>
            </a:r>
            <a:endParaRPr lang="en-US" sz="1800"/>
          </a:p>
          <a:p>
            <a:pPr>
              <a:buSzTx/>
              <a:buFont typeface="Wingdings" pitchFamily="2" charset="2"/>
              <a:buBlip>
                <a:blip r:embed="rId2"/>
              </a:buBlip>
            </a:pPr>
            <a:r>
              <a:rPr lang="en-US" sz="1800"/>
              <a:t>Start un-squeezed</a:t>
            </a:r>
          </a:p>
          <a:p>
            <a:pPr>
              <a:buSzTx/>
              <a:buFont typeface="Wingdings" pitchFamily="2" charset="2"/>
              <a:buBlip>
                <a:blip r:embed="rId2"/>
              </a:buBlip>
            </a:pPr>
            <a:r>
              <a:rPr lang="en-US" sz="1800"/>
              <a:t>Then go to where we were in stage B</a:t>
            </a:r>
          </a:p>
          <a:p>
            <a:pPr>
              <a:buSzTx/>
              <a:buFont typeface="Wingdings" pitchFamily="2" charset="2"/>
              <a:buBlip>
                <a:blip r:embed="rId2"/>
              </a:buBlip>
            </a:pPr>
            <a:r>
              <a:rPr lang="en-US" sz="1800"/>
              <a:t>All values for </a:t>
            </a:r>
          </a:p>
          <a:p>
            <a:pPr lvl="1">
              <a:buSzPct val="50000"/>
              <a:buFont typeface="Wingdings" pitchFamily="2" charset="2"/>
              <a:buBlip>
                <a:blip r:embed="rId3"/>
              </a:buBlip>
            </a:pPr>
            <a:r>
              <a:rPr lang="en-US" sz="1800"/>
              <a:t>nominal emittance</a:t>
            </a:r>
          </a:p>
          <a:p>
            <a:pPr lvl="1">
              <a:buSzPct val="50000"/>
              <a:buFont typeface="Wingdings" pitchFamily="2" charset="2"/>
              <a:buBlip>
                <a:blip r:embed="rId3"/>
              </a:buBlip>
            </a:pPr>
            <a:r>
              <a:rPr lang="en-US" sz="1800"/>
              <a:t>7 TeV</a:t>
            </a:r>
          </a:p>
          <a:p>
            <a:pPr lvl="1">
              <a:buSzPct val="50000"/>
              <a:buFont typeface="Wingdings" pitchFamily="2" charset="2"/>
              <a:buBlip>
                <a:blip r:embed="rId3"/>
              </a:buBlip>
            </a:pPr>
            <a:r>
              <a:rPr lang="en-US" sz="1800"/>
              <a:t>10m </a:t>
            </a:r>
            <a:r>
              <a:rPr lang="en-GB" sz="1800">
                <a:sym typeface="Symbol" pitchFamily="18" charset="2"/>
              </a:rPr>
              <a:t></a:t>
            </a:r>
            <a:r>
              <a:rPr lang="en-GB" sz="1800"/>
              <a:t>* in points 2 and 8</a:t>
            </a:r>
            <a:endParaRPr lang="fr-FR" sz="1800"/>
          </a:p>
        </p:txBody>
      </p:sp>
      <p:sp>
        <p:nvSpPr>
          <p:cNvPr id="288954" name="Rectangle 186"/>
          <p:cNvSpPr>
            <a:spLocks noChangeArrowheads="1"/>
          </p:cNvSpPr>
          <p:nvPr/>
        </p:nvSpPr>
        <p:spPr bwMode="auto">
          <a:xfrm>
            <a:off x="190500" y="3873500"/>
            <a:ext cx="8829675" cy="2909888"/>
          </a:xfrm>
          <a:prstGeom prst="rect">
            <a:avLst/>
          </a:prstGeom>
          <a:solidFill>
            <a:srgbClr val="003366">
              <a:alpha val="39999"/>
            </a:srgbClr>
          </a:solidFill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endParaRPr lang="en-GB"/>
          </a:p>
        </p:txBody>
      </p:sp>
      <p:graphicFrame>
        <p:nvGraphicFramePr>
          <p:cNvPr id="288952" name="Group 184"/>
          <p:cNvGraphicFramePr>
            <a:graphicFrameLocks noGrp="1"/>
          </p:cNvGraphicFramePr>
          <p:nvPr/>
        </p:nvGraphicFramePr>
        <p:xfrm>
          <a:off x="185738" y="3865563"/>
          <a:ext cx="8839200" cy="2923032"/>
        </p:xfrm>
        <a:graphic>
          <a:graphicData uri="http://schemas.openxmlformats.org/drawingml/2006/table">
            <a:tbl>
              <a:tblPr/>
              <a:tblGrid>
                <a:gridCol w="685800"/>
                <a:gridCol w="685800"/>
                <a:gridCol w="685800"/>
                <a:gridCol w="838200"/>
                <a:gridCol w="914400"/>
                <a:gridCol w="1219200"/>
                <a:gridCol w="1295400"/>
                <a:gridCol w="1295400"/>
                <a:gridCol w="1219200"/>
              </a:tblGrid>
              <a:tr h="342900">
                <a:tc gridSpan="3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Parameters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Beam levels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Rates in 1 and 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Rates in 2 and 8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</a:tr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k</a:t>
                      </a:r>
                      <a:r>
                        <a:rPr kumimoji="1" lang="en-US" sz="1400" b="0" i="0" u="none" strike="noStrike" cap="none" normalizeH="0" baseline="-25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b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N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GB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cs typeface="Times New Roman" pitchFamily="18" charset="0"/>
                          <a:sym typeface="Symbol" pitchFamily="18" charset="2"/>
                        </a:rPr>
                        <a:t></a:t>
                      </a:r>
                      <a:r>
                        <a:rPr kumimoji="1" lang="en-GB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cs typeface="Times New Roman" pitchFamily="18" charset="0"/>
                        </a:rPr>
                        <a:t>* 1,5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GB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  <a:cs typeface="Times New Roman" pitchFamily="18" charset="0"/>
                        </a:rPr>
                        <a:t>(m)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  <a:cs typeface="Times New Roman" pitchFamily="18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I</a:t>
                      </a:r>
                      <a:r>
                        <a:rPr kumimoji="1" lang="en-US" sz="1400" b="0" i="0" u="none" strike="noStrike" cap="none" normalizeH="0" baseline="-25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beam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proton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E</a:t>
                      </a:r>
                      <a:r>
                        <a:rPr kumimoji="1" lang="en-US" sz="1400" b="0" i="0" u="none" strike="noStrike" cap="none" normalizeH="0" baseline="-25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beam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(MJ)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Luminosity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(cm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-2</a:t>
                      </a: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s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-1</a:t>
                      </a: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)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Events/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crossing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Luminosity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(cm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-2</a:t>
                      </a: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s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-1</a:t>
                      </a: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)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Events/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crossing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ahoma" pitchFamily="34" charset="0"/>
                        </a:rPr>
                        <a:t>2808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4 10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10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1.1 10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14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126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7.2 10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31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&lt;&lt; 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7.9 10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31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0.15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2808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4 10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10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ahoma" pitchFamily="34" charset="0"/>
                        </a:rPr>
                        <a:t>2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1.1 10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14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126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3.8 10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32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0.72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7.9 10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31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0.15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2808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ahoma" pitchFamily="34" charset="0"/>
                        </a:rPr>
                        <a:t>5</a:t>
                      </a: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10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1.4 10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14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157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5.9 10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32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1.1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1.2 10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32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0.24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2808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5 10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10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ahoma" pitchFamily="34" charset="0"/>
                        </a:rPr>
                        <a:t>1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1.4 10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14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157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1.1 10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33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2.1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1.2 10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32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0.24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29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2808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5 10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10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Tahoma" pitchFamily="34" charset="0"/>
                        </a:rPr>
                        <a:t>0.55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1.4 10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14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157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1.9 10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33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3.6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0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1.2 10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32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0.24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342900">
                <a:tc gridSpan="3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Nominal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3.2 10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14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362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34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19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6.5 10</a:t>
                      </a:r>
                      <a:r>
                        <a:rPr kumimoji="1" lang="en-US" sz="1400" b="0" i="0" u="none" strike="noStrike" cap="none" normalizeH="0" baseline="3000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32</a:t>
                      </a:r>
                      <a:endParaRPr kumimoji="1" lang="en-US" sz="1400" b="0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ahoma" pitchFamily="34" charset="0"/>
                      </a:endParaRP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Pct val="75000"/>
                        <a:buFont typeface="Wingdings" pitchFamily="2" charset="2"/>
                        <a:buNone/>
                        <a:tabLst/>
                      </a:pPr>
                      <a:r>
                        <a:rPr kumimoji="1" lang="en-US" sz="14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ahoma" pitchFamily="34" charset="0"/>
                        </a:rPr>
                        <a:t>1.2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grpSp>
        <p:nvGrpSpPr>
          <p:cNvPr id="288968" name="Group 200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288969" name="WordArt 201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288970" name="WordArt 202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288971" name="WordArt 203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288972" name="WordArt 204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288973" name="WordArt 205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</p:spTree>
  </p:cSld>
  <p:clrMapOvr>
    <a:masterClrMapping/>
  </p:clrMapOvr>
  <p:transition advTm="36943">
    <p:fade/>
  </p:transition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9186" name="Group 2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349187" name="WordArt 3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36699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49188" name="WordArt 4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49189" name="WordArt 5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49190" name="WordArt 6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349191" name="WordArt 7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8" dist="17961" dir="13500000">
                      <a:srgbClr val="97AFCD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349192" name="Rectangle 8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Contents</a:t>
            </a:r>
          </a:p>
        </p:txBody>
      </p:sp>
      <p:sp>
        <p:nvSpPr>
          <p:cNvPr id="349193" name="Rectangle 9"/>
          <p:cNvSpPr>
            <a:spLocks noGrp="1" noChangeArrowheads="1"/>
          </p:cNvSpPr>
          <p:nvPr>
            <p:ph type="body" idx="1"/>
          </p:nvPr>
        </p:nvSpPr>
        <p:spPr>
          <a:xfrm>
            <a:off x="152400" y="1981200"/>
            <a:ext cx="4495800" cy="2667000"/>
          </a:xfrm>
        </p:spPr>
        <p:txBody>
          <a:bodyPr/>
          <a:lstStyle/>
          <a:p>
            <a:pPr>
              <a:lnSpc>
                <a:spcPct val="80000"/>
              </a:lnSpc>
              <a:buFont typeface="Wingdings" pitchFamily="2" charset="2"/>
              <a:buAutoNum type="arabicPeriod"/>
            </a:pPr>
            <a:r>
              <a:rPr lang="en-US" sz="2400" dirty="0">
                <a:solidFill>
                  <a:schemeClr val="accent1">
                    <a:lumMod val="50000"/>
                  </a:schemeClr>
                </a:solidFill>
              </a:rPr>
              <a:t>Accelerator complex</a:t>
            </a:r>
          </a:p>
          <a:p>
            <a:pPr>
              <a:lnSpc>
                <a:spcPct val="80000"/>
              </a:lnSpc>
              <a:buFont typeface="Wingdings" pitchFamily="2" charset="2"/>
              <a:buAutoNum type="arabicPeriod"/>
            </a:pPr>
            <a:r>
              <a:rPr lang="en-US" sz="2400" dirty="0">
                <a:solidFill>
                  <a:schemeClr val="accent1">
                    <a:lumMod val="50000"/>
                  </a:schemeClr>
                </a:solidFill>
              </a:rPr>
              <a:t>Energy Stored in the Magnets</a:t>
            </a:r>
          </a:p>
          <a:p>
            <a:pPr marL="762000" lvl="1" indent="-304800">
              <a:lnSpc>
                <a:spcPct val="80000"/>
              </a:lnSpc>
            </a:pPr>
            <a:r>
              <a:rPr lang="en-US" sz="2400" dirty="0">
                <a:solidFill>
                  <a:schemeClr val="accent1">
                    <a:lumMod val="50000"/>
                  </a:schemeClr>
                </a:solidFill>
              </a:rPr>
              <a:t>Quench Protection System</a:t>
            </a:r>
          </a:p>
          <a:p>
            <a:pPr marL="762000" lvl="1" indent="-304800">
              <a:lnSpc>
                <a:spcPct val="80000"/>
              </a:lnSpc>
            </a:pPr>
            <a:r>
              <a:rPr lang="en-US" sz="2400" dirty="0">
                <a:solidFill>
                  <a:schemeClr val="accent1">
                    <a:lumMod val="50000"/>
                  </a:schemeClr>
                </a:solidFill>
              </a:rPr>
              <a:t>Power Interlock System</a:t>
            </a:r>
          </a:p>
          <a:p>
            <a:pPr marL="762000" lvl="1" indent="-304800">
              <a:lnSpc>
                <a:spcPct val="80000"/>
              </a:lnSpc>
            </a:pPr>
            <a:r>
              <a:rPr lang="en-US" sz="2400" dirty="0">
                <a:solidFill>
                  <a:schemeClr val="accent1">
                    <a:lumMod val="50000"/>
                  </a:schemeClr>
                </a:solidFill>
              </a:rPr>
              <a:t>Energy Extraction</a:t>
            </a:r>
          </a:p>
          <a:p>
            <a:pPr>
              <a:lnSpc>
                <a:spcPct val="80000"/>
              </a:lnSpc>
              <a:buFont typeface="Wingdings" pitchFamily="2" charset="2"/>
              <a:buAutoNum type="arabicPeriod"/>
            </a:pPr>
            <a:r>
              <a:rPr lang="en-US" sz="2400" dirty="0">
                <a:solidFill>
                  <a:schemeClr val="accent1">
                    <a:lumMod val="50000"/>
                  </a:schemeClr>
                </a:solidFill>
              </a:rPr>
              <a:t>Energy Stored in the Beams</a:t>
            </a:r>
          </a:p>
          <a:p>
            <a:pPr marL="762000" lvl="1" indent="-304800">
              <a:lnSpc>
                <a:spcPct val="80000"/>
              </a:lnSpc>
            </a:pPr>
            <a:r>
              <a:rPr lang="en-US" sz="2400" dirty="0">
                <a:solidFill>
                  <a:schemeClr val="accent1">
                    <a:lumMod val="50000"/>
                  </a:schemeClr>
                </a:solidFill>
              </a:rPr>
              <a:t>Beam Dump System</a:t>
            </a:r>
          </a:p>
          <a:p>
            <a:pPr marL="762000" lvl="1" indent="-304800">
              <a:lnSpc>
                <a:spcPct val="80000"/>
              </a:lnSpc>
            </a:pPr>
            <a:r>
              <a:rPr lang="en-US" sz="2400" dirty="0">
                <a:solidFill>
                  <a:schemeClr val="accent1">
                    <a:lumMod val="50000"/>
                  </a:schemeClr>
                </a:solidFill>
              </a:rPr>
              <a:t>Collimation System</a:t>
            </a:r>
          </a:p>
          <a:p>
            <a:pPr>
              <a:lnSpc>
                <a:spcPct val="80000"/>
              </a:lnSpc>
              <a:buFont typeface="Wingdings" pitchFamily="2" charset="2"/>
              <a:buAutoNum type="arabicPeriod"/>
            </a:pPr>
            <a:r>
              <a:rPr lang="en-US" sz="2400" dirty="0">
                <a:solidFill>
                  <a:schemeClr val="accent1">
                    <a:lumMod val="50000"/>
                  </a:schemeClr>
                </a:solidFill>
              </a:rPr>
              <a:t>Machine Protection System</a:t>
            </a:r>
          </a:p>
        </p:txBody>
      </p:sp>
      <p:grpSp>
        <p:nvGrpSpPr>
          <p:cNvPr id="349194" name="Group 10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349195" name="WordArt 11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349196" name="WordArt 12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49197" name="WordArt 13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49198" name="WordArt 14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49199" name="WordArt 15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  <p:sp>
        <p:nvSpPr>
          <p:cNvPr id="349200" name="Rectangle 16"/>
          <p:cNvSpPr>
            <a:spLocks noChangeArrowheads="1"/>
          </p:cNvSpPr>
          <p:nvPr/>
        </p:nvSpPr>
        <p:spPr bwMode="auto">
          <a:xfrm>
            <a:off x="4800600" y="1981200"/>
            <a:ext cx="4114800" cy="396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1"/>
            </a:outerShdw>
          </a:effectLst>
        </p:spPr>
        <p:txBody>
          <a:bodyPr/>
          <a:lstStyle/>
          <a:p>
            <a:pPr marL="609600" indent="-6096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AutoNum type="arabicPeriod" startAt="5"/>
            </a:pPr>
            <a:r>
              <a:rPr kumimoji="1" lang="en-US" dirty="0">
                <a:solidFill>
                  <a:schemeClr val="accent1">
                    <a:lumMod val="50000"/>
                  </a:schemeClr>
                </a:solidFill>
                <a:latin typeface="Tahoma" pitchFamily="34" charset="0"/>
              </a:rPr>
              <a:t>Overall Strategy for Commissioning: </a:t>
            </a: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US" dirty="0">
                <a:solidFill>
                  <a:schemeClr val="accent1">
                    <a:lumMod val="50000"/>
                  </a:schemeClr>
                </a:solidFill>
                <a:latin typeface="Tahoma" pitchFamily="34" charset="0"/>
              </a:rPr>
              <a:t>HW Commissioning</a:t>
            </a: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US" dirty="0">
                <a:solidFill>
                  <a:schemeClr val="accent1">
                    <a:lumMod val="50000"/>
                  </a:schemeClr>
                </a:solidFill>
                <a:latin typeface="Tahoma" pitchFamily="34" charset="0"/>
              </a:rPr>
              <a:t>Machine Checkout</a:t>
            </a: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US" dirty="0">
                <a:solidFill>
                  <a:schemeClr val="accent1">
                    <a:lumMod val="50000"/>
                  </a:schemeClr>
                </a:solidFill>
                <a:latin typeface="Tahoma" pitchFamily="34" charset="0"/>
              </a:rPr>
              <a:t>Beam Commissioning</a:t>
            </a:r>
          </a:p>
          <a:p>
            <a:pPr marL="1371600" lvl="2" indent="-4572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US" dirty="0">
                <a:solidFill>
                  <a:schemeClr val="accent1">
                    <a:lumMod val="50000"/>
                  </a:schemeClr>
                </a:solidFill>
                <a:latin typeface="Tahoma" pitchFamily="34" charset="0"/>
              </a:rPr>
              <a:t>Stage A</a:t>
            </a:r>
          </a:p>
          <a:p>
            <a:pPr marL="1371600" lvl="2" indent="-4572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US" dirty="0">
                <a:solidFill>
                  <a:schemeClr val="accent1">
                    <a:lumMod val="50000"/>
                  </a:schemeClr>
                </a:solidFill>
                <a:latin typeface="Tahoma" pitchFamily="34" charset="0"/>
              </a:rPr>
              <a:t>Stage B</a:t>
            </a:r>
          </a:p>
          <a:p>
            <a:pPr marL="1371600" lvl="2" indent="-4572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r>
              <a:rPr kumimoji="1" lang="en-US" dirty="0">
                <a:solidFill>
                  <a:schemeClr val="accent1">
                    <a:lumMod val="50000"/>
                  </a:schemeClr>
                </a:solidFill>
                <a:latin typeface="Tahoma" pitchFamily="34" charset="0"/>
              </a:rPr>
              <a:t>Stage C&amp;D</a:t>
            </a:r>
          </a:p>
          <a:p>
            <a:pPr marL="609600" indent="-6096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AutoNum type="arabicPeriod" startAt="6"/>
            </a:pPr>
            <a:r>
              <a:rPr kumimoji="1" lang="en-US" dirty="0">
                <a:latin typeface="Tahoma" pitchFamily="34" charset="0"/>
              </a:rPr>
              <a:t>Documentation &amp; Human Resources</a:t>
            </a:r>
          </a:p>
          <a:p>
            <a:pPr marL="609600" indent="-6096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AutoNum type="arabicPeriod" startAt="6"/>
            </a:pPr>
            <a:r>
              <a:rPr kumimoji="1" lang="en-US" dirty="0">
                <a:solidFill>
                  <a:schemeClr val="accent1">
                    <a:lumMod val="50000"/>
                  </a:schemeClr>
                </a:solidFill>
                <a:latin typeface="Tahoma" pitchFamily="34" charset="0"/>
              </a:rPr>
              <a:t>Conclusions</a:t>
            </a: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endParaRPr kumimoji="1" lang="en-US" dirty="0">
              <a:latin typeface="Tahoma" pitchFamily="34" charset="0"/>
            </a:endParaRP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endParaRPr kumimoji="1" lang="en-US" dirty="0">
              <a:latin typeface="Tahoma" pitchFamily="34" charset="0"/>
            </a:endParaRP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endParaRPr kumimoji="1" lang="en-US" dirty="0">
              <a:latin typeface="Tahoma" pitchFamily="34" charset="0"/>
            </a:endParaRPr>
          </a:p>
          <a:p>
            <a:pPr marL="990600" lvl="1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75000"/>
              <a:buFont typeface="Wingdings" pitchFamily="2" charset="2"/>
              <a:buChar char="l"/>
            </a:pPr>
            <a:endParaRPr kumimoji="1" lang="en-US" dirty="0">
              <a:latin typeface="Tahoma" pitchFamily="34" charset="0"/>
            </a:endParaRPr>
          </a:p>
        </p:txBody>
      </p:sp>
      <p:sp>
        <p:nvSpPr>
          <p:cNvPr id="349201" name="Line 17"/>
          <p:cNvSpPr>
            <a:spLocks noChangeShapeType="1"/>
          </p:cNvSpPr>
          <p:nvPr/>
        </p:nvSpPr>
        <p:spPr bwMode="auto">
          <a:xfrm>
            <a:off x="4648200" y="1752600"/>
            <a:ext cx="0" cy="4114800"/>
          </a:xfrm>
          <a:prstGeom prst="line">
            <a:avLst/>
          </a:prstGeom>
          <a:noFill/>
          <a:ln w="28575" cap="sq">
            <a:solidFill>
              <a:schemeClr val="tx1"/>
            </a:solidFill>
            <a:round/>
            <a:headEnd type="none" w="sm" len="sm"/>
            <a:tailEnd type="none" w="sm" len="sm"/>
          </a:ln>
          <a:effectLst/>
        </p:spPr>
        <p:txBody>
          <a:bodyPr/>
          <a:lstStyle/>
          <a:p>
            <a:endParaRPr lang="en-GB"/>
          </a:p>
        </p:txBody>
      </p:sp>
      <p:sp>
        <p:nvSpPr>
          <p:cNvPr id="349202" name="Rectangle 18"/>
          <p:cNvSpPr>
            <a:spLocks noChangeArrowheads="1"/>
          </p:cNvSpPr>
          <p:nvPr/>
        </p:nvSpPr>
        <p:spPr bwMode="auto">
          <a:xfrm>
            <a:off x="4724400" y="4876800"/>
            <a:ext cx="4419600" cy="609600"/>
          </a:xfrm>
          <a:prstGeom prst="rect">
            <a:avLst/>
          </a:prstGeom>
          <a:noFill/>
          <a:ln w="28575" cap="sq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endParaRPr lang="en-GB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0860" name="Group 44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290861" name="WordArt 45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36699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290862" name="WordArt 46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290863" name="WordArt 47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290864" name="WordArt 48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290865" name="WordArt 49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8" dist="17961" dir="13500000">
                      <a:srgbClr val="97AFCD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29081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Documentation</a:t>
            </a:r>
          </a:p>
        </p:txBody>
      </p:sp>
      <p:sp>
        <p:nvSpPr>
          <p:cNvPr id="29081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52400" y="1828800"/>
            <a:ext cx="5029200" cy="1655763"/>
          </a:xfrm>
        </p:spPr>
        <p:txBody>
          <a:bodyPr/>
          <a:lstStyle/>
          <a:p>
            <a:pPr>
              <a:lnSpc>
                <a:spcPct val="90000"/>
              </a:lnSpc>
              <a:buSzTx/>
              <a:buFont typeface="Wingdings" pitchFamily="2" charset="2"/>
              <a:buBlip>
                <a:blip r:embed="rId2"/>
              </a:buBlip>
            </a:pPr>
            <a:r>
              <a:rPr lang="fr-FR" sz="2000"/>
              <a:t>Hardware Commissioning Coordination</a:t>
            </a:r>
          </a:p>
          <a:p>
            <a:pPr lvl="1">
              <a:lnSpc>
                <a:spcPct val="90000"/>
              </a:lnSpc>
              <a:buSzPct val="50000"/>
              <a:buFont typeface="Wingdings" pitchFamily="2" charset="2"/>
              <a:buBlip>
                <a:blip r:embed="rId3"/>
              </a:buBlip>
            </a:pPr>
            <a:r>
              <a:rPr lang="fr-FR" sz="2000">
                <a:effectLst>
                  <a:outerShdw blurRad="38100" dist="38100" dir="2700000" algn="tl">
                    <a:srgbClr val="000000"/>
                  </a:outerShdw>
                </a:effectLst>
                <a:hlinkClick r:id="rId4"/>
              </a:rPr>
              <a:t>http://hcc.web.cern.ch/hcc/</a:t>
            </a:r>
            <a:endParaRPr lang="fr-FR" sz="2000">
              <a:effectLst>
                <a:outerShdw blurRad="38100" dist="38100" dir="2700000" algn="tl">
                  <a:srgbClr val="000000"/>
                </a:outerShdw>
              </a:effectLst>
            </a:endParaRPr>
          </a:p>
          <a:p>
            <a:pPr>
              <a:lnSpc>
                <a:spcPct val="90000"/>
              </a:lnSpc>
              <a:buSzTx/>
              <a:buFont typeface="Wingdings" pitchFamily="2" charset="2"/>
              <a:buBlip>
                <a:blip r:embed="rId2"/>
              </a:buBlip>
            </a:pPr>
            <a:endParaRPr lang="fr-FR" sz="2000"/>
          </a:p>
          <a:p>
            <a:pPr>
              <a:lnSpc>
                <a:spcPct val="90000"/>
              </a:lnSpc>
              <a:buSzTx/>
              <a:buFont typeface="Wingdings" pitchFamily="2" charset="2"/>
              <a:buBlip>
                <a:blip r:embed="rId2"/>
              </a:buBlip>
            </a:pPr>
            <a:r>
              <a:rPr lang="fr-FR" sz="2000"/>
              <a:t>Machine Checkout</a:t>
            </a:r>
          </a:p>
          <a:p>
            <a:pPr lvl="1">
              <a:lnSpc>
                <a:spcPct val="90000"/>
              </a:lnSpc>
              <a:buSzPct val="50000"/>
              <a:buFont typeface="Wingdings" pitchFamily="2" charset="2"/>
              <a:buBlip>
                <a:blip r:embed="rId3"/>
              </a:buBlip>
            </a:pPr>
            <a:r>
              <a:rPr lang="fr-FR" sz="2000">
                <a:effectLst>
                  <a:outerShdw blurRad="38100" dist="38100" dir="2700000" algn="tl">
                    <a:srgbClr val="000000"/>
                  </a:outerShdw>
                </a:effectLst>
                <a:hlinkClick r:id="rId5"/>
              </a:rPr>
              <a:t>http://wikis/display/LHCOP/LHC+Machine+Checkout</a:t>
            </a:r>
            <a:endParaRPr lang="fr-FR" sz="2000">
              <a:effectLst>
                <a:outerShdw blurRad="38100" dist="38100" dir="2700000" algn="tl">
                  <a:srgbClr val="000000"/>
                </a:outerShdw>
              </a:effectLst>
            </a:endParaRPr>
          </a:p>
          <a:p>
            <a:pPr>
              <a:lnSpc>
                <a:spcPct val="90000"/>
              </a:lnSpc>
              <a:buSzTx/>
              <a:buFont typeface="Wingdings" pitchFamily="2" charset="2"/>
              <a:buBlip>
                <a:blip r:embed="rId2"/>
              </a:buBlip>
            </a:pPr>
            <a:endParaRPr lang="fr-FR" sz="2000"/>
          </a:p>
          <a:p>
            <a:pPr>
              <a:lnSpc>
                <a:spcPct val="90000"/>
              </a:lnSpc>
              <a:buSzTx/>
              <a:buFont typeface="Wingdings" pitchFamily="2" charset="2"/>
              <a:buBlip>
                <a:blip r:embed="rId2"/>
              </a:buBlip>
            </a:pPr>
            <a:r>
              <a:rPr lang="fr-FR" sz="2000"/>
              <a:t>LHC Commissioning Procedures</a:t>
            </a:r>
          </a:p>
          <a:p>
            <a:pPr lvl="1">
              <a:lnSpc>
                <a:spcPct val="90000"/>
              </a:lnSpc>
              <a:buSzPct val="50000"/>
              <a:buFont typeface="Wingdings" pitchFamily="2" charset="2"/>
              <a:buBlip>
                <a:blip r:embed="rId3"/>
              </a:buBlip>
            </a:pPr>
            <a:r>
              <a:rPr lang="fr-FR" sz="2000">
                <a:effectLst>
                  <a:outerShdw blurRad="38100" dist="38100" dir="2700000" algn="tl">
                    <a:srgbClr val="000000"/>
                  </a:outerShdw>
                </a:effectLst>
                <a:hlinkClick r:id="rId6"/>
              </a:rPr>
              <a:t>http://lhccwg.web.cern.ch/lhccwg/overview_index.htm</a:t>
            </a:r>
            <a:endParaRPr lang="fr-FR" sz="2000">
              <a:effectLst>
                <a:outerShdw blurRad="38100" dist="38100" dir="2700000" algn="tl">
                  <a:srgbClr val="000000"/>
                </a:outerShdw>
              </a:effectLst>
            </a:endParaRPr>
          </a:p>
        </p:txBody>
      </p:sp>
      <p:pic>
        <p:nvPicPr>
          <p:cNvPr id="290840" name="Picture 24"/>
          <p:cNvPicPr>
            <a:picLocks noChangeAspect="1" noChangeArrowheads="1"/>
          </p:cNvPicPr>
          <p:nvPr/>
        </p:nvPicPr>
        <p:blipFill>
          <a:blip r:embed="rId7"/>
          <a:srcRect/>
          <a:stretch>
            <a:fillRect/>
          </a:stretch>
        </p:blipFill>
        <p:spPr bwMode="auto">
          <a:xfrm>
            <a:off x="5387975" y="1562100"/>
            <a:ext cx="3756025" cy="5257800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</p:pic>
      <p:grpSp>
        <p:nvGrpSpPr>
          <p:cNvPr id="290866" name="Group 50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290867" name="WordArt 51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290868" name="WordArt 52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290869" name="WordArt 53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290870" name="WordArt 54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290871" name="WordArt 55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</p:spTree>
  </p:cSld>
  <p:clrMapOvr>
    <a:masterClrMapping/>
  </p:clrMapOvr>
  <p:transition advTm="60276">
    <p:fade/>
  </p:transition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1051" name="Group 3851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311052" name="WordArt 3852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36699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11053" name="WordArt 3853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11054" name="WordArt 3854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11055" name="WordArt 3855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311056" name="WordArt 3856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8" dist="17961" dir="13500000">
                      <a:srgbClr val="97AFCD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291861" name="Rectangle 2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Human Resources</a:t>
            </a:r>
          </a:p>
        </p:txBody>
      </p:sp>
      <p:sp>
        <p:nvSpPr>
          <p:cNvPr id="291946" name="Rectangle 106"/>
          <p:cNvSpPr>
            <a:spLocks noChangeArrowheads="1"/>
          </p:cNvSpPr>
          <p:nvPr/>
        </p:nvSpPr>
        <p:spPr bwMode="auto">
          <a:xfrm>
            <a:off x="0" y="1600200"/>
            <a:ext cx="9144000" cy="5181600"/>
          </a:xfrm>
          <a:prstGeom prst="rect">
            <a:avLst/>
          </a:prstGeom>
          <a:solidFill>
            <a:srgbClr val="FFFFFF">
              <a:alpha val="34000"/>
            </a:srgbClr>
          </a:solidFill>
          <a:ln w="12700" cap="sq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endParaRPr lang="en-GB"/>
          </a:p>
        </p:txBody>
      </p:sp>
      <p:grpSp>
        <p:nvGrpSpPr>
          <p:cNvPr id="309595" name="Group 2395"/>
          <p:cNvGrpSpPr>
            <a:grpSpLocks/>
          </p:cNvGrpSpPr>
          <p:nvPr/>
        </p:nvGrpSpPr>
        <p:grpSpPr bwMode="auto">
          <a:xfrm>
            <a:off x="4710113" y="1622425"/>
            <a:ext cx="1766887" cy="1501775"/>
            <a:chOff x="2688" y="1052"/>
            <a:chExt cx="1113" cy="946"/>
          </a:xfrm>
        </p:grpSpPr>
        <p:sp>
          <p:nvSpPr>
            <p:cNvPr id="2" name="Text Box 530"/>
            <p:cNvSpPr txBox="1">
              <a:spLocks noChangeArrowheads="1"/>
            </p:cNvSpPr>
            <p:nvPr/>
          </p:nvSpPr>
          <p:spPr bwMode="auto">
            <a:xfrm>
              <a:off x="2688" y="1632"/>
              <a:ext cx="1113" cy="366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 eaLnBrk="1" hangingPunct="1">
                <a:spcBef>
                  <a:spcPct val="20000"/>
                </a:spcBef>
                <a:buClr>
                  <a:schemeClr val="accent1"/>
                </a:buClr>
                <a:buFont typeface="Wingdings" pitchFamily="2" charset="2"/>
                <a:buNone/>
              </a:pPr>
              <a:r>
                <a:rPr lang="en-US" sz="1600">
                  <a:effectLst>
                    <a:outerShdw blurRad="38100" dist="38100" dir="2700000" algn="tl">
                      <a:srgbClr val="000000"/>
                    </a:outerShdw>
                  </a:effectLst>
                  <a:latin typeface="Berlin Sans FB" pitchFamily="34" charset="0"/>
                </a:rPr>
                <a:t>Machine Coordinators</a:t>
              </a:r>
              <a:endParaRPr lang="en-US" sz="1600" baseline="-25000">
                <a:effectLst>
                  <a:outerShdw blurRad="38100" dist="38100" dir="2700000" algn="tl">
                    <a:srgbClr val="000000"/>
                  </a:outerShdw>
                </a:effectLst>
                <a:latin typeface="Berlin Sans FB" pitchFamily="34" charset="0"/>
              </a:endParaRPr>
            </a:p>
          </p:txBody>
        </p:sp>
        <p:grpSp>
          <p:nvGrpSpPr>
            <p:cNvPr id="309594" name="Group 2394"/>
            <p:cNvGrpSpPr>
              <a:grpSpLocks/>
            </p:cNvGrpSpPr>
            <p:nvPr/>
          </p:nvGrpSpPr>
          <p:grpSpPr bwMode="auto">
            <a:xfrm>
              <a:off x="2928" y="1052"/>
              <a:ext cx="639" cy="632"/>
              <a:chOff x="2928" y="1052"/>
              <a:chExt cx="639" cy="632"/>
            </a:xfrm>
          </p:grpSpPr>
          <p:grpSp>
            <p:nvGrpSpPr>
              <p:cNvPr id="292159" name="Group 460"/>
              <p:cNvGrpSpPr>
                <a:grpSpLocks/>
              </p:cNvGrpSpPr>
              <p:nvPr/>
            </p:nvGrpSpPr>
            <p:grpSpPr bwMode="auto">
              <a:xfrm>
                <a:off x="3129" y="1052"/>
                <a:ext cx="399" cy="436"/>
                <a:chOff x="1508" y="3020"/>
                <a:chExt cx="1044" cy="1242"/>
              </a:xfrm>
            </p:grpSpPr>
            <p:sp>
              <p:nvSpPr>
                <p:cNvPr id="292160" name="AutoShape 461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1508" y="3020"/>
                  <a:ext cx="1044" cy="1242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292161" name="Freeform 462"/>
                <p:cNvSpPr>
                  <a:spLocks/>
                </p:cNvSpPr>
                <p:nvPr/>
              </p:nvSpPr>
              <p:spPr bwMode="auto">
                <a:xfrm>
                  <a:off x="2312" y="3580"/>
                  <a:ext cx="150" cy="66"/>
                </a:xfrm>
                <a:custGeom>
                  <a:avLst/>
                  <a:gdLst>
                    <a:gd name="T0" fmla="*/ 6 w 150"/>
                    <a:gd name="T1" fmla="*/ 38 h 66"/>
                    <a:gd name="T2" fmla="*/ 0 w 150"/>
                    <a:gd name="T3" fmla="*/ 62 h 66"/>
                    <a:gd name="T4" fmla="*/ 0 w 150"/>
                    <a:gd name="T5" fmla="*/ 66 h 66"/>
                    <a:gd name="T6" fmla="*/ 2 w 150"/>
                    <a:gd name="T7" fmla="*/ 66 h 66"/>
                    <a:gd name="T8" fmla="*/ 138 w 150"/>
                    <a:gd name="T9" fmla="*/ 60 h 66"/>
                    <a:gd name="T10" fmla="*/ 140 w 150"/>
                    <a:gd name="T11" fmla="*/ 60 h 66"/>
                    <a:gd name="T12" fmla="*/ 140 w 150"/>
                    <a:gd name="T13" fmla="*/ 58 h 66"/>
                    <a:gd name="T14" fmla="*/ 150 w 150"/>
                    <a:gd name="T15" fmla="*/ 34 h 66"/>
                    <a:gd name="T16" fmla="*/ 150 w 150"/>
                    <a:gd name="T17" fmla="*/ 32 h 66"/>
                    <a:gd name="T18" fmla="*/ 148 w 150"/>
                    <a:gd name="T19" fmla="*/ 32 h 66"/>
                    <a:gd name="T20" fmla="*/ 108 w 150"/>
                    <a:gd name="T21" fmla="*/ 32 h 66"/>
                    <a:gd name="T22" fmla="*/ 108 w 150"/>
                    <a:gd name="T23" fmla="*/ 32 h 66"/>
                    <a:gd name="T24" fmla="*/ 108 w 150"/>
                    <a:gd name="T25" fmla="*/ 32 h 66"/>
                    <a:gd name="T26" fmla="*/ 108 w 150"/>
                    <a:gd name="T27" fmla="*/ 32 h 66"/>
                    <a:gd name="T28" fmla="*/ 108 w 150"/>
                    <a:gd name="T29" fmla="*/ 32 h 66"/>
                    <a:gd name="T30" fmla="*/ 106 w 150"/>
                    <a:gd name="T31" fmla="*/ 28 h 66"/>
                    <a:gd name="T32" fmla="*/ 102 w 150"/>
                    <a:gd name="T33" fmla="*/ 14 h 66"/>
                    <a:gd name="T34" fmla="*/ 102 w 150"/>
                    <a:gd name="T35" fmla="*/ 14 h 66"/>
                    <a:gd name="T36" fmla="*/ 100 w 150"/>
                    <a:gd name="T37" fmla="*/ 10 h 66"/>
                    <a:gd name="T38" fmla="*/ 98 w 150"/>
                    <a:gd name="T39" fmla="*/ 6 h 66"/>
                    <a:gd name="T40" fmla="*/ 94 w 150"/>
                    <a:gd name="T41" fmla="*/ 4 h 66"/>
                    <a:gd name="T42" fmla="*/ 90 w 150"/>
                    <a:gd name="T43" fmla="*/ 2 h 66"/>
                    <a:gd name="T44" fmla="*/ 90 w 150"/>
                    <a:gd name="T45" fmla="*/ 2 h 66"/>
                    <a:gd name="T46" fmla="*/ 84 w 150"/>
                    <a:gd name="T47" fmla="*/ 0 h 66"/>
                    <a:gd name="T48" fmla="*/ 78 w 150"/>
                    <a:gd name="T49" fmla="*/ 2 h 66"/>
                    <a:gd name="T50" fmla="*/ 70 w 150"/>
                    <a:gd name="T51" fmla="*/ 6 h 66"/>
                    <a:gd name="T52" fmla="*/ 66 w 150"/>
                    <a:gd name="T53" fmla="*/ 12 h 66"/>
                    <a:gd name="T54" fmla="*/ 60 w 150"/>
                    <a:gd name="T55" fmla="*/ 18 h 66"/>
                    <a:gd name="T56" fmla="*/ 60 w 150"/>
                    <a:gd name="T57" fmla="*/ 18 h 66"/>
                    <a:gd name="T58" fmla="*/ 52 w 150"/>
                    <a:gd name="T59" fmla="*/ 28 h 66"/>
                    <a:gd name="T60" fmla="*/ 46 w 150"/>
                    <a:gd name="T61" fmla="*/ 32 h 66"/>
                    <a:gd name="T62" fmla="*/ 46 w 150"/>
                    <a:gd name="T63" fmla="*/ 32 h 66"/>
                    <a:gd name="T64" fmla="*/ 8 w 150"/>
                    <a:gd name="T65" fmla="*/ 38 h 66"/>
                    <a:gd name="T66" fmla="*/ 6 w 150"/>
                    <a:gd name="T67" fmla="*/ 38 h 66"/>
                    <a:gd name="T68" fmla="*/ 6 w 150"/>
                    <a:gd name="T69" fmla="*/ 38 h 6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0"/>
                    <a:gd name="T106" fmla="*/ 0 h 66"/>
                    <a:gd name="T107" fmla="*/ 150 w 150"/>
                    <a:gd name="T108" fmla="*/ 66 h 6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0" h="66">
                      <a:moveTo>
                        <a:pt x="6" y="38"/>
                      </a:move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2" y="66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0" y="58"/>
                      </a:lnTo>
                      <a:lnTo>
                        <a:pt x="150" y="34"/>
                      </a:lnTo>
                      <a:lnTo>
                        <a:pt x="150" y="32"/>
                      </a:lnTo>
                      <a:lnTo>
                        <a:pt x="148" y="32"/>
                      </a:lnTo>
                      <a:lnTo>
                        <a:pt x="108" y="32"/>
                      </a:lnTo>
                      <a:lnTo>
                        <a:pt x="106" y="28"/>
                      </a:lnTo>
                      <a:lnTo>
                        <a:pt x="102" y="14"/>
                      </a:lnTo>
                      <a:lnTo>
                        <a:pt x="100" y="10"/>
                      </a:lnTo>
                      <a:lnTo>
                        <a:pt x="98" y="6"/>
                      </a:lnTo>
                      <a:lnTo>
                        <a:pt x="94" y="4"/>
                      </a:lnTo>
                      <a:lnTo>
                        <a:pt x="90" y="2"/>
                      </a:lnTo>
                      <a:lnTo>
                        <a:pt x="84" y="0"/>
                      </a:lnTo>
                      <a:lnTo>
                        <a:pt x="78" y="2"/>
                      </a:lnTo>
                      <a:lnTo>
                        <a:pt x="70" y="6"/>
                      </a:lnTo>
                      <a:lnTo>
                        <a:pt x="66" y="12"/>
                      </a:lnTo>
                      <a:lnTo>
                        <a:pt x="60" y="18"/>
                      </a:lnTo>
                      <a:lnTo>
                        <a:pt x="52" y="28"/>
                      </a:lnTo>
                      <a:lnTo>
                        <a:pt x="46" y="32"/>
                      </a:lnTo>
                      <a:lnTo>
                        <a:pt x="8" y="38"/>
                      </a:lnTo>
                      <a:lnTo>
                        <a:pt x="6" y="38"/>
                      </a:lnTo>
                      <a:close/>
                    </a:path>
                  </a:pathLst>
                </a:custGeom>
                <a:solidFill>
                  <a:srgbClr val="63636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162" name="Freeform 463"/>
                <p:cNvSpPr>
                  <a:spLocks/>
                </p:cNvSpPr>
                <p:nvPr/>
              </p:nvSpPr>
              <p:spPr bwMode="auto">
                <a:xfrm>
                  <a:off x="2228" y="3514"/>
                  <a:ext cx="248" cy="508"/>
                </a:xfrm>
                <a:custGeom>
                  <a:avLst/>
                  <a:gdLst>
                    <a:gd name="T0" fmla="*/ 36 w 248"/>
                    <a:gd name="T1" fmla="*/ 8 h 508"/>
                    <a:gd name="T2" fmla="*/ 36 w 248"/>
                    <a:gd name="T3" fmla="*/ 8 h 508"/>
                    <a:gd name="T4" fmla="*/ 42 w 248"/>
                    <a:gd name="T5" fmla="*/ 4 h 508"/>
                    <a:gd name="T6" fmla="*/ 48 w 248"/>
                    <a:gd name="T7" fmla="*/ 2 h 508"/>
                    <a:gd name="T8" fmla="*/ 56 w 248"/>
                    <a:gd name="T9" fmla="*/ 0 h 508"/>
                    <a:gd name="T10" fmla="*/ 66 w 248"/>
                    <a:gd name="T11" fmla="*/ 4 h 508"/>
                    <a:gd name="T12" fmla="*/ 74 w 248"/>
                    <a:gd name="T13" fmla="*/ 10 h 508"/>
                    <a:gd name="T14" fmla="*/ 84 w 248"/>
                    <a:gd name="T15" fmla="*/ 24 h 508"/>
                    <a:gd name="T16" fmla="*/ 92 w 248"/>
                    <a:gd name="T17" fmla="*/ 44 h 508"/>
                    <a:gd name="T18" fmla="*/ 92 w 248"/>
                    <a:gd name="T19" fmla="*/ 44 h 508"/>
                    <a:gd name="T20" fmla="*/ 102 w 248"/>
                    <a:gd name="T21" fmla="*/ 74 h 508"/>
                    <a:gd name="T22" fmla="*/ 118 w 248"/>
                    <a:gd name="T23" fmla="*/ 114 h 508"/>
                    <a:gd name="T24" fmla="*/ 162 w 248"/>
                    <a:gd name="T25" fmla="*/ 218 h 508"/>
                    <a:gd name="T26" fmla="*/ 208 w 248"/>
                    <a:gd name="T27" fmla="*/ 328 h 508"/>
                    <a:gd name="T28" fmla="*/ 230 w 248"/>
                    <a:gd name="T29" fmla="*/ 380 h 508"/>
                    <a:gd name="T30" fmla="*/ 248 w 248"/>
                    <a:gd name="T31" fmla="*/ 426 h 508"/>
                    <a:gd name="T32" fmla="*/ 248 w 248"/>
                    <a:gd name="T33" fmla="*/ 426 h 508"/>
                    <a:gd name="T34" fmla="*/ 244 w 248"/>
                    <a:gd name="T35" fmla="*/ 436 h 508"/>
                    <a:gd name="T36" fmla="*/ 230 w 248"/>
                    <a:gd name="T37" fmla="*/ 480 h 508"/>
                    <a:gd name="T38" fmla="*/ 230 w 248"/>
                    <a:gd name="T39" fmla="*/ 480 h 508"/>
                    <a:gd name="T40" fmla="*/ 226 w 248"/>
                    <a:gd name="T41" fmla="*/ 488 h 508"/>
                    <a:gd name="T42" fmla="*/ 220 w 248"/>
                    <a:gd name="T43" fmla="*/ 496 h 508"/>
                    <a:gd name="T44" fmla="*/ 214 w 248"/>
                    <a:gd name="T45" fmla="*/ 502 h 508"/>
                    <a:gd name="T46" fmla="*/ 206 w 248"/>
                    <a:gd name="T47" fmla="*/ 506 h 508"/>
                    <a:gd name="T48" fmla="*/ 196 w 248"/>
                    <a:gd name="T49" fmla="*/ 508 h 508"/>
                    <a:gd name="T50" fmla="*/ 184 w 248"/>
                    <a:gd name="T51" fmla="*/ 508 h 508"/>
                    <a:gd name="T52" fmla="*/ 172 w 248"/>
                    <a:gd name="T53" fmla="*/ 504 h 508"/>
                    <a:gd name="T54" fmla="*/ 158 w 248"/>
                    <a:gd name="T55" fmla="*/ 496 h 508"/>
                    <a:gd name="T56" fmla="*/ 142 w 248"/>
                    <a:gd name="T57" fmla="*/ 484 h 508"/>
                    <a:gd name="T58" fmla="*/ 126 w 248"/>
                    <a:gd name="T59" fmla="*/ 466 h 508"/>
                    <a:gd name="T60" fmla="*/ 108 w 248"/>
                    <a:gd name="T61" fmla="*/ 444 h 508"/>
                    <a:gd name="T62" fmla="*/ 88 w 248"/>
                    <a:gd name="T63" fmla="*/ 414 h 508"/>
                    <a:gd name="T64" fmla="*/ 68 w 248"/>
                    <a:gd name="T65" fmla="*/ 378 h 508"/>
                    <a:gd name="T66" fmla="*/ 46 w 248"/>
                    <a:gd name="T67" fmla="*/ 336 h 508"/>
                    <a:gd name="T68" fmla="*/ 24 w 248"/>
                    <a:gd name="T69" fmla="*/ 284 h 508"/>
                    <a:gd name="T70" fmla="*/ 0 w 248"/>
                    <a:gd name="T71" fmla="*/ 226 h 508"/>
                    <a:gd name="T72" fmla="*/ 36 w 248"/>
                    <a:gd name="T73" fmla="*/ 8 h 508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48"/>
                    <a:gd name="T112" fmla="*/ 0 h 508"/>
                    <a:gd name="T113" fmla="*/ 248 w 248"/>
                    <a:gd name="T114" fmla="*/ 508 h 508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48" h="508">
                      <a:moveTo>
                        <a:pt x="36" y="8"/>
                      </a:moveTo>
                      <a:lnTo>
                        <a:pt x="36" y="8"/>
                      </a:lnTo>
                      <a:lnTo>
                        <a:pt x="42" y="4"/>
                      </a:lnTo>
                      <a:lnTo>
                        <a:pt x="48" y="2"/>
                      </a:lnTo>
                      <a:lnTo>
                        <a:pt x="56" y="0"/>
                      </a:lnTo>
                      <a:lnTo>
                        <a:pt x="66" y="4"/>
                      </a:lnTo>
                      <a:lnTo>
                        <a:pt x="74" y="10"/>
                      </a:lnTo>
                      <a:lnTo>
                        <a:pt x="84" y="24"/>
                      </a:lnTo>
                      <a:lnTo>
                        <a:pt x="92" y="44"/>
                      </a:lnTo>
                      <a:lnTo>
                        <a:pt x="102" y="74"/>
                      </a:lnTo>
                      <a:lnTo>
                        <a:pt x="118" y="114"/>
                      </a:lnTo>
                      <a:lnTo>
                        <a:pt x="162" y="218"/>
                      </a:lnTo>
                      <a:lnTo>
                        <a:pt x="208" y="328"/>
                      </a:lnTo>
                      <a:lnTo>
                        <a:pt x="230" y="380"/>
                      </a:lnTo>
                      <a:lnTo>
                        <a:pt x="248" y="426"/>
                      </a:lnTo>
                      <a:lnTo>
                        <a:pt x="244" y="436"/>
                      </a:lnTo>
                      <a:lnTo>
                        <a:pt x="230" y="480"/>
                      </a:lnTo>
                      <a:lnTo>
                        <a:pt x="226" y="488"/>
                      </a:lnTo>
                      <a:lnTo>
                        <a:pt x="220" y="496"/>
                      </a:lnTo>
                      <a:lnTo>
                        <a:pt x="214" y="502"/>
                      </a:lnTo>
                      <a:lnTo>
                        <a:pt x="206" y="506"/>
                      </a:lnTo>
                      <a:lnTo>
                        <a:pt x="196" y="508"/>
                      </a:lnTo>
                      <a:lnTo>
                        <a:pt x="184" y="508"/>
                      </a:lnTo>
                      <a:lnTo>
                        <a:pt x="172" y="504"/>
                      </a:lnTo>
                      <a:lnTo>
                        <a:pt x="158" y="496"/>
                      </a:lnTo>
                      <a:lnTo>
                        <a:pt x="142" y="484"/>
                      </a:lnTo>
                      <a:lnTo>
                        <a:pt x="126" y="466"/>
                      </a:lnTo>
                      <a:lnTo>
                        <a:pt x="108" y="444"/>
                      </a:lnTo>
                      <a:lnTo>
                        <a:pt x="88" y="414"/>
                      </a:lnTo>
                      <a:lnTo>
                        <a:pt x="68" y="378"/>
                      </a:lnTo>
                      <a:lnTo>
                        <a:pt x="46" y="336"/>
                      </a:lnTo>
                      <a:lnTo>
                        <a:pt x="24" y="284"/>
                      </a:lnTo>
                      <a:lnTo>
                        <a:pt x="0" y="226"/>
                      </a:lnTo>
                      <a:lnTo>
                        <a:pt x="36" y="8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163" name="Freeform 464"/>
                <p:cNvSpPr>
                  <a:spLocks/>
                </p:cNvSpPr>
                <p:nvPr/>
              </p:nvSpPr>
              <p:spPr bwMode="auto">
                <a:xfrm>
                  <a:off x="2298" y="3788"/>
                  <a:ext cx="202" cy="258"/>
                </a:xfrm>
                <a:custGeom>
                  <a:avLst/>
                  <a:gdLst>
                    <a:gd name="T0" fmla="*/ 72 w 202"/>
                    <a:gd name="T1" fmla="*/ 0 h 258"/>
                    <a:gd name="T2" fmla="*/ 72 w 202"/>
                    <a:gd name="T3" fmla="*/ 0 h 258"/>
                    <a:gd name="T4" fmla="*/ 86 w 202"/>
                    <a:gd name="T5" fmla="*/ 12 h 258"/>
                    <a:gd name="T6" fmla="*/ 122 w 202"/>
                    <a:gd name="T7" fmla="*/ 44 h 258"/>
                    <a:gd name="T8" fmla="*/ 140 w 202"/>
                    <a:gd name="T9" fmla="*/ 64 h 258"/>
                    <a:gd name="T10" fmla="*/ 160 w 202"/>
                    <a:gd name="T11" fmla="*/ 86 h 258"/>
                    <a:gd name="T12" fmla="*/ 174 w 202"/>
                    <a:gd name="T13" fmla="*/ 108 h 258"/>
                    <a:gd name="T14" fmla="*/ 180 w 202"/>
                    <a:gd name="T15" fmla="*/ 120 h 258"/>
                    <a:gd name="T16" fmla="*/ 184 w 202"/>
                    <a:gd name="T17" fmla="*/ 130 h 258"/>
                    <a:gd name="T18" fmla="*/ 184 w 202"/>
                    <a:gd name="T19" fmla="*/ 130 h 258"/>
                    <a:gd name="T20" fmla="*/ 196 w 202"/>
                    <a:gd name="T21" fmla="*/ 168 h 258"/>
                    <a:gd name="T22" fmla="*/ 200 w 202"/>
                    <a:gd name="T23" fmla="*/ 184 h 258"/>
                    <a:gd name="T24" fmla="*/ 202 w 202"/>
                    <a:gd name="T25" fmla="*/ 200 h 258"/>
                    <a:gd name="T26" fmla="*/ 202 w 202"/>
                    <a:gd name="T27" fmla="*/ 214 h 258"/>
                    <a:gd name="T28" fmla="*/ 198 w 202"/>
                    <a:gd name="T29" fmla="*/ 226 h 258"/>
                    <a:gd name="T30" fmla="*/ 190 w 202"/>
                    <a:gd name="T31" fmla="*/ 236 h 258"/>
                    <a:gd name="T32" fmla="*/ 178 w 202"/>
                    <a:gd name="T33" fmla="*/ 246 h 258"/>
                    <a:gd name="T34" fmla="*/ 178 w 202"/>
                    <a:gd name="T35" fmla="*/ 246 h 258"/>
                    <a:gd name="T36" fmla="*/ 168 w 202"/>
                    <a:gd name="T37" fmla="*/ 252 h 258"/>
                    <a:gd name="T38" fmla="*/ 156 w 202"/>
                    <a:gd name="T39" fmla="*/ 256 h 258"/>
                    <a:gd name="T40" fmla="*/ 144 w 202"/>
                    <a:gd name="T41" fmla="*/ 258 h 258"/>
                    <a:gd name="T42" fmla="*/ 130 w 202"/>
                    <a:gd name="T43" fmla="*/ 258 h 258"/>
                    <a:gd name="T44" fmla="*/ 118 w 202"/>
                    <a:gd name="T45" fmla="*/ 258 h 258"/>
                    <a:gd name="T46" fmla="*/ 104 w 202"/>
                    <a:gd name="T47" fmla="*/ 254 h 258"/>
                    <a:gd name="T48" fmla="*/ 76 w 202"/>
                    <a:gd name="T49" fmla="*/ 246 h 258"/>
                    <a:gd name="T50" fmla="*/ 52 w 202"/>
                    <a:gd name="T51" fmla="*/ 234 h 258"/>
                    <a:gd name="T52" fmla="*/ 30 w 202"/>
                    <a:gd name="T53" fmla="*/ 218 h 258"/>
                    <a:gd name="T54" fmla="*/ 20 w 202"/>
                    <a:gd name="T55" fmla="*/ 210 h 258"/>
                    <a:gd name="T56" fmla="*/ 12 w 202"/>
                    <a:gd name="T57" fmla="*/ 202 h 258"/>
                    <a:gd name="T58" fmla="*/ 6 w 202"/>
                    <a:gd name="T59" fmla="*/ 192 h 258"/>
                    <a:gd name="T60" fmla="*/ 2 w 202"/>
                    <a:gd name="T61" fmla="*/ 184 h 258"/>
                    <a:gd name="T62" fmla="*/ 2 w 202"/>
                    <a:gd name="T63" fmla="*/ 184 h 258"/>
                    <a:gd name="T64" fmla="*/ 0 w 202"/>
                    <a:gd name="T65" fmla="*/ 174 h 258"/>
                    <a:gd name="T66" fmla="*/ 0 w 202"/>
                    <a:gd name="T67" fmla="*/ 162 h 258"/>
                    <a:gd name="T68" fmla="*/ 2 w 202"/>
                    <a:gd name="T69" fmla="*/ 148 h 258"/>
                    <a:gd name="T70" fmla="*/ 6 w 202"/>
                    <a:gd name="T71" fmla="*/ 134 h 258"/>
                    <a:gd name="T72" fmla="*/ 16 w 202"/>
                    <a:gd name="T73" fmla="*/ 104 h 258"/>
                    <a:gd name="T74" fmla="*/ 30 w 202"/>
                    <a:gd name="T75" fmla="*/ 72 h 258"/>
                    <a:gd name="T76" fmla="*/ 44 w 202"/>
                    <a:gd name="T77" fmla="*/ 44 h 258"/>
                    <a:gd name="T78" fmla="*/ 58 w 202"/>
                    <a:gd name="T79" fmla="*/ 22 h 258"/>
                    <a:gd name="T80" fmla="*/ 72 w 202"/>
                    <a:gd name="T81" fmla="*/ 0 h 25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202"/>
                    <a:gd name="T124" fmla="*/ 0 h 258"/>
                    <a:gd name="T125" fmla="*/ 202 w 202"/>
                    <a:gd name="T126" fmla="*/ 258 h 25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202" h="258">
                      <a:moveTo>
                        <a:pt x="72" y="0"/>
                      </a:moveTo>
                      <a:lnTo>
                        <a:pt x="72" y="0"/>
                      </a:lnTo>
                      <a:lnTo>
                        <a:pt x="86" y="12"/>
                      </a:lnTo>
                      <a:lnTo>
                        <a:pt x="122" y="44"/>
                      </a:lnTo>
                      <a:lnTo>
                        <a:pt x="140" y="64"/>
                      </a:lnTo>
                      <a:lnTo>
                        <a:pt x="160" y="86"/>
                      </a:lnTo>
                      <a:lnTo>
                        <a:pt x="174" y="108"/>
                      </a:lnTo>
                      <a:lnTo>
                        <a:pt x="180" y="120"/>
                      </a:lnTo>
                      <a:lnTo>
                        <a:pt x="184" y="130"/>
                      </a:lnTo>
                      <a:lnTo>
                        <a:pt x="196" y="168"/>
                      </a:lnTo>
                      <a:lnTo>
                        <a:pt x="200" y="184"/>
                      </a:lnTo>
                      <a:lnTo>
                        <a:pt x="202" y="200"/>
                      </a:lnTo>
                      <a:lnTo>
                        <a:pt x="202" y="214"/>
                      </a:lnTo>
                      <a:lnTo>
                        <a:pt x="198" y="226"/>
                      </a:lnTo>
                      <a:lnTo>
                        <a:pt x="190" y="236"/>
                      </a:lnTo>
                      <a:lnTo>
                        <a:pt x="178" y="246"/>
                      </a:lnTo>
                      <a:lnTo>
                        <a:pt x="168" y="252"/>
                      </a:lnTo>
                      <a:lnTo>
                        <a:pt x="156" y="256"/>
                      </a:lnTo>
                      <a:lnTo>
                        <a:pt x="144" y="258"/>
                      </a:lnTo>
                      <a:lnTo>
                        <a:pt x="130" y="258"/>
                      </a:lnTo>
                      <a:lnTo>
                        <a:pt x="118" y="258"/>
                      </a:lnTo>
                      <a:lnTo>
                        <a:pt x="104" y="254"/>
                      </a:lnTo>
                      <a:lnTo>
                        <a:pt x="76" y="246"/>
                      </a:lnTo>
                      <a:lnTo>
                        <a:pt x="52" y="234"/>
                      </a:lnTo>
                      <a:lnTo>
                        <a:pt x="30" y="218"/>
                      </a:lnTo>
                      <a:lnTo>
                        <a:pt x="20" y="210"/>
                      </a:lnTo>
                      <a:lnTo>
                        <a:pt x="12" y="202"/>
                      </a:lnTo>
                      <a:lnTo>
                        <a:pt x="6" y="192"/>
                      </a:lnTo>
                      <a:lnTo>
                        <a:pt x="2" y="184"/>
                      </a:lnTo>
                      <a:lnTo>
                        <a:pt x="0" y="174"/>
                      </a:lnTo>
                      <a:lnTo>
                        <a:pt x="0" y="162"/>
                      </a:lnTo>
                      <a:lnTo>
                        <a:pt x="2" y="148"/>
                      </a:lnTo>
                      <a:lnTo>
                        <a:pt x="6" y="134"/>
                      </a:lnTo>
                      <a:lnTo>
                        <a:pt x="16" y="104"/>
                      </a:lnTo>
                      <a:lnTo>
                        <a:pt x="30" y="72"/>
                      </a:lnTo>
                      <a:lnTo>
                        <a:pt x="44" y="44"/>
                      </a:lnTo>
                      <a:lnTo>
                        <a:pt x="58" y="22"/>
                      </a:lnTo>
                      <a:lnTo>
                        <a:pt x="72" y="0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164" name="Freeform 465"/>
                <p:cNvSpPr>
                  <a:spLocks/>
                </p:cNvSpPr>
                <p:nvPr/>
              </p:nvSpPr>
              <p:spPr bwMode="auto">
                <a:xfrm>
                  <a:off x="2298" y="3788"/>
                  <a:ext cx="202" cy="258"/>
                </a:xfrm>
                <a:custGeom>
                  <a:avLst/>
                  <a:gdLst>
                    <a:gd name="T0" fmla="*/ 72 w 202"/>
                    <a:gd name="T1" fmla="*/ 0 h 258"/>
                    <a:gd name="T2" fmla="*/ 72 w 202"/>
                    <a:gd name="T3" fmla="*/ 0 h 258"/>
                    <a:gd name="T4" fmla="*/ 86 w 202"/>
                    <a:gd name="T5" fmla="*/ 12 h 258"/>
                    <a:gd name="T6" fmla="*/ 122 w 202"/>
                    <a:gd name="T7" fmla="*/ 44 h 258"/>
                    <a:gd name="T8" fmla="*/ 140 w 202"/>
                    <a:gd name="T9" fmla="*/ 64 h 258"/>
                    <a:gd name="T10" fmla="*/ 160 w 202"/>
                    <a:gd name="T11" fmla="*/ 86 h 258"/>
                    <a:gd name="T12" fmla="*/ 174 w 202"/>
                    <a:gd name="T13" fmla="*/ 108 h 258"/>
                    <a:gd name="T14" fmla="*/ 180 w 202"/>
                    <a:gd name="T15" fmla="*/ 120 h 258"/>
                    <a:gd name="T16" fmla="*/ 184 w 202"/>
                    <a:gd name="T17" fmla="*/ 130 h 258"/>
                    <a:gd name="T18" fmla="*/ 184 w 202"/>
                    <a:gd name="T19" fmla="*/ 130 h 258"/>
                    <a:gd name="T20" fmla="*/ 196 w 202"/>
                    <a:gd name="T21" fmla="*/ 168 h 258"/>
                    <a:gd name="T22" fmla="*/ 200 w 202"/>
                    <a:gd name="T23" fmla="*/ 184 h 258"/>
                    <a:gd name="T24" fmla="*/ 202 w 202"/>
                    <a:gd name="T25" fmla="*/ 200 h 258"/>
                    <a:gd name="T26" fmla="*/ 202 w 202"/>
                    <a:gd name="T27" fmla="*/ 214 h 258"/>
                    <a:gd name="T28" fmla="*/ 198 w 202"/>
                    <a:gd name="T29" fmla="*/ 226 h 258"/>
                    <a:gd name="T30" fmla="*/ 190 w 202"/>
                    <a:gd name="T31" fmla="*/ 236 h 258"/>
                    <a:gd name="T32" fmla="*/ 178 w 202"/>
                    <a:gd name="T33" fmla="*/ 246 h 258"/>
                    <a:gd name="T34" fmla="*/ 178 w 202"/>
                    <a:gd name="T35" fmla="*/ 246 h 258"/>
                    <a:gd name="T36" fmla="*/ 168 w 202"/>
                    <a:gd name="T37" fmla="*/ 252 h 258"/>
                    <a:gd name="T38" fmla="*/ 156 w 202"/>
                    <a:gd name="T39" fmla="*/ 256 h 258"/>
                    <a:gd name="T40" fmla="*/ 144 w 202"/>
                    <a:gd name="T41" fmla="*/ 258 h 258"/>
                    <a:gd name="T42" fmla="*/ 130 w 202"/>
                    <a:gd name="T43" fmla="*/ 258 h 258"/>
                    <a:gd name="T44" fmla="*/ 118 w 202"/>
                    <a:gd name="T45" fmla="*/ 258 h 258"/>
                    <a:gd name="T46" fmla="*/ 104 w 202"/>
                    <a:gd name="T47" fmla="*/ 254 h 258"/>
                    <a:gd name="T48" fmla="*/ 76 w 202"/>
                    <a:gd name="T49" fmla="*/ 246 h 258"/>
                    <a:gd name="T50" fmla="*/ 52 w 202"/>
                    <a:gd name="T51" fmla="*/ 234 h 258"/>
                    <a:gd name="T52" fmla="*/ 30 w 202"/>
                    <a:gd name="T53" fmla="*/ 218 h 258"/>
                    <a:gd name="T54" fmla="*/ 20 w 202"/>
                    <a:gd name="T55" fmla="*/ 210 h 258"/>
                    <a:gd name="T56" fmla="*/ 12 w 202"/>
                    <a:gd name="T57" fmla="*/ 202 h 258"/>
                    <a:gd name="T58" fmla="*/ 6 w 202"/>
                    <a:gd name="T59" fmla="*/ 192 h 258"/>
                    <a:gd name="T60" fmla="*/ 2 w 202"/>
                    <a:gd name="T61" fmla="*/ 184 h 258"/>
                    <a:gd name="T62" fmla="*/ 2 w 202"/>
                    <a:gd name="T63" fmla="*/ 184 h 258"/>
                    <a:gd name="T64" fmla="*/ 0 w 202"/>
                    <a:gd name="T65" fmla="*/ 174 h 258"/>
                    <a:gd name="T66" fmla="*/ 0 w 202"/>
                    <a:gd name="T67" fmla="*/ 162 h 258"/>
                    <a:gd name="T68" fmla="*/ 2 w 202"/>
                    <a:gd name="T69" fmla="*/ 148 h 258"/>
                    <a:gd name="T70" fmla="*/ 6 w 202"/>
                    <a:gd name="T71" fmla="*/ 134 h 258"/>
                    <a:gd name="T72" fmla="*/ 16 w 202"/>
                    <a:gd name="T73" fmla="*/ 104 h 258"/>
                    <a:gd name="T74" fmla="*/ 30 w 202"/>
                    <a:gd name="T75" fmla="*/ 72 h 258"/>
                    <a:gd name="T76" fmla="*/ 44 w 202"/>
                    <a:gd name="T77" fmla="*/ 44 h 258"/>
                    <a:gd name="T78" fmla="*/ 58 w 202"/>
                    <a:gd name="T79" fmla="*/ 22 h 258"/>
                    <a:gd name="T80" fmla="*/ 72 w 202"/>
                    <a:gd name="T81" fmla="*/ 0 h 25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202"/>
                    <a:gd name="T124" fmla="*/ 0 h 258"/>
                    <a:gd name="T125" fmla="*/ 202 w 202"/>
                    <a:gd name="T126" fmla="*/ 258 h 25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202" h="258">
                      <a:moveTo>
                        <a:pt x="72" y="0"/>
                      </a:moveTo>
                      <a:lnTo>
                        <a:pt x="72" y="0"/>
                      </a:lnTo>
                      <a:lnTo>
                        <a:pt x="86" y="12"/>
                      </a:lnTo>
                      <a:lnTo>
                        <a:pt x="122" y="44"/>
                      </a:lnTo>
                      <a:lnTo>
                        <a:pt x="140" y="64"/>
                      </a:lnTo>
                      <a:lnTo>
                        <a:pt x="160" y="86"/>
                      </a:lnTo>
                      <a:lnTo>
                        <a:pt x="174" y="108"/>
                      </a:lnTo>
                      <a:lnTo>
                        <a:pt x="180" y="120"/>
                      </a:lnTo>
                      <a:lnTo>
                        <a:pt x="184" y="130"/>
                      </a:lnTo>
                      <a:lnTo>
                        <a:pt x="196" y="168"/>
                      </a:lnTo>
                      <a:lnTo>
                        <a:pt x="200" y="184"/>
                      </a:lnTo>
                      <a:lnTo>
                        <a:pt x="202" y="200"/>
                      </a:lnTo>
                      <a:lnTo>
                        <a:pt x="202" y="214"/>
                      </a:lnTo>
                      <a:lnTo>
                        <a:pt x="198" y="226"/>
                      </a:lnTo>
                      <a:lnTo>
                        <a:pt x="190" y="236"/>
                      </a:lnTo>
                      <a:lnTo>
                        <a:pt x="178" y="246"/>
                      </a:lnTo>
                      <a:lnTo>
                        <a:pt x="168" y="252"/>
                      </a:lnTo>
                      <a:lnTo>
                        <a:pt x="156" y="256"/>
                      </a:lnTo>
                      <a:lnTo>
                        <a:pt x="144" y="258"/>
                      </a:lnTo>
                      <a:lnTo>
                        <a:pt x="130" y="258"/>
                      </a:lnTo>
                      <a:lnTo>
                        <a:pt x="118" y="258"/>
                      </a:lnTo>
                      <a:lnTo>
                        <a:pt x="104" y="254"/>
                      </a:lnTo>
                      <a:lnTo>
                        <a:pt x="76" y="246"/>
                      </a:lnTo>
                      <a:lnTo>
                        <a:pt x="52" y="234"/>
                      </a:lnTo>
                      <a:lnTo>
                        <a:pt x="30" y="218"/>
                      </a:lnTo>
                      <a:lnTo>
                        <a:pt x="20" y="210"/>
                      </a:lnTo>
                      <a:lnTo>
                        <a:pt x="12" y="202"/>
                      </a:lnTo>
                      <a:lnTo>
                        <a:pt x="6" y="192"/>
                      </a:lnTo>
                      <a:lnTo>
                        <a:pt x="2" y="184"/>
                      </a:lnTo>
                      <a:lnTo>
                        <a:pt x="0" y="174"/>
                      </a:lnTo>
                      <a:lnTo>
                        <a:pt x="0" y="162"/>
                      </a:lnTo>
                      <a:lnTo>
                        <a:pt x="2" y="148"/>
                      </a:lnTo>
                      <a:lnTo>
                        <a:pt x="6" y="134"/>
                      </a:lnTo>
                      <a:lnTo>
                        <a:pt x="16" y="104"/>
                      </a:lnTo>
                      <a:lnTo>
                        <a:pt x="30" y="72"/>
                      </a:lnTo>
                      <a:lnTo>
                        <a:pt x="44" y="44"/>
                      </a:lnTo>
                      <a:lnTo>
                        <a:pt x="58" y="22"/>
                      </a:lnTo>
                      <a:lnTo>
                        <a:pt x="72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165" name="Freeform 466"/>
                <p:cNvSpPr>
                  <a:spLocks/>
                </p:cNvSpPr>
                <p:nvPr/>
              </p:nvSpPr>
              <p:spPr bwMode="auto">
                <a:xfrm>
                  <a:off x="1942" y="3024"/>
                  <a:ext cx="284" cy="380"/>
                </a:xfrm>
                <a:custGeom>
                  <a:avLst/>
                  <a:gdLst>
                    <a:gd name="T0" fmla="*/ 10 w 284"/>
                    <a:gd name="T1" fmla="*/ 66 h 380"/>
                    <a:gd name="T2" fmla="*/ 20 w 284"/>
                    <a:gd name="T3" fmla="*/ 48 h 380"/>
                    <a:gd name="T4" fmla="*/ 42 w 284"/>
                    <a:gd name="T5" fmla="*/ 26 h 380"/>
                    <a:gd name="T6" fmla="*/ 82 w 284"/>
                    <a:gd name="T7" fmla="*/ 8 h 380"/>
                    <a:gd name="T8" fmla="*/ 110 w 284"/>
                    <a:gd name="T9" fmla="*/ 2 h 380"/>
                    <a:gd name="T10" fmla="*/ 130 w 284"/>
                    <a:gd name="T11" fmla="*/ 0 h 380"/>
                    <a:gd name="T12" fmla="*/ 174 w 284"/>
                    <a:gd name="T13" fmla="*/ 2 h 380"/>
                    <a:gd name="T14" fmla="*/ 214 w 284"/>
                    <a:gd name="T15" fmla="*/ 12 h 380"/>
                    <a:gd name="T16" fmla="*/ 248 w 284"/>
                    <a:gd name="T17" fmla="*/ 36 h 380"/>
                    <a:gd name="T18" fmla="*/ 262 w 284"/>
                    <a:gd name="T19" fmla="*/ 54 h 380"/>
                    <a:gd name="T20" fmla="*/ 272 w 284"/>
                    <a:gd name="T21" fmla="*/ 76 h 380"/>
                    <a:gd name="T22" fmla="*/ 282 w 284"/>
                    <a:gd name="T23" fmla="*/ 104 h 380"/>
                    <a:gd name="T24" fmla="*/ 284 w 284"/>
                    <a:gd name="T25" fmla="*/ 134 h 380"/>
                    <a:gd name="T26" fmla="*/ 282 w 284"/>
                    <a:gd name="T27" fmla="*/ 164 h 380"/>
                    <a:gd name="T28" fmla="*/ 276 w 284"/>
                    <a:gd name="T29" fmla="*/ 174 h 380"/>
                    <a:gd name="T30" fmla="*/ 268 w 284"/>
                    <a:gd name="T31" fmla="*/ 194 h 380"/>
                    <a:gd name="T32" fmla="*/ 272 w 284"/>
                    <a:gd name="T33" fmla="*/ 208 h 380"/>
                    <a:gd name="T34" fmla="*/ 276 w 284"/>
                    <a:gd name="T35" fmla="*/ 230 h 380"/>
                    <a:gd name="T36" fmla="*/ 272 w 284"/>
                    <a:gd name="T37" fmla="*/ 256 h 380"/>
                    <a:gd name="T38" fmla="*/ 264 w 284"/>
                    <a:gd name="T39" fmla="*/ 272 h 380"/>
                    <a:gd name="T40" fmla="*/ 246 w 284"/>
                    <a:gd name="T41" fmla="*/ 332 h 380"/>
                    <a:gd name="T42" fmla="*/ 238 w 284"/>
                    <a:gd name="T43" fmla="*/ 362 h 380"/>
                    <a:gd name="T44" fmla="*/ 234 w 284"/>
                    <a:gd name="T45" fmla="*/ 370 h 380"/>
                    <a:gd name="T46" fmla="*/ 220 w 284"/>
                    <a:gd name="T47" fmla="*/ 378 h 380"/>
                    <a:gd name="T48" fmla="*/ 192 w 284"/>
                    <a:gd name="T49" fmla="*/ 380 h 380"/>
                    <a:gd name="T50" fmla="*/ 172 w 284"/>
                    <a:gd name="T51" fmla="*/ 378 h 380"/>
                    <a:gd name="T52" fmla="*/ 144 w 284"/>
                    <a:gd name="T53" fmla="*/ 370 h 380"/>
                    <a:gd name="T54" fmla="*/ 114 w 284"/>
                    <a:gd name="T55" fmla="*/ 354 h 380"/>
                    <a:gd name="T56" fmla="*/ 84 w 284"/>
                    <a:gd name="T57" fmla="*/ 332 h 380"/>
                    <a:gd name="T58" fmla="*/ 56 w 284"/>
                    <a:gd name="T59" fmla="*/ 302 h 380"/>
                    <a:gd name="T60" fmla="*/ 46 w 284"/>
                    <a:gd name="T61" fmla="*/ 282 h 380"/>
                    <a:gd name="T62" fmla="*/ 30 w 284"/>
                    <a:gd name="T63" fmla="*/ 238 h 380"/>
                    <a:gd name="T64" fmla="*/ 20 w 284"/>
                    <a:gd name="T65" fmla="*/ 180 h 380"/>
                    <a:gd name="T66" fmla="*/ 20 w 284"/>
                    <a:gd name="T67" fmla="*/ 164 h 380"/>
                    <a:gd name="T68" fmla="*/ 10 w 284"/>
                    <a:gd name="T69" fmla="*/ 152 h 380"/>
                    <a:gd name="T70" fmla="*/ 2 w 284"/>
                    <a:gd name="T71" fmla="*/ 128 h 380"/>
                    <a:gd name="T72" fmla="*/ 2 w 284"/>
                    <a:gd name="T73" fmla="*/ 90 h 380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84"/>
                    <a:gd name="T112" fmla="*/ 0 h 380"/>
                    <a:gd name="T113" fmla="*/ 284 w 284"/>
                    <a:gd name="T114" fmla="*/ 380 h 380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84" h="380">
                      <a:moveTo>
                        <a:pt x="10" y="66"/>
                      </a:moveTo>
                      <a:lnTo>
                        <a:pt x="10" y="66"/>
                      </a:lnTo>
                      <a:lnTo>
                        <a:pt x="14" y="58"/>
                      </a:lnTo>
                      <a:lnTo>
                        <a:pt x="20" y="48"/>
                      </a:lnTo>
                      <a:lnTo>
                        <a:pt x="30" y="38"/>
                      </a:lnTo>
                      <a:lnTo>
                        <a:pt x="42" y="26"/>
                      </a:lnTo>
                      <a:lnTo>
                        <a:pt x="60" y="16"/>
                      </a:lnTo>
                      <a:lnTo>
                        <a:pt x="82" y="8"/>
                      </a:lnTo>
                      <a:lnTo>
                        <a:pt x="96" y="4"/>
                      </a:lnTo>
                      <a:lnTo>
                        <a:pt x="110" y="2"/>
                      </a:lnTo>
                      <a:lnTo>
                        <a:pt x="130" y="0"/>
                      </a:lnTo>
                      <a:lnTo>
                        <a:pt x="152" y="0"/>
                      </a:lnTo>
                      <a:lnTo>
                        <a:pt x="174" y="2"/>
                      </a:lnTo>
                      <a:lnTo>
                        <a:pt x="194" y="6"/>
                      </a:lnTo>
                      <a:lnTo>
                        <a:pt x="214" y="12"/>
                      </a:lnTo>
                      <a:lnTo>
                        <a:pt x="232" y="22"/>
                      </a:lnTo>
                      <a:lnTo>
                        <a:pt x="248" y="36"/>
                      </a:lnTo>
                      <a:lnTo>
                        <a:pt x="256" y="44"/>
                      </a:lnTo>
                      <a:lnTo>
                        <a:pt x="262" y="54"/>
                      </a:lnTo>
                      <a:lnTo>
                        <a:pt x="272" y="76"/>
                      </a:lnTo>
                      <a:lnTo>
                        <a:pt x="278" y="90"/>
                      </a:lnTo>
                      <a:lnTo>
                        <a:pt x="282" y="104"/>
                      </a:lnTo>
                      <a:lnTo>
                        <a:pt x="284" y="118"/>
                      </a:lnTo>
                      <a:lnTo>
                        <a:pt x="284" y="134"/>
                      </a:lnTo>
                      <a:lnTo>
                        <a:pt x="284" y="148"/>
                      </a:lnTo>
                      <a:lnTo>
                        <a:pt x="282" y="164"/>
                      </a:lnTo>
                      <a:lnTo>
                        <a:pt x="276" y="174"/>
                      </a:lnTo>
                      <a:lnTo>
                        <a:pt x="268" y="194"/>
                      </a:lnTo>
                      <a:lnTo>
                        <a:pt x="270" y="200"/>
                      </a:lnTo>
                      <a:lnTo>
                        <a:pt x="272" y="208"/>
                      </a:lnTo>
                      <a:lnTo>
                        <a:pt x="276" y="218"/>
                      </a:lnTo>
                      <a:lnTo>
                        <a:pt x="276" y="230"/>
                      </a:lnTo>
                      <a:lnTo>
                        <a:pt x="276" y="242"/>
                      </a:lnTo>
                      <a:lnTo>
                        <a:pt x="272" y="256"/>
                      </a:lnTo>
                      <a:lnTo>
                        <a:pt x="264" y="272"/>
                      </a:lnTo>
                      <a:lnTo>
                        <a:pt x="254" y="302"/>
                      </a:lnTo>
                      <a:lnTo>
                        <a:pt x="246" y="332"/>
                      </a:lnTo>
                      <a:lnTo>
                        <a:pt x="238" y="362"/>
                      </a:lnTo>
                      <a:lnTo>
                        <a:pt x="236" y="366"/>
                      </a:lnTo>
                      <a:lnTo>
                        <a:pt x="234" y="370"/>
                      </a:lnTo>
                      <a:lnTo>
                        <a:pt x="228" y="374"/>
                      </a:lnTo>
                      <a:lnTo>
                        <a:pt x="220" y="378"/>
                      </a:lnTo>
                      <a:lnTo>
                        <a:pt x="208" y="380"/>
                      </a:lnTo>
                      <a:lnTo>
                        <a:pt x="192" y="380"/>
                      </a:lnTo>
                      <a:lnTo>
                        <a:pt x="172" y="378"/>
                      </a:lnTo>
                      <a:lnTo>
                        <a:pt x="160" y="376"/>
                      </a:lnTo>
                      <a:lnTo>
                        <a:pt x="144" y="370"/>
                      </a:lnTo>
                      <a:lnTo>
                        <a:pt x="130" y="364"/>
                      </a:lnTo>
                      <a:lnTo>
                        <a:pt x="114" y="354"/>
                      </a:lnTo>
                      <a:lnTo>
                        <a:pt x="100" y="344"/>
                      </a:lnTo>
                      <a:lnTo>
                        <a:pt x="84" y="332"/>
                      </a:lnTo>
                      <a:lnTo>
                        <a:pt x="70" y="318"/>
                      </a:lnTo>
                      <a:lnTo>
                        <a:pt x="56" y="302"/>
                      </a:lnTo>
                      <a:lnTo>
                        <a:pt x="46" y="282"/>
                      </a:lnTo>
                      <a:lnTo>
                        <a:pt x="36" y="260"/>
                      </a:lnTo>
                      <a:lnTo>
                        <a:pt x="30" y="238"/>
                      </a:lnTo>
                      <a:lnTo>
                        <a:pt x="26" y="216"/>
                      </a:lnTo>
                      <a:lnTo>
                        <a:pt x="20" y="180"/>
                      </a:lnTo>
                      <a:lnTo>
                        <a:pt x="20" y="164"/>
                      </a:lnTo>
                      <a:lnTo>
                        <a:pt x="14" y="160"/>
                      </a:lnTo>
                      <a:lnTo>
                        <a:pt x="10" y="152"/>
                      </a:lnTo>
                      <a:lnTo>
                        <a:pt x="4" y="142"/>
                      </a:lnTo>
                      <a:lnTo>
                        <a:pt x="2" y="128"/>
                      </a:lnTo>
                      <a:lnTo>
                        <a:pt x="0" y="110"/>
                      </a:lnTo>
                      <a:lnTo>
                        <a:pt x="2" y="90"/>
                      </a:lnTo>
                      <a:lnTo>
                        <a:pt x="10" y="66"/>
                      </a:lnTo>
                      <a:close/>
                    </a:path>
                  </a:pathLst>
                </a:custGeom>
                <a:solidFill>
                  <a:srgbClr val="F0AC7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166" name="Freeform 467"/>
                <p:cNvSpPr>
                  <a:spLocks/>
                </p:cNvSpPr>
                <p:nvPr/>
              </p:nvSpPr>
              <p:spPr bwMode="auto">
                <a:xfrm>
                  <a:off x="1942" y="3024"/>
                  <a:ext cx="284" cy="380"/>
                </a:xfrm>
                <a:custGeom>
                  <a:avLst/>
                  <a:gdLst>
                    <a:gd name="T0" fmla="*/ 10 w 284"/>
                    <a:gd name="T1" fmla="*/ 66 h 380"/>
                    <a:gd name="T2" fmla="*/ 20 w 284"/>
                    <a:gd name="T3" fmla="*/ 48 h 380"/>
                    <a:gd name="T4" fmla="*/ 42 w 284"/>
                    <a:gd name="T5" fmla="*/ 26 h 380"/>
                    <a:gd name="T6" fmla="*/ 82 w 284"/>
                    <a:gd name="T7" fmla="*/ 8 h 380"/>
                    <a:gd name="T8" fmla="*/ 110 w 284"/>
                    <a:gd name="T9" fmla="*/ 2 h 380"/>
                    <a:gd name="T10" fmla="*/ 130 w 284"/>
                    <a:gd name="T11" fmla="*/ 0 h 380"/>
                    <a:gd name="T12" fmla="*/ 174 w 284"/>
                    <a:gd name="T13" fmla="*/ 2 h 380"/>
                    <a:gd name="T14" fmla="*/ 214 w 284"/>
                    <a:gd name="T15" fmla="*/ 12 h 380"/>
                    <a:gd name="T16" fmla="*/ 248 w 284"/>
                    <a:gd name="T17" fmla="*/ 36 h 380"/>
                    <a:gd name="T18" fmla="*/ 262 w 284"/>
                    <a:gd name="T19" fmla="*/ 54 h 380"/>
                    <a:gd name="T20" fmla="*/ 272 w 284"/>
                    <a:gd name="T21" fmla="*/ 76 h 380"/>
                    <a:gd name="T22" fmla="*/ 282 w 284"/>
                    <a:gd name="T23" fmla="*/ 104 h 380"/>
                    <a:gd name="T24" fmla="*/ 284 w 284"/>
                    <a:gd name="T25" fmla="*/ 134 h 380"/>
                    <a:gd name="T26" fmla="*/ 282 w 284"/>
                    <a:gd name="T27" fmla="*/ 164 h 380"/>
                    <a:gd name="T28" fmla="*/ 276 w 284"/>
                    <a:gd name="T29" fmla="*/ 174 h 380"/>
                    <a:gd name="T30" fmla="*/ 268 w 284"/>
                    <a:gd name="T31" fmla="*/ 194 h 380"/>
                    <a:gd name="T32" fmla="*/ 272 w 284"/>
                    <a:gd name="T33" fmla="*/ 208 h 380"/>
                    <a:gd name="T34" fmla="*/ 276 w 284"/>
                    <a:gd name="T35" fmla="*/ 230 h 380"/>
                    <a:gd name="T36" fmla="*/ 272 w 284"/>
                    <a:gd name="T37" fmla="*/ 256 h 380"/>
                    <a:gd name="T38" fmla="*/ 264 w 284"/>
                    <a:gd name="T39" fmla="*/ 272 h 380"/>
                    <a:gd name="T40" fmla="*/ 246 w 284"/>
                    <a:gd name="T41" fmla="*/ 332 h 380"/>
                    <a:gd name="T42" fmla="*/ 238 w 284"/>
                    <a:gd name="T43" fmla="*/ 362 h 380"/>
                    <a:gd name="T44" fmla="*/ 234 w 284"/>
                    <a:gd name="T45" fmla="*/ 370 h 380"/>
                    <a:gd name="T46" fmla="*/ 220 w 284"/>
                    <a:gd name="T47" fmla="*/ 378 h 380"/>
                    <a:gd name="T48" fmla="*/ 192 w 284"/>
                    <a:gd name="T49" fmla="*/ 380 h 380"/>
                    <a:gd name="T50" fmla="*/ 172 w 284"/>
                    <a:gd name="T51" fmla="*/ 378 h 380"/>
                    <a:gd name="T52" fmla="*/ 144 w 284"/>
                    <a:gd name="T53" fmla="*/ 370 h 380"/>
                    <a:gd name="T54" fmla="*/ 114 w 284"/>
                    <a:gd name="T55" fmla="*/ 354 h 380"/>
                    <a:gd name="T56" fmla="*/ 84 w 284"/>
                    <a:gd name="T57" fmla="*/ 332 h 380"/>
                    <a:gd name="T58" fmla="*/ 56 w 284"/>
                    <a:gd name="T59" fmla="*/ 302 h 380"/>
                    <a:gd name="T60" fmla="*/ 46 w 284"/>
                    <a:gd name="T61" fmla="*/ 282 h 380"/>
                    <a:gd name="T62" fmla="*/ 30 w 284"/>
                    <a:gd name="T63" fmla="*/ 238 h 380"/>
                    <a:gd name="T64" fmla="*/ 20 w 284"/>
                    <a:gd name="T65" fmla="*/ 180 h 380"/>
                    <a:gd name="T66" fmla="*/ 20 w 284"/>
                    <a:gd name="T67" fmla="*/ 164 h 380"/>
                    <a:gd name="T68" fmla="*/ 10 w 284"/>
                    <a:gd name="T69" fmla="*/ 152 h 380"/>
                    <a:gd name="T70" fmla="*/ 2 w 284"/>
                    <a:gd name="T71" fmla="*/ 128 h 380"/>
                    <a:gd name="T72" fmla="*/ 2 w 284"/>
                    <a:gd name="T73" fmla="*/ 90 h 380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84"/>
                    <a:gd name="T112" fmla="*/ 0 h 380"/>
                    <a:gd name="T113" fmla="*/ 284 w 284"/>
                    <a:gd name="T114" fmla="*/ 380 h 380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84" h="380">
                      <a:moveTo>
                        <a:pt x="10" y="66"/>
                      </a:moveTo>
                      <a:lnTo>
                        <a:pt x="10" y="66"/>
                      </a:lnTo>
                      <a:lnTo>
                        <a:pt x="14" y="58"/>
                      </a:lnTo>
                      <a:lnTo>
                        <a:pt x="20" y="48"/>
                      </a:lnTo>
                      <a:lnTo>
                        <a:pt x="30" y="38"/>
                      </a:lnTo>
                      <a:lnTo>
                        <a:pt x="42" y="26"/>
                      </a:lnTo>
                      <a:lnTo>
                        <a:pt x="60" y="16"/>
                      </a:lnTo>
                      <a:lnTo>
                        <a:pt x="82" y="8"/>
                      </a:lnTo>
                      <a:lnTo>
                        <a:pt x="96" y="4"/>
                      </a:lnTo>
                      <a:lnTo>
                        <a:pt x="110" y="2"/>
                      </a:lnTo>
                      <a:lnTo>
                        <a:pt x="130" y="0"/>
                      </a:lnTo>
                      <a:lnTo>
                        <a:pt x="152" y="0"/>
                      </a:lnTo>
                      <a:lnTo>
                        <a:pt x="174" y="2"/>
                      </a:lnTo>
                      <a:lnTo>
                        <a:pt x="194" y="6"/>
                      </a:lnTo>
                      <a:lnTo>
                        <a:pt x="214" y="12"/>
                      </a:lnTo>
                      <a:lnTo>
                        <a:pt x="232" y="22"/>
                      </a:lnTo>
                      <a:lnTo>
                        <a:pt x="248" y="36"/>
                      </a:lnTo>
                      <a:lnTo>
                        <a:pt x="256" y="44"/>
                      </a:lnTo>
                      <a:lnTo>
                        <a:pt x="262" y="54"/>
                      </a:lnTo>
                      <a:lnTo>
                        <a:pt x="272" y="76"/>
                      </a:lnTo>
                      <a:lnTo>
                        <a:pt x="278" y="90"/>
                      </a:lnTo>
                      <a:lnTo>
                        <a:pt x="282" y="104"/>
                      </a:lnTo>
                      <a:lnTo>
                        <a:pt x="284" y="118"/>
                      </a:lnTo>
                      <a:lnTo>
                        <a:pt x="284" y="134"/>
                      </a:lnTo>
                      <a:lnTo>
                        <a:pt x="284" y="148"/>
                      </a:lnTo>
                      <a:lnTo>
                        <a:pt x="282" y="164"/>
                      </a:lnTo>
                      <a:lnTo>
                        <a:pt x="276" y="174"/>
                      </a:lnTo>
                      <a:lnTo>
                        <a:pt x="268" y="194"/>
                      </a:lnTo>
                      <a:lnTo>
                        <a:pt x="270" y="200"/>
                      </a:lnTo>
                      <a:lnTo>
                        <a:pt x="272" y="208"/>
                      </a:lnTo>
                      <a:lnTo>
                        <a:pt x="276" y="218"/>
                      </a:lnTo>
                      <a:lnTo>
                        <a:pt x="276" y="230"/>
                      </a:lnTo>
                      <a:lnTo>
                        <a:pt x="276" y="242"/>
                      </a:lnTo>
                      <a:lnTo>
                        <a:pt x="272" y="256"/>
                      </a:lnTo>
                      <a:lnTo>
                        <a:pt x="264" y="272"/>
                      </a:lnTo>
                      <a:lnTo>
                        <a:pt x="254" y="302"/>
                      </a:lnTo>
                      <a:lnTo>
                        <a:pt x="246" y="332"/>
                      </a:lnTo>
                      <a:lnTo>
                        <a:pt x="238" y="362"/>
                      </a:lnTo>
                      <a:lnTo>
                        <a:pt x="236" y="366"/>
                      </a:lnTo>
                      <a:lnTo>
                        <a:pt x="234" y="370"/>
                      </a:lnTo>
                      <a:lnTo>
                        <a:pt x="228" y="374"/>
                      </a:lnTo>
                      <a:lnTo>
                        <a:pt x="220" y="378"/>
                      </a:lnTo>
                      <a:lnTo>
                        <a:pt x="208" y="380"/>
                      </a:lnTo>
                      <a:lnTo>
                        <a:pt x="192" y="380"/>
                      </a:lnTo>
                      <a:lnTo>
                        <a:pt x="172" y="378"/>
                      </a:lnTo>
                      <a:lnTo>
                        <a:pt x="160" y="376"/>
                      </a:lnTo>
                      <a:lnTo>
                        <a:pt x="144" y="370"/>
                      </a:lnTo>
                      <a:lnTo>
                        <a:pt x="130" y="364"/>
                      </a:lnTo>
                      <a:lnTo>
                        <a:pt x="114" y="354"/>
                      </a:lnTo>
                      <a:lnTo>
                        <a:pt x="100" y="344"/>
                      </a:lnTo>
                      <a:lnTo>
                        <a:pt x="84" y="332"/>
                      </a:lnTo>
                      <a:lnTo>
                        <a:pt x="70" y="318"/>
                      </a:lnTo>
                      <a:lnTo>
                        <a:pt x="56" y="302"/>
                      </a:lnTo>
                      <a:lnTo>
                        <a:pt x="46" y="282"/>
                      </a:lnTo>
                      <a:lnTo>
                        <a:pt x="36" y="260"/>
                      </a:lnTo>
                      <a:lnTo>
                        <a:pt x="30" y="238"/>
                      </a:lnTo>
                      <a:lnTo>
                        <a:pt x="26" y="216"/>
                      </a:lnTo>
                      <a:lnTo>
                        <a:pt x="20" y="180"/>
                      </a:lnTo>
                      <a:lnTo>
                        <a:pt x="20" y="164"/>
                      </a:lnTo>
                      <a:lnTo>
                        <a:pt x="14" y="160"/>
                      </a:lnTo>
                      <a:lnTo>
                        <a:pt x="10" y="152"/>
                      </a:lnTo>
                      <a:lnTo>
                        <a:pt x="4" y="142"/>
                      </a:lnTo>
                      <a:lnTo>
                        <a:pt x="2" y="128"/>
                      </a:lnTo>
                      <a:lnTo>
                        <a:pt x="0" y="110"/>
                      </a:lnTo>
                      <a:lnTo>
                        <a:pt x="2" y="90"/>
                      </a:lnTo>
                      <a:lnTo>
                        <a:pt x="10" y="66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167" name="Freeform 468"/>
                <p:cNvSpPr>
                  <a:spLocks/>
                </p:cNvSpPr>
                <p:nvPr/>
              </p:nvSpPr>
              <p:spPr bwMode="auto">
                <a:xfrm>
                  <a:off x="1910" y="3156"/>
                  <a:ext cx="232" cy="488"/>
                </a:xfrm>
                <a:custGeom>
                  <a:avLst/>
                  <a:gdLst>
                    <a:gd name="T0" fmla="*/ 38 w 232"/>
                    <a:gd name="T1" fmla="*/ 0 h 488"/>
                    <a:gd name="T2" fmla="*/ 38 w 232"/>
                    <a:gd name="T3" fmla="*/ 0 h 488"/>
                    <a:gd name="T4" fmla="*/ 38 w 232"/>
                    <a:gd name="T5" fmla="*/ 30 h 488"/>
                    <a:gd name="T6" fmla="*/ 40 w 232"/>
                    <a:gd name="T7" fmla="*/ 62 h 488"/>
                    <a:gd name="T8" fmla="*/ 40 w 232"/>
                    <a:gd name="T9" fmla="*/ 102 h 488"/>
                    <a:gd name="T10" fmla="*/ 36 w 232"/>
                    <a:gd name="T11" fmla="*/ 148 h 488"/>
                    <a:gd name="T12" fmla="*/ 32 w 232"/>
                    <a:gd name="T13" fmla="*/ 194 h 488"/>
                    <a:gd name="T14" fmla="*/ 24 w 232"/>
                    <a:gd name="T15" fmla="*/ 240 h 488"/>
                    <a:gd name="T16" fmla="*/ 18 w 232"/>
                    <a:gd name="T17" fmla="*/ 260 h 488"/>
                    <a:gd name="T18" fmla="*/ 10 w 232"/>
                    <a:gd name="T19" fmla="*/ 280 h 488"/>
                    <a:gd name="T20" fmla="*/ 10 w 232"/>
                    <a:gd name="T21" fmla="*/ 280 h 488"/>
                    <a:gd name="T22" fmla="*/ 12 w 232"/>
                    <a:gd name="T23" fmla="*/ 288 h 488"/>
                    <a:gd name="T24" fmla="*/ 12 w 232"/>
                    <a:gd name="T25" fmla="*/ 306 h 488"/>
                    <a:gd name="T26" fmla="*/ 12 w 232"/>
                    <a:gd name="T27" fmla="*/ 316 h 488"/>
                    <a:gd name="T28" fmla="*/ 10 w 232"/>
                    <a:gd name="T29" fmla="*/ 328 h 488"/>
                    <a:gd name="T30" fmla="*/ 6 w 232"/>
                    <a:gd name="T31" fmla="*/ 336 h 488"/>
                    <a:gd name="T32" fmla="*/ 0 w 232"/>
                    <a:gd name="T33" fmla="*/ 344 h 488"/>
                    <a:gd name="T34" fmla="*/ 0 w 232"/>
                    <a:gd name="T35" fmla="*/ 344 h 488"/>
                    <a:gd name="T36" fmla="*/ 8 w 232"/>
                    <a:gd name="T37" fmla="*/ 358 h 488"/>
                    <a:gd name="T38" fmla="*/ 30 w 232"/>
                    <a:gd name="T39" fmla="*/ 390 h 488"/>
                    <a:gd name="T40" fmla="*/ 44 w 232"/>
                    <a:gd name="T41" fmla="*/ 410 h 488"/>
                    <a:gd name="T42" fmla="*/ 60 w 232"/>
                    <a:gd name="T43" fmla="*/ 430 h 488"/>
                    <a:gd name="T44" fmla="*/ 76 w 232"/>
                    <a:gd name="T45" fmla="*/ 448 h 488"/>
                    <a:gd name="T46" fmla="*/ 94 w 232"/>
                    <a:gd name="T47" fmla="*/ 466 h 488"/>
                    <a:gd name="T48" fmla="*/ 112 w 232"/>
                    <a:gd name="T49" fmla="*/ 478 h 488"/>
                    <a:gd name="T50" fmla="*/ 122 w 232"/>
                    <a:gd name="T51" fmla="*/ 484 h 488"/>
                    <a:gd name="T52" fmla="*/ 130 w 232"/>
                    <a:gd name="T53" fmla="*/ 486 h 488"/>
                    <a:gd name="T54" fmla="*/ 138 w 232"/>
                    <a:gd name="T55" fmla="*/ 488 h 488"/>
                    <a:gd name="T56" fmla="*/ 146 w 232"/>
                    <a:gd name="T57" fmla="*/ 488 h 488"/>
                    <a:gd name="T58" fmla="*/ 154 w 232"/>
                    <a:gd name="T59" fmla="*/ 486 h 488"/>
                    <a:gd name="T60" fmla="*/ 162 w 232"/>
                    <a:gd name="T61" fmla="*/ 480 h 488"/>
                    <a:gd name="T62" fmla="*/ 168 w 232"/>
                    <a:gd name="T63" fmla="*/ 474 h 488"/>
                    <a:gd name="T64" fmla="*/ 176 w 232"/>
                    <a:gd name="T65" fmla="*/ 464 h 488"/>
                    <a:gd name="T66" fmla="*/ 180 w 232"/>
                    <a:gd name="T67" fmla="*/ 452 h 488"/>
                    <a:gd name="T68" fmla="*/ 186 w 232"/>
                    <a:gd name="T69" fmla="*/ 438 h 488"/>
                    <a:gd name="T70" fmla="*/ 190 w 232"/>
                    <a:gd name="T71" fmla="*/ 420 h 488"/>
                    <a:gd name="T72" fmla="*/ 194 w 232"/>
                    <a:gd name="T73" fmla="*/ 398 h 488"/>
                    <a:gd name="T74" fmla="*/ 196 w 232"/>
                    <a:gd name="T75" fmla="*/ 374 h 488"/>
                    <a:gd name="T76" fmla="*/ 198 w 232"/>
                    <a:gd name="T77" fmla="*/ 346 h 488"/>
                    <a:gd name="T78" fmla="*/ 198 w 232"/>
                    <a:gd name="T79" fmla="*/ 346 h 488"/>
                    <a:gd name="T80" fmla="*/ 198 w 232"/>
                    <a:gd name="T81" fmla="*/ 342 h 488"/>
                    <a:gd name="T82" fmla="*/ 200 w 232"/>
                    <a:gd name="T83" fmla="*/ 320 h 488"/>
                    <a:gd name="T84" fmla="*/ 200 w 232"/>
                    <a:gd name="T85" fmla="*/ 320 h 488"/>
                    <a:gd name="T86" fmla="*/ 204 w 232"/>
                    <a:gd name="T87" fmla="*/ 270 h 488"/>
                    <a:gd name="T88" fmla="*/ 206 w 232"/>
                    <a:gd name="T89" fmla="*/ 242 h 488"/>
                    <a:gd name="T90" fmla="*/ 208 w 232"/>
                    <a:gd name="T91" fmla="*/ 216 h 488"/>
                    <a:gd name="T92" fmla="*/ 208 w 232"/>
                    <a:gd name="T93" fmla="*/ 216 h 488"/>
                    <a:gd name="T94" fmla="*/ 208 w 232"/>
                    <a:gd name="T95" fmla="*/ 206 h 488"/>
                    <a:gd name="T96" fmla="*/ 210 w 232"/>
                    <a:gd name="T97" fmla="*/ 196 h 488"/>
                    <a:gd name="T98" fmla="*/ 218 w 232"/>
                    <a:gd name="T99" fmla="*/ 178 h 488"/>
                    <a:gd name="T100" fmla="*/ 228 w 232"/>
                    <a:gd name="T101" fmla="*/ 164 h 488"/>
                    <a:gd name="T102" fmla="*/ 232 w 232"/>
                    <a:gd name="T103" fmla="*/ 160 h 488"/>
                    <a:gd name="T104" fmla="*/ 38 w 232"/>
                    <a:gd name="T105" fmla="*/ 0 h 488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232"/>
                    <a:gd name="T160" fmla="*/ 0 h 488"/>
                    <a:gd name="T161" fmla="*/ 232 w 232"/>
                    <a:gd name="T162" fmla="*/ 488 h 488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232" h="488">
                      <a:moveTo>
                        <a:pt x="38" y="0"/>
                      </a:moveTo>
                      <a:lnTo>
                        <a:pt x="38" y="0"/>
                      </a:lnTo>
                      <a:lnTo>
                        <a:pt x="38" y="30"/>
                      </a:lnTo>
                      <a:lnTo>
                        <a:pt x="40" y="62"/>
                      </a:lnTo>
                      <a:lnTo>
                        <a:pt x="40" y="102"/>
                      </a:lnTo>
                      <a:lnTo>
                        <a:pt x="36" y="148"/>
                      </a:lnTo>
                      <a:lnTo>
                        <a:pt x="32" y="194"/>
                      </a:lnTo>
                      <a:lnTo>
                        <a:pt x="24" y="240"/>
                      </a:lnTo>
                      <a:lnTo>
                        <a:pt x="18" y="260"/>
                      </a:lnTo>
                      <a:lnTo>
                        <a:pt x="10" y="280"/>
                      </a:lnTo>
                      <a:lnTo>
                        <a:pt x="12" y="288"/>
                      </a:lnTo>
                      <a:lnTo>
                        <a:pt x="12" y="306"/>
                      </a:lnTo>
                      <a:lnTo>
                        <a:pt x="12" y="316"/>
                      </a:lnTo>
                      <a:lnTo>
                        <a:pt x="10" y="328"/>
                      </a:lnTo>
                      <a:lnTo>
                        <a:pt x="6" y="336"/>
                      </a:lnTo>
                      <a:lnTo>
                        <a:pt x="0" y="344"/>
                      </a:lnTo>
                      <a:lnTo>
                        <a:pt x="8" y="358"/>
                      </a:lnTo>
                      <a:lnTo>
                        <a:pt x="30" y="390"/>
                      </a:lnTo>
                      <a:lnTo>
                        <a:pt x="44" y="410"/>
                      </a:lnTo>
                      <a:lnTo>
                        <a:pt x="60" y="430"/>
                      </a:lnTo>
                      <a:lnTo>
                        <a:pt x="76" y="448"/>
                      </a:lnTo>
                      <a:lnTo>
                        <a:pt x="94" y="466"/>
                      </a:lnTo>
                      <a:lnTo>
                        <a:pt x="112" y="478"/>
                      </a:lnTo>
                      <a:lnTo>
                        <a:pt x="122" y="484"/>
                      </a:lnTo>
                      <a:lnTo>
                        <a:pt x="130" y="486"/>
                      </a:lnTo>
                      <a:lnTo>
                        <a:pt x="138" y="488"/>
                      </a:lnTo>
                      <a:lnTo>
                        <a:pt x="146" y="488"/>
                      </a:lnTo>
                      <a:lnTo>
                        <a:pt x="154" y="486"/>
                      </a:lnTo>
                      <a:lnTo>
                        <a:pt x="162" y="480"/>
                      </a:lnTo>
                      <a:lnTo>
                        <a:pt x="168" y="474"/>
                      </a:lnTo>
                      <a:lnTo>
                        <a:pt x="176" y="464"/>
                      </a:lnTo>
                      <a:lnTo>
                        <a:pt x="180" y="452"/>
                      </a:lnTo>
                      <a:lnTo>
                        <a:pt x="186" y="438"/>
                      </a:lnTo>
                      <a:lnTo>
                        <a:pt x="190" y="420"/>
                      </a:lnTo>
                      <a:lnTo>
                        <a:pt x="194" y="398"/>
                      </a:lnTo>
                      <a:lnTo>
                        <a:pt x="196" y="374"/>
                      </a:lnTo>
                      <a:lnTo>
                        <a:pt x="198" y="346"/>
                      </a:lnTo>
                      <a:lnTo>
                        <a:pt x="198" y="342"/>
                      </a:lnTo>
                      <a:lnTo>
                        <a:pt x="200" y="320"/>
                      </a:lnTo>
                      <a:lnTo>
                        <a:pt x="204" y="270"/>
                      </a:lnTo>
                      <a:lnTo>
                        <a:pt x="206" y="242"/>
                      </a:lnTo>
                      <a:lnTo>
                        <a:pt x="208" y="216"/>
                      </a:lnTo>
                      <a:lnTo>
                        <a:pt x="208" y="206"/>
                      </a:lnTo>
                      <a:lnTo>
                        <a:pt x="210" y="196"/>
                      </a:lnTo>
                      <a:lnTo>
                        <a:pt x="218" y="178"/>
                      </a:lnTo>
                      <a:lnTo>
                        <a:pt x="228" y="164"/>
                      </a:lnTo>
                      <a:lnTo>
                        <a:pt x="232" y="160"/>
                      </a:lnTo>
                      <a:lnTo>
                        <a:pt x="38" y="0"/>
                      </a:lnTo>
                      <a:close/>
                    </a:path>
                  </a:pathLst>
                </a:custGeom>
                <a:solidFill>
                  <a:srgbClr val="F0AC7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168" name="Freeform 469"/>
                <p:cNvSpPr>
                  <a:spLocks/>
                </p:cNvSpPr>
                <p:nvPr/>
              </p:nvSpPr>
              <p:spPr bwMode="auto">
                <a:xfrm>
                  <a:off x="1862" y="3368"/>
                  <a:ext cx="312" cy="526"/>
                </a:xfrm>
                <a:custGeom>
                  <a:avLst/>
                  <a:gdLst>
                    <a:gd name="T0" fmla="*/ 184 w 312"/>
                    <a:gd name="T1" fmla="*/ 106 h 526"/>
                    <a:gd name="T2" fmla="*/ 184 w 312"/>
                    <a:gd name="T3" fmla="*/ 106 h 526"/>
                    <a:gd name="T4" fmla="*/ 162 w 312"/>
                    <a:gd name="T5" fmla="*/ 94 h 526"/>
                    <a:gd name="T6" fmla="*/ 140 w 312"/>
                    <a:gd name="T7" fmla="*/ 78 h 526"/>
                    <a:gd name="T8" fmla="*/ 120 w 312"/>
                    <a:gd name="T9" fmla="*/ 60 h 526"/>
                    <a:gd name="T10" fmla="*/ 102 w 312"/>
                    <a:gd name="T11" fmla="*/ 42 h 526"/>
                    <a:gd name="T12" fmla="*/ 76 w 312"/>
                    <a:gd name="T13" fmla="*/ 12 h 526"/>
                    <a:gd name="T14" fmla="*/ 66 w 312"/>
                    <a:gd name="T15" fmla="*/ 0 h 526"/>
                    <a:gd name="T16" fmla="*/ 30 w 312"/>
                    <a:gd name="T17" fmla="*/ 34 h 526"/>
                    <a:gd name="T18" fmla="*/ 0 w 312"/>
                    <a:gd name="T19" fmla="*/ 64 h 526"/>
                    <a:gd name="T20" fmla="*/ 0 w 312"/>
                    <a:gd name="T21" fmla="*/ 64 h 526"/>
                    <a:gd name="T22" fmla="*/ 16 w 312"/>
                    <a:gd name="T23" fmla="*/ 84 h 526"/>
                    <a:gd name="T24" fmla="*/ 32 w 312"/>
                    <a:gd name="T25" fmla="*/ 108 h 526"/>
                    <a:gd name="T26" fmla="*/ 50 w 312"/>
                    <a:gd name="T27" fmla="*/ 138 h 526"/>
                    <a:gd name="T28" fmla="*/ 68 w 312"/>
                    <a:gd name="T29" fmla="*/ 172 h 526"/>
                    <a:gd name="T30" fmla="*/ 106 w 312"/>
                    <a:gd name="T31" fmla="*/ 248 h 526"/>
                    <a:gd name="T32" fmla="*/ 142 w 312"/>
                    <a:gd name="T33" fmla="*/ 326 h 526"/>
                    <a:gd name="T34" fmla="*/ 174 w 312"/>
                    <a:gd name="T35" fmla="*/ 402 h 526"/>
                    <a:gd name="T36" fmla="*/ 200 w 312"/>
                    <a:gd name="T37" fmla="*/ 466 h 526"/>
                    <a:gd name="T38" fmla="*/ 224 w 312"/>
                    <a:gd name="T39" fmla="*/ 526 h 526"/>
                    <a:gd name="T40" fmla="*/ 224 w 312"/>
                    <a:gd name="T41" fmla="*/ 526 h 526"/>
                    <a:gd name="T42" fmla="*/ 234 w 312"/>
                    <a:gd name="T43" fmla="*/ 500 h 526"/>
                    <a:gd name="T44" fmla="*/ 242 w 312"/>
                    <a:gd name="T45" fmla="*/ 470 h 526"/>
                    <a:gd name="T46" fmla="*/ 260 w 312"/>
                    <a:gd name="T47" fmla="*/ 406 h 526"/>
                    <a:gd name="T48" fmla="*/ 274 w 312"/>
                    <a:gd name="T49" fmla="*/ 336 h 526"/>
                    <a:gd name="T50" fmla="*/ 288 w 312"/>
                    <a:gd name="T51" fmla="*/ 270 h 526"/>
                    <a:gd name="T52" fmla="*/ 306 w 312"/>
                    <a:gd name="T53" fmla="*/ 160 h 526"/>
                    <a:gd name="T54" fmla="*/ 312 w 312"/>
                    <a:gd name="T55" fmla="*/ 116 h 526"/>
                    <a:gd name="T56" fmla="*/ 296 w 312"/>
                    <a:gd name="T57" fmla="*/ 98 h 526"/>
                    <a:gd name="T58" fmla="*/ 264 w 312"/>
                    <a:gd name="T59" fmla="*/ 54 h 526"/>
                    <a:gd name="T60" fmla="*/ 264 w 312"/>
                    <a:gd name="T61" fmla="*/ 54 h 526"/>
                    <a:gd name="T62" fmla="*/ 252 w 312"/>
                    <a:gd name="T63" fmla="*/ 74 h 526"/>
                    <a:gd name="T64" fmla="*/ 240 w 312"/>
                    <a:gd name="T65" fmla="*/ 88 h 526"/>
                    <a:gd name="T66" fmla="*/ 230 w 312"/>
                    <a:gd name="T67" fmla="*/ 100 h 526"/>
                    <a:gd name="T68" fmla="*/ 220 w 312"/>
                    <a:gd name="T69" fmla="*/ 106 h 526"/>
                    <a:gd name="T70" fmla="*/ 200 w 312"/>
                    <a:gd name="T71" fmla="*/ 248 h 526"/>
                    <a:gd name="T72" fmla="*/ 184 w 312"/>
                    <a:gd name="T73" fmla="*/ 106 h 52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12"/>
                    <a:gd name="T112" fmla="*/ 0 h 526"/>
                    <a:gd name="T113" fmla="*/ 312 w 312"/>
                    <a:gd name="T114" fmla="*/ 526 h 52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12" h="526">
                      <a:moveTo>
                        <a:pt x="184" y="106"/>
                      </a:moveTo>
                      <a:lnTo>
                        <a:pt x="184" y="106"/>
                      </a:lnTo>
                      <a:lnTo>
                        <a:pt x="162" y="94"/>
                      </a:lnTo>
                      <a:lnTo>
                        <a:pt x="140" y="78"/>
                      </a:lnTo>
                      <a:lnTo>
                        <a:pt x="120" y="60"/>
                      </a:lnTo>
                      <a:lnTo>
                        <a:pt x="102" y="42"/>
                      </a:lnTo>
                      <a:lnTo>
                        <a:pt x="76" y="12"/>
                      </a:lnTo>
                      <a:lnTo>
                        <a:pt x="66" y="0"/>
                      </a:lnTo>
                      <a:lnTo>
                        <a:pt x="30" y="34"/>
                      </a:lnTo>
                      <a:lnTo>
                        <a:pt x="0" y="64"/>
                      </a:lnTo>
                      <a:lnTo>
                        <a:pt x="16" y="84"/>
                      </a:lnTo>
                      <a:lnTo>
                        <a:pt x="32" y="108"/>
                      </a:lnTo>
                      <a:lnTo>
                        <a:pt x="50" y="138"/>
                      </a:lnTo>
                      <a:lnTo>
                        <a:pt x="68" y="172"/>
                      </a:lnTo>
                      <a:lnTo>
                        <a:pt x="106" y="248"/>
                      </a:lnTo>
                      <a:lnTo>
                        <a:pt x="142" y="326"/>
                      </a:lnTo>
                      <a:lnTo>
                        <a:pt x="174" y="402"/>
                      </a:lnTo>
                      <a:lnTo>
                        <a:pt x="200" y="466"/>
                      </a:lnTo>
                      <a:lnTo>
                        <a:pt x="224" y="526"/>
                      </a:lnTo>
                      <a:lnTo>
                        <a:pt x="234" y="500"/>
                      </a:lnTo>
                      <a:lnTo>
                        <a:pt x="242" y="470"/>
                      </a:lnTo>
                      <a:lnTo>
                        <a:pt x="260" y="406"/>
                      </a:lnTo>
                      <a:lnTo>
                        <a:pt x="274" y="336"/>
                      </a:lnTo>
                      <a:lnTo>
                        <a:pt x="288" y="270"/>
                      </a:lnTo>
                      <a:lnTo>
                        <a:pt x="306" y="160"/>
                      </a:lnTo>
                      <a:lnTo>
                        <a:pt x="312" y="116"/>
                      </a:lnTo>
                      <a:lnTo>
                        <a:pt x="296" y="98"/>
                      </a:lnTo>
                      <a:lnTo>
                        <a:pt x="264" y="54"/>
                      </a:lnTo>
                      <a:lnTo>
                        <a:pt x="252" y="74"/>
                      </a:lnTo>
                      <a:lnTo>
                        <a:pt x="240" y="88"/>
                      </a:lnTo>
                      <a:lnTo>
                        <a:pt x="230" y="100"/>
                      </a:lnTo>
                      <a:lnTo>
                        <a:pt x="220" y="106"/>
                      </a:lnTo>
                      <a:lnTo>
                        <a:pt x="200" y="248"/>
                      </a:lnTo>
                      <a:lnTo>
                        <a:pt x="184" y="106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169" name="Freeform 470"/>
                <p:cNvSpPr>
                  <a:spLocks/>
                </p:cNvSpPr>
                <p:nvPr/>
              </p:nvSpPr>
              <p:spPr bwMode="auto">
                <a:xfrm>
                  <a:off x="1932" y="3024"/>
                  <a:ext cx="282" cy="232"/>
                </a:xfrm>
                <a:custGeom>
                  <a:avLst/>
                  <a:gdLst>
                    <a:gd name="T0" fmla="*/ 16 w 282"/>
                    <a:gd name="T1" fmla="*/ 232 h 232"/>
                    <a:gd name="T2" fmla="*/ 10 w 282"/>
                    <a:gd name="T3" fmla="*/ 174 h 232"/>
                    <a:gd name="T4" fmla="*/ 2 w 282"/>
                    <a:gd name="T5" fmla="*/ 132 h 232"/>
                    <a:gd name="T6" fmla="*/ 0 w 282"/>
                    <a:gd name="T7" fmla="*/ 110 h 232"/>
                    <a:gd name="T8" fmla="*/ 4 w 282"/>
                    <a:gd name="T9" fmla="*/ 90 h 232"/>
                    <a:gd name="T10" fmla="*/ 24 w 282"/>
                    <a:gd name="T11" fmla="*/ 52 h 232"/>
                    <a:gd name="T12" fmla="*/ 54 w 282"/>
                    <a:gd name="T13" fmla="*/ 22 h 232"/>
                    <a:gd name="T14" fmla="*/ 92 w 282"/>
                    <a:gd name="T15" fmla="*/ 4 h 232"/>
                    <a:gd name="T16" fmla="*/ 114 w 282"/>
                    <a:gd name="T17" fmla="*/ 0 h 232"/>
                    <a:gd name="T18" fmla="*/ 164 w 282"/>
                    <a:gd name="T19" fmla="*/ 0 h 232"/>
                    <a:gd name="T20" fmla="*/ 212 w 282"/>
                    <a:gd name="T21" fmla="*/ 6 h 232"/>
                    <a:gd name="T22" fmla="*/ 244 w 282"/>
                    <a:gd name="T23" fmla="*/ 18 h 232"/>
                    <a:gd name="T24" fmla="*/ 270 w 282"/>
                    <a:gd name="T25" fmla="*/ 36 h 232"/>
                    <a:gd name="T26" fmla="*/ 276 w 282"/>
                    <a:gd name="T27" fmla="*/ 62 h 232"/>
                    <a:gd name="T28" fmla="*/ 270 w 282"/>
                    <a:gd name="T29" fmla="*/ 62 h 232"/>
                    <a:gd name="T30" fmla="*/ 260 w 282"/>
                    <a:gd name="T31" fmla="*/ 66 h 232"/>
                    <a:gd name="T32" fmla="*/ 252 w 282"/>
                    <a:gd name="T33" fmla="*/ 60 h 232"/>
                    <a:gd name="T34" fmla="*/ 226 w 282"/>
                    <a:gd name="T35" fmla="*/ 50 h 232"/>
                    <a:gd name="T36" fmla="*/ 182 w 282"/>
                    <a:gd name="T37" fmla="*/ 40 h 232"/>
                    <a:gd name="T38" fmla="*/ 120 w 282"/>
                    <a:gd name="T39" fmla="*/ 40 h 232"/>
                    <a:gd name="T40" fmla="*/ 108 w 282"/>
                    <a:gd name="T41" fmla="*/ 42 h 232"/>
                    <a:gd name="T42" fmla="*/ 92 w 282"/>
                    <a:gd name="T43" fmla="*/ 50 h 232"/>
                    <a:gd name="T44" fmla="*/ 84 w 282"/>
                    <a:gd name="T45" fmla="*/ 62 h 232"/>
                    <a:gd name="T46" fmla="*/ 84 w 282"/>
                    <a:gd name="T47" fmla="*/ 84 h 232"/>
                    <a:gd name="T48" fmla="*/ 92 w 282"/>
                    <a:gd name="T49" fmla="*/ 110 h 232"/>
                    <a:gd name="T50" fmla="*/ 98 w 282"/>
                    <a:gd name="T51" fmla="*/ 122 h 232"/>
                    <a:gd name="T52" fmla="*/ 88 w 282"/>
                    <a:gd name="T53" fmla="*/ 144 h 232"/>
                    <a:gd name="T54" fmla="*/ 84 w 282"/>
                    <a:gd name="T55" fmla="*/ 172 h 232"/>
                    <a:gd name="T56" fmla="*/ 88 w 282"/>
                    <a:gd name="T57" fmla="*/ 208 h 232"/>
                    <a:gd name="T58" fmla="*/ 62 w 282"/>
                    <a:gd name="T59" fmla="*/ 202 h 232"/>
                    <a:gd name="T60" fmla="*/ 50 w 282"/>
                    <a:gd name="T61" fmla="*/ 194 h 232"/>
                    <a:gd name="T62" fmla="*/ 40 w 282"/>
                    <a:gd name="T63" fmla="*/ 190 h 232"/>
                    <a:gd name="T64" fmla="*/ 34 w 282"/>
                    <a:gd name="T65" fmla="*/ 196 h 232"/>
                    <a:gd name="T66" fmla="*/ 16 w 282"/>
                    <a:gd name="T67" fmla="*/ 232 h 23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282"/>
                    <a:gd name="T103" fmla="*/ 0 h 232"/>
                    <a:gd name="T104" fmla="*/ 282 w 282"/>
                    <a:gd name="T105" fmla="*/ 232 h 23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282" h="232">
                      <a:moveTo>
                        <a:pt x="16" y="232"/>
                      </a:moveTo>
                      <a:lnTo>
                        <a:pt x="16" y="232"/>
                      </a:lnTo>
                      <a:lnTo>
                        <a:pt x="14" y="206"/>
                      </a:lnTo>
                      <a:lnTo>
                        <a:pt x="10" y="174"/>
                      </a:lnTo>
                      <a:lnTo>
                        <a:pt x="2" y="132"/>
                      </a:lnTo>
                      <a:lnTo>
                        <a:pt x="0" y="120"/>
                      </a:lnTo>
                      <a:lnTo>
                        <a:pt x="0" y="110"/>
                      </a:lnTo>
                      <a:lnTo>
                        <a:pt x="2" y="100"/>
                      </a:lnTo>
                      <a:lnTo>
                        <a:pt x="4" y="90"/>
                      </a:lnTo>
                      <a:lnTo>
                        <a:pt x="12" y="70"/>
                      </a:lnTo>
                      <a:lnTo>
                        <a:pt x="24" y="52"/>
                      </a:lnTo>
                      <a:lnTo>
                        <a:pt x="38" y="36"/>
                      </a:lnTo>
                      <a:lnTo>
                        <a:pt x="54" y="22"/>
                      </a:lnTo>
                      <a:lnTo>
                        <a:pt x="72" y="12"/>
                      </a:lnTo>
                      <a:lnTo>
                        <a:pt x="92" y="4"/>
                      </a:lnTo>
                      <a:lnTo>
                        <a:pt x="114" y="0"/>
                      </a:lnTo>
                      <a:lnTo>
                        <a:pt x="136" y="0"/>
                      </a:lnTo>
                      <a:lnTo>
                        <a:pt x="164" y="0"/>
                      </a:lnTo>
                      <a:lnTo>
                        <a:pt x="196" y="4"/>
                      </a:lnTo>
                      <a:lnTo>
                        <a:pt x="212" y="6"/>
                      </a:lnTo>
                      <a:lnTo>
                        <a:pt x="228" y="12"/>
                      </a:lnTo>
                      <a:lnTo>
                        <a:pt x="244" y="18"/>
                      </a:lnTo>
                      <a:lnTo>
                        <a:pt x="258" y="26"/>
                      </a:lnTo>
                      <a:lnTo>
                        <a:pt x="270" y="36"/>
                      </a:lnTo>
                      <a:lnTo>
                        <a:pt x="282" y="50"/>
                      </a:lnTo>
                      <a:lnTo>
                        <a:pt x="276" y="62"/>
                      </a:lnTo>
                      <a:lnTo>
                        <a:pt x="270" y="62"/>
                      </a:lnTo>
                      <a:lnTo>
                        <a:pt x="264" y="62"/>
                      </a:lnTo>
                      <a:lnTo>
                        <a:pt x="260" y="66"/>
                      </a:lnTo>
                      <a:lnTo>
                        <a:pt x="252" y="60"/>
                      </a:lnTo>
                      <a:lnTo>
                        <a:pt x="242" y="56"/>
                      </a:lnTo>
                      <a:lnTo>
                        <a:pt x="226" y="50"/>
                      </a:lnTo>
                      <a:lnTo>
                        <a:pt x="206" y="44"/>
                      </a:lnTo>
                      <a:lnTo>
                        <a:pt x="182" y="40"/>
                      </a:lnTo>
                      <a:lnTo>
                        <a:pt x="154" y="40"/>
                      </a:lnTo>
                      <a:lnTo>
                        <a:pt x="120" y="40"/>
                      </a:lnTo>
                      <a:lnTo>
                        <a:pt x="108" y="42"/>
                      </a:lnTo>
                      <a:lnTo>
                        <a:pt x="100" y="46"/>
                      </a:lnTo>
                      <a:lnTo>
                        <a:pt x="92" y="50"/>
                      </a:lnTo>
                      <a:lnTo>
                        <a:pt x="88" y="56"/>
                      </a:lnTo>
                      <a:lnTo>
                        <a:pt x="84" y="62"/>
                      </a:lnTo>
                      <a:lnTo>
                        <a:pt x="82" y="68"/>
                      </a:lnTo>
                      <a:lnTo>
                        <a:pt x="84" y="84"/>
                      </a:lnTo>
                      <a:lnTo>
                        <a:pt x="86" y="98"/>
                      </a:lnTo>
                      <a:lnTo>
                        <a:pt x="92" y="110"/>
                      </a:lnTo>
                      <a:lnTo>
                        <a:pt x="98" y="122"/>
                      </a:lnTo>
                      <a:lnTo>
                        <a:pt x="94" y="128"/>
                      </a:lnTo>
                      <a:lnTo>
                        <a:pt x="88" y="144"/>
                      </a:lnTo>
                      <a:lnTo>
                        <a:pt x="84" y="156"/>
                      </a:lnTo>
                      <a:lnTo>
                        <a:pt x="84" y="172"/>
                      </a:lnTo>
                      <a:lnTo>
                        <a:pt x="84" y="188"/>
                      </a:lnTo>
                      <a:lnTo>
                        <a:pt x="88" y="208"/>
                      </a:lnTo>
                      <a:lnTo>
                        <a:pt x="62" y="202"/>
                      </a:lnTo>
                      <a:lnTo>
                        <a:pt x="58" y="198"/>
                      </a:lnTo>
                      <a:lnTo>
                        <a:pt x="50" y="194"/>
                      </a:lnTo>
                      <a:lnTo>
                        <a:pt x="46" y="192"/>
                      </a:lnTo>
                      <a:lnTo>
                        <a:pt x="40" y="190"/>
                      </a:lnTo>
                      <a:lnTo>
                        <a:pt x="36" y="192"/>
                      </a:lnTo>
                      <a:lnTo>
                        <a:pt x="34" y="196"/>
                      </a:lnTo>
                      <a:lnTo>
                        <a:pt x="16" y="232"/>
                      </a:lnTo>
                      <a:close/>
                    </a:path>
                  </a:pathLst>
                </a:custGeom>
                <a:solidFill>
                  <a:srgbClr val="3D291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170" name="Freeform 471"/>
                <p:cNvSpPr>
                  <a:spLocks/>
                </p:cNvSpPr>
                <p:nvPr/>
              </p:nvSpPr>
              <p:spPr bwMode="auto">
                <a:xfrm>
                  <a:off x="1932" y="3024"/>
                  <a:ext cx="282" cy="232"/>
                </a:xfrm>
                <a:custGeom>
                  <a:avLst/>
                  <a:gdLst>
                    <a:gd name="T0" fmla="*/ 16 w 282"/>
                    <a:gd name="T1" fmla="*/ 232 h 232"/>
                    <a:gd name="T2" fmla="*/ 10 w 282"/>
                    <a:gd name="T3" fmla="*/ 174 h 232"/>
                    <a:gd name="T4" fmla="*/ 2 w 282"/>
                    <a:gd name="T5" fmla="*/ 132 h 232"/>
                    <a:gd name="T6" fmla="*/ 0 w 282"/>
                    <a:gd name="T7" fmla="*/ 110 h 232"/>
                    <a:gd name="T8" fmla="*/ 4 w 282"/>
                    <a:gd name="T9" fmla="*/ 90 h 232"/>
                    <a:gd name="T10" fmla="*/ 24 w 282"/>
                    <a:gd name="T11" fmla="*/ 52 h 232"/>
                    <a:gd name="T12" fmla="*/ 54 w 282"/>
                    <a:gd name="T13" fmla="*/ 22 h 232"/>
                    <a:gd name="T14" fmla="*/ 92 w 282"/>
                    <a:gd name="T15" fmla="*/ 4 h 232"/>
                    <a:gd name="T16" fmla="*/ 114 w 282"/>
                    <a:gd name="T17" fmla="*/ 0 h 232"/>
                    <a:gd name="T18" fmla="*/ 164 w 282"/>
                    <a:gd name="T19" fmla="*/ 0 h 232"/>
                    <a:gd name="T20" fmla="*/ 212 w 282"/>
                    <a:gd name="T21" fmla="*/ 6 h 232"/>
                    <a:gd name="T22" fmla="*/ 244 w 282"/>
                    <a:gd name="T23" fmla="*/ 18 h 232"/>
                    <a:gd name="T24" fmla="*/ 270 w 282"/>
                    <a:gd name="T25" fmla="*/ 36 h 232"/>
                    <a:gd name="T26" fmla="*/ 276 w 282"/>
                    <a:gd name="T27" fmla="*/ 62 h 232"/>
                    <a:gd name="T28" fmla="*/ 270 w 282"/>
                    <a:gd name="T29" fmla="*/ 62 h 232"/>
                    <a:gd name="T30" fmla="*/ 260 w 282"/>
                    <a:gd name="T31" fmla="*/ 66 h 232"/>
                    <a:gd name="T32" fmla="*/ 252 w 282"/>
                    <a:gd name="T33" fmla="*/ 60 h 232"/>
                    <a:gd name="T34" fmla="*/ 226 w 282"/>
                    <a:gd name="T35" fmla="*/ 50 h 232"/>
                    <a:gd name="T36" fmla="*/ 182 w 282"/>
                    <a:gd name="T37" fmla="*/ 40 h 232"/>
                    <a:gd name="T38" fmla="*/ 120 w 282"/>
                    <a:gd name="T39" fmla="*/ 40 h 232"/>
                    <a:gd name="T40" fmla="*/ 108 w 282"/>
                    <a:gd name="T41" fmla="*/ 42 h 232"/>
                    <a:gd name="T42" fmla="*/ 92 w 282"/>
                    <a:gd name="T43" fmla="*/ 50 h 232"/>
                    <a:gd name="T44" fmla="*/ 84 w 282"/>
                    <a:gd name="T45" fmla="*/ 62 h 232"/>
                    <a:gd name="T46" fmla="*/ 84 w 282"/>
                    <a:gd name="T47" fmla="*/ 84 h 232"/>
                    <a:gd name="T48" fmla="*/ 92 w 282"/>
                    <a:gd name="T49" fmla="*/ 110 h 232"/>
                    <a:gd name="T50" fmla="*/ 98 w 282"/>
                    <a:gd name="T51" fmla="*/ 122 h 232"/>
                    <a:gd name="T52" fmla="*/ 88 w 282"/>
                    <a:gd name="T53" fmla="*/ 144 h 232"/>
                    <a:gd name="T54" fmla="*/ 84 w 282"/>
                    <a:gd name="T55" fmla="*/ 172 h 232"/>
                    <a:gd name="T56" fmla="*/ 88 w 282"/>
                    <a:gd name="T57" fmla="*/ 208 h 232"/>
                    <a:gd name="T58" fmla="*/ 62 w 282"/>
                    <a:gd name="T59" fmla="*/ 202 h 232"/>
                    <a:gd name="T60" fmla="*/ 50 w 282"/>
                    <a:gd name="T61" fmla="*/ 194 h 232"/>
                    <a:gd name="T62" fmla="*/ 40 w 282"/>
                    <a:gd name="T63" fmla="*/ 190 h 232"/>
                    <a:gd name="T64" fmla="*/ 34 w 282"/>
                    <a:gd name="T65" fmla="*/ 196 h 232"/>
                    <a:gd name="T66" fmla="*/ 16 w 282"/>
                    <a:gd name="T67" fmla="*/ 232 h 23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282"/>
                    <a:gd name="T103" fmla="*/ 0 h 232"/>
                    <a:gd name="T104" fmla="*/ 282 w 282"/>
                    <a:gd name="T105" fmla="*/ 232 h 23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282" h="232">
                      <a:moveTo>
                        <a:pt x="16" y="232"/>
                      </a:moveTo>
                      <a:lnTo>
                        <a:pt x="16" y="232"/>
                      </a:lnTo>
                      <a:lnTo>
                        <a:pt x="14" y="206"/>
                      </a:lnTo>
                      <a:lnTo>
                        <a:pt x="10" y="174"/>
                      </a:lnTo>
                      <a:lnTo>
                        <a:pt x="2" y="132"/>
                      </a:lnTo>
                      <a:lnTo>
                        <a:pt x="0" y="120"/>
                      </a:lnTo>
                      <a:lnTo>
                        <a:pt x="0" y="110"/>
                      </a:lnTo>
                      <a:lnTo>
                        <a:pt x="2" y="100"/>
                      </a:lnTo>
                      <a:lnTo>
                        <a:pt x="4" y="90"/>
                      </a:lnTo>
                      <a:lnTo>
                        <a:pt x="12" y="70"/>
                      </a:lnTo>
                      <a:lnTo>
                        <a:pt x="24" y="52"/>
                      </a:lnTo>
                      <a:lnTo>
                        <a:pt x="38" y="36"/>
                      </a:lnTo>
                      <a:lnTo>
                        <a:pt x="54" y="22"/>
                      </a:lnTo>
                      <a:lnTo>
                        <a:pt x="72" y="12"/>
                      </a:lnTo>
                      <a:lnTo>
                        <a:pt x="92" y="4"/>
                      </a:lnTo>
                      <a:lnTo>
                        <a:pt x="114" y="0"/>
                      </a:lnTo>
                      <a:lnTo>
                        <a:pt x="136" y="0"/>
                      </a:lnTo>
                      <a:lnTo>
                        <a:pt x="164" y="0"/>
                      </a:lnTo>
                      <a:lnTo>
                        <a:pt x="196" y="4"/>
                      </a:lnTo>
                      <a:lnTo>
                        <a:pt x="212" y="6"/>
                      </a:lnTo>
                      <a:lnTo>
                        <a:pt x="228" y="12"/>
                      </a:lnTo>
                      <a:lnTo>
                        <a:pt x="244" y="18"/>
                      </a:lnTo>
                      <a:lnTo>
                        <a:pt x="258" y="26"/>
                      </a:lnTo>
                      <a:lnTo>
                        <a:pt x="270" y="36"/>
                      </a:lnTo>
                      <a:lnTo>
                        <a:pt x="282" y="50"/>
                      </a:lnTo>
                      <a:lnTo>
                        <a:pt x="276" y="62"/>
                      </a:lnTo>
                      <a:lnTo>
                        <a:pt x="270" y="62"/>
                      </a:lnTo>
                      <a:lnTo>
                        <a:pt x="264" y="62"/>
                      </a:lnTo>
                      <a:lnTo>
                        <a:pt x="260" y="66"/>
                      </a:lnTo>
                      <a:lnTo>
                        <a:pt x="252" y="60"/>
                      </a:lnTo>
                      <a:lnTo>
                        <a:pt x="242" y="56"/>
                      </a:lnTo>
                      <a:lnTo>
                        <a:pt x="226" y="50"/>
                      </a:lnTo>
                      <a:lnTo>
                        <a:pt x="206" y="44"/>
                      </a:lnTo>
                      <a:lnTo>
                        <a:pt x="182" y="40"/>
                      </a:lnTo>
                      <a:lnTo>
                        <a:pt x="154" y="40"/>
                      </a:lnTo>
                      <a:lnTo>
                        <a:pt x="120" y="40"/>
                      </a:lnTo>
                      <a:lnTo>
                        <a:pt x="108" y="42"/>
                      </a:lnTo>
                      <a:lnTo>
                        <a:pt x="100" y="46"/>
                      </a:lnTo>
                      <a:lnTo>
                        <a:pt x="92" y="50"/>
                      </a:lnTo>
                      <a:lnTo>
                        <a:pt x="88" y="56"/>
                      </a:lnTo>
                      <a:lnTo>
                        <a:pt x="84" y="62"/>
                      </a:lnTo>
                      <a:lnTo>
                        <a:pt x="82" y="68"/>
                      </a:lnTo>
                      <a:lnTo>
                        <a:pt x="84" y="84"/>
                      </a:lnTo>
                      <a:lnTo>
                        <a:pt x="86" y="98"/>
                      </a:lnTo>
                      <a:lnTo>
                        <a:pt x="92" y="110"/>
                      </a:lnTo>
                      <a:lnTo>
                        <a:pt x="98" y="122"/>
                      </a:lnTo>
                      <a:lnTo>
                        <a:pt x="94" y="128"/>
                      </a:lnTo>
                      <a:lnTo>
                        <a:pt x="88" y="144"/>
                      </a:lnTo>
                      <a:lnTo>
                        <a:pt x="84" y="156"/>
                      </a:lnTo>
                      <a:lnTo>
                        <a:pt x="84" y="172"/>
                      </a:lnTo>
                      <a:lnTo>
                        <a:pt x="84" y="188"/>
                      </a:lnTo>
                      <a:lnTo>
                        <a:pt x="88" y="208"/>
                      </a:lnTo>
                      <a:lnTo>
                        <a:pt x="62" y="202"/>
                      </a:lnTo>
                      <a:lnTo>
                        <a:pt x="58" y="198"/>
                      </a:lnTo>
                      <a:lnTo>
                        <a:pt x="50" y="194"/>
                      </a:lnTo>
                      <a:lnTo>
                        <a:pt x="46" y="192"/>
                      </a:lnTo>
                      <a:lnTo>
                        <a:pt x="40" y="190"/>
                      </a:lnTo>
                      <a:lnTo>
                        <a:pt x="36" y="192"/>
                      </a:lnTo>
                      <a:lnTo>
                        <a:pt x="34" y="196"/>
                      </a:lnTo>
                      <a:lnTo>
                        <a:pt x="16" y="23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171" name="Freeform 472"/>
                <p:cNvSpPr>
                  <a:spLocks/>
                </p:cNvSpPr>
                <p:nvPr/>
              </p:nvSpPr>
              <p:spPr bwMode="auto">
                <a:xfrm>
                  <a:off x="2056" y="3174"/>
                  <a:ext cx="98" cy="26"/>
                </a:xfrm>
                <a:custGeom>
                  <a:avLst/>
                  <a:gdLst>
                    <a:gd name="T0" fmla="*/ 0 w 98"/>
                    <a:gd name="T1" fmla="*/ 26 h 26"/>
                    <a:gd name="T2" fmla="*/ 0 w 98"/>
                    <a:gd name="T3" fmla="*/ 26 h 26"/>
                    <a:gd name="T4" fmla="*/ 16 w 98"/>
                    <a:gd name="T5" fmla="*/ 22 h 26"/>
                    <a:gd name="T6" fmla="*/ 30 w 98"/>
                    <a:gd name="T7" fmla="*/ 18 h 26"/>
                    <a:gd name="T8" fmla="*/ 46 w 98"/>
                    <a:gd name="T9" fmla="*/ 14 h 26"/>
                    <a:gd name="T10" fmla="*/ 46 w 98"/>
                    <a:gd name="T11" fmla="*/ 14 h 26"/>
                    <a:gd name="T12" fmla="*/ 62 w 98"/>
                    <a:gd name="T13" fmla="*/ 16 h 26"/>
                    <a:gd name="T14" fmla="*/ 78 w 98"/>
                    <a:gd name="T15" fmla="*/ 20 h 26"/>
                    <a:gd name="T16" fmla="*/ 96 w 98"/>
                    <a:gd name="T17" fmla="*/ 26 h 26"/>
                    <a:gd name="T18" fmla="*/ 96 w 98"/>
                    <a:gd name="T19" fmla="*/ 26 h 26"/>
                    <a:gd name="T20" fmla="*/ 98 w 98"/>
                    <a:gd name="T21" fmla="*/ 24 h 26"/>
                    <a:gd name="T22" fmla="*/ 98 w 98"/>
                    <a:gd name="T23" fmla="*/ 20 h 26"/>
                    <a:gd name="T24" fmla="*/ 96 w 98"/>
                    <a:gd name="T25" fmla="*/ 14 h 26"/>
                    <a:gd name="T26" fmla="*/ 86 w 98"/>
                    <a:gd name="T27" fmla="*/ 6 h 26"/>
                    <a:gd name="T28" fmla="*/ 86 w 98"/>
                    <a:gd name="T29" fmla="*/ 6 h 26"/>
                    <a:gd name="T30" fmla="*/ 78 w 98"/>
                    <a:gd name="T31" fmla="*/ 4 h 26"/>
                    <a:gd name="T32" fmla="*/ 68 w 98"/>
                    <a:gd name="T33" fmla="*/ 2 h 26"/>
                    <a:gd name="T34" fmla="*/ 56 w 98"/>
                    <a:gd name="T35" fmla="*/ 0 h 26"/>
                    <a:gd name="T36" fmla="*/ 42 w 98"/>
                    <a:gd name="T37" fmla="*/ 2 h 26"/>
                    <a:gd name="T38" fmla="*/ 28 w 98"/>
                    <a:gd name="T39" fmla="*/ 4 h 26"/>
                    <a:gd name="T40" fmla="*/ 16 w 98"/>
                    <a:gd name="T41" fmla="*/ 8 h 26"/>
                    <a:gd name="T42" fmla="*/ 6 w 98"/>
                    <a:gd name="T43" fmla="*/ 16 h 26"/>
                    <a:gd name="T44" fmla="*/ 2 w 98"/>
                    <a:gd name="T45" fmla="*/ 20 h 26"/>
                    <a:gd name="T46" fmla="*/ 0 w 98"/>
                    <a:gd name="T47" fmla="*/ 26 h 2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98"/>
                    <a:gd name="T73" fmla="*/ 0 h 26"/>
                    <a:gd name="T74" fmla="*/ 98 w 98"/>
                    <a:gd name="T75" fmla="*/ 26 h 2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98" h="26">
                      <a:moveTo>
                        <a:pt x="0" y="26"/>
                      </a:moveTo>
                      <a:lnTo>
                        <a:pt x="0" y="26"/>
                      </a:lnTo>
                      <a:lnTo>
                        <a:pt x="16" y="22"/>
                      </a:lnTo>
                      <a:lnTo>
                        <a:pt x="30" y="18"/>
                      </a:lnTo>
                      <a:lnTo>
                        <a:pt x="46" y="14"/>
                      </a:lnTo>
                      <a:lnTo>
                        <a:pt x="62" y="16"/>
                      </a:lnTo>
                      <a:lnTo>
                        <a:pt x="78" y="20"/>
                      </a:lnTo>
                      <a:lnTo>
                        <a:pt x="96" y="26"/>
                      </a:lnTo>
                      <a:lnTo>
                        <a:pt x="98" y="24"/>
                      </a:lnTo>
                      <a:lnTo>
                        <a:pt x="98" y="20"/>
                      </a:lnTo>
                      <a:lnTo>
                        <a:pt x="96" y="14"/>
                      </a:lnTo>
                      <a:lnTo>
                        <a:pt x="86" y="6"/>
                      </a:lnTo>
                      <a:lnTo>
                        <a:pt x="78" y="4"/>
                      </a:lnTo>
                      <a:lnTo>
                        <a:pt x="68" y="2"/>
                      </a:lnTo>
                      <a:lnTo>
                        <a:pt x="56" y="0"/>
                      </a:lnTo>
                      <a:lnTo>
                        <a:pt x="42" y="2"/>
                      </a:lnTo>
                      <a:lnTo>
                        <a:pt x="28" y="4"/>
                      </a:lnTo>
                      <a:lnTo>
                        <a:pt x="16" y="8"/>
                      </a:lnTo>
                      <a:lnTo>
                        <a:pt x="6" y="16"/>
                      </a:lnTo>
                      <a:lnTo>
                        <a:pt x="2" y="20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solidFill>
                  <a:srgbClr val="3D291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172" name="Freeform 473"/>
                <p:cNvSpPr>
                  <a:spLocks/>
                </p:cNvSpPr>
                <p:nvPr/>
              </p:nvSpPr>
              <p:spPr bwMode="auto">
                <a:xfrm>
                  <a:off x="2056" y="3174"/>
                  <a:ext cx="98" cy="26"/>
                </a:xfrm>
                <a:custGeom>
                  <a:avLst/>
                  <a:gdLst>
                    <a:gd name="T0" fmla="*/ 0 w 98"/>
                    <a:gd name="T1" fmla="*/ 26 h 26"/>
                    <a:gd name="T2" fmla="*/ 0 w 98"/>
                    <a:gd name="T3" fmla="*/ 26 h 26"/>
                    <a:gd name="T4" fmla="*/ 16 w 98"/>
                    <a:gd name="T5" fmla="*/ 22 h 26"/>
                    <a:gd name="T6" fmla="*/ 30 w 98"/>
                    <a:gd name="T7" fmla="*/ 18 h 26"/>
                    <a:gd name="T8" fmla="*/ 46 w 98"/>
                    <a:gd name="T9" fmla="*/ 14 h 26"/>
                    <a:gd name="T10" fmla="*/ 46 w 98"/>
                    <a:gd name="T11" fmla="*/ 14 h 26"/>
                    <a:gd name="T12" fmla="*/ 62 w 98"/>
                    <a:gd name="T13" fmla="*/ 16 h 26"/>
                    <a:gd name="T14" fmla="*/ 78 w 98"/>
                    <a:gd name="T15" fmla="*/ 20 h 26"/>
                    <a:gd name="T16" fmla="*/ 96 w 98"/>
                    <a:gd name="T17" fmla="*/ 26 h 26"/>
                    <a:gd name="T18" fmla="*/ 96 w 98"/>
                    <a:gd name="T19" fmla="*/ 26 h 26"/>
                    <a:gd name="T20" fmla="*/ 98 w 98"/>
                    <a:gd name="T21" fmla="*/ 24 h 26"/>
                    <a:gd name="T22" fmla="*/ 98 w 98"/>
                    <a:gd name="T23" fmla="*/ 20 h 26"/>
                    <a:gd name="T24" fmla="*/ 96 w 98"/>
                    <a:gd name="T25" fmla="*/ 14 h 26"/>
                    <a:gd name="T26" fmla="*/ 86 w 98"/>
                    <a:gd name="T27" fmla="*/ 6 h 26"/>
                    <a:gd name="T28" fmla="*/ 86 w 98"/>
                    <a:gd name="T29" fmla="*/ 6 h 26"/>
                    <a:gd name="T30" fmla="*/ 78 w 98"/>
                    <a:gd name="T31" fmla="*/ 4 h 26"/>
                    <a:gd name="T32" fmla="*/ 68 w 98"/>
                    <a:gd name="T33" fmla="*/ 2 h 26"/>
                    <a:gd name="T34" fmla="*/ 56 w 98"/>
                    <a:gd name="T35" fmla="*/ 0 h 26"/>
                    <a:gd name="T36" fmla="*/ 42 w 98"/>
                    <a:gd name="T37" fmla="*/ 2 h 26"/>
                    <a:gd name="T38" fmla="*/ 28 w 98"/>
                    <a:gd name="T39" fmla="*/ 4 h 26"/>
                    <a:gd name="T40" fmla="*/ 16 w 98"/>
                    <a:gd name="T41" fmla="*/ 8 h 26"/>
                    <a:gd name="T42" fmla="*/ 6 w 98"/>
                    <a:gd name="T43" fmla="*/ 16 h 26"/>
                    <a:gd name="T44" fmla="*/ 2 w 98"/>
                    <a:gd name="T45" fmla="*/ 20 h 26"/>
                    <a:gd name="T46" fmla="*/ 0 w 98"/>
                    <a:gd name="T47" fmla="*/ 26 h 2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98"/>
                    <a:gd name="T73" fmla="*/ 0 h 26"/>
                    <a:gd name="T74" fmla="*/ 98 w 98"/>
                    <a:gd name="T75" fmla="*/ 26 h 2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98" h="26">
                      <a:moveTo>
                        <a:pt x="0" y="26"/>
                      </a:moveTo>
                      <a:lnTo>
                        <a:pt x="0" y="26"/>
                      </a:lnTo>
                      <a:lnTo>
                        <a:pt x="16" y="22"/>
                      </a:lnTo>
                      <a:lnTo>
                        <a:pt x="30" y="18"/>
                      </a:lnTo>
                      <a:lnTo>
                        <a:pt x="46" y="14"/>
                      </a:lnTo>
                      <a:lnTo>
                        <a:pt x="62" y="16"/>
                      </a:lnTo>
                      <a:lnTo>
                        <a:pt x="78" y="20"/>
                      </a:lnTo>
                      <a:lnTo>
                        <a:pt x="96" y="26"/>
                      </a:lnTo>
                      <a:lnTo>
                        <a:pt x="98" y="24"/>
                      </a:lnTo>
                      <a:lnTo>
                        <a:pt x="98" y="20"/>
                      </a:lnTo>
                      <a:lnTo>
                        <a:pt x="96" y="14"/>
                      </a:lnTo>
                      <a:lnTo>
                        <a:pt x="86" y="6"/>
                      </a:lnTo>
                      <a:lnTo>
                        <a:pt x="78" y="4"/>
                      </a:lnTo>
                      <a:lnTo>
                        <a:pt x="68" y="2"/>
                      </a:lnTo>
                      <a:lnTo>
                        <a:pt x="56" y="0"/>
                      </a:lnTo>
                      <a:lnTo>
                        <a:pt x="42" y="2"/>
                      </a:lnTo>
                      <a:lnTo>
                        <a:pt x="28" y="4"/>
                      </a:lnTo>
                      <a:lnTo>
                        <a:pt x="16" y="8"/>
                      </a:lnTo>
                      <a:lnTo>
                        <a:pt x="6" y="16"/>
                      </a:lnTo>
                      <a:lnTo>
                        <a:pt x="2" y="20"/>
                      </a:lnTo>
                      <a:lnTo>
                        <a:pt x="0" y="26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173" name="Freeform 474"/>
                <p:cNvSpPr>
                  <a:spLocks/>
                </p:cNvSpPr>
                <p:nvPr/>
              </p:nvSpPr>
              <p:spPr bwMode="auto">
                <a:xfrm>
                  <a:off x="2186" y="3176"/>
                  <a:ext cx="38" cy="24"/>
                </a:xfrm>
                <a:custGeom>
                  <a:avLst/>
                  <a:gdLst>
                    <a:gd name="T0" fmla="*/ 0 w 38"/>
                    <a:gd name="T1" fmla="*/ 24 h 24"/>
                    <a:gd name="T2" fmla="*/ 0 w 38"/>
                    <a:gd name="T3" fmla="*/ 24 h 24"/>
                    <a:gd name="T4" fmla="*/ 14 w 38"/>
                    <a:gd name="T5" fmla="*/ 18 h 24"/>
                    <a:gd name="T6" fmla="*/ 24 w 38"/>
                    <a:gd name="T7" fmla="*/ 16 h 24"/>
                    <a:gd name="T8" fmla="*/ 30 w 38"/>
                    <a:gd name="T9" fmla="*/ 16 h 24"/>
                    <a:gd name="T10" fmla="*/ 32 w 38"/>
                    <a:gd name="T11" fmla="*/ 18 h 24"/>
                    <a:gd name="T12" fmla="*/ 32 w 38"/>
                    <a:gd name="T13" fmla="*/ 18 h 24"/>
                    <a:gd name="T14" fmla="*/ 34 w 38"/>
                    <a:gd name="T15" fmla="*/ 16 h 24"/>
                    <a:gd name="T16" fmla="*/ 38 w 38"/>
                    <a:gd name="T17" fmla="*/ 12 h 24"/>
                    <a:gd name="T18" fmla="*/ 38 w 38"/>
                    <a:gd name="T19" fmla="*/ 8 h 24"/>
                    <a:gd name="T20" fmla="*/ 38 w 38"/>
                    <a:gd name="T21" fmla="*/ 6 h 24"/>
                    <a:gd name="T22" fmla="*/ 38 w 38"/>
                    <a:gd name="T23" fmla="*/ 2 h 24"/>
                    <a:gd name="T24" fmla="*/ 34 w 38"/>
                    <a:gd name="T25" fmla="*/ 0 h 24"/>
                    <a:gd name="T26" fmla="*/ 34 w 38"/>
                    <a:gd name="T27" fmla="*/ 0 h 24"/>
                    <a:gd name="T28" fmla="*/ 30 w 38"/>
                    <a:gd name="T29" fmla="*/ 0 h 24"/>
                    <a:gd name="T30" fmla="*/ 24 w 38"/>
                    <a:gd name="T31" fmla="*/ 0 h 24"/>
                    <a:gd name="T32" fmla="*/ 14 w 38"/>
                    <a:gd name="T33" fmla="*/ 6 h 24"/>
                    <a:gd name="T34" fmla="*/ 4 w 38"/>
                    <a:gd name="T35" fmla="*/ 14 h 24"/>
                    <a:gd name="T36" fmla="*/ 0 w 38"/>
                    <a:gd name="T37" fmla="*/ 20 h 24"/>
                    <a:gd name="T38" fmla="*/ 0 w 38"/>
                    <a:gd name="T39" fmla="*/ 24 h 24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38"/>
                    <a:gd name="T61" fmla="*/ 0 h 24"/>
                    <a:gd name="T62" fmla="*/ 38 w 38"/>
                    <a:gd name="T63" fmla="*/ 24 h 24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38" h="24">
                      <a:moveTo>
                        <a:pt x="0" y="24"/>
                      </a:moveTo>
                      <a:lnTo>
                        <a:pt x="0" y="24"/>
                      </a:lnTo>
                      <a:lnTo>
                        <a:pt x="14" y="18"/>
                      </a:lnTo>
                      <a:lnTo>
                        <a:pt x="24" y="16"/>
                      </a:lnTo>
                      <a:lnTo>
                        <a:pt x="30" y="16"/>
                      </a:lnTo>
                      <a:lnTo>
                        <a:pt x="32" y="18"/>
                      </a:lnTo>
                      <a:lnTo>
                        <a:pt x="34" y="16"/>
                      </a:lnTo>
                      <a:lnTo>
                        <a:pt x="38" y="12"/>
                      </a:lnTo>
                      <a:lnTo>
                        <a:pt x="38" y="8"/>
                      </a:lnTo>
                      <a:lnTo>
                        <a:pt x="38" y="6"/>
                      </a:lnTo>
                      <a:lnTo>
                        <a:pt x="38" y="2"/>
                      </a:lnTo>
                      <a:lnTo>
                        <a:pt x="34" y="0"/>
                      </a:lnTo>
                      <a:lnTo>
                        <a:pt x="30" y="0"/>
                      </a:lnTo>
                      <a:lnTo>
                        <a:pt x="24" y="0"/>
                      </a:lnTo>
                      <a:lnTo>
                        <a:pt x="14" y="6"/>
                      </a:lnTo>
                      <a:lnTo>
                        <a:pt x="4" y="14"/>
                      </a:lnTo>
                      <a:lnTo>
                        <a:pt x="0" y="20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solidFill>
                  <a:srgbClr val="3D291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174" name="Freeform 475"/>
                <p:cNvSpPr>
                  <a:spLocks/>
                </p:cNvSpPr>
                <p:nvPr/>
              </p:nvSpPr>
              <p:spPr bwMode="auto">
                <a:xfrm>
                  <a:off x="2186" y="3176"/>
                  <a:ext cx="38" cy="24"/>
                </a:xfrm>
                <a:custGeom>
                  <a:avLst/>
                  <a:gdLst>
                    <a:gd name="T0" fmla="*/ 0 w 38"/>
                    <a:gd name="T1" fmla="*/ 24 h 24"/>
                    <a:gd name="T2" fmla="*/ 0 w 38"/>
                    <a:gd name="T3" fmla="*/ 24 h 24"/>
                    <a:gd name="T4" fmla="*/ 14 w 38"/>
                    <a:gd name="T5" fmla="*/ 18 h 24"/>
                    <a:gd name="T6" fmla="*/ 24 w 38"/>
                    <a:gd name="T7" fmla="*/ 16 h 24"/>
                    <a:gd name="T8" fmla="*/ 30 w 38"/>
                    <a:gd name="T9" fmla="*/ 16 h 24"/>
                    <a:gd name="T10" fmla="*/ 32 w 38"/>
                    <a:gd name="T11" fmla="*/ 18 h 24"/>
                    <a:gd name="T12" fmla="*/ 32 w 38"/>
                    <a:gd name="T13" fmla="*/ 18 h 24"/>
                    <a:gd name="T14" fmla="*/ 34 w 38"/>
                    <a:gd name="T15" fmla="*/ 16 h 24"/>
                    <a:gd name="T16" fmla="*/ 38 w 38"/>
                    <a:gd name="T17" fmla="*/ 12 h 24"/>
                    <a:gd name="T18" fmla="*/ 38 w 38"/>
                    <a:gd name="T19" fmla="*/ 8 h 24"/>
                    <a:gd name="T20" fmla="*/ 38 w 38"/>
                    <a:gd name="T21" fmla="*/ 6 h 24"/>
                    <a:gd name="T22" fmla="*/ 38 w 38"/>
                    <a:gd name="T23" fmla="*/ 2 h 24"/>
                    <a:gd name="T24" fmla="*/ 34 w 38"/>
                    <a:gd name="T25" fmla="*/ 0 h 24"/>
                    <a:gd name="T26" fmla="*/ 34 w 38"/>
                    <a:gd name="T27" fmla="*/ 0 h 24"/>
                    <a:gd name="T28" fmla="*/ 30 w 38"/>
                    <a:gd name="T29" fmla="*/ 0 h 24"/>
                    <a:gd name="T30" fmla="*/ 24 w 38"/>
                    <a:gd name="T31" fmla="*/ 0 h 24"/>
                    <a:gd name="T32" fmla="*/ 14 w 38"/>
                    <a:gd name="T33" fmla="*/ 6 h 24"/>
                    <a:gd name="T34" fmla="*/ 4 w 38"/>
                    <a:gd name="T35" fmla="*/ 14 h 24"/>
                    <a:gd name="T36" fmla="*/ 0 w 38"/>
                    <a:gd name="T37" fmla="*/ 20 h 24"/>
                    <a:gd name="T38" fmla="*/ 0 w 38"/>
                    <a:gd name="T39" fmla="*/ 24 h 24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38"/>
                    <a:gd name="T61" fmla="*/ 0 h 24"/>
                    <a:gd name="T62" fmla="*/ 38 w 38"/>
                    <a:gd name="T63" fmla="*/ 24 h 24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38" h="24">
                      <a:moveTo>
                        <a:pt x="0" y="24"/>
                      </a:moveTo>
                      <a:lnTo>
                        <a:pt x="0" y="24"/>
                      </a:lnTo>
                      <a:lnTo>
                        <a:pt x="14" y="18"/>
                      </a:lnTo>
                      <a:lnTo>
                        <a:pt x="24" y="16"/>
                      </a:lnTo>
                      <a:lnTo>
                        <a:pt x="30" y="16"/>
                      </a:lnTo>
                      <a:lnTo>
                        <a:pt x="32" y="18"/>
                      </a:lnTo>
                      <a:lnTo>
                        <a:pt x="34" y="16"/>
                      </a:lnTo>
                      <a:lnTo>
                        <a:pt x="38" y="12"/>
                      </a:lnTo>
                      <a:lnTo>
                        <a:pt x="38" y="8"/>
                      </a:lnTo>
                      <a:lnTo>
                        <a:pt x="38" y="6"/>
                      </a:lnTo>
                      <a:lnTo>
                        <a:pt x="38" y="2"/>
                      </a:lnTo>
                      <a:lnTo>
                        <a:pt x="34" y="0"/>
                      </a:lnTo>
                      <a:lnTo>
                        <a:pt x="30" y="0"/>
                      </a:lnTo>
                      <a:lnTo>
                        <a:pt x="24" y="0"/>
                      </a:lnTo>
                      <a:lnTo>
                        <a:pt x="14" y="6"/>
                      </a:lnTo>
                      <a:lnTo>
                        <a:pt x="4" y="14"/>
                      </a:lnTo>
                      <a:lnTo>
                        <a:pt x="0" y="20"/>
                      </a:lnTo>
                      <a:lnTo>
                        <a:pt x="0" y="2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175" name="Freeform 476"/>
                <p:cNvSpPr>
                  <a:spLocks/>
                </p:cNvSpPr>
                <p:nvPr/>
              </p:nvSpPr>
              <p:spPr bwMode="auto">
                <a:xfrm>
                  <a:off x="1948" y="3184"/>
                  <a:ext cx="46" cy="90"/>
                </a:xfrm>
                <a:custGeom>
                  <a:avLst/>
                  <a:gdLst>
                    <a:gd name="T0" fmla="*/ 46 w 46"/>
                    <a:gd name="T1" fmla="*/ 54 h 90"/>
                    <a:gd name="T2" fmla="*/ 46 w 46"/>
                    <a:gd name="T3" fmla="*/ 54 h 90"/>
                    <a:gd name="T4" fmla="*/ 46 w 46"/>
                    <a:gd name="T5" fmla="*/ 46 h 90"/>
                    <a:gd name="T6" fmla="*/ 46 w 46"/>
                    <a:gd name="T7" fmla="*/ 30 h 90"/>
                    <a:gd name="T8" fmla="*/ 44 w 46"/>
                    <a:gd name="T9" fmla="*/ 20 h 90"/>
                    <a:gd name="T10" fmla="*/ 40 w 46"/>
                    <a:gd name="T11" fmla="*/ 12 h 90"/>
                    <a:gd name="T12" fmla="*/ 34 w 46"/>
                    <a:gd name="T13" fmla="*/ 4 h 90"/>
                    <a:gd name="T14" fmla="*/ 26 w 46"/>
                    <a:gd name="T15" fmla="*/ 0 h 90"/>
                    <a:gd name="T16" fmla="*/ 26 w 46"/>
                    <a:gd name="T17" fmla="*/ 0 h 90"/>
                    <a:gd name="T18" fmla="*/ 18 w 46"/>
                    <a:gd name="T19" fmla="*/ 0 h 90"/>
                    <a:gd name="T20" fmla="*/ 10 w 46"/>
                    <a:gd name="T21" fmla="*/ 4 h 90"/>
                    <a:gd name="T22" fmla="*/ 4 w 46"/>
                    <a:gd name="T23" fmla="*/ 10 h 90"/>
                    <a:gd name="T24" fmla="*/ 2 w 46"/>
                    <a:gd name="T25" fmla="*/ 18 h 90"/>
                    <a:gd name="T26" fmla="*/ 0 w 46"/>
                    <a:gd name="T27" fmla="*/ 30 h 90"/>
                    <a:gd name="T28" fmla="*/ 2 w 46"/>
                    <a:gd name="T29" fmla="*/ 42 h 90"/>
                    <a:gd name="T30" fmla="*/ 6 w 46"/>
                    <a:gd name="T31" fmla="*/ 56 h 90"/>
                    <a:gd name="T32" fmla="*/ 14 w 46"/>
                    <a:gd name="T33" fmla="*/ 70 h 90"/>
                    <a:gd name="T34" fmla="*/ 14 w 46"/>
                    <a:gd name="T35" fmla="*/ 70 h 90"/>
                    <a:gd name="T36" fmla="*/ 22 w 46"/>
                    <a:gd name="T37" fmla="*/ 80 h 90"/>
                    <a:gd name="T38" fmla="*/ 28 w 46"/>
                    <a:gd name="T39" fmla="*/ 88 h 90"/>
                    <a:gd name="T40" fmla="*/ 34 w 46"/>
                    <a:gd name="T41" fmla="*/ 90 h 90"/>
                    <a:gd name="T42" fmla="*/ 40 w 46"/>
                    <a:gd name="T43" fmla="*/ 88 h 90"/>
                    <a:gd name="T44" fmla="*/ 44 w 46"/>
                    <a:gd name="T45" fmla="*/ 84 h 90"/>
                    <a:gd name="T46" fmla="*/ 46 w 46"/>
                    <a:gd name="T47" fmla="*/ 76 h 90"/>
                    <a:gd name="T48" fmla="*/ 46 w 46"/>
                    <a:gd name="T49" fmla="*/ 66 h 90"/>
                    <a:gd name="T50" fmla="*/ 46 w 46"/>
                    <a:gd name="T51" fmla="*/ 54 h 9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46"/>
                    <a:gd name="T79" fmla="*/ 0 h 90"/>
                    <a:gd name="T80" fmla="*/ 46 w 46"/>
                    <a:gd name="T81" fmla="*/ 90 h 9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46" h="90">
                      <a:moveTo>
                        <a:pt x="46" y="54"/>
                      </a:moveTo>
                      <a:lnTo>
                        <a:pt x="46" y="54"/>
                      </a:lnTo>
                      <a:lnTo>
                        <a:pt x="46" y="46"/>
                      </a:lnTo>
                      <a:lnTo>
                        <a:pt x="46" y="30"/>
                      </a:lnTo>
                      <a:lnTo>
                        <a:pt x="44" y="20"/>
                      </a:lnTo>
                      <a:lnTo>
                        <a:pt x="40" y="12"/>
                      </a:lnTo>
                      <a:lnTo>
                        <a:pt x="34" y="4"/>
                      </a:lnTo>
                      <a:lnTo>
                        <a:pt x="26" y="0"/>
                      </a:lnTo>
                      <a:lnTo>
                        <a:pt x="18" y="0"/>
                      </a:lnTo>
                      <a:lnTo>
                        <a:pt x="10" y="4"/>
                      </a:lnTo>
                      <a:lnTo>
                        <a:pt x="4" y="10"/>
                      </a:lnTo>
                      <a:lnTo>
                        <a:pt x="2" y="18"/>
                      </a:lnTo>
                      <a:lnTo>
                        <a:pt x="0" y="30"/>
                      </a:lnTo>
                      <a:lnTo>
                        <a:pt x="2" y="42"/>
                      </a:lnTo>
                      <a:lnTo>
                        <a:pt x="6" y="56"/>
                      </a:lnTo>
                      <a:lnTo>
                        <a:pt x="14" y="70"/>
                      </a:lnTo>
                      <a:lnTo>
                        <a:pt x="22" y="80"/>
                      </a:lnTo>
                      <a:lnTo>
                        <a:pt x="28" y="88"/>
                      </a:lnTo>
                      <a:lnTo>
                        <a:pt x="34" y="90"/>
                      </a:lnTo>
                      <a:lnTo>
                        <a:pt x="40" y="88"/>
                      </a:lnTo>
                      <a:lnTo>
                        <a:pt x="44" y="84"/>
                      </a:lnTo>
                      <a:lnTo>
                        <a:pt x="46" y="76"/>
                      </a:lnTo>
                      <a:lnTo>
                        <a:pt x="46" y="66"/>
                      </a:lnTo>
                      <a:lnTo>
                        <a:pt x="46" y="54"/>
                      </a:lnTo>
                      <a:close/>
                    </a:path>
                  </a:pathLst>
                </a:custGeom>
                <a:solidFill>
                  <a:srgbClr val="EF90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176" name="Freeform 477"/>
                <p:cNvSpPr>
                  <a:spLocks/>
                </p:cNvSpPr>
                <p:nvPr/>
              </p:nvSpPr>
              <p:spPr bwMode="auto">
                <a:xfrm>
                  <a:off x="1948" y="3184"/>
                  <a:ext cx="46" cy="90"/>
                </a:xfrm>
                <a:custGeom>
                  <a:avLst/>
                  <a:gdLst>
                    <a:gd name="T0" fmla="*/ 46 w 46"/>
                    <a:gd name="T1" fmla="*/ 54 h 90"/>
                    <a:gd name="T2" fmla="*/ 46 w 46"/>
                    <a:gd name="T3" fmla="*/ 54 h 90"/>
                    <a:gd name="T4" fmla="*/ 46 w 46"/>
                    <a:gd name="T5" fmla="*/ 46 h 90"/>
                    <a:gd name="T6" fmla="*/ 46 w 46"/>
                    <a:gd name="T7" fmla="*/ 30 h 90"/>
                    <a:gd name="T8" fmla="*/ 44 w 46"/>
                    <a:gd name="T9" fmla="*/ 20 h 90"/>
                    <a:gd name="T10" fmla="*/ 40 w 46"/>
                    <a:gd name="T11" fmla="*/ 12 h 90"/>
                    <a:gd name="T12" fmla="*/ 34 w 46"/>
                    <a:gd name="T13" fmla="*/ 4 h 90"/>
                    <a:gd name="T14" fmla="*/ 26 w 46"/>
                    <a:gd name="T15" fmla="*/ 0 h 90"/>
                    <a:gd name="T16" fmla="*/ 26 w 46"/>
                    <a:gd name="T17" fmla="*/ 0 h 90"/>
                    <a:gd name="T18" fmla="*/ 18 w 46"/>
                    <a:gd name="T19" fmla="*/ 0 h 90"/>
                    <a:gd name="T20" fmla="*/ 10 w 46"/>
                    <a:gd name="T21" fmla="*/ 4 h 90"/>
                    <a:gd name="T22" fmla="*/ 4 w 46"/>
                    <a:gd name="T23" fmla="*/ 10 h 90"/>
                    <a:gd name="T24" fmla="*/ 2 w 46"/>
                    <a:gd name="T25" fmla="*/ 18 h 90"/>
                    <a:gd name="T26" fmla="*/ 0 w 46"/>
                    <a:gd name="T27" fmla="*/ 30 h 90"/>
                    <a:gd name="T28" fmla="*/ 2 w 46"/>
                    <a:gd name="T29" fmla="*/ 42 h 90"/>
                    <a:gd name="T30" fmla="*/ 6 w 46"/>
                    <a:gd name="T31" fmla="*/ 56 h 90"/>
                    <a:gd name="T32" fmla="*/ 14 w 46"/>
                    <a:gd name="T33" fmla="*/ 70 h 90"/>
                    <a:gd name="T34" fmla="*/ 14 w 46"/>
                    <a:gd name="T35" fmla="*/ 70 h 90"/>
                    <a:gd name="T36" fmla="*/ 22 w 46"/>
                    <a:gd name="T37" fmla="*/ 80 h 90"/>
                    <a:gd name="T38" fmla="*/ 28 w 46"/>
                    <a:gd name="T39" fmla="*/ 88 h 90"/>
                    <a:gd name="T40" fmla="*/ 34 w 46"/>
                    <a:gd name="T41" fmla="*/ 90 h 90"/>
                    <a:gd name="T42" fmla="*/ 40 w 46"/>
                    <a:gd name="T43" fmla="*/ 88 h 90"/>
                    <a:gd name="T44" fmla="*/ 44 w 46"/>
                    <a:gd name="T45" fmla="*/ 84 h 90"/>
                    <a:gd name="T46" fmla="*/ 46 w 46"/>
                    <a:gd name="T47" fmla="*/ 76 h 90"/>
                    <a:gd name="T48" fmla="*/ 46 w 46"/>
                    <a:gd name="T49" fmla="*/ 66 h 90"/>
                    <a:gd name="T50" fmla="*/ 46 w 46"/>
                    <a:gd name="T51" fmla="*/ 54 h 9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46"/>
                    <a:gd name="T79" fmla="*/ 0 h 90"/>
                    <a:gd name="T80" fmla="*/ 46 w 46"/>
                    <a:gd name="T81" fmla="*/ 90 h 9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46" h="90">
                      <a:moveTo>
                        <a:pt x="46" y="54"/>
                      </a:moveTo>
                      <a:lnTo>
                        <a:pt x="46" y="54"/>
                      </a:lnTo>
                      <a:lnTo>
                        <a:pt x="46" y="46"/>
                      </a:lnTo>
                      <a:lnTo>
                        <a:pt x="46" y="30"/>
                      </a:lnTo>
                      <a:lnTo>
                        <a:pt x="44" y="20"/>
                      </a:lnTo>
                      <a:lnTo>
                        <a:pt x="40" y="12"/>
                      </a:lnTo>
                      <a:lnTo>
                        <a:pt x="34" y="4"/>
                      </a:lnTo>
                      <a:lnTo>
                        <a:pt x="26" y="0"/>
                      </a:lnTo>
                      <a:lnTo>
                        <a:pt x="18" y="0"/>
                      </a:lnTo>
                      <a:lnTo>
                        <a:pt x="10" y="4"/>
                      </a:lnTo>
                      <a:lnTo>
                        <a:pt x="4" y="10"/>
                      </a:lnTo>
                      <a:lnTo>
                        <a:pt x="2" y="18"/>
                      </a:lnTo>
                      <a:lnTo>
                        <a:pt x="0" y="30"/>
                      </a:lnTo>
                      <a:lnTo>
                        <a:pt x="2" y="42"/>
                      </a:lnTo>
                      <a:lnTo>
                        <a:pt x="6" y="56"/>
                      </a:lnTo>
                      <a:lnTo>
                        <a:pt x="14" y="70"/>
                      </a:lnTo>
                      <a:lnTo>
                        <a:pt x="22" y="80"/>
                      </a:lnTo>
                      <a:lnTo>
                        <a:pt x="28" y="88"/>
                      </a:lnTo>
                      <a:lnTo>
                        <a:pt x="34" y="90"/>
                      </a:lnTo>
                      <a:lnTo>
                        <a:pt x="40" y="88"/>
                      </a:lnTo>
                      <a:lnTo>
                        <a:pt x="44" y="84"/>
                      </a:lnTo>
                      <a:lnTo>
                        <a:pt x="46" y="76"/>
                      </a:lnTo>
                      <a:lnTo>
                        <a:pt x="46" y="66"/>
                      </a:lnTo>
                      <a:lnTo>
                        <a:pt x="46" y="5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177" name="Freeform 478"/>
                <p:cNvSpPr>
                  <a:spLocks/>
                </p:cNvSpPr>
                <p:nvPr/>
              </p:nvSpPr>
              <p:spPr bwMode="auto">
                <a:xfrm>
                  <a:off x="2084" y="3214"/>
                  <a:ext cx="54" cy="10"/>
                </a:xfrm>
                <a:custGeom>
                  <a:avLst/>
                  <a:gdLst>
                    <a:gd name="T0" fmla="*/ 0 w 54"/>
                    <a:gd name="T1" fmla="*/ 0 h 10"/>
                    <a:gd name="T2" fmla="*/ 0 w 54"/>
                    <a:gd name="T3" fmla="*/ 0 h 10"/>
                    <a:gd name="T4" fmla="*/ 14 w 54"/>
                    <a:gd name="T5" fmla="*/ 2 h 10"/>
                    <a:gd name="T6" fmla="*/ 34 w 54"/>
                    <a:gd name="T7" fmla="*/ 4 h 10"/>
                    <a:gd name="T8" fmla="*/ 34 w 54"/>
                    <a:gd name="T9" fmla="*/ 4 h 10"/>
                    <a:gd name="T10" fmla="*/ 54 w 54"/>
                    <a:gd name="T11" fmla="*/ 2 h 10"/>
                    <a:gd name="T12" fmla="*/ 54 w 54"/>
                    <a:gd name="T13" fmla="*/ 2 h 10"/>
                    <a:gd name="T14" fmla="*/ 50 w 54"/>
                    <a:gd name="T15" fmla="*/ 4 h 10"/>
                    <a:gd name="T16" fmla="*/ 46 w 54"/>
                    <a:gd name="T17" fmla="*/ 8 h 10"/>
                    <a:gd name="T18" fmla="*/ 42 w 54"/>
                    <a:gd name="T19" fmla="*/ 10 h 10"/>
                    <a:gd name="T20" fmla="*/ 34 w 54"/>
                    <a:gd name="T21" fmla="*/ 10 h 10"/>
                    <a:gd name="T22" fmla="*/ 24 w 54"/>
                    <a:gd name="T23" fmla="*/ 10 h 10"/>
                    <a:gd name="T24" fmla="*/ 14 w 54"/>
                    <a:gd name="T25" fmla="*/ 6 h 10"/>
                    <a:gd name="T26" fmla="*/ 0 w 54"/>
                    <a:gd name="T27" fmla="*/ 0 h 10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54"/>
                    <a:gd name="T43" fmla="*/ 0 h 10"/>
                    <a:gd name="T44" fmla="*/ 54 w 54"/>
                    <a:gd name="T45" fmla="*/ 10 h 10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54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" y="2"/>
                      </a:lnTo>
                      <a:lnTo>
                        <a:pt x="34" y="4"/>
                      </a:lnTo>
                      <a:lnTo>
                        <a:pt x="54" y="2"/>
                      </a:lnTo>
                      <a:lnTo>
                        <a:pt x="50" y="4"/>
                      </a:lnTo>
                      <a:lnTo>
                        <a:pt x="46" y="8"/>
                      </a:lnTo>
                      <a:lnTo>
                        <a:pt x="42" y="10"/>
                      </a:lnTo>
                      <a:lnTo>
                        <a:pt x="34" y="10"/>
                      </a:lnTo>
                      <a:lnTo>
                        <a:pt x="24" y="10"/>
                      </a:lnTo>
                      <a:lnTo>
                        <a:pt x="14" y="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178" name="Freeform 479"/>
                <p:cNvSpPr>
                  <a:spLocks/>
                </p:cNvSpPr>
                <p:nvPr/>
              </p:nvSpPr>
              <p:spPr bwMode="auto">
                <a:xfrm>
                  <a:off x="2084" y="3214"/>
                  <a:ext cx="54" cy="10"/>
                </a:xfrm>
                <a:custGeom>
                  <a:avLst/>
                  <a:gdLst>
                    <a:gd name="T0" fmla="*/ 0 w 54"/>
                    <a:gd name="T1" fmla="*/ 0 h 10"/>
                    <a:gd name="T2" fmla="*/ 0 w 54"/>
                    <a:gd name="T3" fmla="*/ 0 h 10"/>
                    <a:gd name="T4" fmla="*/ 14 w 54"/>
                    <a:gd name="T5" fmla="*/ 2 h 10"/>
                    <a:gd name="T6" fmla="*/ 34 w 54"/>
                    <a:gd name="T7" fmla="*/ 4 h 10"/>
                    <a:gd name="T8" fmla="*/ 34 w 54"/>
                    <a:gd name="T9" fmla="*/ 4 h 10"/>
                    <a:gd name="T10" fmla="*/ 54 w 54"/>
                    <a:gd name="T11" fmla="*/ 2 h 10"/>
                    <a:gd name="T12" fmla="*/ 54 w 54"/>
                    <a:gd name="T13" fmla="*/ 2 h 10"/>
                    <a:gd name="T14" fmla="*/ 50 w 54"/>
                    <a:gd name="T15" fmla="*/ 4 h 10"/>
                    <a:gd name="T16" fmla="*/ 46 w 54"/>
                    <a:gd name="T17" fmla="*/ 8 h 10"/>
                    <a:gd name="T18" fmla="*/ 42 w 54"/>
                    <a:gd name="T19" fmla="*/ 10 h 10"/>
                    <a:gd name="T20" fmla="*/ 34 w 54"/>
                    <a:gd name="T21" fmla="*/ 10 h 10"/>
                    <a:gd name="T22" fmla="*/ 24 w 54"/>
                    <a:gd name="T23" fmla="*/ 10 h 10"/>
                    <a:gd name="T24" fmla="*/ 14 w 54"/>
                    <a:gd name="T25" fmla="*/ 6 h 10"/>
                    <a:gd name="T26" fmla="*/ 0 w 54"/>
                    <a:gd name="T27" fmla="*/ 0 h 10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54"/>
                    <a:gd name="T43" fmla="*/ 0 h 10"/>
                    <a:gd name="T44" fmla="*/ 54 w 54"/>
                    <a:gd name="T45" fmla="*/ 10 h 10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54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" y="2"/>
                      </a:lnTo>
                      <a:lnTo>
                        <a:pt x="34" y="4"/>
                      </a:lnTo>
                      <a:lnTo>
                        <a:pt x="54" y="2"/>
                      </a:lnTo>
                      <a:lnTo>
                        <a:pt x="50" y="4"/>
                      </a:lnTo>
                      <a:lnTo>
                        <a:pt x="46" y="8"/>
                      </a:lnTo>
                      <a:lnTo>
                        <a:pt x="42" y="10"/>
                      </a:lnTo>
                      <a:lnTo>
                        <a:pt x="34" y="10"/>
                      </a:lnTo>
                      <a:lnTo>
                        <a:pt x="24" y="10"/>
                      </a:lnTo>
                      <a:lnTo>
                        <a:pt x="14" y="6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179" name="Freeform 480"/>
                <p:cNvSpPr>
                  <a:spLocks/>
                </p:cNvSpPr>
                <p:nvPr/>
              </p:nvSpPr>
              <p:spPr bwMode="auto">
                <a:xfrm>
                  <a:off x="2186" y="3216"/>
                  <a:ext cx="24" cy="8"/>
                </a:xfrm>
                <a:custGeom>
                  <a:avLst/>
                  <a:gdLst>
                    <a:gd name="T0" fmla="*/ 0 w 24"/>
                    <a:gd name="T1" fmla="*/ 0 h 8"/>
                    <a:gd name="T2" fmla="*/ 0 w 24"/>
                    <a:gd name="T3" fmla="*/ 0 h 8"/>
                    <a:gd name="T4" fmla="*/ 8 w 24"/>
                    <a:gd name="T5" fmla="*/ 2 h 8"/>
                    <a:gd name="T6" fmla="*/ 14 w 24"/>
                    <a:gd name="T7" fmla="*/ 2 h 8"/>
                    <a:gd name="T8" fmla="*/ 24 w 24"/>
                    <a:gd name="T9" fmla="*/ 0 h 8"/>
                    <a:gd name="T10" fmla="*/ 24 w 24"/>
                    <a:gd name="T11" fmla="*/ 0 h 8"/>
                    <a:gd name="T12" fmla="*/ 20 w 24"/>
                    <a:gd name="T13" fmla="*/ 4 h 8"/>
                    <a:gd name="T14" fmla="*/ 16 w 24"/>
                    <a:gd name="T15" fmla="*/ 8 h 8"/>
                    <a:gd name="T16" fmla="*/ 12 w 24"/>
                    <a:gd name="T17" fmla="*/ 8 h 8"/>
                    <a:gd name="T18" fmla="*/ 12 w 24"/>
                    <a:gd name="T19" fmla="*/ 8 h 8"/>
                    <a:gd name="T20" fmla="*/ 8 w 24"/>
                    <a:gd name="T21" fmla="*/ 8 h 8"/>
                    <a:gd name="T22" fmla="*/ 4 w 24"/>
                    <a:gd name="T23" fmla="*/ 4 h 8"/>
                    <a:gd name="T24" fmla="*/ 0 w 24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4"/>
                    <a:gd name="T40" fmla="*/ 0 h 8"/>
                    <a:gd name="T41" fmla="*/ 24 w 24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4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8" y="2"/>
                      </a:lnTo>
                      <a:lnTo>
                        <a:pt x="14" y="2"/>
                      </a:lnTo>
                      <a:lnTo>
                        <a:pt x="24" y="0"/>
                      </a:lnTo>
                      <a:lnTo>
                        <a:pt x="20" y="4"/>
                      </a:lnTo>
                      <a:lnTo>
                        <a:pt x="16" y="8"/>
                      </a:lnTo>
                      <a:lnTo>
                        <a:pt x="12" y="8"/>
                      </a:lnTo>
                      <a:lnTo>
                        <a:pt x="8" y="8"/>
                      </a:lnTo>
                      <a:lnTo>
                        <a:pt x="4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180" name="Freeform 481"/>
                <p:cNvSpPr>
                  <a:spLocks/>
                </p:cNvSpPr>
                <p:nvPr/>
              </p:nvSpPr>
              <p:spPr bwMode="auto">
                <a:xfrm>
                  <a:off x="2186" y="3216"/>
                  <a:ext cx="24" cy="8"/>
                </a:xfrm>
                <a:custGeom>
                  <a:avLst/>
                  <a:gdLst>
                    <a:gd name="T0" fmla="*/ 0 w 24"/>
                    <a:gd name="T1" fmla="*/ 0 h 8"/>
                    <a:gd name="T2" fmla="*/ 0 w 24"/>
                    <a:gd name="T3" fmla="*/ 0 h 8"/>
                    <a:gd name="T4" fmla="*/ 8 w 24"/>
                    <a:gd name="T5" fmla="*/ 2 h 8"/>
                    <a:gd name="T6" fmla="*/ 14 w 24"/>
                    <a:gd name="T7" fmla="*/ 2 h 8"/>
                    <a:gd name="T8" fmla="*/ 24 w 24"/>
                    <a:gd name="T9" fmla="*/ 0 h 8"/>
                    <a:gd name="T10" fmla="*/ 24 w 24"/>
                    <a:gd name="T11" fmla="*/ 0 h 8"/>
                    <a:gd name="T12" fmla="*/ 20 w 24"/>
                    <a:gd name="T13" fmla="*/ 4 h 8"/>
                    <a:gd name="T14" fmla="*/ 16 w 24"/>
                    <a:gd name="T15" fmla="*/ 8 h 8"/>
                    <a:gd name="T16" fmla="*/ 12 w 24"/>
                    <a:gd name="T17" fmla="*/ 8 h 8"/>
                    <a:gd name="T18" fmla="*/ 12 w 24"/>
                    <a:gd name="T19" fmla="*/ 8 h 8"/>
                    <a:gd name="T20" fmla="*/ 8 w 24"/>
                    <a:gd name="T21" fmla="*/ 8 h 8"/>
                    <a:gd name="T22" fmla="*/ 4 w 24"/>
                    <a:gd name="T23" fmla="*/ 4 h 8"/>
                    <a:gd name="T24" fmla="*/ 0 w 24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4"/>
                    <a:gd name="T40" fmla="*/ 0 h 8"/>
                    <a:gd name="T41" fmla="*/ 24 w 24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4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8" y="2"/>
                      </a:lnTo>
                      <a:lnTo>
                        <a:pt x="14" y="2"/>
                      </a:lnTo>
                      <a:lnTo>
                        <a:pt x="24" y="0"/>
                      </a:lnTo>
                      <a:lnTo>
                        <a:pt x="20" y="4"/>
                      </a:lnTo>
                      <a:lnTo>
                        <a:pt x="16" y="8"/>
                      </a:lnTo>
                      <a:lnTo>
                        <a:pt x="12" y="8"/>
                      </a:lnTo>
                      <a:lnTo>
                        <a:pt x="8" y="8"/>
                      </a:lnTo>
                      <a:lnTo>
                        <a:pt x="4" y="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181" name="Freeform 482"/>
                <p:cNvSpPr>
                  <a:spLocks/>
                </p:cNvSpPr>
                <p:nvPr/>
              </p:nvSpPr>
              <p:spPr bwMode="auto">
                <a:xfrm>
                  <a:off x="2162" y="3204"/>
                  <a:ext cx="34" cy="106"/>
                </a:xfrm>
                <a:custGeom>
                  <a:avLst/>
                  <a:gdLst>
                    <a:gd name="T0" fmla="*/ 22 w 34"/>
                    <a:gd name="T1" fmla="*/ 0 h 106"/>
                    <a:gd name="T2" fmla="*/ 22 w 34"/>
                    <a:gd name="T3" fmla="*/ 0 h 106"/>
                    <a:gd name="T4" fmla="*/ 26 w 34"/>
                    <a:gd name="T5" fmla="*/ 30 h 106"/>
                    <a:gd name="T6" fmla="*/ 28 w 34"/>
                    <a:gd name="T7" fmla="*/ 60 h 106"/>
                    <a:gd name="T8" fmla="*/ 26 w 34"/>
                    <a:gd name="T9" fmla="*/ 76 h 106"/>
                    <a:gd name="T10" fmla="*/ 24 w 34"/>
                    <a:gd name="T11" fmla="*/ 90 h 106"/>
                    <a:gd name="T12" fmla="*/ 24 w 34"/>
                    <a:gd name="T13" fmla="*/ 90 h 106"/>
                    <a:gd name="T14" fmla="*/ 14 w 34"/>
                    <a:gd name="T15" fmla="*/ 94 h 106"/>
                    <a:gd name="T16" fmla="*/ 6 w 34"/>
                    <a:gd name="T17" fmla="*/ 100 h 106"/>
                    <a:gd name="T18" fmla="*/ 0 w 34"/>
                    <a:gd name="T19" fmla="*/ 106 h 106"/>
                    <a:gd name="T20" fmla="*/ 0 w 34"/>
                    <a:gd name="T21" fmla="*/ 106 h 106"/>
                    <a:gd name="T22" fmla="*/ 8 w 34"/>
                    <a:gd name="T23" fmla="*/ 104 h 106"/>
                    <a:gd name="T24" fmla="*/ 18 w 34"/>
                    <a:gd name="T25" fmla="*/ 100 h 106"/>
                    <a:gd name="T26" fmla="*/ 30 w 34"/>
                    <a:gd name="T27" fmla="*/ 94 h 106"/>
                    <a:gd name="T28" fmla="*/ 30 w 34"/>
                    <a:gd name="T29" fmla="*/ 94 h 106"/>
                    <a:gd name="T30" fmla="*/ 32 w 34"/>
                    <a:gd name="T31" fmla="*/ 90 h 106"/>
                    <a:gd name="T32" fmla="*/ 34 w 34"/>
                    <a:gd name="T33" fmla="*/ 74 h 106"/>
                    <a:gd name="T34" fmla="*/ 34 w 34"/>
                    <a:gd name="T35" fmla="*/ 60 h 106"/>
                    <a:gd name="T36" fmla="*/ 32 w 34"/>
                    <a:gd name="T37" fmla="*/ 44 h 106"/>
                    <a:gd name="T38" fmla="*/ 28 w 34"/>
                    <a:gd name="T39" fmla="*/ 24 h 106"/>
                    <a:gd name="T40" fmla="*/ 22 w 34"/>
                    <a:gd name="T41" fmla="*/ 0 h 1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106"/>
                    <a:gd name="T65" fmla="*/ 34 w 34"/>
                    <a:gd name="T66" fmla="*/ 106 h 1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106">
                      <a:moveTo>
                        <a:pt x="22" y="0"/>
                      </a:moveTo>
                      <a:lnTo>
                        <a:pt x="22" y="0"/>
                      </a:lnTo>
                      <a:lnTo>
                        <a:pt x="26" y="30"/>
                      </a:lnTo>
                      <a:lnTo>
                        <a:pt x="28" y="60"/>
                      </a:lnTo>
                      <a:lnTo>
                        <a:pt x="26" y="76"/>
                      </a:lnTo>
                      <a:lnTo>
                        <a:pt x="24" y="90"/>
                      </a:lnTo>
                      <a:lnTo>
                        <a:pt x="14" y="94"/>
                      </a:lnTo>
                      <a:lnTo>
                        <a:pt x="6" y="100"/>
                      </a:lnTo>
                      <a:lnTo>
                        <a:pt x="0" y="106"/>
                      </a:lnTo>
                      <a:lnTo>
                        <a:pt x="8" y="104"/>
                      </a:lnTo>
                      <a:lnTo>
                        <a:pt x="18" y="100"/>
                      </a:lnTo>
                      <a:lnTo>
                        <a:pt x="30" y="94"/>
                      </a:lnTo>
                      <a:lnTo>
                        <a:pt x="32" y="90"/>
                      </a:lnTo>
                      <a:lnTo>
                        <a:pt x="34" y="74"/>
                      </a:lnTo>
                      <a:lnTo>
                        <a:pt x="34" y="60"/>
                      </a:lnTo>
                      <a:lnTo>
                        <a:pt x="32" y="44"/>
                      </a:lnTo>
                      <a:lnTo>
                        <a:pt x="28" y="24"/>
                      </a:lnTo>
                      <a:lnTo>
                        <a:pt x="22" y="0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182" name="Freeform 483"/>
                <p:cNvSpPr>
                  <a:spLocks/>
                </p:cNvSpPr>
                <p:nvPr/>
              </p:nvSpPr>
              <p:spPr bwMode="auto">
                <a:xfrm>
                  <a:off x="2162" y="3204"/>
                  <a:ext cx="34" cy="106"/>
                </a:xfrm>
                <a:custGeom>
                  <a:avLst/>
                  <a:gdLst>
                    <a:gd name="T0" fmla="*/ 22 w 34"/>
                    <a:gd name="T1" fmla="*/ 0 h 106"/>
                    <a:gd name="T2" fmla="*/ 22 w 34"/>
                    <a:gd name="T3" fmla="*/ 0 h 106"/>
                    <a:gd name="T4" fmla="*/ 26 w 34"/>
                    <a:gd name="T5" fmla="*/ 30 h 106"/>
                    <a:gd name="T6" fmla="*/ 28 w 34"/>
                    <a:gd name="T7" fmla="*/ 60 h 106"/>
                    <a:gd name="T8" fmla="*/ 26 w 34"/>
                    <a:gd name="T9" fmla="*/ 76 h 106"/>
                    <a:gd name="T10" fmla="*/ 24 w 34"/>
                    <a:gd name="T11" fmla="*/ 90 h 106"/>
                    <a:gd name="T12" fmla="*/ 24 w 34"/>
                    <a:gd name="T13" fmla="*/ 90 h 106"/>
                    <a:gd name="T14" fmla="*/ 14 w 34"/>
                    <a:gd name="T15" fmla="*/ 94 h 106"/>
                    <a:gd name="T16" fmla="*/ 6 w 34"/>
                    <a:gd name="T17" fmla="*/ 100 h 106"/>
                    <a:gd name="T18" fmla="*/ 0 w 34"/>
                    <a:gd name="T19" fmla="*/ 106 h 106"/>
                    <a:gd name="T20" fmla="*/ 0 w 34"/>
                    <a:gd name="T21" fmla="*/ 106 h 106"/>
                    <a:gd name="T22" fmla="*/ 8 w 34"/>
                    <a:gd name="T23" fmla="*/ 104 h 106"/>
                    <a:gd name="T24" fmla="*/ 18 w 34"/>
                    <a:gd name="T25" fmla="*/ 100 h 106"/>
                    <a:gd name="T26" fmla="*/ 30 w 34"/>
                    <a:gd name="T27" fmla="*/ 94 h 106"/>
                    <a:gd name="T28" fmla="*/ 30 w 34"/>
                    <a:gd name="T29" fmla="*/ 94 h 106"/>
                    <a:gd name="T30" fmla="*/ 32 w 34"/>
                    <a:gd name="T31" fmla="*/ 90 h 106"/>
                    <a:gd name="T32" fmla="*/ 34 w 34"/>
                    <a:gd name="T33" fmla="*/ 74 h 106"/>
                    <a:gd name="T34" fmla="*/ 34 w 34"/>
                    <a:gd name="T35" fmla="*/ 60 h 106"/>
                    <a:gd name="T36" fmla="*/ 32 w 34"/>
                    <a:gd name="T37" fmla="*/ 44 h 106"/>
                    <a:gd name="T38" fmla="*/ 28 w 34"/>
                    <a:gd name="T39" fmla="*/ 24 h 106"/>
                    <a:gd name="T40" fmla="*/ 22 w 34"/>
                    <a:gd name="T41" fmla="*/ 0 h 1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106"/>
                    <a:gd name="T65" fmla="*/ 34 w 34"/>
                    <a:gd name="T66" fmla="*/ 106 h 1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106">
                      <a:moveTo>
                        <a:pt x="22" y="0"/>
                      </a:moveTo>
                      <a:lnTo>
                        <a:pt x="22" y="0"/>
                      </a:lnTo>
                      <a:lnTo>
                        <a:pt x="26" y="30"/>
                      </a:lnTo>
                      <a:lnTo>
                        <a:pt x="28" y="60"/>
                      </a:lnTo>
                      <a:lnTo>
                        <a:pt x="26" y="76"/>
                      </a:lnTo>
                      <a:lnTo>
                        <a:pt x="24" y="90"/>
                      </a:lnTo>
                      <a:lnTo>
                        <a:pt x="14" y="94"/>
                      </a:lnTo>
                      <a:lnTo>
                        <a:pt x="6" y="100"/>
                      </a:lnTo>
                      <a:lnTo>
                        <a:pt x="0" y="106"/>
                      </a:lnTo>
                      <a:lnTo>
                        <a:pt x="8" y="104"/>
                      </a:lnTo>
                      <a:lnTo>
                        <a:pt x="18" y="100"/>
                      </a:lnTo>
                      <a:lnTo>
                        <a:pt x="30" y="94"/>
                      </a:lnTo>
                      <a:lnTo>
                        <a:pt x="32" y="90"/>
                      </a:lnTo>
                      <a:lnTo>
                        <a:pt x="34" y="74"/>
                      </a:lnTo>
                      <a:lnTo>
                        <a:pt x="34" y="60"/>
                      </a:lnTo>
                      <a:lnTo>
                        <a:pt x="32" y="44"/>
                      </a:lnTo>
                      <a:lnTo>
                        <a:pt x="28" y="24"/>
                      </a:lnTo>
                      <a:lnTo>
                        <a:pt x="22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183" name="Freeform 484"/>
                <p:cNvSpPr>
                  <a:spLocks/>
                </p:cNvSpPr>
                <p:nvPr/>
              </p:nvSpPr>
              <p:spPr bwMode="auto">
                <a:xfrm>
                  <a:off x="2142" y="3350"/>
                  <a:ext cx="38" cy="6"/>
                </a:xfrm>
                <a:custGeom>
                  <a:avLst/>
                  <a:gdLst>
                    <a:gd name="T0" fmla="*/ 0 w 38"/>
                    <a:gd name="T1" fmla="*/ 0 h 6"/>
                    <a:gd name="T2" fmla="*/ 0 w 38"/>
                    <a:gd name="T3" fmla="*/ 0 h 6"/>
                    <a:gd name="T4" fmla="*/ 12 w 38"/>
                    <a:gd name="T5" fmla="*/ 2 h 6"/>
                    <a:gd name="T6" fmla="*/ 24 w 38"/>
                    <a:gd name="T7" fmla="*/ 2 h 6"/>
                    <a:gd name="T8" fmla="*/ 38 w 38"/>
                    <a:gd name="T9" fmla="*/ 0 h 6"/>
                    <a:gd name="T10" fmla="*/ 38 w 38"/>
                    <a:gd name="T11" fmla="*/ 0 h 6"/>
                    <a:gd name="T12" fmla="*/ 34 w 38"/>
                    <a:gd name="T13" fmla="*/ 2 h 6"/>
                    <a:gd name="T14" fmla="*/ 22 w 38"/>
                    <a:gd name="T15" fmla="*/ 6 h 6"/>
                    <a:gd name="T16" fmla="*/ 22 w 38"/>
                    <a:gd name="T17" fmla="*/ 6 h 6"/>
                    <a:gd name="T18" fmla="*/ 14 w 38"/>
                    <a:gd name="T19" fmla="*/ 6 h 6"/>
                    <a:gd name="T20" fmla="*/ 6 w 38"/>
                    <a:gd name="T21" fmla="*/ 4 h 6"/>
                    <a:gd name="T22" fmla="*/ 0 w 38"/>
                    <a:gd name="T23" fmla="*/ 0 h 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8"/>
                    <a:gd name="T37" fmla="*/ 0 h 6"/>
                    <a:gd name="T38" fmla="*/ 38 w 38"/>
                    <a:gd name="T39" fmla="*/ 6 h 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8" h="6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2" y="2"/>
                      </a:lnTo>
                      <a:lnTo>
                        <a:pt x="24" y="2"/>
                      </a:lnTo>
                      <a:lnTo>
                        <a:pt x="38" y="0"/>
                      </a:lnTo>
                      <a:lnTo>
                        <a:pt x="34" y="2"/>
                      </a:lnTo>
                      <a:lnTo>
                        <a:pt x="22" y="6"/>
                      </a:lnTo>
                      <a:lnTo>
                        <a:pt x="14" y="6"/>
                      </a:lnTo>
                      <a:lnTo>
                        <a:pt x="6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184" name="Freeform 485"/>
                <p:cNvSpPr>
                  <a:spLocks/>
                </p:cNvSpPr>
                <p:nvPr/>
              </p:nvSpPr>
              <p:spPr bwMode="auto">
                <a:xfrm>
                  <a:off x="2142" y="3350"/>
                  <a:ext cx="38" cy="6"/>
                </a:xfrm>
                <a:custGeom>
                  <a:avLst/>
                  <a:gdLst>
                    <a:gd name="T0" fmla="*/ 0 w 38"/>
                    <a:gd name="T1" fmla="*/ 0 h 6"/>
                    <a:gd name="T2" fmla="*/ 0 w 38"/>
                    <a:gd name="T3" fmla="*/ 0 h 6"/>
                    <a:gd name="T4" fmla="*/ 12 w 38"/>
                    <a:gd name="T5" fmla="*/ 2 h 6"/>
                    <a:gd name="T6" fmla="*/ 24 w 38"/>
                    <a:gd name="T7" fmla="*/ 2 h 6"/>
                    <a:gd name="T8" fmla="*/ 38 w 38"/>
                    <a:gd name="T9" fmla="*/ 0 h 6"/>
                    <a:gd name="T10" fmla="*/ 38 w 38"/>
                    <a:gd name="T11" fmla="*/ 0 h 6"/>
                    <a:gd name="T12" fmla="*/ 34 w 38"/>
                    <a:gd name="T13" fmla="*/ 2 h 6"/>
                    <a:gd name="T14" fmla="*/ 22 w 38"/>
                    <a:gd name="T15" fmla="*/ 6 h 6"/>
                    <a:gd name="T16" fmla="*/ 22 w 38"/>
                    <a:gd name="T17" fmla="*/ 6 h 6"/>
                    <a:gd name="T18" fmla="*/ 14 w 38"/>
                    <a:gd name="T19" fmla="*/ 6 h 6"/>
                    <a:gd name="T20" fmla="*/ 6 w 38"/>
                    <a:gd name="T21" fmla="*/ 4 h 6"/>
                    <a:gd name="T22" fmla="*/ 0 w 38"/>
                    <a:gd name="T23" fmla="*/ 0 h 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8"/>
                    <a:gd name="T37" fmla="*/ 0 h 6"/>
                    <a:gd name="T38" fmla="*/ 38 w 38"/>
                    <a:gd name="T39" fmla="*/ 6 h 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8" h="6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2" y="2"/>
                      </a:lnTo>
                      <a:lnTo>
                        <a:pt x="24" y="2"/>
                      </a:lnTo>
                      <a:lnTo>
                        <a:pt x="38" y="0"/>
                      </a:lnTo>
                      <a:lnTo>
                        <a:pt x="34" y="2"/>
                      </a:lnTo>
                      <a:lnTo>
                        <a:pt x="22" y="6"/>
                      </a:lnTo>
                      <a:lnTo>
                        <a:pt x="14" y="6"/>
                      </a:lnTo>
                      <a:lnTo>
                        <a:pt x="6" y="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185" name="Freeform 486"/>
                <p:cNvSpPr>
                  <a:spLocks/>
                </p:cNvSpPr>
                <p:nvPr/>
              </p:nvSpPr>
              <p:spPr bwMode="auto">
                <a:xfrm>
                  <a:off x="1600" y="3380"/>
                  <a:ext cx="692" cy="878"/>
                </a:xfrm>
                <a:custGeom>
                  <a:avLst/>
                  <a:gdLst>
                    <a:gd name="T0" fmla="*/ 248 w 692"/>
                    <a:gd name="T1" fmla="*/ 878 h 878"/>
                    <a:gd name="T2" fmla="*/ 156 w 692"/>
                    <a:gd name="T3" fmla="*/ 578 h 878"/>
                    <a:gd name="T4" fmla="*/ 76 w 692"/>
                    <a:gd name="T5" fmla="*/ 352 h 878"/>
                    <a:gd name="T6" fmla="*/ 20 w 692"/>
                    <a:gd name="T7" fmla="*/ 210 h 878"/>
                    <a:gd name="T8" fmla="*/ 0 w 692"/>
                    <a:gd name="T9" fmla="*/ 162 h 878"/>
                    <a:gd name="T10" fmla="*/ 30 w 692"/>
                    <a:gd name="T11" fmla="*/ 138 h 878"/>
                    <a:gd name="T12" fmla="*/ 68 w 692"/>
                    <a:gd name="T13" fmla="*/ 116 h 878"/>
                    <a:gd name="T14" fmla="*/ 154 w 692"/>
                    <a:gd name="T15" fmla="*/ 80 h 878"/>
                    <a:gd name="T16" fmla="*/ 230 w 692"/>
                    <a:gd name="T17" fmla="*/ 58 h 878"/>
                    <a:gd name="T18" fmla="*/ 262 w 692"/>
                    <a:gd name="T19" fmla="*/ 50 h 878"/>
                    <a:gd name="T20" fmla="*/ 318 w 692"/>
                    <a:gd name="T21" fmla="*/ 14 h 878"/>
                    <a:gd name="T22" fmla="*/ 334 w 692"/>
                    <a:gd name="T23" fmla="*/ 0 h 878"/>
                    <a:gd name="T24" fmla="*/ 342 w 692"/>
                    <a:gd name="T25" fmla="*/ 52 h 878"/>
                    <a:gd name="T26" fmla="*/ 354 w 692"/>
                    <a:gd name="T27" fmla="*/ 96 h 878"/>
                    <a:gd name="T28" fmla="*/ 374 w 692"/>
                    <a:gd name="T29" fmla="*/ 140 h 878"/>
                    <a:gd name="T30" fmla="*/ 388 w 692"/>
                    <a:gd name="T31" fmla="*/ 166 h 878"/>
                    <a:gd name="T32" fmla="*/ 424 w 692"/>
                    <a:gd name="T33" fmla="*/ 252 h 878"/>
                    <a:gd name="T34" fmla="*/ 472 w 692"/>
                    <a:gd name="T35" fmla="*/ 388 h 878"/>
                    <a:gd name="T36" fmla="*/ 484 w 692"/>
                    <a:gd name="T37" fmla="*/ 426 h 878"/>
                    <a:gd name="T38" fmla="*/ 496 w 692"/>
                    <a:gd name="T39" fmla="*/ 382 h 878"/>
                    <a:gd name="T40" fmla="*/ 514 w 692"/>
                    <a:gd name="T41" fmla="*/ 266 h 878"/>
                    <a:gd name="T42" fmla="*/ 526 w 692"/>
                    <a:gd name="T43" fmla="*/ 104 h 878"/>
                    <a:gd name="T44" fmla="*/ 526 w 692"/>
                    <a:gd name="T45" fmla="*/ 60 h 878"/>
                    <a:gd name="T46" fmla="*/ 550 w 692"/>
                    <a:gd name="T47" fmla="*/ 82 h 878"/>
                    <a:gd name="T48" fmla="*/ 588 w 692"/>
                    <a:gd name="T49" fmla="*/ 108 h 878"/>
                    <a:gd name="T50" fmla="*/ 688 w 692"/>
                    <a:gd name="T51" fmla="*/ 142 h 878"/>
                    <a:gd name="T52" fmla="*/ 690 w 692"/>
                    <a:gd name="T53" fmla="*/ 154 h 878"/>
                    <a:gd name="T54" fmla="*/ 690 w 692"/>
                    <a:gd name="T55" fmla="*/ 212 h 878"/>
                    <a:gd name="T56" fmla="*/ 674 w 692"/>
                    <a:gd name="T57" fmla="*/ 336 h 878"/>
                    <a:gd name="T58" fmla="*/ 660 w 692"/>
                    <a:gd name="T59" fmla="*/ 492 h 878"/>
                    <a:gd name="T60" fmla="*/ 654 w 692"/>
                    <a:gd name="T61" fmla="*/ 620 h 878"/>
                    <a:gd name="T62" fmla="*/ 656 w 692"/>
                    <a:gd name="T63" fmla="*/ 664 h 878"/>
                    <a:gd name="T64" fmla="*/ 662 w 692"/>
                    <a:gd name="T65" fmla="*/ 828 h 878"/>
                    <a:gd name="T66" fmla="*/ 668 w 692"/>
                    <a:gd name="T67" fmla="*/ 876 h 878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692"/>
                    <a:gd name="T103" fmla="*/ 0 h 878"/>
                    <a:gd name="T104" fmla="*/ 692 w 692"/>
                    <a:gd name="T105" fmla="*/ 878 h 878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692" h="878">
                      <a:moveTo>
                        <a:pt x="248" y="878"/>
                      </a:moveTo>
                      <a:lnTo>
                        <a:pt x="248" y="878"/>
                      </a:lnTo>
                      <a:lnTo>
                        <a:pt x="202" y="718"/>
                      </a:lnTo>
                      <a:lnTo>
                        <a:pt x="156" y="578"/>
                      </a:lnTo>
                      <a:lnTo>
                        <a:pt x="114" y="454"/>
                      </a:lnTo>
                      <a:lnTo>
                        <a:pt x="76" y="352"/>
                      </a:lnTo>
                      <a:lnTo>
                        <a:pt x="46" y="270"/>
                      </a:lnTo>
                      <a:lnTo>
                        <a:pt x="20" y="210"/>
                      </a:lnTo>
                      <a:lnTo>
                        <a:pt x="0" y="162"/>
                      </a:lnTo>
                      <a:lnTo>
                        <a:pt x="14" y="148"/>
                      </a:lnTo>
                      <a:lnTo>
                        <a:pt x="30" y="138"/>
                      </a:lnTo>
                      <a:lnTo>
                        <a:pt x="48" y="126"/>
                      </a:lnTo>
                      <a:lnTo>
                        <a:pt x="68" y="116"/>
                      </a:lnTo>
                      <a:lnTo>
                        <a:pt x="110" y="96"/>
                      </a:lnTo>
                      <a:lnTo>
                        <a:pt x="154" y="80"/>
                      </a:lnTo>
                      <a:lnTo>
                        <a:pt x="196" y="68"/>
                      </a:lnTo>
                      <a:lnTo>
                        <a:pt x="230" y="58"/>
                      </a:lnTo>
                      <a:lnTo>
                        <a:pt x="262" y="50"/>
                      </a:lnTo>
                      <a:lnTo>
                        <a:pt x="296" y="28"/>
                      </a:lnTo>
                      <a:lnTo>
                        <a:pt x="318" y="14"/>
                      </a:lnTo>
                      <a:lnTo>
                        <a:pt x="334" y="0"/>
                      </a:lnTo>
                      <a:lnTo>
                        <a:pt x="336" y="16"/>
                      </a:lnTo>
                      <a:lnTo>
                        <a:pt x="342" y="52"/>
                      </a:lnTo>
                      <a:lnTo>
                        <a:pt x="346" y="74"/>
                      </a:lnTo>
                      <a:lnTo>
                        <a:pt x="354" y="96"/>
                      </a:lnTo>
                      <a:lnTo>
                        <a:pt x="362" y="118"/>
                      </a:lnTo>
                      <a:lnTo>
                        <a:pt x="374" y="140"/>
                      </a:lnTo>
                      <a:lnTo>
                        <a:pt x="388" y="166"/>
                      </a:lnTo>
                      <a:lnTo>
                        <a:pt x="406" y="206"/>
                      </a:lnTo>
                      <a:lnTo>
                        <a:pt x="424" y="252"/>
                      </a:lnTo>
                      <a:lnTo>
                        <a:pt x="442" y="302"/>
                      </a:lnTo>
                      <a:lnTo>
                        <a:pt x="472" y="388"/>
                      </a:lnTo>
                      <a:lnTo>
                        <a:pt x="484" y="426"/>
                      </a:lnTo>
                      <a:lnTo>
                        <a:pt x="490" y="406"/>
                      </a:lnTo>
                      <a:lnTo>
                        <a:pt x="496" y="382"/>
                      </a:lnTo>
                      <a:lnTo>
                        <a:pt x="506" y="326"/>
                      </a:lnTo>
                      <a:lnTo>
                        <a:pt x="514" y="266"/>
                      </a:lnTo>
                      <a:lnTo>
                        <a:pt x="520" y="206"/>
                      </a:lnTo>
                      <a:lnTo>
                        <a:pt x="526" y="104"/>
                      </a:lnTo>
                      <a:lnTo>
                        <a:pt x="526" y="60"/>
                      </a:lnTo>
                      <a:lnTo>
                        <a:pt x="538" y="72"/>
                      </a:lnTo>
                      <a:lnTo>
                        <a:pt x="550" y="82"/>
                      </a:lnTo>
                      <a:lnTo>
                        <a:pt x="572" y="98"/>
                      </a:lnTo>
                      <a:lnTo>
                        <a:pt x="588" y="108"/>
                      </a:lnTo>
                      <a:lnTo>
                        <a:pt x="596" y="112"/>
                      </a:lnTo>
                      <a:lnTo>
                        <a:pt x="688" y="142"/>
                      </a:lnTo>
                      <a:lnTo>
                        <a:pt x="690" y="154"/>
                      </a:lnTo>
                      <a:lnTo>
                        <a:pt x="692" y="170"/>
                      </a:lnTo>
                      <a:lnTo>
                        <a:pt x="690" y="212"/>
                      </a:lnTo>
                      <a:lnTo>
                        <a:pt x="684" y="268"/>
                      </a:lnTo>
                      <a:lnTo>
                        <a:pt x="674" y="336"/>
                      </a:lnTo>
                      <a:lnTo>
                        <a:pt x="666" y="410"/>
                      </a:lnTo>
                      <a:lnTo>
                        <a:pt x="660" y="492"/>
                      </a:lnTo>
                      <a:lnTo>
                        <a:pt x="656" y="578"/>
                      </a:lnTo>
                      <a:lnTo>
                        <a:pt x="654" y="620"/>
                      </a:lnTo>
                      <a:lnTo>
                        <a:pt x="656" y="664"/>
                      </a:lnTo>
                      <a:lnTo>
                        <a:pt x="658" y="768"/>
                      </a:lnTo>
                      <a:lnTo>
                        <a:pt x="662" y="828"/>
                      </a:lnTo>
                      <a:lnTo>
                        <a:pt x="664" y="856"/>
                      </a:lnTo>
                      <a:lnTo>
                        <a:pt x="668" y="876"/>
                      </a:lnTo>
                      <a:lnTo>
                        <a:pt x="248" y="878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186" name="Freeform 487"/>
                <p:cNvSpPr>
                  <a:spLocks/>
                </p:cNvSpPr>
                <p:nvPr/>
              </p:nvSpPr>
              <p:spPr bwMode="auto">
                <a:xfrm>
                  <a:off x="2058" y="3628"/>
                  <a:ext cx="72" cy="586"/>
                </a:xfrm>
                <a:custGeom>
                  <a:avLst/>
                  <a:gdLst>
                    <a:gd name="T0" fmla="*/ 0 w 72"/>
                    <a:gd name="T1" fmla="*/ 2 h 586"/>
                    <a:gd name="T2" fmla="*/ 0 w 72"/>
                    <a:gd name="T3" fmla="*/ 2 h 586"/>
                    <a:gd name="T4" fmla="*/ 2 w 72"/>
                    <a:gd name="T5" fmla="*/ 18 h 586"/>
                    <a:gd name="T6" fmla="*/ 10 w 72"/>
                    <a:gd name="T7" fmla="*/ 62 h 586"/>
                    <a:gd name="T8" fmla="*/ 16 w 72"/>
                    <a:gd name="T9" fmla="*/ 94 h 586"/>
                    <a:gd name="T10" fmla="*/ 18 w 72"/>
                    <a:gd name="T11" fmla="*/ 132 h 586"/>
                    <a:gd name="T12" fmla="*/ 22 w 72"/>
                    <a:gd name="T13" fmla="*/ 176 h 586"/>
                    <a:gd name="T14" fmla="*/ 24 w 72"/>
                    <a:gd name="T15" fmla="*/ 224 h 586"/>
                    <a:gd name="T16" fmla="*/ 24 w 72"/>
                    <a:gd name="T17" fmla="*/ 224 h 586"/>
                    <a:gd name="T18" fmla="*/ 26 w 72"/>
                    <a:gd name="T19" fmla="*/ 318 h 586"/>
                    <a:gd name="T20" fmla="*/ 28 w 72"/>
                    <a:gd name="T21" fmla="*/ 364 h 586"/>
                    <a:gd name="T22" fmla="*/ 32 w 72"/>
                    <a:gd name="T23" fmla="*/ 412 h 586"/>
                    <a:gd name="T24" fmla="*/ 36 w 72"/>
                    <a:gd name="T25" fmla="*/ 458 h 586"/>
                    <a:gd name="T26" fmla="*/ 44 w 72"/>
                    <a:gd name="T27" fmla="*/ 502 h 586"/>
                    <a:gd name="T28" fmla="*/ 54 w 72"/>
                    <a:gd name="T29" fmla="*/ 546 h 586"/>
                    <a:gd name="T30" fmla="*/ 66 w 72"/>
                    <a:gd name="T31" fmla="*/ 586 h 586"/>
                    <a:gd name="T32" fmla="*/ 72 w 72"/>
                    <a:gd name="T33" fmla="*/ 584 h 586"/>
                    <a:gd name="T34" fmla="*/ 72 w 72"/>
                    <a:gd name="T35" fmla="*/ 584 h 586"/>
                    <a:gd name="T36" fmla="*/ 62 w 72"/>
                    <a:gd name="T37" fmla="*/ 544 h 586"/>
                    <a:gd name="T38" fmla="*/ 52 w 72"/>
                    <a:gd name="T39" fmla="*/ 502 h 586"/>
                    <a:gd name="T40" fmla="*/ 44 w 72"/>
                    <a:gd name="T41" fmla="*/ 456 h 586"/>
                    <a:gd name="T42" fmla="*/ 40 w 72"/>
                    <a:gd name="T43" fmla="*/ 410 h 586"/>
                    <a:gd name="T44" fmla="*/ 36 w 72"/>
                    <a:gd name="T45" fmla="*/ 364 h 586"/>
                    <a:gd name="T46" fmla="*/ 34 w 72"/>
                    <a:gd name="T47" fmla="*/ 318 h 586"/>
                    <a:gd name="T48" fmla="*/ 32 w 72"/>
                    <a:gd name="T49" fmla="*/ 224 h 586"/>
                    <a:gd name="T50" fmla="*/ 32 w 72"/>
                    <a:gd name="T51" fmla="*/ 224 h 586"/>
                    <a:gd name="T52" fmla="*/ 30 w 72"/>
                    <a:gd name="T53" fmla="*/ 176 h 586"/>
                    <a:gd name="T54" fmla="*/ 26 w 72"/>
                    <a:gd name="T55" fmla="*/ 132 h 586"/>
                    <a:gd name="T56" fmla="*/ 22 w 72"/>
                    <a:gd name="T57" fmla="*/ 92 h 586"/>
                    <a:gd name="T58" fmla="*/ 18 w 72"/>
                    <a:gd name="T59" fmla="*/ 60 h 586"/>
                    <a:gd name="T60" fmla="*/ 10 w 72"/>
                    <a:gd name="T61" fmla="*/ 16 h 586"/>
                    <a:gd name="T62" fmla="*/ 6 w 72"/>
                    <a:gd name="T63" fmla="*/ 0 h 586"/>
                    <a:gd name="T64" fmla="*/ 0 w 72"/>
                    <a:gd name="T65" fmla="*/ 2 h 58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72"/>
                    <a:gd name="T100" fmla="*/ 0 h 586"/>
                    <a:gd name="T101" fmla="*/ 72 w 72"/>
                    <a:gd name="T102" fmla="*/ 586 h 58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72" h="586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2" y="18"/>
                      </a:lnTo>
                      <a:lnTo>
                        <a:pt x="10" y="62"/>
                      </a:lnTo>
                      <a:lnTo>
                        <a:pt x="16" y="94"/>
                      </a:lnTo>
                      <a:lnTo>
                        <a:pt x="18" y="132"/>
                      </a:lnTo>
                      <a:lnTo>
                        <a:pt x="22" y="176"/>
                      </a:lnTo>
                      <a:lnTo>
                        <a:pt x="24" y="224"/>
                      </a:lnTo>
                      <a:lnTo>
                        <a:pt x="26" y="318"/>
                      </a:lnTo>
                      <a:lnTo>
                        <a:pt x="28" y="364"/>
                      </a:lnTo>
                      <a:lnTo>
                        <a:pt x="32" y="412"/>
                      </a:lnTo>
                      <a:lnTo>
                        <a:pt x="36" y="458"/>
                      </a:lnTo>
                      <a:lnTo>
                        <a:pt x="44" y="502"/>
                      </a:lnTo>
                      <a:lnTo>
                        <a:pt x="54" y="546"/>
                      </a:lnTo>
                      <a:lnTo>
                        <a:pt x="66" y="586"/>
                      </a:lnTo>
                      <a:lnTo>
                        <a:pt x="72" y="584"/>
                      </a:lnTo>
                      <a:lnTo>
                        <a:pt x="62" y="544"/>
                      </a:lnTo>
                      <a:lnTo>
                        <a:pt x="52" y="502"/>
                      </a:lnTo>
                      <a:lnTo>
                        <a:pt x="44" y="456"/>
                      </a:lnTo>
                      <a:lnTo>
                        <a:pt x="40" y="410"/>
                      </a:lnTo>
                      <a:lnTo>
                        <a:pt x="36" y="364"/>
                      </a:lnTo>
                      <a:lnTo>
                        <a:pt x="34" y="318"/>
                      </a:lnTo>
                      <a:lnTo>
                        <a:pt x="32" y="224"/>
                      </a:lnTo>
                      <a:lnTo>
                        <a:pt x="30" y="176"/>
                      </a:lnTo>
                      <a:lnTo>
                        <a:pt x="26" y="132"/>
                      </a:lnTo>
                      <a:lnTo>
                        <a:pt x="22" y="92"/>
                      </a:lnTo>
                      <a:lnTo>
                        <a:pt x="18" y="60"/>
                      </a:lnTo>
                      <a:lnTo>
                        <a:pt x="10" y="16"/>
                      </a:lnTo>
                      <a:lnTo>
                        <a:pt x="6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187" name="Freeform 488"/>
                <p:cNvSpPr>
                  <a:spLocks/>
                </p:cNvSpPr>
                <p:nvPr/>
              </p:nvSpPr>
              <p:spPr bwMode="auto">
                <a:xfrm>
                  <a:off x="2032" y="3652"/>
                  <a:ext cx="426" cy="440"/>
                </a:xfrm>
                <a:custGeom>
                  <a:avLst/>
                  <a:gdLst>
                    <a:gd name="T0" fmla="*/ 226 w 426"/>
                    <a:gd name="T1" fmla="*/ 0 h 440"/>
                    <a:gd name="T2" fmla="*/ 226 w 426"/>
                    <a:gd name="T3" fmla="*/ 0 h 440"/>
                    <a:gd name="T4" fmla="*/ 218 w 426"/>
                    <a:gd name="T5" fmla="*/ 8 h 440"/>
                    <a:gd name="T6" fmla="*/ 198 w 426"/>
                    <a:gd name="T7" fmla="*/ 28 h 440"/>
                    <a:gd name="T8" fmla="*/ 186 w 426"/>
                    <a:gd name="T9" fmla="*/ 42 h 440"/>
                    <a:gd name="T10" fmla="*/ 174 w 426"/>
                    <a:gd name="T11" fmla="*/ 60 h 440"/>
                    <a:gd name="T12" fmla="*/ 164 w 426"/>
                    <a:gd name="T13" fmla="*/ 80 h 440"/>
                    <a:gd name="T14" fmla="*/ 156 w 426"/>
                    <a:gd name="T15" fmla="*/ 102 h 440"/>
                    <a:gd name="T16" fmla="*/ 156 w 426"/>
                    <a:gd name="T17" fmla="*/ 102 h 440"/>
                    <a:gd name="T18" fmla="*/ 148 w 426"/>
                    <a:gd name="T19" fmla="*/ 144 h 440"/>
                    <a:gd name="T20" fmla="*/ 138 w 426"/>
                    <a:gd name="T21" fmla="*/ 188 h 440"/>
                    <a:gd name="T22" fmla="*/ 128 w 426"/>
                    <a:gd name="T23" fmla="*/ 234 h 440"/>
                    <a:gd name="T24" fmla="*/ 114 w 426"/>
                    <a:gd name="T25" fmla="*/ 280 h 440"/>
                    <a:gd name="T26" fmla="*/ 106 w 426"/>
                    <a:gd name="T27" fmla="*/ 302 h 440"/>
                    <a:gd name="T28" fmla="*/ 96 w 426"/>
                    <a:gd name="T29" fmla="*/ 322 h 440"/>
                    <a:gd name="T30" fmla="*/ 84 w 426"/>
                    <a:gd name="T31" fmla="*/ 342 h 440"/>
                    <a:gd name="T32" fmla="*/ 72 w 426"/>
                    <a:gd name="T33" fmla="*/ 360 h 440"/>
                    <a:gd name="T34" fmla="*/ 58 w 426"/>
                    <a:gd name="T35" fmla="*/ 378 h 440"/>
                    <a:gd name="T36" fmla="*/ 40 w 426"/>
                    <a:gd name="T37" fmla="*/ 392 h 440"/>
                    <a:gd name="T38" fmla="*/ 22 w 426"/>
                    <a:gd name="T39" fmla="*/ 404 h 440"/>
                    <a:gd name="T40" fmla="*/ 0 w 426"/>
                    <a:gd name="T41" fmla="*/ 416 h 440"/>
                    <a:gd name="T42" fmla="*/ 0 w 426"/>
                    <a:gd name="T43" fmla="*/ 416 h 440"/>
                    <a:gd name="T44" fmla="*/ 6 w 426"/>
                    <a:gd name="T45" fmla="*/ 418 h 440"/>
                    <a:gd name="T46" fmla="*/ 24 w 426"/>
                    <a:gd name="T47" fmla="*/ 426 h 440"/>
                    <a:gd name="T48" fmla="*/ 36 w 426"/>
                    <a:gd name="T49" fmla="*/ 430 h 440"/>
                    <a:gd name="T50" fmla="*/ 52 w 426"/>
                    <a:gd name="T51" fmla="*/ 434 h 440"/>
                    <a:gd name="T52" fmla="*/ 72 w 426"/>
                    <a:gd name="T53" fmla="*/ 438 h 440"/>
                    <a:gd name="T54" fmla="*/ 92 w 426"/>
                    <a:gd name="T55" fmla="*/ 440 h 440"/>
                    <a:gd name="T56" fmla="*/ 118 w 426"/>
                    <a:gd name="T57" fmla="*/ 440 h 440"/>
                    <a:gd name="T58" fmla="*/ 144 w 426"/>
                    <a:gd name="T59" fmla="*/ 438 h 440"/>
                    <a:gd name="T60" fmla="*/ 176 w 426"/>
                    <a:gd name="T61" fmla="*/ 432 h 440"/>
                    <a:gd name="T62" fmla="*/ 208 w 426"/>
                    <a:gd name="T63" fmla="*/ 424 h 440"/>
                    <a:gd name="T64" fmla="*/ 244 w 426"/>
                    <a:gd name="T65" fmla="*/ 412 h 440"/>
                    <a:gd name="T66" fmla="*/ 284 w 426"/>
                    <a:gd name="T67" fmla="*/ 396 h 440"/>
                    <a:gd name="T68" fmla="*/ 326 w 426"/>
                    <a:gd name="T69" fmla="*/ 376 h 440"/>
                    <a:gd name="T70" fmla="*/ 370 w 426"/>
                    <a:gd name="T71" fmla="*/ 350 h 440"/>
                    <a:gd name="T72" fmla="*/ 426 w 426"/>
                    <a:gd name="T73" fmla="*/ 18 h 440"/>
                    <a:gd name="T74" fmla="*/ 226 w 426"/>
                    <a:gd name="T75" fmla="*/ 0 h 44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426"/>
                    <a:gd name="T115" fmla="*/ 0 h 440"/>
                    <a:gd name="T116" fmla="*/ 426 w 426"/>
                    <a:gd name="T117" fmla="*/ 440 h 44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426" h="440">
                      <a:moveTo>
                        <a:pt x="226" y="0"/>
                      </a:moveTo>
                      <a:lnTo>
                        <a:pt x="226" y="0"/>
                      </a:lnTo>
                      <a:lnTo>
                        <a:pt x="218" y="8"/>
                      </a:lnTo>
                      <a:lnTo>
                        <a:pt x="198" y="28"/>
                      </a:lnTo>
                      <a:lnTo>
                        <a:pt x="186" y="42"/>
                      </a:lnTo>
                      <a:lnTo>
                        <a:pt x="174" y="60"/>
                      </a:lnTo>
                      <a:lnTo>
                        <a:pt x="164" y="80"/>
                      </a:lnTo>
                      <a:lnTo>
                        <a:pt x="156" y="102"/>
                      </a:lnTo>
                      <a:lnTo>
                        <a:pt x="148" y="144"/>
                      </a:lnTo>
                      <a:lnTo>
                        <a:pt x="138" y="188"/>
                      </a:lnTo>
                      <a:lnTo>
                        <a:pt x="128" y="234"/>
                      </a:lnTo>
                      <a:lnTo>
                        <a:pt x="114" y="280"/>
                      </a:lnTo>
                      <a:lnTo>
                        <a:pt x="106" y="302"/>
                      </a:lnTo>
                      <a:lnTo>
                        <a:pt x="96" y="322"/>
                      </a:lnTo>
                      <a:lnTo>
                        <a:pt x="84" y="342"/>
                      </a:lnTo>
                      <a:lnTo>
                        <a:pt x="72" y="360"/>
                      </a:lnTo>
                      <a:lnTo>
                        <a:pt x="58" y="378"/>
                      </a:lnTo>
                      <a:lnTo>
                        <a:pt x="40" y="392"/>
                      </a:lnTo>
                      <a:lnTo>
                        <a:pt x="22" y="404"/>
                      </a:lnTo>
                      <a:lnTo>
                        <a:pt x="0" y="416"/>
                      </a:lnTo>
                      <a:lnTo>
                        <a:pt x="6" y="418"/>
                      </a:lnTo>
                      <a:lnTo>
                        <a:pt x="24" y="426"/>
                      </a:lnTo>
                      <a:lnTo>
                        <a:pt x="36" y="430"/>
                      </a:lnTo>
                      <a:lnTo>
                        <a:pt x="52" y="434"/>
                      </a:lnTo>
                      <a:lnTo>
                        <a:pt x="72" y="438"/>
                      </a:lnTo>
                      <a:lnTo>
                        <a:pt x="92" y="440"/>
                      </a:lnTo>
                      <a:lnTo>
                        <a:pt x="118" y="440"/>
                      </a:lnTo>
                      <a:lnTo>
                        <a:pt x="144" y="438"/>
                      </a:lnTo>
                      <a:lnTo>
                        <a:pt x="176" y="432"/>
                      </a:lnTo>
                      <a:lnTo>
                        <a:pt x="208" y="424"/>
                      </a:lnTo>
                      <a:lnTo>
                        <a:pt x="244" y="412"/>
                      </a:lnTo>
                      <a:lnTo>
                        <a:pt x="284" y="396"/>
                      </a:lnTo>
                      <a:lnTo>
                        <a:pt x="326" y="376"/>
                      </a:lnTo>
                      <a:lnTo>
                        <a:pt x="370" y="350"/>
                      </a:lnTo>
                      <a:lnTo>
                        <a:pt x="426" y="18"/>
                      </a:lnTo>
                      <a:lnTo>
                        <a:pt x="22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188" name="Freeform 489"/>
                <p:cNvSpPr>
                  <a:spLocks/>
                </p:cNvSpPr>
                <p:nvPr/>
              </p:nvSpPr>
              <p:spPr bwMode="auto">
                <a:xfrm>
                  <a:off x="1792" y="3614"/>
                  <a:ext cx="150" cy="78"/>
                </a:xfrm>
                <a:custGeom>
                  <a:avLst/>
                  <a:gdLst>
                    <a:gd name="T0" fmla="*/ 140 w 150"/>
                    <a:gd name="T1" fmla="*/ 0 h 78"/>
                    <a:gd name="T2" fmla="*/ 150 w 150"/>
                    <a:gd name="T3" fmla="*/ 64 h 78"/>
                    <a:gd name="T4" fmla="*/ 14 w 150"/>
                    <a:gd name="T5" fmla="*/ 78 h 78"/>
                    <a:gd name="T6" fmla="*/ 0 w 150"/>
                    <a:gd name="T7" fmla="*/ 2 h 78"/>
                    <a:gd name="T8" fmla="*/ 140 w 150"/>
                    <a:gd name="T9" fmla="*/ 0 h 7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50"/>
                    <a:gd name="T16" fmla="*/ 0 h 78"/>
                    <a:gd name="T17" fmla="*/ 150 w 150"/>
                    <a:gd name="T18" fmla="*/ 78 h 7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50" h="78">
                      <a:moveTo>
                        <a:pt x="140" y="0"/>
                      </a:moveTo>
                      <a:lnTo>
                        <a:pt x="150" y="64"/>
                      </a:lnTo>
                      <a:lnTo>
                        <a:pt x="14" y="78"/>
                      </a:lnTo>
                      <a:lnTo>
                        <a:pt x="0" y="2"/>
                      </a:lnTo>
                      <a:lnTo>
                        <a:pt x="140" y="0"/>
                      </a:lnTo>
                      <a:close/>
                    </a:path>
                  </a:pathLst>
                </a:custGeom>
                <a:solidFill>
                  <a:srgbClr val="D0CEE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189" name="Freeform 490"/>
                <p:cNvSpPr>
                  <a:spLocks/>
                </p:cNvSpPr>
                <p:nvPr/>
              </p:nvSpPr>
              <p:spPr bwMode="auto">
                <a:xfrm>
                  <a:off x="2162" y="3618"/>
                  <a:ext cx="96" cy="52"/>
                </a:xfrm>
                <a:custGeom>
                  <a:avLst/>
                  <a:gdLst>
                    <a:gd name="T0" fmla="*/ 0 w 96"/>
                    <a:gd name="T1" fmla="*/ 2 h 52"/>
                    <a:gd name="T2" fmla="*/ 6 w 96"/>
                    <a:gd name="T3" fmla="*/ 44 h 52"/>
                    <a:gd name="T4" fmla="*/ 96 w 96"/>
                    <a:gd name="T5" fmla="*/ 52 h 52"/>
                    <a:gd name="T6" fmla="*/ 90 w 96"/>
                    <a:gd name="T7" fmla="*/ 0 h 52"/>
                    <a:gd name="T8" fmla="*/ 0 w 96"/>
                    <a:gd name="T9" fmla="*/ 2 h 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6"/>
                    <a:gd name="T16" fmla="*/ 0 h 52"/>
                    <a:gd name="T17" fmla="*/ 96 w 96"/>
                    <a:gd name="T18" fmla="*/ 52 h 5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6" h="52">
                      <a:moveTo>
                        <a:pt x="0" y="2"/>
                      </a:moveTo>
                      <a:lnTo>
                        <a:pt x="6" y="44"/>
                      </a:lnTo>
                      <a:lnTo>
                        <a:pt x="96" y="52"/>
                      </a:lnTo>
                      <a:lnTo>
                        <a:pt x="9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D0CEE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190" name="Freeform 491"/>
                <p:cNvSpPr>
                  <a:spLocks noEditPoints="1"/>
                </p:cNvSpPr>
                <p:nvPr/>
              </p:nvSpPr>
              <p:spPr bwMode="auto">
                <a:xfrm>
                  <a:off x="2030" y="3646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4 h 16"/>
                    <a:gd name="T26" fmla="*/ 16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16 w 16"/>
                    <a:gd name="T43" fmla="*/ 6 h 16"/>
                    <a:gd name="T44" fmla="*/ 16 w 16"/>
                    <a:gd name="T45" fmla="*/ 6 h 16"/>
                    <a:gd name="T46" fmla="*/ 14 w 16"/>
                    <a:gd name="T47" fmla="*/ 12 h 16"/>
                    <a:gd name="T48" fmla="*/ 10 w 16"/>
                    <a:gd name="T49" fmla="*/ 14 h 16"/>
                    <a:gd name="T50" fmla="*/ 10 w 16"/>
                    <a:gd name="T51" fmla="*/ 14 h 16"/>
                    <a:gd name="T52" fmla="*/ 6 w 16"/>
                    <a:gd name="T53" fmla="*/ 14 h 16"/>
                    <a:gd name="T54" fmla="*/ 2 w 16"/>
                    <a:gd name="T55" fmla="*/ 10 h 16"/>
                    <a:gd name="T56" fmla="*/ 2 w 16"/>
                    <a:gd name="T57" fmla="*/ 10 h 16"/>
                    <a:gd name="T58" fmla="*/ 4 w 16"/>
                    <a:gd name="T59" fmla="*/ 4 h 16"/>
                    <a:gd name="T60" fmla="*/ 8 w 16"/>
                    <a:gd name="T61" fmla="*/ 2 h 16"/>
                    <a:gd name="T62" fmla="*/ 8 w 16"/>
                    <a:gd name="T63" fmla="*/ 2 h 16"/>
                    <a:gd name="T64" fmla="*/ 12 w 16"/>
                    <a:gd name="T65" fmla="*/ 2 h 16"/>
                    <a:gd name="T66" fmla="*/ 16 w 16"/>
                    <a:gd name="T67" fmla="*/ 6 h 1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6"/>
                    <a:gd name="T103" fmla="*/ 0 h 16"/>
                    <a:gd name="T104" fmla="*/ 16 w 16"/>
                    <a:gd name="T105" fmla="*/ 16 h 1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4"/>
                      </a:lnTo>
                      <a:lnTo>
                        <a:pt x="16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  <a:close/>
                      <a:moveTo>
                        <a:pt x="16" y="6"/>
                      </a:moveTo>
                      <a:lnTo>
                        <a:pt x="16" y="6"/>
                      </a:lnTo>
                      <a:lnTo>
                        <a:pt x="14" y="12"/>
                      </a:lnTo>
                      <a:lnTo>
                        <a:pt x="10" y="14"/>
                      </a:lnTo>
                      <a:lnTo>
                        <a:pt x="6" y="14"/>
                      </a:lnTo>
                      <a:lnTo>
                        <a:pt x="2" y="10"/>
                      </a:lnTo>
                      <a:lnTo>
                        <a:pt x="4" y="4"/>
                      </a:lnTo>
                      <a:lnTo>
                        <a:pt x="8" y="2"/>
                      </a:lnTo>
                      <a:lnTo>
                        <a:pt x="12" y="2"/>
                      </a:lnTo>
                      <a:lnTo>
                        <a:pt x="16" y="6"/>
                      </a:lnTo>
                      <a:close/>
                    </a:path>
                  </a:pathLst>
                </a:custGeom>
                <a:solidFill>
                  <a:srgbClr val="9AB0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191" name="Freeform 492"/>
                <p:cNvSpPr>
                  <a:spLocks/>
                </p:cNvSpPr>
                <p:nvPr/>
              </p:nvSpPr>
              <p:spPr bwMode="auto">
                <a:xfrm>
                  <a:off x="2030" y="3646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4 h 16"/>
                    <a:gd name="T26" fmla="*/ 16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6"/>
                    <a:gd name="T65" fmla="*/ 16 w 16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4"/>
                      </a:lnTo>
                      <a:lnTo>
                        <a:pt x="16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192" name="Freeform 493"/>
                <p:cNvSpPr>
                  <a:spLocks/>
                </p:cNvSpPr>
                <p:nvPr/>
              </p:nvSpPr>
              <p:spPr bwMode="auto">
                <a:xfrm>
                  <a:off x="2032" y="3648"/>
                  <a:ext cx="14" cy="12"/>
                </a:xfrm>
                <a:custGeom>
                  <a:avLst/>
                  <a:gdLst>
                    <a:gd name="T0" fmla="*/ 14 w 14"/>
                    <a:gd name="T1" fmla="*/ 4 h 12"/>
                    <a:gd name="T2" fmla="*/ 14 w 14"/>
                    <a:gd name="T3" fmla="*/ 4 h 12"/>
                    <a:gd name="T4" fmla="*/ 12 w 14"/>
                    <a:gd name="T5" fmla="*/ 10 h 12"/>
                    <a:gd name="T6" fmla="*/ 8 w 14"/>
                    <a:gd name="T7" fmla="*/ 12 h 12"/>
                    <a:gd name="T8" fmla="*/ 8 w 14"/>
                    <a:gd name="T9" fmla="*/ 12 h 12"/>
                    <a:gd name="T10" fmla="*/ 4 w 14"/>
                    <a:gd name="T11" fmla="*/ 12 h 12"/>
                    <a:gd name="T12" fmla="*/ 0 w 14"/>
                    <a:gd name="T13" fmla="*/ 8 h 12"/>
                    <a:gd name="T14" fmla="*/ 0 w 14"/>
                    <a:gd name="T15" fmla="*/ 8 h 12"/>
                    <a:gd name="T16" fmla="*/ 2 w 14"/>
                    <a:gd name="T17" fmla="*/ 2 h 12"/>
                    <a:gd name="T18" fmla="*/ 6 w 14"/>
                    <a:gd name="T19" fmla="*/ 0 h 12"/>
                    <a:gd name="T20" fmla="*/ 6 w 14"/>
                    <a:gd name="T21" fmla="*/ 0 h 12"/>
                    <a:gd name="T22" fmla="*/ 10 w 14"/>
                    <a:gd name="T23" fmla="*/ 0 h 12"/>
                    <a:gd name="T24" fmla="*/ 14 w 14"/>
                    <a:gd name="T25" fmla="*/ 4 h 1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4"/>
                    <a:gd name="T40" fmla="*/ 0 h 12"/>
                    <a:gd name="T41" fmla="*/ 14 w 14"/>
                    <a:gd name="T42" fmla="*/ 12 h 1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4" h="12">
                      <a:moveTo>
                        <a:pt x="14" y="4"/>
                      </a:moveTo>
                      <a:lnTo>
                        <a:pt x="14" y="4"/>
                      </a:lnTo>
                      <a:lnTo>
                        <a:pt x="12" y="10"/>
                      </a:lnTo>
                      <a:lnTo>
                        <a:pt x="8" y="12"/>
                      </a:lnTo>
                      <a:lnTo>
                        <a:pt x="4" y="12"/>
                      </a:lnTo>
                      <a:lnTo>
                        <a:pt x="0" y="8"/>
                      </a:lnTo>
                      <a:lnTo>
                        <a:pt x="2" y="2"/>
                      </a:lnTo>
                      <a:lnTo>
                        <a:pt x="6" y="0"/>
                      </a:lnTo>
                      <a:lnTo>
                        <a:pt x="10" y="0"/>
                      </a:lnTo>
                      <a:lnTo>
                        <a:pt x="14" y="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193" name="Freeform 494"/>
                <p:cNvSpPr>
                  <a:spLocks noEditPoints="1"/>
                </p:cNvSpPr>
                <p:nvPr/>
              </p:nvSpPr>
              <p:spPr bwMode="auto">
                <a:xfrm>
                  <a:off x="2048" y="3810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8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4 h 16"/>
                    <a:gd name="T16" fmla="*/ 4 w 16"/>
                    <a:gd name="T17" fmla="*/ 16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6 h 16"/>
                    <a:gd name="T26" fmla="*/ 16 w 16"/>
                    <a:gd name="T27" fmla="*/ 14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16 w 16"/>
                    <a:gd name="T43" fmla="*/ 8 h 16"/>
                    <a:gd name="T44" fmla="*/ 16 w 16"/>
                    <a:gd name="T45" fmla="*/ 8 h 16"/>
                    <a:gd name="T46" fmla="*/ 14 w 16"/>
                    <a:gd name="T47" fmla="*/ 12 h 16"/>
                    <a:gd name="T48" fmla="*/ 10 w 16"/>
                    <a:gd name="T49" fmla="*/ 16 h 16"/>
                    <a:gd name="T50" fmla="*/ 10 w 16"/>
                    <a:gd name="T51" fmla="*/ 16 h 16"/>
                    <a:gd name="T52" fmla="*/ 6 w 16"/>
                    <a:gd name="T53" fmla="*/ 14 h 16"/>
                    <a:gd name="T54" fmla="*/ 2 w 16"/>
                    <a:gd name="T55" fmla="*/ 10 h 16"/>
                    <a:gd name="T56" fmla="*/ 2 w 16"/>
                    <a:gd name="T57" fmla="*/ 10 h 16"/>
                    <a:gd name="T58" fmla="*/ 4 w 16"/>
                    <a:gd name="T59" fmla="*/ 6 h 16"/>
                    <a:gd name="T60" fmla="*/ 8 w 16"/>
                    <a:gd name="T61" fmla="*/ 2 h 16"/>
                    <a:gd name="T62" fmla="*/ 8 w 16"/>
                    <a:gd name="T63" fmla="*/ 2 h 16"/>
                    <a:gd name="T64" fmla="*/ 12 w 16"/>
                    <a:gd name="T65" fmla="*/ 2 h 16"/>
                    <a:gd name="T66" fmla="*/ 16 w 16"/>
                    <a:gd name="T67" fmla="*/ 8 h 1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6"/>
                    <a:gd name="T103" fmla="*/ 0 h 16"/>
                    <a:gd name="T104" fmla="*/ 16 w 16"/>
                    <a:gd name="T105" fmla="*/ 16 h 1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2" y="14"/>
                      </a:lnTo>
                      <a:lnTo>
                        <a:pt x="4" y="16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6"/>
                      </a:lnTo>
                      <a:lnTo>
                        <a:pt x="16" y="14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  <a:close/>
                      <a:moveTo>
                        <a:pt x="16" y="8"/>
                      </a:moveTo>
                      <a:lnTo>
                        <a:pt x="16" y="8"/>
                      </a:lnTo>
                      <a:lnTo>
                        <a:pt x="14" y="12"/>
                      </a:lnTo>
                      <a:lnTo>
                        <a:pt x="10" y="16"/>
                      </a:lnTo>
                      <a:lnTo>
                        <a:pt x="6" y="14"/>
                      </a:lnTo>
                      <a:lnTo>
                        <a:pt x="2" y="10"/>
                      </a:lnTo>
                      <a:lnTo>
                        <a:pt x="4" y="6"/>
                      </a:lnTo>
                      <a:lnTo>
                        <a:pt x="8" y="2"/>
                      </a:lnTo>
                      <a:lnTo>
                        <a:pt x="12" y="2"/>
                      </a:lnTo>
                      <a:lnTo>
                        <a:pt x="16" y="8"/>
                      </a:lnTo>
                      <a:close/>
                    </a:path>
                  </a:pathLst>
                </a:custGeom>
                <a:solidFill>
                  <a:srgbClr val="9AB0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194" name="Freeform 495"/>
                <p:cNvSpPr>
                  <a:spLocks/>
                </p:cNvSpPr>
                <p:nvPr/>
              </p:nvSpPr>
              <p:spPr bwMode="auto">
                <a:xfrm>
                  <a:off x="2048" y="3810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8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4 h 16"/>
                    <a:gd name="T16" fmla="*/ 4 w 16"/>
                    <a:gd name="T17" fmla="*/ 16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6 h 16"/>
                    <a:gd name="T26" fmla="*/ 16 w 16"/>
                    <a:gd name="T27" fmla="*/ 14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6"/>
                    <a:gd name="T65" fmla="*/ 16 w 16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2" y="14"/>
                      </a:lnTo>
                      <a:lnTo>
                        <a:pt x="4" y="16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6"/>
                      </a:lnTo>
                      <a:lnTo>
                        <a:pt x="16" y="14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195" name="Freeform 496"/>
                <p:cNvSpPr>
                  <a:spLocks/>
                </p:cNvSpPr>
                <p:nvPr/>
              </p:nvSpPr>
              <p:spPr bwMode="auto">
                <a:xfrm>
                  <a:off x="2050" y="3812"/>
                  <a:ext cx="14" cy="14"/>
                </a:xfrm>
                <a:custGeom>
                  <a:avLst/>
                  <a:gdLst>
                    <a:gd name="T0" fmla="*/ 14 w 14"/>
                    <a:gd name="T1" fmla="*/ 6 h 14"/>
                    <a:gd name="T2" fmla="*/ 14 w 14"/>
                    <a:gd name="T3" fmla="*/ 6 h 14"/>
                    <a:gd name="T4" fmla="*/ 12 w 14"/>
                    <a:gd name="T5" fmla="*/ 10 h 14"/>
                    <a:gd name="T6" fmla="*/ 8 w 14"/>
                    <a:gd name="T7" fmla="*/ 14 h 14"/>
                    <a:gd name="T8" fmla="*/ 8 w 14"/>
                    <a:gd name="T9" fmla="*/ 14 h 14"/>
                    <a:gd name="T10" fmla="*/ 4 w 14"/>
                    <a:gd name="T11" fmla="*/ 12 h 14"/>
                    <a:gd name="T12" fmla="*/ 0 w 14"/>
                    <a:gd name="T13" fmla="*/ 8 h 14"/>
                    <a:gd name="T14" fmla="*/ 0 w 14"/>
                    <a:gd name="T15" fmla="*/ 8 h 14"/>
                    <a:gd name="T16" fmla="*/ 2 w 14"/>
                    <a:gd name="T17" fmla="*/ 4 h 14"/>
                    <a:gd name="T18" fmla="*/ 6 w 14"/>
                    <a:gd name="T19" fmla="*/ 0 h 14"/>
                    <a:gd name="T20" fmla="*/ 6 w 14"/>
                    <a:gd name="T21" fmla="*/ 0 h 14"/>
                    <a:gd name="T22" fmla="*/ 10 w 14"/>
                    <a:gd name="T23" fmla="*/ 0 h 14"/>
                    <a:gd name="T24" fmla="*/ 14 w 14"/>
                    <a:gd name="T25" fmla="*/ 6 h 1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4"/>
                    <a:gd name="T40" fmla="*/ 0 h 14"/>
                    <a:gd name="T41" fmla="*/ 14 w 14"/>
                    <a:gd name="T42" fmla="*/ 14 h 1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4" h="14">
                      <a:moveTo>
                        <a:pt x="14" y="6"/>
                      </a:moveTo>
                      <a:lnTo>
                        <a:pt x="14" y="6"/>
                      </a:lnTo>
                      <a:lnTo>
                        <a:pt x="12" y="10"/>
                      </a:lnTo>
                      <a:lnTo>
                        <a:pt x="8" y="14"/>
                      </a:lnTo>
                      <a:lnTo>
                        <a:pt x="4" y="12"/>
                      </a:lnTo>
                      <a:lnTo>
                        <a:pt x="0" y="8"/>
                      </a:lnTo>
                      <a:lnTo>
                        <a:pt x="2" y="4"/>
                      </a:lnTo>
                      <a:lnTo>
                        <a:pt x="6" y="0"/>
                      </a:lnTo>
                      <a:lnTo>
                        <a:pt x="10" y="0"/>
                      </a:lnTo>
                      <a:lnTo>
                        <a:pt x="14" y="6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196" name="Freeform 497"/>
                <p:cNvSpPr>
                  <a:spLocks noEditPoints="1"/>
                </p:cNvSpPr>
                <p:nvPr/>
              </p:nvSpPr>
              <p:spPr bwMode="auto">
                <a:xfrm>
                  <a:off x="2070" y="4118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6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2 w 16"/>
                    <a:gd name="T25" fmla="*/ 14 h 16"/>
                    <a:gd name="T26" fmla="*/ 14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4 w 16"/>
                    <a:gd name="T35" fmla="*/ 4 h 16"/>
                    <a:gd name="T36" fmla="*/ 12 w 16"/>
                    <a:gd name="T37" fmla="*/ 0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14 w 16"/>
                    <a:gd name="T43" fmla="*/ 6 h 16"/>
                    <a:gd name="T44" fmla="*/ 14 w 16"/>
                    <a:gd name="T45" fmla="*/ 6 h 16"/>
                    <a:gd name="T46" fmla="*/ 14 w 16"/>
                    <a:gd name="T47" fmla="*/ 12 h 16"/>
                    <a:gd name="T48" fmla="*/ 10 w 16"/>
                    <a:gd name="T49" fmla="*/ 14 h 16"/>
                    <a:gd name="T50" fmla="*/ 10 w 16"/>
                    <a:gd name="T51" fmla="*/ 14 h 16"/>
                    <a:gd name="T52" fmla="*/ 4 w 16"/>
                    <a:gd name="T53" fmla="*/ 14 h 16"/>
                    <a:gd name="T54" fmla="*/ 2 w 16"/>
                    <a:gd name="T55" fmla="*/ 10 h 16"/>
                    <a:gd name="T56" fmla="*/ 2 w 16"/>
                    <a:gd name="T57" fmla="*/ 10 h 16"/>
                    <a:gd name="T58" fmla="*/ 2 w 16"/>
                    <a:gd name="T59" fmla="*/ 4 h 16"/>
                    <a:gd name="T60" fmla="*/ 6 w 16"/>
                    <a:gd name="T61" fmla="*/ 2 h 16"/>
                    <a:gd name="T62" fmla="*/ 6 w 16"/>
                    <a:gd name="T63" fmla="*/ 2 h 16"/>
                    <a:gd name="T64" fmla="*/ 12 w 16"/>
                    <a:gd name="T65" fmla="*/ 2 h 16"/>
                    <a:gd name="T66" fmla="*/ 14 w 16"/>
                    <a:gd name="T67" fmla="*/ 6 h 1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6"/>
                    <a:gd name="T103" fmla="*/ 0 h 16"/>
                    <a:gd name="T104" fmla="*/ 16 w 16"/>
                    <a:gd name="T105" fmla="*/ 16 h 1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6" y="16"/>
                      </a:lnTo>
                      <a:lnTo>
                        <a:pt x="10" y="16"/>
                      </a:lnTo>
                      <a:lnTo>
                        <a:pt x="12" y="14"/>
                      </a:lnTo>
                      <a:lnTo>
                        <a:pt x="14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4" y="4"/>
                      </a:lnTo>
                      <a:lnTo>
                        <a:pt x="12" y="0"/>
                      </a:lnTo>
                      <a:lnTo>
                        <a:pt x="10" y="0"/>
                      </a:lnTo>
                      <a:lnTo>
                        <a:pt x="6" y="0"/>
                      </a:lnTo>
                      <a:close/>
                      <a:moveTo>
                        <a:pt x="14" y="6"/>
                      </a:moveTo>
                      <a:lnTo>
                        <a:pt x="14" y="6"/>
                      </a:lnTo>
                      <a:lnTo>
                        <a:pt x="14" y="12"/>
                      </a:lnTo>
                      <a:lnTo>
                        <a:pt x="10" y="14"/>
                      </a:lnTo>
                      <a:lnTo>
                        <a:pt x="4" y="14"/>
                      </a:lnTo>
                      <a:lnTo>
                        <a:pt x="2" y="10"/>
                      </a:lnTo>
                      <a:lnTo>
                        <a:pt x="2" y="4"/>
                      </a:lnTo>
                      <a:lnTo>
                        <a:pt x="6" y="2"/>
                      </a:lnTo>
                      <a:lnTo>
                        <a:pt x="12" y="2"/>
                      </a:lnTo>
                      <a:lnTo>
                        <a:pt x="14" y="6"/>
                      </a:lnTo>
                      <a:close/>
                    </a:path>
                  </a:pathLst>
                </a:custGeom>
                <a:solidFill>
                  <a:srgbClr val="9AB0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197" name="Freeform 498"/>
                <p:cNvSpPr>
                  <a:spLocks/>
                </p:cNvSpPr>
                <p:nvPr/>
              </p:nvSpPr>
              <p:spPr bwMode="auto">
                <a:xfrm>
                  <a:off x="2070" y="4118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6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2 w 16"/>
                    <a:gd name="T25" fmla="*/ 14 h 16"/>
                    <a:gd name="T26" fmla="*/ 14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4 w 16"/>
                    <a:gd name="T35" fmla="*/ 4 h 16"/>
                    <a:gd name="T36" fmla="*/ 12 w 16"/>
                    <a:gd name="T37" fmla="*/ 0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6"/>
                    <a:gd name="T65" fmla="*/ 16 w 16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6" y="16"/>
                      </a:lnTo>
                      <a:lnTo>
                        <a:pt x="10" y="16"/>
                      </a:lnTo>
                      <a:lnTo>
                        <a:pt x="12" y="14"/>
                      </a:lnTo>
                      <a:lnTo>
                        <a:pt x="14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4" y="4"/>
                      </a:lnTo>
                      <a:lnTo>
                        <a:pt x="12" y="0"/>
                      </a:lnTo>
                      <a:lnTo>
                        <a:pt x="10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198" name="Freeform 499"/>
                <p:cNvSpPr>
                  <a:spLocks/>
                </p:cNvSpPr>
                <p:nvPr/>
              </p:nvSpPr>
              <p:spPr bwMode="auto">
                <a:xfrm>
                  <a:off x="2072" y="4120"/>
                  <a:ext cx="12" cy="12"/>
                </a:xfrm>
                <a:custGeom>
                  <a:avLst/>
                  <a:gdLst>
                    <a:gd name="T0" fmla="*/ 12 w 12"/>
                    <a:gd name="T1" fmla="*/ 4 h 12"/>
                    <a:gd name="T2" fmla="*/ 12 w 12"/>
                    <a:gd name="T3" fmla="*/ 4 h 12"/>
                    <a:gd name="T4" fmla="*/ 12 w 12"/>
                    <a:gd name="T5" fmla="*/ 10 h 12"/>
                    <a:gd name="T6" fmla="*/ 8 w 12"/>
                    <a:gd name="T7" fmla="*/ 12 h 12"/>
                    <a:gd name="T8" fmla="*/ 8 w 12"/>
                    <a:gd name="T9" fmla="*/ 12 h 12"/>
                    <a:gd name="T10" fmla="*/ 2 w 12"/>
                    <a:gd name="T11" fmla="*/ 12 h 12"/>
                    <a:gd name="T12" fmla="*/ 0 w 12"/>
                    <a:gd name="T13" fmla="*/ 8 h 12"/>
                    <a:gd name="T14" fmla="*/ 0 w 12"/>
                    <a:gd name="T15" fmla="*/ 8 h 12"/>
                    <a:gd name="T16" fmla="*/ 0 w 12"/>
                    <a:gd name="T17" fmla="*/ 2 h 12"/>
                    <a:gd name="T18" fmla="*/ 4 w 12"/>
                    <a:gd name="T19" fmla="*/ 0 h 12"/>
                    <a:gd name="T20" fmla="*/ 4 w 12"/>
                    <a:gd name="T21" fmla="*/ 0 h 12"/>
                    <a:gd name="T22" fmla="*/ 10 w 12"/>
                    <a:gd name="T23" fmla="*/ 0 h 12"/>
                    <a:gd name="T24" fmla="*/ 12 w 12"/>
                    <a:gd name="T25" fmla="*/ 4 h 1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2"/>
                    <a:gd name="T40" fmla="*/ 0 h 12"/>
                    <a:gd name="T41" fmla="*/ 12 w 12"/>
                    <a:gd name="T42" fmla="*/ 12 h 1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2" h="12">
                      <a:moveTo>
                        <a:pt x="12" y="4"/>
                      </a:moveTo>
                      <a:lnTo>
                        <a:pt x="12" y="4"/>
                      </a:lnTo>
                      <a:lnTo>
                        <a:pt x="12" y="10"/>
                      </a:lnTo>
                      <a:lnTo>
                        <a:pt x="8" y="12"/>
                      </a:lnTo>
                      <a:lnTo>
                        <a:pt x="2" y="12"/>
                      </a:lnTo>
                      <a:lnTo>
                        <a:pt x="0" y="8"/>
                      </a:lnTo>
                      <a:lnTo>
                        <a:pt x="0" y="2"/>
                      </a:lnTo>
                      <a:lnTo>
                        <a:pt x="4" y="0"/>
                      </a:lnTo>
                      <a:lnTo>
                        <a:pt x="10" y="0"/>
                      </a:lnTo>
                      <a:lnTo>
                        <a:pt x="12" y="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199" name="Freeform 500"/>
                <p:cNvSpPr>
                  <a:spLocks/>
                </p:cNvSpPr>
                <p:nvPr/>
              </p:nvSpPr>
              <p:spPr bwMode="auto">
                <a:xfrm>
                  <a:off x="2418" y="3798"/>
                  <a:ext cx="98" cy="154"/>
                </a:xfrm>
                <a:custGeom>
                  <a:avLst/>
                  <a:gdLst>
                    <a:gd name="T0" fmla="*/ 48 w 98"/>
                    <a:gd name="T1" fmla="*/ 0 h 154"/>
                    <a:gd name="T2" fmla="*/ 48 w 98"/>
                    <a:gd name="T3" fmla="*/ 0 h 154"/>
                    <a:gd name="T4" fmla="*/ 58 w 98"/>
                    <a:gd name="T5" fmla="*/ 4 h 154"/>
                    <a:gd name="T6" fmla="*/ 76 w 98"/>
                    <a:gd name="T7" fmla="*/ 14 h 154"/>
                    <a:gd name="T8" fmla="*/ 86 w 98"/>
                    <a:gd name="T9" fmla="*/ 20 h 154"/>
                    <a:gd name="T10" fmla="*/ 92 w 98"/>
                    <a:gd name="T11" fmla="*/ 30 h 154"/>
                    <a:gd name="T12" fmla="*/ 98 w 98"/>
                    <a:gd name="T13" fmla="*/ 40 h 154"/>
                    <a:gd name="T14" fmla="*/ 98 w 98"/>
                    <a:gd name="T15" fmla="*/ 46 h 154"/>
                    <a:gd name="T16" fmla="*/ 96 w 98"/>
                    <a:gd name="T17" fmla="*/ 52 h 154"/>
                    <a:gd name="T18" fmla="*/ 86 w 98"/>
                    <a:gd name="T19" fmla="*/ 86 h 154"/>
                    <a:gd name="T20" fmla="*/ 86 w 98"/>
                    <a:gd name="T21" fmla="*/ 86 h 154"/>
                    <a:gd name="T22" fmla="*/ 90 w 98"/>
                    <a:gd name="T23" fmla="*/ 92 h 154"/>
                    <a:gd name="T24" fmla="*/ 94 w 98"/>
                    <a:gd name="T25" fmla="*/ 106 h 154"/>
                    <a:gd name="T26" fmla="*/ 96 w 98"/>
                    <a:gd name="T27" fmla="*/ 114 h 154"/>
                    <a:gd name="T28" fmla="*/ 94 w 98"/>
                    <a:gd name="T29" fmla="*/ 124 h 154"/>
                    <a:gd name="T30" fmla="*/ 92 w 98"/>
                    <a:gd name="T31" fmla="*/ 130 h 154"/>
                    <a:gd name="T32" fmla="*/ 86 w 98"/>
                    <a:gd name="T33" fmla="*/ 136 h 154"/>
                    <a:gd name="T34" fmla="*/ 86 w 98"/>
                    <a:gd name="T35" fmla="*/ 136 h 154"/>
                    <a:gd name="T36" fmla="*/ 66 w 98"/>
                    <a:gd name="T37" fmla="*/ 146 h 154"/>
                    <a:gd name="T38" fmla="*/ 54 w 98"/>
                    <a:gd name="T39" fmla="*/ 150 h 154"/>
                    <a:gd name="T40" fmla="*/ 42 w 98"/>
                    <a:gd name="T41" fmla="*/ 154 h 154"/>
                    <a:gd name="T42" fmla="*/ 30 w 98"/>
                    <a:gd name="T43" fmla="*/ 154 h 154"/>
                    <a:gd name="T44" fmla="*/ 18 w 98"/>
                    <a:gd name="T45" fmla="*/ 152 h 154"/>
                    <a:gd name="T46" fmla="*/ 14 w 98"/>
                    <a:gd name="T47" fmla="*/ 150 h 154"/>
                    <a:gd name="T48" fmla="*/ 10 w 98"/>
                    <a:gd name="T49" fmla="*/ 146 h 154"/>
                    <a:gd name="T50" fmla="*/ 6 w 98"/>
                    <a:gd name="T51" fmla="*/ 142 h 154"/>
                    <a:gd name="T52" fmla="*/ 2 w 98"/>
                    <a:gd name="T53" fmla="*/ 136 h 154"/>
                    <a:gd name="T54" fmla="*/ 2 w 98"/>
                    <a:gd name="T55" fmla="*/ 136 h 154"/>
                    <a:gd name="T56" fmla="*/ 2 w 98"/>
                    <a:gd name="T57" fmla="*/ 128 h 154"/>
                    <a:gd name="T58" fmla="*/ 0 w 98"/>
                    <a:gd name="T59" fmla="*/ 120 h 154"/>
                    <a:gd name="T60" fmla="*/ 4 w 98"/>
                    <a:gd name="T61" fmla="*/ 100 h 154"/>
                    <a:gd name="T62" fmla="*/ 12 w 98"/>
                    <a:gd name="T63" fmla="*/ 78 h 154"/>
                    <a:gd name="T64" fmla="*/ 20 w 98"/>
                    <a:gd name="T65" fmla="*/ 56 h 154"/>
                    <a:gd name="T66" fmla="*/ 40 w 98"/>
                    <a:gd name="T67" fmla="*/ 16 h 154"/>
                    <a:gd name="T68" fmla="*/ 48 w 98"/>
                    <a:gd name="T69" fmla="*/ 0 h 15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98"/>
                    <a:gd name="T106" fmla="*/ 0 h 154"/>
                    <a:gd name="T107" fmla="*/ 98 w 98"/>
                    <a:gd name="T108" fmla="*/ 154 h 15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98" h="154">
                      <a:moveTo>
                        <a:pt x="48" y="0"/>
                      </a:moveTo>
                      <a:lnTo>
                        <a:pt x="48" y="0"/>
                      </a:lnTo>
                      <a:lnTo>
                        <a:pt x="58" y="4"/>
                      </a:lnTo>
                      <a:lnTo>
                        <a:pt x="76" y="14"/>
                      </a:lnTo>
                      <a:lnTo>
                        <a:pt x="86" y="20"/>
                      </a:lnTo>
                      <a:lnTo>
                        <a:pt x="92" y="30"/>
                      </a:lnTo>
                      <a:lnTo>
                        <a:pt x="98" y="40"/>
                      </a:lnTo>
                      <a:lnTo>
                        <a:pt x="98" y="46"/>
                      </a:lnTo>
                      <a:lnTo>
                        <a:pt x="96" y="52"/>
                      </a:lnTo>
                      <a:lnTo>
                        <a:pt x="86" y="86"/>
                      </a:lnTo>
                      <a:lnTo>
                        <a:pt x="90" y="92"/>
                      </a:lnTo>
                      <a:lnTo>
                        <a:pt x="94" y="106"/>
                      </a:lnTo>
                      <a:lnTo>
                        <a:pt x="96" y="114"/>
                      </a:lnTo>
                      <a:lnTo>
                        <a:pt x="94" y="124"/>
                      </a:lnTo>
                      <a:lnTo>
                        <a:pt x="92" y="130"/>
                      </a:lnTo>
                      <a:lnTo>
                        <a:pt x="86" y="136"/>
                      </a:lnTo>
                      <a:lnTo>
                        <a:pt x="66" y="146"/>
                      </a:lnTo>
                      <a:lnTo>
                        <a:pt x="54" y="150"/>
                      </a:lnTo>
                      <a:lnTo>
                        <a:pt x="42" y="154"/>
                      </a:lnTo>
                      <a:lnTo>
                        <a:pt x="30" y="154"/>
                      </a:lnTo>
                      <a:lnTo>
                        <a:pt x="18" y="152"/>
                      </a:lnTo>
                      <a:lnTo>
                        <a:pt x="14" y="150"/>
                      </a:lnTo>
                      <a:lnTo>
                        <a:pt x="10" y="146"/>
                      </a:lnTo>
                      <a:lnTo>
                        <a:pt x="6" y="142"/>
                      </a:lnTo>
                      <a:lnTo>
                        <a:pt x="2" y="136"/>
                      </a:lnTo>
                      <a:lnTo>
                        <a:pt x="2" y="128"/>
                      </a:lnTo>
                      <a:lnTo>
                        <a:pt x="0" y="120"/>
                      </a:lnTo>
                      <a:lnTo>
                        <a:pt x="4" y="100"/>
                      </a:lnTo>
                      <a:lnTo>
                        <a:pt x="12" y="78"/>
                      </a:lnTo>
                      <a:lnTo>
                        <a:pt x="20" y="56"/>
                      </a:lnTo>
                      <a:lnTo>
                        <a:pt x="40" y="16"/>
                      </a:ln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rgbClr val="EB9E5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00" name="Freeform 501"/>
                <p:cNvSpPr>
                  <a:spLocks/>
                </p:cNvSpPr>
                <p:nvPr/>
              </p:nvSpPr>
              <p:spPr bwMode="auto">
                <a:xfrm>
                  <a:off x="2418" y="3798"/>
                  <a:ext cx="98" cy="154"/>
                </a:xfrm>
                <a:custGeom>
                  <a:avLst/>
                  <a:gdLst>
                    <a:gd name="T0" fmla="*/ 48 w 98"/>
                    <a:gd name="T1" fmla="*/ 0 h 154"/>
                    <a:gd name="T2" fmla="*/ 48 w 98"/>
                    <a:gd name="T3" fmla="*/ 0 h 154"/>
                    <a:gd name="T4" fmla="*/ 58 w 98"/>
                    <a:gd name="T5" fmla="*/ 4 h 154"/>
                    <a:gd name="T6" fmla="*/ 76 w 98"/>
                    <a:gd name="T7" fmla="*/ 14 h 154"/>
                    <a:gd name="T8" fmla="*/ 86 w 98"/>
                    <a:gd name="T9" fmla="*/ 20 h 154"/>
                    <a:gd name="T10" fmla="*/ 92 w 98"/>
                    <a:gd name="T11" fmla="*/ 30 h 154"/>
                    <a:gd name="T12" fmla="*/ 98 w 98"/>
                    <a:gd name="T13" fmla="*/ 40 h 154"/>
                    <a:gd name="T14" fmla="*/ 98 w 98"/>
                    <a:gd name="T15" fmla="*/ 46 h 154"/>
                    <a:gd name="T16" fmla="*/ 96 w 98"/>
                    <a:gd name="T17" fmla="*/ 52 h 154"/>
                    <a:gd name="T18" fmla="*/ 86 w 98"/>
                    <a:gd name="T19" fmla="*/ 86 h 154"/>
                    <a:gd name="T20" fmla="*/ 86 w 98"/>
                    <a:gd name="T21" fmla="*/ 86 h 154"/>
                    <a:gd name="T22" fmla="*/ 90 w 98"/>
                    <a:gd name="T23" fmla="*/ 92 h 154"/>
                    <a:gd name="T24" fmla="*/ 94 w 98"/>
                    <a:gd name="T25" fmla="*/ 106 h 154"/>
                    <a:gd name="T26" fmla="*/ 96 w 98"/>
                    <a:gd name="T27" fmla="*/ 114 h 154"/>
                    <a:gd name="T28" fmla="*/ 94 w 98"/>
                    <a:gd name="T29" fmla="*/ 124 h 154"/>
                    <a:gd name="T30" fmla="*/ 92 w 98"/>
                    <a:gd name="T31" fmla="*/ 130 h 154"/>
                    <a:gd name="T32" fmla="*/ 86 w 98"/>
                    <a:gd name="T33" fmla="*/ 136 h 154"/>
                    <a:gd name="T34" fmla="*/ 86 w 98"/>
                    <a:gd name="T35" fmla="*/ 136 h 154"/>
                    <a:gd name="T36" fmla="*/ 66 w 98"/>
                    <a:gd name="T37" fmla="*/ 146 h 154"/>
                    <a:gd name="T38" fmla="*/ 54 w 98"/>
                    <a:gd name="T39" fmla="*/ 150 h 154"/>
                    <a:gd name="T40" fmla="*/ 42 w 98"/>
                    <a:gd name="T41" fmla="*/ 154 h 154"/>
                    <a:gd name="T42" fmla="*/ 30 w 98"/>
                    <a:gd name="T43" fmla="*/ 154 h 154"/>
                    <a:gd name="T44" fmla="*/ 18 w 98"/>
                    <a:gd name="T45" fmla="*/ 152 h 154"/>
                    <a:gd name="T46" fmla="*/ 14 w 98"/>
                    <a:gd name="T47" fmla="*/ 150 h 154"/>
                    <a:gd name="T48" fmla="*/ 10 w 98"/>
                    <a:gd name="T49" fmla="*/ 146 h 154"/>
                    <a:gd name="T50" fmla="*/ 6 w 98"/>
                    <a:gd name="T51" fmla="*/ 142 h 154"/>
                    <a:gd name="T52" fmla="*/ 2 w 98"/>
                    <a:gd name="T53" fmla="*/ 136 h 154"/>
                    <a:gd name="T54" fmla="*/ 2 w 98"/>
                    <a:gd name="T55" fmla="*/ 136 h 154"/>
                    <a:gd name="T56" fmla="*/ 2 w 98"/>
                    <a:gd name="T57" fmla="*/ 128 h 154"/>
                    <a:gd name="T58" fmla="*/ 0 w 98"/>
                    <a:gd name="T59" fmla="*/ 120 h 154"/>
                    <a:gd name="T60" fmla="*/ 4 w 98"/>
                    <a:gd name="T61" fmla="*/ 100 h 154"/>
                    <a:gd name="T62" fmla="*/ 12 w 98"/>
                    <a:gd name="T63" fmla="*/ 78 h 154"/>
                    <a:gd name="T64" fmla="*/ 20 w 98"/>
                    <a:gd name="T65" fmla="*/ 56 h 154"/>
                    <a:gd name="T66" fmla="*/ 40 w 98"/>
                    <a:gd name="T67" fmla="*/ 16 h 154"/>
                    <a:gd name="T68" fmla="*/ 48 w 98"/>
                    <a:gd name="T69" fmla="*/ 0 h 15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98"/>
                    <a:gd name="T106" fmla="*/ 0 h 154"/>
                    <a:gd name="T107" fmla="*/ 98 w 98"/>
                    <a:gd name="T108" fmla="*/ 154 h 15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98" h="154">
                      <a:moveTo>
                        <a:pt x="48" y="0"/>
                      </a:moveTo>
                      <a:lnTo>
                        <a:pt x="48" y="0"/>
                      </a:lnTo>
                      <a:lnTo>
                        <a:pt x="58" y="4"/>
                      </a:lnTo>
                      <a:lnTo>
                        <a:pt x="76" y="14"/>
                      </a:lnTo>
                      <a:lnTo>
                        <a:pt x="86" y="20"/>
                      </a:lnTo>
                      <a:lnTo>
                        <a:pt x="92" y="30"/>
                      </a:lnTo>
                      <a:lnTo>
                        <a:pt x="98" y="40"/>
                      </a:lnTo>
                      <a:lnTo>
                        <a:pt x="98" y="46"/>
                      </a:lnTo>
                      <a:lnTo>
                        <a:pt x="96" y="52"/>
                      </a:lnTo>
                      <a:lnTo>
                        <a:pt x="86" y="86"/>
                      </a:lnTo>
                      <a:lnTo>
                        <a:pt x="90" y="92"/>
                      </a:lnTo>
                      <a:lnTo>
                        <a:pt x="94" y="106"/>
                      </a:lnTo>
                      <a:lnTo>
                        <a:pt x="96" y="114"/>
                      </a:lnTo>
                      <a:lnTo>
                        <a:pt x="94" y="124"/>
                      </a:lnTo>
                      <a:lnTo>
                        <a:pt x="92" y="130"/>
                      </a:lnTo>
                      <a:lnTo>
                        <a:pt x="86" y="136"/>
                      </a:lnTo>
                      <a:lnTo>
                        <a:pt x="66" y="146"/>
                      </a:lnTo>
                      <a:lnTo>
                        <a:pt x="54" y="150"/>
                      </a:lnTo>
                      <a:lnTo>
                        <a:pt x="42" y="154"/>
                      </a:lnTo>
                      <a:lnTo>
                        <a:pt x="30" y="154"/>
                      </a:lnTo>
                      <a:lnTo>
                        <a:pt x="18" y="152"/>
                      </a:lnTo>
                      <a:lnTo>
                        <a:pt x="14" y="150"/>
                      </a:lnTo>
                      <a:lnTo>
                        <a:pt x="10" y="146"/>
                      </a:lnTo>
                      <a:lnTo>
                        <a:pt x="6" y="142"/>
                      </a:lnTo>
                      <a:lnTo>
                        <a:pt x="2" y="136"/>
                      </a:lnTo>
                      <a:lnTo>
                        <a:pt x="2" y="128"/>
                      </a:lnTo>
                      <a:lnTo>
                        <a:pt x="0" y="120"/>
                      </a:lnTo>
                      <a:lnTo>
                        <a:pt x="4" y="100"/>
                      </a:lnTo>
                      <a:lnTo>
                        <a:pt x="12" y="78"/>
                      </a:lnTo>
                      <a:lnTo>
                        <a:pt x="20" y="56"/>
                      </a:lnTo>
                      <a:lnTo>
                        <a:pt x="40" y="16"/>
                      </a:lnTo>
                      <a:lnTo>
                        <a:pt x="48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01" name="Freeform 502"/>
                <p:cNvSpPr>
                  <a:spLocks/>
                </p:cNvSpPr>
                <p:nvPr/>
              </p:nvSpPr>
              <p:spPr bwMode="auto">
                <a:xfrm>
                  <a:off x="2144" y="3618"/>
                  <a:ext cx="392" cy="530"/>
                </a:xfrm>
                <a:custGeom>
                  <a:avLst/>
                  <a:gdLst>
                    <a:gd name="T0" fmla="*/ 312 w 392"/>
                    <a:gd name="T1" fmla="*/ 470 h 530"/>
                    <a:gd name="T2" fmla="*/ 312 w 392"/>
                    <a:gd name="T3" fmla="*/ 470 h 530"/>
                    <a:gd name="T4" fmla="*/ 308 w 392"/>
                    <a:gd name="T5" fmla="*/ 482 h 530"/>
                    <a:gd name="T6" fmla="*/ 302 w 392"/>
                    <a:gd name="T7" fmla="*/ 492 h 530"/>
                    <a:gd name="T8" fmla="*/ 294 w 392"/>
                    <a:gd name="T9" fmla="*/ 500 h 530"/>
                    <a:gd name="T10" fmla="*/ 288 w 392"/>
                    <a:gd name="T11" fmla="*/ 502 h 530"/>
                    <a:gd name="T12" fmla="*/ 284 w 392"/>
                    <a:gd name="T13" fmla="*/ 502 h 530"/>
                    <a:gd name="T14" fmla="*/ 16 w 392"/>
                    <a:gd name="T15" fmla="*/ 530 h 530"/>
                    <a:gd name="T16" fmla="*/ 16 w 392"/>
                    <a:gd name="T17" fmla="*/ 530 h 530"/>
                    <a:gd name="T18" fmla="*/ 8 w 392"/>
                    <a:gd name="T19" fmla="*/ 528 h 530"/>
                    <a:gd name="T20" fmla="*/ 4 w 392"/>
                    <a:gd name="T21" fmla="*/ 522 h 530"/>
                    <a:gd name="T22" fmla="*/ 0 w 392"/>
                    <a:gd name="T23" fmla="*/ 514 h 530"/>
                    <a:gd name="T24" fmla="*/ 0 w 392"/>
                    <a:gd name="T25" fmla="*/ 506 h 530"/>
                    <a:gd name="T26" fmla="*/ 84 w 392"/>
                    <a:gd name="T27" fmla="*/ 38 h 530"/>
                    <a:gd name="T28" fmla="*/ 84 w 392"/>
                    <a:gd name="T29" fmla="*/ 38 h 530"/>
                    <a:gd name="T30" fmla="*/ 86 w 392"/>
                    <a:gd name="T31" fmla="*/ 28 h 530"/>
                    <a:gd name="T32" fmla="*/ 92 w 392"/>
                    <a:gd name="T33" fmla="*/ 20 h 530"/>
                    <a:gd name="T34" fmla="*/ 100 w 392"/>
                    <a:gd name="T35" fmla="*/ 14 h 530"/>
                    <a:gd name="T36" fmla="*/ 108 w 392"/>
                    <a:gd name="T37" fmla="*/ 12 h 530"/>
                    <a:gd name="T38" fmla="*/ 376 w 392"/>
                    <a:gd name="T39" fmla="*/ 0 h 530"/>
                    <a:gd name="T40" fmla="*/ 376 w 392"/>
                    <a:gd name="T41" fmla="*/ 0 h 530"/>
                    <a:gd name="T42" fmla="*/ 384 w 392"/>
                    <a:gd name="T43" fmla="*/ 2 h 530"/>
                    <a:gd name="T44" fmla="*/ 390 w 392"/>
                    <a:gd name="T45" fmla="*/ 6 h 530"/>
                    <a:gd name="T46" fmla="*/ 392 w 392"/>
                    <a:gd name="T47" fmla="*/ 14 h 530"/>
                    <a:gd name="T48" fmla="*/ 392 w 392"/>
                    <a:gd name="T49" fmla="*/ 24 h 530"/>
                    <a:gd name="T50" fmla="*/ 312 w 392"/>
                    <a:gd name="T51" fmla="*/ 470 h 53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92"/>
                    <a:gd name="T79" fmla="*/ 0 h 530"/>
                    <a:gd name="T80" fmla="*/ 392 w 392"/>
                    <a:gd name="T81" fmla="*/ 530 h 53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92" h="530">
                      <a:moveTo>
                        <a:pt x="312" y="470"/>
                      </a:moveTo>
                      <a:lnTo>
                        <a:pt x="312" y="470"/>
                      </a:lnTo>
                      <a:lnTo>
                        <a:pt x="308" y="482"/>
                      </a:lnTo>
                      <a:lnTo>
                        <a:pt x="302" y="492"/>
                      </a:lnTo>
                      <a:lnTo>
                        <a:pt x="294" y="500"/>
                      </a:lnTo>
                      <a:lnTo>
                        <a:pt x="288" y="502"/>
                      </a:lnTo>
                      <a:lnTo>
                        <a:pt x="284" y="502"/>
                      </a:lnTo>
                      <a:lnTo>
                        <a:pt x="16" y="530"/>
                      </a:lnTo>
                      <a:lnTo>
                        <a:pt x="8" y="528"/>
                      </a:lnTo>
                      <a:lnTo>
                        <a:pt x="4" y="522"/>
                      </a:lnTo>
                      <a:lnTo>
                        <a:pt x="0" y="514"/>
                      </a:lnTo>
                      <a:lnTo>
                        <a:pt x="0" y="506"/>
                      </a:lnTo>
                      <a:lnTo>
                        <a:pt x="84" y="38"/>
                      </a:lnTo>
                      <a:lnTo>
                        <a:pt x="86" y="28"/>
                      </a:lnTo>
                      <a:lnTo>
                        <a:pt x="92" y="20"/>
                      </a:lnTo>
                      <a:lnTo>
                        <a:pt x="100" y="14"/>
                      </a:lnTo>
                      <a:lnTo>
                        <a:pt x="108" y="12"/>
                      </a:lnTo>
                      <a:lnTo>
                        <a:pt x="376" y="0"/>
                      </a:lnTo>
                      <a:lnTo>
                        <a:pt x="384" y="2"/>
                      </a:lnTo>
                      <a:lnTo>
                        <a:pt x="390" y="6"/>
                      </a:lnTo>
                      <a:lnTo>
                        <a:pt x="392" y="14"/>
                      </a:lnTo>
                      <a:lnTo>
                        <a:pt x="392" y="24"/>
                      </a:lnTo>
                      <a:lnTo>
                        <a:pt x="312" y="470"/>
                      </a:lnTo>
                      <a:close/>
                    </a:path>
                  </a:pathLst>
                </a:custGeom>
                <a:solidFill>
                  <a:srgbClr val="A06B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02" name="Freeform 503"/>
                <p:cNvSpPr>
                  <a:spLocks/>
                </p:cNvSpPr>
                <p:nvPr/>
              </p:nvSpPr>
              <p:spPr bwMode="auto">
                <a:xfrm>
                  <a:off x="2156" y="3616"/>
                  <a:ext cx="392" cy="528"/>
                </a:xfrm>
                <a:custGeom>
                  <a:avLst/>
                  <a:gdLst>
                    <a:gd name="T0" fmla="*/ 310 w 392"/>
                    <a:gd name="T1" fmla="*/ 470 h 528"/>
                    <a:gd name="T2" fmla="*/ 310 w 392"/>
                    <a:gd name="T3" fmla="*/ 470 h 528"/>
                    <a:gd name="T4" fmla="*/ 308 w 392"/>
                    <a:gd name="T5" fmla="*/ 480 h 528"/>
                    <a:gd name="T6" fmla="*/ 300 w 392"/>
                    <a:gd name="T7" fmla="*/ 492 h 528"/>
                    <a:gd name="T8" fmla="*/ 292 w 392"/>
                    <a:gd name="T9" fmla="*/ 500 h 528"/>
                    <a:gd name="T10" fmla="*/ 288 w 392"/>
                    <a:gd name="T11" fmla="*/ 502 h 528"/>
                    <a:gd name="T12" fmla="*/ 284 w 392"/>
                    <a:gd name="T13" fmla="*/ 502 h 528"/>
                    <a:gd name="T14" fmla="*/ 16 w 392"/>
                    <a:gd name="T15" fmla="*/ 528 h 528"/>
                    <a:gd name="T16" fmla="*/ 16 w 392"/>
                    <a:gd name="T17" fmla="*/ 528 h 528"/>
                    <a:gd name="T18" fmla="*/ 8 w 392"/>
                    <a:gd name="T19" fmla="*/ 528 h 528"/>
                    <a:gd name="T20" fmla="*/ 2 w 392"/>
                    <a:gd name="T21" fmla="*/ 522 h 528"/>
                    <a:gd name="T22" fmla="*/ 0 w 392"/>
                    <a:gd name="T23" fmla="*/ 514 h 528"/>
                    <a:gd name="T24" fmla="*/ 0 w 392"/>
                    <a:gd name="T25" fmla="*/ 504 h 528"/>
                    <a:gd name="T26" fmla="*/ 82 w 392"/>
                    <a:gd name="T27" fmla="*/ 36 h 528"/>
                    <a:gd name="T28" fmla="*/ 82 w 392"/>
                    <a:gd name="T29" fmla="*/ 36 h 528"/>
                    <a:gd name="T30" fmla="*/ 86 w 392"/>
                    <a:gd name="T31" fmla="*/ 28 h 528"/>
                    <a:gd name="T32" fmla="*/ 92 w 392"/>
                    <a:gd name="T33" fmla="*/ 18 h 528"/>
                    <a:gd name="T34" fmla="*/ 98 w 392"/>
                    <a:gd name="T35" fmla="*/ 14 h 528"/>
                    <a:gd name="T36" fmla="*/ 106 w 392"/>
                    <a:gd name="T37" fmla="*/ 12 h 528"/>
                    <a:gd name="T38" fmla="*/ 376 w 392"/>
                    <a:gd name="T39" fmla="*/ 0 h 528"/>
                    <a:gd name="T40" fmla="*/ 376 w 392"/>
                    <a:gd name="T41" fmla="*/ 0 h 528"/>
                    <a:gd name="T42" fmla="*/ 382 w 392"/>
                    <a:gd name="T43" fmla="*/ 0 h 528"/>
                    <a:gd name="T44" fmla="*/ 388 w 392"/>
                    <a:gd name="T45" fmla="*/ 6 h 528"/>
                    <a:gd name="T46" fmla="*/ 392 w 392"/>
                    <a:gd name="T47" fmla="*/ 14 h 528"/>
                    <a:gd name="T48" fmla="*/ 392 w 392"/>
                    <a:gd name="T49" fmla="*/ 24 h 528"/>
                    <a:gd name="T50" fmla="*/ 310 w 392"/>
                    <a:gd name="T51" fmla="*/ 470 h 528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92"/>
                    <a:gd name="T79" fmla="*/ 0 h 528"/>
                    <a:gd name="T80" fmla="*/ 392 w 392"/>
                    <a:gd name="T81" fmla="*/ 528 h 528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92" h="528">
                      <a:moveTo>
                        <a:pt x="310" y="470"/>
                      </a:moveTo>
                      <a:lnTo>
                        <a:pt x="310" y="470"/>
                      </a:lnTo>
                      <a:lnTo>
                        <a:pt x="308" y="480"/>
                      </a:lnTo>
                      <a:lnTo>
                        <a:pt x="300" y="492"/>
                      </a:lnTo>
                      <a:lnTo>
                        <a:pt x="292" y="500"/>
                      </a:lnTo>
                      <a:lnTo>
                        <a:pt x="288" y="502"/>
                      </a:lnTo>
                      <a:lnTo>
                        <a:pt x="284" y="502"/>
                      </a:lnTo>
                      <a:lnTo>
                        <a:pt x="16" y="528"/>
                      </a:lnTo>
                      <a:lnTo>
                        <a:pt x="8" y="528"/>
                      </a:lnTo>
                      <a:lnTo>
                        <a:pt x="2" y="522"/>
                      </a:lnTo>
                      <a:lnTo>
                        <a:pt x="0" y="514"/>
                      </a:lnTo>
                      <a:lnTo>
                        <a:pt x="0" y="504"/>
                      </a:lnTo>
                      <a:lnTo>
                        <a:pt x="82" y="36"/>
                      </a:lnTo>
                      <a:lnTo>
                        <a:pt x="86" y="28"/>
                      </a:lnTo>
                      <a:lnTo>
                        <a:pt x="92" y="18"/>
                      </a:lnTo>
                      <a:lnTo>
                        <a:pt x="98" y="14"/>
                      </a:lnTo>
                      <a:lnTo>
                        <a:pt x="106" y="12"/>
                      </a:lnTo>
                      <a:lnTo>
                        <a:pt x="376" y="0"/>
                      </a:lnTo>
                      <a:lnTo>
                        <a:pt x="382" y="0"/>
                      </a:lnTo>
                      <a:lnTo>
                        <a:pt x="388" y="6"/>
                      </a:lnTo>
                      <a:lnTo>
                        <a:pt x="392" y="14"/>
                      </a:lnTo>
                      <a:lnTo>
                        <a:pt x="392" y="24"/>
                      </a:lnTo>
                      <a:lnTo>
                        <a:pt x="310" y="470"/>
                      </a:lnTo>
                      <a:close/>
                    </a:path>
                  </a:pathLst>
                </a:custGeom>
                <a:solidFill>
                  <a:srgbClr val="80452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03" name="Freeform 504"/>
                <p:cNvSpPr>
                  <a:spLocks noEditPoints="1"/>
                </p:cNvSpPr>
                <p:nvPr/>
              </p:nvSpPr>
              <p:spPr bwMode="auto">
                <a:xfrm>
                  <a:off x="2394" y="3596"/>
                  <a:ext cx="12" cy="14"/>
                </a:xfrm>
                <a:custGeom>
                  <a:avLst/>
                  <a:gdLst>
                    <a:gd name="T0" fmla="*/ 4 w 12"/>
                    <a:gd name="T1" fmla="*/ 0 h 14"/>
                    <a:gd name="T2" fmla="*/ 4 w 12"/>
                    <a:gd name="T3" fmla="*/ 0 h 14"/>
                    <a:gd name="T4" fmla="*/ 0 w 12"/>
                    <a:gd name="T5" fmla="*/ 4 h 14"/>
                    <a:gd name="T6" fmla="*/ 0 w 12"/>
                    <a:gd name="T7" fmla="*/ 8 h 14"/>
                    <a:gd name="T8" fmla="*/ 0 w 12"/>
                    <a:gd name="T9" fmla="*/ 8 h 14"/>
                    <a:gd name="T10" fmla="*/ 2 w 12"/>
                    <a:gd name="T11" fmla="*/ 12 h 14"/>
                    <a:gd name="T12" fmla="*/ 8 w 12"/>
                    <a:gd name="T13" fmla="*/ 14 h 14"/>
                    <a:gd name="T14" fmla="*/ 8 w 12"/>
                    <a:gd name="T15" fmla="*/ 14 h 14"/>
                    <a:gd name="T16" fmla="*/ 12 w 12"/>
                    <a:gd name="T17" fmla="*/ 10 h 14"/>
                    <a:gd name="T18" fmla="*/ 12 w 12"/>
                    <a:gd name="T19" fmla="*/ 6 h 14"/>
                    <a:gd name="T20" fmla="*/ 12 w 12"/>
                    <a:gd name="T21" fmla="*/ 6 h 14"/>
                    <a:gd name="T22" fmla="*/ 10 w 12"/>
                    <a:gd name="T23" fmla="*/ 0 h 14"/>
                    <a:gd name="T24" fmla="*/ 4 w 12"/>
                    <a:gd name="T25" fmla="*/ 0 h 14"/>
                    <a:gd name="T26" fmla="*/ 10 w 12"/>
                    <a:gd name="T27" fmla="*/ 6 h 14"/>
                    <a:gd name="T28" fmla="*/ 10 w 12"/>
                    <a:gd name="T29" fmla="*/ 6 h 14"/>
                    <a:gd name="T30" fmla="*/ 10 w 12"/>
                    <a:gd name="T31" fmla="*/ 8 h 14"/>
                    <a:gd name="T32" fmla="*/ 8 w 12"/>
                    <a:gd name="T33" fmla="*/ 10 h 14"/>
                    <a:gd name="T34" fmla="*/ 8 w 12"/>
                    <a:gd name="T35" fmla="*/ 10 h 14"/>
                    <a:gd name="T36" fmla="*/ 4 w 12"/>
                    <a:gd name="T37" fmla="*/ 10 h 14"/>
                    <a:gd name="T38" fmla="*/ 2 w 12"/>
                    <a:gd name="T39" fmla="*/ 8 h 14"/>
                    <a:gd name="T40" fmla="*/ 2 w 12"/>
                    <a:gd name="T41" fmla="*/ 8 h 14"/>
                    <a:gd name="T42" fmla="*/ 4 w 12"/>
                    <a:gd name="T43" fmla="*/ 4 h 14"/>
                    <a:gd name="T44" fmla="*/ 6 w 12"/>
                    <a:gd name="T45" fmla="*/ 4 h 14"/>
                    <a:gd name="T46" fmla="*/ 6 w 12"/>
                    <a:gd name="T47" fmla="*/ 4 h 14"/>
                    <a:gd name="T48" fmla="*/ 8 w 12"/>
                    <a:gd name="T49" fmla="*/ 4 h 14"/>
                    <a:gd name="T50" fmla="*/ 10 w 12"/>
                    <a:gd name="T51" fmla="*/ 6 h 1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12"/>
                    <a:gd name="T79" fmla="*/ 0 h 14"/>
                    <a:gd name="T80" fmla="*/ 12 w 12"/>
                    <a:gd name="T81" fmla="*/ 14 h 14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12" h="14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0" y="8"/>
                      </a:lnTo>
                      <a:lnTo>
                        <a:pt x="2" y="12"/>
                      </a:lnTo>
                      <a:lnTo>
                        <a:pt x="8" y="14"/>
                      </a:lnTo>
                      <a:lnTo>
                        <a:pt x="12" y="10"/>
                      </a:lnTo>
                      <a:lnTo>
                        <a:pt x="12" y="6"/>
                      </a:lnTo>
                      <a:lnTo>
                        <a:pt x="10" y="0"/>
                      </a:lnTo>
                      <a:lnTo>
                        <a:pt x="4" y="0"/>
                      </a:lnTo>
                      <a:close/>
                      <a:moveTo>
                        <a:pt x="10" y="6"/>
                      </a:moveTo>
                      <a:lnTo>
                        <a:pt x="10" y="6"/>
                      </a:lnTo>
                      <a:lnTo>
                        <a:pt x="10" y="8"/>
                      </a:lnTo>
                      <a:lnTo>
                        <a:pt x="8" y="10"/>
                      </a:lnTo>
                      <a:lnTo>
                        <a:pt x="4" y="10"/>
                      </a:lnTo>
                      <a:lnTo>
                        <a:pt x="2" y="8"/>
                      </a:lnTo>
                      <a:lnTo>
                        <a:pt x="4" y="4"/>
                      </a:lnTo>
                      <a:lnTo>
                        <a:pt x="6" y="4"/>
                      </a:lnTo>
                      <a:lnTo>
                        <a:pt x="8" y="4"/>
                      </a:lnTo>
                      <a:lnTo>
                        <a:pt x="10" y="6"/>
                      </a:lnTo>
                      <a:close/>
                    </a:path>
                  </a:pathLst>
                </a:custGeom>
                <a:solidFill>
                  <a:srgbClr val="85858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04" name="Freeform 505"/>
                <p:cNvSpPr>
                  <a:spLocks/>
                </p:cNvSpPr>
                <p:nvPr/>
              </p:nvSpPr>
              <p:spPr bwMode="auto">
                <a:xfrm>
                  <a:off x="2394" y="3596"/>
                  <a:ext cx="12" cy="14"/>
                </a:xfrm>
                <a:custGeom>
                  <a:avLst/>
                  <a:gdLst>
                    <a:gd name="T0" fmla="*/ 4 w 12"/>
                    <a:gd name="T1" fmla="*/ 0 h 14"/>
                    <a:gd name="T2" fmla="*/ 4 w 12"/>
                    <a:gd name="T3" fmla="*/ 0 h 14"/>
                    <a:gd name="T4" fmla="*/ 0 w 12"/>
                    <a:gd name="T5" fmla="*/ 4 h 14"/>
                    <a:gd name="T6" fmla="*/ 0 w 12"/>
                    <a:gd name="T7" fmla="*/ 8 h 14"/>
                    <a:gd name="T8" fmla="*/ 0 w 12"/>
                    <a:gd name="T9" fmla="*/ 8 h 14"/>
                    <a:gd name="T10" fmla="*/ 2 w 12"/>
                    <a:gd name="T11" fmla="*/ 12 h 14"/>
                    <a:gd name="T12" fmla="*/ 8 w 12"/>
                    <a:gd name="T13" fmla="*/ 14 h 14"/>
                    <a:gd name="T14" fmla="*/ 8 w 12"/>
                    <a:gd name="T15" fmla="*/ 14 h 14"/>
                    <a:gd name="T16" fmla="*/ 12 w 12"/>
                    <a:gd name="T17" fmla="*/ 10 h 14"/>
                    <a:gd name="T18" fmla="*/ 12 w 12"/>
                    <a:gd name="T19" fmla="*/ 6 h 14"/>
                    <a:gd name="T20" fmla="*/ 12 w 12"/>
                    <a:gd name="T21" fmla="*/ 6 h 14"/>
                    <a:gd name="T22" fmla="*/ 10 w 12"/>
                    <a:gd name="T23" fmla="*/ 0 h 14"/>
                    <a:gd name="T24" fmla="*/ 4 w 12"/>
                    <a:gd name="T25" fmla="*/ 0 h 1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2"/>
                    <a:gd name="T40" fmla="*/ 0 h 14"/>
                    <a:gd name="T41" fmla="*/ 12 w 12"/>
                    <a:gd name="T42" fmla="*/ 14 h 1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2" h="14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0" y="8"/>
                      </a:lnTo>
                      <a:lnTo>
                        <a:pt x="2" y="12"/>
                      </a:lnTo>
                      <a:lnTo>
                        <a:pt x="8" y="14"/>
                      </a:lnTo>
                      <a:lnTo>
                        <a:pt x="12" y="10"/>
                      </a:lnTo>
                      <a:lnTo>
                        <a:pt x="12" y="6"/>
                      </a:lnTo>
                      <a:lnTo>
                        <a:pt x="10" y="0"/>
                      </a:lnTo>
                      <a:lnTo>
                        <a:pt x="4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05" name="Freeform 506"/>
                <p:cNvSpPr>
                  <a:spLocks/>
                </p:cNvSpPr>
                <p:nvPr/>
              </p:nvSpPr>
              <p:spPr bwMode="auto">
                <a:xfrm>
                  <a:off x="2396" y="3600"/>
                  <a:ext cx="8" cy="6"/>
                </a:xfrm>
                <a:custGeom>
                  <a:avLst/>
                  <a:gdLst>
                    <a:gd name="T0" fmla="*/ 8 w 8"/>
                    <a:gd name="T1" fmla="*/ 2 h 6"/>
                    <a:gd name="T2" fmla="*/ 8 w 8"/>
                    <a:gd name="T3" fmla="*/ 2 h 6"/>
                    <a:gd name="T4" fmla="*/ 8 w 8"/>
                    <a:gd name="T5" fmla="*/ 4 h 6"/>
                    <a:gd name="T6" fmla="*/ 6 w 8"/>
                    <a:gd name="T7" fmla="*/ 6 h 6"/>
                    <a:gd name="T8" fmla="*/ 6 w 8"/>
                    <a:gd name="T9" fmla="*/ 6 h 6"/>
                    <a:gd name="T10" fmla="*/ 2 w 8"/>
                    <a:gd name="T11" fmla="*/ 6 h 6"/>
                    <a:gd name="T12" fmla="*/ 0 w 8"/>
                    <a:gd name="T13" fmla="*/ 4 h 6"/>
                    <a:gd name="T14" fmla="*/ 0 w 8"/>
                    <a:gd name="T15" fmla="*/ 4 h 6"/>
                    <a:gd name="T16" fmla="*/ 2 w 8"/>
                    <a:gd name="T17" fmla="*/ 0 h 6"/>
                    <a:gd name="T18" fmla="*/ 4 w 8"/>
                    <a:gd name="T19" fmla="*/ 0 h 6"/>
                    <a:gd name="T20" fmla="*/ 4 w 8"/>
                    <a:gd name="T21" fmla="*/ 0 h 6"/>
                    <a:gd name="T22" fmla="*/ 6 w 8"/>
                    <a:gd name="T23" fmla="*/ 0 h 6"/>
                    <a:gd name="T24" fmla="*/ 8 w 8"/>
                    <a:gd name="T25" fmla="*/ 2 h 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8"/>
                    <a:gd name="T40" fmla="*/ 0 h 6"/>
                    <a:gd name="T41" fmla="*/ 8 w 8"/>
                    <a:gd name="T42" fmla="*/ 6 h 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8" h="6">
                      <a:moveTo>
                        <a:pt x="8" y="2"/>
                      </a:moveTo>
                      <a:lnTo>
                        <a:pt x="8" y="2"/>
                      </a:lnTo>
                      <a:lnTo>
                        <a:pt x="8" y="4"/>
                      </a:lnTo>
                      <a:lnTo>
                        <a:pt x="6" y="6"/>
                      </a:lnTo>
                      <a:lnTo>
                        <a:pt x="2" y="6"/>
                      </a:lnTo>
                      <a:lnTo>
                        <a:pt x="0" y="4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06" name="Freeform 507"/>
                <p:cNvSpPr>
                  <a:spLocks/>
                </p:cNvSpPr>
                <p:nvPr/>
              </p:nvSpPr>
              <p:spPr bwMode="auto">
                <a:xfrm>
                  <a:off x="2312" y="3590"/>
                  <a:ext cx="156" cy="58"/>
                </a:xfrm>
                <a:custGeom>
                  <a:avLst/>
                  <a:gdLst>
                    <a:gd name="T0" fmla="*/ 156 w 156"/>
                    <a:gd name="T1" fmla="*/ 24 h 58"/>
                    <a:gd name="T2" fmla="*/ 140 w 156"/>
                    <a:gd name="T3" fmla="*/ 50 h 58"/>
                    <a:gd name="T4" fmla="*/ 0 w 156"/>
                    <a:gd name="T5" fmla="*/ 58 h 58"/>
                    <a:gd name="T6" fmla="*/ 12 w 156"/>
                    <a:gd name="T7" fmla="*/ 28 h 58"/>
                    <a:gd name="T8" fmla="*/ 64 w 156"/>
                    <a:gd name="T9" fmla="*/ 22 h 58"/>
                    <a:gd name="T10" fmla="*/ 64 w 156"/>
                    <a:gd name="T11" fmla="*/ 22 h 58"/>
                    <a:gd name="T12" fmla="*/ 86 w 156"/>
                    <a:gd name="T13" fmla="*/ 4 h 58"/>
                    <a:gd name="T14" fmla="*/ 86 w 156"/>
                    <a:gd name="T15" fmla="*/ 4 h 58"/>
                    <a:gd name="T16" fmla="*/ 90 w 156"/>
                    <a:gd name="T17" fmla="*/ 2 h 58"/>
                    <a:gd name="T18" fmla="*/ 96 w 156"/>
                    <a:gd name="T19" fmla="*/ 0 h 58"/>
                    <a:gd name="T20" fmla="*/ 102 w 156"/>
                    <a:gd name="T21" fmla="*/ 0 h 58"/>
                    <a:gd name="T22" fmla="*/ 108 w 156"/>
                    <a:gd name="T23" fmla="*/ 0 h 58"/>
                    <a:gd name="T24" fmla="*/ 112 w 156"/>
                    <a:gd name="T25" fmla="*/ 4 h 58"/>
                    <a:gd name="T26" fmla="*/ 116 w 156"/>
                    <a:gd name="T27" fmla="*/ 8 h 58"/>
                    <a:gd name="T28" fmla="*/ 116 w 156"/>
                    <a:gd name="T29" fmla="*/ 16 h 58"/>
                    <a:gd name="T30" fmla="*/ 114 w 156"/>
                    <a:gd name="T31" fmla="*/ 24 h 58"/>
                    <a:gd name="T32" fmla="*/ 156 w 156"/>
                    <a:gd name="T33" fmla="*/ 24 h 58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156"/>
                    <a:gd name="T52" fmla="*/ 0 h 58"/>
                    <a:gd name="T53" fmla="*/ 156 w 156"/>
                    <a:gd name="T54" fmla="*/ 58 h 58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156" h="58">
                      <a:moveTo>
                        <a:pt x="156" y="24"/>
                      </a:moveTo>
                      <a:lnTo>
                        <a:pt x="140" y="50"/>
                      </a:lnTo>
                      <a:lnTo>
                        <a:pt x="0" y="58"/>
                      </a:lnTo>
                      <a:lnTo>
                        <a:pt x="12" y="28"/>
                      </a:lnTo>
                      <a:lnTo>
                        <a:pt x="64" y="22"/>
                      </a:lnTo>
                      <a:lnTo>
                        <a:pt x="86" y="4"/>
                      </a:lnTo>
                      <a:lnTo>
                        <a:pt x="90" y="2"/>
                      </a:lnTo>
                      <a:lnTo>
                        <a:pt x="96" y="0"/>
                      </a:lnTo>
                      <a:lnTo>
                        <a:pt x="102" y="0"/>
                      </a:lnTo>
                      <a:lnTo>
                        <a:pt x="108" y="0"/>
                      </a:lnTo>
                      <a:lnTo>
                        <a:pt x="112" y="4"/>
                      </a:lnTo>
                      <a:lnTo>
                        <a:pt x="116" y="8"/>
                      </a:lnTo>
                      <a:lnTo>
                        <a:pt x="116" y="16"/>
                      </a:lnTo>
                      <a:lnTo>
                        <a:pt x="114" y="24"/>
                      </a:lnTo>
                      <a:lnTo>
                        <a:pt x="156" y="24"/>
                      </a:lnTo>
                      <a:close/>
                    </a:path>
                  </a:pathLst>
                </a:custGeom>
                <a:solidFill>
                  <a:srgbClr val="9A9A9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07" name="Freeform 508"/>
                <p:cNvSpPr>
                  <a:spLocks/>
                </p:cNvSpPr>
                <p:nvPr/>
              </p:nvSpPr>
              <p:spPr bwMode="auto">
                <a:xfrm>
                  <a:off x="2400" y="3604"/>
                  <a:ext cx="10" cy="8"/>
                </a:xfrm>
                <a:custGeom>
                  <a:avLst/>
                  <a:gdLst>
                    <a:gd name="T0" fmla="*/ 0 w 10"/>
                    <a:gd name="T1" fmla="*/ 8 h 8"/>
                    <a:gd name="T2" fmla="*/ 0 w 10"/>
                    <a:gd name="T3" fmla="*/ 8 h 8"/>
                    <a:gd name="T4" fmla="*/ 2 w 10"/>
                    <a:gd name="T5" fmla="*/ 8 h 8"/>
                    <a:gd name="T6" fmla="*/ 6 w 10"/>
                    <a:gd name="T7" fmla="*/ 8 h 8"/>
                    <a:gd name="T8" fmla="*/ 6 w 10"/>
                    <a:gd name="T9" fmla="*/ 8 h 8"/>
                    <a:gd name="T10" fmla="*/ 8 w 10"/>
                    <a:gd name="T11" fmla="*/ 6 h 8"/>
                    <a:gd name="T12" fmla="*/ 10 w 10"/>
                    <a:gd name="T13" fmla="*/ 2 h 8"/>
                    <a:gd name="T14" fmla="*/ 10 w 10"/>
                    <a:gd name="T15" fmla="*/ 2 h 8"/>
                    <a:gd name="T16" fmla="*/ 6 w 10"/>
                    <a:gd name="T17" fmla="*/ 0 h 8"/>
                    <a:gd name="T18" fmla="*/ 2 w 10"/>
                    <a:gd name="T19" fmla="*/ 2 h 8"/>
                    <a:gd name="T20" fmla="*/ 2 w 10"/>
                    <a:gd name="T21" fmla="*/ 2 h 8"/>
                    <a:gd name="T22" fmla="*/ 0 w 10"/>
                    <a:gd name="T23" fmla="*/ 4 h 8"/>
                    <a:gd name="T24" fmla="*/ 0 w 10"/>
                    <a:gd name="T25" fmla="*/ 8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"/>
                    <a:gd name="T40" fmla="*/ 0 h 8"/>
                    <a:gd name="T41" fmla="*/ 10 w 10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" h="8">
                      <a:moveTo>
                        <a:pt x="0" y="8"/>
                      </a:move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6" y="8"/>
                      </a:lnTo>
                      <a:lnTo>
                        <a:pt x="8" y="6"/>
                      </a:lnTo>
                      <a:lnTo>
                        <a:pt x="10" y="2"/>
                      </a:lnTo>
                      <a:lnTo>
                        <a:pt x="6" y="0"/>
                      </a:lnTo>
                      <a:lnTo>
                        <a:pt x="2" y="2"/>
                      </a:lnTo>
                      <a:lnTo>
                        <a:pt x="0" y="4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2A2A2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08" name="Freeform 509"/>
                <p:cNvSpPr>
                  <a:spLocks/>
                </p:cNvSpPr>
                <p:nvPr/>
              </p:nvSpPr>
              <p:spPr bwMode="auto">
                <a:xfrm>
                  <a:off x="2400" y="3604"/>
                  <a:ext cx="10" cy="8"/>
                </a:xfrm>
                <a:custGeom>
                  <a:avLst/>
                  <a:gdLst>
                    <a:gd name="T0" fmla="*/ 0 w 10"/>
                    <a:gd name="T1" fmla="*/ 8 h 8"/>
                    <a:gd name="T2" fmla="*/ 0 w 10"/>
                    <a:gd name="T3" fmla="*/ 8 h 8"/>
                    <a:gd name="T4" fmla="*/ 2 w 10"/>
                    <a:gd name="T5" fmla="*/ 8 h 8"/>
                    <a:gd name="T6" fmla="*/ 6 w 10"/>
                    <a:gd name="T7" fmla="*/ 8 h 8"/>
                    <a:gd name="T8" fmla="*/ 6 w 10"/>
                    <a:gd name="T9" fmla="*/ 8 h 8"/>
                    <a:gd name="T10" fmla="*/ 8 w 10"/>
                    <a:gd name="T11" fmla="*/ 6 h 8"/>
                    <a:gd name="T12" fmla="*/ 10 w 10"/>
                    <a:gd name="T13" fmla="*/ 2 h 8"/>
                    <a:gd name="T14" fmla="*/ 10 w 10"/>
                    <a:gd name="T15" fmla="*/ 2 h 8"/>
                    <a:gd name="T16" fmla="*/ 6 w 10"/>
                    <a:gd name="T17" fmla="*/ 0 h 8"/>
                    <a:gd name="T18" fmla="*/ 2 w 10"/>
                    <a:gd name="T19" fmla="*/ 2 h 8"/>
                    <a:gd name="T20" fmla="*/ 2 w 10"/>
                    <a:gd name="T21" fmla="*/ 2 h 8"/>
                    <a:gd name="T22" fmla="*/ 0 w 10"/>
                    <a:gd name="T23" fmla="*/ 4 h 8"/>
                    <a:gd name="T24" fmla="*/ 0 w 10"/>
                    <a:gd name="T25" fmla="*/ 8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"/>
                    <a:gd name="T40" fmla="*/ 0 h 8"/>
                    <a:gd name="T41" fmla="*/ 10 w 10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" h="8">
                      <a:moveTo>
                        <a:pt x="0" y="8"/>
                      </a:move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6" y="8"/>
                      </a:lnTo>
                      <a:lnTo>
                        <a:pt x="8" y="6"/>
                      </a:lnTo>
                      <a:lnTo>
                        <a:pt x="10" y="2"/>
                      </a:lnTo>
                      <a:lnTo>
                        <a:pt x="6" y="0"/>
                      </a:lnTo>
                      <a:lnTo>
                        <a:pt x="2" y="2"/>
                      </a:lnTo>
                      <a:lnTo>
                        <a:pt x="0" y="4"/>
                      </a:lnTo>
                      <a:lnTo>
                        <a:pt x="0" y="8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09" name="Freeform 510"/>
                <p:cNvSpPr>
                  <a:spLocks/>
                </p:cNvSpPr>
                <p:nvPr/>
              </p:nvSpPr>
              <p:spPr bwMode="auto">
                <a:xfrm>
                  <a:off x="2110" y="3318"/>
                  <a:ext cx="68" cy="12"/>
                </a:xfrm>
                <a:custGeom>
                  <a:avLst/>
                  <a:gdLst>
                    <a:gd name="T0" fmla="*/ 68 w 68"/>
                    <a:gd name="T1" fmla="*/ 4 h 12"/>
                    <a:gd name="T2" fmla="*/ 68 w 68"/>
                    <a:gd name="T3" fmla="*/ 4 h 12"/>
                    <a:gd name="T4" fmla="*/ 62 w 68"/>
                    <a:gd name="T5" fmla="*/ 6 h 12"/>
                    <a:gd name="T6" fmla="*/ 50 w 68"/>
                    <a:gd name="T7" fmla="*/ 8 h 12"/>
                    <a:gd name="T8" fmla="*/ 28 w 68"/>
                    <a:gd name="T9" fmla="*/ 8 h 12"/>
                    <a:gd name="T10" fmla="*/ 14 w 68"/>
                    <a:gd name="T11" fmla="*/ 4 h 12"/>
                    <a:gd name="T12" fmla="*/ 0 w 68"/>
                    <a:gd name="T13" fmla="*/ 0 h 12"/>
                    <a:gd name="T14" fmla="*/ 0 w 68"/>
                    <a:gd name="T15" fmla="*/ 0 h 12"/>
                    <a:gd name="T16" fmla="*/ 6 w 68"/>
                    <a:gd name="T17" fmla="*/ 4 h 12"/>
                    <a:gd name="T18" fmla="*/ 22 w 68"/>
                    <a:gd name="T19" fmla="*/ 10 h 12"/>
                    <a:gd name="T20" fmla="*/ 32 w 68"/>
                    <a:gd name="T21" fmla="*/ 12 h 12"/>
                    <a:gd name="T22" fmla="*/ 44 w 68"/>
                    <a:gd name="T23" fmla="*/ 12 h 12"/>
                    <a:gd name="T24" fmla="*/ 56 w 68"/>
                    <a:gd name="T25" fmla="*/ 10 h 12"/>
                    <a:gd name="T26" fmla="*/ 68 w 68"/>
                    <a:gd name="T27" fmla="*/ 4 h 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68"/>
                    <a:gd name="T43" fmla="*/ 0 h 12"/>
                    <a:gd name="T44" fmla="*/ 68 w 68"/>
                    <a:gd name="T45" fmla="*/ 12 h 12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68" h="12">
                      <a:moveTo>
                        <a:pt x="68" y="4"/>
                      </a:moveTo>
                      <a:lnTo>
                        <a:pt x="68" y="4"/>
                      </a:lnTo>
                      <a:lnTo>
                        <a:pt x="62" y="6"/>
                      </a:lnTo>
                      <a:lnTo>
                        <a:pt x="50" y="8"/>
                      </a:lnTo>
                      <a:lnTo>
                        <a:pt x="28" y="8"/>
                      </a:lnTo>
                      <a:lnTo>
                        <a:pt x="14" y="4"/>
                      </a:lnTo>
                      <a:lnTo>
                        <a:pt x="0" y="0"/>
                      </a:lnTo>
                      <a:lnTo>
                        <a:pt x="6" y="4"/>
                      </a:lnTo>
                      <a:lnTo>
                        <a:pt x="22" y="10"/>
                      </a:lnTo>
                      <a:lnTo>
                        <a:pt x="32" y="12"/>
                      </a:lnTo>
                      <a:lnTo>
                        <a:pt x="44" y="12"/>
                      </a:lnTo>
                      <a:lnTo>
                        <a:pt x="56" y="10"/>
                      </a:lnTo>
                      <a:lnTo>
                        <a:pt x="68" y="4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10" name="Freeform 511"/>
                <p:cNvSpPr>
                  <a:spLocks/>
                </p:cNvSpPr>
                <p:nvPr/>
              </p:nvSpPr>
              <p:spPr bwMode="auto">
                <a:xfrm>
                  <a:off x="2110" y="3318"/>
                  <a:ext cx="68" cy="12"/>
                </a:xfrm>
                <a:custGeom>
                  <a:avLst/>
                  <a:gdLst>
                    <a:gd name="T0" fmla="*/ 68 w 68"/>
                    <a:gd name="T1" fmla="*/ 4 h 12"/>
                    <a:gd name="T2" fmla="*/ 68 w 68"/>
                    <a:gd name="T3" fmla="*/ 4 h 12"/>
                    <a:gd name="T4" fmla="*/ 62 w 68"/>
                    <a:gd name="T5" fmla="*/ 6 h 12"/>
                    <a:gd name="T6" fmla="*/ 50 w 68"/>
                    <a:gd name="T7" fmla="*/ 8 h 12"/>
                    <a:gd name="T8" fmla="*/ 28 w 68"/>
                    <a:gd name="T9" fmla="*/ 8 h 12"/>
                    <a:gd name="T10" fmla="*/ 14 w 68"/>
                    <a:gd name="T11" fmla="*/ 4 h 12"/>
                    <a:gd name="T12" fmla="*/ 0 w 68"/>
                    <a:gd name="T13" fmla="*/ 0 h 12"/>
                    <a:gd name="T14" fmla="*/ 0 w 68"/>
                    <a:gd name="T15" fmla="*/ 0 h 12"/>
                    <a:gd name="T16" fmla="*/ 6 w 68"/>
                    <a:gd name="T17" fmla="*/ 4 h 12"/>
                    <a:gd name="T18" fmla="*/ 22 w 68"/>
                    <a:gd name="T19" fmla="*/ 10 h 12"/>
                    <a:gd name="T20" fmla="*/ 32 w 68"/>
                    <a:gd name="T21" fmla="*/ 12 h 12"/>
                    <a:gd name="T22" fmla="*/ 44 w 68"/>
                    <a:gd name="T23" fmla="*/ 12 h 12"/>
                    <a:gd name="T24" fmla="*/ 56 w 68"/>
                    <a:gd name="T25" fmla="*/ 10 h 12"/>
                    <a:gd name="T26" fmla="*/ 68 w 68"/>
                    <a:gd name="T27" fmla="*/ 4 h 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68"/>
                    <a:gd name="T43" fmla="*/ 0 h 12"/>
                    <a:gd name="T44" fmla="*/ 68 w 68"/>
                    <a:gd name="T45" fmla="*/ 12 h 12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68" h="12">
                      <a:moveTo>
                        <a:pt x="68" y="4"/>
                      </a:moveTo>
                      <a:lnTo>
                        <a:pt x="68" y="4"/>
                      </a:lnTo>
                      <a:lnTo>
                        <a:pt x="62" y="6"/>
                      </a:lnTo>
                      <a:lnTo>
                        <a:pt x="50" y="8"/>
                      </a:lnTo>
                      <a:lnTo>
                        <a:pt x="28" y="8"/>
                      </a:lnTo>
                      <a:lnTo>
                        <a:pt x="14" y="4"/>
                      </a:lnTo>
                      <a:lnTo>
                        <a:pt x="0" y="0"/>
                      </a:lnTo>
                      <a:lnTo>
                        <a:pt x="6" y="4"/>
                      </a:lnTo>
                      <a:lnTo>
                        <a:pt x="22" y="10"/>
                      </a:lnTo>
                      <a:lnTo>
                        <a:pt x="32" y="12"/>
                      </a:lnTo>
                      <a:lnTo>
                        <a:pt x="44" y="12"/>
                      </a:lnTo>
                      <a:lnTo>
                        <a:pt x="56" y="10"/>
                      </a:lnTo>
                      <a:lnTo>
                        <a:pt x="68" y="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11" name="Freeform 512"/>
                <p:cNvSpPr>
                  <a:spLocks/>
                </p:cNvSpPr>
                <p:nvPr/>
              </p:nvSpPr>
              <p:spPr bwMode="auto">
                <a:xfrm>
                  <a:off x="1862" y="3430"/>
                  <a:ext cx="208" cy="236"/>
                </a:xfrm>
                <a:custGeom>
                  <a:avLst/>
                  <a:gdLst>
                    <a:gd name="T0" fmla="*/ 0 w 208"/>
                    <a:gd name="T1" fmla="*/ 0 h 236"/>
                    <a:gd name="T2" fmla="*/ 68 w 208"/>
                    <a:gd name="T3" fmla="*/ 120 h 236"/>
                    <a:gd name="T4" fmla="*/ 68 w 208"/>
                    <a:gd name="T5" fmla="*/ 120 h 236"/>
                    <a:gd name="T6" fmla="*/ 108 w 208"/>
                    <a:gd name="T7" fmla="*/ 90 h 236"/>
                    <a:gd name="T8" fmla="*/ 146 w 208"/>
                    <a:gd name="T9" fmla="*/ 64 h 236"/>
                    <a:gd name="T10" fmla="*/ 166 w 208"/>
                    <a:gd name="T11" fmla="*/ 52 h 236"/>
                    <a:gd name="T12" fmla="*/ 184 w 208"/>
                    <a:gd name="T13" fmla="*/ 44 h 236"/>
                    <a:gd name="T14" fmla="*/ 208 w 208"/>
                    <a:gd name="T15" fmla="*/ 236 h 236"/>
                    <a:gd name="T16" fmla="*/ 166 w 208"/>
                    <a:gd name="T17" fmla="*/ 84 h 236"/>
                    <a:gd name="T18" fmla="*/ 64 w 208"/>
                    <a:gd name="T19" fmla="*/ 132 h 236"/>
                    <a:gd name="T20" fmla="*/ 64 w 208"/>
                    <a:gd name="T21" fmla="*/ 132 h 236"/>
                    <a:gd name="T22" fmla="*/ 34 w 208"/>
                    <a:gd name="T23" fmla="*/ 80 h 236"/>
                    <a:gd name="T24" fmla="*/ 14 w 208"/>
                    <a:gd name="T25" fmla="*/ 36 h 236"/>
                    <a:gd name="T26" fmla="*/ 4 w 208"/>
                    <a:gd name="T27" fmla="*/ 16 h 236"/>
                    <a:gd name="T28" fmla="*/ 0 w 208"/>
                    <a:gd name="T29" fmla="*/ 0 h 2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08"/>
                    <a:gd name="T46" fmla="*/ 0 h 236"/>
                    <a:gd name="T47" fmla="*/ 208 w 208"/>
                    <a:gd name="T48" fmla="*/ 236 h 2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08" h="236">
                      <a:moveTo>
                        <a:pt x="0" y="0"/>
                      </a:moveTo>
                      <a:lnTo>
                        <a:pt x="68" y="120"/>
                      </a:lnTo>
                      <a:lnTo>
                        <a:pt x="108" y="90"/>
                      </a:lnTo>
                      <a:lnTo>
                        <a:pt x="146" y="64"/>
                      </a:lnTo>
                      <a:lnTo>
                        <a:pt x="166" y="52"/>
                      </a:lnTo>
                      <a:lnTo>
                        <a:pt x="184" y="44"/>
                      </a:lnTo>
                      <a:lnTo>
                        <a:pt x="208" y="236"/>
                      </a:lnTo>
                      <a:lnTo>
                        <a:pt x="166" y="84"/>
                      </a:lnTo>
                      <a:lnTo>
                        <a:pt x="64" y="132"/>
                      </a:lnTo>
                      <a:lnTo>
                        <a:pt x="34" y="80"/>
                      </a:lnTo>
                      <a:lnTo>
                        <a:pt x="14" y="36"/>
                      </a:lnTo>
                      <a:lnTo>
                        <a:pt x="4" y="1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12" name="Freeform 513"/>
                <p:cNvSpPr>
                  <a:spLocks/>
                </p:cNvSpPr>
                <p:nvPr/>
              </p:nvSpPr>
              <p:spPr bwMode="auto">
                <a:xfrm>
                  <a:off x="1862" y="3430"/>
                  <a:ext cx="208" cy="236"/>
                </a:xfrm>
                <a:custGeom>
                  <a:avLst/>
                  <a:gdLst>
                    <a:gd name="T0" fmla="*/ 0 w 208"/>
                    <a:gd name="T1" fmla="*/ 0 h 236"/>
                    <a:gd name="T2" fmla="*/ 68 w 208"/>
                    <a:gd name="T3" fmla="*/ 120 h 236"/>
                    <a:gd name="T4" fmla="*/ 68 w 208"/>
                    <a:gd name="T5" fmla="*/ 120 h 236"/>
                    <a:gd name="T6" fmla="*/ 108 w 208"/>
                    <a:gd name="T7" fmla="*/ 90 h 236"/>
                    <a:gd name="T8" fmla="*/ 146 w 208"/>
                    <a:gd name="T9" fmla="*/ 64 h 236"/>
                    <a:gd name="T10" fmla="*/ 166 w 208"/>
                    <a:gd name="T11" fmla="*/ 52 h 236"/>
                    <a:gd name="T12" fmla="*/ 184 w 208"/>
                    <a:gd name="T13" fmla="*/ 44 h 236"/>
                    <a:gd name="T14" fmla="*/ 208 w 208"/>
                    <a:gd name="T15" fmla="*/ 236 h 236"/>
                    <a:gd name="T16" fmla="*/ 166 w 208"/>
                    <a:gd name="T17" fmla="*/ 84 h 236"/>
                    <a:gd name="T18" fmla="*/ 64 w 208"/>
                    <a:gd name="T19" fmla="*/ 132 h 236"/>
                    <a:gd name="T20" fmla="*/ 64 w 208"/>
                    <a:gd name="T21" fmla="*/ 132 h 236"/>
                    <a:gd name="T22" fmla="*/ 34 w 208"/>
                    <a:gd name="T23" fmla="*/ 80 h 236"/>
                    <a:gd name="T24" fmla="*/ 14 w 208"/>
                    <a:gd name="T25" fmla="*/ 36 h 236"/>
                    <a:gd name="T26" fmla="*/ 4 w 208"/>
                    <a:gd name="T27" fmla="*/ 16 h 236"/>
                    <a:gd name="T28" fmla="*/ 0 w 208"/>
                    <a:gd name="T29" fmla="*/ 0 h 2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08"/>
                    <a:gd name="T46" fmla="*/ 0 h 236"/>
                    <a:gd name="T47" fmla="*/ 208 w 208"/>
                    <a:gd name="T48" fmla="*/ 236 h 2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08" h="236">
                      <a:moveTo>
                        <a:pt x="0" y="0"/>
                      </a:moveTo>
                      <a:lnTo>
                        <a:pt x="68" y="120"/>
                      </a:lnTo>
                      <a:lnTo>
                        <a:pt x="108" y="90"/>
                      </a:lnTo>
                      <a:lnTo>
                        <a:pt x="146" y="64"/>
                      </a:lnTo>
                      <a:lnTo>
                        <a:pt x="166" y="52"/>
                      </a:lnTo>
                      <a:lnTo>
                        <a:pt x="184" y="44"/>
                      </a:lnTo>
                      <a:lnTo>
                        <a:pt x="208" y="236"/>
                      </a:lnTo>
                      <a:lnTo>
                        <a:pt x="166" y="84"/>
                      </a:lnTo>
                      <a:lnTo>
                        <a:pt x="64" y="132"/>
                      </a:lnTo>
                      <a:lnTo>
                        <a:pt x="34" y="80"/>
                      </a:lnTo>
                      <a:lnTo>
                        <a:pt x="14" y="36"/>
                      </a:lnTo>
                      <a:lnTo>
                        <a:pt x="4" y="16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13" name="Freeform 514"/>
                <p:cNvSpPr>
                  <a:spLocks/>
                </p:cNvSpPr>
                <p:nvPr/>
              </p:nvSpPr>
              <p:spPr bwMode="auto">
                <a:xfrm>
                  <a:off x="2062" y="3482"/>
                  <a:ext cx="100" cy="132"/>
                </a:xfrm>
                <a:custGeom>
                  <a:avLst/>
                  <a:gdLst>
                    <a:gd name="T0" fmla="*/ 26 w 100"/>
                    <a:gd name="T1" fmla="*/ 0 h 132"/>
                    <a:gd name="T2" fmla="*/ 92 w 100"/>
                    <a:gd name="T3" fmla="*/ 78 h 132"/>
                    <a:gd name="T4" fmla="*/ 92 w 100"/>
                    <a:gd name="T5" fmla="*/ 0 h 132"/>
                    <a:gd name="T6" fmla="*/ 92 w 100"/>
                    <a:gd name="T7" fmla="*/ 0 h 132"/>
                    <a:gd name="T8" fmla="*/ 94 w 100"/>
                    <a:gd name="T9" fmla="*/ 8 h 132"/>
                    <a:gd name="T10" fmla="*/ 98 w 100"/>
                    <a:gd name="T11" fmla="*/ 32 h 132"/>
                    <a:gd name="T12" fmla="*/ 100 w 100"/>
                    <a:gd name="T13" fmla="*/ 48 h 132"/>
                    <a:gd name="T14" fmla="*/ 100 w 100"/>
                    <a:gd name="T15" fmla="*/ 66 h 132"/>
                    <a:gd name="T16" fmla="*/ 100 w 100"/>
                    <a:gd name="T17" fmla="*/ 82 h 132"/>
                    <a:gd name="T18" fmla="*/ 98 w 100"/>
                    <a:gd name="T19" fmla="*/ 100 h 132"/>
                    <a:gd name="T20" fmla="*/ 26 w 100"/>
                    <a:gd name="T21" fmla="*/ 28 h 132"/>
                    <a:gd name="T22" fmla="*/ 0 w 100"/>
                    <a:gd name="T23" fmla="*/ 132 h 132"/>
                    <a:gd name="T24" fmla="*/ 0 w 100"/>
                    <a:gd name="T25" fmla="*/ 132 h 132"/>
                    <a:gd name="T26" fmla="*/ 2 w 100"/>
                    <a:gd name="T27" fmla="*/ 110 h 132"/>
                    <a:gd name="T28" fmla="*/ 10 w 100"/>
                    <a:gd name="T29" fmla="*/ 64 h 132"/>
                    <a:gd name="T30" fmla="*/ 18 w 100"/>
                    <a:gd name="T31" fmla="*/ 18 h 132"/>
                    <a:gd name="T32" fmla="*/ 22 w 100"/>
                    <a:gd name="T33" fmla="*/ 4 h 132"/>
                    <a:gd name="T34" fmla="*/ 24 w 100"/>
                    <a:gd name="T35" fmla="*/ 0 h 132"/>
                    <a:gd name="T36" fmla="*/ 26 w 100"/>
                    <a:gd name="T37" fmla="*/ 0 h 13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0"/>
                    <a:gd name="T58" fmla="*/ 0 h 132"/>
                    <a:gd name="T59" fmla="*/ 100 w 100"/>
                    <a:gd name="T60" fmla="*/ 132 h 13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0" h="132">
                      <a:moveTo>
                        <a:pt x="26" y="0"/>
                      </a:moveTo>
                      <a:lnTo>
                        <a:pt x="92" y="78"/>
                      </a:lnTo>
                      <a:lnTo>
                        <a:pt x="92" y="0"/>
                      </a:lnTo>
                      <a:lnTo>
                        <a:pt x="94" y="8"/>
                      </a:lnTo>
                      <a:lnTo>
                        <a:pt x="98" y="32"/>
                      </a:lnTo>
                      <a:lnTo>
                        <a:pt x="100" y="48"/>
                      </a:lnTo>
                      <a:lnTo>
                        <a:pt x="100" y="66"/>
                      </a:lnTo>
                      <a:lnTo>
                        <a:pt x="100" y="82"/>
                      </a:lnTo>
                      <a:lnTo>
                        <a:pt x="98" y="100"/>
                      </a:lnTo>
                      <a:lnTo>
                        <a:pt x="26" y="28"/>
                      </a:lnTo>
                      <a:lnTo>
                        <a:pt x="0" y="132"/>
                      </a:lnTo>
                      <a:lnTo>
                        <a:pt x="2" y="110"/>
                      </a:lnTo>
                      <a:lnTo>
                        <a:pt x="10" y="64"/>
                      </a:lnTo>
                      <a:lnTo>
                        <a:pt x="18" y="18"/>
                      </a:lnTo>
                      <a:lnTo>
                        <a:pt x="22" y="4"/>
                      </a:lnTo>
                      <a:lnTo>
                        <a:pt x="24" y="0"/>
                      </a:lnTo>
                      <a:lnTo>
                        <a:pt x="26" y="0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14" name="Freeform 515"/>
                <p:cNvSpPr>
                  <a:spLocks/>
                </p:cNvSpPr>
                <p:nvPr/>
              </p:nvSpPr>
              <p:spPr bwMode="auto">
                <a:xfrm>
                  <a:off x="2062" y="3482"/>
                  <a:ext cx="100" cy="132"/>
                </a:xfrm>
                <a:custGeom>
                  <a:avLst/>
                  <a:gdLst>
                    <a:gd name="T0" fmla="*/ 26 w 100"/>
                    <a:gd name="T1" fmla="*/ 0 h 132"/>
                    <a:gd name="T2" fmla="*/ 92 w 100"/>
                    <a:gd name="T3" fmla="*/ 78 h 132"/>
                    <a:gd name="T4" fmla="*/ 92 w 100"/>
                    <a:gd name="T5" fmla="*/ 0 h 132"/>
                    <a:gd name="T6" fmla="*/ 92 w 100"/>
                    <a:gd name="T7" fmla="*/ 0 h 132"/>
                    <a:gd name="T8" fmla="*/ 94 w 100"/>
                    <a:gd name="T9" fmla="*/ 8 h 132"/>
                    <a:gd name="T10" fmla="*/ 98 w 100"/>
                    <a:gd name="T11" fmla="*/ 32 h 132"/>
                    <a:gd name="T12" fmla="*/ 100 w 100"/>
                    <a:gd name="T13" fmla="*/ 48 h 132"/>
                    <a:gd name="T14" fmla="*/ 100 w 100"/>
                    <a:gd name="T15" fmla="*/ 66 h 132"/>
                    <a:gd name="T16" fmla="*/ 100 w 100"/>
                    <a:gd name="T17" fmla="*/ 82 h 132"/>
                    <a:gd name="T18" fmla="*/ 98 w 100"/>
                    <a:gd name="T19" fmla="*/ 100 h 132"/>
                    <a:gd name="T20" fmla="*/ 26 w 100"/>
                    <a:gd name="T21" fmla="*/ 28 h 132"/>
                    <a:gd name="T22" fmla="*/ 0 w 100"/>
                    <a:gd name="T23" fmla="*/ 132 h 132"/>
                    <a:gd name="T24" fmla="*/ 0 w 100"/>
                    <a:gd name="T25" fmla="*/ 132 h 132"/>
                    <a:gd name="T26" fmla="*/ 2 w 100"/>
                    <a:gd name="T27" fmla="*/ 110 h 132"/>
                    <a:gd name="T28" fmla="*/ 10 w 100"/>
                    <a:gd name="T29" fmla="*/ 64 h 132"/>
                    <a:gd name="T30" fmla="*/ 18 w 100"/>
                    <a:gd name="T31" fmla="*/ 18 h 132"/>
                    <a:gd name="T32" fmla="*/ 22 w 100"/>
                    <a:gd name="T33" fmla="*/ 4 h 132"/>
                    <a:gd name="T34" fmla="*/ 24 w 100"/>
                    <a:gd name="T35" fmla="*/ 0 h 132"/>
                    <a:gd name="T36" fmla="*/ 26 w 100"/>
                    <a:gd name="T37" fmla="*/ 0 h 13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0"/>
                    <a:gd name="T58" fmla="*/ 0 h 132"/>
                    <a:gd name="T59" fmla="*/ 100 w 100"/>
                    <a:gd name="T60" fmla="*/ 132 h 13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0" h="132">
                      <a:moveTo>
                        <a:pt x="26" y="0"/>
                      </a:moveTo>
                      <a:lnTo>
                        <a:pt x="92" y="78"/>
                      </a:lnTo>
                      <a:lnTo>
                        <a:pt x="92" y="0"/>
                      </a:lnTo>
                      <a:lnTo>
                        <a:pt x="94" y="8"/>
                      </a:lnTo>
                      <a:lnTo>
                        <a:pt x="98" y="32"/>
                      </a:lnTo>
                      <a:lnTo>
                        <a:pt x="100" y="48"/>
                      </a:lnTo>
                      <a:lnTo>
                        <a:pt x="100" y="66"/>
                      </a:lnTo>
                      <a:lnTo>
                        <a:pt x="100" y="82"/>
                      </a:lnTo>
                      <a:lnTo>
                        <a:pt x="98" y="100"/>
                      </a:lnTo>
                      <a:lnTo>
                        <a:pt x="26" y="28"/>
                      </a:lnTo>
                      <a:lnTo>
                        <a:pt x="0" y="132"/>
                      </a:lnTo>
                      <a:lnTo>
                        <a:pt x="2" y="110"/>
                      </a:lnTo>
                      <a:lnTo>
                        <a:pt x="10" y="64"/>
                      </a:lnTo>
                      <a:lnTo>
                        <a:pt x="18" y="18"/>
                      </a:lnTo>
                      <a:lnTo>
                        <a:pt x="22" y="4"/>
                      </a:lnTo>
                      <a:lnTo>
                        <a:pt x="24" y="0"/>
                      </a:lnTo>
                      <a:lnTo>
                        <a:pt x="2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15" name="Freeform 516"/>
                <p:cNvSpPr>
                  <a:spLocks/>
                </p:cNvSpPr>
                <p:nvPr/>
              </p:nvSpPr>
              <p:spPr bwMode="auto">
                <a:xfrm>
                  <a:off x="2004" y="3800"/>
                  <a:ext cx="312" cy="242"/>
                </a:xfrm>
                <a:custGeom>
                  <a:avLst/>
                  <a:gdLst>
                    <a:gd name="T0" fmla="*/ 0 w 312"/>
                    <a:gd name="T1" fmla="*/ 172 h 242"/>
                    <a:gd name="T2" fmla="*/ 54 w 312"/>
                    <a:gd name="T3" fmla="*/ 148 h 242"/>
                    <a:gd name="T4" fmla="*/ 70 w 312"/>
                    <a:gd name="T5" fmla="*/ 134 h 242"/>
                    <a:gd name="T6" fmla="*/ 132 w 312"/>
                    <a:gd name="T7" fmla="*/ 44 h 242"/>
                    <a:gd name="T8" fmla="*/ 270 w 312"/>
                    <a:gd name="T9" fmla="*/ 0 h 242"/>
                    <a:gd name="T10" fmla="*/ 272 w 312"/>
                    <a:gd name="T11" fmla="*/ 2 h 242"/>
                    <a:gd name="T12" fmla="*/ 274 w 312"/>
                    <a:gd name="T13" fmla="*/ 12 h 242"/>
                    <a:gd name="T14" fmla="*/ 266 w 312"/>
                    <a:gd name="T15" fmla="*/ 18 h 242"/>
                    <a:gd name="T16" fmla="*/ 214 w 312"/>
                    <a:gd name="T17" fmla="*/ 24 h 242"/>
                    <a:gd name="T18" fmla="*/ 156 w 312"/>
                    <a:gd name="T19" fmla="*/ 60 h 242"/>
                    <a:gd name="T20" fmla="*/ 232 w 312"/>
                    <a:gd name="T21" fmla="*/ 42 h 242"/>
                    <a:gd name="T22" fmla="*/ 272 w 312"/>
                    <a:gd name="T23" fmla="*/ 42 h 242"/>
                    <a:gd name="T24" fmla="*/ 306 w 312"/>
                    <a:gd name="T25" fmla="*/ 42 h 242"/>
                    <a:gd name="T26" fmla="*/ 312 w 312"/>
                    <a:gd name="T27" fmla="*/ 52 h 242"/>
                    <a:gd name="T28" fmla="*/ 310 w 312"/>
                    <a:gd name="T29" fmla="*/ 60 h 242"/>
                    <a:gd name="T30" fmla="*/ 298 w 312"/>
                    <a:gd name="T31" fmla="*/ 66 h 242"/>
                    <a:gd name="T32" fmla="*/ 300 w 312"/>
                    <a:gd name="T33" fmla="*/ 68 h 242"/>
                    <a:gd name="T34" fmla="*/ 304 w 312"/>
                    <a:gd name="T35" fmla="*/ 76 h 242"/>
                    <a:gd name="T36" fmla="*/ 298 w 312"/>
                    <a:gd name="T37" fmla="*/ 82 h 242"/>
                    <a:gd name="T38" fmla="*/ 246 w 312"/>
                    <a:gd name="T39" fmla="*/ 98 h 242"/>
                    <a:gd name="T40" fmla="*/ 252 w 312"/>
                    <a:gd name="T41" fmla="*/ 108 h 242"/>
                    <a:gd name="T42" fmla="*/ 282 w 312"/>
                    <a:gd name="T43" fmla="*/ 100 h 242"/>
                    <a:gd name="T44" fmla="*/ 284 w 312"/>
                    <a:gd name="T45" fmla="*/ 108 h 242"/>
                    <a:gd name="T46" fmla="*/ 280 w 312"/>
                    <a:gd name="T47" fmla="*/ 114 h 242"/>
                    <a:gd name="T48" fmla="*/ 270 w 312"/>
                    <a:gd name="T49" fmla="*/ 120 h 242"/>
                    <a:gd name="T50" fmla="*/ 232 w 312"/>
                    <a:gd name="T51" fmla="*/ 134 h 242"/>
                    <a:gd name="T52" fmla="*/ 194 w 312"/>
                    <a:gd name="T53" fmla="*/ 148 h 242"/>
                    <a:gd name="T54" fmla="*/ 124 w 312"/>
                    <a:gd name="T55" fmla="*/ 202 h 242"/>
                    <a:gd name="T56" fmla="*/ 110 w 312"/>
                    <a:gd name="T57" fmla="*/ 208 h 242"/>
                    <a:gd name="T58" fmla="*/ 90 w 312"/>
                    <a:gd name="T59" fmla="*/ 210 h 242"/>
                    <a:gd name="T60" fmla="*/ 22 w 312"/>
                    <a:gd name="T61" fmla="*/ 242 h 242"/>
                    <a:gd name="T62" fmla="*/ 10 w 312"/>
                    <a:gd name="T63" fmla="*/ 224 h 242"/>
                    <a:gd name="T64" fmla="*/ 2 w 312"/>
                    <a:gd name="T65" fmla="*/ 202 h 242"/>
                    <a:gd name="T66" fmla="*/ 0 w 312"/>
                    <a:gd name="T67" fmla="*/ 172 h 24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12"/>
                    <a:gd name="T103" fmla="*/ 0 h 242"/>
                    <a:gd name="T104" fmla="*/ 312 w 312"/>
                    <a:gd name="T105" fmla="*/ 242 h 24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12" h="242">
                      <a:moveTo>
                        <a:pt x="0" y="172"/>
                      </a:moveTo>
                      <a:lnTo>
                        <a:pt x="0" y="172"/>
                      </a:lnTo>
                      <a:lnTo>
                        <a:pt x="30" y="160"/>
                      </a:lnTo>
                      <a:lnTo>
                        <a:pt x="54" y="148"/>
                      </a:lnTo>
                      <a:lnTo>
                        <a:pt x="64" y="142"/>
                      </a:lnTo>
                      <a:lnTo>
                        <a:pt x="70" y="134"/>
                      </a:lnTo>
                      <a:lnTo>
                        <a:pt x="132" y="44"/>
                      </a:lnTo>
                      <a:lnTo>
                        <a:pt x="200" y="2"/>
                      </a:lnTo>
                      <a:lnTo>
                        <a:pt x="270" y="0"/>
                      </a:lnTo>
                      <a:lnTo>
                        <a:pt x="272" y="2"/>
                      </a:lnTo>
                      <a:lnTo>
                        <a:pt x="274" y="8"/>
                      </a:lnTo>
                      <a:lnTo>
                        <a:pt x="274" y="12"/>
                      </a:lnTo>
                      <a:lnTo>
                        <a:pt x="270" y="14"/>
                      </a:lnTo>
                      <a:lnTo>
                        <a:pt x="266" y="18"/>
                      </a:lnTo>
                      <a:lnTo>
                        <a:pt x="258" y="20"/>
                      </a:lnTo>
                      <a:lnTo>
                        <a:pt x="214" y="24"/>
                      </a:lnTo>
                      <a:lnTo>
                        <a:pt x="156" y="60"/>
                      </a:lnTo>
                      <a:lnTo>
                        <a:pt x="232" y="42"/>
                      </a:lnTo>
                      <a:lnTo>
                        <a:pt x="246" y="42"/>
                      </a:lnTo>
                      <a:lnTo>
                        <a:pt x="272" y="42"/>
                      </a:lnTo>
                      <a:lnTo>
                        <a:pt x="306" y="42"/>
                      </a:lnTo>
                      <a:lnTo>
                        <a:pt x="308" y="46"/>
                      </a:lnTo>
                      <a:lnTo>
                        <a:pt x="312" y="52"/>
                      </a:lnTo>
                      <a:lnTo>
                        <a:pt x="312" y="56"/>
                      </a:lnTo>
                      <a:lnTo>
                        <a:pt x="310" y="60"/>
                      </a:lnTo>
                      <a:lnTo>
                        <a:pt x="306" y="62"/>
                      </a:lnTo>
                      <a:lnTo>
                        <a:pt x="298" y="66"/>
                      </a:lnTo>
                      <a:lnTo>
                        <a:pt x="300" y="68"/>
                      </a:lnTo>
                      <a:lnTo>
                        <a:pt x="302" y="72"/>
                      </a:lnTo>
                      <a:lnTo>
                        <a:pt x="304" y="76"/>
                      </a:lnTo>
                      <a:lnTo>
                        <a:pt x="302" y="78"/>
                      </a:lnTo>
                      <a:lnTo>
                        <a:pt x="298" y="82"/>
                      </a:lnTo>
                      <a:lnTo>
                        <a:pt x="292" y="84"/>
                      </a:lnTo>
                      <a:lnTo>
                        <a:pt x="246" y="98"/>
                      </a:lnTo>
                      <a:lnTo>
                        <a:pt x="200" y="124"/>
                      </a:lnTo>
                      <a:lnTo>
                        <a:pt x="252" y="108"/>
                      </a:lnTo>
                      <a:lnTo>
                        <a:pt x="282" y="100"/>
                      </a:lnTo>
                      <a:lnTo>
                        <a:pt x="284" y="102"/>
                      </a:lnTo>
                      <a:lnTo>
                        <a:pt x="284" y="108"/>
                      </a:lnTo>
                      <a:lnTo>
                        <a:pt x="282" y="110"/>
                      </a:lnTo>
                      <a:lnTo>
                        <a:pt x="280" y="114"/>
                      </a:lnTo>
                      <a:lnTo>
                        <a:pt x="276" y="118"/>
                      </a:lnTo>
                      <a:lnTo>
                        <a:pt x="270" y="120"/>
                      </a:lnTo>
                      <a:lnTo>
                        <a:pt x="232" y="134"/>
                      </a:lnTo>
                      <a:lnTo>
                        <a:pt x="194" y="148"/>
                      </a:lnTo>
                      <a:lnTo>
                        <a:pt x="166" y="172"/>
                      </a:lnTo>
                      <a:lnTo>
                        <a:pt x="124" y="202"/>
                      </a:lnTo>
                      <a:lnTo>
                        <a:pt x="110" y="208"/>
                      </a:lnTo>
                      <a:lnTo>
                        <a:pt x="100" y="210"/>
                      </a:lnTo>
                      <a:lnTo>
                        <a:pt x="90" y="210"/>
                      </a:lnTo>
                      <a:lnTo>
                        <a:pt x="22" y="242"/>
                      </a:lnTo>
                      <a:lnTo>
                        <a:pt x="18" y="238"/>
                      </a:lnTo>
                      <a:lnTo>
                        <a:pt x="10" y="224"/>
                      </a:lnTo>
                      <a:lnTo>
                        <a:pt x="6" y="214"/>
                      </a:lnTo>
                      <a:lnTo>
                        <a:pt x="2" y="202"/>
                      </a:lnTo>
                      <a:lnTo>
                        <a:pt x="0" y="188"/>
                      </a:lnTo>
                      <a:lnTo>
                        <a:pt x="0" y="172"/>
                      </a:lnTo>
                      <a:close/>
                    </a:path>
                  </a:pathLst>
                </a:custGeom>
                <a:solidFill>
                  <a:srgbClr val="F0AC7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16" name="Freeform 517"/>
                <p:cNvSpPr>
                  <a:spLocks/>
                </p:cNvSpPr>
                <p:nvPr/>
              </p:nvSpPr>
              <p:spPr bwMode="auto">
                <a:xfrm>
                  <a:off x="2004" y="3800"/>
                  <a:ext cx="312" cy="242"/>
                </a:xfrm>
                <a:custGeom>
                  <a:avLst/>
                  <a:gdLst>
                    <a:gd name="T0" fmla="*/ 0 w 312"/>
                    <a:gd name="T1" fmla="*/ 172 h 242"/>
                    <a:gd name="T2" fmla="*/ 54 w 312"/>
                    <a:gd name="T3" fmla="*/ 148 h 242"/>
                    <a:gd name="T4" fmla="*/ 70 w 312"/>
                    <a:gd name="T5" fmla="*/ 134 h 242"/>
                    <a:gd name="T6" fmla="*/ 132 w 312"/>
                    <a:gd name="T7" fmla="*/ 44 h 242"/>
                    <a:gd name="T8" fmla="*/ 270 w 312"/>
                    <a:gd name="T9" fmla="*/ 0 h 242"/>
                    <a:gd name="T10" fmla="*/ 272 w 312"/>
                    <a:gd name="T11" fmla="*/ 2 h 242"/>
                    <a:gd name="T12" fmla="*/ 274 w 312"/>
                    <a:gd name="T13" fmla="*/ 12 h 242"/>
                    <a:gd name="T14" fmla="*/ 266 w 312"/>
                    <a:gd name="T15" fmla="*/ 18 h 242"/>
                    <a:gd name="T16" fmla="*/ 214 w 312"/>
                    <a:gd name="T17" fmla="*/ 24 h 242"/>
                    <a:gd name="T18" fmla="*/ 156 w 312"/>
                    <a:gd name="T19" fmla="*/ 60 h 242"/>
                    <a:gd name="T20" fmla="*/ 232 w 312"/>
                    <a:gd name="T21" fmla="*/ 42 h 242"/>
                    <a:gd name="T22" fmla="*/ 272 w 312"/>
                    <a:gd name="T23" fmla="*/ 42 h 242"/>
                    <a:gd name="T24" fmla="*/ 306 w 312"/>
                    <a:gd name="T25" fmla="*/ 42 h 242"/>
                    <a:gd name="T26" fmla="*/ 312 w 312"/>
                    <a:gd name="T27" fmla="*/ 52 h 242"/>
                    <a:gd name="T28" fmla="*/ 310 w 312"/>
                    <a:gd name="T29" fmla="*/ 60 h 242"/>
                    <a:gd name="T30" fmla="*/ 298 w 312"/>
                    <a:gd name="T31" fmla="*/ 66 h 242"/>
                    <a:gd name="T32" fmla="*/ 300 w 312"/>
                    <a:gd name="T33" fmla="*/ 68 h 242"/>
                    <a:gd name="T34" fmla="*/ 304 w 312"/>
                    <a:gd name="T35" fmla="*/ 76 h 242"/>
                    <a:gd name="T36" fmla="*/ 298 w 312"/>
                    <a:gd name="T37" fmla="*/ 82 h 242"/>
                    <a:gd name="T38" fmla="*/ 246 w 312"/>
                    <a:gd name="T39" fmla="*/ 98 h 242"/>
                    <a:gd name="T40" fmla="*/ 252 w 312"/>
                    <a:gd name="T41" fmla="*/ 108 h 242"/>
                    <a:gd name="T42" fmla="*/ 282 w 312"/>
                    <a:gd name="T43" fmla="*/ 100 h 242"/>
                    <a:gd name="T44" fmla="*/ 284 w 312"/>
                    <a:gd name="T45" fmla="*/ 108 h 242"/>
                    <a:gd name="T46" fmla="*/ 280 w 312"/>
                    <a:gd name="T47" fmla="*/ 114 h 242"/>
                    <a:gd name="T48" fmla="*/ 270 w 312"/>
                    <a:gd name="T49" fmla="*/ 120 h 242"/>
                    <a:gd name="T50" fmla="*/ 232 w 312"/>
                    <a:gd name="T51" fmla="*/ 134 h 242"/>
                    <a:gd name="T52" fmla="*/ 194 w 312"/>
                    <a:gd name="T53" fmla="*/ 148 h 242"/>
                    <a:gd name="T54" fmla="*/ 124 w 312"/>
                    <a:gd name="T55" fmla="*/ 202 h 242"/>
                    <a:gd name="T56" fmla="*/ 110 w 312"/>
                    <a:gd name="T57" fmla="*/ 208 h 242"/>
                    <a:gd name="T58" fmla="*/ 90 w 312"/>
                    <a:gd name="T59" fmla="*/ 210 h 242"/>
                    <a:gd name="T60" fmla="*/ 22 w 312"/>
                    <a:gd name="T61" fmla="*/ 242 h 242"/>
                    <a:gd name="T62" fmla="*/ 10 w 312"/>
                    <a:gd name="T63" fmla="*/ 224 h 242"/>
                    <a:gd name="T64" fmla="*/ 2 w 312"/>
                    <a:gd name="T65" fmla="*/ 202 h 242"/>
                    <a:gd name="T66" fmla="*/ 0 w 312"/>
                    <a:gd name="T67" fmla="*/ 172 h 24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12"/>
                    <a:gd name="T103" fmla="*/ 0 h 242"/>
                    <a:gd name="T104" fmla="*/ 312 w 312"/>
                    <a:gd name="T105" fmla="*/ 242 h 24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12" h="242">
                      <a:moveTo>
                        <a:pt x="0" y="172"/>
                      </a:moveTo>
                      <a:lnTo>
                        <a:pt x="0" y="172"/>
                      </a:lnTo>
                      <a:lnTo>
                        <a:pt x="30" y="160"/>
                      </a:lnTo>
                      <a:lnTo>
                        <a:pt x="54" y="148"/>
                      </a:lnTo>
                      <a:lnTo>
                        <a:pt x="64" y="142"/>
                      </a:lnTo>
                      <a:lnTo>
                        <a:pt x="70" y="134"/>
                      </a:lnTo>
                      <a:lnTo>
                        <a:pt x="132" y="44"/>
                      </a:lnTo>
                      <a:lnTo>
                        <a:pt x="200" y="2"/>
                      </a:lnTo>
                      <a:lnTo>
                        <a:pt x="270" y="0"/>
                      </a:lnTo>
                      <a:lnTo>
                        <a:pt x="272" y="2"/>
                      </a:lnTo>
                      <a:lnTo>
                        <a:pt x="274" y="8"/>
                      </a:lnTo>
                      <a:lnTo>
                        <a:pt x="274" y="12"/>
                      </a:lnTo>
                      <a:lnTo>
                        <a:pt x="270" y="14"/>
                      </a:lnTo>
                      <a:lnTo>
                        <a:pt x="266" y="18"/>
                      </a:lnTo>
                      <a:lnTo>
                        <a:pt x="258" y="20"/>
                      </a:lnTo>
                      <a:lnTo>
                        <a:pt x="214" y="24"/>
                      </a:lnTo>
                      <a:lnTo>
                        <a:pt x="156" y="60"/>
                      </a:lnTo>
                      <a:lnTo>
                        <a:pt x="232" y="42"/>
                      </a:lnTo>
                      <a:lnTo>
                        <a:pt x="246" y="42"/>
                      </a:lnTo>
                      <a:lnTo>
                        <a:pt x="272" y="42"/>
                      </a:lnTo>
                      <a:lnTo>
                        <a:pt x="306" y="42"/>
                      </a:lnTo>
                      <a:lnTo>
                        <a:pt x="308" y="46"/>
                      </a:lnTo>
                      <a:lnTo>
                        <a:pt x="312" y="52"/>
                      </a:lnTo>
                      <a:lnTo>
                        <a:pt x="312" y="56"/>
                      </a:lnTo>
                      <a:lnTo>
                        <a:pt x="310" y="60"/>
                      </a:lnTo>
                      <a:lnTo>
                        <a:pt x="306" y="62"/>
                      </a:lnTo>
                      <a:lnTo>
                        <a:pt x="298" y="66"/>
                      </a:lnTo>
                      <a:lnTo>
                        <a:pt x="300" y="68"/>
                      </a:lnTo>
                      <a:lnTo>
                        <a:pt x="302" y="72"/>
                      </a:lnTo>
                      <a:lnTo>
                        <a:pt x="304" y="76"/>
                      </a:lnTo>
                      <a:lnTo>
                        <a:pt x="302" y="78"/>
                      </a:lnTo>
                      <a:lnTo>
                        <a:pt x="298" y="82"/>
                      </a:lnTo>
                      <a:lnTo>
                        <a:pt x="292" y="84"/>
                      </a:lnTo>
                      <a:lnTo>
                        <a:pt x="246" y="98"/>
                      </a:lnTo>
                      <a:lnTo>
                        <a:pt x="200" y="124"/>
                      </a:lnTo>
                      <a:lnTo>
                        <a:pt x="252" y="108"/>
                      </a:lnTo>
                      <a:lnTo>
                        <a:pt x="282" y="100"/>
                      </a:lnTo>
                      <a:lnTo>
                        <a:pt x="284" y="102"/>
                      </a:lnTo>
                      <a:lnTo>
                        <a:pt x="284" y="108"/>
                      </a:lnTo>
                      <a:lnTo>
                        <a:pt x="282" y="110"/>
                      </a:lnTo>
                      <a:lnTo>
                        <a:pt x="280" y="114"/>
                      </a:lnTo>
                      <a:lnTo>
                        <a:pt x="276" y="118"/>
                      </a:lnTo>
                      <a:lnTo>
                        <a:pt x="270" y="120"/>
                      </a:lnTo>
                      <a:lnTo>
                        <a:pt x="232" y="134"/>
                      </a:lnTo>
                      <a:lnTo>
                        <a:pt x="194" y="148"/>
                      </a:lnTo>
                      <a:lnTo>
                        <a:pt x="166" y="172"/>
                      </a:lnTo>
                      <a:lnTo>
                        <a:pt x="124" y="202"/>
                      </a:lnTo>
                      <a:lnTo>
                        <a:pt x="110" y="208"/>
                      </a:lnTo>
                      <a:lnTo>
                        <a:pt x="100" y="210"/>
                      </a:lnTo>
                      <a:lnTo>
                        <a:pt x="90" y="210"/>
                      </a:lnTo>
                      <a:lnTo>
                        <a:pt x="22" y="242"/>
                      </a:lnTo>
                      <a:lnTo>
                        <a:pt x="18" y="238"/>
                      </a:lnTo>
                      <a:lnTo>
                        <a:pt x="10" y="224"/>
                      </a:lnTo>
                      <a:lnTo>
                        <a:pt x="6" y="214"/>
                      </a:lnTo>
                      <a:lnTo>
                        <a:pt x="2" y="202"/>
                      </a:lnTo>
                      <a:lnTo>
                        <a:pt x="0" y="188"/>
                      </a:lnTo>
                      <a:lnTo>
                        <a:pt x="0" y="17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17" name="Freeform 518"/>
                <p:cNvSpPr>
                  <a:spLocks/>
                </p:cNvSpPr>
                <p:nvPr/>
              </p:nvSpPr>
              <p:spPr bwMode="auto">
                <a:xfrm>
                  <a:off x="1586" y="3540"/>
                  <a:ext cx="474" cy="678"/>
                </a:xfrm>
                <a:custGeom>
                  <a:avLst/>
                  <a:gdLst>
                    <a:gd name="T0" fmla="*/ 12 w 474"/>
                    <a:gd name="T1" fmla="*/ 0 h 678"/>
                    <a:gd name="T2" fmla="*/ 90 w 474"/>
                    <a:gd name="T3" fmla="*/ 52 h 678"/>
                    <a:gd name="T4" fmla="*/ 156 w 474"/>
                    <a:gd name="T5" fmla="*/ 104 h 678"/>
                    <a:gd name="T6" fmla="*/ 196 w 474"/>
                    <a:gd name="T7" fmla="*/ 142 h 678"/>
                    <a:gd name="T8" fmla="*/ 226 w 474"/>
                    <a:gd name="T9" fmla="*/ 180 h 678"/>
                    <a:gd name="T10" fmla="*/ 240 w 474"/>
                    <a:gd name="T11" fmla="*/ 218 h 678"/>
                    <a:gd name="T12" fmla="*/ 240 w 474"/>
                    <a:gd name="T13" fmla="*/ 234 h 678"/>
                    <a:gd name="T14" fmla="*/ 232 w 474"/>
                    <a:gd name="T15" fmla="*/ 268 h 678"/>
                    <a:gd name="T16" fmla="*/ 198 w 474"/>
                    <a:gd name="T17" fmla="*/ 372 h 678"/>
                    <a:gd name="T18" fmla="*/ 178 w 474"/>
                    <a:gd name="T19" fmla="*/ 436 h 678"/>
                    <a:gd name="T20" fmla="*/ 172 w 474"/>
                    <a:gd name="T21" fmla="*/ 480 h 678"/>
                    <a:gd name="T22" fmla="*/ 180 w 474"/>
                    <a:gd name="T23" fmla="*/ 476 h 678"/>
                    <a:gd name="T24" fmla="*/ 220 w 474"/>
                    <a:gd name="T25" fmla="*/ 458 h 678"/>
                    <a:gd name="T26" fmla="*/ 260 w 474"/>
                    <a:gd name="T27" fmla="*/ 448 h 678"/>
                    <a:gd name="T28" fmla="*/ 284 w 474"/>
                    <a:gd name="T29" fmla="*/ 446 h 678"/>
                    <a:gd name="T30" fmla="*/ 334 w 474"/>
                    <a:gd name="T31" fmla="*/ 440 h 678"/>
                    <a:gd name="T32" fmla="*/ 384 w 474"/>
                    <a:gd name="T33" fmla="*/ 426 h 678"/>
                    <a:gd name="T34" fmla="*/ 436 w 474"/>
                    <a:gd name="T35" fmla="*/ 406 h 678"/>
                    <a:gd name="T36" fmla="*/ 434 w 474"/>
                    <a:gd name="T37" fmla="*/ 414 h 678"/>
                    <a:gd name="T38" fmla="*/ 434 w 474"/>
                    <a:gd name="T39" fmla="*/ 436 h 678"/>
                    <a:gd name="T40" fmla="*/ 444 w 474"/>
                    <a:gd name="T41" fmla="*/ 464 h 678"/>
                    <a:gd name="T42" fmla="*/ 464 w 474"/>
                    <a:gd name="T43" fmla="*/ 486 h 678"/>
                    <a:gd name="T44" fmla="*/ 474 w 474"/>
                    <a:gd name="T45" fmla="*/ 494 h 678"/>
                    <a:gd name="T46" fmla="*/ 406 w 474"/>
                    <a:gd name="T47" fmla="*/ 542 h 678"/>
                    <a:gd name="T48" fmla="*/ 302 w 474"/>
                    <a:gd name="T49" fmla="*/ 604 h 678"/>
                    <a:gd name="T50" fmla="*/ 238 w 474"/>
                    <a:gd name="T51" fmla="*/ 632 h 678"/>
                    <a:gd name="T52" fmla="*/ 170 w 474"/>
                    <a:gd name="T53" fmla="*/ 658 h 678"/>
                    <a:gd name="T54" fmla="*/ 98 w 474"/>
                    <a:gd name="T55" fmla="*/ 674 h 678"/>
                    <a:gd name="T56" fmla="*/ 92 w 474"/>
                    <a:gd name="T57" fmla="*/ 676 h 678"/>
                    <a:gd name="T58" fmla="*/ 76 w 474"/>
                    <a:gd name="T59" fmla="*/ 676 h 678"/>
                    <a:gd name="T60" fmla="*/ 66 w 474"/>
                    <a:gd name="T61" fmla="*/ 668 h 678"/>
                    <a:gd name="T62" fmla="*/ 56 w 474"/>
                    <a:gd name="T63" fmla="*/ 650 h 678"/>
                    <a:gd name="T64" fmla="*/ 32 w 474"/>
                    <a:gd name="T65" fmla="*/ 582 h 678"/>
                    <a:gd name="T66" fmla="*/ 20 w 474"/>
                    <a:gd name="T67" fmla="*/ 532 h 678"/>
                    <a:gd name="T68" fmla="*/ 6 w 474"/>
                    <a:gd name="T69" fmla="*/ 426 h 678"/>
                    <a:gd name="T70" fmla="*/ 0 w 474"/>
                    <a:gd name="T71" fmla="*/ 324 h 678"/>
                    <a:gd name="T72" fmla="*/ 2 w 474"/>
                    <a:gd name="T73" fmla="*/ 234 h 678"/>
                    <a:gd name="T74" fmla="*/ 6 w 474"/>
                    <a:gd name="T75" fmla="*/ 200 h 678"/>
                    <a:gd name="T76" fmla="*/ 10 w 474"/>
                    <a:gd name="T77" fmla="*/ 134 h 678"/>
                    <a:gd name="T78" fmla="*/ 12 w 474"/>
                    <a:gd name="T79" fmla="*/ 0 h 678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474"/>
                    <a:gd name="T121" fmla="*/ 0 h 678"/>
                    <a:gd name="T122" fmla="*/ 474 w 474"/>
                    <a:gd name="T123" fmla="*/ 678 h 678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474" h="678">
                      <a:moveTo>
                        <a:pt x="12" y="0"/>
                      </a:moveTo>
                      <a:lnTo>
                        <a:pt x="12" y="0"/>
                      </a:lnTo>
                      <a:lnTo>
                        <a:pt x="50" y="26"/>
                      </a:lnTo>
                      <a:lnTo>
                        <a:pt x="90" y="52"/>
                      </a:lnTo>
                      <a:lnTo>
                        <a:pt x="134" y="84"/>
                      </a:lnTo>
                      <a:lnTo>
                        <a:pt x="156" y="104"/>
                      </a:lnTo>
                      <a:lnTo>
                        <a:pt x="176" y="122"/>
                      </a:lnTo>
                      <a:lnTo>
                        <a:pt x="196" y="142"/>
                      </a:lnTo>
                      <a:lnTo>
                        <a:pt x="212" y="162"/>
                      </a:lnTo>
                      <a:lnTo>
                        <a:pt x="226" y="180"/>
                      </a:lnTo>
                      <a:lnTo>
                        <a:pt x="236" y="200"/>
                      </a:lnTo>
                      <a:lnTo>
                        <a:pt x="240" y="218"/>
                      </a:lnTo>
                      <a:lnTo>
                        <a:pt x="242" y="226"/>
                      </a:lnTo>
                      <a:lnTo>
                        <a:pt x="240" y="234"/>
                      </a:lnTo>
                      <a:lnTo>
                        <a:pt x="232" y="268"/>
                      </a:lnTo>
                      <a:lnTo>
                        <a:pt x="222" y="302"/>
                      </a:lnTo>
                      <a:lnTo>
                        <a:pt x="198" y="372"/>
                      </a:lnTo>
                      <a:lnTo>
                        <a:pt x="188" y="406"/>
                      </a:lnTo>
                      <a:lnTo>
                        <a:pt x="178" y="436"/>
                      </a:lnTo>
                      <a:lnTo>
                        <a:pt x="174" y="460"/>
                      </a:lnTo>
                      <a:lnTo>
                        <a:pt x="172" y="480"/>
                      </a:lnTo>
                      <a:lnTo>
                        <a:pt x="180" y="476"/>
                      </a:lnTo>
                      <a:lnTo>
                        <a:pt x="204" y="464"/>
                      </a:lnTo>
                      <a:lnTo>
                        <a:pt x="220" y="458"/>
                      </a:lnTo>
                      <a:lnTo>
                        <a:pt x="240" y="452"/>
                      </a:lnTo>
                      <a:lnTo>
                        <a:pt x="260" y="448"/>
                      </a:lnTo>
                      <a:lnTo>
                        <a:pt x="284" y="446"/>
                      </a:lnTo>
                      <a:lnTo>
                        <a:pt x="308" y="444"/>
                      </a:lnTo>
                      <a:lnTo>
                        <a:pt x="334" y="440"/>
                      </a:lnTo>
                      <a:lnTo>
                        <a:pt x="360" y="432"/>
                      </a:lnTo>
                      <a:lnTo>
                        <a:pt x="384" y="426"/>
                      </a:lnTo>
                      <a:lnTo>
                        <a:pt x="420" y="412"/>
                      </a:lnTo>
                      <a:lnTo>
                        <a:pt x="436" y="406"/>
                      </a:lnTo>
                      <a:lnTo>
                        <a:pt x="434" y="414"/>
                      </a:lnTo>
                      <a:lnTo>
                        <a:pt x="432" y="424"/>
                      </a:lnTo>
                      <a:lnTo>
                        <a:pt x="434" y="436"/>
                      </a:lnTo>
                      <a:lnTo>
                        <a:pt x="438" y="450"/>
                      </a:lnTo>
                      <a:lnTo>
                        <a:pt x="444" y="464"/>
                      </a:lnTo>
                      <a:lnTo>
                        <a:pt x="456" y="480"/>
                      </a:lnTo>
                      <a:lnTo>
                        <a:pt x="464" y="486"/>
                      </a:lnTo>
                      <a:lnTo>
                        <a:pt x="474" y="494"/>
                      </a:lnTo>
                      <a:lnTo>
                        <a:pt x="442" y="518"/>
                      </a:lnTo>
                      <a:lnTo>
                        <a:pt x="406" y="542"/>
                      </a:lnTo>
                      <a:lnTo>
                        <a:pt x="358" y="572"/>
                      </a:lnTo>
                      <a:lnTo>
                        <a:pt x="302" y="604"/>
                      </a:lnTo>
                      <a:lnTo>
                        <a:pt x="270" y="618"/>
                      </a:lnTo>
                      <a:lnTo>
                        <a:pt x="238" y="632"/>
                      </a:lnTo>
                      <a:lnTo>
                        <a:pt x="204" y="646"/>
                      </a:lnTo>
                      <a:lnTo>
                        <a:pt x="170" y="658"/>
                      </a:lnTo>
                      <a:lnTo>
                        <a:pt x="134" y="666"/>
                      </a:lnTo>
                      <a:lnTo>
                        <a:pt x="98" y="674"/>
                      </a:lnTo>
                      <a:lnTo>
                        <a:pt x="92" y="676"/>
                      </a:lnTo>
                      <a:lnTo>
                        <a:pt x="86" y="678"/>
                      </a:lnTo>
                      <a:lnTo>
                        <a:pt x="76" y="676"/>
                      </a:lnTo>
                      <a:lnTo>
                        <a:pt x="72" y="672"/>
                      </a:lnTo>
                      <a:lnTo>
                        <a:pt x="66" y="668"/>
                      </a:lnTo>
                      <a:lnTo>
                        <a:pt x="62" y="660"/>
                      </a:lnTo>
                      <a:lnTo>
                        <a:pt x="56" y="650"/>
                      </a:lnTo>
                      <a:lnTo>
                        <a:pt x="44" y="622"/>
                      </a:lnTo>
                      <a:lnTo>
                        <a:pt x="32" y="582"/>
                      </a:lnTo>
                      <a:lnTo>
                        <a:pt x="20" y="532"/>
                      </a:lnTo>
                      <a:lnTo>
                        <a:pt x="12" y="480"/>
                      </a:lnTo>
                      <a:lnTo>
                        <a:pt x="6" y="426"/>
                      </a:lnTo>
                      <a:lnTo>
                        <a:pt x="2" y="374"/>
                      </a:lnTo>
                      <a:lnTo>
                        <a:pt x="0" y="324"/>
                      </a:lnTo>
                      <a:lnTo>
                        <a:pt x="0" y="276"/>
                      </a:lnTo>
                      <a:lnTo>
                        <a:pt x="2" y="234"/>
                      </a:lnTo>
                      <a:lnTo>
                        <a:pt x="6" y="200"/>
                      </a:lnTo>
                      <a:lnTo>
                        <a:pt x="8" y="168"/>
                      </a:lnTo>
                      <a:lnTo>
                        <a:pt x="10" y="134"/>
                      </a:lnTo>
                      <a:lnTo>
                        <a:pt x="12" y="7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18" name="Freeform 519"/>
                <p:cNvSpPr>
                  <a:spLocks/>
                </p:cNvSpPr>
                <p:nvPr/>
              </p:nvSpPr>
              <p:spPr bwMode="auto">
                <a:xfrm>
                  <a:off x="1586" y="3540"/>
                  <a:ext cx="474" cy="678"/>
                </a:xfrm>
                <a:custGeom>
                  <a:avLst/>
                  <a:gdLst>
                    <a:gd name="T0" fmla="*/ 12 w 474"/>
                    <a:gd name="T1" fmla="*/ 0 h 678"/>
                    <a:gd name="T2" fmla="*/ 90 w 474"/>
                    <a:gd name="T3" fmla="*/ 52 h 678"/>
                    <a:gd name="T4" fmla="*/ 156 w 474"/>
                    <a:gd name="T5" fmla="*/ 104 h 678"/>
                    <a:gd name="T6" fmla="*/ 196 w 474"/>
                    <a:gd name="T7" fmla="*/ 142 h 678"/>
                    <a:gd name="T8" fmla="*/ 226 w 474"/>
                    <a:gd name="T9" fmla="*/ 180 h 678"/>
                    <a:gd name="T10" fmla="*/ 240 w 474"/>
                    <a:gd name="T11" fmla="*/ 218 h 678"/>
                    <a:gd name="T12" fmla="*/ 240 w 474"/>
                    <a:gd name="T13" fmla="*/ 234 h 678"/>
                    <a:gd name="T14" fmla="*/ 232 w 474"/>
                    <a:gd name="T15" fmla="*/ 268 h 678"/>
                    <a:gd name="T16" fmla="*/ 198 w 474"/>
                    <a:gd name="T17" fmla="*/ 372 h 678"/>
                    <a:gd name="T18" fmla="*/ 178 w 474"/>
                    <a:gd name="T19" fmla="*/ 436 h 678"/>
                    <a:gd name="T20" fmla="*/ 172 w 474"/>
                    <a:gd name="T21" fmla="*/ 480 h 678"/>
                    <a:gd name="T22" fmla="*/ 180 w 474"/>
                    <a:gd name="T23" fmla="*/ 476 h 678"/>
                    <a:gd name="T24" fmla="*/ 220 w 474"/>
                    <a:gd name="T25" fmla="*/ 458 h 678"/>
                    <a:gd name="T26" fmla="*/ 260 w 474"/>
                    <a:gd name="T27" fmla="*/ 448 h 678"/>
                    <a:gd name="T28" fmla="*/ 284 w 474"/>
                    <a:gd name="T29" fmla="*/ 446 h 678"/>
                    <a:gd name="T30" fmla="*/ 334 w 474"/>
                    <a:gd name="T31" fmla="*/ 440 h 678"/>
                    <a:gd name="T32" fmla="*/ 384 w 474"/>
                    <a:gd name="T33" fmla="*/ 426 h 678"/>
                    <a:gd name="T34" fmla="*/ 436 w 474"/>
                    <a:gd name="T35" fmla="*/ 406 h 678"/>
                    <a:gd name="T36" fmla="*/ 434 w 474"/>
                    <a:gd name="T37" fmla="*/ 414 h 678"/>
                    <a:gd name="T38" fmla="*/ 434 w 474"/>
                    <a:gd name="T39" fmla="*/ 436 h 678"/>
                    <a:gd name="T40" fmla="*/ 444 w 474"/>
                    <a:gd name="T41" fmla="*/ 464 h 678"/>
                    <a:gd name="T42" fmla="*/ 464 w 474"/>
                    <a:gd name="T43" fmla="*/ 486 h 678"/>
                    <a:gd name="T44" fmla="*/ 474 w 474"/>
                    <a:gd name="T45" fmla="*/ 494 h 678"/>
                    <a:gd name="T46" fmla="*/ 406 w 474"/>
                    <a:gd name="T47" fmla="*/ 542 h 678"/>
                    <a:gd name="T48" fmla="*/ 302 w 474"/>
                    <a:gd name="T49" fmla="*/ 604 h 678"/>
                    <a:gd name="T50" fmla="*/ 238 w 474"/>
                    <a:gd name="T51" fmla="*/ 632 h 678"/>
                    <a:gd name="T52" fmla="*/ 170 w 474"/>
                    <a:gd name="T53" fmla="*/ 658 h 678"/>
                    <a:gd name="T54" fmla="*/ 98 w 474"/>
                    <a:gd name="T55" fmla="*/ 674 h 678"/>
                    <a:gd name="T56" fmla="*/ 92 w 474"/>
                    <a:gd name="T57" fmla="*/ 676 h 678"/>
                    <a:gd name="T58" fmla="*/ 76 w 474"/>
                    <a:gd name="T59" fmla="*/ 676 h 678"/>
                    <a:gd name="T60" fmla="*/ 66 w 474"/>
                    <a:gd name="T61" fmla="*/ 668 h 678"/>
                    <a:gd name="T62" fmla="*/ 56 w 474"/>
                    <a:gd name="T63" fmla="*/ 650 h 678"/>
                    <a:gd name="T64" fmla="*/ 32 w 474"/>
                    <a:gd name="T65" fmla="*/ 582 h 678"/>
                    <a:gd name="T66" fmla="*/ 20 w 474"/>
                    <a:gd name="T67" fmla="*/ 532 h 678"/>
                    <a:gd name="T68" fmla="*/ 6 w 474"/>
                    <a:gd name="T69" fmla="*/ 426 h 678"/>
                    <a:gd name="T70" fmla="*/ 0 w 474"/>
                    <a:gd name="T71" fmla="*/ 324 h 678"/>
                    <a:gd name="T72" fmla="*/ 2 w 474"/>
                    <a:gd name="T73" fmla="*/ 234 h 678"/>
                    <a:gd name="T74" fmla="*/ 6 w 474"/>
                    <a:gd name="T75" fmla="*/ 200 h 678"/>
                    <a:gd name="T76" fmla="*/ 10 w 474"/>
                    <a:gd name="T77" fmla="*/ 134 h 678"/>
                    <a:gd name="T78" fmla="*/ 12 w 474"/>
                    <a:gd name="T79" fmla="*/ 0 h 678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474"/>
                    <a:gd name="T121" fmla="*/ 0 h 678"/>
                    <a:gd name="T122" fmla="*/ 474 w 474"/>
                    <a:gd name="T123" fmla="*/ 678 h 678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474" h="678">
                      <a:moveTo>
                        <a:pt x="12" y="0"/>
                      </a:moveTo>
                      <a:lnTo>
                        <a:pt x="12" y="0"/>
                      </a:lnTo>
                      <a:lnTo>
                        <a:pt x="50" y="26"/>
                      </a:lnTo>
                      <a:lnTo>
                        <a:pt x="90" y="52"/>
                      </a:lnTo>
                      <a:lnTo>
                        <a:pt x="134" y="84"/>
                      </a:lnTo>
                      <a:lnTo>
                        <a:pt x="156" y="104"/>
                      </a:lnTo>
                      <a:lnTo>
                        <a:pt x="176" y="122"/>
                      </a:lnTo>
                      <a:lnTo>
                        <a:pt x="196" y="142"/>
                      </a:lnTo>
                      <a:lnTo>
                        <a:pt x="212" y="162"/>
                      </a:lnTo>
                      <a:lnTo>
                        <a:pt x="226" y="180"/>
                      </a:lnTo>
                      <a:lnTo>
                        <a:pt x="236" y="200"/>
                      </a:lnTo>
                      <a:lnTo>
                        <a:pt x="240" y="218"/>
                      </a:lnTo>
                      <a:lnTo>
                        <a:pt x="242" y="226"/>
                      </a:lnTo>
                      <a:lnTo>
                        <a:pt x="240" y="234"/>
                      </a:lnTo>
                      <a:lnTo>
                        <a:pt x="232" y="268"/>
                      </a:lnTo>
                      <a:lnTo>
                        <a:pt x="222" y="302"/>
                      </a:lnTo>
                      <a:lnTo>
                        <a:pt x="198" y="372"/>
                      </a:lnTo>
                      <a:lnTo>
                        <a:pt x="188" y="406"/>
                      </a:lnTo>
                      <a:lnTo>
                        <a:pt x="178" y="436"/>
                      </a:lnTo>
                      <a:lnTo>
                        <a:pt x="174" y="460"/>
                      </a:lnTo>
                      <a:lnTo>
                        <a:pt x="172" y="480"/>
                      </a:lnTo>
                      <a:lnTo>
                        <a:pt x="180" y="476"/>
                      </a:lnTo>
                      <a:lnTo>
                        <a:pt x="204" y="464"/>
                      </a:lnTo>
                      <a:lnTo>
                        <a:pt x="220" y="458"/>
                      </a:lnTo>
                      <a:lnTo>
                        <a:pt x="240" y="452"/>
                      </a:lnTo>
                      <a:lnTo>
                        <a:pt x="260" y="448"/>
                      </a:lnTo>
                      <a:lnTo>
                        <a:pt x="284" y="446"/>
                      </a:lnTo>
                      <a:lnTo>
                        <a:pt x="308" y="444"/>
                      </a:lnTo>
                      <a:lnTo>
                        <a:pt x="334" y="440"/>
                      </a:lnTo>
                      <a:lnTo>
                        <a:pt x="360" y="432"/>
                      </a:lnTo>
                      <a:lnTo>
                        <a:pt x="384" y="426"/>
                      </a:lnTo>
                      <a:lnTo>
                        <a:pt x="420" y="412"/>
                      </a:lnTo>
                      <a:lnTo>
                        <a:pt x="436" y="406"/>
                      </a:lnTo>
                      <a:lnTo>
                        <a:pt x="434" y="414"/>
                      </a:lnTo>
                      <a:lnTo>
                        <a:pt x="432" y="424"/>
                      </a:lnTo>
                      <a:lnTo>
                        <a:pt x="434" y="436"/>
                      </a:lnTo>
                      <a:lnTo>
                        <a:pt x="438" y="450"/>
                      </a:lnTo>
                      <a:lnTo>
                        <a:pt x="444" y="464"/>
                      </a:lnTo>
                      <a:lnTo>
                        <a:pt x="456" y="480"/>
                      </a:lnTo>
                      <a:lnTo>
                        <a:pt x="464" y="486"/>
                      </a:lnTo>
                      <a:lnTo>
                        <a:pt x="474" y="494"/>
                      </a:lnTo>
                      <a:lnTo>
                        <a:pt x="442" y="518"/>
                      </a:lnTo>
                      <a:lnTo>
                        <a:pt x="406" y="542"/>
                      </a:lnTo>
                      <a:lnTo>
                        <a:pt x="358" y="572"/>
                      </a:lnTo>
                      <a:lnTo>
                        <a:pt x="302" y="604"/>
                      </a:lnTo>
                      <a:lnTo>
                        <a:pt x="270" y="618"/>
                      </a:lnTo>
                      <a:lnTo>
                        <a:pt x="238" y="632"/>
                      </a:lnTo>
                      <a:lnTo>
                        <a:pt x="204" y="646"/>
                      </a:lnTo>
                      <a:lnTo>
                        <a:pt x="170" y="658"/>
                      </a:lnTo>
                      <a:lnTo>
                        <a:pt x="134" y="666"/>
                      </a:lnTo>
                      <a:lnTo>
                        <a:pt x="98" y="674"/>
                      </a:lnTo>
                      <a:lnTo>
                        <a:pt x="92" y="676"/>
                      </a:lnTo>
                      <a:lnTo>
                        <a:pt x="86" y="678"/>
                      </a:lnTo>
                      <a:lnTo>
                        <a:pt x="76" y="676"/>
                      </a:lnTo>
                      <a:lnTo>
                        <a:pt x="72" y="672"/>
                      </a:lnTo>
                      <a:lnTo>
                        <a:pt x="66" y="668"/>
                      </a:lnTo>
                      <a:lnTo>
                        <a:pt x="62" y="660"/>
                      </a:lnTo>
                      <a:lnTo>
                        <a:pt x="56" y="650"/>
                      </a:lnTo>
                      <a:lnTo>
                        <a:pt x="44" y="622"/>
                      </a:lnTo>
                      <a:lnTo>
                        <a:pt x="32" y="582"/>
                      </a:lnTo>
                      <a:lnTo>
                        <a:pt x="20" y="532"/>
                      </a:lnTo>
                      <a:lnTo>
                        <a:pt x="12" y="480"/>
                      </a:lnTo>
                      <a:lnTo>
                        <a:pt x="6" y="426"/>
                      </a:lnTo>
                      <a:lnTo>
                        <a:pt x="2" y="374"/>
                      </a:lnTo>
                      <a:lnTo>
                        <a:pt x="0" y="324"/>
                      </a:lnTo>
                      <a:lnTo>
                        <a:pt x="0" y="276"/>
                      </a:lnTo>
                      <a:lnTo>
                        <a:pt x="2" y="234"/>
                      </a:lnTo>
                      <a:lnTo>
                        <a:pt x="6" y="200"/>
                      </a:lnTo>
                      <a:lnTo>
                        <a:pt x="8" y="168"/>
                      </a:lnTo>
                      <a:lnTo>
                        <a:pt x="10" y="134"/>
                      </a:lnTo>
                      <a:lnTo>
                        <a:pt x="12" y="7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19" name="Freeform 520"/>
                <p:cNvSpPr>
                  <a:spLocks/>
                </p:cNvSpPr>
                <p:nvPr/>
              </p:nvSpPr>
              <p:spPr bwMode="auto">
                <a:xfrm>
                  <a:off x="1652" y="3562"/>
                  <a:ext cx="142" cy="370"/>
                </a:xfrm>
                <a:custGeom>
                  <a:avLst/>
                  <a:gdLst>
                    <a:gd name="T0" fmla="*/ 0 w 142"/>
                    <a:gd name="T1" fmla="*/ 0 h 370"/>
                    <a:gd name="T2" fmla="*/ 0 w 142"/>
                    <a:gd name="T3" fmla="*/ 0 h 370"/>
                    <a:gd name="T4" fmla="*/ 10 w 142"/>
                    <a:gd name="T5" fmla="*/ 8 h 370"/>
                    <a:gd name="T6" fmla="*/ 32 w 142"/>
                    <a:gd name="T7" fmla="*/ 30 h 370"/>
                    <a:gd name="T8" fmla="*/ 62 w 142"/>
                    <a:gd name="T9" fmla="*/ 64 h 370"/>
                    <a:gd name="T10" fmla="*/ 78 w 142"/>
                    <a:gd name="T11" fmla="*/ 84 h 370"/>
                    <a:gd name="T12" fmla="*/ 92 w 142"/>
                    <a:gd name="T13" fmla="*/ 108 h 370"/>
                    <a:gd name="T14" fmla="*/ 108 w 142"/>
                    <a:gd name="T15" fmla="*/ 134 h 370"/>
                    <a:gd name="T16" fmla="*/ 120 w 142"/>
                    <a:gd name="T17" fmla="*/ 162 h 370"/>
                    <a:gd name="T18" fmla="*/ 132 w 142"/>
                    <a:gd name="T19" fmla="*/ 194 h 370"/>
                    <a:gd name="T20" fmla="*/ 138 w 142"/>
                    <a:gd name="T21" fmla="*/ 226 h 370"/>
                    <a:gd name="T22" fmla="*/ 142 w 142"/>
                    <a:gd name="T23" fmla="*/ 260 h 370"/>
                    <a:gd name="T24" fmla="*/ 142 w 142"/>
                    <a:gd name="T25" fmla="*/ 276 h 370"/>
                    <a:gd name="T26" fmla="*/ 142 w 142"/>
                    <a:gd name="T27" fmla="*/ 294 h 370"/>
                    <a:gd name="T28" fmla="*/ 140 w 142"/>
                    <a:gd name="T29" fmla="*/ 312 h 370"/>
                    <a:gd name="T30" fmla="*/ 136 w 142"/>
                    <a:gd name="T31" fmla="*/ 332 h 370"/>
                    <a:gd name="T32" fmla="*/ 130 w 142"/>
                    <a:gd name="T33" fmla="*/ 350 h 370"/>
                    <a:gd name="T34" fmla="*/ 122 w 142"/>
                    <a:gd name="T35" fmla="*/ 370 h 370"/>
                    <a:gd name="T36" fmla="*/ 122 w 142"/>
                    <a:gd name="T37" fmla="*/ 370 h 370"/>
                    <a:gd name="T38" fmla="*/ 124 w 142"/>
                    <a:gd name="T39" fmla="*/ 362 h 370"/>
                    <a:gd name="T40" fmla="*/ 128 w 142"/>
                    <a:gd name="T41" fmla="*/ 340 h 370"/>
                    <a:gd name="T42" fmla="*/ 130 w 142"/>
                    <a:gd name="T43" fmla="*/ 306 h 370"/>
                    <a:gd name="T44" fmla="*/ 130 w 142"/>
                    <a:gd name="T45" fmla="*/ 286 h 370"/>
                    <a:gd name="T46" fmla="*/ 128 w 142"/>
                    <a:gd name="T47" fmla="*/ 262 h 370"/>
                    <a:gd name="T48" fmla="*/ 122 w 142"/>
                    <a:gd name="T49" fmla="*/ 236 h 370"/>
                    <a:gd name="T50" fmla="*/ 116 w 142"/>
                    <a:gd name="T51" fmla="*/ 208 h 370"/>
                    <a:gd name="T52" fmla="*/ 106 w 142"/>
                    <a:gd name="T53" fmla="*/ 178 h 370"/>
                    <a:gd name="T54" fmla="*/ 94 w 142"/>
                    <a:gd name="T55" fmla="*/ 146 h 370"/>
                    <a:gd name="T56" fmla="*/ 76 w 142"/>
                    <a:gd name="T57" fmla="*/ 112 h 370"/>
                    <a:gd name="T58" fmla="*/ 56 w 142"/>
                    <a:gd name="T59" fmla="*/ 76 h 370"/>
                    <a:gd name="T60" fmla="*/ 30 w 142"/>
                    <a:gd name="T61" fmla="*/ 38 h 370"/>
                    <a:gd name="T62" fmla="*/ 0 w 142"/>
                    <a:gd name="T63" fmla="*/ 0 h 3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142"/>
                    <a:gd name="T97" fmla="*/ 0 h 370"/>
                    <a:gd name="T98" fmla="*/ 142 w 142"/>
                    <a:gd name="T99" fmla="*/ 370 h 3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142" h="37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" y="8"/>
                      </a:lnTo>
                      <a:lnTo>
                        <a:pt x="32" y="30"/>
                      </a:lnTo>
                      <a:lnTo>
                        <a:pt x="62" y="64"/>
                      </a:lnTo>
                      <a:lnTo>
                        <a:pt x="78" y="84"/>
                      </a:lnTo>
                      <a:lnTo>
                        <a:pt x="92" y="108"/>
                      </a:lnTo>
                      <a:lnTo>
                        <a:pt x="108" y="134"/>
                      </a:lnTo>
                      <a:lnTo>
                        <a:pt x="120" y="162"/>
                      </a:lnTo>
                      <a:lnTo>
                        <a:pt x="132" y="194"/>
                      </a:lnTo>
                      <a:lnTo>
                        <a:pt x="138" y="226"/>
                      </a:lnTo>
                      <a:lnTo>
                        <a:pt x="142" y="260"/>
                      </a:lnTo>
                      <a:lnTo>
                        <a:pt x="142" y="276"/>
                      </a:lnTo>
                      <a:lnTo>
                        <a:pt x="142" y="294"/>
                      </a:lnTo>
                      <a:lnTo>
                        <a:pt x="140" y="312"/>
                      </a:lnTo>
                      <a:lnTo>
                        <a:pt x="136" y="332"/>
                      </a:lnTo>
                      <a:lnTo>
                        <a:pt x="130" y="350"/>
                      </a:lnTo>
                      <a:lnTo>
                        <a:pt x="122" y="370"/>
                      </a:lnTo>
                      <a:lnTo>
                        <a:pt x="124" y="362"/>
                      </a:lnTo>
                      <a:lnTo>
                        <a:pt x="128" y="340"/>
                      </a:lnTo>
                      <a:lnTo>
                        <a:pt x="130" y="306"/>
                      </a:lnTo>
                      <a:lnTo>
                        <a:pt x="130" y="286"/>
                      </a:lnTo>
                      <a:lnTo>
                        <a:pt x="128" y="262"/>
                      </a:lnTo>
                      <a:lnTo>
                        <a:pt x="122" y="236"/>
                      </a:lnTo>
                      <a:lnTo>
                        <a:pt x="116" y="208"/>
                      </a:lnTo>
                      <a:lnTo>
                        <a:pt x="106" y="178"/>
                      </a:lnTo>
                      <a:lnTo>
                        <a:pt x="94" y="146"/>
                      </a:lnTo>
                      <a:lnTo>
                        <a:pt x="76" y="112"/>
                      </a:lnTo>
                      <a:lnTo>
                        <a:pt x="56" y="76"/>
                      </a:lnTo>
                      <a:lnTo>
                        <a:pt x="30" y="3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20" name="Freeform 521"/>
                <p:cNvSpPr>
                  <a:spLocks/>
                </p:cNvSpPr>
                <p:nvPr/>
              </p:nvSpPr>
              <p:spPr bwMode="auto">
                <a:xfrm>
                  <a:off x="1652" y="3562"/>
                  <a:ext cx="142" cy="370"/>
                </a:xfrm>
                <a:custGeom>
                  <a:avLst/>
                  <a:gdLst>
                    <a:gd name="T0" fmla="*/ 0 w 142"/>
                    <a:gd name="T1" fmla="*/ 0 h 370"/>
                    <a:gd name="T2" fmla="*/ 0 w 142"/>
                    <a:gd name="T3" fmla="*/ 0 h 370"/>
                    <a:gd name="T4" fmla="*/ 10 w 142"/>
                    <a:gd name="T5" fmla="*/ 8 h 370"/>
                    <a:gd name="T6" fmla="*/ 32 w 142"/>
                    <a:gd name="T7" fmla="*/ 30 h 370"/>
                    <a:gd name="T8" fmla="*/ 62 w 142"/>
                    <a:gd name="T9" fmla="*/ 64 h 370"/>
                    <a:gd name="T10" fmla="*/ 78 w 142"/>
                    <a:gd name="T11" fmla="*/ 84 h 370"/>
                    <a:gd name="T12" fmla="*/ 92 w 142"/>
                    <a:gd name="T13" fmla="*/ 108 h 370"/>
                    <a:gd name="T14" fmla="*/ 108 w 142"/>
                    <a:gd name="T15" fmla="*/ 134 h 370"/>
                    <a:gd name="T16" fmla="*/ 120 w 142"/>
                    <a:gd name="T17" fmla="*/ 162 h 370"/>
                    <a:gd name="T18" fmla="*/ 132 w 142"/>
                    <a:gd name="T19" fmla="*/ 194 h 370"/>
                    <a:gd name="T20" fmla="*/ 138 w 142"/>
                    <a:gd name="T21" fmla="*/ 226 h 370"/>
                    <a:gd name="T22" fmla="*/ 142 w 142"/>
                    <a:gd name="T23" fmla="*/ 260 h 370"/>
                    <a:gd name="T24" fmla="*/ 142 w 142"/>
                    <a:gd name="T25" fmla="*/ 276 h 370"/>
                    <a:gd name="T26" fmla="*/ 142 w 142"/>
                    <a:gd name="T27" fmla="*/ 294 h 370"/>
                    <a:gd name="T28" fmla="*/ 140 w 142"/>
                    <a:gd name="T29" fmla="*/ 312 h 370"/>
                    <a:gd name="T30" fmla="*/ 136 w 142"/>
                    <a:gd name="T31" fmla="*/ 332 h 370"/>
                    <a:gd name="T32" fmla="*/ 130 w 142"/>
                    <a:gd name="T33" fmla="*/ 350 h 370"/>
                    <a:gd name="T34" fmla="*/ 122 w 142"/>
                    <a:gd name="T35" fmla="*/ 370 h 370"/>
                    <a:gd name="T36" fmla="*/ 122 w 142"/>
                    <a:gd name="T37" fmla="*/ 370 h 370"/>
                    <a:gd name="T38" fmla="*/ 124 w 142"/>
                    <a:gd name="T39" fmla="*/ 362 h 370"/>
                    <a:gd name="T40" fmla="*/ 128 w 142"/>
                    <a:gd name="T41" fmla="*/ 340 h 370"/>
                    <a:gd name="T42" fmla="*/ 130 w 142"/>
                    <a:gd name="T43" fmla="*/ 306 h 370"/>
                    <a:gd name="T44" fmla="*/ 130 w 142"/>
                    <a:gd name="T45" fmla="*/ 286 h 370"/>
                    <a:gd name="T46" fmla="*/ 128 w 142"/>
                    <a:gd name="T47" fmla="*/ 262 h 370"/>
                    <a:gd name="T48" fmla="*/ 122 w 142"/>
                    <a:gd name="T49" fmla="*/ 236 h 370"/>
                    <a:gd name="T50" fmla="*/ 116 w 142"/>
                    <a:gd name="T51" fmla="*/ 208 h 370"/>
                    <a:gd name="T52" fmla="*/ 106 w 142"/>
                    <a:gd name="T53" fmla="*/ 178 h 370"/>
                    <a:gd name="T54" fmla="*/ 94 w 142"/>
                    <a:gd name="T55" fmla="*/ 146 h 370"/>
                    <a:gd name="T56" fmla="*/ 76 w 142"/>
                    <a:gd name="T57" fmla="*/ 112 h 370"/>
                    <a:gd name="T58" fmla="*/ 56 w 142"/>
                    <a:gd name="T59" fmla="*/ 76 h 370"/>
                    <a:gd name="T60" fmla="*/ 30 w 142"/>
                    <a:gd name="T61" fmla="*/ 38 h 370"/>
                    <a:gd name="T62" fmla="*/ 0 w 142"/>
                    <a:gd name="T63" fmla="*/ 0 h 3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142"/>
                    <a:gd name="T97" fmla="*/ 0 h 370"/>
                    <a:gd name="T98" fmla="*/ 142 w 142"/>
                    <a:gd name="T99" fmla="*/ 370 h 3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142" h="37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" y="8"/>
                      </a:lnTo>
                      <a:lnTo>
                        <a:pt x="32" y="30"/>
                      </a:lnTo>
                      <a:lnTo>
                        <a:pt x="62" y="64"/>
                      </a:lnTo>
                      <a:lnTo>
                        <a:pt x="78" y="84"/>
                      </a:lnTo>
                      <a:lnTo>
                        <a:pt x="92" y="108"/>
                      </a:lnTo>
                      <a:lnTo>
                        <a:pt x="108" y="134"/>
                      </a:lnTo>
                      <a:lnTo>
                        <a:pt x="120" y="162"/>
                      </a:lnTo>
                      <a:lnTo>
                        <a:pt x="132" y="194"/>
                      </a:lnTo>
                      <a:lnTo>
                        <a:pt x="138" y="226"/>
                      </a:lnTo>
                      <a:lnTo>
                        <a:pt x="142" y="260"/>
                      </a:lnTo>
                      <a:lnTo>
                        <a:pt x="142" y="276"/>
                      </a:lnTo>
                      <a:lnTo>
                        <a:pt x="142" y="294"/>
                      </a:lnTo>
                      <a:lnTo>
                        <a:pt x="140" y="312"/>
                      </a:lnTo>
                      <a:lnTo>
                        <a:pt x="136" y="332"/>
                      </a:lnTo>
                      <a:lnTo>
                        <a:pt x="130" y="350"/>
                      </a:lnTo>
                      <a:lnTo>
                        <a:pt x="122" y="370"/>
                      </a:lnTo>
                      <a:lnTo>
                        <a:pt x="124" y="362"/>
                      </a:lnTo>
                      <a:lnTo>
                        <a:pt x="128" y="340"/>
                      </a:lnTo>
                      <a:lnTo>
                        <a:pt x="130" y="306"/>
                      </a:lnTo>
                      <a:lnTo>
                        <a:pt x="130" y="286"/>
                      </a:lnTo>
                      <a:lnTo>
                        <a:pt x="128" y="262"/>
                      </a:lnTo>
                      <a:lnTo>
                        <a:pt x="122" y="236"/>
                      </a:lnTo>
                      <a:lnTo>
                        <a:pt x="116" y="208"/>
                      </a:lnTo>
                      <a:lnTo>
                        <a:pt x="106" y="178"/>
                      </a:lnTo>
                      <a:lnTo>
                        <a:pt x="94" y="146"/>
                      </a:lnTo>
                      <a:lnTo>
                        <a:pt x="76" y="112"/>
                      </a:lnTo>
                      <a:lnTo>
                        <a:pt x="56" y="76"/>
                      </a:lnTo>
                      <a:lnTo>
                        <a:pt x="30" y="38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21" name="Freeform 522"/>
                <p:cNvSpPr>
                  <a:spLocks/>
                </p:cNvSpPr>
                <p:nvPr/>
              </p:nvSpPr>
              <p:spPr bwMode="auto">
                <a:xfrm>
                  <a:off x="2150" y="3390"/>
                  <a:ext cx="8" cy="14"/>
                </a:xfrm>
                <a:custGeom>
                  <a:avLst/>
                  <a:gdLst>
                    <a:gd name="T0" fmla="*/ 6 w 8"/>
                    <a:gd name="T1" fmla="*/ 0 h 14"/>
                    <a:gd name="T2" fmla="*/ 6 w 8"/>
                    <a:gd name="T3" fmla="*/ 0 h 14"/>
                    <a:gd name="T4" fmla="*/ 8 w 8"/>
                    <a:gd name="T5" fmla="*/ 6 h 14"/>
                    <a:gd name="T6" fmla="*/ 6 w 8"/>
                    <a:gd name="T7" fmla="*/ 10 h 14"/>
                    <a:gd name="T8" fmla="*/ 0 w 8"/>
                    <a:gd name="T9" fmla="*/ 14 h 14"/>
                    <a:gd name="T10" fmla="*/ 0 w 8"/>
                    <a:gd name="T11" fmla="*/ 14 h 14"/>
                    <a:gd name="T12" fmla="*/ 2 w 8"/>
                    <a:gd name="T13" fmla="*/ 8 h 14"/>
                    <a:gd name="T14" fmla="*/ 6 w 8"/>
                    <a:gd name="T15" fmla="*/ 0 h 1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8"/>
                    <a:gd name="T25" fmla="*/ 0 h 14"/>
                    <a:gd name="T26" fmla="*/ 8 w 8"/>
                    <a:gd name="T27" fmla="*/ 14 h 14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8" h="14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8" y="6"/>
                      </a:lnTo>
                      <a:lnTo>
                        <a:pt x="6" y="10"/>
                      </a:lnTo>
                      <a:lnTo>
                        <a:pt x="0" y="14"/>
                      </a:lnTo>
                      <a:lnTo>
                        <a:pt x="2" y="8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22" name="Freeform 523"/>
                <p:cNvSpPr>
                  <a:spLocks/>
                </p:cNvSpPr>
                <p:nvPr/>
              </p:nvSpPr>
              <p:spPr bwMode="auto">
                <a:xfrm>
                  <a:off x="2150" y="3390"/>
                  <a:ext cx="8" cy="14"/>
                </a:xfrm>
                <a:custGeom>
                  <a:avLst/>
                  <a:gdLst>
                    <a:gd name="T0" fmla="*/ 6 w 8"/>
                    <a:gd name="T1" fmla="*/ 0 h 14"/>
                    <a:gd name="T2" fmla="*/ 6 w 8"/>
                    <a:gd name="T3" fmla="*/ 0 h 14"/>
                    <a:gd name="T4" fmla="*/ 8 w 8"/>
                    <a:gd name="T5" fmla="*/ 6 h 14"/>
                    <a:gd name="T6" fmla="*/ 6 w 8"/>
                    <a:gd name="T7" fmla="*/ 10 h 14"/>
                    <a:gd name="T8" fmla="*/ 0 w 8"/>
                    <a:gd name="T9" fmla="*/ 14 h 14"/>
                    <a:gd name="T10" fmla="*/ 0 w 8"/>
                    <a:gd name="T11" fmla="*/ 14 h 14"/>
                    <a:gd name="T12" fmla="*/ 2 w 8"/>
                    <a:gd name="T13" fmla="*/ 8 h 14"/>
                    <a:gd name="T14" fmla="*/ 6 w 8"/>
                    <a:gd name="T15" fmla="*/ 0 h 1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8"/>
                    <a:gd name="T25" fmla="*/ 0 h 14"/>
                    <a:gd name="T26" fmla="*/ 8 w 8"/>
                    <a:gd name="T27" fmla="*/ 14 h 14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8" h="14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8" y="6"/>
                      </a:lnTo>
                      <a:lnTo>
                        <a:pt x="6" y="10"/>
                      </a:lnTo>
                      <a:lnTo>
                        <a:pt x="0" y="14"/>
                      </a:lnTo>
                      <a:lnTo>
                        <a:pt x="2" y="8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23" name="Freeform 524"/>
                <p:cNvSpPr>
                  <a:spLocks/>
                </p:cNvSpPr>
                <p:nvPr/>
              </p:nvSpPr>
              <p:spPr bwMode="auto">
                <a:xfrm>
                  <a:off x="1998" y="3318"/>
                  <a:ext cx="116" cy="110"/>
                </a:xfrm>
                <a:custGeom>
                  <a:avLst/>
                  <a:gdLst>
                    <a:gd name="T0" fmla="*/ 116 w 116"/>
                    <a:gd name="T1" fmla="*/ 84 h 110"/>
                    <a:gd name="T2" fmla="*/ 116 w 116"/>
                    <a:gd name="T3" fmla="*/ 84 h 110"/>
                    <a:gd name="T4" fmla="*/ 108 w 116"/>
                    <a:gd name="T5" fmla="*/ 84 h 110"/>
                    <a:gd name="T6" fmla="*/ 88 w 116"/>
                    <a:gd name="T7" fmla="*/ 78 h 110"/>
                    <a:gd name="T8" fmla="*/ 74 w 116"/>
                    <a:gd name="T9" fmla="*/ 74 h 110"/>
                    <a:gd name="T10" fmla="*/ 62 w 116"/>
                    <a:gd name="T11" fmla="*/ 68 h 110"/>
                    <a:gd name="T12" fmla="*/ 48 w 116"/>
                    <a:gd name="T13" fmla="*/ 60 h 110"/>
                    <a:gd name="T14" fmla="*/ 36 w 116"/>
                    <a:gd name="T15" fmla="*/ 52 h 110"/>
                    <a:gd name="T16" fmla="*/ 36 w 116"/>
                    <a:gd name="T17" fmla="*/ 52 h 110"/>
                    <a:gd name="T18" fmla="*/ 18 w 116"/>
                    <a:gd name="T19" fmla="*/ 30 h 110"/>
                    <a:gd name="T20" fmla="*/ 6 w 116"/>
                    <a:gd name="T21" fmla="*/ 14 h 110"/>
                    <a:gd name="T22" fmla="*/ 2 w 116"/>
                    <a:gd name="T23" fmla="*/ 4 h 110"/>
                    <a:gd name="T24" fmla="*/ 0 w 116"/>
                    <a:gd name="T25" fmla="*/ 0 h 110"/>
                    <a:gd name="T26" fmla="*/ 0 w 116"/>
                    <a:gd name="T27" fmla="*/ 0 h 110"/>
                    <a:gd name="T28" fmla="*/ 4 w 116"/>
                    <a:gd name="T29" fmla="*/ 12 h 110"/>
                    <a:gd name="T30" fmla="*/ 14 w 116"/>
                    <a:gd name="T31" fmla="*/ 38 h 110"/>
                    <a:gd name="T32" fmla="*/ 22 w 116"/>
                    <a:gd name="T33" fmla="*/ 54 h 110"/>
                    <a:gd name="T34" fmla="*/ 30 w 116"/>
                    <a:gd name="T35" fmla="*/ 70 h 110"/>
                    <a:gd name="T36" fmla="*/ 40 w 116"/>
                    <a:gd name="T37" fmla="*/ 84 h 110"/>
                    <a:gd name="T38" fmla="*/ 52 w 116"/>
                    <a:gd name="T39" fmla="*/ 98 h 110"/>
                    <a:gd name="T40" fmla="*/ 52 w 116"/>
                    <a:gd name="T41" fmla="*/ 98 h 110"/>
                    <a:gd name="T42" fmla="*/ 64 w 116"/>
                    <a:gd name="T43" fmla="*/ 106 h 110"/>
                    <a:gd name="T44" fmla="*/ 74 w 116"/>
                    <a:gd name="T45" fmla="*/ 110 h 110"/>
                    <a:gd name="T46" fmla="*/ 84 w 116"/>
                    <a:gd name="T47" fmla="*/ 110 h 110"/>
                    <a:gd name="T48" fmla="*/ 92 w 116"/>
                    <a:gd name="T49" fmla="*/ 108 h 110"/>
                    <a:gd name="T50" fmla="*/ 100 w 116"/>
                    <a:gd name="T51" fmla="*/ 102 h 110"/>
                    <a:gd name="T52" fmla="*/ 106 w 116"/>
                    <a:gd name="T53" fmla="*/ 96 h 110"/>
                    <a:gd name="T54" fmla="*/ 116 w 116"/>
                    <a:gd name="T55" fmla="*/ 84 h 110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116"/>
                    <a:gd name="T85" fmla="*/ 0 h 110"/>
                    <a:gd name="T86" fmla="*/ 116 w 116"/>
                    <a:gd name="T87" fmla="*/ 110 h 110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116" h="110">
                      <a:moveTo>
                        <a:pt x="116" y="84"/>
                      </a:moveTo>
                      <a:lnTo>
                        <a:pt x="116" y="84"/>
                      </a:lnTo>
                      <a:lnTo>
                        <a:pt x="108" y="84"/>
                      </a:lnTo>
                      <a:lnTo>
                        <a:pt x="88" y="78"/>
                      </a:lnTo>
                      <a:lnTo>
                        <a:pt x="74" y="74"/>
                      </a:lnTo>
                      <a:lnTo>
                        <a:pt x="62" y="68"/>
                      </a:lnTo>
                      <a:lnTo>
                        <a:pt x="48" y="60"/>
                      </a:lnTo>
                      <a:lnTo>
                        <a:pt x="36" y="52"/>
                      </a:lnTo>
                      <a:lnTo>
                        <a:pt x="18" y="30"/>
                      </a:lnTo>
                      <a:lnTo>
                        <a:pt x="6" y="14"/>
                      </a:lnTo>
                      <a:lnTo>
                        <a:pt x="2" y="4"/>
                      </a:lnTo>
                      <a:lnTo>
                        <a:pt x="0" y="0"/>
                      </a:lnTo>
                      <a:lnTo>
                        <a:pt x="4" y="12"/>
                      </a:lnTo>
                      <a:lnTo>
                        <a:pt x="14" y="38"/>
                      </a:lnTo>
                      <a:lnTo>
                        <a:pt x="22" y="54"/>
                      </a:lnTo>
                      <a:lnTo>
                        <a:pt x="30" y="70"/>
                      </a:lnTo>
                      <a:lnTo>
                        <a:pt x="40" y="84"/>
                      </a:lnTo>
                      <a:lnTo>
                        <a:pt x="52" y="98"/>
                      </a:lnTo>
                      <a:lnTo>
                        <a:pt x="64" y="106"/>
                      </a:lnTo>
                      <a:lnTo>
                        <a:pt x="74" y="110"/>
                      </a:lnTo>
                      <a:lnTo>
                        <a:pt x="84" y="110"/>
                      </a:lnTo>
                      <a:lnTo>
                        <a:pt x="92" y="108"/>
                      </a:lnTo>
                      <a:lnTo>
                        <a:pt x="100" y="102"/>
                      </a:lnTo>
                      <a:lnTo>
                        <a:pt x="106" y="96"/>
                      </a:lnTo>
                      <a:lnTo>
                        <a:pt x="116" y="84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24" name="Freeform 525"/>
                <p:cNvSpPr>
                  <a:spLocks/>
                </p:cNvSpPr>
                <p:nvPr/>
              </p:nvSpPr>
              <p:spPr bwMode="auto">
                <a:xfrm>
                  <a:off x="1998" y="3318"/>
                  <a:ext cx="116" cy="110"/>
                </a:xfrm>
                <a:custGeom>
                  <a:avLst/>
                  <a:gdLst>
                    <a:gd name="T0" fmla="*/ 116 w 116"/>
                    <a:gd name="T1" fmla="*/ 84 h 110"/>
                    <a:gd name="T2" fmla="*/ 116 w 116"/>
                    <a:gd name="T3" fmla="*/ 84 h 110"/>
                    <a:gd name="T4" fmla="*/ 108 w 116"/>
                    <a:gd name="T5" fmla="*/ 84 h 110"/>
                    <a:gd name="T6" fmla="*/ 88 w 116"/>
                    <a:gd name="T7" fmla="*/ 78 h 110"/>
                    <a:gd name="T8" fmla="*/ 74 w 116"/>
                    <a:gd name="T9" fmla="*/ 74 h 110"/>
                    <a:gd name="T10" fmla="*/ 62 w 116"/>
                    <a:gd name="T11" fmla="*/ 68 h 110"/>
                    <a:gd name="T12" fmla="*/ 48 w 116"/>
                    <a:gd name="T13" fmla="*/ 60 h 110"/>
                    <a:gd name="T14" fmla="*/ 36 w 116"/>
                    <a:gd name="T15" fmla="*/ 52 h 110"/>
                    <a:gd name="T16" fmla="*/ 36 w 116"/>
                    <a:gd name="T17" fmla="*/ 52 h 110"/>
                    <a:gd name="T18" fmla="*/ 18 w 116"/>
                    <a:gd name="T19" fmla="*/ 30 h 110"/>
                    <a:gd name="T20" fmla="*/ 6 w 116"/>
                    <a:gd name="T21" fmla="*/ 14 h 110"/>
                    <a:gd name="T22" fmla="*/ 2 w 116"/>
                    <a:gd name="T23" fmla="*/ 4 h 110"/>
                    <a:gd name="T24" fmla="*/ 0 w 116"/>
                    <a:gd name="T25" fmla="*/ 0 h 110"/>
                    <a:gd name="T26" fmla="*/ 0 w 116"/>
                    <a:gd name="T27" fmla="*/ 0 h 110"/>
                    <a:gd name="T28" fmla="*/ 4 w 116"/>
                    <a:gd name="T29" fmla="*/ 12 h 110"/>
                    <a:gd name="T30" fmla="*/ 14 w 116"/>
                    <a:gd name="T31" fmla="*/ 38 h 110"/>
                    <a:gd name="T32" fmla="*/ 22 w 116"/>
                    <a:gd name="T33" fmla="*/ 54 h 110"/>
                    <a:gd name="T34" fmla="*/ 30 w 116"/>
                    <a:gd name="T35" fmla="*/ 70 h 110"/>
                    <a:gd name="T36" fmla="*/ 40 w 116"/>
                    <a:gd name="T37" fmla="*/ 84 h 110"/>
                    <a:gd name="T38" fmla="*/ 52 w 116"/>
                    <a:gd name="T39" fmla="*/ 98 h 110"/>
                    <a:gd name="T40" fmla="*/ 52 w 116"/>
                    <a:gd name="T41" fmla="*/ 98 h 110"/>
                    <a:gd name="T42" fmla="*/ 64 w 116"/>
                    <a:gd name="T43" fmla="*/ 106 h 110"/>
                    <a:gd name="T44" fmla="*/ 74 w 116"/>
                    <a:gd name="T45" fmla="*/ 110 h 110"/>
                    <a:gd name="T46" fmla="*/ 84 w 116"/>
                    <a:gd name="T47" fmla="*/ 110 h 110"/>
                    <a:gd name="T48" fmla="*/ 92 w 116"/>
                    <a:gd name="T49" fmla="*/ 108 h 110"/>
                    <a:gd name="T50" fmla="*/ 100 w 116"/>
                    <a:gd name="T51" fmla="*/ 102 h 110"/>
                    <a:gd name="T52" fmla="*/ 106 w 116"/>
                    <a:gd name="T53" fmla="*/ 96 h 110"/>
                    <a:gd name="T54" fmla="*/ 116 w 116"/>
                    <a:gd name="T55" fmla="*/ 84 h 110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116"/>
                    <a:gd name="T85" fmla="*/ 0 h 110"/>
                    <a:gd name="T86" fmla="*/ 116 w 116"/>
                    <a:gd name="T87" fmla="*/ 110 h 110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116" h="110">
                      <a:moveTo>
                        <a:pt x="116" y="84"/>
                      </a:moveTo>
                      <a:lnTo>
                        <a:pt x="116" y="84"/>
                      </a:lnTo>
                      <a:lnTo>
                        <a:pt x="108" y="84"/>
                      </a:lnTo>
                      <a:lnTo>
                        <a:pt x="88" y="78"/>
                      </a:lnTo>
                      <a:lnTo>
                        <a:pt x="74" y="74"/>
                      </a:lnTo>
                      <a:lnTo>
                        <a:pt x="62" y="68"/>
                      </a:lnTo>
                      <a:lnTo>
                        <a:pt x="48" y="60"/>
                      </a:lnTo>
                      <a:lnTo>
                        <a:pt x="36" y="52"/>
                      </a:lnTo>
                      <a:lnTo>
                        <a:pt x="18" y="30"/>
                      </a:lnTo>
                      <a:lnTo>
                        <a:pt x="6" y="14"/>
                      </a:lnTo>
                      <a:lnTo>
                        <a:pt x="2" y="4"/>
                      </a:lnTo>
                      <a:lnTo>
                        <a:pt x="0" y="0"/>
                      </a:lnTo>
                      <a:lnTo>
                        <a:pt x="4" y="12"/>
                      </a:lnTo>
                      <a:lnTo>
                        <a:pt x="14" y="38"/>
                      </a:lnTo>
                      <a:lnTo>
                        <a:pt x="22" y="54"/>
                      </a:lnTo>
                      <a:lnTo>
                        <a:pt x="30" y="70"/>
                      </a:lnTo>
                      <a:lnTo>
                        <a:pt x="40" y="84"/>
                      </a:lnTo>
                      <a:lnTo>
                        <a:pt x="52" y="98"/>
                      </a:lnTo>
                      <a:lnTo>
                        <a:pt x="64" y="106"/>
                      </a:lnTo>
                      <a:lnTo>
                        <a:pt x="74" y="110"/>
                      </a:lnTo>
                      <a:lnTo>
                        <a:pt x="84" y="110"/>
                      </a:lnTo>
                      <a:lnTo>
                        <a:pt x="92" y="108"/>
                      </a:lnTo>
                      <a:lnTo>
                        <a:pt x="100" y="102"/>
                      </a:lnTo>
                      <a:lnTo>
                        <a:pt x="106" y="96"/>
                      </a:lnTo>
                      <a:lnTo>
                        <a:pt x="116" y="8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25" name="Freeform 526"/>
                <p:cNvSpPr>
                  <a:spLocks/>
                </p:cNvSpPr>
                <p:nvPr/>
              </p:nvSpPr>
              <p:spPr bwMode="auto">
                <a:xfrm>
                  <a:off x="2056" y="3240"/>
                  <a:ext cx="86" cy="44"/>
                </a:xfrm>
                <a:custGeom>
                  <a:avLst/>
                  <a:gdLst>
                    <a:gd name="T0" fmla="*/ 78 w 86"/>
                    <a:gd name="T1" fmla="*/ 2 h 44"/>
                    <a:gd name="T2" fmla="*/ 78 w 86"/>
                    <a:gd name="T3" fmla="*/ 2 h 44"/>
                    <a:gd name="T4" fmla="*/ 66 w 86"/>
                    <a:gd name="T5" fmla="*/ 4 h 44"/>
                    <a:gd name="T6" fmla="*/ 52 w 86"/>
                    <a:gd name="T7" fmla="*/ 4 h 44"/>
                    <a:gd name="T8" fmla="*/ 34 w 86"/>
                    <a:gd name="T9" fmla="*/ 2 h 44"/>
                    <a:gd name="T10" fmla="*/ 34 w 86"/>
                    <a:gd name="T11" fmla="*/ 2 h 44"/>
                    <a:gd name="T12" fmla="*/ 16 w 86"/>
                    <a:gd name="T13" fmla="*/ 0 h 44"/>
                    <a:gd name="T14" fmla="*/ 8 w 86"/>
                    <a:gd name="T15" fmla="*/ 2 h 44"/>
                    <a:gd name="T16" fmla="*/ 4 w 86"/>
                    <a:gd name="T17" fmla="*/ 4 h 44"/>
                    <a:gd name="T18" fmla="*/ 0 w 86"/>
                    <a:gd name="T19" fmla="*/ 8 h 44"/>
                    <a:gd name="T20" fmla="*/ 0 w 86"/>
                    <a:gd name="T21" fmla="*/ 12 h 44"/>
                    <a:gd name="T22" fmla="*/ 2 w 86"/>
                    <a:gd name="T23" fmla="*/ 20 h 44"/>
                    <a:gd name="T24" fmla="*/ 10 w 86"/>
                    <a:gd name="T25" fmla="*/ 30 h 44"/>
                    <a:gd name="T26" fmla="*/ 10 w 86"/>
                    <a:gd name="T27" fmla="*/ 30 h 44"/>
                    <a:gd name="T28" fmla="*/ 22 w 86"/>
                    <a:gd name="T29" fmla="*/ 40 h 44"/>
                    <a:gd name="T30" fmla="*/ 34 w 86"/>
                    <a:gd name="T31" fmla="*/ 44 h 44"/>
                    <a:gd name="T32" fmla="*/ 44 w 86"/>
                    <a:gd name="T33" fmla="*/ 44 h 44"/>
                    <a:gd name="T34" fmla="*/ 54 w 86"/>
                    <a:gd name="T35" fmla="*/ 40 h 44"/>
                    <a:gd name="T36" fmla="*/ 62 w 86"/>
                    <a:gd name="T37" fmla="*/ 36 h 44"/>
                    <a:gd name="T38" fmla="*/ 70 w 86"/>
                    <a:gd name="T39" fmla="*/ 28 h 44"/>
                    <a:gd name="T40" fmla="*/ 80 w 86"/>
                    <a:gd name="T41" fmla="*/ 18 h 44"/>
                    <a:gd name="T42" fmla="*/ 80 w 86"/>
                    <a:gd name="T43" fmla="*/ 18 h 44"/>
                    <a:gd name="T44" fmla="*/ 84 w 86"/>
                    <a:gd name="T45" fmla="*/ 14 h 44"/>
                    <a:gd name="T46" fmla="*/ 86 w 86"/>
                    <a:gd name="T47" fmla="*/ 8 h 44"/>
                    <a:gd name="T48" fmla="*/ 84 w 86"/>
                    <a:gd name="T49" fmla="*/ 4 h 44"/>
                    <a:gd name="T50" fmla="*/ 78 w 86"/>
                    <a:gd name="T51" fmla="*/ 2 h 4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86"/>
                    <a:gd name="T79" fmla="*/ 0 h 44"/>
                    <a:gd name="T80" fmla="*/ 86 w 86"/>
                    <a:gd name="T81" fmla="*/ 44 h 44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86" h="44">
                      <a:moveTo>
                        <a:pt x="78" y="2"/>
                      </a:moveTo>
                      <a:lnTo>
                        <a:pt x="78" y="2"/>
                      </a:lnTo>
                      <a:lnTo>
                        <a:pt x="66" y="4"/>
                      </a:lnTo>
                      <a:lnTo>
                        <a:pt x="52" y="4"/>
                      </a:lnTo>
                      <a:lnTo>
                        <a:pt x="34" y="2"/>
                      </a:lnTo>
                      <a:lnTo>
                        <a:pt x="16" y="0"/>
                      </a:lnTo>
                      <a:lnTo>
                        <a:pt x="8" y="2"/>
                      </a:lnTo>
                      <a:lnTo>
                        <a:pt x="4" y="4"/>
                      </a:lnTo>
                      <a:lnTo>
                        <a:pt x="0" y="8"/>
                      </a:lnTo>
                      <a:lnTo>
                        <a:pt x="0" y="12"/>
                      </a:lnTo>
                      <a:lnTo>
                        <a:pt x="2" y="20"/>
                      </a:lnTo>
                      <a:lnTo>
                        <a:pt x="10" y="30"/>
                      </a:lnTo>
                      <a:lnTo>
                        <a:pt x="22" y="40"/>
                      </a:lnTo>
                      <a:lnTo>
                        <a:pt x="34" y="44"/>
                      </a:lnTo>
                      <a:lnTo>
                        <a:pt x="44" y="44"/>
                      </a:lnTo>
                      <a:lnTo>
                        <a:pt x="54" y="40"/>
                      </a:lnTo>
                      <a:lnTo>
                        <a:pt x="62" y="36"/>
                      </a:lnTo>
                      <a:lnTo>
                        <a:pt x="70" y="28"/>
                      </a:lnTo>
                      <a:lnTo>
                        <a:pt x="80" y="18"/>
                      </a:lnTo>
                      <a:lnTo>
                        <a:pt x="84" y="14"/>
                      </a:lnTo>
                      <a:lnTo>
                        <a:pt x="86" y="8"/>
                      </a:lnTo>
                      <a:lnTo>
                        <a:pt x="84" y="4"/>
                      </a:lnTo>
                      <a:lnTo>
                        <a:pt x="78" y="2"/>
                      </a:lnTo>
                      <a:close/>
                    </a:path>
                  </a:pathLst>
                </a:custGeom>
                <a:solidFill>
                  <a:srgbClr val="F09C5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26" name="Freeform 527"/>
                <p:cNvSpPr>
                  <a:spLocks/>
                </p:cNvSpPr>
                <p:nvPr/>
              </p:nvSpPr>
              <p:spPr bwMode="auto">
                <a:xfrm>
                  <a:off x="2056" y="3240"/>
                  <a:ext cx="86" cy="44"/>
                </a:xfrm>
                <a:custGeom>
                  <a:avLst/>
                  <a:gdLst>
                    <a:gd name="T0" fmla="*/ 78 w 86"/>
                    <a:gd name="T1" fmla="*/ 2 h 44"/>
                    <a:gd name="T2" fmla="*/ 78 w 86"/>
                    <a:gd name="T3" fmla="*/ 2 h 44"/>
                    <a:gd name="T4" fmla="*/ 66 w 86"/>
                    <a:gd name="T5" fmla="*/ 4 h 44"/>
                    <a:gd name="T6" fmla="*/ 52 w 86"/>
                    <a:gd name="T7" fmla="*/ 4 h 44"/>
                    <a:gd name="T8" fmla="*/ 34 w 86"/>
                    <a:gd name="T9" fmla="*/ 2 h 44"/>
                    <a:gd name="T10" fmla="*/ 34 w 86"/>
                    <a:gd name="T11" fmla="*/ 2 h 44"/>
                    <a:gd name="T12" fmla="*/ 16 w 86"/>
                    <a:gd name="T13" fmla="*/ 0 h 44"/>
                    <a:gd name="T14" fmla="*/ 8 w 86"/>
                    <a:gd name="T15" fmla="*/ 2 h 44"/>
                    <a:gd name="T16" fmla="*/ 4 w 86"/>
                    <a:gd name="T17" fmla="*/ 4 h 44"/>
                    <a:gd name="T18" fmla="*/ 0 w 86"/>
                    <a:gd name="T19" fmla="*/ 8 h 44"/>
                    <a:gd name="T20" fmla="*/ 0 w 86"/>
                    <a:gd name="T21" fmla="*/ 12 h 44"/>
                    <a:gd name="T22" fmla="*/ 2 w 86"/>
                    <a:gd name="T23" fmla="*/ 20 h 44"/>
                    <a:gd name="T24" fmla="*/ 10 w 86"/>
                    <a:gd name="T25" fmla="*/ 30 h 44"/>
                    <a:gd name="T26" fmla="*/ 10 w 86"/>
                    <a:gd name="T27" fmla="*/ 30 h 44"/>
                    <a:gd name="T28" fmla="*/ 22 w 86"/>
                    <a:gd name="T29" fmla="*/ 40 h 44"/>
                    <a:gd name="T30" fmla="*/ 34 w 86"/>
                    <a:gd name="T31" fmla="*/ 44 h 44"/>
                    <a:gd name="T32" fmla="*/ 44 w 86"/>
                    <a:gd name="T33" fmla="*/ 44 h 44"/>
                    <a:gd name="T34" fmla="*/ 54 w 86"/>
                    <a:gd name="T35" fmla="*/ 40 h 44"/>
                    <a:gd name="T36" fmla="*/ 62 w 86"/>
                    <a:gd name="T37" fmla="*/ 36 h 44"/>
                    <a:gd name="T38" fmla="*/ 70 w 86"/>
                    <a:gd name="T39" fmla="*/ 28 h 44"/>
                    <a:gd name="T40" fmla="*/ 80 w 86"/>
                    <a:gd name="T41" fmla="*/ 18 h 44"/>
                    <a:gd name="T42" fmla="*/ 80 w 86"/>
                    <a:gd name="T43" fmla="*/ 18 h 44"/>
                    <a:gd name="T44" fmla="*/ 84 w 86"/>
                    <a:gd name="T45" fmla="*/ 14 h 44"/>
                    <a:gd name="T46" fmla="*/ 86 w 86"/>
                    <a:gd name="T47" fmla="*/ 8 h 44"/>
                    <a:gd name="T48" fmla="*/ 84 w 86"/>
                    <a:gd name="T49" fmla="*/ 4 h 44"/>
                    <a:gd name="T50" fmla="*/ 78 w 86"/>
                    <a:gd name="T51" fmla="*/ 2 h 4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86"/>
                    <a:gd name="T79" fmla="*/ 0 h 44"/>
                    <a:gd name="T80" fmla="*/ 86 w 86"/>
                    <a:gd name="T81" fmla="*/ 44 h 44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86" h="44">
                      <a:moveTo>
                        <a:pt x="78" y="2"/>
                      </a:moveTo>
                      <a:lnTo>
                        <a:pt x="78" y="2"/>
                      </a:lnTo>
                      <a:lnTo>
                        <a:pt x="66" y="4"/>
                      </a:lnTo>
                      <a:lnTo>
                        <a:pt x="52" y="4"/>
                      </a:lnTo>
                      <a:lnTo>
                        <a:pt x="34" y="2"/>
                      </a:lnTo>
                      <a:lnTo>
                        <a:pt x="16" y="0"/>
                      </a:lnTo>
                      <a:lnTo>
                        <a:pt x="8" y="2"/>
                      </a:lnTo>
                      <a:lnTo>
                        <a:pt x="4" y="4"/>
                      </a:lnTo>
                      <a:lnTo>
                        <a:pt x="0" y="8"/>
                      </a:lnTo>
                      <a:lnTo>
                        <a:pt x="0" y="12"/>
                      </a:lnTo>
                      <a:lnTo>
                        <a:pt x="2" y="20"/>
                      </a:lnTo>
                      <a:lnTo>
                        <a:pt x="10" y="30"/>
                      </a:lnTo>
                      <a:lnTo>
                        <a:pt x="22" y="40"/>
                      </a:lnTo>
                      <a:lnTo>
                        <a:pt x="34" y="44"/>
                      </a:lnTo>
                      <a:lnTo>
                        <a:pt x="44" y="44"/>
                      </a:lnTo>
                      <a:lnTo>
                        <a:pt x="54" y="40"/>
                      </a:lnTo>
                      <a:lnTo>
                        <a:pt x="62" y="36"/>
                      </a:lnTo>
                      <a:lnTo>
                        <a:pt x="70" y="28"/>
                      </a:lnTo>
                      <a:lnTo>
                        <a:pt x="80" y="18"/>
                      </a:lnTo>
                      <a:lnTo>
                        <a:pt x="84" y="14"/>
                      </a:lnTo>
                      <a:lnTo>
                        <a:pt x="86" y="8"/>
                      </a:lnTo>
                      <a:lnTo>
                        <a:pt x="84" y="4"/>
                      </a:lnTo>
                      <a:lnTo>
                        <a:pt x="78" y="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27" name="Freeform 528"/>
                <p:cNvSpPr>
                  <a:spLocks/>
                </p:cNvSpPr>
                <p:nvPr/>
              </p:nvSpPr>
              <p:spPr bwMode="auto">
                <a:xfrm>
                  <a:off x="2198" y="3236"/>
                  <a:ext cx="20" cy="42"/>
                </a:xfrm>
                <a:custGeom>
                  <a:avLst/>
                  <a:gdLst>
                    <a:gd name="T0" fmla="*/ 18 w 20"/>
                    <a:gd name="T1" fmla="*/ 0 h 42"/>
                    <a:gd name="T2" fmla="*/ 18 w 20"/>
                    <a:gd name="T3" fmla="*/ 0 h 42"/>
                    <a:gd name="T4" fmla="*/ 14 w 20"/>
                    <a:gd name="T5" fmla="*/ 2 h 42"/>
                    <a:gd name="T6" fmla="*/ 6 w 20"/>
                    <a:gd name="T7" fmla="*/ 4 h 42"/>
                    <a:gd name="T8" fmla="*/ 6 w 20"/>
                    <a:gd name="T9" fmla="*/ 4 h 42"/>
                    <a:gd name="T10" fmla="*/ 2 w 20"/>
                    <a:gd name="T11" fmla="*/ 4 h 42"/>
                    <a:gd name="T12" fmla="*/ 0 w 20"/>
                    <a:gd name="T13" fmla="*/ 6 h 42"/>
                    <a:gd name="T14" fmla="*/ 0 w 20"/>
                    <a:gd name="T15" fmla="*/ 12 h 42"/>
                    <a:gd name="T16" fmla="*/ 4 w 20"/>
                    <a:gd name="T17" fmla="*/ 16 h 42"/>
                    <a:gd name="T18" fmla="*/ 4 w 20"/>
                    <a:gd name="T19" fmla="*/ 16 h 42"/>
                    <a:gd name="T20" fmla="*/ 12 w 20"/>
                    <a:gd name="T21" fmla="*/ 30 h 42"/>
                    <a:gd name="T22" fmla="*/ 16 w 20"/>
                    <a:gd name="T23" fmla="*/ 36 h 42"/>
                    <a:gd name="T24" fmla="*/ 16 w 20"/>
                    <a:gd name="T25" fmla="*/ 42 h 42"/>
                    <a:gd name="T26" fmla="*/ 16 w 20"/>
                    <a:gd name="T27" fmla="*/ 42 h 42"/>
                    <a:gd name="T28" fmla="*/ 20 w 20"/>
                    <a:gd name="T29" fmla="*/ 30 h 42"/>
                    <a:gd name="T30" fmla="*/ 20 w 20"/>
                    <a:gd name="T31" fmla="*/ 16 h 42"/>
                    <a:gd name="T32" fmla="*/ 18 w 20"/>
                    <a:gd name="T33" fmla="*/ 0 h 4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20"/>
                    <a:gd name="T52" fmla="*/ 0 h 42"/>
                    <a:gd name="T53" fmla="*/ 20 w 20"/>
                    <a:gd name="T54" fmla="*/ 42 h 42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20" h="42">
                      <a:moveTo>
                        <a:pt x="18" y="0"/>
                      </a:moveTo>
                      <a:lnTo>
                        <a:pt x="18" y="0"/>
                      </a:lnTo>
                      <a:lnTo>
                        <a:pt x="14" y="2"/>
                      </a:lnTo>
                      <a:lnTo>
                        <a:pt x="6" y="4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2"/>
                      </a:lnTo>
                      <a:lnTo>
                        <a:pt x="4" y="16"/>
                      </a:lnTo>
                      <a:lnTo>
                        <a:pt x="12" y="30"/>
                      </a:lnTo>
                      <a:lnTo>
                        <a:pt x="16" y="36"/>
                      </a:lnTo>
                      <a:lnTo>
                        <a:pt x="16" y="42"/>
                      </a:lnTo>
                      <a:lnTo>
                        <a:pt x="20" y="30"/>
                      </a:lnTo>
                      <a:lnTo>
                        <a:pt x="20" y="16"/>
                      </a:lnTo>
                      <a:lnTo>
                        <a:pt x="18" y="0"/>
                      </a:lnTo>
                      <a:close/>
                    </a:path>
                  </a:pathLst>
                </a:custGeom>
                <a:solidFill>
                  <a:srgbClr val="F09C5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28" name="Freeform 529"/>
                <p:cNvSpPr>
                  <a:spLocks/>
                </p:cNvSpPr>
                <p:nvPr/>
              </p:nvSpPr>
              <p:spPr bwMode="auto">
                <a:xfrm>
                  <a:off x="2198" y="3236"/>
                  <a:ext cx="20" cy="42"/>
                </a:xfrm>
                <a:custGeom>
                  <a:avLst/>
                  <a:gdLst>
                    <a:gd name="T0" fmla="*/ 18 w 20"/>
                    <a:gd name="T1" fmla="*/ 0 h 42"/>
                    <a:gd name="T2" fmla="*/ 18 w 20"/>
                    <a:gd name="T3" fmla="*/ 0 h 42"/>
                    <a:gd name="T4" fmla="*/ 14 w 20"/>
                    <a:gd name="T5" fmla="*/ 2 h 42"/>
                    <a:gd name="T6" fmla="*/ 6 w 20"/>
                    <a:gd name="T7" fmla="*/ 4 h 42"/>
                    <a:gd name="T8" fmla="*/ 6 w 20"/>
                    <a:gd name="T9" fmla="*/ 4 h 42"/>
                    <a:gd name="T10" fmla="*/ 2 w 20"/>
                    <a:gd name="T11" fmla="*/ 4 h 42"/>
                    <a:gd name="T12" fmla="*/ 0 w 20"/>
                    <a:gd name="T13" fmla="*/ 6 h 42"/>
                    <a:gd name="T14" fmla="*/ 0 w 20"/>
                    <a:gd name="T15" fmla="*/ 12 h 42"/>
                    <a:gd name="T16" fmla="*/ 4 w 20"/>
                    <a:gd name="T17" fmla="*/ 16 h 42"/>
                    <a:gd name="T18" fmla="*/ 4 w 20"/>
                    <a:gd name="T19" fmla="*/ 16 h 42"/>
                    <a:gd name="T20" fmla="*/ 12 w 20"/>
                    <a:gd name="T21" fmla="*/ 30 h 42"/>
                    <a:gd name="T22" fmla="*/ 16 w 20"/>
                    <a:gd name="T23" fmla="*/ 36 h 42"/>
                    <a:gd name="T24" fmla="*/ 16 w 20"/>
                    <a:gd name="T25" fmla="*/ 42 h 42"/>
                    <a:gd name="T26" fmla="*/ 16 w 20"/>
                    <a:gd name="T27" fmla="*/ 42 h 42"/>
                    <a:gd name="T28" fmla="*/ 20 w 20"/>
                    <a:gd name="T29" fmla="*/ 30 h 42"/>
                    <a:gd name="T30" fmla="*/ 20 w 20"/>
                    <a:gd name="T31" fmla="*/ 16 h 42"/>
                    <a:gd name="T32" fmla="*/ 18 w 20"/>
                    <a:gd name="T33" fmla="*/ 0 h 4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20"/>
                    <a:gd name="T52" fmla="*/ 0 h 42"/>
                    <a:gd name="T53" fmla="*/ 20 w 20"/>
                    <a:gd name="T54" fmla="*/ 42 h 42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20" h="42">
                      <a:moveTo>
                        <a:pt x="18" y="0"/>
                      </a:moveTo>
                      <a:lnTo>
                        <a:pt x="18" y="0"/>
                      </a:lnTo>
                      <a:lnTo>
                        <a:pt x="14" y="2"/>
                      </a:lnTo>
                      <a:lnTo>
                        <a:pt x="6" y="4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2"/>
                      </a:lnTo>
                      <a:lnTo>
                        <a:pt x="4" y="16"/>
                      </a:lnTo>
                      <a:lnTo>
                        <a:pt x="12" y="30"/>
                      </a:lnTo>
                      <a:lnTo>
                        <a:pt x="16" y="36"/>
                      </a:lnTo>
                      <a:lnTo>
                        <a:pt x="16" y="42"/>
                      </a:lnTo>
                      <a:lnTo>
                        <a:pt x="20" y="30"/>
                      </a:lnTo>
                      <a:lnTo>
                        <a:pt x="20" y="16"/>
                      </a:lnTo>
                      <a:lnTo>
                        <a:pt x="18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</p:grpSp>
          <p:grpSp>
            <p:nvGrpSpPr>
              <p:cNvPr id="292230" name="Group 460"/>
              <p:cNvGrpSpPr>
                <a:grpSpLocks/>
              </p:cNvGrpSpPr>
              <p:nvPr/>
            </p:nvGrpSpPr>
            <p:grpSpPr bwMode="auto">
              <a:xfrm>
                <a:off x="2976" y="1056"/>
                <a:ext cx="399" cy="436"/>
                <a:chOff x="1508" y="3020"/>
                <a:chExt cx="1044" cy="1242"/>
              </a:xfrm>
            </p:grpSpPr>
            <p:sp>
              <p:nvSpPr>
                <p:cNvPr id="292231" name="AutoShape 461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1508" y="3020"/>
                  <a:ext cx="1044" cy="1242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292232" name="Freeform 462"/>
                <p:cNvSpPr>
                  <a:spLocks/>
                </p:cNvSpPr>
                <p:nvPr/>
              </p:nvSpPr>
              <p:spPr bwMode="auto">
                <a:xfrm>
                  <a:off x="2312" y="3580"/>
                  <a:ext cx="150" cy="66"/>
                </a:xfrm>
                <a:custGeom>
                  <a:avLst/>
                  <a:gdLst>
                    <a:gd name="T0" fmla="*/ 6 w 150"/>
                    <a:gd name="T1" fmla="*/ 38 h 66"/>
                    <a:gd name="T2" fmla="*/ 0 w 150"/>
                    <a:gd name="T3" fmla="*/ 62 h 66"/>
                    <a:gd name="T4" fmla="*/ 0 w 150"/>
                    <a:gd name="T5" fmla="*/ 66 h 66"/>
                    <a:gd name="T6" fmla="*/ 2 w 150"/>
                    <a:gd name="T7" fmla="*/ 66 h 66"/>
                    <a:gd name="T8" fmla="*/ 138 w 150"/>
                    <a:gd name="T9" fmla="*/ 60 h 66"/>
                    <a:gd name="T10" fmla="*/ 140 w 150"/>
                    <a:gd name="T11" fmla="*/ 60 h 66"/>
                    <a:gd name="T12" fmla="*/ 140 w 150"/>
                    <a:gd name="T13" fmla="*/ 58 h 66"/>
                    <a:gd name="T14" fmla="*/ 150 w 150"/>
                    <a:gd name="T15" fmla="*/ 34 h 66"/>
                    <a:gd name="T16" fmla="*/ 150 w 150"/>
                    <a:gd name="T17" fmla="*/ 32 h 66"/>
                    <a:gd name="T18" fmla="*/ 148 w 150"/>
                    <a:gd name="T19" fmla="*/ 32 h 66"/>
                    <a:gd name="T20" fmla="*/ 108 w 150"/>
                    <a:gd name="T21" fmla="*/ 32 h 66"/>
                    <a:gd name="T22" fmla="*/ 108 w 150"/>
                    <a:gd name="T23" fmla="*/ 32 h 66"/>
                    <a:gd name="T24" fmla="*/ 108 w 150"/>
                    <a:gd name="T25" fmla="*/ 32 h 66"/>
                    <a:gd name="T26" fmla="*/ 108 w 150"/>
                    <a:gd name="T27" fmla="*/ 32 h 66"/>
                    <a:gd name="T28" fmla="*/ 108 w 150"/>
                    <a:gd name="T29" fmla="*/ 32 h 66"/>
                    <a:gd name="T30" fmla="*/ 106 w 150"/>
                    <a:gd name="T31" fmla="*/ 28 h 66"/>
                    <a:gd name="T32" fmla="*/ 102 w 150"/>
                    <a:gd name="T33" fmla="*/ 14 h 66"/>
                    <a:gd name="T34" fmla="*/ 102 w 150"/>
                    <a:gd name="T35" fmla="*/ 14 h 66"/>
                    <a:gd name="T36" fmla="*/ 100 w 150"/>
                    <a:gd name="T37" fmla="*/ 10 h 66"/>
                    <a:gd name="T38" fmla="*/ 98 w 150"/>
                    <a:gd name="T39" fmla="*/ 6 h 66"/>
                    <a:gd name="T40" fmla="*/ 94 w 150"/>
                    <a:gd name="T41" fmla="*/ 4 h 66"/>
                    <a:gd name="T42" fmla="*/ 90 w 150"/>
                    <a:gd name="T43" fmla="*/ 2 h 66"/>
                    <a:gd name="T44" fmla="*/ 90 w 150"/>
                    <a:gd name="T45" fmla="*/ 2 h 66"/>
                    <a:gd name="T46" fmla="*/ 84 w 150"/>
                    <a:gd name="T47" fmla="*/ 0 h 66"/>
                    <a:gd name="T48" fmla="*/ 78 w 150"/>
                    <a:gd name="T49" fmla="*/ 2 h 66"/>
                    <a:gd name="T50" fmla="*/ 70 w 150"/>
                    <a:gd name="T51" fmla="*/ 6 h 66"/>
                    <a:gd name="T52" fmla="*/ 66 w 150"/>
                    <a:gd name="T53" fmla="*/ 12 h 66"/>
                    <a:gd name="T54" fmla="*/ 60 w 150"/>
                    <a:gd name="T55" fmla="*/ 18 h 66"/>
                    <a:gd name="T56" fmla="*/ 60 w 150"/>
                    <a:gd name="T57" fmla="*/ 18 h 66"/>
                    <a:gd name="T58" fmla="*/ 52 w 150"/>
                    <a:gd name="T59" fmla="*/ 28 h 66"/>
                    <a:gd name="T60" fmla="*/ 46 w 150"/>
                    <a:gd name="T61" fmla="*/ 32 h 66"/>
                    <a:gd name="T62" fmla="*/ 46 w 150"/>
                    <a:gd name="T63" fmla="*/ 32 h 66"/>
                    <a:gd name="T64" fmla="*/ 8 w 150"/>
                    <a:gd name="T65" fmla="*/ 38 h 66"/>
                    <a:gd name="T66" fmla="*/ 6 w 150"/>
                    <a:gd name="T67" fmla="*/ 38 h 66"/>
                    <a:gd name="T68" fmla="*/ 6 w 150"/>
                    <a:gd name="T69" fmla="*/ 38 h 6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0"/>
                    <a:gd name="T106" fmla="*/ 0 h 66"/>
                    <a:gd name="T107" fmla="*/ 150 w 150"/>
                    <a:gd name="T108" fmla="*/ 66 h 6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0" h="66">
                      <a:moveTo>
                        <a:pt x="6" y="38"/>
                      </a:move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2" y="66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0" y="58"/>
                      </a:lnTo>
                      <a:lnTo>
                        <a:pt x="150" y="34"/>
                      </a:lnTo>
                      <a:lnTo>
                        <a:pt x="150" y="32"/>
                      </a:lnTo>
                      <a:lnTo>
                        <a:pt x="148" y="32"/>
                      </a:lnTo>
                      <a:lnTo>
                        <a:pt x="108" y="32"/>
                      </a:lnTo>
                      <a:lnTo>
                        <a:pt x="106" y="28"/>
                      </a:lnTo>
                      <a:lnTo>
                        <a:pt x="102" y="14"/>
                      </a:lnTo>
                      <a:lnTo>
                        <a:pt x="100" y="10"/>
                      </a:lnTo>
                      <a:lnTo>
                        <a:pt x="98" y="6"/>
                      </a:lnTo>
                      <a:lnTo>
                        <a:pt x="94" y="4"/>
                      </a:lnTo>
                      <a:lnTo>
                        <a:pt x="90" y="2"/>
                      </a:lnTo>
                      <a:lnTo>
                        <a:pt x="84" y="0"/>
                      </a:lnTo>
                      <a:lnTo>
                        <a:pt x="78" y="2"/>
                      </a:lnTo>
                      <a:lnTo>
                        <a:pt x="70" y="6"/>
                      </a:lnTo>
                      <a:lnTo>
                        <a:pt x="66" y="12"/>
                      </a:lnTo>
                      <a:lnTo>
                        <a:pt x="60" y="18"/>
                      </a:lnTo>
                      <a:lnTo>
                        <a:pt x="52" y="28"/>
                      </a:lnTo>
                      <a:lnTo>
                        <a:pt x="46" y="32"/>
                      </a:lnTo>
                      <a:lnTo>
                        <a:pt x="8" y="38"/>
                      </a:lnTo>
                      <a:lnTo>
                        <a:pt x="6" y="38"/>
                      </a:lnTo>
                      <a:close/>
                    </a:path>
                  </a:pathLst>
                </a:custGeom>
                <a:solidFill>
                  <a:srgbClr val="63636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33" name="Freeform 463"/>
                <p:cNvSpPr>
                  <a:spLocks/>
                </p:cNvSpPr>
                <p:nvPr/>
              </p:nvSpPr>
              <p:spPr bwMode="auto">
                <a:xfrm>
                  <a:off x="2228" y="3514"/>
                  <a:ext cx="248" cy="508"/>
                </a:xfrm>
                <a:custGeom>
                  <a:avLst/>
                  <a:gdLst>
                    <a:gd name="T0" fmla="*/ 36 w 248"/>
                    <a:gd name="T1" fmla="*/ 8 h 508"/>
                    <a:gd name="T2" fmla="*/ 36 w 248"/>
                    <a:gd name="T3" fmla="*/ 8 h 508"/>
                    <a:gd name="T4" fmla="*/ 42 w 248"/>
                    <a:gd name="T5" fmla="*/ 4 h 508"/>
                    <a:gd name="T6" fmla="*/ 48 w 248"/>
                    <a:gd name="T7" fmla="*/ 2 h 508"/>
                    <a:gd name="T8" fmla="*/ 56 w 248"/>
                    <a:gd name="T9" fmla="*/ 0 h 508"/>
                    <a:gd name="T10" fmla="*/ 66 w 248"/>
                    <a:gd name="T11" fmla="*/ 4 h 508"/>
                    <a:gd name="T12" fmla="*/ 74 w 248"/>
                    <a:gd name="T13" fmla="*/ 10 h 508"/>
                    <a:gd name="T14" fmla="*/ 84 w 248"/>
                    <a:gd name="T15" fmla="*/ 24 h 508"/>
                    <a:gd name="T16" fmla="*/ 92 w 248"/>
                    <a:gd name="T17" fmla="*/ 44 h 508"/>
                    <a:gd name="T18" fmla="*/ 92 w 248"/>
                    <a:gd name="T19" fmla="*/ 44 h 508"/>
                    <a:gd name="T20" fmla="*/ 102 w 248"/>
                    <a:gd name="T21" fmla="*/ 74 h 508"/>
                    <a:gd name="T22" fmla="*/ 118 w 248"/>
                    <a:gd name="T23" fmla="*/ 114 h 508"/>
                    <a:gd name="T24" fmla="*/ 162 w 248"/>
                    <a:gd name="T25" fmla="*/ 218 h 508"/>
                    <a:gd name="T26" fmla="*/ 208 w 248"/>
                    <a:gd name="T27" fmla="*/ 328 h 508"/>
                    <a:gd name="T28" fmla="*/ 230 w 248"/>
                    <a:gd name="T29" fmla="*/ 380 h 508"/>
                    <a:gd name="T30" fmla="*/ 248 w 248"/>
                    <a:gd name="T31" fmla="*/ 426 h 508"/>
                    <a:gd name="T32" fmla="*/ 248 w 248"/>
                    <a:gd name="T33" fmla="*/ 426 h 508"/>
                    <a:gd name="T34" fmla="*/ 244 w 248"/>
                    <a:gd name="T35" fmla="*/ 436 h 508"/>
                    <a:gd name="T36" fmla="*/ 230 w 248"/>
                    <a:gd name="T37" fmla="*/ 480 h 508"/>
                    <a:gd name="T38" fmla="*/ 230 w 248"/>
                    <a:gd name="T39" fmla="*/ 480 h 508"/>
                    <a:gd name="T40" fmla="*/ 226 w 248"/>
                    <a:gd name="T41" fmla="*/ 488 h 508"/>
                    <a:gd name="T42" fmla="*/ 220 w 248"/>
                    <a:gd name="T43" fmla="*/ 496 h 508"/>
                    <a:gd name="T44" fmla="*/ 214 w 248"/>
                    <a:gd name="T45" fmla="*/ 502 h 508"/>
                    <a:gd name="T46" fmla="*/ 206 w 248"/>
                    <a:gd name="T47" fmla="*/ 506 h 508"/>
                    <a:gd name="T48" fmla="*/ 196 w 248"/>
                    <a:gd name="T49" fmla="*/ 508 h 508"/>
                    <a:gd name="T50" fmla="*/ 184 w 248"/>
                    <a:gd name="T51" fmla="*/ 508 h 508"/>
                    <a:gd name="T52" fmla="*/ 172 w 248"/>
                    <a:gd name="T53" fmla="*/ 504 h 508"/>
                    <a:gd name="T54" fmla="*/ 158 w 248"/>
                    <a:gd name="T55" fmla="*/ 496 h 508"/>
                    <a:gd name="T56" fmla="*/ 142 w 248"/>
                    <a:gd name="T57" fmla="*/ 484 h 508"/>
                    <a:gd name="T58" fmla="*/ 126 w 248"/>
                    <a:gd name="T59" fmla="*/ 466 h 508"/>
                    <a:gd name="T60" fmla="*/ 108 w 248"/>
                    <a:gd name="T61" fmla="*/ 444 h 508"/>
                    <a:gd name="T62" fmla="*/ 88 w 248"/>
                    <a:gd name="T63" fmla="*/ 414 h 508"/>
                    <a:gd name="T64" fmla="*/ 68 w 248"/>
                    <a:gd name="T65" fmla="*/ 378 h 508"/>
                    <a:gd name="T66" fmla="*/ 46 w 248"/>
                    <a:gd name="T67" fmla="*/ 336 h 508"/>
                    <a:gd name="T68" fmla="*/ 24 w 248"/>
                    <a:gd name="T69" fmla="*/ 284 h 508"/>
                    <a:gd name="T70" fmla="*/ 0 w 248"/>
                    <a:gd name="T71" fmla="*/ 226 h 508"/>
                    <a:gd name="T72" fmla="*/ 36 w 248"/>
                    <a:gd name="T73" fmla="*/ 8 h 508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48"/>
                    <a:gd name="T112" fmla="*/ 0 h 508"/>
                    <a:gd name="T113" fmla="*/ 248 w 248"/>
                    <a:gd name="T114" fmla="*/ 508 h 508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48" h="508">
                      <a:moveTo>
                        <a:pt x="36" y="8"/>
                      </a:moveTo>
                      <a:lnTo>
                        <a:pt x="36" y="8"/>
                      </a:lnTo>
                      <a:lnTo>
                        <a:pt x="42" y="4"/>
                      </a:lnTo>
                      <a:lnTo>
                        <a:pt x="48" y="2"/>
                      </a:lnTo>
                      <a:lnTo>
                        <a:pt x="56" y="0"/>
                      </a:lnTo>
                      <a:lnTo>
                        <a:pt x="66" y="4"/>
                      </a:lnTo>
                      <a:lnTo>
                        <a:pt x="74" y="10"/>
                      </a:lnTo>
                      <a:lnTo>
                        <a:pt x="84" y="24"/>
                      </a:lnTo>
                      <a:lnTo>
                        <a:pt x="92" y="44"/>
                      </a:lnTo>
                      <a:lnTo>
                        <a:pt x="102" y="74"/>
                      </a:lnTo>
                      <a:lnTo>
                        <a:pt x="118" y="114"/>
                      </a:lnTo>
                      <a:lnTo>
                        <a:pt x="162" y="218"/>
                      </a:lnTo>
                      <a:lnTo>
                        <a:pt x="208" y="328"/>
                      </a:lnTo>
                      <a:lnTo>
                        <a:pt x="230" y="380"/>
                      </a:lnTo>
                      <a:lnTo>
                        <a:pt x="248" y="426"/>
                      </a:lnTo>
                      <a:lnTo>
                        <a:pt x="244" y="436"/>
                      </a:lnTo>
                      <a:lnTo>
                        <a:pt x="230" y="480"/>
                      </a:lnTo>
                      <a:lnTo>
                        <a:pt x="226" y="488"/>
                      </a:lnTo>
                      <a:lnTo>
                        <a:pt x="220" y="496"/>
                      </a:lnTo>
                      <a:lnTo>
                        <a:pt x="214" y="502"/>
                      </a:lnTo>
                      <a:lnTo>
                        <a:pt x="206" y="506"/>
                      </a:lnTo>
                      <a:lnTo>
                        <a:pt x="196" y="508"/>
                      </a:lnTo>
                      <a:lnTo>
                        <a:pt x="184" y="508"/>
                      </a:lnTo>
                      <a:lnTo>
                        <a:pt x="172" y="504"/>
                      </a:lnTo>
                      <a:lnTo>
                        <a:pt x="158" y="496"/>
                      </a:lnTo>
                      <a:lnTo>
                        <a:pt x="142" y="484"/>
                      </a:lnTo>
                      <a:lnTo>
                        <a:pt x="126" y="466"/>
                      </a:lnTo>
                      <a:lnTo>
                        <a:pt x="108" y="444"/>
                      </a:lnTo>
                      <a:lnTo>
                        <a:pt x="88" y="414"/>
                      </a:lnTo>
                      <a:lnTo>
                        <a:pt x="68" y="378"/>
                      </a:lnTo>
                      <a:lnTo>
                        <a:pt x="46" y="336"/>
                      </a:lnTo>
                      <a:lnTo>
                        <a:pt x="24" y="284"/>
                      </a:lnTo>
                      <a:lnTo>
                        <a:pt x="0" y="226"/>
                      </a:lnTo>
                      <a:lnTo>
                        <a:pt x="36" y="8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34" name="Freeform 464"/>
                <p:cNvSpPr>
                  <a:spLocks/>
                </p:cNvSpPr>
                <p:nvPr/>
              </p:nvSpPr>
              <p:spPr bwMode="auto">
                <a:xfrm>
                  <a:off x="2298" y="3788"/>
                  <a:ext cx="202" cy="258"/>
                </a:xfrm>
                <a:custGeom>
                  <a:avLst/>
                  <a:gdLst>
                    <a:gd name="T0" fmla="*/ 72 w 202"/>
                    <a:gd name="T1" fmla="*/ 0 h 258"/>
                    <a:gd name="T2" fmla="*/ 72 w 202"/>
                    <a:gd name="T3" fmla="*/ 0 h 258"/>
                    <a:gd name="T4" fmla="*/ 86 w 202"/>
                    <a:gd name="T5" fmla="*/ 12 h 258"/>
                    <a:gd name="T6" fmla="*/ 122 w 202"/>
                    <a:gd name="T7" fmla="*/ 44 h 258"/>
                    <a:gd name="T8" fmla="*/ 140 w 202"/>
                    <a:gd name="T9" fmla="*/ 64 h 258"/>
                    <a:gd name="T10" fmla="*/ 160 w 202"/>
                    <a:gd name="T11" fmla="*/ 86 h 258"/>
                    <a:gd name="T12" fmla="*/ 174 w 202"/>
                    <a:gd name="T13" fmla="*/ 108 h 258"/>
                    <a:gd name="T14" fmla="*/ 180 w 202"/>
                    <a:gd name="T15" fmla="*/ 120 h 258"/>
                    <a:gd name="T16" fmla="*/ 184 w 202"/>
                    <a:gd name="T17" fmla="*/ 130 h 258"/>
                    <a:gd name="T18" fmla="*/ 184 w 202"/>
                    <a:gd name="T19" fmla="*/ 130 h 258"/>
                    <a:gd name="T20" fmla="*/ 196 w 202"/>
                    <a:gd name="T21" fmla="*/ 168 h 258"/>
                    <a:gd name="T22" fmla="*/ 200 w 202"/>
                    <a:gd name="T23" fmla="*/ 184 h 258"/>
                    <a:gd name="T24" fmla="*/ 202 w 202"/>
                    <a:gd name="T25" fmla="*/ 200 h 258"/>
                    <a:gd name="T26" fmla="*/ 202 w 202"/>
                    <a:gd name="T27" fmla="*/ 214 h 258"/>
                    <a:gd name="T28" fmla="*/ 198 w 202"/>
                    <a:gd name="T29" fmla="*/ 226 h 258"/>
                    <a:gd name="T30" fmla="*/ 190 w 202"/>
                    <a:gd name="T31" fmla="*/ 236 h 258"/>
                    <a:gd name="T32" fmla="*/ 178 w 202"/>
                    <a:gd name="T33" fmla="*/ 246 h 258"/>
                    <a:gd name="T34" fmla="*/ 178 w 202"/>
                    <a:gd name="T35" fmla="*/ 246 h 258"/>
                    <a:gd name="T36" fmla="*/ 168 w 202"/>
                    <a:gd name="T37" fmla="*/ 252 h 258"/>
                    <a:gd name="T38" fmla="*/ 156 w 202"/>
                    <a:gd name="T39" fmla="*/ 256 h 258"/>
                    <a:gd name="T40" fmla="*/ 144 w 202"/>
                    <a:gd name="T41" fmla="*/ 258 h 258"/>
                    <a:gd name="T42" fmla="*/ 130 w 202"/>
                    <a:gd name="T43" fmla="*/ 258 h 258"/>
                    <a:gd name="T44" fmla="*/ 118 w 202"/>
                    <a:gd name="T45" fmla="*/ 258 h 258"/>
                    <a:gd name="T46" fmla="*/ 104 w 202"/>
                    <a:gd name="T47" fmla="*/ 254 h 258"/>
                    <a:gd name="T48" fmla="*/ 76 w 202"/>
                    <a:gd name="T49" fmla="*/ 246 h 258"/>
                    <a:gd name="T50" fmla="*/ 52 w 202"/>
                    <a:gd name="T51" fmla="*/ 234 h 258"/>
                    <a:gd name="T52" fmla="*/ 30 w 202"/>
                    <a:gd name="T53" fmla="*/ 218 h 258"/>
                    <a:gd name="T54" fmla="*/ 20 w 202"/>
                    <a:gd name="T55" fmla="*/ 210 h 258"/>
                    <a:gd name="T56" fmla="*/ 12 w 202"/>
                    <a:gd name="T57" fmla="*/ 202 h 258"/>
                    <a:gd name="T58" fmla="*/ 6 w 202"/>
                    <a:gd name="T59" fmla="*/ 192 h 258"/>
                    <a:gd name="T60" fmla="*/ 2 w 202"/>
                    <a:gd name="T61" fmla="*/ 184 h 258"/>
                    <a:gd name="T62" fmla="*/ 2 w 202"/>
                    <a:gd name="T63" fmla="*/ 184 h 258"/>
                    <a:gd name="T64" fmla="*/ 0 w 202"/>
                    <a:gd name="T65" fmla="*/ 174 h 258"/>
                    <a:gd name="T66" fmla="*/ 0 w 202"/>
                    <a:gd name="T67" fmla="*/ 162 h 258"/>
                    <a:gd name="T68" fmla="*/ 2 w 202"/>
                    <a:gd name="T69" fmla="*/ 148 h 258"/>
                    <a:gd name="T70" fmla="*/ 6 w 202"/>
                    <a:gd name="T71" fmla="*/ 134 h 258"/>
                    <a:gd name="T72" fmla="*/ 16 w 202"/>
                    <a:gd name="T73" fmla="*/ 104 h 258"/>
                    <a:gd name="T74" fmla="*/ 30 w 202"/>
                    <a:gd name="T75" fmla="*/ 72 h 258"/>
                    <a:gd name="T76" fmla="*/ 44 w 202"/>
                    <a:gd name="T77" fmla="*/ 44 h 258"/>
                    <a:gd name="T78" fmla="*/ 58 w 202"/>
                    <a:gd name="T79" fmla="*/ 22 h 258"/>
                    <a:gd name="T80" fmla="*/ 72 w 202"/>
                    <a:gd name="T81" fmla="*/ 0 h 25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202"/>
                    <a:gd name="T124" fmla="*/ 0 h 258"/>
                    <a:gd name="T125" fmla="*/ 202 w 202"/>
                    <a:gd name="T126" fmla="*/ 258 h 25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202" h="258">
                      <a:moveTo>
                        <a:pt x="72" y="0"/>
                      </a:moveTo>
                      <a:lnTo>
                        <a:pt x="72" y="0"/>
                      </a:lnTo>
                      <a:lnTo>
                        <a:pt x="86" y="12"/>
                      </a:lnTo>
                      <a:lnTo>
                        <a:pt x="122" y="44"/>
                      </a:lnTo>
                      <a:lnTo>
                        <a:pt x="140" y="64"/>
                      </a:lnTo>
                      <a:lnTo>
                        <a:pt x="160" y="86"/>
                      </a:lnTo>
                      <a:lnTo>
                        <a:pt x="174" y="108"/>
                      </a:lnTo>
                      <a:lnTo>
                        <a:pt x="180" y="120"/>
                      </a:lnTo>
                      <a:lnTo>
                        <a:pt x="184" y="130"/>
                      </a:lnTo>
                      <a:lnTo>
                        <a:pt x="196" y="168"/>
                      </a:lnTo>
                      <a:lnTo>
                        <a:pt x="200" y="184"/>
                      </a:lnTo>
                      <a:lnTo>
                        <a:pt x="202" y="200"/>
                      </a:lnTo>
                      <a:lnTo>
                        <a:pt x="202" y="214"/>
                      </a:lnTo>
                      <a:lnTo>
                        <a:pt x="198" y="226"/>
                      </a:lnTo>
                      <a:lnTo>
                        <a:pt x="190" y="236"/>
                      </a:lnTo>
                      <a:lnTo>
                        <a:pt x="178" y="246"/>
                      </a:lnTo>
                      <a:lnTo>
                        <a:pt x="168" y="252"/>
                      </a:lnTo>
                      <a:lnTo>
                        <a:pt x="156" y="256"/>
                      </a:lnTo>
                      <a:lnTo>
                        <a:pt x="144" y="258"/>
                      </a:lnTo>
                      <a:lnTo>
                        <a:pt x="130" y="258"/>
                      </a:lnTo>
                      <a:lnTo>
                        <a:pt x="118" y="258"/>
                      </a:lnTo>
                      <a:lnTo>
                        <a:pt x="104" y="254"/>
                      </a:lnTo>
                      <a:lnTo>
                        <a:pt x="76" y="246"/>
                      </a:lnTo>
                      <a:lnTo>
                        <a:pt x="52" y="234"/>
                      </a:lnTo>
                      <a:lnTo>
                        <a:pt x="30" y="218"/>
                      </a:lnTo>
                      <a:lnTo>
                        <a:pt x="20" y="210"/>
                      </a:lnTo>
                      <a:lnTo>
                        <a:pt x="12" y="202"/>
                      </a:lnTo>
                      <a:lnTo>
                        <a:pt x="6" y="192"/>
                      </a:lnTo>
                      <a:lnTo>
                        <a:pt x="2" y="184"/>
                      </a:lnTo>
                      <a:lnTo>
                        <a:pt x="0" y="174"/>
                      </a:lnTo>
                      <a:lnTo>
                        <a:pt x="0" y="162"/>
                      </a:lnTo>
                      <a:lnTo>
                        <a:pt x="2" y="148"/>
                      </a:lnTo>
                      <a:lnTo>
                        <a:pt x="6" y="134"/>
                      </a:lnTo>
                      <a:lnTo>
                        <a:pt x="16" y="104"/>
                      </a:lnTo>
                      <a:lnTo>
                        <a:pt x="30" y="72"/>
                      </a:lnTo>
                      <a:lnTo>
                        <a:pt x="44" y="44"/>
                      </a:lnTo>
                      <a:lnTo>
                        <a:pt x="58" y="22"/>
                      </a:lnTo>
                      <a:lnTo>
                        <a:pt x="72" y="0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35" name="Freeform 465"/>
                <p:cNvSpPr>
                  <a:spLocks/>
                </p:cNvSpPr>
                <p:nvPr/>
              </p:nvSpPr>
              <p:spPr bwMode="auto">
                <a:xfrm>
                  <a:off x="2298" y="3788"/>
                  <a:ext cx="202" cy="258"/>
                </a:xfrm>
                <a:custGeom>
                  <a:avLst/>
                  <a:gdLst>
                    <a:gd name="T0" fmla="*/ 72 w 202"/>
                    <a:gd name="T1" fmla="*/ 0 h 258"/>
                    <a:gd name="T2" fmla="*/ 72 w 202"/>
                    <a:gd name="T3" fmla="*/ 0 h 258"/>
                    <a:gd name="T4" fmla="*/ 86 w 202"/>
                    <a:gd name="T5" fmla="*/ 12 h 258"/>
                    <a:gd name="T6" fmla="*/ 122 w 202"/>
                    <a:gd name="T7" fmla="*/ 44 h 258"/>
                    <a:gd name="T8" fmla="*/ 140 w 202"/>
                    <a:gd name="T9" fmla="*/ 64 h 258"/>
                    <a:gd name="T10" fmla="*/ 160 w 202"/>
                    <a:gd name="T11" fmla="*/ 86 h 258"/>
                    <a:gd name="T12" fmla="*/ 174 w 202"/>
                    <a:gd name="T13" fmla="*/ 108 h 258"/>
                    <a:gd name="T14" fmla="*/ 180 w 202"/>
                    <a:gd name="T15" fmla="*/ 120 h 258"/>
                    <a:gd name="T16" fmla="*/ 184 w 202"/>
                    <a:gd name="T17" fmla="*/ 130 h 258"/>
                    <a:gd name="T18" fmla="*/ 184 w 202"/>
                    <a:gd name="T19" fmla="*/ 130 h 258"/>
                    <a:gd name="T20" fmla="*/ 196 w 202"/>
                    <a:gd name="T21" fmla="*/ 168 h 258"/>
                    <a:gd name="T22" fmla="*/ 200 w 202"/>
                    <a:gd name="T23" fmla="*/ 184 h 258"/>
                    <a:gd name="T24" fmla="*/ 202 w 202"/>
                    <a:gd name="T25" fmla="*/ 200 h 258"/>
                    <a:gd name="T26" fmla="*/ 202 w 202"/>
                    <a:gd name="T27" fmla="*/ 214 h 258"/>
                    <a:gd name="T28" fmla="*/ 198 w 202"/>
                    <a:gd name="T29" fmla="*/ 226 h 258"/>
                    <a:gd name="T30" fmla="*/ 190 w 202"/>
                    <a:gd name="T31" fmla="*/ 236 h 258"/>
                    <a:gd name="T32" fmla="*/ 178 w 202"/>
                    <a:gd name="T33" fmla="*/ 246 h 258"/>
                    <a:gd name="T34" fmla="*/ 178 w 202"/>
                    <a:gd name="T35" fmla="*/ 246 h 258"/>
                    <a:gd name="T36" fmla="*/ 168 w 202"/>
                    <a:gd name="T37" fmla="*/ 252 h 258"/>
                    <a:gd name="T38" fmla="*/ 156 w 202"/>
                    <a:gd name="T39" fmla="*/ 256 h 258"/>
                    <a:gd name="T40" fmla="*/ 144 w 202"/>
                    <a:gd name="T41" fmla="*/ 258 h 258"/>
                    <a:gd name="T42" fmla="*/ 130 w 202"/>
                    <a:gd name="T43" fmla="*/ 258 h 258"/>
                    <a:gd name="T44" fmla="*/ 118 w 202"/>
                    <a:gd name="T45" fmla="*/ 258 h 258"/>
                    <a:gd name="T46" fmla="*/ 104 w 202"/>
                    <a:gd name="T47" fmla="*/ 254 h 258"/>
                    <a:gd name="T48" fmla="*/ 76 w 202"/>
                    <a:gd name="T49" fmla="*/ 246 h 258"/>
                    <a:gd name="T50" fmla="*/ 52 w 202"/>
                    <a:gd name="T51" fmla="*/ 234 h 258"/>
                    <a:gd name="T52" fmla="*/ 30 w 202"/>
                    <a:gd name="T53" fmla="*/ 218 h 258"/>
                    <a:gd name="T54" fmla="*/ 20 w 202"/>
                    <a:gd name="T55" fmla="*/ 210 h 258"/>
                    <a:gd name="T56" fmla="*/ 12 w 202"/>
                    <a:gd name="T57" fmla="*/ 202 h 258"/>
                    <a:gd name="T58" fmla="*/ 6 w 202"/>
                    <a:gd name="T59" fmla="*/ 192 h 258"/>
                    <a:gd name="T60" fmla="*/ 2 w 202"/>
                    <a:gd name="T61" fmla="*/ 184 h 258"/>
                    <a:gd name="T62" fmla="*/ 2 w 202"/>
                    <a:gd name="T63" fmla="*/ 184 h 258"/>
                    <a:gd name="T64" fmla="*/ 0 w 202"/>
                    <a:gd name="T65" fmla="*/ 174 h 258"/>
                    <a:gd name="T66" fmla="*/ 0 w 202"/>
                    <a:gd name="T67" fmla="*/ 162 h 258"/>
                    <a:gd name="T68" fmla="*/ 2 w 202"/>
                    <a:gd name="T69" fmla="*/ 148 h 258"/>
                    <a:gd name="T70" fmla="*/ 6 w 202"/>
                    <a:gd name="T71" fmla="*/ 134 h 258"/>
                    <a:gd name="T72" fmla="*/ 16 w 202"/>
                    <a:gd name="T73" fmla="*/ 104 h 258"/>
                    <a:gd name="T74" fmla="*/ 30 w 202"/>
                    <a:gd name="T75" fmla="*/ 72 h 258"/>
                    <a:gd name="T76" fmla="*/ 44 w 202"/>
                    <a:gd name="T77" fmla="*/ 44 h 258"/>
                    <a:gd name="T78" fmla="*/ 58 w 202"/>
                    <a:gd name="T79" fmla="*/ 22 h 258"/>
                    <a:gd name="T80" fmla="*/ 72 w 202"/>
                    <a:gd name="T81" fmla="*/ 0 h 25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202"/>
                    <a:gd name="T124" fmla="*/ 0 h 258"/>
                    <a:gd name="T125" fmla="*/ 202 w 202"/>
                    <a:gd name="T126" fmla="*/ 258 h 25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202" h="258">
                      <a:moveTo>
                        <a:pt x="72" y="0"/>
                      </a:moveTo>
                      <a:lnTo>
                        <a:pt x="72" y="0"/>
                      </a:lnTo>
                      <a:lnTo>
                        <a:pt x="86" y="12"/>
                      </a:lnTo>
                      <a:lnTo>
                        <a:pt x="122" y="44"/>
                      </a:lnTo>
                      <a:lnTo>
                        <a:pt x="140" y="64"/>
                      </a:lnTo>
                      <a:lnTo>
                        <a:pt x="160" y="86"/>
                      </a:lnTo>
                      <a:lnTo>
                        <a:pt x="174" y="108"/>
                      </a:lnTo>
                      <a:lnTo>
                        <a:pt x="180" y="120"/>
                      </a:lnTo>
                      <a:lnTo>
                        <a:pt x="184" y="130"/>
                      </a:lnTo>
                      <a:lnTo>
                        <a:pt x="196" y="168"/>
                      </a:lnTo>
                      <a:lnTo>
                        <a:pt x="200" y="184"/>
                      </a:lnTo>
                      <a:lnTo>
                        <a:pt x="202" y="200"/>
                      </a:lnTo>
                      <a:lnTo>
                        <a:pt x="202" y="214"/>
                      </a:lnTo>
                      <a:lnTo>
                        <a:pt x="198" y="226"/>
                      </a:lnTo>
                      <a:lnTo>
                        <a:pt x="190" y="236"/>
                      </a:lnTo>
                      <a:lnTo>
                        <a:pt x="178" y="246"/>
                      </a:lnTo>
                      <a:lnTo>
                        <a:pt x="168" y="252"/>
                      </a:lnTo>
                      <a:lnTo>
                        <a:pt x="156" y="256"/>
                      </a:lnTo>
                      <a:lnTo>
                        <a:pt x="144" y="258"/>
                      </a:lnTo>
                      <a:lnTo>
                        <a:pt x="130" y="258"/>
                      </a:lnTo>
                      <a:lnTo>
                        <a:pt x="118" y="258"/>
                      </a:lnTo>
                      <a:lnTo>
                        <a:pt x="104" y="254"/>
                      </a:lnTo>
                      <a:lnTo>
                        <a:pt x="76" y="246"/>
                      </a:lnTo>
                      <a:lnTo>
                        <a:pt x="52" y="234"/>
                      </a:lnTo>
                      <a:lnTo>
                        <a:pt x="30" y="218"/>
                      </a:lnTo>
                      <a:lnTo>
                        <a:pt x="20" y="210"/>
                      </a:lnTo>
                      <a:lnTo>
                        <a:pt x="12" y="202"/>
                      </a:lnTo>
                      <a:lnTo>
                        <a:pt x="6" y="192"/>
                      </a:lnTo>
                      <a:lnTo>
                        <a:pt x="2" y="184"/>
                      </a:lnTo>
                      <a:lnTo>
                        <a:pt x="0" y="174"/>
                      </a:lnTo>
                      <a:lnTo>
                        <a:pt x="0" y="162"/>
                      </a:lnTo>
                      <a:lnTo>
                        <a:pt x="2" y="148"/>
                      </a:lnTo>
                      <a:lnTo>
                        <a:pt x="6" y="134"/>
                      </a:lnTo>
                      <a:lnTo>
                        <a:pt x="16" y="104"/>
                      </a:lnTo>
                      <a:lnTo>
                        <a:pt x="30" y="72"/>
                      </a:lnTo>
                      <a:lnTo>
                        <a:pt x="44" y="44"/>
                      </a:lnTo>
                      <a:lnTo>
                        <a:pt x="58" y="22"/>
                      </a:lnTo>
                      <a:lnTo>
                        <a:pt x="72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36" name="Freeform 466"/>
                <p:cNvSpPr>
                  <a:spLocks/>
                </p:cNvSpPr>
                <p:nvPr/>
              </p:nvSpPr>
              <p:spPr bwMode="auto">
                <a:xfrm>
                  <a:off x="1942" y="3024"/>
                  <a:ext cx="284" cy="380"/>
                </a:xfrm>
                <a:custGeom>
                  <a:avLst/>
                  <a:gdLst>
                    <a:gd name="T0" fmla="*/ 10 w 284"/>
                    <a:gd name="T1" fmla="*/ 66 h 380"/>
                    <a:gd name="T2" fmla="*/ 20 w 284"/>
                    <a:gd name="T3" fmla="*/ 48 h 380"/>
                    <a:gd name="T4" fmla="*/ 42 w 284"/>
                    <a:gd name="T5" fmla="*/ 26 h 380"/>
                    <a:gd name="T6" fmla="*/ 82 w 284"/>
                    <a:gd name="T7" fmla="*/ 8 h 380"/>
                    <a:gd name="T8" fmla="*/ 110 w 284"/>
                    <a:gd name="T9" fmla="*/ 2 h 380"/>
                    <a:gd name="T10" fmla="*/ 130 w 284"/>
                    <a:gd name="T11" fmla="*/ 0 h 380"/>
                    <a:gd name="T12" fmla="*/ 174 w 284"/>
                    <a:gd name="T13" fmla="*/ 2 h 380"/>
                    <a:gd name="T14" fmla="*/ 214 w 284"/>
                    <a:gd name="T15" fmla="*/ 12 h 380"/>
                    <a:gd name="T16" fmla="*/ 248 w 284"/>
                    <a:gd name="T17" fmla="*/ 36 h 380"/>
                    <a:gd name="T18" fmla="*/ 262 w 284"/>
                    <a:gd name="T19" fmla="*/ 54 h 380"/>
                    <a:gd name="T20" fmla="*/ 272 w 284"/>
                    <a:gd name="T21" fmla="*/ 76 h 380"/>
                    <a:gd name="T22" fmla="*/ 282 w 284"/>
                    <a:gd name="T23" fmla="*/ 104 h 380"/>
                    <a:gd name="T24" fmla="*/ 284 w 284"/>
                    <a:gd name="T25" fmla="*/ 134 h 380"/>
                    <a:gd name="T26" fmla="*/ 282 w 284"/>
                    <a:gd name="T27" fmla="*/ 164 h 380"/>
                    <a:gd name="T28" fmla="*/ 276 w 284"/>
                    <a:gd name="T29" fmla="*/ 174 h 380"/>
                    <a:gd name="T30" fmla="*/ 268 w 284"/>
                    <a:gd name="T31" fmla="*/ 194 h 380"/>
                    <a:gd name="T32" fmla="*/ 272 w 284"/>
                    <a:gd name="T33" fmla="*/ 208 h 380"/>
                    <a:gd name="T34" fmla="*/ 276 w 284"/>
                    <a:gd name="T35" fmla="*/ 230 h 380"/>
                    <a:gd name="T36" fmla="*/ 272 w 284"/>
                    <a:gd name="T37" fmla="*/ 256 h 380"/>
                    <a:gd name="T38" fmla="*/ 264 w 284"/>
                    <a:gd name="T39" fmla="*/ 272 h 380"/>
                    <a:gd name="T40" fmla="*/ 246 w 284"/>
                    <a:gd name="T41" fmla="*/ 332 h 380"/>
                    <a:gd name="T42" fmla="*/ 238 w 284"/>
                    <a:gd name="T43" fmla="*/ 362 h 380"/>
                    <a:gd name="T44" fmla="*/ 234 w 284"/>
                    <a:gd name="T45" fmla="*/ 370 h 380"/>
                    <a:gd name="T46" fmla="*/ 220 w 284"/>
                    <a:gd name="T47" fmla="*/ 378 h 380"/>
                    <a:gd name="T48" fmla="*/ 192 w 284"/>
                    <a:gd name="T49" fmla="*/ 380 h 380"/>
                    <a:gd name="T50" fmla="*/ 172 w 284"/>
                    <a:gd name="T51" fmla="*/ 378 h 380"/>
                    <a:gd name="T52" fmla="*/ 144 w 284"/>
                    <a:gd name="T53" fmla="*/ 370 h 380"/>
                    <a:gd name="T54" fmla="*/ 114 w 284"/>
                    <a:gd name="T55" fmla="*/ 354 h 380"/>
                    <a:gd name="T56" fmla="*/ 84 w 284"/>
                    <a:gd name="T57" fmla="*/ 332 h 380"/>
                    <a:gd name="T58" fmla="*/ 56 w 284"/>
                    <a:gd name="T59" fmla="*/ 302 h 380"/>
                    <a:gd name="T60" fmla="*/ 46 w 284"/>
                    <a:gd name="T61" fmla="*/ 282 h 380"/>
                    <a:gd name="T62" fmla="*/ 30 w 284"/>
                    <a:gd name="T63" fmla="*/ 238 h 380"/>
                    <a:gd name="T64" fmla="*/ 20 w 284"/>
                    <a:gd name="T65" fmla="*/ 180 h 380"/>
                    <a:gd name="T66" fmla="*/ 20 w 284"/>
                    <a:gd name="T67" fmla="*/ 164 h 380"/>
                    <a:gd name="T68" fmla="*/ 10 w 284"/>
                    <a:gd name="T69" fmla="*/ 152 h 380"/>
                    <a:gd name="T70" fmla="*/ 2 w 284"/>
                    <a:gd name="T71" fmla="*/ 128 h 380"/>
                    <a:gd name="T72" fmla="*/ 2 w 284"/>
                    <a:gd name="T73" fmla="*/ 90 h 380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84"/>
                    <a:gd name="T112" fmla="*/ 0 h 380"/>
                    <a:gd name="T113" fmla="*/ 284 w 284"/>
                    <a:gd name="T114" fmla="*/ 380 h 380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84" h="380">
                      <a:moveTo>
                        <a:pt x="10" y="66"/>
                      </a:moveTo>
                      <a:lnTo>
                        <a:pt x="10" y="66"/>
                      </a:lnTo>
                      <a:lnTo>
                        <a:pt x="14" y="58"/>
                      </a:lnTo>
                      <a:lnTo>
                        <a:pt x="20" y="48"/>
                      </a:lnTo>
                      <a:lnTo>
                        <a:pt x="30" y="38"/>
                      </a:lnTo>
                      <a:lnTo>
                        <a:pt x="42" y="26"/>
                      </a:lnTo>
                      <a:lnTo>
                        <a:pt x="60" y="16"/>
                      </a:lnTo>
                      <a:lnTo>
                        <a:pt x="82" y="8"/>
                      </a:lnTo>
                      <a:lnTo>
                        <a:pt x="96" y="4"/>
                      </a:lnTo>
                      <a:lnTo>
                        <a:pt x="110" y="2"/>
                      </a:lnTo>
                      <a:lnTo>
                        <a:pt x="130" y="0"/>
                      </a:lnTo>
                      <a:lnTo>
                        <a:pt x="152" y="0"/>
                      </a:lnTo>
                      <a:lnTo>
                        <a:pt x="174" y="2"/>
                      </a:lnTo>
                      <a:lnTo>
                        <a:pt x="194" y="6"/>
                      </a:lnTo>
                      <a:lnTo>
                        <a:pt x="214" y="12"/>
                      </a:lnTo>
                      <a:lnTo>
                        <a:pt x="232" y="22"/>
                      </a:lnTo>
                      <a:lnTo>
                        <a:pt x="248" y="36"/>
                      </a:lnTo>
                      <a:lnTo>
                        <a:pt x="256" y="44"/>
                      </a:lnTo>
                      <a:lnTo>
                        <a:pt x="262" y="54"/>
                      </a:lnTo>
                      <a:lnTo>
                        <a:pt x="272" y="76"/>
                      </a:lnTo>
                      <a:lnTo>
                        <a:pt x="278" y="90"/>
                      </a:lnTo>
                      <a:lnTo>
                        <a:pt x="282" y="104"/>
                      </a:lnTo>
                      <a:lnTo>
                        <a:pt x="284" y="118"/>
                      </a:lnTo>
                      <a:lnTo>
                        <a:pt x="284" y="134"/>
                      </a:lnTo>
                      <a:lnTo>
                        <a:pt x="284" y="148"/>
                      </a:lnTo>
                      <a:lnTo>
                        <a:pt x="282" y="164"/>
                      </a:lnTo>
                      <a:lnTo>
                        <a:pt x="276" y="174"/>
                      </a:lnTo>
                      <a:lnTo>
                        <a:pt x="268" y="194"/>
                      </a:lnTo>
                      <a:lnTo>
                        <a:pt x="270" y="200"/>
                      </a:lnTo>
                      <a:lnTo>
                        <a:pt x="272" y="208"/>
                      </a:lnTo>
                      <a:lnTo>
                        <a:pt x="276" y="218"/>
                      </a:lnTo>
                      <a:lnTo>
                        <a:pt x="276" y="230"/>
                      </a:lnTo>
                      <a:lnTo>
                        <a:pt x="276" y="242"/>
                      </a:lnTo>
                      <a:lnTo>
                        <a:pt x="272" y="256"/>
                      </a:lnTo>
                      <a:lnTo>
                        <a:pt x="264" y="272"/>
                      </a:lnTo>
                      <a:lnTo>
                        <a:pt x="254" y="302"/>
                      </a:lnTo>
                      <a:lnTo>
                        <a:pt x="246" y="332"/>
                      </a:lnTo>
                      <a:lnTo>
                        <a:pt x="238" y="362"/>
                      </a:lnTo>
                      <a:lnTo>
                        <a:pt x="236" y="366"/>
                      </a:lnTo>
                      <a:lnTo>
                        <a:pt x="234" y="370"/>
                      </a:lnTo>
                      <a:lnTo>
                        <a:pt x="228" y="374"/>
                      </a:lnTo>
                      <a:lnTo>
                        <a:pt x="220" y="378"/>
                      </a:lnTo>
                      <a:lnTo>
                        <a:pt x="208" y="380"/>
                      </a:lnTo>
                      <a:lnTo>
                        <a:pt x="192" y="380"/>
                      </a:lnTo>
                      <a:lnTo>
                        <a:pt x="172" y="378"/>
                      </a:lnTo>
                      <a:lnTo>
                        <a:pt x="160" y="376"/>
                      </a:lnTo>
                      <a:lnTo>
                        <a:pt x="144" y="370"/>
                      </a:lnTo>
                      <a:lnTo>
                        <a:pt x="130" y="364"/>
                      </a:lnTo>
                      <a:lnTo>
                        <a:pt x="114" y="354"/>
                      </a:lnTo>
                      <a:lnTo>
                        <a:pt x="100" y="344"/>
                      </a:lnTo>
                      <a:lnTo>
                        <a:pt x="84" y="332"/>
                      </a:lnTo>
                      <a:lnTo>
                        <a:pt x="70" y="318"/>
                      </a:lnTo>
                      <a:lnTo>
                        <a:pt x="56" y="302"/>
                      </a:lnTo>
                      <a:lnTo>
                        <a:pt x="46" y="282"/>
                      </a:lnTo>
                      <a:lnTo>
                        <a:pt x="36" y="260"/>
                      </a:lnTo>
                      <a:lnTo>
                        <a:pt x="30" y="238"/>
                      </a:lnTo>
                      <a:lnTo>
                        <a:pt x="26" y="216"/>
                      </a:lnTo>
                      <a:lnTo>
                        <a:pt x="20" y="180"/>
                      </a:lnTo>
                      <a:lnTo>
                        <a:pt x="20" y="164"/>
                      </a:lnTo>
                      <a:lnTo>
                        <a:pt x="14" y="160"/>
                      </a:lnTo>
                      <a:lnTo>
                        <a:pt x="10" y="152"/>
                      </a:lnTo>
                      <a:lnTo>
                        <a:pt x="4" y="142"/>
                      </a:lnTo>
                      <a:lnTo>
                        <a:pt x="2" y="128"/>
                      </a:lnTo>
                      <a:lnTo>
                        <a:pt x="0" y="110"/>
                      </a:lnTo>
                      <a:lnTo>
                        <a:pt x="2" y="90"/>
                      </a:lnTo>
                      <a:lnTo>
                        <a:pt x="10" y="66"/>
                      </a:lnTo>
                      <a:close/>
                    </a:path>
                  </a:pathLst>
                </a:custGeom>
                <a:solidFill>
                  <a:srgbClr val="F0AC7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37" name="Freeform 467"/>
                <p:cNvSpPr>
                  <a:spLocks/>
                </p:cNvSpPr>
                <p:nvPr/>
              </p:nvSpPr>
              <p:spPr bwMode="auto">
                <a:xfrm>
                  <a:off x="1942" y="3024"/>
                  <a:ext cx="284" cy="380"/>
                </a:xfrm>
                <a:custGeom>
                  <a:avLst/>
                  <a:gdLst>
                    <a:gd name="T0" fmla="*/ 10 w 284"/>
                    <a:gd name="T1" fmla="*/ 66 h 380"/>
                    <a:gd name="T2" fmla="*/ 20 w 284"/>
                    <a:gd name="T3" fmla="*/ 48 h 380"/>
                    <a:gd name="T4" fmla="*/ 42 w 284"/>
                    <a:gd name="T5" fmla="*/ 26 h 380"/>
                    <a:gd name="T6" fmla="*/ 82 w 284"/>
                    <a:gd name="T7" fmla="*/ 8 h 380"/>
                    <a:gd name="T8" fmla="*/ 110 w 284"/>
                    <a:gd name="T9" fmla="*/ 2 h 380"/>
                    <a:gd name="T10" fmla="*/ 130 w 284"/>
                    <a:gd name="T11" fmla="*/ 0 h 380"/>
                    <a:gd name="T12" fmla="*/ 174 w 284"/>
                    <a:gd name="T13" fmla="*/ 2 h 380"/>
                    <a:gd name="T14" fmla="*/ 214 w 284"/>
                    <a:gd name="T15" fmla="*/ 12 h 380"/>
                    <a:gd name="T16" fmla="*/ 248 w 284"/>
                    <a:gd name="T17" fmla="*/ 36 h 380"/>
                    <a:gd name="T18" fmla="*/ 262 w 284"/>
                    <a:gd name="T19" fmla="*/ 54 h 380"/>
                    <a:gd name="T20" fmla="*/ 272 w 284"/>
                    <a:gd name="T21" fmla="*/ 76 h 380"/>
                    <a:gd name="T22" fmla="*/ 282 w 284"/>
                    <a:gd name="T23" fmla="*/ 104 h 380"/>
                    <a:gd name="T24" fmla="*/ 284 w 284"/>
                    <a:gd name="T25" fmla="*/ 134 h 380"/>
                    <a:gd name="T26" fmla="*/ 282 w 284"/>
                    <a:gd name="T27" fmla="*/ 164 h 380"/>
                    <a:gd name="T28" fmla="*/ 276 w 284"/>
                    <a:gd name="T29" fmla="*/ 174 h 380"/>
                    <a:gd name="T30" fmla="*/ 268 w 284"/>
                    <a:gd name="T31" fmla="*/ 194 h 380"/>
                    <a:gd name="T32" fmla="*/ 272 w 284"/>
                    <a:gd name="T33" fmla="*/ 208 h 380"/>
                    <a:gd name="T34" fmla="*/ 276 w 284"/>
                    <a:gd name="T35" fmla="*/ 230 h 380"/>
                    <a:gd name="T36" fmla="*/ 272 w 284"/>
                    <a:gd name="T37" fmla="*/ 256 h 380"/>
                    <a:gd name="T38" fmla="*/ 264 w 284"/>
                    <a:gd name="T39" fmla="*/ 272 h 380"/>
                    <a:gd name="T40" fmla="*/ 246 w 284"/>
                    <a:gd name="T41" fmla="*/ 332 h 380"/>
                    <a:gd name="T42" fmla="*/ 238 w 284"/>
                    <a:gd name="T43" fmla="*/ 362 h 380"/>
                    <a:gd name="T44" fmla="*/ 234 w 284"/>
                    <a:gd name="T45" fmla="*/ 370 h 380"/>
                    <a:gd name="T46" fmla="*/ 220 w 284"/>
                    <a:gd name="T47" fmla="*/ 378 h 380"/>
                    <a:gd name="T48" fmla="*/ 192 w 284"/>
                    <a:gd name="T49" fmla="*/ 380 h 380"/>
                    <a:gd name="T50" fmla="*/ 172 w 284"/>
                    <a:gd name="T51" fmla="*/ 378 h 380"/>
                    <a:gd name="T52" fmla="*/ 144 w 284"/>
                    <a:gd name="T53" fmla="*/ 370 h 380"/>
                    <a:gd name="T54" fmla="*/ 114 w 284"/>
                    <a:gd name="T55" fmla="*/ 354 h 380"/>
                    <a:gd name="T56" fmla="*/ 84 w 284"/>
                    <a:gd name="T57" fmla="*/ 332 h 380"/>
                    <a:gd name="T58" fmla="*/ 56 w 284"/>
                    <a:gd name="T59" fmla="*/ 302 h 380"/>
                    <a:gd name="T60" fmla="*/ 46 w 284"/>
                    <a:gd name="T61" fmla="*/ 282 h 380"/>
                    <a:gd name="T62" fmla="*/ 30 w 284"/>
                    <a:gd name="T63" fmla="*/ 238 h 380"/>
                    <a:gd name="T64" fmla="*/ 20 w 284"/>
                    <a:gd name="T65" fmla="*/ 180 h 380"/>
                    <a:gd name="T66" fmla="*/ 20 w 284"/>
                    <a:gd name="T67" fmla="*/ 164 h 380"/>
                    <a:gd name="T68" fmla="*/ 10 w 284"/>
                    <a:gd name="T69" fmla="*/ 152 h 380"/>
                    <a:gd name="T70" fmla="*/ 2 w 284"/>
                    <a:gd name="T71" fmla="*/ 128 h 380"/>
                    <a:gd name="T72" fmla="*/ 2 w 284"/>
                    <a:gd name="T73" fmla="*/ 90 h 380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84"/>
                    <a:gd name="T112" fmla="*/ 0 h 380"/>
                    <a:gd name="T113" fmla="*/ 284 w 284"/>
                    <a:gd name="T114" fmla="*/ 380 h 380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84" h="380">
                      <a:moveTo>
                        <a:pt x="10" y="66"/>
                      </a:moveTo>
                      <a:lnTo>
                        <a:pt x="10" y="66"/>
                      </a:lnTo>
                      <a:lnTo>
                        <a:pt x="14" y="58"/>
                      </a:lnTo>
                      <a:lnTo>
                        <a:pt x="20" y="48"/>
                      </a:lnTo>
                      <a:lnTo>
                        <a:pt x="30" y="38"/>
                      </a:lnTo>
                      <a:lnTo>
                        <a:pt x="42" y="26"/>
                      </a:lnTo>
                      <a:lnTo>
                        <a:pt x="60" y="16"/>
                      </a:lnTo>
                      <a:lnTo>
                        <a:pt x="82" y="8"/>
                      </a:lnTo>
                      <a:lnTo>
                        <a:pt x="96" y="4"/>
                      </a:lnTo>
                      <a:lnTo>
                        <a:pt x="110" y="2"/>
                      </a:lnTo>
                      <a:lnTo>
                        <a:pt x="130" y="0"/>
                      </a:lnTo>
                      <a:lnTo>
                        <a:pt x="152" y="0"/>
                      </a:lnTo>
                      <a:lnTo>
                        <a:pt x="174" y="2"/>
                      </a:lnTo>
                      <a:lnTo>
                        <a:pt x="194" y="6"/>
                      </a:lnTo>
                      <a:lnTo>
                        <a:pt x="214" y="12"/>
                      </a:lnTo>
                      <a:lnTo>
                        <a:pt x="232" y="22"/>
                      </a:lnTo>
                      <a:lnTo>
                        <a:pt x="248" y="36"/>
                      </a:lnTo>
                      <a:lnTo>
                        <a:pt x="256" y="44"/>
                      </a:lnTo>
                      <a:lnTo>
                        <a:pt x="262" y="54"/>
                      </a:lnTo>
                      <a:lnTo>
                        <a:pt x="272" y="76"/>
                      </a:lnTo>
                      <a:lnTo>
                        <a:pt x="278" y="90"/>
                      </a:lnTo>
                      <a:lnTo>
                        <a:pt x="282" y="104"/>
                      </a:lnTo>
                      <a:lnTo>
                        <a:pt x="284" y="118"/>
                      </a:lnTo>
                      <a:lnTo>
                        <a:pt x="284" y="134"/>
                      </a:lnTo>
                      <a:lnTo>
                        <a:pt x="284" y="148"/>
                      </a:lnTo>
                      <a:lnTo>
                        <a:pt x="282" y="164"/>
                      </a:lnTo>
                      <a:lnTo>
                        <a:pt x="276" y="174"/>
                      </a:lnTo>
                      <a:lnTo>
                        <a:pt x="268" y="194"/>
                      </a:lnTo>
                      <a:lnTo>
                        <a:pt x="270" y="200"/>
                      </a:lnTo>
                      <a:lnTo>
                        <a:pt x="272" y="208"/>
                      </a:lnTo>
                      <a:lnTo>
                        <a:pt x="276" y="218"/>
                      </a:lnTo>
                      <a:lnTo>
                        <a:pt x="276" y="230"/>
                      </a:lnTo>
                      <a:lnTo>
                        <a:pt x="276" y="242"/>
                      </a:lnTo>
                      <a:lnTo>
                        <a:pt x="272" y="256"/>
                      </a:lnTo>
                      <a:lnTo>
                        <a:pt x="264" y="272"/>
                      </a:lnTo>
                      <a:lnTo>
                        <a:pt x="254" y="302"/>
                      </a:lnTo>
                      <a:lnTo>
                        <a:pt x="246" y="332"/>
                      </a:lnTo>
                      <a:lnTo>
                        <a:pt x="238" y="362"/>
                      </a:lnTo>
                      <a:lnTo>
                        <a:pt x="236" y="366"/>
                      </a:lnTo>
                      <a:lnTo>
                        <a:pt x="234" y="370"/>
                      </a:lnTo>
                      <a:lnTo>
                        <a:pt x="228" y="374"/>
                      </a:lnTo>
                      <a:lnTo>
                        <a:pt x="220" y="378"/>
                      </a:lnTo>
                      <a:lnTo>
                        <a:pt x="208" y="380"/>
                      </a:lnTo>
                      <a:lnTo>
                        <a:pt x="192" y="380"/>
                      </a:lnTo>
                      <a:lnTo>
                        <a:pt x="172" y="378"/>
                      </a:lnTo>
                      <a:lnTo>
                        <a:pt x="160" y="376"/>
                      </a:lnTo>
                      <a:lnTo>
                        <a:pt x="144" y="370"/>
                      </a:lnTo>
                      <a:lnTo>
                        <a:pt x="130" y="364"/>
                      </a:lnTo>
                      <a:lnTo>
                        <a:pt x="114" y="354"/>
                      </a:lnTo>
                      <a:lnTo>
                        <a:pt x="100" y="344"/>
                      </a:lnTo>
                      <a:lnTo>
                        <a:pt x="84" y="332"/>
                      </a:lnTo>
                      <a:lnTo>
                        <a:pt x="70" y="318"/>
                      </a:lnTo>
                      <a:lnTo>
                        <a:pt x="56" y="302"/>
                      </a:lnTo>
                      <a:lnTo>
                        <a:pt x="46" y="282"/>
                      </a:lnTo>
                      <a:lnTo>
                        <a:pt x="36" y="260"/>
                      </a:lnTo>
                      <a:lnTo>
                        <a:pt x="30" y="238"/>
                      </a:lnTo>
                      <a:lnTo>
                        <a:pt x="26" y="216"/>
                      </a:lnTo>
                      <a:lnTo>
                        <a:pt x="20" y="180"/>
                      </a:lnTo>
                      <a:lnTo>
                        <a:pt x="20" y="164"/>
                      </a:lnTo>
                      <a:lnTo>
                        <a:pt x="14" y="160"/>
                      </a:lnTo>
                      <a:lnTo>
                        <a:pt x="10" y="152"/>
                      </a:lnTo>
                      <a:lnTo>
                        <a:pt x="4" y="142"/>
                      </a:lnTo>
                      <a:lnTo>
                        <a:pt x="2" y="128"/>
                      </a:lnTo>
                      <a:lnTo>
                        <a:pt x="0" y="110"/>
                      </a:lnTo>
                      <a:lnTo>
                        <a:pt x="2" y="90"/>
                      </a:lnTo>
                      <a:lnTo>
                        <a:pt x="10" y="66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38" name="Freeform 468"/>
                <p:cNvSpPr>
                  <a:spLocks/>
                </p:cNvSpPr>
                <p:nvPr/>
              </p:nvSpPr>
              <p:spPr bwMode="auto">
                <a:xfrm>
                  <a:off x="1910" y="3156"/>
                  <a:ext cx="232" cy="488"/>
                </a:xfrm>
                <a:custGeom>
                  <a:avLst/>
                  <a:gdLst>
                    <a:gd name="T0" fmla="*/ 38 w 232"/>
                    <a:gd name="T1" fmla="*/ 0 h 488"/>
                    <a:gd name="T2" fmla="*/ 38 w 232"/>
                    <a:gd name="T3" fmla="*/ 0 h 488"/>
                    <a:gd name="T4" fmla="*/ 38 w 232"/>
                    <a:gd name="T5" fmla="*/ 30 h 488"/>
                    <a:gd name="T6" fmla="*/ 40 w 232"/>
                    <a:gd name="T7" fmla="*/ 62 h 488"/>
                    <a:gd name="T8" fmla="*/ 40 w 232"/>
                    <a:gd name="T9" fmla="*/ 102 h 488"/>
                    <a:gd name="T10" fmla="*/ 36 w 232"/>
                    <a:gd name="T11" fmla="*/ 148 h 488"/>
                    <a:gd name="T12" fmla="*/ 32 w 232"/>
                    <a:gd name="T13" fmla="*/ 194 h 488"/>
                    <a:gd name="T14" fmla="*/ 24 w 232"/>
                    <a:gd name="T15" fmla="*/ 240 h 488"/>
                    <a:gd name="T16" fmla="*/ 18 w 232"/>
                    <a:gd name="T17" fmla="*/ 260 h 488"/>
                    <a:gd name="T18" fmla="*/ 10 w 232"/>
                    <a:gd name="T19" fmla="*/ 280 h 488"/>
                    <a:gd name="T20" fmla="*/ 10 w 232"/>
                    <a:gd name="T21" fmla="*/ 280 h 488"/>
                    <a:gd name="T22" fmla="*/ 12 w 232"/>
                    <a:gd name="T23" fmla="*/ 288 h 488"/>
                    <a:gd name="T24" fmla="*/ 12 w 232"/>
                    <a:gd name="T25" fmla="*/ 306 h 488"/>
                    <a:gd name="T26" fmla="*/ 12 w 232"/>
                    <a:gd name="T27" fmla="*/ 316 h 488"/>
                    <a:gd name="T28" fmla="*/ 10 w 232"/>
                    <a:gd name="T29" fmla="*/ 328 h 488"/>
                    <a:gd name="T30" fmla="*/ 6 w 232"/>
                    <a:gd name="T31" fmla="*/ 336 h 488"/>
                    <a:gd name="T32" fmla="*/ 0 w 232"/>
                    <a:gd name="T33" fmla="*/ 344 h 488"/>
                    <a:gd name="T34" fmla="*/ 0 w 232"/>
                    <a:gd name="T35" fmla="*/ 344 h 488"/>
                    <a:gd name="T36" fmla="*/ 8 w 232"/>
                    <a:gd name="T37" fmla="*/ 358 h 488"/>
                    <a:gd name="T38" fmla="*/ 30 w 232"/>
                    <a:gd name="T39" fmla="*/ 390 h 488"/>
                    <a:gd name="T40" fmla="*/ 44 w 232"/>
                    <a:gd name="T41" fmla="*/ 410 h 488"/>
                    <a:gd name="T42" fmla="*/ 60 w 232"/>
                    <a:gd name="T43" fmla="*/ 430 h 488"/>
                    <a:gd name="T44" fmla="*/ 76 w 232"/>
                    <a:gd name="T45" fmla="*/ 448 h 488"/>
                    <a:gd name="T46" fmla="*/ 94 w 232"/>
                    <a:gd name="T47" fmla="*/ 466 h 488"/>
                    <a:gd name="T48" fmla="*/ 112 w 232"/>
                    <a:gd name="T49" fmla="*/ 478 h 488"/>
                    <a:gd name="T50" fmla="*/ 122 w 232"/>
                    <a:gd name="T51" fmla="*/ 484 h 488"/>
                    <a:gd name="T52" fmla="*/ 130 w 232"/>
                    <a:gd name="T53" fmla="*/ 486 h 488"/>
                    <a:gd name="T54" fmla="*/ 138 w 232"/>
                    <a:gd name="T55" fmla="*/ 488 h 488"/>
                    <a:gd name="T56" fmla="*/ 146 w 232"/>
                    <a:gd name="T57" fmla="*/ 488 h 488"/>
                    <a:gd name="T58" fmla="*/ 154 w 232"/>
                    <a:gd name="T59" fmla="*/ 486 h 488"/>
                    <a:gd name="T60" fmla="*/ 162 w 232"/>
                    <a:gd name="T61" fmla="*/ 480 h 488"/>
                    <a:gd name="T62" fmla="*/ 168 w 232"/>
                    <a:gd name="T63" fmla="*/ 474 h 488"/>
                    <a:gd name="T64" fmla="*/ 176 w 232"/>
                    <a:gd name="T65" fmla="*/ 464 h 488"/>
                    <a:gd name="T66" fmla="*/ 180 w 232"/>
                    <a:gd name="T67" fmla="*/ 452 h 488"/>
                    <a:gd name="T68" fmla="*/ 186 w 232"/>
                    <a:gd name="T69" fmla="*/ 438 h 488"/>
                    <a:gd name="T70" fmla="*/ 190 w 232"/>
                    <a:gd name="T71" fmla="*/ 420 h 488"/>
                    <a:gd name="T72" fmla="*/ 194 w 232"/>
                    <a:gd name="T73" fmla="*/ 398 h 488"/>
                    <a:gd name="T74" fmla="*/ 196 w 232"/>
                    <a:gd name="T75" fmla="*/ 374 h 488"/>
                    <a:gd name="T76" fmla="*/ 198 w 232"/>
                    <a:gd name="T77" fmla="*/ 346 h 488"/>
                    <a:gd name="T78" fmla="*/ 198 w 232"/>
                    <a:gd name="T79" fmla="*/ 346 h 488"/>
                    <a:gd name="T80" fmla="*/ 198 w 232"/>
                    <a:gd name="T81" fmla="*/ 342 h 488"/>
                    <a:gd name="T82" fmla="*/ 200 w 232"/>
                    <a:gd name="T83" fmla="*/ 320 h 488"/>
                    <a:gd name="T84" fmla="*/ 200 w 232"/>
                    <a:gd name="T85" fmla="*/ 320 h 488"/>
                    <a:gd name="T86" fmla="*/ 204 w 232"/>
                    <a:gd name="T87" fmla="*/ 270 h 488"/>
                    <a:gd name="T88" fmla="*/ 206 w 232"/>
                    <a:gd name="T89" fmla="*/ 242 h 488"/>
                    <a:gd name="T90" fmla="*/ 208 w 232"/>
                    <a:gd name="T91" fmla="*/ 216 h 488"/>
                    <a:gd name="T92" fmla="*/ 208 w 232"/>
                    <a:gd name="T93" fmla="*/ 216 h 488"/>
                    <a:gd name="T94" fmla="*/ 208 w 232"/>
                    <a:gd name="T95" fmla="*/ 206 h 488"/>
                    <a:gd name="T96" fmla="*/ 210 w 232"/>
                    <a:gd name="T97" fmla="*/ 196 h 488"/>
                    <a:gd name="T98" fmla="*/ 218 w 232"/>
                    <a:gd name="T99" fmla="*/ 178 h 488"/>
                    <a:gd name="T100" fmla="*/ 228 w 232"/>
                    <a:gd name="T101" fmla="*/ 164 h 488"/>
                    <a:gd name="T102" fmla="*/ 232 w 232"/>
                    <a:gd name="T103" fmla="*/ 160 h 488"/>
                    <a:gd name="T104" fmla="*/ 38 w 232"/>
                    <a:gd name="T105" fmla="*/ 0 h 488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232"/>
                    <a:gd name="T160" fmla="*/ 0 h 488"/>
                    <a:gd name="T161" fmla="*/ 232 w 232"/>
                    <a:gd name="T162" fmla="*/ 488 h 488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232" h="488">
                      <a:moveTo>
                        <a:pt x="38" y="0"/>
                      </a:moveTo>
                      <a:lnTo>
                        <a:pt x="38" y="0"/>
                      </a:lnTo>
                      <a:lnTo>
                        <a:pt x="38" y="30"/>
                      </a:lnTo>
                      <a:lnTo>
                        <a:pt x="40" y="62"/>
                      </a:lnTo>
                      <a:lnTo>
                        <a:pt x="40" y="102"/>
                      </a:lnTo>
                      <a:lnTo>
                        <a:pt x="36" y="148"/>
                      </a:lnTo>
                      <a:lnTo>
                        <a:pt x="32" y="194"/>
                      </a:lnTo>
                      <a:lnTo>
                        <a:pt x="24" y="240"/>
                      </a:lnTo>
                      <a:lnTo>
                        <a:pt x="18" y="260"/>
                      </a:lnTo>
                      <a:lnTo>
                        <a:pt x="10" y="280"/>
                      </a:lnTo>
                      <a:lnTo>
                        <a:pt x="12" y="288"/>
                      </a:lnTo>
                      <a:lnTo>
                        <a:pt x="12" y="306"/>
                      </a:lnTo>
                      <a:lnTo>
                        <a:pt x="12" y="316"/>
                      </a:lnTo>
                      <a:lnTo>
                        <a:pt x="10" y="328"/>
                      </a:lnTo>
                      <a:lnTo>
                        <a:pt x="6" y="336"/>
                      </a:lnTo>
                      <a:lnTo>
                        <a:pt x="0" y="344"/>
                      </a:lnTo>
                      <a:lnTo>
                        <a:pt x="8" y="358"/>
                      </a:lnTo>
                      <a:lnTo>
                        <a:pt x="30" y="390"/>
                      </a:lnTo>
                      <a:lnTo>
                        <a:pt x="44" y="410"/>
                      </a:lnTo>
                      <a:lnTo>
                        <a:pt x="60" y="430"/>
                      </a:lnTo>
                      <a:lnTo>
                        <a:pt x="76" y="448"/>
                      </a:lnTo>
                      <a:lnTo>
                        <a:pt x="94" y="466"/>
                      </a:lnTo>
                      <a:lnTo>
                        <a:pt x="112" y="478"/>
                      </a:lnTo>
                      <a:lnTo>
                        <a:pt x="122" y="484"/>
                      </a:lnTo>
                      <a:lnTo>
                        <a:pt x="130" y="486"/>
                      </a:lnTo>
                      <a:lnTo>
                        <a:pt x="138" y="488"/>
                      </a:lnTo>
                      <a:lnTo>
                        <a:pt x="146" y="488"/>
                      </a:lnTo>
                      <a:lnTo>
                        <a:pt x="154" y="486"/>
                      </a:lnTo>
                      <a:lnTo>
                        <a:pt x="162" y="480"/>
                      </a:lnTo>
                      <a:lnTo>
                        <a:pt x="168" y="474"/>
                      </a:lnTo>
                      <a:lnTo>
                        <a:pt x="176" y="464"/>
                      </a:lnTo>
                      <a:lnTo>
                        <a:pt x="180" y="452"/>
                      </a:lnTo>
                      <a:lnTo>
                        <a:pt x="186" y="438"/>
                      </a:lnTo>
                      <a:lnTo>
                        <a:pt x="190" y="420"/>
                      </a:lnTo>
                      <a:lnTo>
                        <a:pt x="194" y="398"/>
                      </a:lnTo>
                      <a:lnTo>
                        <a:pt x="196" y="374"/>
                      </a:lnTo>
                      <a:lnTo>
                        <a:pt x="198" y="346"/>
                      </a:lnTo>
                      <a:lnTo>
                        <a:pt x="198" y="342"/>
                      </a:lnTo>
                      <a:lnTo>
                        <a:pt x="200" y="320"/>
                      </a:lnTo>
                      <a:lnTo>
                        <a:pt x="204" y="270"/>
                      </a:lnTo>
                      <a:lnTo>
                        <a:pt x="206" y="242"/>
                      </a:lnTo>
                      <a:lnTo>
                        <a:pt x="208" y="216"/>
                      </a:lnTo>
                      <a:lnTo>
                        <a:pt x="208" y="206"/>
                      </a:lnTo>
                      <a:lnTo>
                        <a:pt x="210" y="196"/>
                      </a:lnTo>
                      <a:lnTo>
                        <a:pt x="218" y="178"/>
                      </a:lnTo>
                      <a:lnTo>
                        <a:pt x="228" y="164"/>
                      </a:lnTo>
                      <a:lnTo>
                        <a:pt x="232" y="160"/>
                      </a:lnTo>
                      <a:lnTo>
                        <a:pt x="38" y="0"/>
                      </a:lnTo>
                      <a:close/>
                    </a:path>
                  </a:pathLst>
                </a:custGeom>
                <a:solidFill>
                  <a:srgbClr val="F0AC7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39" name="Freeform 469"/>
                <p:cNvSpPr>
                  <a:spLocks/>
                </p:cNvSpPr>
                <p:nvPr/>
              </p:nvSpPr>
              <p:spPr bwMode="auto">
                <a:xfrm>
                  <a:off x="1862" y="3368"/>
                  <a:ext cx="312" cy="526"/>
                </a:xfrm>
                <a:custGeom>
                  <a:avLst/>
                  <a:gdLst>
                    <a:gd name="T0" fmla="*/ 184 w 312"/>
                    <a:gd name="T1" fmla="*/ 106 h 526"/>
                    <a:gd name="T2" fmla="*/ 184 w 312"/>
                    <a:gd name="T3" fmla="*/ 106 h 526"/>
                    <a:gd name="T4" fmla="*/ 162 w 312"/>
                    <a:gd name="T5" fmla="*/ 94 h 526"/>
                    <a:gd name="T6" fmla="*/ 140 w 312"/>
                    <a:gd name="T7" fmla="*/ 78 h 526"/>
                    <a:gd name="T8" fmla="*/ 120 w 312"/>
                    <a:gd name="T9" fmla="*/ 60 h 526"/>
                    <a:gd name="T10" fmla="*/ 102 w 312"/>
                    <a:gd name="T11" fmla="*/ 42 h 526"/>
                    <a:gd name="T12" fmla="*/ 76 w 312"/>
                    <a:gd name="T13" fmla="*/ 12 h 526"/>
                    <a:gd name="T14" fmla="*/ 66 w 312"/>
                    <a:gd name="T15" fmla="*/ 0 h 526"/>
                    <a:gd name="T16" fmla="*/ 30 w 312"/>
                    <a:gd name="T17" fmla="*/ 34 h 526"/>
                    <a:gd name="T18" fmla="*/ 0 w 312"/>
                    <a:gd name="T19" fmla="*/ 64 h 526"/>
                    <a:gd name="T20" fmla="*/ 0 w 312"/>
                    <a:gd name="T21" fmla="*/ 64 h 526"/>
                    <a:gd name="T22" fmla="*/ 16 w 312"/>
                    <a:gd name="T23" fmla="*/ 84 h 526"/>
                    <a:gd name="T24" fmla="*/ 32 w 312"/>
                    <a:gd name="T25" fmla="*/ 108 h 526"/>
                    <a:gd name="T26" fmla="*/ 50 w 312"/>
                    <a:gd name="T27" fmla="*/ 138 h 526"/>
                    <a:gd name="T28" fmla="*/ 68 w 312"/>
                    <a:gd name="T29" fmla="*/ 172 h 526"/>
                    <a:gd name="T30" fmla="*/ 106 w 312"/>
                    <a:gd name="T31" fmla="*/ 248 h 526"/>
                    <a:gd name="T32" fmla="*/ 142 w 312"/>
                    <a:gd name="T33" fmla="*/ 326 h 526"/>
                    <a:gd name="T34" fmla="*/ 174 w 312"/>
                    <a:gd name="T35" fmla="*/ 402 h 526"/>
                    <a:gd name="T36" fmla="*/ 200 w 312"/>
                    <a:gd name="T37" fmla="*/ 466 h 526"/>
                    <a:gd name="T38" fmla="*/ 224 w 312"/>
                    <a:gd name="T39" fmla="*/ 526 h 526"/>
                    <a:gd name="T40" fmla="*/ 224 w 312"/>
                    <a:gd name="T41" fmla="*/ 526 h 526"/>
                    <a:gd name="T42" fmla="*/ 234 w 312"/>
                    <a:gd name="T43" fmla="*/ 500 h 526"/>
                    <a:gd name="T44" fmla="*/ 242 w 312"/>
                    <a:gd name="T45" fmla="*/ 470 h 526"/>
                    <a:gd name="T46" fmla="*/ 260 w 312"/>
                    <a:gd name="T47" fmla="*/ 406 h 526"/>
                    <a:gd name="T48" fmla="*/ 274 w 312"/>
                    <a:gd name="T49" fmla="*/ 336 h 526"/>
                    <a:gd name="T50" fmla="*/ 288 w 312"/>
                    <a:gd name="T51" fmla="*/ 270 h 526"/>
                    <a:gd name="T52" fmla="*/ 306 w 312"/>
                    <a:gd name="T53" fmla="*/ 160 h 526"/>
                    <a:gd name="T54" fmla="*/ 312 w 312"/>
                    <a:gd name="T55" fmla="*/ 116 h 526"/>
                    <a:gd name="T56" fmla="*/ 296 w 312"/>
                    <a:gd name="T57" fmla="*/ 98 h 526"/>
                    <a:gd name="T58" fmla="*/ 264 w 312"/>
                    <a:gd name="T59" fmla="*/ 54 h 526"/>
                    <a:gd name="T60" fmla="*/ 264 w 312"/>
                    <a:gd name="T61" fmla="*/ 54 h 526"/>
                    <a:gd name="T62" fmla="*/ 252 w 312"/>
                    <a:gd name="T63" fmla="*/ 74 h 526"/>
                    <a:gd name="T64" fmla="*/ 240 w 312"/>
                    <a:gd name="T65" fmla="*/ 88 h 526"/>
                    <a:gd name="T66" fmla="*/ 230 w 312"/>
                    <a:gd name="T67" fmla="*/ 100 h 526"/>
                    <a:gd name="T68" fmla="*/ 220 w 312"/>
                    <a:gd name="T69" fmla="*/ 106 h 526"/>
                    <a:gd name="T70" fmla="*/ 200 w 312"/>
                    <a:gd name="T71" fmla="*/ 248 h 526"/>
                    <a:gd name="T72" fmla="*/ 184 w 312"/>
                    <a:gd name="T73" fmla="*/ 106 h 52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12"/>
                    <a:gd name="T112" fmla="*/ 0 h 526"/>
                    <a:gd name="T113" fmla="*/ 312 w 312"/>
                    <a:gd name="T114" fmla="*/ 526 h 52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12" h="526">
                      <a:moveTo>
                        <a:pt x="184" y="106"/>
                      </a:moveTo>
                      <a:lnTo>
                        <a:pt x="184" y="106"/>
                      </a:lnTo>
                      <a:lnTo>
                        <a:pt x="162" y="94"/>
                      </a:lnTo>
                      <a:lnTo>
                        <a:pt x="140" y="78"/>
                      </a:lnTo>
                      <a:lnTo>
                        <a:pt x="120" y="60"/>
                      </a:lnTo>
                      <a:lnTo>
                        <a:pt x="102" y="42"/>
                      </a:lnTo>
                      <a:lnTo>
                        <a:pt x="76" y="12"/>
                      </a:lnTo>
                      <a:lnTo>
                        <a:pt x="66" y="0"/>
                      </a:lnTo>
                      <a:lnTo>
                        <a:pt x="30" y="34"/>
                      </a:lnTo>
                      <a:lnTo>
                        <a:pt x="0" y="64"/>
                      </a:lnTo>
                      <a:lnTo>
                        <a:pt x="16" y="84"/>
                      </a:lnTo>
                      <a:lnTo>
                        <a:pt x="32" y="108"/>
                      </a:lnTo>
                      <a:lnTo>
                        <a:pt x="50" y="138"/>
                      </a:lnTo>
                      <a:lnTo>
                        <a:pt x="68" y="172"/>
                      </a:lnTo>
                      <a:lnTo>
                        <a:pt x="106" y="248"/>
                      </a:lnTo>
                      <a:lnTo>
                        <a:pt x="142" y="326"/>
                      </a:lnTo>
                      <a:lnTo>
                        <a:pt x="174" y="402"/>
                      </a:lnTo>
                      <a:lnTo>
                        <a:pt x="200" y="466"/>
                      </a:lnTo>
                      <a:lnTo>
                        <a:pt x="224" y="526"/>
                      </a:lnTo>
                      <a:lnTo>
                        <a:pt x="234" y="500"/>
                      </a:lnTo>
                      <a:lnTo>
                        <a:pt x="242" y="470"/>
                      </a:lnTo>
                      <a:lnTo>
                        <a:pt x="260" y="406"/>
                      </a:lnTo>
                      <a:lnTo>
                        <a:pt x="274" y="336"/>
                      </a:lnTo>
                      <a:lnTo>
                        <a:pt x="288" y="270"/>
                      </a:lnTo>
                      <a:lnTo>
                        <a:pt x="306" y="160"/>
                      </a:lnTo>
                      <a:lnTo>
                        <a:pt x="312" y="116"/>
                      </a:lnTo>
                      <a:lnTo>
                        <a:pt x="296" y="98"/>
                      </a:lnTo>
                      <a:lnTo>
                        <a:pt x="264" y="54"/>
                      </a:lnTo>
                      <a:lnTo>
                        <a:pt x="252" y="74"/>
                      </a:lnTo>
                      <a:lnTo>
                        <a:pt x="240" y="88"/>
                      </a:lnTo>
                      <a:lnTo>
                        <a:pt x="230" y="100"/>
                      </a:lnTo>
                      <a:lnTo>
                        <a:pt x="220" y="106"/>
                      </a:lnTo>
                      <a:lnTo>
                        <a:pt x="200" y="248"/>
                      </a:lnTo>
                      <a:lnTo>
                        <a:pt x="184" y="106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40" name="Freeform 470"/>
                <p:cNvSpPr>
                  <a:spLocks/>
                </p:cNvSpPr>
                <p:nvPr/>
              </p:nvSpPr>
              <p:spPr bwMode="auto">
                <a:xfrm>
                  <a:off x="1932" y="3024"/>
                  <a:ext cx="282" cy="232"/>
                </a:xfrm>
                <a:custGeom>
                  <a:avLst/>
                  <a:gdLst>
                    <a:gd name="T0" fmla="*/ 16 w 282"/>
                    <a:gd name="T1" fmla="*/ 232 h 232"/>
                    <a:gd name="T2" fmla="*/ 10 w 282"/>
                    <a:gd name="T3" fmla="*/ 174 h 232"/>
                    <a:gd name="T4" fmla="*/ 2 w 282"/>
                    <a:gd name="T5" fmla="*/ 132 h 232"/>
                    <a:gd name="T6" fmla="*/ 0 w 282"/>
                    <a:gd name="T7" fmla="*/ 110 h 232"/>
                    <a:gd name="T8" fmla="*/ 4 w 282"/>
                    <a:gd name="T9" fmla="*/ 90 h 232"/>
                    <a:gd name="T10" fmla="*/ 24 w 282"/>
                    <a:gd name="T11" fmla="*/ 52 h 232"/>
                    <a:gd name="T12" fmla="*/ 54 w 282"/>
                    <a:gd name="T13" fmla="*/ 22 h 232"/>
                    <a:gd name="T14" fmla="*/ 92 w 282"/>
                    <a:gd name="T15" fmla="*/ 4 h 232"/>
                    <a:gd name="T16" fmla="*/ 114 w 282"/>
                    <a:gd name="T17" fmla="*/ 0 h 232"/>
                    <a:gd name="T18" fmla="*/ 164 w 282"/>
                    <a:gd name="T19" fmla="*/ 0 h 232"/>
                    <a:gd name="T20" fmla="*/ 212 w 282"/>
                    <a:gd name="T21" fmla="*/ 6 h 232"/>
                    <a:gd name="T22" fmla="*/ 244 w 282"/>
                    <a:gd name="T23" fmla="*/ 18 h 232"/>
                    <a:gd name="T24" fmla="*/ 270 w 282"/>
                    <a:gd name="T25" fmla="*/ 36 h 232"/>
                    <a:gd name="T26" fmla="*/ 276 w 282"/>
                    <a:gd name="T27" fmla="*/ 62 h 232"/>
                    <a:gd name="T28" fmla="*/ 270 w 282"/>
                    <a:gd name="T29" fmla="*/ 62 h 232"/>
                    <a:gd name="T30" fmla="*/ 260 w 282"/>
                    <a:gd name="T31" fmla="*/ 66 h 232"/>
                    <a:gd name="T32" fmla="*/ 252 w 282"/>
                    <a:gd name="T33" fmla="*/ 60 h 232"/>
                    <a:gd name="T34" fmla="*/ 226 w 282"/>
                    <a:gd name="T35" fmla="*/ 50 h 232"/>
                    <a:gd name="T36" fmla="*/ 182 w 282"/>
                    <a:gd name="T37" fmla="*/ 40 h 232"/>
                    <a:gd name="T38" fmla="*/ 120 w 282"/>
                    <a:gd name="T39" fmla="*/ 40 h 232"/>
                    <a:gd name="T40" fmla="*/ 108 w 282"/>
                    <a:gd name="T41" fmla="*/ 42 h 232"/>
                    <a:gd name="T42" fmla="*/ 92 w 282"/>
                    <a:gd name="T43" fmla="*/ 50 h 232"/>
                    <a:gd name="T44" fmla="*/ 84 w 282"/>
                    <a:gd name="T45" fmla="*/ 62 h 232"/>
                    <a:gd name="T46" fmla="*/ 84 w 282"/>
                    <a:gd name="T47" fmla="*/ 84 h 232"/>
                    <a:gd name="T48" fmla="*/ 92 w 282"/>
                    <a:gd name="T49" fmla="*/ 110 h 232"/>
                    <a:gd name="T50" fmla="*/ 98 w 282"/>
                    <a:gd name="T51" fmla="*/ 122 h 232"/>
                    <a:gd name="T52" fmla="*/ 88 w 282"/>
                    <a:gd name="T53" fmla="*/ 144 h 232"/>
                    <a:gd name="T54" fmla="*/ 84 w 282"/>
                    <a:gd name="T55" fmla="*/ 172 h 232"/>
                    <a:gd name="T56" fmla="*/ 88 w 282"/>
                    <a:gd name="T57" fmla="*/ 208 h 232"/>
                    <a:gd name="T58" fmla="*/ 62 w 282"/>
                    <a:gd name="T59" fmla="*/ 202 h 232"/>
                    <a:gd name="T60" fmla="*/ 50 w 282"/>
                    <a:gd name="T61" fmla="*/ 194 h 232"/>
                    <a:gd name="T62" fmla="*/ 40 w 282"/>
                    <a:gd name="T63" fmla="*/ 190 h 232"/>
                    <a:gd name="T64" fmla="*/ 34 w 282"/>
                    <a:gd name="T65" fmla="*/ 196 h 232"/>
                    <a:gd name="T66" fmla="*/ 16 w 282"/>
                    <a:gd name="T67" fmla="*/ 232 h 23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282"/>
                    <a:gd name="T103" fmla="*/ 0 h 232"/>
                    <a:gd name="T104" fmla="*/ 282 w 282"/>
                    <a:gd name="T105" fmla="*/ 232 h 23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282" h="232">
                      <a:moveTo>
                        <a:pt x="16" y="232"/>
                      </a:moveTo>
                      <a:lnTo>
                        <a:pt x="16" y="232"/>
                      </a:lnTo>
                      <a:lnTo>
                        <a:pt x="14" y="206"/>
                      </a:lnTo>
                      <a:lnTo>
                        <a:pt x="10" y="174"/>
                      </a:lnTo>
                      <a:lnTo>
                        <a:pt x="2" y="132"/>
                      </a:lnTo>
                      <a:lnTo>
                        <a:pt x="0" y="120"/>
                      </a:lnTo>
                      <a:lnTo>
                        <a:pt x="0" y="110"/>
                      </a:lnTo>
                      <a:lnTo>
                        <a:pt x="2" y="100"/>
                      </a:lnTo>
                      <a:lnTo>
                        <a:pt x="4" y="90"/>
                      </a:lnTo>
                      <a:lnTo>
                        <a:pt x="12" y="70"/>
                      </a:lnTo>
                      <a:lnTo>
                        <a:pt x="24" y="52"/>
                      </a:lnTo>
                      <a:lnTo>
                        <a:pt x="38" y="36"/>
                      </a:lnTo>
                      <a:lnTo>
                        <a:pt x="54" y="22"/>
                      </a:lnTo>
                      <a:lnTo>
                        <a:pt x="72" y="12"/>
                      </a:lnTo>
                      <a:lnTo>
                        <a:pt x="92" y="4"/>
                      </a:lnTo>
                      <a:lnTo>
                        <a:pt x="114" y="0"/>
                      </a:lnTo>
                      <a:lnTo>
                        <a:pt x="136" y="0"/>
                      </a:lnTo>
                      <a:lnTo>
                        <a:pt x="164" y="0"/>
                      </a:lnTo>
                      <a:lnTo>
                        <a:pt x="196" y="4"/>
                      </a:lnTo>
                      <a:lnTo>
                        <a:pt x="212" y="6"/>
                      </a:lnTo>
                      <a:lnTo>
                        <a:pt x="228" y="12"/>
                      </a:lnTo>
                      <a:lnTo>
                        <a:pt x="244" y="18"/>
                      </a:lnTo>
                      <a:lnTo>
                        <a:pt x="258" y="26"/>
                      </a:lnTo>
                      <a:lnTo>
                        <a:pt x="270" y="36"/>
                      </a:lnTo>
                      <a:lnTo>
                        <a:pt x="282" y="50"/>
                      </a:lnTo>
                      <a:lnTo>
                        <a:pt x="276" y="62"/>
                      </a:lnTo>
                      <a:lnTo>
                        <a:pt x="270" y="62"/>
                      </a:lnTo>
                      <a:lnTo>
                        <a:pt x="264" y="62"/>
                      </a:lnTo>
                      <a:lnTo>
                        <a:pt x="260" y="66"/>
                      </a:lnTo>
                      <a:lnTo>
                        <a:pt x="252" y="60"/>
                      </a:lnTo>
                      <a:lnTo>
                        <a:pt x="242" y="56"/>
                      </a:lnTo>
                      <a:lnTo>
                        <a:pt x="226" y="50"/>
                      </a:lnTo>
                      <a:lnTo>
                        <a:pt x="206" y="44"/>
                      </a:lnTo>
                      <a:lnTo>
                        <a:pt x="182" y="40"/>
                      </a:lnTo>
                      <a:lnTo>
                        <a:pt x="154" y="40"/>
                      </a:lnTo>
                      <a:lnTo>
                        <a:pt x="120" y="40"/>
                      </a:lnTo>
                      <a:lnTo>
                        <a:pt x="108" y="42"/>
                      </a:lnTo>
                      <a:lnTo>
                        <a:pt x="100" y="46"/>
                      </a:lnTo>
                      <a:lnTo>
                        <a:pt x="92" y="50"/>
                      </a:lnTo>
                      <a:lnTo>
                        <a:pt x="88" y="56"/>
                      </a:lnTo>
                      <a:lnTo>
                        <a:pt x="84" y="62"/>
                      </a:lnTo>
                      <a:lnTo>
                        <a:pt x="82" y="68"/>
                      </a:lnTo>
                      <a:lnTo>
                        <a:pt x="84" y="84"/>
                      </a:lnTo>
                      <a:lnTo>
                        <a:pt x="86" y="98"/>
                      </a:lnTo>
                      <a:lnTo>
                        <a:pt x="92" y="110"/>
                      </a:lnTo>
                      <a:lnTo>
                        <a:pt x="98" y="122"/>
                      </a:lnTo>
                      <a:lnTo>
                        <a:pt x="94" y="128"/>
                      </a:lnTo>
                      <a:lnTo>
                        <a:pt x="88" y="144"/>
                      </a:lnTo>
                      <a:lnTo>
                        <a:pt x="84" y="156"/>
                      </a:lnTo>
                      <a:lnTo>
                        <a:pt x="84" y="172"/>
                      </a:lnTo>
                      <a:lnTo>
                        <a:pt x="84" y="188"/>
                      </a:lnTo>
                      <a:lnTo>
                        <a:pt x="88" y="208"/>
                      </a:lnTo>
                      <a:lnTo>
                        <a:pt x="62" y="202"/>
                      </a:lnTo>
                      <a:lnTo>
                        <a:pt x="58" y="198"/>
                      </a:lnTo>
                      <a:lnTo>
                        <a:pt x="50" y="194"/>
                      </a:lnTo>
                      <a:lnTo>
                        <a:pt x="46" y="192"/>
                      </a:lnTo>
                      <a:lnTo>
                        <a:pt x="40" y="190"/>
                      </a:lnTo>
                      <a:lnTo>
                        <a:pt x="36" y="192"/>
                      </a:lnTo>
                      <a:lnTo>
                        <a:pt x="34" y="196"/>
                      </a:lnTo>
                      <a:lnTo>
                        <a:pt x="16" y="232"/>
                      </a:lnTo>
                      <a:close/>
                    </a:path>
                  </a:pathLst>
                </a:custGeom>
                <a:solidFill>
                  <a:srgbClr val="3D291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41" name="Freeform 471"/>
                <p:cNvSpPr>
                  <a:spLocks/>
                </p:cNvSpPr>
                <p:nvPr/>
              </p:nvSpPr>
              <p:spPr bwMode="auto">
                <a:xfrm>
                  <a:off x="1932" y="3024"/>
                  <a:ext cx="282" cy="232"/>
                </a:xfrm>
                <a:custGeom>
                  <a:avLst/>
                  <a:gdLst>
                    <a:gd name="T0" fmla="*/ 16 w 282"/>
                    <a:gd name="T1" fmla="*/ 232 h 232"/>
                    <a:gd name="T2" fmla="*/ 10 w 282"/>
                    <a:gd name="T3" fmla="*/ 174 h 232"/>
                    <a:gd name="T4" fmla="*/ 2 w 282"/>
                    <a:gd name="T5" fmla="*/ 132 h 232"/>
                    <a:gd name="T6" fmla="*/ 0 w 282"/>
                    <a:gd name="T7" fmla="*/ 110 h 232"/>
                    <a:gd name="T8" fmla="*/ 4 w 282"/>
                    <a:gd name="T9" fmla="*/ 90 h 232"/>
                    <a:gd name="T10" fmla="*/ 24 w 282"/>
                    <a:gd name="T11" fmla="*/ 52 h 232"/>
                    <a:gd name="T12" fmla="*/ 54 w 282"/>
                    <a:gd name="T13" fmla="*/ 22 h 232"/>
                    <a:gd name="T14" fmla="*/ 92 w 282"/>
                    <a:gd name="T15" fmla="*/ 4 h 232"/>
                    <a:gd name="T16" fmla="*/ 114 w 282"/>
                    <a:gd name="T17" fmla="*/ 0 h 232"/>
                    <a:gd name="T18" fmla="*/ 164 w 282"/>
                    <a:gd name="T19" fmla="*/ 0 h 232"/>
                    <a:gd name="T20" fmla="*/ 212 w 282"/>
                    <a:gd name="T21" fmla="*/ 6 h 232"/>
                    <a:gd name="T22" fmla="*/ 244 w 282"/>
                    <a:gd name="T23" fmla="*/ 18 h 232"/>
                    <a:gd name="T24" fmla="*/ 270 w 282"/>
                    <a:gd name="T25" fmla="*/ 36 h 232"/>
                    <a:gd name="T26" fmla="*/ 276 w 282"/>
                    <a:gd name="T27" fmla="*/ 62 h 232"/>
                    <a:gd name="T28" fmla="*/ 270 w 282"/>
                    <a:gd name="T29" fmla="*/ 62 h 232"/>
                    <a:gd name="T30" fmla="*/ 260 w 282"/>
                    <a:gd name="T31" fmla="*/ 66 h 232"/>
                    <a:gd name="T32" fmla="*/ 252 w 282"/>
                    <a:gd name="T33" fmla="*/ 60 h 232"/>
                    <a:gd name="T34" fmla="*/ 226 w 282"/>
                    <a:gd name="T35" fmla="*/ 50 h 232"/>
                    <a:gd name="T36" fmla="*/ 182 w 282"/>
                    <a:gd name="T37" fmla="*/ 40 h 232"/>
                    <a:gd name="T38" fmla="*/ 120 w 282"/>
                    <a:gd name="T39" fmla="*/ 40 h 232"/>
                    <a:gd name="T40" fmla="*/ 108 w 282"/>
                    <a:gd name="T41" fmla="*/ 42 h 232"/>
                    <a:gd name="T42" fmla="*/ 92 w 282"/>
                    <a:gd name="T43" fmla="*/ 50 h 232"/>
                    <a:gd name="T44" fmla="*/ 84 w 282"/>
                    <a:gd name="T45" fmla="*/ 62 h 232"/>
                    <a:gd name="T46" fmla="*/ 84 w 282"/>
                    <a:gd name="T47" fmla="*/ 84 h 232"/>
                    <a:gd name="T48" fmla="*/ 92 w 282"/>
                    <a:gd name="T49" fmla="*/ 110 h 232"/>
                    <a:gd name="T50" fmla="*/ 98 w 282"/>
                    <a:gd name="T51" fmla="*/ 122 h 232"/>
                    <a:gd name="T52" fmla="*/ 88 w 282"/>
                    <a:gd name="T53" fmla="*/ 144 h 232"/>
                    <a:gd name="T54" fmla="*/ 84 w 282"/>
                    <a:gd name="T55" fmla="*/ 172 h 232"/>
                    <a:gd name="T56" fmla="*/ 88 w 282"/>
                    <a:gd name="T57" fmla="*/ 208 h 232"/>
                    <a:gd name="T58" fmla="*/ 62 w 282"/>
                    <a:gd name="T59" fmla="*/ 202 h 232"/>
                    <a:gd name="T60" fmla="*/ 50 w 282"/>
                    <a:gd name="T61" fmla="*/ 194 h 232"/>
                    <a:gd name="T62" fmla="*/ 40 w 282"/>
                    <a:gd name="T63" fmla="*/ 190 h 232"/>
                    <a:gd name="T64" fmla="*/ 34 w 282"/>
                    <a:gd name="T65" fmla="*/ 196 h 232"/>
                    <a:gd name="T66" fmla="*/ 16 w 282"/>
                    <a:gd name="T67" fmla="*/ 232 h 23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282"/>
                    <a:gd name="T103" fmla="*/ 0 h 232"/>
                    <a:gd name="T104" fmla="*/ 282 w 282"/>
                    <a:gd name="T105" fmla="*/ 232 h 23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282" h="232">
                      <a:moveTo>
                        <a:pt x="16" y="232"/>
                      </a:moveTo>
                      <a:lnTo>
                        <a:pt x="16" y="232"/>
                      </a:lnTo>
                      <a:lnTo>
                        <a:pt x="14" y="206"/>
                      </a:lnTo>
                      <a:lnTo>
                        <a:pt x="10" y="174"/>
                      </a:lnTo>
                      <a:lnTo>
                        <a:pt x="2" y="132"/>
                      </a:lnTo>
                      <a:lnTo>
                        <a:pt x="0" y="120"/>
                      </a:lnTo>
                      <a:lnTo>
                        <a:pt x="0" y="110"/>
                      </a:lnTo>
                      <a:lnTo>
                        <a:pt x="2" y="100"/>
                      </a:lnTo>
                      <a:lnTo>
                        <a:pt x="4" y="90"/>
                      </a:lnTo>
                      <a:lnTo>
                        <a:pt x="12" y="70"/>
                      </a:lnTo>
                      <a:lnTo>
                        <a:pt x="24" y="52"/>
                      </a:lnTo>
                      <a:lnTo>
                        <a:pt x="38" y="36"/>
                      </a:lnTo>
                      <a:lnTo>
                        <a:pt x="54" y="22"/>
                      </a:lnTo>
                      <a:lnTo>
                        <a:pt x="72" y="12"/>
                      </a:lnTo>
                      <a:lnTo>
                        <a:pt x="92" y="4"/>
                      </a:lnTo>
                      <a:lnTo>
                        <a:pt x="114" y="0"/>
                      </a:lnTo>
                      <a:lnTo>
                        <a:pt x="136" y="0"/>
                      </a:lnTo>
                      <a:lnTo>
                        <a:pt x="164" y="0"/>
                      </a:lnTo>
                      <a:lnTo>
                        <a:pt x="196" y="4"/>
                      </a:lnTo>
                      <a:lnTo>
                        <a:pt x="212" y="6"/>
                      </a:lnTo>
                      <a:lnTo>
                        <a:pt x="228" y="12"/>
                      </a:lnTo>
                      <a:lnTo>
                        <a:pt x="244" y="18"/>
                      </a:lnTo>
                      <a:lnTo>
                        <a:pt x="258" y="26"/>
                      </a:lnTo>
                      <a:lnTo>
                        <a:pt x="270" y="36"/>
                      </a:lnTo>
                      <a:lnTo>
                        <a:pt x="282" y="50"/>
                      </a:lnTo>
                      <a:lnTo>
                        <a:pt x="276" y="62"/>
                      </a:lnTo>
                      <a:lnTo>
                        <a:pt x="270" y="62"/>
                      </a:lnTo>
                      <a:lnTo>
                        <a:pt x="264" y="62"/>
                      </a:lnTo>
                      <a:lnTo>
                        <a:pt x="260" y="66"/>
                      </a:lnTo>
                      <a:lnTo>
                        <a:pt x="252" y="60"/>
                      </a:lnTo>
                      <a:lnTo>
                        <a:pt x="242" y="56"/>
                      </a:lnTo>
                      <a:lnTo>
                        <a:pt x="226" y="50"/>
                      </a:lnTo>
                      <a:lnTo>
                        <a:pt x="206" y="44"/>
                      </a:lnTo>
                      <a:lnTo>
                        <a:pt x="182" y="40"/>
                      </a:lnTo>
                      <a:lnTo>
                        <a:pt x="154" y="40"/>
                      </a:lnTo>
                      <a:lnTo>
                        <a:pt x="120" y="40"/>
                      </a:lnTo>
                      <a:lnTo>
                        <a:pt x="108" y="42"/>
                      </a:lnTo>
                      <a:lnTo>
                        <a:pt x="100" y="46"/>
                      </a:lnTo>
                      <a:lnTo>
                        <a:pt x="92" y="50"/>
                      </a:lnTo>
                      <a:lnTo>
                        <a:pt x="88" y="56"/>
                      </a:lnTo>
                      <a:lnTo>
                        <a:pt x="84" y="62"/>
                      </a:lnTo>
                      <a:lnTo>
                        <a:pt x="82" y="68"/>
                      </a:lnTo>
                      <a:lnTo>
                        <a:pt x="84" y="84"/>
                      </a:lnTo>
                      <a:lnTo>
                        <a:pt x="86" y="98"/>
                      </a:lnTo>
                      <a:lnTo>
                        <a:pt x="92" y="110"/>
                      </a:lnTo>
                      <a:lnTo>
                        <a:pt x="98" y="122"/>
                      </a:lnTo>
                      <a:lnTo>
                        <a:pt x="94" y="128"/>
                      </a:lnTo>
                      <a:lnTo>
                        <a:pt x="88" y="144"/>
                      </a:lnTo>
                      <a:lnTo>
                        <a:pt x="84" y="156"/>
                      </a:lnTo>
                      <a:lnTo>
                        <a:pt x="84" y="172"/>
                      </a:lnTo>
                      <a:lnTo>
                        <a:pt x="84" y="188"/>
                      </a:lnTo>
                      <a:lnTo>
                        <a:pt x="88" y="208"/>
                      </a:lnTo>
                      <a:lnTo>
                        <a:pt x="62" y="202"/>
                      </a:lnTo>
                      <a:lnTo>
                        <a:pt x="58" y="198"/>
                      </a:lnTo>
                      <a:lnTo>
                        <a:pt x="50" y="194"/>
                      </a:lnTo>
                      <a:lnTo>
                        <a:pt x="46" y="192"/>
                      </a:lnTo>
                      <a:lnTo>
                        <a:pt x="40" y="190"/>
                      </a:lnTo>
                      <a:lnTo>
                        <a:pt x="36" y="192"/>
                      </a:lnTo>
                      <a:lnTo>
                        <a:pt x="34" y="196"/>
                      </a:lnTo>
                      <a:lnTo>
                        <a:pt x="16" y="23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42" name="Freeform 472"/>
                <p:cNvSpPr>
                  <a:spLocks/>
                </p:cNvSpPr>
                <p:nvPr/>
              </p:nvSpPr>
              <p:spPr bwMode="auto">
                <a:xfrm>
                  <a:off x="2056" y="3174"/>
                  <a:ext cx="98" cy="26"/>
                </a:xfrm>
                <a:custGeom>
                  <a:avLst/>
                  <a:gdLst>
                    <a:gd name="T0" fmla="*/ 0 w 98"/>
                    <a:gd name="T1" fmla="*/ 26 h 26"/>
                    <a:gd name="T2" fmla="*/ 0 w 98"/>
                    <a:gd name="T3" fmla="*/ 26 h 26"/>
                    <a:gd name="T4" fmla="*/ 16 w 98"/>
                    <a:gd name="T5" fmla="*/ 22 h 26"/>
                    <a:gd name="T6" fmla="*/ 30 w 98"/>
                    <a:gd name="T7" fmla="*/ 18 h 26"/>
                    <a:gd name="T8" fmla="*/ 46 w 98"/>
                    <a:gd name="T9" fmla="*/ 14 h 26"/>
                    <a:gd name="T10" fmla="*/ 46 w 98"/>
                    <a:gd name="T11" fmla="*/ 14 h 26"/>
                    <a:gd name="T12" fmla="*/ 62 w 98"/>
                    <a:gd name="T13" fmla="*/ 16 h 26"/>
                    <a:gd name="T14" fmla="*/ 78 w 98"/>
                    <a:gd name="T15" fmla="*/ 20 h 26"/>
                    <a:gd name="T16" fmla="*/ 96 w 98"/>
                    <a:gd name="T17" fmla="*/ 26 h 26"/>
                    <a:gd name="T18" fmla="*/ 96 w 98"/>
                    <a:gd name="T19" fmla="*/ 26 h 26"/>
                    <a:gd name="T20" fmla="*/ 98 w 98"/>
                    <a:gd name="T21" fmla="*/ 24 h 26"/>
                    <a:gd name="T22" fmla="*/ 98 w 98"/>
                    <a:gd name="T23" fmla="*/ 20 h 26"/>
                    <a:gd name="T24" fmla="*/ 96 w 98"/>
                    <a:gd name="T25" fmla="*/ 14 h 26"/>
                    <a:gd name="T26" fmla="*/ 86 w 98"/>
                    <a:gd name="T27" fmla="*/ 6 h 26"/>
                    <a:gd name="T28" fmla="*/ 86 w 98"/>
                    <a:gd name="T29" fmla="*/ 6 h 26"/>
                    <a:gd name="T30" fmla="*/ 78 w 98"/>
                    <a:gd name="T31" fmla="*/ 4 h 26"/>
                    <a:gd name="T32" fmla="*/ 68 w 98"/>
                    <a:gd name="T33" fmla="*/ 2 h 26"/>
                    <a:gd name="T34" fmla="*/ 56 w 98"/>
                    <a:gd name="T35" fmla="*/ 0 h 26"/>
                    <a:gd name="T36" fmla="*/ 42 w 98"/>
                    <a:gd name="T37" fmla="*/ 2 h 26"/>
                    <a:gd name="T38" fmla="*/ 28 w 98"/>
                    <a:gd name="T39" fmla="*/ 4 h 26"/>
                    <a:gd name="T40" fmla="*/ 16 w 98"/>
                    <a:gd name="T41" fmla="*/ 8 h 26"/>
                    <a:gd name="T42" fmla="*/ 6 w 98"/>
                    <a:gd name="T43" fmla="*/ 16 h 26"/>
                    <a:gd name="T44" fmla="*/ 2 w 98"/>
                    <a:gd name="T45" fmla="*/ 20 h 26"/>
                    <a:gd name="T46" fmla="*/ 0 w 98"/>
                    <a:gd name="T47" fmla="*/ 26 h 2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98"/>
                    <a:gd name="T73" fmla="*/ 0 h 26"/>
                    <a:gd name="T74" fmla="*/ 98 w 98"/>
                    <a:gd name="T75" fmla="*/ 26 h 2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98" h="26">
                      <a:moveTo>
                        <a:pt x="0" y="26"/>
                      </a:moveTo>
                      <a:lnTo>
                        <a:pt x="0" y="26"/>
                      </a:lnTo>
                      <a:lnTo>
                        <a:pt x="16" y="22"/>
                      </a:lnTo>
                      <a:lnTo>
                        <a:pt x="30" y="18"/>
                      </a:lnTo>
                      <a:lnTo>
                        <a:pt x="46" y="14"/>
                      </a:lnTo>
                      <a:lnTo>
                        <a:pt x="62" y="16"/>
                      </a:lnTo>
                      <a:lnTo>
                        <a:pt x="78" y="20"/>
                      </a:lnTo>
                      <a:lnTo>
                        <a:pt x="96" y="26"/>
                      </a:lnTo>
                      <a:lnTo>
                        <a:pt x="98" y="24"/>
                      </a:lnTo>
                      <a:lnTo>
                        <a:pt x="98" y="20"/>
                      </a:lnTo>
                      <a:lnTo>
                        <a:pt x="96" y="14"/>
                      </a:lnTo>
                      <a:lnTo>
                        <a:pt x="86" y="6"/>
                      </a:lnTo>
                      <a:lnTo>
                        <a:pt x="78" y="4"/>
                      </a:lnTo>
                      <a:lnTo>
                        <a:pt x="68" y="2"/>
                      </a:lnTo>
                      <a:lnTo>
                        <a:pt x="56" y="0"/>
                      </a:lnTo>
                      <a:lnTo>
                        <a:pt x="42" y="2"/>
                      </a:lnTo>
                      <a:lnTo>
                        <a:pt x="28" y="4"/>
                      </a:lnTo>
                      <a:lnTo>
                        <a:pt x="16" y="8"/>
                      </a:lnTo>
                      <a:lnTo>
                        <a:pt x="6" y="16"/>
                      </a:lnTo>
                      <a:lnTo>
                        <a:pt x="2" y="20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solidFill>
                  <a:srgbClr val="3D291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43" name="Freeform 473"/>
                <p:cNvSpPr>
                  <a:spLocks/>
                </p:cNvSpPr>
                <p:nvPr/>
              </p:nvSpPr>
              <p:spPr bwMode="auto">
                <a:xfrm>
                  <a:off x="2056" y="3174"/>
                  <a:ext cx="98" cy="26"/>
                </a:xfrm>
                <a:custGeom>
                  <a:avLst/>
                  <a:gdLst>
                    <a:gd name="T0" fmla="*/ 0 w 98"/>
                    <a:gd name="T1" fmla="*/ 26 h 26"/>
                    <a:gd name="T2" fmla="*/ 0 w 98"/>
                    <a:gd name="T3" fmla="*/ 26 h 26"/>
                    <a:gd name="T4" fmla="*/ 16 w 98"/>
                    <a:gd name="T5" fmla="*/ 22 h 26"/>
                    <a:gd name="T6" fmla="*/ 30 w 98"/>
                    <a:gd name="T7" fmla="*/ 18 h 26"/>
                    <a:gd name="T8" fmla="*/ 46 w 98"/>
                    <a:gd name="T9" fmla="*/ 14 h 26"/>
                    <a:gd name="T10" fmla="*/ 46 w 98"/>
                    <a:gd name="T11" fmla="*/ 14 h 26"/>
                    <a:gd name="T12" fmla="*/ 62 w 98"/>
                    <a:gd name="T13" fmla="*/ 16 h 26"/>
                    <a:gd name="T14" fmla="*/ 78 w 98"/>
                    <a:gd name="T15" fmla="*/ 20 h 26"/>
                    <a:gd name="T16" fmla="*/ 96 w 98"/>
                    <a:gd name="T17" fmla="*/ 26 h 26"/>
                    <a:gd name="T18" fmla="*/ 96 w 98"/>
                    <a:gd name="T19" fmla="*/ 26 h 26"/>
                    <a:gd name="T20" fmla="*/ 98 w 98"/>
                    <a:gd name="T21" fmla="*/ 24 h 26"/>
                    <a:gd name="T22" fmla="*/ 98 w 98"/>
                    <a:gd name="T23" fmla="*/ 20 h 26"/>
                    <a:gd name="T24" fmla="*/ 96 w 98"/>
                    <a:gd name="T25" fmla="*/ 14 h 26"/>
                    <a:gd name="T26" fmla="*/ 86 w 98"/>
                    <a:gd name="T27" fmla="*/ 6 h 26"/>
                    <a:gd name="T28" fmla="*/ 86 w 98"/>
                    <a:gd name="T29" fmla="*/ 6 h 26"/>
                    <a:gd name="T30" fmla="*/ 78 w 98"/>
                    <a:gd name="T31" fmla="*/ 4 h 26"/>
                    <a:gd name="T32" fmla="*/ 68 w 98"/>
                    <a:gd name="T33" fmla="*/ 2 h 26"/>
                    <a:gd name="T34" fmla="*/ 56 w 98"/>
                    <a:gd name="T35" fmla="*/ 0 h 26"/>
                    <a:gd name="T36" fmla="*/ 42 w 98"/>
                    <a:gd name="T37" fmla="*/ 2 h 26"/>
                    <a:gd name="T38" fmla="*/ 28 w 98"/>
                    <a:gd name="T39" fmla="*/ 4 h 26"/>
                    <a:gd name="T40" fmla="*/ 16 w 98"/>
                    <a:gd name="T41" fmla="*/ 8 h 26"/>
                    <a:gd name="T42" fmla="*/ 6 w 98"/>
                    <a:gd name="T43" fmla="*/ 16 h 26"/>
                    <a:gd name="T44" fmla="*/ 2 w 98"/>
                    <a:gd name="T45" fmla="*/ 20 h 26"/>
                    <a:gd name="T46" fmla="*/ 0 w 98"/>
                    <a:gd name="T47" fmla="*/ 26 h 2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98"/>
                    <a:gd name="T73" fmla="*/ 0 h 26"/>
                    <a:gd name="T74" fmla="*/ 98 w 98"/>
                    <a:gd name="T75" fmla="*/ 26 h 2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98" h="26">
                      <a:moveTo>
                        <a:pt x="0" y="26"/>
                      </a:moveTo>
                      <a:lnTo>
                        <a:pt x="0" y="26"/>
                      </a:lnTo>
                      <a:lnTo>
                        <a:pt x="16" y="22"/>
                      </a:lnTo>
                      <a:lnTo>
                        <a:pt x="30" y="18"/>
                      </a:lnTo>
                      <a:lnTo>
                        <a:pt x="46" y="14"/>
                      </a:lnTo>
                      <a:lnTo>
                        <a:pt x="62" y="16"/>
                      </a:lnTo>
                      <a:lnTo>
                        <a:pt x="78" y="20"/>
                      </a:lnTo>
                      <a:lnTo>
                        <a:pt x="96" y="26"/>
                      </a:lnTo>
                      <a:lnTo>
                        <a:pt x="98" y="24"/>
                      </a:lnTo>
                      <a:lnTo>
                        <a:pt x="98" y="20"/>
                      </a:lnTo>
                      <a:lnTo>
                        <a:pt x="96" y="14"/>
                      </a:lnTo>
                      <a:lnTo>
                        <a:pt x="86" y="6"/>
                      </a:lnTo>
                      <a:lnTo>
                        <a:pt x="78" y="4"/>
                      </a:lnTo>
                      <a:lnTo>
                        <a:pt x="68" y="2"/>
                      </a:lnTo>
                      <a:lnTo>
                        <a:pt x="56" y="0"/>
                      </a:lnTo>
                      <a:lnTo>
                        <a:pt x="42" y="2"/>
                      </a:lnTo>
                      <a:lnTo>
                        <a:pt x="28" y="4"/>
                      </a:lnTo>
                      <a:lnTo>
                        <a:pt x="16" y="8"/>
                      </a:lnTo>
                      <a:lnTo>
                        <a:pt x="6" y="16"/>
                      </a:lnTo>
                      <a:lnTo>
                        <a:pt x="2" y="20"/>
                      </a:lnTo>
                      <a:lnTo>
                        <a:pt x="0" y="26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44" name="Freeform 474"/>
                <p:cNvSpPr>
                  <a:spLocks/>
                </p:cNvSpPr>
                <p:nvPr/>
              </p:nvSpPr>
              <p:spPr bwMode="auto">
                <a:xfrm>
                  <a:off x="2186" y="3176"/>
                  <a:ext cx="38" cy="24"/>
                </a:xfrm>
                <a:custGeom>
                  <a:avLst/>
                  <a:gdLst>
                    <a:gd name="T0" fmla="*/ 0 w 38"/>
                    <a:gd name="T1" fmla="*/ 24 h 24"/>
                    <a:gd name="T2" fmla="*/ 0 w 38"/>
                    <a:gd name="T3" fmla="*/ 24 h 24"/>
                    <a:gd name="T4" fmla="*/ 14 w 38"/>
                    <a:gd name="T5" fmla="*/ 18 h 24"/>
                    <a:gd name="T6" fmla="*/ 24 w 38"/>
                    <a:gd name="T7" fmla="*/ 16 h 24"/>
                    <a:gd name="T8" fmla="*/ 30 w 38"/>
                    <a:gd name="T9" fmla="*/ 16 h 24"/>
                    <a:gd name="T10" fmla="*/ 32 w 38"/>
                    <a:gd name="T11" fmla="*/ 18 h 24"/>
                    <a:gd name="T12" fmla="*/ 32 w 38"/>
                    <a:gd name="T13" fmla="*/ 18 h 24"/>
                    <a:gd name="T14" fmla="*/ 34 w 38"/>
                    <a:gd name="T15" fmla="*/ 16 h 24"/>
                    <a:gd name="T16" fmla="*/ 38 w 38"/>
                    <a:gd name="T17" fmla="*/ 12 h 24"/>
                    <a:gd name="T18" fmla="*/ 38 w 38"/>
                    <a:gd name="T19" fmla="*/ 8 h 24"/>
                    <a:gd name="T20" fmla="*/ 38 w 38"/>
                    <a:gd name="T21" fmla="*/ 6 h 24"/>
                    <a:gd name="T22" fmla="*/ 38 w 38"/>
                    <a:gd name="T23" fmla="*/ 2 h 24"/>
                    <a:gd name="T24" fmla="*/ 34 w 38"/>
                    <a:gd name="T25" fmla="*/ 0 h 24"/>
                    <a:gd name="T26" fmla="*/ 34 w 38"/>
                    <a:gd name="T27" fmla="*/ 0 h 24"/>
                    <a:gd name="T28" fmla="*/ 30 w 38"/>
                    <a:gd name="T29" fmla="*/ 0 h 24"/>
                    <a:gd name="T30" fmla="*/ 24 w 38"/>
                    <a:gd name="T31" fmla="*/ 0 h 24"/>
                    <a:gd name="T32" fmla="*/ 14 w 38"/>
                    <a:gd name="T33" fmla="*/ 6 h 24"/>
                    <a:gd name="T34" fmla="*/ 4 w 38"/>
                    <a:gd name="T35" fmla="*/ 14 h 24"/>
                    <a:gd name="T36" fmla="*/ 0 w 38"/>
                    <a:gd name="T37" fmla="*/ 20 h 24"/>
                    <a:gd name="T38" fmla="*/ 0 w 38"/>
                    <a:gd name="T39" fmla="*/ 24 h 24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38"/>
                    <a:gd name="T61" fmla="*/ 0 h 24"/>
                    <a:gd name="T62" fmla="*/ 38 w 38"/>
                    <a:gd name="T63" fmla="*/ 24 h 24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38" h="24">
                      <a:moveTo>
                        <a:pt x="0" y="24"/>
                      </a:moveTo>
                      <a:lnTo>
                        <a:pt x="0" y="24"/>
                      </a:lnTo>
                      <a:lnTo>
                        <a:pt x="14" y="18"/>
                      </a:lnTo>
                      <a:lnTo>
                        <a:pt x="24" y="16"/>
                      </a:lnTo>
                      <a:lnTo>
                        <a:pt x="30" y="16"/>
                      </a:lnTo>
                      <a:lnTo>
                        <a:pt x="32" y="18"/>
                      </a:lnTo>
                      <a:lnTo>
                        <a:pt x="34" y="16"/>
                      </a:lnTo>
                      <a:lnTo>
                        <a:pt x="38" y="12"/>
                      </a:lnTo>
                      <a:lnTo>
                        <a:pt x="38" y="8"/>
                      </a:lnTo>
                      <a:lnTo>
                        <a:pt x="38" y="6"/>
                      </a:lnTo>
                      <a:lnTo>
                        <a:pt x="38" y="2"/>
                      </a:lnTo>
                      <a:lnTo>
                        <a:pt x="34" y="0"/>
                      </a:lnTo>
                      <a:lnTo>
                        <a:pt x="30" y="0"/>
                      </a:lnTo>
                      <a:lnTo>
                        <a:pt x="24" y="0"/>
                      </a:lnTo>
                      <a:lnTo>
                        <a:pt x="14" y="6"/>
                      </a:lnTo>
                      <a:lnTo>
                        <a:pt x="4" y="14"/>
                      </a:lnTo>
                      <a:lnTo>
                        <a:pt x="0" y="20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solidFill>
                  <a:srgbClr val="3D291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45" name="Freeform 475"/>
                <p:cNvSpPr>
                  <a:spLocks/>
                </p:cNvSpPr>
                <p:nvPr/>
              </p:nvSpPr>
              <p:spPr bwMode="auto">
                <a:xfrm>
                  <a:off x="2186" y="3176"/>
                  <a:ext cx="38" cy="24"/>
                </a:xfrm>
                <a:custGeom>
                  <a:avLst/>
                  <a:gdLst>
                    <a:gd name="T0" fmla="*/ 0 w 38"/>
                    <a:gd name="T1" fmla="*/ 24 h 24"/>
                    <a:gd name="T2" fmla="*/ 0 w 38"/>
                    <a:gd name="T3" fmla="*/ 24 h 24"/>
                    <a:gd name="T4" fmla="*/ 14 w 38"/>
                    <a:gd name="T5" fmla="*/ 18 h 24"/>
                    <a:gd name="T6" fmla="*/ 24 w 38"/>
                    <a:gd name="T7" fmla="*/ 16 h 24"/>
                    <a:gd name="T8" fmla="*/ 30 w 38"/>
                    <a:gd name="T9" fmla="*/ 16 h 24"/>
                    <a:gd name="T10" fmla="*/ 32 w 38"/>
                    <a:gd name="T11" fmla="*/ 18 h 24"/>
                    <a:gd name="T12" fmla="*/ 32 w 38"/>
                    <a:gd name="T13" fmla="*/ 18 h 24"/>
                    <a:gd name="T14" fmla="*/ 34 w 38"/>
                    <a:gd name="T15" fmla="*/ 16 h 24"/>
                    <a:gd name="T16" fmla="*/ 38 w 38"/>
                    <a:gd name="T17" fmla="*/ 12 h 24"/>
                    <a:gd name="T18" fmla="*/ 38 w 38"/>
                    <a:gd name="T19" fmla="*/ 8 h 24"/>
                    <a:gd name="T20" fmla="*/ 38 w 38"/>
                    <a:gd name="T21" fmla="*/ 6 h 24"/>
                    <a:gd name="T22" fmla="*/ 38 w 38"/>
                    <a:gd name="T23" fmla="*/ 2 h 24"/>
                    <a:gd name="T24" fmla="*/ 34 w 38"/>
                    <a:gd name="T25" fmla="*/ 0 h 24"/>
                    <a:gd name="T26" fmla="*/ 34 w 38"/>
                    <a:gd name="T27" fmla="*/ 0 h 24"/>
                    <a:gd name="T28" fmla="*/ 30 w 38"/>
                    <a:gd name="T29" fmla="*/ 0 h 24"/>
                    <a:gd name="T30" fmla="*/ 24 w 38"/>
                    <a:gd name="T31" fmla="*/ 0 h 24"/>
                    <a:gd name="T32" fmla="*/ 14 w 38"/>
                    <a:gd name="T33" fmla="*/ 6 h 24"/>
                    <a:gd name="T34" fmla="*/ 4 w 38"/>
                    <a:gd name="T35" fmla="*/ 14 h 24"/>
                    <a:gd name="T36" fmla="*/ 0 w 38"/>
                    <a:gd name="T37" fmla="*/ 20 h 24"/>
                    <a:gd name="T38" fmla="*/ 0 w 38"/>
                    <a:gd name="T39" fmla="*/ 24 h 24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38"/>
                    <a:gd name="T61" fmla="*/ 0 h 24"/>
                    <a:gd name="T62" fmla="*/ 38 w 38"/>
                    <a:gd name="T63" fmla="*/ 24 h 24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38" h="24">
                      <a:moveTo>
                        <a:pt x="0" y="24"/>
                      </a:moveTo>
                      <a:lnTo>
                        <a:pt x="0" y="24"/>
                      </a:lnTo>
                      <a:lnTo>
                        <a:pt x="14" y="18"/>
                      </a:lnTo>
                      <a:lnTo>
                        <a:pt x="24" y="16"/>
                      </a:lnTo>
                      <a:lnTo>
                        <a:pt x="30" y="16"/>
                      </a:lnTo>
                      <a:lnTo>
                        <a:pt x="32" y="18"/>
                      </a:lnTo>
                      <a:lnTo>
                        <a:pt x="34" y="16"/>
                      </a:lnTo>
                      <a:lnTo>
                        <a:pt x="38" y="12"/>
                      </a:lnTo>
                      <a:lnTo>
                        <a:pt x="38" y="8"/>
                      </a:lnTo>
                      <a:lnTo>
                        <a:pt x="38" y="6"/>
                      </a:lnTo>
                      <a:lnTo>
                        <a:pt x="38" y="2"/>
                      </a:lnTo>
                      <a:lnTo>
                        <a:pt x="34" y="0"/>
                      </a:lnTo>
                      <a:lnTo>
                        <a:pt x="30" y="0"/>
                      </a:lnTo>
                      <a:lnTo>
                        <a:pt x="24" y="0"/>
                      </a:lnTo>
                      <a:lnTo>
                        <a:pt x="14" y="6"/>
                      </a:lnTo>
                      <a:lnTo>
                        <a:pt x="4" y="14"/>
                      </a:lnTo>
                      <a:lnTo>
                        <a:pt x="0" y="20"/>
                      </a:lnTo>
                      <a:lnTo>
                        <a:pt x="0" y="2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46" name="Freeform 476"/>
                <p:cNvSpPr>
                  <a:spLocks/>
                </p:cNvSpPr>
                <p:nvPr/>
              </p:nvSpPr>
              <p:spPr bwMode="auto">
                <a:xfrm>
                  <a:off x="1948" y="3184"/>
                  <a:ext cx="46" cy="90"/>
                </a:xfrm>
                <a:custGeom>
                  <a:avLst/>
                  <a:gdLst>
                    <a:gd name="T0" fmla="*/ 46 w 46"/>
                    <a:gd name="T1" fmla="*/ 54 h 90"/>
                    <a:gd name="T2" fmla="*/ 46 w 46"/>
                    <a:gd name="T3" fmla="*/ 54 h 90"/>
                    <a:gd name="T4" fmla="*/ 46 w 46"/>
                    <a:gd name="T5" fmla="*/ 46 h 90"/>
                    <a:gd name="T6" fmla="*/ 46 w 46"/>
                    <a:gd name="T7" fmla="*/ 30 h 90"/>
                    <a:gd name="T8" fmla="*/ 44 w 46"/>
                    <a:gd name="T9" fmla="*/ 20 h 90"/>
                    <a:gd name="T10" fmla="*/ 40 w 46"/>
                    <a:gd name="T11" fmla="*/ 12 h 90"/>
                    <a:gd name="T12" fmla="*/ 34 w 46"/>
                    <a:gd name="T13" fmla="*/ 4 h 90"/>
                    <a:gd name="T14" fmla="*/ 26 w 46"/>
                    <a:gd name="T15" fmla="*/ 0 h 90"/>
                    <a:gd name="T16" fmla="*/ 26 w 46"/>
                    <a:gd name="T17" fmla="*/ 0 h 90"/>
                    <a:gd name="T18" fmla="*/ 18 w 46"/>
                    <a:gd name="T19" fmla="*/ 0 h 90"/>
                    <a:gd name="T20" fmla="*/ 10 w 46"/>
                    <a:gd name="T21" fmla="*/ 4 h 90"/>
                    <a:gd name="T22" fmla="*/ 4 w 46"/>
                    <a:gd name="T23" fmla="*/ 10 h 90"/>
                    <a:gd name="T24" fmla="*/ 2 w 46"/>
                    <a:gd name="T25" fmla="*/ 18 h 90"/>
                    <a:gd name="T26" fmla="*/ 0 w 46"/>
                    <a:gd name="T27" fmla="*/ 30 h 90"/>
                    <a:gd name="T28" fmla="*/ 2 w 46"/>
                    <a:gd name="T29" fmla="*/ 42 h 90"/>
                    <a:gd name="T30" fmla="*/ 6 w 46"/>
                    <a:gd name="T31" fmla="*/ 56 h 90"/>
                    <a:gd name="T32" fmla="*/ 14 w 46"/>
                    <a:gd name="T33" fmla="*/ 70 h 90"/>
                    <a:gd name="T34" fmla="*/ 14 w 46"/>
                    <a:gd name="T35" fmla="*/ 70 h 90"/>
                    <a:gd name="T36" fmla="*/ 22 w 46"/>
                    <a:gd name="T37" fmla="*/ 80 h 90"/>
                    <a:gd name="T38" fmla="*/ 28 w 46"/>
                    <a:gd name="T39" fmla="*/ 88 h 90"/>
                    <a:gd name="T40" fmla="*/ 34 w 46"/>
                    <a:gd name="T41" fmla="*/ 90 h 90"/>
                    <a:gd name="T42" fmla="*/ 40 w 46"/>
                    <a:gd name="T43" fmla="*/ 88 h 90"/>
                    <a:gd name="T44" fmla="*/ 44 w 46"/>
                    <a:gd name="T45" fmla="*/ 84 h 90"/>
                    <a:gd name="T46" fmla="*/ 46 w 46"/>
                    <a:gd name="T47" fmla="*/ 76 h 90"/>
                    <a:gd name="T48" fmla="*/ 46 w 46"/>
                    <a:gd name="T49" fmla="*/ 66 h 90"/>
                    <a:gd name="T50" fmla="*/ 46 w 46"/>
                    <a:gd name="T51" fmla="*/ 54 h 9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46"/>
                    <a:gd name="T79" fmla="*/ 0 h 90"/>
                    <a:gd name="T80" fmla="*/ 46 w 46"/>
                    <a:gd name="T81" fmla="*/ 90 h 9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46" h="90">
                      <a:moveTo>
                        <a:pt x="46" y="54"/>
                      </a:moveTo>
                      <a:lnTo>
                        <a:pt x="46" y="54"/>
                      </a:lnTo>
                      <a:lnTo>
                        <a:pt x="46" y="46"/>
                      </a:lnTo>
                      <a:lnTo>
                        <a:pt x="46" y="30"/>
                      </a:lnTo>
                      <a:lnTo>
                        <a:pt x="44" y="20"/>
                      </a:lnTo>
                      <a:lnTo>
                        <a:pt x="40" y="12"/>
                      </a:lnTo>
                      <a:lnTo>
                        <a:pt x="34" y="4"/>
                      </a:lnTo>
                      <a:lnTo>
                        <a:pt x="26" y="0"/>
                      </a:lnTo>
                      <a:lnTo>
                        <a:pt x="18" y="0"/>
                      </a:lnTo>
                      <a:lnTo>
                        <a:pt x="10" y="4"/>
                      </a:lnTo>
                      <a:lnTo>
                        <a:pt x="4" y="10"/>
                      </a:lnTo>
                      <a:lnTo>
                        <a:pt x="2" y="18"/>
                      </a:lnTo>
                      <a:lnTo>
                        <a:pt x="0" y="30"/>
                      </a:lnTo>
                      <a:lnTo>
                        <a:pt x="2" y="42"/>
                      </a:lnTo>
                      <a:lnTo>
                        <a:pt x="6" y="56"/>
                      </a:lnTo>
                      <a:lnTo>
                        <a:pt x="14" y="70"/>
                      </a:lnTo>
                      <a:lnTo>
                        <a:pt x="22" y="80"/>
                      </a:lnTo>
                      <a:lnTo>
                        <a:pt x="28" y="88"/>
                      </a:lnTo>
                      <a:lnTo>
                        <a:pt x="34" y="90"/>
                      </a:lnTo>
                      <a:lnTo>
                        <a:pt x="40" y="88"/>
                      </a:lnTo>
                      <a:lnTo>
                        <a:pt x="44" y="84"/>
                      </a:lnTo>
                      <a:lnTo>
                        <a:pt x="46" y="76"/>
                      </a:lnTo>
                      <a:lnTo>
                        <a:pt x="46" y="66"/>
                      </a:lnTo>
                      <a:lnTo>
                        <a:pt x="46" y="54"/>
                      </a:lnTo>
                      <a:close/>
                    </a:path>
                  </a:pathLst>
                </a:custGeom>
                <a:solidFill>
                  <a:srgbClr val="EF90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47" name="Freeform 477"/>
                <p:cNvSpPr>
                  <a:spLocks/>
                </p:cNvSpPr>
                <p:nvPr/>
              </p:nvSpPr>
              <p:spPr bwMode="auto">
                <a:xfrm>
                  <a:off x="1948" y="3184"/>
                  <a:ext cx="46" cy="90"/>
                </a:xfrm>
                <a:custGeom>
                  <a:avLst/>
                  <a:gdLst>
                    <a:gd name="T0" fmla="*/ 46 w 46"/>
                    <a:gd name="T1" fmla="*/ 54 h 90"/>
                    <a:gd name="T2" fmla="*/ 46 w 46"/>
                    <a:gd name="T3" fmla="*/ 54 h 90"/>
                    <a:gd name="T4" fmla="*/ 46 w 46"/>
                    <a:gd name="T5" fmla="*/ 46 h 90"/>
                    <a:gd name="T6" fmla="*/ 46 w 46"/>
                    <a:gd name="T7" fmla="*/ 30 h 90"/>
                    <a:gd name="T8" fmla="*/ 44 w 46"/>
                    <a:gd name="T9" fmla="*/ 20 h 90"/>
                    <a:gd name="T10" fmla="*/ 40 w 46"/>
                    <a:gd name="T11" fmla="*/ 12 h 90"/>
                    <a:gd name="T12" fmla="*/ 34 w 46"/>
                    <a:gd name="T13" fmla="*/ 4 h 90"/>
                    <a:gd name="T14" fmla="*/ 26 w 46"/>
                    <a:gd name="T15" fmla="*/ 0 h 90"/>
                    <a:gd name="T16" fmla="*/ 26 w 46"/>
                    <a:gd name="T17" fmla="*/ 0 h 90"/>
                    <a:gd name="T18" fmla="*/ 18 w 46"/>
                    <a:gd name="T19" fmla="*/ 0 h 90"/>
                    <a:gd name="T20" fmla="*/ 10 w 46"/>
                    <a:gd name="T21" fmla="*/ 4 h 90"/>
                    <a:gd name="T22" fmla="*/ 4 w 46"/>
                    <a:gd name="T23" fmla="*/ 10 h 90"/>
                    <a:gd name="T24" fmla="*/ 2 w 46"/>
                    <a:gd name="T25" fmla="*/ 18 h 90"/>
                    <a:gd name="T26" fmla="*/ 0 w 46"/>
                    <a:gd name="T27" fmla="*/ 30 h 90"/>
                    <a:gd name="T28" fmla="*/ 2 w 46"/>
                    <a:gd name="T29" fmla="*/ 42 h 90"/>
                    <a:gd name="T30" fmla="*/ 6 w 46"/>
                    <a:gd name="T31" fmla="*/ 56 h 90"/>
                    <a:gd name="T32" fmla="*/ 14 w 46"/>
                    <a:gd name="T33" fmla="*/ 70 h 90"/>
                    <a:gd name="T34" fmla="*/ 14 w 46"/>
                    <a:gd name="T35" fmla="*/ 70 h 90"/>
                    <a:gd name="T36" fmla="*/ 22 w 46"/>
                    <a:gd name="T37" fmla="*/ 80 h 90"/>
                    <a:gd name="T38" fmla="*/ 28 w 46"/>
                    <a:gd name="T39" fmla="*/ 88 h 90"/>
                    <a:gd name="T40" fmla="*/ 34 w 46"/>
                    <a:gd name="T41" fmla="*/ 90 h 90"/>
                    <a:gd name="T42" fmla="*/ 40 w 46"/>
                    <a:gd name="T43" fmla="*/ 88 h 90"/>
                    <a:gd name="T44" fmla="*/ 44 w 46"/>
                    <a:gd name="T45" fmla="*/ 84 h 90"/>
                    <a:gd name="T46" fmla="*/ 46 w 46"/>
                    <a:gd name="T47" fmla="*/ 76 h 90"/>
                    <a:gd name="T48" fmla="*/ 46 w 46"/>
                    <a:gd name="T49" fmla="*/ 66 h 90"/>
                    <a:gd name="T50" fmla="*/ 46 w 46"/>
                    <a:gd name="T51" fmla="*/ 54 h 9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46"/>
                    <a:gd name="T79" fmla="*/ 0 h 90"/>
                    <a:gd name="T80" fmla="*/ 46 w 46"/>
                    <a:gd name="T81" fmla="*/ 90 h 9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46" h="90">
                      <a:moveTo>
                        <a:pt x="46" y="54"/>
                      </a:moveTo>
                      <a:lnTo>
                        <a:pt x="46" y="54"/>
                      </a:lnTo>
                      <a:lnTo>
                        <a:pt x="46" y="46"/>
                      </a:lnTo>
                      <a:lnTo>
                        <a:pt x="46" y="30"/>
                      </a:lnTo>
                      <a:lnTo>
                        <a:pt x="44" y="20"/>
                      </a:lnTo>
                      <a:lnTo>
                        <a:pt x="40" y="12"/>
                      </a:lnTo>
                      <a:lnTo>
                        <a:pt x="34" y="4"/>
                      </a:lnTo>
                      <a:lnTo>
                        <a:pt x="26" y="0"/>
                      </a:lnTo>
                      <a:lnTo>
                        <a:pt x="18" y="0"/>
                      </a:lnTo>
                      <a:lnTo>
                        <a:pt x="10" y="4"/>
                      </a:lnTo>
                      <a:lnTo>
                        <a:pt x="4" y="10"/>
                      </a:lnTo>
                      <a:lnTo>
                        <a:pt x="2" y="18"/>
                      </a:lnTo>
                      <a:lnTo>
                        <a:pt x="0" y="30"/>
                      </a:lnTo>
                      <a:lnTo>
                        <a:pt x="2" y="42"/>
                      </a:lnTo>
                      <a:lnTo>
                        <a:pt x="6" y="56"/>
                      </a:lnTo>
                      <a:lnTo>
                        <a:pt x="14" y="70"/>
                      </a:lnTo>
                      <a:lnTo>
                        <a:pt x="22" y="80"/>
                      </a:lnTo>
                      <a:lnTo>
                        <a:pt x="28" y="88"/>
                      </a:lnTo>
                      <a:lnTo>
                        <a:pt x="34" y="90"/>
                      </a:lnTo>
                      <a:lnTo>
                        <a:pt x="40" y="88"/>
                      </a:lnTo>
                      <a:lnTo>
                        <a:pt x="44" y="84"/>
                      </a:lnTo>
                      <a:lnTo>
                        <a:pt x="46" y="76"/>
                      </a:lnTo>
                      <a:lnTo>
                        <a:pt x="46" y="66"/>
                      </a:lnTo>
                      <a:lnTo>
                        <a:pt x="46" y="5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48" name="Freeform 478"/>
                <p:cNvSpPr>
                  <a:spLocks/>
                </p:cNvSpPr>
                <p:nvPr/>
              </p:nvSpPr>
              <p:spPr bwMode="auto">
                <a:xfrm>
                  <a:off x="2084" y="3214"/>
                  <a:ext cx="54" cy="10"/>
                </a:xfrm>
                <a:custGeom>
                  <a:avLst/>
                  <a:gdLst>
                    <a:gd name="T0" fmla="*/ 0 w 54"/>
                    <a:gd name="T1" fmla="*/ 0 h 10"/>
                    <a:gd name="T2" fmla="*/ 0 w 54"/>
                    <a:gd name="T3" fmla="*/ 0 h 10"/>
                    <a:gd name="T4" fmla="*/ 14 w 54"/>
                    <a:gd name="T5" fmla="*/ 2 h 10"/>
                    <a:gd name="T6" fmla="*/ 34 w 54"/>
                    <a:gd name="T7" fmla="*/ 4 h 10"/>
                    <a:gd name="T8" fmla="*/ 34 w 54"/>
                    <a:gd name="T9" fmla="*/ 4 h 10"/>
                    <a:gd name="T10" fmla="*/ 54 w 54"/>
                    <a:gd name="T11" fmla="*/ 2 h 10"/>
                    <a:gd name="T12" fmla="*/ 54 w 54"/>
                    <a:gd name="T13" fmla="*/ 2 h 10"/>
                    <a:gd name="T14" fmla="*/ 50 w 54"/>
                    <a:gd name="T15" fmla="*/ 4 h 10"/>
                    <a:gd name="T16" fmla="*/ 46 w 54"/>
                    <a:gd name="T17" fmla="*/ 8 h 10"/>
                    <a:gd name="T18" fmla="*/ 42 w 54"/>
                    <a:gd name="T19" fmla="*/ 10 h 10"/>
                    <a:gd name="T20" fmla="*/ 34 w 54"/>
                    <a:gd name="T21" fmla="*/ 10 h 10"/>
                    <a:gd name="T22" fmla="*/ 24 w 54"/>
                    <a:gd name="T23" fmla="*/ 10 h 10"/>
                    <a:gd name="T24" fmla="*/ 14 w 54"/>
                    <a:gd name="T25" fmla="*/ 6 h 10"/>
                    <a:gd name="T26" fmla="*/ 0 w 54"/>
                    <a:gd name="T27" fmla="*/ 0 h 10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54"/>
                    <a:gd name="T43" fmla="*/ 0 h 10"/>
                    <a:gd name="T44" fmla="*/ 54 w 54"/>
                    <a:gd name="T45" fmla="*/ 10 h 10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54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" y="2"/>
                      </a:lnTo>
                      <a:lnTo>
                        <a:pt x="34" y="4"/>
                      </a:lnTo>
                      <a:lnTo>
                        <a:pt x="54" y="2"/>
                      </a:lnTo>
                      <a:lnTo>
                        <a:pt x="50" y="4"/>
                      </a:lnTo>
                      <a:lnTo>
                        <a:pt x="46" y="8"/>
                      </a:lnTo>
                      <a:lnTo>
                        <a:pt x="42" y="10"/>
                      </a:lnTo>
                      <a:lnTo>
                        <a:pt x="34" y="10"/>
                      </a:lnTo>
                      <a:lnTo>
                        <a:pt x="24" y="10"/>
                      </a:lnTo>
                      <a:lnTo>
                        <a:pt x="14" y="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49" name="Freeform 479"/>
                <p:cNvSpPr>
                  <a:spLocks/>
                </p:cNvSpPr>
                <p:nvPr/>
              </p:nvSpPr>
              <p:spPr bwMode="auto">
                <a:xfrm>
                  <a:off x="2084" y="3214"/>
                  <a:ext cx="54" cy="10"/>
                </a:xfrm>
                <a:custGeom>
                  <a:avLst/>
                  <a:gdLst>
                    <a:gd name="T0" fmla="*/ 0 w 54"/>
                    <a:gd name="T1" fmla="*/ 0 h 10"/>
                    <a:gd name="T2" fmla="*/ 0 w 54"/>
                    <a:gd name="T3" fmla="*/ 0 h 10"/>
                    <a:gd name="T4" fmla="*/ 14 w 54"/>
                    <a:gd name="T5" fmla="*/ 2 h 10"/>
                    <a:gd name="T6" fmla="*/ 34 w 54"/>
                    <a:gd name="T7" fmla="*/ 4 h 10"/>
                    <a:gd name="T8" fmla="*/ 34 w 54"/>
                    <a:gd name="T9" fmla="*/ 4 h 10"/>
                    <a:gd name="T10" fmla="*/ 54 w 54"/>
                    <a:gd name="T11" fmla="*/ 2 h 10"/>
                    <a:gd name="T12" fmla="*/ 54 w 54"/>
                    <a:gd name="T13" fmla="*/ 2 h 10"/>
                    <a:gd name="T14" fmla="*/ 50 w 54"/>
                    <a:gd name="T15" fmla="*/ 4 h 10"/>
                    <a:gd name="T16" fmla="*/ 46 w 54"/>
                    <a:gd name="T17" fmla="*/ 8 h 10"/>
                    <a:gd name="T18" fmla="*/ 42 w 54"/>
                    <a:gd name="T19" fmla="*/ 10 h 10"/>
                    <a:gd name="T20" fmla="*/ 34 w 54"/>
                    <a:gd name="T21" fmla="*/ 10 h 10"/>
                    <a:gd name="T22" fmla="*/ 24 w 54"/>
                    <a:gd name="T23" fmla="*/ 10 h 10"/>
                    <a:gd name="T24" fmla="*/ 14 w 54"/>
                    <a:gd name="T25" fmla="*/ 6 h 10"/>
                    <a:gd name="T26" fmla="*/ 0 w 54"/>
                    <a:gd name="T27" fmla="*/ 0 h 10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54"/>
                    <a:gd name="T43" fmla="*/ 0 h 10"/>
                    <a:gd name="T44" fmla="*/ 54 w 54"/>
                    <a:gd name="T45" fmla="*/ 10 h 10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54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" y="2"/>
                      </a:lnTo>
                      <a:lnTo>
                        <a:pt x="34" y="4"/>
                      </a:lnTo>
                      <a:lnTo>
                        <a:pt x="54" y="2"/>
                      </a:lnTo>
                      <a:lnTo>
                        <a:pt x="50" y="4"/>
                      </a:lnTo>
                      <a:lnTo>
                        <a:pt x="46" y="8"/>
                      </a:lnTo>
                      <a:lnTo>
                        <a:pt x="42" y="10"/>
                      </a:lnTo>
                      <a:lnTo>
                        <a:pt x="34" y="10"/>
                      </a:lnTo>
                      <a:lnTo>
                        <a:pt x="24" y="10"/>
                      </a:lnTo>
                      <a:lnTo>
                        <a:pt x="14" y="6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50" name="Freeform 480"/>
                <p:cNvSpPr>
                  <a:spLocks/>
                </p:cNvSpPr>
                <p:nvPr/>
              </p:nvSpPr>
              <p:spPr bwMode="auto">
                <a:xfrm>
                  <a:off x="2186" y="3216"/>
                  <a:ext cx="24" cy="8"/>
                </a:xfrm>
                <a:custGeom>
                  <a:avLst/>
                  <a:gdLst>
                    <a:gd name="T0" fmla="*/ 0 w 24"/>
                    <a:gd name="T1" fmla="*/ 0 h 8"/>
                    <a:gd name="T2" fmla="*/ 0 w 24"/>
                    <a:gd name="T3" fmla="*/ 0 h 8"/>
                    <a:gd name="T4" fmla="*/ 8 w 24"/>
                    <a:gd name="T5" fmla="*/ 2 h 8"/>
                    <a:gd name="T6" fmla="*/ 14 w 24"/>
                    <a:gd name="T7" fmla="*/ 2 h 8"/>
                    <a:gd name="T8" fmla="*/ 24 w 24"/>
                    <a:gd name="T9" fmla="*/ 0 h 8"/>
                    <a:gd name="T10" fmla="*/ 24 w 24"/>
                    <a:gd name="T11" fmla="*/ 0 h 8"/>
                    <a:gd name="T12" fmla="*/ 20 w 24"/>
                    <a:gd name="T13" fmla="*/ 4 h 8"/>
                    <a:gd name="T14" fmla="*/ 16 w 24"/>
                    <a:gd name="T15" fmla="*/ 8 h 8"/>
                    <a:gd name="T16" fmla="*/ 12 w 24"/>
                    <a:gd name="T17" fmla="*/ 8 h 8"/>
                    <a:gd name="T18" fmla="*/ 12 w 24"/>
                    <a:gd name="T19" fmla="*/ 8 h 8"/>
                    <a:gd name="T20" fmla="*/ 8 w 24"/>
                    <a:gd name="T21" fmla="*/ 8 h 8"/>
                    <a:gd name="T22" fmla="*/ 4 w 24"/>
                    <a:gd name="T23" fmla="*/ 4 h 8"/>
                    <a:gd name="T24" fmla="*/ 0 w 24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4"/>
                    <a:gd name="T40" fmla="*/ 0 h 8"/>
                    <a:gd name="T41" fmla="*/ 24 w 24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4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8" y="2"/>
                      </a:lnTo>
                      <a:lnTo>
                        <a:pt x="14" y="2"/>
                      </a:lnTo>
                      <a:lnTo>
                        <a:pt x="24" y="0"/>
                      </a:lnTo>
                      <a:lnTo>
                        <a:pt x="20" y="4"/>
                      </a:lnTo>
                      <a:lnTo>
                        <a:pt x="16" y="8"/>
                      </a:lnTo>
                      <a:lnTo>
                        <a:pt x="12" y="8"/>
                      </a:lnTo>
                      <a:lnTo>
                        <a:pt x="8" y="8"/>
                      </a:lnTo>
                      <a:lnTo>
                        <a:pt x="4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51" name="Freeform 481"/>
                <p:cNvSpPr>
                  <a:spLocks/>
                </p:cNvSpPr>
                <p:nvPr/>
              </p:nvSpPr>
              <p:spPr bwMode="auto">
                <a:xfrm>
                  <a:off x="2186" y="3216"/>
                  <a:ext cx="24" cy="8"/>
                </a:xfrm>
                <a:custGeom>
                  <a:avLst/>
                  <a:gdLst>
                    <a:gd name="T0" fmla="*/ 0 w 24"/>
                    <a:gd name="T1" fmla="*/ 0 h 8"/>
                    <a:gd name="T2" fmla="*/ 0 w 24"/>
                    <a:gd name="T3" fmla="*/ 0 h 8"/>
                    <a:gd name="T4" fmla="*/ 8 w 24"/>
                    <a:gd name="T5" fmla="*/ 2 h 8"/>
                    <a:gd name="T6" fmla="*/ 14 w 24"/>
                    <a:gd name="T7" fmla="*/ 2 h 8"/>
                    <a:gd name="T8" fmla="*/ 24 w 24"/>
                    <a:gd name="T9" fmla="*/ 0 h 8"/>
                    <a:gd name="T10" fmla="*/ 24 w 24"/>
                    <a:gd name="T11" fmla="*/ 0 h 8"/>
                    <a:gd name="T12" fmla="*/ 20 w 24"/>
                    <a:gd name="T13" fmla="*/ 4 h 8"/>
                    <a:gd name="T14" fmla="*/ 16 w 24"/>
                    <a:gd name="T15" fmla="*/ 8 h 8"/>
                    <a:gd name="T16" fmla="*/ 12 w 24"/>
                    <a:gd name="T17" fmla="*/ 8 h 8"/>
                    <a:gd name="T18" fmla="*/ 12 w 24"/>
                    <a:gd name="T19" fmla="*/ 8 h 8"/>
                    <a:gd name="T20" fmla="*/ 8 w 24"/>
                    <a:gd name="T21" fmla="*/ 8 h 8"/>
                    <a:gd name="T22" fmla="*/ 4 w 24"/>
                    <a:gd name="T23" fmla="*/ 4 h 8"/>
                    <a:gd name="T24" fmla="*/ 0 w 24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4"/>
                    <a:gd name="T40" fmla="*/ 0 h 8"/>
                    <a:gd name="T41" fmla="*/ 24 w 24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4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8" y="2"/>
                      </a:lnTo>
                      <a:lnTo>
                        <a:pt x="14" y="2"/>
                      </a:lnTo>
                      <a:lnTo>
                        <a:pt x="24" y="0"/>
                      </a:lnTo>
                      <a:lnTo>
                        <a:pt x="20" y="4"/>
                      </a:lnTo>
                      <a:lnTo>
                        <a:pt x="16" y="8"/>
                      </a:lnTo>
                      <a:lnTo>
                        <a:pt x="12" y="8"/>
                      </a:lnTo>
                      <a:lnTo>
                        <a:pt x="8" y="8"/>
                      </a:lnTo>
                      <a:lnTo>
                        <a:pt x="4" y="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52" name="Freeform 482"/>
                <p:cNvSpPr>
                  <a:spLocks/>
                </p:cNvSpPr>
                <p:nvPr/>
              </p:nvSpPr>
              <p:spPr bwMode="auto">
                <a:xfrm>
                  <a:off x="2162" y="3204"/>
                  <a:ext cx="34" cy="106"/>
                </a:xfrm>
                <a:custGeom>
                  <a:avLst/>
                  <a:gdLst>
                    <a:gd name="T0" fmla="*/ 22 w 34"/>
                    <a:gd name="T1" fmla="*/ 0 h 106"/>
                    <a:gd name="T2" fmla="*/ 22 w 34"/>
                    <a:gd name="T3" fmla="*/ 0 h 106"/>
                    <a:gd name="T4" fmla="*/ 26 w 34"/>
                    <a:gd name="T5" fmla="*/ 30 h 106"/>
                    <a:gd name="T6" fmla="*/ 28 w 34"/>
                    <a:gd name="T7" fmla="*/ 60 h 106"/>
                    <a:gd name="T8" fmla="*/ 26 w 34"/>
                    <a:gd name="T9" fmla="*/ 76 h 106"/>
                    <a:gd name="T10" fmla="*/ 24 w 34"/>
                    <a:gd name="T11" fmla="*/ 90 h 106"/>
                    <a:gd name="T12" fmla="*/ 24 w 34"/>
                    <a:gd name="T13" fmla="*/ 90 h 106"/>
                    <a:gd name="T14" fmla="*/ 14 w 34"/>
                    <a:gd name="T15" fmla="*/ 94 h 106"/>
                    <a:gd name="T16" fmla="*/ 6 w 34"/>
                    <a:gd name="T17" fmla="*/ 100 h 106"/>
                    <a:gd name="T18" fmla="*/ 0 w 34"/>
                    <a:gd name="T19" fmla="*/ 106 h 106"/>
                    <a:gd name="T20" fmla="*/ 0 w 34"/>
                    <a:gd name="T21" fmla="*/ 106 h 106"/>
                    <a:gd name="T22" fmla="*/ 8 w 34"/>
                    <a:gd name="T23" fmla="*/ 104 h 106"/>
                    <a:gd name="T24" fmla="*/ 18 w 34"/>
                    <a:gd name="T25" fmla="*/ 100 h 106"/>
                    <a:gd name="T26" fmla="*/ 30 w 34"/>
                    <a:gd name="T27" fmla="*/ 94 h 106"/>
                    <a:gd name="T28" fmla="*/ 30 w 34"/>
                    <a:gd name="T29" fmla="*/ 94 h 106"/>
                    <a:gd name="T30" fmla="*/ 32 w 34"/>
                    <a:gd name="T31" fmla="*/ 90 h 106"/>
                    <a:gd name="T32" fmla="*/ 34 w 34"/>
                    <a:gd name="T33" fmla="*/ 74 h 106"/>
                    <a:gd name="T34" fmla="*/ 34 w 34"/>
                    <a:gd name="T35" fmla="*/ 60 h 106"/>
                    <a:gd name="T36" fmla="*/ 32 w 34"/>
                    <a:gd name="T37" fmla="*/ 44 h 106"/>
                    <a:gd name="T38" fmla="*/ 28 w 34"/>
                    <a:gd name="T39" fmla="*/ 24 h 106"/>
                    <a:gd name="T40" fmla="*/ 22 w 34"/>
                    <a:gd name="T41" fmla="*/ 0 h 1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106"/>
                    <a:gd name="T65" fmla="*/ 34 w 34"/>
                    <a:gd name="T66" fmla="*/ 106 h 1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106">
                      <a:moveTo>
                        <a:pt x="22" y="0"/>
                      </a:moveTo>
                      <a:lnTo>
                        <a:pt x="22" y="0"/>
                      </a:lnTo>
                      <a:lnTo>
                        <a:pt x="26" y="30"/>
                      </a:lnTo>
                      <a:lnTo>
                        <a:pt x="28" y="60"/>
                      </a:lnTo>
                      <a:lnTo>
                        <a:pt x="26" y="76"/>
                      </a:lnTo>
                      <a:lnTo>
                        <a:pt x="24" y="90"/>
                      </a:lnTo>
                      <a:lnTo>
                        <a:pt x="14" y="94"/>
                      </a:lnTo>
                      <a:lnTo>
                        <a:pt x="6" y="100"/>
                      </a:lnTo>
                      <a:lnTo>
                        <a:pt x="0" y="106"/>
                      </a:lnTo>
                      <a:lnTo>
                        <a:pt x="8" y="104"/>
                      </a:lnTo>
                      <a:lnTo>
                        <a:pt x="18" y="100"/>
                      </a:lnTo>
                      <a:lnTo>
                        <a:pt x="30" y="94"/>
                      </a:lnTo>
                      <a:lnTo>
                        <a:pt x="32" y="90"/>
                      </a:lnTo>
                      <a:lnTo>
                        <a:pt x="34" y="74"/>
                      </a:lnTo>
                      <a:lnTo>
                        <a:pt x="34" y="60"/>
                      </a:lnTo>
                      <a:lnTo>
                        <a:pt x="32" y="44"/>
                      </a:lnTo>
                      <a:lnTo>
                        <a:pt x="28" y="24"/>
                      </a:lnTo>
                      <a:lnTo>
                        <a:pt x="22" y="0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53" name="Freeform 483"/>
                <p:cNvSpPr>
                  <a:spLocks/>
                </p:cNvSpPr>
                <p:nvPr/>
              </p:nvSpPr>
              <p:spPr bwMode="auto">
                <a:xfrm>
                  <a:off x="2162" y="3204"/>
                  <a:ext cx="34" cy="106"/>
                </a:xfrm>
                <a:custGeom>
                  <a:avLst/>
                  <a:gdLst>
                    <a:gd name="T0" fmla="*/ 22 w 34"/>
                    <a:gd name="T1" fmla="*/ 0 h 106"/>
                    <a:gd name="T2" fmla="*/ 22 w 34"/>
                    <a:gd name="T3" fmla="*/ 0 h 106"/>
                    <a:gd name="T4" fmla="*/ 26 w 34"/>
                    <a:gd name="T5" fmla="*/ 30 h 106"/>
                    <a:gd name="T6" fmla="*/ 28 w 34"/>
                    <a:gd name="T7" fmla="*/ 60 h 106"/>
                    <a:gd name="T8" fmla="*/ 26 w 34"/>
                    <a:gd name="T9" fmla="*/ 76 h 106"/>
                    <a:gd name="T10" fmla="*/ 24 w 34"/>
                    <a:gd name="T11" fmla="*/ 90 h 106"/>
                    <a:gd name="T12" fmla="*/ 24 w 34"/>
                    <a:gd name="T13" fmla="*/ 90 h 106"/>
                    <a:gd name="T14" fmla="*/ 14 w 34"/>
                    <a:gd name="T15" fmla="*/ 94 h 106"/>
                    <a:gd name="T16" fmla="*/ 6 w 34"/>
                    <a:gd name="T17" fmla="*/ 100 h 106"/>
                    <a:gd name="T18" fmla="*/ 0 w 34"/>
                    <a:gd name="T19" fmla="*/ 106 h 106"/>
                    <a:gd name="T20" fmla="*/ 0 w 34"/>
                    <a:gd name="T21" fmla="*/ 106 h 106"/>
                    <a:gd name="T22" fmla="*/ 8 w 34"/>
                    <a:gd name="T23" fmla="*/ 104 h 106"/>
                    <a:gd name="T24" fmla="*/ 18 w 34"/>
                    <a:gd name="T25" fmla="*/ 100 h 106"/>
                    <a:gd name="T26" fmla="*/ 30 w 34"/>
                    <a:gd name="T27" fmla="*/ 94 h 106"/>
                    <a:gd name="T28" fmla="*/ 30 w 34"/>
                    <a:gd name="T29" fmla="*/ 94 h 106"/>
                    <a:gd name="T30" fmla="*/ 32 w 34"/>
                    <a:gd name="T31" fmla="*/ 90 h 106"/>
                    <a:gd name="T32" fmla="*/ 34 w 34"/>
                    <a:gd name="T33" fmla="*/ 74 h 106"/>
                    <a:gd name="T34" fmla="*/ 34 w 34"/>
                    <a:gd name="T35" fmla="*/ 60 h 106"/>
                    <a:gd name="T36" fmla="*/ 32 w 34"/>
                    <a:gd name="T37" fmla="*/ 44 h 106"/>
                    <a:gd name="T38" fmla="*/ 28 w 34"/>
                    <a:gd name="T39" fmla="*/ 24 h 106"/>
                    <a:gd name="T40" fmla="*/ 22 w 34"/>
                    <a:gd name="T41" fmla="*/ 0 h 1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106"/>
                    <a:gd name="T65" fmla="*/ 34 w 34"/>
                    <a:gd name="T66" fmla="*/ 106 h 1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106">
                      <a:moveTo>
                        <a:pt x="22" y="0"/>
                      </a:moveTo>
                      <a:lnTo>
                        <a:pt x="22" y="0"/>
                      </a:lnTo>
                      <a:lnTo>
                        <a:pt x="26" y="30"/>
                      </a:lnTo>
                      <a:lnTo>
                        <a:pt x="28" y="60"/>
                      </a:lnTo>
                      <a:lnTo>
                        <a:pt x="26" y="76"/>
                      </a:lnTo>
                      <a:lnTo>
                        <a:pt x="24" y="90"/>
                      </a:lnTo>
                      <a:lnTo>
                        <a:pt x="14" y="94"/>
                      </a:lnTo>
                      <a:lnTo>
                        <a:pt x="6" y="100"/>
                      </a:lnTo>
                      <a:lnTo>
                        <a:pt x="0" y="106"/>
                      </a:lnTo>
                      <a:lnTo>
                        <a:pt x="8" y="104"/>
                      </a:lnTo>
                      <a:lnTo>
                        <a:pt x="18" y="100"/>
                      </a:lnTo>
                      <a:lnTo>
                        <a:pt x="30" y="94"/>
                      </a:lnTo>
                      <a:lnTo>
                        <a:pt x="32" y="90"/>
                      </a:lnTo>
                      <a:lnTo>
                        <a:pt x="34" y="74"/>
                      </a:lnTo>
                      <a:lnTo>
                        <a:pt x="34" y="60"/>
                      </a:lnTo>
                      <a:lnTo>
                        <a:pt x="32" y="44"/>
                      </a:lnTo>
                      <a:lnTo>
                        <a:pt x="28" y="24"/>
                      </a:lnTo>
                      <a:lnTo>
                        <a:pt x="22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54" name="Freeform 484"/>
                <p:cNvSpPr>
                  <a:spLocks/>
                </p:cNvSpPr>
                <p:nvPr/>
              </p:nvSpPr>
              <p:spPr bwMode="auto">
                <a:xfrm>
                  <a:off x="2142" y="3350"/>
                  <a:ext cx="38" cy="6"/>
                </a:xfrm>
                <a:custGeom>
                  <a:avLst/>
                  <a:gdLst>
                    <a:gd name="T0" fmla="*/ 0 w 38"/>
                    <a:gd name="T1" fmla="*/ 0 h 6"/>
                    <a:gd name="T2" fmla="*/ 0 w 38"/>
                    <a:gd name="T3" fmla="*/ 0 h 6"/>
                    <a:gd name="T4" fmla="*/ 12 w 38"/>
                    <a:gd name="T5" fmla="*/ 2 h 6"/>
                    <a:gd name="T6" fmla="*/ 24 w 38"/>
                    <a:gd name="T7" fmla="*/ 2 h 6"/>
                    <a:gd name="T8" fmla="*/ 38 w 38"/>
                    <a:gd name="T9" fmla="*/ 0 h 6"/>
                    <a:gd name="T10" fmla="*/ 38 w 38"/>
                    <a:gd name="T11" fmla="*/ 0 h 6"/>
                    <a:gd name="T12" fmla="*/ 34 w 38"/>
                    <a:gd name="T13" fmla="*/ 2 h 6"/>
                    <a:gd name="T14" fmla="*/ 22 w 38"/>
                    <a:gd name="T15" fmla="*/ 6 h 6"/>
                    <a:gd name="T16" fmla="*/ 22 w 38"/>
                    <a:gd name="T17" fmla="*/ 6 h 6"/>
                    <a:gd name="T18" fmla="*/ 14 w 38"/>
                    <a:gd name="T19" fmla="*/ 6 h 6"/>
                    <a:gd name="T20" fmla="*/ 6 w 38"/>
                    <a:gd name="T21" fmla="*/ 4 h 6"/>
                    <a:gd name="T22" fmla="*/ 0 w 38"/>
                    <a:gd name="T23" fmla="*/ 0 h 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8"/>
                    <a:gd name="T37" fmla="*/ 0 h 6"/>
                    <a:gd name="T38" fmla="*/ 38 w 38"/>
                    <a:gd name="T39" fmla="*/ 6 h 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8" h="6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2" y="2"/>
                      </a:lnTo>
                      <a:lnTo>
                        <a:pt x="24" y="2"/>
                      </a:lnTo>
                      <a:lnTo>
                        <a:pt x="38" y="0"/>
                      </a:lnTo>
                      <a:lnTo>
                        <a:pt x="34" y="2"/>
                      </a:lnTo>
                      <a:lnTo>
                        <a:pt x="22" y="6"/>
                      </a:lnTo>
                      <a:lnTo>
                        <a:pt x="14" y="6"/>
                      </a:lnTo>
                      <a:lnTo>
                        <a:pt x="6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55" name="Freeform 485"/>
                <p:cNvSpPr>
                  <a:spLocks/>
                </p:cNvSpPr>
                <p:nvPr/>
              </p:nvSpPr>
              <p:spPr bwMode="auto">
                <a:xfrm>
                  <a:off x="2142" y="3350"/>
                  <a:ext cx="38" cy="6"/>
                </a:xfrm>
                <a:custGeom>
                  <a:avLst/>
                  <a:gdLst>
                    <a:gd name="T0" fmla="*/ 0 w 38"/>
                    <a:gd name="T1" fmla="*/ 0 h 6"/>
                    <a:gd name="T2" fmla="*/ 0 w 38"/>
                    <a:gd name="T3" fmla="*/ 0 h 6"/>
                    <a:gd name="T4" fmla="*/ 12 w 38"/>
                    <a:gd name="T5" fmla="*/ 2 h 6"/>
                    <a:gd name="T6" fmla="*/ 24 w 38"/>
                    <a:gd name="T7" fmla="*/ 2 h 6"/>
                    <a:gd name="T8" fmla="*/ 38 w 38"/>
                    <a:gd name="T9" fmla="*/ 0 h 6"/>
                    <a:gd name="T10" fmla="*/ 38 w 38"/>
                    <a:gd name="T11" fmla="*/ 0 h 6"/>
                    <a:gd name="T12" fmla="*/ 34 w 38"/>
                    <a:gd name="T13" fmla="*/ 2 h 6"/>
                    <a:gd name="T14" fmla="*/ 22 w 38"/>
                    <a:gd name="T15" fmla="*/ 6 h 6"/>
                    <a:gd name="T16" fmla="*/ 22 w 38"/>
                    <a:gd name="T17" fmla="*/ 6 h 6"/>
                    <a:gd name="T18" fmla="*/ 14 w 38"/>
                    <a:gd name="T19" fmla="*/ 6 h 6"/>
                    <a:gd name="T20" fmla="*/ 6 w 38"/>
                    <a:gd name="T21" fmla="*/ 4 h 6"/>
                    <a:gd name="T22" fmla="*/ 0 w 38"/>
                    <a:gd name="T23" fmla="*/ 0 h 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8"/>
                    <a:gd name="T37" fmla="*/ 0 h 6"/>
                    <a:gd name="T38" fmla="*/ 38 w 38"/>
                    <a:gd name="T39" fmla="*/ 6 h 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8" h="6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2" y="2"/>
                      </a:lnTo>
                      <a:lnTo>
                        <a:pt x="24" y="2"/>
                      </a:lnTo>
                      <a:lnTo>
                        <a:pt x="38" y="0"/>
                      </a:lnTo>
                      <a:lnTo>
                        <a:pt x="34" y="2"/>
                      </a:lnTo>
                      <a:lnTo>
                        <a:pt x="22" y="6"/>
                      </a:lnTo>
                      <a:lnTo>
                        <a:pt x="14" y="6"/>
                      </a:lnTo>
                      <a:lnTo>
                        <a:pt x="6" y="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56" name="Freeform 486"/>
                <p:cNvSpPr>
                  <a:spLocks/>
                </p:cNvSpPr>
                <p:nvPr/>
              </p:nvSpPr>
              <p:spPr bwMode="auto">
                <a:xfrm>
                  <a:off x="1600" y="3380"/>
                  <a:ext cx="692" cy="878"/>
                </a:xfrm>
                <a:custGeom>
                  <a:avLst/>
                  <a:gdLst>
                    <a:gd name="T0" fmla="*/ 248 w 692"/>
                    <a:gd name="T1" fmla="*/ 878 h 878"/>
                    <a:gd name="T2" fmla="*/ 156 w 692"/>
                    <a:gd name="T3" fmla="*/ 578 h 878"/>
                    <a:gd name="T4" fmla="*/ 76 w 692"/>
                    <a:gd name="T5" fmla="*/ 352 h 878"/>
                    <a:gd name="T6" fmla="*/ 20 w 692"/>
                    <a:gd name="T7" fmla="*/ 210 h 878"/>
                    <a:gd name="T8" fmla="*/ 0 w 692"/>
                    <a:gd name="T9" fmla="*/ 162 h 878"/>
                    <a:gd name="T10" fmla="*/ 30 w 692"/>
                    <a:gd name="T11" fmla="*/ 138 h 878"/>
                    <a:gd name="T12" fmla="*/ 68 w 692"/>
                    <a:gd name="T13" fmla="*/ 116 h 878"/>
                    <a:gd name="T14" fmla="*/ 154 w 692"/>
                    <a:gd name="T15" fmla="*/ 80 h 878"/>
                    <a:gd name="T16" fmla="*/ 230 w 692"/>
                    <a:gd name="T17" fmla="*/ 58 h 878"/>
                    <a:gd name="T18" fmla="*/ 262 w 692"/>
                    <a:gd name="T19" fmla="*/ 50 h 878"/>
                    <a:gd name="T20" fmla="*/ 318 w 692"/>
                    <a:gd name="T21" fmla="*/ 14 h 878"/>
                    <a:gd name="T22" fmla="*/ 334 w 692"/>
                    <a:gd name="T23" fmla="*/ 0 h 878"/>
                    <a:gd name="T24" fmla="*/ 342 w 692"/>
                    <a:gd name="T25" fmla="*/ 52 h 878"/>
                    <a:gd name="T26" fmla="*/ 354 w 692"/>
                    <a:gd name="T27" fmla="*/ 96 h 878"/>
                    <a:gd name="T28" fmla="*/ 374 w 692"/>
                    <a:gd name="T29" fmla="*/ 140 h 878"/>
                    <a:gd name="T30" fmla="*/ 388 w 692"/>
                    <a:gd name="T31" fmla="*/ 166 h 878"/>
                    <a:gd name="T32" fmla="*/ 424 w 692"/>
                    <a:gd name="T33" fmla="*/ 252 h 878"/>
                    <a:gd name="T34" fmla="*/ 472 w 692"/>
                    <a:gd name="T35" fmla="*/ 388 h 878"/>
                    <a:gd name="T36" fmla="*/ 484 w 692"/>
                    <a:gd name="T37" fmla="*/ 426 h 878"/>
                    <a:gd name="T38" fmla="*/ 496 w 692"/>
                    <a:gd name="T39" fmla="*/ 382 h 878"/>
                    <a:gd name="T40" fmla="*/ 514 w 692"/>
                    <a:gd name="T41" fmla="*/ 266 h 878"/>
                    <a:gd name="T42" fmla="*/ 526 w 692"/>
                    <a:gd name="T43" fmla="*/ 104 h 878"/>
                    <a:gd name="T44" fmla="*/ 526 w 692"/>
                    <a:gd name="T45" fmla="*/ 60 h 878"/>
                    <a:gd name="T46" fmla="*/ 550 w 692"/>
                    <a:gd name="T47" fmla="*/ 82 h 878"/>
                    <a:gd name="T48" fmla="*/ 588 w 692"/>
                    <a:gd name="T49" fmla="*/ 108 h 878"/>
                    <a:gd name="T50" fmla="*/ 688 w 692"/>
                    <a:gd name="T51" fmla="*/ 142 h 878"/>
                    <a:gd name="T52" fmla="*/ 690 w 692"/>
                    <a:gd name="T53" fmla="*/ 154 h 878"/>
                    <a:gd name="T54" fmla="*/ 690 w 692"/>
                    <a:gd name="T55" fmla="*/ 212 h 878"/>
                    <a:gd name="T56" fmla="*/ 674 w 692"/>
                    <a:gd name="T57" fmla="*/ 336 h 878"/>
                    <a:gd name="T58" fmla="*/ 660 w 692"/>
                    <a:gd name="T59" fmla="*/ 492 h 878"/>
                    <a:gd name="T60" fmla="*/ 654 w 692"/>
                    <a:gd name="T61" fmla="*/ 620 h 878"/>
                    <a:gd name="T62" fmla="*/ 656 w 692"/>
                    <a:gd name="T63" fmla="*/ 664 h 878"/>
                    <a:gd name="T64" fmla="*/ 662 w 692"/>
                    <a:gd name="T65" fmla="*/ 828 h 878"/>
                    <a:gd name="T66" fmla="*/ 668 w 692"/>
                    <a:gd name="T67" fmla="*/ 876 h 878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692"/>
                    <a:gd name="T103" fmla="*/ 0 h 878"/>
                    <a:gd name="T104" fmla="*/ 692 w 692"/>
                    <a:gd name="T105" fmla="*/ 878 h 878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692" h="878">
                      <a:moveTo>
                        <a:pt x="248" y="878"/>
                      </a:moveTo>
                      <a:lnTo>
                        <a:pt x="248" y="878"/>
                      </a:lnTo>
                      <a:lnTo>
                        <a:pt x="202" y="718"/>
                      </a:lnTo>
                      <a:lnTo>
                        <a:pt x="156" y="578"/>
                      </a:lnTo>
                      <a:lnTo>
                        <a:pt x="114" y="454"/>
                      </a:lnTo>
                      <a:lnTo>
                        <a:pt x="76" y="352"/>
                      </a:lnTo>
                      <a:lnTo>
                        <a:pt x="46" y="270"/>
                      </a:lnTo>
                      <a:lnTo>
                        <a:pt x="20" y="210"/>
                      </a:lnTo>
                      <a:lnTo>
                        <a:pt x="0" y="162"/>
                      </a:lnTo>
                      <a:lnTo>
                        <a:pt x="14" y="148"/>
                      </a:lnTo>
                      <a:lnTo>
                        <a:pt x="30" y="138"/>
                      </a:lnTo>
                      <a:lnTo>
                        <a:pt x="48" y="126"/>
                      </a:lnTo>
                      <a:lnTo>
                        <a:pt x="68" y="116"/>
                      </a:lnTo>
                      <a:lnTo>
                        <a:pt x="110" y="96"/>
                      </a:lnTo>
                      <a:lnTo>
                        <a:pt x="154" y="80"/>
                      </a:lnTo>
                      <a:lnTo>
                        <a:pt x="196" y="68"/>
                      </a:lnTo>
                      <a:lnTo>
                        <a:pt x="230" y="58"/>
                      </a:lnTo>
                      <a:lnTo>
                        <a:pt x="262" y="50"/>
                      </a:lnTo>
                      <a:lnTo>
                        <a:pt x="296" y="28"/>
                      </a:lnTo>
                      <a:lnTo>
                        <a:pt x="318" y="14"/>
                      </a:lnTo>
                      <a:lnTo>
                        <a:pt x="334" y="0"/>
                      </a:lnTo>
                      <a:lnTo>
                        <a:pt x="336" y="16"/>
                      </a:lnTo>
                      <a:lnTo>
                        <a:pt x="342" y="52"/>
                      </a:lnTo>
                      <a:lnTo>
                        <a:pt x="346" y="74"/>
                      </a:lnTo>
                      <a:lnTo>
                        <a:pt x="354" y="96"/>
                      </a:lnTo>
                      <a:lnTo>
                        <a:pt x="362" y="118"/>
                      </a:lnTo>
                      <a:lnTo>
                        <a:pt x="374" y="140"/>
                      </a:lnTo>
                      <a:lnTo>
                        <a:pt x="388" y="166"/>
                      </a:lnTo>
                      <a:lnTo>
                        <a:pt x="406" y="206"/>
                      </a:lnTo>
                      <a:lnTo>
                        <a:pt x="424" y="252"/>
                      </a:lnTo>
                      <a:lnTo>
                        <a:pt x="442" y="302"/>
                      </a:lnTo>
                      <a:lnTo>
                        <a:pt x="472" y="388"/>
                      </a:lnTo>
                      <a:lnTo>
                        <a:pt x="484" y="426"/>
                      </a:lnTo>
                      <a:lnTo>
                        <a:pt x="490" y="406"/>
                      </a:lnTo>
                      <a:lnTo>
                        <a:pt x="496" y="382"/>
                      </a:lnTo>
                      <a:lnTo>
                        <a:pt x="506" y="326"/>
                      </a:lnTo>
                      <a:lnTo>
                        <a:pt x="514" y="266"/>
                      </a:lnTo>
                      <a:lnTo>
                        <a:pt x="520" y="206"/>
                      </a:lnTo>
                      <a:lnTo>
                        <a:pt x="526" y="104"/>
                      </a:lnTo>
                      <a:lnTo>
                        <a:pt x="526" y="60"/>
                      </a:lnTo>
                      <a:lnTo>
                        <a:pt x="538" y="72"/>
                      </a:lnTo>
                      <a:lnTo>
                        <a:pt x="550" y="82"/>
                      </a:lnTo>
                      <a:lnTo>
                        <a:pt x="572" y="98"/>
                      </a:lnTo>
                      <a:lnTo>
                        <a:pt x="588" y="108"/>
                      </a:lnTo>
                      <a:lnTo>
                        <a:pt x="596" y="112"/>
                      </a:lnTo>
                      <a:lnTo>
                        <a:pt x="688" y="142"/>
                      </a:lnTo>
                      <a:lnTo>
                        <a:pt x="690" y="154"/>
                      </a:lnTo>
                      <a:lnTo>
                        <a:pt x="692" y="170"/>
                      </a:lnTo>
                      <a:lnTo>
                        <a:pt x="690" y="212"/>
                      </a:lnTo>
                      <a:lnTo>
                        <a:pt x="684" y="268"/>
                      </a:lnTo>
                      <a:lnTo>
                        <a:pt x="674" y="336"/>
                      </a:lnTo>
                      <a:lnTo>
                        <a:pt x="666" y="410"/>
                      </a:lnTo>
                      <a:lnTo>
                        <a:pt x="660" y="492"/>
                      </a:lnTo>
                      <a:lnTo>
                        <a:pt x="656" y="578"/>
                      </a:lnTo>
                      <a:lnTo>
                        <a:pt x="654" y="620"/>
                      </a:lnTo>
                      <a:lnTo>
                        <a:pt x="656" y="664"/>
                      </a:lnTo>
                      <a:lnTo>
                        <a:pt x="658" y="768"/>
                      </a:lnTo>
                      <a:lnTo>
                        <a:pt x="662" y="828"/>
                      </a:lnTo>
                      <a:lnTo>
                        <a:pt x="664" y="856"/>
                      </a:lnTo>
                      <a:lnTo>
                        <a:pt x="668" y="876"/>
                      </a:lnTo>
                      <a:lnTo>
                        <a:pt x="248" y="878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57" name="Freeform 487"/>
                <p:cNvSpPr>
                  <a:spLocks/>
                </p:cNvSpPr>
                <p:nvPr/>
              </p:nvSpPr>
              <p:spPr bwMode="auto">
                <a:xfrm>
                  <a:off x="2058" y="3628"/>
                  <a:ext cx="72" cy="586"/>
                </a:xfrm>
                <a:custGeom>
                  <a:avLst/>
                  <a:gdLst>
                    <a:gd name="T0" fmla="*/ 0 w 72"/>
                    <a:gd name="T1" fmla="*/ 2 h 586"/>
                    <a:gd name="T2" fmla="*/ 0 w 72"/>
                    <a:gd name="T3" fmla="*/ 2 h 586"/>
                    <a:gd name="T4" fmla="*/ 2 w 72"/>
                    <a:gd name="T5" fmla="*/ 18 h 586"/>
                    <a:gd name="T6" fmla="*/ 10 w 72"/>
                    <a:gd name="T7" fmla="*/ 62 h 586"/>
                    <a:gd name="T8" fmla="*/ 16 w 72"/>
                    <a:gd name="T9" fmla="*/ 94 h 586"/>
                    <a:gd name="T10" fmla="*/ 18 w 72"/>
                    <a:gd name="T11" fmla="*/ 132 h 586"/>
                    <a:gd name="T12" fmla="*/ 22 w 72"/>
                    <a:gd name="T13" fmla="*/ 176 h 586"/>
                    <a:gd name="T14" fmla="*/ 24 w 72"/>
                    <a:gd name="T15" fmla="*/ 224 h 586"/>
                    <a:gd name="T16" fmla="*/ 24 w 72"/>
                    <a:gd name="T17" fmla="*/ 224 h 586"/>
                    <a:gd name="T18" fmla="*/ 26 w 72"/>
                    <a:gd name="T19" fmla="*/ 318 h 586"/>
                    <a:gd name="T20" fmla="*/ 28 w 72"/>
                    <a:gd name="T21" fmla="*/ 364 h 586"/>
                    <a:gd name="T22" fmla="*/ 32 w 72"/>
                    <a:gd name="T23" fmla="*/ 412 h 586"/>
                    <a:gd name="T24" fmla="*/ 36 w 72"/>
                    <a:gd name="T25" fmla="*/ 458 h 586"/>
                    <a:gd name="T26" fmla="*/ 44 w 72"/>
                    <a:gd name="T27" fmla="*/ 502 h 586"/>
                    <a:gd name="T28" fmla="*/ 54 w 72"/>
                    <a:gd name="T29" fmla="*/ 546 h 586"/>
                    <a:gd name="T30" fmla="*/ 66 w 72"/>
                    <a:gd name="T31" fmla="*/ 586 h 586"/>
                    <a:gd name="T32" fmla="*/ 72 w 72"/>
                    <a:gd name="T33" fmla="*/ 584 h 586"/>
                    <a:gd name="T34" fmla="*/ 72 w 72"/>
                    <a:gd name="T35" fmla="*/ 584 h 586"/>
                    <a:gd name="T36" fmla="*/ 62 w 72"/>
                    <a:gd name="T37" fmla="*/ 544 h 586"/>
                    <a:gd name="T38" fmla="*/ 52 w 72"/>
                    <a:gd name="T39" fmla="*/ 502 h 586"/>
                    <a:gd name="T40" fmla="*/ 44 w 72"/>
                    <a:gd name="T41" fmla="*/ 456 h 586"/>
                    <a:gd name="T42" fmla="*/ 40 w 72"/>
                    <a:gd name="T43" fmla="*/ 410 h 586"/>
                    <a:gd name="T44" fmla="*/ 36 w 72"/>
                    <a:gd name="T45" fmla="*/ 364 h 586"/>
                    <a:gd name="T46" fmla="*/ 34 w 72"/>
                    <a:gd name="T47" fmla="*/ 318 h 586"/>
                    <a:gd name="T48" fmla="*/ 32 w 72"/>
                    <a:gd name="T49" fmla="*/ 224 h 586"/>
                    <a:gd name="T50" fmla="*/ 32 w 72"/>
                    <a:gd name="T51" fmla="*/ 224 h 586"/>
                    <a:gd name="T52" fmla="*/ 30 w 72"/>
                    <a:gd name="T53" fmla="*/ 176 h 586"/>
                    <a:gd name="T54" fmla="*/ 26 w 72"/>
                    <a:gd name="T55" fmla="*/ 132 h 586"/>
                    <a:gd name="T56" fmla="*/ 22 w 72"/>
                    <a:gd name="T57" fmla="*/ 92 h 586"/>
                    <a:gd name="T58" fmla="*/ 18 w 72"/>
                    <a:gd name="T59" fmla="*/ 60 h 586"/>
                    <a:gd name="T60" fmla="*/ 10 w 72"/>
                    <a:gd name="T61" fmla="*/ 16 h 586"/>
                    <a:gd name="T62" fmla="*/ 6 w 72"/>
                    <a:gd name="T63" fmla="*/ 0 h 586"/>
                    <a:gd name="T64" fmla="*/ 0 w 72"/>
                    <a:gd name="T65" fmla="*/ 2 h 58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72"/>
                    <a:gd name="T100" fmla="*/ 0 h 586"/>
                    <a:gd name="T101" fmla="*/ 72 w 72"/>
                    <a:gd name="T102" fmla="*/ 586 h 58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72" h="586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2" y="18"/>
                      </a:lnTo>
                      <a:lnTo>
                        <a:pt x="10" y="62"/>
                      </a:lnTo>
                      <a:lnTo>
                        <a:pt x="16" y="94"/>
                      </a:lnTo>
                      <a:lnTo>
                        <a:pt x="18" y="132"/>
                      </a:lnTo>
                      <a:lnTo>
                        <a:pt x="22" y="176"/>
                      </a:lnTo>
                      <a:lnTo>
                        <a:pt x="24" y="224"/>
                      </a:lnTo>
                      <a:lnTo>
                        <a:pt x="26" y="318"/>
                      </a:lnTo>
                      <a:lnTo>
                        <a:pt x="28" y="364"/>
                      </a:lnTo>
                      <a:lnTo>
                        <a:pt x="32" y="412"/>
                      </a:lnTo>
                      <a:lnTo>
                        <a:pt x="36" y="458"/>
                      </a:lnTo>
                      <a:lnTo>
                        <a:pt x="44" y="502"/>
                      </a:lnTo>
                      <a:lnTo>
                        <a:pt x="54" y="546"/>
                      </a:lnTo>
                      <a:lnTo>
                        <a:pt x="66" y="586"/>
                      </a:lnTo>
                      <a:lnTo>
                        <a:pt x="72" y="584"/>
                      </a:lnTo>
                      <a:lnTo>
                        <a:pt x="62" y="544"/>
                      </a:lnTo>
                      <a:lnTo>
                        <a:pt x="52" y="502"/>
                      </a:lnTo>
                      <a:lnTo>
                        <a:pt x="44" y="456"/>
                      </a:lnTo>
                      <a:lnTo>
                        <a:pt x="40" y="410"/>
                      </a:lnTo>
                      <a:lnTo>
                        <a:pt x="36" y="364"/>
                      </a:lnTo>
                      <a:lnTo>
                        <a:pt x="34" y="318"/>
                      </a:lnTo>
                      <a:lnTo>
                        <a:pt x="32" y="224"/>
                      </a:lnTo>
                      <a:lnTo>
                        <a:pt x="30" y="176"/>
                      </a:lnTo>
                      <a:lnTo>
                        <a:pt x="26" y="132"/>
                      </a:lnTo>
                      <a:lnTo>
                        <a:pt x="22" y="92"/>
                      </a:lnTo>
                      <a:lnTo>
                        <a:pt x="18" y="60"/>
                      </a:lnTo>
                      <a:lnTo>
                        <a:pt x="10" y="16"/>
                      </a:lnTo>
                      <a:lnTo>
                        <a:pt x="6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58" name="Freeform 488"/>
                <p:cNvSpPr>
                  <a:spLocks/>
                </p:cNvSpPr>
                <p:nvPr/>
              </p:nvSpPr>
              <p:spPr bwMode="auto">
                <a:xfrm>
                  <a:off x="2032" y="3652"/>
                  <a:ext cx="426" cy="440"/>
                </a:xfrm>
                <a:custGeom>
                  <a:avLst/>
                  <a:gdLst>
                    <a:gd name="T0" fmla="*/ 226 w 426"/>
                    <a:gd name="T1" fmla="*/ 0 h 440"/>
                    <a:gd name="T2" fmla="*/ 226 w 426"/>
                    <a:gd name="T3" fmla="*/ 0 h 440"/>
                    <a:gd name="T4" fmla="*/ 218 w 426"/>
                    <a:gd name="T5" fmla="*/ 8 h 440"/>
                    <a:gd name="T6" fmla="*/ 198 w 426"/>
                    <a:gd name="T7" fmla="*/ 28 h 440"/>
                    <a:gd name="T8" fmla="*/ 186 w 426"/>
                    <a:gd name="T9" fmla="*/ 42 h 440"/>
                    <a:gd name="T10" fmla="*/ 174 w 426"/>
                    <a:gd name="T11" fmla="*/ 60 h 440"/>
                    <a:gd name="T12" fmla="*/ 164 w 426"/>
                    <a:gd name="T13" fmla="*/ 80 h 440"/>
                    <a:gd name="T14" fmla="*/ 156 w 426"/>
                    <a:gd name="T15" fmla="*/ 102 h 440"/>
                    <a:gd name="T16" fmla="*/ 156 w 426"/>
                    <a:gd name="T17" fmla="*/ 102 h 440"/>
                    <a:gd name="T18" fmla="*/ 148 w 426"/>
                    <a:gd name="T19" fmla="*/ 144 h 440"/>
                    <a:gd name="T20" fmla="*/ 138 w 426"/>
                    <a:gd name="T21" fmla="*/ 188 h 440"/>
                    <a:gd name="T22" fmla="*/ 128 w 426"/>
                    <a:gd name="T23" fmla="*/ 234 h 440"/>
                    <a:gd name="T24" fmla="*/ 114 w 426"/>
                    <a:gd name="T25" fmla="*/ 280 h 440"/>
                    <a:gd name="T26" fmla="*/ 106 w 426"/>
                    <a:gd name="T27" fmla="*/ 302 h 440"/>
                    <a:gd name="T28" fmla="*/ 96 w 426"/>
                    <a:gd name="T29" fmla="*/ 322 h 440"/>
                    <a:gd name="T30" fmla="*/ 84 w 426"/>
                    <a:gd name="T31" fmla="*/ 342 h 440"/>
                    <a:gd name="T32" fmla="*/ 72 w 426"/>
                    <a:gd name="T33" fmla="*/ 360 h 440"/>
                    <a:gd name="T34" fmla="*/ 58 w 426"/>
                    <a:gd name="T35" fmla="*/ 378 h 440"/>
                    <a:gd name="T36" fmla="*/ 40 w 426"/>
                    <a:gd name="T37" fmla="*/ 392 h 440"/>
                    <a:gd name="T38" fmla="*/ 22 w 426"/>
                    <a:gd name="T39" fmla="*/ 404 h 440"/>
                    <a:gd name="T40" fmla="*/ 0 w 426"/>
                    <a:gd name="T41" fmla="*/ 416 h 440"/>
                    <a:gd name="T42" fmla="*/ 0 w 426"/>
                    <a:gd name="T43" fmla="*/ 416 h 440"/>
                    <a:gd name="T44" fmla="*/ 6 w 426"/>
                    <a:gd name="T45" fmla="*/ 418 h 440"/>
                    <a:gd name="T46" fmla="*/ 24 w 426"/>
                    <a:gd name="T47" fmla="*/ 426 h 440"/>
                    <a:gd name="T48" fmla="*/ 36 w 426"/>
                    <a:gd name="T49" fmla="*/ 430 h 440"/>
                    <a:gd name="T50" fmla="*/ 52 w 426"/>
                    <a:gd name="T51" fmla="*/ 434 h 440"/>
                    <a:gd name="T52" fmla="*/ 72 w 426"/>
                    <a:gd name="T53" fmla="*/ 438 h 440"/>
                    <a:gd name="T54" fmla="*/ 92 w 426"/>
                    <a:gd name="T55" fmla="*/ 440 h 440"/>
                    <a:gd name="T56" fmla="*/ 118 w 426"/>
                    <a:gd name="T57" fmla="*/ 440 h 440"/>
                    <a:gd name="T58" fmla="*/ 144 w 426"/>
                    <a:gd name="T59" fmla="*/ 438 h 440"/>
                    <a:gd name="T60" fmla="*/ 176 w 426"/>
                    <a:gd name="T61" fmla="*/ 432 h 440"/>
                    <a:gd name="T62" fmla="*/ 208 w 426"/>
                    <a:gd name="T63" fmla="*/ 424 h 440"/>
                    <a:gd name="T64" fmla="*/ 244 w 426"/>
                    <a:gd name="T65" fmla="*/ 412 h 440"/>
                    <a:gd name="T66" fmla="*/ 284 w 426"/>
                    <a:gd name="T67" fmla="*/ 396 h 440"/>
                    <a:gd name="T68" fmla="*/ 326 w 426"/>
                    <a:gd name="T69" fmla="*/ 376 h 440"/>
                    <a:gd name="T70" fmla="*/ 370 w 426"/>
                    <a:gd name="T71" fmla="*/ 350 h 440"/>
                    <a:gd name="T72" fmla="*/ 426 w 426"/>
                    <a:gd name="T73" fmla="*/ 18 h 440"/>
                    <a:gd name="T74" fmla="*/ 226 w 426"/>
                    <a:gd name="T75" fmla="*/ 0 h 44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426"/>
                    <a:gd name="T115" fmla="*/ 0 h 440"/>
                    <a:gd name="T116" fmla="*/ 426 w 426"/>
                    <a:gd name="T117" fmla="*/ 440 h 44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426" h="440">
                      <a:moveTo>
                        <a:pt x="226" y="0"/>
                      </a:moveTo>
                      <a:lnTo>
                        <a:pt x="226" y="0"/>
                      </a:lnTo>
                      <a:lnTo>
                        <a:pt x="218" y="8"/>
                      </a:lnTo>
                      <a:lnTo>
                        <a:pt x="198" y="28"/>
                      </a:lnTo>
                      <a:lnTo>
                        <a:pt x="186" y="42"/>
                      </a:lnTo>
                      <a:lnTo>
                        <a:pt x="174" y="60"/>
                      </a:lnTo>
                      <a:lnTo>
                        <a:pt x="164" y="80"/>
                      </a:lnTo>
                      <a:lnTo>
                        <a:pt x="156" y="102"/>
                      </a:lnTo>
                      <a:lnTo>
                        <a:pt x="148" y="144"/>
                      </a:lnTo>
                      <a:lnTo>
                        <a:pt x="138" y="188"/>
                      </a:lnTo>
                      <a:lnTo>
                        <a:pt x="128" y="234"/>
                      </a:lnTo>
                      <a:lnTo>
                        <a:pt x="114" y="280"/>
                      </a:lnTo>
                      <a:lnTo>
                        <a:pt x="106" y="302"/>
                      </a:lnTo>
                      <a:lnTo>
                        <a:pt x="96" y="322"/>
                      </a:lnTo>
                      <a:lnTo>
                        <a:pt x="84" y="342"/>
                      </a:lnTo>
                      <a:lnTo>
                        <a:pt x="72" y="360"/>
                      </a:lnTo>
                      <a:lnTo>
                        <a:pt x="58" y="378"/>
                      </a:lnTo>
                      <a:lnTo>
                        <a:pt x="40" y="392"/>
                      </a:lnTo>
                      <a:lnTo>
                        <a:pt x="22" y="404"/>
                      </a:lnTo>
                      <a:lnTo>
                        <a:pt x="0" y="416"/>
                      </a:lnTo>
                      <a:lnTo>
                        <a:pt x="6" y="418"/>
                      </a:lnTo>
                      <a:lnTo>
                        <a:pt x="24" y="426"/>
                      </a:lnTo>
                      <a:lnTo>
                        <a:pt x="36" y="430"/>
                      </a:lnTo>
                      <a:lnTo>
                        <a:pt x="52" y="434"/>
                      </a:lnTo>
                      <a:lnTo>
                        <a:pt x="72" y="438"/>
                      </a:lnTo>
                      <a:lnTo>
                        <a:pt x="92" y="440"/>
                      </a:lnTo>
                      <a:lnTo>
                        <a:pt x="118" y="440"/>
                      </a:lnTo>
                      <a:lnTo>
                        <a:pt x="144" y="438"/>
                      </a:lnTo>
                      <a:lnTo>
                        <a:pt x="176" y="432"/>
                      </a:lnTo>
                      <a:lnTo>
                        <a:pt x="208" y="424"/>
                      </a:lnTo>
                      <a:lnTo>
                        <a:pt x="244" y="412"/>
                      </a:lnTo>
                      <a:lnTo>
                        <a:pt x="284" y="396"/>
                      </a:lnTo>
                      <a:lnTo>
                        <a:pt x="326" y="376"/>
                      </a:lnTo>
                      <a:lnTo>
                        <a:pt x="370" y="350"/>
                      </a:lnTo>
                      <a:lnTo>
                        <a:pt x="426" y="18"/>
                      </a:lnTo>
                      <a:lnTo>
                        <a:pt x="22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59" name="Freeform 489"/>
                <p:cNvSpPr>
                  <a:spLocks/>
                </p:cNvSpPr>
                <p:nvPr/>
              </p:nvSpPr>
              <p:spPr bwMode="auto">
                <a:xfrm>
                  <a:off x="1792" y="3614"/>
                  <a:ext cx="150" cy="78"/>
                </a:xfrm>
                <a:custGeom>
                  <a:avLst/>
                  <a:gdLst>
                    <a:gd name="T0" fmla="*/ 140 w 150"/>
                    <a:gd name="T1" fmla="*/ 0 h 78"/>
                    <a:gd name="T2" fmla="*/ 150 w 150"/>
                    <a:gd name="T3" fmla="*/ 64 h 78"/>
                    <a:gd name="T4" fmla="*/ 14 w 150"/>
                    <a:gd name="T5" fmla="*/ 78 h 78"/>
                    <a:gd name="T6" fmla="*/ 0 w 150"/>
                    <a:gd name="T7" fmla="*/ 2 h 78"/>
                    <a:gd name="T8" fmla="*/ 140 w 150"/>
                    <a:gd name="T9" fmla="*/ 0 h 7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50"/>
                    <a:gd name="T16" fmla="*/ 0 h 78"/>
                    <a:gd name="T17" fmla="*/ 150 w 150"/>
                    <a:gd name="T18" fmla="*/ 78 h 7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50" h="78">
                      <a:moveTo>
                        <a:pt x="140" y="0"/>
                      </a:moveTo>
                      <a:lnTo>
                        <a:pt x="150" y="64"/>
                      </a:lnTo>
                      <a:lnTo>
                        <a:pt x="14" y="78"/>
                      </a:lnTo>
                      <a:lnTo>
                        <a:pt x="0" y="2"/>
                      </a:lnTo>
                      <a:lnTo>
                        <a:pt x="140" y="0"/>
                      </a:lnTo>
                      <a:close/>
                    </a:path>
                  </a:pathLst>
                </a:custGeom>
                <a:solidFill>
                  <a:srgbClr val="D0CEE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60" name="Freeform 490"/>
                <p:cNvSpPr>
                  <a:spLocks/>
                </p:cNvSpPr>
                <p:nvPr/>
              </p:nvSpPr>
              <p:spPr bwMode="auto">
                <a:xfrm>
                  <a:off x="2162" y="3618"/>
                  <a:ext cx="96" cy="52"/>
                </a:xfrm>
                <a:custGeom>
                  <a:avLst/>
                  <a:gdLst>
                    <a:gd name="T0" fmla="*/ 0 w 96"/>
                    <a:gd name="T1" fmla="*/ 2 h 52"/>
                    <a:gd name="T2" fmla="*/ 6 w 96"/>
                    <a:gd name="T3" fmla="*/ 44 h 52"/>
                    <a:gd name="T4" fmla="*/ 96 w 96"/>
                    <a:gd name="T5" fmla="*/ 52 h 52"/>
                    <a:gd name="T6" fmla="*/ 90 w 96"/>
                    <a:gd name="T7" fmla="*/ 0 h 52"/>
                    <a:gd name="T8" fmla="*/ 0 w 96"/>
                    <a:gd name="T9" fmla="*/ 2 h 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6"/>
                    <a:gd name="T16" fmla="*/ 0 h 52"/>
                    <a:gd name="T17" fmla="*/ 96 w 96"/>
                    <a:gd name="T18" fmla="*/ 52 h 5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6" h="52">
                      <a:moveTo>
                        <a:pt x="0" y="2"/>
                      </a:moveTo>
                      <a:lnTo>
                        <a:pt x="6" y="44"/>
                      </a:lnTo>
                      <a:lnTo>
                        <a:pt x="96" y="52"/>
                      </a:lnTo>
                      <a:lnTo>
                        <a:pt x="9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D0CEE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61" name="Freeform 491"/>
                <p:cNvSpPr>
                  <a:spLocks noEditPoints="1"/>
                </p:cNvSpPr>
                <p:nvPr/>
              </p:nvSpPr>
              <p:spPr bwMode="auto">
                <a:xfrm>
                  <a:off x="2030" y="3646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4 h 16"/>
                    <a:gd name="T26" fmla="*/ 16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16 w 16"/>
                    <a:gd name="T43" fmla="*/ 6 h 16"/>
                    <a:gd name="T44" fmla="*/ 16 w 16"/>
                    <a:gd name="T45" fmla="*/ 6 h 16"/>
                    <a:gd name="T46" fmla="*/ 14 w 16"/>
                    <a:gd name="T47" fmla="*/ 12 h 16"/>
                    <a:gd name="T48" fmla="*/ 10 w 16"/>
                    <a:gd name="T49" fmla="*/ 14 h 16"/>
                    <a:gd name="T50" fmla="*/ 10 w 16"/>
                    <a:gd name="T51" fmla="*/ 14 h 16"/>
                    <a:gd name="T52" fmla="*/ 6 w 16"/>
                    <a:gd name="T53" fmla="*/ 14 h 16"/>
                    <a:gd name="T54" fmla="*/ 2 w 16"/>
                    <a:gd name="T55" fmla="*/ 10 h 16"/>
                    <a:gd name="T56" fmla="*/ 2 w 16"/>
                    <a:gd name="T57" fmla="*/ 10 h 16"/>
                    <a:gd name="T58" fmla="*/ 4 w 16"/>
                    <a:gd name="T59" fmla="*/ 4 h 16"/>
                    <a:gd name="T60" fmla="*/ 8 w 16"/>
                    <a:gd name="T61" fmla="*/ 2 h 16"/>
                    <a:gd name="T62" fmla="*/ 8 w 16"/>
                    <a:gd name="T63" fmla="*/ 2 h 16"/>
                    <a:gd name="T64" fmla="*/ 12 w 16"/>
                    <a:gd name="T65" fmla="*/ 2 h 16"/>
                    <a:gd name="T66" fmla="*/ 16 w 16"/>
                    <a:gd name="T67" fmla="*/ 6 h 1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6"/>
                    <a:gd name="T103" fmla="*/ 0 h 16"/>
                    <a:gd name="T104" fmla="*/ 16 w 16"/>
                    <a:gd name="T105" fmla="*/ 16 h 1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4"/>
                      </a:lnTo>
                      <a:lnTo>
                        <a:pt x="16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  <a:close/>
                      <a:moveTo>
                        <a:pt x="16" y="6"/>
                      </a:moveTo>
                      <a:lnTo>
                        <a:pt x="16" y="6"/>
                      </a:lnTo>
                      <a:lnTo>
                        <a:pt x="14" y="12"/>
                      </a:lnTo>
                      <a:lnTo>
                        <a:pt x="10" y="14"/>
                      </a:lnTo>
                      <a:lnTo>
                        <a:pt x="6" y="14"/>
                      </a:lnTo>
                      <a:lnTo>
                        <a:pt x="2" y="10"/>
                      </a:lnTo>
                      <a:lnTo>
                        <a:pt x="4" y="4"/>
                      </a:lnTo>
                      <a:lnTo>
                        <a:pt x="8" y="2"/>
                      </a:lnTo>
                      <a:lnTo>
                        <a:pt x="12" y="2"/>
                      </a:lnTo>
                      <a:lnTo>
                        <a:pt x="16" y="6"/>
                      </a:lnTo>
                      <a:close/>
                    </a:path>
                  </a:pathLst>
                </a:custGeom>
                <a:solidFill>
                  <a:srgbClr val="9AB0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62" name="Freeform 492"/>
                <p:cNvSpPr>
                  <a:spLocks/>
                </p:cNvSpPr>
                <p:nvPr/>
              </p:nvSpPr>
              <p:spPr bwMode="auto">
                <a:xfrm>
                  <a:off x="2030" y="3646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4 h 16"/>
                    <a:gd name="T26" fmla="*/ 16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6"/>
                    <a:gd name="T65" fmla="*/ 16 w 16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4"/>
                      </a:lnTo>
                      <a:lnTo>
                        <a:pt x="16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63" name="Freeform 493"/>
                <p:cNvSpPr>
                  <a:spLocks/>
                </p:cNvSpPr>
                <p:nvPr/>
              </p:nvSpPr>
              <p:spPr bwMode="auto">
                <a:xfrm>
                  <a:off x="2032" y="3648"/>
                  <a:ext cx="14" cy="12"/>
                </a:xfrm>
                <a:custGeom>
                  <a:avLst/>
                  <a:gdLst>
                    <a:gd name="T0" fmla="*/ 14 w 14"/>
                    <a:gd name="T1" fmla="*/ 4 h 12"/>
                    <a:gd name="T2" fmla="*/ 14 w 14"/>
                    <a:gd name="T3" fmla="*/ 4 h 12"/>
                    <a:gd name="T4" fmla="*/ 12 w 14"/>
                    <a:gd name="T5" fmla="*/ 10 h 12"/>
                    <a:gd name="T6" fmla="*/ 8 w 14"/>
                    <a:gd name="T7" fmla="*/ 12 h 12"/>
                    <a:gd name="T8" fmla="*/ 8 w 14"/>
                    <a:gd name="T9" fmla="*/ 12 h 12"/>
                    <a:gd name="T10" fmla="*/ 4 w 14"/>
                    <a:gd name="T11" fmla="*/ 12 h 12"/>
                    <a:gd name="T12" fmla="*/ 0 w 14"/>
                    <a:gd name="T13" fmla="*/ 8 h 12"/>
                    <a:gd name="T14" fmla="*/ 0 w 14"/>
                    <a:gd name="T15" fmla="*/ 8 h 12"/>
                    <a:gd name="T16" fmla="*/ 2 w 14"/>
                    <a:gd name="T17" fmla="*/ 2 h 12"/>
                    <a:gd name="T18" fmla="*/ 6 w 14"/>
                    <a:gd name="T19" fmla="*/ 0 h 12"/>
                    <a:gd name="T20" fmla="*/ 6 w 14"/>
                    <a:gd name="T21" fmla="*/ 0 h 12"/>
                    <a:gd name="T22" fmla="*/ 10 w 14"/>
                    <a:gd name="T23" fmla="*/ 0 h 12"/>
                    <a:gd name="T24" fmla="*/ 14 w 14"/>
                    <a:gd name="T25" fmla="*/ 4 h 1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4"/>
                    <a:gd name="T40" fmla="*/ 0 h 12"/>
                    <a:gd name="T41" fmla="*/ 14 w 14"/>
                    <a:gd name="T42" fmla="*/ 12 h 1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4" h="12">
                      <a:moveTo>
                        <a:pt x="14" y="4"/>
                      </a:moveTo>
                      <a:lnTo>
                        <a:pt x="14" y="4"/>
                      </a:lnTo>
                      <a:lnTo>
                        <a:pt x="12" y="10"/>
                      </a:lnTo>
                      <a:lnTo>
                        <a:pt x="8" y="12"/>
                      </a:lnTo>
                      <a:lnTo>
                        <a:pt x="4" y="12"/>
                      </a:lnTo>
                      <a:lnTo>
                        <a:pt x="0" y="8"/>
                      </a:lnTo>
                      <a:lnTo>
                        <a:pt x="2" y="2"/>
                      </a:lnTo>
                      <a:lnTo>
                        <a:pt x="6" y="0"/>
                      </a:lnTo>
                      <a:lnTo>
                        <a:pt x="10" y="0"/>
                      </a:lnTo>
                      <a:lnTo>
                        <a:pt x="14" y="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64" name="Freeform 494"/>
                <p:cNvSpPr>
                  <a:spLocks noEditPoints="1"/>
                </p:cNvSpPr>
                <p:nvPr/>
              </p:nvSpPr>
              <p:spPr bwMode="auto">
                <a:xfrm>
                  <a:off x="2048" y="3810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8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4 h 16"/>
                    <a:gd name="T16" fmla="*/ 4 w 16"/>
                    <a:gd name="T17" fmla="*/ 16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6 h 16"/>
                    <a:gd name="T26" fmla="*/ 16 w 16"/>
                    <a:gd name="T27" fmla="*/ 14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16 w 16"/>
                    <a:gd name="T43" fmla="*/ 8 h 16"/>
                    <a:gd name="T44" fmla="*/ 16 w 16"/>
                    <a:gd name="T45" fmla="*/ 8 h 16"/>
                    <a:gd name="T46" fmla="*/ 14 w 16"/>
                    <a:gd name="T47" fmla="*/ 12 h 16"/>
                    <a:gd name="T48" fmla="*/ 10 w 16"/>
                    <a:gd name="T49" fmla="*/ 16 h 16"/>
                    <a:gd name="T50" fmla="*/ 10 w 16"/>
                    <a:gd name="T51" fmla="*/ 16 h 16"/>
                    <a:gd name="T52" fmla="*/ 6 w 16"/>
                    <a:gd name="T53" fmla="*/ 14 h 16"/>
                    <a:gd name="T54" fmla="*/ 2 w 16"/>
                    <a:gd name="T55" fmla="*/ 10 h 16"/>
                    <a:gd name="T56" fmla="*/ 2 w 16"/>
                    <a:gd name="T57" fmla="*/ 10 h 16"/>
                    <a:gd name="T58" fmla="*/ 4 w 16"/>
                    <a:gd name="T59" fmla="*/ 6 h 16"/>
                    <a:gd name="T60" fmla="*/ 8 w 16"/>
                    <a:gd name="T61" fmla="*/ 2 h 16"/>
                    <a:gd name="T62" fmla="*/ 8 w 16"/>
                    <a:gd name="T63" fmla="*/ 2 h 16"/>
                    <a:gd name="T64" fmla="*/ 12 w 16"/>
                    <a:gd name="T65" fmla="*/ 2 h 16"/>
                    <a:gd name="T66" fmla="*/ 16 w 16"/>
                    <a:gd name="T67" fmla="*/ 8 h 1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6"/>
                    <a:gd name="T103" fmla="*/ 0 h 16"/>
                    <a:gd name="T104" fmla="*/ 16 w 16"/>
                    <a:gd name="T105" fmla="*/ 16 h 1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2" y="14"/>
                      </a:lnTo>
                      <a:lnTo>
                        <a:pt x="4" y="16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6"/>
                      </a:lnTo>
                      <a:lnTo>
                        <a:pt x="16" y="14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  <a:close/>
                      <a:moveTo>
                        <a:pt x="16" y="8"/>
                      </a:moveTo>
                      <a:lnTo>
                        <a:pt x="16" y="8"/>
                      </a:lnTo>
                      <a:lnTo>
                        <a:pt x="14" y="12"/>
                      </a:lnTo>
                      <a:lnTo>
                        <a:pt x="10" y="16"/>
                      </a:lnTo>
                      <a:lnTo>
                        <a:pt x="6" y="14"/>
                      </a:lnTo>
                      <a:lnTo>
                        <a:pt x="2" y="10"/>
                      </a:lnTo>
                      <a:lnTo>
                        <a:pt x="4" y="6"/>
                      </a:lnTo>
                      <a:lnTo>
                        <a:pt x="8" y="2"/>
                      </a:lnTo>
                      <a:lnTo>
                        <a:pt x="12" y="2"/>
                      </a:lnTo>
                      <a:lnTo>
                        <a:pt x="16" y="8"/>
                      </a:lnTo>
                      <a:close/>
                    </a:path>
                  </a:pathLst>
                </a:custGeom>
                <a:solidFill>
                  <a:srgbClr val="9AB0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65" name="Freeform 495"/>
                <p:cNvSpPr>
                  <a:spLocks/>
                </p:cNvSpPr>
                <p:nvPr/>
              </p:nvSpPr>
              <p:spPr bwMode="auto">
                <a:xfrm>
                  <a:off x="2048" y="3810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8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4 h 16"/>
                    <a:gd name="T16" fmla="*/ 4 w 16"/>
                    <a:gd name="T17" fmla="*/ 16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6 h 16"/>
                    <a:gd name="T26" fmla="*/ 16 w 16"/>
                    <a:gd name="T27" fmla="*/ 14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6"/>
                    <a:gd name="T65" fmla="*/ 16 w 16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2" y="14"/>
                      </a:lnTo>
                      <a:lnTo>
                        <a:pt x="4" y="16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6"/>
                      </a:lnTo>
                      <a:lnTo>
                        <a:pt x="16" y="14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66" name="Freeform 496"/>
                <p:cNvSpPr>
                  <a:spLocks/>
                </p:cNvSpPr>
                <p:nvPr/>
              </p:nvSpPr>
              <p:spPr bwMode="auto">
                <a:xfrm>
                  <a:off x="2050" y="3812"/>
                  <a:ext cx="14" cy="14"/>
                </a:xfrm>
                <a:custGeom>
                  <a:avLst/>
                  <a:gdLst>
                    <a:gd name="T0" fmla="*/ 14 w 14"/>
                    <a:gd name="T1" fmla="*/ 6 h 14"/>
                    <a:gd name="T2" fmla="*/ 14 w 14"/>
                    <a:gd name="T3" fmla="*/ 6 h 14"/>
                    <a:gd name="T4" fmla="*/ 12 w 14"/>
                    <a:gd name="T5" fmla="*/ 10 h 14"/>
                    <a:gd name="T6" fmla="*/ 8 w 14"/>
                    <a:gd name="T7" fmla="*/ 14 h 14"/>
                    <a:gd name="T8" fmla="*/ 8 w 14"/>
                    <a:gd name="T9" fmla="*/ 14 h 14"/>
                    <a:gd name="T10" fmla="*/ 4 w 14"/>
                    <a:gd name="T11" fmla="*/ 12 h 14"/>
                    <a:gd name="T12" fmla="*/ 0 w 14"/>
                    <a:gd name="T13" fmla="*/ 8 h 14"/>
                    <a:gd name="T14" fmla="*/ 0 w 14"/>
                    <a:gd name="T15" fmla="*/ 8 h 14"/>
                    <a:gd name="T16" fmla="*/ 2 w 14"/>
                    <a:gd name="T17" fmla="*/ 4 h 14"/>
                    <a:gd name="T18" fmla="*/ 6 w 14"/>
                    <a:gd name="T19" fmla="*/ 0 h 14"/>
                    <a:gd name="T20" fmla="*/ 6 w 14"/>
                    <a:gd name="T21" fmla="*/ 0 h 14"/>
                    <a:gd name="T22" fmla="*/ 10 w 14"/>
                    <a:gd name="T23" fmla="*/ 0 h 14"/>
                    <a:gd name="T24" fmla="*/ 14 w 14"/>
                    <a:gd name="T25" fmla="*/ 6 h 1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4"/>
                    <a:gd name="T40" fmla="*/ 0 h 14"/>
                    <a:gd name="T41" fmla="*/ 14 w 14"/>
                    <a:gd name="T42" fmla="*/ 14 h 1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4" h="14">
                      <a:moveTo>
                        <a:pt x="14" y="6"/>
                      </a:moveTo>
                      <a:lnTo>
                        <a:pt x="14" y="6"/>
                      </a:lnTo>
                      <a:lnTo>
                        <a:pt x="12" y="10"/>
                      </a:lnTo>
                      <a:lnTo>
                        <a:pt x="8" y="14"/>
                      </a:lnTo>
                      <a:lnTo>
                        <a:pt x="4" y="12"/>
                      </a:lnTo>
                      <a:lnTo>
                        <a:pt x="0" y="8"/>
                      </a:lnTo>
                      <a:lnTo>
                        <a:pt x="2" y="4"/>
                      </a:lnTo>
                      <a:lnTo>
                        <a:pt x="6" y="0"/>
                      </a:lnTo>
                      <a:lnTo>
                        <a:pt x="10" y="0"/>
                      </a:lnTo>
                      <a:lnTo>
                        <a:pt x="14" y="6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67" name="Freeform 497"/>
                <p:cNvSpPr>
                  <a:spLocks noEditPoints="1"/>
                </p:cNvSpPr>
                <p:nvPr/>
              </p:nvSpPr>
              <p:spPr bwMode="auto">
                <a:xfrm>
                  <a:off x="2070" y="4118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6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2 w 16"/>
                    <a:gd name="T25" fmla="*/ 14 h 16"/>
                    <a:gd name="T26" fmla="*/ 14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4 w 16"/>
                    <a:gd name="T35" fmla="*/ 4 h 16"/>
                    <a:gd name="T36" fmla="*/ 12 w 16"/>
                    <a:gd name="T37" fmla="*/ 0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14 w 16"/>
                    <a:gd name="T43" fmla="*/ 6 h 16"/>
                    <a:gd name="T44" fmla="*/ 14 w 16"/>
                    <a:gd name="T45" fmla="*/ 6 h 16"/>
                    <a:gd name="T46" fmla="*/ 14 w 16"/>
                    <a:gd name="T47" fmla="*/ 12 h 16"/>
                    <a:gd name="T48" fmla="*/ 10 w 16"/>
                    <a:gd name="T49" fmla="*/ 14 h 16"/>
                    <a:gd name="T50" fmla="*/ 10 w 16"/>
                    <a:gd name="T51" fmla="*/ 14 h 16"/>
                    <a:gd name="T52" fmla="*/ 4 w 16"/>
                    <a:gd name="T53" fmla="*/ 14 h 16"/>
                    <a:gd name="T54" fmla="*/ 2 w 16"/>
                    <a:gd name="T55" fmla="*/ 10 h 16"/>
                    <a:gd name="T56" fmla="*/ 2 w 16"/>
                    <a:gd name="T57" fmla="*/ 10 h 16"/>
                    <a:gd name="T58" fmla="*/ 2 w 16"/>
                    <a:gd name="T59" fmla="*/ 4 h 16"/>
                    <a:gd name="T60" fmla="*/ 6 w 16"/>
                    <a:gd name="T61" fmla="*/ 2 h 16"/>
                    <a:gd name="T62" fmla="*/ 6 w 16"/>
                    <a:gd name="T63" fmla="*/ 2 h 16"/>
                    <a:gd name="T64" fmla="*/ 12 w 16"/>
                    <a:gd name="T65" fmla="*/ 2 h 16"/>
                    <a:gd name="T66" fmla="*/ 14 w 16"/>
                    <a:gd name="T67" fmla="*/ 6 h 1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6"/>
                    <a:gd name="T103" fmla="*/ 0 h 16"/>
                    <a:gd name="T104" fmla="*/ 16 w 16"/>
                    <a:gd name="T105" fmla="*/ 16 h 1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6" y="16"/>
                      </a:lnTo>
                      <a:lnTo>
                        <a:pt x="10" y="16"/>
                      </a:lnTo>
                      <a:lnTo>
                        <a:pt x="12" y="14"/>
                      </a:lnTo>
                      <a:lnTo>
                        <a:pt x="14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4" y="4"/>
                      </a:lnTo>
                      <a:lnTo>
                        <a:pt x="12" y="0"/>
                      </a:lnTo>
                      <a:lnTo>
                        <a:pt x="10" y="0"/>
                      </a:lnTo>
                      <a:lnTo>
                        <a:pt x="6" y="0"/>
                      </a:lnTo>
                      <a:close/>
                      <a:moveTo>
                        <a:pt x="14" y="6"/>
                      </a:moveTo>
                      <a:lnTo>
                        <a:pt x="14" y="6"/>
                      </a:lnTo>
                      <a:lnTo>
                        <a:pt x="14" y="12"/>
                      </a:lnTo>
                      <a:lnTo>
                        <a:pt x="10" y="14"/>
                      </a:lnTo>
                      <a:lnTo>
                        <a:pt x="4" y="14"/>
                      </a:lnTo>
                      <a:lnTo>
                        <a:pt x="2" y="10"/>
                      </a:lnTo>
                      <a:lnTo>
                        <a:pt x="2" y="4"/>
                      </a:lnTo>
                      <a:lnTo>
                        <a:pt x="6" y="2"/>
                      </a:lnTo>
                      <a:lnTo>
                        <a:pt x="12" y="2"/>
                      </a:lnTo>
                      <a:lnTo>
                        <a:pt x="14" y="6"/>
                      </a:lnTo>
                      <a:close/>
                    </a:path>
                  </a:pathLst>
                </a:custGeom>
                <a:solidFill>
                  <a:srgbClr val="9AB0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68" name="Freeform 498"/>
                <p:cNvSpPr>
                  <a:spLocks/>
                </p:cNvSpPr>
                <p:nvPr/>
              </p:nvSpPr>
              <p:spPr bwMode="auto">
                <a:xfrm>
                  <a:off x="2070" y="4118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6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2 w 16"/>
                    <a:gd name="T25" fmla="*/ 14 h 16"/>
                    <a:gd name="T26" fmla="*/ 14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4 w 16"/>
                    <a:gd name="T35" fmla="*/ 4 h 16"/>
                    <a:gd name="T36" fmla="*/ 12 w 16"/>
                    <a:gd name="T37" fmla="*/ 0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6"/>
                    <a:gd name="T65" fmla="*/ 16 w 16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6" y="16"/>
                      </a:lnTo>
                      <a:lnTo>
                        <a:pt x="10" y="16"/>
                      </a:lnTo>
                      <a:lnTo>
                        <a:pt x="12" y="14"/>
                      </a:lnTo>
                      <a:lnTo>
                        <a:pt x="14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4" y="4"/>
                      </a:lnTo>
                      <a:lnTo>
                        <a:pt x="12" y="0"/>
                      </a:lnTo>
                      <a:lnTo>
                        <a:pt x="10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69" name="Freeform 499"/>
                <p:cNvSpPr>
                  <a:spLocks/>
                </p:cNvSpPr>
                <p:nvPr/>
              </p:nvSpPr>
              <p:spPr bwMode="auto">
                <a:xfrm>
                  <a:off x="2072" y="4120"/>
                  <a:ext cx="12" cy="12"/>
                </a:xfrm>
                <a:custGeom>
                  <a:avLst/>
                  <a:gdLst>
                    <a:gd name="T0" fmla="*/ 12 w 12"/>
                    <a:gd name="T1" fmla="*/ 4 h 12"/>
                    <a:gd name="T2" fmla="*/ 12 w 12"/>
                    <a:gd name="T3" fmla="*/ 4 h 12"/>
                    <a:gd name="T4" fmla="*/ 12 w 12"/>
                    <a:gd name="T5" fmla="*/ 10 h 12"/>
                    <a:gd name="T6" fmla="*/ 8 w 12"/>
                    <a:gd name="T7" fmla="*/ 12 h 12"/>
                    <a:gd name="T8" fmla="*/ 8 w 12"/>
                    <a:gd name="T9" fmla="*/ 12 h 12"/>
                    <a:gd name="T10" fmla="*/ 2 w 12"/>
                    <a:gd name="T11" fmla="*/ 12 h 12"/>
                    <a:gd name="T12" fmla="*/ 0 w 12"/>
                    <a:gd name="T13" fmla="*/ 8 h 12"/>
                    <a:gd name="T14" fmla="*/ 0 w 12"/>
                    <a:gd name="T15" fmla="*/ 8 h 12"/>
                    <a:gd name="T16" fmla="*/ 0 w 12"/>
                    <a:gd name="T17" fmla="*/ 2 h 12"/>
                    <a:gd name="T18" fmla="*/ 4 w 12"/>
                    <a:gd name="T19" fmla="*/ 0 h 12"/>
                    <a:gd name="T20" fmla="*/ 4 w 12"/>
                    <a:gd name="T21" fmla="*/ 0 h 12"/>
                    <a:gd name="T22" fmla="*/ 10 w 12"/>
                    <a:gd name="T23" fmla="*/ 0 h 12"/>
                    <a:gd name="T24" fmla="*/ 12 w 12"/>
                    <a:gd name="T25" fmla="*/ 4 h 1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2"/>
                    <a:gd name="T40" fmla="*/ 0 h 12"/>
                    <a:gd name="T41" fmla="*/ 12 w 12"/>
                    <a:gd name="T42" fmla="*/ 12 h 1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2" h="12">
                      <a:moveTo>
                        <a:pt x="12" y="4"/>
                      </a:moveTo>
                      <a:lnTo>
                        <a:pt x="12" y="4"/>
                      </a:lnTo>
                      <a:lnTo>
                        <a:pt x="12" y="10"/>
                      </a:lnTo>
                      <a:lnTo>
                        <a:pt x="8" y="12"/>
                      </a:lnTo>
                      <a:lnTo>
                        <a:pt x="2" y="12"/>
                      </a:lnTo>
                      <a:lnTo>
                        <a:pt x="0" y="8"/>
                      </a:lnTo>
                      <a:lnTo>
                        <a:pt x="0" y="2"/>
                      </a:lnTo>
                      <a:lnTo>
                        <a:pt x="4" y="0"/>
                      </a:lnTo>
                      <a:lnTo>
                        <a:pt x="10" y="0"/>
                      </a:lnTo>
                      <a:lnTo>
                        <a:pt x="12" y="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70" name="Freeform 500"/>
                <p:cNvSpPr>
                  <a:spLocks/>
                </p:cNvSpPr>
                <p:nvPr/>
              </p:nvSpPr>
              <p:spPr bwMode="auto">
                <a:xfrm>
                  <a:off x="2418" y="3798"/>
                  <a:ext cx="98" cy="154"/>
                </a:xfrm>
                <a:custGeom>
                  <a:avLst/>
                  <a:gdLst>
                    <a:gd name="T0" fmla="*/ 48 w 98"/>
                    <a:gd name="T1" fmla="*/ 0 h 154"/>
                    <a:gd name="T2" fmla="*/ 48 w 98"/>
                    <a:gd name="T3" fmla="*/ 0 h 154"/>
                    <a:gd name="T4" fmla="*/ 58 w 98"/>
                    <a:gd name="T5" fmla="*/ 4 h 154"/>
                    <a:gd name="T6" fmla="*/ 76 w 98"/>
                    <a:gd name="T7" fmla="*/ 14 h 154"/>
                    <a:gd name="T8" fmla="*/ 86 w 98"/>
                    <a:gd name="T9" fmla="*/ 20 h 154"/>
                    <a:gd name="T10" fmla="*/ 92 w 98"/>
                    <a:gd name="T11" fmla="*/ 30 h 154"/>
                    <a:gd name="T12" fmla="*/ 98 w 98"/>
                    <a:gd name="T13" fmla="*/ 40 h 154"/>
                    <a:gd name="T14" fmla="*/ 98 w 98"/>
                    <a:gd name="T15" fmla="*/ 46 h 154"/>
                    <a:gd name="T16" fmla="*/ 96 w 98"/>
                    <a:gd name="T17" fmla="*/ 52 h 154"/>
                    <a:gd name="T18" fmla="*/ 86 w 98"/>
                    <a:gd name="T19" fmla="*/ 86 h 154"/>
                    <a:gd name="T20" fmla="*/ 86 w 98"/>
                    <a:gd name="T21" fmla="*/ 86 h 154"/>
                    <a:gd name="T22" fmla="*/ 90 w 98"/>
                    <a:gd name="T23" fmla="*/ 92 h 154"/>
                    <a:gd name="T24" fmla="*/ 94 w 98"/>
                    <a:gd name="T25" fmla="*/ 106 h 154"/>
                    <a:gd name="T26" fmla="*/ 96 w 98"/>
                    <a:gd name="T27" fmla="*/ 114 h 154"/>
                    <a:gd name="T28" fmla="*/ 94 w 98"/>
                    <a:gd name="T29" fmla="*/ 124 h 154"/>
                    <a:gd name="T30" fmla="*/ 92 w 98"/>
                    <a:gd name="T31" fmla="*/ 130 h 154"/>
                    <a:gd name="T32" fmla="*/ 86 w 98"/>
                    <a:gd name="T33" fmla="*/ 136 h 154"/>
                    <a:gd name="T34" fmla="*/ 86 w 98"/>
                    <a:gd name="T35" fmla="*/ 136 h 154"/>
                    <a:gd name="T36" fmla="*/ 66 w 98"/>
                    <a:gd name="T37" fmla="*/ 146 h 154"/>
                    <a:gd name="T38" fmla="*/ 54 w 98"/>
                    <a:gd name="T39" fmla="*/ 150 h 154"/>
                    <a:gd name="T40" fmla="*/ 42 w 98"/>
                    <a:gd name="T41" fmla="*/ 154 h 154"/>
                    <a:gd name="T42" fmla="*/ 30 w 98"/>
                    <a:gd name="T43" fmla="*/ 154 h 154"/>
                    <a:gd name="T44" fmla="*/ 18 w 98"/>
                    <a:gd name="T45" fmla="*/ 152 h 154"/>
                    <a:gd name="T46" fmla="*/ 14 w 98"/>
                    <a:gd name="T47" fmla="*/ 150 h 154"/>
                    <a:gd name="T48" fmla="*/ 10 w 98"/>
                    <a:gd name="T49" fmla="*/ 146 h 154"/>
                    <a:gd name="T50" fmla="*/ 6 w 98"/>
                    <a:gd name="T51" fmla="*/ 142 h 154"/>
                    <a:gd name="T52" fmla="*/ 2 w 98"/>
                    <a:gd name="T53" fmla="*/ 136 h 154"/>
                    <a:gd name="T54" fmla="*/ 2 w 98"/>
                    <a:gd name="T55" fmla="*/ 136 h 154"/>
                    <a:gd name="T56" fmla="*/ 2 w 98"/>
                    <a:gd name="T57" fmla="*/ 128 h 154"/>
                    <a:gd name="T58" fmla="*/ 0 w 98"/>
                    <a:gd name="T59" fmla="*/ 120 h 154"/>
                    <a:gd name="T60" fmla="*/ 4 w 98"/>
                    <a:gd name="T61" fmla="*/ 100 h 154"/>
                    <a:gd name="T62" fmla="*/ 12 w 98"/>
                    <a:gd name="T63" fmla="*/ 78 h 154"/>
                    <a:gd name="T64" fmla="*/ 20 w 98"/>
                    <a:gd name="T65" fmla="*/ 56 h 154"/>
                    <a:gd name="T66" fmla="*/ 40 w 98"/>
                    <a:gd name="T67" fmla="*/ 16 h 154"/>
                    <a:gd name="T68" fmla="*/ 48 w 98"/>
                    <a:gd name="T69" fmla="*/ 0 h 15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98"/>
                    <a:gd name="T106" fmla="*/ 0 h 154"/>
                    <a:gd name="T107" fmla="*/ 98 w 98"/>
                    <a:gd name="T108" fmla="*/ 154 h 15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98" h="154">
                      <a:moveTo>
                        <a:pt x="48" y="0"/>
                      </a:moveTo>
                      <a:lnTo>
                        <a:pt x="48" y="0"/>
                      </a:lnTo>
                      <a:lnTo>
                        <a:pt x="58" y="4"/>
                      </a:lnTo>
                      <a:lnTo>
                        <a:pt x="76" y="14"/>
                      </a:lnTo>
                      <a:lnTo>
                        <a:pt x="86" y="20"/>
                      </a:lnTo>
                      <a:lnTo>
                        <a:pt x="92" y="30"/>
                      </a:lnTo>
                      <a:lnTo>
                        <a:pt x="98" y="40"/>
                      </a:lnTo>
                      <a:lnTo>
                        <a:pt x="98" y="46"/>
                      </a:lnTo>
                      <a:lnTo>
                        <a:pt x="96" y="52"/>
                      </a:lnTo>
                      <a:lnTo>
                        <a:pt x="86" y="86"/>
                      </a:lnTo>
                      <a:lnTo>
                        <a:pt x="90" y="92"/>
                      </a:lnTo>
                      <a:lnTo>
                        <a:pt x="94" y="106"/>
                      </a:lnTo>
                      <a:lnTo>
                        <a:pt x="96" y="114"/>
                      </a:lnTo>
                      <a:lnTo>
                        <a:pt x="94" y="124"/>
                      </a:lnTo>
                      <a:lnTo>
                        <a:pt x="92" y="130"/>
                      </a:lnTo>
                      <a:lnTo>
                        <a:pt x="86" y="136"/>
                      </a:lnTo>
                      <a:lnTo>
                        <a:pt x="66" y="146"/>
                      </a:lnTo>
                      <a:lnTo>
                        <a:pt x="54" y="150"/>
                      </a:lnTo>
                      <a:lnTo>
                        <a:pt x="42" y="154"/>
                      </a:lnTo>
                      <a:lnTo>
                        <a:pt x="30" y="154"/>
                      </a:lnTo>
                      <a:lnTo>
                        <a:pt x="18" y="152"/>
                      </a:lnTo>
                      <a:lnTo>
                        <a:pt x="14" y="150"/>
                      </a:lnTo>
                      <a:lnTo>
                        <a:pt x="10" y="146"/>
                      </a:lnTo>
                      <a:lnTo>
                        <a:pt x="6" y="142"/>
                      </a:lnTo>
                      <a:lnTo>
                        <a:pt x="2" y="136"/>
                      </a:lnTo>
                      <a:lnTo>
                        <a:pt x="2" y="128"/>
                      </a:lnTo>
                      <a:lnTo>
                        <a:pt x="0" y="120"/>
                      </a:lnTo>
                      <a:lnTo>
                        <a:pt x="4" y="100"/>
                      </a:lnTo>
                      <a:lnTo>
                        <a:pt x="12" y="78"/>
                      </a:lnTo>
                      <a:lnTo>
                        <a:pt x="20" y="56"/>
                      </a:lnTo>
                      <a:lnTo>
                        <a:pt x="40" y="16"/>
                      </a:ln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rgbClr val="EB9E5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71" name="Freeform 501"/>
                <p:cNvSpPr>
                  <a:spLocks/>
                </p:cNvSpPr>
                <p:nvPr/>
              </p:nvSpPr>
              <p:spPr bwMode="auto">
                <a:xfrm>
                  <a:off x="2418" y="3798"/>
                  <a:ext cx="98" cy="154"/>
                </a:xfrm>
                <a:custGeom>
                  <a:avLst/>
                  <a:gdLst>
                    <a:gd name="T0" fmla="*/ 48 w 98"/>
                    <a:gd name="T1" fmla="*/ 0 h 154"/>
                    <a:gd name="T2" fmla="*/ 48 w 98"/>
                    <a:gd name="T3" fmla="*/ 0 h 154"/>
                    <a:gd name="T4" fmla="*/ 58 w 98"/>
                    <a:gd name="T5" fmla="*/ 4 h 154"/>
                    <a:gd name="T6" fmla="*/ 76 w 98"/>
                    <a:gd name="T7" fmla="*/ 14 h 154"/>
                    <a:gd name="T8" fmla="*/ 86 w 98"/>
                    <a:gd name="T9" fmla="*/ 20 h 154"/>
                    <a:gd name="T10" fmla="*/ 92 w 98"/>
                    <a:gd name="T11" fmla="*/ 30 h 154"/>
                    <a:gd name="T12" fmla="*/ 98 w 98"/>
                    <a:gd name="T13" fmla="*/ 40 h 154"/>
                    <a:gd name="T14" fmla="*/ 98 w 98"/>
                    <a:gd name="T15" fmla="*/ 46 h 154"/>
                    <a:gd name="T16" fmla="*/ 96 w 98"/>
                    <a:gd name="T17" fmla="*/ 52 h 154"/>
                    <a:gd name="T18" fmla="*/ 86 w 98"/>
                    <a:gd name="T19" fmla="*/ 86 h 154"/>
                    <a:gd name="T20" fmla="*/ 86 w 98"/>
                    <a:gd name="T21" fmla="*/ 86 h 154"/>
                    <a:gd name="T22" fmla="*/ 90 w 98"/>
                    <a:gd name="T23" fmla="*/ 92 h 154"/>
                    <a:gd name="T24" fmla="*/ 94 w 98"/>
                    <a:gd name="T25" fmla="*/ 106 h 154"/>
                    <a:gd name="T26" fmla="*/ 96 w 98"/>
                    <a:gd name="T27" fmla="*/ 114 h 154"/>
                    <a:gd name="T28" fmla="*/ 94 w 98"/>
                    <a:gd name="T29" fmla="*/ 124 h 154"/>
                    <a:gd name="T30" fmla="*/ 92 w 98"/>
                    <a:gd name="T31" fmla="*/ 130 h 154"/>
                    <a:gd name="T32" fmla="*/ 86 w 98"/>
                    <a:gd name="T33" fmla="*/ 136 h 154"/>
                    <a:gd name="T34" fmla="*/ 86 w 98"/>
                    <a:gd name="T35" fmla="*/ 136 h 154"/>
                    <a:gd name="T36" fmla="*/ 66 w 98"/>
                    <a:gd name="T37" fmla="*/ 146 h 154"/>
                    <a:gd name="T38" fmla="*/ 54 w 98"/>
                    <a:gd name="T39" fmla="*/ 150 h 154"/>
                    <a:gd name="T40" fmla="*/ 42 w 98"/>
                    <a:gd name="T41" fmla="*/ 154 h 154"/>
                    <a:gd name="T42" fmla="*/ 30 w 98"/>
                    <a:gd name="T43" fmla="*/ 154 h 154"/>
                    <a:gd name="T44" fmla="*/ 18 w 98"/>
                    <a:gd name="T45" fmla="*/ 152 h 154"/>
                    <a:gd name="T46" fmla="*/ 14 w 98"/>
                    <a:gd name="T47" fmla="*/ 150 h 154"/>
                    <a:gd name="T48" fmla="*/ 10 w 98"/>
                    <a:gd name="T49" fmla="*/ 146 h 154"/>
                    <a:gd name="T50" fmla="*/ 6 w 98"/>
                    <a:gd name="T51" fmla="*/ 142 h 154"/>
                    <a:gd name="T52" fmla="*/ 2 w 98"/>
                    <a:gd name="T53" fmla="*/ 136 h 154"/>
                    <a:gd name="T54" fmla="*/ 2 w 98"/>
                    <a:gd name="T55" fmla="*/ 136 h 154"/>
                    <a:gd name="T56" fmla="*/ 2 w 98"/>
                    <a:gd name="T57" fmla="*/ 128 h 154"/>
                    <a:gd name="T58" fmla="*/ 0 w 98"/>
                    <a:gd name="T59" fmla="*/ 120 h 154"/>
                    <a:gd name="T60" fmla="*/ 4 w 98"/>
                    <a:gd name="T61" fmla="*/ 100 h 154"/>
                    <a:gd name="T62" fmla="*/ 12 w 98"/>
                    <a:gd name="T63" fmla="*/ 78 h 154"/>
                    <a:gd name="T64" fmla="*/ 20 w 98"/>
                    <a:gd name="T65" fmla="*/ 56 h 154"/>
                    <a:gd name="T66" fmla="*/ 40 w 98"/>
                    <a:gd name="T67" fmla="*/ 16 h 154"/>
                    <a:gd name="T68" fmla="*/ 48 w 98"/>
                    <a:gd name="T69" fmla="*/ 0 h 15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98"/>
                    <a:gd name="T106" fmla="*/ 0 h 154"/>
                    <a:gd name="T107" fmla="*/ 98 w 98"/>
                    <a:gd name="T108" fmla="*/ 154 h 15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98" h="154">
                      <a:moveTo>
                        <a:pt x="48" y="0"/>
                      </a:moveTo>
                      <a:lnTo>
                        <a:pt x="48" y="0"/>
                      </a:lnTo>
                      <a:lnTo>
                        <a:pt x="58" y="4"/>
                      </a:lnTo>
                      <a:lnTo>
                        <a:pt x="76" y="14"/>
                      </a:lnTo>
                      <a:lnTo>
                        <a:pt x="86" y="20"/>
                      </a:lnTo>
                      <a:lnTo>
                        <a:pt x="92" y="30"/>
                      </a:lnTo>
                      <a:lnTo>
                        <a:pt x="98" y="40"/>
                      </a:lnTo>
                      <a:lnTo>
                        <a:pt x="98" y="46"/>
                      </a:lnTo>
                      <a:lnTo>
                        <a:pt x="96" y="52"/>
                      </a:lnTo>
                      <a:lnTo>
                        <a:pt x="86" y="86"/>
                      </a:lnTo>
                      <a:lnTo>
                        <a:pt x="90" y="92"/>
                      </a:lnTo>
                      <a:lnTo>
                        <a:pt x="94" y="106"/>
                      </a:lnTo>
                      <a:lnTo>
                        <a:pt x="96" y="114"/>
                      </a:lnTo>
                      <a:lnTo>
                        <a:pt x="94" y="124"/>
                      </a:lnTo>
                      <a:lnTo>
                        <a:pt x="92" y="130"/>
                      </a:lnTo>
                      <a:lnTo>
                        <a:pt x="86" y="136"/>
                      </a:lnTo>
                      <a:lnTo>
                        <a:pt x="66" y="146"/>
                      </a:lnTo>
                      <a:lnTo>
                        <a:pt x="54" y="150"/>
                      </a:lnTo>
                      <a:lnTo>
                        <a:pt x="42" y="154"/>
                      </a:lnTo>
                      <a:lnTo>
                        <a:pt x="30" y="154"/>
                      </a:lnTo>
                      <a:lnTo>
                        <a:pt x="18" y="152"/>
                      </a:lnTo>
                      <a:lnTo>
                        <a:pt x="14" y="150"/>
                      </a:lnTo>
                      <a:lnTo>
                        <a:pt x="10" y="146"/>
                      </a:lnTo>
                      <a:lnTo>
                        <a:pt x="6" y="142"/>
                      </a:lnTo>
                      <a:lnTo>
                        <a:pt x="2" y="136"/>
                      </a:lnTo>
                      <a:lnTo>
                        <a:pt x="2" y="128"/>
                      </a:lnTo>
                      <a:lnTo>
                        <a:pt x="0" y="120"/>
                      </a:lnTo>
                      <a:lnTo>
                        <a:pt x="4" y="100"/>
                      </a:lnTo>
                      <a:lnTo>
                        <a:pt x="12" y="78"/>
                      </a:lnTo>
                      <a:lnTo>
                        <a:pt x="20" y="56"/>
                      </a:lnTo>
                      <a:lnTo>
                        <a:pt x="40" y="16"/>
                      </a:lnTo>
                      <a:lnTo>
                        <a:pt x="48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72" name="Freeform 502"/>
                <p:cNvSpPr>
                  <a:spLocks/>
                </p:cNvSpPr>
                <p:nvPr/>
              </p:nvSpPr>
              <p:spPr bwMode="auto">
                <a:xfrm>
                  <a:off x="2144" y="3618"/>
                  <a:ext cx="392" cy="530"/>
                </a:xfrm>
                <a:custGeom>
                  <a:avLst/>
                  <a:gdLst>
                    <a:gd name="T0" fmla="*/ 312 w 392"/>
                    <a:gd name="T1" fmla="*/ 470 h 530"/>
                    <a:gd name="T2" fmla="*/ 312 w 392"/>
                    <a:gd name="T3" fmla="*/ 470 h 530"/>
                    <a:gd name="T4" fmla="*/ 308 w 392"/>
                    <a:gd name="T5" fmla="*/ 482 h 530"/>
                    <a:gd name="T6" fmla="*/ 302 w 392"/>
                    <a:gd name="T7" fmla="*/ 492 h 530"/>
                    <a:gd name="T8" fmla="*/ 294 w 392"/>
                    <a:gd name="T9" fmla="*/ 500 h 530"/>
                    <a:gd name="T10" fmla="*/ 288 w 392"/>
                    <a:gd name="T11" fmla="*/ 502 h 530"/>
                    <a:gd name="T12" fmla="*/ 284 w 392"/>
                    <a:gd name="T13" fmla="*/ 502 h 530"/>
                    <a:gd name="T14" fmla="*/ 16 w 392"/>
                    <a:gd name="T15" fmla="*/ 530 h 530"/>
                    <a:gd name="T16" fmla="*/ 16 w 392"/>
                    <a:gd name="T17" fmla="*/ 530 h 530"/>
                    <a:gd name="T18" fmla="*/ 8 w 392"/>
                    <a:gd name="T19" fmla="*/ 528 h 530"/>
                    <a:gd name="T20" fmla="*/ 4 w 392"/>
                    <a:gd name="T21" fmla="*/ 522 h 530"/>
                    <a:gd name="T22" fmla="*/ 0 w 392"/>
                    <a:gd name="T23" fmla="*/ 514 h 530"/>
                    <a:gd name="T24" fmla="*/ 0 w 392"/>
                    <a:gd name="T25" fmla="*/ 506 h 530"/>
                    <a:gd name="T26" fmla="*/ 84 w 392"/>
                    <a:gd name="T27" fmla="*/ 38 h 530"/>
                    <a:gd name="T28" fmla="*/ 84 w 392"/>
                    <a:gd name="T29" fmla="*/ 38 h 530"/>
                    <a:gd name="T30" fmla="*/ 86 w 392"/>
                    <a:gd name="T31" fmla="*/ 28 h 530"/>
                    <a:gd name="T32" fmla="*/ 92 w 392"/>
                    <a:gd name="T33" fmla="*/ 20 h 530"/>
                    <a:gd name="T34" fmla="*/ 100 w 392"/>
                    <a:gd name="T35" fmla="*/ 14 h 530"/>
                    <a:gd name="T36" fmla="*/ 108 w 392"/>
                    <a:gd name="T37" fmla="*/ 12 h 530"/>
                    <a:gd name="T38" fmla="*/ 376 w 392"/>
                    <a:gd name="T39" fmla="*/ 0 h 530"/>
                    <a:gd name="T40" fmla="*/ 376 w 392"/>
                    <a:gd name="T41" fmla="*/ 0 h 530"/>
                    <a:gd name="T42" fmla="*/ 384 w 392"/>
                    <a:gd name="T43" fmla="*/ 2 h 530"/>
                    <a:gd name="T44" fmla="*/ 390 w 392"/>
                    <a:gd name="T45" fmla="*/ 6 h 530"/>
                    <a:gd name="T46" fmla="*/ 392 w 392"/>
                    <a:gd name="T47" fmla="*/ 14 h 530"/>
                    <a:gd name="T48" fmla="*/ 392 w 392"/>
                    <a:gd name="T49" fmla="*/ 24 h 530"/>
                    <a:gd name="T50" fmla="*/ 312 w 392"/>
                    <a:gd name="T51" fmla="*/ 470 h 53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92"/>
                    <a:gd name="T79" fmla="*/ 0 h 530"/>
                    <a:gd name="T80" fmla="*/ 392 w 392"/>
                    <a:gd name="T81" fmla="*/ 530 h 53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92" h="530">
                      <a:moveTo>
                        <a:pt x="312" y="470"/>
                      </a:moveTo>
                      <a:lnTo>
                        <a:pt x="312" y="470"/>
                      </a:lnTo>
                      <a:lnTo>
                        <a:pt x="308" y="482"/>
                      </a:lnTo>
                      <a:lnTo>
                        <a:pt x="302" y="492"/>
                      </a:lnTo>
                      <a:lnTo>
                        <a:pt x="294" y="500"/>
                      </a:lnTo>
                      <a:lnTo>
                        <a:pt x="288" y="502"/>
                      </a:lnTo>
                      <a:lnTo>
                        <a:pt x="284" y="502"/>
                      </a:lnTo>
                      <a:lnTo>
                        <a:pt x="16" y="530"/>
                      </a:lnTo>
                      <a:lnTo>
                        <a:pt x="8" y="528"/>
                      </a:lnTo>
                      <a:lnTo>
                        <a:pt x="4" y="522"/>
                      </a:lnTo>
                      <a:lnTo>
                        <a:pt x="0" y="514"/>
                      </a:lnTo>
                      <a:lnTo>
                        <a:pt x="0" y="506"/>
                      </a:lnTo>
                      <a:lnTo>
                        <a:pt x="84" y="38"/>
                      </a:lnTo>
                      <a:lnTo>
                        <a:pt x="86" y="28"/>
                      </a:lnTo>
                      <a:lnTo>
                        <a:pt x="92" y="20"/>
                      </a:lnTo>
                      <a:lnTo>
                        <a:pt x="100" y="14"/>
                      </a:lnTo>
                      <a:lnTo>
                        <a:pt x="108" y="12"/>
                      </a:lnTo>
                      <a:lnTo>
                        <a:pt x="376" y="0"/>
                      </a:lnTo>
                      <a:lnTo>
                        <a:pt x="384" y="2"/>
                      </a:lnTo>
                      <a:lnTo>
                        <a:pt x="390" y="6"/>
                      </a:lnTo>
                      <a:lnTo>
                        <a:pt x="392" y="14"/>
                      </a:lnTo>
                      <a:lnTo>
                        <a:pt x="392" y="24"/>
                      </a:lnTo>
                      <a:lnTo>
                        <a:pt x="312" y="470"/>
                      </a:lnTo>
                      <a:close/>
                    </a:path>
                  </a:pathLst>
                </a:custGeom>
                <a:solidFill>
                  <a:srgbClr val="A06B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73" name="Freeform 503"/>
                <p:cNvSpPr>
                  <a:spLocks/>
                </p:cNvSpPr>
                <p:nvPr/>
              </p:nvSpPr>
              <p:spPr bwMode="auto">
                <a:xfrm>
                  <a:off x="2156" y="3616"/>
                  <a:ext cx="392" cy="528"/>
                </a:xfrm>
                <a:custGeom>
                  <a:avLst/>
                  <a:gdLst>
                    <a:gd name="T0" fmla="*/ 310 w 392"/>
                    <a:gd name="T1" fmla="*/ 470 h 528"/>
                    <a:gd name="T2" fmla="*/ 310 w 392"/>
                    <a:gd name="T3" fmla="*/ 470 h 528"/>
                    <a:gd name="T4" fmla="*/ 308 w 392"/>
                    <a:gd name="T5" fmla="*/ 480 h 528"/>
                    <a:gd name="T6" fmla="*/ 300 w 392"/>
                    <a:gd name="T7" fmla="*/ 492 h 528"/>
                    <a:gd name="T8" fmla="*/ 292 w 392"/>
                    <a:gd name="T9" fmla="*/ 500 h 528"/>
                    <a:gd name="T10" fmla="*/ 288 w 392"/>
                    <a:gd name="T11" fmla="*/ 502 h 528"/>
                    <a:gd name="T12" fmla="*/ 284 w 392"/>
                    <a:gd name="T13" fmla="*/ 502 h 528"/>
                    <a:gd name="T14" fmla="*/ 16 w 392"/>
                    <a:gd name="T15" fmla="*/ 528 h 528"/>
                    <a:gd name="T16" fmla="*/ 16 w 392"/>
                    <a:gd name="T17" fmla="*/ 528 h 528"/>
                    <a:gd name="T18" fmla="*/ 8 w 392"/>
                    <a:gd name="T19" fmla="*/ 528 h 528"/>
                    <a:gd name="T20" fmla="*/ 2 w 392"/>
                    <a:gd name="T21" fmla="*/ 522 h 528"/>
                    <a:gd name="T22" fmla="*/ 0 w 392"/>
                    <a:gd name="T23" fmla="*/ 514 h 528"/>
                    <a:gd name="T24" fmla="*/ 0 w 392"/>
                    <a:gd name="T25" fmla="*/ 504 h 528"/>
                    <a:gd name="T26" fmla="*/ 82 w 392"/>
                    <a:gd name="T27" fmla="*/ 36 h 528"/>
                    <a:gd name="T28" fmla="*/ 82 w 392"/>
                    <a:gd name="T29" fmla="*/ 36 h 528"/>
                    <a:gd name="T30" fmla="*/ 86 w 392"/>
                    <a:gd name="T31" fmla="*/ 28 h 528"/>
                    <a:gd name="T32" fmla="*/ 92 w 392"/>
                    <a:gd name="T33" fmla="*/ 18 h 528"/>
                    <a:gd name="T34" fmla="*/ 98 w 392"/>
                    <a:gd name="T35" fmla="*/ 14 h 528"/>
                    <a:gd name="T36" fmla="*/ 106 w 392"/>
                    <a:gd name="T37" fmla="*/ 12 h 528"/>
                    <a:gd name="T38" fmla="*/ 376 w 392"/>
                    <a:gd name="T39" fmla="*/ 0 h 528"/>
                    <a:gd name="T40" fmla="*/ 376 w 392"/>
                    <a:gd name="T41" fmla="*/ 0 h 528"/>
                    <a:gd name="T42" fmla="*/ 382 w 392"/>
                    <a:gd name="T43" fmla="*/ 0 h 528"/>
                    <a:gd name="T44" fmla="*/ 388 w 392"/>
                    <a:gd name="T45" fmla="*/ 6 h 528"/>
                    <a:gd name="T46" fmla="*/ 392 w 392"/>
                    <a:gd name="T47" fmla="*/ 14 h 528"/>
                    <a:gd name="T48" fmla="*/ 392 w 392"/>
                    <a:gd name="T49" fmla="*/ 24 h 528"/>
                    <a:gd name="T50" fmla="*/ 310 w 392"/>
                    <a:gd name="T51" fmla="*/ 470 h 528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92"/>
                    <a:gd name="T79" fmla="*/ 0 h 528"/>
                    <a:gd name="T80" fmla="*/ 392 w 392"/>
                    <a:gd name="T81" fmla="*/ 528 h 528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92" h="528">
                      <a:moveTo>
                        <a:pt x="310" y="470"/>
                      </a:moveTo>
                      <a:lnTo>
                        <a:pt x="310" y="470"/>
                      </a:lnTo>
                      <a:lnTo>
                        <a:pt x="308" y="480"/>
                      </a:lnTo>
                      <a:lnTo>
                        <a:pt x="300" y="492"/>
                      </a:lnTo>
                      <a:lnTo>
                        <a:pt x="292" y="500"/>
                      </a:lnTo>
                      <a:lnTo>
                        <a:pt x="288" y="502"/>
                      </a:lnTo>
                      <a:lnTo>
                        <a:pt x="284" y="502"/>
                      </a:lnTo>
                      <a:lnTo>
                        <a:pt x="16" y="528"/>
                      </a:lnTo>
                      <a:lnTo>
                        <a:pt x="8" y="528"/>
                      </a:lnTo>
                      <a:lnTo>
                        <a:pt x="2" y="522"/>
                      </a:lnTo>
                      <a:lnTo>
                        <a:pt x="0" y="514"/>
                      </a:lnTo>
                      <a:lnTo>
                        <a:pt x="0" y="504"/>
                      </a:lnTo>
                      <a:lnTo>
                        <a:pt x="82" y="36"/>
                      </a:lnTo>
                      <a:lnTo>
                        <a:pt x="86" y="28"/>
                      </a:lnTo>
                      <a:lnTo>
                        <a:pt x="92" y="18"/>
                      </a:lnTo>
                      <a:lnTo>
                        <a:pt x="98" y="14"/>
                      </a:lnTo>
                      <a:lnTo>
                        <a:pt x="106" y="12"/>
                      </a:lnTo>
                      <a:lnTo>
                        <a:pt x="376" y="0"/>
                      </a:lnTo>
                      <a:lnTo>
                        <a:pt x="382" y="0"/>
                      </a:lnTo>
                      <a:lnTo>
                        <a:pt x="388" y="6"/>
                      </a:lnTo>
                      <a:lnTo>
                        <a:pt x="392" y="14"/>
                      </a:lnTo>
                      <a:lnTo>
                        <a:pt x="392" y="24"/>
                      </a:lnTo>
                      <a:lnTo>
                        <a:pt x="310" y="470"/>
                      </a:lnTo>
                      <a:close/>
                    </a:path>
                  </a:pathLst>
                </a:custGeom>
                <a:solidFill>
                  <a:srgbClr val="80452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74" name="Freeform 504"/>
                <p:cNvSpPr>
                  <a:spLocks noEditPoints="1"/>
                </p:cNvSpPr>
                <p:nvPr/>
              </p:nvSpPr>
              <p:spPr bwMode="auto">
                <a:xfrm>
                  <a:off x="2394" y="3596"/>
                  <a:ext cx="12" cy="14"/>
                </a:xfrm>
                <a:custGeom>
                  <a:avLst/>
                  <a:gdLst>
                    <a:gd name="T0" fmla="*/ 4 w 12"/>
                    <a:gd name="T1" fmla="*/ 0 h 14"/>
                    <a:gd name="T2" fmla="*/ 4 w 12"/>
                    <a:gd name="T3" fmla="*/ 0 h 14"/>
                    <a:gd name="T4" fmla="*/ 0 w 12"/>
                    <a:gd name="T5" fmla="*/ 4 h 14"/>
                    <a:gd name="T6" fmla="*/ 0 w 12"/>
                    <a:gd name="T7" fmla="*/ 8 h 14"/>
                    <a:gd name="T8" fmla="*/ 0 w 12"/>
                    <a:gd name="T9" fmla="*/ 8 h 14"/>
                    <a:gd name="T10" fmla="*/ 2 w 12"/>
                    <a:gd name="T11" fmla="*/ 12 h 14"/>
                    <a:gd name="T12" fmla="*/ 8 w 12"/>
                    <a:gd name="T13" fmla="*/ 14 h 14"/>
                    <a:gd name="T14" fmla="*/ 8 w 12"/>
                    <a:gd name="T15" fmla="*/ 14 h 14"/>
                    <a:gd name="T16" fmla="*/ 12 w 12"/>
                    <a:gd name="T17" fmla="*/ 10 h 14"/>
                    <a:gd name="T18" fmla="*/ 12 w 12"/>
                    <a:gd name="T19" fmla="*/ 6 h 14"/>
                    <a:gd name="T20" fmla="*/ 12 w 12"/>
                    <a:gd name="T21" fmla="*/ 6 h 14"/>
                    <a:gd name="T22" fmla="*/ 10 w 12"/>
                    <a:gd name="T23" fmla="*/ 0 h 14"/>
                    <a:gd name="T24" fmla="*/ 4 w 12"/>
                    <a:gd name="T25" fmla="*/ 0 h 14"/>
                    <a:gd name="T26" fmla="*/ 10 w 12"/>
                    <a:gd name="T27" fmla="*/ 6 h 14"/>
                    <a:gd name="T28" fmla="*/ 10 w 12"/>
                    <a:gd name="T29" fmla="*/ 6 h 14"/>
                    <a:gd name="T30" fmla="*/ 10 w 12"/>
                    <a:gd name="T31" fmla="*/ 8 h 14"/>
                    <a:gd name="T32" fmla="*/ 8 w 12"/>
                    <a:gd name="T33" fmla="*/ 10 h 14"/>
                    <a:gd name="T34" fmla="*/ 8 w 12"/>
                    <a:gd name="T35" fmla="*/ 10 h 14"/>
                    <a:gd name="T36" fmla="*/ 4 w 12"/>
                    <a:gd name="T37" fmla="*/ 10 h 14"/>
                    <a:gd name="T38" fmla="*/ 2 w 12"/>
                    <a:gd name="T39" fmla="*/ 8 h 14"/>
                    <a:gd name="T40" fmla="*/ 2 w 12"/>
                    <a:gd name="T41" fmla="*/ 8 h 14"/>
                    <a:gd name="T42" fmla="*/ 4 w 12"/>
                    <a:gd name="T43" fmla="*/ 4 h 14"/>
                    <a:gd name="T44" fmla="*/ 6 w 12"/>
                    <a:gd name="T45" fmla="*/ 4 h 14"/>
                    <a:gd name="T46" fmla="*/ 6 w 12"/>
                    <a:gd name="T47" fmla="*/ 4 h 14"/>
                    <a:gd name="T48" fmla="*/ 8 w 12"/>
                    <a:gd name="T49" fmla="*/ 4 h 14"/>
                    <a:gd name="T50" fmla="*/ 10 w 12"/>
                    <a:gd name="T51" fmla="*/ 6 h 1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12"/>
                    <a:gd name="T79" fmla="*/ 0 h 14"/>
                    <a:gd name="T80" fmla="*/ 12 w 12"/>
                    <a:gd name="T81" fmla="*/ 14 h 14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12" h="14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0" y="8"/>
                      </a:lnTo>
                      <a:lnTo>
                        <a:pt x="2" y="12"/>
                      </a:lnTo>
                      <a:lnTo>
                        <a:pt x="8" y="14"/>
                      </a:lnTo>
                      <a:lnTo>
                        <a:pt x="12" y="10"/>
                      </a:lnTo>
                      <a:lnTo>
                        <a:pt x="12" y="6"/>
                      </a:lnTo>
                      <a:lnTo>
                        <a:pt x="10" y="0"/>
                      </a:lnTo>
                      <a:lnTo>
                        <a:pt x="4" y="0"/>
                      </a:lnTo>
                      <a:close/>
                      <a:moveTo>
                        <a:pt x="10" y="6"/>
                      </a:moveTo>
                      <a:lnTo>
                        <a:pt x="10" y="6"/>
                      </a:lnTo>
                      <a:lnTo>
                        <a:pt x="10" y="8"/>
                      </a:lnTo>
                      <a:lnTo>
                        <a:pt x="8" y="10"/>
                      </a:lnTo>
                      <a:lnTo>
                        <a:pt x="4" y="10"/>
                      </a:lnTo>
                      <a:lnTo>
                        <a:pt x="2" y="8"/>
                      </a:lnTo>
                      <a:lnTo>
                        <a:pt x="4" y="4"/>
                      </a:lnTo>
                      <a:lnTo>
                        <a:pt x="6" y="4"/>
                      </a:lnTo>
                      <a:lnTo>
                        <a:pt x="8" y="4"/>
                      </a:lnTo>
                      <a:lnTo>
                        <a:pt x="10" y="6"/>
                      </a:lnTo>
                      <a:close/>
                    </a:path>
                  </a:pathLst>
                </a:custGeom>
                <a:solidFill>
                  <a:srgbClr val="85858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75" name="Freeform 505"/>
                <p:cNvSpPr>
                  <a:spLocks/>
                </p:cNvSpPr>
                <p:nvPr/>
              </p:nvSpPr>
              <p:spPr bwMode="auto">
                <a:xfrm>
                  <a:off x="2394" y="3596"/>
                  <a:ext cx="12" cy="14"/>
                </a:xfrm>
                <a:custGeom>
                  <a:avLst/>
                  <a:gdLst>
                    <a:gd name="T0" fmla="*/ 4 w 12"/>
                    <a:gd name="T1" fmla="*/ 0 h 14"/>
                    <a:gd name="T2" fmla="*/ 4 w 12"/>
                    <a:gd name="T3" fmla="*/ 0 h 14"/>
                    <a:gd name="T4" fmla="*/ 0 w 12"/>
                    <a:gd name="T5" fmla="*/ 4 h 14"/>
                    <a:gd name="T6" fmla="*/ 0 w 12"/>
                    <a:gd name="T7" fmla="*/ 8 h 14"/>
                    <a:gd name="T8" fmla="*/ 0 w 12"/>
                    <a:gd name="T9" fmla="*/ 8 h 14"/>
                    <a:gd name="T10" fmla="*/ 2 w 12"/>
                    <a:gd name="T11" fmla="*/ 12 h 14"/>
                    <a:gd name="T12" fmla="*/ 8 w 12"/>
                    <a:gd name="T13" fmla="*/ 14 h 14"/>
                    <a:gd name="T14" fmla="*/ 8 w 12"/>
                    <a:gd name="T15" fmla="*/ 14 h 14"/>
                    <a:gd name="T16" fmla="*/ 12 w 12"/>
                    <a:gd name="T17" fmla="*/ 10 h 14"/>
                    <a:gd name="T18" fmla="*/ 12 w 12"/>
                    <a:gd name="T19" fmla="*/ 6 h 14"/>
                    <a:gd name="T20" fmla="*/ 12 w 12"/>
                    <a:gd name="T21" fmla="*/ 6 h 14"/>
                    <a:gd name="T22" fmla="*/ 10 w 12"/>
                    <a:gd name="T23" fmla="*/ 0 h 14"/>
                    <a:gd name="T24" fmla="*/ 4 w 12"/>
                    <a:gd name="T25" fmla="*/ 0 h 1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2"/>
                    <a:gd name="T40" fmla="*/ 0 h 14"/>
                    <a:gd name="T41" fmla="*/ 12 w 12"/>
                    <a:gd name="T42" fmla="*/ 14 h 1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2" h="14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0" y="8"/>
                      </a:lnTo>
                      <a:lnTo>
                        <a:pt x="2" y="12"/>
                      </a:lnTo>
                      <a:lnTo>
                        <a:pt x="8" y="14"/>
                      </a:lnTo>
                      <a:lnTo>
                        <a:pt x="12" y="10"/>
                      </a:lnTo>
                      <a:lnTo>
                        <a:pt x="12" y="6"/>
                      </a:lnTo>
                      <a:lnTo>
                        <a:pt x="10" y="0"/>
                      </a:lnTo>
                      <a:lnTo>
                        <a:pt x="4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76" name="Freeform 506"/>
                <p:cNvSpPr>
                  <a:spLocks/>
                </p:cNvSpPr>
                <p:nvPr/>
              </p:nvSpPr>
              <p:spPr bwMode="auto">
                <a:xfrm>
                  <a:off x="2396" y="3600"/>
                  <a:ext cx="8" cy="6"/>
                </a:xfrm>
                <a:custGeom>
                  <a:avLst/>
                  <a:gdLst>
                    <a:gd name="T0" fmla="*/ 8 w 8"/>
                    <a:gd name="T1" fmla="*/ 2 h 6"/>
                    <a:gd name="T2" fmla="*/ 8 w 8"/>
                    <a:gd name="T3" fmla="*/ 2 h 6"/>
                    <a:gd name="T4" fmla="*/ 8 w 8"/>
                    <a:gd name="T5" fmla="*/ 4 h 6"/>
                    <a:gd name="T6" fmla="*/ 6 w 8"/>
                    <a:gd name="T7" fmla="*/ 6 h 6"/>
                    <a:gd name="T8" fmla="*/ 6 w 8"/>
                    <a:gd name="T9" fmla="*/ 6 h 6"/>
                    <a:gd name="T10" fmla="*/ 2 w 8"/>
                    <a:gd name="T11" fmla="*/ 6 h 6"/>
                    <a:gd name="T12" fmla="*/ 0 w 8"/>
                    <a:gd name="T13" fmla="*/ 4 h 6"/>
                    <a:gd name="T14" fmla="*/ 0 w 8"/>
                    <a:gd name="T15" fmla="*/ 4 h 6"/>
                    <a:gd name="T16" fmla="*/ 2 w 8"/>
                    <a:gd name="T17" fmla="*/ 0 h 6"/>
                    <a:gd name="T18" fmla="*/ 4 w 8"/>
                    <a:gd name="T19" fmla="*/ 0 h 6"/>
                    <a:gd name="T20" fmla="*/ 4 w 8"/>
                    <a:gd name="T21" fmla="*/ 0 h 6"/>
                    <a:gd name="T22" fmla="*/ 6 w 8"/>
                    <a:gd name="T23" fmla="*/ 0 h 6"/>
                    <a:gd name="T24" fmla="*/ 8 w 8"/>
                    <a:gd name="T25" fmla="*/ 2 h 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8"/>
                    <a:gd name="T40" fmla="*/ 0 h 6"/>
                    <a:gd name="T41" fmla="*/ 8 w 8"/>
                    <a:gd name="T42" fmla="*/ 6 h 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8" h="6">
                      <a:moveTo>
                        <a:pt x="8" y="2"/>
                      </a:moveTo>
                      <a:lnTo>
                        <a:pt x="8" y="2"/>
                      </a:lnTo>
                      <a:lnTo>
                        <a:pt x="8" y="4"/>
                      </a:lnTo>
                      <a:lnTo>
                        <a:pt x="6" y="6"/>
                      </a:lnTo>
                      <a:lnTo>
                        <a:pt x="2" y="6"/>
                      </a:lnTo>
                      <a:lnTo>
                        <a:pt x="0" y="4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77" name="Freeform 507"/>
                <p:cNvSpPr>
                  <a:spLocks/>
                </p:cNvSpPr>
                <p:nvPr/>
              </p:nvSpPr>
              <p:spPr bwMode="auto">
                <a:xfrm>
                  <a:off x="2312" y="3590"/>
                  <a:ext cx="156" cy="58"/>
                </a:xfrm>
                <a:custGeom>
                  <a:avLst/>
                  <a:gdLst>
                    <a:gd name="T0" fmla="*/ 156 w 156"/>
                    <a:gd name="T1" fmla="*/ 24 h 58"/>
                    <a:gd name="T2" fmla="*/ 140 w 156"/>
                    <a:gd name="T3" fmla="*/ 50 h 58"/>
                    <a:gd name="T4" fmla="*/ 0 w 156"/>
                    <a:gd name="T5" fmla="*/ 58 h 58"/>
                    <a:gd name="T6" fmla="*/ 12 w 156"/>
                    <a:gd name="T7" fmla="*/ 28 h 58"/>
                    <a:gd name="T8" fmla="*/ 64 w 156"/>
                    <a:gd name="T9" fmla="*/ 22 h 58"/>
                    <a:gd name="T10" fmla="*/ 64 w 156"/>
                    <a:gd name="T11" fmla="*/ 22 h 58"/>
                    <a:gd name="T12" fmla="*/ 86 w 156"/>
                    <a:gd name="T13" fmla="*/ 4 h 58"/>
                    <a:gd name="T14" fmla="*/ 86 w 156"/>
                    <a:gd name="T15" fmla="*/ 4 h 58"/>
                    <a:gd name="T16" fmla="*/ 90 w 156"/>
                    <a:gd name="T17" fmla="*/ 2 h 58"/>
                    <a:gd name="T18" fmla="*/ 96 w 156"/>
                    <a:gd name="T19" fmla="*/ 0 h 58"/>
                    <a:gd name="T20" fmla="*/ 102 w 156"/>
                    <a:gd name="T21" fmla="*/ 0 h 58"/>
                    <a:gd name="T22" fmla="*/ 108 w 156"/>
                    <a:gd name="T23" fmla="*/ 0 h 58"/>
                    <a:gd name="T24" fmla="*/ 112 w 156"/>
                    <a:gd name="T25" fmla="*/ 4 h 58"/>
                    <a:gd name="T26" fmla="*/ 116 w 156"/>
                    <a:gd name="T27" fmla="*/ 8 h 58"/>
                    <a:gd name="T28" fmla="*/ 116 w 156"/>
                    <a:gd name="T29" fmla="*/ 16 h 58"/>
                    <a:gd name="T30" fmla="*/ 114 w 156"/>
                    <a:gd name="T31" fmla="*/ 24 h 58"/>
                    <a:gd name="T32" fmla="*/ 156 w 156"/>
                    <a:gd name="T33" fmla="*/ 24 h 58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156"/>
                    <a:gd name="T52" fmla="*/ 0 h 58"/>
                    <a:gd name="T53" fmla="*/ 156 w 156"/>
                    <a:gd name="T54" fmla="*/ 58 h 58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156" h="58">
                      <a:moveTo>
                        <a:pt x="156" y="24"/>
                      </a:moveTo>
                      <a:lnTo>
                        <a:pt x="140" y="50"/>
                      </a:lnTo>
                      <a:lnTo>
                        <a:pt x="0" y="58"/>
                      </a:lnTo>
                      <a:lnTo>
                        <a:pt x="12" y="28"/>
                      </a:lnTo>
                      <a:lnTo>
                        <a:pt x="64" y="22"/>
                      </a:lnTo>
                      <a:lnTo>
                        <a:pt x="86" y="4"/>
                      </a:lnTo>
                      <a:lnTo>
                        <a:pt x="90" y="2"/>
                      </a:lnTo>
                      <a:lnTo>
                        <a:pt x="96" y="0"/>
                      </a:lnTo>
                      <a:lnTo>
                        <a:pt x="102" y="0"/>
                      </a:lnTo>
                      <a:lnTo>
                        <a:pt x="108" y="0"/>
                      </a:lnTo>
                      <a:lnTo>
                        <a:pt x="112" y="4"/>
                      </a:lnTo>
                      <a:lnTo>
                        <a:pt x="116" y="8"/>
                      </a:lnTo>
                      <a:lnTo>
                        <a:pt x="116" y="16"/>
                      </a:lnTo>
                      <a:lnTo>
                        <a:pt x="114" y="24"/>
                      </a:lnTo>
                      <a:lnTo>
                        <a:pt x="156" y="24"/>
                      </a:lnTo>
                      <a:close/>
                    </a:path>
                  </a:pathLst>
                </a:custGeom>
                <a:solidFill>
                  <a:srgbClr val="9A9A9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78" name="Freeform 508"/>
                <p:cNvSpPr>
                  <a:spLocks/>
                </p:cNvSpPr>
                <p:nvPr/>
              </p:nvSpPr>
              <p:spPr bwMode="auto">
                <a:xfrm>
                  <a:off x="2400" y="3604"/>
                  <a:ext cx="10" cy="8"/>
                </a:xfrm>
                <a:custGeom>
                  <a:avLst/>
                  <a:gdLst>
                    <a:gd name="T0" fmla="*/ 0 w 10"/>
                    <a:gd name="T1" fmla="*/ 8 h 8"/>
                    <a:gd name="T2" fmla="*/ 0 w 10"/>
                    <a:gd name="T3" fmla="*/ 8 h 8"/>
                    <a:gd name="T4" fmla="*/ 2 w 10"/>
                    <a:gd name="T5" fmla="*/ 8 h 8"/>
                    <a:gd name="T6" fmla="*/ 6 w 10"/>
                    <a:gd name="T7" fmla="*/ 8 h 8"/>
                    <a:gd name="T8" fmla="*/ 6 w 10"/>
                    <a:gd name="T9" fmla="*/ 8 h 8"/>
                    <a:gd name="T10" fmla="*/ 8 w 10"/>
                    <a:gd name="T11" fmla="*/ 6 h 8"/>
                    <a:gd name="T12" fmla="*/ 10 w 10"/>
                    <a:gd name="T13" fmla="*/ 2 h 8"/>
                    <a:gd name="T14" fmla="*/ 10 w 10"/>
                    <a:gd name="T15" fmla="*/ 2 h 8"/>
                    <a:gd name="T16" fmla="*/ 6 w 10"/>
                    <a:gd name="T17" fmla="*/ 0 h 8"/>
                    <a:gd name="T18" fmla="*/ 2 w 10"/>
                    <a:gd name="T19" fmla="*/ 2 h 8"/>
                    <a:gd name="T20" fmla="*/ 2 w 10"/>
                    <a:gd name="T21" fmla="*/ 2 h 8"/>
                    <a:gd name="T22" fmla="*/ 0 w 10"/>
                    <a:gd name="T23" fmla="*/ 4 h 8"/>
                    <a:gd name="T24" fmla="*/ 0 w 10"/>
                    <a:gd name="T25" fmla="*/ 8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"/>
                    <a:gd name="T40" fmla="*/ 0 h 8"/>
                    <a:gd name="T41" fmla="*/ 10 w 10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" h="8">
                      <a:moveTo>
                        <a:pt x="0" y="8"/>
                      </a:move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6" y="8"/>
                      </a:lnTo>
                      <a:lnTo>
                        <a:pt x="8" y="6"/>
                      </a:lnTo>
                      <a:lnTo>
                        <a:pt x="10" y="2"/>
                      </a:lnTo>
                      <a:lnTo>
                        <a:pt x="6" y="0"/>
                      </a:lnTo>
                      <a:lnTo>
                        <a:pt x="2" y="2"/>
                      </a:lnTo>
                      <a:lnTo>
                        <a:pt x="0" y="4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2A2A2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79" name="Freeform 509"/>
                <p:cNvSpPr>
                  <a:spLocks/>
                </p:cNvSpPr>
                <p:nvPr/>
              </p:nvSpPr>
              <p:spPr bwMode="auto">
                <a:xfrm>
                  <a:off x="2400" y="3604"/>
                  <a:ext cx="10" cy="8"/>
                </a:xfrm>
                <a:custGeom>
                  <a:avLst/>
                  <a:gdLst>
                    <a:gd name="T0" fmla="*/ 0 w 10"/>
                    <a:gd name="T1" fmla="*/ 8 h 8"/>
                    <a:gd name="T2" fmla="*/ 0 w 10"/>
                    <a:gd name="T3" fmla="*/ 8 h 8"/>
                    <a:gd name="T4" fmla="*/ 2 w 10"/>
                    <a:gd name="T5" fmla="*/ 8 h 8"/>
                    <a:gd name="T6" fmla="*/ 6 w 10"/>
                    <a:gd name="T7" fmla="*/ 8 h 8"/>
                    <a:gd name="T8" fmla="*/ 6 w 10"/>
                    <a:gd name="T9" fmla="*/ 8 h 8"/>
                    <a:gd name="T10" fmla="*/ 8 w 10"/>
                    <a:gd name="T11" fmla="*/ 6 h 8"/>
                    <a:gd name="T12" fmla="*/ 10 w 10"/>
                    <a:gd name="T13" fmla="*/ 2 h 8"/>
                    <a:gd name="T14" fmla="*/ 10 w 10"/>
                    <a:gd name="T15" fmla="*/ 2 h 8"/>
                    <a:gd name="T16" fmla="*/ 6 w 10"/>
                    <a:gd name="T17" fmla="*/ 0 h 8"/>
                    <a:gd name="T18" fmla="*/ 2 w 10"/>
                    <a:gd name="T19" fmla="*/ 2 h 8"/>
                    <a:gd name="T20" fmla="*/ 2 w 10"/>
                    <a:gd name="T21" fmla="*/ 2 h 8"/>
                    <a:gd name="T22" fmla="*/ 0 w 10"/>
                    <a:gd name="T23" fmla="*/ 4 h 8"/>
                    <a:gd name="T24" fmla="*/ 0 w 10"/>
                    <a:gd name="T25" fmla="*/ 8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"/>
                    <a:gd name="T40" fmla="*/ 0 h 8"/>
                    <a:gd name="T41" fmla="*/ 10 w 10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" h="8">
                      <a:moveTo>
                        <a:pt x="0" y="8"/>
                      </a:move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6" y="8"/>
                      </a:lnTo>
                      <a:lnTo>
                        <a:pt x="8" y="6"/>
                      </a:lnTo>
                      <a:lnTo>
                        <a:pt x="10" y="2"/>
                      </a:lnTo>
                      <a:lnTo>
                        <a:pt x="6" y="0"/>
                      </a:lnTo>
                      <a:lnTo>
                        <a:pt x="2" y="2"/>
                      </a:lnTo>
                      <a:lnTo>
                        <a:pt x="0" y="4"/>
                      </a:lnTo>
                      <a:lnTo>
                        <a:pt x="0" y="8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80" name="Freeform 510"/>
                <p:cNvSpPr>
                  <a:spLocks/>
                </p:cNvSpPr>
                <p:nvPr/>
              </p:nvSpPr>
              <p:spPr bwMode="auto">
                <a:xfrm>
                  <a:off x="2110" y="3318"/>
                  <a:ext cx="68" cy="12"/>
                </a:xfrm>
                <a:custGeom>
                  <a:avLst/>
                  <a:gdLst>
                    <a:gd name="T0" fmla="*/ 68 w 68"/>
                    <a:gd name="T1" fmla="*/ 4 h 12"/>
                    <a:gd name="T2" fmla="*/ 68 w 68"/>
                    <a:gd name="T3" fmla="*/ 4 h 12"/>
                    <a:gd name="T4" fmla="*/ 62 w 68"/>
                    <a:gd name="T5" fmla="*/ 6 h 12"/>
                    <a:gd name="T6" fmla="*/ 50 w 68"/>
                    <a:gd name="T7" fmla="*/ 8 h 12"/>
                    <a:gd name="T8" fmla="*/ 28 w 68"/>
                    <a:gd name="T9" fmla="*/ 8 h 12"/>
                    <a:gd name="T10" fmla="*/ 14 w 68"/>
                    <a:gd name="T11" fmla="*/ 4 h 12"/>
                    <a:gd name="T12" fmla="*/ 0 w 68"/>
                    <a:gd name="T13" fmla="*/ 0 h 12"/>
                    <a:gd name="T14" fmla="*/ 0 w 68"/>
                    <a:gd name="T15" fmla="*/ 0 h 12"/>
                    <a:gd name="T16" fmla="*/ 6 w 68"/>
                    <a:gd name="T17" fmla="*/ 4 h 12"/>
                    <a:gd name="T18" fmla="*/ 22 w 68"/>
                    <a:gd name="T19" fmla="*/ 10 h 12"/>
                    <a:gd name="T20" fmla="*/ 32 w 68"/>
                    <a:gd name="T21" fmla="*/ 12 h 12"/>
                    <a:gd name="T22" fmla="*/ 44 w 68"/>
                    <a:gd name="T23" fmla="*/ 12 h 12"/>
                    <a:gd name="T24" fmla="*/ 56 w 68"/>
                    <a:gd name="T25" fmla="*/ 10 h 12"/>
                    <a:gd name="T26" fmla="*/ 68 w 68"/>
                    <a:gd name="T27" fmla="*/ 4 h 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68"/>
                    <a:gd name="T43" fmla="*/ 0 h 12"/>
                    <a:gd name="T44" fmla="*/ 68 w 68"/>
                    <a:gd name="T45" fmla="*/ 12 h 12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68" h="12">
                      <a:moveTo>
                        <a:pt x="68" y="4"/>
                      </a:moveTo>
                      <a:lnTo>
                        <a:pt x="68" y="4"/>
                      </a:lnTo>
                      <a:lnTo>
                        <a:pt x="62" y="6"/>
                      </a:lnTo>
                      <a:lnTo>
                        <a:pt x="50" y="8"/>
                      </a:lnTo>
                      <a:lnTo>
                        <a:pt x="28" y="8"/>
                      </a:lnTo>
                      <a:lnTo>
                        <a:pt x="14" y="4"/>
                      </a:lnTo>
                      <a:lnTo>
                        <a:pt x="0" y="0"/>
                      </a:lnTo>
                      <a:lnTo>
                        <a:pt x="6" y="4"/>
                      </a:lnTo>
                      <a:lnTo>
                        <a:pt x="22" y="10"/>
                      </a:lnTo>
                      <a:lnTo>
                        <a:pt x="32" y="12"/>
                      </a:lnTo>
                      <a:lnTo>
                        <a:pt x="44" y="12"/>
                      </a:lnTo>
                      <a:lnTo>
                        <a:pt x="56" y="10"/>
                      </a:lnTo>
                      <a:lnTo>
                        <a:pt x="68" y="4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81" name="Freeform 511"/>
                <p:cNvSpPr>
                  <a:spLocks/>
                </p:cNvSpPr>
                <p:nvPr/>
              </p:nvSpPr>
              <p:spPr bwMode="auto">
                <a:xfrm>
                  <a:off x="2110" y="3318"/>
                  <a:ext cx="68" cy="12"/>
                </a:xfrm>
                <a:custGeom>
                  <a:avLst/>
                  <a:gdLst>
                    <a:gd name="T0" fmla="*/ 68 w 68"/>
                    <a:gd name="T1" fmla="*/ 4 h 12"/>
                    <a:gd name="T2" fmla="*/ 68 w 68"/>
                    <a:gd name="T3" fmla="*/ 4 h 12"/>
                    <a:gd name="T4" fmla="*/ 62 w 68"/>
                    <a:gd name="T5" fmla="*/ 6 h 12"/>
                    <a:gd name="T6" fmla="*/ 50 w 68"/>
                    <a:gd name="T7" fmla="*/ 8 h 12"/>
                    <a:gd name="T8" fmla="*/ 28 w 68"/>
                    <a:gd name="T9" fmla="*/ 8 h 12"/>
                    <a:gd name="T10" fmla="*/ 14 w 68"/>
                    <a:gd name="T11" fmla="*/ 4 h 12"/>
                    <a:gd name="T12" fmla="*/ 0 w 68"/>
                    <a:gd name="T13" fmla="*/ 0 h 12"/>
                    <a:gd name="T14" fmla="*/ 0 w 68"/>
                    <a:gd name="T15" fmla="*/ 0 h 12"/>
                    <a:gd name="T16" fmla="*/ 6 w 68"/>
                    <a:gd name="T17" fmla="*/ 4 h 12"/>
                    <a:gd name="T18" fmla="*/ 22 w 68"/>
                    <a:gd name="T19" fmla="*/ 10 h 12"/>
                    <a:gd name="T20" fmla="*/ 32 w 68"/>
                    <a:gd name="T21" fmla="*/ 12 h 12"/>
                    <a:gd name="T22" fmla="*/ 44 w 68"/>
                    <a:gd name="T23" fmla="*/ 12 h 12"/>
                    <a:gd name="T24" fmla="*/ 56 w 68"/>
                    <a:gd name="T25" fmla="*/ 10 h 12"/>
                    <a:gd name="T26" fmla="*/ 68 w 68"/>
                    <a:gd name="T27" fmla="*/ 4 h 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68"/>
                    <a:gd name="T43" fmla="*/ 0 h 12"/>
                    <a:gd name="T44" fmla="*/ 68 w 68"/>
                    <a:gd name="T45" fmla="*/ 12 h 12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68" h="12">
                      <a:moveTo>
                        <a:pt x="68" y="4"/>
                      </a:moveTo>
                      <a:lnTo>
                        <a:pt x="68" y="4"/>
                      </a:lnTo>
                      <a:lnTo>
                        <a:pt x="62" y="6"/>
                      </a:lnTo>
                      <a:lnTo>
                        <a:pt x="50" y="8"/>
                      </a:lnTo>
                      <a:lnTo>
                        <a:pt x="28" y="8"/>
                      </a:lnTo>
                      <a:lnTo>
                        <a:pt x="14" y="4"/>
                      </a:lnTo>
                      <a:lnTo>
                        <a:pt x="0" y="0"/>
                      </a:lnTo>
                      <a:lnTo>
                        <a:pt x="6" y="4"/>
                      </a:lnTo>
                      <a:lnTo>
                        <a:pt x="22" y="10"/>
                      </a:lnTo>
                      <a:lnTo>
                        <a:pt x="32" y="12"/>
                      </a:lnTo>
                      <a:lnTo>
                        <a:pt x="44" y="12"/>
                      </a:lnTo>
                      <a:lnTo>
                        <a:pt x="56" y="10"/>
                      </a:lnTo>
                      <a:lnTo>
                        <a:pt x="68" y="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82" name="Freeform 512"/>
                <p:cNvSpPr>
                  <a:spLocks/>
                </p:cNvSpPr>
                <p:nvPr/>
              </p:nvSpPr>
              <p:spPr bwMode="auto">
                <a:xfrm>
                  <a:off x="1862" y="3430"/>
                  <a:ext cx="208" cy="236"/>
                </a:xfrm>
                <a:custGeom>
                  <a:avLst/>
                  <a:gdLst>
                    <a:gd name="T0" fmla="*/ 0 w 208"/>
                    <a:gd name="T1" fmla="*/ 0 h 236"/>
                    <a:gd name="T2" fmla="*/ 68 w 208"/>
                    <a:gd name="T3" fmla="*/ 120 h 236"/>
                    <a:gd name="T4" fmla="*/ 68 w 208"/>
                    <a:gd name="T5" fmla="*/ 120 h 236"/>
                    <a:gd name="T6" fmla="*/ 108 w 208"/>
                    <a:gd name="T7" fmla="*/ 90 h 236"/>
                    <a:gd name="T8" fmla="*/ 146 w 208"/>
                    <a:gd name="T9" fmla="*/ 64 h 236"/>
                    <a:gd name="T10" fmla="*/ 166 w 208"/>
                    <a:gd name="T11" fmla="*/ 52 h 236"/>
                    <a:gd name="T12" fmla="*/ 184 w 208"/>
                    <a:gd name="T13" fmla="*/ 44 h 236"/>
                    <a:gd name="T14" fmla="*/ 208 w 208"/>
                    <a:gd name="T15" fmla="*/ 236 h 236"/>
                    <a:gd name="T16" fmla="*/ 166 w 208"/>
                    <a:gd name="T17" fmla="*/ 84 h 236"/>
                    <a:gd name="T18" fmla="*/ 64 w 208"/>
                    <a:gd name="T19" fmla="*/ 132 h 236"/>
                    <a:gd name="T20" fmla="*/ 64 w 208"/>
                    <a:gd name="T21" fmla="*/ 132 h 236"/>
                    <a:gd name="T22" fmla="*/ 34 w 208"/>
                    <a:gd name="T23" fmla="*/ 80 h 236"/>
                    <a:gd name="T24" fmla="*/ 14 w 208"/>
                    <a:gd name="T25" fmla="*/ 36 h 236"/>
                    <a:gd name="T26" fmla="*/ 4 w 208"/>
                    <a:gd name="T27" fmla="*/ 16 h 236"/>
                    <a:gd name="T28" fmla="*/ 0 w 208"/>
                    <a:gd name="T29" fmla="*/ 0 h 2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08"/>
                    <a:gd name="T46" fmla="*/ 0 h 236"/>
                    <a:gd name="T47" fmla="*/ 208 w 208"/>
                    <a:gd name="T48" fmla="*/ 236 h 2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08" h="236">
                      <a:moveTo>
                        <a:pt x="0" y="0"/>
                      </a:moveTo>
                      <a:lnTo>
                        <a:pt x="68" y="120"/>
                      </a:lnTo>
                      <a:lnTo>
                        <a:pt x="108" y="90"/>
                      </a:lnTo>
                      <a:lnTo>
                        <a:pt x="146" y="64"/>
                      </a:lnTo>
                      <a:lnTo>
                        <a:pt x="166" y="52"/>
                      </a:lnTo>
                      <a:lnTo>
                        <a:pt x="184" y="44"/>
                      </a:lnTo>
                      <a:lnTo>
                        <a:pt x="208" y="236"/>
                      </a:lnTo>
                      <a:lnTo>
                        <a:pt x="166" y="84"/>
                      </a:lnTo>
                      <a:lnTo>
                        <a:pt x="64" y="132"/>
                      </a:lnTo>
                      <a:lnTo>
                        <a:pt x="34" y="80"/>
                      </a:lnTo>
                      <a:lnTo>
                        <a:pt x="14" y="36"/>
                      </a:lnTo>
                      <a:lnTo>
                        <a:pt x="4" y="1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83" name="Freeform 513"/>
                <p:cNvSpPr>
                  <a:spLocks/>
                </p:cNvSpPr>
                <p:nvPr/>
              </p:nvSpPr>
              <p:spPr bwMode="auto">
                <a:xfrm>
                  <a:off x="1862" y="3430"/>
                  <a:ext cx="208" cy="236"/>
                </a:xfrm>
                <a:custGeom>
                  <a:avLst/>
                  <a:gdLst>
                    <a:gd name="T0" fmla="*/ 0 w 208"/>
                    <a:gd name="T1" fmla="*/ 0 h 236"/>
                    <a:gd name="T2" fmla="*/ 68 w 208"/>
                    <a:gd name="T3" fmla="*/ 120 h 236"/>
                    <a:gd name="T4" fmla="*/ 68 w 208"/>
                    <a:gd name="T5" fmla="*/ 120 h 236"/>
                    <a:gd name="T6" fmla="*/ 108 w 208"/>
                    <a:gd name="T7" fmla="*/ 90 h 236"/>
                    <a:gd name="T8" fmla="*/ 146 w 208"/>
                    <a:gd name="T9" fmla="*/ 64 h 236"/>
                    <a:gd name="T10" fmla="*/ 166 w 208"/>
                    <a:gd name="T11" fmla="*/ 52 h 236"/>
                    <a:gd name="T12" fmla="*/ 184 w 208"/>
                    <a:gd name="T13" fmla="*/ 44 h 236"/>
                    <a:gd name="T14" fmla="*/ 208 w 208"/>
                    <a:gd name="T15" fmla="*/ 236 h 236"/>
                    <a:gd name="T16" fmla="*/ 166 w 208"/>
                    <a:gd name="T17" fmla="*/ 84 h 236"/>
                    <a:gd name="T18" fmla="*/ 64 w 208"/>
                    <a:gd name="T19" fmla="*/ 132 h 236"/>
                    <a:gd name="T20" fmla="*/ 64 w 208"/>
                    <a:gd name="T21" fmla="*/ 132 h 236"/>
                    <a:gd name="T22" fmla="*/ 34 w 208"/>
                    <a:gd name="T23" fmla="*/ 80 h 236"/>
                    <a:gd name="T24" fmla="*/ 14 w 208"/>
                    <a:gd name="T25" fmla="*/ 36 h 236"/>
                    <a:gd name="T26" fmla="*/ 4 w 208"/>
                    <a:gd name="T27" fmla="*/ 16 h 236"/>
                    <a:gd name="T28" fmla="*/ 0 w 208"/>
                    <a:gd name="T29" fmla="*/ 0 h 2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08"/>
                    <a:gd name="T46" fmla="*/ 0 h 236"/>
                    <a:gd name="T47" fmla="*/ 208 w 208"/>
                    <a:gd name="T48" fmla="*/ 236 h 2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08" h="236">
                      <a:moveTo>
                        <a:pt x="0" y="0"/>
                      </a:moveTo>
                      <a:lnTo>
                        <a:pt x="68" y="120"/>
                      </a:lnTo>
                      <a:lnTo>
                        <a:pt x="108" y="90"/>
                      </a:lnTo>
                      <a:lnTo>
                        <a:pt x="146" y="64"/>
                      </a:lnTo>
                      <a:lnTo>
                        <a:pt x="166" y="52"/>
                      </a:lnTo>
                      <a:lnTo>
                        <a:pt x="184" y="44"/>
                      </a:lnTo>
                      <a:lnTo>
                        <a:pt x="208" y="236"/>
                      </a:lnTo>
                      <a:lnTo>
                        <a:pt x="166" y="84"/>
                      </a:lnTo>
                      <a:lnTo>
                        <a:pt x="64" y="132"/>
                      </a:lnTo>
                      <a:lnTo>
                        <a:pt x="34" y="80"/>
                      </a:lnTo>
                      <a:lnTo>
                        <a:pt x="14" y="36"/>
                      </a:lnTo>
                      <a:lnTo>
                        <a:pt x="4" y="16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84" name="Freeform 514"/>
                <p:cNvSpPr>
                  <a:spLocks/>
                </p:cNvSpPr>
                <p:nvPr/>
              </p:nvSpPr>
              <p:spPr bwMode="auto">
                <a:xfrm>
                  <a:off x="2062" y="3482"/>
                  <a:ext cx="100" cy="132"/>
                </a:xfrm>
                <a:custGeom>
                  <a:avLst/>
                  <a:gdLst>
                    <a:gd name="T0" fmla="*/ 26 w 100"/>
                    <a:gd name="T1" fmla="*/ 0 h 132"/>
                    <a:gd name="T2" fmla="*/ 92 w 100"/>
                    <a:gd name="T3" fmla="*/ 78 h 132"/>
                    <a:gd name="T4" fmla="*/ 92 w 100"/>
                    <a:gd name="T5" fmla="*/ 0 h 132"/>
                    <a:gd name="T6" fmla="*/ 92 w 100"/>
                    <a:gd name="T7" fmla="*/ 0 h 132"/>
                    <a:gd name="T8" fmla="*/ 94 w 100"/>
                    <a:gd name="T9" fmla="*/ 8 h 132"/>
                    <a:gd name="T10" fmla="*/ 98 w 100"/>
                    <a:gd name="T11" fmla="*/ 32 h 132"/>
                    <a:gd name="T12" fmla="*/ 100 w 100"/>
                    <a:gd name="T13" fmla="*/ 48 h 132"/>
                    <a:gd name="T14" fmla="*/ 100 w 100"/>
                    <a:gd name="T15" fmla="*/ 66 h 132"/>
                    <a:gd name="T16" fmla="*/ 100 w 100"/>
                    <a:gd name="T17" fmla="*/ 82 h 132"/>
                    <a:gd name="T18" fmla="*/ 98 w 100"/>
                    <a:gd name="T19" fmla="*/ 100 h 132"/>
                    <a:gd name="T20" fmla="*/ 26 w 100"/>
                    <a:gd name="T21" fmla="*/ 28 h 132"/>
                    <a:gd name="T22" fmla="*/ 0 w 100"/>
                    <a:gd name="T23" fmla="*/ 132 h 132"/>
                    <a:gd name="T24" fmla="*/ 0 w 100"/>
                    <a:gd name="T25" fmla="*/ 132 h 132"/>
                    <a:gd name="T26" fmla="*/ 2 w 100"/>
                    <a:gd name="T27" fmla="*/ 110 h 132"/>
                    <a:gd name="T28" fmla="*/ 10 w 100"/>
                    <a:gd name="T29" fmla="*/ 64 h 132"/>
                    <a:gd name="T30" fmla="*/ 18 w 100"/>
                    <a:gd name="T31" fmla="*/ 18 h 132"/>
                    <a:gd name="T32" fmla="*/ 22 w 100"/>
                    <a:gd name="T33" fmla="*/ 4 h 132"/>
                    <a:gd name="T34" fmla="*/ 24 w 100"/>
                    <a:gd name="T35" fmla="*/ 0 h 132"/>
                    <a:gd name="T36" fmla="*/ 26 w 100"/>
                    <a:gd name="T37" fmla="*/ 0 h 13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0"/>
                    <a:gd name="T58" fmla="*/ 0 h 132"/>
                    <a:gd name="T59" fmla="*/ 100 w 100"/>
                    <a:gd name="T60" fmla="*/ 132 h 13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0" h="132">
                      <a:moveTo>
                        <a:pt x="26" y="0"/>
                      </a:moveTo>
                      <a:lnTo>
                        <a:pt x="92" y="78"/>
                      </a:lnTo>
                      <a:lnTo>
                        <a:pt x="92" y="0"/>
                      </a:lnTo>
                      <a:lnTo>
                        <a:pt x="94" y="8"/>
                      </a:lnTo>
                      <a:lnTo>
                        <a:pt x="98" y="32"/>
                      </a:lnTo>
                      <a:lnTo>
                        <a:pt x="100" y="48"/>
                      </a:lnTo>
                      <a:lnTo>
                        <a:pt x="100" y="66"/>
                      </a:lnTo>
                      <a:lnTo>
                        <a:pt x="100" y="82"/>
                      </a:lnTo>
                      <a:lnTo>
                        <a:pt x="98" y="100"/>
                      </a:lnTo>
                      <a:lnTo>
                        <a:pt x="26" y="28"/>
                      </a:lnTo>
                      <a:lnTo>
                        <a:pt x="0" y="132"/>
                      </a:lnTo>
                      <a:lnTo>
                        <a:pt x="2" y="110"/>
                      </a:lnTo>
                      <a:lnTo>
                        <a:pt x="10" y="64"/>
                      </a:lnTo>
                      <a:lnTo>
                        <a:pt x="18" y="18"/>
                      </a:lnTo>
                      <a:lnTo>
                        <a:pt x="22" y="4"/>
                      </a:lnTo>
                      <a:lnTo>
                        <a:pt x="24" y="0"/>
                      </a:lnTo>
                      <a:lnTo>
                        <a:pt x="26" y="0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85" name="Freeform 515"/>
                <p:cNvSpPr>
                  <a:spLocks/>
                </p:cNvSpPr>
                <p:nvPr/>
              </p:nvSpPr>
              <p:spPr bwMode="auto">
                <a:xfrm>
                  <a:off x="2062" y="3482"/>
                  <a:ext cx="100" cy="132"/>
                </a:xfrm>
                <a:custGeom>
                  <a:avLst/>
                  <a:gdLst>
                    <a:gd name="T0" fmla="*/ 26 w 100"/>
                    <a:gd name="T1" fmla="*/ 0 h 132"/>
                    <a:gd name="T2" fmla="*/ 92 w 100"/>
                    <a:gd name="T3" fmla="*/ 78 h 132"/>
                    <a:gd name="T4" fmla="*/ 92 w 100"/>
                    <a:gd name="T5" fmla="*/ 0 h 132"/>
                    <a:gd name="T6" fmla="*/ 92 w 100"/>
                    <a:gd name="T7" fmla="*/ 0 h 132"/>
                    <a:gd name="T8" fmla="*/ 94 w 100"/>
                    <a:gd name="T9" fmla="*/ 8 h 132"/>
                    <a:gd name="T10" fmla="*/ 98 w 100"/>
                    <a:gd name="T11" fmla="*/ 32 h 132"/>
                    <a:gd name="T12" fmla="*/ 100 w 100"/>
                    <a:gd name="T13" fmla="*/ 48 h 132"/>
                    <a:gd name="T14" fmla="*/ 100 w 100"/>
                    <a:gd name="T15" fmla="*/ 66 h 132"/>
                    <a:gd name="T16" fmla="*/ 100 w 100"/>
                    <a:gd name="T17" fmla="*/ 82 h 132"/>
                    <a:gd name="T18" fmla="*/ 98 w 100"/>
                    <a:gd name="T19" fmla="*/ 100 h 132"/>
                    <a:gd name="T20" fmla="*/ 26 w 100"/>
                    <a:gd name="T21" fmla="*/ 28 h 132"/>
                    <a:gd name="T22" fmla="*/ 0 w 100"/>
                    <a:gd name="T23" fmla="*/ 132 h 132"/>
                    <a:gd name="T24" fmla="*/ 0 w 100"/>
                    <a:gd name="T25" fmla="*/ 132 h 132"/>
                    <a:gd name="T26" fmla="*/ 2 w 100"/>
                    <a:gd name="T27" fmla="*/ 110 h 132"/>
                    <a:gd name="T28" fmla="*/ 10 w 100"/>
                    <a:gd name="T29" fmla="*/ 64 h 132"/>
                    <a:gd name="T30" fmla="*/ 18 w 100"/>
                    <a:gd name="T31" fmla="*/ 18 h 132"/>
                    <a:gd name="T32" fmla="*/ 22 w 100"/>
                    <a:gd name="T33" fmla="*/ 4 h 132"/>
                    <a:gd name="T34" fmla="*/ 24 w 100"/>
                    <a:gd name="T35" fmla="*/ 0 h 132"/>
                    <a:gd name="T36" fmla="*/ 26 w 100"/>
                    <a:gd name="T37" fmla="*/ 0 h 13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0"/>
                    <a:gd name="T58" fmla="*/ 0 h 132"/>
                    <a:gd name="T59" fmla="*/ 100 w 100"/>
                    <a:gd name="T60" fmla="*/ 132 h 13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0" h="132">
                      <a:moveTo>
                        <a:pt x="26" y="0"/>
                      </a:moveTo>
                      <a:lnTo>
                        <a:pt x="92" y="78"/>
                      </a:lnTo>
                      <a:lnTo>
                        <a:pt x="92" y="0"/>
                      </a:lnTo>
                      <a:lnTo>
                        <a:pt x="94" y="8"/>
                      </a:lnTo>
                      <a:lnTo>
                        <a:pt x="98" y="32"/>
                      </a:lnTo>
                      <a:lnTo>
                        <a:pt x="100" y="48"/>
                      </a:lnTo>
                      <a:lnTo>
                        <a:pt x="100" y="66"/>
                      </a:lnTo>
                      <a:lnTo>
                        <a:pt x="100" y="82"/>
                      </a:lnTo>
                      <a:lnTo>
                        <a:pt x="98" y="100"/>
                      </a:lnTo>
                      <a:lnTo>
                        <a:pt x="26" y="28"/>
                      </a:lnTo>
                      <a:lnTo>
                        <a:pt x="0" y="132"/>
                      </a:lnTo>
                      <a:lnTo>
                        <a:pt x="2" y="110"/>
                      </a:lnTo>
                      <a:lnTo>
                        <a:pt x="10" y="64"/>
                      </a:lnTo>
                      <a:lnTo>
                        <a:pt x="18" y="18"/>
                      </a:lnTo>
                      <a:lnTo>
                        <a:pt x="22" y="4"/>
                      </a:lnTo>
                      <a:lnTo>
                        <a:pt x="24" y="0"/>
                      </a:lnTo>
                      <a:lnTo>
                        <a:pt x="2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86" name="Freeform 516"/>
                <p:cNvSpPr>
                  <a:spLocks/>
                </p:cNvSpPr>
                <p:nvPr/>
              </p:nvSpPr>
              <p:spPr bwMode="auto">
                <a:xfrm>
                  <a:off x="2004" y="3800"/>
                  <a:ext cx="312" cy="242"/>
                </a:xfrm>
                <a:custGeom>
                  <a:avLst/>
                  <a:gdLst>
                    <a:gd name="T0" fmla="*/ 0 w 312"/>
                    <a:gd name="T1" fmla="*/ 172 h 242"/>
                    <a:gd name="T2" fmla="*/ 54 w 312"/>
                    <a:gd name="T3" fmla="*/ 148 h 242"/>
                    <a:gd name="T4" fmla="*/ 70 w 312"/>
                    <a:gd name="T5" fmla="*/ 134 h 242"/>
                    <a:gd name="T6" fmla="*/ 132 w 312"/>
                    <a:gd name="T7" fmla="*/ 44 h 242"/>
                    <a:gd name="T8" fmla="*/ 270 w 312"/>
                    <a:gd name="T9" fmla="*/ 0 h 242"/>
                    <a:gd name="T10" fmla="*/ 272 w 312"/>
                    <a:gd name="T11" fmla="*/ 2 h 242"/>
                    <a:gd name="T12" fmla="*/ 274 w 312"/>
                    <a:gd name="T13" fmla="*/ 12 h 242"/>
                    <a:gd name="T14" fmla="*/ 266 w 312"/>
                    <a:gd name="T15" fmla="*/ 18 h 242"/>
                    <a:gd name="T16" fmla="*/ 214 w 312"/>
                    <a:gd name="T17" fmla="*/ 24 h 242"/>
                    <a:gd name="T18" fmla="*/ 156 w 312"/>
                    <a:gd name="T19" fmla="*/ 60 h 242"/>
                    <a:gd name="T20" fmla="*/ 232 w 312"/>
                    <a:gd name="T21" fmla="*/ 42 h 242"/>
                    <a:gd name="T22" fmla="*/ 272 w 312"/>
                    <a:gd name="T23" fmla="*/ 42 h 242"/>
                    <a:gd name="T24" fmla="*/ 306 w 312"/>
                    <a:gd name="T25" fmla="*/ 42 h 242"/>
                    <a:gd name="T26" fmla="*/ 312 w 312"/>
                    <a:gd name="T27" fmla="*/ 52 h 242"/>
                    <a:gd name="T28" fmla="*/ 310 w 312"/>
                    <a:gd name="T29" fmla="*/ 60 h 242"/>
                    <a:gd name="T30" fmla="*/ 298 w 312"/>
                    <a:gd name="T31" fmla="*/ 66 h 242"/>
                    <a:gd name="T32" fmla="*/ 300 w 312"/>
                    <a:gd name="T33" fmla="*/ 68 h 242"/>
                    <a:gd name="T34" fmla="*/ 304 w 312"/>
                    <a:gd name="T35" fmla="*/ 76 h 242"/>
                    <a:gd name="T36" fmla="*/ 298 w 312"/>
                    <a:gd name="T37" fmla="*/ 82 h 242"/>
                    <a:gd name="T38" fmla="*/ 246 w 312"/>
                    <a:gd name="T39" fmla="*/ 98 h 242"/>
                    <a:gd name="T40" fmla="*/ 252 w 312"/>
                    <a:gd name="T41" fmla="*/ 108 h 242"/>
                    <a:gd name="T42" fmla="*/ 282 w 312"/>
                    <a:gd name="T43" fmla="*/ 100 h 242"/>
                    <a:gd name="T44" fmla="*/ 284 w 312"/>
                    <a:gd name="T45" fmla="*/ 108 h 242"/>
                    <a:gd name="T46" fmla="*/ 280 w 312"/>
                    <a:gd name="T47" fmla="*/ 114 h 242"/>
                    <a:gd name="T48" fmla="*/ 270 w 312"/>
                    <a:gd name="T49" fmla="*/ 120 h 242"/>
                    <a:gd name="T50" fmla="*/ 232 w 312"/>
                    <a:gd name="T51" fmla="*/ 134 h 242"/>
                    <a:gd name="T52" fmla="*/ 194 w 312"/>
                    <a:gd name="T53" fmla="*/ 148 h 242"/>
                    <a:gd name="T54" fmla="*/ 124 w 312"/>
                    <a:gd name="T55" fmla="*/ 202 h 242"/>
                    <a:gd name="T56" fmla="*/ 110 w 312"/>
                    <a:gd name="T57" fmla="*/ 208 h 242"/>
                    <a:gd name="T58" fmla="*/ 90 w 312"/>
                    <a:gd name="T59" fmla="*/ 210 h 242"/>
                    <a:gd name="T60" fmla="*/ 22 w 312"/>
                    <a:gd name="T61" fmla="*/ 242 h 242"/>
                    <a:gd name="T62" fmla="*/ 10 w 312"/>
                    <a:gd name="T63" fmla="*/ 224 h 242"/>
                    <a:gd name="T64" fmla="*/ 2 w 312"/>
                    <a:gd name="T65" fmla="*/ 202 h 242"/>
                    <a:gd name="T66" fmla="*/ 0 w 312"/>
                    <a:gd name="T67" fmla="*/ 172 h 24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12"/>
                    <a:gd name="T103" fmla="*/ 0 h 242"/>
                    <a:gd name="T104" fmla="*/ 312 w 312"/>
                    <a:gd name="T105" fmla="*/ 242 h 24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12" h="242">
                      <a:moveTo>
                        <a:pt x="0" y="172"/>
                      </a:moveTo>
                      <a:lnTo>
                        <a:pt x="0" y="172"/>
                      </a:lnTo>
                      <a:lnTo>
                        <a:pt x="30" y="160"/>
                      </a:lnTo>
                      <a:lnTo>
                        <a:pt x="54" y="148"/>
                      </a:lnTo>
                      <a:lnTo>
                        <a:pt x="64" y="142"/>
                      </a:lnTo>
                      <a:lnTo>
                        <a:pt x="70" y="134"/>
                      </a:lnTo>
                      <a:lnTo>
                        <a:pt x="132" y="44"/>
                      </a:lnTo>
                      <a:lnTo>
                        <a:pt x="200" y="2"/>
                      </a:lnTo>
                      <a:lnTo>
                        <a:pt x="270" y="0"/>
                      </a:lnTo>
                      <a:lnTo>
                        <a:pt x="272" y="2"/>
                      </a:lnTo>
                      <a:lnTo>
                        <a:pt x="274" y="8"/>
                      </a:lnTo>
                      <a:lnTo>
                        <a:pt x="274" y="12"/>
                      </a:lnTo>
                      <a:lnTo>
                        <a:pt x="270" y="14"/>
                      </a:lnTo>
                      <a:lnTo>
                        <a:pt x="266" y="18"/>
                      </a:lnTo>
                      <a:lnTo>
                        <a:pt x="258" y="20"/>
                      </a:lnTo>
                      <a:lnTo>
                        <a:pt x="214" y="24"/>
                      </a:lnTo>
                      <a:lnTo>
                        <a:pt x="156" y="60"/>
                      </a:lnTo>
                      <a:lnTo>
                        <a:pt x="232" y="42"/>
                      </a:lnTo>
                      <a:lnTo>
                        <a:pt x="246" y="42"/>
                      </a:lnTo>
                      <a:lnTo>
                        <a:pt x="272" y="42"/>
                      </a:lnTo>
                      <a:lnTo>
                        <a:pt x="306" y="42"/>
                      </a:lnTo>
                      <a:lnTo>
                        <a:pt x="308" y="46"/>
                      </a:lnTo>
                      <a:lnTo>
                        <a:pt x="312" y="52"/>
                      </a:lnTo>
                      <a:lnTo>
                        <a:pt x="312" y="56"/>
                      </a:lnTo>
                      <a:lnTo>
                        <a:pt x="310" y="60"/>
                      </a:lnTo>
                      <a:lnTo>
                        <a:pt x="306" y="62"/>
                      </a:lnTo>
                      <a:lnTo>
                        <a:pt x="298" y="66"/>
                      </a:lnTo>
                      <a:lnTo>
                        <a:pt x="300" y="68"/>
                      </a:lnTo>
                      <a:lnTo>
                        <a:pt x="302" y="72"/>
                      </a:lnTo>
                      <a:lnTo>
                        <a:pt x="304" y="76"/>
                      </a:lnTo>
                      <a:lnTo>
                        <a:pt x="302" y="78"/>
                      </a:lnTo>
                      <a:lnTo>
                        <a:pt x="298" y="82"/>
                      </a:lnTo>
                      <a:lnTo>
                        <a:pt x="292" y="84"/>
                      </a:lnTo>
                      <a:lnTo>
                        <a:pt x="246" y="98"/>
                      </a:lnTo>
                      <a:lnTo>
                        <a:pt x="200" y="124"/>
                      </a:lnTo>
                      <a:lnTo>
                        <a:pt x="252" y="108"/>
                      </a:lnTo>
                      <a:lnTo>
                        <a:pt x="282" y="100"/>
                      </a:lnTo>
                      <a:lnTo>
                        <a:pt x="284" y="102"/>
                      </a:lnTo>
                      <a:lnTo>
                        <a:pt x="284" y="108"/>
                      </a:lnTo>
                      <a:lnTo>
                        <a:pt x="282" y="110"/>
                      </a:lnTo>
                      <a:lnTo>
                        <a:pt x="280" y="114"/>
                      </a:lnTo>
                      <a:lnTo>
                        <a:pt x="276" y="118"/>
                      </a:lnTo>
                      <a:lnTo>
                        <a:pt x="270" y="120"/>
                      </a:lnTo>
                      <a:lnTo>
                        <a:pt x="232" y="134"/>
                      </a:lnTo>
                      <a:lnTo>
                        <a:pt x="194" y="148"/>
                      </a:lnTo>
                      <a:lnTo>
                        <a:pt x="166" y="172"/>
                      </a:lnTo>
                      <a:lnTo>
                        <a:pt x="124" y="202"/>
                      </a:lnTo>
                      <a:lnTo>
                        <a:pt x="110" y="208"/>
                      </a:lnTo>
                      <a:lnTo>
                        <a:pt x="100" y="210"/>
                      </a:lnTo>
                      <a:lnTo>
                        <a:pt x="90" y="210"/>
                      </a:lnTo>
                      <a:lnTo>
                        <a:pt x="22" y="242"/>
                      </a:lnTo>
                      <a:lnTo>
                        <a:pt x="18" y="238"/>
                      </a:lnTo>
                      <a:lnTo>
                        <a:pt x="10" y="224"/>
                      </a:lnTo>
                      <a:lnTo>
                        <a:pt x="6" y="214"/>
                      </a:lnTo>
                      <a:lnTo>
                        <a:pt x="2" y="202"/>
                      </a:lnTo>
                      <a:lnTo>
                        <a:pt x="0" y="188"/>
                      </a:lnTo>
                      <a:lnTo>
                        <a:pt x="0" y="172"/>
                      </a:lnTo>
                      <a:close/>
                    </a:path>
                  </a:pathLst>
                </a:custGeom>
                <a:solidFill>
                  <a:srgbClr val="F0AC7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87" name="Freeform 517"/>
                <p:cNvSpPr>
                  <a:spLocks/>
                </p:cNvSpPr>
                <p:nvPr/>
              </p:nvSpPr>
              <p:spPr bwMode="auto">
                <a:xfrm>
                  <a:off x="2004" y="3800"/>
                  <a:ext cx="312" cy="242"/>
                </a:xfrm>
                <a:custGeom>
                  <a:avLst/>
                  <a:gdLst>
                    <a:gd name="T0" fmla="*/ 0 w 312"/>
                    <a:gd name="T1" fmla="*/ 172 h 242"/>
                    <a:gd name="T2" fmla="*/ 54 w 312"/>
                    <a:gd name="T3" fmla="*/ 148 h 242"/>
                    <a:gd name="T4" fmla="*/ 70 w 312"/>
                    <a:gd name="T5" fmla="*/ 134 h 242"/>
                    <a:gd name="T6" fmla="*/ 132 w 312"/>
                    <a:gd name="T7" fmla="*/ 44 h 242"/>
                    <a:gd name="T8" fmla="*/ 270 w 312"/>
                    <a:gd name="T9" fmla="*/ 0 h 242"/>
                    <a:gd name="T10" fmla="*/ 272 w 312"/>
                    <a:gd name="T11" fmla="*/ 2 h 242"/>
                    <a:gd name="T12" fmla="*/ 274 w 312"/>
                    <a:gd name="T13" fmla="*/ 12 h 242"/>
                    <a:gd name="T14" fmla="*/ 266 w 312"/>
                    <a:gd name="T15" fmla="*/ 18 h 242"/>
                    <a:gd name="T16" fmla="*/ 214 w 312"/>
                    <a:gd name="T17" fmla="*/ 24 h 242"/>
                    <a:gd name="T18" fmla="*/ 156 w 312"/>
                    <a:gd name="T19" fmla="*/ 60 h 242"/>
                    <a:gd name="T20" fmla="*/ 232 w 312"/>
                    <a:gd name="T21" fmla="*/ 42 h 242"/>
                    <a:gd name="T22" fmla="*/ 272 w 312"/>
                    <a:gd name="T23" fmla="*/ 42 h 242"/>
                    <a:gd name="T24" fmla="*/ 306 w 312"/>
                    <a:gd name="T25" fmla="*/ 42 h 242"/>
                    <a:gd name="T26" fmla="*/ 312 w 312"/>
                    <a:gd name="T27" fmla="*/ 52 h 242"/>
                    <a:gd name="T28" fmla="*/ 310 w 312"/>
                    <a:gd name="T29" fmla="*/ 60 h 242"/>
                    <a:gd name="T30" fmla="*/ 298 w 312"/>
                    <a:gd name="T31" fmla="*/ 66 h 242"/>
                    <a:gd name="T32" fmla="*/ 300 w 312"/>
                    <a:gd name="T33" fmla="*/ 68 h 242"/>
                    <a:gd name="T34" fmla="*/ 304 w 312"/>
                    <a:gd name="T35" fmla="*/ 76 h 242"/>
                    <a:gd name="T36" fmla="*/ 298 w 312"/>
                    <a:gd name="T37" fmla="*/ 82 h 242"/>
                    <a:gd name="T38" fmla="*/ 246 w 312"/>
                    <a:gd name="T39" fmla="*/ 98 h 242"/>
                    <a:gd name="T40" fmla="*/ 252 w 312"/>
                    <a:gd name="T41" fmla="*/ 108 h 242"/>
                    <a:gd name="T42" fmla="*/ 282 w 312"/>
                    <a:gd name="T43" fmla="*/ 100 h 242"/>
                    <a:gd name="T44" fmla="*/ 284 w 312"/>
                    <a:gd name="T45" fmla="*/ 108 h 242"/>
                    <a:gd name="T46" fmla="*/ 280 w 312"/>
                    <a:gd name="T47" fmla="*/ 114 h 242"/>
                    <a:gd name="T48" fmla="*/ 270 w 312"/>
                    <a:gd name="T49" fmla="*/ 120 h 242"/>
                    <a:gd name="T50" fmla="*/ 232 w 312"/>
                    <a:gd name="T51" fmla="*/ 134 h 242"/>
                    <a:gd name="T52" fmla="*/ 194 w 312"/>
                    <a:gd name="T53" fmla="*/ 148 h 242"/>
                    <a:gd name="T54" fmla="*/ 124 w 312"/>
                    <a:gd name="T55" fmla="*/ 202 h 242"/>
                    <a:gd name="T56" fmla="*/ 110 w 312"/>
                    <a:gd name="T57" fmla="*/ 208 h 242"/>
                    <a:gd name="T58" fmla="*/ 90 w 312"/>
                    <a:gd name="T59" fmla="*/ 210 h 242"/>
                    <a:gd name="T60" fmla="*/ 22 w 312"/>
                    <a:gd name="T61" fmla="*/ 242 h 242"/>
                    <a:gd name="T62" fmla="*/ 10 w 312"/>
                    <a:gd name="T63" fmla="*/ 224 h 242"/>
                    <a:gd name="T64" fmla="*/ 2 w 312"/>
                    <a:gd name="T65" fmla="*/ 202 h 242"/>
                    <a:gd name="T66" fmla="*/ 0 w 312"/>
                    <a:gd name="T67" fmla="*/ 172 h 24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12"/>
                    <a:gd name="T103" fmla="*/ 0 h 242"/>
                    <a:gd name="T104" fmla="*/ 312 w 312"/>
                    <a:gd name="T105" fmla="*/ 242 h 24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12" h="242">
                      <a:moveTo>
                        <a:pt x="0" y="172"/>
                      </a:moveTo>
                      <a:lnTo>
                        <a:pt x="0" y="172"/>
                      </a:lnTo>
                      <a:lnTo>
                        <a:pt x="30" y="160"/>
                      </a:lnTo>
                      <a:lnTo>
                        <a:pt x="54" y="148"/>
                      </a:lnTo>
                      <a:lnTo>
                        <a:pt x="64" y="142"/>
                      </a:lnTo>
                      <a:lnTo>
                        <a:pt x="70" y="134"/>
                      </a:lnTo>
                      <a:lnTo>
                        <a:pt x="132" y="44"/>
                      </a:lnTo>
                      <a:lnTo>
                        <a:pt x="200" y="2"/>
                      </a:lnTo>
                      <a:lnTo>
                        <a:pt x="270" y="0"/>
                      </a:lnTo>
                      <a:lnTo>
                        <a:pt x="272" y="2"/>
                      </a:lnTo>
                      <a:lnTo>
                        <a:pt x="274" y="8"/>
                      </a:lnTo>
                      <a:lnTo>
                        <a:pt x="274" y="12"/>
                      </a:lnTo>
                      <a:lnTo>
                        <a:pt x="270" y="14"/>
                      </a:lnTo>
                      <a:lnTo>
                        <a:pt x="266" y="18"/>
                      </a:lnTo>
                      <a:lnTo>
                        <a:pt x="258" y="20"/>
                      </a:lnTo>
                      <a:lnTo>
                        <a:pt x="214" y="24"/>
                      </a:lnTo>
                      <a:lnTo>
                        <a:pt x="156" y="60"/>
                      </a:lnTo>
                      <a:lnTo>
                        <a:pt x="232" y="42"/>
                      </a:lnTo>
                      <a:lnTo>
                        <a:pt x="246" y="42"/>
                      </a:lnTo>
                      <a:lnTo>
                        <a:pt x="272" y="42"/>
                      </a:lnTo>
                      <a:lnTo>
                        <a:pt x="306" y="42"/>
                      </a:lnTo>
                      <a:lnTo>
                        <a:pt x="308" y="46"/>
                      </a:lnTo>
                      <a:lnTo>
                        <a:pt x="312" y="52"/>
                      </a:lnTo>
                      <a:lnTo>
                        <a:pt x="312" y="56"/>
                      </a:lnTo>
                      <a:lnTo>
                        <a:pt x="310" y="60"/>
                      </a:lnTo>
                      <a:lnTo>
                        <a:pt x="306" y="62"/>
                      </a:lnTo>
                      <a:lnTo>
                        <a:pt x="298" y="66"/>
                      </a:lnTo>
                      <a:lnTo>
                        <a:pt x="300" y="68"/>
                      </a:lnTo>
                      <a:lnTo>
                        <a:pt x="302" y="72"/>
                      </a:lnTo>
                      <a:lnTo>
                        <a:pt x="304" y="76"/>
                      </a:lnTo>
                      <a:lnTo>
                        <a:pt x="302" y="78"/>
                      </a:lnTo>
                      <a:lnTo>
                        <a:pt x="298" y="82"/>
                      </a:lnTo>
                      <a:lnTo>
                        <a:pt x="292" y="84"/>
                      </a:lnTo>
                      <a:lnTo>
                        <a:pt x="246" y="98"/>
                      </a:lnTo>
                      <a:lnTo>
                        <a:pt x="200" y="124"/>
                      </a:lnTo>
                      <a:lnTo>
                        <a:pt x="252" y="108"/>
                      </a:lnTo>
                      <a:lnTo>
                        <a:pt x="282" y="100"/>
                      </a:lnTo>
                      <a:lnTo>
                        <a:pt x="284" y="102"/>
                      </a:lnTo>
                      <a:lnTo>
                        <a:pt x="284" y="108"/>
                      </a:lnTo>
                      <a:lnTo>
                        <a:pt x="282" y="110"/>
                      </a:lnTo>
                      <a:lnTo>
                        <a:pt x="280" y="114"/>
                      </a:lnTo>
                      <a:lnTo>
                        <a:pt x="276" y="118"/>
                      </a:lnTo>
                      <a:lnTo>
                        <a:pt x="270" y="120"/>
                      </a:lnTo>
                      <a:lnTo>
                        <a:pt x="232" y="134"/>
                      </a:lnTo>
                      <a:lnTo>
                        <a:pt x="194" y="148"/>
                      </a:lnTo>
                      <a:lnTo>
                        <a:pt x="166" y="172"/>
                      </a:lnTo>
                      <a:lnTo>
                        <a:pt x="124" y="202"/>
                      </a:lnTo>
                      <a:lnTo>
                        <a:pt x="110" y="208"/>
                      </a:lnTo>
                      <a:lnTo>
                        <a:pt x="100" y="210"/>
                      </a:lnTo>
                      <a:lnTo>
                        <a:pt x="90" y="210"/>
                      </a:lnTo>
                      <a:lnTo>
                        <a:pt x="22" y="242"/>
                      </a:lnTo>
                      <a:lnTo>
                        <a:pt x="18" y="238"/>
                      </a:lnTo>
                      <a:lnTo>
                        <a:pt x="10" y="224"/>
                      </a:lnTo>
                      <a:lnTo>
                        <a:pt x="6" y="214"/>
                      </a:lnTo>
                      <a:lnTo>
                        <a:pt x="2" y="202"/>
                      </a:lnTo>
                      <a:lnTo>
                        <a:pt x="0" y="188"/>
                      </a:lnTo>
                      <a:lnTo>
                        <a:pt x="0" y="17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88" name="Freeform 518"/>
                <p:cNvSpPr>
                  <a:spLocks/>
                </p:cNvSpPr>
                <p:nvPr/>
              </p:nvSpPr>
              <p:spPr bwMode="auto">
                <a:xfrm>
                  <a:off x="1586" y="3540"/>
                  <a:ext cx="474" cy="678"/>
                </a:xfrm>
                <a:custGeom>
                  <a:avLst/>
                  <a:gdLst>
                    <a:gd name="T0" fmla="*/ 12 w 474"/>
                    <a:gd name="T1" fmla="*/ 0 h 678"/>
                    <a:gd name="T2" fmla="*/ 90 w 474"/>
                    <a:gd name="T3" fmla="*/ 52 h 678"/>
                    <a:gd name="T4" fmla="*/ 156 w 474"/>
                    <a:gd name="T5" fmla="*/ 104 h 678"/>
                    <a:gd name="T6" fmla="*/ 196 w 474"/>
                    <a:gd name="T7" fmla="*/ 142 h 678"/>
                    <a:gd name="T8" fmla="*/ 226 w 474"/>
                    <a:gd name="T9" fmla="*/ 180 h 678"/>
                    <a:gd name="T10" fmla="*/ 240 w 474"/>
                    <a:gd name="T11" fmla="*/ 218 h 678"/>
                    <a:gd name="T12" fmla="*/ 240 w 474"/>
                    <a:gd name="T13" fmla="*/ 234 h 678"/>
                    <a:gd name="T14" fmla="*/ 232 w 474"/>
                    <a:gd name="T15" fmla="*/ 268 h 678"/>
                    <a:gd name="T16" fmla="*/ 198 w 474"/>
                    <a:gd name="T17" fmla="*/ 372 h 678"/>
                    <a:gd name="T18" fmla="*/ 178 w 474"/>
                    <a:gd name="T19" fmla="*/ 436 h 678"/>
                    <a:gd name="T20" fmla="*/ 172 w 474"/>
                    <a:gd name="T21" fmla="*/ 480 h 678"/>
                    <a:gd name="T22" fmla="*/ 180 w 474"/>
                    <a:gd name="T23" fmla="*/ 476 h 678"/>
                    <a:gd name="T24" fmla="*/ 220 w 474"/>
                    <a:gd name="T25" fmla="*/ 458 h 678"/>
                    <a:gd name="T26" fmla="*/ 260 w 474"/>
                    <a:gd name="T27" fmla="*/ 448 h 678"/>
                    <a:gd name="T28" fmla="*/ 284 w 474"/>
                    <a:gd name="T29" fmla="*/ 446 h 678"/>
                    <a:gd name="T30" fmla="*/ 334 w 474"/>
                    <a:gd name="T31" fmla="*/ 440 h 678"/>
                    <a:gd name="T32" fmla="*/ 384 w 474"/>
                    <a:gd name="T33" fmla="*/ 426 h 678"/>
                    <a:gd name="T34" fmla="*/ 436 w 474"/>
                    <a:gd name="T35" fmla="*/ 406 h 678"/>
                    <a:gd name="T36" fmla="*/ 434 w 474"/>
                    <a:gd name="T37" fmla="*/ 414 h 678"/>
                    <a:gd name="T38" fmla="*/ 434 w 474"/>
                    <a:gd name="T39" fmla="*/ 436 h 678"/>
                    <a:gd name="T40" fmla="*/ 444 w 474"/>
                    <a:gd name="T41" fmla="*/ 464 h 678"/>
                    <a:gd name="T42" fmla="*/ 464 w 474"/>
                    <a:gd name="T43" fmla="*/ 486 h 678"/>
                    <a:gd name="T44" fmla="*/ 474 w 474"/>
                    <a:gd name="T45" fmla="*/ 494 h 678"/>
                    <a:gd name="T46" fmla="*/ 406 w 474"/>
                    <a:gd name="T47" fmla="*/ 542 h 678"/>
                    <a:gd name="T48" fmla="*/ 302 w 474"/>
                    <a:gd name="T49" fmla="*/ 604 h 678"/>
                    <a:gd name="T50" fmla="*/ 238 w 474"/>
                    <a:gd name="T51" fmla="*/ 632 h 678"/>
                    <a:gd name="T52" fmla="*/ 170 w 474"/>
                    <a:gd name="T53" fmla="*/ 658 h 678"/>
                    <a:gd name="T54" fmla="*/ 98 w 474"/>
                    <a:gd name="T55" fmla="*/ 674 h 678"/>
                    <a:gd name="T56" fmla="*/ 92 w 474"/>
                    <a:gd name="T57" fmla="*/ 676 h 678"/>
                    <a:gd name="T58" fmla="*/ 76 w 474"/>
                    <a:gd name="T59" fmla="*/ 676 h 678"/>
                    <a:gd name="T60" fmla="*/ 66 w 474"/>
                    <a:gd name="T61" fmla="*/ 668 h 678"/>
                    <a:gd name="T62" fmla="*/ 56 w 474"/>
                    <a:gd name="T63" fmla="*/ 650 h 678"/>
                    <a:gd name="T64" fmla="*/ 32 w 474"/>
                    <a:gd name="T65" fmla="*/ 582 h 678"/>
                    <a:gd name="T66" fmla="*/ 20 w 474"/>
                    <a:gd name="T67" fmla="*/ 532 h 678"/>
                    <a:gd name="T68" fmla="*/ 6 w 474"/>
                    <a:gd name="T69" fmla="*/ 426 h 678"/>
                    <a:gd name="T70" fmla="*/ 0 w 474"/>
                    <a:gd name="T71" fmla="*/ 324 h 678"/>
                    <a:gd name="T72" fmla="*/ 2 w 474"/>
                    <a:gd name="T73" fmla="*/ 234 h 678"/>
                    <a:gd name="T74" fmla="*/ 6 w 474"/>
                    <a:gd name="T75" fmla="*/ 200 h 678"/>
                    <a:gd name="T76" fmla="*/ 10 w 474"/>
                    <a:gd name="T77" fmla="*/ 134 h 678"/>
                    <a:gd name="T78" fmla="*/ 12 w 474"/>
                    <a:gd name="T79" fmla="*/ 0 h 678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474"/>
                    <a:gd name="T121" fmla="*/ 0 h 678"/>
                    <a:gd name="T122" fmla="*/ 474 w 474"/>
                    <a:gd name="T123" fmla="*/ 678 h 678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474" h="678">
                      <a:moveTo>
                        <a:pt x="12" y="0"/>
                      </a:moveTo>
                      <a:lnTo>
                        <a:pt x="12" y="0"/>
                      </a:lnTo>
                      <a:lnTo>
                        <a:pt x="50" y="26"/>
                      </a:lnTo>
                      <a:lnTo>
                        <a:pt x="90" y="52"/>
                      </a:lnTo>
                      <a:lnTo>
                        <a:pt x="134" y="84"/>
                      </a:lnTo>
                      <a:lnTo>
                        <a:pt x="156" y="104"/>
                      </a:lnTo>
                      <a:lnTo>
                        <a:pt x="176" y="122"/>
                      </a:lnTo>
                      <a:lnTo>
                        <a:pt x="196" y="142"/>
                      </a:lnTo>
                      <a:lnTo>
                        <a:pt x="212" y="162"/>
                      </a:lnTo>
                      <a:lnTo>
                        <a:pt x="226" y="180"/>
                      </a:lnTo>
                      <a:lnTo>
                        <a:pt x="236" y="200"/>
                      </a:lnTo>
                      <a:lnTo>
                        <a:pt x="240" y="218"/>
                      </a:lnTo>
                      <a:lnTo>
                        <a:pt x="242" y="226"/>
                      </a:lnTo>
                      <a:lnTo>
                        <a:pt x="240" y="234"/>
                      </a:lnTo>
                      <a:lnTo>
                        <a:pt x="232" y="268"/>
                      </a:lnTo>
                      <a:lnTo>
                        <a:pt x="222" y="302"/>
                      </a:lnTo>
                      <a:lnTo>
                        <a:pt x="198" y="372"/>
                      </a:lnTo>
                      <a:lnTo>
                        <a:pt x="188" y="406"/>
                      </a:lnTo>
                      <a:lnTo>
                        <a:pt x="178" y="436"/>
                      </a:lnTo>
                      <a:lnTo>
                        <a:pt x="174" y="460"/>
                      </a:lnTo>
                      <a:lnTo>
                        <a:pt x="172" y="480"/>
                      </a:lnTo>
                      <a:lnTo>
                        <a:pt x="180" y="476"/>
                      </a:lnTo>
                      <a:lnTo>
                        <a:pt x="204" y="464"/>
                      </a:lnTo>
                      <a:lnTo>
                        <a:pt x="220" y="458"/>
                      </a:lnTo>
                      <a:lnTo>
                        <a:pt x="240" y="452"/>
                      </a:lnTo>
                      <a:lnTo>
                        <a:pt x="260" y="448"/>
                      </a:lnTo>
                      <a:lnTo>
                        <a:pt x="284" y="446"/>
                      </a:lnTo>
                      <a:lnTo>
                        <a:pt x="308" y="444"/>
                      </a:lnTo>
                      <a:lnTo>
                        <a:pt x="334" y="440"/>
                      </a:lnTo>
                      <a:lnTo>
                        <a:pt x="360" y="432"/>
                      </a:lnTo>
                      <a:lnTo>
                        <a:pt x="384" y="426"/>
                      </a:lnTo>
                      <a:lnTo>
                        <a:pt x="420" y="412"/>
                      </a:lnTo>
                      <a:lnTo>
                        <a:pt x="436" y="406"/>
                      </a:lnTo>
                      <a:lnTo>
                        <a:pt x="434" y="414"/>
                      </a:lnTo>
                      <a:lnTo>
                        <a:pt x="432" y="424"/>
                      </a:lnTo>
                      <a:lnTo>
                        <a:pt x="434" y="436"/>
                      </a:lnTo>
                      <a:lnTo>
                        <a:pt x="438" y="450"/>
                      </a:lnTo>
                      <a:lnTo>
                        <a:pt x="444" y="464"/>
                      </a:lnTo>
                      <a:lnTo>
                        <a:pt x="456" y="480"/>
                      </a:lnTo>
                      <a:lnTo>
                        <a:pt x="464" y="486"/>
                      </a:lnTo>
                      <a:lnTo>
                        <a:pt x="474" y="494"/>
                      </a:lnTo>
                      <a:lnTo>
                        <a:pt x="442" y="518"/>
                      </a:lnTo>
                      <a:lnTo>
                        <a:pt x="406" y="542"/>
                      </a:lnTo>
                      <a:lnTo>
                        <a:pt x="358" y="572"/>
                      </a:lnTo>
                      <a:lnTo>
                        <a:pt x="302" y="604"/>
                      </a:lnTo>
                      <a:lnTo>
                        <a:pt x="270" y="618"/>
                      </a:lnTo>
                      <a:lnTo>
                        <a:pt x="238" y="632"/>
                      </a:lnTo>
                      <a:lnTo>
                        <a:pt x="204" y="646"/>
                      </a:lnTo>
                      <a:lnTo>
                        <a:pt x="170" y="658"/>
                      </a:lnTo>
                      <a:lnTo>
                        <a:pt x="134" y="666"/>
                      </a:lnTo>
                      <a:lnTo>
                        <a:pt x="98" y="674"/>
                      </a:lnTo>
                      <a:lnTo>
                        <a:pt x="92" y="676"/>
                      </a:lnTo>
                      <a:lnTo>
                        <a:pt x="86" y="678"/>
                      </a:lnTo>
                      <a:lnTo>
                        <a:pt x="76" y="676"/>
                      </a:lnTo>
                      <a:lnTo>
                        <a:pt x="72" y="672"/>
                      </a:lnTo>
                      <a:lnTo>
                        <a:pt x="66" y="668"/>
                      </a:lnTo>
                      <a:lnTo>
                        <a:pt x="62" y="660"/>
                      </a:lnTo>
                      <a:lnTo>
                        <a:pt x="56" y="650"/>
                      </a:lnTo>
                      <a:lnTo>
                        <a:pt x="44" y="622"/>
                      </a:lnTo>
                      <a:lnTo>
                        <a:pt x="32" y="582"/>
                      </a:lnTo>
                      <a:lnTo>
                        <a:pt x="20" y="532"/>
                      </a:lnTo>
                      <a:lnTo>
                        <a:pt x="12" y="480"/>
                      </a:lnTo>
                      <a:lnTo>
                        <a:pt x="6" y="426"/>
                      </a:lnTo>
                      <a:lnTo>
                        <a:pt x="2" y="374"/>
                      </a:lnTo>
                      <a:lnTo>
                        <a:pt x="0" y="324"/>
                      </a:lnTo>
                      <a:lnTo>
                        <a:pt x="0" y="276"/>
                      </a:lnTo>
                      <a:lnTo>
                        <a:pt x="2" y="234"/>
                      </a:lnTo>
                      <a:lnTo>
                        <a:pt x="6" y="200"/>
                      </a:lnTo>
                      <a:lnTo>
                        <a:pt x="8" y="168"/>
                      </a:lnTo>
                      <a:lnTo>
                        <a:pt x="10" y="134"/>
                      </a:lnTo>
                      <a:lnTo>
                        <a:pt x="12" y="7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89" name="Freeform 519"/>
                <p:cNvSpPr>
                  <a:spLocks/>
                </p:cNvSpPr>
                <p:nvPr/>
              </p:nvSpPr>
              <p:spPr bwMode="auto">
                <a:xfrm>
                  <a:off x="1586" y="3540"/>
                  <a:ext cx="474" cy="678"/>
                </a:xfrm>
                <a:custGeom>
                  <a:avLst/>
                  <a:gdLst>
                    <a:gd name="T0" fmla="*/ 12 w 474"/>
                    <a:gd name="T1" fmla="*/ 0 h 678"/>
                    <a:gd name="T2" fmla="*/ 90 w 474"/>
                    <a:gd name="T3" fmla="*/ 52 h 678"/>
                    <a:gd name="T4" fmla="*/ 156 w 474"/>
                    <a:gd name="T5" fmla="*/ 104 h 678"/>
                    <a:gd name="T6" fmla="*/ 196 w 474"/>
                    <a:gd name="T7" fmla="*/ 142 h 678"/>
                    <a:gd name="T8" fmla="*/ 226 w 474"/>
                    <a:gd name="T9" fmla="*/ 180 h 678"/>
                    <a:gd name="T10" fmla="*/ 240 w 474"/>
                    <a:gd name="T11" fmla="*/ 218 h 678"/>
                    <a:gd name="T12" fmla="*/ 240 w 474"/>
                    <a:gd name="T13" fmla="*/ 234 h 678"/>
                    <a:gd name="T14" fmla="*/ 232 w 474"/>
                    <a:gd name="T15" fmla="*/ 268 h 678"/>
                    <a:gd name="T16" fmla="*/ 198 w 474"/>
                    <a:gd name="T17" fmla="*/ 372 h 678"/>
                    <a:gd name="T18" fmla="*/ 178 w 474"/>
                    <a:gd name="T19" fmla="*/ 436 h 678"/>
                    <a:gd name="T20" fmla="*/ 172 w 474"/>
                    <a:gd name="T21" fmla="*/ 480 h 678"/>
                    <a:gd name="T22" fmla="*/ 180 w 474"/>
                    <a:gd name="T23" fmla="*/ 476 h 678"/>
                    <a:gd name="T24" fmla="*/ 220 w 474"/>
                    <a:gd name="T25" fmla="*/ 458 h 678"/>
                    <a:gd name="T26" fmla="*/ 260 w 474"/>
                    <a:gd name="T27" fmla="*/ 448 h 678"/>
                    <a:gd name="T28" fmla="*/ 284 w 474"/>
                    <a:gd name="T29" fmla="*/ 446 h 678"/>
                    <a:gd name="T30" fmla="*/ 334 w 474"/>
                    <a:gd name="T31" fmla="*/ 440 h 678"/>
                    <a:gd name="T32" fmla="*/ 384 w 474"/>
                    <a:gd name="T33" fmla="*/ 426 h 678"/>
                    <a:gd name="T34" fmla="*/ 436 w 474"/>
                    <a:gd name="T35" fmla="*/ 406 h 678"/>
                    <a:gd name="T36" fmla="*/ 434 w 474"/>
                    <a:gd name="T37" fmla="*/ 414 h 678"/>
                    <a:gd name="T38" fmla="*/ 434 w 474"/>
                    <a:gd name="T39" fmla="*/ 436 h 678"/>
                    <a:gd name="T40" fmla="*/ 444 w 474"/>
                    <a:gd name="T41" fmla="*/ 464 h 678"/>
                    <a:gd name="T42" fmla="*/ 464 w 474"/>
                    <a:gd name="T43" fmla="*/ 486 h 678"/>
                    <a:gd name="T44" fmla="*/ 474 w 474"/>
                    <a:gd name="T45" fmla="*/ 494 h 678"/>
                    <a:gd name="T46" fmla="*/ 406 w 474"/>
                    <a:gd name="T47" fmla="*/ 542 h 678"/>
                    <a:gd name="T48" fmla="*/ 302 w 474"/>
                    <a:gd name="T49" fmla="*/ 604 h 678"/>
                    <a:gd name="T50" fmla="*/ 238 w 474"/>
                    <a:gd name="T51" fmla="*/ 632 h 678"/>
                    <a:gd name="T52" fmla="*/ 170 w 474"/>
                    <a:gd name="T53" fmla="*/ 658 h 678"/>
                    <a:gd name="T54" fmla="*/ 98 w 474"/>
                    <a:gd name="T55" fmla="*/ 674 h 678"/>
                    <a:gd name="T56" fmla="*/ 92 w 474"/>
                    <a:gd name="T57" fmla="*/ 676 h 678"/>
                    <a:gd name="T58" fmla="*/ 76 w 474"/>
                    <a:gd name="T59" fmla="*/ 676 h 678"/>
                    <a:gd name="T60" fmla="*/ 66 w 474"/>
                    <a:gd name="T61" fmla="*/ 668 h 678"/>
                    <a:gd name="T62" fmla="*/ 56 w 474"/>
                    <a:gd name="T63" fmla="*/ 650 h 678"/>
                    <a:gd name="T64" fmla="*/ 32 w 474"/>
                    <a:gd name="T65" fmla="*/ 582 h 678"/>
                    <a:gd name="T66" fmla="*/ 20 w 474"/>
                    <a:gd name="T67" fmla="*/ 532 h 678"/>
                    <a:gd name="T68" fmla="*/ 6 w 474"/>
                    <a:gd name="T69" fmla="*/ 426 h 678"/>
                    <a:gd name="T70" fmla="*/ 0 w 474"/>
                    <a:gd name="T71" fmla="*/ 324 h 678"/>
                    <a:gd name="T72" fmla="*/ 2 w 474"/>
                    <a:gd name="T73" fmla="*/ 234 h 678"/>
                    <a:gd name="T74" fmla="*/ 6 w 474"/>
                    <a:gd name="T75" fmla="*/ 200 h 678"/>
                    <a:gd name="T76" fmla="*/ 10 w 474"/>
                    <a:gd name="T77" fmla="*/ 134 h 678"/>
                    <a:gd name="T78" fmla="*/ 12 w 474"/>
                    <a:gd name="T79" fmla="*/ 0 h 678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474"/>
                    <a:gd name="T121" fmla="*/ 0 h 678"/>
                    <a:gd name="T122" fmla="*/ 474 w 474"/>
                    <a:gd name="T123" fmla="*/ 678 h 678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474" h="678">
                      <a:moveTo>
                        <a:pt x="12" y="0"/>
                      </a:moveTo>
                      <a:lnTo>
                        <a:pt x="12" y="0"/>
                      </a:lnTo>
                      <a:lnTo>
                        <a:pt x="50" y="26"/>
                      </a:lnTo>
                      <a:lnTo>
                        <a:pt x="90" y="52"/>
                      </a:lnTo>
                      <a:lnTo>
                        <a:pt x="134" y="84"/>
                      </a:lnTo>
                      <a:lnTo>
                        <a:pt x="156" y="104"/>
                      </a:lnTo>
                      <a:lnTo>
                        <a:pt x="176" y="122"/>
                      </a:lnTo>
                      <a:lnTo>
                        <a:pt x="196" y="142"/>
                      </a:lnTo>
                      <a:lnTo>
                        <a:pt x="212" y="162"/>
                      </a:lnTo>
                      <a:lnTo>
                        <a:pt x="226" y="180"/>
                      </a:lnTo>
                      <a:lnTo>
                        <a:pt x="236" y="200"/>
                      </a:lnTo>
                      <a:lnTo>
                        <a:pt x="240" y="218"/>
                      </a:lnTo>
                      <a:lnTo>
                        <a:pt x="242" y="226"/>
                      </a:lnTo>
                      <a:lnTo>
                        <a:pt x="240" y="234"/>
                      </a:lnTo>
                      <a:lnTo>
                        <a:pt x="232" y="268"/>
                      </a:lnTo>
                      <a:lnTo>
                        <a:pt x="222" y="302"/>
                      </a:lnTo>
                      <a:lnTo>
                        <a:pt x="198" y="372"/>
                      </a:lnTo>
                      <a:lnTo>
                        <a:pt x="188" y="406"/>
                      </a:lnTo>
                      <a:lnTo>
                        <a:pt x="178" y="436"/>
                      </a:lnTo>
                      <a:lnTo>
                        <a:pt x="174" y="460"/>
                      </a:lnTo>
                      <a:lnTo>
                        <a:pt x="172" y="480"/>
                      </a:lnTo>
                      <a:lnTo>
                        <a:pt x="180" y="476"/>
                      </a:lnTo>
                      <a:lnTo>
                        <a:pt x="204" y="464"/>
                      </a:lnTo>
                      <a:lnTo>
                        <a:pt x="220" y="458"/>
                      </a:lnTo>
                      <a:lnTo>
                        <a:pt x="240" y="452"/>
                      </a:lnTo>
                      <a:lnTo>
                        <a:pt x="260" y="448"/>
                      </a:lnTo>
                      <a:lnTo>
                        <a:pt x="284" y="446"/>
                      </a:lnTo>
                      <a:lnTo>
                        <a:pt x="308" y="444"/>
                      </a:lnTo>
                      <a:lnTo>
                        <a:pt x="334" y="440"/>
                      </a:lnTo>
                      <a:lnTo>
                        <a:pt x="360" y="432"/>
                      </a:lnTo>
                      <a:lnTo>
                        <a:pt x="384" y="426"/>
                      </a:lnTo>
                      <a:lnTo>
                        <a:pt x="420" y="412"/>
                      </a:lnTo>
                      <a:lnTo>
                        <a:pt x="436" y="406"/>
                      </a:lnTo>
                      <a:lnTo>
                        <a:pt x="434" y="414"/>
                      </a:lnTo>
                      <a:lnTo>
                        <a:pt x="432" y="424"/>
                      </a:lnTo>
                      <a:lnTo>
                        <a:pt x="434" y="436"/>
                      </a:lnTo>
                      <a:lnTo>
                        <a:pt x="438" y="450"/>
                      </a:lnTo>
                      <a:lnTo>
                        <a:pt x="444" y="464"/>
                      </a:lnTo>
                      <a:lnTo>
                        <a:pt x="456" y="480"/>
                      </a:lnTo>
                      <a:lnTo>
                        <a:pt x="464" y="486"/>
                      </a:lnTo>
                      <a:lnTo>
                        <a:pt x="474" y="494"/>
                      </a:lnTo>
                      <a:lnTo>
                        <a:pt x="442" y="518"/>
                      </a:lnTo>
                      <a:lnTo>
                        <a:pt x="406" y="542"/>
                      </a:lnTo>
                      <a:lnTo>
                        <a:pt x="358" y="572"/>
                      </a:lnTo>
                      <a:lnTo>
                        <a:pt x="302" y="604"/>
                      </a:lnTo>
                      <a:lnTo>
                        <a:pt x="270" y="618"/>
                      </a:lnTo>
                      <a:lnTo>
                        <a:pt x="238" y="632"/>
                      </a:lnTo>
                      <a:lnTo>
                        <a:pt x="204" y="646"/>
                      </a:lnTo>
                      <a:lnTo>
                        <a:pt x="170" y="658"/>
                      </a:lnTo>
                      <a:lnTo>
                        <a:pt x="134" y="666"/>
                      </a:lnTo>
                      <a:lnTo>
                        <a:pt x="98" y="674"/>
                      </a:lnTo>
                      <a:lnTo>
                        <a:pt x="92" y="676"/>
                      </a:lnTo>
                      <a:lnTo>
                        <a:pt x="86" y="678"/>
                      </a:lnTo>
                      <a:lnTo>
                        <a:pt x="76" y="676"/>
                      </a:lnTo>
                      <a:lnTo>
                        <a:pt x="72" y="672"/>
                      </a:lnTo>
                      <a:lnTo>
                        <a:pt x="66" y="668"/>
                      </a:lnTo>
                      <a:lnTo>
                        <a:pt x="62" y="660"/>
                      </a:lnTo>
                      <a:lnTo>
                        <a:pt x="56" y="650"/>
                      </a:lnTo>
                      <a:lnTo>
                        <a:pt x="44" y="622"/>
                      </a:lnTo>
                      <a:lnTo>
                        <a:pt x="32" y="582"/>
                      </a:lnTo>
                      <a:lnTo>
                        <a:pt x="20" y="532"/>
                      </a:lnTo>
                      <a:lnTo>
                        <a:pt x="12" y="480"/>
                      </a:lnTo>
                      <a:lnTo>
                        <a:pt x="6" y="426"/>
                      </a:lnTo>
                      <a:lnTo>
                        <a:pt x="2" y="374"/>
                      </a:lnTo>
                      <a:lnTo>
                        <a:pt x="0" y="324"/>
                      </a:lnTo>
                      <a:lnTo>
                        <a:pt x="0" y="276"/>
                      </a:lnTo>
                      <a:lnTo>
                        <a:pt x="2" y="234"/>
                      </a:lnTo>
                      <a:lnTo>
                        <a:pt x="6" y="200"/>
                      </a:lnTo>
                      <a:lnTo>
                        <a:pt x="8" y="168"/>
                      </a:lnTo>
                      <a:lnTo>
                        <a:pt x="10" y="134"/>
                      </a:lnTo>
                      <a:lnTo>
                        <a:pt x="12" y="7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90" name="Freeform 520"/>
                <p:cNvSpPr>
                  <a:spLocks/>
                </p:cNvSpPr>
                <p:nvPr/>
              </p:nvSpPr>
              <p:spPr bwMode="auto">
                <a:xfrm>
                  <a:off x="1652" y="3562"/>
                  <a:ext cx="142" cy="370"/>
                </a:xfrm>
                <a:custGeom>
                  <a:avLst/>
                  <a:gdLst>
                    <a:gd name="T0" fmla="*/ 0 w 142"/>
                    <a:gd name="T1" fmla="*/ 0 h 370"/>
                    <a:gd name="T2" fmla="*/ 0 w 142"/>
                    <a:gd name="T3" fmla="*/ 0 h 370"/>
                    <a:gd name="T4" fmla="*/ 10 w 142"/>
                    <a:gd name="T5" fmla="*/ 8 h 370"/>
                    <a:gd name="T6" fmla="*/ 32 w 142"/>
                    <a:gd name="T7" fmla="*/ 30 h 370"/>
                    <a:gd name="T8" fmla="*/ 62 w 142"/>
                    <a:gd name="T9" fmla="*/ 64 h 370"/>
                    <a:gd name="T10" fmla="*/ 78 w 142"/>
                    <a:gd name="T11" fmla="*/ 84 h 370"/>
                    <a:gd name="T12" fmla="*/ 92 w 142"/>
                    <a:gd name="T13" fmla="*/ 108 h 370"/>
                    <a:gd name="T14" fmla="*/ 108 w 142"/>
                    <a:gd name="T15" fmla="*/ 134 h 370"/>
                    <a:gd name="T16" fmla="*/ 120 w 142"/>
                    <a:gd name="T17" fmla="*/ 162 h 370"/>
                    <a:gd name="T18" fmla="*/ 132 w 142"/>
                    <a:gd name="T19" fmla="*/ 194 h 370"/>
                    <a:gd name="T20" fmla="*/ 138 w 142"/>
                    <a:gd name="T21" fmla="*/ 226 h 370"/>
                    <a:gd name="T22" fmla="*/ 142 w 142"/>
                    <a:gd name="T23" fmla="*/ 260 h 370"/>
                    <a:gd name="T24" fmla="*/ 142 w 142"/>
                    <a:gd name="T25" fmla="*/ 276 h 370"/>
                    <a:gd name="T26" fmla="*/ 142 w 142"/>
                    <a:gd name="T27" fmla="*/ 294 h 370"/>
                    <a:gd name="T28" fmla="*/ 140 w 142"/>
                    <a:gd name="T29" fmla="*/ 312 h 370"/>
                    <a:gd name="T30" fmla="*/ 136 w 142"/>
                    <a:gd name="T31" fmla="*/ 332 h 370"/>
                    <a:gd name="T32" fmla="*/ 130 w 142"/>
                    <a:gd name="T33" fmla="*/ 350 h 370"/>
                    <a:gd name="T34" fmla="*/ 122 w 142"/>
                    <a:gd name="T35" fmla="*/ 370 h 370"/>
                    <a:gd name="T36" fmla="*/ 122 w 142"/>
                    <a:gd name="T37" fmla="*/ 370 h 370"/>
                    <a:gd name="T38" fmla="*/ 124 w 142"/>
                    <a:gd name="T39" fmla="*/ 362 h 370"/>
                    <a:gd name="T40" fmla="*/ 128 w 142"/>
                    <a:gd name="T41" fmla="*/ 340 h 370"/>
                    <a:gd name="T42" fmla="*/ 130 w 142"/>
                    <a:gd name="T43" fmla="*/ 306 h 370"/>
                    <a:gd name="T44" fmla="*/ 130 w 142"/>
                    <a:gd name="T45" fmla="*/ 286 h 370"/>
                    <a:gd name="T46" fmla="*/ 128 w 142"/>
                    <a:gd name="T47" fmla="*/ 262 h 370"/>
                    <a:gd name="T48" fmla="*/ 122 w 142"/>
                    <a:gd name="T49" fmla="*/ 236 h 370"/>
                    <a:gd name="T50" fmla="*/ 116 w 142"/>
                    <a:gd name="T51" fmla="*/ 208 h 370"/>
                    <a:gd name="T52" fmla="*/ 106 w 142"/>
                    <a:gd name="T53" fmla="*/ 178 h 370"/>
                    <a:gd name="T54" fmla="*/ 94 w 142"/>
                    <a:gd name="T55" fmla="*/ 146 h 370"/>
                    <a:gd name="T56" fmla="*/ 76 w 142"/>
                    <a:gd name="T57" fmla="*/ 112 h 370"/>
                    <a:gd name="T58" fmla="*/ 56 w 142"/>
                    <a:gd name="T59" fmla="*/ 76 h 370"/>
                    <a:gd name="T60" fmla="*/ 30 w 142"/>
                    <a:gd name="T61" fmla="*/ 38 h 370"/>
                    <a:gd name="T62" fmla="*/ 0 w 142"/>
                    <a:gd name="T63" fmla="*/ 0 h 3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142"/>
                    <a:gd name="T97" fmla="*/ 0 h 370"/>
                    <a:gd name="T98" fmla="*/ 142 w 142"/>
                    <a:gd name="T99" fmla="*/ 370 h 3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142" h="37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" y="8"/>
                      </a:lnTo>
                      <a:lnTo>
                        <a:pt x="32" y="30"/>
                      </a:lnTo>
                      <a:lnTo>
                        <a:pt x="62" y="64"/>
                      </a:lnTo>
                      <a:lnTo>
                        <a:pt x="78" y="84"/>
                      </a:lnTo>
                      <a:lnTo>
                        <a:pt x="92" y="108"/>
                      </a:lnTo>
                      <a:lnTo>
                        <a:pt x="108" y="134"/>
                      </a:lnTo>
                      <a:lnTo>
                        <a:pt x="120" y="162"/>
                      </a:lnTo>
                      <a:lnTo>
                        <a:pt x="132" y="194"/>
                      </a:lnTo>
                      <a:lnTo>
                        <a:pt x="138" y="226"/>
                      </a:lnTo>
                      <a:lnTo>
                        <a:pt x="142" y="260"/>
                      </a:lnTo>
                      <a:lnTo>
                        <a:pt x="142" y="276"/>
                      </a:lnTo>
                      <a:lnTo>
                        <a:pt x="142" y="294"/>
                      </a:lnTo>
                      <a:lnTo>
                        <a:pt x="140" y="312"/>
                      </a:lnTo>
                      <a:lnTo>
                        <a:pt x="136" y="332"/>
                      </a:lnTo>
                      <a:lnTo>
                        <a:pt x="130" y="350"/>
                      </a:lnTo>
                      <a:lnTo>
                        <a:pt x="122" y="370"/>
                      </a:lnTo>
                      <a:lnTo>
                        <a:pt x="124" y="362"/>
                      </a:lnTo>
                      <a:lnTo>
                        <a:pt x="128" y="340"/>
                      </a:lnTo>
                      <a:lnTo>
                        <a:pt x="130" y="306"/>
                      </a:lnTo>
                      <a:lnTo>
                        <a:pt x="130" y="286"/>
                      </a:lnTo>
                      <a:lnTo>
                        <a:pt x="128" y="262"/>
                      </a:lnTo>
                      <a:lnTo>
                        <a:pt x="122" y="236"/>
                      </a:lnTo>
                      <a:lnTo>
                        <a:pt x="116" y="208"/>
                      </a:lnTo>
                      <a:lnTo>
                        <a:pt x="106" y="178"/>
                      </a:lnTo>
                      <a:lnTo>
                        <a:pt x="94" y="146"/>
                      </a:lnTo>
                      <a:lnTo>
                        <a:pt x="76" y="112"/>
                      </a:lnTo>
                      <a:lnTo>
                        <a:pt x="56" y="76"/>
                      </a:lnTo>
                      <a:lnTo>
                        <a:pt x="30" y="3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91" name="Freeform 521"/>
                <p:cNvSpPr>
                  <a:spLocks/>
                </p:cNvSpPr>
                <p:nvPr/>
              </p:nvSpPr>
              <p:spPr bwMode="auto">
                <a:xfrm>
                  <a:off x="1652" y="3562"/>
                  <a:ext cx="142" cy="370"/>
                </a:xfrm>
                <a:custGeom>
                  <a:avLst/>
                  <a:gdLst>
                    <a:gd name="T0" fmla="*/ 0 w 142"/>
                    <a:gd name="T1" fmla="*/ 0 h 370"/>
                    <a:gd name="T2" fmla="*/ 0 w 142"/>
                    <a:gd name="T3" fmla="*/ 0 h 370"/>
                    <a:gd name="T4" fmla="*/ 10 w 142"/>
                    <a:gd name="T5" fmla="*/ 8 h 370"/>
                    <a:gd name="T6" fmla="*/ 32 w 142"/>
                    <a:gd name="T7" fmla="*/ 30 h 370"/>
                    <a:gd name="T8" fmla="*/ 62 w 142"/>
                    <a:gd name="T9" fmla="*/ 64 h 370"/>
                    <a:gd name="T10" fmla="*/ 78 w 142"/>
                    <a:gd name="T11" fmla="*/ 84 h 370"/>
                    <a:gd name="T12" fmla="*/ 92 w 142"/>
                    <a:gd name="T13" fmla="*/ 108 h 370"/>
                    <a:gd name="T14" fmla="*/ 108 w 142"/>
                    <a:gd name="T15" fmla="*/ 134 h 370"/>
                    <a:gd name="T16" fmla="*/ 120 w 142"/>
                    <a:gd name="T17" fmla="*/ 162 h 370"/>
                    <a:gd name="T18" fmla="*/ 132 w 142"/>
                    <a:gd name="T19" fmla="*/ 194 h 370"/>
                    <a:gd name="T20" fmla="*/ 138 w 142"/>
                    <a:gd name="T21" fmla="*/ 226 h 370"/>
                    <a:gd name="T22" fmla="*/ 142 w 142"/>
                    <a:gd name="T23" fmla="*/ 260 h 370"/>
                    <a:gd name="T24" fmla="*/ 142 w 142"/>
                    <a:gd name="T25" fmla="*/ 276 h 370"/>
                    <a:gd name="T26" fmla="*/ 142 w 142"/>
                    <a:gd name="T27" fmla="*/ 294 h 370"/>
                    <a:gd name="T28" fmla="*/ 140 w 142"/>
                    <a:gd name="T29" fmla="*/ 312 h 370"/>
                    <a:gd name="T30" fmla="*/ 136 w 142"/>
                    <a:gd name="T31" fmla="*/ 332 h 370"/>
                    <a:gd name="T32" fmla="*/ 130 w 142"/>
                    <a:gd name="T33" fmla="*/ 350 h 370"/>
                    <a:gd name="T34" fmla="*/ 122 w 142"/>
                    <a:gd name="T35" fmla="*/ 370 h 370"/>
                    <a:gd name="T36" fmla="*/ 122 w 142"/>
                    <a:gd name="T37" fmla="*/ 370 h 370"/>
                    <a:gd name="T38" fmla="*/ 124 w 142"/>
                    <a:gd name="T39" fmla="*/ 362 h 370"/>
                    <a:gd name="T40" fmla="*/ 128 w 142"/>
                    <a:gd name="T41" fmla="*/ 340 h 370"/>
                    <a:gd name="T42" fmla="*/ 130 w 142"/>
                    <a:gd name="T43" fmla="*/ 306 h 370"/>
                    <a:gd name="T44" fmla="*/ 130 w 142"/>
                    <a:gd name="T45" fmla="*/ 286 h 370"/>
                    <a:gd name="T46" fmla="*/ 128 w 142"/>
                    <a:gd name="T47" fmla="*/ 262 h 370"/>
                    <a:gd name="T48" fmla="*/ 122 w 142"/>
                    <a:gd name="T49" fmla="*/ 236 h 370"/>
                    <a:gd name="T50" fmla="*/ 116 w 142"/>
                    <a:gd name="T51" fmla="*/ 208 h 370"/>
                    <a:gd name="T52" fmla="*/ 106 w 142"/>
                    <a:gd name="T53" fmla="*/ 178 h 370"/>
                    <a:gd name="T54" fmla="*/ 94 w 142"/>
                    <a:gd name="T55" fmla="*/ 146 h 370"/>
                    <a:gd name="T56" fmla="*/ 76 w 142"/>
                    <a:gd name="T57" fmla="*/ 112 h 370"/>
                    <a:gd name="T58" fmla="*/ 56 w 142"/>
                    <a:gd name="T59" fmla="*/ 76 h 370"/>
                    <a:gd name="T60" fmla="*/ 30 w 142"/>
                    <a:gd name="T61" fmla="*/ 38 h 370"/>
                    <a:gd name="T62" fmla="*/ 0 w 142"/>
                    <a:gd name="T63" fmla="*/ 0 h 3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142"/>
                    <a:gd name="T97" fmla="*/ 0 h 370"/>
                    <a:gd name="T98" fmla="*/ 142 w 142"/>
                    <a:gd name="T99" fmla="*/ 370 h 3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142" h="37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" y="8"/>
                      </a:lnTo>
                      <a:lnTo>
                        <a:pt x="32" y="30"/>
                      </a:lnTo>
                      <a:lnTo>
                        <a:pt x="62" y="64"/>
                      </a:lnTo>
                      <a:lnTo>
                        <a:pt x="78" y="84"/>
                      </a:lnTo>
                      <a:lnTo>
                        <a:pt x="92" y="108"/>
                      </a:lnTo>
                      <a:lnTo>
                        <a:pt x="108" y="134"/>
                      </a:lnTo>
                      <a:lnTo>
                        <a:pt x="120" y="162"/>
                      </a:lnTo>
                      <a:lnTo>
                        <a:pt x="132" y="194"/>
                      </a:lnTo>
                      <a:lnTo>
                        <a:pt x="138" y="226"/>
                      </a:lnTo>
                      <a:lnTo>
                        <a:pt x="142" y="260"/>
                      </a:lnTo>
                      <a:lnTo>
                        <a:pt x="142" y="276"/>
                      </a:lnTo>
                      <a:lnTo>
                        <a:pt x="142" y="294"/>
                      </a:lnTo>
                      <a:lnTo>
                        <a:pt x="140" y="312"/>
                      </a:lnTo>
                      <a:lnTo>
                        <a:pt x="136" y="332"/>
                      </a:lnTo>
                      <a:lnTo>
                        <a:pt x="130" y="350"/>
                      </a:lnTo>
                      <a:lnTo>
                        <a:pt x="122" y="370"/>
                      </a:lnTo>
                      <a:lnTo>
                        <a:pt x="124" y="362"/>
                      </a:lnTo>
                      <a:lnTo>
                        <a:pt x="128" y="340"/>
                      </a:lnTo>
                      <a:lnTo>
                        <a:pt x="130" y="306"/>
                      </a:lnTo>
                      <a:lnTo>
                        <a:pt x="130" y="286"/>
                      </a:lnTo>
                      <a:lnTo>
                        <a:pt x="128" y="262"/>
                      </a:lnTo>
                      <a:lnTo>
                        <a:pt x="122" y="236"/>
                      </a:lnTo>
                      <a:lnTo>
                        <a:pt x="116" y="208"/>
                      </a:lnTo>
                      <a:lnTo>
                        <a:pt x="106" y="178"/>
                      </a:lnTo>
                      <a:lnTo>
                        <a:pt x="94" y="146"/>
                      </a:lnTo>
                      <a:lnTo>
                        <a:pt x="76" y="112"/>
                      </a:lnTo>
                      <a:lnTo>
                        <a:pt x="56" y="76"/>
                      </a:lnTo>
                      <a:lnTo>
                        <a:pt x="30" y="38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92" name="Freeform 522"/>
                <p:cNvSpPr>
                  <a:spLocks/>
                </p:cNvSpPr>
                <p:nvPr/>
              </p:nvSpPr>
              <p:spPr bwMode="auto">
                <a:xfrm>
                  <a:off x="2150" y="3390"/>
                  <a:ext cx="8" cy="14"/>
                </a:xfrm>
                <a:custGeom>
                  <a:avLst/>
                  <a:gdLst>
                    <a:gd name="T0" fmla="*/ 6 w 8"/>
                    <a:gd name="T1" fmla="*/ 0 h 14"/>
                    <a:gd name="T2" fmla="*/ 6 w 8"/>
                    <a:gd name="T3" fmla="*/ 0 h 14"/>
                    <a:gd name="T4" fmla="*/ 8 w 8"/>
                    <a:gd name="T5" fmla="*/ 6 h 14"/>
                    <a:gd name="T6" fmla="*/ 6 w 8"/>
                    <a:gd name="T7" fmla="*/ 10 h 14"/>
                    <a:gd name="T8" fmla="*/ 0 w 8"/>
                    <a:gd name="T9" fmla="*/ 14 h 14"/>
                    <a:gd name="T10" fmla="*/ 0 w 8"/>
                    <a:gd name="T11" fmla="*/ 14 h 14"/>
                    <a:gd name="T12" fmla="*/ 2 w 8"/>
                    <a:gd name="T13" fmla="*/ 8 h 14"/>
                    <a:gd name="T14" fmla="*/ 6 w 8"/>
                    <a:gd name="T15" fmla="*/ 0 h 1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8"/>
                    <a:gd name="T25" fmla="*/ 0 h 14"/>
                    <a:gd name="T26" fmla="*/ 8 w 8"/>
                    <a:gd name="T27" fmla="*/ 14 h 14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8" h="14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8" y="6"/>
                      </a:lnTo>
                      <a:lnTo>
                        <a:pt x="6" y="10"/>
                      </a:lnTo>
                      <a:lnTo>
                        <a:pt x="0" y="14"/>
                      </a:lnTo>
                      <a:lnTo>
                        <a:pt x="2" y="8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93" name="Freeform 523"/>
                <p:cNvSpPr>
                  <a:spLocks/>
                </p:cNvSpPr>
                <p:nvPr/>
              </p:nvSpPr>
              <p:spPr bwMode="auto">
                <a:xfrm>
                  <a:off x="2150" y="3390"/>
                  <a:ext cx="8" cy="14"/>
                </a:xfrm>
                <a:custGeom>
                  <a:avLst/>
                  <a:gdLst>
                    <a:gd name="T0" fmla="*/ 6 w 8"/>
                    <a:gd name="T1" fmla="*/ 0 h 14"/>
                    <a:gd name="T2" fmla="*/ 6 w 8"/>
                    <a:gd name="T3" fmla="*/ 0 h 14"/>
                    <a:gd name="T4" fmla="*/ 8 w 8"/>
                    <a:gd name="T5" fmla="*/ 6 h 14"/>
                    <a:gd name="T6" fmla="*/ 6 w 8"/>
                    <a:gd name="T7" fmla="*/ 10 h 14"/>
                    <a:gd name="T8" fmla="*/ 0 w 8"/>
                    <a:gd name="T9" fmla="*/ 14 h 14"/>
                    <a:gd name="T10" fmla="*/ 0 w 8"/>
                    <a:gd name="T11" fmla="*/ 14 h 14"/>
                    <a:gd name="T12" fmla="*/ 2 w 8"/>
                    <a:gd name="T13" fmla="*/ 8 h 14"/>
                    <a:gd name="T14" fmla="*/ 6 w 8"/>
                    <a:gd name="T15" fmla="*/ 0 h 1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8"/>
                    <a:gd name="T25" fmla="*/ 0 h 14"/>
                    <a:gd name="T26" fmla="*/ 8 w 8"/>
                    <a:gd name="T27" fmla="*/ 14 h 14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8" h="14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8" y="6"/>
                      </a:lnTo>
                      <a:lnTo>
                        <a:pt x="6" y="10"/>
                      </a:lnTo>
                      <a:lnTo>
                        <a:pt x="0" y="14"/>
                      </a:lnTo>
                      <a:lnTo>
                        <a:pt x="2" y="8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94" name="Freeform 524"/>
                <p:cNvSpPr>
                  <a:spLocks/>
                </p:cNvSpPr>
                <p:nvPr/>
              </p:nvSpPr>
              <p:spPr bwMode="auto">
                <a:xfrm>
                  <a:off x="1998" y="3318"/>
                  <a:ext cx="116" cy="110"/>
                </a:xfrm>
                <a:custGeom>
                  <a:avLst/>
                  <a:gdLst>
                    <a:gd name="T0" fmla="*/ 116 w 116"/>
                    <a:gd name="T1" fmla="*/ 84 h 110"/>
                    <a:gd name="T2" fmla="*/ 116 w 116"/>
                    <a:gd name="T3" fmla="*/ 84 h 110"/>
                    <a:gd name="T4" fmla="*/ 108 w 116"/>
                    <a:gd name="T5" fmla="*/ 84 h 110"/>
                    <a:gd name="T6" fmla="*/ 88 w 116"/>
                    <a:gd name="T7" fmla="*/ 78 h 110"/>
                    <a:gd name="T8" fmla="*/ 74 w 116"/>
                    <a:gd name="T9" fmla="*/ 74 h 110"/>
                    <a:gd name="T10" fmla="*/ 62 w 116"/>
                    <a:gd name="T11" fmla="*/ 68 h 110"/>
                    <a:gd name="T12" fmla="*/ 48 w 116"/>
                    <a:gd name="T13" fmla="*/ 60 h 110"/>
                    <a:gd name="T14" fmla="*/ 36 w 116"/>
                    <a:gd name="T15" fmla="*/ 52 h 110"/>
                    <a:gd name="T16" fmla="*/ 36 w 116"/>
                    <a:gd name="T17" fmla="*/ 52 h 110"/>
                    <a:gd name="T18" fmla="*/ 18 w 116"/>
                    <a:gd name="T19" fmla="*/ 30 h 110"/>
                    <a:gd name="T20" fmla="*/ 6 w 116"/>
                    <a:gd name="T21" fmla="*/ 14 h 110"/>
                    <a:gd name="T22" fmla="*/ 2 w 116"/>
                    <a:gd name="T23" fmla="*/ 4 h 110"/>
                    <a:gd name="T24" fmla="*/ 0 w 116"/>
                    <a:gd name="T25" fmla="*/ 0 h 110"/>
                    <a:gd name="T26" fmla="*/ 0 w 116"/>
                    <a:gd name="T27" fmla="*/ 0 h 110"/>
                    <a:gd name="T28" fmla="*/ 4 w 116"/>
                    <a:gd name="T29" fmla="*/ 12 h 110"/>
                    <a:gd name="T30" fmla="*/ 14 w 116"/>
                    <a:gd name="T31" fmla="*/ 38 h 110"/>
                    <a:gd name="T32" fmla="*/ 22 w 116"/>
                    <a:gd name="T33" fmla="*/ 54 h 110"/>
                    <a:gd name="T34" fmla="*/ 30 w 116"/>
                    <a:gd name="T35" fmla="*/ 70 h 110"/>
                    <a:gd name="T36" fmla="*/ 40 w 116"/>
                    <a:gd name="T37" fmla="*/ 84 h 110"/>
                    <a:gd name="T38" fmla="*/ 52 w 116"/>
                    <a:gd name="T39" fmla="*/ 98 h 110"/>
                    <a:gd name="T40" fmla="*/ 52 w 116"/>
                    <a:gd name="T41" fmla="*/ 98 h 110"/>
                    <a:gd name="T42" fmla="*/ 64 w 116"/>
                    <a:gd name="T43" fmla="*/ 106 h 110"/>
                    <a:gd name="T44" fmla="*/ 74 w 116"/>
                    <a:gd name="T45" fmla="*/ 110 h 110"/>
                    <a:gd name="T46" fmla="*/ 84 w 116"/>
                    <a:gd name="T47" fmla="*/ 110 h 110"/>
                    <a:gd name="T48" fmla="*/ 92 w 116"/>
                    <a:gd name="T49" fmla="*/ 108 h 110"/>
                    <a:gd name="T50" fmla="*/ 100 w 116"/>
                    <a:gd name="T51" fmla="*/ 102 h 110"/>
                    <a:gd name="T52" fmla="*/ 106 w 116"/>
                    <a:gd name="T53" fmla="*/ 96 h 110"/>
                    <a:gd name="T54" fmla="*/ 116 w 116"/>
                    <a:gd name="T55" fmla="*/ 84 h 110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116"/>
                    <a:gd name="T85" fmla="*/ 0 h 110"/>
                    <a:gd name="T86" fmla="*/ 116 w 116"/>
                    <a:gd name="T87" fmla="*/ 110 h 110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116" h="110">
                      <a:moveTo>
                        <a:pt x="116" y="84"/>
                      </a:moveTo>
                      <a:lnTo>
                        <a:pt x="116" y="84"/>
                      </a:lnTo>
                      <a:lnTo>
                        <a:pt x="108" y="84"/>
                      </a:lnTo>
                      <a:lnTo>
                        <a:pt x="88" y="78"/>
                      </a:lnTo>
                      <a:lnTo>
                        <a:pt x="74" y="74"/>
                      </a:lnTo>
                      <a:lnTo>
                        <a:pt x="62" y="68"/>
                      </a:lnTo>
                      <a:lnTo>
                        <a:pt x="48" y="60"/>
                      </a:lnTo>
                      <a:lnTo>
                        <a:pt x="36" y="52"/>
                      </a:lnTo>
                      <a:lnTo>
                        <a:pt x="18" y="30"/>
                      </a:lnTo>
                      <a:lnTo>
                        <a:pt x="6" y="14"/>
                      </a:lnTo>
                      <a:lnTo>
                        <a:pt x="2" y="4"/>
                      </a:lnTo>
                      <a:lnTo>
                        <a:pt x="0" y="0"/>
                      </a:lnTo>
                      <a:lnTo>
                        <a:pt x="4" y="12"/>
                      </a:lnTo>
                      <a:lnTo>
                        <a:pt x="14" y="38"/>
                      </a:lnTo>
                      <a:lnTo>
                        <a:pt x="22" y="54"/>
                      </a:lnTo>
                      <a:lnTo>
                        <a:pt x="30" y="70"/>
                      </a:lnTo>
                      <a:lnTo>
                        <a:pt x="40" y="84"/>
                      </a:lnTo>
                      <a:lnTo>
                        <a:pt x="52" y="98"/>
                      </a:lnTo>
                      <a:lnTo>
                        <a:pt x="64" y="106"/>
                      </a:lnTo>
                      <a:lnTo>
                        <a:pt x="74" y="110"/>
                      </a:lnTo>
                      <a:lnTo>
                        <a:pt x="84" y="110"/>
                      </a:lnTo>
                      <a:lnTo>
                        <a:pt x="92" y="108"/>
                      </a:lnTo>
                      <a:lnTo>
                        <a:pt x="100" y="102"/>
                      </a:lnTo>
                      <a:lnTo>
                        <a:pt x="106" y="96"/>
                      </a:lnTo>
                      <a:lnTo>
                        <a:pt x="116" y="84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95" name="Freeform 525"/>
                <p:cNvSpPr>
                  <a:spLocks/>
                </p:cNvSpPr>
                <p:nvPr/>
              </p:nvSpPr>
              <p:spPr bwMode="auto">
                <a:xfrm>
                  <a:off x="1998" y="3318"/>
                  <a:ext cx="116" cy="110"/>
                </a:xfrm>
                <a:custGeom>
                  <a:avLst/>
                  <a:gdLst>
                    <a:gd name="T0" fmla="*/ 116 w 116"/>
                    <a:gd name="T1" fmla="*/ 84 h 110"/>
                    <a:gd name="T2" fmla="*/ 116 w 116"/>
                    <a:gd name="T3" fmla="*/ 84 h 110"/>
                    <a:gd name="T4" fmla="*/ 108 w 116"/>
                    <a:gd name="T5" fmla="*/ 84 h 110"/>
                    <a:gd name="T6" fmla="*/ 88 w 116"/>
                    <a:gd name="T7" fmla="*/ 78 h 110"/>
                    <a:gd name="T8" fmla="*/ 74 w 116"/>
                    <a:gd name="T9" fmla="*/ 74 h 110"/>
                    <a:gd name="T10" fmla="*/ 62 w 116"/>
                    <a:gd name="T11" fmla="*/ 68 h 110"/>
                    <a:gd name="T12" fmla="*/ 48 w 116"/>
                    <a:gd name="T13" fmla="*/ 60 h 110"/>
                    <a:gd name="T14" fmla="*/ 36 w 116"/>
                    <a:gd name="T15" fmla="*/ 52 h 110"/>
                    <a:gd name="T16" fmla="*/ 36 w 116"/>
                    <a:gd name="T17" fmla="*/ 52 h 110"/>
                    <a:gd name="T18" fmla="*/ 18 w 116"/>
                    <a:gd name="T19" fmla="*/ 30 h 110"/>
                    <a:gd name="T20" fmla="*/ 6 w 116"/>
                    <a:gd name="T21" fmla="*/ 14 h 110"/>
                    <a:gd name="T22" fmla="*/ 2 w 116"/>
                    <a:gd name="T23" fmla="*/ 4 h 110"/>
                    <a:gd name="T24" fmla="*/ 0 w 116"/>
                    <a:gd name="T25" fmla="*/ 0 h 110"/>
                    <a:gd name="T26" fmla="*/ 0 w 116"/>
                    <a:gd name="T27" fmla="*/ 0 h 110"/>
                    <a:gd name="T28" fmla="*/ 4 w 116"/>
                    <a:gd name="T29" fmla="*/ 12 h 110"/>
                    <a:gd name="T30" fmla="*/ 14 w 116"/>
                    <a:gd name="T31" fmla="*/ 38 h 110"/>
                    <a:gd name="T32" fmla="*/ 22 w 116"/>
                    <a:gd name="T33" fmla="*/ 54 h 110"/>
                    <a:gd name="T34" fmla="*/ 30 w 116"/>
                    <a:gd name="T35" fmla="*/ 70 h 110"/>
                    <a:gd name="T36" fmla="*/ 40 w 116"/>
                    <a:gd name="T37" fmla="*/ 84 h 110"/>
                    <a:gd name="T38" fmla="*/ 52 w 116"/>
                    <a:gd name="T39" fmla="*/ 98 h 110"/>
                    <a:gd name="T40" fmla="*/ 52 w 116"/>
                    <a:gd name="T41" fmla="*/ 98 h 110"/>
                    <a:gd name="T42" fmla="*/ 64 w 116"/>
                    <a:gd name="T43" fmla="*/ 106 h 110"/>
                    <a:gd name="T44" fmla="*/ 74 w 116"/>
                    <a:gd name="T45" fmla="*/ 110 h 110"/>
                    <a:gd name="T46" fmla="*/ 84 w 116"/>
                    <a:gd name="T47" fmla="*/ 110 h 110"/>
                    <a:gd name="T48" fmla="*/ 92 w 116"/>
                    <a:gd name="T49" fmla="*/ 108 h 110"/>
                    <a:gd name="T50" fmla="*/ 100 w 116"/>
                    <a:gd name="T51" fmla="*/ 102 h 110"/>
                    <a:gd name="T52" fmla="*/ 106 w 116"/>
                    <a:gd name="T53" fmla="*/ 96 h 110"/>
                    <a:gd name="T54" fmla="*/ 116 w 116"/>
                    <a:gd name="T55" fmla="*/ 84 h 110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116"/>
                    <a:gd name="T85" fmla="*/ 0 h 110"/>
                    <a:gd name="T86" fmla="*/ 116 w 116"/>
                    <a:gd name="T87" fmla="*/ 110 h 110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116" h="110">
                      <a:moveTo>
                        <a:pt x="116" y="84"/>
                      </a:moveTo>
                      <a:lnTo>
                        <a:pt x="116" y="84"/>
                      </a:lnTo>
                      <a:lnTo>
                        <a:pt x="108" y="84"/>
                      </a:lnTo>
                      <a:lnTo>
                        <a:pt x="88" y="78"/>
                      </a:lnTo>
                      <a:lnTo>
                        <a:pt x="74" y="74"/>
                      </a:lnTo>
                      <a:lnTo>
                        <a:pt x="62" y="68"/>
                      </a:lnTo>
                      <a:lnTo>
                        <a:pt x="48" y="60"/>
                      </a:lnTo>
                      <a:lnTo>
                        <a:pt x="36" y="52"/>
                      </a:lnTo>
                      <a:lnTo>
                        <a:pt x="18" y="30"/>
                      </a:lnTo>
                      <a:lnTo>
                        <a:pt x="6" y="14"/>
                      </a:lnTo>
                      <a:lnTo>
                        <a:pt x="2" y="4"/>
                      </a:lnTo>
                      <a:lnTo>
                        <a:pt x="0" y="0"/>
                      </a:lnTo>
                      <a:lnTo>
                        <a:pt x="4" y="12"/>
                      </a:lnTo>
                      <a:lnTo>
                        <a:pt x="14" y="38"/>
                      </a:lnTo>
                      <a:lnTo>
                        <a:pt x="22" y="54"/>
                      </a:lnTo>
                      <a:lnTo>
                        <a:pt x="30" y="70"/>
                      </a:lnTo>
                      <a:lnTo>
                        <a:pt x="40" y="84"/>
                      </a:lnTo>
                      <a:lnTo>
                        <a:pt x="52" y="98"/>
                      </a:lnTo>
                      <a:lnTo>
                        <a:pt x="64" y="106"/>
                      </a:lnTo>
                      <a:lnTo>
                        <a:pt x="74" y="110"/>
                      </a:lnTo>
                      <a:lnTo>
                        <a:pt x="84" y="110"/>
                      </a:lnTo>
                      <a:lnTo>
                        <a:pt x="92" y="108"/>
                      </a:lnTo>
                      <a:lnTo>
                        <a:pt x="100" y="102"/>
                      </a:lnTo>
                      <a:lnTo>
                        <a:pt x="106" y="96"/>
                      </a:lnTo>
                      <a:lnTo>
                        <a:pt x="116" y="8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96" name="Freeform 526"/>
                <p:cNvSpPr>
                  <a:spLocks/>
                </p:cNvSpPr>
                <p:nvPr/>
              </p:nvSpPr>
              <p:spPr bwMode="auto">
                <a:xfrm>
                  <a:off x="2056" y="3240"/>
                  <a:ext cx="86" cy="44"/>
                </a:xfrm>
                <a:custGeom>
                  <a:avLst/>
                  <a:gdLst>
                    <a:gd name="T0" fmla="*/ 78 w 86"/>
                    <a:gd name="T1" fmla="*/ 2 h 44"/>
                    <a:gd name="T2" fmla="*/ 78 w 86"/>
                    <a:gd name="T3" fmla="*/ 2 h 44"/>
                    <a:gd name="T4" fmla="*/ 66 w 86"/>
                    <a:gd name="T5" fmla="*/ 4 h 44"/>
                    <a:gd name="T6" fmla="*/ 52 w 86"/>
                    <a:gd name="T7" fmla="*/ 4 h 44"/>
                    <a:gd name="T8" fmla="*/ 34 w 86"/>
                    <a:gd name="T9" fmla="*/ 2 h 44"/>
                    <a:gd name="T10" fmla="*/ 34 w 86"/>
                    <a:gd name="T11" fmla="*/ 2 h 44"/>
                    <a:gd name="T12" fmla="*/ 16 w 86"/>
                    <a:gd name="T13" fmla="*/ 0 h 44"/>
                    <a:gd name="T14" fmla="*/ 8 w 86"/>
                    <a:gd name="T15" fmla="*/ 2 h 44"/>
                    <a:gd name="T16" fmla="*/ 4 w 86"/>
                    <a:gd name="T17" fmla="*/ 4 h 44"/>
                    <a:gd name="T18" fmla="*/ 0 w 86"/>
                    <a:gd name="T19" fmla="*/ 8 h 44"/>
                    <a:gd name="T20" fmla="*/ 0 w 86"/>
                    <a:gd name="T21" fmla="*/ 12 h 44"/>
                    <a:gd name="T22" fmla="*/ 2 w 86"/>
                    <a:gd name="T23" fmla="*/ 20 h 44"/>
                    <a:gd name="T24" fmla="*/ 10 w 86"/>
                    <a:gd name="T25" fmla="*/ 30 h 44"/>
                    <a:gd name="T26" fmla="*/ 10 w 86"/>
                    <a:gd name="T27" fmla="*/ 30 h 44"/>
                    <a:gd name="T28" fmla="*/ 22 w 86"/>
                    <a:gd name="T29" fmla="*/ 40 h 44"/>
                    <a:gd name="T30" fmla="*/ 34 w 86"/>
                    <a:gd name="T31" fmla="*/ 44 h 44"/>
                    <a:gd name="T32" fmla="*/ 44 w 86"/>
                    <a:gd name="T33" fmla="*/ 44 h 44"/>
                    <a:gd name="T34" fmla="*/ 54 w 86"/>
                    <a:gd name="T35" fmla="*/ 40 h 44"/>
                    <a:gd name="T36" fmla="*/ 62 w 86"/>
                    <a:gd name="T37" fmla="*/ 36 h 44"/>
                    <a:gd name="T38" fmla="*/ 70 w 86"/>
                    <a:gd name="T39" fmla="*/ 28 h 44"/>
                    <a:gd name="T40" fmla="*/ 80 w 86"/>
                    <a:gd name="T41" fmla="*/ 18 h 44"/>
                    <a:gd name="T42" fmla="*/ 80 w 86"/>
                    <a:gd name="T43" fmla="*/ 18 h 44"/>
                    <a:gd name="T44" fmla="*/ 84 w 86"/>
                    <a:gd name="T45" fmla="*/ 14 h 44"/>
                    <a:gd name="T46" fmla="*/ 86 w 86"/>
                    <a:gd name="T47" fmla="*/ 8 h 44"/>
                    <a:gd name="T48" fmla="*/ 84 w 86"/>
                    <a:gd name="T49" fmla="*/ 4 h 44"/>
                    <a:gd name="T50" fmla="*/ 78 w 86"/>
                    <a:gd name="T51" fmla="*/ 2 h 4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86"/>
                    <a:gd name="T79" fmla="*/ 0 h 44"/>
                    <a:gd name="T80" fmla="*/ 86 w 86"/>
                    <a:gd name="T81" fmla="*/ 44 h 44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86" h="44">
                      <a:moveTo>
                        <a:pt x="78" y="2"/>
                      </a:moveTo>
                      <a:lnTo>
                        <a:pt x="78" y="2"/>
                      </a:lnTo>
                      <a:lnTo>
                        <a:pt x="66" y="4"/>
                      </a:lnTo>
                      <a:lnTo>
                        <a:pt x="52" y="4"/>
                      </a:lnTo>
                      <a:lnTo>
                        <a:pt x="34" y="2"/>
                      </a:lnTo>
                      <a:lnTo>
                        <a:pt x="16" y="0"/>
                      </a:lnTo>
                      <a:lnTo>
                        <a:pt x="8" y="2"/>
                      </a:lnTo>
                      <a:lnTo>
                        <a:pt x="4" y="4"/>
                      </a:lnTo>
                      <a:lnTo>
                        <a:pt x="0" y="8"/>
                      </a:lnTo>
                      <a:lnTo>
                        <a:pt x="0" y="12"/>
                      </a:lnTo>
                      <a:lnTo>
                        <a:pt x="2" y="20"/>
                      </a:lnTo>
                      <a:lnTo>
                        <a:pt x="10" y="30"/>
                      </a:lnTo>
                      <a:lnTo>
                        <a:pt x="22" y="40"/>
                      </a:lnTo>
                      <a:lnTo>
                        <a:pt x="34" y="44"/>
                      </a:lnTo>
                      <a:lnTo>
                        <a:pt x="44" y="44"/>
                      </a:lnTo>
                      <a:lnTo>
                        <a:pt x="54" y="40"/>
                      </a:lnTo>
                      <a:lnTo>
                        <a:pt x="62" y="36"/>
                      </a:lnTo>
                      <a:lnTo>
                        <a:pt x="70" y="28"/>
                      </a:lnTo>
                      <a:lnTo>
                        <a:pt x="80" y="18"/>
                      </a:lnTo>
                      <a:lnTo>
                        <a:pt x="84" y="14"/>
                      </a:lnTo>
                      <a:lnTo>
                        <a:pt x="86" y="8"/>
                      </a:lnTo>
                      <a:lnTo>
                        <a:pt x="84" y="4"/>
                      </a:lnTo>
                      <a:lnTo>
                        <a:pt x="78" y="2"/>
                      </a:lnTo>
                      <a:close/>
                    </a:path>
                  </a:pathLst>
                </a:custGeom>
                <a:solidFill>
                  <a:srgbClr val="F09C5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97" name="Freeform 527"/>
                <p:cNvSpPr>
                  <a:spLocks/>
                </p:cNvSpPr>
                <p:nvPr/>
              </p:nvSpPr>
              <p:spPr bwMode="auto">
                <a:xfrm>
                  <a:off x="2056" y="3240"/>
                  <a:ext cx="86" cy="44"/>
                </a:xfrm>
                <a:custGeom>
                  <a:avLst/>
                  <a:gdLst>
                    <a:gd name="T0" fmla="*/ 78 w 86"/>
                    <a:gd name="T1" fmla="*/ 2 h 44"/>
                    <a:gd name="T2" fmla="*/ 78 w 86"/>
                    <a:gd name="T3" fmla="*/ 2 h 44"/>
                    <a:gd name="T4" fmla="*/ 66 w 86"/>
                    <a:gd name="T5" fmla="*/ 4 h 44"/>
                    <a:gd name="T6" fmla="*/ 52 w 86"/>
                    <a:gd name="T7" fmla="*/ 4 h 44"/>
                    <a:gd name="T8" fmla="*/ 34 w 86"/>
                    <a:gd name="T9" fmla="*/ 2 h 44"/>
                    <a:gd name="T10" fmla="*/ 34 w 86"/>
                    <a:gd name="T11" fmla="*/ 2 h 44"/>
                    <a:gd name="T12" fmla="*/ 16 w 86"/>
                    <a:gd name="T13" fmla="*/ 0 h 44"/>
                    <a:gd name="T14" fmla="*/ 8 w 86"/>
                    <a:gd name="T15" fmla="*/ 2 h 44"/>
                    <a:gd name="T16" fmla="*/ 4 w 86"/>
                    <a:gd name="T17" fmla="*/ 4 h 44"/>
                    <a:gd name="T18" fmla="*/ 0 w 86"/>
                    <a:gd name="T19" fmla="*/ 8 h 44"/>
                    <a:gd name="T20" fmla="*/ 0 w 86"/>
                    <a:gd name="T21" fmla="*/ 12 h 44"/>
                    <a:gd name="T22" fmla="*/ 2 w 86"/>
                    <a:gd name="T23" fmla="*/ 20 h 44"/>
                    <a:gd name="T24" fmla="*/ 10 w 86"/>
                    <a:gd name="T25" fmla="*/ 30 h 44"/>
                    <a:gd name="T26" fmla="*/ 10 w 86"/>
                    <a:gd name="T27" fmla="*/ 30 h 44"/>
                    <a:gd name="T28" fmla="*/ 22 w 86"/>
                    <a:gd name="T29" fmla="*/ 40 h 44"/>
                    <a:gd name="T30" fmla="*/ 34 w 86"/>
                    <a:gd name="T31" fmla="*/ 44 h 44"/>
                    <a:gd name="T32" fmla="*/ 44 w 86"/>
                    <a:gd name="T33" fmla="*/ 44 h 44"/>
                    <a:gd name="T34" fmla="*/ 54 w 86"/>
                    <a:gd name="T35" fmla="*/ 40 h 44"/>
                    <a:gd name="T36" fmla="*/ 62 w 86"/>
                    <a:gd name="T37" fmla="*/ 36 h 44"/>
                    <a:gd name="T38" fmla="*/ 70 w 86"/>
                    <a:gd name="T39" fmla="*/ 28 h 44"/>
                    <a:gd name="T40" fmla="*/ 80 w 86"/>
                    <a:gd name="T41" fmla="*/ 18 h 44"/>
                    <a:gd name="T42" fmla="*/ 80 w 86"/>
                    <a:gd name="T43" fmla="*/ 18 h 44"/>
                    <a:gd name="T44" fmla="*/ 84 w 86"/>
                    <a:gd name="T45" fmla="*/ 14 h 44"/>
                    <a:gd name="T46" fmla="*/ 86 w 86"/>
                    <a:gd name="T47" fmla="*/ 8 h 44"/>
                    <a:gd name="T48" fmla="*/ 84 w 86"/>
                    <a:gd name="T49" fmla="*/ 4 h 44"/>
                    <a:gd name="T50" fmla="*/ 78 w 86"/>
                    <a:gd name="T51" fmla="*/ 2 h 4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86"/>
                    <a:gd name="T79" fmla="*/ 0 h 44"/>
                    <a:gd name="T80" fmla="*/ 86 w 86"/>
                    <a:gd name="T81" fmla="*/ 44 h 44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86" h="44">
                      <a:moveTo>
                        <a:pt x="78" y="2"/>
                      </a:moveTo>
                      <a:lnTo>
                        <a:pt x="78" y="2"/>
                      </a:lnTo>
                      <a:lnTo>
                        <a:pt x="66" y="4"/>
                      </a:lnTo>
                      <a:lnTo>
                        <a:pt x="52" y="4"/>
                      </a:lnTo>
                      <a:lnTo>
                        <a:pt x="34" y="2"/>
                      </a:lnTo>
                      <a:lnTo>
                        <a:pt x="16" y="0"/>
                      </a:lnTo>
                      <a:lnTo>
                        <a:pt x="8" y="2"/>
                      </a:lnTo>
                      <a:lnTo>
                        <a:pt x="4" y="4"/>
                      </a:lnTo>
                      <a:lnTo>
                        <a:pt x="0" y="8"/>
                      </a:lnTo>
                      <a:lnTo>
                        <a:pt x="0" y="12"/>
                      </a:lnTo>
                      <a:lnTo>
                        <a:pt x="2" y="20"/>
                      </a:lnTo>
                      <a:lnTo>
                        <a:pt x="10" y="30"/>
                      </a:lnTo>
                      <a:lnTo>
                        <a:pt x="22" y="40"/>
                      </a:lnTo>
                      <a:lnTo>
                        <a:pt x="34" y="44"/>
                      </a:lnTo>
                      <a:lnTo>
                        <a:pt x="44" y="44"/>
                      </a:lnTo>
                      <a:lnTo>
                        <a:pt x="54" y="40"/>
                      </a:lnTo>
                      <a:lnTo>
                        <a:pt x="62" y="36"/>
                      </a:lnTo>
                      <a:lnTo>
                        <a:pt x="70" y="28"/>
                      </a:lnTo>
                      <a:lnTo>
                        <a:pt x="80" y="18"/>
                      </a:lnTo>
                      <a:lnTo>
                        <a:pt x="84" y="14"/>
                      </a:lnTo>
                      <a:lnTo>
                        <a:pt x="86" y="8"/>
                      </a:lnTo>
                      <a:lnTo>
                        <a:pt x="84" y="4"/>
                      </a:lnTo>
                      <a:lnTo>
                        <a:pt x="78" y="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98" name="Freeform 528"/>
                <p:cNvSpPr>
                  <a:spLocks/>
                </p:cNvSpPr>
                <p:nvPr/>
              </p:nvSpPr>
              <p:spPr bwMode="auto">
                <a:xfrm>
                  <a:off x="2198" y="3236"/>
                  <a:ext cx="20" cy="42"/>
                </a:xfrm>
                <a:custGeom>
                  <a:avLst/>
                  <a:gdLst>
                    <a:gd name="T0" fmla="*/ 18 w 20"/>
                    <a:gd name="T1" fmla="*/ 0 h 42"/>
                    <a:gd name="T2" fmla="*/ 18 w 20"/>
                    <a:gd name="T3" fmla="*/ 0 h 42"/>
                    <a:gd name="T4" fmla="*/ 14 w 20"/>
                    <a:gd name="T5" fmla="*/ 2 h 42"/>
                    <a:gd name="T6" fmla="*/ 6 w 20"/>
                    <a:gd name="T7" fmla="*/ 4 h 42"/>
                    <a:gd name="T8" fmla="*/ 6 w 20"/>
                    <a:gd name="T9" fmla="*/ 4 h 42"/>
                    <a:gd name="T10" fmla="*/ 2 w 20"/>
                    <a:gd name="T11" fmla="*/ 4 h 42"/>
                    <a:gd name="T12" fmla="*/ 0 w 20"/>
                    <a:gd name="T13" fmla="*/ 6 h 42"/>
                    <a:gd name="T14" fmla="*/ 0 w 20"/>
                    <a:gd name="T15" fmla="*/ 12 h 42"/>
                    <a:gd name="T16" fmla="*/ 4 w 20"/>
                    <a:gd name="T17" fmla="*/ 16 h 42"/>
                    <a:gd name="T18" fmla="*/ 4 w 20"/>
                    <a:gd name="T19" fmla="*/ 16 h 42"/>
                    <a:gd name="T20" fmla="*/ 12 w 20"/>
                    <a:gd name="T21" fmla="*/ 30 h 42"/>
                    <a:gd name="T22" fmla="*/ 16 w 20"/>
                    <a:gd name="T23" fmla="*/ 36 h 42"/>
                    <a:gd name="T24" fmla="*/ 16 w 20"/>
                    <a:gd name="T25" fmla="*/ 42 h 42"/>
                    <a:gd name="T26" fmla="*/ 16 w 20"/>
                    <a:gd name="T27" fmla="*/ 42 h 42"/>
                    <a:gd name="T28" fmla="*/ 20 w 20"/>
                    <a:gd name="T29" fmla="*/ 30 h 42"/>
                    <a:gd name="T30" fmla="*/ 20 w 20"/>
                    <a:gd name="T31" fmla="*/ 16 h 42"/>
                    <a:gd name="T32" fmla="*/ 18 w 20"/>
                    <a:gd name="T33" fmla="*/ 0 h 4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20"/>
                    <a:gd name="T52" fmla="*/ 0 h 42"/>
                    <a:gd name="T53" fmla="*/ 20 w 20"/>
                    <a:gd name="T54" fmla="*/ 42 h 42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20" h="42">
                      <a:moveTo>
                        <a:pt x="18" y="0"/>
                      </a:moveTo>
                      <a:lnTo>
                        <a:pt x="18" y="0"/>
                      </a:lnTo>
                      <a:lnTo>
                        <a:pt x="14" y="2"/>
                      </a:lnTo>
                      <a:lnTo>
                        <a:pt x="6" y="4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2"/>
                      </a:lnTo>
                      <a:lnTo>
                        <a:pt x="4" y="16"/>
                      </a:lnTo>
                      <a:lnTo>
                        <a:pt x="12" y="30"/>
                      </a:lnTo>
                      <a:lnTo>
                        <a:pt x="16" y="36"/>
                      </a:lnTo>
                      <a:lnTo>
                        <a:pt x="16" y="42"/>
                      </a:lnTo>
                      <a:lnTo>
                        <a:pt x="20" y="30"/>
                      </a:lnTo>
                      <a:lnTo>
                        <a:pt x="20" y="16"/>
                      </a:lnTo>
                      <a:lnTo>
                        <a:pt x="18" y="0"/>
                      </a:lnTo>
                      <a:close/>
                    </a:path>
                  </a:pathLst>
                </a:custGeom>
                <a:solidFill>
                  <a:srgbClr val="F09C5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299" name="Freeform 529"/>
                <p:cNvSpPr>
                  <a:spLocks/>
                </p:cNvSpPr>
                <p:nvPr/>
              </p:nvSpPr>
              <p:spPr bwMode="auto">
                <a:xfrm>
                  <a:off x="2198" y="3236"/>
                  <a:ext cx="20" cy="42"/>
                </a:xfrm>
                <a:custGeom>
                  <a:avLst/>
                  <a:gdLst>
                    <a:gd name="T0" fmla="*/ 18 w 20"/>
                    <a:gd name="T1" fmla="*/ 0 h 42"/>
                    <a:gd name="T2" fmla="*/ 18 w 20"/>
                    <a:gd name="T3" fmla="*/ 0 h 42"/>
                    <a:gd name="T4" fmla="*/ 14 w 20"/>
                    <a:gd name="T5" fmla="*/ 2 h 42"/>
                    <a:gd name="T6" fmla="*/ 6 w 20"/>
                    <a:gd name="T7" fmla="*/ 4 h 42"/>
                    <a:gd name="T8" fmla="*/ 6 w 20"/>
                    <a:gd name="T9" fmla="*/ 4 h 42"/>
                    <a:gd name="T10" fmla="*/ 2 w 20"/>
                    <a:gd name="T11" fmla="*/ 4 h 42"/>
                    <a:gd name="T12" fmla="*/ 0 w 20"/>
                    <a:gd name="T13" fmla="*/ 6 h 42"/>
                    <a:gd name="T14" fmla="*/ 0 w 20"/>
                    <a:gd name="T15" fmla="*/ 12 h 42"/>
                    <a:gd name="T16" fmla="*/ 4 w 20"/>
                    <a:gd name="T17" fmla="*/ 16 h 42"/>
                    <a:gd name="T18" fmla="*/ 4 w 20"/>
                    <a:gd name="T19" fmla="*/ 16 h 42"/>
                    <a:gd name="T20" fmla="*/ 12 w 20"/>
                    <a:gd name="T21" fmla="*/ 30 h 42"/>
                    <a:gd name="T22" fmla="*/ 16 w 20"/>
                    <a:gd name="T23" fmla="*/ 36 h 42"/>
                    <a:gd name="T24" fmla="*/ 16 w 20"/>
                    <a:gd name="T25" fmla="*/ 42 h 42"/>
                    <a:gd name="T26" fmla="*/ 16 w 20"/>
                    <a:gd name="T27" fmla="*/ 42 h 42"/>
                    <a:gd name="T28" fmla="*/ 20 w 20"/>
                    <a:gd name="T29" fmla="*/ 30 h 42"/>
                    <a:gd name="T30" fmla="*/ 20 w 20"/>
                    <a:gd name="T31" fmla="*/ 16 h 42"/>
                    <a:gd name="T32" fmla="*/ 18 w 20"/>
                    <a:gd name="T33" fmla="*/ 0 h 4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20"/>
                    <a:gd name="T52" fmla="*/ 0 h 42"/>
                    <a:gd name="T53" fmla="*/ 20 w 20"/>
                    <a:gd name="T54" fmla="*/ 42 h 42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20" h="42">
                      <a:moveTo>
                        <a:pt x="18" y="0"/>
                      </a:moveTo>
                      <a:lnTo>
                        <a:pt x="18" y="0"/>
                      </a:lnTo>
                      <a:lnTo>
                        <a:pt x="14" y="2"/>
                      </a:lnTo>
                      <a:lnTo>
                        <a:pt x="6" y="4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2"/>
                      </a:lnTo>
                      <a:lnTo>
                        <a:pt x="4" y="16"/>
                      </a:lnTo>
                      <a:lnTo>
                        <a:pt x="12" y="30"/>
                      </a:lnTo>
                      <a:lnTo>
                        <a:pt x="16" y="36"/>
                      </a:lnTo>
                      <a:lnTo>
                        <a:pt x="16" y="42"/>
                      </a:lnTo>
                      <a:lnTo>
                        <a:pt x="20" y="30"/>
                      </a:lnTo>
                      <a:lnTo>
                        <a:pt x="20" y="16"/>
                      </a:lnTo>
                      <a:lnTo>
                        <a:pt x="18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</p:grpSp>
          <p:grpSp>
            <p:nvGrpSpPr>
              <p:cNvPr id="292300" name="Group 460"/>
              <p:cNvGrpSpPr>
                <a:grpSpLocks/>
              </p:cNvGrpSpPr>
              <p:nvPr/>
            </p:nvGrpSpPr>
            <p:grpSpPr bwMode="auto">
              <a:xfrm>
                <a:off x="3168" y="1244"/>
                <a:ext cx="399" cy="436"/>
                <a:chOff x="1508" y="3020"/>
                <a:chExt cx="1044" cy="1242"/>
              </a:xfrm>
            </p:grpSpPr>
            <p:sp>
              <p:nvSpPr>
                <p:cNvPr id="292301" name="AutoShape 461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1508" y="3020"/>
                  <a:ext cx="1044" cy="1242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292302" name="Freeform 462"/>
                <p:cNvSpPr>
                  <a:spLocks/>
                </p:cNvSpPr>
                <p:nvPr/>
              </p:nvSpPr>
              <p:spPr bwMode="auto">
                <a:xfrm>
                  <a:off x="2312" y="3580"/>
                  <a:ext cx="150" cy="66"/>
                </a:xfrm>
                <a:custGeom>
                  <a:avLst/>
                  <a:gdLst>
                    <a:gd name="T0" fmla="*/ 6 w 150"/>
                    <a:gd name="T1" fmla="*/ 38 h 66"/>
                    <a:gd name="T2" fmla="*/ 0 w 150"/>
                    <a:gd name="T3" fmla="*/ 62 h 66"/>
                    <a:gd name="T4" fmla="*/ 0 w 150"/>
                    <a:gd name="T5" fmla="*/ 66 h 66"/>
                    <a:gd name="T6" fmla="*/ 2 w 150"/>
                    <a:gd name="T7" fmla="*/ 66 h 66"/>
                    <a:gd name="T8" fmla="*/ 138 w 150"/>
                    <a:gd name="T9" fmla="*/ 60 h 66"/>
                    <a:gd name="T10" fmla="*/ 140 w 150"/>
                    <a:gd name="T11" fmla="*/ 60 h 66"/>
                    <a:gd name="T12" fmla="*/ 140 w 150"/>
                    <a:gd name="T13" fmla="*/ 58 h 66"/>
                    <a:gd name="T14" fmla="*/ 150 w 150"/>
                    <a:gd name="T15" fmla="*/ 34 h 66"/>
                    <a:gd name="T16" fmla="*/ 150 w 150"/>
                    <a:gd name="T17" fmla="*/ 32 h 66"/>
                    <a:gd name="T18" fmla="*/ 148 w 150"/>
                    <a:gd name="T19" fmla="*/ 32 h 66"/>
                    <a:gd name="T20" fmla="*/ 108 w 150"/>
                    <a:gd name="T21" fmla="*/ 32 h 66"/>
                    <a:gd name="T22" fmla="*/ 108 w 150"/>
                    <a:gd name="T23" fmla="*/ 32 h 66"/>
                    <a:gd name="T24" fmla="*/ 108 w 150"/>
                    <a:gd name="T25" fmla="*/ 32 h 66"/>
                    <a:gd name="T26" fmla="*/ 108 w 150"/>
                    <a:gd name="T27" fmla="*/ 32 h 66"/>
                    <a:gd name="T28" fmla="*/ 108 w 150"/>
                    <a:gd name="T29" fmla="*/ 32 h 66"/>
                    <a:gd name="T30" fmla="*/ 106 w 150"/>
                    <a:gd name="T31" fmla="*/ 28 h 66"/>
                    <a:gd name="T32" fmla="*/ 102 w 150"/>
                    <a:gd name="T33" fmla="*/ 14 h 66"/>
                    <a:gd name="T34" fmla="*/ 102 w 150"/>
                    <a:gd name="T35" fmla="*/ 14 h 66"/>
                    <a:gd name="T36" fmla="*/ 100 w 150"/>
                    <a:gd name="T37" fmla="*/ 10 h 66"/>
                    <a:gd name="T38" fmla="*/ 98 w 150"/>
                    <a:gd name="T39" fmla="*/ 6 h 66"/>
                    <a:gd name="T40" fmla="*/ 94 w 150"/>
                    <a:gd name="T41" fmla="*/ 4 h 66"/>
                    <a:gd name="T42" fmla="*/ 90 w 150"/>
                    <a:gd name="T43" fmla="*/ 2 h 66"/>
                    <a:gd name="T44" fmla="*/ 90 w 150"/>
                    <a:gd name="T45" fmla="*/ 2 h 66"/>
                    <a:gd name="T46" fmla="*/ 84 w 150"/>
                    <a:gd name="T47" fmla="*/ 0 h 66"/>
                    <a:gd name="T48" fmla="*/ 78 w 150"/>
                    <a:gd name="T49" fmla="*/ 2 h 66"/>
                    <a:gd name="T50" fmla="*/ 70 w 150"/>
                    <a:gd name="T51" fmla="*/ 6 h 66"/>
                    <a:gd name="T52" fmla="*/ 66 w 150"/>
                    <a:gd name="T53" fmla="*/ 12 h 66"/>
                    <a:gd name="T54" fmla="*/ 60 w 150"/>
                    <a:gd name="T55" fmla="*/ 18 h 66"/>
                    <a:gd name="T56" fmla="*/ 60 w 150"/>
                    <a:gd name="T57" fmla="*/ 18 h 66"/>
                    <a:gd name="T58" fmla="*/ 52 w 150"/>
                    <a:gd name="T59" fmla="*/ 28 h 66"/>
                    <a:gd name="T60" fmla="*/ 46 w 150"/>
                    <a:gd name="T61" fmla="*/ 32 h 66"/>
                    <a:gd name="T62" fmla="*/ 46 w 150"/>
                    <a:gd name="T63" fmla="*/ 32 h 66"/>
                    <a:gd name="T64" fmla="*/ 8 w 150"/>
                    <a:gd name="T65" fmla="*/ 38 h 66"/>
                    <a:gd name="T66" fmla="*/ 6 w 150"/>
                    <a:gd name="T67" fmla="*/ 38 h 66"/>
                    <a:gd name="T68" fmla="*/ 6 w 150"/>
                    <a:gd name="T69" fmla="*/ 38 h 6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0"/>
                    <a:gd name="T106" fmla="*/ 0 h 66"/>
                    <a:gd name="T107" fmla="*/ 150 w 150"/>
                    <a:gd name="T108" fmla="*/ 66 h 6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0" h="66">
                      <a:moveTo>
                        <a:pt x="6" y="38"/>
                      </a:move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2" y="66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0" y="58"/>
                      </a:lnTo>
                      <a:lnTo>
                        <a:pt x="150" y="34"/>
                      </a:lnTo>
                      <a:lnTo>
                        <a:pt x="150" y="32"/>
                      </a:lnTo>
                      <a:lnTo>
                        <a:pt x="148" y="32"/>
                      </a:lnTo>
                      <a:lnTo>
                        <a:pt x="108" y="32"/>
                      </a:lnTo>
                      <a:lnTo>
                        <a:pt x="106" y="28"/>
                      </a:lnTo>
                      <a:lnTo>
                        <a:pt x="102" y="14"/>
                      </a:lnTo>
                      <a:lnTo>
                        <a:pt x="100" y="10"/>
                      </a:lnTo>
                      <a:lnTo>
                        <a:pt x="98" y="6"/>
                      </a:lnTo>
                      <a:lnTo>
                        <a:pt x="94" y="4"/>
                      </a:lnTo>
                      <a:lnTo>
                        <a:pt x="90" y="2"/>
                      </a:lnTo>
                      <a:lnTo>
                        <a:pt x="84" y="0"/>
                      </a:lnTo>
                      <a:lnTo>
                        <a:pt x="78" y="2"/>
                      </a:lnTo>
                      <a:lnTo>
                        <a:pt x="70" y="6"/>
                      </a:lnTo>
                      <a:lnTo>
                        <a:pt x="66" y="12"/>
                      </a:lnTo>
                      <a:lnTo>
                        <a:pt x="60" y="18"/>
                      </a:lnTo>
                      <a:lnTo>
                        <a:pt x="52" y="28"/>
                      </a:lnTo>
                      <a:lnTo>
                        <a:pt x="46" y="32"/>
                      </a:lnTo>
                      <a:lnTo>
                        <a:pt x="8" y="38"/>
                      </a:lnTo>
                      <a:lnTo>
                        <a:pt x="6" y="38"/>
                      </a:lnTo>
                      <a:close/>
                    </a:path>
                  </a:pathLst>
                </a:custGeom>
                <a:solidFill>
                  <a:srgbClr val="63636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03" name="Freeform 463"/>
                <p:cNvSpPr>
                  <a:spLocks/>
                </p:cNvSpPr>
                <p:nvPr/>
              </p:nvSpPr>
              <p:spPr bwMode="auto">
                <a:xfrm>
                  <a:off x="2228" y="3514"/>
                  <a:ext cx="248" cy="508"/>
                </a:xfrm>
                <a:custGeom>
                  <a:avLst/>
                  <a:gdLst>
                    <a:gd name="T0" fmla="*/ 36 w 248"/>
                    <a:gd name="T1" fmla="*/ 8 h 508"/>
                    <a:gd name="T2" fmla="*/ 36 w 248"/>
                    <a:gd name="T3" fmla="*/ 8 h 508"/>
                    <a:gd name="T4" fmla="*/ 42 w 248"/>
                    <a:gd name="T5" fmla="*/ 4 h 508"/>
                    <a:gd name="T6" fmla="*/ 48 w 248"/>
                    <a:gd name="T7" fmla="*/ 2 h 508"/>
                    <a:gd name="T8" fmla="*/ 56 w 248"/>
                    <a:gd name="T9" fmla="*/ 0 h 508"/>
                    <a:gd name="T10" fmla="*/ 66 w 248"/>
                    <a:gd name="T11" fmla="*/ 4 h 508"/>
                    <a:gd name="T12" fmla="*/ 74 w 248"/>
                    <a:gd name="T13" fmla="*/ 10 h 508"/>
                    <a:gd name="T14" fmla="*/ 84 w 248"/>
                    <a:gd name="T15" fmla="*/ 24 h 508"/>
                    <a:gd name="T16" fmla="*/ 92 w 248"/>
                    <a:gd name="T17" fmla="*/ 44 h 508"/>
                    <a:gd name="T18" fmla="*/ 92 w 248"/>
                    <a:gd name="T19" fmla="*/ 44 h 508"/>
                    <a:gd name="T20" fmla="*/ 102 w 248"/>
                    <a:gd name="T21" fmla="*/ 74 h 508"/>
                    <a:gd name="T22" fmla="*/ 118 w 248"/>
                    <a:gd name="T23" fmla="*/ 114 h 508"/>
                    <a:gd name="T24" fmla="*/ 162 w 248"/>
                    <a:gd name="T25" fmla="*/ 218 h 508"/>
                    <a:gd name="T26" fmla="*/ 208 w 248"/>
                    <a:gd name="T27" fmla="*/ 328 h 508"/>
                    <a:gd name="T28" fmla="*/ 230 w 248"/>
                    <a:gd name="T29" fmla="*/ 380 h 508"/>
                    <a:gd name="T30" fmla="*/ 248 w 248"/>
                    <a:gd name="T31" fmla="*/ 426 h 508"/>
                    <a:gd name="T32" fmla="*/ 248 w 248"/>
                    <a:gd name="T33" fmla="*/ 426 h 508"/>
                    <a:gd name="T34" fmla="*/ 244 w 248"/>
                    <a:gd name="T35" fmla="*/ 436 h 508"/>
                    <a:gd name="T36" fmla="*/ 230 w 248"/>
                    <a:gd name="T37" fmla="*/ 480 h 508"/>
                    <a:gd name="T38" fmla="*/ 230 w 248"/>
                    <a:gd name="T39" fmla="*/ 480 h 508"/>
                    <a:gd name="T40" fmla="*/ 226 w 248"/>
                    <a:gd name="T41" fmla="*/ 488 h 508"/>
                    <a:gd name="T42" fmla="*/ 220 w 248"/>
                    <a:gd name="T43" fmla="*/ 496 h 508"/>
                    <a:gd name="T44" fmla="*/ 214 w 248"/>
                    <a:gd name="T45" fmla="*/ 502 h 508"/>
                    <a:gd name="T46" fmla="*/ 206 w 248"/>
                    <a:gd name="T47" fmla="*/ 506 h 508"/>
                    <a:gd name="T48" fmla="*/ 196 w 248"/>
                    <a:gd name="T49" fmla="*/ 508 h 508"/>
                    <a:gd name="T50" fmla="*/ 184 w 248"/>
                    <a:gd name="T51" fmla="*/ 508 h 508"/>
                    <a:gd name="T52" fmla="*/ 172 w 248"/>
                    <a:gd name="T53" fmla="*/ 504 h 508"/>
                    <a:gd name="T54" fmla="*/ 158 w 248"/>
                    <a:gd name="T55" fmla="*/ 496 h 508"/>
                    <a:gd name="T56" fmla="*/ 142 w 248"/>
                    <a:gd name="T57" fmla="*/ 484 h 508"/>
                    <a:gd name="T58" fmla="*/ 126 w 248"/>
                    <a:gd name="T59" fmla="*/ 466 h 508"/>
                    <a:gd name="T60" fmla="*/ 108 w 248"/>
                    <a:gd name="T61" fmla="*/ 444 h 508"/>
                    <a:gd name="T62" fmla="*/ 88 w 248"/>
                    <a:gd name="T63" fmla="*/ 414 h 508"/>
                    <a:gd name="T64" fmla="*/ 68 w 248"/>
                    <a:gd name="T65" fmla="*/ 378 h 508"/>
                    <a:gd name="T66" fmla="*/ 46 w 248"/>
                    <a:gd name="T67" fmla="*/ 336 h 508"/>
                    <a:gd name="T68" fmla="*/ 24 w 248"/>
                    <a:gd name="T69" fmla="*/ 284 h 508"/>
                    <a:gd name="T70" fmla="*/ 0 w 248"/>
                    <a:gd name="T71" fmla="*/ 226 h 508"/>
                    <a:gd name="T72" fmla="*/ 36 w 248"/>
                    <a:gd name="T73" fmla="*/ 8 h 508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48"/>
                    <a:gd name="T112" fmla="*/ 0 h 508"/>
                    <a:gd name="T113" fmla="*/ 248 w 248"/>
                    <a:gd name="T114" fmla="*/ 508 h 508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48" h="508">
                      <a:moveTo>
                        <a:pt x="36" y="8"/>
                      </a:moveTo>
                      <a:lnTo>
                        <a:pt x="36" y="8"/>
                      </a:lnTo>
                      <a:lnTo>
                        <a:pt x="42" y="4"/>
                      </a:lnTo>
                      <a:lnTo>
                        <a:pt x="48" y="2"/>
                      </a:lnTo>
                      <a:lnTo>
                        <a:pt x="56" y="0"/>
                      </a:lnTo>
                      <a:lnTo>
                        <a:pt x="66" y="4"/>
                      </a:lnTo>
                      <a:lnTo>
                        <a:pt x="74" y="10"/>
                      </a:lnTo>
                      <a:lnTo>
                        <a:pt x="84" y="24"/>
                      </a:lnTo>
                      <a:lnTo>
                        <a:pt x="92" y="44"/>
                      </a:lnTo>
                      <a:lnTo>
                        <a:pt x="102" y="74"/>
                      </a:lnTo>
                      <a:lnTo>
                        <a:pt x="118" y="114"/>
                      </a:lnTo>
                      <a:lnTo>
                        <a:pt x="162" y="218"/>
                      </a:lnTo>
                      <a:lnTo>
                        <a:pt x="208" y="328"/>
                      </a:lnTo>
                      <a:lnTo>
                        <a:pt x="230" y="380"/>
                      </a:lnTo>
                      <a:lnTo>
                        <a:pt x="248" y="426"/>
                      </a:lnTo>
                      <a:lnTo>
                        <a:pt x="244" y="436"/>
                      </a:lnTo>
                      <a:lnTo>
                        <a:pt x="230" y="480"/>
                      </a:lnTo>
                      <a:lnTo>
                        <a:pt x="226" y="488"/>
                      </a:lnTo>
                      <a:lnTo>
                        <a:pt x="220" y="496"/>
                      </a:lnTo>
                      <a:lnTo>
                        <a:pt x="214" y="502"/>
                      </a:lnTo>
                      <a:lnTo>
                        <a:pt x="206" y="506"/>
                      </a:lnTo>
                      <a:lnTo>
                        <a:pt x="196" y="508"/>
                      </a:lnTo>
                      <a:lnTo>
                        <a:pt x="184" y="508"/>
                      </a:lnTo>
                      <a:lnTo>
                        <a:pt x="172" y="504"/>
                      </a:lnTo>
                      <a:lnTo>
                        <a:pt x="158" y="496"/>
                      </a:lnTo>
                      <a:lnTo>
                        <a:pt x="142" y="484"/>
                      </a:lnTo>
                      <a:lnTo>
                        <a:pt x="126" y="466"/>
                      </a:lnTo>
                      <a:lnTo>
                        <a:pt x="108" y="444"/>
                      </a:lnTo>
                      <a:lnTo>
                        <a:pt x="88" y="414"/>
                      </a:lnTo>
                      <a:lnTo>
                        <a:pt x="68" y="378"/>
                      </a:lnTo>
                      <a:lnTo>
                        <a:pt x="46" y="336"/>
                      </a:lnTo>
                      <a:lnTo>
                        <a:pt x="24" y="284"/>
                      </a:lnTo>
                      <a:lnTo>
                        <a:pt x="0" y="226"/>
                      </a:lnTo>
                      <a:lnTo>
                        <a:pt x="36" y="8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04" name="Freeform 464"/>
                <p:cNvSpPr>
                  <a:spLocks/>
                </p:cNvSpPr>
                <p:nvPr/>
              </p:nvSpPr>
              <p:spPr bwMode="auto">
                <a:xfrm>
                  <a:off x="2298" y="3788"/>
                  <a:ext cx="202" cy="258"/>
                </a:xfrm>
                <a:custGeom>
                  <a:avLst/>
                  <a:gdLst>
                    <a:gd name="T0" fmla="*/ 72 w 202"/>
                    <a:gd name="T1" fmla="*/ 0 h 258"/>
                    <a:gd name="T2" fmla="*/ 72 w 202"/>
                    <a:gd name="T3" fmla="*/ 0 h 258"/>
                    <a:gd name="T4" fmla="*/ 86 w 202"/>
                    <a:gd name="T5" fmla="*/ 12 h 258"/>
                    <a:gd name="T6" fmla="*/ 122 w 202"/>
                    <a:gd name="T7" fmla="*/ 44 h 258"/>
                    <a:gd name="T8" fmla="*/ 140 w 202"/>
                    <a:gd name="T9" fmla="*/ 64 h 258"/>
                    <a:gd name="T10" fmla="*/ 160 w 202"/>
                    <a:gd name="T11" fmla="*/ 86 h 258"/>
                    <a:gd name="T12" fmla="*/ 174 w 202"/>
                    <a:gd name="T13" fmla="*/ 108 h 258"/>
                    <a:gd name="T14" fmla="*/ 180 w 202"/>
                    <a:gd name="T15" fmla="*/ 120 h 258"/>
                    <a:gd name="T16" fmla="*/ 184 w 202"/>
                    <a:gd name="T17" fmla="*/ 130 h 258"/>
                    <a:gd name="T18" fmla="*/ 184 w 202"/>
                    <a:gd name="T19" fmla="*/ 130 h 258"/>
                    <a:gd name="T20" fmla="*/ 196 w 202"/>
                    <a:gd name="T21" fmla="*/ 168 h 258"/>
                    <a:gd name="T22" fmla="*/ 200 w 202"/>
                    <a:gd name="T23" fmla="*/ 184 h 258"/>
                    <a:gd name="T24" fmla="*/ 202 w 202"/>
                    <a:gd name="T25" fmla="*/ 200 h 258"/>
                    <a:gd name="T26" fmla="*/ 202 w 202"/>
                    <a:gd name="T27" fmla="*/ 214 h 258"/>
                    <a:gd name="T28" fmla="*/ 198 w 202"/>
                    <a:gd name="T29" fmla="*/ 226 h 258"/>
                    <a:gd name="T30" fmla="*/ 190 w 202"/>
                    <a:gd name="T31" fmla="*/ 236 h 258"/>
                    <a:gd name="T32" fmla="*/ 178 w 202"/>
                    <a:gd name="T33" fmla="*/ 246 h 258"/>
                    <a:gd name="T34" fmla="*/ 178 w 202"/>
                    <a:gd name="T35" fmla="*/ 246 h 258"/>
                    <a:gd name="T36" fmla="*/ 168 w 202"/>
                    <a:gd name="T37" fmla="*/ 252 h 258"/>
                    <a:gd name="T38" fmla="*/ 156 w 202"/>
                    <a:gd name="T39" fmla="*/ 256 h 258"/>
                    <a:gd name="T40" fmla="*/ 144 w 202"/>
                    <a:gd name="T41" fmla="*/ 258 h 258"/>
                    <a:gd name="T42" fmla="*/ 130 w 202"/>
                    <a:gd name="T43" fmla="*/ 258 h 258"/>
                    <a:gd name="T44" fmla="*/ 118 w 202"/>
                    <a:gd name="T45" fmla="*/ 258 h 258"/>
                    <a:gd name="T46" fmla="*/ 104 w 202"/>
                    <a:gd name="T47" fmla="*/ 254 h 258"/>
                    <a:gd name="T48" fmla="*/ 76 w 202"/>
                    <a:gd name="T49" fmla="*/ 246 h 258"/>
                    <a:gd name="T50" fmla="*/ 52 w 202"/>
                    <a:gd name="T51" fmla="*/ 234 h 258"/>
                    <a:gd name="T52" fmla="*/ 30 w 202"/>
                    <a:gd name="T53" fmla="*/ 218 h 258"/>
                    <a:gd name="T54" fmla="*/ 20 w 202"/>
                    <a:gd name="T55" fmla="*/ 210 h 258"/>
                    <a:gd name="T56" fmla="*/ 12 w 202"/>
                    <a:gd name="T57" fmla="*/ 202 h 258"/>
                    <a:gd name="T58" fmla="*/ 6 w 202"/>
                    <a:gd name="T59" fmla="*/ 192 h 258"/>
                    <a:gd name="T60" fmla="*/ 2 w 202"/>
                    <a:gd name="T61" fmla="*/ 184 h 258"/>
                    <a:gd name="T62" fmla="*/ 2 w 202"/>
                    <a:gd name="T63" fmla="*/ 184 h 258"/>
                    <a:gd name="T64" fmla="*/ 0 w 202"/>
                    <a:gd name="T65" fmla="*/ 174 h 258"/>
                    <a:gd name="T66" fmla="*/ 0 w 202"/>
                    <a:gd name="T67" fmla="*/ 162 h 258"/>
                    <a:gd name="T68" fmla="*/ 2 w 202"/>
                    <a:gd name="T69" fmla="*/ 148 h 258"/>
                    <a:gd name="T70" fmla="*/ 6 w 202"/>
                    <a:gd name="T71" fmla="*/ 134 h 258"/>
                    <a:gd name="T72" fmla="*/ 16 w 202"/>
                    <a:gd name="T73" fmla="*/ 104 h 258"/>
                    <a:gd name="T74" fmla="*/ 30 w 202"/>
                    <a:gd name="T75" fmla="*/ 72 h 258"/>
                    <a:gd name="T76" fmla="*/ 44 w 202"/>
                    <a:gd name="T77" fmla="*/ 44 h 258"/>
                    <a:gd name="T78" fmla="*/ 58 w 202"/>
                    <a:gd name="T79" fmla="*/ 22 h 258"/>
                    <a:gd name="T80" fmla="*/ 72 w 202"/>
                    <a:gd name="T81" fmla="*/ 0 h 25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202"/>
                    <a:gd name="T124" fmla="*/ 0 h 258"/>
                    <a:gd name="T125" fmla="*/ 202 w 202"/>
                    <a:gd name="T126" fmla="*/ 258 h 25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202" h="258">
                      <a:moveTo>
                        <a:pt x="72" y="0"/>
                      </a:moveTo>
                      <a:lnTo>
                        <a:pt x="72" y="0"/>
                      </a:lnTo>
                      <a:lnTo>
                        <a:pt x="86" y="12"/>
                      </a:lnTo>
                      <a:lnTo>
                        <a:pt x="122" y="44"/>
                      </a:lnTo>
                      <a:lnTo>
                        <a:pt x="140" y="64"/>
                      </a:lnTo>
                      <a:lnTo>
                        <a:pt x="160" y="86"/>
                      </a:lnTo>
                      <a:lnTo>
                        <a:pt x="174" y="108"/>
                      </a:lnTo>
                      <a:lnTo>
                        <a:pt x="180" y="120"/>
                      </a:lnTo>
                      <a:lnTo>
                        <a:pt x="184" y="130"/>
                      </a:lnTo>
                      <a:lnTo>
                        <a:pt x="196" y="168"/>
                      </a:lnTo>
                      <a:lnTo>
                        <a:pt x="200" y="184"/>
                      </a:lnTo>
                      <a:lnTo>
                        <a:pt x="202" y="200"/>
                      </a:lnTo>
                      <a:lnTo>
                        <a:pt x="202" y="214"/>
                      </a:lnTo>
                      <a:lnTo>
                        <a:pt x="198" y="226"/>
                      </a:lnTo>
                      <a:lnTo>
                        <a:pt x="190" y="236"/>
                      </a:lnTo>
                      <a:lnTo>
                        <a:pt x="178" y="246"/>
                      </a:lnTo>
                      <a:lnTo>
                        <a:pt x="168" y="252"/>
                      </a:lnTo>
                      <a:lnTo>
                        <a:pt x="156" y="256"/>
                      </a:lnTo>
                      <a:lnTo>
                        <a:pt x="144" y="258"/>
                      </a:lnTo>
                      <a:lnTo>
                        <a:pt x="130" y="258"/>
                      </a:lnTo>
                      <a:lnTo>
                        <a:pt x="118" y="258"/>
                      </a:lnTo>
                      <a:lnTo>
                        <a:pt x="104" y="254"/>
                      </a:lnTo>
                      <a:lnTo>
                        <a:pt x="76" y="246"/>
                      </a:lnTo>
                      <a:lnTo>
                        <a:pt x="52" y="234"/>
                      </a:lnTo>
                      <a:lnTo>
                        <a:pt x="30" y="218"/>
                      </a:lnTo>
                      <a:lnTo>
                        <a:pt x="20" y="210"/>
                      </a:lnTo>
                      <a:lnTo>
                        <a:pt x="12" y="202"/>
                      </a:lnTo>
                      <a:lnTo>
                        <a:pt x="6" y="192"/>
                      </a:lnTo>
                      <a:lnTo>
                        <a:pt x="2" y="184"/>
                      </a:lnTo>
                      <a:lnTo>
                        <a:pt x="0" y="174"/>
                      </a:lnTo>
                      <a:lnTo>
                        <a:pt x="0" y="162"/>
                      </a:lnTo>
                      <a:lnTo>
                        <a:pt x="2" y="148"/>
                      </a:lnTo>
                      <a:lnTo>
                        <a:pt x="6" y="134"/>
                      </a:lnTo>
                      <a:lnTo>
                        <a:pt x="16" y="104"/>
                      </a:lnTo>
                      <a:lnTo>
                        <a:pt x="30" y="72"/>
                      </a:lnTo>
                      <a:lnTo>
                        <a:pt x="44" y="44"/>
                      </a:lnTo>
                      <a:lnTo>
                        <a:pt x="58" y="22"/>
                      </a:lnTo>
                      <a:lnTo>
                        <a:pt x="72" y="0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05" name="Freeform 465"/>
                <p:cNvSpPr>
                  <a:spLocks/>
                </p:cNvSpPr>
                <p:nvPr/>
              </p:nvSpPr>
              <p:spPr bwMode="auto">
                <a:xfrm>
                  <a:off x="2298" y="3788"/>
                  <a:ext cx="202" cy="258"/>
                </a:xfrm>
                <a:custGeom>
                  <a:avLst/>
                  <a:gdLst>
                    <a:gd name="T0" fmla="*/ 72 w 202"/>
                    <a:gd name="T1" fmla="*/ 0 h 258"/>
                    <a:gd name="T2" fmla="*/ 72 w 202"/>
                    <a:gd name="T3" fmla="*/ 0 h 258"/>
                    <a:gd name="T4" fmla="*/ 86 w 202"/>
                    <a:gd name="T5" fmla="*/ 12 h 258"/>
                    <a:gd name="T6" fmla="*/ 122 w 202"/>
                    <a:gd name="T7" fmla="*/ 44 h 258"/>
                    <a:gd name="T8" fmla="*/ 140 w 202"/>
                    <a:gd name="T9" fmla="*/ 64 h 258"/>
                    <a:gd name="T10" fmla="*/ 160 w 202"/>
                    <a:gd name="T11" fmla="*/ 86 h 258"/>
                    <a:gd name="T12" fmla="*/ 174 w 202"/>
                    <a:gd name="T13" fmla="*/ 108 h 258"/>
                    <a:gd name="T14" fmla="*/ 180 w 202"/>
                    <a:gd name="T15" fmla="*/ 120 h 258"/>
                    <a:gd name="T16" fmla="*/ 184 w 202"/>
                    <a:gd name="T17" fmla="*/ 130 h 258"/>
                    <a:gd name="T18" fmla="*/ 184 w 202"/>
                    <a:gd name="T19" fmla="*/ 130 h 258"/>
                    <a:gd name="T20" fmla="*/ 196 w 202"/>
                    <a:gd name="T21" fmla="*/ 168 h 258"/>
                    <a:gd name="T22" fmla="*/ 200 w 202"/>
                    <a:gd name="T23" fmla="*/ 184 h 258"/>
                    <a:gd name="T24" fmla="*/ 202 w 202"/>
                    <a:gd name="T25" fmla="*/ 200 h 258"/>
                    <a:gd name="T26" fmla="*/ 202 w 202"/>
                    <a:gd name="T27" fmla="*/ 214 h 258"/>
                    <a:gd name="T28" fmla="*/ 198 w 202"/>
                    <a:gd name="T29" fmla="*/ 226 h 258"/>
                    <a:gd name="T30" fmla="*/ 190 w 202"/>
                    <a:gd name="T31" fmla="*/ 236 h 258"/>
                    <a:gd name="T32" fmla="*/ 178 w 202"/>
                    <a:gd name="T33" fmla="*/ 246 h 258"/>
                    <a:gd name="T34" fmla="*/ 178 w 202"/>
                    <a:gd name="T35" fmla="*/ 246 h 258"/>
                    <a:gd name="T36" fmla="*/ 168 w 202"/>
                    <a:gd name="T37" fmla="*/ 252 h 258"/>
                    <a:gd name="T38" fmla="*/ 156 w 202"/>
                    <a:gd name="T39" fmla="*/ 256 h 258"/>
                    <a:gd name="T40" fmla="*/ 144 w 202"/>
                    <a:gd name="T41" fmla="*/ 258 h 258"/>
                    <a:gd name="T42" fmla="*/ 130 w 202"/>
                    <a:gd name="T43" fmla="*/ 258 h 258"/>
                    <a:gd name="T44" fmla="*/ 118 w 202"/>
                    <a:gd name="T45" fmla="*/ 258 h 258"/>
                    <a:gd name="T46" fmla="*/ 104 w 202"/>
                    <a:gd name="T47" fmla="*/ 254 h 258"/>
                    <a:gd name="T48" fmla="*/ 76 w 202"/>
                    <a:gd name="T49" fmla="*/ 246 h 258"/>
                    <a:gd name="T50" fmla="*/ 52 w 202"/>
                    <a:gd name="T51" fmla="*/ 234 h 258"/>
                    <a:gd name="T52" fmla="*/ 30 w 202"/>
                    <a:gd name="T53" fmla="*/ 218 h 258"/>
                    <a:gd name="T54" fmla="*/ 20 w 202"/>
                    <a:gd name="T55" fmla="*/ 210 h 258"/>
                    <a:gd name="T56" fmla="*/ 12 w 202"/>
                    <a:gd name="T57" fmla="*/ 202 h 258"/>
                    <a:gd name="T58" fmla="*/ 6 w 202"/>
                    <a:gd name="T59" fmla="*/ 192 h 258"/>
                    <a:gd name="T60" fmla="*/ 2 w 202"/>
                    <a:gd name="T61" fmla="*/ 184 h 258"/>
                    <a:gd name="T62" fmla="*/ 2 w 202"/>
                    <a:gd name="T63" fmla="*/ 184 h 258"/>
                    <a:gd name="T64" fmla="*/ 0 w 202"/>
                    <a:gd name="T65" fmla="*/ 174 h 258"/>
                    <a:gd name="T66" fmla="*/ 0 w 202"/>
                    <a:gd name="T67" fmla="*/ 162 h 258"/>
                    <a:gd name="T68" fmla="*/ 2 w 202"/>
                    <a:gd name="T69" fmla="*/ 148 h 258"/>
                    <a:gd name="T70" fmla="*/ 6 w 202"/>
                    <a:gd name="T71" fmla="*/ 134 h 258"/>
                    <a:gd name="T72" fmla="*/ 16 w 202"/>
                    <a:gd name="T73" fmla="*/ 104 h 258"/>
                    <a:gd name="T74" fmla="*/ 30 w 202"/>
                    <a:gd name="T75" fmla="*/ 72 h 258"/>
                    <a:gd name="T76" fmla="*/ 44 w 202"/>
                    <a:gd name="T77" fmla="*/ 44 h 258"/>
                    <a:gd name="T78" fmla="*/ 58 w 202"/>
                    <a:gd name="T79" fmla="*/ 22 h 258"/>
                    <a:gd name="T80" fmla="*/ 72 w 202"/>
                    <a:gd name="T81" fmla="*/ 0 h 25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202"/>
                    <a:gd name="T124" fmla="*/ 0 h 258"/>
                    <a:gd name="T125" fmla="*/ 202 w 202"/>
                    <a:gd name="T126" fmla="*/ 258 h 25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202" h="258">
                      <a:moveTo>
                        <a:pt x="72" y="0"/>
                      </a:moveTo>
                      <a:lnTo>
                        <a:pt x="72" y="0"/>
                      </a:lnTo>
                      <a:lnTo>
                        <a:pt x="86" y="12"/>
                      </a:lnTo>
                      <a:lnTo>
                        <a:pt x="122" y="44"/>
                      </a:lnTo>
                      <a:lnTo>
                        <a:pt x="140" y="64"/>
                      </a:lnTo>
                      <a:lnTo>
                        <a:pt x="160" y="86"/>
                      </a:lnTo>
                      <a:lnTo>
                        <a:pt x="174" y="108"/>
                      </a:lnTo>
                      <a:lnTo>
                        <a:pt x="180" y="120"/>
                      </a:lnTo>
                      <a:lnTo>
                        <a:pt x="184" y="130"/>
                      </a:lnTo>
                      <a:lnTo>
                        <a:pt x="196" y="168"/>
                      </a:lnTo>
                      <a:lnTo>
                        <a:pt x="200" y="184"/>
                      </a:lnTo>
                      <a:lnTo>
                        <a:pt x="202" y="200"/>
                      </a:lnTo>
                      <a:lnTo>
                        <a:pt x="202" y="214"/>
                      </a:lnTo>
                      <a:lnTo>
                        <a:pt x="198" y="226"/>
                      </a:lnTo>
                      <a:lnTo>
                        <a:pt x="190" y="236"/>
                      </a:lnTo>
                      <a:lnTo>
                        <a:pt x="178" y="246"/>
                      </a:lnTo>
                      <a:lnTo>
                        <a:pt x="168" y="252"/>
                      </a:lnTo>
                      <a:lnTo>
                        <a:pt x="156" y="256"/>
                      </a:lnTo>
                      <a:lnTo>
                        <a:pt x="144" y="258"/>
                      </a:lnTo>
                      <a:lnTo>
                        <a:pt x="130" y="258"/>
                      </a:lnTo>
                      <a:lnTo>
                        <a:pt x="118" y="258"/>
                      </a:lnTo>
                      <a:lnTo>
                        <a:pt x="104" y="254"/>
                      </a:lnTo>
                      <a:lnTo>
                        <a:pt x="76" y="246"/>
                      </a:lnTo>
                      <a:lnTo>
                        <a:pt x="52" y="234"/>
                      </a:lnTo>
                      <a:lnTo>
                        <a:pt x="30" y="218"/>
                      </a:lnTo>
                      <a:lnTo>
                        <a:pt x="20" y="210"/>
                      </a:lnTo>
                      <a:lnTo>
                        <a:pt x="12" y="202"/>
                      </a:lnTo>
                      <a:lnTo>
                        <a:pt x="6" y="192"/>
                      </a:lnTo>
                      <a:lnTo>
                        <a:pt x="2" y="184"/>
                      </a:lnTo>
                      <a:lnTo>
                        <a:pt x="0" y="174"/>
                      </a:lnTo>
                      <a:lnTo>
                        <a:pt x="0" y="162"/>
                      </a:lnTo>
                      <a:lnTo>
                        <a:pt x="2" y="148"/>
                      </a:lnTo>
                      <a:lnTo>
                        <a:pt x="6" y="134"/>
                      </a:lnTo>
                      <a:lnTo>
                        <a:pt x="16" y="104"/>
                      </a:lnTo>
                      <a:lnTo>
                        <a:pt x="30" y="72"/>
                      </a:lnTo>
                      <a:lnTo>
                        <a:pt x="44" y="44"/>
                      </a:lnTo>
                      <a:lnTo>
                        <a:pt x="58" y="22"/>
                      </a:lnTo>
                      <a:lnTo>
                        <a:pt x="72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06" name="Freeform 466"/>
                <p:cNvSpPr>
                  <a:spLocks/>
                </p:cNvSpPr>
                <p:nvPr/>
              </p:nvSpPr>
              <p:spPr bwMode="auto">
                <a:xfrm>
                  <a:off x="1942" y="3024"/>
                  <a:ext cx="284" cy="380"/>
                </a:xfrm>
                <a:custGeom>
                  <a:avLst/>
                  <a:gdLst>
                    <a:gd name="T0" fmla="*/ 10 w 284"/>
                    <a:gd name="T1" fmla="*/ 66 h 380"/>
                    <a:gd name="T2" fmla="*/ 20 w 284"/>
                    <a:gd name="T3" fmla="*/ 48 h 380"/>
                    <a:gd name="T4" fmla="*/ 42 w 284"/>
                    <a:gd name="T5" fmla="*/ 26 h 380"/>
                    <a:gd name="T6" fmla="*/ 82 w 284"/>
                    <a:gd name="T7" fmla="*/ 8 h 380"/>
                    <a:gd name="T8" fmla="*/ 110 w 284"/>
                    <a:gd name="T9" fmla="*/ 2 h 380"/>
                    <a:gd name="T10" fmla="*/ 130 w 284"/>
                    <a:gd name="T11" fmla="*/ 0 h 380"/>
                    <a:gd name="T12" fmla="*/ 174 w 284"/>
                    <a:gd name="T13" fmla="*/ 2 h 380"/>
                    <a:gd name="T14" fmla="*/ 214 w 284"/>
                    <a:gd name="T15" fmla="*/ 12 h 380"/>
                    <a:gd name="T16" fmla="*/ 248 w 284"/>
                    <a:gd name="T17" fmla="*/ 36 h 380"/>
                    <a:gd name="T18" fmla="*/ 262 w 284"/>
                    <a:gd name="T19" fmla="*/ 54 h 380"/>
                    <a:gd name="T20" fmla="*/ 272 w 284"/>
                    <a:gd name="T21" fmla="*/ 76 h 380"/>
                    <a:gd name="T22" fmla="*/ 282 w 284"/>
                    <a:gd name="T23" fmla="*/ 104 h 380"/>
                    <a:gd name="T24" fmla="*/ 284 w 284"/>
                    <a:gd name="T25" fmla="*/ 134 h 380"/>
                    <a:gd name="T26" fmla="*/ 282 w 284"/>
                    <a:gd name="T27" fmla="*/ 164 h 380"/>
                    <a:gd name="T28" fmla="*/ 276 w 284"/>
                    <a:gd name="T29" fmla="*/ 174 h 380"/>
                    <a:gd name="T30" fmla="*/ 268 w 284"/>
                    <a:gd name="T31" fmla="*/ 194 h 380"/>
                    <a:gd name="T32" fmla="*/ 272 w 284"/>
                    <a:gd name="T33" fmla="*/ 208 h 380"/>
                    <a:gd name="T34" fmla="*/ 276 w 284"/>
                    <a:gd name="T35" fmla="*/ 230 h 380"/>
                    <a:gd name="T36" fmla="*/ 272 w 284"/>
                    <a:gd name="T37" fmla="*/ 256 h 380"/>
                    <a:gd name="T38" fmla="*/ 264 w 284"/>
                    <a:gd name="T39" fmla="*/ 272 h 380"/>
                    <a:gd name="T40" fmla="*/ 246 w 284"/>
                    <a:gd name="T41" fmla="*/ 332 h 380"/>
                    <a:gd name="T42" fmla="*/ 238 w 284"/>
                    <a:gd name="T43" fmla="*/ 362 h 380"/>
                    <a:gd name="T44" fmla="*/ 234 w 284"/>
                    <a:gd name="T45" fmla="*/ 370 h 380"/>
                    <a:gd name="T46" fmla="*/ 220 w 284"/>
                    <a:gd name="T47" fmla="*/ 378 h 380"/>
                    <a:gd name="T48" fmla="*/ 192 w 284"/>
                    <a:gd name="T49" fmla="*/ 380 h 380"/>
                    <a:gd name="T50" fmla="*/ 172 w 284"/>
                    <a:gd name="T51" fmla="*/ 378 h 380"/>
                    <a:gd name="T52" fmla="*/ 144 w 284"/>
                    <a:gd name="T53" fmla="*/ 370 h 380"/>
                    <a:gd name="T54" fmla="*/ 114 w 284"/>
                    <a:gd name="T55" fmla="*/ 354 h 380"/>
                    <a:gd name="T56" fmla="*/ 84 w 284"/>
                    <a:gd name="T57" fmla="*/ 332 h 380"/>
                    <a:gd name="T58" fmla="*/ 56 w 284"/>
                    <a:gd name="T59" fmla="*/ 302 h 380"/>
                    <a:gd name="T60" fmla="*/ 46 w 284"/>
                    <a:gd name="T61" fmla="*/ 282 h 380"/>
                    <a:gd name="T62" fmla="*/ 30 w 284"/>
                    <a:gd name="T63" fmla="*/ 238 h 380"/>
                    <a:gd name="T64" fmla="*/ 20 w 284"/>
                    <a:gd name="T65" fmla="*/ 180 h 380"/>
                    <a:gd name="T66" fmla="*/ 20 w 284"/>
                    <a:gd name="T67" fmla="*/ 164 h 380"/>
                    <a:gd name="T68" fmla="*/ 10 w 284"/>
                    <a:gd name="T69" fmla="*/ 152 h 380"/>
                    <a:gd name="T70" fmla="*/ 2 w 284"/>
                    <a:gd name="T71" fmla="*/ 128 h 380"/>
                    <a:gd name="T72" fmla="*/ 2 w 284"/>
                    <a:gd name="T73" fmla="*/ 90 h 380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84"/>
                    <a:gd name="T112" fmla="*/ 0 h 380"/>
                    <a:gd name="T113" fmla="*/ 284 w 284"/>
                    <a:gd name="T114" fmla="*/ 380 h 380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84" h="380">
                      <a:moveTo>
                        <a:pt x="10" y="66"/>
                      </a:moveTo>
                      <a:lnTo>
                        <a:pt x="10" y="66"/>
                      </a:lnTo>
                      <a:lnTo>
                        <a:pt x="14" y="58"/>
                      </a:lnTo>
                      <a:lnTo>
                        <a:pt x="20" y="48"/>
                      </a:lnTo>
                      <a:lnTo>
                        <a:pt x="30" y="38"/>
                      </a:lnTo>
                      <a:lnTo>
                        <a:pt x="42" y="26"/>
                      </a:lnTo>
                      <a:lnTo>
                        <a:pt x="60" y="16"/>
                      </a:lnTo>
                      <a:lnTo>
                        <a:pt x="82" y="8"/>
                      </a:lnTo>
                      <a:lnTo>
                        <a:pt x="96" y="4"/>
                      </a:lnTo>
                      <a:lnTo>
                        <a:pt x="110" y="2"/>
                      </a:lnTo>
                      <a:lnTo>
                        <a:pt x="130" y="0"/>
                      </a:lnTo>
                      <a:lnTo>
                        <a:pt x="152" y="0"/>
                      </a:lnTo>
                      <a:lnTo>
                        <a:pt x="174" y="2"/>
                      </a:lnTo>
                      <a:lnTo>
                        <a:pt x="194" y="6"/>
                      </a:lnTo>
                      <a:lnTo>
                        <a:pt x="214" y="12"/>
                      </a:lnTo>
                      <a:lnTo>
                        <a:pt x="232" y="22"/>
                      </a:lnTo>
                      <a:lnTo>
                        <a:pt x="248" y="36"/>
                      </a:lnTo>
                      <a:lnTo>
                        <a:pt x="256" y="44"/>
                      </a:lnTo>
                      <a:lnTo>
                        <a:pt x="262" y="54"/>
                      </a:lnTo>
                      <a:lnTo>
                        <a:pt x="272" y="76"/>
                      </a:lnTo>
                      <a:lnTo>
                        <a:pt x="278" y="90"/>
                      </a:lnTo>
                      <a:lnTo>
                        <a:pt x="282" y="104"/>
                      </a:lnTo>
                      <a:lnTo>
                        <a:pt x="284" y="118"/>
                      </a:lnTo>
                      <a:lnTo>
                        <a:pt x="284" y="134"/>
                      </a:lnTo>
                      <a:lnTo>
                        <a:pt x="284" y="148"/>
                      </a:lnTo>
                      <a:lnTo>
                        <a:pt x="282" y="164"/>
                      </a:lnTo>
                      <a:lnTo>
                        <a:pt x="276" y="174"/>
                      </a:lnTo>
                      <a:lnTo>
                        <a:pt x="268" y="194"/>
                      </a:lnTo>
                      <a:lnTo>
                        <a:pt x="270" y="200"/>
                      </a:lnTo>
                      <a:lnTo>
                        <a:pt x="272" y="208"/>
                      </a:lnTo>
                      <a:lnTo>
                        <a:pt x="276" y="218"/>
                      </a:lnTo>
                      <a:lnTo>
                        <a:pt x="276" y="230"/>
                      </a:lnTo>
                      <a:lnTo>
                        <a:pt x="276" y="242"/>
                      </a:lnTo>
                      <a:lnTo>
                        <a:pt x="272" y="256"/>
                      </a:lnTo>
                      <a:lnTo>
                        <a:pt x="264" y="272"/>
                      </a:lnTo>
                      <a:lnTo>
                        <a:pt x="254" y="302"/>
                      </a:lnTo>
                      <a:lnTo>
                        <a:pt x="246" y="332"/>
                      </a:lnTo>
                      <a:lnTo>
                        <a:pt x="238" y="362"/>
                      </a:lnTo>
                      <a:lnTo>
                        <a:pt x="236" y="366"/>
                      </a:lnTo>
                      <a:lnTo>
                        <a:pt x="234" y="370"/>
                      </a:lnTo>
                      <a:lnTo>
                        <a:pt x="228" y="374"/>
                      </a:lnTo>
                      <a:lnTo>
                        <a:pt x="220" y="378"/>
                      </a:lnTo>
                      <a:lnTo>
                        <a:pt x="208" y="380"/>
                      </a:lnTo>
                      <a:lnTo>
                        <a:pt x="192" y="380"/>
                      </a:lnTo>
                      <a:lnTo>
                        <a:pt x="172" y="378"/>
                      </a:lnTo>
                      <a:lnTo>
                        <a:pt x="160" y="376"/>
                      </a:lnTo>
                      <a:lnTo>
                        <a:pt x="144" y="370"/>
                      </a:lnTo>
                      <a:lnTo>
                        <a:pt x="130" y="364"/>
                      </a:lnTo>
                      <a:lnTo>
                        <a:pt x="114" y="354"/>
                      </a:lnTo>
                      <a:lnTo>
                        <a:pt x="100" y="344"/>
                      </a:lnTo>
                      <a:lnTo>
                        <a:pt x="84" y="332"/>
                      </a:lnTo>
                      <a:lnTo>
                        <a:pt x="70" y="318"/>
                      </a:lnTo>
                      <a:lnTo>
                        <a:pt x="56" y="302"/>
                      </a:lnTo>
                      <a:lnTo>
                        <a:pt x="46" y="282"/>
                      </a:lnTo>
                      <a:lnTo>
                        <a:pt x="36" y="260"/>
                      </a:lnTo>
                      <a:lnTo>
                        <a:pt x="30" y="238"/>
                      </a:lnTo>
                      <a:lnTo>
                        <a:pt x="26" y="216"/>
                      </a:lnTo>
                      <a:lnTo>
                        <a:pt x="20" y="180"/>
                      </a:lnTo>
                      <a:lnTo>
                        <a:pt x="20" y="164"/>
                      </a:lnTo>
                      <a:lnTo>
                        <a:pt x="14" y="160"/>
                      </a:lnTo>
                      <a:lnTo>
                        <a:pt x="10" y="152"/>
                      </a:lnTo>
                      <a:lnTo>
                        <a:pt x="4" y="142"/>
                      </a:lnTo>
                      <a:lnTo>
                        <a:pt x="2" y="128"/>
                      </a:lnTo>
                      <a:lnTo>
                        <a:pt x="0" y="110"/>
                      </a:lnTo>
                      <a:lnTo>
                        <a:pt x="2" y="90"/>
                      </a:lnTo>
                      <a:lnTo>
                        <a:pt x="10" y="66"/>
                      </a:lnTo>
                      <a:close/>
                    </a:path>
                  </a:pathLst>
                </a:custGeom>
                <a:solidFill>
                  <a:srgbClr val="F0AC7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07" name="Freeform 467"/>
                <p:cNvSpPr>
                  <a:spLocks/>
                </p:cNvSpPr>
                <p:nvPr/>
              </p:nvSpPr>
              <p:spPr bwMode="auto">
                <a:xfrm>
                  <a:off x="1942" y="3024"/>
                  <a:ext cx="284" cy="380"/>
                </a:xfrm>
                <a:custGeom>
                  <a:avLst/>
                  <a:gdLst>
                    <a:gd name="T0" fmla="*/ 10 w 284"/>
                    <a:gd name="T1" fmla="*/ 66 h 380"/>
                    <a:gd name="T2" fmla="*/ 20 w 284"/>
                    <a:gd name="T3" fmla="*/ 48 h 380"/>
                    <a:gd name="T4" fmla="*/ 42 w 284"/>
                    <a:gd name="T5" fmla="*/ 26 h 380"/>
                    <a:gd name="T6" fmla="*/ 82 w 284"/>
                    <a:gd name="T7" fmla="*/ 8 h 380"/>
                    <a:gd name="T8" fmla="*/ 110 w 284"/>
                    <a:gd name="T9" fmla="*/ 2 h 380"/>
                    <a:gd name="T10" fmla="*/ 130 w 284"/>
                    <a:gd name="T11" fmla="*/ 0 h 380"/>
                    <a:gd name="T12" fmla="*/ 174 w 284"/>
                    <a:gd name="T13" fmla="*/ 2 h 380"/>
                    <a:gd name="T14" fmla="*/ 214 w 284"/>
                    <a:gd name="T15" fmla="*/ 12 h 380"/>
                    <a:gd name="T16" fmla="*/ 248 w 284"/>
                    <a:gd name="T17" fmla="*/ 36 h 380"/>
                    <a:gd name="T18" fmla="*/ 262 w 284"/>
                    <a:gd name="T19" fmla="*/ 54 h 380"/>
                    <a:gd name="T20" fmla="*/ 272 w 284"/>
                    <a:gd name="T21" fmla="*/ 76 h 380"/>
                    <a:gd name="T22" fmla="*/ 282 w 284"/>
                    <a:gd name="T23" fmla="*/ 104 h 380"/>
                    <a:gd name="T24" fmla="*/ 284 w 284"/>
                    <a:gd name="T25" fmla="*/ 134 h 380"/>
                    <a:gd name="T26" fmla="*/ 282 w 284"/>
                    <a:gd name="T27" fmla="*/ 164 h 380"/>
                    <a:gd name="T28" fmla="*/ 276 w 284"/>
                    <a:gd name="T29" fmla="*/ 174 h 380"/>
                    <a:gd name="T30" fmla="*/ 268 w 284"/>
                    <a:gd name="T31" fmla="*/ 194 h 380"/>
                    <a:gd name="T32" fmla="*/ 272 w 284"/>
                    <a:gd name="T33" fmla="*/ 208 h 380"/>
                    <a:gd name="T34" fmla="*/ 276 w 284"/>
                    <a:gd name="T35" fmla="*/ 230 h 380"/>
                    <a:gd name="T36" fmla="*/ 272 w 284"/>
                    <a:gd name="T37" fmla="*/ 256 h 380"/>
                    <a:gd name="T38" fmla="*/ 264 w 284"/>
                    <a:gd name="T39" fmla="*/ 272 h 380"/>
                    <a:gd name="T40" fmla="*/ 246 w 284"/>
                    <a:gd name="T41" fmla="*/ 332 h 380"/>
                    <a:gd name="T42" fmla="*/ 238 w 284"/>
                    <a:gd name="T43" fmla="*/ 362 h 380"/>
                    <a:gd name="T44" fmla="*/ 234 w 284"/>
                    <a:gd name="T45" fmla="*/ 370 h 380"/>
                    <a:gd name="T46" fmla="*/ 220 w 284"/>
                    <a:gd name="T47" fmla="*/ 378 h 380"/>
                    <a:gd name="T48" fmla="*/ 192 w 284"/>
                    <a:gd name="T49" fmla="*/ 380 h 380"/>
                    <a:gd name="T50" fmla="*/ 172 w 284"/>
                    <a:gd name="T51" fmla="*/ 378 h 380"/>
                    <a:gd name="T52" fmla="*/ 144 w 284"/>
                    <a:gd name="T53" fmla="*/ 370 h 380"/>
                    <a:gd name="T54" fmla="*/ 114 w 284"/>
                    <a:gd name="T55" fmla="*/ 354 h 380"/>
                    <a:gd name="T56" fmla="*/ 84 w 284"/>
                    <a:gd name="T57" fmla="*/ 332 h 380"/>
                    <a:gd name="T58" fmla="*/ 56 w 284"/>
                    <a:gd name="T59" fmla="*/ 302 h 380"/>
                    <a:gd name="T60" fmla="*/ 46 w 284"/>
                    <a:gd name="T61" fmla="*/ 282 h 380"/>
                    <a:gd name="T62" fmla="*/ 30 w 284"/>
                    <a:gd name="T63" fmla="*/ 238 h 380"/>
                    <a:gd name="T64" fmla="*/ 20 w 284"/>
                    <a:gd name="T65" fmla="*/ 180 h 380"/>
                    <a:gd name="T66" fmla="*/ 20 w 284"/>
                    <a:gd name="T67" fmla="*/ 164 h 380"/>
                    <a:gd name="T68" fmla="*/ 10 w 284"/>
                    <a:gd name="T69" fmla="*/ 152 h 380"/>
                    <a:gd name="T70" fmla="*/ 2 w 284"/>
                    <a:gd name="T71" fmla="*/ 128 h 380"/>
                    <a:gd name="T72" fmla="*/ 2 w 284"/>
                    <a:gd name="T73" fmla="*/ 90 h 380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84"/>
                    <a:gd name="T112" fmla="*/ 0 h 380"/>
                    <a:gd name="T113" fmla="*/ 284 w 284"/>
                    <a:gd name="T114" fmla="*/ 380 h 380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84" h="380">
                      <a:moveTo>
                        <a:pt x="10" y="66"/>
                      </a:moveTo>
                      <a:lnTo>
                        <a:pt x="10" y="66"/>
                      </a:lnTo>
                      <a:lnTo>
                        <a:pt x="14" y="58"/>
                      </a:lnTo>
                      <a:lnTo>
                        <a:pt x="20" y="48"/>
                      </a:lnTo>
                      <a:lnTo>
                        <a:pt x="30" y="38"/>
                      </a:lnTo>
                      <a:lnTo>
                        <a:pt x="42" y="26"/>
                      </a:lnTo>
                      <a:lnTo>
                        <a:pt x="60" y="16"/>
                      </a:lnTo>
                      <a:lnTo>
                        <a:pt x="82" y="8"/>
                      </a:lnTo>
                      <a:lnTo>
                        <a:pt x="96" y="4"/>
                      </a:lnTo>
                      <a:lnTo>
                        <a:pt x="110" y="2"/>
                      </a:lnTo>
                      <a:lnTo>
                        <a:pt x="130" y="0"/>
                      </a:lnTo>
                      <a:lnTo>
                        <a:pt x="152" y="0"/>
                      </a:lnTo>
                      <a:lnTo>
                        <a:pt x="174" y="2"/>
                      </a:lnTo>
                      <a:lnTo>
                        <a:pt x="194" y="6"/>
                      </a:lnTo>
                      <a:lnTo>
                        <a:pt x="214" y="12"/>
                      </a:lnTo>
                      <a:lnTo>
                        <a:pt x="232" y="22"/>
                      </a:lnTo>
                      <a:lnTo>
                        <a:pt x="248" y="36"/>
                      </a:lnTo>
                      <a:lnTo>
                        <a:pt x="256" y="44"/>
                      </a:lnTo>
                      <a:lnTo>
                        <a:pt x="262" y="54"/>
                      </a:lnTo>
                      <a:lnTo>
                        <a:pt x="272" y="76"/>
                      </a:lnTo>
                      <a:lnTo>
                        <a:pt x="278" y="90"/>
                      </a:lnTo>
                      <a:lnTo>
                        <a:pt x="282" y="104"/>
                      </a:lnTo>
                      <a:lnTo>
                        <a:pt x="284" y="118"/>
                      </a:lnTo>
                      <a:lnTo>
                        <a:pt x="284" y="134"/>
                      </a:lnTo>
                      <a:lnTo>
                        <a:pt x="284" y="148"/>
                      </a:lnTo>
                      <a:lnTo>
                        <a:pt x="282" y="164"/>
                      </a:lnTo>
                      <a:lnTo>
                        <a:pt x="276" y="174"/>
                      </a:lnTo>
                      <a:lnTo>
                        <a:pt x="268" y="194"/>
                      </a:lnTo>
                      <a:lnTo>
                        <a:pt x="270" y="200"/>
                      </a:lnTo>
                      <a:lnTo>
                        <a:pt x="272" y="208"/>
                      </a:lnTo>
                      <a:lnTo>
                        <a:pt x="276" y="218"/>
                      </a:lnTo>
                      <a:lnTo>
                        <a:pt x="276" y="230"/>
                      </a:lnTo>
                      <a:lnTo>
                        <a:pt x="276" y="242"/>
                      </a:lnTo>
                      <a:lnTo>
                        <a:pt x="272" y="256"/>
                      </a:lnTo>
                      <a:lnTo>
                        <a:pt x="264" y="272"/>
                      </a:lnTo>
                      <a:lnTo>
                        <a:pt x="254" y="302"/>
                      </a:lnTo>
                      <a:lnTo>
                        <a:pt x="246" y="332"/>
                      </a:lnTo>
                      <a:lnTo>
                        <a:pt x="238" y="362"/>
                      </a:lnTo>
                      <a:lnTo>
                        <a:pt x="236" y="366"/>
                      </a:lnTo>
                      <a:lnTo>
                        <a:pt x="234" y="370"/>
                      </a:lnTo>
                      <a:lnTo>
                        <a:pt x="228" y="374"/>
                      </a:lnTo>
                      <a:lnTo>
                        <a:pt x="220" y="378"/>
                      </a:lnTo>
                      <a:lnTo>
                        <a:pt x="208" y="380"/>
                      </a:lnTo>
                      <a:lnTo>
                        <a:pt x="192" y="380"/>
                      </a:lnTo>
                      <a:lnTo>
                        <a:pt x="172" y="378"/>
                      </a:lnTo>
                      <a:lnTo>
                        <a:pt x="160" y="376"/>
                      </a:lnTo>
                      <a:lnTo>
                        <a:pt x="144" y="370"/>
                      </a:lnTo>
                      <a:lnTo>
                        <a:pt x="130" y="364"/>
                      </a:lnTo>
                      <a:lnTo>
                        <a:pt x="114" y="354"/>
                      </a:lnTo>
                      <a:lnTo>
                        <a:pt x="100" y="344"/>
                      </a:lnTo>
                      <a:lnTo>
                        <a:pt x="84" y="332"/>
                      </a:lnTo>
                      <a:lnTo>
                        <a:pt x="70" y="318"/>
                      </a:lnTo>
                      <a:lnTo>
                        <a:pt x="56" y="302"/>
                      </a:lnTo>
                      <a:lnTo>
                        <a:pt x="46" y="282"/>
                      </a:lnTo>
                      <a:lnTo>
                        <a:pt x="36" y="260"/>
                      </a:lnTo>
                      <a:lnTo>
                        <a:pt x="30" y="238"/>
                      </a:lnTo>
                      <a:lnTo>
                        <a:pt x="26" y="216"/>
                      </a:lnTo>
                      <a:lnTo>
                        <a:pt x="20" y="180"/>
                      </a:lnTo>
                      <a:lnTo>
                        <a:pt x="20" y="164"/>
                      </a:lnTo>
                      <a:lnTo>
                        <a:pt x="14" y="160"/>
                      </a:lnTo>
                      <a:lnTo>
                        <a:pt x="10" y="152"/>
                      </a:lnTo>
                      <a:lnTo>
                        <a:pt x="4" y="142"/>
                      </a:lnTo>
                      <a:lnTo>
                        <a:pt x="2" y="128"/>
                      </a:lnTo>
                      <a:lnTo>
                        <a:pt x="0" y="110"/>
                      </a:lnTo>
                      <a:lnTo>
                        <a:pt x="2" y="90"/>
                      </a:lnTo>
                      <a:lnTo>
                        <a:pt x="10" y="66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08" name="Freeform 468"/>
                <p:cNvSpPr>
                  <a:spLocks/>
                </p:cNvSpPr>
                <p:nvPr/>
              </p:nvSpPr>
              <p:spPr bwMode="auto">
                <a:xfrm>
                  <a:off x="1910" y="3156"/>
                  <a:ext cx="232" cy="488"/>
                </a:xfrm>
                <a:custGeom>
                  <a:avLst/>
                  <a:gdLst>
                    <a:gd name="T0" fmla="*/ 38 w 232"/>
                    <a:gd name="T1" fmla="*/ 0 h 488"/>
                    <a:gd name="T2" fmla="*/ 38 w 232"/>
                    <a:gd name="T3" fmla="*/ 0 h 488"/>
                    <a:gd name="T4" fmla="*/ 38 w 232"/>
                    <a:gd name="T5" fmla="*/ 30 h 488"/>
                    <a:gd name="T6" fmla="*/ 40 w 232"/>
                    <a:gd name="T7" fmla="*/ 62 h 488"/>
                    <a:gd name="T8" fmla="*/ 40 w 232"/>
                    <a:gd name="T9" fmla="*/ 102 h 488"/>
                    <a:gd name="T10" fmla="*/ 36 w 232"/>
                    <a:gd name="T11" fmla="*/ 148 h 488"/>
                    <a:gd name="T12" fmla="*/ 32 w 232"/>
                    <a:gd name="T13" fmla="*/ 194 h 488"/>
                    <a:gd name="T14" fmla="*/ 24 w 232"/>
                    <a:gd name="T15" fmla="*/ 240 h 488"/>
                    <a:gd name="T16" fmla="*/ 18 w 232"/>
                    <a:gd name="T17" fmla="*/ 260 h 488"/>
                    <a:gd name="T18" fmla="*/ 10 w 232"/>
                    <a:gd name="T19" fmla="*/ 280 h 488"/>
                    <a:gd name="T20" fmla="*/ 10 w 232"/>
                    <a:gd name="T21" fmla="*/ 280 h 488"/>
                    <a:gd name="T22" fmla="*/ 12 w 232"/>
                    <a:gd name="T23" fmla="*/ 288 h 488"/>
                    <a:gd name="T24" fmla="*/ 12 w 232"/>
                    <a:gd name="T25" fmla="*/ 306 h 488"/>
                    <a:gd name="T26" fmla="*/ 12 w 232"/>
                    <a:gd name="T27" fmla="*/ 316 h 488"/>
                    <a:gd name="T28" fmla="*/ 10 w 232"/>
                    <a:gd name="T29" fmla="*/ 328 h 488"/>
                    <a:gd name="T30" fmla="*/ 6 w 232"/>
                    <a:gd name="T31" fmla="*/ 336 h 488"/>
                    <a:gd name="T32" fmla="*/ 0 w 232"/>
                    <a:gd name="T33" fmla="*/ 344 h 488"/>
                    <a:gd name="T34" fmla="*/ 0 w 232"/>
                    <a:gd name="T35" fmla="*/ 344 h 488"/>
                    <a:gd name="T36" fmla="*/ 8 w 232"/>
                    <a:gd name="T37" fmla="*/ 358 h 488"/>
                    <a:gd name="T38" fmla="*/ 30 w 232"/>
                    <a:gd name="T39" fmla="*/ 390 h 488"/>
                    <a:gd name="T40" fmla="*/ 44 w 232"/>
                    <a:gd name="T41" fmla="*/ 410 h 488"/>
                    <a:gd name="T42" fmla="*/ 60 w 232"/>
                    <a:gd name="T43" fmla="*/ 430 h 488"/>
                    <a:gd name="T44" fmla="*/ 76 w 232"/>
                    <a:gd name="T45" fmla="*/ 448 h 488"/>
                    <a:gd name="T46" fmla="*/ 94 w 232"/>
                    <a:gd name="T47" fmla="*/ 466 h 488"/>
                    <a:gd name="T48" fmla="*/ 112 w 232"/>
                    <a:gd name="T49" fmla="*/ 478 h 488"/>
                    <a:gd name="T50" fmla="*/ 122 w 232"/>
                    <a:gd name="T51" fmla="*/ 484 h 488"/>
                    <a:gd name="T52" fmla="*/ 130 w 232"/>
                    <a:gd name="T53" fmla="*/ 486 h 488"/>
                    <a:gd name="T54" fmla="*/ 138 w 232"/>
                    <a:gd name="T55" fmla="*/ 488 h 488"/>
                    <a:gd name="T56" fmla="*/ 146 w 232"/>
                    <a:gd name="T57" fmla="*/ 488 h 488"/>
                    <a:gd name="T58" fmla="*/ 154 w 232"/>
                    <a:gd name="T59" fmla="*/ 486 h 488"/>
                    <a:gd name="T60" fmla="*/ 162 w 232"/>
                    <a:gd name="T61" fmla="*/ 480 h 488"/>
                    <a:gd name="T62" fmla="*/ 168 w 232"/>
                    <a:gd name="T63" fmla="*/ 474 h 488"/>
                    <a:gd name="T64" fmla="*/ 176 w 232"/>
                    <a:gd name="T65" fmla="*/ 464 h 488"/>
                    <a:gd name="T66" fmla="*/ 180 w 232"/>
                    <a:gd name="T67" fmla="*/ 452 h 488"/>
                    <a:gd name="T68" fmla="*/ 186 w 232"/>
                    <a:gd name="T69" fmla="*/ 438 h 488"/>
                    <a:gd name="T70" fmla="*/ 190 w 232"/>
                    <a:gd name="T71" fmla="*/ 420 h 488"/>
                    <a:gd name="T72" fmla="*/ 194 w 232"/>
                    <a:gd name="T73" fmla="*/ 398 h 488"/>
                    <a:gd name="T74" fmla="*/ 196 w 232"/>
                    <a:gd name="T75" fmla="*/ 374 h 488"/>
                    <a:gd name="T76" fmla="*/ 198 w 232"/>
                    <a:gd name="T77" fmla="*/ 346 h 488"/>
                    <a:gd name="T78" fmla="*/ 198 w 232"/>
                    <a:gd name="T79" fmla="*/ 346 h 488"/>
                    <a:gd name="T80" fmla="*/ 198 w 232"/>
                    <a:gd name="T81" fmla="*/ 342 h 488"/>
                    <a:gd name="T82" fmla="*/ 200 w 232"/>
                    <a:gd name="T83" fmla="*/ 320 h 488"/>
                    <a:gd name="T84" fmla="*/ 200 w 232"/>
                    <a:gd name="T85" fmla="*/ 320 h 488"/>
                    <a:gd name="T86" fmla="*/ 204 w 232"/>
                    <a:gd name="T87" fmla="*/ 270 h 488"/>
                    <a:gd name="T88" fmla="*/ 206 w 232"/>
                    <a:gd name="T89" fmla="*/ 242 h 488"/>
                    <a:gd name="T90" fmla="*/ 208 w 232"/>
                    <a:gd name="T91" fmla="*/ 216 h 488"/>
                    <a:gd name="T92" fmla="*/ 208 w 232"/>
                    <a:gd name="T93" fmla="*/ 216 h 488"/>
                    <a:gd name="T94" fmla="*/ 208 w 232"/>
                    <a:gd name="T95" fmla="*/ 206 h 488"/>
                    <a:gd name="T96" fmla="*/ 210 w 232"/>
                    <a:gd name="T97" fmla="*/ 196 h 488"/>
                    <a:gd name="T98" fmla="*/ 218 w 232"/>
                    <a:gd name="T99" fmla="*/ 178 h 488"/>
                    <a:gd name="T100" fmla="*/ 228 w 232"/>
                    <a:gd name="T101" fmla="*/ 164 h 488"/>
                    <a:gd name="T102" fmla="*/ 232 w 232"/>
                    <a:gd name="T103" fmla="*/ 160 h 488"/>
                    <a:gd name="T104" fmla="*/ 38 w 232"/>
                    <a:gd name="T105" fmla="*/ 0 h 488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232"/>
                    <a:gd name="T160" fmla="*/ 0 h 488"/>
                    <a:gd name="T161" fmla="*/ 232 w 232"/>
                    <a:gd name="T162" fmla="*/ 488 h 488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232" h="488">
                      <a:moveTo>
                        <a:pt x="38" y="0"/>
                      </a:moveTo>
                      <a:lnTo>
                        <a:pt x="38" y="0"/>
                      </a:lnTo>
                      <a:lnTo>
                        <a:pt x="38" y="30"/>
                      </a:lnTo>
                      <a:lnTo>
                        <a:pt x="40" y="62"/>
                      </a:lnTo>
                      <a:lnTo>
                        <a:pt x="40" y="102"/>
                      </a:lnTo>
                      <a:lnTo>
                        <a:pt x="36" y="148"/>
                      </a:lnTo>
                      <a:lnTo>
                        <a:pt x="32" y="194"/>
                      </a:lnTo>
                      <a:lnTo>
                        <a:pt x="24" y="240"/>
                      </a:lnTo>
                      <a:lnTo>
                        <a:pt x="18" y="260"/>
                      </a:lnTo>
                      <a:lnTo>
                        <a:pt x="10" y="280"/>
                      </a:lnTo>
                      <a:lnTo>
                        <a:pt x="12" y="288"/>
                      </a:lnTo>
                      <a:lnTo>
                        <a:pt x="12" y="306"/>
                      </a:lnTo>
                      <a:lnTo>
                        <a:pt x="12" y="316"/>
                      </a:lnTo>
                      <a:lnTo>
                        <a:pt x="10" y="328"/>
                      </a:lnTo>
                      <a:lnTo>
                        <a:pt x="6" y="336"/>
                      </a:lnTo>
                      <a:lnTo>
                        <a:pt x="0" y="344"/>
                      </a:lnTo>
                      <a:lnTo>
                        <a:pt x="8" y="358"/>
                      </a:lnTo>
                      <a:lnTo>
                        <a:pt x="30" y="390"/>
                      </a:lnTo>
                      <a:lnTo>
                        <a:pt x="44" y="410"/>
                      </a:lnTo>
                      <a:lnTo>
                        <a:pt x="60" y="430"/>
                      </a:lnTo>
                      <a:lnTo>
                        <a:pt x="76" y="448"/>
                      </a:lnTo>
                      <a:lnTo>
                        <a:pt x="94" y="466"/>
                      </a:lnTo>
                      <a:lnTo>
                        <a:pt x="112" y="478"/>
                      </a:lnTo>
                      <a:lnTo>
                        <a:pt x="122" y="484"/>
                      </a:lnTo>
                      <a:lnTo>
                        <a:pt x="130" y="486"/>
                      </a:lnTo>
                      <a:lnTo>
                        <a:pt x="138" y="488"/>
                      </a:lnTo>
                      <a:lnTo>
                        <a:pt x="146" y="488"/>
                      </a:lnTo>
                      <a:lnTo>
                        <a:pt x="154" y="486"/>
                      </a:lnTo>
                      <a:lnTo>
                        <a:pt x="162" y="480"/>
                      </a:lnTo>
                      <a:lnTo>
                        <a:pt x="168" y="474"/>
                      </a:lnTo>
                      <a:lnTo>
                        <a:pt x="176" y="464"/>
                      </a:lnTo>
                      <a:lnTo>
                        <a:pt x="180" y="452"/>
                      </a:lnTo>
                      <a:lnTo>
                        <a:pt x="186" y="438"/>
                      </a:lnTo>
                      <a:lnTo>
                        <a:pt x="190" y="420"/>
                      </a:lnTo>
                      <a:lnTo>
                        <a:pt x="194" y="398"/>
                      </a:lnTo>
                      <a:lnTo>
                        <a:pt x="196" y="374"/>
                      </a:lnTo>
                      <a:lnTo>
                        <a:pt x="198" y="346"/>
                      </a:lnTo>
                      <a:lnTo>
                        <a:pt x="198" y="342"/>
                      </a:lnTo>
                      <a:lnTo>
                        <a:pt x="200" y="320"/>
                      </a:lnTo>
                      <a:lnTo>
                        <a:pt x="204" y="270"/>
                      </a:lnTo>
                      <a:lnTo>
                        <a:pt x="206" y="242"/>
                      </a:lnTo>
                      <a:lnTo>
                        <a:pt x="208" y="216"/>
                      </a:lnTo>
                      <a:lnTo>
                        <a:pt x="208" y="206"/>
                      </a:lnTo>
                      <a:lnTo>
                        <a:pt x="210" y="196"/>
                      </a:lnTo>
                      <a:lnTo>
                        <a:pt x="218" y="178"/>
                      </a:lnTo>
                      <a:lnTo>
                        <a:pt x="228" y="164"/>
                      </a:lnTo>
                      <a:lnTo>
                        <a:pt x="232" y="160"/>
                      </a:lnTo>
                      <a:lnTo>
                        <a:pt x="38" y="0"/>
                      </a:lnTo>
                      <a:close/>
                    </a:path>
                  </a:pathLst>
                </a:custGeom>
                <a:solidFill>
                  <a:srgbClr val="F0AC7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09" name="Freeform 469"/>
                <p:cNvSpPr>
                  <a:spLocks/>
                </p:cNvSpPr>
                <p:nvPr/>
              </p:nvSpPr>
              <p:spPr bwMode="auto">
                <a:xfrm>
                  <a:off x="1862" y="3368"/>
                  <a:ext cx="312" cy="526"/>
                </a:xfrm>
                <a:custGeom>
                  <a:avLst/>
                  <a:gdLst>
                    <a:gd name="T0" fmla="*/ 184 w 312"/>
                    <a:gd name="T1" fmla="*/ 106 h 526"/>
                    <a:gd name="T2" fmla="*/ 184 w 312"/>
                    <a:gd name="T3" fmla="*/ 106 h 526"/>
                    <a:gd name="T4" fmla="*/ 162 w 312"/>
                    <a:gd name="T5" fmla="*/ 94 h 526"/>
                    <a:gd name="T6" fmla="*/ 140 w 312"/>
                    <a:gd name="T7" fmla="*/ 78 h 526"/>
                    <a:gd name="T8" fmla="*/ 120 w 312"/>
                    <a:gd name="T9" fmla="*/ 60 h 526"/>
                    <a:gd name="T10" fmla="*/ 102 w 312"/>
                    <a:gd name="T11" fmla="*/ 42 h 526"/>
                    <a:gd name="T12" fmla="*/ 76 w 312"/>
                    <a:gd name="T13" fmla="*/ 12 h 526"/>
                    <a:gd name="T14" fmla="*/ 66 w 312"/>
                    <a:gd name="T15" fmla="*/ 0 h 526"/>
                    <a:gd name="T16" fmla="*/ 30 w 312"/>
                    <a:gd name="T17" fmla="*/ 34 h 526"/>
                    <a:gd name="T18" fmla="*/ 0 w 312"/>
                    <a:gd name="T19" fmla="*/ 64 h 526"/>
                    <a:gd name="T20" fmla="*/ 0 w 312"/>
                    <a:gd name="T21" fmla="*/ 64 h 526"/>
                    <a:gd name="T22" fmla="*/ 16 w 312"/>
                    <a:gd name="T23" fmla="*/ 84 h 526"/>
                    <a:gd name="T24" fmla="*/ 32 w 312"/>
                    <a:gd name="T25" fmla="*/ 108 h 526"/>
                    <a:gd name="T26" fmla="*/ 50 w 312"/>
                    <a:gd name="T27" fmla="*/ 138 h 526"/>
                    <a:gd name="T28" fmla="*/ 68 w 312"/>
                    <a:gd name="T29" fmla="*/ 172 h 526"/>
                    <a:gd name="T30" fmla="*/ 106 w 312"/>
                    <a:gd name="T31" fmla="*/ 248 h 526"/>
                    <a:gd name="T32" fmla="*/ 142 w 312"/>
                    <a:gd name="T33" fmla="*/ 326 h 526"/>
                    <a:gd name="T34" fmla="*/ 174 w 312"/>
                    <a:gd name="T35" fmla="*/ 402 h 526"/>
                    <a:gd name="T36" fmla="*/ 200 w 312"/>
                    <a:gd name="T37" fmla="*/ 466 h 526"/>
                    <a:gd name="T38" fmla="*/ 224 w 312"/>
                    <a:gd name="T39" fmla="*/ 526 h 526"/>
                    <a:gd name="T40" fmla="*/ 224 w 312"/>
                    <a:gd name="T41" fmla="*/ 526 h 526"/>
                    <a:gd name="T42" fmla="*/ 234 w 312"/>
                    <a:gd name="T43" fmla="*/ 500 h 526"/>
                    <a:gd name="T44" fmla="*/ 242 w 312"/>
                    <a:gd name="T45" fmla="*/ 470 h 526"/>
                    <a:gd name="T46" fmla="*/ 260 w 312"/>
                    <a:gd name="T47" fmla="*/ 406 h 526"/>
                    <a:gd name="T48" fmla="*/ 274 w 312"/>
                    <a:gd name="T49" fmla="*/ 336 h 526"/>
                    <a:gd name="T50" fmla="*/ 288 w 312"/>
                    <a:gd name="T51" fmla="*/ 270 h 526"/>
                    <a:gd name="T52" fmla="*/ 306 w 312"/>
                    <a:gd name="T53" fmla="*/ 160 h 526"/>
                    <a:gd name="T54" fmla="*/ 312 w 312"/>
                    <a:gd name="T55" fmla="*/ 116 h 526"/>
                    <a:gd name="T56" fmla="*/ 296 w 312"/>
                    <a:gd name="T57" fmla="*/ 98 h 526"/>
                    <a:gd name="T58" fmla="*/ 264 w 312"/>
                    <a:gd name="T59" fmla="*/ 54 h 526"/>
                    <a:gd name="T60" fmla="*/ 264 w 312"/>
                    <a:gd name="T61" fmla="*/ 54 h 526"/>
                    <a:gd name="T62" fmla="*/ 252 w 312"/>
                    <a:gd name="T63" fmla="*/ 74 h 526"/>
                    <a:gd name="T64" fmla="*/ 240 w 312"/>
                    <a:gd name="T65" fmla="*/ 88 h 526"/>
                    <a:gd name="T66" fmla="*/ 230 w 312"/>
                    <a:gd name="T67" fmla="*/ 100 h 526"/>
                    <a:gd name="T68" fmla="*/ 220 w 312"/>
                    <a:gd name="T69" fmla="*/ 106 h 526"/>
                    <a:gd name="T70" fmla="*/ 200 w 312"/>
                    <a:gd name="T71" fmla="*/ 248 h 526"/>
                    <a:gd name="T72" fmla="*/ 184 w 312"/>
                    <a:gd name="T73" fmla="*/ 106 h 52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12"/>
                    <a:gd name="T112" fmla="*/ 0 h 526"/>
                    <a:gd name="T113" fmla="*/ 312 w 312"/>
                    <a:gd name="T114" fmla="*/ 526 h 52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12" h="526">
                      <a:moveTo>
                        <a:pt x="184" y="106"/>
                      </a:moveTo>
                      <a:lnTo>
                        <a:pt x="184" y="106"/>
                      </a:lnTo>
                      <a:lnTo>
                        <a:pt x="162" y="94"/>
                      </a:lnTo>
                      <a:lnTo>
                        <a:pt x="140" y="78"/>
                      </a:lnTo>
                      <a:lnTo>
                        <a:pt x="120" y="60"/>
                      </a:lnTo>
                      <a:lnTo>
                        <a:pt x="102" y="42"/>
                      </a:lnTo>
                      <a:lnTo>
                        <a:pt x="76" y="12"/>
                      </a:lnTo>
                      <a:lnTo>
                        <a:pt x="66" y="0"/>
                      </a:lnTo>
                      <a:lnTo>
                        <a:pt x="30" y="34"/>
                      </a:lnTo>
                      <a:lnTo>
                        <a:pt x="0" y="64"/>
                      </a:lnTo>
                      <a:lnTo>
                        <a:pt x="16" y="84"/>
                      </a:lnTo>
                      <a:lnTo>
                        <a:pt x="32" y="108"/>
                      </a:lnTo>
                      <a:lnTo>
                        <a:pt x="50" y="138"/>
                      </a:lnTo>
                      <a:lnTo>
                        <a:pt x="68" y="172"/>
                      </a:lnTo>
                      <a:lnTo>
                        <a:pt x="106" y="248"/>
                      </a:lnTo>
                      <a:lnTo>
                        <a:pt x="142" y="326"/>
                      </a:lnTo>
                      <a:lnTo>
                        <a:pt x="174" y="402"/>
                      </a:lnTo>
                      <a:lnTo>
                        <a:pt x="200" y="466"/>
                      </a:lnTo>
                      <a:lnTo>
                        <a:pt x="224" y="526"/>
                      </a:lnTo>
                      <a:lnTo>
                        <a:pt x="234" y="500"/>
                      </a:lnTo>
                      <a:lnTo>
                        <a:pt x="242" y="470"/>
                      </a:lnTo>
                      <a:lnTo>
                        <a:pt x="260" y="406"/>
                      </a:lnTo>
                      <a:lnTo>
                        <a:pt x="274" y="336"/>
                      </a:lnTo>
                      <a:lnTo>
                        <a:pt x="288" y="270"/>
                      </a:lnTo>
                      <a:lnTo>
                        <a:pt x="306" y="160"/>
                      </a:lnTo>
                      <a:lnTo>
                        <a:pt x="312" y="116"/>
                      </a:lnTo>
                      <a:lnTo>
                        <a:pt x="296" y="98"/>
                      </a:lnTo>
                      <a:lnTo>
                        <a:pt x="264" y="54"/>
                      </a:lnTo>
                      <a:lnTo>
                        <a:pt x="252" y="74"/>
                      </a:lnTo>
                      <a:lnTo>
                        <a:pt x="240" y="88"/>
                      </a:lnTo>
                      <a:lnTo>
                        <a:pt x="230" y="100"/>
                      </a:lnTo>
                      <a:lnTo>
                        <a:pt x="220" y="106"/>
                      </a:lnTo>
                      <a:lnTo>
                        <a:pt x="200" y="248"/>
                      </a:lnTo>
                      <a:lnTo>
                        <a:pt x="184" y="106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10" name="Freeform 470"/>
                <p:cNvSpPr>
                  <a:spLocks/>
                </p:cNvSpPr>
                <p:nvPr/>
              </p:nvSpPr>
              <p:spPr bwMode="auto">
                <a:xfrm>
                  <a:off x="1932" y="3024"/>
                  <a:ext cx="282" cy="232"/>
                </a:xfrm>
                <a:custGeom>
                  <a:avLst/>
                  <a:gdLst>
                    <a:gd name="T0" fmla="*/ 16 w 282"/>
                    <a:gd name="T1" fmla="*/ 232 h 232"/>
                    <a:gd name="T2" fmla="*/ 10 w 282"/>
                    <a:gd name="T3" fmla="*/ 174 h 232"/>
                    <a:gd name="T4" fmla="*/ 2 w 282"/>
                    <a:gd name="T5" fmla="*/ 132 h 232"/>
                    <a:gd name="T6" fmla="*/ 0 w 282"/>
                    <a:gd name="T7" fmla="*/ 110 h 232"/>
                    <a:gd name="T8" fmla="*/ 4 w 282"/>
                    <a:gd name="T9" fmla="*/ 90 h 232"/>
                    <a:gd name="T10" fmla="*/ 24 w 282"/>
                    <a:gd name="T11" fmla="*/ 52 h 232"/>
                    <a:gd name="T12" fmla="*/ 54 w 282"/>
                    <a:gd name="T13" fmla="*/ 22 h 232"/>
                    <a:gd name="T14" fmla="*/ 92 w 282"/>
                    <a:gd name="T15" fmla="*/ 4 h 232"/>
                    <a:gd name="T16" fmla="*/ 114 w 282"/>
                    <a:gd name="T17" fmla="*/ 0 h 232"/>
                    <a:gd name="T18" fmla="*/ 164 w 282"/>
                    <a:gd name="T19" fmla="*/ 0 h 232"/>
                    <a:gd name="T20" fmla="*/ 212 w 282"/>
                    <a:gd name="T21" fmla="*/ 6 h 232"/>
                    <a:gd name="T22" fmla="*/ 244 w 282"/>
                    <a:gd name="T23" fmla="*/ 18 h 232"/>
                    <a:gd name="T24" fmla="*/ 270 w 282"/>
                    <a:gd name="T25" fmla="*/ 36 h 232"/>
                    <a:gd name="T26" fmla="*/ 276 w 282"/>
                    <a:gd name="T27" fmla="*/ 62 h 232"/>
                    <a:gd name="T28" fmla="*/ 270 w 282"/>
                    <a:gd name="T29" fmla="*/ 62 h 232"/>
                    <a:gd name="T30" fmla="*/ 260 w 282"/>
                    <a:gd name="T31" fmla="*/ 66 h 232"/>
                    <a:gd name="T32" fmla="*/ 252 w 282"/>
                    <a:gd name="T33" fmla="*/ 60 h 232"/>
                    <a:gd name="T34" fmla="*/ 226 w 282"/>
                    <a:gd name="T35" fmla="*/ 50 h 232"/>
                    <a:gd name="T36" fmla="*/ 182 w 282"/>
                    <a:gd name="T37" fmla="*/ 40 h 232"/>
                    <a:gd name="T38" fmla="*/ 120 w 282"/>
                    <a:gd name="T39" fmla="*/ 40 h 232"/>
                    <a:gd name="T40" fmla="*/ 108 w 282"/>
                    <a:gd name="T41" fmla="*/ 42 h 232"/>
                    <a:gd name="T42" fmla="*/ 92 w 282"/>
                    <a:gd name="T43" fmla="*/ 50 h 232"/>
                    <a:gd name="T44" fmla="*/ 84 w 282"/>
                    <a:gd name="T45" fmla="*/ 62 h 232"/>
                    <a:gd name="T46" fmla="*/ 84 w 282"/>
                    <a:gd name="T47" fmla="*/ 84 h 232"/>
                    <a:gd name="T48" fmla="*/ 92 w 282"/>
                    <a:gd name="T49" fmla="*/ 110 h 232"/>
                    <a:gd name="T50" fmla="*/ 98 w 282"/>
                    <a:gd name="T51" fmla="*/ 122 h 232"/>
                    <a:gd name="T52" fmla="*/ 88 w 282"/>
                    <a:gd name="T53" fmla="*/ 144 h 232"/>
                    <a:gd name="T54" fmla="*/ 84 w 282"/>
                    <a:gd name="T55" fmla="*/ 172 h 232"/>
                    <a:gd name="T56" fmla="*/ 88 w 282"/>
                    <a:gd name="T57" fmla="*/ 208 h 232"/>
                    <a:gd name="T58" fmla="*/ 62 w 282"/>
                    <a:gd name="T59" fmla="*/ 202 h 232"/>
                    <a:gd name="T60" fmla="*/ 50 w 282"/>
                    <a:gd name="T61" fmla="*/ 194 h 232"/>
                    <a:gd name="T62" fmla="*/ 40 w 282"/>
                    <a:gd name="T63" fmla="*/ 190 h 232"/>
                    <a:gd name="T64" fmla="*/ 34 w 282"/>
                    <a:gd name="T65" fmla="*/ 196 h 232"/>
                    <a:gd name="T66" fmla="*/ 16 w 282"/>
                    <a:gd name="T67" fmla="*/ 232 h 23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282"/>
                    <a:gd name="T103" fmla="*/ 0 h 232"/>
                    <a:gd name="T104" fmla="*/ 282 w 282"/>
                    <a:gd name="T105" fmla="*/ 232 h 23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282" h="232">
                      <a:moveTo>
                        <a:pt x="16" y="232"/>
                      </a:moveTo>
                      <a:lnTo>
                        <a:pt x="16" y="232"/>
                      </a:lnTo>
                      <a:lnTo>
                        <a:pt x="14" y="206"/>
                      </a:lnTo>
                      <a:lnTo>
                        <a:pt x="10" y="174"/>
                      </a:lnTo>
                      <a:lnTo>
                        <a:pt x="2" y="132"/>
                      </a:lnTo>
                      <a:lnTo>
                        <a:pt x="0" y="120"/>
                      </a:lnTo>
                      <a:lnTo>
                        <a:pt x="0" y="110"/>
                      </a:lnTo>
                      <a:lnTo>
                        <a:pt x="2" y="100"/>
                      </a:lnTo>
                      <a:lnTo>
                        <a:pt x="4" y="90"/>
                      </a:lnTo>
                      <a:lnTo>
                        <a:pt x="12" y="70"/>
                      </a:lnTo>
                      <a:lnTo>
                        <a:pt x="24" y="52"/>
                      </a:lnTo>
                      <a:lnTo>
                        <a:pt x="38" y="36"/>
                      </a:lnTo>
                      <a:lnTo>
                        <a:pt x="54" y="22"/>
                      </a:lnTo>
                      <a:lnTo>
                        <a:pt x="72" y="12"/>
                      </a:lnTo>
                      <a:lnTo>
                        <a:pt x="92" y="4"/>
                      </a:lnTo>
                      <a:lnTo>
                        <a:pt x="114" y="0"/>
                      </a:lnTo>
                      <a:lnTo>
                        <a:pt x="136" y="0"/>
                      </a:lnTo>
                      <a:lnTo>
                        <a:pt x="164" y="0"/>
                      </a:lnTo>
                      <a:lnTo>
                        <a:pt x="196" y="4"/>
                      </a:lnTo>
                      <a:lnTo>
                        <a:pt x="212" y="6"/>
                      </a:lnTo>
                      <a:lnTo>
                        <a:pt x="228" y="12"/>
                      </a:lnTo>
                      <a:lnTo>
                        <a:pt x="244" y="18"/>
                      </a:lnTo>
                      <a:lnTo>
                        <a:pt x="258" y="26"/>
                      </a:lnTo>
                      <a:lnTo>
                        <a:pt x="270" y="36"/>
                      </a:lnTo>
                      <a:lnTo>
                        <a:pt x="282" y="50"/>
                      </a:lnTo>
                      <a:lnTo>
                        <a:pt x="276" y="62"/>
                      </a:lnTo>
                      <a:lnTo>
                        <a:pt x="270" y="62"/>
                      </a:lnTo>
                      <a:lnTo>
                        <a:pt x="264" y="62"/>
                      </a:lnTo>
                      <a:lnTo>
                        <a:pt x="260" y="66"/>
                      </a:lnTo>
                      <a:lnTo>
                        <a:pt x="252" y="60"/>
                      </a:lnTo>
                      <a:lnTo>
                        <a:pt x="242" y="56"/>
                      </a:lnTo>
                      <a:lnTo>
                        <a:pt x="226" y="50"/>
                      </a:lnTo>
                      <a:lnTo>
                        <a:pt x="206" y="44"/>
                      </a:lnTo>
                      <a:lnTo>
                        <a:pt x="182" y="40"/>
                      </a:lnTo>
                      <a:lnTo>
                        <a:pt x="154" y="40"/>
                      </a:lnTo>
                      <a:lnTo>
                        <a:pt x="120" y="40"/>
                      </a:lnTo>
                      <a:lnTo>
                        <a:pt x="108" y="42"/>
                      </a:lnTo>
                      <a:lnTo>
                        <a:pt x="100" y="46"/>
                      </a:lnTo>
                      <a:lnTo>
                        <a:pt x="92" y="50"/>
                      </a:lnTo>
                      <a:lnTo>
                        <a:pt x="88" y="56"/>
                      </a:lnTo>
                      <a:lnTo>
                        <a:pt x="84" y="62"/>
                      </a:lnTo>
                      <a:lnTo>
                        <a:pt x="82" y="68"/>
                      </a:lnTo>
                      <a:lnTo>
                        <a:pt x="84" y="84"/>
                      </a:lnTo>
                      <a:lnTo>
                        <a:pt x="86" y="98"/>
                      </a:lnTo>
                      <a:lnTo>
                        <a:pt x="92" y="110"/>
                      </a:lnTo>
                      <a:lnTo>
                        <a:pt x="98" y="122"/>
                      </a:lnTo>
                      <a:lnTo>
                        <a:pt x="94" y="128"/>
                      </a:lnTo>
                      <a:lnTo>
                        <a:pt x="88" y="144"/>
                      </a:lnTo>
                      <a:lnTo>
                        <a:pt x="84" y="156"/>
                      </a:lnTo>
                      <a:lnTo>
                        <a:pt x="84" y="172"/>
                      </a:lnTo>
                      <a:lnTo>
                        <a:pt x="84" y="188"/>
                      </a:lnTo>
                      <a:lnTo>
                        <a:pt x="88" y="208"/>
                      </a:lnTo>
                      <a:lnTo>
                        <a:pt x="62" y="202"/>
                      </a:lnTo>
                      <a:lnTo>
                        <a:pt x="58" y="198"/>
                      </a:lnTo>
                      <a:lnTo>
                        <a:pt x="50" y="194"/>
                      </a:lnTo>
                      <a:lnTo>
                        <a:pt x="46" y="192"/>
                      </a:lnTo>
                      <a:lnTo>
                        <a:pt x="40" y="190"/>
                      </a:lnTo>
                      <a:lnTo>
                        <a:pt x="36" y="192"/>
                      </a:lnTo>
                      <a:lnTo>
                        <a:pt x="34" y="196"/>
                      </a:lnTo>
                      <a:lnTo>
                        <a:pt x="16" y="232"/>
                      </a:lnTo>
                      <a:close/>
                    </a:path>
                  </a:pathLst>
                </a:custGeom>
                <a:solidFill>
                  <a:srgbClr val="3D291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11" name="Freeform 471"/>
                <p:cNvSpPr>
                  <a:spLocks/>
                </p:cNvSpPr>
                <p:nvPr/>
              </p:nvSpPr>
              <p:spPr bwMode="auto">
                <a:xfrm>
                  <a:off x="1932" y="3024"/>
                  <a:ext cx="282" cy="232"/>
                </a:xfrm>
                <a:custGeom>
                  <a:avLst/>
                  <a:gdLst>
                    <a:gd name="T0" fmla="*/ 16 w 282"/>
                    <a:gd name="T1" fmla="*/ 232 h 232"/>
                    <a:gd name="T2" fmla="*/ 10 w 282"/>
                    <a:gd name="T3" fmla="*/ 174 h 232"/>
                    <a:gd name="T4" fmla="*/ 2 w 282"/>
                    <a:gd name="T5" fmla="*/ 132 h 232"/>
                    <a:gd name="T6" fmla="*/ 0 w 282"/>
                    <a:gd name="T7" fmla="*/ 110 h 232"/>
                    <a:gd name="T8" fmla="*/ 4 w 282"/>
                    <a:gd name="T9" fmla="*/ 90 h 232"/>
                    <a:gd name="T10" fmla="*/ 24 w 282"/>
                    <a:gd name="T11" fmla="*/ 52 h 232"/>
                    <a:gd name="T12" fmla="*/ 54 w 282"/>
                    <a:gd name="T13" fmla="*/ 22 h 232"/>
                    <a:gd name="T14" fmla="*/ 92 w 282"/>
                    <a:gd name="T15" fmla="*/ 4 h 232"/>
                    <a:gd name="T16" fmla="*/ 114 w 282"/>
                    <a:gd name="T17" fmla="*/ 0 h 232"/>
                    <a:gd name="T18" fmla="*/ 164 w 282"/>
                    <a:gd name="T19" fmla="*/ 0 h 232"/>
                    <a:gd name="T20" fmla="*/ 212 w 282"/>
                    <a:gd name="T21" fmla="*/ 6 h 232"/>
                    <a:gd name="T22" fmla="*/ 244 w 282"/>
                    <a:gd name="T23" fmla="*/ 18 h 232"/>
                    <a:gd name="T24" fmla="*/ 270 w 282"/>
                    <a:gd name="T25" fmla="*/ 36 h 232"/>
                    <a:gd name="T26" fmla="*/ 276 w 282"/>
                    <a:gd name="T27" fmla="*/ 62 h 232"/>
                    <a:gd name="T28" fmla="*/ 270 w 282"/>
                    <a:gd name="T29" fmla="*/ 62 h 232"/>
                    <a:gd name="T30" fmla="*/ 260 w 282"/>
                    <a:gd name="T31" fmla="*/ 66 h 232"/>
                    <a:gd name="T32" fmla="*/ 252 w 282"/>
                    <a:gd name="T33" fmla="*/ 60 h 232"/>
                    <a:gd name="T34" fmla="*/ 226 w 282"/>
                    <a:gd name="T35" fmla="*/ 50 h 232"/>
                    <a:gd name="T36" fmla="*/ 182 w 282"/>
                    <a:gd name="T37" fmla="*/ 40 h 232"/>
                    <a:gd name="T38" fmla="*/ 120 w 282"/>
                    <a:gd name="T39" fmla="*/ 40 h 232"/>
                    <a:gd name="T40" fmla="*/ 108 w 282"/>
                    <a:gd name="T41" fmla="*/ 42 h 232"/>
                    <a:gd name="T42" fmla="*/ 92 w 282"/>
                    <a:gd name="T43" fmla="*/ 50 h 232"/>
                    <a:gd name="T44" fmla="*/ 84 w 282"/>
                    <a:gd name="T45" fmla="*/ 62 h 232"/>
                    <a:gd name="T46" fmla="*/ 84 w 282"/>
                    <a:gd name="T47" fmla="*/ 84 h 232"/>
                    <a:gd name="T48" fmla="*/ 92 w 282"/>
                    <a:gd name="T49" fmla="*/ 110 h 232"/>
                    <a:gd name="T50" fmla="*/ 98 w 282"/>
                    <a:gd name="T51" fmla="*/ 122 h 232"/>
                    <a:gd name="T52" fmla="*/ 88 w 282"/>
                    <a:gd name="T53" fmla="*/ 144 h 232"/>
                    <a:gd name="T54" fmla="*/ 84 w 282"/>
                    <a:gd name="T55" fmla="*/ 172 h 232"/>
                    <a:gd name="T56" fmla="*/ 88 w 282"/>
                    <a:gd name="T57" fmla="*/ 208 h 232"/>
                    <a:gd name="T58" fmla="*/ 62 w 282"/>
                    <a:gd name="T59" fmla="*/ 202 h 232"/>
                    <a:gd name="T60" fmla="*/ 50 w 282"/>
                    <a:gd name="T61" fmla="*/ 194 h 232"/>
                    <a:gd name="T62" fmla="*/ 40 w 282"/>
                    <a:gd name="T63" fmla="*/ 190 h 232"/>
                    <a:gd name="T64" fmla="*/ 34 w 282"/>
                    <a:gd name="T65" fmla="*/ 196 h 232"/>
                    <a:gd name="T66" fmla="*/ 16 w 282"/>
                    <a:gd name="T67" fmla="*/ 232 h 23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282"/>
                    <a:gd name="T103" fmla="*/ 0 h 232"/>
                    <a:gd name="T104" fmla="*/ 282 w 282"/>
                    <a:gd name="T105" fmla="*/ 232 h 23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282" h="232">
                      <a:moveTo>
                        <a:pt x="16" y="232"/>
                      </a:moveTo>
                      <a:lnTo>
                        <a:pt x="16" y="232"/>
                      </a:lnTo>
                      <a:lnTo>
                        <a:pt x="14" y="206"/>
                      </a:lnTo>
                      <a:lnTo>
                        <a:pt x="10" y="174"/>
                      </a:lnTo>
                      <a:lnTo>
                        <a:pt x="2" y="132"/>
                      </a:lnTo>
                      <a:lnTo>
                        <a:pt x="0" y="120"/>
                      </a:lnTo>
                      <a:lnTo>
                        <a:pt x="0" y="110"/>
                      </a:lnTo>
                      <a:lnTo>
                        <a:pt x="2" y="100"/>
                      </a:lnTo>
                      <a:lnTo>
                        <a:pt x="4" y="90"/>
                      </a:lnTo>
                      <a:lnTo>
                        <a:pt x="12" y="70"/>
                      </a:lnTo>
                      <a:lnTo>
                        <a:pt x="24" y="52"/>
                      </a:lnTo>
                      <a:lnTo>
                        <a:pt x="38" y="36"/>
                      </a:lnTo>
                      <a:lnTo>
                        <a:pt x="54" y="22"/>
                      </a:lnTo>
                      <a:lnTo>
                        <a:pt x="72" y="12"/>
                      </a:lnTo>
                      <a:lnTo>
                        <a:pt x="92" y="4"/>
                      </a:lnTo>
                      <a:lnTo>
                        <a:pt x="114" y="0"/>
                      </a:lnTo>
                      <a:lnTo>
                        <a:pt x="136" y="0"/>
                      </a:lnTo>
                      <a:lnTo>
                        <a:pt x="164" y="0"/>
                      </a:lnTo>
                      <a:lnTo>
                        <a:pt x="196" y="4"/>
                      </a:lnTo>
                      <a:lnTo>
                        <a:pt x="212" y="6"/>
                      </a:lnTo>
                      <a:lnTo>
                        <a:pt x="228" y="12"/>
                      </a:lnTo>
                      <a:lnTo>
                        <a:pt x="244" y="18"/>
                      </a:lnTo>
                      <a:lnTo>
                        <a:pt x="258" y="26"/>
                      </a:lnTo>
                      <a:lnTo>
                        <a:pt x="270" y="36"/>
                      </a:lnTo>
                      <a:lnTo>
                        <a:pt x="282" y="50"/>
                      </a:lnTo>
                      <a:lnTo>
                        <a:pt x="276" y="62"/>
                      </a:lnTo>
                      <a:lnTo>
                        <a:pt x="270" y="62"/>
                      </a:lnTo>
                      <a:lnTo>
                        <a:pt x="264" y="62"/>
                      </a:lnTo>
                      <a:lnTo>
                        <a:pt x="260" y="66"/>
                      </a:lnTo>
                      <a:lnTo>
                        <a:pt x="252" y="60"/>
                      </a:lnTo>
                      <a:lnTo>
                        <a:pt x="242" y="56"/>
                      </a:lnTo>
                      <a:lnTo>
                        <a:pt x="226" y="50"/>
                      </a:lnTo>
                      <a:lnTo>
                        <a:pt x="206" y="44"/>
                      </a:lnTo>
                      <a:lnTo>
                        <a:pt x="182" y="40"/>
                      </a:lnTo>
                      <a:lnTo>
                        <a:pt x="154" y="40"/>
                      </a:lnTo>
                      <a:lnTo>
                        <a:pt x="120" y="40"/>
                      </a:lnTo>
                      <a:lnTo>
                        <a:pt x="108" y="42"/>
                      </a:lnTo>
                      <a:lnTo>
                        <a:pt x="100" y="46"/>
                      </a:lnTo>
                      <a:lnTo>
                        <a:pt x="92" y="50"/>
                      </a:lnTo>
                      <a:lnTo>
                        <a:pt x="88" y="56"/>
                      </a:lnTo>
                      <a:lnTo>
                        <a:pt x="84" y="62"/>
                      </a:lnTo>
                      <a:lnTo>
                        <a:pt x="82" y="68"/>
                      </a:lnTo>
                      <a:lnTo>
                        <a:pt x="84" y="84"/>
                      </a:lnTo>
                      <a:lnTo>
                        <a:pt x="86" y="98"/>
                      </a:lnTo>
                      <a:lnTo>
                        <a:pt x="92" y="110"/>
                      </a:lnTo>
                      <a:lnTo>
                        <a:pt x="98" y="122"/>
                      </a:lnTo>
                      <a:lnTo>
                        <a:pt x="94" y="128"/>
                      </a:lnTo>
                      <a:lnTo>
                        <a:pt x="88" y="144"/>
                      </a:lnTo>
                      <a:lnTo>
                        <a:pt x="84" y="156"/>
                      </a:lnTo>
                      <a:lnTo>
                        <a:pt x="84" y="172"/>
                      </a:lnTo>
                      <a:lnTo>
                        <a:pt x="84" y="188"/>
                      </a:lnTo>
                      <a:lnTo>
                        <a:pt x="88" y="208"/>
                      </a:lnTo>
                      <a:lnTo>
                        <a:pt x="62" y="202"/>
                      </a:lnTo>
                      <a:lnTo>
                        <a:pt x="58" y="198"/>
                      </a:lnTo>
                      <a:lnTo>
                        <a:pt x="50" y="194"/>
                      </a:lnTo>
                      <a:lnTo>
                        <a:pt x="46" y="192"/>
                      </a:lnTo>
                      <a:lnTo>
                        <a:pt x="40" y="190"/>
                      </a:lnTo>
                      <a:lnTo>
                        <a:pt x="36" y="192"/>
                      </a:lnTo>
                      <a:lnTo>
                        <a:pt x="34" y="196"/>
                      </a:lnTo>
                      <a:lnTo>
                        <a:pt x="16" y="23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12" name="Freeform 472"/>
                <p:cNvSpPr>
                  <a:spLocks/>
                </p:cNvSpPr>
                <p:nvPr/>
              </p:nvSpPr>
              <p:spPr bwMode="auto">
                <a:xfrm>
                  <a:off x="2056" y="3174"/>
                  <a:ext cx="98" cy="26"/>
                </a:xfrm>
                <a:custGeom>
                  <a:avLst/>
                  <a:gdLst>
                    <a:gd name="T0" fmla="*/ 0 w 98"/>
                    <a:gd name="T1" fmla="*/ 26 h 26"/>
                    <a:gd name="T2" fmla="*/ 0 w 98"/>
                    <a:gd name="T3" fmla="*/ 26 h 26"/>
                    <a:gd name="T4" fmla="*/ 16 w 98"/>
                    <a:gd name="T5" fmla="*/ 22 h 26"/>
                    <a:gd name="T6" fmla="*/ 30 w 98"/>
                    <a:gd name="T7" fmla="*/ 18 h 26"/>
                    <a:gd name="T8" fmla="*/ 46 w 98"/>
                    <a:gd name="T9" fmla="*/ 14 h 26"/>
                    <a:gd name="T10" fmla="*/ 46 w 98"/>
                    <a:gd name="T11" fmla="*/ 14 h 26"/>
                    <a:gd name="T12" fmla="*/ 62 w 98"/>
                    <a:gd name="T13" fmla="*/ 16 h 26"/>
                    <a:gd name="T14" fmla="*/ 78 w 98"/>
                    <a:gd name="T15" fmla="*/ 20 h 26"/>
                    <a:gd name="T16" fmla="*/ 96 w 98"/>
                    <a:gd name="T17" fmla="*/ 26 h 26"/>
                    <a:gd name="T18" fmla="*/ 96 w 98"/>
                    <a:gd name="T19" fmla="*/ 26 h 26"/>
                    <a:gd name="T20" fmla="*/ 98 w 98"/>
                    <a:gd name="T21" fmla="*/ 24 h 26"/>
                    <a:gd name="T22" fmla="*/ 98 w 98"/>
                    <a:gd name="T23" fmla="*/ 20 h 26"/>
                    <a:gd name="T24" fmla="*/ 96 w 98"/>
                    <a:gd name="T25" fmla="*/ 14 h 26"/>
                    <a:gd name="T26" fmla="*/ 86 w 98"/>
                    <a:gd name="T27" fmla="*/ 6 h 26"/>
                    <a:gd name="T28" fmla="*/ 86 w 98"/>
                    <a:gd name="T29" fmla="*/ 6 h 26"/>
                    <a:gd name="T30" fmla="*/ 78 w 98"/>
                    <a:gd name="T31" fmla="*/ 4 h 26"/>
                    <a:gd name="T32" fmla="*/ 68 w 98"/>
                    <a:gd name="T33" fmla="*/ 2 h 26"/>
                    <a:gd name="T34" fmla="*/ 56 w 98"/>
                    <a:gd name="T35" fmla="*/ 0 h 26"/>
                    <a:gd name="T36" fmla="*/ 42 w 98"/>
                    <a:gd name="T37" fmla="*/ 2 h 26"/>
                    <a:gd name="T38" fmla="*/ 28 w 98"/>
                    <a:gd name="T39" fmla="*/ 4 h 26"/>
                    <a:gd name="T40" fmla="*/ 16 w 98"/>
                    <a:gd name="T41" fmla="*/ 8 h 26"/>
                    <a:gd name="T42" fmla="*/ 6 w 98"/>
                    <a:gd name="T43" fmla="*/ 16 h 26"/>
                    <a:gd name="T44" fmla="*/ 2 w 98"/>
                    <a:gd name="T45" fmla="*/ 20 h 26"/>
                    <a:gd name="T46" fmla="*/ 0 w 98"/>
                    <a:gd name="T47" fmla="*/ 26 h 2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98"/>
                    <a:gd name="T73" fmla="*/ 0 h 26"/>
                    <a:gd name="T74" fmla="*/ 98 w 98"/>
                    <a:gd name="T75" fmla="*/ 26 h 2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98" h="26">
                      <a:moveTo>
                        <a:pt x="0" y="26"/>
                      </a:moveTo>
                      <a:lnTo>
                        <a:pt x="0" y="26"/>
                      </a:lnTo>
                      <a:lnTo>
                        <a:pt x="16" y="22"/>
                      </a:lnTo>
                      <a:lnTo>
                        <a:pt x="30" y="18"/>
                      </a:lnTo>
                      <a:lnTo>
                        <a:pt x="46" y="14"/>
                      </a:lnTo>
                      <a:lnTo>
                        <a:pt x="62" y="16"/>
                      </a:lnTo>
                      <a:lnTo>
                        <a:pt x="78" y="20"/>
                      </a:lnTo>
                      <a:lnTo>
                        <a:pt x="96" y="26"/>
                      </a:lnTo>
                      <a:lnTo>
                        <a:pt x="98" y="24"/>
                      </a:lnTo>
                      <a:lnTo>
                        <a:pt x="98" y="20"/>
                      </a:lnTo>
                      <a:lnTo>
                        <a:pt x="96" y="14"/>
                      </a:lnTo>
                      <a:lnTo>
                        <a:pt x="86" y="6"/>
                      </a:lnTo>
                      <a:lnTo>
                        <a:pt x="78" y="4"/>
                      </a:lnTo>
                      <a:lnTo>
                        <a:pt x="68" y="2"/>
                      </a:lnTo>
                      <a:lnTo>
                        <a:pt x="56" y="0"/>
                      </a:lnTo>
                      <a:lnTo>
                        <a:pt x="42" y="2"/>
                      </a:lnTo>
                      <a:lnTo>
                        <a:pt x="28" y="4"/>
                      </a:lnTo>
                      <a:lnTo>
                        <a:pt x="16" y="8"/>
                      </a:lnTo>
                      <a:lnTo>
                        <a:pt x="6" y="16"/>
                      </a:lnTo>
                      <a:lnTo>
                        <a:pt x="2" y="20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solidFill>
                  <a:srgbClr val="3D291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13" name="Freeform 473"/>
                <p:cNvSpPr>
                  <a:spLocks/>
                </p:cNvSpPr>
                <p:nvPr/>
              </p:nvSpPr>
              <p:spPr bwMode="auto">
                <a:xfrm>
                  <a:off x="2056" y="3174"/>
                  <a:ext cx="98" cy="26"/>
                </a:xfrm>
                <a:custGeom>
                  <a:avLst/>
                  <a:gdLst>
                    <a:gd name="T0" fmla="*/ 0 w 98"/>
                    <a:gd name="T1" fmla="*/ 26 h 26"/>
                    <a:gd name="T2" fmla="*/ 0 w 98"/>
                    <a:gd name="T3" fmla="*/ 26 h 26"/>
                    <a:gd name="T4" fmla="*/ 16 w 98"/>
                    <a:gd name="T5" fmla="*/ 22 h 26"/>
                    <a:gd name="T6" fmla="*/ 30 w 98"/>
                    <a:gd name="T7" fmla="*/ 18 h 26"/>
                    <a:gd name="T8" fmla="*/ 46 w 98"/>
                    <a:gd name="T9" fmla="*/ 14 h 26"/>
                    <a:gd name="T10" fmla="*/ 46 w 98"/>
                    <a:gd name="T11" fmla="*/ 14 h 26"/>
                    <a:gd name="T12" fmla="*/ 62 w 98"/>
                    <a:gd name="T13" fmla="*/ 16 h 26"/>
                    <a:gd name="T14" fmla="*/ 78 w 98"/>
                    <a:gd name="T15" fmla="*/ 20 h 26"/>
                    <a:gd name="T16" fmla="*/ 96 w 98"/>
                    <a:gd name="T17" fmla="*/ 26 h 26"/>
                    <a:gd name="T18" fmla="*/ 96 w 98"/>
                    <a:gd name="T19" fmla="*/ 26 h 26"/>
                    <a:gd name="T20" fmla="*/ 98 w 98"/>
                    <a:gd name="T21" fmla="*/ 24 h 26"/>
                    <a:gd name="T22" fmla="*/ 98 w 98"/>
                    <a:gd name="T23" fmla="*/ 20 h 26"/>
                    <a:gd name="T24" fmla="*/ 96 w 98"/>
                    <a:gd name="T25" fmla="*/ 14 h 26"/>
                    <a:gd name="T26" fmla="*/ 86 w 98"/>
                    <a:gd name="T27" fmla="*/ 6 h 26"/>
                    <a:gd name="T28" fmla="*/ 86 w 98"/>
                    <a:gd name="T29" fmla="*/ 6 h 26"/>
                    <a:gd name="T30" fmla="*/ 78 w 98"/>
                    <a:gd name="T31" fmla="*/ 4 h 26"/>
                    <a:gd name="T32" fmla="*/ 68 w 98"/>
                    <a:gd name="T33" fmla="*/ 2 h 26"/>
                    <a:gd name="T34" fmla="*/ 56 w 98"/>
                    <a:gd name="T35" fmla="*/ 0 h 26"/>
                    <a:gd name="T36" fmla="*/ 42 w 98"/>
                    <a:gd name="T37" fmla="*/ 2 h 26"/>
                    <a:gd name="T38" fmla="*/ 28 w 98"/>
                    <a:gd name="T39" fmla="*/ 4 h 26"/>
                    <a:gd name="T40" fmla="*/ 16 w 98"/>
                    <a:gd name="T41" fmla="*/ 8 h 26"/>
                    <a:gd name="T42" fmla="*/ 6 w 98"/>
                    <a:gd name="T43" fmla="*/ 16 h 26"/>
                    <a:gd name="T44" fmla="*/ 2 w 98"/>
                    <a:gd name="T45" fmla="*/ 20 h 26"/>
                    <a:gd name="T46" fmla="*/ 0 w 98"/>
                    <a:gd name="T47" fmla="*/ 26 h 2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98"/>
                    <a:gd name="T73" fmla="*/ 0 h 26"/>
                    <a:gd name="T74" fmla="*/ 98 w 98"/>
                    <a:gd name="T75" fmla="*/ 26 h 2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98" h="26">
                      <a:moveTo>
                        <a:pt x="0" y="26"/>
                      </a:moveTo>
                      <a:lnTo>
                        <a:pt x="0" y="26"/>
                      </a:lnTo>
                      <a:lnTo>
                        <a:pt x="16" y="22"/>
                      </a:lnTo>
                      <a:lnTo>
                        <a:pt x="30" y="18"/>
                      </a:lnTo>
                      <a:lnTo>
                        <a:pt x="46" y="14"/>
                      </a:lnTo>
                      <a:lnTo>
                        <a:pt x="62" y="16"/>
                      </a:lnTo>
                      <a:lnTo>
                        <a:pt x="78" y="20"/>
                      </a:lnTo>
                      <a:lnTo>
                        <a:pt x="96" y="26"/>
                      </a:lnTo>
                      <a:lnTo>
                        <a:pt x="98" y="24"/>
                      </a:lnTo>
                      <a:lnTo>
                        <a:pt x="98" y="20"/>
                      </a:lnTo>
                      <a:lnTo>
                        <a:pt x="96" y="14"/>
                      </a:lnTo>
                      <a:lnTo>
                        <a:pt x="86" y="6"/>
                      </a:lnTo>
                      <a:lnTo>
                        <a:pt x="78" y="4"/>
                      </a:lnTo>
                      <a:lnTo>
                        <a:pt x="68" y="2"/>
                      </a:lnTo>
                      <a:lnTo>
                        <a:pt x="56" y="0"/>
                      </a:lnTo>
                      <a:lnTo>
                        <a:pt x="42" y="2"/>
                      </a:lnTo>
                      <a:lnTo>
                        <a:pt x="28" y="4"/>
                      </a:lnTo>
                      <a:lnTo>
                        <a:pt x="16" y="8"/>
                      </a:lnTo>
                      <a:lnTo>
                        <a:pt x="6" y="16"/>
                      </a:lnTo>
                      <a:lnTo>
                        <a:pt x="2" y="20"/>
                      </a:lnTo>
                      <a:lnTo>
                        <a:pt x="0" y="26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14" name="Freeform 474"/>
                <p:cNvSpPr>
                  <a:spLocks/>
                </p:cNvSpPr>
                <p:nvPr/>
              </p:nvSpPr>
              <p:spPr bwMode="auto">
                <a:xfrm>
                  <a:off x="2186" y="3176"/>
                  <a:ext cx="38" cy="24"/>
                </a:xfrm>
                <a:custGeom>
                  <a:avLst/>
                  <a:gdLst>
                    <a:gd name="T0" fmla="*/ 0 w 38"/>
                    <a:gd name="T1" fmla="*/ 24 h 24"/>
                    <a:gd name="T2" fmla="*/ 0 w 38"/>
                    <a:gd name="T3" fmla="*/ 24 h 24"/>
                    <a:gd name="T4" fmla="*/ 14 w 38"/>
                    <a:gd name="T5" fmla="*/ 18 h 24"/>
                    <a:gd name="T6" fmla="*/ 24 w 38"/>
                    <a:gd name="T7" fmla="*/ 16 h 24"/>
                    <a:gd name="T8" fmla="*/ 30 w 38"/>
                    <a:gd name="T9" fmla="*/ 16 h 24"/>
                    <a:gd name="T10" fmla="*/ 32 w 38"/>
                    <a:gd name="T11" fmla="*/ 18 h 24"/>
                    <a:gd name="T12" fmla="*/ 32 w 38"/>
                    <a:gd name="T13" fmla="*/ 18 h 24"/>
                    <a:gd name="T14" fmla="*/ 34 w 38"/>
                    <a:gd name="T15" fmla="*/ 16 h 24"/>
                    <a:gd name="T16" fmla="*/ 38 w 38"/>
                    <a:gd name="T17" fmla="*/ 12 h 24"/>
                    <a:gd name="T18" fmla="*/ 38 w 38"/>
                    <a:gd name="T19" fmla="*/ 8 h 24"/>
                    <a:gd name="T20" fmla="*/ 38 w 38"/>
                    <a:gd name="T21" fmla="*/ 6 h 24"/>
                    <a:gd name="T22" fmla="*/ 38 w 38"/>
                    <a:gd name="T23" fmla="*/ 2 h 24"/>
                    <a:gd name="T24" fmla="*/ 34 w 38"/>
                    <a:gd name="T25" fmla="*/ 0 h 24"/>
                    <a:gd name="T26" fmla="*/ 34 w 38"/>
                    <a:gd name="T27" fmla="*/ 0 h 24"/>
                    <a:gd name="T28" fmla="*/ 30 w 38"/>
                    <a:gd name="T29" fmla="*/ 0 h 24"/>
                    <a:gd name="T30" fmla="*/ 24 w 38"/>
                    <a:gd name="T31" fmla="*/ 0 h 24"/>
                    <a:gd name="T32" fmla="*/ 14 w 38"/>
                    <a:gd name="T33" fmla="*/ 6 h 24"/>
                    <a:gd name="T34" fmla="*/ 4 w 38"/>
                    <a:gd name="T35" fmla="*/ 14 h 24"/>
                    <a:gd name="T36" fmla="*/ 0 w 38"/>
                    <a:gd name="T37" fmla="*/ 20 h 24"/>
                    <a:gd name="T38" fmla="*/ 0 w 38"/>
                    <a:gd name="T39" fmla="*/ 24 h 24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38"/>
                    <a:gd name="T61" fmla="*/ 0 h 24"/>
                    <a:gd name="T62" fmla="*/ 38 w 38"/>
                    <a:gd name="T63" fmla="*/ 24 h 24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38" h="24">
                      <a:moveTo>
                        <a:pt x="0" y="24"/>
                      </a:moveTo>
                      <a:lnTo>
                        <a:pt x="0" y="24"/>
                      </a:lnTo>
                      <a:lnTo>
                        <a:pt x="14" y="18"/>
                      </a:lnTo>
                      <a:lnTo>
                        <a:pt x="24" y="16"/>
                      </a:lnTo>
                      <a:lnTo>
                        <a:pt x="30" y="16"/>
                      </a:lnTo>
                      <a:lnTo>
                        <a:pt x="32" y="18"/>
                      </a:lnTo>
                      <a:lnTo>
                        <a:pt x="34" y="16"/>
                      </a:lnTo>
                      <a:lnTo>
                        <a:pt x="38" y="12"/>
                      </a:lnTo>
                      <a:lnTo>
                        <a:pt x="38" y="8"/>
                      </a:lnTo>
                      <a:lnTo>
                        <a:pt x="38" y="6"/>
                      </a:lnTo>
                      <a:lnTo>
                        <a:pt x="38" y="2"/>
                      </a:lnTo>
                      <a:lnTo>
                        <a:pt x="34" y="0"/>
                      </a:lnTo>
                      <a:lnTo>
                        <a:pt x="30" y="0"/>
                      </a:lnTo>
                      <a:lnTo>
                        <a:pt x="24" y="0"/>
                      </a:lnTo>
                      <a:lnTo>
                        <a:pt x="14" y="6"/>
                      </a:lnTo>
                      <a:lnTo>
                        <a:pt x="4" y="14"/>
                      </a:lnTo>
                      <a:lnTo>
                        <a:pt x="0" y="20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solidFill>
                  <a:srgbClr val="3D291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15" name="Freeform 475"/>
                <p:cNvSpPr>
                  <a:spLocks/>
                </p:cNvSpPr>
                <p:nvPr/>
              </p:nvSpPr>
              <p:spPr bwMode="auto">
                <a:xfrm>
                  <a:off x="2186" y="3176"/>
                  <a:ext cx="38" cy="24"/>
                </a:xfrm>
                <a:custGeom>
                  <a:avLst/>
                  <a:gdLst>
                    <a:gd name="T0" fmla="*/ 0 w 38"/>
                    <a:gd name="T1" fmla="*/ 24 h 24"/>
                    <a:gd name="T2" fmla="*/ 0 w 38"/>
                    <a:gd name="T3" fmla="*/ 24 h 24"/>
                    <a:gd name="T4" fmla="*/ 14 w 38"/>
                    <a:gd name="T5" fmla="*/ 18 h 24"/>
                    <a:gd name="T6" fmla="*/ 24 w 38"/>
                    <a:gd name="T7" fmla="*/ 16 h 24"/>
                    <a:gd name="T8" fmla="*/ 30 w 38"/>
                    <a:gd name="T9" fmla="*/ 16 h 24"/>
                    <a:gd name="T10" fmla="*/ 32 w 38"/>
                    <a:gd name="T11" fmla="*/ 18 h 24"/>
                    <a:gd name="T12" fmla="*/ 32 w 38"/>
                    <a:gd name="T13" fmla="*/ 18 h 24"/>
                    <a:gd name="T14" fmla="*/ 34 w 38"/>
                    <a:gd name="T15" fmla="*/ 16 h 24"/>
                    <a:gd name="T16" fmla="*/ 38 w 38"/>
                    <a:gd name="T17" fmla="*/ 12 h 24"/>
                    <a:gd name="T18" fmla="*/ 38 w 38"/>
                    <a:gd name="T19" fmla="*/ 8 h 24"/>
                    <a:gd name="T20" fmla="*/ 38 w 38"/>
                    <a:gd name="T21" fmla="*/ 6 h 24"/>
                    <a:gd name="T22" fmla="*/ 38 w 38"/>
                    <a:gd name="T23" fmla="*/ 2 h 24"/>
                    <a:gd name="T24" fmla="*/ 34 w 38"/>
                    <a:gd name="T25" fmla="*/ 0 h 24"/>
                    <a:gd name="T26" fmla="*/ 34 w 38"/>
                    <a:gd name="T27" fmla="*/ 0 h 24"/>
                    <a:gd name="T28" fmla="*/ 30 w 38"/>
                    <a:gd name="T29" fmla="*/ 0 h 24"/>
                    <a:gd name="T30" fmla="*/ 24 w 38"/>
                    <a:gd name="T31" fmla="*/ 0 h 24"/>
                    <a:gd name="T32" fmla="*/ 14 w 38"/>
                    <a:gd name="T33" fmla="*/ 6 h 24"/>
                    <a:gd name="T34" fmla="*/ 4 w 38"/>
                    <a:gd name="T35" fmla="*/ 14 h 24"/>
                    <a:gd name="T36" fmla="*/ 0 w 38"/>
                    <a:gd name="T37" fmla="*/ 20 h 24"/>
                    <a:gd name="T38" fmla="*/ 0 w 38"/>
                    <a:gd name="T39" fmla="*/ 24 h 24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38"/>
                    <a:gd name="T61" fmla="*/ 0 h 24"/>
                    <a:gd name="T62" fmla="*/ 38 w 38"/>
                    <a:gd name="T63" fmla="*/ 24 h 24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38" h="24">
                      <a:moveTo>
                        <a:pt x="0" y="24"/>
                      </a:moveTo>
                      <a:lnTo>
                        <a:pt x="0" y="24"/>
                      </a:lnTo>
                      <a:lnTo>
                        <a:pt x="14" y="18"/>
                      </a:lnTo>
                      <a:lnTo>
                        <a:pt x="24" y="16"/>
                      </a:lnTo>
                      <a:lnTo>
                        <a:pt x="30" y="16"/>
                      </a:lnTo>
                      <a:lnTo>
                        <a:pt x="32" y="18"/>
                      </a:lnTo>
                      <a:lnTo>
                        <a:pt x="34" y="16"/>
                      </a:lnTo>
                      <a:lnTo>
                        <a:pt x="38" y="12"/>
                      </a:lnTo>
                      <a:lnTo>
                        <a:pt x="38" y="8"/>
                      </a:lnTo>
                      <a:lnTo>
                        <a:pt x="38" y="6"/>
                      </a:lnTo>
                      <a:lnTo>
                        <a:pt x="38" y="2"/>
                      </a:lnTo>
                      <a:lnTo>
                        <a:pt x="34" y="0"/>
                      </a:lnTo>
                      <a:lnTo>
                        <a:pt x="30" y="0"/>
                      </a:lnTo>
                      <a:lnTo>
                        <a:pt x="24" y="0"/>
                      </a:lnTo>
                      <a:lnTo>
                        <a:pt x="14" y="6"/>
                      </a:lnTo>
                      <a:lnTo>
                        <a:pt x="4" y="14"/>
                      </a:lnTo>
                      <a:lnTo>
                        <a:pt x="0" y="20"/>
                      </a:lnTo>
                      <a:lnTo>
                        <a:pt x="0" y="2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16" name="Freeform 476"/>
                <p:cNvSpPr>
                  <a:spLocks/>
                </p:cNvSpPr>
                <p:nvPr/>
              </p:nvSpPr>
              <p:spPr bwMode="auto">
                <a:xfrm>
                  <a:off x="1948" y="3184"/>
                  <a:ext cx="46" cy="90"/>
                </a:xfrm>
                <a:custGeom>
                  <a:avLst/>
                  <a:gdLst>
                    <a:gd name="T0" fmla="*/ 46 w 46"/>
                    <a:gd name="T1" fmla="*/ 54 h 90"/>
                    <a:gd name="T2" fmla="*/ 46 w 46"/>
                    <a:gd name="T3" fmla="*/ 54 h 90"/>
                    <a:gd name="T4" fmla="*/ 46 w 46"/>
                    <a:gd name="T5" fmla="*/ 46 h 90"/>
                    <a:gd name="T6" fmla="*/ 46 w 46"/>
                    <a:gd name="T7" fmla="*/ 30 h 90"/>
                    <a:gd name="T8" fmla="*/ 44 w 46"/>
                    <a:gd name="T9" fmla="*/ 20 h 90"/>
                    <a:gd name="T10" fmla="*/ 40 w 46"/>
                    <a:gd name="T11" fmla="*/ 12 h 90"/>
                    <a:gd name="T12" fmla="*/ 34 w 46"/>
                    <a:gd name="T13" fmla="*/ 4 h 90"/>
                    <a:gd name="T14" fmla="*/ 26 w 46"/>
                    <a:gd name="T15" fmla="*/ 0 h 90"/>
                    <a:gd name="T16" fmla="*/ 26 w 46"/>
                    <a:gd name="T17" fmla="*/ 0 h 90"/>
                    <a:gd name="T18" fmla="*/ 18 w 46"/>
                    <a:gd name="T19" fmla="*/ 0 h 90"/>
                    <a:gd name="T20" fmla="*/ 10 w 46"/>
                    <a:gd name="T21" fmla="*/ 4 h 90"/>
                    <a:gd name="T22" fmla="*/ 4 w 46"/>
                    <a:gd name="T23" fmla="*/ 10 h 90"/>
                    <a:gd name="T24" fmla="*/ 2 w 46"/>
                    <a:gd name="T25" fmla="*/ 18 h 90"/>
                    <a:gd name="T26" fmla="*/ 0 w 46"/>
                    <a:gd name="T27" fmla="*/ 30 h 90"/>
                    <a:gd name="T28" fmla="*/ 2 w 46"/>
                    <a:gd name="T29" fmla="*/ 42 h 90"/>
                    <a:gd name="T30" fmla="*/ 6 w 46"/>
                    <a:gd name="T31" fmla="*/ 56 h 90"/>
                    <a:gd name="T32" fmla="*/ 14 w 46"/>
                    <a:gd name="T33" fmla="*/ 70 h 90"/>
                    <a:gd name="T34" fmla="*/ 14 w 46"/>
                    <a:gd name="T35" fmla="*/ 70 h 90"/>
                    <a:gd name="T36" fmla="*/ 22 w 46"/>
                    <a:gd name="T37" fmla="*/ 80 h 90"/>
                    <a:gd name="T38" fmla="*/ 28 w 46"/>
                    <a:gd name="T39" fmla="*/ 88 h 90"/>
                    <a:gd name="T40" fmla="*/ 34 w 46"/>
                    <a:gd name="T41" fmla="*/ 90 h 90"/>
                    <a:gd name="T42" fmla="*/ 40 w 46"/>
                    <a:gd name="T43" fmla="*/ 88 h 90"/>
                    <a:gd name="T44" fmla="*/ 44 w 46"/>
                    <a:gd name="T45" fmla="*/ 84 h 90"/>
                    <a:gd name="T46" fmla="*/ 46 w 46"/>
                    <a:gd name="T47" fmla="*/ 76 h 90"/>
                    <a:gd name="T48" fmla="*/ 46 w 46"/>
                    <a:gd name="T49" fmla="*/ 66 h 90"/>
                    <a:gd name="T50" fmla="*/ 46 w 46"/>
                    <a:gd name="T51" fmla="*/ 54 h 9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46"/>
                    <a:gd name="T79" fmla="*/ 0 h 90"/>
                    <a:gd name="T80" fmla="*/ 46 w 46"/>
                    <a:gd name="T81" fmla="*/ 90 h 9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46" h="90">
                      <a:moveTo>
                        <a:pt x="46" y="54"/>
                      </a:moveTo>
                      <a:lnTo>
                        <a:pt x="46" y="54"/>
                      </a:lnTo>
                      <a:lnTo>
                        <a:pt x="46" y="46"/>
                      </a:lnTo>
                      <a:lnTo>
                        <a:pt x="46" y="30"/>
                      </a:lnTo>
                      <a:lnTo>
                        <a:pt x="44" y="20"/>
                      </a:lnTo>
                      <a:lnTo>
                        <a:pt x="40" y="12"/>
                      </a:lnTo>
                      <a:lnTo>
                        <a:pt x="34" y="4"/>
                      </a:lnTo>
                      <a:lnTo>
                        <a:pt x="26" y="0"/>
                      </a:lnTo>
                      <a:lnTo>
                        <a:pt x="18" y="0"/>
                      </a:lnTo>
                      <a:lnTo>
                        <a:pt x="10" y="4"/>
                      </a:lnTo>
                      <a:lnTo>
                        <a:pt x="4" y="10"/>
                      </a:lnTo>
                      <a:lnTo>
                        <a:pt x="2" y="18"/>
                      </a:lnTo>
                      <a:lnTo>
                        <a:pt x="0" y="30"/>
                      </a:lnTo>
                      <a:lnTo>
                        <a:pt x="2" y="42"/>
                      </a:lnTo>
                      <a:lnTo>
                        <a:pt x="6" y="56"/>
                      </a:lnTo>
                      <a:lnTo>
                        <a:pt x="14" y="70"/>
                      </a:lnTo>
                      <a:lnTo>
                        <a:pt x="22" y="80"/>
                      </a:lnTo>
                      <a:lnTo>
                        <a:pt x="28" y="88"/>
                      </a:lnTo>
                      <a:lnTo>
                        <a:pt x="34" y="90"/>
                      </a:lnTo>
                      <a:lnTo>
                        <a:pt x="40" y="88"/>
                      </a:lnTo>
                      <a:lnTo>
                        <a:pt x="44" y="84"/>
                      </a:lnTo>
                      <a:lnTo>
                        <a:pt x="46" y="76"/>
                      </a:lnTo>
                      <a:lnTo>
                        <a:pt x="46" y="66"/>
                      </a:lnTo>
                      <a:lnTo>
                        <a:pt x="46" y="54"/>
                      </a:lnTo>
                      <a:close/>
                    </a:path>
                  </a:pathLst>
                </a:custGeom>
                <a:solidFill>
                  <a:srgbClr val="EF90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17" name="Freeform 477"/>
                <p:cNvSpPr>
                  <a:spLocks/>
                </p:cNvSpPr>
                <p:nvPr/>
              </p:nvSpPr>
              <p:spPr bwMode="auto">
                <a:xfrm>
                  <a:off x="1948" y="3184"/>
                  <a:ext cx="46" cy="90"/>
                </a:xfrm>
                <a:custGeom>
                  <a:avLst/>
                  <a:gdLst>
                    <a:gd name="T0" fmla="*/ 46 w 46"/>
                    <a:gd name="T1" fmla="*/ 54 h 90"/>
                    <a:gd name="T2" fmla="*/ 46 w 46"/>
                    <a:gd name="T3" fmla="*/ 54 h 90"/>
                    <a:gd name="T4" fmla="*/ 46 w 46"/>
                    <a:gd name="T5" fmla="*/ 46 h 90"/>
                    <a:gd name="T6" fmla="*/ 46 w 46"/>
                    <a:gd name="T7" fmla="*/ 30 h 90"/>
                    <a:gd name="T8" fmla="*/ 44 w 46"/>
                    <a:gd name="T9" fmla="*/ 20 h 90"/>
                    <a:gd name="T10" fmla="*/ 40 w 46"/>
                    <a:gd name="T11" fmla="*/ 12 h 90"/>
                    <a:gd name="T12" fmla="*/ 34 w 46"/>
                    <a:gd name="T13" fmla="*/ 4 h 90"/>
                    <a:gd name="T14" fmla="*/ 26 w 46"/>
                    <a:gd name="T15" fmla="*/ 0 h 90"/>
                    <a:gd name="T16" fmla="*/ 26 w 46"/>
                    <a:gd name="T17" fmla="*/ 0 h 90"/>
                    <a:gd name="T18" fmla="*/ 18 w 46"/>
                    <a:gd name="T19" fmla="*/ 0 h 90"/>
                    <a:gd name="T20" fmla="*/ 10 w 46"/>
                    <a:gd name="T21" fmla="*/ 4 h 90"/>
                    <a:gd name="T22" fmla="*/ 4 w 46"/>
                    <a:gd name="T23" fmla="*/ 10 h 90"/>
                    <a:gd name="T24" fmla="*/ 2 w 46"/>
                    <a:gd name="T25" fmla="*/ 18 h 90"/>
                    <a:gd name="T26" fmla="*/ 0 w 46"/>
                    <a:gd name="T27" fmla="*/ 30 h 90"/>
                    <a:gd name="T28" fmla="*/ 2 w 46"/>
                    <a:gd name="T29" fmla="*/ 42 h 90"/>
                    <a:gd name="T30" fmla="*/ 6 w 46"/>
                    <a:gd name="T31" fmla="*/ 56 h 90"/>
                    <a:gd name="T32" fmla="*/ 14 w 46"/>
                    <a:gd name="T33" fmla="*/ 70 h 90"/>
                    <a:gd name="T34" fmla="*/ 14 w 46"/>
                    <a:gd name="T35" fmla="*/ 70 h 90"/>
                    <a:gd name="T36" fmla="*/ 22 w 46"/>
                    <a:gd name="T37" fmla="*/ 80 h 90"/>
                    <a:gd name="T38" fmla="*/ 28 w 46"/>
                    <a:gd name="T39" fmla="*/ 88 h 90"/>
                    <a:gd name="T40" fmla="*/ 34 w 46"/>
                    <a:gd name="T41" fmla="*/ 90 h 90"/>
                    <a:gd name="T42" fmla="*/ 40 w 46"/>
                    <a:gd name="T43" fmla="*/ 88 h 90"/>
                    <a:gd name="T44" fmla="*/ 44 w 46"/>
                    <a:gd name="T45" fmla="*/ 84 h 90"/>
                    <a:gd name="T46" fmla="*/ 46 w 46"/>
                    <a:gd name="T47" fmla="*/ 76 h 90"/>
                    <a:gd name="T48" fmla="*/ 46 w 46"/>
                    <a:gd name="T49" fmla="*/ 66 h 90"/>
                    <a:gd name="T50" fmla="*/ 46 w 46"/>
                    <a:gd name="T51" fmla="*/ 54 h 9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46"/>
                    <a:gd name="T79" fmla="*/ 0 h 90"/>
                    <a:gd name="T80" fmla="*/ 46 w 46"/>
                    <a:gd name="T81" fmla="*/ 90 h 9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46" h="90">
                      <a:moveTo>
                        <a:pt x="46" y="54"/>
                      </a:moveTo>
                      <a:lnTo>
                        <a:pt x="46" y="54"/>
                      </a:lnTo>
                      <a:lnTo>
                        <a:pt x="46" y="46"/>
                      </a:lnTo>
                      <a:lnTo>
                        <a:pt x="46" y="30"/>
                      </a:lnTo>
                      <a:lnTo>
                        <a:pt x="44" y="20"/>
                      </a:lnTo>
                      <a:lnTo>
                        <a:pt x="40" y="12"/>
                      </a:lnTo>
                      <a:lnTo>
                        <a:pt x="34" y="4"/>
                      </a:lnTo>
                      <a:lnTo>
                        <a:pt x="26" y="0"/>
                      </a:lnTo>
                      <a:lnTo>
                        <a:pt x="18" y="0"/>
                      </a:lnTo>
                      <a:lnTo>
                        <a:pt x="10" y="4"/>
                      </a:lnTo>
                      <a:lnTo>
                        <a:pt x="4" y="10"/>
                      </a:lnTo>
                      <a:lnTo>
                        <a:pt x="2" y="18"/>
                      </a:lnTo>
                      <a:lnTo>
                        <a:pt x="0" y="30"/>
                      </a:lnTo>
                      <a:lnTo>
                        <a:pt x="2" y="42"/>
                      </a:lnTo>
                      <a:lnTo>
                        <a:pt x="6" y="56"/>
                      </a:lnTo>
                      <a:lnTo>
                        <a:pt x="14" y="70"/>
                      </a:lnTo>
                      <a:lnTo>
                        <a:pt x="22" y="80"/>
                      </a:lnTo>
                      <a:lnTo>
                        <a:pt x="28" y="88"/>
                      </a:lnTo>
                      <a:lnTo>
                        <a:pt x="34" y="90"/>
                      </a:lnTo>
                      <a:lnTo>
                        <a:pt x="40" y="88"/>
                      </a:lnTo>
                      <a:lnTo>
                        <a:pt x="44" y="84"/>
                      </a:lnTo>
                      <a:lnTo>
                        <a:pt x="46" y="76"/>
                      </a:lnTo>
                      <a:lnTo>
                        <a:pt x="46" y="66"/>
                      </a:lnTo>
                      <a:lnTo>
                        <a:pt x="46" y="5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18" name="Freeform 478"/>
                <p:cNvSpPr>
                  <a:spLocks/>
                </p:cNvSpPr>
                <p:nvPr/>
              </p:nvSpPr>
              <p:spPr bwMode="auto">
                <a:xfrm>
                  <a:off x="2084" y="3214"/>
                  <a:ext cx="54" cy="10"/>
                </a:xfrm>
                <a:custGeom>
                  <a:avLst/>
                  <a:gdLst>
                    <a:gd name="T0" fmla="*/ 0 w 54"/>
                    <a:gd name="T1" fmla="*/ 0 h 10"/>
                    <a:gd name="T2" fmla="*/ 0 w 54"/>
                    <a:gd name="T3" fmla="*/ 0 h 10"/>
                    <a:gd name="T4" fmla="*/ 14 w 54"/>
                    <a:gd name="T5" fmla="*/ 2 h 10"/>
                    <a:gd name="T6" fmla="*/ 34 w 54"/>
                    <a:gd name="T7" fmla="*/ 4 h 10"/>
                    <a:gd name="T8" fmla="*/ 34 w 54"/>
                    <a:gd name="T9" fmla="*/ 4 h 10"/>
                    <a:gd name="T10" fmla="*/ 54 w 54"/>
                    <a:gd name="T11" fmla="*/ 2 h 10"/>
                    <a:gd name="T12" fmla="*/ 54 w 54"/>
                    <a:gd name="T13" fmla="*/ 2 h 10"/>
                    <a:gd name="T14" fmla="*/ 50 w 54"/>
                    <a:gd name="T15" fmla="*/ 4 h 10"/>
                    <a:gd name="T16" fmla="*/ 46 w 54"/>
                    <a:gd name="T17" fmla="*/ 8 h 10"/>
                    <a:gd name="T18" fmla="*/ 42 w 54"/>
                    <a:gd name="T19" fmla="*/ 10 h 10"/>
                    <a:gd name="T20" fmla="*/ 34 w 54"/>
                    <a:gd name="T21" fmla="*/ 10 h 10"/>
                    <a:gd name="T22" fmla="*/ 24 w 54"/>
                    <a:gd name="T23" fmla="*/ 10 h 10"/>
                    <a:gd name="T24" fmla="*/ 14 w 54"/>
                    <a:gd name="T25" fmla="*/ 6 h 10"/>
                    <a:gd name="T26" fmla="*/ 0 w 54"/>
                    <a:gd name="T27" fmla="*/ 0 h 10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54"/>
                    <a:gd name="T43" fmla="*/ 0 h 10"/>
                    <a:gd name="T44" fmla="*/ 54 w 54"/>
                    <a:gd name="T45" fmla="*/ 10 h 10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54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" y="2"/>
                      </a:lnTo>
                      <a:lnTo>
                        <a:pt x="34" y="4"/>
                      </a:lnTo>
                      <a:lnTo>
                        <a:pt x="54" y="2"/>
                      </a:lnTo>
                      <a:lnTo>
                        <a:pt x="50" y="4"/>
                      </a:lnTo>
                      <a:lnTo>
                        <a:pt x="46" y="8"/>
                      </a:lnTo>
                      <a:lnTo>
                        <a:pt x="42" y="10"/>
                      </a:lnTo>
                      <a:lnTo>
                        <a:pt x="34" y="10"/>
                      </a:lnTo>
                      <a:lnTo>
                        <a:pt x="24" y="10"/>
                      </a:lnTo>
                      <a:lnTo>
                        <a:pt x="14" y="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19" name="Freeform 479"/>
                <p:cNvSpPr>
                  <a:spLocks/>
                </p:cNvSpPr>
                <p:nvPr/>
              </p:nvSpPr>
              <p:spPr bwMode="auto">
                <a:xfrm>
                  <a:off x="2084" y="3214"/>
                  <a:ext cx="54" cy="10"/>
                </a:xfrm>
                <a:custGeom>
                  <a:avLst/>
                  <a:gdLst>
                    <a:gd name="T0" fmla="*/ 0 w 54"/>
                    <a:gd name="T1" fmla="*/ 0 h 10"/>
                    <a:gd name="T2" fmla="*/ 0 w 54"/>
                    <a:gd name="T3" fmla="*/ 0 h 10"/>
                    <a:gd name="T4" fmla="*/ 14 w 54"/>
                    <a:gd name="T5" fmla="*/ 2 h 10"/>
                    <a:gd name="T6" fmla="*/ 34 w 54"/>
                    <a:gd name="T7" fmla="*/ 4 h 10"/>
                    <a:gd name="T8" fmla="*/ 34 w 54"/>
                    <a:gd name="T9" fmla="*/ 4 h 10"/>
                    <a:gd name="T10" fmla="*/ 54 w 54"/>
                    <a:gd name="T11" fmla="*/ 2 h 10"/>
                    <a:gd name="T12" fmla="*/ 54 w 54"/>
                    <a:gd name="T13" fmla="*/ 2 h 10"/>
                    <a:gd name="T14" fmla="*/ 50 w 54"/>
                    <a:gd name="T15" fmla="*/ 4 h 10"/>
                    <a:gd name="T16" fmla="*/ 46 w 54"/>
                    <a:gd name="T17" fmla="*/ 8 h 10"/>
                    <a:gd name="T18" fmla="*/ 42 w 54"/>
                    <a:gd name="T19" fmla="*/ 10 h 10"/>
                    <a:gd name="T20" fmla="*/ 34 w 54"/>
                    <a:gd name="T21" fmla="*/ 10 h 10"/>
                    <a:gd name="T22" fmla="*/ 24 w 54"/>
                    <a:gd name="T23" fmla="*/ 10 h 10"/>
                    <a:gd name="T24" fmla="*/ 14 w 54"/>
                    <a:gd name="T25" fmla="*/ 6 h 10"/>
                    <a:gd name="T26" fmla="*/ 0 w 54"/>
                    <a:gd name="T27" fmla="*/ 0 h 10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54"/>
                    <a:gd name="T43" fmla="*/ 0 h 10"/>
                    <a:gd name="T44" fmla="*/ 54 w 54"/>
                    <a:gd name="T45" fmla="*/ 10 h 10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54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" y="2"/>
                      </a:lnTo>
                      <a:lnTo>
                        <a:pt x="34" y="4"/>
                      </a:lnTo>
                      <a:lnTo>
                        <a:pt x="54" y="2"/>
                      </a:lnTo>
                      <a:lnTo>
                        <a:pt x="50" y="4"/>
                      </a:lnTo>
                      <a:lnTo>
                        <a:pt x="46" y="8"/>
                      </a:lnTo>
                      <a:lnTo>
                        <a:pt x="42" y="10"/>
                      </a:lnTo>
                      <a:lnTo>
                        <a:pt x="34" y="10"/>
                      </a:lnTo>
                      <a:lnTo>
                        <a:pt x="24" y="10"/>
                      </a:lnTo>
                      <a:lnTo>
                        <a:pt x="14" y="6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20" name="Freeform 480"/>
                <p:cNvSpPr>
                  <a:spLocks/>
                </p:cNvSpPr>
                <p:nvPr/>
              </p:nvSpPr>
              <p:spPr bwMode="auto">
                <a:xfrm>
                  <a:off x="2186" y="3216"/>
                  <a:ext cx="24" cy="8"/>
                </a:xfrm>
                <a:custGeom>
                  <a:avLst/>
                  <a:gdLst>
                    <a:gd name="T0" fmla="*/ 0 w 24"/>
                    <a:gd name="T1" fmla="*/ 0 h 8"/>
                    <a:gd name="T2" fmla="*/ 0 w 24"/>
                    <a:gd name="T3" fmla="*/ 0 h 8"/>
                    <a:gd name="T4" fmla="*/ 8 w 24"/>
                    <a:gd name="T5" fmla="*/ 2 h 8"/>
                    <a:gd name="T6" fmla="*/ 14 w 24"/>
                    <a:gd name="T7" fmla="*/ 2 h 8"/>
                    <a:gd name="T8" fmla="*/ 24 w 24"/>
                    <a:gd name="T9" fmla="*/ 0 h 8"/>
                    <a:gd name="T10" fmla="*/ 24 w 24"/>
                    <a:gd name="T11" fmla="*/ 0 h 8"/>
                    <a:gd name="T12" fmla="*/ 20 w 24"/>
                    <a:gd name="T13" fmla="*/ 4 h 8"/>
                    <a:gd name="T14" fmla="*/ 16 w 24"/>
                    <a:gd name="T15" fmla="*/ 8 h 8"/>
                    <a:gd name="T16" fmla="*/ 12 w 24"/>
                    <a:gd name="T17" fmla="*/ 8 h 8"/>
                    <a:gd name="T18" fmla="*/ 12 w 24"/>
                    <a:gd name="T19" fmla="*/ 8 h 8"/>
                    <a:gd name="T20" fmla="*/ 8 w 24"/>
                    <a:gd name="T21" fmla="*/ 8 h 8"/>
                    <a:gd name="T22" fmla="*/ 4 w 24"/>
                    <a:gd name="T23" fmla="*/ 4 h 8"/>
                    <a:gd name="T24" fmla="*/ 0 w 24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4"/>
                    <a:gd name="T40" fmla="*/ 0 h 8"/>
                    <a:gd name="T41" fmla="*/ 24 w 24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4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8" y="2"/>
                      </a:lnTo>
                      <a:lnTo>
                        <a:pt x="14" y="2"/>
                      </a:lnTo>
                      <a:lnTo>
                        <a:pt x="24" y="0"/>
                      </a:lnTo>
                      <a:lnTo>
                        <a:pt x="20" y="4"/>
                      </a:lnTo>
                      <a:lnTo>
                        <a:pt x="16" y="8"/>
                      </a:lnTo>
                      <a:lnTo>
                        <a:pt x="12" y="8"/>
                      </a:lnTo>
                      <a:lnTo>
                        <a:pt x="8" y="8"/>
                      </a:lnTo>
                      <a:lnTo>
                        <a:pt x="4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21" name="Freeform 481"/>
                <p:cNvSpPr>
                  <a:spLocks/>
                </p:cNvSpPr>
                <p:nvPr/>
              </p:nvSpPr>
              <p:spPr bwMode="auto">
                <a:xfrm>
                  <a:off x="2186" y="3216"/>
                  <a:ext cx="24" cy="8"/>
                </a:xfrm>
                <a:custGeom>
                  <a:avLst/>
                  <a:gdLst>
                    <a:gd name="T0" fmla="*/ 0 w 24"/>
                    <a:gd name="T1" fmla="*/ 0 h 8"/>
                    <a:gd name="T2" fmla="*/ 0 w 24"/>
                    <a:gd name="T3" fmla="*/ 0 h 8"/>
                    <a:gd name="T4" fmla="*/ 8 w 24"/>
                    <a:gd name="T5" fmla="*/ 2 h 8"/>
                    <a:gd name="T6" fmla="*/ 14 w 24"/>
                    <a:gd name="T7" fmla="*/ 2 h 8"/>
                    <a:gd name="T8" fmla="*/ 24 w 24"/>
                    <a:gd name="T9" fmla="*/ 0 h 8"/>
                    <a:gd name="T10" fmla="*/ 24 w 24"/>
                    <a:gd name="T11" fmla="*/ 0 h 8"/>
                    <a:gd name="T12" fmla="*/ 20 w 24"/>
                    <a:gd name="T13" fmla="*/ 4 h 8"/>
                    <a:gd name="T14" fmla="*/ 16 w 24"/>
                    <a:gd name="T15" fmla="*/ 8 h 8"/>
                    <a:gd name="T16" fmla="*/ 12 w 24"/>
                    <a:gd name="T17" fmla="*/ 8 h 8"/>
                    <a:gd name="T18" fmla="*/ 12 w 24"/>
                    <a:gd name="T19" fmla="*/ 8 h 8"/>
                    <a:gd name="T20" fmla="*/ 8 w 24"/>
                    <a:gd name="T21" fmla="*/ 8 h 8"/>
                    <a:gd name="T22" fmla="*/ 4 w 24"/>
                    <a:gd name="T23" fmla="*/ 4 h 8"/>
                    <a:gd name="T24" fmla="*/ 0 w 24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4"/>
                    <a:gd name="T40" fmla="*/ 0 h 8"/>
                    <a:gd name="T41" fmla="*/ 24 w 24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4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8" y="2"/>
                      </a:lnTo>
                      <a:lnTo>
                        <a:pt x="14" y="2"/>
                      </a:lnTo>
                      <a:lnTo>
                        <a:pt x="24" y="0"/>
                      </a:lnTo>
                      <a:lnTo>
                        <a:pt x="20" y="4"/>
                      </a:lnTo>
                      <a:lnTo>
                        <a:pt x="16" y="8"/>
                      </a:lnTo>
                      <a:lnTo>
                        <a:pt x="12" y="8"/>
                      </a:lnTo>
                      <a:lnTo>
                        <a:pt x="8" y="8"/>
                      </a:lnTo>
                      <a:lnTo>
                        <a:pt x="4" y="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22" name="Freeform 482"/>
                <p:cNvSpPr>
                  <a:spLocks/>
                </p:cNvSpPr>
                <p:nvPr/>
              </p:nvSpPr>
              <p:spPr bwMode="auto">
                <a:xfrm>
                  <a:off x="2162" y="3204"/>
                  <a:ext cx="34" cy="106"/>
                </a:xfrm>
                <a:custGeom>
                  <a:avLst/>
                  <a:gdLst>
                    <a:gd name="T0" fmla="*/ 22 w 34"/>
                    <a:gd name="T1" fmla="*/ 0 h 106"/>
                    <a:gd name="T2" fmla="*/ 22 w 34"/>
                    <a:gd name="T3" fmla="*/ 0 h 106"/>
                    <a:gd name="T4" fmla="*/ 26 w 34"/>
                    <a:gd name="T5" fmla="*/ 30 h 106"/>
                    <a:gd name="T6" fmla="*/ 28 w 34"/>
                    <a:gd name="T7" fmla="*/ 60 h 106"/>
                    <a:gd name="T8" fmla="*/ 26 w 34"/>
                    <a:gd name="T9" fmla="*/ 76 h 106"/>
                    <a:gd name="T10" fmla="*/ 24 w 34"/>
                    <a:gd name="T11" fmla="*/ 90 h 106"/>
                    <a:gd name="T12" fmla="*/ 24 w 34"/>
                    <a:gd name="T13" fmla="*/ 90 h 106"/>
                    <a:gd name="T14" fmla="*/ 14 w 34"/>
                    <a:gd name="T15" fmla="*/ 94 h 106"/>
                    <a:gd name="T16" fmla="*/ 6 w 34"/>
                    <a:gd name="T17" fmla="*/ 100 h 106"/>
                    <a:gd name="T18" fmla="*/ 0 w 34"/>
                    <a:gd name="T19" fmla="*/ 106 h 106"/>
                    <a:gd name="T20" fmla="*/ 0 w 34"/>
                    <a:gd name="T21" fmla="*/ 106 h 106"/>
                    <a:gd name="T22" fmla="*/ 8 w 34"/>
                    <a:gd name="T23" fmla="*/ 104 h 106"/>
                    <a:gd name="T24" fmla="*/ 18 w 34"/>
                    <a:gd name="T25" fmla="*/ 100 h 106"/>
                    <a:gd name="T26" fmla="*/ 30 w 34"/>
                    <a:gd name="T27" fmla="*/ 94 h 106"/>
                    <a:gd name="T28" fmla="*/ 30 w 34"/>
                    <a:gd name="T29" fmla="*/ 94 h 106"/>
                    <a:gd name="T30" fmla="*/ 32 w 34"/>
                    <a:gd name="T31" fmla="*/ 90 h 106"/>
                    <a:gd name="T32" fmla="*/ 34 w 34"/>
                    <a:gd name="T33" fmla="*/ 74 h 106"/>
                    <a:gd name="T34" fmla="*/ 34 w 34"/>
                    <a:gd name="T35" fmla="*/ 60 h 106"/>
                    <a:gd name="T36" fmla="*/ 32 w 34"/>
                    <a:gd name="T37" fmla="*/ 44 h 106"/>
                    <a:gd name="T38" fmla="*/ 28 w 34"/>
                    <a:gd name="T39" fmla="*/ 24 h 106"/>
                    <a:gd name="T40" fmla="*/ 22 w 34"/>
                    <a:gd name="T41" fmla="*/ 0 h 1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106"/>
                    <a:gd name="T65" fmla="*/ 34 w 34"/>
                    <a:gd name="T66" fmla="*/ 106 h 1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106">
                      <a:moveTo>
                        <a:pt x="22" y="0"/>
                      </a:moveTo>
                      <a:lnTo>
                        <a:pt x="22" y="0"/>
                      </a:lnTo>
                      <a:lnTo>
                        <a:pt x="26" y="30"/>
                      </a:lnTo>
                      <a:lnTo>
                        <a:pt x="28" y="60"/>
                      </a:lnTo>
                      <a:lnTo>
                        <a:pt x="26" y="76"/>
                      </a:lnTo>
                      <a:lnTo>
                        <a:pt x="24" y="90"/>
                      </a:lnTo>
                      <a:lnTo>
                        <a:pt x="14" y="94"/>
                      </a:lnTo>
                      <a:lnTo>
                        <a:pt x="6" y="100"/>
                      </a:lnTo>
                      <a:lnTo>
                        <a:pt x="0" y="106"/>
                      </a:lnTo>
                      <a:lnTo>
                        <a:pt x="8" y="104"/>
                      </a:lnTo>
                      <a:lnTo>
                        <a:pt x="18" y="100"/>
                      </a:lnTo>
                      <a:lnTo>
                        <a:pt x="30" y="94"/>
                      </a:lnTo>
                      <a:lnTo>
                        <a:pt x="32" y="90"/>
                      </a:lnTo>
                      <a:lnTo>
                        <a:pt x="34" y="74"/>
                      </a:lnTo>
                      <a:lnTo>
                        <a:pt x="34" y="60"/>
                      </a:lnTo>
                      <a:lnTo>
                        <a:pt x="32" y="44"/>
                      </a:lnTo>
                      <a:lnTo>
                        <a:pt x="28" y="24"/>
                      </a:lnTo>
                      <a:lnTo>
                        <a:pt x="22" y="0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23" name="Freeform 483"/>
                <p:cNvSpPr>
                  <a:spLocks/>
                </p:cNvSpPr>
                <p:nvPr/>
              </p:nvSpPr>
              <p:spPr bwMode="auto">
                <a:xfrm>
                  <a:off x="2162" y="3204"/>
                  <a:ext cx="34" cy="106"/>
                </a:xfrm>
                <a:custGeom>
                  <a:avLst/>
                  <a:gdLst>
                    <a:gd name="T0" fmla="*/ 22 w 34"/>
                    <a:gd name="T1" fmla="*/ 0 h 106"/>
                    <a:gd name="T2" fmla="*/ 22 w 34"/>
                    <a:gd name="T3" fmla="*/ 0 h 106"/>
                    <a:gd name="T4" fmla="*/ 26 w 34"/>
                    <a:gd name="T5" fmla="*/ 30 h 106"/>
                    <a:gd name="T6" fmla="*/ 28 w 34"/>
                    <a:gd name="T7" fmla="*/ 60 h 106"/>
                    <a:gd name="T8" fmla="*/ 26 w 34"/>
                    <a:gd name="T9" fmla="*/ 76 h 106"/>
                    <a:gd name="T10" fmla="*/ 24 w 34"/>
                    <a:gd name="T11" fmla="*/ 90 h 106"/>
                    <a:gd name="T12" fmla="*/ 24 w 34"/>
                    <a:gd name="T13" fmla="*/ 90 h 106"/>
                    <a:gd name="T14" fmla="*/ 14 w 34"/>
                    <a:gd name="T15" fmla="*/ 94 h 106"/>
                    <a:gd name="T16" fmla="*/ 6 w 34"/>
                    <a:gd name="T17" fmla="*/ 100 h 106"/>
                    <a:gd name="T18" fmla="*/ 0 w 34"/>
                    <a:gd name="T19" fmla="*/ 106 h 106"/>
                    <a:gd name="T20" fmla="*/ 0 w 34"/>
                    <a:gd name="T21" fmla="*/ 106 h 106"/>
                    <a:gd name="T22" fmla="*/ 8 w 34"/>
                    <a:gd name="T23" fmla="*/ 104 h 106"/>
                    <a:gd name="T24" fmla="*/ 18 w 34"/>
                    <a:gd name="T25" fmla="*/ 100 h 106"/>
                    <a:gd name="T26" fmla="*/ 30 w 34"/>
                    <a:gd name="T27" fmla="*/ 94 h 106"/>
                    <a:gd name="T28" fmla="*/ 30 w 34"/>
                    <a:gd name="T29" fmla="*/ 94 h 106"/>
                    <a:gd name="T30" fmla="*/ 32 w 34"/>
                    <a:gd name="T31" fmla="*/ 90 h 106"/>
                    <a:gd name="T32" fmla="*/ 34 w 34"/>
                    <a:gd name="T33" fmla="*/ 74 h 106"/>
                    <a:gd name="T34" fmla="*/ 34 w 34"/>
                    <a:gd name="T35" fmla="*/ 60 h 106"/>
                    <a:gd name="T36" fmla="*/ 32 w 34"/>
                    <a:gd name="T37" fmla="*/ 44 h 106"/>
                    <a:gd name="T38" fmla="*/ 28 w 34"/>
                    <a:gd name="T39" fmla="*/ 24 h 106"/>
                    <a:gd name="T40" fmla="*/ 22 w 34"/>
                    <a:gd name="T41" fmla="*/ 0 h 1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106"/>
                    <a:gd name="T65" fmla="*/ 34 w 34"/>
                    <a:gd name="T66" fmla="*/ 106 h 1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106">
                      <a:moveTo>
                        <a:pt x="22" y="0"/>
                      </a:moveTo>
                      <a:lnTo>
                        <a:pt x="22" y="0"/>
                      </a:lnTo>
                      <a:lnTo>
                        <a:pt x="26" y="30"/>
                      </a:lnTo>
                      <a:lnTo>
                        <a:pt x="28" y="60"/>
                      </a:lnTo>
                      <a:lnTo>
                        <a:pt x="26" y="76"/>
                      </a:lnTo>
                      <a:lnTo>
                        <a:pt x="24" y="90"/>
                      </a:lnTo>
                      <a:lnTo>
                        <a:pt x="14" y="94"/>
                      </a:lnTo>
                      <a:lnTo>
                        <a:pt x="6" y="100"/>
                      </a:lnTo>
                      <a:lnTo>
                        <a:pt x="0" y="106"/>
                      </a:lnTo>
                      <a:lnTo>
                        <a:pt x="8" y="104"/>
                      </a:lnTo>
                      <a:lnTo>
                        <a:pt x="18" y="100"/>
                      </a:lnTo>
                      <a:lnTo>
                        <a:pt x="30" y="94"/>
                      </a:lnTo>
                      <a:lnTo>
                        <a:pt x="32" y="90"/>
                      </a:lnTo>
                      <a:lnTo>
                        <a:pt x="34" y="74"/>
                      </a:lnTo>
                      <a:lnTo>
                        <a:pt x="34" y="60"/>
                      </a:lnTo>
                      <a:lnTo>
                        <a:pt x="32" y="44"/>
                      </a:lnTo>
                      <a:lnTo>
                        <a:pt x="28" y="24"/>
                      </a:lnTo>
                      <a:lnTo>
                        <a:pt x="22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24" name="Freeform 484"/>
                <p:cNvSpPr>
                  <a:spLocks/>
                </p:cNvSpPr>
                <p:nvPr/>
              </p:nvSpPr>
              <p:spPr bwMode="auto">
                <a:xfrm>
                  <a:off x="2142" y="3350"/>
                  <a:ext cx="38" cy="6"/>
                </a:xfrm>
                <a:custGeom>
                  <a:avLst/>
                  <a:gdLst>
                    <a:gd name="T0" fmla="*/ 0 w 38"/>
                    <a:gd name="T1" fmla="*/ 0 h 6"/>
                    <a:gd name="T2" fmla="*/ 0 w 38"/>
                    <a:gd name="T3" fmla="*/ 0 h 6"/>
                    <a:gd name="T4" fmla="*/ 12 w 38"/>
                    <a:gd name="T5" fmla="*/ 2 h 6"/>
                    <a:gd name="T6" fmla="*/ 24 w 38"/>
                    <a:gd name="T7" fmla="*/ 2 h 6"/>
                    <a:gd name="T8" fmla="*/ 38 w 38"/>
                    <a:gd name="T9" fmla="*/ 0 h 6"/>
                    <a:gd name="T10" fmla="*/ 38 w 38"/>
                    <a:gd name="T11" fmla="*/ 0 h 6"/>
                    <a:gd name="T12" fmla="*/ 34 w 38"/>
                    <a:gd name="T13" fmla="*/ 2 h 6"/>
                    <a:gd name="T14" fmla="*/ 22 w 38"/>
                    <a:gd name="T15" fmla="*/ 6 h 6"/>
                    <a:gd name="T16" fmla="*/ 22 w 38"/>
                    <a:gd name="T17" fmla="*/ 6 h 6"/>
                    <a:gd name="T18" fmla="*/ 14 w 38"/>
                    <a:gd name="T19" fmla="*/ 6 h 6"/>
                    <a:gd name="T20" fmla="*/ 6 w 38"/>
                    <a:gd name="T21" fmla="*/ 4 h 6"/>
                    <a:gd name="T22" fmla="*/ 0 w 38"/>
                    <a:gd name="T23" fmla="*/ 0 h 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8"/>
                    <a:gd name="T37" fmla="*/ 0 h 6"/>
                    <a:gd name="T38" fmla="*/ 38 w 38"/>
                    <a:gd name="T39" fmla="*/ 6 h 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8" h="6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2" y="2"/>
                      </a:lnTo>
                      <a:lnTo>
                        <a:pt x="24" y="2"/>
                      </a:lnTo>
                      <a:lnTo>
                        <a:pt x="38" y="0"/>
                      </a:lnTo>
                      <a:lnTo>
                        <a:pt x="34" y="2"/>
                      </a:lnTo>
                      <a:lnTo>
                        <a:pt x="22" y="6"/>
                      </a:lnTo>
                      <a:lnTo>
                        <a:pt x="14" y="6"/>
                      </a:lnTo>
                      <a:lnTo>
                        <a:pt x="6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25" name="Freeform 485"/>
                <p:cNvSpPr>
                  <a:spLocks/>
                </p:cNvSpPr>
                <p:nvPr/>
              </p:nvSpPr>
              <p:spPr bwMode="auto">
                <a:xfrm>
                  <a:off x="2142" y="3350"/>
                  <a:ext cx="38" cy="6"/>
                </a:xfrm>
                <a:custGeom>
                  <a:avLst/>
                  <a:gdLst>
                    <a:gd name="T0" fmla="*/ 0 w 38"/>
                    <a:gd name="T1" fmla="*/ 0 h 6"/>
                    <a:gd name="T2" fmla="*/ 0 w 38"/>
                    <a:gd name="T3" fmla="*/ 0 h 6"/>
                    <a:gd name="T4" fmla="*/ 12 w 38"/>
                    <a:gd name="T5" fmla="*/ 2 h 6"/>
                    <a:gd name="T6" fmla="*/ 24 w 38"/>
                    <a:gd name="T7" fmla="*/ 2 h 6"/>
                    <a:gd name="T8" fmla="*/ 38 w 38"/>
                    <a:gd name="T9" fmla="*/ 0 h 6"/>
                    <a:gd name="T10" fmla="*/ 38 w 38"/>
                    <a:gd name="T11" fmla="*/ 0 h 6"/>
                    <a:gd name="T12" fmla="*/ 34 w 38"/>
                    <a:gd name="T13" fmla="*/ 2 h 6"/>
                    <a:gd name="T14" fmla="*/ 22 w 38"/>
                    <a:gd name="T15" fmla="*/ 6 h 6"/>
                    <a:gd name="T16" fmla="*/ 22 w 38"/>
                    <a:gd name="T17" fmla="*/ 6 h 6"/>
                    <a:gd name="T18" fmla="*/ 14 w 38"/>
                    <a:gd name="T19" fmla="*/ 6 h 6"/>
                    <a:gd name="T20" fmla="*/ 6 w 38"/>
                    <a:gd name="T21" fmla="*/ 4 h 6"/>
                    <a:gd name="T22" fmla="*/ 0 w 38"/>
                    <a:gd name="T23" fmla="*/ 0 h 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8"/>
                    <a:gd name="T37" fmla="*/ 0 h 6"/>
                    <a:gd name="T38" fmla="*/ 38 w 38"/>
                    <a:gd name="T39" fmla="*/ 6 h 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8" h="6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2" y="2"/>
                      </a:lnTo>
                      <a:lnTo>
                        <a:pt x="24" y="2"/>
                      </a:lnTo>
                      <a:lnTo>
                        <a:pt x="38" y="0"/>
                      </a:lnTo>
                      <a:lnTo>
                        <a:pt x="34" y="2"/>
                      </a:lnTo>
                      <a:lnTo>
                        <a:pt x="22" y="6"/>
                      </a:lnTo>
                      <a:lnTo>
                        <a:pt x="14" y="6"/>
                      </a:lnTo>
                      <a:lnTo>
                        <a:pt x="6" y="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26" name="Freeform 486"/>
                <p:cNvSpPr>
                  <a:spLocks/>
                </p:cNvSpPr>
                <p:nvPr/>
              </p:nvSpPr>
              <p:spPr bwMode="auto">
                <a:xfrm>
                  <a:off x="1600" y="3380"/>
                  <a:ext cx="692" cy="878"/>
                </a:xfrm>
                <a:custGeom>
                  <a:avLst/>
                  <a:gdLst>
                    <a:gd name="T0" fmla="*/ 248 w 692"/>
                    <a:gd name="T1" fmla="*/ 878 h 878"/>
                    <a:gd name="T2" fmla="*/ 156 w 692"/>
                    <a:gd name="T3" fmla="*/ 578 h 878"/>
                    <a:gd name="T4" fmla="*/ 76 w 692"/>
                    <a:gd name="T5" fmla="*/ 352 h 878"/>
                    <a:gd name="T6" fmla="*/ 20 w 692"/>
                    <a:gd name="T7" fmla="*/ 210 h 878"/>
                    <a:gd name="T8" fmla="*/ 0 w 692"/>
                    <a:gd name="T9" fmla="*/ 162 h 878"/>
                    <a:gd name="T10" fmla="*/ 30 w 692"/>
                    <a:gd name="T11" fmla="*/ 138 h 878"/>
                    <a:gd name="T12" fmla="*/ 68 w 692"/>
                    <a:gd name="T13" fmla="*/ 116 h 878"/>
                    <a:gd name="T14" fmla="*/ 154 w 692"/>
                    <a:gd name="T15" fmla="*/ 80 h 878"/>
                    <a:gd name="T16" fmla="*/ 230 w 692"/>
                    <a:gd name="T17" fmla="*/ 58 h 878"/>
                    <a:gd name="T18" fmla="*/ 262 w 692"/>
                    <a:gd name="T19" fmla="*/ 50 h 878"/>
                    <a:gd name="T20" fmla="*/ 318 w 692"/>
                    <a:gd name="T21" fmla="*/ 14 h 878"/>
                    <a:gd name="T22" fmla="*/ 334 w 692"/>
                    <a:gd name="T23" fmla="*/ 0 h 878"/>
                    <a:gd name="T24" fmla="*/ 342 w 692"/>
                    <a:gd name="T25" fmla="*/ 52 h 878"/>
                    <a:gd name="T26" fmla="*/ 354 w 692"/>
                    <a:gd name="T27" fmla="*/ 96 h 878"/>
                    <a:gd name="T28" fmla="*/ 374 w 692"/>
                    <a:gd name="T29" fmla="*/ 140 h 878"/>
                    <a:gd name="T30" fmla="*/ 388 w 692"/>
                    <a:gd name="T31" fmla="*/ 166 h 878"/>
                    <a:gd name="T32" fmla="*/ 424 w 692"/>
                    <a:gd name="T33" fmla="*/ 252 h 878"/>
                    <a:gd name="T34" fmla="*/ 472 w 692"/>
                    <a:gd name="T35" fmla="*/ 388 h 878"/>
                    <a:gd name="T36" fmla="*/ 484 w 692"/>
                    <a:gd name="T37" fmla="*/ 426 h 878"/>
                    <a:gd name="T38" fmla="*/ 496 w 692"/>
                    <a:gd name="T39" fmla="*/ 382 h 878"/>
                    <a:gd name="T40" fmla="*/ 514 w 692"/>
                    <a:gd name="T41" fmla="*/ 266 h 878"/>
                    <a:gd name="T42" fmla="*/ 526 w 692"/>
                    <a:gd name="T43" fmla="*/ 104 h 878"/>
                    <a:gd name="T44" fmla="*/ 526 w 692"/>
                    <a:gd name="T45" fmla="*/ 60 h 878"/>
                    <a:gd name="T46" fmla="*/ 550 w 692"/>
                    <a:gd name="T47" fmla="*/ 82 h 878"/>
                    <a:gd name="T48" fmla="*/ 588 w 692"/>
                    <a:gd name="T49" fmla="*/ 108 h 878"/>
                    <a:gd name="T50" fmla="*/ 688 w 692"/>
                    <a:gd name="T51" fmla="*/ 142 h 878"/>
                    <a:gd name="T52" fmla="*/ 690 w 692"/>
                    <a:gd name="T53" fmla="*/ 154 h 878"/>
                    <a:gd name="T54" fmla="*/ 690 w 692"/>
                    <a:gd name="T55" fmla="*/ 212 h 878"/>
                    <a:gd name="T56" fmla="*/ 674 w 692"/>
                    <a:gd name="T57" fmla="*/ 336 h 878"/>
                    <a:gd name="T58" fmla="*/ 660 w 692"/>
                    <a:gd name="T59" fmla="*/ 492 h 878"/>
                    <a:gd name="T60" fmla="*/ 654 w 692"/>
                    <a:gd name="T61" fmla="*/ 620 h 878"/>
                    <a:gd name="T62" fmla="*/ 656 w 692"/>
                    <a:gd name="T63" fmla="*/ 664 h 878"/>
                    <a:gd name="T64" fmla="*/ 662 w 692"/>
                    <a:gd name="T65" fmla="*/ 828 h 878"/>
                    <a:gd name="T66" fmla="*/ 668 w 692"/>
                    <a:gd name="T67" fmla="*/ 876 h 878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692"/>
                    <a:gd name="T103" fmla="*/ 0 h 878"/>
                    <a:gd name="T104" fmla="*/ 692 w 692"/>
                    <a:gd name="T105" fmla="*/ 878 h 878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692" h="878">
                      <a:moveTo>
                        <a:pt x="248" y="878"/>
                      </a:moveTo>
                      <a:lnTo>
                        <a:pt x="248" y="878"/>
                      </a:lnTo>
                      <a:lnTo>
                        <a:pt x="202" y="718"/>
                      </a:lnTo>
                      <a:lnTo>
                        <a:pt x="156" y="578"/>
                      </a:lnTo>
                      <a:lnTo>
                        <a:pt x="114" y="454"/>
                      </a:lnTo>
                      <a:lnTo>
                        <a:pt x="76" y="352"/>
                      </a:lnTo>
                      <a:lnTo>
                        <a:pt x="46" y="270"/>
                      </a:lnTo>
                      <a:lnTo>
                        <a:pt x="20" y="210"/>
                      </a:lnTo>
                      <a:lnTo>
                        <a:pt x="0" y="162"/>
                      </a:lnTo>
                      <a:lnTo>
                        <a:pt x="14" y="148"/>
                      </a:lnTo>
                      <a:lnTo>
                        <a:pt x="30" y="138"/>
                      </a:lnTo>
                      <a:lnTo>
                        <a:pt x="48" y="126"/>
                      </a:lnTo>
                      <a:lnTo>
                        <a:pt x="68" y="116"/>
                      </a:lnTo>
                      <a:lnTo>
                        <a:pt x="110" y="96"/>
                      </a:lnTo>
                      <a:lnTo>
                        <a:pt x="154" y="80"/>
                      </a:lnTo>
                      <a:lnTo>
                        <a:pt x="196" y="68"/>
                      </a:lnTo>
                      <a:lnTo>
                        <a:pt x="230" y="58"/>
                      </a:lnTo>
                      <a:lnTo>
                        <a:pt x="262" y="50"/>
                      </a:lnTo>
                      <a:lnTo>
                        <a:pt x="296" y="28"/>
                      </a:lnTo>
                      <a:lnTo>
                        <a:pt x="318" y="14"/>
                      </a:lnTo>
                      <a:lnTo>
                        <a:pt x="334" y="0"/>
                      </a:lnTo>
                      <a:lnTo>
                        <a:pt x="336" y="16"/>
                      </a:lnTo>
                      <a:lnTo>
                        <a:pt x="342" y="52"/>
                      </a:lnTo>
                      <a:lnTo>
                        <a:pt x="346" y="74"/>
                      </a:lnTo>
                      <a:lnTo>
                        <a:pt x="354" y="96"/>
                      </a:lnTo>
                      <a:lnTo>
                        <a:pt x="362" y="118"/>
                      </a:lnTo>
                      <a:lnTo>
                        <a:pt x="374" y="140"/>
                      </a:lnTo>
                      <a:lnTo>
                        <a:pt x="388" y="166"/>
                      </a:lnTo>
                      <a:lnTo>
                        <a:pt x="406" y="206"/>
                      </a:lnTo>
                      <a:lnTo>
                        <a:pt x="424" y="252"/>
                      </a:lnTo>
                      <a:lnTo>
                        <a:pt x="442" y="302"/>
                      </a:lnTo>
                      <a:lnTo>
                        <a:pt x="472" y="388"/>
                      </a:lnTo>
                      <a:lnTo>
                        <a:pt x="484" y="426"/>
                      </a:lnTo>
                      <a:lnTo>
                        <a:pt x="490" y="406"/>
                      </a:lnTo>
                      <a:lnTo>
                        <a:pt x="496" y="382"/>
                      </a:lnTo>
                      <a:lnTo>
                        <a:pt x="506" y="326"/>
                      </a:lnTo>
                      <a:lnTo>
                        <a:pt x="514" y="266"/>
                      </a:lnTo>
                      <a:lnTo>
                        <a:pt x="520" y="206"/>
                      </a:lnTo>
                      <a:lnTo>
                        <a:pt x="526" y="104"/>
                      </a:lnTo>
                      <a:lnTo>
                        <a:pt x="526" y="60"/>
                      </a:lnTo>
                      <a:lnTo>
                        <a:pt x="538" y="72"/>
                      </a:lnTo>
                      <a:lnTo>
                        <a:pt x="550" y="82"/>
                      </a:lnTo>
                      <a:lnTo>
                        <a:pt x="572" y="98"/>
                      </a:lnTo>
                      <a:lnTo>
                        <a:pt x="588" y="108"/>
                      </a:lnTo>
                      <a:lnTo>
                        <a:pt x="596" y="112"/>
                      </a:lnTo>
                      <a:lnTo>
                        <a:pt x="688" y="142"/>
                      </a:lnTo>
                      <a:lnTo>
                        <a:pt x="690" y="154"/>
                      </a:lnTo>
                      <a:lnTo>
                        <a:pt x="692" y="170"/>
                      </a:lnTo>
                      <a:lnTo>
                        <a:pt x="690" y="212"/>
                      </a:lnTo>
                      <a:lnTo>
                        <a:pt x="684" y="268"/>
                      </a:lnTo>
                      <a:lnTo>
                        <a:pt x="674" y="336"/>
                      </a:lnTo>
                      <a:lnTo>
                        <a:pt x="666" y="410"/>
                      </a:lnTo>
                      <a:lnTo>
                        <a:pt x="660" y="492"/>
                      </a:lnTo>
                      <a:lnTo>
                        <a:pt x="656" y="578"/>
                      </a:lnTo>
                      <a:lnTo>
                        <a:pt x="654" y="620"/>
                      </a:lnTo>
                      <a:lnTo>
                        <a:pt x="656" y="664"/>
                      </a:lnTo>
                      <a:lnTo>
                        <a:pt x="658" y="768"/>
                      </a:lnTo>
                      <a:lnTo>
                        <a:pt x="662" y="828"/>
                      </a:lnTo>
                      <a:lnTo>
                        <a:pt x="664" y="856"/>
                      </a:lnTo>
                      <a:lnTo>
                        <a:pt x="668" y="876"/>
                      </a:lnTo>
                      <a:lnTo>
                        <a:pt x="248" y="878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27" name="Freeform 487"/>
                <p:cNvSpPr>
                  <a:spLocks/>
                </p:cNvSpPr>
                <p:nvPr/>
              </p:nvSpPr>
              <p:spPr bwMode="auto">
                <a:xfrm>
                  <a:off x="2058" y="3628"/>
                  <a:ext cx="72" cy="586"/>
                </a:xfrm>
                <a:custGeom>
                  <a:avLst/>
                  <a:gdLst>
                    <a:gd name="T0" fmla="*/ 0 w 72"/>
                    <a:gd name="T1" fmla="*/ 2 h 586"/>
                    <a:gd name="T2" fmla="*/ 0 w 72"/>
                    <a:gd name="T3" fmla="*/ 2 h 586"/>
                    <a:gd name="T4" fmla="*/ 2 w 72"/>
                    <a:gd name="T5" fmla="*/ 18 h 586"/>
                    <a:gd name="T6" fmla="*/ 10 w 72"/>
                    <a:gd name="T7" fmla="*/ 62 h 586"/>
                    <a:gd name="T8" fmla="*/ 16 w 72"/>
                    <a:gd name="T9" fmla="*/ 94 h 586"/>
                    <a:gd name="T10" fmla="*/ 18 w 72"/>
                    <a:gd name="T11" fmla="*/ 132 h 586"/>
                    <a:gd name="T12" fmla="*/ 22 w 72"/>
                    <a:gd name="T13" fmla="*/ 176 h 586"/>
                    <a:gd name="T14" fmla="*/ 24 w 72"/>
                    <a:gd name="T15" fmla="*/ 224 h 586"/>
                    <a:gd name="T16" fmla="*/ 24 w 72"/>
                    <a:gd name="T17" fmla="*/ 224 h 586"/>
                    <a:gd name="T18" fmla="*/ 26 w 72"/>
                    <a:gd name="T19" fmla="*/ 318 h 586"/>
                    <a:gd name="T20" fmla="*/ 28 w 72"/>
                    <a:gd name="T21" fmla="*/ 364 h 586"/>
                    <a:gd name="T22" fmla="*/ 32 w 72"/>
                    <a:gd name="T23" fmla="*/ 412 h 586"/>
                    <a:gd name="T24" fmla="*/ 36 w 72"/>
                    <a:gd name="T25" fmla="*/ 458 h 586"/>
                    <a:gd name="T26" fmla="*/ 44 w 72"/>
                    <a:gd name="T27" fmla="*/ 502 h 586"/>
                    <a:gd name="T28" fmla="*/ 54 w 72"/>
                    <a:gd name="T29" fmla="*/ 546 h 586"/>
                    <a:gd name="T30" fmla="*/ 66 w 72"/>
                    <a:gd name="T31" fmla="*/ 586 h 586"/>
                    <a:gd name="T32" fmla="*/ 72 w 72"/>
                    <a:gd name="T33" fmla="*/ 584 h 586"/>
                    <a:gd name="T34" fmla="*/ 72 w 72"/>
                    <a:gd name="T35" fmla="*/ 584 h 586"/>
                    <a:gd name="T36" fmla="*/ 62 w 72"/>
                    <a:gd name="T37" fmla="*/ 544 h 586"/>
                    <a:gd name="T38" fmla="*/ 52 w 72"/>
                    <a:gd name="T39" fmla="*/ 502 h 586"/>
                    <a:gd name="T40" fmla="*/ 44 w 72"/>
                    <a:gd name="T41" fmla="*/ 456 h 586"/>
                    <a:gd name="T42" fmla="*/ 40 w 72"/>
                    <a:gd name="T43" fmla="*/ 410 h 586"/>
                    <a:gd name="T44" fmla="*/ 36 w 72"/>
                    <a:gd name="T45" fmla="*/ 364 h 586"/>
                    <a:gd name="T46" fmla="*/ 34 w 72"/>
                    <a:gd name="T47" fmla="*/ 318 h 586"/>
                    <a:gd name="T48" fmla="*/ 32 w 72"/>
                    <a:gd name="T49" fmla="*/ 224 h 586"/>
                    <a:gd name="T50" fmla="*/ 32 w 72"/>
                    <a:gd name="T51" fmla="*/ 224 h 586"/>
                    <a:gd name="T52" fmla="*/ 30 w 72"/>
                    <a:gd name="T53" fmla="*/ 176 h 586"/>
                    <a:gd name="T54" fmla="*/ 26 w 72"/>
                    <a:gd name="T55" fmla="*/ 132 h 586"/>
                    <a:gd name="T56" fmla="*/ 22 w 72"/>
                    <a:gd name="T57" fmla="*/ 92 h 586"/>
                    <a:gd name="T58" fmla="*/ 18 w 72"/>
                    <a:gd name="T59" fmla="*/ 60 h 586"/>
                    <a:gd name="T60" fmla="*/ 10 w 72"/>
                    <a:gd name="T61" fmla="*/ 16 h 586"/>
                    <a:gd name="T62" fmla="*/ 6 w 72"/>
                    <a:gd name="T63" fmla="*/ 0 h 586"/>
                    <a:gd name="T64" fmla="*/ 0 w 72"/>
                    <a:gd name="T65" fmla="*/ 2 h 58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72"/>
                    <a:gd name="T100" fmla="*/ 0 h 586"/>
                    <a:gd name="T101" fmla="*/ 72 w 72"/>
                    <a:gd name="T102" fmla="*/ 586 h 58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72" h="586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2" y="18"/>
                      </a:lnTo>
                      <a:lnTo>
                        <a:pt x="10" y="62"/>
                      </a:lnTo>
                      <a:lnTo>
                        <a:pt x="16" y="94"/>
                      </a:lnTo>
                      <a:lnTo>
                        <a:pt x="18" y="132"/>
                      </a:lnTo>
                      <a:lnTo>
                        <a:pt x="22" y="176"/>
                      </a:lnTo>
                      <a:lnTo>
                        <a:pt x="24" y="224"/>
                      </a:lnTo>
                      <a:lnTo>
                        <a:pt x="26" y="318"/>
                      </a:lnTo>
                      <a:lnTo>
                        <a:pt x="28" y="364"/>
                      </a:lnTo>
                      <a:lnTo>
                        <a:pt x="32" y="412"/>
                      </a:lnTo>
                      <a:lnTo>
                        <a:pt x="36" y="458"/>
                      </a:lnTo>
                      <a:lnTo>
                        <a:pt x="44" y="502"/>
                      </a:lnTo>
                      <a:lnTo>
                        <a:pt x="54" y="546"/>
                      </a:lnTo>
                      <a:lnTo>
                        <a:pt x="66" y="586"/>
                      </a:lnTo>
                      <a:lnTo>
                        <a:pt x="72" y="584"/>
                      </a:lnTo>
                      <a:lnTo>
                        <a:pt x="62" y="544"/>
                      </a:lnTo>
                      <a:lnTo>
                        <a:pt x="52" y="502"/>
                      </a:lnTo>
                      <a:lnTo>
                        <a:pt x="44" y="456"/>
                      </a:lnTo>
                      <a:lnTo>
                        <a:pt x="40" y="410"/>
                      </a:lnTo>
                      <a:lnTo>
                        <a:pt x="36" y="364"/>
                      </a:lnTo>
                      <a:lnTo>
                        <a:pt x="34" y="318"/>
                      </a:lnTo>
                      <a:lnTo>
                        <a:pt x="32" y="224"/>
                      </a:lnTo>
                      <a:lnTo>
                        <a:pt x="30" y="176"/>
                      </a:lnTo>
                      <a:lnTo>
                        <a:pt x="26" y="132"/>
                      </a:lnTo>
                      <a:lnTo>
                        <a:pt x="22" y="92"/>
                      </a:lnTo>
                      <a:lnTo>
                        <a:pt x="18" y="60"/>
                      </a:lnTo>
                      <a:lnTo>
                        <a:pt x="10" y="16"/>
                      </a:lnTo>
                      <a:lnTo>
                        <a:pt x="6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28" name="Freeform 488"/>
                <p:cNvSpPr>
                  <a:spLocks/>
                </p:cNvSpPr>
                <p:nvPr/>
              </p:nvSpPr>
              <p:spPr bwMode="auto">
                <a:xfrm>
                  <a:off x="2032" y="3652"/>
                  <a:ext cx="426" cy="440"/>
                </a:xfrm>
                <a:custGeom>
                  <a:avLst/>
                  <a:gdLst>
                    <a:gd name="T0" fmla="*/ 226 w 426"/>
                    <a:gd name="T1" fmla="*/ 0 h 440"/>
                    <a:gd name="T2" fmla="*/ 226 w 426"/>
                    <a:gd name="T3" fmla="*/ 0 h 440"/>
                    <a:gd name="T4" fmla="*/ 218 w 426"/>
                    <a:gd name="T5" fmla="*/ 8 h 440"/>
                    <a:gd name="T6" fmla="*/ 198 w 426"/>
                    <a:gd name="T7" fmla="*/ 28 h 440"/>
                    <a:gd name="T8" fmla="*/ 186 w 426"/>
                    <a:gd name="T9" fmla="*/ 42 h 440"/>
                    <a:gd name="T10" fmla="*/ 174 w 426"/>
                    <a:gd name="T11" fmla="*/ 60 h 440"/>
                    <a:gd name="T12" fmla="*/ 164 w 426"/>
                    <a:gd name="T13" fmla="*/ 80 h 440"/>
                    <a:gd name="T14" fmla="*/ 156 w 426"/>
                    <a:gd name="T15" fmla="*/ 102 h 440"/>
                    <a:gd name="T16" fmla="*/ 156 w 426"/>
                    <a:gd name="T17" fmla="*/ 102 h 440"/>
                    <a:gd name="T18" fmla="*/ 148 w 426"/>
                    <a:gd name="T19" fmla="*/ 144 h 440"/>
                    <a:gd name="T20" fmla="*/ 138 w 426"/>
                    <a:gd name="T21" fmla="*/ 188 h 440"/>
                    <a:gd name="T22" fmla="*/ 128 w 426"/>
                    <a:gd name="T23" fmla="*/ 234 h 440"/>
                    <a:gd name="T24" fmla="*/ 114 w 426"/>
                    <a:gd name="T25" fmla="*/ 280 h 440"/>
                    <a:gd name="T26" fmla="*/ 106 w 426"/>
                    <a:gd name="T27" fmla="*/ 302 h 440"/>
                    <a:gd name="T28" fmla="*/ 96 w 426"/>
                    <a:gd name="T29" fmla="*/ 322 h 440"/>
                    <a:gd name="T30" fmla="*/ 84 w 426"/>
                    <a:gd name="T31" fmla="*/ 342 h 440"/>
                    <a:gd name="T32" fmla="*/ 72 w 426"/>
                    <a:gd name="T33" fmla="*/ 360 h 440"/>
                    <a:gd name="T34" fmla="*/ 58 w 426"/>
                    <a:gd name="T35" fmla="*/ 378 h 440"/>
                    <a:gd name="T36" fmla="*/ 40 w 426"/>
                    <a:gd name="T37" fmla="*/ 392 h 440"/>
                    <a:gd name="T38" fmla="*/ 22 w 426"/>
                    <a:gd name="T39" fmla="*/ 404 h 440"/>
                    <a:gd name="T40" fmla="*/ 0 w 426"/>
                    <a:gd name="T41" fmla="*/ 416 h 440"/>
                    <a:gd name="T42" fmla="*/ 0 w 426"/>
                    <a:gd name="T43" fmla="*/ 416 h 440"/>
                    <a:gd name="T44" fmla="*/ 6 w 426"/>
                    <a:gd name="T45" fmla="*/ 418 h 440"/>
                    <a:gd name="T46" fmla="*/ 24 w 426"/>
                    <a:gd name="T47" fmla="*/ 426 h 440"/>
                    <a:gd name="T48" fmla="*/ 36 w 426"/>
                    <a:gd name="T49" fmla="*/ 430 h 440"/>
                    <a:gd name="T50" fmla="*/ 52 w 426"/>
                    <a:gd name="T51" fmla="*/ 434 h 440"/>
                    <a:gd name="T52" fmla="*/ 72 w 426"/>
                    <a:gd name="T53" fmla="*/ 438 h 440"/>
                    <a:gd name="T54" fmla="*/ 92 w 426"/>
                    <a:gd name="T55" fmla="*/ 440 h 440"/>
                    <a:gd name="T56" fmla="*/ 118 w 426"/>
                    <a:gd name="T57" fmla="*/ 440 h 440"/>
                    <a:gd name="T58" fmla="*/ 144 w 426"/>
                    <a:gd name="T59" fmla="*/ 438 h 440"/>
                    <a:gd name="T60" fmla="*/ 176 w 426"/>
                    <a:gd name="T61" fmla="*/ 432 h 440"/>
                    <a:gd name="T62" fmla="*/ 208 w 426"/>
                    <a:gd name="T63" fmla="*/ 424 h 440"/>
                    <a:gd name="T64" fmla="*/ 244 w 426"/>
                    <a:gd name="T65" fmla="*/ 412 h 440"/>
                    <a:gd name="T66" fmla="*/ 284 w 426"/>
                    <a:gd name="T67" fmla="*/ 396 h 440"/>
                    <a:gd name="T68" fmla="*/ 326 w 426"/>
                    <a:gd name="T69" fmla="*/ 376 h 440"/>
                    <a:gd name="T70" fmla="*/ 370 w 426"/>
                    <a:gd name="T71" fmla="*/ 350 h 440"/>
                    <a:gd name="T72" fmla="*/ 426 w 426"/>
                    <a:gd name="T73" fmla="*/ 18 h 440"/>
                    <a:gd name="T74" fmla="*/ 226 w 426"/>
                    <a:gd name="T75" fmla="*/ 0 h 44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426"/>
                    <a:gd name="T115" fmla="*/ 0 h 440"/>
                    <a:gd name="T116" fmla="*/ 426 w 426"/>
                    <a:gd name="T117" fmla="*/ 440 h 44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426" h="440">
                      <a:moveTo>
                        <a:pt x="226" y="0"/>
                      </a:moveTo>
                      <a:lnTo>
                        <a:pt x="226" y="0"/>
                      </a:lnTo>
                      <a:lnTo>
                        <a:pt x="218" y="8"/>
                      </a:lnTo>
                      <a:lnTo>
                        <a:pt x="198" y="28"/>
                      </a:lnTo>
                      <a:lnTo>
                        <a:pt x="186" y="42"/>
                      </a:lnTo>
                      <a:lnTo>
                        <a:pt x="174" y="60"/>
                      </a:lnTo>
                      <a:lnTo>
                        <a:pt x="164" y="80"/>
                      </a:lnTo>
                      <a:lnTo>
                        <a:pt x="156" y="102"/>
                      </a:lnTo>
                      <a:lnTo>
                        <a:pt x="148" y="144"/>
                      </a:lnTo>
                      <a:lnTo>
                        <a:pt x="138" y="188"/>
                      </a:lnTo>
                      <a:lnTo>
                        <a:pt x="128" y="234"/>
                      </a:lnTo>
                      <a:lnTo>
                        <a:pt x="114" y="280"/>
                      </a:lnTo>
                      <a:lnTo>
                        <a:pt x="106" y="302"/>
                      </a:lnTo>
                      <a:lnTo>
                        <a:pt x="96" y="322"/>
                      </a:lnTo>
                      <a:lnTo>
                        <a:pt x="84" y="342"/>
                      </a:lnTo>
                      <a:lnTo>
                        <a:pt x="72" y="360"/>
                      </a:lnTo>
                      <a:lnTo>
                        <a:pt x="58" y="378"/>
                      </a:lnTo>
                      <a:lnTo>
                        <a:pt x="40" y="392"/>
                      </a:lnTo>
                      <a:lnTo>
                        <a:pt x="22" y="404"/>
                      </a:lnTo>
                      <a:lnTo>
                        <a:pt x="0" y="416"/>
                      </a:lnTo>
                      <a:lnTo>
                        <a:pt x="6" y="418"/>
                      </a:lnTo>
                      <a:lnTo>
                        <a:pt x="24" y="426"/>
                      </a:lnTo>
                      <a:lnTo>
                        <a:pt x="36" y="430"/>
                      </a:lnTo>
                      <a:lnTo>
                        <a:pt x="52" y="434"/>
                      </a:lnTo>
                      <a:lnTo>
                        <a:pt x="72" y="438"/>
                      </a:lnTo>
                      <a:lnTo>
                        <a:pt x="92" y="440"/>
                      </a:lnTo>
                      <a:lnTo>
                        <a:pt x="118" y="440"/>
                      </a:lnTo>
                      <a:lnTo>
                        <a:pt x="144" y="438"/>
                      </a:lnTo>
                      <a:lnTo>
                        <a:pt x="176" y="432"/>
                      </a:lnTo>
                      <a:lnTo>
                        <a:pt x="208" y="424"/>
                      </a:lnTo>
                      <a:lnTo>
                        <a:pt x="244" y="412"/>
                      </a:lnTo>
                      <a:lnTo>
                        <a:pt x="284" y="396"/>
                      </a:lnTo>
                      <a:lnTo>
                        <a:pt x="326" y="376"/>
                      </a:lnTo>
                      <a:lnTo>
                        <a:pt x="370" y="350"/>
                      </a:lnTo>
                      <a:lnTo>
                        <a:pt x="426" y="18"/>
                      </a:lnTo>
                      <a:lnTo>
                        <a:pt x="22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29" name="Freeform 489"/>
                <p:cNvSpPr>
                  <a:spLocks/>
                </p:cNvSpPr>
                <p:nvPr/>
              </p:nvSpPr>
              <p:spPr bwMode="auto">
                <a:xfrm>
                  <a:off x="1792" y="3614"/>
                  <a:ext cx="150" cy="78"/>
                </a:xfrm>
                <a:custGeom>
                  <a:avLst/>
                  <a:gdLst>
                    <a:gd name="T0" fmla="*/ 140 w 150"/>
                    <a:gd name="T1" fmla="*/ 0 h 78"/>
                    <a:gd name="T2" fmla="*/ 150 w 150"/>
                    <a:gd name="T3" fmla="*/ 64 h 78"/>
                    <a:gd name="T4" fmla="*/ 14 w 150"/>
                    <a:gd name="T5" fmla="*/ 78 h 78"/>
                    <a:gd name="T6" fmla="*/ 0 w 150"/>
                    <a:gd name="T7" fmla="*/ 2 h 78"/>
                    <a:gd name="T8" fmla="*/ 140 w 150"/>
                    <a:gd name="T9" fmla="*/ 0 h 7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50"/>
                    <a:gd name="T16" fmla="*/ 0 h 78"/>
                    <a:gd name="T17" fmla="*/ 150 w 150"/>
                    <a:gd name="T18" fmla="*/ 78 h 7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50" h="78">
                      <a:moveTo>
                        <a:pt x="140" y="0"/>
                      </a:moveTo>
                      <a:lnTo>
                        <a:pt x="150" y="64"/>
                      </a:lnTo>
                      <a:lnTo>
                        <a:pt x="14" y="78"/>
                      </a:lnTo>
                      <a:lnTo>
                        <a:pt x="0" y="2"/>
                      </a:lnTo>
                      <a:lnTo>
                        <a:pt x="140" y="0"/>
                      </a:lnTo>
                      <a:close/>
                    </a:path>
                  </a:pathLst>
                </a:custGeom>
                <a:solidFill>
                  <a:srgbClr val="D0CEE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30" name="Freeform 490"/>
                <p:cNvSpPr>
                  <a:spLocks/>
                </p:cNvSpPr>
                <p:nvPr/>
              </p:nvSpPr>
              <p:spPr bwMode="auto">
                <a:xfrm>
                  <a:off x="2162" y="3618"/>
                  <a:ext cx="96" cy="52"/>
                </a:xfrm>
                <a:custGeom>
                  <a:avLst/>
                  <a:gdLst>
                    <a:gd name="T0" fmla="*/ 0 w 96"/>
                    <a:gd name="T1" fmla="*/ 2 h 52"/>
                    <a:gd name="T2" fmla="*/ 6 w 96"/>
                    <a:gd name="T3" fmla="*/ 44 h 52"/>
                    <a:gd name="T4" fmla="*/ 96 w 96"/>
                    <a:gd name="T5" fmla="*/ 52 h 52"/>
                    <a:gd name="T6" fmla="*/ 90 w 96"/>
                    <a:gd name="T7" fmla="*/ 0 h 52"/>
                    <a:gd name="T8" fmla="*/ 0 w 96"/>
                    <a:gd name="T9" fmla="*/ 2 h 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6"/>
                    <a:gd name="T16" fmla="*/ 0 h 52"/>
                    <a:gd name="T17" fmla="*/ 96 w 96"/>
                    <a:gd name="T18" fmla="*/ 52 h 5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6" h="52">
                      <a:moveTo>
                        <a:pt x="0" y="2"/>
                      </a:moveTo>
                      <a:lnTo>
                        <a:pt x="6" y="44"/>
                      </a:lnTo>
                      <a:lnTo>
                        <a:pt x="96" y="52"/>
                      </a:lnTo>
                      <a:lnTo>
                        <a:pt x="9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D0CEE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31" name="Freeform 491"/>
                <p:cNvSpPr>
                  <a:spLocks noEditPoints="1"/>
                </p:cNvSpPr>
                <p:nvPr/>
              </p:nvSpPr>
              <p:spPr bwMode="auto">
                <a:xfrm>
                  <a:off x="2030" y="3646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4 h 16"/>
                    <a:gd name="T26" fmla="*/ 16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16 w 16"/>
                    <a:gd name="T43" fmla="*/ 6 h 16"/>
                    <a:gd name="T44" fmla="*/ 16 w 16"/>
                    <a:gd name="T45" fmla="*/ 6 h 16"/>
                    <a:gd name="T46" fmla="*/ 14 w 16"/>
                    <a:gd name="T47" fmla="*/ 12 h 16"/>
                    <a:gd name="T48" fmla="*/ 10 w 16"/>
                    <a:gd name="T49" fmla="*/ 14 h 16"/>
                    <a:gd name="T50" fmla="*/ 10 w 16"/>
                    <a:gd name="T51" fmla="*/ 14 h 16"/>
                    <a:gd name="T52" fmla="*/ 6 w 16"/>
                    <a:gd name="T53" fmla="*/ 14 h 16"/>
                    <a:gd name="T54" fmla="*/ 2 w 16"/>
                    <a:gd name="T55" fmla="*/ 10 h 16"/>
                    <a:gd name="T56" fmla="*/ 2 w 16"/>
                    <a:gd name="T57" fmla="*/ 10 h 16"/>
                    <a:gd name="T58" fmla="*/ 4 w 16"/>
                    <a:gd name="T59" fmla="*/ 4 h 16"/>
                    <a:gd name="T60" fmla="*/ 8 w 16"/>
                    <a:gd name="T61" fmla="*/ 2 h 16"/>
                    <a:gd name="T62" fmla="*/ 8 w 16"/>
                    <a:gd name="T63" fmla="*/ 2 h 16"/>
                    <a:gd name="T64" fmla="*/ 12 w 16"/>
                    <a:gd name="T65" fmla="*/ 2 h 16"/>
                    <a:gd name="T66" fmla="*/ 16 w 16"/>
                    <a:gd name="T67" fmla="*/ 6 h 1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6"/>
                    <a:gd name="T103" fmla="*/ 0 h 16"/>
                    <a:gd name="T104" fmla="*/ 16 w 16"/>
                    <a:gd name="T105" fmla="*/ 16 h 1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4"/>
                      </a:lnTo>
                      <a:lnTo>
                        <a:pt x="16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  <a:close/>
                      <a:moveTo>
                        <a:pt x="16" y="6"/>
                      </a:moveTo>
                      <a:lnTo>
                        <a:pt x="16" y="6"/>
                      </a:lnTo>
                      <a:lnTo>
                        <a:pt x="14" y="12"/>
                      </a:lnTo>
                      <a:lnTo>
                        <a:pt x="10" y="14"/>
                      </a:lnTo>
                      <a:lnTo>
                        <a:pt x="6" y="14"/>
                      </a:lnTo>
                      <a:lnTo>
                        <a:pt x="2" y="10"/>
                      </a:lnTo>
                      <a:lnTo>
                        <a:pt x="4" y="4"/>
                      </a:lnTo>
                      <a:lnTo>
                        <a:pt x="8" y="2"/>
                      </a:lnTo>
                      <a:lnTo>
                        <a:pt x="12" y="2"/>
                      </a:lnTo>
                      <a:lnTo>
                        <a:pt x="16" y="6"/>
                      </a:lnTo>
                      <a:close/>
                    </a:path>
                  </a:pathLst>
                </a:custGeom>
                <a:solidFill>
                  <a:srgbClr val="9AB0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32" name="Freeform 492"/>
                <p:cNvSpPr>
                  <a:spLocks/>
                </p:cNvSpPr>
                <p:nvPr/>
              </p:nvSpPr>
              <p:spPr bwMode="auto">
                <a:xfrm>
                  <a:off x="2030" y="3646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4 h 16"/>
                    <a:gd name="T26" fmla="*/ 16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6"/>
                    <a:gd name="T65" fmla="*/ 16 w 16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4"/>
                      </a:lnTo>
                      <a:lnTo>
                        <a:pt x="16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33" name="Freeform 493"/>
                <p:cNvSpPr>
                  <a:spLocks/>
                </p:cNvSpPr>
                <p:nvPr/>
              </p:nvSpPr>
              <p:spPr bwMode="auto">
                <a:xfrm>
                  <a:off x="2032" y="3648"/>
                  <a:ext cx="14" cy="12"/>
                </a:xfrm>
                <a:custGeom>
                  <a:avLst/>
                  <a:gdLst>
                    <a:gd name="T0" fmla="*/ 14 w 14"/>
                    <a:gd name="T1" fmla="*/ 4 h 12"/>
                    <a:gd name="T2" fmla="*/ 14 w 14"/>
                    <a:gd name="T3" fmla="*/ 4 h 12"/>
                    <a:gd name="T4" fmla="*/ 12 w 14"/>
                    <a:gd name="T5" fmla="*/ 10 h 12"/>
                    <a:gd name="T6" fmla="*/ 8 w 14"/>
                    <a:gd name="T7" fmla="*/ 12 h 12"/>
                    <a:gd name="T8" fmla="*/ 8 w 14"/>
                    <a:gd name="T9" fmla="*/ 12 h 12"/>
                    <a:gd name="T10" fmla="*/ 4 w 14"/>
                    <a:gd name="T11" fmla="*/ 12 h 12"/>
                    <a:gd name="T12" fmla="*/ 0 w 14"/>
                    <a:gd name="T13" fmla="*/ 8 h 12"/>
                    <a:gd name="T14" fmla="*/ 0 w 14"/>
                    <a:gd name="T15" fmla="*/ 8 h 12"/>
                    <a:gd name="T16" fmla="*/ 2 w 14"/>
                    <a:gd name="T17" fmla="*/ 2 h 12"/>
                    <a:gd name="T18" fmla="*/ 6 w 14"/>
                    <a:gd name="T19" fmla="*/ 0 h 12"/>
                    <a:gd name="T20" fmla="*/ 6 w 14"/>
                    <a:gd name="T21" fmla="*/ 0 h 12"/>
                    <a:gd name="T22" fmla="*/ 10 w 14"/>
                    <a:gd name="T23" fmla="*/ 0 h 12"/>
                    <a:gd name="T24" fmla="*/ 14 w 14"/>
                    <a:gd name="T25" fmla="*/ 4 h 1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4"/>
                    <a:gd name="T40" fmla="*/ 0 h 12"/>
                    <a:gd name="T41" fmla="*/ 14 w 14"/>
                    <a:gd name="T42" fmla="*/ 12 h 1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4" h="12">
                      <a:moveTo>
                        <a:pt x="14" y="4"/>
                      </a:moveTo>
                      <a:lnTo>
                        <a:pt x="14" y="4"/>
                      </a:lnTo>
                      <a:lnTo>
                        <a:pt x="12" y="10"/>
                      </a:lnTo>
                      <a:lnTo>
                        <a:pt x="8" y="12"/>
                      </a:lnTo>
                      <a:lnTo>
                        <a:pt x="4" y="12"/>
                      </a:lnTo>
                      <a:lnTo>
                        <a:pt x="0" y="8"/>
                      </a:lnTo>
                      <a:lnTo>
                        <a:pt x="2" y="2"/>
                      </a:lnTo>
                      <a:lnTo>
                        <a:pt x="6" y="0"/>
                      </a:lnTo>
                      <a:lnTo>
                        <a:pt x="10" y="0"/>
                      </a:lnTo>
                      <a:lnTo>
                        <a:pt x="14" y="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34" name="Freeform 494"/>
                <p:cNvSpPr>
                  <a:spLocks noEditPoints="1"/>
                </p:cNvSpPr>
                <p:nvPr/>
              </p:nvSpPr>
              <p:spPr bwMode="auto">
                <a:xfrm>
                  <a:off x="2048" y="3810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8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4 h 16"/>
                    <a:gd name="T16" fmla="*/ 4 w 16"/>
                    <a:gd name="T17" fmla="*/ 16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6 h 16"/>
                    <a:gd name="T26" fmla="*/ 16 w 16"/>
                    <a:gd name="T27" fmla="*/ 14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16 w 16"/>
                    <a:gd name="T43" fmla="*/ 8 h 16"/>
                    <a:gd name="T44" fmla="*/ 16 w 16"/>
                    <a:gd name="T45" fmla="*/ 8 h 16"/>
                    <a:gd name="T46" fmla="*/ 14 w 16"/>
                    <a:gd name="T47" fmla="*/ 12 h 16"/>
                    <a:gd name="T48" fmla="*/ 10 w 16"/>
                    <a:gd name="T49" fmla="*/ 16 h 16"/>
                    <a:gd name="T50" fmla="*/ 10 w 16"/>
                    <a:gd name="T51" fmla="*/ 16 h 16"/>
                    <a:gd name="T52" fmla="*/ 6 w 16"/>
                    <a:gd name="T53" fmla="*/ 14 h 16"/>
                    <a:gd name="T54" fmla="*/ 2 w 16"/>
                    <a:gd name="T55" fmla="*/ 10 h 16"/>
                    <a:gd name="T56" fmla="*/ 2 w 16"/>
                    <a:gd name="T57" fmla="*/ 10 h 16"/>
                    <a:gd name="T58" fmla="*/ 4 w 16"/>
                    <a:gd name="T59" fmla="*/ 6 h 16"/>
                    <a:gd name="T60" fmla="*/ 8 w 16"/>
                    <a:gd name="T61" fmla="*/ 2 h 16"/>
                    <a:gd name="T62" fmla="*/ 8 w 16"/>
                    <a:gd name="T63" fmla="*/ 2 h 16"/>
                    <a:gd name="T64" fmla="*/ 12 w 16"/>
                    <a:gd name="T65" fmla="*/ 2 h 16"/>
                    <a:gd name="T66" fmla="*/ 16 w 16"/>
                    <a:gd name="T67" fmla="*/ 8 h 1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6"/>
                    <a:gd name="T103" fmla="*/ 0 h 16"/>
                    <a:gd name="T104" fmla="*/ 16 w 16"/>
                    <a:gd name="T105" fmla="*/ 16 h 1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2" y="14"/>
                      </a:lnTo>
                      <a:lnTo>
                        <a:pt x="4" y="16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6"/>
                      </a:lnTo>
                      <a:lnTo>
                        <a:pt x="16" y="14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  <a:close/>
                      <a:moveTo>
                        <a:pt x="16" y="8"/>
                      </a:moveTo>
                      <a:lnTo>
                        <a:pt x="16" y="8"/>
                      </a:lnTo>
                      <a:lnTo>
                        <a:pt x="14" y="12"/>
                      </a:lnTo>
                      <a:lnTo>
                        <a:pt x="10" y="16"/>
                      </a:lnTo>
                      <a:lnTo>
                        <a:pt x="6" y="14"/>
                      </a:lnTo>
                      <a:lnTo>
                        <a:pt x="2" y="10"/>
                      </a:lnTo>
                      <a:lnTo>
                        <a:pt x="4" y="6"/>
                      </a:lnTo>
                      <a:lnTo>
                        <a:pt x="8" y="2"/>
                      </a:lnTo>
                      <a:lnTo>
                        <a:pt x="12" y="2"/>
                      </a:lnTo>
                      <a:lnTo>
                        <a:pt x="16" y="8"/>
                      </a:lnTo>
                      <a:close/>
                    </a:path>
                  </a:pathLst>
                </a:custGeom>
                <a:solidFill>
                  <a:srgbClr val="9AB0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35" name="Freeform 495"/>
                <p:cNvSpPr>
                  <a:spLocks/>
                </p:cNvSpPr>
                <p:nvPr/>
              </p:nvSpPr>
              <p:spPr bwMode="auto">
                <a:xfrm>
                  <a:off x="2048" y="3810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8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4 h 16"/>
                    <a:gd name="T16" fmla="*/ 4 w 16"/>
                    <a:gd name="T17" fmla="*/ 16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6 h 16"/>
                    <a:gd name="T26" fmla="*/ 16 w 16"/>
                    <a:gd name="T27" fmla="*/ 14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6"/>
                    <a:gd name="T65" fmla="*/ 16 w 16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2" y="14"/>
                      </a:lnTo>
                      <a:lnTo>
                        <a:pt x="4" y="16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6"/>
                      </a:lnTo>
                      <a:lnTo>
                        <a:pt x="16" y="14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36" name="Freeform 496"/>
                <p:cNvSpPr>
                  <a:spLocks/>
                </p:cNvSpPr>
                <p:nvPr/>
              </p:nvSpPr>
              <p:spPr bwMode="auto">
                <a:xfrm>
                  <a:off x="2050" y="3812"/>
                  <a:ext cx="14" cy="14"/>
                </a:xfrm>
                <a:custGeom>
                  <a:avLst/>
                  <a:gdLst>
                    <a:gd name="T0" fmla="*/ 14 w 14"/>
                    <a:gd name="T1" fmla="*/ 6 h 14"/>
                    <a:gd name="T2" fmla="*/ 14 w 14"/>
                    <a:gd name="T3" fmla="*/ 6 h 14"/>
                    <a:gd name="T4" fmla="*/ 12 w 14"/>
                    <a:gd name="T5" fmla="*/ 10 h 14"/>
                    <a:gd name="T6" fmla="*/ 8 w 14"/>
                    <a:gd name="T7" fmla="*/ 14 h 14"/>
                    <a:gd name="T8" fmla="*/ 8 w 14"/>
                    <a:gd name="T9" fmla="*/ 14 h 14"/>
                    <a:gd name="T10" fmla="*/ 4 w 14"/>
                    <a:gd name="T11" fmla="*/ 12 h 14"/>
                    <a:gd name="T12" fmla="*/ 0 w 14"/>
                    <a:gd name="T13" fmla="*/ 8 h 14"/>
                    <a:gd name="T14" fmla="*/ 0 w 14"/>
                    <a:gd name="T15" fmla="*/ 8 h 14"/>
                    <a:gd name="T16" fmla="*/ 2 w 14"/>
                    <a:gd name="T17" fmla="*/ 4 h 14"/>
                    <a:gd name="T18" fmla="*/ 6 w 14"/>
                    <a:gd name="T19" fmla="*/ 0 h 14"/>
                    <a:gd name="T20" fmla="*/ 6 w 14"/>
                    <a:gd name="T21" fmla="*/ 0 h 14"/>
                    <a:gd name="T22" fmla="*/ 10 w 14"/>
                    <a:gd name="T23" fmla="*/ 0 h 14"/>
                    <a:gd name="T24" fmla="*/ 14 w 14"/>
                    <a:gd name="T25" fmla="*/ 6 h 1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4"/>
                    <a:gd name="T40" fmla="*/ 0 h 14"/>
                    <a:gd name="T41" fmla="*/ 14 w 14"/>
                    <a:gd name="T42" fmla="*/ 14 h 1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4" h="14">
                      <a:moveTo>
                        <a:pt x="14" y="6"/>
                      </a:moveTo>
                      <a:lnTo>
                        <a:pt x="14" y="6"/>
                      </a:lnTo>
                      <a:lnTo>
                        <a:pt x="12" y="10"/>
                      </a:lnTo>
                      <a:lnTo>
                        <a:pt x="8" y="14"/>
                      </a:lnTo>
                      <a:lnTo>
                        <a:pt x="4" y="12"/>
                      </a:lnTo>
                      <a:lnTo>
                        <a:pt x="0" y="8"/>
                      </a:lnTo>
                      <a:lnTo>
                        <a:pt x="2" y="4"/>
                      </a:lnTo>
                      <a:lnTo>
                        <a:pt x="6" y="0"/>
                      </a:lnTo>
                      <a:lnTo>
                        <a:pt x="10" y="0"/>
                      </a:lnTo>
                      <a:lnTo>
                        <a:pt x="14" y="6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37" name="Freeform 497"/>
                <p:cNvSpPr>
                  <a:spLocks noEditPoints="1"/>
                </p:cNvSpPr>
                <p:nvPr/>
              </p:nvSpPr>
              <p:spPr bwMode="auto">
                <a:xfrm>
                  <a:off x="2070" y="4118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6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2 w 16"/>
                    <a:gd name="T25" fmla="*/ 14 h 16"/>
                    <a:gd name="T26" fmla="*/ 14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4 w 16"/>
                    <a:gd name="T35" fmla="*/ 4 h 16"/>
                    <a:gd name="T36" fmla="*/ 12 w 16"/>
                    <a:gd name="T37" fmla="*/ 0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14 w 16"/>
                    <a:gd name="T43" fmla="*/ 6 h 16"/>
                    <a:gd name="T44" fmla="*/ 14 w 16"/>
                    <a:gd name="T45" fmla="*/ 6 h 16"/>
                    <a:gd name="T46" fmla="*/ 14 w 16"/>
                    <a:gd name="T47" fmla="*/ 12 h 16"/>
                    <a:gd name="T48" fmla="*/ 10 w 16"/>
                    <a:gd name="T49" fmla="*/ 14 h 16"/>
                    <a:gd name="T50" fmla="*/ 10 w 16"/>
                    <a:gd name="T51" fmla="*/ 14 h 16"/>
                    <a:gd name="T52" fmla="*/ 4 w 16"/>
                    <a:gd name="T53" fmla="*/ 14 h 16"/>
                    <a:gd name="T54" fmla="*/ 2 w 16"/>
                    <a:gd name="T55" fmla="*/ 10 h 16"/>
                    <a:gd name="T56" fmla="*/ 2 w 16"/>
                    <a:gd name="T57" fmla="*/ 10 h 16"/>
                    <a:gd name="T58" fmla="*/ 2 w 16"/>
                    <a:gd name="T59" fmla="*/ 4 h 16"/>
                    <a:gd name="T60" fmla="*/ 6 w 16"/>
                    <a:gd name="T61" fmla="*/ 2 h 16"/>
                    <a:gd name="T62" fmla="*/ 6 w 16"/>
                    <a:gd name="T63" fmla="*/ 2 h 16"/>
                    <a:gd name="T64" fmla="*/ 12 w 16"/>
                    <a:gd name="T65" fmla="*/ 2 h 16"/>
                    <a:gd name="T66" fmla="*/ 14 w 16"/>
                    <a:gd name="T67" fmla="*/ 6 h 1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6"/>
                    <a:gd name="T103" fmla="*/ 0 h 16"/>
                    <a:gd name="T104" fmla="*/ 16 w 16"/>
                    <a:gd name="T105" fmla="*/ 16 h 1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6" y="16"/>
                      </a:lnTo>
                      <a:lnTo>
                        <a:pt x="10" y="16"/>
                      </a:lnTo>
                      <a:lnTo>
                        <a:pt x="12" y="14"/>
                      </a:lnTo>
                      <a:lnTo>
                        <a:pt x="14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4" y="4"/>
                      </a:lnTo>
                      <a:lnTo>
                        <a:pt x="12" y="0"/>
                      </a:lnTo>
                      <a:lnTo>
                        <a:pt x="10" y="0"/>
                      </a:lnTo>
                      <a:lnTo>
                        <a:pt x="6" y="0"/>
                      </a:lnTo>
                      <a:close/>
                      <a:moveTo>
                        <a:pt x="14" y="6"/>
                      </a:moveTo>
                      <a:lnTo>
                        <a:pt x="14" y="6"/>
                      </a:lnTo>
                      <a:lnTo>
                        <a:pt x="14" y="12"/>
                      </a:lnTo>
                      <a:lnTo>
                        <a:pt x="10" y="14"/>
                      </a:lnTo>
                      <a:lnTo>
                        <a:pt x="4" y="14"/>
                      </a:lnTo>
                      <a:lnTo>
                        <a:pt x="2" y="10"/>
                      </a:lnTo>
                      <a:lnTo>
                        <a:pt x="2" y="4"/>
                      </a:lnTo>
                      <a:lnTo>
                        <a:pt x="6" y="2"/>
                      </a:lnTo>
                      <a:lnTo>
                        <a:pt x="12" y="2"/>
                      </a:lnTo>
                      <a:lnTo>
                        <a:pt x="14" y="6"/>
                      </a:lnTo>
                      <a:close/>
                    </a:path>
                  </a:pathLst>
                </a:custGeom>
                <a:solidFill>
                  <a:srgbClr val="9AB0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38" name="Freeform 498"/>
                <p:cNvSpPr>
                  <a:spLocks/>
                </p:cNvSpPr>
                <p:nvPr/>
              </p:nvSpPr>
              <p:spPr bwMode="auto">
                <a:xfrm>
                  <a:off x="2070" y="4118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6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2 w 16"/>
                    <a:gd name="T25" fmla="*/ 14 h 16"/>
                    <a:gd name="T26" fmla="*/ 14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4 w 16"/>
                    <a:gd name="T35" fmla="*/ 4 h 16"/>
                    <a:gd name="T36" fmla="*/ 12 w 16"/>
                    <a:gd name="T37" fmla="*/ 0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6"/>
                    <a:gd name="T65" fmla="*/ 16 w 16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6" y="16"/>
                      </a:lnTo>
                      <a:lnTo>
                        <a:pt x="10" y="16"/>
                      </a:lnTo>
                      <a:lnTo>
                        <a:pt x="12" y="14"/>
                      </a:lnTo>
                      <a:lnTo>
                        <a:pt x="14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4" y="4"/>
                      </a:lnTo>
                      <a:lnTo>
                        <a:pt x="12" y="0"/>
                      </a:lnTo>
                      <a:lnTo>
                        <a:pt x="10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39" name="Freeform 499"/>
                <p:cNvSpPr>
                  <a:spLocks/>
                </p:cNvSpPr>
                <p:nvPr/>
              </p:nvSpPr>
              <p:spPr bwMode="auto">
                <a:xfrm>
                  <a:off x="2072" y="4120"/>
                  <a:ext cx="12" cy="12"/>
                </a:xfrm>
                <a:custGeom>
                  <a:avLst/>
                  <a:gdLst>
                    <a:gd name="T0" fmla="*/ 12 w 12"/>
                    <a:gd name="T1" fmla="*/ 4 h 12"/>
                    <a:gd name="T2" fmla="*/ 12 w 12"/>
                    <a:gd name="T3" fmla="*/ 4 h 12"/>
                    <a:gd name="T4" fmla="*/ 12 w 12"/>
                    <a:gd name="T5" fmla="*/ 10 h 12"/>
                    <a:gd name="T6" fmla="*/ 8 w 12"/>
                    <a:gd name="T7" fmla="*/ 12 h 12"/>
                    <a:gd name="T8" fmla="*/ 8 w 12"/>
                    <a:gd name="T9" fmla="*/ 12 h 12"/>
                    <a:gd name="T10" fmla="*/ 2 w 12"/>
                    <a:gd name="T11" fmla="*/ 12 h 12"/>
                    <a:gd name="T12" fmla="*/ 0 w 12"/>
                    <a:gd name="T13" fmla="*/ 8 h 12"/>
                    <a:gd name="T14" fmla="*/ 0 w 12"/>
                    <a:gd name="T15" fmla="*/ 8 h 12"/>
                    <a:gd name="T16" fmla="*/ 0 w 12"/>
                    <a:gd name="T17" fmla="*/ 2 h 12"/>
                    <a:gd name="T18" fmla="*/ 4 w 12"/>
                    <a:gd name="T19" fmla="*/ 0 h 12"/>
                    <a:gd name="T20" fmla="*/ 4 w 12"/>
                    <a:gd name="T21" fmla="*/ 0 h 12"/>
                    <a:gd name="T22" fmla="*/ 10 w 12"/>
                    <a:gd name="T23" fmla="*/ 0 h 12"/>
                    <a:gd name="T24" fmla="*/ 12 w 12"/>
                    <a:gd name="T25" fmla="*/ 4 h 1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2"/>
                    <a:gd name="T40" fmla="*/ 0 h 12"/>
                    <a:gd name="T41" fmla="*/ 12 w 12"/>
                    <a:gd name="T42" fmla="*/ 12 h 1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2" h="12">
                      <a:moveTo>
                        <a:pt x="12" y="4"/>
                      </a:moveTo>
                      <a:lnTo>
                        <a:pt x="12" y="4"/>
                      </a:lnTo>
                      <a:lnTo>
                        <a:pt x="12" y="10"/>
                      </a:lnTo>
                      <a:lnTo>
                        <a:pt x="8" y="12"/>
                      </a:lnTo>
                      <a:lnTo>
                        <a:pt x="2" y="12"/>
                      </a:lnTo>
                      <a:lnTo>
                        <a:pt x="0" y="8"/>
                      </a:lnTo>
                      <a:lnTo>
                        <a:pt x="0" y="2"/>
                      </a:lnTo>
                      <a:lnTo>
                        <a:pt x="4" y="0"/>
                      </a:lnTo>
                      <a:lnTo>
                        <a:pt x="10" y="0"/>
                      </a:lnTo>
                      <a:lnTo>
                        <a:pt x="12" y="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40" name="Freeform 500"/>
                <p:cNvSpPr>
                  <a:spLocks/>
                </p:cNvSpPr>
                <p:nvPr/>
              </p:nvSpPr>
              <p:spPr bwMode="auto">
                <a:xfrm>
                  <a:off x="2418" y="3798"/>
                  <a:ext cx="98" cy="154"/>
                </a:xfrm>
                <a:custGeom>
                  <a:avLst/>
                  <a:gdLst>
                    <a:gd name="T0" fmla="*/ 48 w 98"/>
                    <a:gd name="T1" fmla="*/ 0 h 154"/>
                    <a:gd name="T2" fmla="*/ 48 w 98"/>
                    <a:gd name="T3" fmla="*/ 0 h 154"/>
                    <a:gd name="T4" fmla="*/ 58 w 98"/>
                    <a:gd name="T5" fmla="*/ 4 h 154"/>
                    <a:gd name="T6" fmla="*/ 76 w 98"/>
                    <a:gd name="T7" fmla="*/ 14 h 154"/>
                    <a:gd name="T8" fmla="*/ 86 w 98"/>
                    <a:gd name="T9" fmla="*/ 20 h 154"/>
                    <a:gd name="T10" fmla="*/ 92 w 98"/>
                    <a:gd name="T11" fmla="*/ 30 h 154"/>
                    <a:gd name="T12" fmla="*/ 98 w 98"/>
                    <a:gd name="T13" fmla="*/ 40 h 154"/>
                    <a:gd name="T14" fmla="*/ 98 w 98"/>
                    <a:gd name="T15" fmla="*/ 46 h 154"/>
                    <a:gd name="T16" fmla="*/ 96 w 98"/>
                    <a:gd name="T17" fmla="*/ 52 h 154"/>
                    <a:gd name="T18" fmla="*/ 86 w 98"/>
                    <a:gd name="T19" fmla="*/ 86 h 154"/>
                    <a:gd name="T20" fmla="*/ 86 w 98"/>
                    <a:gd name="T21" fmla="*/ 86 h 154"/>
                    <a:gd name="T22" fmla="*/ 90 w 98"/>
                    <a:gd name="T23" fmla="*/ 92 h 154"/>
                    <a:gd name="T24" fmla="*/ 94 w 98"/>
                    <a:gd name="T25" fmla="*/ 106 h 154"/>
                    <a:gd name="T26" fmla="*/ 96 w 98"/>
                    <a:gd name="T27" fmla="*/ 114 h 154"/>
                    <a:gd name="T28" fmla="*/ 94 w 98"/>
                    <a:gd name="T29" fmla="*/ 124 h 154"/>
                    <a:gd name="T30" fmla="*/ 92 w 98"/>
                    <a:gd name="T31" fmla="*/ 130 h 154"/>
                    <a:gd name="T32" fmla="*/ 86 w 98"/>
                    <a:gd name="T33" fmla="*/ 136 h 154"/>
                    <a:gd name="T34" fmla="*/ 86 w 98"/>
                    <a:gd name="T35" fmla="*/ 136 h 154"/>
                    <a:gd name="T36" fmla="*/ 66 w 98"/>
                    <a:gd name="T37" fmla="*/ 146 h 154"/>
                    <a:gd name="T38" fmla="*/ 54 w 98"/>
                    <a:gd name="T39" fmla="*/ 150 h 154"/>
                    <a:gd name="T40" fmla="*/ 42 w 98"/>
                    <a:gd name="T41" fmla="*/ 154 h 154"/>
                    <a:gd name="T42" fmla="*/ 30 w 98"/>
                    <a:gd name="T43" fmla="*/ 154 h 154"/>
                    <a:gd name="T44" fmla="*/ 18 w 98"/>
                    <a:gd name="T45" fmla="*/ 152 h 154"/>
                    <a:gd name="T46" fmla="*/ 14 w 98"/>
                    <a:gd name="T47" fmla="*/ 150 h 154"/>
                    <a:gd name="T48" fmla="*/ 10 w 98"/>
                    <a:gd name="T49" fmla="*/ 146 h 154"/>
                    <a:gd name="T50" fmla="*/ 6 w 98"/>
                    <a:gd name="T51" fmla="*/ 142 h 154"/>
                    <a:gd name="T52" fmla="*/ 2 w 98"/>
                    <a:gd name="T53" fmla="*/ 136 h 154"/>
                    <a:gd name="T54" fmla="*/ 2 w 98"/>
                    <a:gd name="T55" fmla="*/ 136 h 154"/>
                    <a:gd name="T56" fmla="*/ 2 w 98"/>
                    <a:gd name="T57" fmla="*/ 128 h 154"/>
                    <a:gd name="T58" fmla="*/ 0 w 98"/>
                    <a:gd name="T59" fmla="*/ 120 h 154"/>
                    <a:gd name="T60" fmla="*/ 4 w 98"/>
                    <a:gd name="T61" fmla="*/ 100 h 154"/>
                    <a:gd name="T62" fmla="*/ 12 w 98"/>
                    <a:gd name="T63" fmla="*/ 78 h 154"/>
                    <a:gd name="T64" fmla="*/ 20 w 98"/>
                    <a:gd name="T65" fmla="*/ 56 h 154"/>
                    <a:gd name="T66" fmla="*/ 40 w 98"/>
                    <a:gd name="T67" fmla="*/ 16 h 154"/>
                    <a:gd name="T68" fmla="*/ 48 w 98"/>
                    <a:gd name="T69" fmla="*/ 0 h 15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98"/>
                    <a:gd name="T106" fmla="*/ 0 h 154"/>
                    <a:gd name="T107" fmla="*/ 98 w 98"/>
                    <a:gd name="T108" fmla="*/ 154 h 15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98" h="154">
                      <a:moveTo>
                        <a:pt x="48" y="0"/>
                      </a:moveTo>
                      <a:lnTo>
                        <a:pt x="48" y="0"/>
                      </a:lnTo>
                      <a:lnTo>
                        <a:pt x="58" y="4"/>
                      </a:lnTo>
                      <a:lnTo>
                        <a:pt x="76" y="14"/>
                      </a:lnTo>
                      <a:lnTo>
                        <a:pt x="86" y="20"/>
                      </a:lnTo>
                      <a:lnTo>
                        <a:pt x="92" y="30"/>
                      </a:lnTo>
                      <a:lnTo>
                        <a:pt x="98" y="40"/>
                      </a:lnTo>
                      <a:lnTo>
                        <a:pt x="98" y="46"/>
                      </a:lnTo>
                      <a:lnTo>
                        <a:pt x="96" y="52"/>
                      </a:lnTo>
                      <a:lnTo>
                        <a:pt x="86" y="86"/>
                      </a:lnTo>
                      <a:lnTo>
                        <a:pt x="90" y="92"/>
                      </a:lnTo>
                      <a:lnTo>
                        <a:pt x="94" y="106"/>
                      </a:lnTo>
                      <a:lnTo>
                        <a:pt x="96" y="114"/>
                      </a:lnTo>
                      <a:lnTo>
                        <a:pt x="94" y="124"/>
                      </a:lnTo>
                      <a:lnTo>
                        <a:pt x="92" y="130"/>
                      </a:lnTo>
                      <a:lnTo>
                        <a:pt x="86" y="136"/>
                      </a:lnTo>
                      <a:lnTo>
                        <a:pt x="66" y="146"/>
                      </a:lnTo>
                      <a:lnTo>
                        <a:pt x="54" y="150"/>
                      </a:lnTo>
                      <a:lnTo>
                        <a:pt x="42" y="154"/>
                      </a:lnTo>
                      <a:lnTo>
                        <a:pt x="30" y="154"/>
                      </a:lnTo>
                      <a:lnTo>
                        <a:pt x="18" y="152"/>
                      </a:lnTo>
                      <a:lnTo>
                        <a:pt x="14" y="150"/>
                      </a:lnTo>
                      <a:lnTo>
                        <a:pt x="10" y="146"/>
                      </a:lnTo>
                      <a:lnTo>
                        <a:pt x="6" y="142"/>
                      </a:lnTo>
                      <a:lnTo>
                        <a:pt x="2" y="136"/>
                      </a:lnTo>
                      <a:lnTo>
                        <a:pt x="2" y="128"/>
                      </a:lnTo>
                      <a:lnTo>
                        <a:pt x="0" y="120"/>
                      </a:lnTo>
                      <a:lnTo>
                        <a:pt x="4" y="100"/>
                      </a:lnTo>
                      <a:lnTo>
                        <a:pt x="12" y="78"/>
                      </a:lnTo>
                      <a:lnTo>
                        <a:pt x="20" y="56"/>
                      </a:lnTo>
                      <a:lnTo>
                        <a:pt x="40" y="16"/>
                      </a:ln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rgbClr val="EB9E5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41" name="Freeform 501"/>
                <p:cNvSpPr>
                  <a:spLocks/>
                </p:cNvSpPr>
                <p:nvPr/>
              </p:nvSpPr>
              <p:spPr bwMode="auto">
                <a:xfrm>
                  <a:off x="2418" y="3798"/>
                  <a:ext cx="98" cy="154"/>
                </a:xfrm>
                <a:custGeom>
                  <a:avLst/>
                  <a:gdLst>
                    <a:gd name="T0" fmla="*/ 48 w 98"/>
                    <a:gd name="T1" fmla="*/ 0 h 154"/>
                    <a:gd name="T2" fmla="*/ 48 w 98"/>
                    <a:gd name="T3" fmla="*/ 0 h 154"/>
                    <a:gd name="T4" fmla="*/ 58 w 98"/>
                    <a:gd name="T5" fmla="*/ 4 h 154"/>
                    <a:gd name="T6" fmla="*/ 76 w 98"/>
                    <a:gd name="T7" fmla="*/ 14 h 154"/>
                    <a:gd name="T8" fmla="*/ 86 w 98"/>
                    <a:gd name="T9" fmla="*/ 20 h 154"/>
                    <a:gd name="T10" fmla="*/ 92 w 98"/>
                    <a:gd name="T11" fmla="*/ 30 h 154"/>
                    <a:gd name="T12" fmla="*/ 98 w 98"/>
                    <a:gd name="T13" fmla="*/ 40 h 154"/>
                    <a:gd name="T14" fmla="*/ 98 w 98"/>
                    <a:gd name="T15" fmla="*/ 46 h 154"/>
                    <a:gd name="T16" fmla="*/ 96 w 98"/>
                    <a:gd name="T17" fmla="*/ 52 h 154"/>
                    <a:gd name="T18" fmla="*/ 86 w 98"/>
                    <a:gd name="T19" fmla="*/ 86 h 154"/>
                    <a:gd name="T20" fmla="*/ 86 w 98"/>
                    <a:gd name="T21" fmla="*/ 86 h 154"/>
                    <a:gd name="T22" fmla="*/ 90 w 98"/>
                    <a:gd name="T23" fmla="*/ 92 h 154"/>
                    <a:gd name="T24" fmla="*/ 94 w 98"/>
                    <a:gd name="T25" fmla="*/ 106 h 154"/>
                    <a:gd name="T26" fmla="*/ 96 w 98"/>
                    <a:gd name="T27" fmla="*/ 114 h 154"/>
                    <a:gd name="T28" fmla="*/ 94 w 98"/>
                    <a:gd name="T29" fmla="*/ 124 h 154"/>
                    <a:gd name="T30" fmla="*/ 92 w 98"/>
                    <a:gd name="T31" fmla="*/ 130 h 154"/>
                    <a:gd name="T32" fmla="*/ 86 w 98"/>
                    <a:gd name="T33" fmla="*/ 136 h 154"/>
                    <a:gd name="T34" fmla="*/ 86 w 98"/>
                    <a:gd name="T35" fmla="*/ 136 h 154"/>
                    <a:gd name="T36" fmla="*/ 66 w 98"/>
                    <a:gd name="T37" fmla="*/ 146 h 154"/>
                    <a:gd name="T38" fmla="*/ 54 w 98"/>
                    <a:gd name="T39" fmla="*/ 150 h 154"/>
                    <a:gd name="T40" fmla="*/ 42 w 98"/>
                    <a:gd name="T41" fmla="*/ 154 h 154"/>
                    <a:gd name="T42" fmla="*/ 30 w 98"/>
                    <a:gd name="T43" fmla="*/ 154 h 154"/>
                    <a:gd name="T44" fmla="*/ 18 w 98"/>
                    <a:gd name="T45" fmla="*/ 152 h 154"/>
                    <a:gd name="T46" fmla="*/ 14 w 98"/>
                    <a:gd name="T47" fmla="*/ 150 h 154"/>
                    <a:gd name="T48" fmla="*/ 10 w 98"/>
                    <a:gd name="T49" fmla="*/ 146 h 154"/>
                    <a:gd name="T50" fmla="*/ 6 w 98"/>
                    <a:gd name="T51" fmla="*/ 142 h 154"/>
                    <a:gd name="T52" fmla="*/ 2 w 98"/>
                    <a:gd name="T53" fmla="*/ 136 h 154"/>
                    <a:gd name="T54" fmla="*/ 2 w 98"/>
                    <a:gd name="T55" fmla="*/ 136 h 154"/>
                    <a:gd name="T56" fmla="*/ 2 w 98"/>
                    <a:gd name="T57" fmla="*/ 128 h 154"/>
                    <a:gd name="T58" fmla="*/ 0 w 98"/>
                    <a:gd name="T59" fmla="*/ 120 h 154"/>
                    <a:gd name="T60" fmla="*/ 4 w 98"/>
                    <a:gd name="T61" fmla="*/ 100 h 154"/>
                    <a:gd name="T62" fmla="*/ 12 w 98"/>
                    <a:gd name="T63" fmla="*/ 78 h 154"/>
                    <a:gd name="T64" fmla="*/ 20 w 98"/>
                    <a:gd name="T65" fmla="*/ 56 h 154"/>
                    <a:gd name="T66" fmla="*/ 40 w 98"/>
                    <a:gd name="T67" fmla="*/ 16 h 154"/>
                    <a:gd name="T68" fmla="*/ 48 w 98"/>
                    <a:gd name="T69" fmla="*/ 0 h 15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98"/>
                    <a:gd name="T106" fmla="*/ 0 h 154"/>
                    <a:gd name="T107" fmla="*/ 98 w 98"/>
                    <a:gd name="T108" fmla="*/ 154 h 15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98" h="154">
                      <a:moveTo>
                        <a:pt x="48" y="0"/>
                      </a:moveTo>
                      <a:lnTo>
                        <a:pt x="48" y="0"/>
                      </a:lnTo>
                      <a:lnTo>
                        <a:pt x="58" y="4"/>
                      </a:lnTo>
                      <a:lnTo>
                        <a:pt x="76" y="14"/>
                      </a:lnTo>
                      <a:lnTo>
                        <a:pt x="86" y="20"/>
                      </a:lnTo>
                      <a:lnTo>
                        <a:pt x="92" y="30"/>
                      </a:lnTo>
                      <a:lnTo>
                        <a:pt x="98" y="40"/>
                      </a:lnTo>
                      <a:lnTo>
                        <a:pt x="98" y="46"/>
                      </a:lnTo>
                      <a:lnTo>
                        <a:pt x="96" y="52"/>
                      </a:lnTo>
                      <a:lnTo>
                        <a:pt x="86" y="86"/>
                      </a:lnTo>
                      <a:lnTo>
                        <a:pt x="90" y="92"/>
                      </a:lnTo>
                      <a:lnTo>
                        <a:pt x="94" y="106"/>
                      </a:lnTo>
                      <a:lnTo>
                        <a:pt x="96" y="114"/>
                      </a:lnTo>
                      <a:lnTo>
                        <a:pt x="94" y="124"/>
                      </a:lnTo>
                      <a:lnTo>
                        <a:pt x="92" y="130"/>
                      </a:lnTo>
                      <a:lnTo>
                        <a:pt x="86" y="136"/>
                      </a:lnTo>
                      <a:lnTo>
                        <a:pt x="66" y="146"/>
                      </a:lnTo>
                      <a:lnTo>
                        <a:pt x="54" y="150"/>
                      </a:lnTo>
                      <a:lnTo>
                        <a:pt x="42" y="154"/>
                      </a:lnTo>
                      <a:lnTo>
                        <a:pt x="30" y="154"/>
                      </a:lnTo>
                      <a:lnTo>
                        <a:pt x="18" y="152"/>
                      </a:lnTo>
                      <a:lnTo>
                        <a:pt x="14" y="150"/>
                      </a:lnTo>
                      <a:lnTo>
                        <a:pt x="10" y="146"/>
                      </a:lnTo>
                      <a:lnTo>
                        <a:pt x="6" y="142"/>
                      </a:lnTo>
                      <a:lnTo>
                        <a:pt x="2" y="136"/>
                      </a:lnTo>
                      <a:lnTo>
                        <a:pt x="2" y="128"/>
                      </a:lnTo>
                      <a:lnTo>
                        <a:pt x="0" y="120"/>
                      </a:lnTo>
                      <a:lnTo>
                        <a:pt x="4" y="100"/>
                      </a:lnTo>
                      <a:lnTo>
                        <a:pt x="12" y="78"/>
                      </a:lnTo>
                      <a:lnTo>
                        <a:pt x="20" y="56"/>
                      </a:lnTo>
                      <a:lnTo>
                        <a:pt x="40" y="16"/>
                      </a:lnTo>
                      <a:lnTo>
                        <a:pt x="48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42" name="Freeform 502"/>
                <p:cNvSpPr>
                  <a:spLocks/>
                </p:cNvSpPr>
                <p:nvPr/>
              </p:nvSpPr>
              <p:spPr bwMode="auto">
                <a:xfrm>
                  <a:off x="2144" y="3618"/>
                  <a:ext cx="392" cy="530"/>
                </a:xfrm>
                <a:custGeom>
                  <a:avLst/>
                  <a:gdLst>
                    <a:gd name="T0" fmla="*/ 312 w 392"/>
                    <a:gd name="T1" fmla="*/ 470 h 530"/>
                    <a:gd name="T2" fmla="*/ 312 w 392"/>
                    <a:gd name="T3" fmla="*/ 470 h 530"/>
                    <a:gd name="T4" fmla="*/ 308 w 392"/>
                    <a:gd name="T5" fmla="*/ 482 h 530"/>
                    <a:gd name="T6" fmla="*/ 302 w 392"/>
                    <a:gd name="T7" fmla="*/ 492 h 530"/>
                    <a:gd name="T8" fmla="*/ 294 w 392"/>
                    <a:gd name="T9" fmla="*/ 500 h 530"/>
                    <a:gd name="T10" fmla="*/ 288 w 392"/>
                    <a:gd name="T11" fmla="*/ 502 h 530"/>
                    <a:gd name="T12" fmla="*/ 284 w 392"/>
                    <a:gd name="T13" fmla="*/ 502 h 530"/>
                    <a:gd name="T14" fmla="*/ 16 w 392"/>
                    <a:gd name="T15" fmla="*/ 530 h 530"/>
                    <a:gd name="T16" fmla="*/ 16 w 392"/>
                    <a:gd name="T17" fmla="*/ 530 h 530"/>
                    <a:gd name="T18" fmla="*/ 8 w 392"/>
                    <a:gd name="T19" fmla="*/ 528 h 530"/>
                    <a:gd name="T20" fmla="*/ 4 w 392"/>
                    <a:gd name="T21" fmla="*/ 522 h 530"/>
                    <a:gd name="T22" fmla="*/ 0 w 392"/>
                    <a:gd name="T23" fmla="*/ 514 h 530"/>
                    <a:gd name="T24" fmla="*/ 0 w 392"/>
                    <a:gd name="T25" fmla="*/ 506 h 530"/>
                    <a:gd name="T26" fmla="*/ 84 w 392"/>
                    <a:gd name="T27" fmla="*/ 38 h 530"/>
                    <a:gd name="T28" fmla="*/ 84 w 392"/>
                    <a:gd name="T29" fmla="*/ 38 h 530"/>
                    <a:gd name="T30" fmla="*/ 86 w 392"/>
                    <a:gd name="T31" fmla="*/ 28 h 530"/>
                    <a:gd name="T32" fmla="*/ 92 w 392"/>
                    <a:gd name="T33" fmla="*/ 20 h 530"/>
                    <a:gd name="T34" fmla="*/ 100 w 392"/>
                    <a:gd name="T35" fmla="*/ 14 h 530"/>
                    <a:gd name="T36" fmla="*/ 108 w 392"/>
                    <a:gd name="T37" fmla="*/ 12 h 530"/>
                    <a:gd name="T38" fmla="*/ 376 w 392"/>
                    <a:gd name="T39" fmla="*/ 0 h 530"/>
                    <a:gd name="T40" fmla="*/ 376 w 392"/>
                    <a:gd name="T41" fmla="*/ 0 h 530"/>
                    <a:gd name="T42" fmla="*/ 384 w 392"/>
                    <a:gd name="T43" fmla="*/ 2 h 530"/>
                    <a:gd name="T44" fmla="*/ 390 w 392"/>
                    <a:gd name="T45" fmla="*/ 6 h 530"/>
                    <a:gd name="T46" fmla="*/ 392 w 392"/>
                    <a:gd name="T47" fmla="*/ 14 h 530"/>
                    <a:gd name="T48" fmla="*/ 392 w 392"/>
                    <a:gd name="T49" fmla="*/ 24 h 530"/>
                    <a:gd name="T50" fmla="*/ 312 w 392"/>
                    <a:gd name="T51" fmla="*/ 470 h 53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92"/>
                    <a:gd name="T79" fmla="*/ 0 h 530"/>
                    <a:gd name="T80" fmla="*/ 392 w 392"/>
                    <a:gd name="T81" fmla="*/ 530 h 53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92" h="530">
                      <a:moveTo>
                        <a:pt x="312" y="470"/>
                      </a:moveTo>
                      <a:lnTo>
                        <a:pt x="312" y="470"/>
                      </a:lnTo>
                      <a:lnTo>
                        <a:pt x="308" y="482"/>
                      </a:lnTo>
                      <a:lnTo>
                        <a:pt x="302" y="492"/>
                      </a:lnTo>
                      <a:lnTo>
                        <a:pt x="294" y="500"/>
                      </a:lnTo>
                      <a:lnTo>
                        <a:pt x="288" y="502"/>
                      </a:lnTo>
                      <a:lnTo>
                        <a:pt x="284" y="502"/>
                      </a:lnTo>
                      <a:lnTo>
                        <a:pt x="16" y="530"/>
                      </a:lnTo>
                      <a:lnTo>
                        <a:pt x="8" y="528"/>
                      </a:lnTo>
                      <a:lnTo>
                        <a:pt x="4" y="522"/>
                      </a:lnTo>
                      <a:lnTo>
                        <a:pt x="0" y="514"/>
                      </a:lnTo>
                      <a:lnTo>
                        <a:pt x="0" y="506"/>
                      </a:lnTo>
                      <a:lnTo>
                        <a:pt x="84" y="38"/>
                      </a:lnTo>
                      <a:lnTo>
                        <a:pt x="86" y="28"/>
                      </a:lnTo>
                      <a:lnTo>
                        <a:pt x="92" y="20"/>
                      </a:lnTo>
                      <a:lnTo>
                        <a:pt x="100" y="14"/>
                      </a:lnTo>
                      <a:lnTo>
                        <a:pt x="108" y="12"/>
                      </a:lnTo>
                      <a:lnTo>
                        <a:pt x="376" y="0"/>
                      </a:lnTo>
                      <a:lnTo>
                        <a:pt x="384" y="2"/>
                      </a:lnTo>
                      <a:lnTo>
                        <a:pt x="390" y="6"/>
                      </a:lnTo>
                      <a:lnTo>
                        <a:pt x="392" y="14"/>
                      </a:lnTo>
                      <a:lnTo>
                        <a:pt x="392" y="24"/>
                      </a:lnTo>
                      <a:lnTo>
                        <a:pt x="312" y="470"/>
                      </a:lnTo>
                      <a:close/>
                    </a:path>
                  </a:pathLst>
                </a:custGeom>
                <a:solidFill>
                  <a:srgbClr val="A06B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43" name="Freeform 503"/>
                <p:cNvSpPr>
                  <a:spLocks/>
                </p:cNvSpPr>
                <p:nvPr/>
              </p:nvSpPr>
              <p:spPr bwMode="auto">
                <a:xfrm>
                  <a:off x="2156" y="3616"/>
                  <a:ext cx="392" cy="528"/>
                </a:xfrm>
                <a:custGeom>
                  <a:avLst/>
                  <a:gdLst>
                    <a:gd name="T0" fmla="*/ 310 w 392"/>
                    <a:gd name="T1" fmla="*/ 470 h 528"/>
                    <a:gd name="T2" fmla="*/ 310 w 392"/>
                    <a:gd name="T3" fmla="*/ 470 h 528"/>
                    <a:gd name="T4" fmla="*/ 308 w 392"/>
                    <a:gd name="T5" fmla="*/ 480 h 528"/>
                    <a:gd name="T6" fmla="*/ 300 w 392"/>
                    <a:gd name="T7" fmla="*/ 492 h 528"/>
                    <a:gd name="T8" fmla="*/ 292 w 392"/>
                    <a:gd name="T9" fmla="*/ 500 h 528"/>
                    <a:gd name="T10" fmla="*/ 288 w 392"/>
                    <a:gd name="T11" fmla="*/ 502 h 528"/>
                    <a:gd name="T12" fmla="*/ 284 w 392"/>
                    <a:gd name="T13" fmla="*/ 502 h 528"/>
                    <a:gd name="T14" fmla="*/ 16 w 392"/>
                    <a:gd name="T15" fmla="*/ 528 h 528"/>
                    <a:gd name="T16" fmla="*/ 16 w 392"/>
                    <a:gd name="T17" fmla="*/ 528 h 528"/>
                    <a:gd name="T18" fmla="*/ 8 w 392"/>
                    <a:gd name="T19" fmla="*/ 528 h 528"/>
                    <a:gd name="T20" fmla="*/ 2 w 392"/>
                    <a:gd name="T21" fmla="*/ 522 h 528"/>
                    <a:gd name="T22" fmla="*/ 0 w 392"/>
                    <a:gd name="T23" fmla="*/ 514 h 528"/>
                    <a:gd name="T24" fmla="*/ 0 w 392"/>
                    <a:gd name="T25" fmla="*/ 504 h 528"/>
                    <a:gd name="T26" fmla="*/ 82 w 392"/>
                    <a:gd name="T27" fmla="*/ 36 h 528"/>
                    <a:gd name="T28" fmla="*/ 82 w 392"/>
                    <a:gd name="T29" fmla="*/ 36 h 528"/>
                    <a:gd name="T30" fmla="*/ 86 w 392"/>
                    <a:gd name="T31" fmla="*/ 28 h 528"/>
                    <a:gd name="T32" fmla="*/ 92 w 392"/>
                    <a:gd name="T33" fmla="*/ 18 h 528"/>
                    <a:gd name="T34" fmla="*/ 98 w 392"/>
                    <a:gd name="T35" fmla="*/ 14 h 528"/>
                    <a:gd name="T36" fmla="*/ 106 w 392"/>
                    <a:gd name="T37" fmla="*/ 12 h 528"/>
                    <a:gd name="T38" fmla="*/ 376 w 392"/>
                    <a:gd name="T39" fmla="*/ 0 h 528"/>
                    <a:gd name="T40" fmla="*/ 376 w 392"/>
                    <a:gd name="T41" fmla="*/ 0 h 528"/>
                    <a:gd name="T42" fmla="*/ 382 w 392"/>
                    <a:gd name="T43" fmla="*/ 0 h 528"/>
                    <a:gd name="T44" fmla="*/ 388 w 392"/>
                    <a:gd name="T45" fmla="*/ 6 h 528"/>
                    <a:gd name="T46" fmla="*/ 392 w 392"/>
                    <a:gd name="T47" fmla="*/ 14 h 528"/>
                    <a:gd name="T48" fmla="*/ 392 w 392"/>
                    <a:gd name="T49" fmla="*/ 24 h 528"/>
                    <a:gd name="T50" fmla="*/ 310 w 392"/>
                    <a:gd name="T51" fmla="*/ 470 h 528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92"/>
                    <a:gd name="T79" fmla="*/ 0 h 528"/>
                    <a:gd name="T80" fmla="*/ 392 w 392"/>
                    <a:gd name="T81" fmla="*/ 528 h 528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92" h="528">
                      <a:moveTo>
                        <a:pt x="310" y="470"/>
                      </a:moveTo>
                      <a:lnTo>
                        <a:pt x="310" y="470"/>
                      </a:lnTo>
                      <a:lnTo>
                        <a:pt x="308" y="480"/>
                      </a:lnTo>
                      <a:lnTo>
                        <a:pt x="300" y="492"/>
                      </a:lnTo>
                      <a:lnTo>
                        <a:pt x="292" y="500"/>
                      </a:lnTo>
                      <a:lnTo>
                        <a:pt x="288" y="502"/>
                      </a:lnTo>
                      <a:lnTo>
                        <a:pt x="284" y="502"/>
                      </a:lnTo>
                      <a:lnTo>
                        <a:pt x="16" y="528"/>
                      </a:lnTo>
                      <a:lnTo>
                        <a:pt x="8" y="528"/>
                      </a:lnTo>
                      <a:lnTo>
                        <a:pt x="2" y="522"/>
                      </a:lnTo>
                      <a:lnTo>
                        <a:pt x="0" y="514"/>
                      </a:lnTo>
                      <a:lnTo>
                        <a:pt x="0" y="504"/>
                      </a:lnTo>
                      <a:lnTo>
                        <a:pt x="82" y="36"/>
                      </a:lnTo>
                      <a:lnTo>
                        <a:pt x="86" y="28"/>
                      </a:lnTo>
                      <a:lnTo>
                        <a:pt x="92" y="18"/>
                      </a:lnTo>
                      <a:lnTo>
                        <a:pt x="98" y="14"/>
                      </a:lnTo>
                      <a:lnTo>
                        <a:pt x="106" y="12"/>
                      </a:lnTo>
                      <a:lnTo>
                        <a:pt x="376" y="0"/>
                      </a:lnTo>
                      <a:lnTo>
                        <a:pt x="382" y="0"/>
                      </a:lnTo>
                      <a:lnTo>
                        <a:pt x="388" y="6"/>
                      </a:lnTo>
                      <a:lnTo>
                        <a:pt x="392" y="14"/>
                      </a:lnTo>
                      <a:lnTo>
                        <a:pt x="392" y="24"/>
                      </a:lnTo>
                      <a:lnTo>
                        <a:pt x="310" y="470"/>
                      </a:lnTo>
                      <a:close/>
                    </a:path>
                  </a:pathLst>
                </a:custGeom>
                <a:solidFill>
                  <a:srgbClr val="80452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44" name="Freeform 504"/>
                <p:cNvSpPr>
                  <a:spLocks noEditPoints="1"/>
                </p:cNvSpPr>
                <p:nvPr/>
              </p:nvSpPr>
              <p:spPr bwMode="auto">
                <a:xfrm>
                  <a:off x="2394" y="3596"/>
                  <a:ext cx="12" cy="14"/>
                </a:xfrm>
                <a:custGeom>
                  <a:avLst/>
                  <a:gdLst>
                    <a:gd name="T0" fmla="*/ 4 w 12"/>
                    <a:gd name="T1" fmla="*/ 0 h 14"/>
                    <a:gd name="T2" fmla="*/ 4 w 12"/>
                    <a:gd name="T3" fmla="*/ 0 h 14"/>
                    <a:gd name="T4" fmla="*/ 0 w 12"/>
                    <a:gd name="T5" fmla="*/ 4 h 14"/>
                    <a:gd name="T6" fmla="*/ 0 w 12"/>
                    <a:gd name="T7" fmla="*/ 8 h 14"/>
                    <a:gd name="T8" fmla="*/ 0 w 12"/>
                    <a:gd name="T9" fmla="*/ 8 h 14"/>
                    <a:gd name="T10" fmla="*/ 2 w 12"/>
                    <a:gd name="T11" fmla="*/ 12 h 14"/>
                    <a:gd name="T12" fmla="*/ 8 w 12"/>
                    <a:gd name="T13" fmla="*/ 14 h 14"/>
                    <a:gd name="T14" fmla="*/ 8 w 12"/>
                    <a:gd name="T15" fmla="*/ 14 h 14"/>
                    <a:gd name="T16" fmla="*/ 12 w 12"/>
                    <a:gd name="T17" fmla="*/ 10 h 14"/>
                    <a:gd name="T18" fmla="*/ 12 w 12"/>
                    <a:gd name="T19" fmla="*/ 6 h 14"/>
                    <a:gd name="T20" fmla="*/ 12 w 12"/>
                    <a:gd name="T21" fmla="*/ 6 h 14"/>
                    <a:gd name="T22" fmla="*/ 10 w 12"/>
                    <a:gd name="T23" fmla="*/ 0 h 14"/>
                    <a:gd name="T24" fmla="*/ 4 w 12"/>
                    <a:gd name="T25" fmla="*/ 0 h 14"/>
                    <a:gd name="T26" fmla="*/ 10 w 12"/>
                    <a:gd name="T27" fmla="*/ 6 h 14"/>
                    <a:gd name="T28" fmla="*/ 10 w 12"/>
                    <a:gd name="T29" fmla="*/ 6 h 14"/>
                    <a:gd name="T30" fmla="*/ 10 w 12"/>
                    <a:gd name="T31" fmla="*/ 8 h 14"/>
                    <a:gd name="T32" fmla="*/ 8 w 12"/>
                    <a:gd name="T33" fmla="*/ 10 h 14"/>
                    <a:gd name="T34" fmla="*/ 8 w 12"/>
                    <a:gd name="T35" fmla="*/ 10 h 14"/>
                    <a:gd name="T36" fmla="*/ 4 w 12"/>
                    <a:gd name="T37" fmla="*/ 10 h 14"/>
                    <a:gd name="T38" fmla="*/ 2 w 12"/>
                    <a:gd name="T39" fmla="*/ 8 h 14"/>
                    <a:gd name="T40" fmla="*/ 2 w 12"/>
                    <a:gd name="T41" fmla="*/ 8 h 14"/>
                    <a:gd name="T42" fmla="*/ 4 w 12"/>
                    <a:gd name="T43" fmla="*/ 4 h 14"/>
                    <a:gd name="T44" fmla="*/ 6 w 12"/>
                    <a:gd name="T45" fmla="*/ 4 h 14"/>
                    <a:gd name="T46" fmla="*/ 6 w 12"/>
                    <a:gd name="T47" fmla="*/ 4 h 14"/>
                    <a:gd name="T48" fmla="*/ 8 w 12"/>
                    <a:gd name="T49" fmla="*/ 4 h 14"/>
                    <a:gd name="T50" fmla="*/ 10 w 12"/>
                    <a:gd name="T51" fmla="*/ 6 h 1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12"/>
                    <a:gd name="T79" fmla="*/ 0 h 14"/>
                    <a:gd name="T80" fmla="*/ 12 w 12"/>
                    <a:gd name="T81" fmla="*/ 14 h 14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12" h="14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0" y="8"/>
                      </a:lnTo>
                      <a:lnTo>
                        <a:pt x="2" y="12"/>
                      </a:lnTo>
                      <a:lnTo>
                        <a:pt x="8" y="14"/>
                      </a:lnTo>
                      <a:lnTo>
                        <a:pt x="12" y="10"/>
                      </a:lnTo>
                      <a:lnTo>
                        <a:pt x="12" y="6"/>
                      </a:lnTo>
                      <a:lnTo>
                        <a:pt x="10" y="0"/>
                      </a:lnTo>
                      <a:lnTo>
                        <a:pt x="4" y="0"/>
                      </a:lnTo>
                      <a:close/>
                      <a:moveTo>
                        <a:pt x="10" y="6"/>
                      </a:moveTo>
                      <a:lnTo>
                        <a:pt x="10" y="6"/>
                      </a:lnTo>
                      <a:lnTo>
                        <a:pt x="10" y="8"/>
                      </a:lnTo>
                      <a:lnTo>
                        <a:pt x="8" y="10"/>
                      </a:lnTo>
                      <a:lnTo>
                        <a:pt x="4" y="10"/>
                      </a:lnTo>
                      <a:lnTo>
                        <a:pt x="2" y="8"/>
                      </a:lnTo>
                      <a:lnTo>
                        <a:pt x="4" y="4"/>
                      </a:lnTo>
                      <a:lnTo>
                        <a:pt x="6" y="4"/>
                      </a:lnTo>
                      <a:lnTo>
                        <a:pt x="8" y="4"/>
                      </a:lnTo>
                      <a:lnTo>
                        <a:pt x="10" y="6"/>
                      </a:lnTo>
                      <a:close/>
                    </a:path>
                  </a:pathLst>
                </a:custGeom>
                <a:solidFill>
                  <a:srgbClr val="85858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45" name="Freeform 505"/>
                <p:cNvSpPr>
                  <a:spLocks/>
                </p:cNvSpPr>
                <p:nvPr/>
              </p:nvSpPr>
              <p:spPr bwMode="auto">
                <a:xfrm>
                  <a:off x="2394" y="3596"/>
                  <a:ext cx="12" cy="14"/>
                </a:xfrm>
                <a:custGeom>
                  <a:avLst/>
                  <a:gdLst>
                    <a:gd name="T0" fmla="*/ 4 w 12"/>
                    <a:gd name="T1" fmla="*/ 0 h 14"/>
                    <a:gd name="T2" fmla="*/ 4 w 12"/>
                    <a:gd name="T3" fmla="*/ 0 h 14"/>
                    <a:gd name="T4" fmla="*/ 0 w 12"/>
                    <a:gd name="T5" fmla="*/ 4 h 14"/>
                    <a:gd name="T6" fmla="*/ 0 w 12"/>
                    <a:gd name="T7" fmla="*/ 8 h 14"/>
                    <a:gd name="T8" fmla="*/ 0 w 12"/>
                    <a:gd name="T9" fmla="*/ 8 h 14"/>
                    <a:gd name="T10" fmla="*/ 2 w 12"/>
                    <a:gd name="T11" fmla="*/ 12 h 14"/>
                    <a:gd name="T12" fmla="*/ 8 w 12"/>
                    <a:gd name="T13" fmla="*/ 14 h 14"/>
                    <a:gd name="T14" fmla="*/ 8 w 12"/>
                    <a:gd name="T15" fmla="*/ 14 h 14"/>
                    <a:gd name="T16" fmla="*/ 12 w 12"/>
                    <a:gd name="T17" fmla="*/ 10 h 14"/>
                    <a:gd name="T18" fmla="*/ 12 w 12"/>
                    <a:gd name="T19" fmla="*/ 6 h 14"/>
                    <a:gd name="T20" fmla="*/ 12 w 12"/>
                    <a:gd name="T21" fmla="*/ 6 h 14"/>
                    <a:gd name="T22" fmla="*/ 10 w 12"/>
                    <a:gd name="T23" fmla="*/ 0 h 14"/>
                    <a:gd name="T24" fmla="*/ 4 w 12"/>
                    <a:gd name="T25" fmla="*/ 0 h 1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2"/>
                    <a:gd name="T40" fmla="*/ 0 h 14"/>
                    <a:gd name="T41" fmla="*/ 12 w 12"/>
                    <a:gd name="T42" fmla="*/ 14 h 1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2" h="14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0" y="8"/>
                      </a:lnTo>
                      <a:lnTo>
                        <a:pt x="2" y="12"/>
                      </a:lnTo>
                      <a:lnTo>
                        <a:pt x="8" y="14"/>
                      </a:lnTo>
                      <a:lnTo>
                        <a:pt x="12" y="10"/>
                      </a:lnTo>
                      <a:lnTo>
                        <a:pt x="12" y="6"/>
                      </a:lnTo>
                      <a:lnTo>
                        <a:pt x="10" y="0"/>
                      </a:lnTo>
                      <a:lnTo>
                        <a:pt x="4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46" name="Freeform 506"/>
                <p:cNvSpPr>
                  <a:spLocks/>
                </p:cNvSpPr>
                <p:nvPr/>
              </p:nvSpPr>
              <p:spPr bwMode="auto">
                <a:xfrm>
                  <a:off x="2396" y="3600"/>
                  <a:ext cx="8" cy="6"/>
                </a:xfrm>
                <a:custGeom>
                  <a:avLst/>
                  <a:gdLst>
                    <a:gd name="T0" fmla="*/ 8 w 8"/>
                    <a:gd name="T1" fmla="*/ 2 h 6"/>
                    <a:gd name="T2" fmla="*/ 8 w 8"/>
                    <a:gd name="T3" fmla="*/ 2 h 6"/>
                    <a:gd name="T4" fmla="*/ 8 w 8"/>
                    <a:gd name="T5" fmla="*/ 4 h 6"/>
                    <a:gd name="T6" fmla="*/ 6 w 8"/>
                    <a:gd name="T7" fmla="*/ 6 h 6"/>
                    <a:gd name="T8" fmla="*/ 6 w 8"/>
                    <a:gd name="T9" fmla="*/ 6 h 6"/>
                    <a:gd name="T10" fmla="*/ 2 w 8"/>
                    <a:gd name="T11" fmla="*/ 6 h 6"/>
                    <a:gd name="T12" fmla="*/ 0 w 8"/>
                    <a:gd name="T13" fmla="*/ 4 h 6"/>
                    <a:gd name="T14" fmla="*/ 0 w 8"/>
                    <a:gd name="T15" fmla="*/ 4 h 6"/>
                    <a:gd name="T16" fmla="*/ 2 w 8"/>
                    <a:gd name="T17" fmla="*/ 0 h 6"/>
                    <a:gd name="T18" fmla="*/ 4 w 8"/>
                    <a:gd name="T19" fmla="*/ 0 h 6"/>
                    <a:gd name="T20" fmla="*/ 4 w 8"/>
                    <a:gd name="T21" fmla="*/ 0 h 6"/>
                    <a:gd name="T22" fmla="*/ 6 w 8"/>
                    <a:gd name="T23" fmla="*/ 0 h 6"/>
                    <a:gd name="T24" fmla="*/ 8 w 8"/>
                    <a:gd name="T25" fmla="*/ 2 h 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8"/>
                    <a:gd name="T40" fmla="*/ 0 h 6"/>
                    <a:gd name="T41" fmla="*/ 8 w 8"/>
                    <a:gd name="T42" fmla="*/ 6 h 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8" h="6">
                      <a:moveTo>
                        <a:pt x="8" y="2"/>
                      </a:moveTo>
                      <a:lnTo>
                        <a:pt x="8" y="2"/>
                      </a:lnTo>
                      <a:lnTo>
                        <a:pt x="8" y="4"/>
                      </a:lnTo>
                      <a:lnTo>
                        <a:pt x="6" y="6"/>
                      </a:lnTo>
                      <a:lnTo>
                        <a:pt x="2" y="6"/>
                      </a:lnTo>
                      <a:lnTo>
                        <a:pt x="0" y="4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47" name="Freeform 507"/>
                <p:cNvSpPr>
                  <a:spLocks/>
                </p:cNvSpPr>
                <p:nvPr/>
              </p:nvSpPr>
              <p:spPr bwMode="auto">
                <a:xfrm>
                  <a:off x="2312" y="3590"/>
                  <a:ext cx="156" cy="58"/>
                </a:xfrm>
                <a:custGeom>
                  <a:avLst/>
                  <a:gdLst>
                    <a:gd name="T0" fmla="*/ 156 w 156"/>
                    <a:gd name="T1" fmla="*/ 24 h 58"/>
                    <a:gd name="T2" fmla="*/ 140 w 156"/>
                    <a:gd name="T3" fmla="*/ 50 h 58"/>
                    <a:gd name="T4" fmla="*/ 0 w 156"/>
                    <a:gd name="T5" fmla="*/ 58 h 58"/>
                    <a:gd name="T6" fmla="*/ 12 w 156"/>
                    <a:gd name="T7" fmla="*/ 28 h 58"/>
                    <a:gd name="T8" fmla="*/ 64 w 156"/>
                    <a:gd name="T9" fmla="*/ 22 h 58"/>
                    <a:gd name="T10" fmla="*/ 64 w 156"/>
                    <a:gd name="T11" fmla="*/ 22 h 58"/>
                    <a:gd name="T12" fmla="*/ 86 w 156"/>
                    <a:gd name="T13" fmla="*/ 4 h 58"/>
                    <a:gd name="T14" fmla="*/ 86 w 156"/>
                    <a:gd name="T15" fmla="*/ 4 h 58"/>
                    <a:gd name="T16" fmla="*/ 90 w 156"/>
                    <a:gd name="T17" fmla="*/ 2 h 58"/>
                    <a:gd name="T18" fmla="*/ 96 w 156"/>
                    <a:gd name="T19" fmla="*/ 0 h 58"/>
                    <a:gd name="T20" fmla="*/ 102 w 156"/>
                    <a:gd name="T21" fmla="*/ 0 h 58"/>
                    <a:gd name="T22" fmla="*/ 108 w 156"/>
                    <a:gd name="T23" fmla="*/ 0 h 58"/>
                    <a:gd name="T24" fmla="*/ 112 w 156"/>
                    <a:gd name="T25" fmla="*/ 4 h 58"/>
                    <a:gd name="T26" fmla="*/ 116 w 156"/>
                    <a:gd name="T27" fmla="*/ 8 h 58"/>
                    <a:gd name="T28" fmla="*/ 116 w 156"/>
                    <a:gd name="T29" fmla="*/ 16 h 58"/>
                    <a:gd name="T30" fmla="*/ 114 w 156"/>
                    <a:gd name="T31" fmla="*/ 24 h 58"/>
                    <a:gd name="T32" fmla="*/ 156 w 156"/>
                    <a:gd name="T33" fmla="*/ 24 h 58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156"/>
                    <a:gd name="T52" fmla="*/ 0 h 58"/>
                    <a:gd name="T53" fmla="*/ 156 w 156"/>
                    <a:gd name="T54" fmla="*/ 58 h 58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156" h="58">
                      <a:moveTo>
                        <a:pt x="156" y="24"/>
                      </a:moveTo>
                      <a:lnTo>
                        <a:pt x="140" y="50"/>
                      </a:lnTo>
                      <a:lnTo>
                        <a:pt x="0" y="58"/>
                      </a:lnTo>
                      <a:lnTo>
                        <a:pt x="12" y="28"/>
                      </a:lnTo>
                      <a:lnTo>
                        <a:pt x="64" y="22"/>
                      </a:lnTo>
                      <a:lnTo>
                        <a:pt x="86" y="4"/>
                      </a:lnTo>
                      <a:lnTo>
                        <a:pt x="90" y="2"/>
                      </a:lnTo>
                      <a:lnTo>
                        <a:pt x="96" y="0"/>
                      </a:lnTo>
                      <a:lnTo>
                        <a:pt x="102" y="0"/>
                      </a:lnTo>
                      <a:lnTo>
                        <a:pt x="108" y="0"/>
                      </a:lnTo>
                      <a:lnTo>
                        <a:pt x="112" y="4"/>
                      </a:lnTo>
                      <a:lnTo>
                        <a:pt x="116" y="8"/>
                      </a:lnTo>
                      <a:lnTo>
                        <a:pt x="116" y="16"/>
                      </a:lnTo>
                      <a:lnTo>
                        <a:pt x="114" y="24"/>
                      </a:lnTo>
                      <a:lnTo>
                        <a:pt x="156" y="24"/>
                      </a:lnTo>
                      <a:close/>
                    </a:path>
                  </a:pathLst>
                </a:custGeom>
                <a:solidFill>
                  <a:srgbClr val="9A9A9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48" name="Freeform 508"/>
                <p:cNvSpPr>
                  <a:spLocks/>
                </p:cNvSpPr>
                <p:nvPr/>
              </p:nvSpPr>
              <p:spPr bwMode="auto">
                <a:xfrm>
                  <a:off x="2400" y="3604"/>
                  <a:ext cx="10" cy="8"/>
                </a:xfrm>
                <a:custGeom>
                  <a:avLst/>
                  <a:gdLst>
                    <a:gd name="T0" fmla="*/ 0 w 10"/>
                    <a:gd name="T1" fmla="*/ 8 h 8"/>
                    <a:gd name="T2" fmla="*/ 0 w 10"/>
                    <a:gd name="T3" fmla="*/ 8 h 8"/>
                    <a:gd name="T4" fmla="*/ 2 w 10"/>
                    <a:gd name="T5" fmla="*/ 8 h 8"/>
                    <a:gd name="T6" fmla="*/ 6 w 10"/>
                    <a:gd name="T7" fmla="*/ 8 h 8"/>
                    <a:gd name="T8" fmla="*/ 6 w 10"/>
                    <a:gd name="T9" fmla="*/ 8 h 8"/>
                    <a:gd name="T10" fmla="*/ 8 w 10"/>
                    <a:gd name="T11" fmla="*/ 6 h 8"/>
                    <a:gd name="T12" fmla="*/ 10 w 10"/>
                    <a:gd name="T13" fmla="*/ 2 h 8"/>
                    <a:gd name="T14" fmla="*/ 10 w 10"/>
                    <a:gd name="T15" fmla="*/ 2 h 8"/>
                    <a:gd name="T16" fmla="*/ 6 w 10"/>
                    <a:gd name="T17" fmla="*/ 0 h 8"/>
                    <a:gd name="T18" fmla="*/ 2 w 10"/>
                    <a:gd name="T19" fmla="*/ 2 h 8"/>
                    <a:gd name="T20" fmla="*/ 2 w 10"/>
                    <a:gd name="T21" fmla="*/ 2 h 8"/>
                    <a:gd name="T22" fmla="*/ 0 w 10"/>
                    <a:gd name="T23" fmla="*/ 4 h 8"/>
                    <a:gd name="T24" fmla="*/ 0 w 10"/>
                    <a:gd name="T25" fmla="*/ 8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"/>
                    <a:gd name="T40" fmla="*/ 0 h 8"/>
                    <a:gd name="T41" fmla="*/ 10 w 10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" h="8">
                      <a:moveTo>
                        <a:pt x="0" y="8"/>
                      </a:move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6" y="8"/>
                      </a:lnTo>
                      <a:lnTo>
                        <a:pt x="8" y="6"/>
                      </a:lnTo>
                      <a:lnTo>
                        <a:pt x="10" y="2"/>
                      </a:lnTo>
                      <a:lnTo>
                        <a:pt x="6" y="0"/>
                      </a:lnTo>
                      <a:lnTo>
                        <a:pt x="2" y="2"/>
                      </a:lnTo>
                      <a:lnTo>
                        <a:pt x="0" y="4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2A2A2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49" name="Freeform 509"/>
                <p:cNvSpPr>
                  <a:spLocks/>
                </p:cNvSpPr>
                <p:nvPr/>
              </p:nvSpPr>
              <p:spPr bwMode="auto">
                <a:xfrm>
                  <a:off x="2400" y="3604"/>
                  <a:ext cx="10" cy="8"/>
                </a:xfrm>
                <a:custGeom>
                  <a:avLst/>
                  <a:gdLst>
                    <a:gd name="T0" fmla="*/ 0 w 10"/>
                    <a:gd name="T1" fmla="*/ 8 h 8"/>
                    <a:gd name="T2" fmla="*/ 0 w 10"/>
                    <a:gd name="T3" fmla="*/ 8 h 8"/>
                    <a:gd name="T4" fmla="*/ 2 w 10"/>
                    <a:gd name="T5" fmla="*/ 8 h 8"/>
                    <a:gd name="T6" fmla="*/ 6 w 10"/>
                    <a:gd name="T7" fmla="*/ 8 h 8"/>
                    <a:gd name="T8" fmla="*/ 6 w 10"/>
                    <a:gd name="T9" fmla="*/ 8 h 8"/>
                    <a:gd name="T10" fmla="*/ 8 w 10"/>
                    <a:gd name="T11" fmla="*/ 6 h 8"/>
                    <a:gd name="T12" fmla="*/ 10 w 10"/>
                    <a:gd name="T13" fmla="*/ 2 h 8"/>
                    <a:gd name="T14" fmla="*/ 10 w 10"/>
                    <a:gd name="T15" fmla="*/ 2 h 8"/>
                    <a:gd name="T16" fmla="*/ 6 w 10"/>
                    <a:gd name="T17" fmla="*/ 0 h 8"/>
                    <a:gd name="T18" fmla="*/ 2 w 10"/>
                    <a:gd name="T19" fmla="*/ 2 h 8"/>
                    <a:gd name="T20" fmla="*/ 2 w 10"/>
                    <a:gd name="T21" fmla="*/ 2 h 8"/>
                    <a:gd name="T22" fmla="*/ 0 w 10"/>
                    <a:gd name="T23" fmla="*/ 4 h 8"/>
                    <a:gd name="T24" fmla="*/ 0 w 10"/>
                    <a:gd name="T25" fmla="*/ 8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"/>
                    <a:gd name="T40" fmla="*/ 0 h 8"/>
                    <a:gd name="T41" fmla="*/ 10 w 10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" h="8">
                      <a:moveTo>
                        <a:pt x="0" y="8"/>
                      </a:move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6" y="8"/>
                      </a:lnTo>
                      <a:lnTo>
                        <a:pt x="8" y="6"/>
                      </a:lnTo>
                      <a:lnTo>
                        <a:pt x="10" y="2"/>
                      </a:lnTo>
                      <a:lnTo>
                        <a:pt x="6" y="0"/>
                      </a:lnTo>
                      <a:lnTo>
                        <a:pt x="2" y="2"/>
                      </a:lnTo>
                      <a:lnTo>
                        <a:pt x="0" y="4"/>
                      </a:lnTo>
                      <a:lnTo>
                        <a:pt x="0" y="8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50" name="Freeform 510"/>
                <p:cNvSpPr>
                  <a:spLocks/>
                </p:cNvSpPr>
                <p:nvPr/>
              </p:nvSpPr>
              <p:spPr bwMode="auto">
                <a:xfrm>
                  <a:off x="2110" y="3318"/>
                  <a:ext cx="68" cy="12"/>
                </a:xfrm>
                <a:custGeom>
                  <a:avLst/>
                  <a:gdLst>
                    <a:gd name="T0" fmla="*/ 68 w 68"/>
                    <a:gd name="T1" fmla="*/ 4 h 12"/>
                    <a:gd name="T2" fmla="*/ 68 w 68"/>
                    <a:gd name="T3" fmla="*/ 4 h 12"/>
                    <a:gd name="T4" fmla="*/ 62 w 68"/>
                    <a:gd name="T5" fmla="*/ 6 h 12"/>
                    <a:gd name="T6" fmla="*/ 50 w 68"/>
                    <a:gd name="T7" fmla="*/ 8 h 12"/>
                    <a:gd name="T8" fmla="*/ 28 w 68"/>
                    <a:gd name="T9" fmla="*/ 8 h 12"/>
                    <a:gd name="T10" fmla="*/ 14 w 68"/>
                    <a:gd name="T11" fmla="*/ 4 h 12"/>
                    <a:gd name="T12" fmla="*/ 0 w 68"/>
                    <a:gd name="T13" fmla="*/ 0 h 12"/>
                    <a:gd name="T14" fmla="*/ 0 w 68"/>
                    <a:gd name="T15" fmla="*/ 0 h 12"/>
                    <a:gd name="T16" fmla="*/ 6 w 68"/>
                    <a:gd name="T17" fmla="*/ 4 h 12"/>
                    <a:gd name="T18" fmla="*/ 22 w 68"/>
                    <a:gd name="T19" fmla="*/ 10 h 12"/>
                    <a:gd name="T20" fmla="*/ 32 w 68"/>
                    <a:gd name="T21" fmla="*/ 12 h 12"/>
                    <a:gd name="T22" fmla="*/ 44 w 68"/>
                    <a:gd name="T23" fmla="*/ 12 h 12"/>
                    <a:gd name="T24" fmla="*/ 56 w 68"/>
                    <a:gd name="T25" fmla="*/ 10 h 12"/>
                    <a:gd name="T26" fmla="*/ 68 w 68"/>
                    <a:gd name="T27" fmla="*/ 4 h 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68"/>
                    <a:gd name="T43" fmla="*/ 0 h 12"/>
                    <a:gd name="T44" fmla="*/ 68 w 68"/>
                    <a:gd name="T45" fmla="*/ 12 h 12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68" h="12">
                      <a:moveTo>
                        <a:pt x="68" y="4"/>
                      </a:moveTo>
                      <a:lnTo>
                        <a:pt x="68" y="4"/>
                      </a:lnTo>
                      <a:lnTo>
                        <a:pt x="62" y="6"/>
                      </a:lnTo>
                      <a:lnTo>
                        <a:pt x="50" y="8"/>
                      </a:lnTo>
                      <a:lnTo>
                        <a:pt x="28" y="8"/>
                      </a:lnTo>
                      <a:lnTo>
                        <a:pt x="14" y="4"/>
                      </a:lnTo>
                      <a:lnTo>
                        <a:pt x="0" y="0"/>
                      </a:lnTo>
                      <a:lnTo>
                        <a:pt x="6" y="4"/>
                      </a:lnTo>
                      <a:lnTo>
                        <a:pt x="22" y="10"/>
                      </a:lnTo>
                      <a:lnTo>
                        <a:pt x="32" y="12"/>
                      </a:lnTo>
                      <a:lnTo>
                        <a:pt x="44" y="12"/>
                      </a:lnTo>
                      <a:lnTo>
                        <a:pt x="56" y="10"/>
                      </a:lnTo>
                      <a:lnTo>
                        <a:pt x="68" y="4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51" name="Freeform 511"/>
                <p:cNvSpPr>
                  <a:spLocks/>
                </p:cNvSpPr>
                <p:nvPr/>
              </p:nvSpPr>
              <p:spPr bwMode="auto">
                <a:xfrm>
                  <a:off x="2110" y="3318"/>
                  <a:ext cx="68" cy="12"/>
                </a:xfrm>
                <a:custGeom>
                  <a:avLst/>
                  <a:gdLst>
                    <a:gd name="T0" fmla="*/ 68 w 68"/>
                    <a:gd name="T1" fmla="*/ 4 h 12"/>
                    <a:gd name="T2" fmla="*/ 68 w 68"/>
                    <a:gd name="T3" fmla="*/ 4 h 12"/>
                    <a:gd name="T4" fmla="*/ 62 w 68"/>
                    <a:gd name="T5" fmla="*/ 6 h 12"/>
                    <a:gd name="T6" fmla="*/ 50 w 68"/>
                    <a:gd name="T7" fmla="*/ 8 h 12"/>
                    <a:gd name="T8" fmla="*/ 28 w 68"/>
                    <a:gd name="T9" fmla="*/ 8 h 12"/>
                    <a:gd name="T10" fmla="*/ 14 w 68"/>
                    <a:gd name="T11" fmla="*/ 4 h 12"/>
                    <a:gd name="T12" fmla="*/ 0 w 68"/>
                    <a:gd name="T13" fmla="*/ 0 h 12"/>
                    <a:gd name="T14" fmla="*/ 0 w 68"/>
                    <a:gd name="T15" fmla="*/ 0 h 12"/>
                    <a:gd name="T16" fmla="*/ 6 w 68"/>
                    <a:gd name="T17" fmla="*/ 4 h 12"/>
                    <a:gd name="T18" fmla="*/ 22 w 68"/>
                    <a:gd name="T19" fmla="*/ 10 h 12"/>
                    <a:gd name="T20" fmla="*/ 32 w 68"/>
                    <a:gd name="T21" fmla="*/ 12 h 12"/>
                    <a:gd name="T22" fmla="*/ 44 w 68"/>
                    <a:gd name="T23" fmla="*/ 12 h 12"/>
                    <a:gd name="T24" fmla="*/ 56 w 68"/>
                    <a:gd name="T25" fmla="*/ 10 h 12"/>
                    <a:gd name="T26" fmla="*/ 68 w 68"/>
                    <a:gd name="T27" fmla="*/ 4 h 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68"/>
                    <a:gd name="T43" fmla="*/ 0 h 12"/>
                    <a:gd name="T44" fmla="*/ 68 w 68"/>
                    <a:gd name="T45" fmla="*/ 12 h 12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68" h="12">
                      <a:moveTo>
                        <a:pt x="68" y="4"/>
                      </a:moveTo>
                      <a:lnTo>
                        <a:pt x="68" y="4"/>
                      </a:lnTo>
                      <a:lnTo>
                        <a:pt x="62" y="6"/>
                      </a:lnTo>
                      <a:lnTo>
                        <a:pt x="50" y="8"/>
                      </a:lnTo>
                      <a:lnTo>
                        <a:pt x="28" y="8"/>
                      </a:lnTo>
                      <a:lnTo>
                        <a:pt x="14" y="4"/>
                      </a:lnTo>
                      <a:lnTo>
                        <a:pt x="0" y="0"/>
                      </a:lnTo>
                      <a:lnTo>
                        <a:pt x="6" y="4"/>
                      </a:lnTo>
                      <a:lnTo>
                        <a:pt x="22" y="10"/>
                      </a:lnTo>
                      <a:lnTo>
                        <a:pt x="32" y="12"/>
                      </a:lnTo>
                      <a:lnTo>
                        <a:pt x="44" y="12"/>
                      </a:lnTo>
                      <a:lnTo>
                        <a:pt x="56" y="10"/>
                      </a:lnTo>
                      <a:lnTo>
                        <a:pt x="68" y="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52" name="Freeform 512"/>
                <p:cNvSpPr>
                  <a:spLocks/>
                </p:cNvSpPr>
                <p:nvPr/>
              </p:nvSpPr>
              <p:spPr bwMode="auto">
                <a:xfrm>
                  <a:off x="1862" y="3430"/>
                  <a:ext cx="208" cy="236"/>
                </a:xfrm>
                <a:custGeom>
                  <a:avLst/>
                  <a:gdLst>
                    <a:gd name="T0" fmla="*/ 0 w 208"/>
                    <a:gd name="T1" fmla="*/ 0 h 236"/>
                    <a:gd name="T2" fmla="*/ 68 w 208"/>
                    <a:gd name="T3" fmla="*/ 120 h 236"/>
                    <a:gd name="T4" fmla="*/ 68 w 208"/>
                    <a:gd name="T5" fmla="*/ 120 h 236"/>
                    <a:gd name="T6" fmla="*/ 108 w 208"/>
                    <a:gd name="T7" fmla="*/ 90 h 236"/>
                    <a:gd name="T8" fmla="*/ 146 w 208"/>
                    <a:gd name="T9" fmla="*/ 64 h 236"/>
                    <a:gd name="T10" fmla="*/ 166 w 208"/>
                    <a:gd name="T11" fmla="*/ 52 h 236"/>
                    <a:gd name="T12" fmla="*/ 184 w 208"/>
                    <a:gd name="T13" fmla="*/ 44 h 236"/>
                    <a:gd name="T14" fmla="*/ 208 w 208"/>
                    <a:gd name="T15" fmla="*/ 236 h 236"/>
                    <a:gd name="T16" fmla="*/ 166 w 208"/>
                    <a:gd name="T17" fmla="*/ 84 h 236"/>
                    <a:gd name="T18" fmla="*/ 64 w 208"/>
                    <a:gd name="T19" fmla="*/ 132 h 236"/>
                    <a:gd name="T20" fmla="*/ 64 w 208"/>
                    <a:gd name="T21" fmla="*/ 132 h 236"/>
                    <a:gd name="T22" fmla="*/ 34 w 208"/>
                    <a:gd name="T23" fmla="*/ 80 h 236"/>
                    <a:gd name="T24" fmla="*/ 14 w 208"/>
                    <a:gd name="T25" fmla="*/ 36 h 236"/>
                    <a:gd name="T26" fmla="*/ 4 w 208"/>
                    <a:gd name="T27" fmla="*/ 16 h 236"/>
                    <a:gd name="T28" fmla="*/ 0 w 208"/>
                    <a:gd name="T29" fmla="*/ 0 h 2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08"/>
                    <a:gd name="T46" fmla="*/ 0 h 236"/>
                    <a:gd name="T47" fmla="*/ 208 w 208"/>
                    <a:gd name="T48" fmla="*/ 236 h 2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08" h="236">
                      <a:moveTo>
                        <a:pt x="0" y="0"/>
                      </a:moveTo>
                      <a:lnTo>
                        <a:pt x="68" y="120"/>
                      </a:lnTo>
                      <a:lnTo>
                        <a:pt x="108" y="90"/>
                      </a:lnTo>
                      <a:lnTo>
                        <a:pt x="146" y="64"/>
                      </a:lnTo>
                      <a:lnTo>
                        <a:pt x="166" y="52"/>
                      </a:lnTo>
                      <a:lnTo>
                        <a:pt x="184" y="44"/>
                      </a:lnTo>
                      <a:lnTo>
                        <a:pt x="208" y="236"/>
                      </a:lnTo>
                      <a:lnTo>
                        <a:pt x="166" y="84"/>
                      </a:lnTo>
                      <a:lnTo>
                        <a:pt x="64" y="132"/>
                      </a:lnTo>
                      <a:lnTo>
                        <a:pt x="34" y="80"/>
                      </a:lnTo>
                      <a:lnTo>
                        <a:pt x="14" y="36"/>
                      </a:lnTo>
                      <a:lnTo>
                        <a:pt x="4" y="1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53" name="Freeform 513"/>
                <p:cNvSpPr>
                  <a:spLocks/>
                </p:cNvSpPr>
                <p:nvPr/>
              </p:nvSpPr>
              <p:spPr bwMode="auto">
                <a:xfrm>
                  <a:off x="1862" y="3430"/>
                  <a:ext cx="208" cy="236"/>
                </a:xfrm>
                <a:custGeom>
                  <a:avLst/>
                  <a:gdLst>
                    <a:gd name="T0" fmla="*/ 0 w 208"/>
                    <a:gd name="T1" fmla="*/ 0 h 236"/>
                    <a:gd name="T2" fmla="*/ 68 w 208"/>
                    <a:gd name="T3" fmla="*/ 120 h 236"/>
                    <a:gd name="T4" fmla="*/ 68 w 208"/>
                    <a:gd name="T5" fmla="*/ 120 h 236"/>
                    <a:gd name="T6" fmla="*/ 108 w 208"/>
                    <a:gd name="T7" fmla="*/ 90 h 236"/>
                    <a:gd name="T8" fmla="*/ 146 w 208"/>
                    <a:gd name="T9" fmla="*/ 64 h 236"/>
                    <a:gd name="T10" fmla="*/ 166 w 208"/>
                    <a:gd name="T11" fmla="*/ 52 h 236"/>
                    <a:gd name="T12" fmla="*/ 184 w 208"/>
                    <a:gd name="T13" fmla="*/ 44 h 236"/>
                    <a:gd name="T14" fmla="*/ 208 w 208"/>
                    <a:gd name="T15" fmla="*/ 236 h 236"/>
                    <a:gd name="T16" fmla="*/ 166 w 208"/>
                    <a:gd name="T17" fmla="*/ 84 h 236"/>
                    <a:gd name="T18" fmla="*/ 64 w 208"/>
                    <a:gd name="T19" fmla="*/ 132 h 236"/>
                    <a:gd name="T20" fmla="*/ 64 w 208"/>
                    <a:gd name="T21" fmla="*/ 132 h 236"/>
                    <a:gd name="T22" fmla="*/ 34 w 208"/>
                    <a:gd name="T23" fmla="*/ 80 h 236"/>
                    <a:gd name="T24" fmla="*/ 14 w 208"/>
                    <a:gd name="T25" fmla="*/ 36 h 236"/>
                    <a:gd name="T26" fmla="*/ 4 w 208"/>
                    <a:gd name="T27" fmla="*/ 16 h 236"/>
                    <a:gd name="T28" fmla="*/ 0 w 208"/>
                    <a:gd name="T29" fmla="*/ 0 h 2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08"/>
                    <a:gd name="T46" fmla="*/ 0 h 236"/>
                    <a:gd name="T47" fmla="*/ 208 w 208"/>
                    <a:gd name="T48" fmla="*/ 236 h 2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08" h="236">
                      <a:moveTo>
                        <a:pt x="0" y="0"/>
                      </a:moveTo>
                      <a:lnTo>
                        <a:pt x="68" y="120"/>
                      </a:lnTo>
                      <a:lnTo>
                        <a:pt x="108" y="90"/>
                      </a:lnTo>
                      <a:lnTo>
                        <a:pt x="146" y="64"/>
                      </a:lnTo>
                      <a:lnTo>
                        <a:pt x="166" y="52"/>
                      </a:lnTo>
                      <a:lnTo>
                        <a:pt x="184" y="44"/>
                      </a:lnTo>
                      <a:lnTo>
                        <a:pt x="208" y="236"/>
                      </a:lnTo>
                      <a:lnTo>
                        <a:pt x="166" y="84"/>
                      </a:lnTo>
                      <a:lnTo>
                        <a:pt x="64" y="132"/>
                      </a:lnTo>
                      <a:lnTo>
                        <a:pt x="34" y="80"/>
                      </a:lnTo>
                      <a:lnTo>
                        <a:pt x="14" y="36"/>
                      </a:lnTo>
                      <a:lnTo>
                        <a:pt x="4" y="16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54" name="Freeform 514"/>
                <p:cNvSpPr>
                  <a:spLocks/>
                </p:cNvSpPr>
                <p:nvPr/>
              </p:nvSpPr>
              <p:spPr bwMode="auto">
                <a:xfrm>
                  <a:off x="2062" y="3482"/>
                  <a:ext cx="100" cy="132"/>
                </a:xfrm>
                <a:custGeom>
                  <a:avLst/>
                  <a:gdLst>
                    <a:gd name="T0" fmla="*/ 26 w 100"/>
                    <a:gd name="T1" fmla="*/ 0 h 132"/>
                    <a:gd name="T2" fmla="*/ 92 w 100"/>
                    <a:gd name="T3" fmla="*/ 78 h 132"/>
                    <a:gd name="T4" fmla="*/ 92 w 100"/>
                    <a:gd name="T5" fmla="*/ 0 h 132"/>
                    <a:gd name="T6" fmla="*/ 92 w 100"/>
                    <a:gd name="T7" fmla="*/ 0 h 132"/>
                    <a:gd name="T8" fmla="*/ 94 w 100"/>
                    <a:gd name="T9" fmla="*/ 8 h 132"/>
                    <a:gd name="T10" fmla="*/ 98 w 100"/>
                    <a:gd name="T11" fmla="*/ 32 h 132"/>
                    <a:gd name="T12" fmla="*/ 100 w 100"/>
                    <a:gd name="T13" fmla="*/ 48 h 132"/>
                    <a:gd name="T14" fmla="*/ 100 w 100"/>
                    <a:gd name="T15" fmla="*/ 66 h 132"/>
                    <a:gd name="T16" fmla="*/ 100 w 100"/>
                    <a:gd name="T17" fmla="*/ 82 h 132"/>
                    <a:gd name="T18" fmla="*/ 98 w 100"/>
                    <a:gd name="T19" fmla="*/ 100 h 132"/>
                    <a:gd name="T20" fmla="*/ 26 w 100"/>
                    <a:gd name="T21" fmla="*/ 28 h 132"/>
                    <a:gd name="T22" fmla="*/ 0 w 100"/>
                    <a:gd name="T23" fmla="*/ 132 h 132"/>
                    <a:gd name="T24" fmla="*/ 0 w 100"/>
                    <a:gd name="T25" fmla="*/ 132 h 132"/>
                    <a:gd name="T26" fmla="*/ 2 w 100"/>
                    <a:gd name="T27" fmla="*/ 110 h 132"/>
                    <a:gd name="T28" fmla="*/ 10 w 100"/>
                    <a:gd name="T29" fmla="*/ 64 h 132"/>
                    <a:gd name="T30" fmla="*/ 18 w 100"/>
                    <a:gd name="T31" fmla="*/ 18 h 132"/>
                    <a:gd name="T32" fmla="*/ 22 w 100"/>
                    <a:gd name="T33" fmla="*/ 4 h 132"/>
                    <a:gd name="T34" fmla="*/ 24 w 100"/>
                    <a:gd name="T35" fmla="*/ 0 h 132"/>
                    <a:gd name="T36" fmla="*/ 26 w 100"/>
                    <a:gd name="T37" fmla="*/ 0 h 13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0"/>
                    <a:gd name="T58" fmla="*/ 0 h 132"/>
                    <a:gd name="T59" fmla="*/ 100 w 100"/>
                    <a:gd name="T60" fmla="*/ 132 h 13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0" h="132">
                      <a:moveTo>
                        <a:pt x="26" y="0"/>
                      </a:moveTo>
                      <a:lnTo>
                        <a:pt x="92" y="78"/>
                      </a:lnTo>
                      <a:lnTo>
                        <a:pt x="92" y="0"/>
                      </a:lnTo>
                      <a:lnTo>
                        <a:pt x="94" y="8"/>
                      </a:lnTo>
                      <a:lnTo>
                        <a:pt x="98" y="32"/>
                      </a:lnTo>
                      <a:lnTo>
                        <a:pt x="100" y="48"/>
                      </a:lnTo>
                      <a:lnTo>
                        <a:pt x="100" y="66"/>
                      </a:lnTo>
                      <a:lnTo>
                        <a:pt x="100" y="82"/>
                      </a:lnTo>
                      <a:lnTo>
                        <a:pt x="98" y="100"/>
                      </a:lnTo>
                      <a:lnTo>
                        <a:pt x="26" y="28"/>
                      </a:lnTo>
                      <a:lnTo>
                        <a:pt x="0" y="132"/>
                      </a:lnTo>
                      <a:lnTo>
                        <a:pt x="2" y="110"/>
                      </a:lnTo>
                      <a:lnTo>
                        <a:pt x="10" y="64"/>
                      </a:lnTo>
                      <a:lnTo>
                        <a:pt x="18" y="18"/>
                      </a:lnTo>
                      <a:lnTo>
                        <a:pt x="22" y="4"/>
                      </a:lnTo>
                      <a:lnTo>
                        <a:pt x="24" y="0"/>
                      </a:lnTo>
                      <a:lnTo>
                        <a:pt x="26" y="0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55" name="Freeform 515"/>
                <p:cNvSpPr>
                  <a:spLocks/>
                </p:cNvSpPr>
                <p:nvPr/>
              </p:nvSpPr>
              <p:spPr bwMode="auto">
                <a:xfrm>
                  <a:off x="2062" y="3482"/>
                  <a:ext cx="100" cy="132"/>
                </a:xfrm>
                <a:custGeom>
                  <a:avLst/>
                  <a:gdLst>
                    <a:gd name="T0" fmla="*/ 26 w 100"/>
                    <a:gd name="T1" fmla="*/ 0 h 132"/>
                    <a:gd name="T2" fmla="*/ 92 w 100"/>
                    <a:gd name="T3" fmla="*/ 78 h 132"/>
                    <a:gd name="T4" fmla="*/ 92 w 100"/>
                    <a:gd name="T5" fmla="*/ 0 h 132"/>
                    <a:gd name="T6" fmla="*/ 92 w 100"/>
                    <a:gd name="T7" fmla="*/ 0 h 132"/>
                    <a:gd name="T8" fmla="*/ 94 w 100"/>
                    <a:gd name="T9" fmla="*/ 8 h 132"/>
                    <a:gd name="T10" fmla="*/ 98 w 100"/>
                    <a:gd name="T11" fmla="*/ 32 h 132"/>
                    <a:gd name="T12" fmla="*/ 100 w 100"/>
                    <a:gd name="T13" fmla="*/ 48 h 132"/>
                    <a:gd name="T14" fmla="*/ 100 w 100"/>
                    <a:gd name="T15" fmla="*/ 66 h 132"/>
                    <a:gd name="T16" fmla="*/ 100 w 100"/>
                    <a:gd name="T17" fmla="*/ 82 h 132"/>
                    <a:gd name="T18" fmla="*/ 98 w 100"/>
                    <a:gd name="T19" fmla="*/ 100 h 132"/>
                    <a:gd name="T20" fmla="*/ 26 w 100"/>
                    <a:gd name="T21" fmla="*/ 28 h 132"/>
                    <a:gd name="T22" fmla="*/ 0 w 100"/>
                    <a:gd name="T23" fmla="*/ 132 h 132"/>
                    <a:gd name="T24" fmla="*/ 0 w 100"/>
                    <a:gd name="T25" fmla="*/ 132 h 132"/>
                    <a:gd name="T26" fmla="*/ 2 w 100"/>
                    <a:gd name="T27" fmla="*/ 110 h 132"/>
                    <a:gd name="T28" fmla="*/ 10 w 100"/>
                    <a:gd name="T29" fmla="*/ 64 h 132"/>
                    <a:gd name="T30" fmla="*/ 18 w 100"/>
                    <a:gd name="T31" fmla="*/ 18 h 132"/>
                    <a:gd name="T32" fmla="*/ 22 w 100"/>
                    <a:gd name="T33" fmla="*/ 4 h 132"/>
                    <a:gd name="T34" fmla="*/ 24 w 100"/>
                    <a:gd name="T35" fmla="*/ 0 h 132"/>
                    <a:gd name="T36" fmla="*/ 26 w 100"/>
                    <a:gd name="T37" fmla="*/ 0 h 13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0"/>
                    <a:gd name="T58" fmla="*/ 0 h 132"/>
                    <a:gd name="T59" fmla="*/ 100 w 100"/>
                    <a:gd name="T60" fmla="*/ 132 h 13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0" h="132">
                      <a:moveTo>
                        <a:pt x="26" y="0"/>
                      </a:moveTo>
                      <a:lnTo>
                        <a:pt x="92" y="78"/>
                      </a:lnTo>
                      <a:lnTo>
                        <a:pt x="92" y="0"/>
                      </a:lnTo>
                      <a:lnTo>
                        <a:pt x="94" y="8"/>
                      </a:lnTo>
                      <a:lnTo>
                        <a:pt x="98" y="32"/>
                      </a:lnTo>
                      <a:lnTo>
                        <a:pt x="100" y="48"/>
                      </a:lnTo>
                      <a:lnTo>
                        <a:pt x="100" y="66"/>
                      </a:lnTo>
                      <a:lnTo>
                        <a:pt x="100" y="82"/>
                      </a:lnTo>
                      <a:lnTo>
                        <a:pt x="98" y="100"/>
                      </a:lnTo>
                      <a:lnTo>
                        <a:pt x="26" y="28"/>
                      </a:lnTo>
                      <a:lnTo>
                        <a:pt x="0" y="132"/>
                      </a:lnTo>
                      <a:lnTo>
                        <a:pt x="2" y="110"/>
                      </a:lnTo>
                      <a:lnTo>
                        <a:pt x="10" y="64"/>
                      </a:lnTo>
                      <a:lnTo>
                        <a:pt x="18" y="18"/>
                      </a:lnTo>
                      <a:lnTo>
                        <a:pt x="22" y="4"/>
                      </a:lnTo>
                      <a:lnTo>
                        <a:pt x="24" y="0"/>
                      </a:lnTo>
                      <a:lnTo>
                        <a:pt x="2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56" name="Freeform 516"/>
                <p:cNvSpPr>
                  <a:spLocks/>
                </p:cNvSpPr>
                <p:nvPr/>
              </p:nvSpPr>
              <p:spPr bwMode="auto">
                <a:xfrm>
                  <a:off x="2004" y="3800"/>
                  <a:ext cx="312" cy="242"/>
                </a:xfrm>
                <a:custGeom>
                  <a:avLst/>
                  <a:gdLst>
                    <a:gd name="T0" fmla="*/ 0 w 312"/>
                    <a:gd name="T1" fmla="*/ 172 h 242"/>
                    <a:gd name="T2" fmla="*/ 54 w 312"/>
                    <a:gd name="T3" fmla="*/ 148 h 242"/>
                    <a:gd name="T4" fmla="*/ 70 w 312"/>
                    <a:gd name="T5" fmla="*/ 134 h 242"/>
                    <a:gd name="T6" fmla="*/ 132 w 312"/>
                    <a:gd name="T7" fmla="*/ 44 h 242"/>
                    <a:gd name="T8" fmla="*/ 270 w 312"/>
                    <a:gd name="T9" fmla="*/ 0 h 242"/>
                    <a:gd name="T10" fmla="*/ 272 w 312"/>
                    <a:gd name="T11" fmla="*/ 2 h 242"/>
                    <a:gd name="T12" fmla="*/ 274 w 312"/>
                    <a:gd name="T13" fmla="*/ 12 h 242"/>
                    <a:gd name="T14" fmla="*/ 266 w 312"/>
                    <a:gd name="T15" fmla="*/ 18 h 242"/>
                    <a:gd name="T16" fmla="*/ 214 w 312"/>
                    <a:gd name="T17" fmla="*/ 24 h 242"/>
                    <a:gd name="T18" fmla="*/ 156 w 312"/>
                    <a:gd name="T19" fmla="*/ 60 h 242"/>
                    <a:gd name="T20" fmla="*/ 232 w 312"/>
                    <a:gd name="T21" fmla="*/ 42 h 242"/>
                    <a:gd name="T22" fmla="*/ 272 w 312"/>
                    <a:gd name="T23" fmla="*/ 42 h 242"/>
                    <a:gd name="T24" fmla="*/ 306 w 312"/>
                    <a:gd name="T25" fmla="*/ 42 h 242"/>
                    <a:gd name="T26" fmla="*/ 312 w 312"/>
                    <a:gd name="T27" fmla="*/ 52 h 242"/>
                    <a:gd name="T28" fmla="*/ 310 w 312"/>
                    <a:gd name="T29" fmla="*/ 60 h 242"/>
                    <a:gd name="T30" fmla="*/ 298 w 312"/>
                    <a:gd name="T31" fmla="*/ 66 h 242"/>
                    <a:gd name="T32" fmla="*/ 300 w 312"/>
                    <a:gd name="T33" fmla="*/ 68 h 242"/>
                    <a:gd name="T34" fmla="*/ 304 w 312"/>
                    <a:gd name="T35" fmla="*/ 76 h 242"/>
                    <a:gd name="T36" fmla="*/ 298 w 312"/>
                    <a:gd name="T37" fmla="*/ 82 h 242"/>
                    <a:gd name="T38" fmla="*/ 246 w 312"/>
                    <a:gd name="T39" fmla="*/ 98 h 242"/>
                    <a:gd name="T40" fmla="*/ 252 w 312"/>
                    <a:gd name="T41" fmla="*/ 108 h 242"/>
                    <a:gd name="T42" fmla="*/ 282 w 312"/>
                    <a:gd name="T43" fmla="*/ 100 h 242"/>
                    <a:gd name="T44" fmla="*/ 284 w 312"/>
                    <a:gd name="T45" fmla="*/ 108 h 242"/>
                    <a:gd name="T46" fmla="*/ 280 w 312"/>
                    <a:gd name="T47" fmla="*/ 114 h 242"/>
                    <a:gd name="T48" fmla="*/ 270 w 312"/>
                    <a:gd name="T49" fmla="*/ 120 h 242"/>
                    <a:gd name="T50" fmla="*/ 232 w 312"/>
                    <a:gd name="T51" fmla="*/ 134 h 242"/>
                    <a:gd name="T52" fmla="*/ 194 w 312"/>
                    <a:gd name="T53" fmla="*/ 148 h 242"/>
                    <a:gd name="T54" fmla="*/ 124 w 312"/>
                    <a:gd name="T55" fmla="*/ 202 h 242"/>
                    <a:gd name="T56" fmla="*/ 110 w 312"/>
                    <a:gd name="T57" fmla="*/ 208 h 242"/>
                    <a:gd name="T58" fmla="*/ 90 w 312"/>
                    <a:gd name="T59" fmla="*/ 210 h 242"/>
                    <a:gd name="T60" fmla="*/ 22 w 312"/>
                    <a:gd name="T61" fmla="*/ 242 h 242"/>
                    <a:gd name="T62" fmla="*/ 10 w 312"/>
                    <a:gd name="T63" fmla="*/ 224 h 242"/>
                    <a:gd name="T64" fmla="*/ 2 w 312"/>
                    <a:gd name="T65" fmla="*/ 202 h 242"/>
                    <a:gd name="T66" fmla="*/ 0 w 312"/>
                    <a:gd name="T67" fmla="*/ 172 h 24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12"/>
                    <a:gd name="T103" fmla="*/ 0 h 242"/>
                    <a:gd name="T104" fmla="*/ 312 w 312"/>
                    <a:gd name="T105" fmla="*/ 242 h 24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12" h="242">
                      <a:moveTo>
                        <a:pt x="0" y="172"/>
                      </a:moveTo>
                      <a:lnTo>
                        <a:pt x="0" y="172"/>
                      </a:lnTo>
                      <a:lnTo>
                        <a:pt x="30" y="160"/>
                      </a:lnTo>
                      <a:lnTo>
                        <a:pt x="54" y="148"/>
                      </a:lnTo>
                      <a:lnTo>
                        <a:pt x="64" y="142"/>
                      </a:lnTo>
                      <a:lnTo>
                        <a:pt x="70" y="134"/>
                      </a:lnTo>
                      <a:lnTo>
                        <a:pt x="132" y="44"/>
                      </a:lnTo>
                      <a:lnTo>
                        <a:pt x="200" y="2"/>
                      </a:lnTo>
                      <a:lnTo>
                        <a:pt x="270" y="0"/>
                      </a:lnTo>
                      <a:lnTo>
                        <a:pt x="272" y="2"/>
                      </a:lnTo>
                      <a:lnTo>
                        <a:pt x="274" y="8"/>
                      </a:lnTo>
                      <a:lnTo>
                        <a:pt x="274" y="12"/>
                      </a:lnTo>
                      <a:lnTo>
                        <a:pt x="270" y="14"/>
                      </a:lnTo>
                      <a:lnTo>
                        <a:pt x="266" y="18"/>
                      </a:lnTo>
                      <a:lnTo>
                        <a:pt x="258" y="20"/>
                      </a:lnTo>
                      <a:lnTo>
                        <a:pt x="214" y="24"/>
                      </a:lnTo>
                      <a:lnTo>
                        <a:pt x="156" y="60"/>
                      </a:lnTo>
                      <a:lnTo>
                        <a:pt x="232" y="42"/>
                      </a:lnTo>
                      <a:lnTo>
                        <a:pt x="246" y="42"/>
                      </a:lnTo>
                      <a:lnTo>
                        <a:pt x="272" y="42"/>
                      </a:lnTo>
                      <a:lnTo>
                        <a:pt x="306" y="42"/>
                      </a:lnTo>
                      <a:lnTo>
                        <a:pt x="308" y="46"/>
                      </a:lnTo>
                      <a:lnTo>
                        <a:pt x="312" y="52"/>
                      </a:lnTo>
                      <a:lnTo>
                        <a:pt x="312" y="56"/>
                      </a:lnTo>
                      <a:lnTo>
                        <a:pt x="310" y="60"/>
                      </a:lnTo>
                      <a:lnTo>
                        <a:pt x="306" y="62"/>
                      </a:lnTo>
                      <a:lnTo>
                        <a:pt x="298" y="66"/>
                      </a:lnTo>
                      <a:lnTo>
                        <a:pt x="300" y="68"/>
                      </a:lnTo>
                      <a:lnTo>
                        <a:pt x="302" y="72"/>
                      </a:lnTo>
                      <a:lnTo>
                        <a:pt x="304" y="76"/>
                      </a:lnTo>
                      <a:lnTo>
                        <a:pt x="302" y="78"/>
                      </a:lnTo>
                      <a:lnTo>
                        <a:pt x="298" y="82"/>
                      </a:lnTo>
                      <a:lnTo>
                        <a:pt x="292" y="84"/>
                      </a:lnTo>
                      <a:lnTo>
                        <a:pt x="246" y="98"/>
                      </a:lnTo>
                      <a:lnTo>
                        <a:pt x="200" y="124"/>
                      </a:lnTo>
                      <a:lnTo>
                        <a:pt x="252" y="108"/>
                      </a:lnTo>
                      <a:lnTo>
                        <a:pt x="282" y="100"/>
                      </a:lnTo>
                      <a:lnTo>
                        <a:pt x="284" y="102"/>
                      </a:lnTo>
                      <a:lnTo>
                        <a:pt x="284" y="108"/>
                      </a:lnTo>
                      <a:lnTo>
                        <a:pt x="282" y="110"/>
                      </a:lnTo>
                      <a:lnTo>
                        <a:pt x="280" y="114"/>
                      </a:lnTo>
                      <a:lnTo>
                        <a:pt x="276" y="118"/>
                      </a:lnTo>
                      <a:lnTo>
                        <a:pt x="270" y="120"/>
                      </a:lnTo>
                      <a:lnTo>
                        <a:pt x="232" y="134"/>
                      </a:lnTo>
                      <a:lnTo>
                        <a:pt x="194" y="148"/>
                      </a:lnTo>
                      <a:lnTo>
                        <a:pt x="166" y="172"/>
                      </a:lnTo>
                      <a:lnTo>
                        <a:pt x="124" y="202"/>
                      </a:lnTo>
                      <a:lnTo>
                        <a:pt x="110" y="208"/>
                      </a:lnTo>
                      <a:lnTo>
                        <a:pt x="100" y="210"/>
                      </a:lnTo>
                      <a:lnTo>
                        <a:pt x="90" y="210"/>
                      </a:lnTo>
                      <a:lnTo>
                        <a:pt x="22" y="242"/>
                      </a:lnTo>
                      <a:lnTo>
                        <a:pt x="18" y="238"/>
                      </a:lnTo>
                      <a:lnTo>
                        <a:pt x="10" y="224"/>
                      </a:lnTo>
                      <a:lnTo>
                        <a:pt x="6" y="214"/>
                      </a:lnTo>
                      <a:lnTo>
                        <a:pt x="2" y="202"/>
                      </a:lnTo>
                      <a:lnTo>
                        <a:pt x="0" y="188"/>
                      </a:lnTo>
                      <a:lnTo>
                        <a:pt x="0" y="172"/>
                      </a:lnTo>
                      <a:close/>
                    </a:path>
                  </a:pathLst>
                </a:custGeom>
                <a:solidFill>
                  <a:srgbClr val="F0AC7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57" name="Freeform 517"/>
                <p:cNvSpPr>
                  <a:spLocks/>
                </p:cNvSpPr>
                <p:nvPr/>
              </p:nvSpPr>
              <p:spPr bwMode="auto">
                <a:xfrm>
                  <a:off x="2004" y="3800"/>
                  <a:ext cx="312" cy="242"/>
                </a:xfrm>
                <a:custGeom>
                  <a:avLst/>
                  <a:gdLst>
                    <a:gd name="T0" fmla="*/ 0 w 312"/>
                    <a:gd name="T1" fmla="*/ 172 h 242"/>
                    <a:gd name="T2" fmla="*/ 54 w 312"/>
                    <a:gd name="T3" fmla="*/ 148 h 242"/>
                    <a:gd name="T4" fmla="*/ 70 w 312"/>
                    <a:gd name="T5" fmla="*/ 134 h 242"/>
                    <a:gd name="T6" fmla="*/ 132 w 312"/>
                    <a:gd name="T7" fmla="*/ 44 h 242"/>
                    <a:gd name="T8" fmla="*/ 270 w 312"/>
                    <a:gd name="T9" fmla="*/ 0 h 242"/>
                    <a:gd name="T10" fmla="*/ 272 w 312"/>
                    <a:gd name="T11" fmla="*/ 2 h 242"/>
                    <a:gd name="T12" fmla="*/ 274 w 312"/>
                    <a:gd name="T13" fmla="*/ 12 h 242"/>
                    <a:gd name="T14" fmla="*/ 266 w 312"/>
                    <a:gd name="T15" fmla="*/ 18 h 242"/>
                    <a:gd name="T16" fmla="*/ 214 w 312"/>
                    <a:gd name="T17" fmla="*/ 24 h 242"/>
                    <a:gd name="T18" fmla="*/ 156 w 312"/>
                    <a:gd name="T19" fmla="*/ 60 h 242"/>
                    <a:gd name="T20" fmla="*/ 232 w 312"/>
                    <a:gd name="T21" fmla="*/ 42 h 242"/>
                    <a:gd name="T22" fmla="*/ 272 w 312"/>
                    <a:gd name="T23" fmla="*/ 42 h 242"/>
                    <a:gd name="T24" fmla="*/ 306 w 312"/>
                    <a:gd name="T25" fmla="*/ 42 h 242"/>
                    <a:gd name="T26" fmla="*/ 312 w 312"/>
                    <a:gd name="T27" fmla="*/ 52 h 242"/>
                    <a:gd name="T28" fmla="*/ 310 w 312"/>
                    <a:gd name="T29" fmla="*/ 60 h 242"/>
                    <a:gd name="T30" fmla="*/ 298 w 312"/>
                    <a:gd name="T31" fmla="*/ 66 h 242"/>
                    <a:gd name="T32" fmla="*/ 300 w 312"/>
                    <a:gd name="T33" fmla="*/ 68 h 242"/>
                    <a:gd name="T34" fmla="*/ 304 w 312"/>
                    <a:gd name="T35" fmla="*/ 76 h 242"/>
                    <a:gd name="T36" fmla="*/ 298 w 312"/>
                    <a:gd name="T37" fmla="*/ 82 h 242"/>
                    <a:gd name="T38" fmla="*/ 246 w 312"/>
                    <a:gd name="T39" fmla="*/ 98 h 242"/>
                    <a:gd name="T40" fmla="*/ 252 w 312"/>
                    <a:gd name="T41" fmla="*/ 108 h 242"/>
                    <a:gd name="T42" fmla="*/ 282 w 312"/>
                    <a:gd name="T43" fmla="*/ 100 h 242"/>
                    <a:gd name="T44" fmla="*/ 284 w 312"/>
                    <a:gd name="T45" fmla="*/ 108 h 242"/>
                    <a:gd name="T46" fmla="*/ 280 w 312"/>
                    <a:gd name="T47" fmla="*/ 114 h 242"/>
                    <a:gd name="T48" fmla="*/ 270 w 312"/>
                    <a:gd name="T49" fmla="*/ 120 h 242"/>
                    <a:gd name="T50" fmla="*/ 232 w 312"/>
                    <a:gd name="T51" fmla="*/ 134 h 242"/>
                    <a:gd name="T52" fmla="*/ 194 w 312"/>
                    <a:gd name="T53" fmla="*/ 148 h 242"/>
                    <a:gd name="T54" fmla="*/ 124 w 312"/>
                    <a:gd name="T55" fmla="*/ 202 h 242"/>
                    <a:gd name="T56" fmla="*/ 110 w 312"/>
                    <a:gd name="T57" fmla="*/ 208 h 242"/>
                    <a:gd name="T58" fmla="*/ 90 w 312"/>
                    <a:gd name="T59" fmla="*/ 210 h 242"/>
                    <a:gd name="T60" fmla="*/ 22 w 312"/>
                    <a:gd name="T61" fmla="*/ 242 h 242"/>
                    <a:gd name="T62" fmla="*/ 10 w 312"/>
                    <a:gd name="T63" fmla="*/ 224 h 242"/>
                    <a:gd name="T64" fmla="*/ 2 w 312"/>
                    <a:gd name="T65" fmla="*/ 202 h 242"/>
                    <a:gd name="T66" fmla="*/ 0 w 312"/>
                    <a:gd name="T67" fmla="*/ 172 h 24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12"/>
                    <a:gd name="T103" fmla="*/ 0 h 242"/>
                    <a:gd name="T104" fmla="*/ 312 w 312"/>
                    <a:gd name="T105" fmla="*/ 242 h 24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12" h="242">
                      <a:moveTo>
                        <a:pt x="0" y="172"/>
                      </a:moveTo>
                      <a:lnTo>
                        <a:pt x="0" y="172"/>
                      </a:lnTo>
                      <a:lnTo>
                        <a:pt x="30" y="160"/>
                      </a:lnTo>
                      <a:lnTo>
                        <a:pt x="54" y="148"/>
                      </a:lnTo>
                      <a:lnTo>
                        <a:pt x="64" y="142"/>
                      </a:lnTo>
                      <a:lnTo>
                        <a:pt x="70" y="134"/>
                      </a:lnTo>
                      <a:lnTo>
                        <a:pt x="132" y="44"/>
                      </a:lnTo>
                      <a:lnTo>
                        <a:pt x="200" y="2"/>
                      </a:lnTo>
                      <a:lnTo>
                        <a:pt x="270" y="0"/>
                      </a:lnTo>
                      <a:lnTo>
                        <a:pt x="272" y="2"/>
                      </a:lnTo>
                      <a:lnTo>
                        <a:pt x="274" y="8"/>
                      </a:lnTo>
                      <a:lnTo>
                        <a:pt x="274" y="12"/>
                      </a:lnTo>
                      <a:lnTo>
                        <a:pt x="270" y="14"/>
                      </a:lnTo>
                      <a:lnTo>
                        <a:pt x="266" y="18"/>
                      </a:lnTo>
                      <a:lnTo>
                        <a:pt x="258" y="20"/>
                      </a:lnTo>
                      <a:lnTo>
                        <a:pt x="214" y="24"/>
                      </a:lnTo>
                      <a:lnTo>
                        <a:pt x="156" y="60"/>
                      </a:lnTo>
                      <a:lnTo>
                        <a:pt x="232" y="42"/>
                      </a:lnTo>
                      <a:lnTo>
                        <a:pt x="246" y="42"/>
                      </a:lnTo>
                      <a:lnTo>
                        <a:pt x="272" y="42"/>
                      </a:lnTo>
                      <a:lnTo>
                        <a:pt x="306" y="42"/>
                      </a:lnTo>
                      <a:lnTo>
                        <a:pt x="308" y="46"/>
                      </a:lnTo>
                      <a:lnTo>
                        <a:pt x="312" y="52"/>
                      </a:lnTo>
                      <a:lnTo>
                        <a:pt x="312" y="56"/>
                      </a:lnTo>
                      <a:lnTo>
                        <a:pt x="310" y="60"/>
                      </a:lnTo>
                      <a:lnTo>
                        <a:pt x="306" y="62"/>
                      </a:lnTo>
                      <a:lnTo>
                        <a:pt x="298" y="66"/>
                      </a:lnTo>
                      <a:lnTo>
                        <a:pt x="300" y="68"/>
                      </a:lnTo>
                      <a:lnTo>
                        <a:pt x="302" y="72"/>
                      </a:lnTo>
                      <a:lnTo>
                        <a:pt x="304" y="76"/>
                      </a:lnTo>
                      <a:lnTo>
                        <a:pt x="302" y="78"/>
                      </a:lnTo>
                      <a:lnTo>
                        <a:pt x="298" y="82"/>
                      </a:lnTo>
                      <a:lnTo>
                        <a:pt x="292" y="84"/>
                      </a:lnTo>
                      <a:lnTo>
                        <a:pt x="246" y="98"/>
                      </a:lnTo>
                      <a:lnTo>
                        <a:pt x="200" y="124"/>
                      </a:lnTo>
                      <a:lnTo>
                        <a:pt x="252" y="108"/>
                      </a:lnTo>
                      <a:lnTo>
                        <a:pt x="282" y="100"/>
                      </a:lnTo>
                      <a:lnTo>
                        <a:pt x="284" y="102"/>
                      </a:lnTo>
                      <a:lnTo>
                        <a:pt x="284" y="108"/>
                      </a:lnTo>
                      <a:lnTo>
                        <a:pt x="282" y="110"/>
                      </a:lnTo>
                      <a:lnTo>
                        <a:pt x="280" y="114"/>
                      </a:lnTo>
                      <a:lnTo>
                        <a:pt x="276" y="118"/>
                      </a:lnTo>
                      <a:lnTo>
                        <a:pt x="270" y="120"/>
                      </a:lnTo>
                      <a:lnTo>
                        <a:pt x="232" y="134"/>
                      </a:lnTo>
                      <a:lnTo>
                        <a:pt x="194" y="148"/>
                      </a:lnTo>
                      <a:lnTo>
                        <a:pt x="166" y="172"/>
                      </a:lnTo>
                      <a:lnTo>
                        <a:pt x="124" y="202"/>
                      </a:lnTo>
                      <a:lnTo>
                        <a:pt x="110" y="208"/>
                      </a:lnTo>
                      <a:lnTo>
                        <a:pt x="100" y="210"/>
                      </a:lnTo>
                      <a:lnTo>
                        <a:pt x="90" y="210"/>
                      </a:lnTo>
                      <a:lnTo>
                        <a:pt x="22" y="242"/>
                      </a:lnTo>
                      <a:lnTo>
                        <a:pt x="18" y="238"/>
                      </a:lnTo>
                      <a:lnTo>
                        <a:pt x="10" y="224"/>
                      </a:lnTo>
                      <a:lnTo>
                        <a:pt x="6" y="214"/>
                      </a:lnTo>
                      <a:lnTo>
                        <a:pt x="2" y="202"/>
                      </a:lnTo>
                      <a:lnTo>
                        <a:pt x="0" y="188"/>
                      </a:lnTo>
                      <a:lnTo>
                        <a:pt x="0" y="17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58" name="Freeform 518"/>
                <p:cNvSpPr>
                  <a:spLocks/>
                </p:cNvSpPr>
                <p:nvPr/>
              </p:nvSpPr>
              <p:spPr bwMode="auto">
                <a:xfrm>
                  <a:off x="1586" y="3540"/>
                  <a:ext cx="474" cy="678"/>
                </a:xfrm>
                <a:custGeom>
                  <a:avLst/>
                  <a:gdLst>
                    <a:gd name="T0" fmla="*/ 12 w 474"/>
                    <a:gd name="T1" fmla="*/ 0 h 678"/>
                    <a:gd name="T2" fmla="*/ 90 w 474"/>
                    <a:gd name="T3" fmla="*/ 52 h 678"/>
                    <a:gd name="T4" fmla="*/ 156 w 474"/>
                    <a:gd name="T5" fmla="*/ 104 h 678"/>
                    <a:gd name="T6" fmla="*/ 196 w 474"/>
                    <a:gd name="T7" fmla="*/ 142 h 678"/>
                    <a:gd name="T8" fmla="*/ 226 w 474"/>
                    <a:gd name="T9" fmla="*/ 180 h 678"/>
                    <a:gd name="T10" fmla="*/ 240 w 474"/>
                    <a:gd name="T11" fmla="*/ 218 h 678"/>
                    <a:gd name="T12" fmla="*/ 240 w 474"/>
                    <a:gd name="T13" fmla="*/ 234 h 678"/>
                    <a:gd name="T14" fmla="*/ 232 w 474"/>
                    <a:gd name="T15" fmla="*/ 268 h 678"/>
                    <a:gd name="T16" fmla="*/ 198 w 474"/>
                    <a:gd name="T17" fmla="*/ 372 h 678"/>
                    <a:gd name="T18" fmla="*/ 178 w 474"/>
                    <a:gd name="T19" fmla="*/ 436 h 678"/>
                    <a:gd name="T20" fmla="*/ 172 w 474"/>
                    <a:gd name="T21" fmla="*/ 480 h 678"/>
                    <a:gd name="T22" fmla="*/ 180 w 474"/>
                    <a:gd name="T23" fmla="*/ 476 h 678"/>
                    <a:gd name="T24" fmla="*/ 220 w 474"/>
                    <a:gd name="T25" fmla="*/ 458 h 678"/>
                    <a:gd name="T26" fmla="*/ 260 w 474"/>
                    <a:gd name="T27" fmla="*/ 448 h 678"/>
                    <a:gd name="T28" fmla="*/ 284 w 474"/>
                    <a:gd name="T29" fmla="*/ 446 h 678"/>
                    <a:gd name="T30" fmla="*/ 334 w 474"/>
                    <a:gd name="T31" fmla="*/ 440 h 678"/>
                    <a:gd name="T32" fmla="*/ 384 w 474"/>
                    <a:gd name="T33" fmla="*/ 426 h 678"/>
                    <a:gd name="T34" fmla="*/ 436 w 474"/>
                    <a:gd name="T35" fmla="*/ 406 h 678"/>
                    <a:gd name="T36" fmla="*/ 434 w 474"/>
                    <a:gd name="T37" fmla="*/ 414 h 678"/>
                    <a:gd name="T38" fmla="*/ 434 w 474"/>
                    <a:gd name="T39" fmla="*/ 436 h 678"/>
                    <a:gd name="T40" fmla="*/ 444 w 474"/>
                    <a:gd name="T41" fmla="*/ 464 h 678"/>
                    <a:gd name="T42" fmla="*/ 464 w 474"/>
                    <a:gd name="T43" fmla="*/ 486 h 678"/>
                    <a:gd name="T44" fmla="*/ 474 w 474"/>
                    <a:gd name="T45" fmla="*/ 494 h 678"/>
                    <a:gd name="T46" fmla="*/ 406 w 474"/>
                    <a:gd name="T47" fmla="*/ 542 h 678"/>
                    <a:gd name="T48" fmla="*/ 302 w 474"/>
                    <a:gd name="T49" fmla="*/ 604 h 678"/>
                    <a:gd name="T50" fmla="*/ 238 w 474"/>
                    <a:gd name="T51" fmla="*/ 632 h 678"/>
                    <a:gd name="T52" fmla="*/ 170 w 474"/>
                    <a:gd name="T53" fmla="*/ 658 h 678"/>
                    <a:gd name="T54" fmla="*/ 98 w 474"/>
                    <a:gd name="T55" fmla="*/ 674 h 678"/>
                    <a:gd name="T56" fmla="*/ 92 w 474"/>
                    <a:gd name="T57" fmla="*/ 676 h 678"/>
                    <a:gd name="T58" fmla="*/ 76 w 474"/>
                    <a:gd name="T59" fmla="*/ 676 h 678"/>
                    <a:gd name="T60" fmla="*/ 66 w 474"/>
                    <a:gd name="T61" fmla="*/ 668 h 678"/>
                    <a:gd name="T62" fmla="*/ 56 w 474"/>
                    <a:gd name="T63" fmla="*/ 650 h 678"/>
                    <a:gd name="T64" fmla="*/ 32 w 474"/>
                    <a:gd name="T65" fmla="*/ 582 h 678"/>
                    <a:gd name="T66" fmla="*/ 20 w 474"/>
                    <a:gd name="T67" fmla="*/ 532 h 678"/>
                    <a:gd name="T68" fmla="*/ 6 w 474"/>
                    <a:gd name="T69" fmla="*/ 426 h 678"/>
                    <a:gd name="T70" fmla="*/ 0 w 474"/>
                    <a:gd name="T71" fmla="*/ 324 h 678"/>
                    <a:gd name="T72" fmla="*/ 2 w 474"/>
                    <a:gd name="T73" fmla="*/ 234 h 678"/>
                    <a:gd name="T74" fmla="*/ 6 w 474"/>
                    <a:gd name="T75" fmla="*/ 200 h 678"/>
                    <a:gd name="T76" fmla="*/ 10 w 474"/>
                    <a:gd name="T77" fmla="*/ 134 h 678"/>
                    <a:gd name="T78" fmla="*/ 12 w 474"/>
                    <a:gd name="T79" fmla="*/ 0 h 678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474"/>
                    <a:gd name="T121" fmla="*/ 0 h 678"/>
                    <a:gd name="T122" fmla="*/ 474 w 474"/>
                    <a:gd name="T123" fmla="*/ 678 h 678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474" h="678">
                      <a:moveTo>
                        <a:pt x="12" y="0"/>
                      </a:moveTo>
                      <a:lnTo>
                        <a:pt x="12" y="0"/>
                      </a:lnTo>
                      <a:lnTo>
                        <a:pt x="50" y="26"/>
                      </a:lnTo>
                      <a:lnTo>
                        <a:pt x="90" y="52"/>
                      </a:lnTo>
                      <a:lnTo>
                        <a:pt x="134" y="84"/>
                      </a:lnTo>
                      <a:lnTo>
                        <a:pt x="156" y="104"/>
                      </a:lnTo>
                      <a:lnTo>
                        <a:pt x="176" y="122"/>
                      </a:lnTo>
                      <a:lnTo>
                        <a:pt x="196" y="142"/>
                      </a:lnTo>
                      <a:lnTo>
                        <a:pt x="212" y="162"/>
                      </a:lnTo>
                      <a:lnTo>
                        <a:pt x="226" y="180"/>
                      </a:lnTo>
                      <a:lnTo>
                        <a:pt x="236" y="200"/>
                      </a:lnTo>
                      <a:lnTo>
                        <a:pt x="240" y="218"/>
                      </a:lnTo>
                      <a:lnTo>
                        <a:pt x="242" y="226"/>
                      </a:lnTo>
                      <a:lnTo>
                        <a:pt x="240" y="234"/>
                      </a:lnTo>
                      <a:lnTo>
                        <a:pt x="232" y="268"/>
                      </a:lnTo>
                      <a:lnTo>
                        <a:pt x="222" y="302"/>
                      </a:lnTo>
                      <a:lnTo>
                        <a:pt x="198" y="372"/>
                      </a:lnTo>
                      <a:lnTo>
                        <a:pt x="188" y="406"/>
                      </a:lnTo>
                      <a:lnTo>
                        <a:pt x="178" y="436"/>
                      </a:lnTo>
                      <a:lnTo>
                        <a:pt x="174" y="460"/>
                      </a:lnTo>
                      <a:lnTo>
                        <a:pt x="172" y="480"/>
                      </a:lnTo>
                      <a:lnTo>
                        <a:pt x="180" y="476"/>
                      </a:lnTo>
                      <a:lnTo>
                        <a:pt x="204" y="464"/>
                      </a:lnTo>
                      <a:lnTo>
                        <a:pt x="220" y="458"/>
                      </a:lnTo>
                      <a:lnTo>
                        <a:pt x="240" y="452"/>
                      </a:lnTo>
                      <a:lnTo>
                        <a:pt x="260" y="448"/>
                      </a:lnTo>
                      <a:lnTo>
                        <a:pt x="284" y="446"/>
                      </a:lnTo>
                      <a:lnTo>
                        <a:pt x="308" y="444"/>
                      </a:lnTo>
                      <a:lnTo>
                        <a:pt x="334" y="440"/>
                      </a:lnTo>
                      <a:lnTo>
                        <a:pt x="360" y="432"/>
                      </a:lnTo>
                      <a:lnTo>
                        <a:pt x="384" y="426"/>
                      </a:lnTo>
                      <a:lnTo>
                        <a:pt x="420" y="412"/>
                      </a:lnTo>
                      <a:lnTo>
                        <a:pt x="436" y="406"/>
                      </a:lnTo>
                      <a:lnTo>
                        <a:pt x="434" y="414"/>
                      </a:lnTo>
                      <a:lnTo>
                        <a:pt x="432" y="424"/>
                      </a:lnTo>
                      <a:lnTo>
                        <a:pt x="434" y="436"/>
                      </a:lnTo>
                      <a:lnTo>
                        <a:pt x="438" y="450"/>
                      </a:lnTo>
                      <a:lnTo>
                        <a:pt x="444" y="464"/>
                      </a:lnTo>
                      <a:lnTo>
                        <a:pt x="456" y="480"/>
                      </a:lnTo>
                      <a:lnTo>
                        <a:pt x="464" y="486"/>
                      </a:lnTo>
                      <a:lnTo>
                        <a:pt x="474" y="494"/>
                      </a:lnTo>
                      <a:lnTo>
                        <a:pt x="442" y="518"/>
                      </a:lnTo>
                      <a:lnTo>
                        <a:pt x="406" y="542"/>
                      </a:lnTo>
                      <a:lnTo>
                        <a:pt x="358" y="572"/>
                      </a:lnTo>
                      <a:lnTo>
                        <a:pt x="302" y="604"/>
                      </a:lnTo>
                      <a:lnTo>
                        <a:pt x="270" y="618"/>
                      </a:lnTo>
                      <a:lnTo>
                        <a:pt x="238" y="632"/>
                      </a:lnTo>
                      <a:lnTo>
                        <a:pt x="204" y="646"/>
                      </a:lnTo>
                      <a:lnTo>
                        <a:pt x="170" y="658"/>
                      </a:lnTo>
                      <a:lnTo>
                        <a:pt x="134" y="666"/>
                      </a:lnTo>
                      <a:lnTo>
                        <a:pt x="98" y="674"/>
                      </a:lnTo>
                      <a:lnTo>
                        <a:pt x="92" y="676"/>
                      </a:lnTo>
                      <a:lnTo>
                        <a:pt x="86" y="678"/>
                      </a:lnTo>
                      <a:lnTo>
                        <a:pt x="76" y="676"/>
                      </a:lnTo>
                      <a:lnTo>
                        <a:pt x="72" y="672"/>
                      </a:lnTo>
                      <a:lnTo>
                        <a:pt x="66" y="668"/>
                      </a:lnTo>
                      <a:lnTo>
                        <a:pt x="62" y="660"/>
                      </a:lnTo>
                      <a:lnTo>
                        <a:pt x="56" y="650"/>
                      </a:lnTo>
                      <a:lnTo>
                        <a:pt x="44" y="622"/>
                      </a:lnTo>
                      <a:lnTo>
                        <a:pt x="32" y="582"/>
                      </a:lnTo>
                      <a:lnTo>
                        <a:pt x="20" y="532"/>
                      </a:lnTo>
                      <a:lnTo>
                        <a:pt x="12" y="480"/>
                      </a:lnTo>
                      <a:lnTo>
                        <a:pt x="6" y="426"/>
                      </a:lnTo>
                      <a:lnTo>
                        <a:pt x="2" y="374"/>
                      </a:lnTo>
                      <a:lnTo>
                        <a:pt x="0" y="324"/>
                      </a:lnTo>
                      <a:lnTo>
                        <a:pt x="0" y="276"/>
                      </a:lnTo>
                      <a:lnTo>
                        <a:pt x="2" y="234"/>
                      </a:lnTo>
                      <a:lnTo>
                        <a:pt x="6" y="200"/>
                      </a:lnTo>
                      <a:lnTo>
                        <a:pt x="8" y="168"/>
                      </a:lnTo>
                      <a:lnTo>
                        <a:pt x="10" y="134"/>
                      </a:lnTo>
                      <a:lnTo>
                        <a:pt x="12" y="7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59" name="Freeform 519"/>
                <p:cNvSpPr>
                  <a:spLocks/>
                </p:cNvSpPr>
                <p:nvPr/>
              </p:nvSpPr>
              <p:spPr bwMode="auto">
                <a:xfrm>
                  <a:off x="1586" y="3540"/>
                  <a:ext cx="474" cy="678"/>
                </a:xfrm>
                <a:custGeom>
                  <a:avLst/>
                  <a:gdLst>
                    <a:gd name="T0" fmla="*/ 12 w 474"/>
                    <a:gd name="T1" fmla="*/ 0 h 678"/>
                    <a:gd name="T2" fmla="*/ 90 w 474"/>
                    <a:gd name="T3" fmla="*/ 52 h 678"/>
                    <a:gd name="T4" fmla="*/ 156 w 474"/>
                    <a:gd name="T5" fmla="*/ 104 h 678"/>
                    <a:gd name="T6" fmla="*/ 196 w 474"/>
                    <a:gd name="T7" fmla="*/ 142 h 678"/>
                    <a:gd name="T8" fmla="*/ 226 w 474"/>
                    <a:gd name="T9" fmla="*/ 180 h 678"/>
                    <a:gd name="T10" fmla="*/ 240 w 474"/>
                    <a:gd name="T11" fmla="*/ 218 h 678"/>
                    <a:gd name="T12" fmla="*/ 240 w 474"/>
                    <a:gd name="T13" fmla="*/ 234 h 678"/>
                    <a:gd name="T14" fmla="*/ 232 w 474"/>
                    <a:gd name="T15" fmla="*/ 268 h 678"/>
                    <a:gd name="T16" fmla="*/ 198 w 474"/>
                    <a:gd name="T17" fmla="*/ 372 h 678"/>
                    <a:gd name="T18" fmla="*/ 178 w 474"/>
                    <a:gd name="T19" fmla="*/ 436 h 678"/>
                    <a:gd name="T20" fmla="*/ 172 w 474"/>
                    <a:gd name="T21" fmla="*/ 480 h 678"/>
                    <a:gd name="T22" fmla="*/ 180 w 474"/>
                    <a:gd name="T23" fmla="*/ 476 h 678"/>
                    <a:gd name="T24" fmla="*/ 220 w 474"/>
                    <a:gd name="T25" fmla="*/ 458 h 678"/>
                    <a:gd name="T26" fmla="*/ 260 w 474"/>
                    <a:gd name="T27" fmla="*/ 448 h 678"/>
                    <a:gd name="T28" fmla="*/ 284 w 474"/>
                    <a:gd name="T29" fmla="*/ 446 h 678"/>
                    <a:gd name="T30" fmla="*/ 334 w 474"/>
                    <a:gd name="T31" fmla="*/ 440 h 678"/>
                    <a:gd name="T32" fmla="*/ 384 w 474"/>
                    <a:gd name="T33" fmla="*/ 426 h 678"/>
                    <a:gd name="T34" fmla="*/ 436 w 474"/>
                    <a:gd name="T35" fmla="*/ 406 h 678"/>
                    <a:gd name="T36" fmla="*/ 434 w 474"/>
                    <a:gd name="T37" fmla="*/ 414 h 678"/>
                    <a:gd name="T38" fmla="*/ 434 w 474"/>
                    <a:gd name="T39" fmla="*/ 436 h 678"/>
                    <a:gd name="T40" fmla="*/ 444 w 474"/>
                    <a:gd name="T41" fmla="*/ 464 h 678"/>
                    <a:gd name="T42" fmla="*/ 464 w 474"/>
                    <a:gd name="T43" fmla="*/ 486 h 678"/>
                    <a:gd name="T44" fmla="*/ 474 w 474"/>
                    <a:gd name="T45" fmla="*/ 494 h 678"/>
                    <a:gd name="T46" fmla="*/ 406 w 474"/>
                    <a:gd name="T47" fmla="*/ 542 h 678"/>
                    <a:gd name="T48" fmla="*/ 302 w 474"/>
                    <a:gd name="T49" fmla="*/ 604 h 678"/>
                    <a:gd name="T50" fmla="*/ 238 w 474"/>
                    <a:gd name="T51" fmla="*/ 632 h 678"/>
                    <a:gd name="T52" fmla="*/ 170 w 474"/>
                    <a:gd name="T53" fmla="*/ 658 h 678"/>
                    <a:gd name="T54" fmla="*/ 98 w 474"/>
                    <a:gd name="T55" fmla="*/ 674 h 678"/>
                    <a:gd name="T56" fmla="*/ 92 w 474"/>
                    <a:gd name="T57" fmla="*/ 676 h 678"/>
                    <a:gd name="T58" fmla="*/ 76 w 474"/>
                    <a:gd name="T59" fmla="*/ 676 h 678"/>
                    <a:gd name="T60" fmla="*/ 66 w 474"/>
                    <a:gd name="T61" fmla="*/ 668 h 678"/>
                    <a:gd name="T62" fmla="*/ 56 w 474"/>
                    <a:gd name="T63" fmla="*/ 650 h 678"/>
                    <a:gd name="T64" fmla="*/ 32 w 474"/>
                    <a:gd name="T65" fmla="*/ 582 h 678"/>
                    <a:gd name="T66" fmla="*/ 20 w 474"/>
                    <a:gd name="T67" fmla="*/ 532 h 678"/>
                    <a:gd name="T68" fmla="*/ 6 w 474"/>
                    <a:gd name="T69" fmla="*/ 426 h 678"/>
                    <a:gd name="T70" fmla="*/ 0 w 474"/>
                    <a:gd name="T71" fmla="*/ 324 h 678"/>
                    <a:gd name="T72" fmla="*/ 2 w 474"/>
                    <a:gd name="T73" fmla="*/ 234 h 678"/>
                    <a:gd name="T74" fmla="*/ 6 w 474"/>
                    <a:gd name="T75" fmla="*/ 200 h 678"/>
                    <a:gd name="T76" fmla="*/ 10 w 474"/>
                    <a:gd name="T77" fmla="*/ 134 h 678"/>
                    <a:gd name="T78" fmla="*/ 12 w 474"/>
                    <a:gd name="T79" fmla="*/ 0 h 678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474"/>
                    <a:gd name="T121" fmla="*/ 0 h 678"/>
                    <a:gd name="T122" fmla="*/ 474 w 474"/>
                    <a:gd name="T123" fmla="*/ 678 h 678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474" h="678">
                      <a:moveTo>
                        <a:pt x="12" y="0"/>
                      </a:moveTo>
                      <a:lnTo>
                        <a:pt x="12" y="0"/>
                      </a:lnTo>
                      <a:lnTo>
                        <a:pt x="50" y="26"/>
                      </a:lnTo>
                      <a:lnTo>
                        <a:pt x="90" y="52"/>
                      </a:lnTo>
                      <a:lnTo>
                        <a:pt x="134" y="84"/>
                      </a:lnTo>
                      <a:lnTo>
                        <a:pt x="156" y="104"/>
                      </a:lnTo>
                      <a:lnTo>
                        <a:pt x="176" y="122"/>
                      </a:lnTo>
                      <a:lnTo>
                        <a:pt x="196" y="142"/>
                      </a:lnTo>
                      <a:lnTo>
                        <a:pt x="212" y="162"/>
                      </a:lnTo>
                      <a:lnTo>
                        <a:pt x="226" y="180"/>
                      </a:lnTo>
                      <a:lnTo>
                        <a:pt x="236" y="200"/>
                      </a:lnTo>
                      <a:lnTo>
                        <a:pt x="240" y="218"/>
                      </a:lnTo>
                      <a:lnTo>
                        <a:pt x="242" y="226"/>
                      </a:lnTo>
                      <a:lnTo>
                        <a:pt x="240" y="234"/>
                      </a:lnTo>
                      <a:lnTo>
                        <a:pt x="232" y="268"/>
                      </a:lnTo>
                      <a:lnTo>
                        <a:pt x="222" y="302"/>
                      </a:lnTo>
                      <a:lnTo>
                        <a:pt x="198" y="372"/>
                      </a:lnTo>
                      <a:lnTo>
                        <a:pt x="188" y="406"/>
                      </a:lnTo>
                      <a:lnTo>
                        <a:pt x="178" y="436"/>
                      </a:lnTo>
                      <a:lnTo>
                        <a:pt x="174" y="460"/>
                      </a:lnTo>
                      <a:lnTo>
                        <a:pt x="172" y="480"/>
                      </a:lnTo>
                      <a:lnTo>
                        <a:pt x="180" y="476"/>
                      </a:lnTo>
                      <a:lnTo>
                        <a:pt x="204" y="464"/>
                      </a:lnTo>
                      <a:lnTo>
                        <a:pt x="220" y="458"/>
                      </a:lnTo>
                      <a:lnTo>
                        <a:pt x="240" y="452"/>
                      </a:lnTo>
                      <a:lnTo>
                        <a:pt x="260" y="448"/>
                      </a:lnTo>
                      <a:lnTo>
                        <a:pt x="284" y="446"/>
                      </a:lnTo>
                      <a:lnTo>
                        <a:pt x="308" y="444"/>
                      </a:lnTo>
                      <a:lnTo>
                        <a:pt x="334" y="440"/>
                      </a:lnTo>
                      <a:lnTo>
                        <a:pt x="360" y="432"/>
                      </a:lnTo>
                      <a:lnTo>
                        <a:pt x="384" y="426"/>
                      </a:lnTo>
                      <a:lnTo>
                        <a:pt x="420" y="412"/>
                      </a:lnTo>
                      <a:lnTo>
                        <a:pt x="436" y="406"/>
                      </a:lnTo>
                      <a:lnTo>
                        <a:pt x="434" y="414"/>
                      </a:lnTo>
                      <a:lnTo>
                        <a:pt x="432" y="424"/>
                      </a:lnTo>
                      <a:lnTo>
                        <a:pt x="434" y="436"/>
                      </a:lnTo>
                      <a:lnTo>
                        <a:pt x="438" y="450"/>
                      </a:lnTo>
                      <a:lnTo>
                        <a:pt x="444" y="464"/>
                      </a:lnTo>
                      <a:lnTo>
                        <a:pt x="456" y="480"/>
                      </a:lnTo>
                      <a:lnTo>
                        <a:pt x="464" y="486"/>
                      </a:lnTo>
                      <a:lnTo>
                        <a:pt x="474" y="494"/>
                      </a:lnTo>
                      <a:lnTo>
                        <a:pt x="442" y="518"/>
                      </a:lnTo>
                      <a:lnTo>
                        <a:pt x="406" y="542"/>
                      </a:lnTo>
                      <a:lnTo>
                        <a:pt x="358" y="572"/>
                      </a:lnTo>
                      <a:lnTo>
                        <a:pt x="302" y="604"/>
                      </a:lnTo>
                      <a:lnTo>
                        <a:pt x="270" y="618"/>
                      </a:lnTo>
                      <a:lnTo>
                        <a:pt x="238" y="632"/>
                      </a:lnTo>
                      <a:lnTo>
                        <a:pt x="204" y="646"/>
                      </a:lnTo>
                      <a:lnTo>
                        <a:pt x="170" y="658"/>
                      </a:lnTo>
                      <a:lnTo>
                        <a:pt x="134" y="666"/>
                      </a:lnTo>
                      <a:lnTo>
                        <a:pt x="98" y="674"/>
                      </a:lnTo>
                      <a:lnTo>
                        <a:pt x="92" y="676"/>
                      </a:lnTo>
                      <a:lnTo>
                        <a:pt x="86" y="678"/>
                      </a:lnTo>
                      <a:lnTo>
                        <a:pt x="76" y="676"/>
                      </a:lnTo>
                      <a:lnTo>
                        <a:pt x="72" y="672"/>
                      </a:lnTo>
                      <a:lnTo>
                        <a:pt x="66" y="668"/>
                      </a:lnTo>
                      <a:lnTo>
                        <a:pt x="62" y="660"/>
                      </a:lnTo>
                      <a:lnTo>
                        <a:pt x="56" y="650"/>
                      </a:lnTo>
                      <a:lnTo>
                        <a:pt x="44" y="622"/>
                      </a:lnTo>
                      <a:lnTo>
                        <a:pt x="32" y="582"/>
                      </a:lnTo>
                      <a:lnTo>
                        <a:pt x="20" y="532"/>
                      </a:lnTo>
                      <a:lnTo>
                        <a:pt x="12" y="480"/>
                      </a:lnTo>
                      <a:lnTo>
                        <a:pt x="6" y="426"/>
                      </a:lnTo>
                      <a:lnTo>
                        <a:pt x="2" y="374"/>
                      </a:lnTo>
                      <a:lnTo>
                        <a:pt x="0" y="324"/>
                      </a:lnTo>
                      <a:lnTo>
                        <a:pt x="0" y="276"/>
                      </a:lnTo>
                      <a:lnTo>
                        <a:pt x="2" y="234"/>
                      </a:lnTo>
                      <a:lnTo>
                        <a:pt x="6" y="200"/>
                      </a:lnTo>
                      <a:lnTo>
                        <a:pt x="8" y="168"/>
                      </a:lnTo>
                      <a:lnTo>
                        <a:pt x="10" y="134"/>
                      </a:lnTo>
                      <a:lnTo>
                        <a:pt x="12" y="7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60" name="Freeform 520"/>
                <p:cNvSpPr>
                  <a:spLocks/>
                </p:cNvSpPr>
                <p:nvPr/>
              </p:nvSpPr>
              <p:spPr bwMode="auto">
                <a:xfrm>
                  <a:off x="1652" y="3562"/>
                  <a:ext cx="142" cy="370"/>
                </a:xfrm>
                <a:custGeom>
                  <a:avLst/>
                  <a:gdLst>
                    <a:gd name="T0" fmla="*/ 0 w 142"/>
                    <a:gd name="T1" fmla="*/ 0 h 370"/>
                    <a:gd name="T2" fmla="*/ 0 w 142"/>
                    <a:gd name="T3" fmla="*/ 0 h 370"/>
                    <a:gd name="T4" fmla="*/ 10 w 142"/>
                    <a:gd name="T5" fmla="*/ 8 h 370"/>
                    <a:gd name="T6" fmla="*/ 32 w 142"/>
                    <a:gd name="T7" fmla="*/ 30 h 370"/>
                    <a:gd name="T8" fmla="*/ 62 w 142"/>
                    <a:gd name="T9" fmla="*/ 64 h 370"/>
                    <a:gd name="T10" fmla="*/ 78 w 142"/>
                    <a:gd name="T11" fmla="*/ 84 h 370"/>
                    <a:gd name="T12" fmla="*/ 92 w 142"/>
                    <a:gd name="T13" fmla="*/ 108 h 370"/>
                    <a:gd name="T14" fmla="*/ 108 w 142"/>
                    <a:gd name="T15" fmla="*/ 134 h 370"/>
                    <a:gd name="T16" fmla="*/ 120 w 142"/>
                    <a:gd name="T17" fmla="*/ 162 h 370"/>
                    <a:gd name="T18" fmla="*/ 132 w 142"/>
                    <a:gd name="T19" fmla="*/ 194 h 370"/>
                    <a:gd name="T20" fmla="*/ 138 w 142"/>
                    <a:gd name="T21" fmla="*/ 226 h 370"/>
                    <a:gd name="T22" fmla="*/ 142 w 142"/>
                    <a:gd name="T23" fmla="*/ 260 h 370"/>
                    <a:gd name="T24" fmla="*/ 142 w 142"/>
                    <a:gd name="T25" fmla="*/ 276 h 370"/>
                    <a:gd name="T26" fmla="*/ 142 w 142"/>
                    <a:gd name="T27" fmla="*/ 294 h 370"/>
                    <a:gd name="T28" fmla="*/ 140 w 142"/>
                    <a:gd name="T29" fmla="*/ 312 h 370"/>
                    <a:gd name="T30" fmla="*/ 136 w 142"/>
                    <a:gd name="T31" fmla="*/ 332 h 370"/>
                    <a:gd name="T32" fmla="*/ 130 w 142"/>
                    <a:gd name="T33" fmla="*/ 350 h 370"/>
                    <a:gd name="T34" fmla="*/ 122 w 142"/>
                    <a:gd name="T35" fmla="*/ 370 h 370"/>
                    <a:gd name="T36" fmla="*/ 122 w 142"/>
                    <a:gd name="T37" fmla="*/ 370 h 370"/>
                    <a:gd name="T38" fmla="*/ 124 w 142"/>
                    <a:gd name="T39" fmla="*/ 362 h 370"/>
                    <a:gd name="T40" fmla="*/ 128 w 142"/>
                    <a:gd name="T41" fmla="*/ 340 h 370"/>
                    <a:gd name="T42" fmla="*/ 130 w 142"/>
                    <a:gd name="T43" fmla="*/ 306 h 370"/>
                    <a:gd name="T44" fmla="*/ 130 w 142"/>
                    <a:gd name="T45" fmla="*/ 286 h 370"/>
                    <a:gd name="T46" fmla="*/ 128 w 142"/>
                    <a:gd name="T47" fmla="*/ 262 h 370"/>
                    <a:gd name="T48" fmla="*/ 122 w 142"/>
                    <a:gd name="T49" fmla="*/ 236 h 370"/>
                    <a:gd name="T50" fmla="*/ 116 w 142"/>
                    <a:gd name="T51" fmla="*/ 208 h 370"/>
                    <a:gd name="T52" fmla="*/ 106 w 142"/>
                    <a:gd name="T53" fmla="*/ 178 h 370"/>
                    <a:gd name="T54" fmla="*/ 94 w 142"/>
                    <a:gd name="T55" fmla="*/ 146 h 370"/>
                    <a:gd name="T56" fmla="*/ 76 w 142"/>
                    <a:gd name="T57" fmla="*/ 112 h 370"/>
                    <a:gd name="T58" fmla="*/ 56 w 142"/>
                    <a:gd name="T59" fmla="*/ 76 h 370"/>
                    <a:gd name="T60" fmla="*/ 30 w 142"/>
                    <a:gd name="T61" fmla="*/ 38 h 370"/>
                    <a:gd name="T62" fmla="*/ 0 w 142"/>
                    <a:gd name="T63" fmla="*/ 0 h 3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142"/>
                    <a:gd name="T97" fmla="*/ 0 h 370"/>
                    <a:gd name="T98" fmla="*/ 142 w 142"/>
                    <a:gd name="T99" fmla="*/ 370 h 3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142" h="37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" y="8"/>
                      </a:lnTo>
                      <a:lnTo>
                        <a:pt x="32" y="30"/>
                      </a:lnTo>
                      <a:lnTo>
                        <a:pt x="62" y="64"/>
                      </a:lnTo>
                      <a:lnTo>
                        <a:pt x="78" y="84"/>
                      </a:lnTo>
                      <a:lnTo>
                        <a:pt x="92" y="108"/>
                      </a:lnTo>
                      <a:lnTo>
                        <a:pt x="108" y="134"/>
                      </a:lnTo>
                      <a:lnTo>
                        <a:pt x="120" y="162"/>
                      </a:lnTo>
                      <a:lnTo>
                        <a:pt x="132" y="194"/>
                      </a:lnTo>
                      <a:lnTo>
                        <a:pt x="138" y="226"/>
                      </a:lnTo>
                      <a:lnTo>
                        <a:pt x="142" y="260"/>
                      </a:lnTo>
                      <a:lnTo>
                        <a:pt x="142" y="276"/>
                      </a:lnTo>
                      <a:lnTo>
                        <a:pt x="142" y="294"/>
                      </a:lnTo>
                      <a:lnTo>
                        <a:pt x="140" y="312"/>
                      </a:lnTo>
                      <a:lnTo>
                        <a:pt x="136" y="332"/>
                      </a:lnTo>
                      <a:lnTo>
                        <a:pt x="130" y="350"/>
                      </a:lnTo>
                      <a:lnTo>
                        <a:pt x="122" y="370"/>
                      </a:lnTo>
                      <a:lnTo>
                        <a:pt x="124" y="362"/>
                      </a:lnTo>
                      <a:lnTo>
                        <a:pt x="128" y="340"/>
                      </a:lnTo>
                      <a:lnTo>
                        <a:pt x="130" y="306"/>
                      </a:lnTo>
                      <a:lnTo>
                        <a:pt x="130" y="286"/>
                      </a:lnTo>
                      <a:lnTo>
                        <a:pt x="128" y="262"/>
                      </a:lnTo>
                      <a:lnTo>
                        <a:pt x="122" y="236"/>
                      </a:lnTo>
                      <a:lnTo>
                        <a:pt x="116" y="208"/>
                      </a:lnTo>
                      <a:lnTo>
                        <a:pt x="106" y="178"/>
                      </a:lnTo>
                      <a:lnTo>
                        <a:pt x="94" y="146"/>
                      </a:lnTo>
                      <a:lnTo>
                        <a:pt x="76" y="112"/>
                      </a:lnTo>
                      <a:lnTo>
                        <a:pt x="56" y="76"/>
                      </a:lnTo>
                      <a:lnTo>
                        <a:pt x="30" y="3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61" name="Freeform 521"/>
                <p:cNvSpPr>
                  <a:spLocks/>
                </p:cNvSpPr>
                <p:nvPr/>
              </p:nvSpPr>
              <p:spPr bwMode="auto">
                <a:xfrm>
                  <a:off x="1652" y="3562"/>
                  <a:ext cx="142" cy="370"/>
                </a:xfrm>
                <a:custGeom>
                  <a:avLst/>
                  <a:gdLst>
                    <a:gd name="T0" fmla="*/ 0 w 142"/>
                    <a:gd name="T1" fmla="*/ 0 h 370"/>
                    <a:gd name="T2" fmla="*/ 0 w 142"/>
                    <a:gd name="T3" fmla="*/ 0 h 370"/>
                    <a:gd name="T4" fmla="*/ 10 w 142"/>
                    <a:gd name="T5" fmla="*/ 8 h 370"/>
                    <a:gd name="T6" fmla="*/ 32 w 142"/>
                    <a:gd name="T7" fmla="*/ 30 h 370"/>
                    <a:gd name="T8" fmla="*/ 62 w 142"/>
                    <a:gd name="T9" fmla="*/ 64 h 370"/>
                    <a:gd name="T10" fmla="*/ 78 w 142"/>
                    <a:gd name="T11" fmla="*/ 84 h 370"/>
                    <a:gd name="T12" fmla="*/ 92 w 142"/>
                    <a:gd name="T13" fmla="*/ 108 h 370"/>
                    <a:gd name="T14" fmla="*/ 108 w 142"/>
                    <a:gd name="T15" fmla="*/ 134 h 370"/>
                    <a:gd name="T16" fmla="*/ 120 w 142"/>
                    <a:gd name="T17" fmla="*/ 162 h 370"/>
                    <a:gd name="T18" fmla="*/ 132 w 142"/>
                    <a:gd name="T19" fmla="*/ 194 h 370"/>
                    <a:gd name="T20" fmla="*/ 138 w 142"/>
                    <a:gd name="T21" fmla="*/ 226 h 370"/>
                    <a:gd name="T22" fmla="*/ 142 w 142"/>
                    <a:gd name="T23" fmla="*/ 260 h 370"/>
                    <a:gd name="T24" fmla="*/ 142 w 142"/>
                    <a:gd name="T25" fmla="*/ 276 h 370"/>
                    <a:gd name="T26" fmla="*/ 142 w 142"/>
                    <a:gd name="T27" fmla="*/ 294 h 370"/>
                    <a:gd name="T28" fmla="*/ 140 w 142"/>
                    <a:gd name="T29" fmla="*/ 312 h 370"/>
                    <a:gd name="T30" fmla="*/ 136 w 142"/>
                    <a:gd name="T31" fmla="*/ 332 h 370"/>
                    <a:gd name="T32" fmla="*/ 130 w 142"/>
                    <a:gd name="T33" fmla="*/ 350 h 370"/>
                    <a:gd name="T34" fmla="*/ 122 w 142"/>
                    <a:gd name="T35" fmla="*/ 370 h 370"/>
                    <a:gd name="T36" fmla="*/ 122 w 142"/>
                    <a:gd name="T37" fmla="*/ 370 h 370"/>
                    <a:gd name="T38" fmla="*/ 124 w 142"/>
                    <a:gd name="T39" fmla="*/ 362 h 370"/>
                    <a:gd name="T40" fmla="*/ 128 w 142"/>
                    <a:gd name="T41" fmla="*/ 340 h 370"/>
                    <a:gd name="T42" fmla="*/ 130 w 142"/>
                    <a:gd name="T43" fmla="*/ 306 h 370"/>
                    <a:gd name="T44" fmla="*/ 130 w 142"/>
                    <a:gd name="T45" fmla="*/ 286 h 370"/>
                    <a:gd name="T46" fmla="*/ 128 w 142"/>
                    <a:gd name="T47" fmla="*/ 262 h 370"/>
                    <a:gd name="T48" fmla="*/ 122 w 142"/>
                    <a:gd name="T49" fmla="*/ 236 h 370"/>
                    <a:gd name="T50" fmla="*/ 116 w 142"/>
                    <a:gd name="T51" fmla="*/ 208 h 370"/>
                    <a:gd name="T52" fmla="*/ 106 w 142"/>
                    <a:gd name="T53" fmla="*/ 178 h 370"/>
                    <a:gd name="T54" fmla="*/ 94 w 142"/>
                    <a:gd name="T55" fmla="*/ 146 h 370"/>
                    <a:gd name="T56" fmla="*/ 76 w 142"/>
                    <a:gd name="T57" fmla="*/ 112 h 370"/>
                    <a:gd name="T58" fmla="*/ 56 w 142"/>
                    <a:gd name="T59" fmla="*/ 76 h 370"/>
                    <a:gd name="T60" fmla="*/ 30 w 142"/>
                    <a:gd name="T61" fmla="*/ 38 h 370"/>
                    <a:gd name="T62" fmla="*/ 0 w 142"/>
                    <a:gd name="T63" fmla="*/ 0 h 3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142"/>
                    <a:gd name="T97" fmla="*/ 0 h 370"/>
                    <a:gd name="T98" fmla="*/ 142 w 142"/>
                    <a:gd name="T99" fmla="*/ 370 h 3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142" h="37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" y="8"/>
                      </a:lnTo>
                      <a:lnTo>
                        <a:pt x="32" y="30"/>
                      </a:lnTo>
                      <a:lnTo>
                        <a:pt x="62" y="64"/>
                      </a:lnTo>
                      <a:lnTo>
                        <a:pt x="78" y="84"/>
                      </a:lnTo>
                      <a:lnTo>
                        <a:pt x="92" y="108"/>
                      </a:lnTo>
                      <a:lnTo>
                        <a:pt x="108" y="134"/>
                      </a:lnTo>
                      <a:lnTo>
                        <a:pt x="120" y="162"/>
                      </a:lnTo>
                      <a:lnTo>
                        <a:pt x="132" y="194"/>
                      </a:lnTo>
                      <a:lnTo>
                        <a:pt x="138" y="226"/>
                      </a:lnTo>
                      <a:lnTo>
                        <a:pt x="142" y="260"/>
                      </a:lnTo>
                      <a:lnTo>
                        <a:pt x="142" y="276"/>
                      </a:lnTo>
                      <a:lnTo>
                        <a:pt x="142" y="294"/>
                      </a:lnTo>
                      <a:lnTo>
                        <a:pt x="140" y="312"/>
                      </a:lnTo>
                      <a:lnTo>
                        <a:pt x="136" y="332"/>
                      </a:lnTo>
                      <a:lnTo>
                        <a:pt x="130" y="350"/>
                      </a:lnTo>
                      <a:lnTo>
                        <a:pt x="122" y="370"/>
                      </a:lnTo>
                      <a:lnTo>
                        <a:pt x="124" y="362"/>
                      </a:lnTo>
                      <a:lnTo>
                        <a:pt x="128" y="340"/>
                      </a:lnTo>
                      <a:lnTo>
                        <a:pt x="130" y="306"/>
                      </a:lnTo>
                      <a:lnTo>
                        <a:pt x="130" y="286"/>
                      </a:lnTo>
                      <a:lnTo>
                        <a:pt x="128" y="262"/>
                      </a:lnTo>
                      <a:lnTo>
                        <a:pt x="122" y="236"/>
                      </a:lnTo>
                      <a:lnTo>
                        <a:pt x="116" y="208"/>
                      </a:lnTo>
                      <a:lnTo>
                        <a:pt x="106" y="178"/>
                      </a:lnTo>
                      <a:lnTo>
                        <a:pt x="94" y="146"/>
                      </a:lnTo>
                      <a:lnTo>
                        <a:pt x="76" y="112"/>
                      </a:lnTo>
                      <a:lnTo>
                        <a:pt x="56" y="76"/>
                      </a:lnTo>
                      <a:lnTo>
                        <a:pt x="30" y="38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62" name="Freeform 522"/>
                <p:cNvSpPr>
                  <a:spLocks/>
                </p:cNvSpPr>
                <p:nvPr/>
              </p:nvSpPr>
              <p:spPr bwMode="auto">
                <a:xfrm>
                  <a:off x="2150" y="3390"/>
                  <a:ext cx="8" cy="14"/>
                </a:xfrm>
                <a:custGeom>
                  <a:avLst/>
                  <a:gdLst>
                    <a:gd name="T0" fmla="*/ 6 w 8"/>
                    <a:gd name="T1" fmla="*/ 0 h 14"/>
                    <a:gd name="T2" fmla="*/ 6 w 8"/>
                    <a:gd name="T3" fmla="*/ 0 h 14"/>
                    <a:gd name="T4" fmla="*/ 8 w 8"/>
                    <a:gd name="T5" fmla="*/ 6 h 14"/>
                    <a:gd name="T6" fmla="*/ 6 w 8"/>
                    <a:gd name="T7" fmla="*/ 10 h 14"/>
                    <a:gd name="T8" fmla="*/ 0 w 8"/>
                    <a:gd name="T9" fmla="*/ 14 h 14"/>
                    <a:gd name="T10" fmla="*/ 0 w 8"/>
                    <a:gd name="T11" fmla="*/ 14 h 14"/>
                    <a:gd name="T12" fmla="*/ 2 w 8"/>
                    <a:gd name="T13" fmla="*/ 8 h 14"/>
                    <a:gd name="T14" fmla="*/ 6 w 8"/>
                    <a:gd name="T15" fmla="*/ 0 h 1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8"/>
                    <a:gd name="T25" fmla="*/ 0 h 14"/>
                    <a:gd name="T26" fmla="*/ 8 w 8"/>
                    <a:gd name="T27" fmla="*/ 14 h 14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8" h="14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8" y="6"/>
                      </a:lnTo>
                      <a:lnTo>
                        <a:pt x="6" y="10"/>
                      </a:lnTo>
                      <a:lnTo>
                        <a:pt x="0" y="14"/>
                      </a:lnTo>
                      <a:lnTo>
                        <a:pt x="2" y="8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63" name="Freeform 523"/>
                <p:cNvSpPr>
                  <a:spLocks/>
                </p:cNvSpPr>
                <p:nvPr/>
              </p:nvSpPr>
              <p:spPr bwMode="auto">
                <a:xfrm>
                  <a:off x="2150" y="3390"/>
                  <a:ext cx="8" cy="14"/>
                </a:xfrm>
                <a:custGeom>
                  <a:avLst/>
                  <a:gdLst>
                    <a:gd name="T0" fmla="*/ 6 w 8"/>
                    <a:gd name="T1" fmla="*/ 0 h 14"/>
                    <a:gd name="T2" fmla="*/ 6 w 8"/>
                    <a:gd name="T3" fmla="*/ 0 h 14"/>
                    <a:gd name="T4" fmla="*/ 8 w 8"/>
                    <a:gd name="T5" fmla="*/ 6 h 14"/>
                    <a:gd name="T6" fmla="*/ 6 w 8"/>
                    <a:gd name="T7" fmla="*/ 10 h 14"/>
                    <a:gd name="T8" fmla="*/ 0 w 8"/>
                    <a:gd name="T9" fmla="*/ 14 h 14"/>
                    <a:gd name="T10" fmla="*/ 0 w 8"/>
                    <a:gd name="T11" fmla="*/ 14 h 14"/>
                    <a:gd name="T12" fmla="*/ 2 w 8"/>
                    <a:gd name="T13" fmla="*/ 8 h 14"/>
                    <a:gd name="T14" fmla="*/ 6 w 8"/>
                    <a:gd name="T15" fmla="*/ 0 h 1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8"/>
                    <a:gd name="T25" fmla="*/ 0 h 14"/>
                    <a:gd name="T26" fmla="*/ 8 w 8"/>
                    <a:gd name="T27" fmla="*/ 14 h 14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8" h="14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8" y="6"/>
                      </a:lnTo>
                      <a:lnTo>
                        <a:pt x="6" y="10"/>
                      </a:lnTo>
                      <a:lnTo>
                        <a:pt x="0" y="14"/>
                      </a:lnTo>
                      <a:lnTo>
                        <a:pt x="2" y="8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64" name="Freeform 524"/>
                <p:cNvSpPr>
                  <a:spLocks/>
                </p:cNvSpPr>
                <p:nvPr/>
              </p:nvSpPr>
              <p:spPr bwMode="auto">
                <a:xfrm>
                  <a:off x="1998" y="3318"/>
                  <a:ext cx="116" cy="110"/>
                </a:xfrm>
                <a:custGeom>
                  <a:avLst/>
                  <a:gdLst>
                    <a:gd name="T0" fmla="*/ 116 w 116"/>
                    <a:gd name="T1" fmla="*/ 84 h 110"/>
                    <a:gd name="T2" fmla="*/ 116 w 116"/>
                    <a:gd name="T3" fmla="*/ 84 h 110"/>
                    <a:gd name="T4" fmla="*/ 108 w 116"/>
                    <a:gd name="T5" fmla="*/ 84 h 110"/>
                    <a:gd name="T6" fmla="*/ 88 w 116"/>
                    <a:gd name="T7" fmla="*/ 78 h 110"/>
                    <a:gd name="T8" fmla="*/ 74 w 116"/>
                    <a:gd name="T9" fmla="*/ 74 h 110"/>
                    <a:gd name="T10" fmla="*/ 62 w 116"/>
                    <a:gd name="T11" fmla="*/ 68 h 110"/>
                    <a:gd name="T12" fmla="*/ 48 w 116"/>
                    <a:gd name="T13" fmla="*/ 60 h 110"/>
                    <a:gd name="T14" fmla="*/ 36 w 116"/>
                    <a:gd name="T15" fmla="*/ 52 h 110"/>
                    <a:gd name="T16" fmla="*/ 36 w 116"/>
                    <a:gd name="T17" fmla="*/ 52 h 110"/>
                    <a:gd name="T18" fmla="*/ 18 w 116"/>
                    <a:gd name="T19" fmla="*/ 30 h 110"/>
                    <a:gd name="T20" fmla="*/ 6 w 116"/>
                    <a:gd name="T21" fmla="*/ 14 h 110"/>
                    <a:gd name="T22" fmla="*/ 2 w 116"/>
                    <a:gd name="T23" fmla="*/ 4 h 110"/>
                    <a:gd name="T24" fmla="*/ 0 w 116"/>
                    <a:gd name="T25" fmla="*/ 0 h 110"/>
                    <a:gd name="T26" fmla="*/ 0 w 116"/>
                    <a:gd name="T27" fmla="*/ 0 h 110"/>
                    <a:gd name="T28" fmla="*/ 4 w 116"/>
                    <a:gd name="T29" fmla="*/ 12 h 110"/>
                    <a:gd name="T30" fmla="*/ 14 w 116"/>
                    <a:gd name="T31" fmla="*/ 38 h 110"/>
                    <a:gd name="T32" fmla="*/ 22 w 116"/>
                    <a:gd name="T33" fmla="*/ 54 h 110"/>
                    <a:gd name="T34" fmla="*/ 30 w 116"/>
                    <a:gd name="T35" fmla="*/ 70 h 110"/>
                    <a:gd name="T36" fmla="*/ 40 w 116"/>
                    <a:gd name="T37" fmla="*/ 84 h 110"/>
                    <a:gd name="T38" fmla="*/ 52 w 116"/>
                    <a:gd name="T39" fmla="*/ 98 h 110"/>
                    <a:gd name="T40" fmla="*/ 52 w 116"/>
                    <a:gd name="T41" fmla="*/ 98 h 110"/>
                    <a:gd name="T42" fmla="*/ 64 w 116"/>
                    <a:gd name="T43" fmla="*/ 106 h 110"/>
                    <a:gd name="T44" fmla="*/ 74 w 116"/>
                    <a:gd name="T45" fmla="*/ 110 h 110"/>
                    <a:gd name="T46" fmla="*/ 84 w 116"/>
                    <a:gd name="T47" fmla="*/ 110 h 110"/>
                    <a:gd name="T48" fmla="*/ 92 w 116"/>
                    <a:gd name="T49" fmla="*/ 108 h 110"/>
                    <a:gd name="T50" fmla="*/ 100 w 116"/>
                    <a:gd name="T51" fmla="*/ 102 h 110"/>
                    <a:gd name="T52" fmla="*/ 106 w 116"/>
                    <a:gd name="T53" fmla="*/ 96 h 110"/>
                    <a:gd name="T54" fmla="*/ 116 w 116"/>
                    <a:gd name="T55" fmla="*/ 84 h 110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116"/>
                    <a:gd name="T85" fmla="*/ 0 h 110"/>
                    <a:gd name="T86" fmla="*/ 116 w 116"/>
                    <a:gd name="T87" fmla="*/ 110 h 110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116" h="110">
                      <a:moveTo>
                        <a:pt x="116" y="84"/>
                      </a:moveTo>
                      <a:lnTo>
                        <a:pt x="116" y="84"/>
                      </a:lnTo>
                      <a:lnTo>
                        <a:pt x="108" y="84"/>
                      </a:lnTo>
                      <a:lnTo>
                        <a:pt x="88" y="78"/>
                      </a:lnTo>
                      <a:lnTo>
                        <a:pt x="74" y="74"/>
                      </a:lnTo>
                      <a:lnTo>
                        <a:pt x="62" y="68"/>
                      </a:lnTo>
                      <a:lnTo>
                        <a:pt x="48" y="60"/>
                      </a:lnTo>
                      <a:lnTo>
                        <a:pt x="36" y="52"/>
                      </a:lnTo>
                      <a:lnTo>
                        <a:pt x="18" y="30"/>
                      </a:lnTo>
                      <a:lnTo>
                        <a:pt x="6" y="14"/>
                      </a:lnTo>
                      <a:lnTo>
                        <a:pt x="2" y="4"/>
                      </a:lnTo>
                      <a:lnTo>
                        <a:pt x="0" y="0"/>
                      </a:lnTo>
                      <a:lnTo>
                        <a:pt x="4" y="12"/>
                      </a:lnTo>
                      <a:lnTo>
                        <a:pt x="14" y="38"/>
                      </a:lnTo>
                      <a:lnTo>
                        <a:pt x="22" y="54"/>
                      </a:lnTo>
                      <a:lnTo>
                        <a:pt x="30" y="70"/>
                      </a:lnTo>
                      <a:lnTo>
                        <a:pt x="40" y="84"/>
                      </a:lnTo>
                      <a:lnTo>
                        <a:pt x="52" y="98"/>
                      </a:lnTo>
                      <a:lnTo>
                        <a:pt x="64" y="106"/>
                      </a:lnTo>
                      <a:lnTo>
                        <a:pt x="74" y="110"/>
                      </a:lnTo>
                      <a:lnTo>
                        <a:pt x="84" y="110"/>
                      </a:lnTo>
                      <a:lnTo>
                        <a:pt x="92" y="108"/>
                      </a:lnTo>
                      <a:lnTo>
                        <a:pt x="100" y="102"/>
                      </a:lnTo>
                      <a:lnTo>
                        <a:pt x="106" y="96"/>
                      </a:lnTo>
                      <a:lnTo>
                        <a:pt x="116" y="84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65" name="Freeform 525"/>
                <p:cNvSpPr>
                  <a:spLocks/>
                </p:cNvSpPr>
                <p:nvPr/>
              </p:nvSpPr>
              <p:spPr bwMode="auto">
                <a:xfrm>
                  <a:off x="1998" y="3318"/>
                  <a:ext cx="116" cy="110"/>
                </a:xfrm>
                <a:custGeom>
                  <a:avLst/>
                  <a:gdLst>
                    <a:gd name="T0" fmla="*/ 116 w 116"/>
                    <a:gd name="T1" fmla="*/ 84 h 110"/>
                    <a:gd name="T2" fmla="*/ 116 w 116"/>
                    <a:gd name="T3" fmla="*/ 84 h 110"/>
                    <a:gd name="T4" fmla="*/ 108 w 116"/>
                    <a:gd name="T5" fmla="*/ 84 h 110"/>
                    <a:gd name="T6" fmla="*/ 88 w 116"/>
                    <a:gd name="T7" fmla="*/ 78 h 110"/>
                    <a:gd name="T8" fmla="*/ 74 w 116"/>
                    <a:gd name="T9" fmla="*/ 74 h 110"/>
                    <a:gd name="T10" fmla="*/ 62 w 116"/>
                    <a:gd name="T11" fmla="*/ 68 h 110"/>
                    <a:gd name="T12" fmla="*/ 48 w 116"/>
                    <a:gd name="T13" fmla="*/ 60 h 110"/>
                    <a:gd name="T14" fmla="*/ 36 w 116"/>
                    <a:gd name="T15" fmla="*/ 52 h 110"/>
                    <a:gd name="T16" fmla="*/ 36 w 116"/>
                    <a:gd name="T17" fmla="*/ 52 h 110"/>
                    <a:gd name="T18" fmla="*/ 18 w 116"/>
                    <a:gd name="T19" fmla="*/ 30 h 110"/>
                    <a:gd name="T20" fmla="*/ 6 w 116"/>
                    <a:gd name="T21" fmla="*/ 14 h 110"/>
                    <a:gd name="T22" fmla="*/ 2 w 116"/>
                    <a:gd name="T23" fmla="*/ 4 h 110"/>
                    <a:gd name="T24" fmla="*/ 0 w 116"/>
                    <a:gd name="T25" fmla="*/ 0 h 110"/>
                    <a:gd name="T26" fmla="*/ 0 w 116"/>
                    <a:gd name="T27" fmla="*/ 0 h 110"/>
                    <a:gd name="T28" fmla="*/ 4 w 116"/>
                    <a:gd name="T29" fmla="*/ 12 h 110"/>
                    <a:gd name="T30" fmla="*/ 14 w 116"/>
                    <a:gd name="T31" fmla="*/ 38 h 110"/>
                    <a:gd name="T32" fmla="*/ 22 w 116"/>
                    <a:gd name="T33" fmla="*/ 54 h 110"/>
                    <a:gd name="T34" fmla="*/ 30 w 116"/>
                    <a:gd name="T35" fmla="*/ 70 h 110"/>
                    <a:gd name="T36" fmla="*/ 40 w 116"/>
                    <a:gd name="T37" fmla="*/ 84 h 110"/>
                    <a:gd name="T38" fmla="*/ 52 w 116"/>
                    <a:gd name="T39" fmla="*/ 98 h 110"/>
                    <a:gd name="T40" fmla="*/ 52 w 116"/>
                    <a:gd name="T41" fmla="*/ 98 h 110"/>
                    <a:gd name="T42" fmla="*/ 64 w 116"/>
                    <a:gd name="T43" fmla="*/ 106 h 110"/>
                    <a:gd name="T44" fmla="*/ 74 w 116"/>
                    <a:gd name="T45" fmla="*/ 110 h 110"/>
                    <a:gd name="T46" fmla="*/ 84 w 116"/>
                    <a:gd name="T47" fmla="*/ 110 h 110"/>
                    <a:gd name="T48" fmla="*/ 92 w 116"/>
                    <a:gd name="T49" fmla="*/ 108 h 110"/>
                    <a:gd name="T50" fmla="*/ 100 w 116"/>
                    <a:gd name="T51" fmla="*/ 102 h 110"/>
                    <a:gd name="T52" fmla="*/ 106 w 116"/>
                    <a:gd name="T53" fmla="*/ 96 h 110"/>
                    <a:gd name="T54" fmla="*/ 116 w 116"/>
                    <a:gd name="T55" fmla="*/ 84 h 110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116"/>
                    <a:gd name="T85" fmla="*/ 0 h 110"/>
                    <a:gd name="T86" fmla="*/ 116 w 116"/>
                    <a:gd name="T87" fmla="*/ 110 h 110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116" h="110">
                      <a:moveTo>
                        <a:pt x="116" y="84"/>
                      </a:moveTo>
                      <a:lnTo>
                        <a:pt x="116" y="84"/>
                      </a:lnTo>
                      <a:lnTo>
                        <a:pt x="108" y="84"/>
                      </a:lnTo>
                      <a:lnTo>
                        <a:pt x="88" y="78"/>
                      </a:lnTo>
                      <a:lnTo>
                        <a:pt x="74" y="74"/>
                      </a:lnTo>
                      <a:lnTo>
                        <a:pt x="62" y="68"/>
                      </a:lnTo>
                      <a:lnTo>
                        <a:pt x="48" y="60"/>
                      </a:lnTo>
                      <a:lnTo>
                        <a:pt x="36" y="52"/>
                      </a:lnTo>
                      <a:lnTo>
                        <a:pt x="18" y="30"/>
                      </a:lnTo>
                      <a:lnTo>
                        <a:pt x="6" y="14"/>
                      </a:lnTo>
                      <a:lnTo>
                        <a:pt x="2" y="4"/>
                      </a:lnTo>
                      <a:lnTo>
                        <a:pt x="0" y="0"/>
                      </a:lnTo>
                      <a:lnTo>
                        <a:pt x="4" y="12"/>
                      </a:lnTo>
                      <a:lnTo>
                        <a:pt x="14" y="38"/>
                      </a:lnTo>
                      <a:lnTo>
                        <a:pt x="22" y="54"/>
                      </a:lnTo>
                      <a:lnTo>
                        <a:pt x="30" y="70"/>
                      </a:lnTo>
                      <a:lnTo>
                        <a:pt x="40" y="84"/>
                      </a:lnTo>
                      <a:lnTo>
                        <a:pt x="52" y="98"/>
                      </a:lnTo>
                      <a:lnTo>
                        <a:pt x="64" y="106"/>
                      </a:lnTo>
                      <a:lnTo>
                        <a:pt x="74" y="110"/>
                      </a:lnTo>
                      <a:lnTo>
                        <a:pt x="84" y="110"/>
                      </a:lnTo>
                      <a:lnTo>
                        <a:pt x="92" y="108"/>
                      </a:lnTo>
                      <a:lnTo>
                        <a:pt x="100" y="102"/>
                      </a:lnTo>
                      <a:lnTo>
                        <a:pt x="106" y="96"/>
                      </a:lnTo>
                      <a:lnTo>
                        <a:pt x="116" y="8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66" name="Freeform 526"/>
                <p:cNvSpPr>
                  <a:spLocks/>
                </p:cNvSpPr>
                <p:nvPr/>
              </p:nvSpPr>
              <p:spPr bwMode="auto">
                <a:xfrm>
                  <a:off x="2056" y="3240"/>
                  <a:ext cx="86" cy="44"/>
                </a:xfrm>
                <a:custGeom>
                  <a:avLst/>
                  <a:gdLst>
                    <a:gd name="T0" fmla="*/ 78 w 86"/>
                    <a:gd name="T1" fmla="*/ 2 h 44"/>
                    <a:gd name="T2" fmla="*/ 78 w 86"/>
                    <a:gd name="T3" fmla="*/ 2 h 44"/>
                    <a:gd name="T4" fmla="*/ 66 w 86"/>
                    <a:gd name="T5" fmla="*/ 4 h 44"/>
                    <a:gd name="T6" fmla="*/ 52 w 86"/>
                    <a:gd name="T7" fmla="*/ 4 h 44"/>
                    <a:gd name="T8" fmla="*/ 34 w 86"/>
                    <a:gd name="T9" fmla="*/ 2 h 44"/>
                    <a:gd name="T10" fmla="*/ 34 w 86"/>
                    <a:gd name="T11" fmla="*/ 2 h 44"/>
                    <a:gd name="T12" fmla="*/ 16 w 86"/>
                    <a:gd name="T13" fmla="*/ 0 h 44"/>
                    <a:gd name="T14" fmla="*/ 8 w 86"/>
                    <a:gd name="T15" fmla="*/ 2 h 44"/>
                    <a:gd name="T16" fmla="*/ 4 w 86"/>
                    <a:gd name="T17" fmla="*/ 4 h 44"/>
                    <a:gd name="T18" fmla="*/ 0 w 86"/>
                    <a:gd name="T19" fmla="*/ 8 h 44"/>
                    <a:gd name="T20" fmla="*/ 0 w 86"/>
                    <a:gd name="T21" fmla="*/ 12 h 44"/>
                    <a:gd name="T22" fmla="*/ 2 w 86"/>
                    <a:gd name="T23" fmla="*/ 20 h 44"/>
                    <a:gd name="T24" fmla="*/ 10 w 86"/>
                    <a:gd name="T25" fmla="*/ 30 h 44"/>
                    <a:gd name="T26" fmla="*/ 10 w 86"/>
                    <a:gd name="T27" fmla="*/ 30 h 44"/>
                    <a:gd name="T28" fmla="*/ 22 w 86"/>
                    <a:gd name="T29" fmla="*/ 40 h 44"/>
                    <a:gd name="T30" fmla="*/ 34 w 86"/>
                    <a:gd name="T31" fmla="*/ 44 h 44"/>
                    <a:gd name="T32" fmla="*/ 44 w 86"/>
                    <a:gd name="T33" fmla="*/ 44 h 44"/>
                    <a:gd name="T34" fmla="*/ 54 w 86"/>
                    <a:gd name="T35" fmla="*/ 40 h 44"/>
                    <a:gd name="T36" fmla="*/ 62 w 86"/>
                    <a:gd name="T37" fmla="*/ 36 h 44"/>
                    <a:gd name="T38" fmla="*/ 70 w 86"/>
                    <a:gd name="T39" fmla="*/ 28 h 44"/>
                    <a:gd name="T40" fmla="*/ 80 w 86"/>
                    <a:gd name="T41" fmla="*/ 18 h 44"/>
                    <a:gd name="T42" fmla="*/ 80 w 86"/>
                    <a:gd name="T43" fmla="*/ 18 h 44"/>
                    <a:gd name="T44" fmla="*/ 84 w 86"/>
                    <a:gd name="T45" fmla="*/ 14 h 44"/>
                    <a:gd name="T46" fmla="*/ 86 w 86"/>
                    <a:gd name="T47" fmla="*/ 8 h 44"/>
                    <a:gd name="T48" fmla="*/ 84 w 86"/>
                    <a:gd name="T49" fmla="*/ 4 h 44"/>
                    <a:gd name="T50" fmla="*/ 78 w 86"/>
                    <a:gd name="T51" fmla="*/ 2 h 4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86"/>
                    <a:gd name="T79" fmla="*/ 0 h 44"/>
                    <a:gd name="T80" fmla="*/ 86 w 86"/>
                    <a:gd name="T81" fmla="*/ 44 h 44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86" h="44">
                      <a:moveTo>
                        <a:pt x="78" y="2"/>
                      </a:moveTo>
                      <a:lnTo>
                        <a:pt x="78" y="2"/>
                      </a:lnTo>
                      <a:lnTo>
                        <a:pt x="66" y="4"/>
                      </a:lnTo>
                      <a:lnTo>
                        <a:pt x="52" y="4"/>
                      </a:lnTo>
                      <a:lnTo>
                        <a:pt x="34" y="2"/>
                      </a:lnTo>
                      <a:lnTo>
                        <a:pt x="16" y="0"/>
                      </a:lnTo>
                      <a:lnTo>
                        <a:pt x="8" y="2"/>
                      </a:lnTo>
                      <a:lnTo>
                        <a:pt x="4" y="4"/>
                      </a:lnTo>
                      <a:lnTo>
                        <a:pt x="0" y="8"/>
                      </a:lnTo>
                      <a:lnTo>
                        <a:pt x="0" y="12"/>
                      </a:lnTo>
                      <a:lnTo>
                        <a:pt x="2" y="20"/>
                      </a:lnTo>
                      <a:lnTo>
                        <a:pt x="10" y="30"/>
                      </a:lnTo>
                      <a:lnTo>
                        <a:pt x="22" y="40"/>
                      </a:lnTo>
                      <a:lnTo>
                        <a:pt x="34" y="44"/>
                      </a:lnTo>
                      <a:lnTo>
                        <a:pt x="44" y="44"/>
                      </a:lnTo>
                      <a:lnTo>
                        <a:pt x="54" y="40"/>
                      </a:lnTo>
                      <a:lnTo>
                        <a:pt x="62" y="36"/>
                      </a:lnTo>
                      <a:lnTo>
                        <a:pt x="70" y="28"/>
                      </a:lnTo>
                      <a:lnTo>
                        <a:pt x="80" y="18"/>
                      </a:lnTo>
                      <a:lnTo>
                        <a:pt x="84" y="14"/>
                      </a:lnTo>
                      <a:lnTo>
                        <a:pt x="86" y="8"/>
                      </a:lnTo>
                      <a:lnTo>
                        <a:pt x="84" y="4"/>
                      </a:lnTo>
                      <a:lnTo>
                        <a:pt x="78" y="2"/>
                      </a:lnTo>
                      <a:close/>
                    </a:path>
                  </a:pathLst>
                </a:custGeom>
                <a:solidFill>
                  <a:srgbClr val="F09C5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67" name="Freeform 527"/>
                <p:cNvSpPr>
                  <a:spLocks/>
                </p:cNvSpPr>
                <p:nvPr/>
              </p:nvSpPr>
              <p:spPr bwMode="auto">
                <a:xfrm>
                  <a:off x="2056" y="3240"/>
                  <a:ext cx="86" cy="44"/>
                </a:xfrm>
                <a:custGeom>
                  <a:avLst/>
                  <a:gdLst>
                    <a:gd name="T0" fmla="*/ 78 w 86"/>
                    <a:gd name="T1" fmla="*/ 2 h 44"/>
                    <a:gd name="T2" fmla="*/ 78 w 86"/>
                    <a:gd name="T3" fmla="*/ 2 h 44"/>
                    <a:gd name="T4" fmla="*/ 66 w 86"/>
                    <a:gd name="T5" fmla="*/ 4 h 44"/>
                    <a:gd name="T6" fmla="*/ 52 w 86"/>
                    <a:gd name="T7" fmla="*/ 4 h 44"/>
                    <a:gd name="T8" fmla="*/ 34 w 86"/>
                    <a:gd name="T9" fmla="*/ 2 h 44"/>
                    <a:gd name="T10" fmla="*/ 34 w 86"/>
                    <a:gd name="T11" fmla="*/ 2 h 44"/>
                    <a:gd name="T12" fmla="*/ 16 w 86"/>
                    <a:gd name="T13" fmla="*/ 0 h 44"/>
                    <a:gd name="T14" fmla="*/ 8 w 86"/>
                    <a:gd name="T15" fmla="*/ 2 h 44"/>
                    <a:gd name="T16" fmla="*/ 4 w 86"/>
                    <a:gd name="T17" fmla="*/ 4 h 44"/>
                    <a:gd name="T18" fmla="*/ 0 w 86"/>
                    <a:gd name="T19" fmla="*/ 8 h 44"/>
                    <a:gd name="T20" fmla="*/ 0 w 86"/>
                    <a:gd name="T21" fmla="*/ 12 h 44"/>
                    <a:gd name="T22" fmla="*/ 2 w 86"/>
                    <a:gd name="T23" fmla="*/ 20 h 44"/>
                    <a:gd name="T24" fmla="*/ 10 w 86"/>
                    <a:gd name="T25" fmla="*/ 30 h 44"/>
                    <a:gd name="T26" fmla="*/ 10 w 86"/>
                    <a:gd name="T27" fmla="*/ 30 h 44"/>
                    <a:gd name="T28" fmla="*/ 22 w 86"/>
                    <a:gd name="T29" fmla="*/ 40 h 44"/>
                    <a:gd name="T30" fmla="*/ 34 w 86"/>
                    <a:gd name="T31" fmla="*/ 44 h 44"/>
                    <a:gd name="T32" fmla="*/ 44 w 86"/>
                    <a:gd name="T33" fmla="*/ 44 h 44"/>
                    <a:gd name="T34" fmla="*/ 54 w 86"/>
                    <a:gd name="T35" fmla="*/ 40 h 44"/>
                    <a:gd name="T36" fmla="*/ 62 w 86"/>
                    <a:gd name="T37" fmla="*/ 36 h 44"/>
                    <a:gd name="T38" fmla="*/ 70 w 86"/>
                    <a:gd name="T39" fmla="*/ 28 h 44"/>
                    <a:gd name="T40" fmla="*/ 80 w 86"/>
                    <a:gd name="T41" fmla="*/ 18 h 44"/>
                    <a:gd name="T42" fmla="*/ 80 w 86"/>
                    <a:gd name="T43" fmla="*/ 18 h 44"/>
                    <a:gd name="T44" fmla="*/ 84 w 86"/>
                    <a:gd name="T45" fmla="*/ 14 h 44"/>
                    <a:gd name="T46" fmla="*/ 86 w 86"/>
                    <a:gd name="T47" fmla="*/ 8 h 44"/>
                    <a:gd name="T48" fmla="*/ 84 w 86"/>
                    <a:gd name="T49" fmla="*/ 4 h 44"/>
                    <a:gd name="T50" fmla="*/ 78 w 86"/>
                    <a:gd name="T51" fmla="*/ 2 h 4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86"/>
                    <a:gd name="T79" fmla="*/ 0 h 44"/>
                    <a:gd name="T80" fmla="*/ 86 w 86"/>
                    <a:gd name="T81" fmla="*/ 44 h 44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86" h="44">
                      <a:moveTo>
                        <a:pt x="78" y="2"/>
                      </a:moveTo>
                      <a:lnTo>
                        <a:pt x="78" y="2"/>
                      </a:lnTo>
                      <a:lnTo>
                        <a:pt x="66" y="4"/>
                      </a:lnTo>
                      <a:lnTo>
                        <a:pt x="52" y="4"/>
                      </a:lnTo>
                      <a:lnTo>
                        <a:pt x="34" y="2"/>
                      </a:lnTo>
                      <a:lnTo>
                        <a:pt x="16" y="0"/>
                      </a:lnTo>
                      <a:lnTo>
                        <a:pt x="8" y="2"/>
                      </a:lnTo>
                      <a:lnTo>
                        <a:pt x="4" y="4"/>
                      </a:lnTo>
                      <a:lnTo>
                        <a:pt x="0" y="8"/>
                      </a:lnTo>
                      <a:lnTo>
                        <a:pt x="0" y="12"/>
                      </a:lnTo>
                      <a:lnTo>
                        <a:pt x="2" y="20"/>
                      </a:lnTo>
                      <a:lnTo>
                        <a:pt x="10" y="30"/>
                      </a:lnTo>
                      <a:lnTo>
                        <a:pt x="22" y="40"/>
                      </a:lnTo>
                      <a:lnTo>
                        <a:pt x="34" y="44"/>
                      </a:lnTo>
                      <a:lnTo>
                        <a:pt x="44" y="44"/>
                      </a:lnTo>
                      <a:lnTo>
                        <a:pt x="54" y="40"/>
                      </a:lnTo>
                      <a:lnTo>
                        <a:pt x="62" y="36"/>
                      </a:lnTo>
                      <a:lnTo>
                        <a:pt x="70" y="28"/>
                      </a:lnTo>
                      <a:lnTo>
                        <a:pt x="80" y="18"/>
                      </a:lnTo>
                      <a:lnTo>
                        <a:pt x="84" y="14"/>
                      </a:lnTo>
                      <a:lnTo>
                        <a:pt x="86" y="8"/>
                      </a:lnTo>
                      <a:lnTo>
                        <a:pt x="84" y="4"/>
                      </a:lnTo>
                      <a:lnTo>
                        <a:pt x="78" y="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68" name="Freeform 528"/>
                <p:cNvSpPr>
                  <a:spLocks/>
                </p:cNvSpPr>
                <p:nvPr/>
              </p:nvSpPr>
              <p:spPr bwMode="auto">
                <a:xfrm>
                  <a:off x="2198" y="3236"/>
                  <a:ext cx="20" cy="42"/>
                </a:xfrm>
                <a:custGeom>
                  <a:avLst/>
                  <a:gdLst>
                    <a:gd name="T0" fmla="*/ 18 w 20"/>
                    <a:gd name="T1" fmla="*/ 0 h 42"/>
                    <a:gd name="T2" fmla="*/ 18 w 20"/>
                    <a:gd name="T3" fmla="*/ 0 h 42"/>
                    <a:gd name="T4" fmla="*/ 14 w 20"/>
                    <a:gd name="T5" fmla="*/ 2 h 42"/>
                    <a:gd name="T6" fmla="*/ 6 w 20"/>
                    <a:gd name="T7" fmla="*/ 4 h 42"/>
                    <a:gd name="T8" fmla="*/ 6 w 20"/>
                    <a:gd name="T9" fmla="*/ 4 h 42"/>
                    <a:gd name="T10" fmla="*/ 2 w 20"/>
                    <a:gd name="T11" fmla="*/ 4 h 42"/>
                    <a:gd name="T12" fmla="*/ 0 w 20"/>
                    <a:gd name="T13" fmla="*/ 6 h 42"/>
                    <a:gd name="T14" fmla="*/ 0 w 20"/>
                    <a:gd name="T15" fmla="*/ 12 h 42"/>
                    <a:gd name="T16" fmla="*/ 4 w 20"/>
                    <a:gd name="T17" fmla="*/ 16 h 42"/>
                    <a:gd name="T18" fmla="*/ 4 w 20"/>
                    <a:gd name="T19" fmla="*/ 16 h 42"/>
                    <a:gd name="T20" fmla="*/ 12 w 20"/>
                    <a:gd name="T21" fmla="*/ 30 h 42"/>
                    <a:gd name="T22" fmla="*/ 16 w 20"/>
                    <a:gd name="T23" fmla="*/ 36 h 42"/>
                    <a:gd name="T24" fmla="*/ 16 w 20"/>
                    <a:gd name="T25" fmla="*/ 42 h 42"/>
                    <a:gd name="T26" fmla="*/ 16 w 20"/>
                    <a:gd name="T27" fmla="*/ 42 h 42"/>
                    <a:gd name="T28" fmla="*/ 20 w 20"/>
                    <a:gd name="T29" fmla="*/ 30 h 42"/>
                    <a:gd name="T30" fmla="*/ 20 w 20"/>
                    <a:gd name="T31" fmla="*/ 16 h 42"/>
                    <a:gd name="T32" fmla="*/ 18 w 20"/>
                    <a:gd name="T33" fmla="*/ 0 h 4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20"/>
                    <a:gd name="T52" fmla="*/ 0 h 42"/>
                    <a:gd name="T53" fmla="*/ 20 w 20"/>
                    <a:gd name="T54" fmla="*/ 42 h 42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20" h="42">
                      <a:moveTo>
                        <a:pt x="18" y="0"/>
                      </a:moveTo>
                      <a:lnTo>
                        <a:pt x="18" y="0"/>
                      </a:lnTo>
                      <a:lnTo>
                        <a:pt x="14" y="2"/>
                      </a:lnTo>
                      <a:lnTo>
                        <a:pt x="6" y="4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2"/>
                      </a:lnTo>
                      <a:lnTo>
                        <a:pt x="4" y="16"/>
                      </a:lnTo>
                      <a:lnTo>
                        <a:pt x="12" y="30"/>
                      </a:lnTo>
                      <a:lnTo>
                        <a:pt x="16" y="36"/>
                      </a:lnTo>
                      <a:lnTo>
                        <a:pt x="16" y="42"/>
                      </a:lnTo>
                      <a:lnTo>
                        <a:pt x="20" y="30"/>
                      </a:lnTo>
                      <a:lnTo>
                        <a:pt x="20" y="16"/>
                      </a:lnTo>
                      <a:lnTo>
                        <a:pt x="18" y="0"/>
                      </a:lnTo>
                      <a:close/>
                    </a:path>
                  </a:pathLst>
                </a:custGeom>
                <a:solidFill>
                  <a:srgbClr val="F09C5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69" name="Freeform 529"/>
                <p:cNvSpPr>
                  <a:spLocks/>
                </p:cNvSpPr>
                <p:nvPr/>
              </p:nvSpPr>
              <p:spPr bwMode="auto">
                <a:xfrm>
                  <a:off x="2198" y="3236"/>
                  <a:ext cx="20" cy="42"/>
                </a:xfrm>
                <a:custGeom>
                  <a:avLst/>
                  <a:gdLst>
                    <a:gd name="T0" fmla="*/ 18 w 20"/>
                    <a:gd name="T1" fmla="*/ 0 h 42"/>
                    <a:gd name="T2" fmla="*/ 18 w 20"/>
                    <a:gd name="T3" fmla="*/ 0 h 42"/>
                    <a:gd name="T4" fmla="*/ 14 w 20"/>
                    <a:gd name="T5" fmla="*/ 2 h 42"/>
                    <a:gd name="T6" fmla="*/ 6 w 20"/>
                    <a:gd name="T7" fmla="*/ 4 h 42"/>
                    <a:gd name="T8" fmla="*/ 6 w 20"/>
                    <a:gd name="T9" fmla="*/ 4 h 42"/>
                    <a:gd name="T10" fmla="*/ 2 w 20"/>
                    <a:gd name="T11" fmla="*/ 4 h 42"/>
                    <a:gd name="T12" fmla="*/ 0 w 20"/>
                    <a:gd name="T13" fmla="*/ 6 h 42"/>
                    <a:gd name="T14" fmla="*/ 0 w 20"/>
                    <a:gd name="T15" fmla="*/ 12 h 42"/>
                    <a:gd name="T16" fmla="*/ 4 w 20"/>
                    <a:gd name="T17" fmla="*/ 16 h 42"/>
                    <a:gd name="T18" fmla="*/ 4 w 20"/>
                    <a:gd name="T19" fmla="*/ 16 h 42"/>
                    <a:gd name="T20" fmla="*/ 12 w 20"/>
                    <a:gd name="T21" fmla="*/ 30 h 42"/>
                    <a:gd name="T22" fmla="*/ 16 w 20"/>
                    <a:gd name="T23" fmla="*/ 36 h 42"/>
                    <a:gd name="T24" fmla="*/ 16 w 20"/>
                    <a:gd name="T25" fmla="*/ 42 h 42"/>
                    <a:gd name="T26" fmla="*/ 16 w 20"/>
                    <a:gd name="T27" fmla="*/ 42 h 42"/>
                    <a:gd name="T28" fmla="*/ 20 w 20"/>
                    <a:gd name="T29" fmla="*/ 30 h 42"/>
                    <a:gd name="T30" fmla="*/ 20 w 20"/>
                    <a:gd name="T31" fmla="*/ 16 h 42"/>
                    <a:gd name="T32" fmla="*/ 18 w 20"/>
                    <a:gd name="T33" fmla="*/ 0 h 4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20"/>
                    <a:gd name="T52" fmla="*/ 0 h 42"/>
                    <a:gd name="T53" fmla="*/ 20 w 20"/>
                    <a:gd name="T54" fmla="*/ 42 h 42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20" h="42">
                      <a:moveTo>
                        <a:pt x="18" y="0"/>
                      </a:moveTo>
                      <a:lnTo>
                        <a:pt x="18" y="0"/>
                      </a:lnTo>
                      <a:lnTo>
                        <a:pt x="14" y="2"/>
                      </a:lnTo>
                      <a:lnTo>
                        <a:pt x="6" y="4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2"/>
                      </a:lnTo>
                      <a:lnTo>
                        <a:pt x="4" y="16"/>
                      </a:lnTo>
                      <a:lnTo>
                        <a:pt x="12" y="30"/>
                      </a:lnTo>
                      <a:lnTo>
                        <a:pt x="16" y="36"/>
                      </a:lnTo>
                      <a:lnTo>
                        <a:pt x="16" y="42"/>
                      </a:lnTo>
                      <a:lnTo>
                        <a:pt x="20" y="30"/>
                      </a:lnTo>
                      <a:lnTo>
                        <a:pt x="20" y="16"/>
                      </a:lnTo>
                      <a:lnTo>
                        <a:pt x="18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</p:grpSp>
          <p:grpSp>
            <p:nvGrpSpPr>
              <p:cNvPr id="292370" name="Group 460"/>
              <p:cNvGrpSpPr>
                <a:grpSpLocks/>
              </p:cNvGrpSpPr>
              <p:nvPr/>
            </p:nvGrpSpPr>
            <p:grpSpPr bwMode="auto">
              <a:xfrm>
                <a:off x="2928" y="1248"/>
                <a:ext cx="399" cy="436"/>
                <a:chOff x="1508" y="3020"/>
                <a:chExt cx="1044" cy="1242"/>
              </a:xfrm>
            </p:grpSpPr>
            <p:sp>
              <p:nvSpPr>
                <p:cNvPr id="292371" name="AutoShape 461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1508" y="3020"/>
                  <a:ext cx="1044" cy="1242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292372" name="Freeform 462"/>
                <p:cNvSpPr>
                  <a:spLocks/>
                </p:cNvSpPr>
                <p:nvPr/>
              </p:nvSpPr>
              <p:spPr bwMode="auto">
                <a:xfrm>
                  <a:off x="2312" y="3580"/>
                  <a:ext cx="150" cy="66"/>
                </a:xfrm>
                <a:custGeom>
                  <a:avLst/>
                  <a:gdLst>
                    <a:gd name="T0" fmla="*/ 6 w 150"/>
                    <a:gd name="T1" fmla="*/ 38 h 66"/>
                    <a:gd name="T2" fmla="*/ 0 w 150"/>
                    <a:gd name="T3" fmla="*/ 62 h 66"/>
                    <a:gd name="T4" fmla="*/ 0 w 150"/>
                    <a:gd name="T5" fmla="*/ 66 h 66"/>
                    <a:gd name="T6" fmla="*/ 2 w 150"/>
                    <a:gd name="T7" fmla="*/ 66 h 66"/>
                    <a:gd name="T8" fmla="*/ 138 w 150"/>
                    <a:gd name="T9" fmla="*/ 60 h 66"/>
                    <a:gd name="T10" fmla="*/ 140 w 150"/>
                    <a:gd name="T11" fmla="*/ 60 h 66"/>
                    <a:gd name="T12" fmla="*/ 140 w 150"/>
                    <a:gd name="T13" fmla="*/ 58 h 66"/>
                    <a:gd name="T14" fmla="*/ 150 w 150"/>
                    <a:gd name="T15" fmla="*/ 34 h 66"/>
                    <a:gd name="T16" fmla="*/ 150 w 150"/>
                    <a:gd name="T17" fmla="*/ 32 h 66"/>
                    <a:gd name="T18" fmla="*/ 148 w 150"/>
                    <a:gd name="T19" fmla="*/ 32 h 66"/>
                    <a:gd name="T20" fmla="*/ 108 w 150"/>
                    <a:gd name="T21" fmla="*/ 32 h 66"/>
                    <a:gd name="T22" fmla="*/ 108 w 150"/>
                    <a:gd name="T23" fmla="*/ 32 h 66"/>
                    <a:gd name="T24" fmla="*/ 108 w 150"/>
                    <a:gd name="T25" fmla="*/ 32 h 66"/>
                    <a:gd name="T26" fmla="*/ 108 w 150"/>
                    <a:gd name="T27" fmla="*/ 32 h 66"/>
                    <a:gd name="T28" fmla="*/ 108 w 150"/>
                    <a:gd name="T29" fmla="*/ 32 h 66"/>
                    <a:gd name="T30" fmla="*/ 106 w 150"/>
                    <a:gd name="T31" fmla="*/ 28 h 66"/>
                    <a:gd name="T32" fmla="*/ 102 w 150"/>
                    <a:gd name="T33" fmla="*/ 14 h 66"/>
                    <a:gd name="T34" fmla="*/ 102 w 150"/>
                    <a:gd name="T35" fmla="*/ 14 h 66"/>
                    <a:gd name="T36" fmla="*/ 100 w 150"/>
                    <a:gd name="T37" fmla="*/ 10 h 66"/>
                    <a:gd name="T38" fmla="*/ 98 w 150"/>
                    <a:gd name="T39" fmla="*/ 6 h 66"/>
                    <a:gd name="T40" fmla="*/ 94 w 150"/>
                    <a:gd name="T41" fmla="*/ 4 h 66"/>
                    <a:gd name="T42" fmla="*/ 90 w 150"/>
                    <a:gd name="T43" fmla="*/ 2 h 66"/>
                    <a:gd name="T44" fmla="*/ 90 w 150"/>
                    <a:gd name="T45" fmla="*/ 2 h 66"/>
                    <a:gd name="T46" fmla="*/ 84 w 150"/>
                    <a:gd name="T47" fmla="*/ 0 h 66"/>
                    <a:gd name="T48" fmla="*/ 78 w 150"/>
                    <a:gd name="T49" fmla="*/ 2 h 66"/>
                    <a:gd name="T50" fmla="*/ 70 w 150"/>
                    <a:gd name="T51" fmla="*/ 6 h 66"/>
                    <a:gd name="T52" fmla="*/ 66 w 150"/>
                    <a:gd name="T53" fmla="*/ 12 h 66"/>
                    <a:gd name="T54" fmla="*/ 60 w 150"/>
                    <a:gd name="T55" fmla="*/ 18 h 66"/>
                    <a:gd name="T56" fmla="*/ 60 w 150"/>
                    <a:gd name="T57" fmla="*/ 18 h 66"/>
                    <a:gd name="T58" fmla="*/ 52 w 150"/>
                    <a:gd name="T59" fmla="*/ 28 h 66"/>
                    <a:gd name="T60" fmla="*/ 46 w 150"/>
                    <a:gd name="T61" fmla="*/ 32 h 66"/>
                    <a:gd name="T62" fmla="*/ 46 w 150"/>
                    <a:gd name="T63" fmla="*/ 32 h 66"/>
                    <a:gd name="T64" fmla="*/ 8 w 150"/>
                    <a:gd name="T65" fmla="*/ 38 h 66"/>
                    <a:gd name="T66" fmla="*/ 6 w 150"/>
                    <a:gd name="T67" fmla="*/ 38 h 66"/>
                    <a:gd name="T68" fmla="*/ 6 w 150"/>
                    <a:gd name="T69" fmla="*/ 38 h 6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0"/>
                    <a:gd name="T106" fmla="*/ 0 h 66"/>
                    <a:gd name="T107" fmla="*/ 150 w 150"/>
                    <a:gd name="T108" fmla="*/ 66 h 6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0" h="66">
                      <a:moveTo>
                        <a:pt x="6" y="38"/>
                      </a:move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2" y="66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0" y="58"/>
                      </a:lnTo>
                      <a:lnTo>
                        <a:pt x="150" y="34"/>
                      </a:lnTo>
                      <a:lnTo>
                        <a:pt x="150" y="32"/>
                      </a:lnTo>
                      <a:lnTo>
                        <a:pt x="148" y="32"/>
                      </a:lnTo>
                      <a:lnTo>
                        <a:pt x="108" y="32"/>
                      </a:lnTo>
                      <a:lnTo>
                        <a:pt x="106" y="28"/>
                      </a:lnTo>
                      <a:lnTo>
                        <a:pt x="102" y="14"/>
                      </a:lnTo>
                      <a:lnTo>
                        <a:pt x="100" y="10"/>
                      </a:lnTo>
                      <a:lnTo>
                        <a:pt x="98" y="6"/>
                      </a:lnTo>
                      <a:lnTo>
                        <a:pt x="94" y="4"/>
                      </a:lnTo>
                      <a:lnTo>
                        <a:pt x="90" y="2"/>
                      </a:lnTo>
                      <a:lnTo>
                        <a:pt x="84" y="0"/>
                      </a:lnTo>
                      <a:lnTo>
                        <a:pt x="78" y="2"/>
                      </a:lnTo>
                      <a:lnTo>
                        <a:pt x="70" y="6"/>
                      </a:lnTo>
                      <a:lnTo>
                        <a:pt x="66" y="12"/>
                      </a:lnTo>
                      <a:lnTo>
                        <a:pt x="60" y="18"/>
                      </a:lnTo>
                      <a:lnTo>
                        <a:pt x="52" y="28"/>
                      </a:lnTo>
                      <a:lnTo>
                        <a:pt x="46" y="32"/>
                      </a:lnTo>
                      <a:lnTo>
                        <a:pt x="8" y="38"/>
                      </a:lnTo>
                      <a:lnTo>
                        <a:pt x="6" y="38"/>
                      </a:lnTo>
                      <a:close/>
                    </a:path>
                  </a:pathLst>
                </a:custGeom>
                <a:solidFill>
                  <a:srgbClr val="63636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73" name="Freeform 463"/>
                <p:cNvSpPr>
                  <a:spLocks/>
                </p:cNvSpPr>
                <p:nvPr/>
              </p:nvSpPr>
              <p:spPr bwMode="auto">
                <a:xfrm>
                  <a:off x="2228" y="3514"/>
                  <a:ext cx="248" cy="508"/>
                </a:xfrm>
                <a:custGeom>
                  <a:avLst/>
                  <a:gdLst>
                    <a:gd name="T0" fmla="*/ 36 w 248"/>
                    <a:gd name="T1" fmla="*/ 8 h 508"/>
                    <a:gd name="T2" fmla="*/ 36 w 248"/>
                    <a:gd name="T3" fmla="*/ 8 h 508"/>
                    <a:gd name="T4" fmla="*/ 42 w 248"/>
                    <a:gd name="T5" fmla="*/ 4 h 508"/>
                    <a:gd name="T6" fmla="*/ 48 w 248"/>
                    <a:gd name="T7" fmla="*/ 2 h 508"/>
                    <a:gd name="T8" fmla="*/ 56 w 248"/>
                    <a:gd name="T9" fmla="*/ 0 h 508"/>
                    <a:gd name="T10" fmla="*/ 66 w 248"/>
                    <a:gd name="T11" fmla="*/ 4 h 508"/>
                    <a:gd name="T12" fmla="*/ 74 w 248"/>
                    <a:gd name="T13" fmla="*/ 10 h 508"/>
                    <a:gd name="T14" fmla="*/ 84 w 248"/>
                    <a:gd name="T15" fmla="*/ 24 h 508"/>
                    <a:gd name="T16" fmla="*/ 92 w 248"/>
                    <a:gd name="T17" fmla="*/ 44 h 508"/>
                    <a:gd name="T18" fmla="*/ 92 w 248"/>
                    <a:gd name="T19" fmla="*/ 44 h 508"/>
                    <a:gd name="T20" fmla="*/ 102 w 248"/>
                    <a:gd name="T21" fmla="*/ 74 h 508"/>
                    <a:gd name="T22" fmla="*/ 118 w 248"/>
                    <a:gd name="T23" fmla="*/ 114 h 508"/>
                    <a:gd name="T24" fmla="*/ 162 w 248"/>
                    <a:gd name="T25" fmla="*/ 218 h 508"/>
                    <a:gd name="T26" fmla="*/ 208 w 248"/>
                    <a:gd name="T27" fmla="*/ 328 h 508"/>
                    <a:gd name="T28" fmla="*/ 230 w 248"/>
                    <a:gd name="T29" fmla="*/ 380 h 508"/>
                    <a:gd name="T30" fmla="*/ 248 w 248"/>
                    <a:gd name="T31" fmla="*/ 426 h 508"/>
                    <a:gd name="T32" fmla="*/ 248 w 248"/>
                    <a:gd name="T33" fmla="*/ 426 h 508"/>
                    <a:gd name="T34" fmla="*/ 244 w 248"/>
                    <a:gd name="T35" fmla="*/ 436 h 508"/>
                    <a:gd name="T36" fmla="*/ 230 w 248"/>
                    <a:gd name="T37" fmla="*/ 480 h 508"/>
                    <a:gd name="T38" fmla="*/ 230 w 248"/>
                    <a:gd name="T39" fmla="*/ 480 h 508"/>
                    <a:gd name="T40" fmla="*/ 226 w 248"/>
                    <a:gd name="T41" fmla="*/ 488 h 508"/>
                    <a:gd name="T42" fmla="*/ 220 w 248"/>
                    <a:gd name="T43" fmla="*/ 496 h 508"/>
                    <a:gd name="T44" fmla="*/ 214 w 248"/>
                    <a:gd name="T45" fmla="*/ 502 h 508"/>
                    <a:gd name="T46" fmla="*/ 206 w 248"/>
                    <a:gd name="T47" fmla="*/ 506 h 508"/>
                    <a:gd name="T48" fmla="*/ 196 w 248"/>
                    <a:gd name="T49" fmla="*/ 508 h 508"/>
                    <a:gd name="T50" fmla="*/ 184 w 248"/>
                    <a:gd name="T51" fmla="*/ 508 h 508"/>
                    <a:gd name="T52" fmla="*/ 172 w 248"/>
                    <a:gd name="T53" fmla="*/ 504 h 508"/>
                    <a:gd name="T54" fmla="*/ 158 w 248"/>
                    <a:gd name="T55" fmla="*/ 496 h 508"/>
                    <a:gd name="T56" fmla="*/ 142 w 248"/>
                    <a:gd name="T57" fmla="*/ 484 h 508"/>
                    <a:gd name="T58" fmla="*/ 126 w 248"/>
                    <a:gd name="T59" fmla="*/ 466 h 508"/>
                    <a:gd name="T60" fmla="*/ 108 w 248"/>
                    <a:gd name="T61" fmla="*/ 444 h 508"/>
                    <a:gd name="T62" fmla="*/ 88 w 248"/>
                    <a:gd name="T63" fmla="*/ 414 h 508"/>
                    <a:gd name="T64" fmla="*/ 68 w 248"/>
                    <a:gd name="T65" fmla="*/ 378 h 508"/>
                    <a:gd name="T66" fmla="*/ 46 w 248"/>
                    <a:gd name="T67" fmla="*/ 336 h 508"/>
                    <a:gd name="T68" fmla="*/ 24 w 248"/>
                    <a:gd name="T69" fmla="*/ 284 h 508"/>
                    <a:gd name="T70" fmla="*/ 0 w 248"/>
                    <a:gd name="T71" fmla="*/ 226 h 508"/>
                    <a:gd name="T72" fmla="*/ 36 w 248"/>
                    <a:gd name="T73" fmla="*/ 8 h 508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48"/>
                    <a:gd name="T112" fmla="*/ 0 h 508"/>
                    <a:gd name="T113" fmla="*/ 248 w 248"/>
                    <a:gd name="T114" fmla="*/ 508 h 508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48" h="508">
                      <a:moveTo>
                        <a:pt x="36" y="8"/>
                      </a:moveTo>
                      <a:lnTo>
                        <a:pt x="36" y="8"/>
                      </a:lnTo>
                      <a:lnTo>
                        <a:pt x="42" y="4"/>
                      </a:lnTo>
                      <a:lnTo>
                        <a:pt x="48" y="2"/>
                      </a:lnTo>
                      <a:lnTo>
                        <a:pt x="56" y="0"/>
                      </a:lnTo>
                      <a:lnTo>
                        <a:pt x="66" y="4"/>
                      </a:lnTo>
                      <a:lnTo>
                        <a:pt x="74" y="10"/>
                      </a:lnTo>
                      <a:lnTo>
                        <a:pt x="84" y="24"/>
                      </a:lnTo>
                      <a:lnTo>
                        <a:pt x="92" y="44"/>
                      </a:lnTo>
                      <a:lnTo>
                        <a:pt x="102" y="74"/>
                      </a:lnTo>
                      <a:lnTo>
                        <a:pt x="118" y="114"/>
                      </a:lnTo>
                      <a:lnTo>
                        <a:pt x="162" y="218"/>
                      </a:lnTo>
                      <a:lnTo>
                        <a:pt x="208" y="328"/>
                      </a:lnTo>
                      <a:lnTo>
                        <a:pt x="230" y="380"/>
                      </a:lnTo>
                      <a:lnTo>
                        <a:pt x="248" y="426"/>
                      </a:lnTo>
                      <a:lnTo>
                        <a:pt x="244" y="436"/>
                      </a:lnTo>
                      <a:lnTo>
                        <a:pt x="230" y="480"/>
                      </a:lnTo>
                      <a:lnTo>
                        <a:pt x="226" y="488"/>
                      </a:lnTo>
                      <a:lnTo>
                        <a:pt x="220" y="496"/>
                      </a:lnTo>
                      <a:lnTo>
                        <a:pt x="214" y="502"/>
                      </a:lnTo>
                      <a:lnTo>
                        <a:pt x="206" y="506"/>
                      </a:lnTo>
                      <a:lnTo>
                        <a:pt x="196" y="508"/>
                      </a:lnTo>
                      <a:lnTo>
                        <a:pt x="184" y="508"/>
                      </a:lnTo>
                      <a:lnTo>
                        <a:pt x="172" y="504"/>
                      </a:lnTo>
                      <a:lnTo>
                        <a:pt x="158" y="496"/>
                      </a:lnTo>
                      <a:lnTo>
                        <a:pt x="142" y="484"/>
                      </a:lnTo>
                      <a:lnTo>
                        <a:pt x="126" y="466"/>
                      </a:lnTo>
                      <a:lnTo>
                        <a:pt x="108" y="444"/>
                      </a:lnTo>
                      <a:lnTo>
                        <a:pt x="88" y="414"/>
                      </a:lnTo>
                      <a:lnTo>
                        <a:pt x="68" y="378"/>
                      </a:lnTo>
                      <a:lnTo>
                        <a:pt x="46" y="336"/>
                      </a:lnTo>
                      <a:lnTo>
                        <a:pt x="24" y="284"/>
                      </a:lnTo>
                      <a:lnTo>
                        <a:pt x="0" y="226"/>
                      </a:lnTo>
                      <a:lnTo>
                        <a:pt x="36" y="8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74" name="Freeform 464"/>
                <p:cNvSpPr>
                  <a:spLocks/>
                </p:cNvSpPr>
                <p:nvPr/>
              </p:nvSpPr>
              <p:spPr bwMode="auto">
                <a:xfrm>
                  <a:off x="2298" y="3788"/>
                  <a:ext cx="202" cy="258"/>
                </a:xfrm>
                <a:custGeom>
                  <a:avLst/>
                  <a:gdLst>
                    <a:gd name="T0" fmla="*/ 72 w 202"/>
                    <a:gd name="T1" fmla="*/ 0 h 258"/>
                    <a:gd name="T2" fmla="*/ 72 w 202"/>
                    <a:gd name="T3" fmla="*/ 0 h 258"/>
                    <a:gd name="T4" fmla="*/ 86 w 202"/>
                    <a:gd name="T5" fmla="*/ 12 h 258"/>
                    <a:gd name="T6" fmla="*/ 122 w 202"/>
                    <a:gd name="T7" fmla="*/ 44 h 258"/>
                    <a:gd name="T8" fmla="*/ 140 w 202"/>
                    <a:gd name="T9" fmla="*/ 64 h 258"/>
                    <a:gd name="T10" fmla="*/ 160 w 202"/>
                    <a:gd name="T11" fmla="*/ 86 h 258"/>
                    <a:gd name="T12" fmla="*/ 174 w 202"/>
                    <a:gd name="T13" fmla="*/ 108 h 258"/>
                    <a:gd name="T14" fmla="*/ 180 w 202"/>
                    <a:gd name="T15" fmla="*/ 120 h 258"/>
                    <a:gd name="T16" fmla="*/ 184 w 202"/>
                    <a:gd name="T17" fmla="*/ 130 h 258"/>
                    <a:gd name="T18" fmla="*/ 184 w 202"/>
                    <a:gd name="T19" fmla="*/ 130 h 258"/>
                    <a:gd name="T20" fmla="*/ 196 w 202"/>
                    <a:gd name="T21" fmla="*/ 168 h 258"/>
                    <a:gd name="T22" fmla="*/ 200 w 202"/>
                    <a:gd name="T23" fmla="*/ 184 h 258"/>
                    <a:gd name="T24" fmla="*/ 202 w 202"/>
                    <a:gd name="T25" fmla="*/ 200 h 258"/>
                    <a:gd name="T26" fmla="*/ 202 w 202"/>
                    <a:gd name="T27" fmla="*/ 214 h 258"/>
                    <a:gd name="T28" fmla="*/ 198 w 202"/>
                    <a:gd name="T29" fmla="*/ 226 h 258"/>
                    <a:gd name="T30" fmla="*/ 190 w 202"/>
                    <a:gd name="T31" fmla="*/ 236 h 258"/>
                    <a:gd name="T32" fmla="*/ 178 w 202"/>
                    <a:gd name="T33" fmla="*/ 246 h 258"/>
                    <a:gd name="T34" fmla="*/ 178 w 202"/>
                    <a:gd name="T35" fmla="*/ 246 h 258"/>
                    <a:gd name="T36" fmla="*/ 168 w 202"/>
                    <a:gd name="T37" fmla="*/ 252 h 258"/>
                    <a:gd name="T38" fmla="*/ 156 w 202"/>
                    <a:gd name="T39" fmla="*/ 256 h 258"/>
                    <a:gd name="T40" fmla="*/ 144 w 202"/>
                    <a:gd name="T41" fmla="*/ 258 h 258"/>
                    <a:gd name="T42" fmla="*/ 130 w 202"/>
                    <a:gd name="T43" fmla="*/ 258 h 258"/>
                    <a:gd name="T44" fmla="*/ 118 w 202"/>
                    <a:gd name="T45" fmla="*/ 258 h 258"/>
                    <a:gd name="T46" fmla="*/ 104 w 202"/>
                    <a:gd name="T47" fmla="*/ 254 h 258"/>
                    <a:gd name="T48" fmla="*/ 76 w 202"/>
                    <a:gd name="T49" fmla="*/ 246 h 258"/>
                    <a:gd name="T50" fmla="*/ 52 w 202"/>
                    <a:gd name="T51" fmla="*/ 234 h 258"/>
                    <a:gd name="T52" fmla="*/ 30 w 202"/>
                    <a:gd name="T53" fmla="*/ 218 h 258"/>
                    <a:gd name="T54" fmla="*/ 20 w 202"/>
                    <a:gd name="T55" fmla="*/ 210 h 258"/>
                    <a:gd name="T56" fmla="*/ 12 w 202"/>
                    <a:gd name="T57" fmla="*/ 202 h 258"/>
                    <a:gd name="T58" fmla="*/ 6 w 202"/>
                    <a:gd name="T59" fmla="*/ 192 h 258"/>
                    <a:gd name="T60" fmla="*/ 2 w 202"/>
                    <a:gd name="T61" fmla="*/ 184 h 258"/>
                    <a:gd name="T62" fmla="*/ 2 w 202"/>
                    <a:gd name="T63" fmla="*/ 184 h 258"/>
                    <a:gd name="T64" fmla="*/ 0 w 202"/>
                    <a:gd name="T65" fmla="*/ 174 h 258"/>
                    <a:gd name="T66" fmla="*/ 0 w 202"/>
                    <a:gd name="T67" fmla="*/ 162 h 258"/>
                    <a:gd name="T68" fmla="*/ 2 w 202"/>
                    <a:gd name="T69" fmla="*/ 148 h 258"/>
                    <a:gd name="T70" fmla="*/ 6 w 202"/>
                    <a:gd name="T71" fmla="*/ 134 h 258"/>
                    <a:gd name="T72" fmla="*/ 16 w 202"/>
                    <a:gd name="T73" fmla="*/ 104 h 258"/>
                    <a:gd name="T74" fmla="*/ 30 w 202"/>
                    <a:gd name="T75" fmla="*/ 72 h 258"/>
                    <a:gd name="T76" fmla="*/ 44 w 202"/>
                    <a:gd name="T77" fmla="*/ 44 h 258"/>
                    <a:gd name="T78" fmla="*/ 58 w 202"/>
                    <a:gd name="T79" fmla="*/ 22 h 258"/>
                    <a:gd name="T80" fmla="*/ 72 w 202"/>
                    <a:gd name="T81" fmla="*/ 0 h 25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202"/>
                    <a:gd name="T124" fmla="*/ 0 h 258"/>
                    <a:gd name="T125" fmla="*/ 202 w 202"/>
                    <a:gd name="T126" fmla="*/ 258 h 25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202" h="258">
                      <a:moveTo>
                        <a:pt x="72" y="0"/>
                      </a:moveTo>
                      <a:lnTo>
                        <a:pt x="72" y="0"/>
                      </a:lnTo>
                      <a:lnTo>
                        <a:pt x="86" y="12"/>
                      </a:lnTo>
                      <a:lnTo>
                        <a:pt x="122" y="44"/>
                      </a:lnTo>
                      <a:lnTo>
                        <a:pt x="140" y="64"/>
                      </a:lnTo>
                      <a:lnTo>
                        <a:pt x="160" y="86"/>
                      </a:lnTo>
                      <a:lnTo>
                        <a:pt x="174" y="108"/>
                      </a:lnTo>
                      <a:lnTo>
                        <a:pt x="180" y="120"/>
                      </a:lnTo>
                      <a:lnTo>
                        <a:pt x="184" y="130"/>
                      </a:lnTo>
                      <a:lnTo>
                        <a:pt x="196" y="168"/>
                      </a:lnTo>
                      <a:lnTo>
                        <a:pt x="200" y="184"/>
                      </a:lnTo>
                      <a:lnTo>
                        <a:pt x="202" y="200"/>
                      </a:lnTo>
                      <a:lnTo>
                        <a:pt x="202" y="214"/>
                      </a:lnTo>
                      <a:lnTo>
                        <a:pt x="198" y="226"/>
                      </a:lnTo>
                      <a:lnTo>
                        <a:pt x="190" y="236"/>
                      </a:lnTo>
                      <a:lnTo>
                        <a:pt x="178" y="246"/>
                      </a:lnTo>
                      <a:lnTo>
                        <a:pt x="168" y="252"/>
                      </a:lnTo>
                      <a:lnTo>
                        <a:pt x="156" y="256"/>
                      </a:lnTo>
                      <a:lnTo>
                        <a:pt x="144" y="258"/>
                      </a:lnTo>
                      <a:lnTo>
                        <a:pt x="130" y="258"/>
                      </a:lnTo>
                      <a:lnTo>
                        <a:pt x="118" y="258"/>
                      </a:lnTo>
                      <a:lnTo>
                        <a:pt x="104" y="254"/>
                      </a:lnTo>
                      <a:lnTo>
                        <a:pt x="76" y="246"/>
                      </a:lnTo>
                      <a:lnTo>
                        <a:pt x="52" y="234"/>
                      </a:lnTo>
                      <a:lnTo>
                        <a:pt x="30" y="218"/>
                      </a:lnTo>
                      <a:lnTo>
                        <a:pt x="20" y="210"/>
                      </a:lnTo>
                      <a:lnTo>
                        <a:pt x="12" y="202"/>
                      </a:lnTo>
                      <a:lnTo>
                        <a:pt x="6" y="192"/>
                      </a:lnTo>
                      <a:lnTo>
                        <a:pt x="2" y="184"/>
                      </a:lnTo>
                      <a:lnTo>
                        <a:pt x="0" y="174"/>
                      </a:lnTo>
                      <a:lnTo>
                        <a:pt x="0" y="162"/>
                      </a:lnTo>
                      <a:lnTo>
                        <a:pt x="2" y="148"/>
                      </a:lnTo>
                      <a:lnTo>
                        <a:pt x="6" y="134"/>
                      </a:lnTo>
                      <a:lnTo>
                        <a:pt x="16" y="104"/>
                      </a:lnTo>
                      <a:lnTo>
                        <a:pt x="30" y="72"/>
                      </a:lnTo>
                      <a:lnTo>
                        <a:pt x="44" y="44"/>
                      </a:lnTo>
                      <a:lnTo>
                        <a:pt x="58" y="22"/>
                      </a:lnTo>
                      <a:lnTo>
                        <a:pt x="72" y="0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75" name="Freeform 465"/>
                <p:cNvSpPr>
                  <a:spLocks/>
                </p:cNvSpPr>
                <p:nvPr/>
              </p:nvSpPr>
              <p:spPr bwMode="auto">
                <a:xfrm>
                  <a:off x="2298" y="3788"/>
                  <a:ext cx="202" cy="258"/>
                </a:xfrm>
                <a:custGeom>
                  <a:avLst/>
                  <a:gdLst>
                    <a:gd name="T0" fmla="*/ 72 w 202"/>
                    <a:gd name="T1" fmla="*/ 0 h 258"/>
                    <a:gd name="T2" fmla="*/ 72 w 202"/>
                    <a:gd name="T3" fmla="*/ 0 h 258"/>
                    <a:gd name="T4" fmla="*/ 86 w 202"/>
                    <a:gd name="T5" fmla="*/ 12 h 258"/>
                    <a:gd name="T6" fmla="*/ 122 w 202"/>
                    <a:gd name="T7" fmla="*/ 44 h 258"/>
                    <a:gd name="T8" fmla="*/ 140 w 202"/>
                    <a:gd name="T9" fmla="*/ 64 h 258"/>
                    <a:gd name="T10" fmla="*/ 160 w 202"/>
                    <a:gd name="T11" fmla="*/ 86 h 258"/>
                    <a:gd name="T12" fmla="*/ 174 w 202"/>
                    <a:gd name="T13" fmla="*/ 108 h 258"/>
                    <a:gd name="T14" fmla="*/ 180 w 202"/>
                    <a:gd name="T15" fmla="*/ 120 h 258"/>
                    <a:gd name="T16" fmla="*/ 184 w 202"/>
                    <a:gd name="T17" fmla="*/ 130 h 258"/>
                    <a:gd name="T18" fmla="*/ 184 w 202"/>
                    <a:gd name="T19" fmla="*/ 130 h 258"/>
                    <a:gd name="T20" fmla="*/ 196 w 202"/>
                    <a:gd name="T21" fmla="*/ 168 h 258"/>
                    <a:gd name="T22" fmla="*/ 200 w 202"/>
                    <a:gd name="T23" fmla="*/ 184 h 258"/>
                    <a:gd name="T24" fmla="*/ 202 w 202"/>
                    <a:gd name="T25" fmla="*/ 200 h 258"/>
                    <a:gd name="T26" fmla="*/ 202 w 202"/>
                    <a:gd name="T27" fmla="*/ 214 h 258"/>
                    <a:gd name="T28" fmla="*/ 198 w 202"/>
                    <a:gd name="T29" fmla="*/ 226 h 258"/>
                    <a:gd name="T30" fmla="*/ 190 w 202"/>
                    <a:gd name="T31" fmla="*/ 236 h 258"/>
                    <a:gd name="T32" fmla="*/ 178 w 202"/>
                    <a:gd name="T33" fmla="*/ 246 h 258"/>
                    <a:gd name="T34" fmla="*/ 178 w 202"/>
                    <a:gd name="T35" fmla="*/ 246 h 258"/>
                    <a:gd name="T36" fmla="*/ 168 w 202"/>
                    <a:gd name="T37" fmla="*/ 252 h 258"/>
                    <a:gd name="T38" fmla="*/ 156 w 202"/>
                    <a:gd name="T39" fmla="*/ 256 h 258"/>
                    <a:gd name="T40" fmla="*/ 144 w 202"/>
                    <a:gd name="T41" fmla="*/ 258 h 258"/>
                    <a:gd name="T42" fmla="*/ 130 w 202"/>
                    <a:gd name="T43" fmla="*/ 258 h 258"/>
                    <a:gd name="T44" fmla="*/ 118 w 202"/>
                    <a:gd name="T45" fmla="*/ 258 h 258"/>
                    <a:gd name="T46" fmla="*/ 104 w 202"/>
                    <a:gd name="T47" fmla="*/ 254 h 258"/>
                    <a:gd name="T48" fmla="*/ 76 w 202"/>
                    <a:gd name="T49" fmla="*/ 246 h 258"/>
                    <a:gd name="T50" fmla="*/ 52 w 202"/>
                    <a:gd name="T51" fmla="*/ 234 h 258"/>
                    <a:gd name="T52" fmla="*/ 30 w 202"/>
                    <a:gd name="T53" fmla="*/ 218 h 258"/>
                    <a:gd name="T54" fmla="*/ 20 w 202"/>
                    <a:gd name="T55" fmla="*/ 210 h 258"/>
                    <a:gd name="T56" fmla="*/ 12 w 202"/>
                    <a:gd name="T57" fmla="*/ 202 h 258"/>
                    <a:gd name="T58" fmla="*/ 6 w 202"/>
                    <a:gd name="T59" fmla="*/ 192 h 258"/>
                    <a:gd name="T60" fmla="*/ 2 w 202"/>
                    <a:gd name="T61" fmla="*/ 184 h 258"/>
                    <a:gd name="T62" fmla="*/ 2 w 202"/>
                    <a:gd name="T63" fmla="*/ 184 h 258"/>
                    <a:gd name="T64" fmla="*/ 0 w 202"/>
                    <a:gd name="T65" fmla="*/ 174 h 258"/>
                    <a:gd name="T66" fmla="*/ 0 w 202"/>
                    <a:gd name="T67" fmla="*/ 162 h 258"/>
                    <a:gd name="T68" fmla="*/ 2 w 202"/>
                    <a:gd name="T69" fmla="*/ 148 h 258"/>
                    <a:gd name="T70" fmla="*/ 6 w 202"/>
                    <a:gd name="T71" fmla="*/ 134 h 258"/>
                    <a:gd name="T72" fmla="*/ 16 w 202"/>
                    <a:gd name="T73" fmla="*/ 104 h 258"/>
                    <a:gd name="T74" fmla="*/ 30 w 202"/>
                    <a:gd name="T75" fmla="*/ 72 h 258"/>
                    <a:gd name="T76" fmla="*/ 44 w 202"/>
                    <a:gd name="T77" fmla="*/ 44 h 258"/>
                    <a:gd name="T78" fmla="*/ 58 w 202"/>
                    <a:gd name="T79" fmla="*/ 22 h 258"/>
                    <a:gd name="T80" fmla="*/ 72 w 202"/>
                    <a:gd name="T81" fmla="*/ 0 h 25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202"/>
                    <a:gd name="T124" fmla="*/ 0 h 258"/>
                    <a:gd name="T125" fmla="*/ 202 w 202"/>
                    <a:gd name="T126" fmla="*/ 258 h 25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202" h="258">
                      <a:moveTo>
                        <a:pt x="72" y="0"/>
                      </a:moveTo>
                      <a:lnTo>
                        <a:pt x="72" y="0"/>
                      </a:lnTo>
                      <a:lnTo>
                        <a:pt x="86" y="12"/>
                      </a:lnTo>
                      <a:lnTo>
                        <a:pt x="122" y="44"/>
                      </a:lnTo>
                      <a:lnTo>
                        <a:pt x="140" y="64"/>
                      </a:lnTo>
                      <a:lnTo>
                        <a:pt x="160" y="86"/>
                      </a:lnTo>
                      <a:lnTo>
                        <a:pt x="174" y="108"/>
                      </a:lnTo>
                      <a:lnTo>
                        <a:pt x="180" y="120"/>
                      </a:lnTo>
                      <a:lnTo>
                        <a:pt x="184" y="130"/>
                      </a:lnTo>
                      <a:lnTo>
                        <a:pt x="196" y="168"/>
                      </a:lnTo>
                      <a:lnTo>
                        <a:pt x="200" y="184"/>
                      </a:lnTo>
                      <a:lnTo>
                        <a:pt x="202" y="200"/>
                      </a:lnTo>
                      <a:lnTo>
                        <a:pt x="202" y="214"/>
                      </a:lnTo>
                      <a:lnTo>
                        <a:pt x="198" y="226"/>
                      </a:lnTo>
                      <a:lnTo>
                        <a:pt x="190" y="236"/>
                      </a:lnTo>
                      <a:lnTo>
                        <a:pt x="178" y="246"/>
                      </a:lnTo>
                      <a:lnTo>
                        <a:pt x="168" y="252"/>
                      </a:lnTo>
                      <a:lnTo>
                        <a:pt x="156" y="256"/>
                      </a:lnTo>
                      <a:lnTo>
                        <a:pt x="144" y="258"/>
                      </a:lnTo>
                      <a:lnTo>
                        <a:pt x="130" y="258"/>
                      </a:lnTo>
                      <a:lnTo>
                        <a:pt x="118" y="258"/>
                      </a:lnTo>
                      <a:lnTo>
                        <a:pt x="104" y="254"/>
                      </a:lnTo>
                      <a:lnTo>
                        <a:pt x="76" y="246"/>
                      </a:lnTo>
                      <a:lnTo>
                        <a:pt x="52" y="234"/>
                      </a:lnTo>
                      <a:lnTo>
                        <a:pt x="30" y="218"/>
                      </a:lnTo>
                      <a:lnTo>
                        <a:pt x="20" y="210"/>
                      </a:lnTo>
                      <a:lnTo>
                        <a:pt x="12" y="202"/>
                      </a:lnTo>
                      <a:lnTo>
                        <a:pt x="6" y="192"/>
                      </a:lnTo>
                      <a:lnTo>
                        <a:pt x="2" y="184"/>
                      </a:lnTo>
                      <a:lnTo>
                        <a:pt x="0" y="174"/>
                      </a:lnTo>
                      <a:lnTo>
                        <a:pt x="0" y="162"/>
                      </a:lnTo>
                      <a:lnTo>
                        <a:pt x="2" y="148"/>
                      </a:lnTo>
                      <a:lnTo>
                        <a:pt x="6" y="134"/>
                      </a:lnTo>
                      <a:lnTo>
                        <a:pt x="16" y="104"/>
                      </a:lnTo>
                      <a:lnTo>
                        <a:pt x="30" y="72"/>
                      </a:lnTo>
                      <a:lnTo>
                        <a:pt x="44" y="44"/>
                      </a:lnTo>
                      <a:lnTo>
                        <a:pt x="58" y="22"/>
                      </a:lnTo>
                      <a:lnTo>
                        <a:pt x="72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76" name="Freeform 466"/>
                <p:cNvSpPr>
                  <a:spLocks/>
                </p:cNvSpPr>
                <p:nvPr/>
              </p:nvSpPr>
              <p:spPr bwMode="auto">
                <a:xfrm>
                  <a:off x="1942" y="3024"/>
                  <a:ext cx="284" cy="380"/>
                </a:xfrm>
                <a:custGeom>
                  <a:avLst/>
                  <a:gdLst>
                    <a:gd name="T0" fmla="*/ 10 w 284"/>
                    <a:gd name="T1" fmla="*/ 66 h 380"/>
                    <a:gd name="T2" fmla="*/ 20 w 284"/>
                    <a:gd name="T3" fmla="*/ 48 h 380"/>
                    <a:gd name="T4" fmla="*/ 42 w 284"/>
                    <a:gd name="T5" fmla="*/ 26 h 380"/>
                    <a:gd name="T6" fmla="*/ 82 w 284"/>
                    <a:gd name="T7" fmla="*/ 8 h 380"/>
                    <a:gd name="T8" fmla="*/ 110 w 284"/>
                    <a:gd name="T9" fmla="*/ 2 h 380"/>
                    <a:gd name="T10" fmla="*/ 130 w 284"/>
                    <a:gd name="T11" fmla="*/ 0 h 380"/>
                    <a:gd name="T12" fmla="*/ 174 w 284"/>
                    <a:gd name="T13" fmla="*/ 2 h 380"/>
                    <a:gd name="T14" fmla="*/ 214 w 284"/>
                    <a:gd name="T15" fmla="*/ 12 h 380"/>
                    <a:gd name="T16" fmla="*/ 248 w 284"/>
                    <a:gd name="T17" fmla="*/ 36 h 380"/>
                    <a:gd name="T18" fmla="*/ 262 w 284"/>
                    <a:gd name="T19" fmla="*/ 54 h 380"/>
                    <a:gd name="T20" fmla="*/ 272 w 284"/>
                    <a:gd name="T21" fmla="*/ 76 h 380"/>
                    <a:gd name="T22" fmla="*/ 282 w 284"/>
                    <a:gd name="T23" fmla="*/ 104 h 380"/>
                    <a:gd name="T24" fmla="*/ 284 w 284"/>
                    <a:gd name="T25" fmla="*/ 134 h 380"/>
                    <a:gd name="T26" fmla="*/ 282 w 284"/>
                    <a:gd name="T27" fmla="*/ 164 h 380"/>
                    <a:gd name="T28" fmla="*/ 276 w 284"/>
                    <a:gd name="T29" fmla="*/ 174 h 380"/>
                    <a:gd name="T30" fmla="*/ 268 w 284"/>
                    <a:gd name="T31" fmla="*/ 194 h 380"/>
                    <a:gd name="T32" fmla="*/ 272 w 284"/>
                    <a:gd name="T33" fmla="*/ 208 h 380"/>
                    <a:gd name="T34" fmla="*/ 276 w 284"/>
                    <a:gd name="T35" fmla="*/ 230 h 380"/>
                    <a:gd name="T36" fmla="*/ 272 w 284"/>
                    <a:gd name="T37" fmla="*/ 256 h 380"/>
                    <a:gd name="T38" fmla="*/ 264 w 284"/>
                    <a:gd name="T39" fmla="*/ 272 h 380"/>
                    <a:gd name="T40" fmla="*/ 246 w 284"/>
                    <a:gd name="T41" fmla="*/ 332 h 380"/>
                    <a:gd name="T42" fmla="*/ 238 w 284"/>
                    <a:gd name="T43" fmla="*/ 362 h 380"/>
                    <a:gd name="T44" fmla="*/ 234 w 284"/>
                    <a:gd name="T45" fmla="*/ 370 h 380"/>
                    <a:gd name="T46" fmla="*/ 220 w 284"/>
                    <a:gd name="T47" fmla="*/ 378 h 380"/>
                    <a:gd name="T48" fmla="*/ 192 w 284"/>
                    <a:gd name="T49" fmla="*/ 380 h 380"/>
                    <a:gd name="T50" fmla="*/ 172 w 284"/>
                    <a:gd name="T51" fmla="*/ 378 h 380"/>
                    <a:gd name="T52" fmla="*/ 144 w 284"/>
                    <a:gd name="T53" fmla="*/ 370 h 380"/>
                    <a:gd name="T54" fmla="*/ 114 w 284"/>
                    <a:gd name="T55" fmla="*/ 354 h 380"/>
                    <a:gd name="T56" fmla="*/ 84 w 284"/>
                    <a:gd name="T57" fmla="*/ 332 h 380"/>
                    <a:gd name="T58" fmla="*/ 56 w 284"/>
                    <a:gd name="T59" fmla="*/ 302 h 380"/>
                    <a:gd name="T60" fmla="*/ 46 w 284"/>
                    <a:gd name="T61" fmla="*/ 282 h 380"/>
                    <a:gd name="T62" fmla="*/ 30 w 284"/>
                    <a:gd name="T63" fmla="*/ 238 h 380"/>
                    <a:gd name="T64" fmla="*/ 20 w 284"/>
                    <a:gd name="T65" fmla="*/ 180 h 380"/>
                    <a:gd name="T66" fmla="*/ 20 w 284"/>
                    <a:gd name="T67" fmla="*/ 164 h 380"/>
                    <a:gd name="T68" fmla="*/ 10 w 284"/>
                    <a:gd name="T69" fmla="*/ 152 h 380"/>
                    <a:gd name="T70" fmla="*/ 2 w 284"/>
                    <a:gd name="T71" fmla="*/ 128 h 380"/>
                    <a:gd name="T72" fmla="*/ 2 w 284"/>
                    <a:gd name="T73" fmla="*/ 90 h 380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84"/>
                    <a:gd name="T112" fmla="*/ 0 h 380"/>
                    <a:gd name="T113" fmla="*/ 284 w 284"/>
                    <a:gd name="T114" fmla="*/ 380 h 380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84" h="380">
                      <a:moveTo>
                        <a:pt x="10" y="66"/>
                      </a:moveTo>
                      <a:lnTo>
                        <a:pt x="10" y="66"/>
                      </a:lnTo>
                      <a:lnTo>
                        <a:pt x="14" y="58"/>
                      </a:lnTo>
                      <a:lnTo>
                        <a:pt x="20" y="48"/>
                      </a:lnTo>
                      <a:lnTo>
                        <a:pt x="30" y="38"/>
                      </a:lnTo>
                      <a:lnTo>
                        <a:pt x="42" y="26"/>
                      </a:lnTo>
                      <a:lnTo>
                        <a:pt x="60" y="16"/>
                      </a:lnTo>
                      <a:lnTo>
                        <a:pt x="82" y="8"/>
                      </a:lnTo>
                      <a:lnTo>
                        <a:pt x="96" y="4"/>
                      </a:lnTo>
                      <a:lnTo>
                        <a:pt x="110" y="2"/>
                      </a:lnTo>
                      <a:lnTo>
                        <a:pt x="130" y="0"/>
                      </a:lnTo>
                      <a:lnTo>
                        <a:pt x="152" y="0"/>
                      </a:lnTo>
                      <a:lnTo>
                        <a:pt x="174" y="2"/>
                      </a:lnTo>
                      <a:lnTo>
                        <a:pt x="194" y="6"/>
                      </a:lnTo>
                      <a:lnTo>
                        <a:pt x="214" y="12"/>
                      </a:lnTo>
                      <a:lnTo>
                        <a:pt x="232" y="22"/>
                      </a:lnTo>
                      <a:lnTo>
                        <a:pt x="248" y="36"/>
                      </a:lnTo>
                      <a:lnTo>
                        <a:pt x="256" y="44"/>
                      </a:lnTo>
                      <a:lnTo>
                        <a:pt x="262" y="54"/>
                      </a:lnTo>
                      <a:lnTo>
                        <a:pt x="272" y="76"/>
                      </a:lnTo>
                      <a:lnTo>
                        <a:pt x="278" y="90"/>
                      </a:lnTo>
                      <a:lnTo>
                        <a:pt x="282" y="104"/>
                      </a:lnTo>
                      <a:lnTo>
                        <a:pt x="284" y="118"/>
                      </a:lnTo>
                      <a:lnTo>
                        <a:pt x="284" y="134"/>
                      </a:lnTo>
                      <a:lnTo>
                        <a:pt x="284" y="148"/>
                      </a:lnTo>
                      <a:lnTo>
                        <a:pt x="282" y="164"/>
                      </a:lnTo>
                      <a:lnTo>
                        <a:pt x="276" y="174"/>
                      </a:lnTo>
                      <a:lnTo>
                        <a:pt x="268" y="194"/>
                      </a:lnTo>
                      <a:lnTo>
                        <a:pt x="270" y="200"/>
                      </a:lnTo>
                      <a:lnTo>
                        <a:pt x="272" y="208"/>
                      </a:lnTo>
                      <a:lnTo>
                        <a:pt x="276" y="218"/>
                      </a:lnTo>
                      <a:lnTo>
                        <a:pt x="276" y="230"/>
                      </a:lnTo>
                      <a:lnTo>
                        <a:pt x="276" y="242"/>
                      </a:lnTo>
                      <a:lnTo>
                        <a:pt x="272" y="256"/>
                      </a:lnTo>
                      <a:lnTo>
                        <a:pt x="264" y="272"/>
                      </a:lnTo>
                      <a:lnTo>
                        <a:pt x="254" y="302"/>
                      </a:lnTo>
                      <a:lnTo>
                        <a:pt x="246" y="332"/>
                      </a:lnTo>
                      <a:lnTo>
                        <a:pt x="238" y="362"/>
                      </a:lnTo>
                      <a:lnTo>
                        <a:pt x="236" y="366"/>
                      </a:lnTo>
                      <a:lnTo>
                        <a:pt x="234" y="370"/>
                      </a:lnTo>
                      <a:lnTo>
                        <a:pt x="228" y="374"/>
                      </a:lnTo>
                      <a:lnTo>
                        <a:pt x="220" y="378"/>
                      </a:lnTo>
                      <a:lnTo>
                        <a:pt x="208" y="380"/>
                      </a:lnTo>
                      <a:lnTo>
                        <a:pt x="192" y="380"/>
                      </a:lnTo>
                      <a:lnTo>
                        <a:pt x="172" y="378"/>
                      </a:lnTo>
                      <a:lnTo>
                        <a:pt x="160" y="376"/>
                      </a:lnTo>
                      <a:lnTo>
                        <a:pt x="144" y="370"/>
                      </a:lnTo>
                      <a:lnTo>
                        <a:pt x="130" y="364"/>
                      </a:lnTo>
                      <a:lnTo>
                        <a:pt x="114" y="354"/>
                      </a:lnTo>
                      <a:lnTo>
                        <a:pt x="100" y="344"/>
                      </a:lnTo>
                      <a:lnTo>
                        <a:pt x="84" y="332"/>
                      </a:lnTo>
                      <a:lnTo>
                        <a:pt x="70" y="318"/>
                      </a:lnTo>
                      <a:lnTo>
                        <a:pt x="56" y="302"/>
                      </a:lnTo>
                      <a:lnTo>
                        <a:pt x="46" y="282"/>
                      </a:lnTo>
                      <a:lnTo>
                        <a:pt x="36" y="260"/>
                      </a:lnTo>
                      <a:lnTo>
                        <a:pt x="30" y="238"/>
                      </a:lnTo>
                      <a:lnTo>
                        <a:pt x="26" y="216"/>
                      </a:lnTo>
                      <a:lnTo>
                        <a:pt x="20" y="180"/>
                      </a:lnTo>
                      <a:lnTo>
                        <a:pt x="20" y="164"/>
                      </a:lnTo>
                      <a:lnTo>
                        <a:pt x="14" y="160"/>
                      </a:lnTo>
                      <a:lnTo>
                        <a:pt x="10" y="152"/>
                      </a:lnTo>
                      <a:lnTo>
                        <a:pt x="4" y="142"/>
                      </a:lnTo>
                      <a:lnTo>
                        <a:pt x="2" y="128"/>
                      </a:lnTo>
                      <a:lnTo>
                        <a:pt x="0" y="110"/>
                      </a:lnTo>
                      <a:lnTo>
                        <a:pt x="2" y="90"/>
                      </a:lnTo>
                      <a:lnTo>
                        <a:pt x="10" y="66"/>
                      </a:lnTo>
                      <a:close/>
                    </a:path>
                  </a:pathLst>
                </a:custGeom>
                <a:solidFill>
                  <a:srgbClr val="F0AC7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77" name="Freeform 467"/>
                <p:cNvSpPr>
                  <a:spLocks/>
                </p:cNvSpPr>
                <p:nvPr/>
              </p:nvSpPr>
              <p:spPr bwMode="auto">
                <a:xfrm>
                  <a:off x="1942" y="3024"/>
                  <a:ext cx="284" cy="380"/>
                </a:xfrm>
                <a:custGeom>
                  <a:avLst/>
                  <a:gdLst>
                    <a:gd name="T0" fmla="*/ 10 w 284"/>
                    <a:gd name="T1" fmla="*/ 66 h 380"/>
                    <a:gd name="T2" fmla="*/ 20 w 284"/>
                    <a:gd name="T3" fmla="*/ 48 h 380"/>
                    <a:gd name="T4" fmla="*/ 42 w 284"/>
                    <a:gd name="T5" fmla="*/ 26 h 380"/>
                    <a:gd name="T6" fmla="*/ 82 w 284"/>
                    <a:gd name="T7" fmla="*/ 8 h 380"/>
                    <a:gd name="T8" fmla="*/ 110 w 284"/>
                    <a:gd name="T9" fmla="*/ 2 h 380"/>
                    <a:gd name="T10" fmla="*/ 130 w 284"/>
                    <a:gd name="T11" fmla="*/ 0 h 380"/>
                    <a:gd name="T12" fmla="*/ 174 w 284"/>
                    <a:gd name="T13" fmla="*/ 2 h 380"/>
                    <a:gd name="T14" fmla="*/ 214 w 284"/>
                    <a:gd name="T15" fmla="*/ 12 h 380"/>
                    <a:gd name="T16" fmla="*/ 248 w 284"/>
                    <a:gd name="T17" fmla="*/ 36 h 380"/>
                    <a:gd name="T18" fmla="*/ 262 w 284"/>
                    <a:gd name="T19" fmla="*/ 54 h 380"/>
                    <a:gd name="T20" fmla="*/ 272 w 284"/>
                    <a:gd name="T21" fmla="*/ 76 h 380"/>
                    <a:gd name="T22" fmla="*/ 282 w 284"/>
                    <a:gd name="T23" fmla="*/ 104 h 380"/>
                    <a:gd name="T24" fmla="*/ 284 w 284"/>
                    <a:gd name="T25" fmla="*/ 134 h 380"/>
                    <a:gd name="T26" fmla="*/ 282 w 284"/>
                    <a:gd name="T27" fmla="*/ 164 h 380"/>
                    <a:gd name="T28" fmla="*/ 276 w 284"/>
                    <a:gd name="T29" fmla="*/ 174 h 380"/>
                    <a:gd name="T30" fmla="*/ 268 w 284"/>
                    <a:gd name="T31" fmla="*/ 194 h 380"/>
                    <a:gd name="T32" fmla="*/ 272 w 284"/>
                    <a:gd name="T33" fmla="*/ 208 h 380"/>
                    <a:gd name="T34" fmla="*/ 276 w 284"/>
                    <a:gd name="T35" fmla="*/ 230 h 380"/>
                    <a:gd name="T36" fmla="*/ 272 w 284"/>
                    <a:gd name="T37" fmla="*/ 256 h 380"/>
                    <a:gd name="T38" fmla="*/ 264 w 284"/>
                    <a:gd name="T39" fmla="*/ 272 h 380"/>
                    <a:gd name="T40" fmla="*/ 246 w 284"/>
                    <a:gd name="T41" fmla="*/ 332 h 380"/>
                    <a:gd name="T42" fmla="*/ 238 w 284"/>
                    <a:gd name="T43" fmla="*/ 362 h 380"/>
                    <a:gd name="T44" fmla="*/ 234 w 284"/>
                    <a:gd name="T45" fmla="*/ 370 h 380"/>
                    <a:gd name="T46" fmla="*/ 220 w 284"/>
                    <a:gd name="T47" fmla="*/ 378 h 380"/>
                    <a:gd name="T48" fmla="*/ 192 w 284"/>
                    <a:gd name="T49" fmla="*/ 380 h 380"/>
                    <a:gd name="T50" fmla="*/ 172 w 284"/>
                    <a:gd name="T51" fmla="*/ 378 h 380"/>
                    <a:gd name="T52" fmla="*/ 144 w 284"/>
                    <a:gd name="T53" fmla="*/ 370 h 380"/>
                    <a:gd name="T54" fmla="*/ 114 w 284"/>
                    <a:gd name="T55" fmla="*/ 354 h 380"/>
                    <a:gd name="T56" fmla="*/ 84 w 284"/>
                    <a:gd name="T57" fmla="*/ 332 h 380"/>
                    <a:gd name="T58" fmla="*/ 56 w 284"/>
                    <a:gd name="T59" fmla="*/ 302 h 380"/>
                    <a:gd name="T60" fmla="*/ 46 w 284"/>
                    <a:gd name="T61" fmla="*/ 282 h 380"/>
                    <a:gd name="T62" fmla="*/ 30 w 284"/>
                    <a:gd name="T63" fmla="*/ 238 h 380"/>
                    <a:gd name="T64" fmla="*/ 20 w 284"/>
                    <a:gd name="T65" fmla="*/ 180 h 380"/>
                    <a:gd name="T66" fmla="*/ 20 w 284"/>
                    <a:gd name="T67" fmla="*/ 164 h 380"/>
                    <a:gd name="T68" fmla="*/ 10 w 284"/>
                    <a:gd name="T69" fmla="*/ 152 h 380"/>
                    <a:gd name="T70" fmla="*/ 2 w 284"/>
                    <a:gd name="T71" fmla="*/ 128 h 380"/>
                    <a:gd name="T72" fmla="*/ 2 w 284"/>
                    <a:gd name="T73" fmla="*/ 90 h 380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84"/>
                    <a:gd name="T112" fmla="*/ 0 h 380"/>
                    <a:gd name="T113" fmla="*/ 284 w 284"/>
                    <a:gd name="T114" fmla="*/ 380 h 380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84" h="380">
                      <a:moveTo>
                        <a:pt x="10" y="66"/>
                      </a:moveTo>
                      <a:lnTo>
                        <a:pt x="10" y="66"/>
                      </a:lnTo>
                      <a:lnTo>
                        <a:pt x="14" y="58"/>
                      </a:lnTo>
                      <a:lnTo>
                        <a:pt x="20" y="48"/>
                      </a:lnTo>
                      <a:lnTo>
                        <a:pt x="30" y="38"/>
                      </a:lnTo>
                      <a:lnTo>
                        <a:pt x="42" y="26"/>
                      </a:lnTo>
                      <a:lnTo>
                        <a:pt x="60" y="16"/>
                      </a:lnTo>
                      <a:lnTo>
                        <a:pt x="82" y="8"/>
                      </a:lnTo>
                      <a:lnTo>
                        <a:pt x="96" y="4"/>
                      </a:lnTo>
                      <a:lnTo>
                        <a:pt x="110" y="2"/>
                      </a:lnTo>
                      <a:lnTo>
                        <a:pt x="130" y="0"/>
                      </a:lnTo>
                      <a:lnTo>
                        <a:pt x="152" y="0"/>
                      </a:lnTo>
                      <a:lnTo>
                        <a:pt x="174" y="2"/>
                      </a:lnTo>
                      <a:lnTo>
                        <a:pt x="194" y="6"/>
                      </a:lnTo>
                      <a:lnTo>
                        <a:pt x="214" y="12"/>
                      </a:lnTo>
                      <a:lnTo>
                        <a:pt x="232" y="22"/>
                      </a:lnTo>
                      <a:lnTo>
                        <a:pt x="248" y="36"/>
                      </a:lnTo>
                      <a:lnTo>
                        <a:pt x="256" y="44"/>
                      </a:lnTo>
                      <a:lnTo>
                        <a:pt x="262" y="54"/>
                      </a:lnTo>
                      <a:lnTo>
                        <a:pt x="272" y="76"/>
                      </a:lnTo>
                      <a:lnTo>
                        <a:pt x="278" y="90"/>
                      </a:lnTo>
                      <a:lnTo>
                        <a:pt x="282" y="104"/>
                      </a:lnTo>
                      <a:lnTo>
                        <a:pt x="284" y="118"/>
                      </a:lnTo>
                      <a:lnTo>
                        <a:pt x="284" y="134"/>
                      </a:lnTo>
                      <a:lnTo>
                        <a:pt x="284" y="148"/>
                      </a:lnTo>
                      <a:lnTo>
                        <a:pt x="282" y="164"/>
                      </a:lnTo>
                      <a:lnTo>
                        <a:pt x="276" y="174"/>
                      </a:lnTo>
                      <a:lnTo>
                        <a:pt x="268" y="194"/>
                      </a:lnTo>
                      <a:lnTo>
                        <a:pt x="270" y="200"/>
                      </a:lnTo>
                      <a:lnTo>
                        <a:pt x="272" y="208"/>
                      </a:lnTo>
                      <a:lnTo>
                        <a:pt x="276" y="218"/>
                      </a:lnTo>
                      <a:lnTo>
                        <a:pt x="276" y="230"/>
                      </a:lnTo>
                      <a:lnTo>
                        <a:pt x="276" y="242"/>
                      </a:lnTo>
                      <a:lnTo>
                        <a:pt x="272" y="256"/>
                      </a:lnTo>
                      <a:lnTo>
                        <a:pt x="264" y="272"/>
                      </a:lnTo>
                      <a:lnTo>
                        <a:pt x="254" y="302"/>
                      </a:lnTo>
                      <a:lnTo>
                        <a:pt x="246" y="332"/>
                      </a:lnTo>
                      <a:lnTo>
                        <a:pt x="238" y="362"/>
                      </a:lnTo>
                      <a:lnTo>
                        <a:pt x="236" y="366"/>
                      </a:lnTo>
                      <a:lnTo>
                        <a:pt x="234" y="370"/>
                      </a:lnTo>
                      <a:lnTo>
                        <a:pt x="228" y="374"/>
                      </a:lnTo>
                      <a:lnTo>
                        <a:pt x="220" y="378"/>
                      </a:lnTo>
                      <a:lnTo>
                        <a:pt x="208" y="380"/>
                      </a:lnTo>
                      <a:lnTo>
                        <a:pt x="192" y="380"/>
                      </a:lnTo>
                      <a:lnTo>
                        <a:pt x="172" y="378"/>
                      </a:lnTo>
                      <a:lnTo>
                        <a:pt x="160" y="376"/>
                      </a:lnTo>
                      <a:lnTo>
                        <a:pt x="144" y="370"/>
                      </a:lnTo>
                      <a:lnTo>
                        <a:pt x="130" y="364"/>
                      </a:lnTo>
                      <a:lnTo>
                        <a:pt x="114" y="354"/>
                      </a:lnTo>
                      <a:lnTo>
                        <a:pt x="100" y="344"/>
                      </a:lnTo>
                      <a:lnTo>
                        <a:pt x="84" y="332"/>
                      </a:lnTo>
                      <a:lnTo>
                        <a:pt x="70" y="318"/>
                      </a:lnTo>
                      <a:lnTo>
                        <a:pt x="56" y="302"/>
                      </a:lnTo>
                      <a:lnTo>
                        <a:pt x="46" y="282"/>
                      </a:lnTo>
                      <a:lnTo>
                        <a:pt x="36" y="260"/>
                      </a:lnTo>
                      <a:lnTo>
                        <a:pt x="30" y="238"/>
                      </a:lnTo>
                      <a:lnTo>
                        <a:pt x="26" y="216"/>
                      </a:lnTo>
                      <a:lnTo>
                        <a:pt x="20" y="180"/>
                      </a:lnTo>
                      <a:lnTo>
                        <a:pt x="20" y="164"/>
                      </a:lnTo>
                      <a:lnTo>
                        <a:pt x="14" y="160"/>
                      </a:lnTo>
                      <a:lnTo>
                        <a:pt x="10" y="152"/>
                      </a:lnTo>
                      <a:lnTo>
                        <a:pt x="4" y="142"/>
                      </a:lnTo>
                      <a:lnTo>
                        <a:pt x="2" y="128"/>
                      </a:lnTo>
                      <a:lnTo>
                        <a:pt x="0" y="110"/>
                      </a:lnTo>
                      <a:lnTo>
                        <a:pt x="2" y="90"/>
                      </a:lnTo>
                      <a:lnTo>
                        <a:pt x="10" y="66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78" name="Freeform 468"/>
                <p:cNvSpPr>
                  <a:spLocks/>
                </p:cNvSpPr>
                <p:nvPr/>
              </p:nvSpPr>
              <p:spPr bwMode="auto">
                <a:xfrm>
                  <a:off x="1910" y="3156"/>
                  <a:ext cx="232" cy="488"/>
                </a:xfrm>
                <a:custGeom>
                  <a:avLst/>
                  <a:gdLst>
                    <a:gd name="T0" fmla="*/ 38 w 232"/>
                    <a:gd name="T1" fmla="*/ 0 h 488"/>
                    <a:gd name="T2" fmla="*/ 38 w 232"/>
                    <a:gd name="T3" fmla="*/ 0 h 488"/>
                    <a:gd name="T4" fmla="*/ 38 w 232"/>
                    <a:gd name="T5" fmla="*/ 30 h 488"/>
                    <a:gd name="T6" fmla="*/ 40 w 232"/>
                    <a:gd name="T7" fmla="*/ 62 h 488"/>
                    <a:gd name="T8" fmla="*/ 40 w 232"/>
                    <a:gd name="T9" fmla="*/ 102 h 488"/>
                    <a:gd name="T10" fmla="*/ 36 w 232"/>
                    <a:gd name="T11" fmla="*/ 148 h 488"/>
                    <a:gd name="T12" fmla="*/ 32 w 232"/>
                    <a:gd name="T13" fmla="*/ 194 h 488"/>
                    <a:gd name="T14" fmla="*/ 24 w 232"/>
                    <a:gd name="T15" fmla="*/ 240 h 488"/>
                    <a:gd name="T16" fmla="*/ 18 w 232"/>
                    <a:gd name="T17" fmla="*/ 260 h 488"/>
                    <a:gd name="T18" fmla="*/ 10 w 232"/>
                    <a:gd name="T19" fmla="*/ 280 h 488"/>
                    <a:gd name="T20" fmla="*/ 10 w 232"/>
                    <a:gd name="T21" fmla="*/ 280 h 488"/>
                    <a:gd name="T22" fmla="*/ 12 w 232"/>
                    <a:gd name="T23" fmla="*/ 288 h 488"/>
                    <a:gd name="T24" fmla="*/ 12 w 232"/>
                    <a:gd name="T25" fmla="*/ 306 h 488"/>
                    <a:gd name="T26" fmla="*/ 12 w 232"/>
                    <a:gd name="T27" fmla="*/ 316 h 488"/>
                    <a:gd name="T28" fmla="*/ 10 w 232"/>
                    <a:gd name="T29" fmla="*/ 328 h 488"/>
                    <a:gd name="T30" fmla="*/ 6 w 232"/>
                    <a:gd name="T31" fmla="*/ 336 h 488"/>
                    <a:gd name="T32" fmla="*/ 0 w 232"/>
                    <a:gd name="T33" fmla="*/ 344 h 488"/>
                    <a:gd name="T34" fmla="*/ 0 w 232"/>
                    <a:gd name="T35" fmla="*/ 344 h 488"/>
                    <a:gd name="T36" fmla="*/ 8 w 232"/>
                    <a:gd name="T37" fmla="*/ 358 h 488"/>
                    <a:gd name="T38" fmla="*/ 30 w 232"/>
                    <a:gd name="T39" fmla="*/ 390 h 488"/>
                    <a:gd name="T40" fmla="*/ 44 w 232"/>
                    <a:gd name="T41" fmla="*/ 410 h 488"/>
                    <a:gd name="T42" fmla="*/ 60 w 232"/>
                    <a:gd name="T43" fmla="*/ 430 h 488"/>
                    <a:gd name="T44" fmla="*/ 76 w 232"/>
                    <a:gd name="T45" fmla="*/ 448 h 488"/>
                    <a:gd name="T46" fmla="*/ 94 w 232"/>
                    <a:gd name="T47" fmla="*/ 466 h 488"/>
                    <a:gd name="T48" fmla="*/ 112 w 232"/>
                    <a:gd name="T49" fmla="*/ 478 h 488"/>
                    <a:gd name="T50" fmla="*/ 122 w 232"/>
                    <a:gd name="T51" fmla="*/ 484 h 488"/>
                    <a:gd name="T52" fmla="*/ 130 w 232"/>
                    <a:gd name="T53" fmla="*/ 486 h 488"/>
                    <a:gd name="T54" fmla="*/ 138 w 232"/>
                    <a:gd name="T55" fmla="*/ 488 h 488"/>
                    <a:gd name="T56" fmla="*/ 146 w 232"/>
                    <a:gd name="T57" fmla="*/ 488 h 488"/>
                    <a:gd name="T58" fmla="*/ 154 w 232"/>
                    <a:gd name="T59" fmla="*/ 486 h 488"/>
                    <a:gd name="T60" fmla="*/ 162 w 232"/>
                    <a:gd name="T61" fmla="*/ 480 h 488"/>
                    <a:gd name="T62" fmla="*/ 168 w 232"/>
                    <a:gd name="T63" fmla="*/ 474 h 488"/>
                    <a:gd name="T64" fmla="*/ 176 w 232"/>
                    <a:gd name="T65" fmla="*/ 464 h 488"/>
                    <a:gd name="T66" fmla="*/ 180 w 232"/>
                    <a:gd name="T67" fmla="*/ 452 h 488"/>
                    <a:gd name="T68" fmla="*/ 186 w 232"/>
                    <a:gd name="T69" fmla="*/ 438 h 488"/>
                    <a:gd name="T70" fmla="*/ 190 w 232"/>
                    <a:gd name="T71" fmla="*/ 420 h 488"/>
                    <a:gd name="T72" fmla="*/ 194 w 232"/>
                    <a:gd name="T73" fmla="*/ 398 h 488"/>
                    <a:gd name="T74" fmla="*/ 196 w 232"/>
                    <a:gd name="T75" fmla="*/ 374 h 488"/>
                    <a:gd name="T76" fmla="*/ 198 w 232"/>
                    <a:gd name="T77" fmla="*/ 346 h 488"/>
                    <a:gd name="T78" fmla="*/ 198 w 232"/>
                    <a:gd name="T79" fmla="*/ 346 h 488"/>
                    <a:gd name="T80" fmla="*/ 198 w 232"/>
                    <a:gd name="T81" fmla="*/ 342 h 488"/>
                    <a:gd name="T82" fmla="*/ 200 w 232"/>
                    <a:gd name="T83" fmla="*/ 320 h 488"/>
                    <a:gd name="T84" fmla="*/ 200 w 232"/>
                    <a:gd name="T85" fmla="*/ 320 h 488"/>
                    <a:gd name="T86" fmla="*/ 204 w 232"/>
                    <a:gd name="T87" fmla="*/ 270 h 488"/>
                    <a:gd name="T88" fmla="*/ 206 w 232"/>
                    <a:gd name="T89" fmla="*/ 242 h 488"/>
                    <a:gd name="T90" fmla="*/ 208 w 232"/>
                    <a:gd name="T91" fmla="*/ 216 h 488"/>
                    <a:gd name="T92" fmla="*/ 208 w 232"/>
                    <a:gd name="T93" fmla="*/ 216 h 488"/>
                    <a:gd name="T94" fmla="*/ 208 w 232"/>
                    <a:gd name="T95" fmla="*/ 206 h 488"/>
                    <a:gd name="T96" fmla="*/ 210 w 232"/>
                    <a:gd name="T97" fmla="*/ 196 h 488"/>
                    <a:gd name="T98" fmla="*/ 218 w 232"/>
                    <a:gd name="T99" fmla="*/ 178 h 488"/>
                    <a:gd name="T100" fmla="*/ 228 w 232"/>
                    <a:gd name="T101" fmla="*/ 164 h 488"/>
                    <a:gd name="T102" fmla="*/ 232 w 232"/>
                    <a:gd name="T103" fmla="*/ 160 h 488"/>
                    <a:gd name="T104" fmla="*/ 38 w 232"/>
                    <a:gd name="T105" fmla="*/ 0 h 488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232"/>
                    <a:gd name="T160" fmla="*/ 0 h 488"/>
                    <a:gd name="T161" fmla="*/ 232 w 232"/>
                    <a:gd name="T162" fmla="*/ 488 h 488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232" h="488">
                      <a:moveTo>
                        <a:pt x="38" y="0"/>
                      </a:moveTo>
                      <a:lnTo>
                        <a:pt x="38" y="0"/>
                      </a:lnTo>
                      <a:lnTo>
                        <a:pt x="38" y="30"/>
                      </a:lnTo>
                      <a:lnTo>
                        <a:pt x="40" y="62"/>
                      </a:lnTo>
                      <a:lnTo>
                        <a:pt x="40" y="102"/>
                      </a:lnTo>
                      <a:lnTo>
                        <a:pt x="36" y="148"/>
                      </a:lnTo>
                      <a:lnTo>
                        <a:pt x="32" y="194"/>
                      </a:lnTo>
                      <a:lnTo>
                        <a:pt x="24" y="240"/>
                      </a:lnTo>
                      <a:lnTo>
                        <a:pt x="18" y="260"/>
                      </a:lnTo>
                      <a:lnTo>
                        <a:pt x="10" y="280"/>
                      </a:lnTo>
                      <a:lnTo>
                        <a:pt x="12" y="288"/>
                      </a:lnTo>
                      <a:lnTo>
                        <a:pt x="12" y="306"/>
                      </a:lnTo>
                      <a:lnTo>
                        <a:pt x="12" y="316"/>
                      </a:lnTo>
                      <a:lnTo>
                        <a:pt x="10" y="328"/>
                      </a:lnTo>
                      <a:lnTo>
                        <a:pt x="6" y="336"/>
                      </a:lnTo>
                      <a:lnTo>
                        <a:pt x="0" y="344"/>
                      </a:lnTo>
                      <a:lnTo>
                        <a:pt x="8" y="358"/>
                      </a:lnTo>
                      <a:lnTo>
                        <a:pt x="30" y="390"/>
                      </a:lnTo>
                      <a:lnTo>
                        <a:pt x="44" y="410"/>
                      </a:lnTo>
                      <a:lnTo>
                        <a:pt x="60" y="430"/>
                      </a:lnTo>
                      <a:lnTo>
                        <a:pt x="76" y="448"/>
                      </a:lnTo>
                      <a:lnTo>
                        <a:pt x="94" y="466"/>
                      </a:lnTo>
                      <a:lnTo>
                        <a:pt x="112" y="478"/>
                      </a:lnTo>
                      <a:lnTo>
                        <a:pt x="122" y="484"/>
                      </a:lnTo>
                      <a:lnTo>
                        <a:pt x="130" y="486"/>
                      </a:lnTo>
                      <a:lnTo>
                        <a:pt x="138" y="488"/>
                      </a:lnTo>
                      <a:lnTo>
                        <a:pt x="146" y="488"/>
                      </a:lnTo>
                      <a:lnTo>
                        <a:pt x="154" y="486"/>
                      </a:lnTo>
                      <a:lnTo>
                        <a:pt x="162" y="480"/>
                      </a:lnTo>
                      <a:lnTo>
                        <a:pt x="168" y="474"/>
                      </a:lnTo>
                      <a:lnTo>
                        <a:pt x="176" y="464"/>
                      </a:lnTo>
                      <a:lnTo>
                        <a:pt x="180" y="452"/>
                      </a:lnTo>
                      <a:lnTo>
                        <a:pt x="186" y="438"/>
                      </a:lnTo>
                      <a:lnTo>
                        <a:pt x="190" y="420"/>
                      </a:lnTo>
                      <a:lnTo>
                        <a:pt x="194" y="398"/>
                      </a:lnTo>
                      <a:lnTo>
                        <a:pt x="196" y="374"/>
                      </a:lnTo>
                      <a:lnTo>
                        <a:pt x="198" y="346"/>
                      </a:lnTo>
                      <a:lnTo>
                        <a:pt x="198" y="342"/>
                      </a:lnTo>
                      <a:lnTo>
                        <a:pt x="200" y="320"/>
                      </a:lnTo>
                      <a:lnTo>
                        <a:pt x="204" y="270"/>
                      </a:lnTo>
                      <a:lnTo>
                        <a:pt x="206" y="242"/>
                      </a:lnTo>
                      <a:lnTo>
                        <a:pt x="208" y="216"/>
                      </a:lnTo>
                      <a:lnTo>
                        <a:pt x="208" y="206"/>
                      </a:lnTo>
                      <a:lnTo>
                        <a:pt x="210" y="196"/>
                      </a:lnTo>
                      <a:lnTo>
                        <a:pt x="218" y="178"/>
                      </a:lnTo>
                      <a:lnTo>
                        <a:pt x="228" y="164"/>
                      </a:lnTo>
                      <a:lnTo>
                        <a:pt x="232" y="160"/>
                      </a:lnTo>
                      <a:lnTo>
                        <a:pt x="38" y="0"/>
                      </a:lnTo>
                      <a:close/>
                    </a:path>
                  </a:pathLst>
                </a:custGeom>
                <a:solidFill>
                  <a:srgbClr val="F0AC7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79" name="Freeform 469"/>
                <p:cNvSpPr>
                  <a:spLocks/>
                </p:cNvSpPr>
                <p:nvPr/>
              </p:nvSpPr>
              <p:spPr bwMode="auto">
                <a:xfrm>
                  <a:off x="1862" y="3368"/>
                  <a:ext cx="312" cy="526"/>
                </a:xfrm>
                <a:custGeom>
                  <a:avLst/>
                  <a:gdLst>
                    <a:gd name="T0" fmla="*/ 184 w 312"/>
                    <a:gd name="T1" fmla="*/ 106 h 526"/>
                    <a:gd name="T2" fmla="*/ 184 w 312"/>
                    <a:gd name="T3" fmla="*/ 106 h 526"/>
                    <a:gd name="T4" fmla="*/ 162 w 312"/>
                    <a:gd name="T5" fmla="*/ 94 h 526"/>
                    <a:gd name="T6" fmla="*/ 140 w 312"/>
                    <a:gd name="T7" fmla="*/ 78 h 526"/>
                    <a:gd name="T8" fmla="*/ 120 w 312"/>
                    <a:gd name="T9" fmla="*/ 60 h 526"/>
                    <a:gd name="T10" fmla="*/ 102 w 312"/>
                    <a:gd name="T11" fmla="*/ 42 h 526"/>
                    <a:gd name="T12" fmla="*/ 76 w 312"/>
                    <a:gd name="T13" fmla="*/ 12 h 526"/>
                    <a:gd name="T14" fmla="*/ 66 w 312"/>
                    <a:gd name="T15" fmla="*/ 0 h 526"/>
                    <a:gd name="T16" fmla="*/ 30 w 312"/>
                    <a:gd name="T17" fmla="*/ 34 h 526"/>
                    <a:gd name="T18" fmla="*/ 0 w 312"/>
                    <a:gd name="T19" fmla="*/ 64 h 526"/>
                    <a:gd name="T20" fmla="*/ 0 w 312"/>
                    <a:gd name="T21" fmla="*/ 64 h 526"/>
                    <a:gd name="T22" fmla="*/ 16 w 312"/>
                    <a:gd name="T23" fmla="*/ 84 h 526"/>
                    <a:gd name="T24" fmla="*/ 32 w 312"/>
                    <a:gd name="T25" fmla="*/ 108 h 526"/>
                    <a:gd name="T26" fmla="*/ 50 w 312"/>
                    <a:gd name="T27" fmla="*/ 138 h 526"/>
                    <a:gd name="T28" fmla="*/ 68 w 312"/>
                    <a:gd name="T29" fmla="*/ 172 h 526"/>
                    <a:gd name="T30" fmla="*/ 106 w 312"/>
                    <a:gd name="T31" fmla="*/ 248 h 526"/>
                    <a:gd name="T32" fmla="*/ 142 w 312"/>
                    <a:gd name="T33" fmla="*/ 326 h 526"/>
                    <a:gd name="T34" fmla="*/ 174 w 312"/>
                    <a:gd name="T35" fmla="*/ 402 h 526"/>
                    <a:gd name="T36" fmla="*/ 200 w 312"/>
                    <a:gd name="T37" fmla="*/ 466 h 526"/>
                    <a:gd name="T38" fmla="*/ 224 w 312"/>
                    <a:gd name="T39" fmla="*/ 526 h 526"/>
                    <a:gd name="T40" fmla="*/ 224 w 312"/>
                    <a:gd name="T41" fmla="*/ 526 h 526"/>
                    <a:gd name="T42" fmla="*/ 234 w 312"/>
                    <a:gd name="T43" fmla="*/ 500 h 526"/>
                    <a:gd name="T44" fmla="*/ 242 w 312"/>
                    <a:gd name="T45" fmla="*/ 470 h 526"/>
                    <a:gd name="T46" fmla="*/ 260 w 312"/>
                    <a:gd name="T47" fmla="*/ 406 h 526"/>
                    <a:gd name="T48" fmla="*/ 274 w 312"/>
                    <a:gd name="T49" fmla="*/ 336 h 526"/>
                    <a:gd name="T50" fmla="*/ 288 w 312"/>
                    <a:gd name="T51" fmla="*/ 270 h 526"/>
                    <a:gd name="T52" fmla="*/ 306 w 312"/>
                    <a:gd name="T53" fmla="*/ 160 h 526"/>
                    <a:gd name="T54" fmla="*/ 312 w 312"/>
                    <a:gd name="T55" fmla="*/ 116 h 526"/>
                    <a:gd name="T56" fmla="*/ 296 w 312"/>
                    <a:gd name="T57" fmla="*/ 98 h 526"/>
                    <a:gd name="T58" fmla="*/ 264 w 312"/>
                    <a:gd name="T59" fmla="*/ 54 h 526"/>
                    <a:gd name="T60" fmla="*/ 264 w 312"/>
                    <a:gd name="T61" fmla="*/ 54 h 526"/>
                    <a:gd name="T62" fmla="*/ 252 w 312"/>
                    <a:gd name="T63" fmla="*/ 74 h 526"/>
                    <a:gd name="T64" fmla="*/ 240 w 312"/>
                    <a:gd name="T65" fmla="*/ 88 h 526"/>
                    <a:gd name="T66" fmla="*/ 230 w 312"/>
                    <a:gd name="T67" fmla="*/ 100 h 526"/>
                    <a:gd name="T68" fmla="*/ 220 w 312"/>
                    <a:gd name="T69" fmla="*/ 106 h 526"/>
                    <a:gd name="T70" fmla="*/ 200 w 312"/>
                    <a:gd name="T71" fmla="*/ 248 h 526"/>
                    <a:gd name="T72" fmla="*/ 184 w 312"/>
                    <a:gd name="T73" fmla="*/ 106 h 52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12"/>
                    <a:gd name="T112" fmla="*/ 0 h 526"/>
                    <a:gd name="T113" fmla="*/ 312 w 312"/>
                    <a:gd name="T114" fmla="*/ 526 h 52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12" h="526">
                      <a:moveTo>
                        <a:pt x="184" y="106"/>
                      </a:moveTo>
                      <a:lnTo>
                        <a:pt x="184" y="106"/>
                      </a:lnTo>
                      <a:lnTo>
                        <a:pt x="162" y="94"/>
                      </a:lnTo>
                      <a:lnTo>
                        <a:pt x="140" y="78"/>
                      </a:lnTo>
                      <a:lnTo>
                        <a:pt x="120" y="60"/>
                      </a:lnTo>
                      <a:lnTo>
                        <a:pt x="102" y="42"/>
                      </a:lnTo>
                      <a:lnTo>
                        <a:pt x="76" y="12"/>
                      </a:lnTo>
                      <a:lnTo>
                        <a:pt x="66" y="0"/>
                      </a:lnTo>
                      <a:lnTo>
                        <a:pt x="30" y="34"/>
                      </a:lnTo>
                      <a:lnTo>
                        <a:pt x="0" y="64"/>
                      </a:lnTo>
                      <a:lnTo>
                        <a:pt x="16" y="84"/>
                      </a:lnTo>
                      <a:lnTo>
                        <a:pt x="32" y="108"/>
                      </a:lnTo>
                      <a:lnTo>
                        <a:pt x="50" y="138"/>
                      </a:lnTo>
                      <a:lnTo>
                        <a:pt x="68" y="172"/>
                      </a:lnTo>
                      <a:lnTo>
                        <a:pt x="106" y="248"/>
                      </a:lnTo>
                      <a:lnTo>
                        <a:pt x="142" y="326"/>
                      </a:lnTo>
                      <a:lnTo>
                        <a:pt x="174" y="402"/>
                      </a:lnTo>
                      <a:lnTo>
                        <a:pt x="200" y="466"/>
                      </a:lnTo>
                      <a:lnTo>
                        <a:pt x="224" y="526"/>
                      </a:lnTo>
                      <a:lnTo>
                        <a:pt x="234" y="500"/>
                      </a:lnTo>
                      <a:lnTo>
                        <a:pt x="242" y="470"/>
                      </a:lnTo>
                      <a:lnTo>
                        <a:pt x="260" y="406"/>
                      </a:lnTo>
                      <a:lnTo>
                        <a:pt x="274" y="336"/>
                      </a:lnTo>
                      <a:lnTo>
                        <a:pt x="288" y="270"/>
                      </a:lnTo>
                      <a:lnTo>
                        <a:pt x="306" y="160"/>
                      </a:lnTo>
                      <a:lnTo>
                        <a:pt x="312" y="116"/>
                      </a:lnTo>
                      <a:lnTo>
                        <a:pt x="296" y="98"/>
                      </a:lnTo>
                      <a:lnTo>
                        <a:pt x="264" y="54"/>
                      </a:lnTo>
                      <a:lnTo>
                        <a:pt x="252" y="74"/>
                      </a:lnTo>
                      <a:lnTo>
                        <a:pt x="240" y="88"/>
                      </a:lnTo>
                      <a:lnTo>
                        <a:pt x="230" y="100"/>
                      </a:lnTo>
                      <a:lnTo>
                        <a:pt x="220" y="106"/>
                      </a:lnTo>
                      <a:lnTo>
                        <a:pt x="200" y="248"/>
                      </a:lnTo>
                      <a:lnTo>
                        <a:pt x="184" y="106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80" name="Freeform 470"/>
                <p:cNvSpPr>
                  <a:spLocks/>
                </p:cNvSpPr>
                <p:nvPr/>
              </p:nvSpPr>
              <p:spPr bwMode="auto">
                <a:xfrm>
                  <a:off x="1932" y="3024"/>
                  <a:ext cx="282" cy="232"/>
                </a:xfrm>
                <a:custGeom>
                  <a:avLst/>
                  <a:gdLst>
                    <a:gd name="T0" fmla="*/ 16 w 282"/>
                    <a:gd name="T1" fmla="*/ 232 h 232"/>
                    <a:gd name="T2" fmla="*/ 10 w 282"/>
                    <a:gd name="T3" fmla="*/ 174 h 232"/>
                    <a:gd name="T4" fmla="*/ 2 w 282"/>
                    <a:gd name="T5" fmla="*/ 132 h 232"/>
                    <a:gd name="T6" fmla="*/ 0 w 282"/>
                    <a:gd name="T7" fmla="*/ 110 h 232"/>
                    <a:gd name="T8" fmla="*/ 4 w 282"/>
                    <a:gd name="T9" fmla="*/ 90 h 232"/>
                    <a:gd name="T10" fmla="*/ 24 w 282"/>
                    <a:gd name="T11" fmla="*/ 52 h 232"/>
                    <a:gd name="T12" fmla="*/ 54 w 282"/>
                    <a:gd name="T13" fmla="*/ 22 h 232"/>
                    <a:gd name="T14" fmla="*/ 92 w 282"/>
                    <a:gd name="T15" fmla="*/ 4 h 232"/>
                    <a:gd name="T16" fmla="*/ 114 w 282"/>
                    <a:gd name="T17" fmla="*/ 0 h 232"/>
                    <a:gd name="T18" fmla="*/ 164 w 282"/>
                    <a:gd name="T19" fmla="*/ 0 h 232"/>
                    <a:gd name="T20" fmla="*/ 212 w 282"/>
                    <a:gd name="T21" fmla="*/ 6 h 232"/>
                    <a:gd name="T22" fmla="*/ 244 w 282"/>
                    <a:gd name="T23" fmla="*/ 18 h 232"/>
                    <a:gd name="T24" fmla="*/ 270 w 282"/>
                    <a:gd name="T25" fmla="*/ 36 h 232"/>
                    <a:gd name="T26" fmla="*/ 276 w 282"/>
                    <a:gd name="T27" fmla="*/ 62 h 232"/>
                    <a:gd name="T28" fmla="*/ 270 w 282"/>
                    <a:gd name="T29" fmla="*/ 62 h 232"/>
                    <a:gd name="T30" fmla="*/ 260 w 282"/>
                    <a:gd name="T31" fmla="*/ 66 h 232"/>
                    <a:gd name="T32" fmla="*/ 252 w 282"/>
                    <a:gd name="T33" fmla="*/ 60 h 232"/>
                    <a:gd name="T34" fmla="*/ 226 w 282"/>
                    <a:gd name="T35" fmla="*/ 50 h 232"/>
                    <a:gd name="T36" fmla="*/ 182 w 282"/>
                    <a:gd name="T37" fmla="*/ 40 h 232"/>
                    <a:gd name="T38" fmla="*/ 120 w 282"/>
                    <a:gd name="T39" fmla="*/ 40 h 232"/>
                    <a:gd name="T40" fmla="*/ 108 w 282"/>
                    <a:gd name="T41" fmla="*/ 42 h 232"/>
                    <a:gd name="T42" fmla="*/ 92 w 282"/>
                    <a:gd name="T43" fmla="*/ 50 h 232"/>
                    <a:gd name="T44" fmla="*/ 84 w 282"/>
                    <a:gd name="T45" fmla="*/ 62 h 232"/>
                    <a:gd name="T46" fmla="*/ 84 w 282"/>
                    <a:gd name="T47" fmla="*/ 84 h 232"/>
                    <a:gd name="T48" fmla="*/ 92 w 282"/>
                    <a:gd name="T49" fmla="*/ 110 h 232"/>
                    <a:gd name="T50" fmla="*/ 98 w 282"/>
                    <a:gd name="T51" fmla="*/ 122 h 232"/>
                    <a:gd name="T52" fmla="*/ 88 w 282"/>
                    <a:gd name="T53" fmla="*/ 144 h 232"/>
                    <a:gd name="T54" fmla="*/ 84 w 282"/>
                    <a:gd name="T55" fmla="*/ 172 h 232"/>
                    <a:gd name="T56" fmla="*/ 88 w 282"/>
                    <a:gd name="T57" fmla="*/ 208 h 232"/>
                    <a:gd name="T58" fmla="*/ 62 w 282"/>
                    <a:gd name="T59" fmla="*/ 202 h 232"/>
                    <a:gd name="T60" fmla="*/ 50 w 282"/>
                    <a:gd name="T61" fmla="*/ 194 h 232"/>
                    <a:gd name="T62" fmla="*/ 40 w 282"/>
                    <a:gd name="T63" fmla="*/ 190 h 232"/>
                    <a:gd name="T64" fmla="*/ 34 w 282"/>
                    <a:gd name="T65" fmla="*/ 196 h 232"/>
                    <a:gd name="T66" fmla="*/ 16 w 282"/>
                    <a:gd name="T67" fmla="*/ 232 h 23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282"/>
                    <a:gd name="T103" fmla="*/ 0 h 232"/>
                    <a:gd name="T104" fmla="*/ 282 w 282"/>
                    <a:gd name="T105" fmla="*/ 232 h 23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282" h="232">
                      <a:moveTo>
                        <a:pt x="16" y="232"/>
                      </a:moveTo>
                      <a:lnTo>
                        <a:pt x="16" y="232"/>
                      </a:lnTo>
                      <a:lnTo>
                        <a:pt x="14" y="206"/>
                      </a:lnTo>
                      <a:lnTo>
                        <a:pt x="10" y="174"/>
                      </a:lnTo>
                      <a:lnTo>
                        <a:pt x="2" y="132"/>
                      </a:lnTo>
                      <a:lnTo>
                        <a:pt x="0" y="120"/>
                      </a:lnTo>
                      <a:lnTo>
                        <a:pt x="0" y="110"/>
                      </a:lnTo>
                      <a:lnTo>
                        <a:pt x="2" y="100"/>
                      </a:lnTo>
                      <a:lnTo>
                        <a:pt x="4" y="90"/>
                      </a:lnTo>
                      <a:lnTo>
                        <a:pt x="12" y="70"/>
                      </a:lnTo>
                      <a:lnTo>
                        <a:pt x="24" y="52"/>
                      </a:lnTo>
                      <a:lnTo>
                        <a:pt x="38" y="36"/>
                      </a:lnTo>
                      <a:lnTo>
                        <a:pt x="54" y="22"/>
                      </a:lnTo>
                      <a:lnTo>
                        <a:pt x="72" y="12"/>
                      </a:lnTo>
                      <a:lnTo>
                        <a:pt x="92" y="4"/>
                      </a:lnTo>
                      <a:lnTo>
                        <a:pt x="114" y="0"/>
                      </a:lnTo>
                      <a:lnTo>
                        <a:pt x="136" y="0"/>
                      </a:lnTo>
                      <a:lnTo>
                        <a:pt x="164" y="0"/>
                      </a:lnTo>
                      <a:lnTo>
                        <a:pt x="196" y="4"/>
                      </a:lnTo>
                      <a:lnTo>
                        <a:pt x="212" y="6"/>
                      </a:lnTo>
                      <a:lnTo>
                        <a:pt x="228" y="12"/>
                      </a:lnTo>
                      <a:lnTo>
                        <a:pt x="244" y="18"/>
                      </a:lnTo>
                      <a:lnTo>
                        <a:pt x="258" y="26"/>
                      </a:lnTo>
                      <a:lnTo>
                        <a:pt x="270" y="36"/>
                      </a:lnTo>
                      <a:lnTo>
                        <a:pt x="282" y="50"/>
                      </a:lnTo>
                      <a:lnTo>
                        <a:pt x="276" y="62"/>
                      </a:lnTo>
                      <a:lnTo>
                        <a:pt x="270" y="62"/>
                      </a:lnTo>
                      <a:lnTo>
                        <a:pt x="264" y="62"/>
                      </a:lnTo>
                      <a:lnTo>
                        <a:pt x="260" y="66"/>
                      </a:lnTo>
                      <a:lnTo>
                        <a:pt x="252" y="60"/>
                      </a:lnTo>
                      <a:lnTo>
                        <a:pt x="242" y="56"/>
                      </a:lnTo>
                      <a:lnTo>
                        <a:pt x="226" y="50"/>
                      </a:lnTo>
                      <a:lnTo>
                        <a:pt x="206" y="44"/>
                      </a:lnTo>
                      <a:lnTo>
                        <a:pt x="182" y="40"/>
                      </a:lnTo>
                      <a:lnTo>
                        <a:pt x="154" y="40"/>
                      </a:lnTo>
                      <a:lnTo>
                        <a:pt x="120" y="40"/>
                      </a:lnTo>
                      <a:lnTo>
                        <a:pt x="108" y="42"/>
                      </a:lnTo>
                      <a:lnTo>
                        <a:pt x="100" y="46"/>
                      </a:lnTo>
                      <a:lnTo>
                        <a:pt x="92" y="50"/>
                      </a:lnTo>
                      <a:lnTo>
                        <a:pt x="88" y="56"/>
                      </a:lnTo>
                      <a:lnTo>
                        <a:pt x="84" y="62"/>
                      </a:lnTo>
                      <a:lnTo>
                        <a:pt x="82" y="68"/>
                      </a:lnTo>
                      <a:lnTo>
                        <a:pt x="84" y="84"/>
                      </a:lnTo>
                      <a:lnTo>
                        <a:pt x="86" y="98"/>
                      </a:lnTo>
                      <a:lnTo>
                        <a:pt x="92" y="110"/>
                      </a:lnTo>
                      <a:lnTo>
                        <a:pt x="98" y="122"/>
                      </a:lnTo>
                      <a:lnTo>
                        <a:pt x="94" y="128"/>
                      </a:lnTo>
                      <a:lnTo>
                        <a:pt x="88" y="144"/>
                      </a:lnTo>
                      <a:lnTo>
                        <a:pt x="84" y="156"/>
                      </a:lnTo>
                      <a:lnTo>
                        <a:pt x="84" y="172"/>
                      </a:lnTo>
                      <a:lnTo>
                        <a:pt x="84" y="188"/>
                      </a:lnTo>
                      <a:lnTo>
                        <a:pt x="88" y="208"/>
                      </a:lnTo>
                      <a:lnTo>
                        <a:pt x="62" y="202"/>
                      </a:lnTo>
                      <a:lnTo>
                        <a:pt x="58" y="198"/>
                      </a:lnTo>
                      <a:lnTo>
                        <a:pt x="50" y="194"/>
                      </a:lnTo>
                      <a:lnTo>
                        <a:pt x="46" y="192"/>
                      </a:lnTo>
                      <a:lnTo>
                        <a:pt x="40" y="190"/>
                      </a:lnTo>
                      <a:lnTo>
                        <a:pt x="36" y="192"/>
                      </a:lnTo>
                      <a:lnTo>
                        <a:pt x="34" y="196"/>
                      </a:lnTo>
                      <a:lnTo>
                        <a:pt x="16" y="232"/>
                      </a:lnTo>
                      <a:close/>
                    </a:path>
                  </a:pathLst>
                </a:custGeom>
                <a:solidFill>
                  <a:srgbClr val="3D291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81" name="Freeform 471"/>
                <p:cNvSpPr>
                  <a:spLocks/>
                </p:cNvSpPr>
                <p:nvPr/>
              </p:nvSpPr>
              <p:spPr bwMode="auto">
                <a:xfrm>
                  <a:off x="1932" y="3024"/>
                  <a:ext cx="282" cy="232"/>
                </a:xfrm>
                <a:custGeom>
                  <a:avLst/>
                  <a:gdLst>
                    <a:gd name="T0" fmla="*/ 16 w 282"/>
                    <a:gd name="T1" fmla="*/ 232 h 232"/>
                    <a:gd name="T2" fmla="*/ 10 w 282"/>
                    <a:gd name="T3" fmla="*/ 174 h 232"/>
                    <a:gd name="T4" fmla="*/ 2 w 282"/>
                    <a:gd name="T5" fmla="*/ 132 h 232"/>
                    <a:gd name="T6" fmla="*/ 0 w 282"/>
                    <a:gd name="T7" fmla="*/ 110 h 232"/>
                    <a:gd name="T8" fmla="*/ 4 w 282"/>
                    <a:gd name="T9" fmla="*/ 90 h 232"/>
                    <a:gd name="T10" fmla="*/ 24 w 282"/>
                    <a:gd name="T11" fmla="*/ 52 h 232"/>
                    <a:gd name="T12" fmla="*/ 54 w 282"/>
                    <a:gd name="T13" fmla="*/ 22 h 232"/>
                    <a:gd name="T14" fmla="*/ 92 w 282"/>
                    <a:gd name="T15" fmla="*/ 4 h 232"/>
                    <a:gd name="T16" fmla="*/ 114 w 282"/>
                    <a:gd name="T17" fmla="*/ 0 h 232"/>
                    <a:gd name="T18" fmla="*/ 164 w 282"/>
                    <a:gd name="T19" fmla="*/ 0 h 232"/>
                    <a:gd name="T20" fmla="*/ 212 w 282"/>
                    <a:gd name="T21" fmla="*/ 6 h 232"/>
                    <a:gd name="T22" fmla="*/ 244 w 282"/>
                    <a:gd name="T23" fmla="*/ 18 h 232"/>
                    <a:gd name="T24" fmla="*/ 270 w 282"/>
                    <a:gd name="T25" fmla="*/ 36 h 232"/>
                    <a:gd name="T26" fmla="*/ 276 w 282"/>
                    <a:gd name="T27" fmla="*/ 62 h 232"/>
                    <a:gd name="T28" fmla="*/ 270 w 282"/>
                    <a:gd name="T29" fmla="*/ 62 h 232"/>
                    <a:gd name="T30" fmla="*/ 260 w 282"/>
                    <a:gd name="T31" fmla="*/ 66 h 232"/>
                    <a:gd name="T32" fmla="*/ 252 w 282"/>
                    <a:gd name="T33" fmla="*/ 60 h 232"/>
                    <a:gd name="T34" fmla="*/ 226 w 282"/>
                    <a:gd name="T35" fmla="*/ 50 h 232"/>
                    <a:gd name="T36" fmla="*/ 182 w 282"/>
                    <a:gd name="T37" fmla="*/ 40 h 232"/>
                    <a:gd name="T38" fmla="*/ 120 w 282"/>
                    <a:gd name="T39" fmla="*/ 40 h 232"/>
                    <a:gd name="T40" fmla="*/ 108 w 282"/>
                    <a:gd name="T41" fmla="*/ 42 h 232"/>
                    <a:gd name="T42" fmla="*/ 92 w 282"/>
                    <a:gd name="T43" fmla="*/ 50 h 232"/>
                    <a:gd name="T44" fmla="*/ 84 w 282"/>
                    <a:gd name="T45" fmla="*/ 62 h 232"/>
                    <a:gd name="T46" fmla="*/ 84 w 282"/>
                    <a:gd name="T47" fmla="*/ 84 h 232"/>
                    <a:gd name="T48" fmla="*/ 92 w 282"/>
                    <a:gd name="T49" fmla="*/ 110 h 232"/>
                    <a:gd name="T50" fmla="*/ 98 w 282"/>
                    <a:gd name="T51" fmla="*/ 122 h 232"/>
                    <a:gd name="T52" fmla="*/ 88 w 282"/>
                    <a:gd name="T53" fmla="*/ 144 h 232"/>
                    <a:gd name="T54" fmla="*/ 84 w 282"/>
                    <a:gd name="T55" fmla="*/ 172 h 232"/>
                    <a:gd name="T56" fmla="*/ 88 w 282"/>
                    <a:gd name="T57" fmla="*/ 208 h 232"/>
                    <a:gd name="T58" fmla="*/ 62 w 282"/>
                    <a:gd name="T59" fmla="*/ 202 h 232"/>
                    <a:gd name="T60" fmla="*/ 50 w 282"/>
                    <a:gd name="T61" fmla="*/ 194 h 232"/>
                    <a:gd name="T62" fmla="*/ 40 w 282"/>
                    <a:gd name="T63" fmla="*/ 190 h 232"/>
                    <a:gd name="T64" fmla="*/ 34 w 282"/>
                    <a:gd name="T65" fmla="*/ 196 h 232"/>
                    <a:gd name="T66" fmla="*/ 16 w 282"/>
                    <a:gd name="T67" fmla="*/ 232 h 23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282"/>
                    <a:gd name="T103" fmla="*/ 0 h 232"/>
                    <a:gd name="T104" fmla="*/ 282 w 282"/>
                    <a:gd name="T105" fmla="*/ 232 h 23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282" h="232">
                      <a:moveTo>
                        <a:pt x="16" y="232"/>
                      </a:moveTo>
                      <a:lnTo>
                        <a:pt x="16" y="232"/>
                      </a:lnTo>
                      <a:lnTo>
                        <a:pt x="14" y="206"/>
                      </a:lnTo>
                      <a:lnTo>
                        <a:pt x="10" y="174"/>
                      </a:lnTo>
                      <a:lnTo>
                        <a:pt x="2" y="132"/>
                      </a:lnTo>
                      <a:lnTo>
                        <a:pt x="0" y="120"/>
                      </a:lnTo>
                      <a:lnTo>
                        <a:pt x="0" y="110"/>
                      </a:lnTo>
                      <a:lnTo>
                        <a:pt x="2" y="100"/>
                      </a:lnTo>
                      <a:lnTo>
                        <a:pt x="4" y="90"/>
                      </a:lnTo>
                      <a:lnTo>
                        <a:pt x="12" y="70"/>
                      </a:lnTo>
                      <a:lnTo>
                        <a:pt x="24" y="52"/>
                      </a:lnTo>
                      <a:lnTo>
                        <a:pt x="38" y="36"/>
                      </a:lnTo>
                      <a:lnTo>
                        <a:pt x="54" y="22"/>
                      </a:lnTo>
                      <a:lnTo>
                        <a:pt x="72" y="12"/>
                      </a:lnTo>
                      <a:lnTo>
                        <a:pt x="92" y="4"/>
                      </a:lnTo>
                      <a:lnTo>
                        <a:pt x="114" y="0"/>
                      </a:lnTo>
                      <a:lnTo>
                        <a:pt x="136" y="0"/>
                      </a:lnTo>
                      <a:lnTo>
                        <a:pt x="164" y="0"/>
                      </a:lnTo>
                      <a:lnTo>
                        <a:pt x="196" y="4"/>
                      </a:lnTo>
                      <a:lnTo>
                        <a:pt x="212" y="6"/>
                      </a:lnTo>
                      <a:lnTo>
                        <a:pt x="228" y="12"/>
                      </a:lnTo>
                      <a:lnTo>
                        <a:pt x="244" y="18"/>
                      </a:lnTo>
                      <a:lnTo>
                        <a:pt x="258" y="26"/>
                      </a:lnTo>
                      <a:lnTo>
                        <a:pt x="270" y="36"/>
                      </a:lnTo>
                      <a:lnTo>
                        <a:pt x="282" y="50"/>
                      </a:lnTo>
                      <a:lnTo>
                        <a:pt x="276" y="62"/>
                      </a:lnTo>
                      <a:lnTo>
                        <a:pt x="270" y="62"/>
                      </a:lnTo>
                      <a:lnTo>
                        <a:pt x="264" y="62"/>
                      </a:lnTo>
                      <a:lnTo>
                        <a:pt x="260" y="66"/>
                      </a:lnTo>
                      <a:lnTo>
                        <a:pt x="252" y="60"/>
                      </a:lnTo>
                      <a:lnTo>
                        <a:pt x="242" y="56"/>
                      </a:lnTo>
                      <a:lnTo>
                        <a:pt x="226" y="50"/>
                      </a:lnTo>
                      <a:lnTo>
                        <a:pt x="206" y="44"/>
                      </a:lnTo>
                      <a:lnTo>
                        <a:pt x="182" y="40"/>
                      </a:lnTo>
                      <a:lnTo>
                        <a:pt x="154" y="40"/>
                      </a:lnTo>
                      <a:lnTo>
                        <a:pt x="120" y="40"/>
                      </a:lnTo>
                      <a:lnTo>
                        <a:pt x="108" y="42"/>
                      </a:lnTo>
                      <a:lnTo>
                        <a:pt x="100" y="46"/>
                      </a:lnTo>
                      <a:lnTo>
                        <a:pt x="92" y="50"/>
                      </a:lnTo>
                      <a:lnTo>
                        <a:pt x="88" y="56"/>
                      </a:lnTo>
                      <a:lnTo>
                        <a:pt x="84" y="62"/>
                      </a:lnTo>
                      <a:lnTo>
                        <a:pt x="82" y="68"/>
                      </a:lnTo>
                      <a:lnTo>
                        <a:pt x="84" y="84"/>
                      </a:lnTo>
                      <a:lnTo>
                        <a:pt x="86" y="98"/>
                      </a:lnTo>
                      <a:lnTo>
                        <a:pt x="92" y="110"/>
                      </a:lnTo>
                      <a:lnTo>
                        <a:pt x="98" y="122"/>
                      </a:lnTo>
                      <a:lnTo>
                        <a:pt x="94" y="128"/>
                      </a:lnTo>
                      <a:lnTo>
                        <a:pt x="88" y="144"/>
                      </a:lnTo>
                      <a:lnTo>
                        <a:pt x="84" y="156"/>
                      </a:lnTo>
                      <a:lnTo>
                        <a:pt x="84" y="172"/>
                      </a:lnTo>
                      <a:lnTo>
                        <a:pt x="84" y="188"/>
                      </a:lnTo>
                      <a:lnTo>
                        <a:pt x="88" y="208"/>
                      </a:lnTo>
                      <a:lnTo>
                        <a:pt x="62" y="202"/>
                      </a:lnTo>
                      <a:lnTo>
                        <a:pt x="58" y="198"/>
                      </a:lnTo>
                      <a:lnTo>
                        <a:pt x="50" y="194"/>
                      </a:lnTo>
                      <a:lnTo>
                        <a:pt x="46" y="192"/>
                      </a:lnTo>
                      <a:lnTo>
                        <a:pt x="40" y="190"/>
                      </a:lnTo>
                      <a:lnTo>
                        <a:pt x="36" y="192"/>
                      </a:lnTo>
                      <a:lnTo>
                        <a:pt x="34" y="196"/>
                      </a:lnTo>
                      <a:lnTo>
                        <a:pt x="16" y="23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82" name="Freeform 472"/>
                <p:cNvSpPr>
                  <a:spLocks/>
                </p:cNvSpPr>
                <p:nvPr/>
              </p:nvSpPr>
              <p:spPr bwMode="auto">
                <a:xfrm>
                  <a:off x="2056" y="3174"/>
                  <a:ext cx="98" cy="26"/>
                </a:xfrm>
                <a:custGeom>
                  <a:avLst/>
                  <a:gdLst>
                    <a:gd name="T0" fmla="*/ 0 w 98"/>
                    <a:gd name="T1" fmla="*/ 26 h 26"/>
                    <a:gd name="T2" fmla="*/ 0 w 98"/>
                    <a:gd name="T3" fmla="*/ 26 h 26"/>
                    <a:gd name="T4" fmla="*/ 16 w 98"/>
                    <a:gd name="T5" fmla="*/ 22 h 26"/>
                    <a:gd name="T6" fmla="*/ 30 w 98"/>
                    <a:gd name="T7" fmla="*/ 18 h 26"/>
                    <a:gd name="T8" fmla="*/ 46 w 98"/>
                    <a:gd name="T9" fmla="*/ 14 h 26"/>
                    <a:gd name="T10" fmla="*/ 46 w 98"/>
                    <a:gd name="T11" fmla="*/ 14 h 26"/>
                    <a:gd name="T12" fmla="*/ 62 w 98"/>
                    <a:gd name="T13" fmla="*/ 16 h 26"/>
                    <a:gd name="T14" fmla="*/ 78 w 98"/>
                    <a:gd name="T15" fmla="*/ 20 h 26"/>
                    <a:gd name="T16" fmla="*/ 96 w 98"/>
                    <a:gd name="T17" fmla="*/ 26 h 26"/>
                    <a:gd name="T18" fmla="*/ 96 w 98"/>
                    <a:gd name="T19" fmla="*/ 26 h 26"/>
                    <a:gd name="T20" fmla="*/ 98 w 98"/>
                    <a:gd name="T21" fmla="*/ 24 h 26"/>
                    <a:gd name="T22" fmla="*/ 98 w 98"/>
                    <a:gd name="T23" fmla="*/ 20 h 26"/>
                    <a:gd name="T24" fmla="*/ 96 w 98"/>
                    <a:gd name="T25" fmla="*/ 14 h 26"/>
                    <a:gd name="T26" fmla="*/ 86 w 98"/>
                    <a:gd name="T27" fmla="*/ 6 h 26"/>
                    <a:gd name="T28" fmla="*/ 86 w 98"/>
                    <a:gd name="T29" fmla="*/ 6 h 26"/>
                    <a:gd name="T30" fmla="*/ 78 w 98"/>
                    <a:gd name="T31" fmla="*/ 4 h 26"/>
                    <a:gd name="T32" fmla="*/ 68 w 98"/>
                    <a:gd name="T33" fmla="*/ 2 h 26"/>
                    <a:gd name="T34" fmla="*/ 56 w 98"/>
                    <a:gd name="T35" fmla="*/ 0 h 26"/>
                    <a:gd name="T36" fmla="*/ 42 w 98"/>
                    <a:gd name="T37" fmla="*/ 2 h 26"/>
                    <a:gd name="T38" fmla="*/ 28 w 98"/>
                    <a:gd name="T39" fmla="*/ 4 h 26"/>
                    <a:gd name="T40" fmla="*/ 16 w 98"/>
                    <a:gd name="T41" fmla="*/ 8 h 26"/>
                    <a:gd name="T42" fmla="*/ 6 w 98"/>
                    <a:gd name="T43" fmla="*/ 16 h 26"/>
                    <a:gd name="T44" fmla="*/ 2 w 98"/>
                    <a:gd name="T45" fmla="*/ 20 h 26"/>
                    <a:gd name="T46" fmla="*/ 0 w 98"/>
                    <a:gd name="T47" fmla="*/ 26 h 2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98"/>
                    <a:gd name="T73" fmla="*/ 0 h 26"/>
                    <a:gd name="T74" fmla="*/ 98 w 98"/>
                    <a:gd name="T75" fmla="*/ 26 h 2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98" h="26">
                      <a:moveTo>
                        <a:pt x="0" y="26"/>
                      </a:moveTo>
                      <a:lnTo>
                        <a:pt x="0" y="26"/>
                      </a:lnTo>
                      <a:lnTo>
                        <a:pt x="16" y="22"/>
                      </a:lnTo>
                      <a:lnTo>
                        <a:pt x="30" y="18"/>
                      </a:lnTo>
                      <a:lnTo>
                        <a:pt x="46" y="14"/>
                      </a:lnTo>
                      <a:lnTo>
                        <a:pt x="62" y="16"/>
                      </a:lnTo>
                      <a:lnTo>
                        <a:pt x="78" y="20"/>
                      </a:lnTo>
                      <a:lnTo>
                        <a:pt x="96" y="26"/>
                      </a:lnTo>
                      <a:lnTo>
                        <a:pt x="98" y="24"/>
                      </a:lnTo>
                      <a:lnTo>
                        <a:pt x="98" y="20"/>
                      </a:lnTo>
                      <a:lnTo>
                        <a:pt x="96" y="14"/>
                      </a:lnTo>
                      <a:lnTo>
                        <a:pt x="86" y="6"/>
                      </a:lnTo>
                      <a:lnTo>
                        <a:pt x="78" y="4"/>
                      </a:lnTo>
                      <a:lnTo>
                        <a:pt x="68" y="2"/>
                      </a:lnTo>
                      <a:lnTo>
                        <a:pt x="56" y="0"/>
                      </a:lnTo>
                      <a:lnTo>
                        <a:pt x="42" y="2"/>
                      </a:lnTo>
                      <a:lnTo>
                        <a:pt x="28" y="4"/>
                      </a:lnTo>
                      <a:lnTo>
                        <a:pt x="16" y="8"/>
                      </a:lnTo>
                      <a:lnTo>
                        <a:pt x="6" y="16"/>
                      </a:lnTo>
                      <a:lnTo>
                        <a:pt x="2" y="20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solidFill>
                  <a:srgbClr val="3D291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83" name="Freeform 473"/>
                <p:cNvSpPr>
                  <a:spLocks/>
                </p:cNvSpPr>
                <p:nvPr/>
              </p:nvSpPr>
              <p:spPr bwMode="auto">
                <a:xfrm>
                  <a:off x="2056" y="3174"/>
                  <a:ext cx="98" cy="26"/>
                </a:xfrm>
                <a:custGeom>
                  <a:avLst/>
                  <a:gdLst>
                    <a:gd name="T0" fmla="*/ 0 w 98"/>
                    <a:gd name="T1" fmla="*/ 26 h 26"/>
                    <a:gd name="T2" fmla="*/ 0 w 98"/>
                    <a:gd name="T3" fmla="*/ 26 h 26"/>
                    <a:gd name="T4" fmla="*/ 16 w 98"/>
                    <a:gd name="T5" fmla="*/ 22 h 26"/>
                    <a:gd name="T6" fmla="*/ 30 w 98"/>
                    <a:gd name="T7" fmla="*/ 18 h 26"/>
                    <a:gd name="T8" fmla="*/ 46 w 98"/>
                    <a:gd name="T9" fmla="*/ 14 h 26"/>
                    <a:gd name="T10" fmla="*/ 46 w 98"/>
                    <a:gd name="T11" fmla="*/ 14 h 26"/>
                    <a:gd name="T12" fmla="*/ 62 w 98"/>
                    <a:gd name="T13" fmla="*/ 16 h 26"/>
                    <a:gd name="T14" fmla="*/ 78 w 98"/>
                    <a:gd name="T15" fmla="*/ 20 h 26"/>
                    <a:gd name="T16" fmla="*/ 96 w 98"/>
                    <a:gd name="T17" fmla="*/ 26 h 26"/>
                    <a:gd name="T18" fmla="*/ 96 w 98"/>
                    <a:gd name="T19" fmla="*/ 26 h 26"/>
                    <a:gd name="T20" fmla="*/ 98 w 98"/>
                    <a:gd name="T21" fmla="*/ 24 h 26"/>
                    <a:gd name="T22" fmla="*/ 98 w 98"/>
                    <a:gd name="T23" fmla="*/ 20 h 26"/>
                    <a:gd name="T24" fmla="*/ 96 w 98"/>
                    <a:gd name="T25" fmla="*/ 14 h 26"/>
                    <a:gd name="T26" fmla="*/ 86 w 98"/>
                    <a:gd name="T27" fmla="*/ 6 h 26"/>
                    <a:gd name="T28" fmla="*/ 86 w 98"/>
                    <a:gd name="T29" fmla="*/ 6 h 26"/>
                    <a:gd name="T30" fmla="*/ 78 w 98"/>
                    <a:gd name="T31" fmla="*/ 4 h 26"/>
                    <a:gd name="T32" fmla="*/ 68 w 98"/>
                    <a:gd name="T33" fmla="*/ 2 h 26"/>
                    <a:gd name="T34" fmla="*/ 56 w 98"/>
                    <a:gd name="T35" fmla="*/ 0 h 26"/>
                    <a:gd name="T36" fmla="*/ 42 w 98"/>
                    <a:gd name="T37" fmla="*/ 2 h 26"/>
                    <a:gd name="T38" fmla="*/ 28 w 98"/>
                    <a:gd name="T39" fmla="*/ 4 h 26"/>
                    <a:gd name="T40" fmla="*/ 16 w 98"/>
                    <a:gd name="T41" fmla="*/ 8 h 26"/>
                    <a:gd name="T42" fmla="*/ 6 w 98"/>
                    <a:gd name="T43" fmla="*/ 16 h 26"/>
                    <a:gd name="T44" fmla="*/ 2 w 98"/>
                    <a:gd name="T45" fmla="*/ 20 h 26"/>
                    <a:gd name="T46" fmla="*/ 0 w 98"/>
                    <a:gd name="T47" fmla="*/ 26 h 2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98"/>
                    <a:gd name="T73" fmla="*/ 0 h 26"/>
                    <a:gd name="T74" fmla="*/ 98 w 98"/>
                    <a:gd name="T75" fmla="*/ 26 h 2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98" h="26">
                      <a:moveTo>
                        <a:pt x="0" y="26"/>
                      </a:moveTo>
                      <a:lnTo>
                        <a:pt x="0" y="26"/>
                      </a:lnTo>
                      <a:lnTo>
                        <a:pt x="16" y="22"/>
                      </a:lnTo>
                      <a:lnTo>
                        <a:pt x="30" y="18"/>
                      </a:lnTo>
                      <a:lnTo>
                        <a:pt x="46" y="14"/>
                      </a:lnTo>
                      <a:lnTo>
                        <a:pt x="62" y="16"/>
                      </a:lnTo>
                      <a:lnTo>
                        <a:pt x="78" y="20"/>
                      </a:lnTo>
                      <a:lnTo>
                        <a:pt x="96" y="26"/>
                      </a:lnTo>
                      <a:lnTo>
                        <a:pt x="98" y="24"/>
                      </a:lnTo>
                      <a:lnTo>
                        <a:pt x="98" y="20"/>
                      </a:lnTo>
                      <a:lnTo>
                        <a:pt x="96" y="14"/>
                      </a:lnTo>
                      <a:lnTo>
                        <a:pt x="86" y="6"/>
                      </a:lnTo>
                      <a:lnTo>
                        <a:pt x="78" y="4"/>
                      </a:lnTo>
                      <a:lnTo>
                        <a:pt x="68" y="2"/>
                      </a:lnTo>
                      <a:lnTo>
                        <a:pt x="56" y="0"/>
                      </a:lnTo>
                      <a:lnTo>
                        <a:pt x="42" y="2"/>
                      </a:lnTo>
                      <a:lnTo>
                        <a:pt x="28" y="4"/>
                      </a:lnTo>
                      <a:lnTo>
                        <a:pt x="16" y="8"/>
                      </a:lnTo>
                      <a:lnTo>
                        <a:pt x="6" y="16"/>
                      </a:lnTo>
                      <a:lnTo>
                        <a:pt x="2" y="20"/>
                      </a:lnTo>
                      <a:lnTo>
                        <a:pt x="0" y="26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84" name="Freeform 474"/>
                <p:cNvSpPr>
                  <a:spLocks/>
                </p:cNvSpPr>
                <p:nvPr/>
              </p:nvSpPr>
              <p:spPr bwMode="auto">
                <a:xfrm>
                  <a:off x="2186" y="3176"/>
                  <a:ext cx="38" cy="24"/>
                </a:xfrm>
                <a:custGeom>
                  <a:avLst/>
                  <a:gdLst>
                    <a:gd name="T0" fmla="*/ 0 w 38"/>
                    <a:gd name="T1" fmla="*/ 24 h 24"/>
                    <a:gd name="T2" fmla="*/ 0 w 38"/>
                    <a:gd name="T3" fmla="*/ 24 h 24"/>
                    <a:gd name="T4" fmla="*/ 14 w 38"/>
                    <a:gd name="T5" fmla="*/ 18 h 24"/>
                    <a:gd name="T6" fmla="*/ 24 w 38"/>
                    <a:gd name="T7" fmla="*/ 16 h 24"/>
                    <a:gd name="T8" fmla="*/ 30 w 38"/>
                    <a:gd name="T9" fmla="*/ 16 h 24"/>
                    <a:gd name="T10" fmla="*/ 32 w 38"/>
                    <a:gd name="T11" fmla="*/ 18 h 24"/>
                    <a:gd name="T12" fmla="*/ 32 w 38"/>
                    <a:gd name="T13" fmla="*/ 18 h 24"/>
                    <a:gd name="T14" fmla="*/ 34 w 38"/>
                    <a:gd name="T15" fmla="*/ 16 h 24"/>
                    <a:gd name="T16" fmla="*/ 38 w 38"/>
                    <a:gd name="T17" fmla="*/ 12 h 24"/>
                    <a:gd name="T18" fmla="*/ 38 w 38"/>
                    <a:gd name="T19" fmla="*/ 8 h 24"/>
                    <a:gd name="T20" fmla="*/ 38 w 38"/>
                    <a:gd name="T21" fmla="*/ 6 h 24"/>
                    <a:gd name="T22" fmla="*/ 38 w 38"/>
                    <a:gd name="T23" fmla="*/ 2 h 24"/>
                    <a:gd name="T24" fmla="*/ 34 w 38"/>
                    <a:gd name="T25" fmla="*/ 0 h 24"/>
                    <a:gd name="T26" fmla="*/ 34 w 38"/>
                    <a:gd name="T27" fmla="*/ 0 h 24"/>
                    <a:gd name="T28" fmla="*/ 30 w 38"/>
                    <a:gd name="T29" fmla="*/ 0 h 24"/>
                    <a:gd name="T30" fmla="*/ 24 w 38"/>
                    <a:gd name="T31" fmla="*/ 0 h 24"/>
                    <a:gd name="T32" fmla="*/ 14 w 38"/>
                    <a:gd name="T33" fmla="*/ 6 h 24"/>
                    <a:gd name="T34" fmla="*/ 4 w 38"/>
                    <a:gd name="T35" fmla="*/ 14 h 24"/>
                    <a:gd name="T36" fmla="*/ 0 w 38"/>
                    <a:gd name="T37" fmla="*/ 20 h 24"/>
                    <a:gd name="T38" fmla="*/ 0 w 38"/>
                    <a:gd name="T39" fmla="*/ 24 h 24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38"/>
                    <a:gd name="T61" fmla="*/ 0 h 24"/>
                    <a:gd name="T62" fmla="*/ 38 w 38"/>
                    <a:gd name="T63" fmla="*/ 24 h 24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38" h="24">
                      <a:moveTo>
                        <a:pt x="0" y="24"/>
                      </a:moveTo>
                      <a:lnTo>
                        <a:pt x="0" y="24"/>
                      </a:lnTo>
                      <a:lnTo>
                        <a:pt x="14" y="18"/>
                      </a:lnTo>
                      <a:lnTo>
                        <a:pt x="24" y="16"/>
                      </a:lnTo>
                      <a:lnTo>
                        <a:pt x="30" y="16"/>
                      </a:lnTo>
                      <a:lnTo>
                        <a:pt x="32" y="18"/>
                      </a:lnTo>
                      <a:lnTo>
                        <a:pt x="34" y="16"/>
                      </a:lnTo>
                      <a:lnTo>
                        <a:pt x="38" y="12"/>
                      </a:lnTo>
                      <a:lnTo>
                        <a:pt x="38" y="8"/>
                      </a:lnTo>
                      <a:lnTo>
                        <a:pt x="38" y="6"/>
                      </a:lnTo>
                      <a:lnTo>
                        <a:pt x="38" y="2"/>
                      </a:lnTo>
                      <a:lnTo>
                        <a:pt x="34" y="0"/>
                      </a:lnTo>
                      <a:lnTo>
                        <a:pt x="30" y="0"/>
                      </a:lnTo>
                      <a:lnTo>
                        <a:pt x="24" y="0"/>
                      </a:lnTo>
                      <a:lnTo>
                        <a:pt x="14" y="6"/>
                      </a:lnTo>
                      <a:lnTo>
                        <a:pt x="4" y="14"/>
                      </a:lnTo>
                      <a:lnTo>
                        <a:pt x="0" y="20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solidFill>
                  <a:srgbClr val="3D291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85" name="Freeform 475"/>
                <p:cNvSpPr>
                  <a:spLocks/>
                </p:cNvSpPr>
                <p:nvPr/>
              </p:nvSpPr>
              <p:spPr bwMode="auto">
                <a:xfrm>
                  <a:off x="2186" y="3176"/>
                  <a:ext cx="38" cy="24"/>
                </a:xfrm>
                <a:custGeom>
                  <a:avLst/>
                  <a:gdLst>
                    <a:gd name="T0" fmla="*/ 0 w 38"/>
                    <a:gd name="T1" fmla="*/ 24 h 24"/>
                    <a:gd name="T2" fmla="*/ 0 w 38"/>
                    <a:gd name="T3" fmla="*/ 24 h 24"/>
                    <a:gd name="T4" fmla="*/ 14 w 38"/>
                    <a:gd name="T5" fmla="*/ 18 h 24"/>
                    <a:gd name="T6" fmla="*/ 24 w 38"/>
                    <a:gd name="T7" fmla="*/ 16 h 24"/>
                    <a:gd name="T8" fmla="*/ 30 w 38"/>
                    <a:gd name="T9" fmla="*/ 16 h 24"/>
                    <a:gd name="T10" fmla="*/ 32 w 38"/>
                    <a:gd name="T11" fmla="*/ 18 h 24"/>
                    <a:gd name="T12" fmla="*/ 32 w 38"/>
                    <a:gd name="T13" fmla="*/ 18 h 24"/>
                    <a:gd name="T14" fmla="*/ 34 w 38"/>
                    <a:gd name="T15" fmla="*/ 16 h 24"/>
                    <a:gd name="T16" fmla="*/ 38 w 38"/>
                    <a:gd name="T17" fmla="*/ 12 h 24"/>
                    <a:gd name="T18" fmla="*/ 38 w 38"/>
                    <a:gd name="T19" fmla="*/ 8 h 24"/>
                    <a:gd name="T20" fmla="*/ 38 w 38"/>
                    <a:gd name="T21" fmla="*/ 6 h 24"/>
                    <a:gd name="T22" fmla="*/ 38 w 38"/>
                    <a:gd name="T23" fmla="*/ 2 h 24"/>
                    <a:gd name="T24" fmla="*/ 34 w 38"/>
                    <a:gd name="T25" fmla="*/ 0 h 24"/>
                    <a:gd name="T26" fmla="*/ 34 w 38"/>
                    <a:gd name="T27" fmla="*/ 0 h 24"/>
                    <a:gd name="T28" fmla="*/ 30 w 38"/>
                    <a:gd name="T29" fmla="*/ 0 h 24"/>
                    <a:gd name="T30" fmla="*/ 24 w 38"/>
                    <a:gd name="T31" fmla="*/ 0 h 24"/>
                    <a:gd name="T32" fmla="*/ 14 w 38"/>
                    <a:gd name="T33" fmla="*/ 6 h 24"/>
                    <a:gd name="T34" fmla="*/ 4 w 38"/>
                    <a:gd name="T35" fmla="*/ 14 h 24"/>
                    <a:gd name="T36" fmla="*/ 0 w 38"/>
                    <a:gd name="T37" fmla="*/ 20 h 24"/>
                    <a:gd name="T38" fmla="*/ 0 w 38"/>
                    <a:gd name="T39" fmla="*/ 24 h 24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38"/>
                    <a:gd name="T61" fmla="*/ 0 h 24"/>
                    <a:gd name="T62" fmla="*/ 38 w 38"/>
                    <a:gd name="T63" fmla="*/ 24 h 24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38" h="24">
                      <a:moveTo>
                        <a:pt x="0" y="24"/>
                      </a:moveTo>
                      <a:lnTo>
                        <a:pt x="0" y="24"/>
                      </a:lnTo>
                      <a:lnTo>
                        <a:pt x="14" y="18"/>
                      </a:lnTo>
                      <a:lnTo>
                        <a:pt x="24" y="16"/>
                      </a:lnTo>
                      <a:lnTo>
                        <a:pt x="30" y="16"/>
                      </a:lnTo>
                      <a:lnTo>
                        <a:pt x="32" y="18"/>
                      </a:lnTo>
                      <a:lnTo>
                        <a:pt x="34" y="16"/>
                      </a:lnTo>
                      <a:lnTo>
                        <a:pt x="38" y="12"/>
                      </a:lnTo>
                      <a:lnTo>
                        <a:pt x="38" y="8"/>
                      </a:lnTo>
                      <a:lnTo>
                        <a:pt x="38" y="6"/>
                      </a:lnTo>
                      <a:lnTo>
                        <a:pt x="38" y="2"/>
                      </a:lnTo>
                      <a:lnTo>
                        <a:pt x="34" y="0"/>
                      </a:lnTo>
                      <a:lnTo>
                        <a:pt x="30" y="0"/>
                      </a:lnTo>
                      <a:lnTo>
                        <a:pt x="24" y="0"/>
                      </a:lnTo>
                      <a:lnTo>
                        <a:pt x="14" y="6"/>
                      </a:lnTo>
                      <a:lnTo>
                        <a:pt x="4" y="14"/>
                      </a:lnTo>
                      <a:lnTo>
                        <a:pt x="0" y="20"/>
                      </a:lnTo>
                      <a:lnTo>
                        <a:pt x="0" y="2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86" name="Freeform 476"/>
                <p:cNvSpPr>
                  <a:spLocks/>
                </p:cNvSpPr>
                <p:nvPr/>
              </p:nvSpPr>
              <p:spPr bwMode="auto">
                <a:xfrm>
                  <a:off x="1948" y="3184"/>
                  <a:ext cx="46" cy="90"/>
                </a:xfrm>
                <a:custGeom>
                  <a:avLst/>
                  <a:gdLst>
                    <a:gd name="T0" fmla="*/ 46 w 46"/>
                    <a:gd name="T1" fmla="*/ 54 h 90"/>
                    <a:gd name="T2" fmla="*/ 46 w 46"/>
                    <a:gd name="T3" fmla="*/ 54 h 90"/>
                    <a:gd name="T4" fmla="*/ 46 w 46"/>
                    <a:gd name="T5" fmla="*/ 46 h 90"/>
                    <a:gd name="T6" fmla="*/ 46 w 46"/>
                    <a:gd name="T7" fmla="*/ 30 h 90"/>
                    <a:gd name="T8" fmla="*/ 44 w 46"/>
                    <a:gd name="T9" fmla="*/ 20 h 90"/>
                    <a:gd name="T10" fmla="*/ 40 w 46"/>
                    <a:gd name="T11" fmla="*/ 12 h 90"/>
                    <a:gd name="T12" fmla="*/ 34 w 46"/>
                    <a:gd name="T13" fmla="*/ 4 h 90"/>
                    <a:gd name="T14" fmla="*/ 26 w 46"/>
                    <a:gd name="T15" fmla="*/ 0 h 90"/>
                    <a:gd name="T16" fmla="*/ 26 w 46"/>
                    <a:gd name="T17" fmla="*/ 0 h 90"/>
                    <a:gd name="T18" fmla="*/ 18 w 46"/>
                    <a:gd name="T19" fmla="*/ 0 h 90"/>
                    <a:gd name="T20" fmla="*/ 10 w 46"/>
                    <a:gd name="T21" fmla="*/ 4 h 90"/>
                    <a:gd name="T22" fmla="*/ 4 w 46"/>
                    <a:gd name="T23" fmla="*/ 10 h 90"/>
                    <a:gd name="T24" fmla="*/ 2 w 46"/>
                    <a:gd name="T25" fmla="*/ 18 h 90"/>
                    <a:gd name="T26" fmla="*/ 0 w 46"/>
                    <a:gd name="T27" fmla="*/ 30 h 90"/>
                    <a:gd name="T28" fmla="*/ 2 w 46"/>
                    <a:gd name="T29" fmla="*/ 42 h 90"/>
                    <a:gd name="T30" fmla="*/ 6 w 46"/>
                    <a:gd name="T31" fmla="*/ 56 h 90"/>
                    <a:gd name="T32" fmla="*/ 14 w 46"/>
                    <a:gd name="T33" fmla="*/ 70 h 90"/>
                    <a:gd name="T34" fmla="*/ 14 w 46"/>
                    <a:gd name="T35" fmla="*/ 70 h 90"/>
                    <a:gd name="T36" fmla="*/ 22 w 46"/>
                    <a:gd name="T37" fmla="*/ 80 h 90"/>
                    <a:gd name="T38" fmla="*/ 28 w 46"/>
                    <a:gd name="T39" fmla="*/ 88 h 90"/>
                    <a:gd name="T40" fmla="*/ 34 w 46"/>
                    <a:gd name="T41" fmla="*/ 90 h 90"/>
                    <a:gd name="T42" fmla="*/ 40 w 46"/>
                    <a:gd name="T43" fmla="*/ 88 h 90"/>
                    <a:gd name="T44" fmla="*/ 44 w 46"/>
                    <a:gd name="T45" fmla="*/ 84 h 90"/>
                    <a:gd name="T46" fmla="*/ 46 w 46"/>
                    <a:gd name="T47" fmla="*/ 76 h 90"/>
                    <a:gd name="T48" fmla="*/ 46 w 46"/>
                    <a:gd name="T49" fmla="*/ 66 h 90"/>
                    <a:gd name="T50" fmla="*/ 46 w 46"/>
                    <a:gd name="T51" fmla="*/ 54 h 9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46"/>
                    <a:gd name="T79" fmla="*/ 0 h 90"/>
                    <a:gd name="T80" fmla="*/ 46 w 46"/>
                    <a:gd name="T81" fmla="*/ 90 h 9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46" h="90">
                      <a:moveTo>
                        <a:pt x="46" y="54"/>
                      </a:moveTo>
                      <a:lnTo>
                        <a:pt x="46" y="54"/>
                      </a:lnTo>
                      <a:lnTo>
                        <a:pt x="46" y="46"/>
                      </a:lnTo>
                      <a:lnTo>
                        <a:pt x="46" y="30"/>
                      </a:lnTo>
                      <a:lnTo>
                        <a:pt x="44" y="20"/>
                      </a:lnTo>
                      <a:lnTo>
                        <a:pt x="40" y="12"/>
                      </a:lnTo>
                      <a:lnTo>
                        <a:pt x="34" y="4"/>
                      </a:lnTo>
                      <a:lnTo>
                        <a:pt x="26" y="0"/>
                      </a:lnTo>
                      <a:lnTo>
                        <a:pt x="18" y="0"/>
                      </a:lnTo>
                      <a:lnTo>
                        <a:pt x="10" y="4"/>
                      </a:lnTo>
                      <a:lnTo>
                        <a:pt x="4" y="10"/>
                      </a:lnTo>
                      <a:lnTo>
                        <a:pt x="2" y="18"/>
                      </a:lnTo>
                      <a:lnTo>
                        <a:pt x="0" y="30"/>
                      </a:lnTo>
                      <a:lnTo>
                        <a:pt x="2" y="42"/>
                      </a:lnTo>
                      <a:lnTo>
                        <a:pt x="6" y="56"/>
                      </a:lnTo>
                      <a:lnTo>
                        <a:pt x="14" y="70"/>
                      </a:lnTo>
                      <a:lnTo>
                        <a:pt x="22" y="80"/>
                      </a:lnTo>
                      <a:lnTo>
                        <a:pt x="28" y="88"/>
                      </a:lnTo>
                      <a:lnTo>
                        <a:pt x="34" y="90"/>
                      </a:lnTo>
                      <a:lnTo>
                        <a:pt x="40" y="88"/>
                      </a:lnTo>
                      <a:lnTo>
                        <a:pt x="44" y="84"/>
                      </a:lnTo>
                      <a:lnTo>
                        <a:pt x="46" y="76"/>
                      </a:lnTo>
                      <a:lnTo>
                        <a:pt x="46" y="66"/>
                      </a:lnTo>
                      <a:lnTo>
                        <a:pt x="46" y="54"/>
                      </a:lnTo>
                      <a:close/>
                    </a:path>
                  </a:pathLst>
                </a:custGeom>
                <a:solidFill>
                  <a:srgbClr val="EF90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87" name="Freeform 477"/>
                <p:cNvSpPr>
                  <a:spLocks/>
                </p:cNvSpPr>
                <p:nvPr/>
              </p:nvSpPr>
              <p:spPr bwMode="auto">
                <a:xfrm>
                  <a:off x="1948" y="3184"/>
                  <a:ext cx="46" cy="90"/>
                </a:xfrm>
                <a:custGeom>
                  <a:avLst/>
                  <a:gdLst>
                    <a:gd name="T0" fmla="*/ 46 w 46"/>
                    <a:gd name="T1" fmla="*/ 54 h 90"/>
                    <a:gd name="T2" fmla="*/ 46 w 46"/>
                    <a:gd name="T3" fmla="*/ 54 h 90"/>
                    <a:gd name="T4" fmla="*/ 46 w 46"/>
                    <a:gd name="T5" fmla="*/ 46 h 90"/>
                    <a:gd name="T6" fmla="*/ 46 w 46"/>
                    <a:gd name="T7" fmla="*/ 30 h 90"/>
                    <a:gd name="T8" fmla="*/ 44 w 46"/>
                    <a:gd name="T9" fmla="*/ 20 h 90"/>
                    <a:gd name="T10" fmla="*/ 40 w 46"/>
                    <a:gd name="T11" fmla="*/ 12 h 90"/>
                    <a:gd name="T12" fmla="*/ 34 w 46"/>
                    <a:gd name="T13" fmla="*/ 4 h 90"/>
                    <a:gd name="T14" fmla="*/ 26 w 46"/>
                    <a:gd name="T15" fmla="*/ 0 h 90"/>
                    <a:gd name="T16" fmla="*/ 26 w 46"/>
                    <a:gd name="T17" fmla="*/ 0 h 90"/>
                    <a:gd name="T18" fmla="*/ 18 w 46"/>
                    <a:gd name="T19" fmla="*/ 0 h 90"/>
                    <a:gd name="T20" fmla="*/ 10 w 46"/>
                    <a:gd name="T21" fmla="*/ 4 h 90"/>
                    <a:gd name="T22" fmla="*/ 4 w 46"/>
                    <a:gd name="T23" fmla="*/ 10 h 90"/>
                    <a:gd name="T24" fmla="*/ 2 w 46"/>
                    <a:gd name="T25" fmla="*/ 18 h 90"/>
                    <a:gd name="T26" fmla="*/ 0 w 46"/>
                    <a:gd name="T27" fmla="*/ 30 h 90"/>
                    <a:gd name="T28" fmla="*/ 2 w 46"/>
                    <a:gd name="T29" fmla="*/ 42 h 90"/>
                    <a:gd name="T30" fmla="*/ 6 w 46"/>
                    <a:gd name="T31" fmla="*/ 56 h 90"/>
                    <a:gd name="T32" fmla="*/ 14 w 46"/>
                    <a:gd name="T33" fmla="*/ 70 h 90"/>
                    <a:gd name="T34" fmla="*/ 14 w 46"/>
                    <a:gd name="T35" fmla="*/ 70 h 90"/>
                    <a:gd name="T36" fmla="*/ 22 w 46"/>
                    <a:gd name="T37" fmla="*/ 80 h 90"/>
                    <a:gd name="T38" fmla="*/ 28 w 46"/>
                    <a:gd name="T39" fmla="*/ 88 h 90"/>
                    <a:gd name="T40" fmla="*/ 34 w 46"/>
                    <a:gd name="T41" fmla="*/ 90 h 90"/>
                    <a:gd name="T42" fmla="*/ 40 w 46"/>
                    <a:gd name="T43" fmla="*/ 88 h 90"/>
                    <a:gd name="T44" fmla="*/ 44 w 46"/>
                    <a:gd name="T45" fmla="*/ 84 h 90"/>
                    <a:gd name="T46" fmla="*/ 46 w 46"/>
                    <a:gd name="T47" fmla="*/ 76 h 90"/>
                    <a:gd name="T48" fmla="*/ 46 w 46"/>
                    <a:gd name="T49" fmla="*/ 66 h 90"/>
                    <a:gd name="T50" fmla="*/ 46 w 46"/>
                    <a:gd name="T51" fmla="*/ 54 h 9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46"/>
                    <a:gd name="T79" fmla="*/ 0 h 90"/>
                    <a:gd name="T80" fmla="*/ 46 w 46"/>
                    <a:gd name="T81" fmla="*/ 90 h 9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46" h="90">
                      <a:moveTo>
                        <a:pt x="46" y="54"/>
                      </a:moveTo>
                      <a:lnTo>
                        <a:pt x="46" y="54"/>
                      </a:lnTo>
                      <a:lnTo>
                        <a:pt x="46" y="46"/>
                      </a:lnTo>
                      <a:lnTo>
                        <a:pt x="46" y="30"/>
                      </a:lnTo>
                      <a:lnTo>
                        <a:pt x="44" y="20"/>
                      </a:lnTo>
                      <a:lnTo>
                        <a:pt x="40" y="12"/>
                      </a:lnTo>
                      <a:lnTo>
                        <a:pt x="34" y="4"/>
                      </a:lnTo>
                      <a:lnTo>
                        <a:pt x="26" y="0"/>
                      </a:lnTo>
                      <a:lnTo>
                        <a:pt x="18" y="0"/>
                      </a:lnTo>
                      <a:lnTo>
                        <a:pt x="10" y="4"/>
                      </a:lnTo>
                      <a:lnTo>
                        <a:pt x="4" y="10"/>
                      </a:lnTo>
                      <a:lnTo>
                        <a:pt x="2" y="18"/>
                      </a:lnTo>
                      <a:lnTo>
                        <a:pt x="0" y="30"/>
                      </a:lnTo>
                      <a:lnTo>
                        <a:pt x="2" y="42"/>
                      </a:lnTo>
                      <a:lnTo>
                        <a:pt x="6" y="56"/>
                      </a:lnTo>
                      <a:lnTo>
                        <a:pt x="14" y="70"/>
                      </a:lnTo>
                      <a:lnTo>
                        <a:pt x="22" y="80"/>
                      </a:lnTo>
                      <a:lnTo>
                        <a:pt x="28" y="88"/>
                      </a:lnTo>
                      <a:lnTo>
                        <a:pt x="34" y="90"/>
                      </a:lnTo>
                      <a:lnTo>
                        <a:pt x="40" y="88"/>
                      </a:lnTo>
                      <a:lnTo>
                        <a:pt x="44" y="84"/>
                      </a:lnTo>
                      <a:lnTo>
                        <a:pt x="46" y="76"/>
                      </a:lnTo>
                      <a:lnTo>
                        <a:pt x="46" y="66"/>
                      </a:lnTo>
                      <a:lnTo>
                        <a:pt x="46" y="5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88" name="Freeform 478"/>
                <p:cNvSpPr>
                  <a:spLocks/>
                </p:cNvSpPr>
                <p:nvPr/>
              </p:nvSpPr>
              <p:spPr bwMode="auto">
                <a:xfrm>
                  <a:off x="2084" y="3214"/>
                  <a:ext cx="54" cy="10"/>
                </a:xfrm>
                <a:custGeom>
                  <a:avLst/>
                  <a:gdLst>
                    <a:gd name="T0" fmla="*/ 0 w 54"/>
                    <a:gd name="T1" fmla="*/ 0 h 10"/>
                    <a:gd name="T2" fmla="*/ 0 w 54"/>
                    <a:gd name="T3" fmla="*/ 0 h 10"/>
                    <a:gd name="T4" fmla="*/ 14 w 54"/>
                    <a:gd name="T5" fmla="*/ 2 h 10"/>
                    <a:gd name="T6" fmla="*/ 34 w 54"/>
                    <a:gd name="T7" fmla="*/ 4 h 10"/>
                    <a:gd name="T8" fmla="*/ 34 w 54"/>
                    <a:gd name="T9" fmla="*/ 4 h 10"/>
                    <a:gd name="T10" fmla="*/ 54 w 54"/>
                    <a:gd name="T11" fmla="*/ 2 h 10"/>
                    <a:gd name="T12" fmla="*/ 54 w 54"/>
                    <a:gd name="T13" fmla="*/ 2 h 10"/>
                    <a:gd name="T14" fmla="*/ 50 w 54"/>
                    <a:gd name="T15" fmla="*/ 4 h 10"/>
                    <a:gd name="T16" fmla="*/ 46 w 54"/>
                    <a:gd name="T17" fmla="*/ 8 h 10"/>
                    <a:gd name="T18" fmla="*/ 42 w 54"/>
                    <a:gd name="T19" fmla="*/ 10 h 10"/>
                    <a:gd name="T20" fmla="*/ 34 w 54"/>
                    <a:gd name="T21" fmla="*/ 10 h 10"/>
                    <a:gd name="T22" fmla="*/ 24 w 54"/>
                    <a:gd name="T23" fmla="*/ 10 h 10"/>
                    <a:gd name="T24" fmla="*/ 14 w 54"/>
                    <a:gd name="T25" fmla="*/ 6 h 10"/>
                    <a:gd name="T26" fmla="*/ 0 w 54"/>
                    <a:gd name="T27" fmla="*/ 0 h 10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54"/>
                    <a:gd name="T43" fmla="*/ 0 h 10"/>
                    <a:gd name="T44" fmla="*/ 54 w 54"/>
                    <a:gd name="T45" fmla="*/ 10 h 10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54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" y="2"/>
                      </a:lnTo>
                      <a:lnTo>
                        <a:pt x="34" y="4"/>
                      </a:lnTo>
                      <a:lnTo>
                        <a:pt x="54" y="2"/>
                      </a:lnTo>
                      <a:lnTo>
                        <a:pt x="50" y="4"/>
                      </a:lnTo>
                      <a:lnTo>
                        <a:pt x="46" y="8"/>
                      </a:lnTo>
                      <a:lnTo>
                        <a:pt x="42" y="10"/>
                      </a:lnTo>
                      <a:lnTo>
                        <a:pt x="34" y="10"/>
                      </a:lnTo>
                      <a:lnTo>
                        <a:pt x="24" y="10"/>
                      </a:lnTo>
                      <a:lnTo>
                        <a:pt x="14" y="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89" name="Freeform 479"/>
                <p:cNvSpPr>
                  <a:spLocks/>
                </p:cNvSpPr>
                <p:nvPr/>
              </p:nvSpPr>
              <p:spPr bwMode="auto">
                <a:xfrm>
                  <a:off x="2084" y="3214"/>
                  <a:ext cx="54" cy="10"/>
                </a:xfrm>
                <a:custGeom>
                  <a:avLst/>
                  <a:gdLst>
                    <a:gd name="T0" fmla="*/ 0 w 54"/>
                    <a:gd name="T1" fmla="*/ 0 h 10"/>
                    <a:gd name="T2" fmla="*/ 0 w 54"/>
                    <a:gd name="T3" fmla="*/ 0 h 10"/>
                    <a:gd name="T4" fmla="*/ 14 w 54"/>
                    <a:gd name="T5" fmla="*/ 2 h 10"/>
                    <a:gd name="T6" fmla="*/ 34 w 54"/>
                    <a:gd name="T7" fmla="*/ 4 h 10"/>
                    <a:gd name="T8" fmla="*/ 34 w 54"/>
                    <a:gd name="T9" fmla="*/ 4 h 10"/>
                    <a:gd name="T10" fmla="*/ 54 w 54"/>
                    <a:gd name="T11" fmla="*/ 2 h 10"/>
                    <a:gd name="T12" fmla="*/ 54 w 54"/>
                    <a:gd name="T13" fmla="*/ 2 h 10"/>
                    <a:gd name="T14" fmla="*/ 50 w 54"/>
                    <a:gd name="T15" fmla="*/ 4 h 10"/>
                    <a:gd name="T16" fmla="*/ 46 w 54"/>
                    <a:gd name="T17" fmla="*/ 8 h 10"/>
                    <a:gd name="T18" fmla="*/ 42 w 54"/>
                    <a:gd name="T19" fmla="*/ 10 h 10"/>
                    <a:gd name="T20" fmla="*/ 34 w 54"/>
                    <a:gd name="T21" fmla="*/ 10 h 10"/>
                    <a:gd name="T22" fmla="*/ 24 w 54"/>
                    <a:gd name="T23" fmla="*/ 10 h 10"/>
                    <a:gd name="T24" fmla="*/ 14 w 54"/>
                    <a:gd name="T25" fmla="*/ 6 h 10"/>
                    <a:gd name="T26" fmla="*/ 0 w 54"/>
                    <a:gd name="T27" fmla="*/ 0 h 10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54"/>
                    <a:gd name="T43" fmla="*/ 0 h 10"/>
                    <a:gd name="T44" fmla="*/ 54 w 54"/>
                    <a:gd name="T45" fmla="*/ 10 h 10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54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" y="2"/>
                      </a:lnTo>
                      <a:lnTo>
                        <a:pt x="34" y="4"/>
                      </a:lnTo>
                      <a:lnTo>
                        <a:pt x="54" y="2"/>
                      </a:lnTo>
                      <a:lnTo>
                        <a:pt x="50" y="4"/>
                      </a:lnTo>
                      <a:lnTo>
                        <a:pt x="46" y="8"/>
                      </a:lnTo>
                      <a:lnTo>
                        <a:pt x="42" y="10"/>
                      </a:lnTo>
                      <a:lnTo>
                        <a:pt x="34" y="10"/>
                      </a:lnTo>
                      <a:lnTo>
                        <a:pt x="24" y="10"/>
                      </a:lnTo>
                      <a:lnTo>
                        <a:pt x="14" y="6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90" name="Freeform 480"/>
                <p:cNvSpPr>
                  <a:spLocks/>
                </p:cNvSpPr>
                <p:nvPr/>
              </p:nvSpPr>
              <p:spPr bwMode="auto">
                <a:xfrm>
                  <a:off x="2186" y="3216"/>
                  <a:ext cx="24" cy="8"/>
                </a:xfrm>
                <a:custGeom>
                  <a:avLst/>
                  <a:gdLst>
                    <a:gd name="T0" fmla="*/ 0 w 24"/>
                    <a:gd name="T1" fmla="*/ 0 h 8"/>
                    <a:gd name="T2" fmla="*/ 0 w 24"/>
                    <a:gd name="T3" fmla="*/ 0 h 8"/>
                    <a:gd name="T4" fmla="*/ 8 w 24"/>
                    <a:gd name="T5" fmla="*/ 2 h 8"/>
                    <a:gd name="T6" fmla="*/ 14 w 24"/>
                    <a:gd name="T7" fmla="*/ 2 h 8"/>
                    <a:gd name="T8" fmla="*/ 24 w 24"/>
                    <a:gd name="T9" fmla="*/ 0 h 8"/>
                    <a:gd name="T10" fmla="*/ 24 w 24"/>
                    <a:gd name="T11" fmla="*/ 0 h 8"/>
                    <a:gd name="T12" fmla="*/ 20 w 24"/>
                    <a:gd name="T13" fmla="*/ 4 h 8"/>
                    <a:gd name="T14" fmla="*/ 16 w 24"/>
                    <a:gd name="T15" fmla="*/ 8 h 8"/>
                    <a:gd name="T16" fmla="*/ 12 w 24"/>
                    <a:gd name="T17" fmla="*/ 8 h 8"/>
                    <a:gd name="T18" fmla="*/ 12 w 24"/>
                    <a:gd name="T19" fmla="*/ 8 h 8"/>
                    <a:gd name="T20" fmla="*/ 8 w 24"/>
                    <a:gd name="T21" fmla="*/ 8 h 8"/>
                    <a:gd name="T22" fmla="*/ 4 w 24"/>
                    <a:gd name="T23" fmla="*/ 4 h 8"/>
                    <a:gd name="T24" fmla="*/ 0 w 24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4"/>
                    <a:gd name="T40" fmla="*/ 0 h 8"/>
                    <a:gd name="T41" fmla="*/ 24 w 24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4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8" y="2"/>
                      </a:lnTo>
                      <a:lnTo>
                        <a:pt x="14" y="2"/>
                      </a:lnTo>
                      <a:lnTo>
                        <a:pt x="24" y="0"/>
                      </a:lnTo>
                      <a:lnTo>
                        <a:pt x="20" y="4"/>
                      </a:lnTo>
                      <a:lnTo>
                        <a:pt x="16" y="8"/>
                      </a:lnTo>
                      <a:lnTo>
                        <a:pt x="12" y="8"/>
                      </a:lnTo>
                      <a:lnTo>
                        <a:pt x="8" y="8"/>
                      </a:lnTo>
                      <a:lnTo>
                        <a:pt x="4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91" name="Freeform 481"/>
                <p:cNvSpPr>
                  <a:spLocks/>
                </p:cNvSpPr>
                <p:nvPr/>
              </p:nvSpPr>
              <p:spPr bwMode="auto">
                <a:xfrm>
                  <a:off x="2186" y="3216"/>
                  <a:ext cx="24" cy="8"/>
                </a:xfrm>
                <a:custGeom>
                  <a:avLst/>
                  <a:gdLst>
                    <a:gd name="T0" fmla="*/ 0 w 24"/>
                    <a:gd name="T1" fmla="*/ 0 h 8"/>
                    <a:gd name="T2" fmla="*/ 0 w 24"/>
                    <a:gd name="T3" fmla="*/ 0 h 8"/>
                    <a:gd name="T4" fmla="*/ 8 w 24"/>
                    <a:gd name="T5" fmla="*/ 2 h 8"/>
                    <a:gd name="T6" fmla="*/ 14 w 24"/>
                    <a:gd name="T7" fmla="*/ 2 h 8"/>
                    <a:gd name="T8" fmla="*/ 24 w 24"/>
                    <a:gd name="T9" fmla="*/ 0 h 8"/>
                    <a:gd name="T10" fmla="*/ 24 w 24"/>
                    <a:gd name="T11" fmla="*/ 0 h 8"/>
                    <a:gd name="T12" fmla="*/ 20 w 24"/>
                    <a:gd name="T13" fmla="*/ 4 h 8"/>
                    <a:gd name="T14" fmla="*/ 16 w 24"/>
                    <a:gd name="T15" fmla="*/ 8 h 8"/>
                    <a:gd name="T16" fmla="*/ 12 w 24"/>
                    <a:gd name="T17" fmla="*/ 8 h 8"/>
                    <a:gd name="T18" fmla="*/ 12 w 24"/>
                    <a:gd name="T19" fmla="*/ 8 h 8"/>
                    <a:gd name="T20" fmla="*/ 8 w 24"/>
                    <a:gd name="T21" fmla="*/ 8 h 8"/>
                    <a:gd name="T22" fmla="*/ 4 w 24"/>
                    <a:gd name="T23" fmla="*/ 4 h 8"/>
                    <a:gd name="T24" fmla="*/ 0 w 24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4"/>
                    <a:gd name="T40" fmla="*/ 0 h 8"/>
                    <a:gd name="T41" fmla="*/ 24 w 24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4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8" y="2"/>
                      </a:lnTo>
                      <a:lnTo>
                        <a:pt x="14" y="2"/>
                      </a:lnTo>
                      <a:lnTo>
                        <a:pt x="24" y="0"/>
                      </a:lnTo>
                      <a:lnTo>
                        <a:pt x="20" y="4"/>
                      </a:lnTo>
                      <a:lnTo>
                        <a:pt x="16" y="8"/>
                      </a:lnTo>
                      <a:lnTo>
                        <a:pt x="12" y="8"/>
                      </a:lnTo>
                      <a:lnTo>
                        <a:pt x="8" y="8"/>
                      </a:lnTo>
                      <a:lnTo>
                        <a:pt x="4" y="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92" name="Freeform 482"/>
                <p:cNvSpPr>
                  <a:spLocks/>
                </p:cNvSpPr>
                <p:nvPr/>
              </p:nvSpPr>
              <p:spPr bwMode="auto">
                <a:xfrm>
                  <a:off x="2162" y="3204"/>
                  <a:ext cx="34" cy="106"/>
                </a:xfrm>
                <a:custGeom>
                  <a:avLst/>
                  <a:gdLst>
                    <a:gd name="T0" fmla="*/ 22 w 34"/>
                    <a:gd name="T1" fmla="*/ 0 h 106"/>
                    <a:gd name="T2" fmla="*/ 22 w 34"/>
                    <a:gd name="T3" fmla="*/ 0 h 106"/>
                    <a:gd name="T4" fmla="*/ 26 w 34"/>
                    <a:gd name="T5" fmla="*/ 30 h 106"/>
                    <a:gd name="T6" fmla="*/ 28 w 34"/>
                    <a:gd name="T7" fmla="*/ 60 h 106"/>
                    <a:gd name="T8" fmla="*/ 26 w 34"/>
                    <a:gd name="T9" fmla="*/ 76 h 106"/>
                    <a:gd name="T10" fmla="*/ 24 w 34"/>
                    <a:gd name="T11" fmla="*/ 90 h 106"/>
                    <a:gd name="T12" fmla="*/ 24 w 34"/>
                    <a:gd name="T13" fmla="*/ 90 h 106"/>
                    <a:gd name="T14" fmla="*/ 14 w 34"/>
                    <a:gd name="T15" fmla="*/ 94 h 106"/>
                    <a:gd name="T16" fmla="*/ 6 w 34"/>
                    <a:gd name="T17" fmla="*/ 100 h 106"/>
                    <a:gd name="T18" fmla="*/ 0 w 34"/>
                    <a:gd name="T19" fmla="*/ 106 h 106"/>
                    <a:gd name="T20" fmla="*/ 0 w 34"/>
                    <a:gd name="T21" fmla="*/ 106 h 106"/>
                    <a:gd name="T22" fmla="*/ 8 w 34"/>
                    <a:gd name="T23" fmla="*/ 104 h 106"/>
                    <a:gd name="T24" fmla="*/ 18 w 34"/>
                    <a:gd name="T25" fmla="*/ 100 h 106"/>
                    <a:gd name="T26" fmla="*/ 30 w 34"/>
                    <a:gd name="T27" fmla="*/ 94 h 106"/>
                    <a:gd name="T28" fmla="*/ 30 w 34"/>
                    <a:gd name="T29" fmla="*/ 94 h 106"/>
                    <a:gd name="T30" fmla="*/ 32 w 34"/>
                    <a:gd name="T31" fmla="*/ 90 h 106"/>
                    <a:gd name="T32" fmla="*/ 34 w 34"/>
                    <a:gd name="T33" fmla="*/ 74 h 106"/>
                    <a:gd name="T34" fmla="*/ 34 w 34"/>
                    <a:gd name="T35" fmla="*/ 60 h 106"/>
                    <a:gd name="T36" fmla="*/ 32 w 34"/>
                    <a:gd name="T37" fmla="*/ 44 h 106"/>
                    <a:gd name="T38" fmla="*/ 28 w 34"/>
                    <a:gd name="T39" fmla="*/ 24 h 106"/>
                    <a:gd name="T40" fmla="*/ 22 w 34"/>
                    <a:gd name="T41" fmla="*/ 0 h 1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106"/>
                    <a:gd name="T65" fmla="*/ 34 w 34"/>
                    <a:gd name="T66" fmla="*/ 106 h 1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106">
                      <a:moveTo>
                        <a:pt x="22" y="0"/>
                      </a:moveTo>
                      <a:lnTo>
                        <a:pt x="22" y="0"/>
                      </a:lnTo>
                      <a:lnTo>
                        <a:pt x="26" y="30"/>
                      </a:lnTo>
                      <a:lnTo>
                        <a:pt x="28" y="60"/>
                      </a:lnTo>
                      <a:lnTo>
                        <a:pt x="26" y="76"/>
                      </a:lnTo>
                      <a:lnTo>
                        <a:pt x="24" y="90"/>
                      </a:lnTo>
                      <a:lnTo>
                        <a:pt x="14" y="94"/>
                      </a:lnTo>
                      <a:lnTo>
                        <a:pt x="6" y="100"/>
                      </a:lnTo>
                      <a:lnTo>
                        <a:pt x="0" y="106"/>
                      </a:lnTo>
                      <a:lnTo>
                        <a:pt x="8" y="104"/>
                      </a:lnTo>
                      <a:lnTo>
                        <a:pt x="18" y="100"/>
                      </a:lnTo>
                      <a:lnTo>
                        <a:pt x="30" y="94"/>
                      </a:lnTo>
                      <a:lnTo>
                        <a:pt x="32" y="90"/>
                      </a:lnTo>
                      <a:lnTo>
                        <a:pt x="34" y="74"/>
                      </a:lnTo>
                      <a:lnTo>
                        <a:pt x="34" y="60"/>
                      </a:lnTo>
                      <a:lnTo>
                        <a:pt x="32" y="44"/>
                      </a:lnTo>
                      <a:lnTo>
                        <a:pt x="28" y="24"/>
                      </a:lnTo>
                      <a:lnTo>
                        <a:pt x="22" y="0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93" name="Freeform 483"/>
                <p:cNvSpPr>
                  <a:spLocks/>
                </p:cNvSpPr>
                <p:nvPr/>
              </p:nvSpPr>
              <p:spPr bwMode="auto">
                <a:xfrm>
                  <a:off x="2162" y="3204"/>
                  <a:ext cx="34" cy="106"/>
                </a:xfrm>
                <a:custGeom>
                  <a:avLst/>
                  <a:gdLst>
                    <a:gd name="T0" fmla="*/ 22 w 34"/>
                    <a:gd name="T1" fmla="*/ 0 h 106"/>
                    <a:gd name="T2" fmla="*/ 22 w 34"/>
                    <a:gd name="T3" fmla="*/ 0 h 106"/>
                    <a:gd name="T4" fmla="*/ 26 w 34"/>
                    <a:gd name="T5" fmla="*/ 30 h 106"/>
                    <a:gd name="T6" fmla="*/ 28 w 34"/>
                    <a:gd name="T7" fmla="*/ 60 h 106"/>
                    <a:gd name="T8" fmla="*/ 26 w 34"/>
                    <a:gd name="T9" fmla="*/ 76 h 106"/>
                    <a:gd name="T10" fmla="*/ 24 w 34"/>
                    <a:gd name="T11" fmla="*/ 90 h 106"/>
                    <a:gd name="T12" fmla="*/ 24 w 34"/>
                    <a:gd name="T13" fmla="*/ 90 h 106"/>
                    <a:gd name="T14" fmla="*/ 14 w 34"/>
                    <a:gd name="T15" fmla="*/ 94 h 106"/>
                    <a:gd name="T16" fmla="*/ 6 w 34"/>
                    <a:gd name="T17" fmla="*/ 100 h 106"/>
                    <a:gd name="T18" fmla="*/ 0 w 34"/>
                    <a:gd name="T19" fmla="*/ 106 h 106"/>
                    <a:gd name="T20" fmla="*/ 0 w 34"/>
                    <a:gd name="T21" fmla="*/ 106 h 106"/>
                    <a:gd name="T22" fmla="*/ 8 w 34"/>
                    <a:gd name="T23" fmla="*/ 104 h 106"/>
                    <a:gd name="T24" fmla="*/ 18 w 34"/>
                    <a:gd name="T25" fmla="*/ 100 h 106"/>
                    <a:gd name="T26" fmla="*/ 30 w 34"/>
                    <a:gd name="T27" fmla="*/ 94 h 106"/>
                    <a:gd name="T28" fmla="*/ 30 w 34"/>
                    <a:gd name="T29" fmla="*/ 94 h 106"/>
                    <a:gd name="T30" fmla="*/ 32 w 34"/>
                    <a:gd name="T31" fmla="*/ 90 h 106"/>
                    <a:gd name="T32" fmla="*/ 34 w 34"/>
                    <a:gd name="T33" fmla="*/ 74 h 106"/>
                    <a:gd name="T34" fmla="*/ 34 w 34"/>
                    <a:gd name="T35" fmla="*/ 60 h 106"/>
                    <a:gd name="T36" fmla="*/ 32 w 34"/>
                    <a:gd name="T37" fmla="*/ 44 h 106"/>
                    <a:gd name="T38" fmla="*/ 28 w 34"/>
                    <a:gd name="T39" fmla="*/ 24 h 106"/>
                    <a:gd name="T40" fmla="*/ 22 w 34"/>
                    <a:gd name="T41" fmla="*/ 0 h 1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106"/>
                    <a:gd name="T65" fmla="*/ 34 w 34"/>
                    <a:gd name="T66" fmla="*/ 106 h 1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106">
                      <a:moveTo>
                        <a:pt x="22" y="0"/>
                      </a:moveTo>
                      <a:lnTo>
                        <a:pt x="22" y="0"/>
                      </a:lnTo>
                      <a:lnTo>
                        <a:pt x="26" y="30"/>
                      </a:lnTo>
                      <a:lnTo>
                        <a:pt x="28" y="60"/>
                      </a:lnTo>
                      <a:lnTo>
                        <a:pt x="26" y="76"/>
                      </a:lnTo>
                      <a:lnTo>
                        <a:pt x="24" y="90"/>
                      </a:lnTo>
                      <a:lnTo>
                        <a:pt x="14" y="94"/>
                      </a:lnTo>
                      <a:lnTo>
                        <a:pt x="6" y="100"/>
                      </a:lnTo>
                      <a:lnTo>
                        <a:pt x="0" y="106"/>
                      </a:lnTo>
                      <a:lnTo>
                        <a:pt x="8" y="104"/>
                      </a:lnTo>
                      <a:lnTo>
                        <a:pt x="18" y="100"/>
                      </a:lnTo>
                      <a:lnTo>
                        <a:pt x="30" y="94"/>
                      </a:lnTo>
                      <a:lnTo>
                        <a:pt x="32" y="90"/>
                      </a:lnTo>
                      <a:lnTo>
                        <a:pt x="34" y="74"/>
                      </a:lnTo>
                      <a:lnTo>
                        <a:pt x="34" y="60"/>
                      </a:lnTo>
                      <a:lnTo>
                        <a:pt x="32" y="44"/>
                      </a:lnTo>
                      <a:lnTo>
                        <a:pt x="28" y="24"/>
                      </a:lnTo>
                      <a:lnTo>
                        <a:pt x="22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94" name="Freeform 484"/>
                <p:cNvSpPr>
                  <a:spLocks/>
                </p:cNvSpPr>
                <p:nvPr/>
              </p:nvSpPr>
              <p:spPr bwMode="auto">
                <a:xfrm>
                  <a:off x="2142" y="3350"/>
                  <a:ext cx="38" cy="6"/>
                </a:xfrm>
                <a:custGeom>
                  <a:avLst/>
                  <a:gdLst>
                    <a:gd name="T0" fmla="*/ 0 w 38"/>
                    <a:gd name="T1" fmla="*/ 0 h 6"/>
                    <a:gd name="T2" fmla="*/ 0 w 38"/>
                    <a:gd name="T3" fmla="*/ 0 h 6"/>
                    <a:gd name="T4" fmla="*/ 12 w 38"/>
                    <a:gd name="T5" fmla="*/ 2 h 6"/>
                    <a:gd name="T6" fmla="*/ 24 w 38"/>
                    <a:gd name="T7" fmla="*/ 2 h 6"/>
                    <a:gd name="T8" fmla="*/ 38 w 38"/>
                    <a:gd name="T9" fmla="*/ 0 h 6"/>
                    <a:gd name="T10" fmla="*/ 38 w 38"/>
                    <a:gd name="T11" fmla="*/ 0 h 6"/>
                    <a:gd name="T12" fmla="*/ 34 w 38"/>
                    <a:gd name="T13" fmla="*/ 2 h 6"/>
                    <a:gd name="T14" fmla="*/ 22 w 38"/>
                    <a:gd name="T15" fmla="*/ 6 h 6"/>
                    <a:gd name="T16" fmla="*/ 22 w 38"/>
                    <a:gd name="T17" fmla="*/ 6 h 6"/>
                    <a:gd name="T18" fmla="*/ 14 w 38"/>
                    <a:gd name="T19" fmla="*/ 6 h 6"/>
                    <a:gd name="T20" fmla="*/ 6 w 38"/>
                    <a:gd name="T21" fmla="*/ 4 h 6"/>
                    <a:gd name="T22" fmla="*/ 0 w 38"/>
                    <a:gd name="T23" fmla="*/ 0 h 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8"/>
                    <a:gd name="T37" fmla="*/ 0 h 6"/>
                    <a:gd name="T38" fmla="*/ 38 w 38"/>
                    <a:gd name="T39" fmla="*/ 6 h 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8" h="6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2" y="2"/>
                      </a:lnTo>
                      <a:lnTo>
                        <a:pt x="24" y="2"/>
                      </a:lnTo>
                      <a:lnTo>
                        <a:pt x="38" y="0"/>
                      </a:lnTo>
                      <a:lnTo>
                        <a:pt x="34" y="2"/>
                      </a:lnTo>
                      <a:lnTo>
                        <a:pt x="22" y="6"/>
                      </a:lnTo>
                      <a:lnTo>
                        <a:pt x="14" y="6"/>
                      </a:lnTo>
                      <a:lnTo>
                        <a:pt x="6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95" name="Freeform 485"/>
                <p:cNvSpPr>
                  <a:spLocks/>
                </p:cNvSpPr>
                <p:nvPr/>
              </p:nvSpPr>
              <p:spPr bwMode="auto">
                <a:xfrm>
                  <a:off x="2142" y="3350"/>
                  <a:ext cx="38" cy="6"/>
                </a:xfrm>
                <a:custGeom>
                  <a:avLst/>
                  <a:gdLst>
                    <a:gd name="T0" fmla="*/ 0 w 38"/>
                    <a:gd name="T1" fmla="*/ 0 h 6"/>
                    <a:gd name="T2" fmla="*/ 0 w 38"/>
                    <a:gd name="T3" fmla="*/ 0 h 6"/>
                    <a:gd name="T4" fmla="*/ 12 w 38"/>
                    <a:gd name="T5" fmla="*/ 2 h 6"/>
                    <a:gd name="T6" fmla="*/ 24 w 38"/>
                    <a:gd name="T7" fmla="*/ 2 h 6"/>
                    <a:gd name="T8" fmla="*/ 38 w 38"/>
                    <a:gd name="T9" fmla="*/ 0 h 6"/>
                    <a:gd name="T10" fmla="*/ 38 w 38"/>
                    <a:gd name="T11" fmla="*/ 0 h 6"/>
                    <a:gd name="T12" fmla="*/ 34 w 38"/>
                    <a:gd name="T13" fmla="*/ 2 h 6"/>
                    <a:gd name="T14" fmla="*/ 22 w 38"/>
                    <a:gd name="T15" fmla="*/ 6 h 6"/>
                    <a:gd name="T16" fmla="*/ 22 w 38"/>
                    <a:gd name="T17" fmla="*/ 6 h 6"/>
                    <a:gd name="T18" fmla="*/ 14 w 38"/>
                    <a:gd name="T19" fmla="*/ 6 h 6"/>
                    <a:gd name="T20" fmla="*/ 6 w 38"/>
                    <a:gd name="T21" fmla="*/ 4 h 6"/>
                    <a:gd name="T22" fmla="*/ 0 w 38"/>
                    <a:gd name="T23" fmla="*/ 0 h 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8"/>
                    <a:gd name="T37" fmla="*/ 0 h 6"/>
                    <a:gd name="T38" fmla="*/ 38 w 38"/>
                    <a:gd name="T39" fmla="*/ 6 h 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8" h="6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2" y="2"/>
                      </a:lnTo>
                      <a:lnTo>
                        <a:pt x="24" y="2"/>
                      </a:lnTo>
                      <a:lnTo>
                        <a:pt x="38" y="0"/>
                      </a:lnTo>
                      <a:lnTo>
                        <a:pt x="34" y="2"/>
                      </a:lnTo>
                      <a:lnTo>
                        <a:pt x="22" y="6"/>
                      </a:lnTo>
                      <a:lnTo>
                        <a:pt x="14" y="6"/>
                      </a:lnTo>
                      <a:lnTo>
                        <a:pt x="6" y="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96" name="Freeform 486"/>
                <p:cNvSpPr>
                  <a:spLocks/>
                </p:cNvSpPr>
                <p:nvPr/>
              </p:nvSpPr>
              <p:spPr bwMode="auto">
                <a:xfrm>
                  <a:off x="1600" y="3380"/>
                  <a:ext cx="692" cy="878"/>
                </a:xfrm>
                <a:custGeom>
                  <a:avLst/>
                  <a:gdLst>
                    <a:gd name="T0" fmla="*/ 248 w 692"/>
                    <a:gd name="T1" fmla="*/ 878 h 878"/>
                    <a:gd name="T2" fmla="*/ 156 w 692"/>
                    <a:gd name="T3" fmla="*/ 578 h 878"/>
                    <a:gd name="T4" fmla="*/ 76 w 692"/>
                    <a:gd name="T5" fmla="*/ 352 h 878"/>
                    <a:gd name="T6" fmla="*/ 20 w 692"/>
                    <a:gd name="T7" fmla="*/ 210 h 878"/>
                    <a:gd name="T8" fmla="*/ 0 w 692"/>
                    <a:gd name="T9" fmla="*/ 162 h 878"/>
                    <a:gd name="T10" fmla="*/ 30 w 692"/>
                    <a:gd name="T11" fmla="*/ 138 h 878"/>
                    <a:gd name="T12" fmla="*/ 68 w 692"/>
                    <a:gd name="T13" fmla="*/ 116 h 878"/>
                    <a:gd name="T14" fmla="*/ 154 w 692"/>
                    <a:gd name="T15" fmla="*/ 80 h 878"/>
                    <a:gd name="T16" fmla="*/ 230 w 692"/>
                    <a:gd name="T17" fmla="*/ 58 h 878"/>
                    <a:gd name="T18" fmla="*/ 262 w 692"/>
                    <a:gd name="T19" fmla="*/ 50 h 878"/>
                    <a:gd name="T20" fmla="*/ 318 w 692"/>
                    <a:gd name="T21" fmla="*/ 14 h 878"/>
                    <a:gd name="T22" fmla="*/ 334 w 692"/>
                    <a:gd name="T23" fmla="*/ 0 h 878"/>
                    <a:gd name="T24" fmla="*/ 342 w 692"/>
                    <a:gd name="T25" fmla="*/ 52 h 878"/>
                    <a:gd name="T26" fmla="*/ 354 w 692"/>
                    <a:gd name="T27" fmla="*/ 96 h 878"/>
                    <a:gd name="T28" fmla="*/ 374 w 692"/>
                    <a:gd name="T29" fmla="*/ 140 h 878"/>
                    <a:gd name="T30" fmla="*/ 388 w 692"/>
                    <a:gd name="T31" fmla="*/ 166 h 878"/>
                    <a:gd name="T32" fmla="*/ 424 w 692"/>
                    <a:gd name="T33" fmla="*/ 252 h 878"/>
                    <a:gd name="T34" fmla="*/ 472 w 692"/>
                    <a:gd name="T35" fmla="*/ 388 h 878"/>
                    <a:gd name="T36" fmla="*/ 484 w 692"/>
                    <a:gd name="T37" fmla="*/ 426 h 878"/>
                    <a:gd name="T38" fmla="*/ 496 w 692"/>
                    <a:gd name="T39" fmla="*/ 382 h 878"/>
                    <a:gd name="T40" fmla="*/ 514 w 692"/>
                    <a:gd name="T41" fmla="*/ 266 h 878"/>
                    <a:gd name="T42" fmla="*/ 526 w 692"/>
                    <a:gd name="T43" fmla="*/ 104 h 878"/>
                    <a:gd name="T44" fmla="*/ 526 w 692"/>
                    <a:gd name="T45" fmla="*/ 60 h 878"/>
                    <a:gd name="T46" fmla="*/ 550 w 692"/>
                    <a:gd name="T47" fmla="*/ 82 h 878"/>
                    <a:gd name="T48" fmla="*/ 588 w 692"/>
                    <a:gd name="T49" fmla="*/ 108 h 878"/>
                    <a:gd name="T50" fmla="*/ 688 w 692"/>
                    <a:gd name="T51" fmla="*/ 142 h 878"/>
                    <a:gd name="T52" fmla="*/ 690 w 692"/>
                    <a:gd name="T53" fmla="*/ 154 h 878"/>
                    <a:gd name="T54" fmla="*/ 690 w 692"/>
                    <a:gd name="T55" fmla="*/ 212 h 878"/>
                    <a:gd name="T56" fmla="*/ 674 w 692"/>
                    <a:gd name="T57" fmla="*/ 336 h 878"/>
                    <a:gd name="T58" fmla="*/ 660 w 692"/>
                    <a:gd name="T59" fmla="*/ 492 h 878"/>
                    <a:gd name="T60" fmla="*/ 654 w 692"/>
                    <a:gd name="T61" fmla="*/ 620 h 878"/>
                    <a:gd name="T62" fmla="*/ 656 w 692"/>
                    <a:gd name="T63" fmla="*/ 664 h 878"/>
                    <a:gd name="T64" fmla="*/ 662 w 692"/>
                    <a:gd name="T65" fmla="*/ 828 h 878"/>
                    <a:gd name="T66" fmla="*/ 668 w 692"/>
                    <a:gd name="T67" fmla="*/ 876 h 878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692"/>
                    <a:gd name="T103" fmla="*/ 0 h 878"/>
                    <a:gd name="T104" fmla="*/ 692 w 692"/>
                    <a:gd name="T105" fmla="*/ 878 h 878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692" h="878">
                      <a:moveTo>
                        <a:pt x="248" y="878"/>
                      </a:moveTo>
                      <a:lnTo>
                        <a:pt x="248" y="878"/>
                      </a:lnTo>
                      <a:lnTo>
                        <a:pt x="202" y="718"/>
                      </a:lnTo>
                      <a:lnTo>
                        <a:pt x="156" y="578"/>
                      </a:lnTo>
                      <a:lnTo>
                        <a:pt x="114" y="454"/>
                      </a:lnTo>
                      <a:lnTo>
                        <a:pt x="76" y="352"/>
                      </a:lnTo>
                      <a:lnTo>
                        <a:pt x="46" y="270"/>
                      </a:lnTo>
                      <a:lnTo>
                        <a:pt x="20" y="210"/>
                      </a:lnTo>
                      <a:lnTo>
                        <a:pt x="0" y="162"/>
                      </a:lnTo>
                      <a:lnTo>
                        <a:pt x="14" y="148"/>
                      </a:lnTo>
                      <a:lnTo>
                        <a:pt x="30" y="138"/>
                      </a:lnTo>
                      <a:lnTo>
                        <a:pt x="48" y="126"/>
                      </a:lnTo>
                      <a:lnTo>
                        <a:pt x="68" y="116"/>
                      </a:lnTo>
                      <a:lnTo>
                        <a:pt x="110" y="96"/>
                      </a:lnTo>
                      <a:lnTo>
                        <a:pt x="154" y="80"/>
                      </a:lnTo>
                      <a:lnTo>
                        <a:pt x="196" y="68"/>
                      </a:lnTo>
                      <a:lnTo>
                        <a:pt x="230" y="58"/>
                      </a:lnTo>
                      <a:lnTo>
                        <a:pt x="262" y="50"/>
                      </a:lnTo>
                      <a:lnTo>
                        <a:pt x="296" y="28"/>
                      </a:lnTo>
                      <a:lnTo>
                        <a:pt x="318" y="14"/>
                      </a:lnTo>
                      <a:lnTo>
                        <a:pt x="334" y="0"/>
                      </a:lnTo>
                      <a:lnTo>
                        <a:pt x="336" y="16"/>
                      </a:lnTo>
                      <a:lnTo>
                        <a:pt x="342" y="52"/>
                      </a:lnTo>
                      <a:lnTo>
                        <a:pt x="346" y="74"/>
                      </a:lnTo>
                      <a:lnTo>
                        <a:pt x="354" y="96"/>
                      </a:lnTo>
                      <a:lnTo>
                        <a:pt x="362" y="118"/>
                      </a:lnTo>
                      <a:lnTo>
                        <a:pt x="374" y="140"/>
                      </a:lnTo>
                      <a:lnTo>
                        <a:pt x="388" y="166"/>
                      </a:lnTo>
                      <a:lnTo>
                        <a:pt x="406" y="206"/>
                      </a:lnTo>
                      <a:lnTo>
                        <a:pt x="424" y="252"/>
                      </a:lnTo>
                      <a:lnTo>
                        <a:pt x="442" y="302"/>
                      </a:lnTo>
                      <a:lnTo>
                        <a:pt x="472" y="388"/>
                      </a:lnTo>
                      <a:lnTo>
                        <a:pt x="484" y="426"/>
                      </a:lnTo>
                      <a:lnTo>
                        <a:pt x="490" y="406"/>
                      </a:lnTo>
                      <a:lnTo>
                        <a:pt x="496" y="382"/>
                      </a:lnTo>
                      <a:lnTo>
                        <a:pt x="506" y="326"/>
                      </a:lnTo>
                      <a:lnTo>
                        <a:pt x="514" y="266"/>
                      </a:lnTo>
                      <a:lnTo>
                        <a:pt x="520" y="206"/>
                      </a:lnTo>
                      <a:lnTo>
                        <a:pt x="526" y="104"/>
                      </a:lnTo>
                      <a:lnTo>
                        <a:pt x="526" y="60"/>
                      </a:lnTo>
                      <a:lnTo>
                        <a:pt x="538" y="72"/>
                      </a:lnTo>
                      <a:lnTo>
                        <a:pt x="550" y="82"/>
                      </a:lnTo>
                      <a:lnTo>
                        <a:pt x="572" y="98"/>
                      </a:lnTo>
                      <a:lnTo>
                        <a:pt x="588" y="108"/>
                      </a:lnTo>
                      <a:lnTo>
                        <a:pt x="596" y="112"/>
                      </a:lnTo>
                      <a:lnTo>
                        <a:pt x="688" y="142"/>
                      </a:lnTo>
                      <a:lnTo>
                        <a:pt x="690" y="154"/>
                      </a:lnTo>
                      <a:lnTo>
                        <a:pt x="692" y="170"/>
                      </a:lnTo>
                      <a:lnTo>
                        <a:pt x="690" y="212"/>
                      </a:lnTo>
                      <a:lnTo>
                        <a:pt x="684" y="268"/>
                      </a:lnTo>
                      <a:lnTo>
                        <a:pt x="674" y="336"/>
                      </a:lnTo>
                      <a:lnTo>
                        <a:pt x="666" y="410"/>
                      </a:lnTo>
                      <a:lnTo>
                        <a:pt x="660" y="492"/>
                      </a:lnTo>
                      <a:lnTo>
                        <a:pt x="656" y="578"/>
                      </a:lnTo>
                      <a:lnTo>
                        <a:pt x="654" y="620"/>
                      </a:lnTo>
                      <a:lnTo>
                        <a:pt x="656" y="664"/>
                      </a:lnTo>
                      <a:lnTo>
                        <a:pt x="658" y="768"/>
                      </a:lnTo>
                      <a:lnTo>
                        <a:pt x="662" y="828"/>
                      </a:lnTo>
                      <a:lnTo>
                        <a:pt x="664" y="856"/>
                      </a:lnTo>
                      <a:lnTo>
                        <a:pt x="668" y="876"/>
                      </a:lnTo>
                      <a:lnTo>
                        <a:pt x="248" y="878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97" name="Freeform 487"/>
                <p:cNvSpPr>
                  <a:spLocks/>
                </p:cNvSpPr>
                <p:nvPr/>
              </p:nvSpPr>
              <p:spPr bwMode="auto">
                <a:xfrm>
                  <a:off x="2058" y="3628"/>
                  <a:ext cx="72" cy="586"/>
                </a:xfrm>
                <a:custGeom>
                  <a:avLst/>
                  <a:gdLst>
                    <a:gd name="T0" fmla="*/ 0 w 72"/>
                    <a:gd name="T1" fmla="*/ 2 h 586"/>
                    <a:gd name="T2" fmla="*/ 0 w 72"/>
                    <a:gd name="T3" fmla="*/ 2 h 586"/>
                    <a:gd name="T4" fmla="*/ 2 w 72"/>
                    <a:gd name="T5" fmla="*/ 18 h 586"/>
                    <a:gd name="T6" fmla="*/ 10 w 72"/>
                    <a:gd name="T7" fmla="*/ 62 h 586"/>
                    <a:gd name="T8" fmla="*/ 16 w 72"/>
                    <a:gd name="T9" fmla="*/ 94 h 586"/>
                    <a:gd name="T10" fmla="*/ 18 w 72"/>
                    <a:gd name="T11" fmla="*/ 132 h 586"/>
                    <a:gd name="T12" fmla="*/ 22 w 72"/>
                    <a:gd name="T13" fmla="*/ 176 h 586"/>
                    <a:gd name="T14" fmla="*/ 24 w 72"/>
                    <a:gd name="T15" fmla="*/ 224 h 586"/>
                    <a:gd name="T16" fmla="*/ 24 w 72"/>
                    <a:gd name="T17" fmla="*/ 224 h 586"/>
                    <a:gd name="T18" fmla="*/ 26 w 72"/>
                    <a:gd name="T19" fmla="*/ 318 h 586"/>
                    <a:gd name="T20" fmla="*/ 28 w 72"/>
                    <a:gd name="T21" fmla="*/ 364 h 586"/>
                    <a:gd name="T22" fmla="*/ 32 w 72"/>
                    <a:gd name="T23" fmla="*/ 412 h 586"/>
                    <a:gd name="T24" fmla="*/ 36 w 72"/>
                    <a:gd name="T25" fmla="*/ 458 h 586"/>
                    <a:gd name="T26" fmla="*/ 44 w 72"/>
                    <a:gd name="T27" fmla="*/ 502 h 586"/>
                    <a:gd name="T28" fmla="*/ 54 w 72"/>
                    <a:gd name="T29" fmla="*/ 546 h 586"/>
                    <a:gd name="T30" fmla="*/ 66 w 72"/>
                    <a:gd name="T31" fmla="*/ 586 h 586"/>
                    <a:gd name="T32" fmla="*/ 72 w 72"/>
                    <a:gd name="T33" fmla="*/ 584 h 586"/>
                    <a:gd name="T34" fmla="*/ 72 w 72"/>
                    <a:gd name="T35" fmla="*/ 584 h 586"/>
                    <a:gd name="T36" fmla="*/ 62 w 72"/>
                    <a:gd name="T37" fmla="*/ 544 h 586"/>
                    <a:gd name="T38" fmla="*/ 52 w 72"/>
                    <a:gd name="T39" fmla="*/ 502 h 586"/>
                    <a:gd name="T40" fmla="*/ 44 w 72"/>
                    <a:gd name="T41" fmla="*/ 456 h 586"/>
                    <a:gd name="T42" fmla="*/ 40 w 72"/>
                    <a:gd name="T43" fmla="*/ 410 h 586"/>
                    <a:gd name="T44" fmla="*/ 36 w 72"/>
                    <a:gd name="T45" fmla="*/ 364 h 586"/>
                    <a:gd name="T46" fmla="*/ 34 w 72"/>
                    <a:gd name="T47" fmla="*/ 318 h 586"/>
                    <a:gd name="T48" fmla="*/ 32 w 72"/>
                    <a:gd name="T49" fmla="*/ 224 h 586"/>
                    <a:gd name="T50" fmla="*/ 32 w 72"/>
                    <a:gd name="T51" fmla="*/ 224 h 586"/>
                    <a:gd name="T52" fmla="*/ 30 w 72"/>
                    <a:gd name="T53" fmla="*/ 176 h 586"/>
                    <a:gd name="T54" fmla="*/ 26 w 72"/>
                    <a:gd name="T55" fmla="*/ 132 h 586"/>
                    <a:gd name="T56" fmla="*/ 22 w 72"/>
                    <a:gd name="T57" fmla="*/ 92 h 586"/>
                    <a:gd name="T58" fmla="*/ 18 w 72"/>
                    <a:gd name="T59" fmla="*/ 60 h 586"/>
                    <a:gd name="T60" fmla="*/ 10 w 72"/>
                    <a:gd name="T61" fmla="*/ 16 h 586"/>
                    <a:gd name="T62" fmla="*/ 6 w 72"/>
                    <a:gd name="T63" fmla="*/ 0 h 586"/>
                    <a:gd name="T64" fmla="*/ 0 w 72"/>
                    <a:gd name="T65" fmla="*/ 2 h 58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72"/>
                    <a:gd name="T100" fmla="*/ 0 h 586"/>
                    <a:gd name="T101" fmla="*/ 72 w 72"/>
                    <a:gd name="T102" fmla="*/ 586 h 58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72" h="586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2" y="18"/>
                      </a:lnTo>
                      <a:lnTo>
                        <a:pt x="10" y="62"/>
                      </a:lnTo>
                      <a:lnTo>
                        <a:pt x="16" y="94"/>
                      </a:lnTo>
                      <a:lnTo>
                        <a:pt x="18" y="132"/>
                      </a:lnTo>
                      <a:lnTo>
                        <a:pt x="22" y="176"/>
                      </a:lnTo>
                      <a:lnTo>
                        <a:pt x="24" y="224"/>
                      </a:lnTo>
                      <a:lnTo>
                        <a:pt x="26" y="318"/>
                      </a:lnTo>
                      <a:lnTo>
                        <a:pt x="28" y="364"/>
                      </a:lnTo>
                      <a:lnTo>
                        <a:pt x="32" y="412"/>
                      </a:lnTo>
                      <a:lnTo>
                        <a:pt x="36" y="458"/>
                      </a:lnTo>
                      <a:lnTo>
                        <a:pt x="44" y="502"/>
                      </a:lnTo>
                      <a:lnTo>
                        <a:pt x="54" y="546"/>
                      </a:lnTo>
                      <a:lnTo>
                        <a:pt x="66" y="586"/>
                      </a:lnTo>
                      <a:lnTo>
                        <a:pt x="72" y="584"/>
                      </a:lnTo>
                      <a:lnTo>
                        <a:pt x="62" y="544"/>
                      </a:lnTo>
                      <a:lnTo>
                        <a:pt x="52" y="502"/>
                      </a:lnTo>
                      <a:lnTo>
                        <a:pt x="44" y="456"/>
                      </a:lnTo>
                      <a:lnTo>
                        <a:pt x="40" y="410"/>
                      </a:lnTo>
                      <a:lnTo>
                        <a:pt x="36" y="364"/>
                      </a:lnTo>
                      <a:lnTo>
                        <a:pt x="34" y="318"/>
                      </a:lnTo>
                      <a:lnTo>
                        <a:pt x="32" y="224"/>
                      </a:lnTo>
                      <a:lnTo>
                        <a:pt x="30" y="176"/>
                      </a:lnTo>
                      <a:lnTo>
                        <a:pt x="26" y="132"/>
                      </a:lnTo>
                      <a:lnTo>
                        <a:pt x="22" y="92"/>
                      </a:lnTo>
                      <a:lnTo>
                        <a:pt x="18" y="60"/>
                      </a:lnTo>
                      <a:lnTo>
                        <a:pt x="10" y="16"/>
                      </a:lnTo>
                      <a:lnTo>
                        <a:pt x="6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98" name="Freeform 488"/>
                <p:cNvSpPr>
                  <a:spLocks/>
                </p:cNvSpPr>
                <p:nvPr/>
              </p:nvSpPr>
              <p:spPr bwMode="auto">
                <a:xfrm>
                  <a:off x="2032" y="3652"/>
                  <a:ext cx="426" cy="440"/>
                </a:xfrm>
                <a:custGeom>
                  <a:avLst/>
                  <a:gdLst>
                    <a:gd name="T0" fmla="*/ 226 w 426"/>
                    <a:gd name="T1" fmla="*/ 0 h 440"/>
                    <a:gd name="T2" fmla="*/ 226 w 426"/>
                    <a:gd name="T3" fmla="*/ 0 h 440"/>
                    <a:gd name="T4" fmla="*/ 218 w 426"/>
                    <a:gd name="T5" fmla="*/ 8 h 440"/>
                    <a:gd name="T6" fmla="*/ 198 w 426"/>
                    <a:gd name="T7" fmla="*/ 28 h 440"/>
                    <a:gd name="T8" fmla="*/ 186 w 426"/>
                    <a:gd name="T9" fmla="*/ 42 h 440"/>
                    <a:gd name="T10" fmla="*/ 174 w 426"/>
                    <a:gd name="T11" fmla="*/ 60 h 440"/>
                    <a:gd name="T12" fmla="*/ 164 w 426"/>
                    <a:gd name="T13" fmla="*/ 80 h 440"/>
                    <a:gd name="T14" fmla="*/ 156 w 426"/>
                    <a:gd name="T15" fmla="*/ 102 h 440"/>
                    <a:gd name="T16" fmla="*/ 156 w 426"/>
                    <a:gd name="T17" fmla="*/ 102 h 440"/>
                    <a:gd name="T18" fmla="*/ 148 w 426"/>
                    <a:gd name="T19" fmla="*/ 144 h 440"/>
                    <a:gd name="T20" fmla="*/ 138 w 426"/>
                    <a:gd name="T21" fmla="*/ 188 h 440"/>
                    <a:gd name="T22" fmla="*/ 128 w 426"/>
                    <a:gd name="T23" fmla="*/ 234 h 440"/>
                    <a:gd name="T24" fmla="*/ 114 w 426"/>
                    <a:gd name="T25" fmla="*/ 280 h 440"/>
                    <a:gd name="T26" fmla="*/ 106 w 426"/>
                    <a:gd name="T27" fmla="*/ 302 h 440"/>
                    <a:gd name="T28" fmla="*/ 96 w 426"/>
                    <a:gd name="T29" fmla="*/ 322 h 440"/>
                    <a:gd name="T30" fmla="*/ 84 w 426"/>
                    <a:gd name="T31" fmla="*/ 342 h 440"/>
                    <a:gd name="T32" fmla="*/ 72 w 426"/>
                    <a:gd name="T33" fmla="*/ 360 h 440"/>
                    <a:gd name="T34" fmla="*/ 58 w 426"/>
                    <a:gd name="T35" fmla="*/ 378 h 440"/>
                    <a:gd name="T36" fmla="*/ 40 w 426"/>
                    <a:gd name="T37" fmla="*/ 392 h 440"/>
                    <a:gd name="T38" fmla="*/ 22 w 426"/>
                    <a:gd name="T39" fmla="*/ 404 h 440"/>
                    <a:gd name="T40" fmla="*/ 0 w 426"/>
                    <a:gd name="T41" fmla="*/ 416 h 440"/>
                    <a:gd name="T42" fmla="*/ 0 w 426"/>
                    <a:gd name="T43" fmla="*/ 416 h 440"/>
                    <a:gd name="T44" fmla="*/ 6 w 426"/>
                    <a:gd name="T45" fmla="*/ 418 h 440"/>
                    <a:gd name="T46" fmla="*/ 24 w 426"/>
                    <a:gd name="T47" fmla="*/ 426 h 440"/>
                    <a:gd name="T48" fmla="*/ 36 w 426"/>
                    <a:gd name="T49" fmla="*/ 430 h 440"/>
                    <a:gd name="T50" fmla="*/ 52 w 426"/>
                    <a:gd name="T51" fmla="*/ 434 h 440"/>
                    <a:gd name="T52" fmla="*/ 72 w 426"/>
                    <a:gd name="T53" fmla="*/ 438 h 440"/>
                    <a:gd name="T54" fmla="*/ 92 w 426"/>
                    <a:gd name="T55" fmla="*/ 440 h 440"/>
                    <a:gd name="T56" fmla="*/ 118 w 426"/>
                    <a:gd name="T57" fmla="*/ 440 h 440"/>
                    <a:gd name="T58" fmla="*/ 144 w 426"/>
                    <a:gd name="T59" fmla="*/ 438 h 440"/>
                    <a:gd name="T60" fmla="*/ 176 w 426"/>
                    <a:gd name="T61" fmla="*/ 432 h 440"/>
                    <a:gd name="T62" fmla="*/ 208 w 426"/>
                    <a:gd name="T63" fmla="*/ 424 h 440"/>
                    <a:gd name="T64" fmla="*/ 244 w 426"/>
                    <a:gd name="T65" fmla="*/ 412 h 440"/>
                    <a:gd name="T66" fmla="*/ 284 w 426"/>
                    <a:gd name="T67" fmla="*/ 396 h 440"/>
                    <a:gd name="T68" fmla="*/ 326 w 426"/>
                    <a:gd name="T69" fmla="*/ 376 h 440"/>
                    <a:gd name="T70" fmla="*/ 370 w 426"/>
                    <a:gd name="T71" fmla="*/ 350 h 440"/>
                    <a:gd name="T72" fmla="*/ 426 w 426"/>
                    <a:gd name="T73" fmla="*/ 18 h 440"/>
                    <a:gd name="T74" fmla="*/ 226 w 426"/>
                    <a:gd name="T75" fmla="*/ 0 h 44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426"/>
                    <a:gd name="T115" fmla="*/ 0 h 440"/>
                    <a:gd name="T116" fmla="*/ 426 w 426"/>
                    <a:gd name="T117" fmla="*/ 440 h 44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426" h="440">
                      <a:moveTo>
                        <a:pt x="226" y="0"/>
                      </a:moveTo>
                      <a:lnTo>
                        <a:pt x="226" y="0"/>
                      </a:lnTo>
                      <a:lnTo>
                        <a:pt x="218" y="8"/>
                      </a:lnTo>
                      <a:lnTo>
                        <a:pt x="198" y="28"/>
                      </a:lnTo>
                      <a:lnTo>
                        <a:pt x="186" y="42"/>
                      </a:lnTo>
                      <a:lnTo>
                        <a:pt x="174" y="60"/>
                      </a:lnTo>
                      <a:lnTo>
                        <a:pt x="164" y="80"/>
                      </a:lnTo>
                      <a:lnTo>
                        <a:pt x="156" y="102"/>
                      </a:lnTo>
                      <a:lnTo>
                        <a:pt x="148" y="144"/>
                      </a:lnTo>
                      <a:lnTo>
                        <a:pt x="138" y="188"/>
                      </a:lnTo>
                      <a:lnTo>
                        <a:pt x="128" y="234"/>
                      </a:lnTo>
                      <a:lnTo>
                        <a:pt x="114" y="280"/>
                      </a:lnTo>
                      <a:lnTo>
                        <a:pt x="106" y="302"/>
                      </a:lnTo>
                      <a:lnTo>
                        <a:pt x="96" y="322"/>
                      </a:lnTo>
                      <a:lnTo>
                        <a:pt x="84" y="342"/>
                      </a:lnTo>
                      <a:lnTo>
                        <a:pt x="72" y="360"/>
                      </a:lnTo>
                      <a:lnTo>
                        <a:pt x="58" y="378"/>
                      </a:lnTo>
                      <a:lnTo>
                        <a:pt x="40" y="392"/>
                      </a:lnTo>
                      <a:lnTo>
                        <a:pt x="22" y="404"/>
                      </a:lnTo>
                      <a:lnTo>
                        <a:pt x="0" y="416"/>
                      </a:lnTo>
                      <a:lnTo>
                        <a:pt x="6" y="418"/>
                      </a:lnTo>
                      <a:lnTo>
                        <a:pt x="24" y="426"/>
                      </a:lnTo>
                      <a:lnTo>
                        <a:pt x="36" y="430"/>
                      </a:lnTo>
                      <a:lnTo>
                        <a:pt x="52" y="434"/>
                      </a:lnTo>
                      <a:lnTo>
                        <a:pt x="72" y="438"/>
                      </a:lnTo>
                      <a:lnTo>
                        <a:pt x="92" y="440"/>
                      </a:lnTo>
                      <a:lnTo>
                        <a:pt x="118" y="440"/>
                      </a:lnTo>
                      <a:lnTo>
                        <a:pt x="144" y="438"/>
                      </a:lnTo>
                      <a:lnTo>
                        <a:pt x="176" y="432"/>
                      </a:lnTo>
                      <a:lnTo>
                        <a:pt x="208" y="424"/>
                      </a:lnTo>
                      <a:lnTo>
                        <a:pt x="244" y="412"/>
                      </a:lnTo>
                      <a:lnTo>
                        <a:pt x="284" y="396"/>
                      </a:lnTo>
                      <a:lnTo>
                        <a:pt x="326" y="376"/>
                      </a:lnTo>
                      <a:lnTo>
                        <a:pt x="370" y="350"/>
                      </a:lnTo>
                      <a:lnTo>
                        <a:pt x="426" y="18"/>
                      </a:lnTo>
                      <a:lnTo>
                        <a:pt x="22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399" name="Freeform 489"/>
                <p:cNvSpPr>
                  <a:spLocks/>
                </p:cNvSpPr>
                <p:nvPr/>
              </p:nvSpPr>
              <p:spPr bwMode="auto">
                <a:xfrm>
                  <a:off x="1792" y="3614"/>
                  <a:ext cx="150" cy="78"/>
                </a:xfrm>
                <a:custGeom>
                  <a:avLst/>
                  <a:gdLst>
                    <a:gd name="T0" fmla="*/ 140 w 150"/>
                    <a:gd name="T1" fmla="*/ 0 h 78"/>
                    <a:gd name="T2" fmla="*/ 150 w 150"/>
                    <a:gd name="T3" fmla="*/ 64 h 78"/>
                    <a:gd name="T4" fmla="*/ 14 w 150"/>
                    <a:gd name="T5" fmla="*/ 78 h 78"/>
                    <a:gd name="T6" fmla="*/ 0 w 150"/>
                    <a:gd name="T7" fmla="*/ 2 h 78"/>
                    <a:gd name="T8" fmla="*/ 140 w 150"/>
                    <a:gd name="T9" fmla="*/ 0 h 7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50"/>
                    <a:gd name="T16" fmla="*/ 0 h 78"/>
                    <a:gd name="T17" fmla="*/ 150 w 150"/>
                    <a:gd name="T18" fmla="*/ 78 h 7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50" h="78">
                      <a:moveTo>
                        <a:pt x="140" y="0"/>
                      </a:moveTo>
                      <a:lnTo>
                        <a:pt x="150" y="64"/>
                      </a:lnTo>
                      <a:lnTo>
                        <a:pt x="14" y="78"/>
                      </a:lnTo>
                      <a:lnTo>
                        <a:pt x="0" y="2"/>
                      </a:lnTo>
                      <a:lnTo>
                        <a:pt x="140" y="0"/>
                      </a:lnTo>
                      <a:close/>
                    </a:path>
                  </a:pathLst>
                </a:custGeom>
                <a:solidFill>
                  <a:srgbClr val="D0CEE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00" name="Freeform 490"/>
                <p:cNvSpPr>
                  <a:spLocks/>
                </p:cNvSpPr>
                <p:nvPr/>
              </p:nvSpPr>
              <p:spPr bwMode="auto">
                <a:xfrm>
                  <a:off x="2162" y="3618"/>
                  <a:ext cx="96" cy="52"/>
                </a:xfrm>
                <a:custGeom>
                  <a:avLst/>
                  <a:gdLst>
                    <a:gd name="T0" fmla="*/ 0 w 96"/>
                    <a:gd name="T1" fmla="*/ 2 h 52"/>
                    <a:gd name="T2" fmla="*/ 6 w 96"/>
                    <a:gd name="T3" fmla="*/ 44 h 52"/>
                    <a:gd name="T4" fmla="*/ 96 w 96"/>
                    <a:gd name="T5" fmla="*/ 52 h 52"/>
                    <a:gd name="T6" fmla="*/ 90 w 96"/>
                    <a:gd name="T7" fmla="*/ 0 h 52"/>
                    <a:gd name="T8" fmla="*/ 0 w 96"/>
                    <a:gd name="T9" fmla="*/ 2 h 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6"/>
                    <a:gd name="T16" fmla="*/ 0 h 52"/>
                    <a:gd name="T17" fmla="*/ 96 w 96"/>
                    <a:gd name="T18" fmla="*/ 52 h 5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6" h="52">
                      <a:moveTo>
                        <a:pt x="0" y="2"/>
                      </a:moveTo>
                      <a:lnTo>
                        <a:pt x="6" y="44"/>
                      </a:lnTo>
                      <a:lnTo>
                        <a:pt x="96" y="52"/>
                      </a:lnTo>
                      <a:lnTo>
                        <a:pt x="9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D0CEE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01" name="Freeform 491"/>
                <p:cNvSpPr>
                  <a:spLocks noEditPoints="1"/>
                </p:cNvSpPr>
                <p:nvPr/>
              </p:nvSpPr>
              <p:spPr bwMode="auto">
                <a:xfrm>
                  <a:off x="2030" y="3646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4 h 16"/>
                    <a:gd name="T26" fmla="*/ 16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16 w 16"/>
                    <a:gd name="T43" fmla="*/ 6 h 16"/>
                    <a:gd name="T44" fmla="*/ 16 w 16"/>
                    <a:gd name="T45" fmla="*/ 6 h 16"/>
                    <a:gd name="T46" fmla="*/ 14 w 16"/>
                    <a:gd name="T47" fmla="*/ 12 h 16"/>
                    <a:gd name="T48" fmla="*/ 10 w 16"/>
                    <a:gd name="T49" fmla="*/ 14 h 16"/>
                    <a:gd name="T50" fmla="*/ 10 w 16"/>
                    <a:gd name="T51" fmla="*/ 14 h 16"/>
                    <a:gd name="T52" fmla="*/ 6 w 16"/>
                    <a:gd name="T53" fmla="*/ 14 h 16"/>
                    <a:gd name="T54" fmla="*/ 2 w 16"/>
                    <a:gd name="T55" fmla="*/ 10 h 16"/>
                    <a:gd name="T56" fmla="*/ 2 w 16"/>
                    <a:gd name="T57" fmla="*/ 10 h 16"/>
                    <a:gd name="T58" fmla="*/ 4 w 16"/>
                    <a:gd name="T59" fmla="*/ 4 h 16"/>
                    <a:gd name="T60" fmla="*/ 8 w 16"/>
                    <a:gd name="T61" fmla="*/ 2 h 16"/>
                    <a:gd name="T62" fmla="*/ 8 w 16"/>
                    <a:gd name="T63" fmla="*/ 2 h 16"/>
                    <a:gd name="T64" fmla="*/ 12 w 16"/>
                    <a:gd name="T65" fmla="*/ 2 h 16"/>
                    <a:gd name="T66" fmla="*/ 16 w 16"/>
                    <a:gd name="T67" fmla="*/ 6 h 1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6"/>
                    <a:gd name="T103" fmla="*/ 0 h 16"/>
                    <a:gd name="T104" fmla="*/ 16 w 16"/>
                    <a:gd name="T105" fmla="*/ 16 h 1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4"/>
                      </a:lnTo>
                      <a:lnTo>
                        <a:pt x="16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  <a:close/>
                      <a:moveTo>
                        <a:pt x="16" y="6"/>
                      </a:moveTo>
                      <a:lnTo>
                        <a:pt x="16" y="6"/>
                      </a:lnTo>
                      <a:lnTo>
                        <a:pt x="14" y="12"/>
                      </a:lnTo>
                      <a:lnTo>
                        <a:pt x="10" y="14"/>
                      </a:lnTo>
                      <a:lnTo>
                        <a:pt x="6" y="14"/>
                      </a:lnTo>
                      <a:lnTo>
                        <a:pt x="2" y="10"/>
                      </a:lnTo>
                      <a:lnTo>
                        <a:pt x="4" y="4"/>
                      </a:lnTo>
                      <a:lnTo>
                        <a:pt x="8" y="2"/>
                      </a:lnTo>
                      <a:lnTo>
                        <a:pt x="12" y="2"/>
                      </a:lnTo>
                      <a:lnTo>
                        <a:pt x="16" y="6"/>
                      </a:lnTo>
                      <a:close/>
                    </a:path>
                  </a:pathLst>
                </a:custGeom>
                <a:solidFill>
                  <a:srgbClr val="9AB0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02" name="Freeform 492"/>
                <p:cNvSpPr>
                  <a:spLocks/>
                </p:cNvSpPr>
                <p:nvPr/>
              </p:nvSpPr>
              <p:spPr bwMode="auto">
                <a:xfrm>
                  <a:off x="2030" y="3646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4 h 16"/>
                    <a:gd name="T26" fmla="*/ 16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6"/>
                    <a:gd name="T65" fmla="*/ 16 w 16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4"/>
                      </a:lnTo>
                      <a:lnTo>
                        <a:pt x="16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03" name="Freeform 493"/>
                <p:cNvSpPr>
                  <a:spLocks/>
                </p:cNvSpPr>
                <p:nvPr/>
              </p:nvSpPr>
              <p:spPr bwMode="auto">
                <a:xfrm>
                  <a:off x="2032" y="3648"/>
                  <a:ext cx="14" cy="12"/>
                </a:xfrm>
                <a:custGeom>
                  <a:avLst/>
                  <a:gdLst>
                    <a:gd name="T0" fmla="*/ 14 w 14"/>
                    <a:gd name="T1" fmla="*/ 4 h 12"/>
                    <a:gd name="T2" fmla="*/ 14 w 14"/>
                    <a:gd name="T3" fmla="*/ 4 h 12"/>
                    <a:gd name="T4" fmla="*/ 12 w 14"/>
                    <a:gd name="T5" fmla="*/ 10 h 12"/>
                    <a:gd name="T6" fmla="*/ 8 w 14"/>
                    <a:gd name="T7" fmla="*/ 12 h 12"/>
                    <a:gd name="T8" fmla="*/ 8 w 14"/>
                    <a:gd name="T9" fmla="*/ 12 h 12"/>
                    <a:gd name="T10" fmla="*/ 4 w 14"/>
                    <a:gd name="T11" fmla="*/ 12 h 12"/>
                    <a:gd name="T12" fmla="*/ 0 w 14"/>
                    <a:gd name="T13" fmla="*/ 8 h 12"/>
                    <a:gd name="T14" fmla="*/ 0 w 14"/>
                    <a:gd name="T15" fmla="*/ 8 h 12"/>
                    <a:gd name="T16" fmla="*/ 2 w 14"/>
                    <a:gd name="T17" fmla="*/ 2 h 12"/>
                    <a:gd name="T18" fmla="*/ 6 w 14"/>
                    <a:gd name="T19" fmla="*/ 0 h 12"/>
                    <a:gd name="T20" fmla="*/ 6 w 14"/>
                    <a:gd name="T21" fmla="*/ 0 h 12"/>
                    <a:gd name="T22" fmla="*/ 10 w 14"/>
                    <a:gd name="T23" fmla="*/ 0 h 12"/>
                    <a:gd name="T24" fmla="*/ 14 w 14"/>
                    <a:gd name="T25" fmla="*/ 4 h 1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4"/>
                    <a:gd name="T40" fmla="*/ 0 h 12"/>
                    <a:gd name="T41" fmla="*/ 14 w 14"/>
                    <a:gd name="T42" fmla="*/ 12 h 1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4" h="12">
                      <a:moveTo>
                        <a:pt x="14" y="4"/>
                      </a:moveTo>
                      <a:lnTo>
                        <a:pt x="14" y="4"/>
                      </a:lnTo>
                      <a:lnTo>
                        <a:pt x="12" y="10"/>
                      </a:lnTo>
                      <a:lnTo>
                        <a:pt x="8" y="12"/>
                      </a:lnTo>
                      <a:lnTo>
                        <a:pt x="4" y="12"/>
                      </a:lnTo>
                      <a:lnTo>
                        <a:pt x="0" y="8"/>
                      </a:lnTo>
                      <a:lnTo>
                        <a:pt x="2" y="2"/>
                      </a:lnTo>
                      <a:lnTo>
                        <a:pt x="6" y="0"/>
                      </a:lnTo>
                      <a:lnTo>
                        <a:pt x="10" y="0"/>
                      </a:lnTo>
                      <a:lnTo>
                        <a:pt x="14" y="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04" name="Freeform 494"/>
                <p:cNvSpPr>
                  <a:spLocks noEditPoints="1"/>
                </p:cNvSpPr>
                <p:nvPr/>
              </p:nvSpPr>
              <p:spPr bwMode="auto">
                <a:xfrm>
                  <a:off x="2048" y="3810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8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4 h 16"/>
                    <a:gd name="T16" fmla="*/ 4 w 16"/>
                    <a:gd name="T17" fmla="*/ 16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6 h 16"/>
                    <a:gd name="T26" fmla="*/ 16 w 16"/>
                    <a:gd name="T27" fmla="*/ 14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16 w 16"/>
                    <a:gd name="T43" fmla="*/ 8 h 16"/>
                    <a:gd name="T44" fmla="*/ 16 w 16"/>
                    <a:gd name="T45" fmla="*/ 8 h 16"/>
                    <a:gd name="T46" fmla="*/ 14 w 16"/>
                    <a:gd name="T47" fmla="*/ 12 h 16"/>
                    <a:gd name="T48" fmla="*/ 10 w 16"/>
                    <a:gd name="T49" fmla="*/ 16 h 16"/>
                    <a:gd name="T50" fmla="*/ 10 w 16"/>
                    <a:gd name="T51" fmla="*/ 16 h 16"/>
                    <a:gd name="T52" fmla="*/ 6 w 16"/>
                    <a:gd name="T53" fmla="*/ 14 h 16"/>
                    <a:gd name="T54" fmla="*/ 2 w 16"/>
                    <a:gd name="T55" fmla="*/ 10 h 16"/>
                    <a:gd name="T56" fmla="*/ 2 w 16"/>
                    <a:gd name="T57" fmla="*/ 10 h 16"/>
                    <a:gd name="T58" fmla="*/ 4 w 16"/>
                    <a:gd name="T59" fmla="*/ 6 h 16"/>
                    <a:gd name="T60" fmla="*/ 8 w 16"/>
                    <a:gd name="T61" fmla="*/ 2 h 16"/>
                    <a:gd name="T62" fmla="*/ 8 w 16"/>
                    <a:gd name="T63" fmla="*/ 2 h 16"/>
                    <a:gd name="T64" fmla="*/ 12 w 16"/>
                    <a:gd name="T65" fmla="*/ 2 h 16"/>
                    <a:gd name="T66" fmla="*/ 16 w 16"/>
                    <a:gd name="T67" fmla="*/ 8 h 1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6"/>
                    <a:gd name="T103" fmla="*/ 0 h 16"/>
                    <a:gd name="T104" fmla="*/ 16 w 16"/>
                    <a:gd name="T105" fmla="*/ 16 h 1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2" y="14"/>
                      </a:lnTo>
                      <a:lnTo>
                        <a:pt x="4" y="16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6"/>
                      </a:lnTo>
                      <a:lnTo>
                        <a:pt x="16" y="14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  <a:close/>
                      <a:moveTo>
                        <a:pt x="16" y="8"/>
                      </a:moveTo>
                      <a:lnTo>
                        <a:pt x="16" y="8"/>
                      </a:lnTo>
                      <a:lnTo>
                        <a:pt x="14" y="12"/>
                      </a:lnTo>
                      <a:lnTo>
                        <a:pt x="10" y="16"/>
                      </a:lnTo>
                      <a:lnTo>
                        <a:pt x="6" y="14"/>
                      </a:lnTo>
                      <a:lnTo>
                        <a:pt x="2" y="10"/>
                      </a:lnTo>
                      <a:lnTo>
                        <a:pt x="4" y="6"/>
                      </a:lnTo>
                      <a:lnTo>
                        <a:pt x="8" y="2"/>
                      </a:lnTo>
                      <a:lnTo>
                        <a:pt x="12" y="2"/>
                      </a:lnTo>
                      <a:lnTo>
                        <a:pt x="16" y="8"/>
                      </a:lnTo>
                      <a:close/>
                    </a:path>
                  </a:pathLst>
                </a:custGeom>
                <a:solidFill>
                  <a:srgbClr val="9AB0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05" name="Freeform 495"/>
                <p:cNvSpPr>
                  <a:spLocks/>
                </p:cNvSpPr>
                <p:nvPr/>
              </p:nvSpPr>
              <p:spPr bwMode="auto">
                <a:xfrm>
                  <a:off x="2048" y="3810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8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4 h 16"/>
                    <a:gd name="T16" fmla="*/ 4 w 16"/>
                    <a:gd name="T17" fmla="*/ 16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6 h 16"/>
                    <a:gd name="T26" fmla="*/ 16 w 16"/>
                    <a:gd name="T27" fmla="*/ 14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6"/>
                    <a:gd name="T65" fmla="*/ 16 w 16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2" y="14"/>
                      </a:lnTo>
                      <a:lnTo>
                        <a:pt x="4" y="16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6"/>
                      </a:lnTo>
                      <a:lnTo>
                        <a:pt x="16" y="14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06" name="Freeform 496"/>
                <p:cNvSpPr>
                  <a:spLocks/>
                </p:cNvSpPr>
                <p:nvPr/>
              </p:nvSpPr>
              <p:spPr bwMode="auto">
                <a:xfrm>
                  <a:off x="2050" y="3812"/>
                  <a:ext cx="14" cy="14"/>
                </a:xfrm>
                <a:custGeom>
                  <a:avLst/>
                  <a:gdLst>
                    <a:gd name="T0" fmla="*/ 14 w 14"/>
                    <a:gd name="T1" fmla="*/ 6 h 14"/>
                    <a:gd name="T2" fmla="*/ 14 w 14"/>
                    <a:gd name="T3" fmla="*/ 6 h 14"/>
                    <a:gd name="T4" fmla="*/ 12 w 14"/>
                    <a:gd name="T5" fmla="*/ 10 h 14"/>
                    <a:gd name="T6" fmla="*/ 8 w 14"/>
                    <a:gd name="T7" fmla="*/ 14 h 14"/>
                    <a:gd name="T8" fmla="*/ 8 w 14"/>
                    <a:gd name="T9" fmla="*/ 14 h 14"/>
                    <a:gd name="T10" fmla="*/ 4 w 14"/>
                    <a:gd name="T11" fmla="*/ 12 h 14"/>
                    <a:gd name="T12" fmla="*/ 0 w 14"/>
                    <a:gd name="T13" fmla="*/ 8 h 14"/>
                    <a:gd name="T14" fmla="*/ 0 w 14"/>
                    <a:gd name="T15" fmla="*/ 8 h 14"/>
                    <a:gd name="T16" fmla="*/ 2 w 14"/>
                    <a:gd name="T17" fmla="*/ 4 h 14"/>
                    <a:gd name="T18" fmla="*/ 6 w 14"/>
                    <a:gd name="T19" fmla="*/ 0 h 14"/>
                    <a:gd name="T20" fmla="*/ 6 w 14"/>
                    <a:gd name="T21" fmla="*/ 0 h 14"/>
                    <a:gd name="T22" fmla="*/ 10 w 14"/>
                    <a:gd name="T23" fmla="*/ 0 h 14"/>
                    <a:gd name="T24" fmla="*/ 14 w 14"/>
                    <a:gd name="T25" fmla="*/ 6 h 1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4"/>
                    <a:gd name="T40" fmla="*/ 0 h 14"/>
                    <a:gd name="T41" fmla="*/ 14 w 14"/>
                    <a:gd name="T42" fmla="*/ 14 h 1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4" h="14">
                      <a:moveTo>
                        <a:pt x="14" y="6"/>
                      </a:moveTo>
                      <a:lnTo>
                        <a:pt x="14" y="6"/>
                      </a:lnTo>
                      <a:lnTo>
                        <a:pt x="12" y="10"/>
                      </a:lnTo>
                      <a:lnTo>
                        <a:pt x="8" y="14"/>
                      </a:lnTo>
                      <a:lnTo>
                        <a:pt x="4" y="12"/>
                      </a:lnTo>
                      <a:lnTo>
                        <a:pt x="0" y="8"/>
                      </a:lnTo>
                      <a:lnTo>
                        <a:pt x="2" y="4"/>
                      </a:lnTo>
                      <a:lnTo>
                        <a:pt x="6" y="0"/>
                      </a:lnTo>
                      <a:lnTo>
                        <a:pt x="10" y="0"/>
                      </a:lnTo>
                      <a:lnTo>
                        <a:pt x="14" y="6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07" name="Freeform 497"/>
                <p:cNvSpPr>
                  <a:spLocks noEditPoints="1"/>
                </p:cNvSpPr>
                <p:nvPr/>
              </p:nvSpPr>
              <p:spPr bwMode="auto">
                <a:xfrm>
                  <a:off x="2070" y="4118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6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2 w 16"/>
                    <a:gd name="T25" fmla="*/ 14 h 16"/>
                    <a:gd name="T26" fmla="*/ 14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4 w 16"/>
                    <a:gd name="T35" fmla="*/ 4 h 16"/>
                    <a:gd name="T36" fmla="*/ 12 w 16"/>
                    <a:gd name="T37" fmla="*/ 0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14 w 16"/>
                    <a:gd name="T43" fmla="*/ 6 h 16"/>
                    <a:gd name="T44" fmla="*/ 14 w 16"/>
                    <a:gd name="T45" fmla="*/ 6 h 16"/>
                    <a:gd name="T46" fmla="*/ 14 w 16"/>
                    <a:gd name="T47" fmla="*/ 12 h 16"/>
                    <a:gd name="T48" fmla="*/ 10 w 16"/>
                    <a:gd name="T49" fmla="*/ 14 h 16"/>
                    <a:gd name="T50" fmla="*/ 10 w 16"/>
                    <a:gd name="T51" fmla="*/ 14 h 16"/>
                    <a:gd name="T52" fmla="*/ 4 w 16"/>
                    <a:gd name="T53" fmla="*/ 14 h 16"/>
                    <a:gd name="T54" fmla="*/ 2 w 16"/>
                    <a:gd name="T55" fmla="*/ 10 h 16"/>
                    <a:gd name="T56" fmla="*/ 2 w 16"/>
                    <a:gd name="T57" fmla="*/ 10 h 16"/>
                    <a:gd name="T58" fmla="*/ 2 w 16"/>
                    <a:gd name="T59" fmla="*/ 4 h 16"/>
                    <a:gd name="T60" fmla="*/ 6 w 16"/>
                    <a:gd name="T61" fmla="*/ 2 h 16"/>
                    <a:gd name="T62" fmla="*/ 6 w 16"/>
                    <a:gd name="T63" fmla="*/ 2 h 16"/>
                    <a:gd name="T64" fmla="*/ 12 w 16"/>
                    <a:gd name="T65" fmla="*/ 2 h 16"/>
                    <a:gd name="T66" fmla="*/ 14 w 16"/>
                    <a:gd name="T67" fmla="*/ 6 h 1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6"/>
                    <a:gd name="T103" fmla="*/ 0 h 16"/>
                    <a:gd name="T104" fmla="*/ 16 w 16"/>
                    <a:gd name="T105" fmla="*/ 16 h 1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6" y="16"/>
                      </a:lnTo>
                      <a:lnTo>
                        <a:pt x="10" y="16"/>
                      </a:lnTo>
                      <a:lnTo>
                        <a:pt x="12" y="14"/>
                      </a:lnTo>
                      <a:lnTo>
                        <a:pt x="14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4" y="4"/>
                      </a:lnTo>
                      <a:lnTo>
                        <a:pt x="12" y="0"/>
                      </a:lnTo>
                      <a:lnTo>
                        <a:pt x="10" y="0"/>
                      </a:lnTo>
                      <a:lnTo>
                        <a:pt x="6" y="0"/>
                      </a:lnTo>
                      <a:close/>
                      <a:moveTo>
                        <a:pt x="14" y="6"/>
                      </a:moveTo>
                      <a:lnTo>
                        <a:pt x="14" y="6"/>
                      </a:lnTo>
                      <a:lnTo>
                        <a:pt x="14" y="12"/>
                      </a:lnTo>
                      <a:lnTo>
                        <a:pt x="10" y="14"/>
                      </a:lnTo>
                      <a:lnTo>
                        <a:pt x="4" y="14"/>
                      </a:lnTo>
                      <a:lnTo>
                        <a:pt x="2" y="10"/>
                      </a:lnTo>
                      <a:lnTo>
                        <a:pt x="2" y="4"/>
                      </a:lnTo>
                      <a:lnTo>
                        <a:pt x="6" y="2"/>
                      </a:lnTo>
                      <a:lnTo>
                        <a:pt x="12" y="2"/>
                      </a:lnTo>
                      <a:lnTo>
                        <a:pt x="14" y="6"/>
                      </a:lnTo>
                      <a:close/>
                    </a:path>
                  </a:pathLst>
                </a:custGeom>
                <a:solidFill>
                  <a:srgbClr val="9AB0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08" name="Freeform 498"/>
                <p:cNvSpPr>
                  <a:spLocks/>
                </p:cNvSpPr>
                <p:nvPr/>
              </p:nvSpPr>
              <p:spPr bwMode="auto">
                <a:xfrm>
                  <a:off x="2070" y="4118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6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2 w 16"/>
                    <a:gd name="T25" fmla="*/ 14 h 16"/>
                    <a:gd name="T26" fmla="*/ 14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4 w 16"/>
                    <a:gd name="T35" fmla="*/ 4 h 16"/>
                    <a:gd name="T36" fmla="*/ 12 w 16"/>
                    <a:gd name="T37" fmla="*/ 0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6"/>
                    <a:gd name="T65" fmla="*/ 16 w 16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6" y="16"/>
                      </a:lnTo>
                      <a:lnTo>
                        <a:pt x="10" y="16"/>
                      </a:lnTo>
                      <a:lnTo>
                        <a:pt x="12" y="14"/>
                      </a:lnTo>
                      <a:lnTo>
                        <a:pt x="14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4" y="4"/>
                      </a:lnTo>
                      <a:lnTo>
                        <a:pt x="12" y="0"/>
                      </a:lnTo>
                      <a:lnTo>
                        <a:pt x="10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09" name="Freeform 499"/>
                <p:cNvSpPr>
                  <a:spLocks/>
                </p:cNvSpPr>
                <p:nvPr/>
              </p:nvSpPr>
              <p:spPr bwMode="auto">
                <a:xfrm>
                  <a:off x="2072" y="4120"/>
                  <a:ext cx="12" cy="12"/>
                </a:xfrm>
                <a:custGeom>
                  <a:avLst/>
                  <a:gdLst>
                    <a:gd name="T0" fmla="*/ 12 w 12"/>
                    <a:gd name="T1" fmla="*/ 4 h 12"/>
                    <a:gd name="T2" fmla="*/ 12 w 12"/>
                    <a:gd name="T3" fmla="*/ 4 h 12"/>
                    <a:gd name="T4" fmla="*/ 12 w 12"/>
                    <a:gd name="T5" fmla="*/ 10 h 12"/>
                    <a:gd name="T6" fmla="*/ 8 w 12"/>
                    <a:gd name="T7" fmla="*/ 12 h 12"/>
                    <a:gd name="T8" fmla="*/ 8 w 12"/>
                    <a:gd name="T9" fmla="*/ 12 h 12"/>
                    <a:gd name="T10" fmla="*/ 2 w 12"/>
                    <a:gd name="T11" fmla="*/ 12 h 12"/>
                    <a:gd name="T12" fmla="*/ 0 w 12"/>
                    <a:gd name="T13" fmla="*/ 8 h 12"/>
                    <a:gd name="T14" fmla="*/ 0 w 12"/>
                    <a:gd name="T15" fmla="*/ 8 h 12"/>
                    <a:gd name="T16" fmla="*/ 0 w 12"/>
                    <a:gd name="T17" fmla="*/ 2 h 12"/>
                    <a:gd name="T18" fmla="*/ 4 w 12"/>
                    <a:gd name="T19" fmla="*/ 0 h 12"/>
                    <a:gd name="T20" fmla="*/ 4 w 12"/>
                    <a:gd name="T21" fmla="*/ 0 h 12"/>
                    <a:gd name="T22" fmla="*/ 10 w 12"/>
                    <a:gd name="T23" fmla="*/ 0 h 12"/>
                    <a:gd name="T24" fmla="*/ 12 w 12"/>
                    <a:gd name="T25" fmla="*/ 4 h 1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2"/>
                    <a:gd name="T40" fmla="*/ 0 h 12"/>
                    <a:gd name="T41" fmla="*/ 12 w 12"/>
                    <a:gd name="T42" fmla="*/ 12 h 1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2" h="12">
                      <a:moveTo>
                        <a:pt x="12" y="4"/>
                      </a:moveTo>
                      <a:lnTo>
                        <a:pt x="12" y="4"/>
                      </a:lnTo>
                      <a:lnTo>
                        <a:pt x="12" y="10"/>
                      </a:lnTo>
                      <a:lnTo>
                        <a:pt x="8" y="12"/>
                      </a:lnTo>
                      <a:lnTo>
                        <a:pt x="2" y="12"/>
                      </a:lnTo>
                      <a:lnTo>
                        <a:pt x="0" y="8"/>
                      </a:lnTo>
                      <a:lnTo>
                        <a:pt x="0" y="2"/>
                      </a:lnTo>
                      <a:lnTo>
                        <a:pt x="4" y="0"/>
                      </a:lnTo>
                      <a:lnTo>
                        <a:pt x="10" y="0"/>
                      </a:lnTo>
                      <a:lnTo>
                        <a:pt x="12" y="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10" name="Freeform 500"/>
                <p:cNvSpPr>
                  <a:spLocks/>
                </p:cNvSpPr>
                <p:nvPr/>
              </p:nvSpPr>
              <p:spPr bwMode="auto">
                <a:xfrm>
                  <a:off x="2418" y="3798"/>
                  <a:ext cx="98" cy="154"/>
                </a:xfrm>
                <a:custGeom>
                  <a:avLst/>
                  <a:gdLst>
                    <a:gd name="T0" fmla="*/ 48 w 98"/>
                    <a:gd name="T1" fmla="*/ 0 h 154"/>
                    <a:gd name="T2" fmla="*/ 48 w 98"/>
                    <a:gd name="T3" fmla="*/ 0 h 154"/>
                    <a:gd name="T4" fmla="*/ 58 w 98"/>
                    <a:gd name="T5" fmla="*/ 4 h 154"/>
                    <a:gd name="T6" fmla="*/ 76 w 98"/>
                    <a:gd name="T7" fmla="*/ 14 h 154"/>
                    <a:gd name="T8" fmla="*/ 86 w 98"/>
                    <a:gd name="T9" fmla="*/ 20 h 154"/>
                    <a:gd name="T10" fmla="*/ 92 w 98"/>
                    <a:gd name="T11" fmla="*/ 30 h 154"/>
                    <a:gd name="T12" fmla="*/ 98 w 98"/>
                    <a:gd name="T13" fmla="*/ 40 h 154"/>
                    <a:gd name="T14" fmla="*/ 98 w 98"/>
                    <a:gd name="T15" fmla="*/ 46 h 154"/>
                    <a:gd name="T16" fmla="*/ 96 w 98"/>
                    <a:gd name="T17" fmla="*/ 52 h 154"/>
                    <a:gd name="T18" fmla="*/ 86 w 98"/>
                    <a:gd name="T19" fmla="*/ 86 h 154"/>
                    <a:gd name="T20" fmla="*/ 86 w 98"/>
                    <a:gd name="T21" fmla="*/ 86 h 154"/>
                    <a:gd name="T22" fmla="*/ 90 w 98"/>
                    <a:gd name="T23" fmla="*/ 92 h 154"/>
                    <a:gd name="T24" fmla="*/ 94 w 98"/>
                    <a:gd name="T25" fmla="*/ 106 h 154"/>
                    <a:gd name="T26" fmla="*/ 96 w 98"/>
                    <a:gd name="T27" fmla="*/ 114 h 154"/>
                    <a:gd name="T28" fmla="*/ 94 w 98"/>
                    <a:gd name="T29" fmla="*/ 124 h 154"/>
                    <a:gd name="T30" fmla="*/ 92 w 98"/>
                    <a:gd name="T31" fmla="*/ 130 h 154"/>
                    <a:gd name="T32" fmla="*/ 86 w 98"/>
                    <a:gd name="T33" fmla="*/ 136 h 154"/>
                    <a:gd name="T34" fmla="*/ 86 w 98"/>
                    <a:gd name="T35" fmla="*/ 136 h 154"/>
                    <a:gd name="T36" fmla="*/ 66 w 98"/>
                    <a:gd name="T37" fmla="*/ 146 h 154"/>
                    <a:gd name="T38" fmla="*/ 54 w 98"/>
                    <a:gd name="T39" fmla="*/ 150 h 154"/>
                    <a:gd name="T40" fmla="*/ 42 w 98"/>
                    <a:gd name="T41" fmla="*/ 154 h 154"/>
                    <a:gd name="T42" fmla="*/ 30 w 98"/>
                    <a:gd name="T43" fmla="*/ 154 h 154"/>
                    <a:gd name="T44" fmla="*/ 18 w 98"/>
                    <a:gd name="T45" fmla="*/ 152 h 154"/>
                    <a:gd name="T46" fmla="*/ 14 w 98"/>
                    <a:gd name="T47" fmla="*/ 150 h 154"/>
                    <a:gd name="T48" fmla="*/ 10 w 98"/>
                    <a:gd name="T49" fmla="*/ 146 h 154"/>
                    <a:gd name="T50" fmla="*/ 6 w 98"/>
                    <a:gd name="T51" fmla="*/ 142 h 154"/>
                    <a:gd name="T52" fmla="*/ 2 w 98"/>
                    <a:gd name="T53" fmla="*/ 136 h 154"/>
                    <a:gd name="T54" fmla="*/ 2 w 98"/>
                    <a:gd name="T55" fmla="*/ 136 h 154"/>
                    <a:gd name="T56" fmla="*/ 2 w 98"/>
                    <a:gd name="T57" fmla="*/ 128 h 154"/>
                    <a:gd name="T58" fmla="*/ 0 w 98"/>
                    <a:gd name="T59" fmla="*/ 120 h 154"/>
                    <a:gd name="T60" fmla="*/ 4 w 98"/>
                    <a:gd name="T61" fmla="*/ 100 h 154"/>
                    <a:gd name="T62" fmla="*/ 12 w 98"/>
                    <a:gd name="T63" fmla="*/ 78 h 154"/>
                    <a:gd name="T64" fmla="*/ 20 w 98"/>
                    <a:gd name="T65" fmla="*/ 56 h 154"/>
                    <a:gd name="T66" fmla="*/ 40 w 98"/>
                    <a:gd name="T67" fmla="*/ 16 h 154"/>
                    <a:gd name="T68" fmla="*/ 48 w 98"/>
                    <a:gd name="T69" fmla="*/ 0 h 15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98"/>
                    <a:gd name="T106" fmla="*/ 0 h 154"/>
                    <a:gd name="T107" fmla="*/ 98 w 98"/>
                    <a:gd name="T108" fmla="*/ 154 h 15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98" h="154">
                      <a:moveTo>
                        <a:pt x="48" y="0"/>
                      </a:moveTo>
                      <a:lnTo>
                        <a:pt x="48" y="0"/>
                      </a:lnTo>
                      <a:lnTo>
                        <a:pt x="58" y="4"/>
                      </a:lnTo>
                      <a:lnTo>
                        <a:pt x="76" y="14"/>
                      </a:lnTo>
                      <a:lnTo>
                        <a:pt x="86" y="20"/>
                      </a:lnTo>
                      <a:lnTo>
                        <a:pt x="92" y="30"/>
                      </a:lnTo>
                      <a:lnTo>
                        <a:pt x="98" y="40"/>
                      </a:lnTo>
                      <a:lnTo>
                        <a:pt x="98" y="46"/>
                      </a:lnTo>
                      <a:lnTo>
                        <a:pt x="96" y="52"/>
                      </a:lnTo>
                      <a:lnTo>
                        <a:pt x="86" y="86"/>
                      </a:lnTo>
                      <a:lnTo>
                        <a:pt x="90" y="92"/>
                      </a:lnTo>
                      <a:lnTo>
                        <a:pt x="94" y="106"/>
                      </a:lnTo>
                      <a:lnTo>
                        <a:pt x="96" y="114"/>
                      </a:lnTo>
                      <a:lnTo>
                        <a:pt x="94" y="124"/>
                      </a:lnTo>
                      <a:lnTo>
                        <a:pt x="92" y="130"/>
                      </a:lnTo>
                      <a:lnTo>
                        <a:pt x="86" y="136"/>
                      </a:lnTo>
                      <a:lnTo>
                        <a:pt x="66" y="146"/>
                      </a:lnTo>
                      <a:lnTo>
                        <a:pt x="54" y="150"/>
                      </a:lnTo>
                      <a:lnTo>
                        <a:pt x="42" y="154"/>
                      </a:lnTo>
                      <a:lnTo>
                        <a:pt x="30" y="154"/>
                      </a:lnTo>
                      <a:lnTo>
                        <a:pt x="18" y="152"/>
                      </a:lnTo>
                      <a:lnTo>
                        <a:pt x="14" y="150"/>
                      </a:lnTo>
                      <a:lnTo>
                        <a:pt x="10" y="146"/>
                      </a:lnTo>
                      <a:lnTo>
                        <a:pt x="6" y="142"/>
                      </a:lnTo>
                      <a:lnTo>
                        <a:pt x="2" y="136"/>
                      </a:lnTo>
                      <a:lnTo>
                        <a:pt x="2" y="128"/>
                      </a:lnTo>
                      <a:lnTo>
                        <a:pt x="0" y="120"/>
                      </a:lnTo>
                      <a:lnTo>
                        <a:pt x="4" y="100"/>
                      </a:lnTo>
                      <a:lnTo>
                        <a:pt x="12" y="78"/>
                      </a:lnTo>
                      <a:lnTo>
                        <a:pt x="20" y="56"/>
                      </a:lnTo>
                      <a:lnTo>
                        <a:pt x="40" y="16"/>
                      </a:ln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rgbClr val="EB9E5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11" name="Freeform 501"/>
                <p:cNvSpPr>
                  <a:spLocks/>
                </p:cNvSpPr>
                <p:nvPr/>
              </p:nvSpPr>
              <p:spPr bwMode="auto">
                <a:xfrm>
                  <a:off x="2418" y="3798"/>
                  <a:ext cx="98" cy="154"/>
                </a:xfrm>
                <a:custGeom>
                  <a:avLst/>
                  <a:gdLst>
                    <a:gd name="T0" fmla="*/ 48 w 98"/>
                    <a:gd name="T1" fmla="*/ 0 h 154"/>
                    <a:gd name="T2" fmla="*/ 48 w 98"/>
                    <a:gd name="T3" fmla="*/ 0 h 154"/>
                    <a:gd name="T4" fmla="*/ 58 w 98"/>
                    <a:gd name="T5" fmla="*/ 4 h 154"/>
                    <a:gd name="T6" fmla="*/ 76 w 98"/>
                    <a:gd name="T7" fmla="*/ 14 h 154"/>
                    <a:gd name="T8" fmla="*/ 86 w 98"/>
                    <a:gd name="T9" fmla="*/ 20 h 154"/>
                    <a:gd name="T10" fmla="*/ 92 w 98"/>
                    <a:gd name="T11" fmla="*/ 30 h 154"/>
                    <a:gd name="T12" fmla="*/ 98 w 98"/>
                    <a:gd name="T13" fmla="*/ 40 h 154"/>
                    <a:gd name="T14" fmla="*/ 98 w 98"/>
                    <a:gd name="T15" fmla="*/ 46 h 154"/>
                    <a:gd name="T16" fmla="*/ 96 w 98"/>
                    <a:gd name="T17" fmla="*/ 52 h 154"/>
                    <a:gd name="T18" fmla="*/ 86 w 98"/>
                    <a:gd name="T19" fmla="*/ 86 h 154"/>
                    <a:gd name="T20" fmla="*/ 86 w 98"/>
                    <a:gd name="T21" fmla="*/ 86 h 154"/>
                    <a:gd name="T22" fmla="*/ 90 w 98"/>
                    <a:gd name="T23" fmla="*/ 92 h 154"/>
                    <a:gd name="T24" fmla="*/ 94 w 98"/>
                    <a:gd name="T25" fmla="*/ 106 h 154"/>
                    <a:gd name="T26" fmla="*/ 96 w 98"/>
                    <a:gd name="T27" fmla="*/ 114 h 154"/>
                    <a:gd name="T28" fmla="*/ 94 w 98"/>
                    <a:gd name="T29" fmla="*/ 124 h 154"/>
                    <a:gd name="T30" fmla="*/ 92 w 98"/>
                    <a:gd name="T31" fmla="*/ 130 h 154"/>
                    <a:gd name="T32" fmla="*/ 86 w 98"/>
                    <a:gd name="T33" fmla="*/ 136 h 154"/>
                    <a:gd name="T34" fmla="*/ 86 w 98"/>
                    <a:gd name="T35" fmla="*/ 136 h 154"/>
                    <a:gd name="T36" fmla="*/ 66 w 98"/>
                    <a:gd name="T37" fmla="*/ 146 h 154"/>
                    <a:gd name="T38" fmla="*/ 54 w 98"/>
                    <a:gd name="T39" fmla="*/ 150 h 154"/>
                    <a:gd name="T40" fmla="*/ 42 w 98"/>
                    <a:gd name="T41" fmla="*/ 154 h 154"/>
                    <a:gd name="T42" fmla="*/ 30 w 98"/>
                    <a:gd name="T43" fmla="*/ 154 h 154"/>
                    <a:gd name="T44" fmla="*/ 18 w 98"/>
                    <a:gd name="T45" fmla="*/ 152 h 154"/>
                    <a:gd name="T46" fmla="*/ 14 w 98"/>
                    <a:gd name="T47" fmla="*/ 150 h 154"/>
                    <a:gd name="T48" fmla="*/ 10 w 98"/>
                    <a:gd name="T49" fmla="*/ 146 h 154"/>
                    <a:gd name="T50" fmla="*/ 6 w 98"/>
                    <a:gd name="T51" fmla="*/ 142 h 154"/>
                    <a:gd name="T52" fmla="*/ 2 w 98"/>
                    <a:gd name="T53" fmla="*/ 136 h 154"/>
                    <a:gd name="T54" fmla="*/ 2 w 98"/>
                    <a:gd name="T55" fmla="*/ 136 h 154"/>
                    <a:gd name="T56" fmla="*/ 2 w 98"/>
                    <a:gd name="T57" fmla="*/ 128 h 154"/>
                    <a:gd name="T58" fmla="*/ 0 w 98"/>
                    <a:gd name="T59" fmla="*/ 120 h 154"/>
                    <a:gd name="T60" fmla="*/ 4 w 98"/>
                    <a:gd name="T61" fmla="*/ 100 h 154"/>
                    <a:gd name="T62" fmla="*/ 12 w 98"/>
                    <a:gd name="T63" fmla="*/ 78 h 154"/>
                    <a:gd name="T64" fmla="*/ 20 w 98"/>
                    <a:gd name="T65" fmla="*/ 56 h 154"/>
                    <a:gd name="T66" fmla="*/ 40 w 98"/>
                    <a:gd name="T67" fmla="*/ 16 h 154"/>
                    <a:gd name="T68" fmla="*/ 48 w 98"/>
                    <a:gd name="T69" fmla="*/ 0 h 15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98"/>
                    <a:gd name="T106" fmla="*/ 0 h 154"/>
                    <a:gd name="T107" fmla="*/ 98 w 98"/>
                    <a:gd name="T108" fmla="*/ 154 h 15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98" h="154">
                      <a:moveTo>
                        <a:pt x="48" y="0"/>
                      </a:moveTo>
                      <a:lnTo>
                        <a:pt x="48" y="0"/>
                      </a:lnTo>
                      <a:lnTo>
                        <a:pt x="58" y="4"/>
                      </a:lnTo>
                      <a:lnTo>
                        <a:pt x="76" y="14"/>
                      </a:lnTo>
                      <a:lnTo>
                        <a:pt x="86" y="20"/>
                      </a:lnTo>
                      <a:lnTo>
                        <a:pt x="92" y="30"/>
                      </a:lnTo>
                      <a:lnTo>
                        <a:pt x="98" y="40"/>
                      </a:lnTo>
                      <a:lnTo>
                        <a:pt x="98" y="46"/>
                      </a:lnTo>
                      <a:lnTo>
                        <a:pt x="96" y="52"/>
                      </a:lnTo>
                      <a:lnTo>
                        <a:pt x="86" y="86"/>
                      </a:lnTo>
                      <a:lnTo>
                        <a:pt x="90" y="92"/>
                      </a:lnTo>
                      <a:lnTo>
                        <a:pt x="94" y="106"/>
                      </a:lnTo>
                      <a:lnTo>
                        <a:pt x="96" y="114"/>
                      </a:lnTo>
                      <a:lnTo>
                        <a:pt x="94" y="124"/>
                      </a:lnTo>
                      <a:lnTo>
                        <a:pt x="92" y="130"/>
                      </a:lnTo>
                      <a:lnTo>
                        <a:pt x="86" y="136"/>
                      </a:lnTo>
                      <a:lnTo>
                        <a:pt x="66" y="146"/>
                      </a:lnTo>
                      <a:lnTo>
                        <a:pt x="54" y="150"/>
                      </a:lnTo>
                      <a:lnTo>
                        <a:pt x="42" y="154"/>
                      </a:lnTo>
                      <a:lnTo>
                        <a:pt x="30" y="154"/>
                      </a:lnTo>
                      <a:lnTo>
                        <a:pt x="18" y="152"/>
                      </a:lnTo>
                      <a:lnTo>
                        <a:pt x="14" y="150"/>
                      </a:lnTo>
                      <a:lnTo>
                        <a:pt x="10" y="146"/>
                      </a:lnTo>
                      <a:lnTo>
                        <a:pt x="6" y="142"/>
                      </a:lnTo>
                      <a:lnTo>
                        <a:pt x="2" y="136"/>
                      </a:lnTo>
                      <a:lnTo>
                        <a:pt x="2" y="128"/>
                      </a:lnTo>
                      <a:lnTo>
                        <a:pt x="0" y="120"/>
                      </a:lnTo>
                      <a:lnTo>
                        <a:pt x="4" y="100"/>
                      </a:lnTo>
                      <a:lnTo>
                        <a:pt x="12" y="78"/>
                      </a:lnTo>
                      <a:lnTo>
                        <a:pt x="20" y="56"/>
                      </a:lnTo>
                      <a:lnTo>
                        <a:pt x="40" y="16"/>
                      </a:lnTo>
                      <a:lnTo>
                        <a:pt x="48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12" name="Freeform 502"/>
                <p:cNvSpPr>
                  <a:spLocks/>
                </p:cNvSpPr>
                <p:nvPr/>
              </p:nvSpPr>
              <p:spPr bwMode="auto">
                <a:xfrm>
                  <a:off x="2144" y="3618"/>
                  <a:ext cx="392" cy="530"/>
                </a:xfrm>
                <a:custGeom>
                  <a:avLst/>
                  <a:gdLst>
                    <a:gd name="T0" fmla="*/ 312 w 392"/>
                    <a:gd name="T1" fmla="*/ 470 h 530"/>
                    <a:gd name="T2" fmla="*/ 312 w 392"/>
                    <a:gd name="T3" fmla="*/ 470 h 530"/>
                    <a:gd name="T4" fmla="*/ 308 w 392"/>
                    <a:gd name="T5" fmla="*/ 482 h 530"/>
                    <a:gd name="T6" fmla="*/ 302 w 392"/>
                    <a:gd name="T7" fmla="*/ 492 h 530"/>
                    <a:gd name="T8" fmla="*/ 294 w 392"/>
                    <a:gd name="T9" fmla="*/ 500 h 530"/>
                    <a:gd name="T10" fmla="*/ 288 w 392"/>
                    <a:gd name="T11" fmla="*/ 502 h 530"/>
                    <a:gd name="T12" fmla="*/ 284 w 392"/>
                    <a:gd name="T13" fmla="*/ 502 h 530"/>
                    <a:gd name="T14" fmla="*/ 16 w 392"/>
                    <a:gd name="T15" fmla="*/ 530 h 530"/>
                    <a:gd name="T16" fmla="*/ 16 w 392"/>
                    <a:gd name="T17" fmla="*/ 530 h 530"/>
                    <a:gd name="T18" fmla="*/ 8 w 392"/>
                    <a:gd name="T19" fmla="*/ 528 h 530"/>
                    <a:gd name="T20" fmla="*/ 4 w 392"/>
                    <a:gd name="T21" fmla="*/ 522 h 530"/>
                    <a:gd name="T22" fmla="*/ 0 w 392"/>
                    <a:gd name="T23" fmla="*/ 514 h 530"/>
                    <a:gd name="T24" fmla="*/ 0 w 392"/>
                    <a:gd name="T25" fmla="*/ 506 h 530"/>
                    <a:gd name="T26" fmla="*/ 84 w 392"/>
                    <a:gd name="T27" fmla="*/ 38 h 530"/>
                    <a:gd name="T28" fmla="*/ 84 w 392"/>
                    <a:gd name="T29" fmla="*/ 38 h 530"/>
                    <a:gd name="T30" fmla="*/ 86 w 392"/>
                    <a:gd name="T31" fmla="*/ 28 h 530"/>
                    <a:gd name="T32" fmla="*/ 92 w 392"/>
                    <a:gd name="T33" fmla="*/ 20 h 530"/>
                    <a:gd name="T34" fmla="*/ 100 w 392"/>
                    <a:gd name="T35" fmla="*/ 14 h 530"/>
                    <a:gd name="T36" fmla="*/ 108 w 392"/>
                    <a:gd name="T37" fmla="*/ 12 h 530"/>
                    <a:gd name="T38" fmla="*/ 376 w 392"/>
                    <a:gd name="T39" fmla="*/ 0 h 530"/>
                    <a:gd name="T40" fmla="*/ 376 w 392"/>
                    <a:gd name="T41" fmla="*/ 0 h 530"/>
                    <a:gd name="T42" fmla="*/ 384 w 392"/>
                    <a:gd name="T43" fmla="*/ 2 h 530"/>
                    <a:gd name="T44" fmla="*/ 390 w 392"/>
                    <a:gd name="T45" fmla="*/ 6 h 530"/>
                    <a:gd name="T46" fmla="*/ 392 w 392"/>
                    <a:gd name="T47" fmla="*/ 14 h 530"/>
                    <a:gd name="T48" fmla="*/ 392 w 392"/>
                    <a:gd name="T49" fmla="*/ 24 h 530"/>
                    <a:gd name="T50" fmla="*/ 312 w 392"/>
                    <a:gd name="T51" fmla="*/ 470 h 53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92"/>
                    <a:gd name="T79" fmla="*/ 0 h 530"/>
                    <a:gd name="T80" fmla="*/ 392 w 392"/>
                    <a:gd name="T81" fmla="*/ 530 h 53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92" h="530">
                      <a:moveTo>
                        <a:pt x="312" y="470"/>
                      </a:moveTo>
                      <a:lnTo>
                        <a:pt x="312" y="470"/>
                      </a:lnTo>
                      <a:lnTo>
                        <a:pt x="308" y="482"/>
                      </a:lnTo>
                      <a:lnTo>
                        <a:pt x="302" y="492"/>
                      </a:lnTo>
                      <a:lnTo>
                        <a:pt x="294" y="500"/>
                      </a:lnTo>
                      <a:lnTo>
                        <a:pt x="288" y="502"/>
                      </a:lnTo>
                      <a:lnTo>
                        <a:pt x="284" y="502"/>
                      </a:lnTo>
                      <a:lnTo>
                        <a:pt x="16" y="530"/>
                      </a:lnTo>
                      <a:lnTo>
                        <a:pt x="8" y="528"/>
                      </a:lnTo>
                      <a:lnTo>
                        <a:pt x="4" y="522"/>
                      </a:lnTo>
                      <a:lnTo>
                        <a:pt x="0" y="514"/>
                      </a:lnTo>
                      <a:lnTo>
                        <a:pt x="0" y="506"/>
                      </a:lnTo>
                      <a:lnTo>
                        <a:pt x="84" y="38"/>
                      </a:lnTo>
                      <a:lnTo>
                        <a:pt x="86" y="28"/>
                      </a:lnTo>
                      <a:lnTo>
                        <a:pt x="92" y="20"/>
                      </a:lnTo>
                      <a:lnTo>
                        <a:pt x="100" y="14"/>
                      </a:lnTo>
                      <a:lnTo>
                        <a:pt x="108" y="12"/>
                      </a:lnTo>
                      <a:lnTo>
                        <a:pt x="376" y="0"/>
                      </a:lnTo>
                      <a:lnTo>
                        <a:pt x="384" y="2"/>
                      </a:lnTo>
                      <a:lnTo>
                        <a:pt x="390" y="6"/>
                      </a:lnTo>
                      <a:lnTo>
                        <a:pt x="392" y="14"/>
                      </a:lnTo>
                      <a:lnTo>
                        <a:pt x="392" y="24"/>
                      </a:lnTo>
                      <a:lnTo>
                        <a:pt x="312" y="470"/>
                      </a:lnTo>
                      <a:close/>
                    </a:path>
                  </a:pathLst>
                </a:custGeom>
                <a:solidFill>
                  <a:srgbClr val="A06B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13" name="Freeform 503"/>
                <p:cNvSpPr>
                  <a:spLocks/>
                </p:cNvSpPr>
                <p:nvPr/>
              </p:nvSpPr>
              <p:spPr bwMode="auto">
                <a:xfrm>
                  <a:off x="2156" y="3616"/>
                  <a:ext cx="392" cy="528"/>
                </a:xfrm>
                <a:custGeom>
                  <a:avLst/>
                  <a:gdLst>
                    <a:gd name="T0" fmla="*/ 310 w 392"/>
                    <a:gd name="T1" fmla="*/ 470 h 528"/>
                    <a:gd name="T2" fmla="*/ 310 w 392"/>
                    <a:gd name="T3" fmla="*/ 470 h 528"/>
                    <a:gd name="T4" fmla="*/ 308 w 392"/>
                    <a:gd name="T5" fmla="*/ 480 h 528"/>
                    <a:gd name="T6" fmla="*/ 300 w 392"/>
                    <a:gd name="T7" fmla="*/ 492 h 528"/>
                    <a:gd name="T8" fmla="*/ 292 w 392"/>
                    <a:gd name="T9" fmla="*/ 500 h 528"/>
                    <a:gd name="T10" fmla="*/ 288 w 392"/>
                    <a:gd name="T11" fmla="*/ 502 h 528"/>
                    <a:gd name="T12" fmla="*/ 284 w 392"/>
                    <a:gd name="T13" fmla="*/ 502 h 528"/>
                    <a:gd name="T14" fmla="*/ 16 w 392"/>
                    <a:gd name="T15" fmla="*/ 528 h 528"/>
                    <a:gd name="T16" fmla="*/ 16 w 392"/>
                    <a:gd name="T17" fmla="*/ 528 h 528"/>
                    <a:gd name="T18" fmla="*/ 8 w 392"/>
                    <a:gd name="T19" fmla="*/ 528 h 528"/>
                    <a:gd name="T20" fmla="*/ 2 w 392"/>
                    <a:gd name="T21" fmla="*/ 522 h 528"/>
                    <a:gd name="T22" fmla="*/ 0 w 392"/>
                    <a:gd name="T23" fmla="*/ 514 h 528"/>
                    <a:gd name="T24" fmla="*/ 0 w 392"/>
                    <a:gd name="T25" fmla="*/ 504 h 528"/>
                    <a:gd name="T26" fmla="*/ 82 w 392"/>
                    <a:gd name="T27" fmla="*/ 36 h 528"/>
                    <a:gd name="T28" fmla="*/ 82 w 392"/>
                    <a:gd name="T29" fmla="*/ 36 h 528"/>
                    <a:gd name="T30" fmla="*/ 86 w 392"/>
                    <a:gd name="T31" fmla="*/ 28 h 528"/>
                    <a:gd name="T32" fmla="*/ 92 w 392"/>
                    <a:gd name="T33" fmla="*/ 18 h 528"/>
                    <a:gd name="T34" fmla="*/ 98 w 392"/>
                    <a:gd name="T35" fmla="*/ 14 h 528"/>
                    <a:gd name="T36" fmla="*/ 106 w 392"/>
                    <a:gd name="T37" fmla="*/ 12 h 528"/>
                    <a:gd name="T38" fmla="*/ 376 w 392"/>
                    <a:gd name="T39" fmla="*/ 0 h 528"/>
                    <a:gd name="T40" fmla="*/ 376 w 392"/>
                    <a:gd name="T41" fmla="*/ 0 h 528"/>
                    <a:gd name="T42" fmla="*/ 382 w 392"/>
                    <a:gd name="T43" fmla="*/ 0 h 528"/>
                    <a:gd name="T44" fmla="*/ 388 w 392"/>
                    <a:gd name="T45" fmla="*/ 6 h 528"/>
                    <a:gd name="T46" fmla="*/ 392 w 392"/>
                    <a:gd name="T47" fmla="*/ 14 h 528"/>
                    <a:gd name="T48" fmla="*/ 392 w 392"/>
                    <a:gd name="T49" fmla="*/ 24 h 528"/>
                    <a:gd name="T50" fmla="*/ 310 w 392"/>
                    <a:gd name="T51" fmla="*/ 470 h 528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92"/>
                    <a:gd name="T79" fmla="*/ 0 h 528"/>
                    <a:gd name="T80" fmla="*/ 392 w 392"/>
                    <a:gd name="T81" fmla="*/ 528 h 528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92" h="528">
                      <a:moveTo>
                        <a:pt x="310" y="470"/>
                      </a:moveTo>
                      <a:lnTo>
                        <a:pt x="310" y="470"/>
                      </a:lnTo>
                      <a:lnTo>
                        <a:pt x="308" y="480"/>
                      </a:lnTo>
                      <a:lnTo>
                        <a:pt x="300" y="492"/>
                      </a:lnTo>
                      <a:lnTo>
                        <a:pt x="292" y="500"/>
                      </a:lnTo>
                      <a:lnTo>
                        <a:pt x="288" y="502"/>
                      </a:lnTo>
                      <a:lnTo>
                        <a:pt x="284" y="502"/>
                      </a:lnTo>
                      <a:lnTo>
                        <a:pt x="16" y="528"/>
                      </a:lnTo>
                      <a:lnTo>
                        <a:pt x="8" y="528"/>
                      </a:lnTo>
                      <a:lnTo>
                        <a:pt x="2" y="522"/>
                      </a:lnTo>
                      <a:lnTo>
                        <a:pt x="0" y="514"/>
                      </a:lnTo>
                      <a:lnTo>
                        <a:pt x="0" y="504"/>
                      </a:lnTo>
                      <a:lnTo>
                        <a:pt x="82" y="36"/>
                      </a:lnTo>
                      <a:lnTo>
                        <a:pt x="86" y="28"/>
                      </a:lnTo>
                      <a:lnTo>
                        <a:pt x="92" y="18"/>
                      </a:lnTo>
                      <a:lnTo>
                        <a:pt x="98" y="14"/>
                      </a:lnTo>
                      <a:lnTo>
                        <a:pt x="106" y="12"/>
                      </a:lnTo>
                      <a:lnTo>
                        <a:pt x="376" y="0"/>
                      </a:lnTo>
                      <a:lnTo>
                        <a:pt x="382" y="0"/>
                      </a:lnTo>
                      <a:lnTo>
                        <a:pt x="388" y="6"/>
                      </a:lnTo>
                      <a:lnTo>
                        <a:pt x="392" y="14"/>
                      </a:lnTo>
                      <a:lnTo>
                        <a:pt x="392" y="24"/>
                      </a:lnTo>
                      <a:lnTo>
                        <a:pt x="310" y="470"/>
                      </a:lnTo>
                      <a:close/>
                    </a:path>
                  </a:pathLst>
                </a:custGeom>
                <a:solidFill>
                  <a:srgbClr val="80452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14" name="Freeform 504"/>
                <p:cNvSpPr>
                  <a:spLocks noEditPoints="1"/>
                </p:cNvSpPr>
                <p:nvPr/>
              </p:nvSpPr>
              <p:spPr bwMode="auto">
                <a:xfrm>
                  <a:off x="2394" y="3596"/>
                  <a:ext cx="12" cy="14"/>
                </a:xfrm>
                <a:custGeom>
                  <a:avLst/>
                  <a:gdLst>
                    <a:gd name="T0" fmla="*/ 4 w 12"/>
                    <a:gd name="T1" fmla="*/ 0 h 14"/>
                    <a:gd name="T2" fmla="*/ 4 w 12"/>
                    <a:gd name="T3" fmla="*/ 0 h 14"/>
                    <a:gd name="T4" fmla="*/ 0 w 12"/>
                    <a:gd name="T5" fmla="*/ 4 h 14"/>
                    <a:gd name="T6" fmla="*/ 0 w 12"/>
                    <a:gd name="T7" fmla="*/ 8 h 14"/>
                    <a:gd name="T8" fmla="*/ 0 w 12"/>
                    <a:gd name="T9" fmla="*/ 8 h 14"/>
                    <a:gd name="T10" fmla="*/ 2 w 12"/>
                    <a:gd name="T11" fmla="*/ 12 h 14"/>
                    <a:gd name="T12" fmla="*/ 8 w 12"/>
                    <a:gd name="T13" fmla="*/ 14 h 14"/>
                    <a:gd name="T14" fmla="*/ 8 w 12"/>
                    <a:gd name="T15" fmla="*/ 14 h 14"/>
                    <a:gd name="T16" fmla="*/ 12 w 12"/>
                    <a:gd name="T17" fmla="*/ 10 h 14"/>
                    <a:gd name="T18" fmla="*/ 12 w 12"/>
                    <a:gd name="T19" fmla="*/ 6 h 14"/>
                    <a:gd name="T20" fmla="*/ 12 w 12"/>
                    <a:gd name="T21" fmla="*/ 6 h 14"/>
                    <a:gd name="T22" fmla="*/ 10 w 12"/>
                    <a:gd name="T23" fmla="*/ 0 h 14"/>
                    <a:gd name="T24" fmla="*/ 4 w 12"/>
                    <a:gd name="T25" fmla="*/ 0 h 14"/>
                    <a:gd name="T26" fmla="*/ 10 w 12"/>
                    <a:gd name="T27" fmla="*/ 6 h 14"/>
                    <a:gd name="T28" fmla="*/ 10 w 12"/>
                    <a:gd name="T29" fmla="*/ 6 h 14"/>
                    <a:gd name="T30" fmla="*/ 10 w 12"/>
                    <a:gd name="T31" fmla="*/ 8 h 14"/>
                    <a:gd name="T32" fmla="*/ 8 w 12"/>
                    <a:gd name="T33" fmla="*/ 10 h 14"/>
                    <a:gd name="T34" fmla="*/ 8 w 12"/>
                    <a:gd name="T35" fmla="*/ 10 h 14"/>
                    <a:gd name="T36" fmla="*/ 4 w 12"/>
                    <a:gd name="T37" fmla="*/ 10 h 14"/>
                    <a:gd name="T38" fmla="*/ 2 w 12"/>
                    <a:gd name="T39" fmla="*/ 8 h 14"/>
                    <a:gd name="T40" fmla="*/ 2 w 12"/>
                    <a:gd name="T41" fmla="*/ 8 h 14"/>
                    <a:gd name="T42" fmla="*/ 4 w 12"/>
                    <a:gd name="T43" fmla="*/ 4 h 14"/>
                    <a:gd name="T44" fmla="*/ 6 w 12"/>
                    <a:gd name="T45" fmla="*/ 4 h 14"/>
                    <a:gd name="T46" fmla="*/ 6 w 12"/>
                    <a:gd name="T47" fmla="*/ 4 h 14"/>
                    <a:gd name="T48" fmla="*/ 8 w 12"/>
                    <a:gd name="T49" fmla="*/ 4 h 14"/>
                    <a:gd name="T50" fmla="*/ 10 w 12"/>
                    <a:gd name="T51" fmla="*/ 6 h 1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12"/>
                    <a:gd name="T79" fmla="*/ 0 h 14"/>
                    <a:gd name="T80" fmla="*/ 12 w 12"/>
                    <a:gd name="T81" fmla="*/ 14 h 14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12" h="14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0" y="8"/>
                      </a:lnTo>
                      <a:lnTo>
                        <a:pt x="2" y="12"/>
                      </a:lnTo>
                      <a:lnTo>
                        <a:pt x="8" y="14"/>
                      </a:lnTo>
                      <a:lnTo>
                        <a:pt x="12" y="10"/>
                      </a:lnTo>
                      <a:lnTo>
                        <a:pt x="12" y="6"/>
                      </a:lnTo>
                      <a:lnTo>
                        <a:pt x="10" y="0"/>
                      </a:lnTo>
                      <a:lnTo>
                        <a:pt x="4" y="0"/>
                      </a:lnTo>
                      <a:close/>
                      <a:moveTo>
                        <a:pt x="10" y="6"/>
                      </a:moveTo>
                      <a:lnTo>
                        <a:pt x="10" y="6"/>
                      </a:lnTo>
                      <a:lnTo>
                        <a:pt x="10" y="8"/>
                      </a:lnTo>
                      <a:lnTo>
                        <a:pt x="8" y="10"/>
                      </a:lnTo>
                      <a:lnTo>
                        <a:pt x="4" y="10"/>
                      </a:lnTo>
                      <a:lnTo>
                        <a:pt x="2" y="8"/>
                      </a:lnTo>
                      <a:lnTo>
                        <a:pt x="4" y="4"/>
                      </a:lnTo>
                      <a:lnTo>
                        <a:pt x="6" y="4"/>
                      </a:lnTo>
                      <a:lnTo>
                        <a:pt x="8" y="4"/>
                      </a:lnTo>
                      <a:lnTo>
                        <a:pt x="10" y="6"/>
                      </a:lnTo>
                      <a:close/>
                    </a:path>
                  </a:pathLst>
                </a:custGeom>
                <a:solidFill>
                  <a:srgbClr val="85858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15" name="Freeform 505"/>
                <p:cNvSpPr>
                  <a:spLocks/>
                </p:cNvSpPr>
                <p:nvPr/>
              </p:nvSpPr>
              <p:spPr bwMode="auto">
                <a:xfrm>
                  <a:off x="2394" y="3596"/>
                  <a:ext cx="12" cy="14"/>
                </a:xfrm>
                <a:custGeom>
                  <a:avLst/>
                  <a:gdLst>
                    <a:gd name="T0" fmla="*/ 4 w 12"/>
                    <a:gd name="T1" fmla="*/ 0 h 14"/>
                    <a:gd name="T2" fmla="*/ 4 w 12"/>
                    <a:gd name="T3" fmla="*/ 0 h 14"/>
                    <a:gd name="T4" fmla="*/ 0 w 12"/>
                    <a:gd name="T5" fmla="*/ 4 h 14"/>
                    <a:gd name="T6" fmla="*/ 0 w 12"/>
                    <a:gd name="T7" fmla="*/ 8 h 14"/>
                    <a:gd name="T8" fmla="*/ 0 w 12"/>
                    <a:gd name="T9" fmla="*/ 8 h 14"/>
                    <a:gd name="T10" fmla="*/ 2 w 12"/>
                    <a:gd name="T11" fmla="*/ 12 h 14"/>
                    <a:gd name="T12" fmla="*/ 8 w 12"/>
                    <a:gd name="T13" fmla="*/ 14 h 14"/>
                    <a:gd name="T14" fmla="*/ 8 w 12"/>
                    <a:gd name="T15" fmla="*/ 14 h 14"/>
                    <a:gd name="T16" fmla="*/ 12 w 12"/>
                    <a:gd name="T17" fmla="*/ 10 h 14"/>
                    <a:gd name="T18" fmla="*/ 12 w 12"/>
                    <a:gd name="T19" fmla="*/ 6 h 14"/>
                    <a:gd name="T20" fmla="*/ 12 w 12"/>
                    <a:gd name="T21" fmla="*/ 6 h 14"/>
                    <a:gd name="T22" fmla="*/ 10 w 12"/>
                    <a:gd name="T23" fmla="*/ 0 h 14"/>
                    <a:gd name="T24" fmla="*/ 4 w 12"/>
                    <a:gd name="T25" fmla="*/ 0 h 1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2"/>
                    <a:gd name="T40" fmla="*/ 0 h 14"/>
                    <a:gd name="T41" fmla="*/ 12 w 12"/>
                    <a:gd name="T42" fmla="*/ 14 h 1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2" h="14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0" y="8"/>
                      </a:lnTo>
                      <a:lnTo>
                        <a:pt x="2" y="12"/>
                      </a:lnTo>
                      <a:lnTo>
                        <a:pt x="8" y="14"/>
                      </a:lnTo>
                      <a:lnTo>
                        <a:pt x="12" y="10"/>
                      </a:lnTo>
                      <a:lnTo>
                        <a:pt x="12" y="6"/>
                      </a:lnTo>
                      <a:lnTo>
                        <a:pt x="10" y="0"/>
                      </a:lnTo>
                      <a:lnTo>
                        <a:pt x="4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16" name="Freeform 506"/>
                <p:cNvSpPr>
                  <a:spLocks/>
                </p:cNvSpPr>
                <p:nvPr/>
              </p:nvSpPr>
              <p:spPr bwMode="auto">
                <a:xfrm>
                  <a:off x="2396" y="3600"/>
                  <a:ext cx="8" cy="6"/>
                </a:xfrm>
                <a:custGeom>
                  <a:avLst/>
                  <a:gdLst>
                    <a:gd name="T0" fmla="*/ 8 w 8"/>
                    <a:gd name="T1" fmla="*/ 2 h 6"/>
                    <a:gd name="T2" fmla="*/ 8 w 8"/>
                    <a:gd name="T3" fmla="*/ 2 h 6"/>
                    <a:gd name="T4" fmla="*/ 8 w 8"/>
                    <a:gd name="T5" fmla="*/ 4 h 6"/>
                    <a:gd name="T6" fmla="*/ 6 w 8"/>
                    <a:gd name="T7" fmla="*/ 6 h 6"/>
                    <a:gd name="T8" fmla="*/ 6 w 8"/>
                    <a:gd name="T9" fmla="*/ 6 h 6"/>
                    <a:gd name="T10" fmla="*/ 2 w 8"/>
                    <a:gd name="T11" fmla="*/ 6 h 6"/>
                    <a:gd name="T12" fmla="*/ 0 w 8"/>
                    <a:gd name="T13" fmla="*/ 4 h 6"/>
                    <a:gd name="T14" fmla="*/ 0 w 8"/>
                    <a:gd name="T15" fmla="*/ 4 h 6"/>
                    <a:gd name="T16" fmla="*/ 2 w 8"/>
                    <a:gd name="T17" fmla="*/ 0 h 6"/>
                    <a:gd name="T18" fmla="*/ 4 w 8"/>
                    <a:gd name="T19" fmla="*/ 0 h 6"/>
                    <a:gd name="T20" fmla="*/ 4 w 8"/>
                    <a:gd name="T21" fmla="*/ 0 h 6"/>
                    <a:gd name="T22" fmla="*/ 6 w 8"/>
                    <a:gd name="T23" fmla="*/ 0 h 6"/>
                    <a:gd name="T24" fmla="*/ 8 w 8"/>
                    <a:gd name="T25" fmla="*/ 2 h 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8"/>
                    <a:gd name="T40" fmla="*/ 0 h 6"/>
                    <a:gd name="T41" fmla="*/ 8 w 8"/>
                    <a:gd name="T42" fmla="*/ 6 h 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8" h="6">
                      <a:moveTo>
                        <a:pt x="8" y="2"/>
                      </a:moveTo>
                      <a:lnTo>
                        <a:pt x="8" y="2"/>
                      </a:lnTo>
                      <a:lnTo>
                        <a:pt x="8" y="4"/>
                      </a:lnTo>
                      <a:lnTo>
                        <a:pt x="6" y="6"/>
                      </a:lnTo>
                      <a:lnTo>
                        <a:pt x="2" y="6"/>
                      </a:lnTo>
                      <a:lnTo>
                        <a:pt x="0" y="4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17" name="Freeform 507"/>
                <p:cNvSpPr>
                  <a:spLocks/>
                </p:cNvSpPr>
                <p:nvPr/>
              </p:nvSpPr>
              <p:spPr bwMode="auto">
                <a:xfrm>
                  <a:off x="2312" y="3590"/>
                  <a:ext cx="156" cy="58"/>
                </a:xfrm>
                <a:custGeom>
                  <a:avLst/>
                  <a:gdLst>
                    <a:gd name="T0" fmla="*/ 156 w 156"/>
                    <a:gd name="T1" fmla="*/ 24 h 58"/>
                    <a:gd name="T2" fmla="*/ 140 w 156"/>
                    <a:gd name="T3" fmla="*/ 50 h 58"/>
                    <a:gd name="T4" fmla="*/ 0 w 156"/>
                    <a:gd name="T5" fmla="*/ 58 h 58"/>
                    <a:gd name="T6" fmla="*/ 12 w 156"/>
                    <a:gd name="T7" fmla="*/ 28 h 58"/>
                    <a:gd name="T8" fmla="*/ 64 w 156"/>
                    <a:gd name="T9" fmla="*/ 22 h 58"/>
                    <a:gd name="T10" fmla="*/ 64 w 156"/>
                    <a:gd name="T11" fmla="*/ 22 h 58"/>
                    <a:gd name="T12" fmla="*/ 86 w 156"/>
                    <a:gd name="T13" fmla="*/ 4 h 58"/>
                    <a:gd name="T14" fmla="*/ 86 w 156"/>
                    <a:gd name="T15" fmla="*/ 4 h 58"/>
                    <a:gd name="T16" fmla="*/ 90 w 156"/>
                    <a:gd name="T17" fmla="*/ 2 h 58"/>
                    <a:gd name="T18" fmla="*/ 96 w 156"/>
                    <a:gd name="T19" fmla="*/ 0 h 58"/>
                    <a:gd name="T20" fmla="*/ 102 w 156"/>
                    <a:gd name="T21" fmla="*/ 0 h 58"/>
                    <a:gd name="T22" fmla="*/ 108 w 156"/>
                    <a:gd name="T23" fmla="*/ 0 h 58"/>
                    <a:gd name="T24" fmla="*/ 112 w 156"/>
                    <a:gd name="T25" fmla="*/ 4 h 58"/>
                    <a:gd name="T26" fmla="*/ 116 w 156"/>
                    <a:gd name="T27" fmla="*/ 8 h 58"/>
                    <a:gd name="T28" fmla="*/ 116 w 156"/>
                    <a:gd name="T29" fmla="*/ 16 h 58"/>
                    <a:gd name="T30" fmla="*/ 114 w 156"/>
                    <a:gd name="T31" fmla="*/ 24 h 58"/>
                    <a:gd name="T32" fmla="*/ 156 w 156"/>
                    <a:gd name="T33" fmla="*/ 24 h 58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156"/>
                    <a:gd name="T52" fmla="*/ 0 h 58"/>
                    <a:gd name="T53" fmla="*/ 156 w 156"/>
                    <a:gd name="T54" fmla="*/ 58 h 58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156" h="58">
                      <a:moveTo>
                        <a:pt x="156" y="24"/>
                      </a:moveTo>
                      <a:lnTo>
                        <a:pt x="140" y="50"/>
                      </a:lnTo>
                      <a:lnTo>
                        <a:pt x="0" y="58"/>
                      </a:lnTo>
                      <a:lnTo>
                        <a:pt x="12" y="28"/>
                      </a:lnTo>
                      <a:lnTo>
                        <a:pt x="64" y="22"/>
                      </a:lnTo>
                      <a:lnTo>
                        <a:pt x="86" y="4"/>
                      </a:lnTo>
                      <a:lnTo>
                        <a:pt x="90" y="2"/>
                      </a:lnTo>
                      <a:lnTo>
                        <a:pt x="96" y="0"/>
                      </a:lnTo>
                      <a:lnTo>
                        <a:pt x="102" y="0"/>
                      </a:lnTo>
                      <a:lnTo>
                        <a:pt x="108" y="0"/>
                      </a:lnTo>
                      <a:lnTo>
                        <a:pt x="112" y="4"/>
                      </a:lnTo>
                      <a:lnTo>
                        <a:pt x="116" y="8"/>
                      </a:lnTo>
                      <a:lnTo>
                        <a:pt x="116" y="16"/>
                      </a:lnTo>
                      <a:lnTo>
                        <a:pt x="114" y="24"/>
                      </a:lnTo>
                      <a:lnTo>
                        <a:pt x="156" y="24"/>
                      </a:lnTo>
                      <a:close/>
                    </a:path>
                  </a:pathLst>
                </a:custGeom>
                <a:solidFill>
                  <a:srgbClr val="9A9A9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18" name="Freeform 508"/>
                <p:cNvSpPr>
                  <a:spLocks/>
                </p:cNvSpPr>
                <p:nvPr/>
              </p:nvSpPr>
              <p:spPr bwMode="auto">
                <a:xfrm>
                  <a:off x="2400" y="3604"/>
                  <a:ext cx="10" cy="8"/>
                </a:xfrm>
                <a:custGeom>
                  <a:avLst/>
                  <a:gdLst>
                    <a:gd name="T0" fmla="*/ 0 w 10"/>
                    <a:gd name="T1" fmla="*/ 8 h 8"/>
                    <a:gd name="T2" fmla="*/ 0 w 10"/>
                    <a:gd name="T3" fmla="*/ 8 h 8"/>
                    <a:gd name="T4" fmla="*/ 2 w 10"/>
                    <a:gd name="T5" fmla="*/ 8 h 8"/>
                    <a:gd name="T6" fmla="*/ 6 w 10"/>
                    <a:gd name="T7" fmla="*/ 8 h 8"/>
                    <a:gd name="T8" fmla="*/ 6 w 10"/>
                    <a:gd name="T9" fmla="*/ 8 h 8"/>
                    <a:gd name="T10" fmla="*/ 8 w 10"/>
                    <a:gd name="T11" fmla="*/ 6 h 8"/>
                    <a:gd name="T12" fmla="*/ 10 w 10"/>
                    <a:gd name="T13" fmla="*/ 2 h 8"/>
                    <a:gd name="T14" fmla="*/ 10 w 10"/>
                    <a:gd name="T15" fmla="*/ 2 h 8"/>
                    <a:gd name="T16" fmla="*/ 6 w 10"/>
                    <a:gd name="T17" fmla="*/ 0 h 8"/>
                    <a:gd name="T18" fmla="*/ 2 w 10"/>
                    <a:gd name="T19" fmla="*/ 2 h 8"/>
                    <a:gd name="T20" fmla="*/ 2 w 10"/>
                    <a:gd name="T21" fmla="*/ 2 h 8"/>
                    <a:gd name="T22" fmla="*/ 0 w 10"/>
                    <a:gd name="T23" fmla="*/ 4 h 8"/>
                    <a:gd name="T24" fmla="*/ 0 w 10"/>
                    <a:gd name="T25" fmla="*/ 8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"/>
                    <a:gd name="T40" fmla="*/ 0 h 8"/>
                    <a:gd name="T41" fmla="*/ 10 w 10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" h="8">
                      <a:moveTo>
                        <a:pt x="0" y="8"/>
                      </a:move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6" y="8"/>
                      </a:lnTo>
                      <a:lnTo>
                        <a:pt x="8" y="6"/>
                      </a:lnTo>
                      <a:lnTo>
                        <a:pt x="10" y="2"/>
                      </a:lnTo>
                      <a:lnTo>
                        <a:pt x="6" y="0"/>
                      </a:lnTo>
                      <a:lnTo>
                        <a:pt x="2" y="2"/>
                      </a:lnTo>
                      <a:lnTo>
                        <a:pt x="0" y="4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2A2A2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19" name="Freeform 509"/>
                <p:cNvSpPr>
                  <a:spLocks/>
                </p:cNvSpPr>
                <p:nvPr/>
              </p:nvSpPr>
              <p:spPr bwMode="auto">
                <a:xfrm>
                  <a:off x="2400" y="3604"/>
                  <a:ext cx="10" cy="8"/>
                </a:xfrm>
                <a:custGeom>
                  <a:avLst/>
                  <a:gdLst>
                    <a:gd name="T0" fmla="*/ 0 w 10"/>
                    <a:gd name="T1" fmla="*/ 8 h 8"/>
                    <a:gd name="T2" fmla="*/ 0 w 10"/>
                    <a:gd name="T3" fmla="*/ 8 h 8"/>
                    <a:gd name="T4" fmla="*/ 2 w 10"/>
                    <a:gd name="T5" fmla="*/ 8 h 8"/>
                    <a:gd name="T6" fmla="*/ 6 w 10"/>
                    <a:gd name="T7" fmla="*/ 8 h 8"/>
                    <a:gd name="T8" fmla="*/ 6 w 10"/>
                    <a:gd name="T9" fmla="*/ 8 h 8"/>
                    <a:gd name="T10" fmla="*/ 8 w 10"/>
                    <a:gd name="T11" fmla="*/ 6 h 8"/>
                    <a:gd name="T12" fmla="*/ 10 w 10"/>
                    <a:gd name="T13" fmla="*/ 2 h 8"/>
                    <a:gd name="T14" fmla="*/ 10 w 10"/>
                    <a:gd name="T15" fmla="*/ 2 h 8"/>
                    <a:gd name="T16" fmla="*/ 6 w 10"/>
                    <a:gd name="T17" fmla="*/ 0 h 8"/>
                    <a:gd name="T18" fmla="*/ 2 w 10"/>
                    <a:gd name="T19" fmla="*/ 2 h 8"/>
                    <a:gd name="T20" fmla="*/ 2 w 10"/>
                    <a:gd name="T21" fmla="*/ 2 h 8"/>
                    <a:gd name="T22" fmla="*/ 0 w 10"/>
                    <a:gd name="T23" fmla="*/ 4 h 8"/>
                    <a:gd name="T24" fmla="*/ 0 w 10"/>
                    <a:gd name="T25" fmla="*/ 8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"/>
                    <a:gd name="T40" fmla="*/ 0 h 8"/>
                    <a:gd name="T41" fmla="*/ 10 w 10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" h="8">
                      <a:moveTo>
                        <a:pt x="0" y="8"/>
                      </a:move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6" y="8"/>
                      </a:lnTo>
                      <a:lnTo>
                        <a:pt x="8" y="6"/>
                      </a:lnTo>
                      <a:lnTo>
                        <a:pt x="10" y="2"/>
                      </a:lnTo>
                      <a:lnTo>
                        <a:pt x="6" y="0"/>
                      </a:lnTo>
                      <a:lnTo>
                        <a:pt x="2" y="2"/>
                      </a:lnTo>
                      <a:lnTo>
                        <a:pt x="0" y="4"/>
                      </a:lnTo>
                      <a:lnTo>
                        <a:pt x="0" y="8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20" name="Freeform 510"/>
                <p:cNvSpPr>
                  <a:spLocks/>
                </p:cNvSpPr>
                <p:nvPr/>
              </p:nvSpPr>
              <p:spPr bwMode="auto">
                <a:xfrm>
                  <a:off x="2110" y="3318"/>
                  <a:ext cx="68" cy="12"/>
                </a:xfrm>
                <a:custGeom>
                  <a:avLst/>
                  <a:gdLst>
                    <a:gd name="T0" fmla="*/ 68 w 68"/>
                    <a:gd name="T1" fmla="*/ 4 h 12"/>
                    <a:gd name="T2" fmla="*/ 68 w 68"/>
                    <a:gd name="T3" fmla="*/ 4 h 12"/>
                    <a:gd name="T4" fmla="*/ 62 w 68"/>
                    <a:gd name="T5" fmla="*/ 6 h 12"/>
                    <a:gd name="T6" fmla="*/ 50 w 68"/>
                    <a:gd name="T7" fmla="*/ 8 h 12"/>
                    <a:gd name="T8" fmla="*/ 28 w 68"/>
                    <a:gd name="T9" fmla="*/ 8 h 12"/>
                    <a:gd name="T10" fmla="*/ 14 w 68"/>
                    <a:gd name="T11" fmla="*/ 4 h 12"/>
                    <a:gd name="T12" fmla="*/ 0 w 68"/>
                    <a:gd name="T13" fmla="*/ 0 h 12"/>
                    <a:gd name="T14" fmla="*/ 0 w 68"/>
                    <a:gd name="T15" fmla="*/ 0 h 12"/>
                    <a:gd name="T16" fmla="*/ 6 w 68"/>
                    <a:gd name="T17" fmla="*/ 4 h 12"/>
                    <a:gd name="T18" fmla="*/ 22 w 68"/>
                    <a:gd name="T19" fmla="*/ 10 h 12"/>
                    <a:gd name="T20" fmla="*/ 32 w 68"/>
                    <a:gd name="T21" fmla="*/ 12 h 12"/>
                    <a:gd name="T22" fmla="*/ 44 w 68"/>
                    <a:gd name="T23" fmla="*/ 12 h 12"/>
                    <a:gd name="T24" fmla="*/ 56 w 68"/>
                    <a:gd name="T25" fmla="*/ 10 h 12"/>
                    <a:gd name="T26" fmla="*/ 68 w 68"/>
                    <a:gd name="T27" fmla="*/ 4 h 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68"/>
                    <a:gd name="T43" fmla="*/ 0 h 12"/>
                    <a:gd name="T44" fmla="*/ 68 w 68"/>
                    <a:gd name="T45" fmla="*/ 12 h 12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68" h="12">
                      <a:moveTo>
                        <a:pt x="68" y="4"/>
                      </a:moveTo>
                      <a:lnTo>
                        <a:pt x="68" y="4"/>
                      </a:lnTo>
                      <a:lnTo>
                        <a:pt x="62" y="6"/>
                      </a:lnTo>
                      <a:lnTo>
                        <a:pt x="50" y="8"/>
                      </a:lnTo>
                      <a:lnTo>
                        <a:pt x="28" y="8"/>
                      </a:lnTo>
                      <a:lnTo>
                        <a:pt x="14" y="4"/>
                      </a:lnTo>
                      <a:lnTo>
                        <a:pt x="0" y="0"/>
                      </a:lnTo>
                      <a:lnTo>
                        <a:pt x="6" y="4"/>
                      </a:lnTo>
                      <a:lnTo>
                        <a:pt x="22" y="10"/>
                      </a:lnTo>
                      <a:lnTo>
                        <a:pt x="32" y="12"/>
                      </a:lnTo>
                      <a:lnTo>
                        <a:pt x="44" y="12"/>
                      </a:lnTo>
                      <a:lnTo>
                        <a:pt x="56" y="10"/>
                      </a:lnTo>
                      <a:lnTo>
                        <a:pt x="68" y="4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21" name="Freeform 511"/>
                <p:cNvSpPr>
                  <a:spLocks/>
                </p:cNvSpPr>
                <p:nvPr/>
              </p:nvSpPr>
              <p:spPr bwMode="auto">
                <a:xfrm>
                  <a:off x="2110" y="3318"/>
                  <a:ext cx="68" cy="12"/>
                </a:xfrm>
                <a:custGeom>
                  <a:avLst/>
                  <a:gdLst>
                    <a:gd name="T0" fmla="*/ 68 w 68"/>
                    <a:gd name="T1" fmla="*/ 4 h 12"/>
                    <a:gd name="T2" fmla="*/ 68 w 68"/>
                    <a:gd name="T3" fmla="*/ 4 h 12"/>
                    <a:gd name="T4" fmla="*/ 62 w 68"/>
                    <a:gd name="T5" fmla="*/ 6 h 12"/>
                    <a:gd name="T6" fmla="*/ 50 w 68"/>
                    <a:gd name="T7" fmla="*/ 8 h 12"/>
                    <a:gd name="T8" fmla="*/ 28 w 68"/>
                    <a:gd name="T9" fmla="*/ 8 h 12"/>
                    <a:gd name="T10" fmla="*/ 14 w 68"/>
                    <a:gd name="T11" fmla="*/ 4 h 12"/>
                    <a:gd name="T12" fmla="*/ 0 w 68"/>
                    <a:gd name="T13" fmla="*/ 0 h 12"/>
                    <a:gd name="T14" fmla="*/ 0 w 68"/>
                    <a:gd name="T15" fmla="*/ 0 h 12"/>
                    <a:gd name="T16" fmla="*/ 6 w 68"/>
                    <a:gd name="T17" fmla="*/ 4 h 12"/>
                    <a:gd name="T18" fmla="*/ 22 w 68"/>
                    <a:gd name="T19" fmla="*/ 10 h 12"/>
                    <a:gd name="T20" fmla="*/ 32 w 68"/>
                    <a:gd name="T21" fmla="*/ 12 h 12"/>
                    <a:gd name="T22" fmla="*/ 44 w 68"/>
                    <a:gd name="T23" fmla="*/ 12 h 12"/>
                    <a:gd name="T24" fmla="*/ 56 w 68"/>
                    <a:gd name="T25" fmla="*/ 10 h 12"/>
                    <a:gd name="T26" fmla="*/ 68 w 68"/>
                    <a:gd name="T27" fmla="*/ 4 h 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68"/>
                    <a:gd name="T43" fmla="*/ 0 h 12"/>
                    <a:gd name="T44" fmla="*/ 68 w 68"/>
                    <a:gd name="T45" fmla="*/ 12 h 12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68" h="12">
                      <a:moveTo>
                        <a:pt x="68" y="4"/>
                      </a:moveTo>
                      <a:lnTo>
                        <a:pt x="68" y="4"/>
                      </a:lnTo>
                      <a:lnTo>
                        <a:pt x="62" y="6"/>
                      </a:lnTo>
                      <a:lnTo>
                        <a:pt x="50" y="8"/>
                      </a:lnTo>
                      <a:lnTo>
                        <a:pt x="28" y="8"/>
                      </a:lnTo>
                      <a:lnTo>
                        <a:pt x="14" y="4"/>
                      </a:lnTo>
                      <a:lnTo>
                        <a:pt x="0" y="0"/>
                      </a:lnTo>
                      <a:lnTo>
                        <a:pt x="6" y="4"/>
                      </a:lnTo>
                      <a:lnTo>
                        <a:pt x="22" y="10"/>
                      </a:lnTo>
                      <a:lnTo>
                        <a:pt x="32" y="12"/>
                      </a:lnTo>
                      <a:lnTo>
                        <a:pt x="44" y="12"/>
                      </a:lnTo>
                      <a:lnTo>
                        <a:pt x="56" y="10"/>
                      </a:lnTo>
                      <a:lnTo>
                        <a:pt x="68" y="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22" name="Freeform 512"/>
                <p:cNvSpPr>
                  <a:spLocks/>
                </p:cNvSpPr>
                <p:nvPr/>
              </p:nvSpPr>
              <p:spPr bwMode="auto">
                <a:xfrm>
                  <a:off x="1862" y="3430"/>
                  <a:ext cx="208" cy="236"/>
                </a:xfrm>
                <a:custGeom>
                  <a:avLst/>
                  <a:gdLst>
                    <a:gd name="T0" fmla="*/ 0 w 208"/>
                    <a:gd name="T1" fmla="*/ 0 h 236"/>
                    <a:gd name="T2" fmla="*/ 68 w 208"/>
                    <a:gd name="T3" fmla="*/ 120 h 236"/>
                    <a:gd name="T4" fmla="*/ 68 w 208"/>
                    <a:gd name="T5" fmla="*/ 120 h 236"/>
                    <a:gd name="T6" fmla="*/ 108 w 208"/>
                    <a:gd name="T7" fmla="*/ 90 h 236"/>
                    <a:gd name="T8" fmla="*/ 146 w 208"/>
                    <a:gd name="T9" fmla="*/ 64 h 236"/>
                    <a:gd name="T10" fmla="*/ 166 w 208"/>
                    <a:gd name="T11" fmla="*/ 52 h 236"/>
                    <a:gd name="T12" fmla="*/ 184 w 208"/>
                    <a:gd name="T13" fmla="*/ 44 h 236"/>
                    <a:gd name="T14" fmla="*/ 208 w 208"/>
                    <a:gd name="T15" fmla="*/ 236 h 236"/>
                    <a:gd name="T16" fmla="*/ 166 w 208"/>
                    <a:gd name="T17" fmla="*/ 84 h 236"/>
                    <a:gd name="T18" fmla="*/ 64 w 208"/>
                    <a:gd name="T19" fmla="*/ 132 h 236"/>
                    <a:gd name="T20" fmla="*/ 64 w 208"/>
                    <a:gd name="T21" fmla="*/ 132 h 236"/>
                    <a:gd name="T22" fmla="*/ 34 w 208"/>
                    <a:gd name="T23" fmla="*/ 80 h 236"/>
                    <a:gd name="T24" fmla="*/ 14 w 208"/>
                    <a:gd name="T25" fmla="*/ 36 h 236"/>
                    <a:gd name="T26" fmla="*/ 4 w 208"/>
                    <a:gd name="T27" fmla="*/ 16 h 236"/>
                    <a:gd name="T28" fmla="*/ 0 w 208"/>
                    <a:gd name="T29" fmla="*/ 0 h 2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08"/>
                    <a:gd name="T46" fmla="*/ 0 h 236"/>
                    <a:gd name="T47" fmla="*/ 208 w 208"/>
                    <a:gd name="T48" fmla="*/ 236 h 2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08" h="236">
                      <a:moveTo>
                        <a:pt x="0" y="0"/>
                      </a:moveTo>
                      <a:lnTo>
                        <a:pt x="68" y="120"/>
                      </a:lnTo>
                      <a:lnTo>
                        <a:pt x="108" y="90"/>
                      </a:lnTo>
                      <a:lnTo>
                        <a:pt x="146" y="64"/>
                      </a:lnTo>
                      <a:lnTo>
                        <a:pt x="166" y="52"/>
                      </a:lnTo>
                      <a:lnTo>
                        <a:pt x="184" y="44"/>
                      </a:lnTo>
                      <a:lnTo>
                        <a:pt x="208" y="236"/>
                      </a:lnTo>
                      <a:lnTo>
                        <a:pt x="166" y="84"/>
                      </a:lnTo>
                      <a:lnTo>
                        <a:pt x="64" y="132"/>
                      </a:lnTo>
                      <a:lnTo>
                        <a:pt x="34" y="80"/>
                      </a:lnTo>
                      <a:lnTo>
                        <a:pt x="14" y="36"/>
                      </a:lnTo>
                      <a:lnTo>
                        <a:pt x="4" y="1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23" name="Freeform 513"/>
                <p:cNvSpPr>
                  <a:spLocks/>
                </p:cNvSpPr>
                <p:nvPr/>
              </p:nvSpPr>
              <p:spPr bwMode="auto">
                <a:xfrm>
                  <a:off x="1862" y="3430"/>
                  <a:ext cx="208" cy="236"/>
                </a:xfrm>
                <a:custGeom>
                  <a:avLst/>
                  <a:gdLst>
                    <a:gd name="T0" fmla="*/ 0 w 208"/>
                    <a:gd name="T1" fmla="*/ 0 h 236"/>
                    <a:gd name="T2" fmla="*/ 68 w 208"/>
                    <a:gd name="T3" fmla="*/ 120 h 236"/>
                    <a:gd name="T4" fmla="*/ 68 w 208"/>
                    <a:gd name="T5" fmla="*/ 120 h 236"/>
                    <a:gd name="T6" fmla="*/ 108 w 208"/>
                    <a:gd name="T7" fmla="*/ 90 h 236"/>
                    <a:gd name="T8" fmla="*/ 146 w 208"/>
                    <a:gd name="T9" fmla="*/ 64 h 236"/>
                    <a:gd name="T10" fmla="*/ 166 w 208"/>
                    <a:gd name="T11" fmla="*/ 52 h 236"/>
                    <a:gd name="T12" fmla="*/ 184 w 208"/>
                    <a:gd name="T13" fmla="*/ 44 h 236"/>
                    <a:gd name="T14" fmla="*/ 208 w 208"/>
                    <a:gd name="T15" fmla="*/ 236 h 236"/>
                    <a:gd name="T16" fmla="*/ 166 w 208"/>
                    <a:gd name="T17" fmla="*/ 84 h 236"/>
                    <a:gd name="T18" fmla="*/ 64 w 208"/>
                    <a:gd name="T19" fmla="*/ 132 h 236"/>
                    <a:gd name="T20" fmla="*/ 64 w 208"/>
                    <a:gd name="T21" fmla="*/ 132 h 236"/>
                    <a:gd name="T22" fmla="*/ 34 w 208"/>
                    <a:gd name="T23" fmla="*/ 80 h 236"/>
                    <a:gd name="T24" fmla="*/ 14 w 208"/>
                    <a:gd name="T25" fmla="*/ 36 h 236"/>
                    <a:gd name="T26" fmla="*/ 4 w 208"/>
                    <a:gd name="T27" fmla="*/ 16 h 236"/>
                    <a:gd name="T28" fmla="*/ 0 w 208"/>
                    <a:gd name="T29" fmla="*/ 0 h 2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08"/>
                    <a:gd name="T46" fmla="*/ 0 h 236"/>
                    <a:gd name="T47" fmla="*/ 208 w 208"/>
                    <a:gd name="T48" fmla="*/ 236 h 2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08" h="236">
                      <a:moveTo>
                        <a:pt x="0" y="0"/>
                      </a:moveTo>
                      <a:lnTo>
                        <a:pt x="68" y="120"/>
                      </a:lnTo>
                      <a:lnTo>
                        <a:pt x="108" y="90"/>
                      </a:lnTo>
                      <a:lnTo>
                        <a:pt x="146" y="64"/>
                      </a:lnTo>
                      <a:lnTo>
                        <a:pt x="166" y="52"/>
                      </a:lnTo>
                      <a:lnTo>
                        <a:pt x="184" y="44"/>
                      </a:lnTo>
                      <a:lnTo>
                        <a:pt x="208" y="236"/>
                      </a:lnTo>
                      <a:lnTo>
                        <a:pt x="166" y="84"/>
                      </a:lnTo>
                      <a:lnTo>
                        <a:pt x="64" y="132"/>
                      </a:lnTo>
                      <a:lnTo>
                        <a:pt x="34" y="80"/>
                      </a:lnTo>
                      <a:lnTo>
                        <a:pt x="14" y="36"/>
                      </a:lnTo>
                      <a:lnTo>
                        <a:pt x="4" y="16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24" name="Freeform 514"/>
                <p:cNvSpPr>
                  <a:spLocks/>
                </p:cNvSpPr>
                <p:nvPr/>
              </p:nvSpPr>
              <p:spPr bwMode="auto">
                <a:xfrm>
                  <a:off x="2062" y="3482"/>
                  <a:ext cx="100" cy="132"/>
                </a:xfrm>
                <a:custGeom>
                  <a:avLst/>
                  <a:gdLst>
                    <a:gd name="T0" fmla="*/ 26 w 100"/>
                    <a:gd name="T1" fmla="*/ 0 h 132"/>
                    <a:gd name="T2" fmla="*/ 92 w 100"/>
                    <a:gd name="T3" fmla="*/ 78 h 132"/>
                    <a:gd name="T4" fmla="*/ 92 w 100"/>
                    <a:gd name="T5" fmla="*/ 0 h 132"/>
                    <a:gd name="T6" fmla="*/ 92 w 100"/>
                    <a:gd name="T7" fmla="*/ 0 h 132"/>
                    <a:gd name="T8" fmla="*/ 94 w 100"/>
                    <a:gd name="T9" fmla="*/ 8 h 132"/>
                    <a:gd name="T10" fmla="*/ 98 w 100"/>
                    <a:gd name="T11" fmla="*/ 32 h 132"/>
                    <a:gd name="T12" fmla="*/ 100 w 100"/>
                    <a:gd name="T13" fmla="*/ 48 h 132"/>
                    <a:gd name="T14" fmla="*/ 100 w 100"/>
                    <a:gd name="T15" fmla="*/ 66 h 132"/>
                    <a:gd name="T16" fmla="*/ 100 w 100"/>
                    <a:gd name="T17" fmla="*/ 82 h 132"/>
                    <a:gd name="T18" fmla="*/ 98 w 100"/>
                    <a:gd name="T19" fmla="*/ 100 h 132"/>
                    <a:gd name="T20" fmla="*/ 26 w 100"/>
                    <a:gd name="T21" fmla="*/ 28 h 132"/>
                    <a:gd name="T22" fmla="*/ 0 w 100"/>
                    <a:gd name="T23" fmla="*/ 132 h 132"/>
                    <a:gd name="T24" fmla="*/ 0 w 100"/>
                    <a:gd name="T25" fmla="*/ 132 h 132"/>
                    <a:gd name="T26" fmla="*/ 2 w 100"/>
                    <a:gd name="T27" fmla="*/ 110 h 132"/>
                    <a:gd name="T28" fmla="*/ 10 w 100"/>
                    <a:gd name="T29" fmla="*/ 64 h 132"/>
                    <a:gd name="T30" fmla="*/ 18 w 100"/>
                    <a:gd name="T31" fmla="*/ 18 h 132"/>
                    <a:gd name="T32" fmla="*/ 22 w 100"/>
                    <a:gd name="T33" fmla="*/ 4 h 132"/>
                    <a:gd name="T34" fmla="*/ 24 w 100"/>
                    <a:gd name="T35" fmla="*/ 0 h 132"/>
                    <a:gd name="T36" fmla="*/ 26 w 100"/>
                    <a:gd name="T37" fmla="*/ 0 h 13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0"/>
                    <a:gd name="T58" fmla="*/ 0 h 132"/>
                    <a:gd name="T59" fmla="*/ 100 w 100"/>
                    <a:gd name="T60" fmla="*/ 132 h 13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0" h="132">
                      <a:moveTo>
                        <a:pt x="26" y="0"/>
                      </a:moveTo>
                      <a:lnTo>
                        <a:pt x="92" y="78"/>
                      </a:lnTo>
                      <a:lnTo>
                        <a:pt x="92" y="0"/>
                      </a:lnTo>
                      <a:lnTo>
                        <a:pt x="94" y="8"/>
                      </a:lnTo>
                      <a:lnTo>
                        <a:pt x="98" y="32"/>
                      </a:lnTo>
                      <a:lnTo>
                        <a:pt x="100" y="48"/>
                      </a:lnTo>
                      <a:lnTo>
                        <a:pt x="100" y="66"/>
                      </a:lnTo>
                      <a:lnTo>
                        <a:pt x="100" y="82"/>
                      </a:lnTo>
                      <a:lnTo>
                        <a:pt x="98" y="100"/>
                      </a:lnTo>
                      <a:lnTo>
                        <a:pt x="26" y="28"/>
                      </a:lnTo>
                      <a:lnTo>
                        <a:pt x="0" y="132"/>
                      </a:lnTo>
                      <a:lnTo>
                        <a:pt x="2" y="110"/>
                      </a:lnTo>
                      <a:lnTo>
                        <a:pt x="10" y="64"/>
                      </a:lnTo>
                      <a:lnTo>
                        <a:pt x="18" y="18"/>
                      </a:lnTo>
                      <a:lnTo>
                        <a:pt x="22" y="4"/>
                      </a:lnTo>
                      <a:lnTo>
                        <a:pt x="24" y="0"/>
                      </a:lnTo>
                      <a:lnTo>
                        <a:pt x="26" y="0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25" name="Freeform 515"/>
                <p:cNvSpPr>
                  <a:spLocks/>
                </p:cNvSpPr>
                <p:nvPr/>
              </p:nvSpPr>
              <p:spPr bwMode="auto">
                <a:xfrm>
                  <a:off x="2062" y="3482"/>
                  <a:ext cx="100" cy="132"/>
                </a:xfrm>
                <a:custGeom>
                  <a:avLst/>
                  <a:gdLst>
                    <a:gd name="T0" fmla="*/ 26 w 100"/>
                    <a:gd name="T1" fmla="*/ 0 h 132"/>
                    <a:gd name="T2" fmla="*/ 92 w 100"/>
                    <a:gd name="T3" fmla="*/ 78 h 132"/>
                    <a:gd name="T4" fmla="*/ 92 w 100"/>
                    <a:gd name="T5" fmla="*/ 0 h 132"/>
                    <a:gd name="T6" fmla="*/ 92 w 100"/>
                    <a:gd name="T7" fmla="*/ 0 h 132"/>
                    <a:gd name="T8" fmla="*/ 94 w 100"/>
                    <a:gd name="T9" fmla="*/ 8 h 132"/>
                    <a:gd name="T10" fmla="*/ 98 w 100"/>
                    <a:gd name="T11" fmla="*/ 32 h 132"/>
                    <a:gd name="T12" fmla="*/ 100 w 100"/>
                    <a:gd name="T13" fmla="*/ 48 h 132"/>
                    <a:gd name="T14" fmla="*/ 100 w 100"/>
                    <a:gd name="T15" fmla="*/ 66 h 132"/>
                    <a:gd name="T16" fmla="*/ 100 w 100"/>
                    <a:gd name="T17" fmla="*/ 82 h 132"/>
                    <a:gd name="T18" fmla="*/ 98 w 100"/>
                    <a:gd name="T19" fmla="*/ 100 h 132"/>
                    <a:gd name="T20" fmla="*/ 26 w 100"/>
                    <a:gd name="T21" fmla="*/ 28 h 132"/>
                    <a:gd name="T22" fmla="*/ 0 w 100"/>
                    <a:gd name="T23" fmla="*/ 132 h 132"/>
                    <a:gd name="T24" fmla="*/ 0 w 100"/>
                    <a:gd name="T25" fmla="*/ 132 h 132"/>
                    <a:gd name="T26" fmla="*/ 2 w 100"/>
                    <a:gd name="T27" fmla="*/ 110 h 132"/>
                    <a:gd name="T28" fmla="*/ 10 w 100"/>
                    <a:gd name="T29" fmla="*/ 64 h 132"/>
                    <a:gd name="T30" fmla="*/ 18 w 100"/>
                    <a:gd name="T31" fmla="*/ 18 h 132"/>
                    <a:gd name="T32" fmla="*/ 22 w 100"/>
                    <a:gd name="T33" fmla="*/ 4 h 132"/>
                    <a:gd name="T34" fmla="*/ 24 w 100"/>
                    <a:gd name="T35" fmla="*/ 0 h 132"/>
                    <a:gd name="T36" fmla="*/ 26 w 100"/>
                    <a:gd name="T37" fmla="*/ 0 h 13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0"/>
                    <a:gd name="T58" fmla="*/ 0 h 132"/>
                    <a:gd name="T59" fmla="*/ 100 w 100"/>
                    <a:gd name="T60" fmla="*/ 132 h 13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0" h="132">
                      <a:moveTo>
                        <a:pt x="26" y="0"/>
                      </a:moveTo>
                      <a:lnTo>
                        <a:pt x="92" y="78"/>
                      </a:lnTo>
                      <a:lnTo>
                        <a:pt x="92" y="0"/>
                      </a:lnTo>
                      <a:lnTo>
                        <a:pt x="94" y="8"/>
                      </a:lnTo>
                      <a:lnTo>
                        <a:pt x="98" y="32"/>
                      </a:lnTo>
                      <a:lnTo>
                        <a:pt x="100" y="48"/>
                      </a:lnTo>
                      <a:lnTo>
                        <a:pt x="100" y="66"/>
                      </a:lnTo>
                      <a:lnTo>
                        <a:pt x="100" y="82"/>
                      </a:lnTo>
                      <a:lnTo>
                        <a:pt x="98" y="100"/>
                      </a:lnTo>
                      <a:lnTo>
                        <a:pt x="26" y="28"/>
                      </a:lnTo>
                      <a:lnTo>
                        <a:pt x="0" y="132"/>
                      </a:lnTo>
                      <a:lnTo>
                        <a:pt x="2" y="110"/>
                      </a:lnTo>
                      <a:lnTo>
                        <a:pt x="10" y="64"/>
                      </a:lnTo>
                      <a:lnTo>
                        <a:pt x="18" y="18"/>
                      </a:lnTo>
                      <a:lnTo>
                        <a:pt x="22" y="4"/>
                      </a:lnTo>
                      <a:lnTo>
                        <a:pt x="24" y="0"/>
                      </a:lnTo>
                      <a:lnTo>
                        <a:pt x="2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26" name="Freeform 516"/>
                <p:cNvSpPr>
                  <a:spLocks/>
                </p:cNvSpPr>
                <p:nvPr/>
              </p:nvSpPr>
              <p:spPr bwMode="auto">
                <a:xfrm>
                  <a:off x="2004" y="3800"/>
                  <a:ext cx="312" cy="242"/>
                </a:xfrm>
                <a:custGeom>
                  <a:avLst/>
                  <a:gdLst>
                    <a:gd name="T0" fmla="*/ 0 w 312"/>
                    <a:gd name="T1" fmla="*/ 172 h 242"/>
                    <a:gd name="T2" fmla="*/ 54 w 312"/>
                    <a:gd name="T3" fmla="*/ 148 h 242"/>
                    <a:gd name="T4" fmla="*/ 70 w 312"/>
                    <a:gd name="T5" fmla="*/ 134 h 242"/>
                    <a:gd name="T6" fmla="*/ 132 w 312"/>
                    <a:gd name="T7" fmla="*/ 44 h 242"/>
                    <a:gd name="T8" fmla="*/ 270 w 312"/>
                    <a:gd name="T9" fmla="*/ 0 h 242"/>
                    <a:gd name="T10" fmla="*/ 272 w 312"/>
                    <a:gd name="T11" fmla="*/ 2 h 242"/>
                    <a:gd name="T12" fmla="*/ 274 w 312"/>
                    <a:gd name="T13" fmla="*/ 12 h 242"/>
                    <a:gd name="T14" fmla="*/ 266 w 312"/>
                    <a:gd name="T15" fmla="*/ 18 h 242"/>
                    <a:gd name="T16" fmla="*/ 214 w 312"/>
                    <a:gd name="T17" fmla="*/ 24 h 242"/>
                    <a:gd name="T18" fmla="*/ 156 w 312"/>
                    <a:gd name="T19" fmla="*/ 60 h 242"/>
                    <a:gd name="T20" fmla="*/ 232 w 312"/>
                    <a:gd name="T21" fmla="*/ 42 h 242"/>
                    <a:gd name="T22" fmla="*/ 272 w 312"/>
                    <a:gd name="T23" fmla="*/ 42 h 242"/>
                    <a:gd name="T24" fmla="*/ 306 w 312"/>
                    <a:gd name="T25" fmla="*/ 42 h 242"/>
                    <a:gd name="T26" fmla="*/ 312 w 312"/>
                    <a:gd name="T27" fmla="*/ 52 h 242"/>
                    <a:gd name="T28" fmla="*/ 310 w 312"/>
                    <a:gd name="T29" fmla="*/ 60 h 242"/>
                    <a:gd name="T30" fmla="*/ 298 w 312"/>
                    <a:gd name="T31" fmla="*/ 66 h 242"/>
                    <a:gd name="T32" fmla="*/ 300 w 312"/>
                    <a:gd name="T33" fmla="*/ 68 h 242"/>
                    <a:gd name="T34" fmla="*/ 304 w 312"/>
                    <a:gd name="T35" fmla="*/ 76 h 242"/>
                    <a:gd name="T36" fmla="*/ 298 w 312"/>
                    <a:gd name="T37" fmla="*/ 82 h 242"/>
                    <a:gd name="T38" fmla="*/ 246 w 312"/>
                    <a:gd name="T39" fmla="*/ 98 h 242"/>
                    <a:gd name="T40" fmla="*/ 252 w 312"/>
                    <a:gd name="T41" fmla="*/ 108 h 242"/>
                    <a:gd name="T42" fmla="*/ 282 w 312"/>
                    <a:gd name="T43" fmla="*/ 100 h 242"/>
                    <a:gd name="T44" fmla="*/ 284 w 312"/>
                    <a:gd name="T45" fmla="*/ 108 h 242"/>
                    <a:gd name="T46" fmla="*/ 280 w 312"/>
                    <a:gd name="T47" fmla="*/ 114 h 242"/>
                    <a:gd name="T48" fmla="*/ 270 w 312"/>
                    <a:gd name="T49" fmla="*/ 120 h 242"/>
                    <a:gd name="T50" fmla="*/ 232 w 312"/>
                    <a:gd name="T51" fmla="*/ 134 h 242"/>
                    <a:gd name="T52" fmla="*/ 194 w 312"/>
                    <a:gd name="T53" fmla="*/ 148 h 242"/>
                    <a:gd name="T54" fmla="*/ 124 w 312"/>
                    <a:gd name="T55" fmla="*/ 202 h 242"/>
                    <a:gd name="T56" fmla="*/ 110 w 312"/>
                    <a:gd name="T57" fmla="*/ 208 h 242"/>
                    <a:gd name="T58" fmla="*/ 90 w 312"/>
                    <a:gd name="T59" fmla="*/ 210 h 242"/>
                    <a:gd name="T60" fmla="*/ 22 w 312"/>
                    <a:gd name="T61" fmla="*/ 242 h 242"/>
                    <a:gd name="T62" fmla="*/ 10 w 312"/>
                    <a:gd name="T63" fmla="*/ 224 h 242"/>
                    <a:gd name="T64" fmla="*/ 2 w 312"/>
                    <a:gd name="T65" fmla="*/ 202 h 242"/>
                    <a:gd name="T66" fmla="*/ 0 w 312"/>
                    <a:gd name="T67" fmla="*/ 172 h 24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12"/>
                    <a:gd name="T103" fmla="*/ 0 h 242"/>
                    <a:gd name="T104" fmla="*/ 312 w 312"/>
                    <a:gd name="T105" fmla="*/ 242 h 24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12" h="242">
                      <a:moveTo>
                        <a:pt x="0" y="172"/>
                      </a:moveTo>
                      <a:lnTo>
                        <a:pt x="0" y="172"/>
                      </a:lnTo>
                      <a:lnTo>
                        <a:pt x="30" y="160"/>
                      </a:lnTo>
                      <a:lnTo>
                        <a:pt x="54" y="148"/>
                      </a:lnTo>
                      <a:lnTo>
                        <a:pt x="64" y="142"/>
                      </a:lnTo>
                      <a:lnTo>
                        <a:pt x="70" y="134"/>
                      </a:lnTo>
                      <a:lnTo>
                        <a:pt x="132" y="44"/>
                      </a:lnTo>
                      <a:lnTo>
                        <a:pt x="200" y="2"/>
                      </a:lnTo>
                      <a:lnTo>
                        <a:pt x="270" y="0"/>
                      </a:lnTo>
                      <a:lnTo>
                        <a:pt x="272" y="2"/>
                      </a:lnTo>
                      <a:lnTo>
                        <a:pt x="274" y="8"/>
                      </a:lnTo>
                      <a:lnTo>
                        <a:pt x="274" y="12"/>
                      </a:lnTo>
                      <a:lnTo>
                        <a:pt x="270" y="14"/>
                      </a:lnTo>
                      <a:lnTo>
                        <a:pt x="266" y="18"/>
                      </a:lnTo>
                      <a:lnTo>
                        <a:pt x="258" y="20"/>
                      </a:lnTo>
                      <a:lnTo>
                        <a:pt x="214" y="24"/>
                      </a:lnTo>
                      <a:lnTo>
                        <a:pt x="156" y="60"/>
                      </a:lnTo>
                      <a:lnTo>
                        <a:pt x="232" y="42"/>
                      </a:lnTo>
                      <a:lnTo>
                        <a:pt x="246" y="42"/>
                      </a:lnTo>
                      <a:lnTo>
                        <a:pt x="272" y="42"/>
                      </a:lnTo>
                      <a:lnTo>
                        <a:pt x="306" y="42"/>
                      </a:lnTo>
                      <a:lnTo>
                        <a:pt x="308" y="46"/>
                      </a:lnTo>
                      <a:lnTo>
                        <a:pt x="312" y="52"/>
                      </a:lnTo>
                      <a:lnTo>
                        <a:pt x="312" y="56"/>
                      </a:lnTo>
                      <a:lnTo>
                        <a:pt x="310" y="60"/>
                      </a:lnTo>
                      <a:lnTo>
                        <a:pt x="306" y="62"/>
                      </a:lnTo>
                      <a:lnTo>
                        <a:pt x="298" y="66"/>
                      </a:lnTo>
                      <a:lnTo>
                        <a:pt x="300" y="68"/>
                      </a:lnTo>
                      <a:lnTo>
                        <a:pt x="302" y="72"/>
                      </a:lnTo>
                      <a:lnTo>
                        <a:pt x="304" y="76"/>
                      </a:lnTo>
                      <a:lnTo>
                        <a:pt x="302" y="78"/>
                      </a:lnTo>
                      <a:lnTo>
                        <a:pt x="298" y="82"/>
                      </a:lnTo>
                      <a:lnTo>
                        <a:pt x="292" y="84"/>
                      </a:lnTo>
                      <a:lnTo>
                        <a:pt x="246" y="98"/>
                      </a:lnTo>
                      <a:lnTo>
                        <a:pt x="200" y="124"/>
                      </a:lnTo>
                      <a:lnTo>
                        <a:pt x="252" y="108"/>
                      </a:lnTo>
                      <a:lnTo>
                        <a:pt x="282" y="100"/>
                      </a:lnTo>
                      <a:lnTo>
                        <a:pt x="284" y="102"/>
                      </a:lnTo>
                      <a:lnTo>
                        <a:pt x="284" y="108"/>
                      </a:lnTo>
                      <a:lnTo>
                        <a:pt x="282" y="110"/>
                      </a:lnTo>
                      <a:lnTo>
                        <a:pt x="280" y="114"/>
                      </a:lnTo>
                      <a:lnTo>
                        <a:pt x="276" y="118"/>
                      </a:lnTo>
                      <a:lnTo>
                        <a:pt x="270" y="120"/>
                      </a:lnTo>
                      <a:lnTo>
                        <a:pt x="232" y="134"/>
                      </a:lnTo>
                      <a:lnTo>
                        <a:pt x="194" y="148"/>
                      </a:lnTo>
                      <a:lnTo>
                        <a:pt x="166" y="172"/>
                      </a:lnTo>
                      <a:lnTo>
                        <a:pt x="124" y="202"/>
                      </a:lnTo>
                      <a:lnTo>
                        <a:pt x="110" y="208"/>
                      </a:lnTo>
                      <a:lnTo>
                        <a:pt x="100" y="210"/>
                      </a:lnTo>
                      <a:lnTo>
                        <a:pt x="90" y="210"/>
                      </a:lnTo>
                      <a:lnTo>
                        <a:pt x="22" y="242"/>
                      </a:lnTo>
                      <a:lnTo>
                        <a:pt x="18" y="238"/>
                      </a:lnTo>
                      <a:lnTo>
                        <a:pt x="10" y="224"/>
                      </a:lnTo>
                      <a:lnTo>
                        <a:pt x="6" y="214"/>
                      </a:lnTo>
                      <a:lnTo>
                        <a:pt x="2" y="202"/>
                      </a:lnTo>
                      <a:lnTo>
                        <a:pt x="0" y="188"/>
                      </a:lnTo>
                      <a:lnTo>
                        <a:pt x="0" y="172"/>
                      </a:lnTo>
                      <a:close/>
                    </a:path>
                  </a:pathLst>
                </a:custGeom>
                <a:solidFill>
                  <a:srgbClr val="F0AC7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27" name="Freeform 517"/>
                <p:cNvSpPr>
                  <a:spLocks/>
                </p:cNvSpPr>
                <p:nvPr/>
              </p:nvSpPr>
              <p:spPr bwMode="auto">
                <a:xfrm>
                  <a:off x="2004" y="3800"/>
                  <a:ext cx="312" cy="242"/>
                </a:xfrm>
                <a:custGeom>
                  <a:avLst/>
                  <a:gdLst>
                    <a:gd name="T0" fmla="*/ 0 w 312"/>
                    <a:gd name="T1" fmla="*/ 172 h 242"/>
                    <a:gd name="T2" fmla="*/ 54 w 312"/>
                    <a:gd name="T3" fmla="*/ 148 h 242"/>
                    <a:gd name="T4" fmla="*/ 70 w 312"/>
                    <a:gd name="T5" fmla="*/ 134 h 242"/>
                    <a:gd name="T6" fmla="*/ 132 w 312"/>
                    <a:gd name="T7" fmla="*/ 44 h 242"/>
                    <a:gd name="T8" fmla="*/ 270 w 312"/>
                    <a:gd name="T9" fmla="*/ 0 h 242"/>
                    <a:gd name="T10" fmla="*/ 272 w 312"/>
                    <a:gd name="T11" fmla="*/ 2 h 242"/>
                    <a:gd name="T12" fmla="*/ 274 w 312"/>
                    <a:gd name="T13" fmla="*/ 12 h 242"/>
                    <a:gd name="T14" fmla="*/ 266 w 312"/>
                    <a:gd name="T15" fmla="*/ 18 h 242"/>
                    <a:gd name="T16" fmla="*/ 214 w 312"/>
                    <a:gd name="T17" fmla="*/ 24 h 242"/>
                    <a:gd name="T18" fmla="*/ 156 w 312"/>
                    <a:gd name="T19" fmla="*/ 60 h 242"/>
                    <a:gd name="T20" fmla="*/ 232 w 312"/>
                    <a:gd name="T21" fmla="*/ 42 h 242"/>
                    <a:gd name="T22" fmla="*/ 272 w 312"/>
                    <a:gd name="T23" fmla="*/ 42 h 242"/>
                    <a:gd name="T24" fmla="*/ 306 w 312"/>
                    <a:gd name="T25" fmla="*/ 42 h 242"/>
                    <a:gd name="T26" fmla="*/ 312 w 312"/>
                    <a:gd name="T27" fmla="*/ 52 h 242"/>
                    <a:gd name="T28" fmla="*/ 310 w 312"/>
                    <a:gd name="T29" fmla="*/ 60 h 242"/>
                    <a:gd name="T30" fmla="*/ 298 w 312"/>
                    <a:gd name="T31" fmla="*/ 66 h 242"/>
                    <a:gd name="T32" fmla="*/ 300 w 312"/>
                    <a:gd name="T33" fmla="*/ 68 h 242"/>
                    <a:gd name="T34" fmla="*/ 304 w 312"/>
                    <a:gd name="T35" fmla="*/ 76 h 242"/>
                    <a:gd name="T36" fmla="*/ 298 w 312"/>
                    <a:gd name="T37" fmla="*/ 82 h 242"/>
                    <a:gd name="T38" fmla="*/ 246 w 312"/>
                    <a:gd name="T39" fmla="*/ 98 h 242"/>
                    <a:gd name="T40" fmla="*/ 252 w 312"/>
                    <a:gd name="T41" fmla="*/ 108 h 242"/>
                    <a:gd name="T42" fmla="*/ 282 w 312"/>
                    <a:gd name="T43" fmla="*/ 100 h 242"/>
                    <a:gd name="T44" fmla="*/ 284 w 312"/>
                    <a:gd name="T45" fmla="*/ 108 h 242"/>
                    <a:gd name="T46" fmla="*/ 280 w 312"/>
                    <a:gd name="T47" fmla="*/ 114 h 242"/>
                    <a:gd name="T48" fmla="*/ 270 w 312"/>
                    <a:gd name="T49" fmla="*/ 120 h 242"/>
                    <a:gd name="T50" fmla="*/ 232 w 312"/>
                    <a:gd name="T51" fmla="*/ 134 h 242"/>
                    <a:gd name="T52" fmla="*/ 194 w 312"/>
                    <a:gd name="T53" fmla="*/ 148 h 242"/>
                    <a:gd name="T54" fmla="*/ 124 w 312"/>
                    <a:gd name="T55" fmla="*/ 202 h 242"/>
                    <a:gd name="T56" fmla="*/ 110 w 312"/>
                    <a:gd name="T57" fmla="*/ 208 h 242"/>
                    <a:gd name="T58" fmla="*/ 90 w 312"/>
                    <a:gd name="T59" fmla="*/ 210 h 242"/>
                    <a:gd name="T60" fmla="*/ 22 w 312"/>
                    <a:gd name="T61" fmla="*/ 242 h 242"/>
                    <a:gd name="T62" fmla="*/ 10 w 312"/>
                    <a:gd name="T63" fmla="*/ 224 h 242"/>
                    <a:gd name="T64" fmla="*/ 2 w 312"/>
                    <a:gd name="T65" fmla="*/ 202 h 242"/>
                    <a:gd name="T66" fmla="*/ 0 w 312"/>
                    <a:gd name="T67" fmla="*/ 172 h 24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12"/>
                    <a:gd name="T103" fmla="*/ 0 h 242"/>
                    <a:gd name="T104" fmla="*/ 312 w 312"/>
                    <a:gd name="T105" fmla="*/ 242 h 24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12" h="242">
                      <a:moveTo>
                        <a:pt x="0" y="172"/>
                      </a:moveTo>
                      <a:lnTo>
                        <a:pt x="0" y="172"/>
                      </a:lnTo>
                      <a:lnTo>
                        <a:pt x="30" y="160"/>
                      </a:lnTo>
                      <a:lnTo>
                        <a:pt x="54" y="148"/>
                      </a:lnTo>
                      <a:lnTo>
                        <a:pt x="64" y="142"/>
                      </a:lnTo>
                      <a:lnTo>
                        <a:pt x="70" y="134"/>
                      </a:lnTo>
                      <a:lnTo>
                        <a:pt x="132" y="44"/>
                      </a:lnTo>
                      <a:lnTo>
                        <a:pt x="200" y="2"/>
                      </a:lnTo>
                      <a:lnTo>
                        <a:pt x="270" y="0"/>
                      </a:lnTo>
                      <a:lnTo>
                        <a:pt x="272" y="2"/>
                      </a:lnTo>
                      <a:lnTo>
                        <a:pt x="274" y="8"/>
                      </a:lnTo>
                      <a:lnTo>
                        <a:pt x="274" y="12"/>
                      </a:lnTo>
                      <a:lnTo>
                        <a:pt x="270" y="14"/>
                      </a:lnTo>
                      <a:lnTo>
                        <a:pt x="266" y="18"/>
                      </a:lnTo>
                      <a:lnTo>
                        <a:pt x="258" y="20"/>
                      </a:lnTo>
                      <a:lnTo>
                        <a:pt x="214" y="24"/>
                      </a:lnTo>
                      <a:lnTo>
                        <a:pt x="156" y="60"/>
                      </a:lnTo>
                      <a:lnTo>
                        <a:pt x="232" y="42"/>
                      </a:lnTo>
                      <a:lnTo>
                        <a:pt x="246" y="42"/>
                      </a:lnTo>
                      <a:lnTo>
                        <a:pt x="272" y="42"/>
                      </a:lnTo>
                      <a:lnTo>
                        <a:pt x="306" y="42"/>
                      </a:lnTo>
                      <a:lnTo>
                        <a:pt x="308" y="46"/>
                      </a:lnTo>
                      <a:lnTo>
                        <a:pt x="312" y="52"/>
                      </a:lnTo>
                      <a:lnTo>
                        <a:pt x="312" y="56"/>
                      </a:lnTo>
                      <a:lnTo>
                        <a:pt x="310" y="60"/>
                      </a:lnTo>
                      <a:lnTo>
                        <a:pt x="306" y="62"/>
                      </a:lnTo>
                      <a:lnTo>
                        <a:pt x="298" y="66"/>
                      </a:lnTo>
                      <a:lnTo>
                        <a:pt x="300" y="68"/>
                      </a:lnTo>
                      <a:lnTo>
                        <a:pt x="302" y="72"/>
                      </a:lnTo>
                      <a:lnTo>
                        <a:pt x="304" y="76"/>
                      </a:lnTo>
                      <a:lnTo>
                        <a:pt x="302" y="78"/>
                      </a:lnTo>
                      <a:lnTo>
                        <a:pt x="298" y="82"/>
                      </a:lnTo>
                      <a:lnTo>
                        <a:pt x="292" y="84"/>
                      </a:lnTo>
                      <a:lnTo>
                        <a:pt x="246" y="98"/>
                      </a:lnTo>
                      <a:lnTo>
                        <a:pt x="200" y="124"/>
                      </a:lnTo>
                      <a:lnTo>
                        <a:pt x="252" y="108"/>
                      </a:lnTo>
                      <a:lnTo>
                        <a:pt x="282" y="100"/>
                      </a:lnTo>
                      <a:lnTo>
                        <a:pt x="284" y="102"/>
                      </a:lnTo>
                      <a:lnTo>
                        <a:pt x="284" y="108"/>
                      </a:lnTo>
                      <a:lnTo>
                        <a:pt x="282" y="110"/>
                      </a:lnTo>
                      <a:lnTo>
                        <a:pt x="280" y="114"/>
                      </a:lnTo>
                      <a:lnTo>
                        <a:pt x="276" y="118"/>
                      </a:lnTo>
                      <a:lnTo>
                        <a:pt x="270" y="120"/>
                      </a:lnTo>
                      <a:lnTo>
                        <a:pt x="232" y="134"/>
                      </a:lnTo>
                      <a:lnTo>
                        <a:pt x="194" y="148"/>
                      </a:lnTo>
                      <a:lnTo>
                        <a:pt x="166" y="172"/>
                      </a:lnTo>
                      <a:lnTo>
                        <a:pt x="124" y="202"/>
                      </a:lnTo>
                      <a:lnTo>
                        <a:pt x="110" y="208"/>
                      </a:lnTo>
                      <a:lnTo>
                        <a:pt x="100" y="210"/>
                      </a:lnTo>
                      <a:lnTo>
                        <a:pt x="90" y="210"/>
                      </a:lnTo>
                      <a:lnTo>
                        <a:pt x="22" y="242"/>
                      </a:lnTo>
                      <a:lnTo>
                        <a:pt x="18" y="238"/>
                      </a:lnTo>
                      <a:lnTo>
                        <a:pt x="10" y="224"/>
                      </a:lnTo>
                      <a:lnTo>
                        <a:pt x="6" y="214"/>
                      </a:lnTo>
                      <a:lnTo>
                        <a:pt x="2" y="202"/>
                      </a:lnTo>
                      <a:lnTo>
                        <a:pt x="0" y="188"/>
                      </a:lnTo>
                      <a:lnTo>
                        <a:pt x="0" y="17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28" name="Freeform 518"/>
                <p:cNvSpPr>
                  <a:spLocks/>
                </p:cNvSpPr>
                <p:nvPr/>
              </p:nvSpPr>
              <p:spPr bwMode="auto">
                <a:xfrm>
                  <a:off x="1586" y="3540"/>
                  <a:ext cx="474" cy="678"/>
                </a:xfrm>
                <a:custGeom>
                  <a:avLst/>
                  <a:gdLst>
                    <a:gd name="T0" fmla="*/ 12 w 474"/>
                    <a:gd name="T1" fmla="*/ 0 h 678"/>
                    <a:gd name="T2" fmla="*/ 90 w 474"/>
                    <a:gd name="T3" fmla="*/ 52 h 678"/>
                    <a:gd name="T4" fmla="*/ 156 w 474"/>
                    <a:gd name="T5" fmla="*/ 104 h 678"/>
                    <a:gd name="T6" fmla="*/ 196 w 474"/>
                    <a:gd name="T7" fmla="*/ 142 h 678"/>
                    <a:gd name="T8" fmla="*/ 226 w 474"/>
                    <a:gd name="T9" fmla="*/ 180 h 678"/>
                    <a:gd name="T10" fmla="*/ 240 w 474"/>
                    <a:gd name="T11" fmla="*/ 218 h 678"/>
                    <a:gd name="T12" fmla="*/ 240 w 474"/>
                    <a:gd name="T13" fmla="*/ 234 h 678"/>
                    <a:gd name="T14" fmla="*/ 232 w 474"/>
                    <a:gd name="T15" fmla="*/ 268 h 678"/>
                    <a:gd name="T16" fmla="*/ 198 w 474"/>
                    <a:gd name="T17" fmla="*/ 372 h 678"/>
                    <a:gd name="T18" fmla="*/ 178 w 474"/>
                    <a:gd name="T19" fmla="*/ 436 h 678"/>
                    <a:gd name="T20" fmla="*/ 172 w 474"/>
                    <a:gd name="T21" fmla="*/ 480 h 678"/>
                    <a:gd name="T22" fmla="*/ 180 w 474"/>
                    <a:gd name="T23" fmla="*/ 476 h 678"/>
                    <a:gd name="T24" fmla="*/ 220 w 474"/>
                    <a:gd name="T25" fmla="*/ 458 h 678"/>
                    <a:gd name="T26" fmla="*/ 260 w 474"/>
                    <a:gd name="T27" fmla="*/ 448 h 678"/>
                    <a:gd name="T28" fmla="*/ 284 w 474"/>
                    <a:gd name="T29" fmla="*/ 446 h 678"/>
                    <a:gd name="T30" fmla="*/ 334 w 474"/>
                    <a:gd name="T31" fmla="*/ 440 h 678"/>
                    <a:gd name="T32" fmla="*/ 384 w 474"/>
                    <a:gd name="T33" fmla="*/ 426 h 678"/>
                    <a:gd name="T34" fmla="*/ 436 w 474"/>
                    <a:gd name="T35" fmla="*/ 406 h 678"/>
                    <a:gd name="T36" fmla="*/ 434 w 474"/>
                    <a:gd name="T37" fmla="*/ 414 h 678"/>
                    <a:gd name="T38" fmla="*/ 434 w 474"/>
                    <a:gd name="T39" fmla="*/ 436 h 678"/>
                    <a:gd name="T40" fmla="*/ 444 w 474"/>
                    <a:gd name="T41" fmla="*/ 464 h 678"/>
                    <a:gd name="T42" fmla="*/ 464 w 474"/>
                    <a:gd name="T43" fmla="*/ 486 h 678"/>
                    <a:gd name="T44" fmla="*/ 474 w 474"/>
                    <a:gd name="T45" fmla="*/ 494 h 678"/>
                    <a:gd name="T46" fmla="*/ 406 w 474"/>
                    <a:gd name="T47" fmla="*/ 542 h 678"/>
                    <a:gd name="T48" fmla="*/ 302 w 474"/>
                    <a:gd name="T49" fmla="*/ 604 h 678"/>
                    <a:gd name="T50" fmla="*/ 238 w 474"/>
                    <a:gd name="T51" fmla="*/ 632 h 678"/>
                    <a:gd name="T52" fmla="*/ 170 w 474"/>
                    <a:gd name="T53" fmla="*/ 658 h 678"/>
                    <a:gd name="T54" fmla="*/ 98 w 474"/>
                    <a:gd name="T55" fmla="*/ 674 h 678"/>
                    <a:gd name="T56" fmla="*/ 92 w 474"/>
                    <a:gd name="T57" fmla="*/ 676 h 678"/>
                    <a:gd name="T58" fmla="*/ 76 w 474"/>
                    <a:gd name="T59" fmla="*/ 676 h 678"/>
                    <a:gd name="T60" fmla="*/ 66 w 474"/>
                    <a:gd name="T61" fmla="*/ 668 h 678"/>
                    <a:gd name="T62" fmla="*/ 56 w 474"/>
                    <a:gd name="T63" fmla="*/ 650 h 678"/>
                    <a:gd name="T64" fmla="*/ 32 w 474"/>
                    <a:gd name="T65" fmla="*/ 582 h 678"/>
                    <a:gd name="T66" fmla="*/ 20 w 474"/>
                    <a:gd name="T67" fmla="*/ 532 h 678"/>
                    <a:gd name="T68" fmla="*/ 6 w 474"/>
                    <a:gd name="T69" fmla="*/ 426 h 678"/>
                    <a:gd name="T70" fmla="*/ 0 w 474"/>
                    <a:gd name="T71" fmla="*/ 324 h 678"/>
                    <a:gd name="T72" fmla="*/ 2 w 474"/>
                    <a:gd name="T73" fmla="*/ 234 h 678"/>
                    <a:gd name="T74" fmla="*/ 6 w 474"/>
                    <a:gd name="T75" fmla="*/ 200 h 678"/>
                    <a:gd name="T76" fmla="*/ 10 w 474"/>
                    <a:gd name="T77" fmla="*/ 134 h 678"/>
                    <a:gd name="T78" fmla="*/ 12 w 474"/>
                    <a:gd name="T79" fmla="*/ 0 h 678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474"/>
                    <a:gd name="T121" fmla="*/ 0 h 678"/>
                    <a:gd name="T122" fmla="*/ 474 w 474"/>
                    <a:gd name="T123" fmla="*/ 678 h 678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474" h="678">
                      <a:moveTo>
                        <a:pt x="12" y="0"/>
                      </a:moveTo>
                      <a:lnTo>
                        <a:pt x="12" y="0"/>
                      </a:lnTo>
                      <a:lnTo>
                        <a:pt x="50" y="26"/>
                      </a:lnTo>
                      <a:lnTo>
                        <a:pt x="90" y="52"/>
                      </a:lnTo>
                      <a:lnTo>
                        <a:pt x="134" y="84"/>
                      </a:lnTo>
                      <a:lnTo>
                        <a:pt x="156" y="104"/>
                      </a:lnTo>
                      <a:lnTo>
                        <a:pt x="176" y="122"/>
                      </a:lnTo>
                      <a:lnTo>
                        <a:pt x="196" y="142"/>
                      </a:lnTo>
                      <a:lnTo>
                        <a:pt x="212" y="162"/>
                      </a:lnTo>
                      <a:lnTo>
                        <a:pt x="226" y="180"/>
                      </a:lnTo>
                      <a:lnTo>
                        <a:pt x="236" y="200"/>
                      </a:lnTo>
                      <a:lnTo>
                        <a:pt x="240" y="218"/>
                      </a:lnTo>
                      <a:lnTo>
                        <a:pt x="242" y="226"/>
                      </a:lnTo>
                      <a:lnTo>
                        <a:pt x="240" y="234"/>
                      </a:lnTo>
                      <a:lnTo>
                        <a:pt x="232" y="268"/>
                      </a:lnTo>
                      <a:lnTo>
                        <a:pt x="222" y="302"/>
                      </a:lnTo>
                      <a:lnTo>
                        <a:pt x="198" y="372"/>
                      </a:lnTo>
                      <a:lnTo>
                        <a:pt x="188" y="406"/>
                      </a:lnTo>
                      <a:lnTo>
                        <a:pt x="178" y="436"/>
                      </a:lnTo>
                      <a:lnTo>
                        <a:pt x="174" y="460"/>
                      </a:lnTo>
                      <a:lnTo>
                        <a:pt x="172" y="480"/>
                      </a:lnTo>
                      <a:lnTo>
                        <a:pt x="180" y="476"/>
                      </a:lnTo>
                      <a:lnTo>
                        <a:pt x="204" y="464"/>
                      </a:lnTo>
                      <a:lnTo>
                        <a:pt x="220" y="458"/>
                      </a:lnTo>
                      <a:lnTo>
                        <a:pt x="240" y="452"/>
                      </a:lnTo>
                      <a:lnTo>
                        <a:pt x="260" y="448"/>
                      </a:lnTo>
                      <a:lnTo>
                        <a:pt x="284" y="446"/>
                      </a:lnTo>
                      <a:lnTo>
                        <a:pt x="308" y="444"/>
                      </a:lnTo>
                      <a:lnTo>
                        <a:pt x="334" y="440"/>
                      </a:lnTo>
                      <a:lnTo>
                        <a:pt x="360" y="432"/>
                      </a:lnTo>
                      <a:lnTo>
                        <a:pt x="384" y="426"/>
                      </a:lnTo>
                      <a:lnTo>
                        <a:pt x="420" y="412"/>
                      </a:lnTo>
                      <a:lnTo>
                        <a:pt x="436" y="406"/>
                      </a:lnTo>
                      <a:lnTo>
                        <a:pt x="434" y="414"/>
                      </a:lnTo>
                      <a:lnTo>
                        <a:pt x="432" y="424"/>
                      </a:lnTo>
                      <a:lnTo>
                        <a:pt x="434" y="436"/>
                      </a:lnTo>
                      <a:lnTo>
                        <a:pt x="438" y="450"/>
                      </a:lnTo>
                      <a:lnTo>
                        <a:pt x="444" y="464"/>
                      </a:lnTo>
                      <a:lnTo>
                        <a:pt x="456" y="480"/>
                      </a:lnTo>
                      <a:lnTo>
                        <a:pt x="464" y="486"/>
                      </a:lnTo>
                      <a:lnTo>
                        <a:pt x="474" y="494"/>
                      </a:lnTo>
                      <a:lnTo>
                        <a:pt x="442" y="518"/>
                      </a:lnTo>
                      <a:lnTo>
                        <a:pt x="406" y="542"/>
                      </a:lnTo>
                      <a:lnTo>
                        <a:pt x="358" y="572"/>
                      </a:lnTo>
                      <a:lnTo>
                        <a:pt x="302" y="604"/>
                      </a:lnTo>
                      <a:lnTo>
                        <a:pt x="270" y="618"/>
                      </a:lnTo>
                      <a:lnTo>
                        <a:pt x="238" y="632"/>
                      </a:lnTo>
                      <a:lnTo>
                        <a:pt x="204" y="646"/>
                      </a:lnTo>
                      <a:lnTo>
                        <a:pt x="170" y="658"/>
                      </a:lnTo>
                      <a:lnTo>
                        <a:pt x="134" y="666"/>
                      </a:lnTo>
                      <a:lnTo>
                        <a:pt x="98" y="674"/>
                      </a:lnTo>
                      <a:lnTo>
                        <a:pt x="92" y="676"/>
                      </a:lnTo>
                      <a:lnTo>
                        <a:pt x="86" y="678"/>
                      </a:lnTo>
                      <a:lnTo>
                        <a:pt x="76" y="676"/>
                      </a:lnTo>
                      <a:lnTo>
                        <a:pt x="72" y="672"/>
                      </a:lnTo>
                      <a:lnTo>
                        <a:pt x="66" y="668"/>
                      </a:lnTo>
                      <a:lnTo>
                        <a:pt x="62" y="660"/>
                      </a:lnTo>
                      <a:lnTo>
                        <a:pt x="56" y="650"/>
                      </a:lnTo>
                      <a:lnTo>
                        <a:pt x="44" y="622"/>
                      </a:lnTo>
                      <a:lnTo>
                        <a:pt x="32" y="582"/>
                      </a:lnTo>
                      <a:lnTo>
                        <a:pt x="20" y="532"/>
                      </a:lnTo>
                      <a:lnTo>
                        <a:pt x="12" y="480"/>
                      </a:lnTo>
                      <a:lnTo>
                        <a:pt x="6" y="426"/>
                      </a:lnTo>
                      <a:lnTo>
                        <a:pt x="2" y="374"/>
                      </a:lnTo>
                      <a:lnTo>
                        <a:pt x="0" y="324"/>
                      </a:lnTo>
                      <a:lnTo>
                        <a:pt x="0" y="276"/>
                      </a:lnTo>
                      <a:lnTo>
                        <a:pt x="2" y="234"/>
                      </a:lnTo>
                      <a:lnTo>
                        <a:pt x="6" y="200"/>
                      </a:lnTo>
                      <a:lnTo>
                        <a:pt x="8" y="168"/>
                      </a:lnTo>
                      <a:lnTo>
                        <a:pt x="10" y="134"/>
                      </a:lnTo>
                      <a:lnTo>
                        <a:pt x="12" y="7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29" name="Freeform 519"/>
                <p:cNvSpPr>
                  <a:spLocks/>
                </p:cNvSpPr>
                <p:nvPr/>
              </p:nvSpPr>
              <p:spPr bwMode="auto">
                <a:xfrm>
                  <a:off x="1586" y="3540"/>
                  <a:ext cx="474" cy="678"/>
                </a:xfrm>
                <a:custGeom>
                  <a:avLst/>
                  <a:gdLst>
                    <a:gd name="T0" fmla="*/ 12 w 474"/>
                    <a:gd name="T1" fmla="*/ 0 h 678"/>
                    <a:gd name="T2" fmla="*/ 90 w 474"/>
                    <a:gd name="T3" fmla="*/ 52 h 678"/>
                    <a:gd name="T4" fmla="*/ 156 w 474"/>
                    <a:gd name="T5" fmla="*/ 104 h 678"/>
                    <a:gd name="T6" fmla="*/ 196 w 474"/>
                    <a:gd name="T7" fmla="*/ 142 h 678"/>
                    <a:gd name="T8" fmla="*/ 226 w 474"/>
                    <a:gd name="T9" fmla="*/ 180 h 678"/>
                    <a:gd name="T10" fmla="*/ 240 w 474"/>
                    <a:gd name="T11" fmla="*/ 218 h 678"/>
                    <a:gd name="T12" fmla="*/ 240 w 474"/>
                    <a:gd name="T13" fmla="*/ 234 h 678"/>
                    <a:gd name="T14" fmla="*/ 232 w 474"/>
                    <a:gd name="T15" fmla="*/ 268 h 678"/>
                    <a:gd name="T16" fmla="*/ 198 w 474"/>
                    <a:gd name="T17" fmla="*/ 372 h 678"/>
                    <a:gd name="T18" fmla="*/ 178 w 474"/>
                    <a:gd name="T19" fmla="*/ 436 h 678"/>
                    <a:gd name="T20" fmla="*/ 172 w 474"/>
                    <a:gd name="T21" fmla="*/ 480 h 678"/>
                    <a:gd name="T22" fmla="*/ 180 w 474"/>
                    <a:gd name="T23" fmla="*/ 476 h 678"/>
                    <a:gd name="T24" fmla="*/ 220 w 474"/>
                    <a:gd name="T25" fmla="*/ 458 h 678"/>
                    <a:gd name="T26" fmla="*/ 260 w 474"/>
                    <a:gd name="T27" fmla="*/ 448 h 678"/>
                    <a:gd name="T28" fmla="*/ 284 w 474"/>
                    <a:gd name="T29" fmla="*/ 446 h 678"/>
                    <a:gd name="T30" fmla="*/ 334 w 474"/>
                    <a:gd name="T31" fmla="*/ 440 h 678"/>
                    <a:gd name="T32" fmla="*/ 384 w 474"/>
                    <a:gd name="T33" fmla="*/ 426 h 678"/>
                    <a:gd name="T34" fmla="*/ 436 w 474"/>
                    <a:gd name="T35" fmla="*/ 406 h 678"/>
                    <a:gd name="T36" fmla="*/ 434 w 474"/>
                    <a:gd name="T37" fmla="*/ 414 h 678"/>
                    <a:gd name="T38" fmla="*/ 434 w 474"/>
                    <a:gd name="T39" fmla="*/ 436 h 678"/>
                    <a:gd name="T40" fmla="*/ 444 w 474"/>
                    <a:gd name="T41" fmla="*/ 464 h 678"/>
                    <a:gd name="T42" fmla="*/ 464 w 474"/>
                    <a:gd name="T43" fmla="*/ 486 h 678"/>
                    <a:gd name="T44" fmla="*/ 474 w 474"/>
                    <a:gd name="T45" fmla="*/ 494 h 678"/>
                    <a:gd name="T46" fmla="*/ 406 w 474"/>
                    <a:gd name="T47" fmla="*/ 542 h 678"/>
                    <a:gd name="T48" fmla="*/ 302 w 474"/>
                    <a:gd name="T49" fmla="*/ 604 h 678"/>
                    <a:gd name="T50" fmla="*/ 238 w 474"/>
                    <a:gd name="T51" fmla="*/ 632 h 678"/>
                    <a:gd name="T52" fmla="*/ 170 w 474"/>
                    <a:gd name="T53" fmla="*/ 658 h 678"/>
                    <a:gd name="T54" fmla="*/ 98 w 474"/>
                    <a:gd name="T55" fmla="*/ 674 h 678"/>
                    <a:gd name="T56" fmla="*/ 92 w 474"/>
                    <a:gd name="T57" fmla="*/ 676 h 678"/>
                    <a:gd name="T58" fmla="*/ 76 w 474"/>
                    <a:gd name="T59" fmla="*/ 676 h 678"/>
                    <a:gd name="T60" fmla="*/ 66 w 474"/>
                    <a:gd name="T61" fmla="*/ 668 h 678"/>
                    <a:gd name="T62" fmla="*/ 56 w 474"/>
                    <a:gd name="T63" fmla="*/ 650 h 678"/>
                    <a:gd name="T64" fmla="*/ 32 w 474"/>
                    <a:gd name="T65" fmla="*/ 582 h 678"/>
                    <a:gd name="T66" fmla="*/ 20 w 474"/>
                    <a:gd name="T67" fmla="*/ 532 h 678"/>
                    <a:gd name="T68" fmla="*/ 6 w 474"/>
                    <a:gd name="T69" fmla="*/ 426 h 678"/>
                    <a:gd name="T70" fmla="*/ 0 w 474"/>
                    <a:gd name="T71" fmla="*/ 324 h 678"/>
                    <a:gd name="T72" fmla="*/ 2 w 474"/>
                    <a:gd name="T73" fmla="*/ 234 h 678"/>
                    <a:gd name="T74" fmla="*/ 6 w 474"/>
                    <a:gd name="T75" fmla="*/ 200 h 678"/>
                    <a:gd name="T76" fmla="*/ 10 w 474"/>
                    <a:gd name="T77" fmla="*/ 134 h 678"/>
                    <a:gd name="T78" fmla="*/ 12 w 474"/>
                    <a:gd name="T79" fmla="*/ 0 h 678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474"/>
                    <a:gd name="T121" fmla="*/ 0 h 678"/>
                    <a:gd name="T122" fmla="*/ 474 w 474"/>
                    <a:gd name="T123" fmla="*/ 678 h 678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474" h="678">
                      <a:moveTo>
                        <a:pt x="12" y="0"/>
                      </a:moveTo>
                      <a:lnTo>
                        <a:pt x="12" y="0"/>
                      </a:lnTo>
                      <a:lnTo>
                        <a:pt x="50" y="26"/>
                      </a:lnTo>
                      <a:lnTo>
                        <a:pt x="90" y="52"/>
                      </a:lnTo>
                      <a:lnTo>
                        <a:pt x="134" y="84"/>
                      </a:lnTo>
                      <a:lnTo>
                        <a:pt x="156" y="104"/>
                      </a:lnTo>
                      <a:lnTo>
                        <a:pt x="176" y="122"/>
                      </a:lnTo>
                      <a:lnTo>
                        <a:pt x="196" y="142"/>
                      </a:lnTo>
                      <a:lnTo>
                        <a:pt x="212" y="162"/>
                      </a:lnTo>
                      <a:lnTo>
                        <a:pt x="226" y="180"/>
                      </a:lnTo>
                      <a:lnTo>
                        <a:pt x="236" y="200"/>
                      </a:lnTo>
                      <a:lnTo>
                        <a:pt x="240" y="218"/>
                      </a:lnTo>
                      <a:lnTo>
                        <a:pt x="242" y="226"/>
                      </a:lnTo>
                      <a:lnTo>
                        <a:pt x="240" y="234"/>
                      </a:lnTo>
                      <a:lnTo>
                        <a:pt x="232" y="268"/>
                      </a:lnTo>
                      <a:lnTo>
                        <a:pt x="222" y="302"/>
                      </a:lnTo>
                      <a:lnTo>
                        <a:pt x="198" y="372"/>
                      </a:lnTo>
                      <a:lnTo>
                        <a:pt x="188" y="406"/>
                      </a:lnTo>
                      <a:lnTo>
                        <a:pt x="178" y="436"/>
                      </a:lnTo>
                      <a:lnTo>
                        <a:pt x="174" y="460"/>
                      </a:lnTo>
                      <a:lnTo>
                        <a:pt x="172" y="480"/>
                      </a:lnTo>
                      <a:lnTo>
                        <a:pt x="180" y="476"/>
                      </a:lnTo>
                      <a:lnTo>
                        <a:pt x="204" y="464"/>
                      </a:lnTo>
                      <a:lnTo>
                        <a:pt x="220" y="458"/>
                      </a:lnTo>
                      <a:lnTo>
                        <a:pt x="240" y="452"/>
                      </a:lnTo>
                      <a:lnTo>
                        <a:pt x="260" y="448"/>
                      </a:lnTo>
                      <a:lnTo>
                        <a:pt x="284" y="446"/>
                      </a:lnTo>
                      <a:lnTo>
                        <a:pt x="308" y="444"/>
                      </a:lnTo>
                      <a:lnTo>
                        <a:pt x="334" y="440"/>
                      </a:lnTo>
                      <a:lnTo>
                        <a:pt x="360" y="432"/>
                      </a:lnTo>
                      <a:lnTo>
                        <a:pt x="384" y="426"/>
                      </a:lnTo>
                      <a:lnTo>
                        <a:pt x="420" y="412"/>
                      </a:lnTo>
                      <a:lnTo>
                        <a:pt x="436" y="406"/>
                      </a:lnTo>
                      <a:lnTo>
                        <a:pt x="434" y="414"/>
                      </a:lnTo>
                      <a:lnTo>
                        <a:pt x="432" y="424"/>
                      </a:lnTo>
                      <a:lnTo>
                        <a:pt x="434" y="436"/>
                      </a:lnTo>
                      <a:lnTo>
                        <a:pt x="438" y="450"/>
                      </a:lnTo>
                      <a:lnTo>
                        <a:pt x="444" y="464"/>
                      </a:lnTo>
                      <a:lnTo>
                        <a:pt x="456" y="480"/>
                      </a:lnTo>
                      <a:lnTo>
                        <a:pt x="464" y="486"/>
                      </a:lnTo>
                      <a:lnTo>
                        <a:pt x="474" y="494"/>
                      </a:lnTo>
                      <a:lnTo>
                        <a:pt x="442" y="518"/>
                      </a:lnTo>
                      <a:lnTo>
                        <a:pt x="406" y="542"/>
                      </a:lnTo>
                      <a:lnTo>
                        <a:pt x="358" y="572"/>
                      </a:lnTo>
                      <a:lnTo>
                        <a:pt x="302" y="604"/>
                      </a:lnTo>
                      <a:lnTo>
                        <a:pt x="270" y="618"/>
                      </a:lnTo>
                      <a:lnTo>
                        <a:pt x="238" y="632"/>
                      </a:lnTo>
                      <a:lnTo>
                        <a:pt x="204" y="646"/>
                      </a:lnTo>
                      <a:lnTo>
                        <a:pt x="170" y="658"/>
                      </a:lnTo>
                      <a:lnTo>
                        <a:pt x="134" y="666"/>
                      </a:lnTo>
                      <a:lnTo>
                        <a:pt x="98" y="674"/>
                      </a:lnTo>
                      <a:lnTo>
                        <a:pt x="92" y="676"/>
                      </a:lnTo>
                      <a:lnTo>
                        <a:pt x="86" y="678"/>
                      </a:lnTo>
                      <a:lnTo>
                        <a:pt x="76" y="676"/>
                      </a:lnTo>
                      <a:lnTo>
                        <a:pt x="72" y="672"/>
                      </a:lnTo>
                      <a:lnTo>
                        <a:pt x="66" y="668"/>
                      </a:lnTo>
                      <a:lnTo>
                        <a:pt x="62" y="660"/>
                      </a:lnTo>
                      <a:lnTo>
                        <a:pt x="56" y="650"/>
                      </a:lnTo>
                      <a:lnTo>
                        <a:pt x="44" y="622"/>
                      </a:lnTo>
                      <a:lnTo>
                        <a:pt x="32" y="582"/>
                      </a:lnTo>
                      <a:lnTo>
                        <a:pt x="20" y="532"/>
                      </a:lnTo>
                      <a:lnTo>
                        <a:pt x="12" y="480"/>
                      </a:lnTo>
                      <a:lnTo>
                        <a:pt x="6" y="426"/>
                      </a:lnTo>
                      <a:lnTo>
                        <a:pt x="2" y="374"/>
                      </a:lnTo>
                      <a:lnTo>
                        <a:pt x="0" y="324"/>
                      </a:lnTo>
                      <a:lnTo>
                        <a:pt x="0" y="276"/>
                      </a:lnTo>
                      <a:lnTo>
                        <a:pt x="2" y="234"/>
                      </a:lnTo>
                      <a:lnTo>
                        <a:pt x="6" y="200"/>
                      </a:lnTo>
                      <a:lnTo>
                        <a:pt x="8" y="168"/>
                      </a:lnTo>
                      <a:lnTo>
                        <a:pt x="10" y="134"/>
                      </a:lnTo>
                      <a:lnTo>
                        <a:pt x="12" y="7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30" name="Freeform 520"/>
                <p:cNvSpPr>
                  <a:spLocks/>
                </p:cNvSpPr>
                <p:nvPr/>
              </p:nvSpPr>
              <p:spPr bwMode="auto">
                <a:xfrm>
                  <a:off x="1652" y="3562"/>
                  <a:ext cx="142" cy="370"/>
                </a:xfrm>
                <a:custGeom>
                  <a:avLst/>
                  <a:gdLst>
                    <a:gd name="T0" fmla="*/ 0 w 142"/>
                    <a:gd name="T1" fmla="*/ 0 h 370"/>
                    <a:gd name="T2" fmla="*/ 0 w 142"/>
                    <a:gd name="T3" fmla="*/ 0 h 370"/>
                    <a:gd name="T4" fmla="*/ 10 w 142"/>
                    <a:gd name="T5" fmla="*/ 8 h 370"/>
                    <a:gd name="T6" fmla="*/ 32 w 142"/>
                    <a:gd name="T7" fmla="*/ 30 h 370"/>
                    <a:gd name="T8" fmla="*/ 62 w 142"/>
                    <a:gd name="T9" fmla="*/ 64 h 370"/>
                    <a:gd name="T10" fmla="*/ 78 w 142"/>
                    <a:gd name="T11" fmla="*/ 84 h 370"/>
                    <a:gd name="T12" fmla="*/ 92 w 142"/>
                    <a:gd name="T13" fmla="*/ 108 h 370"/>
                    <a:gd name="T14" fmla="*/ 108 w 142"/>
                    <a:gd name="T15" fmla="*/ 134 h 370"/>
                    <a:gd name="T16" fmla="*/ 120 w 142"/>
                    <a:gd name="T17" fmla="*/ 162 h 370"/>
                    <a:gd name="T18" fmla="*/ 132 w 142"/>
                    <a:gd name="T19" fmla="*/ 194 h 370"/>
                    <a:gd name="T20" fmla="*/ 138 w 142"/>
                    <a:gd name="T21" fmla="*/ 226 h 370"/>
                    <a:gd name="T22" fmla="*/ 142 w 142"/>
                    <a:gd name="T23" fmla="*/ 260 h 370"/>
                    <a:gd name="T24" fmla="*/ 142 w 142"/>
                    <a:gd name="T25" fmla="*/ 276 h 370"/>
                    <a:gd name="T26" fmla="*/ 142 w 142"/>
                    <a:gd name="T27" fmla="*/ 294 h 370"/>
                    <a:gd name="T28" fmla="*/ 140 w 142"/>
                    <a:gd name="T29" fmla="*/ 312 h 370"/>
                    <a:gd name="T30" fmla="*/ 136 w 142"/>
                    <a:gd name="T31" fmla="*/ 332 h 370"/>
                    <a:gd name="T32" fmla="*/ 130 w 142"/>
                    <a:gd name="T33" fmla="*/ 350 h 370"/>
                    <a:gd name="T34" fmla="*/ 122 w 142"/>
                    <a:gd name="T35" fmla="*/ 370 h 370"/>
                    <a:gd name="T36" fmla="*/ 122 w 142"/>
                    <a:gd name="T37" fmla="*/ 370 h 370"/>
                    <a:gd name="T38" fmla="*/ 124 w 142"/>
                    <a:gd name="T39" fmla="*/ 362 h 370"/>
                    <a:gd name="T40" fmla="*/ 128 w 142"/>
                    <a:gd name="T41" fmla="*/ 340 h 370"/>
                    <a:gd name="T42" fmla="*/ 130 w 142"/>
                    <a:gd name="T43" fmla="*/ 306 h 370"/>
                    <a:gd name="T44" fmla="*/ 130 w 142"/>
                    <a:gd name="T45" fmla="*/ 286 h 370"/>
                    <a:gd name="T46" fmla="*/ 128 w 142"/>
                    <a:gd name="T47" fmla="*/ 262 h 370"/>
                    <a:gd name="T48" fmla="*/ 122 w 142"/>
                    <a:gd name="T49" fmla="*/ 236 h 370"/>
                    <a:gd name="T50" fmla="*/ 116 w 142"/>
                    <a:gd name="T51" fmla="*/ 208 h 370"/>
                    <a:gd name="T52" fmla="*/ 106 w 142"/>
                    <a:gd name="T53" fmla="*/ 178 h 370"/>
                    <a:gd name="T54" fmla="*/ 94 w 142"/>
                    <a:gd name="T55" fmla="*/ 146 h 370"/>
                    <a:gd name="T56" fmla="*/ 76 w 142"/>
                    <a:gd name="T57" fmla="*/ 112 h 370"/>
                    <a:gd name="T58" fmla="*/ 56 w 142"/>
                    <a:gd name="T59" fmla="*/ 76 h 370"/>
                    <a:gd name="T60" fmla="*/ 30 w 142"/>
                    <a:gd name="T61" fmla="*/ 38 h 370"/>
                    <a:gd name="T62" fmla="*/ 0 w 142"/>
                    <a:gd name="T63" fmla="*/ 0 h 3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142"/>
                    <a:gd name="T97" fmla="*/ 0 h 370"/>
                    <a:gd name="T98" fmla="*/ 142 w 142"/>
                    <a:gd name="T99" fmla="*/ 370 h 3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142" h="37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" y="8"/>
                      </a:lnTo>
                      <a:lnTo>
                        <a:pt x="32" y="30"/>
                      </a:lnTo>
                      <a:lnTo>
                        <a:pt x="62" y="64"/>
                      </a:lnTo>
                      <a:lnTo>
                        <a:pt x="78" y="84"/>
                      </a:lnTo>
                      <a:lnTo>
                        <a:pt x="92" y="108"/>
                      </a:lnTo>
                      <a:lnTo>
                        <a:pt x="108" y="134"/>
                      </a:lnTo>
                      <a:lnTo>
                        <a:pt x="120" y="162"/>
                      </a:lnTo>
                      <a:lnTo>
                        <a:pt x="132" y="194"/>
                      </a:lnTo>
                      <a:lnTo>
                        <a:pt x="138" y="226"/>
                      </a:lnTo>
                      <a:lnTo>
                        <a:pt x="142" y="260"/>
                      </a:lnTo>
                      <a:lnTo>
                        <a:pt x="142" y="276"/>
                      </a:lnTo>
                      <a:lnTo>
                        <a:pt x="142" y="294"/>
                      </a:lnTo>
                      <a:lnTo>
                        <a:pt x="140" y="312"/>
                      </a:lnTo>
                      <a:lnTo>
                        <a:pt x="136" y="332"/>
                      </a:lnTo>
                      <a:lnTo>
                        <a:pt x="130" y="350"/>
                      </a:lnTo>
                      <a:lnTo>
                        <a:pt x="122" y="370"/>
                      </a:lnTo>
                      <a:lnTo>
                        <a:pt x="124" y="362"/>
                      </a:lnTo>
                      <a:lnTo>
                        <a:pt x="128" y="340"/>
                      </a:lnTo>
                      <a:lnTo>
                        <a:pt x="130" y="306"/>
                      </a:lnTo>
                      <a:lnTo>
                        <a:pt x="130" y="286"/>
                      </a:lnTo>
                      <a:lnTo>
                        <a:pt x="128" y="262"/>
                      </a:lnTo>
                      <a:lnTo>
                        <a:pt x="122" y="236"/>
                      </a:lnTo>
                      <a:lnTo>
                        <a:pt x="116" y="208"/>
                      </a:lnTo>
                      <a:lnTo>
                        <a:pt x="106" y="178"/>
                      </a:lnTo>
                      <a:lnTo>
                        <a:pt x="94" y="146"/>
                      </a:lnTo>
                      <a:lnTo>
                        <a:pt x="76" y="112"/>
                      </a:lnTo>
                      <a:lnTo>
                        <a:pt x="56" y="76"/>
                      </a:lnTo>
                      <a:lnTo>
                        <a:pt x="30" y="3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31" name="Freeform 521"/>
                <p:cNvSpPr>
                  <a:spLocks/>
                </p:cNvSpPr>
                <p:nvPr/>
              </p:nvSpPr>
              <p:spPr bwMode="auto">
                <a:xfrm>
                  <a:off x="1652" y="3562"/>
                  <a:ext cx="142" cy="370"/>
                </a:xfrm>
                <a:custGeom>
                  <a:avLst/>
                  <a:gdLst>
                    <a:gd name="T0" fmla="*/ 0 w 142"/>
                    <a:gd name="T1" fmla="*/ 0 h 370"/>
                    <a:gd name="T2" fmla="*/ 0 w 142"/>
                    <a:gd name="T3" fmla="*/ 0 h 370"/>
                    <a:gd name="T4" fmla="*/ 10 w 142"/>
                    <a:gd name="T5" fmla="*/ 8 h 370"/>
                    <a:gd name="T6" fmla="*/ 32 w 142"/>
                    <a:gd name="T7" fmla="*/ 30 h 370"/>
                    <a:gd name="T8" fmla="*/ 62 w 142"/>
                    <a:gd name="T9" fmla="*/ 64 h 370"/>
                    <a:gd name="T10" fmla="*/ 78 w 142"/>
                    <a:gd name="T11" fmla="*/ 84 h 370"/>
                    <a:gd name="T12" fmla="*/ 92 w 142"/>
                    <a:gd name="T13" fmla="*/ 108 h 370"/>
                    <a:gd name="T14" fmla="*/ 108 w 142"/>
                    <a:gd name="T15" fmla="*/ 134 h 370"/>
                    <a:gd name="T16" fmla="*/ 120 w 142"/>
                    <a:gd name="T17" fmla="*/ 162 h 370"/>
                    <a:gd name="T18" fmla="*/ 132 w 142"/>
                    <a:gd name="T19" fmla="*/ 194 h 370"/>
                    <a:gd name="T20" fmla="*/ 138 w 142"/>
                    <a:gd name="T21" fmla="*/ 226 h 370"/>
                    <a:gd name="T22" fmla="*/ 142 w 142"/>
                    <a:gd name="T23" fmla="*/ 260 h 370"/>
                    <a:gd name="T24" fmla="*/ 142 w 142"/>
                    <a:gd name="T25" fmla="*/ 276 h 370"/>
                    <a:gd name="T26" fmla="*/ 142 w 142"/>
                    <a:gd name="T27" fmla="*/ 294 h 370"/>
                    <a:gd name="T28" fmla="*/ 140 w 142"/>
                    <a:gd name="T29" fmla="*/ 312 h 370"/>
                    <a:gd name="T30" fmla="*/ 136 w 142"/>
                    <a:gd name="T31" fmla="*/ 332 h 370"/>
                    <a:gd name="T32" fmla="*/ 130 w 142"/>
                    <a:gd name="T33" fmla="*/ 350 h 370"/>
                    <a:gd name="T34" fmla="*/ 122 w 142"/>
                    <a:gd name="T35" fmla="*/ 370 h 370"/>
                    <a:gd name="T36" fmla="*/ 122 w 142"/>
                    <a:gd name="T37" fmla="*/ 370 h 370"/>
                    <a:gd name="T38" fmla="*/ 124 w 142"/>
                    <a:gd name="T39" fmla="*/ 362 h 370"/>
                    <a:gd name="T40" fmla="*/ 128 w 142"/>
                    <a:gd name="T41" fmla="*/ 340 h 370"/>
                    <a:gd name="T42" fmla="*/ 130 w 142"/>
                    <a:gd name="T43" fmla="*/ 306 h 370"/>
                    <a:gd name="T44" fmla="*/ 130 w 142"/>
                    <a:gd name="T45" fmla="*/ 286 h 370"/>
                    <a:gd name="T46" fmla="*/ 128 w 142"/>
                    <a:gd name="T47" fmla="*/ 262 h 370"/>
                    <a:gd name="T48" fmla="*/ 122 w 142"/>
                    <a:gd name="T49" fmla="*/ 236 h 370"/>
                    <a:gd name="T50" fmla="*/ 116 w 142"/>
                    <a:gd name="T51" fmla="*/ 208 h 370"/>
                    <a:gd name="T52" fmla="*/ 106 w 142"/>
                    <a:gd name="T53" fmla="*/ 178 h 370"/>
                    <a:gd name="T54" fmla="*/ 94 w 142"/>
                    <a:gd name="T55" fmla="*/ 146 h 370"/>
                    <a:gd name="T56" fmla="*/ 76 w 142"/>
                    <a:gd name="T57" fmla="*/ 112 h 370"/>
                    <a:gd name="T58" fmla="*/ 56 w 142"/>
                    <a:gd name="T59" fmla="*/ 76 h 370"/>
                    <a:gd name="T60" fmla="*/ 30 w 142"/>
                    <a:gd name="T61" fmla="*/ 38 h 370"/>
                    <a:gd name="T62" fmla="*/ 0 w 142"/>
                    <a:gd name="T63" fmla="*/ 0 h 3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142"/>
                    <a:gd name="T97" fmla="*/ 0 h 370"/>
                    <a:gd name="T98" fmla="*/ 142 w 142"/>
                    <a:gd name="T99" fmla="*/ 370 h 3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142" h="37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" y="8"/>
                      </a:lnTo>
                      <a:lnTo>
                        <a:pt x="32" y="30"/>
                      </a:lnTo>
                      <a:lnTo>
                        <a:pt x="62" y="64"/>
                      </a:lnTo>
                      <a:lnTo>
                        <a:pt x="78" y="84"/>
                      </a:lnTo>
                      <a:lnTo>
                        <a:pt x="92" y="108"/>
                      </a:lnTo>
                      <a:lnTo>
                        <a:pt x="108" y="134"/>
                      </a:lnTo>
                      <a:lnTo>
                        <a:pt x="120" y="162"/>
                      </a:lnTo>
                      <a:lnTo>
                        <a:pt x="132" y="194"/>
                      </a:lnTo>
                      <a:lnTo>
                        <a:pt x="138" y="226"/>
                      </a:lnTo>
                      <a:lnTo>
                        <a:pt x="142" y="260"/>
                      </a:lnTo>
                      <a:lnTo>
                        <a:pt x="142" y="276"/>
                      </a:lnTo>
                      <a:lnTo>
                        <a:pt x="142" y="294"/>
                      </a:lnTo>
                      <a:lnTo>
                        <a:pt x="140" y="312"/>
                      </a:lnTo>
                      <a:lnTo>
                        <a:pt x="136" y="332"/>
                      </a:lnTo>
                      <a:lnTo>
                        <a:pt x="130" y="350"/>
                      </a:lnTo>
                      <a:lnTo>
                        <a:pt x="122" y="370"/>
                      </a:lnTo>
                      <a:lnTo>
                        <a:pt x="124" y="362"/>
                      </a:lnTo>
                      <a:lnTo>
                        <a:pt x="128" y="340"/>
                      </a:lnTo>
                      <a:lnTo>
                        <a:pt x="130" y="306"/>
                      </a:lnTo>
                      <a:lnTo>
                        <a:pt x="130" y="286"/>
                      </a:lnTo>
                      <a:lnTo>
                        <a:pt x="128" y="262"/>
                      </a:lnTo>
                      <a:lnTo>
                        <a:pt x="122" y="236"/>
                      </a:lnTo>
                      <a:lnTo>
                        <a:pt x="116" y="208"/>
                      </a:lnTo>
                      <a:lnTo>
                        <a:pt x="106" y="178"/>
                      </a:lnTo>
                      <a:lnTo>
                        <a:pt x="94" y="146"/>
                      </a:lnTo>
                      <a:lnTo>
                        <a:pt x="76" y="112"/>
                      </a:lnTo>
                      <a:lnTo>
                        <a:pt x="56" y="76"/>
                      </a:lnTo>
                      <a:lnTo>
                        <a:pt x="30" y="38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32" name="Freeform 522"/>
                <p:cNvSpPr>
                  <a:spLocks/>
                </p:cNvSpPr>
                <p:nvPr/>
              </p:nvSpPr>
              <p:spPr bwMode="auto">
                <a:xfrm>
                  <a:off x="2150" y="3390"/>
                  <a:ext cx="8" cy="14"/>
                </a:xfrm>
                <a:custGeom>
                  <a:avLst/>
                  <a:gdLst>
                    <a:gd name="T0" fmla="*/ 6 w 8"/>
                    <a:gd name="T1" fmla="*/ 0 h 14"/>
                    <a:gd name="T2" fmla="*/ 6 w 8"/>
                    <a:gd name="T3" fmla="*/ 0 h 14"/>
                    <a:gd name="T4" fmla="*/ 8 w 8"/>
                    <a:gd name="T5" fmla="*/ 6 h 14"/>
                    <a:gd name="T6" fmla="*/ 6 w 8"/>
                    <a:gd name="T7" fmla="*/ 10 h 14"/>
                    <a:gd name="T8" fmla="*/ 0 w 8"/>
                    <a:gd name="T9" fmla="*/ 14 h 14"/>
                    <a:gd name="T10" fmla="*/ 0 w 8"/>
                    <a:gd name="T11" fmla="*/ 14 h 14"/>
                    <a:gd name="T12" fmla="*/ 2 w 8"/>
                    <a:gd name="T13" fmla="*/ 8 h 14"/>
                    <a:gd name="T14" fmla="*/ 6 w 8"/>
                    <a:gd name="T15" fmla="*/ 0 h 1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8"/>
                    <a:gd name="T25" fmla="*/ 0 h 14"/>
                    <a:gd name="T26" fmla="*/ 8 w 8"/>
                    <a:gd name="T27" fmla="*/ 14 h 14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8" h="14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8" y="6"/>
                      </a:lnTo>
                      <a:lnTo>
                        <a:pt x="6" y="10"/>
                      </a:lnTo>
                      <a:lnTo>
                        <a:pt x="0" y="14"/>
                      </a:lnTo>
                      <a:lnTo>
                        <a:pt x="2" y="8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33" name="Freeform 523"/>
                <p:cNvSpPr>
                  <a:spLocks/>
                </p:cNvSpPr>
                <p:nvPr/>
              </p:nvSpPr>
              <p:spPr bwMode="auto">
                <a:xfrm>
                  <a:off x="2150" y="3390"/>
                  <a:ext cx="8" cy="14"/>
                </a:xfrm>
                <a:custGeom>
                  <a:avLst/>
                  <a:gdLst>
                    <a:gd name="T0" fmla="*/ 6 w 8"/>
                    <a:gd name="T1" fmla="*/ 0 h 14"/>
                    <a:gd name="T2" fmla="*/ 6 w 8"/>
                    <a:gd name="T3" fmla="*/ 0 h 14"/>
                    <a:gd name="T4" fmla="*/ 8 w 8"/>
                    <a:gd name="T5" fmla="*/ 6 h 14"/>
                    <a:gd name="T6" fmla="*/ 6 w 8"/>
                    <a:gd name="T7" fmla="*/ 10 h 14"/>
                    <a:gd name="T8" fmla="*/ 0 w 8"/>
                    <a:gd name="T9" fmla="*/ 14 h 14"/>
                    <a:gd name="T10" fmla="*/ 0 w 8"/>
                    <a:gd name="T11" fmla="*/ 14 h 14"/>
                    <a:gd name="T12" fmla="*/ 2 w 8"/>
                    <a:gd name="T13" fmla="*/ 8 h 14"/>
                    <a:gd name="T14" fmla="*/ 6 w 8"/>
                    <a:gd name="T15" fmla="*/ 0 h 1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8"/>
                    <a:gd name="T25" fmla="*/ 0 h 14"/>
                    <a:gd name="T26" fmla="*/ 8 w 8"/>
                    <a:gd name="T27" fmla="*/ 14 h 14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8" h="14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8" y="6"/>
                      </a:lnTo>
                      <a:lnTo>
                        <a:pt x="6" y="10"/>
                      </a:lnTo>
                      <a:lnTo>
                        <a:pt x="0" y="14"/>
                      </a:lnTo>
                      <a:lnTo>
                        <a:pt x="2" y="8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34" name="Freeform 524"/>
                <p:cNvSpPr>
                  <a:spLocks/>
                </p:cNvSpPr>
                <p:nvPr/>
              </p:nvSpPr>
              <p:spPr bwMode="auto">
                <a:xfrm>
                  <a:off x="1998" y="3318"/>
                  <a:ext cx="116" cy="110"/>
                </a:xfrm>
                <a:custGeom>
                  <a:avLst/>
                  <a:gdLst>
                    <a:gd name="T0" fmla="*/ 116 w 116"/>
                    <a:gd name="T1" fmla="*/ 84 h 110"/>
                    <a:gd name="T2" fmla="*/ 116 w 116"/>
                    <a:gd name="T3" fmla="*/ 84 h 110"/>
                    <a:gd name="T4" fmla="*/ 108 w 116"/>
                    <a:gd name="T5" fmla="*/ 84 h 110"/>
                    <a:gd name="T6" fmla="*/ 88 w 116"/>
                    <a:gd name="T7" fmla="*/ 78 h 110"/>
                    <a:gd name="T8" fmla="*/ 74 w 116"/>
                    <a:gd name="T9" fmla="*/ 74 h 110"/>
                    <a:gd name="T10" fmla="*/ 62 w 116"/>
                    <a:gd name="T11" fmla="*/ 68 h 110"/>
                    <a:gd name="T12" fmla="*/ 48 w 116"/>
                    <a:gd name="T13" fmla="*/ 60 h 110"/>
                    <a:gd name="T14" fmla="*/ 36 w 116"/>
                    <a:gd name="T15" fmla="*/ 52 h 110"/>
                    <a:gd name="T16" fmla="*/ 36 w 116"/>
                    <a:gd name="T17" fmla="*/ 52 h 110"/>
                    <a:gd name="T18" fmla="*/ 18 w 116"/>
                    <a:gd name="T19" fmla="*/ 30 h 110"/>
                    <a:gd name="T20" fmla="*/ 6 w 116"/>
                    <a:gd name="T21" fmla="*/ 14 h 110"/>
                    <a:gd name="T22" fmla="*/ 2 w 116"/>
                    <a:gd name="T23" fmla="*/ 4 h 110"/>
                    <a:gd name="T24" fmla="*/ 0 w 116"/>
                    <a:gd name="T25" fmla="*/ 0 h 110"/>
                    <a:gd name="T26" fmla="*/ 0 w 116"/>
                    <a:gd name="T27" fmla="*/ 0 h 110"/>
                    <a:gd name="T28" fmla="*/ 4 w 116"/>
                    <a:gd name="T29" fmla="*/ 12 h 110"/>
                    <a:gd name="T30" fmla="*/ 14 w 116"/>
                    <a:gd name="T31" fmla="*/ 38 h 110"/>
                    <a:gd name="T32" fmla="*/ 22 w 116"/>
                    <a:gd name="T33" fmla="*/ 54 h 110"/>
                    <a:gd name="T34" fmla="*/ 30 w 116"/>
                    <a:gd name="T35" fmla="*/ 70 h 110"/>
                    <a:gd name="T36" fmla="*/ 40 w 116"/>
                    <a:gd name="T37" fmla="*/ 84 h 110"/>
                    <a:gd name="T38" fmla="*/ 52 w 116"/>
                    <a:gd name="T39" fmla="*/ 98 h 110"/>
                    <a:gd name="T40" fmla="*/ 52 w 116"/>
                    <a:gd name="T41" fmla="*/ 98 h 110"/>
                    <a:gd name="T42" fmla="*/ 64 w 116"/>
                    <a:gd name="T43" fmla="*/ 106 h 110"/>
                    <a:gd name="T44" fmla="*/ 74 w 116"/>
                    <a:gd name="T45" fmla="*/ 110 h 110"/>
                    <a:gd name="T46" fmla="*/ 84 w 116"/>
                    <a:gd name="T47" fmla="*/ 110 h 110"/>
                    <a:gd name="T48" fmla="*/ 92 w 116"/>
                    <a:gd name="T49" fmla="*/ 108 h 110"/>
                    <a:gd name="T50" fmla="*/ 100 w 116"/>
                    <a:gd name="T51" fmla="*/ 102 h 110"/>
                    <a:gd name="T52" fmla="*/ 106 w 116"/>
                    <a:gd name="T53" fmla="*/ 96 h 110"/>
                    <a:gd name="T54" fmla="*/ 116 w 116"/>
                    <a:gd name="T55" fmla="*/ 84 h 110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116"/>
                    <a:gd name="T85" fmla="*/ 0 h 110"/>
                    <a:gd name="T86" fmla="*/ 116 w 116"/>
                    <a:gd name="T87" fmla="*/ 110 h 110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116" h="110">
                      <a:moveTo>
                        <a:pt x="116" y="84"/>
                      </a:moveTo>
                      <a:lnTo>
                        <a:pt x="116" y="84"/>
                      </a:lnTo>
                      <a:lnTo>
                        <a:pt x="108" y="84"/>
                      </a:lnTo>
                      <a:lnTo>
                        <a:pt x="88" y="78"/>
                      </a:lnTo>
                      <a:lnTo>
                        <a:pt x="74" y="74"/>
                      </a:lnTo>
                      <a:lnTo>
                        <a:pt x="62" y="68"/>
                      </a:lnTo>
                      <a:lnTo>
                        <a:pt x="48" y="60"/>
                      </a:lnTo>
                      <a:lnTo>
                        <a:pt x="36" y="52"/>
                      </a:lnTo>
                      <a:lnTo>
                        <a:pt x="18" y="30"/>
                      </a:lnTo>
                      <a:lnTo>
                        <a:pt x="6" y="14"/>
                      </a:lnTo>
                      <a:lnTo>
                        <a:pt x="2" y="4"/>
                      </a:lnTo>
                      <a:lnTo>
                        <a:pt x="0" y="0"/>
                      </a:lnTo>
                      <a:lnTo>
                        <a:pt x="4" y="12"/>
                      </a:lnTo>
                      <a:lnTo>
                        <a:pt x="14" y="38"/>
                      </a:lnTo>
                      <a:lnTo>
                        <a:pt x="22" y="54"/>
                      </a:lnTo>
                      <a:lnTo>
                        <a:pt x="30" y="70"/>
                      </a:lnTo>
                      <a:lnTo>
                        <a:pt x="40" y="84"/>
                      </a:lnTo>
                      <a:lnTo>
                        <a:pt x="52" y="98"/>
                      </a:lnTo>
                      <a:lnTo>
                        <a:pt x="64" y="106"/>
                      </a:lnTo>
                      <a:lnTo>
                        <a:pt x="74" y="110"/>
                      </a:lnTo>
                      <a:lnTo>
                        <a:pt x="84" y="110"/>
                      </a:lnTo>
                      <a:lnTo>
                        <a:pt x="92" y="108"/>
                      </a:lnTo>
                      <a:lnTo>
                        <a:pt x="100" y="102"/>
                      </a:lnTo>
                      <a:lnTo>
                        <a:pt x="106" y="96"/>
                      </a:lnTo>
                      <a:lnTo>
                        <a:pt x="116" y="84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35" name="Freeform 525"/>
                <p:cNvSpPr>
                  <a:spLocks/>
                </p:cNvSpPr>
                <p:nvPr/>
              </p:nvSpPr>
              <p:spPr bwMode="auto">
                <a:xfrm>
                  <a:off x="1998" y="3318"/>
                  <a:ext cx="116" cy="110"/>
                </a:xfrm>
                <a:custGeom>
                  <a:avLst/>
                  <a:gdLst>
                    <a:gd name="T0" fmla="*/ 116 w 116"/>
                    <a:gd name="T1" fmla="*/ 84 h 110"/>
                    <a:gd name="T2" fmla="*/ 116 w 116"/>
                    <a:gd name="T3" fmla="*/ 84 h 110"/>
                    <a:gd name="T4" fmla="*/ 108 w 116"/>
                    <a:gd name="T5" fmla="*/ 84 h 110"/>
                    <a:gd name="T6" fmla="*/ 88 w 116"/>
                    <a:gd name="T7" fmla="*/ 78 h 110"/>
                    <a:gd name="T8" fmla="*/ 74 w 116"/>
                    <a:gd name="T9" fmla="*/ 74 h 110"/>
                    <a:gd name="T10" fmla="*/ 62 w 116"/>
                    <a:gd name="T11" fmla="*/ 68 h 110"/>
                    <a:gd name="T12" fmla="*/ 48 w 116"/>
                    <a:gd name="T13" fmla="*/ 60 h 110"/>
                    <a:gd name="T14" fmla="*/ 36 w 116"/>
                    <a:gd name="T15" fmla="*/ 52 h 110"/>
                    <a:gd name="T16" fmla="*/ 36 w 116"/>
                    <a:gd name="T17" fmla="*/ 52 h 110"/>
                    <a:gd name="T18" fmla="*/ 18 w 116"/>
                    <a:gd name="T19" fmla="*/ 30 h 110"/>
                    <a:gd name="T20" fmla="*/ 6 w 116"/>
                    <a:gd name="T21" fmla="*/ 14 h 110"/>
                    <a:gd name="T22" fmla="*/ 2 w 116"/>
                    <a:gd name="T23" fmla="*/ 4 h 110"/>
                    <a:gd name="T24" fmla="*/ 0 w 116"/>
                    <a:gd name="T25" fmla="*/ 0 h 110"/>
                    <a:gd name="T26" fmla="*/ 0 w 116"/>
                    <a:gd name="T27" fmla="*/ 0 h 110"/>
                    <a:gd name="T28" fmla="*/ 4 w 116"/>
                    <a:gd name="T29" fmla="*/ 12 h 110"/>
                    <a:gd name="T30" fmla="*/ 14 w 116"/>
                    <a:gd name="T31" fmla="*/ 38 h 110"/>
                    <a:gd name="T32" fmla="*/ 22 w 116"/>
                    <a:gd name="T33" fmla="*/ 54 h 110"/>
                    <a:gd name="T34" fmla="*/ 30 w 116"/>
                    <a:gd name="T35" fmla="*/ 70 h 110"/>
                    <a:gd name="T36" fmla="*/ 40 w 116"/>
                    <a:gd name="T37" fmla="*/ 84 h 110"/>
                    <a:gd name="T38" fmla="*/ 52 w 116"/>
                    <a:gd name="T39" fmla="*/ 98 h 110"/>
                    <a:gd name="T40" fmla="*/ 52 w 116"/>
                    <a:gd name="T41" fmla="*/ 98 h 110"/>
                    <a:gd name="T42" fmla="*/ 64 w 116"/>
                    <a:gd name="T43" fmla="*/ 106 h 110"/>
                    <a:gd name="T44" fmla="*/ 74 w 116"/>
                    <a:gd name="T45" fmla="*/ 110 h 110"/>
                    <a:gd name="T46" fmla="*/ 84 w 116"/>
                    <a:gd name="T47" fmla="*/ 110 h 110"/>
                    <a:gd name="T48" fmla="*/ 92 w 116"/>
                    <a:gd name="T49" fmla="*/ 108 h 110"/>
                    <a:gd name="T50" fmla="*/ 100 w 116"/>
                    <a:gd name="T51" fmla="*/ 102 h 110"/>
                    <a:gd name="T52" fmla="*/ 106 w 116"/>
                    <a:gd name="T53" fmla="*/ 96 h 110"/>
                    <a:gd name="T54" fmla="*/ 116 w 116"/>
                    <a:gd name="T55" fmla="*/ 84 h 110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116"/>
                    <a:gd name="T85" fmla="*/ 0 h 110"/>
                    <a:gd name="T86" fmla="*/ 116 w 116"/>
                    <a:gd name="T87" fmla="*/ 110 h 110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116" h="110">
                      <a:moveTo>
                        <a:pt x="116" y="84"/>
                      </a:moveTo>
                      <a:lnTo>
                        <a:pt x="116" y="84"/>
                      </a:lnTo>
                      <a:lnTo>
                        <a:pt x="108" y="84"/>
                      </a:lnTo>
                      <a:lnTo>
                        <a:pt x="88" y="78"/>
                      </a:lnTo>
                      <a:lnTo>
                        <a:pt x="74" y="74"/>
                      </a:lnTo>
                      <a:lnTo>
                        <a:pt x="62" y="68"/>
                      </a:lnTo>
                      <a:lnTo>
                        <a:pt x="48" y="60"/>
                      </a:lnTo>
                      <a:lnTo>
                        <a:pt x="36" y="52"/>
                      </a:lnTo>
                      <a:lnTo>
                        <a:pt x="18" y="30"/>
                      </a:lnTo>
                      <a:lnTo>
                        <a:pt x="6" y="14"/>
                      </a:lnTo>
                      <a:lnTo>
                        <a:pt x="2" y="4"/>
                      </a:lnTo>
                      <a:lnTo>
                        <a:pt x="0" y="0"/>
                      </a:lnTo>
                      <a:lnTo>
                        <a:pt x="4" y="12"/>
                      </a:lnTo>
                      <a:lnTo>
                        <a:pt x="14" y="38"/>
                      </a:lnTo>
                      <a:lnTo>
                        <a:pt x="22" y="54"/>
                      </a:lnTo>
                      <a:lnTo>
                        <a:pt x="30" y="70"/>
                      </a:lnTo>
                      <a:lnTo>
                        <a:pt x="40" y="84"/>
                      </a:lnTo>
                      <a:lnTo>
                        <a:pt x="52" y="98"/>
                      </a:lnTo>
                      <a:lnTo>
                        <a:pt x="64" y="106"/>
                      </a:lnTo>
                      <a:lnTo>
                        <a:pt x="74" y="110"/>
                      </a:lnTo>
                      <a:lnTo>
                        <a:pt x="84" y="110"/>
                      </a:lnTo>
                      <a:lnTo>
                        <a:pt x="92" y="108"/>
                      </a:lnTo>
                      <a:lnTo>
                        <a:pt x="100" y="102"/>
                      </a:lnTo>
                      <a:lnTo>
                        <a:pt x="106" y="96"/>
                      </a:lnTo>
                      <a:lnTo>
                        <a:pt x="116" y="8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36" name="Freeform 526"/>
                <p:cNvSpPr>
                  <a:spLocks/>
                </p:cNvSpPr>
                <p:nvPr/>
              </p:nvSpPr>
              <p:spPr bwMode="auto">
                <a:xfrm>
                  <a:off x="2056" y="3240"/>
                  <a:ext cx="86" cy="44"/>
                </a:xfrm>
                <a:custGeom>
                  <a:avLst/>
                  <a:gdLst>
                    <a:gd name="T0" fmla="*/ 78 w 86"/>
                    <a:gd name="T1" fmla="*/ 2 h 44"/>
                    <a:gd name="T2" fmla="*/ 78 w 86"/>
                    <a:gd name="T3" fmla="*/ 2 h 44"/>
                    <a:gd name="T4" fmla="*/ 66 w 86"/>
                    <a:gd name="T5" fmla="*/ 4 h 44"/>
                    <a:gd name="T6" fmla="*/ 52 w 86"/>
                    <a:gd name="T7" fmla="*/ 4 h 44"/>
                    <a:gd name="T8" fmla="*/ 34 w 86"/>
                    <a:gd name="T9" fmla="*/ 2 h 44"/>
                    <a:gd name="T10" fmla="*/ 34 w 86"/>
                    <a:gd name="T11" fmla="*/ 2 h 44"/>
                    <a:gd name="T12" fmla="*/ 16 w 86"/>
                    <a:gd name="T13" fmla="*/ 0 h 44"/>
                    <a:gd name="T14" fmla="*/ 8 w 86"/>
                    <a:gd name="T15" fmla="*/ 2 h 44"/>
                    <a:gd name="T16" fmla="*/ 4 w 86"/>
                    <a:gd name="T17" fmla="*/ 4 h 44"/>
                    <a:gd name="T18" fmla="*/ 0 w 86"/>
                    <a:gd name="T19" fmla="*/ 8 h 44"/>
                    <a:gd name="T20" fmla="*/ 0 w 86"/>
                    <a:gd name="T21" fmla="*/ 12 h 44"/>
                    <a:gd name="T22" fmla="*/ 2 w 86"/>
                    <a:gd name="T23" fmla="*/ 20 h 44"/>
                    <a:gd name="T24" fmla="*/ 10 w 86"/>
                    <a:gd name="T25" fmla="*/ 30 h 44"/>
                    <a:gd name="T26" fmla="*/ 10 w 86"/>
                    <a:gd name="T27" fmla="*/ 30 h 44"/>
                    <a:gd name="T28" fmla="*/ 22 w 86"/>
                    <a:gd name="T29" fmla="*/ 40 h 44"/>
                    <a:gd name="T30" fmla="*/ 34 w 86"/>
                    <a:gd name="T31" fmla="*/ 44 h 44"/>
                    <a:gd name="T32" fmla="*/ 44 w 86"/>
                    <a:gd name="T33" fmla="*/ 44 h 44"/>
                    <a:gd name="T34" fmla="*/ 54 w 86"/>
                    <a:gd name="T35" fmla="*/ 40 h 44"/>
                    <a:gd name="T36" fmla="*/ 62 w 86"/>
                    <a:gd name="T37" fmla="*/ 36 h 44"/>
                    <a:gd name="T38" fmla="*/ 70 w 86"/>
                    <a:gd name="T39" fmla="*/ 28 h 44"/>
                    <a:gd name="T40" fmla="*/ 80 w 86"/>
                    <a:gd name="T41" fmla="*/ 18 h 44"/>
                    <a:gd name="T42" fmla="*/ 80 w 86"/>
                    <a:gd name="T43" fmla="*/ 18 h 44"/>
                    <a:gd name="T44" fmla="*/ 84 w 86"/>
                    <a:gd name="T45" fmla="*/ 14 h 44"/>
                    <a:gd name="T46" fmla="*/ 86 w 86"/>
                    <a:gd name="T47" fmla="*/ 8 h 44"/>
                    <a:gd name="T48" fmla="*/ 84 w 86"/>
                    <a:gd name="T49" fmla="*/ 4 h 44"/>
                    <a:gd name="T50" fmla="*/ 78 w 86"/>
                    <a:gd name="T51" fmla="*/ 2 h 4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86"/>
                    <a:gd name="T79" fmla="*/ 0 h 44"/>
                    <a:gd name="T80" fmla="*/ 86 w 86"/>
                    <a:gd name="T81" fmla="*/ 44 h 44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86" h="44">
                      <a:moveTo>
                        <a:pt x="78" y="2"/>
                      </a:moveTo>
                      <a:lnTo>
                        <a:pt x="78" y="2"/>
                      </a:lnTo>
                      <a:lnTo>
                        <a:pt x="66" y="4"/>
                      </a:lnTo>
                      <a:lnTo>
                        <a:pt x="52" y="4"/>
                      </a:lnTo>
                      <a:lnTo>
                        <a:pt x="34" y="2"/>
                      </a:lnTo>
                      <a:lnTo>
                        <a:pt x="16" y="0"/>
                      </a:lnTo>
                      <a:lnTo>
                        <a:pt x="8" y="2"/>
                      </a:lnTo>
                      <a:lnTo>
                        <a:pt x="4" y="4"/>
                      </a:lnTo>
                      <a:lnTo>
                        <a:pt x="0" y="8"/>
                      </a:lnTo>
                      <a:lnTo>
                        <a:pt x="0" y="12"/>
                      </a:lnTo>
                      <a:lnTo>
                        <a:pt x="2" y="20"/>
                      </a:lnTo>
                      <a:lnTo>
                        <a:pt x="10" y="30"/>
                      </a:lnTo>
                      <a:lnTo>
                        <a:pt x="22" y="40"/>
                      </a:lnTo>
                      <a:lnTo>
                        <a:pt x="34" y="44"/>
                      </a:lnTo>
                      <a:lnTo>
                        <a:pt x="44" y="44"/>
                      </a:lnTo>
                      <a:lnTo>
                        <a:pt x="54" y="40"/>
                      </a:lnTo>
                      <a:lnTo>
                        <a:pt x="62" y="36"/>
                      </a:lnTo>
                      <a:lnTo>
                        <a:pt x="70" y="28"/>
                      </a:lnTo>
                      <a:lnTo>
                        <a:pt x="80" y="18"/>
                      </a:lnTo>
                      <a:lnTo>
                        <a:pt x="84" y="14"/>
                      </a:lnTo>
                      <a:lnTo>
                        <a:pt x="86" y="8"/>
                      </a:lnTo>
                      <a:lnTo>
                        <a:pt x="84" y="4"/>
                      </a:lnTo>
                      <a:lnTo>
                        <a:pt x="78" y="2"/>
                      </a:lnTo>
                      <a:close/>
                    </a:path>
                  </a:pathLst>
                </a:custGeom>
                <a:solidFill>
                  <a:srgbClr val="F09C5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37" name="Freeform 527"/>
                <p:cNvSpPr>
                  <a:spLocks/>
                </p:cNvSpPr>
                <p:nvPr/>
              </p:nvSpPr>
              <p:spPr bwMode="auto">
                <a:xfrm>
                  <a:off x="2056" y="3240"/>
                  <a:ext cx="86" cy="44"/>
                </a:xfrm>
                <a:custGeom>
                  <a:avLst/>
                  <a:gdLst>
                    <a:gd name="T0" fmla="*/ 78 w 86"/>
                    <a:gd name="T1" fmla="*/ 2 h 44"/>
                    <a:gd name="T2" fmla="*/ 78 w 86"/>
                    <a:gd name="T3" fmla="*/ 2 h 44"/>
                    <a:gd name="T4" fmla="*/ 66 w 86"/>
                    <a:gd name="T5" fmla="*/ 4 h 44"/>
                    <a:gd name="T6" fmla="*/ 52 w 86"/>
                    <a:gd name="T7" fmla="*/ 4 h 44"/>
                    <a:gd name="T8" fmla="*/ 34 w 86"/>
                    <a:gd name="T9" fmla="*/ 2 h 44"/>
                    <a:gd name="T10" fmla="*/ 34 w 86"/>
                    <a:gd name="T11" fmla="*/ 2 h 44"/>
                    <a:gd name="T12" fmla="*/ 16 w 86"/>
                    <a:gd name="T13" fmla="*/ 0 h 44"/>
                    <a:gd name="T14" fmla="*/ 8 w 86"/>
                    <a:gd name="T15" fmla="*/ 2 h 44"/>
                    <a:gd name="T16" fmla="*/ 4 w 86"/>
                    <a:gd name="T17" fmla="*/ 4 h 44"/>
                    <a:gd name="T18" fmla="*/ 0 w 86"/>
                    <a:gd name="T19" fmla="*/ 8 h 44"/>
                    <a:gd name="T20" fmla="*/ 0 w 86"/>
                    <a:gd name="T21" fmla="*/ 12 h 44"/>
                    <a:gd name="T22" fmla="*/ 2 w 86"/>
                    <a:gd name="T23" fmla="*/ 20 h 44"/>
                    <a:gd name="T24" fmla="*/ 10 w 86"/>
                    <a:gd name="T25" fmla="*/ 30 h 44"/>
                    <a:gd name="T26" fmla="*/ 10 w 86"/>
                    <a:gd name="T27" fmla="*/ 30 h 44"/>
                    <a:gd name="T28" fmla="*/ 22 w 86"/>
                    <a:gd name="T29" fmla="*/ 40 h 44"/>
                    <a:gd name="T30" fmla="*/ 34 w 86"/>
                    <a:gd name="T31" fmla="*/ 44 h 44"/>
                    <a:gd name="T32" fmla="*/ 44 w 86"/>
                    <a:gd name="T33" fmla="*/ 44 h 44"/>
                    <a:gd name="T34" fmla="*/ 54 w 86"/>
                    <a:gd name="T35" fmla="*/ 40 h 44"/>
                    <a:gd name="T36" fmla="*/ 62 w 86"/>
                    <a:gd name="T37" fmla="*/ 36 h 44"/>
                    <a:gd name="T38" fmla="*/ 70 w 86"/>
                    <a:gd name="T39" fmla="*/ 28 h 44"/>
                    <a:gd name="T40" fmla="*/ 80 w 86"/>
                    <a:gd name="T41" fmla="*/ 18 h 44"/>
                    <a:gd name="T42" fmla="*/ 80 w 86"/>
                    <a:gd name="T43" fmla="*/ 18 h 44"/>
                    <a:gd name="T44" fmla="*/ 84 w 86"/>
                    <a:gd name="T45" fmla="*/ 14 h 44"/>
                    <a:gd name="T46" fmla="*/ 86 w 86"/>
                    <a:gd name="T47" fmla="*/ 8 h 44"/>
                    <a:gd name="T48" fmla="*/ 84 w 86"/>
                    <a:gd name="T49" fmla="*/ 4 h 44"/>
                    <a:gd name="T50" fmla="*/ 78 w 86"/>
                    <a:gd name="T51" fmla="*/ 2 h 4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86"/>
                    <a:gd name="T79" fmla="*/ 0 h 44"/>
                    <a:gd name="T80" fmla="*/ 86 w 86"/>
                    <a:gd name="T81" fmla="*/ 44 h 44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86" h="44">
                      <a:moveTo>
                        <a:pt x="78" y="2"/>
                      </a:moveTo>
                      <a:lnTo>
                        <a:pt x="78" y="2"/>
                      </a:lnTo>
                      <a:lnTo>
                        <a:pt x="66" y="4"/>
                      </a:lnTo>
                      <a:lnTo>
                        <a:pt x="52" y="4"/>
                      </a:lnTo>
                      <a:lnTo>
                        <a:pt x="34" y="2"/>
                      </a:lnTo>
                      <a:lnTo>
                        <a:pt x="16" y="0"/>
                      </a:lnTo>
                      <a:lnTo>
                        <a:pt x="8" y="2"/>
                      </a:lnTo>
                      <a:lnTo>
                        <a:pt x="4" y="4"/>
                      </a:lnTo>
                      <a:lnTo>
                        <a:pt x="0" y="8"/>
                      </a:lnTo>
                      <a:lnTo>
                        <a:pt x="0" y="12"/>
                      </a:lnTo>
                      <a:lnTo>
                        <a:pt x="2" y="20"/>
                      </a:lnTo>
                      <a:lnTo>
                        <a:pt x="10" y="30"/>
                      </a:lnTo>
                      <a:lnTo>
                        <a:pt x="22" y="40"/>
                      </a:lnTo>
                      <a:lnTo>
                        <a:pt x="34" y="44"/>
                      </a:lnTo>
                      <a:lnTo>
                        <a:pt x="44" y="44"/>
                      </a:lnTo>
                      <a:lnTo>
                        <a:pt x="54" y="40"/>
                      </a:lnTo>
                      <a:lnTo>
                        <a:pt x="62" y="36"/>
                      </a:lnTo>
                      <a:lnTo>
                        <a:pt x="70" y="28"/>
                      </a:lnTo>
                      <a:lnTo>
                        <a:pt x="80" y="18"/>
                      </a:lnTo>
                      <a:lnTo>
                        <a:pt x="84" y="14"/>
                      </a:lnTo>
                      <a:lnTo>
                        <a:pt x="86" y="8"/>
                      </a:lnTo>
                      <a:lnTo>
                        <a:pt x="84" y="4"/>
                      </a:lnTo>
                      <a:lnTo>
                        <a:pt x="78" y="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38" name="Freeform 528"/>
                <p:cNvSpPr>
                  <a:spLocks/>
                </p:cNvSpPr>
                <p:nvPr/>
              </p:nvSpPr>
              <p:spPr bwMode="auto">
                <a:xfrm>
                  <a:off x="2198" y="3236"/>
                  <a:ext cx="20" cy="42"/>
                </a:xfrm>
                <a:custGeom>
                  <a:avLst/>
                  <a:gdLst>
                    <a:gd name="T0" fmla="*/ 18 w 20"/>
                    <a:gd name="T1" fmla="*/ 0 h 42"/>
                    <a:gd name="T2" fmla="*/ 18 w 20"/>
                    <a:gd name="T3" fmla="*/ 0 h 42"/>
                    <a:gd name="T4" fmla="*/ 14 w 20"/>
                    <a:gd name="T5" fmla="*/ 2 h 42"/>
                    <a:gd name="T6" fmla="*/ 6 w 20"/>
                    <a:gd name="T7" fmla="*/ 4 h 42"/>
                    <a:gd name="T8" fmla="*/ 6 w 20"/>
                    <a:gd name="T9" fmla="*/ 4 h 42"/>
                    <a:gd name="T10" fmla="*/ 2 w 20"/>
                    <a:gd name="T11" fmla="*/ 4 h 42"/>
                    <a:gd name="T12" fmla="*/ 0 w 20"/>
                    <a:gd name="T13" fmla="*/ 6 h 42"/>
                    <a:gd name="T14" fmla="*/ 0 w 20"/>
                    <a:gd name="T15" fmla="*/ 12 h 42"/>
                    <a:gd name="T16" fmla="*/ 4 w 20"/>
                    <a:gd name="T17" fmla="*/ 16 h 42"/>
                    <a:gd name="T18" fmla="*/ 4 w 20"/>
                    <a:gd name="T19" fmla="*/ 16 h 42"/>
                    <a:gd name="T20" fmla="*/ 12 w 20"/>
                    <a:gd name="T21" fmla="*/ 30 h 42"/>
                    <a:gd name="T22" fmla="*/ 16 w 20"/>
                    <a:gd name="T23" fmla="*/ 36 h 42"/>
                    <a:gd name="T24" fmla="*/ 16 w 20"/>
                    <a:gd name="T25" fmla="*/ 42 h 42"/>
                    <a:gd name="T26" fmla="*/ 16 w 20"/>
                    <a:gd name="T27" fmla="*/ 42 h 42"/>
                    <a:gd name="T28" fmla="*/ 20 w 20"/>
                    <a:gd name="T29" fmla="*/ 30 h 42"/>
                    <a:gd name="T30" fmla="*/ 20 w 20"/>
                    <a:gd name="T31" fmla="*/ 16 h 42"/>
                    <a:gd name="T32" fmla="*/ 18 w 20"/>
                    <a:gd name="T33" fmla="*/ 0 h 4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20"/>
                    <a:gd name="T52" fmla="*/ 0 h 42"/>
                    <a:gd name="T53" fmla="*/ 20 w 20"/>
                    <a:gd name="T54" fmla="*/ 42 h 42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20" h="42">
                      <a:moveTo>
                        <a:pt x="18" y="0"/>
                      </a:moveTo>
                      <a:lnTo>
                        <a:pt x="18" y="0"/>
                      </a:lnTo>
                      <a:lnTo>
                        <a:pt x="14" y="2"/>
                      </a:lnTo>
                      <a:lnTo>
                        <a:pt x="6" y="4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2"/>
                      </a:lnTo>
                      <a:lnTo>
                        <a:pt x="4" y="16"/>
                      </a:lnTo>
                      <a:lnTo>
                        <a:pt x="12" y="30"/>
                      </a:lnTo>
                      <a:lnTo>
                        <a:pt x="16" y="36"/>
                      </a:lnTo>
                      <a:lnTo>
                        <a:pt x="16" y="42"/>
                      </a:lnTo>
                      <a:lnTo>
                        <a:pt x="20" y="30"/>
                      </a:lnTo>
                      <a:lnTo>
                        <a:pt x="20" y="16"/>
                      </a:lnTo>
                      <a:lnTo>
                        <a:pt x="18" y="0"/>
                      </a:lnTo>
                      <a:close/>
                    </a:path>
                  </a:pathLst>
                </a:custGeom>
                <a:solidFill>
                  <a:srgbClr val="F09C5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292439" name="Freeform 529"/>
                <p:cNvSpPr>
                  <a:spLocks/>
                </p:cNvSpPr>
                <p:nvPr/>
              </p:nvSpPr>
              <p:spPr bwMode="auto">
                <a:xfrm>
                  <a:off x="2198" y="3236"/>
                  <a:ext cx="20" cy="42"/>
                </a:xfrm>
                <a:custGeom>
                  <a:avLst/>
                  <a:gdLst>
                    <a:gd name="T0" fmla="*/ 18 w 20"/>
                    <a:gd name="T1" fmla="*/ 0 h 42"/>
                    <a:gd name="T2" fmla="*/ 18 w 20"/>
                    <a:gd name="T3" fmla="*/ 0 h 42"/>
                    <a:gd name="T4" fmla="*/ 14 w 20"/>
                    <a:gd name="T5" fmla="*/ 2 h 42"/>
                    <a:gd name="T6" fmla="*/ 6 w 20"/>
                    <a:gd name="T7" fmla="*/ 4 h 42"/>
                    <a:gd name="T8" fmla="*/ 6 w 20"/>
                    <a:gd name="T9" fmla="*/ 4 h 42"/>
                    <a:gd name="T10" fmla="*/ 2 w 20"/>
                    <a:gd name="T11" fmla="*/ 4 h 42"/>
                    <a:gd name="T12" fmla="*/ 0 w 20"/>
                    <a:gd name="T13" fmla="*/ 6 h 42"/>
                    <a:gd name="T14" fmla="*/ 0 w 20"/>
                    <a:gd name="T15" fmla="*/ 12 h 42"/>
                    <a:gd name="T16" fmla="*/ 4 w 20"/>
                    <a:gd name="T17" fmla="*/ 16 h 42"/>
                    <a:gd name="T18" fmla="*/ 4 w 20"/>
                    <a:gd name="T19" fmla="*/ 16 h 42"/>
                    <a:gd name="T20" fmla="*/ 12 w 20"/>
                    <a:gd name="T21" fmla="*/ 30 h 42"/>
                    <a:gd name="T22" fmla="*/ 16 w 20"/>
                    <a:gd name="T23" fmla="*/ 36 h 42"/>
                    <a:gd name="T24" fmla="*/ 16 w 20"/>
                    <a:gd name="T25" fmla="*/ 42 h 42"/>
                    <a:gd name="T26" fmla="*/ 16 w 20"/>
                    <a:gd name="T27" fmla="*/ 42 h 42"/>
                    <a:gd name="T28" fmla="*/ 20 w 20"/>
                    <a:gd name="T29" fmla="*/ 30 h 42"/>
                    <a:gd name="T30" fmla="*/ 20 w 20"/>
                    <a:gd name="T31" fmla="*/ 16 h 42"/>
                    <a:gd name="T32" fmla="*/ 18 w 20"/>
                    <a:gd name="T33" fmla="*/ 0 h 4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20"/>
                    <a:gd name="T52" fmla="*/ 0 h 42"/>
                    <a:gd name="T53" fmla="*/ 20 w 20"/>
                    <a:gd name="T54" fmla="*/ 42 h 42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20" h="42">
                      <a:moveTo>
                        <a:pt x="18" y="0"/>
                      </a:moveTo>
                      <a:lnTo>
                        <a:pt x="18" y="0"/>
                      </a:lnTo>
                      <a:lnTo>
                        <a:pt x="14" y="2"/>
                      </a:lnTo>
                      <a:lnTo>
                        <a:pt x="6" y="4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2"/>
                      </a:lnTo>
                      <a:lnTo>
                        <a:pt x="4" y="16"/>
                      </a:lnTo>
                      <a:lnTo>
                        <a:pt x="12" y="30"/>
                      </a:lnTo>
                      <a:lnTo>
                        <a:pt x="16" y="36"/>
                      </a:lnTo>
                      <a:lnTo>
                        <a:pt x="16" y="42"/>
                      </a:lnTo>
                      <a:lnTo>
                        <a:pt x="20" y="30"/>
                      </a:lnTo>
                      <a:lnTo>
                        <a:pt x="20" y="16"/>
                      </a:lnTo>
                      <a:lnTo>
                        <a:pt x="18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</p:grpSp>
        </p:grpSp>
      </p:grpSp>
      <p:grpSp>
        <p:nvGrpSpPr>
          <p:cNvPr id="310383" name="Group 3183"/>
          <p:cNvGrpSpPr>
            <a:grpSpLocks/>
          </p:cNvGrpSpPr>
          <p:nvPr/>
        </p:nvGrpSpPr>
        <p:grpSpPr bwMode="auto">
          <a:xfrm>
            <a:off x="6497638" y="2819400"/>
            <a:ext cx="2508250" cy="1098550"/>
            <a:chOff x="4093" y="1776"/>
            <a:chExt cx="1580" cy="692"/>
          </a:xfrm>
        </p:grpSpPr>
        <p:sp>
          <p:nvSpPr>
            <p:cNvPr id="3" name="Text Box 530"/>
            <p:cNvSpPr txBox="1">
              <a:spLocks noChangeArrowheads="1"/>
            </p:cNvSpPr>
            <p:nvPr/>
          </p:nvSpPr>
          <p:spPr bwMode="auto">
            <a:xfrm>
              <a:off x="4329" y="2256"/>
              <a:ext cx="1113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 eaLnBrk="1" hangingPunct="1">
                <a:spcBef>
                  <a:spcPct val="20000"/>
                </a:spcBef>
                <a:buClr>
                  <a:schemeClr val="accent1"/>
                </a:buClr>
                <a:buFont typeface="Wingdings" pitchFamily="2" charset="2"/>
                <a:buNone/>
              </a:pPr>
              <a:r>
                <a:rPr lang="en-US" sz="1600">
                  <a:effectLst>
                    <a:outerShdw blurRad="38100" dist="38100" dir="2700000" algn="tl">
                      <a:srgbClr val="000000"/>
                    </a:outerShdw>
                  </a:effectLst>
                  <a:latin typeface="Berlin Sans FB" pitchFamily="34" charset="0"/>
                </a:rPr>
                <a:t>Operators</a:t>
              </a:r>
              <a:endParaRPr lang="en-US" sz="1600" baseline="-25000">
                <a:effectLst>
                  <a:outerShdw blurRad="38100" dist="38100" dir="2700000" algn="tl">
                    <a:srgbClr val="000000"/>
                  </a:outerShdw>
                </a:effectLst>
                <a:latin typeface="Berlin Sans FB" pitchFamily="34" charset="0"/>
              </a:endParaRPr>
            </a:p>
          </p:txBody>
        </p:sp>
        <p:grpSp>
          <p:nvGrpSpPr>
            <p:cNvPr id="308575" name="Group 460"/>
            <p:cNvGrpSpPr>
              <a:grpSpLocks/>
            </p:cNvGrpSpPr>
            <p:nvPr/>
          </p:nvGrpSpPr>
          <p:grpSpPr bwMode="auto">
            <a:xfrm>
              <a:off x="5274" y="1868"/>
              <a:ext cx="399" cy="436"/>
              <a:chOff x="1508" y="3020"/>
              <a:chExt cx="1044" cy="1242"/>
            </a:xfrm>
          </p:grpSpPr>
          <p:sp>
            <p:nvSpPr>
              <p:cNvPr id="308576" name="AutoShape 461"/>
              <p:cNvSpPr>
                <a:spLocks noChangeAspect="1" noChangeArrowheads="1" noTextEdit="1"/>
              </p:cNvSpPr>
              <p:nvPr/>
            </p:nvSpPr>
            <p:spPr bwMode="auto">
              <a:xfrm>
                <a:off x="1508" y="3020"/>
                <a:ext cx="1044" cy="124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8577" name="Freeform 462"/>
              <p:cNvSpPr>
                <a:spLocks/>
              </p:cNvSpPr>
              <p:nvPr/>
            </p:nvSpPr>
            <p:spPr bwMode="auto">
              <a:xfrm>
                <a:off x="2312" y="3580"/>
                <a:ext cx="150" cy="66"/>
              </a:xfrm>
              <a:custGeom>
                <a:avLst/>
                <a:gdLst>
                  <a:gd name="T0" fmla="*/ 6 w 150"/>
                  <a:gd name="T1" fmla="*/ 38 h 66"/>
                  <a:gd name="T2" fmla="*/ 0 w 150"/>
                  <a:gd name="T3" fmla="*/ 62 h 66"/>
                  <a:gd name="T4" fmla="*/ 0 w 150"/>
                  <a:gd name="T5" fmla="*/ 66 h 66"/>
                  <a:gd name="T6" fmla="*/ 2 w 150"/>
                  <a:gd name="T7" fmla="*/ 66 h 66"/>
                  <a:gd name="T8" fmla="*/ 138 w 150"/>
                  <a:gd name="T9" fmla="*/ 60 h 66"/>
                  <a:gd name="T10" fmla="*/ 140 w 150"/>
                  <a:gd name="T11" fmla="*/ 60 h 66"/>
                  <a:gd name="T12" fmla="*/ 140 w 150"/>
                  <a:gd name="T13" fmla="*/ 58 h 66"/>
                  <a:gd name="T14" fmla="*/ 150 w 150"/>
                  <a:gd name="T15" fmla="*/ 34 h 66"/>
                  <a:gd name="T16" fmla="*/ 150 w 150"/>
                  <a:gd name="T17" fmla="*/ 32 h 66"/>
                  <a:gd name="T18" fmla="*/ 148 w 150"/>
                  <a:gd name="T19" fmla="*/ 32 h 66"/>
                  <a:gd name="T20" fmla="*/ 108 w 150"/>
                  <a:gd name="T21" fmla="*/ 32 h 66"/>
                  <a:gd name="T22" fmla="*/ 108 w 150"/>
                  <a:gd name="T23" fmla="*/ 32 h 66"/>
                  <a:gd name="T24" fmla="*/ 108 w 150"/>
                  <a:gd name="T25" fmla="*/ 32 h 66"/>
                  <a:gd name="T26" fmla="*/ 108 w 150"/>
                  <a:gd name="T27" fmla="*/ 32 h 66"/>
                  <a:gd name="T28" fmla="*/ 108 w 150"/>
                  <a:gd name="T29" fmla="*/ 32 h 66"/>
                  <a:gd name="T30" fmla="*/ 106 w 150"/>
                  <a:gd name="T31" fmla="*/ 28 h 66"/>
                  <a:gd name="T32" fmla="*/ 102 w 150"/>
                  <a:gd name="T33" fmla="*/ 14 h 66"/>
                  <a:gd name="T34" fmla="*/ 102 w 150"/>
                  <a:gd name="T35" fmla="*/ 14 h 66"/>
                  <a:gd name="T36" fmla="*/ 100 w 150"/>
                  <a:gd name="T37" fmla="*/ 10 h 66"/>
                  <a:gd name="T38" fmla="*/ 98 w 150"/>
                  <a:gd name="T39" fmla="*/ 6 h 66"/>
                  <a:gd name="T40" fmla="*/ 94 w 150"/>
                  <a:gd name="T41" fmla="*/ 4 h 66"/>
                  <a:gd name="T42" fmla="*/ 90 w 150"/>
                  <a:gd name="T43" fmla="*/ 2 h 66"/>
                  <a:gd name="T44" fmla="*/ 90 w 150"/>
                  <a:gd name="T45" fmla="*/ 2 h 66"/>
                  <a:gd name="T46" fmla="*/ 84 w 150"/>
                  <a:gd name="T47" fmla="*/ 0 h 66"/>
                  <a:gd name="T48" fmla="*/ 78 w 150"/>
                  <a:gd name="T49" fmla="*/ 2 h 66"/>
                  <a:gd name="T50" fmla="*/ 70 w 150"/>
                  <a:gd name="T51" fmla="*/ 6 h 66"/>
                  <a:gd name="T52" fmla="*/ 66 w 150"/>
                  <a:gd name="T53" fmla="*/ 12 h 66"/>
                  <a:gd name="T54" fmla="*/ 60 w 150"/>
                  <a:gd name="T55" fmla="*/ 18 h 66"/>
                  <a:gd name="T56" fmla="*/ 60 w 150"/>
                  <a:gd name="T57" fmla="*/ 18 h 66"/>
                  <a:gd name="T58" fmla="*/ 52 w 150"/>
                  <a:gd name="T59" fmla="*/ 28 h 66"/>
                  <a:gd name="T60" fmla="*/ 46 w 150"/>
                  <a:gd name="T61" fmla="*/ 32 h 66"/>
                  <a:gd name="T62" fmla="*/ 46 w 150"/>
                  <a:gd name="T63" fmla="*/ 32 h 66"/>
                  <a:gd name="T64" fmla="*/ 8 w 150"/>
                  <a:gd name="T65" fmla="*/ 38 h 66"/>
                  <a:gd name="T66" fmla="*/ 6 w 150"/>
                  <a:gd name="T67" fmla="*/ 38 h 66"/>
                  <a:gd name="T68" fmla="*/ 6 w 150"/>
                  <a:gd name="T69" fmla="*/ 38 h 6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50"/>
                  <a:gd name="T106" fmla="*/ 0 h 66"/>
                  <a:gd name="T107" fmla="*/ 150 w 150"/>
                  <a:gd name="T108" fmla="*/ 66 h 6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50" h="66">
                    <a:moveTo>
                      <a:pt x="6" y="38"/>
                    </a:moveTo>
                    <a:lnTo>
                      <a:pt x="0" y="62"/>
                    </a:lnTo>
                    <a:lnTo>
                      <a:pt x="0" y="66"/>
                    </a:lnTo>
                    <a:lnTo>
                      <a:pt x="2" y="66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0" y="58"/>
                    </a:lnTo>
                    <a:lnTo>
                      <a:pt x="150" y="34"/>
                    </a:lnTo>
                    <a:lnTo>
                      <a:pt x="150" y="32"/>
                    </a:lnTo>
                    <a:lnTo>
                      <a:pt x="148" y="32"/>
                    </a:lnTo>
                    <a:lnTo>
                      <a:pt x="108" y="32"/>
                    </a:lnTo>
                    <a:lnTo>
                      <a:pt x="106" y="28"/>
                    </a:lnTo>
                    <a:lnTo>
                      <a:pt x="102" y="14"/>
                    </a:lnTo>
                    <a:lnTo>
                      <a:pt x="100" y="10"/>
                    </a:lnTo>
                    <a:lnTo>
                      <a:pt x="98" y="6"/>
                    </a:lnTo>
                    <a:lnTo>
                      <a:pt x="94" y="4"/>
                    </a:lnTo>
                    <a:lnTo>
                      <a:pt x="90" y="2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70" y="6"/>
                    </a:lnTo>
                    <a:lnTo>
                      <a:pt x="66" y="12"/>
                    </a:lnTo>
                    <a:lnTo>
                      <a:pt x="60" y="18"/>
                    </a:lnTo>
                    <a:lnTo>
                      <a:pt x="52" y="28"/>
                    </a:lnTo>
                    <a:lnTo>
                      <a:pt x="46" y="32"/>
                    </a:lnTo>
                    <a:lnTo>
                      <a:pt x="8" y="38"/>
                    </a:lnTo>
                    <a:lnTo>
                      <a:pt x="6" y="38"/>
                    </a:lnTo>
                    <a:close/>
                  </a:path>
                </a:pathLst>
              </a:custGeom>
              <a:solidFill>
                <a:srgbClr val="63636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78" name="Freeform 463"/>
              <p:cNvSpPr>
                <a:spLocks/>
              </p:cNvSpPr>
              <p:nvPr/>
            </p:nvSpPr>
            <p:spPr bwMode="auto">
              <a:xfrm>
                <a:off x="2228" y="3514"/>
                <a:ext cx="248" cy="508"/>
              </a:xfrm>
              <a:custGeom>
                <a:avLst/>
                <a:gdLst>
                  <a:gd name="T0" fmla="*/ 36 w 248"/>
                  <a:gd name="T1" fmla="*/ 8 h 508"/>
                  <a:gd name="T2" fmla="*/ 36 w 248"/>
                  <a:gd name="T3" fmla="*/ 8 h 508"/>
                  <a:gd name="T4" fmla="*/ 42 w 248"/>
                  <a:gd name="T5" fmla="*/ 4 h 508"/>
                  <a:gd name="T6" fmla="*/ 48 w 248"/>
                  <a:gd name="T7" fmla="*/ 2 h 508"/>
                  <a:gd name="T8" fmla="*/ 56 w 248"/>
                  <a:gd name="T9" fmla="*/ 0 h 508"/>
                  <a:gd name="T10" fmla="*/ 66 w 248"/>
                  <a:gd name="T11" fmla="*/ 4 h 508"/>
                  <a:gd name="T12" fmla="*/ 74 w 248"/>
                  <a:gd name="T13" fmla="*/ 10 h 508"/>
                  <a:gd name="T14" fmla="*/ 84 w 248"/>
                  <a:gd name="T15" fmla="*/ 24 h 508"/>
                  <a:gd name="T16" fmla="*/ 92 w 248"/>
                  <a:gd name="T17" fmla="*/ 44 h 508"/>
                  <a:gd name="T18" fmla="*/ 92 w 248"/>
                  <a:gd name="T19" fmla="*/ 44 h 508"/>
                  <a:gd name="T20" fmla="*/ 102 w 248"/>
                  <a:gd name="T21" fmla="*/ 74 h 508"/>
                  <a:gd name="T22" fmla="*/ 118 w 248"/>
                  <a:gd name="T23" fmla="*/ 114 h 508"/>
                  <a:gd name="T24" fmla="*/ 162 w 248"/>
                  <a:gd name="T25" fmla="*/ 218 h 508"/>
                  <a:gd name="T26" fmla="*/ 208 w 248"/>
                  <a:gd name="T27" fmla="*/ 328 h 508"/>
                  <a:gd name="T28" fmla="*/ 230 w 248"/>
                  <a:gd name="T29" fmla="*/ 380 h 508"/>
                  <a:gd name="T30" fmla="*/ 248 w 248"/>
                  <a:gd name="T31" fmla="*/ 426 h 508"/>
                  <a:gd name="T32" fmla="*/ 248 w 248"/>
                  <a:gd name="T33" fmla="*/ 426 h 508"/>
                  <a:gd name="T34" fmla="*/ 244 w 248"/>
                  <a:gd name="T35" fmla="*/ 436 h 508"/>
                  <a:gd name="T36" fmla="*/ 230 w 248"/>
                  <a:gd name="T37" fmla="*/ 480 h 508"/>
                  <a:gd name="T38" fmla="*/ 230 w 248"/>
                  <a:gd name="T39" fmla="*/ 480 h 508"/>
                  <a:gd name="T40" fmla="*/ 226 w 248"/>
                  <a:gd name="T41" fmla="*/ 488 h 508"/>
                  <a:gd name="T42" fmla="*/ 220 w 248"/>
                  <a:gd name="T43" fmla="*/ 496 h 508"/>
                  <a:gd name="T44" fmla="*/ 214 w 248"/>
                  <a:gd name="T45" fmla="*/ 502 h 508"/>
                  <a:gd name="T46" fmla="*/ 206 w 248"/>
                  <a:gd name="T47" fmla="*/ 506 h 508"/>
                  <a:gd name="T48" fmla="*/ 196 w 248"/>
                  <a:gd name="T49" fmla="*/ 508 h 508"/>
                  <a:gd name="T50" fmla="*/ 184 w 248"/>
                  <a:gd name="T51" fmla="*/ 508 h 508"/>
                  <a:gd name="T52" fmla="*/ 172 w 248"/>
                  <a:gd name="T53" fmla="*/ 504 h 508"/>
                  <a:gd name="T54" fmla="*/ 158 w 248"/>
                  <a:gd name="T55" fmla="*/ 496 h 508"/>
                  <a:gd name="T56" fmla="*/ 142 w 248"/>
                  <a:gd name="T57" fmla="*/ 484 h 508"/>
                  <a:gd name="T58" fmla="*/ 126 w 248"/>
                  <a:gd name="T59" fmla="*/ 466 h 508"/>
                  <a:gd name="T60" fmla="*/ 108 w 248"/>
                  <a:gd name="T61" fmla="*/ 444 h 508"/>
                  <a:gd name="T62" fmla="*/ 88 w 248"/>
                  <a:gd name="T63" fmla="*/ 414 h 508"/>
                  <a:gd name="T64" fmla="*/ 68 w 248"/>
                  <a:gd name="T65" fmla="*/ 378 h 508"/>
                  <a:gd name="T66" fmla="*/ 46 w 248"/>
                  <a:gd name="T67" fmla="*/ 336 h 508"/>
                  <a:gd name="T68" fmla="*/ 24 w 248"/>
                  <a:gd name="T69" fmla="*/ 284 h 508"/>
                  <a:gd name="T70" fmla="*/ 0 w 248"/>
                  <a:gd name="T71" fmla="*/ 226 h 508"/>
                  <a:gd name="T72" fmla="*/ 36 w 248"/>
                  <a:gd name="T73" fmla="*/ 8 h 50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48"/>
                  <a:gd name="T112" fmla="*/ 0 h 508"/>
                  <a:gd name="T113" fmla="*/ 248 w 248"/>
                  <a:gd name="T114" fmla="*/ 508 h 50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48" h="508">
                    <a:moveTo>
                      <a:pt x="36" y="8"/>
                    </a:moveTo>
                    <a:lnTo>
                      <a:pt x="36" y="8"/>
                    </a:lnTo>
                    <a:lnTo>
                      <a:pt x="42" y="4"/>
                    </a:lnTo>
                    <a:lnTo>
                      <a:pt x="48" y="2"/>
                    </a:lnTo>
                    <a:lnTo>
                      <a:pt x="56" y="0"/>
                    </a:lnTo>
                    <a:lnTo>
                      <a:pt x="66" y="4"/>
                    </a:lnTo>
                    <a:lnTo>
                      <a:pt x="74" y="10"/>
                    </a:lnTo>
                    <a:lnTo>
                      <a:pt x="84" y="24"/>
                    </a:lnTo>
                    <a:lnTo>
                      <a:pt x="92" y="44"/>
                    </a:lnTo>
                    <a:lnTo>
                      <a:pt x="102" y="74"/>
                    </a:lnTo>
                    <a:lnTo>
                      <a:pt x="118" y="114"/>
                    </a:lnTo>
                    <a:lnTo>
                      <a:pt x="162" y="218"/>
                    </a:lnTo>
                    <a:lnTo>
                      <a:pt x="208" y="328"/>
                    </a:lnTo>
                    <a:lnTo>
                      <a:pt x="230" y="380"/>
                    </a:lnTo>
                    <a:lnTo>
                      <a:pt x="248" y="426"/>
                    </a:lnTo>
                    <a:lnTo>
                      <a:pt x="244" y="436"/>
                    </a:lnTo>
                    <a:lnTo>
                      <a:pt x="230" y="480"/>
                    </a:lnTo>
                    <a:lnTo>
                      <a:pt x="226" y="488"/>
                    </a:lnTo>
                    <a:lnTo>
                      <a:pt x="220" y="496"/>
                    </a:lnTo>
                    <a:lnTo>
                      <a:pt x="214" y="502"/>
                    </a:lnTo>
                    <a:lnTo>
                      <a:pt x="206" y="506"/>
                    </a:lnTo>
                    <a:lnTo>
                      <a:pt x="196" y="508"/>
                    </a:lnTo>
                    <a:lnTo>
                      <a:pt x="184" y="508"/>
                    </a:lnTo>
                    <a:lnTo>
                      <a:pt x="172" y="504"/>
                    </a:lnTo>
                    <a:lnTo>
                      <a:pt x="158" y="496"/>
                    </a:lnTo>
                    <a:lnTo>
                      <a:pt x="142" y="484"/>
                    </a:lnTo>
                    <a:lnTo>
                      <a:pt x="126" y="466"/>
                    </a:lnTo>
                    <a:lnTo>
                      <a:pt x="108" y="444"/>
                    </a:lnTo>
                    <a:lnTo>
                      <a:pt x="88" y="414"/>
                    </a:lnTo>
                    <a:lnTo>
                      <a:pt x="68" y="378"/>
                    </a:lnTo>
                    <a:lnTo>
                      <a:pt x="46" y="336"/>
                    </a:lnTo>
                    <a:lnTo>
                      <a:pt x="24" y="284"/>
                    </a:lnTo>
                    <a:lnTo>
                      <a:pt x="0" y="226"/>
                    </a:lnTo>
                    <a:lnTo>
                      <a:pt x="36" y="8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79" name="Freeform 464"/>
              <p:cNvSpPr>
                <a:spLocks/>
              </p:cNvSpPr>
              <p:nvPr/>
            </p:nvSpPr>
            <p:spPr bwMode="auto">
              <a:xfrm>
                <a:off x="2298" y="3788"/>
                <a:ext cx="202" cy="258"/>
              </a:xfrm>
              <a:custGeom>
                <a:avLst/>
                <a:gdLst>
                  <a:gd name="T0" fmla="*/ 72 w 202"/>
                  <a:gd name="T1" fmla="*/ 0 h 258"/>
                  <a:gd name="T2" fmla="*/ 72 w 202"/>
                  <a:gd name="T3" fmla="*/ 0 h 258"/>
                  <a:gd name="T4" fmla="*/ 86 w 202"/>
                  <a:gd name="T5" fmla="*/ 12 h 258"/>
                  <a:gd name="T6" fmla="*/ 122 w 202"/>
                  <a:gd name="T7" fmla="*/ 44 h 258"/>
                  <a:gd name="T8" fmla="*/ 140 w 202"/>
                  <a:gd name="T9" fmla="*/ 64 h 258"/>
                  <a:gd name="T10" fmla="*/ 160 w 202"/>
                  <a:gd name="T11" fmla="*/ 86 h 258"/>
                  <a:gd name="T12" fmla="*/ 174 w 202"/>
                  <a:gd name="T13" fmla="*/ 108 h 258"/>
                  <a:gd name="T14" fmla="*/ 180 w 202"/>
                  <a:gd name="T15" fmla="*/ 120 h 258"/>
                  <a:gd name="T16" fmla="*/ 184 w 202"/>
                  <a:gd name="T17" fmla="*/ 130 h 258"/>
                  <a:gd name="T18" fmla="*/ 184 w 202"/>
                  <a:gd name="T19" fmla="*/ 130 h 258"/>
                  <a:gd name="T20" fmla="*/ 196 w 202"/>
                  <a:gd name="T21" fmla="*/ 168 h 258"/>
                  <a:gd name="T22" fmla="*/ 200 w 202"/>
                  <a:gd name="T23" fmla="*/ 184 h 258"/>
                  <a:gd name="T24" fmla="*/ 202 w 202"/>
                  <a:gd name="T25" fmla="*/ 200 h 258"/>
                  <a:gd name="T26" fmla="*/ 202 w 202"/>
                  <a:gd name="T27" fmla="*/ 214 h 258"/>
                  <a:gd name="T28" fmla="*/ 198 w 202"/>
                  <a:gd name="T29" fmla="*/ 226 h 258"/>
                  <a:gd name="T30" fmla="*/ 190 w 202"/>
                  <a:gd name="T31" fmla="*/ 236 h 258"/>
                  <a:gd name="T32" fmla="*/ 178 w 202"/>
                  <a:gd name="T33" fmla="*/ 246 h 258"/>
                  <a:gd name="T34" fmla="*/ 178 w 202"/>
                  <a:gd name="T35" fmla="*/ 246 h 258"/>
                  <a:gd name="T36" fmla="*/ 168 w 202"/>
                  <a:gd name="T37" fmla="*/ 252 h 258"/>
                  <a:gd name="T38" fmla="*/ 156 w 202"/>
                  <a:gd name="T39" fmla="*/ 256 h 258"/>
                  <a:gd name="T40" fmla="*/ 144 w 202"/>
                  <a:gd name="T41" fmla="*/ 258 h 258"/>
                  <a:gd name="T42" fmla="*/ 130 w 202"/>
                  <a:gd name="T43" fmla="*/ 258 h 258"/>
                  <a:gd name="T44" fmla="*/ 118 w 202"/>
                  <a:gd name="T45" fmla="*/ 258 h 258"/>
                  <a:gd name="T46" fmla="*/ 104 w 202"/>
                  <a:gd name="T47" fmla="*/ 254 h 258"/>
                  <a:gd name="T48" fmla="*/ 76 w 202"/>
                  <a:gd name="T49" fmla="*/ 246 h 258"/>
                  <a:gd name="T50" fmla="*/ 52 w 202"/>
                  <a:gd name="T51" fmla="*/ 234 h 258"/>
                  <a:gd name="T52" fmla="*/ 30 w 202"/>
                  <a:gd name="T53" fmla="*/ 218 h 258"/>
                  <a:gd name="T54" fmla="*/ 20 w 202"/>
                  <a:gd name="T55" fmla="*/ 210 h 258"/>
                  <a:gd name="T56" fmla="*/ 12 w 202"/>
                  <a:gd name="T57" fmla="*/ 202 h 258"/>
                  <a:gd name="T58" fmla="*/ 6 w 202"/>
                  <a:gd name="T59" fmla="*/ 192 h 258"/>
                  <a:gd name="T60" fmla="*/ 2 w 202"/>
                  <a:gd name="T61" fmla="*/ 184 h 258"/>
                  <a:gd name="T62" fmla="*/ 2 w 202"/>
                  <a:gd name="T63" fmla="*/ 184 h 258"/>
                  <a:gd name="T64" fmla="*/ 0 w 202"/>
                  <a:gd name="T65" fmla="*/ 174 h 258"/>
                  <a:gd name="T66" fmla="*/ 0 w 202"/>
                  <a:gd name="T67" fmla="*/ 162 h 258"/>
                  <a:gd name="T68" fmla="*/ 2 w 202"/>
                  <a:gd name="T69" fmla="*/ 148 h 258"/>
                  <a:gd name="T70" fmla="*/ 6 w 202"/>
                  <a:gd name="T71" fmla="*/ 134 h 258"/>
                  <a:gd name="T72" fmla="*/ 16 w 202"/>
                  <a:gd name="T73" fmla="*/ 104 h 258"/>
                  <a:gd name="T74" fmla="*/ 30 w 202"/>
                  <a:gd name="T75" fmla="*/ 72 h 258"/>
                  <a:gd name="T76" fmla="*/ 44 w 202"/>
                  <a:gd name="T77" fmla="*/ 44 h 258"/>
                  <a:gd name="T78" fmla="*/ 58 w 202"/>
                  <a:gd name="T79" fmla="*/ 22 h 258"/>
                  <a:gd name="T80" fmla="*/ 72 w 202"/>
                  <a:gd name="T81" fmla="*/ 0 h 2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2"/>
                  <a:gd name="T124" fmla="*/ 0 h 258"/>
                  <a:gd name="T125" fmla="*/ 202 w 202"/>
                  <a:gd name="T126" fmla="*/ 258 h 2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2" h="258">
                    <a:moveTo>
                      <a:pt x="72" y="0"/>
                    </a:moveTo>
                    <a:lnTo>
                      <a:pt x="72" y="0"/>
                    </a:lnTo>
                    <a:lnTo>
                      <a:pt x="86" y="12"/>
                    </a:lnTo>
                    <a:lnTo>
                      <a:pt x="122" y="44"/>
                    </a:lnTo>
                    <a:lnTo>
                      <a:pt x="140" y="64"/>
                    </a:lnTo>
                    <a:lnTo>
                      <a:pt x="160" y="86"/>
                    </a:lnTo>
                    <a:lnTo>
                      <a:pt x="174" y="108"/>
                    </a:lnTo>
                    <a:lnTo>
                      <a:pt x="180" y="120"/>
                    </a:lnTo>
                    <a:lnTo>
                      <a:pt x="184" y="130"/>
                    </a:lnTo>
                    <a:lnTo>
                      <a:pt x="196" y="168"/>
                    </a:lnTo>
                    <a:lnTo>
                      <a:pt x="200" y="184"/>
                    </a:lnTo>
                    <a:lnTo>
                      <a:pt x="202" y="200"/>
                    </a:lnTo>
                    <a:lnTo>
                      <a:pt x="202" y="214"/>
                    </a:lnTo>
                    <a:lnTo>
                      <a:pt x="198" y="226"/>
                    </a:lnTo>
                    <a:lnTo>
                      <a:pt x="190" y="236"/>
                    </a:lnTo>
                    <a:lnTo>
                      <a:pt x="178" y="246"/>
                    </a:lnTo>
                    <a:lnTo>
                      <a:pt x="168" y="252"/>
                    </a:lnTo>
                    <a:lnTo>
                      <a:pt x="156" y="256"/>
                    </a:lnTo>
                    <a:lnTo>
                      <a:pt x="144" y="258"/>
                    </a:lnTo>
                    <a:lnTo>
                      <a:pt x="130" y="258"/>
                    </a:lnTo>
                    <a:lnTo>
                      <a:pt x="118" y="258"/>
                    </a:lnTo>
                    <a:lnTo>
                      <a:pt x="104" y="254"/>
                    </a:lnTo>
                    <a:lnTo>
                      <a:pt x="76" y="246"/>
                    </a:lnTo>
                    <a:lnTo>
                      <a:pt x="52" y="234"/>
                    </a:lnTo>
                    <a:lnTo>
                      <a:pt x="30" y="218"/>
                    </a:lnTo>
                    <a:lnTo>
                      <a:pt x="20" y="210"/>
                    </a:lnTo>
                    <a:lnTo>
                      <a:pt x="12" y="202"/>
                    </a:lnTo>
                    <a:lnTo>
                      <a:pt x="6" y="192"/>
                    </a:lnTo>
                    <a:lnTo>
                      <a:pt x="2" y="184"/>
                    </a:lnTo>
                    <a:lnTo>
                      <a:pt x="0" y="174"/>
                    </a:lnTo>
                    <a:lnTo>
                      <a:pt x="0" y="162"/>
                    </a:lnTo>
                    <a:lnTo>
                      <a:pt x="2" y="148"/>
                    </a:lnTo>
                    <a:lnTo>
                      <a:pt x="6" y="134"/>
                    </a:lnTo>
                    <a:lnTo>
                      <a:pt x="16" y="104"/>
                    </a:lnTo>
                    <a:lnTo>
                      <a:pt x="30" y="72"/>
                    </a:lnTo>
                    <a:lnTo>
                      <a:pt x="44" y="44"/>
                    </a:lnTo>
                    <a:lnTo>
                      <a:pt x="58" y="22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80" name="Freeform 465"/>
              <p:cNvSpPr>
                <a:spLocks/>
              </p:cNvSpPr>
              <p:nvPr/>
            </p:nvSpPr>
            <p:spPr bwMode="auto">
              <a:xfrm>
                <a:off x="2298" y="3788"/>
                <a:ext cx="202" cy="258"/>
              </a:xfrm>
              <a:custGeom>
                <a:avLst/>
                <a:gdLst>
                  <a:gd name="T0" fmla="*/ 72 w 202"/>
                  <a:gd name="T1" fmla="*/ 0 h 258"/>
                  <a:gd name="T2" fmla="*/ 72 w 202"/>
                  <a:gd name="T3" fmla="*/ 0 h 258"/>
                  <a:gd name="T4" fmla="*/ 86 w 202"/>
                  <a:gd name="T5" fmla="*/ 12 h 258"/>
                  <a:gd name="T6" fmla="*/ 122 w 202"/>
                  <a:gd name="T7" fmla="*/ 44 h 258"/>
                  <a:gd name="T8" fmla="*/ 140 w 202"/>
                  <a:gd name="T9" fmla="*/ 64 h 258"/>
                  <a:gd name="T10" fmla="*/ 160 w 202"/>
                  <a:gd name="T11" fmla="*/ 86 h 258"/>
                  <a:gd name="T12" fmla="*/ 174 w 202"/>
                  <a:gd name="T13" fmla="*/ 108 h 258"/>
                  <a:gd name="T14" fmla="*/ 180 w 202"/>
                  <a:gd name="T15" fmla="*/ 120 h 258"/>
                  <a:gd name="T16" fmla="*/ 184 w 202"/>
                  <a:gd name="T17" fmla="*/ 130 h 258"/>
                  <a:gd name="T18" fmla="*/ 184 w 202"/>
                  <a:gd name="T19" fmla="*/ 130 h 258"/>
                  <a:gd name="T20" fmla="*/ 196 w 202"/>
                  <a:gd name="T21" fmla="*/ 168 h 258"/>
                  <a:gd name="T22" fmla="*/ 200 w 202"/>
                  <a:gd name="T23" fmla="*/ 184 h 258"/>
                  <a:gd name="T24" fmla="*/ 202 w 202"/>
                  <a:gd name="T25" fmla="*/ 200 h 258"/>
                  <a:gd name="T26" fmla="*/ 202 w 202"/>
                  <a:gd name="T27" fmla="*/ 214 h 258"/>
                  <a:gd name="T28" fmla="*/ 198 w 202"/>
                  <a:gd name="T29" fmla="*/ 226 h 258"/>
                  <a:gd name="T30" fmla="*/ 190 w 202"/>
                  <a:gd name="T31" fmla="*/ 236 h 258"/>
                  <a:gd name="T32" fmla="*/ 178 w 202"/>
                  <a:gd name="T33" fmla="*/ 246 h 258"/>
                  <a:gd name="T34" fmla="*/ 178 w 202"/>
                  <a:gd name="T35" fmla="*/ 246 h 258"/>
                  <a:gd name="T36" fmla="*/ 168 w 202"/>
                  <a:gd name="T37" fmla="*/ 252 h 258"/>
                  <a:gd name="T38" fmla="*/ 156 w 202"/>
                  <a:gd name="T39" fmla="*/ 256 h 258"/>
                  <a:gd name="T40" fmla="*/ 144 w 202"/>
                  <a:gd name="T41" fmla="*/ 258 h 258"/>
                  <a:gd name="T42" fmla="*/ 130 w 202"/>
                  <a:gd name="T43" fmla="*/ 258 h 258"/>
                  <a:gd name="T44" fmla="*/ 118 w 202"/>
                  <a:gd name="T45" fmla="*/ 258 h 258"/>
                  <a:gd name="T46" fmla="*/ 104 w 202"/>
                  <a:gd name="T47" fmla="*/ 254 h 258"/>
                  <a:gd name="T48" fmla="*/ 76 w 202"/>
                  <a:gd name="T49" fmla="*/ 246 h 258"/>
                  <a:gd name="T50" fmla="*/ 52 w 202"/>
                  <a:gd name="T51" fmla="*/ 234 h 258"/>
                  <a:gd name="T52" fmla="*/ 30 w 202"/>
                  <a:gd name="T53" fmla="*/ 218 h 258"/>
                  <a:gd name="T54" fmla="*/ 20 w 202"/>
                  <a:gd name="T55" fmla="*/ 210 h 258"/>
                  <a:gd name="T56" fmla="*/ 12 w 202"/>
                  <a:gd name="T57" fmla="*/ 202 h 258"/>
                  <a:gd name="T58" fmla="*/ 6 w 202"/>
                  <a:gd name="T59" fmla="*/ 192 h 258"/>
                  <a:gd name="T60" fmla="*/ 2 w 202"/>
                  <a:gd name="T61" fmla="*/ 184 h 258"/>
                  <a:gd name="T62" fmla="*/ 2 w 202"/>
                  <a:gd name="T63" fmla="*/ 184 h 258"/>
                  <a:gd name="T64" fmla="*/ 0 w 202"/>
                  <a:gd name="T65" fmla="*/ 174 h 258"/>
                  <a:gd name="T66" fmla="*/ 0 w 202"/>
                  <a:gd name="T67" fmla="*/ 162 h 258"/>
                  <a:gd name="T68" fmla="*/ 2 w 202"/>
                  <a:gd name="T69" fmla="*/ 148 h 258"/>
                  <a:gd name="T70" fmla="*/ 6 w 202"/>
                  <a:gd name="T71" fmla="*/ 134 h 258"/>
                  <a:gd name="T72" fmla="*/ 16 w 202"/>
                  <a:gd name="T73" fmla="*/ 104 h 258"/>
                  <a:gd name="T74" fmla="*/ 30 w 202"/>
                  <a:gd name="T75" fmla="*/ 72 h 258"/>
                  <a:gd name="T76" fmla="*/ 44 w 202"/>
                  <a:gd name="T77" fmla="*/ 44 h 258"/>
                  <a:gd name="T78" fmla="*/ 58 w 202"/>
                  <a:gd name="T79" fmla="*/ 22 h 258"/>
                  <a:gd name="T80" fmla="*/ 72 w 202"/>
                  <a:gd name="T81" fmla="*/ 0 h 2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2"/>
                  <a:gd name="T124" fmla="*/ 0 h 258"/>
                  <a:gd name="T125" fmla="*/ 202 w 202"/>
                  <a:gd name="T126" fmla="*/ 258 h 2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2" h="258">
                    <a:moveTo>
                      <a:pt x="72" y="0"/>
                    </a:moveTo>
                    <a:lnTo>
                      <a:pt x="72" y="0"/>
                    </a:lnTo>
                    <a:lnTo>
                      <a:pt x="86" y="12"/>
                    </a:lnTo>
                    <a:lnTo>
                      <a:pt x="122" y="44"/>
                    </a:lnTo>
                    <a:lnTo>
                      <a:pt x="140" y="64"/>
                    </a:lnTo>
                    <a:lnTo>
                      <a:pt x="160" y="86"/>
                    </a:lnTo>
                    <a:lnTo>
                      <a:pt x="174" y="108"/>
                    </a:lnTo>
                    <a:lnTo>
                      <a:pt x="180" y="120"/>
                    </a:lnTo>
                    <a:lnTo>
                      <a:pt x="184" y="130"/>
                    </a:lnTo>
                    <a:lnTo>
                      <a:pt x="196" y="168"/>
                    </a:lnTo>
                    <a:lnTo>
                      <a:pt x="200" y="184"/>
                    </a:lnTo>
                    <a:lnTo>
                      <a:pt x="202" y="200"/>
                    </a:lnTo>
                    <a:lnTo>
                      <a:pt x="202" y="214"/>
                    </a:lnTo>
                    <a:lnTo>
                      <a:pt x="198" y="226"/>
                    </a:lnTo>
                    <a:lnTo>
                      <a:pt x="190" y="236"/>
                    </a:lnTo>
                    <a:lnTo>
                      <a:pt x="178" y="246"/>
                    </a:lnTo>
                    <a:lnTo>
                      <a:pt x="168" y="252"/>
                    </a:lnTo>
                    <a:lnTo>
                      <a:pt x="156" y="256"/>
                    </a:lnTo>
                    <a:lnTo>
                      <a:pt x="144" y="258"/>
                    </a:lnTo>
                    <a:lnTo>
                      <a:pt x="130" y="258"/>
                    </a:lnTo>
                    <a:lnTo>
                      <a:pt x="118" y="258"/>
                    </a:lnTo>
                    <a:lnTo>
                      <a:pt x="104" y="254"/>
                    </a:lnTo>
                    <a:lnTo>
                      <a:pt x="76" y="246"/>
                    </a:lnTo>
                    <a:lnTo>
                      <a:pt x="52" y="234"/>
                    </a:lnTo>
                    <a:lnTo>
                      <a:pt x="30" y="218"/>
                    </a:lnTo>
                    <a:lnTo>
                      <a:pt x="20" y="210"/>
                    </a:lnTo>
                    <a:lnTo>
                      <a:pt x="12" y="202"/>
                    </a:lnTo>
                    <a:lnTo>
                      <a:pt x="6" y="192"/>
                    </a:lnTo>
                    <a:lnTo>
                      <a:pt x="2" y="184"/>
                    </a:lnTo>
                    <a:lnTo>
                      <a:pt x="0" y="174"/>
                    </a:lnTo>
                    <a:lnTo>
                      <a:pt x="0" y="162"/>
                    </a:lnTo>
                    <a:lnTo>
                      <a:pt x="2" y="148"/>
                    </a:lnTo>
                    <a:lnTo>
                      <a:pt x="6" y="134"/>
                    </a:lnTo>
                    <a:lnTo>
                      <a:pt x="16" y="104"/>
                    </a:lnTo>
                    <a:lnTo>
                      <a:pt x="30" y="72"/>
                    </a:lnTo>
                    <a:lnTo>
                      <a:pt x="44" y="44"/>
                    </a:lnTo>
                    <a:lnTo>
                      <a:pt x="58" y="22"/>
                    </a:lnTo>
                    <a:lnTo>
                      <a:pt x="7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81" name="Freeform 466"/>
              <p:cNvSpPr>
                <a:spLocks/>
              </p:cNvSpPr>
              <p:nvPr/>
            </p:nvSpPr>
            <p:spPr bwMode="auto">
              <a:xfrm>
                <a:off x="1942" y="3024"/>
                <a:ext cx="284" cy="380"/>
              </a:xfrm>
              <a:custGeom>
                <a:avLst/>
                <a:gdLst>
                  <a:gd name="T0" fmla="*/ 10 w 284"/>
                  <a:gd name="T1" fmla="*/ 66 h 380"/>
                  <a:gd name="T2" fmla="*/ 20 w 284"/>
                  <a:gd name="T3" fmla="*/ 48 h 380"/>
                  <a:gd name="T4" fmla="*/ 42 w 284"/>
                  <a:gd name="T5" fmla="*/ 26 h 380"/>
                  <a:gd name="T6" fmla="*/ 82 w 284"/>
                  <a:gd name="T7" fmla="*/ 8 h 380"/>
                  <a:gd name="T8" fmla="*/ 110 w 284"/>
                  <a:gd name="T9" fmla="*/ 2 h 380"/>
                  <a:gd name="T10" fmla="*/ 130 w 284"/>
                  <a:gd name="T11" fmla="*/ 0 h 380"/>
                  <a:gd name="T12" fmla="*/ 174 w 284"/>
                  <a:gd name="T13" fmla="*/ 2 h 380"/>
                  <a:gd name="T14" fmla="*/ 214 w 284"/>
                  <a:gd name="T15" fmla="*/ 12 h 380"/>
                  <a:gd name="T16" fmla="*/ 248 w 284"/>
                  <a:gd name="T17" fmla="*/ 36 h 380"/>
                  <a:gd name="T18" fmla="*/ 262 w 284"/>
                  <a:gd name="T19" fmla="*/ 54 h 380"/>
                  <a:gd name="T20" fmla="*/ 272 w 284"/>
                  <a:gd name="T21" fmla="*/ 76 h 380"/>
                  <a:gd name="T22" fmla="*/ 282 w 284"/>
                  <a:gd name="T23" fmla="*/ 104 h 380"/>
                  <a:gd name="T24" fmla="*/ 284 w 284"/>
                  <a:gd name="T25" fmla="*/ 134 h 380"/>
                  <a:gd name="T26" fmla="*/ 282 w 284"/>
                  <a:gd name="T27" fmla="*/ 164 h 380"/>
                  <a:gd name="T28" fmla="*/ 276 w 284"/>
                  <a:gd name="T29" fmla="*/ 174 h 380"/>
                  <a:gd name="T30" fmla="*/ 268 w 284"/>
                  <a:gd name="T31" fmla="*/ 194 h 380"/>
                  <a:gd name="T32" fmla="*/ 272 w 284"/>
                  <a:gd name="T33" fmla="*/ 208 h 380"/>
                  <a:gd name="T34" fmla="*/ 276 w 284"/>
                  <a:gd name="T35" fmla="*/ 230 h 380"/>
                  <a:gd name="T36" fmla="*/ 272 w 284"/>
                  <a:gd name="T37" fmla="*/ 256 h 380"/>
                  <a:gd name="T38" fmla="*/ 264 w 284"/>
                  <a:gd name="T39" fmla="*/ 272 h 380"/>
                  <a:gd name="T40" fmla="*/ 246 w 284"/>
                  <a:gd name="T41" fmla="*/ 332 h 380"/>
                  <a:gd name="T42" fmla="*/ 238 w 284"/>
                  <a:gd name="T43" fmla="*/ 362 h 380"/>
                  <a:gd name="T44" fmla="*/ 234 w 284"/>
                  <a:gd name="T45" fmla="*/ 370 h 380"/>
                  <a:gd name="T46" fmla="*/ 220 w 284"/>
                  <a:gd name="T47" fmla="*/ 378 h 380"/>
                  <a:gd name="T48" fmla="*/ 192 w 284"/>
                  <a:gd name="T49" fmla="*/ 380 h 380"/>
                  <a:gd name="T50" fmla="*/ 172 w 284"/>
                  <a:gd name="T51" fmla="*/ 378 h 380"/>
                  <a:gd name="T52" fmla="*/ 144 w 284"/>
                  <a:gd name="T53" fmla="*/ 370 h 380"/>
                  <a:gd name="T54" fmla="*/ 114 w 284"/>
                  <a:gd name="T55" fmla="*/ 354 h 380"/>
                  <a:gd name="T56" fmla="*/ 84 w 284"/>
                  <a:gd name="T57" fmla="*/ 332 h 380"/>
                  <a:gd name="T58" fmla="*/ 56 w 284"/>
                  <a:gd name="T59" fmla="*/ 302 h 380"/>
                  <a:gd name="T60" fmla="*/ 46 w 284"/>
                  <a:gd name="T61" fmla="*/ 282 h 380"/>
                  <a:gd name="T62" fmla="*/ 30 w 284"/>
                  <a:gd name="T63" fmla="*/ 238 h 380"/>
                  <a:gd name="T64" fmla="*/ 20 w 284"/>
                  <a:gd name="T65" fmla="*/ 180 h 380"/>
                  <a:gd name="T66" fmla="*/ 20 w 284"/>
                  <a:gd name="T67" fmla="*/ 164 h 380"/>
                  <a:gd name="T68" fmla="*/ 10 w 284"/>
                  <a:gd name="T69" fmla="*/ 152 h 380"/>
                  <a:gd name="T70" fmla="*/ 2 w 284"/>
                  <a:gd name="T71" fmla="*/ 128 h 380"/>
                  <a:gd name="T72" fmla="*/ 2 w 284"/>
                  <a:gd name="T73" fmla="*/ 90 h 3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4"/>
                  <a:gd name="T112" fmla="*/ 0 h 380"/>
                  <a:gd name="T113" fmla="*/ 284 w 284"/>
                  <a:gd name="T114" fmla="*/ 380 h 3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4" h="380">
                    <a:moveTo>
                      <a:pt x="10" y="66"/>
                    </a:moveTo>
                    <a:lnTo>
                      <a:pt x="10" y="66"/>
                    </a:lnTo>
                    <a:lnTo>
                      <a:pt x="14" y="58"/>
                    </a:lnTo>
                    <a:lnTo>
                      <a:pt x="20" y="48"/>
                    </a:lnTo>
                    <a:lnTo>
                      <a:pt x="30" y="38"/>
                    </a:lnTo>
                    <a:lnTo>
                      <a:pt x="42" y="26"/>
                    </a:lnTo>
                    <a:lnTo>
                      <a:pt x="60" y="16"/>
                    </a:lnTo>
                    <a:lnTo>
                      <a:pt x="82" y="8"/>
                    </a:lnTo>
                    <a:lnTo>
                      <a:pt x="96" y="4"/>
                    </a:lnTo>
                    <a:lnTo>
                      <a:pt x="110" y="2"/>
                    </a:lnTo>
                    <a:lnTo>
                      <a:pt x="130" y="0"/>
                    </a:lnTo>
                    <a:lnTo>
                      <a:pt x="152" y="0"/>
                    </a:lnTo>
                    <a:lnTo>
                      <a:pt x="174" y="2"/>
                    </a:lnTo>
                    <a:lnTo>
                      <a:pt x="194" y="6"/>
                    </a:lnTo>
                    <a:lnTo>
                      <a:pt x="214" y="12"/>
                    </a:lnTo>
                    <a:lnTo>
                      <a:pt x="232" y="22"/>
                    </a:lnTo>
                    <a:lnTo>
                      <a:pt x="248" y="36"/>
                    </a:lnTo>
                    <a:lnTo>
                      <a:pt x="256" y="44"/>
                    </a:lnTo>
                    <a:lnTo>
                      <a:pt x="262" y="54"/>
                    </a:lnTo>
                    <a:lnTo>
                      <a:pt x="272" y="76"/>
                    </a:lnTo>
                    <a:lnTo>
                      <a:pt x="278" y="90"/>
                    </a:lnTo>
                    <a:lnTo>
                      <a:pt x="282" y="104"/>
                    </a:lnTo>
                    <a:lnTo>
                      <a:pt x="284" y="118"/>
                    </a:lnTo>
                    <a:lnTo>
                      <a:pt x="284" y="134"/>
                    </a:lnTo>
                    <a:lnTo>
                      <a:pt x="284" y="148"/>
                    </a:lnTo>
                    <a:lnTo>
                      <a:pt x="282" y="164"/>
                    </a:lnTo>
                    <a:lnTo>
                      <a:pt x="276" y="174"/>
                    </a:lnTo>
                    <a:lnTo>
                      <a:pt x="268" y="194"/>
                    </a:lnTo>
                    <a:lnTo>
                      <a:pt x="270" y="200"/>
                    </a:lnTo>
                    <a:lnTo>
                      <a:pt x="272" y="208"/>
                    </a:lnTo>
                    <a:lnTo>
                      <a:pt x="276" y="218"/>
                    </a:lnTo>
                    <a:lnTo>
                      <a:pt x="276" y="230"/>
                    </a:lnTo>
                    <a:lnTo>
                      <a:pt x="276" y="242"/>
                    </a:lnTo>
                    <a:lnTo>
                      <a:pt x="272" y="256"/>
                    </a:lnTo>
                    <a:lnTo>
                      <a:pt x="264" y="272"/>
                    </a:lnTo>
                    <a:lnTo>
                      <a:pt x="254" y="302"/>
                    </a:lnTo>
                    <a:lnTo>
                      <a:pt x="246" y="332"/>
                    </a:lnTo>
                    <a:lnTo>
                      <a:pt x="238" y="362"/>
                    </a:lnTo>
                    <a:lnTo>
                      <a:pt x="236" y="366"/>
                    </a:lnTo>
                    <a:lnTo>
                      <a:pt x="234" y="370"/>
                    </a:lnTo>
                    <a:lnTo>
                      <a:pt x="228" y="374"/>
                    </a:lnTo>
                    <a:lnTo>
                      <a:pt x="220" y="378"/>
                    </a:lnTo>
                    <a:lnTo>
                      <a:pt x="208" y="380"/>
                    </a:lnTo>
                    <a:lnTo>
                      <a:pt x="192" y="380"/>
                    </a:lnTo>
                    <a:lnTo>
                      <a:pt x="172" y="378"/>
                    </a:lnTo>
                    <a:lnTo>
                      <a:pt x="160" y="376"/>
                    </a:lnTo>
                    <a:lnTo>
                      <a:pt x="144" y="370"/>
                    </a:lnTo>
                    <a:lnTo>
                      <a:pt x="130" y="364"/>
                    </a:lnTo>
                    <a:lnTo>
                      <a:pt x="114" y="354"/>
                    </a:lnTo>
                    <a:lnTo>
                      <a:pt x="100" y="344"/>
                    </a:lnTo>
                    <a:lnTo>
                      <a:pt x="84" y="332"/>
                    </a:lnTo>
                    <a:lnTo>
                      <a:pt x="70" y="318"/>
                    </a:lnTo>
                    <a:lnTo>
                      <a:pt x="56" y="302"/>
                    </a:lnTo>
                    <a:lnTo>
                      <a:pt x="46" y="282"/>
                    </a:lnTo>
                    <a:lnTo>
                      <a:pt x="36" y="260"/>
                    </a:lnTo>
                    <a:lnTo>
                      <a:pt x="30" y="238"/>
                    </a:lnTo>
                    <a:lnTo>
                      <a:pt x="26" y="216"/>
                    </a:lnTo>
                    <a:lnTo>
                      <a:pt x="20" y="180"/>
                    </a:lnTo>
                    <a:lnTo>
                      <a:pt x="20" y="164"/>
                    </a:lnTo>
                    <a:lnTo>
                      <a:pt x="14" y="160"/>
                    </a:lnTo>
                    <a:lnTo>
                      <a:pt x="10" y="152"/>
                    </a:lnTo>
                    <a:lnTo>
                      <a:pt x="4" y="142"/>
                    </a:lnTo>
                    <a:lnTo>
                      <a:pt x="2" y="128"/>
                    </a:lnTo>
                    <a:lnTo>
                      <a:pt x="0" y="110"/>
                    </a:lnTo>
                    <a:lnTo>
                      <a:pt x="2" y="90"/>
                    </a:lnTo>
                    <a:lnTo>
                      <a:pt x="10" y="66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82" name="Freeform 467"/>
              <p:cNvSpPr>
                <a:spLocks/>
              </p:cNvSpPr>
              <p:nvPr/>
            </p:nvSpPr>
            <p:spPr bwMode="auto">
              <a:xfrm>
                <a:off x="1942" y="3024"/>
                <a:ext cx="284" cy="380"/>
              </a:xfrm>
              <a:custGeom>
                <a:avLst/>
                <a:gdLst>
                  <a:gd name="T0" fmla="*/ 10 w 284"/>
                  <a:gd name="T1" fmla="*/ 66 h 380"/>
                  <a:gd name="T2" fmla="*/ 20 w 284"/>
                  <a:gd name="T3" fmla="*/ 48 h 380"/>
                  <a:gd name="T4" fmla="*/ 42 w 284"/>
                  <a:gd name="T5" fmla="*/ 26 h 380"/>
                  <a:gd name="T6" fmla="*/ 82 w 284"/>
                  <a:gd name="T7" fmla="*/ 8 h 380"/>
                  <a:gd name="T8" fmla="*/ 110 w 284"/>
                  <a:gd name="T9" fmla="*/ 2 h 380"/>
                  <a:gd name="T10" fmla="*/ 130 w 284"/>
                  <a:gd name="T11" fmla="*/ 0 h 380"/>
                  <a:gd name="T12" fmla="*/ 174 w 284"/>
                  <a:gd name="T13" fmla="*/ 2 h 380"/>
                  <a:gd name="T14" fmla="*/ 214 w 284"/>
                  <a:gd name="T15" fmla="*/ 12 h 380"/>
                  <a:gd name="T16" fmla="*/ 248 w 284"/>
                  <a:gd name="T17" fmla="*/ 36 h 380"/>
                  <a:gd name="T18" fmla="*/ 262 w 284"/>
                  <a:gd name="T19" fmla="*/ 54 h 380"/>
                  <a:gd name="T20" fmla="*/ 272 w 284"/>
                  <a:gd name="T21" fmla="*/ 76 h 380"/>
                  <a:gd name="T22" fmla="*/ 282 w 284"/>
                  <a:gd name="T23" fmla="*/ 104 h 380"/>
                  <a:gd name="T24" fmla="*/ 284 w 284"/>
                  <a:gd name="T25" fmla="*/ 134 h 380"/>
                  <a:gd name="T26" fmla="*/ 282 w 284"/>
                  <a:gd name="T27" fmla="*/ 164 h 380"/>
                  <a:gd name="T28" fmla="*/ 276 w 284"/>
                  <a:gd name="T29" fmla="*/ 174 h 380"/>
                  <a:gd name="T30" fmla="*/ 268 w 284"/>
                  <a:gd name="T31" fmla="*/ 194 h 380"/>
                  <a:gd name="T32" fmla="*/ 272 w 284"/>
                  <a:gd name="T33" fmla="*/ 208 h 380"/>
                  <a:gd name="T34" fmla="*/ 276 w 284"/>
                  <a:gd name="T35" fmla="*/ 230 h 380"/>
                  <a:gd name="T36" fmla="*/ 272 w 284"/>
                  <a:gd name="T37" fmla="*/ 256 h 380"/>
                  <a:gd name="T38" fmla="*/ 264 w 284"/>
                  <a:gd name="T39" fmla="*/ 272 h 380"/>
                  <a:gd name="T40" fmla="*/ 246 w 284"/>
                  <a:gd name="T41" fmla="*/ 332 h 380"/>
                  <a:gd name="T42" fmla="*/ 238 w 284"/>
                  <a:gd name="T43" fmla="*/ 362 h 380"/>
                  <a:gd name="T44" fmla="*/ 234 w 284"/>
                  <a:gd name="T45" fmla="*/ 370 h 380"/>
                  <a:gd name="T46" fmla="*/ 220 w 284"/>
                  <a:gd name="T47" fmla="*/ 378 h 380"/>
                  <a:gd name="T48" fmla="*/ 192 w 284"/>
                  <a:gd name="T49" fmla="*/ 380 h 380"/>
                  <a:gd name="T50" fmla="*/ 172 w 284"/>
                  <a:gd name="T51" fmla="*/ 378 h 380"/>
                  <a:gd name="T52" fmla="*/ 144 w 284"/>
                  <a:gd name="T53" fmla="*/ 370 h 380"/>
                  <a:gd name="T54" fmla="*/ 114 w 284"/>
                  <a:gd name="T55" fmla="*/ 354 h 380"/>
                  <a:gd name="T56" fmla="*/ 84 w 284"/>
                  <a:gd name="T57" fmla="*/ 332 h 380"/>
                  <a:gd name="T58" fmla="*/ 56 w 284"/>
                  <a:gd name="T59" fmla="*/ 302 h 380"/>
                  <a:gd name="T60" fmla="*/ 46 w 284"/>
                  <a:gd name="T61" fmla="*/ 282 h 380"/>
                  <a:gd name="T62" fmla="*/ 30 w 284"/>
                  <a:gd name="T63" fmla="*/ 238 h 380"/>
                  <a:gd name="T64" fmla="*/ 20 w 284"/>
                  <a:gd name="T65" fmla="*/ 180 h 380"/>
                  <a:gd name="T66" fmla="*/ 20 w 284"/>
                  <a:gd name="T67" fmla="*/ 164 h 380"/>
                  <a:gd name="T68" fmla="*/ 10 w 284"/>
                  <a:gd name="T69" fmla="*/ 152 h 380"/>
                  <a:gd name="T70" fmla="*/ 2 w 284"/>
                  <a:gd name="T71" fmla="*/ 128 h 380"/>
                  <a:gd name="T72" fmla="*/ 2 w 284"/>
                  <a:gd name="T73" fmla="*/ 90 h 3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4"/>
                  <a:gd name="T112" fmla="*/ 0 h 380"/>
                  <a:gd name="T113" fmla="*/ 284 w 284"/>
                  <a:gd name="T114" fmla="*/ 380 h 3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4" h="380">
                    <a:moveTo>
                      <a:pt x="10" y="66"/>
                    </a:moveTo>
                    <a:lnTo>
                      <a:pt x="10" y="66"/>
                    </a:lnTo>
                    <a:lnTo>
                      <a:pt x="14" y="58"/>
                    </a:lnTo>
                    <a:lnTo>
                      <a:pt x="20" y="48"/>
                    </a:lnTo>
                    <a:lnTo>
                      <a:pt x="30" y="38"/>
                    </a:lnTo>
                    <a:lnTo>
                      <a:pt x="42" y="26"/>
                    </a:lnTo>
                    <a:lnTo>
                      <a:pt x="60" y="16"/>
                    </a:lnTo>
                    <a:lnTo>
                      <a:pt x="82" y="8"/>
                    </a:lnTo>
                    <a:lnTo>
                      <a:pt x="96" y="4"/>
                    </a:lnTo>
                    <a:lnTo>
                      <a:pt x="110" y="2"/>
                    </a:lnTo>
                    <a:lnTo>
                      <a:pt x="130" y="0"/>
                    </a:lnTo>
                    <a:lnTo>
                      <a:pt x="152" y="0"/>
                    </a:lnTo>
                    <a:lnTo>
                      <a:pt x="174" y="2"/>
                    </a:lnTo>
                    <a:lnTo>
                      <a:pt x="194" y="6"/>
                    </a:lnTo>
                    <a:lnTo>
                      <a:pt x="214" y="12"/>
                    </a:lnTo>
                    <a:lnTo>
                      <a:pt x="232" y="22"/>
                    </a:lnTo>
                    <a:lnTo>
                      <a:pt x="248" y="36"/>
                    </a:lnTo>
                    <a:lnTo>
                      <a:pt x="256" y="44"/>
                    </a:lnTo>
                    <a:lnTo>
                      <a:pt x="262" y="54"/>
                    </a:lnTo>
                    <a:lnTo>
                      <a:pt x="272" y="76"/>
                    </a:lnTo>
                    <a:lnTo>
                      <a:pt x="278" y="90"/>
                    </a:lnTo>
                    <a:lnTo>
                      <a:pt x="282" y="104"/>
                    </a:lnTo>
                    <a:lnTo>
                      <a:pt x="284" y="118"/>
                    </a:lnTo>
                    <a:lnTo>
                      <a:pt x="284" y="134"/>
                    </a:lnTo>
                    <a:lnTo>
                      <a:pt x="284" y="148"/>
                    </a:lnTo>
                    <a:lnTo>
                      <a:pt x="282" y="164"/>
                    </a:lnTo>
                    <a:lnTo>
                      <a:pt x="276" y="174"/>
                    </a:lnTo>
                    <a:lnTo>
                      <a:pt x="268" y="194"/>
                    </a:lnTo>
                    <a:lnTo>
                      <a:pt x="270" y="200"/>
                    </a:lnTo>
                    <a:lnTo>
                      <a:pt x="272" y="208"/>
                    </a:lnTo>
                    <a:lnTo>
                      <a:pt x="276" y="218"/>
                    </a:lnTo>
                    <a:lnTo>
                      <a:pt x="276" y="230"/>
                    </a:lnTo>
                    <a:lnTo>
                      <a:pt x="276" y="242"/>
                    </a:lnTo>
                    <a:lnTo>
                      <a:pt x="272" y="256"/>
                    </a:lnTo>
                    <a:lnTo>
                      <a:pt x="264" y="272"/>
                    </a:lnTo>
                    <a:lnTo>
                      <a:pt x="254" y="302"/>
                    </a:lnTo>
                    <a:lnTo>
                      <a:pt x="246" y="332"/>
                    </a:lnTo>
                    <a:lnTo>
                      <a:pt x="238" y="362"/>
                    </a:lnTo>
                    <a:lnTo>
                      <a:pt x="236" y="366"/>
                    </a:lnTo>
                    <a:lnTo>
                      <a:pt x="234" y="370"/>
                    </a:lnTo>
                    <a:lnTo>
                      <a:pt x="228" y="374"/>
                    </a:lnTo>
                    <a:lnTo>
                      <a:pt x="220" y="378"/>
                    </a:lnTo>
                    <a:lnTo>
                      <a:pt x="208" y="380"/>
                    </a:lnTo>
                    <a:lnTo>
                      <a:pt x="192" y="380"/>
                    </a:lnTo>
                    <a:lnTo>
                      <a:pt x="172" y="378"/>
                    </a:lnTo>
                    <a:lnTo>
                      <a:pt x="160" y="376"/>
                    </a:lnTo>
                    <a:lnTo>
                      <a:pt x="144" y="370"/>
                    </a:lnTo>
                    <a:lnTo>
                      <a:pt x="130" y="364"/>
                    </a:lnTo>
                    <a:lnTo>
                      <a:pt x="114" y="354"/>
                    </a:lnTo>
                    <a:lnTo>
                      <a:pt x="100" y="344"/>
                    </a:lnTo>
                    <a:lnTo>
                      <a:pt x="84" y="332"/>
                    </a:lnTo>
                    <a:lnTo>
                      <a:pt x="70" y="318"/>
                    </a:lnTo>
                    <a:lnTo>
                      <a:pt x="56" y="302"/>
                    </a:lnTo>
                    <a:lnTo>
                      <a:pt x="46" y="282"/>
                    </a:lnTo>
                    <a:lnTo>
                      <a:pt x="36" y="260"/>
                    </a:lnTo>
                    <a:lnTo>
                      <a:pt x="30" y="238"/>
                    </a:lnTo>
                    <a:lnTo>
                      <a:pt x="26" y="216"/>
                    </a:lnTo>
                    <a:lnTo>
                      <a:pt x="20" y="180"/>
                    </a:lnTo>
                    <a:lnTo>
                      <a:pt x="20" y="164"/>
                    </a:lnTo>
                    <a:lnTo>
                      <a:pt x="14" y="160"/>
                    </a:lnTo>
                    <a:lnTo>
                      <a:pt x="10" y="152"/>
                    </a:lnTo>
                    <a:lnTo>
                      <a:pt x="4" y="142"/>
                    </a:lnTo>
                    <a:lnTo>
                      <a:pt x="2" y="128"/>
                    </a:lnTo>
                    <a:lnTo>
                      <a:pt x="0" y="110"/>
                    </a:lnTo>
                    <a:lnTo>
                      <a:pt x="2" y="90"/>
                    </a:lnTo>
                    <a:lnTo>
                      <a:pt x="10" y="6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83" name="Freeform 468"/>
              <p:cNvSpPr>
                <a:spLocks/>
              </p:cNvSpPr>
              <p:nvPr/>
            </p:nvSpPr>
            <p:spPr bwMode="auto">
              <a:xfrm>
                <a:off x="1910" y="3156"/>
                <a:ext cx="232" cy="488"/>
              </a:xfrm>
              <a:custGeom>
                <a:avLst/>
                <a:gdLst>
                  <a:gd name="T0" fmla="*/ 38 w 232"/>
                  <a:gd name="T1" fmla="*/ 0 h 488"/>
                  <a:gd name="T2" fmla="*/ 38 w 232"/>
                  <a:gd name="T3" fmla="*/ 0 h 488"/>
                  <a:gd name="T4" fmla="*/ 38 w 232"/>
                  <a:gd name="T5" fmla="*/ 30 h 488"/>
                  <a:gd name="T6" fmla="*/ 40 w 232"/>
                  <a:gd name="T7" fmla="*/ 62 h 488"/>
                  <a:gd name="T8" fmla="*/ 40 w 232"/>
                  <a:gd name="T9" fmla="*/ 102 h 488"/>
                  <a:gd name="T10" fmla="*/ 36 w 232"/>
                  <a:gd name="T11" fmla="*/ 148 h 488"/>
                  <a:gd name="T12" fmla="*/ 32 w 232"/>
                  <a:gd name="T13" fmla="*/ 194 h 488"/>
                  <a:gd name="T14" fmla="*/ 24 w 232"/>
                  <a:gd name="T15" fmla="*/ 240 h 488"/>
                  <a:gd name="T16" fmla="*/ 18 w 232"/>
                  <a:gd name="T17" fmla="*/ 260 h 488"/>
                  <a:gd name="T18" fmla="*/ 10 w 232"/>
                  <a:gd name="T19" fmla="*/ 280 h 488"/>
                  <a:gd name="T20" fmla="*/ 10 w 232"/>
                  <a:gd name="T21" fmla="*/ 280 h 488"/>
                  <a:gd name="T22" fmla="*/ 12 w 232"/>
                  <a:gd name="T23" fmla="*/ 288 h 488"/>
                  <a:gd name="T24" fmla="*/ 12 w 232"/>
                  <a:gd name="T25" fmla="*/ 306 h 488"/>
                  <a:gd name="T26" fmla="*/ 12 w 232"/>
                  <a:gd name="T27" fmla="*/ 316 h 488"/>
                  <a:gd name="T28" fmla="*/ 10 w 232"/>
                  <a:gd name="T29" fmla="*/ 328 h 488"/>
                  <a:gd name="T30" fmla="*/ 6 w 232"/>
                  <a:gd name="T31" fmla="*/ 336 h 488"/>
                  <a:gd name="T32" fmla="*/ 0 w 232"/>
                  <a:gd name="T33" fmla="*/ 344 h 488"/>
                  <a:gd name="T34" fmla="*/ 0 w 232"/>
                  <a:gd name="T35" fmla="*/ 344 h 488"/>
                  <a:gd name="T36" fmla="*/ 8 w 232"/>
                  <a:gd name="T37" fmla="*/ 358 h 488"/>
                  <a:gd name="T38" fmla="*/ 30 w 232"/>
                  <a:gd name="T39" fmla="*/ 390 h 488"/>
                  <a:gd name="T40" fmla="*/ 44 w 232"/>
                  <a:gd name="T41" fmla="*/ 410 h 488"/>
                  <a:gd name="T42" fmla="*/ 60 w 232"/>
                  <a:gd name="T43" fmla="*/ 430 h 488"/>
                  <a:gd name="T44" fmla="*/ 76 w 232"/>
                  <a:gd name="T45" fmla="*/ 448 h 488"/>
                  <a:gd name="T46" fmla="*/ 94 w 232"/>
                  <a:gd name="T47" fmla="*/ 466 h 488"/>
                  <a:gd name="T48" fmla="*/ 112 w 232"/>
                  <a:gd name="T49" fmla="*/ 478 h 488"/>
                  <a:gd name="T50" fmla="*/ 122 w 232"/>
                  <a:gd name="T51" fmla="*/ 484 h 488"/>
                  <a:gd name="T52" fmla="*/ 130 w 232"/>
                  <a:gd name="T53" fmla="*/ 486 h 488"/>
                  <a:gd name="T54" fmla="*/ 138 w 232"/>
                  <a:gd name="T55" fmla="*/ 488 h 488"/>
                  <a:gd name="T56" fmla="*/ 146 w 232"/>
                  <a:gd name="T57" fmla="*/ 488 h 488"/>
                  <a:gd name="T58" fmla="*/ 154 w 232"/>
                  <a:gd name="T59" fmla="*/ 486 h 488"/>
                  <a:gd name="T60" fmla="*/ 162 w 232"/>
                  <a:gd name="T61" fmla="*/ 480 h 488"/>
                  <a:gd name="T62" fmla="*/ 168 w 232"/>
                  <a:gd name="T63" fmla="*/ 474 h 488"/>
                  <a:gd name="T64" fmla="*/ 176 w 232"/>
                  <a:gd name="T65" fmla="*/ 464 h 488"/>
                  <a:gd name="T66" fmla="*/ 180 w 232"/>
                  <a:gd name="T67" fmla="*/ 452 h 488"/>
                  <a:gd name="T68" fmla="*/ 186 w 232"/>
                  <a:gd name="T69" fmla="*/ 438 h 488"/>
                  <a:gd name="T70" fmla="*/ 190 w 232"/>
                  <a:gd name="T71" fmla="*/ 420 h 488"/>
                  <a:gd name="T72" fmla="*/ 194 w 232"/>
                  <a:gd name="T73" fmla="*/ 398 h 488"/>
                  <a:gd name="T74" fmla="*/ 196 w 232"/>
                  <a:gd name="T75" fmla="*/ 374 h 488"/>
                  <a:gd name="T76" fmla="*/ 198 w 232"/>
                  <a:gd name="T77" fmla="*/ 346 h 488"/>
                  <a:gd name="T78" fmla="*/ 198 w 232"/>
                  <a:gd name="T79" fmla="*/ 346 h 488"/>
                  <a:gd name="T80" fmla="*/ 198 w 232"/>
                  <a:gd name="T81" fmla="*/ 342 h 488"/>
                  <a:gd name="T82" fmla="*/ 200 w 232"/>
                  <a:gd name="T83" fmla="*/ 320 h 488"/>
                  <a:gd name="T84" fmla="*/ 200 w 232"/>
                  <a:gd name="T85" fmla="*/ 320 h 488"/>
                  <a:gd name="T86" fmla="*/ 204 w 232"/>
                  <a:gd name="T87" fmla="*/ 270 h 488"/>
                  <a:gd name="T88" fmla="*/ 206 w 232"/>
                  <a:gd name="T89" fmla="*/ 242 h 488"/>
                  <a:gd name="T90" fmla="*/ 208 w 232"/>
                  <a:gd name="T91" fmla="*/ 216 h 488"/>
                  <a:gd name="T92" fmla="*/ 208 w 232"/>
                  <a:gd name="T93" fmla="*/ 216 h 488"/>
                  <a:gd name="T94" fmla="*/ 208 w 232"/>
                  <a:gd name="T95" fmla="*/ 206 h 488"/>
                  <a:gd name="T96" fmla="*/ 210 w 232"/>
                  <a:gd name="T97" fmla="*/ 196 h 488"/>
                  <a:gd name="T98" fmla="*/ 218 w 232"/>
                  <a:gd name="T99" fmla="*/ 178 h 488"/>
                  <a:gd name="T100" fmla="*/ 228 w 232"/>
                  <a:gd name="T101" fmla="*/ 164 h 488"/>
                  <a:gd name="T102" fmla="*/ 232 w 232"/>
                  <a:gd name="T103" fmla="*/ 160 h 488"/>
                  <a:gd name="T104" fmla="*/ 38 w 232"/>
                  <a:gd name="T105" fmla="*/ 0 h 48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2"/>
                  <a:gd name="T160" fmla="*/ 0 h 488"/>
                  <a:gd name="T161" fmla="*/ 232 w 232"/>
                  <a:gd name="T162" fmla="*/ 488 h 488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2" h="488">
                    <a:moveTo>
                      <a:pt x="38" y="0"/>
                    </a:moveTo>
                    <a:lnTo>
                      <a:pt x="38" y="0"/>
                    </a:lnTo>
                    <a:lnTo>
                      <a:pt x="38" y="30"/>
                    </a:lnTo>
                    <a:lnTo>
                      <a:pt x="40" y="62"/>
                    </a:lnTo>
                    <a:lnTo>
                      <a:pt x="40" y="102"/>
                    </a:lnTo>
                    <a:lnTo>
                      <a:pt x="36" y="148"/>
                    </a:lnTo>
                    <a:lnTo>
                      <a:pt x="32" y="194"/>
                    </a:lnTo>
                    <a:lnTo>
                      <a:pt x="24" y="240"/>
                    </a:lnTo>
                    <a:lnTo>
                      <a:pt x="18" y="260"/>
                    </a:lnTo>
                    <a:lnTo>
                      <a:pt x="10" y="280"/>
                    </a:lnTo>
                    <a:lnTo>
                      <a:pt x="12" y="288"/>
                    </a:lnTo>
                    <a:lnTo>
                      <a:pt x="12" y="306"/>
                    </a:lnTo>
                    <a:lnTo>
                      <a:pt x="12" y="316"/>
                    </a:lnTo>
                    <a:lnTo>
                      <a:pt x="10" y="328"/>
                    </a:lnTo>
                    <a:lnTo>
                      <a:pt x="6" y="336"/>
                    </a:lnTo>
                    <a:lnTo>
                      <a:pt x="0" y="344"/>
                    </a:lnTo>
                    <a:lnTo>
                      <a:pt x="8" y="358"/>
                    </a:lnTo>
                    <a:lnTo>
                      <a:pt x="30" y="390"/>
                    </a:lnTo>
                    <a:lnTo>
                      <a:pt x="44" y="410"/>
                    </a:lnTo>
                    <a:lnTo>
                      <a:pt x="60" y="430"/>
                    </a:lnTo>
                    <a:lnTo>
                      <a:pt x="76" y="448"/>
                    </a:lnTo>
                    <a:lnTo>
                      <a:pt x="94" y="466"/>
                    </a:lnTo>
                    <a:lnTo>
                      <a:pt x="112" y="478"/>
                    </a:lnTo>
                    <a:lnTo>
                      <a:pt x="122" y="484"/>
                    </a:lnTo>
                    <a:lnTo>
                      <a:pt x="130" y="486"/>
                    </a:lnTo>
                    <a:lnTo>
                      <a:pt x="138" y="488"/>
                    </a:lnTo>
                    <a:lnTo>
                      <a:pt x="146" y="488"/>
                    </a:lnTo>
                    <a:lnTo>
                      <a:pt x="154" y="486"/>
                    </a:lnTo>
                    <a:lnTo>
                      <a:pt x="162" y="480"/>
                    </a:lnTo>
                    <a:lnTo>
                      <a:pt x="168" y="474"/>
                    </a:lnTo>
                    <a:lnTo>
                      <a:pt x="176" y="464"/>
                    </a:lnTo>
                    <a:lnTo>
                      <a:pt x="180" y="452"/>
                    </a:lnTo>
                    <a:lnTo>
                      <a:pt x="186" y="438"/>
                    </a:lnTo>
                    <a:lnTo>
                      <a:pt x="190" y="420"/>
                    </a:lnTo>
                    <a:lnTo>
                      <a:pt x="194" y="398"/>
                    </a:lnTo>
                    <a:lnTo>
                      <a:pt x="196" y="374"/>
                    </a:lnTo>
                    <a:lnTo>
                      <a:pt x="198" y="346"/>
                    </a:lnTo>
                    <a:lnTo>
                      <a:pt x="198" y="342"/>
                    </a:lnTo>
                    <a:lnTo>
                      <a:pt x="200" y="320"/>
                    </a:lnTo>
                    <a:lnTo>
                      <a:pt x="204" y="270"/>
                    </a:lnTo>
                    <a:lnTo>
                      <a:pt x="206" y="242"/>
                    </a:lnTo>
                    <a:lnTo>
                      <a:pt x="208" y="216"/>
                    </a:lnTo>
                    <a:lnTo>
                      <a:pt x="208" y="206"/>
                    </a:lnTo>
                    <a:lnTo>
                      <a:pt x="210" y="196"/>
                    </a:lnTo>
                    <a:lnTo>
                      <a:pt x="218" y="178"/>
                    </a:lnTo>
                    <a:lnTo>
                      <a:pt x="228" y="164"/>
                    </a:lnTo>
                    <a:lnTo>
                      <a:pt x="232" y="16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84" name="Freeform 469"/>
              <p:cNvSpPr>
                <a:spLocks/>
              </p:cNvSpPr>
              <p:nvPr/>
            </p:nvSpPr>
            <p:spPr bwMode="auto">
              <a:xfrm>
                <a:off x="1862" y="3368"/>
                <a:ext cx="312" cy="526"/>
              </a:xfrm>
              <a:custGeom>
                <a:avLst/>
                <a:gdLst>
                  <a:gd name="T0" fmla="*/ 184 w 312"/>
                  <a:gd name="T1" fmla="*/ 106 h 526"/>
                  <a:gd name="T2" fmla="*/ 184 w 312"/>
                  <a:gd name="T3" fmla="*/ 106 h 526"/>
                  <a:gd name="T4" fmla="*/ 162 w 312"/>
                  <a:gd name="T5" fmla="*/ 94 h 526"/>
                  <a:gd name="T6" fmla="*/ 140 w 312"/>
                  <a:gd name="T7" fmla="*/ 78 h 526"/>
                  <a:gd name="T8" fmla="*/ 120 w 312"/>
                  <a:gd name="T9" fmla="*/ 60 h 526"/>
                  <a:gd name="T10" fmla="*/ 102 w 312"/>
                  <a:gd name="T11" fmla="*/ 42 h 526"/>
                  <a:gd name="T12" fmla="*/ 76 w 312"/>
                  <a:gd name="T13" fmla="*/ 12 h 526"/>
                  <a:gd name="T14" fmla="*/ 66 w 312"/>
                  <a:gd name="T15" fmla="*/ 0 h 526"/>
                  <a:gd name="T16" fmla="*/ 30 w 312"/>
                  <a:gd name="T17" fmla="*/ 34 h 526"/>
                  <a:gd name="T18" fmla="*/ 0 w 312"/>
                  <a:gd name="T19" fmla="*/ 64 h 526"/>
                  <a:gd name="T20" fmla="*/ 0 w 312"/>
                  <a:gd name="T21" fmla="*/ 64 h 526"/>
                  <a:gd name="T22" fmla="*/ 16 w 312"/>
                  <a:gd name="T23" fmla="*/ 84 h 526"/>
                  <a:gd name="T24" fmla="*/ 32 w 312"/>
                  <a:gd name="T25" fmla="*/ 108 h 526"/>
                  <a:gd name="T26" fmla="*/ 50 w 312"/>
                  <a:gd name="T27" fmla="*/ 138 h 526"/>
                  <a:gd name="T28" fmla="*/ 68 w 312"/>
                  <a:gd name="T29" fmla="*/ 172 h 526"/>
                  <a:gd name="T30" fmla="*/ 106 w 312"/>
                  <a:gd name="T31" fmla="*/ 248 h 526"/>
                  <a:gd name="T32" fmla="*/ 142 w 312"/>
                  <a:gd name="T33" fmla="*/ 326 h 526"/>
                  <a:gd name="T34" fmla="*/ 174 w 312"/>
                  <a:gd name="T35" fmla="*/ 402 h 526"/>
                  <a:gd name="T36" fmla="*/ 200 w 312"/>
                  <a:gd name="T37" fmla="*/ 466 h 526"/>
                  <a:gd name="T38" fmla="*/ 224 w 312"/>
                  <a:gd name="T39" fmla="*/ 526 h 526"/>
                  <a:gd name="T40" fmla="*/ 224 w 312"/>
                  <a:gd name="T41" fmla="*/ 526 h 526"/>
                  <a:gd name="T42" fmla="*/ 234 w 312"/>
                  <a:gd name="T43" fmla="*/ 500 h 526"/>
                  <a:gd name="T44" fmla="*/ 242 w 312"/>
                  <a:gd name="T45" fmla="*/ 470 h 526"/>
                  <a:gd name="T46" fmla="*/ 260 w 312"/>
                  <a:gd name="T47" fmla="*/ 406 h 526"/>
                  <a:gd name="T48" fmla="*/ 274 w 312"/>
                  <a:gd name="T49" fmla="*/ 336 h 526"/>
                  <a:gd name="T50" fmla="*/ 288 w 312"/>
                  <a:gd name="T51" fmla="*/ 270 h 526"/>
                  <a:gd name="T52" fmla="*/ 306 w 312"/>
                  <a:gd name="T53" fmla="*/ 160 h 526"/>
                  <a:gd name="T54" fmla="*/ 312 w 312"/>
                  <a:gd name="T55" fmla="*/ 116 h 526"/>
                  <a:gd name="T56" fmla="*/ 296 w 312"/>
                  <a:gd name="T57" fmla="*/ 98 h 526"/>
                  <a:gd name="T58" fmla="*/ 264 w 312"/>
                  <a:gd name="T59" fmla="*/ 54 h 526"/>
                  <a:gd name="T60" fmla="*/ 264 w 312"/>
                  <a:gd name="T61" fmla="*/ 54 h 526"/>
                  <a:gd name="T62" fmla="*/ 252 w 312"/>
                  <a:gd name="T63" fmla="*/ 74 h 526"/>
                  <a:gd name="T64" fmla="*/ 240 w 312"/>
                  <a:gd name="T65" fmla="*/ 88 h 526"/>
                  <a:gd name="T66" fmla="*/ 230 w 312"/>
                  <a:gd name="T67" fmla="*/ 100 h 526"/>
                  <a:gd name="T68" fmla="*/ 220 w 312"/>
                  <a:gd name="T69" fmla="*/ 106 h 526"/>
                  <a:gd name="T70" fmla="*/ 200 w 312"/>
                  <a:gd name="T71" fmla="*/ 248 h 526"/>
                  <a:gd name="T72" fmla="*/ 184 w 312"/>
                  <a:gd name="T73" fmla="*/ 106 h 52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12"/>
                  <a:gd name="T112" fmla="*/ 0 h 526"/>
                  <a:gd name="T113" fmla="*/ 312 w 312"/>
                  <a:gd name="T114" fmla="*/ 526 h 52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12" h="526">
                    <a:moveTo>
                      <a:pt x="184" y="106"/>
                    </a:moveTo>
                    <a:lnTo>
                      <a:pt x="184" y="106"/>
                    </a:lnTo>
                    <a:lnTo>
                      <a:pt x="162" y="94"/>
                    </a:lnTo>
                    <a:lnTo>
                      <a:pt x="140" y="78"/>
                    </a:lnTo>
                    <a:lnTo>
                      <a:pt x="120" y="60"/>
                    </a:lnTo>
                    <a:lnTo>
                      <a:pt x="102" y="42"/>
                    </a:lnTo>
                    <a:lnTo>
                      <a:pt x="76" y="12"/>
                    </a:lnTo>
                    <a:lnTo>
                      <a:pt x="66" y="0"/>
                    </a:lnTo>
                    <a:lnTo>
                      <a:pt x="30" y="34"/>
                    </a:lnTo>
                    <a:lnTo>
                      <a:pt x="0" y="64"/>
                    </a:lnTo>
                    <a:lnTo>
                      <a:pt x="16" y="84"/>
                    </a:lnTo>
                    <a:lnTo>
                      <a:pt x="32" y="108"/>
                    </a:lnTo>
                    <a:lnTo>
                      <a:pt x="50" y="138"/>
                    </a:lnTo>
                    <a:lnTo>
                      <a:pt x="68" y="172"/>
                    </a:lnTo>
                    <a:lnTo>
                      <a:pt x="106" y="248"/>
                    </a:lnTo>
                    <a:lnTo>
                      <a:pt x="142" y="326"/>
                    </a:lnTo>
                    <a:lnTo>
                      <a:pt x="174" y="402"/>
                    </a:lnTo>
                    <a:lnTo>
                      <a:pt x="200" y="466"/>
                    </a:lnTo>
                    <a:lnTo>
                      <a:pt x="224" y="526"/>
                    </a:lnTo>
                    <a:lnTo>
                      <a:pt x="234" y="500"/>
                    </a:lnTo>
                    <a:lnTo>
                      <a:pt x="242" y="470"/>
                    </a:lnTo>
                    <a:lnTo>
                      <a:pt x="260" y="406"/>
                    </a:lnTo>
                    <a:lnTo>
                      <a:pt x="274" y="336"/>
                    </a:lnTo>
                    <a:lnTo>
                      <a:pt x="288" y="270"/>
                    </a:lnTo>
                    <a:lnTo>
                      <a:pt x="306" y="160"/>
                    </a:lnTo>
                    <a:lnTo>
                      <a:pt x="312" y="116"/>
                    </a:lnTo>
                    <a:lnTo>
                      <a:pt x="296" y="98"/>
                    </a:lnTo>
                    <a:lnTo>
                      <a:pt x="264" y="54"/>
                    </a:lnTo>
                    <a:lnTo>
                      <a:pt x="252" y="74"/>
                    </a:lnTo>
                    <a:lnTo>
                      <a:pt x="240" y="88"/>
                    </a:lnTo>
                    <a:lnTo>
                      <a:pt x="230" y="100"/>
                    </a:lnTo>
                    <a:lnTo>
                      <a:pt x="220" y="106"/>
                    </a:lnTo>
                    <a:lnTo>
                      <a:pt x="200" y="248"/>
                    </a:lnTo>
                    <a:lnTo>
                      <a:pt x="184" y="106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85" name="Freeform 470"/>
              <p:cNvSpPr>
                <a:spLocks/>
              </p:cNvSpPr>
              <p:nvPr/>
            </p:nvSpPr>
            <p:spPr bwMode="auto">
              <a:xfrm>
                <a:off x="1932" y="3024"/>
                <a:ext cx="282" cy="232"/>
              </a:xfrm>
              <a:custGeom>
                <a:avLst/>
                <a:gdLst>
                  <a:gd name="T0" fmla="*/ 16 w 282"/>
                  <a:gd name="T1" fmla="*/ 232 h 232"/>
                  <a:gd name="T2" fmla="*/ 10 w 282"/>
                  <a:gd name="T3" fmla="*/ 174 h 232"/>
                  <a:gd name="T4" fmla="*/ 2 w 282"/>
                  <a:gd name="T5" fmla="*/ 132 h 232"/>
                  <a:gd name="T6" fmla="*/ 0 w 282"/>
                  <a:gd name="T7" fmla="*/ 110 h 232"/>
                  <a:gd name="T8" fmla="*/ 4 w 282"/>
                  <a:gd name="T9" fmla="*/ 90 h 232"/>
                  <a:gd name="T10" fmla="*/ 24 w 282"/>
                  <a:gd name="T11" fmla="*/ 52 h 232"/>
                  <a:gd name="T12" fmla="*/ 54 w 282"/>
                  <a:gd name="T13" fmla="*/ 22 h 232"/>
                  <a:gd name="T14" fmla="*/ 92 w 282"/>
                  <a:gd name="T15" fmla="*/ 4 h 232"/>
                  <a:gd name="T16" fmla="*/ 114 w 282"/>
                  <a:gd name="T17" fmla="*/ 0 h 232"/>
                  <a:gd name="T18" fmla="*/ 164 w 282"/>
                  <a:gd name="T19" fmla="*/ 0 h 232"/>
                  <a:gd name="T20" fmla="*/ 212 w 282"/>
                  <a:gd name="T21" fmla="*/ 6 h 232"/>
                  <a:gd name="T22" fmla="*/ 244 w 282"/>
                  <a:gd name="T23" fmla="*/ 18 h 232"/>
                  <a:gd name="T24" fmla="*/ 270 w 282"/>
                  <a:gd name="T25" fmla="*/ 36 h 232"/>
                  <a:gd name="T26" fmla="*/ 276 w 282"/>
                  <a:gd name="T27" fmla="*/ 62 h 232"/>
                  <a:gd name="T28" fmla="*/ 270 w 282"/>
                  <a:gd name="T29" fmla="*/ 62 h 232"/>
                  <a:gd name="T30" fmla="*/ 260 w 282"/>
                  <a:gd name="T31" fmla="*/ 66 h 232"/>
                  <a:gd name="T32" fmla="*/ 252 w 282"/>
                  <a:gd name="T33" fmla="*/ 60 h 232"/>
                  <a:gd name="T34" fmla="*/ 226 w 282"/>
                  <a:gd name="T35" fmla="*/ 50 h 232"/>
                  <a:gd name="T36" fmla="*/ 182 w 282"/>
                  <a:gd name="T37" fmla="*/ 40 h 232"/>
                  <a:gd name="T38" fmla="*/ 120 w 282"/>
                  <a:gd name="T39" fmla="*/ 40 h 232"/>
                  <a:gd name="T40" fmla="*/ 108 w 282"/>
                  <a:gd name="T41" fmla="*/ 42 h 232"/>
                  <a:gd name="T42" fmla="*/ 92 w 282"/>
                  <a:gd name="T43" fmla="*/ 50 h 232"/>
                  <a:gd name="T44" fmla="*/ 84 w 282"/>
                  <a:gd name="T45" fmla="*/ 62 h 232"/>
                  <a:gd name="T46" fmla="*/ 84 w 282"/>
                  <a:gd name="T47" fmla="*/ 84 h 232"/>
                  <a:gd name="T48" fmla="*/ 92 w 282"/>
                  <a:gd name="T49" fmla="*/ 110 h 232"/>
                  <a:gd name="T50" fmla="*/ 98 w 282"/>
                  <a:gd name="T51" fmla="*/ 122 h 232"/>
                  <a:gd name="T52" fmla="*/ 88 w 282"/>
                  <a:gd name="T53" fmla="*/ 144 h 232"/>
                  <a:gd name="T54" fmla="*/ 84 w 282"/>
                  <a:gd name="T55" fmla="*/ 172 h 232"/>
                  <a:gd name="T56" fmla="*/ 88 w 282"/>
                  <a:gd name="T57" fmla="*/ 208 h 232"/>
                  <a:gd name="T58" fmla="*/ 62 w 282"/>
                  <a:gd name="T59" fmla="*/ 202 h 232"/>
                  <a:gd name="T60" fmla="*/ 50 w 282"/>
                  <a:gd name="T61" fmla="*/ 194 h 232"/>
                  <a:gd name="T62" fmla="*/ 40 w 282"/>
                  <a:gd name="T63" fmla="*/ 190 h 232"/>
                  <a:gd name="T64" fmla="*/ 34 w 282"/>
                  <a:gd name="T65" fmla="*/ 196 h 232"/>
                  <a:gd name="T66" fmla="*/ 16 w 282"/>
                  <a:gd name="T67" fmla="*/ 232 h 2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2"/>
                  <a:gd name="T103" fmla="*/ 0 h 232"/>
                  <a:gd name="T104" fmla="*/ 282 w 282"/>
                  <a:gd name="T105" fmla="*/ 232 h 23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2" h="232">
                    <a:moveTo>
                      <a:pt x="16" y="232"/>
                    </a:moveTo>
                    <a:lnTo>
                      <a:pt x="16" y="232"/>
                    </a:lnTo>
                    <a:lnTo>
                      <a:pt x="14" y="206"/>
                    </a:lnTo>
                    <a:lnTo>
                      <a:pt x="10" y="174"/>
                    </a:lnTo>
                    <a:lnTo>
                      <a:pt x="2" y="132"/>
                    </a:lnTo>
                    <a:lnTo>
                      <a:pt x="0" y="120"/>
                    </a:lnTo>
                    <a:lnTo>
                      <a:pt x="0" y="110"/>
                    </a:lnTo>
                    <a:lnTo>
                      <a:pt x="2" y="100"/>
                    </a:lnTo>
                    <a:lnTo>
                      <a:pt x="4" y="90"/>
                    </a:lnTo>
                    <a:lnTo>
                      <a:pt x="12" y="70"/>
                    </a:lnTo>
                    <a:lnTo>
                      <a:pt x="24" y="52"/>
                    </a:lnTo>
                    <a:lnTo>
                      <a:pt x="38" y="36"/>
                    </a:lnTo>
                    <a:lnTo>
                      <a:pt x="54" y="22"/>
                    </a:lnTo>
                    <a:lnTo>
                      <a:pt x="72" y="12"/>
                    </a:lnTo>
                    <a:lnTo>
                      <a:pt x="92" y="4"/>
                    </a:lnTo>
                    <a:lnTo>
                      <a:pt x="114" y="0"/>
                    </a:lnTo>
                    <a:lnTo>
                      <a:pt x="136" y="0"/>
                    </a:lnTo>
                    <a:lnTo>
                      <a:pt x="164" y="0"/>
                    </a:lnTo>
                    <a:lnTo>
                      <a:pt x="196" y="4"/>
                    </a:lnTo>
                    <a:lnTo>
                      <a:pt x="212" y="6"/>
                    </a:lnTo>
                    <a:lnTo>
                      <a:pt x="228" y="12"/>
                    </a:lnTo>
                    <a:lnTo>
                      <a:pt x="244" y="18"/>
                    </a:lnTo>
                    <a:lnTo>
                      <a:pt x="258" y="26"/>
                    </a:lnTo>
                    <a:lnTo>
                      <a:pt x="270" y="36"/>
                    </a:lnTo>
                    <a:lnTo>
                      <a:pt x="282" y="50"/>
                    </a:lnTo>
                    <a:lnTo>
                      <a:pt x="276" y="62"/>
                    </a:lnTo>
                    <a:lnTo>
                      <a:pt x="270" y="62"/>
                    </a:lnTo>
                    <a:lnTo>
                      <a:pt x="264" y="62"/>
                    </a:lnTo>
                    <a:lnTo>
                      <a:pt x="260" y="66"/>
                    </a:lnTo>
                    <a:lnTo>
                      <a:pt x="252" y="60"/>
                    </a:lnTo>
                    <a:lnTo>
                      <a:pt x="242" y="56"/>
                    </a:lnTo>
                    <a:lnTo>
                      <a:pt x="226" y="50"/>
                    </a:lnTo>
                    <a:lnTo>
                      <a:pt x="206" y="44"/>
                    </a:lnTo>
                    <a:lnTo>
                      <a:pt x="182" y="40"/>
                    </a:lnTo>
                    <a:lnTo>
                      <a:pt x="154" y="40"/>
                    </a:lnTo>
                    <a:lnTo>
                      <a:pt x="120" y="40"/>
                    </a:lnTo>
                    <a:lnTo>
                      <a:pt x="108" y="42"/>
                    </a:lnTo>
                    <a:lnTo>
                      <a:pt x="100" y="46"/>
                    </a:lnTo>
                    <a:lnTo>
                      <a:pt x="92" y="50"/>
                    </a:lnTo>
                    <a:lnTo>
                      <a:pt x="88" y="56"/>
                    </a:lnTo>
                    <a:lnTo>
                      <a:pt x="84" y="62"/>
                    </a:lnTo>
                    <a:lnTo>
                      <a:pt x="82" y="68"/>
                    </a:lnTo>
                    <a:lnTo>
                      <a:pt x="84" y="84"/>
                    </a:lnTo>
                    <a:lnTo>
                      <a:pt x="86" y="98"/>
                    </a:lnTo>
                    <a:lnTo>
                      <a:pt x="92" y="110"/>
                    </a:lnTo>
                    <a:lnTo>
                      <a:pt x="98" y="122"/>
                    </a:lnTo>
                    <a:lnTo>
                      <a:pt x="94" y="128"/>
                    </a:lnTo>
                    <a:lnTo>
                      <a:pt x="88" y="144"/>
                    </a:lnTo>
                    <a:lnTo>
                      <a:pt x="84" y="156"/>
                    </a:lnTo>
                    <a:lnTo>
                      <a:pt x="84" y="172"/>
                    </a:lnTo>
                    <a:lnTo>
                      <a:pt x="84" y="188"/>
                    </a:lnTo>
                    <a:lnTo>
                      <a:pt x="88" y="208"/>
                    </a:lnTo>
                    <a:lnTo>
                      <a:pt x="62" y="202"/>
                    </a:lnTo>
                    <a:lnTo>
                      <a:pt x="58" y="198"/>
                    </a:lnTo>
                    <a:lnTo>
                      <a:pt x="50" y="194"/>
                    </a:lnTo>
                    <a:lnTo>
                      <a:pt x="46" y="192"/>
                    </a:lnTo>
                    <a:lnTo>
                      <a:pt x="40" y="190"/>
                    </a:lnTo>
                    <a:lnTo>
                      <a:pt x="36" y="192"/>
                    </a:lnTo>
                    <a:lnTo>
                      <a:pt x="34" y="196"/>
                    </a:lnTo>
                    <a:lnTo>
                      <a:pt x="16" y="232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86" name="Freeform 471"/>
              <p:cNvSpPr>
                <a:spLocks/>
              </p:cNvSpPr>
              <p:nvPr/>
            </p:nvSpPr>
            <p:spPr bwMode="auto">
              <a:xfrm>
                <a:off x="1932" y="3024"/>
                <a:ext cx="282" cy="232"/>
              </a:xfrm>
              <a:custGeom>
                <a:avLst/>
                <a:gdLst>
                  <a:gd name="T0" fmla="*/ 16 w 282"/>
                  <a:gd name="T1" fmla="*/ 232 h 232"/>
                  <a:gd name="T2" fmla="*/ 10 w 282"/>
                  <a:gd name="T3" fmla="*/ 174 h 232"/>
                  <a:gd name="T4" fmla="*/ 2 w 282"/>
                  <a:gd name="T5" fmla="*/ 132 h 232"/>
                  <a:gd name="T6" fmla="*/ 0 w 282"/>
                  <a:gd name="T7" fmla="*/ 110 h 232"/>
                  <a:gd name="T8" fmla="*/ 4 w 282"/>
                  <a:gd name="T9" fmla="*/ 90 h 232"/>
                  <a:gd name="T10" fmla="*/ 24 w 282"/>
                  <a:gd name="T11" fmla="*/ 52 h 232"/>
                  <a:gd name="T12" fmla="*/ 54 w 282"/>
                  <a:gd name="T13" fmla="*/ 22 h 232"/>
                  <a:gd name="T14" fmla="*/ 92 w 282"/>
                  <a:gd name="T15" fmla="*/ 4 h 232"/>
                  <a:gd name="T16" fmla="*/ 114 w 282"/>
                  <a:gd name="T17" fmla="*/ 0 h 232"/>
                  <a:gd name="T18" fmla="*/ 164 w 282"/>
                  <a:gd name="T19" fmla="*/ 0 h 232"/>
                  <a:gd name="T20" fmla="*/ 212 w 282"/>
                  <a:gd name="T21" fmla="*/ 6 h 232"/>
                  <a:gd name="T22" fmla="*/ 244 w 282"/>
                  <a:gd name="T23" fmla="*/ 18 h 232"/>
                  <a:gd name="T24" fmla="*/ 270 w 282"/>
                  <a:gd name="T25" fmla="*/ 36 h 232"/>
                  <a:gd name="T26" fmla="*/ 276 w 282"/>
                  <a:gd name="T27" fmla="*/ 62 h 232"/>
                  <a:gd name="T28" fmla="*/ 270 w 282"/>
                  <a:gd name="T29" fmla="*/ 62 h 232"/>
                  <a:gd name="T30" fmla="*/ 260 w 282"/>
                  <a:gd name="T31" fmla="*/ 66 h 232"/>
                  <a:gd name="T32" fmla="*/ 252 w 282"/>
                  <a:gd name="T33" fmla="*/ 60 h 232"/>
                  <a:gd name="T34" fmla="*/ 226 w 282"/>
                  <a:gd name="T35" fmla="*/ 50 h 232"/>
                  <a:gd name="T36" fmla="*/ 182 w 282"/>
                  <a:gd name="T37" fmla="*/ 40 h 232"/>
                  <a:gd name="T38" fmla="*/ 120 w 282"/>
                  <a:gd name="T39" fmla="*/ 40 h 232"/>
                  <a:gd name="T40" fmla="*/ 108 w 282"/>
                  <a:gd name="T41" fmla="*/ 42 h 232"/>
                  <a:gd name="T42" fmla="*/ 92 w 282"/>
                  <a:gd name="T43" fmla="*/ 50 h 232"/>
                  <a:gd name="T44" fmla="*/ 84 w 282"/>
                  <a:gd name="T45" fmla="*/ 62 h 232"/>
                  <a:gd name="T46" fmla="*/ 84 w 282"/>
                  <a:gd name="T47" fmla="*/ 84 h 232"/>
                  <a:gd name="T48" fmla="*/ 92 w 282"/>
                  <a:gd name="T49" fmla="*/ 110 h 232"/>
                  <a:gd name="T50" fmla="*/ 98 w 282"/>
                  <a:gd name="T51" fmla="*/ 122 h 232"/>
                  <a:gd name="T52" fmla="*/ 88 w 282"/>
                  <a:gd name="T53" fmla="*/ 144 h 232"/>
                  <a:gd name="T54" fmla="*/ 84 w 282"/>
                  <a:gd name="T55" fmla="*/ 172 h 232"/>
                  <a:gd name="T56" fmla="*/ 88 w 282"/>
                  <a:gd name="T57" fmla="*/ 208 h 232"/>
                  <a:gd name="T58" fmla="*/ 62 w 282"/>
                  <a:gd name="T59" fmla="*/ 202 h 232"/>
                  <a:gd name="T60" fmla="*/ 50 w 282"/>
                  <a:gd name="T61" fmla="*/ 194 h 232"/>
                  <a:gd name="T62" fmla="*/ 40 w 282"/>
                  <a:gd name="T63" fmla="*/ 190 h 232"/>
                  <a:gd name="T64" fmla="*/ 34 w 282"/>
                  <a:gd name="T65" fmla="*/ 196 h 232"/>
                  <a:gd name="T66" fmla="*/ 16 w 282"/>
                  <a:gd name="T67" fmla="*/ 232 h 2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2"/>
                  <a:gd name="T103" fmla="*/ 0 h 232"/>
                  <a:gd name="T104" fmla="*/ 282 w 282"/>
                  <a:gd name="T105" fmla="*/ 232 h 23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2" h="232">
                    <a:moveTo>
                      <a:pt x="16" y="232"/>
                    </a:moveTo>
                    <a:lnTo>
                      <a:pt x="16" y="232"/>
                    </a:lnTo>
                    <a:lnTo>
                      <a:pt x="14" y="206"/>
                    </a:lnTo>
                    <a:lnTo>
                      <a:pt x="10" y="174"/>
                    </a:lnTo>
                    <a:lnTo>
                      <a:pt x="2" y="132"/>
                    </a:lnTo>
                    <a:lnTo>
                      <a:pt x="0" y="120"/>
                    </a:lnTo>
                    <a:lnTo>
                      <a:pt x="0" y="110"/>
                    </a:lnTo>
                    <a:lnTo>
                      <a:pt x="2" y="100"/>
                    </a:lnTo>
                    <a:lnTo>
                      <a:pt x="4" y="90"/>
                    </a:lnTo>
                    <a:lnTo>
                      <a:pt x="12" y="70"/>
                    </a:lnTo>
                    <a:lnTo>
                      <a:pt x="24" y="52"/>
                    </a:lnTo>
                    <a:lnTo>
                      <a:pt x="38" y="36"/>
                    </a:lnTo>
                    <a:lnTo>
                      <a:pt x="54" y="22"/>
                    </a:lnTo>
                    <a:lnTo>
                      <a:pt x="72" y="12"/>
                    </a:lnTo>
                    <a:lnTo>
                      <a:pt x="92" y="4"/>
                    </a:lnTo>
                    <a:lnTo>
                      <a:pt x="114" y="0"/>
                    </a:lnTo>
                    <a:lnTo>
                      <a:pt x="136" y="0"/>
                    </a:lnTo>
                    <a:lnTo>
                      <a:pt x="164" y="0"/>
                    </a:lnTo>
                    <a:lnTo>
                      <a:pt x="196" y="4"/>
                    </a:lnTo>
                    <a:lnTo>
                      <a:pt x="212" y="6"/>
                    </a:lnTo>
                    <a:lnTo>
                      <a:pt x="228" y="12"/>
                    </a:lnTo>
                    <a:lnTo>
                      <a:pt x="244" y="18"/>
                    </a:lnTo>
                    <a:lnTo>
                      <a:pt x="258" y="26"/>
                    </a:lnTo>
                    <a:lnTo>
                      <a:pt x="270" y="36"/>
                    </a:lnTo>
                    <a:lnTo>
                      <a:pt x="282" y="50"/>
                    </a:lnTo>
                    <a:lnTo>
                      <a:pt x="276" y="62"/>
                    </a:lnTo>
                    <a:lnTo>
                      <a:pt x="270" y="62"/>
                    </a:lnTo>
                    <a:lnTo>
                      <a:pt x="264" y="62"/>
                    </a:lnTo>
                    <a:lnTo>
                      <a:pt x="260" y="66"/>
                    </a:lnTo>
                    <a:lnTo>
                      <a:pt x="252" y="60"/>
                    </a:lnTo>
                    <a:lnTo>
                      <a:pt x="242" y="56"/>
                    </a:lnTo>
                    <a:lnTo>
                      <a:pt x="226" y="50"/>
                    </a:lnTo>
                    <a:lnTo>
                      <a:pt x="206" y="44"/>
                    </a:lnTo>
                    <a:lnTo>
                      <a:pt x="182" y="40"/>
                    </a:lnTo>
                    <a:lnTo>
                      <a:pt x="154" y="40"/>
                    </a:lnTo>
                    <a:lnTo>
                      <a:pt x="120" y="40"/>
                    </a:lnTo>
                    <a:lnTo>
                      <a:pt x="108" y="42"/>
                    </a:lnTo>
                    <a:lnTo>
                      <a:pt x="100" y="46"/>
                    </a:lnTo>
                    <a:lnTo>
                      <a:pt x="92" y="50"/>
                    </a:lnTo>
                    <a:lnTo>
                      <a:pt x="88" y="56"/>
                    </a:lnTo>
                    <a:lnTo>
                      <a:pt x="84" y="62"/>
                    </a:lnTo>
                    <a:lnTo>
                      <a:pt x="82" y="68"/>
                    </a:lnTo>
                    <a:lnTo>
                      <a:pt x="84" y="84"/>
                    </a:lnTo>
                    <a:lnTo>
                      <a:pt x="86" y="98"/>
                    </a:lnTo>
                    <a:lnTo>
                      <a:pt x="92" y="110"/>
                    </a:lnTo>
                    <a:lnTo>
                      <a:pt x="98" y="122"/>
                    </a:lnTo>
                    <a:lnTo>
                      <a:pt x="94" y="128"/>
                    </a:lnTo>
                    <a:lnTo>
                      <a:pt x="88" y="144"/>
                    </a:lnTo>
                    <a:lnTo>
                      <a:pt x="84" y="156"/>
                    </a:lnTo>
                    <a:lnTo>
                      <a:pt x="84" y="172"/>
                    </a:lnTo>
                    <a:lnTo>
                      <a:pt x="84" y="188"/>
                    </a:lnTo>
                    <a:lnTo>
                      <a:pt x="88" y="208"/>
                    </a:lnTo>
                    <a:lnTo>
                      <a:pt x="62" y="202"/>
                    </a:lnTo>
                    <a:lnTo>
                      <a:pt x="58" y="198"/>
                    </a:lnTo>
                    <a:lnTo>
                      <a:pt x="50" y="194"/>
                    </a:lnTo>
                    <a:lnTo>
                      <a:pt x="46" y="192"/>
                    </a:lnTo>
                    <a:lnTo>
                      <a:pt x="40" y="190"/>
                    </a:lnTo>
                    <a:lnTo>
                      <a:pt x="36" y="192"/>
                    </a:lnTo>
                    <a:lnTo>
                      <a:pt x="34" y="196"/>
                    </a:lnTo>
                    <a:lnTo>
                      <a:pt x="16" y="23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87" name="Freeform 472"/>
              <p:cNvSpPr>
                <a:spLocks/>
              </p:cNvSpPr>
              <p:nvPr/>
            </p:nvSpPr>
            <p:spPr bwMode="auto">
              <a:xfrm>
                <a:off x="2056" y="3174"/>
                <a:ext cx="98" cy="26"/>
              </a:xfrm>
              <a:custGeom>
                <a:avLst/>
                <a:gdLst>
                  <a:gd name="T0" fmla="*/ 0 w 98"/>
                  <a:gd name="T1" fmla="*/ 26 h 26"/>
                  <a:gd name="T2" fmla="*/ 0 w 98"/>
                  <a:gd name="T3" fmla="*/ 26 h 26"/>
                  <a:gd name="T4" fmla="*/ 16 w 98"/>
                  <a:gd name="T5" fmla="*/ 22 h 26"/>
                  <a:gd name="T6" fmla="*/ 30 w 98"/>
                  <a:gd name="T7" fmla="*/ 18 h 26"/>
                  <a:gd name="T8" fmla="*/ 46 w 98"/>
                  <a:gd name="T9" fmla="*/ 14 h 26"/>
                  <a:gd name="T10" fmla="*/ 46 w 98"/>
                  <a:gd name="T11" fmla="*/ 14 h 26"/>
                  <a:gd name="T12" fmla="*/ 62 w 98"/>
                  <a:gd name="T13" fmla="*/ 16 h 26"/>
                  <a:gd name="T14" fmla="*/ 78 w 98"/>
                  <a:gd name="T15" fmla="*/ 20 h 26"/>
                  <a:gd name="T16" fmla="*/ 96 w 98"/>
                  <a:gd name="T17" fmla="*/ 26 h 26"/>
                  <a:gd name="T18" fmla="*/ 96 w 98"/>
                  <a:gd name="T19" fmla="*/ 26 h 26"/>
                  <a:gd name="T20" fmla="*/ 98 w 98"/>
                  <a:gd name="T21" fmla="*/ 24 h 26"/>
                  <a:gd name="T22" fmla="*/ 98 w 98"/>
                  <a:gd name="T23" fmla="*/ 20 h 26"/>
                  <a:gd name="T24" fmla="*/ 96 w 98"/>
                  <a:gd name="T25" fmla="*/ 14 h 26"/>
                  <a:gd name="T26" fmla="*/ 86 w 98"/>
                  <a:gd name="T27" fmla="*/ 6 h 26"/>
                  <a:gd name="T28" fmla="*/ 86 w 98"/>
                  <a:gd name="T29" fmla="*/ 6 h 26"/>
                  <a:gd name="T30" fmla="*/ 78 w 98"/>
                  <a:gd name="T31" fmla="*/ 4 h 26"/>
                  <a:gd name="T32" fmla="*/ 68 w 98"/>
                  <a:gd name="T33" fmla="*/ 2 h 26"/>
                  <a:gd name="T34" fmla="*/ 56 w 98"/>
                  <a:gd name="T35" fmla="*/ 0 h 26"/>
                  <a:gd name="T36" fmla="*/ 42 w 98"/>
                  <a:gd name="T37" fmla="*/ 2 h 26"/>
                  <a:gd name="T38" fmla="*/ 28 w 98"/>
                  <a:gd name="T39" fmla="*/ 4 h 26"/>
                  <a:gd name="T40" fmla="*/ 16 w 98"/>
                  <a:gd name="T41" fmla="*/ 8 h 26"/>
                  <a:gd name="T42" fmla="*/ 6 w 98"/>
                  <a:gd name="T43" fmla="*/ 16 h 26"/>
                  <a:gd name="T44" fmla="*/ 2 w 98"/>
                  <a:gd name="T45" fmla="*/ 20 h 26"/>
                  <a:gd name="T46" fmla="*/ 0 w 98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8"/>
                  <a:gd name="T73" fmla="*/ 0 h 26"/>
                  <a:gd name="T74" fmla="*/ 98 w 98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8" h="26">
                    <a:moveTo>
                      <a:pt x="0" y="26"/>
                    </a:moveTo>
                    <a:lnTo>
                      <a:pt x="0" y="26"/>
                    </a:lnTo>
                    <a:lnTo>
                      <a:pt x="16" y="22"/>
                    </a:lnTo>
                    <a:lnTo>
                      <a:pt x="30" y="18"/>
                    </a:lnTo>
                    <a:lnTo>
                      <a:pt x="46" y="14"/>
                    </a:lnTo>
                    <a:lnTo>
                      <a:pt x="62" y="16"/>
                    </a:lnTo>
                    <a:lnTo>
                      <a:pt x="78" y="20"/>
                    </a:lnTo>
                    <a:lnTo>
                      <a:pt x="96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6" y="14"/>
                    </a:lnTo>
                    <a:lnTo>
                      <a:pt x="86" y="6"/>
                    </a:lnTo>
                    <a:lnTo>
                      <a:pt x="78" y="4"/>
                    </a:lnTo>
                    <a:lnTo>
                      <a:pt x="68" y="2"/>
                    </a:lnTo>
                    <a:lnTo>
                      <a:pt x="56" y="0"/>
                    </a:lnTo>
                    <a:lnTo>
                      <a:pt x="42" y="2"/>
                    </a:lnTo>
                    <a:lnTo>
                      <a:pt x="28" y="4"/>
                    </a:lnTo>
                    <a:lnTo>
                      <a:pt x="16" y="8"/>
                    </a:lnTo>
                    <a:lnTo>
                      <a:pt x="6" y="16"/>
                    </a:lnTo>
                    <a:lnTo>
                      <a:pt x="2" y="20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88" name="Freeform 473"/>
              <p:cNvSpPr>
                <a:spLocks/>
              </p:cNvSpPr>
              <p:nvPr/>
            </p:nvSpPr>
            <p:spPr bwMode="auto">
              <a:xfrm>
                <a:off x="2056" y="3174"/>
                <a:ext cx="98" cy="26"/>
              </a:xfrm>
              <a:custGeom>
                <a:avLst/>
                <a:gdLst>
                  <a:gd name="T0" fmla="*/ 0 w 98"/>
                  <a:gd name="T1" fmla="*/ 26 h 26"/>
                  <a:gd name="T2" fmla="*/ 0 w 98"/>
                  <a:gd name="T3" fmla="*/ 26 h 26"/>
                  <a:gd name="T4" fmla="*/ 16 w 98"/>
                  <a:gd name="T5" fmla="*/ 22 h 26"/>
                  <a:gd name="T6" fmla="*/ 30 w 98"/>
                  <a:gd name="T7" fmla="*/ 18 h 26"/>
                  <a:gd name="T8" fmla="*/ 46 w 98"/>
                  <a:gd name="T9" fmla="*/ 14 h 26"/>
                  <a:gd name="T10" fmla="*/ 46 w 98"/>
                  <a:gd name="T11" fmla="*/ 14 h 26"/>
                  <a:gd name="T12" fmla="*/ 62 w 98"/>
                  <a:gd name="T13" fmla="*/ 16 h 26"/>
                  <a:gd name="T14" fmla="*/ 78 w 98"/>
                  <a:gd name="T15" fmla="*/ 20 h 26"/>
                  <a:gd name="T16" fmla="*/ 96 w 98"/>
                  <a:gd name="T17" fmla="*/ 26 h 26"/>
                  <a:gd name="T18" fmla="*/ 96 w 98"/>
                  <a:gd name="T19" fmla="*/ 26 h 26"/>
                  <a:gd name="T20" fmla="*/ 98 w 98"/>
                  <a:gd name="T21" fmla="*/ 24 h 26"/>
                  <a:gd name="T22" fmla="*/ 98 w 98"/>
                  <a:gd name="T23" fmla="*/ 20 h 26"/>
                  <a:gd name="T24" fmla="*/ 96 w 98"/>
                  <a:gd name="T25" fmla="*/ 14 h 26"/>
                  <a:gd name="T26" fmla="*/ 86 w 98"/>
                  <a:gd name="T27" fmla="*/ 6 h 26"/>
                  <a:gd name="T28" fmla="*/ 86 w 98"/>
                  <a:gd name="T29" fmla="*/ 6 h 26"/>
                  <a:gd name="T30" fmla="*/ 78 w 98"/>
                  <a:gd name="T31" fmla="*/ 4 h 26"/>
                  <a:gd name="T32" fmla="*/ 68 w 98"/>
                  <a:gd name="T33" fmla="*/ 2 h 26"/>
                  <a:gd name="T34" fmla="*/ 56 w 98"/>
                  <a:gd name="T35" fmla="*/ 0 h 26"/>
                  <a:gd name="T36" fmla="*/ 42 w 98"/>
                  <a:gd name="T37" fmla="*/ 2 h 26"/>
                  <a:gd name="T38" fmla="*/ 28 w 98"/>
                  <a:gd name="T39" fmla="*/ 4 h 26"/>
                  <a:gd name="T40" fmla="*/ 16 w 98"/>
                  <a:gd name="T41" fmla="*/ 8 h 26"/>
                  <a:gd name="T42" fmla="*/ 6 w 98"/>
                  <a:gd name="T43" fmla="*/ 16 h 26"/>
                  <a:gd name="T44" fmla="*/ 2 w 98"/>
                  <a:gd name="T45" fmla="*/ 20 h 26"/>
                  <a:gd name="T46" fmla="*/ 0 w 98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8"/>
                  <a:gd name="T73" fmla="*/ 0 h 26"/>
                  <a:gd name="T74" fmla="*/ 98 w 98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8" h="26">
                    <a:moveTo>
                      <a:pt x="0" y="26"/>
                    </a:moveTo>
                    <a:lnTo>
                      <a:pt x="0" y="26"/>
                    </a:lnTo>
                    <a:lnTo>
                      <a:pt x="16" y="22"/>
                    </a:lnTo>
                    <a:lnTo>
                      <a:pt x="30" y="18"/>
                    </a:lnTo>
                    <a:lnTo>
                      <a:pt x="46" y="14"/>
                    </a:lnTo>
                    <a:lnTo>
                      <a:pt x="62" y="16"/>
                    </a:lnTo>
                    <a:lnTo>
                      <a:pt x="78" y="20"/>
                    </a:lnTo>
                    <a:lnTo>
                      <a:pt x="96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6" y="14"/>
                    </a:lnTo>
                    <a:lnTo>
                      <a:pt x="86" y="6"/>
                    </a:lnTo>
                    <a:lnTo>
                      <a:pt x="78" y="4"/>
                    </a:lnTo>
                    <a:lnTo>
                      <a:pt x="68" y="2"/>
                    </a:lnTo>
                    <a:lnTo>
                      <a:pt x="56" y="0"/>
                    </a:lnTo>
                    <a:lnTo>
                      <a:pt x="42" y="2"/>
                    </a:lnTo>
                    <a:lnTo>
                      <a:pt x="28" y="4"/>
                    </a:lnTo>
                    <a:lnTo>
                      <a:pt x="16" y="8"/>
                    </a:lnTo>
                    <a:lnTo>
                      <a:pt x="6" y="16"/>
                    </a:lnTo>
                    <a:lnTo>
                      <a:pt x="2" y="20"/>
                    </a:lnTo>
                    <a:lnTo>
                      <a:pt x="0" y="2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89" name="Freeform 474"/>
              <p:cNvSpPr>
                <a:spLocks/>
              </p:cNvSpPr>
              <p:nvPr/>
            </p:nvSpPr>
            <p:spPr bwMode="auto">
              <a:xfrm>
                <a:off x="2186" y="3176"/>
                <a:ext cx="38" cy="24"/>
              </a:xfrm>
              <a:custGeom>
                <a:avLst/>
                <a:gdLst>
                  <a:gd name="T0" fmla="*/ 0 w 38"/>
                  <a:gd name="T1" fmla="*/ 24 h 24"/>
                  <a:gd name="T2" fmla="*/ 0 w 38"/>
                  <a:gd name="T3" fmla="*/ 24 h 24"/>
                  <a:gd name="T4" fmla="*/ 14 w 38"/>
                  <a:gd name="T5" fmla="*/ 18 h 24"/>
                  <a:gd name="T6" fmla="*/ 24 w 38"/>
                  <a:gd name="T7" fmla="*/ 16 h 24"/>
                  <a:gd name="T8" fmla="*/ 30 w 38"/>
                  <a:gd name="T9" fmla="*/ 16 h 24"/>
                  <a:gd name="T10" fmla="*/ 32 w 38"/>
                  <a:gd name="T11" fmla="*/ 18 h 24"/>
                  <a:gd name="T12" fmla="*/ 32 w 38"/>
                  <a:gd name="T13" fmla="*/ 18 h 24"/>
                  <a:gd name="T14" fmla="*/ 34 w 38"/>
                  <a:gd name="T15" fmla="*/ 16 h 24"/>
                  <a:gd name="T16" fmla="*/ 38 w 38"/>
                  <a:gd name="T17" fmla="*/ 12 h 24"/>
                  <a:gd name="T18" fmla="*/ 38 w 38"/>
                  <a:gd name="T19" fmla="*/ 8 h 24"/>
                  <a:gd name="T20" fmla="*/ 38 w 38"/>
                  <a:gd name="T21" fmla="*/ 6 h 24"/>
                  <a:gd name="T22" fmla="*/ 38 w 38"/>
                  <a:gd name="T23" fmla="*/ 2 h 24"/>
                  <a:gd name="T24" fmla="*/ 34 w 38"/>
                  <a:gd name="T25" fmla="*/ 0 h 24"/>
                  <a:gd name="T26" fmla="*/ 34 w 38"/>
                  <a:gd name="T27" fmla="*/ 0 h 24"/>
                  <a:gd name="T28" fmla="*/ 30 w 38"/>
                  <a:gd name="T29" fmla="*/ 0 h 24"/>
                  <a:gd name="T30" fmla="*/ 24 w 38"/>
                  <a:gd name="T31" fmla="*/ 0 h 24"/>
                  <a:gd name="T32" fmla="*/ 14 w 38"/>
                  <a:gd name="T33" fmla="*/ 6 h 24"/>
                  <a:gd name="T34" fmla="*/ 4 w 38"/>
                  <a:gd name="T35" fmla="*/ 14 h 24"/>
                  <a:gd name="T36" fmla="*/ 0 w 38"/>
                  <a:gd name="T37" fmla="*/ 20 h 24"/>
                  <a:gd name="T38" fmla="*/ 0 w 38"/>
                  <a:gd name="T39" fmla="*/ 2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8"/>
                  <a:gd name="T61" fmla="*/ 0 h 24"/>
                  <a:gd name="T62" fmla="*/ 38 w 38"/>
                  <a:gd name="T63" fmla="*/ 24 h 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8" h="24">
                    <a:moveTo>
                      <a:pt x="0" y="24"/>
                    </a:moveTo>
                    <a:lnTo>
                      <a:pt x="0" y="24"/>
                    </a:lnTo>
                    <a:lnTo>
                      <a:pt x="14" y="18"/>
                    </a:lnTo>
                    <a:lnTo>
                      <a:pt x="24" y="16"/>
                    </a:lnTo>
                    <a:lnTo>
                      <a:pt x="30" y="16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8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4" y="6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90" name="Freeform 475"/>
              <p:cNvSpPr>
                <a:spLocks/>
              </p:cNvSpPr>
              <p:nvPr/>
            </p:nvSpPr>
            <p:spPr bwMode="auto">
              <a:xfrm>
                <a:off x="2186" y="3176"/>
                <a:ext cx="38" cy="24"/>
              </a:xfrm>
              <a:custGeom>
                <a:avLst/>
                <a:gdLst>
                  <a:gd name="T0" fmla="*/ 0 w 38"/>
                  <a:gd name="T1" fmla="*/ 24 h 24"/>
                  <a:gd name="T2" fmla="*/ 0 w 38"/>
                  <a:gd name="T3" fmla="*/ 24 h 24"/>
                  <a:gd name="T4" fmla="*/ 14 w 38"/>
                  <a:gd name="T5" fmla="*/ 18 h 24"/>
                  <a:gd name="T6" fmla="*/ 24 w 38"/>
                  <a:gd name="T7" fmla="*/ 16 h 24"/>
                  <a:gd name="T8" fmla="*/ 30 w 38"/>
                  <a:gd name="T9" fmla="*/ 16 h 24"/>
                  <a:gd name="T10" fmla="*/ 32 w 38"/>
                  <a:gd name="T11" fmla="*/ 18 h 24"/>
                  <a:gd name="T12" fmla="*/ 32 w 38"/>
                  <a:gd name="T13" fmla="*/ 18 h 24"/>
                  <a:gd name="T14" fmla="*/ 34 w 38"/>
                  <a:gd name="T15" fmla="*/ 16 h 24"/>
                  <a:gd name="T16" fmla="*/ 38 w 38"/>
                  <a:gd name="T17" fmla="*/ 12 h 24"/>
                  <a:gd name="T18" fmla="*/ 38 w 38"/>
                  <a:gd name="T19" fmla="*/ 8 h 24"/>
                  <a:gd name="T20" fmla="*/ 38 w 38"/>
                  <a:gd name="T21" fmla="*/ 6 h 24"/>
                  <a:gd name="T22" fmla="*/ 38 w 38"/>
                  <a:gd name="T23" fmla="*/ 2 h 24"/>
                  <a:gd name="T24" fmla="*/ 34 w 38"/>
                  <a:gd name="T25" fmla="*/ 0 h 24"/>
                  <a:gd name="T26" fmla="*/ 34 w 38"/>
                  <a:gd name="T27" fmla="*/ 0 h 24"/>
                  <a:gd name="T28" fmla="*/ 30 w 38"/>
                  <a:gd name="T29" fmla="*/ 0 h 24"/>
                  <a:gd name="T30" fmla="*/ 24 w 38"/>
                  <a:gd name="T31" fmla="*/ 0 h 24"/>
                  <a:gd name="T32" fmla="*/ 14 w 38"/>
                  <a:gd name="T33" fmla="*/ 6 h 24"/>
                  <a:gd name="T34" fmla="*/ 4 w 38"/>
                  <a:gd name="T35" fmla="*/ 14 h 24"/>
                  <a:gd name="T36" fmla="*/ 0 w 38"/>
                  <a:gd name="T37" fmla="*/ 20 h 24"/>
                  <a:gd name="T38" fmla="*/ 0 w 38"/>
                  <a:gd name="T39" fmla="*/ 2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8"/>
                  <a:gd name="T61" fmla="*/ 0 h 24"/>
                  <a:gd name="T62" fmla="*/ 38 w 38"/>
                  <a:gd name="T63" fmla="*/ 24 h 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8" h="24">
                    <a:moveTo>
                      <a:pt x="0" y="24"/>
                    </a:moveTo>
                    <a:lnTo>
                      <a:pt x="0" y="24"/>
                    </a:lnTo>
                    <a:lnTo>
                      <a:pt x="14" y="18"/>
                    </a:lnTo>
                    <a:lnTo>
                      <a:pt x="24" y="16"/>
                    </a:lnTo>
                    <a:lnTo>
                      <a:pt x="30" y="16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8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4" y="6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0" y="2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91" name="Freeform 476"/>
              <p:cNvSpPr>
                <a:spLocks/>
              </p:cNvSpPr>
              <p:nvPr/>
            </p:nvSpPr>
            <p:spPr bwMode="auto">
              <a:xfrm>
                <a:off x="1948" y="3184"/>
                <a:ext cx="46" cy="90"/>
              </a:xfrm>
              <a:custGeom>
                <a:avLst/>
                <a:gdLst>
                  <a:gd name="T0" fmla="*/ 46 w 46"/>
                  <a:gd name="T1" fmla="*/ 54 h 90"/>
                  <a:gd name="T2" fmla="*/ 46 w 46"/>
                  <a:gd name="T3" fmla="*/ 54 h 90"/>
                  <a:gd name="T4" fmla="*/ 46 w 46"/>
                  <a:gd name="T5" fmla="*/ 46 h 90"/>
                  <a:gd name="T6" fmla="*/ 46 w 46"/>
                  <a:gd name="T7" fmla="*/ 30 h 90"/>
                  <a:gd name="T8" fmla="*/ 44 w 46"/>
                  <a:gd name="T9" fmla="*/ 20 h 90"/>
                  <a:gd name="T10" fmla="*/ 40 w 46"/>
                  <a:gd name="T11" fmla="*/ 12 h 90"/>
                  <a:gd name="T12" fmla="*/ 34 w 46"/>
                  <a:gd name="T13" fmla="*/ 4 h 90"/>
                  <a:gd name="T14" fmla="*/ 26 w 46"/>
                  <a:gd name="T15" fmla="*/ 0 h 90"/>
                  <a:gd name="T16" fmla="*/ 26 w 46"/>
                  <a:gd name="T17" fmla="*/ 0 h 90"/>
                  <a:gd name="T18" fmla="*/ 18 w 46"/>
                  <a:gd name="T19" fmla="*/ 0 h 90"/>
                  <a:gd name="T20" fmla="*/ 10 w 46"/>
                  <a:gd name="T21" fmla="*/ 4 h 90"/>
                  <a:gd name="T22" fmla="*/ 4 w 46"/>
                  <a:gd name="T23" fmla="*/ 10 h 90"/>
                  <a:gd name="T24" fmla="*/ 2 w 46"/>
                  <a:gd name="T25" fmla="*/ 18 h 90"/>
                  <a:gd name="T26" fmla="*/ 0 w 46"/>
                  <a:gd name="T27" fmla="*/ 30 h 90"/>
                  <a:gd name="T28" fmla="*/ 2 w 46"/>
                  <a:gd name="T29" fmla="*/ 42 h 90"/>
                  <a:gd name="T30" fmla="*/ 6 w 46"/>
                  <a:gd name="T31" fmla="*/ 56 h 90"/>
                  <a:gd name="T32" fmla="*/ 14 w 46"/>
                  <a:gd name="T33" fmla="*/ 70 h 90"/>
                  <a:gd name="T34" fmla="*/ 14 w 46"/>
                  <a:gd name="T35" fmla="*/ 70 h 90"/>
                  <a:gd name="T36" fmla="*/ 22 w 46"/>
                  <a:gd name="T37" fmla="*/ 80 h 90"/>
                  <a:gd name="T38" fmla="*/ 28 w 46"/>
                  <a:gd name="T39" fmla="*/ 88 h 90"/>
                  <a:gd name="T40" fmla="*/ 34 w 46"/>
                  <a:gd name="T41" fmla="*/ 90 h 90"/>
                  <a:gd name="T42" fmla="*/ 40 w 46"/>
                  <a:gd name="T43" fmla="*/ 88 h 90"/>
                  <a:gd name="T44" fmla="*/ 44 w 46"/>
                  <a:gd name="T45" fmla="*/ 84 h 90"/>
                  <a:gd name="T46" fmla="*/ 46 w 46"/>
                  <a:gd name="T47" fmla="*/ 76 h 90"/>
                  <a:gd name="T48" fmla="*/ 46 w 46"/>
                  <a:gd name="T49" fmla="*/ 66 h 90"/>
                  <a:gd name="T50" fmla="*/ 46 w 46"/>
                  <a:gd name="T51" fmla="*/ 54 h 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6"/>
                  <a:gd name="T79" fmla="*/ 0 h 90"/>
                  <a:gd name="T80" fmla="*/ 46 w 46"/>
                  <a:gd name="T81" fmla="*/ 90 h 9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6" h="90">
                    <a:moveTo>
                      <a:pt x="46" y="54"/>
                    </a:moveTo>
                    <a:lnTo>
                      <a:pt x="46" y="54"/>
                    </a:lnTo>
                    <a:lnTo>
                      <a:pt x="46" y="46"/>
                    </a:lnTo>
                    <a:lnTo>
                      <a:pt x="46" y="30"/>
                    </a:lnTo>
                    <a:lnTo>
                      <a:pt x="44" y="20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4"/>
                    </a:lnTo>
                    <a:lnTo>
                      <a:pt x="4" y="10"/>
                    </a:lnTo>
                    <a:lnTo>
                      <a:pt x="2" y="18"/>
                    </a:lnTo>
                    <a:lnTo>
                      <a:pt x="0" y="30"/>
                    </a:lnTo>
                    <a:lnTo>
                      <a:pt x="2" y="42"/>
                    </a:lnTo>
                    <a:lnTo>
                      <a:pt x="6" y="56"/>
                    </a:lnTo>
                    <a:lnTo>
                      <a:pt x="14" y="70"/>
                    </a:lnTo>
                    <a:lnTo>
                      <a:pt x="22" y="80"/>
                    </a:lnTo>
                    <a:lnTo>
                      <a:pt x="28" y="88"/>
                    </a:lnTo>
                    <a:lnTo>
                      <a:pt x="34" y="90"/>
                    </a:lnTo>
                    <a:lnTo>
                      <a:pt x="40" y="88"/>
                    </a:lnTo>
                    <a:lnTo>
                      <a:pt x="44" y="84"/>
                    </a:lnTo>
                    <a:lnTo>
                      <a:pt x="46" y="76"/>
                    </a:lnTo>
                    <a:lnTo>
                      <a:pt x="46" y="66"/>
                    </a:lnTo>
                    <a:lnTo>
                      <a:pt x="46" y="54"/>
                    </a:lnTo>
                    <a:close/>
                  </a:path>
                </a:pathLst>
              </a:custGeom>
              <a:solidFill>
                <a:srgbClr val="EF905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92" name="Freeform 477"/>
              <p:cNvSpPr>
                <a:spLocks/>
              </p:cNvSpPr>
              <p:nvPr/>
            </p:nvSpPr>
            <p:spPr bwMode="auto">
              <a:xfrm>
                <a:off x="1948" y="3184"/>
                <a:ext cx="46" cy="90"/>
              </a:xfrm>
              <a:custGeom>
                <a:avLst/>
                <a:gdLst>
                  <a:gd name="T0" fmla="*/ 46 w 46"/>
                  <a:gd name="T1" fmla="*/ 54 h 90"/>
                  <a:gd name="T2" fmla="*/ 46 w 46"/>
                  <a:gd name="T3" fmla="*/ 54 h 90"/>
                  <a:gd name="T4" fmla="*/ 46 w 46"/>
                  <a:gd name="T5" fmla="*/ 46 h 90"/>
                  <a:gd name="T6" fmla="*/ 46 w 46"/>
                  <a:gd name="T7" fmla="*/ 30 h 90"/>
                  <a:gd name="T8" fmla="*/ 44 w 46"/>
                  <a:gd name="T9" fmla="*/ 20 h 90"/>
                  <a:gd name="T10" fmla="*/ 40 w 46"/>
                  <a:gd name="T11" fmla="*/ 12 h 90"/>
                  <a:gd name="T12" fmla="*/ 34 w 46"/>
                  <a:gd name="T13" fmla="*/ 4 h 90"/>
                  <a:gd name="T14" fmla="*/ 26 w 46"/>
                  <a:gd name="T15" fmla="*/ 0 h 90"/>
                  <a:gd name="T16" fmla="*/ 26 w 46"/>
                  <a:gd name="T17" fmla="*/ 0 h 90"/>
                  <a:gd name="T18" fmla="*/ 18 w 46"/>
                  <a:gd name="T19" fmla="*/ 0 h 90"/>
                  <a:gd name="T20" fmla="*/ 10 w 46"/>
                  <a:gd name="T21" fmla="*/ 4 h 90"/>
                  <a:gd name="T22" fmla="*/ 4 w 46"/>
                  <a:gd name="T23" fmla="*/ 10 h 90"/>
                  <a:gd name="T24" fmla="*/ 2 w 46"/>
                  <a:gd name="T25" fmla="*/ 18 h 90"/>
                  <a:gd name="T26" fmla="*/ 0 w 46"/>
                  <a:gd name="T27" fmla="*/ 30 h 90"/>
                  <a:gd name="T28" fmla="*/ 2 w 46"/>
                  <a:gd name="T29" fmla="*/ 42 h 90"/>
                  <a:gd name="T30" fmla="*/ 6 w 46"/>
                  <a:gd name="T31" fmla="*/ 56 h 90"/>
                  <a:gd name="T32" fmla="*/ 14 w 46"/>
                  <a:gd name="T33" fmla="*/ 70 h 90"/>
                  <a:gd name="T34" fmla="*/ 14 w 46"/>
                  <a:gd name="T35" fmla="*/ 70 h 90"/>
                  <a:gd name="T36" fmla="*/ 22 w 46"/>
                  <a:gd name="T37" fmla="*/ 80 h 90"/>
                  <a:gd name="T38" fmla="*/ 28 w 46"/>
                  <a:gd name="T39" fmla="*/ 88 h 90"/>
                  <a:gd name="T40" fmla="*/ 34 w 46"/>
                  <a:gd name="T41" fmla="*/ 90 h 90"/>
                  <a:gd name="T42" fmla="*/ 40 w 46"/>
                  <a:gd name="T43" fmla="*/ 88 h 90"/>
                  <a:gd name="T44" fmla="*/ 44 w 46"/>
                  <a:gd name="T45" fmla="*/ 84 h 90"/>
                  <a:gd name="T46" fmla="*/ 46 w 46"/>
                  <a:gd name="T47" fmla="*/ 76 h 90"/>
                  <a:gd name="T48" fmla="*/ 46 w 46"/>
                  <a:gd name="T49" fmla="*/ 66 h 90"/>
                  <a:gd name="T50" fmla="*/ 46 w 46"/>
                  <a:gd name="T51" fmla="*/ 54 h 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6"/>
                  <a:gd name="T79" fmla="*/ 0 h 90"/>
                  <a:gd name="T80" fmla="*/ 46 w 46"/>
                  <a:gd name="T81" fmla="*/ 90 h 9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6" h="90">
                    <a:moveTo>
                      <a:pt x="46" y="54"/>
                    </a:moveTo>
                    <a:lnTo>
                      <a:pt x="46" y="54"/>
                    </a:lnTo>
                    <a:lnTo>
                      <a:pt x="46" y="46"/>
                    </a:lnTo>
                    <a:lnTo>
                      <a:pt x="46" y="30"/>
                    </a:lnTo>
                    <a:lnTo>
                      <a:pt x="44" y="20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4"/>
                    </a:lnTo>
                    <a:lnTo>
                      <a:pt x="4" y="10"/>
                    </a:lnTo>
                    <a:lnTo>
                      <a:pt x="2" y="18"/>
                    </a:lnTo>
                    <a:lnTo>
                      <a:pt x="0" y="30"/>
                    </a:lnTo>
                    <a:lnTo>
                      <a:pt x="2" y="42"/>
                    </a:lnTo>
                    <a:lnTo>
                      <a:pt x="6" y="56"/>
                    </a:lnTo>
                    <a:lnTo>
                      <a:pt x="14" y="70"/>
                    </a:lnTo>
                    <a:lnTo>
                      <a:pt x="22" y="80"/>
                    </a:lnTo>
                    <a:lnTo>
                      <a:pt x="28" y="88"/>
                    </a:lnTo>
                    <a:lnTo>
                      <a:pt x="34" y="90"/>
                    </a:lnTo>
                    <a:lnTo>
                      <a:pt x="40" y="88"/>
                    </a:lnTo>
                    <a:lnTo>
                      <a:pt x="44" y="84"/>
                    </a:lnTo>
                    <a:lnTo>
                      <a:pt x="46" y="76"/>
                    </a:lnTo>
                    <a:lnTo>
                      <a:pt x="46" y="66"/>
                    </a:lnTo>
                    <a:lnTo>
                      <a:pt x="46" y="5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93" name="Freeform 478"/>
              <p:cNvSpPr>
                <a:spLocks/>
              </p:cNvSpPr>
              <p:nvPr/>
            </p:nvSpPr>
            <p:spPr bwMode="auto">
              <a:xfrm>
                <a:off x="2084" y="3214"/>
                <a:ext cx="54" cy="10"/>
              </a:xfrm>
              <a:custGeom>
                <a:avLst/>
                <a:gdLst>
                  <a:gd name="T0" fmla="*/ 0 w 54"/>
                  <a:gd name="T1" fmla="*/ 0 h 10"/>
                  <a:gd name="T2" fmla="*/ 0 w 54"/>
                  <a:gd name="T3" fmla="*/ 0 h 10"/>
                  <a:gd name="T4" fmla="*/ 14 w 54"/>
                  <a:gd name="T5" fmla="*/ 2 h 10"/>
                  <a:gd name="T6" fmla="*/ 34 w 54"/>
                  <a:gd name="T7" fmla="*/ 4 h 10"/>
                  <a:gd name="T8" fmla="*/ 34 w 54"/>
                  <a:gd name="T9" fmla="*/ 4 h 10"/>
                  <a:gd name="T10" fmla="*/ 54 w 54"/>
                  <a:gd name="T11" fmla="*/ 2 h 10"/>
                  <a:gd name="T12" fmla="*/ 54 w 54"/>
                  <a:gd name="T13" fmla="*/ 2 h 10"/>
                  <a:gd name="T14" fmla="*/ 50 w 54"/>
                  <a:gd name="T15" fmla="*/ 4 h 10"/>
                  <a:gd name="T16" fmla="*/ 46 w 54"/>
                  <a:gd name="T17" fmla="*/ 8 h 10"/>
                  <a:gd name="T18" fmla="*/ 42 w 54"/>
                  <a:gd name="T19" fmla="*/ 10 h 10"/>
                  <a:gd name="T20" fmla="*/ 34 w 54"/>
                  <a:gd name="T21" fmla="*/ 10 h 10"/>
                  <a:gd name="T22" fmla="*/ 24 w 54"/>
                  <a:gd name="T23" fmla="*/ 10 h 10"/>
                  <a:gd name="T24" fmla="*/ 14 w 54"/>
                  <a:gd name="T25" fmla="*/ 6 h 10"/>
                  <a:gd name="T26" fmla="*/ 0 w 54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2"/>
                    </a:lnTo>
                    <a:lnTo>
                      <a:pt x="34" y="4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24" y="10"/>
                    </a:lnTo>
                    <a:lnTo>
                      <a:pt x="14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94" name="Freeform 479"/>
              <p:cNvSpPr>
                <a:spLocks/>
              </p:cNvSpPr>
              <p:nvPr/>
            </p:nvSpPr>
            <p:spPr bwMode="auto">
              <a:xfrm>
                <a:off x="2084" y="3214"/>
                <a:ext cx="54" cy="10"/>
              </a:xfrm>
              <a:custGeom>
                <a:avLst/>
                <a:gdLst>
                  <a:gd name="T0" fmla="*/ 0 w 54"/>
                  <a:gd name="T1" fmla="*/ 0 h 10"/>
                  <a:gd name="T2" fmla="*/ 0 w 54"/>
                  <a:gd name="T3" fmla="*/ 0 h 10"/>
                  <a:gd name="T4" fmla="*/ 14 w 54"/>
                  <a:gd name="T5" fmla="*/ 2 h 10"/>
                  <a:gd name="T6" fmla="*/ 34 w 54"/>
                  <a:gd name="T7" fmla="*/ 4 h 10"/>
                  <a:gd name="T8" fmla="*/ 34 w 54"/>
                  <a:gd name="T9" fmla="*/ 4 h 10"/>
                  <a:gd name="T10" fmla="*/ 54 w 54"/>
                  <a:gd name="T11" fmla="*/ 2 h 10"/>
                  <a:gd name="T12" fmla="*/ 54 w 54"/>
                  <a:gd name="T13" fmla="*/ 2 h 10"/>
                  <a:gd name="T14" fmla="*/ 50 w 54"/>
                  <a:gd name="T15" fmla="*/ 4 h 10"/>
                  <a:gd name="T16" fmla="*/ 46 w 54"/>
                  <a:gd name="T17" fmla="*/ 8 h 10"/>
                  <a:gd name="T18" fmla="*/ 42 w 54"/>
                  <a:gd name="T19" fmla="*/ 10 h 10"/>
                  <a:gd name="T20" fmla="*/ 34 w 54"/>
                  <a:gd name="T21" fmla="*/ 10 h 10"/>
                  <a:gd name="T22" fmla="*/ 24 w 54"/>
                  <a:gd name="T23" fmla="*/ 10 h 10"/>
                  <a:gd name="T24" fmla="*/ 14 w 54"/>
                  <a:gd name="T25" fmla="*/ 6 h 10"/>
                  <a:gd name="T26" fmla="*/ 0 w 54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2"/>
                    </a:lnTo>
                    <a:lnTo>
                      <a:pt x="34" y="4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24" y="10"/>
                    </a:lnTo>
                    <a:lnTo>
                      <a:pt x="14" y="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95" name="Freeform 480"/>
              <p:cNvSpPr>
                <a:spLocks/>
              </p:cNvSpPr>
              <p:nvPr/>
            </p:nvSpPr>
            <p:spPr bwMode="auto">
              <a:xfrm>
                <a:off x="2186" y="3216"/>
                <a:ext cx="24" cy="8"/>
              </a:xfrm>
              <a:custGeom>
                <a:avLst/>
                <a:gdLst>
                  <a:gd name="T0" fmla="*/ 0 w 24"/>
                  <a:gd name="T1" fmla="*/ 0 h 8"/>
                  <a:gd name="T2" fmla="*/ 0 w 24"/>
                  <a:gd name="T3" fmla="*/ 0 h 8"/>
                  <a:gd name="T4" fmla="*/ 8 w 24"/>
                  <a:gd name="T5" fmla="*/ 2 h 8"/>
                  <a:gd name="T6" fmla="*/ 14 w 24"/>
                  <a:gd name="T7" fmla="*/ 2 h 8"/>
                  <a:gd name="T8" fmla="*/ 24 w 24"/>
                  <a:gd name="T9" fmla="*/ 0 h 8"/>
                  <a:gd name="T10" fmla="*/ 24 w 24"/>
                  <a:gd name="T11" fmla="*/ 0 h 8"/>
                  <a:gd name="T12" fmla="*/ 20 w 24"/>
                  <a:gd name="T13" fmla="*/ 4 h 8"/>
                  <a:gd name="T14" fmla="*/ 16 w 24"/>
                  <a:gd name="T15" fmla="*/ 8 h 8"/>
                  <a:gd name="T16" fmla="*/ 12 w 24"/>
                  <a:gd name="T17" fmla="*/ 8 h 8"/>
                  <a:gd name="T18" fmla="*/ 12 w 24"/>
                  <a:gd name="T19" fmla="*/ 8 h 8"/>
                  <a:gd name="T20" fmla="*/ 8 w 24"/>
                  <a:gd name="T21" fmla="*/ 8 h 8"/>
                  <a:gd name="T22" fmla="*/ 4 w 24"/>
                  <a:gd name="T23" fmla="*/ 4 h 8"/>
                  <a:gd name="T24" fmla="*/ 0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8"/>
                  <a:gd name="T41" fmla="*/ 24 w 2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2"/>
                    </a:lnTo>
                    <a:lnTo>
                      <a:pt x="24" y="0"/>
                    </a:lnTo>
                    <a:lnTo>
                      <a:pt x="20" y="4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96" name="Freeform 481"/>
              <p:cNvSpPr>
                <a:spLocks/>
              </p:cNvSpPr>
              <p:nvPr/>
            </p:nvSpPr>
            <p:spPr bwMode="auto">
              <a:xfrm>
                <a:off x="2186" y="3216"/>
                <a:ext cx="24" cy="8"/>
              </a:xfrm>
              <a:custGeom>
                <a:avLst/>
                <a:gdLst>
                  <a:gd name="T0" fmla="*/ 0 w 24"/>
                  <a:gd name="T1" fmla="*/ 0 h 8"/>
                  <a:gd name="T2" fmla="*/ 0 w 24"/>
                  <a:gd name="T3" fmla="*/ 0 h 8"/>
                  <a:gd name="T4" fmla="*/ 8 w 24"/>
                  <a:gd name="T5" fmla="*/ 2 h 8"/>
                  <a:gd name="T6" fmla="*/ 14 w 24"/>
                  <a:gd name="T7" fmla="*/ 2 h 8"/>
                  <a:gd name="T8" fmla="*/ 24 w 24"/>
                  <a:gd name="T9" fmla="*/ 0 h 8"/>
                  <a:gd name="T10" fmla="*/ 24 w 24"/>
                  <a:gd name="T11" fmla="*/ 0 h 8"/>
                  <a:gd name="T12" fmla="*/ 20 w 24"/>
                  <a:gd name="T13" fmla="*/ 4 h 8"/>
                  <a:gd name="T14" fmla="*/ 16 w 24"/>
                  <a:gd name="T15" fmla="*/ 8 h 8"/>
                  <a:gd name="T16" fmla="*/ 12 w 24"/>
                  <a:gd name="T17" fmla="*/ 8 h 8"/>
                  <a:gd name="T18" fmla="*/ 12 w 24"/>
                  <a:gd name="T19" fmla="*/ 8 h 8"/>
                  <a:gd name="T20" fmla="*/ 8 w 24"/>
                  <a:gd name="T21" fmla="*/ 8 h 8"/>
                  <a:gd name="T22" fmla="*/ 4 w 24"/>
                  <a:gd name="T23" fmla="*/ 4 h 8"/>
                  <a:gd name="T24" fmla="*/ 0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8"/>
                  <a:gd name="T41" fmla="*/ 24 w 2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2"/>
                    </a:lnTo>
                    <a:lnTo>
                      <a:pt x="24" y="0"/>
                    </a:lnTo>
                    <a:lnTo>
                      <a:pt x="20" y="4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97" name="Freeform 482"/>
              <p:cNvSpPr>
                <a:spLocks/>
              </p:cNvSpPr>
              <p:nvPr/>
            </p:nvSpPr>
            <p:spPr bwMode="auto">
              <a:xfrm>
                <a:off x="2162" y="3204"/>
                <a:ext cx="34" cy="106"/>
              </a:xfrm>
              <a:custGeom>
                <a:avLst/>
                <a:gdLst>
                  <a:gd name="T0" fmla="*/ 22 w 34"/>
                  <a:gd name="T1" fmla="*/ 0 h 106"/>
                  <a:gd name="T2" fmla="*/ 22 w 34"/>
                  <a:gd name="T3" fmla="*/ 0 h 106"/>
                  <a:gd name="T4" fmla="*/ 26 w 34"/>
                  <a:gd name="T5" fmla="*/ 30 h 106"/>
                  <a:gd name="T6" fmla="*/ 28 w 34"/>
                  <a:gd name="T7" fmla="*/ 60 h 106"/>
                  <a:gd name="T8" fmla="*/ 26 w 34"/>
                  <a:gd name="T9" fmla="*/ 76 h 106"/>
                  <a:gd name="T10" fmla="*/ 24 w 34"/>
                  <a:gd name="T11" fmla="*/ 90 h 106"/>
                  <a:gd name="T12" fmla="*/ 24 w 34"/>
                  <a:gd name="T13" fmla="*/ 90 h 106"/>
                  <a:gd name="T14" fmla="*/ 14 w 34"/>
                  <a:gd name="T15" fmla="*/ 94 h 106"/>
                  <a:gd name="T16" fmla="*/ 6 w 34"/>
                  <a:gd name="T17" fmla="*/ 100 h 106"/>
                  <a:gd name="T18" fmla="*/ 0 w 34"/>
                  <a:gd name="T19" fmla="*/ 106 h 106"/>
                  <a:gd name="T20" fmla="*/ 0 w 34"/>
                  <a:gd name="T21" fmla="*/ 106 h 106"/>
                  <a:gd name="T22" fmla="*/ 8 w 34"/>
                  <a:gd name="T23" fmla="*/ 104 h 106"/>
                  <a:gd name="T24" fmla="*/ 18 w 34"/>
                  <a:gd name="T25" fmla="*/ 100 h 106"/>
                  <a:gd name="T26" fmla="*/ 30 w 34"/>
                  <a:gd name="T27" fmla="*/ 94 h 106"/>
                  <a:gd name="T28" fmla="*/ 30 w 34"/>
                  <a:gd name="T29" fmla="*/ 94 h 106"/>
                  <a:gd name="T30" fmla="*/ 32 w 34"/>
                  <a:gd name="T31" fmla="*/ 90 h 106"/>
                  <a:gd name="T32" fmla="*/ 34 w 34"/>
                  <a:gd name="T33" fmla="*/ 74 h 106"/>
                  <a:gd name="T34" fmla="*/ 34 w 34"/>
                  <a:gd name="T35" fmla="*/ 60 h 106"/>
                  <a:gd name="T36" fmla="*/ 32 w 34"/>
                  <a:gd name="T37" fmla="*/ 44 h 106"/>
                  <a:gd name="T38" fmla="*/ 28 w 34"/>
                  <a:gd name="T39" fmla="*/ 24 h 106"/>
                  <a:gd name="T40" fmla="*/ 22 w 34"/>
                  <a:gd name="T41" fmla="*/ 0 h 1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06"/>
                  <a:gd name="T65" fmla="*/ 34 w 34"/>
                  <a:gd name="T66" fmla="*/ 106 h 10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06">
                    <a:moveTo>
                      <a:pt x="22" y="0"/>
                    </a:moveTo>
                    <a:lnTo>
                      <a:pt x="22" y="0"/>
                    </a:lnTo>
                    <a:lnTo>
                      <a:pt x="26" y="30"/>
                    </a:lnTo>
                    <a:lnTo>
                      <a:pt x="28" y="60"/>
                    </a:lnTo>
                    <a:lnTo>
                      <a:pt x="26" y="76"/>
                    </a:lnTo>
                    <a:lnTo>
                      <a:pt x="24" y="90"/>
                    </a:lnTo>
                    <a:lnTo>
                      <a:pt x="14" y="94"/>
                    </a:lnTo>
                    <a:lnTo>
                      <a:pt x="6" y="100"/>
                    </a:lnTo>
                    <a:lnTo>
                      <a:pt x="0" y="106"/>
                    </a:lnTo>
                    <a:lnTo>
                      <a:pt x="8" y="104"/>
                    </a:lnTo>
                    <a:lnTo>
                      <a:pt x="18" y="100"/>
                    </a:lnTo>
                    <a:lnTo>
                      <a:pt x="30" y="94"/>
                    </a:lnTo>
                    <a:lnTo>
                      <a:pt x="32" y="90"/>
                    </a:lnTo>
                    <a:lnTo>
                      <a:pt x="34" y="74"/>
                    </a:lnTo>
                    <a:lnTo>
                      <a:pt x="34" y="60"/>
                    </a:lnTo>
                    <a:lnTo>
                      <a:pt x="32" y="44"/>
                    </a:lnTo>
                    <a:lnTo>
                      <a:pt x="28" y="24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98" name="Freeform 483"/>
              <p:cNvSpPr>
                <a:spLocks/>
              </p:cNvSpPr>
              <p:nvPr/>
            </p:nvSpPr>
            <p:spPr bwMode="auto">
              <a:xfrm>
                <a:off x="2162" y="3204"/>
                <a:ext cx="34" cy="106"/>
              </a:xfrm>
              <a:custGeom>
                <a:avLst/>
                <a:gdLst>
                  <a:gd name="T0" fmla="*/ 22 w 34"/>
                  <a:gd name="T1" fmla="*/ 0 h 106"/>
                  <a:gd name="T2" fmla="*/ 22 w 34"/>
                  <a:gd name="T3" fmla="*/ 0 h 106"/>
                  <a:gd name="T4" fmla="*/ 26 w 34"/>
                  <a:gd name="T5" fmla="*/ 30 h 106"/>
                  <a:gd name="T6" fmla="*/ 28 w 34"/>
                  <a:gd name="T7" fmla="*/ 60 h 106"/>
                  <a:gd name="T8" fmla="*/ 26 w 34"/>
                  <a:gd name="T9" fmla="*/ 76 h 106"/>
                  <a:gd name="T10" fmla="*/ 24 w 34"/>
                  <a:gd name="T11" fmla="*/ 90 h 106"/>
                  <a:gd name="T12" fmla="*/ 24 w 34"/>
                  <a:gd name="T13" fmla="*/ 90 h 106"/>
                  <a:gd name="T14" fmla="*/ 14 w 34"/>
                  <a:gd name="T15" fmla="*/ 94 h 106"/>
                  <a:gd name="T16" fmla="*/ 6 w 34"/>
                  <a:gd name="T17" fmla="*/ 100 h 106"/>
                  <a:gd name="T18" fmla="*/ 0 w 34"/>
                  <a:gd name="T19" fmla="*/ 106 h 106"/>
                  <a:gd name="T20" fmla="*/ 0 w 34"/>
                  <a:gd name="T21" fmla="*/ 106 h 106"/>
                  <a:gd name="T22" fmla="*/ 8 w 34"/>
                  <a:gd name="T23" fmla="*/ 104 h 106"/>
                  <a:gd name="T24" fmla="*/ 18 w 34"/>
                  <a:gd name="T25" fmla="*/ 100 h 106"/>
                  <a:gd name="T26" fmla="*/ 30 w 34"/>
                  <a:gd name="T27" fmla="*/ 94 h 106"/>
                  <a:gd name="T28" fmla="*/ 30 w 34"/>
                  <a:gd name="T29" fmla="*/ 94 h 106"/>
                  <a:gd name="T30" fmla="*/ 32 w 34"/>
                  <a:gd name="T31" fmla="*/ 90 h 106"/>
                  <a:gd name="T32" fmla="*/ 34 w 34"/>
                  <a:gd name="T33" fmla="*/ 74 h 106"/>
                  <a:gd name="T34" fmla="*/ 34 w 34"/>
                  <a:gd name="T35" fmla="*/ 60 h 106"/>
                  <a:gd name="T36" fmla="*/ 32 w 34"/>
                  <a:gd name="T37" fmla="*/ 44 h 106"/>
                  <a:gd name="T38" fmla="*/ 28 w 34"/>
                  <a:gd name="T39" fmla="*/ 24 h 106"/>
                  <a:gd name="T40" fmla="*/ 22 w 34"/>
                  <a:gd name="T41" fmla="*/ 0 h 1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06"/>
                  <a:gd name="T65" fmla="*/ 34 w 34"/>
                  <a:gd name="T66" fmla="*/ 106 h 10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06">
                    <a:moveTo>
                      <a:pt x="22" y="0"/>
                    </a:moveTo>
                    <a:lnTo>
                      <a:pt x="22" y="0"/>
                    </a:lnTo>
                    <a:lnTo>
                      <a:pt x="26" y="30"/>
                    </a:lnTo>
                    <a:lnTo>
                      <a:pt x="28" y="60"/>
                    </a:lnTo>
                    <a:lnTo>
                      <a:pt x="26" y="76"/>
                    </a:lnTo>
                    <a:lnTo>
                      <a:pt x="24" y="90"/>
                    </a:lnTo>
                    <a:lnTo>
                      <a:pt x="14" y="94"/>
                    </a:lnTo>
                    <a:lnTo>
                      <a:pt x="6" y="100"/>
                    </a:lnTo>
                    <a:lnTo>
                      <a:pt x="0" y="106"/>
                    </a:lnTo>
                    <a:lnTo>
                      <a:pt x="8" y="104"/>
                    </a:lnTo>
                    <a:lnTo>
                      <a:pt x="18" y="100"/>
                    </a:lnTo>
                    <a:lnTo>
                      <a:pt x="30" y="94"/>
                    </a:lnTo>
                    <a:lnTo>
                      <a:pt x="32" y="90"/>
                    </a:lnTo>
                    <a:lnTo>
                      <a:pt x="34" y="74"/>
                    </a:lnTo>
                    <a:lnTo>
                      <a:pt x="34" y="60"/>
                    </a:lnTo>
                    <a:lnTo>
                      <a:pt x="32" y="44"/>
                    </a:lnTo>
                    <a:lnTo>
                      <a:pt x="28" y="24"/>
                    </a:lnTo>
                    <a:lnTo>
                      <a:pt x="2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99" name="Freeform 484"/>
              <p:cNvSpPr>
                <a:spLocks/>
              </p:cNvSpPr>
              <p:nvPr/>
            </p:nvSpPr>
            <p:spPr bwMode="auto">
              <a:xfrm>
                <a:off x="2142" y="3350"/>
                <a:ext cx="38" cy="6"/>
              </a:xfrm>
              <a:custGeom>
                <a:avLst/>
                <a:gdLst>
                  <a:gd name="T0" fmla="*/ 0 w 38"/>
                  <a:gd name="T1" fmla="*/ 0 h 6"/>
                  <a:gd name="T2" fmla="*/ 0 w 38"/>
                  <a:gd name="T3" fmla="*/ 0 h 6"/>
                  <a:gd name="T4" fmla="*/ 12 w 38"/>
                  <a:gd name="T5" fmla="*/ 2 h 6"/>
                  <a:gd name="T6" fmla="*/ 24 w 38"/>
                  <a:gd name="T7" fmla="*/ 2 h 6"/>
                  <a:gd name="T8" fmla="*/ 38 w 38"/>
                  <a:gd name="T9" fmla="*/ 0 h 6"/>
                  <a:gd name="T10" fmla="*/ 38 w 38"/>
                  <a:gd name="T11" fmla="*/ 0 h 6"/>
                  <a:gd name="T12" fmla="*/ 34 w 38"/>
                  <a:gd name="T13" fmla="*/ 2 h 6"/>
                  <a:gd name="T14" fmla="*/ 22 w 38"/>
                  <a:gd name="T15" fmla="*/ 6 h 6"/>
                  <a:gd name="T16" fmla="*/ 22 w 38"/>
                  <a:gd name="T17" fmla="*/ 6 h 6"/>
                  <a:gd name="T18" fmla="*/ 14 w 38"/>
                  <a:gd name="T19" fmla="*/ 6 h 6"/>
                  <a:gd name="T20" fmla="*/ 6 w 38"/>
                  <a:gd name="T21" fmla="*/ 4 h 6"/>
                  <a:gd name="T22" fmla="*/ 0 w 38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6"/>
                  <a:gd name="T38" fmla="*/ 38 w 38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6">
                    <a:moveTo>
                      <a:pt x="0" y="0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4" y="2"/>
                    </a:lnTo>
                    <a:lnTo>
                      <a:pt x="38" y="0"/>
                    </a:lnTo>
                    <a:lnTo>
                      <a:pt x="34" y="2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6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00" name="Freeform 485"/>
              <p:cNvSpPr>
                <a:spLocks/>
              </p:cNvSpPr>
              <p:nvPr/>
            </p:nvSpPr>
            <p:spPr bwMode="auto">
              <a:xfrm>
                <a:off x="2142" y="3350"/>
                <a:ext cx="38" cy="6"/>
              </a:xfrm>
              <a:custGeom>
                <a:avLst/>
                <a:gdLst>
                  <a:gd name="T0" fmla="*/ 0 w 38"/>
                  <a:gd name="T1" fmla="*/ 0 h 6"/>
                  <a:gd name="T2" fmla="*/ 0 w 38"/>
                  <a:gd name="T3" fmla="*/ 0 h 6"/>
                  <a:gd name="T4" fmla="*/ 12 w 38"/>
                  <a:gd name="T5" fmla="*/ 2 h 6"/>
                  <a:gd name="T6" fmla="*/ 24 w 38"/>
                  <a:gd name="T7" fmla="*/ 2 h 6"/>
                  <a:gd name="T8" fmla="*/ 38 w 38"/>
                  <a:gd name="T9" fmla="*/ 0 h 6"/>
                  <a:gd name="T10" fmla="*/ 38 w 38"/>
                  <a:gd name="T11" fmla="*/ 0 h 6"/>
                  <a:gd name="T12" fmla="*/ 34 w 38"/>
                  <a:gd name="T13" fmla="*/ 2 h 6"/>
                  <a:gd name="T14" fmla="*/ 22 w 38"/>
                  <a:gd name="T15" fmla="*/ 6 h 6"/>
                  <a:gd name="T16" fmla="*/ 22 w 38"/>
                  <a:gd name="T17" fmla="*/ 6 h 6"/>
                  <a:gd name="T18" fmla="*/ 14 w 38"/>
                  <a:gd name="T19" fmla="*/ 6 h 6"/>
                  <a:gd name="T20" fmla="*/ 6 w 38"/>
                  <a:gd name="T21" fmla="*/ 4 h 6"/>
                  <a:gd name="T22" fmla="*/ 0 w 38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6"/>
                  <a:gd name="T38" fmla="*/ 38 w 38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6">
                    <a:moveTo>
                      <a:pt x="0" y="0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4" y="2"/>
                    </a:lnTo>
                    <a:lnTo>
                      <a:pt x="38" y="0"/>
                    </a:lnTo>
                    <a:lnTo>
                      <a:pt x="34" y="2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01" name="Freeform 486"/>
              <p:cNvSpPr>
                <a:spLocks/>
              </p:cNvSpPr>
              <p:nvPr/>
            </p:nvSpPr>
            <p:spPr bwMode="auto">
              <a:xfrm>
                <a:off x="1600" y="3380"/>
                <a:ext cx="692" cy="878"/>
              </a:xfrm>
              <a:custGeom>
                <a:avLst/>
                <a:gdLst>
                  <a:gd name="T0" fmla="*/ 248 w 692"/>
                  <a:gd name="T1" fmla="*/ 878 h 878"/>
                  <a:gd name="T2" fmla="*/ 156 w 692"/>
                  <a:gd name="T3" fmla="*/ 578 h 878"/>
                  <a:gd name="T4" fmla="*/ 76 w 692"/>
                  <a:gd name="T5" fmla="*/ 352 h 878"/>
                  <a:gd name="T6" fmla="*/ 20 w 692"/>
                  <a:gd name="T7" fmla="*/ 210 h 878"/>
                  <a:gd name="T8" fmla="*/ 0 w 692"/>
                  <a:gd name="T9" fmla="*/ 162 h 878"/>
                  <a:gd name="T10" fmla="*/ 30 w 692"/>
                  <a:gd name="T11" fmla="*/ 138 h 878"/>
                  <a:gd name="T12" fmla="*/ 68 w 692"/>
                  <a:gd name="T13" fmla="*/ 116 h 878"/>
                  <a:gd name="T14" fmla="*/ 154 w 692"/>
                  <a:gd name="T15" fmla="*/ 80 h 878"/>
                  <a:gd name="T16" fmla="*/ 230 w 692"/>
                  <a:gd name="T17" fmla="*/ 58 h 878"/>
                  <a:gd name="T18" fmla="*/ 262 w 692"/>
                  <a:gd name="T19" fmla="*/ 50 h 878"/>
                  <a:gd name="T20" fmla="*/ 318 w 692"/>
                  <a:gd name="T21" fmla="*/ 14 h 878"/>
                  <a:gd name="T22" fmla="*/ 334 w 692"/>
                  <a:gd name="T23" fmla="*/ 0 h 878"/>
                  <a:gd name="T24" fmla="*/ 342 w 692"/>
                  <a:gd name="T25" fmla="*/ 52 h 878"/>
                  <a:gd name="T26" fmla="*/ 354 w 692"/>
                  <a:gd name="T27" fmla="*/ 96 h 878"/>
                  <a:gd name="T28" fmla="*/ 374 w 692"/>
                  <a:gd name="T29" fmla="*/ 140 h 878"/>
                  <a:gd name="T30" fmla="*/ 388 w 692"/>
                  <a:gd name="T31" fmla="*/ 166 h 878"/>
                  <a:gd name="T32" fmla="*/ 424 w 692"/>
                  <a:gd name="T33" fmla="*/ 252 h 878"/>
                  <a:gd name="T34" fmla="*/ 472 w 692"/>
                  <a:gd name="T35" fmla="*/ 388 h 878"/>
                  <a:gd name="T36" fmla="*/ 484 w 692"/>
                  <a:gd name="T37" fmla="*/ 426 h 878"/>
                  <a:gd name="T38" fmla="*/ 496 w 692"/>
                  <a:gd name="T39" fmla="*/ 382 h 878"/>
                  <a:gd name="T40" fmla="*/ 514 w 692"/>
                  <a:gd name="T41" fmla="*/ 266 h 878"/>
                  <a:gd name="T42" fmla="*/ 526 w 692"/>
                  <a:gd name="T43" fmla="*/ 104 h 878"/>
                  <a:gd name="T44" fmla="*/ 526 w 692"/>
                  <a:gd name="T45" fmla="*/ 60 h 878"/>
                  <a:gd name="T46" fmla="*/ 550 w 692"/>
                  <a:gd name="T47" fmla="*/ 82 h 878"/>
                  <a:gd name="T48" fmla="*/ 588 w 692"/>
                  <a:gd name="T49" fmla="*/ 108 h 878"/>
                  <a:gd name="T50" fmla="*/ 688 w 692"/>
                  <a:gd name="T51" fmla="*/ 142 h 878"/>
                  <a:gd name="T52" fmla="*/ 690 w 692"/>
                  <a:gd name="T53" fmla="*/ 154 h 878"/>
                  <a:gd name="T54" fmla="*/ 690 w 692"/>
                  <a:gd name="T55" fmla="*/ 212 h 878"/>
                  <a:gd name="T56" fmla="*/ 674 w 692"/>
                  <a:gd name="T57" fmla="*/ 336 h 878"/>
                  <a:gd name="T58" fmla="*/ 660 w 692"/>
                  <a:gd name="T59" fmla="*/ 492 h 878"/>
                  <a:gd name="T60" fmla="*/ 654 w 692"/>
                  <a:gd name="T61" fmla="*/ 620 h 878"/>
                  <a:gd name="T62" fmla="*/ 656 w 692"/>
                  <a:gd name="T63" fmla="*/ 664 h 878"/>
                  <a:gd name="T64" fmla="*/ 662 w 692"/>
                  <a:gd name="T65" fmla="*/ 828 h 878"/>
                  <a:gd name="T66" fmla="*/ 668 w 692"/>
                  <a:gd name="T67" fmla="*/ 876 h 87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92"/>
                  <a:gd name="T103" fmla="*/ 0 h 878"/>
                  <a:gd name="T104" fmla="*/ 692 w 692"/>
                  <a:gd name="T105" fmla="*/ 878 h 87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92" h="878">
                    <a:moveTo>
                      <a:pt x="248" y="878"/>
                    </a:moveTo>
                    <a:lnTo>
                      <a:pt x="248" y="878"/>
                    </a:lnTo>
                    <a:lnTo>
                      <a:pt x="202" y="718"/>
                    </a:lnTo>
                    <a:lnTo>
                      <a:pt x="156" y="578"/>
                    </a:lnTo>
                    <a:lnTo>
                      <a:pt x="114" y="454"/>
                    </a:lnTo>
                    <a:lnTo>
                      <a:pt x="76" y="352"/>
                    </a:lnTo>
                    <a:lnTo>
                      <a:pt x="46" y="270"/>
                    </a:lnTo>
                    <a:lnTo>
                      <a:pt x="20" y="210"/>
                    </a:lnTo>
                    <a:lnTo>
                      <a:pt x="0" y="162"/>
                    </a:lnTo>
                    <a:lnTo>
                      <a:pt x="14" y="148"/>
                    </a:lnTo>
                    <a:lnTo>
                      <a:pt x="30" y="138"/>
                    </a:lnTo>
                    <a:lnTo>
                      <a:pt x="48" y="126"/>
                    </a:lnTo>
                    <a:lnTo>
                      <a:pt x="68" y="116"/>
                    </a:lnTo>
                    <a:lnTo>
                      <a:pt x="110" y="96"/>
                    </a:lnTo>
                    <a:lnTo>
                      <a:pt x="154" y="80"/>
                    </a:lnTo>
                    <a:lnTo>
                      <a:pt x="196" y="68"/>
                    </a:lnTo>
                    <a:lnTo>
                      <a:pt x="230" y="58"/>
                    </a:lnTo>
                    <a:lnTo>
                      <a:pt x="262" y="50"/>
                    </a:lnTo>
                    <a:lnTo>
                      <a:pt x="296" y="28"/>
                    </a:lnTo>
                    <a:lnTo>
                      <a:pt x="318" y="14"/>
                    </a:lnTo>
                    <a:lnTo>
                      <a:pt x="334" y="0"/>
                    </a:lnTo>
                    <a:lnTo>
                      <a:pt x="336" y="16"/>
                    </a:lnTo>
                    <a:lnTo>
                      <a:pt x="342" y="52"/>
                    </a:lnTo>
                    <a:lnTo>
                      <a:pt x="346" y="74"/>
                    </a:lnTo>
                    <a:lnTo>
                      <a:pt x="354" y="96"/>
                    </a:lnTo>
                    <a:lnTo>
                      <a:pt x="362" y="118"/>
                    </a:lnTo>
                    <a:lnTo>
                      <a:pt x="374" y="140"/>
                    </a:lnTo>
                    <a:lnTo>
                      <a:pt x="388" y="166"/>
                    </a:lnTo>
                    <a:lnTo>
                      <a:pt x="406" y="206"/>
                    </a:lnTo>
                    <a:lnTo>
                      <a:pt x="424" y="252"/>
                    </a:lnTo>
                    <a:lnTo>
                      <a:pt x="442" y="302"/>
                    </a:lnTo>
                    <a:lnTo>
                      <a:pt x="472" y="388"/>
                    </a:lnTo>
                    <a:lnTo>
                      <a:pt x="484" y="426"/>
                    </a:lnTo>
                    <a:lnTo>
                      <a:pt x="490" y="406"/>
                    </a:lnTo>
                    <a:lnTo>
                      <a:pt x="496" y="382"/>
                    </a:lnTo>
                    <a:lnTo>
                      <a:pt x="506" y="326"/>
                    </a:lnTo>
                    <a:lnTo>
                      <a:pt x="514" y="266"/>
                    </a:lnTo>
                    <a:lnTo>
                      <a:pt x="520" y="206"/>
                    </a:lnTo>
                    <a:lnTo>
                      <a:pt x="526" y="104"/>
                    </a:lnTo>
                    <a:lnTo>
                      <a:pt x="526" y="60"/>
                    </a:lnTo>
                    <a:lnTo>
                      <a:pt x="538" y="72"/>
                    </a:lnTo>
                    <a:lnTo>
                      <a:pt x="550" y="82"/>
                    </a:lnTo>
                    <a:lnTo>
                      <a:pt x="572" y="98"/>
                    </a:lnTo>
                    <a:lnTo>
                      <a:pt x="588" y="108"/>
                    </a:lnTo>
                    <a:lnTo>
                      <a:pt x="596" y="112"/>
                    </a:lnTo>
                    <a:lnTo>
                      <a:pt x="688" y="142"/>
                    </a:lnTo>
                    <a:lnTo>
                      <a:pt x="690" y="154"/>
                    </a:lnTo>
                    <a:lnTo>
                      <a:pt x="692" y="170"/>
                    </a:lnTo>
                    <a:lnTo>
                      <a:pt x="690" y="212"/>
                    </a:lnTo>
                    <a:lnTo>
                      <a:pt x="684" y="268"/>
                    </a:lnTo>
                    <a:lnTo>
                      <a:pt x="674" y="336"/>
                    </a:lnTo>
                    <a:lnTo>
                      <a:pt x="666" y="410"/>
                    </a:lnTo>
                    <a:lnTo>
                      <a:pt x="660" y="492"/>
                    </a:lnTo>
                    <a:lnTo>
                      <a:pt x="656" y="578"/>
                    </a:lnTo>
                    <a:lnTo>
                      <a:pt x="654" y="620"/>
                    </a:lnTo>
                    <a:lnTo>
                      <a:pt x="656" y="664"/>
                    </a:lnTo>
                    <a:lnTo>
                      <a:pt x="658" y="768"/>
                    </a:lnTo>
                    <a:lnTo>
                      <a:pt x="662" y="828"/>
                    </a:lnTo>
                    <a:lnTo>
                      <a:pt x="664" y="856"/>
                    </a:lnTo>
                    <a:lnTo>
                      <a:pt x="668" y="876"/>
                    </a:lnTo>
                    <a:lnTo>
                      <a:pt x="248" y="878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02" name="Freeform 487"/>
              <p:cNvSpPr>
                <a:spLocks/>
              </p:cNvSpPr>
              <p:nvPr/>
            </p:nvSpPr>
            <p:spPr bwMode="auto">
              <a:xfrm>
                <a:off x="2058" y="3628"/>
                <a:ext cx="72" cy="586"/>
              </a:xfrm>
              <a:custGeom>
                <a:avLst/>
                <a:gdLst>
                  <a:gd name="T0" fmla="*/ 0 w 72"/>
                  <a:gd name="T1" fmla="*/ 2 h 586"/>
                  <a:gd name="T2" fmla="*/ 0 w 72"/>
                  <a:gd name="T3" fmla="*/ 2 h 586"/>
                  <a:gd name="T4" fmla="*/ 2 w 72"/>
                  <a:gd name="T5" fmla="*/ 18 h 586"/>
                  <a:gd name="T6" fmla="*/ 10 w 72"/>
                  <a:gd name="T7" fmla="*/ 62 h 586"/>
                  <a:gd name="T8" fmla="*/ 16 w 72"/>
                  <a:gd name="T9" fmla="*/ 94 h 586"/>
                  <a:gd name="T10" fmla="*/ 18 w 72"/>
                  <a:gd name="T11" fmla="*/ 132 h 586"/>
                  <a:gd name="T12" fmla="*/ 22 w 72"/>
                  <a:gd name="T13" fmla="*/ 176 h 586"/>
                  <a:gd name="T14" fmla="*/ 24 w 72"/>
                  <a:gd name="T15" fmla="*/ 224 h 586"/>
                  <a:gd name="T16" fmla="*/ 24 w 72"/>
                  <a:gd name="T17" fmla="*/ 224 h 586"/>
                  <a:gd name="T18" fmla="*/ 26 w 72"/>
                  <a:gd name="T19" fmla="*/ 318 h 586"/>
                  <a:gd name="T20" fmla="*/ 28 w 72"/>
                  <a:gd name="T21" fmla="*/ 364 h 586"/>
                  <a:gd name="T22" fmla="*/ 32 w 72"/>
                  <a:gd name="T23" fmla="*/ 412 h 586"/>
                  <a:gd name="T24" fmla="*/ 36 w 72"/>
                  <a:gd name="T25" fmla="*/ 458 h 586"/>
                  <a:gd name="T26" fmla="*/ 44 w 72"/>
                  <a:gd name="T27" fmla="*/ 502 h 586"/>
                  <a:gd name="T28" fmla="*/ 54 w 72"/>
                  <a:gd name="T29" fmla="*/ 546 h 586"/>
                  <a:gd name="T30" fmla="*/ 66 w 72"/>
                  <a:gd name="T31" fmla="*/ 586 h 586"/>
                  <a:gd name="T32" fmla="*/ 72 w 72"/>
                  <a:gd name="T33" fmla="*/ 584 h 586"/>
                  <a:gd name="T34" fmla="*/ 72 w 72"/>
                  <a:gd name="T35" fmla="*/ 584 h 586"/>
                  <a:gd name="T36" fmla="*/ 62 w 72"/>
                  <a:gd name="T37" fmla="*/ 544 h 586"/>
                  <a:gd name="T38" fmla="*/ 52 w 72"/>
                  <a:gd name="T39" fmla="*/ 502 h 586"/>
                  <a:gd name="T40" fmla="*/ 44 w 72"/>
                  <a:gd name="T41" fmla="*/ 456 h 586"/>
                  <a:gd name="T42" fmla="*/ 40 w 72"/>
                  <a:gd name="T43" fmla="*/ 410 h 586"/>
                  <a:gd name="T44" fmla="*/ 36 w 72"/>
                  <a:gd name="T45" fmla="*/ 364 h 586"/>
                  <a:gd name="T46" fmla="*/ 34 w 72"/>
                  <a:gd name="T47" fmla="*/ 318 h 586"/>
                  <a:gd name="T48" fmla="*/ 32 w 72"/>
                  <a:gd name="T49" fmla="*/ 224 h 586"/>
                  <a:gd name="T50" fmla="*/ 32 w 72"/>
                  <a:gd name="T51" fmla="*/ 224 h 586"/>
                  <a:gd name="T52" fmla="*/ 30 w 72"/>
                  <a:gd name="T53" fmla="*/ 176 h 586"/>
                  <a:gd name="T54" fmla="*/ 26 w 72"/>
                  <a:gd name="T55" fmla="*/ 132 h 586"/>
                  <a:gd name="T56" fmla="*/ 22 w 72"/>
                  <a:gd name="T57" fmla="*/ 92 h 586"/>
                  <a:gd name="T58" fmla="*/ 18 w 72"/>
                  <a:gd name="T59" fmla="*/ 60 h 586"/>
                  <a:gd name="T60" fmla="*/ 10 w 72"/>
                  <a:gd name="T61" fmla="*/ 16 h 586"/>
                  <a:gd name="T62" fmla="*/ 6 w 72"/>
                  <a:gd name="T63" fmla="*/ 0 h 586"/>
                  <a:gd name="T64" fmla="*/ 0 w 72"/>
                  <a:gd name="T65" fmla="*/ 2 h 58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72"/>
                  <a:gd name="T100" fmla="*/ 0 h 586"/>
                  <a:gd name="T101" fmla="*/ 72 w 72"/>
                  <a:gd name="T102" fmla="*/ 586 h 58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72" h="586">
                    <a:moveTo>
                      <a:pt x="0" y="2"/>
                    </a:moveTo>
                    <a:lnTo>
                      <a:pt x="0" y="2"/>
                    </a:lnTo>
                    <a:lnTo>
                      <a:pt x="2" y="18"/>
                    </a:lnTo>
                    <a:lnTo>
                      <a:pt x="10" y="62"/>
                    </a:lnTo>
                    <a:lnTo>
                      <a:pt x="16" y="94"/>
                    </a:lnTo>
                    <a:lnTo>
                      <a:pt x="18" y="132"/>
                    </a:lnTo>
                    <a:lnTo>
                      <a:pt x="22" y="176"/>
                    </a:lnTo>
                    <a:lnTo>
                      <a:pt x="24" y="224"/>
                    </a:lnTo>
                    <a:lnTo>
                      <a:pt x="26" y="318"/>
                    </a:lnTo>
                    <a:lnTo>
                      <a:pt x="28" y="364"/>
                    </a:lnTo>
                    <a:lnTo>
                      <a:pt x="32" y="412"/>
                    </a:lnTo>
                    <a:lnTo>
                      <a:pt x="36" y="458"/>
                    </a:lnTo>
                    <a:lnTo>
                      <a:pt x="44" y="502"/>
                    </a:lnTo>
                    <a:lnTo>
                      <a:pt x="54" y="546"/>
                    </a:lnTo>
                    <a:lnTo>
                      <a:pt x="66" y="586"/>
                    </a:lnTo>
                    <a:lnTo>
                      <a:pt x="72" y="584"/>
                    </a:lnTo>
                    <a:lnTo>
                      <a:pt x="62" y="544"/>
                    </a:lnTo>
                    <a:lnTo>
                      <a:pt x="52" y="502"/>
                    </a:lnTo>
                    <a:lnTo>
                      <a:pt x="44" y="456"/>
                    </a:lnTo>
                    <a:lnTo>
                      <a:pt x="40" y="410"/>
                    </a:lnTo>
                    <a:lnTo>
                      <a:pt x="36" y="364"/>
                    </a:lnTo>
                    <a:lnTo>
                      <a:pt x="34" y="318"/>
                    </a:lnTo>
                    <a:lnTo>
                      <a:pt x="32" y="224"/>
                    </a:lnTo>
                    <a:lnTo>
                      <a:pt x="30" y="176"/>
                    </a:lnTo>
                    <a:lnTo>
                      <a:pt x="26" y="132"/>
                    </a:lnTo>
                    <a:lnTo>
                      <a:pt x="22" y="92"/>
                    </a:lnTo>
                    <a:lnTo>
                      <a:pt x="18" y="60"/>
                    </a:lnTo>
                    <a:lnTo>
                      <a:pt x="10" y="16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03" name="Freeform 488"/>
              <p:cNvSpPr>
                <a:spLocks/>
              </p:cNvSpPr>
              <p:nvPr/>
            </p:nvSpPr>
            <p:spPr bwMode="auto">
              <a:xfrm>
                <a:off x="2032" y="3652"/>
                <a:ext cx="426" cy="440"/>
              </a:xfrm>
              <a:custGeom>
                <a:avLst/>
                <a:gdLst>
                  <a:gd name="T0" fmla="*/ 226 w 426"/>
                  <a:gd name="T1" fmla="*/ 0 h 440"/>
                  <a:gd name="T2" fmla="*/ 226 w 426"/>
                  <a:gd name="T3" fmla="*/ 0 h 440"/>
                  <a:gd name="T4" fmla="*/ 218 w 426"/>
                  <a:gd name="T5" fmla="*/ 8 h 440"/>
                  <a:gd name="T6" fmla="*/ 198 w 426"/>
                  <a:gd name="T7" fmla="*/ 28 h 440"/>
                  <a:gd name="T8" fmla="*/ 186 w 426"/>
                  <a:gd name="T9" fmla="*/ 42 h 440"/>
                  <a:gd name="T10" fmla="*/ 174 w 426"/>
                  <a:gd name="T11" fmla="*/ 60 h 440"/>
                  <a:gd name="T12" fmla="*/ 164 w 426"/>
                  <a:gd name="T13" fmla="*/ 80 h 440"/>
                  <a:gd name="T14" fmla="*/ 156 w 426"/>
                  <a:gd name="T15" fmla="*/ 102 h 440"/>
                  <a:gd name="T16" fmla="*/ 156 w 426"/>
                  <a:gd name="T17" fmla="*/ 102 h 440"/>
                  <a:gd name="T18" fmla="*/ 148 w 426"/>
                  <a:gd name="T19" fmla="*/ 144 h 440"/>
                  <a:gd name="T20" fmla="*/ 138 w 426"/>
                  <a:gd name="T21" fmla="*/ 188 h 440"/>
                  <a:gd name="T22" fmla="*/ 128 w 426"/>
                  <a:gd name="T23" fmla="*/ 234 h 440"/>
                  <a:gd name="T24" fmla="*/ 114 w 426"/>
                  <a:gd name="T25" fmla="*/ 280 h 440"/>
                  <a:gd name="T26" fmla="*/ 106 w 426"/>
                  <a:gd name="T27" fmla="*/ 302 h 440"/>
                  <a:gd name="T28" fmla="*/ 96 w 426"/>
                  <a:gd name="T29" fmla="*/ 322 h 440"/>
                  <a:gd name="T30" fmla="*/ 84 w 426"/>
                  <a:gd name="T31" fmla="*/ 342 h 440"/>
                  <a:gd name="T32" fmla="*/ 72 w 426"/>
                  <a:gd name="T33" fmla="*/ 360 h 440"/>
                  <a:gd name="T34" fmla="*/ 58 w 426"/>
                  <a:gd name="T35" fmla="*/ 378 h 440"/>
                  <a:gd name="T36" fmla="*/ 40 w 426"/>
                  <a:gd name="T37" fmla="*/ 392 h 440"/>
                  <a:gd name="T38" fmla="*/ 22 w 426"/>
                  <a:gd name="T39" fmla="*/ 404 h 440"/>
                  <a:gd name="T40" fmla="*/ 0 w 426"/>
                  <a:gd name="T41" fmla="*/ 416 h 440"/>
                  <a:gd name="T42" fmla="*/ 0 w 426"/>
                  <a:gd name="T43" fmla="*/ 416 h 440"/>
                  <a:gd name="T44" fmla="*/ 6 w 426"/>
                  <a:gd name="T45" fmla="*/ 418 h 440"/>
                  <a:gd name="T46" fmla="*/ 24 w 426"/>
                  <a:gd name="T47" fmla="*/ 426 h 440"/>
                  <a:gd name="T48" fmla="*/ 36 w 426"/>
                  <a:gd name="T49" fmla="*/ 430 h 440"/>
                  <a:gd name="T50" fmla="*/ 52 w 426"/>
                  <a:gd name="T51" fmla="*/ 434 h 440"/>
                  <a:gd name="T52" fmla="*/ 72 w 426"/>
                  <a:gd name="T53" fmla="*/ 438 h 440"/>
                  <a:gd name="T54" fmla="*/ 92 w 426"/>
                  <a:gd name="T55" fmla="*/ 440 h 440"/>
                  <a:gd name="T56" fmla="*/ 118 w 426"/>
                  <a:gd name="T57" fmla="*/ 440 h 440"/>
                  <a:gd name="T58" fmla="*/ 144 w 426"/>
                  <a:gd name="T59" fmla="*/ 438 h 440"/>
                  <a:gd name="T60" fmla="*/ 176 w 426"/>
                  <a:gd name="T61" fmla="*/ 432 h 440"/>
                  <a:gd name="T62" fmla="*/ 208 w 426"/>
                  <a:gd name="T63" fmla="*/ 424 h 440"/>
                  <a:gd name="T64" fmla="*/ 244 w 426"/>
                  <a:gd name="T65" fmla="*/ 412 h 440"/>
                  <a:gd name="T66" fmla="*/ 284 w 426"/>
                  <a:gd name="T67" fmla="*/ 396 h 440"/>
                  <a:gd name="T68" fmla="*/ 326 w 426"/>
                  <a:gd name="T69" fmla="*/ 376 h 440"/>
                  <a:gd name="T70" fmla="*/ 370 w 426"/>
                  <a:gd name="T71" fmla="*/ 350 h 440"/>
                  <a:gd name="T72" fmla="*/ 426 w 426"/>
                  <a:gd name="T73" fmla="*/ 18 h 440"/>
                  <a:gd name="T74" fmla="*/ 226 w 426"/>
                  <a:gd name="T75" fmla="*/ 0 h 44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426"/>
                  <a:gd name="T115" fmla="*/ 0 h 440"/>
                  <a:gd name="T116" fmla="*/ 426 w 426"/>
                  <a:gd name="T117" fmla="*/ 440 h 44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426" h="440">
                    <a:moveTo>
                      <a:pt x="226" y="0"/>
                    </a:moveTo>
                    <a:lnTo>
                      <a:pt x="226" y="0"/>
                    </a:lnTo>
                    <a:lnTo>
                      <a:pt x="218" y="8"/>
                    </a:lnTo>
                    <a:lnTo>
                      <a:pt x="198" y="28"/>
                    </a:lnTo>
                    <a:lnTo>
                      <a:pt x="186" y="42"/>
                    </a:lnTo>
                    <a:lnTo>
                      <a:pt x="174" y="60"/>
                    </a:lnTo>
                    <a:lnTo>
                      <a:pt x="164" y="80"/>
                    </a:lnTo>
                    <a:lnTo>
                      <a:pt x="156" y="102"/>
                    </a:lnTo>
                    <a:lnTo>
                      <a:pt x="148" y="144"/>
                    </a:lnTo>
                    <a:lnTo>
                      <a:pt x="138" y="188"/>
                    </a:lnTo>
                    <a:lnTo>
                      <a:pt x="128" y="234"/>
                    </a:lnTo>
                    <a:lnTo>
                      <a:pt x="114" y="280"/>
                    </a:lnTo>
                    <a:lnTo>
                      <a:pt x="106" y="302"/>
                    </a:lnTo>
                    <a:lnTo>
                      <a:pt x="96" y="322"/>
                    </a:lnTo>
                    <a:lnTo>
                      <a:pt x="84" y="342"/>
                    </a:lnTo>
                    <a:lnTo>
                      <a:pt x="72" y="360"/>
                    </a:lnTo>
                    <a:lnTo>
                      <a:pt x="58" y="378"/>
                    </a:lnTo>
                    <a:lnTo>
                      <a:pt x="40" y="392"/>
                    </a:lnTo>
                    <a:lnTo>
                      <a:pt x="22" y="404"/>
                    </a:lnTo>
                    <a:lnTo>
                      <a:pt x="0" y="416"/>
                    </a:lnTo>
                    <a:lnTo>
                      <a:pt x="6" y="418"/>
                    </a:lnTo>
                    <a:lnTo>
                      <a:pt x="24" y="426"/>
                    </a:lnTo>
                    <a:lnTo>
                      <a:pt x="36" y="430"/>
                    </a:lnTo>
                    <a:lnTo>
                      <a:pt x="52" y="434"/>
                    </a:lnTo>
                    <a:lnTo>
                      <a:pt x="72" y="438"/>
                    </a:lnTo>
                    <a:lnTo>
                      <a:pt x="92" y="440"/>
                    </a:lnTo>
                    <a:lnTo>
                      <a:pt x="118" y="440"/>
                    </a:lnTo>
                    <a:lnTo>
                      <a:pt x="144" y="438"/>
                    </a:lnTo>
                    <a:lnTo>
                      <a:pt x="176" y="432"/>
                    </a:lnTo>
                    <a:lnTo>
                      <a:pt x="208" y="424"/>
                    </a:lnTo>
                    <a:lnTo>
                      <a:pt x="244" y="412"/>
                    </a:lnTo>
                    <a:lnTo>
                      <a:pt x="284" y="396"/>
                    </a:lnTo>
                    <a:lnTo>
                      <a:pt x="326" y="376"/>
                    </a:lnTo>
                    <a:lnTo>
                      <a:pt x="370" y="350"/>
                    </a:lnTo>
                    <a:lnTo>
                      <a:pt x="426" y="18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04" name="Freeform 489"/>
              <p:cNvSpPr>
                <a:spLocks/>
              </p:cNvSpPr>
              <p:nvPr/>
            </p:nvSpPr>
            <p:spPr bwMode="auto">
              <a:xfrm>
                <a:off x="1792" y="3614"/>
                <a:ext cx="150" cy="78"/>
              </a:xfrm>
              <a:custGeom>
                <a:avLst/>
                <a:gdLst>
                  <a:gd name="T0" fmla="*/ 140 w 150"/>
                  <a:gd name="T1" fmla="*/ 0 h 78"/>
                  <a:gd name="T2" fmla="*/ 150 w 150"/>
                  <a:gd name="T3" fmla="*/ 64 h 78"/>
                  <a:gd name="T4" fmla="*/ 14 w 150"/>
                  <a:gd name="T5" fmla="*/ 78 h 78"/>
                  <a:gd name="T6" fmla="*/ 0 w 150"/>
                  <a:gd name="T7" fmla="*/ 2 h 78"/>
                  <a:gd name="T8" fmla="*/ 140 w 150"/>
                  <a:gd name="T9" fmla="*/ 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0"/>
                  <a:gd name="T16" fmla="*/ 0 h 78"/>
                  <a:gd name="T17" fmla="*/ 150 w 150"/>
                  <a:gd name="T18" fmla="*/ 78 h 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0" h="78">
                    <a:moveTo>
                      <a:pt x="140" y="0"/>
                    </a:moveTo>
                    <a:lnTo>
                      <a:pt x="150" y="64"/>
                    </a:lnTo>
                    <a:lnTo>
                      <a:pt x="14" y="78"/>
                    </a:lnTo>
                    <a:lnTo>
                      <a:pt x="0" y="2"/>
                    </a:lnTo>
                    <a:lnTo>
                      <a:pt x="140" y="0"/>
                    </a:lnTo>
                    <a:close/>
                  </a:path>
                </a:pathLst>
              </a:custGeom>
              <a:solidFill>
                <a:srgbClr val="D0CE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05" name="Freeform 490"/>
              <p:cNvSpPr>
                <a:spLocks/>
              </p:cNvSpPr>
              <p:nvPr/>
            </p:nvSpPr>
            <p:spPr bwMode="auto">
              <a:xfrm>
                <a:off x="2162" y="3618"/>
                <a:ext cx="96" cy="52"/>
              </a:xfrm>
              <a:custGeom>
                <a:avLst/>
                <a:gdLst>
                  <a:gd name="T0" fmla="*/ 0 w 96"/>
                  <a:gd name="T1" fmla="*/ 2 h 52"/>
                  <a:gd name="T2" fmla="*/ 6 w 96"/>
                  <a:gd name="T3" fmla="*/ 44 h 52"/>
                  <a:gd name="T4" fmla="*/ 96 w 96"/>
                  <a:gd name="T5" fmla="*/ 52 h 52"/>
                  <a:gd name="T6" fmla="*/ 90 w 96"/>
                  <a:gd name="T7" fmla="*/ 0 h 52"/>
                  <a:gd name="T8" fmla="*/ 0 w 96"/>
                  <a:gd name="T9" fmla="*/ 2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52"/>
                  <a:gd name="T17" fmla="*/ 96 w 96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52">
                    <a:moveTo>
                      <a:pt x="0" y="2"/>
                    </a:moveTo>
                    <a:lnTo>
                      <a:pt x="6" y="44"/>
                    </a:lnTo>
                    <a:lnTo>
                      <a:pt x="96" y="52"/>
                    </a:lnTo>
                    <a:lnTo>
                      <a:pt x="9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0CE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06" name="Freeform 491"/>
              <p:cNvSpPr>
                <a:spLocks noEditPoints="1"/>
              </p:cNvSpPr>
              <p:nvPr/>
            </p:nvSpPr>
            <p:spPr bwMode="auto">
              <a:xfrm>
                <a:off x="2030" y="3646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16 w 16"/>
                  <a:gd name="T43" fmla="*/ 6 h 16"/>
                  <a:gd name="T44" fmla="*/ 16 w 16"/>
                  <a:gd name="T45" fmla="*/ 6 h 16"/>
                  <a:gd name="T46" fmla="*/ 14 w 16"/>
                  <a:gd name="T47" fmla="*/ 12 h 16"/>
                  <a:gd name="T48" fmla="*/ 10 w 16"/>
                  <a:gd name="T49" fmla="*/ 14 h 16"/>
                  <a:gd name="T50" fmla="*/ 10 w 16"/>
                  <a:gd name="T51" fmla="*/ 14 h 16"/>
                  <a:gd name="T52" fmla="*/ 6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4 w 16"/>
                  <a:gd name="T59" fmla="*/ 4 h 16"/>
                  <a:gd name="T60" fmla="*/ 8 w 16"/>
                  <a:gd name="T61" fmla="*/ 2 h 16"/>
                  <a:gd name="T62" fmla="*/ 8 w 16"/>
                  <a:gd name="T63" fmla="*/ 2 h 16"/>
                  <a:gd name="T64" fmla="*/ 12 w 16"/>
                  <a:gd name="T65" fmla="*/ 2 h 16"/>
                  <a:gd name="T66" fmla="*/ 16 w 16"/>
                  <a:gd name="T67" fmla="*/ 6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6" y="6"/>
                    </a:moveTo>
                    <a:lnTo>
                      <a:pt x="16" y="6"/>
                    </a:lnTo>
                    <a:lnTo>
                      <a:pt x="14" y="12"/>
                    </a:lnTo>
                    <a:lnTo>
                      <a:pt x="10" y="14"/>
                    </a:lnTo>
                    <a:lnTo>
                      <a:pt x="6" y="14"/>
                    </a:lnTo>
                    <a:lnTo>
                      <a:pt x="2" y="10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07" name="Freeform 492"/>
              <p:cNvSpPr>
                <a:spLocks/>
              </p:cNvSpPr>
              <p:nvPr/>
            </p:nvSpPr>
            <p:spPr bwMode="auto">
              <a:xfrm>
                <a:off x="2030" y="3646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08" name="Freeform 493"/>
              <p:cNvSpPr>
                <a:spLocks/>
              </p:cNvSpPr>
              <p:nvPr/>
            </p:nvSpPr>
            <p:spPr bwMode="auto">
              <a:xfrm>
                <a:off x="2032" y="3648"/>
                <a:ext cx="14" cy="12"/>
              </a:xfrm>
              <a:custGeom>
                <a:avLst/>
                <a:gdLst>
                  <a:gd name="T0" fmla="*/ 14 w 14"/>
                  <a:gd name="T1" fmla="*/ 4 h 12"/>
                  <a:gd name="T2" fmla="*/ 14 w 14"/>
                  <a:gd name="T3" fmla="*/ 4 h 12"/>
                  <a:gd name="T4" fmla="*/ 12 w 14"/>
                  <a:gd name="T5" fmla="*/ 10 h 12"/>
                  <a:gd name="T6" fmla="*/ 8 w 14"/>
                  <a:gd name="T7" fmla="*/ 12 h 12"/>
                  <a:gd name="T8" fmla="*/ 8 w 14"/>
                  <a:gd name="T9" fmla="*/ 12 h 12"/>
                  <a:gd name="T10" fmla="*/ 4 w 14"/>
                  <a:gd name="T11" fmla="*/ 12 h 12"/>
                  <a:gd name="T12" fmla="*/ 0 w 14"/>
                  <a:gd name="T13" fmla="*/ 8 h 12"/>
                  <a:gd name="T14" fmla="*/ 0 w 14"/>
                  <a:gd name="T15" fmla="*/ 8 h 12"/>
                  <a:gd name="T16" fmla="*/ 2 w 14"/>
                  <a:gd name="T17" fmla="*/ 2 h 12"/>
                  <a:gd name="T18" fmla="*/ 6 w 14"/>
                  <a:gd name="T19" fmla="*/ 0 h 12"/>
                  <a:gd name="T20" fmla="*/ 6 w 14"/>
                  <a:gd name="T21" fmla="*/ 0 h 12"/>
                  <a:gd name="T22" fmla="*/ 10 w 14"/>
                  <a:gd name="T23" fmla="*/ 0 h 12"/>
                  <a:gd name="T24" fmla="*/ 14 w 14"/>
                  <a:gd name="T25" fmla="*/ 4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12"/>
                  <a:gd name="T41" fmla="*/ 14 w 14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12">
                    <a:moveTo>
                      <a:pt x="14" y="4"/>
                    </a:moveTo>
                    <a:lnTo>
                      <a:pt x="14" y="4"/>
                    </a:lnTo>
                    <a:lnTo>
                      <a:pt x="12" y="10"/>
                    </a:lnTo>
                    <a:lnTo>
                      <a:pt x="8" y="12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09" name="Freeform 494"/>
              <p:cNvSpPr>
                <a:spLocks noEditPoints="1"/>
              </p:cNvSpPr>
              <p:nvPr/>
            </p:nvSpPr>
            <p:spPr bwMode="auto">
              <a:xfrm>
                <a:off x="2048" y="3810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8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6 h 16"/>
                  <a:gd name="T26" fmla="*/ 16 w 16"/>
                  <a:gd name="T27" fmla="*/ 14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16 w 16"/>
                  <a:gd name="T43" fmla="*/ 8 h 16"/>
                  <a:gd name="T44" fmla="*/ 16 w 16"/>
                  <a:gd name="T45" fmla="*/ 8 h 16"/>
                  <a:gd name="T46" fmla="*/ 14 w 16"/>
                  <a:gd name="T47" fmla="*/ 12 h 16"/>
                  <a:gd name="T48" fmla="*/ 10 w 16"/>
                  <a:gd name="T49" fmla="*/ 16 h 16"/>
                  <a:gd name="T50" fmla="*/ 10 w 16"/>
                  <a:gd name="T51" fmla="*/ 16 h 16"/>
                  <a:gd name="T52" fmla="*/ 6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4 w 16"/>
                  <a:gd name="T59" fmla="*/ 6 h 16"/>
                  <a:gd name="T60" fmla="*/ 8 w 16"/>
                  <a:gd name="T61" fmla="*/ 2 h 16"/>
                  <a:gd name="T62" fmla="*/ 8 w 16"/>
                  <a:gd name="T63" fmla="*/ 2 h 16"/>
                  <a:gd name="T64" fmla="*/ 12 w 16"/>
                  <a:gd name="T65" fmla="*/ 2 h 16"/>
                  <a:gd name="T66" fmla="*/ 16 w 16"/>
                  <a:gd name="T67" fmla="*/ 8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6" y="8"/>
                    </a:moveTo>
                    <a:lnTo>
                      <a:pt x="16" y="8"/>
                    </a:lnTo>
                    <a:lnTo>
                      <a:pt x="14" y="12"/>
                    </a:lnTo>
                    <a:lnTo>
                      <a:pt x="10" y="16"/>
                    </a:lnTo>
                    <a:lnTo>
                      <a:pt x="6" y="14"/>
                    </a:lnTo>
                    <a:lnTo>
                      <a:pt x="2" y="10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6" y="8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10" name="Freeform 495"/>
              <p:cNvSpPr>
                <a:spLocks/>
              </p:cNvSpPr>
              <p:nvPr/>
            </p:nvSpPr>
            <p:spPr bwMode="auto">
              <a:xfrm>
                <a:off x="2048" y="3810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8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6 h 16"/>
                  <a:gd name="T26" fmla="*/ 16 w 16"/>
                  <a:gd name="T27" fmla="*/ 14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11" name="Freeform 496"/>
              <p:cNvSpPr>
                <a:spLocks/>
              </p:cNvSpPr>
              <p:nvPr/>
            </p:nvSpPr>
            <p:spPr bwMode="auto">
              <a:xfrm>
                <a:off x="2050" y="3812"/>
                <a:ext cx="14" cy="14"/>
              </a:xfrm>
              <a:custGeom>
                <a:avLst/>
                <a:gdLst>
                  <a:gd name="T0" fmla="*/ 14 w 14"/>
                  <a:gd name="T1" fmla="*/ 6 h 14"/>
                  <a:gd name="T2" fmla="*/ 14 w 14"/>
                  <a:gd name="T3" fmla="*/ 6 h 14"/>
                  <a:gd name="T4" fmla="*/ 12 w 14"/>
                  <a:gd name="T5" fmla="*/ 10 h 14"/>
                  <a:gd name="T6" fmla="*/ 8 w 14"/>
                  <a:gd name="T7" fmla="*/ 14 h 14"/>
                  <a:gd name="T8" fmla="*/ 8 w 14"/>
                  <a:gd name="T9" fmla="*/ 14 h 14"/>
                  <a:gd name="T10" fmla="*/ 4 w 14"/>
                  <a:gd name="T11" fmla="*/ 12 h 14"/>
                  <a:gd name="T12" fmla="*/ 0 w 14"/>
                  <a:gd name="T13" fmla="*/ 8 h 14"/>
                  <a:gd name="T14" fmla="*/ 0 w 14"/>
                  <a:gd name="T15" fmla="*/ 8 h 14"/>
                  <a:gd name="T16" fmla="*/ 2 w 14"/>
                  <a:gd name="T17" fmla="*/ 4 h 14"/>
                  <a:gd name="T18" fmla="*/ 6 w 14"/>
                  <a:gd name="T19" fmla="*/ 0 h 14"/>
                  <a:gd name="T20" fmla="*/ 6 w 14"/>
                  <a:gd name="T21" fmla="*/ 0 h 14"/>
                  <a:gd name="T22" fmla="*/ 10 w 14"/>
                  <a:gd name="T23" fmla="*/ 0 h 14"/>
                  <a:gd name="T24" fmla="*/ 14 w 14"/>
                  <a:gd name="T25" fmla="*/ 6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14"/>
                  <a:gd name="T41" fmla="*/ 14 w 14"/>
                  <a:gd name="T42" fmla="*/ 14 h 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14">
                    <a:moveTo>
                      <a:pt x="14" y="6"/>
                    </a:moveTo>
                    <a:lnTo>
                      <a:pt x="14" y="6"/>
                    </a:lnTo>
                    <a:lnTo>
                      <a:pt x="12" y="10"/>
                    </a:lnTo>
                    <a:lnTo>
                      <a:pt x="8" y="14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12" name="Freeform 497"/>
              <p:cNvSpPr>
                <a:spLocks noEditPoints="1"/>
              </p:cNvSpPr>
              <p:nvPr/>
            </p:nvSpPr>
            <p:spPr bwMode="auto">
              <a:xfrm>
                <a:off x="2070" y="4118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6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4 w 16"/>
                  <a:gd name="T35" fmla="*/ 4 h 16"/>
                  <a:gd name="T36" fmla="*/ 12 w 16"/>
                  <a:gd name="T37" fmla="*/ 0 h 16"/>
                  <a:gd name="T38" fmla="*/ 10 w 16"/>
                  <a:gd name="T39" fmla="*/ 0 h 16"/>
                  <a:gd name="T40" fmla="*/ 6 w 16"/>
                  <a:gd name="T41" fmla="*/ 0 h 16"/>
                  <a:gd name="T42" fmla="*/ 14 w 16"/>
                  <a:gd name="T43" fmla="*/ 6 h 16"/>
                  <a:gd name="T44" fmla="*/ 14 w 16"/>
                  <a:gd name="T45" fmla="*/ 6 h 16"/>
                  <a:gd name="T46" fmla="*/ 14 w 16"/>
                  <a:gd name="T47" fmla="*/ 12 h 16"/>
                  <a:gd name="T48" fmla="*/ 10 w 16"/>
                  <a:gd name="T49" fmla="*/ 14 h 16"/>
                  <a:gd name="T50" fmla="*/ 10 w 16"/>
                  <a:gd name="T51" fmla="*/ 14 h 16"/>
                  <a:gd name="T52" fmla="*/ 4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2 w 16"/>
                  <a:gd name="T59" fmla="*/ 4 h 16"/>
                  <a:gd name="T60" fmla="*/ 6 w 16"/>
                  <a:gd name="T61" fmla="*/ 2 h 16"/>
                  <a:gd name="T62" fmla="*/ 6 w 16"/>
                  <a:gd name="T63" fmla="*/ 2 h 16"/>
                  <a:gd name="T64" fmla="*/ 12 w 16"/>
                  <a:gd name="T65" fmla="*/ 2 h 16"/>
                  <a:gd name="T66" fmla="*/ 14 w 16"/>
                  <a:gd name="T67" fmla="*/ 6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4" y="6"/>
                    </a:moveTo>
                    <a:lnTo>
                      <a:pt x="14" y="6"/>
                    </a:lnTo>
                    <a:lnTo>
                      <a:pt x="14" y="12"/>
                    </a:lnTo>
                    <a:lnTo>
                      <a:pt x="10" y="14"/>
                    </a:lnTo>
                    <a:lnTo>
                      <a:pt x="4" y="14"/>
                    </a:lnTo>
                    <a:lnTo>
                      <a:pt x="2" y="10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12" y="2"/>
                    </a:lnTo>
                    <a:lnTo>
                      <a:pt x="14" y="6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13" name="Freeform 498"/>
              <p:cNvSpPr>
                <a:spLocks/>
              </p:cNvSpPr>
              <p:nvPr/>
            </p:nvSpPr>
            <p:spPr bwMode="auto">
              <a:xfrm>
                <a:off x="2070" y="4118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6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4 w 16"/>
                  <a:gd name="T35" fmla="*/ 4 h 16"/>
                  <a:gd name="T36" fmla="*/ 12 w 16"/>
                  <a:gd name="T37" fmla="*/ 0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14" name="Freeform 499"/>
              <p:cNvSpPr>
                <a:spLocks/>
              </p:cNvSpPr>
              <p:nvPr/>
            </p:nvSpPr>
            <p:spPr bwMode="auto">
              <a:xfrm>
                <a:off x="2072" y="4120"/>
                <a:ext cx="12" cy="12"/>
              </a:xfrm>
              <a:custGeom>
                <a:avLst/>
                <a:gdLst>
                  <a:gd name="T0" fmla="*/ 12 w 12"/>
                  <a:gd name="T1" fmla="*/ 4 h 12"/>
                  <a:gd name="T2" fmla="*/ 12 w 12"/>
                  <a:gd name="T3" fmla="*/ 4 h 12"/>
                  <a:gd name="T4" fmla="*/ 12 w 12"/>
                  <a:gd name="T5" fmla="*/ 10 h 12"/>
                  <a:gd name="T6" fmla="*/ 8 w 12"/>
                  <a:gd name="T7" fmla="*/ 12 h 12"/>
                  <a:gd name="T8" fmla="*/ 8 w 12"/>
                  <a:gd name="T9" fmla="*/ 12 h 12"/>
                  <a:gd name="T10" fmla="*/ 2 w 12"/>
                  <a:gd name="T11" fmla="*/ 12 h 12"/>
                  <a:gd name="T12" fmla="*/ 0 w 12"/>
                  <a:gd name="T13" fmla="*/ 8 h 12"/>
                  <a:gd name="T14" fmla="*/ 0 w 12"/>
                  <a:gd name="T15" fmla="*/ 8 h 12"/>
                  <a:gd name="T16" fmla="*/ 0 w 12"/>
                  <a:gd name="T17" fmla="*/ 2 h 12"/>
                  <a:gd name="T18" fmla="*/ 4 w 12"/>
                  <a:gd name="T19" fmla="*/ 0 h 12"/>
                  <a:gd name="T20" fmla="*/ 4 w 12"/>
                  <a:gd name="T21" fmla="*/ 0 h 12"/>
                  <a:gd name="T22" fmla="*/ 10 w 12"/>
                  <a:gd name="T23" fmla="*/ 0 h 12"/>
                  <a:gd name="T24" fmla="*/ 12 w 12"/>
                  <a:gd name="T25" fmla="*/ 4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2"/>
                  <a:gd name="T41" fmla="*/ 12 w 12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2">
                    <a:moveTo>
                      <a:pt x="12" y="4"/>
                    </a:moveTo>
                    <a:lnTo>
                      <a:pt x="12" y="4"/>
                    </a:lnTo>
                    <a:lnTo>
                      <a:pt x="12" y="10"/>
                    </a:lnTo>
                    <a:lnTo>
                      <a:pt x="8" y="12"/>
                    </a:lnTo>
                    <a:lnTo>
                      <a:pt x="2" y="12"/>
                    </a:lnTo>
                    <a:lnTo>
                      <a:pt x="0" y="8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10" y="0"/>
                    </a:lnTo>
                    <a:lnTo>
                      <a:pt x="12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15" name="Freeform 500"/>
              <p:cNvSpPr>
                <a:spLocks/>
              </p:cNvSpPr>
              <p:nvPr/>
            </p:nvSpPr>
            <p:spPr bwMode="auto">
              <a:xfrm>
                <a:off x="2418" y="3798"/>
                <a:ext cx="98" cy="154"/>
              </a:xfrm>
              <a:custGeom>
                <a:avLst/>
                <a:gdLst>
                  <a:gd name="T0" fmla="*/ 48 w 98"/>
                  <a:gd name="T1" fmla="*/ 0 h 154"/>
                  <a:gd name="T2" fmla="*/ 48 w 98"/>
                  <a:gd name="T3" fmla="*/ 0 h 154"/>
                  <a:gd name="T4" fmla="*/ 58 w 98"/>
                  <a:gd name="T5" fmla="*/ 4 h 154"/>
                  <a:gd name="T6" fmla="*/ 76 w 98"/>
                  <a:gd name="T7" fmla="*/ 14 h 154"/>
                  <a:gd name="T8" fmla="*/ 86 w 98"/>
                  <a:gd name="T9" fmla="*/ 20 h 154"/>
                  <a:gd name="T10" fmla="*/ 92 w 98"/>
                  <a:gd name="T11" fmla="*/ 30 h 154"/>
                  <a:gd name="T12" fmla="*/ 98 w 98"/>
                  <a:gd name="T13" fmla="*/ 40 h 154"/>
                  <a:gd name="T14" fmla="*/ 98 w 98"/>
                  <a:gd name="T15" fmla="*/ 46 h 154"/>
                  <a:gd name="T16" fmla="*/ 96 w 98"/>
                  <a:gd name="T17" fmla="*/ 52 h 154"/>
                  <a:gd name="T18" fmla="*/ 86 w 98"/>
                  <a:gd name="T19" fmla="*/ 86 h 154"/>
                  <a:gd name="T20" fmla="*/ 86 w 98"/>
                  <a:gd name="T21" fmla="*/ 86 h 154"/>
                  <a:gd name="T22" fmla="*/ 90 w 98"/>
                  <a:gd name="T23" fmla="*/ 92 h 154"/>
                  <a:gd name="T24" fmla="*/ 94 w 98"/>
                  <a:gd name="T25" fmla="*/ 106 h 154"/>
                  <a:gd name="T26" fmla="*/ 96 w 98"/>
                  <a:gd name="T27" fmla="*/ 114 h 154"/>
                  <a:gd name="T28" fmla="*/ 94 w 98"/>
                  <a:gd name="T29" fmla="*/ 124 h 154"/>
                  <a:gd name="T30" fmla="*/ 92 w 98"/>
                  <a:gd name="T31" fmla="*/ 130 h 154"/>
                  <a:gd name="T32" fmla="*/ 86 w 98"/>
                  <a:gd name="T33" fmla="*/ 136 h 154"/>
                  <a:gd name="T34" fmla="*/ 86 w 98"/>
                  <a:gd name="T35" fmla="*/ 136 h 154"/>
                  <a:gd name="T36" fmla="*/ 66 w 98"/>
                  <a:gd name="T37" fmla="*/ 146 h 154"/>
                  <a:gd name="T38" fmla="*/ 54 w 98"/>
                  <a:gd name="T39" fmla="*/ 150 h 154"/>
                  <a:gd name="T40" fmla="*/ 42 w 98"/>
                  <a:gd name="T41" fmla="*/ 154 h 154"/>
                  <a:gd name="T42" fmla="*/ 30 w 98"/>
                  <a:gd name="T43" fmla="*/ 154 h 154"/>
                  <a:gd name="T44" fmla="*/ 18 w 98"/>
                  <a:gd name="T45" fmla="*/ 152 h 154"/>
                  <a:gd name="T46" fmla="*/ 14 w 98"/>
                  <a:gd name="T47" fmla="*/ 150 h 154"/>
                  <a:gd name="T48" fmla="*/ 10 w 98"/>
                  <a:gd name="T49" fmla="*/ 146 h 154"/>
                  <a:gd name="T50" fmla="*/ 6 w 98"/>
                  <a:gd name="T51" fmla="*/ 142 h 154"/>
                  <a:gd name="T52" fmla="*/ 2 w 98"/>
                  <a:gd name="T53" fmla="*/ 136 h 154"/>
                  <a:gd name="T54" fmla="*/ 2 w 98"/>
                  <a:gd name="T55" fmla="*/ 136 h 154"/>
                  <a:gd name="T56" fmla="*/ 2 w 98"/>
                  <a:gd name="T57" fmla="*/ 128 h 154"/>
                  <a:gd name="T58" fmla="*/ 0 w 98"/>
                  <a:gd name="T59" fmla="*/ 120 h 154"/>
                  <a:gd name="T60" fmla="*/ 4 w 98"/>
                  <a:gd name="T61" fmla="*/ 100 h 154"/>
                  <a:gd name="T62" fmla="*/ 12 w 98"/>
                  <a:gd name="T63" fmla="*/ 78 h 154"/>
                  <a:gd name="T64" fmla="*/ 20 w 98"/>
                  <a:gd name="T65" fmla="*/ 56 h 154"/>
                  <a:gd name="T66" fmla="*/ 40 w 98"/>
                  <a:gd name="T67" fmla="*/ 16 h 154"/>
                  <a:gd name="T68" fmla="*/ 48 w 98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"/>
                  <a:gd name="T106" fmla="*/ 0 h 154"/>
                  <a:gd name="T107" fmla="*/ 98 w 98"/>
                  <a:gd name="T108" fmla="*/ 154 h 1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" h="154">
                    <a:moveTo>
                      <a:pt x="48" y="0"/>
                    </a:moveTo>
                    <a:lnTo>
                      <a:pt x="48" y="0"/>
                    </a:lnTo>
                    <a:lnTo>
                      <a:pt x="58" y="4"/>
                    </a:lnTo>
                    <a:lnTo>
                      <a:pt x="76" y="14"/>
                    </a:lnTo>
                    <a:lnTo>
                      <a:pt x="86" y="20"/>
                    </a:lnTo>
                    <a:lnTo>
                      <a:pt x="92" y="30"/>
                    </a:lnTo>
                    <a:lnTo>
                      <a:pt x="98" y="40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86" y="86"/>
                    </a:lnTo>
                    <a:lnTo>
                      <a:pt x="90" y="92"/>
                    </a:lnTo>
                    <a:lnTo>
                      <a:pt x="94" y="106"/>
                    </a:lnTo>
                    <a:lnTo>
                      <a:pt x="96" y="114"/>
                    </a:lnTo>
                    <a:lnTo>
                      <a:pt x="94" y="124"/>
                    </a:lnTo>
                    <a:lnTo>
                      <a:pt x="92" y="130"/>
                    </a:lnTo>
                    <a:lnTo>
                      <a:pt x="86" y="136"/>
                    </a:lnTo>
                    <a:lnTo>
                      <a:pt x="66" y="146"/>
                    </a:lnTo>
                    <a:lnTo>
                      <a:pt x="54" y="150"/>
                    </a:lnTo>
                    <a:lnTo>
                      <a:pt x="42" y="154"/>
                    </a:lnTo>
                    <a:lnTo>
                      <a:pt x="30" y="154"/>
                    </a:lnTo>
                    <a:lnTo>
                      <a:pt x="18" y="152"/>
                    </a:lnTo>
                    <a:lnTo>
                      <a:pt x="14" y="150"/>
                    </a:lnTo>
                    <a:lnTo>
                      <a:pt x="10" y="146"/>
                    </a:lnTo>
                    <a:lnTo>
                      <a:pt x="6" y="142"/>
                    </a:lnTo>
                    <a:lnTo>
                      <a:pt x="2" y="136"/>
                    </a:lnTo>
                    <a:lnTo>
                      <a:pt x="2" y="128"/>
                    </a:lnTo>
                    <a:lnTo>
                      <a:pt x="0" y="120"/>
                    </a:lnTo>
                    <a:lnTo>
                      <a:pt x="4" y="100"/>
                    </a:lnTo>
                    <a:lnTo>
                      <a:pt x="12" y="78"/>
                    </a:lnTo>
                    <a:lnTo>
                      <a:pt x="20" y="56"/>
                    </a:lnTo>
                    <a:lnTo>
                      <a:pt x="40" y="16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EB9E5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16" name="Freeform 501"/>
              <p:cNvSpPr>
                <a:spLocks/>
              </p:cNvSpPr>
              <p:nvPr/>
            </p:nvSpPr>
            <p:spPr bwMode="auto">
              <a:xfrm>
                <a:off x="2418" y="3798"/>
                <a:ext cx="98" cy="154"/>
              </a:xfrm>
              <a:custGeom>
                <a:avLst/>
                <a:gdLst>
                  <a:gd name="T0" fmla="*/ 48 w 98"/>
                  <a:gd name="T1" fmla="*/ 0 h 154"/>
                  <a:gd name="T2" fmla="*/ 48 w 98"/>
                  <a:gd name="T3" fmla="*/ 0 h 154"/>
                  <a:gd name="T4" fmla="*/ 58 w 98"/>
                  <a:gd name="T5" fmla="*/ 4 h 154"/>
                  <a:gd name="T6" fmla="*/ 76 w 98"/>
                  <a:gd name="T7" fmla="*/ 14 h 154"/>
                  <a:gd name="T8" fmla="*/ 86 w 98"/>
                  <a:gd name="T9" fmla="*/ 20 h 154"/>
                  <a:gd name="T10" fmla="*/ 92 w 98"/>
                  <a:gd name="T11" fmla="*/ 30 h 154"/>
                  <a:gd name="T12" fmla="*/ 98 w 98"/>
                  <a:gd name="T13" fmla="*/ 40 h 154"/>
                  <a:gd name="T14" fmla="*/ 98 w 98"/>
                  <a:gd name="T15" fmla="*/ 46 h 154"/>
                  <a:gd name="T16" fmla="*/ 96 w 98"/>
                  <a:gd name="T17" fmla="*/ 52 h 154"/>
                  <a:gd name="T18" fmla="*/ 86 w 98"/>
                  <a:gd name="T19" fmla="*/ 86 h 154"/>
                  <a:gd name="T20" fmla="*/ 86 w 98"/>
                  <a:gd name="T21" fmla="*/ 86 h 154"/>
                  <a:gd name="T22" fmla="*/ 90 w 98"/>
                  <a:gd name="T23" fmla="*/ 92 h 154"/>
                  <a:gd name="T24" fmla="*/ 94 w 98"/>
                  <a:gd name="T25" fmla="*/ 106 h 154"/>
                  <a:gd name="T26" fmla="*/ 96 w 98"/>
                  <a:gd name="T27" fmla="*/ 114 h 154"/>
                  <a:gd name="T28" fmla="*/ 94 w 98"/>
                  <a:gd name="T29" fmla="*/ 124 h 154"/>
                  <a:gd name="T30" fmla="*/ 92 w 98"/>
                  <a:gd name="T31" fmla="*/ 130 h 154"/>
                  <a:gd name="T32" fmla="*/ 86 w 98"/>
                  <a:gd name="T33" fmla="*/ 136 h 154"/>
                  <a:gd name="T34" fmla="*/ 86 w 98"/>
                  <a:gd name="T35" fmla="*/ 136 h 154"/>
                  <a:gd name="T36" fmla="*/ 66 w 98"/>
                  <a:gd name="T37" fmla="*/ 146 h 154"/>
                  <a:gd name="T38" fmla="*/ 54 w 98"/>
                  <a:gd name="T39" fmla="*/ 150 h 154"/>
                  <a:gd name="T40" fmla="*/ 42 w 98"/>
                  <a:gd name="T41" fmla="*/ 154 h 154"/>
                  <a:gd name="T42" fmla="*/ 30 w 98"/>
                  <a:gd name="T43" fmla="*/ 154 h 154"/>
                  <a:gd name="T44" fmla="*/ 18 w 98"/>
                  <a:gd name="T45" fmla="*/ 152 h 154"/>
                  <a:gd name="T46" fmla="*/ 14 w 98"/>
                  <a:gd name="T47" fmla="*/ 150 h 154"/>
                  <a:gd name="T48" fmla="*/ 10 w 98"/>
                  <a:gd name="T49" fmla="*/ 146 h 154"/>
                  <a:gd name="T50" fmla="*/ 6 w 98"/>
                  <a:gd name="T51" fmla="*/ 142 h 154"/>
                  <a:gd name="T52" fmla="*/ 2 w 98"/>
                  <a:gd name="T53" fmla="*/ 136 h 154"/>
                  <a:gd name="T54" fmla="*/ 2 w 98"/>
                  <a:gd name="T55" fmla="*/ 136 h 154"/>
                  <a:gd name="T56" fmla="*/ 2 w 98"/>
                  <a:gd name="T57" fmla="*/ 128 h 154"/>
                  <a:gd name="T58" fmla="*/ 0 w 98"/>
                  <a:gd name="T59" fmla="*/ 120 h 154"/>
                  <a:gd name="T60" fmla="*/ 4 w 98"/>
                  <a:gd name="T61" fmla="*/ 100 h 154"/>
                  <a:gd name="T62" fmla="*/ 12 w 98"/>
                  <a:gd name="T63" fmla="*/ 78 h 154"/>
                  <a:gd name="T64" fmla="*/ 20 w 98"/>
                  <a:gd name="T65" fmla="*/ 56 h 154"/>
                  <a:gd name="T66" fmla="*/ 40 w 98"/>
                  <a:gd name="T67" fmla="*/ 16 h 154"/>
                  <a:gd name="T68" fmla="*/ 48 w 98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"/>
                  <a:gd name="T106" fmla="*/ 0 h 154"/>
                  <a:gd name="T107" fmla="*/ 98 w 98"/>
                  <a:gd name="T108" fmla="*/ 154 h 1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" h="154">
                    <a:moveTo>
                      <a:pt x="48" y="0"/>
                    </a:moveTo>
                    <a:lnTo>
                      <a:pt x="48" y="0"/>
                    </a:lnTo>
                    <a:lnTo>
                      <a:pt x="58" y="4"/>
                    </a:lnTo>
                    <a:lnTo>
                      <a:pt x="76" y="14"/>
                    </a:lnTo>
                    <a:lnTo>
                      <a:pt x="86" y="20"/>
                    </a:lnTo>
                    <a:lnTo>
                      <a:pt x="92" y="30"/>
                    </a:lnTo>
                    <a:lnTo>
                      <a:pt x="98" y="40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86" y="86"/>
                    </a:lnTo>
                    <a:lnTo>
                      <a:pt x="90" y="92"/>
                    </a:lnTo>
                    <a:lnTo>
                      <a:pt x="94" y="106"/>
                    </a:lnTo>
                    <a:lnTo>
                      <a:pt x="96" y="114"/>
                    </a:lnTo>
                    <a:lnTo>
                      <a:pt x="94" y="124"/>
                    </a:lnTo>
                    <a:lnTo>
                      <a:pt x="92" y="130"/>
                    </a:lnTo>
                    <a:lnTo>
                      <a:pt x="86" y="136"/>
                    </a:lnTo>
                    <a:lnTo>
                      <a:pt x="66" y="146"/>
                    </a:lnTo>
                    <a:lnTo>
                      <a:pt x="54" y="150"/>
                    </a:lnTo>
                    <a:lnTo>
                      <a:pt x="42" y="154"/>
                    </a:lnTo>
                    <a:lnTo>
                      <a:pt x="30" y="154"/>
                    </a:lnTo>
                    <a:lnTo>
                      <a:pt x="18" y="152"/>
                    </a:lnTo>
                    <a:lnTo>
                      <a:pt x="14" y="150"/>
                    </a:lnTo>
                    <a:lnTo>
                      <a:pt x="10" y="146"/>
                    </a:lnTo>
                    <a:lnTo>
                      <a:pt x="6" y="142"/>
                    </a:lnTo>
                    <a:lnTo>
                      <a:pt x="2" y="136"/>
                    </a:lnTo>
                    <a:lnTo>
                      <a:pt x="2" y="128"/>
                    </a:lnTo>
                    <a:lnTo>
                      <a:pt x="0" y="120"/>
                    </a:lnTo>
                    <a:lnTo>
                      <a:pt x="4" y="100"/>
                    </a:lnTo>
                    <a:lnTo>
                      <a:pt x="12" y="78"/>
                    </a:lnTo>
                    <a:lnTo>
                      <a:pt x="20" y="56"/>
                    </a:lnTo>
                    <a:lnTo>
                      <a:pt x="40" y="16"/>
                    </a:lnTo>
                    <a:lnTo>
                      <a:pt x="48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17" name="Freeform 502"/>
              <p:cNvSpPr>
                <a:spLocks/>
              </p:cNvSpPr>
              <p:nvPr/>
            </p:nvSpPr>
            <p:spPr bwMode="auto">
              <a:xfrm>
                <a:off x="2144" y="3618"/>
                <a:ext cx="392" cy="530"/>
              </a:xfrm>
              <a:custGeom>
                <a:avLst/>
                <a:gdLst>
                  <a:gd name="T0" fmla="*/ 312 w 392"/>
                  <a:gd name="T1" fmla="*/ 470 h 530"/>
                  <a:gd name="T2" fmla="*/ 312 w 392"/>
                  <a:gd name="T3" fmla="*/ 470 h 530"/>
                  <a:gd name="T4" fmla="*/ 308 w 392"/>
                  <a:gd name="T5" fmla="*/ 482 h 530"/>
                  <a:gd name="T6" fmla="*/ 302 w 392"/>
                  <a:gd name="T7" fmla="*/ 492 h 530"/>
                  <a:gd name="T8" fmla="*/ 294 w 392"/>
                  <a:gd name="T9" fmla="*/ 500 h 530"/>
                  <a:gd name="T10" fmla="*/ 288 w 392"/>
                  <a:gd name="T11" fmla="*/ 502 h 530"/>
                  <a:gd name="T12" fmla="*/ 284 w 392"/>
                  <a:gd name="T13" fmla="*/ 502 h 530"/>
                  <a:gd name="T14" fmla="*/ 16 w 392"/>
                  <a:gd name="T15" fmla="*/ 530 h 530"/>
                  <a:gd name="T16" fmla="*/ 16 w 392"/>
                  <a:gd name="T17" fmla="*/ 530 h 530"/>
                  <a:gd name="T18" fmla="*/ 8 w 392"/>
                  <a:gd name="T19" fmla="*/ 528 h 530"/>
                  <a:gd name="T20" fmla="*/ 4 w 392"/>
                  <a:gd name="T21" fmla="*/ 522 h 530"/>
                  <a:gd name="T22" fmla="*/ 0 w 392"/>
                  <a:gd name="T23" fmla="*/ 514 h 530"/>
                  <a:gd name="T24" fmla="*/ 0 w 392"/>
                  <a:gd name="T25" fmla="*/ 506 h 530"/>
                  <a:gd name="T26" fmla="*/ 84 w 392"/>
                  <a:gd name="T27" fmla="*/ 38 h 530"/>
                  <a:gd name="T28" fmla="*/ 84 w 392"/>
                  <a:gd name="T29" fmla="*/ 38 h 530"/>
                  <a:gd name="T30" fmla="*/ 86 w 392"/>
                  <a:gd name="T31" fmla="*/ 28 h 530"/>
                  <a:gd name="T32" fmla="*/ 92 w 392"/>
                  <a:gd name="T33" fmla="*/ 20 h 530"/>
                  <a:gd name="T34" fmla="*/ 100 w 392"/>
                  <a:gd name="T35" fmla="*/ 14 h 530"/>
                  <a:gd name="T36" fmla="*/ 108 w 392"/>
                  <a:gd name="T37" fmla="*/ 12 h 530"/>
                  <a:gd name="T38" fmla="*/ 376 w 392"/>
                  <a:gd name="T39" fmla="*/ 0 h 530"/>
                  <a:gd name="T40" fmla="*/ 376 w 392"/>
                  <a:gd name="T41" fmla="*/ 0 h 530"/>
                  <a:gd name="T42" fmla="*/ 384 w 392"/>
                  <a:gd name="T43" fmla="*/ 2 h 530"/>
                  <a:gd name="T44" fmla="*/ 390 w 392"/>
                  <a:gd name="T45" fmla="*/ 6 h 530"/>
                  <a:gd name="T46" fmla="*/ 392 w 392"/>
                  <a:gd name="T47" fmla="*/ 14 h 530"/>
                  <a:gd name="T48" fmla="*/ 392 w 392"/>
                  <a:gd name="T49" fmla="*/ 24 h 530"/>
                  <a:gd name="T50" fmla="*/ 312 w 392"/>
                  <a:gd name="T51" fmla="*/ 470 h 53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2"/>
                  <a:gd name="T79" fmla="*/ 0 h 530"/>
                  <a:gd name="T80" fmla="*/ 392 w 392"/>
                  <a:gd name="T81" fmla="*/ 530 h 53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2" h="530">
                    <a:moveTo>
                      <a:pt x="312" y="470"/>
                    </a:moveTo>
                    <a:lnTo>
                      <a:pt x="312" y="470"/>
                    </a:lnTo>
                    <a:lnTo>
                      <a:pt x="308" y="482"/>
                    </a:lnTo>
                    <a:lnTo>
                      <a:pt x="302" y="492"/>
                    </a:lnTo>
                    <a:lnTo>
                      <a:pt x="294" y="500"/>
                    </a:lnTo>
                    <a:lnTo>
                      <a:pt x="288" y="502"/>
                    </a:lnTo>
                    <a:lnTo>
                      <a:pt x="284" y="502"/>
                    </a:lnTo>
                    <a:lnTo>
                      <a:pt x="16" y="530"/>
                    </a:lnTo>
                    <a:lnTo>
                      <a:pt x="8" y="528"/>
                    </a:lnTo>
                    <a:lnTo>
                      <a:pt x="4" y="522"/>
                    </a:lnTo>
                    <a:lnTo>
                      <a:pt x="0" y="514"/>
                    </a:lnTo>
                    <a:lnTo>
                      <a:pt x="0" y="506"/>
                    </a:lnTo>
                    <a:lnTo>
                      <a:pt x="84" y="38"/>
                    </a:lnTo>
                    <a:lnTo>
                      <a:pt x="86" y="28"/>
                    </a:lnTo>
                    <a:lnTo>
                      <a:pt x="92" y="20"/>
                    </a:lnTo>
                    <a:lnTo>
                      <a:pt x="100" y="14"/>
                    </a:lnTo>
                    <a:lnTo>
                      <a:pt x="108" y="12"/>
                    </a:lnTo>
                    <a:lnTo>
                      <a:pt x="376" y="0"/>
                    </a:lnTo>
                    <a:lnTo>
                      <a:pt x="384" y="2"/>
                    </a:lnTo>
                    <a:lnTo>
                      <a:pt x="390" y="6"/>
                    </a:lnTo>
                    <a:lnTo>
                      <a:pt x="392" y="14"/>
                    </a:lnTo>
                    <a:lnTo>
                      <a:pt x="392" y="24"/>
                    </a:lnTo>
                    <a:lnTo>
                      <a:pt x="312" y="470"/>
                    </a:lnTo>
                    <a:close/>
                  </a:path>
                </a:pathLst>
              </a:custGeom>
              <a:solidFill>
                <a:srgbClr val="A06B4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18" name="Freeform 503"/>
              <p:cNvSpPr>
                <a:spLocks/>
              </p:cNvSpPr>
              <p:nvPr/>
            </p:nvSpPr>
            <p:spPr bwMode="auto">
              <a:xfrm>
                <a:off x="2156" y="3616"/>
                <a:ext cx="392" cy="528"/>
              </a:xfrm>
              <a:custGeom>
                <a:avLst/>
                <a:gdLst>
                  <a:gd name="T0" fmla="*/ 310 w 392"/>
                  <a:gd name="T1" fmla="*/ 470 h 528"/>
                  <a:gd name="T2" fmla="*/ 310 w 392"/>
                  <a:gd name="T3" fmla="*/ 470 h 528"/>
                  <a:gd name="T4" fmla="*/ 308 w 392"/>
                  <a:gd name="T5" fmla="*/ 480 h 528"/>
                  <a:gd name="T6" fmla="*/ 300 w 392"/>
                  <a:gd name="T7" fmla="*/ 492 h 528"/>
                  <a:gd name="T8" fmla="*/ 292 w 392"/>
                  <a:gd name="T9" fmla="*/ 500 h 528"/>
                  <a:gd name="T10" fmla="*/ 288 w 392"/>
                  <a:gd name="T11" fmla="*/ 502 h 528"/>
                  <a:gd name="T12" fmla="*/ 284 w 392"/>
                  <a:gd name="T13" fmla="*/ 502 h 528"/>
                  <a:gd name="T14" fmla="*/ 16 w 392"/>
                  <a:gd name="T15" fmla="*/ 528 h 528"/>
                  <a:gd name="T16" fmla="*/ 16 w 392"/>
                  <a:gd name="T17" fmla="*/ 528 h 528"/>
                  <a:gd name="T18" fmla="*/ 8 w 392"/>
                  <a:gd name="T19" fmla="*/ 528 h 528"/>
                  <a:gd name="T20" fmla="*/ 2 w 392"/>
                  <a:gd name="T21" fmla="*/ 522 h 528"/>
                  <a:gd name="T22" fmla="*/ 0 w 392"/>
                  <a:gd name="T23" fmla="*/ 514 h 528"/>
                  <a:gd name="T24" fmla="*/ 0 w 392"/>
                  <a:gd name="T25" fmla="*/ 504 h 528"/>
                  <a:gd name="T26" fmla="*/ 82 w 392"/>
                  <a:gd name="T27" fmla="*/ 36 h 528"/>
                  <a:gd name="T28" fmla="*/ 82 w 392"/>
                  <a:gd name="T29" fmla="*/ 36 h 528"/>
                  <a:gd name="T30" fmla="*/ 86 w 392"/>
                  <a:gd name="T31" fmla="*/ 28 h 528"/>
                  <a:gd name="T32" fmla="*/ 92 w 392"/>
                  <a:gd name="T33" fmla="*/ 18 h 528"/>
                  <a:gd name="T34" fmla="*/ 98 w 392"/>
                  <a:gd name="T35" fmla="*/ 14 h 528"/>
                  <a:gd name="T36" fmla="*/ 106 w 392"/>
                  <a:gd name="T37" fmla="*/ 12 h 528"/>
                  <a:gd name="T38" fmla="*/ 376 w 392"/>
                  <a:gd name="T39" fmla="*/ 0 h 528"/>
                  <a:gd name="T40" fmla="*/ 376 w 392"/>
                  <a:gd name="T41" fmla="*/ 0 h 528"/>
                  <a:gd name="T42" fmla="*/ 382 w 392"/>
                  <a:gd name="T43" fmla="*/ 0 h 528"/>
                  <a:gd name="T44" fmla="*/ 388 w 392"/>
                  <a:gd name="T45" fmla="*/ 6 h 528"/>
                  <a:gd name="T46" fmla="*/ 392 w 392"/>
                  <a:gd name="T47" fmla="*/ 14 h 528"/>
                  <a:gd name="T48" fmla="*/ 392 w 392"/>
                  <a:gd name="T49" fmla="*/ 24 h 528"/>
                  <a:gd name="T50" fmla="*/ 310 w 392"/>
                  <a:gd name="T51" fmla="*/ 470 h 5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2"/>
                  <a:gd name="T79" fmla="*/ 0 h 528"/>
                  <a:gd name="T80" fmla="*/ 392 w 392"/>
                  <a:gd name="T81" fmla="*/ 528 h 52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2" h="528">
                    <a:moveTo>
                      <a:pt x="310" y="470"/>
                    </a:moveTo>
                    <a:lnTo>
                      <a:pt x="310" y="470"/>
                    </a:lnTo>
                    <a:lnTo>
                      <a:pt x="308" y="480"/>
                    </a:lnTo>
                    <a:lnTo>
                      <a:pt x="300" y="492"/>
                    </a:lnTo>
                    <a:lnTo>
                      <a:pt x="292" y="500"/>
                    </a:lnTo>
                    <a:lnTo>
                      <a:pt x="288" y="502"/>
                    </a:lnTo>
                    <a:lnTo>
                      <a:pt x="284" y="502"/>
                    </a:lnTo>
                    <a:lnTo>
                      <a:pt x="16" y="528"/>
                    </a:lnTo>
                    <a:lnTo>
                      <a:pt x="8" y="528"/>
                    </a:lnTo>
                    <a:lnTo>
                      <a:pt x="2" y="522"/>
                    </a:lnTo>
                    <a:lnTo>
                      <a:pt x="0" y="514"/>
                    </a:lnTo>
                    <a:lnTo>
                      <a:pt x="0" y="504"/>
                    </a:lnTo>
                    <a:lnTo>
                      <a:pt x="82" y="36"/>
                    </a:lnTo>
                    <a:lnTo>
                      <a:pt x="86" y="28"/>
                    </a:lnTo>
                    <a:lnTo>
                      <a:pt x="92" y="18"/>
                    </a:lnTo>
                    <a:lnTo>
                      <a:pt x="98" y="14"/>
                    </a:lnTo>
                    <a:lnTo>
                      <a:pt x="106" y="12"/>
                    </a:lnTo>
                    <a:lnTo>
                      <a:pt x="376" y="0"/>
                    </a:lnTo>
                    <a:lnTo>
                      <a:pt x="382" y="0"/>
                    </a:lnTo>
                    <a:lnTo>
                      <a:pt x="388" y="6"/>
                    </a:lnTo>
                    <a:lnTo>
                      <a:pt x="392" y="14"/>
                    </a:lnTo>
                    <a:lnTo>
                      <a:pt x="392" y="24"/>
                    </a:lnTo>
                    <a:lnTo>
                      <a:pt x="310" y="470"/>
                    </a:lnTo>
                    <a:close/>
                  </a:path>
                </a:pathLst>
              </a:custGeom>
              <a:solidFill>
                <a:srgbClr val="8045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19" name="Freeform 504"/>
              <p:cNvSpPr>
                <a:spLocks noEditPoints="1"/>
              </p:cNvSpPr>
              <p:nvPr/>
            </p:nvSpPr>
            <p:spPr bwMode="auto">
              <a:xfrm>
                <a:off x="2394" y="3596"/>
                <a:ext cx="12" cy="14"/>
              </a:xfrm>
              <a:custGeom>
                <a:avLst/>
                <a:gdLst>
                  <a:gd name="T0" fmla="*/ 4 w 12"/>
                  <a:gd name="T1" fmla="*/ 0 h 14"/>
                  <a:gd name="T2" fmla="*/ 4 w 12"/>
                  <a:gd name="T3" fmla="*/ 0 h 14"/>
                  <a:gd name="T4" fmla="*/ 0 w 12"/>
                  <a:gd name="T5" fmla="*/ 4 h 14"/>
                  <a:gd name="T6" fmla="*/ 0 w 12"/>
                  <a:gd name="T7" fmla="*/ 8 h 14"/>
                  <a:gd name="T8" fmla="*/ 0 w 12"/>
                  <a:gd name="T9" fmla="*/ 8 h 14"/>
                  <a:gd name="T10" fmla="*/ 2 w 12"/>
                  <a:gd name="T11" fmla="*/ 12 h 14"/>
                  <a:gd name="T12" fmla="*/ 8 w 12"/>
                  <a:gd name="T13" fmla="*/ 14 h 14"/>
                  <a:gd name="T14" fmla="*/ 8 w 12"/>
                  <a:gd name="T15" fmla="*/ 14 h 14"/>
                  <a:gd name="T16" fmla="*/ 12 w 12"/>
                  <a:gd name="T17" fmla="*/ 10 h 14"/>
                  <a:gd name="T18" fmla="*/ 12 w 12"/>
                  <a:gd name="T19" fmla="*/ 6 h 14"/>
                  <a:gd name="T20" fmla="*/ 12 w 12"/>
                  <a:gd name="T21" fmla="*/ 6 h 14"/>
                  <a:gd name="T22" fmla="*/ 10 w 12"/>
                  <a:gd name="T23" fmla="*/ 0 h 14"/>
                  <a:gd name="T24" fmla="*/ 4 w 12"/>
                  <a:gd name="T25" fmla="*/ 0 h 14"/>
                  <a:gd name="T26" fmla="*/ 10 w 12"/>
                  <a:gd name="T27" fmla="*/ 6 h 14"/>
                  <a:gd name="T28" fmla="*/ 10 w 12"/>
                  <a:gd name="T29" fmla="*/ 6 h 14"/>
                  <a:gd name="T30" fmla="*/ 10 w 12"/>
                  <a:gd name="T31" fmla="*/ 8 h 14"/>
                  <a:gd name="T32" fmla="*/ 8 w 12"/>
                  <a:gd name="T33" fmla="*/ 10 h 14"/>
                  <a:gd name="T34" fmla="*/ 8 w 12"/>
                  <a:gd name="T35" fmla="*/ 10 h 14"/>
                  <a:gd name="T36" fmla="*/ 4 w 12"/>
                  <a:gd name="T37" fmla="*/ 10 h 14"/>
                  <a:gd name="T38" fmla="*/ 2 w 12"/>
                  <a:gd name="T39" fmla="*/ 8 h 14"/>
                  <a:gd name="T40" fmla="*/ 2 w 12"/>
                  <a:gd name="T41" fmla="*/ 8 h 14"/>
                  <a:gd name="T42" fmla="*/ 4 w 12"/>
                  <a:gd name="T43" fmla="*/ 4 h 14"/>
                  <a:gd name="T44" fmla="*/ 6 w 12"/>
                  <a:gd name="T45" fmla="*/ 4 h 14"/>
                  <a:gd name="T46" fmla="*/ 6 w 12"/>
                  <a:gd name="T47" fmla="*/ 4 h 14"/>
                  <a:gd name="T48" fmla="*/ 8 w 12"/>
                  <a:gd name="T49" fmla="*/ 4 h 14"/>
                  <a:gd name="T50" fmla="*/ 10 w 12"/>
                  <a:gd name="T51" fmla="*/ 6 h 1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2"/>
                  <a:gd name="T79" fmla="*/ 0 h 14"/>
                  <a:gd name="T80" fmla="*/ 12 w 12"/>
                  <a:gd name="T81" fmla="*/ 14 h 1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8" y="14"/>
                    </a:lnTo>
                    <a:lnTo>
                      <a:pt x="12" y="10"/>
                    </a:lnTo>
                    <a:lnTo>
                      <a:pt x="12" y="6"/>
                    </a:lnTo>
                    <a:lnTo>
                      <a:pt x="10" y="0"/>
                    </a:lnTo>
                    <a:lnTo>
                      <a:pt x="4" y="0"/>
                    </a:lnTo>
                    <a:close/>
                    <a:moveTo>
                      <a:pt x="10" y="6"/>
                    </a:moveTo>
                    <a:lnTo>
                      <a:pt x="10" y="6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4" y="10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85858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20" name="Freeform 505"/>
              <p:cNvSpPr>
                <a:spLocks/>
              </p:cNvSpPr>
              <p:nvPr/>
            </p:nvSpPr>
            <p:spPr bwMode="auto">
              <a:xfrm>
                <a:off x="2394" y="3596"/>
                <a:ext cx="12" cy="14"/>
              </a:xfrm>
              <a:custGeom>
                <a:avLst/>
                <a:gdLst>
                  <a:gd name="T0" fmla="*/ 4 w 12"/>
                  <a:gd name="T1" fmla="*/ 0 h 14"/>
                  <a:gd name="T2" fmla="*/ 4 w 12"/>
                  <a:gd name="T3" fmla="*/ 0 h 14"/>
                  <a:gd name="T4" fmla="*/ 0 w 12"/>
                  <a:gd name="T5" fmla="*/ 4 h 14"/>
                  <a:gd name="T6" fmla="*/ 0 w 12"/>
                  <a:gd name="T7" fmla="*/ 8 h 14"/>
                  <a:gd name="T8" fmla="*/ 0 w 12"/>
                  <a:gd name="T9" fmla="*/ 8 h 14"/>
                  <a:gd name="T10" fmla="*/ 2 w 12"/>
                  <a:gd name="T11" fmla="*/ 12 h 14"/>
                  <a:gd name="T12" fmla="*/ 8 w 12"/>
                  <a:gd name="T13" fmla="*/ 14 h 14"/>
                  <a:gd name="T14" fmla="*/ 8 w 12"/>
                  <a:gd name="T15" fmla="*/ 14 h 14"/>
                  <a:gd name="T16" fmla="*/ 12 w 12"/>
                  <a:gd name="T17" fmla="*/ 10 h 14"/>
                  <a:gd name="T18" fmla="*/ 12 w 12"/>
                  <a:gd name="T19" fmla="*/ 6 h 14"/>
                  <a:gd name="T20" fmla="*/ 12 w 12"/>
                  <a:gd name="T21" fmla="*/ 6 h 14"/>
                  <a:gd name="T22" fmla="*/ 10 w 12"/>
                  <a:gd name="T23" fmla="*/ 0 h 14"/>
                  <a:gd name="T24" fmla="*/ 4 w 12"/>
                  <a:gd name="T25" fmla="*/ 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4"/>
                  <a:gd name="T41" fmla="*/ 12 w 12"/>
                  <a:gd name="T42" fmla="*/ 14 h 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8" y="14"/>
                    </a:lnTo>
                    <a:lnTo>
                      <a:pt x="12" y="10"/>
                    </a:lnTo>
                    <a:lnTo>
                      <a:pt x="12" y="6"/>
                    </a:lnTo>
                    <a:lnTo>
                      <a:pt x="10" y="0"/>
                    </a:lnTo>
                    <a:lnTo>
                      <a:pt x="4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21" name="Freeform 506"/>
              <p:cNvSpPr>
                <a:spLocks/>
              </p:cNvSpPr>
              <p:nvPr/>
            </p:nvSpPr>
            <p:spPr bwMode="auto">
              <a:xfrm>
                <a:off x="2396" y="3600"/>
                <a:ext cx="8" cy="6"/>
              </a:xfrm>
              <a:custGeom>
                <a:avLst/>
                <a:gdLst>
                  <a:gd name="T0" fmla="*/ 8 w 8"/>
                  <a:gd name="T1" fmla="*/ 2 h 6"/>
                  <a:gd name="T2" fmla="*/ 8 w 8"/>
                  <a:gd name="T3" fmla="*/ 2 h 6"/>
                  <a:gd name="T4" fmla="*/ 8 w 8"/>
                  <a:gd name="T5" fmla="*/ 4 h 6"/>
                  <a:gd name="T6" fmla="*/ 6 w 8"/>
                  <a:gd name="T7" fmla="*/ 6 h 6"/>
                  <a:gd name="T8" fmla="*/ 6 w 8"/>
                  <a:gd name="T9" fmla="*/ 6 h 6"/>
                  <a:gd name="T10" fmla="*/ 2 w 8"/>
                  <a:gd name="T11" fmla="*/ 6 h 6"/>
                  <a:gd name="T12" fmla="*/ 0 w 8"/>
                  <a:gd name="T13" fmla="*/ 4 h 6"/>
                  <a:gd name="T14" fmla="*/ 0 w 8"/>
                  <a:gd name="T15" fmla="*/ 4 h 6"/>
                  <a:gd name="T16" fmla="*/ 2 w 8"/>
                  <a:gd name="T17" fmla="*/ 0 h 6"/>
                  <a:gd name="T18" fmla="*/ 4 w 8"/>
                  <a:gd name="T19" fmla="*/ 0 h 6"/>
                  <a:gd name="T20" fmla="*/ 4 w 8"/>
                  <a:gd name="T21" fmla="*/ 0 h 6"/>
                  <a:gd name="T22" fmla="*/ 6 w 8"/>
                  <a:gd name="T23" fmla="*/ 0 h 6"/>
                  <a:gd name="T24" fmla="*/ 8 w 8"/>
                  <a:gd name="T25" fmla="*/ 2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6"/>
                  <a:gd name="T41" fmla="*/ 8 w 8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6">
                    <a:moveTo>
                      <a:pt x="8" y="2"/>
                    </a:moveTo>
                    <a:lnTo>
                      <a:pt x="8" y="2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22" name="Freeform 507"/>
              <p:cNvSpPr>
                <a:spLocks/>
              </p:cNvSpPr>
              <p:nvPr/>
            </p:nvSpPr>
            <p:spPr bwMode="auto">
              <a:xfrm>
                <a:off x="2312" y="3590"/>
                <a:ext cx="156" cy="58"/>
              </a:xfrm>
              <a:custGeom>
                <a:avLst/>
                <a:gdLst>
                  <a:gd name="T0" fmla="*/ 156 w 156"/>
                  <a:gd name="T1" fmla="*/ 24 h 58"/>
                  <a:gd name="T2" fmla="*/ 140 w 156"/>
                  <a:gd name="T3" fmla="*/ 50 h 58"/>
                  <a:gd name="T4" fmla="*/ 0 w 156"/>
                  <a:gd name="T5" fmla="*/ 58 h 58"/>
                  <a:gd name="T6" fmla="*/ 12 w 156"/>
                  <a:gd name="T7" fmla="*/ 28 h 58"/>
                  <a:gd name="T8" fmla="*/ 64 w 156"/>
                  <a:gd name="T9" fmla="*/ 22 h 58"/>
                  <a:gd name="T10" fmla="*/ 64 w 156"/>
                  <a:gd name="T11" fmla="*/ 22 h 58"/>
                  <a:gd name="T12" fmla="*/ 86 w 156"/>
                  <a:gd name="T13" fmla="*/ 4 h 58"/>
                  <a:gd name="T14" fmla="*/ 86 w 156"/>
                  <a:gd name="T15" fmla="*/ 4 h 58"/>
                  <a:gd name="T16" fmla="*/ 90 w 156"/>
                  <a:gd name="T17" fmla="*/ 2 h 58"/>
                  <a:gd name="T18" fmla="*/ 96 w 156"/>
                  <a:gd name="T19" fmla="*/ 0 h 58"/>
                  <a:gd name="T20" fmla="*/ 102 w 156"/>
                  <a:gd name="T21" fmla="*/ 0 h 58"/>
                  <a:gd name="T22" fmla="*/ 108 w 156"/>
                  <a:gd name="T23" fmla="*/ 0 h 58"/>
                  <a:gd name="T24" fmla="*/ 112 w 156"/>
                  <a:gd name="T25" fmla="*/ 4 h 58"/>
                  <a:gd name="T26" fmla="*/ 116 w 156"/>
                  <a:gd name="T27" fmla="*/ 8 h 58"/>
                  <a:gd name="T28" fmla="*/ 116 w 156"/>
                  <a:gd name="T29" fmla="*/ 16 h 58"/>
                  <a:gd name="T30" fmla="*/ 114 w 156"/>
                  <a:gd name="T31" fmla="*/ 24 h 58"/>
                  <a:gd name="T32" fmla="*/ 156 w 156"/>
                  <a:gd name="T33" fmla="*/ 24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6"/>
                  <a:gd name="T52" fmla="*/ 0 h 58"/>
                  <a:gd name="T53" fmla="*/ 156 w 156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6" h="58">
                    <a:moveTo>
                      <a:pt x="156" y="24"/>
                    </a:moveTo>
                    <a:lnTo>
                      <a:pt x="140" y="50"/>
                    </a:lnTo>
                    <a:lnTo>
                      <a:pt x="0" y="58"/>
                    </a:lnTo>
                    <a:lnTo>
                      <a:pt x="12" y="28"/>
                    </a:lnTo>
                    <a:lnTo>
                      <a:pt x="64" y="22"/>
                    </a:lnTo>
                    <a:lnTo>
                      <a:pt x="86" y="4"/>
                    </a:lnTo>
                    <a:lnTo>
                      <a:pt x="90" y="2"/>
                    </a:lnTo>
                    <a:lnTo>
                      <a:pt x="96" y="0"/>
                    </a:lnTo>
                    <a:lnTo>
                      <a:pt x="102" y="0"/>
                    </a:lnTo>
                    <a:lnTo>
                      <a:pt x="108" y="0"/>
                    </a:lnTo>
                    <a:lnTo>
                      <a:pt x="112" y="4"/>
                    </a:lnTo>
                    <a:lnTo>
                      <a:pt x="116" y="8"/>
                    </a:lnTo>
                    <a:lnTo>
                      <a:pt x="116" y="16"/>
                    </a:lnTo>
                    <a:lnTo>
                      <a:pt x="114" y="24"/>
                    </a:lnTo>
                    <a:lnTo>
                      <a:pt x="156" y="24"/>
                    </a:lnTo>
                    <a:close/>
                  </a:path>
                </a:pathLst>
              </a:custGeom>
              <a:solidFill>
                <a:srgbClr val="9A9A9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23" name="Freeform 508"/>
              <p:cNvSpPr>
                <a:spLocks/>
              </p:cNvSpPr>
              <p:nvPr/>
            </p:nvSpPr>
            <p:spPr bwMode="auto">
              <a:xfrm>
                <a:off x="2400" y="3604"/>
                <a:ext cx="10" cy="8"/>
              </a:xfrm>
              <a:custGeom>
                <a:avLst/>
                <a:gdLst>
                  <a:gd name="T0" fmla="*/ 0 w 10"/>
                  <a:gd name="T1" fmla="*/ 8 h 8"/>
                  <a:gd name="T2" fmla="*/ 0 w 10"/>
                  <a:gd name="T3" fmla="*/ 8 h 8"/>
                  <a:gd name="T4" fmla="*/ 2 w 10"/>
                  <a:gd name="T5" fmla="*/ 8 h 8"/>
                  <a:gd name="T6" fmla="*/ 6 w 10"/>
                  <a:gd name="T7" fmla="*/ 8 h 8"/>
                  <a:gd name="T8" fmla="*/ 6 w 10"/>
                  <a:gd name="T9" fmla="*/ 8 h 8"/>
                  <a:gd name="T10" fmla="*/ 8 w 10"/>
                  <a:gd name="T11" fmla="*/ 6 h 8"/>
                  <a:gd name="T12" fmla="*/ 10 w 10"/>
                  <a:gd name="T13" fmla="*/ 2 h 8"/>
                  <a:gd name="T14" fmla="*/ 10 w 10"/>
                  <a:gd name="T15" fmla="*/ 2 h 8"/>
                  <a:gd name="T16" fmla="*/ 6 w 10"/>
                  <a:gd name="T17" fmla="*/ 0 h 8"/>
                  <a:gd name="T18" fmla="*/ 2 w 10"/>
                  <a:gd name="T19" fmla="*/ 2 h 8"/>
                  <a:gd name="T20" fmla="*/ 2 w 10"/>
                  <a:gd name="T21" fmla="*/ 2 h 8"/>
                  <a:gd name="T22" fmla="*/ 0 w 10"/>
                  <a:gd name="T23" fmla="*/ 4 h 8"/>
                  <a:gd name="T24" fmla="*/ 0 w 10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8"/>
                  <a:gd name="T41" fmla="*/ 10 w 10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A2A2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24" name="Freeform 509"/>
              <p:cNvSpPr>
                <a:spLocks/>
              </p:cNvSpPr>
              <p:nvPr/>
            </p:nvSpPr>
            <p:spPr bwMode="auto">
              <a:xfrm>
                <a:off x="2400" y="3604"/>
                <a:ext cx="10" cy="8"/>
              </a:xfrm>
              <a:custGeom>
                <a:avLst/>
                <a:gdLst>
                  <a:gd name="T0" fmla="*/ 0 w 10"/>
                  <a:gd name="T1" fmla="*/ 8 h 8"/>
                  <a:gd name="T2" fmla="*/ 0 w 10"/>
                  <a:gd name="T3" fmla="*/ 8 h 8"/>
                  <a:gd name="T4" fmla="*/ 2 w 10"/>
                  <a:gd name="T5" fmla="*/ 8 h 8"/>
                  <a:gd name="T6" fmla="*/ 6 w 10"/>
                  <a:gd name="T7" fmla="*/ 8 h 8"/>
                  <a:gd name="T8" fmla="*/ 6 w 10"/>
                  <a:gd name="T9" fmla="*/ 8 h 8"/>
                  <a:gd name="T10" fmla="*/ 8 w 10"/>
                  <a:gd name="T11" fmla="*/ 6 h 8"/>
                  <a:gd name="T12" fmla="*/ 10 w 10"/>
                  <a:gd name="T13" fmla="*/ 2 h 8"/>
                  <a:gd name="T14" fmla="*/ 10 w 10"/>
                  <a:gd name="T15" fmla="*/ 2 h 8"/>
                  <a:gd name="T16" fmla="*/ 6 w 10"/>
                  <a:gd name="T17" fmla="*/ 0 h 8"/>
                  <a:gd name="T18" fmla="*/ 2 w 10"/>
                  <a:gd name="T19" fmla="*/ 2 h 8"/>
                  <a:gd name="T20" fmla="*/ 2 w 10"/>
                  <a:gd name="T21" fmla="*/ 2 h 8"/>
                  <a:gd name="T22" fmla="*/ 0 w 10"/>
                  <a:gd name="T23" fmla="*/ 4 h 8"/>
                  <a:gd name="T24" fmla="*/ 0 w 10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8"/>
                  <a:gd name="T41" fmla="*/ 10 w 10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25" name="Freeform 510"/>
              <p:cNvSpPr>
                <a:spLocks/>
              </p:cNvSpPr>
              <p:nvPr/>
            </p:nvSpPr>
            <p:spPr bwMode="auto">
              <a:xfrm>
                <a:off x="2110" y="3318"/>
                <a:ext cx="68" cy="12"/>
              </a:xfrm>
              <a:custGeom>
                <a:avLst/>
                <a:gdLst>
                  <a:gd name="T0" fmla="*/ 68 w 68"/>
                  <a:gd name="T1" fmla="*/ 4 h 12"/>
                  <a:gd name="T2" fmla="*/ 68 w 68"/>
                  <a:gd name="T3" fmla="*/ 4 h 12"/>
                  <a:gd name="T4" fmla="*/ 62 w 68"/>
                  <a:gd name="T5" fmla="*/ 6 h 12"/>
                  <a:gd name="T6" fmla="*/ 50 w 68"/>
                  <a:gd name="T7" fmla="*/ 8 h 12"/>
                  <a:gd name="T8" fmla="*/ 28 w 68"/>
                  <a:gd name="T9" fmla="*/ 8 h 12"/>
                  <a:gd name="T10" fmla="*/ 14 w 68"/>
                  <a:gd name="T11" fmla="*/ 4 h 12"/>
                  <a:gd name="T12" fmla="*/ 0 w 68"/>
                  <a:gd name="T13" fmla="*/ 0 h 12"/>
                  <a:gd name="T14" fmla="*/ 0 w 68"/>
                  <a:gd name="T15" fmla="*/ 0 h 12"/>
                  <a:gd name="T16" fmla="*/ 6 w 68"/>
                  <a:gd name="T17" fmla="*/ 4 h 12"/>
                  <a:gd name="T18" fmla="*/ 22 w 68"/>
                  <a:gd name="T19" fmla="*/ 10 h 12"/>
                  <a:gd name="T20" fmla="*/ 32 w 68"/>
                  <a:gd name="T21" fmla="*/ 12 h 12"/>
                  <a:gd name="T22" fmla="*/ 44 w 68"/>
                  <a:gd name="T23" fmla="*/ 12 h 12"/>
                  <a:gd name="T24" fmla="*/ 56 w 68"/>
                  <a:gd name="T25" fmla="*/ 10 h 12"/>
                  <a:gd name="T26" fmla="*/ 68 w 68"/>
                  <a:gd name="T27" fmla="*/ 4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8"/>
                  <a:gd name="T43" fmla="*/ 0 h 12"/>
                  <a:gd name="T44" fmla="*/ 68 w 68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8" h="12">
                    <a:moveTo>
                      <a:pt x="68" y="4"/>
                    </a:moveTo>
                    <a:lnTo>
                      <a:pt x="68" y="4"/>
                    </a:lnTo>
                    <a:lnTo>
                      <a:pt x="62" y="6"/>
                    </a:lnTo>
                    <a:lnTo>
                      <a:pt x="50" y="8"/>
                    </a:lnTo>
                    <a:lnTo>
                      <a:pt x="28" y="8"/>
                    </a:lnTo>
                    <a:lnTo>
                      <a:pt x="14" y="4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22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0"/>
                    </a:lnTo>
                    <a:lnTo>
                      <a:pt x="68" y="4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26" name="Freeform 511"/>
              <p:cNvSpPr>
                <a:spLocks/>
              </p:cNvSpPr>
              <p:nvPr/>
            </p:nvSpPr>
            <p:spPr bwMode="auto">
              <a:xfrm>
                <a:off x="2110" y="3318"/>
                <a:ext cx="68" cy="12"/>
              </a:xfrm>
              <a:custGeom>
                <a:avLst/>
                <a:gdLst>
                  <a:gd name="T0" fmla="*/ 68 w 68"/>
                  <a:gd name="T1" fmla="*/ 4 h 12"/>
                  <a:gd name="T2" fmla="*/ 68 w 68"/>
                  <a:gd name="T3" fmla="*/ 4 h 12"/>
                  <a:gd name="T4" fmla="*/ 62 w 68"/>
                  <a:gd name="T5" fmla="*/ 6 h 12"/>
                  <a:gd name="T6" fmla="*/ 50 w 68"/>
                  <a:gd name="T7" fmla="*/ 8 h 12"/>
                  <a:gd name="T8" fmla="*/ 28 w 68"/>
                  <a:gd name="T9" fmla="*/ 8 h 12"/>
                  <a:gd name="T10" fmla="*/ 14 w 68"/>
                  <a:gd name="T11" fmla="*/ 4 h 12"/>
                  <a:gd name="T12" fmla="*/ 0 w 68"/>
                  <a:gd name="T13" fmla="*/ 0 h 12"/>
                  <a:gd name="T14" fmla="*/ 0 w 68"/>
                  <a:gd name="T15" fmla="*/ 0 h 12"/>
                  <a:gd name="T16" fmla="*/ 6 w 68"/>
                  <a:gd name="T17" fmla="*/ 4 h 12"/>
                  <a:gd name="T18" fmla="*/ 22 w 68"/>
                  <a:gd name="T19" fmla="*/ 10 h 12"/>
                  <a:gd name="T20" fmla="*/ 32 w 68"/>
                  <a:gd name="T21" fmla="*/ 12 h 12"/>
                  <a:gd name="T22" fmla="*/ 44 w 68"/>
                  <a:gd name="T23" fmla="*/ 12 h 12"/>
                  <a:gd name="T24" fmla="*/ 56 w 68"/>
                  <a:gd name="T25" fmla="*/ 10 h 12"/>
                  <a:gd name="T26" fmla="*/ 68 w 68"/>
                  <a:gd name="T27" fmla="*/ 4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8"/>
                  <a:gd name="T43" fmla="*/ 0 h 12"/>
                  <a:gd name="T44" fmla="*/ 68 w 68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8" h="12">
                    <a:moveTo>
                      <a:pt x="68" y="4"/>
                    </a:moveTo>
                    <a:lnTo>
                      <a:pt x="68" y="4"/>
                    </a:lnTo>
                    <a:lnTo>
                      <a:pt x="62" y="6"/>
                    </a:lnTo>
                    <a:lnTo>
                      <a:pt x="50" y="8"/>
                    </a:lnTo>
                    <a:lnTo>
                      <a:pt x="28" y="8"/>
                    </a:lnTo>
                    <a:lnTo>
                      <a:pt x="14" y="4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22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0"/>
                    </a:lnTo>
                    <a:lnTo>
                      <a:pt x="68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27" name="Freeform 512"/>
              <p:cNvSpPr>
                <a:spLocks/>
              </p:cNvSpPr>
              <p:nvPr/>
            </p:nvSpPr>
            <p:spPr bwMode="auto">
              <a:xfrm>
                <a:off x="1862" y="3430"/>
                <a:ext cx="208" cy="236"/>
              </a:xfrm>
              <a:custGeom>
                <a:avLst/>
                <a:gdLst>
                  <a:gd name="T0" fmla="*/ 0 w 208"/>
                  <a:gd name="T1" fmla="*/ 0 h 236"/>
                  <a:gd name="T2" fmla="*/ 68 w 208"/>
                  <a:gd name="T3" fmla="*/ 120 h 236"/>
                  <a:gd name="T4" fmla="*/ 68 w 208"/>
                  <a:gd name="T5" fmla="*/ 120 h 236"/>
                  <a:gd name="T6" fmla="*/ 108 w 208"/>
                  <a:gd name="T7" fmla="*/ 90 h 236"/>
                  <a:gd name="T8" fmla="*/ 146 w 208"/>
                  <a:gd name="T9" fmla="*/ 64 h 236"/>
                  <a:gd name="T10" fmla="*/ 166 w 208"/>
                  <a:gd name="T11" fmla="*/ 52 h 236"/>
                  <a:gd name="T12" fmla="*/ 184 w 208"/>
                  <a:gd name="T13" fmla="*/ 44 h 236"/>
                  <a:gd name="T14" fmla="*/ 208 w 208"/>
                  <a:gd name="T15" fmla="*/ 236 h 236"/>
                  <a:gd name="T16" fmla="*/ 166 w 208"/>
                  <a:gd name="T17" fmla="*/ 84 h 236"/>
                  <a:gd name="T18" fmla="*/ 64 w 208"/>
                  <a:gd name="T19" fmla="*/ 132 h 236"/>
                  <a:gd name="T20" fmla="*/ 64 w 208"/>
                  <a:gd name="T21" fmla="*/ 132 h 236"/>
                  <a:gd name="T22" fmla="*/ 34 w 208"/>
                  <a:gd name="T23" fmla="*/ 80 h 236"/>
                  <a:gd name="T24" fmla="*/ 14 w 208"/>
                  <a:gd name="T25" fmla="*/ 36 h 236"/>
                  <a:gd name="T26" fmla="*/ 4 w 208"/>
                  <a:gd name="T27" fmla="*/ 16 h 236"/>
                  <a:gd name="T28" fmla="*/ 0 w 208"/>
                  <a:gd name="T29" fmla="*/ 0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8"/>
                  <a:gd name="T46" fmla="*/ 0 h 236"/>
                  <a:gd name="T47" fmla="*/ 208 w 208"/>
                  <a:gd name="T48" fmla="*/ 236 h 2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8" h="236">
                    <a:moveTo>
                      <a:pt x="0" y="0"/>
                    </a:moveTo>
                    <a:lnTo>
                      <a:pt x="68" y="120"/>
                    </a:lnTo>
                    <a:lnTo>
                      <a:pt x="108" y="90"/>
                    </a:lnTo>
                    <a:lnTo>
                      <a:pt x="146" y="64"/>
                    </a:lnTo>
                    <a:lnTo>
                      <a:pt x="166" y="52"/>
                    </a:lnTo>
                    <a:lnTo>
                      <a:pt x="184" y="44"/>
                    </a:lnTo>
                    <a:lnTo>
                      <a:pt x="208" y="236"/>
                    </a:lnTo>
                    <a:lnTo>
                      <a:pt x="166" y="84"/>
                    </a:lnTo>
                    <a:lnTo>
                      <a:pt x="64" y="132"/>
                    </a:lnTo>
                    <a:lnTo>
                      <a:pt x="34" y="80"/>
                    </a:lnTo>
                    <a:lnTo>
                      <a:pt x="14" y="36"/>
                    </a:lnTo>
                    <a:lnTo>
                      <a:pt x="4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28" name="Freeform 513"/>
              <p:cNvSpPr>
                <a:spLocks/>
              </p:cNvSpPr>
              <p:nvPr/>
            </p:nvSpPr>
            <p:spPr bwMode="auto">
              <a:xfrm>
                <a:off x="1862" y="3430"/>
                <a:ext cx="208" cy="236"/>
              </a:xfrm>
              <a:custGeom>
                <a:avLst/>
                <a:gdLst>
                  <a:gd name="T0" fmla="*/ 0 w 208"/>
                  <a:gd name="T1" fmla="*/ 0 h 236"/>
                  <a:gd name="T2" fmla="*/ 68 w 208"/>
                  <a:gd name="T3" fmla="*/ 120 h 236"/>
                  <a:gd name="T4" fmla="*/ 68 w 208"/>
                  <a:gd name="T5" fmla="*/ 120 h 236"/>
                  <a:gd name="T6" fmla="*/ 108 w 208"/>
                  <a:gd name="T7" fmla="*/ 90 h 236"/>
                  <a:gd name="T8" fmla="*/ 146 w 208"/>
                  <a:gd name="T9" fmla="*/ 64 h 236"/>
                  <a:gd name="T10" fmla="*/ 166 w 208"/>
                  <a:gd name="T11" fmla="*/ 52 h 236"/>
                  <a:gd name="T12" fmla="*/ 184 w 208"/>
                  <a:gd name="T13" fmla="*/ 44 h 236"/>
                  <a:gd name="T14" fmla="*/ 208 w 208"/>
                  <a:gd name="T15" fmla="*/ 236 h 236"/>
                  <a:gd name="T16" fmla="*/ 166 w 208"/>
                  <a:gd name="T17" fmla="*/ 84 h 236"/>
                  <a:gd name="T18" fmla="*/ 64 w 208"/>
                  <a:gd name="T19" fmla="*/ 132 h 236"/>
                  <a:gd name="T20" fmla="*/ 64 w 208"/>
                  <a:gd name="T21" fmla="*/ 132 h 236"/>
                  <a:gd name="T22" fmla="*/ 34 w 208"/>
                  <a:gd name="T23" fmla="*/ 80 h 236"/>
                  <a:gd name="T24" fmla="*/ 14 w 208"/>
                  <a:gd name="T25" fmla="*/ 36 h 236"/>
                  <a:gd name="T26" fmla="*/ 4 w 208"/>
                  <a:gd name="T27" fmla="*/ 16 h 236"/>
                  <a:gd name="T28" fmla="*/ 0 w 208"/>
                  <a:gd name="T29" fmla="*/ 0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8"/>
                  <a:gd name="T46" fmla="*/ 0 h 236"/>
                  <a:gd name="T47" fmla="*/ 208 w 208"/>
                  <a:gd name="T48" fmla="*/ 236 h 2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8" h="236">
                    <a:moveTo>
                      <a:pt x="0" y="0"/>
                    </a:moveTo>
                    <a:lnTo>
                      <a:pt x="68" y="120"/>
                    </a:lnTo>
                    <a:lnTo>
                      <a:pt x="108" y="90"/>
                    </a:lnTo>
                    <a:lnTo>
                      <a:pt x="146" y="64"/>
                    </a:lnTo>
                    <a:lnTo>
                      <a:pt x="166" y="52"/>
                    </a:lnTo>
                    <a:lnTo>
                      <a:pt x="184" y="44"/>
                    </a:lnTo>
                    <a:lnTo>
                      <a:pt x="208" y="236"/>
                    </a:lnTo>
                    <a:lnTo>
                      <a:pt x="166" y="84"/>
                    </a:lnTo>
                    <a:lnTo>
                      <a:pt x="64" y="132"/>
                    </a:lnTo>
                    <a:lnTo>
                      <a:pt x="34" y="80"/>
                    </a:lnTo>
                    <a:lnTo>
                      <a:pt x="14" y="36"/>
                    </a:lnTo>
                    <a:lnTo>
                      <a:pt x="4" y="1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29" name="Freeform 514"/>
              <p:cNvSpPr>
                <a:spLocks/>
              </p:cNvSpPr>
              <p:nvPr/>
            </p:nvSpPr>
            <p:spPr bwMode="auto">
              <a:xfrm>
                <a:off x="2062" y="3482"/>
                <a:ext cx="100" cy="132"/>
              </a:xfrm>
              <a:custGeom>
                <a:avLst/>
                <a:gdLst>
                  <a:gd name="T0" fmla="*/ 26 w 100"/>
                  <a:gd name="T1" fmla="*/ 0 h 132"/>
                  <a:gd name="T2" fmla="*/ 92 w 100"/>
                  <a:gd name="T3" fmla="*/ 78 h 132"/>
                  <a:gd name="T4" fmla="*/ 92 w 100"/>
                  <a:gd name="T5" fmla="*/ 0 h 132"/>
                  <a:gd name="T6" fmla="*/ 92 w 100"/>
                  <a:gd name="T7" fmla="*/ 0 h 132"/>
                  <a:gd name="T8" fmla="*/ 94 w 100"/>
                  <a:gd name="T9" fmla="*/ 8 h 132"/>
                  <a:gd name="T10" fmla="*/ 98 w 100"/>
                  <a:gd name="T11" fmla="*/ 32 h 132"/>
                  <a:gd name="T12" fmla="*/ 100 w 100"/>
                  <a:gd name="T13" fmla="*/ 48 h 132"/>
                  <a:gd name="T14" fmla="*/ 100 w 100"/>
                  <a:gd name="T15" fmla="*/ 66 h 132"/>
                  <a:gd name="T16" fmla="*/ 100 w 100"/>
                  <a:gd name="T17" fmla="*/ 82 h 132"/>
                  <a:gd name="T18" fmla="*/ 98 w 100"/>
                  <a:gd name="T19" fmla="*/ 100 h 132"/>
                  <a:gd name="T20" fmla="*/ 26 w 100"/>
                  <a:gd name="T21" fmla="*/ 28 h 132"/>
                  <a:gd name="T22" fmla="*/ 0 w 100"/>
                  <a:gd name="T23" fmla="*/ 132 h 132"/>
                  <a:gd name="T24" fmla="*/ 0 w 100"/>
                  <a:gd name="T25" fmla="*/ 132 h 132"/>
                  <a:gd name="T26" fmla="*/ 2 w 100"/>
                  <a:gd name="T27" fmla="*/ 110 h 132"/>
                  <a:gd name="T28" fmla="*/ 10 w 100"/>
                  <a:gd name="T29" fmla="*/ 64 h 132"/>
                  <a:gd name="T30" fmla="*/ 18 w 100"/>
                  <a:gd name="T31" fmla="*/ 18 h 132"/>
                  <a:gd name="T32" fmla="*/ 22 w 100"/>
                  <a:gd name="T33" fmla="*/ 4 h 132"/>
                  <a:gd name="T34" fmla="*/ 24 w 100"/>
                  <a:gd name="T35" fmla="*/ 0 h 132"/>
                  <a:gd name="T36" fmla="*/ 26 w 100"/>
                  <a:gd name="T37" fmla="*/ 0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0"/>
                  <a:gd name="T58" fmla="*/ 0 h 132"/>
                  <a:gd name="T59" fmla="*/ 100 w 100"/>
                  <a:gd name="T60" fmla="*/ 132 h 1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0" h="132">
                    <a:moveTo>
                      <a:pt x="26" y="0"/>
                    </a:moveTo>
                    <a:lnTo>
                      <a:pt x="92" y="78"/>
                    </a:lnTo>
                    <a:lnTo>
                      <a:pt x="92" y="0"/>
                    </a:lnTo>
                    <a:lnTo>
                      <a:pt x="94" y="8"/>
                    </a:lnTo>
                    <a:lnTo>
                      <a:pt x="98" y="32"/>
                    </a:lnTo>
                    <a:lnTo>
                      <a:pt x="100" y="48"/>
                    </a:lnTo>
                    <a:lnTo>
                      <a:pt x="100" y="66"/>
                    </a:lnTo>
                    <a:lnTo>
                      <a:pt x="100" y="82"/>
                    </a:lnTo>
                    <a:lnTo>
                      <a:pt x="98" y="100"/>
                    </a:lnTo>
                    <a:lnTo>
                      <a:pt x="26" y="28"/>
                    </a:lnTo>
                    <a:lnTo>
                      <a:pt x="0" y="132"/>
                    </a:lnTo>
                    <a:lnTo>
                      <a:pt x="2" y="110"/>
                    </a:lnTo>
                    <a:lnTo>
                      <a:pt x="10" y="64"/>
                    </a:lnTo>
                    <a:lnTo>
                      <a:pt x="18" y="18"/>
                    </a:lnTo>
                    <a:lnTo>
                      <a:pt x="22" y="4"/>
                    </a:lnTo>
                    <a:lnTo>
                      <a:pt x="24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30" name="Freeform 515"/>
              <p:cNvSpPr>
                <a:spLocks/>
              </p:cNvSpPr>
              <p:nvPr/>
            </p:nvSpPr>
            <p:spPr bwMode="auto">
              <a:xfrm>
                <a:off x="2062" y="3482"/>
                <a:ext cx="100" cy="132"/>
              </a:xfrm>
              <a:custGeom>
                <a:avLst/>
                <a:gdLst>
                  <a:gd name="T0" fmla="*/ 26 w 100"/>
                  <a:gd name="T1" fmla="*/ 0 h 132"/>
                  <a:gd name="T2" fmla="*/ 92 w 100"/>
                  <a:gd name="T3" fmla="*/ 78 h 132"/>
                  <a:gd name="T4" fmla="*/ 92 w 100"/>
                  <a:gd name="T5" fmla="*/ 0 h 132"/>
                  <a:gd name="T6" fmla="*/ 92 w 100"/>
                  <a:gd name="T7" fmla="*/ 0 h 132"/>
                  <a:gd name="T8" fmla="*/ 94 w 100"/>
                  <a:gd name="T9" fmla="*/ 8 h 132"/>
                  <a:gd name="T10" fmla="*/ 98 w 100"/>
                  <a:gd name="T11" fmla="*/ 32 h 132"/>
                  <a:gd name="T12" fmla="*/ 100 w 100"/>
                  <a:gd name="T13" fmla="*/ 48 h 132"/>
                  <a:gd name="T14" fmla="*/ 100 w 100"/>
                  <a:gd name="T15" fmla="*/ 66 h 132"/>
                  <a:gd name="T16" fmla="*/ 100 w 100"/>
                  <a:gd name="T17" fmla="*/ 82 h 132"/>
                  <a:gd name="T18" fmla="*/ 98 w 100"/>
                  <a:gd name="T19" fmla="*/ 100 h 132"/>
                  <a:gd name="T20" fmla="*/ 26 w 100"/>
                  <a:gd name="T21" fmla="*/ 28 h 132"/>
                  <a:gd name="T22" fmla="*/ 0 w 100"/>
                  <a:gd name="T23" fmla="*/ 132 h 132"/>
                  <a:gd name="T24" fmla="*/ 0 w 100"/>
                  <a:gd name="T25" fmla="*/ 132 h 132"/>
                  <a:gd name="T26" fmla="*/ 2 w 100"/>
                  <a:gd name="T27" fmla="*/ 110 h 132"/>
                  <a:gd name="T28" fmla="*/ 10 w 100"/>
                  <a:gd name="T29" fmla="*/ 64 h 132"/>
                  <a:gd name="T30" fmla="*/ 18 w 100"/>
                  <a:gd name="T31" fmla="*/ 18 h 132"/>
                  <a:gd name="T32" fmla="*/ 22 w 100"/>
                  <a:gd name="T33" fmla="*/ 4 h 132"/>
                  <a:gd name="T34" fmla="*/ 24 w 100"/>
                  <a:gd name="T35" fmla="*/ 0 h 132"/>
                  <a:gd name="T36" fmla="*/ 26 w 100"/>
                  <a:gd name="T37" fmla="*/ 0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0"/>
                  <a:gd name="T58" fmla="*/ 0 h 132"/>
                  <a:gd name="T59" fmla="*/ 100 w 100"/>
                  <a:gd name="T60" fmla="*/ 132 h 1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0" h="132">
                    <a:moveTo>
                      <a:pt x="26" y="0"/>
                    </a:moveTo>
                    <a:lnTo>
                      <a:pt x="92" y="78"/>
                    </a:lnTo>
                    <a:lnTo>
                      <a:pt x="92" y="0"/>
                    </a:lnTo>
                    <a:lnTo>
                      <a:pt x="94" y="8"/>
                    </a:lnTo>
                    <a:lnTo>
                      <a:pt x="98" y="32"/>
                    </a:lnTo>
                    <a:lnTo>
                      <a:pt x="100" y="48"/>
                    </a:lnTo>
                    <a:lnTo>
                      <a:pt x="100" y="66"/>
                    </a:lnTo>
                    <a:lnTo>
                      <a:pt x="100" y="82"/>
                    </a:lnTo>
                    <a:lnTo>
                      <a:pt x="98" y="100"/>
                    </a:lnTo>
                    <a:lnTo>
                      <a:pt x="26" y="28"/>
                    </a:lnTo>
                    <a:lnTo>
                      <a:pt x="0" y="132"/>
                    </a:lnTo>
                    <a:lnTo>
                      <a:pt x="2" y="110"/>
                    </a:lnTo>
                    <a:lnTo>
                      <a:pt x="10" y="64"/>
                    </a:lnTo>
                    <a:lnTo>
                      <a:pt x="18" y="18"/>
                    </a:lnTo>
                    <a:lnTo>
                      <a:pt x="22" y="4"/>
                    </a:lnTo>
                    <a:lnTo>
                      <a:pt x="24" y="0"/>
                    </a:lnTo>
                    <a:lnTo>
                      <a:pt x="2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31" name="Freeform 516"/>
              <p:cNvSpPr>
                <a:spLocks/>
              </p:cNvSpPr>
              <p:nvPr/>
            </p:nvSpPr>
            <p:spPr bwMode="auto">
              <a:xfrm>
                <a:off x="2004" y="3800"/>
                <a:ext cx="312" cy="242"/>
              </a:xfrm>
              <a:custGeom>
                <a:avLst/>
                <a:gdLst>
                  <a:gd name="T0" fmla="*/ 0 w 312"/>
                  <a:gd name="T1" fmla="*/ 172 h 242"/>
                  <a:gd name="T2" fmla="*/ 54 w 312"/>
                  <a:gd name="T3" fmla="*/ 148 h 242"/>
                  <a:gd name="T4" fmla="*/ 70 w 312"/>
                  <a:gd name="T5" fmla="*/ 134 h 242"/>
                  <a:gd name="T6" fmla="*/ 132 w 312"/>
                  <a:gd name="T7" fmla="*/ 44 h 242"/>
                  <a:gd name="T8" fmla="*/ 270 w 312"/>
                  <a:gd name="T9" fmla="*/ 0 h 242"/>
                  <a:gd name="T10" fmla="*/ 272 w 312"/>
                  <a:gd name="T11" fmla="*/ 2 h 242"/>
                  <a:gd name="T12" fmla="*/ 274 w 312"/>
                  <a:gd name="T13" fmla="*/ 12 h 242"/>
                  <a:gd name="T14" fmla="*/ 266 w 312"/>
                  <a:gd name="T15" fmla="*/ 18 h 242"/>
                  <a:gd name="T16" fmla="*/ 214 w 312"/>
                  <a:gd name="T17" fmla="*/ 24 h 242"/>
                  <a:gd name="T18" fmla="*/ 156 w 312"/>
                  <a:gd name="T19" fmla="*/ 60 h 242"/>
                  <a:gd name="T20" fmla="*/ 232 w 312"/>
                  <a:gd name="T21" fmla="*/ 42 h 242"/>
                  <a:gd name="T22" fmla="*/ 272 w 312"/>
                  <a:gd name="T23" fmla="*/ 42 h 242"/>
                  <a:gd name="T24" fmla="*/ 306 w 312"/>
                  <a:gd name="T25" fmla="*/ 42 h 242"/>
                  <a:gd name="T26" fmla="*/ 312 w 312"/>
                  <a:gd name="T27" fmla="*/ 52 h 242"/>
                  <a:gd name="T28" fmla="*/ 310 w 312"/>
                  <a:gd name="T29" fmla="*/ 60 h 242"/>
                  <a:gd name="T30" fmla="*/ 298 w 312"/>
                  <a:gd name="T31" fmla="*/ 66 h 242"/>
                  <a:gd name="T32" fmla="*/ 300 w 312"/>
                  <a:gd name="T33" fmla="*/ 68 h 242"/>
                  <a:gd name="T34" fmla="*/ 304 w 312"/>
                  <a:gd name="T35" fmla="*/ 76 h 242"/>
                  <a:gd name="T36" fmla="*/ 298 w 312"/>
                  <a:gd name="T37" fmla="*/ 82 h 242"/>
                  <a:gd name="T38" fmla="*/ 246 w 312"/>
                  <a:gd name="T39" fmla="*/ 98 h 242"/>
                  <a:gd name="T40" fmla="*/ 252 w 312"/>
                  <a:gd name="T41" fmla="*/ 108 h 242"/>
                  <a:gd name="T42" fmla="*/ 282 w 312"/>
                  <a:gd name="T43" fmla="*/ 100 h 242"/>
                  <a:gd name="T44" fmla="*/ 284 w 312"/>
                  <a:gd name="T45" fmla="*/ 108 h 242"/>
                  <a:gd name="T46" fmla="*/ 280 w 312"/>
                  <a:gd name="T47" fmla="*/ 114 h 242"/>
                  <a:gd name="T48" fmla="*/ 270 w 312"/>
                  <a:gd name="T49" fmla="*/ 120 h 242"/>
                  <a:gd name="T50" fmla="*/ 232 w 312"/>
                  <a:gd name="T51" fmla="*/ 134 h 242"/>
                  <a:gd name="T52" fmla="*/ 194 w 312"/>
                  <a:gd name="T53" fmla="*/ 148 h 242"/>
                  <a:gd name="T54" fmla="*/ 124 w 312"/>
                  <a:gd name="T55" fmla="*/ 202 h 242"/>
                  <a:gd name="T56" fmla="*/ 110 w 312"/>
                  <a:gd name="T57" fmla="*/ 208 h 242"/>
                  <a:gd name="T58" fmla="*/ 90 w 312"/>
                  <a:gd name="T59" fmla="*/ 210 h 242"/>
                  <a:gd name="T60" fmla="*/ 22 w 312"/>
                  <a:gd name="T61" fmla="*/ 242 h 242"/>
                  <a:gd name="T62" fmla="*/ 10 w 312"/>
                  <a:gd name="T63" fmla="*/ 224 h 242"/>
                  <a:gd name="T64" fmla="*/ 2 w 312"/>
                  <a:gd name="T65" fmla="*/ 202 h 242"/>
                  <a:gd name="T66" fmla="*/ 0 w 312"/>
                  <a:gd name="T67" fmla="*/ 172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42"/>
                  <a:gd name="T104" fmla="*/ 312 w 312"/>
                  <a:gd name="T105" fmla="*/ 242 h 2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42">
                    <a:moveTo>
                      <a:pt x="0" y="172"/>
                    </a:moveTo>
                    <a:lnTo>
                      <a:pt x="0" y="172"/>
                    </a:lnTo>
                    <a:lnTo>
                      <a:pt x="30" y="160"/>
                    </a:lnTo>
                    <a:lnTo>
                      <a:pt x="54" y="148"/>
                    </a:lnTo>
                    <a:lnTo>
                      <a:pt x="64" y="142"/>
                    </a:lnTo>
                    <a:lnTo>
                      <a:pt x="70" y="134"/>
                    </a:lnTo>
                    <a:lnTo>
                      <a:pt x="132" y="44"/>
                    </a:lnTo>
                    <a:lnTo>
                      <a:pt x="200" y="2"/>
                    </a:lnTo>
                    <a:lnTo>
                      <a:pt x="270" y="0"/>
                    </a:lnTo>
                    <a:lnTo>
                      <a:pt x="272" y="2"/>
                    </a:lnTo>
                    <a:lnTo>
                      <a:pt x="274" y="8"/>
                    </a:lnTo>
                    <a:lnTo>
                      <a:pt x="274" y="12"/>
                    </a:lnTo>
                    <a:lnTo>
                      <a:pt x="270" y="14"/>
                    </a:lnTo>
                    <a:lnTo>
                      <a:pt x="266" y="18"/>
                    </a:lnTo>
                    <a:lnTo>
                      <a:pt x="258" y="20"/>
                    </a:lnTo>
                    <a:lnTo>
                      <a:pt x="214" y="24"/>
                    </a:lnTo>
                    <a:lnTo>
                      <a:pt x="156" y="60"/>
                    </a:lnTo>
                    <a:lnTo>
                      <a:pt x="232" y="42"/>
                    </a:lnTo>
                    <a:lnTo>
                      <a:pt x="246" y="42"/>
                    </a:lnTo>
                    <a:lnTo>
                      <a:pt x="272" y="42"/>
                    </a:lnTo>
                    <a:lnTo>
                      <a:pt x="306" y="42"/>
                    </a:lnTo>
                    <a:lnTo>
                      <a:pt x="308" y="46"/>
                    </a:lnTo>
                    <a:lnTo>
                      <a:pt x="312" y="52"/>
                    </a:lnTo>
                    <a:lnTo>
                      <a:pt x="312" y="56"/>
                    </a:lnTo>
                    <a:lnTo>
                      <a:pt x="310" y="60"/>
                    </a:lnTo>
                    <a:lnTo>
                      <a:pt x="306" y="62"/>
                    </a:lnTo>
                    <a:lnTo>
                      <a:pt x="298" y="66"/>
                    </a:lnTo>
                    <a:lnTo>
                      <a:pt x="300" y="68"/>
                    </a:lnTo>
                    <a:lnTo>
                      <a:pt x="302" y="72"/>
                    </a:lnTo>
                    <a:lnTo>
                      <a:pt x="304" y="76"/>
                    </a:lnTo>
                    <a:lnTo>
                      <a:pt x="302" y="78"/>
                    </a:lnTo>
                    <a:lnTo>
                      <a:pt x="298" y="82"/>
                    </a:lnTo>
                    <a:lnTo>
                      <a:pt x="292" y="84"/>
                    </a:lnTo>
                    <a:lnTo>
                      <a:pt x="246" y="98"/>
                    </a:lnTo>
                    <a:lnTo>
                      <a:pt x="200" y="124"/>
                    </a:lnTo>
                    <a:lnTo>
                      <a:pt x="252" y="108"/>
                    </a:lnTo>
                    <a:lnTo>
                      <a:pt x="282" y="100"/>
                    </a:lnTo>
                    <a:lnTo>
                      <a:pt x="284" y="102"/>
                    </a:lnTo>
                    <a:lnTo>
                      <a:pt x="284" y="108"/>
                    </a:lnTo>
                    <a:lnTo>
                      <a:pt x="282" y="110"/>
                    </a:lnTo>
                    <a:lnTo>
                      <a:pt x="280" y="114"/>
                    </a:lnTo>
                    <a:lnTo>
                      <a:pt x="276" y="118"/>
                    </a:lnTo>
                    <a:lnTo>
                      <a:pt x="270" y="120"/>
                    </a:lnTo>
                    <a:lnTo>
                      <a:pt x="232" y="134"/>
                    </a:lnTo>
                    <a:lnTo>
                      <a:pt x="194" y="148"/>
                    </a:lnTo>
                    <a:lnTo>
                      <a:pt x="166" y="172"/>
                    </a:lnTo>
                    <a:lnTo>
                      <a:pt x="124" y="202"/>
                    </a:lnTo>
                    <a:lnTo>
                      <a:pt x="110" y="208"/>
                    </a:lnTo>
                    <a:lnTo>
                      <a:pt x="100" y="210"/>
                    </a:lnTo>
                    <a:lnTo>
                      <a:pt x="90" y="210"/>
                    </a:lnTo>
                    <a:lnTo>
                      <a:pt x="22" y="242"/>
                    </a:lnTo>
                    <a:lnTo>
                      <a:pt x="18" y="238"/>
                    </a:lnTo>
                    <a:lnTo>
                      <a:pt x="10" y="224"/>
                    </a:lnTo>
                    <a:lnTo>
                      <a:pt x="6" y="214"/>
                    </a:lnTo>
                    <a:lnTo>
                      <a:pt x="2" y="202"/>
                    </a:lnTo>
                    <a:lnTo>
                      <a:pt x="0" y="188"/>
                    </a:lnTo>
                    <a:lnTo>
                      <a:pt x="0" y="172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32" name="Freeform 517"/>
              <p:cNvSpPr>
                <a:spLocks/>
              </p:cNvSpPr>
              <p:nvPr/>
            </p:nvSpPr>
            <p:spPr bwMode="auto">
              <a:xfrm>
                <a:off x="2004" y="3800"/>
                <a:ext cx="312" cy="242"/>
              </a:xfrm>
              <a:custGeom>
                <a:avLst/>
                <a:gdLst>
                  <a:gd name="T0" fmla="*/ 0 w 312"/>
                  <a:gd name="T1" fmla="*/ 172 h 242"/>
                  <a:gd name="T2" fmla="*/ 54 w 312"/>
                  <a:gd name="T3" fmla="*/ 148 h 242"/>
                  <a:gd name="T4" fmla="*/ 70 w 312"/>
                  <a:gd name="T5" fmla="*/ 134 h 242"/>
                  <a:gd name="T6" fmla="*/ 132 w 312"/>
                  <a:gd name="T7" fmla="*/ 44 h 242"/>
                  <a:gd name="T8" fmla="*/ 270 w 312"/>
                  <a:gd name="T9" fmla="*/ 0 h 242"/>
                  <a:gd name="T10" fmla="*/ 272 w 312"/>
                  <a:gd name="T11" fmla="*/ 2 h 242"/>
                  <a:gd name="T12" fmla="*/ 274 w 312"/>
                  <a:gd name="T13" fmla="*/ 12 h 242"/>
                  <a:gd name="T14" fmla="*/ 266 w 312"/>
                  <a:gd name="T15" fmla="*/ 18 h 242"/>
                  <a:gd name="T16" fmla="*/ 214 w 312"/>
                  <a:gd name="T17" fmla="*/ 24 h 242"/>
                  <a:gd name="T18" fmla="*/ 156 w 312"/>
                  <a:gd name="T19" fmla="*/ 60 h 242"/>
                  <a:gd name="T20" fmla="*/ 232 w 312"/>
                  <a:gd name="T21" fmla="*/ 42 h 242"/>
                  <a:gd name="T22" fmla="*/ 272 w 312"/>
                  <a:gd name="T23" fmla="*/ 42 h 242"/>
                  <a:gd name="T24" fmla="*/ 306 w 312"/>
                  <a:gd name="T25" fmla="*/ 42 h 242"/>
                  <a:gd name="T26" fmla="*/ 312 w 312"/>
                  <a:gd name="T27" fmla="*/ 52 h 242"/>
                  <a:gd name="T28" fmla="*/ 310 w 312"/>
                  <a:gd name="T29" fmla="*/ 60 h 242"/>
                  <a:gd name="T30" fmla="*/ 298 w 312"/>
                  <a:gd name="T31" fmla="*/ 66 h 242"/>
                  <a:gd name="T32" fmla="*/ 300 w 312"/>
                  <a:gd name="T33" fmla="*/ 68 h 242"/>
                  <a:gd name="T34" fmla="*/ 304 w 312"/>
                  <a:gd name="T35" fmla="*/ 76 h 242"/>
                  <a:gd name="T36" fmla="*/ 298 w 312"/>
                  <a:gd name="T37" fmla="*/ 82 h 242"/>
                  <a:gd name="T38" fmla="*/ 246 w 312"/>
                  <a:gd name="T39" fmla="*/ 98 h 242"/>
                  <a:gd name="T40" fmla="*/ 252 w 312"/>
                  <a:gd name="T41" fmla="*/ 108 h 242"/>
                  <a:gd name="T42" fmla="*/ 282 w 312"/>
                  <a:gd name="T43" fmla="*/ 100 h 242"/>
                  <a:gd name="T44" fmla="*/ 284 w 312"/>
                  <a:gd name="T45" fmla="*/ 108 h 242"/>
                  <a:gd name="T46" fmla="*/ 280 w 312"/>
                  <a:gd name="T47" fmla="*/ 114 h 242"/>
                  <a:gd name="T48" fmla="*/ 270 w 312"/>
                  <a:gd name="T49" fmla="*/ 120 h 242"/>
                  <a:gd name="T50" fmla="*/ 232 w 312"/>
                  <a:gd name="T51" fmla="*/ 134 h 242"/>
                  <a:gd name="T52" fmla="*/ 194 w 312"/>
                  <a:gd name="T53" fmla="*/ 148 h 242"/>
                  <a:gd name="T54" fmla="*/ 124 w 312"/>
                  <a:gd name="T55" fmla="*/ 202 h 242"/>
                  <a:gd name="T56" fmla="*/ 110 w 312"/>
                  <a:gd name="T57" fmla="*/ 208 h 242"/>
                  <a:gd name="T58" fmla="*/ 90 w 312"/>
                  <a:gd name="T59" fmla="*/ 210 h 242"/>
                  <a:gd name="T60" fmla="*/ 22 w 312"/>
                  <a:gd name="T61" fmla="*/ 242 h 242"/>
                  <a:gd name="T62" fmla="*/ 10 w 312"/>
                  <a:gd name="T63" fmla="*/ 224 h 242"/>
                  <a:gd name="T64" fmla="*/ 2 w 312"/>
                  <a:gd name="T65" fmla="*/ 202 h 242"/>
                  <a:gd name="T66" fmla="*/ 0 w 312"/>
                  <a:gd name="T67" fmla="*/ 172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42"/>
                  <a:gd name="T104" fmla="*/ 312 w 312"/>
                  <a:gd name="T105" fmla="*/ 242 h 2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42">
                    <a:moveTo>
                      <a:pt x="0" y="172"/>
                    </a:moveTo>
                    <a:lnTo>
                      <a:pt x="0" y="172"/>
                    </a:lnTo>
                    <a:lnTo>
                      <a:pt x="30" y="160"/>
                    </a:lnTo>
                    <a:lnTo>
                      <a:pt x="54" y="148"/>
                    </a:lnTo>
                    <a:lnTo>
                      <a:pt x="64" y="142"/>
                    </a:lnTo>
                    <a:lnTo>
                      <a:pt x="70" y="134"/>
                    </a:lnTo>
                    <a:lnTo>
                      <a:pt x="132" y="44"/>
                    </a:lnTo>
                    <a:lnTo>
                      <a:pt x="200" y="2"/>
                    </a:lnTo>
                    <a:lnTo>
                      <a:pt x="270" y="0"/>
                    </a:lnTo>
                    <a:lnTo>
                      <a:pt x="272" y="2"/>
                    </a:lnTo>
                    <a:lnTo>
                      <a:pt x="274" y="8"/>
                    </a:lnTo>
                    <a:lnTo>
                      <a:pt x="274" y="12"/>
                    </a:lnTo>
                    <a:lnTo>
                      <a:pt x="270" y="14"/>
                    </a:lnTo>
                    <a:lnTo>
                      <a:pt x="266" y="18"/>
                    </a:lnTo>
                    <a:lnTo>
                      <a:pt x="258" y="20"/>
                    </a:lnTo>
                    <a:lnTo>
                      <a:pt x="214" y="24"/>
                    </a:lnTo>
                    <a:lnTo>
                      <a:pt x="156" y="60"/>
                    </a:lnTo>
                    <a:lnTo>
                      <a:pt x="232" y="42"/>
                    </a:lnTo>
                    <a:lnTo>
                      <a:pt x="246" y="42"/>
                    </a:lnTo>
                    <a:lnTo>
                      <a:pt x="272" y="42"/>
                    </a:lnTo>
                    <a:lnTo>
                      <a:pt x="306" y="42"/>
                    </a:lnTo>
                    <a:lnTo>
                      <a:pt x="308" y="46"/>
                    </a:lnTo>
                    <a:lnTo>
                      <a:pt x="312" y="52"/>
                    </a:lnTo>
                    <a:lnTo>
                      <a:pt x="312" y="56"/>
                    </a:lnTo>
                    <a:lnTo>
                      <a:pt x="310" y="60"/>
                    </a:lnTo>
                    <a:lnTo>
                      <a:pt x="306" y="62"/>
                    </a:lnTo>
                    <a:lnTo>
                      <a:pt x="298" y="66"/>
                    </a:lnTo>
                    <a:lnTo>
                      <a:pt x="300" y="68"/>
                    </a:lnTo>
                    <a:lnTo>
                      <a:pt x="302" y="72"/>
                    </a:lnTo>
                    <a:lnTo>
                      <a:pt x="304" y="76"/>
                    </a:lnTo>
                    <a:lnTo>
                      <a:pt x="302" y="78"/>
                    </a:lnTo>
                    <a:lnTo>
                      <a:pt x="298" y="82"/>
                    </a:lnTo>
                    <a:lnTo>
                      <a:pt x="292" y="84"/>
                    </a:lnTo>
                    <a:lnTo>
                      <a:pt x="246" y="98"/>
                    </a:lnTo>
                    <a:lnTo>
                      <a:pt x="200" y="124"/>
                    </a:lnTo>
                    <a:lnTo>
                      <a:pt x="252" y="108"/>
                    </a:lnTo>
                    <a:lnTo>
                      <a:pt x="282" y="100"/>
                    </a:lnTo>
                    <a:lnTo>
                      <a:pt x="284" y="102"/>
                    </a:lnTo>
                    <a:lnTo>
                      <a:pt x="284" y="108"/>
                    </a:lnTo>
                    <a:lnTo>
                      <a:pt x="282" y="110"/>
                    </a:lnTo>
                    <a:lnTo>
                      <a:pt x="280" y="114"/>
                    </a:lnTo>
                    <a:lnTo>
                      <a:pt x="276" y="118"/>
                    </a:lnTo>
                    <a:lnTo>
                      <a:pt x="270" y="120"/>
                    </a:lnTo>
                    <a:lnTo>
                      <a:pt x="232" y="134"/>
                    </a:lnTo>
                    <a:lnTo>
                      <a:pt x="194" y="148"/>
                    </a:lnTo>
                    <a:lnTo>
                      <a:pt x="166" y="172"/>
                    </a:lnTo>
                    <a:lnTo>
                      <a:pt x="124" y="202"/>
                    </a:lnTo>
                    <a:lnTo>
                      <a:pt x="110" y="208"/>
                    </a:lnTo>
                    <a:lnTo>
                      <a:pt x="100" y="210"/>
                    </a:lnTo>
                    <a:lnTo>
                      <a:pt x="90" y="210"/>
                    </a:lnTo>
                    <a:lnTo>
                      <a:pt x="22" y="242"/>
                    </a:lnTo>
                    <a:lnTo>
                      <a:pt x="18" y="238"/>
                    </a:lnTo>
                    <a:lnTo>
                      <a:pt x="10" y="224"/>
                    </a:lnTo>
                    <a:lnTo>
                      <a:pt x="6" y="214"/>
                    </a:lnTo>
                    <a:lnTo>
                      <a:pt x="2" y="202"/>
                    </a:lnTo>
                    <a:lnTo>
                      <a:pt x="0" y="188"/>
                    </a:lnTo>
                    <a:lnTo>
                      <a:pt x="0" y="17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33" name="Freeform 518"/>
              <p:cNvSpPr>
                <a:spLocks/>
              </p:cNvSpPr>
              <p:nvPr/>
            </p:nvSpPr>
            <p:spPr bwMode="auto">
              <a:xfrm>
                <a:off x="1586" y="3540"/>
                <a:ext cx="474" cy="678"/>
              </a:xfrm>
              <a:custGeom>
                <a:avLst/>
                <a:gdLst>
                  <a:gd name="T0" fmla="*/ 12 w 474"/>
                  <a:gd name="T1" fmla="*/ 0 h 678"/>
                  <a:gd name="T2" fmla="*/ 90 w 474"/>
                  <a:gd name="T3" fmla="*/ 52 h 678"/>
                  <a:gd name="T4" fmla="*/ 156 w 474"/>
                  <a:gd name="T5" fmla="*/ 104 h 678"/>
                  <a:gd name="T6" fmla="*/ 196 w 474"/>
                  <a:gd name="T7" fmla="*/ 142 h 678"/>
                  <a:gd name="T8" fmla="*/ 226 w 474"/>
                  <a:gd name="T9" fmla="*/ 180 h 678"/>
                  <a:gd name="T10" fmla="*/ 240 w 474"/>
                  <a:gd name="T11" fmla="*/ 218 h 678"/>
                  <a:gd name="T12" fmla="*/ 240 w 474"/>
                  <a:gd name="T13" fmla="*/ 234 h 678"/>
                  <a:gd name="T14" fmla="*/ 232 w 474"/>
                  <a:gd name="T15" fmla="*/ 268 h 678"/>
                  <a:gd name="T16" fmla="*/ 198 w 474"/>
                  <a:gd name="T17" fmla="*/ 372 h 678"/>
                  <a:gd name="T18" fmla="*/ 178 w 474"/>
                  <a:gd name="T19" fmla="*/ 436 h 678"/>
                  <a:gd name="T20" fmla="*/ 172 w 474"/>
                  <a:gd name="T21" fmla="*/ 480 h 678"/>
                  <a:gd name="T22" fmla="*/ 180 w 474"/>
                  <a:gd name="T23" fmla="*/ 476 h 678"/>
                  <a:gd name="T24" fmla="*/ 220 w 474"/>
                  <a:gd name="T25" fmla="*/ 458 h 678"/>
                  <a:gd name="T26" fmla="*/ 260 w 474"/>
                  <a:gd name="T27" fmla="*/ 448 h 678"/>
                  <a:gd name="T28" fmla="*/ 284 w 474"/>
                  <a:gd name="T29" fmla="*/ 446 h 678"/>
                  <a:gd name="T30" fmla="*/ 334 w 474"/>
                  <a:gd name="T31" fmla="*/ 440 h 678"/>
                  <a:gd name="T32" fmla="*/ 384 w 474"/>
                  <a:gd name="T33" fmla="*/ 426 h 678"/>
                  <a:gd name="T34" fmla="*/ 436 w 474"/>
                  <a:gd name="T35" fmla="*/ 406 h 678"/>
                  <a:gd name="T36" fmla="*/ 434 w 474"/>
                  <a:gd name="T37" fmla="*/ 414 h 678"/>
                  <a:gd name="T38" fmla="*/ 434 w 474"/>
                  <a:gd name="T39" fmla="*/ 436 h 678"/>
                  <a:gd name="T40" fmla="*/ 444 w 474"/>
                  <a:gd name="T41" fmla="*/ 464 h 678"/>
                  <a:gd name="T42" fmla="*/ 464 w 474"/>
                  <a:gd name="T43" fmla="*/ 486 h 678"/>
                  <a:gd name="T44" fmla="*/ 474 w 474"/>
                  <a:gd name="T45" fmla="*/ 494 h 678"/>
                  <a:gd name="T46" fmla="*/ 406 w 474"/>
                  <a:gd name="T47" fmla="*/ 542 h 678"/>
                  <a:gd name="T48" fmla="*/ 302 w 474"/>
                  <a:gd name="T49" fmla="*/ 604 h 678"/>
                  <a:gd name="T50" fmla="*/ 238 w 474"/>
                  <a:gd name="T51" fmla="*/ 632 h 678"/>
                  <a:gd name="T52" fmla="*/ 170 w 474"/>
                  <a:gd name="T53" fmla="*/ 658 h 678"/>
                  <a:gd name="T54" fmla="*/ 98 w 474"/>
                  <a:gd name="T55" fmla="*/ 674 h 678"/>
                  <a:gd name="T56" fmla="*/ 92 w 474"/>
                  <a:gd name="T57" fmla="*/ 676 h 678"/>
                  <a:gd name="T58" fmla="*/ 76 w 474"/>
                  <a:gd name="T59" fmla="*/ 676 h 678"/>
                  <a:gd name="T60" fmla="*/ 66 w 474"/>
                  <a:gd name="T61" fmla="*/ 668 h 678"/>
                  <a:gd name="T62" fmla="*/ 56 w 474"/>
                  <a:gd name="T63" fmla="*/ 650 h 678"/>
                  <a:gd name="T64" fmla="*/ 32 w 474"/>
                  <a:gd name="T65" fmla="*/ 582 h 678"/>
                  <a:gd name="T66" fmla="*/ 20 w 474"/>
                  <a:gd name="T67" fmla="*/ 532 h 678"/>
                  <a:gd name="T68" fmla="*/ 6 w 474"/>
                  <a:gd name="T69" fmla="*/ 426 h 678"/>
                  <a:gd name="T70" fmla="*/ 0 w 474"/>
                  <a:gd name="T71" fmla="*/ 324 h 678"/>
                  <a:gd name="T72" fmla="*/ 2 w 474"/>
                  <a:gd name="T73" fmla="*/ 234 h 678"/>
                  <a:gd name="T74" fmla="*/ 6 w 474"/>
                  <a:gd name="T75" fmla="*/ 200 h 678"/>
                  <a:gd name="T76" fmla="*/ 10 w 474"/>
                  <a:gd name="T77" fmla="*/ 134 h 678"/>
                  <a:gd name="T78" fmla="*/ 12 w 474"/>
                  <a:gd name="T79" fmla="*/ 0 h 67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4"/>
                  <a:gd name="T121" fmla="*/ 0 h 678"/>
                  <a:gd name="T122" fmla="*/ 474 w 474"/>
                  <a:gd name="T123" fmla="*/ 678 h 67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4" h="678">
                    <a:moveTo>
                      <a:pt x="12" y="0"/>
                    </a:moveTo>
                    <a:lnTo>
                      <a:pt x="12" y="0"/>
                    </a:lnTo>
                    <a:lnTo>
                      <a:pt x="50" y="26"/>
                    </a:lnTo>
                    <a:lnTo>
                      <a:pt x="90" y="52"/>
                    </a:lnTo>
                    <a:lnTo>
                      <a:pt x="134" y="84"/>
                    </a:lnTo>
                    <a:lnTo>
                      <a:pt x="156" y="104"/>
                    </a:lnTo>
                    <a:lnTo>
                      <a:pt x="176" y="122"/>
                    </a:lnTo>
                    <a:lnTo>
                      <a:pt x="196" y="142"/>
                    </a:lnTo>
                    <a:lnTo>
                      <a:pt x="212" y="162"/>
                    </a:lnTo>
                    <a:lnTo>
                      <a:pt x="226" y="180"/>
                    </a:lnTo>
                    <a:lnTo>
                      <a:pt x="236" y="200"/>
                    </a:lnTo>
                    <a:lnTo>
                      <a:pt x="240" y="218"/>
                    </a:lnTo>
                    <a:lnTo>
                      <a:pt x="242" y="226"/>
                    </a:lnTo>
                    <a:lnTo>
                      <a:pt x="240" y="234"/>
                    </a:lnTo>
                    <a:lnTo>
                      <a:pt x="232" y="268"/>
                    </a:lnTo>
                    <a:lnTo>
                      <a:pt x="222" y="302"/>
                    </a:lnTo>
                    <a:lnTo>
                      <a:pt x="198" y="372"/>
                    </a:lnTo>
                    <a:lnTo>
                      <a:pt x="188" y="406"/>
                    </a:lnTo>
                    <a:lnTo>
                      <a:pt x="178" y="436"/>
                    </a:lnTo>
                    <a:lnTo>
                      <a:pt x="174" y="460"/>
                    </a:lnTo>
                    <a:lnTo>
                      <a:pt x="172" y="480"/>
                    </a:lnTo>
                    <a:lnTo>
                      <a:pt x="180" y="476"/>
                    </a:lnTo>
                    <a:lnTo>
                      <a:pt x="204" y="464"/>
                    </a:lnTo>
                    <a:lnTo>
                      <a:pt x="220" y="458"/>
                    </a:lnTo>
                    <a:lnTo>
                      <a:pt x="240" y="452"/>
                    </a:lnTo>
                    <a:lnTo>
                      <a:pt x="260" y="448"/>
                    </a:lnTo>
                    <a:lnTo>
                      <a:pt x="284" y="446"/>
                    </a:lnTo>
                    <a:lnTo>
                      <a:pt x="308" y="444"/>
                    </a:lnTo>
                    <a:lnTo>
                      <a:pt x="334" y="440"/>
                    </a:lnTo>
                    <a:lnTo>
                      <a:pt x="360" y="432"/>
                    </a:lnTo>
                    <a:lnTo>
                      <a:pt x="384" y="426"/>
                    </a:lnTo>
                    <a:lnTo>
                      <a:pt x="420" y="412"/>
                    </a:lnTo>
                    <a:lnTo>
                      <a:pt x="436" y="406"/>
                    </a:lnTo>
                    <a:lnTo>
                      <a:pt x="434" y="414"/>
                    </a:lnTo>
                    <a:lnTo>
                      <a:pt x="432" y="424"/>
                    </a:lnTo>
                    <a:lnTo>
                      <a:pt x="434" y="436"/>
                    </a:lnTo>
                    <a:lnTo>
                      <a:pt x="438" y="450"/>
                    </a:lnTo>
                    <a:lnTo>
                      <a:pt x="444" y="464"/>
                    </a:lnTo>
                    <a:lnTo>
                      <a:pt x="456" y="480"/>
                    </a:lnTo>
                    <a:lnTo>
                      <a:pt x="464" y="486"/>
                    </a:lnTo>
                    <a:lnTo>
                      <a:pt x="474" y="494"/>
                    </a:lnTo>
                    <a:lnTo>
                      <a:pt x="442" y="518"/>
                    </a:lnTo>
                    <a:lnTo>
                      <a:pt x="406" y="542"/>
                    </a:lnTo>
                    <a:lnTo>
                      <a:pt x="358" y="572"/>
                    </a:lnTo>
                    <a:lnTo>
                      <a:pt x="302" y="604"/>
                    </a:lnTo>
                    <a:lnTo>
                      <a:pt x="270" y="618"/>
                    </a:lnTo>
                    <a:lnTo>
                      <a:pt x="238" y="632"/>
                    </a:lnTo>
                    <a:lnTo>
                      <a:pt x="204" y="646"/>
                    </a:lnTo>
                    <a:lnTo>
                      <a:pt x="170" y="658"/>
                    </a:lnTo>
                    <a:lnTo>
                      <a:pt x="134" y="666"/>
                    </a:lnTo>
                    <a:lnTo>
                      <a:pt x="98" y="674"/>
                    </a:lnTo>
                    <a:lnTo>
                      <a:pt x="92" y="676"/>
                    </a:lnTo>
                    <a:lnTo>
                      <a:pt x="86" y="678"/>
                    </a:lnTo>
                    <a:lnTo>
                      <a:pt x="76" y="676"/>
                    </a:lnTo>
                    <a:lnTo>
                      <a:pt x="72" y="672"/>
                    </a:lnTo>
                    <a:lnTo>
                      <a:pt x="66" y="668"/>
                    </a:lnTo>
                    <a:lnTo>
                      <a:pt x="62" y="660"/>
                    </a:lnTo>
                    <a:lnTo>
                      <a:pt x="56" y="650"/>
                    </a:lnTo>
                    <a:lnTo>
                      <a:pt x="44" y="622"/>
                    </a:lnTo>
                    <a:lnTo>
                      <a:pt x="32" y="582"/>
                    </a:lnTo>
                    <a:lnTo>
                      <a:pt x="20" y="532"/>
                    </a:lnTo>
                    <a:lnTo>
                      <a:pt x="12" y="480"/>
                    </a:lnTo>
                    <a:lnTo>
                      <a:pt x="6" y="426"/>
                    </a:lnTo>
                    <a:lnTo>
                      <a:pt x="2" y="374"/>
                    </a:lnTo>
                    <a:lnTo>
                      <a:pt x="0" y="324"/>
                    </a:lnTo>
                    <a:lnTo>
                      <a:pt x="0" y="276"/>
                    </a:lnTo>
                    <a:lnTo>
                      <a:pt x="2" y="234"/>
                    </a:lnTo>
                    <a:lnTo>
                      <a:pt x="6" y="200"/>
                    </a:lnTo>
                    <a:lnTo>
                      <a:pt x="8" y="168"/>
                    </a:lnTo>
                    <a:lnTo>
                      <a:pt x="10" y="134"/>
                    </a:lnTo>
                    <a:lnTo>
                      <a:pt x="12" y="7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34" name="Freeform 519"/>
              <p:cNvSpPr>
                <a:spLocks/>
              </p:cNvSpPr>
              <p:nvPr/>
            </p:nvSpPr>
            <p:spPr bwMode="auto">
              <a:xfrm>
                <a:off x="1586" y="3540"/>
                <a:ext cx="474" cy="678"/>
              </a:xfrm>
              <a:custGeom>
                <a:avLst/>
                <a:gdLst>
                  <a:gd name="T0" fmla="*/ 12 w 474"/>
                  <a:gd name="T1" fmla="*/ 0 h 678"/>
                  <a:gd name="T2" fmla="*/ 90 w 474"/>
                  <a:gd name="T3" fmla="*/ 52 h 678"/>
                  <a:gd name="T4" fmla="*/ 156 w 474"/>
                  <a:gd name="T5" fmla="*/ 104 h 678"/>
                  <a:gd name="T6" fmla="*/ 196 w 474"/>
                  <a:gd name="T7" fmla="*/ 142 h 678"/>
                  <a:gd name="T8" fmla="*/ 226 w 474"/>
                  <a:gd name="T9" fmla="*/ 180 h 678"/>
                  <a:gd name="T10" fmla="*/ 240 w 474"/>
                  <a:gd name="T11" fmla="*/ 218 h 678"/>
                  <a:gd name="T12" fmla="*/ 240 w 474"/>
                  <a:gd name="T13" fmla="*/ 234 h 678"/>
                  <a:gd name="T14" fmla="*/ 232 w 474"/>
                  <a:gd name="T15" fmla="*/ 268 h 678"/>
                  <a:gd name="T16" fmla="*/ 198 w 474"/>
                  <a:gd name="T17" fmla="*/ 372 h 678"/>
                  <a:gd name="T18" fmla="*/ 178 w 474"/>
                  <a:gd name="T19" fmla="*/ 436 h 678"/>
                  <a:gd name="T20" fmla="*/ 172 w 474"/>
                  <a:gd name="T21" fmla="*/ 480 h 678"/>
                  <a:gd name="T22" fmla="*/ 180 w 474"/>
                  <a:gd name="T23" fmla="*/ 476 h 678"/>
                  <a:gd name="T24" fmla="*/ 220 w 474"/>
                  <a:gd name="T25" fmla="*/ 458 h 678"/>
                  <a:gd name="T26" fmla="*/ 260 w 474"/>
                  <a:gd name="T27" fmla="*/ 448 h 678"/>
                  <a:gd name="T28" fmla="*/ 284 w 474"/>
                  <a:gd name="T29" fmla="*/ 446 h 678"/>
                  <a:gd name="T30" fmla="*/ 334 w 474"/>
                  <a:gd name="T31" fmla="*/ 440 h 678"/>
                  <a:gd name="T32" fmla="*/ 384 w 474"/>
                  <a:gd name="T33" fmla="*/ 426 h 678"/>
                  <a:gd name="T34" fmla="*/ 436 w 474"/>
                  <a:gd name="T35" fmla="*/ 406 h 678"/>
                  <a:gd name="T36" fmla="*/ 434 w 474"/>
                  <a:gd name="T37" fmla="*/ 414 h 678"/>
                  <a:gd name="T38" fmla="*/ 434 w 474"/>
                  <a:gd name="T39" fmla="*/ 436 h 678"/>
                  <a:gd name="T40" fmla="*/ 444 w 474"/>
                  <a:gd name="T41" fmla="*/ 464 h 678"/>
                  <a:gd name="T42" fmla="*/ 464 w 474"/>
                  <a:gd name="T43" fmla="*/ 486 h 678"/>
                  <a:gd name="T44" fmla="*/ 474 w 474"/>
                  <a:gd name="T45" fmla="*/ 494 h 678"/>
                  <a:gd name="T46" fmla="*/ 406 w 474"/>
                  <a:gd name="T47" fmla="*/ 542 h 678"/>
                  <a:gd name="T48" fmla="*/ 302 w 474"/>
                  <a:gd name="T49" fmla="*/ 604 h 678"/>
                  <a:gd name="T50" fmla="*/ 238 w 474"/>
                  <a:gd name="T51" fmla="*/ 632 h 678"/>
                  <a:gd name="T52" fmla="*/ 170 w 474"/>
                  <a:gd name="T53" fmla="*/ 658 h 678"/>
                  <a:gd name="T54" fmla="*/ 98 w 474"/>
                  <a:gd name="T55" fmla="*/ 674 h 678"/>
                  <a:gd name="T56" fmla="*/ 92 w 474"/>
                  <a:gd name="T57" fmla="*/ 676 h 678"/>
                  <a:gd name="T58" fmla="*/ 76 w 474"/>
                  <a:gd name="T59" fmla="*/ 676 h 678"/>
                  <a:gd name="T60" fmla="*/ 66 w 474"/>
                  <a:gd name="T61" fmla="*/ 668 h 678"/>
                  <a:gd name="T62" fmla="*/ 56 w 474"/>
                  <a:gd name="T63" fmla="*/ 650 h 678"/>
                  <a:gd name="T64" fmla="*/ 32 w 474"/>
                  <a:gd name="T65" fmla="*/ 582 h 678"/>
                  <a:gd name="T66" fmla="*/ 20 w 474"/>
                  <a:gd name="T67" fmla="*/ 532 h 678"/>
                  <a:gd name="T68" fmla="*/ 6 w 474"/>
                  <a:gd name="T69" fmla="*/ 426 h 678"/>
                  <a:gd name="T70" fmla="*/ 0 w 474"/>
                  <a:gd name="T71" fmla="*/ 324 h 678"/>
                  <a:gd name="T72" fmla="*/ 2 w 474"/>
                  <a:gd name="T73" fmla="*/ 234 h 678"/>
                  <a:gd name="T74" fmla="*/ 6 w 474"/>
                  <a:gd name="T75" fmla="*/ 200 h 678"/>
                  <a:gd name="T76" fmla="*/ 10 w 474"/>
                  <a:gd name="T77" fmla="*/ 134 h 678"/>
                  <a:gd name="T78" fmla="*/ 12 w 474"/>
                  <a:gd name="T79" fmla="*/ 0 h 67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4"/>
                  <a:gd name="T121" fmla="*/ 0 h 678"/>
                  <a:gd name="T122" fmla="*/ 474 w 474"/>
                  <a:gd name="T123" fmla="*/ 678 h 67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4" h="678">
                    <a:moveTo>
                      <a:pt x="12" y="0"/>
                    </a:moveTo>
                    <a:lnTo>
                      <a:pt x="12" y="0"/>
                    </a:lnTo>
                    <a:lnTo>
                      <a:pt x="50" y="26"/>
                    </a:lnTo>
                    <a:lnTo>
                      <a:pt x="90" y="52"/>
                    </a:lnTo>
                    <a:lnTo>
                      <a:pt x="134" y="84"/>
                    </a:lnTo>
                    <a:lnTo>
                      <a:pt x="156" y="104"/>
                    </a:lnTo>
                    <a:lnTo>
                      <a:pt x="176" y="122"/>
                    </a:lnTo>
                    <a:lnTo>
                      <a:pt x="196" y="142"/>
                    </a:lnTo>
                    <a:lnTo>
                      <a:pt x="212" y="162"/>
                    </a:lnTo>
                    <a:lnTo>
                      <a:pt x="226" y="180"/>
                    </a:lnTo>
                    <a:lnTo>
                      <a:pt x="236" y="200"/>
                    </a:lnTo>
                    <a:lnTo>
                      <a:pt x="240" y="218"/>
                    </a:lnTo>
                    <a:lnTo>
                      <a:pt x="242" y="226"/>
                    </a:lnTo>
                    <a:lnTo>
                      <a:pt x="240" y="234"/>
                    </a:lnTo>
                    <a:lnTo>
                      <a:pt x="232" y="268"/>
                    </a:lnTo>
                    <a:lnTo>
                      <a:pt x="222" y="302"/>
                    </a:lnTo>
                    <a:lnTo>
                      <a:pt x="198" y="372"/>
                    </a:lnTo>
                    <a:lnTo>
                      <a:pt x="188" y="406"/>
                    </a:lnTo>
                    <a:lnTo>
                      <a:pt x="178" y="436"/>
                    </a:lnTo>
                    <a:lnTo>
                      <a:pt x="174" y="460"/>
                    </a:lnTo>
                    <a:lnTo>
                      <a:pt x="172" y="480"/>
                    </a:lnTo>
                    <a:lnTo>
                      <a:pt x="180" y="476"/>
                    </a:lnTo>
                    <a:lnTo>
                      <a:pt x="204" y="464"/>
                    </a:lnTo>
                    <a:lnTo>
                      <a:pt x="220" y="458"/>
                    </a:lnTo>
                    <a:lnTo>
                      <a:pt x="240" y="452"/>
                    </a:lnTo>
                    <a:lnTo>
                      <a:pt x="260" y="448"/>
                    </a:lnTo>
                    <a:lnTo>
                      <a:pt x="284" y="446"/>
                    </a:lnTo>
                    <a:lnTo>
                      <a:pt x="308" y="444"/>
                    </a:lnTo>
                    <a:lnTo>
                      <a:pt x="334" y="440"/>
                    </a:lnTo>
                    <a:lnTo>
                      <a:pt x="360" y="432"/>
                    </a:lnTo>
                    <a:lnTo>
                      <a:pt x="384" y="426"/>
                    </a:lnTo>
                    <a:lnTo>
                      <a:pt x="420" y="412"/>
                    </a:lnTo>
                    <a:lnTo>
                      <a:pt x="436" y="406"/>
                    </a:lnTo>
                    <a:lnTo>
                      <a:pt x="434" y="414"/>
                    </a:lnTo>
                    <a:lnTo>
                      <a:pt x="432" y="424"/>
                    </a:lnTo>
                    <a:lnTo>
                      <a:pt x="434" y="436"/>
                    </a:lnTo>
                    <a:lnTo>
                      <a:pt x="438" y="450"/>
                    </a:lnTo>
                    <a:lnTo>
                      <a:pt x="444" y="464"/>
                    </a:lnTo>
                    <a:lnTo>
                      <a:pt x="456" y="480"/>
                    </a:lnTo>
                    <a:lnTo>
                      <a:pt x="464" y="486"/>
                    </a:lnTo>
                    <a:lnTo>
                      <a:pt x="474" y="494"/>
                    </a:lnTo>
                    <a:lnTo>
                      <a:pt x="442" y="518"/>
                    </a:lnTo>
                    <a:lnTo>
                      <a:pt x="406" y="542"/>
                    </a:lnTo>
                    <a:lnTo>
                      <a:pt x="358" y="572"/>
                    </a:lnTo>
                    <a:lnTo>
                      <a:pt x="302" y="604"/>
                    </a:lnTo>
                    <a:lnTo>
                      <a:pt x="270" y="618"/>
                    </a:lnTo>
                    <a:lnTo>
                      <a:pt x="238" y="632"/>
                    </a:lnTo>
                    <a:lnTo>
                      <a:pt x="204" y="646"/>
                    </a:lnTo>
                    <a:lnTo>
                      <a:pt x="170" y="658"/>
                    </a:lnTo>
                    <a:lnTo>
                      <a:pt x="134" y="666"/>
                    </a:lnTo>
                    <a:lnTo>
                      <a:pt x="98" y="674"/>
                    </a:lnTo>
                    <a:lnTo>
                      <a:pt x="92" y="676"/>
                    </a:lnTo>
                    <a:lnTo>
                      <a:pt x="86" y="678"/>
                    </a:lnTo>
                    <a:lnTo>
                      <a:pt x="76" y="676"/>
                    </a:lnTo>
                    <a:lnTo>
                      <a:pt x="72" y="672"/>
                    </a:lnTo>
                    <a:lnTo>
                      <a:pt x="66" y="668"/>
                    </a:lnTo>
                    <a:lnTo>
                      <a:pt x="62" y="660"/>
                    </a:lnTo>
                    <a:lnTo>
                      <a:pt x="56" y="650"/>
                    </a:lnTo>
                    <a:lnTo>
                      <a:pt x="44" y="622"/>
                    </a:lnTo>
                    <a:lnTo>
                      <a:pt x="32" y="582"/>
                    </a:lnTo>
                    <a:lnTo>
                      <a:pt x="20" y="532"/>
                    </a:lnTo>
                    <a:lnTo>
                      <a:pt x="12" y="480"/>
                    </a:lnTo>
                    <a:lnTo>
                      <a:pt x="6" y="426"/>
                    </a:lnTo>
                    <a:lnTo>
                      <a:pt x="2" y="374"/>
                    </a:lnTo>
                    <a:lnTo>
                      <a:pt x="0" y="324"/>
                    </a:lnTo>
                    <a:lnTo>
                      <a:pt x="0" y="276"/>
                    </a:lnTo>
                    <a:lnTo>
                      <a:pt x="2" y="234"/>
                    </a:lnTo>
                    <a:lnTo>
                      <a:pt x="6" y="200"/>
                    </a:lnTo>
                    <a:lnTo>
                      <a:pt x="8" y="168"/>
                    </a:lnTo>
                    <a:lnTo>
                      <a:pt x="10" y="134"/>
                    </a:lnTo>
                    <a:lnTo>
                      <a:pt x="12" y="70"/>
                    </a:lnTo>
                    <a:lnTo>
                      <a:pt x="1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35" name="Freeform 520"/>
              <p:cNvSpPr>
                <a:spLocks/>
              </p:cNvSpPr>
              <p:nvPr/>
            </p:nvSpPr>
            <p:spPr bwMode="auto">
              <a:xfrm>
                <a:off x="1652" y="3562"/>
                <a:ext cx="142" cy="370"/>
              </a:xfrm>
              <a:custGeom>
                <a:avLst/>
                <a:gdLst>
                  <a:gd name="T0" fmla="*/ 0 w 142"/>
                  <a:gd name="T1" fmla="*/ 0 h 370"/>
                  <a:gd name="T2" fmla="*/ 0 w 142"/>
                  <a:gd name="T3" fmla="*/ 0 h 370"/>
                  <a:gd name="T4" fmla="*/ 10 w 142"/>
                  <a:gd name="T5" fmla="*/ 8 h 370"/>
                  <a:gd name="T6" fmla="*/ 32 w 142"/>
                  <a:gd name="T7" fmla="*/ 30 h 370"/>
                  <a:gd name="T8" fmla="*/ 62 w 142"/>
                  <a:gd name="T9" fmla="*/ 64 h 370"/>
                  <a:gd name="T10" fmla="*/ 78 w 142"/>
                  <a:gd name="T11" fmla="*/ 84 h 370"/>
                  <a:gd name="T12" fmla="*/ 92 w 142"/>
                  <a:gd name="T13" fmla="*/ 108 h 370"/>
                  <a:gd name="T14" fmla="*/ 108 w 142"/>
                  <a:gd name="T15" fmla="*/ 134 h 370"/>
                  <a:gd name="T16" fmla="*/ 120 w 142"/>
                  <a:gd name="T17" fmla="*/ 162 h 370"/>
                  <a:gd name="T18" fmla="*/ 132 w 142"/>
                  <a:gd name="T19" fmla="*/ 194 h 370"/>
                  <a:gd name="T20" fmla="*/ 138 w 142"/>
                  <a:gd name="T21" fmla="*/ 226 h 370"/>
                  <a:gd name="T22" fmla="*/ 142 w 142"/>
                  <a:gd name="T23" fmla="*/ 260 h 370"/>
                  <a:gd name="T24" fmla="*/ 142 w 142"/>
                  <a:gd name="T25" fmla="*/ 276 h 370"/>
                  <a:gd name="T26" fmla="*/ 142 w 142"/>
                  <a:gd name="T27" fmla="*/ 294 h 370"/>
                  <a:gd name="T28" fmla="*/ 140 w 142"/>
                  <a:gd name="T29" fmla="*/ 312 h 370"/>
                  <a:gd name="T30" fmla="*/ 136 w 142"/>
                  <a:gd name="T31" fmla="*/ 332 h 370"/>
                  <a:gd name="T32" fmla="*/ 130 w 142"/>
                  <a:gd name="T33" fmla="*/ 350 h 370"/>
                  <a:gd name="T34" fmla="*/ 122 w 142"/>
                  <a:gd name="T35" fmla="*/ 370 h 370"/>
                  <a:gd name="T36" fmla="*/ 122 w 142"/>
                  <a:gd name="T37" fmla="*/ 370 h 370"/>
                  <a:gd name="T38" fmla="*/ 124 w 142"/>
                  <a:gd name="T39" fmla="*/ 362 h 370"/>
                  <a:gd name="T40" fmla="*/ 128 w 142"/>
                  <a:gd name="T41" fmla="*/ 340 h 370"/>
                  <a:gd name="T42" fmla="*/ 130 w 142"/>
                  <a:gd name="T43" fmla="*/ 306 h 370"/>
                  <a:gd name="T44" fmla="*/ 130 w 142"/>
                  <a:gd name="T45" fmla="*/ 286 h 370"/>
                  <a:gd name="T46" fmla="*/ 128 w 142"/>
                  <a:gd name="T47" fmla="*/ 262 h 370"/>
                  <a:gd name="T48" fmla="*/ 122 w 142"/>
                  <a:gd name="T49" fmla="*/ 236 h 370"/>
                  <a:gd name="T50" fmla="*/ 116 w 142"/>
                  <a:gd name="T51" fmla="*/ 208 h 370"/>
                  <a:gd name="T52" fmla="*/ 106 w 142"/>
                  <a:gd name="T53" fmla="*/ 178 h 370"/>
                  <a:gd name="T54" fmla="*/ 94 w 142"/>
                  <a:gd name="T55" fmla="*/ 146 h 370"/>
                  <a:gd name="T56" fmla="*/ 76 w 142"/>
                  <a:gd name="T57" fmla="*/ 112 h 370"/>
                  <a:gd name="T58" fmla="*/ 56 w 142"/>
                  <a:gd name="T59" fmla="*/ 76 h 370"/>
                  <a:gd name="T60" fmla="*/ 30 w 142"/>
                  <a:gd name="T61" fmla="*/ 38 h 370"/>
                  <a:gd name="T62" fmla="*/ 0 w 142"/>
                  <a:gd name="T63" fmla="*/ 0 h 3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2"/>
                  <a:gd name="T97" fmla="*/ 0 h 370"/>
                  <a:gd name="T98" fmla="*/ 142 w 142"/>
                  <a:gd name="T99" fmla="*/ 370 h 3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2" h="37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32" y="30"/>
                    </a:lnTo>
                    <a:lnTo>
                      <a:pt x="62" y="64"/>
                    </a:lnTo>
                    <a:lnTo>
                      <a:pt x="78" y="84"/>
                    </a:lnTo>
                    <a:lnTo>
                      <a:pt x="92" y="108"/>
                    </a:lnTo>
                    <a:lnTo>
                      <a:pt x="108" y="134"/>
                    </a:lnTo>
                    <a:lnTo>
                      <a:pt x="120" y="162"/>
                    </a:lnTo>
                    <a:lnTo>
                      <a:pt x="132" y="194"/>
                    </a:lnTo>
                    <a:lnTo>
                      <a:pt x="138" y="226"/>
                    </a:lnTo>
                    <a:lnTo>
                      <a:pt x="142" y="260"/>
                    </a:lnTo>
                    <a:lnTo>
                      <a:pt x="142" y="276"/>
                    </a:lnTo>
                    <a:lnTo>
                      <a:pt x="142" y="294"/>
                    </a:lnTo>
                    <a:lnTo>
                      <a:pt x="140" y="312"/>
                    </a:lnTo>
                    <a:lnTo>
                      <a:pt x="136" y="332"/>
                    </a:lnTo>
                    <a:lnTo>
                      <a:pt x="130" y="350"/>
                    </a:lnTo>
                    <a:lnTo>
                      <a:pt x="122" y="370"/>
                    </a:lnTo>
                    <a:lnTo>
                      <a:pt x="124" y="362"/>
                    </a:lnTo>
                    <a:lnTo>
                      <a:pt x="128" y="340"/>
                    </a:lnTo>
                    <a:lnTo>
                      <a:pt x="130" y="306"/>
                    </a:lnTo>
                    <a:lnTo>
                      <a:pt x="130" y="286"/>
                    </a:lnTo>
                    <a:lnTo>
                      <a:pt x="128" y="262"/>
                    </a:lnTo>
                    <a:lnTo>
                      <a:pt x="122" y="236"/>
                    </a:lnTo>
                    <a:lnTo>
                      <a:pt x="116" y="208"/>
                    </a:lnTo>
                    <a:lnTo>
                      <a:pt x="106" y="178"/>
                    </a:lnTo>
                    <a:lnTo>
                      <a:pt x="94" y="146"/>
                    </a:lnTo>
                    <a:lnTo>
                      <a:pt x="76" y="112"/>
                    </a:lnTo>
                    <a:lnTo>
                      <a:pt x="56" y="76"/>
                    </a:lnTo>
                    <a:lnTo>
                      <a:pt x="30" y="3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36" name="Freeform 521"/>
              <p:cNvSpPr>
                <a:spLocks/>
              </p:cNvSpPr>
              <p:nvPr/>
            </p:nvSpPr>
            <p:spPr bwMode="auto">
              <a:xfrm>
                <a:off x="1652" y="3562"/>
                <a:ext cx="142" cy="370"/>
              </a:xfrm>
              <a:custGeom>
                <a:avLst/>
                <a:gdLst>
                  <a:gd name="T0" fmla="*/ 0 w 142"/>
                  <a:gd name="T1" fmla="*/ 0 h 370"/>
                  <a:gd name="T2" fmla="*/ 0 w 142"/>
                  <a:gd name="T3" fmla="*/ 0 h 370"/>
                  <a:gd name="T4" fmla="*/ 10 w 142"/>
                  <a:gd name="T5" fmla="*/ 8 h 370"/>
                  <a:gd name="T6" fmla="*/ 32 w 142"/>
                  <a:gd name="T7" fmla="*/ 30 h 370"/>
                  <a:gd name="T8" fmla="*/ 62 w 142"/>
                  <a:gd name="T9" fmla="*/ 64 h 370"/>
                  <a:gd name="T10" fmla="*/ 78 w 142"/>
                  <a:gd name="T11" fmla="*/ 84 h 370"/>
                  <a:gd name="T12" fmla="*/ 92 w 142"/>
                  <a:gd name="T13" fmla="*/ 108 h 370"/>
                  <a:gd name="T14" fmla="*/ 108 w 142"/>
                  <a:gd name="T15" fmla="*/ 134 h 370"/>
                  <a:gd name="T16" fmla="*/ 120 w 142"/>
                  <a:gd name="T17" fmla="*/ 162 h 370"/>
                  <a:gd name="T18" fmla="*/ 132 w 142"/>
                  <a:gd name="T19" fmla="*/ 194 h 370"/>
                  <a:gd name="T20" fmla="*/ 138 w 142"/>
                  <a:gd name="T21" fmla="*/ 226 h 370"/>
                  <a:gd name="T22" fmla="*/ 142 w 142"/>
                  <a:gd name="T23" fmla="*/ 260 h 370"/>
                  <a:gd name="T24" fmla="*/ 142 w 142"/>
                  <a:gd name="T25" fmla="*/ 276 h 370"/>
                  <a:gd name="T26" fmla="*/ 142 w 142"/>
                  <a:gd name="T27" fmla="*/ 294 h 370"/>
                  <a:gd name="T28" fmla="*/ 140 w 142"/>
                  <a:gd name="T29" fmla="*/ 312 h 370"/>
                  <a:gd name="T30" fmla="*/ 136 w 142"/>
                  <a:gd name="T31" fmla="*/ 332 h 370"/>
                  <a:gd name="T32" fmla="*/ 130 w 142"/>
                  <a:gd name="T33" fmla="*/ 350 h 370"/>
                  <a:gd name="T34" fmla="*/ 122 w 142"/>
                  <a:gd name="T35" fmla="*/ 370 h 370"/>
                  <a:gd name="T36" fmla="*/ 122 w 142"/>
                  <a:gd name="T37" fmla="*/ 370 h 370"/>
                  <a:gd name="T38" fmla="*/ 124 w 142"/>
                  <a:gd name="T39" fmla="*/ 362 h 370"/>
                  <a:gd name="T40" fmla="*/ 128 w 142"/>
                  <a:gd name="T41" fmla="*/ 340 h 370"/>
                  <a:gd name="T42" fmla="*/ 130 w 142"/>
                  <a:gd name="T43" fmla="*/ 306 h 370"/>
                  <a:gd name="T44" fmla="*/ 130 w 142"/>
                  <a:gd name="T45" fmla="*/ 286 h 370"/>
                  <a:gd name="T46" fmla="*/ 128 w 142"/>
                  <a:gd name="T47" fmla="*/ 262 h 370"/>
                  <a:gd name="T48" fmla="*/ 122 w 142"/>
                  <a:gd name="T49" fmla="*/ 236 h 370"/>
                  <a:gd name="T50" fmla="*/ 116 w 142"/>
                  <a:gd name="T51" fmla="*/ 208 h 370"/>
                  <a:gd name="T52" fmla="*/ 106 w 142"/>
                  <a:gd name="T53" fmla="*/ 178 h 370"/>
                  <a:gd name="T54" fmla="*/ 94 w 142"/>
                  <a:gd name="T55" fmla="*/ 146 h 370"/>
                  <a:gd name="T56" fmla="*/ 76 w 142"/>
                  <a:gd name="T57" fmla="*/ 112 h 370"/>
                  <a:gd name="T58" fmla="*/ 56 w 142"/>
                  <a:gd name="T59" fmla="*/ 76 h 370"/>
                  <a:gd name="T60" fmla="*/ 30 w 142"/>
                  <a:gd name="T61" fmla="*/ 38 h 370"/>
                  <a:gd name="T62" fmla="*/ 0 w 142"/>
                  <a:gd name="T63" fmla="*/ 0 h 3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2"/>
                  <a:gd name="T97" fmla="*/ 0 h 370"/>
                  <a:gd name="T98" fmla="*/ 142 w 142"/>
                  <a:gd name="T99" fmla="*/ 370 h 3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2" h="37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32" y="30"/>
                    </a:lnTo>
                    <a:lnTo>
                      <a:pt x="62" y="64"/>
                    </a:lnTo>
                    <a:lnTo>
                      <a:pt x="78" y="84"/>
                    </a:lnTo>
                    <a:lnTo>
                      <a:pt x="92" y="108"/>
                    </a:lnTo>
                    <a:lnTo>
                      <a:pt x="108" y="134"/>
                    </a:lnTo>
                    <a:lnTo>
                      <a:pt x="120" y="162"/>
                    </a:lnTo>
                    <a:lnTo>
                      <a:pt x="132" y="194"/>
                    </a:lnTo>
                    <a:lnTo>
                      <a:pt x="138" y="226"/>
                    </a:lnTo>
                    <a:lnTo>
                      <a:pt x="142" y="260"/>
                    </a:lnTo>
                    <a:lnTo>
                      <a:pt x="142" y="276"/>
                    </a:lnTo>
                    <a:lnTo>
                      <a:pt x="142" y="294"/>
                    </a:lnTo>
                    <a:lnTo>
                      <a:pt x="140" y="312"/>
                    </a:lnTo>
                    <a:lnTo>
                      <a:pt x="136" y="332"/>
                    </a:lnTo>
                    <a:lnTo>
                      <a:pt x="130" y="350"/>
                    </a:lnTo>
                    <a:lnTo>
                      <a:pt x="122" y="370"/>
                    </a:lnTo>
                    <a:lnTo>
                      <a:pt x="124" y="362"/>
                    </a:lnTo>
                    <a:lnTo>
                      <a:pt x="128" y="340"/>
                    </a:lnTo>
                    <a:lnTo>
                      <a:pt x="130" y="306"/>
                    </a:lnTo>
                    <a:lnTo>
                      <a:pt x="130" y="286"/>
                    </a:lnTo>
                    <a:lnTo>
                      <a:pt x="128" y="262"/>
                    </a:lnTo>
                    <a:lnTo>
                      <a:pt x="122" y="236"/>
                    </a:lnTo>
                    <a:lnTo>
                      <a:pt x="116" y="208"/>
                    </a:lnTo>
                    <a:lnTo>
                      <a:pt x="106" y="178"/>
                    </a:lnTo>
                    <a:lnTo>
                      <a:pt x="94" y="146"/>
                    </a:lnTo>
                    <a:lnTo>
                      <a:pt x="76" y="112"/>
                    </a:lnTo>
                    <a:lnTo>
                      <a:pt x="56" y="76"/>
                    </a:lnTo>
                    <a:lnTo>
                      <a:pt x="30" y="38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37" name="Freeform 522"/>
              <p:cNvSpPr>
                <a:spLocks/>
              </p:cNvSpPr>
              <p:nvPr/>
            </p:nvSpPr>
            <p:spPr bwMode="auto">
              <a:xfrm>
                <a:off x="2150" y="3390"/>
                <a:ext cx="8" cy="14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8 w 8"/>
                  <a:gd name="T5" fmla="*/ 6 h 14"/>
                  <a:gd name="T6" fmla="*/ 6 w 8"/>
                  <a:gd name="T7" fmla="*/ 10 h 14"/>
                  <a:gd name="T8" fmla="*/ 0 w 8"/>
                  <a:gd name="T9" fmla="*/ 14 h 14"/>
                  <a:gd name="T10" fmla="*/ 0 w 8"/>
                  <a:gd name="T11" fmla="*/ 14 h 14"/>
                  <a:gd name="T12" fmla="*/ 2 w 8"/>
                  <a:gd name="T13" fmla="*/ 8 h 14"/>
                  <a:gd name="T14" fmla="*/ 6 w 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14"/>
                  <a:gd name="T26" fmla="*/ 8 w 8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38" name="Freeform 523"/>
              <p:cNvSpPr>
                <a:spLocks/>
              </p:cNvSpPr>
              <p:nvPr/>
            </p:nvSpPr>
            <p:spPr bwMode="auto">
              <a:xfrm>
                <a:off x="2150" y="3390"/>
                <a:ext cx="8" cy="14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8 w 8"/>
                  <a:gd name="T5" fmla="*/ 6 h 14"/>
                  <a:gd name="T6" fmla="*/ 6 w 8"/>
                  <a:gd name="T7" fmla="*/ 10 h 14"/>
                  <a:gd name="T8" fmla="*/ 0 w 8"/>
                  <a:gd name="T9" fmla="*/ 14 h 14"/>
                  <a:gd name="T10" fmla="*/ 0 w 8"/>
                  <a:gd name="T11" fmla="*/ 14 h 14"/>
                  <a:gd name="T12" fmla="*/ 2 w 8"/>
                  <a:gd name="T13" fmla="*/ 8 h 14"/>
                  <a:gd name="T14" fmla="*/ 6 w 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14"/>
                  <a:gd name="T26" fmla="*/ 8 w 8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39" name="Freeform 524"/>
              <p:cNvSpPr>
                <a:spLocks/>
              </p:cNvSpPr>
              <p:nvPr/>
            </p:nvSpPr>
            <p:spPr bwMode="auto">
              <a:xfrm>
                <a:off x="1998" y="3318"/>
                <a:ext cx="116" cy="110"/>
              </a:xfrm>
              <a:custGeom>
                <a:avLst/>
                <a:gdLst>
                  <a:gd name="T0" fmla="*/ 116 w 116"/>
                  <a:gd name="T1" fmla="*/ 84 h 110"/>
                  <a:gd name="T2" fmla="*/ 116 w 116"/>
                  <a:gd name="T3" fmla="*/ 84 h 110"/>
                  <a:gd name="T4" fmla="*/ 108 w 116"/>
                  <a:gd name="T5" fmla="*/ 84 h 110"/>
                  <a:gd name="T6" fmla="*/ 88 w 116"/>
                  <a:gd name="T7" fmla="*/ 78 h 110"/>
                  <a:gd name="T8" fmla="*/ 74 w 116"/>
                  <a:gd name="T9" fmla="*/ 74 h 110"/>
                  <a:gd name="T10" fmla="*/ 62 w 116"/>
                  <a:gd name="T11" fmla="*/ 68 h 110"/>
                  <a:gd name="T12" fmla="*/ 48 w 116"/>
                  <a:gd name="T13" fmla="*/ 60 h 110"/>
                  <a:gd name="T14" fmla="*/ 36 w 116"/>
                  <a:gd name="T15" fmla="*/ 52 h 110"/>
                  <a:gd name="T16" fmla="*/ 36 w 116"/>
                  <a:gd name="T17" fmla="*/ 52 h 110"/>
                  <a:gd name="T18" fmla="*/ 18 w 116"/>
                  <a:gd name="T19" fmla="*/ 30 h 110"/>
                  <a:gd name="T20" fmla="*/ 6 w 116"/>
                  <a:gd name="T21" fmla="*/ 14 h 110"/>
                  <a:gd name="T22" fmla="*/ 2 w 116"/>
                  <a:gd name="T23" fmla="*/ 4 h 110"/>
                  <a:gd name="T24" fmla="*/ 0 w 116"/>
                  <a:gd name="T25" fmla="*/ 0 h 110"/>
                  <a:gd name="T26" fmla="*/ 0 w 116"/>
                  <a:gd name="T27" fmla="*/ 0 h 110"/>
                  <a:gd name="T28" fmla="*/ 4 w 116"/>
                  <a:gd name="T29" fmla="*/ 12 h 110"/>
                  <a:gd name="T30" fmla="*/ 14 w 116"/>
                  <a:gd name="T31" fmla="*/ 38 h 110"/>
                  <a:gd name="T32" fmla="*/ 22 w 116"/>
                  <a:gd name="T33" fmla="*/ 54 h 110"/>
                  <a:gd name="T34" fmla="*/ 30 w 116"/>
                  <a:gd name="T35" fmla="*/ 70 h 110"/>
                  <a:gd name="T36" fmla="*/ 40 w 116"/>
                  <a:gd name="T37" fmla="*/ 84 h 110"/>
                  <a:gd name="T38" fmla="*/ 52 w 116"/>
                  <a:gd name="T39" fmla="*/ 98 h 110"/>
                  <a:gd name="T40" fmla="*/ 52 w 116"/>
                  <a:gd name="T41" fmla="*/ 98 h 110"/>
                  <a:gd name="T42" fmla="*/ 64 w 116"/>
                  <a:gd name="T43" fmla="*/ 106 h 110"/>
                  <a:gd name="T44" fmla="*/ 74 w 116"/>
                  <a:gd name="T45" fmla="*/ 110 h 110"/>
                  <a:gd name="T46" fmla="*/ 84 w 116"/>
                  <a:gd name="T47" fmla="*/ 110 h 110"/>
                  <a:gd name="T48" fmla="*/ 92 w 116"/>
                  <a:gd name="T49" fmla="*/ 108 h 110"/>
                  <a:gd name="T50" fmla="*/ 100 w 116"/>
                  <a:gd name="T51" fmla="*/ 102 h 110"/>
                  <a:gd name="T52" fmla="*/ 106 w 116"/>
                  <a:gd name="T53" fmla="*/ 96 h 110"/>
                  <a:gd name="T54" fmla="*/ 116 w 116"/>
                  <a:gd name="T55" fmla="*/ 84 h 1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6"/>
                  <a:gd name="T85" fmla="*/ 0 h 110"/>
                  <a:gd name="T86" fmla="*/ 116 w 116"/>
                  <a:gd name="T87" fmla="*/ 110 h 11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6" h="110">
                    <a:moveTo>
                      <a:pt x="116" y="84"/>
                    </a:moveTo>
                    <a:lnTo>
                      <a:pt x="116" y="84"/>
                    </a:lnTo>
                    <a:lnTo>
                      <a:pt x="108" y="84"/>
                    </a:lnTo>
                    <a:lnTo>
                      <a:pt x="88" y="78"/>
                    </a:lnTo>
                    <a:lnTo>
                      <a:pt x="74" y="74"/>
                    </a:lnTo>
                    <a:lnTo>
                      <a:pt x="62" y="68"/>
                    </a:lnTo>
                    <a:lnTo>
                      <a:pt x="48" y="60"/>
                    </a:lnTo>
                    <a:lnTo>
                      <a:pt x="36" y="52"/>
                    </a:lnTo>
                    <a:lnTo>
                      <a:pt x="18" y="30"/>
                    </a:lnTo>
                    <a:lnTo>
                      <a:pt x="6" y="1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12"/>
                    </a:lnTo>
                    <a:lnTo>
                      <a:pt x="14" y="38"/>
                    </a:lnTo>
                    <a:lnTo>
                      <a:pt x="22" y="54"/>
                    </a:lnTo>
                    <a:lnTo>
                      <a:pt x="30" y="70"/>
                    </a:lnTo>
                    <a:lnTo>
                      <a:pt x="40" y="84"/>
                    </a:lnTo>
                    <a:lnTo>
                      <a:pt x="52" y="98"/>
                    </a:lnTo>
                    <a:lnTo>
                      <a:pt x="64" y="106"/>
                    </a:lnTo>
                    <a:lnTo>
                      <a:pt x="74" y="110"/>
                    </a:lnTo>
                    <a:lnTo>
                      <a:pt x="84" y="110"/>
                    </a:lnTo>
                    <a:lnTo>
                      <a:pt x="92" y="108"/>
                    </a:lnTo>
                    <a:lnTo>
                      <a:pt x="100" y="102"/>
                    </a:lnTo>
                    <a:lnTo>
                      <a:pt x="106" y="96"/>
                    </a:lnTo>
                    <a:lnTo>
                      <a:pt x="116" y="84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40" name="Freeform 525"/>
              <p:cNvSpPr>
                <a:spLocks/>
              </p:cNvSpPr>
              <p:nvPr/>
            </p:nvSpPr>
            <p:spPr bwMode="auto">
              <a:xfrm>
                <a:off x="1998" y="3318"/>
                <a:ext cx="116" cy="110"/>
              </a:xfrm>
              <a:custGeom>
                <a:avLst/>
                <a:gdLst>
                  <a:gd name="T0" fmla="*/ 116 w 116"/>
                  <a:gd name="T1" fmla="*/ 84 h 110"/>
                  <a:gd name="T2" fmla="*/ 116 w 116"/>
                  <a:gd name="T3" fmla="*/ 84 h 110"/>
                  <a:gd name="T4" fmla="*/ 108 w 116"/>
                  <a:gd name="T5" fmla="*/ 84 h 110"/>
                  <a:gd name="T6" fmla="*/ 88 w 116"/>
                  <a:gd name="T7" fmla="*/ 78 h 110"/>
                  <a:gd name="T8" fmla="*/ 74 w 116"/>
                  <a:gd name="T9" fmla="*/ 74 h 110"/>
                  <a:gd name="T10" fmla="*/ 62 w 116"/>
                  <a:gd name="T11" fmla="*/ 68 h 110"/>
                  <a:gd name="T12" fmla="*/ 48 w 116"/>
                  <a:gd name="T13" fmla="*/ 60 h 110"/>
                  <a:gd name="T14" fmla="*/ 36 w 116"/>
                  <a:gd name="T15" fmla="*/ 52 h 110"/>
                  <a:gd name="T16" fmla="*/ 36 w 116"/>
                  <a:gd name="T17" fmla="*/ 52 h 110"/>
                  <a:gd name="T18" fmla="*/ 18 w 116"/>
                  <a:gd name="T19" fmla="*/ 30 h 110"/>
                  <a:gd name="T20" fmla="*/ 6 w 116"/>
                  <a:gd name="T21" fmla="*/ 14 h 110"/>
                  <a:gd name="T22" fmla="*/ 2 w 116"/>
                  <a:gd name="T23" fmla="*/ 4 h 110"/>
                  <a:gd name="T24" fmla="*/ 0 w 116"/>
                  <a:gd name="T25" fmla="*/ 0 h 110"/>
                  <a:gd name="T26" fmla="*/ 0 w 116"/>
                  <a:gd name="T27" fmla="*/ 0 h 110"/>
                  <a:gd name="T28" fmla="*/ 4 w 116"/>
                  <a:gd name="T29" fmla="*/ 12 h 110"/>
                  <a:gd name="T30" fmla="*/ 14 w 116"/>
                  <a:gd name="T31" fmla="*/ 38 h 110"/>
                  <a:gd name="T32" fmla="*/ 22 w 116"/>
                  <a:gd name="T33" fmla="*/ 54 h 110"/>
                  <a:gd name="T34" fmla="*/ 30 w 116"/>
                  <a:gd name="T35" fmla="*/ 70 h 110"/>
                  <a:gd name="T36" fmla="*/ 40 w 116"/>
                  <a:gd name="T37" fmla="*/ 84 h 110"/>
                  <a:gd name="T38" fmla="*/ 52 w 116"/>
                  <a:gd name="T39" fmla="*/ 98 h 110"/>
                  <a:gd name="T40" fmla="*/ 52 w 116"/>
                  <a:gd name="T41" fmla="*/ 98 h 110"/>
                  <a:gd name="T42" fmla="*/ 64 w 116"/>
                  <a:gd name="T43" fmla="*/ 106 h 110"/>
                  <a:gd name="T44" fmla="*/ 74 w 116"/>
                  <a:gd name="T45" fmla="*/ 110 h 110"/>
                  <a:gd name="T46" fmla="*/ 84 w 116"/>
                  <a:gd name="T47" fmla="*/ 110 h 110"/>
                  <a:gd name="T48" fmla="*/ 92 w 116"/>
                  <a:gd name="T49" fmla="*/ 108 h 110"/>
                  <a:gd name="T50" fmla="*/ 100 w 116"/>
                  <a:gd name="T51" fmla="*/ 102 h 110"/>
                  <a:gd name="T52" fmla="*/ 106 w 116"/>
                  <a:gd name="T53" fmla="*/ 96 h 110"/>
                  <a:gd name="T54" fmla="*/ 116 w 116"/>
                  <a:gd name="T55" fmla="*/ 84 h 1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6"/>
                  <a:gd name="T85" fmla="*/ 0 h 110"/>
                  <a:gd name="T86" fmla="*/ 116 w 116"/>
                  <a:gd name="T87" fmla="*/ 110 h 11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6" h="110">
                    <a:moveTo>
                      <a:pt x="116" y="84"/>
                    </a:moveTo>
                    <a:lnTo>
                      <a:pt x="116" y="84"/>
                    </a:lnTo>
                    <a:lnTo>
                      <a:pt x="108" y="84"/>
                    </a:lnTo>
                    <a:lnTo>
                      <a:pt x="88" y="78"/>
                    </a:lnTo>
                    <a:lnTo>
                      <a:pt x="74" y="74"/>
                    </a:lnTo>
                    <a:lnTo>
                      <a:pt x="62" y="68"/>
                    </a:lnTo>
                    <a:lnTo>
                      <a:pt x="48" y="60"/>
                    </a:lnTo>
                    <a:lnTo>
                      <a:pt x="36" y="52"/>
                    </a:lnTo>
                    <a:lnTo>
                      <a:pt x="18" y="30"/>
                    </a:lnTo>
                    <a:lnTo>
                      <a:pt x="6" y="1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12"/>
                    </a:lnTo>
                    <a:lnTo>
                      <a:pt x="14" y="38"/>
                    </a:lnTo>
                    <a:lnTo>
                      <a:pt x="22" y="54"/>
                    </a:lnTo>
                    <a:lnTo>
                      <a:pt x="30" y="70"/>
                    </a:lnTo>
                    <a:lnTo>
                      <a:pt x="40" y="84"/>
                    </a:lnTo>
                    <a:lnTo>
                      <a:pt x="52" y="98"/>
                    </a:lnTo>
                    <a:lnTo>
                      <a:pt x="64" y="106"/>
                    </a:lnTo>
                    <a:lnTo>
                      <a:pt x="74" y="110"/>
                    </a:lnTo>
                    <a:lnTo>
                      <a:pt x="84" y="110"/>
                    </a:lnTo>
                    <a:lnTo>
                      <a:pt x="92" y="108"/>
                    </a:lnTo>
                    <a:lnTo>
                      <a:pt x="100" y="102"/>
                    </a:lnTo>
                    <a:lnTo>
                      <a:pt x="106" y="96"/>
                    </a:lnTo>
                    <a:lnTo>
                      <a:pt x="116" y="8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41" name="Freeform 526"/>
              <p:cNvSpPr>
                <a:spLocks/>
              </p:cNvSpPr>
              <p:nvPr/>
            </p:nvSpPr>
            <p:spPr bwMode="auto">
              <a:xfrm>
                <a:off x="2056" y="3240"/>
                <a:ext cx="86" cy="44"/>
              </a:xfrm>
              <a:custGeom>
                <a:avLst/>
                <a:gdLst>
                  <a:gd name="T0" fmla="*/ 78 w 86"/>
                  <a:gd name="T1" fmla="*/ 2 h 44"/>
                  <a:gd name="T2" fmla="*/ 78 w 86"/>
                  <a:gd name="T3" fmla="*/ 2 h 44"/>
                  <a:gd name="T4" fmla="*/ 66 w 86"/>
                  <a:gd name="T5" fmla="*/ 4 h 44"/>
                  <a:gd name="T6" fmla="*/ 52 w 86"/>
                  <a:gd name="T7" fmla="*/ 4 h 44"/>
                  <a:gd name="T8" fmla="*/ 34 w 86"/>
                  <a:gd name="T9" fmla="*/ 2 h 44"/>
                  <a:gd name="T10" fmla="*/ 34 w 86"/>
                  <a:gd name="T11" fmla="*/ 2 h 44"/>
                  <a:gd name="T12" fmla="*/ 16 w 86"/>
                  <a:gd name="T13" fmla="*/ 0 h 44"/>
                  <a:gd name="T14" fmla="*/ 8 w 86"/>
                  <a:gd name="T15" fmla="*/ 2 h 44"/>
                  <a:gd name="T16" fmla="*/ 4 w 86"/>
                  <a:gd name="T17" fmla="*/ 4 h 44"/>
                  <a:gd name="T18" fmla="*/ 0 w 86"/>
                  <a:gd name="T19" fmla="*/ 8 h 44"/>
                  <a:gd name="T20" fmla="*/ 0 w 86"/>
                  <a:gd name="T21" fmla="*/ 12 h 44"/>
                  <a:gd name="T22" fmla="*/ 2 w 86"/>
                  <a:gd name="T23" fmla="*/ 20 h 44"/>
                  <a:gd name="T24" fmla="*/ 10 w 86"/>
                  <a:gd name="T25" fmla="*/ 30 h 44"/>
                  <a:gd name="T26" fmla="*/ 10 w 86"/>
                  <a:gd name="T27" fmla="*/ 30 h 44"/>
                  <a:gd name="T28" fmla="*/ 22 w 86"/>
                  <a:gd name="T29" fmla="*/ 40 h 44"/>
                  <a:gd name="T30" fmla="*/ 34 w 86"/>
                  <a:gd name="T31" fmla="*/ 44 h 44"/>
                  <a:gd name="T32" fmla="*/ 44 w 86"/>
                  <a:gd name="T33" fmla="*/ 44 h 44"/>
                  <a:gd name="T34" fmla="*/ 54 w 86"/>
                  <a:gd name="T35" fmla="*/ 40 h 44"/>
                  <a:gd name="T36" fmla="*/ 62 w 86"/>
                  <a:gd name="T37" fmla="*/ 36 h 44"/>
                  <a:gd name="T38" fmla="*/ 70 w 86"/>
                  <a:gd name="T39" fmla="*/ 28 h 44"/>
                  <a:gd name="T40" fmla="*/ 80 w 86"/>
                  <a:gd name="T41" fmla="*/ 18 h 44"/>
                  <a:gd name="T42" fmla="*/ 80 w 86"/>
                  <a:gd name="T43" fmla="*/ 18 h 44"/>
                  <a:gd name="T44" fmla="*/ 84 w 86"/>
                  <a:gd name="T45" fmla="*/ 14 h 44"/>
                  <a:gd name="T46" fmla="*/ 86 w 86"/>
                  <a:gd name="T47" fmla="*/ 8 h 44"/>
                  <a:gd name="T48" fmla="*/ 84 w 86"/>
                  <a:gd name="T49" fmla="*/ 4 h 44"/>
                  <a:gd name="T50" fmla="*/ 78 w 86"/>
                  <a:gd name="T51" fmla="*/ 2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6"/>
                  <a:gd name="T79" fmla="*/ 0 h 44"/>
                  <a:gd name="T80" fmla="*/ 86 w 86"/>
                  <a:gd name="T81" fmla="*/ 44 h 4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6" h="44">
                    <a:moveTo>
                      <a:pt x="78" y="2"/>
                    </a:moveTo>
                    <a:lnTo>
                      <a:pt x="78" y="2"/>
                    </a:lnTo>
                    <a:lnTo>
                      <a:pt x="66" y="4"/>
                    </a:lnTo>
                    <a:lnTo>
                      <a:pt x="52" y="4"/>
                    </a:lnTo>
                    <a:lnTo>
                      <a:pt x="34" y="2"/>
                    </a:lnTo>
                    <a:lnTo>
                      <a:pt x="16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20"/>
                    </a:lnTo>
                    <a:lnTo>
                      <a:pt x="10" y="30"/>
                    </a:lnTo>
                    <a:lnTo>
                      <a:pt x="22" y="40"/>
                    </a:lnTo>
                    <a:lnTo>
                      <a:pt x="34" y="44"/>
                    </a:lnTo>
                    <a:lnTo>
                      <a:pt x="44" y="44"/>
                    </a:lnTo>
                    <a:lnTo>
                      <a:pt x="54" y="40"/>
                    </a:lnTo>
                    <a:lnTo>
                      <a:pt x="62" y="36"/>
                    </a:lnTo>
                    <a:lnTo>
                      <a:pt x="70" y="28"/>
                    </a:lnTo>
                    <a:lnTo>
                      <a:pt x="80" y="18"/>
                    </a:lnTo>
                    <a:lnTo>
                      <a:pt x="84" y="14"/>
                    </a:lnTo>
                    <a:lnTo>
                      <a:pt x="86" y="8"/>
                    </a:lnTo>
                    <a:lnTo>
                      <a:pt x="84" y="4"/>
                    </a:lnTo>
                    <a:lnTo>
                      <a:pt x="78" y="2"/>
                    </a:lnTo>
                    <a:close/>
                  </a:path>
                </a:pathLst>
              </a:custGeom>
              <a:solidFill>
                <a:srgbClr val="F09C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42" name="Freeform 527"/>
              <p:cNvSpPr>
                <a:spLocks/>
              </p:cNvSpPr>
              <p:nvPr/>
            </p:nvSpPr>
            <p:spPr bwMode="auto">
              <a:xfrm>
                <a:off x="2056" y="3240"/>
                <a:ext cx="86" cy="44"/>
              </a:xfrm>
              <a:custGeom>
                <a:avLst/>
                <a:gdLst>
                  <a:gd name="T0" fmla="*/ 78 w 86"/>
                  <a:gd name="T1" fmla="*/ 2 h 44"/>
                  <a:gd name="T2" fmla="*/ 78 w 86"/>
                  <a:gd name="T3" fmla="*/ 2 h 44"/>
                  <a:gd name="T4" fmla="*/ 66 w 86"/>
                  <a:gd name="T5" fmla="*/ 4 h 44"/>
                  <a:gd name="T6" fmla="*/ 52 w 86"/>
                  <a:gd name="T7" fmla="*/ 4 h 44"/>
                  <a:gd name="T8" fmla="*/ 34 w 86"/>
                  <a:gd name="T9" fmla="*/ 2 h 44"/>
                  <a:gd name="T10" fmla="*/ 34 w 86"/>
                  <a:gd name="T11" fmla="*/ 2 h 44"/>
                  <a:gd name="T12" fmla="*/ 16 w 86"/>
                  <a:gd name="T13" fmla="*/ 0 h 44"/>
                  <a:gd name="T14" fmla="*/ 8 w 86"/>
                  <a:gd name="T15" fmla="*/ 2 h 44"/>
                  <a:gd name="T16" fmla="*/ 4 w 86"/>
                  <a:gd name="T17" fmla="*/ 4 h 44"/>
                  <a:gd name="T18" fmla="*/ 0 w 86"/>
                  <a:gd name="T19" fmla="*/ 8 h 44"/>
                  <a:gd name="T20" fmla="*/ 0 w 86"/>
                  <a:gd name="T21" fmla="*/ 12 h 44"/>
                  <a:gd name="T22" fmla="*/ 2 w 86"/>
                  <a:gd name="T23" fmla="*/ 20 h 44"/>
                  <a:gd name="T24" fmla="*/ 10 w 86"/>
                  <a:gd name="T25" fmla="*/ 30 h 44"/>
                  <a:gd name="T26" fmla="*/ 10 w 86"/>
                  <a:gd name="T27" fmla="*/ 30 h 44"/>
                  <a:gd name="T28" fmla="*/ 22 w 86"/>
                  <a:gd name="T29" fmla="*/ 40 h 44"/>
                  <a:gd name="T30" fmla="*/ 34 w 86"/>
                  <a:gd name="T31" fmla="*/ 44 h 44"/>
                  <a:gd name="T32" fmla="*/ 44 w 86"/>
                  <a:gd name="T33" fmla="*/ 44 h 44"/>
                  <a:gd name="T34" fmla="*/ 54 w 86"/>
                  <a:gd name="T35" fmla="*/ 40 h 44"/>
                  <a:gd name="T36" fmla="*/ 62 w 86"/>
                  <a:gd name="T37" fmla="*/ 36 h 44"/>
                  <a:gd name="T38" fmla="*/ 70 w 86"/>
                  <a:gd name="T39" fmla="*/ 28 h 44"/>
                  <a:gd name="T40" fmla="*/ 80 w 86"/>
                  <a:gd name="T41" fmla="*/ 18 h 44"/>
                  <a:gd name="T42" fmla="*/ 80 w 86"/>
                  <a:gd name="T43" fmla="*/ 18 h 44"/>
                  <a:gd name="T44" fmla="*/ 84 w 86"/>
                  <a:gd name="T45" fmla="*/ 14 h 44"/>
                  <a:gd name="T46" fmla="*/ 86 w 86"/>
                  <a:gd name="T47" fmla="*/ 8 h 44"/>
                  <a:gd name="T48" fmla="*/ 84 w 86"/>
                  <a:gd name="T49" fmla="*/ 4 h 44"/>
                  <a:gd name="T50" fmla="*/ 78 w 86"/>
                  <a:gd name="T51" fmla="*/ 2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6"/>
                  <a:gd name="T79" fmla="*/ 0 h 44"/>
                  <a:gd name="T80" fmla="*/ 86 w 86"/>
                  <a:gd name="T81" fmla="*/ 44 h 4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6" h="44">
                    <a:moveTo>
                      <a:pt x="78" y="2"/>
                    </a:moveTo>
                    <a:lnTo>
                      <a:pt x="78" y="2"/>
                    </a:lnTo>
                    <a:lnTo>
                      <a:pt x="66" y="4"/>
                    </a:lnTo>
                    <a:lnTo>
                      <a:pt x="52" y="4"/>
                    </a:lnTo>
                    <a:lnTo>
                      <a:pt x="34" y="2"/>
                    </a:lnTo>
                    <a:lnTo>
                      <a:pt x="16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20"/>
                    </a:lnTo>
                    <a:lnTo>
                      <a:pt x="10" y="30"/>
                    </a:lnTo>
                    <a:lnTo>
                      <a:pt x="22" y="40"/>
                    </a:lnTo>
                    <a:lnTo>
                      <a:pt x="34" y="44"/>
                    </a:lnTo>
                    <a:lnTo>
                      <a:pt x="44" y="44"/>
                    </a:lnTo>
                    <a:lnTo>
                      <a:pt x="54" y="40"/>
                    </a:lnTo>
                    <a:lnTo>
                      <a:pt x="62" y="36"/>
                    </a:lnTo>
                    <a:lnTo>
                      <a:pt x="70" y="28"/>
                    </a:lnTo>
                    <a:lnTo>
                      <a:pt x="80" y="18"/>
                    </a:lnTo>
                    <a:lnTo>
                      <a:pt x="84" y="14"/>
                    </a:lnTo>
                    <a:lnTo>
                      <a:pt x="86" y="8"/>
                    </a:lnTo>
                    <a:lnTo>
                      <a:pt x="84" y="4"/>
                    </a:lnTo>
                    <a:lnTo>
                      <a:pt x="78" y="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43" name="Freeform 528"/>
              <p:cNvSpPr>
                <a:spLocks/>
              </p:cNvSpPr>
              <p:nvPr/>
            </p:nvSpPr>
            <p:spPr bwMode="auto">
              <a:xfrm>
                <a:off x="2198" y="3236"/>
                <a:ext cx="20" cy="42"/>
              </a:xfrm>
              <a:custGeom>
                <a:avLst/>
                <a:gdLst>
                  <a:gd name="T0" fmla="*/ 18 w 20"/>
                  <a:gd name="T1" fmla="*/ 0 h 42"/>
                  <a:gd name="T2" fmla="*/ 18 w 20"/>
                  <a:gd name="T3" fmla="*/ 0 h 42"/>
                  <a:gd name="T4" fmla="*/ 14 w 20"/>
                  <a:gd name="T5" fmla="*/ 2 h 42"/>
                  <a:gd name="T6" fmla="*/ 6 w 20"/>
                  <a:gd name="T7" fmla="*/ 4 h 42"/>
                  <a:gd name="T8" fmla="*/ 6 w 20"/>
                  <a:gd name="T9" fmla="*/ 4 h 42"/>
                  <a:gd name="T10" fmla="*/ 2 w 20"/>
                  <a:gd name="T11" fmla="*/ 4 h 42"/>
                  <a:gd name="T12" fmla="*/ 0 w 20"/>
                  <a:gd name="T13" fmla="*/ 6 h 42"/>
                  <a:gd name="T14" fmla="*/ 0 w 20"/>
                  <a:gd name="T15" fmla="*/ 12 h 42"/>
                  <a:gd name="T16" fmla="*/ 4 w 20"/>
                  <a:gd name="T17" fmla="*/ 16 h 42"/>
                  <a:gd name="T18" fmla="*/ 4 w 20"/>
                  <a:gd name="T19" fmla="*/ 16 h 42"/>
                  <a:gd name="T20" fmla="*/ 12 w 20"/>
                  <a:gd name="T21" fmla="*/ 30 h 42"/>
                  <a:gd name="T22" fmla="*/ 16 w 20"/>
                  <a:gd name="T23" fmla="*/ 36 h 42"/>
                  <a:gd name="T24" fmla="*/ 16 w 20"/>
                  <a:gd name="T25" fmla="*/ 42 h 42"/>
                  <a:gd name="T26" fmla="*/ 16 w 20"/>
                  <a:gd name="T27" fmla="*/ 42 h 42"/>
                  <a:gd name="T28" fmla="*/ 20 w 20"/>
                  <a:gd name="T29" fmla="*/ 30 h 42"/>
                  <a:gd name="T30" fmla="*/ 20 w 20"/>
                  <a:gd name="T31" fmla="*/ 16 h 42"/>
                  <a:gd name="T32" fmla="*/ 18 w 20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42"/>
                  <a:gd name="T53" fmla="*/ 20 w 20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42">
                    <a:moveTo>
                      <a:pt x="18" y="0"/>
                    </a:moveTo>
                    <a:lnTo>
                      <a:pt x="18" y="0"/>
                    </a:lnTo>
                    <a:lnTo>
                      <a:pt x="14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4" y="16"/>
                    </a:lnTo>
                    <a:lnTo>
                      <a:pt x="12" y="30"/>
                    </a:lnTo>
                    <a:lnTo>
                      <a:pt x="16" y="36"/>
                    </a:lnTo>
                    <a:lnTo>
                      <a:pt x="16" y="42"/>
                    </a:lnTo>
                    <a:lnTo>
                      <a:pt x="20" y="30"/>
                    </a:lnTo>
                    <a:lnTo>
                      <a:pt x="20" y="16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09C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644" name="Freeform 529"/>
              <p:cNvSpPr>
                <a:spLocks/>
              </p:cNvSpPr>
              <p:nvPr/>
            </p:nvSpPr>
            <p:spPr bwMode="auto">
              <a:xfrm>
                <a:off x="2198" y="3236"/>
                <a:ext cx="20" cy="42"/>
              </a:xfrm>
              <a:custGeom>
                <a:avLst/>
                <a:gdLst>
                  <a:gd name="T0" fmla="*/ 18 w 20"/>
                  <a:gd name="T1" fmla="*/ 0 h 42"/>
                  <a:gd name="T2" fmla="*/ 18 w 20"/>
                  <a:gd name="T3" fmla="*/ 0 h 42"/>
                  <a:gd name="T4" fmla="*/ 14 w 20"/>
                  <a:gd name="T5" fmla="*/ 2 h 42"/>
                  <a:gd name="T6" fmla="*/ 6 w 20"/>
                  <a:gd name="T7" fmla="*/ 4 h 42"/>
                  <a:gd name="T8" fmla="*/ 6 w 20"/>
                  <a:gd name="T9" fmla="*/ 4 h 42"/>
                  <a:gd name="T10" fmla="*/ 2 w 20"/>
                  <a:gd name="T11" fmla="*/ 4 h 42"/>
                  <a:gd name="T12" fmla="*/ 0 w 20"/>
                  <a:gd name="T13" fmla="*/ 6 h 42"/>
                  <a:gd name="T14" fmla="*/ 0 w 20"/>
                  <a:gd name="T15" fmla="*/ 12 h 42"/>
                  <a:gd name="T16" fmla="*/ 4 w 20"/>
                  <a:gd name="T17" fmla="*/ 16 h 42"/>
                  <a:gd name="T18" fmla="*/ 4 w 20"/>
                  <a:gd name="T19" fmla="*/ 16 h 42"/>
                  <a:gd name="T20" fmla="*/ 12 w 20"/>
                  <a:gd name="T21" fmla="*/ 30 h 42"/>
                  <a:gd name="T22" fmla="*/ 16 w 20"/>
                  <a:gd name="T23" fmla="*/ 36 h 42"/>
                  <a:gd name="T24" fmla="*/ 16 w 20"/>
                  <a:gd name="T25" fmla="*/ 42 h 42"/>
                  <a:gd name="T26" fmla="*/ 16 w 20"/>
                  <a:gd name="T27" fmla="*/ 42 h 42"/>
                  <a:gd name="T28" fmla="*/ 20 w 20"/>
                  <a:gd name="T29" fmla="*/ 30 h 42"/>
                  <a:gd name="T30" fmla="*/ 20 w 20"/>
                  <a:gd name="T31" fmla="*/ 16 h 42"/>
                  <a:gd name="T32" fmla="*/ 18 w 20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42"/>
                  <a:gd name="T53" fmla="*/ 20 w 20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42">
                    <a:moveTo>
                      <a:pt x="18" y="0"/>
                    </a:moveTo>
                    <a:lnTo>
                      <a:pt x="18" y="0"/>
                    </a:lnTo>
                    <a:lnTo>
                      <a:pt x="14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4" y="16"/>
                    </a:lnTo>
                    <a:lnTo>
                      <a:pt x="12" y="30"/>
                    </a:lnTo>
                    <a:lnTo>
                      <a:pt x="16" y="36"/>
                    </a:lnTo>
                    <a:lnTo>
                      <a:pt x="16" y="42"/>
                    </a:lnTo>
                    <a:lnTo>
                      <a:pt x="20" y="30"/>
                    </a:lnTo>
                    <a:lnTo>
                      <a:pt x="20" y="16"/>
                    </a:lnTo>
                    <a:lnTo>
                      <a:pt x="18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</p:grpSp>
        <p:grpSp>
          <p:nvGrpSpPr>
            <p:cNvPr id="308300" name="Group 460"/>
            <p:cNvGrpSpPr>
              <a:grpSpLocks/>
            </p:cNvGrpSpPr>
            <p:nvPr/>
          </p:nvGrpSpPr>
          <p:grpSpPr bwMode="auto">
            <a:xfrm>
              <a:off x="5082" y="1868"/>
              <a:ext cx="399" cy="436"/>
              <a:chOff x="1508" y="3020"/>
              <a:chExt cx="1044" cy="1242"/>
            </a:xfrm>
          </p:grpSpPr>
          <p:sp>
            <p:nvSpPr>
              <p:cNvPr id="308301" name="AutoShape 461"/>
              <p:cNvSpPr>
                <a:spLocks noChangeAspect="1" noChangeArrowheads="1" noTextEdit="1"/>
              </p:cNvSpPr>
              <p:nvPr/>
            </p:nvSpPr>
            <p:spPr bwMode="auto">
              <a:xfrm>
                <a:off x="1508" y="3020"/>
                <a:ext cx="1044" cy="124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8302" name="Freeform 462"/>
              <p:cNvSpPr>
                <a:spLocks/>
              </p:cNvSpPr>
              <p:nvPr/>
            </p:nvSpPr>
            <p:spPr bwMode="auto">
              <a:xfrm>
                <a:off x="2312" y="3580"/>
                <a:ext cx="150" cy="66"/>
              </a:xfrm>
              <a:custGeom>
                <a:avLst/>
                <a:gdLst>
                  <a:gd name="T0" fmla="*/ 6 w 150"/>
                  <a:gd name="T1" fmla="*/ 38 h 66"/>
                  <a:gd name="T2" fmla="*/ 0 w 150"/>
                  <a:gd name="T3" fmla="*/ 62 h 66"/>
                  <a:gd name="T4" fmla="*/ 0 w 150"/>
                  <a:gd name="T5" fmla="*/ 66 h 66"/>
                  <a:gd name="T6" fmla="*/ 2 w 150"/>
                  <a:gd name="T7" fmla="*/ 66 h 66"/>
                  <a:gd name="T8" fmla="*/ 138 w 150"/>
                  <a:gd name="T9" fmla="*/ 60 h 66"/>
                  <a:gd name="T10" fmla="*/ 140 w 150"/>
                  <a:gd name="T11" fmla="*/ 60 h 66"/>
                  <a:gd name="T12" fmla="*/ 140 w 150"/>
                  <a:gd name="T13" fmla="*/ 58 h 66"/>
                  <a:gd name="T14" fmla="*/ 150 w 150"/>
                  <a:gd name="T15" fmla="*/ 34 h 66"/>
                  <a:gd name="T16" fmla="*/ 150 w 150"/>
                  <a:gd name="T17" fmla="*/ 32 h 66"/>
                  <a:gd name="T18" fmla="*/ 148 w 150"/>
                  <a:gd name="T19" fmla="*/ 32 h 66"/>
                  <a:gd name="T20" fmla="*/ 108 w 150"/>
                  <a:gd name="T21" fmla="*/ 32 h 66"/>
                  <a:gd name="T22" fmla="*/ 108 w 150"/>
                  <a:gd name="T23" fmla="*/ 32 h 66"/>
                  <a:gd name="T24" fmla="*/ 108 w 150"/>
                  <a:gd name="T25" fmla="*/ 32 h 66"/>
                  <a:gd name="T26" fmla="*/ 108 w 150"/>
                  <a:gd name="T27" fmla="*/ 32 h 66"/>
                  <a:gd name="T28" fmla="*/ 108 w 150"/>
                  <a:gd name="T29" fmla="*/ 32 h 66"/>
                  <a:gd name="T30" fmla="*/ 106 w 150"/>
                  <a:gd name="T31" fmla="*/ 28 h 66"/>
                  <a:gd name="T32" fmla="*/ 102 w 150"/>
                  <a:gd name="T33" fmla="*/ 14 h 66"/>
                  <a:gd name="T34" fmla="*/ 102 w 150"/>
                  <a:gd name="T35" fmla="*/ 14 h 66"/>
                  <a:gd name="T36" fmla="*/ 100 w 150"/>
                  <a:gd name="T37" fmla="*/ 10 h 66"/>
                  <a:gd name="T38" fmla="*/ 98 w 150"/>
                  <a:gd name="T39" fmla="*/ 6 h 66"/>
                  <a:gd name="T40" fmla="*/ 94 w 150"/>
                  <a:gd name="T41" fmla="*/ 4 h 66"/>
                  <a:gd name="T42" fmla="*/ 90 w 150"/>
                  <a:gd name="T43" fmla="*/ 2 h 66"/>
                  <a:gd name="T44" fmla="*/ 90 w 150"/>
                  <a:gd name="T45" fmla="*/ 2 h 66"/>
                  <a:gd name="T46" fmla="*/ 84 w 150"/>
                  <a:gd name="T47" fmla="*/ 0 h 66"/>
                  <a:gd name="T48" fmla="*/ 78 w 150"/>
                  <a:gd name="T49" fmla="*/ 2 h 66"/>
                  <a:gd name="T50" fmla="*/ 70 w 150"/>
                  <a:gd name="T51" fmla="*/ 6 h 66"/>
                  <a:gd name="T52" fmla="*/ 66 w 150"/>
                  <a:gd name="T53" fmla="*/ 12 h 66"/>
                  <a:gd name="T54" fmla="*/ 60 w 150"/>
                  <a:gd name="T55" fmla="*/ 18 h 66"/>
                  <a:gd name="T56" fmla="*/ 60 w 150"/>
                  <a:gd name="T57" fmla="*/ 18 h 66"/>
                  <a:gd name="T58" fmla="*/ 52 w 150"/>
                  <a:gd name="T59" fmla="*/ 28 h 66"/>
                  <a:gd name="T60" fmla="*/ 46 w 150"/>
                  <a:gd name="T61" fmla="*/ 32 h 66"/>
                  <a:gd name="T62" fmla="*/ 46 w 150"/>
                  <a:gd name="T63" fmla="*/ 32 h 66"/>
                  <a:gd name="T64" fmla="*/ 8 w 150"/>
                  <a:gd name="T65" fmla="*/ 38 h 66"/>
                  <a:gd name="T66" fmla="*/ 6 w 150"/>
                  <a:gd name="T67" fmla="*/ 38 h 66"/>
                  <a:gd name="T68" fmla="*/ 6 w 150"/>
                  <a:gd name="T69" fmla="*/ 38 h 6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50"/>
                  <a:gd name="T106" fmla="*/ 0 h 66"/>
                  <a:gd name="T107" fmla="*/ 150 w 150"/>
                  <a:gd name="T108" fmla="*/ 66 h 6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50" h="66">
                    <a:moveTo>
                      <a:pt x="6" y="38"/>
                    </a:moveTo>
                    <a:lnTo>
                      <a:pt x="0" y="62"/>
                    </a:lnTo>
                    <a:lnTo>
                      <a:pt x="0" y="66"/>
                    </a:lnTo>
                    <a:lnTo>
                      <a:pt x="2" y="66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0" y="58"/>
                    </a:lnTo>
                    <a:lnTo>
                      <a:pt x="150" y="34"/>
                    </a:lnTo>
                    <a:lnTo>
                      <a:pt x="150" y="32"/>
                    </a:lnTo>
                    <a:lnTo>
                      <a:pt x="148" y="32"/>
                    </a:lnTo>
                    <a:lnTo>
                      <a:pt x="108" y="32"/>
                    </a:lnTo>
                    <a:lnTo>
                      <a:pt x="106" y="28"/>
                    </a:lnTo>
                    <a:lnTo>
                      <a:pt x="102" y="14"/>
                    </a:lnTo>
                    <a:lnTo>
                      <a:pt x="100" y="10"/>
                    </a:lnTo>
                    <a:lnTo>
                      <a:pt x="98" y="6"/>
                    </a:lnTo>
                    <a:lnTo>
                      <a:pt x="94" y="4"/>
                    </a:lnTo>
                    <a:lnTo>
                      <a:pt x="90" y="2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70" y="6"/>
                    </a:lnTo>
                    <a:lnTo>
                      <a:pt x="66" y="12"/>
                    </a:lnTo>
                    <a:lnTo>
                      <a:pt x="60" y="18"/>
                    </a:lnTo>
                    <a:lnTo>
                      <a:pt x="52" y="28"/>
                    </a:lnTo>
                    <a:lnTo>
                      <a:pt x="46" y="32"/>
                    </a:lnTo>
                    <a:lnTo>
                      <a:pt x="8" y="38"/>
                    </a:lnTo>
                    <a:lnTo>
                      <a:pt x="6" y="38"/>
                    </a:lnTo>
                    <a:close/>
                  </a:path>
                </a:pathLst>
              </a:custGeom>
              <a:solidFill>
                <a:srgbClr val="63636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03" name="Freeform 463"/>
              <p:cNvSpPr>
                <a:spLocks/>
              </p:cNvSpPr>
              <p:nvPr/>
            </p:nvSpPr>
            <p:spPr bwMode="auto">
              <a:xfrm>
                <a:off x="2228" y="3514"/>
                <a:ext cx="248" cy="508"/>
              </a:xfrm>
              <a:custGeom>
                <a:avLst/>
                <a:gdLst>
                  <a:gd name="T0" fmla="*/ 36 w 248"/>
                  <a:gd name="T1" fmla="*/ 8 h 508"/>
                  <a:gd name="T2" fmla="*/ 36 w 248"/>
                  <a:gd name="T3" fmla="*/ 8 h 508"/>
                  <a:gd name="T4" fmla="*/ 42 w 248"/>
                  <a:gd name="T5" fmla="*/ 4 h 508"/>
                  <a:gd name="T6" fmla="*/ 48 w 248"/>
                  <a:gd name="T7" fmla="*/ 2 h 508"/>
                  <a:gd name="T8" fmla="*/ 56 w 248"/>
                  <a:gd name="T9" fmla="*/ 0 h 508"/>
                  <a:gd name="T10" fmla="*/ 66 w 248"/>
                  <a:gd name="T11" fmla="*/ 4 h 508"/>
                  <a:gd name="T12" fmla="*/ 74 w 248"/>
                  <a:gd name="T13" fmla="*/ 10 h 508"/>
                  <a:gd name="T14" fmla="*/ 84 w 248"/>
                  <a:gd name="T15" fmla="*/ 24 h 508"/>
                  <a:gd name="T16" fmla="*/ 92 w 248"/>
                  <a:gd name="T17" fmla="*/ 44 h 508"/>
                  <a:gd name="T18" fmla="*/ 92 w 248"/>
                  <a:gd name="T19" fmla="*/ 44 h 508"/>
                  <a:gd name="T20" fmla="*/ 102 w 248"/>
                  <a:gd name="T21" fmla="*/ 74 h 508"/>
                  <a:gd name="T22" fmla="*/ 118 w 248"/>
                  <a:gd name="T23" fmla="*/ 114 h 508"/>
                  <a:gd name="T24" fmla="*/ 162 w 248"/>
                  <a:gd name="T25" fmla="*/ 218 h 508"/>
                  <a:gd name="T26" fmla="*/ 208 w 248"/>
                  <a:gd name="T27" fmla="*/ 328 h 508"/>
                  <a:gd name="T28" fmla="*/ 230 w 248"/>
                  <a:gd name="T29" fmla="*/ 380 h 508"/>
                  <a:gd name="T30" fmla="*/ 248 w 248"/>
                  <a:gd name="T31" fmla="*/ 426 h 508"/>
                  <a:gd name="T32" fmla="*/ 248 w 248"/>
                  <a:gd name="T33" fmla="*/ 426 h 508"/>
                  <a:gd name="T34" fmla="*/ 244 w 248"/>
                  <a:gd name="T35" fmla="*/ 436 h 508"/>
                  <a:gd name="T36" fmla="*/ 230 w 248"/>
                  <a:gd name="T37" fmla="*/ 480 h 508"/>
                  <a:gd name="T38" fmla="*/ 230 w 248"/>
                  <a:gd name="T39" fmla="*/ 480 h 508"/>
                  <a:gd name="T40" fmla="*/ 226 w 248"/>
                  <a:gd name="T41" fmla="*/ 488 h 508"/>
                  <a:gd name="T42" fmla="*/ 220 w 248"/>
                  <a:gd name="T43" fmla="*/ 496 h 508"/>
                  <a:gd name="T44" fmla="*/ 214 w 248"/>
                  <a:gd name="T45" fmla="*/ 502 h 508"/>
                  <a:gd name="T46" fmla="*/ 206 w 248"/>
                  <a:gd name="T47" fmla="*/ 506 h 508"/>
                  <a:gd name="T48" fmla="*/ 196 w 248"/>
                  <a:gd name="T49" fmla="*/ 508 h 508"/>
                  <a:gd name="T50" fmla="*/ 184 w 248"/>
                  <a:gd name="T51" fmla="*/ 508 h 508"/>
                  <a:gd name="T52" fmla="*/ 172 w 248"/>
                  <a:gd name="T53" fmla="*/ 504 h 508"/>
                  <a:gd name="T54" fmla="*/ 158 w 248"/>
                  <a:gd name="T55" fmla="*/ 496 h 508"/>
                  <a:gd name="T56" fmla="*/ 142 w 248"/>
                  <a:gd name="T57" fmla="*/ 484 h 508"/>
                  <a:gd name="T58" fmla="*/ 126 w 248"/>
                  <a:gd name="T59" fmla="*/ 466 h 508"/>
                  <a:gd name="T60" fmla="*/ 108 w 248"/>
                  <a:gd name="T61" fmla="*/ 444 h 508"/>
                  <a:gd name="T62" fmla="*/ 88 w 248"/>
                  <a:gd name="T63" fmla="*/ 414 h 508"/>
                  <a:gd name="T64" fmla="*/ 68 w 248"/>
                  <a:gd name="T65" fmla="*/ 378 h 508"/>
                  <a:gd name="T66" fmla="*/ 46 w 248"/>
                  <a:gd name="T67" fmla="*/ 336 h 508"/>
                  <a:gd name="T68" fmla="*/ 24 w 248"/>
                  <a:gd name="T69" fmla="*/ 284 h 508"/>
                  <a:gd name="T70" fmla="*/ 0 w 248"/>
                  <a:gd name="T71" fmla="*/ 226 h 508"/>
                  <a:gd name="T72" fmla="*/ 36 w 248"/>
                  <a:gd name="T73" fmla="*/ 8 h 50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48"/>
                  <a:gd name="T112" fmla="*/ 0 h 508"/>
                  <a:gd name="T113" fmla="*/ 248 w 248"/>
                  <a:gd name="T114" fmla="*/ 508 h 50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48" h="508">
                    <a:moveTo>
                      <a:pt x="36" y="8"/>
                    </a:moveTo>
                    <a:lnTo>
                      <a:pt x="36" y="8"/>
                    </a:lnTo>
                    <a:lnTo>
                      <a:pt x="42" y="4"/>
                    </a:lnTo>
                    <a:lnTo>
                      <a:pt x="48" y="2"/>
                    </a:lnTo>
                    <a:lnTo>
                      <a:pt x="56" y="0"/>
                    </a:lnTo>
                    <a:lnTo>
                      <a:pt x="66" y="4"/>
                    </a:lnTo>
                    <a:lnTo>
                      <a:pt x="74" y="10"/>
                    </a:lnTo>
                    <a:lnTo>
                      <a:pt x="84" y="24"/>
                    </a:lnTo>
                    <a:lnTo>
                      <a:pt x="92" y="44"/>
                    </a:lnTo>
                    <a:lnTo>
                      <a:pt x="102" y="74"/>
                    </a:lnTo>
                    <a:lnTo>
                      <a:pt x="118" y="114"/>
                    </a:lnTo>
                    <a:lnTo>
                      <a:pt x="162" y="218"/>
                    </a:lnTo>
                    <a:lnTo>
                      <a:pt x="208" y="328"/>
                    </a:lnTo>
                    <a:lnTo>
                      <a:pt x="230" y="380"/>
                    </a:lnTo>
                    <a:lnTo>
                      <a:pt x="248" y="426"/>
                    </a:lnTo>
                    <a:lnTo>
                      <a:pt x="244" y="436"/>
                    </a:lnTo>
                    <a:lnTo>
                      <a:pt x="230" y="480"/>
                    </a:lnTo>
                    <a:lnTo>
                      <a:pt x="226" y="488"/>
                    </a:lnTo>
                    <a:lnTo>
                      <a:pt x="220" y="496"/>
                    </a:lnTo>
                    <a:lnTo>
                      <a:pt x="214" y="502"/>
                    </a:lnTo>
                    <a:lnTo>
                      <a:pt x="206" y="506"/>
                    </a:lnTo>
                    <a:lnTo>
                      <a:pt x="196" y="508"/>
                    </a:lnTo>
                    <a:lnTo>
                      <a:pt x="184" y="508"/>
                    </a:lnTo>
                    <a:lnTo>
                      <a:pt x="172" y="504"/>
                    </a:lnTo>
                    <a:lnTo>
                      <a:pt x="158" y="496"/>
                    </a:lnTo>
                    <a:lnTo>
                      <a:pt x="142" y="484"/>
                    </a:lnTo>
                    <a:lnTo>
                      <a:pt x="126" y="466"/>
                    </a:lnTo>
                    <a:lnTo>
                      <a:pt x="108" y="444"/>
                    </a:lnTo>
                    <a:lnTo>
                      <a:pt x="88" y="414"/>
                    </a:lnTo>
                    <a:lnTo>
                      <a:pt x="68" y="378"/>
                    </a:lnTo>
                    <a:lnTo>
                      <a:pt x="46" y="336"/>
                    </a:lnTo>
                    <a:lnTo>
                      <a:pt x="24" y="284"/>
                    </a:lnTo>
                    <a:lnTo>
                      <a:pt x="0" y="226"/>
                    </a:lnTo>
                    <a:lnTo>
                      <a:pt x="36" y="8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04" name="Freeform 464"/>
              <p:cNvSpPr>
                <a:spLocks/>
              </p:cNvSpPr>
              <p:nvPr/>
            </p:nvSpPr>
            <p:spPr bwMode="auto">
              <a:xfrm>
                <a:off x="2298" y="3788"/>
                <a:ext cx="202" cy="258"/>
              </a:xfrm>
              <a:custGeom>
                <a:avLst/>
                <a:gdLst>
                  <a:gd name="T0" fmla="*/ 72 w 202"/>
                  <a:gd name="T1" fmla="*/ 0 h 258"/>
                  <a:gd name="T2" fmla="*/ 72 w 202"/>
                  <a:gd name="T3" fmla="*/ 0 h 258"/>
                  <a:gd name="T4" fmla="*/ 86 w 202"/>
                  <a:gd name="T5" fmla="*/ 12 h 258"/>
                  <a:gd name="T6" fmla="*/ 122 w 202"/>
                  <a:gd name="T7" fmla="*/ 44 h 258"/>
                  <a:gd name="T8" fmla="*/ 140 w 202"/>
                  <a:gd name="T9" fmla="*/ 64 h 258"/>
                  <a:gd name="T10" fmla="*/ 160 w 202"/>
                  <a:gd name="T11" fmla="*/ 86 h 258"/>
                  <a:gd name="T12" fmla="*/ 174 w 202"/>
                  <a:gd name="T13" fmla="*/ 108 h 258"/>
                  <a:gd name="T14" fmla="*/ 180 w 202"/>
                  <a:gd name="T15" fmla="*/ 120 h 258"/>
                  <a:gd name="T16" fmla="*/ 184 w 202"/>
                  <a:gd name="T17" fmla="*/ 130 h 258"/>
                  <a:gd name="T18" fmla="*/ 184 w 202"/>
                  <a:gd name="T19" fmla="*/ 130 h 258"/>
                  <a:gd name="T20" fmla="*/ 196 w 202"/>
                  <a:gd name="T21" fmla="*/ 168 h 258"/>
                  <a:gd name="T22" fmla="*/ 200 w 202"/>
                  <a:gd name="T23" fmla="*/ 184 h 258"/>
                  <a:gd name="T24" fmla="*/ 202 w 202"/>
                  <a:gd name="T25" fmla="*/ 200 h 258"/>
                  <a:gd name="T26" fmla="*/ 202 w 202"/>
                  <a:gd name="T27" fmla="*/ 214 h 258"/>
                  <a:gd name="T28" fmla="*/ 198 w 202"/>
                  <a:gd name="T29" fmla="*/ 226 h 258"/>
                  <a:gd name="T30" fmla="*/ 190 w 202"/>
                  <a:gd name="T31" fmla="*/ 236 h 258"/>
                  <a:gd name="T32" fmla="*/ 178 w 202"/>
                  <a:gd name="T33" fmla="*/ 246 h 258"/>
                  <a:gd name="T34" fmla="*/ 178 w 202"/>
                  <a:gd name="T35" fmla="*/ 246 h 258"/>
                  <a:gd name="T36" fmla="*/ 168 w 202"/>
                  <a:gd name="T37" fmla="*/ 252 h 258"/>
                  <a:gd name="T38" fmla="*/ 156 w 202"/>
                  <a:gd name="T39" fmla="*/ 256 h 258"/>
                  <a:gd name="T40" fmla="*/ 144 w 202"/>
                  <a:gd name="T41" fmla="*/ 258 h 258"/>
                  <a:gd name="T42" fmla="*/ 130 w 202"/>
                  <a:gd name="T43" fmla="*/ 258 h 258"/>
                  <a:gd name="T44" fmla="*/ 118 w 202"/>
                  <a:gd name="T45" fmla="*/ 258 h 258"/>
                  <a:gd name="T46" fmla="*/ 104 w 202"/>
                  <a:gd name="T47" fmla="*/ 254 h 258"/>
                  <a:gd name="T48" fmla="*/ 76 w 202"/>
                  <a:gd name="T49" fmla="*/ 246 h 258"/>
                  <a:gd name="T50" fmla="*/ 52 w 202"/>
                  <a:gd name="T51" fmla="*/ 234 h 258"/>
                  <a:gd name="T52" fmla="*/ 30 w 202"/>
                  <a:gd name="T53" fmla="*/ 218 h 258"/>
                  <a:gd name="T54" fmla="*/ 20 w 202"/>
                  <a:gd name="T55" fmla="*/ 210 h 258"/>
                  <a:gd name="T56" fmla="*/ 12 w 202"/>
                  <a:gd name="T57" fmla="*/ 202 h 258"/>
                  <a:gd name="T58" fmla="*/ 6 w 202"/>
                  <a:gd name="T59" fmla="*/ 192 h 258"/>
                  <a:gd name="T60" fmla="*/ 2 w 202"/>
                  <a:gd name="T61" fmla="*/ 184 h 258"/>
                  <a:gd name="T62" fmla="*/ 2 w 202"/>
                  <a:gd name="T63" fmla="*/ 184 h 258"/>
                  <a:gd name="T64" fmla="*/ 0 w 202"/>
                  <a:gd name="T65" fmla="*/ 174 h 258"/>
                  <a:gd name="T66" fmla="*/ 0 w 202"/>
                  <a:gd name="T67" fmla="*/ 162 h 258"/>
                  <a:gd name="T68" fmla="*/ 2 w 202"/>
                  <a:gd name="T69" fmla="*/ 148 h 258"/>
                  <a:gd name="T70" fmla="*/ 6 w 202"/>
                  <a:gd name="T71" fmla="*/ 134 h 258"/>
                  <a:gd name="T72" fmla="*/ 16 w 202"/>
                  <a:gd name="T73" fmla="*/ 104 h 258"/>
                  <a:gd name="T74" fmla="*/ 30 w 202"/>
                  <a:gd name="T75" fmla="*/ 72 h 258"/>
                  <a:gd name="T76" fmla="*/ 44 w 202"/>
                  <a:gd name="T77" fmla="*/ 44 h 258"/>
                  <a:gd name="T78" fmla="*/ 58 w 202"/>
                  <a:gd name="T79" fmla="*/ 22 h 258"/>
                  <a:gd name="T80" fmla="*/ 72 w 202"/>
                  <a:gd name="T81" fmla="*/ 0 h 2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2"/>
                  <a:gd name="T124" fmla="*/ 0 h 258"/>
                  <a:gd name="T125" fmla="*/ 202 w 202"/>
                  <a:gd name="T126" fmla="*/ 258 h 2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2" h="258">
                    <a:moveTo>
                      <a:pt x="72" y="0"/>
                    </a:moveTo>
                    <a:lnTo>
                      <a:pt x="72" y="0"/>
                    </a:lnTo>
                    <a:lnTo>
                      <a:pt x="86" y="12"/>
                    </a:lnTo>
                    <a:lnTo>
                      <a:pt x="122" y="44"/>
                    </a:lnTo>
                    <a:lnTo>
                      <a:pt x="140" y="64"/>
                    </a:lnTo>
                    <a:lnTo>
                      <a:pt x="160" y="86"/>
                    </a:lnTo>
                    <a:lnTo>
                      <a:pt x="174" y="108"/>
                    </a:lnTo>
                    <a:lnTo>
                      <a:pt x="180" y="120"/>
                    </a:lnTo>
                    <a:lnTo>
                      <a:pt x="184" y="130"/>
                    </a:lnTo>
                    <a:lnTo>
                      <a:pt x="196" y="168"/>
                    </a:lnTo>
                    <a:lnTo>
                      <a:pt x="200" y="184"/>
                    </a:lnTo>
                    <a:lnTo>
                      <a:pt x="202" y="200"/>
                    </a:lnTo>
                    <a:lnTo>
                      <a:pt x="202" y="214"/>
                    </a:lnTo>
                    <a:lnTo>
                      <a:pt x="198" y="226"/>
                    </a:lnTo>
                    <a:lnTo>
                      <a:pt x="190" y="236"/>
                    </a:lnTo>
                    <a:lnTo>
                      <a:pt x="178" y="246"/>
                    </a:lnTo>
                    <a:lnTo>
                      <a:pt x="168" y="252"/>
                    </a:lnTo>
                    <a:lnTo>
                      <a:pt x="156" y="256"/>
                    </a:lnTo>
                    <a:lnTo>
                      <a:pt x="144" y="258"/>
                    </a:lnTo>
                    <a:lnTo>
                      <a:pt x="130" y="258"/>
                    </a:lnTo>
                    <a:lnTo>
                      <a:pt x="118" y="258"/>
                    </a:lnTo>
                    <a:lnTo>
                      <a:pt x="104" y="254"/>
                    </a:lnTo>
                    <a:lnTo>
                      <a:pt x="76" y="246"/>
                    </a:lnTo>
                    <a:lnTo>
                      <a:pt x="52" y="234"/>
                    </a:lnTo>
                    <a:lnTo>
                      <a:pt x="30" y="218"/>
                    </a:lnTo>
                    <a:lnTo>
                      <a:pt x="20" y="210"/>
                    </a:lnTo>
                    <a:lnTo>
                      <a:pt x="12" y="202"/>
                    </a:lnTo>
                    <a:lnTo>
                      <a:pt x="6" y="192"/>
                    </a:lnTo>
                    <a:lnTo>
                      <a:pt x="2" y="184"/>
                    </a:lnTo>
                    <a:lnTo>
                      <a:pt x="0" y="174"/>
                    </a:lnTo>
                    <a:lnTo>
                      <a:pt x="0" y="162"/>
                    </a:lnTo>
                    <a:lnTo>
                      <a:pt x="2" y="148"/>
                    </a:lnTo>
                    <a:lnTo>
                      <a:pt x="6" y="134"/>
                    </a:lnTo>
                    <a:lnTo>
                      <a:pt x="16" y="104"/>
                    </a:lnTo>
                    <a:lnTo>
                      <a:pt x="30" y="72"/>
                    </a:lnTo>
                    <a:lnTo>
                      <a:pt x="44" y="44"/>
                    </a:lnTo>
                    <a:lnTo>
                      <a:pt x="58" y="22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05" name="Freeform 465"/>
              <p:cNvSpPr>
                <a:spLocks/>
              </p:cNvSpPr>
              <p:nvPr/>
            </p:nvSpPr>
            <p:spPr bwMode="auto">
              <a:xfrm>
                <a:off x="2298" y="3788"/>
                <a:ext cx="202" cy="258"/>
              </a:xfrm>
              <a:custGeom>
                <a:avLst/>
                <a:gdLst>
                  <a:gd name="T0" fmla="*/ 72 w 202"/>
                  <a:gd name="T1" fmla="*/ 0 h 258"/>
                  <a:gd name="T2" fmla="*/ 72 w 202"/>
                  <a:gd name="T3" fmla="*/ 0 h 258"/>
                  <a:gd name="T4" fmla="*/ 86 w 202"/>
                  <a:gd name="T5" fmla="*/ 12 h 258"/>
                  <a:gd name="T6" fmla="*/ 122 w 202"/>
                  <a:gd name="T7" fmla="*/ 44 h 258"/>
                  <a:gd name="T8" fmla="*/ 140 w 202"/>
                  <a:gd name="T9" fmla="*/ 64 h 258"/>
                  <a:gd name="T10" fmla="*/ 160 w 202"/>
                  <a:gd name="T11" fmla="*/ 86 h 258"/>
                  <a:gd name="T12" fmla="*/ 174 w 202"/>
                  <a:gd name="T13" fmla="*/ 108 h 258"/>
                  <a:gd name="T14" fmla="*/ 180 w 202"/>
                  <a:gd name="T15" fmla="*/ 120 h 258"/>
                  <a:gd name="T16" fmla="*/ 184 w 202"/>
                  <a:gd name="T17" fmla="*/ 130 h 258"/>
                  <a:gd name="T18" fmla="*/ 184 w 202"/>
                  <a:gd name="T19" fmla="*/ 130 h 258"/>
                  <a:gd name="T20" fmla="*/ 196 w 202"/>
                  <a:gd name="T21" fmla="*/ 168 h 258"/>
                  <a:gd name="T22" fmla="*/ 200 w 202"/>
                  <a:gd name="T23" fmla="*/ 184 h 258"/>
                  <a:gd name="T24" fmla="*/ 202 w 202"/>
                  <a:gd name="T25" fmla="*/ 200 h 258"/>
                  <a:gd name="T26" fmla="*/ 202 w 202"/>
                  <a:gd name="T27" fmla="*/ 214 h 258"/>
                  <a:gd name="T28" fmla="*/ 198 w 202"/>
                  <a:gd name="T29" fmla="*/ 226 h 258"/>
                  <a:gd name="T30" fmla="*/ 190 w 202"/>
                  <a:gd name="T31" fmla="*/ 236 h 258"/>
                  <a:gd name="T32" fmla="*/ 178 w 202"/>
                  <a:gd name="T33" fmla="*/ 246 h 258"/>
                  <a:gd name="T34" fmla="*/ 178 w 202"/>
                  <a:gd name="T35" fmla="*/ 246 h 258"/>
                  <a:gd name="T36" fmla="*/ 168 w 202"/>
                  <a:gd name="T37" fmla="*/ 252 h 258"/>
                  <a:gd name="T38" fmla="*/ 156 w 202"/>
                  <a:gd name="T39" fmla="*/ 256 h 258"/>
                  <a:gd name="T40" fmla="*/ 144 w 202"/>
                  <a:gd name="T41" fmla="*/ 258 h 258"/>
                  <a:gd name="T42" fmla="*/ 130 w 202"/>
                  <a:gd name="T43" fmla="*/ 258 h 258"/>
                  <a:gd name="T44" fmla="*/ 118 w 202"/>
                  <a:gd name="T45" fmla="*/ 258 h 258"/>
                  <a:gd name="T46" fmla="*/ 104 w 202"/>
                  <a:gd name="T47" fmla="*/ 254 h 258"/>
                  <a:gd name="T48" fmla="*/ 76 w 202"/>
                  <a:gd name="T49" fmla="*/ 246 h 258"/>
                  <a:gd name="T50" fmla="*/ 52 w 202"/>
                  <a:gd name="T51" fmla="*/ 234 h 258"/>
                  <a:gd name="T52" fmla="*/ 30 w 202"/>
                  <a:gd name="T53" fmla="*/ 218 h 258"/>
                  <a:gd name="T54" fmla="*/ 20 w 202"/>
                  <a:gd name="T55" fmla="*/ 210 h 258"/>
                  <a:gd name="T56" fmla="*/ 12 w 202"/>
                  <a:gd name="T57" fmla="*/ 202 h 258"/>
                  <a:gd name="T58" fmla="*/ 6 w 202"/>
                  <a:gd name="T59" fmla="*/ 192 h 258"/>
                  <a:gd name="T60" fmla="*/ 2 w 202"/>
                  <a:gd name="T61" fmla="*/ 184 h 258"/>
                  <a:gd name="T62" fmla="*/ 2 w 202"/>
                  <a:gd name="T63" fmla="*/ 184 h 258"/>
                  <a:gd name="T64" fmla="*/ 0 w 202"/>
                  <a:gd name="T65" fmla="*/ 174 h 258"/>
                  <a:gd name="T66" fmla="*/ 0 w 202"/>
                  <a:gd name="T67" fmla="*/ 162 h 258"/>
                  <a:gd name="T68" fmla="*/ 2 w 202"/>
                  <a:gd name="T69" fmla="*/ 148 h 258"/>
                  <a:gd name="T70" fmla="*/ 6 w 202"/>
                  <a:gd name="T71" fmla="*/ 134 h 258"/>
                  <a:gd name="T72" fmla="*/ 16 w 202"/>
                  <a:gd name="T73" fmla="*/ 104 h 258"/>
                  <a:gd name="T74" fmla="*/ 30 w 202"/>
                  <a:gd name="T75" fmla="*/ 72 h 258"/>
                  <a:gd name="T76" fmla="*/ 44 w 202"/>
                  <a:gd name="T77" fmla="*/ 44 h 258"/>
                  <a:gd name="T78" fmla="*/ 58 w 202"/>
                  <a:gd name="T79" fmla="*/ 22 h 258"/>
                  <a:gd name="T80" fmla="*/ 72 w 202"/>
                  <a:gd name="T81" fmla="*/ 0 h 2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2"/>
                  <a:gd name="T124" fmla="*/ 0 h 258"/>
                  <a:gd name="T125" fmla="*/ 202 w 202"/>
                  <a:gd name="T126" fmla="*/ 258 h 2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2" h="258">
                    <a:moveTo>
                      <a:pt x="72" y="0"/>
                    </a:moveTo>
                    <a:lnTo>
                      <a:pt x="72" y="0"/>
                    </a:lnTo>
                    <a:lnTo>
                      <a:pt x="86" y="12"/>
                    </a:lnTo>
                    <a:lnTo>
                      <a:pt x="122" y="44"/>
                    </a:lnTo>
                    <a:lnTo>
                      <a:pt x="140" y="64"/>
                    </a:lnTo>
                    <a:lnTo>
                      <a:pt x="160" y="86"/>
                    </a:lnTo>
                    <a:lnTo>
                      <a:pt x="174" y="108"/>
                    </a:lnTo>
                    <a:lnTo>
                      <a:pt x="180" y="120"/>
                    </a:lnTo>
                    <a:lnTo>
                      <a:pt x="184" y="130"/>
                    </a:lnTo>
                    <a:lnTo>
                      <a:pt x="196" y="168"/>
                    </a:lnTo>
                    <a:lnTo>
                      <a:pt x="200" y="184"/>
                    </a:lnTo>
                    <a:lnTo>
                      <a:pt x="202" y="200"/>
                    </a:lnTo>
                    <a:lnTo>
                      <a:pt x="202" y="214"/>
                    </a:lnTo>
                    <a:lnTo>
                      <a:pt x="198" y="226"/>
                    </a:lnTo>
                    <a:lnTo>
                      <a:pt x="190" y="236"/>
                    </a:lnTo>
                    <a:lnTo>
                      <a:pt x="178" y="246"/>
                    </a:lnTo>
                    <a:lnTo>
                      <a:pt x="168" y="252"/>
                    </a:lnTo>
                    <a:lnTo>
                      <a:pt x="156" y="256"/>
                    </a:lnTo>
                    <a:lnTo>
                      <a:pt x="144" y="258"/>
                    </a:lnTo>
                    <a:lnTo>
                      <a:pt x="130" y="258"/>
                    </a:lnTo>
                    <a:lnTo>
                      <a:pt x="118" y="258"/>
                    </a:lnTo>
                    <a:lnTo>
                      <a:pt x="104" y="254"/>
                    </a:lnTo>
                    <a:lnTo>
                      <a:pt x="76" y="246"/>
                    </a:lnTo>
                    <a:lnTo>
                      <a:pt x="52" y="234"/>
                    </a:lnTo>
                    <a:lnTo>
                      <a:pt x="30" y="218"/>
                    </a:lnTo>
                    <a:lnTo>
                      <a:pt x="20" y="210"/>
                    </a:lnTo>
                    <a:lnTo>
                      <a:pt x="12" y="202"/>
                    </a:lnTo>
                    <a:lnTo>
                      <a:pt x="6" y="192"/>
                    </a:lnTo>
                    <a:lnTo>
                      <a:pt x="2" y="184"/>
                    </a:lnTo>
                    <a:lnTo>
                      <a:pt x="0" y="174"/>
                    </a:lnTo>
                    <a:lnTo>
                      <a:pt x="0" y="162"/>
                    </a:lnTo>
                    <a:lnTo>
                      <a:pt x="2" y="148"/>
                    </a:lnTo>
                    <a:lnTo>
                      <a:pt x="6" y="134"/>
                    </a:lnTo>
                    <a:lnTo>
                      <a:pt x="16" y="104"/>
                    </a:lnTo>
                    <a:lnTo>
                      <a:pt x="30" y="72"/>
                    </a:lnTo>
                    <a:lnTo>
                      <a:pt x="44" y="44"/>
                    </a:lnTo>
                    <a:lnTo>
                      <a:pt x="58" y="22"/>
                    </a:lnTo>
                    <a:lnTo>
                      <a:pt x="7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06" name="Freeform 466"/>
              <p:cNvSpPr>
                <a:spLocks/>
              </p:cNvSpPr>
              <p:nvPr/>
            </p:nvSpPr>
            <p:spPr bwMode="auto">
              <a:xfrm>
                <a:off x="1942" y="3024"/>
                <a:ext cx="284" cy="380"/>
              </a:xfrm>
              <a:custGeom>
                <a:avLst/>
                <a:gdLst>
                  <a:gd name="T0" fmla="*/ 10 w 284"/>
                  <a:gd name="T1" fmla="*/ 66 h 380"/>
                  <a:gd name="T2" fmla="*/ 20 w 284"/>
                  <a:gd name="T3" fmla="*/ 48 h 380"/>
                  <a:gd name="T4" fmla="*/ 42 w 284"/>
                  <a:gd name="T5" fmla="*/ 26 h 380"/>
                  <a:gd name="T6" fmla="*/ 82 w 284"/>
                  <a:gd name="T7" fmla="*/ 8 h 380"/>
                  <a:gd name="T8" fmla="*/ 110 w 284"/>
                  <a:gd name="T9" fmla="*/ 2 h 380"/>
                  <a:gd name="T10" fmla="*/ 130 w 284"/>
                  <a:gd name="T11" fmla="*/ 0 h 380"/>
                  <a:gd name="T12" fmla="*/ 174 w 284"/>
                  <a:gd name="T13" fmla="*/ 2 h 380"/>
                  <a:gd name="T14" fmla="*/ 214 w 284"/>
                  <a:gd name="T15" fmla="*/ 12 h 380"/>
                  <a:gd name="T16" fmla="*/ 248 w 284"/>
                  <a:gd name="T17" fmla="*/ 36 h 380"/>
                  <a:gd name="T18" fmla="*/ 262 w 284"/>
                  <a:gd name="T19" fmla="*/ 54 h 380"/>
                  <a:gd name="T20" fmla="*/ 272 w 284"/>
                  <a:gd name="T21" fmla="*/ 76 h 380"/>
                  <a:gd name="T22" fmla="*/ 282 w 284"/>
                  <a:gd name="T23" fmla="*/ 104 h 380"/>
                  <a:gd name="T24" fmla="*/ 284 w 284"/>
                  <a:gd name="T25" fmla="*/ 134 h 380"/>
                  <a:gd name="T26" fmla="*/ 282 w 284"/>
                  <a:gd name="T27" fmla="*/ 164 h 380"/>
                  <a:gd name="T28" fmla="*/ 276 w 284"/>
                  <a:gd name="T29" fmla="*/ 174 h 380"/>
                  <a:gd name="T30" fmla="*/ 268 w 284"/>
                  <a:gd name="T31" fmla="*/ 194 h 380"/>
                  <a:gd name="T32" fmla="*/ 272 w 284"/>
                  <a:gd name="T33" fmla="*/ 208 h 380"/>
                  <a:gd name="T34" fmla="*/ 276 w 284"/>
                  <a:gd name="T35" fmla="*/ 230 h 380"/>
                  <a:gd name="T36" fmla="*/ 272 w 284"/>
                  <a:gd name="T37" fmla="*/ 256 h 380"/>
                  <a:gd name="T38" fmla="*/ 264 w 284"/>
                  <a:gd name="T39" fmla="*/ 272 h 380"/>
                  <a:gd name="T40" fmla="*/ 246 w 284"/>
                  <a:gd name="T41" fmla="*/ 332 h 380"/>
                  <a:gd name="T42" fmla="*/ 238 w 284"/>
                  <a:gd name="T43" fmla="*/ 362 h 380"/>
                  <a:gd name="T44" fmla="*/ 234 w 284"/>
                  <a:gd name="T45" fmla="*/ 370 h 380"/>
                  <a:gd name="T46" fmla="*/ 220 w 284"/>
                  <a:gd name="T47" fmla="*/ 378 h 380"/>
                  <a:gd name="T48" fmla="*/ 192 w 284"/>
                  <a:gd name="T49" fmla="*/ 380 h 380"/>
                  <a:gd name="T50" fmla="*/ 172 w 284"/>
                  <a:gd name="T51" fmla="*/ 378 h 380"/>
                  <a:gd name="T52" fmla="*/ 144 w 284"/>
                  <a:gd name="T53" fmla="*/ 370 h 380"/>
                  <a:gd name="T54" fmla="*/ 114 w 284"/>
                  <a:gd name="T55" fmla="*/ 354 h 380"/>
                  <a:gd name="T56" fmla="*/ 84 w 284"/>
                  <a:gd name="T57" fmla="*/ 332 h 380"/>
                  <a:gd name="T58" fmla="*/ 56 w 284"/>
                  <a:gd name="T59" fmla="*/ 302 h 380"/>
                  <a:gd name="T60" fmla="*/ 46 w 284"/>
                  <a:gd name="T61" fmla="*/ 282 h 380"/>
                  <a:gd name="T62" fmla="*/ 30 w 284"/>
                  <a:gd name="T63" fmla="*/ 238 h 380"/>
                  <a:gd name="T64" fmla="*/ 20 w 284"/>
                  <a:gd name="T65" fmla="*/ 180 h 380"/>
                  <a:gd name="T66" fmla="*/ 20 w 284"/>
                  <a:gd name="T67" fmla="*/ 164 h 380"/>
                  <a:gd name="T68" fmla="*/ 10 w 284"/>
                  <a:gd name="T69" fmla="*/ 152 h 380"/>
                  <a:gd name="T70" fmla="*/ 2 w 284"/>
                  <a:gd name="T71" fmla="*/ 128 h 380"/>
                  <a:gd name="T72" fmla="*/ 2 w 284"/>
                  <a:gd name="T73" fmla="*/ 90 h 3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4"/>
                  <a:gd name="T112" fmla="*/ 0 h 380"/>
                  <a:gd name="T113" fmla="*/ 284 w 284"/>
                  <a:gd name="T114" fmla="*/ 380 h 3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4" h="380">
                    <a:moveTo>
                      <a:pt x="10" y="66"/>
                    </a:moveTo>
                    <a:lnTo>
                      <a:pt x="10" y="66"/>
                    </a:lnTo>
                    <a:lnTo>
                      <a:pt x="14" y="58"/>
                    </a:lnTo>
                    <a:lnTo>
                      <a:pt x="20" y="48"/>
                    </a:lnTo>
                    <a:lnTo>
                      <a:pt x="30" y="38"/>
                    </a:lnTo>
                    <a:lnTo>
                      <a:pt x="42" y="26"/>
                    </a:lnTo>
                    <a:lnTo>
                      <a:pt x="60" y="16"/>
                    </a:lnTo>
                    <a:lnTo>
                      <a:pt x="82" y="8"/>
                    </a:lnTo>
                    <a:lnTo>
                      <a:pt x="96" y="4"/>
                    </a:lnTo>
                    <a:lnTo>
                      <a:pt x="110" y="2"/>
                    </a:lnTo>
                    <a:lnTo>
                      <a:pt x="130" y="0"/>
                    </a:lnTo>
                    <a:lnTo>
                      <a:pt x="152" y="0"/>
                    </a:lnTo>
                    <a:lnTo>
                      <a:pt x="174" y="2"/>
                    </a:lnTo>
                    <a:lnTo>
                      <a:pt x="194" y="6"/>
                    </a:lnTo>
                    <a:lnTo>
                      <a:pt x="214" y="12"/>
                    </a:lnTo>
                    <a:lnTo>
                      <a:pt x="232" y="22"/>
                    </a:lnTo>
                    <a:lnTo>
                      <a:pt x="248" y="36"/>
                    </a:lnTo>
                    <a:lnTo>
                      <a:pt x="256" y="44"/>
                    </a:lnTo>
                    <a:lnTo>
                      <a:pt x="262" y="54"/>
                    </a:lnTo>
                    <a:lnTo>
                      <a:pt x="272" y="76"/>
                    </a:lnTo>
                    <a:lnTo>
                      <a:pt x="278" y="90"/>
                    </a:lnTo>
                    <a:lnTo>
                      <a:pt x="282" y="104"/>
                    </a:lnTo>
                    <a:lnTo>
                      <a:pt x="284" y="118"/>
                    </a:lnTo>
                    <a:lnTo>
                      <a:pt x="284" y="134"/>
                    </a:lnTo>
                    <a:lnTo>
                      <a:pt x="284" y="148"/>
                    </a:lnTo>
                    <a:lnTo>
                      <a:pt x="282" y="164"/>
                    </a:lnTo>
                    <a:lnTo>
                      <a:pt x="276" y="174"/>
                    </a:lnTo>
                    <a:lnTo>
                      <a:pt x="268" y="194"/>
                    </a:lnTo>
                    <a:lnTo>
                      <a:pt x="270" y="200"/>
                    </a:lnTo>
                    <a:lnTo>
                      <a:pt x="272" y="208"/>
                    </a:lnTo>
                    <a:lnTo>
                      <a:pt x="276" y="218"/>
                    </a:lnTo>
                    <a:lnTo>
                      <a:pt x="276" y="230"/>
                    </a:lnTo>
                    <a:lnTo>
                      <a:pt x="276" y="242"/>
                    </a:lnTo>
                    <a:lnTo>
                      <a:pt x="272" y="256"/>
                    </a:lnTo>
                    <a:lnTo>
                      <a:pt x="264" y="272"/>
                    </a:lnTo>
                    <a:lnTo>
                      <a:pt x="254" y="302"/>
                    </a:lnTo>
                    <a:lnTo>
                      <a:pt x="246" y="332"/>
                    </a:lnTo>
                    <a:lnTo>
                      <a:pt x="238" y="362"/>
                    </a:lnTo>
                    <a:lnTo>
                      <a:pt x="236" y="366"/>
                    </a:lnTo>
                    <a:lnTo>
                      <a:pt x="234" y="370"/>
                    </a:lnTo>
                    <a:lnTo>
                      <a:pt x="228" y="374"/>
                    </a:lnTo>
                    <a:lnTo>
                      <a:pt x="220" y="378"/>
                    </a:lnTo>
                    <a:lnTo>
                      <a:pt x="208" y="380"/>
                    </a:lnTo>
                    <a:lnTo>
                      <a:pt x="192" y="380"/>
                    </a:lnTo>
                    <a:lnTo>
                      <a:pt x="172" y="378"/>
                    </a:lnTo>
                    <a:lnTo>
                      <a:pt x="160" y="376"/>
                    </a:lnTo>
                    <a:lnTo>
                      <a:pt x="144" y="370"/>
                    </a:lnTo>
                    <a:lnTo>
                      <a:pt x="130" y="364"/>
                    </a:lnTo>
                    <a:lnTo>
                      <a:pt x="114" y="354"/>
                    </a:lnTo>
                    <a:lnTo>
                      <a:pt x="100" y="344"/>
                    </a:lnTo>
                    <a:lnTo>
                      <a:pt x="84" y="332"/>
                    </a:lnTo>
                    <a:lnTo>
                      <a:pt x="70" y="318"/>
                    </a:lnTo>
                    <a:lnTo>
                      <a:pt x="56" y="302"/>
                    </a:lnTo>
                    <a:lnTo>
                      <a:pt x="46" y="282"/>
                    </a:lnTo>
                    <a:lnTo>
                      <a:pt x="36" y="260"/>
                    </a:lnTo>
                    <a:lnTo>
                      <a:pt x="30" y="238"/>
                    </a:lnTo>
                    <a:lnTo>
                      <a:pt x="26" y="216"/>
                    </a:lnTo>
                    <a:lnTo>
                      <a:pt x="20" y="180"/>
                    </a:lnTo>
                    <a:lnTo>
                      <a:pt x="20" y="164"/>
                    </a:lnTo>
                    <a:lnTo>
                      <a:pt x="14" y="160"/>
                    </a:lnTo>
                    <a:lnTo>
                      <a:pt x="10" y="152"/>
                    </a:lnTo>
                    <a:lnTo>
                      <a:pt x="4" y="142"/>
                    </a:lnTo>
                    <a:lnTo>
                      <a:pt x="2" y="128"/>
                    </a:lnTo>
                    <a:lnTo>
                      <a:pt x="0" y="110"/>
                    </a:lnTo>
                    <a:lnTo>
                      <a:pt x="2" y="90"/>
                    </a:lnTo>
                    <a:lnTo>
                      <a:pt x="10" y="66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07" name="Freeform 467"/>
              <p:cNvSpPr>
                <a:spLocks/>
              </p:cNvSpPr>
              <p:nvPr/>
            </p:nvSpPr>
            <p:spPr bwMode="auto">
              <a:xfrm>
                <a:off x="1942" y="3024"/>
                <a:ext cx="284" cy="380"/>
              </a:xfrm>
              <a:custGeom>
                <a:avLst/>
                <a:gdLst>
                  <a:gd name="T0" fmla="*/ 10 w 284"/>
                  <a:gd name="T1" fmla="*/ 66 h 380"/>
                  <a:gd name="T2" fmla="*/ 20 w 284"/>
                  <a:gd name="T3" fmla="*/ 48 h 380"/>
                  <a:gd name="T4" fmla="*/ 42 w 284"/>
                  <a:gd name="T5" fmla="*/ 26 h 380"/>
                  <a:gd name="T6" fmla="*/ 82 w 284"/>
                  <a:gd name="T7" fmla="*/ 8 h 380"/>
                  <a:gd name="T8" fmla="*/ 110 w 284"/>
                  <a:gd name="T9" fmla="*/ 2 h 380"/>
                  <a:gd name="T10" fmla="*/ 130 w 284"/>
                  <a:gd name="T11" fmla="*/ 0 h 380"/>
                  <a:gd name="T12" fmla="*/ 174 w 284"/>
                  <a:gd name="T13" fmla="*/ 2 h 380"/>
                  <a:gd name="T14" fmla="*/ 214 w 284"/>
                  <a:gd name="T15" fmla="*/ 12 h 380"/>
                  <a:gd name="T16" fmla="*/ 248 w 284"/>
                  <a:gd name="T17" fmla="*/ 36 h 380"/>
                  <a:gd name="T18" fmla="*/ 262 w 284"/>
                  <a:gd name="T19" fmla="*/ 54 h 380"/>
                  <a:gd name="T20" fmla="*/ 272 w 284"/>
                  <a:gd name="T21" fmla="*/ 76 h 380"/>
                  <a:gd name="T22" fmla="*/ 282 w 284"/>
                  <a:gd name="T23" fmla="*/ 104 h 380"/>
                  <a:gd name="T24" fmla="*/ 284 w 284"/>
                  <a:gd name="T25" fmla="*/ 134 h 380"/>
                  <a:gd name="T26" fmla="*/ 282 w 284"/>
                  <a:gd name="T27" fmla="*/ 164 h 380"/>
                  <a:gd name="T28" fmla="*/ 276 w 284"/>
                  <a:gd name="T29" fmla="*/ 174 h 380"/>
                  <a:gd name="T30" fmla="*/ 268 w 284"/>
                  <a:gd name="T31" fmla="*/ 194 h 380"/>
                  <a:gd name="T32" fmla="*/ 272 w 284"/>
                  <a:gd name="T33" fmla="*/ 208 h 380"/>
                  <a:gd name="T34" fmla="*/ 276 w 284"/>
                  <a:gd name="T35" fmla="*/ 230 h 380"/>
                  <a:gd name="T36" fmla="*/ 272 w 284"/>
                  <a:gd name="T37" fmla="*/ 256 h 380"/>
                  <a:gd name="T38" fmla="*/ 264 w 284"/>
                  <a:gd name="T39" fmla="*/ 272 h 380"/>
                  <a:gd name="T40" fmla="*/ 246 w 284"/>
                  <a:gd name="T41" fmla="*/ 332 h 380"/>
                  <a:gd name="T42" fmla="*/ 238 w 284"/>
                  <a:gd name="T43" fmla="*/ 362 h 380"/>
                  <a:gd name="T44" fmla="*/ 234 w 284"/>
                  <a:gd name="T45" fmla="*/ 370 h 380"/>
                  <a:gd name="T46" fmla="*/ 220 w 284"/>
                  <a:gd name="T47" fmla="*/ 378 h 380"/>
                  <a:gd name="T48" fmla="*/ 192 w 284"/>
                  <a:gd name="T49" fmla="*/ 380 h 380"/>
                  <a:gd name="T50" fmla="*/ 172 w 284"/>
                  <a:gd name="T51" fmla="*/ 378 h 380"/>
                  <a:gd name="T52" fmla="*/ 144 w 284"/>
                  <a:gd name="T53" fmla="*/ 370 h 380"/>
                  <a:gd name="T54" fmla="*/ 114 w 284"/>
                  <a:gd name="T55" fmla="*/ 354 h 380"/>
                  <a:gd name="T56" fmla="*/ 84 w 284"/>
                  <a:gd name="T57" fmla="*/ 332 h 380"/>
                  <a:gd name="T58" fmla="*/ 56 w 284"/>
                  <a:gd name="T59" fmla="*/ 302 h 380"/>
                  <a:gd name="T60" fmla="*/ 46 w 284"/>
                  <a:gd name="T61" fmla="*/ 282 h 380"/>
                  <a:gd name="T62" fmla="*/ 30 w 284"/>
                  <a:gd name="T63" fmla="*/ 238 h 380"/>
                  <a:gd name="T64" fmla="*/ 20 w 284"/>
                  <a:gd name="T65" fmla="*/ 180 h 380"/>
                  <a:gd name="T66" fmla="*/ 20 w 284"/>
                  <a:gd name="T67" fmla="*/ 164 h 380"/>
                  <a:gd name="T68" fmla="*/ 10 w 284"/>
                  <a:gd name="T69" fmla="*/ 152 h 380"/>
                  <a:gd name="T70" fmla="*/ 2 w 284"/>
                  <a:gd name="T71" fmla="*/ 128 h 380"/>
                  <a:gd name="T72" fmla="*/ 2 w 284"/>
                  <a:gd name="T73" fmla="*/ 90 h 3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4"/>
                  <a:gd name="T112" fmla="*/ 0 h 380"/>
                  <a:gd name="T113" fmla="*/ 284 w 284"/>
                  <a:gd name="T114" fmla="*/ 380 h 3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4" h="380">
                    <a:moveTo>
                      <a:pt x="10" y="66"/>
                    </a:moveTo>
                    <a:lnTo>
                      <a:pt x="10" y="66"/>
                    </a:lnTo>
                    <a:lnTo>
                      <a:pt x="14" y="58"/>
                    </a:lnTo>
                    <a:lnTo>
                      <a:pt x="20" y="48"/>
                    </a:lnTo>
                    <a:lnTo>
                      <a:pt x="30" y="38"/>
                    </a:lnTo>
                    <a:lnTo>
                      <a:pt x="42" y="26"/>
                    </a:lnTo>
                    <a:lnTo>
                      <a:pt x="60" y="16"/>
                    </a:lnTo>
                    <a:lnTo>
                      <a:pt x="82" y="8"/>
                    </a:lnTo>
                    <a:lnTo>
                      <a:pt x="96" y="4"/>
                    </a:lnTo>
                    <a:lnTo>
                      <a:pt x="110" y="2"/>
                    </a:lnTo>
                    <a:lnTo>
                      <a:pt x="130" y="0"/>
                    </a:lnTo>
                    <a:lnTo>
                      <a:pt x="152" y="0"/>
                    </a:lnTo>
                    <a:lnTo>
                      <a:pt x="174" y="2"/>
                    </a:lnTo>
                    <a:lnTo>
                      <a:pt x="194" y="6"/>
                    </a:lnTo>
                    <a:lnTo>
                      <a:pt x="214" y="12"/>
                    </a:lnTo>
                    <a:lnTo>
                      <a:pt x="232" y="22"/>
                    </a:lnTo>
                    <a:lnTo>
                      <a:pt x="248" y="36"/>
                    </a:lnTo>
                    <a:lnTo>
                      <a:pt x="256" y="44"/>
                    </a:lnTo>
                    <a:lnTo>
                      <a:pt x="262" y="54"/>
                    </a:lnTo>
                    <a:lnTo>
                      <a:pt x="272" y="76"/>
                    </a:lnTo>
                    <a:lnTo>
                      <a:pt x="278" y="90"/>
                    </a:lnTo>
                    <a:lnTo>
                      <a:pt x="282" y="104"/>
                    </a:lnTo>
                    <a:lnTo>
                      <a:pt x="284" y="118"/>
                    </a:lnTo>
                    <a:lnTo>
                      <a:pt x="284" y="134"/>
                    </a:lnTo>
                    <a:lnTo>
                      <a:pt x="284" y="148"/>
                    </a:lnTo>
                    <a:lnTo>
                      <a:pt x="282" y="164"/>
                    </a:lnTo>
                    <a:lnTo>
                      <a:pt x="276" y="174"/>
                    </a:lnTo>
                    <a:lnTo>
                      <a:pt x="268" y="194"/>
                    </a:lnTo>
                    <a:lnTo>
                      <a:pt x="270" y="200"/>
                    </a:lnTo>
                    <a:lnTo>
                      <a:pt x="272" y="208"/>
                    </a:lnTo>
                    <a:lnTo>
                      <a:pt x="276" y="218"/>
                    </a:lnTo>
                    <a:lnTo>
                      <a:pt x="276" y="230"/>
                    </a:lnTo>
                    <a:lnTo>
                      <a:pt x="276" y="242"/>
                    </a:lnTo>
                    <a:lnTo>
                      <a:pt x="272" y="256"/>
                    </a:lnTo>
                    <a:lnTo>
                      <a:pt x="264" y="272"/>
                    </a:lnTo>
                    <a:lnTo>
                      <a:pt x="254" y="302"/>
                    </a:lnTo>
                    <a:lnTo>
                      <a:pt x="246" y="332"/>
                    </a:lnTo>
                    <a:lnTo>
                      <a:pt x="238" y="362"/>
                    </a:lnTo>
                    <a:lnTo>
                      <a:pt x="236" y="366"/>
                    </a:lnTo>
                    <a:lnTo>
                      <a:pt x="234" y="370"/>
                    </a:lnTo>
                    <a:lnTo>
                      <a:pt x="228" y="374"/>
                    </a:lnTo>
                    <a:lnTo>
                      <a:pt x="220" y="378"/>
                    </a:lnTo>
                    <a:lnTo>
                      <a:pt x="208" y="380"/>
                    </a:lnTo>
                    <a:lnTo>
                      <a:pt x="192" y="380"/>
                    </a:lnTo>
                    <a:lnTo>
                      <a:pt x="172" y="378"/>
                    </a:lnTo>
                    <a:lnTo>
                      <a:pt x="160" y="376"/>
                    </a:lnTo>
                    <a:lnTo>
                      <a:pt x="144" y="370"/>
                    </a:lnTo>
                    <a:lnTo>
                      <a:pt x="130" y="364"/>
                    </a:lnTo>
                    <a:lnTo>
                      <a:pt x="114" y="354"/>
                    </a:lnTo>
                    <a:lnTo>
                      <a:pt x="100" y="344"/>
                    </a:lnTo>
                    <a:lnTo>
                      <a:pt x="84" y="332"/>
                    </a:lnTo>
                    <a:lnTo>
                      <a:pt x="70" y="318"/>
                    </a:lnTo>
                    <a:lnTo>
                      <a:pt x="56" y="302"/>
                    </a:lnTo>
                    <a:lnTo>
                      <a:pt x="46" y="282"/>
                    </a:lnTo>
                    <a:lnTo>
                      <a:pt x="36" y="260"/>
                    </a:lnTo>
                    <a:lnTo>
                      <a:pt x="30" y="238"/>
                    </a:lnTo>
                    <a:lnTo>
                      <a:pt x="26" y="216"/>
                    </a:lnTo>
                    <a:lnTo>
                      <a:pt x="20" y="180"/>
                    </a:lnTo>
                    <a:lnTo>
                      <a:pt x="20" y="164"/>
                    </a:lnTo>
                    <a:lnTo>
                      <a:pt x="14" y="160"/>
                    </a:lnTo>
                    <a:lnTo>
                      <a:pt x="10" y="152"/>
                    </a:lnTo>
                    <a:lnTo>
                      <a:pt x="4" y="142"/>
                    </a:lnTo>
                    <a:lnTo>
                      <a:pt x="2" y="128"/>
                    </a:lnTo>
                    <a:lnTo>
                      <a:pt x="0" y="110"/>
                    </a:lnTo>
                    <a:lnTo>
                      <a:pt x="2" y="90"/>
                    </a:lnTo>
                    <a:lnTo>
                      <a:pt x="10" y="6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08" name="Freeform 468"/>
              <p:cNvSpPr>
                <a:spLocks/>
              </p:cNvSpPr>
              <p:nvPr/>
            </p:nvSpPr>
            <p:spPr bwMode="auto">
              <a:xfrm>
                <a:off x="1910" y="3156"/>
                <a:ext cx="232" cy="488"/>
              </a:xfrm>
              <a:custGeom>
                <a:avLst/>
                <a:gdLst>
                  <a:gd name="T0" fmla="*/ 38 w 232"/>
                  <a:gd name="T1" fmla="*/ 0 h 488"/>
                  <a:gd name="T2" fmla="*/ 38 w 232"/>
                  <a:gd name="T3" fmla="*/ 0 h 488"/>
                  <a:gd name="T4" fmla="*/ 38 w 232"/>
                  <a:gd name="T5" fmla="*/ 30 h 488"/>
                  <a:gd name="T6" fmla="*/ 40 w 232"/>
                  <a:gd name="T7" fmla="*/ 62 h 488"/>
                  <a:gd name="T8" fmla="*/ 40 w 232"/>
                  <a:gd name="T9" fmla="*/ 102 h 488"/>
                  <a:gd name="T10" fmla="*/ 36 w 232"/>
                  <a:gd name="T11" fmla="*/ 148 h 488"/>
                  <a:gd name="T12" fmla="*/ 32 w 232"/>
                  <a:gd name="T13" fmla="*/ 194 h 488"/>
                  <a:gd name="T14" fmla="*/ 24 w 232"/>
                  <a:gd name="T15" fmla="*/ 240 h 488"/>
                  <a:gd name="T16" fmla="*/ 18 w 232"/>
                  <a:gd name="T17" fmla="*/ 260 h 488"/>
                  <a:gd name="T18" fmla="*/ 10 w 232"/>
                  <a:gd name="T19" fmla="*/ 280 h 488"/>
                  <a:gd name="T20" fmla="*/ 10 w 232"/>
                  <a:gd name="T21" fmla="*/ 280 h 488"/>
                  <a:gd name="T22" fmla="*/ 12 w 232"/>
                  <a:gd name="T23" fmla="*/ 288 h 488"/>
                  <a:gd name="T24" fmla="*/ 12 w 232"/>
                  <a:gd name="T25" fmla="*/ 306 h 488"/>
                  <a:gd name="T26" fmla="*/ 12 w 232"/>
                  <a:gd name="T27" fmla="*/ 316 h 488"/>
                  <a:gd name="T28" fmla="*/ 10 w 232"/>
                  <a:gd name="T29" fmla="*/ 328 h 488"/>
                  <a:gd name="T30" fmla="*/ 6 w 232"/>
                  <a:gd name="T31" fmla="*/ 336 h 488"/>
                  <a:gd name="T32" fmla="*/ 0 w 232"/>
                  <a:gd name="T33" fmla="*/ 344 h 488"/>
                  <a:gd name="T34" fmla="*/ 0 w 232"/>
                  <a:gd name="T35" fmla="*/ 344 h 488"/>
                  <a:gd name="T36" fmla="*/ 8 w 232"/>
                  <a:gd name="T37" fmla="*/ 358 h 488"/>
                  <a:gd name="T38" fmla="*/ 30 w 232"/>
                  <a:gd name="T39" fmla="*/ 390 h 488"/>
                  <a:gd name="T40" fmla="*/ 44 w 232"/>
                  <a:gd name="T41" fmla="*/ 410 h 488"/>
                  <a:gd name="T42" fmla="*/ 60 w 232"/>
                  <a:gd name="T43" fmla="*/ 430 h 488"/>
                  <a:gd name="T44" fmla="*/ 76 w 232"/>
                  <a:gd name="T45" fmla="*/ 448 h 488"/>
                  <a:gd name="T46" fmla="*/ 94 w 232"/>
                  <a:gd name="T47" fmla="*/ 466 h 488"/>
                  <a:gd name="T48" fmla="*/ 112 w 232"/>
                  <a:gd name="T49" fmla="*/ 478 h 488"/>
                  <a:gd name="T50" fmla="*/ 122 w 232"/>
                  <a:gd name="T51" fmla="*/ 484 h 488"/>
                  <a:gd name="T52" fmla="*/ 130 w 232"/>
                  <a:gd name="T53" fmla="*/ 486 h 488"/>
                  <a:gd name="T54" fmla="*/ 138 w 232"/>
                  <a:gd name="T55" fmla="*/ 488 h 488"/>
                  <a:gd name="T56" fmla="*/ 146 w 232"/>
                  <a:gd name="T57" fmla="*/ 488 h 488"/>
                  <a:gd name="T58" fmla="*/ 154 w 232"/>
                  <a:gd name="T59" fmla="*/ 486 h 488"/>
                  <a:gd name="T60" fmla="*/ 162 w 232"/>
                  <a:gd name="T61" fmla="*/ 480 h 488"/>
                  <a:gd name="T62" fmla="*/ 168 w 232"/>
                  <a:gd name="T63" fmla="*/ 474 h 488"/>
                  <a:gd name="T64" fmla="*/ 176 w 232"/>
                  <a:gd name="T65" fmla="*/ 464 h 488"/>
                  <a:gd name="T66" fmla="*/ 180 w 232"/>
                  <a:gd name="T67" fmla="*/ 452 h 488"/>
                  <a:gd name="T68" fmla="*/ 186 w 232"/>
                  <a:gd name="T69" fmla="*/ 438 h 488"/>
                  <a:gd name="T70" fmla="*/ 190 w 232"/>
                  <a:gd name="T71" fmla="*/ 420 h 488"/>
                  <a:gd name="T72" fmla="*/ 194 w 232"/>
                  <a:gd name="T73" fmla="*/ 398 h 488"/>
                  <a:gd name="T74" fmla="*/ 196 w 232"/>
                  <a:gd name="T75" fmla="*/ 374 h 488"/>
                  <a:gd name="T76" fmla="*/ 198 w 232"/>
                  <a:gd name="T77" fmla="*/ 346 h 488"/>
                  <a:gd name="T78" fmla="*/ 198 w 232"/>
                  <a:gd name="T79" fmla="*/ 346 h 488"/>
                  <a:gd name="T80" fmla="*/ 198 w 232"/>
                  <a:gd name="T81" fmla="*/ 342 h 488"/>
                  <a:gd name="T82" fmla="*/ 200 w 232"/>
                  <a:gd name="T83" fmla="*/ 320 h 488"/>
                  <a:gd name="T84" fmla="*/ 200 w 232"/>
                  <a:gd name="T85" fmla="*/ 320 h 488"/>
                  <a:gd name="T86" fmla="*/ 204 w 232"/>
                  <a:gd name="T87" fmla="*/ 270 h 488"/>
                  <a:gd name="T88" fmla="*/ 206 w 232"/>
                  <a:gd name="T89" fmla="*/ 242 h 488"/>
                  <a:gd name="T90" fmla="*/ 208 w 232"/>
                  <a:gd name="T91" fmla="*/ 216 h 488"/>
                  <a:gd name="T92" fmla="*/ 208 w 232"/>
                  <a:gd name="T93" fmla="*/ 216 h 488"/>
                  <a:gd name="T94" fmla="*/ 208 w 232"/>
                  <a:gd name="T95" fmla="*/ 206 h 488"/>
                  <a:gd name="T96" fmla="*/ 210 w 232"/>
                  <a:gd name="T97" fmla="*/ 196 h 488"/>
                  <a:gd name="T98" fmla="*/ 218 w 232"/>
                  <a:gd name="T99" fmla="*/ 178 h 488"/>
                  <a:gd name="T100" fmla="*/ 228 w 232"/>
                  <a:gd name="T101" fmla="*/ 164 h 488"/>
                  <a:gd name="T102" fmla="*/ 232 w 232"/>
                  <a:gd name="T103" fmla="*/ 160 h 488"/>
                  <a:gd name="T104" fmla="*/ 38 w 232"/>
                  <a:gd name="T105" fmla="*/ 0 h 48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2"/>
                  <a:gd name="T160" fmla="*/ 0 h 488"/>
                  <a:gd name="T161" fmla="*/ 232 w 232"/>
                  <a:gd name="T162" fmla="*/ 488 h 488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2" h="488">
                    <a:moveTo>
                      <a:pt x="38" y="0"/>
                    </a:moveTo>
                    <a:lnTo>
                      <a:pt x="38" y="0"/>
                    </a:lnTo>
                    <a:lnTo>
                      <a:pt x="38" y="30"/>
                    </a:lnTo>
                    <a:lnTo>
                      <a:pt x="40" y="62"/>
                    </a:lnTo>
                    <a:lnTo>
                      <a:pt x="40" y="102"/>
                    </a:lnTo>
                    <a:lnTo>
                      <a:pt x="36" y="148"/>
                    </a:lnTo>
                    <a:lnTo>
                      <a:pt x="32" y="194"/>
                    </a:lnTo>
                    <a:lnTo>
                      <a:pt x="24" y="240"/>
                    </a:lnTo>
                    <a:lnTo>
                      <a:pt x="18" y="260"/>
                    </a:lnTo>
                    <a:lnTo>
                      <a:pt x="10" y="280"/>
                    </a:lnTo>
                    <a:lnTo>
                      <a:pt x="12" y="288"/>
                    </a:lnTo>
                    <a:lnTo>
                      <a:pt x="12" y="306"/>
                    </a:lnTo>
                    <a:lnTo>
                      <a:pt x="12" y="316"/>
                    </a:lnTo>
                    <a:lnTo>
                      <a:pt x="10" y="328"/>
                    </a:lnTo>
                    <a:lnTo>
                      <a:pt x="6" y="336"/>
                    </a:lnTo>
                    <a:lnTo>
                      <a:pt x="0" y="344"/>
                    </a:lnTo>
                    <a:lnTo>
                      <a:pt x="8" y="358"/>
                    </a:lnTo>
                    <a:lnTo>
                      <a:pt x="30" y="390"/>
                    </a:lnTo>
                    <a:lnTo>
                      <a:pt x="44" y="410"/>
                    </a:lnTo>
                    <a:lnTo>
                      <a:pt x="60" y="430"/>
                    </a:lnTo>
                    <a:lnTo>
                      <a:pt x="76" y="448"/>
                    </a:lnTo>
                    <a:lnTo>
                      <a:pt x="94" y="466"/>
                    </a:lnTo>
                    <a:lnTo>
                      <a:pt x="112" y="478"/>
                    </a:lnTo>
                    <a:lnTo>
                      <a:pt x="122" y="484"/>
                    </a:lnTo>
                    <a:lnTo>
                      <a:pt x="130" y="486"/>
                    </a:lnTo>
                    <a:lnTo>
                      <a:pt x="138" y="488"/>
                    </a:lnTo>
                    <a:lnTo>
                      <a:pt x="146" y="488"/>
                    </a:lnTo>
                    <a:lnTo>
                      <a:pt x="154" y="486"/>
                    </a:lnTo>
                    <a:lnTo>
                      <a:pt x="162" y="480"/>
                    </a:lnTo>
                    <a:lnTo>
                      <a:pt x="168" y="474"/>
                    </a:lnTo>
                    <a:lnTo>
                      <a:pt x="176" y="464"/>
                    </a:lnTo>
                    <a:lnTo>
                      <a:pt x="180" y="452"/>
                    </a:lnTo>
                    <a:lnTo>
                      <a:pt x="186" y="438"/>
                    </a:lnTo>
                    <a:lnTo>
                      <a:pt x="190" y="420"/>
                    </a:lnTo>
                    <a:lnTo>
                      <a:pt x="194" y="398"/>
                    </a:lnTo>
                    <a:lnTo>
                      <a:pt x="196" y="374"/>
                    </a:lnTo>
                    <a:lnTo>
                      <a:pt x="198" y="346"/>
                    </a:lnTo>
                    <a:lnTo>
                      <a:pt x="198" y="342"/>
                    </a:lnTo>
                    <a:lnTo>
                      <a:pt x="200" y="320"/>
                    </a:lnTo>
                    <a:lnTo>
                      <a:pt x="204" y="270"/>
                    </a:lnTo>
                    <a:lnTo>
                      <a:pt x="206" y="242"/>
                    </a:lnTo>
                    <a:lnTo>
                      <a:pt x="208" y="216"/>
                    </a:lnTo>
                    <a:lnTo>
                      <a:pt x="208" y="206"/>
                    </a:lnTo>
                    <a:lnTo>
                      <a:pt x="210" y="196"/>
                    </a:lnTo>
                    <a:lnTo>
                      <a:pt x="218" y="178"/>
                    </a:lnTo>
                    <a:lnTo>
                      <a:pt x="228" y="164"/>
                    </a:lnTo>
                    <a:lnTo>
                      <a:pt x="232" y="16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09" name="Freeform 469"/>
              <p:cNvSpPr>
                <a:spLocks/>
              </p:cNvSpPr>
              <p:nvPr/>
            </p:nvSpPr>
            <p:spPr bwMode="auto">
              <a:xfrm>
                <a:off x="1862" y="3368"/>
                <a:ext cx="312" cy="526"/>
              </a:xfrm>
              <a:custGeom>
                <a:avLst/>
                <a:gdLst>
                  <a:gd name="T0" fmla="*/ 184 w 312"/>
                  <a:gd name="T1" fmla="*/ 106 h 526"/>
                  <a:gd name="T2" fmla="*/ 184 w 312"/>
                  <a:gd name="T3" fmla="*/ 106 h 526"/>
                  <a:gd name="T4" fmla="*/ 162 w 312"/>
                  <a:gd name="T5" fmla="*/ 94 h 526"/>
                  <a:gd name="T6" fmla="*/ 140 w 312"/>
                  <a:gd name="T7" fmla="*/ 78 h 526"/>
                  <a:gd name="T8" fmla="*/ 120 w 312"/>
                  <a:gd name="T9" fmla="*/ 60 h 526"/>
                  <a:gd name="T10" fmla="*/ 102 w 312"/>
                  <a:gd name="T11" fmla="*/ 42 h 526"/>
                  <a:gd name="T12" fmla="*/ 76 w 312"/>
                  <a:gd name="T13" fmla="*/ 12 h 526"/>
                  <a:gd name="T14" fmla="*/ 66 w 312"/>
                  <a:gd name="T15" fmla="*/ 0 h 526"/>
                  <a:gd name="T16" fmla="*/ 30 w 312"/>
                  <a:gd name="T17" fmla="*/ 34 h 526"/>
                  <a:gd name="T18" fmla="*/ 0 w 312"/>
                  <a:gd name="T19" fmla="*/ 64 h 526"/>
                  <a:gd name="T20" fmla="*/ 0 w 312"/>
                  <a:gd name="T21" fmla="*/ 64 h 526"/>
                  <a:gd name="T22" fmla="*/ 16 w 312"/>
                  <a:gd name="T23" fmla="*/ 84 h 526"/>
                  <a:gd name="T24" fmla="*/ 32 w 312"/>
                  <a:gd name="T25" fmla="*/ 108 h 526"/>
                  <a:gd name="T26" fmla="*/ 50 w 312"/>
                  <a:gd name="T27" fmla="*/ 138 h 526"/>
                  <a:gd name="T28" fmla="*/ 68 w 312"/>
                  <a:gd name="T29" fmla="*/ 172 h 526"/>
                  <a:gd name="T30" fmla="*/ 106 w 312"/>
                  <a:gd name="T31" fmla="*/ 248 h 526"/>
                  <a:gd name="T32" fmla="*/ 142 w 312"/>
                  <a:gd name="T33" fmla="*/ 326 h 526"/>
                  <a:gd name="T34" fmla="*/ 174 w 312"/>
                  <a:gd name="T35" fmla="*/ 402 h 526"/>
                  <a:gd name="T36" fmla="*/ 200 w 312"/>
                  <a:gd name="T37" fmla="*/ 466 h 526"/>
                  <a:gd name="T38" fmla="*/ 224 w 312"/>
                  <a:gd name="T39" fmla="*/ 526 h 526"/>
                  <a:gd name="T40" fmla="*/ 224 w 312"/>
                  <a:gd name="T41" fmla="*/ 526 h 526"/>
                  <a:gd name="T42" fmla="*/ 234 w 312"/>
                  <a:gd name="T43" fmla="*/ 500 h 526"/>
                  <a:gd name="T44" fmla="*/ 242 w 312"/>
                  <a:gd name="T45" fmla="*/ 470 h 526"/>
                  <a:gd name="T46" fmla="*/ 260 w 312"/>
                  <a:gd name="T47" fmla="*/ 406 h 526"/>
                  <a:gd name="T48" fmla="*/ 274 w 312"/>
                  <a:gd name="T49" fmla="*/ 336 h 526"/>
                  <a:gd name="T50" fmla="*/ 288 w 312"/>
                  <a:gd name="T51" fmla="*/ 270 h 526"/>
                  <a:gd name="T52" fmla="*/ 306 w 312"/>
                  <a:gd name="T53" fmla="*/ 160 h 526"/>
                  <a:gd name="T54" fmla="*/ 312 w 312"/>
                  <a:gd name="T55" fmla="*/ 116 h 526"/>
                  <a:gd name="T56" fmla="*/ 296 w 312"/>
                  <a:gd name="T57" fmla="*/ 98 h 526"/>
                  <a:gd name="T58" fmla="*/ 264 w 312"/>
                  <a:gd name="T59" fmla="*/ 54 h 526"/>
                  <a:gd name="T60" fmla="*/ 264 w 312"/>
                  <a:gd name="T61" fmla="*/ 54 h 526"/>
                  <a:gd name="T62" fmla="*/ 252 w 312"/>
                  <a:gd name="T63" fmla="*/ 74 h 526"/>
                  <a:gd name="T64" fmla="*/ 240 w 312"/>
                  <a:gd name="T65" fmla="*/ 88 h 526"/>
                  <a:gd name="T66" fmla="*/ 230 w 312"/>
                  <a:gd name="T67" fmla="*/ 100 h 526"/>
                  <a:gd name="T68" fmla="*/ 220 w 312"/>
                  <a:gd name="T69" fmla="*/ 106 h 526"/>
                  <a:gd name="T70" fmla="*/ 200 w 312"/>
                  <a:gd name="T71" fmla="*/ 248 h 526"/>
                  <a:gd name="T72" fmla="*/ 184 w 312"/>
                  <a:gd name="T73" fmla="*/ 106 h 52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12"/>
                  <a:gd name="T112" fmla="*/ 0 h 526"/>
                  <a:gd name="T113" fmla="*/ 312 w 312"/>
                  <a:gd name="T114" fmla="*/ 526 h 52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12" h="526">
                    <a:moveTo>
                      <a:pt x="184" y="106"/>
                    </a:moveTo>
                    <a:lnTo>
                      <a:pt x="184" y="106"/>
                    </a:lnTo>
                    <a:lnTo>
                      <a:pt x="162" y="94"/>
                    </a:lnTo>
                    <a:lnTo>
                      <a:pt x="140" y="78"/>
                    </a:lnTo>
                    <a:lnTo>
                      <a:pt x="120" y="60"/>
                    </a:lnTo>
                    <a:lnTo>
                      <a:pt x="102" y="42"/>
                    </a:lnTo>
                    <a:lnTo>
                      <a:pt x="76" y="12"/>
                    </a:lnTo>
                    <a:lnTo>
                      <a:pt x="66" y="0"/>
                    </a:lnTo>
                    <a:lnTo>
                      <a:pt x="30" y="34"/>
                    </a:lnTo>
                    <a:lnTo>
                      <a:pt x="0" y="64"/>
                    </a:lnTo>
                    <a:lnTo>
                      <a:pt x="16" y="84"/>
                    </a:lnTo>
                    <a:lnTo>
                      <a:pt x="32" y="108"/>
                    </a:lnTo>
                    <a:lnTo>
                      <a:pt x="50" y="138"/>
                    </a:lnTo>
                    <a:lnTo>
                      <a:pt x="68" y="172"/>
                    </a:lnTo>
                    <a:lnTo>
                      <a:pt x="106" y="248"/>
                    </a:lnTo>
                    <a:lnTo>
                      <a:pt x="142" y="326"/>
                    </a:lnTo>
                    <a:lnTo>
                      <a:pt x="174" y="402"/>
                    </a:lnTo>
                    <a:lnTo>
                      <a:pt x="200" y="466"/>
                    </a:lnTo>
                    <a:lnTo>
                      <a:pt x="224" y="526"/>
                    </a:lnTo>
                    <a:lnTo>
                      <a:pt x="234" y="500"/>
                    </a:lnTo>
                    <a:lnTo>
                      <a:pt x="242" y="470"/>
                    </a:lnTo>
                    <a:lnTo>
                      <a:pt x="260" y="406"/>
                    </a:lnTo>
                    <a:lnTo>
                      <a:pt x="274" y="336"/>
                    </a:lnTo>
                    <a:lnTo>
                      <a:pt x="288" y="270"/>
                    </a:lnTo>
                    <a:lnTo>
                      <a:pt x="306" y="160"/>
                    </a:lnTo>
                    <a:lnTo>
                      <a:pt x="312" y="116"/>
                    </a:lnTo>
                    <a:lnTo>
                      <a:pt x="296" y="98"/>
                    </a:lnTo>
                    <a:lnTo>
                      <a:pt x="264" y="54"/>
                    </a:lnTo>
                    <a:lnTo>
                      <a:pt x="252" y="74"/>
                    </a:lnTo>
                    <a:lnTo>
                      <a:pt x="240" y="88"/>
                    </a:lnTo>
                    <a:lnTo>
                      <a:pt x="230" y="100"/>
                    </a:lnTo>
                    <a:lnTo>
                      <a:pt x="220" y="106"/>
                    </a:lnTo>
                    <a:lnTo>
                      <a:pt x="200" y="248"/>
                    </a:lnTo>
                    <a:lnTo>
                      <a:pt x="184" y="106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10" name="Freeform 470"/>
              <p:cNvSpPr>
                <a:spLocks/>
              </p:cNvSpPr>
              <p:nvPr/>
            </p:nvSpPr>
            <p:spPr bwMode="auto">
              <a:xfrm>
                <a:off x="1932" y="3024"/>
                <a:ext cx="282" cy="232"/>
              </a:xfrm>
              <a:custGeom>
                <a:avLst/>
                <a:gdLst>
                  <a:gd name="T0" fmla="*/ 16 w 282"/>
                  <a:gd name="T1" fmla="*/ 232 h 232"/>
                  <a:gd name="T2" fmla="*/ 10 w 282"/>
                  <a:gd name="T3" fmla="*/ 174 h 232"/>
                  <a:gd name="T4" fmla="*/ 2 w 282"/>
                  <a:gd name="T5" fmla="*/ 132 h 232"/>
                  <a:gd name="T6" fmla="*/ 0 w 282"/>
                  <a:gd name="T7" fmla="*/ 110 h 232"/>
                  <a:gd name="T8" fmla="*/ 4 w 282"/>
                  <a:gd name="T9" fmla="*/ 90 h 232"/>
                  <a:gd name="T10" fmla="*/ 24 w 282"/>
                  <a:gd name="T11" fmla="*/ 52 h 232"/>
                  <a:gd name="T12" fmla="*/ 54 w 282"/>
                  <a:gd name="T13" fmla="*/ 22 h 232"/>
                  <a:gd name="T14" fmla="*/ 92 w 282"/>
                  <a:gd name="T15" fmla="*/ 4 h 232"/>
                  <a:gd name="T16" fmla="*/ 114 w 282"/>
                  <a:gd name="T17" fmla="*/ 0 h 232"/>
                  <a:gd name="T18" fmla="*/ 164 w 282"/>
                  <a:gd name="T19" fmla="*/ 0 h 232"/>
                  <a:gd name="T20" fmla="*/ 212 w 282"/>
                  <a:gd name="T21" fmla="*/ 6 h 232"/>
                  <a:gd name="T22" fmla="*/ 244 w 282"/>
                  <a:gd name="T23" fmla="*/ 18 h 232"/>
                  <a:gd name="T24" fmla="*/ 270 w 282"/>
                  <a:gd name="T25" fmla="*/ 36 h 232"/>
                  <a:gd name="T26" fmla="*/ 276 w 282"/>
                  <a:gd name="T27" fmla="*/ 62 h 232"/>
                  <a:gd name="T28" fmla="*/ 270 w 282"/>
                  <a:gd name="T29" fmla="*/ 62 h 232"/>
                  <a:gd name="T30" fmla="*/ 260 w 282"/>
                  <a:gd name="T31" fmla="*/ 66 h 232"/>
                  <a:gd name="T32" fmla="*/ 252 w 282"/>
                  <a:gd name="T33" fmla="*/ 60 h 232"/>
                  <a:gd name="T34" fmla="*/ 226 w 282"/>
                  <a:gd name="T35" fmla="*/ 50 h 232"/>
                  <a:gd name="T36" fmla="*/ 182 w 282"/>
                  <a:gd name="T37" fmla="*/ 40 h 232"/>
                  <a:gd name="T38" fmla="*/ 120 w 282"/>
                  <a:gd name="T39" fmla="*/ 40 h 232"/>
                  <a:gd name="T40" fmla="*/ 108 w 282"/>
                  <a:gd name="T41" fmla="*/ 42 h 232"/>
                  <a:gd name="T42" fmla="*/ 92 w 282"/>
                  <a:gd name="T43" fmla="*/ 50 h 232"/>
                  <a:gd name="T44" fmla="*/ 84 w 282"/>
                  <a:gd name="T45" fmla="*/ 62 h 232"/>
                  <a:gd name="T46" fmla="*/ 84 w 282"/>
                  <a:gd name="T47" fmla="*/ 84 h 232"/>
                  <a:gd name="T48" fmla="*/ 92 w 282"/>
                  <a:gd name="T49" fmla="*/ 110 h 232"/>
                  <a:gd name="T50" fmla="*/ 98 w 282"/>
                  <a:gd name="T51" fmla="*/ 122 h 232"/>
                  <a:gd name="T52" fmla="*/ 88 w 282"/>
                  <a:gd name="T53" fmla="*/ 144 h 232"/>
                  <a:gd name="T54" fmla="*/ 84 w 282"/>
                  <a:gd name="T55" fmla="*/ 172 h 232"/>
                  <a:gd name="T56" fmla="*/ 88 w 282"/>
                  <a:gd name="T57" fmla="*/ 208 h 232"/>
                  <a:gd name="T58" fmla="*/ 62 w 282"/>
                  <a:gd name="T59" fmla="*/ 202 h 232"/>
                  <a:gd name="T60" fmla="*/ 50 w 282"/>
                  <a:gd name="T61" fmla="*/ 194 h 232"/>
                  <a:gd name="T62" fmla="*/ 40 w 282"/>
                  <a:gd name="T63" fmla="*/ 190 h 232"/>
                  <a:gd name="T64" fmla="*/ 34 w 282"/>
                  <a:gd name="T65" fmla="*/ 196 h 232"/>
                  <a:gd name="T66" fmla="*/ 16 w 282"/>
                  <a:gd name="T67" fmla="*/ 232 h 2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2"/>
                  <a:gd name="T103" fmla="*/ 0 h 232"/>
                  <a:gd name="T104" fmla="*/ 282 w 282"/>
                  <a:gd name="T105" fmla="*/ 232 h 23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2" h="232">
                    <a:moveTo>
                      <a:pt x="16" y="232"/>
                    </a:moveTo>
                    <a:lnTo>
                      <a:pt x="16" y="232"/>
                    </a:lnTo>
                    <a:lnTo>
                      <a:pt x="14" y="206"/>
                    </a:lnTo>
                    <a:lnTo>
                      <a:pt x="10" y="174"/>
                    </a:lnTo>
                    <a:lnTo>
                      <a:pt x="2" y="132"/>
                    </a:lnTo>
                    <a:lnTo>
                      <a:pt x="0" y="120"/>
                    </a:lnTo>
                    <a:lnTo>
                      <a:pt x="0" y="110"/>
                    </a:lnTo>
                    <a:lnTo>
                      <a:pt x="2" y="100"/>
                    </a:lnTo>
                    <a:lnTo>
                      <a:pt x="4" y="90"/>
                    </a:lnTo>
                    <a:lnTo>
                      <a:pt x="12" y="70"/>
                    </a:lnTo>
                    <a:lnTo>
                      <a:pt x="24" y="52"/>
                    </a:lnTo>
                    <a:lnTo>
                      <a:pt x="38" y="36"/>
                    </a:lnTo>
                    <a:lnTo>
                      <a:pt x="54" y="22"/>
                    </a:lnTo>
                    <a:lnTo>
                      <a:pt x="72" y="12"/>
                    </a:lnTo>
                    <a:lnTo>
                      <a:pt x="92" y="4"/>
                    </a:lnTo>
                    <a:lnTo>
                      <a:pt x="114" y="0"/>
                    </a:lnTo>
                    <a:lnTo>
                      <a:pt x="136" y="0"/>
                    </a:lnTo>
                    <a:lnTo>
                      <a:pt x="164" y="0"/>
                    </a:lnTo>
                    <a:lnTo>
                      <a:pt x="196" y="4"/>
                    </a:lnTo>
                    <a:lnTo>
                      <a:pt x="212" y="6"/>
                    </a:lnTo>
                    <a:lnTo>
                      <a:pt x="228" y="12"/>
                    </a:lnTo>
                    <a:lnTo>
                      <a:pt x="244" y="18"/>
                    </a:lnTo>
                    <a:lnTo>
                      <a:pt x="258" y="26"/>
                    </a:lnTo>
                    <a:lnTo>
                      <a:pt x="270" y="36"/>
                    </a:lnTo>
                    <a:lnTo>
                      <a:pt x="282" y="50"/>
                    </a:lnTo>
                    <a:lnTo>
                      <a:pt x="276" y="62"/>
                    </a:lnTo>
                    <a:lnTo>
                      <a:pt x="270" y="62"/>
                    </a:lnTo>
                    <a:lnTo>
                      <a:pt x="264" y="62"/>
                    </a:lnTo>
                    <a:lnTo>
                      <a:pt x="260" y="66"/>
                    </a:lnTo>
                    <a:lnTo>
                      <a:pt x="252" y="60"/>
                    </a:lnTo>
                    <a:lnTo>
                      <a:pt x="242" y="56"/>
                    </a:lnTo>
                    <a:lnTo>
                      <a:pt x="226" y="50"/>
                    </a:lnTo>
                    <a:lnTo>
                      <a:pt x="206" y="44"/>
                    </a:lnTo>
                    <a:lnTo>
                      <a:pt x="182" y="40"/>
                    </a:lnTo>
                    <a:lnTo>
                      <a:pt x="154" y="40"/>
                    </a:lnTo>
                    <a:lnTo>
                      <a:pt x="120" y="40"/>
                    </a:lnTo>
                    <a:lnTo>
                      <a:pt x="108" y="42"/>
                    </a:lnTo>
                    <a:lnTo>
                      <a:pt x="100" y="46"/>
                    </a:lnTo>
                    <a:lnTo>
                      <a:pt x="92" y="50"/>
                    </a:lnTo>
                    <a:lnTo>
                      <a:pt x="88" y="56"/>
                    </a:lnTo>
                    <a:lnTo>
                      <a:pt x="84" y="62"/>
                    </a:lnTo>
                    <a:lnTo>
                      <a:pt x="82" y="68"/>
                    </a:lnTo>
                    <a:lnTo>
                      <a:pt x="84" y="84"/>
                    </a:lnTo>
                    <a:lnTo>
                      <a:pt x="86" y="98"/>
                    </a:lnTo>
                    <a:lnTo>
                      <a:pt x="92" y="110"/>
                    </a:lnTo>
                    <a:lnTo>
                      <a:pt x="98" y="122"/>
                    </a:lnTo>
                    <a:lnTo>
                      <a:pt x="94" y="128"/>
                    </a:lnTo>
                    <a:lnTo>
                      <a:pt x="88" y="144"/>
                    </a:lnTo>
                    <a:lnTo>
                      <a:pt x="84" y="156"/>
                    </a:lnTo>
                    <a:lnTo>
                      <a:pt x="84" y="172"/>
                    </a:lnTo>
                    <a:lnTo>
                      <a:pt x="84" y="188"/>
                    </a:lnTo>
                    <a:lnTo>
                      <a:pt x="88" y="208"/>
                    </a:lnTo>
                    <a:lnTo>
                      <a:pt x="62" y="202"/>
                    </a:lnTo>
                    <a:lnTo>
                      <a:pt x="58" y="198"/>
                    </a:lnTo>
                    <a:lnTo>
                      <a:pt x="50" y="194"/>
                    </a:lnTo>
                    <a:lnTo>
                      <a:pt x="46" y="192"/>
                    </a:lnTo>
                    <a:lnTo>
                      <a:pt x="40" y="190"/>
                    </a:lnTo>
                    <a:lnTo>
                      <a:pt x="36" y="192"/>
                    </a:lnTo>
                    <a:lnTo>
                      <a:pt x="34" y="196"/>
                    </a:lnTo>
                    <a:lnTo>
                      <a:pt x="16" y="232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11" name="Freeform 471"/>
              <p:cNvSpPr>
                <a:spLocks/>
              </p:cNvSpPr>
              <p:nvPr/>
            </p:nvSpPr>
            <p:spPr bwMode="auto">
              <a:xfrm>
                <a:off x="1932" y="3024"/>
                <a:ext cx="282" cy="232"/>
              </a:xfrm>
              <a:custGeom>
                <a:avLst/>
                <a:gdLst>
                  <a:gd name="T0" fmla="*/ 16 w 282"/>
                  <a:gd name="T1" fmla="*/ 232 h 232"/>
                  <a:gd name="T2" fmla="*/ 10 w 282"/>
                  <a:gd name="T3" fmla="*/ 174 h 232"/>
                  <a:gd name="T4" fmla="*/ 2 w 282"/>
                  <a:gd name="T5" fmla="*/ 132 h 232"/>
                  <a:gd name="T6" fmla="*/ 0 w 282"/>
                  <a:gd name="T7" fmla="*/ 110 h 232"/>
                  <a:gd name="T8" fmla="*/ 4 w 282"/>
                  <a:gd name="T9" fmla="*/ 90 h 232"/>
                  <a:gd name="T10" fmla="*/ 24 w 282"/>
                  <a:gd name="T11" fmla="*/ 52 h 232"/>
                  <a:gd name="T12" fmla="*/ 54 w 282"/>
                  <a:gd name="T13" fmla="*/ 22 h 232"/>
                  <a:gd name="T14" fmla="*/ 92 w 282"/>
                  <a:gd name="T15" fmla="*/ 4 h 232"/>
                  <a:gd name="T16" fmla="*/ 114 w 282"/>
                  <a:gd name="T17" fmla="*/ 0 h 232"/>
                  <a:gd name="T18" fmla="*/ 164 w 282"/>
                  <a:gd name="T19" fmla="*/ 0 h 232"/>
                  <a:gd name="T20" fmla="*/ 212 w 282"/>
                  <a:gd name="T21" fmla="*/ 6 h 232"/>
                  <a:gd name="T22" fmla="*/ 244 w 282"/>
                  <a:gd name="T23" fmla="*/ 18 h 232"/>
                  <a:gd name="T24" fmla="*/ 270 w 282"/>
                  <a:gd name="T25" fmla="*/ 36 h 232"/>
                  <a:gd name="T26" fmla="*/ 276 w 282"/>
                  <a:gd name="T27" fmla="*/ 62 h 232"/>
                  <a:gd name="T28" fmla="*/ 270 w 282"/>
                  <a:gd name="T29" fmla="*/ 62 h 232"/>
                  <a:gd name="T30" fmla="*/ 260 w 282"/>
                  <a:gd name="T31" fmla="*/ 66 h 232"/>
                  <a:gd name="T32" fmla="*/ 252 w 282"/>
                  <a:gd name="T33" fmla="*/ 60 h 232"/>
                  <a:gd name="T34" fmla="*/ 226 w 282"/>
                  <a:gd name="T35" fmla="*/ 50 h 232"/>
                  <a:gd name="T36" fmla="*/ 182 w 282"/>
                  <a:gd name="T37" fmla="*/ 40 h 232"/>
                  <a:gd name="T38" fmla="*/ 120 w 282"/>
                  <a:gd name="T39" fmla="*/ 40 h 232"/>
                  <a:gd name="T40" fmla="*/ 108 w 282"/>
                  <a:gd name="T41" fmla="*/ 42 h 232"/>
                  <a:gd name="T42" fmla="*/ 92 w 282"/>
                  <a:gd name="T43" fmla="*/ 50 h 232"/>
                  <a:gd name="T44" fmla="*/ 84 w 282"/>
                  <a:gd name="T45" fmla="*/ 62 h 232"/>
                  <a:gd name="T46" fmla="*/ 84 w 282"/>
                  <a:gd name="T47" fmla="*/ 84 h 232"/>
                  <a:gd name="T48" fmla="*/ 92 w 282"/>
                  <a:gd name="T49" fmla="*/ 110 h 232"/>
                  <a:gd name="T50" fmla="*/ 98 w 282"/>
                  <a:gd name="T51" fmla="*/ 122 h 232"/>
                  <a:gd name="T52" fmla="*/ 88 w 282"/>
                  <a:gd name="T53" fmla="*/ 144 h 232"/>
                  <a:gd name="T54" fmla="*/ 84 w 282"/>
                  <a:gd name="T55" fmla="*/ 172 h 232"/>
                  <a:gd name="T56" fmla="*/ 88 w 282"/>
                  <a:gd name="T57" fmla="*/ 208 h 232"/>
                  <a:gd name="T58" fmla="*/ 62 w 282"/>
                  <a:gd name="T59" fmla="*/ 202 h 232"/>
                  <a:gd name="T60" fmla="*/ 50 w 282"/>
                  <a:gd name="T61" fmla="*/ 194 h 232"/>
                  <a:gd name="T62" fmla="*/ 40 w 282"/>
                  <a:gd name="T63" fmla="*/ 190 h 232"/>
                  <a:gd name="T64" fmla="*/ 34 w 282"/>
                  <a:gd name="T65" fmla="*/ 196 h 232"/>
                  <a:gd name="T66" fmla="*/ 16 w 282"/>
                  <a:gd name="T67" fmla="*/ 232 h 2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2"/>
                  <a:gd name="T103" fmla="*/ 0 h 232"/>
                  <a:gd name="T104" fmla="*/ 282 w 282"/>
                  <a:gd name="T105" fmla="*/ 232 h 23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2" h="232">
                    <a:moveTo>
                      <a:pt x="16" y="232"/>
                    </a:moveTo>
                    <a:lnTo>
                      <a:pt x="16" y="232"/>
                    </a:lnTo>
                    <a:lnTo>
                      <a:pt x="14" y="206"/>
                    </a:lnTo>
                    <a:lnTo>
                      <a:pt x="10" y="174"/>
                    </a:lnTo>
                    <a:lnTo>
                      <a:pt x="2" y="132"/>
                    </a:lnTo>
                    <a:lnTo>
                      <a:pt x="0" y="120"/>
                    </a:lnTo>
                    <a:lnTo>
                      <a:pt x="0" y="110"/>
                    </a:lnTo>
                    <a:lnTo>
                      <a:pt x="2" y="100"/>
                    </a:lnTo>
                    <a:lnTo>
                      <a:pt x="4" y="90"/>
                    </a:lnTo>
                    <a:lnTo>
                      <a:pt x="12" y="70"/>
                    </a:lnTo>
                    <a:lnTo>
                      <a:pt x="24" y="52"/>
                    </a:lnTo>
                    <a:lnTo>
                      <a:pt x="38" y="36"/>
                    </a:lnTo>
                    <a:lnTo>
                      <a:pt x="54" y="22"/>
                    </a:lnTo>
                    <a:lnTo>
                      <a:pt x="72" y="12"/>
                    </a:lnTo>
                    <a:lnTo>
                      <a:pt x="92" y="4"/>
                    </a:lnTo>
                    <a:lnTo>
                      <a:pt x="114" y="0"/>
                    </a:lnTo>
                    <a:lnTo>
                      <a:pt x="136" y="0"/>
                    </a:lnTo>
                    <a:lnTo>
                      <a:pt x="164" y="0"/>
                    </a:lnTo>
                    <a:lnTo>
                      <a:pt x="196" y="4"/>
                    </a:lnTo>
                    <a:lnTo>
                      <a:pt x="212" y="6"/>
                    </a:lnTo>
                    <a:lnTo>
                      <a:pt x="228" y="12"/>
                    </a:lnTo>
                    <a:lnTo>
                      <a:pt x="244" y="18"/>
                    </a:lnTo>
                    <a:lnTo>
                      <a:pt x="258" y="26"/>
                    </a:lnTo>
                    <a:lnTo>
                      <a:pt x="270" y="36"/>
                    </a:lnTo>
                    <a:lnTo>
                      <a:pt x="282" y="50"/>
                    </a:lnTo>
                    <a:lnTo>
                      <a:pt x="276" y="62"/>
                    </a:lnTo>
                    <a:lnTo>
                      <a:pt x="270" y="62"/>
                    </a:lnTo>
                    <a:lnTo>
                      <a:pt x="264" y="62"/>
                    </a:lnTo>
                    <a:lnTo>
                      <a:pt x="260" y="66"/>
                    </a:lnTo>
                    <a:lnTo>
                      <a:pt x="252" y="60"/>
                    </a:lnTo>
                    <a:lnTo>
                      <a:pt x="242" y="56"/>
                    </a:lnTo>
                    <a:lnTo>
                      <a:pt x="226" y="50"/>
                    </a:lnTo>
                    <a:lnTo>
                      <a:pt x="206" y="44"/>
                    </a:lnTo>
                    <a:lnTo>
                      <a:pt x="182" y="40"/>
                    </a:lnTo>
                    <a:lnTo>
                      <a:pt x="154" y="40"/>
                    </a:lnTo>
                    <a:lnTo>
                      <a:pt x="120" y="40"/>
                    </a:lnTo>
                    <a:lnTo>
                      <a:pt x="108" y="42"/>
                    </a:lnTo>
                    <a:lnTo>
                      <a:pt x="100" y="46"/>
                    </a:lnTo>
                    <a:lnTo>
                      <a:pt x="92" y="50"/>
                    </a:lnTo>
                    <a:lnTo>
                      <a:pt x="88" y="56"/>
                    </a:lnTo>
                    <a:lnTo>
                      <a:pt x="84" y="62"/>
                    </a:lnTo>
                    <a:lnTo>
                      <a:pt x="82" y="68"/>
                    </a:lnTo>
                    <a:lnTo>
                      <a:pt x="84" y="84"/>
                    </a:lnTo>
                    <a:lnTo>
                      <a:pt x="86" y="98"/>
                    </a:lnTo>
                    <a:lnTo>
                      <a:pt x="92" y="110"/>
                    </a:lnTo>
                    <a:lnTo>
                      <a:pt x="98" y="122"/>
                    </a:lnTo>
                    <a:lnTo>
                      <a:pt x="94" y="128"/>
                    </a:lnTo>
                    <a:lnTo>
                      <a:pt x="88" y="144"/>
                    </a:lnTo>
                    <a:lnTo>
                      <a:pt x="84" y="156"/>
                    </a:lnTo>
                    <a:lnTo>
                      <a:pt x="84" y="172"/>
                    </a:lnTo>
                    <a:lnTo>
                      <a:pt x="84" y="188"/>
                    </a:lnTo>
                    <a:lnTo>
                      <a:pt x="88" y="208"/>
                    </a:lnTo>
                    <a:lnTo>
                      <a:pt x="62" y="202"/>
                    </a:lnTo>
                    <a:lnTo>
                      <a:pt x="58" y="198"/>
                    </a:lnTo>
                    <a:lnTo>
                      <a:pt x="50" y="194"/>
                    </a:lnTo>
                    <a:lnTo>
                      <a:pt x="46" y="192"/>
                    </a:lnTo>
                    <a:lnTo>
                      <a:pt x="40" y="190"/>
                    </a:lnTo>
                    <a:lnTo>
                      <a:pt x="36" y="192"/>
                    </a:lnTo>
                    <a:lnTo>
                      <a:pt x="34" y="196"/>
                    </a:lnTo>
                    <a:lnTo>
                      <a:pt x="16" y="23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12" name="Freeform 472"/>
              <p:cNvSpPr>
                <a:spLocks/>
              </p:cNvSpPr>
              <p:nvPr/>
            </p:nvSpPr>
            <p:spPr bwMode="auto">
              <a:xfrm>
                <a:off x="2056" y="3174"/>
                <a:ext cx="98" cy="26"/>
              </a:xfrm>
              <a:custGeom>
                <a:avLst/>
                <a:gdLst>
                  <a:gd name="T0" fmla="*/ 0 w 98"/>
                  <a:gd name="T1" fmla="*/ 26 h 26"/>
                  <a:gd name="T2" fmla="*/ 0 w 98"/>
                  <a:gd name="T3" fmla="*/ 26 h 26"/>
                  <a:gd name="T4" fmla="*/ 16 w 98"/>
                  <a:gd name="T5" fmla="*/ 22 h 26"/>
                  <a:gd name="T6" fmla="*/ 30 w 98"/>
                  <a:gd name="T7" fmla="*/ 18 h 26"/>
                  <a:gd name="T8" fmla="*/ 46 w 98"/>
                  <a:gd name="T9" fmla="*/ 14 h 26"/>
                  <a:gd name="T10" fmla="*/ 46 w 98"/>
                  <a:gd name="T11" fmla="*/ 14 h 26"/>
                  <a:gd name="T12" fmla="*/ 62 w 98"/>
                  <a:gd name="T13" fmla="*/ 16 h 26"/>
                  <a:gd name="T14" fmla="*/ 78 w 98"/>
                  <a:gd name="T15" fmla="*/ 20 h 26"/>
                  <a:gd name="T16" fmla="*/ 96 w 98"/>
                  <a:gd name="T17" fmla="*/ 26 h 26"/>
                  <a:gd name="T18" fmla="*/ 96 w 98"/>
                  <a:gd name="T19" fmla="*/ 26 h 26"/>
                  <a:gd name="T20" fmla="*/ 98 w 98"/>
                  <a:gd name="T21" fmla="*/ 24 h 26"/>
                  <a:gd name="T22" fmla="*/ 98 w 98"/>
                  <a:gd name="T23" fmla="*/ 20 h 26"/>
                  <a:gd name="T24" fmla="*/ 96 w 98"/>
                  <a:gd name="T25" fmla="*/ 14 h 26"/>
                  <a:gd name="T26" fmla="*/ 86 w 98"/>
                  <a:gd name="T27" fmla="*/ 6 h 26"/>
                  <a:gd name="T28" fmla="*/ 86 w 98"/>
                  <a:gd name="T29" fmla="*/ 6 h 26"/>
                  <a:gd name="T30" fmla="*/ 78 w 98"/>
                  <a:gd name="T31" fmla="*/ 4 h 26"/>
                  <a:gd name="T32" fmla="*/ 68 w 98"/>
                  <a:gd name="T33" fmla="*/ 2 h 26"/>
                  <a:gd name="T34" fmla="*/ 56 w 98"/>
                  <a:gd name="T35" fmla="*/ 0 h 26"/>
                  <a:gd name="T36" fmla="*/ 42 w 98"/>
                  <a:gd name="T37" fmla="*/ 2 h 26"/>
                  <a:gd name="T38" fmla="*/ 28 w 98"/>
                  <a:gd name="T39" fmla="*/ 4 h 26"/>
                  <a:gd name="T40" fmla="*/ 16 w 98"/>
                  <a:gd name="T41" fmla="*/ 8 h 26"/>
                  <a:gd name="T42" fmla="*/ 6 w 98"/>
                  <a:gd name="T43" fmla="*/ 16 h 26"/>
                  <a:gd name="T44" fmla="*/ 2 w 98"/>
                  <a:gd name="T45" fmla="*/ 20 h 26"/>
                  <a:gd name="T46" fmla="*/ 0 w 98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8"/>
                  <a:gd name="T73" fmla="*/ 0 h 26"/>
                  <a:gd name="T74" fmla="*/ 98 w 98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8" h="26">
                    <a:moveTo>
                      <a:pt x="0" y="26"/>
                    </a:moveTo>
                    <a:lnTo>
                      <a:pt x="0" y="26"/>
                    </a:lnTo>
                    <a:lnTo>
                      <a:pt x="16" y="22"/>
                    </a:lnTo>
                    <a:lnTo>
                      <a:pt x="30" y="18"/>
                    </a:lnTo>
                    <a:lnTo>
                      <a:pt x="46" y="14"/>
                    </a:lnTo>
                    <a:lnTo>
                      <a:pt x="62" y="16"/>
                    </a:lnTo>
                    <a:lnTo>
                      <a:pt x="78" y="20"/>
                    </a:lnTo>
                    <a:lnTo>
                      <a:pt x="96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6" y="14"/>
                    </a:lnTo>
                    <a:lnTo>
                      <a:pt x="86" y="6"/>
                    </a:lnTo>
                    <a:lnTo>
                      <a:pt x="78" y="4"/>
                    </a:lnTo>
                    <a:lnTo>
                      <a:pt x="68" y="2"/>
                    </a:lnTo>
                    <a:lnTo>
                      <a:pt x="56" y="0"/>
                    </a:lnTo>
                    <a:lnTo>
                      <a:pt x="42" y="2"/>
                    </a:lnTo>
                    <a:lnTo>
                      <a:pt x="28" y="4"/>
                    </a:lnTo>
                    <a:lnTo>
                      <a:pt x="16" y="8"/>
                    </a:lnTo>
                    <a:lnTo>
                      <a:pt x="6" y="16"/>
                    </a:lnTo>
                    <a:lnTo>
                      <a:pt x="2" y="20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13" name="Freeform 473"/>
              <p:cNvSpPr>
                <a:spLocks/>
              </p:cNvSpPr>
              <p:nvPr/>
            </p:nvSpPr>
            <p:spPr bwMode="auto">
              <a:xfrm>
                <a:off x="2056" y="3174"/>
                <a:ext cx="98" cy="26"/>
              </a:xfrm>
              <a:custGeom>
                <a:avLst/>
                <a:gdLst>
                  <a:gd name="T0" fmla="*/ 0 w 98"/>
                  <a:gd name="T1" fmla="*/ 26 h 26"/>
                  <a:gd name="T2" fmla="*/ 0 w 98"/>
                  <a:gd name="T3" fmla="*/ 26 h 26"/>
                  <a:gd name="T4" fmla="*/ 16 w 98"/>
                  <a:gd name="T5" fmla="*/ 22 h 26"/>
                  <a:gd name="T6" fmla="*/ 30 w 98"/>
                  <a:gd name="T7" fmla="*/ 18 h 26"/>
                  <a:gd name="T8" fmla="*/ 46 w 98"/>
                  <a:gd name="T9" fmla="*/ 14 h 26"/>
                  <a:gd name="T10" fmla="*/ 46 w 98"/>
                  <a:gd name="T11" fmla="*/ 14 h 26"/>
                  <a:gd name="T12" fmla="*/ 62 w 98"/>
                  <a:gd name="T13" fmla="*/ 16 h 26"/>
                  <a:gd name="T14" fmla="*/ 78 w 98"/>
                  <a:gd name="T15" fmla="*/ 20 h 26"/>
                  <a:gd name="T16" fmla="*/ 96 w 98"/>
                  <a:gd name="T17" fmla="*/ 26 h 26"/>
                  <a:gd name="T18" fmla="*/ 96 w 98"/>
                  <a:gd name="T19" fmla="*/ 26 h 26"/>
                  <a:gd name="T20" fmla="*/ 98 w 98"/>
                  <a:gd name="T21" fmla="*/ 24 h 26"/>
                  <a:gd name="T22" fmla="*/ 98 w 98"/>
                  <a:gd name="T23" fmla="*/ 20 h 26"/>
                  <a:gd name="T24" fmla="*/ 96 w 98"/>
                  <a:gd name="T25" fmla="*/ 14 h 26"/>
                  <a:gd name="T26" fmla="*/ 86 w 98"/>
                  <a:gd name="T27" fmla="*/ 6 h 26"/>
                  <a:gd name="T28" fmla="*/ 86 w 98"/>
                  <a:gd name="T29" fmla="*/ 6 h 26"/>
                  <a:gd name="T30" fmla="*/ 78 w 98"/>
                  <a:gd name="T31" fmla="*/ 4 h 26"/>
                  <a:gd name="T32" fmla="*/ 68 w 98"/>
                  <a:gd name="T33" fmla="*/ 2 h 26"/>
                  <a:gd name="T34" fmla="*/ 56 w 98"/>
                  <a:gd name="T35" fmla="*/ 0 h 26"/>
                  <a:gd name="T36" fmla="*/ 42 w 98"/>
                  <a:gd name="T37" fmla="*/ 2 h 26"/>
                  <a:gd name="T38" fmla="*/ 28 w 98"/>
                  <a:gd name="T39" fmla="*/ 4 h 26"/>
                  <a:gd name="T40" fmla="*/ 16 w 98"/>
                  <a:gd name="T41" fmla="*/ 8 h 26"/>
                  <a:gd name="T42" fmla="*/ 6 w 98"/>
                  <a:gd name="T43" fmla="*/ 16 h 26"/>
                  <a:gd name="T44" fmla="*/ 2 w 98"/>
                  <a:gd name="T45" fmla="*/ 20 h 26"/>
                  <a:gd name="T46" fmla="*/ 0 w 98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8"/>
                  <a:gd name="T73" fmla="*/ 0 h 26"/>
                  <a:gd name="T74" fmla="*/ 98 w 98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8" h="26">
                    <a:moveTo>
                      <a:pt x="0" y="26"/>
                    </a:moveTo>
                    <a:lnTo>
                      <a:pt x="0" y="26"/>
                    </a:lnTo>
                    <a:lnTo>
                      <a:pt x="16" y="22"/>
                    </a:lnTo>
                    <a:lnTo>
                      <a:pt x="30" y="18"/>
                    </a:lnTo>
                    <a:lnTo>
                      <a:pt x="46" y="14"/>
                    </a:lnTo>
                    <a:lnTo>
                      <a:pt x="62" y="16"/>
                    </a:lnTo>
                    <a:lnTo>
                      <a:pt x="78" y="20"/>
                    </a:lnTo>
                    <a:lnTo>
                      <a:pt x="96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6" y="14"/>
                    </a:lnTo>
                    <a:lnTo>
                      <a:pt x="86" y="6"/>
                    </a:lnTo>
                    <a:lnTo>
                      <a:pt x="78" y="4"/>
                    </a:lnTo>
                    <a:lnTo>
                      <a:pt x="68" y="2"/>
                    </a:lnTo>
                    <a:lnTo>
                      <a:pt x="56" y="0"/>
                    </a:lnTo>
                    <a:lnTo>
                      <a:pt x="42" y="2"/>
                    </a:lnTo>
                    <a:lnTo>
                      <a:pt x="28" y="4"/>
                    </a:lnTo>
                    <a:lnTo>
                      <a:pt x="16" y="8"/>
                    </a:lnTo>
                    <a:lnTo>
                      <a:pt x="6" y="16"/>
                    </a:lnTo>
                    <a:lnTo>
                      <a:pt x="2" y="20"/>
                    </a:lnTo>
                    <a:lnTo>
                      <a:pt x="0" y="2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14" name="Freeform 474"/>
              <p:cNvSpPr>
                <a:spLocks/>
              </p:cNvSpPr>
              <p:nvPr/>
            </p:nvSpPr>
            <p:spPr bwMode="auto">
              <a:xfrm>
                <a:off x="2186" y="3176"/>
                <a:ext cx="38" cy="24"/>
              </a:xfrm>
              <a:custGeom>
                <a:avLst/>
                <a:gdLst>
                  <a:gd name="T0" fmla="*/ 0 w 38"/>
                  <a:gd name="T1" fmla="*/ 24 h 24"/>
                  <a:gd name="T2" fmla="*/ 0 w 38"/>
                  <a:gd name="T3" fmla="*/ 24 h 24"/>
                  <a:gd name="T4" fmla="*/ 14 w 38"/>
                  <a:gd name="T5" fmla="*/ 18 h 24"/>
                  <a:gd name="T6" fmla="*/ 24 w 38"/>
                  <a:gd name="T7" fmla="*/ 16 h 24"/>
                  <a:gd name="T8" fmla="*/ 30 w 38"/>
                  <a:gd name="T9" fmla="*/ 16 h 24"/>
                  <a:gd name="T10" fmla="*/ 32 w 38"/>
                  <a:gd name="T11" fmla="*/ 18 h 24"/>
                  <a:gd name="T12" fmla="*/ 32 w 38"/>
                  <a:gd name="T13" fmla="*/ 18 h 24"/>
                  <a:gd name="T14" fmla="*/ 34 w 38"/>
                  <a:gd name="T15" fmla="*/ 16 h 24"/>
                  <a:gd name="T16" fmla="*/ 38 w 38"/>
                  <a:gd name="T17" fmla="*/ 12 h 24"/>
                  <a:gd name="T18" fmla="*/ 38 w 38"/>
                  <a:gd name="T19" fmla="*/ 8 h 24"/>
                  <a:gd name="T20" fmla="*/ 38 w 38"/>
                  <a:gd name="T21" fmla="*/ 6 h 24"/>
                  <a:gd name="T22" fmla="*/ 38 w 38"/>
                  <a:gd name="T23" fmla="*/ 2 h 24"/>
                  <a:gd name="T24" fmla="*/ 34 w 38"/>
                  <a:gd name="T25" fmla="*/ 0 h 24"/>
                  <a:gd name="T26" fmla="*/ 34 w 38"/>
                  <a:gd name="T27" fmla="*/ 0 h 24"/>
                  <a:gd name="T28" fmla="*/ 30 w 38"/>
                  <a:gd name="T29" fmla="*/ 0 h 24"/>
                  <a:gd name="T30" fmla="*/ 24 w 38"/>
                  <a:gd name="T31" fmla="*/ 0 h 24"/>
                  <a:gd name="T32" fmla="*/ 14 w 38"/>
                  <a:gd name="T33" fmla="*/ 6 h 24"/>
                  <a:gd name="T34" fmla="*/ 4 w 38"/>
                  <a:gd name="T35" fmla="*/ 14 h 24"/>
                  <a:gd name="T36" fmla="*/ 0 w 38"/>
                  <a:gd name="T37" fmla="*/ 20 h 24"/>
                  <a:gd name="T38" fmla="*/ 0 w 38"/>
                  <a:gd name="T39" fmla="*/ 2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8"/>
                  <a:gd name="T61" fmla="*/ 0 h 24"/>
                  <a:gd name="T62" fmla="*/ 38 w 38"/>
                  <a:gd name="T63" fmla="*/ 24 h 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8" h="24">
                    <a:moveTo>
                      <a:pt x="0" y="24"/>
                    </a:moveTo>
                    <a:lnTo>
                      <a:pt x="0" y="24"/>
                    </a:lnTo>
                    <a:lnTo>
                      <a:pt x="14" y="18"/>
                    </a:lnTo>
                    <a:lnTo>
                      <a:pt x="24" y="16"/>
                    </a:lnTo>
                    <a:lnTo>
                      <a:pt x="30" y="16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8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4" y="6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15" name="Freeform 475"/>
              <p:cNvSpPr>
                <a:spLocks/>
              </p:cNvSpPr>
              <p:nvPr/>
            </p:nvSpPr>
            <p:spPr bwMode="auto">
              <a:xfrm>
                <a:off x="2186" y="3176"/>
                <a:ext cx="38" cy="24"/>
              </a:xfrm>
              <a:custGeom>
                <a:avLst/>
                <a:gdLst>
                  <a:gd name="T0" fmla="*/ 0 w 38"/>
                  <a:gd name="T1" fmla="*/ 24 h 24"/>
                  <a:gd name="T2" fmla="*/ 0 w 38"/>
                  <a:gd name="T3" fmla="*/ 24 h 24"/>
                  <a:gd name="T4" fmla="*/ 14 w 38"/>
                  <a:gd name="T5" fmla="*/ 18 h 24"/>
                  <a:gd name="T6" fmla="*/ 24 w 38"/>
                  <a:gd name="T7" fmla="*/ 16 h 24"/>
                  <a:gd name="T8" fmla="*/ 30 w 38"/>
                  <a:gd name="T9" fmla="*/ 16 h 24"/>
                  <a:gd name="T10" fmla="*/ 32 w 38"/>
                  <a:gd name="T11" fmla="*/ 18 h 24"/>
                  <a:gd name="T12" fmla="*/ 32 w 38"/>
                  <a:gd name="T13" fmla="*/ 18 h 24"/>
                  <a:gd name="T14" fmla="*/ 34 w 38"/>
                  <a:gd name="T15" fmla="*/ 16 h 24"/>
                  <a:gd name="T16" fmla="*/ 38 w 38"/>
                  <a:gd name="T17" fmla="*/ 12 h 24"/>
                  <a:gd name="T18" fmla="*/ 38 w 38"/>
                  <a:gd name="T19" fmla="*/ 8 h 24"/>
                  <a:gd name="T20" fmla="*/ 38 w 38"/>
                  <a:gd name="T21" fmla="*/ 6 h 24"/>
                  <a:gd name="T22" fmla="*/ 38 w 38"/>
                  <a:gd name="T23" fmla="*/ 2 h 24"/>
                  <a:gd name="T24" fmla="*/ 34 w 38"/>
                  <a:gd name="T25" fmla="*/ 0 h 24"/>
                  <a:gd name="T26" fmla="*/ 34 w 38"/>
                  <a:gd name="T27" fmla="*/ 0 h 24"/>
                  <a:gd name="T28" fmla="*/ 30 w 38"/>
                  <a:gd name="T29" fmla="*/ 0 h 24"/>
                  <a:gd name="T30" fmla="*/ 24 w 38"/>
                  <a:gd name="T31" fmla="*/ 0 h 24"/>
                  <a:gd name="T32" fmla="*/ 14 w 38"/>
                  <a:gd name="T33" fmla="*/ 6 h 24"/>
                  <a:gd name="T34" fmla="*/ 4 w 38"/>
                  <a:gd name="T35" fmla="*/ 14 h 24"/>
                  <a:gd name="T36" fmla="*/ 0 w 38"/>
                  <a:gd name="T37" fmla="*/ 20 h 24"/>
                  <a:gd name="T38" fmla="*/ 0 w 38"/>
                  <a:gd name="T39" fmla="*/ 2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8"/>
                  <a:gd name="T61" fmla="*/ 0 h 24"/>
                  <a:gd name="T62" fmla="*/ 38 w 38"/>
                  <a:gd name="T63" fmla="*/ 24 h 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8" h="24">
                    <a:moveTo>
                      <a:pt x="0" y="24"/>
                    </a:moveTo>
                    <a:lnTo>
                      <a:pt x="0" y="24"/>
                    </a:lnTo>
                    <a:lnTo>
                      <a:pt x="14" y="18"/>
                    </a:lnTo>
                    <a:lnTo>
                      <a:pt x="24" y="16"/>
                    </a:lnTo>
                    <a:lnTo>
                      <a:pt x="30" y="16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8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4" y="6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0" y="2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16" name="Freeform 476"/>
              <p:cNvSpPr>
                <a:spLocks/>
              </p:cNvSpPr>
              <p:nvPr/>
            </p:nvSpPr>
            <p:spPr bwMode="auto">
              <a:xfrm>
                <a:off x="1948" y="3184"/>
                <a:ext cx="46" cy="90"/>
              </a:xfrm>
              <a:custGeom>
                <a:avLst/>
                <a:gdLst>
                  <a:gd name="T0" fmla="*/ 46 w 46"/>
                  <a:gd name="T1" fmla="*/ 54 h 90"/>
                  <a:gd name="T2" fmla="*/ 46 w 46"/>
                  <a:gd name="T3" fmla="*/ 54 h 90"/>
                  <a:gd name="T4" fmla="*/ 46 w 46"/>
                  <a:gd name="T5" fmla="*/ 46 h 90"/>
                  <a:gd name="T6" fmla="*/ 46 w 46"/>
                  <a:gd name="T7" fmla="*/ 30 h 90"/>
                  <a:gd name="T8" fmla="*/ 44 w 46"/>
                  <a:gd name="T9" fmla="*/ 20 h 90"/>
                  <a:gd name="T10" fmla="*/ 40 w 46"/>
                  <a:gd name="T11" fmla="*/ 12 h 90"/>
                  <a:gd name="T12" fmla="*/ 34 w 46"/>
                  <a:gd name="T13" fmla="*/ 4 h 90"/>
                  <a:gd name="T14" fmla="*/ 26 w 46"/>
                  <a:gd name="T15" fmla="*/ 0 h 90"/>
                  <a:gd name="T16" fmla="*/ 26 w 46"/>
                  <a:gd name="T17" fmla="*/ 0 h 90"/>
                  <a:gd name="T18" fmla="*/ 18 w 46"/>
                  <a:gd name="T19" fmla="*/ 0 h 90"/>
                  <a:gd name="T20" fmla="*/ 10 w 46"/>
                  <a:gd name="T21" fmla="*/ 4 h 90"/>
                  <a:gd name="T22" fmla="*/ 4 w 46"/>
                  <a:gd name="T23" fmla="*/ 10 h 90"/>
                  <a:gd name="T24" fmla="*/ 2 w 46"/>
                  <a:gd name="T25" fmla="*/ 18 h 90"/>
                  <a:gd name="T26" fmla="*/ 0 w 46"/>
                  <a:gd name="T27" fmla="*/ 30 h 90"/>
                  <a:gd name="T28" fmla="*/ 2 w 46"/>
                  <a:gd name="T29" fmla="*/ 42 h 90"/>
                  <a:gd name="T30" fmla="*/ 6 w 46"/>
                  <a:gd name="T31" fmla="*/ 56 h 90"/>
                  <a:gd name="T32" fmla="*/ 14 w 46"/>
                  <a:gd name="T33" fmla="*/ 70 h 90"/>
                  <a:gd name="T34" fmla="*/ 14 w 46"/>
                  <a:gd name="T35" fmla="*/ 70 h 90"/>
                  <a:gd name="T36" fmla="*/ 22 w 46"/>
                  <a:gd name="T37" fmla="*/ 80 h 90"/>
                  <a:gd name="T38" fmla="*/ 28 w 46"/>
                  <a:gd name="T39" fmla="*/ 88 h 90"/>
                  <a:gd name="T40" fmla="*/ 34 w 46"/>
                  <a:gd name="T41" fmla="*/ 90 h 90"/>
                  <a:gd name="T42" fmla="*/ 40 w 46"/>
                  <a:gd name="T43" fmla="*/ 88 h 90"/>
                  <a:gd name="T44" fmla="*/ 44 w 46"/>
                  <a:gd name="T45" fmla="*/ 84 h 90"/>
                  <a:gd name="T46" fmla="*/ 46 w 46"/>
                  <a:gd name="T47" fmla="*/ 76 h 90"/>
                  <a:gd name="T48" fmla="*/ 46 w 46"/>
                  <a:gd name="T49" fmla="*/ 66 h 90"/>
                  <a:gd name="T50" fmla="*/ 46 w 46"/>
                  <a:gd name="T51" fmla="*/ 54 h 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6"/>
                  <a:gd name="T79" fmla="*/ 0 h 90"/>
                  <a:gd name="T80" fmla="*/ 46 w 46"/>
                  <a:gd name="T81" fmla="*/ 90 h 9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6" h="90">
                    <a:moveTo>
                      <a:pt x="46" y="54"/>
                    </a:moveTo>
                    <a:lnTo>
                      <a:pt x="46" y="54"/>
                    </a:lnTo>
                    <a:lnTo>
                      <a:pt x="46" y="46"/>
                    </a:lnTo>
                    <a:lnTo>
                      <a:pt x="46" y="30"/>
                    </a:lnTo>
                    <a:lnTo>
                      <a:pt x="44" y="20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4"/>
                    </a:lnTo>
                    <a:lnTo>
                      <a:pt x="4" y="10"/>
                    </a:lnTo>
                    <a:lnTo>
                      <a:pt x="2" y="18"/>
                    </a:lnTo>
                    <a:lnTo>
                      <a:pt x="0" y="30"/>
                    </a:lnTo>
                    <a:lnTo>
                      <a:pt x="2" y="42"/>
                    </a:lnTo>
                    <a:lnTo>
                      <a:pt x="6" y="56"/>
                    </a:lnTo>
                    <a:lnTo>
                      <a:pt x="14" y="70"/>
                    </a:lnTo>
                    <a:lnTo>
                      <a:pt x="22" y="80"/>
                    </a:lnTo>
                    <a:lnTo>
                      <a:pt x="28" y="88"/>
                    </a:lnTo>
                    <a:lnTo>
                      <a:pt x="34" y="90"/>
                    </a:lnTo>
                    <a:lnTo>
                      <a:pt x="40" y="88"/>
                    </a:lnTo>
                    <a:lnTo>
                      <a:pt x="44" y="84"/>
                    </a:lnTo>
                    <a:lnTo>
                      <a:pt x="46" y="76"/>
                    </a:lnTo>
                    <a:lnTo>
                      <a:pt x="46" y="66"/>
                    </a:lnTo>
                    <a:lnTo>
                      <a:pt x="46" y="54"/>
                    </a:lnTo>
                    <a:close/>
                  </a:path>
                </a:pathLst>
              </a:custGeom>
              <a:solidFill>
                <a:srgbClr val="EF905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17" name="Freeform 477"/>
              <p:cNvSpPr>
                <a:spLocks/>
              </p:cNvSpPr>
              <p:nvPr/>
            </p:nvSpPr>
            <p:spPr bwMode="auto">
              <a:xfrm>
                <a:off x="1948" y="3184"/>
                <a:ext cx="46" cy="90"/>
              </a:xfrm>
              <a:custGeom>
                <a:avLst/>
                <a:gdLst>
                  <a:gd name="T0" fmla="*/ 46 w 46"/>
                  <a:gd name="T1" fmla="*/ 54 h 90"/>
                  <a:gd name="T2" fmla="*/ 46 w 46"/>
                  <a:gd name="T3" fmla="*/ 54 h 90"/>
                  <a:gd name="T4" fmla="*/ 46 w 46"/>
                  <a:gd name="T5" fmla="*/ 46 h 90"/>
                  <a:gd name="T6" fmla="*/ 46 w 46"/>
                  <a:gd name="T7" fmla="*/ 30 h 90"/>
                  <a:gd name="T8" fmla="*/ 44 w 46"/>
                  <a:gd name="T9" fmla="*/ 20 h 90"/>
                  <a:gd name="T10" fmla="*/ 40 w 46"/>
                  <a:gd name="T11" fmla="*/ 12 h 90"/>
                  <a:gd name="T12" fmla="*/ 34 w 46"/>
                  <a:gd name="T13" fmla="*/ 4 h 90"/>
                  <a:gd name="T14" fmla="*/ 26 w 46"/>
                  <a:gd name="T15" fmla="*/ 0 h 90"/>
                  <a:gd name="T16" fmla="*/ 26 w 46"/>
                  <a:gd name="T17" fmla="*/ 0 h 90"/>
                  <a:gd name="T18" fmla="*/ 18 w 46"/>
                  <a:gd name="T19" fmla="*/ 0 h 90"/>
                  <a:gd name="T20" fmla="*/ 10 w 46"/>
                  <a:gd name="T21" fmla="*/ 4 h 90"/>
                  <a:gd name="T22" fmla="*/ 4 w 46"/>
                  <a:gd name="T23" fmla="*/ 10 h 90"/>
                  <a:gd name="T24" fmla="*/ 2 w 46"/>
                  <a:gd name="T25" fmla="*/ 18 h 90"/>
                  <a:gd name="T26" fmla="*/ 0 w 46"/>
                  <a:gd name="T27" fmla="*/ 30 h 90"/>
                  <a:gd name="T28" fmla="*/ 2 w 46"/>
                  <a:gd name="T29" fmla="*/ 42 h 90"/>
                  <a:gd name="T30" fmla="*/ 6 w 46"/>
                  <a:gd name="T31" fmla="*/ 56 h 90"/>
                  <a:gd name="T32" fmla="*/ 14 w 46"/>
                  <a:gd name="T33" fmla="*/ 70 h 90"/>
                  <a:gd name="T34" fmla="*/ 14 w 46"/>
                  <a:gd name="T35" fmla="*/ 70 h 90"/>
                  <a:gd name="T36" fmla="*/ 22 w 46"/>
                  <a:gd name="T37" fmla="*/ 80 h 90"/>
                  <a:gd name="T38" fmla="*/ 28 w 46"/>
                  <a:gd name="T39" fmla="*/ 88 h 90"/>
                  <a:gd name="T40" fmla="*/ 34 w 46"/>
                  <a:gd name="T41" fmla="*/ 90 h 90"/>
                  <a:gd name="T42" fmla="*/ 40 w 46"/>
                  <a:gd name="T43" fmla="*/ 88 h 90"/>
                  <a:gd name="T44" fmla="*/ 44 w 46"/>
                  <a:gd name="T45" fmla="*/ 84 h 90"/>
                  <a:gd name="T46" fmla="*/ 46 w 46"/>
                  <a:gd name="T47" fmla="*/ 76 h 90"/>
                  <a:gd name="T48" fmla="*/ 46 w 46"/>
                  <a:gd name="T49" fmla="*/ 66 h 90"/>
                  <a:gd name="T50" fmla="*/ 46 w 46"/>
                  <a:gd name="T51" fmla="*/ 54 h 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6"/>
                  <a:gd name="T79" fmla="*/ 0 h 90"/>
                  <a:gd name="T80" fmla="*/ 46 w 46"/>
                  <a:gd name="T81" fmla="*/ 90 h 9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6" h="90">
                    <a:moveTo>
                      <a:pt x="46" y="54"/>
                    </a:moveTo>
                    <a:lnTo>
                      <a:pt x="46" y="54"/>
                    </a:lnTo>
                    <a:lnTo>
                      <a:pt x="46" y="46"/>
                    </a:lnTo>
                    <a:lnTo>
                      <a:pt x="46" y="30"/>
                    </a:lnTo>
                    <a:lnTo>
                      <a:pt x="44" y="20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4"/>
                    </a:lnTo>
                    <a:lnTo>
                      <a:pt x="4" y="10"/>
                    </a:lnTo>
                    <a:lnTo>
                      <a:pt x="2" y="18"/>
                    </a:lnTo>
                    <a:lnTo>
                      <a:pt x="0" y="30"/>
                    </a:lnTo>
                    <a:lnTo>
                      <a:pt x="2" y="42"/>
                    </a:lnTo>
                    <a:lnTo>
                      <a:pt x="6" y="56"/>
                    </a:lnTo>
                    <a:lnTo>
                      <a:pt x="14" y="70"/>
                    </a:lnTo>
                    <a:lnTo>
                      <a:pt x="22" y="80"/>
                    </a:lnTo>
                    <a:lnTo>
                      <a:pt x="28" y="88"/>
                    </a:lnTo>
                    <a:lnTo>
                      <a:pt x="34" y="90"/>
                    </a:lnTo>
                    <a:lnTo>
                      <a:pt x="40" y="88"/>
                    </a:lnTo>
                    <a:lnTo>
                      <a:pt x="44" y="84"/>
                    </a:lnTo>
                    <a:lnTo>
                      <a:pt x="46" y="76"/>
                    </a:lnTo>
                    <a:lnTo>
                      <a:pt x="46" y="66"/>
                    </a:lnTo>
                    <a:lnTo>
                      <a:pt x="46" y="5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18" name="Freeform 478"/>
              <p:cNvSpPr>
                <a:spLocks/>
              </p:cNvSpPr>
              <p:nvPr/>
            </p:nvSpPr>
            <p:spPr bwMode="auto">
              <a:xfrm>
                <a:off x="2084" y="3214"/>
                <a:ext cx="54" cy="10"/>
              </a:xfrm>
              <a:custGeom>
                <a:avLst/>
                <a:gdLst>
                  <a:gd name="T0" fmla="*/ 0 w 54"/>
                  <a:gd name="T1" fmla="*/ 0 h 10"/>
                  <a:gd name="T2" fmla="*/ 0 w 54"/>
                  <a:gd name="T3" fmla="*/ 0 h 10"/>
                  <a:gd name="T4" fmla="*/ 14 w 54"/>
                  <a:gd name="T5" fmla="*/ 2 h 10"/>
                  <a:gd name="T6" fmla="*/ 34 w 54"/>
                  <a:gd name="T7" fmla="*/ 4 h 10"/>
                  <a:gd name="T8" fmla="*/ 34 w 54"/>
                  <a:gd name="T9" fmla="*/ 4 h 10"/>
                  <a:gd name="T10" fmla="*/ 54 w 54"/>
                  <a:gd name="T11" fmla="*/ 2 h 10"/>
                  <a:gd name="T12" fmla="*/ 54 w 54"/>
                  <a:gd name="T13" fmla="*/ 2 h 10"/>
                  <a:gd name="T14" fmla="*/ 50 w 54"/>
                  <a:gd name="T15" fmla="*/ 4 h 10"/>
                  <a:gd name="T16" fmla="*/ 46 w 54"/>
                  <a:gd name="T17" fmla="*/ 8 h 10"/>
                  <a:gd name="T18" fmla="*/ 42 w 54"/>
                  <a:gd name="T19" fmla="*/ 10 h 10"/>
                  <a:gd name="T20" fmla="*/ 34 w 54"/>
                  <a:gd name="T21" fmla="*/ 10 h 10"/>
                  <a:gd name="T22" fmla="*/ 24 w 54"/>
                  <a:gd name="T23" fmla="*/ 10 h 10"/>
                  <a:gd name="T24" fmla="*/ 14 w 54"/>
                  <a:gd name="T25" fmla="*/ 6 h 10"/>
                  <a:gd name="T26" fmla="*/ 0 w 54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2"/>
                    </a:lnTo>
                    <a:lnTo>
                      <a:pt x="34" y="4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24" y="10"/>
                    </a:lnTo>
                    <a:lnTo>
                      <a:pt x="14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19" name="Freeform 479"/>
              <p:cNvSpPr>
                <a:spLocks/>
              </p:cNvSpPr>
              <p:nvPr/>
            </p:nvSpPr>
            <p:spPr bwMode="auto">
              <a:xfrm>
                <a:off x="2084" y="3214"/>
                <a:ext cx="54" cy="10"/>
              </a:xfrm>
              <a:custGeom>
                <a:avLst/>
                <a:gdLst>
                  <a:gd name="T0" fmla="*/ 0 w 54"/>
                  <a:gd name="T1" fmla="*/ 0 h 10"/>
                  <a:gd name="T2" fmla="*/ 0 w 54"/>
                  <a:gd name="T3" fmla="*/ 0 h 10"/>
                  <a:gd name="T4" fmla="*/ 14 w 54"/>
                  <a:gd name="T5" fmla="*/ 2 h 10"/>
                  <a:gd name="T6" fmla="*/ 34 w 54"/>
                  <a:gd name="T7" fmla="*/ 4 h 10"/>
                  <a:gd name="T8" fmla="*/ 34 w 54"/>
                  <a:gd name="T9" fmla="*/ 4 h 10"/>
                  <a:gd name="T10" fmla="*/ 54 w 54"/>
                  <a:gd name="T11" fmla="*/ 2 h 10"/>
                  <a:gd name="T12" fmla="*/ 54 w 54"/>
                  <a:gd name="T13" fmla="*/ 2 h 10"/>
                  <a:gd name="T14" fmla="*/ 50 w 54"/>
                  <a:gd name="T15" fmla="*/ 4 h 10"/>
                  <a:gd name="T16" fmla="*/ 46 w 54"/>
                  <a:gd name="T17" fmla="*/ 8 h 10"/>
                  <a:gd name="T18" fmla="*/ 42 w 54"/>
                  <a:gd name="T19" fmla="*/ 10 h 10"/>
                  <a:gd name="T20" fmla="*/ 34 w 54"/>
                  <a:gd name="T21" fmla="*/ 10 h 10"/>
                  <a:gd name="T22" fmla="*/ 24 w 54"/>
                  <a:gd name="T23" fmla="*/ 10 h 10"/>
                  <a:gd name="T24" fmla="*/ 14 w 54"/>
                  <a:gd name="T25" fmla="*/ 6 h 10"/>
                  <a:gd name="T26" fmla="*/ 0 w 54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2"/>
                    </a:lnTo>
                    <a:lnTo>
                      <a:pt x="34" y="4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24" y="10"/>
                    </a:lnTo>
                    <a:lnTo>
                      <a:pt x="14" y="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20" name="Freeform 480"/>
              <p:cNvSpPr>
                <a:spLocks/>
              </p:cNvSpPr>
              <p:nvPr/>
            </p:nvSpPr>
            <p:spPr bwMode="auto">
              <a:xfrm>
                <a:off x="2186" y="3216"/>
                <a:ext cx="24" cy="8"/>
              </a:xfrm>
              <a:custGeom>
                <a:avLst/>
                <a:gdLst>
                  <a:gd name="T0" fmla="*/ 0 w 24"/>
                  <a:gd name="T1" fmla="*/ 0 h 8"/>
                  <a:gd name="T2" fmla="*/ 0 w 24"/>
                  <a:gd name="T3" fmla="*/ 0 h 8"/>
                  <a:gd name="T4" fmla="*/ 8 w 24"/>
                  <a:gd name="T5" fmla="*/ 2 h 8"/>
                  <a:gd name="T6" fmla="*/ 14 w 24"/>
                  <a:gd name="T7" fmla="*/ 2 h 8"/>
                  <a:gd name="T8" fmla="*/ 24 w 24"/>
                  <a:gd name="T9" fmla="*/ 0 h 8"/>
                  <a:gd name="T10" fmla="*/ 24 w 24"/>
                  <a:gd name="T11" fmla="*/ 0 h 8"/>
                  <a:gd name="T12" fmla="*/ 20 w 24"/>
                  <a:gd name="T13" fmla="*/ 4 h 8"/>
                  <a:gd name="T14" fmla="*/ 16 w 24"/>
                  <a:gd name="T15" fmla="*/ 8 h 8"/>
                  <a:gd name="T16" fmla="*/ 12 w 24"/>
                  <a:gd name="T17" fmla="*/ 8 h 8"/>
                  <a:gd name="T18" fmla="*/ 12 w 24"/>
                  <a:gd name="T19" fmla="*/ 8 h 8"/>
                  <a:gd name="T20" fmla="*/ 8 w 24"/>
                  <a:gd name="T21" fmla="*/ 8 h 8"/>
                  <a:gd name="T22" fmla="*/ 4 w 24"/>
                  <a:gd name="T23" fmla="*/ 4 h 8"/>
                  <a:gd name="T24" fmla="*/ 0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8"/>
                  <a:gd name="T41" fmla="*/ 24 w 2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2"/>
                    </a:lnTo>
                    <a:lnTo>
                      <a:pt x="24" y="0"/>
                    </a:lnTo>
                    <a:lnTo>
                      <a:pt x="20" y="4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21" name="Freeform 481"/>
              <p:cNvSpPr>
                <a:spLocks/>
              </p:cNvSpPr>
              <p:nvPr/>
            </p:nvSpPr>
            <p:spPr bwMode="auto">
              <a:xfrm>
                <a:off x="2186" y="3216"/>
                <a:ext cx="24" cy="8"/>
              </a:xfrm>
              <a:custGeom>
                <a:avLst/>
                <a:gdLst>
                  <a:gd name="T0" fmla="*/ 0 w 24"/>
                  <a:gd name="T1" fmla="*/ 0 h 8"/>
                  <a:gd name="T2" fmla="*/ 0 w 24"/>
                  <a:gd name="T3" fmla="*/ 0 h 8"/>
                  <a:gd name="T4" fmla="*/ 8 w 24"/>
                  <a:gd name="T5" fmla="*/ 2 h 8"/>
                  <a:gd name="T6" fmla="*/ 14 w 24"/>
                  <a:gd name="T7" fmla="*/ 2 h 8"/>
                  <a:gd name="T8" fmla="*/ 24 w 24"/>
                  <a:gd name="T9" fmla="*/ 0 h 8"/>
                  <a:gd name="T10" fmla="*/ 24 w 24"/>
                  <a:gd name="T11" fmla="*/ 0 h 8"/>
                  <a:gd name="T12" fmla="*/ 20 w 24"/>
                  <a:gd name="T13" fmla="*/ 4 h 8"/>
                  <a:gd name="T14" fmla="*/ 16 w 24"/>
                  <a:gd name="T15" fmla="*/ 8 h 8"/>
                  <a:gd name="T16" fmla="*/ 12 w 24"/>
                  <a:gd name="T17" fmla="*/ 8 h 8"/>
                  <a:gd name="T18" fmla="*/ 12 w 24"/>
                  <a:gd name="T19" fmla="*/ 8 h 8"/>
                  <a:gd name="T20" fmla="*/ 8 w 24"/>
                  <a:gd name="T21" fmla="*/ 8 h 8"/>
                  <a:gd name="T22" fmla="*/ 4 w 24"/>
                  <a:gd name="T23" fmla="*/ 4 h 8"/>
                  <a:gd name="T24" fmla="*/ 0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8"/>
                  <a:gd name="T41" fmla="*/ 24 w 2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2"/>
                    </a:lnTo>
                    <a:lnTo>
                      <a:pt x="24" y="0"/>
                    </a:lnTo>
                    <a:lnTo>
                      <a:pt x="20" y="4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22" name="Freeform 482"/>
              <p:cNvSpPr>
                <a:spLocks/>
              </p:cNvSpPr>
              <p:nvPr/>
            </p:nvSpPr>
            <p:spPr bwMode="auto">
              <a:xfrm>
                <a:off x="2162" y="3204"/>
                <a:ext cx="34" cy="106"/>
              </a:xfrm>
              <a:custGeom>
                <a:avLst/>
                <a:gdLst>
                  <a:gd name="T0" fmla="*/ 22 w 34"/>
                  <a:gd name="T1" fmla="*/ 0 h 106"/>
                  <a:gd name="T2" fmla="*/ 22 w 34"/>
                  <a:gd name="T3" fmla="*/ 0 h 106"/>
                  <a:gd name="T4" fmla="*/ 26 w 34"/>
                  <a:gd name="T5" fmla="*/ 30 h 106"/>
                  <a:gd name="T6" fmla="*/ 28 w 34"/>
                  <a:gd name="T7" fmla="*/ 60 h 106"/>
                  <a:gd name="T8" fmla="*/ 26 w 34"/>
                  <a:gd name="T9" fmla="*/ 76 h 106"/>
                  <a:gd name="T10" fmla="*/ 24 w 34"/>
                  <a:gd name="T11" fmla="*/ 90 h 106"/>
                  <a:gd name="T12" fmla="*/ 24 w 34"/>
                  <a:gd name="T13" fmla="*/ 90 h 106"/>
                  <a:gd name="T14" fmla="*/ 14 w 34"/>
                  <a:gd name="T15" fmla="*/ 94 h 106"/>
                  <a:gd name="T16" fmla="*/ 6 w 34"/>
                  <a:gd name="T17" fmla="*/ 100 h 106"/>
                  <a:gd name="T18" fmla="*/ 0 w 34"/>
                  <a:gd name="T19" fmla="*/ 106 h 106"/>
                  <a:gd name="T20" fmla="*/ 0 w 34"/>
                  <a:gd name="T21" fmla="*/ 106 h 106"/>
                  <a:gd name="T22" fmla="*/ 8 w 34"/>
                  <a:gd name="T23" fmla="*/ 104 h 106"/>
                  <a:gd name="T24" fmla="*/ 18 w 34"/>
                  <a:gd name="T25" fmla="*/ 100 h 106"/>
                  <a:gd name="T26" fmla="*/ 30 w 34"/>
                  <a:gd name="T27" fmla="*/ 94 h 106"/>
                  <a:gd name="T28" fmla="*/ 30 w 34"/>
                  <a:gd name="T29" fmla="*/ 94 h 106"/>
                  <a:gd name="T30" fmla="*/ 32 w 34"/>
                  <a:gd name="T31" fmla="*/ 90 h 106"/>
                  <a:gd name="T32" fmla="*/ 34 w 34"/>
                  <a:gd name="T33" fmla="*/ 74 h 106"/>
                  <a:gd name="T34" fmla="*/ 34 w 34"/>
                  <a:gd name="T35" fmla="*/ 60 h 106"/>
                  <a:gd name="T36" fmla="*/ 32 w 34"/>
                  <a:gd name="T37" fmla="*/ 44 h 106"/>
                  <a:gd name="T38" fmla="*/ 28 w 34"/>
                  <a:gd name="T39" fmla="*/ 24 h 106"/>
                  <a:gd name="T40" fmla="*/ 22 w 34"/>
                  <a:gd name="T41" fmla="*/ 0 h 1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06"/>
                  <a:gd name="T65" fmla="*/ 34 w 34"/>
                  <a:gd name="T66" fmla="*/ 106 h 10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06">
                    <a:moveTo>
                      <a:pt x="22" y="0"/>
                    </a:moveTo>
                    <a:lnTo>
                      <a:pt x="22" y="0"/>
                    </a:lnTo>
                    <a:lnTo>
                      <a:pt x="26" y="30"/>
                    </a:lnTo>
                    <a:lnTo>
                      <a:pt x="28" y="60"/>
                    </a:lnTo>
                    <a:lnTo>
                      <a:pt x="26" y="76"/>
                    </a:lnTo>
                    <a:lnTo>
                      <a:pt x="24" y="90"/>
                    </a:lnTo>
                    <a:lnTo>
                      <a:pt x="14" y="94"/>
                    </a:lnTo>
                    <a:lnTo>
                      <a:pt x="6" y="100"/>
                    </a:lnTo>
                    <a:lnTo>
                      <a:pt x="0" y="106"/>
                    </a:lnTo>
                    <a:lnTo>
                      <a:pt x="8" y="104"/>
                    </a:lnTo>
                    <a:lnTo>
                      <a:pt x="18" y="100"/>
                    </a:lnTo>
                    <a:lnTo>
                      <a:pt x="30" y="94"/>
                    </a:lnTo>
                    <a:lnTo>
                      <a:pt x="32" y="90"/>
                    </a:lnTo>
                    <a:lnTo>
                      <a:pt x="34" y="74"/>
                    </a:lnTo>
                    <a:lnTo>
                      <a:pt x="34" y="60"/>
                    </a:lnTo>
                    <a:lnTo>
                      <a:pt x="32" y="44"/>
                    </a:lnTo>
                    <a:lnTo>
                      <a:pt x="28" y="24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23" name="Freeform 483"/>
              <p:cNvSpPr>
                <a:spLocks/>
              </p:cNvSpPr>
              <p:nvPr/>
            </p:nvSpPr>
            <p:spPr bwMode="auto">
              <a:xfrm>
                <a:off x="2162" y="3204"/>
                <a:ext cx="34" cy="106"/>
              </a:xfrm>
              <a:custGeom>
                <a:avLst/>
                <a:gdLst>
                  <a:gd name="T0" fmla="*/ 22 w 34"/>
                  <a:gd name="T1" fmla="*/ 0 h 106"/>
                  <a:gd name="T2" fmla="*/ 22 w 34"/>
                  <a:gd name="T3" fmla="*/ 0 h 106"/>
                  <a:gd name="T4" fmla="*/ 26 w 34"/>
                  <a:gd name="T5" fmla="*/ 30 h 106"/>
                  <a:gd name="T6" fmla="*/ 28 w 34"/>
                  <a:gd name="T7" fmla="*/ 60 h 106"/>
                  <a:gd name="T8" fmla="*/ 26 w 34"/>
                  <a:gd name="T9" fmla="*/ 76 h 106"/>
                  <a:gd name="T10" fmla="*/ 24 w 34"/>
                  <a:gd name="T11" fmla="*/ 90 h 106"/>
                  <a:gd name="T12" fmla="*/ 24 w 34"/>
                  <a:gd name="T13" fmla="*/ 90 h 106"/>
                  <a:gd name="T14" fmla="*/ 14 w 34"/>
                  <a:gd name="T15" fmla="*/ 94 h 106"/>
                  <a:gd name="T16" fmla="*/ 6 w 34"/>
                  <a:gd name="T17" fmla="*/ 100 h 106"/>
                  <a:gd name="T18" fmla="*/ 0 w 34"/>
                  <a:gd name="T19" fmla="*/ 106 h 106"/>
                  <a:gd name="T20" fmla="*/ 0 w 34"/>
                  <a:gd name="T21" fmla="*/ 106 h 106"/>
                  <a:gd name="T22" fmla="*/ 8 w 34"/>
                  <a:gd name="T23" fmla="*/ 104 h 106"/>
                  <a:gd name="T24" fmla="*/ 18 w 34"/>
                  <a:gd name="T25" fmla="*/ 100 h 106"/>
                  <a:gd name="T26" fmla="*/ 30 w 34"/>
                  <a:gd name="T27" fmla="*/ 94 h 106"/>
                  <a:gd name="T28" fmla="*/ 30 w 34"/>
                  <a:gd name="T29" fmla="*/ 94 h 106"/>
                  <a:gd name="T30" fmla="*/ 32 w 34"/>
                  <a:gd name="T31" fmla="*/ 90 h 106"/>
                  <a:gd name="T32" fmla="*/ 34 w 34"/>
                  <a:gd name="T33" fmla="*/ 74 h 106"/>
                  <a:gd name="T34" fmla="*/ 34 w 34"/>
                  <a:gd name="T35" fmla="*/ 60 h 106"/>
                  <a:gd name="T36" fmla="*/ 32 w 34"/>
                  <a:gd name="T37" fmla="*/ 44 h 106"/>
                  <a:gd name="T38" fmla="*/ 28 w 34"/>
                  <a:gd name="T39" fmla="*/ 24 h 106"/>
                  <a:gd name="T40" fmla="*/ 22 w 34"/>
                  <a:gd name="T41" fmla="*/ 0 h 1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06"/>
                  <a:gd name="T65" fmla="*/ 34 w 34"/>
                  <a:gd name="T66" fmla="*/ 106 h 10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06">
                    <a:moveTo>
                      <a:pt x="22" y="0"/>
                    </a:moveTo>
                    <a:lnTo>
                      <a:pt x="22" y="0"/>
                    </a:lnTo>
                    <a:lnTo>
                      <a:pt x="26" y="30"/>
                    </a:lnTo>
                    <a:lnTo>
                      <a:pt x="28" y="60"/>
                    </a:lnTo>
                    <a:lnTo>
                      <a:pt x="26" y="76"/>
                    </a:lnTo>
                    <a:lnTo>
                      <a:pt x="24" y="90"/>
                    </a:lnTo>
                    <a:lnTo>
                      <a:pt x="14" y="94"/>
                    </a:lnTo>
                    <a:lnTo>
                      <a:pt x="6" y="100"/>
                    </a:lnTo>
                    <a:lnTo>
                      <a:pt x="0" y="106"/>
                    </a:lnTo>
                    <a:lnTo>
                      <a:pt x="8" y="104"/>
                    </a:lnTo>
                    <a:lnTo>
                      <a:pt x="18" y="100"/>
                    </a:lnTo>
                    <a:lnTo>
                      <a:pt x="30" y="94"/>
                    </a:lnTo>
                    <a:lnTo>
                      <a:pt x="32" y="90"/>
                    </a:lnTo>
                    <a:lnTo>
                      <a:pt x="34" y="74"/>
                    </a:lnTo>
                    <a:lnTo>
                      <a:pt x="34" y="60"/>
                    </a:lnTo>
                    <a:lnTo>
                      <a:pt x="32" y="44"/>
                    </a:lnTo>
                    <a:lnTo>
                      <a:pt x="28" y="24"/>
                    </a:lnTo>
                    <a:lnTo>
                      <a:pt x="2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24" name="Freeform 484"/>
              <p:cNvSpPr>
                <a:spLocks/>
              </p:cNvSpPr>
              <p:nvPr/>
            </p:nvSpPr>
            <p:spPr bwMode="auto">
              <a:xfrm>
                <a:off x="2142" y="3350"/>
                <a:ext cx="38" cy="6"/>
              </a:xfrm>
              <a:custGeom>
                <a:avLst/>
                <a:gdLst>
                  <a:gd name="T0" fmla="*/ 0 w 38"/>
                  <a:gd name="T1" fmla="*/ 0 h 6"/>
                  <a:gd name="T2" fmla="*/ 0 w 38"/>
                  <a:gd name="T3" fmla="*/ 0 h 6"/>
                  <a:gd name="T4" fmla="*/ 12 w 38"/>
                  <a:gd name="T5" fmla="*/ 2 h 6"/>
                  <a:gd name="T6" fmla="*/ 24 w 38"/>
                  <a:gd name="T7" fmla="*/ 2 h 6"/>
                  <a:gd name="T8" fmla="*/ 38 w 38"/>
                  <a:gd name="T9" fmla="*/ 0 h 6"/>
                  <a:gd name="T10" fmla="*/ 38 w 38"/>
                  <a:gd name="T11" fmla="*/ 0 h 6"/>
                  <a:gd name="T12" fmla="*/ 34 w 38"/>
                  <a:gd name="T13" fmla="*/ 2 h 6"/>
                  <a:gd name="T14" fmla="*/ 22 w 38"/>
                  <a:gd name="T15" fmla="*/ 6 h 6"/>
                  <a:gd name="T16" fmla="*/ 22 w 38"/>
                  <a:gd name="T17" fmla="*/ 6 h 6"/>
                  <a:gd name="T18" fmla="*/ 14 w 38"/>
                  <a:gd name="T19" fmla="*/ 6 h 6"/>
                  <a:gd name="T20" fmla="*/ 6 w 38"/>
                  <a:gd name="T21" fmla="*/ 4 h 6"/>
                  <a:gd name="T22" fmla="*/ 0 w 38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6"/>
                  <a:gd name="T38" fmla="*/ 38 w 38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6">
                    <a:moveTo>
                      <a:pt x="0" y="0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4" y="2"/>
                    </a:lnTo>
                    <a:lnTo>
                      <a:pt x="38" y="0"/>
                    </a:lnTo>
                    <a:lnTo>
                      <a:pt x="34" y="2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6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25" name="Freeform 485"/>
              <p:cNvSpPr>
                <a:spLocks/>
              </p:cNvSpPr>
              <p:nvPr/>
            </p:nvSpPr>
            <p:spPr bwMode="auto">
              <a:xfrm>
                <a:off x="2142" y="3350"/>
                <a:ext cx="38" cy="6"/>
              </a:xfrm>
              <a:custGeom>
                <a:avLst/>
                <a:gdLst>
                  <a:gd name="T0" fmla="*/ 0 w 38"/>
                  <a:gd name="T1" fmla="*/ 0 h 6"/>
                  <a:gd name="T2" fmla="*/ 0 w 38"/>
                  <a:gd name="T3" fmla="*/ 0 h 6"/>
                  <a:gd name="T4" fmla="*/ 12 w 38"/>
                  <a:gd name="T5" fmla="*/ 2 h 6"/>
                  <a:gd name="T6" fmla="*/ 24 w 38"/>
                  <a:gd name="T7" fmla="*/ 2 h 6"/>
                  <a:gd name="T8" fmla="*/ 38 w 38"/>
                  <a:gd name="T9" fmla="*/ 0 h 6"/>
                  <a:gd name="T10" fmla="*/ 38 w 38"/>
                  <a:gd name="T11" fmla="*/ 0 h 6"/>
                  <a:gd name="T12" fmla="*/ 34 w 38"/>
                  <a:gd name="T13" fmla="*/ 2 h 6"/>
                  <a:gd name="T14" fmla="*/ 22 w 38"/>
                  <a:gd name="T15" fmla="*/ 6 h 6"/>
                  <a:gd name="T16" fmla="*/ 22 w 38"/>
                  <a:gd name="T17" fmla="*/ 6 h 6"/>
                  <a:gd name="T18" fmla="*/ 14 w 38"/>
                  <a:gd name="T19" fmla="*/ 6 h 6"/>
                  <a:gd name="T20" fmla="*/ 6 w 38"/>
                  <a:gd name="T21" fmla="*/ 4 h 6"/>
                  <a:gd name="T22" fmla="*/ 0 w 38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6"/>
                  <a:gd name="T38" fmla="*/ 38 w 38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6">
                    <a:moveTo>
                      <a:pt x="0" y="0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4" y="2"/>
                    </a:lnTo>
                    <a:lnTo>
                      <a:pt x="38" y="0"/>
                    </a:lnTo>
                    <a:lnTo>
                      <a:pt x="34" y="2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26" name="Freeform 486"/>
              <p:cNvSpPr>
                <a:spLocks/>
              </p:cNvSpPr>
              <p:nvPr/>
            </p:nvSpPr>
            <p:spPr bwMode="auto">
              <a:xfrm>
                <a:off x="1600" y="3380"/>
                <a:ext cx="692" cy="878"/>
              </a:xfrm>
              <a:custGeom>
                <a:avLst/>
                <a:gdLst>
                  <a:gd name="T0" fmla="*/ 248 w 692"/>
                  <a:gd name="T1" fmla="*/ 878 h 878"/>
                  <a:gd name="T2" fmla="*/ 156 w 692"/>
                  <a:gd name="T3" fmla="*/ 578 h 878"/>
                  <a:gd name="T4" fmla="*/ 76 w 692"/>
                  <a:gd name="T5" fmla="*/ 352 h 878"/>
                  <a:gd name="T6" fmla="*/ 20 w 692"/>
                  <a:gd name="T7" fmla="*/ 210 h 878"/>
                  <a:gd name="T8" fmla="*/ 0 w 692"/>
                  <a:gd name="T9" fmla="*/ 162 h 878"/>
                  <a:gd name="T10" fmla="*/ 30 w 692"/>
                  <a:gd name="T11" fmla="*/ 138 h 878"/>
                  <a:gd name="T12" fmla="*/ 68 w 692"/>
                  <a:gd name="T13" fmla="*/ 116 h 878"/>
                  <a:gd name="T14" fmla="*/ 154 w 692"/>
                  <a:gd name="T15" fmla="*/ 80 h 878"/>
                  <a:gd name="T16" fmla="*/ 230 w 692"/>
                  <a:gd name="T17" fmla="*/ 58 h 878"/>
                  <a:gd name="T18" fmla="*/ 262 w 692"/>
                  <a:gd name="T19" fmla="*/ 50 h 878"/>
                  <a:gd name="T20" fmla="*/ 318 w 692"/>
                  <a:gd name="T21" fmla="*/ 14 h 878"/>
                  <a:gd name="T22" fmla="*/ 334 w 692"/>
                  <a:gd name="T23" fmla="*/ 0 h 878"/>
                  <a:gd name="T24" fmla="*/ 342 w 692"/>
                  <a:gd name="T25" fmla="*/ 52 h 878"/>
                  <a:gd name="T26" fmla="*/ 354 w 692"/>
                  <a:gd name="T27" fmla="*/ 96 h 878"/>
                  <a:gd name="T28" fmla="*/ 374 w 692"/>
                  <a:gd name="T29" fmla="*/ 140 h 878"/>
                  <a:gd name="T30" fmla="*/ 388 w 692"/>
                  <a:gd name="T31" fmla="*/ 166 h 878"/>
                  <a:gd name="T32" fmla="*/ 424 w 692"/>
                  <a:gd name="T33" fmla="*/ 252 h 878"/>
                  <a:gd name="T34" fmla="*/ 472 w 692"/>
                  <a:gd name="T35" fmla="*/ 388 h 878"/>
                  <a:gd name="T36" fmla="*/ 484 w 692"/>
                  <a:gd name="T37" fmla="*/ 426 h 878"/>
                  <a:gd name="T38" fmla="*/ 496 w 692"/>
                  <a:gd name="T39" fmla="*/ 382 h 878"/>
                  <a:gd name="T40" fmla="*/ 514 w 692"/>
                  <a:gd name="T41" fmla="*/ 266 h 878"/>
                  <a:gd name="T42" fmla="*/ 526 w 692"/>
                  <a:gd name="T43" fmla="*/ 104 h 878"/>
                  <a:gd name="T44" fmla="*/ 526 w 692"/>
                  <a:gd name="T45" fmla="*/ 60 h 878"/>
                  <a:gd name="T46" fmla="*/ 550 w 692"/>
                  <a:gd name="T47" fmla="*/ 82 h 878"/>
                  <a:gd name="T48" fmla="*/ 588 w 692"/>
                  <a:gd name="T49" fmla="*/ 108 h 878"/>
                  <a:gd name="T50" fmla="*/ 688 w 692"/>
                  <a:gd name="T51" fmla="*/ 142 h 878"/>
                  <a:gd name="T52" fmla="*/ 690 w 692"/>
                  <a:gd name="T53" fmla="*/ 154 h 878"/>
                  <a:gd name="T54" fmla="*/ 690 w 692"/>
                  <a:gd name="T55" fmla="*/ 212 h 878"/>
                  <a:gd name="T56" fmla="*/ 674 w 692"/>
                  <a:gd name="T57" fmla="*/ 336 h 878"/>
                  <a:gd name="T58" fmla="*/ 660 w 692"/>
                  <a:gd name="T59" fmla="*/ 492 h 878"/>
                  <a:gd name="T60" fmla="*/ 654 w 692"/>
                  <a:gd name="T61" fmla="*/ 620 h 878"/>
                  <a:gd name="T62" fmla="*/ 656 w 692"/>
                  <a:gd name="T63" fmla="*/ 664 h 878"/>
                  <a:gd name="T64" fmla="*/ 662 w 692"/>
                  <a:gd name="T65" fmla="*/ 828 h 878"/>
                  <a:gd name="T66" fmla="*/ 668 w 692"/>
                  <a:gd name="T67" fmla="*/ 876 h 87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92"/>
                  <a:gd name="T103" fmla="*/ 0 h 878"/>
                  <a:gd name="T104" fmla="*/ 692 w 692"/>
                  <a:gd name="T105" fmla="*/ 878 h 87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92" h="878">
                    <a:moveTo>
                      <a:pt x="248" y="878"/>
                    </a:moveTo>
                    <a:lnTo>
                      <a:pt x="248" y="878"/>
                    </a:lnTo>
                    <a:lnTo>
                      <a:pt x="202" y="718"/>
                    </a:lnTo>
                    <a:lnTo>
                      <a:pt x="156" y="578"/>
                    </a:lnTo>
                    <a:lnTo>
                      <a:pt x="114" y="454"/>
                    </a:lnTo>
                    <a:lnTo>
                      <a:pt x="76" y="352"/>
                    </a:lnTo>
                    <a:lnTo>
                      <a:pt x="46" y="270"/>
                    </a:lnTo>
                    <a:lnTo>
                      <a:pt x="20" y="210"/>
                    </a:lnTo>
                    <a:lnTo>
                      <a:pt x="0" y="162"/>
                    </a:lnTo>
                    <a:lnTo>
                      <a:pt x="14" y="148"/>
                    </a:lnTo>
                    <a:lnTo>
                      <a:pt x="30" y="138"/>
                    </a:lnTo>
                    <a:lnTo>
                      <a:pt x="48" y="126"/>
                    </a:lnTo>
                    <a:lnTo>
                      <a:pt x="68" y="116"/>
                    </a:lnTo>
                    <a:lnTo>
                      <a:pt x="110" y="96"/>
                    </a:lnTo>
                    <a:lnTo>
                      <a:pt x="154" y="80"/>
                    </a:lnTo>
                    <a:lnTo>
                      <a:pt x="196" y="68"/>
                    </a:lnTo>
                    <a:lnTo>
                      <a:pt x="230" y="58"/>
                    </a:lnTo>
                    <a:lnTo>
                      <a:pt x="262" y="50"/>
                    </a:lnTo>
                    <a:lnTo>
                      <a:pt x="296" y="28"/>
                    </a:lnTo>
                    <a:lnTo>
                      <a:pt x="318" y="14"/>
                    </a:lnTo>
                    <a:lnTo>
                      <a:pt x="334" y="0"/>
                    </a:lnTo>
                    <a:lnTo>
                      <a:pt x="336" y="16"/>
                    </a:lnTo>
                    <a:lnTo>
                      <a:pt x="342" y="52"/>
                    </a:lnTo>
                    <a:lnTo>
                      <a:pt x="346" y="74"/>
                    </a:lnTo>
                    <a:lnTo>
                      <a:pt x="354" y="96"/>
                    </a:lnTo>
                    <a:lnTo>
                      <a:pt x="362" y="118"/>
                    </a:lnTo>
                    <a:lnTo>
                      <a:pt x="374" y="140"/>
                    </a:lnTo>
                    <a:lnTo>
                      <a:pt x="388" y="166"/>
                    </a:lnTo>
                    <a:lnTo>
                      <a:pt x="406" y="206"/>
                    </a:lnTo>
                    <a:lnTo>
                      <a:pt x="424" y="252"/>
                    </a:lnTo>
                    <a:lnTo>
                      <a:pt x="442" y="302"/>
                    </a:lnTo>
                    <a:lnTo>
                      <a:pt x="472" y="388"/>
                    </a:lnTo>
                    <a:lnTo>
                      <a:pt x="484" y="426"/>
                    </a:lnTo>
                    <a:lnTo>
                      <a:pt x="490" y="406"/>
                    </a:lnTo>
                    <a:lnTo>
                      <a:pt x="496" y="382"/>
                    </a:lnTo>
                    <a:lnTo>
                      <a:pt x="506" y="326"/>
                    </a:lnTo>
                    <a:lnTo>
                      <a:pt x="514" y="266"/>
                    </a:lnTo>
                    <a:lnTo>
                      <a:pt x="520" y="206"/>
                    </a:lnTo>
                    <a:lnTo>
                      <a:pt x="526" y="104"/>
                    </a:lnTo>
                    <a:lnTo>
                      <a:pt x="526" y="60"/>
                    </a:lnTo>
                    <a:lnTo>
                      <a:pt x="538" y="72"/>
                    </a:lnTo>
                    <a:lnTo>
                      <a:pt x="550" y="82"/>
                    </a:lnTo>
                    <a:lnTo>
                      <a:pt x="572" y="98"/>
                    </a:lnTo>
                    <a:lnTo>
                      <a:pt x="588" y="108"/>
                    </a:lnTo>
                    <a:lnTo>
                      <a:pt x="596" y="112"/>
                    </a:lnTo>
                    <a:lnTo>
                      <a:pt x="688" y="142"/>
                    </a:lnTo>
                    <a:lnTo>
                      <a:pt x="690" y="154"/>
                    </a:lnTo>
                    <a:lnTo>
                      <a:pt x="692" y="170"/>
                    </a:lnTo>
                    <a:lnTo>
                      <a:pt x="690" y="212"/>
                    </a:lnTo>
                    <a:lnTo>
                      <a:pt x="684" y="268"/>
                    </a:lnTo>
                    <a:lnTo>
                      <a:pt x="674" y="336"/>
                    </a:lnTo>
                    <a:lnTo>
                      <a:pt x="666" y="410"/>
                    </a:lnTo>
                    <a:lnTo>
                      <a:pt x="660" y="492"/>
                    </a:lnTo>
                    <a:lnTo>
                      <a:pt x="656" y="578"/>
                    </a:lnTo>
                    <a:lnTo>
                      <a:pt x="654" y="620"/>
                    </a:lnTo>
                    <a:lnTo>
                      <a:pt x="656" y="664"/>
                    </a:lnTo>
                    <a:lnTo>
                      <a:pt x="658" y="768"/>
                    </a:lnTo>
                    <a:lnTo>
                      <a:pt x="662" y="828"/>
                    </a:lnTo>
                    <a:lnTo>
                      <a:pt x="664" y="856"/>
                    </a:lnTo>
                    <a:lnTo>
                      <a:pt x="668" y="876"/>
                    </a:lnTo>
                    <a:lnTo>
                      <a:pt x="248" y="878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27" name="Freeform 487"/>
              <p:cNvSpPr>
                <a:spLocks/>
              </p:cNvSpPr>
              <p:nvPr/>
            </p:nvSpPr>
            <p:spPr bwMode="auto">
              <a:xfrm>
                <a:off x="2058" y="3628"/>
                <a:ext cx="72" cy="586"/>
              </a:xfrm>
              <a:custGeom>
                <a:avLst/>
                <a:gdLst>
                  <a:gd name="T0" fmla="*/ 0 w 72"/>
                  <a:gd name="T1" fmla="*/ 2 h 586"/>
                  <a:gd name="T2" fmla="*/ 0 w 72"/>
                  <a:gd name="T3" fmla="*/ 2 h 586"/>
                  <a:gd name="T4" fmla="*/ 2 w 72"/>
                  <a:gd name="T5" fmla="*/ 18 h 586"/>
                  <a:gd name="T6" fmla="*/ 10 w 72"/>
                  <a:gd name="T7" fmla="*/ 62 h 586"/>
                  <a:gd name="T8" fmla="*/ 16 w 72"/>
                  <a:gd name="T9" fmla="*/ 94 h 586"/>
                  <a:gd name="T10" fmla="*/ 18 w 72"/>
                  <a:gd name="T11" fmla="*/ 132 h 586"/>
                  <a:gd name="T12" fmla="*/ 22 w 72"/>
                  <a:gd name="T13" fmla="*/ 176 h 586"/>
                  <a:gd name="T14" fmla="*/ 24 w 72"/>
                  <a:gd name="T15" fmla="*/ 224 h 586"/>
                  <a:gd name="T16" fmla="*/ 24 w 72"/>
                  <a:gd name="T17" fmla="*/ 224 h 586"/>
                  <a:gd name="T18" fmla="*/ 26 w 72"/>
                  <a:gd name="T19" fmla="*/ 318 h 586"/>
                  <a:gd name="T20" fmla="*/ 28 w 72"/>
                  <a:gd name="T21" fmla="*/ 364 h 586"/>
                  <a:gd name="T22" fmla="*/ 32 w 72"/>
                  <a:gd name="T23" fmla="*/ 412 h 586"/>
                  <a:gd name="T24" fmla="*/ 36 w 72"/>
                  <a:gd name="T25" fmla="*/ 458 h 586"/>
                  <a:gd name="T26" fmla="*/ 44 w 72"/>
                  <a:gd name="T27" fmla="*/ 502 h 586"/>
                  <a:gd name="T28" fmla="*/ 54 w 72"/>
                  <a:gd name="T29" fmla="*/ 546 h 586"/>
                  <a:gd name="T30" fmla="*/ 66 w 72"/>
                  <a:gd name="T31" fmla="*/ 586 h 586"/>
                  <a:gd name="T32" fmla="*/ 72 w 72"/>
                  <a:gd name="T33" fmla="*/ 584 h 586"/>
                  <a:gd name="T34" fmla="*/ 72 w 72"/>
                  <a:gd name="T35" fmla="*/ 584 h 586"/>
                  <a:gd name="T36" fmla="*/ 62 w 72"/>
                  <a:gd name="T37" fmla="*/ 544 h 586"/>
                  <a:gd name="T38" fmla="*/ 52 w 72"/>
                  <a:gd name="T39" fmla="*/ 502 h 586"/>
                  <a:gd name="T40" fmla="*/ 44 w 72"/>
                  <a:gd name="T41" fmla="*/ 456 h 586"/>
                  <a:gd name="T42" fmla="*/ 40 w 72"/>
                  <a:gd name="T43" fmla="*/ 410 h 586"/>
                  <a:gd name="T44" fmla="*/ 36 w 72"/>
                  <a:gd name="T45" fmla="*/ 364 h 586"/>
                  <a:gd name="T46" fmla="*/ 34 w 72"/>
                  <a:gd name="T47" fmla="*/ 318 h 586"/>
                  <a:gd name="T48" fmla="*/ 32 w 72"/>
                  <a:gd name="T49" fmla="*/ 224 h 586"/>
                  <a:gd name="T50" fmla="*/ 32 w 72"/>
                  <a:gd name="T51" fmla="*/ 224 h 586"/>
                  <a:gd name="T52" fmla="*/ 30 w 72"/>
                  <a:gd name="T53" fmla="*/ 176 h 586"/>
                  <a:gd name="T54" fmla="*/ 26 w 72"/>
                  <a:gd name="T55" fmla="*/ 132 h 586"/>
                  <a:gd name="T56" fmla="*/ 22 w 72"/>
                  <a:gd name="T57" fmla="*/ 92 h 586"/>
                  <a:gd name="T58" fmla="*/ 18 w 72"/>
                  <a:gd name="T59" fmla="*/ 60 h 586"/>
                  <a:gd name="T60" fmla="*/ 10 w 72"/>
                  <a:gd name="T61" fmla="*/ 16 h 586"/>
                  <a:gd name="T62" fmla="*/ 6 w 72"/>
                  <a:gd name="T63" fmla="*/ 0 h 586"/>
                  <a:gd name="T64" fmla="*/ 0 w 72"/>
                  <a:gd name="T65" fmla="*/ 2 h 58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72"/>
                  <a:gd name="T100" fmla="*/ 0 h 586"/>
                  <a:gd name="T101" fmla="*/ 72 w 72"/>
                  <a:gd name="T102" fmla="*/ 586 h 58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72" h="586">
                    <a:moveTo>
                      <a:pt x="0" y="2"/>
                    </a:moveTo>
                    <a:lnTo>
                      <a:pt x="0" y="2"/>
                    </a:lnTo>
                    <a:lnTo>
                      <a:pt x="2" y="18"/>
                    </a:lnTo>
                    <a:lnTo>
                      <a:pt x="10" y="62"/>
                    </a:lnTo>
                    <a:lnTo>
                      <a:pt x="16" y="94"/>
                    </a:lnTo>
                    <a:lnTo>
                      <a:pt x="18" y="132"/>
                    </a:lnTo>
                    <a:lnTo>
                      <a:pt x="22" y="176"/>
                    </a:lnTo>
                    <a:lnTo>
                      <a:pt x="24" y="224"/>
                    </a:lnTo>
                    <a:lnTo>
                      <a:pt x="26" y="318"/>
                    </a:lnTo>
                    <a:lnTo>
                      <a:pt x="28" y="364"/>
                    </a:lnTo>
                    <a:lnTo>
                      <a:pt x="32" y="412"/>
                    </a:lnTo>
                    <a:lnTo>
                      <a:pt x="36" y="458"/>
                    </a:lnTo>
                    <a:lnTo>
                      <a:pt x="44" y="502"/>
                    </a:lnTo>
                    <a:lnTo>
                      <a:pt x="54" y="546"/>
                    </a:lnTo>
                    <a:lnTo>
                      <a:pt x="66" y="586"/>
                    </a:lnTo>
                    <a:lnTo>
                      <a:pt x="72" y="584"/>
                    </a:lnTo>
                    <a:lnTo>
                      <a:pt x="62" y="544"/>
                    </a:lnTo>
                    <a:lnTo>
                      <a:pt x="52" y="502"/>
                    </a:lnTo>
                    <a:lnTo>
                      <a:pt x="44" y="456"/>
                    </a:lnTo>
                    <a:lnTo>
                      <a:pt x="40" y="410"/>
                    </a:lnTo>
                    <a:lnTo>
                      <a:pt x="36" y="364"/>
                    </a:lnTo>
                    <a:lnTo>
                      <a:pt x="34" y="318"/>
                    </a:lnTo>
                    <a:lnTo>
                      <a:pt x="32" y="224"/>
                    </a:lnTo>
                    <a:lnTo>
                      <a:pt x="30" y="176"/>
                    </a:lnTo>
                    <a:lnTo>
                      <a:pt x="26" y="132"/>
                    </a:lnTo>
                    <a:lnTo>
                      <a:pt x="22" y="92"/>
                    </a:lnTo>
                    <a:lnTo>
                      <a:pt x="18" y="60"/>
                    </a:lnTo>
                    <a:lnTo>
                      <a:pt x="10" y="16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28" name="Freeform 488"/>
              <p:cNvSpPr>
                <a:spLocks/>
              </p:cNvSpPr>
              <p:nvPr/>
            </p:nvSpPr>
            <p:spPr bwMode="auto">
              <a:xfrm>
                <a:off x="2032" y="3652"/>
                <a:ext cx="426" cy="440"/>
              </a:xfrm>
              <a:custGeom>
                <a:avLst/>
                <a:gdLst>
                  <a:gd name="T0" fmla="*/ 226 w 426"/>
                  <a:gd name="T1" fmla="*/ 0 h 440"/>
                  <a:gd name="T2" fmla="*/ 226 w 426"/>
                  <a:gd name="T3" fmla="*/ 0 h 440"/>
                  <a:gd name="T4" fmla="*/ 218 w 426"/>
                  <a:gd name="T5" fmla="*/ 8 h 440"/>
                  <a:gd name="T6" fmla="*/ 198 w 426"/>
                  <a:gd name="T7" fmla="*/ 28 h 440"/>
                  <a:gd name="T8" fmla="*/ 186 w 426"/>
                  <a:gd name="T9" fmla="*/ 42 h 440"/>
                  <a:gd name="T10" fmla="*/ 174 w 426"/>
                  <a:gd name="T11" fmla="*/ 60 h 440"/>
                  <a:gd name="T12" fmla="*/ 164 w 426"/>
                  <a:gd name="T13" fmla="*/ 80 h 440"/>
                  <a:gd name="T14" fmla="*/ 156 w 426"/>
                  <a:gd name="T15" fmla="*/ 102 h 440"/>
                  <a:gd name="T16" fmla="*/ 156 w 426"/>
                  <a:gd name="T17" fmla="*/ 102 h 440"/>
                  <a:gd name="T18" fmla="*/ 148 w 426"/>
                  <a:gd name="T19" fmla="*/ 144 h 440"/>
                  <a:gd name="T20" fmla="*/ 138 w 426"/>
                  <a:gd name="T21" fmla="*/ 188 h 440"/>
                  <a:gd name="T22" fmla="*/ 128 w 426"/>
                  <a:gd name="T23" fmla="*/ 234 h 440"/>
                  <a:gd name="T24" fmla="*/ 114 w 426"/>
                  <a:gd name="T25" fmla="*/ 280 h 440"/>
                  <a:gd name="T26" fmla="*/ 106 w 426"/>
                  <a:gd name="T27" fmla="*/ 302 h 440"/>
                  <a:gd name="T28" fmla="*/ 96 w 426"/>
                  <a:gd name="T29" fmla="*/ 322 h 440"/>
                  <a:gd name="T30" fmla="*/ 84 w 426"/>
                  <a:gd name="T31" fmla="*/ 342 h 440"/>
                  <a:gd name="T32" fmla="*/ 72 w 426"/>
                  <a:gd name="T33" fmla="*/ 360 h 440"/>
                  <a:gd name="T34" fmla="*/ 58 w 426"/>
                  <a:gd name="T35" fmla="*/ 378 h 440"/>
                  <a:gd name="T36" fmla="*/ 40 w 426"/>
                  <a:gd name="T37" fmla="*/ 392 h 440"/>
                  <a:gd name="T38" fmla="*/ 22 w 426"/>
                  <a:gd name="T39" fmla="*/ 404 h 440"/>
                  <a:gd name="T40" fmla="*/ 0 w 426"/>
                  <a:gd name="T41" fmla="*/ 416 h 440"/>
                  <a:gd name="T42" fmla="*/ 0 w 426"/>
                  <a:gd name="T43" fmla="*/ 416 h 440"/>
                  <a:gd name="T44" fmla="*/ 6 w 426"/>
                  <a:gd name="T45" fmla="*/ 418 h 440"/>
                  <a:gd name="T46" fmla="*/ 24 w 426"/>
                  <a:gd name="T47" fmla="*/ 426 h 440"/>
                  <a:gd name="T48" fmla="*/ 36 w 426"/>
                  <a:gd name="T49" fmla="*/ 430 h 440"/>
                  <a:gd name="T50" fmla="*/ 52 w 426"/>
                  <a:gd name="T51" fmla="*/ 434 h 440"/>
                  <a:gd name="T52" fmla="*/ 72 w 426"/>
                  <a:gd name="T53" fmla="*/ 438 h 440"/>
                  <a:gd name="T54" fmla="*/ 92 w 426"/>
                  <a:gd name="T55" fmla="*/ 440 h 440"/>
                  <a:gd name="T56" fmla="*/ 118 w 426"/>
                  <a:gd name="T57" fmla="*/ 440 h 440"/>
                  <a:gd name="T58" fmla="*/ 144 w 426"/>
                  <a:gd name="T59" fmla="*/ 438 h 440"/>
                  <a:gd name="T60" fmla="*/ 176 w 426"/>
                  <a:gd name="T61" fmla="*/ 432 h 440"/>
                  <a:gd name="T62" fmla="*/ 208 w 426"/>
                  <a:gd name="T63" fmla="*/ 424 h 440"/>
                  <a:gd name="T64" fmla="*/ 244 w 426"/>
                  <a:gd name="T65" fmla="*/ 412 h 440"/>
                  <a:gd name="T66" fmla="*/ 284 w 426"/>
                  <a:gd name="T67" fmla="*/ 396 h 440"/>
                  <a:gd name="T68" fmla="*/ 326 w 426"/>
                  <a:gd name="T69" fmla="*/ 376 h 440"/>
                  <a:gd name="T70" fmla="*/ 370 w 426"/>
                  <a:gd name="T71" fmla="*/ 350 h 440"/>
                  <a:gd name="T72" fmla="*/ 426 w 426"/>
                  <a:gd name="T73" fmla="*/ 18 h 440"/>
                  <a:gd name="T74" fmla="*/ 226 w 426"/>
                  <a:gd name="T75" fmla="*/ 0 h 44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426"/>
                  <a:gd name="T115" fmla="*/ 0 h 440"/>
                  <a:gd name="T116" fmla="*/ 426 w 426"/>
                  <a:gd name="T117" fmla="*/ 440 h 44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426" h="440">
                    <a:moveTo>
                      <a:pt x="226" y="0"/>
                    </a:moveTo>
                    <a:lnTo>
                      <a:pt x="226" y="0"/>
                    </a:lnTo>
                    <a:lnTo>
                      <a:pt x="218" y="8"/>
                    </a:lnTo>
                    <a:lnTo>
                      <a:pt x="198" y="28"/>
                    </a:lnTo>
                    <a:lnTo>
                      <a:pt x="186" y="42"/>
                    </a:lnTo>
                    <a:lnTo>
                      <a:pt x="174" y="60"/>
                    </a:lnTo>
                    <a:lnTo>
                      <a:pt x="164" y="80"/>
                    </a:lnTo>
                    <a:lnTo>
                      <a:pt x="156" y="102"/>
                    </a:lnTo>
                    <a:lnTo>
                      <a:pt x="148" y="144"/>
                    </a:lnTo>
                    <a:lnTo>
                      <a:pt x="138" y="188"/>
                    </a:lnTo>
                    <a:lnTo>
                      <a:pt x="128" y="234"/>
                    </a:lnTo>
                    <a:lnTo>
                      <a:pt x="114" y="280"/>
                    </a:lnTo>
                    <a:lnTo>
                      <a:pt x="106" y="302"/>
                    </a:lnTo>
                    <a:lnTo>
                      <a:pt x="96" y="322"/>
                    </a:lnTo>
                    <a:lnTo>
                      <a:pt x="84" y="342"/>
                    </a:lnTo>
                    <a:lnTo>
                      <a:pt x="72" y="360"/>
                    </a:lnTo>
                    <a:lnTo>
                      <a:pt x="58" y="378"/>
                    </a:lnTo>
                    <a:lnTo>
                      <a:pt x="40" y="392"/>
                    </a:lnTo>
                    <a:lnTo>
                      <a:pt x="22" y="404"/>
                    </a:lnTo>
                    <a:lnTo>
                      <a:pt x="0" y="416"/>
                    </a:lnTo>
                    <a:lnTo>
                      <a:pt x="6" y="418"/>
                    </a:lnTo>
                    <a:lnTo>
                      <a:pt x="24" y="426"/>
                    </a:lnTo>
                    <a:lnTo>
                      <a:pt x="36" y="430"/>
                    </a:lnTo>
                    <a:lnTo>
                      <a:pt x="52" y="434"/>
                    </a:lnTo>
                    <a:lnTo>
                      <a:pt x="72" y="438"/>
                    </a:lnTo>
                    <a:lnTo>
                      <a:pt x="92" y="440"/>
                    </a:lnTo>
                    <a:lnTo>
                      <a:pt x="118" y="440"/>
                    </a:lnTo>
                    <a:lnTo>
                      <a:pt x="144" y="438"/>
                    </a:lnTo>
                    <a:lnTo>
                      <a:pt x="176" y="432"/>
                    </a:lnTo>
                    <a:lnTo>
                      <a:pt x="208" y="424"/>
                    </a:lnTo>
                    <a:lnTo>
                      <a:pt x="244" y="412"/>
                    </a:lnTo>
                    <a:lnTo>
                      <a:pt x="284" y="396"/>
                    </a:lnTo>
                    <a:lnTo>
                      <a:pt x="326" y="376"/>
                    </a:lnTo>
                    <a:lnTo>
                      <a:pt x="370" y="350"/>
                    </a:lnTo>
                    <a:lnTo>
                      <a:pt x="426" y="18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29" name="Freeform 489"/>
              <p:cNvSpPr>
                <a:spLocks/>
              </p:cNvSpPr>
              <p:nvPr/>
            </p:nvSpPr>
            <p:spPr bwMode="auto">
              <a:xfrm>
                <a:off x="1792" y="3614"/>
                <a:ext cx="150" cy="78"/>
              </a:xfrm>
              <a:custGeom>
                <a:avLst/>
                <a:gdLst>
                  <a:gd name="T0" fmla="*/ 140 w 150"/>
                  <a:gd name="T1" fmla="*/ 0 h 78"/>
                  <a:gd name="T2" fmla="*/ 150 w 150"/>
                  <a:gd name="T3" fmla="*/ 64 h 78"/>
                  <a:gd name="T4" fmla="*/ 14 w 150"/>
                  <a:gd name="T5" fmla="*/ 78 h 78"/>
                  <a:gd name="T6" fmla="*/ 0 w 150"/>
                  <a:gd name="T7" fmla="*/ 2 h 78"/>
                  <a:gd name="T8" fmla="*/ 140 w 150"/>
                  <a:gd name="T9" fmla="*/ 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0"/>
                  <a:gd name="T16" fmla="*/ 0 h 78"/>
                  <a:gd name="T17" fmla="*/ 150 w 150"/>
                  <a:gd name="T18" fmla="*/ 78 h 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0" h="78">
                    <a:moveTo>
                      <a:pt x="140" y="0"/>
                    </a:moveTo>
                    <a:lnTo>
                      <a:pt x="150" y="64"/>
                    </a:lnTo>
                    <a:lnTo>
                      <a:pt x="14" y="78"/>
                    </a:lnTo>
                    <a:lnTo>
                      <a:pt x="0" y="2"/>
                    </a:lnTo>
                    <a:lnTo>
                      <a:pt x="140" y="0"/>
                    </a:lnTo>
                    <a:close/>
                  </a:path>
                </a:pathLst>
              </a:custGeom>
              <a:solidFill>
                <a:srgbClr val="D0CE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30" name="Freeform 490"/>
              <p:cNvSpPr>
                <a:spLocks/>
              </p:cNvSpPr>
              <p:nvPr/>
            </p:nvSpPr>
            <p:spPr bwMode="auto">
              <a:xfrm>
                <a:off x="2162" y="3618"/>
                <a:ext cx="96" cy="52"/>
              </a:xfrm>
              <a:custGeom>
                <a:avLst/>
                <a:gdLst>
                  <a:gd name="T0" fmla="*/ 0 w 96"/>
                  <a:gd name="T1" fmla="*/ 2 h 52"/>
                  <a:gd name="T2" fmla="*/ 6 w 96"/>
                  <a:gd name="T3" fmla="*/ 44 h 52"/>
                  <a:gd name="T4" fmla="*/ 96 w 96"/>
                  <a:gd name="T5" fmla="*/ 52 h 52"/>
                  <a:gd name="T6" fmla="*/ 90 w 96"/>
                  <a:gd name="T7" fmla="*/ 0 h 52"/>
                  <a:gd name="T8" fmla="*/ 0 w 96"/>
                  <a:gd name="T9" fmla="*/ 2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52"/>
                  <a:gd name="T17" fmla="*/ 96 w 96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52">
                    <a:moveTo>
                      <a:pt x="0" y="2"/>
                    </a:moveTo>
                    <a:lnTo>
                      <a:pt x="6" y="44"/>
                    </a:lnTo>
                    <a:lnTo>
                      <a:pt x="96" y="52"/>
                    </a:lnTo>
                    <a:lnTo>
                      <a:pt x="9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0CE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31" name="Freeform 491"/>
              <p:cNvSpPr>
                <a:spLocks noEditPoints="1"/>
              </p:cNvSpPr>
              <p:nvPr/>
            </p:nvSpPr>
            <p:spPr bwMode="auto">
              <a:xfrm>
                <a:off x="2030" y="3646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16 w 16"/>
                  <a:gd name="T43" fmla="*/ 6 h 16"/>
                  <a:gd name="T44" fmla="*/ 16 w 16"/>
                  <a:gd name="T45" fmla="*/ 6 h 16"/>
                  <a:gd name="T46" fmla="*/ 14 w 16"/>
                  <a:gd name="T47" fmla="*/ 12 h 16"/>
                  <a:gd name="T48" fmla="*/ 10 w 16"/>
                  <a:gd name="T49" fmla="*/ 14 h 16"/>
                  <a:gd name="T50" fmla="*/ 10 w 16"/>
                  <a:gd name="T51" fmla="*/ 14 h 16"/>
                  <a:gd name="T52" fmla="*/ 6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4 w 16"/>
                  <a:gd name="T59" fmla="*/ 4 h 16"/>
                  <a:gd name="T60" fmla="*/ 8 w 16"/>
                  <a:gd name="T61" fmla="*/ 2 h 16"/>
                  <a:gd name="T62" fmla="*/ 8 w 16"/>
                  <a:gd name="T63" fmla="*/ 2 h 16"/>
                  <a:gd name="T64" fmla="*/ 12 w 16"/>
                  <a:gd name="T65" fmla="*/ 2 h 16"/>
                  <a:gd name="T66" fmla="*/ 16 w 16"/>
                  <a:gd name="T67" fmla="*/ 6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6" y="6"/>
                    </a:moveTo>
                    <a:lnTo>
                      <a:pt x="16" y="6"/>
                    </a:lnTo>
                    <a:lnTo>
                      <a:pt x="14" y="12"/>
                    </a:lnTo>
                    <a:lnTo>
                      <a:pt x="10" y="14"/>
                    </a:lnTo>
                    <a:lnTo>
                      <a:pt x="6" y="14"/>
                    </a:lnTo>
                    <a:lnTo>
                      <a:pt x="2" y="10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32" name="Freeform 492"/>
              <p:cNvSpPr>
                <a:spLocks/>
              </p:cNvSpPr>
              <p:nvPr/>
            </p:nvSpPr>
            <p:spPr bwMode="auto">
              <a:xfrm>
                <a:off x="2030" y="3646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33" name="Freeform 493"/>
              <p:cNvSpPr>
                <a:spLocks/>
              </p:cNvSpPr>
              <p:nvPr/>
            </p:nvSpPr>
            <p:spPr bwMode="auto">
              <a:xfrm>
                <a:off x="2032" y="3648"/>
                <a:ext cx="14" cy="12"/>
              </a:xfrm>
              <a:custGeom>
                <a:avLst/>
                <a:gdLst>
                  <a:gd name="T0" fmla="*/ 14 w 14"/>
                  <a:gd name="T1" fmla="*/ 4 h 12"/>
                  <a:gd name="T2" fmla="*/ 14 w 14"/>
                  <a:gd name="T3" fmla="*/ 4 h 12"/>
                  <a:gd name="T4" fmla="*/ 12 w 14"/>
                  <a:gd name="T5" fmla="*/ 10 h 12"/>
                  <a:gd name="T6" fmla="*/ 8 w 14"/>
                  <a:gd name="T7" fmla="*/ 12 h 12"/>
                  <a:gd name="T8" fmla="*/ 8 w 14"/>
                  <a:gd name="T9" fmla="*/ 12 h 12"/>
                  <a:gd name="T10" fmla="*/ 4 w 14"/>
                  <a:gd name="T11" fmla="*/ 12 h 12"/>
                  <a:gd name="T12" fmla="*/ 0 w 14"/>
                  <a:gd name="T13" fmla="*/ 8 h 12"/>
                  <a:gd name="T14" fmla="*/ 0 w 14"/>
                  <a:gd name="T15" fmla="*/ 8 h 12"/>
                  <a:gd name="T16" fmla="*/ 2 w 14"/>
                  <a:gd name="T17" fmla="*/ 2 h 12"/>
                  <a:gd name="T18" fmla="*/ 6 w 14"/>
                  <a:gd name="T19" fmla="*/ 0 h 12"/>
                  <a:gd name="T20" fmla="*/ 6 w 14"/>
                  <a:gd name="T21" fmla="*/ 0 h 12"/>
                  <a:gd name="T22" fmla="*/ 10 w 14"/>
                  <a:gd name="T23" fmla="*/ 0 h 12"/>
                  <a:gd name="T24" fmla="*/ 14 w 14"/>
                  <a:gd name="T25" fmla="*/ 4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12"/>
                  <a:gd name="T41" fmla="*/ 14 w 14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12">
                    <a:moveTo>
                      <a:pt x="14" y="4"/>
                    </a:moveTo>
                    <a:lnTo>
                      <a:pt x="14" y="4"/>
                    </a:lnTo>
                    <a:lnTo>
                      <a:pt x="12" y="10"/>
                    </a:lnTo>
                    <a:lnTo>
                      <a:pt x="8" y="12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34" name="Freeform 494"/>
              <p:cNvSpPr>
                <a:spLocks noEditPoints="1"/>
              </p:cNvSpPr>
              <p:nvPr/>
            </p:nvSpPr>
            <p:spPr bwMode="auto">
              <a:xfrm>
                <a:off x="2048" y="3810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8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6 h 16"/>
                  <a:gd name="T26" fmla="*/ 16 w 16"/>
                  <a:gd name="T27" fmla="*/ 14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16 w 16"/>
                  <a:gd name="T43" fmla="*/ 8 h 16"/>
                  <a:gd name="T44" fmla="*/ 16 w 16"/>
                  <a:gd name="T45" fmla="*/ 8 h 16"/>
                  <a:gd name="T46" fmla="*/ 14 w 16"/>
                  <a:gd name="T47" fmla="*/ 12 h 16"/>
                  <a:gd name="T48" fmla="*/ 10 w 16"/>
                  <a:gd name="T49" fmla="*/ 16 h 16"/>
                  <a:gd name="T50" fmla="*/ 10 w 16"/>
                  <a:gd name="T51" fmla="*/ 16 h 16"/>
                  <a:gd name="T52" fmla="*/ 6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4 w 16"/>
                  <a:gd name="T59" fmla="*/ 6 h 16"/>
                  <a:gd name="T60" fmla="*/ 8 w 16"/>
                  <a:gd name="T61" fmla="*/ 2 h 16"/>
                  <a:gd name="T62" fmla="*/ 8 w 16"/>
                  <a:gd name="T63" fmla="*/ 2 h 16"/>
                  <a:gd name="T64" fmla="*/ 12 w 16"/>
                  <a:gd name="T65" fmla="*/ 2 h 16"/>
                  <a:gd name="T66" fmla="*/ 16 w 16"/>
                  <a:gd name="T67" fmla="*/ 8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6" y="8"/>
                    </a:moveTo>
                    <a:lnTo>
                      <a:pt x="16" y="8"/>
                    </a:lnTo>
                    <a:lnTo>
                      <a:pt x="14" y="12"/>
                    </a:lnTo>
                    <a:lnTo>
                      <a:pt x="10" y="16"/>
                    </a:lnTo>
                    <a:lnTo>
                      <a:pt x="6" y="14"/>
                    </a:lnTo>
                    <a:lnTo>
                      <a:pt x="2" y="10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6" y="8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35" name="Freeform 495"/>
              <p:cNvSpPr>
                <a:spLocks/>
              </p:cNvSpPr>
              <p:nvPr/>
            </p:nvSpPr>
            <p:spPr bwMode="auto">
              <a:xfrm>
                <a:off x="2048" y="3810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8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6 h 16"/>
                  <a:gd name="T26" fmla="*/ 16 w 16"/>
                  <a:gd name="T27" fmla="*/ 14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36" name="Freeform 496"/>
              <p:cNvSpPr>
                <a:spLocks/>
              </p:cNvSpPr>
              <p:nvPr/>
            </p:nvSpPr>
            <p:spPr bwMode="auto">
              <a:xfrm>
                <a:off x="2050" y="3812"/>
                <a:ext cx="14" cy="14"/>
              </a:xfrm>
              <a:custGeom>
                <a:avLst/>
                <a:gdLst>
                  <a:gd name="T0" fmla="*/ 14 w 14"/>
                  <a:gd name="T1" fmla="*/ 6 h 14"/>
                  <a:gd name="T2" fmla="*/ 14 w 14"/>
                  <a:gd name="T3" fmla="*/ 6 h 14"/>
                  <a:gd name="T4" fmla="*/ 12 w 14"/>
                  <a:gd name="T5" fmla="*/ 10 h 14"/>
                  <a:gd name="T6" fmla="*/ 8 w 14"/>
                  <a:gd name="T7" fmla="*/ 14 h 14"/>
                  <a:gd name="T8" fmla="*/ 8 w 14"/>
                  <a:gd name="T9" fmla="*/ 14 h 14"/>
                  <a:gd name="T10" fmla="*/ 4 w 14"/>
                  <a:gd name="T11" fmla="*/ 12 h 14"/>
                  <a:gd name="T12" fmla="*/ 0 w 14"/>
                  <a:gd name="T13" fmla="*/ 8 h 14"/>
                  <a:gd name="T14" fmla="*/ 0 w 14"/>
                  <a:gd name="T15" fmla="*/ 8 h 14"/>
                  <a:gd name="T16" fmla="*/ 2 w 14"/>
                  <a:gd name="T17" fmla="*/ 4 h 14"/>
                  <a:gd name="T18" fmla="*/ 6 w 14"/>
                  <a:gd name="T19" fmla="*/ 0 h 14"/>
                  <a:gd name="T20" fmla="*/ 6 w 14"/>
                  <a:gd name="T21" fmla="*/ 0 h 14"/>
                  <a:gd name="T22" fmla="*/ 10 w 14"/>
                  <a:gd name="T23" fmla="*/ 0 h 14"/>
                  <a:gd name="T24" fmla="*/ 14 w 14"/>
                  <a:gd name="T25" fmla="*/ 6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14"/>
                  <a:gd name="T41" fmla="*/ 14 w 14"/>
                  <a:gd name="T42" fmla="*/ 14 h 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14">
                    <a:moveTo>
                      <a:pt x="14" y="6"/>
                    </a:moveTo>
                    <a:lnTo>
                      <a:pt x="14" y="6"/>
                    </a:lnTo>
                    <a:lnTo>
                      <a:pt x="12" y="10"/>
                    </a:lnTo>
                    <a:lnTo>
                      <a:pt x="8" y="14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37" name="Freeform 497"/>
              <p:cNvSpPr>
                <a:spLocks noEditPoints="1"/>
              </p:cNvSpPr>
              <p:nvPr/>
            </p:nvSpPr>
            <p:spPr bwMode="auto">
              <a:xfrm>
                <a:off x="2070" y="4118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6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4 w 16"/>
                  <a:gd name="T35" fmla="*/ 4 h 16"/>
                  <a:gd name="T36" fmla="*/ 12 w 16"/>
                  <a:gd name="T37" fmla="*/ 0 h 16"/>
                  <a:gd name="T38" fmla="*/ 10 w 16"/>
                  <a:gd name="T39" fmla="*/ 0 h 16"/>
                  <a:gd name="T40" fmla="*/ 6 w 16"/>
                  <a:gd name="T41" fmla="*/ 0 h 16"/>
                  <a:gd name="T42" fmla="*/ 14 w 16"/>
                  <a:gd name="T43" fmla="*/ 6 h 16"/>
                  <a:gd name="T44" fmla="*/ 14 w 16"/>
                  <a:gd name="T45" fmla="*/ 6 h 16"/>
                  <a:gd name="T46" fmla="*/ 14 w 16"/>
                  <a:gd name="T47" fmla="*/ 12 h 16"/>
                  <a:gd name="T48" fmla="*/ 10 w 16"/>
                  <a:gd name="T49" fmla="*/ 14 h 16"/>
                  <a:gd name="T50" fmla="*/ 10 w 16"/>
                  <a:gd name="T51" fmla="*/ 14 h 16"/>
                  <a:gd name="T52" fmla="*/ 4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2 w 16"/>
                  <a:gd name="T59" fmla="*/ 4 h 16"/>
                  <a:gd name="T60" fmla="*/ 6 w 16"/>
                  <a:gd name="T61" fmla="*/ 2 h 16"/>
                  <a:gd name="T62" fmla="*/ 6 w 16"/>
                  <a:gd name="T63" fmla="*/ 2 h 16"/>
                  <a:gd name="T64" fmla="*/ 12 w 16"/>
                  <a:gd name="T65" fmla="*/ 2 h 16"/>
                  <a:gd name="T66" fmla="*/ 14 w 16"/>
                  <a:gd name="T67" fmla="*/ 6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4" y="6"/>
                    </a:moveTo>
                    <a:lnTo>
                      <a:pt x="14" y="6"/>
                    </a:lnTo>
                    <a:lnTo>
                      <a:pt x="14" y="12"/>
                    </a:lnTo>
                    <a:lnTo>
                      <a:pt x="10" y="14"/>
                    </a:lnTo>
                    <a:lnTo>
                      <a:pt x="4" y="14"/>
                    </a:lnTo>
                    <a:lnTo>
                      <a:pt x="2" y="10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12" y="2"/>
                    </a:lnTo>
                    <a:lnTo>
                      <a:pt x="14" y="6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38" name="Freeform 498"/>
              <p:cNvSpPr>
                <a:spLocks/>
              </p:cNvSpPr>
              <p:nvPr/>
            </p:nvSpPr>
            <p:spPr bwMode="auto">
              <a:xfrm>
                <a:off x="2070" y="4118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6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4 w 16"/>
                  <a:gd name="T35" fmla="*/ 4 h 16"/>
                  <a:gd name="T36" fmla="*/ 12 w 16"/>
                  <a:gd name="T37" fmla="*/ 0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39" name="Freeform 499"/>
              <p:cNvSpPr>
                <a:spLocks/>
              </p:cNvSpPr>
              <p:nvPr/>
            </p:nvSpPr>
            <p:spPr bwMode="auto">
              <a:xfrm>
                <a:off x="2072" y="4120"/>
                <a:ext cx="12" cy="12"/>
              </a:xfrm>
              <a:custGeom>
                <a:avLst/>
                <a:gdLst>
                  <a:gd name="T0" fmla="*/ 12 w 12"/>
                  <a:gd name="T1" fmla="*/ 4 h 12"/>
                  <a:gd name="T2" fmla="*/ 12 w 12"/>
                  <a:gd name="T3" fmla="*/ 4 h 12"/>
                  <a:gd name="T4" fmla="*/ 12 w 12"/>
                  <a:gd name="T5" fmla="*/ 10 h 12"/>
                  <a:gd name="T6" fmla="*/ 8 w 12"/>
                  <a:gd name="T7" fmla="*/ 12 h 12"/>
                  <a:gd name="T8" fmla="*/ 8 w 12"/>
                  <a:gd name="T9" fmla="*/ 12 h 12"/>
                  <a:gd name="T10" fmla="*/ 2 w 12"/>
                  <a:gd name="T11" fmla="*/ 12 h 12"/>
                  <a:gd name="T12" fmla="*/ 0 w 12"/>
                  <a:gd name="T13" fmla="*/ 8 h 12"/>
                  <a:gd name="T14" fmla="*/ 0 w 12"/>
                  <a:gd name="T15" fmla="*/ 8 h 12"/>
                  <a:gd name="T16" fmla="*/ 0 w 12"/>
                  <a:gd name="T17" fmla="*/ 2 h 12"/>
                  <a:gd name="T18" fmla="*/ 4 w 12"/>
                  <a:gd name="T19" fmla="*/ 0 h 12"/>
                  <a:gd name="T20" fmla="*/ 4 w 12"/>
                  <a:gd name="T21" fmla="*/ 0 h 12"/>
                  <a:gd name="T22" fmla="*/ 10 w 12"/>
                  <a:gd name="T23" fmla="*/ 0 h 12"/>
                  <a:gd name="T24" fmla="*/ 12 w 12"/>
                  <a:gd name="T25" fmla="*/ 4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2"/>
                  <a:gd name="T41" fmla="*/ 12 w 12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2">
                    <a:moveTo>
                      <a:pt x="12" y="4"/>
                    </a:moveTo>
                    <a:lnTo>
                      <a:pt x="12" y="4"/>
                    </a:lnTo>
                    <a:lnTo>
                      <a:pt x="12" y="10"/>
                    </a:lnTo>
                    <a:lnTo>
                      <a:pt x="8" y="12"/>
                    </a:lnTo>
                    <a:lnTo>
                      <a:pt x="2" y="12"/>
                    </a:lnTo>
                    <a:lnTo>
                      <a:pt x="0" y="8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10" y="0"/>
                    </a:lnTo>
                    <a:lnTo>
                      <a:pt x="12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40" name="Freeform 500"/>
              <p:cNvSpPr>
                <a:spLocks/>
              </p:cNvSpPr>
              <p:nvPr/>
            </p:nvSpPr>
            <p:spPr bwMode="auto">
              <a:xfrm>
                <a:off x="2418" y="3798"/>
                <a:ext cx="98" cy="154"/>
              </a:xfrm>
              <a:custGeom>
                <a:avLst/>
                <a:gdLst>
                  <a:gd name="T0" fmla="*/ 48 w 98"/>
                  <a:gd name="T1" fmla="*/ 0 h 154"/>
                  <a:gd name="T2" fmla="*/ 48 w 98"/>
                  <a:gd name="T3" fmla="*/ 0 h 154"/>
                  <a:gd name="T4" fmla="*/ 58 w 98"/>
                  <a:gd name="T5" fmla="*/ 4 h 154"/>
                  <a:gd name="T6" fmla="*/ 76 w 98"/>
                  <a:gd name="T7" fmla="*/ 14 h 154"/>
                  <a:gd name="T8" fmla="*/ 86 w 98"/>
                  <a:gd name="T9" fmla="*/ 20 h 154"/>
                  <a:gd name="T10" fmla="*/ 92 w 98"/>
                  <a:gd name="T11" fmla="*/ 30 h 154"/>
                  <a:gd name="T12" fmla="*/ 98 w 98"/>
                  <a:gd name="T13" fmla="*/ 40 h 154"/>
                  <a:gd name="T14" fmla="*/ 98 w 98"/>
                  <a:gd name="T15" fmla="*/ 46 h 154"/>
                  <a:gd name="T16" fmla="*/ 96 w 98"/>
                  <a:gd name="T17" fmla="*/ 52 h 154"/>
                  <a:gd name="T18" fmla="*/ 86 w 98"/>
                  <a:gd name="T19" fmla="*/ 86 h 154"/>
                  <a:gd name="T20" fmla="*/ 86 w 98"/>
                  <a:gd name="T21" fmla="*/ 86 h 154"/>
                  <a:gd name="T22" fmla="*/ 90 w 98"/>
                  <a:gd name="T23" fmla="*/ 92 h 154"/>
                  <a:gd name="T24" fmla="*/ 94 w 98"/>
                  <a:gd name="T25" fmla="*/ 106 h 154"/>
                  <a:gd name="T26" fmla="*/ 96 w 98"/>
                  <a:gd name="T27" fmla="*/ 114 h 154"/>
                  <a:gd name="T28" fmla="*/ 94 w 98"/>
                  <a:gd name="T29" fmla="*/ 124 h 154"/>
                  <a:gd name="T30" fmla="*/ 92 w 98"/>
                  <a:gd name="T31" fmla="*/ 130 h 154"/>
                  <a:gd name="T32" fmla="*/ 86 w 98"/>
                  <a:gd name="T33" fmla="*/ 136 h 154"/>
                  <a:gd name="T34" fmla="*/ 86 w 98"/>
                  <a:gd name="T35" fmla="*/ 136 h 154"/>
                  <a:gd name="T36" fmla="*/ 66 w 98"/>
                  <a:gd name="T37" fmla="*/ 146 h 154"/>
                  <a:gd name="T38" fmla="*/ 54 w 98"/>
                  <a:gd name="T39" fmla="*/ 150 h 154"/>
                  <a:gd name="T40" fmla="*/ 42 w 98"/>
                  <a:gd name="T41" fmla="*/ 154 h 154"/>
                  <a:gd name="T42" fmla="*/ 30 w 98"/>
                  <a:gd name="T43" fmla="*/ 154 h 154"/>
                  <a:gd name="T44" fmla="*/ 18 w 98"/>
                  <a:gd name="T45" fmla="*/ 152 h 154"/>
                  <a:gd name="T46" fmla="*/ 14 w 98"/>
                  <a:gd name="T47" fmla="*/ 150 h 154"/>
                  <a:gd name="T48" fmla="*/ 10 w 98"/>
                  <a:gd name="T49" fmla="*/ 146 h 154"/>
                  <a:gd name="T50" fmla="*/ 6 w 98"/>
                  <a:gd name="T51" fmla="*/ 142 h 154"/>
                  <a:gd name="T52" fmla="*/ 2 w 98"/>
                  <a:gd name="T53" fmla="*/ 136 h 154"/>
                  <a:gd name="T54" fmla="*/ 2 w 98"/>
                  <a:gd name="T55" fmla="*/ 136 h 154"/>
                  <a:gd name="T56" fmla="*/ 2 w 98"/>
                  <a:gd name="T57" fmla="*/ 128 h 154"/>
                  <a:gd name="T58" fmla="*/ 0 w 98"/>
                  <a:gd name="T59" fmla="*/ 120 h 154"/>
                  <a:gd name="T60" fmla="*/ 4 w 98"/>
                  <a:gd name="T61" fmla="*/ 100 h 154"/>
                  <a:gd name="T62" fmla="*/ 12 w 98"/>
                  <a:gd name="T63" fmla="*/ 78 h 154"/>
                  <a:gd name="T64" fmla="*/ 20 w 98"/>
                  <a:gd name="T65" fmla="*/ 56 h 154"/>
                  <a:gd name="T66" fmla="*/ 40 w 98"/>
                  <a:gd name="T67" fmla="*/ 16 h 154"/>
                  <a:gd name="T68" fmla="*/ 48 w 98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"/>
                  <a:gd name="T106" fmla="*/ 0 h 154"/>
                  <a:gd name="T107" fmla="*/ 98 w 98"/>
                  <a:gd name="T108" fmla="*/ 154 h 1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" h="154">
                    <a:moveTo>
                      <a:pt x="48" y="0"/>
                    </a:moveTo>
                    <a:lnTo>
                      <a:pt x="48" y="0"/>
                    </a:lnTo>
                    <a:lnTo>
                      <a:pt x="58" y="4"/>
                    </a:lnTo>
                    <a:lnTo>
                      <a:pt x="76" y="14"/>
                    </a:lnTo>
                    <a:lnTo>
                      <a:pt x="86" y="20"/>
                    </a:lnTo>
                    <a:lnTo>
                      <a:pt x="92" y="30"/>
                    </a:lnTo>
                    <a:lnTo>
                      <a:pt x="98" y="40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86" y="86"/>
                    </a:lnTo>
                    <a:lnTo>
                      <a:pt x="90" y="92"/>
                    </a:lnTo>
                    <a:lnTo>
                      <a:pt x="94" y="106"/>
                    </a:lnTo>
                    <a:lnTo>
                      <a:pt x="96" y="114"/>
                    </a:lnTo>
                    <a:lnTo>
                      <a:pt x="94" y="124"/>
                    </a:lnTo>
                    <a:lnTo>
                      <a:pt x="92" y="130"/>
                    </a:lnTo>
                    <a:lnTo>
                      <a:pt x="86" y="136"/>
                    </a:lnTo>
                    <a:lnTo>
                      <a:pt x="66" y="146"/>
                    </a:lnTo>
                    <a:lnTo>
                      <a:pt x="54" y="150"/>
                    </a:lnTo>
                    <a:lnTo>
                      <a:pt x="42" y="154"/>
                    </a:lnTo>
                    <a:lnTo>
                      <a:pt x="30" y="154"/>
                    </a:lnTo>
                    <a:lnTo>
                      <a:pt x="18" y="152"/>
                    </a:lnTo>
                    <a:lnTo>
                      <a:pt x="14" y="150"/>
                    </a:lnTo>
                    <a:lnTo>
                      <a:pt x="10" y="146"/>
                    </a:lnTo>
                    <a:lnTo>
                      <a:pt x="6" y="142"/>
                    </a:lnTo>
                    <a:lnTo>
                      <a:pt x="2" y="136"/>
                    </a:lnTo>
                    <a:lnTo>
                      <a:pt x="2" y="128"/>
                    </a:lnTo>
                    <a:lnTo>
                      <a:pt x="0" y="120"/>
                    </a:lnTo>
                    <a:lnTo>
                      <a:pt x="4" y="100"/>
                    </a:lnTo>
                    <a:lnTo>
                      <a:pt x="12" y="78"/>
                    </a:lnTo>
                    <a:lnTo>
                      <a:pt x="20" y="56"/>
                    </a:lnTo>
                    <a:lnTo>
                      <a:pt x="40" y="16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EB9E5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41" name="Freeform 501"/>
              <p:cNvSpPr>
                <a:spLocks/>
              </p:cNvSpPr>
              <p:nvPr/>
            </p:nvSpPr>
            <p:spPr bwMode="auto">
              <a:xfrm>
                <a:off x="2418" y="3798"/>
                <a:ext cx="98" cy="154"/>
              </a:xfrm>
              <a:custGeom>
                <a:avLst/>
                <a:gdLst>
                  <a:gd name="T0" fmla="*/ 48 w 98"/>
                  <a:gd name="T1" fmla="*/ 0 h 154"/>
                  <a:gd name="T2" fmla="*/ 48 w 98"/>
                  <a:gd name="T3" fmla="*/ 0 h 154"/>
                  <a:gd name="T4" fmla="*/ 58 w 98"/>
                  <a:gd name="T5" fmla="*/ 4 h 154"/>
                  <a:gd name="T6" fmla="*/ 76 w 98"/>
                  <a:gd name="T7" fmla="*/ 14 h 154"/>
                  <a:gd name="T8" fmla="*/ 86 w 98"/>
                  <a:gd name="T9" fmla="*/ 20 h 154"/>
                  <a:gd name="T10" fmla="*/ 92 w 98"/>
                  <a:gd name="T11" fmla="*/ 30 h 154"/>
                  <a:gd name="T12" fmla="*/ 98 w 98"/>
                  <a:gd name="T13" fmla="*/ 40 h 154"/>
                  <a:gd name="T14" fmla="*/ 98 w 98"/>
                  <a:gd name="T15" fmla="*/ 46 h 154"/>
                  <a:gd name="T16" fmla="*/ 96 w 98"/>
                  <a:gd name="T17" fmla="*/ 52 h 154"/>
                  <a:gd name="T18" fmla="*/ 86 w 98"/>
                  <a:gd name="T19" fmla="*/ 86 h 154"/>
                  <a:gd name="T20" fmla="*/ 86 w 98"/>
                  <a:gd name="T21" fmla="*/ 86 h 154"/>
                  <a:gd name="T22" fmla="*/ 90 w 98"/>
                  <a:gd name="T23" fmla="*/ 92 h 154"/>
                  <a:gd name="T24" fmla="*/ 94 w 98"/>
                  <a:gd name="T25" fmla="*/ 106 h 154"/>
                  <a:gd name="T26" fmla="*/ 96 w 98"/>
                  <a:gd name="T27" fmla="*/ 114 h 154"/>
                  <a:gd name="T28" fmla="*/ 94 w 98"/>
                  <a:gd name="T29" fmla="*/ 124 h 154"/>
                  <a:gd name="T30" fmla="*/ 92 w 98"/>
                  <a:gd name="T31" fmla="*/ 130 h 154"/>
                  <a:gd name="T32" fmla="*/ 86 w 98"/>
                  <a:gd name="T33" fmla="*/ 136 h 154"/>
                  <a:gd name="T34" fmla="*/ 86 w 98"/>
                  <a:gd name="T35" fmla="*/ 136 h 154"/>
                  <a:gd name="T36" fmla="*/ 66 w 98"/>
                  <a:gd name="T37" fmla="*/ 146 h 154"/>
                  <a:gd name="T38" fmla="*/ 54 w 98"/>
                  <a:gd name="T39" fmla="*/ 150 h 154"/>
                  <a:gd name="T40" fmla="*/ 42 w 98"/>
                  <a:gd name="T41" fmla="*/ 154 h 154"/>
                  <a:gd name="T42" fmla="*/ 30 w 98"/>
                  <a:gd name="T43" fmla="*/ 154 h 154"/>
                  <a:gd name="T44" fmla="*/ 18 w 98"/>
                  <a:gd name="T45" fmla="*/ 152 h 154"/>
                  <a:gd name="T46" fmla="*/ 14 w 98"/>
                  <a:gd name="T47" fmla="*/ 150 h 154"/>
                  <a:gd name="T48" fmla="*/ 10 w 98"/>
                  <a:gd name="T49" fmla="*/ 146 h 154"/>
                  <a:gd name="T50" fmla="*/ 6 w 98"/>
                  <a:gd name="T51" fmla="*/ 142 h 154"/>
                  <a:gd name="T52" fmla="*/ 2 w 98"/>
                  <a:gd name="T53" fmla="*/ 136 h 154"/>
                  <a:gd name="T54" fmla="*/ 2 w 98"/>
                  <a:gd name="T55" fmla="*/ 136 h 154"/>
                  <a:gd name="T56" fmla="*/ 2 w 98"/>
                  <a:gd name="T57" fmla="*/ 128 h 154"/>
                  <a:gd name="T58" fmla="*/ 0 w 98"/>
                  <a:gd name="T59" fmla="*/ 120 h 154"/>
                  <a:gd name="T60" fmla="*/ 4 w 98"/>
                  <a:gd name="T61" fmla="*/ 100 h 154"/>
                  <a:gd name="T62" fmla="*/ 12 w 98"/>
                  <a:gd name="T63" fmla="*/ 78 h 154"/>
                  <a:gd name="T64" fmla="*/ 20 w 98"/>
                  <a:gd name="T65" fmla="*/ 56 h 154"/>
                  <a:gd name="T66" fmla="*/ 40 w 98"/>
                  <a:gd name="T67" fmla="*/ 16 h 154"/>
                  <a:gd name="T68" fmla="*/ 48 w 98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"/>
                  <a:gd name="T106" fmla="*/ 0 h 154"/>
                  <a:gd name="T107" fmla="*/ 98 w 98"/>
                  <a:gd name="T108" fmla="*/ 154 h 1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" h="154">
                    <a:moveTo>
                      <a:pt x="48" y="0"/>
                    </a:moveTo>
                    <a:lnTo>
                      <a:pt x="48" y="0"/>
                    </a:lnTo>
                    <a:lnTo>
                      <a:pt x="58" y="4"/>
                    </a:lnTo>
                    <a:lnTo>
                      <a:pt x="76" y="14"/>
                    </a:lnTo>
                    <a:lnTo>
                      <a:pt x="86" y="20"/>
                    </a:lnTo>
                    <a:lnTo>
                      <a:pt x="92" y="30"/>
                    </a:lnTo>
                    <a:lnTo>
                      <a:pt x="98" y="40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86" y="86"/>
                    </a:lnTo>
                    <a:lnTo>
                      <a:pt x="90" y="92"/>
                    </a:lnTo>
                    <a:lnTo>
                      <a:pt x="94" y="106"/>
                    </a:lnTo>
                    <a:lnTo>
                      <a:pt x="96" y="114"/>
                    </a:lnTo>
                    <a:lnTo>
                      <a:pt x="94" y="124"/>
                    </a:lnTo>
                    <a:lnTo>
                      <a:pt x="92" y="130"/>
                    </a:lnTo>
                    <a:lnTo>
                      <a:pt x="86" y="136"/>
                    </a:lnTo>
                    <a:lnTo>
                      <a:pt x="66" y="146"/>
                    </a:lnTo>
                    <a:lnTo>
                      <a:pt x="54" y="150"/>
                    </a:lnTo>
                    <a:lnTo>
                      <a:pt x="42" y="154"/>
                    </a:lnTo>
                    <a:lnTo>
                      <a:pt x="30" y="154"/>
                    </a:lnTo>
                    <a:lnTo>
                      <a:pt x="18" y="152"/>
                    </a:lnTo>
                    <a:lnTo>
                      <a:pt x="14" y="150"/>
                    </a:lnTo>
                    <a:lnTo>
                      <a:pt x="10" y="146"/>
                    </a:lnTo>
                    <a:lnTo>
                      <a:pt x="6" y="142"/>
                    </a:lnTo>
                    <a:lnTo>
                      <a:pt x="2" y="136"/>
                    </a:lnTo>
                    <a:lnTo>
                      <a:pt x="2" y="128"/>
                    </a:lnTo>
                    <a:lnTo>
                      <a:pt x="0" y="120"/>
                    </a:lnTo>
                    <a:lnTo>
                      <a:pt x="4" y="100"/>
                    </a:lnTo>
                    <a:lnTo>
                      <a:pt x="12" y="78"/>
                    </a:lnTo>
                    <a:lnTo>
                      <a:pt x="20" y="56"/>
                    </a:lnTo>
                    <a:lnTo>
                      <a:pt x="40" y="16"/>
                    </a:lnTo>
                    <a:lnTo>
                      <a:pt x="48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42" name="Freeform 502"/>
              <p:cNvSpPr>
                <a:spLocks/>
              </p:cNvSpPr>
              <p:nvPr/>
            </p:nvSpPr>
            <p:spPr bwMode="auto">
              <a:xfrm>
                <a:off x="2144" y="3618"/>
                <a:ext cx="392" cy="530"/>
              </a:xfrm>
              <a:custGeom>
                <a:avLst/>
                <a:gdLst>
                  <a:gd name="T0" fmla="*/ 312 w 392"/>
                  <a:gd name="T1" fmla="*/ 470 h 530"/>
                  <a:gd name="T2" fmla="*/ 312 w 392"/>
                  <a:gd name="T3" fmla="*/ 470 h 530"/>
                  <a:gd name="T4" fmla="*/ 308 w 392"/>
                  <a:gd name="T5" fmla="*/ 482 h 530"/>
                  <a:gd name="T6" fmla="*/ 302 w 392"/>
                  <a:gd name="T7" fmla="*/ 492 h 530"/>
                  <a:gd name="T8" fmla="*/ 294 w 392"/>
                  <a:gd name="T9" fmla="*/ 500 h 530"/>
                  <a:gd name="T10" fmla="*/ 288 w 392"/>
                  <a:gd name="T11" fmla="*/ 502 h 530"/>
                  <a:gd name="T12" fmla="*/ 284 w 392"/>
                  <a:gd name="T13" fmla="*/ 502 h 530"/>
                  <a:gd name="T14" fmla="*/ 16 w 392"/>
                  <a:gd name="T15" fmla="*/ 530 h 530"/>
                  <a:gd name="T16" fmla="*/ 16 w 392"/>
                  <a:gd name="T17" fmla="*/ 530 h 530"/>
                  <a:gd name="T18" fmla="*/ 8 w 392"/>
                  <a:gd name="T19" fmla="*/ 528 h 530"/>
                  <a:gd name="T20" fmla="*/ 4 w 392"/>
                  <a:gd name="T21" fmla="*/ 522 h 530"/>
                  <a:gd name="T22" fmla="*/ 0 w 392"/>
                  <a:gd name="T23" fmla="*/ 514 h 530"/>
                  <a:gd name="T24" fmla="*/ 0 w 392"/>
                  <a:gd name="T25" fmla="*/ 506 h 530"/>
                  <a:gd name="T26" fmla="*/ 84 w 392"/>
                  <a:gd name="T27" fmla="*/ 38 h 530"/>
                  <a:gd name="T28" fmla="*/ 84 w 392"/>
                  <a:gd name="T29" fmla="*/ 38 h 530"/>
                  <a:gd name="T30" fmla="*/ 86 w 392"/>
                  <a:gd name="T31" fmla="*/ 28 h 530"/>
                  <a:gd name="T32" fmla="*/ 92 w 392"/>
                  <a:gd name="T33" fmla="*/ 20 h 530"/>
                  <a:gd name="T34" fmla="*/ 100 w 392"/>
                  <a:gd name="T35" fmla="*/ 14 h 530"/>
                  <a:gd name="T36" fmla="*/ 108 w 392"/>
                  <a:gd name="T37" fmla="*/ 12 h 530"/>
                  <a:gd name="T38" fmla="*/ 376 w 392"/>
                  <a:gd name="T39" fmla="*/ 0 h 530"/>
                  <a:gd name="T40" fmla="*/ 376 w 392"/>
                  <a:gd name="T41" fmla="*/ 0 h 530"/>
                  <a:gd name="T42" fmla="*/ 384 w 392"/>
                  <a:gd name="T43" fmla="*/ 2 h 530"/>
                  <a:gd name="T44" fmla="*/ 390 w 392"/>
                  <a:gd name="T45" fmla="*/ 6 h 530"/>
                  <a:gd name="T46" fmla="*/ 392 w 392"/>
                  <a:gd name="T47" fmla="*/ 14 h 530"/>
                  <a:gd name="T48" fmla="*/ 392 w 392"/>
                  <a:gd name="T49" fmla="*/ 24 h 530"/>
                  <a:gd name="T50" fmla="*/ 312 w 392"/>
                  <a:gd name="T51" fmla="*/ 470 h 53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2"/>
                  <a:gd name="T79" fmla="*/ 0 h 530"/>
                  <a:gd name="T80" fmla="*/ 392 w 392"/>
                  <a:gd name="T81" fmla="*/ 530 h 53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2" h="530">
                    <a:moveTo>
                      <a:pt x="312" y="470"/>
                    </a:moveTo>
                    <a:lnTo>
                      <a:pt x="312" y="470"/>
                    </a:lnTo>
                    <a:lnTo>
                      <a:pt x="308" y="482"/>
                    </a:lnTo>
                    <a:lnTo>
                      <a:pt x="302" y="492"/>
                    </a:lnTo>
                    <a:lnTo>
                      <a:pt x="294" y="500"/>
                    </a:lnTo>
                    <a:lnTo>
                      <a:pt x="288" y="502"/>
                    </a:lnTo>
                    <a:lnTo>
                      <a:pt x="284" y="502"/>
                    </a:lnTo>
                    <a:lnTo>
                      <a:pt x="16" y="530"/>
                    </a:lnTo>
                    <a:lnTo>
                      <a:pt x="8" y="528"/>
                    </a:lnTo>
                    <a:lnTo>
                      <a:pt x="4" y="522"/>
                    </a:lnTo>
                    <a:lnTo>
                      <a:pt x="0" y="514"/>
                    </a:lnTo>
                    <a:lnTo>
                      <a:pt x="0" y="506"/>
                    </a:lnTo>
                    <a:lnTo>
                      <a:pt x="84" y="38"/>
                    </a:lnTo>
                    <a:lnTo>
                      <a:pt x="86" y="28"/>
                    </a:lnTo>
                    <a:lnTo>
                      <a:pt x="92" y="20"/>
                    </a:lnTo>
                    <a:lnTo>
                      <a:pt x="100" y="14"/>
                    </a:lnTo>
                    <a:lnTo>
                      <a:pt x="108" y="12"/>
                    </a:lnTo>
                    <a:lnTo>
                      <a:pt x="376" y="0"/>
                    </a:lnTo>
                    <a:lnTo>
                      <a:pt x="384" y="2"/>
                    </a:lnTo>
                    <a:lnTo>
                      <a:pt x="390" y="6"/>
                    </a:lnTo>
                    <a:lnTo>
                      <a:pt x="392" y="14"/>
                    </a:lnTo>
                    <a:lnTo>
                      <a:pt x="392" y="24"/>
                    </a:lnTo>
                    <a:lnTo>
                      <a:pt x="312" y="470"/>
                    </a:lnTo>
                    <a:close/>
                  </a:path>
                </a:pathLst>
              </a:custGeom>
              <a:solidFill>
                <a:srgbClr val="A06B4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43" name="Freeform 503"/>
              <p:cNvSpPr>
                <a:spLocks/>
              </p:cNvSpPr>
              <p:nvPr/>
            </p:nvSpPr>
            <p:spPr bwMode="auto">
              <a:xfrm>
                <a:off x="2156" y="3616"/>
                <a:ext cx="392" cy="528"/>
              </a:xfrm>
              <a:custGeom>
                <a:avLst/>
                <a:gdLst>
                  <a:gd name="T0" fmla="*/ 310 w 392"/>
                  <a:gd name="T1" fmla="*/ 470 h 528"/>
                  <a:gd name="T2" fmla="*/ 310 w 392"/>
                  <a:gd name="T3" fmla="*/ 470 h 528"/>
                  <a:gd name="T4" fmla="*/ 308 w 392"/>
                  <a:gd name="T5" fmla="*/ 480 h 528"/>
                  <a:gd name="T6" fmla="*/ 300 w 392"/>
                  <a:gd name="T7" fmla="*/ 492 h 528"/>
                  <a:gd name="T8" fmla="*/ 292 w 392"/>
                  <a:gd name="T9" fmla="*/ 500 h 528"/>
                  <a:gd name="T10" fmla="*/ 288 w 392"/>
                  <a:gd name="T11" fmla="*/ 502 h 528"/>
                  <a:gd name="T12" fmla="*/ 284 w 392"/>
                  <a:gd name="T13" fmla="*/ 502 h 528"/>
                  <a:gd name="T14" fmla="*/ 16 w 392"/>
                  <a:gd name="T15" fmla="*/ 528 h 528"/>
                  <a:gd name="T16" fmla="*/ 16 w 392"/>
                  <a:gd name="T17" fmla="*/ 528 h 528"/>
                  <a:gd name="T18" fmla="*/ 8 w 392"/>
                  <a:gd name="T19" fmla="*/ 528 h 528"/>
                  <a:gd name="T20" fmla="*/ 2 w 392"/>
                  <a:gd name="T21" fmla="*/ 522 h 528"/>
                  <a:gd name="T22" fmla="*/ 0 w 392"/>
                  <a:gd name="T23" fmla="*/ 514 h 528"/>
                  <a:gd name="T24" fmla="*/ 0 w 392"/>
                  <a:gd name="T25" fmla="*/ 504 h 528"/>
                  <a:gd name="T26" fmla="*/ 82 w 392"/>
                  <a:gd name="T27" fmla="*/ 36 h 528"/>
                  <a:gd name="T28" fmla="*/ 82 w 392"/>
                  <a:gd name="T29" fmla="*/ 36 h 528"/>
                  <a:gd name="T30" fmla="*/ 86 w 392"/>
                  <a:gd name="T31" fmla="*/ 28 h 528"/>
                  <a:gd name="T32" fmla="*/ 92 w 392"/>
                  <a:gd name="T33" fmla="*/ 18 h 528"/>
                  <a:gd name="T34" fmla="*/ 98 w 392"/>
                  <a:gd name="T35" fmla="*/ 14 h 528"/>
                  <a:gd name="T36" fmla="*/ 106 w 392"/>
                  <a:gd name="T37" fmla="*/ 12 h 528"/>
                  <a:gd name="T38" fmla="*/ 376 w 392"/>
                  <a:gd name="T39" fmla="*/ 0 h 528"/>
                  <a:gd name="T40" fmla="*/ 376 w 392"/>
                  <a:gd name="T41" fmla="*/ 0 h 528"/>
                  <a:gd name="T42" fmla="*/ 382 w 392"/>
                  <a:gd name="T43" fmla="*/ 0 h 528"/>
                  <a:gd name="T44" fmla="*/ 388 w 392"/>
                  <a:gd name="T45" fmla="*/ 6 h 528"/>
                  <a:gd name="T46" fmla="*/ 392 w 392"/>
                  <a:gd name="T47" fmla="*/ 14 h 528"/>
                  <a:gd name="T48" fmla="*/ 392 w 392"/>
                  <a:gd name="T49" fmla="*/ 24 h 528"/>
                  <a:gd name="T50" fmla="*/ 310 w 392"/>
                  <a:gd name="T51" fmla="*/ 470 h 5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2"/>
                  <a:gd name="T79" fmla="*/ 0 h 528"/>
                  <a:gd name="T80" fmla="*/ 392 w 392"/>
                  <a:gd name="T81" fmla="*/ 528 h 52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2" h="528">
                    <a:moveTo>
                      <a:pt x="310" y="470"/>
                    </a:moveTo>
                    <a:lnTo>
                      <a:pt x="310" y="470"/>
                    </a:lnTo>
                    <a:lnTo>
                      <a:pt x="308" y="480"/>
                    </a:lnTo>
                    <a:lnTo>
                      <a:pt x="300" y="492"/>
                    </a:lnTo>
                    <a:lnTo>
                      <a:pt x="292" y="500"/>
                    </a:lnTo>
                    <a:lnTo>
                      <a:pt x="288" y="502"/>
                    </a:lnTo>
                    <a:lnTo>
                      <a:pt x="284" y="502"/>
                    </a:lnTo>
                    <a:lnTo>
                      <a:pt x="16" y="528"/>
                    </a:lnTo>
                    <a:lnTo>
                      <a:pt x="8" y="528"/>
                    </a:lnTo>
                    <a:lnTo>
                      <a:pt x="2" y="522"/>
                    </a:lnTo>
                    <a:lnTo>
                      <a:pt x="0" y="514"/>
                    </a:lnTo>
                    <a:lnTo>
                      <a:pt x="0" y="504"/>
                    </a:lnTo>
                    <a:lnTo>
                      <a:pt x="82" y="36"/>
                    </a:lnTo>
                    <a:lnTo>
                      <a:pt x="86" y="28"/>
                    </a:lnTo>
                    <a:lnTo>
                      <a:pt x="92" y="18"/>
                    </a:lnTo>
                    <a:lnTo>
                      <a:pt x="98" y="14"/>
                    </a:lnTo>
                    <a:lnTo>
                      <a:pt x="106" y="12"/>
                    </a:lnTo>
                    <a:lnTo>
                      <a:pt x="376" y="0"/>
                    </a:lnTo>
                    <a:lnTo>
                      <a:pt x="382" y="0"/>
                    </a:lnTo>
                    <a:lnTo>
                      <a:pt x="388" y="6"/>
                    </a:lnTo>
                    <a:lnTo>
                      <a:pt x="392" y="14"/>
                    </a:lnTo>
                    <a:lnTo>
                      <a:pt x="392" y="24"/>
                    </a:lnTo>
                    <a:lnTo>
                      <a:pt x="310" y="470"/>
                    </a:lnTo>
                    <a:close/>
                  </a:path>
                </a:pathLst>
              </a:custGeom>
              <a:solidFill>
                <a:srgbClr val="8045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44" name="Freeform 504"/>
              <p:cNvSpPr>
                <a:spLocks noEditPoints="1"/>
              </p:cNvSpPr>
              <p:nvPr/>
            </p:nvSpPr>
            <p:spPr bwMode="auto">
              <a:xfrm>
                <a:off x="2394" y="3596"/>
                <a:ext cx="12" cy="14"/>
              </a:xfrm>
              <a:custGeom>
                <a:avLst/>
                <a:gdLst>
                  <a:gd name="T0" fmla="*/ 4 w 12"/>
                  <a:gd name="T1" fmla="*/ 0 h 14"/>
                  <a:gd name="T2" fmla="*/ 4 w 12"/>
                  <a:gd name="T3" fmla="*/ 0 h 14"/>
                  <a:gd name="T4" fmla="*/ 0 w 12"/>
                  <a:gd name="T5" fmla="*/ 4 h 14"/>
                  <a:gd name="T6" fmla="*/ 0 w 12"/>
                  <a:gd name="T7" fmla="*/ 8 h 14"/>
                  <a:gd name="T8" fmla="*/ 0 w 12"/>
                  <a:gd name="T9" fmla="*/ 8 h 14"/>
                  <a:gd name="T10" fmla="*/ 2 w 12"/>
                  <a:gd name="T11" fmla="*/ 12 h 14"/>
                  <a:gd name="T12" fmla="*/ 8 w 12"/>
                  <a:gd name="T13" fmla="*/ 14 h 14"/>
                  <a:gd name="T14" fmla="*/ 8 w 12"/>
                  <a:gd name="T15" fmla="*/ 14 h 14"/>
                  <a:gd name="T16" fmla="*/ 12 w 12"/>
                  <a:gd name="T17" fmla="*/ 10 h 14"/>
                  <a:gd name="T18" fmla="*/ 12 w 12"/>
                  <a:gd name="T19" fmla="*/ 6 h 14"/>
                  <a:gd name="T20" fmla="*/ 12 w 12"/>
                  <a:gd name="T21" fmla="*/ 6 h 14"/>
                  <a:gd name="T22" fmla="*/ 10 w 12"/>
                  <a:gd name="T23" fmla="*/ 0 h 14"/>
                  <a:gd name="T24" fmla="*/ 4 w 12"/>
                  <a:gd name="T25" fmla="*/ 0 h 14"/>
                  <a:gd name="T26" fmla="*/ 10 w 12"/>
                  <a:gd name="T27" fmla="*/ 6 h 14"/>
                  <a:gd name="T28" fmla="*/ 10 w 12"/>
                  <a:gd name="T29" fmla="*/ 6 h 14"/>
                  <a:gd name="T30" fmla="*/ 10 w 12"/>
                  <a:gd name="T31" fmla="*/ 8 h 14"/>
                  <a:gd name="T32" fmla="*/ 8 w 12"/>
                  <a:gd name="T33" fmla="*/ 10 h 14"/>
                  <a:gd name="T34" fmla="*/ 8 w 12"/>
                  <a:gd name="T35" fmla="*/ 10 h 14"/>
                  <a:gd name="T36" fmla="*/ 4 w 12"/>
                  <a:gd name="T37" fmla="*/ 10 h 14"/>
                  <a:gd name="T38" fmla="*/ 2 w 12"/>
                  <a:gd name="T39" fmla="*/ 8 h 14"/>
                  <a:gd name="T40" fmla="*/ 2 w 12"/>
                  <a:gd name="T41" fmla="*/ 8 h 14"/>
                  <a:gd name="T42" fmla="*/ 4 w 12"/>
                  <a:gd name="T43" fmla="*/ 4 h 14"/>
                  <a:gd name="T44" fmla="*/ 6 w 12"/>
                  <a:gd name="T45" fmla="*/ 4 h 14"/>
                  <a:gd name="T46" fmla="*/ 6 w 12"/>
                  <a:gd name="T47" fmla="*/ 4 h 14"/>
                  <a:gd name="T48" fmla="*/ 8 w 12"/>
                  <a:gd name="T49" fmla="*/ 4 h 14"/>
                  <a:gd name="T50" fmla="*/ 10 w 12"/>
                  <a:gd name="T51" fmla="*/ 6 h 1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2"/>
                  <a:gd name="T79" fmla="*/ 0 h 14"/>
                  <a:gd name="T80" fmla="*/ 12 w 12"/>
                  <a:gd name="T81" fmla="*/ 14 h 1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8" y="14"/>
                    </a:lnTo>
                    <a:lnTo>
                      <a:pt x="12" y="10"/>
                    </a:lnTo>
                    <a:lnTo>
                      <a:pt x="12" y="6"/>
                    </a:lnTo>
                    <a:lnTo>
                      <a:pt x="10" y="0"/>
                    </a:lnTo>
                    <a:lnTo>
                      <a:pt x="4" y="0"/>
                    </a:lnTo>
                    <a:close/>
                    <a:moveTo>
                      <a:pt x="10" y="6"/>
                    </a:moveTo>
                    <a:lnTo>
                      <a:pt x="10" y="6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4" y="10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85858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45" name="Freeform 505"/>
              <p:cNvSpPr>
                <a:spLocks/>
              </p:cNvSpPr>
              <p:nvPr/>
            </p:nvSpPr>
            <p:spPr bwMode="auto">
              <a:xfrm>
                <a:off x="2394" y="3596"/>
                <a:ext cx="12" cy="14"/>
              </a:xfrm>
              <a:custGeom>
                <a:avLst/>
                <a:gdLst>
                  <a:gd name="T0" fmla="*/ 4 w 12"/>
                  <a:gd name="T1" fmla="*/ 0 h 14"/>
                  <a:gd name="T2" fmla="*/ 4 w 12"/>
                  <a:gd name="T3" fmla="*/ 0 h 14"/>
                  <a:gd name="T4" fmla="*/ 0 w 12"/>
                  <a:gd name="T5" fmla="*/ 4 h 14"/>
                  <a:gd name="T6" fmla="*/ 0 w 12"/>
                  <a:gd name="T7" fmla="*/ 8 h 14"/>
                  <a:gd name="T8" fmla="*/ 0 w 12"/>
                  <a:gd name="T9" fmla="*/ 8 h 14"/>
                  <a:gd name="T10" fmla="*/ 2 w 12"/>
                  <a:gd name="T11" fmla="*/ 12 h 14"/>
                  <a:gd name="T12" fmla="*/ 8 w 12"/>
                  <a:gd name="T13" fmla="*/ 14 h 14"/>
                  <a:gd name="T14" fmla="*/ 8 w 12"/>
                  <a:gd name="T15" fmla="*/ 14 h 14"/>
                  <a:gd name="T16" fmla="*/ 12 w 12"/>
                  <a:gd name="T17" fmla="*/ 10 h 14"/>
                  <a:gd name="T18" fmla="*/ 12 w 12"/>
                  <a:gd name="T19" fmla="*/ 6 h 14"/>
                  <a:gd name="T20" fmla="*/ 12 w 12"/>
                  <a:gd name="T21" fmla="*/ 6 h 14"/>
                  <a:gd name="T22" fmla="*/ 10 w 12"/>
                  <a:gd name="T23" fmla="*/ 0 h 14"/>
                  <a:gd name="T24" fmla="*/ 4 w 12"/>
                  <a:gd name="T25" fmla="*/ 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4"/>
                  <a:gd name="T41" fmla="*/ 12 w 12"/>
                  <a:gd name="T42" fmla="*/ 14 h 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8" y="14"/>
                    </a:lnTo>
                    <a:lnTo>
                      <a:pt x="12" y="10"/>
                    </a:lnTo>
                    <a:lnTo>
                      <a:pt x="12" y="6"/>
                    </a:lnTo>
                    <a:lnTo>
                      <a:pt x="10" y="0"/>
                    </a:lnTo>
                    <a:lnTo>
                      <a:pt x="4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46" name="Freeform 506"/>
              <p:cNvSpPr>
                <a:spLocks/>
              </p:cNvSpPr>
              <p:nvPr/>
            </p:nvSpPr>
            <p:spPr bwMode="auto">
              <a:xfrm>
                <a:off x="2396" y="3600"/>
                <a:ext cx="8" cy="6"/>
              </a:xfrm>
              <a:custGeom>
                <a:avLst/>
                <a:gdLst>
                  <a:gd name="T0" fmla="*/ 8 w 8"/>
                  <a:gd name="T1" fmla="*/ 2 h 6"/>
                  <a:gd name="T2" fmla="*/ 8 w 8"/>
                  <a:gd name="T3" fmla="*/ 2 h 6"/>
                  <a:gd name="T4" fmla="*/ 8 w 8"/>
                  <a:gd name="T5" fmla="*/ 4 h 6"/>
                  <a:gd name="T6" fmla="*/ 6 w 8"/>
                  <a:gd name="T7" fmla="*/ 6 h 6"/>
                  <a:gd name="T8" fmla="*/ 6 w 8"/>
                  <a:gd name="T9" fmla="*/ 6 h 6"/>
                  <a:gd name="T10" fmla="*/ 2 w 8"/>
                  <a:gd name="T11" fmla="*/ 6 h 6"/>
                  <a:gd name="T12" fmla="*/ 0 w 8"/>
                  <a:gd name="T13" fmla="*/ 4 h 6"/>
                  <a:gd name="T14" fmla="*/ 0 w 8"/>
                  <a:gd name="T15" fmla="*/ 4 h 6"/>
                  <a:gd name="T16" fmla="*/ 2 w 8"/>
                  <a:gd name="T17" fmla="*/ 0 h 6"/>
                  <a:gd name="T18" fmla="*/ 4 w 8"/>
                  <a:gd name="T19" fmla="*/ 0 h 6"/>
                  <a:gd name="T20" fmla="*/ 4 w 8"/>
                  <a:gd name="T21" fmla="*/ 0 h 6"/>
                  <a:gd name="T22" fmla="*/ 6 w 8"/>
                  <a:gd name="T23" fmla="*/ 0 h 6"/>
                  <a:gd name="T24" fmla="*/ 8 w 8"/>
                  <a:gd name="T25" fmla="*/ 2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6"/>
                  <a:gd name="T41" fmla="*/ 8 w 8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6">
                    <a:moveTo>
                      <a:pt x="8" y="2"/>
                    </a:moveTo>
                    <a:lnTo>
                      <a:pt x="8" y="2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47" name="Freeform 507"/>
              <p:cNvSpPr>
                <a:spLocks/>
              </p:cNvSpPr>
              <p:nvPr/>
            </p:nvSpPr>
            <p:spPr bwMode="auto">
              <a:xfrm>
                <a:off x="2312" y="3590"/>
                <a:ext cx="156" cy="58"/>
              </a:xfrm>
              <a:custGeom>
                <a:avLst/>
                <a:gdLst>
                  <a:gd name="T0" fmla="*/ 156 w 156"/>
                  <a:gd name="T1" fmla="*/ 24 h 58"/>
                  <a:gd name="T2" fmla="*/ 140 w 156"/>
                  <a:gd name="T3" fmla="*/ 50 h 58"/>
                  <a:gd name="T4" fmla="*/ 0 w 156"/>
                  <a:gd name="T5" fmla="*/ 58 h 58"/>
                  <a:gd name="T6" fmla="*/ 12 w 156"/>
                  <a:gd name="T7" fmla="*/ 28 h 58"/>
                  <a:gd name="T8" fmla="*/ 64 w 156"/>
                  <a:gd name="T9" fmla="*/ 22 h 58"/>
                  <a:gd name="T10" fmla="*/ 64 w 156"/>
                  <a:gd name="T11" fmla="*/ 22 h 58"/>
                  <a:gd name="T12" fmla="*/ 86 w 156"/>
                  <a:gd name="T13" fmla="*/ 4 h 58"/>
                  <a:gd name="T14" fmla="*/ 86 w 156"/>
                  <a:gd name="T15" fmla="*/ 4 h 58"/>
                  <a:gd name="T16" fmla="*/ 90 w 156"/>
                  <a:gd name="T17" fmla="*/ 2 h 58"/>
                  <a:gd name="T18" fmla="*/ 96 w 156"/>
                  <a:gd name="T19" fmla="*/ 0 h 58"/>
                  <a:gd name="T20" fmla="*/ 102 w 156"/>
                  <a:gd name="T21" fmla="*/ 0 h 58"/>
                  <a:gd name="T22" fmla="*/ 108 w 156"/>
                  <a:gd name="T23" fmla="*/ 0 h 58"/>
                  <a:gd name="T24" fmla="*/ 112 w 156"/>
                  <a:gd name="T25" fmla="*/ 4 h 58"/>
                  <a:gd name="T26" fmla="*/ 116 w 156"/>
                  <a:gd name="T27" fmla="*/ 8 h 58"/>
                  <a:gd name="T28" fmla="*/ 116 w 156"/>
                  <a:gd name="T29" fmla="*/ 16 h 58"/>
                  <a:gd name="T30" fmla="*/ 114 w 156"/>
                  <a:gd name="T31" fmla="*/ 24 h 58"/>
                  <a:gd name="T32" fmla="*/ 156 w 156"/>
                  <a:gd name="T33" fmla="*/ 24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6"/>
                  <a:gd name="T52" fmla="*/ 0 h 58"/>
                  <a:gd name="T53" fmla="*/ 156 w 156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6" h="58">
                    <a:moveTo>
                      <a:pt x="156" y="24"/>
                    </a:moveTo>
                    <a:lnTo>
                      <a:pt x="140" y="50"/>
                    </a:lnTo>
                    <a:lnTo>
                      <a:pt x="0" y="58"/>
                    </a:lnTo>
                    <a:lnTo>
                      <a:pt x="12" y="28"/>
                    </a:lnTo>
                    <a:lnTo>
                      <a:pt x="64" y="22"/>
                    </a:lnTo>
                    <a:lnTo>
                      <a:pt x="86" y="4"/>
                    </a:lnTo>
                    <a:lnTo>
                      <a:pt x="90" y="2"/>
                    </a:lnTo>
                    <a:lnTo>
                      <a:pt x="96" y="0"/>
                    </a:lnTo>
                    <a:lnTo>
                      <a:pt x="102" y="0"/>
                    </a:lnTo>
                    <a:lnTo>
                      <a:pt x="108" y="0"/>
                    </a:lnTo>
                    <a:lnTo>
                      <a:pt x="112" y="4"/>
                    </a:lnTo>
                    <a:lnTo>
                      <a:pt x="116" y="8"/>
                    </a:lnTo>
                    <a:lnTo>
                      <a:pt x="116" y="16"/>
                    </a:lnTo>
                    <a:lnTo>
                      <a:pt x="114" y="24"/>
                    </a:lnTo>
                    <a:lnTo>
                      <a:pt x="156" y="24"/>
                    </a:lnTo>
                    <a:close/>
                  </a:path>
                </a:pathLst>
              </a:custGeom>
              <a:solidFill>
                <a:srgbClr val="9A9A9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48" name="Freeform 508"/>
              <p:cNvSpPr>
                <a:spLocks/>
              </p:cNvSpPr>
              <p:nvPr/>
            </p:nvSpPr>
            <p:spPr bwMode="auto">
              <a:xfrm>
                <a:off x="2400" y="3604"/>
                <a:ext cx="10" cy="8"/>
              </a:xfrm>
              <a:custGeom>
                <a:avLst/>
                <a:gdLst>
                  <a:gd name="T0" fmla="*/ 0 w 10"/>
                  <a:gd name="T1" fmla="*/ 8 h 8"/>
                  <a:gd name="T2" fmla="*/ 0 w 10"/>
                  <a:gd name="T3" fmla="*/ 8 h 8"/>
                  <a:gd name="T4" fmla="*/ 2 w 10"/>
                  <a:gd name="T5" fmla="*/ 8 h 8"/>
                  <a:gd name="T6" fmla="*/ 6 w 10"/>
                  <a:gd name="T7" fmla="*/ 8 h 8"/>
                  <a:gd name="T8" fmla="*/ 6 w 10"/>
                  <a:gd name="T9" fmla="*/ 8 h 8"/>
                  <a:gd name="T10" fmla="*/ 8 w 10"/>
                  <a:gd name="T11" fmla="*/ 6 h 8"/>
                  <a:gd name="T12" fmla="*/ 10 w 10"/>
                  <a:gd name="T13" fmla="*/ 2 h 8"/>
                  <a:gd name="T14" fmla="*/ 10 w 10"/>
                  <a:gd name="T15" fmla="*/ 2 h 8"/>
                  <a:gd name="T16" fmla="*/ 6 w 10"/>
                  <a:gd name="T17" fmla="*/ 0 h 8"/>
                  <a:gd name="T18" fmla="*/ 2 w 10"/>
                  <a:gd name="T19" fmla="*/ 2 h 8"/>
                  <a:gd name="T20" fmla="*/ 2 w 10"/>
                  <a:gd name="T21" fmla="*/ 2 h 8"/>
                  <a:gd name="T22" fmla="*/ 0 w 10"/>
                  <a:gd name="T23" fmla="*/ 4 h 8"/>
                  <a:gd name="T24" fmla="*/ 0 w 10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8"/>
                  <a:gd name="T41" fmla="*/ 10 w 10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A2A2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49" name="Freeform 509"/>
              <p:cNvSpPr>
                <a:spLocks/>
              </p:cNvSpPr>
              <p:nvPr/>
            </p:nvSpPr>
            <p:spPr bwMode="auto">
              <a:xfrm>
                <a:off x="2400" y="3604"/>
                <a:ext cx="10" cy="8"/>
              </a:xfrm>
              <a:custGeom>
                <a:avLst/>
                <a:gdLst>
                  <a:gd name="T0" fmla="*/ 0 w 10"/>
                  <a:gd name="T1" fmla="*/ 8 h 8"/>
                  <a:gd name="T2" fmla="*/ 0 w 10"/>
                  <a:gd name="T3" fmla="*/ 8 h 8"/>
                  <a:gd name="T4" fmla="*/ 2 w 10"/>
                  <a:gd name="T5" fmla="*/ 8 h 8"/>
                  <a:gd name="T6" fmla="*/ 6 w 10"/>
                  <a:gd name="T7" fmla="*/ 8 h 8"/>
                  <a:gd name="T8" fmla="*/ 6 w 10"/>
                  <a:gd name="T9" fmla="*/ 8 h 8"/>
                  <a:gd name="T10" fmla="*/ 8 w 10"/>
                  <a:gd name="T11" fmla="*/ 6 h 8"/>
                  <a:gd name="T12" fmla="*/ 10 w 10"/>
                  <a:gd name="T13" fmla="*/ 2 h 8"/>
                  <a:gd name="T14" fmla="*/ 10 w 10"/>
                  <a:gd name="T15" fmla="*/ 2 h 8"/>
                  <a:gd name="T16" fmla="*/ 6 w 10"/>
                  <a:gd name="T17" fmla="*/ 0 h 8"/>
                  <a:gd name="T18" fmla="*/ 2 w 10"/>
                  <a:gd name="T19" fmla="*/ 2 h 8"/>
                  <a:gd name="T20" fmla="*/ 2 w 10"/>
                  <a:gd name="T21" fmla="*/ 2 h 8"/>
                  <a:gd name="T22" fmla="*/ 0 w 10"/>
                  <a:gd name="T23" fmla="*/ 4 h 8"/>
                  <a:gd name="T24" fmla="*/ 0 w 10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8"/>
                  <a:gd name="T41" fmla="*/ 10 w 10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50" name="Freeform 510"/>
              <p:cNvSpPr>
                <a:spLocks/>
              </p:cNvSpPr>
              <p:nvPr/>
            </p:nvSpPr>
            <p:spPr bwMode="auto">
              <a:xfrm>
                <a:off x="2110" y="3318"/>
                <a:ext cx="68" cy="12"/>
              </a:xfrm>
              <a:custGeom>
                <a:avLst/>
                <a:gdLst>
                  <a:gd name="T0" fmla="*/ 68 w 68"/>
                  <a:gd name="T1" fmla="*/ 4 h 12"/>
                  <a:gd name="T2" fmla="*/ 68 w 68"/>
                  <a:gd name="T3" fmla="*/ 4 h 12"/>
                  <a:gd name="T4" fmla="*/ 62 w 68"/>
                  <a:gd name="T5" fmla="*/ 6 h 12"/>
                  <a:gd name="T6" fmla="*/ 50 w 68"/>
                  <a:gd name="T7" fmla="*/ 8 h 12"/>
                  <a:gd name="T8" fmla="*/ 28 w 68"/>
                  <a:gd name="T9" fmla="*/ 8 h 12"/>
                  <a:gd name="T10" fmla="*/ 14 w 68"/>
                  <a:gd name="T11" fmla="*/ 4 h 12"/>
                  <a:gd name="T12" fmla="*/ 0 w 68"/>
                  <a:gd name="T13" fmla="*/ 0 h 12"/>
                  <a:gd name="T14" fmla="*/ 0 w 68"/>
                  <a:gd name="T15" fmla="*/ 0 h 12"/>
                  <a:gd name="T16" fmla="*/ 6 w 68"/>
                  <a:gd name="T17" fmla="*/ 4 h 12"/>
                  <a:gd name="T18" fmla="*/ 22 w 68"/>
                  <a:gd name="T19" fmla="*/ 10 h 12"/>
                  <a:gd name="T20" fmla="*/ 32 w 68"/>
                  <a:gd name="T21" fmla="*/ 12 h 12"/>
                  <a:gd name="T22" fmla="*/ 44 w 68"/>
                  <a:gd name="T23" fmla="*/ 12 h 12"/>
                  <a:gd name="T24" fmla="*/ 56 w 68"/>
                  <a:gd name="T25" fmla="*/ 10 h 12"/>
                  <a:gd name="T26" fmla="*/ 68 w 68"/>
                  <a:gd name="T27" fmla="*/ 4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8"/>
                  <a:gd name="T43" fmla="*/ 0 h 12"/>
                  <a:gd name="T44" fmla="*/ 68 w 68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8" h="12">
                    <a:moveTo>
                      <a:pt x="68" y="4"/>
                    </a:moveTo>
                    <a:lnTo>
                      <a:pt x="68" y="4"/>
                    </a:lnTo>
                    <a:lnTo>
                      <a:pt x="62" y="6"/>
                    </a:lnTo>
                    <a:lnTo>
                      <a:pt x="50" y="8"/>
                    </a:lnTo>
                    <a:lnTo>
                      <a:pt x="28" y="8"/>
                    </a:lnTo>
                    <a:lnTo>
                      <a:pt x="14" y="4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22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0"/>
                    </a:lnTo>
                    <a:lnTo>
                      <a:pt x="68" y="4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51" name="Freeform 511"/>
              <p:cNvSpPr>
                <a:spLocks/>
              </p:cNvSpPr>
              <p:nvPr/>
            </p:nvSpPr>
            <p:spPr bwMode="auto">
              <a:xfrm>
                <a:off x="2110" y="3318"/>
                <a:ext cx="68" cy="12"/>
              </a:xfrm>
              <a:custGeom>
                <a:avLst/>
                <a:gdLst>
                  <a:gd name="T0" fmla="*/ 68 w 68"/>
                  <a:gd name="T1" fmla="*/ 4 h 12"/>
                  <a:gd name="T2" fmla="*/ 68 w 68"/>
                  <a:gd name="T3" fmla="*/ 4 h 12"/>
                  <a:gd name="T4" fmla="*/ 62 w 68"/>
                  <a:gd name="T5" fmla="*/ 6 h 12"/>
                  <a:gd name="T6" fmla="*/ 50 w 68"/>
                  <a:gd name="T7" fmla="*/ 8 h 12"/>
                  <a:gd name="T8" fmla="*/ 28 w 68"/>
                  <a:gd name="T9" fmla="*/ 8 h 12"/>
                  <a:gd name="T10" fmla="*/ 14 w 68"/>
                  <a:gd name="T11" fmla="*/ 4 h 12"/>
                  <a:gd name="T12" fmla="*/ 0 w 68"/>
                  <a:gd name="T13" fmla="*/ 0 h 12"/>
                  <a:gd name="T14" fmla="*/ 0 w 68"/>
                  <a:gd name="T15" fmla="*/ 0 h 12"/>
                  <a:gd name="T16" fmla="*/ 6 w 68"/>
                  <a:gd name="T17" fmla="*/ 4 h 12"/>
                  <a:gd name="T18" fmla="*/ 22 w 68"/>
                  <a:gd name="T19" fmla="*/ 10 h 12"/>
                  <a:gd name="T20" fmla="*/ 32 w 68"/>
                  <a:gd name="T21" fmla="*/ 12 h 12"/>
                  <a:gd name="T22" fmla="*/ 44 w 68"/>
                  <a:gd name="T23" fmla="*/ 12 h 12"/>
                  <a:gd name="T24" fmla="*/ 56 w 68"/>
                  <a:gd name="T25" fmla="*/ 10 h 12"/>
                  <a:gd name="T26" fmla="*/ 68 w 68"/>
                  <a:gd name="T27" fmla="*/ 4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8"/>
                  <a:gd name="T43" fmla="*/ 0 h 12"/>
                  <a:gd name="T44" fmla="*/ 68 w 68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8" h="12">
                    <a:moveTo>
                      <a:pt x="68" y="4"/>
                    </a:moveTo>
                    <a:lnTo>
                      <a:pt x="68" y="4"/>
                    </a:lnTo>
                    <a:lnTo>
                      <a:pt x="62" y="6"/>
                    </a:lnTo>
                    <a:lnTo>
                      <a:pt x="50" y="8"/>
                    </a:lnTo>
                    <a:lnTo>
                      <a:pt x="28" y="8"/>
                    </a:lnTo>
                    <a:lnTo>
                      <a:pt x="14" y="4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22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0"/>
                    </a:lnTo>
                    <a:lnTo>
                      <a:pt x="68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52" name="Freeform 512"/>
              <p:cNvSpPr>
                <a:spLocks/>
              </p:cNvSpPr>
              <p:nvPr/>
            </p:nvSpPr>
            <p:spPr bwMode="auto">
              <a:xfrm>
                <a:off x="1862" y="3430"/>
                <a:ext cx="208" cy="236"/>
              </a:xfrm>
              <a:custGeom>
                <a:avLst/>
                <a:gdLst>
                  <a:gd name="T0" fmla="*/ 0 w 208"/>
                  <a:gd name="T1" fmla="*/ 0 h 236"/>
                  <a:gd name="T2" fmla="*/ 68 w 208"/>
                  <a:gd name="T3" fmla="*/ 120 h 236"/>
                  <a:gd name="T4" fmla="*/ 68 w 208"/>
                  <a:gd name="T5" fmla="*/ 120 h 236"/>
                  <a:gd name="T6" fmla="*/ 108 w 208"/>
                  <a:gd name="T7" fmla="*/ 90 h 236"/>
                  <a:gd name="T8" fmla="*/ 146 w 208"/>
                  <a:gd name="T9" fmla="*/ 64 h 236"/>
                  <a:gd name="T10" fmla="*/ 166 w 208"/>
                  <a:gd name="T11" fmla="*/ 52 h 236"/>
                  <a:gd name="T12" fmla="*/ 184 w 208"/>
                  <a:gd name="T13" fmla="*/ 44 h 236"/>
                  <a:gd name="T14" fmla="*/ 208 w 208"/>
                  <a:gd name="T15" fmla="*/ 236 h 236"/>
                  <a:gd name="T16" fmla="*/ 166 w 208"/>
                  <a:gd name="T17" fmla="*/ 84 h 236"/>
                  <a:gd name="T18" fmla="*/ 64 w 208"/>
                  <a:gd name="T19" fmla="*/ 132 h 236"/>
                  <a:gd name="T20" fmla="*/ 64 w 208"/>
                  <a:gd name="T21" fmla="*/ 132 h 236"/>
                  <a:gd name="T22" fmla="*/ 34 w 208"/>
                  <a:gd name="T23" fmla="*/ 80 h 236"/>
                  <a:gd name="T24" fmla="*/ 14 w 208"/>
                  <a:gd name="T25" fmla="*/ 36 h 236"/>
                  <a:gd name="T26" fmla="*/ 4 w 208"/>
                  <a:gd name="T27" fmla="*/ 16 h 236"/>
                  <a:gd name="T28" fmla="*/ 0 w 208"/>
                  <a:gd name="T29" fmla="*/ 0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8"/>
                  <a:gd name="T46" fmla="*/ 0 h 236"/>
                  <a:gd name="T47" fmla="*/ 208 w 208"/>
                  <a:gd name="T48" fmla="*/ 236 h 2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8" h="236">
                    <a:moveTo>
                      <a:pt x="0" y="0"/>
                    </a:moveTo>
                    <a:lnTo>
                      <a:pt x="68" y="120"/>
                    </a:lnTo>
                    <a:lnTo>
                      <a:pt x="108" y="90"/>
                    </a:lnTo>
                    <a:lnTo>
                      <a:pt x="146" y="64"/>
                    </a:lnTo>
                    <a:lnTo>
                      <a:pt x="166" y="52"/>
                    </a:lnTo>
                    <a:lnTo>
                      <a:pt x="184" y="44"/>
                    </a:lnTo>
                    <a:lnTo>
                      <a:pt x="208" y="236"/>
                    </a:lnTo>
                    <a:lnTo>
                      <a:pt x="166" y="84"/>
                    </a:lnTo>
                    <a:lnTo>
                      <a:pt x="64" y="132"/>
                    </a:lnTo>
                    <a:lnTo>
                      <a:pt x="34" y="80"/>
                    </a:lnTo>
                    <a:lnTo>
                      <a:pt x="14" y="36"/>
                    </a:lnTo>
                    <a:lnTo>
                      <a:pt x="4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53" name="Freeform 513"/>
              <p:cNvSpPr>
                <a:spLocks/>
              </p:cNvSpPr>
              <p:nvPr/>
            </p:nvSpPr>
            <p:spPr bwMode="auto">
              <a:xfrm>
                <a:off x="1862" y="3430"/>
                <a:ext cx="208" cy="236"/>
              </a:xfrm>
              <a:custGeom>
                <a:avLst/>
                <a:gdLst>
                  <a:gd name="T0" fmla="*/ 0 w 208"/>
                  <a:gd name="T1" fmla="*/ 0 h 236"/>
                  <a:gd name="T2" fmla="*/ 68 w 208"/>
                  <a:gd name="T3" fmla="*/ 120 h 236"/>
                  <a:gd name="T4" fmla="*/ 68 w 208"/>
                  <a:gd name="T5" fmla="*/ 120 h 236"/>
                  <a:gd name="T6" fmla="*/ 108 w 208"/>
                  <a:gd name="T7" fmla="*/ 90 h 236"/>
                  <a:gd name="T8" fmla="*/ 146 w 208"/>
                  <a:gd name="T9" fmla="*/ 64 h 236"/>
                  <a:gd name="T10" fmla="*/ 166 w 208"/>
                  <a:gd name="T11" fmla="*/ 52 h 236"/>
                  <a:gd name="T12" fmla="*/ 184 w 208"/>
                  <a:gd name="T13" fmla="*/ 44 h 236"/>
                  <a:gd name="T14" fmla="*/ 208 w 208"/>
                  <a:gd name="T15" fmla="*/ 236 h 236"/>
                  <a:gd name="T16" fmla="*/ 166 w 208"/>
                  <a:gd name="T17" fmla="*/ 84 h 236"/>
                  <a:gd name="T18" fmla="*/ 64 w 208"/>
                  <a:gd name="T19" fmla="*/ 132 h 236"/>
                  <a:gd name="T20" fmla="*/ 64 w 208"/>
                  <a:gd name="T21" fmla="*/ 132 h 236"/>
                  <a:gd name="T22" fmla="*/ 34 w 208"/>
                  <a:gd name="T23" fmla="*/ 80 h 236"/>
                  <a:gd name="T24" fmla="*/ 14 w 208"/>
                  <a:gd name="T25" fmla="*/ 36 h 236"/>
                  <a:gd name="T26" fmla="*/ 4 w 208"/>
                  <a:gd name="T27" fmla="*/ 16 h 236"/>
                  <a:gd name="T28" fmla="*/ 0 w 208"/>
                  <a:gd name="T29" fmla="*/ 0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8"/>
                  <a:gd name="T46" fmla="*/ 0 h 236"/>
                  <a:gd name="T47" fmla="*/ 208 w 208"/>
                  <a:gd name="T48" fmla="*/ 236 h 2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8" h="236">
                    <a:moveTo>
                      <a:pt x="0" y="0"/>
                    </a:moveTo>
                    <a:lnTo>
                      <a:pt x="68" y="120"/>
                    </a:lnTo>
                    <a:lnTo>
                      <a:pt x="108" y="90"/>
                    </a:lnTo>
                    <a:lnTo>
                      <a:pt x="146" y="64"/>
                    </a:lnTo>
                    <a:lnTo>
                      <a:pt x="166" y="52"/>
                    </a:lnTo>
                    <a:lnTo>
                      <a:pt x="184" y="44"/>
                    </a:lnTo>
                    <a:lnTo>
                      <a:pt x="208" y="236"/>
                    </a:lnTo>
                    <a:lnTo>
                      <a:pt x="166" y="84"/>
                    </a:lnTo>
                    <a:lnTo>
                      <a:pt x="64" y="132"/>
                    </a:lnTo>
                    <a:lnTo>
                      <a:pt x="34" y="80"/>
                    </a:lnTo>
                    <a:lnTo>
                      <a:pt x="14" y="36"/>
                    </a:lnTo>
                    <a:lnTo>
                      <a:pt x="4" y="1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54" name="Freeform 514"/>
              <p:cNvSpPr>
                <a:spLocks/>
              </p:cNvSpPr>
              <p:nvPr/>
            </p:nvSpPr>
            <p:spPr bwMode="auto">
              <a:xfrm>
                <a:off x="2062" y="3482"/>
                <a:ext cx="100" cy="132"/>
              </a:xfrm>
              <a:custGeom>
                <a:avLst/>
                <a:gdLst>
                  <a:gd name="T0" fmla="*/ 26 w 100"/>
                  <a:gd name="T1" fmla="*/ 0 h 132"/>
                  <a:gd name="T2" fmla="*/ 92 w 100"/>
                  <a:gd name="T3" fmla="*/ 78 h 132"/>
                  <a:gd name="T4" fmla="*/ 92 w 100"/>
                  <a:gd name="T5" fmla="*/ 0 h 132"/>
                  <a:gd name="T6" fmla="*/ 92 w 100"/>
                  <a:gd name="T7" fmla="*/ 0 h 132"/>
                  <a:gd name="T8" fmla="*/ 94 w 100"/>
                  <a:gd name="T9" fmla="*/ 8 h 132"/>
                  <a:gd name="T10" fmla="*/ 98 w 100"/>
                  <a:gd name="T11" fmla="*/ 32 h 132"/>
                  <a:gd name="T12" fmla="*/ 100 w 100"/>
                  <a:gd name="T13" fmla="*/ 48 h 132"/>
                  <a:gd name="T14" fmla="*/ 100 w 100"/>
                  <a:gd name="T15" fmla="*/ 66 h 132"/>
                  <a:gd name="T16" fmla="*/ 100 w 100"/>
                  <a:gd name="T17" fmla="*/ 82 h 132"/>
                  <a:gd name="T18" fmla="*/ 98 w 100"/>
                  <a:gd name="T19" fmla="*/ 100 h 132"/>
                  <a:gd name="T20" fmla="*/ 26 w 100"/>
                  <a:gd name="T21" fmla="*/ 28 h 132"/>
                  <a:gd name="T22" fmla="*/ 0 w 100"/>
                  <a:gd name="T23" fmla="*/ 132 h 132"/>
                  <a:gd name="T24" fmla="*/ 0 w 100"/>
                  <a:gd name="T25" fmla="*/ 132 h 132"/>
                  <a:gd name="T26" fmla="*/ 2 w 100"/>
                  <a:gd name="T27" fmla="*/ 110 h 132"/>
                  <a:gd name="T28" fmla="*/ 10 w 100"/>
                  <a:gd name="T29" fmla="*/ 64 h 132"/>
                  <a:gd name="T30" fmla="*/ 18 w 100"/>
                  <a:gd name="T31" fmla="*/ 18 h 132"/>
                  <a:gd name="T32" fmla="*/ 22 w 100"/>
                  <a:gd name="T33" fmla="*/ 4 h 132"/>
                  <a:gd name="T34" fmla="*/ 24 w 100"/>
                  <a:gd name="T35" fmla="*/ 0 h 132"/>
                  <a:gd name="T36" fmla="*/ 26 w 100"/>
                  <a:gd name="T37" fmla="*/ 0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0"/>
                  <a:gd name="T58" fmla="*/ 0 h 132"/>
                  <a:gd name="T59" fmla="*/ 100 w 100"/>
                  <a:gd name="T60" fmla="*/ 132 h 1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0" h="132">
                    <a:moveTo>
                      <a:pt x="26" y="0"/>
                    </a:moveTo>
                    <a:lnTo>
                      <a:pt x="92" y="78"/>
                    </a:lnTo>
                    <a:lnTo>
                      <a:pt x="92" y="0"/>
                    </a:lnTo>
                    <a:lnTo>
                      <a:pt x="94" y="8"/>
                    </a:lnTo>
                    <a:lnTo>
                      <a:pt x="98" y="32"/>
                    </a:lnTo>
                    <a:lnTo>
                      <a:pt x="100" y="48"/>
                    </a:lnTo>
                    <a:lnTo>
                      <a:pt x="100" y="66"/>
                    </a:lnTo>
                    <a:lnTo>
                      <a:pt x="100" y="82"/>
                    </a:lnTo>
                    <a:lnTo>
                      <a:pt x="98" y="100"/>
                    </a:lnTo>
                    <a:lnTo>
                      <a:pt x="26" y="28"/>
                    </a:lnTo>
                    <a:lnTo>
                      <a:pt x="0" y="132"/>
                    </a:lnTo>
                    <a:lnTo>
                      <a:pt x="2" y="110"/>
                    </a:lnTo>
                    <a:lnTo>
                      <a:pt x="10" y="64"/>
                    </a:lnTo>
                    <a:lnTo>
                      <a:pt x="18" y="18"/>
                    </a:lnTo>
                    <a:lnTo>
                      <a:pt x="22" y="4"/>
                    </a:lnTo>
                    <a:lnTo>
                      <a:pt x="24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55" name="Freeform 515"/>
              <p:cNvSpPr>
                <a:spLocks/>
              </p:cNvSpPr>
              <p:nvPr/>
            </p:nvSpPr>
            <p:spPr bwMode="auto">
              <a:xfrm>
                <a:off x="2062" y="3482"/>
                <a:ext cx="100" cy="132"/>
              </a:xfrm>
              <a:custGeom>
                <a:avLst/>
                <a:gdLst>
                  <a:gd name="T0" fmla="*/ 26 w 100"/>
                  <a:gd name="T1" fmla="*/ 0 h 132"/>
                  <a:gd name="T2" fmla="*/ 92 w 100"/>
                  <a:gd name="T3" fmla="*/ 78 h 132"/>
                  <a:gd name="T4" fmla="*/ 92 w 100"/>
                  <a:gd name="T5" fmla="*/ 0 h 132"/>
                  <a:gd name="T6" fmla="*/ 92 w 100"/>
                  <a:gd name="T7" fmla="*/ 0 h 132"/>
                  <a:gd name="T8" fmla="*/ 94 w 100"/>
                  <a:gd name="T9" fmla="*/ 8 h 132"/>
                  <a:gd name="T10" fmla="*/ 98 w 100"/>
                  <a:gd name="T11" fmla="*/ 32 h 132"/>
                  <a:gd name="T12" fmla="*/ 100 w 100"/>
                  <a:gd name="T13" fmla="*/ 48 h 132"/>
                  <a:gd name="T14" fmla="*/ 100 w 100"/>
                  <a:gd name="T15" fmla="*/ 66 h 132"/>
                  <a:gd name="T16" fmla="*/ 100 w 100"/>
                  <a:gd name="T17" fmla="*/ 82 h 132"/>
                  <a:gd name="T18" fmla="*/ 98 w 100"/>
                  <a:gd name="T19" fmla="*/ 100 h 132"/>
                  <a:gd name="T20" fmla="*/ 26 w 100"/>
                  <a:gd name="T21" fmla="*/ 28 h 132"/>
                  <a:gd name="T22" fmla="*/ 0 w 100"/>
                  <a:gd name="T23" fmla="*/ 132 h 132"/>
                  <a:gd name="T24" fmla="*/ 0 w 100"/>
                  <a:gd name="T25" fmla="*/ 132 h 132"/>
                  <a:gd name="T26" fmla="*/ 2 w 100"/>
                  <a:gd name="T27" fmla="*/ 110 h 132"/>
                  <a:gd name="T28" fmla="*/ 10 w 100"/>
                  <a:gd name="T29" fmla="*/ 64 h 132"/>
                  <a:gd name="T30" fmla="*/ 18 w 100"/>
                  <a:gd name="T31" fmla="*/ 18 h 132"/>
                  <a:gd name="T32" fmla="*/ 22 w 100"/>
                  <a:gd name="T33" fmla="*/ 4 h 132"/>
                  <a:gd name="T34" fmla="*/ 24 w 100"/>
                  <a:gd name="T35" fmla="*/ 0 h 132"/>
                  <a:gd name="T36" fmla="*/ 26 w 100"/>
                  <a:gd name="T37" fmla="*/ 0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0"/>
                  <a:gd name="T58" fmla="*/ 0 h 132"/>
                  <a:gd name="T59" fmla="*/ 100 w 100"/>
                  <a:gd name="T60" fmla="*/ 132 h 1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0" h="132">
                    <a:moveTo>
                      <a:pt x="26" y="0"/>
                    </a:moveTo>
                    <a:lnTo>
                      <a:pt x="92" y="78"/>
                    </a:lnTo>
                    <a:lnTo>
                      <a:pt x="92" y="0"/>
                    </a:lnTo>
                    <a:lnTo>
                      <a:pt x="94" y="8"/>
                    </a:lnTo>
                    <a:lnTo>
                      <a:pt x="98" y="32"/>
                    </a:lnTo>
                    <a:lnTo>
                      <a:pt x="100" y="48"/>
                    </a:lnTo>
                    <a:lnTo>
                      <a:pt x="100" y="66"/>
                    </a:lnTo>
                    <a:lnTo>
                      <a:pt x="100" y="82"/>
                    </a:lnTo>
                    <a:lnTo>
                      <a:pt x="98" y="100"/>
                    </a:lnTo>
                    <a:lnTo>
                      <a:pt x="26" y="28"/>
                    </a:lnTo>
                    <a:lnTo>
                      <a:pt x="0" y="132"/>
                    </a:lnTo>
                    <a:lnTo>
                      <a:pt x="2" y="110"/>
                    </a:lnTo>
                    <a:lnTo>
                      <a:pt x="10" y="64"/>
                    </a:lnTo>
                    <a:lnTo>
                      <a:pt x="18" y="18"/>
                    </a:lnTo>
                    <a:lnTo>
                      <a:pt x="22" y="4"/>
                    </a:lnTo>
                    <a:lnTo>
                      <a:pt x="24" y="0"/>
                    </a:lnTo>
                    <a:lnTo>
                      <a:pt x="2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56" name="Freeform 516"/>
              <p:cNvSpPr>
                <a:spLocks/>
              </p:cNvSpPr>
              <p:nvPr/>
            </p:nvSpPr>
            <p:spPr bwMode="auto">
              <a:xfrm>
                <a:off x="2004" y="3800"/>
                <a:ext cx="312" cy="242"/>
              </a:xfrm>
              <a:custGeom>
                <a:avLst/>
                <a:gdLst>
                  <a:gd name="T0" fmla="*/ 0 w 312"/>
                  <a:gd name="T1" fmla="*/ 172 h 242"/>
                  <a:gd name="T2" fmla="*/ 54 w 312"/>
                  <a:gd name="T3" fmla="*/ 148 h 242"/>
                  <a:gd name="T4" fmla="*/ 70 w 312"/>
                  <a:gd name="T5" fmla="*/ 134 h 242"/>
                  <a:gd name="T6" fmla="*/ 132 w 312"/>
                  <a:gd name="T7" fmla="*/ 44 h 242"/>
                  <a:gd name="T8" fmla="*/ 270 w 312"/>
                  <a:gd name="T9" fmla="*/ 0 h 242"/>
                  <a:gd name="T10" fmla="*/ 272 w 312"/>
                  <a:gd name="T11" fmla="*/ 2 h 242"/>
                  <a:gd name="T12" fmla="*/ 274 w 312"/>
                  <a:gd name="T13" fmla="*/ 12 h 242"/>
                  <a:gd name="T14" fmla="*/ 266 w 312"/>
                  <a:gd name="T15" fmla="*/ 18 h 242"/>
                  <a:gd name="T16" fmla="*/ 214 w 312"/>
                  <a:gd name="T17" fmla="*/ 24 h 242"/>
                  <a:gd name="T18" fmla="*/ 156 w 312"/>
                  <a:gd name="T19" fmla="*/ 60 h 242"/>
                  <a:gd name="T20" fmla="*/ 232 w 312"/>
                  <a:gd name="T21" fmla="*/ 42 h 242"/>
                  <a:gd name="T22" fmla="*/ 272 w 312"/>
                  <a:gd name="T23" fmla="*/ 42 h 242"/>
                  <a:gd name="T24" fmla="*/ 306 w 312"/>
                  <a:gd name="T25" fmla="*/ 42 h 242"/>
                  <a:gd name="T26" fmla="*/ 312 w 312"/>
                  <a:gd name="T27" fmla="*/ 52 h 242"/>
                  <a:gd name="T28" fmla="*/ 310 w 312"/>
                  <a:gd name="T29" fmla="*/ 60 h 242"/>
                  <a:gd name="T30" fmla="*/ 298 w 312"/>
                  <a:gd name="T31" fmla="*/ 66 h 242"/>
                  <a:gd name="T32" fmla="*/ 300 w 312"/>
                  <a:gd name="T33" fmla="*/ 68 h 242"/>
                  <a:gd name="T34" fmla="*/ 304 w 312"/>
                  <a:gd name="T35" fmla="*/ 76 h 242"/>
                  <a:gd name="T36" fmla="*/ 298 w 312"/>
                  <a:gd name="T37" fmla="*/ 82 h 242"/>
                  <a:gd name="T38" fmla="*/ 246 w 312"/>
                  <a:gd name="T39" fmla="*/ 98 h 242"/>
                  <a:gd name="T40" fmla="*/ 252 w 312"/>
                  <a:gd name="T41" fmla="*/ 108 h 242"/>
                  <a:gd name="T42" fmla="*/ 282 w 312"/>
                  <a:gd name="T43" fmla="*/ 100 h 242"/>
                  <a:gd name="T44" fmla="*/ 284 w 312"/>
                  <a:gd name="T45" fmla="*/ 108 h 242"/>
                  <a:gd name="T46" fmla="*/ 280 w 312"/>
                  <a:gd name="T47" fmla="*/ 114 h 242"/>
                  <a:gd name="T48" fmla="*/ 270 w 312"/>
                  <a:gd name="T49" fmla="*/ 120 h 242"/>
                  <a:gd name="T50" fmla="*/ 232 w 312"/>
                  <a:gd name="T51" fmla="*/ 134 h 242"/>
                  <a:gd name="T52" fmla="*/ 194 w 312"/>
                  <a:gd name="T53" fmla="*/ 148 h 242"/>
                  <a:gd name="T54" fmla="*/ 124 w 312"/>
                  <a:gd name="T55" fmla="*/ 202 h 242"/>
                  <a:gd name="T56" fmla="*/ 110 w 312"/>
                  <a:gd name="T57" fmla="*/ 208 h 242"/>
                  <a:gd name="T58" fmla="*/ 90 w 312"/>
                  <a:gd name="T59" fmla="*/ 210 h 242"/>
                  <a:gd name="T60" fmla="*/ 22 w 312"/>
                  <a:gd name="T61" fmla="*/ 242 h 242"/>
                  <a:gd name="T62" fmla="*/ 10 w 312"/>
                  <a:gd name="T63" fmla="*/ 224 h 242"/>
                  <a:gd name="T64" fmla="*/ 2 w 312"/>
                  <a:gd name="T65" fmla="*/ 202 h 242"/>
                  <a:gd name="T66" fmla="*/ 0 w 312"/>
                  <a:gd name="T67" fmla="*/ 172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42"/>
                  <a:gd name="T104" fmla="*/ 312 w 312"/>
                  <a:gd name="T105" fmla="*/ 242 h 2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42">
                    <a:moveTo>
                      <a:pt x="0" y="172"/>
                    </a:moveTo>
                    <a:lnTo>
                      <a:pt x="0" y="172"/>
                    </a:lnTo>
                    <a:lnTo>
                      <a:pt x="30" y="160"/>
                    </a:lnTo>
                    <a:lnTo>
                      <a:pt x="54" y="148"/>
                    </a:lnTo>
                    <a:lnTo>
                      <a:pt x="64" y="142"/>
                    </a:lnTo>
                    <a:lnTo>
                      <a:pt x="70" y="134"/>
                    </a:lnTo>
                    <a:lnTo>
                      <a:pt x="132" y="44"/>
                    </a:lnTo>
                    <a:lnTo>
                      <a:pt x="200" y="2"/>
                    </a:lnTo>
                    <a:lnTo>
                      <a:pt x="270" y="0"/>
                    </a:lnTo>
                    <a:lnTo>
                      <a:pt x="272" y="2"/>
                    </a:lnTo>
                    <a:lnTo>
                      <a:pt x="274" y="8"/>
                    </a:lnTo>
                    <a:lnTo>
                      <a:pt x="274" y="12"/>
                    </a:lnTo>
                    <a:lnTo>
                      <a:pt x="270" y="14"/>
                    </a:lnTo>
                    <a:lnTo>
                      <a:pt x="266" y="18"/>
                    </a:lnTo>
                    <a:lnTo>
                      <a:pt x="258" y="20"/>
                    </a:lnTo>
                    <a:lnTo>
                      <a:pt x="214" y="24"/>
                    </a:lnTo>
                    <a:lnTo>
                      <a:pt x="156" y="60"/>
                    </a:lnTo>
                    <a:lnTo>
                      <a:pt x="232" y="42"/>
                    </a:lnTo>
                    <a:lnTo>
                      <a:pt x="246" y="42"/>
                    </a:lnTo>
                    <a:lnTo>
                      <a:pt x="272" y="42"/>
                    </a:lnTo>
                    <a:lnTo>
                      <a:pt x="306" y="42"/>
                    </a:lnTo>
                    <a:lnTo>
                      <a:pt x="308" y="46"/>
                    </a:lnTo>
                    <a:lnTo>
                      <a:pt x="312" y="52"/>
                    </a:lnTo>
                    <a:lnTo>
                      <a:pt x="312" y="56"/>
                    </a:lnTo>
                    <a:lnTo>
                      <a:pt x="310" y="60"/>
                    </a:lnTo>
                    <a:lnTo>
                      <a:pt x="306" y="62"/>
                    </a:lnTo>
                    <a:lnTo>
                      <a:pt x="298" y="66"/>
                    </a:lnTo>
                    <a:lnTo>
                      <a:pt x="300" y="68"/>
                    </a:lnTo>
                    <a:lnTo>
                      <a:pt x="302" y="72"/>
                    </a:lnTo>
                    <a:lnTo>
                      <a:pt x="304" y="76"/>
                    </a:lnTo>
                    <a:lnTo>
                      <a:pt x="302" y="78"/>
                    </a:lnTo>
                    <a:lnTo>
                      <a:pt x="298" y="82"/>
                    </a:lnTo>
                    <a:lnTo>
                      <a:pt x="292" y="84"/>
                    </a:lnTo>
                    <a:lnTo>
                      <a:pt x="246" y="98"/>
                    </a:lnTo>
                    <a:lnTo>
                      <a:pt x="200" y="124"/>
                    </a:lnTo>
                    <a:lnTo>
                      <a:pt x="252" y="108"/>
                    </a:lnTo>
                    <a:lnTo>
                      <a:pt x="282" y="100"/>
                    </a:lnTo>
                    <a:lnTo>
                      <a:pt x="284" y="102"/>
                    </a:lnTo>
                    <a:lnTo>
                      <a:pt x="284" y="108"/>
                    </a:lnTo>
                    <a:lnTo>
                      <a:pt x="282" y="110"/>
                    </a:lnTo>
                    <a:lnTo>
                      <a:pt x="280" y="114"/>
                    </a:lnTo>
                    <a:lnTo>
                      <a:pt x="276" y="118"/>
                    </a:lnTo>
                    <a:lnTo>
                      <a:pt x="270" y="120"/>
                    </a:lnTo>
                    <a:lnTo>
                      <a:pt x="232" y="134"/>
                    </a:lnTo>
                    <a:lnTo>
                      <a:pt x="194" y="148"/>
                    </a:lnTo>
                    <a:lnTo>
                      <a:pt x="166" y="172"/>
                    </a:lnTo>
                    <a:lnTo>
                      <a:pt x="124" y="202"/>
                    </a:lnTo>
                    <a:lnTo>
                      <a:pt x="110" y="208"/>
                    </a:lnTo>
                    <a:lnTo>
                      <a:pt x="100" y="210"/>
                    </a:lnTo>
                    <a:lnTo>
                      <a:pt x="90" y="210"/>
                    </a:lnTo>
                    <a:lnTo>
                      <a:pt x="22" y="242"/>
                    </a:lnTo>
                    <a:lnTo>
                      <a:pt x="18" y="238"/>
                    </a:lnTo>
                    <a:lnTo>
                      <a:pt x="10" y="224"/>
                    </a:lnTo>
                    <a:lnTo>
                      <a:pt x="6" y="214"/>
                    </a:lnTo>
                    <a:lnTo>
                      <a:pt x="2" y="202"/>
                    </a:lnTo>
                    <a:lnTo>
                      <a:pt x="0" y="188"/>
                    </a:lnTo>
                    <a:lnTo>
                      <a:pt x="0" y="172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57" name="Freeform 517"/>
              <p:cNvSpPr>
                <a:spLocks/>
              </p:cNvSpPr>
              <p:nvPr/>
            </p:nvSpPr>
            <p:spPr bwMode="auto">
              <a:xfrm>
                <a:off x="2004" y="3800"/>
                <a:ext cx="312" cy="242"/>
              </a:xfrm>
              <a:custGeom>
                <a:avLst/>
                <a:gdLst>
                  <a:gd name="T0" fmla="*/ 0 w 312"/>
                  <a:gd name="T1" fmla="*/ 172 h 242"/>
                  <a:gd name="T2" fmla="*/ 54 w 312"/>
                  <a:gd name="T3" fmla="*/ 148 h 242"/>
                  <a:gd name="T4" fmla="*/ 70 w 312"/>
                  <a:gd name="T5" fmla="*/ 134 h 242"/>
                  <a:gd name="T6" fmla="*/ 132 w 312"/>
                  <a:gd name="T7" fmla="*/ 44 h 242"/>
                  <a:gd name="T8" fmla="*/ 270 w 312"/>
                  <a:gd name="T9" fmla="*/ 0 h 242"/>
                  <a:gd name="T10" fmla="*/ 272 w 312"/>
                  <a:gd name="T11" fmla="*/ 2 h 242"/>
                  <a:gd name="T12" fmla="*/ 274 w 312"/>
                  <a:gd name="T13" fmla="*/ 12 h 242"/>
                  <a:gd name="T14" fmla="*/ 266 w 312"/>
                  <a:gd name="T15" fmla="*/ 18 h 242"/>
                  <a:gd name="T16" fmla="*/ 214 w 312"/>
                  <a:gd name="T17" fmla="*/ 24 h 242"/>
                  <a:gd name="T18" fmla="*/ 156 w 312"/>
                  <a:gd name="T19" fmla="*/ 60 h 242"/>
                  <a:gd name="T20" fmla="*/ 232 w 312"/>
                  <a:gd name="T21" fmla="*/ 42 h 242"/>
                  <a:gd name="T22" fmla="*/ 272 w 312"/>
                  <a:gd name="T23" fmla="*/ 42 h 242"/>
                  <a:gd name="T24" fmla="*/ 306 w 312"/>
                  <a:gd name="T25" fmla="*/ 42 h 242"/>
                  <a:gd name="T26" fmla="*/ 312 w 312"/>
                  <a:gd name="T27" fmla="*/ 52 h 242"/>
                  <a:gd name="T28" fmla="*/ 310 w 312"/>
                  <a:gd name="T29" fmla="*/ 60 h 242"/>
                  <a:gd name="T30" fmla="*/ 298 w 312"/>
                  <a:gd name="T31" fmla="*/ 66 h 242"/>
                  <a:gd name="T32" fmla="*/ 300 w 312"/>
                  <a:gd name="T33" fmla="*/ 68 h 242"/>
                  <a:gd name="T34" fmla="*/ 304 w 312"/>
                  <a:gd name="T35" fmla="*/ 76 h 242"/>
                  <a:gd name="T36" fmla="*/ 298 w 312"/>
                  <a:gd name="T37" fmla="*/ 82 h 242"/>
                  <a:gd name="T38" fmla="*/ 246 w 312"/>
                  <a:gd name="T39" fmla="*/ 98 h 242"/>
                  <a:gd name="T40" fmla="*/ 252 w 312"/>
                  <a:gd name="T41" fmla="*/ 108 h 242"/>
                  <a:gd name="T42" fmla="*/ 282 w 312"/>
                  <a:gd name="T43" fmla="*/ 100 h 242"/>
                  <a:gd name="T44" fmla="*/ 284 w 312"/>
                  <a:gd name="T45" fmla="*/ 108 h 242"/>
                  <a:gd name="T46" fmla="*/ 280 w 312"/>
                  <a:gd name="T47" fmla="*/ 114 h 242"/>
                  <a:gd name="T48" fmla="*/ 270 w 312"/>
                  <a:gd name="T49" fmla="*/ 120 h 242"/>
                  <a:gd name="T50" fmla="*/ 232 w 312"/>
                  <a:gd name="T51" fmla="*/ 134 h 242"/>
                  <a:gd name="T52" fmla="*/ 194 w 312"/>
                  <a:gd name="T53" fmla="*/ 148 h 242"/>
                  <a:gd name="T54" fmla="*/ 124 w 312"/>
                  <a:gd name="T55" fmla="*/ 202 h 242"/>
                  <a:gd name="T56" fmla="*/ 110 w 312"/>
                  <a:gd name="T57" fmla="*/ 208 h 242"/>
                  <a:gd name="T58" fmla="*/ 90 w 312"/>
                  <a:gd name="T59" fmla="*/ 210 h 242"/>
                  <a:gd name="T60" fmla="*/ 22 w 312"/>
                  <a:gd name="T61" fmla="*/ 242 h 242"/>
                  <a:gd name="T62" fmla="*/ 10 w 312"/>
                  <a:gd name="T63" fmla="*/ 224 h 242"/>
                  <a:gd name="T64" fmla="*/ 2 w 312"/>
                  <a:gd name="T65" fmla="*/ 202 h 242"/>
                  <a:gd name="T66" fmla="*/ 0 w 312"/>
                  <a:gd name="T67" fmla="*/ 172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42"/>
                  <a:gd name="T104" fmla="*/ 312 w 312"/>
                  <a:gd name="T105" fmla="*/ 242 h 2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42">
                    <a:moveTo>
                      <a:pt x="0" y="172"/>
                    </a:moveTo>
                    <a:lnTo>
                      <a:pt x="0" y="172"/>
                    </a:lnTo>
                    <a:lnTo>
                      <a:pt x="30" y="160"/>
                    </a:lnTo>
                    <a:lnTo>
                      <a:pt x="54" y="148"/>
                    </a:lnTo>
                    <a:lnTo>
                      <a:pt x="64" y="142"/>
                    </a:lnTo>
                    <a:lnTo>
                      <a:pt x="70" y="134"/>
                    </a:lnTo>
                    <a:lnTo>
                      <a:pt x="132" y="44"/>
                    </a:lnTo>
                    <a:lnTo>
                      <a:pt x="200" y="2"/>
                    </a:lnTo>
                    <a:lnTo>
                      <a:pt x="270" y="0"/>
                    </a:lnTo>
                    <a:lnTo>
                      <a:pt x="272" y="2"/>
                    </a:lnTo>
                    <a:lnTo>
                      <a:pt x="274" y="8"/>
                    </a:lnTo>
                    <a:lnTo>
                      <a:pt x="274" y="12"/>
                    </a:lnTo>
                    <a:lnTo>
                      <a:pt x="270" y="14"/>
                    </a:lnTo>
                    <a:lnTo>
                      <a:pt x="266" y="18"/>
                    </a:lnTo>
                    <a:lnTo>
                      <a:pt x="258" y="20"/>
                    </a:lnTo>
                    <a:lnTo>
                      <a:pt x="214" y="24"/>
                    </a:lnTo>
                    <a:lnTo>
                      <a:pt x="156" y="60"/>
                    </a:lnTo>
                    <a:lnTo>
                      <a:pt x="232" y="42"/>
                    </a:lnTo>
                    <a:lnTo>
                      <a:pt x="246" y="42"/>
                    </a:lnTo>
                    <a:lnTo>
                      <a:pt x="272" y="42"/>
                    </a:lnTo>
                    <a:lnTo>
                      <a:pt x="306" y="42"/>
                    </a:lnTo>
                    <a:lnTo>
                      <a:pt x="308" y="46"/>
                    </a:lnTo>
                    <a:lnTo>
                      <a:pt x="312" y="52"/>
                    </a:lnTo>
                    <a:lnTo>
                      <a:pt x="312" y="56"/>
                    </a:lnTo>
                    <a:lnTo>
                      <a:pt x="310" y="60"/>
                    </a:lnTo>
                    <a:lnTo>
                      <a:pt x="306" y="62"/>
                    </a:lnTo>
                    <a:lnTo>
                      <a:pt x="298" y="66"/>
                    </a:lnTo>
                    <a:lnTo>
                      <a:pt x="300" y="68"/>
                    </a:lnTo>
                    <a:lnTo>
                      <a:pt x="302" y="72"/>
                    </a:lnTo>
                    <a:lnTo>
                      <a:pt x="304" y="76"/>
                    </a:lnTo>
                    <a:lnTo>
                      <a:pt x="302" y="78"/>
                    </a:lnTo>
                    <a:lnTo>
                      <a:pt x="298" y="82"/>
                    </a:lnTo>
                    <a:lnTo>
                      <a:pt x="292" y="84"/>
                    </a:lnTo>
                    <a:lnTo>
                      <a:pt x="246" y="98"/>
                    </a:lnTo>
                    <a:lnTo>
                      <a:pt x="200" y="124"/>
                    </a:lnTo>
                    <a:lnTo>
                      <a:pt x="252" y="108"/>
                    </a:lnTo>
                    <a:lnTo>
                      <a:pt x="282" y="100"/>
                    </a:lnTo>
                    <a:lnTo>
                      <a:pt x="284" y="102"/>
                    </a:lnTo>
                    <a:lnTo>
                      <a:pt x="284" y="108"/>
                    </a:lnTo>
                    <a:lnTo>
                      <a:pt x="282" y="110"/>
                    </a:lnTo>
                    <a:lnTo>
                      <a:pt x="280" y="114"/>
                    </a:lnTo>
                    <a:lnTo>
                      <a:pt x="276" y="118"/>
                    </a:lnTo>
                    <a:lnTo>
                      <a:pt x="270" y="120"/>
                    </a:lnTo>
                    <a:lnTo>
                      <a:pt x="232" y="134"/>
                    </a:lnTo>
                    <a:lnTo>
                      <a:pt x="194" y="148"/>
                    </a:lnTo>
                    <a:lnTo>
                      <a:pt x="166" y="172"/>
                    </a:lnTo>
                    <a:lnTo>
                      <a:pt x="124" y="202"/>
                    </a:lnTo>
                    <a:lnTo>
                      <a:pt x="110" y="208"/>
                    </a:lnTo>
                    <a:lnTo>
                      <a:pt x="100" y="210"/>
                    </a:lnTo>
                    <a:lnTo>
                      <a:pt x="90" y="210"/>
                    </a:lnTo>
                    <a:lnTo>
                      <a:pt x="22" y="242"/>
                    </a:lnTo>
                    <a:lnTo>
                      <a:pt x="18" y="238"/>
                    </a:lnTo>
                    <a:lnTo>
                      <a:pt x="10" y="224"/>
                    </a:lnTo>
                    <a:lnTo>
                      <a:pt x="6" y="214"/>
                    </a:lnTo>
                    <a:lnTo>
                      <a:pt x="2" y="202"/>
                    </a:lnTo>
                    <a:lnTo>
                      <a:pt x="0" y="188"/>
                    </a:lnTo>
                    <a:lnTo>
                      <a:pt x="0" y="17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58" name="Freeform 518"/>
              <p:cNvSpPr>
                <a:spLocks/>
              </p:cNvSpPr>
              <p:nvPr/>
            </p:nvSpPr>
            <p:spPr bwMode="auto">
              <a:xfrm>
                <a:off x="1586" y="3540"/>
                <a:ext cx="474" cy="678"/>
              </a:xfrm>
              <a:custGeom>
                <a:avLst/>
                <a:gdLst>
                  <a:gd name="T0" fmla="*/ 12 w 474"/>
                  <a:gd name="T1" fmla="*/ 0 h 678"/>
                  <a:gd name="T2" fmla="*/ 90 w 474"/>
                  <a:gd name="T3" fmla="*/ 52 h 678"/>
                  <a:gd name="T4" fmla="*/ 156 w 474"/>
                  <a:gd name="T5" fmla="*/ 104 h 678"/>
                  <a:gd name="T6" fmla="*/ 196 w 474"/>
                  <a:gd name="T7" fmla="*/ 142 h 678"/>
                  <a:gd name="T8" fmla="*/ 226 w 474"/>
                  <a:gd name="T9" fmla="*/ 180 h 678"/>
                  <a:gd name="T10" fmla="*/ 240 w 474"/>
                  <a:gd name="T11" fmla="*/ 218 h 678"/>
                  <a:gd name="T12" fmla="*/ 240 w 474"/>
                  <a:gd name="T13" fmla="*/ 234 h 678"/>
                  <a:gd name="T14" fmla="*/ 232 w 474"/>
                  <a:gd name="T15" fmla="*/ 268 h 678"/>
                  <a:gd name="T16" fmla="*/ 198 w 474"/>
                  <a:gd name="T17" fmla="*/ 372 h 678"/>
                  <a:gd name="T18" fmla="*/ 178 w 474"/>
                  <a:gd name="T19" fmla="*/ 436 h 678"/>
                  <a:gd name="T20" fmla="*/ 172 w 474"/>
                  <a:gd name="T21" fmla="*/ 480 h 678"/>
                  <a:gd name="T22" fmla="*/ 180 w 474"/>
                  <a:gd name="T23" fmla="*/ 476 h 678"/>
                  <a:gd name="T24" fmla="*/ 220 w 474"/>
                  <a:gd name="T25" fmla="*/ 458 h 678"/>
                  <a:gd name="T26" fmla="*/ 260 w 474"/>
                  <a:gd name="T27" fmla="*/ 448 h 678"/>
                  <a:gd name="T28" fmla="*/ 284 w 474"/>
                  <a:gd name="T29" fmla="*/ 446 h 678"/>
                  <a:gd name="T30" fmla="*/ 334 w 474"/>
                  <a:gd name="T31" fmla="*/ 440 h 678"/>
                  <a:gd name="T32" fmla="*/ 384 w 474"/>
                  <a:gd name="T33" fmla="*/ 426 h 678"/>
                  <a:gd name="T34" fmla="*/ 436 w 474"/>
                  <a:gd name="T35" fmla="*/ 406 h 678"/>
                  <a:gd name="T36" fmla="*/ 434 w 474"/>
                  <a:gd name="T37" fmla="*/ 414 h 678"/>
                  <a:gd name="T38" fmla="*/ 434 w 474"/>
                  <a:gd name="T39" fmla="*/ 436 h 678"/>
                  <a:gd name="T40" fmla="*/ 444 w 474"/>
                  <a:gd name="T41" fmla="*/ 464 h 678"/>
                  <a:gd name="T42" fmla="*/ 464 w 474"/>
                  <a:gd name="T43" fmla="*/ 486 h 678"/>
                  <a:gd name="T44" fmla="*/ 474 w 474"/>
                  <a:gd name="T45" fmla="*/ 494 h 678"/>
                  <a:gd name="T46" fmla="*/ 406 w 474"/>
                  <a:gd name="T47" fmla="*/ 542 h 678"/>
                  <a:gd name="T48" fmla="*/ 302 w 474"/>
                  <a:gd name="T49" fmla="*/ 604 h 678"/>
                  <a:gd name="T50" fmla="*/ 238 w 474"/>
                  <a:gd name="T51" fmla="*/ 632 h 678"/>
                  <a:gd name="T52" fmla="*/ 170 w 474"/>
                  <a:gd name="T53" fmla="*/ 658 h 678"/>
                  <a:gd name="T54" fmla="*/ 98 w 474"/>
                  <a:gd name="T55" fmla="*/ 674 h 678"/>
                  <a:gd name="T56" fmla="*/ 92 w 474"/>
                  <a:gd name="T57" fmla="*/ 676 h 678"/>
                  <a:gd name="T58" fmla="*/ 76 w 474"/>
                  <a:gd name="T59" fmla="*/ 676 h 678"/>
                  <a:gd name="T60" fmla="*/ 66 w 474"/>
                  <a:gd name="T61" fmla="*/ 668 h 678"/>
                  <a:gd name="T62" fmla="*/ 56 w 474"/>
                  <a:gd name="T63" fmla="*/ 650 h 678"/>
                  <a:gd name="T64" fmla="*/ 32 w 474"/>
                  <a:gd name="T65" fmla="*/ 582 h 678"/>
                  <a:gd name="T66" fmla="*/ 20 w 474"/>
                  <a:gd name="T67" fmla="*/ 532 h 678"/>
                  <a:gd name="T68" fmla="*/ 6 w 474"/>
                  <a:gd name="T69" fmla="*/ 426 h 678"/>
                  <a:gd name="T70" fmla="*/ 0 w 474"/>
                  <a:gd name="T71" fmla="*/ 324 h 678"/>
                  <a:gd name="T72" fmla="*/ 2 w 474"/>
                  <a:gd name="T73" fmla="*/ 234 h 678"/>
                  <a:gd name="T74" fmla="*/ 6 w 474"/>
                  <a:gd name="T75" fmla="*/ 200 h 678"/>
                  <a:gd name="T76" fmla="*/ 10 w 474"/>
                  <a:gd name="T77" fmla="*/ 134 h 678"/>
                  <a:gd name="T78" fmla="*/ 12 w 474"/>
                  <a:gd name="T79" fmla="*/ 0 h 67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4"/>
                  <a:gd name="T121" fmla="*/ 0 h 678"/>
                  <a:gd name="T122" fmla="*/ 474 w 474"/>
                  <a:gd name="T123" fmla="*/ 678 h 67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4" h="678">
                    <a:moveTo>
                      <a:pt x="12" y="0"/>
                    </a:moveTo>
                    <a:lnTo>
                      <a:pt x="12" y="0"/>
                    </a:lnTo>
                    <a:lnTo>
                      <a:pt x="50" y="26"/>
                    </a:lnTo>
                    <a:lnTo>
                      <a:pt x="90" y="52"/>
                    </a:lnTo>
                    <a:lnTo>
                      <a:pt x="134" y="84"/>
                    </a:lnTo>
                    <a:lnTo>
                      <a:pt x="156" y="104"/>
                    </a:lnTo>
                    <a:lnTo>
                      <a:pt x="176" y="122"/>
                    </a:lnTo>
                    <a:lnTo>
                      <a:pt x="196" y="142"/>
                    </a:lnTo>
                    <a:lnTo>
                      <a:pt x="212" y="162"/>
                    </a:lnTo>
                    <a:lnTo>
                      <a:pt x="226" y="180"/>
                    </a:lnTo>
                    <a:lnTo>
                      <a:pt x="236" y="200"/>
                    </a:lnTo>
                    <a:lnTo>
                      <a:pt x="240" y="218"/>
                    </a:lnTo>
                    <a:lnTo>
                      <a:pt x="242" y="226"/>
                    </a:lnTo>
                    <a:lnTo>
                      <a:pt x="240" y="234"/>
                    </a:lnTo>
                    <a:lnTo>
                      <a:pt x="232" y="268"/>
                    </a:lnTo>
                    <a:lnTo>
                      <a:pt x="222" y="302"/>
                    </a:lnTo>
                    <a:lnTo>
                      <a:pt x="198" y="372"/>
                    </a:lnTo>
                    <a:lnTo>
                      <a:pt x="188" y="406"/>
                    </a:lnTo>
                    <a:lnTo>
                      <a:pt x="178" y="436"/>
                    </a:lnTo>
                    <a:lnTo>
                      <a:pt x="174" y="460"/>
                    </a:lnTo>
                    <a:lnTo>
                      <a:pt x="172" y="480"/>
                    </a:lnTo>
                    <a:lnTo>
                      <a:pt x="180" y="476"/>
                    </a:lnTo>
                    <a:lnTo>
                      <a:pt x="204" y="464"/>
                    </a:lnTo>
                    <a:lnTo>
                      <a:pt x="220" y="458"/>
                    </a:lnTo>
                    <a:lnTo>
                      <a:pt x="240" y="452"/>
                    </a:lnTo>
                    <a:lnTo>
                      <a:pt x="260" y="448"/>
                    </a:lnTo>
                    <a:lnTo>
                      <a:pt x="284" y="446"/>
                    </a:lnTo>
                    <a:lnTo>
                      <a:pt x="308" y="444"/>
                    </a:lnTo>
                    <a:lnTo>
                      <a:pt x="334" y="440"/>
                    </a:lnTo>
                    <a:lnTo>
                      <a:pt x="360" y="432"/>
                    </a:lnTo>
                    <a:lnTo>
                      <a:pt x="384" y="426"/>
                    </a:lnTo>
                    <a:lnTo>
                      <a:pt x="420" y="412"/>
                    </a:lnTo>
                    <a:lnTo>
                      <a:pt x="436" y="406"/>
                    </a:lnTo>
                    <a:lnTo>
                      <a:pt x="434" y="414"/>
                    </a:lnTo>
                    <a:lnTo>
                      <a:pt x="432" y="424"/>
                    </a:lnTo>
                    <a:lnTo>
                      <a:pt x="434" y="436"/>
                    </a:lnTo>
                    <a:lnTo>
                      <a:pt x="438" y="450"/>
                    </a:lnTo>
                    <a:lnTo>
                      <a:pt x="444" y="464"/>
                    </a:lnTo>
                    <a:lnTo>
                      <a:pt x="456" y="480"/>
                    </a:lnTo>
                    <a:lnTo>
                      <a:pt x="464" y="486"/>
                    </a:lnTo>
                    <a:lnTo>
                      <a:pt x="474" y="494"/>
                    </a:lnTo>
                    <a:lnTo>
                      <a:pt x="442" y="518"/>
                    </a:lnTo>
                    <a:lnTo>
                      <a:pt x="406" y="542"/>
                    </a:lnTo>
                    <a:lnTo>
                      <a:pt x="358" y="572"/>
                    </a:lnTo>
                    <a:lnTo>
                      <a:pt x="302" y="604"/>
                    </a:lnTo>
                    <a:lnTo>
                      <a:pt x="270" y="618"/>
                    </a:lnTo>
                    <a:lnTo>
                      <a:pt x="238" y="632"/>
                    </a:lnTo>
                    <a:lnTo>
                      <a:pt x="204" y="646"/>
                    </a:lnTo>
                    <a:lnTo>
                      <a:pt x="170" y="658"/>
                    </a:lnTo>
                    <a:lnTo>
                      <a:pt x="134" y="666"/>
                    </a:lnTo>
                    <a:lnTo>
                      <a:pt x="98" y="674"/>
                    </a:lnTo>
                    <a:lnTo>
                      <a:pt x="92" y="676"/>
                    </a:lnTo>
                    <a:lnTo>
                      <a:pt x="86" y="678"/>
                    </a:lnTo>
                    <a:lnTo>
                      <a:pt x="76" y="676"/>
                    </a:lnTo>
                    <a:lnTo>
                      <a:pt x="72" y="672"/>
                    </a:lnTo>
                    <a:lnTo>
                      <a:pt x="66" y="668"/>
                    </a:lnTo>
                    <a:lnTo>
                      <a:pt x="62" y="660"/>
                    </a:lnTo>
                    <a:lnTo>
                      <a:pt x="56" y="650"/>
                    </a:lnTo>
                    <a:lnTo>
                      <a:pt x="44" y="622"/>
                    </a:lnTo>
                    <a:lnTo>
                      <a:pt x="32" y="582"/>
                    </a:lnTo>
                    <a:lnTo>
                      <a:pt x="20" y="532"/>
                    </a:lnTo>
                    <a:lnTo>
                      <a:pt x="12" y="480"/>
                    </a:lnTo>
                    <a:lnTo>
                      <a:pt x="6" y="426"/>
                    </a:lnTo>
                    <a:lnTo>
                      <a:pt x="2" y="374"/>
                    </a:lnTo>
                    <a:lnTo>
                      <a:pt x="0" y="324"/>
                    </a:lnTo>
                    <a:lnTo>
                      <a:pt x="0" y="276"/>
                    </a:lnTo>
                    <a:lnTo>
                      <a:pt x="2" y="234"/>
                    </a:lnTo>
                    <a:lnTo>
                      <a:pt x="6" y="200"/>
                    </a:lnTo>
                    <a:lnTo>
                      <a:pt x="8" y="168"/>
                    </a:lnTo>
                    <a:lnTo>
                      <a:pt x="10" y="134"/>
                    </a:lnTo>
                    <a:lnTo>
                      <a:pt x="12" y="7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59" name="Freeform 519"/>
              <p:cNvSpPr>
                <a:spLocks/>
              </p:cNvSpPr>
              <p:nvPr/>
            </p:nvSpPr>
            <p:spPr bwMode="auto">
              <a:xfrm>
                <a:off x="1586" y="3540"/>
                <a:ext cx="474" cy="678"/>
              </a:xfrm>
              <a:custGeom>
                <a:avLst/>
                <a:gdLst>
                  <a:gd name="T0" fmla="*/ 12 w 474"/>
                  <a:gd name="T1" fmla="*/ 0 h 678"/>
                  <a:gd name="T2" fmla="*/ 90 w 474"/>
                  <a:gd name="T3" fmla="*/ 52 h 678"/>
                  <a:gd name="T4" fmla="*/ 156 w 474"/>
                  <a:gd name="T5" fmla="*/ 104 h 678"/>
                  <a:gd name="T6" fmla="*/ 196 w 474"/>
                  <a:gd name="T7" fmla="*/ 142 h 678"/>
                  <a:gd name="T8" fmla="*/ 226 w 474"/>
                  <a:gd name="T9" fmla="*/ 180 h 678"/>
                  <a:gd name="T10" fmla="*/ 240 w 474"/>
                  <a:gd name="T11" fmla="*/ 218 h 678"/>
                  <a:gd name="T12" fmla="*/ 240 w 474"/>
                  <a:gd name="T13" fmla="*/ 234 h 678"/>
                  <a:gd name="T14" fmla="*/ 232 w 474"/>
                  <a:gd name="T15" fmla="*/ 268 h 678"/>
                  <a:gd name="T16" fmla="*/ 198 w 474"/>
                  <a:gd name="T17" fmla="*/ 372 h 678"/>
                  <a:gd name="T18" fmla="*/ 178 w 474"/>
                  <a:gd name="T19" fmla="*/ 436 h 678"/>
                  <a:gd name="T20" fmla="*/ 172 w 474"/>
                  <a:gd name="T21" fmla="*/ 480 h 678"/>
                  <a:gd name="T22" fmla="*/ 180 w 474"/>
                  <a:gd name="T23" fmla="*/ 476 h 678"/>
                  <a:gd name="T24" fmla="*/ 220 w 474"/>
                  <a:gd name="T25" fmla="*/ 458 h 678"/>
                  <a:gd name="T26" fmla="*/ 260 w 474"/>
                  <a:gd name="T27" fmla="*/ 448 h 678"/>
                  <a:gd name="T28" fmla="*/ 284 w 474"/>
                  <a:gd name="T29" fmla="*/ 446 h 678"/>
                  <a:gd name="T30" fmla="*/ 334 w 474"/>
                  <a:gd name="T31" fmla="*/ 440 h 678"/>
                  <a:gd name="T32" fmla="*/ 384 w 474"/>
                  <a:gd name="T33" fmla="*/ 426 h 678"/>
                  <a:gd name="T34" fmla="*/ 436 w 474"/>
                  <a:gd name="T35" fmla="*/ 406 h 678"/>
                  <a:gd name="T36" fmla="*/ 434 w 474"/>
                  <a:gd name="T37" fmla="*/ 414 h 678"/>
                  <a:gd name="T38" fmla="*/ 434 w 474"/>
                  <a:gd name="T39" fmla="*/ 436 h 678"/>
                  <a:gd name="T40" fmla="*/ 444 w 474"/>
                  <a:gd name="T41" fmla="*/ 464 h 678"/>
                  <a:gd name="T42" fmla="*/ 464 w 474"/>
                  <a:gd name="T43" fmla="*/ 486 h 678"/>
                  <a:gd name="T44" fmla="*/ 474 w 474"/>
                  <a:gd name="T45" fmla="*/ 494 h 678"/>
                  <a:gd name="T46" fmla="*/ 406 w 474"/>
                  <a:gd name="T47" fmla="*/ 542 h 678"/>
                  <a:gd name="T48" fmla="*/ 302 w 474"/>
                  <a:gd name="T49" fmla="*/ 604 h 678"/>
                  <a:gd name="T50" fmla="*/ 238 w 474"/>
                  <a:gd name="T51" fmla="*/ 632 h 678"/>
                  <a:gd name="T52" fmla="*/ 170 w 474"/>
                  <a:gd name="T53" fmla="*/ 658 h 678"/>
                  <a:gd name="T54" fmla="*/ 98 w 474"/>
                  <a:gd name="T55" fmla="*/ 674 h 678"/>
                  <a:gd name="T56" fmla="*/ 92 w 474"/>
                  <a:gd name="T57" fmla="*/ 676 h 678"/>
                  <a:gd name="T58" fmla="*/ 76 w 474"/>
                  <a:gd name="T59" fmla="*/ 676 h 678"/>
                  <a:gd name="T60" fmla="*/ 66 w 474"/>
                  <a:gd name="T61" fmla="*/ 668 h 678"/>
                  <a:gd name="T62" fmla="*/ 56 w 474"/>
                  <a:gd name="T63" fmla="*/ 650 h 678"/>
                  <a:gd name="T64" fmla="*/ 32 w 474"/>
                  <a:gd name="T65" fmla="*/ 582 h 678"/>
                  <a:gd name="T66" fmla="*/ 20 w 474"/>
                  <a:gd name="T67" fmla="*/ 532 h 678"/>
                  <a:gd name="T68" fmla="*/ 6 w 474"/>
                  <a:gd name="T69" fmla="*/ 426 h 678"/>
                  <a:gd name="T70" fmla="*/ 0 w 474"/>
                  <a:gd name="T71" fmla="*/ 324 h 678"/>
                  <a:gd name="T72" fmla="*/ 2 w 474"/>
                  <a:gd name="T73" fmla="*/ 234 h 678"/>
                  <a:gd name="T74" fmla="*/ 6 w 474"/>
                  <a:gd name="T75" fmla="*/ 200 h 678"/>
                  <a:gd name="T76" fmla="*/ 10 w 474"/>
                  <a:gd name="T77" fmla="*/ 134 h 678"/>
                  <a:gd name="T78" fmla="*/ 12 w 474"/>
                  <a:gd name="T79" fmla="*/ 0 h 67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4"/>
                  <a:gd name="T121" fmla="*/ 0 h 678"/>
                  <a:gd name="T122" fmla="*/ 474 w 474"/>
                  <a:gd name="T123" fmla="*/ 678 h 67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4" h="678">
                    <a:moveTo>
                      <a:pt x="12" y="0"/>
                    </a:moveTo>
                    <a:lnTo>
                      <a:pt x="12" y="0"/>
                    </a:lnTo>
                    <a:lnTo>
                      <a:pt x="50" y="26"/>
                    </a:lnTo>
                    <a:lnTo>
                      <a:pt x="90" y="52"/>
                    </a:lnTo>
                    <a:lnTo>
                      <a:pt x="134" y="84"/>
                    </a:lnTo>
                    <a:lnTo>
                      <a:pt x="156" y="104"/>
                    </a:lnTo>
                    <a:lnTo>
                      <a:pt x="176" y="122"/>
                    </a:lnTo>
                    <a:lnTo>
                      <a:pt x="196" y="142"/>
                    </a:lnTo>
                    <a:lnTo>
                      <a:pt x="212" y="162"/>
                    </a:lnTo>
                    <a:lnTo>
                      <a:pt x="226" y="180"/>
                    </a:lnTo>
                    <a:lnTo>
                      <a:pt x="236" y="200"/>
                    </a:lnTo>
                    <a:lnTo>
                      <a:pt x="240" y="218"/>
                    </a:lnTo>
                    <a:lnTo>
                      <a:pt x="242" y="226"/>
                    </a:lnTo>
                    <a:lnTo>
                      <a:pt x="240" y="234"/>
                    </a:lnTo>
                    <a:lnTo>
                      <a:pt x="232" y="268"/>
                    </a:lnTo>
                    <a:lnTo>
                      <a:pt x="222" y="302"/>
                    </a:lnTo>
                    <a:lnTo>
                      <a:pt x="198" y="372"/>
                    </a:lnTo>
                    <a:lnTo>
                      <a:pt x="188" y="406"/>
                    </a:lnTo>
                    <a:lnTo>
                      <a:pt x="178" y="436"/>
                    </a:lnTo>
                    <a:lnTo>
                      <a:pt x="174" y="460"/>
                    </a:lnTo>
                    <a:lnTo>
                      <a:pt x="172" y="480"/>
                    </a:lnTo>
                    <a:lnTo>
                      <a:pt x="180" y="476"/>
                    </a:lnTo>
                    <a:lnTo>
                      <a:pt x="204" y="464"/>
                    </a:lnTo>
                    <a:lnTo>
                      <a:pt x="220" y="458"/>
                    </a:lnTo>
                    <a:lnTo>
                      <a:pt x="240" y="452"/>
                    </a:lnTo>
                    <a:lnTo>
                      <a:pt x="260" y="448"/>
                    </a:lnTo>
                    <a:lnTo>
                      <a:pt x="284" y="446"/>
                    </a:lnTo>
                    <a:lnTo>
                      <a:pt x="308" y="444"/>
                    </a:lnTo>
                    <a:lnTo>
                      <a:pt x="334" y="440"/>
                    </a:lnTo>
                    <a:lnTo>
                      <a:pt x="360" y="432"/>
                    </a:lnTo>
                    <a:lnTo>
                      <a:pt x="384" y="426"/>
                    </a:lnTo>
                    <a:lnTo>
                      <a:pt x="420" y="412"/>
                    </a:lnTo>
                    <a:lnTo>
                      <a:pt x="436" y="406"/>
                    </a:lnTo>
                    <a:lnTo>
                      <a:pt x="434" y="414"/>
                    </a:lnTo>
                    <a:lnTo>
                      <a:pt x="432" y="424"/>
                    </a:lnTo>
                    <a:lnTo>
                      <a:pt x="434" y="436"/>
                    </a:lnTo>
                    <a:lnTo>
                      <a:pt x="438" y="450"/>
                    </a:lnTo>
                    <a:lnTo>
                      <a:pt x="444" y="464"/>
                    </a:lnTo>
                    <a:lnTo>
                      <a:pt x="456" y="480"/>
                    </a:lnTo>
                    <a:lnTo>
                      <a:pt x="464" y="486"/>
                    </a:lnTo>
                    <a:lnTo>
                      <a:pt x="474" y="494"/>
                    </a:lnTo>
                    <a:lnTo>
                      <a:pt x="442" y="518"/>
                    </a:lnTo>
                    <a:lnTo>
                      <a:pt x="406" y="542"/>
                    </a:lnTo>
                    <a:lnTo>
                      <a:pt x="358" y="572"/>
                    </a:lnTo>
                    <a:lnTo>
                      <a:pt x="302" y="604"/>
                    </a:lnTo>
                    <a:lnTo>
                      <a:pt x="270" y="618"/>
                    </a:lnTo>
                    <a:lnTo>
                      <a:pt x="238" y="632"/>
                    </a:lnTo>
                    <a:lnTo>
                      <a:pt x="204" y="646"/>
                    </a:lnTo>
                    <a:lnTo>
                      <a:pt x="170" y="658"/>
                    </a:lnTo>
                    <a:lnTo>
                      <a:pt x="134" y="666"/>
                    </a:lnTo>
                    <a:lnTo>
                      <a:pt x="98" y="674"/>
                    </a:lnTo>
                    <a:lnTo>
                      <a:pt x="92" y="676"/>
                    </a:lnTo>
                    <a:lnTo>
                      <a:pt x="86" y="678"/>
                    </a:lnTo>
                    <a:lnTo>
                      <a:pt x="76" y="676"/>
                    </a:lnTo>
                    <a:lnTo>
                      <a:pt x="72" y="672"/>
                    </a:lnTo>
                    <a:lnTo>
                      <a:pt x="66" y="668"/>
                    </a:lnTo>
                    <a:lnTo>
                      <a:pt x="62" y="660"/>
                    </a:lnTo>
                    <a:lnTo>
                      <a:pt x="56" y="650"/>
                    </a:lnTo>
                    <a:lnTo>
                      <a:pt x="44" y="622"/>
                    </a:lnTo>
                    <a:lnTo>
                      <a:pt x="32" y="582"/>
                    </a:lnTo>
                    <a:lnTo>
                      <a:pt x="20" y="532"/>
                    </a:lnTo>
                    <a:lnTo>
                      <a:pt x="12" y="480"/>
                    </a:lnTo>
                    <a:lnTo>
                      <a:pt x="6" y="426"/>
                    </a:lnTo>
                    <a:lnTo>
                      <a:pt x="2" y="374"/>
                    </a:lnTo>
                    <a:lnTo>
                      <a:pt x="0" y="324"/>
                    </a:lnTo>
                    <a:lnTo>
                      <a:pt x="0" y="276"/>
                    </a:lnTo>
                    <a:lnTo>
                      <a:pt x="2" y="234"/>
                    </a:lnTo>
                    <a:lnTo>
                      <a:pt x="6" y="200"/>
                    </a:lnTo>
                    <a:lnTo>
                      <a:pt x="8" y="168"/>
                    </a:lnTo>
                    <a:lnTo>
                      <a:pt x="10" y="134"/>
                    </a:lnTo>
                    <a:lnTo>
                      <a:pt x="12" y="70"/>
                    </a:lnTo>
                    <a:lnTo>
                      <a:pt x="1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60" name="Freeform 520"/>
              <p:cNvSpPr>
                <a:spLocks/>
              </p:cNvSpPr>
              <p:nvPr/>
            </p:nvSpPr>
            <p:spPr bwMode="auto">
              <a:xfrm>
                <a:off x="1652" y="3562"/>
                <a:ext cx="142" cy="370"/>
              </a:xfrm>
              <a:custGeom>
                <a:avLst/>
                <a:gdLst>
                  <a:gd name="T0" fmla="*/ 0 w 142"/>
                  <a:gd name="T1" fmla="*/ 0 h 370"/>
                  <a:gd name="T2" fmla="*/ 0 w 142"/>
                  <a:gd name="T3" fmla="*/ 0 h 370"/>
                  <a:gd name="T4" fmla="*/ 10 w 142"/>
                  <a:gd name="T5" fmla="*/ 8 h 370"/>
                  <a:gd name="T6" fmla="*/ 32 w 142"/>
                  <a:gd name="T7" fmla="*/ 30 h 370"/>
                  <a:gd name="T8" fmla="*/ 62 w 142"/>
                  <a:gd name="T9" fmla="*/ 64 h 370"/>
                  <a:gd name="T10" fmla="*/ 78 w 142"/>
                  <a:gd name="T11" fmla="*/ 84 h 370"/>
                  <a:gd name="T12" fmla="*/ 92 w 142"/>
                  <a:gd name="T13" fmla="*/ 108 h 370"/>
                  <a:gd name="T14" fmla="*/ 108 w 142"/>
                  <a:gd name="T15" fmla="*/ 134 h 370"/>
                  <a:gd name="T16" fmla="*/ 120 w 142"/>
                  <a:gd name="T17" fmla="*/ 162 h 370"/>
                  <a:gd name="T18" fmla="*/ 132 w 142"/>
                  <a:gd name="T19" fmla="*/ 194 h 370"/>
                  <a:gd name="T20" fmla="*/ 138 w 142"/>
                  <a:gd name="T21" fmla="*/ 226 h 370"/>
                  <a:gd name="T22" fmla="*/ 142 w 142"/>
                  <a:gd name="T23" fmla="*/ 260 h 370"/>
                  <a:gd name="T24" fmla="*/ 142 w 142"/>
                  <a:gd name="T25" fmla="*/ 276 h 370"/>
                  <a:gd name="T26" fmla="*/ 142 w 142"/>
                  <a:gd name="T27" fmla="*/ 294 h 370"/>
                  <a:gd name="T28" fmla="*/ 140 w 142"/>
                  <a:gd name="T29" fmla="*/ 312 h 370"/>
                  <a:gd name="T30" fmla="*/ 136 w 142"/>
                  <a:gd name="T31" fmla="*/ 332 h 370"/>
                  <a:gd name="T32" fmla="*/ 130 w 142"/>
                  <a:gd name="T33" fmla="*/ 350 h 370"/>
                  <a:gd name="T34" fmla="*/ 122 w 142"/>
                  <a:gd name="T35" fmla="*/ 370 h 370"/>
                  <a:gd name="T36" fmla="*/ 122 w 142"/>
                  <a:gd name="T37" fmla="*/ 370 h 370"/>
                  <a:gd name="T38" fmla="*/ 124 w 142"/>
                  <a:gd name="T39" fmla="*/ 362 h 370"/>
                  <a:gd name="T40" fmla="*/ 128 w 142"/>
                  <a:gd name="T41" fmla="*/ 340 h 370"/>
                  <a:gd name="T42" fmla="*/ 130 w 142"/>
                  <a:gd name="T43" fmla="*/ 306 h 370"/>
                  <a:gd name="T44" fmla="*/ 130 w 142"/>
                  <a:gd name="T45" fmla="*/ 286 h 370"/>
                  <a:gd name="T46" fmla="*/ 128 w 142"/>
                  <a:gd name="T47" fmla="*/ 262 h 370"/>
                  <a:gd name="T48" fmla="*/ 122 w 142"/>
                  <a:gd name="T49" fmla="*/ 236 h 370"/>
                  <a:gd name="T50" fmla="*/ 116 w 142"/>
                  <a:gd name="T51" fmla="*/ 208 h 370"/>
                  <a:gd name="T52" fmla="*/ 106 w 142"/>
                  <a:gd name="T53" fmla="*/ 178 h 370"/>
                  <a:gd name="T54" fmla="*/ 94 w 142"/>
                  <a:gd name="T55" fmla="*/ 146 h 370"/>
                  <a:gd name="T56" fmla="*/ 76 w 142"/>
                  <a:gd name="T57" fmla="*/ 112 h 370"/>
                  <a:gd name="T58" fmla="*/ 56 w 142"/>
                  <a:gd name="T59" fmla="*/ 76 h 370"/>
                  <a:gd name="T60" fmla="*/ 30 w 142"/>
                  <a:gd name="T61" fmla="*/ 38 h 370"/>
                  <a:gd name="T62" fmla="*/ 0 w 142"/>
                  <a:gd name="T63" fmla="*/ 0 h 3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2"/>
                  <a:gd name="T97" fmla="*/ 0 h 370"/>
                  <a:gd name="T98" fmla="*/ 142 w 142"/>
                  <a:gd name="T99" fmla="*/ 370 h 3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2" h="37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32" y="30"/>
                    </a:lnTo>
                    <a:lnTo>
                      <a:pt x="62" y="64"/>
                    </a:lnTo>
                    <a:lnTo>
                      <a:pt x="78" y="84"/>
                    </a:lnTo>
                    <a:lnTo>
                      <a:pt x="92" y="108"/>
                    </a:lnTo>
                    <a:lnTo>
                      <a:pt x="108" y="134"/>
                    </a:lnTo>
                    <a:lnTo>
                      <a:pt x="120" y="162"/>
                    </a:lnTo>
                    <a:lnTo>
                      <a:pt x="132" y="194"/>
                    </a:lnTo>
                    <a:lnTo>
                      <a:pt x="138" y="226"/>
                    </a:lnTo>
                    <a:lnTo>
                      <a:pt x="142" y="260"/>
                    </a:lnTo>
                    <a:lnTo>
                      <a:pt x="142" y="276"/>
                    </a:lnTo>
                    <a:lnTo>
                      <a:pt x="142" y="294"/>
                    </a:lnTo>
                    <a:lnTo>
                      <a:pt x="140" y="312"/>
                    </a:lnTo>
                    <a:lnTo>
                      <a:pt x="136" y="332"/>
                    </a:lnTo>
                    <a:lnTo>
                      <a:pt x="130" y="350"/>
                    </a:lnTo>
                    <a:lnTo>
                      <a:pt x="122" y="370"/>
                    </a:lnTo>
                    <a:lnTo>
                      <a:pt x="124" y="362"/>
                    </a:lnTo>
                    <a:lnTo>
                      <a:pt x="128" y="340"/>
                    </a:lnTo>
                    <a:lnTo>
                      <a:pt x="130" y="306"/>
                    </a:lnTo>
                    <a:lnTo>
                      <a:pt x="130" y="286"/>
                    </a:lnTo>
                    <a:lnTo>
                      <a:pt x="128" y="262"/>
                    </a:lnTo>
                    <a:lnTo>
                      <a:pt x="122" y="236"/>
                    </a:lnTo>
                    <a:lnTo>
                      <a:pt x="116" y="208"/>
                    </a:lnTo>
                    <a:lnTo>
                      <a:pt x="106" y="178"/>
                    </a:lnTo>
                    <a:lnTo>
                      <a:pt x="94" y="146"/>
                    </a:lnTo>
                    <a:lnTo>
                      <a:pt x="76" y="112"/>
                    </a:lnTo>
                    <a:lnTo>
                      <a:pt x="56" y="76"/>
                    </a:lnTo>
                    <a:lnTo>
                      <a:pt x="30" y="3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61" name="Freeform 521"/>
              <p:cNvSpPr>
                <a:spLocks/>
              </p:cNvSpPr>
              <p:nvPr/>
            </p:nvSpPr>
            <p:spPr bwMode="auto">
              <a:xfrm>
                <a:off x="1652" y="3562"/>
                <a:ext cx="142" cy="370"/>
              </a:xfrm>
              <a:custGeom>
                <a:avLst/>
                <a:gdLst>
                  <a:gd name="T0" fmla="*/ 0 w 142"/>
                  <a:gd name="T1" fmla="*/ 0 h 370"/>
                  <a:gd name="T2" fmla="*/ 0 w 142"/>
                  <a:gd name="T3" fmla="*/ 0 h 370"/>
                  <a:gd name="T4" fmla="*/ 10 w 142"/>
                  <a:gd name="T5" fmla="*/ 8 h 370"/>
                  <a:gd name="T6" fmla="*/ 32 w 142"/>
                  <a:gd name="T7" fmla="*/ 30 h 370"/>
                  <a:gd name="T8" fmla="*/ 62 w 142"/>
                  <a:gd name="T9" fmla="*/ 64 h 370"/>
                  <a:gd name="T10" fmla="*/ 78 w 142"/>
                  <a:gd name="T11" fmla="*/ 84 h 370"/>
                  <a:gd name="T12" fmla="*/ 92 w 142"/>
                  <a:gd name="T13" fmla="*/ 108 h 370"/>
                  <a:gd name="T14" fmla="*/ 108 w 142"/>
                  <a:gd name="T15" fmla="*/ 134 h 370"/>
                  <a:gd name="T16" fmla="*/ 120 w 142"/>
                  <a:gd name="T17" fmla="*/ 162 h 370"/>
                  <a:gd name="T18" fmla="*/ 132 w 142"/>
                  <a:gd name="T19" fmla="*/ 194 h 370"/>
                  <a:gd name="T20" fmla="*/ 138 w 142"/>
                  <a:gd name="T21" fmla="*/ 226 h 370"/>
                  <a:gd name="T22" fmla="*/ 142 w 142"/>
                  <a:gd name="T23" fmla="*/ 260 h 370"/>
                  <a:gd name="T24" fmla="*/ 142 w 142"/>
                  <a:gd name="T25" fmla="*/ 276 h 370"/>
                  <a:gd name="T26" fmla="*/ 142 w 142"/>
                  <a:gd name="T27" fmla="*/ 294 h 370"/>
                  <a:gd name="T28" fmla="*/ 140 w 142"/>
                  <a:gd name="T29" fmla="*/ 312 h 370"/>
                  <a:gd name="T30" fmla="*/ 136 w 142"/>
                  <a:gd name="T31" fmla="*/ 332 h 370"/>
                  <a:gd name="T32" fmla="*/ 130 w 142"/>
                  <a:gd name="T33" fmla="*/ 350 h 370"/>
                  <a:gd name="T34" fmla="*/ 122 w 142"/>
                  <a:gd name="T35" fmla="*/ 370 h 370"/>
                  <a:gd name="T36" fmla="*/ 122 w 142"/>
                  <a:gd name="T37" fmla="*/ 370 h 370"/>
                  <a:gd name="T38" fmla="*/ 124 w 142"/>
                  <a:gd name="T39" fmla="*/ 362 h 370"/>
                  <a:gd name="T40" fmla="*/ 128 w 142"/>
                  <a:gd name="T41" fmla="*/ 340 h 370"/>
                  <a:gd name="T42" fmla="*/ 130 w 142"/>
                  <a:gd name="T43" fmla="*/ 306 h 370"/>
                  <a:gd name="T44" fmla="*/ 130 w 142"/>
                  <a:gd name="T45" fmla="*/ 286 h 370"/>
                  <a:gd name="T46" fmla="*/ 128 w 142"/>
                  <a:gd name="T47" fmla="*/ 262 h 370"/>
                  <a:gd name="T48" fmla="*/ 122 w 142"/>
                  <a:gd name="T49" fmla="*/ 236 h 370"/>
                  <a:gd name="T50" fmla="*/ 116 w 142"/>
                  <a:gd name="T51" fmla="*/ 208 h 370"/>
                  <a:gd name="T52" fmla="*/ 106 w 142"/>
                  <a:gd name="T53" fmla="*/ 178 h 370"/>
                  <a:gd name="T54" fmla="*/ 94 w 142"/>
                  <a:gd name="T55" fmla="*/ 146 h 370"/>
                  <a:gd name="T56" fmla="*/ 76 w 142"/>
                  <a:gd name="T57" fmla="*/ 112 h 370"/>
                  <a:gd name="T58" fmla="*/ 56 w 142"/>
                  <a:gd name="T59" fmla="*/ 76 h 370"/>
                  <a:gd name="T60" fmla="*/ 30 w 142"/>
                  <a:gd name="T61" fmla="*/ 38 h 370"/>
                  <a:gd name="T62" fmla="*/ 0 w 142"/>
                  <a:gd name="T63" fmla="*/ 0 h 3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2"/>
                  <a:gd name="T97" fmla="*/ 0 h 370"/>
                  <a:gd name="T98" fmla="*/ 142 w 142"/>
                  <a:gd name="T99" fmla="*/ 370 h 3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2" h="37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32" y="30"/>
                    </a:lnTo>
                    <a:lnTo>
                      <a:pt x="62" y="64"/>
                    </a:lnTo>
                    <a:lnTo>
                      <a:pt x="78" y="84"/>
                    </a:lnTo>
                    <a:lnTo>
                      <a:pt x="92" y="108"/>
                    </a:lnTo>
                    <a:lnTo>
                      <a:pt x="108" y="134"/>
                    </a:lnTo>
                    <a:lnTo>
                      <a:pt x="120" y="162"/>
                    </a:lnTo>
                    <a:lnTo>
                      <a:pt x="132" y="194"/>
                    </a:lnTo>
                    <a:lnTo>
                      <a:pt x="138" y="226"/>
                    </a:lnTo>
                    <a:lnTo>
                      <a:pt x="142" y="260"/>
                    </a:lnTo>
                    <a:lnTo>
                      <a:pt x="142" y="276"/>
                    </a:lnTo>
                    <a:lnTo>
                      <a:pt x="142" y="294"/>
                    </a:lnTo>
                    <a:lnTo>
                      <a:pt x="140" y="312"/>
                    </a:lnTo>
                    <a:lnTo>
                      <a:pt x="136" y="332"/>
                    </a:lnTo>
                    <a:lnTo>
                      <a:pt x="130" y="350"/>
                    </a:lnTo>
                    <a:lnTo>
                      <a:pt x="122" y="370"/>
                    </a:lnTo>
                    <a:lnTo>
                      <a:pt x="124" y="362"/>
                    </a:lnTo>
                    <a:lnTo>
                      <a:pt x="128" y="340"/>
                    </a:lnTo>
                    <a:lnTo>
                      <a:pt x="130" y="306"/>
                    </a:lnTo>
                    <a:lnTo>
                      <a:pt x="130" y="286"/>
                    </a:lnTo>
                    <a:lnTo>
                      <a:pt x="128" y="262"/>
                    </a:lnTo>
                    <a:lnTo>
                      <a:pt x="122" y="236"/>
                    </a:lnTo>
                    <a:lnTo>
                      <a:pt x="116" y="208"/>
                    </a:lnTo>
                    <a:lnTo>
                      <a:pt x="106" y="178"/>
                    </a:lnTo>
                    <a:lnTo>
                      <a:pt x="94" y="146"/>
                    </a:lnTo>
                    <a:lnTo>
                      <a:pt x="76" y="112"/>
                    </a:lnTo>
                    <a:lnTo>
                      <a:pt x="56" y="76"/>
                    </a:lnTo>
                    <a:lnTo>
                      <a:pt x="30" y="38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62" name="Freeform 522"/>
              <p:cNvSpPr>
                <a:spLocks/>
              </p:cNvSpPr>
              <p:nvPr/>
            </p:nvSpPr>
            <p:spPr bwMode="auto">
              <a:xfrm>
                <a:off x="2150" y="3390"/>
                <a:ext cx="8" cy="14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8 w 8"/>
                  <a:gd name="T5" fmla="*/ 6 h 14"/>
                  <a:gd name="T6" fmla="*/ 6 w 8"/>
                  <a:gd name="T7" fmla="*/ 10 h 14"/>
                  <a:gd name="T8" fmla="*/ 0 w 8"/>
                  <a:gd name="T9" fmla="*/ 14 h 14"/>
                  <a:gd name="T10" fmla="*/ 0 w 8"/>
                  <a:gd name="T11" fmla="*/ 14 h 14"/>
                  <a:gd name="T12" fmla="*/ 2 w 8"/>
                  <a:gd name="T13" fmla="*/ 8 h 14"/>
                  <a:gd name="T14" fmla="*/ 6 w 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14"/>
                  <a:gd name="T26" fmla="*/ 8 w 8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63" name="Freeform 523"/>
              <p:cNvSpPr>
                <a:spLocks/>
              </p:cNvSpPr>
              <p:nvPr/>
            </p:nvSpPr>
            <p:spPr bwMode="auto">
              <a:xfrm>
                <a:off x="2150" y="3390"/>
                <a:ext cx="8" cy="14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8 w 8"/>
                  <a:gd name="T5" fmla="*/ 6 h 14"/>
                  <a:gd name="T6" fmla="*/ 6 w 8"/>
                  <a:gd name="T7" fmla="*/ 10 h 14"/>
                  <a:gd name="T8" fmla="*/ 0 w 8"/>
                  <a:gd name="T9" fmla="*/ 14 h 14"/>
                  <a:gd name="T10" fmla="*/ 0 w 8"/>
                  <a:gd name="T11" fmla="*/ 14 h 14"/>
                  <a:gd name="T12" fmla="*/ 2 w 8"/>
                  <a:gd name="T13" fmla="*/ 8 h 14"/>
                  <a:gd name="T14" fmla="*/ 6 w 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14"/>
                  <a:gd name="T26" fmla="*/ 8 w 8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64" name="Freeform 524"/>
              <p:cNvSpPr>
                <a:spLocks/>
              </p:cNvSpPr>
              <p:nvPr/>
            </p:nvSpPr>
            <p:spPr bwMode="auto">
              <a:xfrm>
                <a:off x="1998" y="3318"/>
                <a:ext cx="116" cy="110"/>
              </a:xfrm>
              <a:custGeom>
                <a:avLst/>
                <a:gdLst>
                  <a:gd name="T0" fmla="*/ 116 w 116"/>
                  <a:gd name="T1" fmla="*/ 84 h 110"/>
                  <a:gd name="T2" fmla="*/ 116 w 116"/>
                  <a:gd name="T3" fmla="*/ 84 h 110"/>
                  <a:gd name="T4" fmla="*/ 108 w 116"/>
                  <a:gd name="T5" fmla="*/ 84 h 110"/>
                  <a:gd name="T6" fmla="*/ 88 w 116"/>
                  <a:gd name="T7" fmla="*/ 78 h 110"/>
                  <a:gd name="T8" fmla="*/ 74 w 116"/>
                  <a:gd name="T9" fmla="*/ 74 h 110"/>
                  <a:gd name="T10" fmla="*/ 62 w 116"/>
                  <a:gd name="T11" fmla="*/ 68 h 110"/>
                  <a:gd name="T12" fmla="*/ 48 w 116"/>
                  <a:gd name="T13" fmla="*/ 60 h 110"/>
                  <a:gd name="T14" fmla="*/ 36 w 116"/>
                  <a:gd name="T15" fmla="*/ 52 h 110"/>
                  <a:gd name="T16" fmla="*/ 36 w 116"/>
                  <a:gd name="T17" fmla="*/ 52 h 110"/>
                  <a:gd name="T18" fmla="*/ 18 w 116"/>
                  <a:gd name="T19" fmla="*/ 30 h 110"/>
                  <a:gd name="T20" fmla="*/ 6 w 116"/>
                  <a:gd name="T21" fmla="*/ 14 h 110"/>
                  <a:gd name="T22" fmla="*/ 2 w 116"/>
                  <a:gd name="T23" fmla="*/ 4 h 110"/>
                  <a:gd name="T24" fmla="*/ 0 w 116"/>
                  <a:gd name="T25" fmla="*/ 0 h 110"/>
                  <a:gd name="T26" fmla="*/ 0 w 116"/>
                  <a:gd name="T27" fmla="*/ 0 h 110"/>
                  <a:gd name="T28" fmla="*/ 4 w 116"/>
                  <a:gd name="T29" fmla="*/ 12 h 110"/>
                  <a:gd name="T30" fmla="*/ 14 w 116"/>
                  <a:gd name="T31" fmla="*/ 38 h 110"/>
                  <a:gd name="T32" fmla="*/ 22 w 116"/>
                  <a:gd name="T33" fmla="*/ 54 h 110"/>
                  <a:gd name="T34" fmla="*/ 30 w 116"/>
                  <a:gd name="T35" fmla="*/ 70 h 110"/>
                  <a:gd name="T36" fmla="*/ 40 w 116"/>
                  <a:gd name="T37" fmla="*/ 84 h 110"/>
                  <a:gd name="T38" fmla="*/ 52 w 116"/>
                  <a:gd name="T39" fmla="*/ 98 h 110"/>
                  <a:gd name="T40" fmla="*/ 52 w 116"/>
                  <a:gd name="T41" fmla="*/ 98 h 110"/>
                  <a:gd name="T42" fmla="*/ 64 w 116"/>
                  <a:gd name="T43" fmla="*/ 106 h 110"/>
                  <a:gd name="T44" fmla="*/ 74 w 116"/>
                  <a:gd name="T45" fmla="*/ 110 h 110"/>
                  <a:gd name="T46" fmla="*/ 84 w 116"/>
                  <a:gd name="T47" fmla="*/ 110 h 110"/>
                  <a:gd name="T48" fmla="*/ 92 w 116"/>
                  <a:gd name="T49" fmla="*/ 108 h 110"/>
                  <a:gd name="T50" fmla="*/ 100 w 116"/>
                  <a:gd name="T51" fmla="*/ 102 h 110"/>
                  <a:gd name="T52" fmla="*/ 106 w 116"/>
                  <a:gd name="T53" fmla="*/ 96 h 110"/>
                  <a:gd name="T54" fmla="*/ 116 w 116"/>
                  <a:gd name="T55" fmla="*/ 84 h 1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6"/>
                  <a:gd name="T85" fmla="*/ 0 h 110"/>
                  <a:gd name="T86" fmla="*/ 116 w 116"/>
                  <a:gd name="T87" fmla="*/ 110 h 11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6" h="110">
                    <a:moveTo>
                      <a:pt x="116" y="84"/>
                    </a:moveTo>
                    <a:lnTo>
                      <a:pt x="116" y="84"/>
                    </a:lnTo>
                    <a:lnTo>
                      <a:pt x="108" y="84"/>
                    </a:lnTo>
                    <a:lnTo>
                      <a:pt x="88" y="78"/>
                    </a:lnTo>
                    <a:lnTo>
                      <a:pt x="74" y="74"/>
                    </a:lnTo>
                    <a:lnTo>
                      <a:pt x="62" y="68"/>
                    </a:lnTo>
                    <a:lnTo>
                      <a:pt x="48" y="60"/>
                    </a:lnTo>
                    <a:lnTo>
                      <a:pt x="36" y="52"/>
                    </a:lnTo>
                    <a:lnTo>
                      <a:pt x="18" y="30"/>
                    </a:lnTo>
                    <a:lnTo>
                      <a:pt x="6" y="1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12"/>
                    </a:lnTo>
                    <a:lnTo>
                      <a:pt x="14" y="38"/>
                    </a:lnTo>
                    <a:lnTo>
                      <a:pt x="22" y="54"/>
                    </a:lnTo>
                    <a:lnTo>
                      <a:pt x="30" y="70"/>
                    </a:lnTo>
                    <a:lnTo>
                      <a:pt x="40" y="84"/>
                    </a:lnTo>
                    <a:lnTo>
                      <a:pt x="52" y="98"/>
                    </a:lnTo>
                    <a:lnTo>
                      <a:pt x="64" y="106"/>
                    </a:lnTo>
                    <a:lnTo>
                      <a:pt x="74" y="110"/>
                    </a:lnTo>
                    <a:lnTo>
                      <a:pt x="84" y="110"/>
                    </a:lnTo>
                    <a:lnTo>
                      <a:pt x="92" y="108"/>
                    </a:lnTo>
                    <a:lnTo>
                      <a:pt x="100" y="102"/>
                    </a:lnTo>
                    <a:lnTo>
                      <a:pt x="106" y="96"/>
                    </a:lnTo>
                    <a:lnTo>
                      <a:pt x="116" y="84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65" name="Freeform 525"/>
              <p:cNvSpPr>
                <a:spLocks/>
              </p:cNvSpPr>
              <p:nvPr/>
            </p:nvSpPr>
            <p:spPr bwMode="auto">
              <a:xfrm>
                <a:off x="1998" y="3318"/>
                <a:ext cx="116" cy="110"/>
              </a:xfrm>
              <a:custGeom>
                <a:avLst/>
                <a:gdLst>
                  <a:gd name="T0" fmla="*/ 116 w 116"/>
                  <a:gd name="T1" fmla="*/ 84 h 110"/>
                  <a:gd name="T2" fmla="*/ 116 w 116"/>
                  <a:gd name="T3" fmla="*/ 84 h 110"/>
                  <a:gd name="T4" fmla="*/ 108 w 116"/>
                  <a:gd name="T5" fmla="*/ 84 h 110"/>
                  <a:gd name="T6" fmla="*/ 88 w 116"/>
                  <a:gd name="T7" fmla="*/ 78 h 110"/>
                  <a:gd name="T8" fmla="*/ 74 w 116"/>
                  <a:gd name="T9" fmla="*/ 74 h 110"/>
                  <a:gd name="T10" fmla="*/ 62 w 116"/>
                  <a:gd name="T11" fmla="*/ 68 h 110"/>
                  <a:gd name="T12" fmla="*/ 48 w 116"/>
                  <a:gd name="T13" fmla="*/ 60 h 110"/>
                  <a:gd name="T14" fmla="*/ 36 w 116"/>
                  <a:gd name="T15" fmla="*/ 52 h 110"/>
                  <a:gd name="T16" fmla="*/ 36 w 116"/>
                  <a:gd name="T17" fmla="*/ 52 h 110"/>
                  <a:gd name="T18" fmla="*/ 18 w 116"/>
                  <a:gd name="T19" fmla="*/ 30 h 110"/>
                  <a:gd name="T20" fmla="*/ 6 w 116"/>
                  <a:gd name="T21" fmla="*/ 14 h 110"/>
                  <a:gd name="T22" fmla="*/ 2 w 116"/>
                  <a:gd name="T23" fmla="*/ 4 h 110"/>
                  <a:gd name="T24" fmla="*/ 0 w 116"/>
                  <a:gd name="T25" fmla="*/ 0 h 110"/>
                  <a:gd name="T26" fmla="*/ 0 w 116"/>
                  <a:gd name="T27" fmla="*/ 0 h 110"/>
                  <a:gd name="T28" fmla="*/ 4 w 116"/>
                  <a:gd name="T29" fmla="*/ 12 h 110"/>
                  <a:gd name="T30" fmla="*/ 14 w 116"/>
                  <a:gd name="T31" fmla="*/ 38 h 110"/>
                  <a:gd name="T32" fmla="*/ 22 w 116"/>
                  <a:gd name="T33" fmla="*/ 54 h 110"/>
                  <a:gd name="T34" fmla="*/ 30 w 116"/>
                  <a:gd name="T35" fmla="*/ 70 h 110"/>
                  <a:gd name="T36" fmla="*/ 40 w 116"/>
                  <a:gd name="T37" fmla="*/ 84 h 110"/>
                  <a:gd name="T38" fmla="*/ 52 w 116"/>
                  <a:gd name="T39" fmla="*/ 98 h 110"/>
                  <a:gd name="T40" fmla="*/ 52 w 116"/>
                  <a:gd name="T41" fmla="*/ 98 h 110"/>
                  <a:gd name="T42" fmla="*/ 64 w 116"/>
                  <a:gd name="T43" fmla="*/ 106 h 110"/>
                  <a:gd name="T44" fmla="*/ 74 w 116"/>
                  <a:gd name="T45" fmla="*/ 110 h 110"/>
                  <a:gd name="T46" fmla="*/ 84 w 116"/>
                  <a:gd name="T47" fmla="*/ 110 h 110"/>
                  <a:gd name="T48" fmla="*/ 92 w 116"/>
                  <a:gd name="T49" fmla="*/ 108 h 110"/>
                  <a:gd name="T50" fmla="*/ 100 w 116"/>
                  <a:gd name="T51" fmla="*/ 102 h 110"/>
                  <a:gd name="T52" fmla="*/ 106 w 116"/>
                  <a:gd name="T53" fmla="*/ 96 h 110"/>
                  <a:gd name="T54" fmla="*/ 116 w 116"/>
                  <a:gd name="T55" fmla="*/ 84 h 1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6"/>
                  <a:gd name="T85" fmla="*/ 0 h 110"/>
                  <a:gd name="T86" fmla="*/ 116 w 116"/>
                  <a:gd name="T87" fmla="*/ 110 h 11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6" h="110">
                    <a:moveTo>
                      <a:pt x="116" y="84"/>
                    </a:moveTo>
                    <a:lnTo>
                      <a:pt x="116" y="84"/>
                    </a:lnTo>
                    <a:lnTo>
                      <a:pt x="108" y="84"/>
                    </a:lnTo>
                    <a:lnTo>
                      <a:pt x="88" y="78"/>
                    </a:lnTo>
                    <a:lnTo>
                      <a:pt x="74" y="74"/>
                    </a:lnTo>
                    <a:lnTo>
                      <a:pt x="62" y="68"/>
                    </a:lnTo>
                    <a:lnTo>
                      <a:pt x="48" y="60"/>
                    </a:lnTo>
                    <a:lnTo>
                      <a:pt x="36" y="52"/>
                    </a:lnTo>
                    <a:lnTo>
                      <a:pt x="18" y="30"/>
                    </a:lnTo>
                    <a:lnTo>
                      <a:pt x="6" y="1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12"/>
                    </a:lnTo>
                    <a:lnTo>
                      <a:pt x="14" y="38"/>
                    </a:lnTo>
                    <a:lnTo>
                      <a:pt x="22" y="54"/>
                    </a:lnTo>
                    <a:lnTo>
                      <a:pt x="30" y="70"/>
                    </a:lnTo>
                    <a:lnTo>
                      <a:pt x="40" y="84"/>
                    </a:lnTo>
                    <a:lnTo>
                      <a:pt x="52" y="98"/>
                    </a:lnTo>
                    <a:lnTo>
                      <a:pt x="64" y="106"/>
                    </a:lnTo>
                    <a:lnTo>
                      <a:pt x="74" y="110"/>
                    </a:lnTo>
                    <a:lnTo>
                      <a:pt x="84" y="110"/>
                    </a:lnTo>
                    <a:lnTo>
                      <a:pt x="92" y="108"/>
                    </a:lnTo>
                    <a:lnTo>
                      <a:pt x="100" y="102"/>
                    </a:lnTo>
                    <a:lnTo>
                      <a:pt x="106" y="96"/>
                    </a:lnTo>
                    <a:lnTo>
                      <a:pt x="116" y="8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66" name="Freeform 526"/>
              <p:cNvSpPr>
                <a:spLocks/>
              </p:cNvSpPr>
              <p:nvPr/>
            </p:nvSpPr>
            <p:spPr bwMode="auto">
              <a:xfrm>
                <a:off x="2056" y="3240"/>
                <a:ext cx="86" cy="44"/>
              </a:xfrm>
              <a:custGeom>
                <a:avLst/>
                <a:gdLst>
                  <a:gd name="T0" fmla="*/ 78 w 86"/>
                  <a:gd name="T1" fmla="*/ 2 h 44"/>
                  <a:gd name="T2" fmla="*/ 78 w 86"/>
                  <a:gd name="T3" fmla="*/ 2 h 44"/>
                  <a:gd name="T4" fmla="*/ 66 w 86"/>
                  <a:gd name="T5" fmla="*/ 4 h 44"/>
                  <a:gd name="T6" fmla="*/ 52 w 86"/>
                  <a:gd name="T7" fmla="*/ 4 h 44"/>
                  <a:gd name="T8" fmla="*/ 34 w 86"/>
                  <a:gd name="T9" fmla="*/ 2 h 44"/>
                  <a:gd name="T10" fmla="*/ 34 w 86"/>
                  <a:gd name="T11" fmla="*/ 2 h 44"/>
                  <a:gd name="T12" fmla="*/ 16 w 86"/>
                  <a:gd name="T13" fmla="*/ 0 h 44"/>
                  <a:gd name="T14" fmla="*/ 8 w 86"/>
                  <a:gd name="T15" fmla="*/ 2 h 44"/>
                  <a:gd name="T16" fmla="*/ 4 w 86"/>
                  <a:gd name="T17" fmla="*/ 4 h 44"/>
                  <a:gd name="T18" fmla="*/ 0 w 86"/>
                  <a:gd name="T19" fmla="*/ 8 h 44"/>
                  <a:gd name="T20" fmla="*/ 0 w 86"/>
                  <a:gd name="T21" fmla="*/ 12 h 44"/>
                  <a:gd name="T22" fmla="*/ 2 w 86"/>
                  <a:gd name="T23" fmla="*/ 20 h 44"/>
                  <a:gd name="T24" fmla="*/ 10 w 86"/>
                  <a:gd name="T25" fmla="*/ 30 h 44"/>
                  <a:gd name="T26" fmla="*/ 10 w 86"/>
                  <a:gd name="T27" fmla="*/ 30 h 44"/>
                  <a:gd name="T28" fmla="*/ 22 w 86"/>
                  <a:gd name="T29" fmla="*/ 40 h 44"/>
                  <a:gd name="T30" fmla="*/ 34 w 86"/>
                  <a:gd name="T31" fmla="*/ 44 h 44"/>
                  <a:gd name="T32" fmla="*/ 44 w 86"/>
                  <a:gd name="T33" fmla="*/ 44 h 44"/>
                  <a:gd name="T34" fmla="*/ 54 w 86"/>
                  <a:gd name="T35" fmla="*/ 40 h 44"/>
                  <a:gd name="T36" fmla="*/ 62 w 86"/>
                  <a:gd name="T37" fmla="*/ 36 h 44"/>
                  <a:gd name="T38" fmla="*/ 70 w 86"/>
                  <a:gd name="T39" fmla="*/ 28 h 44"/>
                  <a:gd name="T40" fmla="*/ 80 w 86"/>
                  <a:gd name="T41" fmla="*/ 18 h 44"/>
                  <a:gd name="T42" fmla="*/ 80 w 86"/>
                  <a:gd name="T43" fmla="*/ 18 h 44"/>
                  <a:gd name="T44" fmla="*/ 84 w 86"/>
                  <a:gd name="T45" fmla="*/ 14 h 44"/>
                  <a:gd name="T46" fmla="*/ 86 w 86"/>
                  <a:gd name="T47" fmla="*/ 8 h 44"/>
                  <a:gd name="T48" fmla="*/ 84 w 86"/>
                  <a:gd name="T49" fmla="*/ 4 h 44"/>
                  <a:gd name="T50" fmla="*/ 78 w 86"/>
                  <a:gd name="T51" fmla="*/ 2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6"/>
                  <a:gd name="T79" fmla="*/ 0 h 44"/>
                  <a:gd name="T80" fmla="*/ 86 w 86"/>
                  <a:gd name="T81" fmla="*/ 44 h 4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6" h="44">
                    <a:moveTo>
                      <a:pt x="78" y="2"/>
                    </a:moveTo>
                    <a:lnTo>
                      <a:pt x="78" y="2"/>
                    </a:lnTo>
                    <a:lnTo>
                      <a:pt x="66" y="4"/>
                    </a:lnTo>
                    <a:lnTo>
                      <a:pt x="52" y="4"/>
                    </a:lnTo>
                    <a:lnTo>
                      <a:pt x="34" y="2"/>
                    </a:lnTo>
                    <a:lnTo>
                      <a:pt x="16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20"/>
                    </a:lnTo>
                    <a:lnTo>
                      <a:pt x="10" y="30"/>
                    </a:lnTo>
                    <a:lnTo>
                      <a:pt x="22" y="40"/>
                    </a:lnTo>
                    <a:lnTo>
                      <a:pt x="34" y="44"/>
                    </a:lnTo>
                    <a:lnTo>
                      <a:pt x="44" y="44"/>
                    </a:lnTo>
                    <a:lnTo>
                      <a:pt x="54" y="40"/>
                    </a:lnTo>
                    <a:lnTo>
                      <a:pt x="62" y="36"/>
                    </a:lnTo>
                    <a:lnTo>
                      <a:pt x="70" y="28"/>
                    </a:lnTo>
                    <a:lnTo>
                      <a:pt x="80" y="18"/>
                    </a:lnTo>
                    <a:lnTo>
                      <a:pt x="84" y="14"/>
                    </a:lnTo>
                    <a:lnTo>
                      <a:pt x="86" y="8"/>
                    </a:lnTo>
                    <a:lnTo>
                      <a:pt x="84" y="4"/>
                    </a:lnTo>
                    <a:lnTo>
                      <a:pt x="78" y="2"/>
                    </a:lnTo>
                    <a:close/>
                  </a:path>
                </a:pathLst>
              </a:custGeom>
              <a:solidFill>
                <a:srgbClr val="F09C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67" name="Freeform 527"/>
              <p:cNvSpPr>
                <a:spLocks/>
              </p:cNvSpPr>
              <p:nvPr/>
            </p:nvSpPr>
            <p:spPr bwMode="auto">
              <a:xfrm>
                <a:off x="2056" y="3240"/>
                <a:ext cx="86" cy="44"/>
              </a:xfrm>
              <a:custGeom>
                <a:avLst/>
                <a:gdLst>
                  <a:gd name="T0" fmla="*/ 78 w 86"/>
                  <a:gd name="T1" fmla="*/ 2 h 44"/>
                  <a:gd name="T2" fmla="*/ 78 w 86"/>
                  <a:gd name="T3" fmla="*/ 2 h 44"/>
                  <a:gd name="T4" fmla="*/ 66 w 86"/>
                  <a:gd name="T5" fmla="*/ 4 h 44"/>
                  <a:gd name="T6" fmla="*/ 52 w 86"/>
                  <a:gd name="T7" fmla="*/ 4 h 44"/>
                  <a:gd name="T8" fmla="*/ 34 w 86"/>
                  <a:gd name="T9" fmla="*/ 2 h 44"/>
                  <a:gd name="T10" fmla="*/ 34 w 86"/>
                  <a:gd name="T11" fmla="*/ 2 h 44"/>
                  <a:gd name="T12" fmla="*/ 16 w 86"/>
                  <a:gd name="T13" fmla="*/ 0 h 44"/>
                  <a:gd name="T14" fmla="*/ 8 w 86"/>
                  <a:gd name="T15" fmla="*/ 2 h 44"/>
                  <a:gd name="T16" fmla="*/ 4 w 86"/>
                  <a:gd name="T17" fmla="*/ 4 h 44"/>
                  <a:gd name="T18" fmla="*/ 0 w 86"/>
                  <a:gd name="T19" fmla="*/ 8 h 44"/>
                  <a:gd name="T20" fmla="*/ 0 w 86"/>
                  <a:gd name="T21" fmla="*/ 12 h 44"/>
                  <a:gd name="T22" fmla="*/ 2 w 86"/>
                  <a:gd name="T23" fmla="*/ 20 h 44"/>
                  <a:gd name="T24" fmla="*/ 10 w 86"/>
                  <a:gd name="T25" fmla="*/ 30 h 44"/>
                  <a:gd name="T26" fmla="*/ 10 w 86"/>
                  <a:gd name="T27" fmla="*/ 30 h 44"/>
                  <a:gd name="T28" fmla="*/ 22 w 86"/>
                  <a:gd name="T29" fmla="*/ 40 h 44"/>
                  <a:gd name="T30" fmla="*/ 34 w 86"/>
                  <a:gd name="T31" fmla="*/ 44 h 44"/>
                  <a:gd name="T32" fmla="*/ 44 w 86"/>
                  <a:gd name="T33" fmla="*/ 44 h 44"/>
                  <a:gd name="T34" fmla="*/ 54 w 86"/>
                  <a:gd name="T35" fmla="*/ 40 h 44"/>
                  <a:gd name="T36" fmla="*/ 62 w 86"/>
                  <a:gd name="T37" fmla="*/ 36 h 44"/>
                  <a:gd name="T38" fmla="*/ 70 w 86"/>
                  <a:gd name="T39" fmla="*/ 28 h 44"/>
                  <a:gd name="T40" fmla="*/ 80 w 86"/>
                  <a:gd name="T41" fmla="*/ 18 h 44"/>
                  <a:gd name="T42" fmla="*/ 80 w 86"/>
                  <a:gd name="T43" fmla="*/ 18 h 44"/>
                  <a:gd name="T44" fmla="*/ 84 w 86"/>
                  <a:gd name="T45" fmla="*/ 14 h 44"/>
                  <a:gd name="T46" fmla="*/ 86 w 86"/>
                  <a:gd name="T47" fmla="*/ 8 h 44"/>
                  <a:gd name="T48" fmla="*/ 84 w 86"/>
                  <a:gd name="T49" fmla="*/ 4 h 44"/>
                  <a:gd name="T50" fmla="*/ 78 w 86"/>
                  <a:gd name="T51" fmla="*/ 2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6"/>
                  <a:gd name="T79" fmla="*/ 0 h 44"/>
                  <a:gd name="T80" fmla="*/ 86 w 86"/>
                  <a:gd name="T81" fmla="*/ 44 h 4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6" h="44">
                    <a:moveTo>
                      <a:pt x="78" y="2"/>
                    </a:moveTo>
                    <a:lnTo>
                      <a:pt x="78" y="2"/>
                    </a:lnTo>
                    <a:lnTo>
                      <a:pt x="66" y="4"/>
                    </a:lnTo>
                    <a:lnTo>
                      <a:pt x="52" y="4"/>
                    </a:lnTo>
                    <a:lnTo>
                      <a:pt x="34" y="2"/>
                    </a:lnTo>
                    <a:lnTo>
                      <a:pt x="16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20"/>
                    </a:lnTo>
                    <a:lnTo>
                      <a:pt x="10" y="30"/>
                    </a:lnTo>
                    <a:lnTo>
                      <a:pt x="22" y="40"/>
                    </a:lnTo>
                    <a:lnTo>
                      <a:pt x="34" y="44"/>
                    </a:lnTo>
                    <a:lnTo>
                      <a:pt x="44" y="44"/>
                    </a:lnTo>
                    <a:lnTo>
                      <a:pt x="54" y="40"/>
                    </a:lnTo>
                    <a:lnTo>
                      <a:pt x="62" y="36"/>
                    </a:lnTo>
                    <a:lnTo>
                      <a:pt x="70" y="28"/>
                    </a:lnTo>
                    <a:lnTo>
                      <a:pt x="80" y="18"/>
                    </a:lnTo>
                    <a:lnTo>
                      <a:pt x="84" y="14"/>
                    </a:lnTo>
                    <a:lnTo>
                      <a:pt x="86" y="8"/>
                    </a:lnTo>
                    <a:lnTo>
                      <a:pt x="84" y="4"/>
                    </a:lnTo>
                    <a:lnTo>
                      <a:pt x="78" y="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68" name="Freeform 528"/>
              <p:cNvSpPr>
                <a:spLocks/>
              </p:cNvSpPr>
              <p:nvPr/>
            </p:nvSpPr>
            <p:spPr bwMode="auto">
              <a:xfrm>
                <a:off x="2198" y="3236"/>
                <a:ext cx="20" cy="42"/>
              </a:xfrm>
              <a:custGeom>
                <a:avLst/>
                <a:gdLst>
                  <a:gd name="T0" fmla="*/ 18 w 20"/>
                  <a:gd name="T1" fmla="*/ 0 h 42"/>
                  <a:gd name="T2" fmla="*/ 18 w 20"/>
                  <a:gd name="T3" fmla="*/ 0 h 42"/>
                  <a:gd name="T4" fmla="*/ 14 w 20"/>
                  <a:gd name="T5" fmla="*/ 2 h 42"/>
                  <a:gd name="T6" fmla="*/ 6 w 20"/>
                  <a:gd name="T7" fmla="*/ 4 h 42"/>
                  <a:gd name="T8" fmla="*/ 6 w 20"/>
                  <a:gd name="T9" fmla="*/ 4 h 42"/>
                  <a:gd name="T10" fmla="*/ 2 w 20"/>
                  <a:gd name="T11" fmla="*/ 4 h 42"/>
                  <a:gd name="T12" fmla="*/ 0 w 20"/>
                  <a:gd name="T13" fmla="*/ 6 h 42"/>
                  <a:gd name="T14" fmla="*/ 0 w 20"/>
                  <a:gd name="T15" fmla="*/ 12 h 42"/>
                  <a:gd name="T16" fmla="*/ 4 w 20"/>
                  <a:gd name="T17" fmla="*/ 16 h 42"/>
                  <a:gd name="T18" fmla="*/ 4 w 20"/>
                  <a:gd name="T19" fmla="*/ 16 h 42"/>
                  <a:gd name="T20" fmla="*/ 12 w 20"/>
                  <a:gd name="T21" fmla="*/ 30 h 42"/>
                  <a:gd name="T22" fmla="*/ 16 w 20"/>
                  <a:gd name="T23" fmla="*/ 36 h 42"/>
                  <a:gd name="T24" fmla="*/ 16 w 20"/>
                  <a:gd name="T25" fmla="*/ 42 h 42"/>
                  <a:gd name="T26" fmla="*/ 16 w 20"/>
                  <a:gd name="T27" fmla="*/ 42 h 42"/>
                  <a:gd name="T28" fmla="*/ 20 w 20"/>
                  <a:gd name="T29" fmla="*/ 30 h 42"/>
                  <a:gd name="T30" fmla="*/ 20 w 20"/>
                  <a:gd name="T31" fmla="*/ 16 h 42"/>
                  <a:gd name="T32" fmla="*/ 18 w 20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42"/>
                  <a:gd name="T53" fmla="*/ 20 w 20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42">
                    <a:moveTo>
                      <a:pt x="18" y="0"/>
                    </a:moveTo>
                    <a:lnTo>
                      <a:pt x="18" y="0"/>
                    </a:lnTo>
                    <a:lnTo>
                      <a:pt x="14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4" y="16"/>
                    </a:lnTo>
                    <a:lnTo>
                      <a:pt x="12" y="30"/>
                    </a:lnTo>
                    <a:lnTo>
                      <a:pt x="16" y="36"/>
                    </a:lnTo>
                    <a:lnTo>
                      <a:pt x="16" y="42"/>
                    </a:lnTo>
                    <a:lnTo>
                      <a:pt x="20" y="30"/>
                    </a:lnTo>
                    <a:lnTo>
                      <a:pt x="20" y="16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09C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69" name="Freeform 529"/>
              <p:cNvSpPr>
                <a:spLocks/>
              </p:cNvSpPr>
              <p:nvPr/>
            </p:nvSpPr>
            <p:spPr bwMode="auto">
              <a:xfrm>
                <a:off x="2198" y="3236"/>
                <a:ext cx="20" cy="42"/>
              </a:xfrm>
              <a:custGeom>
                <a:avLst/>
                <a:gdLst>
                  <a:gd name="T0" fmla="*/ 18 w 20"/>
                  <a:gd name="T1" fmla="*/ 0 h 42"/>
                  <a:gd name="T2" fmla="*/ 18 w 20"/>
                  <a:gd name="T3" fmla="*/ 0 h 42"/>
                  <a:gd name="T4" fmla="*/ 14 w 20"/>
                  <a:gd name="T5" fmla="*/ 2 h 42"/>
                  <a:gd name="T6" fmla="*/ 6 w 20"/>
                  <a:gd name="T7" fmla="*/ 4 h 42"/>
                  <a:gd name="T8" fmla="*/ 6 w 20"/>
                  <a:gd name="T9" fmla="*/ 4 h 42"/>
                  <a:gd name="T10" fmla="*/ 2 w 20"/>
                  <a:gd name="T11" fmla="*/ 4 h 42"/>
                  <a:gd name="T12" fmla="*/ 0 w 20"/>
                  <a:gd name="T13" fmla="*/ 6 h 42"/>
                  <a:gd name="T14" fmla="*/ 0 w 20"/>
                  <a:gd name="T15" fmla="*/ 12 h 42"/>
                  <a:gd name="T16" fmla="*/ 4 w 20"/>
                  <a:gd name="T17" fmla="*/ 16 h 42"/>
                  <a:gd name="T18" fmla="*/ 4 w 20"/>
                  <a:gd name="T19" fmla="*/ 16 h 42"/>
                  <a:gd name="T20" fmla="*/ 12 w 20"/>
                  <a:gd name="T21" fmla="*/ 30 h 42"/>
                  <a:gd name="T22" fmla="*/ 16 w 20"/>
                  <a:gd name="T23" fmla="*/ 36 h 42"/>
                  <a:gd name="T24" fmla="*/ 16 w 20"/>
                  <a:gd name="T25" fmla="*/ 42 h 42"/>
                  <a:gd name="T26" fmla="*/ 16 w 20"/>
                  <a:gd name="T27" fmla="*/ 42 h 42"/>
                  <a:gd name="T28" fmla="*/ 20 w 20"/>
                  <a:gd name="T29" fmla="*/ 30 h 42"/>
                  <a:gd name="T30" fmla="*/ 20 w 20"/>
                  <a:gd name="T31" fmla="*/ 16 h 42"/>
                  <a:gd name="T32" fmla="*/ 18 w 20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42"/>
                  <a:gd name="T53" fmla="*/ 20 w 20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42">
                    <a:moveTo>
                      <a:pt x="18" y="0"/>
                    </a:moveTo>
                    <a:lnTo>
                      <a:pt x="18" y="0"/>
                    </a:lnTo>
                    <a:lnTo>
                      <a:pt x="14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4" y="16"/>
                    </a:lnTo>
                    <a:lnTo>
                      <a:pt x="12" y="30"/>
                    </a:lnTo>
                    <a:lnTo>
                      <a:pt x="16" y="36"/>
                    </a:lnTo>
                    <a:lnTo>
                      <a:pt x="16" y="42"/>
                    </a:lnTo>
                    <a:lnTo>
                      <a:pt x="20" y="30"/>
                    </a:lnTo>
                    <a:lnTo>
                      <a:pt x="20" y="16"/>
                    </a:lnTo>
                    <a:lnTo>
                      <a:pt x="18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</p:grpSp>
        <p:grpSp>
          <p:nvGrpSpPr>
            <p:cNvPr id="310381" name="Group 3181"/>
            <p:cNvGrpSpPr>
              <a:grpSpLocks/>
            </p:cNvGrpSpPr>
            <p:nvPr/>
          </p:nvGrpSpPr>
          <p:grpSpPr bwMode="auto">
            <a:xfrm>
              <a:off x="4912" y="1824"/>
              <a:ext cx="377" cy="480"/>
              <a:chOff x="4912" y="384"/>
              <a:chExt cx="377" cy="480"/>
            </a:xfrm>
          </p:grpSpPr>
          <p:sp>
            <p:nvSpPr>
              <p:cNvPr id="308489" name="AutoShape 1289"/>
              <p:cNvSpPr>
                <a:spLocks noChangeAspect="1" noChangeArrowheads="1" noTextEdit="1"/>
              </p:cNvSpPr>
              <p:nvPr/>
            </p:nvSpPr>
            <p:spPr bwMode="auto">
              <a:xfrm>
                <a:off x="4912" y="384"/>
                <a:ext cx="377" cy="4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8490" name="Freeform 1290"/>
              <p:cNvSpPr>
                <a:spLocks/>
              </p:cNvSpPr>
              <p:nvPr/>
            </p:nvSpPr>
            <p:spPr bwMode="auto">
              <a:xfrm>
                <a:off x="5118" y="802"/>
                <a:ext cx="131" cy="53"/>
              </a:xfrm>
              <a:custGeom>
                <a:avLst/>
                <a:gdLst/>
                <a:ahLst/>
                <a:cxnLst>
                  <a:cxn ang="0">
                    <a:pos x="0" y="39"/>
                  </a:cxn>
                  <a:cxn ang="0">
                    <a:pos x="0" y="39"/>
                  </a:cxn>
                  <a:cxn ang="0">
                    <a:pos x="31" y="29"/>
                  </a:cxn>
                  <a:cxn ang="0">
                    <a:pos x="53" y="21"/>
                  </a:cxn>
                  <a:cxn ang="0">
                    <a:pos x="68" y="15"/>
                  </a:cxn>
                  <a:cxn ang="0">
                    <a:pos x="68" y="15"/>
                  </a:cxn>
                  <a:cxn ang="0">
                    <a:pos x="70" y="13"/>
                  </a:cxn>
                  <a:cxn ang="0">
                    <a:pos x="72" y="9"/>
                  </a:cxn>
                  <a:cxn ang="0">
                    <a:pos x="75" y="7"/>
                  </a:cxn>
                  <a:cxn ang="0">
                    <a:pos x="79" y="4"/>
                  </a:cxn>
                  <a:cxn ang="0">
                    <a:pos x="79" y="4"/>
                  </a:cxn>
                  <a:cxn ang="0">
                    <a:pos x="90" y="3"/>
                  </a:cxn>
                  <a:cxn ang="0">
                    <a:pos x="103" y="2"/>
                  </a:cxn>
                  <a:cxn ang="0">
                    <a:pos x="120" y="1"/>
                  </a:cxn>
                  <a:cxn ang="0">
                    <a:pos x="155" y="6"/>
                  </a:cxn>
                  <a:cxn ang="0">
                    <a:pos x="155" y="6"/>
                  </a:cxn>
                  <a:cxn ang="0">
                    <a:pos x="156" y="7"/>
                  </a:cxn>
                  <a:cxn ang="0">
                    <a:pos x="159" y="8"/>
                  </a:cxn>
                  <a:cxn ang="0">
                    <a:pos x="162" y="8"/>
                  </a:cxn>
                  <a:cxn ang="0">
                    <a:pos x="162" y="8"/>
                  </a:cxn>
                  <a:cxn ang="0">
                    <a:pos x="167" y="8"/>
                  </a:cxn>
                  <a:cxn ang="0">
                    <a:pos x="172" y="6"/>
                  </a:cxn>
                  <a:cxn ang="0">
                    <a:pos x="178" y="3"/>
                  </a:cxn>
                  <a:cxn ang="0">
                    <a:pos x="178" y="3"/>
                  </a:cxn>
                  <a:cxn ang="0">
                    <a:pos x="182" y="2"/>
                  </a:cxn>
                  <a:cxn ang="0">
                    <a:pos x="187" y="1"/>
                  </a:cxn>
                  <a:cxn ang="0">
                    <a:pos x="191" y="0"/>
                  </a:cxn>
                  <a:cxn ang="0">
                    <a:pos x="191" y="0"/>
                  </a:cxn>
                  <a:cxn ang="0">
                    <a:pos x="194" y="1"/>
                  </a:cxn>
                  <a:cxn ang="0">
                    <a:pos x="196" y="2"/>
                  </a:cxn>
                  <a:cxn ang="0">
                    <a:pos x="198" y="3"/>
                  </a:cxn>
                  <a:cxn ang="0">
                    <a:pos x="194" y="9"/>
                  </a:cxn>
                  <a:cxn ang="0">
                    <a:pos x="194" y="9"/>
                  </a:cxn>
                  <a:cxn ang="0">
                    <a:pos x="189" y="10"/>
                  </a:cxn>
                  <a:cxn ang="0">
                    <a:pos x="186" y="13"/>
                  </a:cxn>
                  <a:cxn ang="0">
                    <a:pos x="181" y="16"/>
                  </a:cxn>
                  <a:cxn ang="0">
                    <a:pos x="181" y="16"/>
                  </a:cxn>
                  <a:cxn ang="0">
                    <a:pos x="172" y="24"/>
                  </a:cxn>
                  <a:cxn ang="0">
                    <a:pos x="162" y="29"/>
                  </a:cxn>
                  <a:cxn ang="0">
                    <a:pos x="162" y="29"/>
                  </a:cxn>
                  <a:cxn ang="0">
                    <a:pos x="156" y="30"/>
                  </a:cxn>
                  <a:cxn ang="0">
                    <a:pos x="146" y="30"/>
                  </a:cxn>
                  <a:cxn ang="0">
                    <a:pos x="136" y="30"/>
                  </a:cxn>
                  <a:cxn ang="0">
                    <a:pos x="129" y="30"/>
                  </a:cxn>
                  <a:cxn ang="0">
                    <a:pos x="129" y="30"/>
                  </a:cxn>
                  <a:cxn ang="0">
                    <a:pos x="123" y="32"/>
                  </a:cxn>
                  <a:cxn ang="0">
                    <a:pos x="115" y="32"/>
                  </a:cxn>
                  <a:cxn ang="0">
                    <a:pos x="103" y="30"/>
                  </a:cxn>
                  <a:cxn ang="0">
                    <a:pos x="31" y="68"/>
                  </a:cxn>
                  <a:cxn ang="0">
                    <a:pos x="0" y="39"/>
                  </a:cxn>
                </a:cxnLst>
                <a:rect l="0" t="0" r="r" b="b"/>
                <a:pathLst>
                  <a:path w="198" h="68">
                    <a:moveTo>
                      <a:pt x="0" y="39"/>
                    </a:moveTo>
                    <a:lnTo>
                      <a:pt x="0" y="39"/>
                    </a:lnTo>
                    <a:lnTo>
                      <a:pt x="31" y="29"/>
                    </a:lnTo>
                    <a:lnTo>
                      <a:pt x="53" y="21"/>
                    </a:lnTo>
                    <a:lnTo>
                      <a:pt x="68" y="15"/>
                    </a:lnTo>
                    <a:lnTo>
                      <a:pt x="68" y="15"/>
                    </a:lnTo>
                    <a:lnTo>
                      <a:pt x="70" y="13"/>
                    </a:lnTo>
                    <a:lnTo>
                      <a:pt x="72" y="9"/>
                    </a:lnTo>
                    <a:lnTo>
                      <a:pt x="75" y="7"/>
                    </a:lnTo>
                    <a:lnTo>
                      <a:pt x="79" y="4"/>
                    </a:lnTo>
                    <a:lnTo>
                      <a:pt x="79" y="4"/>
                    </a:lnTo>
                    <a:lnTo>
                      <a:pt x="90" y="3"/>
                    </a:lnTo>
                    <a:lnTo>
                      <a:pt x="103" y="2"/>
                    </a:lnTo>
                    <a:lnTo>
                      <a:pt x="120" y="1"/>
                    </a:lnTo>
                    <a:lnTo>
                      <a:pt x="155" y="6"/>
                    </a:lnTo>
                    <a:lnTo>
                      <a:pt x="155" y="6"/>
                    </a:lnTo>
                    <a:lnTo>
                      <a:pt x="156" y="7"/>
                    </a:lnTo>
                    <a:lnTo>
                      <a:pt x="159" y="8"/>
                    </a:lnTo>
                    <a:lnTo>
                      <a:pt x="162" y="8"/>
                    </a:lnTo>
                    <a:lnTo>
                      <a:pt x="162" y="8"/>
                    </a:lnTo>
                    <a:lnTo>
                      <a:pt x="167" y="8"/>
                    </a:lnTo>
                    <a:lnTo>
                      <a:pt x="172" y="6"/>
                    </a:lnTo>
                    <a:lnTo>
                      <a:pt x="178" y="3"/>
                    </a:lnTo>
                    <a:lnTo>
                      <a:pt x="178" y="3"/>
                    </a:lnTo>
                    <a:lnTo>
                      <a:pt x="182" y="2"/>
                    </a:lnTo>
                    <a:lnTo>
                      <a:pt x="187" y="1"/>
                    </a:lnTo>
                    <a:lnTo>
                      <a:pt x="191" y="0"/>
                    </a:lnTo>
                    <a:lnTo>
                      <a:pt x="191" y="0"/>
                    </a:lnTo>
                    <a:lnTo>
                      <a:pt x="194" y="1"/>
                    </a:lnTo>
                    <a:lnTo>
                      <a:pt x="196" y="2"/>
                    </a:lnTo>
                    <a:lnTo>
                      <a:pt x="198" y="3"/>
                    </a:lnTo>
                    <a:lnTo>
                      <a:pt x="194" y="9"/>
                    </a:lnTo>
                    <a:lnTo>
                      <a:pt x="194" y="9"/>
                    </a:lnTo>
                    <a:lnTo>
                      <a:pt x="189" y="10"/>
                    </a:lnTo>
                    <a:lnTo>
                      <a:pt x="186" y="13"/>
                    </a:lnTo>
                    <a:lnTo>
                      <a:pt x="181" y="16"/>
                    </a:lnTo>
                    <a:lnTo>
                      <a:pt x="181" y="16"/>
                    </a:lnTo>
                    <a:lnTo>
                      <a:pt x="172" y="24"/>
                    </a:lnTo>
                    <a:lnTo>
                      <a:pt x="162" y="29"/>
                    </a:lnTo>
                    <a:lnTo>
                      <a:pt x="162" y="29"/>
                    </a:lnTo>
                    <a:lnTo>
                      <a:pt x="156" y="30"/>
                    </a:lnTo>
                    <a:lnTo>
                      <a:pt x="146" y="30"/>
                    </a:lnTo>
                    <a:lnTo>
                      <a:pt x="136" y="30"/>
                    </a:lnTo>
                    <a:lnTo>
                      <a:pt x="129" y="30"/>
                    </a:lnTo>
                    <a:lnTo>
                      <a:pt x="129" y="30"/>
                    </a:lnTo>
                    <a:lnTo>
                      <a:pt x="123" y="32"/>
                    </a:lnTo>
                    <a:lnTo>
                      <a:pt x="115" y="32"/>
                    </a:lnTo>
                    <a:lnTo>
                      <a:pt x="103" y="30"/>
                    </a:lnTo>
                    <a:lnTo>
                      <a:pt x="31" y="68"/>
                    </a:lnTo>
                    <a:lnTo>
                      <a:pt x="0" y="39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8491" name="Freeform 1291"/>
              <p:cNvSpPr>
                <a:spLocks/>
              </p:cNvSpPr>
              <p:nvPr/>
            </p:nvSpPr>
            <p:spPr bwMode="auto">
              <a:xfrm>
                <a:off x="5005" y="474"/>
                <a:ext cx="54" cy="113"/>
              </a:xfrm>
              <a:custGeom>
                <a:avLst/>
                <a:gdLst/>
                <a:ahLst/>
                <a:cxnLst>
                  <a:cxn ang="0">
                    <a:pos x="75" y="1"/>
                  </a:cxn>
                  <a:cxn ang="0">
                    <a:pos x="75" y="1"/>
                  </a:cxn>
                  <a:cxn ang="0">
                    <a:pos x="72" y="1"/>
                  </a:cxn>
                  <a:cxn ang="0">
                    <a:pos x="67" y="0"/>
                  </a:cxn>
                  <a:cxn ang="0">
                    <a:pos x="61" y="1"/>
                  </a:cxn>
                  <a:cxn ang="0">
                    <a:pos x="55" y="2"/>
                  </a:cxn>
                  <a:cxn ang="0">
                    <a:pos x="49" y="6"/>
                  </a:cxn>
                  <a:cxn ang="0">
                    <a:pos x="42" y="11"/>
                  </a:cxn>
                  <a:cxn ang="0">
                    <a:pos x="38" y="18"/>
                  </a:cxn>
                  <a:cxn ang="0">
                    <a:pos x="38" y="18"/>
                  </a:cxn>
                  <a:cxn ang="0">
                    <a:pos x="29" y="32"/>
                  </a:cxn>
                  <a:cxn ang="0">
                    <a:pos x="23" y="45"/>
                  </a:cxn>
                  <a:cxn ang="0">
                    <a:pos x="19" y="53"/>
                  </a:cxn>
                  <a:cxn ang="0">
                    <a:pos x="15" y="59"/>
                  </a:cxn>
                  <a:cxn ang="0">
                    <a:pos x="15" y="59"/>
                  </a:cxn>
                  <a:cxn ang="0">
                    <a:pos x="21" y="54"/>
                  </a:cxn>
                  <a:cxn ang="0">
                    <a:pos x="26" y="50"/>
                  </a:cxn>
                  <a:cxn ang="0">
                    <a:pos x="31" y="44"/>
                  </a:cxn>
                  <a:cxn ang="0">
                    <a:pos x="31" y="44"/>
                  </a:cxn>
                  <a:cxn ang="0">
                    <a:pos x="28" y="52"/>
                  </a:cxn>
                  <a:cxn ang="0">
                    <a:pos x="25" y="61"/>
                  </a:cxn>
                  <a:cxn ang="0">
                    <a:pos x="19" y="71"/>
                  </a:cxn>
                  <a:cxn ang="0">
                    <a:pos x="19" y="71"/>
                  </a:cxn>
                  <a:cxn ang="0">
                    <a:pos x="14" y="77"/>
                  </a:cxn>
                  <a:cxn ang="0">
                    <a:pos x="10" y="84"/>
                  </a:cxn>
                  <a:cxn ang="0">
                    <a:pos x="5" y="99"/>
                  </a:cxn>
                  <a:cxn ang="0">
                    <a:pos x="1" y="116"/>
                  </a:cxn>
                  <a:cxn ang="0">
                    <a:pos x="0" y="123"/>
                  </a:cxn>
                  <a:cxn ang="0">
                    <a:pos x="0" y="128"/>
                  </a:cxn>
                  <a:cxn ang="0">
                    <a:pos x="0" y="128"/>
                  </a:cxn>
                  <a:cxn ang="0">
                    <a:pos x="2" y="147"/>
                  </a:cxn>
                  <a:cxn ang="0">
                    <a:pos x="65" y="128"/>
                  </a:cxn>
                  <a:cxn ang="0">
                    <a:pos x="65" y="128"/>
                  </a:cxn>
                  <a:cxn ang="0">
                    <a:pos x="66" y="123"/>
                  </a:cxn>
                  <a:cxn ang="0">
                    <a:pos x="68" y="112"/>
                  </a:cxn>
                  <a:cxn ang="0">
                    <a:pos x="70" y="106"/>
                  </a:cxn>
                  <a:cxn ang="0">
                    <a:pos x="70" y="100"/>
                  </a:cxn>
                  <a:cxn ang="0">
                    <a:pos x="70" y="95"/>
                  </a:cxn>
                  <a:cxn ang="0">
                    <a:pos x="67" y="91"/>
                  </a:cxn>
                  <a:cxn ang="0">
                    <a:pos x="67" y="91"/>
                  </a:cxn>
                  <a:cxn ang="0">
                    <a:pos x="65" y="85"/>
                  </a:cxn>
                  <a:cxn ang="0">
                    <a:pos x="64" y="78"/>
                  </a:cxn>
                  <a:cxn ang="0">
                    <a:pos x="64" y="70"/>
                  </a:cxn>
                  <a:cxn ang="0">
                    <a:pos x="64" y="63"/>
                  </a:cxn>
                  <a:cxn ang="0">
                    <a:pos x="66" y="54"/>
                  </a:cxn>
                  <a:cxn ang="0">
                    <a:pos x="67" y="46"/>
                  </a:cxn>
                  <a:cxn ang="0">
                    <a:pos x="71" y="40"/>
                  </a:cxn>
                  <a:cxn ang="0">
                    <a:pos x="73" y="37"/>
                  </a:cxn>
                  <a:cxn ang="0">
                    <a:pos x="73" y="37"/>
                  </a:cxn>
                  <a:cxn ang="0">
                    <a:pos x="78" y="31"/>
                  </a:cxn>
                  <a:cxn ang="0">
                    <a:pos x="80" y="25"/>
                  </a:cxn>
                  <a:cxn ang="0">
                    <a:pos x="81" y="19"/>
                  </a:cxn>
                  <a:cxn ang="0">
                    <a:pos x="80" y="13"/>
                  </a:cxn>
                  <a:cxn ang="0">
                    <a:pos x="78" y="5"/>
                  </a:cxn>
                  <a:cxn ang="0">
                    <a:pos x="75" y="1"/>
                  </a:cxn>
                  <a:cxn ang="0">
                    <a:pos x="75" y="1"/>
                  </a:cxn>
                </a:cxnLst>
                <a:rect l="0" t="0" r="r" b="b"/>
                <a:pathLst>
                  <a:path w="81" h="147">
                    <a:moveTo>
                      <a:pt x="75" y="1"/>
                    </a:moveTo>
                    <a:lnTo>
                      <a:pt x="75" y="1"/>
                    </a:lnTo>
                    <a:lnTo>
                      <a:pt x="72" y="1"/>
                    </a:lnTo>
                    <a:lnTo>
                      <a:pt x="67" y="0"/>
                    </a:lnTo>
                    <a:lnTo>
                      <a:pt x="61" y="1"/>
                    </a:lnTo>
                    <a:lnTo>
                      <a:pt x="55" y="2"/>
                    </a:lnTo>
                    <a:lnTo>
                      <a:pt x="49" y="6"/>
                    </a:lnTo>
                    <a:lnTo>
                      <a:pt x="42" y="11"/>
                    </a:lnTo>
                    <a:lnTo>
                      <a:pt x="38" y="18"/>
                    </a:lnTo>
                    <a:lnTo>
                      <a:pt x="38" y="18"/>
                    </a:lnTo>
                    <a:lnTo>
                      <a:pt x="29" y="32"/>
                    </a:lnTo>
                    <a:lnTo>
                      <a:pt x="23" y="45"/>
                    </a:lnTo>
                    <a:lnTo>
                      <a:pt x="19" y="53"/>
                    </a:lnTo>
                    <a:lnTo>
                      <a:pt x="15" y="59"/>
                    </a:lnTo>
                    <a:lnTo>
                      <a:pt x="15" y="59"/>
                    </a:lnTo>
                    <a:lnTo>
                      <a:pt x="21" y="54"/>
                    </a:lnTo>
                    <a:lnTo>
                      <a:pt x="26" y="50"/>
                    </a:lnTo>
                    <a:lnTo>
                      <a:pt x="31" y="44"/>
                    </a:lnTo>
                    <a:lnTo>
                      <a:pt x="31" y="44"/>
                    </a:lnTo>
                    <a:lnTo>
                      <a:pt x="28" y="52"/>
                    </a:lnTo>
                    <a:lnTo>
                      <a:pt x="25" y="61"/>
                    </a:lnTo>
                    <a:lnTo>
                      <a:pt x="19" y="71"/>
                    </a:lnTo>
                    <a:lnTo>
                      <a:pt x="19" y="71"/>
                    </a:lnTo>
                    <a:lnTo>
                      <a:pt x="14" y="77"/>
                    </a:lnTo>
                    <a:lnTo>
                      <a:pt x="10" y="84"/>
                    </a:lnTo>
                    <a:lnTo>
                      <a:pt x="5" y="99"/>
                    </a:lnTo>
                    <a:lnTo>
                      <a:pt x="1" y="116"/>
                    </a:lnTo>
                    <a:lnTo>
                      <a:pt x="0" y="123"/>
                    </a:lnTo>
                    <a:lnTo>
                      <a:pt x="0" y="128"/>
                    </a:lnTo>
                    <a:lnTo>
                      <a:pt x="0" y="128"/>
                    </a:lnTo>
                    <a:lnTo>
                      <a:pt x="2" y="147"/>
                    </a:lnTo>
                    <a:lnTo>
                      <a:pt x="65" y="128"/>
                    </a:lnTo>
                    <a:lnTo>
                      <a:pt x="65" y="128"/>
                    </a:lnTo>
                    <a:lnTo>
                      <a:pt x="66" y="123"/>
                    </a:lnTo>
                    <a:lnTo>
                      <a:pt x="68" y="112"/>
                    </a:lnTo>
                    <a:lnTo>
                      <a:pt x="70" y="106"/>
                    </a:lnTo>
                    <a:lnTo>
                      <a:pt x="70" y="100"/>
                    </a:lnTo>
                    <a:lnTo>
                      <a:pt x="70" y="95"/>
                    </a:lnTo>
                    <a:lnTo>
                      <a:pt x="67" y="91"/>
                    </a:lnTo>
                    <a:lnTo>
                      <a:pt x="67" y="91"/>
                    </a:lnTo>
                    <a:lnTo>
                      <a:pt x="65" y="85"/>
                    </a:lnTo>
                    <a:lnTo>
                      <a:pt x="64" y="78"/>
                    </a:lnTo>
                    <a:lnTo>
                      <a:pt x="64" y="70"/>
                    </a:lnTo>
                    <a:lnTo>
                      <a:pt x="64" y="63"/>
                    </a:lnTo>
                    <a:lnTo>
                      <a:pt x="66" y="54"/>
                    </a:lnTo>
                    <a:lnTo>
                      <a:pt x="67" y="46"/>
                    </a:lnTo>
                    <a:lnTo>
                      <a:pt x="71" y="40"/>
                    </a:lnTo>
                    <a:lnTo>
                      <a:pt x="73" y="37"/>
                    </a:lnTo>
                    <a:lnTo>
                      <a:pt x="73" y="37"/>
                    </a:lnTo>
                    <a:lnTo>
                      <a:pt x="78" y="31"/>
                    </a:lnTo>
                    <a:lnTo>
                      <a:pt x="80" y="25"/>
                    </a:lnTo>
                    <a:lnTo>
                      <a:pt x="81" y="19"/>
                    </a:lnTo>
                    <a:lnTo>
                      <a:pt x="80" y="13"/>
                    </a:lnTo>
                    <a:lnTo>
                      <a:pt x="78" y="5"/>
                    </a:lnTo>
                    <a:lnTo>
                      <a:pt x="75" y="1"/>
                    </a:lnTo>
                    <a:lnTo>
                      <a:pt x="75" y="1"/>
                    </a:lnTo>
                    <a:close/>
                  </a:path>
                </a:pathLst>
              </a:custGeom>
              <a:solidFill>
                <a:srgbClr val="FFFF9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8492" name="Freeform 1292"/>
              <p:cNvSpPr>
                <a:spLocks/>
              </p:cNvSpPr>
              <p:nvPr/>
            </p:nvSpPr>
            <p:spPr bwMode="auto">
              <a:xfrm>
                <a:off x="4949" y="570"/>
                <a:ext cx="192" cy="289"/>
              </a:xfrm>
              <a:custGeom>
                <a:avLst/>
                <a:gdLst/>
                <a:ahLst/>
                <a:cxnLst>
                  <a:cxn ang="0">
                    <a:pos x="120" y="5"/>
                  </a:cxn>
                  <a:cxn ang="0">
                    <a:pos x="85" y="18"/>
                  </a:cxn>
                  <a:cxn ang="0">
                    <a:pos x="69" y="23"/>
                  </a:cxn>
                  <a:cxn ang="0">
                    <a:pos x="45" y="27"/>
                  </a:cxn>
                  <a:cxn ang="0">
                    <a:pos x="34" y="33"/>
                  </a:cxn>
                  <a:cxn ang="0">
                    <a:pos x="26" y="44"/>
                  </a:cxn>
                  <a:cxn ang="0">
                    <a:pos x="0" y="92"/>
                  </a:cxn>
                  <a:cxn ang="0">
                    <a:pos x="2" y="97"/>
                  </a:cxn>
                  <a:cxn ang="0">
                    <a:pos x="13" y="117"/>
                  </a:cxn>
                  <a:cxn ang="0">
                    <a:pos x="27" y="131"/>
                  </a:cxn>
                  <a:cxn ang="0">
                    <a:pos x="49" y="147"/>
                  </a:cxn>
                  <a:cxn ang="0">
                    <a:pos x="55" y="172"/>
                  </a:cxn>
                  <a:cxn ang="0">
                    <a:pos x="65" y="211"/>
                  </a:cxn>
                  <a:cxn ang="0">
                    <a:pos x="74" y="238"/>
                  </a:cxn>
                  <a:cxn ang="0">
                    <a:pos x="80" y="258"/>
                  </a:cxn>
                  <a:cxn ang="0">
                    <a:pos x="81" y="273"/>
                  </a:cxn>
                  <a:cxn ang="0">
                    <a:pos x="84" y="321"/>
                  </a:cxn>
                  <a:cxn ang="0">
                    <a:pos x="81" y="351"/>
                  </a:cxn>
                  <a:cxn ang="0">
                    <a:pos x="78" y="362"/>
                  </a:cxn>
                  <a:cxn ang="0">
                    <a:pos x="289" y="375"/>
                  </a:cxn>
                  <a:cxn ang="0">
                    <a:pos x="285" y="364"/>
                  </a:cxn>
                  <a:cxn ang="0">
                    <a:pos x="272" y="325"/>
                  </a:cxn>
                  <a:cxn ang="0">
                    <a:pos x="267" y="296"/>
                  </a:cxn>
                  <a:cxn ang="0">
                    <a:pos x="268" y="283"/>
                  </a:cxn>
                  <a:cxn ang="0">
                    <a:pos x="270" y="273"/>
                  </a:cxn>
                  <a:cxn ang="0">
                    <a:pos x="269" y="263"/>
                  </a:cxn>
                  <a:cxn ang="0">
                    <a:pos x="267" y="259"/>
                  </a:cxn>
                  <a:cxn ang="0">
                    <a:pos x="263" y="259"/>
                  </a:cxn>
                  <a:cxn ang="0">
                    <a:pos x="262" y="253"/>
                  </a:cxn>
                  <a:cxn ang="0">
                    <a:pos x="263" y="243"/>
                  </a:cxn>
                  <a:cxn ang="0">
                    <a:pos x="270" y="232"/>
                  </a:cxn>
                  <a:cxn ang="0">
                    <a:pos x="281" y="221"/>
                  </a:cxn>
                  <a:cxn ang="0">
                    <a:pos x="286" y="211"/>
                  </a:cxn>
                  <a:cxn ang="0">
                    <a:pos x="286" y="201"/>
                  </a:cxn>
                  <a:cxn ang="0">
                    <a:pos x="285" y="195"/>
                  </a:cxn>
                  <a:cxn ang="0">
                    <a:pos x="275" y="178"/>
                  </a:cxn>
                  <a:cxn ang="0">
                    <a:pos x="262" y="162"/>
                  </a:cxn>
                  <a:cxn ang="0">
                    <a:pos x="246" y="150"/>
                  </a:cxn>
                  <a:cxn ang="0">
                    <a:pos x="244" y="149"/>
                  </a:cxn>
                  <a:cxn ang="0">
                    <a:pos x="239" y="143"/>
                  </a:cxn>
                  <a:cxn ang="0">
                    <a:pos x="235" y="135"/>
                  </a:cxn>
                  <a:cxn ang="0">
                    <a:pos x="235" y="130"/>
                  </a:cxn>
                  <a:cxn ang="0">
                    <a:pos x="241" y="124"/>
                  </a:cxn>
                  <a:cxn ang="0">
                    <a:pos x="246" y="114"/>
                  </a:cxn>
                  <a:cxn ang="0">
                    <a:pos x="244" y="98"/>
                  </a:cxn>
                  <a:cxn ang="0">
                    <a:pos x="241" y="90"/>
                  </a:cxn>
                  <a:cxn ang="0">
                    <a:pos x="237" y="79"/>
                  </a:cxn>
                  <a:cxn ang="0">
                    <a:pos x="239" y="68"/>
                  </a:cxn>
                  <a:cxn ang="0">
                    <a:pos x="241" y="55"/>
                  </a:cxn>
                  <a:cxn ang="0">
                    <a:pos x="240" y="52"/>
                  </a:cxn>
                  <a:cxn ang="0">
                    <a:pos x="208" y="30"/>
                  </a:cxn>
                  <a:cxn ang="0">
                    <a:pos x="171" y="9"/>
                  </a:cxn>
                  <a:cxn ang="0">
                    <a:pos x="152" y="1"/>
                  </a:cxn>
                  <a:cxn ang="0">
                    <a:pos x="134" y="0"/>
                  </a:cxn>
                  <a:cxn ang="0">
                    <a:pos x="120" y="5"/>
                  </a:cxn>
                </a:cxnLst>
                <a:rect l="0" t="0" r="r" b="b"/>
                <a:pathLst>
                  <a:path w="289" h="375">
                    <a:moveTo>
                      <a:pt x="120" y="5"/>
                    </a:moveTo>
                    <a:lnTo>
                      <a:pt x="120" y="5"/>
                    </a:lnTo>
                    <a:lnTo>
                      <a:pt x="101" y="12"/>
                    </a:lnTo>
                    <a:lnTo>
                      <a:pt x="85" y="18"/>
                    </a:lnTo>
                    <a:lnTo>
                      <a:pt x="69" y="23"/>
                    </a:lnTo>
                    <a:lnTo>
                      <a:pt x="69" y="23"/>
                    </a:lnTo>
                    <a:lnTo>
                      <a:pt x="56" y="25"/>
                    </a:lnTo>
                    <a:lnTo>
                      <a:pt x="45" y="27"/>
                    </a:lnTo>
                    <a:lnTo>
                      <a:pt x="40" y="30"/>
                    </a:lnTo>
                    <a:lnTo>
                      <a:pt x="34" y="33"/>
                    </a:lnTo>
                    <a:lnTo>
                      <a:pt x="30" y="38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2" y="97"/>
                    </a:lnTo>
                    <a:lnTo>
                      <a:pt x="8" y="109"/>
                    </a:lnTo>
                    <a:lnTo>
                      <a:pt x="13" y="117"/>
                    </a:lnTo>
                    <a:lnTo>
                      <a:pt x="20" y="124"/>
                    </a:lnTo>
                    <a:lnTo>
                      <a:pt x="27" y="131"/>
                    </a:lnTo>
                    <a:lnTo>
                      <a:pt x="36" y="137"/>
                    </a:lnTo>
                    <a:lnTo>
                      <a:pt x="49" y="147"/>
                    </a:lnTo>
                    <a:lnTo>
                      <a:pt x="49" y="147"/>
                    </a:lnTo>
                    <a:lnTo>
                      <a:pt x="55" y="172"/>
                    </a:lnTo>
                    <a:lnTo>
                      <a:pt x="60" y="193"/>
                    </a:lnTo>
                    <a:lnTo>
                      <a:pt x="65" y="211"/>
                    </a:lnTo>
                    <a:lnTo>
                      <a:pt x="65" y="211"/>
                    </a:lnTo>
                    <a:lnTo>
                      <a:pt x="74" y="238"/>
                    </a:lnTo>
                    <a:lnTo>
                      <a:pt x="78" y="250"/>
                    </a:lnTo>
                    <a:lnTo>
                      <a:pt x="80" y="258"/>
                    </a:lnTo>
                    <a:lnTo>
                      <a:pt x="80" y="258"/>
                    </a:lnTo>
                    <a:lnTo>
                      <a:pt x="81" y="273"/>
                    </a:lnTo>
                    <a:lnTo>
                      <a:pt x="84" y="304"/>
                    </a:lnTo>
                    <a:lnTo>
                      <a:pt x="84" y="321"/>
                    </a:lnTo>
                    <a:lnTo>
                      <a:pt x="84" y="337"/>
                    </a:lnTo>
                    <a:lnTo>
                      <a:pt x="81" y="351"/>
                    </a:lnTo>
                    <a:lnTo>
                      <a:pt x="79" y="357"/>
                    </a:lnTo>
                    <a:lnTo>
                      <a:pt x="78" y="362"/>
                    </a:lnTo>
                    <a:lnTo>
                      <a:pt x="71" y="375"/>
                    </a:lnTo>
                    <a:lnTo>
                      <a:pt x="289" y="375"/>
                    </a:lnTo>
                    <a:lnTo>
                      <a:pt x="289" y="375"/>
                    </a:lnTo>
                    <a:lnTo>
                      <a:pt x="285" y="364"/>
                    </a:lnTo>
                    <a:lnTo>
                      <a:pt x="276" y="339"/>
                    </a:lnTo>
                    <a:lnTo>
                      <a:pt x="272" y="325"/>
                    </a:lnTo>
                    <a:lnTo>
                      <a:pt x="269" y="310"/>
                    </a:lnTo>
                    <a:lnTo>
                      <a:pt x="267" y="296"/>
                    </a:lnTo>
                    <a:lnTo>
                      <a:pt x="267" y="289"/>
                    </a:lnTo>
                    <a:lnTo>
                      <a:pt x="268" y="283"/>
                    </a:lnTo>
                    <a:lnTo>
                      <a:pt x="268" y="283"/>
                    </a:lnTo>
                    <a:lnTo>
                      <a:pt x="270" y="273"/>
                    </a:lnTo>
                    <a:lnTo>
                      <a:pt x="270" y="266"/>
                    </a:lnTo>
                    <a:lnTo>
                      <a:pt x="269" y="263"/>
                    </a:lnTo>
                    <a:lnTo>
                      <a:pt x="268" y="260"/>
                    </a:lnTo>
                    <a:lnTo>
                      <a:pt x="267" y="259"/>
                    </a:lnTo>
                    <a:lnTo>
                      <a:pt x="265" y="259"/>
                    </a:lnTo>
                    <a:lnTo>
                      <a:pt x="263" y="259"/>
                    </a:lnTo>
                    <a:lnTo>
                      <a:pt x="263" y="259"/>
                    </a:lnTo>
                    <a:lnTo>
                      <a:pt x="262" y="253"/>
                    </a:lnTo>
                    <a:lnTo>
                      <a:pt x="262" y="247"/>
                    </a:lnTo>
                    <a:lnTo>
                      <a:pt x="263" y="243"/>
                    </a:lnTo>
                    <a:lnTo>
                      <a:pt x="266" y="238"/>
                    </a:lnTo>
                    <a:lnTo>
                      <a:pt x="270" y="232"/>
                    </a:lnTo>
                    <a:lnTo>
                      <a:pt x="275" y="226"/>
                    </a:lnTo>
                    <a:lnTo>
                      <a:pt x="281" y="221"/>
                    </a:lnTo>
                    <a:lnTo>
                      <a:pt x="285" y="215"/>
                    </a:lnTo>
                    <a:lnTo>
                      <a:pt x="286" y="211"/>
                    </a:lnTo>
                    <a:lnTo>
                      <a:pt x="287" y="207"/>
                    </a:lnTo>
                    <a:lnTo>
                      <a:pt x="286" y="201"/>
                    </a:lnTo>
                    <a:lnTo>
                      <a:pt x="285" y="195"/>
                    </a:lnTo>
                    <a:lnTo>
                      <a:pt x="285" y="195"/>
                    </a:lnTo>
                    <a:lnTo>
                      <a:pt x="281" y="186"/>
                    </a:lnTo>
                    <a:lnTo>
                      <a:pt x="275" y="178"/>
                    </a:lnTo>
                    <a:lnTo>
                      <a:pt x="269" y="169"/>
                    </a:lnTo>
                    <a:lnTo>
                      <a:pt x="262" y="162"/>
                    </a:lnTo>
                    <a:lnTo>
                      <a:pt x="252" y="153"/>
                    </a:lnTo>
                    <a:lnTo>
                      <a:pt x="246" y="150"/>
                    </a:lnTo>
                    <a:lnTo>
                      <a:pt x="246" y="150"/>
                    </a:lnTo>
                    <a:lnTo>
                      <a:pt x="244" y="149"/>
                    </a:lnTo>
                    <a:lnTo>
                      <a:pt x="240" y="146"/>
                    </a:lnTo>
                    <a:lnTo>
                      <a:pt x="239" y="143"/>
                    </a:lnTo>
                    <a:lnTo>
                      <a:pt x="236" y="140"/>
                    </a:lnTo>
                    <a:lnTo>
                      <a:pt x="235" y="135"/>
                    </a:lnTo>
                    <a:lnTo>
                      <a:pt x="235" y="130"/>
                    </a:lnTo>
                    <a:lnTo>
                      <a:pt x="235" y="130"/>
                    </a:lnTo>
                    <a:lnTo>
                      <a:pt x="239" y="128"/>
                    </a:lnTo>
                    <a:lnTo>
                      <a:pt x="241" y="124"/>
                    </a:lnTo>
                    <a:lnTo>
                      <a:pt x="243" y="120"/>
                    </a:lnTo>
                    <a:lnTo>
                      <a:pt x="246" y="114"/>
                    </a:lnTo>
                    <a:lnTo>
                      <a:pt x="247" y="107"/>
                    </a:lnTo>
                    <a:lnTo>
                      <a:pt x="244" y="98"/>
                    </a:lnTo>
                    <a:lnTo>
                      <a:pt x="241" y="90"/>
                    </a:lnTo>
                    <a:lnTo>
                      <a:pt x="241" y="90"/>
                    </a:lnTo>
                    <a:lnTo>
                      <a:pt x="237" y="84"/>
                    </a:lnTo>
                    <a:lnTo>
                      <a:pt x="237" y="79"/>
                    </a:lnTo>
                    <a:lnTo>
                      <a:pt x="237" y="74"/>
                    </a:lnTo>
                    <a:lnTo>
                      <a:pt x="239" y="68"/>
                    </a:lnTo>
                    <a:lnTo>
                      <a:pt x="241" y="58"/>
                    </a:lnTo>
                    <a:lnTo>
                      <a:pt x="241" y="55"/>
                    </a:lnTo>
                    <a:lnTo>
                      <a:pt x="240" y="52"/>
                    </a:lnTo>
                    <a:lnTo>
                      <a:pt x="240" y="52"/>
                    </a:lnTo>
                    <a:lnTo>
                      <a:pt x="223" y="39"/>
                    </a:lnTo>
                    <a:lnTo>
                      <a:pt x="208" y="30"/>
                    </a:lnTo>
                    <a:lnTo>
                      <a:pt x="190" y="18"/>
                    </a:lnTo>
                    <a:lnTo>
                      <a:pt x="171" y="9"/>
                    </a:lnTo>
                    <a:lnTo>
                      <a:pt x="162" y="5"/>
                    </a:lnTo>
                    <a:lnTo>
                      <a:pt x="152" y="1"/>
                    </a:lnTo>
                    <a:lnTo>
                      <a:pt x="144" y="0"/>
                    </a:lnTo>
                    <a:lnTo>
                      <a:pt x="134" y="0"/>
                    </a:lnTo>
                    <a:lnTo>
                      <a:pt x="127" y="1"/>
                    </a:lnTo>
                    <a:lnTo>
                      <a:pt x="120" y="5"/>
                    </a:lnTo>
                    <a:lnTo>
                      <a:pt x="120" y="5"/>
                    </a:lnTo>
                    <a:close/>
                  </a:path>
                </a:pathLst>
              </a:custGeom>
              <a:solidFill>
                <a:srgbClr val="66CC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8493" name="Freeform 1293"/>
              <p:cNvSpPr>
                <a:spLocks/>
              </p:cNvSpPr>
              <p:nvPr/>
            </p:nvSpPr>
            <p:spPr bwMode="auto">
              <a:xfrm>
                <a:off x="5033" y="481"/>
                <a:ext cx="124" cy="138"/>
              </a:xfrm>
              <a:custGeom>
                <a:avLst/>
                <a:gdLst/>
                <a:ahLst/>
                <a:cxnLst>
                  <a:cxn ang="0">
                    <a:pos x="5" y="125"/>
                  </a:cxn>
                  <a:cxn ang="0">
                    <a:pos x="17" y="110"/>
                  </a:cxn>
                  <a:cxn ang="0">
                    <a:pos x="21" y="102"/>
                  </a:cxn>
                  <a:cxn ang="0">
                    <a:pos x="43" y="60"/>
                  </a:cxn>
                  <a:cxn ang="0">
                    <a:pos x="46" y="48"/>
                  </a:cxn>
                  <a:cxn ang="0">
                    <a:pos x="47" y="30"/>
                  </a:cxn>
                  <a:cxn ang="0">
                    <a:pos x="52" y="18"/>
                  </a:cxn>
                  <a:cxn ang="0">
                    <a:pos x="56" y="15"/>
                  </a:cxn>
                  <a:cxn ang="0">
                    <a:pos x="62" y="15"/>
                  </a:cxn>
                  <a:cxn ang="0">
                    <a:pos x="68" y="17"/>
                  </a:cxn>
                  <a:cxn ang="0">
                    <a:pos x="74" y="23"/>
                  </a:cxn>
                  <a:cxn ang="0">
                    <a:pos x="76" y="30"/>
                  </a:cxn>
                  <a:cxn ang="0">
                    <a:pos x="76" y="32"/>
                  </a:cxn>
                  <a:cxn ang="0">
                    <a:pos x="76" y="35"/>
                  </a:cxn>
                  <a:cxn ang="0">
                    <a:pos x="77" y="37"/>
                  </a:cxn>
                  <a:cxn ang="0">
                    <a:pos x="84" y="38"/>
                  </a:cxn>
                  <a:cxn ang="0">
                    <a:pos x="87" y="37"/>
                  </a:cxn>
                  <a:cxn ang="0">
                    <a:pos x="102" y="28"/>
                  </a:cxn>
                  <a:cxn ang="0">
                    <a:pos x="123" y="19"/>
                  </a:cxn>
                  <a:cxn ang="0">
                    <a:pos x="129" y="18"/>
                  </a:cxn>
                  <a:cxn ang="0">
                    <a:pos x="141" y="12"/>
                  </a:cxn>
                  <a:cxn ang="0">
                    <a:pos x="146" y="6"/>
                  </a:cxn>
                  <a:cxn ang="0">
                    <a:pos x="156" y="0"/>
                  </a:cxn>
                  <a:cxn ang="0">
                    <a:pos x="166" y="3"/>
                  </a:cxn>
                  <a:cxn ang="0">
                    <a:pos x="175" y="10"/>
                  </a:cxn>
                  <a:cxn ang="0">
                    <a:pos x="182" y="15"/>
                  </a:cxn>
                  <a:cxn ang="0">
                    <a:pos x="187" y="18"/>
                  </a:cxn>
                  <a:cxn ang="0">
                    <a:pos x="187" y="31"/>
                  </a:cxn>
                  <a:cxn ang="0">
                    <a:pos x="184" y="47"/>
                  </a:cxn>
                  <a:cxn ang="0">
                    <a:pos x="182" y="52"/>
                  </a:cxn>
                  <a:cxn ang="0">
                    <a:pos x="167" y="74"/>
                  </a:cxn>
                  <a:cxn ang="0">
                    <a:pos x="166" y="84"/>
                  </a:cxn>
                  <a:cxn ang="0">
                    <a:pos x="165" y="97"/>
                  </a:cxn>
                  <a:cxn ang="0">
                    <a:pos x="165" y="100"/>
                  </a:cxn>
                  <a:cxn ang="0">
                    <a:pos x="160" y="103"/>
                  </a:cxn>
                  <a:cxn ang="0">
                    <a:pos x="154" y="102"/>
                  </a:cxn>
                  <a:cxn ang="0">
                    <a:pos x="150" y="112"/>
                  </a:cxn>
                  <a:cxn ang="0">
                    <a:pos x="142" y="113"/>
                  </a:cxn>
                  <a:cxn ang="0">
                    <a:pos x="142" y="121"/>
                  </a:cxn>
                  <a:cxn ang="0">
                    <a:pos x="140" y="123"/>
                  </a:cxn>
                  <a:cxn ang="0">
                    <a:pos x="131" y="128"/>
                  </a:cxn>
                  <a:cxn ang="0">
                    <a:pos x="128" y="134"/>
                  </a:cxn>
                  <a:cxn ang="0">
                    <a:pos x="123" y="142"/>
                  </a:cxn>
                  <a:cxn ang="0">
                    <a:pos x="118" y="142"/>
                  </a:cxn>
                  <a:cxn ang="0">
                    <a:pos x="107" y="139"/>
                  </a:cxn>
                  <a:cxn ang="0">
                    <a:pos x="95" y="128"/>
                  </a:cxn>
                  <a:cxn ang="0">
                    <a:pos x="92" y="136"/>
                  </a:cxn>
                  <a:cxn ang="0">
                    <a:pos x="90" y="145"/>
                  </a:cxn>
                  <a:cxn ang="0">
                    <a:pos x="89" y="152"/>
                  </a:cxn>
                  <a:cxn ang="0">
                    <a:pos x="94" y="159"/>
                  </a:cxn>
                  <a:cxn ang="0">
                    <a:pos x="98" y="167"/>
                  </a:cxn>
                  <a:cxn ang="0">
                    <a:pos x="98" y="169"/>
                  </a:cxn>
                  <a:cxn ang="0">
                    <a:pos x="92" y="174"/>
                  </a:cxn>
                  <a:cxn ang="0">
                    <a:pos x="81" y="178"/>
                  </a:cxn>
                  <a:cxn ang="0">
                    <a:pos x="64" y="178"/>
                  </a:cxn>
                  <a:cxn ang="0">
                    <a:pos x="53" y="175"/>
                  </a:cxn>
                  <a:cxn ang="0">
                    <a:pos x="30" y="164"/>
                  </a:cxn>
                  <a:cxn ang="0">
                    <a:pos x="11" y="147"/>
                  </a:cxn>
                  <a:cxn ang="0">
                    <a:pos x="1" y="133"/>
                  </a:cxn>
                  <a:cxn ang="0">
                    <a:pos x="0" y="127"/>
                  </a:cxn>
                  <a:cxn ang="0">
                    <a:pos x="5" y="125"/>
                  </a:cxn>
                </a:cxnLst>
                <a:rect l="0" t="0" r="r" b="b"/>
                <a:pathLst>
                  <a:path w="188" h="179">
                    <a:moveTo>
                      <a:pt x="5" y="125"/>
                    </a:moveTo>
                    <a:lnTo>
                      <a:pt x="5" y="125"/>
                    </a:lnTo>
                    <a:lnTo>
                      <a:pt x="11" y="117"/>
                    </a:lnTo>
                    <a:lnTo>
                      <a:pt x="17" y="110"/>
                    </a:lnTo>
                    <a:lnTo>
                      <a:pt x="21" y="102"/>
                    </a:lnTo>
                    <a:lnTo>
                      <a:pt x="21" y="102"/>
                    </a:lnTo>
                    <a:lnTo>
                      <a:pt x="43" y="60"/>
                    </a:lnTo>
                    <a:lnTo>
                      <a:pt x="43" y="60"/>
                    </a:lnTo>
                    <a:lnTo>
                      <a:pt x="46" y="48"/>
                    </a:lnTo>
                    <a:lnTo>
                      <a:pt x="46" y="48"/>
                    </a:lnTo>
                    <a:lnTo>
                      <a:pt x="46" y="43"/>
                    </a:lnTo>
                    <a:lnTo>
                      <a:pt x="47" y="30"/>
                    </a:lnTo>
                    <a:lnTo>
                      <a:pt x="49" y="24"/>
                    </a:lnTo>
                    <a:lnTo>
                      <a:pt x="52" y="18"/>
                    </a:lnTo>
                    <a:lnTo>
                      <a:pt x="53" y="16"/>
                    </a:lnTo>
                    <a:lnTo>
                      <a:pt x="56" y="15"/>
                    </a:lnTo>
                    <a:lnTo>
                      <a:pt x="59" y="15"/>
                    </a:lnTo>
                    <a:lnTo>
                      <a:pt x="62" y="15"/>
                    </a:lnTo>
                    <a:lnTo>
                      <a:pt x="62" y="15"/>
                    </a:lnTo>
                    <a:lnTo>
                      <a:pt x="68" y="17"/>
                    </a:lnTo>
                    <a:lnTo>
                      <a:pt x="71" y="19"/>
                    </a:lnTo>
                    <a:lnTo>
                      <a:pt x="74" y="23"/>
                    </a:lnTo>
                    <a:lnTo>
                      <a:pt x="76" y="25"/>
                    </a:lnTo>
                    <a:lnTo>
                      <a:pt x="76" y="30"/>
                    </a:lnTo>
                    <a:lnTo>
                      <a:pt x="76" y="32"/>
                    </a:lnTo>
                    <a:lnTo>
                      <a:pt x="76" y="32"/>
                    </a:lnTo>
                    <a:lnTo>
                      <a:pt x="76" y="34"/>
                    </a:lnTo>
                    <a:lnTo>
                      <a:pt x="76" y="35"/>
                    </a:lnTo>
                    <a:lnTo>
                      <a:pt x="77" y="37"/>
                    </a:lnTo>
                    <a:lnTo>
                      <a:pt x="77" y="37"/>
                    </a:lnTo>
                    <a:lnTo>
                      <a:pt x="82" y="38"/>
                    </a:lnTo>
                    <a:lnTo>
                      <a:pt x="84" y="38"/>
                    </a:lnTo>
                    <a:lnTo>
                      <a:pt x="87" y="37"/>
                    </a:lnTo>
                    <a:lnTo>
                      <a:pt x="87" y="37"/>
                    </a:lnTo>
                    <a:lnTo>
                      <a:pt x="92" y="34"/>
                    </a:lnTo>
                    <a:lnTo>
                      <a:pt x="102" y="28"/>
                    </a:lnTo>
                    <a:lnTo>
                      <a:pt x="114" y="23"/>
                    </a:lnTo>
                    <a:lnTo>
                      <a:pt x="123" y="19"/>
                    </a:lnTo>
                    <a:lnTo>
                      <a:pt x="123" y="19"/>
                    </a:lnTo>
                    <a:lnTo>
                      <a:pt x="129" y="18"/>
                    </a:lnTo>
                    <a:lnTo>
                      <a:pt x="136" y="16"/>
                    </a:lnTo>
                    <a:lnTo>
                      <a:pt x="141" y="12"/>
                    </a:lnTo>
                    <a:lnTo>
                      <a:pt x="146" y="6"/>
                    </a:lnTo>
                    <a:lnTo>
                      <a:pt x="146" y="6"/>
                    </a:lnTo>
                    <a:lnTo>
                      <a:pt x="152" y="3"/>
                    </a:lnTo>
                    <a:lnTo>
                      <a:pt x="156" y="0"/>
                    </a:lnTo>
                    <a:lnTo>
                      <a:pt x="161" y="0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75" y="10"/>
                    </a:lnTo>
                    <a:lnTo>
                      <a:pt x="182" y="15"/>
                    </a:lnTo>
                    <a:lnTo>
                      <a:pt x="182" y="15"/>
                    </a:lnTo>
                    <a:lnTo>
                      <a:pt x="185" y="16"/>
                    </a:lnTo>
                    <a:lnTo>
                      <a:pt x="187" y="18"/>
                    </a:lnTo>
                    <a:lnTo>
                      <a:pt x="188" y="23"/>
                    </a:lnTo>
                    <a:lnTo>
                      <a:pt x="187" y="31"/>
                    </a:lnTo>
                    <a:lnTo>
                      <a:pt x="187" y="31"/>
                    </a:lnTo>
                    <a:lnTo>
                      <a:pt x="184" y="47"/>
                    </a:lnTo>
                    <a:lnTo>
                      <a:pt x="182" y="52"/>
                    </a:lnTo>
                    <a:lnTo>
                      <a:pt x="182" y="52"/>
                    </a:lnTo>
                    <a:lnTo>
                      <a:pt x="176" y="62"/>
                    </a:lnTo>
                    <a:lnTo>
                      <a:pt x="167" y="74"/>
                    </a:lnTo>
                    <a:lnTo>
                      <a:pt x="167" y="74"/>
                    </a:lnTo>
                    <a:lnTo>
                      <a:pt x="166" y="84"/>
                    </a:lnTo>
                    <a:lnTo>
                      <a:pt x="165" y="91"/>
                    </a:lnTo>
                    <a:lnTo>
                      <a:pt x="165" y="97"/>
                    </a:lnTo>
                    <a:lnTo>
                      <a:pt x="165" y="97"/>
                    </a:lnTo>
                    <a:lnTo>
                      <a:pt x="165" y="100"/>
                    </a:lnTo>
                    <a:lnTo>
                      <a:pt x="162" y="102"/>
                    </a:lnTo>
                    <a:lnTo>
                      <a:pt x="160" y="103"/>
                    </a:lnTo>
                    <a:lnTo>
                      <a:pt x="154" y="102"/>
                    </a:lnTo>
                    <a:lnTo>
                      <a:pt x="154" y="102"/>
                    </a:lnTo>
                    <a:lnTo>
                      <a:pt x="150" y="112"/>
                    </a:lnTo>
                    <a:lnTo>
                      <a:pt x="150" y="112"/>
                    </a:lnTo>
                    <a:lnTo>
                      <a:pt x="142" y="113"/>
                    </a:lnTo>
                    <a:lnTo>
                      <a:pt x="142" y="113"/>
                    </a:lnTo>
                    <a:lnTo>
                      <a:pt x="142" y="116"/>
                    </a:lnTo>
                    <a:lnTo>
                      <a:pt x="142" y="121"/>
                    </a:lnTo>
                    <a:lnTo>
                      <a:pt x="140" y="123"/>
                    </a:lnTo>
                    <a:lnTo>
                      <a:pt x="140" y="123"/>
                    </a:lnTo>
                    <a:lnTo>
                      <a:pt x="135" y="126"/>
                    </a:lnTo>
                    <a:lnTo>
                      <a:pt x="131" y="128"/>
                    </a:lnTo>
                    <a:lnTo>
                      <a:pt x="131" y="128"/>
                    </a:lnTo>
                    <a:lnTo>
                      <a:pt x="128" y="134"/>
                    </a:lnTo>
                    <a:lnTo>
                      <a:pt x="126" y="139"/>
                    </a:lnTo>
                    <a:lnTo>
                      <a:pt x="123" y="142"/>
                    </a:lnTo>
                    <a:lnTo>
                      <a:pt x="123" y="142"/>
                    </a:lnTo>
                    <a:lnTo>
                      <a:pt x="118" y="142"/>
                    </a:lnTo>
                    <a:lnTo>
                      <a:pt x="113" y="142"/>
                    </a:lnTo>
                    <a:lnTo>
                      <a:pt x="107" y="139"/>
                    </a:lnTo>
                    <a:lnTo>
                      <a:pt x="102" y="135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2" y="136"/>
                    </a:lnTo>
                    <a:lnTo>
                      <a:pt x="92" y="136"/>
                    </a:lnTo>
                    <a:lnTo>
                      <a:pt x="90" y="145"/>
                    </a:lnTo>
                    <a:lnTo>
                      <a:pt x="89" y="149"/>
                    </a:lnTo>
                    <a:lnTo>
                      <a:pt x="89" y="152"/>
                    </a:lnTo>
                    <a:lnTo>
                      <a:pt x="89" y="152"/>
                    </a:lnTo>
                    <a:lnTo>
                      <a:pt x="94" y="159"/>
                    </a:lnTo>
                    <a:lnTo>
                      <a:pt x="97" y="164"/>
                    </a:lnTo>
                    <a:lnTo>
                      <a:pt x="98" y="167"/>
                    </a:lnTo>
                    <a:lnTo>
                      <a:pt x="98" y="167"/>
                    </a:lnTo>
                    <a:lnTo>
                      <a:pt x="98" y="169"/>
                    </a:lnTo>
                    <a:lnTo>
                      <a:pt x="96" y="172"/>
                    </a:lnTo>
                    <a:lnTo>
                      <a:pt x="92" y="174"/>
                    </a:lnTo>
                    <a:lnTo>
                      <a:pt x="88" y="177"/>
                    </a:lnTo>
                    <a:lnTo>
                      <a:pt x="81" y="178"/>
                    </a:lnTo>
                    <a:lnTo>
                      <a:pt x="74" y="179"/>
                    </a:lnTo>
                    <a:lnTo>
                      <a:pt x="64" y="178"/>
                    </a:lnTo>
                    <a:lnTo>
                      <a:pt x="53" y="175"/>
                    </a:lnTo>
                    <a:lnTo>
                      <a:pt x="53" y="175"/>
                    </a:lnTo>
                    <a:lnTo>
                      <a:pt x="42" y="171"/>
                    </a:lnTo>
                    <a:lnTo>
                      <a:pt x="30" y="164"/>
                    </a:lnTo>
                    <a:lnTo>
                      <a:pt x="20" y="155"/>
                    </a:lnTo>
                    <a:lnTo>
                      <a:pt x="11" y="147"/>
                    </a:lnTo>
                    <a:lnTo>
                      <a:pt x="5" y="140"/>
                    </a:lnTo>
                    <a:lnTo>
                      <a:pt x="1" y="133"/>
                    </a:lnTo>
                    <a:lnTo>
                      <a:pt x="0" y="129"/>
                    </a:lnTo>
                    <a:lnTo>
                      <a:pt x="0" y="127"/>
                    </a:lnTo>
                    <a:lnTo>
                      <a:pt x="3" y="126"/>
                    </a:lnTo>
                    <a:lnTo>
                      <a:pt x="5" y="125"/>
                    </a:lnTo>
                    <a:lnTo>
                      <a:pt x="5" y="125"/>
                    </a:lnTo>
                    <a:close/>
                  </a:path>
                </a:pathLst>
              </a:custGeom>
              <a:solidFill>
                <a:srgbClr val="D2D0D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8494" name="Freeform 1294"/>
              <p:cNvSpPr>
                <a:spLocks/>
              </p:cNvSpPr>
              <p:nvPr/>
            </p:nvSpPr>
            <p:spPr bwMode="auto">
              <a:xfrm>
                <a:off x="5052" y="426"/>
                <a:ext cx="114" cy="128"/>
              </a:xfrm>
              <a:custGeom>
                <a:avLst/>
                <a:gdLst/>
                <a:ahLst/>
                <a:cxnLst>
                  <a:cxn ang="0">
                    <a:pos x="154" y="61"/>
                  </a:cxn>
                  <a:cxn ang="0">
                    <a:pos x="161" y="64"/>
                  </a:cxn>
                  <a:cxn ang="0">
                    <a:pos x="168" y="75"/>
                  </a:cxn>
                  <a:cxn ang="0">
                    <a:pos x="172" y="93"/>
                  </a:cxn>
                  <a:cxn ang="0">
                    <a:pos x="172" y="106"/>
                  </a:cxn>
                  <a:cxn ang="0">
                    <a:pos x="168" y="167"/>
                  </a:cxn>
                  <a:cxn ang="0">
                    <a:pos x="165" y="152"/>
                  </a:cxn>
                  <a:cxn ang="0">
                    <a:pos x="163" y="132"/>
                  </a:cxn>
                  <a:cxn ang="0">
                    <a:pos x="164" y="126"/>
                  </a:cxn>
                  <a:cxn ang="0">
                    <a:pos x="165" y="108"/>
                  </a:cxn>
                  <a:cxn ang="0">
                    <a:pos x="164" y="101"/>
                  </a:cxn>
                  <a:cxn ang="0">
                    <a:pos x="161" y="117"/>
                  </a:cxn>
                  <a:cxn ang="0">
                    <a:pos x="157" y="126"/>
                  </a:cxn>
                  <a:cxn ang="0">
                    <a:pos x="155" y="136"/>
                  </a:cxn>
                  <a:cxn ang="0">
                    <a:pos x="156" y="161"/>
                  </a:cxn>
                  <a:cxn ang="0">
                    <a:pos x="154" y="154"/>
                  </a:cxn>
                  <a:cxn ang="0">
                    <a:pos x="151" y="140"/>
                  </a:cxn>
                  <a:cxn ang="0">
                    <a:pos x="155" y="109"/>
                  </a:cxn>
                  <a:cxn ang="0">
                    <a:pos x="157" y="93"/>
                  </a:cxn>
                  <a:cxn ang="0">
                    <a:pos x="154" y="88"/>
                  </a:cxn>
                  <a:cxn ang="0">
                    <a:pos x="145" y="82"/>
                  </a:cxn>
                  <a:cxn ang="0">
                    <a:pos x="141" y="78"/>
                  </a:cxn>
                  <a:cxn ang="0">
                    <a:pos x="131" y="74"/>
                  </a:cxn>
                  <a:cxn ang="0">
                    <a:pos x="125" y="75"/>
                  </a:cxn>
                  <a:cxn ang="0">
                    <a:pos x="119" y="78"/>
                  </a:cxn>
                  <a:cxn ang="0">
                    <a:pos x="111" y="87"/>
                  </a:cxn>
                  <a:cxn ang="0">
                    <a:pos x="104" y="90"/>
                  </a:cxn>
                  <a:cxn ang="0">
                    <a:pos x="75" y="100"/>
                  </a:cxn>
                  <a:cxn ang="0">
                    <a:pos x="55" y="113"/>
                  </a:cxn>
                  <a:cxn ang="0">
                    <a:pos x="51" y="111"/>
                  </a:cxn>
                  <a:cxn ang="0">
                    <a:pos x="44" y="107"/>
                  </a:cxn>
                  <a:cxn ang="0">
                    <a:pos x="45" y="104"/>
                  </a:cxn>
                  <a:cxn ang="0">
                    <a:pos x="42" y="95"/>
                  </a:cxn>
                  <a:cxn ang="0">
                    <a:pos x="38" y="89"/>
                  </a:cxn>
                  <a:cxn ang="0">
                    <a:pos x="32" y="87"/>
                  </a:cxn>
                  <a:cxn ang="0">
                    <a:pos x="27" y="88"/>
                  </a:cxn>
                  <a:cxn ang="0">
                    <a:pos x="22" y="93"/>
                  </a:cxn>
                  <a:cxn ang="0">
                    <a:pos x="17" y="104"/>
                  </a:cxn>
                  <a:cxn ang="0">
                    <a:pos x="17" y="123"/>
                  </a:cxn>
                  <a:cxn ang="0">
                    <a:pos x="9" y="141"/>
                  </a:cxn>
                  <a:cxn ang="0">
                    <a:pos x="8" y="142"/>
                  </a:cxn>
                  <a:cxn ang="0">
                    <a:pos x="6" y="140"/>
                  </a:cxn>
                  <a:cxn ang="0">
                    <a:pos x="0" y="122"/>
                  </a:cxn>
                  <a:cxn ang="0">
                    <a:pos x="0" y="93"/>
                  </a:cxn>
                  <a:cxn ang="0">
                    <a:pos x="3" y="59"/>
                  </a:cxn>
                  <a:cxn ang="0">
                    <a:pos x="6" y="51"/>
                  </a:cxn>
                  <a:cxn ang="0">
                    <a:pos x="19" y="31"/>
                  </a:cxn>
                  <a:cxn ang="0">
                    <a:pos x="26" y="22"/>
                  </a:cxn>
                  <a:cxn ang="0">
                    <a:pos x="44" y="10"/>
                  </a:cxn>
                  <a:cxn ang="0">
                    <a:pos x="62" y="3"/>
                  </a:cxn>
                  <a:cxn ang="0">
                    <a:pos x="87" y="2"/>
                  </a:cxn>
                  <a:cxn ang="0">
                    <a:pos x="101" y="4"/>
                  </a:cxn>
                  <a:cxn ang="0">
                    <a:pos x="118" y="13"/>
                  </a:cxn>
                  <a:cxn ang="0">
                    <a:pos x="137" y="29"/>
                  </a:cxn>
                  <a:cxn ang="0">
                    <a:pos x="149" y="43"/>
                  </a:cxn>
                  <a:cxn ang="0">
                    <a:pos x="152" y="55"/>
                  </a:cxn>
                  <a:cxn ang="0">
                    <a:pos x="154" y="61"/>
                  </a:cxn>
                </a:cxnLst>
                <a:rect l="0" t="0" r="r" b="b"/>
                <a:pathLst>
                  <a:path w="172" h="167">
                    <a:moveTo>
                      <a:pt x="154" y="61"/>
                    </a:moveTo>
                    <a:lnTo>
                      <a:pt x="154" y="61"/>
                    </a:lnTo>
                    <a:lnTo>
                      <a:pt x="157" y="62"/>
                    </a:lnTo>
                    <a:lnTo>
                      <a:pt x="161" y="64"/>
                    </a:lnTo>
                    <a:lnTo>
                      <a:pt x="164" y="69"/>
                    </a:lnTo>
                    <a:lnTo>
                      <a:pt x="168" y="75"/>
                    </a:lnTo>
                    <a:lnTo>
                      <a:pt x="171" y="83"/>
                    </a:lnTo>
                    <a:lnTo>
                      <a:pt x="172" y="93"/>
                    </a:lnTo>
                    <a:lnTo>
                      <a:pt x="172" y="106"/>
                    </a:lnTo>
                    <a:lnTo>
                      <a:pt x="172" y="106"/>
                    </a:lnTo>
                    <a:lnTo>
                      <a:pt x="169" y="148"/>
                    </a:lnTo>
                    <a:lnTo>
                      <a:pt x="168" y="167"/>
                    </a:lnTo>
                    <a:lnTo>
                      <a:pt x="168" y="167"/>
                    </a:lnTo>
                    <a:lnTo>
                      <a:pt x="165" y="152"/>
                    </a:lnTo>
                    <a:lnTo>
                      <a:pt x="163" y="139"/>
                    </a:lnTo>
                    <a:lnTo>
                      <a:pt x="163" y="132"/>
                    </a:lnTo>
                    <a:lnTo>
                      <a:pt x="164" y="126"/>
                    </a:lnTo>
                    <a:lnTo>
                      <a:pt x="164" y="126"/>
                    </a:lnTo>
                    <a:lnTo>
                      <a:pt x="165" y="115"/>
                    </a:lnTo>
                    <a:lnTo>
                      <a:pt x="165" y="108"/>
                    </a:lnTo>
                    <a:lnTo>
                      <a:pt x="164" y="101"/>
                    </a:lnTo>
                    <a:lnTo>
                      <a:pt x="164" y="101"/>
                    </a:lnTo>
                    <a:lnTo>
                      <a:pt x="163" y="109"/>
                    </a:lnTo>
                    <a:lnTo>
                      <a:pt x="161" y="117"/>
                    </a:lnTo>
                    <a:lnTo>
                      <a:pt x="157" y="126"/>
                    </a:lnTo>
                    <a:lnTo>
                      <a:pt x="157" y="126"/>
                    </a:lnTo>
                    <a:lnTo>
                      <a:pt x="156" y="130"/>
                    </a:lnTo>
                    <a:lnTo>
                      <a:pt x="155" y="136"/>
                    </a:lnTo>
                    <a:lnTo>
                      <a:pt x="155" y="148"/>
                    </a:lnTo>
                    <a:lnTo>
                      <a:pt x="156" y="161"/>
                    </a:lnTo>
                    <a:lnTo>
                      <a:pt x="156" y="161"/>
                    </a:lnTo>
                    <a:lnTo>
                      <a:pt x="154" y="154"/>
                    </a:lnTo>
                    <a:lnTo>
                      <a:pt x="151" y="147"/>
                    </a:lnTo>
                    <a:lnTo>
                      <a:pt x="151" y="140"/>
                    </a:lnTo>
                    <a:lnTo>
                      <a:pt x="151" y="140"/>
                    </a:lnTo>
                    <a:lnTo>
                      <a:pt x="155" y="109"/>
                    </a:lnTo>
                    <a:lnTo>
                      <a:pt x="155" y="109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4" y="88"/>
                    </a:lnTo>
                    <a:lnTo>
                      <a:pt x="149" y="84"/>
                    </a:lnTo>
                    <a:lnTo>
                      <a:pt x="145" y="82"/>
                    </a:lnTo>
                    <a:lnTo>
                      <a:pt x="145" y="82"/>
                    </a:lnTo>
                    <a:lnTo>
                      <a:pt x="141" y="78"/>
                    </a:lnTo>
                    <a:lnTo>
                      <a:pt x="136" y="75"/>
                    </a:lnTo>
                    <a:lnTo>
                      <a:pt x="131" y="74"/>
                    </a:lnTo>
                    <a:lnTo>
                      <a:pt x="128" y="74"/>
                    </a:lnTo>
                    <a:lnTo>
                      <a:pt x="125" y="75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3"/>
                    </a:lnTo>
                    <a:lnTo>
                      <a:pt x="111" y="87"/>
                    </a:lnTo>
                    <a:lnTo>
                      <a:pt x="104" y="90"/>
                    </a:lnTo>
                    <a:lnTo>
                      <a:pt x="104" y="90"/>
                    </a:lnTo>
                    <a:lnTo>
                      <a:pt x="86" y="95"/>
                    </a:lnTo>
                    <a:lnTo>
                      <a:pt x="75" y="100"/>
                    </a:lnTo>
                    <a:lnTo>
                      <a:pt x="64" y="107"/>
                    </a:lnTo>
                    <a:lnTo>
                      <a:pt x="55" y="113"/>
                    </a:lnTo>
                    <a:lnTo>
                      <a:pt x="55" y="113"/>
                    </a:lnTo>
                    <a:lnTo>
                      <a:pt x="51" y="111"/>
                    </a:lnTo>
                    <a:lnTo>
                      <a:pt x="46" y="109"/>
                    </a:lnTo>
                    <a:lnTo>
                      <a:pt x="44" y="107"/>
                    </a:lnTo>
                    <a:lnTo>
                      <a:pt x="44" y="107"/>
                    </a:lnTo>
                    <a:lnTo>
                      <a:pt x="45" y="104"/>
                    </a:lnTo>
                    <a:lnTo>
                      <a:pt x="44" y="98"/>
                    </a:lnTo>
                    <a:lnTo>
                      <a:pt x="42" y="95"/>
                    </a:lnTo>
                    <a:lnTo>
                      <a:pt x="41" y="93"/>
                    </a:lnTo>
                    <a:lnTo>
                      <a:pt x="38" y="89"/>
                    </a:lnTo>
                    <a:lnTo>
                      <a:pt x="32" y="87"/>
                    </a:lnTo>
                    <a:lnTo>
                      <a:pt x="32" y="87"/>
                    </a:lnTo>
                    <a:lnTo>
                      <a:pt x="29" y="87"/>
                    </a:lnTo>
                    <a:lnTo>
                      <a:pt x="27" y="88"/>
                    </a:lnTo>
                    <a:lnTo>
                      <a:pt x="25" y="89"/>
                    </a:lnTo>
                    <a:lnTo>
                      <a:pt x="22" y="93"/>
                    </a:lnTo>
                    <a:lnTo>
                      <a:pt x="20" y="97"/>
                    </a:lnTo>
                    <a:lnTo>
                      <a:pt x="17" y="104"/>
                    </a:lnTo>
                    <a:lnTo>
                      <a:pt x="17" y="113"/>
                    </a:lnTo>
                    <a:lnTo>
                      <a:pt x="17" y="123"/>
                    </a:lnTo>
                    <a:lnTo>
                      <a:pt x="17" y="123"/>
                    </a:lnTo>
                    <a:lnTo>
                      <a:pt x="9" y="141"/>
                    </a:lnTo>
                    <a:lnTo>
                      <a:pt x="9" y="141"/>
                    </a:lnTo>
                    <a:lnTo>
                      <a:pt x="8" y="142"/>
                    </a:lnTo>
                    <a:lnTo>
                      <a:pt x="8" y="142"/>
                    </a:lnTo>
                    <a:lnTo>
                      <a:pt x="6" y="140"/>
                    </a:lnTo>
                    <a:lnTo>
                      <a:pt x="2" y="133"/>
                    </a:lnTo>
                    <a:lnTo>
                      <a:pt x="0" y="122"/>
                    </a:lnTo>
                    <a:lnTo>
                      <a:pt x="0" y="122"/>
                    </a:lnTo>
                    <a:lnTo>
                      <a:pt x="0" y="93"/>
                    </a:lnTo>
                    <a:lnTo>
                      <a:pt x="2" y="69"/>
                    </a:lnTo>
                    <a:lnTo>
                      <a:pt x="3" y="59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13" y="41"/>
                    </a:lnTo>
                    <a:lnTo>
                      <a:pt x="19" y="31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36" y="13"/>
                    </a:lnTo>
                    <a:lnTo>
                      <a:pt x="44" y="10"/>
                    </a:lnTo>
                    <a:lnTo>
                      <a:pt x="52" y="5"/>
                    </a:lnTo>
                    <a:lnTo>
                      <a:pt x="62" y="3"/>
                    </a:lnTo>
                    <a:lnTo>
                      <a:pt x="74" y="0"/>
                    </a:lnTo>
                    <a:lnTo>
                      <a:pt x="87" y="2"/>
                    </a:lnTo>
                    <a:lnTo>
                      <a:pt x="101" y="4"/>
                    </a:lnTo>
                    <a:lnTo>
                      <a:pt x="101" y="4"/>
                    </a:lnTo>
                    <a:lnTo>
                      <a:pt x="110" y="9"/>
                    </a:lnTo>
                    <a:lnTo>
                      <a:pt x="118" y="13"/>
                    </a:lnTo>
                    <a:lnTo>
                      <a:pt x="128" y="20"/>
                    </a:lnTo>
                    <a:lnTo>
                      <a:pt x="137" y="29"/>
                    </a:lnTo>
                    <a:lnTo>
                      <a:pt x="145" y="38"/>
                    </a:lnTo>
                    <a:lnTo>
                      <a:pt x="149" y="43"/>
                    </a:lnTo>
                    <a:lnTo>
                      <a:pt x="151" y="49"/>
                    </a:lnTo>
                    <a:lnTo>
                      <a:pt x="152" y="55"/>
                    </a:lnTo>
                    <a:lnTo>
                      <a:pt x="154" y="61"/>
                    </a:lnTo>
                    <a:lnTo>
                      <a:pt x="154" y="61"/>
                    </a:lnTo>
                    <a:close/>
                  </a:path>
                </a:pathLst>
              </a:custGeom>
              <a:solidFill>
                <a:srgbClr val="B39D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8495" name="Freeform 1295"/>
              <p:cNvSpPr>
                <a:spLocks/>
              </p:cNvSpPr>
              <p:nvPr/>
            </p:nvSpPr>
            <p:spPr bwMode="auto">
              <a:xfrm>
                <a:off x="5131" y="791"/>
                <a:ext cx="128" cy="16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" y="0"/>
                  </a:cxn>
                  <a:cxn ang="0">
                    <a:pos x="0" y="9"/>
                  </a:cxn>
                  <a:cxn ang="0">
                    <a:pos x="0" y="15"/>
                  </a:cxn>
                  <a:cxn ang="0">
                    <a:pos x="0" y="18"/>
                  </a:cxn>
                  <a:cxn ang="0">
                    <a:pos x="1" y="21"/>
                  </a:cxn>
                  <a:cxn ang="0">
                    <a:pos x="191" y="21"/>
                  </a:cxn>
                  <a:cxn ang="0">
                    <a:pos x="191" y="21"/>
                  </a:cxn>
                  <a:cxn ang="0">
                    <a:pos x="193" y="12"/>
                  </a:cxn>
                  <a:cxn ang="0">
                    <a:pos x="193" y="5"/>
                  </a:cxn>
                  <a:cxn ang="0">
                    <a:pos x="192" y="3"/>
                  </a:cxn>
                  <a:cxn ang="0">
                    <a:pos x="191" y="0"/>
                  </a:cxn>
                  <a:cxn ang="0">
                    <a:pos x="1" y="0"/>
                  </a:cxn>
                </a:cxnLst>
                <a:rect l="0" t="0" r="r" b="b"/>
                <a:pathLst>
                  <a:path w="193" h="21">
                    <a:moveTo>
                      <a:pt x="1" y="0"/>
                    </a:moveTo>
                    <a:lnTo>
                      <a:pt x="1" y="0"/>
                    </a:lnTo>
                    <a:lnTo>
                      <a:pt x="0" y="9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1" y="21"/>
                    </a:lnTo>
                    <a:lnTo>
                      <a:pt x="191" y="21"/>
                    </a:lnTo>
                    <a:lnTo>
                      <a:pt x="191" y="21"/>
                    </a:lnTo>
                    <a:lnTo>
                      <a:pt x="193" y="12"/>
                    </a:lnTo>
                    <a:lnTo>
                      <a:pt x="193" y="5"/>
                    </a:lnTo>
                    <a:lnTo>
                      <a:pt x="192" y="3"/>
                    </a:lnTo>
                    <a:lnTo>
                      <a:pt x="19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68E8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8496" name="Freeform 1296"/>
              <p:cNvSpPr>
                <a:spLocks/>
              </p:cNvSpPr>
              <p:nvPr/>
            </p:nvSpPr>
            <p:spPr bwMode="auto">
              <a:xfrm>
                <a:off x="4939" y="642"/>
                <a:ext cx="257" cy="193"/>
              </a:xfrm>
              <a:custGeom>
                <a:avLst/>
                <a:gdLst/>
                <a:ahLst/>
                <a:cxnLst>
                  <a:cxn ang="0">
                    <a:pos x="28" y="1"/>
                  </a:cxn>
                  <a:cxn ang="0">
                    <a:pos x="13" y="82"/>
                  </a:cxn>
                  <a:cxn ang="0">
                    <a:pos x="3" y="147"/>
                  </a:cxn>
                  <a:cxn ang="0">
                    <a:pos x="0" y="193"/>
                  </a:cxn>
                  <a:cxn ang="0">
                    <a:pos x="2" y="206"/>
                  </a:cxn>
                  <a:cxn ang="0">
                    <a:pos x="8" y="232"/>
                  </a:cxn>
                  <a:cxn ang="0">
                    <a:pos x="12" y="244"/>
                  </a:cxn>
                  <a:cxn ang="0">
                    <a:pos x="19" y="247"/>
                  </a:cxn>
                  <a:cxn ang="0">
                    <a:pos x="35" y="250"/>
                  </a:cxn>
                  <a:cxn ang="0">
                    <a:pos x="48" y="250"/>
                  </a:cxn>
                  <a:cxn ang="0">
                    <a:pos x="96" y="249"/>
                  </a:cxn>
                  <a:cxn ang="0">
                    <a:pos x="125" y="244"/>
                  </a:cxn>
                  <a:cxn ang="0">
                    <a:pos x="202" y="224"/>
                  </a:cxn>
                  <a:cxn ang="0">
                    <a:pos x="250" y="211"/>
                  </a:cxn>
                  <a:cxn ang="0">
                    <a:pos x="277" y="206"/>
                  </a:cxn>
                  <a:cxn ang="0">
                    <a:pos x="288" y="202"/>
                  </a:cxn>
                  <a:cxn ang="0">
                    <a:pos x="297" y="198"/>
                  </a:cxn>
                  <a:cxn ang="0">
                    <a:pos x="313" y="192"/>
                  </a:cxn>
                  <a:cxn ang="0">
                    <a:pos x="333" y="184"/>
                  </a:cxn>
                  <a:cxn ang="0">
                    <a:pos x="352" y="190"/>
                  </a:cxn>
                  <a:cxn ang="0">
                    <a:pos x="360" y="190"/>
                  </a:cxn>
                  <a:cxn ang="0">
                    <a:pos x="342" y="175"/>
                  </a:cxn>
                  <a:cxn ang="0">
                    <a:pos x="347" y="171"/>
                  </a:cxn>
                  <a:cxn ang="0">
                    <a:pos x="361" y="179"/>
                  </a:cxn>
                  <a:cxn ang="0">
                    <a:pos x="372" y="185"/>
                  </a:cxn>
                  <a:cxn ang="0">
                    <a:pos x="382" y="184"/>
                  </a:cxn>
                  <a:cxn ang="0">
                    <a:pos x="388" y="183"/>
                  </a:cxn>
                  <a:cxn ang="0">
                    <a:pos x="382" y="171"/>
                  </a:cxn>
                  <a:cxn ang="0">
                    <a:pos x="378" y="165"/>
                  </a:cxn>
                  <a:cxn ang="0">
                    <a:pos x="356" y="147"/>
                  </a:cxn>
                  <a:cxn ang="0">
                    <a:pos x="355" y="146"/>
                  </a:cxn>
                  <a:cxn ang="0">
                    <a:pos x="351" y="147"/>
                  </a:cxn>
                  <a:cxn ang="0">
                    <a:pos x="330" y="147"/>
                  </a:cxn>
                  <a:cxn ang="0">
                    <a:pos x="315" y="147"/>
                  </a:cxn>
                  <a:cxn ang="0">
                    <a:pos x="303" y="150"/>
                  </a:cxn>
                  <a:cxn ang="0">
                    <a:pos x="297" y="152"/>
                  </a:cxn>
                  <a:cxn ang="0">
                    <a:pos x="254" y="176"/>
                  </a:cxn>
                  <a:cxn ang="0">
                    <a:pos x="121" y="176"/>
                  </a:cxn>
                  <a:cxn ang="0">
                    <a:pos x="102" y="177"/>
                  </a:cxn>
                  <a:cxn ang="0">
                    <a:pos x="75" y="179"/>
                  </a:cxn>
                  <a:cxn ang="0">
                    <a:pos x="69" y="180"/>
                  </a:cxn>
                  <a:cxn ang="0">
                    <a:pos x="74" y="143"/>
                  </a:cxn>
                  <a:cxn ang="0">
                    <a:pos x="76" y="131"/>
                  </a:cxn>
                  <a:cxn ang="0">
                    <a:pos x="96" y="41"/>
                  </a:cxn>
                  <a:cxn ang="0">
                    <a:pos x="96" y="40"/>
                  </a:cxn>
                  <a:cxn ang="0">
                    <a:pos x="89" y="30"/>
                  </a:cxn>
                  <a:cxn ang="0">
                    <a:pos x="69" y="14"/>
                  </a:cxn>
                  <a:cxn ang="0">
                    <a:pos x="45" y="1"/>
                  </a:cxn>
                  <a:cxn ang="0">
                    <a:pos x="36" y="0"/>
                  </a:cxn>
                  <a:cxn ang="0">
                    <a:pos x="28" y="1"/>
                  </a:cxn>
                </a:cxnLst>
                <a:rect l="0" t="0" r="r" b="b"/>
                <a:pathLst>
                  <a:path w="388" h="250">
                    <a:moveTo>
                      <a:pt x="28" y="1"/>
                    </a:moveTo>
                    <a:lnTo>
                      <a:pt x="28" y="1"/>
                    </a:lnTo>
                    <a:lnTo>
                      <a:pt x="23" y="26"/>
                    </a:lnTo>
                    <a:lnTo>
                      <a:pt x="13" y="82"/>
                    </a:lnTo>
                    <a:lnTo>
                      <a:pt x="8" y="115"/>
                    </a:lnTo>
                    <a:lnTo>
                      <a:pt x="3" y="147"/>
                    </a:lnTo>
                    <a:lnTo>
                      <a:pt x="0" y="173"/>
                    </a:lnTo>
                    <a:lnTo>
                      <a:pt x="0" y="193"/>
                    </a:lnTo>
                    <a:lnTo>
                      <a:pt x="0" y="193"/>
                    </a:lnTo>
                    <a:lnTo>
                      <a:pt x="2" y="206"/>
                    </a:lnTo>
                    <a:lnTo>
                      <a:pt x="3" y="217"/>
                    </a:lnTo>
                    <a:lnTo>
                      <a:pt x="8" y="232"/>
                    </a:lnTo>
                    <a:lnTo>
                      <a:pt x="10" y="242"/>
                    </a:lnTo>
                    <a:lnTo>
                      <a:pt x="12" y="244"/>
                    </a:lnTo>
                    <a:lnTo>
                      <a:pt x="12" y="244"/>
                    </a:lnTo>
                    <a:lnTo>
                      <a:pt x="19" y="247"/>
                    </a:lnTo>
                    <a:lnTo>
                      <a:pt x="26" y="249"/>
                    </a:lnTo>
                    <a:lnTo>
                      <a:pt x="35" y="250"/>
                    </a:lnTo>
                    <a:lnTo>
                      <a:pt x="35" y="250"/>
                    </a:lnTo>
                    <a:lnTo>
                      <a:pt x="48" y="250"/>
                    </a:lnTo>
                    <a:lnTo>
                      <a:pt x="69" y="250"/>
                    </a:lnTo>
                    <a:lnTo>
                      <a:pt x="96" y="249"/>
                    </a:lnTo>
                    <a:lnTo>
                      <a:pt x="110" y="248"/>
                    </a:lnTo>
                    <a:lnTo>
                      <a:pt x="125" y="244"/>
                    </a:lnTo>
                    <a:lnTo>
                      <a:pt x="125" y="244"/>
                    </a:lnTo>
                    <a:lnTo>
                      <a:pt x="202" y="224"/>
                    </a:lnTo>
                    <a:lnTo>
                      <a:pt x="250" y="211"/>
                    </a:lnTo>
                    <a:lnTo>
                      <a:pt x="250" y="211"/>
                    </a:lnTo>
                    <a:lnTo>
                      <a:pt x="264" y="209"/>
                    </a:lnTo>
                    <a:lnTo>
                      <a:pt x="277" y="206"/>
                    </a:lnTo>
                    <a:lnTo>
                      <a:pt x="288" y="202"/>
                    </a:lnTo>
                    <a:lnTo>
                      <a:pt x="288" y="202"/>
                    </a:lnTo>
                    <a:lnTo>
                      <a:pt x="297" y="198"/>
                    </a:lnTo>
                    <a:lnTo>
                      <a:pt x="297" y="198"/>
                    </a:lnTo>
                    <a:lnTo>
                      <a:pt x="308" y="195"/>
                    </a:lnTo>
                    <a:lnTo>
                      <a:pt x="313" y="192"/>
                    </a:lnTo>
                    <a:lnTo>
                      <a:pt x="316" y="188"/>
                    </a:lnTo>
                    <a:lnTo>
                      <a:pt x="333" y="184"/>
                    </a:lnTo>
                    <a:lnTo>
                      <a:pt x="352" y="190"/>
                    </a:lnTo>
                    <a:lnTo>
                      <a:pt x="352" y="190"/>
                    </a:lnTo>
                    <a:lnTo>
                      <a:pt x="355" y="190"/>
                    </a:lnTo>
                    <a:lnTo>
                      <a:pt x="360" y="190"/>
                    </a:lnTo>
                    <a:lnTo>
                      <a:pt x="365" y="186"/>
                    </a:lnTo>
                    <a:lnTo>
                      <a:pt x="342" y="175"/>
                    </a:lnTo>
                    <a:lnTo>
                      <a:pt x="347" y="171"/>
                    </a:lnTo>
                    <a:lnTo>
                      <a:pt x="347" y="171"/>
                    </a:lnTo>
                    <a:lnTo>
                      <a:pt x="352" y="173"/>
                    </a:lnTo>
                    <a:lnTo>
                      <a:pt x="361" y="179"/>
                    </a:lnTo>
                    <a:lnTo>
                      <a:pt x="366" y="183"/>
                    </a:lnTo>
                    <a:lnTo>
                      <a:pt x="372" y="185"/>
                    </a:lnTo>
                    <a:lnTo>
                      <a:pt x="378" y="185"/>
                    </a:lnTo>
                    <a:lnTo>
                      <a:pt x="382" y="184"/>
                    </a:lnTo>
                    <a:lnTo>
                      <a:pt x="388" y="183"/>
                    </a:lnTo>
                    <a:lnTo>
                      <a:pt x="388" y="183"/>
                    </a:lnTo>
                    <a:lnTo>
                      <a:pt x="386" y="178"/>
                    </a:lnTo>
                    <a:lnTo>
                      <a:pt x="382" y="171"/>
                    </a:lnTo>
                    <a:lnTo>
                      <a:pt x="382" y="171"/>
                    </a:lnTo>
                    <a:lnTo>
                      <a:pt x="378" y="165"/>
                    </a:lnTo>
                    <a:lnTo>
                      <a:pt x="368" y="158"/>
                    </a:lnTo>
                    <a:lnTo>
                      <a:pt x="356" y="147"/>
                    </a:lnTo>
                    <a:lnTo>
                      <a:pt x="356" y="147"/>
                    </a:lnTo>
                    <a:lnTo>
                      <a:pt x="355" y="146"/>
                    </a:lnTo>
                    <a:lnTo>
                      <a:pt x="351" y="147"/>
                    </a:lnTo>
                    <a:lnTo>
                      <a:pt x="351" y="147"/>
                    </a:lnTo>
                    <a:lnTo>
                      <a:pt x="342" y="147"/>
                    </a:lnTo>
                    <a:lnTo>
                      <a:pt x="330" y="147"/>
                    </a:lnTo>
                    <a:lnTo>
                      <a:pt x="315" y="147"/>
                    </a:lnTo>
                    <a:lnTo>
                      <a:pt x="315" y="147"/>
                    </a:lnTo>
                    <a:lnTo>
                      <a:pt x="309" y="147"/>
                    </a:lnTo>
                    <a:lnTo>
                      <a:pt x="303" y="150"/>
                    </a:lnTo>
                    <a:lnTo>
                      <a:pt x="297" y="152"/>
                    </a:lnTo>
                    <a:lnTo>
                      <a:pt x="297" y="152"/>
                    </a:lnTo>
                    <a:lnTo>
                      <a:pt x="272" y="166"/>
                    </a:lnTo>
                    <a:lnTo>
                      <a:pt x="254" y="176"/>
                    </a:lnTo>
                    <a:lnTo>
                      <a:pt x="254" y="176"/>
                    </a:lnTo>
                    <a:lnTo>
                      <a:pt x="121" y="176"/>
                    </a:lnTo>
                    <a:lnTo>
                      <a:pt x="121" y="176"/>
                    </a:lnTo>
                    <a:lnTo>
                      <a:pt x="102" y="177"/>
                    </a:lnTo>
                    <a:lnTo>
                      <a:pt x="86" y="177"/>
                    </a:lnTo>
                    <a:lnTo>
                      <a:pt x="75" y="179"/>
                    </a:lnTo>
                    <a:lnTo>
                      <a:pt x="69" y="180"/>
                    </a:lnTo>
                    <a:lnTo>
                      <a:pt x="69" y="180"/>
                    </a:lnTo>
                    <a:lnTo>
                      <a:pt x="71" y="159"/>
                    </a:lnTo>
                    <a:lnTo>
                      <a:pt x="74" y="143"/>
                    </a:lnTo>
                    <a:lnTo>
                      <a:pt x="76" y="131"/>
                    </a:lnTo>
                    <a:lnTo>
                      <a:pt x="76" y="131"/>
                    </a:lnTo>
                    <a:lnTo>
                      <a:pt x="87" y="86"/>
                    </a:lnTo>
                    <a:lnTo>
                      <a:pt x="96" y="41"/>
                    </a:lnTo>
                    <a:lnTo>
                      <a:pt x="96" y="41"/>
                    </a:lnTo>
                    <a:lnTo>
                      <a:pt x="96" y="40"/>
                    </a:lnTo>
                    <a:lnTo>
                      <a:pt x="95" y="37"/>
                    </a:lnTo>
                    <a:lnTo>
                      <a:pt x="89" y="30"/>
                    </a:lnTo>
                    <a:lnTo>
                      <a:pt x="80" y="22"/>
                    </a:lnTo>
                    <a:lnTo>
                      <a:pt x="69" y="14"/>
                    </a:lnTo>
                    <a:lnTo>
                      <a:pt x="57" y="7"/>
                    </a:lnTo>
                    <a:lnTo>
                      <a:pt x="45" y="1"/>
                    </a:lnTo>
                    <a:lnTo>
                      <a:pt x="41" y="0"/>
                    </a:lnTo>
                    <a:lnTo>
                      <a:pt x="36" y="0"/>
                    </a:lnTo>
                    <a:lnTo>
                      <a:pt x="31" y="0"/>
                    </a:lnTo>
                    <a:lnTo>
                      <a:pt x="28" y="1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D2D0D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8497" name="Freeform 1297"/>
              <p:cNvSpPr>
                <a:spLocks/>
              </p:cNvSpPr>
              <p:nvPr/>
            </p:nvSpPr>
            <p:spPr bwMode="auto">
              <a:xfrm>
                <a:off x="5088" y="593"/>
                <a:ext cx="61" cy="266"/>
              </a:xfrm>
              <a:custGeom>
                <a:avLst/>
                <a:gdLst/>
                <a:ahLst/>
                <a:cxnLst>
                  <a:cxn ang="0">
                    <a:pos x="60" y="214"/>
                  </a:cxn>
                  <a:cxn ang="0">
                    <a:pos x="60" y="214"/>
                  </a:cxn>
                  <a:cxn ang="0">
                    <a:pos x="67" y="209"/>
                  </a:cxn>
                  <a:cxn ang="0">
                    <a:pos x="73" y="204"/>
                  </a:cxn>
                  <a:cxn ang="0">
                    <a:pos x="79" y="197"/>
                  </a:cxn>
                  <a:cxn ang="0">
                    <a:pos x="86" y="188"/>
                  </a:cxn>
                  <a:cxn ang="0">
                    <a:pos x="91" y="179"/>
                  </a:cxn>
                  <a:cxn ang="0">
                    <a:pos x="92" y="174"/>
                  </a:cxn>
                  <a:cxn ang="0">
                    <a:pos x="93" y="169"/>
                  </a:cxn>
                  <a:cxn ang="0">
                    <a:pos x="93" y="164"/>
                  </a:cxn>
                  <a:cxn ang="0">
                    <a:pos x="92" y="158"/>
                  </a:cxn>
                  <a:cxn ang="0">
                    <a:pos x="92" y="158"/>
                  </a:cxn>
                  <a:cxn ang="0">
                    <a:pos x="86" y="139"/>
                  </a:cxn>
                  <a:cxn ang="0">
                    <a:pos x="78" y="122"/>
                  </a:cxn>
                  <a:cxn ang="0">
                    <a:pos x="71" y="105"/>
                  </a:cxn>
                  <a:cxn ang="0">
                    <a:pos x="71" y="105"/>
                  </a:cxn>
                  <a:cxn ang="0">
                    <a:pos x="71" y="99"/>
                  </a:cxn>
                  <a:cxn ang="0">
                    <a:pos x="71" y="84"/>
                  </a:cxn>
                  <a:cxn ang="0">
                    <a:pos x="70" y="75"/>
                  </a:cxn>
                  <a:cxn ang="0">
                    <a:pos x="67" y="65"/>
                  </a:cxn>
                  <a:cxn ang="0">
                    <a:pos x="64" y="55"/>
                  </a:cxn>
                  <a:cxn ang="0">
                    <a:pos x="59" y="47"/>
                  </a:cxn>
                  <a:cxn ang="0">
                    <a:pos x="59" y="47"/>
                  </a:cxn>
                  <a:cxn ang="0">
                    <a:pos x="51" y="38"/>
                  </a:cxn>
                  <a:cxn ang="0">
                    <a:pos x="43" y="31"/>
                  </a:cxn>
                  <a:cxn ang="0">
                    <a:pos x="31" y="22"/>
                  </a:cxn>
                  <a:cxn ang="0">
                    <a:pos x="31" y="22"/>
                  </a:cxn>
                  <a:cxn ang="0">
                    <a:pos x="20" y="14"/>
                  </a:cxn>
                  <a:cxn ang="0">
                    <a:pos x="0" y="0"/>
                  </a:cxn>
                  <a:cxn ang="0">
                    <a:pos x="0" y="345"/>
                  </a:cxn>
                  <a:cxn ang="0">
                    <a:pos x="80" y="345"/>
                  </a:cxn>
                  <a:cxn ang="0">
                    <a:pos x="80" y="345"/>
                  </a:cxn>
                  <a:cxn ang="0">
                    <a:pos x="77" y="337"/>
                  </a:cxn>
                  <a:cxn ang="0">
                    <a:pos x="69" y="317"/>
                  </a:cxn>
                  <a:cxn ang="0">
                    <a:pos x="65" y="305"/>
                  </a:cxn>
                  <a:cxn ang="0">
                    <a:pos x="63" y="292"/>
                  </a:cxn>
                  <a:cxn ang="0">
                    <a:pos x="61" y="279"/>
                  </a:cxn>
                  <a:cxn ang="0">
                    <a:pos x="61" y="273"/>
                  </a:cxn>
                  <a:cxn ang="0">
                    <a:pos x="63" y="267"/>
                  </a:cxn>
                  <a:cxn ang="0">
                    <a:pos x="63" y="267"/>
                  </a:cxn>
                  <a:cxn ang="0">
                    <a:pos x="64" y="256"/>
                  </a:cxn>
                  <a:cxn ang="0">
                    <a:pos x="65" y="246"/>
                  </a:cxn>
                  <a:cxn ang="0">
                    <a:pos x="65" y="237"/>
                  </a:cxn>
                  <a:cxn ang="0">
                    <a:pos x="64" y="229"/>
                  </a:cxn>
                  <a:cxn ang="0">
                    <a:pos x="61" y="218"/>
                  </a:cxn>
                  <a:cxn ang="0">
                    <a:pos x="60" y="214"/>
                  </a:cxn>
                  <a:cxn ang="0">
                    <a:pos x="60" y="214"/>
                  </a:cxn>
                </a:cxnLst>
                <a:rect l="0" t="0" r="r" b="b"/>
                <a:pathLst>
                  <a:path w="93" h="345">
                    <a:moveTo>
                      <a:pt x="60" y="214"/>
                    </a:moveTo>
                    <a:lnTo>
                      <a:pt x="60" y="214"/>
                    </a:lnTo>
                    <a:lnTo>
                      <a:pt x="67" y="209"/>
                    </a:lnTo>
                    <a:lnTo>
                      <a:pt x="73" y="204"/>
                    </a:lnTo>
                    <a:lnTo>
                      <a:pt x="79" y="197"/>
                    </a:lnTo>
                    <a:lnTo>
                      <a:pt x="86" y="188"/>
                    </a:lnTo>
                    <a:lnTo>
                      <a:pt x="91" y="179"/>
                    </a:lnTo>
                    <a:lnTo>
                      <a:pt x="92" y="174"/>
                    </a:lnTo>
                    <a:lnTo>
                      <a:pt x="93" y="169"/>
                    </a:lnTo>
                    <a:lnTo>
                      <a:pt x="93" y="164"/>
                    </a:lnTo>
                    <a:lnTo>
                      <a:pt x="92" y="158"/>
                    </a:lnTo>
                    <a:lnTo>
                      <a:pt x="92" y="158"/>
                    </a:lnTo>
                    <a:lnTo>
                      <a:pt x="86" y="139"/>
                    </a:lnTo>
                    <a:lnTo>
                      <a:pt x="78" y="122"/>
                    </a:lnTo>
                    <a:lnTo>
                      <a:pt x="71" y="105"/>
                    </a:lnTo>
                    <a:lnTo>
                      <a:pt x="71" y="105"/>
                    </a:lnTo>
                    <a:lnTo>
                      <a:pt x="71" y="99"/>
                    </a:lnTo>
                    <a:lnTo>
                      <a:pt x="71" y="84"/>
                    </a:lnTo>
                    <a:lnTo>
                      <a:pt x="70" y="75"/>
                    </a:lnTo>
                    <a:lnTo>
                      <a:pt x="67" y="65"/>
                    </a:lnTo>
                    <a:lnTo>
                      <a:pt x="64" y="55"/>
                    </a:lnTo>
                    <a:lnTo>
                      <a:pt x="59" y="47"/>
                    </a:lnTo>
                    <a:lnTo>
                      <a:pt x="59" y="47"/>
                    </a:lnTo>
                    <a:lnTo>
                      <a:pt x="51" y="38"/>
                    </a:lnTo>
                    <a:lnTo>
                      <a:pt x="43" y="31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20" y="14"/>
                    </a:lnTo>
                    <a:lnTo>
                      <a:pt x="0" y="0"/>
                    </a:lnTo>
                    <a:lnTo>
                      <a:pt x="0" y="345"/>
                    </a:lnTo>
                    <a:lnTo>
                      <a:pt x="80" y="345"/>
                    </a:lnTo>
                    <a:lnTo>
                      <a:pt x="80" y="345"/>
                    </a:lnTo>
                    <a:lnTo>
                      <a:pt x="77" y="337"/>
                    </a:lnTo>
                    <a:lnTo>
                      <a:pt x="69" y="317"/>
                    </a:lnTo>
                    <a:lnTo>
                      <a:pt x="65" y="305"/>
                    </a:lnTo>
                    <a:lnTo>
                      <a:pt x="63" y="292"/>
                    </a:lnTo>
                    <a:lnTo>
                      <a:pt x="61" y="279"/>
                    </a:lnTo>
                    <a:lnTo>
                      <a:pt x="61" y="273"/>
                    </a:lnTo>
                    <a:lnTo>
                      <a:pt x="63" y="267"/>
                    </a:lnTo>
                    <a:lnTo>
                      <a:pt x="63" y="267"/>
                    </a:lnTo>
                    <a:lnTo>
                      <a:pt x="64" y="256"/>
                    </a:lnTo>
                    <a:lnTo>
                      <a:pt x="65" y="246"/>
                    </a:lnTo>
                    <a:lnTo>
                      <a:pt x="65" y="237"/>
                    </a:lnTo>
                    <a:lnTo>
                      <a:pt x="64" y="229"/>
                    </a:lnTo>
                    <a:lnTo>
                      <a:pt x="61" y="218"/>
                    </a:lnTo>
                    <a:lnTo>
                      <a:pt x="60" y="214"/>
                    </a:lnTo>
                    <a:lnTo>
                      <a:pt x="60" y="214"/>
                    </a:lnTo>
                    <a:close/>
                  </a:path>
                </a:pathLst>
              </a:custGeom>
              <a:solidFill>
                <a:srgbClr val="99CC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8498" name="Freeform 1298"/>
              <p:cNvSpPr>
                <a:spLocks/>
              </p:cNvSpPr>
              <p:nvPr/>
            </p:nvSpPr>
            <p:spPr bwMode="auto">
              <a:xfrm>
                <a:off x="5088" y="481"/>
                <a:ext cx="69" cy="137"/>
              </a:xfrm>
              <a:custGeom>
                <a:avLst/>
                <a:gdLst/>
                <a:ahLst/>
                <a:cxnLst>
                  <a:cxn ang="0">
                    <a:pos x="99" y="15"/>
                  </a:cxn>
                  <a:cxn ang="0">
                    <a:pos x="83" y="3"/>
                  </a:cxn>
                  <a:cxn ang="0">
                    <a:pos x="78" y="0"/>
                  </a:cxn>
                  <a:cxn ang="0">
                    <a:pos x="69" y="3"/>
                  </a:cxn>
                  <a:cxn ang="0">
                    <a:pos x="63" y="6"/>
                  </a:cxn>
                  <a:cxn ang="0">
                    <a:pos x="53" y="16"/>
                  </a:cxn>
                  <a:cxn ang="0">
                    <a:pos x="40" y="19"/>
                  </a:cxn>
                  <a:cxn ang="0">
                    <a:pos x="31" y="23"/>
                  </a:cxn>
                  <a:cxn ang="0">
                    <a:pos x="9" y="34"/>
                  </a:cxn>
                  <a:cxn ang="0">
                    <a:pos x="4" y="37"/>
                  </a:cxn>
                  <a:cxn ang="0">
                    <a:pos x="0" y="38"/>
                  </a:cxn>
                  <a:cxn ang="0">
                    <a:pos x="0" y="178"/>
                  </a:cxn>
                  <a:cxn ang="0">
                    <a:pos x="12" y="173"/>
                  </a:cxn>
                  <a:cxn ang="0">
                    <a:pos x="15" y="167"/>
                  </a:cxn>
                  <a:cxn ang="0">
                    <a:pos x="14" y="164"/>
                  </a:cxn>
                  <a:cxn ang="0">
                    <a:pos x="6" y="152"/>
                  </a:cxn>
                  <a:cxn ang="0">
                    <a:pos x="6" y="149"/>
                  </a:cxn>
                  <a:cxn ang="0">
                    <a:pos x="9" y="136"/>
                  </a:cxn>
                  <a:cxn ang="0">
                    <a:pos x="12" y="128"/>
                  </a:cxn>
                  <a:cxn ang="0">
                    <a:pos x="19" y="135"/>
                  </a:cxn>
                  <a:cxn ang="0">
                    <a:pos x="30" y="142"/>
                  </a:cxn>
                  <a:cxn ang="0">
                    <a:pos x="40" y="142"/>
                  </a:cxn>
                  <a:cxn ang="0">
                    <a:pos x="43" y="139"/>
                  </a:cxn>
                  <a:cxn ang="0">
                    <a:pos x="48" y="128"/>
                  </a:cxn>
                  <a:cxn ang="0">
                    <a:pos x="52" y="126"/>
                  </a:cxn>
                  <a:cxn ang="0">
                    <a:pos x="57" y="123"/>
                  </a:cxn>
                  <a:cxn ang="0">
                    <a:pos x="59" y="116"/>
                  </a:cxn>
                  <a:cxn ang="0">
                    <a:pos x="59" y="113"/>
                  </a:cxn>
                  <a:cxn ang="0">
                    <a:pos x="67" y="112"/>
                  </a:cxn>
                  <a:cxn ang="0">
                    <a:pos x="77" y="103"/>
                  </a:cxn>
                  <a:cxn ang="0">
                    <a:pos x="79" y="102"/>
                  </a:cxn>
                  <a:cxn ang="0">
                    <a:pos x="82" y="97"/>
                  </a:cxn>
                  <a:cxn ang="0">
                    <a:pos x="82" y="91"/>
                  </a:cxn>
                  <a:cxn ang="0">
                    <a:pos x="84" y="74"/>
                  </a:cxn>
                  <a:cxn ang="0">
                    <a:pos x="93" y="62"/>
                  </a:cxn>
                  <a:cxn ang="0">
                    <a:pos x="99" y="52"/>
                  </a:cxn>
                  <a:cxn ang="0">
                    <a:pos x="104" y="31"/>
                  </a:cxn>
                  <a:cxn ang="0">
                    <a:pos x="105" y="23"/>
                  </a:cxn>
                  <a:cxn ang="0">
                    <a:pos x="102" y="16"/>
                  </a:cxn>
                  <a:cxn ang="0">
                    <a:pos x="99" y="15"/>
                  </a:cxn>
                </a:cxnLst>
                <a:rect l="0" t="0" r="r" b="b"/>
                <a:pathLst>
                  <a:path w="105" h="178">
                    <a:moveTo>
                      <a:pt x="99" y="15"/>
                    </a:moveTo>
                    <a:lnTo>
                      <a:pt x="99" y="15"/>
                    </a:lnTo>
                    <a:lnTo>
                      <a:pt x="92" y="10"/>
                    </a:lnTo>
                    <a:lnTo>
                      <a:pt x="83" y="3"/>
                    </a:lnTo>
                    <a:lnTo>
                      <a:pt x="83" y="3"/>
                    </a:lnTo>
                    <a:lnTo>
                      <a:pt x="78" y="0"/>
                    </a:lnTo>
                    <a:lnTo>
                      <a:pt x="73" y="0"/>
                    </a:lnTo>
                    <a:lnTo>
                      <a:pt x="69" y="3"/>
                    </a:lnTo>
                    <a:lnTo>
                      <a:pt x="63" y="6"/>
                    </a:lnTo>
                    <a:lnTo>
                      <a:pt x="63" y="6"/>
                    </a:lnTo>
                    <a:lnTo>
                      <a:pt x="58" y="12"/>
                    </a:lnTo>
                    <a:lnTo>
                      <a:pt x="53" y="16"/>
                    </a:lnTo>
                    <a:lnTo>
                      <a:pt x="46" y="18"/>
                    </a:lnTo>
                    <a:lnTo>
                      <a:pt x="40" y="19"/>
                    </a:lnTo>
                    <a:lnTo>
                      <a:pt x="40" y="19"/>
                    </a:lnTo>
                    <a:lnTo>
                      <a:pt x="31" y="23"/>
                    </a:lnTo>
                    <a:lnTo>
                      <a:pt x="19" y="28"/>
                    </a:lnTo>
                    <a:lnTo>
                      <a:pt x="9" y="34"/>
                    </a:lnTo>
                    <a:lnTo>
                      <a:pt x="4" y="37"/>
                    </a:lnTo>
                    <a:lnTo>
                      <a:pt x="4" y="37"/>
                    </a:lnTo>
                    <a:lnTo>
                      <a:pt x="1" y="38"/>
                    </a:lnTo>
                    <a:lnTo>
                      <a:pt x="0" y="38"/>
                    </a:lnTo>
                    <a:lnTo>
                      <a:pt x="0" y="178"/>
                    </a:lnTo>
                    <a:lnTo>
                      <a:pt x="0" y="178"/>
                    </a:lnTo>
                    <a:lnTo>
                      <a:pt x="7" y="175"/>
                    </a:lnTo>
                    <a:lnTo>
                      <a:pt x="12" y="173"/>
                    </a:lnTo>
                    <a:lnTo>
                      <a:pt x="14" y="169"/>
                    </a:lnTo>
                    <a:lnTo>
                      <a:pt x="15" y="167"/>
                    </a:lnTo>
                    <a:lnTo>
                      <a:pt x="15" y="167"/>
                    </a:lnTo>
                    <a:lnTo>
                      <a:pt x="14" y="164"/>
                    </a:lnTo>
                    <a:lnTo>
                      <a:pt x="11" y="159"/>
                    </a:lnTo>
                    <a:lnTo>
                      <a:pt x="6" y="152"/>
                    </a:lnTo>
                    <a:lnTo>
                      <a:pt x="6" y="152"/>
                    </a:lnTo>
                    <a:lnTo>
                      <a:pt x="6" y="149"/>
                    </a:lnTo>
                    <a:lnTo>
                      <a:pt x="7" y="145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12" y="128"/>
                    </a:lnTo>
                    <a:lnTo>
                      <a:pt x="19" y="135"/>
                    </a:lnTo>
                    <a:lnTo>
                      <a:pt x="19" y="135"/>
                    </a:lnTo>
                    <a:lnTo>
                      <a:pt x="24" y="139"/>
                    </a:lnTo>
                    <a:lnTo>
                      <a:pt x="30" y="142"/>
                    </a:lnTo>
                    <a:lnTo>
                      <a:pt x="35" y="142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3" y="139"/>
                    </a:lnTo>
                    <a:lnTo>
                      <a:pt x="45" y="134"/>
                    </a:lnTo>
                    <a:lnTo>
                      <a:pt x="48" y="128"/>
                    </a:lnTo>
                    <a:lnTo>
                      <a:pt x="48" y="128"/>
                    </a:lnTo>
                    <a:lnTo>
                      <a:pt x="52" y="126"/>
                    </a:lnTo>
                    <a:lnTo>
                      <a:pt x="57" y="123"/>
                    </a:lnTo>
                    <a:lnTo>
                      <a:pt x="57" y="123"/>
                    </a:lnTo>
                    <a:lnTo>
                      <a:pt x="59" y="121"/>
                    </a:lnTo>
                    <a:lnTo>
                      <a:pt x="59" y="116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67" y="112"/>
                    </a:lnTo>
                    <a:lnTo>
                      <a:pt x="67" y="112"/>
                    </a:lnTo>
                    <a:lnTo>
                      <a:pt x="71" y="102"/>
                    </a:lnTo>
                    <a:lnTo>
                      <a:pt x="77" y="103"/>
                    </a:lnTo>
                    <a:lnTo>
                      <a:pt x="77" y="103"/>
                    </a:lnTo>
                    <a:lnTo>
                      <a:pt x="79" y="102"/>
                    </a:lnTo>
                    <a:lnTo>
                      <a:pt x="82" y="100"/>
                    </a:lnTo>
                    <a:lnTo>
                      <a:pt x="82" y="97"/>
                    </a:lnTo>
                    <a:lnTo>
                      <a:pt x="82" y="97"/>
                    </a:lnTo>
                    <a:lnTo>
                      <a:pt x="82" y="91"/>
                    </a:lnTo>
                    <a:lnTo>
                      <a:pt x="83" y="84"/>
                    </a:lnTo>
                    <a:lnTo>
                      <a:pt x="84" y="74"/>
                    </a:lnTo>
                    <a:lnTo>
                      <a:pt x="84" y="74"/>
                    </a:lnTo>
                    <a:lnTo>
                      <a:pt x="93" y="62"/>
                    </a:lnTo>
                    <a:lnTo>
                      <a:pt x="99" y="52"/>
                    </a:lnTo>
                    <a:lnTo>
                      <a:pt x="99" y="52"/>
                    </a:lnTo>
                    <a:lnTo>
                      <a:pt x="101" y="47"/>
                    </a:lnTo>
                    <a:lnTo>
                      <a:pt x="104" y="31"/>
                    </a:lnTo>
                    <a:lnTo>
                      <a:pt x="104" y="31"/>
                    </a:lnTo>
                    <a:lnTo>
                      <a:pt x="105" y="23"/>
                    </a:lnTo>
                    <a:lnTo>
                      <a:pt x="104" y="18"/>
                    </a:lnTo>
                    <a:lnTo>
                      <a:pt x="102" y="16"/>
                    </a:lnTo>
                    <a:lnTo>
                      <a:pt x="99" y="15"/>
                    </a:lnTo>
                    <a:lnTo>
                      <a:pt x="99" y="1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8499" name="Freeform 1299"/>
              <p:cNvSpPr>
                <a:spLocks/>
              </p:cNvSpPr>
              <p:nvPr/>
            </p:nvSpPr>
            <p:spPr bwMode="auto">
              <a:xfrm>
                <a:off x="5033" y="492"/>
                <a:ext cx="55" cy="127"/>
              </a:xfrm>
              <a:custGeom>
                <a:avLst/>
                <a:gdLst/>
                <a:ahLst/>
                <a:cxnLst>
                  <a:cxn ang="0">
                    <a:pos x="77" y="22"/>
                  </a:cxn>
                  <a:cxn ang="0">
                    <a:pos x="77" y="22"/>
                  </a:cxn>
                  <a:cxn ang="0">
                    <a:pos x="76" y="20"/>
                  </a:cxn>
                  <a:cxn ang="0">
                    <a:pos x="76" y="19"/>
                  </a:cxn>
                  <a:cxn ang="0">
                    <a:pos x="76" y="17"/>
                  </a:cxn>
                  <a:cxn ang="0">
                    <a:pos x="76" y="17"/>
                  </a:cxn>
                  <a:cxn ang="0">
                    <a:pos x="76" y="15"/>
                  </a:cxn>
                  <a:cxn ang="0">
                    <a:pos x="76" y="10"/>
                  </a:cxn>
                  <a:cxn ang="0">
                    <a:pos x="74" y="8"/>
                  </a:cxn>
                  <a:cxn ang="0">
                    <a:pos x="71" y="4"/>
                  </a:cxn>
                  <a:cxn ang="0">
                    <a:pos x="68" y="2"/>
                  </a:cxn>
                  <a:cxn ang="0">
                    <a:pos x="62" y="0"/>
                  </a:cxn>
                  <a:cxn ang="0">
                    <a:pos x="62" y="0"/>
                  </a:cxn>
                  <a:cxn ang="0">
                    <a:pos x="59" y="0"/>
                  </a:cxn>
                  <a:cxn ang="0">
                    <a:pos x="56" y="0"/>
                  </a:cxn>
                  <a:cxn ang="0">
                    <a:pos x="53" y="1"/>
                  </a:cxn>
                  <a:cxn ang="0">
                    <a:pos x="52" y="3"/>
                  </a:cxn>
                  <a:cxn ang="0">
                    <a:pos x="49" y="9"/>
                  </a:cxn>
                  <a:cxn ang="0">
                    <a:pos x="47" y="15"/>
                  </a:cxn>
                  <a:cxn ang="0">
                    <a:pos x="46" y="28"/>
                  </a:cxn>
                  <a:cxn ang="0">
                    <a:pos x="46" y="33"/>
                  </a:cxn>
                  <a:cxn ang="0">
                    <a:pos x="46" y="33"/>
                  </a:cxn>
                  <a:cxn ang="0">
                    <a:pos x="43" y="45"/>
                  </a:cxn>
                  <a:cxn ang="0">
                    <a:pos x="43" y="45"/>
                  </a:cxn>
                  <a:cxn ang="0">
                    <a:pos x="21" y="87"/>
                  </a:cxn>
                  <a:cxn ang="0">
                    <a:pos x="21" y="87"/>
                  </a:cxn>
                  <a:cxn ang="0">
                    <a:pos x="17" y="95"/>
                  </a:cxn>
                  <a:cxn ang="0">
                    <a:pos x="11" y="102"/>
                  </a:cxn>
                  <a:cxn ang="0">
                    <a:pos x="5" y="110"/>
                  </a:cxn>
                  <a:cxn ang="0">
                    <a:pos x="5" y="110"/>
                  </a:cxn>
                  <a:cxn ang="0">
                    <a:pos x="3" y="111"/>
                  </a:cxn>
                  <a:cxn ang="0">
                    <a:pos x="0" y="112"/>
                  </a:cxn>
                  <a:cxn ang="0">
                    <a:pos x="0" y="114"/>
                  </a:cxn>
                  <a:cxn ang="0">
                    <a:pos x="1" y="118"/>
                  </a:cxn>
                  <a:cxn ang="0">
                    <a:pos x="5" y="125"/>
                  </a:cxn>
                  <a:cxn ang="0">
                    <a:pos x="11" y="132"/>
                  </a:cxn>
                  <a:cxn ang="0">
                    <a:pos x="20" y="140"/>
                  </a:cxn>
                  <a:cxn ang="0">
                    <a:pos x="30" y="149"/>
                  </a:cxn>
                  <a:cxn ang="0">
                    <a:pos x="42" y="156"/>
                  </a:cxn>
                  <a:cxn ang="0">
                    <a:pos x="53" y="160"/>
                  </a:cxn>
                  <a:cxn ang="0">
                    <a:pos x="53" y="160"/>
                  </a:cxn>
                  <a:cxn ang="0">
                    <a:pos x="62" y="163"/>
                  </a:cxn>
                  <a:cxn ang="0">
                    <a:pos x="70" y="164"/>
                  </a:cxn>
                  <a:cxn ang="0">
                    <a:pos x="76" y="164"/>
                  </a:cxn>
                  <a:cxn ang="0">
                    <a:pos x="83" y="163"/>
                  </a:cxn>
                  <a:cxn ang="0">
                    <a:pos x="83" y="23"/>
                  </a:cxn>
                  <a:cxn ang="0">
                    <a:pos x="83" y="23"/>
                  </a:cxn>
                  <a:cxn ang="0">
                    <a:pos x="77" y="22"/>
                  </a:cxn>
                  <a:cxn ang="0">
                    <a:pos x="77" y="22"/>
                  </a:cxn>
                </a:cxnLst>
                <a:rect l="0" t="0" r="r" b="b"/>
                <a:pathLst>
                  <a:path w="83" h="164">
                    <a:moveTo>
                      <a:pt x="77" y="22"/>
                    </a:moveTo>
                    <a:lnTo>
                      <a:pt x="77" y="22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7"/>
                    </a:lnTo>
                    <a:lnTo>
                      <a:pt x="76" y="17"/>
                    </a:lnTo>
                    <a:lnTo>
                      <a:pt x="76" y="15"/>
                    </a:lnTo>
                    <a:lnTo>
                      <a:pt x="76" y="10"/>
                    </a:lnTo>
                    <a:lnTo>
                      <a:pt x="74" y="8"/>
                    </a:lnTo>
                    <a:lnTo>
                      <a:pt x="71" y="4"/>
                    </a:lnTo>
                    <a:lnTo>
                      <a:pt x="68" y="2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59" y="0"/>
                    </a:lnTo>
                    <a:lnTo>
                      <a:pt x="56" y="0"/>
                    </a:lnTo>
                    <a:lnTo>
                      <a:pt x="53" y="1"/>
                    </a:lnTo>
                    <a:lnTo>
                      <a:pt x="52" y="3"/>
                    </a:lnTo>
                    <a:lnTo>
                      <a:pt x="49" y="9"/>
                    </a:lnTo>
                    <a:lnTo>
                      <a:pt x="47" y="15"/>
                    </a:lnTo>
                    <a:lnTo>
                      <a:pt x="46" y="28"/>
                    </a:lnTo>
                    <a:lnTo>
                      <a:pt x="46" y="33"/>
                    </a:lnTo>
                    <a:lnTo>
                      <a:pt x="46" y="33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21" y="87"/>
                    </a:lnTo>
                    <a:lnTo>
                      <a:pt x="21" y="87"/>
                    </a:lnTo>
                    <a:lnTo>
                      <a:pt x="17" y="95"/>
                    </a:lnTo>
                    <a:lnTo>
                      <a:pt x="11" y="102"/>
                    </a:lnTo>
                    <a:lnTo>
                      <a:pt x="5" y="110"/>
                    </a:lnTo>
                    <a:lnTo>
                      <a:pt x="5" y="110"/>
                    </a:lnTo>
                    <a:lnTo>
                      <a:pt x="3" y="111"/>
                    </a:lnTo>
                    <a:lnTo>
                      <a:pt x="0" y="112"/>
                    </a:lnTo>
                    <a:lnTo>
                      <a:pt x="0" y="114"/>
                    </a:lnTo>
                    <a:lnTo>
                      <a:pt x="1" y="118"/>
                    </a:lnTo>
                    <a:lnTo>
                      <a:pt x="5" y="125"/>
                    </a:lnTo>
                    <a:lnTo>
                      <a:pt x="11" y="132"/>
                    </a:lnTo>
                    <a:lnTo>
                      <a:pt x="20" y="140"/>
                    </a:lnTo>
                    <a:lnTo>
                      <a:pt x="30" y="149"/>
                    </a:lnTo>
                    <a:lnTo>
                      <a:pt x="42" y="156"/>
                    </a:lnTo>
                    <a:lnTo>
                      <a:pt x="53" y="160"/>
                    </a:lnTo>
                    <a:lnTo>
                      <a:pt x="53" y="160"/>
                    </a:lnTo>
                    <a:lnTo>
                      <a:pt x="62" y="163"/>
                    </a:lnTo>
                    <a:lnTo>
                      <a:pt x="70" y="164"/>
                    </a:lnTo>
                    <a:lnTo>
                      <a:pt x="76" y="164"/>
                    </a:lnTo>
                    <a:lnTo>
                      <a:pt x="83" y="163"/>
                    </a:lnTo>
                    <a:lnTo>
                      <a:pt x="83" y="23"/>
                    </a:lnTo>
                    <a:lnTo>
                      <a:pt x="83" y="23"/>
                    </a:lnTo>
                    <a:lnTo>
                      <a:pt x="77" y="22"/>
                    </a:lnTo>
                    <a:lnTo>
                      <a:pt x="77" y="22"/>
                    </a:lnTo>
                    <a:close/>
                  </a:path>
                </a:pathLst>
              </a:custGeom>
              <a:solidFill>
                <a:srgbClr val="D2D0D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8500" name="Freeform 1300"/>
              <p:cNvSpPr>
                <a:spLocks/>
              </p:cNvSpPr>
              <p:nvPr/>
            </p:nvSpPr>
            <p:spPr bwMode="auto">
              <a:xfrm>
                <a:off x="5052" y="429"/>
                <a:ext cx="36" cy="106"/>
              </a:xfrm>
              <a:custGeom>
                <a:avLst/>
                <a:gdLst/>
                <a:ahLst/>
                <a:cxnLst>
                  <a:cxn ang="0">
                    <a:pos x="26" y="17"/>
                  </a:cxn>
                  <a:cxn ang="0">
                    <a:pos x="26" y="17"/>
                  </a:cxn>
                  <a:cxn ang="0">
                    <a:pos x="19" y="26"/>
                  </a:cxn>
                  <a:cxn ang="0">
                    <a:pos x="13" y="36"/>
                  </a:cxn>
                  <a:cxn ang="0">
                    <a:pos x="6" y="46"/>
                  </a:cxn>
                  <a:cxn ang="0">
                    <a:pos x="6" y="46"/>
                  </a:cxn>
                  <a:cxn ang="0">
                    <a:pos x="3" y="54"/>
                  </a:cxn>
                  <a:cxn ang="0">
                    <a:pos x="2" y="64"/>
                  </a:cxn>
                  <a:cxn ang="0">
                    <a:pos x="0" y="88"/>
                  </a:cxn>
                  <a:cxn ang="0">
                    <a:pos x="0" y="117"/>
                  </a:cxn>
                  <a:cxn ang="0">
                    <a:pos x="0" y="117"/>
                  </a:cxn>
                  <a:cxn ang="0">
                    <a:pos x="2" y="128"/>
                  </a:cxn>
                  <a:cxn ang="0">
                    <a:pos x="6" y="135"/>
                  </a:cxn>
                  <a:cxn ang="0">
                    <a:pos x="8" y="137"/>
                  </a:cxn>
                  <a:cxn ang="0">
                    <a:pos x="8" y="137"/>
                  </a:cxn>
                  <a:cxn ang="0">
                    <a:pos x="9" y="136"/>
                  </a:cxn>
                  <a:cxn ang="0">
                    <a:pos x="9" y="136"/>
                  </a:cxn>
                  <a:cxn ang="0">
                    <a:pos x="17" y="118"/>
                  </a:cxn>
                  <a:cxn ang="0">
                    <a:pos x="17" y="108"/>
                  </a:cxn>
                  <a:cxn ang="0">
                    <a:pos x="17" y="108"/>
                  </a:cxn>
                  <a:cxn ang="0">
                    <a:pos x="17" y="99"/>
                  </a:cxn>
                  <a:cxn ang="0">
                    <a:pos x="20" y="92"/>
                  </a:cxn>
                  <a:cxn ang="0">
                    <a:pos x="22" y="88"/>
                  </a:cxn>
                  <a:cxn ang="0">
                    <a:pos x="25" y="84"/>
                  </a:cxn>
                  <a:cxn ang="0">
                    <a:pos x="27" y="83"/>
                  </a:cxn>
                  <a:cxn ang="0">
                    <a:pos x="29" y="82"/>
                  </a:cxn>
                  <a:cxn ang="0">
                    <a:pos x="32" y="82"/>
                  </a:cxn>
                  <a:cxn ang="0">
                    <a:pos x="32" y="82"/>
                  </a:cxn>
                  <a:cxn ang="0">
                    <a:pos x="38" y="84"/>
                  </a:cxn>
                  <a:cxn ang="0">
                    <a:pos x="41" y="88"/>
                  </a:cxn>
                  <a:cxn ang="0">
                    <a:pos x="42" y="90"/>
                  </a:cxn>
                  <a:cxn ang="0">
                    <a:pos x="44" y="93"/>
                  </a:cxn>
                  <a:cxn ang="0">
                    <a:pos x="45" y="99"/>
                  </a:cxn>
                  <a:cxn ang="0">
                    <a:pos x="44" y="102"/>
                  </a:cxn>
                  <a:cxn ang="0">
                    <a:pos x="44" y="102"/>
                  </a:cxn>
                  <a:cxn ang="0">
                    <a:pos x="45" y="104"/>
                  </a:cxn>
                  <a:cxn ang="0">
                    <a:pos x="47" y="105"/>
                  </a:cxn>
                  <a:cxn ang="0">
                    <a:pos x="53" y="106"/>
                  </a:cxn>
                  <a:cxn ang="0">
                    <a:pos x="53" y="0"/>
                  </a:cxn>
                  <a:cxn ang="0">
                    <a:pos x="53" y="0"/>
                  </a:cxn>
                  <a:cxn ang="0">
                    <a:pos x="44" y="4"/>
                  </a:cxn>
                  <a:cxn ang="0">
                    <a:pos x="36" y="8"/>
                  </a:cxn>
                  <a:cxn ang="0">
                    <a:pos x="31" y="13"/>
                  </a:cxn>
                  <a:cxn ang="0">
                    <a:pos x="26" y="17"/>
                  </a:cxn>
                  <a:cxn ang="0">
                    <a:pos x="26" y="17"/>
                  </a:cxn>
                </a:cxnLst>
                <a:rect l="0" t="0" r="r" b="b"/>
                <a:pathLst>
                  <a:path w="53" h="137">
                    <a:moveTo>
                      <a:pt x="26" y="17"/>
                    </a:moveTo>
                    <a:lnTo>
                      <a:pt x="26" y="17"/>
                    </a:lnTo>
                    <a:lnTo>
                      <a:pt x="19" y="26"/>
                    </a:lnTo>
                    <a:lnTo>
                      <a:pt x="13" y="36"/>
                    </a:lnTo>
                    <a:lnTo>
                      <a:pt x="6" y="46"/>
                    </a:lnTo>
                    <a:lnTo>
                      <a:pt x="6" y="46"/>
                    </a:lnTo>
                    <a:lnTo>
                      <a:pt x="3" y="54"/>
                    </a:lnTo>
                    <a:lnTo>
                      <a:pt x="2" y="64"/>
                    </a:lnTo>
                    <a:lnTo>
                      <a:pt x="0" y="88"/>
                    </a:lnTo>
                    <a:lnTo>
                      <a:pt x="0" y="117"/>
                    </a:lnTo>
                    <a:lnTo>
                      <a:pt x="0" y="117"/>
                    </a:lnTo>
                    <a:lnTo>
                      <a:pt x="2" y="128"/>
                    </a:lnTo>
                    <a:lnTo>
                      <a:pt x="6" y="135"/>
                    </a:lnTo>
                    <a:lnTo>
                      <a:pt x="8" y="137"/>
                    </a:lnTo>
                    <a:lnTo>
                      <a:pt x="8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17" y="118"/>
                    </a:lnTo>
                    <a:lnTo>
                      <a:pt x="17" y="108"/>
                    </a:lnTo>
                    <a:lnTo>
                      <a:pt x="17" y="108"/>
                    </a:lnTo>
                    <a:lnTo>
                      <a:pt x="17" y="99"/>
                    </a:lnTo>
                    <a:lnTo>
                      <a:pt x="20" y="92"/>
                    </a:lnTo>
                    <a:lnTo>
                      <a:pt x="22" y="88"/>
                    </a:lnTo>
                    <a:lnTo>
                      <a:pt x="25" y="84"/>
                    </a:lnTo>
                    <a:lnTo>
                      <a:pt x="27" y="83"/>
                    </a:lnTo>
                    <a:lnTo>
                      <a:pt x="29" y="82"/>
                    </a:lnTo>
                    <a:lnTo>
                      <a:pt x="32" y="82"/>
                    </a:lnTo>
                    <a:lnTo>
                      <a:pt x="32" y="82"/>
                    </a:lnTo>
                    <a:lnTo>
                      <a:pt x="38" y="84"/>
                    </a:lnTo>
                    <a:lnTo>
                      <a:pt x="41" y="88"/>
                    </a:lnTo>
                    <a:lnTo>
                      <a:pt x="42" y="90"/>
                    </a:lnTo>
                    <a:lnTo>
                      <a:pt x="44" y="93"/>
                    </a:lnTo>
                    <a:lnTo>
                      <a:pt x="45" y="99"/>
                    </a:lnTo>
                    <a:lnTo>
                      <a:pt x="44" y="102"/>
                    </a:lnTo>
                    <a:lnTo>
                      <a:pt x="44" y="102"/>
                    </a:lnTo>
                    <a:lnTo>
                      <a:pt x="45" y="104"/>
                    </a:lnTo>
                    <a:lnTo>
                      <a:pt x="47" y="105"/>
                    </a:lnTo>
                    <a:lnTo>
                      <a:pt x="53" y="106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44" y="4"/>
                    </a:lnTo>
                    <a:lnTo>
                      <a:pt x="36" y="8"/>
                    </a:lnTo>
                    <a:lnTo>
                      <a:pt x="31" y="13"/>
                    </a:lnTo>
                    <a:lnTo>
                      <a:pt x="26" y="17"/>
                    </a:lnTo>
                    <a:lnTo>
                      <a:pt x="26" y="17"/>
                    </a:lnTo>
                    <a:close/>
                  </a:path>
                </a:pathLst>
              </a:custGeom>
              <a:solidFill>
                <a:srgbClr val="FFFF9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8501" name="Freeform 1301"/>
              <p:cNvSpPr>
                <a:spLocks/>
              </p:cNvSpPr>
              <p:nvPr/>
            </p:nvSpPr>
            <p:spPr bwMode="auto">
              <a:xfrm>
                <a:off x="5088" y="426"/>
                <a:ext cx="78" cy="128"/>
              </a:xfrm>
              <a:custGeom>
                <a:avLst/>
                <a:gdLst/>
                <a:ahLst/>
                <a:cxnLst>
                  <a:cxn ang="0">
                    <a:pos x="101" y="61"/>
                  </a:cxn>
                  <a:cxn ang="0">
                    <a:pos x="98" y="49"/>
                  </a:cxn>
                  <a:cxn ang="0">
                    <a:pos x="92" y="38"/>
                  </a:cxn>
                  <a:cxn ang="0">
                    <a:pos x="75" y="20"/>
                  </a:cxn>
                  <a:cxn ang="0">
                    <a:pos x="57" y="9"/>
                  </a:cxn>
                  <a:cxn ang="0">
                    <a:pos x="48" y="4"/>
                  </a:cxn>
                  <a:cxn ang="0">
                    <a:pos x="21" y="0"/>
                  </a:cxn>
                  <a:cxn ang="0">
                    <a:pos x="0" y="5"/>
                  </a:cxn>
                  <a:cxn ang="0">
                    <a:pos x="0" y="111"/>
                  </a:cxn>
                  <a:cxn ang="0">
                    <a:pos x="11" y="107"/>
                  </a:cxn>
                  <a:cxn ang="0">
                    <a:pos x="22" y="100"/>
                  </a:cxn>
                  <a:cxn ang="0">
                    <a:pos x="51" y="90"/>
                  </a:cxn>
                  <a:cxn ang="0">
                    <a:pos x="58" y="87"/>
                  </a:cxn>
                  <a:cxn ang="0">
                    <a:pos x="66" y="78"/>
                  </a:cxn>
                  <a:cxn ang="0">
                    <a:pos x="72" y="75"/>
                  </a:cxn>
                  <a:cxn ang="0">
                    <a:pos x="78" y="74"/>
                  </a:cxn>
                  <a:cxn ang="0">
                    <a:pos x="88" y="78"/>
                  </a:cxn>
                  <a:cxn ang="0">
                    <a:pos x="92" y="82"/>
                  </a:cxn>
                  <a:cxn ang="0">
                    <a:pos x="101" y="88"/>
                  </a:cxn>
                  <a:cxn ang="0">
                    <a:pos x="104" y="93"/>
                  </a:cxn>
                  <a:cxn ang="0">
                    <a:pos x="102" y="109"/>
                  </a:cxn>
                  <a:cxn ang="0">
                    <a:pos x="98" y="140"/>
                  </a:cxn>
                  <a:cxn ang="0">
                    <a:pos x="101" y="154"/>
                  </a:cxn>
                  <a:cxn ang="0">
                    <a:pos x="103" y="161"/>
                  </a:cxn>
                  <a:cxn ang="0">
                    <a:pos x="102" y="136"/>
                  </a:cxn>
                  <a:cxn ang="0">
                    <a:pos x="104" y="126"/>
                  </a:cxn>
                  <a:cxn ang="0">
                    <a:pos x="108" y="117"/>
                  </a:cxn>
                  <a:cxn ang="0">
                    <a:pos x="111" y="101"/>
                  </a:cxn>
                  <a:cxn ang="0">
                    <a:pos x="112" y="108"/>
                  </a:cxn>
                  <a:cxn ang="0">
                    <a:pos x="111" y="126"/>
                  </a:cxn>
                  <a:cxn ang="0">
                    <a:pos x="110" y="132"/>
                  </a:cxn>
                  <a:cxn ang="0">
                    <a:pos x="112" y="152"/>
                  </a:cxn>
                  <a:cxn ang="0">
                    <a:pos x="115" y="167"/>
                  </a:cxn>
                  <a:cxn ang="0">
                    <a:pos x="119" y="106"/>
                  </a:cxn>
                  <a:cxn ang="0">
                    <a:pos x="119" y="93"/>
                  </a:cxn>
                  <a:cxn ang="0">
                    <a:pos x="115" y="75"/>
                  </a:cxn>
                  <a:cxn ang="0">
                    <a:pos x="108" y="64"/>
                  </a:cxn>
                  <a:cxn ang="0">
                    <a:pos x="101" y="61"/>
                  </a:cxn>
                </a:cxnLst>
                <a:rect l="0" t="0" r="r" b="b"/>
                <a:pathLst>
                  <a:path w="119" h="167">
                    <a:moveTo>
                      <a:pt x="101" y="61"/>
                    </a:moveTo>
                    <a:lnTo>
                      <a:pt x="101" y="61"/>
                    </a:lnTo>
                    <a:lnTo>
                      <a:pt x="99" y="55"/>
                    </a:lnTo>
                    <a:lnTo>
                      <a:pt x="98" y="49"/>
                    </a:lnTo>
                    <a:lnTo>
                      <a:pt x="96" y="43"/>
                    </a:lnTo>
                    <a:lnTo>
                      <a:pt x="92" y="38"/>
                    </a:lnTo>
                    <a:lnTo>
                      <a:pt x="84" y="29"/>
                    </a:lnTo>
                    <a:lnTo>
                      <a:pt x="75" y="20"/>
                    </a:lnTo>
                    <a:lnTo>
                      <a:pt x="65" y="13"/>
                    </a:lnTo>
                    <a:lnTo>
                      <a:pt x="57" y="9"/>
                    </a:lnTo>
                    <a:lnTo>
                      <a:pt x="48" y="4"/>
                    </a:lnTo>
                    <a:lnTo>
                      <a:pt x="48" y="4"/>
                    </a:lnTo>
                    <a:lnTo>
                      <a:pt x="34" y="2"/>
                    </a:lnTo>
                    <a:lnTo>
                      <a:pt x="21" y="0"/>
                    </a:lnTo>
                    <a:lnTo>
                      <a:pt x="9" y="3"/>
                    </a:lnTo>
                    <a:lnTo>
                      <a:pt x="0" y="5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2" y="113"/>
                    </a:lnTo>
                    <a:lnTo>
                      <a:pt x="11" y="107"/>
                    </a:lnTo>
                    <a:lnTo>
                      <a:pt x="11" y="107"/>
                    </a:lnTo>
                    <a:lnTo>
                      <a:pt x="22" y="100"/>
                    </a:lnTo>
                    <a:lnTo>
                      <a:pt x="33" y="95"/>
                    </a:lnTo>
                    <a:lnTo>
                      <a:pt x="51" y="90"/>
                    </a:lnTo>
                    <a:lnTo>
                      <a:pt x="51" y="90"/>
                    </a:lnTo>
                    <a:lnTo>
                      <a:pt x="58" y="87"/>
                    </a:lnTo>
                    <a:lnTo>
                      <a:pt x="61" y="83"/>
                    </a:lnTo>
                    <a:lnTo>
                      <a:pt x="66" y="78"/>
                    </a:lnTo>
                    <a:lnTo>
                      <a:pt x="72" y="75"/>
                    </a:lnTo>
                    <a:lnTo>
                      <a:pt x="72" y="75"/>
                    </a:lnTo>
                    <a:lnTo>
                      <a:pt x="75" y="74"/>
                    </a:lnTo>
                    <a:lnTo>
                      <a:pt x="78" y="74"/>
                    </a:lnTo>
                    <a:lnTo>
                      <a:pt x="83" y="75"/>
                    </a:lnTo>
                    <a:lnTo>
                      <a:pt x="88" y="78"/>
                    </a:lnTo>
                    <a:lnTo>
                      <a:pt x="92" y="82"/>
                    </a:lnTo>
                    <a:lnTo>
                      <a:pt x="92" y="82"/>
                    </a:lnTo>
                    <a:lnTo>
                      <a:pt x="96" y="84"/>
                    </a:lnTo>
                    <a:lnTo>
                      <a:pt x="101" y="88"/>
                    </a:lnTo>
                    <a:lnTo>
                      <a:pt x="104" y="93"/>
                    </a:lnTo>
                    <a:lnTo>
                      <a:pt x="104" y="93"/>
                    </a:lnTo>
                    <a:lnTo>
                      <a:pt x="102" y="109"/>
                    </a:lnTo>
                    <a:lnTo>
                      <a:pt x="102" y="109"/>
                    </a:lnTo>
                    <a:lnTo>
                      <a:pt x="98" y="140"/>
                    </a:lnTo>
                    <a:lnTo>
                      <a:pt x="98" y="140"/>
                    </a:lnTo>
                    <a:lnTo>
                      <a:pt x="98" y="147"/>
                    </a:lnTo>
                    <a:lnTo>
                      <a:pt x="101" y="154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48"/>
                    </a:lnTo>
                    <a:lnTo>
                      <a:pt x="102" y="136"/>
                    </a:lnTo>
                    <a:lnTo>
                      <a:pt x="103" y="130"/>
                    </a:lnTo>
                    <a:lnTo>
                      <a:pt x="104" y="126"/>
                    </a:lnTo>
                    <a:lnTo>
                      <a:pt x="104" y="126"/>
                    </a:lnTo>
                    <a:lnTo>
                      <a:pt x="108" y="117"/>
                    </a:lnTo>
                    <a:lnTo>
                      <a:pt x="110" y="109"/>
                    </a:lnTo>
                    <a:lnTo>
                      <a:pt x="111" y="101"/>
                    </a:lnTo>
                    <a:lnTo>
                      <a:pt x="111" y="101"/>
                    </a:lnTo>
                    <a:lnTo>
                      <a:pt x="112" y="108"/>
                    </a:lnTo>
                    <a:lnTo>
                      <a:pt x="112" y="115"/>
                    </a:lnTo>
                    <a:lnTo>
                      <a:pt x="111" y="126"/>
                    </a:lnTo>
                    <a:lnTo>
                      <a:pt x="111" y="126"/>
                    </a:lnTo>
                    <a:lnTo>
                      <a:pt x="110" y="132"/>
                    </a:lnTo>
                    <a:lnTo>
                      <a:pt x="110" y="139"/>
                    </a:lnTo>
                    <a:lnTo>
                      <a:pt x="112" y="152"/>
                    </a:lnTo>
                    <a:lnTo>
                      <a:pt x="115" y="167"/>
                    </a:lnTo>
                    <a:lnTo>
                      <a:pt x="115" y="167"/>
                    </a:lnTo>
                    <a:lnTo>
                      <a:pt x="116" y="148"/>
                    </a:lnTo>
                    <a:lnTo>
                      <a:pt x="119" y="106"/>
                    </a:lnTo>
                    <a:lnTo>
                      <a:pt x="119" y="106"/>
                    </a:lnTo>
                    <a:lnTo>
                      <a:pt x="119" y="93"/>
                    </a:lnTo>
                    <a:lnTo>
                      <a:pt x="118" y="83"/>
                    </a:lnTo>
                    <a:lnTo>
                      <a:pt x="115" y="75"/>
                    </a:lnTo>
                    <a:lnTo>
                      <a:pt x="111" y="69"/>
                    </a:lnTo>
                    <a:lnTo>
                      <a:pt x="108" y="64"/>
                    </a:lnTo>
                    <a:lnTo>
                      <a:pt x="104" y="62"/>
                    </a:lnTo>
                    <a:lnTo>
                      <a:pt x="101" y="61"/>
                    </a:lnTo>
                    <a:lnTo>
                      <a:pt x="101" y="61"/>
                    </a:lnTo>
                    <a:close/>
                  </a:path>
                </a:pathLst>
              </a:custGeom>
              <a:solidFill>
                <a:srgbClr val="FFFF9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8502" name="Freeform 1302"/>
              <p:cNvSpPr>
                <a:spLocks/>
              </p:cNvSpPr>
              <p:nvPr/>
            </p:nvSpPr>
            <p:spPr bwMode="auto">
              <a:xfrm>
                <a:off x="5088" y="755"/>
                <a:ext cx="108" cy="55"/>
              </a:xfrm>
              <a:custGeom>
                <a:avLst/>
                <a:gdLst/>
                <a:ahLst/>
                <a:cxnLst>
                  <a:cxn ang="0">
                    <a:pos x="158" y="25"/>
                  </a:cxn>
                  <a:cxn ang="0">
                    <a:pos x="158" y="25"/>
                  </a:cxn>
                  <a:cxn ang="0">
                    <a:pos x="154" y="19"/>
                  </a:cxn>
                  <a:cxn ang="0">
                    <a:pos x="144" y="12"/>
                  </a:cxn>
                  <a:cxn ang="0">
                    <a:pos x="132" y="1"/>
                  </a:cxn>
                  <a:cxn ang="0">
                    <a:pos x="132" y="1"/>
                  </a:cxn>
                  <a:cxn ang="0">
                    <a:pos x="131" y="0"/>
                  </a:cxn>
                  <a:cxn ang="0">
                    <a:pos x="127" y="1"/>
                  </a:cxn>
                  <a:cxn ang="0">
                    <a:pos x="127" y="1"/>
                  </a:cxn>
                  <a:cxn ang="0">
                    <a:pos x="118" y="1"/>
                  </a:cxn>
                  <a:cxn ang="0">
                    <a:pos x="106" y="1"/>
                  </a:cxn>
                  <a:cxn ang="0">
                    <a:pos x="91" y="1"/>
                  </a:cxn>
                  <a:cxn ang="0">
                    <a:pos x="91" y="1"/>
                  </a:cxn>
                  <a:cxn ang="0">
                    <a:pos x="85" y="1"/>
                  </a:cxn>
                  <a:cxn ang="0">
                    <a:pos x="79" y="4"/>
                  </a:cxn>
                  <a:cxn ang="0">
                    <a:pos x="73" y="6"/>
                  </a:cxn>
                  <a:cxn ang="0">
                    <a:pos x="73" y="6"/>
                  </a:cxn>
                  <a:cxn ang="0">
                    <a:pos x="48" y="20"/>
                  </a:cxn>
                  <a:cxn ang="0">
                    <a:pos x="30" y="30"/>
                  </a:cxn>
                  <a:cxn ang="0">
                    <a:pos x="30" y="30"/>
                  </a:cxn>
                  <a:cxn ang="0">
                    <a:pos x="0" y="30"/>
                  </a:cxn>
                  <a:cxn ang="0">
                    <a:pos x="0" y="72"/>
                  </a:cxn>
                  <a:cxn ang="0">
                    <a:pos x="0" y="72"/>
                  </a:cxn>
                  <a:cxn ang="0">
                    <a:pos x="26" y="65"/>
                  </a:cxn>
                  <a:cxn ang="0">
                    <a:pos x="26" y="65"/>
                  </a:cxn>
                  <a:cxn ang="0">
                    <a:pos x="40" y="63"/>
                  </a:cxn>
                  <a:cxn ang="0">
                    <a:pos x="53" y="60"/>
                  </a:cxn>
                  <a:cxn ang="0">
                    <a:pos x="64" y="56"/>
                  </a:cxn>
                  <a:cxn ang="0">
                    <a:pos x="64" y="56"/>
                  </a:cxn>
                  <a:cxn ang="0">
                    <a:pos x="73" y="52"/>
                  </a:cxn>
                  <a:cxn ang="0">
                    <a:pos x="73" y="52"/>
                  </a:cxn>
                  <a:cxn ang="0">
                    <a:pos x="84" y="49"/>
                  </a:cxn>
                  <a:cxn ang="0">
                    <a:pos x="89" y="46"/>
                  </a:cxn>
                  <a:cxn ang="0">
                    <a:pos x="92" y="42"/>
                  </a:cxn>
                  <a:cxn ang="0">
                    <a:pos x="109" y="38"/>
                  </a:cxn>
                  <a:cxn ang="0">
                    <a:pos x="128" y="44"/>
                  </a:cxn>
                  <a:cxn ang="0">
                    <a:pos x="128" y="44"/>
                  </a:cxn>
                  <a:cxn ang="0">
                    <a:pos x="131" y="44"/>
                  </a:cxn>
                  <a:cxn ang="0">
                    <a:pos x="136" y="44"/>
                  </a:cxn>
                  <a:cxn ang="0">
                    <a:pos x="141" y="40"/>
                  </a:cxn>
                  <a:cxn ang="0">
                    <a:pos x="118" y="29"/>
                  </a:cxn>
                  <a:cxn ang="0">
                    <a:pos x="123" y="25"/>
                  </a:cxn>
                  <a:cxn ang="0">
                    <a:pos x="123" y="25"/>
                  </a:cxn>
                  <a:cxn ang="0">
                    <a:pos x="128" y="27"/>
                  </a:cxn>
                  <a:cxn ang="0">
                    <a:pos x="137" y="33"/>
                  </a:cxn>
                  <a:cxn ang="0">
                    <a:pos x="142" y="37"/>
                  </a:cxn>
                  <a:cxn ang="0">
                    <a:pos x="148" y="39"/>
                  </a:cxn>
                  <a:cxn ang="0">
                    <a:pos x="154" y="39"/>
                  </a:cxn>
                  <a:cxn ang="0">
                    <a:pos x="158" y="38"/>
                  </a:cxn>
                  <a:cxn ang="0">
                    <a:pos x="164" y="37"/>
                  </a:cxn>
                  <a:cxn ang="0">
                    <a:pos x="164" y="37"/>
                  </a:cxn>
                  <a:cxn ang="0">
                    <a:pos x="162" y="32"/>
                  </a:cxn>
                  <a:cxn ang="0">
                    <a:pos x="158" y="25"/>
                  </a:cxn>
                  <a:cxn ang="0">
                    <a:pos x="158" y="25"/>
                  </a:cxn>
                </a:cxnLst>
                <a:rect l="0" t="0" r="r" b="b"/>
                <a:pathLst>
                  <a:path w="164" h="72">
                    <a:moveTo>
                      <a:pt x="158" y="25"/>
                    </a:moveTo>
                    <a:lnTo>
                      <a:pt x="158" y="25"/>
                    </a:lnTo>
                    <a:lnTo>
                      <a:pt x="154" y="19"/>
                    </a:lnTo>
                    <a:lnTo>
                      <a:pt x="144" y="12"/>
                    </a:lnTo>
                    <a:lnTo>
                      <a:pt x="132" y="1"/>
                    </a:lnTo>
                    <a:lnTo>
                      <a:pt x="132" y="1"/>
                    </a:lnTo>
                    <a:lnTo>
                      <a:pt x="131" y="0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18" y="1"/>
                    </a:lnTo>
                    <a:lnTo>
                      <a:pt x="106" y="1"/>
                    </a:lnTo>
                    <a:lnTo>
                      <a:pt x="91" y="1"/>
                    </a:lnTo>
                    <a:lnTo>
                      <a:pt x="91" y="1"/>
                    </a:lnTo>
                    <a:lnTo>
                      <a:pt x="85" y="1"/>
                    </a:lnTo>
                    <a:lnTo>
                      <a:pt x="79" y="4"/>
                    </a:lnTo>
                    <a:lnTo>
                      <a:pt x="73" y="6"/>
                    </a:lnTo>
                    <a:lnTo>
                      <a:pt x="73" y="6"/>
                    </a:lnTo>
                    <a:lnTo>
                      <a:pt x="48" y="2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0" y="30"/>
                    </a:lnTo>
                    <a:lnTo>
                      <a:pt x="0" y="72"/>
                    </a:lnTo>
                    <a:lnTo>
                      <a:pt x="0" y="72"/>
                    </a:lnTo>
                    <a:lnTo>
                      <a:pt x="26" y="65"/>
                    </a:lnTo>
                    <a:lnTo>
                      <a:pt x="26" y="65"/>
                    </a:lnTo>
                    <a:lnTo>
                      <a:pt x="40" y="63"/>
                    </a:lnTo>
                    <a:lnTo>
                      <a:pt x="53" y="60"/>
                    </a:lnTo>
                    <a:lnTo>
                      <a:pt x="64" y="56"/>
                    </a:lnTo>
                    <a:lnTo>
                      <a:pt x="64" y="56"/>
                    </a:lnTo>
                    <a:lnTo>
                      <a:pt x="73" y="52"/>
                    </a:lnTo>
                    <a:lnTo>
                      <a:pt x="73" y="52"/>
                    </a:lnTo>
                    <a:lnTo>
                      <a:pt x="84" y="49"/>
                    </a:lnTo>
                    <a:lnTo>
                      <a:pt x="89" y="46"/>
                    </a:lnTo>
                    <a:lnTo>
                      <a:pt x="92" y="42"/>
                    </a:lnTo>
                    <a:lnTo>
                      <a:pt x="109" y="38"/>
                    </a:lnTo>
                    <a:lnTo>
                      <a:pt x="128" y="44"/>
                    </a:lnTo>
                    <a:lnTo>
                      <a:pt x="128" y="44"/>
                    </a:lnTo>
                    <a:lnTo>
                      <a:pt x="131" y="44"/>
                    </a:lnTo>
                    <a:lnTo>
                      <a:pt x="136" y="44"/>
                    </a:lnTo>
                    <a:lnTo>
                      <a:pt x="141" y="40"/>
                    </a:lnTo>
                    <a:lnTo>
                      <a:pt x="118" y="29"/>
                    </a:lnTo>
                    <a:lnTo>
                      <a:pt x="123" y="25"/>
                    </a:lnTo>
                    <a:lnTo>
                      <a:pt x="123" y="25"/>
                    </a:lnTo>
                    <a:lnTo>
                      <a:pt x="128" y="27"/>
                    </a:lnTo>
                    <a:lnTo>
                      <a:pt x="137" y="33"/>
                    </a:lnTo>
                    <a:lnTo>
                      <a:pt x="142" y="37"/>
                    </a:lnTo>
                    <a:lnTo>
                      <a:pt x="148" y="39"/>
                    </a:lnTo>
                    <a:lnTo>
                      <a:pt x="154" y="39"/>
                    </a:lnTo>
                    <a:lnTo>
                      <a:pt x="158" y="38"/>
                    </a:lnTo>
                    <a:lnTo>
                      <a:pt x="164" y="37"/>
                    </a:lnTo>
                    <a:lnTo>
                      <a:pt x="164" y="37"/>
                    </a:lnTo>
                    <a:lnTo>
                      <a:pt x="162" y="32"/>
                    </a:lnTo>
                    <a:lnTo>
                      <a:pt x="158" y="25"/>
                    </a:lnTo>
                    <a:lnTo>
                      <a:pt x="158" y="2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8503" name="Freeform 1303"/>
              <p:cNvSpPr>
                <a:spLocks/>
              </p:cNvSpPr>
              <p:nvPr/>
            </p:nvSpPr>
            <p:spPr bwMode="auto">
              <a:xfrm>
                <a:off x="5251" y="670"/>
                <a:ext cx="34" cy="125"/>
              </a:xfrm>
              <a:custGeom>
                <a:avLst/>
                <a:gdLst/>
                <a:ahLst/>
                <a:cxnLst>
                  <a:cxn ang="0">
                    <a:pos x="51" y="0"/>
                  </a:cxn>
                  <a:cxn ang="0">
                    <a:pos x="0" y="157"/>
                  </a:cxn>
                  <a:cxn ang="0">
                    <a:pos x="14" y="162"/>
                  </a:cxn>
                  <a:cxn ang="0">
                    <a:pos x="51" y="48"/>
                  </a:cxn>
                  <a:cxn ang="0">
                    <a:pos x="51" y="0"/>
                  </a:cxn>
                </a:cxnLst>
                <a:rect l="0" t="0" r="r" b="b"/>
                <a:pathLst>
                  <a:path w="51" h="162">
                    <a:moveTo>
                      <a:pt x="51" y="0"/>
                    </a:moveTo>
                    <a:lnTo>
                      <a:pt x="0" y="157"/>
                    </a:lnTo>
                    <a:lnTo>
                      <a:pt x="14" y="162"/>
                    </a:lnTo>
                    <a:lnTo>
                      <a:pt x="51" y="48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968E8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</p:grpSp>
        <p:grpSp>
          <p:nvGrpSpPr>
            <p:cNvPr id="308230" name="Group 460"/>
            <p:cNvGrpSpPr>
              <a:grpSpLocks/>
            </p:cNvGrpSpPr>
            <p:nvPr/>
          </p:nvGrpSpPr>
          <p:grpSpPr bwMode="auto">
            <a:xfrm>
              <a:off x="4713" y="1868"/>
              <a:ext cx="399" cy="436"/>
              <a:chOff x="1508" y="3020"/>
              <a:chExt cx="1044" cy="1242"/>
            </a:xfrm>
          </p:grpSpPr>
          <p:sp>
            <p:nvSpPr>
              <p:cNvPr id="308231" name="AutoShape 461"/>
              <p:cNvSpPr>
                <a:spLocks noChangeAspect="1" noChangeArrowheads="1" noTextEdit="1"/>
              </p:cNvSpPr>
              <p:nvPr/>
            </p:nvSpPr>
            <p:spPr bwMode="auto">
              <a:xfrm>
                <a:off x="1508" y="3020"/>
                <a:ext cx="1044" cy="124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8232" name="Freeform 462"/>
              <p:cNvSpPr>
                <a:spLocks/>
              </p:cNvSpPr>
              <p:nvPr/>
            </p:nvSpPr>
            <p:spPr bwMode="auto">
              <a:xfrm>
                <a:off x="2312" y="3580"/>
                <a:ext cx="150" cy="66"/>
              </a:xfrm>
              <a:custGeom>
                <a:avLst/>
                <a:gdLst>
                  <a:gd name="T0" fmla="*/ 6 w 150"/>
                  <a:gd name="T1" fmla="*/ 38 h 66"/>
                  <a:gd name="T2" fmla="*/ 0 w 150"/>
                  <a:gd name="T3" fmla="*/ 62 h 66"/>
                  <a:gd name="T4" fmla="*/ 0 w 150"/>
                  <a:gd name="T5" fmla="*/ 66 h 66"/>
                  <a:gd name="T6" fmla="*/ 2 w 150"/>
                  <a:gd name="T7" fmla="*/ 66 h 66"/>
                  <a:gd name="T8" fmla="*/ 138 w 150"/>
                  <a:gd name="T9" fmla="*/ 60 h 66"/>
                  <a:gd name="T10" fmla="*/ 140 w 150"/>
                  <a:gd name="T11" fmla="*/ 60 h 66"/>
                  <a:gd name="T12" fmla="*/ 140 w 150"/>
                  <a:gd name="T13" fmla="*/ 58 h 66"/>
                  <a:gd name="T14" fmla="*/ 150 w 150"/>
                  <a:gd name="T15" fmla="*/ 34 h 66"/>
                  <a:gd name="T16" fmla="*/ 150 w 150"/>
                  <a:gd name="T17" fmla="*/ 32 h 66"/>
                  <a:gd name="T18" fmla="*/ 148 w 150"/>
                  <a:gd name="T19" fmla="*/ 32 h 66"/>
                  <a:gd name="T20" fmla="*/ 108 w 150"/>
                  <a:gd name="T21" fmla="*/ 32 h 66"/>
                  <a:gd name="T22" fmla="*/ 108 w 150"/>
                  <a:gd name="T23" fmla="*/ 32 h 66"/>
                  <a:gd name="T24" fmla="*/ 108 w 150"/>
                  <a:gd name="T25" fmla="*/ 32 h 66"/>
                  <a:gd name="T26" fmla="*/ 108 w 150"/>
                  <a:gd name="T27" fmla="*/ 32 h 66"/>
                  <a:gd name="T28" fmla="*/ 108 w 150"/>
                  <a:gd name="T29" fmla="*/ 32 h 66"/>
                  <a:gd name="T30" fmla="*/ 106 w 150"/>
                  <a:gd name="T31" fmla="*/ 28 h 66"/>
                  <a:gd name="T32" fmla="*/ 102 w 150"/>
                  <a:gd name="T33" fmla="*/ 14 h 66"/>
                  <a:gd name="T34" fmla="*/ 102 w 150"/>
                  <a:gd name="T35" fmla="*/ 14 h 66"/>
                  <a:gd name="T36" fmla="*/ 100 w 150"/>
                  <a:gd name="T37" fmla="*/ 10 h 66"/>
                  <a:gd name="T38" fmla="*/ 98 w 150"/>
                  <a:gd name="T39" fmla="*/ 6 h 66"/>
                  <a:gd name="T40" fmla="*/ 94 w 150"/>
                  <a:gd name="T41" fmla="*/ 4 h 66"/>
                  <a:gd name="T42" fmla="*/ 90 w 150"/>
                  <a:gd name="T43" fmla="*/ 2 h 66"/>
                  <a:gd name="T44" fmla="*/ 90 w 150"/>
                  <a:gd name="T45" fmla="*/ 2 h 66"/>
                  <a:gd name="T46" fmla="*/ 84 w 150"/>
                  <a:gd name="T47" fmla="*/ 0 h 66"/>
                  <a:gd name="T48" fmla="*/ 78 w 150"/>
                  <a:gd name="T49" fmla="*/ 2 h 66"/>
                  <a:gd name="T50" fmla="*/ 70 w 150"/>
                  <a:gd name="T51" fmla="*/ 6 h 66"/>
                  <a:gd name="T52" fmla="*/ 66 w 150"/>
                  <a:gd name="T53" fmla="*/ 12 h 66"/>
                  <a:gd name="T54" fmla="*/ 60 w 150"/>
                  <a:gd name="T55" fmla="*/ 18 h 66"/>
                  <a:gd name="T56" fmla="*/ 60 w 150"/>
                  <a:gd name="T57" fmla="*/ 18 h 66"/>
                  <a:gd name="T58" fmla="*/ 52 w 150"/>
                  <a:gd name="T59" fmla="*/ 28 h 66"/>
                  <a:gd name="T60" fmla="*/ 46 w 150"/>
                  <a:gd name="T61" fmla="*/ 32 h 66"/>
                  <a:gd name="T62" fmla="*/ 46 w 150"/>
                  <a:gd name="T63" fmla="*/ 32 h 66"/>
                  <a:gd name="T64" fmla="*/ 8 w 150"/>
                  <a:gd name="T65" fmla="*/ 38 h 66"/>
                  <a:gd name="T66" fmla="*/ 6 w 150"/>
                  <a:gd name="T67" fmla="*/ 38 h 66"/>
                  <a:gd name="T68" fmla="*/ 6 w 150"/>
                  <a:gd name="T69" fmla="*/ 38 h 6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50"/>
                  <a:gd name="T106" fmla="*/ 0 h 66"/>
                  <a:gd name="T107" fmla="*/ 150 w 150"/>
                  <a:gd name="T108" fmla="*/ 66 h 6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50" h="66">
                    <a:moveTo>
                      <a:pt x="6" y="38"/>
                    </a:moveTo>
                    <a:lnTo>
                      <a:pt x="0" y="62"/>
                    </a:lnTo>
                    <a:lnTo>
                      <a:pt x="0" y="66"/>
                    </a:lnTo>
                    <a:lnTo>
                      <a:pt x="2" y="66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0" y="58"/>
                    </a:lnTo>
                    <a:lnTo>
                      <a:pt x="150" y="34"/>
                    </a:lnTo>
                    <a:lnTo>
                      <a:pt x="150" y="32"/>
                    </a:lnTo>
                    <a:lnTo>
                      <a:pt x="148" y="32"/>
                    </a:lnTo>
                    <a:lnTo>
                      <a:pt x="108" y="32"/>
                    </a:lnTo>
                    <a:lnTo>
                      <a:pt x="106" y="28"/>
                    </a:lnTo>
                    <a:lnTo>
                      <a:pt x="102" y="14"/>
                    </a:lnTo>
                    <a:lnTo>
                      <a:pt x="100" y="10"/>
                    </a:lnTo>
                    <a:lnTo>
                      <a:pt x="98" y="6"/>
                    </a:lnTo>
                    <a:lnTo>
                      <a:pt x="94" y="4"/>
                    </a:lnTo>
                    <a:lnTo>
                      <a:pt x="90" y="2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70" y="6"/>
                    </a:lnTo>
                    <a:lnTo>
                      <a:pt x="66" y="12"/>
                    </a:lnTo>
                    <a:lnTo>
                      <a:pt x="60" y="18"/>
                    </a:lnTo>
                    <a:lnTo>
                      <a:pt x="52" y="28"/>
                    </a:lnTo>
                    <a:lnTo>
                      <a:pt x="46" y="32"/>
                    </a:lnTo>
                    <a:lnTo>
                      <a:pt x="8" y="38"/>
                    </a:lnTo>
                    <a:lnTo>
                      <a:pt x="6" y="38"/>
                    </a:lnTo>
                    <a:close/>
                  </a:path>
                </a:pathLst>
              </a:custGeom>
              <a:solidFill>
                <a:srgbClr val="63636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33" name="Freeform 463"/>
              <p:cNvSpPr>
                <a:spLocks/>
              </p:cNvSpPr>
              <p:nvPr/>
            </p:nvSpPr>
            <p:spPr bwMode="auto">
              <a:xfrm>
                <a:off x="2228" y="3514"/>
                <a:ext cx="248" cy="508"/>
              </a:xfrm>
              <a:custGeom>
                <a:avLst/>
                <a:gdLst>
                  <a:gd name="T0" fmla="*/ 36 w 248"/>
                  <a:gd name="T1" fmla="*/ 8 h 508"/>
                  <a:gd name="T2" fmla="*/ 36 w 248"/>
                  <a:gd name="T3" fmla="*/ 8 h 508"/>
                  <a:gd name="T4" fmla="*/ 42 w 248"/>
                  <a:gd name="T5" fmla="*/ 4 h 508"/>
                  <a:gd name="T6" fmla="*/ 48 w 248"/>
                  <a:gd name="T7" fmla="*/ 2 h 508"/>
                  <a:gd name="T8" fmla="*/ 56 w 248"/>
                  <a:gd name="T9" fmla="*/ 0 h 508"/>
                  <a:gd name="T10" fmla="*/ 66 w 248"/>
                  <a:gd name="T11" fmla="*/ 4 h 508"/>
                  <a:gd name="T12" fmla="*/ 74 w 248"/>
                  <a:gd name="T13" fmla="*/ 10 h 508"/>
                  <a:gd name="T14" fmla="*/ 84 w 248"/>
                  <a:gd name="T15" fmla="*/ 24 h 508"/>
                  <a:gd name="T16" fmla="*/ 92 w 248"/>
                  <a:gd name="T17" fmla="*/ 44 h 508"/>
                  <a:gd name="T18" fmla="*/ 92 w 248"/>
                  <a:gd name="T19" fmla="*/ 44 h 508"/>
                  <a:gd name="T20" fmla="*/ 102 w 248"/>
                  <a:gd name="T21" fmla="*/ 74 h 508"/>
                  <a:gd name="T22" fmla="*/ 118 w 248"/>
                  <a:gd name="T23" fmla="*/ 114 h 508"/>
                  <a:gd name="T24" fmla="*/ 162 w 248"/>
                  <a:gd name="T25" fmla="*/ 218 h 508"/>
                  <a:gd name="T26" fmla="*/ 208 w 248"/>
                  <a:gd name="T27" fmla="*/ 328 h 508"/>
                  <a:gd name="T28" fmla="*/ 230 w 248"/>
                  <a:gd name="T29" fmla="*/ 380 h 508"/>
                  <a:gd name="T30" fmla="*/ 248 w 248"/>
                  <a:gd name="T31" fmla="*/ 426 h 508"/>
                  <a:gd name="T32" fmla="*/ 248 w 248"/>
                  <a:gd name="T33" fmla="*/ 426 h 508"/>
                  <a:gd name="T34" fmla="*/ 244 w 248"/>
                  <a:gd name="T35" fmla="*/ 436 h 508"/>
                  <a:gd name="T36" fmla="*/ 230 w 248"/>
                  <a:gd name="T37" fmla="*/ 480 h 508"/>
                  <a:gd name="T38" fmla="*/ 230 w 248"/>
                  <a:gd name="T39" fmla="*/ 480 h 508"/>
                  <a:gd name="T40" fmla="*/ 226 w 248"/>
                  <a:gd name="T41" fmla="*/ 488 h 508"/>
                  <a:gd name="T42" fmla="*/ 220 w 248"/>
                  <a:gd name="T43" fmla="*/ 496 h 508"/>
                  <a:gd name="T44" fmla="*/ 214 w 248"/>
                  <a:gd name="T45" fmla="*/ 502 h 508"/>
                  <a:gd name="T46" fmla="*/ 206 w 248"/>
                  <a:gd name="T47" fmla="*/ 506 h 508"/>
                  <a:gd name="T48" fmla="*/ 196 w 248"/>
                  <a:gd name="T49" fmla="*/ 508 h 508"/>
                  <a:gd name="T50" fmla="*/ 184 w 248"/>
                  <a:gd name="T51" fmla="*/ 508 h 508"/>
                  <a:gd name="T52" fmla="*/ 172 w 248"/>
                  <a:gd name="T53" fmla="*/ 504 h 508"/>
                  <a:gd name="T54" fmla="*/ 158 w 248"/>
                  <a:gd name="T55" fmla="*/ 496 h 508"/>
                  <a:gd name="T56" fmla="*/ 142 w 248"/>
                  <a:gd name="T57" fmla="*/ 484 h 508"/>
                  <a:gd name="T58" fmla="*/ 126 w 248"/>
                  <a:gd name="T59" fmla="*/ 466 h 508"/>
                  <a:gd name="T60" fmla="*/ 108 w 248"/>
                  <a:gd name="T61" fmla="*/ 444 h 508"/>
                  <a:gd name="T62" fmla="*/ 88 w 248"/>
                  <a:gd name="T63" fmla="*/ 414 h 508"/>
                  <a:gd name="T64" fmla="*/ 68 w 248"/>
                  <a:gd name="T65" fmla="*/ 378 h 508"/>
                  <a:gd name="T66" fmla="*/ 46 w 248"/>
                  <a:gd name="T67" fmla="*/ 336 h 508"/>
                  <a:gd name="T68" fmla="*/ 24 w 248"/>
                  <a:gd name="T69" fmla="*/ 284 h 508"/>
                  <a:gd name="T70" fmla="*/ 0 w 248"/>
                  <a:gd name="T71" fmla="*/ 226 h 508"/>
                  <a:gd name="T72" fmla="*/ 36 w 248"/>
                  <a:gd name="T73" fmla="*/ 8 h 50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48"/>
                  <a:gd name="T112" fmla="*/ 0 h 508"/>
                  <a:gd name="T113" fmla="*/ 248 w 248"/>
                  <a:gd name="T114" fmla="*/ 508 h 50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48" h="508">
                    <a:moveTo>
                      <a:pt x="36" y="8"/>
                    </a:moveTo>
                    <a:lnTo>
                      <a:pt x="36" y="8"/>
                    </a:lnTo>
                    <a:lnTo>
                      <a:pt x="42" y="4"/>
                    </a:lnTo>
                    <a:lnTo>
                      <a:pt x="48" y="2"/>
                    </a:lnTo>
                    <a:lnTo>
                      <a:pt x="56" y="0"/>
                    </a:lnTo>
                    <a:lnTo>
                      <a:pt x="66" y="4"/>
                    </a:lnTo>
                    <a:lnTo>
                      <a:pt x="74" y="10"/>
                    </a:lnTo>
                    <a:lnTo>
                      <a:pt x="84" y="24"/>
                    </a:lnTo>
                    <a:lnTo>
                      <a:pt x="92" y="44"/>
                    </a:lnTo>
                    <a:lnTo>
                      <a:pt x="102" y="74"/>
                    </a:lnTo>
                    <a:lnTo>
                      <a:pt x="118" y="114"/>
                    </a:lnTo>
                    <a:lnTo>
                      <a:pt x="162" y="218"/>
                    </a:lnTo>
                    <a:lnTo>
                      <a:pt x="208" y="328"/>
                    </a:lnTo>
                    <a:lnTo>
                      <a:pt x="230" y="380"/>
                    </a:lnTo>
                    <a:lnTo>
                      <a:pt x="248" y="426"/>
                    </a:lnTo>
                    <a:lnTo>
                      <a:pt x="244" y="436"/>
                    </a:lnTo>
                    <a:lnTo>
                      <a:pt x="230" y="480"/>
                    </a:lnTo>
                    <a:lnTo>
                      <a:pt x="226" y="488"/>
                    </a:lnTo>
                    <a:lnTo>
                      <a:pt x="220" y="496"/>
                    </a:lnTo>
                    <a:lnTo>
                      <a:pt x="214" y="502"/>
                    </a:lnTo>
                    <a:lnTo>
                      <a:pt x="206" y="506"/>
                    </a:lnTo>
                    <a:lnTo>
                      <a:pt x="196" y="508"/>
                    </a:lnTo>
                    <a:lnTo>
                      <a:pt x="184" y="508"/>
                    </a:lnTo>
                    <a:lnTo>
                      <a:pt x="172" y="504"/>
                    </a:lnTo>
                    <a:lnTo>
                      <a:pt x="158" y="496"/>
                    </a:lnTo>
                    <a:lnTo>
                      <a:pt x="142" y="484"/>
                    </a:lnTo>
                    <a:lnTo>
                      <a:pt x="126" y="466"/>
                    </a:lnTo>
                    <a:lnTo>
                      <a:pt x="108" y="444"/>
                    </a:lnTo>
                    <a:lnTo>
                      <a:pt x="88" y="414"/>
                    </a:lnTo>
                    <a:lnTo>
                      <a:pt x="68" y="378"/>
                    </a:lnTo>
                    <a:lnTo>
                      <a:pt x="46" y="336"/>
                    </a:lnTo>
                    <a:lnTo>
                      <a:pt x="24" y="284"/>
                    </a:lnTo>
                    <a:lnTo>
                      <a:pt x="0" y="226"/>
                    </a:lnTo>
                    <a:lnTo>
                      <a:pt x="36" y="8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34" name="Freeform 464"/>
              <p:cNvSpPr>
                <a:spLocks/>
              </p:cNvSpPr>
              <p:nvPr/>
            </p:nvSpPr>
            <p:spPr bwMode="auto">
              <a:xfrm>
                <a:off x="2298" y="3788"/>
                <a:ext cx="202" cy="258"/>
              </a:xfrm>
              <a:custGeom>
                <a:avLst/>
                <a:gdLst>
                  <a:gd name="T0" fmla="*/ 72 w 202"/>
                  <a:gd name="T1" fmla="*/ 0 h 258"/>
                  <a:gd name="T2" fmla="*/ 72 w 202"/>
                  <a:gd name="T3" fmla="*/ 0 h 258"/>
                  <a:gd name="T4" fmla="*/ 86 w 202"/>
                  <a:gd name="T5" fmla="*/ 12 h 258"/>
                  <a:gd name="T6" fmla="*/ 122 w 202"/>
                  <a:gd name="T7" fmla="*/ 44 h 258"/>
                  <a:gd name="T8" fmla="*/ 140 w 202"/>
                  <a:gd name="T9" fmla="*/ 64 h 258"/>
                  <a:gd name="T10" fmla="*/ 160 w 202"/>
                  <a:gd name="T11" fmla="*/ 86 h 258"/>
                  <a:gd name="T12" fmla="*/ 174 w 202"/>
                  <a:gd name="T13" fmla="*/ 108 h 258"/>
                  <a:gd name="T14" fmla="*/ 180 w 202"/>
                  <a:gd name="T15" fmla="*/ 120 h 258"/>
                  <a:gd name="T16" fmla="*/ 184 w 202"/>
                  <a:gd name="T17" fmla="*/ 130 h 258"/>
                  <a:gd name="T18" fmla="*/ 184 w 202"/>
                  <a:gd name="T19" fmla="*/ 130 h 258"/>
                  <a:gd name="T20" fmla="*/ 196 w 202"/>
                  <a:gd name="T21" fmla="*/ 168 h 258"/>
                  <a:gd name="T22" fmla="*/ 200 w 202"/>
                  <a:gd name="T23" fmla="*/ 184 h 258"/>
                  <a:gd name="T24" fmla="*/ 202 w 202"/>
                  <a:gd name="T25" fmla="*/ 200 h 258"/>
                  <a:gd name="T26" fmla="*/ 202 w 202"/>
                  <a:gd name="T27" fmla="*/ 214 h 258"/>
                  <a:gd name="T28" fmla="*/ 198 w 202"/>
                  <a:gd name="T29" fmla="*/ 226 h 258"/>
                  <a:gd name="T30" fmla="*/ 190 w 202"/>
                  <a:gd name="T31" fmla="*/ 236 h 258"/>
                  <a:gd name="T32" fmla="*/ 178 w 202"/>
                  <a:gd name="T33" fmla="*/ 246 h 258"/>
                  <a:gd name="T34" fmla="*/ 178 w 202"/>
                  <a:gd name="T35" fmla="*/ 246 h 258"/>
                  <a:gd name="T36" fmla="*/ 168 w 202"/>
                  <a:gd name="T37" fmla="*/ 252 h 258"/>
                  <a:gd name="T38" fmla="*/ 156 w 202"/>
                  <a:gd name="T39" fmla="*/ 256 h 258"/>
                  <a:gd name="T40" fmla="*/ 144 w 202"/>
                  <a:gd name="T41" fmla="*/ 258 h 258"/>
                  <a:gd name="T42" fmla="*/ 130 w 202"/>
                  <a:gd name="T43" fmla="*/ 258 h 258"/>
                  <a:gd name="T44" fmla="*/ 118 w 202"/>
                  <a:gd name="T45" fmla="*/ 258 h 258"/>
                  <a:gd name="T46" fmla="*/ 104 w 202"/>
                  <a:gd name="T47" fmla="*/ 254 h 258"/>
                  <a:gd name="T48" fmla="*/ 76 w 202"/>
                  <a:gd name="T49" fmla="*/ 246 h 258"/>
                  <a:gd name="T50" fmla="*/ 52 w 202"/>
                  <a:gd name="T51" fmla="*/ 234 h 258"/>
                  <a:gd name="T52" fmla="*/ 30 w 202"/>
                  <a:gd name="T53" fmla="*/ 218 h 258"/>
                  <a:gd name="T54" fmla="*/ 20 w 202"/>
                  <a:gd name="T55" fmla="*/ 210 h 258"/>
                  <a:gd name="T56" fmla="*/ 12 w 202"/>
                  <a:gd name="T57" fmla="*/ 202 h 258"/>
                  <a:gd name="T58" fmla="*/ 6 w 202"/>
                  <a:gd name="T59" fmla="*/ 192 h 258"/>
                  <a:gd name="T60" fmla="*/ 2 w 202"/>
                  <a:gd name="T61" fmla="*/ 184 h 258"/>
                  <a:gd name="T62" fmla="*/ 2 w 202"/>
                  <a:gd name="T63" fmla="*/ 184 h 258"/>
                  <a:gd name="T64" fmla="*/ 0 w 202"/>
                  <a:gd name="T65" fmla="*/ 174 h 258"/>
                  <a:gd name="T66" fmla="*/ 0 w 202"/>
                  <a:gd name="T67" fmla="*/ 162 h 258"/>
                  <a:gd name="T68" fmla="*/ 2 w 202"/>
                  <a:gd name="T69" fmla="*/ 148 h 258"/>
                  <a:gd name="T70" fmla="*/ 6 w 202"/>
                  <a:gd name="T71" fmla="*/ 134 h 258"/>
                  <a:gd name="T72" fmla="*/ 16 w 202"/>
                  <a:gd name="T73" fmla="*/ 104 h 258"/>
                  <a:gd name="T74" fmla="*/ 30 w 202"/>
                  <a:gd name="T75" fmla="*/ 72 h 258"/>
                  <a:gd name="T76" fmla="*/ 44 w 202"/>
                  <a:gd name="T77" fmla="*/ 44 h 258"/>
                  <a:gd name="T78" fmla="*/ 58 w 202"/>
                  <a:gd name="T79" fmla="*/ 22 h 258"/>
                  <a:gd name="T80" fmla="*/ 72 w 202"/>
                  <a:gd name="T81" fmla="*/ 0 h 2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2"/>
                  <a:gd name="T124" fmla="*/ 0 h 258"/>
                  <a:gd name="T125" fmla="*/ 202 w 202"/>
                  <a:gd name="T126" fmla="*/ 258 h 2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2" h="258">
                    <a:moveTo>
                      <a:pt x="72" y="0"/>
                    </a:moveTo>
                    <a:lnTo>
                      <a:pt x="72" y="0"/>
                    </a:lnTo>
                    <a:lnTo>
                      <a:pt x="86" y="12"/>
                    </a:lnTo>
                    <a:lnTo>
                      <a:pt x="122" y="44"/>
                    </a:lnTo>
                    <a:lnTo>
                      <a:pt x="140" y="64"/>
                    </a:lnTo>
                    <a:lnTo>
                      <a:pt x="160" y="86"/>
                    </a:lnTo>
                    <a:lnTo>
                      <a:pt x="174" y="108"/>
                    </a:lnTo>
                    <a:lnTo>
                      <a:pt x="180" y="120"/>
                    </a:lnTo>
                    <a:lnTo>
                      <a:pt x="184" y="130"/>
                    </a:lnTo>
                    <a:lnTo>
                      <a:pt x="196" y="168"/>
                    </a:lnTo>
                    <a:lnTo>
                      <a:pt x="200" y="184"/>
                    </a:lnTo>
                    <a:lnTo>
                      <a:pt x="202" y="200"/>
                    </a:lnTo>
                    <a:lnTo>
                      <a:pt x="202" y="214"/>
                    </a:lnTo>
                    <a:lnTo>
                      <a:pt x="198" y="226"/>
                    </a:lnTo>
                    <a:lnTo>
                      <a:pt x="190" y="236"/>
                    </a:lnTo>
                    <a:lnTo>
                      <a:pt x="178" y="246"/>
                    </a:lnTo>
                    <a:lnTo>
                      <a:pt x="168" y="252"/>
                    </a:lnTo>
                    <a:lnTo>
                      <a:pt x="156" y="256"/>
                    </a:lnTo>
                    <a:lnTo>
                      <a:pt x="144" y="258"/>
                    </a:lnTo>
                    <a:lnTo>
                      <a:pt x="130" y="258"/>
                    </a:lnTo>
                    <a:lnTo>
                      <a:pt x="118" y="258"/>
                    </a:lnTo>
                    <a:lnTo>
                      <a:pt x="104" y="254"/>
                    </a:lnTo>
                    <a:lnTo>
                      <a:pt x="76" y="246"/>
                    </a:lnTo>
                    <a:lnTo>
                      <a:pt x="52" y="234"/>
                    </a:lnTo>
                    <a:lnTo>
                      <a:pt x="30" y="218"/>
                    </a:lnTo>
                    <a:lnTo>
                      <a:pt x="20" y="210"/>
                    </a:lnTo>
                    <a:lnTo>
                      <a:pt x="12" y="202"/>
                    </a:lnTo>
                    <a:lnTo>
                      <a:pt x="6" y="192"/>
                    </a:lnTo>
                    <a:lnTo>
                      <a:pt x="2" y="184"/>
                    </a:lnTo>
                    <a:lnTo>
                      <a:pt x="0" y="174"/>
                    </a:lnTo>
                    <a:lnTo>
                      <a:pt x="0" y="162"/>
                    </a:lnTo>
                    <a:lnTo>
                      <a:pt x="2" y="148"/>
                    </a:lnTo>
                    <a:lnTo>
                      <a:pt x="6" y="134"/>
                    </a:lnTo>
                    <a:lnTo>
                      <a:pt x="16" y="104"/>
                    </a:lnTo>
                    <a:lnTo>
                      <a:pt x="30" y="72"/>
                    </a:lnTo>
                    <a:lnTo>
                      <a:pt x="44" y="44"/>
                    </a:lnTo>
                    <a:lnTo>
                      <a:pt x="58" y="22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35" name="Freeform 465"/>
              <p:cNvSpPr>
                <a:spLocks/>
              </p:cNvSpPr>
              <p:nvPr/>
            </p:nvSpPr>
            <p:spPr bwMode="auto">
              <a:xfrm>
                <a:off x="2298" y="3788"/>
                <a:ext cx="202" cy="258"/>
              </a:xfrm>
              <a:custGeom>
                <a:avLst/>
                <a:gdLst>
                  <a:gd name="T0" fmla="*/ 72 w 202"/>
                  <a:gd name="T1" fmla="*/ 0 h 258"/>
                  <a:gd name="T2" fmla="*/ 72 w 202"/>
                  <a:gd name="T3" fmla="*/ 0 h 258"/>
                  <a:gd name="T4" fmla="*/ 86 w 202"/>
                  <a:gd name="T5" fmla="*/ 12 h 258"/>
                  <a:gd name="T6" fmla="*/ 122 w 202"/>
                  <a:gd name="T7" fmla="*/ 44 h 258"/>
                  <a:gd name="T8" fmla="*/ 140 w 202"/>
                  <a:gd name="T9" fmla="*/ 64 h 258"/>
                  <a:gd name="T10" fmla="*/ 160 w 202"/>
                  <a:gd name="T11" fmla="*/ 86 h 258"/>
                  <a:gd name="T12" fmla="*/ 174 w 202"/>
                  <a:gd name="T13" fmla="*/ 108 h 258"/>
                  <a:gd name="T14" fmla="*/ 180 w 202"/>
                  <a:gd name="T15" fmla="*/ 120 h 258"/>
                  <a:gd name="T16" fmla="*/ 184 w 202"/>
                  <a:gd name="T17" fmla="*/ 130 h 258"/>
                  <a:gd name="T18" fmla="*/ 184 w 202"/>
                  <a:gd name="T19" fmla="*/ 130 h 258"/>
                  <a:gd name="T20" fmla="*/ 196 w 202"/>
                  <a:gd name="T21" fmla="*/ 168 h 258"/>
                  <a:gd name="T22" fmla="*/ 200 w 202"/>
                  <a:gd name="T23" fmla="*/ 184 h 258"/>
                  <a:gd name="T24" fmla="*/ 202 w 202"/>
                  <a:gd name="T25" fmla="*/ 200 h 258"/>
                  <a:gd name="T26" fmla="*/ 202 w 202"/>
                  <a:gd name="T27" fmla="*/ 214 h 258"/>
                  <a:gd name="T28" fmla="*/ 198 w 202"/>
                  <a:gd name="T29" fmla="*/ 226 h 258"/>
                  <a:gd name="T30" fmla="*/ 190 w 202"/>
                  <a:gd name="T31" fmla="*/ 236 h 258"/>
                  <a:gd name="T32" fmla="*/ 178 w 202"/>
                  <a:gd name="T33" fmla="*/ 246 h 258"/>
                  <a:gd name="T34" fmla="*/ 178 w 202"/>
                  <a:gd name="T35" fmla="*/ 246 h 258"/>
                  <a:gd name="T36" fmla="*/ 168 w 202"/>
                  <a:gd name="T37" fmla="*/ 252 h 258"/>
                  <a:gd name="T38" fmla="*/ 156 w 202"/>
                  <a:gd name="T39" fmla="*/ 256 h 258"/>
                  <a:gd name="T40" fmla="*/ 144 w 202"/>
                  <a:gd name="T41" fmla="*/ 258 h 258"/>
                  <a:gd name="T42" fmla="*/ 130 w 202"/>
                  <a:gd name="T43" fmla="*/ 258 h 258"/>
                  <a:gd name="T44" fmla="*/ 118 w 202"/>
                  <a:gd name="T45" fmla="*/ 258 h 258"/>
                  <a:gd name="T46" fmla="*/ 104 w 202"/>
                  <a:gd name="T47" fmla="*/ 254 h 258"/>
                  <a:gd name="T48" fmla="*/ 76 w 202"/>
                  <a:gd name="T49" fmla="*/ 246 h 258"/>
                  <a:gd name="T50" fmla="*/ 52 w 202"/>
                  <a:gd name="T51" fmla="*/ 234 h 258"/>
                  <a:gd name="T52" fmla="*/ 30 w 202"/>
                  <a:gd name="T53" fmla="*/ 218 h 258"/>
                  <a:gd name="T54" fmla="*/ 20 w 202"/>
                  <a:gd name="T55" fmla="*/ 210 h 258"/>
                  <a:gd name="T56" fmla="*/ 12 w 202"/>
                  <a:gd name="T57" fmla="*/ 202 h 258"/>
                  <a:gd name="T58" fmla="*/ 6 w 202"/>
                  <a:gd name="T59" fmla="*/ 192 h 258"/>
                  <a:gd name="T60" fmla="*/ 2 w 202"/>
                  <a:gd name="T61" fmla="*/ 184 h 258"/>
                  <a:gd name="T62" fmla="*/ 2 w 202"/>
                  <a:gd name="T63" fmla="*/ 184 h 258"/>
                  <a:gd name="T64" fmla="*/ 0 w 202"/>
                  <a:gd name="T65" fmla="*/ 174 h 258"/>
                  <a:gd name="T66" fmla="*/ 0 w 202"/>
                  <a:gd name="T67" fmla="*/ 162 h 258"/>
                  <a:gd name="T68" fmla="*/ 2 w 202"/>
                  <a:gd name="T69" fmla="*/ 148 h 258"/>
                  <a:gd name="T70" fmla="*/ 6 w 202"/>
                  <a:gd name="T71" fmla="*/ 134 h 258"/>
                  <a:gd name="T72" fmla="*/ 16 w 202"/>
                  <a:gd name="T73" fmla="*/ 104 h 258"/>
                  <a:gd name="T74" fmla="*/ 30 w 202"/>
                  <a:gd name="T75" fmla="*/ 72 h 258"/>
                  <a:gd name="T76" fmla="*/ 44 w 202"/>
                  <a:gd name="T77" fmla="*/ 44 h 258"/>
                  <a:gd name="T78" fmla="*/ 58 w 202"/>
                  <a:gd name="T79" fmla="*/ 22 h 258"/>
                  <a:gd name="T80" fmla="*/ 72 w 202"/>
                  <a:gd name="T81" fmla="*/ 0 h 2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2"/>
                  <a:gd name="T124" fmla="*/ 0 h 258"/>
                  <a:gd name="T125" fmla="*/ 202 w 202"/>
                  <a:gd name="T126" fmla="*/ 258 h 2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2" h="258">
                    <a:moveTo>
                      <a:pt x="72" y="0"/>
                    </a:moveTo>
                    <a:lnTo>
                      <a:pt x="72" y="0"/>
                    </a:lnTo>
                    <a:lnTo>
                      <a:pt x="86" y="12"/>
                    </a:lnTo>
                    <a:lnTo>
                      <a:pt x="122" y="44"/>
                    </a:lnTo>
                    <a:lnTo>
                      <a:pt x="140" y="64"/>
                    </a:lnTo>
                    <a:lnTo>
                      <a:pt x="160" y="86"/>
                    </a:lnTo>
                    <a:lnTo>
                      <a:pt x="174" y="108"/>
                    </a:lnTo>
                    <a:lnTo>
                      <a:pt x="180" y="120"/>
                    </a:lnTo>
                    <a:lnTo>
                      <a:pt x="184" y="130"/>
                    </a:lnTo>
                    <a:lnTo>
                      <a:pt x="196" y="168"/>
                    </a:lnTo>
                    <a:lnTo>
                      <a:pt x="200" y="184"/>
                    </a:lnTo>
                    <a:lnTo>
                      <a:pt x="202" y="200"/>
                    </a:lnTo>
                    <a:lnTo>
                      <a:pt x="202" y="214"/>
                    </a:lnTo>
                    <a:lnTo>
                      <a:pt x="198" y="226"/>
                    </a:lnTo>
                    <a:lnTo>
                      <a:pt x="190" y="236"/>
                    </a:lnTo>
                    <a:lnTo>
                      <a:pt x="178" y="246"/>
                    </a:lnTo>
                    <a:lnTo>
                      <a:pt x="168" y="252"/>
                    </a:lnTo>
                    <a:lnTo>
                      <a:pt x="156" y="256"/>
                    </a:lnTo>
                    <a:lnTo>
                      <a:pt x="144" y="258"/>
                    </a:lnTo>
                    <a:lnTo>
                      <a:pt x="130" y="258"/>
                    </a:lnTo>
                    <a:lnTo>
                      <a:pt x="118" y="258"/>
                    </a:lnTo>
                    <a:lnTo>
                      <a:pt x="104" y="254"/>
                    </a:lnTo>
                    <a:lnTo>
                      <a:pt x="76" y="246"/>
                    </a:lnTo>
                    <a:lnTo>
                      <a:pt x="52" y="234"/>
                    </a:lnTo>
                    <a:lnTo>
                      <a:pt x="30" y="218"/>
                    </a:lnTo>
                    <a:lnTo>
                      <a:pt x="20" y="210"/>
                    </a:lnTo>
                    <a:lnTo>
                      <a:pt x="12" y="202"/>
                    </a:lnTo>
                    <a:lnTo>
                      <a:pt x="6" y="192"/>
                    </a:lnTo>
                    <a:lnTo>
                      <a:pt x="2" y="184"/>
                    </a:lnTo>
                    <a:lnTo>
                      <a:pt x="0" y="174"/>
                    </a:lnTo>
                    <a:lnTo>
                      <a:pt x="0" y="162"/>
                    </a:lnTo>
                    <a:lnTo>
                      <a:pt x="2" y="148"/>
                    </a:lnTo>
                    <a:lnTo>
                      <a:pt x="6" y="134"/>
                    </a:lnTo>
                    <a:lnTo>
                      <a:pt x="16" y="104"/>
                    </a:lnTo>
                    <a:lnTo>
                      <a:pt x="30" y="72"/>
                    </a:lnTo>
                    <a:lnTo>
                      <a:pt x="44" y="44"/>
                    </a:lnTo>
                    <a:lnTo>
                      <a:pt x="58" y="22"/>
                    </a:lnTo>
                    <a:lnTo>
                      <a:pt x="7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36" name="Freeform 466"/>
              <p:cNvSpPr>
                <a:spLocks/>
              </p:cNvSpPr>
              <p:nvPr/>
            </p:nvSpPr>
            <p:spPr bwMode="auto">
              <a:xfrm>
                <a:off x="1942" y="3024"/>
                <a:ext cx="284" cy="380"/>
              </a:xfrm>
              <a:custGeom>
                <a:avLst/>
                <a:gdLst>
                  <a:gd name="T0" fmla="*/ 10 w 284"/>
                  <a:gd name="T1" fmla="*/ 66 h 380"/>
                  <a:gd name="T2" fmla="*/ 20 w 284"/>
                  <a:gd name="T3" fmla="*/ 48 h 380"/>
                  <a:gd name="T4" fmla="*/ 42 w 284"/>
                  <a:gd name="T5" fmla="*/ 26 h 380"/>
                  <a:gd name="T6" fmla="*/ 82 w 284"/>
                  <a:gd name="T7" fmla="*/ 8 h 380"/>
                  <a:gd name="T8" fmla="*/ 110 w 284"/>
                  <a:gd name="T9" fmla="*/ 2 h 380"/>
                  <a:gd name="T10" fmla="*/ 130 w 284"/>
                  <a:gd name="T11" fmla="*/ 0 h 380"/>
                  <a:gd name="T12" fmla="*/ 174 w 284"/>
                  <a:gd name="T13" fmla="*/ 2 h 380"/>
                  <a:gd name="T14" fmla="*/ 214 w 284"/>
                  <a:gd name="T15" fmla="*/ 12 h 380"/>
                  <a:gd name="T16" fmla="*/ 248 w 284"/>
                  <a:gd name="T17" fmla="*/ 36 h 380"/>
                  <a:gd name="T18" fmla="*/ 262 w 284"/>
                  <a:gd name="T19" fmla="*/ 54 h 380"/>
                  <a:gd name="T20" fmla="*/ 272 w 284"/>
                  <a:gd name="T21" fmla="*/ 76 h 380"/>
                  <a:gd name="T22" fmla="*/ 282 w 284"/>
                  <a:gd name="T23" fmla="*/ 104 h 380"/>
                  <a:gd name="T24" fmla="*/ 284 w 284"/>
                  <a:gd name="T25" fmla="*/ 134 h 380"/>
                  <a:gd name="T26" fmla="*/ 282 w 284"/>
                  <a:gd name="T27" fmla="*/ 164 h 380"/>
                  <a:gd name="T28" fmla="*/ 276 w 284"/>
                  <a:gd name="T29" fmla="*/ 174 h 380"/>
                  <a:gd name="T30" fmla="*/ 268 w 284"/>
                  <a:gd name="T31" fmla="*/ 194 h 380"/>
                  <a:gd name="T32" fmla="*/ 272 w 284"/>
                  <a:gd name="T33" fmla="*/ 208 h 380"/>
                  <a:gd name="T34" fmla="*/ 276 w 284"/>
                  <a:gd name="T35" fmla="*/ 230 h 380"/>
                  <a:gd name="T36" fmla="*/ 272 w 284"/>
                  <a:gd name="T37" fmla="*/ 256 h 380"/>
                  <a:gd name="T38" fmla="*/ 264 w 284"/>
                  <a:gd name="T39" fmla="*/ 272 h 380"/>
                  <a:gd name="T40" fmla="*/ 246 w 284"/>
                  <a:gd name="T41" fmla="*/ 332 h 380"/>
                  <a:gd name="T42" fmla="*/ 238 w 284"/>
                  <a:gd name="T43" fmla="*/ 362 h 380"/>
                  <a:gd name="T44" fmla="*/ 234 w 284"/>
                  <a:gd name="T45" fmla="*/ 370 h 380"/>
                  <a:gd name="T46" fmla="*/ 220 w 284"/>
                  <a:gd name="T47" fmla="*/ 378 h 380"/>
                  <a:gd name="T48" fmla="*/ 192 w 284"/>
                  <a:gd name="T49" fmla="*/ 380 h 380"/>
                  <a:gd name="T50" fmla="*/ 172 w 284"/>
                  <a:gd name="T51" fmla="*/ 378 h 380"/>
                  <a:gd name="T52" fmla="*/ 144 w 284"/>
                  <a:gd name="T53" fmla="*/ 370 h 380"/>
                  <a:gd name="T54" fmla="*/ 114 w 284"/>
                  <a:gd name="T55" fmla="*/ 354 h 380"/>
                  <a:gd name="T56" fmla="*/ 84 w 284"/>
                  <a:gd name="T57" fmla="*/ 332 h 380"/>
                  <a:gd name="T58" fmla="*/ 56 w 284"/>
                  <a:gd name="T59" fmla="*/ 302 h 380"/>
                  <a:gd name="T60" fmla="*/ 46 w 284"/>
                  <a:gd name="T61" fmla="*/ 282 h 380"/>
                  <a:gd name="T62" fmla="*/ 30 w 284"/>
                  <a:gd name="T63" fmla="*/ 238 h 380"/>
                  <a:gd name="T64" fmla="*/ 20 w 284"/>
                  <a:gd name="T65" fmla="*/ 180 h 380"/>
                  <a:gd name="T66" fmla="*/ 20 w 284"/>
                  <a:gd name="T67" fmla="*/ 164 h 380"/>
                  <a:gd name="T68" fmla="*/ 10 w 284"/>
                  <a:gd name="T69" fmla="*/ 152 h 380"/>
                  <a:gd name="T70" fmla="*/ 2 w 284"/>
                  <a:gd name="T71" fmla="*/ 128 h 380"/>
                  <a:gd name="T72" fmla="*/ 2 w 284"/>
                  <a:gd name="T73" fmla="*/ 90 h 3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4"/>
                  <a:gd name="T112" fmla="*/ 0 h 380"/>
                  <a:gd name="T113" fmla="*/ 284 w 284"/>
                  <a:gd name="T114" fmla="*/ 380 h 3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4" h="380">
                    <a:moveTo>
                      <a:pt x="10" y="66"/>
                    </a:moveTo>
                    <a:lnTo>
                      <a:pt x="10" y="66"/>
                    </a:lnTo>
                    <a:lnTo>
                      <a:pt x="14" y="58"/>
                    </a:lnTo>
                    <a:lnTo>
                      <a:pt x="20" y="48"/>
                    </a:lnTo>
                    <a:lnTo>
                      <a:pt x="30" y="38"/>
                    </a:lnTo>
                    <a:lnTo>
                      <a:pt x="42" y="26"/>
                    </a:lnTo>
                    <a:lnTo>
                      <a:pt x="60" y="16"/>
                    </a:lnTo>
                    <a:lnTo>
                      <a:pt x="82" y="8"/>
                    </a:lnTo>
                    <a:lnTo>
                      <a:pt x="96" y="4"/>
                    </a:lnTo>
                    <a:lnTo>
                      <a:pt x="110" y="2"/>
                    </a:lnTo>
                    <a:lnTo>
                      <a:pt x="130" y="0"/>
                    </a:lnTo>
                    <a:lnTo>
                      <a:pt x="152" y="0"/>
                    </a:lnTo>
                    <a:lnTo>
                      <a:pt x="174" y="2"/>
                    </a:lnTo>
                    <a:lnTo>
                      <a:pt x="194" y="6"/>
                    </a:lnTo>
                    <a:lnTo>
                      <a:pt x="214" y="12"/>
                    </a:lnTo>
                    <a:lnTo>
                      <a:pt x="232" y="22"/>
                    </a:lnTo>
                    <a:lnTo>
                      <a:pt x="248" y="36"/>
                    </a:lnTo>
                    <a:lnTo>
                      <a:pt x="256" y="44"/>
                    </a:lnTo>
                    <a:lnTo>
                      <a:pt x="262" y="54"/>
                    </a:lnTo>
                    <a:lnTo>
                      <a:pt x="272" y="76"/>
                    </a:lnTo>
                    <a:lnTo>
                      <a:pt x="278" y="90"/>
                    </a:lnTo>
                    <a:lnTo>
                      <a:pt x="282" y="104"/>
                    </a:lnTo>
                    <a:lnTo>
                      <a:pt x="284" y="118"/>
                    </a:lnTo>
                    <a:lnTo>
                      <a:pt x="284" y="134"/>
                    </a:lnTo>
                    <a:lnTo>
                      <a:pt x="284" y="148"/>
                    </a:lnTo>
                    <a:lnTo>
                      <a:pt x="282" y="164"/>
                    </a:lnTo>
                    <a:lnTo>
                      <a:pt x="276" y="174"/>
                    </a:lnTo>
                    <a:lnTo>
                      <a:pt x="268" y="194"/>
                    </a:lnTo>
                    <a:lnTo>
                      <a:pt x="270" y="200"/>
                    </a:lnTo>
                    <a:lnTo>
                      <a:pt x="272" y="208"/>
                    </a:lnTo>
                    <a:lnTo>
                      <a:pt x="276" y="218"/>
                    </a:lnTo>
                    <a:lnTo>
                      <a:pt x="276" y="230"/>
                    </a:lnTo>
                    <a:lnTo>
                      <a:pt x="276" y="242"/>
                    </a:lnTo>
                    <a:lnTo>
                      <a:pt x="272" y="256"/>
                    </a:lnTo>
                    <a:lnTo>
                      <a:pt x="264" y="272"/>
                    </a:lnTo>
                    <a:lnTo>
                      <a:pt x="254" y="302"/>
                    </a:lnTo>
                    <a:lnTo>
                      <a:pt x="246" y="332"/>
                    </a:lnTo>
                    <a:lnTo>
                      <a:pt x="238" y="362"/>
                    </a:lnTo>
                    <a:lnTo>
                      <a:pt x="236" y="366"/>
                    </a:lnTo>
                    <a:lnTo>
                      <a:pt x="234" y="370"/>
                    </a:lnTo>
                    <a:lnTo>
                      <a:pt x="228" y="374"/>
                    </a:lnTo>
                    <a:lnTo>
                      <a:pt x="220" y="378"/>
                    </a:lnTo>
                    <a:lnTo>
                      <a:pt x="208" y="380"/>
                    </a:lnTo>
                    <a:lnTo>
                      <a:pt x="192" y="380"/>
                    </a:lnTo>
                    <a:lnTo>
                      <a:pt x="172" y="378"/>
                    </a:lnTo>
                    <a:lnTo>
                      <a:pt x="160" y="376"/>
                    </a:lnTo>
                    <a:lnTo>
                      <a:pt x="144" y="370"/>
                    </a:lnTo>
                    <a:lnTo>
                      <a:pt x="130" y="364"/>
                    </a:lnTo>
                    <a:lnTo>
                      <a:pt x="114" y="354"/>
                    </a:lnTo>
                    <a:lnTo>
                      <a:pt x="100" y="344"/>
                    </a:lnTo>
                    <a:lnTo>
                      <a:pt x="84" y="332"/>
                    </a:lnTo>
                    <a:lnTo>
                      <a:pt x="70" y="318"/>
                    </a:lnTo>
                    <a:lnTo>
                      <a:pt x="56" y="302"/>
                    </a:lnTo>
                    <a:lnTo>
                      <a:pt x="46" y="282"/>
                    </a:lnTo>
                    <a:lnTo>
                      <a:pt x="36" y="260"/>
                    </a:lnTo>
                    <a:lnTo>
                      <a:pt x="30" y="238"/>
                    </a:lnTo>
                    <a:lnTo>
                      <a:pt x="26" y="216"/>
                    </a:lnTo>
                    <a:lnTo>
                      <a:pt x="20" y="180"/>
                    </a:lnTo>
                    <a:lnTo>
                      <a:pt x="20" y="164"/>
                    </a:lnTo>
                    <a:lnTo>
                      <a:pt x="14" y="160"/>
                    </a:lnTo>
                    <a:lnTo>
                      <a:pt x="10" y="152"/>
                    </a:lnTo>
                    <a:lnTo>
                      <a:pt x="4" y="142"/>
                    </a:lnTo>
                    <a:lnTo>
                      <a:pt x="2" y="128"/>
                    </a:lnTo>
                    <a:lnTo>
                      <a:pt x="0" y="110"/>
                    </a:lnTo>
                    <a:lnTo>
                      <a:pt x="2" y="90"/>
                    </a:lnTo>
                    <a:lnTo>
                      <a:pt x="10" y="66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37" name="Freeform 467"/>
              <p:cNvSpPr>
                <a:spLocks/>
              </p:cNvSpPr>
              <p:nvPr/>
            </p:nvSpPr>
            <p:spPr bwMode="auto">
              <a:xfrm>
                <a:off x="1942" y="3024"/>
                <a:ext cx="284" cy="380"/>
              </a:xfrm>
              <a:custGeom>
                <a:avLst/>
                <a:gdLst>
                  <a:gd name="T0" fmla="*/ 10 w 284"/>
                  <a:gd name="T1" fmla="*/ 66 h 380"/>
                  <a:gd name="T2" fmla="*/ 20 w 284"/>
                  <a:gd name="T3" fmla="*/ 48 h 380"/>
                  <a:gd name="T4" fmla="*/ 42 w 284"/>
                  <a:gd name="T5" fmla="*/ 26 h 380"/>
                  <a:gd name="T6" fmla="*/ 82 w 284"/>
                  <a:gd name="T7" fmla="*/ 8 h 380"/>
                  <a:gd name="T8" fmla="*/ 110 w 284"/>
                  <a:gd name="T9" fmla="*/ 2 h 380"/>
                  <a:gd name="T10" fmla="*/ 130 w 284"/>
                  <a:gd name="T11" fmla="*/ 0 h 380"/>
                  <a:gd name="T12" fmla="*/ 174 w 284"/>
                  <a:gd name="T13" fmla="*/ 2 h 380"/>
                  <a:gd name="T14" fmla="*/ 214 w 284"/>
                  <a:gd name="T15" fmla="*/ 12 h 380"/>
                  <a:gd name="T16" fmla="*/ 248 w 284"/>
                  <a:gd name="T17" fmla="*/ 36 h 380"/>
                  <a:gd name="T18" fmla="*/ 262 w 284"/>
                  <a:gd name="T19" fmla="*/ 54 h 380"/>
                  <a:gd name="T20" fmla="*/ 272 w 284"/>
                  <a:gd name="T21" fmla="*/ 76 h 380"/>
                  <a:gd name="T22" fmla="*/ 282 w 284"/>
                  <a:gd name="T23" fmla="*/ 104 h 380"/>
                  <a:gd name="T24" fmla="*/ 284 w 284"/>
                  <a:gd name="T25" fmla="*/ 134 h 380"/>
                  <a:gd name="T26" fmla="*/ 282 w 284"/>
                  <a:gd name="T27" fmla="*/ 164 h 380"/>
                  <a:gd name="T28" fmla="*/ 276 w 284"/>
                  <a:gd name="T29" fmla="*/ 174 h 380"/>
                  <a:gd name="T30" fmla="*/ 268 w 284"/>
                  <a:gd name="T31" fmla="*/ 194 h 380"/>
                  <a:gd name="T32" fmla="*/ 272 w 284"/>
                  <a:gd name="T33" fmla="*/ 208 h 380"/>
                  <a:gd name="T34" fmla="*/ 276 w 284"/>
                  <a:gd name="T35" fmla="*/ 230 h 380"/>
                  <a:gd name="T36" fmla="*/ 272 w 284"/>
                  <a:gd name="T37" fmla="*/ 256 h 380"/>
                  <a:gd name="T38" fmla="*/ 264 w 284"/>
                  <a:gd name="T39" fmla="*/ 272 h 380"/>
                  <a:gd name="T40" fmla="*/ 246 w 284"/>
                  <a:gd name="T41" fmla="*/ 332 h 380"/>
                  <a:gd name="T42" fmla="*/ 238 w 284"/>
                  <a:gd name="T43" fmla="*/ 362 h 380"/>
                  <a:gd name="T44" fmla="*/ 234 w 284"/>
                  <a:gd name="T45" fmla="*/ 370 h 380"/>
                  <a:gd name="T46" fmla="*/ 220 w 284"/>
                  <a:gd name="T47" fmla="*/ 378 h 380"/>
                  <a:gd name="T48" fmla="*/ 192 w 284"/>
                  <a:gd name="T49" fmla="*/ 380 h 380"/>
                  <a:gd name="T50" fmla="*/ 172 w 284"/>
                  <a:gd name="T51" fmla="*/ 378 h 380"/>
                  <a:gd name="T52" fmla="*/ 144 w 284"/>
                  <a:gd name="T53" fmla="*/ 370 h 380"/>
                  <a:gd name="T54" fmla="*/ 114 w 284"/>
                  <a:gd name="T55" fmla="*/ 354 h 380"/>
                  <a:gd name="T56" fmla="*/ 84 w 284"/>
                  <a:gd name="T57" fmla="*/ 332 h 380"/>
                  <a:gd name="T58" fmla="*/ 56 w 284"/>
                  <a:gd name="T59" fmla="*/ 302 h 380"/>
                  <a:gd name="T60" fmla="*/ 46 w 284"/>
                  <a:gd name="T61" fmla="*/ 282 h 380"/>
                  <a:gd name="T62" fmla="*/ 30 w 284"/>
                  <a:gd name="T63" fmla="*/ 238 h 380"/>
                  <a:gd name="T64" fmla="*/ 20 w 284"/>
                  <a:gd name="T65" fmla="*/ 180 h 380"/>
                  <a:gd name="T66" fmla="*/ 20 w 284"/>
                  <a:gd name="T67" fmla="*/ 164 h 380"/>
                  <a:gd name="T68" fmla="*/ 10 w 284"/>
                  <a:gd name="T69" fmla="*/ 152 h 380"/>
                  <a:gd name="T70" fmla="*/ 2 w 284"/>
                  <a:gd name="T71" fmla="*/ 128 h 380"/>
                  <a:gd name="T72" fmla="*/ 2 w 284"/>
                  <a:gd name="T73" fmla="*/ 90 h 3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4"/>
                  <a:gd name="T112" fmla="*/ 0 h 380"/>
                  <a:gd name="T113" fmla="*/ 284 w 284"/>
                  <a:gd name="T114" fmla="*/ 380 h 3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4" h="380">
                    <a:moveTo>
                      <a:pt x="10" y="66"/>
                    </a:moveTo>
                    <a:lnTo>
                      <a:pt x="10" y="66"/>
                    </a:lnTo>
                    <a:lnTo>
                      <a:pt x="14" y="58"/>
                    </a:lnTo>
                    <a:lnTo>
                      <a:pt x="20" y="48"/>
                    </a:lnTo>
                    <a:lnTo>
                      <a:pt x="30" y="38"/>
                    </a:lnTo>
                    <a:lnTo>
                      <a:pt x="42" y="26"/>
                    </a:lnTo>
                    <a:lnTo>
                      <a:pt x="60" y="16"/>
                    </a:lnTo>
                    <a:lnTo>
                      <a:pt x="82" y="8"/>
                    </a:lnTo>
                    <a:lnTo>
                      <a:pt x="96" y="4"/>
                    </a:lnTo>
                    <a:lnTo>
                      <a:pt x="110" y="2"/>
                    </a:lnTo>
                    <a:lnTo>
                      <a:pt x="130" y="0"/>
                    </a:lnTo>
                    <a:lnTo>
                      <a:pt x="152" y="0"/>
                    </a:lnTo>
                    <a:lnTo>
                      <a:pt x="174" y="2"/>
                    </a:lnTo>
                    <a:lnTo>
                      <a:pt x="194" y="6"/>
                    </a:lnTo>
                    <a:lnTo>
                      <a:pt x="214" y="12"/>
                    </a:lnTo>
                    <a:lnTo>
                      <a:pt x="232" y="22"/>
                    </a:lnTo>
                    <a:lnTo>
                      <a:pt x="248" y="36"/>
                    </a:lnTo>
                    <a:lnTo>
                      <a:pt x="256" y="44"/>
                    </a:lnTo>
                    <a:lnTo>
                      <a:pt x="262" y="54"/>
                    </a:lnTo>
                    <a:lnTo>
                      <a:pt x="272" y="76"/>
                    </a:lnTo>
                    <a:lnTo>
                      <a:pt x="278" y="90"/>
                    </a:lnTo>
                    <a:lnTo>
                      <a:pt x="282" y="104"/>
                    </a:lnTo>
                    <a:lnTo>
                      <a:pt x="284" y="118"/>
                    </a:lnTo>
                    <a:lnTo>
                      <a:pt x="284" y="134"/>
                    </a:lnTo>
                    <a:lnTo>
                      <a:pt x="284" y="148"/>
                    </a:lnTo>
                    <a:lnTo>
                      <a:pt x="282" y="164"/>
                    </a:lnTo>
                    <a:lnTo>
                      <a:pt x="276" y="174"/>
                    </a:lnTo>
                    <a:lnTo>
                      <a:pt x="268" y="194"/>
                    </a:lnTo>
                    <a:lnTo>
                      <a:pt x="270" y="200"/>
                    </a:lnTo>
                    <a:lnTo>
                      <a:pt x="272" y="208"/>
                    </a:lnTo>
                    <a:lnTo>
                      <a:pt x="276" y="218"/>
                    </a:lnTo>
                    <a:lnTo>
                      <a:pt x="276" y="230"/>
                    </a:lnTo>
                    <a:lnTo>
                      <a:pt x="276" y="242"/>
                    </a:lnTo>
                    <a:lnTo>
                      <a:pt x="272" y="256"/>
                    </a:lnTo>
                    <a:lnTo>
                      <a:pt x="264" y="272"/>
                    </a:lnTo>
                    <a:lnTo>
                      <a:pt x="254" y="302"/>
                    </a:lnTo>
                    <a:lnTo>
                      <a:pt x="246" y="332"/>
                    </a:lnTo>
                    <a:lnTo>
                      <a:pt x="238" y="362"/>
                    </a:lnTo>
                    <a:lnTo>
                      <a:pt x="236" y="366"/>
                    </a:lnTo>
                    <a:lnTo>
                      <a:pt x="234" y="370"/>
                    </a:lnTo>
                    <a:lnTo>
                      <a:pt x="228" y="374"/>
                    </a:lnTo>
                    <a:lnTo>
                      <a:pt x="220" y="378"/>
                    </a:lnTo>
                    <a:lnTo>
                      <a:pt x="208" y="380"/>
                    </a:lnTo>
                    <a:lnTo>
                      <a:pt x="192" y="380"/>
                    </a:lnTo>
                    <a:lnTo>
                      <a:pt x="172" y="378"/>
                    </a:lnTo>
                    <a:lnTo>
                      <a:pt x="160" y="376"/>
                    </a:lnTo>
                    <a:lnTo>
                      <a:pt x="144" y="370"/>
                    </a:lnTo>
                    <a:lnTo>
                      <a:pt x="130" y="364"/>
                    </a:lnTo>
                    <a:lnTo>
                      <a:pt x="114" y="354"/>
                    </a:lnTo>
                    <a:lnTo>
                      <a:pt x="100" y="344"/>
                    </a:lnTo>
                    <a:lnTo>
                      <a:pt x="84" y="332"/>
                    </a:lnTo>
                    <a:lnTo>
                      <a:pt x="70" y="318"/>
                    </a:lnTo>
                    <a:lnTo>
                      <a:pt x="56" y="302"/>
                    </a:lnTo>
                    <a:lnTo>
                      <a:pt x="46" y="282"/>
                    </a:lnTo>
                    <a:lnTo>
                      <a:pt x="36" y="260"/>
                    </a:lnTo>
                    <a:lnTo>
                      <a:pt x="30" y="238"/>
                    </a:lnTo>
                    <a:lnTo>
                      <a:pt x="26" y="216"/>
                    </a:lnTo>
                    <a:lnTo>
                      <a:pt x="20" y="180"/>
                    </a:lnTo>
                    <a:lnTo>
                      <a:pt x="20" y="164"/>
                    </a:lnTo>
                    <a:lnTo>
                      <a:pt x="14" y="160"/>
                    </a:lnTo>
                    <a:lnTo>
                      <a:pt x="10" y="152"/>
                    </a:lnTo>
                    <a:lnTo>
                      <a:pt x="4" y="142"/>
                    </a:lnTo>
                    <a:lnTo>
                      <a:pt x="2" y="128"/>
                    </a:lnTo>
                    <a:lnTo>
                      <a:pt x="0" y="110"/>
                    </a:lnTo>
                    <a:lnTo>
                      <a:pt x="2" y="90"/>
                    </a:lnTo>
                    <a:lnTo>
                      <a:pt x="10" y="6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38" name="Freeform 468"/>
              <p:cNvSpPr>
                <a:spLocks/>
              </p:cNvSpPr>
              <p:nvPr/>
            </p:nvSpPr>
            <p:spPr bwMode="auto">
              <a:xfrm>
                <a:off x="1910" y="3156"/>
                <a:ext cx="232" cy="488"/>
              </a:xfrm>
              <a:custGeom>
                <a:avLst/>
                <a:gdLst>
                  <a:gd name="T0" fmla="*/ 38 w 232"/>
                  <a:gd name="T1" fmla="*/ 0 h 488"/>
                  <a:gd name="T2" fmla="*/ 38 w 232"/>
                  <a:gd name="T3" fmla="*/ 0 h 488"/>
                  <a:gd name="T4" fmla="*/ 38 w 232"/>
                  <a:gd name="T5" fmla="*/ 30 h 488"/>
                  <a:gd name="T6" fmla="*/ 40 w 232"/>
                  <a:gd name="T7" fmla="*/ 62 h 488"/>
                  <a:gd name="T8" fmla="*/ 40 w 232"/>
                  <a:gd name="T9" fmla="*/ 102 h 488"/>
                  <a:gd name="T10" fmla="*/ 36 w 232"/>
                  <a:gd name="T11" fmla="*/ 148 h 488"/>
                  <a:gd name="T12" fmla="*/ 32 w 232"/>
                  <a:gd name="T13" fmla="*/ 194 h 488"/>
                  <a:gd name="T14" fmla="*/ 24 w 232"/>
                  <a:gd name="T15" fmla="*/ 240 h 488"/>
                  <a:gd name="T16" fmla="*/ 18 w 232"/>
                  <a:gd name="T17" fmla="*/ 260 h 488"/>
                  <a:gd name="T18" fmla="*/ 10 w 232"/>
                  <a:gd name="T19" fmla="*/ 280 h 488"/>
                  <a:gd name="T20" fmla="*/ 10 w 232"/>
                  <a:gd name="T21" fmla="*/ 280 h 488"/>
                  <a:gd name="T22" fmla="*/ 12 w 232"/>
                  <a:gd name="T23" fmla="*/ 288 h 488"/>
                  <a:gd name="T24" fmla="*/ 12 w 232"/>
                  <a:gd name="T25" fmla="*/ 306 h 488"/>
                  <a:gd name="T26" fmla="*/ 12 w 232"/>
                  <a:gd name="T27" fmla="*/ 316 h 488"/>
                  <a:gd name="T28" fmla="*/ 10 w 232"/>
                  <a:gd name="T29" fmla="*/ 328 h 488"/>
                  <a:gd name="T30" fmla="*/ 6 w 232"/>
                  <a:gd name="T31" fmla="*/ 336 h 488"/>
                  <a:gd name="T32" fmla="*/ 0 w 232"/>
                  <a:gd name="T33" fmla="*/ 344 h 488"/>
                  <a:gd name="T34" fmla="*/ 0 w 232"/>
                  <a:gd name="T35" fmla="*/ 344 h 488"/>
                  <a:gd name="T36" fmla="*/ 8 w 232"/>
                  <a:gd name="T37" fmla="*/ 358 h 488"/>
                  <a:gd name="T38" fmla="*/ 30 w 232"/>
                  <a:gd name="T39" fmla="*/ 390 h 488"/>
                  <a:gd name="T40" fmla="*/ 44 w 232"/>
                  <a:gd name="T41" fmla="*/ 410 h 488"/>
                  <a:gd name="T42" fmla="*/ 60 w 232"/>
                  <a:gd name="T43" fmla="*/ 430 h 488"/>
                  <a:gd name="T44" fmla="*/ 76 w 232"/>
                  <a:gd name="T45" fmla="*/ 448 h 488"/>
                  <a:gd name="T46" fmla="*/ 94 w 232"/>
                  <a:gd name="T47" fmla="*/ 466 h 488"/>
                  <a:gd name="T48" fmla="*/ 112 w 232"/>
                  <a:gd name="T49" fmla="*/ 478 h 488"/>
                  <a:gd name="T50" fmla="*/ 122 w 232"/>
                  <a:gd name="T51" fmla="*/ 484 h 488"/>
                  <a:gd name="T52" fmla="*/ 130 w 232"/>
                  <a:gd name="T53" fmla="*/ 486 h 488"/>
                  <a:gd name="T54" fmla="*/ 138 w 232"/>
                  <a:gd name="T55" fmla="*/ 488 h 488"/>
                  <a:gd name="T56" fmla="*/ 146 w 232"/>
                  <a:gd name="T57" fmla="*/ 488 h 488"/>
                  <a:gd name="T58" fmla="*/ 154 w 232"/>
                  <a:gd name="T59" fmla="*/ 486 h 488"/>
                  <a:gd name="T60" fmla="*/ 162 w 232"/>
                  <a:gd name="T61" fmla="*/ 480 h 488"/>
                  <a:gd name="T62" fmla="*/ 168 w 232"/>
                  <a:gd name="T63" fmla="*/ 474 h 488"/>
                  <a:gd name="T64" fmla="*/ 176 w 232"/>
                  <a:gd name="T65" fmla="*/ 464 h 488"/>
                  <a:gd name="T66" fmla="*/ 180 w 232"/>
                  <a:gd name="T67" fmla="*/ 452 h 488"/>
                  <a:gd name="T68" fmla="*/ 186 w 232"/>
                  <a:gd name="T69" fmla="*/ 438 h 488"/>
                  <a:gd name="T70" fmla="*/ 190 w 232"/>
                  <a:gd name="T71" fmla="*/ 420 h 488"/>
                  <a:gd name="T72" fmla="*/ 194 w 232"/>
                  <a:gd name="T73" fmla="*/ 398 h 488"/>
                  <a:gd name="T74" fmla="*/ 196 w 232"/>
                  <a:gd name="T75" fmla="*/ 374 h 488"/>
                  <a:gd name="T76" fmla="*/ 198 w 232"/>
                  <a:gd name="T77" fmla="*/ 346 h 488"/>
                  <a:gd name="T78" fmla="*/ 198 w 232"/>
                  <a:gd name="T79" fmla="*/ 346 h 488"/>
                  <a:gd name="T80" fmla="*/ 198 w 232"/>
                  <a:gd name="T81" fmla="*/ 342 h 488"/>
                  <a:gd name="T82" fmla="*/ 200 w 232"/>
                  <a:gd name="T83" fmla="*/ 320 h 488"/>
                  <a:gd name="T84" fmla="*/ 200 w 232"/>
                  <a:gd name="T85" fmla="*/ 320 h 488"/>
                  <a:gd name="T86" fmla="*/ 204 w 232"/>
                  <a:gd name="T87" fmla="*/ 270 h 488"/>
                  <a:gd name="T88" fmla="*/ 206 w 232"/>
                  <a:gd name="T89" fmla="*/ 242 h 488"/>
                  <a:gd name="T90" fmla="*/ 208 w 232"/>
                  <a:gd name="T91" fmla="*/ 216 h 488"/>
                  <a:gd name="T92" fmla="*/ 208 w 232"/>
                  <a:gd name="T93" fmla="*/ 216 h 488"/>
                  <a:gd name="T94" fmla="*/ 208 w 232"/>
                  <a:gd name="T95" fmla="*/ 206 h 488"/>
                  <a:gd name="T96" fmla="*/ 210 w 232"/>
                  <a:gd name="T97" fmla="*/ 196 h 488"/>
                  <a:gd name="T98" fmla="*/ 218 w 232"/>
                  <a:gd name="T99" fmla="*/ 178 h 488"/>
                  <a:gd name="T100" fmla="*/ 228 w 232"/>
                  <a:gd name="T101" fmla="*/ 164 h 488"/>
                  <a:gd name="T102" fmla="*/ 232 w 232"/>
                  <a:gd name="T103" fmla="*/ 160 h 488"/>
                  <a:gd name="T104" fmla="*/ 38 w 232"/>
                  <a:gd name="T105" fmla="*/ 0 h 48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2"/>
                  <a:gd name="T160" fmla="*/ 0 h 488"/>
                  <a:gd name="T161" fmla="*/ 232 w 232"/>
                  <a:gd name="T162" fmla="*/ 488 h 488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2" h="488">
                    <a:moveTo>
                      <a:pt x="38" y="0"/>
                    </a:moveTo>
                    <a:lnTo>
                      <a:pt x="38" y="0"/>
                    </a:lnTo>
                    <a:lnTo>
                      <a:pt x="38" y="30"/>
                    </a:lnTo>
                    <a:lnTo>
                      <a:pt x="40" y="62"/>
                    </a:lnTo>
                    <a:lnTo>
                      <a:pt x="40" y="102"/>
                    </a:lnTo>
                    <a:lnTo>
                      <a:pt x="36" y="148"/>
                    </a:lnTo>
                    <a:lnTo>
                      <a:pt x="32" y="194"/>
                    </a:lnTo>
                    <a:lnTo>
                      <a:pt x="24" y="240"/>
                    </a:lnTo>
                    <a:lnTo>
                      <a:pt x="18" y="260"/>
                    </a:lnTo>
                    <a:lnTo>
                      <a:pt x="10" y="280"/>
                    </a:lnTo>
                    <a:lnTo>
                      <a:pt x="12" y="288"/>
                    </a:lnTo>
                    <a:lnTo>
                      <a:pt x="12" y="306"/>
                    </a:lnTo>
                    <a:lnTo>
                      <a:pt x="12" y="316"/>
                    </a:lnTo>
                    <a:lnTo>
                      <a:pt x="10" y="328"/>
                    </a:lnTo>
                    <a:lnTo>
                      <a:pt x="6" y="336"/>
                    </a:lnTo>
                    <a:lnTo>
                      <a:pt x="0" y="344"/>
                    </a:lnTo>
                    <a:lnTo>
                      <a:pt x="8" y="358"/>
                    </a:lnTo>
                    <a:lnTo>
                      <a:pt x="30" y="390"/>
                    </a:lnTo>
                    <a:lnTo>
                      <a:pt x="44" y="410"/>
                    </a:lnTo>
                    <a:lnTo>
                      <a:pt x="60" y="430"/>
                    </a:lnTo>
                    <a:lnTo>
                      <a:pt x="76" y="448"/>
                    </a:lnTo>
                    <a:lnTo>
                      <a:pt x="94" y="466"/>
                    </a:lnTo>
                    <a:lnTo>
                      <a:pt x="112" y="478"/>
                    </a:lnTo>
                    <a:lnTo>
                      <a:pt x="122" y="484"/>
                    </a:lnTo>
                    <a:lnTo>
                      <a:pt x="130" y="486"/>
                    </a:lnTo>
                    <a:lnTo>
                      <a:pt x="138" y="488"/>
                    </a:lnTo>
                    <a:lnTo>
                      <a:pt x="146" y="488"/>
                    </a:lnTo>
                    <a:lnTo>
                      <a:pt x="154" y="486"/>
                    </a:lnTo>
                    <a:lnTo>
                      <a:pt x="162" y="480"/>
                    </a:lnTo>
                    <a:lnTo>
                      <a:pt x="168" y="474"/>
                    </a:lnTo>
                    <a:lnTo>
                      <a:pt x="176" y="464"/>
                    </a:lnTo>
                    <a:lnTo>
                      <a:pt x="180" y="452"/>
                    </a:lnTo>
                    <a:lnTo>
                      <a:pt x="186" y="438"/>
                    </a:lnTo>
                    <a:lnTo>
                      <a:pt x="190" y="420"/>
                    </a:lnTo>
                    <a:lnTo>
                      <a:pt x="194" y="398"/>
                    </a:lnTo>
                    <a:lnTo>
                      <a:pt x="196" y="374"/>
                    </a:lnTo>
                    <a:lnTo>
                      <a:pt x="198" y="346"/>
                    </a:lnTo>
                    <a:lnTo>
                      <a:pt x="198" y="342"/>
                    </a:lnTo>
                    <a:lnTo>
                      <a:pt x="200" y="320"/>
                    </a:lnTo>
                    <a:lnTo>
                      <a:pt x="204" y="270"/>
                    </a:lnTo>
                    <a:lnTo>
                      <a:pt x="206" y="242"/>
                    </a:lnTo>
                    <a:lnTo>
                      <a:pt x="208" y="216"/>
                    </a:lnTo>
                    <a:lnTo>
                      <a:pt x="208" y="206"/>
                    </a:lnTo>
                    <a:lnTo>
                      <a:pt x="210" y="196"/>
                    </a:lnTo>
                    <a:lnTo>
                      <a:pt x="218" y="178"/>
                    </a:lnTo>
                    <a:lnTo>
                      <a:pt x="228" y="164"/>
                    </a:lnTo>
                    <a:lnTo>
                      <a:pt x="232" y="16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39" name="Freeform 469"/>
              <p:cNvSpPr>
                <a:spLocks/>
              </p:cNvSpPr>
              <p:nvPr/>
            </p:nvSpPr>
            <p:spPr bwMode="auto">
              <a:xfrm>
                <a:off x="1862" y="3368"/>
                <a:ext cx="312" cy="526"/>
              </a:xfrm>
              <a:custGeom>
                <a:avLst/>
                <a:gdLst>
                  <a:gd name="T0" fmla="*/ 184 w 312"/>
                  <a:gd name="T1" fmla="*/ 106 h 526"/>
                  <a:gd name="T2" fmla="*/ 184 w 312"/>
                  <a:gd name="T3" fmla="*/ 106 h 526"/>
                  <a:gd name="T4" fmla="*/ 162 w 312"/>
                  <a:gd name="T5" fmla="*/ 94 h 526"/>
                  <a:gd name="T6" fmla="*/ 140 w 312"/>
                  <a:gd name="T7" fmla="*/ 78 h 526"/>
                  <a:gd name="T8" fmla="*/ 120 w 312"/>
                  <a:gd name="T9" fmla="*/ 60 h 526"/>
                  <a:gd name="T10" fmla="*/ 102 w 312"/>
                  <a:gd name="T11" fmla="*/ 42 h 526"/>
                  <a:gd name="T12" fmla="*/ 76 w 312"/>
                  <a:gd name="T13" fmla="*/ 12 h 526"/>
                  <a:gd name="T14" fmla="*/ 66 w 312"/>
                  <a:gd name="T15" fmla="*/ 0 h 526"/>
                  <a:gd name="T16" fmla="*/ 30 w 312"/>
                  <a:gd name="T17" fmla="*/ 34 h 526"/>
                  <a:gd name="T18" fmla="*/ 0 w 312"/>
                  <a:gd name="T19" fmla="*/ 64 h 526"/>
                  <a:gd name="T20" fmla="*/ 0 w 312"/>
                  <a:gd name="T21" fmla="*/ 64 h 526"/>
                  <a:gd name="T22" fmla="*/ 16 w 312"/>
                  <a:gd name="T23" fmla="*/ 84 h 526"/>
                  <a:gd name="T24" fmla="*/ 32 w 312"/>
                  <a:gd name="T25" fmla="*/ 108 h 526"/>
                  <a:gd name="T26" fmla="*/ 50 w 312"/>
                  <a:gd name="T27" fmla="*/ 138 h 526"/>
                  <a:gd name="T28" fmla="*/ 68 w 312"/>
                  <a:gd name="T29" fmla="*/ 172 h 526"/>
                  <a:gd name="T30" fmla="*/ 106 w 312"/>
                  <a:gd name="T31" fmla="*/ 248 h 526"/>
                  <a:gd name="T32" fmla="*/ 142 w 312"/>
                  <a:gd name="T33" fmla="*/ 326 h 526"/>
                  <a:gd name="T34" fmla="*/ 174 w 312"/>
                  <a:gd name="T35" fmla="*/ 402 h 526"/>
                  <a:gd name="T36" fmla="*/ 200 w 312"/>
                  <a:gd name="T37" fmla="*/ 466 h 526"/>
                  <a:gd name="T38" fmla="*/ 224 w 312"/>
                  <a:gd name="T39" fmla="*/ 526 h 526"/>
                  <a:gd name="T40" fmla="*/ 224 w 312"/>
                  <a:gd name="T41" fmla="*/ 526 h 526"/>
                  <a:gd name="T42" fmla="*/ 234 w 312"/>
                  <a:gd name="T43" fmla="*/ 500 h 526"/>
                  <a:gd name="T44" fmla="*/ 242 w 312"/>
                  <a:gd name="T45" fmla="*/ 470 h 526"/>
                  <a:gd name="T46" fmla="*/ 260 w 312"/>
                  <a:gd name="T47" fmla="*/ 406 h 526"/>
                  <a:gd name="T48" fmla="*/ 274 w 312"/>
                  <a:gd name="T49" fmla="*/ 336 h 526"/>
                  <a:gd name="T50" fmla="*/ 288 w 312"/>
                  <a:gd name="T51" fmla="*/ 270 h 526"/>
                  <a:gd name="T52" fmla="*/ 306 w 312"/>
                  <a:gd name="T53" fmla="*/ 160 h 526"/>
                  <a:gd name="T54" fmla="*/ 312 w 312"/>
                  <a:gd name="T55" fmla="*/ 116 h 526"/>
                  <a:gd name="T56" fmla="*/ 296 w 312"/>
                  <a:gd name="T57" fmla="*/ 98 h 526"/>
                  <a:gd name="T58" fmla="*/ 264 w 312"/>
                  <a:gd name="T59" fmla="*/ 54 h 526"/>
                  <a:gd name="T60" fmla="*/ 264 w 312"/>
                  <a:gd name="T61" fmla="*/ 54 h 526"/>
                  <a:gd name="T62" fmla="*/ 252 w 312"/>
                  <a:gd name="T63" fmla="*/ 74 h 526"/>
                  <a:gd name="T64" fmla="*/ 240 w 312"/>
                  <a:gd name="T65" fmla="*/ 88 h 526"/>
                  <a:gd name="T66" fmla="*/ 230 w 312"/>
                  <a:gd name="T67" fmla="*/ 100 h 526"/>
                  <a:gd name="T68" fmla="*/ 220 w 312"/>
                  <a:gd name="T69" fmla="*/ 106 h 526"/>
                  <a:gd name="T70" fmla="*/ 200 w 312"/>
                  <a:gd name="T71" fmla="*/ 248 h 526"/>
                  <a:gd name="T72" fmla="*/ 184 w 312"/>
                  <a:gd name="T73" fmla="*/ 106 h 52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12"/>
                  <a:gd name="T112" fmla="*/ 0 h 526"/>
                  <a:gd name="T113" fmla="*/ 312 w 312"/>
                  <a:gd name="T114" fmla="*/ 526 h 52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12" h="526">
                    <a:moveTo>
                      <a:pt x="184" y="106"/>
                    </a:moveTo>
                    <a:lnTo>
                      <a:pt x="184" y="106"/>
                    </a:lnTo>
                    <a:lnTo>
                      <a:pt x="162" y="94"/>
                    </a:lnTo>
                    <a:lnTo>
                      <a:pt x="140" y="78"/>
                    </a:lnTo>
                    <a:lnTo>
                      <a:pt x="120" y="60"/>
                    </a:lnTo>
                    <a:lnTo>
                      <a:pt x="102" y="42"/>
                    </a:lnTo>
                    <a:lnTo>
                      <a:pt x="76" y="12"/>
                    </a:lnTo>
                    <a:lnTo>
                      <a:pt x="66" y="0"/>
                    </a:lnTo>
                    <a:lnTo>
                      <a:pt x="30" y="34"/>
                    </a:lnTo>
                    <a:lnTo>
                      <a:pt x="0" y="64"/>
                    </a:lnTo>
                    <a:lnTo>
                      <a:pt x="16" y="84"/>
                    </a:lnTo>
                    <a:lnTo>
                      <a:pt x="32" y="108"/>
                    </a:lnTo>
                    <a:lnTo>
                      <a:pt x="50" y="138"/>
                    </a:lnTo>
                    <a:lnTo>
                      <a:pt x="68" y="172"/>
                    </a:lnTo>
                    <a:lnTo>
                      <a:pt x="106" y="248"/>
                    </a:lnTo>
                    <a:lnTo>
                      <a:pt x="142" y="326"/>
                    </a:lnTo>
                    <a:lnTo>
                      <a:pt x="174" y="402"/>
                    </a:lnTo>
                    <a:lnTo>
                      <a:pt x="200" y="466"/>
                    </a:lnTo>
                    <a:lnTo>
                      <a:pt x="224" y="526"/>
                    </a:lnTo>
                    <a:lnTo>
                      <a:pt x="234" y="500"/>
                    </a:lnTo>
                    <a:lnTo>
                      <a:pt x="242" y="470"/>
                    </a:lnTo>
                    <a:lnTo>
                      <a:pt x="260" y="406"/>
                    </a:lnTo>
                    <a:lnTo>
                      <a:pt x="274" y="336"/>
                    </a:lnTo>
                    <a:lnTo>
                      <a:pt x="288" y="270"/>
                    </a:lnTo>
                    <a:lnTo>
                      <a:pt x="306" y="160"/>
                    </a:lnTo>
                    <a:lnTo>
                      <a:pt x="312" y="116"/>
                    </a:lnTo>
                    <a:lnTo>
                      <a:pt x="296" y="98"/>
                    </a:lnTo>
                    <a:lnTo>
                      <a:pt x="264" y="54"/>
                    </a:lnTo>
                    <a:lnTo>
                      <a:pt x="252" y="74"/>
                    </a:lnTo>
                    <a:lnTo>
                      <a:pt x="240" y="88"/>
                    </a:lnTo>
                    <a:lnTo>
                      <a:pt x="230" y="100"/>
                    </a:lnTo>
                    <a:lnTo>
                      <a:pt x="220" y="106"/>
                    </a:lnTo>
                    <a:lnTo>
                      <a:pt x="200" y="248"/>
                    </a:lnTo>
                    <a:lnTo>
                      <a:pt x="184" y="106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40" name="Freeform 470"/>
              <p:cNvSpPr>
                <a:spLocks/>
              </p:cNvSpPr>
              <p:nvPr/>
            </p:nvSpPr>
            <p:spPr bwMode="auto">
              <a:xfrm>
                <a:off x="1932" y="3024"/>
                <a:ext cx="282" cy="232"/>
              </a:xfrm>
              <a:custGeom>
                <a:avLst/>
                <a:gdLst>
                  <a:gd name="T0" fmla="*/ 16 w 282"/>
                  <a:gd name="T1" fmla="*/ 232 h 232"/>
                  <a:gd name="T2" fmla="*/ 10 w 282"/>
                  <a:gd name="T3" fmla="*/ 174 h 232"/>
                  <a:gd name="T4" fmla="*/ 2 w 282"/>
                  <a:gd name="T5" fmla="*/ 132 h 232"/>
                  <a:gd name="T6" fmla="*/ 0 w 282"/>
                  <a:gd name="T7" fmla="*/ 110 h 232"/>
                  <a:gd name="T8" fmla="*/ 4 w 282"/>
                  <a:gd name="T9" fmla="*/ 90 h 232"/>
                  <a:gd name="T10" fmla="*/ 24 w 282"/>
                  <a:gd name="T11" fmla="*/ 52 h 232"/>
                  <a:gd name="T12" fmla="*/ 54 w 282"/>
                  <a:gd name="T13" fmla="*/ 22 h 232"/>
                  <a:gd name="T14" fmla="*/ 92 w 282"/>
                  <a:gd name="T15" fmla="*/ 4 h 232"/>
                  <a:gd name="T16" fmla="*/ 114 w 282"/>
                  <a:gd name="T17" fmla="*/ 0 h 232"/>
                  <a:gd name="T18" fmla="*/ 164 w 282"/>
                  <a:gd name="T19" fmla="*/ 0 h 232"/>
                  <a:gd name="T20" fmla="*/ 212 w 282"/>
                  <a:gd name="T21" fmla="*/ 6 h 232"/>
                  <a:gd name="T22" fmla="*/ 244 w 282"/>
                  <a:gd name="T23" fmla="*/ 18 h 232"/>
                  <a:gd name="T24" fmla="*/ 270 w 282"/>
                  <a:gd name="T25" fmla="*/ 36 h 232"/>
                  <a:gd name="T26" fmla="*/ 276 w 282"/>
                  <a:gd name="T27" fmla="*/ 62 h 232"/>
                  <a:gd name="T28" fmla="*/ 270 w 282"/>
                  <a:gd name="T29" fmla="*/ 62 h 232"/>
                  <a:gd name="T30" fmla="*/ 260 w 282"/>
                  <a:gd name="T31" fmla="*/ 66 h 232"/>
                  <a:gd name="T32" fmla="*/ 252 w 282"/>
                  <a:gd name="T33" fmla="*/ 60 h 232"/>
                  <a:gd name="T34" fmla="*/ 226 w 282"/>
                  <a:gd name="T35" fmla="*/ 50 h 232"/>
                  <a:gd name="T36" fmla="*/ 182 w 282"/>
                  <a:gd name="T37" fmla="*/ 40 h 232"/>
                  <a:gd name="T38" fmla="*/ 120 w 282"/>
                  <a:gd name="T39" fmla="*/ 40 h 232"/>
                  <a:gd name="T40" fmla="*/ 108 w 282"/>
                  <a:gd name="T41" fmla="*/ 42 h 232"/>
                  <a:gd name="T42" fmla="*/ 92 w 282"/>
                  <a:gd name="T43" fmla="*/ 50 h 232"/>
                  <a:gd name="T44" fmla="*/ 84 w 282"/>
                  <a:gd name="T45" fmla="*/ 62 h 232"/>
                  <a:gd name="T46" fmla="*/ 84 w 282"/>
                  <a:gd name="T47" fmla="*/ 84 h 232"/>
                  <a:gd name="T48" fmla="*/ 92 w 282"/>
                  <a:gd name="T49" fmla="*/ 110 h 232"/>
                  <a:gd name="T50" fmla="*/ 98 w 282"/>
                  <a:gd name="T51" fmla="*/ 122 h 232"/>
                  <a:gd name="T52" fmla="*/ 88 w 282"/>
                  <a:gd name="T53" fmla="*/ 144 h 232"/>
                  <a:gd name="T54" fmla="*/ 84 w 282"/>
                  <a:gd name="T55" fmla="*/ 172 h 232"/>
                  <a:gd name="T56" fmla="*/ 88 w 282"/>
                  <a:gd name="T57" fmla="*/ 208 h 232"/>
                  <a:gd name="T58" fmla="*/ 62 w 282"/>
                  <a:gd name="T59" fmla="*/ 202 h 232"/>
                  <a:gd name="T60" fmla="*/ 50 w 282"/>
                  <a:gd name="T61" fmla="*/ 194 h 232"/>
                  <a:gd name="T62" fmla="*/ 40 w 282"/>
                  <a:gd name="T63" fmla="*/ 190 h 232"/>
                  <a:gd name="T64" fmla="*/ 34 w 282"/>
                  <a:gd name="T65" fmla="*/ 196 h 232"/>
                  <a:gd name="T66" fmla="*/ 16 w 282"/>
                  <a:gd name="T67" fmla="*/ 232 h 2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2"/>
                  <a:gd name="T103" fmla="*/ 0 h 232"/>
                  <a:gd name="T104" fmla="*/ 282 w 282"/>
                  <a:gd name="T105" fmla="*/ 232 h 23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2" h="232">
                    <a:moveTo>
                      <a:pt x="16" y="232"/>
                    </a:moveTo>
                    <a:lnTo>
                      <a:pt x="16" y="232"/>
                    </a:lnTo>
                    <a:lnTo>
                      <a:pt x="14" y="206"/>
                    </a:lnTo>
                    <a:lnTo>
                      <a:pt x="10" y="174"/>
                    </a:lnTo>
                    <a:lnTo>
                      <a:pt x="2" y="132"/>
                    </a:lnTo>
                    <a:lnTo>
                      <a:pt x="0" y="120"/>
                    </a:lnTo>
                    <a:lnTo>
                      <a:pt x="0" y="110"/>
                    </a:lnTo>
                    <a:lnTo>
                      <a:pt x="2" y="100"/>
                    </a:lnTo>
                    <a:lnTo>
                      <a:pt x="4" y="90"/>
                    </a:lnTo>
                    <a:lnTo>
                      <a:pt x="12" y="70"/>
                    </a:lnTo>
                    <a:lnTo>
                      <a:pt x="24" y="52"/>
                    </a:lnTo>
                    <a:lnTo>
                      <a:pt x="38" y="36"/>
                    </a:lnTo>
                    <a:lnTo>
                      <a:pt x="54" y="22"/>
                    </a:lnTo>
                    <a:lnTo>
                      <a:pt x="72" y="12"/>
                    </a:lnTo>
                    <a:lnTo>
                      <a:pt x="92" y="4"/>
                    </a:lnTo>
                    <a:lnTo>
                      <a:pt x="114" y="0"/>
                    </a:lnTo>
                    <a:lnTo>
                      <a:pt x="136" y="0"/>
                    </a:lnTo>
                    <a:lnTo>
                      <a:pt x="164" y="0"/>
                    </a:lnTo>
                    <a:lnTo>
                      <a:pt x="196" y="4"/>
                    </a:lnTo>
                    <a:lnTo>
                      <a:pt x="212" y="6"/>
                    </a:lnTo>
                    <a:lnTo>
                      <a:pt x="228" y="12"/>
                    </a:lnTo>
                    <a:lnTo>
                      <a:pt x="244" y="18"/>
                    </a:lnTo>
                    <a:lnTo>
                      <a:pt x="258" y="26"/>
                    </a:lnTo>
                    <a:lnTo>
                      <a:pt x="270" y="36"/>
                    </a:lnTo>
                    <a:lnTo>
                      <a:pt x="282" y="50"/>
                    </a:lnTo>
                    <a:lnTo>
                      <a:pt x="276" y="62"/>
                    </a:lnTo>
                    <a:lnTo>
                      <a:pt x="270" y="62"/>
                    </a:lnTo>
                    <a:lnTo>
                      <a:pt x="264" y="62"/>
                    </a:lnTo>
                    <a:lnTo>
                      <a:pt x="260" y="66"/>
                    </a:lnTo>
                    <a:lnTo>
                      <a:pt x="252" y="60"/>
                    </a:lnTo>
                    <a:lnTo>
                      <a:pt x="242" y="56"/>
                    </a:lnTo>
                    <a:lnTo>
                      <a:pt x="226" y="50"/>
                    </a:lnTo>
                    <a:lnTo>
                      <a:pt x="206" y="44"/>
                    </a:lnTo>
                    <a:lnTo>
                      <a:pt x="182" y="40"/>
                    </a:lnTo>
                    <a:lnTo>
                      <a:pt x="154" y="40"/>
                    </a:lnTo>
                    <a:lnTo>
                      <a:pt x="120" y="40"/>
                    </a:lnTo>
                    <a:lnTo>
                      <a:pt x="108" y="42"/>
                    </a:lnTo>
                    <a:lnTo>
                      <a:pt x="100" y="46"/>
                    </a:lnTo>
                    <a:lnTo>
                      <a:pt x="92" y="50"/>
                    </a:lnTo>
                    <a:lnTo>
                      <a:pt x="88" y="56"/>
                    </a:lnTo>
                    <a:lnTo>
                      <a:pt x="84" y="62"/>
                    </a:lnTo>
                    <a:lnTo>
                      <a:pt x="82" y="68"/>
                    </a:lnTo>
                    <a:lnTo>
                      <a:pt x="84" y="84"/>
                    </a:lnTo>
                    <a:lnTo>
                      <a:pt x="86" y="98"/>
                    </a:lnTo>
                    <a:lnTo>
                      <a:pt x="92" y="110"/>
                    </a:lnTo>
                    <a:lnTo>
                      <a:pt x="98" y="122"/>
                    </a:lnTo>
                    <a:lnTo>
                      <a:pt x="94" y="128"/>
                    </a:lnTo>
                    <a:lnTo>
                      <a:pt x="88" y="144"/>
                    </a:lnTo>
                    <a:lnTo>
                      <a:pt x="84" y="156"/>
                    </a:lnTo>
                    <a:lnTo>
                      <a:pt x="84" y="172"/>
                    </a:lnTo>
                    <a:lnTo>
                      <a:pt x="84" y="188"/>
                    </a:lnTo>
                    <a:lnTo>
                      <a:pt x="88" y="208"/>
                    </a:lnTo>
                    <a:lnTo>
                      <a:pt x="62" y="202"/>
                    </a:lnTo>
                    <a:lnTo>
                      <a:pt x="58" y="198"/>
                    </a:lnTo>
                    <a:lnTo>
                      <a:pt x="50" y="194"/>
                    </a:lnTo>
                    <a:lnTo>
                      <a:pt x="46" y="192"/>
                    </a:lnTo>
                    <a:lnTo>
                      <a:pt x="40" y="190"/>
                    </a:lnTo>
                    <a:lnTo>
                      <a:pt x="36" y="192"/>
                    </a:lnTo>
                    <a:lnTo>
                      <a:pt x="34" y="196"/>
                    </a:lnTo>
                    <a:lnTo>
                      <a:pt x="16" y="232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41" name="Freeform 471"/>
              <p:cNvSpPr>
                <a:spLocks/>
              </p:cNvSpPr>
              <p:nvPr/>
            </p:nvSpPr>
            <p:spPr bwMode="auto">
              <a:xfrm>
                <a:off x="1932" y="3024"/>
                <a:ext cx="282" cy="232"/>
              </a:xfrm>
              <a:custGeom>
                <a:avLst/>
                <a:gdLst>
                  <a:gd name="T0" fmla="*/ 16 w 282"/>
                  <a:gd name="T1" fmla="*/ 232 h 232"/>
                  <a:gd name="T2" fmla="*/ 10 w 282"/>
                  <a:gd name="T3" fmla="*/ 174 h 232"/>
                  <a:gd name="T4" fmla="*/ 2 w 282"/>
                  <a:gd name="T5" fmla="*/ 132 h 232"/>
                  <a:gd name="T6" fmla="*/ 0 w 282"/>
                  <a:gd name="T7" fmla="*/ 110 h 232"/>
                  <a:gd name="T8" fmla="*/ 4 w 282"/>
                  <a:gd name="T9" fmla="*/ 90 h 232"/>
                  <a:gd name="T10" fmla="*/ 24 w 282"/>
                  <a:gd name="T11" fmla="*/ 52 h 232"/>
                  <a:gd name="T12" fmla="*/ 54 w 282"/>
                  <a:gd name="T13" fmla="*/ 22 h 232"/>
                  <a:gd name="T14" fmla="*/ 92 w 282"/>
                  <a:gd name="T15" fmla="*/ 4 h 232"/>
                  <a:gd name="T16" fmla="*/ 114 w 282"/>
                  <a:gd name="T17" fmla="*/ 0 h 232"/>
                  <a:gd name="T18" fmla="*/ 164 w 282"/>
                  <a:gd name="T19" fmla="*/ 0 h 232"/>
                  <a:gd name="T20" fmla="*/ 212 w 282"/>
                  <a:gd name="T21" fmla="*/ 6 h 232"/>
                  <a:gd name="T22" fmla="*/ 244 w 282"/>
                  <a:gd name="T23" fmla="*/ 18 h 232"/>
                  <a:gd name="T24" fmla="*/ 270 w 282"/>
                  <a:gd name="T25" fmla="*/ 36 h 232"/>
                  <a:gd name="T26" fmla="*/ 276 w 282"/>
                  <a:gd name="T27" fmla="*/ 62 h 232"/>
                  <a:gd name="T28" fmla="*/ 270 w 282"/>
                  <a:gd name="T29" fmla="*/ 62 h 232"/>
                  <a:gd name="T30" fmla="*/ 260 w 282"/>
                  <a:gd name="T31" fmla="*/ 66 h 232"/>
                  <a:gd name="T32" fmla="*/ 252 w 282"/>
                  <a:gd name="T33" fmla="*/ 60 h 232"/>
                  <a:gd name="T34" fmla="*/ 226 w 282"/>
                  <a:gd name="T35" fmla="*/ 50 h 232"/>
                  <a:gd name="T36" fmla="*/ 182 w 282"/>
                  <a:gd name="T37" fmla="*/ 40 h 232"/>
                  <a:gd name="T38" fmla="*/ 120 w 282"/>
                  <a:gd name="T39" fmla="*/ 40 h 232"/>
                  <a:gd name="T40" fmla="*/ 108 w 282"/>
                  <a:gd name="T41" fmla="*/ 42 h 232"/>
                  <a:gd name="T42" fmla="*/ 92 w 282"/>
                  <a:gd name="T43" fmla="*/ 50 h 232"/>
                  <a:gd name="T44" fmla="*/ 84 w 282"/>
                  <a:gd name="T45" fmla="*/ 62 h 232"/>
                  <a:gd name="T46" fmla="*/ 84 w 282"/>
                  <a:gd name="T47" fmla="*/ 84 h 232"/>
                  <a:gd name="T48" fmla="*/ 92 w 282"/>
                  <a:gd name="T49" fmla="*/ 110 h 232"/>
                  <a:gd name="T50" fmla="*/ 98 w 282"/>
                  <a:gd name="T51" fmla="*/ 122 h 232"/>
                  <a:gd name="T52" fmla="*/ 88 w 282"/>
                  <a:gd name="T53" fmla="*/ 144 h 232"/>
                  <a:gd name="T54" fmla="*/ 84 w 282"/>
                  <a:gd name="T55" fmla="*/ 172 h 232"/>
                  <a:gd name="T56" fmla="*/ 88 w 282"/>
                  <a:gd name="T57" fmla="*/ 208 h 232"/>
                  <a:gd name="T58" fmla="*/ 62 w 282"/>
                  <a:gd name="T59" fmla="*/ 202 h 232"/>
                  <a:gd name="T60" fmla="*/ 50 w 282"/>
                  <a:gd name="T61" fmla="*/ 194 h 232"/>
                  <a:gd name="T62" fmla="*/ 40 w 282"/>
                  <a:gd name="T63" fmla="*/ 190 h 232"/>
                  <a:gd name="T64" fmla="*/ 34 w 282"/>
                  <a:gd name="T65" fmla="*/ 196 h 232"/>
                  <a:gd name="T66" fmla="*/ 16 w 282"/>
                  <a:gd name="T67" fmla="*/ 232 h 2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2"/>
                  <a:gd name="T103" fmla="*/ 0 h 232"/>
                  <a:gd name="T104" fmla="*/ 282 w 282"/>
                  <a:gd name="T105" fmla="*/ 232 h 23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2" h="232">
                    <a:moveTo>
                      <a:pt x="16" y="232"/>
                    </a:moveTo>
                    <a:lnTo>
                      <a:pt x="16" y="232"/>
                    </a:lnTo>
                    <a:lnTo>
                      <a:pt x="14" y="206"/>
                    </a:lnTo>
                    <a:lnTo>
                      <a:pt x="10" y="174"/>
                    </a:lnTo>
                    <a:lnTo>
                      <a:pt x="2" y="132"/>
                    </a:lnTo>
                    <a:lnTo>
                      <a:pt x="0" y="120"/>
                    </a:lnTo>
                    <a:lnTo>
                      <a:pt x="0" y="110"/>
                    </a:lnTo>
                    <a:lnTo>
                      <a:pt x="2" y="100"/>
                    </a:lnTo>
                    <a:lnTo>
                      <a:pt x="4" y="90"/>
                    </a:lnTo>
                    <a:lnTo>
                      <a:pt x="12" y="70"/>
                    </a:lnTo>
                    <a:lnTo>
                      <a:pt x="24" y="52"/>
                    </a:lnTo>
                    <a:lnTo>
                      <a:pt x="38" y="36"/>
                    </a:lnTo>
                    <a:lnTo>
                      <a:pt x="54" y="22"/>
                    </a:lnTo>
                    <a:lnTo>
                      <a:pt x="72" y="12"/>
                    </a:lnTo>
                    <a:lnTo>
                      <a:pt x="92" y="4"/>
                    </a:lnTo>
                    <a:lnTo>
                      <a:pt x="114" y="0"/>
                    </a:lnTo>
                    <a:lnTo>
                      <a:pt x="136" y="0"/>
                    </a:lnTo>
                    <a:lnTo>
                      <a:pt x="164" y="0"/>
                    </a:lnTo>
                    <a:lnTo>
                      <a:pt x="196" y="4"/>
                    </a:lnTo>
                    <a:lnTo>
                      <a:pt x="212" y="6"/>
                    </a:lnTo>
                    <a:lnTo>
                      <a:pt x="228" y="12"/>
                    </a:lnTo>
                    <a:lnTo>
                      <a:pt x="244" y="18"/>
                    </a:lnTo>
                    <a:lnTo>
                      <a:pt x="258" y="26"/>
                    </a:lnTo>
                    <a:lnTo>
                      <a:pt x="270" y="36"/>
                    </a:lnTo>
                    <a:lnTo>
                      <a:pt x="282" y="50"/>
                    </a:lnTo>
                    <a:lnTo>
                      <a:pt x="276" y="62"/>
                    </a:lnTo>
                    <a:lnTo>
                      <a:pt x="270" y="62"/>
                    </a:lnTo>
                    <a:lnTo>
                      <a:pt x="264" y="62"/>
                    </a:lnTo>
                    <a:lnTo>
                      <a:pt x="260" y="66"/>
                    </a:lnTo>
                    <a:lnTo>
                      <a:pt x="252" y="60"/>
                    </a:lnTo>
                    <a:lnTo>
                      <a:pt x="242" y="56"/>
                    </a:lnTo>
                    <a:lnTo>
                      <a:pt x="226" y="50"/>
                    </a:lnTo>
                    <a:lnTo>
                      <a:pt x="206" y="44"/>
                    </a:lnTo>
                    <a:lnTo>
                      <a:pt x="182" y="40"/>
                    </a:lnTo>
                    <a:lnTo>
                      <a:pt x="154" y="40"/>
                    </a:lnTo>
                    <a:lnTo>
                      <a:pt x="120" y="40"/>
                    </a:lnTo>
                    <a:lnTo>
                      <a:pt x="108" y="42"/>
                    </a:lnTo>
                    <a:lnTo>
                      <a:pt x="100" y="46"/>
                    </a:lnTo>
                    <a:lnTo>
                      <a:pt x="92" y="50"/>
                    </a:lnTo>
                    <a:lnTo>
                      <a:pt x="88" y="56"/>
                    </a:lnTo>
                    <a:lnTo>
                      <a:pt x="84" y="62"/>
                    </a:lnTo>
                    <a:lnTo>
                      <a:pt x="82" y="68"/>
                    </a:lnTo>
                    <a:lnTo>
                      <a:pt x="84" y="84"/>
                    </a:lnTo>
                    <a:lnTo>
                      <a:pt x="86" y="98"/>
                    </a:lnTo>
                    <a:lnTo>
                      <a:pt x="92" y="110"/>
                    </a:lnTo>
                    <a:lnTo>
                      <a:pt x="98" y="122"/>
                    </a:lnTo>
                    <a:lnTo>
                      <a:pt x="94" y="128"/>
                    </a:lnTo>
                    <a:lnTo>
                      <a:pt x="88" y="144"/>
                    </a:lnTo>
                    <a:lnTo>
                      <a:pt x="84" y="156"/>
                    </a:lnTo>
                    <a:lnTo>
                      <a:pt x="84" y="172"/>
                    </a:lnTo>
                    <a:lnTo>
                      <a:pt x="84" y="188"/>
                    </a:lnTo>
                    <a:lnTo>
                      <a:pt x="88" y="208"/>
                    </a:lnTo>
                    <a:lnTo>
                      <a:pt x="62" y="202"/>
                    </a:lnTo>
                    <a:lnTo>
                      <a:pt x="58" y="198"/>
                    </a:lnTo>
                    <a:lnTo>
                      <a:pt x="50" y="194"/>
                    </a:lnTo>
                    <a:lnTo>
                      <a:pt x="46" y="192"/>
                    </a:lnTo>
                    <a:lnTo>
                      <a:pt x="40" y="190"/>
                    </a:lnTo>
                    <a:lnTo>
                      <a:pt x="36" y="192"/>
                    </a:lnTo>
                    <a:lnTo>
                      <a:pt x="34" y="196"/>
                    </a:lnTo>
                    <a:lnTo>
                      <a:pt x="16" y="23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42" name="Freeform 472"/>
              <p:cNvSpPr>
                <a:spLocks/>
              </p:cNvSpPr>
              <p:nvPr/>
            </p:nvSpPr>
            <p:spPr bwMode="auto">
              <a:xfrm>
                <a:off x="2056" y="3174"/>
                <a:ext cx="98" cy="26"/>
              </a:xfrm>
              <a:custGeom>
                <a:avLst/>
                <a:gdLst>
                  <a:gd name="T0" fmla="*/ 0 w 98"/>
                  <a:gd name="T1" fmla="*/ 26 h 26"/>
                  <a:gd name="T2" fmla="*/ 0 w 98"/>
                  <a:gd name="T3" fmla="*/ 26 h 26"/>
                  <a:gd name="T4" fmla="*/ 16 w 98"/>
                  <a:gd name="T5" fmla="*/ 22 h 26"/>
                  <a:gd name="T6" fmla="*/ 30 w 98"/>
                  <a:gd name="T7" fmla="*/ 18 h 26"/>
                  <a:gd name="T8" fmla="*/ 46 w 98"/>
                  <a:gd name="T9" fmla="*/ 14 h 26"/>
                  <a:gd name="T10" fmla="*/ 46 w 98"/>
                  <a:gd name="T11" fmla="*/ 14 h 26"/>
                  <a:gd name="T12" fmla="*/ 62 w 98"/>
                  <a:gd name="T13" fmla="*/ 16 h 26"/>
                  <a:gd name="T14" fmla="*/ 78 w 98"/>
                  <a:gd name="T15" fmla="*/ 20 h 26"/>
                  <a:gd name="T16" fmla="*/ 96 w 98"/>
                  <a:gd name="T17" fmla="*/ 26 h 26"/>
                  <a:gd name="T18" fmla="*/ 96 w 98"/>
                  <a:gd name="T19" fmla="*/ 26 h 26"/>
                  <a:gd name="T20" fmla="*/ 98 w 98"/>
                  <a:gd name="T21" fmla="*/ 24 h 26"/>
                  <a:gd name="T22" fmla="*/ 98 w 98"/>
                  <a:gd name="T23" fmla="*/ 20 h 26"/>
                  <a:gd name="T24" fmla="*/ 96 w 98"/>
                  <a:gd name="T25" fmla="*/ 14 h 26"/>
                  <a:gd name="T26" fmla="*/ 86 w 98"/>
                  <a:gd name="T27" fmla="*/ 6 h 26"/>
                  <a:gd name="T28" fmla="*/ 86 w 98"/>
                  <a:gd name="T29" fmla="*/ 6 h 26"/>
                  <a:gd name="T30" fmla="*/ 78 w 98"/>
                  <a:gd name="T31" fmla="*/ 4 h 26"/>
                  <a:gd name="T32" fmla="*/ 68 w 98"/>
                  <a:gd name="T33" fmla="*/ 2 h 26"/>
                  <a:gd name="T34" fmla="*/ 56 w 98"/>
                  <a:gd name="T35" fmla="*/ 0 h 26"/>
                  <a:gd name="T36" fmla="*/ 42 w 98"/>
                  <a:gd name="T37" fmla="*/ 2 h 26"/>
                  <a:gd name="T38" fmla="*/ 28 w 98"/>
                  <a:gd name="T39" fmla="*/ 4 h 26"/>
                  <a:gd name="T40" fmla="*/ 16 w 98"/>
                  <a:gd name="T41" fmla="*/ 8 h 26"/>
                  <a:gd name="T42" fmla="*/ 6 w 98"/>
                  <a:gd name="T43" fmla="*/ 16 h 26"/>
                  <a:gd name="T44" fmla="*/ 2 w 98"/>
                  <a:gd name="T45" fmla="*/ 20 h 26"/>
                  <a:gd name="T46" fmla="*/ 0 w 98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8"/>
                  <a:gd name="T73" fmla="*/ 0 h 26"/>
                  <a:gd name="T74" fmla="*/ 98 w 98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8" h="26">
                    <a:moveTo>
                      <a:pt x="0" y="26"/>
                    </a:moveTo>
                    <a:lnTo>
                      <a:pt x="0" y="26"/>
                    </a:lnTo>
                    <a:lnTo>
                      <a:pt x="16" y="22"/>
                    </a:lnTo>
                    <a:lnTo>
                      <a:pt x="30" y="18"/>
                    </a:lnTo>
                    <a:lnTo>
                      <a:pt x="46" y="14"/>
                    </a:lnTo>
                    <a:lnTo>
                      <a:pt x="62" y="16"/>
                    </a:lnTo>
                    <a:lnTo>
                      <a:pt x="78" y="20"/>
                    </a:lnTo>
                    <a:lnTo>
                      <a:pt x="96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6" y="14"/>
                    </a:lnTo>
                    <a:lnTo>
                      <a:pt x="86" y="6"/>
                    </a:lnTo>
                    <a:lnTo>
                      <a:pt x="78" y="4"/>
                    </a:lnTo>
                    <a:lnTo>
                      <a:pt x="68" y="2"/>
                    </a:lnTo>
                    <a:lnTo>
                      <a:pt x="56" y="0"/>
                    </a:lnTo>
                    <a:lnTo>
                      <a:pt x="42" y="2"/>
                    </a:lnTo>
                    <a:lnTo>
                      <a:pt x="28" y="4"/>
                    </a:lnTo>
                    <a:lnTo>
                      <a:pt x="16" y="8"/>
                    </a:lnTo>
                    <a:lnTo>
                      <a:pt x="6" y="16"/>
                    </a:lnTo>
                    <a:lnTo>
                      <a:pt x="2" y="20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43" name="Freeform 473"/>
              <p:cNvSpPr>
                <a:spLocks/>
              </p:cNvSpPr>
              <p:nvPr/>
            </p:nvSpPr>
            <p:spPr bwMode="auto">
              <a:xfrm>
                <a:off x="2056" y="3174"/>
                <a:ext cx="98" cy="26"/>
              </a:xfrm>
              <a:custGeom>
                <a:avLst/>
                <a:gdLst>
                  <a:gd name="T0" fmla="*/ 0 w 98"/>
                  <a:gd name="T1" fmla="*/ 26 h 26"/>
                  <a:gd name="T2" fmla="*/ 0 w 98"/>
                  <a:gd name="T3" fmla="*/ 26 h 26"/>
                  <a:gd name="T4" fmla="*/ 16 w 98"/>
                  <a:gd name="T5" fmla="*/ 22 h 26"/>
                  <a:gd name="T6" fmla="*/ 30 w 98"/>
                  <a:gd name="T7" fmla="*/ 18 h 26"/>
                  <a:gd name="T8" fmla="*/ 46 w 98"/>
                  <a:gd name="T9" fmla="*/ 14 h 26"/>
                  <a:gd name="T10" fmla="*/ 46 w 98"/>
                  <a:gd name="T11" fmla="*/ 14 h 26"/>
                  <a:gd name="T12" fmla="*/ 62 w 98"/>
                  <a:gd name="T13" fmla="*/ 16 h 26"/>
                  <a:gd name="T14" fmla="*/ 78 w 98"/>
                  <a:gd name="T15" fmla="*/ 20 h 26"/>
                  <a:gd name="T16" fmla="*/ 96 w 98"/>
                  <a:gd name="T17" fmla="*/ 26 h 26"/>
                  <a:gd name="T18" fmla="*/ 96 w 98"/>
                  <a:gd name="T19" fmla="*/ 26 h 26"/>
                  <a:gd name="T20" fmla="*/ 98 w 98"/>
                  <a:gd name="T21" fmla="*/ 24 h 26"/>
                  <a:gd name="T22" fmla="*/ 98 w 98"/>
                  <a:gd name="T23" fmla="*/ 20 h 26"/>
                  <a:gd name="T24" fmla="*/ 96 w 98"/>
                  <a:gd name="T25" fmla="*/ 14 h 26"/>
                  <a:gd name="T26" fmla="*/ 86 w 98"/>
                  <a:gd name="T27" fmla="*/ 6 h 26"/>
                  <a:gd name="T28" fmla="*/ 86 w 98"/>
                  <a:gd name="T29" fmla="*/ 6 h 26"/>
                  <a:gd name="T30" fmla="*/ 78 w 98"/>
                  <a:gd name="T31" fmla="*/ 4 h 26"/>
                  <a:gd name="T32" fmla="*/ 68 w 98"/>
                  <a:gd name="T33" fmla="*/ 2 h 26"/>
                  <a:gd name="T34" fmla="*/ 56 w 98"/>
                  <a:gd name="T35" fmla="*/ 0 h 26"/>
                  <a:gd name="T36" fmla="*/ 42 w 98"/>
                  <a:gd name="T37" fmla="*/ 2 h 26"/>
                  <a:gd name="T38" fmla="*/ 28 w 98"/>
                  <a:gd name="T39" fmla="*/ 4 h 26"/>
                  <a:gd name="T40" fmla="*/ 16 w 98"/>
                  <a:gd name="T41" fmla="*/ 8 h 26"/>
                  <a:gd name="T42" fmla="*/ 6 w 98"/>
                  <a:gd name="T43" fmla="*/ 16 h 26"/>
                  <a:gd name="T44" fmla="*/ 2 w 98"/>
                  <a:gd name="T45" fmla="*/ 20 h 26"/>
                  <a:gd name="T46" fmla="*/ 0 w 98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8"/>
                  <a:gd name="T73" fmla="*/ 0 h 26"/>
                  <a:gd name="T74" fmla="*/ 98 w 98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8" h="26">
                    <a:moveTo>
                      <a:pt x="0" y="26"/>
                    </a:moveTo>
                    <a:lnTo>
                      <a:pt x="0" y="26"/>
                    </a:lnTo>
                    <a:lnTo>
                      <a:pt x="16" y="22"/>
                    </a:lnTo>
                    <a:lnTo>
                      <a:pt x="30" y="18"/>
                    </a:lnTo>
                    <a:lnTo>
                      <a:pt x="46" y="14"/>
                    </a:lnTo>
                    <a:lnTo>
                      <a:pt x="62" y="16"/>
                    </a:lnTo>
                    <a:lnTo>
                      <a:pt x="78" y="20"/>
                    </a:lnTo>
                    <a:lnTo>
                      <a:pt x="96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6" y="14"/>
                    </a:lnTo>
                    <a:lnTo>
                      <a:pt x="86" y="6"/>
                    </a:lnTo>
                    <a:lnTo>
                      <a:pt x="78" y="4"/>
                    </a:lnTo>
                    <a:lnTo>
                      <a:pt x="68" y="2"/>
                    </a:lnTo>
                    <a:lnTo>
                      <a:pt x="56" y="0"/>
                    </a:lnTo>
                    <a:lnTo>
                      <a:pt x="42" y="2"/>
                    </a:lnTo>
                    <a:lnTo>
                      <a:pt x="28" y="4"/>
                    </a:lnTo>
                    <a:lnTo>
                      <a:pt x="16" y="8"/>
                    </a:lnTo>
                    <a:lnTo>
                      <a:pt x="6" y="16"/>
                    </a:lnTo>
                    <a:lnTo>
                      <a:pt x="2" y="20"/>
                    </a:lnTo>
                    <a:lnTo>
                      <a:pt x="0" y="2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44" name="Freeform 474"/>
              <p:cNvSpPr>
                <a:spLocks/>
              </p:cNvSpPr>
              <p:nvPr/>
            </p:nvSpPr>
            <p:spPr bwMode="auto">
              <a:xfrm>
                <a:off x="2186" y="3176"/>
                <a:ext cx="38" cy="24"/>
              </a:xfrm>
              <a:custGeom>
                <a:avLst/>
                <a:gdLst>
                  <a:gd name="T0" fmla="*/ 0 w 38"/>
                  <a:gd name="T1" fmla="*/ 24 h 24"/>
                  <a:gd name="T2" fmla="*/ 0 w 38"/>
                  <a:gd name="T3" fmla="*/ 24 h 24"/>
                  <a:gd name="T4" fmla="*/ 14 w 38"/>
                  <a:gd name="T5" fmla="*/ 18 h 24"/>
                  <a:gd name="T6" fmla="*/ 24 w 38"/>
                  <a:gd name="T7" fmla="*/ 16 h 24"/>
                  <a:gd name="T8" fmla="*/ 30 w 38"/>
                  <a:gd name="T9" fmla="*/ 16 h 24"/>
                  <a:gd name="T10" fmla="*/ 32 w 38"/>
                  <a:gd name="T11" fmla="*/ 18 h 24"/>
                  <a:gd name="T12" fmla="*/ 32 w 38"/>
                  <a:gd name="T13" fmla="*/ 18 h 24"/>
                  <a:gd name="T14" fmla="*/ 34 w 38"/>
                  <a:gd name="T15" fmla="*/ 16 h 24"/>
                  <a:gd name="T16" fmla="*/ 38 w 38"/>
                  <a:gd name="T17" fmla="*/ 12 h 24"/>
                  <a:gd name="T18" fmla="*/ 38 w 38"/>
                  <a:gd name="T19" fmla="*/ 8 h 24"/>
                  <a:gd name="T20" fmla="*/ 38 w 38"/>
                  <a:gd name="T21" fmla="*/ 6 h 24"/>
                  <a:gd name="T22" fmla="*/ 38 w 38"/>
                  <a:gd name="T23" fmla="*/ 2 h 24"/>
                  <a:gd name="T24" fmla="*/ 34 w 38"/>
                  <a:gd name="T25" fmla="*/ 0 h 24"/>
                  <a:gd name="T26" fmla="*/ 34 w 38"/>
                  <a:gd name="T27" fmla="*/ 0 h 24"/>
                  <a:gd name="T28" fmla="*/ 30 w 38"/>
                  <a:gd name="T29" fmla="*/ 0 h 24"/>
                  <a:gd name="T30" fmla="*/ 24 w 38"/>
                  <a:gd name="T31" fmla="*/ 0 h 24"/>
                  <a:gd name="T32" fmla="*/ 14 w 38"/>
                  <a:gd name="T33" fmla="*/ 6 h 24"/>
                  <a:gd name="T34" fmla="*/ 4 w 38"/>
                  <a:gd name="T35" fmla="*/ 14 h 24"/>
                  <a:gd name="T36" fmla="*/ 0 w 38"/>
                  <a:gd name="T37" fmla="*/ 20 h 24"/>
                  <a:gd name="T38" fmla="*/ 0 w 38"/>
                  <a:gd name="T39" fmla="*/ 2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8"/>
                  <a:gd name="T61" fmla="*/ 0 h 24"/>
                  <a:gd name="T62" fmla="*/ 38 w 38"/>
                  <a:gd name="T63" fmla="*/ 24 h 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8" h="24">
                    <a:moveTo>
                      <a:pt x="0" y="24"/>
                    </a:moveTo>
                    <a:lnTo>
                      <a:pt x="0" y="24"/>
                    </a:lnTo>
                    <a:lnTo>
                      <a:pt x="14" y="18"/>
                    </a:lnTo>
                    <a:lnTo>
                      <a:pt x="24" y="16"/>
                    </a:lnTo>
                    <a:lnTo>
                      <a:pt x="30" y="16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8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4" y="6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45" name="Freeform 475"/>
              <p:cNvSpPr>
                <a:spLocks/>
              </p:cNvSpPr>
              <p:nvPr/>
            </p:nvSpPr>
            <p:spPr bwMode="auto">
              <a:xfrm>
                <a:off x="2186" y="3176"/>
                <a:ext cx="38" cy="24"/>
              </a:xfrm>
              <a:custGeom>
                <a:avLst/>
                <a:gdLst>
                  <a:gd name="T0" fmla="*/ 0 w 38"/>
                  <a:gd name="T1" fmla="*/ 24 h 24"/>
                  <a:gd name="T2" fmla="*/ 0 w 38"/>
                  <a:gd name="T3" fmla="*/ 24 h 24"/>
                  <a:gd name="T4" fmla="*/ 14 w 38"/>
                  <a:gd name="T5" fmla="*/ 18 h 24"/>
                  <a:gd name="T6" fmla="*/ 24 w 38"/>
                  <a:gd name="T7" fmla="*/ 16 h 24"/>
                  <a:gd name="T8" fmla="*/ 30 w 38"/>
                  <a:gd name="T9" fmla="*/ 16 h 24"/>
                  <a:gd name="T10" fmla="*/ 32 w 38"/>
                  <a:gd name="T11" fmla="*/ 18 h 24"/>
                  <a:gd name="T12" fmla="*/ 32 w 38"/>
                  <a:gd name="T13" fmla="*/ 18 h 24"/>
                  <a:gd name="T14" fmla="*/ 34 w 38"/>
                  <a:gd name="T15" fmla="*/ 16 h 24"/>
                  <a:gd name="T16" fmla="*/ 38 w 38"/>
                  <a:gd name="T17" fmla="*/ 12 h 24"/>
                  <a:gd name="T18" fmla="*/ 38 w 38"/>
                  <a:gd name="T19" fmla="*/ 8 h 24"/>
                  <a:gd name="T20" fmla="*/ 38 w 38"/>
                  <a:gd name="T21" fmla="*/ 6 h 24"/>
                  <a:gd name="T22" fmla="*/ 38 w 38"/>
                  <a:gd name="T23" fmla="*/ 2 h 24"/>
                  <a:gd name="T24" fmla="*/ 34 w 38"/>
                  <a:gd name="T25" fmla="*/ 0 h 24"/>
                  <a:gd name="T26" fmla="*/ 34 w 38"/>
                  <a:gd name="T27" fmla="*/ 0 h 24"/>
                  <a:gd name="T28" fmla="*/ 30 w 38"/>
                  <a:gd name="T29" fmla="*/ 0 h 24"/>
                  <a:gd name="T30" fmla="*/ 24 w 38"/>
                  <a:gd name="T31" fmla="*/ 0 h 24"/>
                  <a:gd name="T32" fmla="*/ 14 w 38"/>
                  <a:gd name="T33" fmla="*/ 6 h 24"/>
                  <a:gd name="T34" fmla="*/ 4 w 38"/>
                  <a:gd name="T35" fmla="*/ 14 h 24"/>
                  <a:gd name="T36" fmla="*/ 0 w 38"/>
                  <a:gd name="T37" fmla="*/ 20 h 24"/>
                  <a:gd name="T38" fmla="*/ 0 w 38"/>
                  <a:gd name="T39" fmla="*/ 2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8"/>
                  <a:gd name="T61" fmla="*/ 0 h 24"/>
                  <a:gd name="T62" fmla="*/ 38 w 38"/>
                  <a:gd name="T63" fmla="*/ 24 h 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8" h="24">
                    <a:moveTo>
                      <a:pt x="0" y="24"/>
                    </a:moveTo>
                    <a:lnTo>
                      <a:pt x="0" y="24"/>
                    </a:lnTo>
                    <a:lnTo>
                      <a:pt x="14" y="18"/>
                    </a:lnTo>
                    <a:lnTo>
                      <a:pt x="24" y="16"/>
                    </a:lnTo>
                    <a:lnTo>
                      <a:pt x="30" y="16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8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4" y="6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0" y="2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46" name="Freeform 476"/>
              <p:cNvSpPr>
                <a:spLocks/>
              </p:cNvSpPr>
              <p:nvPr/>
            </p:nvSpPr>
            <p:spPr bwMode="auto">
              <a:xfrm>
                <a:off x="1948" y="3184"/>
                <a:ext cx="46" cy="90"/>
              </a:xfrm>
              <a:custGeom>
                <a:avLst/>
                <a:gdLst>
                  <a:gd name="T0" fmla="*/ 46 w 46"/>
                  <a:gd name="T1" fmla="*/ 54 h 90"/>
                  <a:gd name="T2" fmla="*/ 46 w 46"/>
                  <a:gd name="T3" fmla="*/ 54 h 90"/>
                  <a:gd name="T4" fmla="*/ 46 w 46"/>
                  <a:gd name="T5" fmla="*/ 46 h 90"/>
                  <a:gd name="T6" fmla="*/ 46 w 46"/>
                  <a:gd name="T7" fmla="*/ 30 h 90"/>
                  <a:gd name="T8" fmla="*/ 44 w 46"/>
                  <a:gd name="T9" fmla="*/ 20 h 90"/>
                  <a:gd name="T10" fmla="*/ 40 w 46"/>
                  <a:gd name="T11" fmla="*/ 12 h 90"/>
                  <a:gd name="T12" fmla="*/ 34 w 46"/>
                  <a:gd name="T13" fmla="*/ 4 h 90"/>
                  <a:gd name="T14" fmla="*/ 26 w 46"/>
                  <a:gd name="T15" fmla="*/ 0 h 90"/>
                  <a:gd name="T16" fmla="*/ 26 w 46"/>
                  <a:gd name="T17" fmla="*/ 0 h 90"/>
                  <a:gd name="T18" fmla="*/ 18 w 46"/>
                  <a:gd name="T19" fmla="*/ 0 h 90"/>
                  <a:gd name="T20" fmla="*/ 10 w 46"/>
                  <a:gd name="T21" fmla="*/ 4 h 90"/>
                  <a:gd name="T22" fmla="*/ 4 w 46"/>
                  <a:gd name="T23" fmla="*/ 10 h 90"/>
                  <a:gd name="T24" fmla="*/ 2 w 46"/>
                  <a:gd name="T25" fmla="*/ 18 h 90"/>
                  <a:gd name="T26" fmla="*/ 0 w 46"/>
                  <a:gd name="T27" fmla="*/ 30 h 90"/>
                  <a:gd name="T28" fmla="*/ 2 w 46"/>
                  <a:gd name="T29" fmla="*/ 42 h 90"/>
                  <a:gd name="T30" fmla="*/ 6 w 46"/>
                  <a:gd name="T31" fmla="*/ 56 h 90"/>
                  <a:gd name="T32" fmla="*/ 14 w 46"/>
                  <a:gd name="T33" fmla="*/ 70 h 90"/>
                  <a:gd name="T34" fmla="*/ 14 w 46"/>
                  <a:gd name="T35" fmla="*/ 70 h 90"/>
                  <a:gd name="T36" fmla="*/ 22 w 46"/>
                  <a:gd name="T37" fmla="*/ 80 h 90"/>
                  <a:gd name="T38" fmla="*/ 28 w 46"/>
                  <a:gd name="T39" fmla="*/ 88 h 90"/>
                  <a:gd name="T40" fmla="*/ 34 w 46"/>
                  <a:gd name="T41" fmla="*/ 90 h 90"/>
                  <a:gd name="T42" fmla="*/ 40 w 46"/>
                  <a:gd name="T43" fmla="*/ 88 h 90"/>
                  <a:gd name="T44" fmla="*/ 44 w 46"/>
                  <a:gd name="T45" fmla="*/ 84 h 90"/>
                  <a:gd name="T46" fmla="*/ 46 w 46"/>
                  <a:gd name="T47" fmla="*/ 76 h 90"/>
                  <a:gd name="T48" fmla="*/ 46 w 46"/>
                  <a:gd name="T49" fmla="*/ 66 h 90"/>
                  <a:gd name="T50" fmla="*/ 46 w 46"/>
                  <a:gd name="T51" fmla="*/ 54 h 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6"/>
                  <a:gd name="T79" fmla="*/ 0 h 90"/>
                  <a:gd name="T80" fmla="*/ 46 w 46"/>
                  <a:gd name="T81" fmla="*/ 90 h 9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6" h="90">
                    <a:moveTo>
                      <a:pt x="46" y="54"/>
                    </a:moveTo>
                    <a:lnTo>
                      <a:pt x="46" y="54"/>
                    </a:lnTo>
                    <a:lnTo>
                      <a:pt x="46" y="46"/>
                    </a:lnTo>
                    <a:lnTo>
                      <a:pt x="46" y="30"/>
                    </a:lnTo>
                    <a:lnTo>
                      <a:pt x="44" y="20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4"/>
                    </a:lnTo>
                    <a:lnTo>
                      <a:pt x="4" y="10"/>
                    </a:lnTo>
                    <a:lnTo>
                      <a:pt x="2" y="18"/>
                    </a:lnTo>
                    <a:lnTo>
                      <a:pt x="0" y="30"/>
                    </a:lnTo>
                    <a:lnTo>
                      <a:pt x="2" y="42"/>
                    </a:lnTo>
                    <a:lnTo>
                      <a:pt x="6" y="56"/>
                    </a:lnTo>
                    <a:lnTo>
                      <a:pt x="14" y="70"/>
                    </a:lnTo>
                    <a:lnTo>
                      <a:pt x="22" y="80"/>
                    </a:lnTo>
                    <a:lnTo>
                      <a:pt x="28" y="88"/>
                    </a:lnTo>
                    <a:lnTo>
                      <a:pt x="34" y="90"/>
                    </a:lnTo>
                    <a:lnTo>
                      <a:pt x="40" y="88"/>
                    </a:lnTo>
                    <a:lnTo>
                      <a:pt x="44" y="84"/>
                    </a:lnTo>
                    <a:lnTo>
                      <a:pt x="46" y="76"/>
                    </a:lnTo>
                    <a:lnTo>
                      <a:pt x="46" y="66"/>
                    </a:lnTo>
                    <a:lnTo>
                      <a:pt x="46" y="54"/>
                    </a:lnTo>
                    <a:close/>
                  </a:path>
                </a:pathLst>
              </a:custGeom>
              <a:solidFill>
                <a:srgbClr val="EF905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47" name="Freeform 477"/>
              <p:cNvSpPr>
                <a:spLocks/>
              </p:cNvSpPr>
              <p:nvPr/>
            </p:nvSpPr>
            <p:spPr bwMode="auto">
              <a:xfrm>
                <a:off x="1948" y="3184"/>
                <a:ext cx="46" cy="90"/>
              </a:xfrm>
              <a:custGeom>
                <a:avLst/>
                <a:gdLst>
                  <a:gd name="T0" fmla="*/ 46 w 46"/>
                  <a:gd name="T1" fmla="*/ 54 h 90"/>
                  <a:gd name="T2" fmla="*/ 46 w 46"/>
                  <a:gd name="T3" fmla="*/ 54 h 90"/>
                  <a:gd name="T4" fmla="*/ 46 w 46"/>
                  <a:gd name="T5" fmla="*/ 46 h 90"/>
                  <a:gd name="T6" fmla="*/ 46 w 46"/>
                  <a:gd name="T7" fmla="*/ 30 h 90"/>
                  <a:gd name="T8" fmla="*/ 44 w 46"/>
                  <a:gd name="T9" fmla="*/ 20 h 90"/>
                  <a:gd name="T10" fmla="*/ 40 w 46"/>
                  <a:gd name="T11" fmla="*/ 12 h 90"/>
                  <a:gd name="T12" fmla="*/ 34 w 46"/>
                  <a:gd name="T13" fmla="*/ 4 h 90"/>
                  <a:gd name="T14" fmla="*/ 26 w 46"/>
                  <a:gd name="T15" fmla="*/ 0 h 90"/>
                  <a:gd name="T16" fmla="*/ 26 w 46"/>
                  <a:gd name="T17" fmla="*/ 0 h 90"/>
                  <a:gd name="T18" fmla="*/ 18 w 46"/>
                  <a:gd name="T19" fmla="*/ 0 h 90"/>
                  <a:gd name="T20" fmla="*/ 10 w 46"/>
                  <a:gd name="T21" fmla="*/ 4 h 90"/>
                  <a:gd name="T22" fmla="*/ 4 w 46"/>
                  <a:gd name="T23" fmla="*/ 10 h 90"/>
                  <a:gd name="T24" fmla="*/ 2 w 46"/>
                  <a:gd name="T25" fmla="*/ 18 h 90"/>
                  <a:gd name="T26" fmla="*/ 0 w 46"/>
                  <a:gd name="T27" fmla="*/ 30 h 90"/>
                  <a:gd name="T28" fmla="*/ 2 w 46"/>
                  <a:gd name="T29" fmla="*/ 42 h 90"/>
                  <a:gd name="T30" fmla="*/ 6 w 46"/>
                  <a:gd name="T31" fmla="*/ 56 h 90"/>
                  <a:gd name="T32" fmla="*/ 14 w 46"/>
                  <a:gd name="T33" fmla="*/ 70 h 90"/>
                  <a:gd name="T34" fmla="*/ 14 w 46"/>
                  <a:gd name="T35" fmla="*/ 70 h 90"/>
                  <a:gd name="T36" fmla="*/ 22 w 46"/>
                  <a:gd name="T37" fmla="*/ 80 h 90"/>
                  <a:gd name="T38" fmla="*/ 28 w 46"/>
                  <a:gd name="T39" fmla="*/ 88 h 90"/>
                  <a:gd name="T40" fmla="*/ 34 w 46"/>
                  <a:gd name="T41" fmla="*/ 90 h 90"/>
                  <a:gd name="T42" fmla="*/ 40 w 46"/>
                  <a:gd name="T43" fmla="*/ 88 h 90"/>
                  <a:gd name="T44" fmla="*/ 44 w 46"/>
                  <a:gd name="T45" fmla="*/ 84 h 90"/>
                  <a:gd name="T46" fmla="*/ 46 w 46"/>
                  <a:gd name="T47" fmla="*/ 76 h 90"/>
                  <a:gd name="T48" fmla="*/ 46 w 46"/>
                  <a:gd name="T49" fmla="*/ 66 h 90"/>
                  <a:gd name="T50" fmla="*/ 46 w 46"/>
                  <a:gd name="T51" fmla="*/ 54 h 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6"/>
                  <a:gd name="T79" fmla="*/ 0 h 90"/>
                  <a:gd name="T80" fmla="*/ 46 w 46"/>
                  <a:gd name="T81" fmla="*/ 90 h 9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6" h="90">
                    <a:moveTo>
                      <a:pt x="46" y="54"/>
                    </a:moveTo>
                    <a:lnTo>
                      <a:pt x="46" y="54"/>
                    </a:lnTo>
                    <a:lnTo>
                      <a:pt x="46" y="46"/>
                    </a:lnTo>
                    <a:lnTo>
                      <a:pt x="46" y="30"/>
                    </a:lnTo>
                    <a:lnTo>
                      <a:pt x="44" y="20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4"/>
                    </a:lnTo>
                    <a:lnTo>
                      <a:pt x="4" y="10"/>
                    </a:lnTo>
                    <a:lnTo>
                      <a:pt x="2" y="18"/>
                    </a:lnTo>
                    <a:lnTo>
                      <a:pt x="0" y="30"/>
                    </a:lnTo>
                    <a:lnTo>
                      <a:pt x="2" y="42"/>
                    </a:lnTo>
                    <a:lnTo>
                      <a:pt x="6" y="56"/>
                    </a:lnTo>
                    <a:lnTo>
                      <a:pt x="14" y="70"/>
                    </a:lnTo>
                    <a:lnTo>
                      <a:pt x="22" y="80"/>
                    </a:lnTo>
                    <a:lnTo>
                      <a:pt x="28" y="88"/>
                    </a:lnTo>
                    <a:lnTo>
                      <a:pt x="34" y="90"/>
                    </a:lnTo>
                    <a:lnTo>
                      <a:pt x="40" y="88"/>
                    </a:lnTo>
                    <a:lnTo>
                      <a:pt x="44" y="84"/>
                    </a:lnTo>
                    <a:lnTo>
                      <a:pt x="46" y="76"/>
                    </a:lnTo>
                    <a:lnTo>
                      <a:pt x="46" y="66"/>
                    </a:lnTo>
                    <a:lnTo>
                      <a:pt x="46" y="5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48" name="Freeform 478"/>
              <p:cNvSpPr>
                <a:spLocks/>
              </p:cNvSpPr>
              <p:nvPr/>
            </p:nvSpPr>
            <p:spPr bwMode="auto">
              <a:xfrm>
                <a:off x="2084" y="3214"/>
                <a:ext cx="54" cy="10"/>
              </a:xfrm>
              <a:custGeom>
                <a:avLst/>
                <a:gdLst>
                  <a:gd name="T0" fmla="*/ 0 w 54"/>
                  <a:gd name="T1" fmla="*/ 0 h 10"/>
                  <a:gd name="T2" fmla="*/ 0 w 54"/>
                  <a:gd name="T3" fmla="*/ 0 h 10"/>
                  <a:gd name="T4" fmla="*/ 14 w 54"/>
                  <a:gd name="T5" fmla="*/ 2 h 10"/>
                  <a:gd name="T6" fmla="*/ 34 w 54"/>
                  <a:gd name="T7" fmla="*/ 4 h 10"/>
                  <a:gd name="T8" fmla="*/ 34 w 54"/>
                  <a:gd name="T9" fmla="*/ 4 h 10"/>
                  <a:gd name="T10" fmla="*/ 54 w 54"/>
                  <a:gd name="T11" fmla="*/ 2 h 10"/>
                  <a:gd name="T12" fmla="*/ 54 w 54"/>
                  <a:gd name="T13" fmla="*/ 2 h 10"/>
                  <a:gd name="T14" fmla="*/ 50 w 54"/>
                  <a:gd name="T15" fmla="*/ 4 h 10"/>
                  <a:gd name="T16" fmla="*/ 46 w 54"/>
                  <a:gd name="T17" fmla="*/ 8 h 10"/>
                  <a:gd name="T18" fmla="*/ 42 w 54"/>
                  <a:gd name="T19" fmla="*/ 10 h 10"/>
                  <a:gd name="T20" fmla="*/ 34 w 54"/>
                  <a:gd name="T21" fmla="*/ 10 h 10"/>
                  <a:gd name="T22" fmla="*/ 24 w 54"/>
                  <a:gd name="T23" fmla="*/ 10 h 10"/>
                  <a:gd name="T24" fmla="*/ 14 w 54"/>
                  <a:gd name="T25" fmla="*/ 6 h 10"/>
                  <a:gd name="T26" fmla="*/ 0 w 54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2"/>
                    </a:lnTo>
                    <a:lnTo>
                      <a:pt x="34" y="4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24" y="10"/>
                    </a:lnTo>
                    <a:lnTo>
                      <a:pt x="14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49" name="Freeform 479"/>
              <p:cNvSpPr>
                <a:spLocks/>
              </p:cNvSpPr>
              <p:nvPr/>
            </p:nvSpPr>
            <p:spPr bwMode="auto">
              <a:xfrm>
                <a:off x="2084" y="3214"/>
                <a:ext cx="54" cy="10"/>
              </a:xfrm>
              <a:custGeom>
                <a:avLst/>
                <a:gdLst>
                  <a:gd name="T0" fmla="*/ 0 w 54"/>
                  <a:gd name="T1" fmla="*/ 0 h 10"/>
                  <a:gd name="T2" fmla="*/ 0 w 54"/>
                  <a:gd name="T3" fmla="*/ 0 h 10"/>
                  <a:gd name="T4" fmla="*/ 14 w 54"/>
                  <a:gd name="T5" fmla="*/ 2 h 10"/>
                  <a:gd name="T6" fmla="*/ 34 w 54"/>
                  <a:gd name="T7" fmla="*/ 4 h 10"/>
                  <a:gd name="T8" fmla="*/ 34 w 54"/>
                  <a:gd name="T9" fmla="*/ 4 h 10"/>
                  <a:gd name="T10" fmla="*/ 54 w 54"/>
                  <a:gd name="T11" fmla="*/ 2 h 10"/>
                  <a:gd name="T12" fmla="*/ 54 w 54"/>
                  <a:gd name="T13" fmla="*/ 2 h 10"/>
                  <a:gd name="T14" fmla="*/ 50 w 54"/>
                  <a:gd name="T15" fmla="*/ 4 h 10"/>
                  <a:gd name="T16" fmla="*/ 46 w 54"/>
                  <a:gd name="T17" fmla="*/ 8 h 10"/>
                  <a:gd name="T18" fmla="*/ 42 w 54"/>
                  <a:gd name="T19" fmla="*/ 10 h 10"/>
                  <a:gd name="T20" fmla="*/ 34 w 54"/>
                  <a:gd name="T21" fmla="*/ 10 h 10"/>
                  <a:gd name="T22" fmla="*/ 24 w 54"/>
                  <a:gd name="T23" fmla="*/ 10 h 10"/>
                  <a:gd name="T24" fmla="*/ 14 w 54"/>
                  <a:gd name="T25" fmla="*/ 6 h 10"/>
                  <a:gd name="T26" fmla="*/ 0 w 54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2"/>
                    </a:lnTo>
                    <a:lnTo>
                      <a:pt x="34" y="4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24" y="10"/>
                    </a:lnTo>
                    <a:lnTo>
                      <a:pt x="14" y="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50" name="Freeform 480"/>
              <p:cNvSpPr>
                <a:spLocks/>
              </p:cNvSpPr>
              <p:nvPr/>
            </p:nvSpPr>
            <p:spPr bwMode="auto">
              <a:xfrm>
                <a:off x="2186" y="3216"/>
                <a:ext cx="24" cy="8"/>
              </a:xfrm>
              <a:custGeom>
                <a:avLst/>
                <a:gdLst>
                  <a:gd name="T0" fmla="*/ 0 w 24"/>
                  <a:gd name="T1" fmla="*/ 0 h 8"/>
                  <a:gd name="T2" fmla="*/ 0 w 24"/>
                  <a:gd name="T3" fmla="*/ 0 h 8"/>
                  <a:gd name="T4" fmla="*/ 8 w 24"/>
                  <a:gd name="T5" fmla="*/ 2 h 8"/>
                  <a:gd name="T6" fmla="*/ 14 w 24"/>
                  <a:gd name="T7" fmla="*/ 2 h 8"/>
                  <a:gd name="T8" fmla="*/ 24 w 24"/>
                  <a:gd name="T9" fmla="*/ 0 h 8"/>
                  <a:gd name="T10" fmla="*/ 24 w 24"/>
                  <a:gd name="T11" fmla="*/ 0 h 8"/>
                  <a:gd name="T12" fmla="*/ 20 w 24"/>
                  <a:gd name="T13" fmla="*/ 4 h 8"/>
                  <a:gd name="T14" fmla="*/ 16 w 24"/>
                  <a:gd name="T15" fmla="*/ 8 h 8"/>
                  <a:gd name="T16" fmla="*/ 12 w 24"/>
                  <a:gd name="T17" fmla="*/ 8 h 8"/>
                  <a:gd name="T18" fmla="*/ 12 w 24"/>
                  <a:gd name="T19" fmla="*/ 8 h 8"/>
                  <a:gd name="T20" fmla="*/ 8 w 24"/>
                  <a:gd name="T21" fmla="*/ 8 h 8"/>
                  <a:gd name="T22" fmla="*/ 4 w 24"/>
                  <a:gd name="T23" fmla="*/ 4 h 8"/>
                  <a:gd name="T24" fmla="*/ 0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8"/>
                  <a:gd name="T41" fmla="*/ 24 w 2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2"/>
                    </a:lnTo>
                    <a:lnTo>
                      <a:pt x="24" y="0"/>
                    </a:lnTo>
                    <a:lnTo>
                      <a:pt x="20" y="4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51" name="Freeform 481"/>
              <p:cNvSpPr>
                <a:spLocks/>
              </p:cNvSpPr>
              <p:nvPr/>
            </p:nvSpPr>
            <p:spPr bwMode="auto">
              <a:xfrm>
                <a:off x="2186" y="3216"/>
                <a:ext cx="24" cy="8"/>
              </a:xfrm>
              <a:custGeom>
                <a:avLst/>
                <a:gdLst>
                  <a:gd name="T0" fmla="*/ 0 w 24"/>
                  <a:gd name="T1" fmla="*/ 0 h 8"/>
                  <a:gd name="T2" fmla="*/ 0 w 24"/>
                  <a:gd name="T3" fmla="*/ 0 h 8"/>
                  <a:gd name="T4" fmla="*/ 8 w 24"/>
                  <a:gd name="T5" fmla="*/ 2 h 8"/>
                  <a:gd name="T6" fmla="*/ 14 w 24"/>
                  <a:gd name="T7" fmla="*/ 2 h 8"/>
                  <a:gd name="T8" fmla="*/ 24 w 24"/>
                  <a:gd name="T9" fmla="*/ 0 h 8"/>
                  <a:gd name="T10" fmla="*/ 24 w 24"/>
                  <a:gd name="T11" fmla="*/ 0 h 8"/>
                  <a:gd name="T12" fmla="*/ 20 w 24"/>
                  <a:gd name="T13" fmla="*/ 4 h 8"/>
                  <a:gd name="T14" fmla="*/ 16 w 24"/>
                  <a:gd name="T15" fmla="*/ 8 h 8"/>
                  <a:gd name="T16" fmla="*/ 12 w 24"/>
                  <a:gd name="T17" fmla="*/ 8 h 8"/>
                  <a:gd name="T18" fmla="*/ 12 w 24"/>
                  <a:gd name="T19" fmla="*/ 8 h 8"/>
                  <a:gd name="T20" fmla="*/ 8 w 24"/>
                  <a:gd name="T21" fmla="*/ 8 h 8"/>
                  <a:gd name="T22" fmla="*/ 4 w 24"/>
                  <a:gd name="T23" fmla="*/ 4 h 8"/>
                  <a:gd name="T24" fmla="*/ 0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8"/>
                  <a:gd name="T41" fmla="*/ 24 w 2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2"/>
                    </a:lnTo>
                    <a:lnTo>
                      <a:pt x="24" y="0"/>
                    </a:lnTo>
                    <a:lnTo>
                      <a:pt x="20" y="4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52" name="Freeform 482"/>
              <p:cNvSpPr>
                <a:spLocks/>
              </p:cNvSpPr>
              <p:nvPr/>
            </p:nvSpPr>
            <p:spPr bwMode="auto">
              <a:xfrm>
                <a:off x="2162" y="3204"/>
                <a:ext cx="34" cy="106"/>
              </a:xfrm>
              <a:custGeom>
                <a:avLst/>
                <a:gdLst>
                  <a:gd name="T0" fmla="*/ 22 w 34"/>
                  <a:gd name="T1" fmla="*/ 0 h 106"/>
                  <a:gd name="T2" fmla="*/ 22 w 34"/>
                  <a:gd name="T3" fmla="*/ 0 h 106"/>
                  <a:gd name="T4" fmla="*/ 26 w 34"/>
                  <a:gd name="T5" fmla="*/ 30 h 106"/>
                  <a:gd name="T6" fmla="*/ 28 w 34"/>
                  <a:gd name="T7" fmla="*/ 60 h 106"/>
                  <a:gd name="T8" fmla="*/ 26 w 34"/>
                  <a:gd name="T9" fmla="*/ 76 h 106"/>
                  <a:gd name="T10" fmla="*/ 24 w 34"/>
                  <a:gd name="T11" fmla="*/ 90 h 106"/>
                  <a:gd name="T12" fmla="*/ 24 w 34"/>
                  <a:gd name="T13" fmla="*/ 90 h 106"/>
                  <a:gd name="T14" fmla="*/ 14 w 34"/>
                  <a:gd name="T15" fmla="*/ 94 h 106"/>
                  <a:gd name="T16" fmla="*/ 6 w 34"/>
                  <a:gd name="T17" fmla="*/ 100 h 106"/>
                  <a:gd name="T18" fmla="*/ 0 w 34"/>
                  <a:gd name="T19" fmla="*/ 106 h 106"/>
                  <a:gd name="T20" fmla="*/ 0 w 34"/>
                  <a:gd name="T21" fmla="*/ 106 h 106"/>
                  <a:gd name="T22" fmla="*/ 8 w 34"/>
                  <a:gd name="T23" fmla="*/ 104 h 106"/>
                  <a:gd name="T24" fmla="*/ 18 w 34"/>
                  <a:gd name="T25" fmla="*/ 100 h 106"/>
                  <a:gd name="T26" fmla="*/ 30 w 34"/>
                  <a:gd name="T27" fmla="*/ 94 h 106"/>
                  <a:gd name="T28" fmla="*/ 30 w 34"/>
                  <a:gd name="T29" fmla="*/ 94 h 106"/>
                  <a:gd name="T30" fmla="*/ 32 w 34"/>
                  <a:gd name="T31" fmla="*/ 90 h 106"/>
                  <a:gd name="T32" fmla="*/ 34 w 34"/>
                  <a:gd name="T33" fmla="*/ 74 h 106"/>
                  <a:gd name="T34" fmla="*/ 34 w 34"/>
                  <a:gd name="T35" fmla="*/ 60 h 106"/>
                  <a:gd name="T36" fmla="*/ 32 w 34"/>
                  <a:gd name="T37" fmla="*/ 44 h 106"/>
                  <a:gd name="T38" fmla="*/ 28 w 34"/>
                  <a:gd name="T39" fmla="*/ 24 h 106"/>
                  <a:gd name="T40" fmla="*/ 22 w 34"/>
                  <a:gd name="T41" fmla="*/ 0 h 1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06"/>
                  <a:gd name="T65" fmla="*/ 34 w 34"/>
                  <a:gd name="T66" fmla="*/ 106 h 10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06">
                    <a:moveTo>
                      <a:pt x="22" y="0"/>
                    </a:moveTo>
                    <a:lnTo>
                      <a:pt x="22" y="0"/>
                    </a:lnTo>
                    <a:lnTo>
                      <a:pt x="26" y="30"/>
                    </a:lnTo>
                    <a:lnTo>
                      <a:pt x="28" y="60"/>
                    </a:lnTo>
                    <a:lnTo>
                      <a:pt x="26" y="76"/>
                    </a:lnTo>
                    <a:lnTo>
                      <a:pt x="24" y="90"/>
                    </a:lnTo>
                    <a:lnTo>
                      <a:pt x="14" y="94"/>
                    </a:lnTo>
                    <a:lnTo>
                      <a:pt x="6" y="100"/>
                    </a:lnTo>
                    <a:lnTo>
                      <a:pt x="0" y="106"/>
                    </a:lnTo>
                    <a:lnTo>
                      <a:pt x="8" y="104"/>
                    </a:lnTo>
                    <a:lnTo>
                      <a:pt x="18" y="100"/>
                    </a:lnTo>
                    <a:lnTo>
                      <a:pt x="30" y="94"/>
                    </a:lnTo>
                    <a:lnTo>
                      <a:pt x="32" y="90"/>
                    </a:lnTo>
                    <a:lnTo>
                      <a:pt x="34" y="74"/>
                    </a:lnTo>
                    <a:lnTo>
                      <a:pt x="34" y="60"/>
                    </a:lnTo>
                    <a:lnTo>
                      <a:pt x="32" y="44"/>
                    </a:lnTo>
                    <a:lnTo>
                      <a:pt x="28" y="24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53" name="Freeform 483"/>
              <p:cNvSpPr>
                <a:spLocks/>
              </p:cNvSpPr>
              <p:nvPr/>
            </p:nvSpPr>
            <p:spPr bwMode="auto">
              <a:xfrm>
                <a:off x="2162" y="3204"/>
                <a:ext cx="34" cy="106"/>
              </a:xfrm>
              <a:custGeom>
                <a:avLst/>
                <a:gdLst>
                  <a:gd name="T0" fmla="*/ 22 w 34"/>
                  <a:gd name="T1" fmla="*/ 0 h 106"/>
                  <a:gd name="T2" fmla="*/ 22 w 34"/>
                  <a:gd name="T3" fmla="*/ 0 h 106"/>
                  <a:gd name="T4" fmla="*/ 26 w 34"/>
                  <a:gd name="T5" fmla="*/ 30 h 106"/>
                  <a:gd name="T6" fmla="*/ 28 w 34"/>
                  <a:gd name="T7" fmla="*/ 60 h 106"/>
                  <a:gd name="T8" fmla="*/ 26 w 34"/>
                  <a:gd name="T9" fmla="*/ 76 h 106"/>
                  <a:gd name="T10" fmla="*/ 24 w 34"/>
                  <a:gd name="T11" fmla="*/ 90 h 106"/>
                  <a:gd name="T12" fmla="*/ 24 w 34"/>
                  <a:gd name="T13" fmla="*/ 90 h 106"/>
                  <a:gd name="T14" fmla="*/ 14 w 34"/>
                  <a:gd name="T15" fmla="*/ 94 h 106"/>
                  <a:gd name="T16" fmla="*/ 6 w 34"/>
                  <a:gd name="T17" fmla="*/ 100 h 106"/>
                  <a:gd name="T18" fmla="*/ 0 w 34"/>
                  <a:gd name="T19" fmla="*/ 106 h 106"/>
                  <a:gd name="T20" fmla="*/ 0 w 34"/>
                  <a:gd name="T21" fmla="*/ 106 h 106"/>
                  <a:gd name="T22" fmla="*/ 8 w 34"/>
                  <a:gd name="T23" fmla="*/ 104 h 106"/>
                  <a:gd name="T24" fmla="*/ 18 w 34"/>
                  <a:gd name="T25" fmla="*/ 100 h 106"/>
                  <a:gd name="T26" fmla="*/ 30 w 34"/>
                  <a:gd name="T27" fmla="*/ 94 h 106"/>
                  <a:gd name="T28" fmla="*/ 30 w 34"/>
                  <a:gd name="T29" fmla="*/ 94 h 106"/>
                  <a:gd name="T30" fmla="*/ 32 w 34"/>
                  <a:gd name="T31" fmla="*/ 90 h 106"/>
                  <a:gd name="T32" fmla="*/ 34 w 34"/>
                  <a:gd name="T33" fmla="*/ 74 h 106"/>
                  <a:gd name="T34" fmla="*/ 34 w 34"/>
                  <a:gd name="T35" fmla="*/ 60 h 106"/>
                  <a:gd name="T36" fmla="*/ 32 w 34"/>
                  <a:gd name="T37" fmla="*/ 44 h 106"/>
                  <a:gd name="T38" fmla="*/ 28 w 34"/>
                  <a:gd name="T39" fmla="*/ 24 h 106"/>
                  <a:gd name="T40" fmla="*/ 22 w 34"/>
                  <a:gd name="T41" fmla="*/ 0 h 1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06"/>
                  <a:gd name="T65" fmla="*/ 34 w 34"/>
                  <a:gd name="T66" fmla="*/ 106 h 10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06">
                    <a:moveTo>
                      <a:pt x="22" y="0"/>
                    </a:moveTo>
                    <a:lnTo>
                      <a:pt x="22" y="0"/>
                    </a:lnTo>
                    <a:lnTo>
                      <a:pt x="26" y="30"/>
                    </a:lnTo>
                    <a:lnTo>
                      <a:pt x="28" y="60"/>
                    </a:lnTo>
                    <a:lnTo>
                      <a:pt x="26" y="76"/>
                    </a:lnTo>
                    <a:lnTo>
                      <a:pt x="24" y="90"/>
                    </a:lnTo>
                    <a:lnTo>
                      <a:pt x="14" y="94"/>
                    </a:lnTo>
                    <a:lnTo>
                      <a:pt x="6" y="100"/>
                    </a:lnTo>
                    <a:lnTo>
                      <a:pt x="0" y="106"/>
                    </a:lnTo>
                    <a:lnTo>
                      <a:pt x="8" y="104"/>
                    </a:lnTo>
                    <a:lnTo>
                      <a:pt x="18" y="100"/>
                    </a:lnTo>
                    <a:lnTo>
                      <a:pt x="30" y="94"/>
                    </a:lnTo>
                    <a:lnTo>
                      <a:pt x="32" y="90"/>
                    </a:lnTo>
                    <a:lnTo>
                      <a:pt x="34" y="74"/>
                    </a:lnTo>
                    <a:lnTo>
                      <a:pt x="34" y="60"/>
                    </a:lnTo>
                    <a:lnTo>
                      <a:pt x="32" y="44"/>
                    </a:lnTo>
                    <a:lnTo>
                      <a:pt x="28" y="24"/>
                    </a:lnTo>
                    <a:lnTo>
                      <a:pt x="2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54" name="Freeform 484"/>
              <p:cNvSpPr>
                <a:spLocks/>
              </p:cNvSpPr>
              <p:nvPr/>
            </p:nvSpPr>
            <p:spPr bwMode="auto">
              <a:xfrm>
                <a:off x="2142" y="3350"/>
                <a:ext cx="38" cy="6"/>
              </a:xfrm>
              <a:custGeom>
                <a:avLst/>
                <a:gdLst>
                  <a:gd name="T0" fmla="*/ 0 w 38"/>
                  <a:gd name="T1" fmla="*/ 0 h 6"/>
                  <a:gd name="T2" fmla="*/ 0 w 38"/>
                  <a:gd name="T3" fmla="*/ 0 h 6"/>
                  <a:gd name="T4" fmla="*/ 12 w 38"/>
                  <a:gd name="T5" fmla="*/ 2 h 6"/>
                  <a:gd name="T6" fmla="*/ 24 w 38"/>
                  <a:gd name="T7" fmla="*/ 2 h 6"/>
                  <a:gd name="T8" fmla="*/ 38 w 38"/>
                  <a:gd name="T9" fmla="*/ 0 h 6"/>
                  <a:gd name="T10" fmla="*/ 38 w 38"/>
                  <a:gd name="T11" fmla="*/ 0 h 6"/>
                  <a:gd name="T12" fmla="*/ 34 w 38"/>
                  <a:gd name="T13" fmla="*/ 2 h 6"/>
                  <a:gd name="T14" fmla="*/ 22 w 38"/>
                  <a:gd name="T15" fmla="*/ 6 h 6"/>
                  <a:gd name="T16" fmla="*/ 22 w 38"/>
                  <a:gd name="T17" fmla="*/ 6 h 6"/>
                  <a:gd name="T18" fmla="*/ 14 w 38"/>
                  <a:gd name="T19" fmla="*/ 6 h 6"/>
                  <a:gd name="T20" fmla="*/ 6 w 38"/>
                  <a:gd name="T21" fmla="*/ 4 h 6"/>
                  <a:gd name="T22" fmla="*/ 0 w 38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6"/>
                  <a:gd name="T38" fmla="*/ 38 w 38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6">
                    <a:moveTo>
                      <a:pt x="0" y="0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4" y="2"/>
                    </a:lnTo>
                    <a:lnTo>
                      <a:pt x="38" y="0"/>
                    </a:lnTo>
                    <a:lnTo>
                      <a:pt x="34" y="2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6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55" name="Freeform 485"/>
              <p:cNvSpPr>
                <a:spLocks/>
              </p:cNvSpPr>
              <p:nvPr/>
            </p:nvSpPr>
            <p:spPr bwMode="auto">
              <a:xfrm>
                <a:off x="2142" y="3350"/>
                <a:ext cx="38" cy="6"/>
              </a:xfrm>
              <a:custGeom>
                <a:avLst/>
                <a:gdLst>
                  <a:gd name="T0" fmla="*/ 0 w 38"/>
                  <a:gd name="T1" fmla="*/ 0 h 6"/>
                  <a:gd name="T2" fmla="*/ 0 w 38"/>
                  <a:gd name="T3" fmla="*/ 0 h 6"/>
                  <a:gd name="T4" fmla="*/ 12 w 38"/>
                  <a:gd name="T5" fmla="*/ 2 h 6"/>
                  <a:gd name="T6" fmla="*/ 24 w 38"/>
                  <a:gd name="T7" fmla="*/ 2 h 6"/>
                  <a:gd name="T8" fmla="*/ 38 w 38"/>
                  <a:gd name="T9" fmla="*/ 0 h 6"/>
                  <a:gd name="T10" fmla="*/ 38 w 38"/>
                  <a:gd name="T11" fmla="*/ 0 h 6"/>
                  <a:gd name="T12" fmla="*/ 34 w 38"/>
                  <a:gd name="T13" fmla="*/ 2 h 6"/>
                  <a:gd name="T14" fmla="*/ 22 w 38"/>
                  <a:gd name="T15" fmla="*/ 6 h 6"/>
                  <a:gd name="T16" fmla="*/ 22 w 38"/>
                  <a:gd name="T17" fmla="*/ 6 h 6"/>
                  <a:gd name="T18" fmla="*/ 14 w 38"/>
                  <a:gd name="T19" fmla="*/ 6 h 6"/>
                  <a:gd name="T20" fmla="*/ 6 w 38"/>
                  <a:gd name="T21" fmla="*/ 4 h 6"/>
                  <a:gd name="T22" fmla="*/ 0 w 38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6"/>
                  <a:gd name="T38" fmla="*/ 38 w 38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6">
                    <a:moveTo>
                      <a:pt x="0" y="0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4" y="2"/>
                    </a:lnTo>
                    <a:lnTo>
                      <a:pt x="38" y="0"/>
                    </a:lnTo>
                    <a:lnTo>
                      <a:pt x="34" y="2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56" name="Freeform 486"/>
              <p:cNvSpPr>
                <a:spLocks/>
              </p:cNvSpPr>
              <p:nvPr/>
            </p:nvSpPr>
            <p:spPr bwMode="auto">
              <a:xfrm>
                <a:off x="1600" y="3380"/>
                <a:ext cx="692" cy="878"/>
              </a:xfrm>
              <a:custGeom>
                <a:avLst/>
                <a:gdLst>
                  <a:gd name="T0" fmla="*/ 248 w 692"/>
                  <a:gd name="T1" fmla="*/ 878 h 878"/>
                  <a:gd name="T2" fmla="*/ 156 w 692"/>
                  <a:gd name="T3" fmla="*/ 578 h 878"/>
                  <a:gd name="T4" fmla="*/ 76 w 692"/>
                  <a:gd name="T5" fmla="*/ 352 h 878"/>
                  <a:gd name="T6" fmla="*/ 20 w 692"/>
                  <a:gd name="T7" fmla="*/ 210 h 878"/>
                  <a:gd name="T8" fmla="*/ 0 w 692"/>
                  <a:gd name="T9" fmla="*/ 162 h 878"/>
                  <a:gd name="T10" fmla="*/ 30 w 692"/>
                  <a:gd name="T11" fmla="*/ 138 h 878"/>
                  <a:gd name="T12" fmla="*/ 68 w 692"/>
                  <a:gd name="T13" fmla="*/ 116 h 878"/>
                  <a:gd name="T14" fmla="*/ 154 w 692"/>
                  <a:gd name="T15" fmla="*/ 80 h 878"/>
                  <a:gd name="T16" fmla="*/ 230 w 692"/>
                  <a:gd name="T17" fmla="*/ 58 h 878"/>
                  <a:gd name="T18" fmla="*/ 262 w 692"/>
                  <a:gd name="T19" fmla="*/ 50 h 878"/>
                  <a:gd name="T20" fmla="*/ 318 w 692"/>
                  <a:gd name="T21" fmla="*/ 14 h 878"/>
                  <a:gd name="T22" fmla="*/ 334 w 692"/>
                  <a:gd name="T23" fmla="*/ 0 h 878"/>
                  <a:gd name="T24" fmla="*/ 342 w 692"/>
                  <a:gd name="T25" fmla="*/ 52 h 878"/>
                  <a:gd name="T26" fmla="*/ 354 w 692"/>
                  <a:gd name="T27" fmla="*/ 96 h 878"/>
                  <a:gd name="T28" fmla="*/ 374 w 692"/>
                  <a:gd name="T29" fmla="*/ 140 h 878"/>
                  <a:gd name="T30" fmla="*/ 388 w 692"/>
                  <a:gd name="T31" fmla="*/ 166 h 878"/>
                  <a:gd name="T32" fmla="*/ 424 w 692"/>
                  <a:gd name="T33" fmla="*/ 252 h 878"/>
                  <a:gd name="T34" fmla="*/ 472 w 692"/>
                  <a:gd name="T35" fmla="*/ 388 h 878"/>
                  <a:gd name="T36" fmla="*/ 484 w 692"/>
                  <a:gd name="T37" fmla="*/ 426 h 878"/>
                  <a:gd name="T38" fmla="*/ 496 w 692"/>
                  <a:gd name="T39" fmla="*/ 382 h 878"/>
                  <a:gd name="T40" fmla="*/ 514 w 692"/>
                  <a:gd name="T41" fmla="*/ 266 h 878"/>
                  <a:gd name="T42" fmla="*/ 526 w 692"/>
                  <a:gd name="T43" fmla="*/ 104 h 878"/>
                  <a:gd name="T44" fmla="*/ 526 w 692"/>
                  <a:gd name="T45" fmla="*/ 60 h 878"/>
                  <a:gd name="T46" fmla="*/ 550 w 692"/>
                  <a:gd name="T47" fmla="*/ 82 h 878"/>
                  <a:gd name="T48" fmla="*/ 588 w 692"/>
                  <a:gd name="T49" fmla="*/ 108 h 878"/>
                  <a:gd name="T50" fmla="*/ 688 w 692"/>
                  <a:gd name="T51" fmla="*/ 142 h 878"/>
                  <a:gd name="T52" fmla="*/ 690 w 692"/>
                  <a:gd name="T53" fmla="*/ 154 h 878"/>
                  <a:gd name="T54" fmla="*/ 690 w 692"/>
                  <a:gd name="T55" fmla="*/ 212 h 878"/>
                  <a:gd name="T56" fmla="*/ 674 w 692"/>
                  <a:gd name="T57" fmla="*/ 336 h 878"/>
                  <a:gd name="T58" fmla="*/ 660 w 692"/>
                  <a:gd name="T59" fmla="*/ 492 h 878"/>
                  <a:gd name="T60" fmla="*/ 654 w 692"/>
                  <a:gd name="T61" fmla="*/ 620 h 878"/>
                  <a:gd name="T62" fmla="*/ 656 w 692"/>
                  <a:gd name="T63" fmla="*/ 664 h 878"/>
                  <a:gd name="T64" fmla="*/ 662 w 692"/>
                  <a:gd name="T65" fmla="*/ 828 h 878"/>
                  <a:gd name="T66" fmla="*/ 668 w 692"/>
                  <a:gd name="T67" fmla="*/ 876 h 87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92"/>
                  <a:gd name="T103" fmla="*/ 0 h 878"/>
                  <a:gd name="T104" fmla="*/ 692 w 692"/>
                  <a:gd name="T105" fmla="*/ 878 h 87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92" h="878">
                    <a:moveTo>
                      <a:pt x="248" y="878"/>
                    </a:moveTo>
                    <a:lnTo>
                      <a:pt x="248" y="878"/>
                    </a:lnTo>
                    <a:lnTo>
                      <a:pt x="202" y="718"/>
                    </a:lnTo>
                    <a:lnTo>
                      <a:pt x="156" y="578"/>
                    </a:lnTo>
                    <a:lnTo>
                      <a:pt x="114" y="454"/>
                    </a:lnTo>
                    <a:lnTo>
                      <a:pt x="76" y="352"/>
                    </a:lnTo>
                    <a:lnTo>
                      <a:pt x="46" y="270"/>
                    </a:lnTo>
                    <a:lnTo>
                      <a:pt x="20" y="210"/>
                    </a:lnTo>
                    <a:lnTo>
                      <a:pt x="0" y="162"/>
                    </a:lnTo>
                    <a:lnTo>
                      <a:pt x="14" y="148"/>
                    </a:lnTo>
                    <a:lnTo>
                      <a:pt x="30" y="138"/>
                    </a:lnTo>
                    <a:lnTo>
                      <a:pt x="48" y="126"/>
                    </a:lnTo>
                    <a:lnTo>
                      <a:pt x="68" y="116"/>
                    </a:lnTo>
                    <a:lnTo>
                      <a:pt x="110" y="96"/>
                    </a:lnTo>
                    <a:lnTo>
                      <a:pt x="154" y="80"/>
                    </a:lnTo>
                    <a:lnTo>
                      <a:pt x="196" y="68"/>
                    </a:lnTo>
                    <a:lnTo>
                      <a:pt x="230" y="58"/>
                    </a:lnTo>
                    <a:lnTo>
                      <a:pt x="262" y="50"/>
                    </a:lnTo>
                    <a:lnTo>
                      <a:pt x="296" y="28"/>
                    </a:lnTo>
                    <a:lnTo>
                      <a:pt x="318" y="14"/>
                    </a:lnTo>
                    <a:lnTo>
                      <a:pt x="334" y="0"/>
                    </a:lnTo>
                    <a:lnTo>
                      <a:pt x="336" y="16"/>
                    </a:lnTo>
                    <a:lnTo>
                      <a:pt x="342" y="52"/>
                    </a:lnTo>
                    <a:lnTo>
                      <a:pt x="346" y="74"/>
                    </a:lnTo>
                    <a:lnTo>
                      <a:pt x="354" y="96"/>
                    </a:lnTo>
                    <a:lnTo>
                      <a:pt x="362" y="118"/>
                    </a:lnTo>
                    <a:lnTo>
                      <a:pt x="374" y="140"/>
                    </a:lnTo>
                    <a:lnTo>
                      <a:pt x="388" y="166"/>
                    </a:lnTo>
                    <a:lnTo>
                      <a:pt x="406" y="206"/>
                    </a:lnTo>
                    <a:lnTo>
                      <a:pt x="424" y="252"/>
                    </a:lnTo>
                    <a:lnTo>
                      <a:pt x="442" y="302"/>
                    </a:lnTo>
                    <a:lnTo>
                      <a:pt x="472" y="388"/>
                    </a:lnTo>
                    <a:lnTo>
                      <a:pt x="484" y="426"/>
                    </a:lnTo>
                    <a:lnTo>
                      <a:pt x="490" y="406"/>
                    </a:lnTo>
                    <a:lnTo>
                      <a:pt x="496" y="382"/>
                    </a:lnTo>
                    <a:lnTo>
                      <a:pt x="506" y="326"/>
                    </a:lnTo>
                    <a:lnTo>
                      <a:pt x="514" y="266"/>
                    </a:lnTo>
                    <a:lnTo>
                      <a:pt x="520" y="206"/>
                    </a:lnTo>
                    <a:lnTo>
                      <a:pt x="526" y="104"/>
                    </a:lnTo>
                    <a:lnTo>
                      <a:pt x="526" y="60"/>
                    </a:lnTo>
                    <a:lnTo>
                      <a:pt x="538" y="72"/>
                    </a:lnTo>
                    <a:lnTo>
                      <a:pt x="550" y="82"/>
                    </a:lnTo>
                    <a:lnTo>
                      <a:pt x="572" y="98"/>
                    </a:lnTo>
                    <a:lnTo>
                      <a:pt x="588" y="108"/>
                    </a:lnTo>
                    <a:lnTo>
                      <a:pt x="596" y="112"/>
                    </a:lnTo>
                    <a:lnTo>
                      <a:pt x="688" y="142"/>
                    </a:lnTo>
                    <a:lnTo>
                      <a:pt x="690" y="154"/>
                    </a:lnTo>
                    <a:lnTo>
                      <a:pt x="692" y="170"/>
                    </a:lnTo>
                    <a:lnTo>
                      <a:pt x="690" y="212"/>
                    </a:lnTo>
                    <a:lnTo>
                      <a:pt x="684" y="268"/>
                    </a:lnTo>
                    <a:lnTo>
                      <a:pt x="674" y="336"/>
                    </a:lnTo>
                    <a:lnTo>
                      <a:pt x="666" y="410"/>
                    </a:lnTo>
                    <a:lnTo>
                      <a:pt x="660" y="492"/>
                    </a:lnTo>
                    <a:lnTo>
                      <a:pt x="656" y="578"/>
                    </a:lnTo>
                    <a:lnTo>
                      <a:pt x="654" y="620"/>
                    </a:lnTo>
                    <a:lnTo>
                      <a:pt x="656" y="664"/>
                    </a:lnTo>
                    <a:lnTo>
                      <a:pt x="658" y="768"/>
                    </a:lnTo>
                    <a:lnTo>
                      <a:pt x="662" y="828"/>
                    </a:lnTo>
                    <a:lnTo>
                      <a:pt x="664" y="856"/>
                    </a:lnTo>
                    <a:lnTo>
                      <a:pt x="668" y="876"/>
                    </a:lnTo>
                    <a:lnTo>
                      <a:pt x="248" y="878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57" name="Freeform 487"/>
              <p:cNvSpPr>
                <a:spLocks/>
              </p:cNvSpPr>
              <p:nvPr/>
            </p:nvSpPr>
            <p:spPr bwMode="auto">
              <a:xfrm>
                <a:off x="2058" y="3628"/>
                <a:ext cx="72" cy="586"/>
              </a:xfrm>
              <a:custGeom>
                <a:avLst/>
                <a:gdLst>
                  <a:gd name="T0" fmla="*/ 0 w 72"/>
                  <a:gd name="T1" fmla="*/ 2 h 586"/>
                  <a:gd name="T2" fmla="*/ 0 w 72"/>
                  <a:gd name="T3" fmla="*/ 2 h 586"/>
                  <a:gd name="T4" fmla="*/ 2 w 72"/>
                  <a:gd name="T5" fmla="*/ 18 h 586"/>
                  <a:gd name="T6" fmla="*/ 10 w 72"/>
                  <a:gd name="T7" fmla="*/ 62 h 586"/>
                  <a:gd name="T8" fmla="*/ 16 w 72"/>
                  <a:gd name="T9" fmla="*/ 94 h 586"/>
                  <a:gd name="T10" fmla="*/ 18 w 72"/>
                  <a:gd name="T11" fmla="*/ 132 h 586"/>
                  <a:gd name="T12" fmla="*/ 22 w 72"/>
                  <a:gd name="T13" fmla="*/ 176 h 586"/>
                  <a:gd name="T14" fmla="*/ 24 w 72"/>
                  <a:gd name="T15" fmla="*/ 224 h 586"/>
                  <a:gd name="T16" fmla="*/ 24 w 72"/>
                  <a:gd name="T17" fmla="*/ 224 h 586"/>
                  <a:gd name="T18" fmla="*/ 26 w 72"/>
                  <a:gd name="T19" fmla="*/ 318 h 586"/>
                  <a:gd name="T20" fmla="*/ 28 w 72"/>
                  <a:gd name="T21" fmla="*/ 364 h 586"/>
                  <a:gd name="T22" fmla="*/ 32 w 72"/>
                  <a:gd name="T23" fmla="*/ 412 h 586"/>
                  <a:gd name="T24" fmla="*/ 36 w 72"/>
                  <a:gd name="T25" fmla="*/ 458 h 586"/>
                  <a:gd name="T26" fmla="*/ 44 w 72"/>
                  <a:gd name="T27" fmla="*/ 502 h 586"/>
                  <a:gd name="T28" fmla="*/ 54 w 72"/>
                  <a:gd name="T29" fmla="*/ 546 h 586"/>
                  <a:gd name="T30" fmla="*/ 66 w 72"/>
                  <a:gd name="T31" fmla="*/ 586 h 586"/>
                  <a:gd name="T32" fmla="*/ 72 w 72"/>
                  <a:gd name="T33" fmla="*/ 584 h 586"/>
                  <a:gd name="T34" fmla="*/ 72 w 72"/>
                  <a:gd name="T35" fmla="*/ 584 h 586"/>
                  <a:gd name="T36" fmla="*/ 62 w 72"/>
                  <a:gd name="T37" fmla="*/ 544 h 586"/>
                  <a:gd name="T38" fmla="*/ 52 w 72"/>
                  <a:gd name="T39" fmla="*/ 502 h 586"/>
                  <a:gd name="T40" fmla="*/ 44 w 72"/>
                  <a:gd name="T41" fmla="*/ 456 h 586"/>
                  <a:gd name="T42" fmla="*/ 40 w 72"/>
                  <a:gd name="T43" fmla="*/ 410 h 586"/>
                  <a:gd name="T44" fmla="*/ 36 w 72"/>
                  <a:gd name="T45" fmla="*/ 364 h 586"/>
                  <a:gd name="T46" fmla="*/ 34 w 72"/>
                  <a:gd name="T47" fmla="*/ 318 h 586"/>
                  <a:gd name="T48" fmla="*/ 32 w 72"/>
                  <a:gd name="T49" fmla="*/ 224 h 586"/>
                  <a:gd name="T50" fmla="*/ 32 w 72"/>
                  <a:gd name="T51" fmla="*/ 224 h 586"/>
                  <a:gd name="T52" fmla="*/ 30 w 72"/>
                  <a:gd name="T53" fmla="*/ 176 h 586"/>
                  <a:gd name="T54" fmla="*/ 26 w 72"/>
                  <a:gd name="T55" fmla="*/ 132 h 586"/>
                  <a:gd name="T56" fmla="*/ 22 w 72"/>
                  <a:gd name="T57" fmla="*/ 92 h 586"/>
                  <a:gd name="T58" fmla="*/ 18 w 72"/>
                  <a:gd name="T59" fmla="*/ 60 h 586"/>
                  <a:gd name="T60" fmla="*/ 10 w 72"/>
                  <a:gd name="T61" fmla="*/ 16 h 586"/>
                  <a:gd name="T62" fmla="*/ 6 w 72"/>
                  <a:gd name="T63" fmla="*/ 0 h 586"/>
                  <a:gd name="T64" fmla="*/ 0 w 72"/>
                  <a:gd name="T65" fmla="*/ 2 h 58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72"/>
                  <a:gd name="T100" fmla="*/ 0 h 586"/>
                  <a:gd name="T101" fmla="*/ 72 w 72"/>
                  <a:gd name="T102" fmla="*/ 586 h 58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72" h="586">
                    <a:moveTo>
                      <a:pt x="0" y="2"/>
                    </a:moveTo>
                    <a:lnTo>
                      <a:pt x="0" y="2"/>
                    </a:lnTo>
                    <a:lnTo>
                      <a:pt x="2" y="18"/>
                    </a:lnTo>
                    <a:lnTo>
                      <a:pt x="10" y="62"/>
                    </a:lnTo>
                    <a:lnTo>
                      <a:pt x="16" y="94"/>
                    </a:lnTo>
                    <a:lnTo>
                      <a:pt x="18" y="132"/>
                    </a:lnTo>
                    <a:lnTo>
                      <a:pt x="22" y="176"/>
                    </a:lnTo>
                    <a:lnTo>
                      <a:pt x="24" y="224"/>
                    </a:lnTo>
                    <a:lnTo>
                      <a:pt x="26" y="318"/>
                    </a:lnTo>
                    <a:lnTo>
                      <a:pt x="28" y="364"/>
                    </a:lnTo>
                    <a:lnTo>
                      <a:pt x="32" y="412"/>
                    </a:lnTo>
                    <a:lnTo>
                      <a:pt x="36" y="458"/>
                    </a:lnTo>
                    <a:lnTo>
                      <a:pt x="44" y="502"/>
                    </a:lnTo>
                    <a:lnTo>
                      <a:pt x="54" y="546"/>
                    </a:lnTo>
                    <a:lnTo>
                      <a:pt x="66" y="586"/>
                    </a:lnTo>
                    <a:lnTo>
                      <a:pt x="72" y="584"/>
                    </a:lnTo>
                    <a:lnTo>
                      <a:pt x="62" y="544"/>
                    </a:lnTo>
                    <a:lnTo>
                      <a:pt x="52" y="502"/>
                    </a:lnTo>
                    <a:lnTo>
                      <a:pt x="44" y="456"/>
                    </a:lnTo>
                    <a:lnTo>
                      <a:pt x="40" y="410"/>
                    </a:lnTo>
                    <a:lnTo>
                      <a:pt x="36" y="364"/>
                    </a:lnTo>
                    <a:lnTo>
                      <a:pt x="34" y="318"/>
                    </a:lnTo>
                    <a:lnTo>
                      <a:pt x="32" y="224"/>
                    </a:lnTo>
                    <a:lnTo>
                      <a:pt x="30" y="176"/>
                    </a:lnTo>
                    <a:lnTo>
                      <a:pt x="26" y="132"/>
                    </a:lnTo>
                    <a:lnTo>
                      <a:pt x="22" y="92"/>
                    </a:lnTo>
                    <a:lnTo>
                      <a:pt x="18" y="60"/>
                    </a:lnTo>
                    <a:lnTo>
                      <a:pt x="10" y="16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58" name="Freeform 488"/>
              <p:cNvSpPr>
                <a:spLocks/>
              </p:cNvSpPr>
              <p:nvPr/>
            </p:nvSpPr>
            <p:spPr bwMode="auto">
              <a:xfrm>
                <a:off x="2032" y="3652"/>
                <a:ext cx="426" cy="440"/>
              </a:xfrm>
              <a:custGeom>
                <a:avLst/>
                <a:gdLst>
                  <a:gd name="T0" fmla="*/ 226 w 426"/>
                  <a:gd name="T1" fmla="*/ 0 h 440"/>
                  <a:gd name="T2" fmla="*/ 226 w 426"/>
                  <a:gd name="T3" fmla="*/ 0 h 440"/>
                  <a:gd name="T4" fmla="*/ 218 w 426"/>
                  <a:gd name="T5" fmla="*/ 8 h 440"/>
                  <a:gd name="T6" fmla="*/ 198 w 426"/>
                  <a:gd name="T7" fmla="*/ 28 h 440"/>
                  <a:gd name="T8" fmla="*/ 186 w 426"/>
                  <a:gd name="T9" fmla="*/ 42 h 440"/>
                  <a:gd name="T10" fmla="*/ 174 w 426"/>
                  <a:gd name="T11" fmla="*/ 60 h 440"/>
                  <a:gd name="T12" fmla="*/ 164 w 426"/>
                  <a:gd name="T13" fmla="*/ 80 h 440"/>
                  <a:gd name="T14" fmla="*/ 156 w 426"/>
                  <a:gd name="T15" fmla="*/ 102 h 440"/>
                  <a:gd name="T16" fmla="*/ 156 w 426"/>
                  <a:gd name="T17" fmla="*/ 102 h 440"/>
                  <a:gd name="T18" fmla="*/ 148 w 426"/>
                  <a:gd name="T19" fmla="*/ 144 h 440"/>
                  <a:gd name="T20" fmla="*/ 138 w 426"/>
                  <a:gd name="T21" fmla="*/ 188 h 440"/>
                  <a:gd name="T22" fmla="*/ 128 w 426"/>
                  <a:gd name="T23" fmla="*/ 234 h 440"/>
                  <a:gd name="T24" fmla="*/ 114 w 426"/>
                  <a:gd name="T25" fmla="*/ 280 h 440"/>
                  <a:gd name="T26" fmla="*/ 106 w 426"/>
                  <a:gd name="T27" fmla="*/ 302 h 440"/>
                  <a:gd name="T28" fmla="*/ 96 w 426"/>
                  <a:gd name="T29" fmla="*/ 322 h 440"/>
                  <a:gd name="T30" fmla="*/ 84 w 426"/>
                  <a:gd name="T31" fmla="*/ 342 h 440"/>
                  <a:gd name="T32" fmla="*/ 72 w 426"/>
                  <a:gd name="T33" fmla="*/ 360 h 440"/>
                  <a:gd name="T34" fmla="*/ 58 w 426"/>
                  <a:gd name="T35" fmla="*/ 378 h 440"/>
                  <a:gd name="T36" fmla="*/ 40 w 426"/>
                  <a:gd name="T37" fmla="*/ 392 h 440"/>
                  <a:gd name="T38" fmla="*/ 22 w 426"/>
                  <a:gd name="T39" fmla="*/ 404 h 440"/>
                  <a:gd name="T40" fmla="*/ 0 w 426"/>
                  <a:gd name="T41" fmla="*/ 416 h 440"/>
                  <a:gd name="T42" fmla="*/ 0 w 426"/>
                  <a:gd name="T43" fmla="*/ 416 h 440"/>
                  <a:gd name="T44" fmla="*/ 6 w 426"/>
                  <a:gd name="T45" fmla="*/ 418 h 440"/>
                  <a:gd name="T46" fmla="*/ 24 w 426"/>
                  <a:gd name="T47" fmla="*/ 426 h 440"/>
                  <a:gd name="T48" fmla="*/ 36 w 426"/>
                  <a:gd name="T49" fmla="*/ 430 h 440"/>
                  <a:gd name="T50" fmla="*/ 52 w 426"/>
                  <a:gd name="T51" fmla="*/ 434 h 440"/>
                  <a:gd name="T52" fmla="*/ 72 w 426"/>
                  <a:gd name="T53" fmla="*/ 438 h 440"/>
                  <a:gd name="T54" fmla="*/ 92 w 426"/>
                  <a:gd name="T55" fmla="*/ 440 h 440"/>
                  <a:gd name="T56" fmla="*/ 118 w 426"/>
                  <a:gd name="T57" fmla="*/ 440 h 440"/>
                  <a:gd name="T58" fmla="*/ 144 w 426"/>
                  <a:gd name="T59" fmla="*/ 438 h 440"/>
                  <a:gd name="T60" fmla="*/ 176 w 426"/>
                  <a:gd name="T61" fmla="*/ 432 h 440"/>
                  <a:gd name="T62" fmla="*/ 208 w 426"/>
                  <a:gd name="T63" fmla="*/ 424 h 440"/>
                  <a:gd name="T64" fmla="*/ 244 w 426"/>
                  <a:gd name="T65" fmla="*/ 412 h 440"/>
                  <a:gd name="T66" fmla="*/ 284 w 426"/>
                  <a:gd name="T67" fmla="*/ 396 h 440"/>
                  <a:gd name="T68" fmla="*/ 326 w 426"/>
                  <a:gd name="T69" fmla="*/ 376 h 440"/>
                  <a:gd name="T70" fmla="*/ 370 w 426"/>
                  <a:gd name="T71" fmla="*/ 350 h 440"/>
                  <a:gd name="T72" fmla="*/ 426 w 426"/>
                  <a:gd name="T73" fmla="*/ 18 h 440"/>
                  <a:gd name="T74" fmla="*/ 226 w 426"/>
                  <a:gd name="T75" fmla="*/ 0 h 44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426"/>
                  <a:gd name="T115" fmla="*/ 0 h 440"/>
                  <a:gd name="T116" fmla="*/ 426 w 426"/>
                  <a:gd name="T117" fmla="*/ 440 h 44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426" h="440">
                    <a:moveTo>
                      <a:pt x="226" y="0"/>
                    </a:moveTo>
                    <a:lnTo>
                      <a:pt x="226" y="0"/>
                    </a:lnTo>
                    <a:lnTo>
                      <a:pt x="218" y="8"/>
                    </a:lnTo>
                    <a:lnTo>
                      <a:pt x="198" y="28"/>
                    </a:lnTo>
                    <a:lnTo>
                      <a:pt x="186" y="42"/>
                    </a:lnTo>
                    <a:lnTo>
                      <a:pt x="174" y="60"/>
                    </a:lnTo>
                    <a:lnTo>
                      <a:pt x="164" y="80"/>
                    </a:lnTo>
                    <a:lnTo>
                      <a:pt x="156" y="102"/>
                    </a:lnTo>
                    <a:lnTo>
                      <a:pt x="148" y="144"/>
                    </a:lnTo>
                    <a:lnTo>
                      <a:pt x="138" y="188"/>
                    </a:lnTo>
                    <a:lnTo>
                      <a:pt x="128" y="234"/>
                    </a:lnTo>
                    <a:lnTo>
                      <a:pt x="114" y="280"/>
                    </a:lnTo>
                    <a:lnTo>
                      <a:pt x="106" y="302"/>
                    </a:lnTo>
                    <a:lnTo>
                      <a:pt x="96" y="322"/>
                    </a:lnTo>
                    <a:lnTo>
                      <a:pt x="84" y="342"/>
                    </a:lnTo>
                    <a:lnTo>
                      <a:pt x="72" y="360"/>
                    </a:lnTo>
                    <a:lnTo>
                      <a:pt x="58" y="378"/>
                    </a:lnTo>
                    <a:lnTo>
                      <a:pt x="40" y="392"/>
                    </a:lnTo>
                    <a:lnTo>
                      <a:pt x="22" y="404"/>
                    </a:lnTo>
                    <a:lnTo>
                      <a:pt x="0" y="416"/>
                    </a:lnTo>
                    <a:lnTo>
                      <a:pt x="6" y="418"/>
                    </a:lnTo>
                    <a:lnTo>
                      <a:pt x="24" y="426"/>
                    </a:lnTo>
                    <a:lnTo>
                      <a:pt x="36" y="430"/>
                    </a:lnTo>
                    <a:lnTo>
                      <a:pt x="52" y="434"/>
                    </a:lnTo>
                    <a:lnTo>
                      <a:pt x="72" y="438"/>
                    </a:lnTo>
                    <a:lnTo>
                      <a:pt x="92" y="440"/>
                    </a:lnTo>
                    <a:lnTo>
                      <a:pt x="118" y="440"/>
                    </a:lnTo>
                    <a:lnTo>
                      <a:pt x="144" y="438"/>
                    </a:lnTo>
                    <a:lnTo>
                      <a:pt x="176" y="432"/>
                    </a:lnTo>
                    <a:lnTo>
                      <a:pt x="208" y="424"/>
                    </a:lnTo>
                    <a:lnTo>
                      <a:pt x="244" y="412"/>
                    </a:lnTo>
                    <a:lnTo>
                      <a:pt x="284" y="396"/>
                    </a:lnTo>
                    <a:lnTo>
                      <a:pt x="326" y="376"/>
                    </a:lnTo>
                    <a:lnTo>
                      <a:pt x="370" y="350"/>
                    </a:lnTo>
                    <a:lnTo>
                      <a:pt x="426" y="18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59" name="Freeform 489"/>
              <p:cNvSpPr>
                <a:spLocks/>
              </p:cNvSpPr>
              <p:nvPr/>
            </p:nvSpPr>
            <p:spPr bwMode="auto">
              <a:xfrm>
                <a:off x="1792" y="3614"/>
                <a:ext cx="150" cy="78"/>
              </a:xfrm>
              <a:custGeom>
                <a:avLst/>
                <a:gdLst>
                  <a:gd name="T0" fmla="*/ 140 w 150"/>
                  <a:gd name="T1" fmla="*/ 0 h 78"/>
                  <a:gd name="T2" fmla="*/ 150 w 150"/>
                  <a:gd name="T3" fmla="*/ 64 h 78"/>
                  <a:gd name="T4" fmla="*/ 14 w 150"/>
                  <a:gd name="T5" fmla="*/ 78 h 78"/>
                  <a:gd name="T6" fmla="*/ 0 w 150"/>
                  <a:gd name="T7" fmla="*/ 2 h 78"/>
                  <a:gd name="T8" fmla="*/ 140 w 150"/>
                  <a:gd name="T9" fmla="*/ 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0"/>
                  <a:gd name="T16" fmla="*/ 0 h 78"/>
                  <a:gd name="T17" fmla="*/ 150 w 150"/>
                  <a:gd name="T18" fmla="*/ 78 h 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0" h="78">
                    <a:moveTo>
                      <a:pt x="140" y="0"/>
                    </a:moveTo>
                    <a:lnTo>
                      <a:pt x="150" y="64"/>
                    </a:lnTo>
                    <a:lnTo>
                      <a:pt x="14" y="78"/>
                    </a:lnTo>
                    <a:lnTo>
                      <a:pt x="0" y="2"/>
                    </a:lnTo>
                    <a:lnTo>
                      <a:pt x="140" y="0"/>
                    </a:lnTo>
                    <a:close/>
                  </a:path>
                </a:pathLst>
              </a:custGeom>
              <a:solidFill>
                <a:srgbClr val="D0CE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60" name="Freeform 490"/>
              <p:cNvSpPr>
                <a:spLocks/>
              </p:cNvSpPr>
              <p:nvPr/>
            </p:nvSpPr>
            <p:spPr bwMode="auto">
              <a:xfrm>
                <a:off x="2162" y="3618"/>
                <a:ext cx="96" cy="52"/>
              </a:xfrm>
              <a:custGeom>
                <a:avLst/>
                <a:gdLst>
                  <a:gd name="T0" fmla="*/ 0 w 96"/>
                  <a:gd name="T1" fmla="*/ 2 h 52"/>
                  <a:gd name="T2" fmla="*/ 6 w 96"/>
                  <a:gd name="T3" fmla="*/ 44 h 52"/>
                  <a:gd name="T4" fmla="*/ 96 w 96"/>
                  <a:gd name="T5" fmla="*/ 52 h 52"/>
                  <a:gd name="T6" fmla="*/ 90 w 96"/>
                  <a:gd name="T7" fmla="*/ 0 h 52"/>
                  <a:gd name="T8" fmla="*/ 0 w 96"/>
                  <a:gd name="T9" fmla="*/ 2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52"/>
                  <a:gd name="T17" fmla="*/ 96 w 96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52">
                    <a:moveTo>
                      <a:pt x="0" y="2"/>
                    </a:moveTo>
                    <a:lnTo>
                      <a:pt x="6" y="44"/>
                    </a:lnTo>
                    <a:lnTo>
                      <a:pt x="96" y="52"/>
                    </a:lnTo>
                    <a:lnTo>
                      <a:pt x="9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0CE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61" name="Freeform 491"/>
              <p:cNvSpPr>
                <a:spLocks noEditPoints="1"/>
              </p:cNvSpPr>
              <p:nvPr/>
            </p:nvSpPr>
            <p:spPr bwMode="auto">
              <a:xfrm>
                <a:off x="2030" y="3646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16 w 16"/>
                  <a:gd name="T43" fmla="*/ 6 h 16"/>
                  <a:gd name="T44" fmla="*/ 16 w 16"/>
                  <a:gd name="T45" fmla="*/ 6 h 16"/>
                  <a:gd name="T46" fmla="*/ 14 w 16"/>
                  <a:gd name="T47" fmla="*/ 12 h 16"/>
                  <a:gd name="T48" fmla="*/ 10 w 16"/>
                  <a:gd name="T49" fmla="*/ 14 h 16"/>
                  <a:gd name="T50" fmla="*/ 10 w 16"/>
                  <a:gd name="T51" fmla="*/ 14 h 16"/>
                  <a:gd name="T52" fmla="*/ 6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4 w 16"/>
                  <a:gd name="T59" fmla="*/ 4 h 16"/>
                  <a:gd name="T60" fmla="*/ 8 w 16"/>
                  <a:gd name="T61" fmla="*/ 2 h 16"/>
                  <a:gd name="T62" fmla="*/ 8 w 16"/>
                  <a:gd name="T63" fmla="*/ 2 h 16"/>
                  <a:gd name="T64" fmla="*/ 12 w 16"/>
                  <a:gd name="T65" fmla="*/ 2 h 16"/>
                  <a:gd name="T66" fmla="*/ 16 w 16"/>
                  <a:gd name="T67" fmla="*/ 6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6" y="6"/>
                    </a:moveTo>
                    <a:lnTo>
                      <a:pt x="16" y="6"/>
                    </a:lnTo>
                    <a:lnTo>
                      <a:pt x="14" y="12"/>
                    </a:lnTo>
                    <a:lnTo>
                      <a:pt x="10" y="14"/>
                    </a:lnTo>
                    <a:lnTo>
                      <a:pt x="6" y="14"/>
                    </a:lnTo>
                    <a:lnTo>
                      <a:pt x="2" y="10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62" name="Freeform 492"/>
              <p:cNvSpPr>
                <a:spLocks/>
              </p:cNvSpPr>
              <p:nvPr/>
            </p:nvSpPr>
            <p:spPr bwMode="auto">
              <a:xfrm>
                <a:off x="2030" y="3646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63" name="Freeform 493"/>
              <p:cNvSpPr>
                <a:spLocks/>
              </p:cNvSpPr>
              <p:nvPr/>
            </p:nvSpPr>
            <p:spPr bwMode="auto">
              <a:xfrm>
                <a:off x="2032" y="3648"/>
                <a:ext cx="14" cy="12"/>
              </a:xfrm>
              <a:custGeom>
                <a:avLst/>
                <a:gdLst>
                  <a:gd name="T0" fmla="*/ 14 w 14"/>
                  <a:gd name="T1" fmla="*/ 4 h 12"/>
                  <a:gd name="T2" fmla="*/ 14 w 14"/>
                  <a:gd name="T3" fmla="*/ 4 h 12"/>
                  <a:gd name="T4" fmla="*/ 12 w 14"/>
                  <a:gd name="T5" fmla="*/ 10 h 12"/>
                  <a:gd name="T6" fmla="*/ 8 w 14"/>
                  <a:gd name="T7" fmla="*/ 12 h 12"/>
                  <a:gd name="T8" fmla="*/ 8 w 14"/>
                  <a:gd name="T9" fmla="*/ 12 h 12"/>
                  <a:gd name="T10" fmla="*/ 4 w 14"/>
                  <a:gd name="T11" fmla="*/ 12 h 12"/>
                  <a:gd name="T12" fmla="*/ 0 w 14"/>
                  <a:gd name="T13" fmla="*/ 8 h 12"/>
                  <a:gd name="T14" fmla="*/ 0 w 14"/>
                  <a:gd name="T15" fmla="*/ 8 h 12"/>
                  <a:gd name="T16" fmla="*/ 2 w 14"/>
                  <a:gd name="T17" fmla="*/ 2 h 12"/>
                  <a:gd name="T18" fmla="*/ 6 w 14"/>
                  <a:gd name="T19" fmla="*/ 0 h 12"/>
                  <a:gd name="T20" fmla="*/ 6 w 14"/>
                  <a:gd name="T21" fmla="*/ 0 h 12"/>
                  <a:gd name="T22" fmla="*/ 10 w 14"/>
                  <a:gd name="T23" fmla="*/ 0 h 12"/>
                  <a:gd name="T24" fmla="*/ 14 w 14"/>
                  <a:gd name="T25" fmla="*/ 4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12"/>
                  <a:gd name="T41" fmla="*/ 14 w 14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12">
                    <a:moveTo>
                      <a:pt x="14" y="4"/>
                    </a:moveTo>
                    <a:lnTo>
                      <a:pt x="14" y="4"/>
                    </a:lnTo>
                    <a:lnTo>
                      <a:pt x="12" y="10"/>
                    </a:lnTo>
                    <a:lnTo>
                      <a:pt x="8" y="12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64" name="Freeform 494"/>
              <p:cNvSpPr>
                <a:spLocks noEditPoints="1"/>
              </p:cNvSpPr>
              <p:nvPr/>
            </p:nvSpPr>
            <p:spPr bwMode="auto">
              <a:xfrm>
                <a:off x="2048" y="3810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8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6 h 16"/>
                  <a:gd name="T26" fmla="*/ 16 w 16"/>
                  <a:gd name="T27" fmla="*/ 14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16 w 16"/>
                  <a:gd name="T43" fmla="*/ 8 h 16"/>
                  <a:gd name="T44" fmla="*/ 16 w 16"/>
                  <a:gd name="T45" fmla="*/ 8 h 16"/>
                  <a:gd name="T46" fmla="*/ 14 w 16"/>
                  <a:gd name="T47" fmla="*/ 12 h 16"/>
                  <a:gd name="T48" fmla="*/ 10 w 16"/>
                  <a:gd name="T49" fmla="*/ 16 h 16"/>
                  <a:gd name="T50" fmla="*/ 10 w 16"/>
                  <a:gd name="T51" fmla="*/ 16 h 16"/>
                  <a:gd name="T52" fmla="*/ 6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4 w 16"/>
                  <a:gd name="T59" fmla="*/ 6 h 16"/>
                  <a:gd name="T60" fmla="*/ 8 w 16"/>
                  <a:gd name="T61" fmla="*/ 2 h 16"/>
                  <a:gd name="T62" fmla="*/ 8 w 16"/>
                  <a:gd name="T63" fmla="*/ 2 h 16"/>
                  <a:gd name="T64" fmla="*/ 12 w 16"/>
                  <a:gd name="T65" fmla="*/ 2 h 16"/>
                  <a:gd name="T66" fmla="*/ 16 w 16"/>
                  <a:gd name="T67" fmla="*/ 8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6" y="8"/>
                    </a:moveTo>
                    <a:lnTo>
                      <a:pt x="16" y="8"/>
                    </a:lnTo>
                    <a:lnTo>
                      <a:pt x="14" y="12"/>
                    </a:lnTo>
                    <a:lnTo>
                      <a:pt x="10" y="16"/>
                    </a:lnTo>
                    <a:lnTo>
                      <a:pt x="6" y="14"/>
                    </a:lnTo>
                    <a:lnTo>
                      <a:pt x="2" y="10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6" y="8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65" name="Freeform 495"/>
              <p:cNvSpPr>
                <a:spLocks/>
              </p:cNvSpPr>
              <p:nvPr/>
            </p:nvSpPr>
            <p:spPr bwMode="auto">
              <a:xfrm>
                <a:off x="2048" y="3810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8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6 h 16"/>
                  <a:gd name="T26" fmla="*/ 16 w 16"/>
                  <a:gd name="T27" fmla="*/ 14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66" name="Freeform 496"/>
              <p:cNvSpPr>
                <a:spLocks/>
              </p:cNvSpPr>
              <p:nvPr/>
            </p:nvSpPr>
            <p:spPr bwMode="auto">
              <a:xfrm>
                <a:off x="2050" y="3812"/>
                <a:ext cx="14" cy="14"/>
              </a:xfrm>
              <a:custGeom>
                <a:avLst/>
                <a:gdLst>
                  <a:gd name="T0" fmla="*/ 14 w 14"/>
                  <a:gd name="T1" fmla="*/ 6 h 14"/>
                  <a:gd name="T2" fmla="*/ 14 w 14"/>
                  <a:gd name="T3" fmla="*/ 6 h 14"/>
                  <a:gd name="T4" fmla="*/ 12 w 14"/>
                  <a:gd name="T5" fmla="*/ 10 h 14"/>
                  <a:gd name="T6" fmla="*/ 8 w 14"/>
                  <a:gd name="T7" fmla="*/ 14 h 14"/>
                  <a:gd name="T8" fmla="*/ 8 w 14"/>
                  <a:gd name="T9" fmla="*/ 14 h 14"/>
                  <a:gd name="T10" fmla="*/ 4 w 14"/>
                  <a:gd name="T11" fmla="*/ 12 h 14"/>
                  <a:gd name="T12" fmla="*/ 0 w 14"/>
                  <a:gd name="T13" fmla="*/ 8 h 14"/>
                  <a:gd name="T14" fmla="*/ 0 w 14"/>
                  <a:gd name="T15" fmla="*/ 8 h 14"/>
                  <a:gd name="T16" fmla="*/ 2 w 14"/>
                  <a:gd name="T17" fmla="*/ 4 h 14"/>
                  <a:gd name="T18" fmla="*/ 6 w 14"/>
                  <a:gd name="T19" fmla="*/ 0 h 14"/>
                  <a:gd name="T20" fmla="*/ 6 w 14"/>
                  <a:gd name="T21" fmla="*/ 0 h 14"/>
                  <a:gd name="T22" fmla="*/ 10 w 14"/>
                  <a:gd name="T23" fmla="*/ 0 h 14"/>
                  <a:gd name="T24" fmla="*/ 14 w 14"/>
                  <a:gd name="T25" fmla="*/ 6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14"/>
                  <a:gd name="T41" fmla="*/ 14 w 14"/>
                  <a:gd name="T42" fmla="*/ 14 h 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14">
                    <a:moveTo>
                      <a:pt x="14" y="6"/>
                    </a:moveTo>
                    <a:lnTo>
                      <a:pt x="14" y="6"/>
                    </a:lnTo>
                    <a:lnTo>
                      <a:pt x="12" y="10"/>
                    </a:lnTo>
                    <a:lnTo>
                      <a:pt x="8" y="14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67" name="Freeform 497"/>
              <p:cNvSpPr>
                <a:spLocks noEditPoints="1"/>
              </p:cNvSpPr>
              <p:nvPr/>
            </p:nvSpPr>
            <p:spPr bwMode="auto">
              <a:xfrm>
                <a:off x="2070" y="4118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6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4 w 16"/>
                  <a:gd name="T35" fmla="*/ 4 h 16"/>
                  <a:gd name="T36" fmla="*/ 12 w 16"/>
                  <a:gd name="T37" fmla="*/ 0 h 16"/>
                  <a:gd name="T38" fmla="*/ 10 w 16"/>
                  <a:gd name="T39" fmla="*/ 0 h 16"/>
                  <a:gd name="T40" fmla="*/ 6 w 16"/>
                  <a:gd name="T41" fmla="*/ 0 h 16"/>
                  <a:gd name="T42" fmla="*/ 14 w 16"/>
                  <a:gd name="T43" fmla="*/ 6 h 16"/>
                  <a:gd name="T44" fmla="*/ 14 w 16"/>
                  <a:gd name="T45" fmla="*/ 6 h 16"/>
                  <a:gd name="T46" fmla="*/ 14 w 16"/>
                  <a:gd name="T47" fmla="*/ 12 h 16"/>
                  <a:gd name="T48" fmla="*/ 10 w 16"/>
                  <a:gd name="T49" fmla="*/ 14 h 16"/>
                  <a:gd name="T50" fmla="*/ 10 w 16"/>
                  <a:gd name="T51" fmla="*/ 14 h 16"/>
                  <a:gd name="T52" fmla="*/ 4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2 w 16"/>
                  <a:gd name="T59" fmla="*/ 4 h 16"/>
                  <a:gd name="T60" fmla="*/ 6 w 16"/>
                  <a:gd name="T61" fmla="*/ 2 h 16"/>
                  <a:gd name="T62" fmla="*/ 6 w 16"/>
                  <a:gd name="T63" fmla="*/ 2 h 16"/>
                  <a:gd name="T64" fmla="*/ 12 w 16"/>
                  <a:gd name="T65" fmla="*/ 2 h 16"/>
                  <a:gd name="T66" fmla="*/ 14 w 16"/>
                  <a:gd name="T67" fmla="*/ 6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4" y="6"/>
                    </a:moveTo>
                    <a:lnTo>
                      <a:pt x="14" y="6"/>
                    </a:lnTo>
                    <a:lnTo>
                      <a:pt x="14" y="12"/>
                    </a:lnTo>
                    <a:lnTo>
                      <a:pt x="10" y="14"/>
                    </a:lnTo>
                    <a:lnTo>
                      <a:pt x="4" y="14"/>
                    </a:lnTo>
                    <a:lnTo>
                      <a:pt x="2" y="10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12" y="2"/>
                    </a:lnTo>
                    <a:lnTo>
                      <a:pt x="14" y="6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68" name="Freeform 498"/>
              <p:cNvSpPr>
                <a:spLocks/>
              </p:cNvSpPr>
              <p:nvPr/>
            </p:nvSpPr>
            <p:spPr bwMode="auto">
              <a:xfrm>
                <a:off x="2070" y="4118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6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4 w 16"/>
                  <a:gd name="T35" fmla="*/ 4 h 16"/>
                  <a:gd name="T36" fmla="*/ 12 w 16"/>
                  <a:gd name="T37" fmla="*/ 0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69" name="Freeform 499"/>
              <p:cNvSpPr>
                <a:spLocks/>
              </p:cNvSpPr>
              <p:nvPr/>
            </p:nvSpPr>
            <p:spPr bwMode="auto">
              <a:xfrm>
                <a:off x="2072" y="4120"/>
                <a:ext cx="12" cy="12"/>
              </a:xfrm>
              <a:custGeom>
                <a:avLst/>
                <a:gdLst>
                  <a:gd name="T0" fmla="*/ 12 w 12"/>
                  <a:gd name="T1" fmla="*/ 4 h 12"/>
                  <a:gd name="T2" fmla="*/ 12 w 12"/>
                  <a:gd name="T3" fmla="*/ 4 h 12"/>
                  <a:gd name="T4" fmla="*/ 12 w 12"/>
                  <a:gd name="T5" fmla="*/ 10 h 12"/>
                  <a:gd name="T6" fmla="*/ 8 w 12"/>
                  <a:gd name="T7" fmla="*/ 12 h 12"/>
                  <a:gd name="T8" fmla="*/ 8 w 12"/>
                  <a:gd name="T9" fmla="*/ 12 h 12"/>
                  <a:gd name="T10" fmla="*/ 2 w 12"/>
                  <a:gd name="T11" fmla="*/ 12 h 12"/>
                  <a:gd name="T12" fmla="*/ 0 w 12"/>
                  <a:gd name="T13" fmla="*/ 8 h 12"/>
                  <a:gd name="T14" fmla="*/ 0 w 12"/>
                  <a:gd name="T15" fmla="*/ 8 h 12"/>
                  <a:gd name="T16" fmla="*/ 0 w 12"/>
                  <a:gd name="T17" fmla="*/ 2 h 12"/>
                  <a:gd name="T18" fmla="*/ 4 w 12"/>
                  <a:gd name="T19" fmla="*/ 0 h 12"/>
                  <a:gd name="T20" fmla="*/ 4 w 12"/>
                  <a:gd name="T21" fmla="*/ 0 h 12"/>
                  <a:gd name="T22" fmla="*/ 10 w 12"/>
                  <a:gd name="T23" fmla="*/ 0 h 12"/>
                  <a:gd name="T24" fmla="*/ 12 w 12"/>
                  <a:gd name="T25" fmla="*/ 4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2"/>
                  <a:gd name="T41" fmla="*/ 12 w 12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2">
                    <a:moveTo>
                      <a:pt x="12" y="4"/>
                    </a:moveTo>
                    <a:lnTo>
                      <a:pt x="12" y="4"/>
                    </a:lnTo>
                    <a:lnTo>
                      <a:pt x="12" y="10"/>
                    </a:lnTo>
                    <a:lnTo>
                      <a:pt x="8" y="12"/>
                    </a:lnTo>
                    <a:lnTo>
                      <a:pt x="2" y="12"/>
                    </a:lnTo>
                    <a:lnTo>
                      <a:pt x="0" y="8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10" y="0"/>
                    </a:lnTo>
                    <a:lnTo>
                      <a:pt x="12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70" name="Freeform 500"/>
              <p:cNvSpPr>
                <a:spLocks/>
              </p:cNvSpPr>
              <p:nvPr/>
            </p:nvSpPr>
            <p:spPr bwMode="auto">
              <a:xfrm>
                <a:off x="2418" y="3798"/>
                <a:ext cx="98" cy="154"/>
              </a:xfrm>
              <a:custGeom>
                <a:avLst/>
                <a:gdLst>
                  <a:gd name="T0" fmla="*/ 48 w 98"/>
                  <a:gd name="T1" fmla="*/ 0 h 154"/>
                  <a:gd name="T2" fmla="*/ 48 w 98"/>
                  <a:gd name="T3" fmla="*/ 0 h 154"/>
                  <a:gd name="T4" fmla="*/ 58 w 98"/>
                  <a:gd name="T5" fmla="*/ 4 h 154"/>
                  <a:gd name="T6" fmla="*/ 76 w 98"/>
                  <a:gd name="T7" fmla="*/ 14 h 154"/>
                  <a:gd name="T8" fmla="*/ 86 w 98"/>
                  <a:gd name="T9" fmla="*/ 20 h 154"/>
                  <a:gd name="T10" fmla="*/ 92 w 98"/>
                  <a:gd name="T11" fmla="*/ 30 h 154"/>
                  <a:gd name="T12" fmla="*/ 98 w 98"/>
                  <a:gd name="T13" fmla="*/ 40 h 154"/>
                  <a:gd name="T14" fmla="*/ 98 w 98"/>
                  <a:gd name="T15" fmla="*/ 46 h 154"/>
                  <a:gd name="T16" fmla="*/ 96 w 98"/>
                  <a:gd name="T17" fmla="*/ 52 h 154"/>
                  <a:gd name="T18" fmla="*/ 86 w 98"/>
                  <a:gd name="T19" fmla="*/ 86 h 154"/>
                  <a:gd name="T20" fmla="*/ 86 w 98"/>
                  <a:gd name="T21" fmla="*/ 86 h 154"/>
                  <a:gd name="T22" fmla="*/ 90 w 98"/>
                  <a:gd name="T23" fmla="*/ 92 h 154"/>
                  <a:gd name="T24" fmla="*/ 94 w 98"/>
                  <a:gd name="T25" fmla="*/ 106 h 154"/>
                  <a:gd name="T26" fmla="*/ 96 w 98"/>
                  <a:gd name="T27" fmla="*/ 114 h 154"/>
                  <a:gd name="T28" fmla="*/ 94 w 98"/>
                  <a:gd name="T29" fmla="*/ 124 h 154"/>
                  <a:gd name="T30" fmla="*/ 92 w 98"/>
                  <a:gd name="T31" fmla="*/ 130 h 154"/>
                  <a:gd name="T32" fmla="*/ 86 w 98"/>
                  <a:gd name="T33" fmla="*/ 136 h 154"/>
                  <a:gd name="T34" fmla="*/ 86 w 98"/>
                  <a:gd name="T35" fmla="*/ 136 h 154"/>
                  <a:gd name="T36" fmla="*/ 66 w 98"/>
                  <a:gd name="T37" fmla="*/ 146 h 154"/>
                  <a:gd name="T38" fmla="*/ 54 w 98"/>
                  <a:gd name="T39" fmla="*/ 150 h 154"/>
                  <a:gd name="T40" fmla="*/ 42 w 98"/>
                  <a:gd name="T41" fmla="*/ 154 h 154"/>
                  <a:gd name="T42" fmla="*/ 30 w 98"/>
                  <a:gd name="T43" fmla="*/ 154 h 154"/>
                  <a:gd name="T44" fmla="*/ 18 w 98"/>
                  <a:gd name="T45" fmla="*/ 152 h 154"/>
                  <a:gd name="T46" fmla="*/ 14 w 98"/>
                  <a:gd name="T47" fmla="*/ 150 h 154"/>
                  <a:gd name="T48" fmla="*/ 10 w 98"/>
                  <a:gd name="T49" fmla="*/ 146 h 154"/>
                  <a:gd name="T50" fmla="*/ 6 w 98"/>
                  <a:gd name="T51" fmla="*/ 142 h 154"/>
                  <a:gd name="T52" fmla="*/ 2 w 98"/>
                  <a:gd name="T53" fmla="*/ 136 h 154"/>
                  <a:gd name="T54" fmla="*/ 2 w 98"/>
                  <a:gd name="T55" fmla="*/ 136 h 154"/>
                  <a:gd name="T56" fmla="*/ 2 w 98"/>
                  <a:gd name="T57" fmla="*/ 128 h 154"/>
                  <a:gd name="T58" fmla="*/ 0 w 98"/>
                  <a:gd name="T59" fmla="*/ 120 h 154"/>
                  <a:gd name="T60" fmla="*/ 4 w 98"/>
                  <a:gd name="T61" fmla="*/ 100 h 154"/>
                  <a:gd name="T62" fmla="*/ 12 w 98"/>
                  <a:gd name="T63" fmla="*/ 78 h 154"/>
                  <a:gd name="T64" fmla="*/ 20 w 98"/>
                  <a:gd name="T65" fmla="*/ 56 h 154"/>
                  <a:gd name="T66" fmla="*/ 40 w 98"/>
                  <a:gd name="T67" fmla="*/ 16 h 154"/>
                  <a:gd name="T68" fmla="*/ 48 w 98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"/>
                  <a:gd name="T106" fmla="*/ 0 h 154"/>
                  <a:gd name="T107" fmla="*/ 98 w 98"/>
                  <a:gd name="T108" fmla="*/ 154 h 1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" h="154">
                    <a:moveTo>
                      <a:pt x="48" y="0"/>
                    </a:moveTo>
                    <a:lnTo>
                      <a:pt x="48" y="0"/>
                    </a:lnTo>
                    <a:lnTo>
                      <a:pt x="58" y="4"/>
                    </a:lnTo>
                    <a:lnTo>
                      <a:pt x="76" y="14"/>
                    </a:lnTo>
                    <a:lnTo>
                      <a:pt x="86" y="20"/>
                    </a:lnTo>
                    <a:lnTo>
                      <a:pt x="92" y="30"/>
                    </a:lnTo>
                    <a:lnTo>
                      <a:pt x="98" y="40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86" y="86"/>
                    </a:lnTo>
                    <a:lnTo>
                      <a:pt x="90" y="92"/>
                    </a:lnTo>
                    <a:lnTo>
                      <a:pt x="94" y="106"/>
                    </a:lnTo>
                    <a:lnTo>
                      <a:pt x="96" y="114"/>
                    </a:lnTo>
                    <a:lnTo>
                      <a:pt x="94" y="124"/>
                    </a:lnTo>
                    <a:lnTo>
                      <a:pt x="92" y="130"/>
                    </a:lnTo>
                    <a:lnTo>
                      <a:pt x="86" y="136"/>
                    </a:lnTo>
                    <a:lnTo>
                      <a:pt x="66" y="146"/>
                    </a:lnTo>
                    <a:lnTo>
                      <a:pt x="54" y="150"/>
                    </a:lnTo>
                    <a:lnTo>
                      <a:pt x="42" y="154"/>
                    </a:lnTo>
                    <a:lnTo>
                      <a:pt x="30" y="154"/>
                    </a:lnTo>
                    <a:lnTo>
                      <a:pt x="18" y="152"/>
                    </a:lnTo>
                    <a:lnTo>
                      <a:pt x="14" y="150"/>
                    </a:lnTo>
                    <a:lnTo>
                      <a:pt x="10" y="146"/>
                    </a:lnTo>
                    <a:lnTo>
                      <a:pt x="6" y="142"/>
                    </a:lnTo>
                    <a:lnTo>
                      <a:pt x="2" y="136"/>
                    </a:lnTo>
                    <a:lnTo>
                      <a:pt x="2" y="128"/>
                    </a:lnTo>
                    <a:lnTo>
                      <a:pt x="0" y="120"/>
                    </a:lnTo>
                    <a:lnTo>
                      <a:pt x="4" y="100"/>
                    </a:lnTo>
                    <a:lnTo>
                      <a:pt x="12" y="78"/>
                    </a:lnTo>
                    <a:lnTo>
                      <a:pt x="20" y="56"/>
                    </a:lnTo>
                    <a:lnTo>
                      <a:pt x="40" y="16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EB9E5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71" name="Freeform 501"/>
              <p:cNvSpPr>
                <a:spLocks/>
              </p:cNvSpPr>
              <p:nvPr/>
            </p:nvSpPr>
            <p:spPr bwMode="auto">
              <a:xfrm>
                <a:off x="2418" y="3798"/>
                <a:ext cx="98" cy="154"/>
              </a:xfrm>
              <a:custGeom>
                <a:avLst/>
                <a:gdLst>
                  <a:gd name="T0" fmla="*/ 48 w 98"/>
                  <a:gd name="T1" fmla="*/ 0 h 154"/>
                  <a:gd name="T2" fmla="*/ 48 w 98"/>
                  <a:gd name="T3" fmla="*/ 0 h 154"/>
                  <a:gd name="T4" fmla="*/ 58 w 98"/>
                  <a:gd name="T5" fmla="*/ 4 h 154"/>
                  <a:gd name="T6" fmla="*/ 76 w 98"/>
                  <a:gd name="T7" fmla="*/ 14 h 154"/>
                  <a:gd name="T8" fmla="*/ 86 w 98"/>
                  <a:gd name="T9" fmla="*/ 20 h 154"/>
                  <a:gd name="T10" fmla="*/ 92 w 98"/>
                  <a:gd name="T11" fmla="*/ 30 h 154"/>
                  <a:gd name="T12" fmla="*/ 98 w 98"/>
                  <a:gd name="T13" fmla="*/ 40 h 154"/>
                  <a:gd name="T14" fmla="*/ 98 w 98"/>
                  <a:gd name="T15" fmla="*/ 46 h 154"/>
                  <a:gd name="T16" fmla="*/ 96 w 98"/>
                  <a:gd name="T17" fmla="*/ 52 h 154"/>
                  <a:gd name="T18" fmla="*/ 86 w 98"/>
                  <a:gd name="T19" fmla="*/ 86 h 154"/>
                  <a:gd name="T20" fmla="*/ 86 w 98"/>
                  <a:gd name="T21" fmla="*/ 86 h 154"/>
                  <a:gd name="T22" fmla="*/ 90 w 98"/>
                  <a:gd name="T23" fmla="*/ 92 h 154"/>
                  <a:gd name="T24" fmla="*/ 94 w 98"/>
                  <a:gd name="T25" fmla="*/ 106 h 154"/>
                  <a:gd name="T26" fmla="*/ 96 w 98"/>
                  <a:gd name="T27" fmla="*/ 114 h 154"/>
                  <a:gd name="T28" fmla="*/ 94 w 98"/>
                  <a:gd name="T29" fmla="*/ 124 h 154"/>
                  <a:gd name="T30" fmla="*/ 92 w 98"/>
                  <a:gd name="T31" fmla="*/ 130 h 154"/>
                  <a:gd name="T32" fmla="*/ 86 w 98"/>
                  <a:gd name="T33" fmla="*/ 136 h 154"/>
                  <a:gd name="T34" fmla="*/ 86 w 98"/>
                  <a:gd name="T35" fmla="*/ 136 h 154"/>
                  <a:gd name="T36" fmla="*/ 66 w 98"/>
                  <a:gd name="T37" fmla="*/ 146 h 154"/>
                  <a:gd name="T38" fmla="*/ 54 w 98"/>
                  <a:gd name="T39" fmla="*/ 150 h 154"/>
                  <a:gd name="T40" fmla="*/ 42 w 98"/>
                  <a:gd name="T41" fmla="*/ 154 h 154"/>
                  <a:gd name="T42" fmla="*/ 30 w 98"/>
                  <a:gd name="T43" fmla="*/ 154 h 154"/>
                  <a:gd name="T44" fmla="*/ 18 w 98"/>
                  <a:gd name="T45" fmla="*/ 152 h 154"/>
                  <a:gd name="T46" fmla="*/ 14 w 98"/>
                  <a:gd name="T47" fmla="*/ 150 h 154"/>
                  <a:gd name="T48" fmla="*/ 10 w 98"/>
                  <a:gd name="T49" fmla="*/ 146 h 154"/>
                  <a:gd name="T50" fmla="*/ 6 w 98"/>
                  <a:gd name="T51" fmla="*/ 142 h 154"/>
                  <a:gd name="T52" fmla="*/ 2 w 98"/>
                  <a:gd name="T53" fmla="*/ 136 h 154"/>
                  <a:gd name="T54" fmla="*/ 2 w 98"/>
                  <a:gd name="T55" fmla="*/ 136 h 154"/>
                  <a:gd name="T56" fmla="*/ 2 w 98"/>
                  <a:gd name="T57" fmla="*/ 128 h 154"/>
                  <a:gd name="T58" fmla="*/ 0 w 98"/>
                  <a:gd name="T59" fmla="*/ 120 h 154"/>
                  <a:gd name="T60" fmla="*/ 4 w 98"/>
                  <a:gd name="T61" fmla="*/ 100 h 154"/>
                  <a:gd name="T62" fmla="*/ 12 w 98"/>
                  <a:gd name="T63" fmla="*/ 78 h 154"/>
                  <a:gd name="T64" fmla="*/ 20 w 98"/>
                  <a:gd name="T65" fmla="*/ 56 h 154"/>
                  <a:gd name="T66" fmla="*/ 40 w 98"/>
                  <a:gd name="T67" fmla="*/ 16 h 154"/>
                  <a:gd name="T68" fmla="*/ 48 w 98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"/>
                  <a:gd name="T106" fmla="*/ 0 h 154"/>
                  <a:gd name="T107" fmla="*/ 98 w 98"/>
                  <a:gd name="T108" fmla="*/ 154 h 1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" h="154">
                    <a:moveTo>
                      <a:pt x="48" y="0"/>
                    </a:moveTo>
                    <a:lnTo>
                      <a:pt x="48" y="0"/>
                    </a:lnTo>
                    <a:lnTo>
                      <a:pt x="58" y="4"/>
                    </a:lnTo>
                    <a:lnTo>
                      <a:pt x="76" y="14"/>
                    </a:lnTo>
                    <a:lnTo>
                      <a:pt x="86" y="20"/>
                    </a:lnTo>
                    <a:lnTo>
                      <a:pt x="92" y="30"/>
                    </a:lnTo>
                    <a:lnTo>
                      <a:pt x="98" y="40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86" y="86"/>
                    </a:lnTo>
                    <a:lnTo>
                      <a:pt x="90" y="92"/>
                    </a:lnTo>
                    <a:lnTo>
                      <a:pt x="94" y="106"/>
                    </a:lnTo>
                    <a:lnTo>
                      <a:pt x="96" y="114"/>
                    </a:lnTo>
                    <a:lnTo>
                      <a:pt x="94" y="124"/>
                    </a:lnTo>
                    <a:lnTo>
                      <a:pt x="92" y="130"/>
                    </a:lnTo>
                    <a:lnTo>
                      <a:pt x="86" y="136"/>
                    </a:lnTo>
                    <a:lnTo>
                      <a:pt x="66" y="146"/>
                    </a:lnTo>
                    <a:lnTo>
                      <a:pt x="54" y="150"/>
                    </a:lnTo>
                    <a:lnTo>
                      <a:pt x="42" y="154"/>
                    </a:lnTo>
                    <a:lnTo>
                      <a:pt x="30" y="154"/>
                    </a:lnTo>
                    <a:lnTo>
                      <a:pt x="18" y="152"/>
                    </a:lnTo>
                    <a:lnTo>
                      <a:pt x="14" y="150"/>
                    </a:lnTo>
                    <a:lnTo>
                      <a:pt x="10" y="146"/>
                    </a:lnTo>
                    <a:lnTo>
                      <a:pt x="6" y="142"/>
                    </a:lnTo>
                    <a:lnTo>
                      <a:pt x="2" y="136"/>
                    </a:lnTo>
                    <a:lnTo>
                      <a:pt x="2" y="128"/>
                    </a:lnTo>
                    <a:lnTo>
                      <a:pt x="0" y="120"/>
                    </a:lnTo>
                    <a:lnTo>
                      <a:pt x="4" y="100"/>
                    </a:lnTo>
                    <a:lnTo>
                      <a:pt x="12" y="78"/>
                    </a:lnTo>
                    <a:lnTo>
                      <a:pt x="20" y="56"/>
                    </a:lnTo>
                    <a:lnTo>
                      <a:pt x="40" y="16"/>
                    </a:lnTo>
                    <a:lnTo>
                      <a:pt x="48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72" name="Freeform 502"/>
              <p:cNvSpPr>
                <a:spLocks/>
              </p:cNvSpPr>
              <p:nvPr/>
            </p:nvSpPr>
            <p:spPr bwMode="auto">
              <a:xfrm>
                <a:off x="2144" y="3618"/>
                <a:ext cx="392" cy="530"/>
              </a:xfrm>
              <a:custGeom>
                <a:avLst/>
                <a:gdLst>
                  <a:gd name="T0" fmla="*/ 312 w 392"/>
                  <a:gd name="T1" fmla="*/ 470 h 530"/>
                  <a:gd name="T2" fmla="*/ 312 w 392"/>
                  <a:gd name="T3" fmla="*/ 470 h 530"/>
                  <a:gd name="T4" fmla="*/ 308 w 392"/>
                  <a:gd name="T5" fmla="*/ 482 h 530"/>
                  <a:gd name="T6" fmla="*/ 302 w 392"/>
                  <a:gd name="T7" fmla="*/ 492 h 530"/>
                  <a:gd name="T8" fmla="*/ 294 w 392"/>
                  <a:gd name="T9" fmla="*/ 500 h 530"/>
                  <a:gd name="T10" fmla="*/ 288 w 392"/>
                  <a:gd name="T11" fmla="*/ 502 h 530"/>
                  <a:gd name="T12" fmla="*/ 284 w 392"/>
                  <a:gd name="T13" fmla="*/ 502 h 530"/>
                  <a:gd name="T14" fmla="*/ 16 w 392"/>
                  <a:gd name="T15" fmla="*/ 530 h 530"/>
                  <a:gd name="T16" fmla="*/ 16 w 392"/>
                  <a:gd name="T17" fmla="*/ 530 h 530"/>
                  <a:gd name="T18" fmla="*/ 8 w 392"/>
                  <a:gd name="T19" fmla="*/ 528 h 530"/>
                  <a:gd name="T20" fmla="*/ 4 w 392"/>
                  <a:gd name="T21" fmla="*/ 522 h 530"/>
                  <a:gd name="T22" fmla="*/ 0 w 392"/>
                  <a:gd name="T23" fmla="*/ 514 h 530"/>
                  <a:gd name="T24" fmla="*/ 0 w 392"/>
                  <a:gd name="T25" fmla="*/ 506 h 530"/>
                  <a:gd name="T26" fmla="*/ 84 w 392"/>
                  <a:gd name="T27" fmla="*/ 38 h 530"/>
                  <a:gd name="T28" fmla="*/ 84 w 392"/>
                  <a:gd name="T29" fmla="*/ 38 h 530"/>
                  <a:gd name="T30" fmla="*/ 86 w 392"/>
                  <a:gd name="T31" fmla="*/ 28 h 530"/>
                  <a:gd name="T32" fmla="*/ 92 w 392"/>
                  <a:gd name="T33" fmla="*/ 20 h 530"/>
                  <a:gd name="T34" fmla="*/ 100 w 392"/>
                  <a:gd name="T35" fmla="*/ 14 h 530"/>
                  <a:gd name="T36" fmla="*/ 108 w 392"/>
                  <a:gd name="T37" fmla="*/ 12 h 530"/>
                  <a:gd name="T38" fmla="*/ 376 w 392"/>
                  <a:gd name="T39" fmla="*/ 0 h 530"/>
                  <a:gd name="T40" fmla="*/ 376 w 392"/>
                  <a:gd name="T41" fmla="*/ 0 h 530"/>
                  <a:gd name="T42" fmla="*/ 384 w 392"/>
                  <a:gd name="T43" fmla="*/ 2 h 530"/>
                  <a:gd name="T44" fmla="*/ 390 w 392"/>
                  <a:gd name="T45" fmla="*/ 6 h 530"/>
                  <a:gd name="T46" fmla="*/ 392 w 392"/>
                  <a:gd name="T47" fmla="*/ 14 h 530"/>
                  <a:gd name="T48" fmla="*/ 392 w 392"/>
                  <a:gd name="T49" fmla="*/ 24 h 530"/>
                  <a:gd name="T50" fmla="*/ 312 w 392"/>
                  <a:gd name="T51" fmla="*/ 470 h 53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2"/>
                  <a:gd name="T79" fmla="*/ 0 h 530"/>
                  <a:gd name="T80" fmla="*/ 392 w 392"/>
                  <a:gd name="T81" fmla="*/ 530 h 53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2" h="530">
                    <a:moveTo>
                      <a:pt x="312" y="470"/>
                    </a:moveTo>
                    <a:lnTo>
                      <a:pt x="312" y="470"/>
                    </a:lnTo>
                    <a:lnTo>
                      <a:pt x="308" y="482"/>
                    </a:lnTo>
                    <a:lnTo>
                      <a:pt x="302" y="492"/>
                    </a:lnTo>
                    <a:lnTo>
                      <a:pt x="294" y="500"/>
                    </a:lnTo>
                    <a:lnTo>
                      <a:pt x="288" y="502"/>
                    </a:lnTo>
                    <a:lnTo>
                      <a:pt x="284" y="502"/>
                    </a:lnTo>
                    <a:lnTo>
                      <a:pt x="16" y="530"/>
                    </a:lnTo>
                    <a:lnTo>
                      <a:pt x="8" y="528"/>
                    </a:lnTo>
                    <a:lnTo>
                      <a:pt x="4" y="522"/>
                    </a:lnTo>
                    <a:lnTo>
                      <a:pt x="0" y="514"/>
                    </a:lnTo>
                    <a:lnTo>
                      <a:pt x="0" y="506"/>
                    </a:lnTo>
                    <a:lnTo>
                      <a:pt x="84" y="38"/>
                    </a:lnTo>
                    <a:lnTo>
                      <a:pt x="86" y="28"/>
                    </a:lnTo>
                    <a:lnTo>
                      <a:pt x="92" y="20"/>
                    </a:lnTo>
                    <a:lnTo>
                      <a:pt x="100" y="14"/>
                    </a:lnTo>
                    <a:lnTo>
                      <a:pt x="108" y="12"/>
                    </a:lnTo>
                    <a:lnTo>
                      <a:pt x="376" y="0"/>
                    </a:lnTo>
                    <a:lnTo>
                      <a:pt x="384" y="2"/>
                    </a:lnTo>
                    <a:lnTo>
                      <a:pt x="390" y="6"/>
                    </a:lnTo>
                    <a:lnTo>
                      <a:pt x="392" y="14"/>
                    </a:lnTo>
                    <a:lnTo>
                      <a:pt x="392" y="24"/>
                    </a:lnTo>
                    <a:lnTo>
                      <a:pt x="312" y="470"/>
                    </a:lnTo>
                    <a:close/>
                  </a:path>
                </a:pathLst>
              </a:custGeom>
              <a:solidFill>
                <a:srgbClr val="A06B4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73" name="Freeform 503"/>
              <p:cNvSpPr>
                <a:spLocks/>
              </p:cNvSpPr>
              <p:nvPr/>
            </p:nvSpPr>
            <p:spPr bwMode="auto">
              <a:xfrm>
                <a:off x="2156" y="3616"/>
                <a:ext cx="392" cy="528"/>
              </a:xfrm>
              <a:custGeom>
                <a:avLst/>
                <a:gdLst>
                  <a:gd name="T0" fmla="*/ 310 w 392"/>
                  <a:gd name="T1" fmla="*/ 470 h 528"/>
                  <a:gd name="T2" fmla="*/ 310 w 392"/>
                  <a:gd name="T3" fmla="*/ 470 h 528"/>
                  <a:gd name="T4" fmla="*/ 308 w 392"/>
                  <a:gd name="T5" fmla="*/ 480 h 528"/>
                  <a:gd name="T6" fmla="*/ 300 w 392"/>
                  <a:gd name="T7" fmla="*/ 492 h 528"/>
                  <a:gd name="T8" fmla="*/ 292 w 392"/>
                  <a:gd name="T9" fmla="*/ 500 h 528"/>
                  <a:gd name="T10" fmla="*/ 288 w 392"/>
                  <a:gd name="T11" fmla="*/ 502 h 528"/>
                  <a:gd name="T12" fmla="*/ 284 w 392"/>
                  <a:gd name="T13" fmla="*/ 502 h 528"/>
                  <a:gd name="T14" fmla="*/ 16 w 392"/>
                  <a:gd name="T15" fmla="*/ 528 h 528"/>
                  <a:gd name="T16" fmla="*/ 16 w 392"/>
                  <a:gd name="T17" fmla="*/ 528 h 528"/>
                  <a:gd name="T18" fmla="*/ 8 w 392"/>
                  <a:gd name="T19" fmla="*/ 528 h 528"/>
                  <a:gd name="T20" fmla="*/ 2 w 392"/>
                  <a:gd name="T21" fmla="*/ 522 h 528"/>
                  <a:gd name="T22" fmla="*/ 0 w 392"/>
                  <a:gd name="T23" fmla="*/ 514 h 528"/>
                  <a:gd name="T24" fmla="*/ 0 w 392"/>
                  <a:gd name="T25" fmla="*/ 504 h 528"/>
                  <a:gd name="T26" fmla="*/ 82 w 392"/>
                  <a:gd name="T27" fmla="*/ 36 h 528"/>
                  <a:gd name="T28" fmla="*/ 82 w 392"/>
                  <a:gd name="T29" fmla="*/ 36 h 528"/>
                  <a:gd name="T30" fmla="*/ 86 w 392"/>
                  <a:gd name="T31" fmla="*/ 28 h 528"/>
                  <a:gd name="T32" fmla="*/ 92 w 392"/>
                  <a:gd name="T33" fmla="*/ 18 h 528"/>
                  <a:gd name="T34" fmla="*/ 98 w 392"/>
                  <a:gd name="T35" fmla="*/ 14 h 528"/>
                  <a:gd name="T36" fmla="*/ 106 w 392"/>
                  <a:gd name="T37" fmla="*/ 12 h 528"/>
                  <a:gd name="T38" fmla="*/ 376 w 392"/>
                  <a:gd name="T39" fmla="*/ 0 h 528"/>
                  <a:gd name="T40" fmla="*/ 376 w 392"/>
                  <a:gd name="T41" fmla="*/ 0 h 528"/>
                  <a:gd name="T42" fmla="*/ 382 w 392"/>
                  <a:gd name="T43" fmla="*/ 0 h 528"/>
                  <a:gd name="T44" fmla="*/ 388 w 392"/>
                  <a:gd name="T45" fmla="*/ 6 h 528"/>
                  <a:gd name="T46" fmla="*/ 392 w 392"/>
                  <a:gd name="T47" fmla="*/ 14 h 528"/>
                  <a:gd name="T48" fmla="*/ 392 w 392"/>
                  <a:gd name="T49" fmla="*/ 24 h 528"/>
                  <a:gd name="T50" fmla="*/ 310 w 392"/>
                  <a:gd name="T51" fmla="*/ 470 h 5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2"/>
                  <a:gd name="T79" fmla="*/ 0 h 528"/>
                  <a:gd name="T80" fmla="*/ 392 w 392"/>
                  <a:gd name="T81" fmla="*/ 528 h 52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2" h="528">
                    <a:moveTo>
                      <a:pt x="310" y="470"/>
                    </a:moveTo>
                    <a:lnTo>
                      <a:pt x="310" y="470"/>
                    </a:lnTo>
                    <a:lnTo>
                      <a:pt x="308" y="480"/>
                    </a:lnTo>
                    <a:lnTo>
                      <a:pt x="300" y="492"/>
                    </a:lnTo>
                    <a:lnTo>
                      <a:pt x="292" y="500"/>
                    </a:lnTo>
                    <a:lnTo>
                      <a:pt x="288" y="502"/>
                    </a:lnTo>
                    <a:lnTo>
                      <a:pt x="284" y="502"/>
                    </a:lnTo>
                    <a:lnTo>
                      <a:pt x="16" y="528"/>
                    </a:lnTo>
                    <a:lnTo>
                      <a:pt x="8" y="528"/>
                    </a:lnTo>
                    <a:lnTo>
                      <a:pt x="2" y="522"/>
                    </a:lnTo>
                    <a:lnTo>
                      <a:pt x="0" y="514"/>
                    </a:lnTo>
                    <a:lnTo>
                      <a:pt x="0" y="504"/>
                    </a:lnTo>
                    <a:lnTo>
                      <a:pt x="82" y="36"/>
                    </a:lnTo>
                    <a:lnTo>
                      <a:pt x="86" y="28"/>
                    </a:lnTo>
                    <a:lnTo>
                      <a:pt x="92" y="18"/>
                    </a:lnTo>
                    <a:lnTo>
                      <a:pt x="98" y="14"/>
                    </a:lnTo>
                    <a:lnTo>
                      <a:pt x="106" y="12"/>
                    </a:lnTo>
                    <a:lnTo>
                      <a:pt x="376" y="0"/>
                    </a:lnTo>
                    <a:lnTo>
                      <a:pt x="382" y="0"/>
                    </a:lnTo>
                    <a:lnTo>
                      <a:pt x="388" y="6"/>
                    </a:lnTo>
                    <a:lnTo>
                      <a:pt x="392" y="14"/>
                    </a:lnTo>
                    <a:lnTo>
                      <a:pt x="392" y="24"/>
                    </a:lnTo>
                    <a:lnTo>
                      <a:pt x="310" y="470"/>
                    </a:lnTo>
                    <a:close/>
                  </a:path>
                </a:pathLst>
              </a:custGeom>
              <a:solidFill>
                <a:srgbClr val="8045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74" name="Freeform 504"/>
              <p:cNvSpPr>
                <a:spLocks noEditPoints="1"/>
              </p:cNvSpPr>
              <p:nvPr/>
            </p:nvSpPr>
            <p:spPr bwMode="auto">
              <a:xfrm>
                <a:off x="2394" y="3596"/>
                <a:ext cx="12" cy="14"/>
              </a:xfrm>
              <a:custGeom>
                <a:avLst/>
                <a:gdLst>
                  <a:gd name="T0" fmla="*/ 4 w 12"/>
                  <a:gd name="T1" fmla="*/ 0 h 14"/>
                  <a:gd name="T2" fmla="*/ 4 w 12"/>
                  <a:gd name="T3" fmla="*/ 0 h 14"/>
                  <a:gd name="T4" fmla="*/ 0 w 12"/>
                  <a:gd name="T5" fmla="*/ 4 h 14"/>
                  <a:gd name="T6" fmla="*/ 0 w 12"/>
                  <a:gd name="T7" fmla="*/ 8 h 14"/>
                  <a:gd name="T8" fmla="*/ 0 w 12"/>
                  <a:gd name="T9" fmla="*/ 8 h 14"/>
                  <a:gd name="T10" fmla="*/ 2 w 12"/>
                  <a:gd name="T11" fmla="*/ 12 h 14"/>
                  <a:gd name="T12" fmla="*/ 8 w 12"/>
                  <a:gd name="T13" fmla="*/ 14 h 14"/>
                  <a:gd name="T14" fmla="*/ 8 w 12"/>
                  <a:gd name="T15" fmla="*/ 14 h 14"/>
                  <a:gd name="T16" fmla="*/ 12 w 12"/>
                  <a:gd name="T17" fmla="*/ 10 h 14"/>
                  <a:gd name="T18" fmla="*/ 12 w 12"/>
                  <a:gd name="T19" fmla="*/ 6 h 14"/>
                  <a:gd name="T20" fmla="*/ 12 w 12"/>
                  <a:gd name="T21" fmla="*/ 6 h 14"/>
                  <a:gd name="T22" fmla="*/ 10 w 12"/>
                  <a:gd name="T23" fmla="*/ 0 h 14"/>
                  <a:gd name="T24" fmla="*/ 4 w 12"/>
                  <a:gd name="T25" fmla="*/ 0 h 14"/>
                  <a:gd name="T26" fmla="*/ 10 w 12"/>
                  <a:gd name="T27" fmla="*/ 6 h 14"/>
                  <a:gd name="T28" fmla="*/ 10 w 12"/>
                  <a:gd name="T29" fmla="*/ 6 h 14"/>
                  <a:gd name="T30" fmla="*/ 10 w 12"/>
                  <a:gd name="T31" fmla="*/ 8 h 14"/>
                  <a:gd name="T32" fmla="*/ 8 w 12"/>
                  <a:gd name="T33" fmla="*/ 10 h 14"/>
                  <a:gd name="T34" fmla="*/ 8 w 12"/>
                  <a:gd name="T35" fmla="*/ 10 h 14"/>
                  <a:gd name="T36" fmla="*/ 4 w 12"/>
                  <a:gd name="T37" fmla="*/ 10 h 14"/>
                  <a:gd name="T38" fmla="*/ 2 w 12"/>
                  <a:gd name="T39" fmla="*/ 8 h 14"/>
                  <a:gd name="T40" fmla="*/ 2 w 12"/>
                  <a:gd name="T41" fmla="*/ 8 h 14"/>
                  <a:gd name="T42" fmla="*/ 4 w 12"/>
                  <a:gd name="T43" fmla="*/ 4 h 14"/>
                  <a:gd name="T44" fmla="*/ 6 w 12"/>
                  <a:gd name="T45" fmla="*/ 4 h 14"/>
                  <a:gd name="T46" fmla="*/ 6 w 12"/>
                  <a:gd name="T47" fmla="*/ 4 h 14"/>
                  <a:gd name="T48" fmla="*/ 8 w 12"/>
                  <a:gd name="T49" fmla="*/ 4 h 14"/>
                  <a:gd name="T50" fmla="*/ 10 w 12"/>
                  <a:gd name="T51" fmla="*/ 6 h 1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2"/>
                  <a:gd name="T79" fmla="*/ 0 h 14"/>
                  <a:gd name="T80" fmla="*/ 12 w 12"/>
                  <a:gd name="T81" fmla="*/ 14 h 1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8" y="14"/>
                    </a:lnTo>
                    <a:lnTo>
                      <a:pt x="12" y="10"/>
                    </a:lnTo>
                    <a:lnTo>
                      <a:pt x="12" y="6"/>
                    </a:lnTo>
                    <a:lnTo>
                      <a:pt x="10" y="0"/>
                    </a:lnTo>
                    <a:lnTo>
                      <a:pt x="4" y="0"/>
                    </a:lnTo>
                    <a:close/>
                    <a:moveTo>
                      <a:pt x="10" y="6"/>
                    </a:moveTo>
                    <a:lnTo>
                      <a:pt x="10" y="6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4" y="10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85858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75" name="Freeform 505"/>
              <p:cNvSpPr>
                <a:spLocks/>
              </p:cNvSpPr>
              <p:nvPr/>
            </p:nvSpPr>
            <p:spPr bwMode="auto">
              <a:xfrm>
                <a:off x="2394" y="3596"/>
                <a:ext cx="12" cy="14"/>
              </a:xfrm>
              <a:custGeom>
                <a:avLst/>
                <a:gdLst>
                  <a:gd name="T0" fmla="*/ 4 w 12"/>
                  <a:gd name="T1" fmla="*/ 0 h 14"/>
                  <a:gd name="T2" fmla="*/ 4 w 12"/>
                  <a:gd name="T3" fmla="*/ 0 h 14"/>
                  <a:gd name="T4" fmla="*/ 0 w 12"/>
                  <a:gd name="T5" fmla="*/ 4 h 14"/>
                  <a:gd name="T6" fmla="*/ 0 w 12"/>
                  <a:gd name="T7" fmla="*/ 8 h 14"/>
                  <a:gd name="T8" fmla="*/ 0 w 12"/>
                  <a:gd name="T9" fmla="*/ 8 h 14"/>
                  <a:gd name="T10" fmla="*/ 2 w 12"/>
                  <a:gd name="T11" fmla="*/ 12 h 14"/>
                  <a:gd name="T12" fmla="*/ 8 w 12"/>
                  <a:gd name="T13" fmla="*/ 14 h 14"/>
                  <a:gd name="T14" fmla="*/ 8 w 12"/>
                  <a:gd name="T15" fmla="*/ 14 h 14"/>
                  <a:gd name="T16" fmla="*/ 12 w 12"/>
                  <a:gd name="T17" fmla="*/ 10 h 14"/>
                  <a:gd name="T18" fmla="*/ 12 w 12"/>
                  <a:gd name="T19" fmla="*/ 6 h 14"/>
                  <a:gd name="T20" fmla="*/ 12 w 12"/>
                  <a:gd name="T21" fmla="*/ 6 h 14"/>
                  <a:gd name="T22" fmla="*/ 10 w 12"/>
                  <a:gd name="T23" fmla="*/ 0 h 14"/>
                  <a:gd name="T24" fmla="*/ 4 w 12"/>
                  <a:gd name="T25" fmla="*/ 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4"/>
                  <a:gd name="T41" fmla="*/ 12 w 12"/>
                  <a:gd name="T42" fmla="*/ 14 h 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8" y="14"/>
                    </a:lnTo>
                    <a:lnTo>
                      <a:pt x="12" y="10"/>
                    </a:lnTo>
                    <a:lnTo>
                      <a:pt x="12" y="6"/>
                    </a:lnTo>
                    <a:lnTo>
                      <a:pt x="10" y="0"/>
                    </a:lnTo>
                    <a:lnTo>
                      <a:pt x="4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76" name="Freeform 506"/>
              <p:cNvSpPr>
                <a:spLocks/>
              </p:cNvSpPr>
              <p:nvPr/>
            </p:nvSpPr>
            <p:spPr bwMode="auto">
              <a:xfrm>
                <a:off x="2396" y="3600"/>
                <a:ext cx="8" cy="6"/>
              </a:xfrm>
              <a:custGeom>
                <a:avLst/>
                <a:gdLst>
                  <a:gd name="T0" fmla="*/ 8 w 8"/>
                  <a:gd name="T1" fmla="*/ 2 h 6"/>
                  <a:gd name="T2" fmla="*/ 8 w 8"/>
                  <a:gd name="T3" fmla="*/ 2 h 6"/>
                  <a:gd name="T4" fmla="*/ 8 w 8"/>
                  <a:gd name="T5" fmla="*/ 4 h 6"/>
                  <a:gd name="T6" fmla="*/ 6 w 8"/>
                  <a:gd name="T7" fmla="*/ 6 h 6"/>
                  <a:gd name="T8" fmla="*/ 6 w 8"/>
                  <a:gd name="T9" fmla="*/ 6 h 6"/>
                  <a:gd name="T10" fmla="*/ 2 w 8"/>
                  <a:gd name="T11" fmla="*/ 6 h 6"/>
                  <a:gd name="T12" fmla="*/ 0 w 8"/>
                  <a:gd name="T13" fmla="*/ 4 h 6"/>
                  <a:gd name="T14" fmla="*/ 0 w 8"/>
                  <a:gd name="T15" fmla="*/ 4 h 6"/>
                  <a:gd name="T16" fmla="*/ 2 w 8"/>
                  <a:gd name="T17" fmla="*/ 0 h 6"/>
                  <a:gd name="T18" fmla="*/ 4 w 8"/>
                  <a:gd name="T19" fmla="*/ 0 h 6"/>
                  <a:gd name="T20" fmla="*/ 4 w 8"/>
                  <a:gd name="T21" fmla="*/ 0 h 6"/>
                  <a:gd name="T22" fmla="*/ 6 w 8"/>
                  <a:gd name="T23" fmla="*/ 0 h 6"/>
                  <a:gd name="T24" fmla="*/ 8 w 8"/>
                  <a:gd name="T25" fmla="*/ 2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6"/>
                  <a:gd name="T41" fmla="*/ 8 w 8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6">
                    <a:moveTo>
                      <a:pt x="8" y="2"/>
                    </a:moveTo>
                    <a:lnTo>
                      <a:pt x="8" y="2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77" name="Freeform 507"/>
              <p:cNvSpPr>
                <a:spLocks/>
              </p:cNvSpPr>
              <p:nvPr/>
            </p:nvSpPr>
            <p:spPr bwMode="auto">
              <a:xfrm>
                <a:off x="2312" y="3590"/>
                <a:ext cx="156" cy="58"/>
              </a:xfrm>
              <a:custGeom>
                <a:avLst/>
                <a:gdLst>
                  <a:gd name="T0" fmla="*/ 156 w 156"/>
                  <a:gd name="T1" fmla="*/ 24 h 58"/>
                  <a:gd name="T2" fmla="*/ 140 w 156"/>
                  <a:gd name="T3" fmla="*/ 50 h 58"/>
                  <a:gd name="T4" fmla="*/ 0 w 156"/>
                  <a:gd name="T5" fmla="*/ 58 h 58"/>
                  <a:gd name="T6" fmla="*/ 12 w 156"/>
                  <a:gd name="T7" fmla="*/ 28 h 58"/>
                  <a:gd name="T8" fmla="*/ 64 w 156"/>
                  <a:gd name="T9" fmla="*/ 22 h 58"/>
                  <a:gd name="T10" fmla="*/ 64 w 156"/>
                  <a:gd name="T11" fmla="*/ 22 h 58"/>
                  <a:gd name="T12" fmla="*/ 86 w 156"/>
                  <a:gd name="T13" fmla="*/ 4 h 58"/>
                  <a:gd name="T14" fmla="*/ 86 w 156"/>
                  <a:gd name="T15" fmla="*/ 4 h 58"/>
                  <a:gd name="T16" fmla="*/ 90 w 156"/>
                  <a:gd name="T17" fmla="*/ 2 h 58"/>
                  <a:gd name="T18" fmla="*/ 96 w 156"/>
                  <a:gd name="T19" fmla="*/ 0 h 58"/>
                  <a:gd name="T20" fmla="*/ 102 w 156"/>
                  <a:gd name="T21" fmla="*/ 0 h 58"/>
                  <a:gd name="T22" fmla="*/ 108 w 156"/>
                  <a:gd name="T23" fmla="*/ 0 h 58"/>
                  <a:gd name="T24" fmla="*/ 112 w 156"/>
                  <a:gd name="T25" fmla="*/ 4 h 58"/>
                  <a:gd name="T26" fmla="*/ 116 w 156"/>
                  <a:gd name="T27" fmla="*/ 8 h 58"/>
                  <a:gd name="T28" fmla="*/ 116 w 156"/>
                  <a:gd name="T29" fmla="*/ 16 h 58"/>
                  <a:gd name="T30" fmla="*/ 114 w 156"/>
                  <a:gd name="T31" fmla="*/ 24 h 58"/>
                  <a:gd name="T32" fmla="*/ 156 w 156"/>
                  <a:gd name="T33" fmla="*/ 24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6"/>
                  <a:gd name="T52" fmla="*/ 0 h 58"/>
                  <a:gd name="T53" fmla="*/ 156 w 156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6" h="58">
                    <a:moveTo>
                      <a:pt x="156" y="24"/>
                    </a:moveTo>
                    <a:lnTo>
                      <a:pt x="140" y="50"/>
                    </a:lnTo>
                    <a:lnTo>
                      <a:pt x="0" y="58"/>
                    </a:lnTo>
                    <a:lnTo>
                      <a:pt x="12" y="28"/>
                    </a:lnTo>
                    <a:lnTo>
                      <a:pt x="64" y="22"/>
                    </a:lnTo>
                    <a:lnTo>
                      <a:pt x="86" y="4"/>
                    </a:lnTo>
                    <a:lnTo>
                      <a:pt x="90" y="2"/>
                    </a:lnTo>
                    <a:lnTo>
                      <a:pt x="96" y="0"/>
                    </a:lnTo>
                    <a:lnTo>
                      <a:pt x="102" y="0"/>
                    </a:lnTo>
                    <a:lnTo>
                      <a:pt x="108" y="0"/>
                    </a:lnTo>
                    <a:lnTo>
                      <a:pt x="112" y="4"/>
                    </a:lnTo>
                    <a:lnTo>
                      <a:pt x="116" y="8"/>
                    </a:lnTo>
                    <a:lnTo>
                      <a:pt x="116" y="16"/>
                    </a:lnTo>
                    <a:lnTo>
                      <a:pt x="114" y="24"/>
                    </a:lnTo>
                    <a:lnTo>
                      <a:pt x="156" y="24"/>
                    </a:lnTo>
                    <a:close/>
                  </a:path>
                </a:pathLst>
              </a:custGeom>
              <a:solidFill>
                <a:srgbClr val="9A9A9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78" name="Freeform 508"/>
              <p:cNvSpPr>
                <a:spLocks/>
              </p:cNvSpPr>
              <p:nvPr/>
            </p:nvSpPr>
            <p:spPr bwMode="auto">
              <a:xfrm>
                <a:off x="2400" y="3604"/>
                <a:ext cx="10" cy="8"/>
              </a:xfrm>
              <a:custGeom>
                <a:avLst/>
                <a:gdLst>
                  <a:gd name="T0" fmla="*/ 0 w 10"/>
                  <a:gd name="T1" fmla="*/ 8 h 8"/>
                  <a:gd name="T2" fmla="*/ 0 w 10"/>
                  <a:gd name="T3" fmla="*/ 8 h 8"/>
                  <a:gd name="T4" fmla="*/ 2 w 10"/>
                  <a:gd name="T5" fmla="*/ 8 h 8"/>
                  <a:gd name="T6" fmla="*/ 6 w 10"/>
                  <a:gd name="T7" fmla="*/ 8 h 8"/>
                  <a:gd name="T8" fmla="*/ 6 w 10"/>
                  <a:gd name="T9" fmla="*/ 8 h 8"/>
                  <a:gd name="T10" fmla="*/ 8 w 10"/>
                  <a:gd name="T11" fmla="*/ 6 h 8"/>
                  <a:gd name="T12" fmla="*/ 10 w 10"/>
                  <a:gd name="T13" fmla="*/ 2 h 8"/>
                  <a:gd name="T14" fmla="*/ 10 w 10"/>
                  <a:gd name="T15" fmla="*/ 2 h 8"/>
                  <a:gd name="T16" fmla="*/ 6 w 10"/>
                  <a:gd name="T17" fmla="*/ 0 h 8"/>
                  <a:gd name="T18" fmla="*/ 2 w 10"/>
                  <a:gd name="T19" fmla="*/ 2 h 8"/>
                  <a:gd name="T20" fmla="*/ 2 w 10"/>
                  <a:gd name="T21" fmla="*/ 2 h 8"/>
                  <a:gd name="T22" fmla="*/ 0 w 10"/>
                  <a:gd name="T23" fmla="*/ 4 h 8"/>
                  <a:gd name="T24" fmla="*/ 0 w 10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8"/>
                  <a:gd name="T41" fmla="*/ 10 w 10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A2A2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79" name="Freeform 509"/>
              <p:cNvSpPr>
                <a:spLocks/>
              </p:cNvSpPr>
              <p:nvPr/>
            </p:nvSpPr>
            <p:spPr bwMode="auto">
              <a:xfrm>
                <a:off x="2400" y="3604"/>
                <a:ext cx="10" cy="8"/>
              </a:xfrm>
              <a:custGeom>
                <a:avLst/>
                <a:gdLst>
                  <a:gd name="T0" fmla="*/ 0 w 10"/>
                  <a:gd name="T1" fmla="*/ 8 h 8"/>
                  <a:gd name="T2" fmla="*/ 0 w 10"/>
                  <a:gd name="T3" fmla="*/ 8 h 8"/>
                  <a:gd name="T4" fmla="*/ 2 w 10"/>
                  <a:gd name="T5" fmla="*/ 8 h 8"/>
                  <a:gd name="T6" fmla="*/ 6 w 10"/>
                  <a:gd name="T7" fmla="*/ 8 h 8"/>
                  <a:gd name="T8" fmla="*/ 6 w 10"/>
                  <a:gd name="T9" fmla="*/ 8 h 8"/>
                  <a:gd name="T10" fmla="*/ 8 w 10"/>
                  <a:gd name="T11" fmla="*/ 6 h 8"/>
                  <a:gd name="T12" fmla="*/ 10 w 10"/>
                  <a:gd name="T13" fmla="*/ 2 h 8"/>
                  <a:gd name="T14" fmla="*/ 10 w 10"/>
                  <a:gd name="T15" fmla="*/ 2 h 8"/>
                  <a:gd name="T16" fmla="*/ 6 w 10"/>
                  <a:gd name="T17" fmla="*/ 0 h 8"/>
                  <a:gd name="T18" fmla="*/ 2 w 10"/>
                  <a:gd name="T19" fmla="*/ 2 h 8"/>
                  <a:gd name="T20" fmla="*/ 2 w 10"/>
                  <a:gd name="T21" fmla="*/ 2 h 8"/>
                  <a:gd name="T22" fmla="*/ 0 w 10"/>
                  <a:gd name="T23" fmla="*/ 4 h 8"/>
                  <a:gd name="T24" fmla="*/ 0 w 10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8"/>
                  <a:gd name="T41" fmla="*/ 10 w 10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80" name="Freeform 510"/>
              <p:cNvSpPr>
                <a:spLocks/>
              </p:cNvSpPr>
              <p:nvPr/>
            </p:nvSpPr>
            <p:spPr bwMode="auto">
              <a:xfrm>
                <a:off x="2110" y="3318"/>
                <a:ext cx="68" cy="12"/>
              </a:xfrm>
              <a:custGeom>
                <a:avLst/>
                <a:gdLst>
                  <a:gd name="T0" fmla="*/ 68 w 68"/>
                  <a:gd name="T1" fmla="*/ 4 h 12"/>
                  <a:gd name="T2" fmla="*/ 68 w 68"/>
                  <a:gd name="T3" fmla="*/ 4 h 12"/>
                  <a:gd name="T4" fmla="*/ 62 w 68"/>
                  <a:gd name="T5" fmla="*/ 6 h 12"/>
                  <a:gd name="T6" fmla="*/ 50 w 68"/>
                  <a:gd name="T7" fmla="*/ 8 h 12"/>
                  <a:gd name="T8" fmla="*/ 28 w 68"/>
                  <a:gd name="T9" fmla="*/ 8 h 12"/>
                  <a:gd name="T10" fmla="*/ 14 w 68"/>
                  <a:gd name="T11" fmla="*/ 4 h 12"/>
                  <a:gd name="T12" fmla="*/ 0 w 68"/>
                  <a:gd name="T13" fmla="*/ 0 h 12"/>
                  <a:gd name="T14" fmla="*/ 0 w 68"/>
                  <a:gd name="T15" fmla="*/ 0 h 12"/>
                  <a:gd name="T16" fmla="*/ 6 w 68"/>
                  <a:gd name="T17" fmla="*/ 4 h 12"/>
                  <a:gd name="T18" fmla="*/ 22 w 68"/>
                  <a:gd name="T19" fmla="*/ 10 h 12"/>
                  <a:gd name="T20" fmla="*/ 32 w 68"/>
                  <a:gd name="T21" fmla="*/ 12 h 12"/>
                  <a:gd name="T22" fmla="*/ 44 w 68"/>
                  <a:gd name="T23" fmla="*/ 12 h 12"/>
                  <a:gd name="T24" fmla="*/ 56 w 68"/>
                  <a:gd name="T25" fmla="*/ 10 h 12"/>
                  <a:gd name="T26" fmla="*/ 68 w 68"/>
                  <a:gd name="T27" fmla="*/ 4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8"/>
                  <a:gd name="T43" fmla="*/ 0 h 12"/>
                  <a:gd name="T44" fmla="*/ 68 w 68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8" h="12">
                    <a:moveTo>
                      <a:pt x="68" y="4"/>
                    </a:moveTo>
                    <a:lnTo>
                      <a:pt x="68" y="4"/>
                    </a:lnTo>
                    <a:lnTo>
                      <a:pt x="62" y="6"/>
                    </a:lnTo>
                    <a:lnTo>
                      <a:pt x="50" y="8"/>
                    </a:lnTo>
                    <a:lnTo>
                      <a:pt x="28" y="8"/>
                    </a:lnTo>
                    <a:lnTo>
                      <a:pt x="14" y="4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22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0"/>
                    </a:lnTo>
                    <a:lnTo>
                      <a:pt x="68" y="4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81" name="Freeform 511"/>
              <p:cNvSpPr>
                <a:spLocks/>
              </p:cNvSpPr>
              <p:nvPr/>
            </p:nvSpPr>
            <p:spPr bwMode="auto">
              <a:xfrm>
                <a:off x="2110" y="3318"/>
                <a:ext cx="68" cy="12"/>
              </a:xfrm>
              <a:custGeom>
                <a:avLst/>
                <a:gdLst>
                  <a:gd name="T0" fmla="*/ 68 w 68"/>
                  <a:gd name="T1" fmla="*/ 4 h 12"/>
                  <a:gd name="T2" fmla="*/ 68 w 68"/>
                  <a:gd name="T3" fmla="*/ 4 h 12"/>
                  <a:gd name="T4" fmla="*/ 62 w 68"/>
                  <a:gd name="T5" fmla="*/ 6 h 12"/>
                  <a:gd name="T6" fmla="*/ 50 w 68"/>
                  <a:gd name="T7" fmla="*/ 8 h 12"/>
                  <a:gd name="T8" fmla="*/ 28 w 68"/>
                  <a:gd name="T9" fmla="*/ 8 h 12"/>
                  <a:gd name="T10" fmla="*/ 14 w 68"/>
                  <a:gd name="T11" fmla="*/ 4 h 12"/>
                  <a:gd name="T12" fmla="*/ 0 w 68"/>
                  <a:gd name="T13" fmla="*/ 0 h 12"/>
                  <a:gd name="T14" fmla="*/ 0 w 68"/>
                  <a:gd name="T15" fmla="*/ 0 h 12"/>
                  <a:gd name="T16" fmla="*/ 6 w 68"/>
                  <a:gd name="T17" fmla="*/ 4 h 12"/>
                  <a:gd name="T18" fmla="*/ 22 w 68"/>
                  <a:gd name="T19" fmla="*/ 10 h 12"/>
                  <a:gd name="T20" fmla="*/ 32 w 68"/>
                  <a:gd name="T21" fmla="*/ 12 h 12"/>
                  <a:gd name="T22" fmla="*/ 44 w 68"/>
                  <a:gd name="T23" fmla="*/ 12 h 12"/>
                  <a:gd name="T24" fmla="*/ 56 w 68"/>
                  <a:gd name="T25" fmla="*/ 10 h 12"/>
                  <a:gd name="T26" fmla="*/ 68 w 68"/>
                  <a:gd name="T27" fmla="*/ 4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8"/>
                  <a:gd name="T43" fmla="*/ 0 h 12"/>
                  <a:gd name="T44" fmla="*/ 68 w 68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8" h="12">
                    <a:moveTo>
                      <a:pt x="68" y="4"/>
                    </a:moveTo>
                    <a:lnTo>
                      <a:pt x="68" y="4"/>
                    </a:lnTo>
                    <a:lnTo>
                      <a:pt x="62" y="6"/>
                    </a:lnTo>
                    <a:lnTo>
                      <a:pt x="50" y="8"/>
                    </a:lnTo>
                    <a:lnTo>
                      <a:pt x="28" y="8"/>
                    </a:lnTo>
                    <a:lnTo>
                      <a:pt x="14" y="4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22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0"/>
                    </a:lnTo>
                    <a:lnTo>
                      <a:pt x="68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82" name="Freeform 512"/>
              <p:cNvSpPr>
                <a:spLocks/>
              </p:cNvSpPr>
              <p:nvPr/>
            </p:nvSpPr>
            <p:spPr bwMode="auto">
              <a:xfrm>
                <a:off x="1862" y="3430"/>
                <a:ext cx="208" cy="236"/>
              </a:xfrm>
              <a:custGeom>
                <a:avLst/>
                <a:gdLst>
                  <a:gd name="T0" fmla="*/ 0 w 208"/>
                  <a:gd name="T1" fmla="*/ 0 h 236"/>
                  <a:gd name="T2" fmla="*/ 68 w 208"/>
                  <a:gd name="T3" fmla="*/ 120 h 236"/>
                  <a:gd name="T4" fmla="*/ 68 w 208"/>
                  <a:gd name="T5" fmla="*/ 120 h 236"/>
                  <a:gd name="T6" fmla="*/ 108 w 208"/>
                  <a:gd name="T7" fmla="*/ 90 h 236"/>
                  <a:gd name="T8" fmla="*/ 146 w 208"/>
                  <a:gd name="T9" fmla="*/ 64 h 236"/>
                  <a:gd name="T10" fmla="*/ 166 w 208"/>
                  <a:gd name="T11" fmla="*/ 52 h 236"/>
                  <a:gd name="T12" fmla="*/ 184 w 208"/>
                  <a:gd name="T13" fmla="*/ 44 h 236"/>
                  <a:gd name="T14" fmla="*/ 208 w 208"/>
                  <a:gd name="T15" fmla="*/ 236 h 236"/>
                  <a:gd name="T16" fmla="*/ 166 w 208"/>
                  <a:gd name="T17" fmla="*/ 84 h 236"/>
                  <a:gd name="T18" fmla="*/ 64 w 208"/>
                  <a:gd name="T19" fmla="*/ 132 h 236"/>
                  <a:gd name="T20" fmla="*/ 64 w 208"/>
                  <a:gd name="T21" fmla="*/ 132 h 236"/>
                  <a:gd name="T22" fmla="*/ 34 w 208"/>
                  <a:gd name="T23" fmla="*/ 80 h 236"/>
                  <a:gd name="T24" fmla="*/ 14 w 208"/>
                  <a:gd name="T25" fmla="*/ 36 h 236"/>
                  <a:gd name="T26" fmla="*/ 4 w 208"/>
                  <a:gd name="T27" fmla="*/ 16 h 236"/>
                  <a:gd name="T28" fmla="*/ 0 w 208"/>
                  <a:gd name="T29" fmla="*/ 0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8"/>
                  <a:gd name="T46" fmla="*/ 0 h 236"/>
                  <a:gd name="T47" fmla="*/ 208 w 208"/>
                  <a:gd name="T48" fmla="*/ 236 h 2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8" h="236">
                    <a:moveTo>
                      <a:pt x="0" y="0"/>
                    </a:moveTo>
                    <a:lnTo>
                      <a:pt x="68" y="120"/>
                    </a:lnTo>
                    <a:lnTo>
                      <a:pt x="108" y="90"/>
                    </a:lnTo>
                    <a:lnTo>
                      <a:pt x="146" y="64"/>
                    </a:lnTo>
                    <a:lnTo>
                      <a:pt x="166" y="52"/>
                    </a:lnTo>
                    <a:lnTo>
                      <a:pt x="184" y="44"/>
                    </a:lnTo>
                    <a:lnTo>
                      <a:pt x="208" y="236"/>
                    </a:lnTo>
                    <a:lnTo>
                      <a:pt x="166" y="84"/>
                    </a:lnTo>
                    <a:lnTo>
                      <a:pt x="64" y="132"/>
                    </a:lnTo>
                    <a:lnTo>
                      <a:pt x="34" y="80"/>
                    </a:lnTo>
                    <a:lnTo>
                      <a:pt x="14" y="36"/>
                    </a:lnTo>
                    <a:lnTo>
                      <a:pt x="4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83" name="Freeform 513"/>
              <p:cNvSpPr>
                <a:spLocks/>
              </p:cNvSpPr>
              <p:nvPr/>
            </p:nvSpPr>
            <p:spPr bwMode="auto">
              <a:xfrm>
                <a:off x="1862" y="3430"/>
                <a:ext cx="208" cy="236"/>
              </a:xfrm>
              <a:custGeom>
                <a:avLst/>
                <a:gdLst>
                  <a:gd name="T0" fmla="*/ 0 w 208"/>
                  <a:gd name="T1" fmla="*/ 0 h 236"/>
                  <a:gd name="T2" fmla="*/ 68 w 208"/>
                  <a:gd name="T3" fmla="*/ 120 h 236"/>
                  <a:gd name="T4" fmla="*/ 68 w 208"/>
                  <a:gd name="T5" fmla="*/ 120 h 236"/>
                  <a:gd name="T6" fmla="*/ 108 w 208"/>
                  <a:gd name="T7" fmla="*/ 90 h 236"/>
                  <a:gd name="T8" fmla="*/ 146 w 208"/>
                  <a:gd name="T9" fmla="*/ 64 h 236"/>
                  <a:gd name="T10" fmla="*/ 166 w 208"/>
                  <a:gd name="T11" fmla="*/ 52 h 236"/>
                  <a:gd name="T12" fmla="*/ 184 w 208"/>
                  <a:gd name="T13" fmla="*/ 44 h 236"/>
                  <a:gd name="T14" fmla="*/ 208 w 208"/>
                  <a:gd name="T15" fmla="*/ 236 h 236"/>
                  <a:gd name="T16" fmla="*/ 166 w 208"/>
                  <a:gd name="T17" fmla="*/ 84 h 236"/>
                  <a:gd name="T18" fmla="*/ 64 w 208"/>
                  <a:gd name="T19" fmla="*/ 132 h 236"/>
                  <a:gd name="T20" fmla="*/ 64 w 208"/>
                  <a:gd name="T21" fmla="*/ 132 h 236"/>
                  <a:gd name="T22" fmla="*/ 34 w 208"/>
                  <a:gd name="T23" fmla="*/ 80 h 236"/>
                  <a:gd name="T24" fmla="*/ 14 w 208"/>
                  <a:gd name="T25" fmla="*/ 36 h 236"/>
                  <a:gd name="T26" fmla="*/ 4 w 208"/>
                  <a:gd name="T27" fmla="*/ 16 h 236"/>
                  <a:gd name="T28" fmla="*/ 0 w 208"/>
                  <a:gd name="T29" fmla="*/ 0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8"/>
                  <a:gd name="T46" fmla="*/ 0 h 236"/>
                  <a:gd name="T47" fmla="*/ 208 w 208"/>
                  <a:gd name="T48" fmla="*/ 236 h 2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8" h="236">
                    <a:moveTo>
                      <a:pt x="0" y="0"/>
                    </a:moveTo>
                    <a:lnTo>
                      <a:pt x="68" y="120"/>
                    </a:lnTo>
                    <a:lnTo>
                      <a:pt x="108" y="90"/>
                    </a:lnTo>
                    <a:lnTo>
                      <a:pt x="146" y="64"/>
                    </a:lnTo>
                    <a:lnTo>
                      <a:pt x="166" y="52"/>
                    </a:lnTo>
                    <a:lnTo>
                      <a:pt x="184" y="44"/>
                    </a:lnTo>
                    <a:lnTo>
                      <a:pt x="208" y="236"/>
                    </a:lnTo>
                    <a:lnTo>
                      <a:pt x="166" y="84"/>
                    </a:lnTo>
                    <a:lnTo>
                      <a:pt x="64" y="132"/>
                    </a:lnTo>
                    <a:lnTo>
                      <a:pt x="34" y="80"/>
                    </a:lnTo>
                    <a:lnTo>
                      <a:pt x="14" y="36"/>
                    </a:lnTo>
                    <a:lnTo>
                      <a:pt x="4" y="1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84" name="Freeform 514"/>
              <p:cNvSpPr>
                <a:spLocks/>
              </p:cNvSpPr>
              <p:nvPr/>
            </p:nvSpPr>
            <p:spPr bwMode="auto">
              <a:xfrm>
                <a:off x="2062" y="3482"/>
                <a:ext cx="100" cy="132"/>
              </a:xfrm>
              <a:custGeom>
                <a:avLst/>
                <a:gdLst>
                  <a:gd name="T0" fmla="*/ 26 w 100"/>
                  <a:gd name="T1" fmla="*/ 0 h 132"/>
                  <a:gd name="T2" fmla="*/ 92 w 100"/>
                  <a:gd name="T3" fmla="*/ 78 h 132"/>
                  <a:gd name="T4" fmla="*/ 92 w 100"/>
                  <a:gd name="T5" fmla="*/ 0 h 132"/>
                  <a:gd name="T6" fmla="*/ 92 w 100"/>
                  <a:gd name="T7" fmla="*/ 0 h 132"/>
                  <a:gd name="T8" fmla="*/ 94 w 100"/>
                  <a:gd name="T9" fmla="*/ 8 h 132"/>
                  <a:gd name="T10" fmla="*/ 98 w 100"/>
                  <a:gd name="T11" fmla="*/ 32 h 132"/>
                  <a:gd name="T12" fmla="*/ 100 w 100"/>
                  <a:gd name="T13" fmla="*/ 48 h 132"/>
                  <a:gd name="T14" fmla="*/ 100 w 100"/>
                  <a:gd name="T15" fmla="*/ 66 h 132"/>
                  <a:gd name="T16" fmla="*/ 100 w 100"/>
                  <a:gd name="T17" fmla="*/ 82 h 132"/>
                  <a:gd name="T18" fmla="*/ 98 w 100"/>
                  <a:gd name="T19" fmla="*/ 100 h 132"/>
                  <a:gd name="T20" fmla="*/ 26 w 100"/>
                  <a:gd name="T21" fmla="*/ 28 h 132"/>
                  <a:gd name="T22" fmla="*/ 0 w 100"/>
                  <a:gd name="T23" fmla="*/ 132 h 132"/>
                  <a:gd name="T24" fmla="*/ 0 w 100"/>
                  <a:gd name="T25" fmla="*/ 132 h 132"/>
                  <a:gd name="T26" fmla="*/ 2 w 100"/>
                  <a:gd name="T27" fmla="*/ 110 h 132"/>
                  <a:gd name="T28" fmla="*/ 10 w 100"/>
                  <a:gd name="T29" fmla="*/ 64 h 132"/>
                  <a:gd name="T30" fmla="*/ 18 w 100"/>
                  <a:gd name="T31" fmla="*/ 18 h 132"/>
                  <a:gd name="T32" fmla="*/ 22 w 100"/>
                  <a:gd name="T33" fmla="*/ 4 h 132"/>
                  <a:gd name="T34" fmla="*/ 24 w 100"/>
                  <a:gd name="T35" fmla="*/ 0 h 132"/>
                  <a:gd name="T36" fmla="*/ 26 w 100"/>
                  <a:gd name="T37" fmla="*/ 0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0"/>
                  <a:gd name="T58" fmla="*/ 0 h 132"/>
                  <a:gd name="T59" fmla="*/ 100 w 100"/>
                  <a:gd name="T60" fmla="*/ 132 h 1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0" h="132">
                    <a:moveTo>
                      <a:pt x="26" y="0"/>
                    </a:moveTo>
                    <a:lnTo>
                      <a:pt x="92" y="78"/>
                    </a:lnTo>
                    <a:lnTo>
                      <a:pt x="92" y="0"/>
                    </a:lnTo>
                    <a:lnTo>
                      <a:pt x="94" y="8"/>
                    </a:lnTo>
                    <a:lnTo>
                      <a:pt x="98" y="32"/>
                    </a:lnTo>
                    <a:lnTo>
                      <a:pt x="100" y="48"/>
                    </a:lnTo>
                    <a:lnTo>
                      <a:pt x="100" y="66"/>
                    </a:lnTo>
                    <a:lnTo>
                      <a:pt x="100" y="82"/>
                    </a:lnTo>
                    <a:lnTo>
                      <a:pt x="98" y="100"/>
                    </a:lnTo>
                    <a:lnTo>
                      <a:pt x="26" y="28"/>
                    </a:lnTo>
                    <a:lnTo>
                      <a:pt x="0" y="132"/>
                    </a:lnTo>
                    <a:lnTo>
                      <a:pt x="2" y="110"/>
                    </a:lnTo>
                    <a:lnTo>
                      <a:pt x="10" y="64"/>
                    </a:lnTo>
                    <a:lnTo>
                      <a:pt x="18" y="18"/>
                    </a:lnTo>
                    <a:lnTo>
                      <a:pt x="22" y="4"/>
                    </a:lnTo>
                    <a:lnTo>
                      <a:pt x="24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85" name="Freeform 515"/>
              <p:cNvSpPr>
                <a:spLocks/>
              </p:cNvSpPr>
              <p:nvPr/>
            </p:nvSpPr>
            <p:spPr bwMode="auto">
              <a:xfrm>
                <a:off x="2062" y="3482"/>
                <a:ext cx="100" cy="132"/>
              </a:xfrm>
              <a:custGeom>
                <a:avLst/>
                <a:gdLst>
                  <a:gd name="T0" fmla="*/ 26 w 100"/>
                  <a:gd name="T1" fmla="*/ 0 h 132"/>
                  <a:gd name="T2" fmla="*/ 92 w 100"/>
                  <a:gd name="T3" fmla="*/ 78 h 132"/>
                  <a:gd name="T4" fmla="*/ 92 w 100"/>
                  <a:gd name="T5" fmla="*/ 0 h 132"/>
                  <a:gd name="T6" fmla="*/ 92 w 100"/>
                  <a:gd name="T7" fmla="*/ 0 h 132"/>
                  <a:gd name="T8" fmla="*/ 94 w 100"/>
                  <a:gd name="T9" fmla="*/ 8 h 132"/>
                  <a:gd name="T10" fmla="*/ 98 w 100"/>
                  <a:gd name="T11" fmla="*/ 32 h 132"/>
                  <a:gd name="T12" fmla="*/ 100 w 100"/>
                  <a:gd name="T13" fmla="*/ 48 h 132"/>
                  <a:gd name="T14" fmla="*/ 100 w 100"/>
                  <a:gd name="T15" fmla="*/ 66 h 132"/>
                  <a:gd name="T16" fmla="*/ 100 w 100"/>
                  <a:gd name="T17" fmla="*/ 82 h 132"/>
                  <a:gd name="T18" fmla="*/ 98 w 100"/>
                  <a:gd name="T19" fmla="*/ 100 h 132"/>
                  <a:gd name="T20" fmla="*/ 26 w 100"/>
                  <a:gd name="T21" fmla="*/ 28 h 132"/>
                  <a:gd name="T22" fmla="*/ 0 w 100"/>
                  <a:gd name="T23" fmla="*/ 132 h 132"/>
                  <a:gd name="T24" fmla="*/ 0 w 100"/>
                  <a:gd name="T25" fmla="*/ 132 h 132"/>
                  <a:gd name="T26" fmla="*/ 2 w 100"/>
                  <a:gd name="T27" fmla="*/ 110 h 132"/>
                  <a:gd name="T28" fmla="*/ 10 w 100"/>
                  <a:gd name="T29" fmla="*/ 64 h 132"/>
                  <a:gd name="T30" fmla="*/ 18 w 100"/>
                  <a:gd name="T31" fmla="*/ 18 h 132"/>
                  <a:gd name="T32" fmla="*/ 22 w 100"/>
                  <a:gd name="T33" fmla="*/ 4 h 132"/>
                  <a:gd name="T34" fmla="*/ 24 w 100"/>
                  <a:gd name="T35" fmla="*/ 0 h 132"/>
                  <a:gd name="T36" fmla="*/ 26 w 100"/>
                  <a:gd name="T37" fmla="*/ 0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0"/>
                  <a:gd name="T58" fmla="*/ 0 h 132"/>
                  <a:gd name="T59" fmla="*/ 100 w 100"/>
                  <a:gd name="T60" fmla="*/ 132 h 1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0" h="132">
                    <a:moveTo>
                      <a:pt x="26" y="0"/>
                    </a:moveTo>
                    <a:lnTo>
                      <a:pt x="92" y="78"/>
                    </a:lnTo>
                    <a:lnTo>
                      <a:pt x="92" y="0"/>
                    </a:lnTo>
                    <a:lnTo>
                      <a:pt x="94" y="8"/>
                    </a:lnTo>
                    <a:lnTo>
                      <a:pt x="98" y="32"/>
                    </a:lnTo>
                    <a:lnTo>
                      <a:pt x="100" y="48"/>
                    </a:lnTo>
                    <a:lnTo>
                      <a:pt x="100" y="66"/>
                    </a:lnTo>
                    <a:lnTo>
                      <a:pt x="100" y="82"/>
                    </a:lnTo>
                    <a:lnTo>
                      <a:pt x="98" y="100"/>
                    </a:lnTo>
                    <a:lnTo>
                      <a:pt x="26" y="28"/>
                    </a:lnTo>
                    <a:lnTo>
                      <a:pt x="0" y="132"/>
                    </a:lnTo>
                    <a:lnTo>
                      <a:pt x="2" y="110"/>
                    </a:lnTo>
                    <a:lnTo>
                      <a:pt x="10" y="64"/>
                    </a:lnTo>
                    <a:lnTo>
                      <a:pt x="18" y="18"/>
                    </a:lnTo>
                    <a:lnTo>
                      <a:pt x="22" y="4"/>
                    </a:lnTo>
                    <a:lnTo>
                      <a:pt x="24" y="0"/>
                    </a:lnTo>
                    <a:lnTo>
                      <a:pt x="2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86" name="Freeform 516"/>
              <p:cNvSpPr>
                <a:spLocks/>
              </p:cNvSpPr>
              <p:nvPr/>
            </p:nvSpPr>
            <p:spPr bwMode="auto">
              <a:xfrm>
                <a:off x="2004" y="3800"/>
                <a:ext cx="312" cy="242"/>
              </a:xfrm>
              <a:custGeom>
                <a:avLst/>
                <a:gdLst>
                  <a:gd name="T0" fmla="*/ 0 w 312"/>
                  <a:gd name="T1" fmla="*/ 172 h 242"/>
                  <a:gd name="T2" fmla="*/ 54 w 312"/>
                  <a:gd name="T3" fmla="*/ 148 h 242"/>
                  <a:gd name="T4" fmla="*/ 70 w 312"/>
                  <a:gd name="T5" fmla="*/ 134 h 242"/>
                  <a:gd name="T6" fmla="*/ 132 w 312"/>
                  <a:gd name="T7" fmla="*/ 44 h 242"/>
                  <a:gd name="T8" fmla="*/ 270 w 312"/>
                  <a:gd name="T9" fmla="*/ 0 h 242"/>
                  <a:gd name="T10" fmla="*/ 272 w 312"/>
                  <a:gd name="T11" fmla="*/ 2 h 242"/>
                  <a:gd name="T12" fmla="*/ 274 w 312"/>
                  <a:gd name="T13" fmla="*/ 12 h 242"/>
                  <a:gd name="T14" fmla="*/ 266 w 312"/>
                  <a:gd name="T15" fmla="*/ 18 h 242"/>
                  <a:gd name="T16" fmla="*/ 214 w 312"/>
                  <a:gd name="T17" fmla="*/ 24 h 242"/>
                  <a:gd name="T18" fmla="*/ 156 w 312"/>
                  <a:gd name="T19" fmla="*/ 60 h 242"/>
                  <a:gd name="T20" fmla="*/ 232 w 312"/>
                  <a:gd name="T21" fmla="*/ 42 h 242"/>
                  <a:gd name="T22" fmla="*/ 272 w 312"/>
                  <a:gd name="T23" fmla="*/ 42 h 242"/>
                  <a:gd name="T24" fmla="*/ 306 w 312"/>
                  <a:gd name="T25" fmla="*/ 42 h 242"/>
                  <a:gd name="T26" fmla="*/ 312 w 312"/>
                  <a:gd name="T27" fmla="*/ 52 h 242"/>
                  <a:gd name="T28" fmla="*/ 310 w 312"/>
                  <a:gd name="T29" fmla="*/ 60 h 242"/>
                  <a:gd name="T30" fmla="*/ 298 w 312"/>
                  <a:gd name="T31" fmla="*/ 66 h 242"/>
                  <a:gd name="T32" fmla="*/ 300 w 312"/>
                  <a:gd name="T33" fmla="*/ 68 h 242"/>
                  <a:gd name="T34" fmla="*/ 304 w 312"/>
                  <a:gd name="T35" fmla="*/ 76 h 242"/>
                  <a:gd name="T36" fmla="*/ 298 w 312"/>
                  <a:gd name="T37" fmla="*/ 82 h 242"/>
                  <a:gd name="T38" fmla="*/ 246 w 312"/>
                  <a:gd name="T39" fmla="*/ 98 h 242"/>
                  <a:gd name="T40" fmla="*/ 252 w 312"/>
                  <a:gd name="T41" fmla="*/ 108 h 242"/>
                  <a:gd name="T42" fmla="*/ 282 w 312"/>
                  <a:gd name="T43" fmla="*/ 100 h 242"/>
                  <a:gd name="T44" fmla="*/ 284 w 312"/>
                  <a:gd name="T45" fmla="*/ 108 h 242"/>
                  <a:gd name="T46" fmla="*/ 280 w 312"/>
                  <a:gd name="T47" fmla="*/ 114 h 242"/>
                  <a:gd name="T48" fmla="*/ 270 w 312"/>
                  <a:gd name="T49" fmla="*/ 120 h 242"/>
                  <a:gd name="T50" fmla="*/ 232 w 312"/>
                  <a:gd name="T51" fmla="*/ 134 h 242"/>
                  <a:gd name="T52" fmla="*/ 194 w 312"/>
                  <a:gd name="T53" fmla="*/ 148 h 242"/>
                  <a:gd name="T54" fmla="*/ 124 w 312"/>
                  <a:gd name="T55" fmla="*/ 202 h 242"/>
                  <a:gd name="T56" fmla="*/ 110 w 312"/>
                  <a:gd name="T57" fmla="*/ 208 h 242"/>
                  <a:gd name="T58" fmla="*/ 90 w 312"/>
                  <a:gd name="T59" fmla="*/ 210 h 242"/>
                  <a:gd name="T60" fmla="*/ 22 w 312"/>
                  <a:gd name="T61" fmla="*/ 242 h 242"/>
                  <a:gd name="T62" fmla="*/ 10 w 312"/>
                  <a:gd name="T63" fmla="*/ 224 h 242"/>
                  <a:gd name="T64" fmla="*/ 2 w 312"/>
                  <a:gd name="T65" fmla="*/ 202 h 242"/>
                  <a:gd name="T66" fmla="*/ 0 w 312"/>
                  <a:gd name="T67" fmla="*/ 172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42"/>
                  <a:gd name="T104" fmla="*/ 312 w 312"/>
                  <a:gd name="T105" fmla="*/ 242 h 2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42">
                    <a:moveTo>
                      <a:pt x="0" y="172"/>
                    </a:moveTo>
                    <a:lnTo>
                      <a:pt x="0" y="172"/>
                    </a:lnTo>
                    <a:lnTo>
                      <a:pt x="30" y="160"/>
                    </a:lnTo>
                    <a:lnTo>
                      <a:pt x="54" y="148"/>
                    </a:lnTo>
                    <a:lnTo>
                      <a:pt x="64" y="142"/>
                    </a:lnTo>
                    <a:lnTo>
                      <a:pt x="70" y="134"/>
                    </a:lnTo>
                    <a:lnTo>
                      <a:pt x="132" y="44"/>
                    </a:lnTo>
                    <a:lnTo>
                      <a:pt x="200" y="2"/>
                    </a:lnTo>
                    <a:lnTo>
                      <a:pt x="270" y="0"/>
                    </a:lnTo>
                    <a:lnTo>
                      <a:pt x="272" y="2"/>
                    </a:lnTo>
                    <a:lnTo>
                      <a:pt x="274" y="8"/>
                    </a:lnTo>
                    <a:lnTo>
                      <a:pt x="274" y="12"/>
                    </a:lnTo>
                    <a:lnTo>
                      <a:pt x="270" y="14"/>
                    </a:lnTo>
                    <a:lnTo>
                      <a:pt x="266" y="18"/>
                    </a:lnTo>
                    <a:lnTo>
                      <a:pt x="258" y="20"/>
                    </a:lnTo>
                    <a:lnTo>
                      <a:pt x="214" y="24"/>
                    </a:lnTo>
                    <a:lnTo>
                      <a:pt x="156" y="60"/>
                    </a:lnTo>
                    <a:lnTo>
                      <a:pt x="232" y="42"/>
                    </a:lnTo>
                    <a:lnTo>
                      <a:pt x="246" y="42"/>
                    </a:lnTo>
                    <a:lnTo>
                      <a:pt x="272" y="42"/>
                    </a:lnTo>
                    <a:lnTo>
                      <a:pt x="306" y="42"/>
                    </a:lnTo>
                    <a:lnTo>
                      <a:pt x="308" y="46"/>
                    </a:lnTo>
                    <a:lnTo>
                      <a:pt x="312" y="52"/>
                    </a:lnTo>
                    <a:lnTo>
                      <a:pt x="312" y="56"/>
                    </a:lnTo>
                    <a:lnTo>
                      <a:pt x="310" y="60"/>
                    </a:lnTo>
                    <a:lnTo>
                      <a:pt x="306" y="62"/>
                    </a:lnTo>
                    <a:lnTo>
                      <a:pt x="298" y="66"/>
                    </a:lnTo>
                    <a:lnTo>
                      <a:pt x="300" y="68"/>
                    </a:lnTo>
                    <a:lnTo>
                      <a:pt x="302" y="72"/>
                    </a:lnTo>
                    <a:lnTo>
                      <a:pt x="304" y="76"/>
                    </a:lnTo>
                    <a:lnTo>
                      <a:pt x="302" y="78"/>
                    </a:lnTo>
                    <a:lnTo>
                      <a:pt x="298" y="82"/>
                    </a:lnTo>
                    <a:lnTo>
                      <a:pt x="292" y="84"/>
                    </a:lnTo>
                    <a:lnTo>
                      <a:pt x="246" y="98"/>
                    </a:lnTo>
                    <a:lnTo>
                      <a:pt x="200" y="124"/>
                    </a:lnTo>
                    <a:lnTo>
                      <a:pt x="252" y="108"/>
                    </a:lnTo>
                    <a:lnTo>
                      <a:pt x="282" y="100"/>
                    </a:lnTo>
                    <a:lnTo>
                      <a:pt x="284" y="102"/>
                    </a:lnTo>
                    <a:lnTo>
                      <a:pt x="284" y="108"/>
                    </a:lnTo>
                    <a:lnTo>
                      <a:pt x="282" y="110"/>
                    </a:lnTo>
                    <a:lnTo>
                      <a:pt x="280" y="114"/>
                    </a:lnTo>
                    <a:lnTo>
                      <a:pt x="276" y="118"/>
                    </a:lnTo>
                    <a:lnTo>
                      <a:pt x="270" y="120"/>
                    </a:lnTo>
                    <a:lnTo>
                      <a:pt x="232" y="134"/>
                    </a:lnTo>
                    <a:lnTo>
                      <a:pt x="194" y="148"/>
                    </a:lnTo>
                    <a:lnTo>
                      <a:pt x="166" y="172"/>
                    </a:lnTo>
                    <a:lnTo>
                      <a:pt x="124" y="202"/>
                    </a:lnTo>
                    <a:lnTo>
                      <a:pt x="110" y="208"/>
                    </a:lnTo>
                    <a:lnTo>
                      <a:pt x="100" y="210"/>
                    </a:lnTo>
                    <a:lnTo>
                      <a:pt x="90" y="210"/>
                    </a:lnTo>
                    <a:lnTo>
                      <a:pt x="22" y="242"/>
                    </a:lnTo>
                    <a:lnTo>
                      <a:pt x="18" y="238"/>
                    </a:lnTo>
                    <a:lnTo>
                      <a:pt x="10" y="224"/>
                    </a:lnTo>
                    <a:lnTo>
                      <a:pt x="6" y="214"/>
                    </a:lnTo>
                    <a:lnTo>
                      <a:pt x="2" y="202"/>
                    </a:lnTo>
                    <a:lnTo>
                      <a:pt x="0" y="188"/>
                    </a:lnTo>
                    <a:lnTo>
                      <a:pt x="0" y="172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87" name="Freeform 517"/>
              <p:cNvSpPr>
                <a:spLocks/>
              </p:cNvSpPr>
              <p:nvPr/>
            </p:nvSpPr>
            <p:spPr bwMode="auto">
              <a:xfrm>
                <a:off x="2004" y="3800"/>
                <a:ext cx="312" cy="242"/>
              </a:xfrm>
              <a:custGeom>
                <a:avLst/>
                <a:gdLst>
                  <a:gd name="T0" fmla="*/ 0 w 312"/>
                  <a:gd name="T1" fmla="*/ 172 h 242"/>
                  <a:gd name="T2" fmla="*/ 54 w 312"/>
                  <a:gd name="T3" fmla="*/ 148 h 242"/>
                  <a:gd name="T4" fmla="*/ 70 w 312"/>
                  <a:gd name="T5" fmla="*/ 134 h 242"/>
                  <a:gd name="T6" fmla="*/ 132 w 312"/>
                  <a:gd name="T7" fmla="*/ 44 h 242"/>
                  <a:gd name="T8" fmla="*/ 270 w 312"/>
                  <a:gd name="T9" fmla="*/ 0 h 242"/>
                  <a:gd name="T10" fmla="*/ 272 w 312"/>
                  <a:gd name="T11" fmla="*/ 2 h 242"/>
                  <a:gd name="T12" fmla="*/ 274 w 312"/>
                  <a:gd name="T13" fmla="*/ 12 h 242"/>
                  <a:gd name="T14" fmla="*/ 266 w 312"/>
                  <a:gd name="T15" fmla="*/ 18 h 242"/>
                  <a:gd name="T16" fmla="*/ 214 w 312"/>
                  <a:gd name="T17" fmla="*/ 24 h 242"/>
                  <a:gd name="T18" fmla="*/ 156 w 312"/>
                  <a:gd name="T19" fmla="*/ 60 h 242"/>
                  <a:gd name="T20" fmla="*/ 232 w 312"/>
                  <a:gd name="T21" fmla="*/ 42 h 242"/>
                  <a:gd name="T22" fmla="*/ 272 w 312"/>
                  <a:gd name="T23" fmla="*/ 42 h 242"/>
                  <a:gd name="T24" fmla="*/ 306 w 312"/>
                  <a:gd name="T25" fmla="*/ 42 h 242"/>
                  <a:gd name="T26" fmla="*/ 312 w 312"/>
                  <a:gd name="T27" fmla="*/ 52 h 242"/>
                  <a:gd name="T28" fmla="*/ 310 w 312"/>
                  <a:gd name="T29" fmla="*/ 60 h 242"/>
                  <a:gd name="T30" fmla="*/ 298 w 312"/>
                  <a:gd name="T31" fmla="*/ 66 h 242"/>
                  <a:gd name="T32" fmla="*/ 300 w 312"/>
                  <a:gd name="T33" fmla="*/ 68 h 242"/>
                  <a:gd name="T34" fmla="*/ 304 w 312"/>
                  <a:gd name="T35" fmla="*/ 76 h 242"/>
                  <a:gd name="T36" fmla="*/ 298 w 312"/>
                  <a:gd name="T37" fmla="*/ 82 h 242"/>
                  <a:gd name="T38" fmla="*/ 246 w 312"/>
                  <a:gd name="T39" fmla="*/ 98 h 242"/>
                  <a:gd name="T40" fmla="*/ 252 w 312"/>
                  <a:gd name="T41" fmla="*/ 108 h 242"/>
                  <a:gd name="T42" fmla="*/ 282 w 312"/>
                  <a:gd name="T43" fmla="*/ 100 h 242"/>
                  <a:gd name="T44" fmla="*/ 284 w 312"/>
                  <a:gd name="T45" fmla="*/ 108 h 242"/>
                  <a:gd name="T46" fmla="*/ 280 w 312"/>
                  <a:gd name="T47" fmla="*/ 114 h 242"/>
                  <a:gd name="T48" fmla="*/ 270 w 312"/>
                  <a:gd name="T49" fmla="*/ 120 h 242"/>
                  <a:gd name="T50" fmla="*/ 232 w 312"/>
                  <a:gd name="T51" fmla="*/ 134 h 242"/>
                  <a:gd name="T52" fmla="*/ 194 w 312"/>
                  <a:gd name="T53" fmla="*/ 148 h 242"/>
                  <a:gd name="T54" fmla="*/ 124 w 312"/>
                  <a:gd name="T55" fmla="*/ 202 h 242"/>
                  <a:gd name="T56" fmla="*/ 110 w 312"/>
                  <a:gd name="T57" fmla="*/ 208 h 242"/>
                  <a:gd name="T58" fmla="*/ 90 w 312"/>
                  <a:gd name="T59" fmla="*/ 210 h 242"/>
                  <a:gd name="T60" fmla="*/ 22 w 312"/>
                  <a:gd name="T61" fmla="*/ 242 h 242"/>
                  <a:gd name="T62" fmla="*/ 10 w 312"/>
                  <a:gd name="T63" fmla="*/ 224 h 242"/>
                  <a:gd name="T64" fmla="*/ 2 w 312"/>
                  <a:gd name="T65" fmla="*/ 202 h 242"/>
                  <a:gd name="T66" fmla="*/ 0 w 312"/>
                  <a:gd name="T67" fmla="*/ 172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42"/>
                  <a:gd name="T104" fmla="*/ 312 w 312"/>
                  <a:gd name="T105" fmla="*/ 242 h 2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42">
                    <a:moveTo>
                      <a:pt x="0" y="172"/>
                    </a:moveTo>
                    <a:lnTo>
                      <a:pt x="0" y="172"/>
                    </a:lnTo>
                    <a:lnTo>
                      <a:pt x="30" y="160"/>
                    </a:lnTo>
                    <a:lnTo>
                      <a:pt x="54" y="148"/>
                    </a:lnTo>
                    <a:lnTo>
                      <a:pt x="64" y="142"/>
                    </a:lnTo>
                    <a:lnTo>
                      <a:pt x="70" y="134"/>
                    </a:lnTo>
                    <a:lnTo>
                      <a:pt x="132" y="44"/>
                    </a:lnTo>
                    <a:lnTo>
                      <a:pt x="200" y="2"/>
                    </a:lnTo>
                    <a:lnTo>
                      <a:pt x="270" y="0"/>
                    </a:lnTo>
                    <a:lnTo>
                      <a:pt x="272" y="2"/>
                    </a:lnTo>
                    <a:lnTo>
                      <a:pt x="274" y="8"/>
                    </a:lnTo>
                    <a:lnTo>
                      <a:pt x="274" y="12"/>
                    </a:lnTo>
                    <a:lnTo>
                      <a:pt x="270" y="14"/>
                    </a:lnTo>
                    <a:lnTo>
                      <a:pt x="266" y="18"/>
                    </a:lnTo>
                    <a:lnTo>
                      <a:pt x="258" y="20"/>
                    </a:lnTo>
                    <a:lnTo>
                      <a:pt x="214" y="24"/>
                    </a:lnTo>
                    <a:lnTo>
                      <a:pt x="156" y="60"/>
                    </a:lnTo>
                    <a:lnTo>
                      <a:pt x="232" y="42"/>
                    </a:lnTo>
                    <a:lnTo>
                      <a:pt x="246" y="42"/>
                    </a:lnTo>
                    <a:lnTo>
                      <a:pt x="272" y="42"/>
                    </a:lnTo>
                    <a:lnTo>
                      <a:pt x="306" y="42"/>
                    </a:lnTo>
                    <a:lnTo>
                      <a:pt x="308" y="46"/>
                    </a:lnTo>
                    <a:lnTo>
                      <a:pt x="312" y="52"/>
                    </a:lnTo>
                    <a:lnTo>
                      <a:pt x="312" y="56"/>
                    </a:lnTo>
                    <a:lnTo>
                      <a:pt x="310" y="60"/>
                    </a:lnTo>
                    <a:lnTo>
                      <a:pt x="306" y="62"/>
                    </a:lnTo>
                    <a:lnTo>
                      <a:pt x="298" y="66"/>
                    </a:lnTo>
                    <a:lnTo>
                      <a:pt x="300" y="68"/>
                    </a:lnTo>
                    <a:lnTo>
                      <a:pt x="302" y="72"/>
                    </a:lnTo>
                    <a:lnTo>
                      <a:pt x="304" y="76"/>
                    </a:lnTo>
                    <a:lnTo>
                      <a:pt x="302" y="78"/>
                    </a:lnTo>
                    <a:lnTo>
                      <a:pt x="298" y="82"/>
                    </a:lnTo>
                    <a:lnTo>
                      <a:pt x="292" y="84"/>
                    </a:lnTo>
                    <a:lnTo>
                      <a:pt x="246" y="98"/>
                    </a:lnTo>
                    <a:lnTo>
                      <a:pt x="200" y="124"/>
                    </a:lnTo>
                    <a:lnTo>
                      <a:pt x="252" y="108"/>
                    </a:lnTo>
                    <a:lnTo>
                      <a:pt x="282" y="100"/>
                    </a:lnTo>
                    <a:lnTo>
                      <a:pt x="284" y="102"/>
                    </a:lnTo>
                    <a:lnTo>
                      <a:pt x="284" y="108"/>
                    </a:lnTo>
                    <a:lnTo>
                      <a:pt x="282" y="110"/>
                    </a:lnTo>
                    <a:lnTo>
                      <a:pt x="280" y="114"/>
                    </a:lnTo>
                    <a:lnTo>
                      <a:pt x="276" y="118"/>
                    </a:lnTo>
                    <a:lnTo>
                      <a:pt x="270" y="120"/>
                    </a:lnTo>
                    <a:lnTo>
                      <a:pt x="232" y="134"/>
                    </a:lnTo>
                    <a:lnTo>
                      <a:pt x="194" y="148"/>
                    </a:lnTo>
                    <a:lnTo>
                      <a:pt x="166" y="172"/>
                    </a:lnTo>
                    <a:lnTo>
                      <a:pt x="124" y="202"/>
                    </a:lnTo>
                    <a:lnTo>
                      <a:pt x="110" y="208"/>
                    </a:lnTo>
                    <a:lnTo>
                      <a:pt x="100" y="210"/>
                    </a:lnTo>
                    <a:lnTo>
                      <a:pt x="90" y="210"/>
                    </a:lnTo>
                    <a:lnTo>
                      <a:pt x="22" y="242"/>
                    </a:lnTo>
                    <a:lnTo>
                      <a:pt x="18" y="238"/>
                    </a:lnTo>
                    <a:lnTo>
                      <a:pt x="10" y="224"/>
                    </a:lnTo>
                    <a:lnTo>
                      <a:pt x="6" y="214"/>
                    </a:lnTo>
                    <a:lnTo>
                      <a:pt x="2" y="202"/>
                    </a:lnTo>
                    <a:lnTo>
                      <a:pt x="0" y="188"/>
                    </a:lnTo>
                    <a:lnTo>
                      <a:pt x="0" y="17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88" name="Freeform 518"/>
              <p:cNvSpPr>
                <a:spLocks/>
              </p:cNvSpPr>
              <p:nvPr/>
            </p:nvSpPr>
            <p:spPr bwMode="auto">
              <a:xfrm>
                <a:off x="1586" y="3540"/>
                <a:ext cx="474" cy="678"/>
              </a:xfrm>
              <a:custGeom>
                <a:avLst/>
                <a:gdLst>
                  <a:gd name="T0" fmla="*/ 12 w 474"/>
                  <a:gd name="T1" fmla="*/ 0 h 678"/>
                  <a:gd name="T2" fmla="*/ 90 w 474"/>
                  <a:gd name="T3" fmla="*/ 52 h 678"/>
                  <a:gd name="T4" fmla="*/ 156 w 474"/>
                  <a:gd name="T5" fmla="*/ 104 h 678"/>
                  <a:gd name="T6" fmla="*/ 196 w 474"/>
                  <a:gd name="T7" fmla="*/ 142 h 678"/>
                  <a:gd name="T8" fmla="*/ 226 w 474"/>
                  <a:gd name="T9" fmla="*/ 180 h 678"/>
                  <a:gd name="T10" fmla="*/ 240 w 474"/>
                  <a:gd name="T11" fmla="*/ 218 h 678"/>
                  <a:gd name="T12" fmla="*/ 240 w 474"/>
                  <a:gd name="T13" fmla="*/ 234 h 678"/>
                  <a:gd name="T14" fmla="*/ 232 w 474"/>
                  <a:gd name="T15" fmla="*/ 268 h 678"/>
                  <a:gd name="T16" fmla="*/ 198 w 474"/>
                  <a:gd name="T17" fmla="*/ 372 h 678"/>
                  <a:gd name="T18" fmla="*/ 178 w 474"/>
                  <a:gd name="T19" fmla="*/ 436 h 678"/>
                  <a:gd name="T20" fmla="*/ 172 w 474"/>
                  <a:gd name="T21" fmla="*/ 480 h 678"/>
                  <a:gd name="T22" fmla="*/ 180 w 474"/>
                  <a:gd name="T23" fmla="*/ 476 h 678"/>
                  <a:gd name="T24" fmla="*/ 220 w 474"/>
                  <a:gd name="T25" fmla="*/ 458 h 678"/>
                  <a:gd name="T26" fmla="*/ 260 w 474"/>
                  <a:gd name="T27" fmla="*/ 448 h 678"/>
                  <a:gd name="T28" fmla="*/ 284 w 474"/>
                  <a:gd name="T29" fmla="*/ 446 h 678"/>
                  <a:gd name="T30" fmla="*/ 334 w 474"/>
                  <a:gd name="T31" fmla="*/ 440 h 678"/>
                  <a:gd name="T32" fmla="*/ 384 w 474"/>
                  <a:gd name="T33" fmla="*/ 426 h 678"/>
                  <a:gd name="T34" fmla="*/ 436 w 474"/>
                  <a:gd name="T35" fmla="*/ 406 h 678"/>
                  <a:gd name="T36" fmla="*/ 434 w 474"/>
                  <a:gd name="T37" fmla="*/ 414 h 678"/>
                  <a:gd name="T38" fmla="*/ 434 w 474"/>
                  <a:gd name="T39" fmla="*/ 436 h 678"/>
                  <a:gd name="T40" fmla="*/ 444 w 474"/>
                  <a:gd name="T41" fmla="*/ 464 h 678"/>
                  <a:gd name="T42" fmla="*/ 464 w 474"/>
                  <a:gd name="T43" fmla="*/ 486 h 678"/>
                  <a:gd name="T44" fmla="*/ 474 w 474"/>
                  <a:gd name="T45" fmla="*/ 494 h 678"/>
                  <a:gd name="T46" fmla="*/ 406 w 474"/>
                  <a:gd name="T47" fmla="*/ 542 h 678"/>
                  <a:gd name="T48" fmla="*/ 302 w 474"/>
                  <a:gd name="T49" fmla="*/ 604 h 678"/>
                  <a:gd name="T50" fmla="*/ 238 w 474"/>
                  <a:gd name="T51" fmla="*/ 632 h 678"/>
                  <a:gd name="T52" fmla="*/ 170 w 474"/>
                  <a:gd name="T53" fmla="*/ 658 h 678"/>
                  <a:gd name="T54" fmla="*/ 98 w 474"/>
                  <a:gd name="T55" fmla="*/ 674 h 678"/>
                  <a:gd name="T56" fmla="*/ 92 w 474"/>
                  <a:gd name="T57" fmla="*/ 676 h 678"/>
                  <a:gd name="T58" fmla="*/ 76 w 474"/>
                  <a:gd name="T59" fmla="*/ 676 h 678"/>
                  <a:gd name="T60" fmla="*/ 66 w 474"/>
                  <a:gd name="T61" fmla="*/ 668 h 678"/>
                  <a:gd name="T62" fmla="*/ 56 w 474"/>
                  <a:gd name="T63" fmla="*/ 650 h 678"/>
                  <a:gd name="T64" fmla="*/ 32 w 474"/>
                  <a:gd name="T65" fmla="*/ 582 h 678"/>
                  <a:gd name="T66" fmla="*/ 20 w 474"/>
                  <a:gd name="T67" fmla="*/ 532 h 678"/>
                  <a:gd name="T68" fmla="*/ 6 w 474"/>
                  <a:gd name="T69" fmla="*/ 426 h 678"/>
                  <a:gd name="T70" fmla="*/ 0 w 474"/>
                  <a:gd name="T71" fmla="*/ 324 h 678"/>
                  <a:gd name="T72" fmla="*/ 2 w 474"/>
                  <a:gd name="T73" fmla="*/ 234 h 678"/>
                  <a:gd name="T74" fmla="*/ 6 w 474"/>
                  <a:gd name="T75" fmla="*/ 200 h 678"/>
                  <a:gd name="T76" fmla="*/ 10 w 474"/>
                  <a:gd name="T77" fmla="*/ 134 h 678"/>
                  <a:gd name="T78" fmla="*/ 12 w 474"/>
                  <a:gd name="T79" fmla="*/ 0 h 67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4"/>
                  <a:gd name="T121" fmla="*/ 0 h 678"/>
                  <a:gd name="T122" fmla="*/ 474 w 474"/>
                  <a:gd name="T123" fmla="*/ 678 h 67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4" h="678">
                    <a:moveTo>
                      <a:pt x="12" y="0"/>
                    </a:moveTo>
                    <a:lnTo>
                      <a:pt x="12" y="0"/>
                    </a:lnTo>
                    <a:lnTo>
                      <a:pt x="50" y="26"/>
                    </a:lnTo>
                    <a:lnTo>
                      <a:pt x="90" y="52"/>
                    </a:lnTo>
                    <a:lnTo>
                      <a:pt x="134" y="84"/>
                    </a:lnTo>
                    <a:lnTo>
                      <a:pt x="156" y="104"/>
                    </a:lnTo>
                    <a:lnTo>
                      <a:pt x="176" y="122"/>
                    </a:lnTo>
                    <a:lnTo>
                      <a:pt x="196" y="142"/>
                    </a:lnTo>
                    <a:lnTo>
                      <a:pt x="212" y="162"/>
                    </a:lnTo>
                    <a:lnTo>
                      <a:pt x="226" y="180"/>
                    </a:lnTo>
                    <a:lnTo>
                      <a:pt x="236" y="200"/>
                    </a:lnTo>
                    <a:lnTo>
                      <a:pt x="240" y="218"/>
                    </a:lnTo>
                    <a:lnTo>
                      <a:pt x="242" y="226"/>
                    </a:lnTo>
                    <a:lnTo>
                      <a:pt x="240" y="234"/>
                    </a:lnTo>
                    <a:lnTo>
                      <a:pt x="232" y="268"/>
                    </a:lnTo>
                    <a:lnTo>
                      <a:pt x="222" y="302"/>
                    </a:lnTo>
                    <a:lnTo>
                      <a:pt x="198" y="372"/>
                    </a:lnTo>
                    <a:lnTo>
                      <a:pt x="188" y="406"/>
                    </a:lnTo>
                    <a:lnTo>
                      <a:pt x="178" y="436"/>
                    </a:lnTo>
                    <a:lnTo>
                      <a:pt x="174" y="460"/>
                    </a:lnTo>
                    <a:lnTo>
                      <a:pt x="172" y="480"/>
                    </a:lnTo>
                    <a:lnTo>
                      <a:pt x="180" y="476"/>
                    </a:lnTo>
                    <a:lnTo>
                      <a:pt x="204" y="464"/>
                    </a:lnTo>
                    <a:lnTo>
                      <a:pt x="220" y="458"/>
                    </a:lnTo>
                    <a:lnTo>
                      <a:pt x="240" y="452"/>
                    </a:lnTo>
                    <a:lnTo>
                      <a:pt x="260" y="448"/>
                    </a:lnTo>
                    <a:lnTo>
                      <a:pt x="284" y="446"/>
                    </a:lnTo>
                    <a:lnTo>
                      <a:pt x="308" y="444"/>
                    </a:lnTo>
                    <a:lnTo>
                      <a:pt x="334" y="440"/>
                    </a:lnTo>
                    <a:lnTo>
                      <a:pt x="360" y="432"/>
                    </a:lnTo>
                    <a:lnTo>
                      <a:pt x="384" y="426"/>
                    </a:lnTo>
                    <a:lnTo>
                      <a:pt x="420" y="412"/>
                    </a:lnTo>
                    <a:lnTo>
                      <a:pt x="436" y="406"/>
                    </a:lnTo>
                    <a:lnTo>
                      <a:pt x="434" y="414"/>
                    </a:lnTo>
                    <a:lnTo>
                      <a:pt x="432" y="424"/>
                    </a:lnTo>
                    <a:lnTo>
                      <a:pt x="434" y="436"/>
                    </a:lnTo>
                    <a:lnTo>
                      <a:pt x="438" y="450"/>
                    </a:lnTo>
                    <a:lnTo>
                      <a:pt x="444" y="464"/>
                    </a:lnTo>
                    <a:lnTo>
                      <a:pt x="456" y="480"/>
                    </a:lnTo>
                    <a:lnTo>
                      <a:pt x="464" y="486"/>
                    </a:lnTo>
                    <a:lnTo>
                      <a:pt x="474" y="494"/>
                    </a:lnTo>
                    <a:lnTo>
                      <a:pt x="442" y="518"/>
                    </a:lnTo>
                    <a:lnTo>
                      <a:pt x="406" y="542"/>
                    </a:lnTo>
                    <a:lnTo>
                      <a:pt x="358" y="572"/>
                    </a:lnTo>
                    <a:lnTo>
                      <a:pt x="302" y="604"/>
                    </a:lnTo>
                    <a:lnTo>
                      <a:pt x="270" y="618"/>
                    </a:lnTo>
                    <a:lnTo>
                      <a:pt x="238" y="632"/>
                    </a:lnTo>
                    <a:lnTo>
                      <a:pt x="204" y="646"/>
                    </a:lnTo>
                    <a:lnTo>
                      <a:pt x="170" y="658"/>
                    </a:lnTo>
                    <a:lnTo>
                      <a:pt x="134" y="666"/>
                    </a:lnTo>
                    <a:lnTo>
                      <a:pt x="98" y="674"/>
                    </a:lnTo>
                    <a:lnTo>
                      <a:pt x="92" y="676"/>
                    </a:lnTo>
                    <a:lnTo>
                      <a:pt x="86" y="678"/>
                    </a:lnTo>
                    <a:lnTo>
                      <a:pt x="76" y="676"/>
                    </a:lnTo>
                    <a:lnTo>
                      <a:pt x="72" y="672"/>
                    </a:lnTo>
                    <a:lnTo>
                      <a:pt x="66" y="668"/>
                    </a:lnTo>
                    <a:lnTo>
                      <a:pt x="62" y="660"/>
                    </a:lnTo>
                    <a:lnTo>
                      <a:pt x="56" y="650"/>
                    </a:lnTo>
                    <a:lnTo>
                      <a:pt x="44" y="622"/>
                    </a:lnTo>
                    <a:lnTo>
                      <a:pt x="32" y="582"/>
                    </a:lnTo>
                    <a:lnTo>
                      <a:pt x="20" y="532"/>
                    </a:lnTo>
                    <a:lnTo>
                      <a:pt x="12" y="480"/>
                    </a:lnTo>
                    <a:lnTo>
                      <a:pt x="6" y="426"/>
                    </a:lnTo>
                    <a:lnTo>
                      <a:pt x="2" y="374"/>
                    </a:lnTo>
                    <a:lnTo>
                      <a:pt x="0" y="324"/>
                    </a:lnTo>
                    <a:lnTo>
                      <a:pt x="0" y="276"/>
                    </a:lnTo>
                    <a:lnTo>
                      <a:pt x="2" y="234"/>
                    </a:lnTo>
                    <a:lnTo>
                      <a:pt x="6" y="200"/>
                    </a:lnTo>
                    <a:lnTo>
                      <a:pt x="8" y="168"/>
                    </a:lnTo>
                    <a:lnTo>
                      <a:pt x="10" y="134"/>
                    </a:lnTo>
                    <a:lnTo>
                      <a:pt x="12" y="7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89" name="Freeform 519"/>
              <p:cNvSpPr>
                <a:spLocks/>
              </p:cNvSpPr>
              <p:nvPr/>
            </p:nvSpPr>
            <p:spPr bwMode="auto">
              <a:xfrm>
                <a:off x="1586" y="3540"/>
                <a:ext cx="474" cy="678"/>
              </a:xfrm>
              <a:custGeom>
                <a:avLst/>
                <a:gdLst>
                  <a:gd name="T0" fmla="*/ 12 w 474"/>
                  <a:gd name="T1" fmla="*/ 0 h 678"/>
                  <a:gd name="T2" fmla="*/ 90 w 474"/>
                  <a:gd name="T3" fmla="*/ 52 h 678"/>
                  <a:gd name="T4" fmla="*/ 156 w 474"/>
                  <a:gd name="T5" fmla="*/ 104 h 678"/>
                  <a:gd name="T6" fmla="*/ 196 w 474"/>
                  <a:gd name="T7" fmla="*/ 142 h 678"/>
                  <a:gd name="T8" fmla="*/ 226 w 474"/>
                  <a:gd name="T9" fmla="*/ 180 h 678"/>
                  <a:gd name="T10" fmla="*/ 240 w 474"/>
                  <a:gd name="T11" fmla="*/ 218 h 678"/>
                  <a:gd name="T12" fmla="*/ 240 w 474"/>
                  <a:gd name="T13" fmla="*/ 234 h 678"/>
                  <a:gd name="T14" fmla="*/ 232 w 474"/>
                  <a:gd name="T15" fmla="*/ 268 h 678"/>
                  <a:gd name="T16" fmla="*/ 198 w 474"/>
                  <a:gd name="T17" fmla="*/ 372 h 678"/>
                  <a:gd name="T18" fmla="*/ 178 w 474"/>
                  <a:gd name="T19" fmla="*/ 436 h 678"/>
                  <a:gd name="T20" fmla="*/ 172 w 474"/>
                  <a:gd name="T21" fmla="*/ 480 h 678"/>
                  <a:gd name="T22" fmla="*/ 180 w 474"/>
                  <a:gd name="T23" fmla="*/ 476 h 678"/>
                  <a:gd name="T24" fmla="*/ 220 w 474"/>
                  <a:gd name="T25" fmla="*/ 458 h 678"/>
                  <a:gd name="T26" fmla="*/ 260 w 474"/>
                  <a:gd name="T27" fmla="*/ 448 h 678"/>
                  <a:gd name="T28" fmla="*/ 284 w 474"/>
                  <a:gd name="T29" fmla="*/ 446 h 678"/>
                  <a:gd name="T30" fmla="*/ 334 w 474"/>
                  <a:gd name="T31" fmla="*/ 440 h 678"/>
                  <a:gd name="T32" fmla="*/ 384 w 474"/>
                  <a:gd name="T33" fmla="*/ 426 h 678"/>
                  <a:gd name="T34" fmla="*/ 436 w 474"/>
                  <a:gd name="T35" fmla="*/ 406 h 678"/>
                  <a:gd name="T36" fmla="*/ 434 w 474"/>
                  <a:gd name="T37" fmla="*/ 414 h 678"/>
                  <a:gd name="T38" fmla="*/ 434 w 474"/>
                  <a:gd name="T39" fmla="*/ 436 h 678"/>
                  <a:gd name="T40" fmla="*/ 444 w 474"/>
                  <a:gd name="T41" fmla="*/ 464 h 678"/>
                  <a:gd name="T42" fmla="*/ 464 w 474"/>
                  <a:gd name="T43" fmla="*/ 486 h 678"/>
                  <a:gd name="T44" fmla="*/ 474 w 474"/>
                  <a:gd name="T45" fmla="*/ 494 h 678"/>
                  <a:gd name="T46" fmla="*/ 406 w 474"/>
                  <a:gd name="T47" fmla="*/ 542 h 678"/>
                  <a:gd name="T48" fmla="*/ 302 w 474"/>
                  <a:gd name="T49" fmla="*/ 604 h 678"/>
                  <a:gd name="T50" fmla="*/ 238 w 474"/>
                  <a:gd name="T51" fmla="*/ 632 h 678"/>
                  <a:gd name="T52" fmla="*/ 170 w 474"/>
                  <a:gd name="T53" fmla="*/ 658 h 678"/>
                  <a:gd name="T54" fmla="*/ 98 w 474"/>
                  <a:gd name="T55" fmla="*/ 674 h 678"/>
                  <a:gd name="T56" fmla="*/ 92 w 474"/>
                  <a:gd name="T57" fmla="*/ 676 h 678"/>
                  <a:gd name="T58" fmla="*/ 76 w 474"/>
                  <a:gd name="T59" fmla="*/ 676 h 678"/>
                  <a:gd name="T60" fmla="*/ 66 w 474"/>
                  <a:gd name="T61" fmla="*/ 668 h 678"/>
                  <a:gd name="T62" fmla="*/ 56 w 474"/>
                  <a:gd name="T63" fmla="*/ 650 h 678"/>
                  <a:gd name="T64" fmla="*/ 32 w 474"/>
                  <a:gd name="T65" fmla="*/ 582 h 678"/>
                  <a:gd name="T66" fmla="*/ 20 w 474"/>
                  <a:gd name="T67" fmla="*/ 532 h 678"/>
                  <a:gd name="T68" fmla="*/ 6 w 474"/>
                  <a:gd name="T69" fmla="*/ 426 h 678"/>
                  <a:gd name="T70" fmla="*/ 0 w 474"/>
                  <a:gd name="T71" fmla="*/ 324 h 678"/>
                  <a:gd name="T72" fmla="*/ 2 w 474"/>
                  <a:gd name="T73" fmla="*/ 234 h 678"/>
                  <a:gd name="T74" fmla="*/ 6 w 474"/>
                  <a:gd name="T75" fmla="*/ 200 h 678"/>
                  <a:gd name="T76" fmla="*/ 10 w 474"/>
                  <a:gd name="T77" fmla="*/ 134 h 678"/>
                  <a:gd name="T78" fmla="*/ 12 w 474"/>
                  <a:gd name="T79" fmla="*/ 0 h 67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4"/>
                  <a:gd name="T121" fmla="*/ 0 h 678"/>
                  <a:gd name="T122" fmla="*/ 474 w 474"/>
                  <a:gd name="T123" fmla="*/ 678 h 67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4" h="678">
                    <a:moveTo>
                      <a:pt x="12" y="0"/>
                    </a:moveTo>
                    <a:lnTo>
                      <a:pt x="12" y="0"/>
                    </a:lnTo>
                    <a:lnTo>
                      <a:pt x="50" y="26"/>
                    </a:lnTo>
                    <a:lnTo>
                      <a:pt x="90" y="52"/>
                    </a:lnTo>
                    <a:lnTo>
                      <a:pt x="134" y="84"/>
                    </a:lnTo>
                    <a:lnTo>
                      <a:pt x="156" y="104"/>
                    </a:lnTo>
                    <a:lnTo>
                      <a:pt x="176" y="122"/>
                    </a:lnTo>
                    <a:lnTo>
                      <a:pt x="196" y="142"/>
                    </a:lnTo>
                    <a:lnTo>
                      <a:pt x="212" y="162"/>
                    </a:lnTo>
                    <a:lnTo>
                      <a:pt x="226" y="180"/>
                    </a:lnTo>
                    <a:lnTo>
                      <a:pt x="236" y="200"/>
                    </a:lnTo>
                    <a:lnTo>
                      <a:pt x="240" y="218"/>
                    </a:lnTo>
                    <a:lnTo>
                      <a:pt x="242" y="226"/>
                    </a:lnTo>
                    <a:lnTo>
                      <a:pt x="240" y="234"/>
                    </a:lnTo>
                    <a:lnTo>
                      <a:pt x="232" y="268"/>
                    </a:lnTo>
                    <a:lnTo>
                      <a:pt x="222" y="302"/>
                    </a:lnTo>
                    <a:lnTo>
                      <a:pt x="198" y="372"/>
                    </a:lnTo>
                    <a:lnTo>
                      <a:pt x="188" y="406"/>
                    </a:lnTo>
                    <a:lnTo>
                      <a:pt x="178" y="436"/>
                    </a:lnTo>
                    <a:lnTo>
                      <a:pt x="174" y="460"/>
                    </a:lnTo>
                    <a:lnTo>
                      <a:pt x="172" y="480"/>
                    </a:lnTo>
                    <a:lnTo>
                      <a:pt x="180" y="476"/>
                    </a:lnTo>
                    <a:lnTo>
                      <a:pt x="204" y="464"/>
                    </a:lnTo>
                    <a:lnTo>
                      <a:pt x="220" y="458"/>
                    </a:lnTo>
                    <a:lnTo>
                      <a:pt x="240" y="452"/>
                    </a:lnTo>
                    <a:lnTo>
                      <a:pt x="260" y="448"/>
                    </a:lnTo>
                    <a:lnTo>
                      <a:pt x="284" y="446"/>
                    </a:lnTo>
                    <a:lnTo>
                      <a:pt x="308" y="444"/>
                    </a:lnTo>
                    <a:lnTo>
                      <a:pt x="334" y="440"/>
                    </a:lnTo>
                    <a:lnTo>
                      <a:pt x="360" y="432"/>
                    </a:lnTo>
                    <a:lnTo>
                      <a:pt x="384" y="426"/>
                    </a:lnTo>
                    <a:lnTo>
                      <a:pt x="420" y="412"/>
                    </a:lnTo>
                    <a:lnTo>
                      <a:pt x="436" y="406"/>
                    </a:lnTo>
                    <a:lnTo>
                      <a:pt x="434" y="414"/>
                    </a:lnTo>
                    <a:lnTo>
                      <a:pt x="432" y="424"/>
                    </a:lnTo>
                    <a:lnTo>
                      <a:pt x="434" y="436"/>
                    </a:lnTo>
                    <a:lnTo>
                      <a:pt x="438" y="450"/>
                    </a:lnTo>
                    <a:lnTo>
                      <a:pt x="444" y="464"/>
                    </a:lnTo>
                    <a:lnTo>
                      <a:pt x="456" y="480"/>
                    </a:lnTo>
                    <a:lnTo>
                      <a:pt x="464" y="486"/>
                    </a:lnTo>
                    <a:lnTo>
                      <a:pt x="474" y="494"/>
                    </a:lnTo>
                    <a:lnTo>
                      <a:pt x="442" y="518"/>
                    </a:lnTo>
                    <a:lnTo>
                      <a:pt x="406" y="542"/>
                    </a:lnTo>
                    <a:lnTo>
                      <a:pt x="358" y="572"/>
                    </a:lnTo>
                    <a:lnTo>
                      <a:pt x="302" y="604"/>
                    </a:lnTo>
                    <a:lnTo>
                      <a:pt x="270" y="618"/>
                    </a:lnTo>
                    <a:lnTo>
                      <a:pt x="238" y="632"/>
                    </a:lnTo>
                    <a:lnTo>
                      <a:pt x="204" y="646"/>
                    </a:lnTo>
                    <a:lnTo>
                      <a:pt x="170" y="658"/>
                    </a:lnTo>
                    <a:lnTo>
                      <a:pt x="134" y="666"/>
                    </a:lnTo>
                    <a:lnTo>
                      <a:pt x="98" y="674"/>
                    </a:lnTo>
                    <a:lnTo>
                      <a:pt x="92" y="676"/>
                    </a:lnTo>
                    <a:lnTo>
                      <a:pt x="86" y="678"/>
                    </a:lnTo>
                    <a:lnTo>
                      <a:pt x="76" y="676"/>
                    </a:lnTo>
                    <a:lnTo>
                      <a:pt x="72" y="672"/>
                    </a:lnTo>
                    <a:lnTo>
                      <a:pt x="66" y="668"/>
                    </a:lnTo>
                    <a:lnTo>
                      <a:pt x="62" y="660"/>
                    </a:lnTo>
                    <a:lnTo>
                      <a:pt x="56" y="650"/>
                    </a:lnTo>
                    <a:lnTo>
                      <a:pt x="44" y="622"/>
                    </a:lnTo>
                    <a:lnTo>
                      <a:pt x="32" y="582"/>
                    </a:lnTo>
                    <a:lnTo>
                      <a:pt x="20" y="532"/>
                    </a:lnTo>
                    <a:lnTo>
                      <a:pt x="12" y="480"/>
                    </a:lnTo>
                    <a:lnTo>
                      <a:pt x="6" y="426"/>
                    </a:lnTo>
                    <a:lnTo>
                      <a:pt x="2" y="374"/>
                    </a:lnTo>
                    <a:lnTo>
                      <a:pt x="0" y="324"/>
                    </a:lnTo>
                    <a:lnTo>
                      <a:pt x="0" y="276"/>
                    </a:lnTo>
                    <a:lnTo>
                      <a:pt x="2" y="234"/>
                    </a:lnTo>
                    <a:lnTo>
                      <a:pt x="6" y="200"/>
                    </a:lnTo>
                    <a:lnTo>
                      <a:pt x="8" y="168"/>
                    </a:lnTo>
                    <a:lnTo>
                      <a:pt x="10" y="134"/>
                    </a:lnTo>
                    <a:lnTo>
                      <a:pt x="12" y="70"/>
                    </a:lnTo>
                    <a:lnTo>
                      <a:pt x="1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90" name="Freeform 520"/>
              <p:cNvSpPr>
                <a:spLocks/>
              </p:cNvSpPr>
              <p:nvPr/>
            </p:nvSpPr>
            <p:spPr bwMode="auto">
              <a:xfrm>
                <a:off x="1652" y="3562"/>
                <a:ext cx="142" cy="370"/>
              </a:xfrm>
              <a:custGeom>
                <a:avLst/>
                <a:gdLst>
                  <a:gd name="T0" fmla="*/ 0 w 142"/>
                  <a:gd name="T1" fmla="*/ 0 h 370"/>
                  <a:gd name="T2" fmla="*/ 0 w 142"/>
                  <a:gd name="T3" fmla="*/ 0 h 370"/>
                  <a:gd name="T4" fmla="*/ 10 w 142"/>
                  <a:gd name="T5" fmla="*/ 8 h 370"/>
                  <a:gd name="T6" fmla="*/ 32 w 142"/>
                  <a:gd name="T7" fmla="*/ 30 h 370"/>
                  <a:gd name="T8" fmla="*/ 62 w 142"/>
                  <a:gd name="T9" fmla="*/ 64 h 370"/>
                  <a:gd name="T10" fmla="*/ 78 w 142"/>
                  <a:gd name="T11" fmla="*/ 84 h 370"/>
                  <a:gd name="T12" fmla="*/ 92 w 142"/>
                  <a:gd name="T13" fmla="*/ 108 h 370"/>
                  <a:gd name="T14" fmla="*/ 108 w 142"/>
                  <a:gd name="T15" fmla="*/ 134 h 370"/>
                  <a:gd name="T16" fmla="*/ 120 w 142"/>
                  <a:gd name="T17" fmla="*/ 162 h 370"/>
                  <a:gd name="T18" fmla="*/ 132 w 142"/>
                  <a:gd name="T19" fmla="*/ 194 h 370"/>
                  <a:gd name="T20" fmla="*/ 138 w 142"/>
                  <a:gd name="T21" fmla="*/ 226 h 370"/>
                  <a:gd name="T22" fmla="*/ 142 w 142"/>
                  <a:gd name="T23" fmla="*/ 260 h 370"/>
                  <a:gd name="T24" fmla="*/ 142 w 142"/>
                  <a:gd name="T25" fmla="*/ 276 h 370"/>
                  <a:gd name="T26" fmla="*/ 142 w 142"/>
                  <a:gd name="T27" fmla="*/ 294 h 370"/>
                  <a:gd name="T28" fmla="*/ 140 w 142"/>
                  <a:gd name="T29" fmla="*/ 312 h 370"/>
                  <a:gd name="T30" fmla="*/ 136 w 142"/>
                  <a:gd name="T31" fmla="*/ 332 h 370"/>
                  <a:gd name="T32" fmla="*/ 130 w 142"/>
                  <a:gd name="T33" fmla="*/ 350 h 370"/>
                  <a:gd name="T34" fmla="*/ 122 w 142"/>
                  <a:gd name="T35" fmla="*/ 370 h 370"/>
                  <a:gd name="T36" fmla="*/ 122 w 142"/>
                  <a:gd name="T37" fmla="*/ 370 h 370"/>
                  <a:gd name="T38" fmla="*/ 124 w 142"/>
                  <a:gd name="T39" fmla="*/ 362 h 370"/>
                  <a:gd name="T40" fmla="*/ 128 w 142"/>
                  <a:gd name="T41" fmla="*/ 340 h 370"/>
                  <a:gd name="T42" fmla="*/ 130 w 142"/>
                  <a:gd name="T43" fmla="*/ 306 h 370"/>
                  <a:gd name="T44" fmla="*/ 130 w 142"/>
                  <a:gd name="T45" fmla="*/ 286 h 370"/>
                  <a:gd name="T46" fmla="*/ 128 w 142"/>
                  <a:gd name="T47" fmla="*/ 262 h 370"/>
                  <a:gd name="T48" fmla="*/ 122 w 142"/>
                  <a:gd name="T49" fmla="*/ 236 h 370"/>
                  <a:gd name="T50" fmla="*/ 116 w 142"/>
                  <a:gd name="T51" fmla="*/ 208 h 370"/>
                  <a:gd name="T52" fmla="*/ 106 w 142"/>
                  <a:gd name="T53" fmla="*/ 178 h 370"/>
                  <a:gd name="T54" fmla="*/ 94 w 142"/>
                  <a:gd name="T55" fmla="*/ 146 h 370"/>
                  <a:gd name="T56" fmla="*/ 76 w 142"/>
                  <a:gd name="T57" fmla="*/ 112 h 370"/>
                  <a:gd name="T58" fmla="*/ 56 w 142"/>
                  <a:gd name="T59" fmla="*/ 76 h 370"/>
                  <a:gd name="T60" fmla="*/ 30 w 142"/>
                  <a:gd name="T61" fmla="*/ 38 h 370"/>
                  <a:gd name="T62" fmla="*/ 0 w 142"/>
                  <a:gd name="T63" fmla="*/ 0 h 3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2"/>
                  <a:gd name="T97" fmla="*/ 0 h 370"/>
                  <a:gd name="T98" fmla="*/ 142 w 142"/>
                  <a:gd name="T99" fmla="*/ 370 h 3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2" h="37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32" y="30"/>
                    </a:lnTo>
                    <a:lnTo>
                      <a:pt x="62" y="64"/>
                    </a:lnTo>
                    <a:lnTo>
                      <a:pt x="78" y="84"/>
                    </a:lnTo>
                    <a:lnTo>
                      <a:pt x="92" y="108"/>
                    </a:lnTo>
                    <a:lnTo>
                      <a:pt x="108" y="134"/>
                    </a:lnTo>
                    <a:lnTo>
                      <a:pt x="120" y="162"/>
                    </a:lnTo>
                    <a:lnTo>
                      <a:pt x="132" y="194"/>
                    </a:lnTo>
                    <a:lnTo>
                      <a:pt x="138" y="226"/>
                    </a:lnTo>
                    <a:lnTo>
                      <a:pt x="142" y="260"/>
                    </a:lnTo>
                    <a:lnTo>
                      <a:pt x="142" y="276"/>
                    </a:lnTo>
                    <a:lnTo>
                      <a:pt x="142" y="294"/>
                    </a:lnTo>
                    <a:lnTo>
                      <a:pt x="140" y="312"/>
                    </a:lnTo>
                    <a:lnTo>
                      <a:pt x="136" y="332"/>
                    </a:lnTo>
                    <a:lnTo>
                      <a:pt x="130" y="350"/>
                    </a:lnTo>
                    <a:lnTo>
                      <a:pt x="122" y="370"/>
                    </a:lnTo>
                    <a:lnTo>
                      <a:pt x="124" y="362"/>
                    </a:lnTo>
                    <a:lnTo>
                      <a:pt x="128" y="340"/>
                    </a:lnTo>
                    <a:lnTo>
                      <a:pt x="130" y="306"/>
                    </a:lnTo>
                    <a:lnTo>
                      <a:pt x="130" y="286"/>
                    </a:lnTo>
                    <a:lnTo>
                      <a:pt x="128" y="262"/>
                    </a:lnTo>
                    <a:lnTo>
                      <a:pt x="122" y="236"/>
                    </a:lnTo>
                    <a:lnTo>
                      <a:pt x="116" y="208"/>
                    </a:lnTo>
                    <a:lnTo>
                      <a:pt x="106" y="178"/>
                    </a:lnTo>
                    <a:lnTo>
                      <a:pt x="94" y="146"/>
                    </a:lnTo>
                    <a:lnTo>
                      <a:pt x="76" y="112"/>
                    </a:lnTo>
                    <a:lnTo>
                      <a:pt x="56" y="76"/>
                    </a:lnTo>
                    <a:lnTo>
                      <a:pt x="30" y="3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91" name="Freeform 521"/>
              <p:cNvSpPr>
                <a:spLocks/>
              </p:cNvSpPr>
              <p:nvPr/>
            </p:nvSpPr>
            <p:spPr bwMode="auto">
              <a:xfrm>
                <a:off x="1652" y="3562"/>
                <a:ext cx="142" cy="370"/>
              </a:xfrm>
              <a:custGeom>
                <a:avLst/>
                <a:gdLst>
                  <a:gd name="T0" fmla="*/ 0 w 142"/>
                  <a:gd name="T1" fmla="*/ 0 h 370"/>
                  <a:gd name="T2" fmla="*/ 0 w 142"/>
                  <a:gd name="T3" fmla="*/ 0 h 370"/>
                  <a:gd name="T4" fmla="*/ 10 w 142"/>
                  <a:gd name="T5" fmla="*/ 8 h 370"/>
                  <a:gd name="T6" fmla="*/ 32 w 142"/>
                  <a:gd name="T7" fmla="*/ 30 h 370"/>
                  <a:gd name="T8" fmla="*/ 62 w 142"/>
                  <a:gd name="T9" fmla="*/ 64 h 370"/>
                  <a:gd name="T10" fmla="*/ 78 w 142"/>
                  <a:gd name="T11" fmla="*/ 84 h 370"/>
                  <a:gd name="T12" fmla="*/ 92 w 142"/>
                  <a:gd name="T13" fmla="*/ 108 h 370"/>
                  <a:gd name="T14" fmla="*/ 108 w 142"/>
                  <a:gd name="T15" fmla="*/ 134 h 370"/>
                  <a:gd name="T16" fmla="*/ 120 w 142"/>
                  <a:gd name="T17" fmla="*/ 162 h 370"/>
                  <a:gd name="T18" fmla="*/ 132 w 142"/>
                  <a:gd name="T19" fmla="*/ 194 h 370"/>
                  <a:gd name="T20" fmla="*/ 138 w 142"/>
                  <a:gd name="T21" fmla="*/ 226 h 370"/>
                  <a:gd name="T22" fmla="*/ 142 w 142"/>
                  <a:gd name="T23" fmla="*/ 260 h 370"/>
                  <a:gd name="T24" fmla="*/ 142 w 142"/>
                  <a:gd name="T25" fmla="*/ 276 h 370"/>
                  <a:gd name="T26" fmla="*/ 142 w 142"/>
                  <a:gd name="T27" fmla="*/ 294 h 370"/>
                  <a:gd name="T28" fmla="*/ 140 w 142"/>
                  <a:gd name="T29" fmla="*/ 312 h 370"/>
                  <a:gd name="T30" fmla="*/ 136 w 142"/>
                  <a:gd name="T31" fmla="*/ 332 h 370"/>
                  <a:gd name="T32" fmla="*/ 130 w 142"/>
                  <a:gd name="T33" fmla="*/ 350 h 370"/>
                  <a:gd name="T34" fmla="*/ 122 w 142"/>
                  <a:gd name="T35" fmla="*/ 370 h 370"/>
                  <a:gd name="T36" fmla="*/ 122 w 142"/>
                  <a:gd name="T37" fmla="*/ 370 h 370"/>
                  <a:gd name="T38" fmla="*/ 124 w 142"/>
                  <a:gd name="T39" fmla="*/ 362 h 370"/>
                  <a:gd name="T40" fmla="*/ 128 w 142"/>
                  <a:gd name="T41" fmla="*/ 340 h 370"/>
                  <a:gd name="T42" fmla="*/ 130 w 142"/>
                  <a:gd name="T43" fmla="*/ 306 h 370"/>
                  <a:gd name="T44" fmla="*/ 130 w 142"/>
                  <a:gd name="T45" fmla="*/ 286 h 370"/>
                  <a:gd name="T46" fmla="*/ 128 w 142"/>
                  <a:gd name="T47" fmla="*/ 262 h 370"/>
                  <a:gd name="T48" fmla="*/ 122 w 142"/>
                  <a:gd name="T49" fmla="*/ 236 h 370"/>
                  <a:gd name="T50" fmla="*/ 116 w 142"/>
                  <a:gd name="T51" fmla="*/ 208 h 370"/>
                  <a:gd name="T52" fmla="*/ 106 w 142"/>
                  <a:gd name="T53" fmla="*/ 178 h 370"/>
                  <a:gd name="T54" fmla="*/ 94 w 142"/>
                  <a:gd name="T55" fmla="*/ 146 h 370"/>
                  <a:gd name="T56" fmla="*/ 76 w 142"/>
                  <a:gd name="T57" fmla="*/ 112 h 370"/>
                  <a:gd name="T58" fmla="*/ 56 w 142"/>
                  <a:gd name="T59" fmla="*/ 76 h 370"/>
                  <a:gd name="T60" fmla="*/ 30 w 142"/>
                  <a:gd name="T61" fmla="*/ 38 h 370"/>
                  <a:gd name="T62" fmla="*/ 0 w 142"/>
                  <a:gd name="T63" fmla="*/ 0 h 3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2"/>
                  <a:gd name="T97" fmla="*/ 0 h 370"/>
                  <a:gd name="T98" fmla="*/ 142 w 142"/>
                  <a:gd name="T99" fmla="*/ 370 h 3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2" h="37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32" y="30"/>
                    </a:lnTo>
                    <a:lnTo>
                      <a:pt x="62" y="64"/>
                    </a:lnTo>
                    <a:lnTo>
                      <a:pt x="78" y="84"/>
                    </a:lnTo>
                    <a:lnTo>
                      <a:pt x="92" y="108"/>
                    </a:lnTo>
                    <a:lnTo>
                      <a:pt x="108" y="134"/>
                    </a:lnTo>
                    <a:lnTo>
                      <a:pt x="120" y="162"/>
                    </a:lnTo>
                    <a:lnTo>
                      <a:pt x="132" y="194"/>
                    </a:lnTo>
                    <a:lnTo>
                      <a:pt x="138" y="226"/>
                    </a:lnTo>
                    <a:lnTo>
                      <a:pt x="142" y="260"/>
                    </a:lnTo>
                    <a:lnTo>
                      <a:pt x="142" y="276"/>
                    </a:lnTo>
                    <a:lnTo>
                      <a:pt x="142" y="294"/>
                    </a:lnTo>
                    <a:lnTo>
                      <a:pt x="140" y="312"/>
                    </a:lnTo>
                    <a:lnTo>
                      <a:pt x="136" y="332"/>
                    </a:lnTo>
                    <a:lnTo>
                      <a:pt x="130" y="350"/>
                    </a:lnTo>
                    <a:lnTo>
                      <a:pt x="122" y="370"/>
                    </a:lnTo>
                    <a:lnTo>
                      <a:pt x="124" y="362"/>
                    </a:lnTo>
                    <a:lnTo>
                      <a:pt x="128" y="340"/>
                    </a:lnTo>
                    <a:lnTo>
                      <a:pt x="130" y="306"/>
                    </a:lnTo>
                    <a:lnTo>
                      <a:pt x="130" y="286"/>
                    </a:lnTo>
                    <a:lnTo>
                      <a:pt x="128" y="262"/>
                    </a:lnTo>
                    <a:lnTo>
                      <a:pt x="122" y="236"/>
                    </a:lnTo>
                    <a:lnTo>
                      <a:pt x="116" y="208"/>
                    </a:lnTo>
                    <a:lnTo>
                      <a:pt x="106" y="178"/>
                    </a:lnTo>
                    <a:lnTo>
                      <a:pt x="94" y="146"/>
                    </a:lnTo>
                    <a:lnTo>
                      <a:pt x="76" y="112"/>
                    </a:lnTo>
                    <a:lnTo>
                      <a:pt x="56" y="76"/>
                    </a:lnTo>
                    <a:lnTo>
                      <a:pt x="30" y="38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92" name="Freeform 522"/>
              <p:cNvSpPr>
                <a:spLocks/>
              </p:cNvSpPr>
              <p:nvPr/>
            </p:nvSpPr>
            <p:spPr bwMode="auto">
              <a:xfrm>
                <a:off x="2150" y="3390"/>
                <a:ext cx="8" cy="14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8 w 8"/>
                  <a:gd name="T5" fmla="*/ 6 h 14"/>
                  <a:gd name="T6" fmla="*/ 6 w 8"/>
                  <a:gd name="T7" fmla="*/ 10 h 14"/>
                  <a:gd name="T8" fmla="*/ 0 w 8"/>
                  <a:gd name="T9" fmla="*/ 14 h 14"/>
                  <a:gd name="T10" fmla="*/ 0 w 8"/>
                  <a:gd name="T11" fmla="*/ 14 h 14"/>
                  <a:gd name="T12" fmla="*/ 2 w 8"/>
                  <a:gd name="T13" fmla="*/ 8 h 14"/>
                  <a:gd name="T14" fmla="*/ 6 w 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14"/>
                  <a:gd name="T26" fmla="*/ 8 w 8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93" name="Freeform 523"/>
              <p:cNvSpPr>
                <a:spLocks/>
              </p:cNvSpPr>
              <p:nvPr/>
            </p:nvSpPr>
            <p:spPr bwMode="auto">
              <a:xfrm>
                <a:off x="2150" y="3390"/>
                <a:ext cx="8" cy="14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8 w 8"/>
                  <a:gd name="T5" fmla="*/ 6 h 14"/>
                  <a:gd name="T6" fmla="*/ 6 w 8"/>
                  <a:gd name="T7" fmla="*/ 10 h 14"/>
                  <a:gd name="T8" fmla="*/ 0 w 8"/>
                  <a:gd name="T9" fmla="*/ 14 h 14"/>
                  <a:gd name="T10" fmla="*/ 0 w 8"/>
                  <a:gd name="T11" fmla="*/ 14 h 14"/>
                  <a:gd name="T12" fmla="*/ 2 w 8"/>
                  <a:gd name="T13" fmla="*/ 8 h 14"/>
                  <a:gd name="T14" fmla="*/ 6 w 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14"/>
                  <a:gd name="T26" fmla="*/ 8 w 8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94" name="Freeform 524"/>
              <p:cNvSpPr>
                <a:spLocks/>
              </p:cNvSpPr>
              <p:nvPr/>
            </p:nvSpPr>
            <p:spPr bwMode="auto">
              <a:xfrm>
                <a:off x="1998" y="3318"/>
                <a:ext cx="116" cy="110"/>
              </a:xfrm>
              <a:custGeom>
                <a:avLst/>
                <a:gdLst>
                  <a:gd name="T0" fmla="*/ 116 w 116"/>
                  <a:gd name="T1" fmla="*/ 84 h 110"/>
                  <a:gd name="T2" fmla="*/ 116 w 116"/>
                  <a:gd name="T3" fmla="*/ 84 h 110"/>
                  <a:gd name="T4" fmla="*/ 108 w 116"/>
                  <a:gd name="T5" fmla="*/ 84 h 110"/>
                  <a:gd name="T6" fmla="*/ 88 w 116"/>
                  <a:gd name="T7" fmla="*/ 78 h 110"/>
                  <a:gd name="T8" fmla="*/ 74 w 116"/>
                  <a:gd name="T9" fmla="*/ 74 h 110"/>
                  <a:gd name="T10" fmla="*/ 62 w 116"/>
                  <a:gd name="T11" fmla="*/ 68 h 110"/>
                  <a:gd name="T12" fmla="*/ 48 w 116"/>
                  <a:gd name="T13" fmla="*/ 60 h 110"/>
                  <a:gd name="T14" fmla="*/ 36 w 116"/>
                  <a:gd name="T15" fmla="*/ 52 h 110"/>
                  <a:gd name="T16" fmla="*/ 36 w 116"/>
                  <a:gd name="T17" fmla="*/ 52 h 110"/>
                  <a:gd name="T18" fmla="*/ 18 w 116"/>
                  <a:gd name="T19" fmla="*/ 30 h 110"/>
                  <a:gd name="T20" fmla="*/ 6 w 116"/>
                  <a:gd name="T21" fmla="*/ 14 h 110"/>
                  <a:gd name="T22" fmla="*/ 2 w 116"/>
                  <a:gd name="T23" fmla="*/ 4 h 110"/>
                  <a:gd name="T24" fmla="*/ 0 w 116"/>
                  <a:gd name="T25" fmla="*/ 0 h 110"/>
                  <a:gd name="T26" fmla="*/ 0 w 116"/>
                  <a:gd name="T27" fmla="*/ 0 h 110"/>
                  <a:gd name="T28" fmla="*/ 4 w 116"/>
                  <a:gd name="T29" fmla="*/ 12 h 110"/>
                  <a:gd name="T30" fmla="*/ 14 w 116"/>
                  <a:gd name="T31" fmla="*/ 38 h 110"/>
                  <a:gd name="T32" fmla="*/ 22 w 116"/>
                  <a:gd name="T33" fmla="*/ 54 h 110"/>
                  <a:gd name="T34" fmla="*/ 30 w 116"/>
                  <a:gd name="T35" fmla="*/ 70 h 110"/>
                  <a:gd name="T36" fmla="*/ 40 w 116"/>
                  <a:gd name="T37" fmla="*/ 84 h 110"/>
                  <a:gd name="T38" fmla="*/ 52 w 116"/>
                  <a:gd name="T39" fmla="*/ 98 h 110"/>
                  <a:gd name="T40" fmla="*/ 52 w 116"/>
                  <a:gd name="T41" fmla="*/ 98 h 110"/>
                  <a:gd name="T42" fmla="*/ 64 w 116"/>
                  <a:gd name="T43" fmla="*/ 106 h 110"/>
                  <a:gd name="T44" fmla="*/ 74 w 116"/>
                  <a:gd name="T45" fmla="*/ 110 h 110"/>
                  <a:gd name="T46" fmla="*/ 84 w 116"/>
                  <a:gd name="T47" fmla="*/ 110 h 110"/>
                  <a:gd name="T48" fmla="*/ 92 w 116"/>
                  <a:gd name="T49" fmla="*/ 108 h 110"/>
                  <a:gd name="T50" fmla="*/ 100 w 116"/>
                  <a:gd name="T51" fmla="*/ 102 h 110"/>
                  <a:gd name="T52" fmla="*/ 106 w 116"/>
                  <a:gd name="T53" fmla="*/ 96 h 110"/>
                  <a:gd name="T54" fmla="*/ 116 w 116"/>
                  <a:gd name="T55" fmla="*/ 84 h 1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6"/>
                  <a:gd name="T85" fmla="*/ 0 h 110"/>
                  <a:gd name="T86" fmla="*/ 116 w 116"/>
                  <a:gd name="T87" fmla="*/ 110 h 11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6" h="110">
                    <a:moveTo>
                      <a:pt x="116" y="84"/>
                    </a:moveTo>
                    <a:lnTo>
                      <a:pt x="116" y="84"/>
                    </a:lnTo>
                    <a:lnTo>
                      <a:pt x="108" y="84"/>
                    </a:lnTo>
                    <a:lnTo>
                      <a:pt x="88" y="78"/>
                    </a:lnTo>
                    <a:lnTo>
                      <a:pt x="74" y="74"/>
                    </a:lnTo>
                    <a:lnTo>
                      <a:pt x="62" y="68"/>
                    </a:lnTo>
                    <a:lnTo>
                      <a:pt x="48" y="60"/>
                    </a:lnTo>
                    <a:lnTo>
                      <a:pt x="36" y="52"/>
                    </a:lnTo>
                    <a:lnTo>
                      <a:pt x="18" y="30"/>
                    </a:lnTo>
                    <a:lnTo>
                      <a:pt x="6" y="1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12"/>
                    </a:lnTo>
                    <a:lnTo>
                      <a:pt x="14" y="38"/>
                    </a:lnTo>
                    <a:lnTo>
                      <a:pt x="22" y="54"/>
                    </a:lnTo>
                    <a:lnTo>
                      <a:pt x="30" y="70"/>
                    </a:lnTo>
                    <a:lnTo>
                      <a:pt x="40" y="84"/>
                    </a:lnTo>
                    <a:lnTo>
                      <a:pt x="52" y="98"/>
                    </a:lnTo>
                    <a:lnTo>
                      <a:pt x="64" y="106"/>
                    </a:lnTo>
                    <a:lnTo>
                      <a:pt x="74" y="110"/>
                    </a:lnTo>
                    <a:lnTo>
                      <a:pt x="84" y="110"/>
                    </a:lnTo>
                    <a:lnTo>
                      <a:pt x="92" y="108"/>
                    </a:lnTo>
                    <a:lnTo>
                      <a:pt x="100" y="102"/>
                    </a:lnTo>
                    <a:lnTo>
                      <a:pt x="106" y="96"/>
                    </a:lnTo>
                    <a:lnTo>
                      <a:pt x="116" y="84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95" name="Freeform 525"/>
              <p:cNvSpPr>
                <a:spLocks/>
              </p:cNvSpPr>
              <p:nvPr/>
            </p:nvSpPr>
            <p:spPr bwMode="auto">
              <a:xfrm>
                <a:off x="1998" y="3318"/>
                <a:ext cx="116" cy="110"/>
              </a:xfrm>
              <a:custGeom>
                <a:avLst/>
                <a:gdLst>
                  <a:gd name="T0" fmla="*/ 116 w 116"/>
                  <a:gd name="T1" fmla="*/ 84 h 110"/>
                  <a:gd name="T2" fmla="*/ 116 w 116"/>
                  <a:gd name="T3" fmla="*/ 84 h 110"/>
                  <a:gd name="T4" fmla="*/ 108 w 116"/>
                  <a:gd name="T5" fmla="*/ 84 h 110"/>
                  <a:gd name="T6" fmla="*/ 88 w 116"/>
                  <a:gd name="T7" fmla="*/ 78 h 110"/>
                  <a:gd name="T8" fmla="*/ 74 w 116"/>
                  <a:gd name="T9" fmla="*/ 74 h 110"/>
                  <a:gd name="T10" fmla="*/ 62 w 116"/>
                  <a:gd name="T11" fmla="*/ 68 h 110"/>
                  <a:gd name="T12" fmla="*/ 48 w 116"/>
                  <a:gd name="T13" fmla="*/ 60 h 110"/>
                  <a:gd name="T14" fmla="*/ 36 w 116"/>
                  <a:gd name="T15" fmla="*/ 52 h 110"/>
                  <a:gd name="T16" fmla="*/ 36 w 116"/>
                  <a:gd name="T17" fmla="*/ 52 h 110"/>
                  <a:gd name="T18" fmla="*/ 18 w 116"/>
                  <a:gd name="T19" fmla="*/ 30 h 110"/>
                  <a:gd name="T20" fmla="*/ 6 w 116"/>
                  <a:gd name="T21" fmla="*/ 14 h 110"/>
                  <a:gd name="T22" fmla="*/ 2 w 116"/>
                  <a:gd name="T23" fmla="*/ 4 h 110"/>
                  <a:gd name="T24" fmla="*/ 0 w 116"/>
                  <a:gd name="T25" fmla="*/ 0 h 110"/>
                  <a:gd name="T26" fmla="*/ 0 w 116"/>
                  <a:gd name="T27" fmla="*/ 0 h 110"/>
                  <a:gd name="T28" fmla="*/ 4 w 116"/>
                  <a:gd name="T29" fmla="*/ 12 h 110"/>
                  <a:gd name="T30" fmla="*/ 14 w 116"/>
                  <a:gd name="T31" fmla="*/ 38 h 110"/>
                  <a:gd name="T32" fmla="*/ 22 w 116"/>
                  <a:gd name="T33" fmla="*/ 54 h 110"/>
                  <a:gd name="T34" fmla="*/ 30 w 116"/>
                  <a:gd name="T35" fmla="*/ 70 h 110"/>
                  <a:gd name="T36" fmla="*/ 40 w 116"/>
                  <a:gd name="T37" fmla="*/ 84 h 110"/>
                  <a:gd name="T38" fmla="*/ 52 w 116"/>
                  <a:gd name="T39" fmla="*/ 98 h 110"/>
                  <a:gd name="T40" fmla="*/ 52 w 116"/>
                  <a:gd name="T41" fmla="*/ 98 h 110"/>
                  <a:gd name="T42" fmla="*/ 64 w 116"/>
                  <a:gd name="T43" fmla="*/ 106 h 110"/>
                  <a:gd name="T44" fmla="*/ 74 w 116"/>
                  <a:gd name="T45" fmla="*/ 110 h 110"/>
                  <a:gd name="T46" fmla="*/ 84 w 116"/>
                  <a:gd name="T47" fmla="*/ 110 h 110"/>
                  <a:gd name="T48" fmla="*/ 92 w 116"/>
                  <a:gd name="T49" fmla="*/ 108 h 110"/>
                  <a:gd name="T50" fmla="*/ 100 w 116"/>
                  <a:gd name="T51" fmla="*/ 102 h 110"/>
                  <a:gd name="T52" fmla="*/ 106 w 116"/>
                  <a:gd name="T53" fmla="*/ 96 h 110"/>
                  <a:gd name="T54" fmla="*/ 116 w 116"/>
                  <a:gd name="T55" fmla="*/ 84 h 1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6"/>
                  <a:gd name="T85" fmla="*/ 0 h 110"/>
                  <a:gd name="T86" fmla="*/ 116 w 116"/>
                  <a:gd name="T87" fmla="*/ 110 h 11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6" h="110">
                    <a:moveTo>
                      <a:pt x="116" y="84"/>
                    </a:moveTo>
                    <a:lnTo>
                      <a:pt x="116" y="84"/>
                    </a:lnTo>
                    <a:lnTo>
                      <a:pt x="108" y="84"/>
                    </a:lnTo>
                    <a:lnTo>
                      <a:pt x="88" y="78"/>
                    </a:lnTo>
                    <a:lnTo>
                      <a:pt x="74" y="74"/>
                    </a:lnTo>
                    <a:lnTo>
                      <a:pt x="62" y="68"/>
                    </a:lnTo>
                    <a:lnTo>
                      <a:pt x="48" y="60"/>
                    </a:lnTo>
                    <a:lnTo>
                      <a:pt x="36" y="52"/>
                    </a:lnTo>
                    <a:lnTo>
                      <a:pt x="18" y="30"/>
                    </a:lnTo>
                    <a:lnTo>
                      <a:pt x="6" y="1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12"/>
                    </a:lnTo>
                    <a:lnTo>
                      <a:pt x="14" y="38"/>
                    </a:lnTo>
                    <a:lnTo>
                      <a:pt x="22" y="54"/>
                    </a:lnTo>
                    <a:lnTo>
                      <a:pt x="30" y="70"/>
                    </a:lnTo>
                    <a:lnTo>
                      <a:pt x="40" y="84"/>
                    </a:lnTo>
                    <a:lnTo>
                      <a:pt x="52" y="98"/>
                    </a:lnTo>
                    <a:lnTo>
                      <a:pt x="64" y="106"/>
                    </a:lnTo>
                    <a:lnTo>
                      <a:pt x="74" y="110"/>
                    </a:lnTo>
                    <a:lnTo>
                      <a:pt x="84" y="110"/>
                    </a:lnTo>
                    <a:lnTo>
                      <a:pt x="92" y="108"/>
                    </a:lnTo>
                    <a:lnTo>
                      <a:pt x="100" y="102"/>
                    </a:lnTo>
                    <a:lnTo>
                      <a:pt x="106" y="96"/>
                    </a:lnTo>
                    <a:lnTo>
                      <a:pt x="116" y="8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96" name="Freeform 526"/>
              <p:cNvSpPr>
                <a:spLocks/>
              </p:cNvSpPr>
              <p:nvPr/>
            </p:nvSpPr>
            <p:spPr bwMode="auto">
              <a:xfrm>
                <a:off x="2056" y="3240"/>
                <a:ext cx="86" cy="44"/>
              </a:xfrm>
              <a:custGeom>
                <a:avLst/>
                <a:gdLst>
                  <a:gd name="T0" fmla="*/ 78 w 86"/>
                  <a:gd name="T1" fmla="*/ 2 h 44"/>
                  <a:gd name="T2" fmla="*/ 78 w 86"/>
                  <a:gd name="T3" fmla="*/ 2 h 44"/>
                  <a:gd name="T4" fmla="*/ 66 w 86"/>
                  <a:gd name="T5" fmla="*/ 4 h 44"/>
                  <a:gd name="T6" fmla="*/ 52 w 86"/>
                  <a:gd name="T7" fmla="*/ 4 h 44"/>
                  <a:gd name="T8" fmla="*/ 34 w 86"/>
                  <a:gd name="T9" fmla="*/ 2 h 44"/>
                  <a:gd name="T10" fmla="*/ 34 w 86"/>
                  <a:gd name="T11" fmla="*/ 2 h 44"/>
                  <a:gd name="T12" fmla="*/ 16 w 86"/>
                  <a:gd name="T13" fmla="*/ 0 h 44"/>
                  <a:gd name="T14" fmla="*/ 8 w 86"/>
                  <a:gd name="T15" fmla="*/ 2 h 44"/>
                  <a:gd name="T16" fmla="*/ 4 w 86"/>
                  <a:gd name="T17" fmla="*/ 4 h 44"/>
                  <a:gd name="T18" fmla="*/ 0 w 86"/>
                  <a:gd name="T19" fmla="*/ 8 h 44"/>
                  <a:gd name="T20" fmla="*/ 0 w 86"/>
                  <a:gd name="T21" fmla="*/ 12 h 44"/>
                  <a:gd name="T22" fmla="*/ 2 w 86"/>
                  <a:gd name="T23" fmla="*/ 20 h 44"/>
                  <a:gd name="T24" fmla="*/ 10 w 86"/>
                  <a:gd name="T25" fmla="*/ 30 h 44"/>
                  <a:gd name="T26" fmla="*/ 10 w 86"/>
                  <a:gd name="T27" fmla="*/ 30 h 44"/>
                  <a:gd name="T28" fmla="*/ 22 w 86"/>
                  <a:gd name="T29" fmla="*/ 40 h 44"/>
                  <a:gd name="T30" fmla="*/ 34 w 86"/>
                  <a:gd name="T31" fmla="*/ 44 h 44"/>
                  <a:gd name="T32" fmla="*/ 44 w 86"/>
                  <a:gd name="T33" fmla="*/ 44 h 44"/>
                  <a:gd name="T34" fmla="*/ 54 w 86"/>
                  <a:gd name="T35" fmla="*/ 40 h 44"/>
                  <a:gd name="T36" fmla="*/ 62 w 86"/>
                  <a:gd name="T37" fmla="*/ 36 h 44"/>
                  <a:gd name="T38" fmla="*/ 70 w 86"/>
                  <a:gd name="T39" fmla="*/ 28 h 44"/>
                  <a:gd name="T40" fmla="*/ 80 w 86"/>
                  <a:gd name="T41" fmla="*/ 18 h 44"/>
                  <a:gd name="T42" fmla="*/ 80 w 86"/>
                  <a:gd name="T43" fmla="*/ 18 h 44"/>
                  <a:gd name="T44" fmla="*/ 84 w 86"/>
                  <a:gd name="T45" fmla="*/ 14 h 44"/>
                  <a:gd name="T46" fmla="*/ 86 w 86"/>
                  <a:gd name="T47" fmla="*/ 8 h 44"/>
                  <a:gd name="T48" fmla="*/ 84 w 86"/>
                  <a:gd name="T49" fmla="*/ 4 h 44"/>
                  <a:gd name="T50" fmla="*/ 78 w 86"/>
                  <a:gd name="T51" fmla="*/ 2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6"/>
                  <a:gd name="T79" fmla="*/ 0 h 44"/>
                  <a:gd name="T80" fmla="*/ 86 w 86"/>
                  <a:gd name="T81" fmla="*/ 44 h 4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6" h="44">
                    <a:moveTo>
                      <a:pt x="78" y="2"/>
                    </a:moveTo>
                    <a:lnTo>
                      <a:pt x="78" y="2"/>
                    </a:lnTo>
                    <a:lnTo>
                      <a:pt x="66" y="4"/>
                    </a:lnTo>
                    <a:lnTo>
                      <a:pt x="52" y="4"/>
                    </a:lnTo>
                    <a:lnTo>
                      <a:pt x="34" y="2"/>
                    </a:lnTo>
                    <a:lnTo>
                      <a:pt x="16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20"/>
                    </a:lnTo>
                    <a:lnTo>
                      <a:pt x="10" y="30"/>
                    </a:lnTo>
                    <a:lnTo>
                      <a:pt x="22" y="40"/>
                    </a:lnTo>
                    <a:lnTo>
                      <a:pt x="34" y="44"/>
                    </a:lnTo>
                    <a:lnTo>
                      <a:pt x="44" y="44"/>
                    </a:lnTo>
                    <a:lnTo>
                      <a:pt x="54" y="40"/>
                    </a:lnTo>
                    <a:lnTo>
                      <a:pt x="62" y="36"/>
                    </a:lnTo>
                    <a:lnTo>
                      <a:pt x="70" y="28"/>
                    </a:lnTo>
                    <a:lnTo>
                      <a:pt x="80" y="18"/>
                    </a:lnTo>
                    <a:lnTo>
                      <a:pt x="84" y="14"/>
                    </a:lnTo>
                    <a:lnTo>
                      <a:pt x="86" y="8"/>
                    </a:lnTo>
                    <a:lnTo>
                      <a:pt x="84" y="4"/>
                    </a:lnTo>
                    <a:lnTo>
                      <a:pt x="78" y="2"/>
                    </a:lnTo>
                    <a:close/>
                  </a:path>
                </a:pathLst>
              </a:custGeom>
              <a:solidFill>
                <a:srgbClr val="F09C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97" name="Freeform 527"/>
              <p:cNvSpPr>
                <a:spLocks/>
              </p:cNvSpPr>
              <p:nvPr/>
            </p:nvSpPr>
            <p:spPr bwMode="auto">
              <a:xfrm>
                <a:off x="2056" y="3240"/>
                <a:ext cx="86" cy="44"/>
              </a:xfrm>
              <a:custGeom>
                <a:avLst/>
                <a:gdLst>
                  <a:gd name="T0" fmla="*/ 78 w 86"/>
                  <a:gd name="T1" fmla="*/ 2 h 44"/>
                  <a:gd name="T2" fmla="*/ 78 w 86"/>
                  <a:gd name="T3" fmla="*/ 2 h 44"/>
                  <a:gd name="T4" fmla="*/ 66 w 86"/>
                  <a:gd name="T5" fmla="*/ 4 h 44"/>
                  <a:gd name="T6" fmla="*/ 52 w 86"/>
                  <a:gd name="T7" fmla="*/ 4 h 44"/>
                  <a:gd name="T8" fmla="*/ 34 w 86"/>
                  <a:gd name="T9" fmla="*/ 2 h 44"/>
                  <a:gd name="T10" fmla="*/ 34 w 86"/>
                  <a:gd name="T11" fmla="*/ 2 h 44"/>
                  <a:gd name="T12" fmla="*/ 16 w 86"/>
                  <a:gd name="T13" fmla="*/ 0 h 44"/>
                  <a:gd name="T14" fmla="*/ 8 w 86"/>
                  <a:gd name="T15" fmla="*/ 2 h 44"/>
                  <a:gd name="T16" fmla="*/ 4 w 86"/>
                  <a:gd name="T17" fmla="*/ 4 h 44"/>
                  <a:gd name="T18" fmla="*/ 0 w 86"/>
                  <a:gd name="T19" fmla="*/ 8 h 44"/>
                  <a:gd name="T20" fmla="*/ 0 w 86"/>
                  <a:gd name="T21" fmla="*/ 12 h 44"/>
                  <a:gd name="T22" fmla="*/ 2 w 86"/>
                  <a:gd name="T23" fmla="*/ 20 h 44"/>
                  <a:gd name="T24" fmla="*/ 10 w 86"/>
                  <a:gd name="T25" fmla="*/ 30 h 44"/>
                  <a:gd name="T26" fmla="*/ 10 w 86"/>
                  <a:gd name="T27" fmla="*/ 30 h 44"/>
                  <a:gd name="T28" fmla="*/ 22 w 86"/>
                  <a:gd name="T29" fmla="*/ 40 h 44"/>
                  <a:gd name="T30" fmla="*/ 34 w 86"/>
                  <a:gd name="T31" fmla="*/ 44 h 44"/>
                  <a:gd name="T32" fmla="*/ 44 w 86"/>
                  <a:gd name="T33" fmla="*/ 44 h 44"/>
                  <a:gd name="T34" fmla="*/ 54 w 86"/>
                  <a:gd name="T35" fmla="*/ 40 h 44"/>
                  <a:gd name="T36" fmla="*/ 62 w 86"/>
                  <a:gd name="T37" fmla="*/ 36 h 44"/>
                  <a:gd name="T38" fmla="*/ 70 w 86"/>
                  <a:gd name="T39" fmla="*/ 28 h 44"/>
                  <a:gd name="T40" fmla="*/ 80 w 86"/>
                  <a:gd name="T41" fmla="*/ 18 h 44"/>
                  <a:gd name="T42" fmla="*/ 80 w 86"/>
                  <a:gd name="T43" fmla="*/ 18 h 44"/>
                  <a:gd name="T44" fmla="*/ 84 w 86"/>
                  <a:gd name="T45" fmla="*/ 14 h 44"/>
                  <a:gd name="T46" fmla="*/ 86 w 86"/>
                  <a:gd name="T47" fmla="*/ 8 h 44"/>
                  <a:gd name="T48" fmla="*/ 84 w 86"/>
                  <a:gd name="T49" fmla="*/ 4 h 44"/>
                  <a:gd name="T50" fmla="*/ 78 w 86"/>
                  <a:gd name="T51" fmla="*/ 2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6"/>
                  <a:gd name="T79" fmla="*/ 0 h 44"/>
                  <a:gd name="T80" fmla="*/ 86 w 86"/>
                  <a:gd name="T81" fmla="*/ 44 h 4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6" h="44">
                    <a:moveTo>
                      <a:pt x="78" y="2"/>
                    </a:moveTo>
                    <a:lnTo>
                      <a:pt x="78" y="2"/>
                    </a:lnTo>
                    <a:lnTo>
                      <a:pt x="66" y="4"/>
                    </a:lnTo>
                    <a:lnTo>
                      <a:pt x="52" y="4"/>
                    </a:lnTo>
                    <a:lnTo>
                      <a:pt x="34" y="2"/>
                    </a:lnTo>
                    <a:lnTo>
                      <a:pt x="16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20"/>
                    </a:lnTo>
                    <a:lnTo>
                      <a:pt x="10" y="30"/>
                    </a:lnTo>
                    <a:lnTo>
                      <a:pt x="22" y="40"/>
                    </a:lnTo>
                    <a:lnTo>
                      <a:pt x="34" y="44"/>
                    </a:lnTo>
                    <a:lnTo>
                      <a:pt x="44" y="44"/>
                    </a:lnTo>
                    <a:lnTo>
                      <a:pt x="54" y="40"/>
                    </a:lnTo>
                    <a:lnTo>
                      <a:pt x="62" y="36"/>
                    </a:lnTo>
                    <a:lnTo>
                      <a:pt x="70" y="28"/>
                    </a:lnTo>
                    <a:lnTo>
                      <a:pt x="80" y="18"/>
                    </a:lnTo>
                    <a:lnTo>
                      <a:pt x="84" y="14"/>
                    </a:lnTo>
                    <a:lnTo>
                      <a:pt x="86" y="8"/>
                    </a:lnTo>
                    <a:lnTo>
                      <a:pt x="84" y="4"/>
                    </a:lnTo>
                    <a:lnTo>
                      <a:pt x="78" y="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98" name="Freeform 528"/>
              <p:cNvSpPr>
                <a:spLocks/>
              </p:cNvSpPr>
              <p:nvPr/>
            </p:nvSpPr>
            <p:spPr bwMode="auto">
              <a:xfrm>
                <a:off x="2198" y="3236"/>
                <a:ext cx="20" cy="42"/>
              </a:xfrm>
              <a:custGeom>
                <a:avLst/>
                <a:gdLst>
                  <a:gd name="T0" fmla="*/ 18 w 20"/>
                  <a:gd name="T1" fmla="*/ 0 h 42"/>
                  <a:gd name="T2" fmla="*/ 18 w 20"/>
                  <a:gd name="T3" fmla="*/ 0 h 42"/>
                  <a:gd name="T4" fmla="*/ 14 w 20"/>
                  <a:gd name="T5" fmla="*/ 2 h 42"/>
                  <a:gd name="T6" fmla="*/ 6 w 20"/>
                  <a:gd name="T7" fmla="*/ 4 h 42"/>
                  <a:gd name="T8" fmla="*/ 6 w 20"/>
                  <a:gd name="T9" fmla="*/ 4 h 42"/>
                  <a:gd name="T10" fmla="*/ 2 w 20"/>
                  <a:gd name="T11" fmla="*/ 4 h 42"/>
                  <a:gd name="T12" fmla="*/ 0 w 20"/>
                  <a:gd name="T13" fmla="*/ 6 h 42"/>
                  <a:gd name="T14" fmla="*/ 0 w 20"/>
                  <a:gd name="T15" fmla="*/ 12 h 42"/>
                  <a:gd name="T16" fmla="*/ 4 w 20"/>
                  <a:gd name="T17" fmla="*/ 16 h 42"/>
                  <a:gd name="T18" fmla="*/ 4 w 20"/>
                  <a:gd name="T19" fmla="*/ 16 h 42"/>
                  <a:gd name="T20" fmla="*/ 12 w 20"/>
                  <a:gd name="T21" fmla="*/ 30 h 42"/>
                  <a:gd name="T22" fmla="*/ 16 w 20"/>
                  <a:gd name="T23" fmla="*/ 36 h 42"/>
                  <a:gd name="T24" fmla="*/ 16 w 20"/>
                  <a:gd name="T25" fmla="*/ 42 h 42"/>
                  <a:gd name="T26" fmla="*/ 16 w 20"/>
                  <a:gd name="T27" fmla="*/ 42 h 42"/>
                  <a:gd name="T28" fmla="*/ 20 w 20"/>
                  <a:gd name="T29" fmla="*/ 30 h 42"/>
                  <a:gd name="T30" fmla="*/ 20 w 20"/>
                  <a:gd name="T31" fmla="*/ 16 h 42"/>
                  <a:gd name="T32" fmla="*/ 18 w 20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42"/>
                  <a:gd name="T53" fmla="*/ 20 w 20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42">
                    <a:moveTo>
                      <a:pt x="18" y="0"/>
                    </a:moveTo>
                    <a:lnTo>
                      <a:pt x="18" y="0"/>
                    </a:lnTo>
                    <a:lnTo>
                      <a:pt x="14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4" y="16"/>
                    </a:lnTo>
                    <a:lnTo>
                      <a:pt x="12" y="30"/>
                    </a:lnTo>
                    <a:lnTo>
                      <a:pt x="16" y="36"/>
                    </a:lnTo>
                    <a:lnTo>
                      <a:pt x="16" y="42"/>
                    </a:lnTo>
                    <a:lnTo>
                      <a:pt x="20" y="30"/>
                    </a:lnTo>
                    <a:lnTo>
                      <a:pt x="20" y="16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09C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299" name="Freeform 529"/>
              <p:cNvSpPr>
                <a:spLocks/>
              </p:cNvSpPr>
              <p:nvPr/>
            </p:nvSpPr>
            <p:spPr bwMode="auto">
              <a:xfrm>
                <a:off x="2198" y="3236"/>
                <a:ext cx="20" cy="42"/>
              </a:xfrm>
              <a:custGeom>
                <a:avLst/>
                <a:gdLst>
                  <a:gd name="T0" fmla="*/ 18 w 20"/>
                  <a:gd name="T1" fmla="*/ 0 h 42"/>
                  <a:gd name="T2" fmla="*/ 18 w 20"/>
                  <a:gd name="T3" fmla="*/ 0 h 42"/>
                  <a:gd name="T4" fmla="*/ 14 w 20"/>
                  <a:gd name="T5" fmla="*/ 2 h 42"/>
                  <a:gd name="T6" fmla="*/ 6 w 20"/>
                  <a:gd name="T7" fmla="*/ 4 h 42"/>
                  <a:gd name="T8" fmla="*/ 6 w 20"/>
                  <a:gd name="T9" fmla="*/ 4 h 42"/>
                  <a:gd name="T10" fmla="*/ 2 w 20"/>
                  <a:gd name="T11" fmla="*/ 4 h 42"/>
                  <a:gd name="T12" fmla="*/ 0 w 20"/>
                  <a:gd name="T13" fmla="*/ 6 h 42"/>
                  <a:gd name="T14" fmla="*/ 0 w 20"/>
                  <a:gd name="T15" fmla="*/ 12 h 42"/>
                  <a:gd name="T16" fmla="*/ 4 w 20"/>
                  <a:gd name="T17" fmla="*/ 16 h 42"/>
                  <a:gd name="T18" fmla="*/ 4 w 20"/>
                  <a:gd name="T19" fmla="*/ 16 h 42"/>
                  <a:gd name="T20" fmla="*/ 12 w 20"/>
                  <a:gd name="T21" fmla="*/ 30 h 42"/>
                  <a:gd name="T22" fmla="*/ 16 w 20"/>
                  <a:gd name="T23" fmla="*/ 36 h 42"/>
                  <a:gd name="T24" fmla="*/ 16 w 20"/>
                  <a:gd name="T25" fmla="*/ 42 h 42"/>
                  <a:gd name="T26" fmla="*/ 16 w 20"/>
                  <a:gd name="T27" fmla="*/ 42 h 42"/>
                  <a:gd name="T28" fmla="*/ 20 w 20"/>
                  <a:gd name="T29" fmla="*/ 30 h 42"/>
                  <a:gd name="T30" fmla="*/ 20 w 20"/>
                  <a:gd name="T31" fmla="*/ 16 h 42"/>
                  <a:gd name="T32" fmla="*/ 18 w 20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42"/>
                  <a:gd name="T53" fmla="*/ 20 w 20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42">
                    <a:moveTo>
                      <a:pt x="18" y="0"/>
                    </a:moveTo>
                    <a:lnTo>
                      <a:pt x="18" y="0"/>
                    </a:lnTo>
                    <a:lnTo>
                      <a:pt x="14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4" y="16"/>
                    </a:lnTo>
                    <a:lnTo>
                      <a:pt x="12" y="30"/>
                    </a:lnTo>
                    <a:lnTo>
                      <a:pt x="16" y="36"/>
                    </a:lnTo>
                    <a:lnTo>
                      <a:pt x="16" y="42"/>
                    </a:lnTo>
                    <a:lnTo>
                      <a:pt x="20" y="30"/>
                    </a:lnTo>
                    <a:lnTo>
                      <a:pt x="20" y="16"/>
                    </a:lnTo>
                    <a:lnTo>
                      <a:pt x="18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</p:grpSp>
        <p:grpSp>
          <p:nvGrpSpPr>
            <p:cNvPr id="310382" name="Group 3182"/>
            <p:cNvGrpSpPr>
              <a:grpSpLocks/>
            </p:cNvGrpSpPr>
            <p:nvPr/>
          </p:nvGrpSpPr>
          <p:grpSpPr bwMode="auto">
            <a:xfrm>
              <a:off x="4521" y="1776"/>
              <a:ext cx="377" cy="528"/>
              <a:chOff x="4521" y="384"/>
              <a:chExt cx="377" cy="528"/>
            </a:xfrm>
          </p:grpSpPr>
          <p:sp>
            <p:nvSpPr>
              <p:cNvPr id="292521" name="Freeform 471"/>
              <p:cNvSpPr>
                <a:spLocks/>
              </p:cNvSpPr>
              <p:nvPr/>
            </p:nvSpPr>
            <p:spPr bwMode="auto">
              <a:xfrm>
                <a:off x="4656" y="384"/>
                <a:ext cx="108" cy="82"/>
              </a:xfrm>
              <a:custGeom>
                <a:avLst/>
                <a:gdLst>
                  <a:gd name="T0" fmla="*/ 16 w 282"/>
                  <a:gd name="T1" fmla="*/ 232 h 232"/>
                  <a:gd name="T2" fmla="*/ 10 w 282"/>
                  <a:gd name="T3" fmla="*/ 174 h 232"/>
                  <a:gd name="T4" fmla="*/ 2 w 282"/>
                  <a:gd name="T5" fmla="*/ 132 h 232"/>
                  <a:gd name="T6" fmla="*/ 0 w 282"/>
                  <a:gd name="T7" fmla="*/ 110 h 232"/>
                  <a:gd name="T8" fmla="*/ 4 w 282"/>
                  <a:gd name="T9" fmla="*/ 90 h 232"/>
                  <a:gd name="T10" fmla="*/ 24 w 282"/>
                  <a:gd name="T11" fmla="*/ 52 h 232"/>
                  <a:gd name="T12" fmla="*/ 54 w 282"/>
                  <a:gd name="T13" fmla="*/ 22 h 232"/>
                  <a:gd name="T14" fmla="*/ 92 w 282"/>
                  <a:gd name="T15" fmla="*/ 4 h 232"/>
                  <a:gd name="T16" fmla="*/ 114 w 282"/>
                  <a:gd name="T17" fmla="*/ 0 h 232"/>
                  <a:gd name="T18" fmla="*/ 164 w 282"/>
                  <a:gd name="T19" fmla="*/ 0 h 232"/>
                  <a:gd name="T20" fmla="*/ 212 w 282"/>
                  <a:gd name="T21" fmla="*/ 6 h 232"/>
                  <a:gd name="T22" fmla="*/ 244 w 282"/>
                  <a:gd name="T23" fmla="*/ 18 h 232"/>
                  <a:gd name="T24" fmla="*/ 270 w 282"/>
                  <a:gd name="T25" fmla="*/ 36 h 232"/>
                  <a:gd name="T26" fmla="*/ 276 w 282"/>
                  <a:gd name="T27" fmla="*/ 62 h 232"/>
                  <a:gd name="T28" fmla="*/ 270 w 282"/>
                  <a:gd name="T29" fmla="*/ 62 h 232"/>
                  <a:gd name="T30" fmla="*/ 260 w 282"/>
                  <a:gd name="T31" fmla="*/ 66 h 232"/>
                  <a:gd name="T32" fmla="*/ 252 w 282"/>
                  <a:gd name="T33" fmla="*/ 60 h 232"/>
                  <a:gd name="T34" fmla="*/ 226 w 282"/>
                  <a:gd name="T35" fmla="*/ 50 h 232"/>
                  <a:gd name="T36" fmla="*/ 182 w 282"/>
                  <a:gd name="T37" fmla="*/ 40 h 232"/>
                  <a:gd name="T38" fmla="*/ 120 w 282"/>
                  <a:gd name="T39" fmla="*/ 40 h 232"/>
                  <a:gd name="T40" fmla="*/ 108 w 282"/>
                  <a:gd name="T41" fmla="*/ 42 h 232"/>
                  <a:gd name="T42" fmla="*/ 92 w 282"/>
                  <a:gd name="T43" fmla="*/ 50 h 232"/>
                  <a:gd name="T44" fmla="*/ 84 w 282"/>
                  <a:gd name="T45" fmla="*/ 62 h 232"/>
                  <a:gd name="T46" fmla="*/ 84 w 282"/>
                  <a:gd name="T47" fmla="*/ 84 h 232"/>
                  <a:gd name="T48" fmla="*/ 92 w 282"/>
                  <a:gd name="T49" fmla="*/ 110 h 232"/>
                  <a:gd name="T50" fmla="*/ 98 w 282"/>
                  <a:gd name="T51" fmla="*/ 122 h 232"/>
                  <a:gd name="T52" fmla="*/ 88 w 282"/>
                  <a:gd name="T53" fmla="*/ 144 h 232"/>
                  <a:gd name="T54" fmla="*/ 84 w 282"/>
                  <a:gd name="T55" fmla="*/ 172 h 232"/>
                  <a:gd name="T56" fmla="*/ 88 w 282"/>
                  <a:gd name="T57" fmla="*/ 208 h 232"/>
                  <a:gd name="T58" fmla="*/ 62 w 282"/>
                  <a:gd name="T59" fmla="*/ 202 h 232"/>
                  <a:gd name="T60" fmla="*/ 50 w 282"/>
                  <a:gd name="T61" fmla="*/ 194 h 232"/>
                  <a:gd name="T62" fmla="*/ 40 w 282"/>
                  <a:gd name="T63" fmla="*/ 190 h 232"/>
                  <a:gd name="T64" fmla="*/ 34 w 282"/>
                  <a:gd name="T65" fmla="*/ 196 h 232"/>
                  <a:gd name="T66" fmla="*/ 16 w 282"/>
                  <a:gd name="T67" fmla="*/ 232 h 2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2"/>
                  <a:gd name="T103" fmla="*/ 0 h 232"/>
                  <a:gd name="T104" fmla="*/ 282 w 282"/>
                  <a:gd name="T105" fmla="*/ 232 h 23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2" h="232">
                    <a:moveTo>
                      <a:pt x="16" y="232"/>
                    </a:moveTo>
                    <a:lnTo>
                      <a:pt x="16" y="232"/>
                    </a:lnTo>
                    <a:lnTo>
                      <a:pt x="14" y="206"/>
                    </a:lnTo>
                    <a:lnTo>
                      <a:pt x="10" y="174"/>
                    </a:lnTo>
                    <a:lnTo>
                      <a:pt x="2" y="132"/>
                    </a:lnTo>
                    <a:lnTo>
                      <a:pt x="0" y="120"/>
                    </a:lnTo>
                    <a:lnTo>
                      <a:pt x="0" y="110"/>
                    </a:lnTo>
                    <a:lnTo>
                      <a:pt x="2" y="100"/>
                    </a:lnTo>
                    <a:lnTo>
                      <a:pt x="4" y="90"/>
                    </a:lnTo>
                    <a:lnTo>
                      <a:pt x="12" y="70"/>
                    </a:lnTo>
                    <a:lnTo>
                      <a:pt x="24" y="52"/>
                    </a:lnTo>
                    <a:lnTo>
                      <a:pt x="38" y="36"/>
                    </a:lnTo>
                    <a:lnTo>
                      <a:pt x="54" y="22"/>
                    </a:lnTo>
                    <a:lnTo>
                      <a:pt x="72" y="12"/>
                    </a:lnTo>
                    <a:lnTo>
                      <a:pt x="92" y="4"/>
                    </a:lnTo>
                    <a:lnTo>
                      <a:pt x="114" y="0"/>
                    </a:lnTo>
                    <a:lnTo>
                      <a:pt x="136" y="0"/>
                    </a:lnTo>
                    <a:lnTo>
                      <a:pt x="164" y="0"/>
                    </a:lnTo>
                    <a:lnTo>
                      <a:pt x="196" y="4"/>
                    </a:lnTo>
                    <a:lnTo>
                      <a:pt x="212" y="6"/>
                    </a:lnTo>
                    <a:lnTo>
                      <a:pt x="228" y="12"/>
                    </a:lnTo>
                    <a:lnTo>
                      <a:pt x="244" y="18"/>
                    </a:lnTo>
                    <a:lnTo>
                      <a:pt x="258" y="26"/>
                    </a:lnTo>
                    <a:lnTo>
                      <a:pt x="270" y="36"/>
                    </a:lnTo>
                    <a:lnTo>
                      <a:pt x="282" y="50"/>
                    </a:lnTo>
                    <a:lnTo>
                      <a:pt x="276" y="62"/>
                    </a:lnTo>
                    <a:lnTo>
                      <a:pt x="270" y="62"/>
                    </a:lnTo>
                    <a:lnTo>
                      <a:pt x="264" y="62"/>
                    </a:lnTo>
                    <a:lnTo>
                      <a:pt x="260" y="66"/>
                    </a:lnTo>
                    <a:lnTo>
                      <a:pt x="252" y="60"/>
                    </a:lnTo>
                    <a:lnTo>
                      <a:pt x="242" y="56"/>
                    </a:lnTo>
                    <a:lnTo>
                      <a:pt x="226" y="50"/>
                    </a:lnTo>
                    <a:lnTo>
                      <a:pt x="206" y="44"/>
                    </a:lnTo>
                    <a:lnTo>
                      <a:pt x="182" y="40"/>
                    </a:lnTo>
                    <a:lnTo>
                      <a:pt x="154" y="40"/>
                    </a:lnTo>
                    <a:lnTo>
                      <a:pt x="120" y="40"/>
                    </a:lnTo>
                    <a:lnTo>
                      <a:pt x="108" y="42"/>
                    </a:lnTo>
                    <a:lnTo>
                      <a:pt x="100" y="46"/>
                    </a:lnTo>
                    <a:lnTo>
                      <a:pt x="92" y="50"/>
                    </a:lnTo>
                    <a:lnTo>
                      <a:pt x="88" y="56"/>
                    </a:lnTo>
                    <a:lnTo>
                      <a:pt x="84" y="62"/>
                    </a:lnTo>
                    <a:lnTo>
                      <a:pt x="82" y="68"/>
                    </a:lnTo>
                    <a:lnTo>
                      <a:pt x="84" y="84"/>
                    </a:lnTo>
                    <a:lnTo>
                      <a:pt x="86" y="98"/>
                    </a:lnTo>
                    <a:lnTo>
                      <a:pt x="92" y="110"/>
                    </a:lnTo>
                    <a:lnTo>
                      <a:pt x="98" y="122"/>
                    </a:lnTo>
                    <a:lnTo>
                      <a:pt x="94" y="128"/>
                    </a:lnTo>
                    <a:lnTo>
                      <a:pt x="88" y="144"/>
                    </a:lnTo>
                    <a:lnTo>
                      <a:pt x="84" y="156"/>
                    </a:lnTo>
                    <a:lnTo>
                      <a:pt x="84" y="172"/>
                    </a:lnTo>
                    <a:lnTo>
                      <a:pt x="84" y="188"/>
                    </a:lnTo>
                    <a:lnTo>
                      <a:pt x="88" y="208"/>
                    </a:lnTo>
                    <a:lnTo>
                      <a:pt x="62" y="202"/>
                    </a:lnTo>
                    <a:lnTo>
                      <a:pt x="58" y="198"/>
                    </a:lnTo>
                    <a:lnTo>
                      <a:pt x="50" y="194"/>
                    </a:lnTo>
                    <a:lnTo>
                      <a:pt x="46" y="192"/>
                    </a:lnTo>
                    <a:lnTo>
                      <a:pt x="40" y="190"/>
                    </a:lnTo>
                    <a:lnTo>
                      <a:pt x="36" y="192"/>
                    </a:lnTo>
                    <a:lnTo>
                      <a:pt x="34" y="196"/>
                    </a:lnTo>
                    <a:lnTo>
                      <a:pt x="16" y="23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71" name="AutoShape 1171"/>
              <p:cNvSpPr>
                <a:spLocks noChangeAspect="1" noChangeArrowheads="1" noTextEdit="1"/>
              </p:cNvSpPr>
              <p:nvPr/>
            </p:nvSpPr>
            <p:spPr bwMode="auto">
              <a:xfrm>
                <a:off x="4521" y="432"/>
                <a:ext cx="377" cy="4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8372" name="Freeform 1172"/>
              <p:cNvSpPr>
                <a:spLocks/>
              </p:cNvSpPr>
              <p:nvPr/>
            </p:nvSpPr>
            <p:spPr bwMode="auto">
              <a:xfrm>
                <a:off x="4727" y="850"/>
                <a:ext cx="131" cy="53"/>
              </a:xfrm>
              <a:custGeom>
                <a:avLst/>
                <a:gdLst/>
                <a:ahLst/>
                <a:cxnLst>
                  <a:cxn ang="0">
                    <a:pos x="0" y="39"/>
                  </a:cxn>
                  <a:cxn ang="0">
                    <a:pos x="0" y="39"/>
                  </a:cxn>
                  <a:cxn ang="0">
                    <a:pos x="31" y="29"/>
                  </a:cxn>
                  <a:cxn ang="0">
                    <a:pos x="53" y="21"/>
                  </a:cxn>
                  <a:cxn ang="0">
                    <a:pos x="68" y="15"/>
                  </a:cxn>
                  <a:cxn ang="0">
                    <a:pos x="68" y="15"/>
                  </a:cxn>
                  <a:cxn ang="0">
                    <a:pos x="70" y="13"/>
                  </a:cxn>
                  <a:cxn ang="0">
                    <a:pos x="72" y="9"/>
                  </a:cxn>
                  <a:cxn ang="0">
                    <a:pos x="75" y="7"/>
                  </a:cxn>
                  <a:cxn ang="0">
                    <a:pos x="79" y="4"/>
                  </a:cxn>
                  <a:cxn ang="0">
                    <a:pos x="79" y="4"/>
                  </a:cxn>
                  <a:cxn ang="0">
                    <a:pos x="90" y="3"/>
                  </a:cxn>
                  <a:cxn ang="0">
                    <a:pos x="103" y="2"/>
                  </a:cxn>
                  <a:cxn ang="0">
                    <a:pos x="120" y="1"/>
                  </a:cxn>
                  <a:cxn ang="0">
                    <a:pos x="155" y="6"/>
                  </a:cxn>
                  <a:cxn ang="0">
                    <a:pos x="155" y="6"/>
                  </a:cxn>
                  <a:cxn ang="0">
                    <a:pos x="156" y="7"/>
                  </a:cxn>
                  <a:cxn ang="0">
                    <a:pos x="159" y="8"/>
                  </a:cxn>
                  <a:cxn ang="0">
                    <a:pos x="162" y="8"/>
                  </a:cxn>
                  <a:cxn ang="0">
                    <a:pos x="162" y="8"/>
                  </a:cxn>
                  <a:cxn ang="0">
                    <a:pos x="167" y="8"/>
                  </a:cxn>
                  <a:cxn ang="0">
                    <a:pos x="172" y="6"/>
                  </a:cxn>
                  <a:cxn ang="0">
                    <a:pos x="178" y="3"/>
                  </a:cxn>
                  <a:cxn ang="0">
                    <a:pos x="178" y="3"/>
                  </a:cxn>
                  <a:cxn ang="0">
                    <a:pos x="182" y="2"/>
                  </a:cxn>
                  <a:cxn ang="0">
                    <a:pos x="187" y="1"/>
                  </a:cxn>
                  <a:cxn ang="0">
                    <a:pos x="191" y="0"/>
                  </a:cxn>
                  <a:cxn ang="0">
                    <a:pos x="191" y="0"/>
                  </a:cxn>
                  <a:cxn ang="0">
                    <a:pos x="194" y="1"/>
                  </a:cxn>
                  <a:cxn ang="0">
                    <a:pos x="196" y="2"/>
                  </a:cxn>
                  <a:cxn ang="0">
                    <a:pos x="198" y="3"/>
                  </a:cxn>
                  <a:cxn ang="0">
                    <a:pos x="194" y="9"/>
                  </a:cxn>
                  <a:cxn ang="0">
                    <a:pos x="194" y="9"/>
                  </a:cxn>
                  <a:cxn ang="0">
                    <a:pos x="189" y="10"/>
                  </a:cxn>
                  <a:cxn ang="0">
                    <a:pos x="186" y="13"/>
                  </a:cxn>
                  <a:cxn ang="0">
                    <a:pos x="181" y="16"/>
                  </a:cxn>
                  <a:cxn ang="0">
                    <a:pos x="181" y="16"/>
                  </a:cxn>
                  <a:cxn ang="0">
                    <a:pos x="172" y="24"/>
                  </a:cxn>
                  <a:cxn ang="0">
                    <a:pos x="162" y="29"/>
                  </a:cxn>
                  <a:cxn ang="0">
                    <a:pos x="162" y="29"/>
                  </a:cxn>
                  <a:cxn ang="0">
                    <a:pos x="156" y="30"/>
                  </a:cxn>
                  <a:cxn ang="0">
                    <a:pos x="146" y="30"/>
                  </a:cxn>
                  <a:cxn ang="0">
                    <a:pos x="136" y="30"/>
                  </a:cxn>
                  <a:cxn ang="0">
                    <a:pos x="129" y="30"/>
                  </a:cxn>
                  <a:cxn ang="0">
                    <a:pos x="129" y="30"/>
                  </a:cxn>
                  <a:cxn ang="0">
                    <a:pos x="123" y="32"/>
                  </a:cxn>
                  <a:cxn ang="0">
                    <a:pos x="115" y="32"/>
                  </a:cxn>
                  <a:cxn ang="0">
                    <a:pos x="103" y="30"/>
                  </a:cxn>
                  <a:cxn ang="0">
                    <a:pos x="31" y="68"/>
                  </a:cxn>
                  <a:cxn ang="0">
                    <a:pos x="0" y="39"/>
                  </a:cxn>
                </a:cxnLst>
                <a:rect l="0" t="0" r="r" b="b"/>
                <a:pathLst>
                  <a:path w="198" h="68">
                    <a:moveTo>
                      <a:pt x="0" y="39"/>
                    </a:moveTo>
                    <a:lnTo>
                      <a:pt x="0" y="39"/>
                    </a:lnTo>
                    <a:lnTo>
                      <a:pt x="31" y="29"/>
                    </a:lnTo>
                    <a:lnTo>
                      <a:pt x="53" y="21"/>
                    </a:lnTo>
                    <a:lnTo>
                      <a:pt x="68" y="15"/>
                    </a:lnTo>
                    <a:lnTo>
                      <a:pt x="68" y="15"/>
                    </a:lnTo>
                    <a:lnTo>
                      <a:pt x="70" y="13"/>
                    </a:lnTo>
                    <a:lnTo>
                      <a:pt x="72" y="9"/>
                    </a:lnTo>
                    <a:lnTo>
                      <a:pt x="75" y="7"/>
                    </a:lnTo>
                    <a:lnTo>
                      <a:pt x="79" y="4"/>
                    </a:lnTo>
                    <a:lnTo>
                      <a:pt x="79" y="4"/>
                    </a:lnTo>
                    <a:lnTo>
                      <a:pt x="90" y="3"/>
                    </a:lnTo>
                    <a:lnTo>
                      <a:pt x="103" y="2"/>
                    </a:lnTo>
                    <a:lnTo>
                      <a:pt x="120" y="1"/>
                    </a:lnTo>
                    <a:lnTo>
                      <a:pt x="155" y="6"/>
                    </a:lnTo>
                    <a:lnTo>
                      <a:pt x="155" y="6"/>
                    </a:lnTo>
                    <a:lnTo>
                      <a:pt x="156" y="7"/>
                    </a:lnTo>
                    <a:lnTo>
                      <a:pt x="159" y="8"/>
                    </a:lnTo>
                    <a:lnTo>
                      <a:pt x="162" y="8"/>
                    </a:lnTo>
                    <a:lnTo>
                      <a:pt x="162" y="8"/>
                    </a:lnTo>
                    <a:lnTo>
                      <a:pt x="167" y="8"/>
                    </a:lnTo>
                    <a:lnTo>
                      <a:pt x="172" y="6"/>
                    </a:lnTo>
                    <a:lnTo>
                      <a:pt x="178" y="3"/>
                    </a:lnTo>
                    <a:lnTo>
                      <a:pt x="178" y="3"/>
                    </a:lnTo>
                    <a:lnTo>
                      <a:pt x="182" y="2"/>
                    </a:lnTo>
                    <a:lnTo>
                      <a:pt x="187" y="1"/>
                    </a:lnTo>
                    <a:lnTo>
                      <a:pt x="191" y="0"/>
                    </a:lnTo>
                    <a:lnTo>
                      <a:pt x="191" y="0"/>
                    </a:lnTo>
                    <a:lnTo>
                      <a:pt x="194" y="1"/>
                    </a:lnTo>
                    <a:lnTo>
                      <a:pt x="196" y="2"/>
                    </a:lnTo>
                    <a:lnTo>
                      <a:pt x="198" y="3"/>
                    </a:lnTo>
                    <a:lnTo>
                      <a:pt x="194" y="9"/>
                    </a:lnTo>
                    <a:lnTo>
                      <a:pt x="194" y="9"/>
                    </a:lnTo>
                    <a:lnTo>
                      <a:pt x="189" y="10"/>
                    </a:lnTo>
                    <a:lnTo>
                      <a:pt x="186" y="13"/>
                    </a:lnTo>
                    <a:lnTo>
                      <a:pt x="181" y="16"/>
                    </a:lnTo>
                    <a:lnTo>
                      <a:pt x="181" y="16"/>
                    </a:lnTo>
                    <a:lnTo>
                      <a:pt x="172" y="24"/>
                    </a:lnTo>
                    <a:lnTo>
                      <a:pt x="162" y="29"/>
                    </a:lnTo>
                    <a:lnTo>
                      <a:pt x="162" y="29"/>
                    </a:lnTo>
                    <a:lnTo>
                      <a:pt x="156" y="30"/>
                    </a:lnTo>
                    <a:lnTo>
                      <a:pt x="146" y="30"/>
                    </a:lnTo>
                    <a:lnTo>
                      <a:pt x="136" y="30"/>
                    </a:lnTo>
                    <a:lnTo>
                      <a:pt x="129" y="30"/>
                    </a:lnTo>
                    <a:lnTo>
                      <a:pt x="129" y="30"/>
                    </a:lnTo>
                    <a:lnTo>
                      <a:pt x="123" y="32"/>
                    </a:lnTo>
                    <a:lnTo>
                      <a:pt x="115" y="32"/>
                    </a:lnTo>
                    <a:lnTo>
                      <a:pt x="103" y="30"/>
                    </a:lnTo>
                    <a:lnTo>
                      <a:pt x="31" y="68"/>
                    </a:lnTo>
                    <a:lnTo>
                      <a:pt x="0" y="39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8373" name="Freeform 1173"/>
              <p:cNvSpPr>
                <a:spLocks/>
              </p:cNvSpPr>
              <p:nvPr/>
            </p:nvSpPr>
            <p:spPr bwMode="auto">
              <a:xfrm>
                <a:off x="4614" y="522"/>
                <a:ext cx="54" cy="113"/>
              </a:xfrm>
              <a:custGeom>
                <a:avLst/>
                <a:gdLst/>
                <a:ahLst/>
                <a:cxnLst>
                  <a:cxn ang="0">
                    <a:pos x="75" y="1"/>
                  </a:cxn>
                  <a:cxn ang="0">
                    <a:pos x="75" y="1"/>
                  </a:cxn>
                  <a:cxn ang="0">
                    <a:pos x="72" y="1"/>
                  </a:cxn>
                  <a:cxn ang="0">
                    <a:pos x="67" y="0"/>
                  </a:cxn>
                  <a:cxn ang="0">
                    <a:pos x="61" y="1"/>
                  </a:cxn>
                  <a:cxn ang="0">
                    <a:pos x="55" y="2"/>
                  </a:cxn>
                  <a:cxn ang="0">
                    <a:pos x="49" y="6"/>
                  </a:cxn>
                  <a:cxn ang="0">
                    <a:pos x="42" y="11"/>
                  </a:cxn>
                  <a:cxn ang="0">
                    <a:pos x="38" y="18"/>
                  </a:cxn>
                  <a:cxn ang="0">
                    <a:pos x="38" y="18"/>
                  </a:cxn>
                  <a:cxn ang="0">
                    <a:pos x="29" y="32"/>
                  </a:cxn>
                  <a:cxn ang="0">
                    <a:pos x="23" y="45"/>
                  </a:cxn>
                  <a:cxn ang="0">
                    <a:pos x="19" y="53"/>
                  </a:cxn>
                  <a:cxn ang="0">
                    <a:pos x="15" y="59"/>
                  </a:cxn>
                  <a:cxn ang="0">
                    <a:pos x="15" y="59"/>
                  </a:cxn>
                  <a:cxn ang="0">
                    <a:pos x="21" y="54"/>
                  </a:cxn>
                  <a:cxn ang="0">
                    <a:pos x="26" y="50"/>
                  </a:cxn>
                  <a:cxn ang="0">
                    <a:pos x="31" y="44"/>
                  </a:cxn>
                  <a:cxn ang="0">
                    <a:pos x="31" y="44"/>
                  </a:cxn>
                  <a:cxn ang="0">
                    <a:pos x="28" y="52"/>
                  </a:cxn>
                  <a:cxn ang="0">
                    <a:pos x="25" y="61"/>
                  </a:cxn>
                  <a:cxn ang="0">
                    <a:pos x="19" y="71"/>
                  </a:cxn>
                  <a:cxn ang="0">
                    <a:pos x="19" y="71"/>
                  </a:cxn>
                  <a:cxn ang="0">
                    <a:pos x="14" y="77"/>
                  </a:cxn>
                  <a:cxn ang="0">
                    <a:pos x="10" y="84"/>
                  </a:cxn>
                  <a:cxn ang="0">
                    <a:pos x="5" y="99"/>
                  </a:cxn>
                  <a:cxn ang="0">
                    <a:pos x="1" y="116"/>
                  </a:cxn>
                  <a:cxn ang="0">
                    <a:pos x="0" y="123"/>
                  </a:cxn>
                  <a:cxn ang="0">
                    <a:pos x="0" y="128"/>
                  </a:cxn>
                  <a:cxn ang="0">
                    <a:pos x="0" y="128"/>
                  </a:cxn>
                  <a:cxn ang="0">
                    <a:pos x="2" y="147"/>
                  </a:cxn>
                  <a:cxn ang="0">
                    <a:pos x="65" y="128"/>
                  </a:cxn>
                  <a:cxn ang="0">
                    <a:pos x="65" y="128"/>
                  </a:cxn>
                  <a:cxn ang="0">
                    <a:pos x="66" y="123"/>
                  </a:cxn>
                  <a:cxn ang="0">
                    <a:pos x="68" y="112"/>
                  </a:cxn>
                  <a:cxn ang="0">
                    <a:pos x="70" y="106"/>
                  </a:cxn>
                  <a:cxn ang="0">
                    <a:pos x="70" y="100"/>
                  </a:cxn>
                  <a:cxn ang="0">
                    <a:pos x="70" y="95"/>
                  </a:cxn>
                  <a:cxn ang="0">
                    <a:pos x="67" y="91"/>
                  </a:cxn>
                  <a:cxn ang="0">
                    <a:pos x="67" y="91"/>
                  </a:cxn>
                  <a:cxn ang="0">
                    <a:pos x="65" y="85"/>
                  </a:cxn>
                  <a:cxn ang="0">
                    <a:pos x="64" y="78"/>
                  </a:cxn>
                  <a:cxn ang="0">
                    <a:pos x="64" y="70"/>
                  </a:cxn>
                  <a:cxn ang="0">
                    <a:pos x="64" y="63"/>
                  </a:cxn>
                  <a:cxn ang="0">
                    <a:pos x="66" y="54"/>
                  </a:cxn>
                  <a:cxn ang="0">
                    <a:pos x="67" y="46"/>
                  </a:cxn>
                  <a:cxn ang="0">
                    <a:pos x="71" y="40"/>
                  </a:cxn>
                  <a:cxn ang="0">
                    <a:pos x="73" y="37"/>
                  </a:cxn>
                  <a:cxn ang="0">
                    <a:pos x="73" y="37"/>
                  </a:cxn>
                  <a:cxn ang="0">
                    <a:pos x="78" y="31"/>
                  </a:cxn>
                  <a:cxn ang="0">
                    <a:pos x="80" y="25"/>
                  </a:cxn>
                  <a:cxn ang="0">
                    <a:pos x="81" y="19"/>
                  </a:cxn>
                  <a:cxn ang="0">
                    <a:pos x="80" y="13"/>
                  </a:cxn>
                  <a:cxn ang="0">
                    <a:pos x="78" y="5"/>
                  </a:cxn>
                  <a:cxn ang="0">
                    <a:pos x="75" y="1"/>
                  </a:cxn>
                  <a:cxn ang="0">
                    <a:pos x="75" y="1"/>
                  </a:cxn>
                </a:cxnLst>
                <a:rect l="0" t="0" r="r" b="b"/>
                <a:pathLst>
                  <a:path w="81" h="147">
                    <a:moveTo>
                      <a:pt x="75" y="1"/>
                    </a:moveTo>
                    <a:lnTo>
                      <a:pt x="75" y="1"/>
                    </a:lnTo>
                    <a:lnTo>
                      <a:pt x="72" y="1"/>
                    </a:lnTo>
                    <a:lnTo>
                      <a:pt x="67" y="0"/>
                    </a:lnTo>
                    <a:lnTo>
                      <a:pt x="61" y="1"/>
                    </a:lnTo>
                    <a:lnTo>
                      <a:pt x="55" y="2"/>
                    </a:lnTo>
                    <a:lnTo>
                      <a:pt x="49" y="6"/>
                    </a:lnTo>
                    <a:lnTo>
                      <a:pt x="42" y="11"/>
                    </a:lnTo>
                    <a:lnTo>
                      <a:pt x="38" y="18"/>
                    </a:lnTo>
                    <a:lnTo>
                      <a:pt x="38" y="18"/>
                    </a:lnTo>
                    <a:lnTo>
                      <a:pt x="29" y="32"/>
                    </a:lnTo>
                    <a:lnTo>
                      <a:pt x="23" y="45"/>
                    </a:lnTo>
                    <a:lnTo>
                      <a:pt x="19" y="53"/>
                    </a:lnTo>
                    <a:lnTo>
                      <a:pt x="15" y="59"/>
                    </a:lnTo>
                    <a:lnTo>
                      <a:pt x="15" y="59"/>
                    </a:lnTo>
                    <a:lnTo>
                      <a:pt x="21" y="54"/>
                    </a:lnTo>
                    <a:lnTo>
                      <a:pt x="26" y="50"/>
                    </a:lnTo>
                    <a:lnTo>
                      <a:pt x="31" y="44"/>
                    </a:lnTo>
                    <a:lnTo>
                      <a:pt x="31" y="44"/>
                    </a:lnTo>
                    <a:lnTo>
                      <a:pt x="28" y="52"/>
                    </a:lnTo>
                    <a:lnTo>
                      <a:pt x="25" y="61"/>
                    </a:lnTo>
                    <a:lnTo>
                      <a:pt x="19" y="71"/>
                    </a:lnTo>
                    <a:lnTo>
                      <a:pt x="19" y="71"/>
                    </a:lnTo>
                    <a:lnTo>
                      <a:pt x="14" y="77"/>
                    </a:lnTo>
                    <a:lnTo>
                      <a:pt x="10" y="84"/>
                    </a:lnTo>
                    <a:lnTo>
                      <a:pt x="5" y="99"/>
                    </a:lnTo>
                    <a:lnTo>
                      <a:pt x="1" y="116"/>
                    </a:lnTo>
                    <a:lnTo>
                      <a:pt x="0" y="123"/>
                    </a:lnTo>
                    <a:lnTo>
                      <a:pt x="0" y="128"/>
                    </a:lnTo>
                    <a:lnTo>
                      <a:pt x="0" y="128"/>
                    </a:lnTo>
                    <a:lnTo>
                      <a:pt x="2" y="147"/>
                    </a:lnTo>
                    <a:lnTo>
                      <a:pt x="65" y="128"/>
                    </a:lnTo>
                    <a:lnTo>
                      <a:pt x="65" y="128"/>
                    </a:lnTo>
                    <a:lnTo>
                      <a:pt x="66" y="123"/>
                    </a:lnTo>
                    <a:lnTo>
                      <a:pt x="68" y="112"/>
                    </a:lnTo>
                    <a:lnTo>
                      <a:pt x="70" y="106"/>
                    </a:lnTo>
                    <a:lnTo>
                      <a:pt x="70" y="100"/>
                    </a:lnTo>
                    <a:lnTo>
                      <a:pt x="70" y="95"/>
                    </a:lnTo>
                    <a:lnTo>
                      <a:pt x="67" y="91"/>
                    </a:lnTo>
                    <a:lnTo>
                      <a:pt x="67" y="91"/>
                    </a:lnTo>
                    <a:lnTo>
                      <a:pt x="65" y="85"/>
                    </a:lnTo>
                    <a:lnTo>
                      <a:pt x="64" y="78"/>
                    </a:lnTo>
                    <a:lnTo>
                      <a:pt x="64" y="70"/>
                    </a:lnTo>
                    <a:lnTo>
                      <a:pt x="64" y="63"/>
                    </a:lnTo>
                    <a:lnTo>
                      <a:pt x="66" y="54"/>
                    </a:lnTo>
                    <a:lnTo>
                      <a:pt x="67" y="46"/>
                    </a:lnTo>
                    <a:lnTo>
                      <a:pt x="71" y="40"/>
                    </a:lnTo>
                    <a:lnTo>
                      <a:pt x="73" y="37"/>
                    </a:lnTo>
                    <a:lnTo>
                      <a:pt x="73" y="37"/>
                    </a:lnTo>
                    <a:lnTo>
                      <a:pt x="78" y="31"/>
                    </a:lnTo>
                    <a:lnTo>
                      <a:pt x="80" y="25"/>
                    </a:lnTo>
                    <a:lnTo>
                      <a:pt x="81" y="19"/>
                    </a:lnTo>
                    <a:lnTo>
                      <a:pt x="80" y="13"/>
                    </a:lnTo>
                    <a:lnTo>
                      <a:pt x="78" y="5"/>
                    </a:lnTo>
                    <a:lnTo>
                      <a:pt x="75" y="1"/>
                    </a:lnTo>
                    <a:lnTo>
                      <a:pt x="75" y="1"/>
                    </a:lnTo>
                    <a:close/>
                  </a:path>
                </a:pathLst>
              </a:custGeom>
              <a:solidFill>
                <a:srgbClr val="B39D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8374" name="Freeform 1174"/>
              <p:cNvSpPr>
                <a:spLocks/>
              </p:cNvSpPr>
              <p:nvPr/>
            </p:nvSpPr>
            <p:spPr bwMode="auto">
              <a:xfrm>
                <a:off x="4558" y="618"/>
                <a:ext cx="192" cy="289"/>
              </a:xfrm>
              <a:custGeom>
                <a:avLst/>
                <a:gdLst/>
                <a:ahLst/>
                <a:cxnLst>
                  <a:cxn ang="0">
                    <a:pos x="120" y="5"/>
                  </a:cxn>
                  <a:cxn ang="0">
                    <a:pos x="85" y="18"/>
                  </a:cxn>
                  <a:cxn ang="0">
                    <a:pos x="69" y="23"/>
                  </a:cxn>
                  <a:cxn ang="0">
                    <a:pos x="45" y="27"/>
                  </a:cxn>
                  <a:cxn ang="0">
                    <a:pos x="34" y="33"/>
                  </a:cxn>
                  <a:cxn ang="0">
                    <a:pos x="26" y="44"/>
                  </a:cxn>
                  <a:cxn ang="0">
                    <a:pos x="0" y="92"/>
                  </a:cxn>
                  <a:cxn ang="0">
                    <a:pos x="2" y="97"/>
                  </a:cxn>
                  <a:cxn ang="0">
                    <a:pos x="13" y="117"/>
                  </a:cxn>
                  <a:cxn ang="0">
                    <a:pos x="27" y="131"/>
                  </a:cxn>
                  <a:cxn ang="0">
                    <a:pos x="49" y="147"/>
                  </a:cxn>
                  <a:cxn ang="0">
                    <a:pos x="55" y="172"/>
                  </a:cxn>
                  <a:cxn ang="0">
                    <a:pos x="65" y="211"/>
                  </a:cxn>
                  <a:cxn ang="0">
                    <a:pos x="74" y="238"/>
                  </a:cxn>
                  <a:cxn ang="0">
                    <a:pos x="80" y="258"/>
                  </a:cxn>
                  <a:cxn ang="0">
                    <a:pos x="81" y="273"/>
                  </a:cxn>
                  <a:cxn ang="0">
                    <a:pos x="84" y="321"/>
                  </a:cxn>
                  <a:cxn ang="0">
                    <a:pos x="81" y="351"/>
                  </a:cxn>
                  <a:cxn ang="0">
                    <a:pos x="78" y="362"/>
                  </a:cxn>
                  <a:cxn ang="0">
                    <a:pos x="289" y="375"/>
                  </a:cxn>
                  <a:cxn ang="0">
                    <a:pos x="285" y="364"/>
                  </a:cxn>
                  <a:cxn ang="0">
                    <a:pos x="272" y="325"/>
                  </a:cxn>
                  <a:cxn ang="0">
                    <a:pos x="267" y="296"/>
                  </a:cxn>
                  <a:cxn ang="0">
                    <a:pos x="268" y="283"/>
                  </a:cxn>
                  <a:cxn ang="0">
                    <a:pos x="270" y="273"/>
                  </a:cxn>
                  <a:cxn ang="0">
                    <a:pos x="269" y="263"/>
                  </a:cxn>
                  <a:cxn ang="0">
                    <a:pos x="267" y="259"/>
                  </a:cxn>
                  <a:cxn ang="0">
                    <a:pos x="263" y="259"/>
                  </a:cxn>
                  <a:cxn ang="0">
                    <a:pos x="262" y="253"/>
                  </a:cxn>
                  <a:cxn ang="0">
                    <a:pos x="263" y="243"/>
                  </a:cxn>
                  <a:cxn ang="0">
                    <a:pos x="270" y="232"/>
                  </a:cxn>
                  <a:cxn ang="0">
                    <a:pos x="281" y="221"/>
                  </a:cxn>
                  <a:cxn ang="0">
                    <a:pos x="286" y="211"/>
                  </a:cxn>
                  <a:cxn ang="0">
                    <a:pos x="286" y="201"/>
                  </a:cxn>
                  <a:cxn ang="0">
                    <a:pos x="285" y="195"/>
                  </a:cxn>
                  <a:cxn ang="0">
                    <a:pos x="275" y="178"/>
                  </a:cxn>
                  <a:cxn ang="0">
                    <a:pos x="262" y="162"/>
                  </a:cxn>
                  <a:cxn ang="0">
                    <a:pos x="246" y="150"/>
                  </a:cxn>
                  <a:cxn ang="0">
                    <a:pos x="244" y="149"/>
                  </a:cxn>
                  <a:cxn ang="0">
                    <a:pos x="239" y="143"/>
                  </a:cxn>
                  <a:cxn ang="0">
                    <a:pos x="235" y="135"/>
                  </a:cxn>
                  <a:cxn ang="0">
                    <a:pos x="235" y="130"/>
                  </a:cxn>
                  <a:cxn ang="0">
                    <a:pos x="241" y="124"/>
                  </a:cxn>
                  <a:cxn ang="0">
                    <a:pos x="246" y="114"/>
                  </a:cxn>
                  <a:cxn ang="0">
                    <a:pos x="244" y="98"/>
                  </a:cxn>
                  <a:cxn ang="0">
                    <a:pos x="241" y="90"/>
                  </a:cxn>
                  <a:cxn ang="0">
                    <a:pos x="237" y="79"/>
                  </a:cxn>
                  <a:cxn ang="0">
                    <a:pos x="239" y="68"/>
                  </a:cxn>
                  <a:cxn ang="0">
                    <a:pos x="241" y="55"/>
                  </a:cxn>
                  <a:cxn ang="0">
                    <a:pos x="240" y="52"/>
                  </a:cxn>
                  <a:cxn ang="0">
                    <a:pos x="208" y="30"/>
                  </a:cxn>
                  <a:cxn ang="0">
                    <a:pos x="171" y="9"/>
                  </a:cxn>
                  <a:cxn ang="0">
                    <a:pos x="152" y="1"/>
                  </a:cxn>
                  <a:cxn ang="0">
                    <a:pos x="134" y="0"/>
                  </a:cxn>
                  <a:cxn ang="0">
                    <a:pos x="120" y="5"/>
                  </a:cxn>
                </a:cxnLst>
                <a:rect l="0" t="0" r="r" b="b"/>
                <a:pathLst>
                  <a:path w="289" h="375">
                    <a:moveTo>
                      <a:pt x="120" y="5"/>
                    </a:moveTo>
                    <a:lnTo>
                      <a:pt x="120" y="5"/>
                    </a:lnTo>
                    <a:lnTo>
                      <a:pt x="101" y="12"/>
                    </a:lnTo>
                    <a:lnTo>
                      <a:pt x="85" y="18"/>
                    </a:lnTo>
                    <a:lnTo>
                      <a:pt x="69" y="23"/>
                    </a:lnTo>
                    <a:lnTo>
                      <a:pt x="69" y="23"/>
                    </a:lnTo>
                    <a:lnTo>
                      <a:pt x="56" y="25"/>
                    </a:lnTo>
                    <a:lnTo>
                      <a:pt x="45" y="27"/>
                    </a:lnTo>
                    <a:lnTo>
                      <a:pt x="40" y="30"/>
                    </a:lnTo>
                    <a:lnTo>
                      <a:pt x="34" y="33"/>
                    </a:lnTo>
                    <a:lnTo>
                      <a:pt x="30" y="38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2" y="97"/>
                    </a:lnTo>
                    <a:lnTo>
                      <a:pt x="8" y="109"/>
                    </a:lnTo>
                    <a:lnTo>
                      <a:pt x="13" y="117"/>
                    </a:lnTo>
                    <a:lnTo>
                      <a:pt x="20" y="124"/>
                    </a:lnTo>
                    <a:lnTo>
                      <a:pt x="27" y="131"/>
                    </a:lnTo>
                    <a:lnTo>
                      <a:pt x="36" y="137"/>
                    </a:lnTo>
                    <a:lnTo>
                      <a:pt x="49" y="147"/>
                    </a:lnTo>
                    <a:lnTo>
                      <a:pt x="49" y="147"/>
                    </a:lnTo>
                    <a:lnTo>
                      <a:pt x="55" y="172"/>
                    </a:lnTo>
                    <a:lnTo>
                      <a:pt x="60" y="193"/>
                    </a:lnTo>
                    <a:lnTo>
                      <a:pt x="65" y="211"/>
                    </a:lnTo>
                    <a:lnTo>
                      <a:pt x="65" y="211"/>
                    </a:lnTo>
                    <a:lnTo>
                      <a:pt x="74" y="238"/>
                    </a:lnTo>
                    <a:lnTo>
                      <a:pt x="78" y="250"/>
                    </a:lnTo>
                    <a:lnTo>
                      <a:pt x="80" y="258"/>
                    </a:lnTo>
                    <a:lnTo>
                      <a:pt x="80" y="258"/>
                    </a:lnTo>
                    <a:lnTo>
                      <a:pt x="81" y="273"/>
                    </a:lnTo>
                    <a:lnTo>
                      <a:pt x="84" y="304"/>
                    </a:lnTo>
                    <a:lnTo>
                      <a:pt x="84" y="321"/>
                    </a:lnTo>
                    <a:lnTo>
                      <a:pt x="84" y="337"/>
                    </a:lnTo>
                    <a:lnTo>
                      <a:pt x="81" y="351"/>
                    </a:lnTo>
                    <a:lnTo>
                      <a:pt x="79" y="357"/>
                    </a:lnTo>
                    <a:lnTo>
                      <a:pt x="78" y="362"/>
                    </a:lnTo>
                    <a:lnTo>
                      <a:pt x="71" y="375"/>
                    </a:lnTo>
                    <a:lnTo>
                      <a:pt x="289" y="375"/>
                    </a:lnTo>
                    <a:lnTo>
                      <a:pt x="289" y="375"/>
                    </a:lnTo>
                    <a:lnTo>
                      <a:pt x="285" y="364"/>
                    </a:lnTo>
                    <a:lnTo>
                      <a:pt x="276" y="339"/>
                    </a:lnTo>
                    <a:lnTo>
                      <a:pt x="272" y="325"/>
                    </a:lnTo>
                    <a:lnTo>
                      <a:pt x="269" y="310"/>
                    </a:lnTo>
                    <a:lnTo>
                      <a:pt x="267" y="296"/>
                    </a:lnTo>
                    <a:lnTo>
                      <a:pt x="267" y="289"/>
                    </a:lnTo>
                    <a:lnTo>
                      <a:pt x="268" y="283"/>
                    </a:lnTo>
                    <a:lnTo>
                      <a:pt x="268" y="283"/>
                    </a:lnTo>
                    <a:lnTo>
                      <a:pt x="270" y="273"/>
                    </a:lnTo>
                    <a:lnTo>
                      <a:pt x="270" y="266"/>
                    </a:lnTo>
                    <a:lnTo>
                      <a:pt x="269" y="263"/>
                    </a:lnTo>
                    <a:lnTo>
                      <a:pt x="268" y="260"/>
                    </a:lnTo>
                    <a:lnTo>
                      <a:pt x="267" y="259"/>
                    </a:lnTo>
                    <a:lnTo>
                      <a:pt x="265" y="259"/>
                    </a:lnTo>
                    <a:lnTo>
                      <a:pt x="263" y="259"/>
                    </a:lnTo>
                    <a:lnTo>
                      <a:pt x="263" y="259"/>
                    </a:lnTo>
                    <a:lnTo>
                      <a:pt x="262" y="253"/>
                    </a:lnTo>
                    <a:lnTo>
                      <a:pt x="262" y="247"/>
                    </a:lnTo>
                    <a:lnTo>
                      <a:pt x="263" y="243"/>
                    </a:lnTo>
                    <a:lnTo>
                      <a:pt x="266" y="238"/>
                    </a:lnTo>
                    <a:lnTo>
                      <a:pt x="270" y="232"/>
                    </a:lnTo>
                    <a:lnTo>
                      <a:pt x="275" y="226"/>
                    </a:lnTo>
                    <a:lnTo>
                      <a:pt x="281" y="221"/>
                    </a:lnTo>
                    <a:lnTo>
                      <a:pt x="285" y="215"/>
                    </a:lnTo>
                    <a:lnTo>
                      <a:pt x="286" y="211"/>
                    </a:lnTo>
                    <a:lnTo>
                      <a:pt x="287" y="207"/>
                    </a:lnTo>
                    <a:lnTo>
                      <a:pt x="286" y="201"/>
                    </a:lnTo>
                    <a:lnTo>
                      <a:pt x="285" y="195"/>
                    </a:lnTo>
                    <a:lnTo>
                      <a:pt x="285" y="195"/>
                    </a:lnTo>
                    <a:lnTo>
                      <a:pt x="281" y="186"/>
                    </a:lnTo>
                    <a:lnTo>
                      <a:pt x="275" y="178"/>
                    </a:lnTo>
                    <a:lnTo>
                      <a:pt x="269" y="169"/>
                    </a:lnTo>
                    <a:lnTo>
                      <a:pt x="262" y="162"/>
                    </a:lnTo>
                    <a:lnTo>
                      <a:pt x="252" y="153"/>
                    </a:lnTo>
                    <a:lnTo>
                      <a:pt x="246" y="150"/>
                    </a:lnTo>
                    <a:lnTo>
                      <a:pt x="246" y="150"/>
                    </a:lnTo>
                    <a:lnTo>
                      <a:pt x="244" y="149"/>
                    </a:lnTo>
                    <a:lnTo>
                      <a:pt x="240" y="146"/>
                    </a:lnTo>
                    <a:lnTo>
                      <a:pt x="239" y="143"/>
                    </a:lnTo>
                    <a:lnTo>
                      <a:pt x="236" y="140"/>
                    </a:lnTo>
                    <a:lnTo>
                      <a:pt x="235" y="135"/>
                    </a:lnTo>
                    <a:lnTo>
                      <a:pt x="235" y="130"/>
                    </a:lnTo>
                    <a:lnTo>
                      <a:pt x="235" y="130"/>
                    </a:lnTo>
                    <a:lnTo>
                      <a:pt x="239" y="128"/>
                    </a:lnTo>
                    <a:lnTo>
                      <a:pt x="241" y="124"/>
                    </a:lnTo>
                    <a:lnTo>
                      <a:pt x="243" y="120"/>
                    </a:lnTo>
                    <a:lnTo>
                      <a:pt x="246" y="114"/>
                    </a:lnTo>
                    <a:lnTo>
                      <a:pt x="247" y="107"/>
                    </a:lnTo>
                    <a:lnTo>
                      <a:pt x="244" y="98"/>
                    </a:lnTo>
                    <a:lnTo>
                      <a:pt x="241" y="90"/>
                    </a:lnTo>
                    <a:lnTo>
                      <a:pt x="241" y="90"/>
                    </a:lnTo>
                    <a:lnTo>
                      <a:pt x="237" y="84"/>
                    </a:lnTo>
                    <a:lnTo>
                      <a:pt x="237" y="79"/>
                    </a:lnTo>
                    <a:lnTo>
                      <a:pt x="237" y="74"/>
                    </a:lnTo>
                    <a:lnTo>
                      <a:pt x="239" y="68"/>
                    </a:lnTo>
                    <a:lnTo>
                      <a:pt x="241" y="58"/>
                    </a:lnTo>
                    <a:lnTo>
                      <a:pt x="241" y="55"/>
                    </a:lnTo>
                    <a:lnTo>
                      <a:pt x="240" y="52"/>
                    </a:lnTo>
                    <a:lnTo>
                      <a:pt x="240" y="52"/>
                    </a:lnTo>
                    <a:lnTo>
                      <a:pt x="223" y="39"/>
                    </a:lnTo>
                    <a:lnTo>
                      <a:pt x="208" y="30"/>
                    </a:lnTo>
                    <a:lnTo>
                      <a:pt x="190" y="18"/>
                    </a:lnTo>
                    <a:lnTo>
                      <a:pt x="171" y="9"/>
                    </a:lnTo>
                    <a:lnTo>
                      <a:pt x="162" y="5"/>
                    </a:lnTo>
                    <a:lnTo>
                      <a:pt x="152" y="1"/>
                    </a:lnTo>
                    <a:lnTo>
                      <a:pt x="144" y="0"/>
                    </a:lnTo>
                    <a:lnTo>
                      <a:pt x="134" y="0"/>
                    </a:lnTo>
                    <a:lnTo>
                      <a:pt x="127" y="1"/>
                    </a:lnTo>
                    <a:lnTo>
                      <a:pt x="120" y="5"/>
                    </a:lnTo>
                    <a:lnTo>
                      <a:pt x="120" y="5"/>
                    </a:lnTo>
                    <a:close/>
                  </a:path>
                </a:pathLst>
              </a:custGeom>
              <a:solidFill>
                <a:srgbClr val="FF33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8375" name="Freeform 1175"/>
              <p:cNvSpPr>
                <a:spLocks/>
              </p:cNvSpPr>
              <p:nvPr/>
            </p:nvSpPr>
            <p:spPr bwMode="auto">
              <a:xfrm>
                <a:off x="4642" y="529"/>
                <a:ext cx="124" cy="138"/>
              </a:xfrm>
              <a:custGeom>
                <a:avLst/>
                <a:gdLst/>
                <a:ahLst/>
                <a:cxnLst>
                  <a:cxn ang="0">
                    <a:pos x="5" y="125"/>
                  </a:cxn>
                  <a:cxn ang="0">
                    <a:pos x="17" y="110"/>
                  </a:cxn>
                  <a:cxn ang="0">
                    <a:pos x="21" y="102"/>
                  </a:cxn>
                  <a:cxn ang="0">
                    <a:pos x="43" y="60"/>
                  </a:cxn>
                  <a:cxn ang="0">
                    <a:pos x="46" y="48"/>
                  </a:cxn>
                  <a:cxn ang="0">
                    <a:pos x="47" y="30"/>
                  </a:cxn>
                  <a:cxn ang="0">
                    <a:pos x="52" y="18"/>
                  </a:cxn>
                  <a:cxn ang="0">
                    <a:pos x="56" y="15"/>
                  </a:cxn>
                  <a:cxn ang="0">
                    <a:pos x="62" y="15"/>
                  </a:cxn>
                  <a:cxn ang="0">
                    <a:pos x="68" y="17"/>
                  </a:cxn>
                  <a:cxn ang="0">
                    <a:pos x="74" y="23"/>
                  </a:cxn>
                  <a:cxn ang="0">
                    <a:pos x="76" y="30"/>
                  </a:cxn>
                  <a:cxn ang="0">
                    <a:pos x="76" y="32"/>
                  </a:cxn>
                  <a:cxn ang="0">
                    <a:pos x="76" y="35"/>
                  </a:cxn>
                  <a:cxn ang="0">
                    <a:pos x="77" y="37"/>
                  </a:cxn>
                  <a:cxn ang="0">
                    <a:pos x="84" y="38"/>
                  </a:cxn>
                  <a:cxn ang="0">
                    <a:pos x="87" y="37"/>
                  </a:cxn>
                  <a:cxn ang="0">
                    <a:pos x="102" y="28"/>
                  </a:cxn>
                  <a:cxn ang="0">
                    <a:pos x="123" y="19"/>
                  </a:cxn>
                  <a:cxn ang="0">
                    <a:pos x="129" y="18"/>
                  </a:cxn>
                  <a:cxn ang="0">
                    <a:pos x="141" y="12"/>
                  </a:cxn>
                  <a:cxn ang="0">
                    <a:pos x="146" y="6"/>
                  </a:cxn>
                  <a:cxn ang="0">
                    <a:pos x="156" y="0"/>
                  </a:cxn>
                  <a:cxn ang="0">
                    <a:pos x="166" y="3"/>
                  </a:cxn>
                  <a:cxn ang="0">
                    <a:pos x="175" y="10"/>
                  </a:cxn>
                  <a:cxn ang="0">
                    <a:pos x="182" y="15"/>
                  </a:cxn>
                  <a:cxn ang="0">
                    <a:pos x="187" y="18"/>
                  </a:cxn>
                  <a:cxn ang="0">
                    <a:pos x="187" y="31"/>
                  </a:cxn>
                  <a:cxn ang="0">
                    <a:pos x="184" y="47"/>
                  </a:cxn>
                  <a:cxn ang="0">
                    <a:pos x="182" y="52"/>
                  </a:cxn>
                  <a:cxn ang="0">
                    <a:pos x="167" y="74"/>
                  </a:cxn>
                  <a:cxn ang="0">
                    <a:pos x="166" y="84"/>
                  </a:cxn>
                  <a:cxn ang="0">
                    <a:pos x="165" y="97"/>
                  </a:cxn>
                  <a:cxn ang="0">
                    <a:pos x="165" y="100"/>
                  </a:cxn>
                  <a:cxn ang="0">
                    <a:pos x="160" y="103"/>
                  </a:cxn>
                  <a:cxn ang="0">
                    <a:pos x="154" y="102"/>
                  </a:cxn>
                  <a:cxn ang="0">
                    <a:pos x="150" y="112"/>
                  </a:cxn>
                  <a:cxn ang="0">
                    <a:pos x="142" y="113"/>
                  </a:cxn>
                  <a:cxn ang="0">
                    <a:pos x="142" y="121"/>
                  </a:cxn>
                  <a:cxn ang="0">
                    <a:pos x="140" y="123"/>
                  </a:cxn>
                  <a:cxn ang="0">
                    <a:pos x="131" y="128"/>
                  </a:cxn>
                  <a:cxn ang="0">
                    <a:pos x="128" y="134"/>
                  </a:cxn>
                  <a:cxn ang="0">
                    <a:pos x="123" y="142"/>
                  </a:cxn>
                  <a:cxn ang="0">
                    <a:pos x="118" y="142"/>
                  </a:cxn>
                  <a:cxn ang="0">
                    <a:pos x="107" y="139"/>
                  </a:cxn>
                  <a:cxn ang="0">
                    <a:pos x="95" y="128"/>
                  </a:cxn>
                  <a:cxn ang="0">
                    <a:pos x="92" y="136"/>
                  </a:cxn>
                  <a:cxn ang="0">
                    <a:pos x="90" y="145"/>
                  </a:cxn>
                  <a:cxn ang="0">
                    <a:pos x="89" y="152"/>
                  </a:cxn>
                  <a:cxn ang="0">
                    <a:pos x="94" y="159"/>
                  </a:cxn>
                  <a:cxn ang="0">
                    <a:pos x="98" y="167"/>
                  </a:cxn>
                  <a:cxn ang="0">
                    <a:pos x="98" y="169"/>
                  </a:cxn>
                  <a:cxn ang="0">
                    <a:pos x="92" y="174"/>
                  </a:cxn>
                  <a:cxn ang="0">
                    <a:pos x="81" y="178"/>
                  </a:cxn>
                  <a:cxn ang="0">
                    <a:pos x="64" y="178"/>
                  </a:cxn>
                  <a:cxn ang="0">
                    <a:pos x="53" y="175"/>
                  </a:cxn>
                  <a:cxn ang="0">
                    <a:pos x="30" y="164"/>
                  </a:cxn>
                  <a:cxn ang="0">
                    <a:pos x="11" y="147"/>
                  </a:cxn>
                  <a:cxn ang="0">
                    <a:pos x="1" y="133"/>
                  </a:cxn>
                  <a:cxn ang="0">
                    <a:pos x="0" y="127"/>
                  </a:cxn>
                  <a:cxn ang="0">
                    <a:pos x="5" y="125"/>
                  </a:cxn>
                </a:cxnLst>
                <a:rect l="0" t="0" r="r" b="b"/>
                <a:pathLst>
                  <a:path w="188" h="179">
                    <a:moveTo>
                      <a:pt x="5" y="125"/>
                    </a:moveTo>
                    <a:lnTo>
                      <a:pt x="5" y="125"/>
                    </a:lnTo>
                    <a:lnTo>
                      <a:pt x="11" y="117"/>
                    </a:lnTo>
                    <a:lnTo>
                      <a:pt x="17" y="110"/>
                    </a:lnTo>
                    <a:lnTo>
                      <a:pt x="21" y="102"/>
                    </a:lnTo>
                    <a:lnTo>
                      <a:pt x="21" y="102"/>
                    </a:lnTo>
                    <a:lnTo>
                      <a:pt x="43" y="60"/>
                    </a:lnTo>
                    <a:lnTo>
                      <a:pt x="43" y="60"/>
                    </a:lnTo>
                    <a:lnTo>
                      <a:pt x="46" y="48"/>
                    </a:lnTo>
                    <a:lnTo>
                      <a:pt x="46" y="48"/>
                    </a:lnTo>
                    <a:lnTo>
                      <a:pt x="46" y="43"/>
                    </a:lnTo>
                    <a:lnTo>
                      <a:pt x="47" y="30"/>
                    </a:lnTo>
                    <a:lnTo>
                      <a:pt x="49" y="24"/>
                    </a:lnTo>
                    <a:lnTo>
                      <a:pt x="52" y="18"/>
                    </a:lnTo>
                    <a:lnTo>
                      <a:pt x="53" y="16"/>
                    </a:lnTo>
                    <a:lnTo>
                      <a:pt x="56" y="15"/>
                    </a:lnTo>
                    <a:lnTo>
                      <a:pt x="59" y="15"/>
                    </a:lnTo>
                    <a:lnTo>
                      <a:pt x="62" y="15"/>
                    </a:lnTo>
                    <a:lnTo>
                      <a:pt x="62" y="15"/>
                    </a:lnTo>
                    <a:lnTo>
                      <a:pt x="68" y="17"/>
                    </a:lnTo>
                    <a:lnTo>
                      <a:pt x="71" y="19"/>
                    </a:lnTo>
                    <a:lnTo>
                      <a:pt x="74" y="23"/>
                    </a:lnTo>
                    <a:lnTo>
                      <a:pt x="76" y="25"/>
                    </a:lnTo>
                    <a:lnTo>
                      <a:pt x="76" y="30"/>
                    </a:lnTo>
                    <a:lnTo>
                      <a:pt x="76" y="32"/>
                    </a:lnTo>
                    <a:lnTo>
                      <a:pt x="76" y="32"/>
                    </a:lnTo>
                    <a:lnTo>
                      <a:pt x="76" y="34"/>
                    </a:lnTo>
                    <a:lnTo>
                      <a:pt x="76" y="35"/>
                    </a:lnTo>
                    <a:lnTo>
                      <a:pt x="77" y="37"/>
                    </a:lnTo>
                    <a:lnTo>
                      <a:pt x="77" y="37"/>
                    </a:lnTo>
                    <a:lnTo>
                      <a:pt x="82" y="38"/>
                    </a:lnTo>
                    <a:lnTo>
                      <a:pt x="84" y="38"/>
                    </a:lnTo>
                    <a:lnTo>
                      <a:pt x="87" y="37"/>
                    </a:lnTo>
                    <a:lnTo>
                      <a:pt x="87" y="37"/>
                    </a:lnTo>
                    <a:lnTo>
                      <a:pt x="92" y="34"/>
                    </a:lnTo>
                    <a:lnTo>
                      <a:pt x="102" y="28"/>
                    </a:lnTo>
                    <a:lnTo>
                      <a:pt x="114" y="23"/>
                    </a:lnTo>
                    <a:lnTo>
                      <a:pt x="123" y="19"/>
                    </a:lnTo>
                    <a:lnTo>
                      <a:pt x="123" y="19"/>
                    </a:lnTo>
                    <a:lnTo>
                      <a:pt x="129" y="18"/>
                    </a:lnTo>
                    <a:lnTo>
                      <a:pt x="136" y="16"/>
                    </a:lnTo>
                    <a:lnTo>
                      <a:pt x="141" y="12"/>
                    </a:lnTo>
                    <a:lnTo>
                      <a:pt x="146" y="6"/>
                    </a:lnTo>
                    <a:lnTo>
                      <a:pt x="146" y="6"/>
                    </a:lnTo>
                    <a:lnTo>
                      <a:pt x="152" y="3"/>
                    </a:lnTo>
                    <a:lnTo>
                      <a:pt x="156" y="0"/>
                    </a:lnTo>
                    <a:lnTo>
                      <a:pt x="161" y="0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75" y="10"/>
                    </a:lnTo>
                    <a:lnTo>
                      <a:pt x="182" y="15"/>
                    </a:lnTo>
                    <a:lnTo>
                      <a:pt x="182" y="15"/>
                    </a:lnTo>
                    <a:lnTo>
                      <a:pt x="185" y="16"/>
                    </a:lnTo>
                    <a:lnTo>
                      <a:pt x="187" y="18"/>
                    </a:lnTo>
                    <a:lnTo>
                      <a:pt x="188" y="23"/>
                    </a:lnTo>
                    <a:lnTo>
                      <a:pt x="187" y="31"/>
                    </a:lnTo>
                    <a:lnTo>
                      <a:pt x="187" y="31"/>
                    </a:lnTo>
                    <a:lnTo>
                      <a:pt x="184" y="47"/>
                    </a:lnTo>
                    <a:lnTo>
                      <a:pt x="182" y="52"/>
                    </a:lnTo>
                    <a:lnTo>
                      <a:pt x="182" y="52"/>
                    </a:lnTo>
                    <a:lnTo>
                      <a:pt x="176" y="62"/>
                    </a:lnTo>
                    <a:lnTo>
                      <a:pt x="167" y="74"/>
                    </a:lnTo>
                    <a:lnTo>
                      <a:pt x="167" y="74"/>
                    </a:lnTo>
                    <a:lnTo>
                      <a:pt x="166" y="84"/>
                    </a:lnTo>
                    <a:lnTo>
                      <a:pt x="165" y="91"/>
                    </a:lnTo>
                    <a:lnTo>
                      <a:pt x="165" y="97"/>
                    </a:lnTo>
                    <a:lnTo>
                      <a:pt x="165" y="97"/>
                    </a:lnTo>
                    <a:lnTo>
                      <a:pt x="165" y="100"/>
                    </a:lnTo>
                    <a:lnTo>
                      <a:pt x="162" y="102"/>
                    </a:lnTo>
                    <a:lnTo>
                      <a:pt x="160" y="103"/>
                    </a:lnTo>
                    <a:lnTo>
                      <a:pt x="154" y="102"/>
                    </a:lnTo>
                    <a:lnTo>
                      <a:pt x="154" y="102"/>
                    </a:lnTo>
                    <a:lnTo>
                      <a:pt x="150" y="112"/>
                    </a:lnTo>
                    <a:lnTo>
                      <a:pt x="150" y="112"/>
                    </a:lnTo>
                    <a:lnTo>
                      <a:pt x="142" y="113"/>
                    </a:lnTo>
                    <a:lnTo>
                      <a:pt x="142" y="113"/>
                    </a:lnTo>
                    <a:lnTo>
                      <a:pt x="142" y="116"/>
                    </a:lnTo>
                    <a:lnTo>
                      <a:pt x="142" y="121"/>
                    </a:lnTo>
                    <a:lnTo>
                      <a:pt x="140" y="123"/>
                    </a:lnTo>
                    <a:lnTo>
                      <a:pt x="140" y="123"/>
                    </a:lnTo>
                    <a:lnTo>
                      <a:pt x="135" y="126"/>
                    </a:lnTo>
                    <a:lnTo>
                      <a:pt x="131" y="128"/>
                    </a:lnTo>
                    <a:lnTo>
                      <a:pt x="131" y="128"/>
                    </a:lnTo>
                    <a:lnTo>
                      <a:pt x="128" y="134"/>
                    </a:lnTo>
                    <a:lnTo>
                      <a:pt x="126" y="139"/>
                    </a:lnTo>
                    <a:lnTo>
                      <a:pt x="123" y="142"/>
                    </a:lnTo>
                    <a:lnTo>
                      <a:pt x="123" y="142"/>
                    </a:lnTo>
                    <a:lnTo>
                      <a:pt x="118" y="142"/>
                    </a:lnTo>
                    <a:lnTo>
                      <a:pt x="113" y="142"/>
                    </a:lnTo>
                    <a:lnTo>
                      <a:pt x="107" y="139"/>
                    </a:lnTo>
                    <a:lnTo>
                      <a:pt x="102" y="135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2" y="136"/>
                    </a:lnTo>
                    <a:lnTo>
                      <a:pt x="92" y="136"/>
                    </a:lnTo>
                    <a:lnTo>
                      <a:pt x="90" y="145"/>
                    </a:lnTo>
                    <a:lnTo>
                      <a:pt x="89" y="149"/>
                    </a:lnTo>
                    <a:lnTo>
                      <a:pt x="89" y="152"/>
                    </a:lnTo>
                    <a:lnTo>
                      <a:pt x="89" y="152"/>
                    </a:lnTo>
                    <a:lnTo>
                      <a:pt x="94" y="159"/>
                    </a:lnTo>
                    <a:lnTo>
                      <a:pt x="97" y="164"/>
                    </a:lnTo>
                    <a:lnTo>
                      <a:pt x="98" y="167"/>
                    </a:lnTo>
                    <a:lnTo>
                      <a:pt x="98" y="167"/>
                    </a:lnTo>
                    <a:lnTo>
                      <a:pt x="98" y="169"/>
                    </a:lnTo>
                    <a:lnTo>
                      <a:pt x="96" y="172"/>
                    </a:lnTo>
                    <a:lnTo>
                      <a:pt x="92" y="174"/>
                    </a:lnTo>
                    <a:lnTo>
                      <a:pt x="88" y="177"/>
                    </a:lnTo>
                    <a:lnTo>
                      <a:pt x="81" y="178"/>
                    </a:lnTo>
                    <a:lnTo>
                      <a:pt x="74" y="179"/>
                    </a:lnTo>
                    <a:lnTo>
                      <a:pt x="64" y="178"/>
                    </a:lnTo>
                    <a:lnTo>
                      <a:pt x="53" y="175"/>
                    </a:lnTo>
                    <a:lnTo>
                      <a:pt x="53" y="175"/>
                    </a:lnTo>
                    <a:lnTo>
                      <a:pt x="42" y="171"/>
                    </a:lnTo>
                    <a:lnTo>
                      <a:pt x="30" y="164"/>
                    </a:lnTo>
                    <a:lnTo>
                      <a:pt x="20" y="155"/>
                    </a:lnTo>
                    <a:lnTo>
                      <a:pt x="11" y="147"/>
                    </a:lnTo>
                    <a:lnTo>
                      <a:pt x="5" y="140"/>
                    </a:lnTo>
                    <a:lnTo>
                      <a:pt x="1" y="133"/>
                    </a:lnTo>
                    <a:lnTo>
                      <a:pt x="0" y="129"/>
                    </a:lnTo>
                    <a:lnTo>
                      <a:pt x="0" y="127"/>
                    </a:lnTo>
                    <a:lnTo>
                      <a:pt x="3" y="126"/>
                    </a:lnTo>
                    <a:lnTo>
                      <a:pt x="5" y="125"/>
                    </a:lnTo>
                    <a:lnTo>
                      <a:pt x="5" y="125"/>
                    </a:lnTo>
                    <a:close/>
                  </a:path>
                </a:pathLst>
              </a:custGeom>
              <a:solidFill>
                <a:srgbClr val="D2D0D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8376" name="Freeform 1176"/>
              <p:cNvSpPr>
                <a:spLocks/>
              </p:cNvSpPr>
              <p:nvPr/>
            </p:nvSpPr>
            <p:spPr bwMode="auto">
              <a:xfrm>
                <a:off x="4661" y="474"/>
                <a:ext cx="114" cy="128"/>
              </a:xfrm>
              <a:custGeom>
                <a:avLst/>
                <a:gdLst/>
                <a:ahLst/>
                <a:cxnLst>
                  <a:cxn ang="0">
                    <a:pos x="154" y="61"/>
                  </a:cxn>
                  <a:cxn ang="0">
                    <a:pos x="161" y="64"/>
                  </a:cxn>
                  <a:cxn ang="0">
                    <a:pos x="168" y="75"/>
                  </a:cxn>
                  <a:cxn ang="0">
                    <a:pos x="172" y="93"/>
                  </a:cxn>
                  <a:cxn ang="0">
                    <a:pos x="172" y="106"/>
                  </a:cxn>
                  <a:cxn ang="0">
                    <a:pos x="168" y="167"/>
                  </a:cxn>
                  <a:cxn ang="0">
                    <a:pos x="165" y="152"/>
                  </a:cxn>
                  <a:cxn ang="0">
                    <a:pos x="163" y="132"/>
                  </a:cxn>
                  <a:cxn ang="0">
                    <a:pos x="164" y="126"/>
                  </a:cxn>
                  <a:cxn ang="0">
                    <a:pos x="165" y="108"/>
                  </a:cxn>
                  <a:cxn ang="0">
                    <a:pos x="164" y="101"/>
                  </a:cxn>
                  <a:cxn ang="0">
                    <a:pos x="161" y="117"/>
                  </a:cxn>
                  <a:cxn ang="0">
                    <a:pos x="157" y="126"/>
                  </a:cxn>
                  <a:cxn ang="0">
                    <a:pos x="155" y="136"/>
                  </a:cxn>
                  <a:cxn ang="0">
                    <a:pos x="156" y="161"/>
                  </a:cxn>
                  <a:cxn ang="0">
                    <a:pos x="154" y="154"/>
                  </a:cxn>
                  <a:cxn ang="0">
                    <a:pos x="151" y="140"/>
                  </a:cxn>
                  <a:cxn ang="0">
                    <a:pos x="155" y="109"/>
                  </a:cxn>
                  <a:cxn ang="0">
                    <a:pos x="157" y="93"/>
                  </a:cxn>
                  <a:cxn ang="0">
                    <a:pos x="154" y="88"/>
                  </a:cxn>
                  <a:cxn ang="0">
                    <a:pos x="145" y="82"/>
                  </a:cxn>
                  <a:cxn ang="0">
                    <a:pos x="141" y="78"/>
                  </a:cxn>
                  <a:cxn ang="0">
                    <a:pos x="131" y="74"/>
                  </a:cxn>
                  <a:cxn ang="0">
                    <a:pos x="125" y="75"/>
                  </a:cxn>
                  <a:cxn ang="0">
                    <a:pos x="119" y="78"/>
                  </a:cxn>
                  <a:cxn ang="0">
                    <a:pos x="111" y="87"/>
                  </a:cxn>
                  <a:cxn ang="0">
                    <a:pos x="104" y="90"/>
                  </a:cxn>
                  <a:cxn ang="0">
                    <a:pos x="75" y="100"/>
                  </a:cxn>
                  <a:cxn ang="0">
                    <a:pos x="55" y="113"/>
                  </a:cxn>
                  <a:cxn ang="0">
                    <a:pos x="51" y="111"/>
                  </a:cxn>
                  <a:cxn ang="0">
                    <a:pos x="44" y="107"/>
                  </a:cxn>
                  <a:cxn ang="0">
                    <a:pos x="45" y="104"/>
                  </a:cxn>
                  <a:cxn ang="0">
                    <a:pos x="42" y="95"/>
                  </a:cxn>
                  <a:cxn ang="0">
                    <a:pos x="38" y="89"/>
                  </a:cxn>
                  <a:cxn ang="0">
                    <a:pos x="32" y="87"/>
                  </a:cxn>
                  <a:cxn ang="0">
                    <a:pos x="27" y="88"/>
                  </a:cxn>
                  <a:cxn ang="0">
                    <a:pos x="22" y="93"/>
                  </a:cxn>
                  <a:cxn ang="0">
                    <a:pos x="17" y="104"/>
                  </a:cxn>
                  <a:cxn ang="0">
                    <a:pos x="17" y="123"/>
                  </a:cxn>
                  <a:cxn ang="0">
                    <a:pos x="9" y="141"/>
                  </a:cxn>
                  <a:cxn ang="0">
                    <a:pos x="8" y="142"/>
                  </a:cxn>
                  <a:cxn ang="0">
                    <a:pos x="6" y="140"/>
                  </a:cxn>
                  <a:cxn ang="0">
                    <a:pos x="0" y="122"/>
                  </a:cxn>
                  <a:cxn ang="0">
                    <a:pos x="0" y="93"/>
                  </a:cxn>
                  <a:cxn ang="0">
                    <a:pos x="3" y="59"/>
                  </a:cxn>
                  <a:cxn ang="0">
                    <a:pos x="6" y="51"/>
                  </a:cxn>
                  <a:cxn ang="0">
                    <a:pos x="19" y="31"/>
                  </a:cxn>
                  <a:cxn ang="0">
                    <a:pos x="26" y="22"/>
                  </a:cxn>
                  <a:cxn ang="0">
                    <a:pos x="44" y="10"/>
                  </a:cxn>
                  <a:cxn ang="0">
                    <a:pos x="62" y="3"/>
                  </a:cxn>
                  <a:cxn ang="0">
                    <a:pos x="87" y="2"/>
                  </a:cxn>
                  <a:cxn ang="0">
                    <a:pos x="101" y="4"/>
                  </a:cxn>
                  <a:cxn ang="0">
                    <a:pos x="118" y="13"/>
                  </a:cxn>
                  <a:cxn ang="0">
                    <a:pos x="137" y="29"/>
                  </a:cxn>
                  <a:cxn ang="0">
                    <a:pos x="149" y="43"/>
                  </a:cxn>
                  <a:cxn ang="0">
                    <a:pos x="152" y="55"/>
                  </a:cxn>
                  <a:cxn ang="0">
                    <a:pos x="154" y="61"/>
                  </a:cxn>
                </a:cxnLst>
                <a:rect l="0" t="0" r="r" b="b"/>
                <a:pathLst>
                  <a:path w="172" h="167">
                    <a:moveTo>
                      <a:pt x="154" y="61"/>
                    </a:moveTo>
                    <a:lnTo>
                      <a:pt x="154" y="61"/>
                    </a:lnTo>
                    <a:lnTo>
                      <a:pt x="157" y="62"/>
                    </a:lnTo>
                    <a:lnTo>
                      <a:pt x="161" y="64"/>
                    </a:lnTo>
                    <a:lnTo>
                      <a:pt x="164" y="69"/>
                    </a:lnTo>
                    <a:lnTo>
                      <a:pt x="168" y="75"/>
                    </a:lnTo>
                    <a:lnTo>
                      <a:pt x="171" y="83"/>
                    </a:lnTo>
                    <a:lnTo>
                      <a:pt x="172" y="93"/>
                    </a:lnTo>
                    <a:lnTo>
                      <a:pt x="172" y="106"/>
                    </a:lnTo>
                    <a:lnTo>
                      <a:pt x="172" y="106"/>
                    </a:lnTo>
                    <a:lnTo>
                      <a:pt x="169" y="148"/>
                    </a:lnTo>
                    <a:lnTo>
                      <a:pt x="168" y="167"/>
                    </a:lnTo>
                    <a:lnTo>
                      <a:pt x="168" y="167"/>
                    </a:lnTo>
                    <a:lnTo>
                      <a:pt x="165" y="152"/>
                    </a:lnTo>
                    <a:lnTo>
                      <a:pt x="163" y="139"/>
                    </a:lnTo>
                    <a:lnTo>
                      <a:pt x="163" y="132"/>
                    </a:lnTo>
                    <a:lnTo>
                      <a:pt x="164" y="126"/>
                    </a:lnTo>
                    <a:lnTo>
                      <a:pt x="164" y="126"/>
                    </a:lnTo>
                    <a:lnTo>
                      <a:pt x="165" y="115"/>
                    </a:lnTo>
                    <a:lnTo>
                      <a:pt x="165" y="108"/>
                    </a:lnTo>
                    <a:lnTo>
                      <a:pt x="164" y="101"/>
                    </a:lnTo>
                    <a:lnTo>
                      <a:pt x="164" y="101"/>
                    </a:lnTo>
                    <a:lnTo>
                      <a:pt x="163" y="109"/>
                    </a:lnTo>
                    <a:lnTo>
                      <a:pt x="161" y="117"/>
                    </a:lnTo>
                    <a:lnTo>
                      <a:pt x="157" y="126"/>
                    </a:lnTo>
                    <a:lnTo>
                      <a:pt x="157" y="126"/>
                    </a:lnTo>
                    <a:lnTo>
                      <a:pt x="156" y="130"/>
                    </a:lnTo>
                    <a:lnTo>
                      <a:pt x="155" y="136"/>
                    </a:lnTo>
                    <a:lnTo>
                      <a:pt x="155" y="148"/>
                    </a:lnTo>
                    <a:lnTo>
                      <a:pt x="156" y="161"/>
                    </a:lnTo>
                    <a:lnTo>
                      <a:pt x="156" y="161"/>
                    </a:lnTo>
                    <a:lnTo>
                      <a:pt x="154" y="154"/>
                    </a:lnTo>
                    <a:lnTo>
                      <a:pt x="151" y="147"/>
                    </a:lnTo>
                    <a:lnTo>
                      <a:pt x="151" y="140"/>
                    </a:lnTo>
                    <a:lnTo>
                      <a:pt x="151" y="140"/>
                    </a:lnTo>
                    <a:lnTo>
                      <a:pt x="155" y="109"/>
                    </a:lnTo>
                    <a:lnTo>
                      <a:pt x="155" y="109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4" y="88"/>
                    </a:lnTo>
                    <a:lnTo>
                      <a:pt x="149" y="84"/>
                    </a:lnTo>
                    <a:lnTo>
                      <a:pt x="145" y="82"/>
                    </a:lnTo>
                    <a:lnTo>
                      <a:pt x="145" y="82"/>
                    </a:lnTo>
                    <a:lnTo>
                      <a:pt x="141" y="78"/>
                    </a:lnTo>
                    <a:lnTo>
                      <a:pt x="136" y="75"/>
                    </a:lnTo>
                    <a:lnTo>
                      <a:pt x="131" y="74"/>
                    </a:lnTo>
                    <a:lnTo>
                      <a:pt x="128" y="74"/>
                    </a:lnTo>
                    <a:lnTo>
                      <a:pt x="125" y="75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3"/>
                    </a:lnTo>
                    <a:lnTo>
                      <a:pt x="111" y="87"/>
                    </a:lnTo>
                    <a:lnTo>
                      <a:pt x="104" y="90"/>
                    </a:lnTo>
                    <a:lnTo>
                      <a:pt x="104" y="90"/>
                    </a:lnTo>
                    <a:lnTo>
                      <a:pt x="86" y="95"/>
                    </a:lnTo>
                    <a:lnTo>
                      <a:pt x="75" y="100"/>
                    </a:lnTo>
                    <a:lnTo>
                      <a:pt x="64" y="107"/>
                    </a:lnTo>
                    <a:lnTo>
                      <a:pt x="55" y="113"/>
                    </a:lnTo>
                    <a:lnTo>
                      <a:pt x="55" y="113"/>
                    </a:lnTo>
                    <a:lnTo>
                      <a:pt x="51" y="111"/>
                    </a:lnTo>
                    <a:lnTo>
                      <a:pt x="46" y="109"/>
                    </a:lnTo>
                    <a:lnTo>
                      <a:pt x="44" y="107"/>
                    </a:lnTo>
                    <a:lnTo>
                      <a:pt x="44" y="107"/>
                    </a:lnTo>
                    <a:lnTo>
                      <a:pt x="45" y="104"/>
                    </a:lnTo>
                    <a:lnTo>
                      <a:pt x="44" y="98"/>
                    </a:lnTo>
                    <a:lnTo>
                      <a:pt x="42" y="95"/>
                    </a:lnTo>
                    <a:lnTo>
                      <a:pt x="41" y="93"/>
                    </a:lnTo>
                    <a:lnTo>
                      <a:pt x="38" y="89"/>
                    </a:lnTo>
                    <a:lnTo>
                      <a:pt x="32" y="87"/>
                    </a:lnTo>
                    <a:lnTo>
                      <a:pt x="32" y="87"/>
                    </a:lnTo>
                    <a:lnTo>
                      <a:pt x="29" y="87"/>
                    </a:lnTo>
                    <a:lnTo>
                      <a:pt x="27" y="88"/>
                    </a:lnTo>
                    <a:lnTo>
                      <a:pt x="25" y="89"/>
                    </a:lnTo>
                    <a:lnTo>
                      <a:pt x="22" y="93"/>
                    </a:lnTo>
                    <a:lnTo>
                      <a:pt x="20" y="97"/>
                    </a:lnTo>
                    <a:lnTo>
                      <a:pt x="17" y="104"/>
                    </a:lnTo>
                    <a:lnTo>
                      <a:pt x="17" y="113"/>
                    </a:lnTo>
                    <a:lnTo>
                      <a:pt x="17" y="123"/>
                    </a:lnTo>
                    <a:lnTo>
                      <a:pt x="17" y="123"/>
                    </a:lnTo>
                    <a:lnTo>
                      <a:pt x="9" y="141"/>
                    </a:lnTo>
                    <a:lnTo>
                      <a:pt x="9" y="141"/>
                    </a:lnTo>
                    <a:lnTo>
                      <a:pt x="8" y="142"/>
                    </a:lnTo>
                    <a:lnTo>
                      <a:pt x="8" y="142"/>
                    </a:lnTo>
                    <a:lnTo>
                      <a:pt x="6" y="140"/>
                    </a:lnTo>
                    <a:lnTo>
                      <a:pt x="2" y="133"/>
                    </a:lnTo>
                    <a:lnTo>
                      <a:pt x="0" y="122"/>
                    </a:lnTo>
                    <a:lnTo>
                      <a:pt x="0" y="122"/>
                    </a:lnTo>
                    <a:lnTo>
                      <a:pt x="0" y="93"/>
                    </a:lnTo>
                    <a:lnTo>
                      <a:pt x="2" y="69"/>
                    </a:lnTo>
                    <a:lnTo>
                      <a:pt x="3" y="59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13" y="41"/>
                    </a:lnTo>
                    <a:lnTo>
                      <a:pt x="19" y="31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36" y="13"/>
                    </a:lnTo>
                    <a:lnTo>
                      <a:pt x="44" y="10"/>
                    </a:lnTo>
                    <a:lnTo>
                      <a:pt x="52" y="5"/>
                    </a:lnTo>
                    <a:lnTo>
                      <a:pt x="62" y="3"/>
                    </a:lnTo>
                    <a:lnTo>
                      <a:pt x="74" y="0"/>
                    </a:lnTo>
                    <a:lnTo>
                      <a:pt x="87" y="2"/>
                    </a:lnTo>
                    <a:lnTo>
                      <a:pt x="101" y="4"/>
                    </a:lnTo>
                    <a:lnTo>
                      <a:pt x="101" y="4"/>
                    </a:lnTo>
                    <a:lnTo>
                      <a:pt x="110" y="9"/>
                    </a:lnTo>
                    <a:lnTo>
                      <a:pt x="118" y="13"/>
                    </a:lnTo>
                    <a:lnTo>
                      <a:pt x="128" y="20"/>
                    </a:lnTo>
                    <a:lnTo>
                      <a:pt x="137" y="29"/>
                    </a:lnTo>
                    <a:lnTo>
                      <a:pt x="145" y="38"/>
                    </a:lnTo>
                    <a:lnTo>
                      <a:pt x="149" y="43"/>
                    </a:lnTo>
                    <a:lnTo>
                      <a:pt x="151" y="49"/>
                    </a:lnTo>
                    <a:lnTo>
                      <a:pt x="152" y="55"/>
                    </a:lnTo>
                    <a:lnTo>
                      <a:pt x="154" y="61"/>
                    </a:lnTo>
                    <a:lnTo>
                      <a:pt x="154" y="61"/>
                    </a:lnTo>
                    <a:close/>
                  </a:path>
                </a:pathLst>
              </a:custGeom>
              <a:solidFill>
                <a:srgbClr val="B39D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8377" name="Freeform 1177"/>
              <p:cNvSpPr>
                <a:spLocks/>
              </p:cNvSpPr>
              <p:nvPr/>
            </p:nvSpPr>
            <p:spPr bwMode="auto">
              <a:xfrm>
                <a:off x="4740" y="839"/>
                <a:ext cx="128" cy="16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" y="0"/>
                  </a:cxn>
                  <a:cxn ang="0">
                    <a:pos x="0" y="9"/>
                  </a:cxn>
                  <a:cxn ang="0">
                    <a:pos x="0" y="15"/>
                  </a:cxn>
                  <a:cxn ang="0">
                    <a:pos x="0" y="18"/>
                  </a:cxn>
                  <a:cxn ang="0">
                    <a:pos x="1" y="21"/>
                  </a:cxn>
                  <a:cxn ang="0">
                    <a:pos x="191" y="21"/>
                  </a:cxn>
                  <a:cxn ang="0">
                    <a:pos x="191" y="21"/>
                  </a:cxn>
                  <a:cxn ang="0">
                    <a:pos x="193" y="12"/>
                  </a:cxn>
                  <a:cxn ang="0">
                    <a:pos x="193" y="5"/>
                  </a:cxn>
                  <a:cxn ang="0">
                    <a:pos x="192" y="3"/>
                  </a:cxn>
                  <a:cxn ang="0">
                    <a:pos x="191" y="0"/>
                  </a:cxn>
                  <a:cxn ang="0">
                    <a:pos x="1" y="0"/>
                  </a:cxn>
                </a:cxnLst>
                <a:rect l="0" t="0" r="r" b="b"/>
                <a:pathLst>
                  <a:path w="193" h="21">
                    <a:moveTo>
                      <a:pt x="1" y="0"/>
                    </a:moveTo>
                    <a:lnTo>
                      <a:pt x="1" y="0"/>
                    </a:lnTo>
                    <a:lnTo>
                      <a:pt x="0" y="9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1" y="21"/>
                    </a:lnTo>
                    <a:lnTo>
                      <a:pt x="191" y="21"/>
                    </a:lnTo>
                    <a:lnTo>
                      <a:pt x="191" y="21"/>
                    </a:lnTo>
                    <a:lnTo>
                      <a:pt x="193" y="12"/>
                    </a:lnTo>
                    <a:lnTo>
                      <a:pt x="193" y="5"/>
                    </a:lnTo>
                    <a:lnTo>
                      <a:pt x="192" y="3"/>
                    </a:lnTo>
                    <a:lnTo>
                      <a:pt x="19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68E8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8378" name="Freeform 1178"/>
              <p:cNvSpPr>
                <a:spLocks/>
              </p:cNvSpPr>
              <p:nvPr/>
            </p:nvSpPr>
            <p:spPr bwMode="auto">
              <a:xfrm>
                <a:off x="4548" y="690"/>
                <a:ext cx="257" cy="193"/>
              </a:xfrm>
              <a:custGeom>
                <a:avLst/>
                <a:gdLst/>
                <a:ahLst/>
                <a:cxnLst>
                  <a:cxn ang="0">
                    <a:pos x="28" y="1"/>
                  </a:cxn>
                  <a:cxn ang="0">
                    <a:pos x="13" y="82"/>
                  </a:cxn>
                  <a:cxn ang="0">
                    <a:pos x="3" y="147"/>
                  </a:cxn>
                  <a:cxn ang="0">
                    <a:pos x="0" y="193"/>
                  </a:cxn>
                  <a:cxn ang="0">
                    <a:pos x="2" y="206"/>
                  </a:cxn>
                  <a:cxn ang="0">
                    <a:pos x="8" y="232"/>
                  </a:cxn>
                  <a:cxn ang="0">
                    <a:pos x="12" y="244"/>
                  </a:cxn>
                  <a:cxn ang="0">
                    <a:pos x="19" y="247"/>
                  </a:cxn>
                  <a:cxn ang="0">
                    <a:pos x="35" y="250"/>
                  </a:cxn>
                  <a:cxn ang="0">
                    <a:pos x="48" y="250"/>
                  </a:cxn>
                  <a:cxn ang="0">
                    <a:pos x="96" y="249"/>
                  </a:cxn>
                  <a:cxn ang="0">
                    <a:pos x="125" y="244"/>
                  </a:cxn>
                  <a:cxn ang="0">
                    <a:pos x="202" y="224"/>
                  </a:cxn>
                  <a:cxn ang="0">
                    <a:pos x="250" y="211"/>
                  </a:cxn>
                  <a:cxn ang="0">
                    <a:pos x="277" y="206"/>
                  </a:cxn>
                  <a:cxn ang="0">
                    <a:pos x="288" y="202"/>
                  </a:cxn>
                  <a:cxn ang="0">
                    <a:pos x="297" y="198"/>
                  </a:cxn>
                  <a:cxn ang="0">
                    <a:pos x="313" y="192"/>
                  </a:cxn>
                  <a:cxn ang="0">
                    <a:pos x="333" y="184"/>
                  </a:cxn>
                  <a:cxn ang="0">
                    <a:pos x="352" y="190"/>
                  </a:cxn>
                  <a:cxn ang="0">
                    <a:pos x="360" y="190"/>
                  </a:cxn>
                  <a:cxn ang="0">
                    <a:pos x="342" y="175"/>
                  </a:cxn>
                  <a:cxn ang="0">
                    <a:pos x="347" y="171"/>
                  </a:cxn>
                  <a:cxn ang="0">
                    <a:pos x="361" y="179"/>
                  </a:cxn>
                  <a:cxn ang="0">
                    <a:pos x="372" y="185"/>
                  </a:cxn>
                  <a:cxn ang="0">
                    <a:pos x="382" y="184"/>
                  </a:cxn>
                  <a:cxn ang="0">
                    <a:pos x="388" y="183"/>
                  </a:cxn>
                  <a:cxn ang="0">
                    <a:pos x="382" y="171"/>
                  </a:cxn>
                  <a:cxn ang="0">
                    <a:pos x="378" y="165"/>
                  </a:cxn>
                  <a:cxn ang="0">
                    <a:pos x="356" y="147"/>
                  </a:cxn>
                  <a:cxn ang="0">
                    <a:pos x="355" y="146"/>
                  </a:cxn>
                  <a:cxn ang="0">
                    <a:pos x="351" y="147"/>
                  </a:cxn>
                  <a:cxn ang="0">
                    <a:pos x="330" y="147"/>
                  </a:cxn>
                  <a:cxn ang="0">
                    <a:pos x="315" y="147"/>
                  </a:cxn>
                  <a:cxn ang="0">
                    <a:pos x="303" y="150"/>
                  </a:cxn>
                  <a:cxn ang="0">
                    <a:pos x="297" y="152"/>
                  </a:cxn>
                  <a:cxn ang="0">
                    <a:pos x="254" y="176"/>
                  </a:cxn>
                  <a:cxn ang="0">
                    <a:pos x="121" y="176"/>
                  </a:cxn>
                  <a:cxn ang="0">
                    <a:pos x="102" y="177"/>
                  </a:cxn>
                  <a:cxn ang="0">
                    <a:pos x="75" y="179"/>
                  </a:cxn>
                  <a:cxn ang="0">
                    <a:pos x="69" y="180"/>
                  </a:cxn>
                  <a:cxn ang="0">
                    <a:pos x="74" y="143"/>
                  </a:cxn>
                  <a:cxn ang="0">
                    <a:pos x="76" y="131"/>
                  </a:cxn>
                  <a:cxn ang="0">
                    <a:pos x="96" y="41"/>
                  </a:cxn>
                  <a:cxn ang="0">
                    <a:pos x="96" y="40"/>
                  </a:cxn>
                  <a:cxn ang="0">
                    <a:pos x="89" y="30"/>
                  </a:cxn>
                  <a:cxn ang="0">
                    <a:pos x="69" y="14"/>
                  </a:cxn>
                  <a:cxn ang="0">
                    <a:pos x="45" y="1"/>
                  </a:cxn>
                  <a:cxn ang="0">
                    <a:pos x="36" y="0"/>
                  </a:cxn>
                  <a:cxn ang="0">
                    <a:pos x="28" y="1"/>
                  </a:cxn>
                </a:cxnLst>
                <a:rect l="0" t="0" r="r" b="b"/>
                <a:pathLst>
                  <a:path w="388" h="250">
                    <a:moveTo>
                      <a:pt x="28" y="1"/>
                    </a:moveTo>
                    <a:lnTo>
                      <a:pt x="28" y="1"/>
                    </a:lnTo>
                    <a:lnTo>
                      <a:pt x="23" y="26"/>
                    </a:lnTo>
                    <a:lnTo>
                      <a:pt x="13" y="82"/>
                    </a:lnTo>
                    <a:lnTo>
                      <a:pt x="8" y="115"/>
                    </a:lnTo>
                    <a:lnTo>
                      <a:pt x="3" y="147"/>
                    </a:lnTo>
                    <a:lnTo>
                      <a:pt x="0" y="173"/>
                    </a:lnTo>
                    <a:lnTo>
                      <a:pt x="0" y="193"/>
                    </a:lnTo>
                    <a:lnTo>
                      <a:pt x="0" y="193"/>
                    </a:lnTo>
                    <a:lnTo>
                      <a:pt x="2" y="206"/>
                    </a:lnTo>
                    <a:lnTo>
                      <a:pt x="3" y="217"/>
                    </a:lnTo>
                    <a:lnTo>
                      <a:pt x="8" y="232"/>
                    </a:lnTo>
                    <a:lnTo>
                      <a:pt x="10" y="242"/>
                    </a:lnTo>
                    <a:lnTo>
                      <a:pt x="12" y="244"/>
                    </a:lnTo>
                    <a:lnTo>
                      <a:pt x="12" y="244"/>
                    </a:lnTo>
                    <a:lnTo>
                      <a:pt x="19" y="247"/>
                    </a:lnTo>
                    <a:lnTo>
                      <a:pt x="26" y="249"/>
                    </a:lnTo>
                    <a:lnTo>
                      <a:pt x="35" y="250"/>
                    </a:lnTo>
                    <a:lnTo>
                      <a:pt x="35" y="250"/>
                    </a:lnTo>
                    <a:lnTo>
                      <a:pt x="48" y="250"/>
                    </a:lnTo>
                    <a:lnTo>
                      <a:pt x="69" y="250"/>
                    </a:lnTo>
                    <a:lnTo>
                      <a:pt x="96" y="249"/>
                    </a:lnTo>
                    <a:lnTo>
                      <a:pt x="110" y="248"/>
                    </a:lnTo>
                    <a:lnTo>
                      <a:pt x="125" y="244"/>
                    </a:lnTo>
                    <a:lnTo>
                      <a:pt x="125" y="244"/>
                    </a:lnTo>
                    <a:lnTo>
                      <a:pt x="202" y="224"/>
                    </a:lnTo>
                    <a:lnTo>
                      <a:pt x="250" y="211"/>
                    </a:lnTo>
                    <a:lnTo>
                      <a:pt x="250" y="211"/>
                    </a:lnTo>
                    <a:lnTo>
                      <a:pt x="264" y="209"/>
                    </a:lnTo>
                    <a:lnTo>
                      <a:pt x="277" y="206"/>
                    </a:lnTo>
                    <a:lnTo>
                      <a:pt x="288" y="202"/>
                    </a:lnTo>
                    <a:lnTo>
                      <a:pt x="288" y="202"/>
                    </a:lnTo>
                    <a:lnTo>
                      <a:pt x="297" y="198"/>
                    </a:lnTo>
                    <a:lnTo>
                      <a:pt x="297" y="198"/>
                    </a:lnTo>
                    <a:lnTo>
                      <a:pt x="308" y="195"/>
                    </a:lnTo>
                    <a:lnTo>
                      <a:pt x="313" y="192"/>
                    </a:lnTo>
                    <a:lnTo>
                      <a:pt x="316" y="188"/>
                    </a:lnTo>
                    <a:lnTo>
                      <a:pt x="333" y="184"/>
                    </a:lnTo>
                    <a:lnTo>
                      <a:pt x="352" y="190"/>
                    </a:lnTo>
                    <a:lnTo>
                      <a:pt x="352" y="190"/>
                    </a:lnTo>
                    <a:lnTo>
                      <a:pt x="355" y="190"/>
                    </a:lnTo>
                    <a:lnTo>
                      <a:pt x="360" y="190"/>
                    </a:lnTo>
                    <a:lnTo>
                      <a:pt x="365" y="186"/>
                    </a:lnTo>
                    <a:lnTo>
                      <a:pt x="342" y="175"/>
                    </a:lnTo>
                    <a:lnTo>
                      <a:pt x="347" y="171"/>
                    </a:lnTo>
                    <a:lnTo>
                      <a:pt x="347" y="171"/>
                    </a:lnTo>
                    <a:lnTo>
                      <a:pt x="352" y="173"/>
                    </a:lnTo>
                    <a:lnTo>
                      <a:pt x="361" y="179"/>
                    </a:lnTo>
                    <a:lnTo>
                      <a:pt x="366" y="183"/>
                    </a:lnTo>
                    <a:lnTo>
                      <a:pt x="372" y="185"/>
                    </a:lnTo>
                    <a:lnTo>
                      <a:pt x="378" y="185"/>
                    </a:lnTo>
                    <a:lnTo>
                      <a:pt x="382" y="184"/>
                    </a:lnTo>
                    <a:lnTo>
                      <a:pt x="388" y="183"/>
                    </a:lnTo>
                    <a:lnTo>
                      <a:pt x="388" y="183"/>
                    </a:lnTo>
                    <a:lnTo>
                      <a:pt x="386" y="178"/>
                    </a:lnTo>
                    <a:lnTo>
                      <a:pt x="382" y="171"/>
                    </a:lnTo>
                    <a:lnTo>
                      <a:pt x="382" y="171"/>
                    </a:lnTo>
                    <a:lnTo>
                      <a:pt x="378" y="165"/>
                    </a:lnTo>
                    <a:lnTo>
                      <a:pt x="368" y="158"/>
                    </a:lnTo>
                    <a:lnTo>
                      <a:pt x="356" y="147"/>
                    </a:lnTo>
                    <a:lnTo>
                      <a:pt x="356" y="147"/>
                    </a:lnTo>
                    <a:lnTo>
                      <a:pt x="355" y="146"/>
                    </a:lnTo>
                    <a:lnTo>
                      <a:pt x="351" y="147"/>
                    </a:lnTo>
                    <a:lnTo>
                      <a:pt x="351" y="147"/>
                    </a:lnTo>
                    <a:lnTo>
                      <a:pt x="342" y="147"/>
                    </a:lnTo>
                    <a:lnTo>
                      <a:pt x="330" y="147"/>
                    </a:lnTo>
                    <a:lnTo>
                      <a:pt x="315" y="147"/>
                    </a:lnTo>
                    <a:lnTo>
                      <a:pt x="315" y="147"/>
                    </a:lnTo>
                    <a:lnTo>
                      <a:pt x="309" y="147"/>
                    </a:lnTo>
                    <a:lnTo>
                      <a:pt x="303" y="150"/>
                    </a:lnTo>
                    <a:lnTo>
                      <a:pt x="297" y="152"/>
                    </a:lnTo>
                    <a:lnTo>
                      <a:pt x="297" y="152"/>
                    </a:lnTo>
                    <a:lnTo>
                      <a:pt x="272" y="166"/>
                    </a:lnTo>
                    <a:lnTo>
                      <a:pt x="254" y="176"/>
                    </a:lnTo>
                    <a:lnTo>
                      <a:pt x="254" y="176"/>
                    </a:lnTo>
                    <a:lnTo>
                      <a:pt x="121" y="176"/>
                    </a:lnTo>
                    <a:lnTo>
                      <a:pt x="121" y="176"/>
                    </a:lnTo>
                    <a:lnTo>
                      <a:pt x="102" y="177"/>
                    </a:lnTo>
                    <a:lnTo>
                      <a:pt x="86" y="177"/>
                    </a:lnTo>
                    <a:lnTo>
                      <a:pt x="75" y="179"/>
                    </a:lnTo>
                    <a:lnTo>
                      <a:pt x="69" y="180"/>
                    </a:lnTo>
                    <a:lnTo>
                      <a:pt x="69" y="180"/>
                    </a:lnTo>
                    <a:lnTo>
                      <a:pt x="71" y="159"/>
                    </a:lnTo>
                    <a:lnTo>
                      <a:pt x="74" y="143"/>
                    </a:lnTo>
                    <a:lnTo>
                      <a:pt x="76" y="131"/>
                    </a:lnTo>
                    <a:lnTo>
                      <a:pt x="76" y="131"/>
                    </a:lnTo>
                    <a:lnTo>
                      <a:pt x="87" y="86"/>
                    </a:lnTo>
                    <a:lnTo>
                      <a:pt x="96" y="41"/>
                    </a:lnTo>
                    <a:lnTo>
                      <a:pt x="96" y="41"/>
                    </a:lnTo>
                    <a:lnTo>
                      <a:pt x="96" y="40"/>
                    </a:lnTo>
                    <a:lnTo>
                      <a:pt x="95" y="37"/>
                    </a:lnTo>
                    <a:lnTo>
                      <a:pt x="89" y="30"/>
                    </a:lnTo>
                    <a:lnTo>
                      <a:pt x="80" y="22"/>
                    </a:lnTo>
                    <a:lnTo>
                      <a:pt x="69" y="14"/>
                    </a:lnTo>
                    <a:lnTo>
                      <a:pt x="57" y="7"/>
                    </a:lnTo>
                    <a:lnTo>
                      <a:pt x="45" y="1"/>
                    </a:lnTo>
                    <a:lnTo>
                      <a:pt x="41" y="0"/>
                    </a:lnTo>
                    <a:lnTo>
                      <a:pt x="36" y="0"/>
                    </a:lnTo>
                    <a:lnTo>
                      <a:pt x="31" y="0"/>
                    </a:lnTo>
                    <a:lnTo>
                      <a:pt x="28" y="1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D2D0D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8379" name="Freeform 1179"/>
              <p:cNvSpPr>
                <a:spLocks/>
              </p:cNvSpPr>
              <p:nvPr/>
            </p:nvSpPr>
            <p:spPr bwMode="auto">
              <a:xfrm>
                <a:off x="4697" y="641"/>
                <a:ext cx="61" cy="266"/>
              </a:xfrm>
              <a:custGeom>
                <a:avLst/>
                <a:gdLst/>
                <a:ahLst/>
                <a:cxnLst>
                  <a:cxn ang="0">
                    <a:pos x="60" y="214"/>
                  </a:cxn>
                  <a:cxn ang="0">
                    <a:pos x="60" y="214"/>
                  </a:cxn>
                  <a:cxn ang="0">
                    <a:pos x="67" y="209"/>
                  </a:cxn>
                  <a:cxn ang="0">
                    <a:pos x="73" y="204"/>
                  </a:cxn>
                  <a:cxn ang="0">
                    <a:pos x="79" y="197"/>
                  </a:cxn>
                  <a:cxn ang="0">
                    <a:pos x="86" y="188"/>
                  </a:cxn>
                  <a:cxn ang="0">
                    <a:pos x="91" y="179"/>
                  </a:cxn>
                  <a:cxn ang="0">
                    <a:pos x="92" y="174"/>
                  </a:cxn>
                  <a:cxn ang="0">
                    <a:pos x="93" y="169"/>
                  </a:cxn>
                  <a:cxn ang="0">
                    <a:pos x="93" y="164"/>
                  </a:cxn>
                  <a:cxn ang="0">
                    <a:pos x="92" y="158"/>
                  </a:cxn>
                  <a:cxn ang="0">
                    <a:pos x="92" y="158"/>
                  </a:cxn>
                  <a:cxn ang="0">
                    <a:pos x="86" y="139"/>
                  </a:cxn>
                  <a:cxn ang="0">
                    <a:pos x="78" y="122"/>
                  </a:cxn>
                  <a:cxn ang="0">
                    <a:pos x="71" y="105"/>
                  </a:cxn>
                  <a:cxn ang="0">
                    <a:pos x="71" y="105"/>
                  </a:cxn>
                  <a:cxn ang="0">
                    <a:pos x="71" y="99"/>
                  </a:cxn>
                  <a:cxn ang="0">
                    <a:pos x="71" y="84"/>
                  </a:cxn>
                  <a:cxn ang="0">
                    <a:pos x="70" y="75"/>
                  </a:cxn>
                  <a:cxn ang="0">
                    <a:pos x="67" y="65"/>
                  </a:cxn>
                  <a:cxn ang="0">
                    <a:pos x="64" y="55"/>
                  </a:cxn>
                  <a:cxn ang="0">
                    <a:pos x="59" y="47"/>
                  </a:cxn>
                  <a:cxn ang="0">
                    <a:pos x="59" y="47"/>
                  </a:cxn>
                  <a:cxn ang="0">
                    <a:pos x="51" y="38"/>
                  </a:cxn>
                  <a:cxn ang="0">
                    <a:pos x="43" y="31"/>
                  </a:cxn>
                  <a:cxn ang="0">
                    <a:pos x="31" y="22"/>
                  </a:cxn>
                  <a:cxn ang="0">
                    <a:pos x="31" y="22"/>
                  </a:cxn>
                  <a:cxn ang="0">
                    <a:pos x="20" y="14"/>
                  </a:cxn>
                  <a:cxn ang="0">
                    <a:pos x="0" y="0"/>
                  </a:cxn>
                  <a:cxn ang="0">
                    <a:pos x="0" y="345"/>
                  </a:cxn>
                  <a:cxn ang="0">
                    <a:pos x="80" y="345"/>
                  </a:cxn>
                  <a:cxn ang="0">
                    <a:pos x="80" y="345"/>
                  </a:cxn>
                  <a:cxn ang="0">
                    <a:pos x="77" y="337"/>
                  </a:cxn>
                  <a:cxn ang="0">
                    <a:pos x="69" y="317"/>
                  </a:cxn>
                  <a:cxn ang="0">
                    <a:pos x="65" y="305"/>
                  </a:cxn>
                  <a:cxn ang="0">
                    <a:pos x="63" y="292"/>
                  </a:cxn>
                  <a:cxn ang="0">
                    <a:pos x="61" y="279"/>
                  </a:cxn>
                  <a:cxn ang="0">
                    <a:pos x="61" y="273"/>
                  </a:cxn>
                  <a:cxn ang="0">
                    <a:pos x="63" y="267"/>
                  </a:cxn>
                  <a:cxn ang="0">
                    <a:pos x="63" y="267"/>
                  </a:cxn>
                  <a:cxn ang="0">
                    <a:pos x="64" y="256"/>
                  </a:cxn>
                  <a:cxn ang="0">
                    <a:pos x="65" y="246"/>
                  </a:cxn>
                  <a:cxn ang="0">
                    <a:pos x="65" y="237"/>
                  </a:cxn>
                  <a:cxn ang="0">
                    <a:pos x="64" y="229"/>
                  </a:cxn>
                  <a:cxn ang="0">
                    <a:pos x="61" y="218"/>
                  </a:cxn>
                  <a:cxn ang="0">
                    <a:pos x="60" y="214"/>
                  </a:cxn>
                  <a:cxn ang="0">
                    <a:pos x="60" y="214"/>
                  </a:cxn>
                </a:cxnLst>
                <a:rect l="0" t="0" r="r" b="b"/>
                <a:pathLst>
                  <a:path w="93" h="345">
                    <a:moveTo>
                      <a:pt x="60" y="214"/>
                    </a:moveTo>
                    <a:lnTo>
                      <a:pt x="60" y="214"/>
                    </a:lnTo>
                    <a:lnTo>
                      <a:pt x="67" y="209"/>
                    </a:lnTo>
                    <a:lnTo>
                      <a:pt x="73" y="204"/>
                    </a:lnTo>
                    <a:lnTo>
                      <a:pt x="79" y="197"/>
                    </a:lnTo>
                    <a:lnTo>
                      <a:pt x="86" y="188"/>
                    </a:lnTo>
                    <a:lnTo>
                      <a:pt x="91" y="179"/>
                    </a:lnTo>
                    <a:lnTo>
                      <a:pt x="92" y="174"/>
                    </a:lnTo>
                    <a:lnTo>
                      <a:pt x="93" y="169"/>
                    </a:lnTo>
                    <a:lnTo>
                      <a:pt x="93" y="164"/>
                    </a:lnTo>
                    <a:lnTo>
                      <a:pt x="92" y="158"/>
                    </a:lnTo>
                    <a:lnTo>
                      <a:pt x="92" y="158"/>
                    </a:lnTo>
                    <a:lnTo>
                      <a:pt x="86" y="139"/>
                    </a:lnTo>
                    <a:lnTo>
                      <a:pt x="78" y="122"/>
                    </a:lnTo>
                    <a:lnTo>
                      <a:pt x="71" y="105"/>
                    </a:lnTo>
                    <a:lnTo>
                      <a:pt x="71" y="105"/>
                    </a:lnTo>
                    <a:lnTo>
                      <a:pt x="71" y="99"/>
                    </a:lnTo>
                    <a:lnTo>
                      <a:pt x="71" y="84"/>
                    </a:lnTo>
                    <a:lnTo>
                      <a:pt x="70" y="75"/>
                    </a:lnTo>
                    <a:lnTo>
                      <a:pt x="67" y="65"/>
                    </a:lnTo>
                    <a:lnTo>
                      <a:pt x="64" y="55"/>
                    </a:lnTo>
                    <a:lnTo>
                      <a:pt x="59" y="47"/>
                    </a:lnTo>
                    <a:lnTo>
                      <a:pt x="59" y="47"/>
                    </a:lnTo>
                    <a:lnTo>
                      <a:pt x="51" y="38"/>
                    </a:lnTo>
                    <a:lnTo>
                      <a:pt x="43" y="31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20" y="14"/>
                    </a:lnTo>
                    <a:lnTo>
                      <a:pt x="0" y="0"/>
                    </a:lnTo>
                    <a:lnTo>
                      <a:pt x="0" y="345"/>
                    </a:lnTo>
                    <a:lnTo>
                      <a:pt x="80" y="345"/>
                    </a:lnTo>
                    <a:lnTo>
                      <a:pt x="80" y="345"/>
                    </a:lnTo>
                    <a:lnTo>
                      <a:pt x="77" y="337"/>
                    </a:lnTo>
                    <a:lnTo>
                      <a:pt x="69" y="317"/>
                    </a:lnTo>
                    <a:lnTo>
                      <a:pt x="65" y="305"/>
                    </a:lnTo>
                    <a:lnTo>
                      <a:pt x="63" y="292"/>
                    </a:lnTo>
                    <a:lnTo>
                      <a:pt x="61" y="279"/>
                    </a:lnTo>
                    <a:lnTo>
                      <a:pt x="61" y="273"/>
                    </a:lnTo>
                    <a:lnTo>
                      <a:pt x="63" y="267"/>
                    </a:lnTo>
                    <a:lnTo>
                      <a:pt x="63" y="267"/>
                    </a:lnTo>
                    <a:lnTo>
                      <a:pt x="64" y="256"/>
                    </a:lnTo>
                    <a:lnTo>
                      <a:pt x="65" y="246"/>
                    </a:lnTo>
                    <a:lnTo>
                      <a:pt x="65" y="237"/>
                    </a:lnTo>
                    <a:lnTo>
                      <a:pt x="64" y="229"/>
                    </a:lnTo>
                    <a:lnTo>
                      <a:pt x="61" y="218"/>
                    </a:lnTo>
                    <a:lnTo>
                      <a:pt x="60" y="214"/>
                    </a:lnTo>
                    <a:lnTo>
                      <a:pt x="60" y="214"/>
                    </a:lnTo>
                    <a:close/>
                  </a:path>
                </a:pathLst>
              </a:custGeom>
              <a:solidFill>
                <a:srgbClr val="FF66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8380" name="Freeform 1180"/>
              <p:cNvSpPr>
                <a:spLocks/>
              </p:cNvSpPr>
              <p:nvPr/>
            </p:nvSpPr>
            <p:spPr bwMode="auto">
              <a:xfrm>
                <a:off x="4697" y="529"/>
                <a:ext cx="69" cy="137"/>
              </a:xfrm>
              <a:custGeom>
                <a:avLst/>
                <a:gdLst/>
                <a:ahLst/>
                <a:cxnLst>
                  <a:cxn ang="0">
                    <a:pos x="99" y="15"/>
                  </a:cxn>
                  <a:cxn ang="0">
                    <a:pos x="83" y="3"/>
                  </a:cxn>
                  <a:cxn ang="0">
                    <a:pos x="78" y="0"/>
                  </a:cxn>
                  <a:cxn ang="0">
                    <a:pos x="69" y="3"/>
                  </a:cxn>
                  <a:cxn ang="0">
                    <a:pos x="63" y="6"/>
                  </a:cxn>
                  <a:cxn ang="0">
                    <a:pos x="53" y="16"/>
                  </a:cxn>
                  <a:cxn ang="0">
                    <a:pos x="40" y="19"/>
                  </a:cxn>
                  <a:cxn ang="0">
                    <a:pos x="31" y="23"/>
                  </a:cxn>
                  <a:cxn ang="0">
                    <a:pos x="9" y="34"/>
                  </a:cxn>
                  <a:cxn ang="0">
                    <a:pos x="4" y="37"/>
                  </a:cxn>
                  <a:cxn ang="0">
                    <a:pos x="0" y="38"/>
                  </a:cxn>
                  <a:cxn ang="0">
                    <a:pos x="0" y="178"/>
                  </a:cxn>
                  <a:cxn ang="0">
                    <a:pos x="12" y="173"/>
                  </a:cxn>
                  <a:cxn ang="0">
                    <a:pos x="15" y="167"/>
                  </a:cxn>
                  <a:cxn ang="0">
                    <a:pos x="14" y="164"/>
                  </a:cxn>
                  <a:cxn ang="0">
                    <a:pos x="6" y="152"/>
                  </a:cxn>
                  <a:cxn ang="0">
                    <a:pos x="6" y="149"/>
                  </a:cxn>
                  <a:cxn ang="0">
                    <a:pos x="9" y="136"/>
                  </a:cxn>
                  <a:cxn ang="0">
                    <a:pos x="12" y="128"/>
                  </a:cxn>
                  <a:cxn ang="0">
                    <a:pos x="19" y="135"/>
                  </a:cxn>
                  <a:cxn ang="0">
                    <a:pos x="30" y="142"/>
                  </a:cxn>
                  <a:cxn ang="0">
                    <a:pos x="40" y="142"/>
                  </a:cxn>
                  <a:cxn ang="0">
                    <a:pos x="43" y="139"/>
                  </a:cxn>
                  <a:cxn ang="0">
                    <a:pos x="48" y="128"/>
                  </a:cxn>
                  <a:cxn ang="0">
                    <a:pos x="52" y="126"/>
                  </a:cxn>
                  <a:cxn ang="0">
                    <a:pos x="57" y="123"/>
                  </a:cxn>
                  <a:cxn ang="0">
                    <a:pos x="59" y="116"/>
                  </a:cxn>
                  <a:cxn ang="0">
                    <a:pos x="59" y="113"/>
                  </a:cxn>
                  <a:cxn ang="0">
                    <a:pos x="67" y="112"/>
                  </a:cxn>
                  <a:cxn ang="0">
                    <a:pos x="77" y="103"/>
                  </a:cxn>
                  <a:cxn ang="0">
                    <a:pos x="79" y="102"/>
                  </a:cxn>
                  <a:cxn ang="0">
                    <a:pos x="82" y="97"/>
                  </a:cxn>
                  <a:cxn ang="0">
                    <a:pos x="82" y="91"/>
                  </a:cxn>
                  <a:cxn ang="0">
                    <a:pos x="84" y="74"/>
                  </a:cxn>
                  <a:cxn ang="0">
                    <a:pos x="93" y="62"/>
                  </a:cxn>
                  <a:cxn ang="0">
                    <a:pos x="99" y="52"/>
                  </a:cxn>
                  <a:cxn ang="0">
                    <a:pos x="104" y="31"/>
                  </a:cxn>
                  <a:cxn ang="0">
                    <a:pos x="105" y="23"/>
                  </a:cxn>
                  <a:cxn ang="0">
                    <a:pos x="102" y="16"/>
                  </a:cxn>
                  <a:cxn ang="0">
                    <a:pos x="99" y="15"/>
                  </a:cxn>
                </a:cxnLst>
                <a:rect l="0" t="0" r="r" b="b"/>
                <a:pathLst>
                  <a:path w="105" h="178">
                    <a:moveTo>
                      <a:pt x="99" y="15"/>
                    </a:moveTo>
                    <a:lnTo>
                      <a:pt x="99" y="15"/>
                    </a:lnTo>
                    <a:lnTo>
                      <a:pt x="92" y="10"/>
                    </a:lnTo>
                    <a:lnTo>
                      <a:pt x="83" y="3"/>
                    </a:lnTo>
                    <a:lnTo>
                      <a:pt x="83" y="3"/>
                    </a:lnTo>
                    <a:lnTo>
                      <a:pt x="78" y="0"/>
                    </a:lnTo>
                    <a:lnTo>
                      <a:pt x="73" y="0"/>
                    </a:lnTo>
                    <a:lnTo>
                      <a:pt x="69" y="3"/>
                    </a:lnTo>
                    <a:lnTo>
                      <a:pt x="63" y="6"/>
                    </a:lnTo>
                    <a:lnTo>
                      <a:pt x="63" y="6"/>
                    </a:lnTo>
                    <a:lnTo>
                      <a:pt x="58" y="12"/>
                    </a:lnTo>
                    <a:lnTo>
                      <a:pt x="53" y="16"/>
                    </a:lnTo>
                    <a:lnTo>
                      <a:pt x="46" y="18"/>
                    </a:lnTo>
                    <a:lnTo>
                      <a:pt x="40" y="19"/>
                    </a:lnTo>
                    <a:lnTo>
                      <a:pt x="40" y="19"/>
                    </a:lnTo>
                    <a:lnTo>
                      <a:pt x="31" y="23"/>
                    </a:lnTo>
                    <a:lnTo>
                      <a:pt x="19" y="28"/>
                    </a:lnTo>
                    <a:lnTo>
                      <a:pt x="9" y="34"/>
                    </a:lnTo>
                    <a:lnTo>
                      <a:pt x="4" y="37"/>
                    </a:lnTo>
                    <a:lnTo>
                      <a:pt x="4" y="37"/>
                    </a:lnTo>
                    <a:lnTo>
                      <a:pt x="1" y="38"/>
                    </a:lnTo>
                    <a:lnTo>
                      <a:pt x="0" y="38"/>
                    </a:lnTo>
                    <a:lnTo>
                      <a:pt x="0" y="178"/>
                    </a:lnTo>
                    <a:lnTo>
                      <a:pt x="0" y="178"/>
                    </a:lnTo>
                    <a:lnTo>
                      <a:pt x="7" y="175"/>
                    </a:lnTo>
                    <a:lnTo>
                      <a:pt x="12" y="173"/>
                    </a:lnTo>
                    <a:lnTo>
                      <a:pt x="14" y="169"/>
                    </a:lnTo>
                    <a:lnTo>
                      <a:pt x="15" y="167"/>
                    </a:lnTo>
                    <a:lnTo>
                      <a:pt x="15" y="167"/>
                    </a:lnTo>
                    <a:lnTo>
                      <a:pt x="14" y="164"/>
                    </a:lnTo>
                    <a:lnTo>
                      <a:pt x="11" y="159"/>
                    </a:lnTo>
                    <a:lnTo>
                      <a:pt x="6" y="152"/>
                    </a:lnTo>
                    <a:lnTo>
                      <a:pt x="6" y="152"/>
                    </a:lnTo>
                    <a:lnTo>
                      <a:pt x="6" y="149"/>
                    </a:lnTo>
                    <a:lnTo>
                      <a:pt x="7" y="145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12" y="128"/>
                    </a:lnTo>
                    <a:lnTo>
                      <a:pt x="19" y="135"/>
                    </a:lnTo>
                    <a:lnTo>
                      <a:pt x="19" y="135"/>
                    </a:lnTo>
                    <a:lnTo>
                      <a:pt x="24" y="139"/>
                    </a:lnTo>
                    <a:lnTo>
                      <a:pt x="30" y="142"/>
                    </a:lnTo>
                    <a:lnTo>
                      <a:pt x="35" y="142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3" y="139"/>
                    </a:lnTo>
                    <a:lnTo>
                      <a:pt x="45" y="134"/>
                    </a:lnTo>
                    <a:lnTo>
                      <a:pt x="48" y="128"/>
                    </a:lnTo>
                    <a:lnTo>
                      <a:pt x="48" y="128"/>
                    </a:lnTo>
                    <a:lnTo>
                      <a:pt x="52" y="126"/>
                    </a:lnTo>
                    <a:lnTo>
                      <a:pt x="57" y="123"/>
                    </a:lnTo>
                    <a:lnTo>
                      <a:pt x="57" y="123"/>
                    </a:lnTo>
                    <a:lnTo>
                      <a:pt x="59" y="121"/>
                    </a:lnTo>
                    <a:lnTo>
                      <a:pt x="59" y="116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67" y="112"/>
                    </a:lnTo>
                    <a:lnTo>
                      <a:pt x="67" y="112"/>
                    </a:lnTo>
                    <a:lnTo>
                      <a:pt x="71" y="102"/>
                    </a:lnTo>
                    <a:lnTo>
                      <a:pt x="77" y="103"/>
                    </a:lnTo>
                    <a:lnTo>
                      <a:pt x="77" y="103"/>
                    </a:lnTo>
                    <a:lnTo>
                      <a:pt x="79" y="102"/>
                    </a:lnTo>
                    <a:lnTo>
                      <a:pt x="82" y="100"/>
                    </a:lnTo>
                    <a:lnTo>
                      <a:pt x="82" y="97"/>
                    </a:lnTo>
                    <a:lnTo>
                      <a:pt x="82" y="97"/>
                    </a:lnTo>
                    <a:lnTo>
                      <a:pt x="82" y="91"/>
                    </a:lnTo>
                    <a:lnTo>
                      <a:pt x="83" y="84"/>
                    </a:lnTo>
                    <a:lnTo>
                      <a:pt x="84" y="74"/>
                    </a:lnTo>
                    <a:lnTo>
                      <a:pt x="84" y="74"/>
                    </a:lnTo>
                    <a:lnTo>
                      <a:pt x="93" y="62"/>
                    </a:lnTo>
                    <a:lnTo>
                      <a:pt x="99" y="52"/>
                    </a:lnTo>
                    <a:lnTo>
                      <a:pt x="99" y="52"/>
                    </a:lnTo>
                    <a:lnTo>
                      <a:pt x="101" y="47"/>
                    </a:lnTo>
                    <a:lnTo>
                      <a:pt x="104" y="31"/>
                    </a:lnTo>
                    <a:lnTo>
                      <a:pt x="104" y="31"/>
                    </a:lnTo>
                    <a:lnTo>
                      <a:pt x="105" y="23"/>
                    </a:lnTo>
                    <a:lnTo>
                      <a:pt x="104" y="18"/>
                    </a:lnTo>
                    <a:lnTo>
                      <a:pt x="102" y="16"/>
                    </a:lnTo>
                    <a:lnTo>
                      <a:pt x="99" y="15"/>
                    </a:lnTo>
                    <a:lnTo>
                      <a:pt x="99" y="1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8381" name="Freeform 1181"/>
              <p:cNvSpPr>
                <a:spLocks/>
              </p:cNvSpPr>
              <p:nvPr/>
            </p:nvSpPr>
            <p:spPr bwMode="auto">
              <a:xfrm>
                <a:off x="4642" y="540"/>
                <a:ext cx="55" cy="127"/>
              </a:xfrm>
              <a:custGeom>
                <a:avLst/>
                <a:gdLst/>
                <a:ahLst/>
                <a:cxnLst>
                  <a:cxn ang="0">
                    <a:pos x="77" y="22"/>
                  </a:cxn>
                  <a:cxn ang="0">
                    <a:pos x="77" y="22"/>
                  </a:cxn>
                  <a:cxn ang="0">
                    <a:pos x="76" y="20"/>
                  </a:cxn>
                  <a:cxn ang="0">
                    <a:pos x="76" y="19"/>
                  </a:cxn>
                  <a:cxn ang="0">
                    <a:pos x="76" y="17"/>
                  </a:cxn>
                  <a:cxn ang="0">
                    <a:pos x="76" y="17"/>
                  </a:cxn>
                  <a:cxn ang="0">
                    <a:pos x="76" y="15"/>
                  </a:cxn>
                  <a:cxn ang="0">
                    <a:pos x="76" y="10"/>
                  </a:cxn>
                  <a:cxn ang="0">
                    <a:pos x="74" y="8"/>
                  </a:cxn>
                  <a:cxn ang="0">
                    <a:pos x="71" y="4"/>
                  </a:cxn>
                  <a:cxn ang="0">
                    <a:pos x="68" y="2"/>
                  </a:cxn>
                  <a:cxn ang="0">
                    <a:pos x="62" y="0"/>
                  </a:cxn>
                  <a:cxn ang="0">
                    <a:pos x="62" y="0"/>
                  </a:cxn>
                  <a:cxn ang="0">
                    <a:pos x="59" y="0"/>
                  </a:cxn>
                  <a:cxn ang="0">
                    <a:pos x="56" y="0"/>
                  </a:cxn>
                  <a:cxn ang="0">
                    <a:pos x="53" y="1"/>
                  </a:cxn>
                  <a:cxn ang="0">
                    <a:pos x="52" y="3"/>
                  </a:cxn>
                  <a:cxn ang="0">
                    <a:pos x="49" y="9"/>
                  </a:cxn>
                  <a:cxn ang="0">
                    <a:pos x="47" y="15"/>
                  </a:cxn>
                  <a:cxn ang="0">
                    <a:pos x="46" y="28"/>
                  </a:cxn>
                  <a:cxn ang="0">
                    <a:pos x="46" y="33"/>
                  </a:cxn>
                  <a:cxn ang="0">
                    <a:pos x="46" y="33"/>
                  </a:cxn>
                  <a:cxn ang="0">
                    <a:pos x="43" y="45"/>
                  </a:cxn>
                  <a:cxn ang="0">
                    <a:pos x="43" y="45"/>
                  </a:cxn>
                  <a:cxn ang="0">
                    <a:pos x="21" y="87"/>
                  </a:cxn>
                  <a:cxn ang="0">
                    <a:pos x="21" y="87"/>
                  </a:cxn>
                  <a:cxn ang="0">
                    <a:pos x="17" y="95"/>
                  </a:cxn>
                  <a:cxn ang="0">
                    <a:pos x="11" y="102"/>
                  </a:cxn>
                  <a:cxn ang="0">
                    <a:pos x="5" y="110"/>
                  </a:cxn>
                  <a:cxn ang="0">
                    <a:pos x="5" y="110"/>
                  </a:cxn>
                  <a:cxn ang="0">
                    <a:pos x="3" y="111"/>
                  </a:cxn>
                  <a:cxn ang="0">
                    <a:pos x="0" y="112"/>
                  </a:cxn>
                  <a:cxn ang="0">
                    <a:pos x="0" y="114"/>
                  </a:cxn>
                  <a:cxn ang="0">
                    <a:pos x="1" y="118"/>
                  </a:cxn>
                  <a:cxn ang="0">
                    <a:pos x="5" y="125"/>
                  </a:cxn>
                  <a:cxn ang="0">
                    <a:pos x="11" y="132"/>
                  </a:cxn>
                  <a:cxn ang="0">
                    <a:pos x="20" y="140"/>
                  </a:cxn>
                  <a:cxn ang="0">
                    <a:pos x="30" y="149"/>
                  </a:cxn>
                  <a:cxn ang="0">
                    <a:pos x="42" y="156"/>
                  </a:cxn>
                  <a:cxn ang="0">
                    <a:pos x="53" y="160"/>
                  </a:cxn>
                  <a:cxn ang="0">
                    <a:pos x="53" y="160"/>
                  </a:cxn>
                  <a:cxn ang="0">
                    <a:pos x="62" y="163"/>
                  </a:cxn>
                  <a:cxn ang="0">
                    <a:pos x="70" y="164"/>
                  </a:cxn>
                  <a:cxn ang="0">
                    <a:pos x="76" y="164"/>
                  </a:cxn>
                  <a:cxn ang="0">
                    <a:pos x="83" y="163"/>
                  </a:cxn>
                  <a:cxn ang="0">
                    <a:pos x="83" y="23"/>
                  </a:cxn>
                  <a:cxn ang="0">
                    <a:pos x="83" y="23"/>
                  </a:cxn>
                  <a:cxn ang="0">
                    <a:pos x="77" y="22"/>
                  </a:cxn>
                  <a:cxn ang="0">
                    <a:pos x="77" y="22"/>
                  </a:cxn>
                </a:cxnLst>
                <a:rect l="0" t="0" r="r" b="b"/>
                <a:pathLst>
                  <a:path w="83" h="164">
                    <a:moveTo>
                      <a:pt x="77" y="22"/>
                    </a:moveTo>
                    <a:lnTo>
                      <a:pt x="77" y="22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7"/>
                    </a:lnTo>
                    <a:lnTo>
                      <a:pt x="76" y="17"/>
                    </a:lnTo>
                    <a:lnTo>
                      <a:pt x="76" y="15"/>
                    </a:lnTo>
                    <a:lnTo>
                      <a:pt x="76" y="10"/>
                    </a:lnTo>
                    <a:lnTo>
                      <a:pt x="74" y="8"/>
                    </a:lnTo>
                    <a:lnTo>
                      <a:pt x="71" y="4"/>
                    </a:lnTo>
                    <a:lnTo>
                      <a:pt x="68" y="2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59" y="0"/>
                    </a:lnTo>
                    <a:lnTo>
                      <a:pt x="56" y="0"/>
                    </a:lnTo>
                    <a:lnTo>
                      <a:pt x="53" y="1"/>
                    </a:lnTo>
                    <a:lnTo>
                      <a:pt x="52" y="3"/>
                    </a:lnTo>
                    <a:lnTo>
                      <a:pt x="49" y="9"/>
                    </a:lnTo>
                    <a:lnTo>
                      <a:pt x="47" y="15"/>
                    </a:lnTo>
                    <a:lnTo>
                      <a:pt x="46" y="28"/>
                    </a:lnTo>
                    <a:lnTo>
                      <a:pt x="46" y="33"/>
                    </a:lnTo>
                    <a:lnTo>
                      <a:pt x="46" y="33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21" y="87"/>
                    </a:lnTo>
                    <a:lnTo>
                      <a:pt x="21" y="87"/>
                    </a:lnTo>
                    <a:lnTo>
                      <a:pt x="17" y="95"/>
                    </a:lnTo>
                    <a:lnTo>
                      <a:pt x="11" y="102"/>
                    </a:lnTo>
                    <a:lnTo>
                      <a:pt x="5" y="110"/>
                    </a:lnTo>
                    <a:lnTo>
                      <a:pt x="5" y="110"/>
                    </a:lnTo>
                    <a:lnTo>
                      <a:pt x="3" y="111"/>
                    </a:lnTo>
                    <a:lnTo>
                      <a:pt x="0" y="112"/>
                    </a:lnTo>
                    <a:lnTo>
                      <a:pt x="0" y="114"/>
                    </a:lnTo>
                    <a:lnTo>
                      <a:pt x="1" y="118"/>
                    </a:lnTo>
                    <a:lnTo>
                      <a:pt x="5" y="125"/>
                    </a:lnTo>
                    <a:lnTo>
                      <a:pt x="11" y="132"/>
                    </a:lnTo>
                    <a:lnTo>
                      <a:pt x="20" y="140"/>
                    </a:lnTo>
                    <a:lnTo>
                      <a:pt x="30" y="149"/>
                    </a:lnTo>
                    <a:lnTo>
                      <a:pt x="42" y="156"/>
                    </a:lnTo>
                    <a:lnTo>
                      <a:pt x="53" y="160"/>
                    </a:lnTo>
                    <a:lnTo>
                      <a:pt x="53" y="160"/>
                    </a:lnTo>
                    <a:lnTo>
                      <a:pt x="62" y="163"/>
                    </a:lnTo>
                    <a:lnTo>
                      <a:pt x="70" y="164"/>
                    </a:lnTo>
                    <a:lnTo>
                      <a:pt x="76" y="164"/>
                    </a:lnTo>
                    <a:lnTo>
                      <a:pt x="83" y="163"/>
                    </a:lnTo>
                    <a:lnTo>
                      <a:pt x="83" y="23"/>
                    </a:lnTo>
                    <a:lnTo>
                      <a:pt x="83" y="23"/>
                    </a:lnTo>
                    <a:lnTo>
                      <a:pt x="77" y="22"/>
                    </a:lnTo>
                    <a:lnTo>
                      <a:pt x="77" y="22"/>
                    </a:lnTo>
                    <a:close/>
                  </a:path>
                </a:pathLst>
              </a:custGeom>
              <a:solidFill>
                <a:srgbClr val="D2D0D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8382" name="Freeform 1182"/>
              <p:cNvSpPr>
                <a:spLocks/>
              </p:cNvSpPr>
              <p:nvPr/>
            </p:nvSpPr>
            <p:spPr bwMode="auto">
              <a:xfrm>
                <a:off x="4661" y="477"/>
                <a:ext cx="36" cy="106"/>
              </a:xfrm>
              <a:custGeom>
                <a:avLst/>
                <a:gdLst/>
                <a:ahLst/>
                <a:cxnLst>
                  <a:cxn ang="0">
                    <a:pos x="26" y="17"/>
                  </a:cxn>
                  <a:cxn ang="0">
                    <a:pos x="26" y="17"/>
                  </a:cxn>
                  <a:cxn ang="0">
                    <a:pos x="19" y="26"/>
                  </a:cxn>
                  <a:cxn ang="0">
                    <a:pos x="13" y="36"/>
                  </a:cxn>
                  <a:cxn ang="0">
                    <a:pos x="6" y="46"/>
                  </a:cxn>
                  <a:cxn ang="0">
                    <a:pos x="6" y="46"/>
                  </a:cxn>
                  <a:cxn ang="0">
                    <a:pos x="3" y="54"/>
                  </a:cxn>
                  <a:cxn ang="0">
                    <a:pos x="2" y="64"/>
                  </a:cxn>
                  <a:cxn ang="0">
                    <a:pos x="0" y="88"/>
                  </a:cxn>
                  <a:cxn ang="0">
                    <a:pos x="0" y="117"/>
                  </a:cxn>
                  <a:cxn ang="0">
                    <a:pos x="0" y="117"/>
                  </a:cxn>
                  <a:cxn ang="0">
                    <a:pos x="2" y="128"/>
                  </a:cxn>
                  <a:cxn ang="0">
                    <a:pos x="6" y="135"/>
                  </a:cxn>
                  <a:cxn ang="0">
                    <a:pos x="8" y="137"/>
                  </a:cxn>
                  <a:cxn ang="0">
                    <a:pos x="8" y="137"/>
                  </a:cxn>
                  <a:cxn ang="0">
                    <a:pos x="9" y="136"/>
                  </a:cxn>
                  <a:cxn ang="0">
                    <a:pos x="9" y="136"/>
                  </a:cxn>
                  <a:cxn ang="0">
                    <a:pos x="17" y="118"/>
                  </a:cxn>
                  <a:cxn ang="0">
                    <a:pos x="17" y="108"/>
                  </a:cxn>
                  <a:cxn ang="0">
                    <a:pos x="17" y="108"/>
                  </a:cxn>
                  <a:cxn ang="0">
                    <a:pos x="17" y="99"/>
                  </a:cxn>
                  <a:cxn ang="0">
                    <a:pos x="20" y="92"/>
                  </a:cxn>
                  <a:cxn ang="0">
                    <a:pos x="22" y="88"/>
                  </a:cxn>
                  <a:cxn ang="0">
                    <a:pos x="25" y="84"/>
                  </a:cxn>
                  <a:cxn ang="0">
                    <a:pos x="27" y="83"/>
                  </a:cxn>
                  <a:cxn ang="0">
                    <a:pos x="29" y="82"/>
                  </a:cxn>
                  <a:cxn ang="0">
                    <a:pos x="32" y="82"/>
                  </a:cxn>
                  <a:cxn ang="0">
                    <a:pos x="32" y="82"/>
                  </a:cxn>
                  <a:cxn ang="0">
                    <a:pos x="38" y="84"/>
                  </a:cxn>
                  <a:cxn ang="0">
                    <a:pos x="41" y="88"/>
                  </a:cxn>
                  <a:cxn ang="0">
                    <a:pos x="42" y="90"/>
                  </a:cxn>
                  <a:cxn ang="0">
                    <a:pos x="44" y="93"/>
                  </a:cxn>
                  <a:cxn ang="0">
                    <a:pos x="45" y="99"/>
                  </a:cxn>
                  <a:cxn ang="0">
                    <a:pos x="44" y="102"/>
                  </a:cxn>
                  <a:cxn ang="0">
                    <a:pos x="44" y="102"/>
                  </a:cxn>
                  <a:cxn ang="0">
                    <a:pos x="45" y="104"/>
                  </a:cxn>
                  <a:cxn ang="0">
                    <a:pos x="47" y="105"/>
                  </a:cxn>
                  <a:cxn ang="0">
                    <a:pos x="53" y="106"/>
                  </a:cxn>
                  <a:cxn ang="0">
                    <a:pos x="53" y="0"/>
                  </a:cxn>
                  <a:cxn ang="0">
                    <a:pos x="53" y="0"/>
                  </a:cxn>
                  <a:cxn ang="0">
                    <a:pos x="44" y="4"/>
                  </a:cxn>
                  <a:cxn ang="0">
                    <a:pos x="36" y="8"/>
                  </a:cxn>
                  <a:cxn ang="0">
                    <a:pos x="31" y="13"/>
                  </a:cxn>
                  <a:cxn ang="0">
                    <a:pos x="26" y="17"/>
                  </a:cxn>
                  <a:cxn ang="0">
                    <a:pos x="26" y="17"/>
                  </a:cxn>
                </a:cxnLst>
                <a:rect l="0" t="0" r="r" b="b"/>
                <a:pathLst>
                  <a:path w="53" h="137">
                    <a:moveTo>
                      <a:pt x="26" y="17"/>
                    </a:moveTo>
                    <a:lnTo>
                      <a:pt x="26" y="17"/>
                    </a:lnTo>
                    <a:lnTo>
                      <a:pt x="19" y="26"/>
                    </a:lnTo>
                    <a:lnTo>
                      <a:pt x="13" y="36"/>
                    </a:lnTo>
                    <a:lnTo>
                      <a:pt x="6" y="46"/>
                    </a:lnTo>
                    <a:lnTo>
                      <a:pt x="6" y="46"/>
                    </a:lnTo>
                    <a:lnTo>
                      <a:pt x="3" y="54"/>
                    </a:lnTo>
                    <a:lnTo>
                      <a:pt x="2" y="64"/>
                    </a:lnTo>
                    <a:lnTo>
                      <a:pt x="0" y="88"/>
                    </a:lnTo>
                    <a:lnTo>
                      <a:pt x="0" y="117"/>
                    </a:lnTo>
                    <a:lnTo>
                      <a:pt x="0" y="117"/>
                    </a:lnTo>
                    <a:lnTo>
                      <a:pt x="2" y="128"/>
                    </a:lnTo>
                    <a:lnTo>
                      <a:pt x="6" y="135"/>
                    </a:lnTo>
                    <a:lnTo>
                      <a:pt x="8" y="137"/>
                    </a:lnTo>
                    <a:lnTo>
                      <a:pt x="8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17" y="118"/>
                    </a:lnTo>
                    <a:lnTo>
                      <a:pt x="17" y="108"/>
                    </a:lnTo>
                    <a:lnTo>
                      <a:pt x="17" y="108"/>
                    </a:lnTo>
                    <a:lnTo>
                      <a:pt x="17" y="99"/>
                    </a:lnTo>
                    <a:lnTo>
                      <a:pt x="20" y="92"/>
                    </a:lnTo>
                    <a:lnTo>
                      <a:pt x="22" y="88"/>
                    </a:lnTo>
                    <a:lnTo>
                      <a:pt x="25" y="84"/>
                    </a:lnTo>
                    <a:lnTo>
                      <a:pt x="27" y="83"/>
                    </a:lnTo>
                    <a:lnTo>
                      <a:pt x="29" y="82"/>
                    </a:lnTo>
                    <a:lnTo>
                      <a:pt x="32" y="82"/>
                    </a:lnTo>
                    <a:lnTo>
                      <a:pt x="32" y="82"/>
                    </a:lnTo>
                    <a:lnTo>
                      <a:pt x="38" y="84"/>
                    </a:lnTo>
                    <a:lnTo>
                      <a:pt x="41" y="88"/>
                    </a:lnTo>
                    <a:lnTo>
                      <a:pt x="42" y="90"/>
                    </a:lnTo>
                    <a:lnTo>
                      <a:pt x="44" y="93"/>
                    </a:lnTo>
                    <a:lnTo>
                      <a:pt x="45" y="99"/>
                    </a:lnTo>
                    <a:lnTo>
                      <a:pt x="44" y="102"/>
                    </a:lnTo>
                    <a:lnTo>
                      <a:pt x="44" y="102"/>
                    </a:lnTo>
                    <a:lnTo>
                      <a:pt x="45" y="104"/>
                    </a:lnTo>
                    <a:lnTo>
                      <a:pt x="47" y="105"/>
                    </a:lnTo>
                    <a:lnTo>
                      <a:pt x="53" y="106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44" y="4"/>
                    </a:lnTo>
                    <a:lnTo>
                      <a:pt x="36" y="8"/>
                    </a:lnTo>
                    <a:lnTo>
                      <a:pt x="31" y="13"/>
                    </a:lnTo>
                    <a:lnTo>
                      <a:pt x="26" y="17"/>
                    </a:lnTo>
                    <a:lnTo>
                      <a:pt x="26" y="17"/>
                    </a:lnTo>
                    <a:close/>
                  </a:path>
                </a:pathLst>
              </a:custGeom>
              <a:solidFill>
                <a:srgbClr val="B39D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8383" name="Freeform 1183"/>
              <p:cNvSpPr>
                <a:spLocks/>
              </p:cNvSpPr>
              <p:nvPr/>
            </p:nvSpPr>
            <p:spPr bwMode="auto">
              <a:xfrm>
                <a:off x="4697" y="474"/>
                <a:ext cx="78" cy="128"/>
              </a:xfrm>
              <a:custGeom>
                <a:avLst/>
                <a:gdLst/>
                <a:ahLst/>
                <a:cxnLst>
                  <a:cxn ang="0">
                    <a:pos x="101" y="61"/>
                  </a:cxn>
                  <a:cxn ang="0">
                    <a:pos x="98" y="49"/>
                  </a:cxn>
                  <a:cxn ang="0">
                    <a:pos x="92" y="38"/>
                  </a:cxn>
                  <a:cxn ang="0">
                    <a:pos x="75" y="20"/>
                  </a:cxn>
                  <a:cxn ang="0">
                    <a:pos x="57" y="9"/>
                  </a:cxn>
                  <a:cxn ang="0">
                    <a:pos x="48" y="4"/>
                  </a:cxn>
                  <a:cxn ang="0">
                    <a:pos x="21" y="0"/>
                  </a:cxn>
                  <a:cxn ang="0">
                    <a:pos x="0" y="5"/>
                  </a:cxn>
                  <a:cxn ang="0">
                    <a:pos x="0" y="111"/>
                  </a:cxn>
                  <a:cxn ang="0">
                    <a:pos x="11" y="107"/>
                  </a:cxn>
                  <a:cxn ang="0">
                    <a:pos x="22" y="100"/>
                  </a:cxn>
                  <a:cxn ang="0">
                    <a:pos x="51" y="90"/>
                  </a:cxn>
                  <a:cxn ang="0">
                    <a:pos x="58" y="87"/>
                  </a:cxn>
                  <a:cxn ang="0">
                    <a:pos x="66" y="78"/>
                  </a:cxn>
                  <a:cxn ang="0">
                    <a:pos x="72" y="75"/>
                  </a:cxn>
                  <a:cxn ang="0">
                    <a:pos x="78" y="74"/>
                  </a:cxn>
                  <a:cxn ang="0">
                    <a:pos x="88" y="78"/>
                  </a:cxn>
                  <a:cxn ang="0">
                    <a:pos x="92" y="82"/>
                  </a:cxn>
                  <a:cxn ang="0">
                    <a:pos x="101" y="88"/>
                  </a:cxn>
                  <a:cxn ang="0">
                    <a:pos x="104" y="93"/>
                  </a:cxn>
                  <a:cxn ang="0">
                    <a:pos x="102" y="109"/>
                  </a:cxn>
                  <a:cxn ang="0">
                    <a:pos x="98" y="140"/>
                  </a:cxn>
                  <a:cxn ang="0">
                    <a:pos x="101" y="154"/>
                  </a:cxn>
                  <a:cxn ang="0">
                    <a:pos x="103" y="161"/>
                  </a:cxn>
                  <a:cxn ang="0">
                    <a:pos x="102" y="136"/>
                  </a:cxn>
                  <a:cxn ang="0">
                    <a:pos x="104" y="126"/>
                  </a:cxn>
                  <a:cxn ang="0">
                    <a:pos x="108" y="117"/>
                  </a:cxn>
                  <a:cxn ang="0">
                    <a:pos x="111" y="101"/>
                  </a:cxn>
                  <a:cxn ang="0">
                    <a:pos x="112" y="108"/>
                  </a:cxn>
                  <a:cxn ang="0">
                    <a:pos x="111" y="126"/>
                  </a:cxn>
                  <a:cxn ang="0">
                    <a:pos x="110" y="132"/>
                  </a:cxn>
                  <a:cxn ang="0">
                    <a:pos x="112" y="152"/>
                  </a:cxn>
                  <a:cxn ang="0">
                    <a:pos x="115" y="167"/>
                  </a:cxn>
                  <a:cxn ang="0">
                    <a:pos x="119" y="106"/>
                  </a:cxn>
                  <a:cxn ang="0">
                    <a:pos x="119" y="93"/>
                  </a:cxn>
                  <a:cxn ang="0">
                    <a:pos x="115" y="75"/>
                  </a:cxn>
                  <a:cxn ang="0">
                    <a:pos x="108" y="64"/>
                  </a:cxn>
                  <a:cxn ang="0">
                    <a:pos x="101" y="61"/>
                  </a:cxn>
                </a:cxnLst>
                <a:rect l="0" t="0" r="r" b="b"/>
                <a:pathLst>
                  <a:path w="119" h="167">
                    <a:moveTo>
                      <a:pt x="101" y="61"/>
                    </a:moveTo>
                    <a:lnTo>
                      <a:pt x="101" y="61"/>
                    </a:lnTo>
                    <a:lnTo>
                      <a:pt x="99" y="55"/>
                    </a:lnTo>
                    <a:lnTo>
                      <a:pt x="98" y="49"/>
                    </a:lnTo>
                    <a:lnTo>
                      <a:pt x="96" y="43"/>
                    </a:lnTo>
                    <a:lnTo>
                      <a:pt x="92" y="38"/>
                    </a:lnTo>
                    <a:lnTo>
                      <a:pt x="84" y="29"/>
                    </a:lnTo>
                    <a:lnTo>
                      <a:pt x="75" y="20"/>
                    </a:lnTo>
                    <a:lnTo>
                      <a:pt x="65" y="13"/>
                    </a:lnTo>
                    <a:lnTo>
                      <a:pt x="57" y="9"/>
                    </a:lnTo>
                    <a:lnTo>
                      <a:pt x="48" y="4"/>
                    </a:lnTo>
                    <a:lnTo>
                      <a:pt x="48" y="4"/>
                    </a:lnTo>
                    <a:lnTo>
                      <a:pt x="34" y="2"/>
                    </a:lnTo>
                    <a:lnTo>
                      <a:pt x="21" y="0"/>
                    </a:lnTo>
                    <a:lnTo>
                      <a:pt x="9" y="3"/>
                    </a:lnTo>
                    <a:lnTo>
                      <a:pt x="0" y="5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2" y="113"/>
                    </a:lnTo>
                    <a:lnTo>
                      <a:pt x="11" y="107"/>
                    </a:lnTo>
                    <a:lnTo>
                      <a:pt x="11" y="107"/>
                    </a:lnTo>
                    <a:lnTo>
                      <a:pt x="22" y="100"/>
                    </a:lnTo>
                    <a:lnTo>
                      <a:pt x="33" y="95"/>
                    </a:lnTo>
                    <a:lnTo>
                      <a:pt x="51" y="90"/>
                    </a:lnTo>
                    <a:lnTo>
                      <a:pt x="51" y="90"/>
                    </a:lnTo>
                    <a:lnTo>
                      <a:pt x="58" y="87"/>
                    </a:lnTo>
                    <a:lnTo>
                      <a:pt x="61" y="83"/>
                    </a:lnTo>
                    <a:lnTo>
                      <a:pt x="66" y="78"/>
                    </a:lnTo>
                    <a:lnTo>
                      <a:pt x="72" y="75"/>
                    </a:lnTo>
                    <a:lnTo>
                      <a:pt x="72" y="75"/>
                    </a:lnTo>
                    <a:lnTo>
                      <a:pt x="75" y="74"/>
                    </a:lnTo>
                    <a:lnTo>
                      <a:pt x="78" y="74"/>
                    </a:lnTo>
                    <a:lnTo>
                      <a:pt x="83" y="75"/>
                    </a:lnTo>
                    <a:lnTo>
                      <a:pt x="88" y="78"/>
                    </a:lnTo>
                    <a:lnTo>
                      <a:pt x="92" y="82"/>
                    </a:lnTo>
                    <a:lnTo>
                      <a:pt x="92" y="82"/>
                    </a:lnTo>
                    <a:lnTo>
                      <a:pt x="96" y="84"/>
                    </a:lnTo>
                    <a:lnTo>
                      <a:pt x="101" y="88"/>
                    </a:lnTo>
                    <a:lnTo>
                      <a:pt x="104" y="93"/>
                    </a:lnTo>
                    <a:lnTo>
                      <a:pt x="104" y="93"/>
                    </a:lnTo>
                    <a:lnTo>
                      <a:pt x="102" y="109"/>
                    </a:lnTo>
                    <a:lnTo>
                      <a:pt x="102" y="109"/>
                    </a:lnTo>
                    <a:lnTo>
                      <a:pt x="98" y="140"/>
                    </a:lnTo>
                    <a:lnTo>
                      <a:pt x="98" y="140"/>
                    </a:lnTo>
                    <a:lnTo>
                      <a:pt x="98" y="147"/>
                    </a:lnTo>
                    <a:lnTo>
                      <a:pt x="101" y="154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48"/>
                    </a:lnTo>
                    <a:lnTo>
                      <a:pt x="102" y="136"/>
                    </a:lnTo>
                    <a:lnTo>
                      <a:pt x="103" y="130"/>
                    </a:lnTo>
                    <a:lnTo>
                      <a:pt x="104" y="126"/>
                    </a:lnTo>
                    <a:lnTo>
                      <a:pt x="104" y="126"/>
                    </a:lnTo>
                    <a:lnTo>
                      <a:pt x="108" y="117"/>
                    </a:lnTo>
                    <a:lnTo>
                      <a:pt x="110" y="109"/>
                    </a:lnTo>
                    <a:lnTo>
                      <a:pt x="111" y="101"/>
                    </a:lnTo>
                    <a:lnTo>
                      <a:pt x="111" y="101"/>
                    </a:lnTo>
                    <a:lnTo>
                      <a:pt x="112" y="108"/>
                    </a:lnTo>
                    <a:lnTo>
                      <a:pt x="112" y="115"/>
                    </a:lnTo>
                    <a:lnTo>
                      <a:pt x="111" y="126"/>
                    </a:lnTo>
                    <a:lnTo>
                      <a:pt x="111" y="126"/>
                    </a:lnTo>
                    <a:lnTo>
                      <a:pt x="110" y="132"/>
                    </a:lnTo>
                    <a:lnTo>
                      <a:pt x="110" y="139"/>
                    </a:lnTo>
                    <a:lnTo>
                      <a:pt x="112" y="152"/>
                    </a:lnTo>
                    <a:lnTo>
                      <a:pt x="115" y="167"/>
                    </a:lnTo>
                    <a:lnTo>
                      <a:pt x="115" y="167"/>
                    </a:lnTo>
                    <a:lnTo>
                      <a:pt x="116" y="148"/>
                    </a:lnTo>
                    <a:lnTo>
                      <a:pt x="119" y="106"/>
                    </a:lnTo>
                    <a:lnTo>
                      <a:pt x="119" y="106"/>
                    </a:lnTo>
                    <a:lnTo>
                      <a:pt x="119" y="93"/>
                    </a:lnTo>
                    <a:lnTo>
                      <a:pt x="118" y="83"/>
                    </a:lnTo>
                    <a:lnTo>
                      <a:pt x="115" y="75"/>
                    </a:lnTo>
                    <a:lnTo>
                      <a:pt x="111" y="69"/>
                    </a:lnTo>
                    <a:lnTo>
                      <a:pt x="108" y="64"/>
                    </a:lnTo>
                    <a:lnTo>
                      <a:pt x="104" y="62"/>
                    </a:lnTo>
                    <a:lnTo>
                      <a:pt x="101" y="61"/>
                    </a:lnTo>
                    <a:lnTo>
                      <a:pt x="101" y="61"/>
                    </a:lnTo>
                    <a:close/>
                  </a:path>
                </a:pathLst>
              </a:custGeom>
              <a:solidFill>
                <a:srgbClr val="B39D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8384" name="Freeform 1184"/>
              <p:cNvSpPr>
                <a:spLocks/>
              </p:cNvSpPr>
              <p:nvPr/>
            </p:nvSpPr>
            <p:spPr bwMode="auto">
              <a:xfrm>
                <a:off x="4697" y="803"/>
                <a:ext cx="108" cy="55"/>
              </a:xfrm>
              <a:custGeom>
                <a:avLst/>
                <a:gdLst/>
                <a:ahLst/>
                <a:cxnLst>
                  <a:cxn ang="0">
                    <a:pos x="158" y="25"/>
                  </a:cxn>
                  <a:cxn ang="0">
                    <a:pos x="158" y="25"/>
                  </a:cxn>
                  <a:cxn ang="0">
                    <a:pos x="154" y="19"/>
                  </a:cxn>
                  <a:cxn ang="0">
                    <a:pos x="144" y="12"/>
                  </a:cxn>
                  <a:cxn ang="0">
                    <a:pos x="132" y="1"/>
                  </a:cxn>
                  <a:cxn ang="0">
                    <a:pos x="132" y="1"/>
                  </a:cxn>
                  <a:cxn ang="0">
                    <a:pos x="131" y="0"/>
                  </a:cxn>
                  <a:cxn ang="0">
                    <a:pos x="127" y="1"/>
                  </a:cxn>
                  <a:cxn ang="0">
                    <a:pos x="127" y="1"/>
                  </a:cxn>
                  <a:cxn ang="0">
                    <a:pos x="118" y="1"/>
                  </a:cxn>
                  <a:cxn ang="0">
                    <a:pos x="106" y="1"/>
                  </a:cxn>
                  <a:cxn ang="0">
                    <a:pos x="91" y="1"/>
                  </a:cxn>
                  <a:cxn ang="0">
                    <a:pos x="91" y="1"/>
                  </a:cxn>
                  <a:cxn ang="0">
                    <a:pos x="85" y="1"/>
                  </a:cxn>
                  <a:cxn ang="0">
                    <a:pos x="79" y="4"/>
                  </a:cxn>
                  <a:cxn ang="0">
                    <a:pos x="73" y="6"/>
                  </a:cxn>
                  <a:cxn ang="0">
                    <a:pos x="73" y="6"/>
                  </a:cxn>
                  <a:cxn ang="0">
                    <a:pos x="48" y="20"/>
                  </a:cxn>
                  <a:cxn ang="0">
                    <a:pos x="30" y="30"/>
                  </a:cxn>
                  <a:cxn ang="0">
                    <a:pos x="30" y="30"/>
                  </a:cxn>
                  <a:cxn ang="0">
                    <a:pos x="0" y="30"/>
                  </a:cxn>
                  <a:cxn ang="0">
                    <a:pos x="0" y="72"/>
                  </a:cxn>
                  <a:cxn ang="0">
                    <a:pos x="0" y="72"/>
                  </a:cxn>
                  <a:cxn ang="0">
                    <a:pos x="26" y="65"/>
                  </a:cxn>
                  <a:cxn ang="0">
                    <a:pos x="26" y="65"/>
                  </a:cxn>
                  <a:cxn ang="0">
                    <a:pos x="40" y="63"/>
                  </a:cxn>
                  <a:cxn ang="0">
                    <a:pos x="53" y="60"/>
                  </a:cxn>
                  <a:cxn ang="0">
                    <a:pos x="64" y="56"/>
                  </a:cxn>
                  <a:cxn ang="0">
                    <a:pos x="64" y="56"/>
                  </a:cxn>
                  <a:cxn ang="0">
                    <a:pos x="73" y="52"/>
                  </a:cxn>
                  <a:cxn ang="0">
                    <a:pos x="73" y="52"/>
                  </a:cxn>
                  <a:cxn ang="0">
                    <a:pos x="84" y="49"/>
                  </a:cxn>
                  <a:cxn ang="0">
                    <a:pos x="89" y="46"/>
                  </a:cxn>
                  <a:cxn ang="0">
                    <a:pos x="92" y="42"/>
                  </a:cxn>
                  <a:cxn ang="0">
                    <a:pos x="109" y="38"/>
                  </a:cxn>
                  <a:cxn ang="0">
                    <a:pos x="128" y="44"/>
                  </a:cxn>
                  <a:cxn ang="0">
                    <a:pos x="128" y="44"/>
                  </a:cxn>
                  <a:cxn ang="0">
                    <a:pos x="131" y="44"/>
                  </a:cxn>
                  <a:cxn ang="0">
                    <a:pos x="136" y="44"/>
                  </a:cxn>
                  <a:cxn ang="0">
                    <a:pos x="141" y="40"/>
                  </a:cxn>
                  <a:cxn ang="0">
                    <a:pos x="118" y="29"/>
                  </a:cxn>
                  <a:cxn ang="0">
                    <a:pos x="123" y="25"/>
                  </a:cxn>
                  <a:cxn ang="0">
                    <a:pos x="123" y="25"/>
                  </a:cxn>
                  <a:cxn ang="0">
                    <a:pos x="128" y="27"/>
                  </a:cxn>
                  <a:cxn ang="0">
                    <a:pos x="137" y="33"/>
                  </a:cxn>
                  <a:cxn ang="0">
                    <a:pos x="142" y="37"/>
                  </a:cxn>
                  <a:cxn ang="0">
                    <a:pos x="148" y="39"/>
                  </a:cxn>
                  <a:cxn ang="0">
                    <a:pos x="154" y="39"/>
                  </a:cxn>
                  <a:cxn ang="0">
                    <a:pos x="158" y="38"/>
                  </a:cxn>
                  <a:cxn ang="0">
                    <a:pos x="164" y="37"/>
                  </a:cxn>
                  <a:cxn ang="0">
                    <a:pos x="164" y="37"/>
                  </a:cxn>
                  <a:cxn ang="0">
                    <a:pos x="162" y="32"/>
                  </a:cxn>
                  <a:cxn ang="0">
                    <a:pos x="158" y="25"/>
                  </a:cxn>
                  <a:cxn ang="0">
                    <a:pos x="158" y="25"/>
                  </a:cxn>
                </a:cxnLst>
                <a:rect l="0" t="0" r="r" b="b"/>
                <a:pathLst>
                  <a:path w="164" h="72">
                    <a:moveTo>
                      <a:pt x="158" y="25"/>
                    </a:moveTo>
                    <a:lnTo>
                      <a:pt x="158" y="25"/>
                    </a:lnTo>
                    <a:lnTo>
                      <a:pt x="154" y="19"/>
                    </a:lnTo>
                    <a:lnTo>
                      <a:pt x="144" y="12"/>
                    </a:lnTo>
                    <a:lnTo>
                      <a:pt x="132" y="1"/>
                    </a:lnTo>
                    <a:lnTo>
                      <a:pt x="132" y="1"/>
                    </a:lnTo>
                    <a:lnTo>
                      <a:pt x="131" y="0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18" y="1"/>
                    </a:lnTo>
                    <a:lnTo>
                      <a:pt x="106" y="1"/>
                    </a:lnTo>
                    <a:lnTo>
                      <a:pt x="91" y="1"/>
                    </a:lnTo>
                    <a:lnTo>
                      <a:pt x="91" y="1"/>
                    </a:lnTo>
                    <a:lnTo>
                      <a:pt x="85" y="1"/>
                    </a:lnTo>
                    <a:lnTo>
                      <a:pt x="79" y="4"/>
                    </a:lnTo>
                    <a:lnTo>
                      <a:pt x="73" y="6"/>
                    </a:lnTo>
                    <a:lnTo>
                      <a:pt x="73" y="6"/>
                    </a:lnTo>
                    <a:lnTo>
                      <a:pt x="48" y="2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0" y="30"/>
                    </a:lnTo>
                    <a:lnTo>
                      <a:pt x="0" y="72"/>
                    </a:lnTo>
                    <a:lnTo>
                      <a:pt x="0" y="72"/>
                    </a:lnTo>
                    <a:lnTo>
                      <a:pt x="26" y="65"/>
                    </a:lnTo>
                    <a:lnTo>
                      <a:pt x="26" y="65"/>
                    </a:lnTo>
                    <a:lnTo>
                      <a:pt x="40" y="63"/>
                    </a:lnTo>
                    <a:lnTo>
                      <a:pt x="53" y="60"/>
                    </a:lnTo>
                    <a:lnTo>
                      <a:pt x="64" y="56"/>
                    </a:lnTo>
                    <a:lnTo>
                      <a:pt x="64" y="56"/>
                    </a:lnTo>
                    <a:lnTo>
                      <a:pt x="73" y="52"/>
                    </a:lnTo>
                    <a:lnTo>
                      <a:pt x="73" y="52"/>
                    </a:lnTo>
                    <a:lnTo>
                      <a:pt x="84" y="49"/>
                    </a:lnTo>
                    <a:lnTo>
                      <a:pt x="89" y="46"/>
                    </a:lnTo>
                    <a:lnTo>
                      <a:pt x="92" y="42"/>
                    </a:lnTo>
                    <a:lnTo>
                      <a:pt x="109" y="38"/>
                    </a:lnTo>
                    <a:lnTo>
                      <a:pt x="128" y="44"/>
                    </a:lnTo>
                    <a:lnTo>
                      <a:pt x="128" y="44"/>
                    </a:lnTo>
                    <a:lnTo>
                      <a:pt x="131" y="44"/>
                    </a:lnTo>
                    <a:lnTo>
                      <a:pt x="136" y="44"/>
                    </a:lnTo>
                    <a:lnTo>
                      <a:pt x="141" y="40"/>
                    </a:lnTo>
                    <a:lnTo>
                      <a:pt x="118" y="29"/>
                    </a:lnTo>
                    <a:lnTo>
                      <a:pt x="123" y="25"/>
                    </a:lnTo>
                    <a:lnTo>
                      <a:pt x="123" y="25"/>
                    </a:lnTo>
                    <a:lnTo>
                      <a:pt x="128" y="27"/>
                    </a:lnTo>
                    <a:lnTo>
                      <a:pt x="137" y="33"/>
                    </a:lnTo>
                    <a:lnTo>
                      <a:pt x="142" y="37"/>
                    </a:lnTo>
                    <a:lnTo>
                      <a:pt x="148" y="39"/>
                    </a:lnTo>
                    <a:lnTo>
                      <a:pt x="154" y="39"/>
                    </a:lnTo>
                    <a:lnTo>
                      <a:pt x="158" y="38"/>
                    </a:lnTo>
                    <a:lnTo>
                      <a:pt x="164" y="37"/>
                    </a:lnTo>
                    <a:lnTo>
                      <a:pt x="164" y="37"/>
                    </a:lnTo>
                    <a:lnTo>
                      <a:pt x="162" y="32"/>
                    </a:lnTo>
                    <a:lnTo>
                      <a:pt x="158" y="25"/>
                    </a:lnTo>
                    <a:lnTo>
                      <a:pt x="158" y="2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8385" name="Freeform 1185"/>
              <p:cNvSpPr>
                <a:spLocks/>
              </p:cNvSpPr>
              <p:nvPr/>
            </p:nvSpPr>
            <p:spPr bwMode="auto">
              <a:xfrm>
                <a:off x="4860" y="718"/>
                <a:ext cx="34" cy="125"/>
              </a:xfrm>
              <a:custGeom>
                <a:avLst/>
                <a:gdLst/>
                <a:ahLst/>
                <a:cxnLst>
                  <a:cxn ang="0">
                    <a:pos x="51" y="0"/>
                  </a:cxn>
                  <a:cxn ang="0">
                    <a:pos x="0" y="157"/>
                  </a:cxn>
                  <a:cxn ang="0">
                    <a:pos x="14" y="162"/>
                  </a:cxn>
                  <a:cxn ang="0">
                    <a:pos x="51" y="48"/>
                  </a:cxn>
                  <a:cxn ang="0">
                    <a:pos x="51" y="0"/>
                  </a:cxn>
                </a:cxnLst>
                <a:rect l="0" t="0" r="r" b="b"/>
                <a:pathLst>
                  <a:path w="51" h="162">
                    <a:moveTo>
                      <a:pt x="51" y="0"/>
                    </a:moveTo>
                    <a:lnTo>
                      <a:pt x="0" y="157"/>
                    </a:lnTo>
                    <a:lnTo>
                      <a:pt x="14" y="162"/>
                    </a:lnTo>
                    <a:lnTo>
                      <a:pt x="51" y="48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968E8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</p:grpSp>
        <p:grpSp>
          <p:nvGrpSpPr>
            <p:cNvPr id="308386" name="Group 460"/>
            <p:cNvGrpSpPr>
              <a:grpSpLocks/>
            </p:cNvGrpSpPr>
            <p:nvPr/>
          </p:nvGrpSpPr>
          <p:grpSpPr bwMode="auto">
            <a:xfrm>
              <a:off x="4281" y="1868"/>
              <a:ext cx="399" cy="436"/>
              <a:chOff x="1508" y="3020"/>
              <a:chExt cx="1044" cy="1242"/>
            </a:xfrm>
          </p:grpSpPr>
          <p:sp>
            <p:nvSpPr>
              <p:cNvPr id="308387" name="AutoShape 461"/>
              <p:cNvSpPr>
                <a:spLocks noChangeAspect="1" noChangeArrowheads="1" noTextEdit="1"/>
              </p:cNvSpPr>
              <p:nvPr/>
            </p:nvSpPr>
            <p:spPr bwMode="auto">
              <a:xfrm>
                <a:off x="1508" y="3020"/>
                <a:ext cx="1044" cy="124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8388" name="Freeform 462"/>
              <p:cNvSpPr>
                <a:spLocks/>
              </p:cNvSpPr>
              <p:nvPr/>
            </p:nvSpPr>
            <p:spPr bwMode="auto">
              <a:xfrm>
                <a:off x="2312" y="3580"/>
                <a:ext cx="150" cy="66"/>
              </a:xfrm>
              <a:custGeom>
                <a:avLst/>
                <a:gdLst>
                  <a:gd name="T0" fmla="*/ 6 w 150"/>
                  <a:gd name="T1" fmla="*/ 38 h 66"/>
                  <a:gd name="T2" fmla="*/ 0 w 150"/>
                  <a:gd name="T3" fmla="*/ 62 h 66"/>
                  <a:gd name="T4" fmla="*/ 0 w 150"/>
                  <a:gd name="T5" fmla="*/ 66 h 66"/>
                  <a:gd name="T6" fmla="*/ 2 w 150"/>
                  <a:gd name="T7" fmla="*/ 66 h 66"/>
                  <a:gd name="T8" fmla="*/ 138 w 150"/>
                  <a:gd name="T9" fmla="*/ 60 h 66"/>
                  <a:gd name="T10" fmla="*/ 140 w 150"/>
                  <a:gd name="T11" fmla="*/ 60 h 66"/>
                  <a:gd name="T12" fmla="*/ 140 w 150"/>
                  <a:gd name="T13" fmla="*/ 58 h 66"/>
                  <a:gd name="T14" fmla="*/ 150 w 150"/>
                  <a:gd name="T15" fmla="*/ 34 h 66"/>
                  <a:gd name="T16" fmla="*/ 150 w 150"/>
                  <a:gd name="T17" fmla="*/ 32 h 66"/>
                  <a:gd name="T18" fmla="*/ 148 w 150"/>
                  <a:gd name="T19" fmla="*/ 32 h 66"/>
                  <a:gd name="T20" fmla="*/ 108 w 150"/>
                  <a:gd name="T21" fmla="*/ 32 h 66"/>
                  <a:gd name="T22" fmla="*/ 108 w 150"/>
                  <a:gd name="T23" fmla="*/ 32 h 66"/>
                  <a:gd name="T24" fmla="*/ 108 w 150"/>
                  <a:gd name="T25" fmla="*/ 32 h 66"/>
                  <a:gd name="T26" fmla="*/ 108 w 150"/>
                  <a:gd name="T27" fmla="*/ 32 h 66"/>
                  <a:gd name="T28" fmla="*/ 108 w 150"/>
                  <a:gd name="T29" fmla="*/ 32 h 66"/>
                  <a:gd name="T30" fmla="*/ 106 w 150"/>
                  <a:gd name="T31" fmla="*/ 28 h 66"/>
                  <a:gd name="T32" fmla="*/ 102 w 150"/>
                  <a:gd name="T33" fmla="*/ 14 h 66"/>
                  <a:gd name="T34" fmla="*/ 102 w 150"/>
                  <a:gd name="T35" fmla="*/ 14 h 66"/>
                  <a:gd name="T36" fmla="*/ 100 w 150"/>
                  <a:gd name="T37" fmla="*/ 10 h 66"/>
                  <a:gd name="T38" fmla="*/ 98 w 150"/>
                  <a:gd name="T39" fmla="*/ 6 h 66"/>
                  <a:gd name="T40" fmla="*/ 94 w 150"/>
                  <a:gd name="T41" fmla="*/ 4 h 66"/>
                  <a:gd name="T42" fmla="*/ 90 w 150"/>
                  <a:gd name="T43" fmla="*/ 2 h 66"/>
                  <a:gd name="T44" fmla="*/ 90 w 150"/>
                  <a:gd name="T45" fmla="*/ 2 h 66"/>
                  <a:gd name="T46" fmla="*/ 84 w 150"/>
                  <a:gd name="T47" fmla="*/ 0 h 66"/>
                  <a:gd name="T48" fmla="*/ 78 w 150"/>
                  <a:gd name="T49" fmla="*/ 2 h 66"/>
                  <a:gd name="T50" fmla="*/ 70 w 150"/>
                  <a:gd name="T51" fmla="*/ 6 h 66"/>
                  <a:gd name="T52" fmla="*/ 66 w 150"/>
                  <a:gd name="T53" fmla="*/ 12 h 66"/>
                  <a:gd name="T54" fmla="*/ 60 w 150"/>
                  <a:gd name="T55" fmla="*/ 18 h 66"/>
                  <a:gd name="T56" fmla="*/ 60 w 150"/>
                  <a:gd name="T57" fmla="*/ 18 h 66"/>
                  <a:gd name="T58" fmla="*/ 52 w 150"/>
                  <a:gd name="T59" fmla="*/ 28 h 66"/>
                  <a:gd name="T60" fmla="*/ 46 w 150"/>
                  <a:gd name="T61" fmla="*/ 32 h 66"/>
                  <a:gd name="T62" fmla="*/ 46 w 150"/>
                  <a:gd name="T63" fmla="*/ 32 h 66"/>
                  <a:gd name="T64" fmla="*/ 8 w 150"/>
                  <a:gd name="T65" fmla="*/ 38 h 66"/>
                  <a:gd name="T66" fmla="*/ 6 w 150"/>
                  <a:gd name="T67" fmla="*/ 38 h 66"/>
                  <a:gd name="T68" fmla="*/ 6 w 150"/>
                  <a:gd name="T69" fmla="*/ 38 h 6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50"/>
                  <a:gd name="T106" fmla="*/ 0 h 66"/>
                  <a:gd name="T107" fmla="*/ 150 w 150"/>
                  <a:gd name="T108" fmla="*/ 66 h 6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50" h="66">
                    <a:moveTo>
                      <a:pt x="6" y="38"/>
                    </a:moveTo>
                    <a:lnTo>
                      <a:pt x="0" y="62"/>
                    </a:lnTo>
                    <a:lnTo>
                      <a:pt x="0" y="66"/>
                    </a:lnTo>
                    <a:lnTo>
                      <a:pt x="2" y="66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0" y="58"/>
                    </a:lnTo>
                    <a:lnTo>
                      <a:pt x="150" y="34"/>
                    </a:lnTo>
                    <a:lnTo>
                      <a:pt x="150" y="32"/>
                    </a:lnTo>
                    <a:lnTo>
                      <a:pt x="148" y="32"/>
                    </a:lnTo>
                    <a:lnTo>
                      <a:pt x="108" y="32"/>
                    </a:lnTo>
                    <a:lnTo>
                      <a:pt x="106" y="28"/>
                    </a:lnTo>
                    <a:lnTo>
                      <a:pt x="102" y="14"/>
                    </a:lnTo>
                    <a:lnTo>
                      <a:pt x="100" y="10"/>
                    </a:lnTo>
                    <a:lnTo>
                      <a:pt x="98" y="6"/>
                    </a:lnTo>
                    <a:lnTo>
                      <a:pt x="94" y="4"/>
                    </a:lnTo>
                    <a:lnTo>
                      <a:pt x="90" y="2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70" y="6"/>
                    </a:lnTo>
                    <a:lnTo>
                      <a:pt x="66" y="12"/>
                    </a:lnTo>
                    <a:lnTo>
                      <a:pt x="60" y="18"/>
                    </a:lnTo>
                    <a:lnTo>
                      <a:pt x="52" y="28"/>
                    </a:lnTo>
                    <a:lnTo>
                      <a:pt x="46" y="32"/>
                    </a:lnTo>
                    <a:lnTo>
                      <a:pt x="8" y="38"/>
                    </a:lnTo>
                    <a:lnTo>
                      <a:pt x="6" y="38"/>
                    </a:lnTo>
                    <a:close/>
                  </a:path>
                </a:pathLst>
              </a:custGeom>
              <a:solidFill>
                <a:srgbClr val="63636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89" name="Freeform 463"/>
              <p:cNvSpPr>
                <a:spLocks/>
              </p:cNvSpPr>
              <p:nvPr/>
            </p:nvSpPr>
            <p:spPr bwMode="auto">
              <a:xfrm>
                <a:off x="2228" y="3514"/>
                <a:ext cx="248" cy="508"/>
              </a:xfrm>
              <a:custGeom>
                <a:avLst/>
                <a:gdLst>
                  <a:gd name="T0" fmla="*/ 36 w 248"/>
                  <a:gd name="T1" fmla="*/ 8 h 508"/>
                  <a:gd name="T2" fmla="*/ 36 w 248"/>
                  <a:gd name="T3" fmla="*/ 8 h 508"/>
                  <a:gd name="T4" fmla="*/ 42 w 248"/>
                  <a:gd name="T5" fmla="*/ 4 h 508"/>
                  <a:gd name="T6" fmla="*/ 48 w 248"/>
                  <a:gd name="T7" fmla="*/ 2 h 508"/>
                  <a:gd name="T8" fmla="*/ 56 w 248"/>
                  <a:gd name="T9" fmla="*/ 0 h 508"/>
                  <a:gd name="T10" fmla="*/ 66 w 248"/>
                  <a:gd name="T11" fmla="*/ 4 h 508"/>
                  <a:gd name="T12" fmla="*/ 74 w 248"/>
                  <a:gd name="T13" fmla="*/ 10 h 508"/>
                  <a:gd name="T14" fmla="*/ 84 w 248"/>
                  <a:gd name="T15" fmla="*/ 24 h 508"/>
                  <a:gd name="T16" fmla="*/ 92 w 248"/>
                  <a:gd name="T17" fmla="*/ 44 h 508"/>
                  <a:gd name="T18" fmla="*/ 92 w 248"/>
                  <a:gd name="T19" fmla="*/ 44 h 508"/>
                  <a:gd name="T20" fmla="*/ 102 w 248"/>
                  <a:gd name="T21" fmla="*/ 74 h 508"/>
                  <a:gd name="T22" fmla="*/ 118 w 248"/>
                  <a:gd name="T23" fmla="*/ 114 h 508"/>
                  <a:gd name="T24" fmla="*/ 162 w 248"/>
                  <a:gd name="T25" fmla="*/ 218 h 508"/>
                  <a:gd name="T26" fmla="*/ 208 w 248"/>
                  <a:gd name="T27" fmla="*/ 328 h 508"/>
                  <a:gd name="T28" fmla="*/ 230 w 248"/>
                  <a:gd name="T29" fmla="*/ 380 h 508"/>
                  <a:gd name="T30" fmla="*/ 248 w 248"/>
                  <a:gd name="T31" fmla="*/ 426 h 508"/>
                  <a:gd name="T32" fmla="*/ 248 w 248"/>
                  <a:gd name="T33" fmla="*/ 426 h 508"/>
                  <a:gd name="T34" fmla="*/ 244 w 248"/>
                  <a:gd name="T35" fmla="*/ 436 h 508"/>
                  <a:gd name="T36" fmla="*/ 230 w 248"/>
                  <a:gd name="T37" fmla="*/ 480 h 508"/>
                  <a:gd name="T38" fmla="*/ 230 w 248"/>
                  <a:gd name="T39" fmla="*/ 480 h 508"/>
                  <a:gd name="T40" fmla="*/ 226 w 248"/>
                  <a:gd name="T41" fmla="*/ 488 h 508"/>
                  <a:gd name="T42" fmla="*/ 220 w 248"/>
                  <a:gd name="T43" fmla="*/ 496 h 508"/>
                  <a:gd name="T44" fmla="*/ 214 w 248"/>
                  <a:gd name="T45" fmla="*/ 502 h 508"/>
                  <a:gd name="T46" fmla="*/ 206 w 248"/>
                  <a:gd name="T47" fmla="*/ 506 h 508"/>
                  <a:gd name="T48" fmla="*/ 196 w 248"/>
                  <a:gd name="T49" fmla="*/ 508 h 508"/>
                  <a:gd name="T50" fmla="*/ 184 w 248"/>
                  <a:gd name="T51" fmla="*/ 508 h 508"/>
                  <a:gd name="T52" fmla="*/ 172 w 248"/>
                  <a:gd name="T53" fmla="*/ 504 h 508"/>
                  <a:gd name="T54" fmla="*/ 158 w 248"/>
                  <a:gd name="T55" fmla="*/ 496 h 508"/>
                  <a:gd name="T56" fmla="*/ 142 w 248"/>
                  <a:gd name="T57" fmla="*/ 484 h 508"/>
                  <a:gd name="T58" fmla="*/ 126 w 248"/>
                  <a:gd name="T59" fmla="*/ 466 h 508"/>
                  <a:gd name="T60" fmla="*/ 108 w 248"/>
                  <a:gd name="T61" fmla="*/ 444 h 508"/>
                  <a:gd name="T62" fmla="*/ 88 w 248"/>
                  <a:gd name="T63" fmla="*/ 414 h 508"/>
                  <a:gd name="T64" fmla="*/ 68 w 248"/>
                  <a:gd name="T65" fmla="*/ 378 h 508"/>
                  <a:gd name="T66" fmla="*/ 46 w 248"/>
                  <a:gd name="T67" fmla="*/ 336 h 508"/>
                  <a:gd name="T68" fmla="*/ 24 w 248"/>
                  <a:gd name="T69" fmla="*/ 284 h 508"/>
                  <a:gd name="T70" fmla="*/ 0 w 248"/>
                  <a:gd name="T71" fmla="*/ 226 h 508"/>
                  <a:gd name="T72" fmla="*/ 36 w 248"/>
                  <a:gd name="T73" fmla="*/ 8 h 50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48"/>
                  <a:gd name="T112" fmla="*/ 0 h 508"/>
                  <a:gd name="T113" fmla="*/ 248 w 248"/>
                  <a:gd name="T114" fmla="*/ 508 h 50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48" h="508">
                    <a:moveTo>
                      <a:pt x="36" y="8"/>
                    </a:moveTo>
                    <a:lnTo>
                      <a:pt x="36" y="8"/>
                    </a:lnTo>
                    <a:lnTo>
                      <a:pt x="42" y="4"/>
                    </a:lnTo>
                    <a:lnTo>
                      <a:pt x="48" y="2"/>
                    </a:lnTo>
                    <a:lnTo>
                      <a:pt x="56" y="0"/>
                    </a:lnTo>
                    <a:lnTo>
                      <a:pt x="66" y="4"/>
                    </a:lnTo>
                    <a:lnTo>
                      <a:pt x="74" y="10"/>
                    </a:lnTo>
                    <a:lnTo>
                      <a:pt x="84" y="24"/>
                    </a:lnTo>
                    <a:lnTo>
                      <a:pt x="92" y="44"/>
                    </a:lnTo>
                    <a:lnTo>
                      <a:pt x="102" y="74"/>
                    </a:lnTo>
                    <a:lnTo>
                      <a:pt x="118" y="114"/>
                    </a:lnTo>
                    <a:lnTo>
                      <a:pt x="162" y="218"/>
                    </a:lnTo>
                    <a:lnTo>
                      <a:pt x="208" y="328"/>
                    </a:lnTo>
                    <a:lnTo>
                      <a:pt x="230" y="380"/>
                    </a:lnTo>
                    <a:lnTo>
                      <a:pt x="248" y="426"/>
                    </a:lnTo>
                    <a:lnTo>
                      <a:pt x="244" y="436"/>
                    </a:lnTo>
                    <a:lnTo>
                      <a:pt x="230" y="480"/>
                    </a:lnTo>
                    <a:lnTo>
                      <a:pt x="226" y="488"/>
                    </a:lnTo>
                    <a:lnTo>
                      <a:pt x="220" y="496"/>
                    </a:lnTo>
                    <a:lnTo>
                      <a:pt x="214" y="502"/>
                    </a:lnTo>
                    <a:lnTo>
                      <a:pt x="206" y="506"/>
                    </a:lnTo>
                    <a:lnTo>
                      <a:pt x="196" y="508"/>
                    </a:lnTo>
                    <a:lnTo>
                      <a:pt x="184" y="508"/>
                    </a:lnTo>
                    <a:lnTo>
                      <a:pt x="172" y="504"/>
                    </a:lnTo>
                    <a:lnTo>
                      <a:pt x="158" y="496"/>
                    </a:lnTo>
                    <a:lnTo>
                      <a:pt x="142" y="484"/>
                    </a:lnTo>
                    <a:lnTo>
                      <a:pt x="126" y="466"/>
                    </a:lnTo>
                    <a:lnTo>
                      <a:pt x="108" y="444"/>
                    </a:lnTo>
                    <a:lnTo>
                      <a:pt x="88" y="414"/>
                    </a:lnTo>
                    <a:lnTo>
                      <a:pt x="68" y="378"/>
                    </a:lnTo>
                    <a:lnTo>
                      <a:pt x="46" y="336"/>
                    </a:lnTo>
                    <a:lnTo>
                      <a:pt x="24" y="284"/>
                    </a:lnTo>
                    <a:lnTo>
                      <a:pt x="0" y="226"/>
                    </a:lnTo>
                    <a:lnTo>
                      <a:pt x="36" y="8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90" name="Freeform 464"/>
              <p:cNvSpPr>
                <a:spLocks/>
              </p:cNvSpPr>
              <p:nvPr/>
            </p:nvSpPr>
            <p:spPr bwMode="auto">
              <a:xfrm>
                <a:off x="2298" y="3788"/>
                <a:ext cx="202" cy="258"/>
              </a:xfrm>
              <a:custGeom>
                <a:avLst/>
                <a:gdLst>
                  <a:gd name="T0" fmla="*/ 72 w 202"/>
                  <a:gd name="T1" fmla="*/ 0 h 258"/>
                  <a:gd name="T2" fmla="*/ 72 w 202"/>
                  <a:gd name="T3" fmla="*/ 0 h 258"/>
                  <a:gd name="T4" fmla="*/ 86 w 202"/>
                  <a:gd name="T5" fmla="*/ 12 h 258"/>
                  <a:gd name="T6" fmla="*/ 122 w 202"/>
                  <a:gd name="T7" fmla="*/ 44 h 258"/>
                  <a:gd name="T8" fmla="*/ 140 w 202"/>
                  <a:gd name="T9" fmla="*/ 64 h 258"/>
                  <a:gd name="T10" fmla="*/ 160 w 202"/>
                  <a:gd name="T11" fmla="*/ 86 h 258"/>
                  <a:gd name="T12" fmla="*/ 174 w 202"/>
                  <a:gd name="T13" fmla="*/ 108 h 258"/>
                  <a:gd name="T14" fmla="*/ 180 w 202"/>
                  <a:gd name="T15" fmla="*/ 120 h 258"/>
                  <a:gd name="T16" fmla="*/ 184 w 202"/>
                  <a:gd name="T17" fmla="*/ 130 h 258"/>
                  <a:gd name="T18" fmla="*/ 184 w 202"/>
                  <a:gd name="T19" fmla="*/ 130 h 258"/>
                  <a:gd name="T20" fmla="*/ 196 w 202"/>
                  <a:gd name="T21" fmla="*/ 168 h 258"/>
                  <a:gd name="T22" fmla="*/ 200 w 202"/>
                  <a:gd name="T23" fmla="*/ 184 h 258"/>
                  <a:gd name="T24" fmla="*/ 202 w 202"/>
                  <a:gd name="T25" fmla="*/ 200 h 258"/>
                  <a:gd name="T26" fmla="*/ 202 w 202"/>
                  <a:gd name="T27" fmla="*/ 214 h 258"/>
                  <a:gd name="T28" fmla="*/ 198 w 202"/>
                  <a:gd name="T29" fmla="*/ 226 h 258"/>
                  <a:gd name="T30" fmla="*/ 190 w 202"/>
                  <a:gd name="T31" fmla="*/ 236 h 258"/>
                  <a:gd name="T32" fmla="*/ 178 w 202"/>
                  <a:gd name="T33" fmla="*/ 246 h 258"/>
                  <a:gd name="T34" fmla="*/ 178 w 202"/>
                  <a:gd name="T35" fmla="*/ 246 h 258"/>
                  <a:gd name="T36" fmla="*/ 168 w 202"/>
                  <a:gd name="T37" fmla="*/ 252 h 258"/>
                  <a:gd name="T38" fmla="*/ 156 w 202"/>
                  <a:gd name="T39" fmla="*/ 256 h 258"/>
                  <a:gd name="T40" fmla="*/ 144 w 202"/>
                  <a:gd name="T41" fmla="*/ 258 h 258"/>
                  <a:gd name="T42" fmla="*/ 130 w 202"/>
                  <a:gd name="T43" fmla="*/ 258 h 258"/>
                  <a:gd name="T44" fmla="*/ 118 w 202"/>
                  <a:gd name="T45" fmla="*/ 258 h 258"/>
                  <a:gd name="T46" fmla="*/ 104 w 202"/>
                  <a:gd name="T47" fmla="*/ 254 h 258"/>
                  <a:gd name="T48" fmla="*/ 76 w 202"/>
                  <a:gd name="T49" fmla="*/ 246 h 258"/>
                  <a:gd name="T50" fmla="*/ 52 w 202"/>
                  <a:gd name="T51" fmla="*/ 234 h 258"/>
                  <a:gd name="T52" fmla="*/ 30 w 202"/>
                  <a:gd name="T53" fmla="*/ 218 h 258"/>
                  <a:gd name="T54" fmla="*/ 20 w 202"/>
                  <a:gd name="T55" fmla="*/ 210 h 258"/>
                  <a:gd name="T56" fmla="*/ 12 w 202"/>
                  <a:gd name="T57" fmla="*/ 202 h 258"/>
                  <a:gd name="T58" fmla="*/ 6 w 202"/>
                  <a:gd name="T59" fmla="*/ 192 h 258"/>
                  <a:gd name="T60" fmla="*/ 2 w 202"/>
                  <a:gd name="T61" fmla="*/ 184 h 258"/>
                  <a:gd name="T62" fmla="*/ 2 w 202"/>
                  <a:gd name="T63" fmla="*/ 184 h 258"/>
                  <a:gd name="T64" fmla="*/ 0 w 202"/>
                  <a:gd name="T65" fmla="*/ 174 h 258"/>
                  <a:gd name="T66" fmla="*/ 0 w 202"/>
                  <a:gd name="T67" fmla="*/ 162 h 258"/>
                  <a:gd name="T68" fmla="*/ 2 w 202"/>
                  <a:gd name="T69" fmla="*/ 148 h 258"/>
                  <a:gd name="T70" fmla="*/ 6 w 202"/>
                  <a:gd name="T71" fmla="*/ 134 h 258"/>
                  <a:gd name="T72" fmla="*/ 16 w 202"/>
                  <a:gd name="T73" fmla="*/ 104 h 258"/>
                  <a:gd name="T74" fmla="*/ 30 w 202"/>
                  <a:gd name="T75" fmla="*/ 72 h 258"/>
                  <a:gd name="T76" fmla="*/ 44 w 202"/>
                  <a:gd name="T77" fmla="*/ 44 h 258"/>
                  <a:gd name="T78" fmla="*/ 58 w 202"/>
                  <a:gd name="T79" fmla="*/ 22 h 258"/>
                  <a:gd name="T80" fmla="*/ 72 w 202"/>
                  <a:gd name="T81" fmla="*/ 0 h 2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2"/>
                  <a:gd name="T124" fmla="*/ 0 h 258"/>
                  <a:gd name="T125" fmla="*/ 202 w 202"/>
                  <a:gd name="T126" fmla="*/ 258 h 2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2" h="258">
                    <a:moveTo>
                      <a:pt x="72" y="0"/>
                    </a:moveTo>
                    <a:lnTo>
                      <a:pt x="72" y="0"/>
                    </a:lnTo>
                    <a:lnTo>
                      <a:pt x="86" y="12"/>
                    </a:lnTo>
                    <a:lnTo>
                      <a:pt x="122" y="44"/>
                    </a:lnTo>
                    <a:lnTo>
                      <a:pt x="140" y="64"/>
                    </a:lnTo>
                    <a:lnTo>
                      <a:pt x="160" y="86"/>
                    </a:lnTo>
                    <a:lnTo>
                      <a:pt x="174" y="108"/>
                    </a:lnTo>
                    <a:lnTo>
                      <a:pt x="180" y="120"/>
                    </a:lnTo>
                    <a:lnTo>
                      <a:pt x="184" y="130"/>
                    </a:lnTo>
                    <a:lnTo>
                      <a:pt x="196" y="168"/>
                    </a:lnTo>
                    <a:lnTo>
                      <a:pt x="200" y="184"/>
                    </a:lnTo>
                    <a:lnTo>
                      <a:pt x="202" y="200"/>
                    </a:lnTo>
                    <a:lnTo>
                      <a:pt x="202" y="214"/>
                    </a:lnTo>
                    <a:lnTo>
                      <a:pt x="198" y="226"/>
                    </a:lnTo>
                    <a:lnTo>
                      <a:pt x="190" y="236"/>
                    </a:lnTo>
                    <a:lnTo>
                      <a:pt x="178" y="246"/>
                    </a:lnTo>
                    <a:lnTo>
                      <a:pt x="168" y="252"/>
                    </a:lnTo>
                    <a:lnTo>
                      <a:pt x="156" y="256"/>
                    </a:lnTo>
                    <a:lnTo>
                      <a:pt x="144" y="258"/>
                    </a:lnTo>
                    <a:lnTo>
                      <a:pt x="130" y="258"/>
                    </a:lnTo>
                    <a:lnTo>
                      <a:pt x="118" y="258"/>
                    </a:lnTo>
                    <a:lnTo>
                      <a:pt x="104" y="254"/>
                    </a:lnTo>
                    <a:lnTo>
                      <a:pt x="76" y="246"/>
                    </a:lnTo>
                    <a:lnTo>
                      <a:pt x="52" y="234"/>
                    </a:lnTo>
                    <a:lnTo>
                      <a:pt x="30" y="218"/>
                    </a:lnTo>
                    <a:lnTo>
                      <a:pt x="20" y="210"/>
                    </a:lnTo>
                    <a:lnTo>
                      <a:pt x="12" y="202"/>
                    </a:lnTo>
                    <a:lnTo>
                      <a:pt x="6" y="192"/>
                    </a:lnTo>
                    <a:lnTo>
                      <a:pt x="2" y="184"/>
                    </a:lnTo>
                    <a:lnTo>
                      <a:pt x="0" y="174"/>
                    </a:lnTo>
                    <a:lnTo>
                      <a:pt x="0" y="162"/>
                    </a:lnTo>
                    <a:lnTo>
                      <a:pt x="2" y="148"/>
                    </a:lnTo>
                    <a:lnTo>
                      <a:pt x="6" y="134"/>
                    </a:lnTo>
                    <a:lnTo>
                      <a:pt x="16" y="104"/>
                    </a:lnTo>
                    <a:lnTo>
                      <a:pt x="30" y="72"/>
                    </a:lnTo>
                    <a:lnTo>
                      <a:pt x="44" y="44"/>
                    </a:lnTo>
                    <a:lnTo>
                      <a:pt x="58" y="22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91" name="Freeform 465"/>
              <p:cNvSpPr>
                <a:spLocks/>
              </p:cNvSpPr>
              <p:nvPr/>
            </p:nvSpPr>
            <p:spPr bwMode="auto">
              <a:xfrm>
                <a:off x="2298" y="3788"/>
                <a:ext cx="202" cy="258"/>
              </a:xfrm>
              <a:custGeom>
                <a:avLst/>
                <a:gdLst>
                  <a:gd name="T0" fmla="*/ 72 w 202"/>
                  <a:gd name="T1" fmla="*/ 0 h 258"/>
                  <a:gd name="T2" fmla="*/ 72 w 202"/>
                  <a:gd name="T3" fmla="*/ 0 h 258"/>
                  <a:gd name="T4" fmla="*/ 86 w 202"/>
                  <a:gd name="T5" fmla="*/ 12 h 258"/>
                  <a:gd name="T6" fmla="*/ 122 w 202"/>
                  <a:gd name="T7" fmla="*/ 44 h 258"/>
                  <a:gd name="T8" fmla="*/ 140 w 202"/>
                  <a:gd name="T9" fmla="*/ 64 h 258"/>
                  <a:gd name="T10" fmla="*/ 160 w 202"/>
                  <a:gd name="T11" fmla="*/ 86 h 258"/>
                  <a:gd name="T12" fmla="*/ 174 w 202"/>
                  <a:gd name="T13" fmla="*/ 108 h 258"/>
                  <a:gd name="T14" fmla="*/ 180 w 202"/>
                  <a:gd name="T15" fmla="*/ 120 h 258"/>
                  <a:gd name="T16" fmla="*/ 184 w 202"/>
                  <a:gd name="T17" fmla="*/ 130 h 258"/>
                  <a:gd name="T18" fmla="*/ 184 w 202"/>
                  <a:gd name="T19" fmla="*/ 130 h 258"/>
                  <a:gd name="T20" fmla="*/ 196 w 202"/>
                  <a:gd name="T21" fmla="*/ 168 h 258"/>
                  <a:gd name="T22" fmla="*/ 200 w 202"/>
                  <a:gd name="T23" fmla="*/ 184 h 258"/>
                  <a:gd name="T24" fmla="*/ 202 w 202"/>
                  <a:gd name="T25" fmla="*/ 200 h 258"/>
                  <a:gd name="T26" fmla="*/ 202 w 202"/>
                  <a:gd name="T27" fmla="*/ 214 h 258"/>
                  <a:gd name="T28" fmla="*/ 198 w 202"/>
                  <a:gd name="T29" fmla="*/ 226 h 258"/>
                  <a:gd name="T30" fmla="*/ 190 w 202"/>
                  <a:gd name="T31" fmla="*/ 236 h 258"/>
                  <a:gd name="T32" fmla="*/ 178 w 202"/>
                  <a:gd name="T33" fmla="*/ 246 h 258"/>
                  <a:gd name="T34" fmla="*/ 178 w 202"/>
                  <a:gd name="T35" fmla="*/ 246 h 258"/>
                  <a:gd name="T36" fmla="*/ 168 w 202"/>
                  <a:gd name="T37" fmla="*/ 252 h 258"/>
                  <a:gd name="T38" fmla="*/ 156 w 202"/>
                  <a:gd name="T39" fmla="*/ 256 h 258"/>
                  <a:gd name="T40" fmla="*/ 144 w 202"/>
                  <a:gd name="T41" fmla="*/ 258 h 258"/>
                  <a:gd name="T42" fmla="*/ 130 w 202"/>
                  <a:gd name="T43" fmla="*/ 258 h 258"/>
                  <a:gd name="T44" fmla="*/ 118 w 202"/>
                  <a:gd name="T45" fmla="*/ 258 h 258"/>
                  <a:gd name="T46" fmla="*/ 104 w 202"/>
                  <a:gd name="T47" fmla="*/ 254 h 258"/>
                  <a:gd name="T48" fmla="*/ 76 w 202"/>
                  <a:gd name="T49" fmla="*/ 246 h 258"/>
                  <a:gd name="T50" fmla="*/ 52 w 202"/>
                  <a:gd name="T51" fmla="*/ 234 h 258"/>
                  <a:gd name="T52" fmla="*/ 30 w 202"/>
                  <a:gd name="T53" fmla="*/ 218 h 258"/>
                  <a:gd name="T54" fmla="*/ 20 w 202"/>
                  <a:gd name="T55" fmla="*/ 210 h 258"/>
                  <a:gd name="T56" fmla="*/ 12 w 202"/>
                  <a:gd name="T57" fmla="*/ 202 h 258"/>
                  <a:gd name="T58" fmla="*/ 6 w 202"/>
                  <a:gd name="T59" fmla="*/ 192 h 258"/>
                  <a:gd name="T60" fmla="*/ 2 w 202"/>
                  <a:gd name="T61" fmla="*/ 184 h 258"/>
                  <a:gd name="T62" fmla="*/ 2 w 202"/>
                  <a:gd name="T63" fmla="*/ 184 h 258"/>
                  <a:gd name="T64" fmla="*/ 0 w 202"/>
                  <a:gd name="T65" fmla="*/ 174 h 258"/>
                  <a:gd name="T66" fmla="*/ 0 w 202"/>
                  <a:gd name="T67" fmla="*/ 162 h 258"/>
                  <a:gd name="T68" fmla="*/ 2 w 202"/>
                  <a:gd name="T69" fmla="*/ 148 h 258"/>
                  <a:gd name="T70" fmla="*/ 6 w 202"/>
                  <a:gd name="T71" fmla="*/ 134 h 258"/>
                  <a:gd name="T72" fmla="*/ 16 w 202"/>
                  <a:gd name="T73" fmla="*/ 104 h 258"/>
                  <a:gd name="T74" fmla="*/ 30 w 202"/>
                  <a:gd name="T75" fmla="*/ 72 h 258"/>
                  <a:gd name="T76" fmla="*/ 44 w 202"/>
                  <a:gd name="T77" fmla="*/ 44 h 258"/>
                  <a:gd name="T78" fmla="*/ 58 w 202"/>
                  <a:gd name="T79" fmla="*/ 22 h 258"/>
                  <a:gd name="T80" fmla="*/ 72 w 202"/>
                  <a:gd name="T81" fmla="*/ 0 h 2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2"/>
                  <a:gd name="T124" fmla="*/ 0 h 258"/>
                  <a:gd name="T125" fmla="*/ 202 w 202"/>
                  <a:gd name="T126" fmla="*/ 258 h 2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2" h="258">
                    <a:moveTo>
                      <a:pt x="72" y="0"/>
                    </a:moveTo>
                    <a:lnTo>
                      <a:pt x="72" y="0"/>
                    </a:lnTo>
                    <a:lnTo>
                      <a:pt x="86" y="12"/>
                    </a:lnTo>
                    <a:lnTo>
                      <a:pt x="122" y="44"/>
                    </a:lnTo>
                    <a:lnTo>
                      <a:pt x="140" y="64"/>
                    </a:lnTo>
                    <a:lnTo>
                      <a:pt x="160" y="86"/>
                    </a:lnTo>
                    <a:lnTo>
                      <a:pt x="174" y="108"/>
                    </a:lnTo>
                    <a:lnTo>
                      <a:pt x="180" y="120"/>
                    </a:lnTo>
                    <a:lnTo>
                      <a:pt x="184" y="130"/>
                    </a:lnTo>
                    <a:lnTo>
                      <a:pt x="196" y="168"/>
                    </a:lnTo>
                    <a:lnTo>
                      <a:pt x="200" y="184"/>
                    </a:lnTo>
                    <a:lnTo>
                      <a:pt x="202" y="200"/>
                    </a:lnTo>
                    <a:lnTo>
                      <a:pt x="202" y="214"/>
                    </a:lnTo>
                    <a:lnTo>
                      <a:pt x="198" y="226"/>
                    </a:lnTo>
                    <a:lnTo>
                      <a:pt x="190" y="236"/>
                    </a:lnTo>
                    <a:lnTo>
                      <a:pt x="178" y="246"/>
                    </a:lnTo>
                    <a:lnTo>
                      <a:pt x="168" y="252"/>
                    </a:lnTo>
                    <a:lnTo>
                      <a:pt x="156" y="256"/>
                    </a:lnTo>
                    <a:lnTo>
                      <a:pt x="144" y="258"/>
                    </a:lnTo>
                    <a:lnTo>
                      <a:pt x="130" y="258"/>
                    </a:lnTo>
                    <a:lnTo>
                      <a:pt x="118" y="258"/>
                    </a:lnTo>
                    <a:lnTo>
                      <a:pt x="104" y="254"/>
                    </a:lnTo>
                    <a:lnTo>
                      <a:pt x="76" y="246"/>
                    </a:lnTo>
                    <a:lnTo>
                      <a:pt x="52" y="234"/>
                    </a:lnTo>
                    <a:lnTo>
                      <a:pt x="30" y="218"/>
                    </a:lnTo>
                    <a:lnTo>
                      <a:pt x="20" y="210"/>
                    </a:lnTo>
                    <a:lnTo>
                      <a:pt x="12" y="202"/>
                    </a:lnTo>
                    <a:lnTo>
                      <a:pt x="6" y="192"/>
                    </a:lnTo>
                    <a:lnTo>
                      <a:pt x="2" y="184"/>
                    </a:lnTo>
                    <a:lnTo>
                      <a:pt x="0" y="174"/>
                    </a:lnTo>
                    <a:lnTo>
                      <a:pt x="0" y="162"/>
                    </a:lnTo>
                    <a:lnTo>
                      <a:pt x="2" y="148"/>
                    </a:lnTo>
                    <a:lnTo>
                      <a:pt x="6" y="134"/>
                    </a:lnTo>
                    <a:lnTo>
                      <a:pt x="16" y="104"/>
                    </a:lnTo>
                    <a:lnTo>
                      <a:pt x="30" y="72"/>
                    </a:lnTo>
                    <a:lnTo>
                      <a:pt x="44" y="44"/>
                    </a:lnTo>
                    <a:lnTo>
                      <a:pt x="58" y="22"/>
                    </a:lnTo>
                    <a:lnTo>
                      <a:pt x="7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92" name="Freeform 466"/>
              <p:cNvSpPr>
                <a:spLocks/>
              </p:cNvSpPr>
              <p:nvPr/>
            </p:nvSpPr>
            <p:spPr bwMode="auto">
              <a:xfrm>
                <a:off x="1942" y="3024"/>
                <a:ext cx="284" cy="380"/>
              </a:xfrm>
              <a:custGeom>
                <a:avLst/>
                <a:gdLst>
                  <a:gd name="T0" fmla="*/ 10 w 284"/>
                  <a:gd name="T1" fmla="*/ 66 h 380"/>
                  <a:gd name="T2" fmla="*/ 20 w 284"/>
                  <a:gd name="T3" fmla="*/ 48 h 380"/>
                  <a:gd name="T4" fmla="*/ 42 w 284"/>
                  <a:gd name="T5" fmla="*/ 26 h 380"/>
                  <a:gd name="T6" fmla="*/ 82 w 284"/>
                  <a:gd name="T7" fmla="*/ 8 h 380"/>
                  <a:gd name="T8" fmla="*/ 110 w 284"/>
                  <a:gd name="T9" fmla="*/ 2 h 380"/>
                  <a:gd name="T10" fmla="*/ 130 w 284"/>
                  <a:gd name="T11" fmla="*/ 0 h 380"/>
                  <a:gd name="T12" fmla="*/ 174 w 284"/>
                  <a:gd name="T13" fmla="*/ 2 h 380"/>
                  <a:gd name="T14" fmla="*/ 214 w 284"/>
                  <a:gd name="T15" fmla="*/ 12 h 380"/>
                  <a:gd name="T16" fmla="*/ 248 w 284"/>
                  <a:gd name="T17" fmla="*/ 36 h 380"/>
                  <a:gd name="T18" fmla="*/ 262 w 284"/>
                  <a:gd name="T19" fmla="*/ 54 h 380"/>
                  <a:gd name="T20" fmla="*/ 272 w 284"/>
                  <a:gd name="T21" fmla="*/ 76 h 380"/>
                  <a:gd name="T22" fmla="*/ 282 w 284"/>
                  <a:gd name="T23" fmla="*/ 104 h 380"/>
                  <a:gd name="T24" fmla="*/ 284 w 284"/>
                  <a:gd name="T25" fmla="*/ 134 h 380"/>
                  <a:gd name="T26" fmla="*/ 282 w 284"/>
                  <a:gd name="T27" fmla="*/ 164 h 380"/>
                  <a:gd name="T28" fmla="*/ 276 w 284"/>
                  <a:gd name="T29" fmla="*/ 174 h 380"/>
                  <a:gd name="T30" fmla="*/ 268 w 284"/>
                  <a:gd name="T31" fmla="*/ 194 h 380"/>
                  <a:gd name="T32" fmla="*/ 272 w 284"/>
                  <a:gd name="T33" fmla="*/ 208 h 380"/>
                  <a:gd name="T34" fmla="*/ 276 w 284"/>
                  <a:gd name="T35" fmla="*/ 230 h 380"/>
                  <a:gd name="T36" fmla="*/ 272 w 284"/>
                  <a:gd name="T37" fmla="*/ 256 h 380"/>
                  <a:gd name="T38" fmla="*/ 264 w 284"/>
                  <a:gd name="T39" fmla="*/ 272 h 380"/>
                  <a:gd name="T40" fmla="*/ 246 w 284"/>
                  <a:gd name="T41" fmla="*/ 332 h 380"/>
                  <a:gd name="T42" fmla="*/ 238 w 284"/>
                  <a:gd name="T43" fmla="*/ 362 h 380"/>
                  <a:gd name="T44" fmla="*/ 234 w 284"/>
                  <a:gd name="T45" fmla="*/ 370 h 380"/>
                  <a:gd name="T46" fmla="*/ 220 w 284"/>
                  <a:gd name="T47" fmla="*/ 378 h 380"/>
                  <a:gd name="T48" fmla="*/ 192 w 284"/>
                  <a:gd name="T49" fmla="*/ 380 h 380"/>
                  <a:gd name="T50" fmla="*/ 172 w 284"/>
                  <a:gd name="T51" fmla="*/ 378 h 380"/>
                  <a:gd name="T52" fmla="*/ 144 w 284"/>
                  <a:gd name="T53" fmla="*/ 370 h 380"/>
                  <a:gd name="T54" fmla="*/ 114 w 284"/>
                  <a:gd name="T55" fmla="*/ 354 h 380"/>
                  <a:gd name="T56" fmla="*/ 84 w 284"/>
                  <a:gd name="T57" fmla="*/ 332 h 380"/>
                  <a:gd name="T58" fmla="*/ 56 w 284"/>
                  <a:gd name="T59" fmla="*/ 302 h 380"/>
                  <a:gd name="T60" fmla="*/ 46 w 284"/>
                  <a:gd name="T61" fmla="*/ 282 h 380"/>
                  <a:gd name="T62" fmla="*/ 30 w 284"/>
                  <a:gd name="T63" fmla="*/ 238 h 380"/>
                  <a:gd name="T64" fmla="*/ 20 w 284"/>
                  <a:gd name="T65" fmla="*/ 180 h 380"/>
                  <a:gd name="T66" fmla="*/ 20 w 284"/>
                  <a:gd name="T67" fmla="*/ 164 h 380"/>
                  <a:gd name="T68" fmla="*/ 10 w 284"/>
                  <a:gd name="T69" fmla="*/ 152 h 380"/>
                  <a:gd name="T70" fmla="*/ 2 w 284"/>
                  <a:gd name="T71" fmla="*/ 128 h 380"/>
                  <a:gd name="T72" fmla="*/ 2 w 284"/>
                  <a:gd name="T73" fmla="*/ 90 h 3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4"/>
                  <a:gd name="T112" fmla="*/ 0 h 380"/>
                  <a:gd name="T113" fmla="*/ 284 w 284"/>
                  <a:gd name="T114" fmla="*/ 380 h 3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4" h="380">
                    <a:moveTo>
                      <a:pt x="10" y="66"/>
                    </a:moveTo>
                    <a:lnTo>
                      <a:pt x="10" y="66"/>
                    </a:lnTo>
                    <a:lnTo>
                      <a:pt x="14" y="58"/>
                    </a:lnTo>
                    <a:lnTo>
                      <a:pt x="20" y="48"/>
                    </a:lnTo>
                    <a:lnTo>
                      <a:pt x="30" y="38"/>
                    </a:lnTo>
                    <a:lnTo>
                      <a:pt x="42" y="26"/>
                    </a:lnTo>
                    <a:lnTo>
                      <a:pt x="60" y="16"/>
                    </a:lnTo>
                    <a:lnTo>
                      <a:pt x="82" y="8"/>
                    </a:lnTo>
                    <a:lnTo>
                      <a:pt x="96" y="4"/>
                    </a:lnTo>
                    <a:lnTo>
                      <a:pt x="110" y="2"/>
                    </a:lnTo>
                    <a:lnTo>
                      <a:pt x="130" y="0"/>
                    </a:lnTo>
                    <a:lnTo>
                      <a:pt x="152" y="0"/>
                    </a:lnTo>
                    <a:lnTo>
                      <a:pt x="174" y="2"/>
                    </a:lnTo>
                    <a:lnTo>
                      <a:pt x="194" y="6"/>
                    </a:lnTo>
                    <a:lnTo>
                      <a:pt x="214" y="12"/>
                    </a:lnTo>
                    <a:lnTo>
                      <a:pt x="232" y="22"/>
                    </a:lnTo>
                    <a:lnTo>
                      <a:pt x="248" y="36"/>
                    </a:lnTo>
                    <a:lnTo>
                      <a:pt x="256" y="44"/>
                    </a:lnTo>
                    <a:lnTo>
                      <a:pt x="262" y="54"/>
                    </a:lnTo>
                    <a:lnTo>
                      <a:pt x="272" y="76"/>
                    </a:lnTo>
                    <a:lnTo>
                      <a:pt x="278" y="90"/>
                    </a:lnTo>
                    <a:lnTo>
                      <a:pt x="282" y="104"/>
                    </a:lnTo>
                    <a:lnTo>
                      <a:pt x="284" y="118"/>
                    </a:lnTo>
                    <a:lnTo>
                      <a:pt x="284" y="134"/>
                    </a:lnTo>
                    <a:lnTo>
                      <a:pt x="284" y="148"/>
                    </a:lnTo>
                    <a:lnTo>
                      <a:pt x="282" y="164"/>
                    </a:lnTo>
                    <a:lnTo>
                      <a:pt x="276" y="174"/>
                    </a:lnTo>
                    <a:lnTo>
                      <a:pt x="268" y="194"/>
                    </a:lnTo>
                    <a:lnTo>
                      <a:pt x="270" y="200"/>
                    </a:lnTo>
                    <a:lnTo>
                      <a:pt x="272" y="208"/>
                    </a:lnTo>
                    <a:lnTo>
                      <a:pt x="276" y="218"/>
                    </a:lnTo>
                    <a:lnTo>
                      <a:pt x="276" y="230"/>
                    </a:lnTo>
                    <a:lnTo>
                      <a:pt x="276" y="242"/>
                    </a:lnTo>
                    <a:lnTo>
                      <a:pt x="272" y="256"/>
                    </a:lnTo>
                    <a:lnTo>
                      <a:pt x="264" y="272"/>
                    </a:lnTo>
                    <a:lnTo>
                      <a:pt x="254" y="302"/>
                    </a:lnTo>
                    <a:lnTo>
                      <a:pt x="246" y="332"/>
                    </a:lnTo>
                    <a:lnTo>
                      <a:pt x="238" y="362"/>
                    </a:lnTo>
                    <a:lnTo>
                      <a:pt x="236" y="366"/>
                    </a:lnTo>
                    <a:lnTo>
                      <a:pt x="234" y="370"/>
                    </a:lnTo>
                    <a:lnTo>
                      <a:pt x="228" y="374"/>
                    </a:lnTo>
                    <a:lnTo>
                      <a:pt x="220" y="378"/>
                    </a:lnTo>
                    <a:lnTo>
                      <a:pt x="208" y="380"/>
                    </a:lnTo>
                    <a:lnTo>
                      <a:pt x="192" y="380"/>
                    </a:lnTo>
                    <a:lnTo>
                      <a:pt x="172" y="378"/>
                    </a:lnTo>
                    <a:lnTo>
                      <a:pt x="160" y="376"/>
                    </a:lnTo>
                    <a:lnTo>
                      <a:pt x="144" y="370"/>
                    </a:lnTo>
                    <a:lnTo>
                      <a:pt x="130" y="364"/>
                    </a:lnTo>
                    <a:lnTo>
                      <a:pt x="114" y="354"/>
                    </a:lnTo>
                    <a:lnTo>
                      <a:pt x="100" y="344"/>
                    </a:lnTo>
                    <a:lnTo>
                      <a:pt x="84" y="332"/>
                    </a:lnTo>
                    <a:lnTo>
                      <a:pt x="70" y="318"/>
                    </a:lnTo>
                    <a:lnTo>
                      <a:pt x="56" y="302"/>
                    </a:lnTo>
                    <a:lnTo>
                      <a:pt x="46" y="282"/>
                    </a:lnTo>
                    <a:lnTo>
                      <a:pt x="36" y="260"/>
                    </a:lnTo>
                    <a:lnTo>
                      <a:pt x="30" y="238"/>
                    </a:lnTo>
                    <a:lnTo>
                      <a:pt x="26" y="216"/>
                    </a:lnTo>
                    <a:lnTo>
                      <a:pt x="20" y="180"/>
                    </a:lnTo>
                    <a:lnTo>
                      <a:pt x="20" y="164"/>
                    </a:lnTo>
                    <a:lnTo>
                      <a:pt x="14" y="160"/>
                    </a:lnTo>
                    <a:lnTo>
                      <a:pt x="10" y="152"/>
                    </a:lnTo>
                    <a:lnTo>
                      <a:pt x="4" y="142"/>
                    </a:lnTo>
                    <a:lnTo>
                      <a:pt x="2" y="128"/>
                    </a:lnTo>
                    <a:lnTo>
                      <a:pt x="0" y="110"/>
                    </a:lnTo>
                    <a:lnTo>
                      <a:pt x="2" y="90"/>
                    </a:lnTo>
                    <a:lnTo>
                      <a:pt x="10" y="66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93" name="Freeform 467"/>
              <p:cNvSpPr>
                <a:spLocks/>
              </p:cNvSpPr>
              <p:nvPr/>
            </p:nvSpPr>
            <p:spPr bwMode="auto">
              <a:xfrm>
                <a:off x="1942" y="3024"/>
                <a:ext cx="284" cy="380"/>
              </a:xfrm>
              <a:custGeom>
                <a:avLst/>
                <a:gdLst>
                  <a:gd name="T0" fmla="*/ 10 w 284"/>
                  <a:gd name="T1" fmla="*/ 66 h 380"/>
                  <a:gd name="T2" fmla="*/ 20 w 284"/>
                  <a:gd name="T3" fmla="*/ 48 h 380"/>
                  <a:gd name="T4" fmla="*/ 42 w 284"/>
                  <a:gd name="T5" fmla="*/ 26 h 380"/>
                  <a:gd name="T6" fmla="*/ 82 w 284"/>
                  <a:gd name="T7" fmla="*/ 8 h 380"/>
                  <a:gd name="T8" fmla="*/ 110 w 284"/>
                  <a:gd name="T9" fmla="*/ 2 h 380"/>
                  <a:gd name="T10" fmla="*/ 130 w 284"/>
                  <a:gd name="T11" fmla="*/ 0 h 380"/>
                  <a:gd name="T12" fmla="*/ 174 w 284"/>
                  <a:gd name="T13" fmla="*/ 2 h 380"/>
                  <a:gd name="T14" fmla="*/ 214 w 284"/>
                  <a:gd name="T15" fmla="*/ 12 h 380"/>
                  <a:gd name="T16" fmla="*/ 248 w 284"/>
                  <a:gd name="T17" fmla="*/ 36 h 380"/>
                  <a:gd name="T18" fmla="*/ 262 w 284"/>
                  <a:gd name="T19" fmla="*/ 54 h 380"/>
                  <a:gd name="T20" fmla="*/ 272 w 284"/>
                  <a:gd name="T21" fmla="*/ 76 h 380"/>
                  <a:gd name="T22" fmla="*/ 282 w 284"/>
                  <a:gd name="T23" fmla="*/ 104 h 380"/>
                  <a:gd name="T24" fmla="*/ 284 w 284"/>
                  <a:gd name="T25" fmla="*/ 134 h 380"/>
                  <a:gd name="T26" fmla="*/ 282 w 284"/>
                  <a:gd name="T27" fmla="*/ 164 h 380"/>
                  <a:gd name="T28" fmla="*/ 276 w 284"/>
                  <a:gd name="T29" fmla="*/ 174 h 380"/>
                  <a:gd name="T30" fmla="*/ 268 w 284"/>
                  <a:gd name="T31" fmla="*/ 194 h 380"/>
                  <a:gd name="T32" fmla="*/ 272 w 284"/>
                  <a:gd name="T33" fmla="*/ 208 h 380"/>
                  <a:gd name="T34" fmla="*/ 276 w 284"/>
                  <a:gd name="T35" fmla="*/ 230 h 380"/>
                  <a:gd name="T36" fmla="*/ 272 w 284"/>
                  <a:gd name="T37" fmla="*/ 256 h 380"/>
                  <a:gd name="T38" fmla="*/ 264 w 284"/>
                  <a:gd name="T39" fmla="*/ 272 h 380"/>
                  <a:gd name="T40" fmla="*/ 246 w 284"/>
                  <a:gd name="T41" fmla="*/ 332 h 380"/>
                  <a:gd name="T42" fmla="*/ 238 w 284"/>
                  <a:gd name="T43" fmla="*/ 362 h 380"/>
                  <a:gd name="T44" fmla="*/ 234 w 284"/>
                  <a:gd name="T45" fmla="*/ 370 h 380"/>
                  <a:gd name="T46" fmla="*/ 220 w 284"/>
                  <a:gd name="T47" fmla="*/ 378 h 380"/>
                  <a:gd name="T48" fmla="*/ 192 w 284"/>
                  <a:gd name="T49" fmla="*/ 380 h 380"/>
                  <a:gd name="T50" fmla="*/ 172 w 284"/>
                  <a:gd name="T51" fmla="*/ 378 h 380"/>
                  <a:gd name="T52" fmla="*/ 144 w 284"/>
                  <a:gd name="T53" fmla="*/ 370 h 380"/>
                  <a:gd name="T54" fmla="*/ 114 w 284"/>
                  <a:gd name="T55" fmla="*/ 354 h 380"/>
                  <a:gd name="T56" fmla="*/ 84 w 284"/>
                  <a:gd name="T57" fmla="*/ 332 h 380"/>
                  <a:gd name="T58" fmla="*/ 56 w 284"/>
                  <a:gd name="T59" fmla="*/ 302 h 380"/>
                  <a:gd name="T60" fmla="*/ 46 w 284"/>
                  <a:gd name="T61" fmla="*/ 282 h 380"/>
                  <a:gd name="T62" fmla="*/ 30 w 284"/>
                  <a:gd name="T63" fmla="*/ 238 h 380"/>
                  <a:gd name="T64" fmla="*/ 20 w 284"/>
                  <a:gd name="T65" fmla="*/ 180 h 380"/>
                  <a:gd name="T66" fmla="*/ 20 w 284"/>
                  <a:gd name="T67" fmla="*/ 164 h 380"/>
                  <a:gd name="T68" fmla="*/ 10 w 284"/>
                  <a:gd name="T69" fmla="*/ 152 h 380"/>
                  <a:gd name="T70" fmla="*/ 2 w 284"/>
                  <a:gd name="T71" fmla="*/ 128 h 380"/>
                  <a:gd name="T72" fmla="*/ 2 w 284"/>
                  <a:gd name="T73" fmla="*/ 90 h 3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4"/>
                  <a:gd name="T112" fmla="*/ 0 h 380"/>
                  <a:gd name="T113" fmla="*/ 284 w 284"/>
                  <a:gd name="T114" fmla="*/ 380 h 3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4" h="380">
                    <a:moveTo>
                      <a:pt x="10" y="66"/>
                    </a:moveTo>
                    <a:lnTo>
                      <a:pt x="10" y="66"/>
                    </a:lnTo>
                    <a:lnTo>
                      <a:pt x="14" y="58"/>
                    </a:lnTo>
                    <a:lnTo>
                      <a:pt x="20" y="48"/>
                    </a:lnTo>
                    <a:lnTo>
                      <a:pt x="30" y="38"/>
                    </a:lnTo>
                    <a:lnTo>
                      <a:pt x="42" y="26"/>
                    </a:lnTo>
                    <a:lnTo>
                      <a:pt x="60" y="16"/>
                    </a:lnTo>
                    <a:lnTo>
                      <a:pt x="82" y="8"/>
                    </a:lnTo>
                    <a:lnTo>
                      <a:pt x="96" y="4"/>
                    </a:lnTo>
                    <a:lnTo>
                      <a:pt x="110" y="2"/>
                    </a:lnTo>
                    <a:lnTo>
                      <a:pt x="130" y="0"/>
                    </a:lnTo>
                    <a:lnTo>
                      <a:pt x="152" y="0"/>
                    </a:lnTo>
                    <a:lnTo>
                      <a:pt x="174" y="2"/>
                    </a:lnTo>
                    <a:lnTo>
                      <a:pt x="194" y="6"/>
                    </a:lnTo>
                    <a:lnTo>
                      <a:pt x="214" y="12"/>
                    </a:lnTo>
                    <a:lnTo>
                      <a:pt x="232" y="22"/>
                    </a:lnTo>
                    <a:lnTo>
                      <a:pt x="248" y="36"/>
                    </a:lnTo>
                    <a:lnTo>
                      <a:pt x="256" y="44"/>
                    </a:lnTo>
                    <a:lnTo>
                      <a:pt x="262" y="54"/>
                    </a:lnTo>
                    <a:lnTo>
                      <a:pt x="272" y="76"/>
                    </a:lnTo>
                    <a:lnTo>
                      <a:pt x="278" y="90"/>
                    </a:lnTo>
                    <a:lnTo>
                      <a:pt x="282" y="104"/>
                    </a:lnTo>
                    <a:lnTo>
                      <a:pt x="284" y="118"/>
                    </a:lnTo>
                    <a:lnTo>
                      <a:pt x="284" y="134"/>
                    </a:lnTo>
                    <a:lnTo>
                      <a:pt x="284" y="148"/>
                    </a:lnTo>
                    <a:lnTo>
                      <a:pt x="282" y="164"/>
                    </a:lnTo>
                    <a:lnTo>
                      <a:pt x="276" y="174"/>
                    </a:lnTo>
                    <a:lnTo>
                      <a:pt x="268" y="194"/>
                    </a:lnTo>
                    <a:lnTo>
                      <a:pt x="270" y="200"/>
                    </a:lnTo>
                    <a:lnTo>
                      <a:pt x="272" y="208"/>
                    </a:lnTo>
                    <a:lnTo>
                      <a:pt x="276" y="218"/>
                    </a:lnTo>
                    <a:lnTo>
                      <a:pt x="276" y="230"/>
                    </a:lnTo>
                    <a:lnTo>
                      <a:pt x="276" y="242"/>
                    </a:lnTo>
                    <a:lnTo>
                      <a:pt x="272" y="256"/>
                    </a:lnTo>
                    <a:lnTo>
                      <a:pt x="264" y="272"/>
                    </a:lnTo>
                    <a:lnTo>
                      <a:pt x="254" y="302"/>
                    </a:lnTo>
                    <a:lnTo>
                      <a:pt x="246" y="332"/>
                    </a:lnTo>
                    <a:lnTo>
                      <a:pt x="238" y="362"/>
                    </a:lnTo>
                    <a:lnTo>
                      <a:pt x="236" y="366"/>
                    </a:lnTo>
                    <a:lnTo>
                      <a:pt x="234" y="370"/>
                    </a:lnTo>
                    <a:lnTo>
                      <a:pt x="228" y="374"/>
                    </a:lnTo>
                    <a:lnTo>
                      <a:pt x="220" y="378"/>
                    </a:lnTo>
                    <a:lnTo>
                      <a:pt x="208" y="380"/>
                    </a:lnTo>
                    <a:lnTo>
                      <a:pt x="192" y="380"/>
                    </a:lnTo>
                    <a:lnTo>
                      <a:pt x="172" y="378"/>
                    </a:lnTo>
                    <a:lnTo>
                      <a:pt x="160" y="376"/>
                    </a:lnTo>
                    <a:lnTo>
                      <a:pt x="144" y="370"/>
                    </a:lnTo>
                    <a:lnTo>
                      <a:pt x="130" y="364"/>
                    </a:lnTo>
                    <a:lnTo>
                      <a:pt x="114" y="354"/>
                    </a:lnTo>
                    <a:lnTo>
                      <a:pt x="100" y="344"/>
                    </a:lnTo>
                    <a:lnTo>
                      <a:pt x="84" y="332"/>
                    </a:lnTo>
                    <a:lnTo>
                      <a:pt x="70" y="318"/>
                    </a:lnTo>
                    <a:lnTo>
                      <a:pt x="56" y="302"/>
                    </a:lnTo>
                    <a:lnTo>
                      <a:pt x="46" y="282"/>
                    </a:lnTo>
                    <a:lnTo>
                      <a:pt x="36" y="260"/>
                    </a:lnTo>
                    <a:lnTo>
                      <a:pt x="30" y="238"/>
                    </a:lnTo>
                    <a:lnTo>
                      <a:pt x="26" y="216"/>
                    </a:lnTo>
                    <a:lnTo>
                      <a:pt x="20" y="180"/>
                    </a:lnTo>
                    <a:lnTo>
                      <a:pt x="20" y="164"/>
                    </a:lnTo>
                    <a:lnTo>
                      <a:pt x="14" y="160"/>
                    </a:lnTo>
                    <a:lnTo>
                      <a:pt x="10" y="152"/>
                    </a:lnTo>
                    <a:lnTo>
                      <a:pt x="4" y="142"/>
                    </a:lnTo>
                    <a:lnTo>
                      <a:pt x="2" y="128"/>
                    </a:lnTo>
                    <a:lnTo>
                      <a:pt x="0" y="110"/>
                    </a:lnTo>
                    <a:lnTo>
                      <a:pt x="2" y="90"/>
                    </a:lnTo>
                    <a:lnTo>
                      <a:pt x="10" y="6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94" name="Freeform 468"/>
              <p:cNvSpPr>
                <a:spLocks/>
              </p:cNvSpPr>
              <p:nvPr/>
            </p:nvSpPr>
            <p:spPr bwMode="auto">
              <a:xfrm>
                <a:off x="1910" y="3156"/>
                <a:ext cx="232" cy="488"/>
              </a:xfrm>
              <a:custGeom>
                <a:avLst/>
                <a:gdLst>
                  <a:gd name="T0" fmla="*/ 38 w 232"/>
                  <a:gd name="T1" fmla="*/ 0 h 488"/>
                  <a:gd name="T2" fmla="*/ 38 w 232"/>
                  <a:gd name="T3" fmla="*/ 0 h 488"/>
                  <a:gd name="T4" fmla="*/ 38 w 232"/>
                  <a:gd name="T5" fmla="*/ 30 h 488"/>
                  <a:gd name="T6" fmla="*/ 40 w 232"/>
                  <a:gd name="T7" fmla="*/ 62 h 488"/>
                  <a:gd name="T8" fmla="*/ 40 w 232"/>
                  <a:gd name="T9" fmla="*/ 102 h 488"/>
                  <a:gd name="T10" fmla="*/ 36 w 232"/>
                  <a:gd name="T11" fmla="*/ 148 h 488"/>
                  <a:gd name="T12" fmla="*/ 32 w 232"/>
                  <a:gd name="T13" fmla="*/ 194 h 488"/>
                  <a:gd name="T14" fmla="*/ 24 w 232"/>
                  <a:gd name="T15" fmla="*/ 240 h 488"/>
                  <a:gd name="T16" fmla="*/ 18 w 232"/>
                  <a:gd name="T17" fmla="*/ 260 h 488"/>
                  <a:gd name="T18" fmla="*/ 10 w 232"/>
                  <a:gd name="T19" fmla="*/ 280 h 488"/>
                  <a:gd name="T20" fmla="*/ 10 w 232"/>
                  <a:gd name="T21" fmla="*/ 280 h 488"/>
                  <a:gd name="T22" fmla="*/ 12 w 232"/>
                  <a:gd name="T23" fmla="*/ 288 h 488"/>
                  <a:gd name="T24" fmla="*/ 12 w 232"/>
                  <a:gd name="T25" fmla="*/ 306 h 488"/>
                  <a:gd name="T26" fmla="*/ 12 w 232"/>
                  <a:gd name="T27" fmla="*/ 316 h 488"/>
                  <a:gd name="T28" fmla="*/ 10 w 232"/>
                  <a:gd name="T29" fmla="*/ 328 h 488"/>
                  <a:gd name="T30" fmla="*/ 6 w 232"/>
                  <a:gd name="T31" fmla="*/ 336 h 488"/>
                  <a:gd name="T32" fmla="*/ 0 w 232"/>
                  <a:gd name="T33" fmla="*/ 344 h 488"/>
                  <a:gd name="T34" fmla="*/ 0 w 232"/>
                  <a:gd name="T35" fmla="*/ 344 h 488"/>
                  <a:gd name="T36" fmla="*/ 8 w 232"/>
                  <a:gd name="T37" fmla="*/ 358 h 488"/>
                  <a:gd name="T38" fmla="*/ 30 w 232"/>
                  <a:gd name="T39" fmla="*/ 390 h 488"/>
                  <a:gd name="T40" fmla="*/ 44 w 232"/>
                  <a:gd name="T41" fmla="*/ 410 h 488"/>
                  <a:gd name="T42" fmla="*/ 60 w 232"/>
                  <a:gd name="T43" fmla="*/ 430 h 488"/>
                  <a:gd name="T44" fmla="*/ 76 w 232"/>
                  <a:gd name="T45" fmla="*/ 448 h 488"/>
                  <a:gd name="T46" fmla="*/ 94 w 232"/>
                  <a:gd name="T47" fmla="*/ 466 h 488"/>
                  <a:gd name="T48" fmla="*/ 112 w 232"/>
                  <a:gd name="T49" fmla="*/ 478 h 488"/>
                  <a:gd name="T50" fmla="*/ 122 w 232"/>
                  <a:gd name="T51" fmla="*/ 484 h 488"/>
                  <a:gd name="T52" fmla="*/ 130 w 232"/>
                  <a:gd name="T53" fmla="*/ 486 h 488"/>
                  <a:gd name="T54" fmla="*/ 138 w 232"/>
                  <a:gd name="T55" fmla="*/ 488 h 488"/>
                  <a:gd name="T56" fmla="*/ 146 w 232"/>
                  <a:gd name="T57" fmla="*/ 488 h 488"/>
                  <a:gd name="T58" fmla="*/ 154 w 232"/>
                  <a:gd name="T59" fmla="*/ 486 h 488"/>
                  <a:gd name="T60" fmla="*/ 162 w 232"/>
                  <a:gd name="T61" fmla="*/ 480 h 488"/>
                  <a:gd name="T62" fmla="*/ 168 w 232"/>
                  <a:gd name="T63" fmla="*/ 474 h 488"/>
                  <a:gd name="T64" fmla="*/ 176 w 232"/>
                  <a:gd name="T65" fmla="*/ 464 h 488"/>
                  <a:gd name="T66" fmla="*/ 180 w 232"/>
                  <a:gd name="T67" fmla="*/ 452 h 488"/>
                  <a:gd name="T68" fmla="*/ 186 w 232"/>
                  <a:gd name="T69" fmla="*/ 438 h 488"/>
                  <a:gd name="T70" fmla="*/ 190 w 232"/>
                  <a:gd name="T71" fmla="*/ 420 h 488"/>
                  <a:gd name="T72" fmla="*/ 194 w 232"/>
                  <a:gd name="T73" fmla="*/ 398 h 488"/>
                  <a:gd name="T74" fmla="*/ 196 w 232"/>
                  <a:gd name="T75" fmla="*/ 374 h 488"/>
                  <a:gd name="T76" fmla="*/ 198 w 232"/>
                  <a:gd name="T77" fmla="*/ 346 h 488"/>
                  <a:gd name="T78" fmla="*/ 198 w 232"/>
                  <a:gd name="T79" fmla="*/ 346 h 488"/>
                  <a:gd name="T80" fmla="*/ 198 w 232"/>
                  <a:gd name="T81" fmla="*/ 342 h 488"/>
                  <a:gd name="T82" fmla="*/ 200 w 232"/>
                  <a:gd name="T83" fmla="*/ 320 h 488"/>
                  <a:gd name="T84" fmla="*/ 200 w 232"/>
                  <a:gd name="T85" fmla="*/ 320 h 488"/>
                  <a:gd name="T86" fmla="*/ 204 w 232"/>
                  <a:gd name="T87" fmla="*/ 270 h 488"/>
                  <a:gd name="T88" fmla="*/ 206 w 232"/>
                  <a:gd name="T89" fmla="*/ 242 h 488"/>
                  <a:gd name="T90" fmla="*/ 208 w 232"/>
                  <a:gd name="T91" fmla="*/ 216 h 488"/>
                  <a:gd name="T92" fmla="*/ 208 w 232"/>
                  <a:gd name="T93" fmla="*/ 216 h 488"/>
                  <a:gd name="T94" fmla="*/ 208 w 232"/>
                  <a:gd name="T95" fmla="*/ 206 h 488"/>
                  <a:gd name="T96" fmla="*/ 210 w 232"/>
                  <a:gd name="T97" fmla="*/ 196 h 488"/>
                  <a:gd name="T98" fmla="*/ 218 w 232"/>
                  <a:gd name="T99" fmla="*/ 178 h 488"/>
                  <a:gd name="T100" fmla="*/ 228 w 232"/>
                  <a:gd name="T101" fmla="*/ 164 h 488"/>
                  <a:gd name="T102" fmla="*/ 232 w 232"/>
                  <a:gd name="T103" fmla="*/ 160 h 488"/>
                  <a:gd name="T104" fmla="*/ 38 w 232"/>
                  <a:gd name="T105" fmla="*/ 0 h 48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2"/>
                  <a:gd name="T160" fmla="*/ 0 h 488"/>
                  <a:gd name="T161" fmla="*/ 232 w 232"/>
                  <a:gd name="T162" fmla="*/ 488 h 488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2" h="488">
                    <a:moveTo>
                      <a:pt x="38" y="0"/>
                    </a:moveTo>
                    <a:lnTo>
                      <a:pt x="38" y="0"/>
                    </a:lnTo>
                    <a:lnTo>
                      <a:pt x="38" y="30"/>
                    </a:lnTo>
                    <a:lnTo>
                      <a:pt x="40" y="62"/>
                    </a:lnTo>
                    <a:lnTo>
                      <a:pt x="40" y="102"/>
                    </a:lnTo>
                    <a:lnTo>
                      <a:pt x="36" y="148"/>
                    </a:lnTo>
                    <a:lnTo>
                      <a:pt x="32" y="194"/>
                    </a:lnTo>
                    <a:lnTo>
                      <a:pt x="24" y="240"/>
                    </a:lnTo>
                    <a:lnTo>
                      <a:pt x="18" y="260"/>
                    </a:lnTo>
                    <a:lnTo>
                      <a:pt x="10" y="280"/>
                    </a:lnTo>
                    <a:lnTo>
                      <a:pt x="12" y="288"/>
                    </a:lnTo>
                    <a:lnTo>
                      <a:pt x="12" y="306"/>
                    </a:lnTo>
                    <a:lnTo>
                      <a:pt x="12" y="316"/>
                    </a:lnTo>
                    <a:lnTo>
                      <a:pt x="10" y="328"/>
                    </a:lnTo>
                    <a:lnTo>
                      <a:pt x="6" y="336"/>
                    </a:lnTo>
                    <a:lnTo>
                      <a:pt x="0" y="344"/>
                    </a:lnTo>
                    <a:lnTo>
                      <a:pt x="8" y="358"/>
                    </a:lnTo>
                    <a:lnTo>
                      <a:pt x="30" y="390"/>
                    </a:lnTo>
                    <a:lnTo>
                      <a:pt x="44" y="410"/>
                    </a:lnTo>
                    <a:lnTo>
                      <a:pt x="60" y="430"/>
                    </a:lnTo>
                    <a:lnTo>
                      <a:pt x="76" y="448"/>
                    </a:lnTo>
                    <a:lnTo>
                      <a:pt x="94" y="466"/>
                    </a:lnTo>
                    <a:lnTo>
                      <a:pt x="112" y="478"/>
                    </a:lnTo>
                    <a:lnTo>
                      <a:pt x="122" y="484"/>
                    </a:lnTo>
                    <a:lnTo>
                      <a:pt x="130" y="486"/>
                    </a:lnTo>
                    <a:lnTo>
                      <a:pt x="138" y="488"/>
                    </a:lnTo>
                    <a:lnTo>
                      <a:pt x="146" y="488"/>
                    </a:lnTo>
                    <a:lnTo>
                      <a:pt x="154" y="486"/>
                    </a:lnTo>
                    <a:lnTo>
                      <a:pt x="162" y="480"/>
                    </a:lnTo>
                    <a:lnTo>
                      <a:pt x="168" y="474"/>
                    </a:lnTo>
                    <a:lnTo>
                      <a:pt x="176" y="464"/>
                    </a:lnTo>
                    <a:lnTo>
                      <a:pt x="180" y="452"/>
                    </a:lnTo>
                    <a:lnTo>
                      <a:pt x="186" y="438"/>
                    </a:lnTo>
                    <a:lnTo>
                      <a:pt x="190" y="420"/>
                    </a:lnTo>
                    <a:lnTo>
                      <a:pt x="194" y="398"/>
                    </a:lnTo>
                    <a:lnTo>
                      <a:pt x="196" y="374"/>
                    </a:lnTo>
                    <a:lnTo>
                      <a:pt x="198" y="346"/>
                    </a:lnTo>
                    <a:lnTo>
                      <a:pt x="198" y="342"/>
                    </a:lnTo>
                    <a:lnTo>
                      <a:pt x="200" y="320"/>
                    </a:lnTo>
                    <a:lnTo>
                      <a:pt x="204" y="270"/>
                    </a:lnTo>
                    <a:lnTo>
                      <a:pt x="206" y="242"/>
                    </a:lnTo>
                    <a:lnTo>
                      <a:pt x="208" y="216"/>
                    </a:lnTo>
                    <a:lnTo>
                      <a:pt x="208" y="206"/>
                    </a:lnTo>
                    <a:lnTo>
                      <a:pt x="210" y="196"/>
                    </a:lnTo>
                    <a:lnTo>
                      <a:pt x="218" y="178"/>
                    </a:lnTo>
                    <a:lnTo>
                      <a:pt x="228" y="164"/>
                    </a:lnTo>
                    <a:lnTo>
                      <a:pt x="232" y="16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95" name="Freeform 469"/>
              <p:cNvSpPr>
                <a:spLocks/>
              </p:cNvSpPr>
              <p:nvPr/>
            </p:nvSpPr>
            <p:spPr bwMode="auto">
              <a:xfrm>
                <a:off x="1862" y="3368"/>
                <a:ext cx="312" cy="526"/>
              </a:xfrm>
              <a:custGeom>
                <a:avLst/>
                <a:gdLst>
                  <a:gd name="T0" fmla="*/ 184 w 312"/>
                  <a:gd name="T1" fmla="*/ 106 h 526"/>
                  <a:gd name="T2" fmla="*/ 184 w 312"/>
                  <a:gd name="T3" fmla="*/ 106 h 526"/>
                  <a:gd name="T4" fmla="*/ 162 w 312"/>
                  <a:gd name="T5" fmla="*/ 94 h 526"/>
                  <a:gd name="T6" fmla="*/ 140 w 312"/>
                  <a:gd name="T7" fmla="*/ 78 h 526"/>
                  <a:gd name="T8" fmla="*/ 120 w 312"/>
                  <a:gd name="T9" fmla="*/ 60 h 526"/>
                  <a:gd name="T10" fmla="*/ 102 w 312"/>
                  <a:gd name="T11" fmla="*/ 42 h 526"/>
                  <a:gd name="T12" fmla="*/ 76 w 312"/>
                  <a:gd name="T13" fmla="*/ 12 h 526"/>
                  <a:gd name="T14" fmla="*/ 66 w 312"/>
                  <a:gd name="T15" fmla="*/ 0 h 526"/>
                  <a:gd name="T16" fmla="*/ 30 w 312"/>
                  <a:gd name="T17" fmla="*/ 34 h 526"/>
                  <a:gd name="T18" fmla="*/ 0 w 312"/>
                  <a:gd name="T19" fmla="*/ 64 h 526"/>
                  <a:gd name="T20" fmla="*/ 0 w 312"/>
                  <a:gd name="T21" fmla="*/ 64 h 526"/>
                  <a:gd name="T22" fmla="*/ 16 w 312"/>
                  <a:gd name="T23" fmla="*/ 84 h 526"/>
                  <a:gd name="T24" fmla="*/ 32 w 312"/>
                  <a:gd name="T25" fmla="*/ 108 h 526"/>
                  <a:gd name="T26" fmla="*/ 50 w 312"/>
                  <a:gd name="T27" fmla="*/ 138 h 526"/>
                  <a:gd name="T28" fmla="*/ 68 w 312"/>
                  <a:gd name="T29" fmla="*/ 172 h 526"/>
                  <a:gd name="T30" fmla="*/ 106 w 312"/>
                  <a:gd name="T31" fmla="*/ 248 h 526"/>
                  <a:gd name="T32" fmla="*/ 142 w 312"/>
                  <a:gd name="T33" fmla="*/ 326 h 526"/>
                  <a:gd name="T34" fmla="*/ 174 w 312"/>
                  <a:gd name="T35" fmla="*/ 402 h 526"/>
                  <a:gd name="T36" fmla="*/ 200 w 312"/>
                  <a:gd name="T37" fmla="*/ 466 h 526"/>
                  <a:gd name="T38" fmla="*/ 224 w 312"/>
                  <a:gd name="T39" fmla="*/ 526 h 526"/>
                  <a:gd name="T40" fmla="*/ 224 w 312"/>
                  <a:gd name="T41" fmla="*/ 526 h 526"/>
                  <a:gd name="T42" fmla="*/ 234 w 312"/>
                  <a:gd name="T43" fmla="*/ 500 h 526"/>
                  <a:gd name="T44" fmla="*/ 242 w 312"/>
                  <a:gd name="T45" fmla="*/ 470 h 526"/>
                  <a:gd name="T46" fmla="*/ 260 w 312"/>
                  <a:gd name="T47" fmla="*/ 406 h 526"/>
                  <a:gd name="T48" fmla="*/ 274 w 312"/>
                  <a:gd name="T49" fmla="*/ 336 h 526"/>
                  <a:gd name="T50" fmla="*/ 288 w 312"/>
                  <a:gd name="T51" fmla="*/ 270 h 526"/>
                  <a:gd name="T52" fmla="*/ 306 w 312"/>
                  <a:gd name="T53" fmla="*/ 160 h 526"/>
                  <a:gd name="T54" fmla="*/ 312 w 312"/>
                  <a:gd name="T55" fmla="*/ 116 h 526"/>
                  <a:gd name="T56" fmla="*/ 296 w 312"/>
                  <a:gd name="T57" fmla="*/ 98 h 526"/>
                  <a:gd name="T58" fmla="*/ 264 w 312"/>
                  <a:gd name="T59" fmla="*/ 54 h 526"/>
                  <a:gd name="T60" fmla="*/ 264 w 312"/>
                  <a:gd name="T61" fmla="*/ 54 h 526"/>
                  <a:gd name="T62" fmla="*/ 252 w 312"/>
                  <a:gd name="T63" fmla="*/ 74 h 526"/>
                  <a:gd name="T64" fmla="*/ 240 w 312"/>
                  <a:gd name="T65" fmla="*/ 88 h 526"/>
                  <a:gd name="T66" fmla="*/ 230 w 312"/>
                  <a:gd name="T67" fmla="*/ 100 h 526"/>
                  <a:gd name="T68" fmla="*/ 220 w 312"/>
                  <a:gd name="T69" fmla="*/ 106 h 526"/>
                  <a:gd name="T70" fmla="*/ 200 w 312"/>
                  <a:gd name="T71" fmla="*/ 248 h 526"/>
                  <a:gd name="T72" fmla="*/ 184 w 312"/>
                  <a:gd name="T73" fmla="*/ 106 h 52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12"/>
                  <a:gd name="T112" fmla="*/ 0 h 526"/>
                  <a:gd name="T113" fmla="*/ 312 w 312"/>
                  <a:gd name="T114" fmla="*/ 526 h 52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12" h="526">
                    <a:moveTo>
                      <a:pt x="184" y="106"/>
                    </a:moveTo>
                    <a:lnTo>
                      <a:pt x="184" y="106"/>
                    </a:lnTo>
                    <a:lnTo>
                      <a:pt x="162" y="94"/>
                    </a:lnTo>
                    <a:lnTo>
                      <a:pt x="140" y="78"/>
                    </a:lnTo>
                    <a:lnTo>
                      <a:pt x="120" y="60"/>
                    </a:lnTo>
                    <a:lnTo>
                      <a:pt x="102" y="42"/>
                    </a:lnTo>
                    <a:lnTo>
                      <a:pt x="76" y="12"/>
                    </a:lnTo>
                    <a:lnTo>
                      <a:pt x="66" y="0"/>
                    </a:lnTo>
                    <a:lnTo>
                      <a:pt x="30" y="34"/>
                    </a:lnTo>
                    <a:lnTo>
                      <a:pt x="0" y="64"/>
                    </a:lnTo>
                    <a:lnTo>
                      <a:pt x="16" y="84"/>
                    </a:lnTo>
                    <a:lnTo>
                      <a:pt x="32" y="108"/>
                    </a:lnTo>
                    <a:lnTo>
                      <a:pt x="50" y="138"/>
                    </a:lnTo>
                    <a:lnTo>
                      <a:pt x="68" y="172"/>
                    </a:lnTo>
                    <a:lnTo>
                      <a:pt x="106" y="248"/>
                    </a:lnTo>
                    <a:lnTo>
                      <a:pt x="142" y="326"/>
                    </a:lnTo>
                    <a:lnTo>
                      <a:pt x="174" y="402"/>
                    </a:lnTo>
                    <a:lnTo>
                      <a:pt x="200" y="466"/>
                    </a:lnTo>
                    <a:lnTo>
                      <a:pt x="224" y="526"/>
                    </a:lnTo>
                    <a:lnTo>
                      <a:pt x="234" y="500"/>
                    </a:lnTo>
                    <a:lnTo>
                      <a:pt x="242" y="470"/>
                    </a:lnTo>
                    <a:lnTo>
                      <a:pt x="260" y="406"/>
                    </a:lnTo>
                    <a:lnTo>
                      <a:pt x="274" y="336"/>
                    </a:lnTo>
                    <a:lnTo>
                      <a:pt x="288" y="270"/>
                    </a:lnTo>
                    <a:lnTo>
                      <a:pt x="306" y="160"/>
                    </a:lnTo>
                    <a:lnTo>
                      <a:pt x="312" y="116"/>
                    </a:lnTo>
                    <a:lnTo>
                      <a:pt x="296" y="98"/>
                    </a:lnTo>
                    <a:lnTo>
                      <a:pt x="264" y="54"/>
                    </a:lnTo>
                    <a:lnTo>
                      <a:pt x="252" y="74"/>
                    </a:lnTo>
                    <a:lnTo>
                      <a:pt x="240" y="88"/>
                    </a:lnTo>
                    <a:lnTo>
                      <a:pt x="230" y="100"/>
                    </a:lnTo>
                    <a:lnTo>
                      <a:pt x="220" y="106"/>
                    </a:lnTo>
                    <a:lnTo>
                      <a:pt x="200" y="248"/>
                    </a:lnTo>
                    <a:lnTo>
                      <a:pt x="184" y="106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96" name="Freeform 470"/>
              <p:cNvSpPr>
                <a:spLocks/>
              </p:cNvSpPr>
              <p:nvPr/>
            </p:nvSpPr>
            <p:spPr bwMode="auto">
              <a:xfrm>
                <a:off x="1932" y="3024"/>
                <a:ext cx="282" cy="232"/>
              </a:xfrm>
              <a:custGeom>
                <a:avLst/>
                <a:gdLst>
                  <a:gd name="T0" fmla="*/ 16 w 282"/>
                  <a:gd name="T1" fmla="*/ 232 h 232"/>
                  <a:gd name="T2" fmla="*/ 10 w 282"/>
                  <a:gd name="T3" fmla="*/ 174 h 232"/>
                  <a:gd name="T4" fmla="*/ 2 w 282"/>
                  <a:gd name="T5" fmla="*/ 132 h 232"/>
                  <a:gd name="T6" fmla="*/ 0 w 282"/>
                  <a:gd name="T7" fmla="*/ 110 h 232"/>
                  <a:gd name="T8" fmla="*/ 4 w 282"/>
                  <a:gd name="T9" fmla="*/ 90 h 232"/>
                  <a:gd name="T10" fmla="*/ 24 w 282"/>
                  <a:gd name="T11" fmla="*/ 52 h 232"/>
                  <a:gd name="T12" fmla="*/ 54 w 282"/>
                  <a:gd name="T13" fmla="*/ 22 h 232"/>
                  <a:gd name="T14" fmla="*/ 92 w 282"/>
                  <a:gd name="T15" fmla="*/ 4 h 232"/>
                  <a:gd name="T16" fmla="*/ 114 w 282"/>
                  <a:gd name="T17" fmla="*/ 0 h 232"/>
                  <a:gd name="T18" fmla="*/ 164 w 282"/>
                  <a:gd name="T19" fmla="*/ 0 h 232"/>
                  <a:gd name="T20" fmla="*/ 212 w 282"/>
                  <a:gd name="T21" fmla="*/ 6 h 232"/>
                  <a:gd name="T22" fmla="*/ 244 w 282"/>
                  <a:gd name="T23" fmla="*/ 18 h 232"/>
                  <a:gd name="T24" fmla="*/ 270 w 282"/>
                  <a:gd name="T25" fmla="*/ 36 h 232"/>
                  <a:gd name="T26" fmla="*/ 276 w 282"/>
                  <a:gd name="T27" fmla="*/ 62 h 232"/>
                  <a:gd name="T28" fmla="*/ 270 w 282"/>
                  <a:gd name="T29" fmla="*/ 62 h 232"/>
                  <a:gd name="T30" fmla="*/ 260 w 282"/>
                  <a:gd name="T31" fmla="*/ 66 h 232"/>
                  <a:gd name="T32" fmla="*/ 252 w 282"/>
                  <a:gd name="T33" fmla="*/ 60 h 232"/>
                  <a:gd name="T34" fmla="*/ 226 w 282"/>
                  <a:gd name="T35" fmla="*/ 50 h 232"/>
                  <a:gd name="T36" fmla="*/ 182 w 282"/>
                  <a:gd name="T37" fmla="*/ 40 h 232"/>
                  <a:gd name="T38" fmla="*/ 120 w 282"/>
                  <a:gd name="T39" fmla="*/ 40 h 232"/>
                  <a:gd name="T40" fmla="*/ 108 w 282"/>
                  <a:gd name="T41" fmla="*/ 42 h 232"/>
                  <a:gd name="T42" fmla="*/ 92 w 282"/>
                  <a:gd name="T43" fmla="*/ 50 h 232"/>
                  <a:gd name="T44" fmla="*/ 84 w 282"/>
                  <a:gd name="T45" fmla="*/ 62 h 232"/>
                  <a:gd name="T46" fmla="*/ 84 w 282"/>
                  <a:gd name="T47" fmla="*/ 84 h 232"/>
                  <a:gd name="T48" fmla="*/ 92 w 282"/>
                  <a:gd name="T49" fmla="*/ 110 h 232"/>
                  <a:gd name="T50" fmla="*/ 98 w 282"/>
                  <a:gd name="T51" fmla="*/ 122 h 232"/>
                  <a:gd name="T52" fmla="*/ 88 w 282"/>
                  <a:gd name="T53" fmla="*/ 144 h 232"/>
                  <a:gd name="T54" fmla="*/ 84 w 282"/>
                  <a:gd name="T55" fmla="*/ 172 h 232"/>
                  <a:gd name="T56" fmla="*/ 88 w 282"/>
                  <a:gd name="T57" fmla="*/ 208 h 232"/>
                  <a:gd name="T58" fmla="*/ 62 w 282"/>
                  <a:gd name="T59" fmla="*/ 202 h 232"/>
                  <a:gd name="T60" fmla="*/ 50 w 282"/>
                  <a:gd name="T61" fmla="*/ 194 h 232"/>
                  <a:gd name="T62" fmla="*/ 40 w 282"/>
                  <a:gd name="T63" fmla="*/ 190 h 232"/>
                  <a:gd name="T64" fmla="*/ 34 w 282"/>
                  <a:gd name="T65" fmla="*/ 196 h 232"/>
                  <a:gd name="T66" fmla="*/ 16 w 282"/>
                  <a:gd name="T67" fmla="*/ 232 h 2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2"/>
                  <a:gd name="T103" fmla="*/ 0 h 232"/>
                  <a:gd name="T104" fmla="*/ 282 w 282"/>
                  <a:gd name="T105" fmla="*/ 232 h 23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2" h="232">
                    <a:moveTo>
                      <a:pt x="16" y="232"/>
                    </a:moveTo>
                    <a:lnTo>
                      <a:pt x="16" y="232"/>
                    </a:lnTo>
                    <a:lnTo>
                      <a:pt x="14" y="206"/>
                    </a:lnTo>
                    <a:lnTo>
                      <a:pt x="10" y="174"/>
                    </a:lnTo>
                    <a:lnTo>
                      <a:pt x="2" y="132"/>
                    </a:lnTo>
                    <a:lnTo>
                      <a:pt x="0" y="120"/>
                    </a:lnTo>
                    <a:lnTo>
                      <a:pt x="0" y="110"/>
                    </a:lnTo>
                    <a:lnTo>
                      <a:pt x="2" y="100"/>
                    </a:lnTo>
                    <a:lnTo>
                      <a:pt x="4" y="90"/>
                    </a:lnTo>
                    <a:lnTo>
                      <a:pt x="12" y="70"/>
                    </a:lnTo>
                    <a:lnTo>
                      <a:pt x="24" y="52"/>
                    </a:lnTo>
                    <a:lnTo>
                      <a:pt x="38" y="36"/>
                    </a:lnTo>
                    <a:lnTo>
                      <a:pt x="54" y="22"/>
                    </a:lnTo>
                    <a:lnTo>
                      <a:pt x="72" y="12"/>
                    </a:lnTo>
                    <a:lnTo>
                      <a:pt x="92" y="4"/>
                    </a:lnTo>
                    <a:lnTo>
                      <a:pt x="114" y="0"/>
                    </a:lnTo>
                    <a:lnTo>
                      <a:pt x="136" y="0"/>
                    </a:lnTo>
                    <a:lnTo>
                      <a:pt x="164" y="0"/>
                    </a:lnTo>
                    <a:lnTo>
                      <a:pt x="196" y="4"/>
                    </a:lnTo>
                    <a:lnTo>
                      <a:pt x="212" y="6"/>
                    </a:lnTo>
                    <a:lnTo>
                      <a:pt x="228" y="12"/>
                    </a:lnTo>
                    <a:lnTo>
                      <a:pt x="244" y="18"/>
                    </a:lnTo>
                    <a:lnTo>
                      <a:pt x="258" y="26"/>
                    </a:lnTo>
                    <a:lnTo>
                      <a:pt x="270" y="36"/>
                    </a:lnTo>
                    <a:lnTo>
                      <a:pt x="282" y="50"/>
                    </a:lnTo>
                    <a:lnTo>
                      <a:pt x="276" y="62"/>
                    </a:lnTo>
                    <a:lnTo>
                      <a:pt x="270" y="62"/>
                    </a:lnTo>
                    <a:lnTo>
                      <a:pt x="264" y="62"/>
                    </a:lnTo>
                    <a:lnTo>
                      <a:pt x="260" y="66"/>
                    </a:lnTo>
                    <a:lnTo>
                      <a:pt x="252" y="60"/>
                    </a:lnTo>
                    <a:lnTo>
                      <a:pt x="242" y="56"/>
                    </a:lnTo>
                    <a:lnTo>
                      <a:pt x="226" y="50"/>
                    </a:lnTo>
                    <a:lnTo>
                      <a:pt x="206" y="44"/>
                    </a:lnTo>
                    <a:lnTo>
                      <a:pt x="182" y="40"/>
                    </a:lnTo>
                    <a:lnTo>
                      <a:pt x="154" y="40"/>
                    </a:lnTo>
                    <a:lnTo>
                      <a:pt x="120" y="40"/>
                    </a:lnTo>
                    <a:lnTo>
                      <a:pt x="108" y="42"/>
                    </a:lnTo>
                    <a:lnTo>
                      <a:pt x="100" y="46"/>
                    </a:lnTo>
                    <a:lnTo>
                      <a:pt x="92" y="50"/>
                    </a:lnTo>
                    <a:lnTo>
                      <a:pt x="88" y="56"/>
                    </a:lnTo>
                    <a:lnTo>
                      <a:pt x="84" y="62"/>
                    </a:lnTo>
                    <a:lnTo>
                      <a:pt x="82" y="68"/>
                    </a:lnTo>
                    <a:lnTo>
                      <a:pt x="84" y="84"/>
                    </a:lnTo>
                    <a:lnTo>
                      <a:pt x="86" y="98"/>
                    </a:lnTo>
                    <a:lnTo>
                      <a:pt x="92" y="110"/>
                    </a:lnTo>
                    <a:lnTo>
                      <a:pt x="98" y="122"/>
                    </a:lnTo>
                    <a:lnTo>
                      <a:pt x="94" y="128"/>
                    </a:lnTo>
                    <a:lnTo>
                      <a:pt x="88" y="144"/>
                    </a:lnTo>
                    <a:lnTo>
                      <a:pt x="84" y="156"/>
                    </a:lnTo>
                    <a:lnTo>
                      <a:pt x="84" y="172"/>
                    </a:lnTo>
                    <a:lnTo>
                      <a:pt x="84" y="188"/>
                    </a:lnTo>
                    <a:lnTo>
                      <a:pt x="88" y="208"/>
                    </a:lnTo>
                    <a:lnTo>
                      <a:pt x="62" y="202"/>
                    </a:lnTo>
                    <a:lnTo>
                      <a:pt x="58" y="198"/>
                    </a:lnTo>
                    <a:lnTo>
                      <a:pt x="50" y="194"/>
                    </a:lnTo>
                    <a:lnTo>
                      <a:pt x="46" y="192"/>
                    </a:lnTo>
                    <a:lnTo>
                      <a:pt x="40" y="190"/>
                    </a:lnTo>
                    <a:lnTo>
                      <a:pt x="36" y="192"/>
                    </a:lnTo>
                    <a:lnTo>
                      <a:pt x="34" y="196"/>
                    </a:lnTo>
                    <a:lnTo>
                      <a:pt x="16" y="232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97" name="Freeform 471"/>
              <p:cNvSpPr>
                <a:spLocks/>
              </p:cNvSpPr>
              <p:nvPr/>
            </p:nvSpPr>
            <p:spPr bwMode="auto">
              <a:xfrm>
                <a:off x="1932" y="3024"/>
                <a:ext cx="282" cy="232"/>
              </a:xfrm>
              <a:custGeom>
                <a:avLst/>
                <a:gdLst>
                  <a:gd name="T0" fmla="*/ 16 w 282"/>
                  <a:gd name="T1" fmla="*/ 232 h 232"/>
                  <a:gd name="T2" fmla="*/ 10 w 282"/>
                  <a:gd name="T3" fmla="*/ 174 h 232"/>
                  <a:gd name="T4" fmla="*/ 2 w 282"/>
                  <a:gd name="T5" fmla="*/ 132 h 232"/>
                  <a:gd name="T6" fmla="*/ 0 w 282"/>
                  <a:gd name="T7" fmla="*/ 110 h 232"/>
                  <a:gd name="T8" fmla="*/ 4 w 282"/>
                  <a:gd name="T9" fmla="*/ 90 h 232"/>
                  <a:gd name="T10" fmla="*/ 24 w 282"/>
                  <a:gd name="T11" fmla="*/ 52 h 232"/>
                  <a:gd name="T12" fmla="*/ 54 w 282"/>
                  <a:gd name="T13" fmla="*/ 22 h 232"/>
                  <a:gd name="T14" fmla="*/ 92 w 282"/>
                  <a:gd name="T15" fmla="*/ 4 h 232"/>
                  <a:gd name="T16" fmla="*/ 114 w 282"/>
                  <a:gd name="T17" fmla="*/ 0 h 232"/>
                  <a:gd name="T18" fmla="*/ 164 w 282"/>
                  <a:gd name="T19" fmla="*/ 0 h 232"/>
                  <a:gd name="T20" fmla="*/ 212 w 282"/>
                  <a:gd name="T21" fmla="*/ 6 h 232"/>
                  <a:gd name="T22" fmla="*/ 244 w 282"/>
                  <a:gd name="T23" fmla="*/ 18 h 232"/>
                  <a:gd name="T24" fmla="*/ 270 w 282"/>
                  <a:gd name="T25" fmla="*/ 36 h 232"/>
                  <a:gd name="T26" fmla="*/ 276 w 282"/>
                  <a:gd name="T27" fmla="*/ 62 h 232"/>
                  <a:gd name="T28" fmla="*/ 270 w 282"/>
                  <a:gd name="T29" fmla="*/ 62 h 232"/>
                  <a:gd name="T30" fmla="*/ 260 w 282"/>
                  <a:gd name="T31" fmla="*/ 66 h 232"/>
                  <a:gd name="T32" fmla="*/ 252 w 282"/>
                  <a:gd name="T33" fmla="*/ 60 h 232"/>
                  <a:gd name="T34" fmla="*/ 226 w 282"/>
                  <a:gd name="T35" fmla="*/ 50 h 232"/>
                  <a:gd name="T36" fmla="*/ 182 w 282"/>
                  <a:gd name="T37" fmla="*/ 40 h 232"/>
                  <a:gd name="T38" fmla="*/ 120 w 282"/>
                  <a:gd name="T39" fmla="*/ 40 h 232"/>
                  <a:gd name="T40" fmla="*/ 108 w 282"/>
                  <a:gd name="T41" fmla="*/ 42 h 232"/>
                  <a:gd name="T42" fmla="*/ 92 w 282"/>
                  <a:gd name="T43" fmla="*/ 50 h 232"/>
                  <a:gd name="T44" fmla="*/ 84 w 282"/>
                  <a:gd name="T45" fmla="*/ 62 h 232"/>
                  <a:gd name="T46" fmla="*/ 84 w 282"/>
                  <a:gd name="T47" fmla="*/ 84 h 232"/>
                  <a:gd name="T48" fmla="*/ 92 w 282"/>
                  <a:gd name="T49" fmla="*/ 110 h 232"/>
                  <a:gd name="T50" fmla="*/ 98 w 282"/>
                  <a:gd name="T51" fmla="*/ 122 h 232"/>
                  <a:gd name="T52" fmla="*/ 88 w 282"/>
                  <a:gd name="T53" fmla="*/ 144 h 232"/>
                  <a:gd name="T54" fmla="*/ 84 w 282"/>
                  <a:gd name="T55" fmla="*/ 172 h 232"/>
                  <a:gd name="T56" fmla="*/ 88 w 282"/>
                  <a:gd name="T57" fmla="*/ 208 h 232"/>
                  <a:gd name="T58" fmla="*/ 62 w 282"/>
                  <a:gd name="T59" fmla="*/ 202 h 232"/>
                  <a:gd name="T60" fmla="*/ 50 w 282"/>
                  <a:gd name="T61" fmla="*/ 194 h 232"/>
                  <a:gd name="T62" fmla="*/ 40 w 282"/>
                  <a:gd name="T63" fmla="*/ 190 h 232"/>
                  <a:gd name="T64" fmla="*/ 34 w 282"/>
                  <a:gd name="T65" fmla="*/ 196 h 232"/>
                  <a:gd name="T66" fmla="*/ 16 w 282"/>
                  <a:gd name="T67" fmla="*/ 232 h 2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2"/>
                  <a:gd name="T103" fmla="*/ 0 h 232"/>
                  <a:gd name="T104" fmla="*/ 282 w 282"/>
                  <a:gd name="T105" fmla="*/ 232 h 23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2" h="232">
                    <a:moveTo>
                      <a:pt x="16" y="232"/>
                    </a:moveTo>
                    <a:lnTo>
                      <a:pt x="16" y="232"/>
                    </a:lnTo>
                    <a:lnTo>
                      <a:pt x="14" y="206"/>
                    </a:lnTo>
                    <a:lnTo>
                      <a:pt x="10" y="174"/>
                    </a:lnTo>
                    <a:lnTo>
                      <a:pt x="2" y="132"/>
                    </a:lnTo>
                    <a:lnTo>
                      <a:pt x="0" y="120"/>
                    </a:lnTo>
                    <a:lnTo>
                      <a:pt x="0" y="110"/>
                    </a:lnTo>
                    <a:lnTo>
                      <a:pt x="2" y="100"/>
                    </a:lnTo>
                    <a:lnTo>
                      <a:pt x="4" y="90"/>
                    </a:lnTo>
                    <a:lnTo>
                      <a:pt x="12" y="70"/>
                    </a:lnTo>
                    <a:lnTo>
                      <a:pt x="24" y="52"/>
                    </a:lnTo>
                    <a:lnTo>
                      <a:pt x="38" y="36"/>
                    </a:lnTo>
                    <a:lnTo>
                      <a:pt x="54" y="22"/>
                    </a:lnTo>
                    <a:lnTo>
                      <a:pt x="72" y="12"/>
                    </a:lnTo>
                    <a:lnTo>
                      <a:pt x="92" y="4"/>
                    </a:lnTo>
                    <a:lnTo>
                      <a:pt x="114" y="0"/>
                    </a:lnTo>
                    <a:lnTo>
                      <a:pt x="136" y="0"/>
                    </a:lnTo>
                    <a:lnTo>
                      <a:pt x="164" y="0"/>
                    </a:lnTo>
                    <a:lnTo>
                      <a:pt x="196" y="4"/>
                    </a:lnTo>
                    <a:lnTo>
                      <a:pt x="212" y="6"/>
                    </a:lnTo>
                    <a:lnTo>
                      <a:pt x="228" y="12"/>
                    </a:lnTo>
                    <a:lnTo>
                      <a:pt x="244" y="18"/>
                    </a:lnTo>
                    <a:lnTo>
                      <a:pt x="258" y="26"/>
                    </a:lnTo>
                    <a:lnTo>
                      <a:pt x="270" y="36"/>
                    </a:lnTo>
                    <a:lnTo>
                      <a:pt x="282" y="50"/>
                    </a:lnTo>
                    <a:lnTo>
                      <a:pt x="276" y="62"/>
                    </a:lnTo>
                    <a:lnTo>
                      <a:pt x="270" y="62"/>
                    </a:lnTo>
                    <a:lnTo>
                      <a:pt x="264" y="62"/>
                    </a:lnTo>
                    <a:lnTo>
                      <a:pt x="260" y="66"/>
                    </a:lnTo>
                    <a:lnTo>
                      <a:pt x="252" y="60"/>
                    </a:lnTo>
                    <a:lnTo>
                      <a:pt x="242" y="56"/>
                    </a:lnTo>
                    <a:lnTo>
                      <a:pt x="226" y="50"/>
                    </a:lnTo>
                    <a:lnTo>
                      <a:pt x="206" y="44"/>
                    </a:lnTo>
                    <a:lnTo>
                      <a:pt x="182" y="40"/>
                    </a:lnTo>
                    <a:lnTo>
                      <a:pt x="154" y="40"/>
                    </a:lnTo>
                    <a:lnTo>
                      <a:pt x="120" y="40"/>
                    </a:lnTo>
                    <a:lnTo>
                      <a:pt x="108" y="42"/>
                    </a:lnTo>
                    <a:lnTo>
                      <a:pt x="100" y="46"/>
                    </a:lnTo>
                    <a:lnTo>
                      <a:pt x="92" y="50"/>
                    </a:lnTo>
                    <a:lnTo>
                      <a:pt x="88" y="56"/>
                    </a:lnTo>
                    <a:lnTo>
                      <a:pt x="84" y="62"/>
                    </a:lnTo>
                    <a:lnTo>
                      <a:pt x="82" y="68"/>
                    </a:lnTo>
                    <a:lnTo>
                      <a:pt x="84" y="84"/>
                    </a:lnTo>
                    <a:lnTo>
                      <a:pt x="86" y="98"/>
                    </a:lnTo>
                    <a:lnTo>
                      <a:pt x="92" y="110"/>
                    </a:lnTo>
                    <a:lnTo>
                      <a:pt x="98" y="122"/>
                    </a:lnTo>
                    <a:lnTo>
                      <a:pt x="94" y="128"/>
                    </a:lnTo>
                    <a:lnTo>
                      <a:pt x="88" y="144"/>
                    </a:lnTo>
                    <a:lnTo>
                      <a:pt x="84" y="156"/>
                    </a:lnTo>
                    <a:lnTo>
                      <a:pt x="84" y="172"/>
                    </a:lnTo>
                    <a:lnTo>
                      <a:pt x="84" y="188"/>
                    </a:lnTo>
                    <a:lnTo>
                      <a:pt x="88" y="208"/>
                    </a:lnTo>
                    <a:lnTo>
                      <a:pt x="62" y="202"/>
                    </a:lnTo>
                    <a:lnTo>
                      <a:pt x="58" y="198"/>
                    </a:lnTo>
                    <a:lnTo>
                      <a:pt x="50" y="194"/>
                    </a:lnTo>
                    <a:lnTo>
                      <a:pt x="46" y="192"/>
                    </a:lnTo>
                    <a:lnTo>
                      <a:pt x="40" y="190"/>
                    </a:lnTo>
                    <a:lnTo>
                      <a:pt x="36" y="192"/>
                    </a:lnTo>
                    <a:lnTo>
                      <a:pt x="34" y="196"/>
                    </a:lnTo>
                    <a:lnTo>
                      <a:pt x="16" y="23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98" name="Freeform 472"/>
              <p:cNvSpPr>
                <a:spLocks/>
              </p:cNvSpPr>
              <p:nvPr/>
            </p:nvSpPr>
            <p:spPr bwMode="auto">
              <a:xfrm>
                <a:off x="2056" y="3174"/>
                <a:ext cx="98" cy="26"/>
              </a:xfrm>
              <a:custGeom>
                <a:avLst/>
                <a:gdLst>
                  <a:gd name="T0" fmla="*/ 0 w 98"/>
                  <a:gd name="T1" fmla="*/ 26 h 26"/>
                  <a:gd name="T2" fmla="*/ 0 w 98"/>
                  <a:gd name="T3" fmla="*/ 26 h 26"/>
                  <a:gd name="T4" fmla="*/ 16 w 98"/>
                  <a:gd name="T5" fmla="*/ 22 h 26"/>
                  <a:gd name="T6" fmla="*/ 30 w 98"/>
                  <a:gd name="T7" fmla="*/ 18 h 26"/>
                  <a:gd name="T8" fmla="*/ 46 w 98"/>
                  <a:gd name="T9" fmla="*/ 14 h 26"/>
                  <a:gd name="T10" fmla="*/ 46 w 98"/>
                  <a:gd name="T11" fmla="*/ 14 h 26"/>
                  <a:gd name="T12" fmla="*/ 62 w 98"/>
                  <a:gd name="T13" fmla="*/ 16 h 26"/>
                  <a:gd name="T14" fmla="*/ 78 w 98"/>
                  <a:gd name="T15" fmla="*/ 20 h 26"/>
                  <a:gd name="T16" fmla="*/ 96 w 98"/>
                  <a:gd name="T17" fmla="*/ 26 h 26"/>
                  <a:gd name="T18" fmla="*/ 96 w 98"/>
                  <a:gd name="T19" fmla="*/ 26 h 26"/>
                  <a:gd name="T20" fmla="*/ 98 w 98"/>
                  <a:gd name="T21" fmla="*/ 24 h 26"/>
                  <a:gd name="T22" fmla="*/ 98 w 98"/>
                  <a:gd name="T23" fmla="*/ 20 h 26"/>
                  <a:gd name="T24" fmla="*/ 96 w 98"/>
                  <a:gd name="T25" fmla="*/ 14 h 26"/>
                  <a:gd name="T26" fmla="*/ 86 w 98"/>
                  <a:gd name="T27" fmla="*/ 6 h 26"/>
                  <a:gd name="T28" fmla="*/ 86 w 98"/>
                  <a:gd name="T29" fmla="*/ 6 h 26"/>
                  <a:gd name="T30" fmla="*/ 78 w 98"/>
                  <a:gd name="T31" fmla="*/ 4 h 26"/>
                  <a:gd name="T32" fmla="*/ 68 w 98"/>
                  <a:gd name="T33" fmla="*/ 2 h 26"/>
                  <a:gd name="T34" fmla="*/ 56 w 98"/>
                  <a:gd name="T35" fmla="*/ 0 h 26"/>
                  <a:gd name="T36" fmla="*/ 42 w 98"/>
                  <a:gd name="T37" fmla="*/ 2 h 26"/>
                  <a:gd name="T38" fmla="*/ 28 w 98"/>
                  <a:gd name="T39" fmla="*/ 4 h 26"/>
                  <a:gd name="T40" fmla="*/ 16 w 98"/>
                  <a:gd name="T41" fmla="*/ 8 h 26"/>
                  <a:gd name="T42" fmla="*/ 6 w 98"/>
                  <a:gd name="T43" fmla="*/ 16 h 26"/>
                  <a:gd name="T44" fmla="*/ 2 w 98"/>
                  <a:gd name="T45" fmla="*/ 20 h 26"/>
                  <a:gd name="T46" fmla="*/ 0 w 98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8"/>
                  <a:gd name="T73" fmla="*/ 0 h 26"/>
                  <a:gd name="T74" fmla="*/ 98 w 98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8" h="26">
                    <a:moveTo>
                      <a:pt x="0" y="26"/>
                    </a:moveTo>
                    <a:lnTo>
                      <a:pt x="0" y="26"/>
                    </a:lnTo>
                    <a:lnTo>
                      <a:pt x="16" y="22"/>
                    </a:lnTo>
                    <a:lnTo>
                      <a:pt x="30" y="18"/>
                    </a:lnTo>
                    <a:lnTo>
                      <a:pt x="46" y="14"/>
                    </a:lnTo>
                    <a:lnTo>
                      <a:pt x="62" y="16"/>
                    </a:lnTo>
                    <a:lnTo>
                      <a:pt x="78" y="20"/>
                    </a:lnTo>
                    <a:lnTo>
                      <a:pt x="96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6" y="14"/>
                    </a:lnTo>
                    <a:lnTo>
                      <a:pt x="86" y="6"/>
                    </a:lnTo>
                    <a:lnTo>
                      <a:pt x="78" y="4"/>
                    </a:lnTo>
                    <a:lnTo>
                      <a:pt x="68" y="2"/>
                    </a:lnTo>
                    <a:lnTo>
                      <a:pt x="56" y="0"/>
                    </a:lnTo>
                    <a:lnTo>
                      <a:pt x="42" y="2"/>
                    </a:lnTo>
                    <a:lnTo>
                      <a:pt x="28" y="4"/>
                    </a:lnTo>
                    <a:lnTo>
                      <a:pt x="16" y="8"/>
                    </a:lnTo>
                    <a:lnTo>
                      <a:pt x="6" y="16"/>
                    </a:lnTo>
                    <a:lnTo>
                      <a:pt x="2" y="20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399" name="Freeform 473"/>
              <p:cNvSpPr>
                <a:spLocks/>
              </p:cNvSpPr>
              <p:nvPr/>
            </p:nvSpPr>
            <p:spPr bwMode="auto">
              <a:xfrm>
                <a:off x="2056" y="3174"/>
                <a:ext cx="98" cy="26"/>
              </a:xfrm>
              <a:custGeom>
                <a:avLst/>
                <a:gdLst>
                  <a:gd name="T0" fmla="*/ 0 w 98"/>
                  <a:gd name="T1" fmla="*/ 26 h 26"/>
                  <a:gd name="T2" fmla="*/ 0 w 98"/>
                  <a:gd name="T3" fmla="*/ 26 h 26"/>
                  <a:gd name="T4" fmla="*/ 16 w 98"/>
                  <a:gd name="T5" fmla="*/ 22 h 26"/>
                  <a:gd name="T6" fmla="*/ 30 w 98"/>
                  <a:gd name="T7" fmla="*/ 18 h 26"/>
                  <a:gd name="T8" fmla="*/ 46 w 98"/>
                  <a:gd name="T9" fmla="*/ 14 h 26"/>
                  <a:gd name="T10" fmla="*/ 46 w 98"/>
                  <a:gd name="T11" fmla="*/ 14 h 26"/>
                  <a:gd name="T12" fmla="*/ 62 w 98"/>
                  <a:gd name="T13" fmla="*/ 16 h 26"/>
                  <a:gd name="T14" fmla="*/ 78 w 98"/>
                  <a:gd name="T15" fmla="*/ 20 h 26"/>
                  <a:gd name="T16" fmla="*/ 96 w 98"/>
                  <a:gd name="T17" fmla="*/ 26 h 26"/>
                  <a:gd name="T18" fmla="*/ 96 w 98"/>
                  <a:gd name="T19" fmla="*/ 26 h 26"/>
                  <a:gd name="T20" fmla="*/ 98 w 98"/>
                  <a:gd name="T21" fmla="*/ 24 h 26"/>
                  <a:gd name="T22" fmla="*/ 98 w 98"/>
                  <a:gd name="T23" fmla="*/ 20 h 26"/>
                  <a:gd name="T24" fmla="*/ 96 w 98"/>
                  <a:gd name="T25" fmla="*/ 14 h 26"/>
                  <a:gd name="T26" fmla="*/ 86 w 98"/>
                  <a:gd name="T27" fmla="*/ 6 h 26"/>
                  <a:gd name="T28" fmla="*/ 86 w 98"/>
                  <a:gd name="T29" fmla="*/ 6 h 26"/>
                  <a:gd name="T30" fmla="*/ 78 w 98"/>
                  <a:gd name="T31" fmla="*/ 4 h 26"/>
                  <a:gd name="T32" fmla="*/ 68 w 98"/>
                  <a:gd name="T33" fmla="*/ 2 h 26"/>
                  <a:gd name="T34" fmla="*/ 56 w 98"/>
                  <a:gd name="T35" fmla="*/ 0 h 26"/>
                  <a:gd name="T36" fmla="*/ 42 w 98"/>
                  <a:gd name="T37" fmla="*/ 2 h 26"/>
                  <a:gd name="T38" fmla="*/ 28 w 98"/>
                  <a:gd name="T39" fmla="*/ 4 h 26"/>
                  <a:gd name="T40" fmla="*/ 16 w 98"/>
                  <a:gd name="T41" fmla="*/ 8 h 26"/>
                  <a:gd name="T42" fmla="*/ 6 w 98"/>
                  <a:gd name="T43" fmla="*/ 16 h 26"/>
                  <a:gd name="T44" fmla="*/ 2 w 98"/>
                  <a:gd name="T45" fmla="*/ 20 h 26"/>
                  <a:gd name="T46" fmla="*/ 0 w 98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8"/>
                  <a:gd name="T73" fmla="*/ 0 h 26"/>
                  <a:gd name="T74" fmla="*/ 98 w 98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8" h="26">
                    <a:moveTo>
                      <a:pt x="0" y="26"/>
                    </a:moveTo>
                    <a:lnTo>
                      <a:pt x="0" y="26"/>
                    </a:lnTo>
                    <a:lnTo>
                      <a:pt x="16" y="22"/>
                    </a:lnTo>
                    <a:lnTo>
                      <a:pt x="30" y="18"/>
                    </a:lnTo>
                    <a:lnTo>
                      <a:pt x="46" y="14"/>
                    </a:lnTo>
                    <a:lnTo>
                      <a:pt x="62" y="16"/>
                    </a:lnTo>
                    <a:lnTo>
                      <a:pt x="78" y="20"/>
                    </a:lnTo>
                    <a:lnTo>
                      <a:pt x="96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6" y="14"/>
                    </a:lnTo>
                    <a:lnTo>
                      <a:pt x="86" y="6"/>
                    </a:lnTo>
                    <a:lnTo>
                      <a:pt x="78" y="4"/>
                    </a:lnTo>
                    <a:lnTo>
                      <a:pt x="68" y="2"/>
                    </a:lnTo>
                    <a:lnTo>
                      <a:pt x="56" y="0"/>
                    </a:lnTo>
                    <a:lnTo>
                      <a:pt x="42" y="2"/>
                    </a:lnTo>
                    <a:lnTo>
                      <a:pt x="28" y="4"/>
                    </a:lnTo>
                    <a:lnTo>
                      <a:pt x="16" y="8"/>
                    </a:lnTo>
                    <a:lnTo>
                      <a:pt x="6" y="16"/>
                    </a:lnTo>
                    <a:lnTo>
                      <a:pt x="2" y="20"/>
                    </a:lnTo>
                    <a:lnTo>
                      <a:pt x="0" y="2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00" name="Freeform 474"/>
              <p:cNvSpPr>
                <a:spLocks/>
              </p:cNvSpPr>
              <p:nvPr/>
            </p:nvSpPr>
            <p:spPr bwMode="auto">
              <a:xfrm>
                <a:off x="2186" y="3176"/>
                <a:ext cx="38" cy="24"/>
              </a:xfrm>
              <a:custGeom>
                <a:avLst/>
                <a:gdLst>
                  <a:gd name="T0" fmla="*/ 0 w 38"/>
                  <a:gd name="T1" fmla="*/ 24 h 24"/>
                  <a:gd name="T2" fmla="*/ 0 w 38"/>
                  <a:gd name="T3" fmla="*/ 24 h 24"/>
                  <a:gd name="T4" fmla="*/ 14 w 38"/>
                  <a:gd name="T5" fmla="*/ 18 h 24"/>
                  <a:gd name="T6" fmla="*/ 24 w 38"/>
                  <a:gd name="T7" fmla="*/ 16 h 24"/>
                  <a:gd name="T8" fmla="*/ 30 w 38"/>
                  <a:gd name="T9" fmla="*/ 16 h 24"/>
                  <a:gd name="T10" fmla="*/ 32 w 38"/>
                  <a:gd name="T11" fmla="*/ 18 h 24"/>
                  <a:gd name="T12" fmla="*/ 32 w 38"/>
                  <a:gd name="T13" fmla="*/ 18 h 24"/>
                  <a:gd name="T14" fmla="*/ 34 w 38"/>
                  <a:gd name="T15" fmla="*/ 16 h 24"/>
                  <a:gd name="T16" fmla="*/ 38 w 38"/>
                  <a:gd name="T17" fmla="*/ 12 h 24"/>
                  <a:gd name="T18" fmla="*/ 38 w 38"/>
                  <a:gd name="T19" fmla="*/ 8 h 24"/>
                  <a:gd name="T20" fmla="*/ 38 w 38"/>
                  <a:gd name="T21" fmla="*/ 6 h 24"/>
                  <a:gd name="T22" fmla="*/ 38 w 38"/>
                  <a:gd name="T23" fmla="*/ 2 h 24"/>
                  <a:gd name="T24" fmla="*/ 34 w 38"/>
                  <a:gd name="T25" fmla="*/ 0 h 24"/>
                  <a:gd name="T26" fmla="*/ 34 w 38"/>
                  <a:gd name="T27" fmla="*/ 0 h 24"/>
                  <a:gd name="T28" fmla="*/ 30 w 38"/>
                  <a:gd name="T29" fmla="*/ 0 h 24"/>
                  <a:gd name="T30" fmla="*/ 24 w 38"/>
                  <a:gd name="T31" fmla="*/ 0 h 24"/>
                  <a:gd name="T32" fmla="*/ 14 w 38"/>
                  <a:gd name="T33" fmla="*/ 6 h 24"/>
                  <a:gd name="T34" fmla="*/ 4 w 38"/>
                  <a:gd name="T35" fmla="*/ 14 h 24"/>
                  <a:gd name="T36" fmla="*/ 0 w 38"/>
                  <a:gd name="T37" fmla="*/ 20 h 24"/>
                  <a:gd name="T38" fmla="*/ 0 w 38"/>
                  <a:gd name="T39" fmla="*/ 2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8"/>
                  <a:gd name="T61" fmla="*/ 0 h 24"/>
                  <a:gd name="T62" fmla="*/ 38 w 38"/>
                  <a:gd name="T63" fmla="*/ 24 h 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8" h="24">
                    <a:moveTo>
                      <a:pt x="0" y="24"/>
                    </a:moveTo>
                    <a:lnTo>
                      <a:pt x="0" y="24"/>
                    </a:lnTo>
                    <a:lnTo>
                      <a:pt x="14" y="18"/>
                    </a:lnTo>
                    <a:lnTo>
                      <a:pt x="24" y="16"/>
                    </a:lnTo>
                    <a:lnTo>
                      <a:pt x="30" y="16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8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4" y="6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01" name="Freeform 475"/>
              <p:cNvSpPr>
                <a:spLocks/>
              </p:cNvSpPr>
              <p:nvPr/>
            </p:nvSpPr>
            <p:spPr bwMode="auto">
              <a:xfrm>
                <a:off x="2186" y="3176"/>
                <a:ext cx="38" cy="24"/>
              </a:xfrm>
              <a:custGeom>
                <a:avLst/>
                <a:gdLst>
                  <a:gd name="T0" fmla="*/ 0 w 38"/>
                  <a:gd name="T1" fmla="*/ 24 h 24"/>
                  <a:gd name="T2" fmla="*/ 0 w 38"/>
                  <a:gd name="T3" fmla="*/ 24 h 24"/>
                  <a:gd name="T4" fmla="*/ 14 w 38"/>
                  <a:gd name="T5" fmla="*/ 18 h 24"/>
                  <a:gd name="T6" fmla="*/ 24 w 38"/>
                  <a:gd name="T7" fmla="*/ 16 h 24"/>
                  <a:gd name="T8" fmla="*/ 30 w 38"/>
                  <a:gd name="T9" fmla="*/ 16 h 24"/>
                  <a:gd name="T10" fmla="*/ 32 w 38"/>
                  <a:gd name="T11" fmla="*/ 18 h 24"/>
                  <a:gd name="T12" fmla="*/ 32 w 38"/>
                  <a:gd name="T13" fmla="*/ 18 h 24"/>
                  <a:gd name="T14" fmla="*/ 34 w 38"/>
                  <a:gd name="T15" fmla="*/ 16 h 24"/>
                  <a:gd name="T16" fmla="*/ 38 w 38"/>
                  <a:gd name="T17" fmla="*/ 12 h 24"/>
                  <a:gd name="T18" fmla="*/ 38 w 38"/>
                  <a:gd name="T19" fmla="*/ 8 h 24"/>
                  <a:gd name="T20" fmla="*/ 38 w 38"/>
                  <a:gd name="T21" fmla="*/ 6 h 24"/>
                  <a:gd name="T22" fmla="*/ 38 w 38"/>
                  <a:gd name="T23" fmla="*/ 2 h 24"/>
                  <a:gd name="T24" fmla="*/ 34 w 38"/>
                  <a:gd name="T25" fmla="*/ 0 h 24"/>
                  <a:gd name="T26" fmla="*/ 34 w 38"/>
                  <a:gd name="T27" fmla="*/ 0 h 24"/>
                  <a:gd name="T28" fmla="*/ 30 w 38"/>
                  <a:gd name="T29" fmla="*/ 0 h 24"/>
                  <a:gd name="T30" fmla="*/ 24 w 38"/>
                  <a:gd name="T31" fmla="*/ 0 h 24"/>
                  <a:gd name="T32" fmla="*/ 14 w 38"/>
                  <a:gd name="T33" fmla="*/ 6 h 24"/>
                  <a:gd name="T34" fmla="*/ 4 w 38"/>
                  <a:gd name="T35" fmla="*/ 14 h 24"/>
                  <a:gd name="T36" fmla="*/ 0 w 38"/>
                  <a:gd name="T37" fmla="*/ 20 h 24"/>
                  <a:gd name="T38" fmla="*/ 0 w 38"/>
                  <a:gd name="T39" fmla="*/ 2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8"/>
                  <a:gd name="T61" fmla="*/ 0 h 24"/>
                  <a:gd name="T62" fmla="*/ 38 w 38"/>
                  <a:gd name="T63" fmla="*/ 24 h 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8" h="24">
                    <a:moveTo>
                      <a:pt x="0" y="24"/>
                    </a:moveTo>
                    <a:lnTo>
                      <a:pt x="0" y="24"/>
                    </a:lnTo>
                    <a:lnTo>
                      <a:pt x="14" y="18"/>
                    </a:lnTo>
                    <a:lnTo>
                      <a:pt x="24" y="16"/>
                    </a:lnTo>
                    <a:lnTo>
                      <a:pt x="30" y="16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8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4" y="6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0" y="2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02" name="Freeform 476"/>
              <p:cNvSpPr>
                <a:spLocks/>
              </p:cNvSpPr>
              <p:nvPr/>
            </p:nvSpPr>
            <p:spPr bwMode="auto">
              <a:xfrm>
                <a:off x="1948" y="3184"/>
                <a:ext cx="46" cy="90"/>
              </a:xfrm>
              <a:custGeom>
                <a:avLst/>
                <a:gdLst>
                  <a:gd name="T0" fmla="*/ 46 w 46"/>
                  <a:gd name="T1" fmla="*/ 54 h 90"/>
                  <a:gd name="T2" fmla="*/ 46 w 46"/>
                  <a:gd name="T3" fmla="*/ 54 h 90"/>
                  <a:gd name="T4" fmla="*/ 46 w 46"/>
                  <a:gd name="T5" fmla="*/ 46 h 90"/>
                  <a:gd name="T6" fmla="*/ 46 w 46"/>
                  <a:gd name="T7" fmla="*/ 30 h 90"/>
                  <a:gd name="T8" fmla="*/ 44 w 46"/>
                  <a:gd name="T9" fmla="*/ 20 h 90"/>
                  <a:gd name="T10" fmla="*/ 40 w 46"/>
                  <a:gd name="T11" fmla="*/ 12 h 90"/>
                  <a:gd name="T12" fmla="*/ 34 w 46"/>
                  <a:gd name="T13" fmla="*/ 4 h 90"/>
                  <a:gd name="T14" fmla="*/ 26 w 46"/>
                  <a:gd name="T15" fmla="*/ 0 h 90"/>
                  <a:gd name="T16" fmla="*/ 26 w 46"/>
                  <a:gd name="T17" fmla="*/ 0 h 90"/>
                  <a:gd name="T18" fmla="*/ 18 w 46"/>
                  <a:gd name="T19" fmla="*/ 0 h 90"/>
                  <a:gd name="T20" fmla="*/ 10 w 46"/>
                  <a:gd name="T21" fmla="*/ 4 h 90"/>
                  <a:gd name="T22" fmla="*/ 4 w 46"/>
                  <a:gd name="T23" fmla="*/ 10 h 90"/>
                  <a:gd name="T24" fmla="*/ 2 w 46"/>
                  <a:gd name="T25" fmla="*/ 18 h 90"/>
                  <a:gd name="T26" fmla="*/ 0 w 46"/>
                  <a:gd name="T27" fmla="*/ 30 h 90"/>
                  <a:gd name="T28" fmla="*/ 2 w 46"/>
                  <a:gd name="T29" fmla="*/ 42 h 90"/>
                  <a:gd name="T30" fmla="*/ 6 w 46"/>
                  <a:gd name="T31" fmla="*/ 56 h 90"/>
                  <a:gd name="T32" fmla="*/ 14 w 46"/>
                  <a:gd name="T33" fmla="*/ 70 h 90"/>
                  <a:gd name="T34" fmla="*/ 14 w 46"/>
                  <a:gd name="T35" fmla="*/ 70 h 90"/>
                  <a:gd name="T36" fmla="*/ 22 w 46"/>
                  <a:gd name="T37" fmla="*/ 80 h 90"/>
                  <a:gd name="T38" fmla="*/ 28 w 46"/>
                  <a:gd name="T39" fmla="*/ 88 h 90"/>
                  <a:gd name="T40" fmla="*/ 34 w 46"/>
                  <a:gd name="T41" fmla="*/ 90 h 90"/>
                  <a:gd name="T42" fmla="*/ 40 w 46"/>
                  <a:gd name="T43" fmla="*/ 88 h 90"/>
                  <a:gd name="T44" fmla="*/ 44 w 46"/>
                  <a:gd name="T45" fmla="*/ 84 h 90"/>
                  <a:gd name="T46" fmla="*/ 46 w 46"/>
                  <a:gd name="T47" fmla="*/ 76 h 90"/>
                  <a:gd name="T48" fmla="*/ 46 w 46"/>
                  <a:gd name="T49" fmla="*/ 66 h 90"/>
                  <a:gd name="T50" fmla="*/ 46 w 46"/>
                  <a:gd name="T51" fmla="*/ 54 h 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6"/>
                  <a:gd name="T79" fmla="*/ 0 h 90"/>
                  <a:gd name="T80" fmla="*/ 46 w 46"/>
                  <a:gd name="T81" fmla="*/ 90 h 9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6" h="90">
                    <a:moveTo>
                      <a:pt x="46" y="54"/>
                    </a:moveTo>
                    <a:lnTo>
                      <a:pt x="46" y="54"/>
                    </a:lnTo>
                    <a:lnTo>
                      <a:pt x="46" y="46"/>
                    </a:lnTo>
                    <a:lnTo>
                      <a:pt x="46" y="30"/>
                    </a:lnTo>
                    <a:lnTo>
                      <a:pt x="44" y="20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4"/>
                    </a:lnTo>
                    <a:lnTo>
                      <a:pt x="4" y="10"/>
                    </a:lnTo>
                    <a:lnTo>
                      <a:pt x="2" y="18"/>
                    </a:lnTo>
                    <a:lnTo>
                      <a:pt x="0" y="30"/>
                    </a:lnTo>
                    <a:lnTo>
                      <a:pt x="2" y="42"/>
                    </a:lnTo>
                    <a:lnTo>
                      <a:pt x="6" y="56"/>
                    </a:lnTo>
                    <a:lnTo>
                      <a:pt x="14" y="70"/>
                    </a:lnTo>
                    <a:lnTo>
                      <a:pt x="22" y="80"/>
                    </a:lnTo>
                    <a:lnTo>
                      <a:pt x="28" y="88"/>
                    </a:lnTo>
                    <a:lnTo>
                      <a:pt x="34" y="90"/>
                    </a:lnTo>
                    <a:lnTo>
                      <a:pt x="40" y="88"/>
                    </a:lnTo>
                    <a:lnTo>
                      <a:pt x="44" y="84"/>
                    </a:lnTo>
                    <a:lnTo>
                      <a:pt x="46" y="76"/>
                    </a:lnTo>
                    <a:lnTo>
                      <a:pt x="46" y="66"/>
                    </a:lnTo>
                    <a:lnTo>
                      <a:pt x="46" y="54"/>
                    </a:lnTo>
                    <a:close/>
                  </a:path>
                </a:pathLst>
              </a:custGeom>
              <a:solidFill>
                <a:srgbClr val="EF905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03" name="Freeform 477"/>
              <p:cNvSpPr>
                <a:spLocks/>
              </p:cNvSpPr>
              <p:nvPr/>
            </p:nvSpPr>
            <p:spPr bwMode="auto">
              <a:xfrm>
                <a:off x="1948" y="3184"/>
                <a:ext cx="46" cy="90"/>
              </a:xfrm>
              <a:custGeom>
                <a:avLst/>
                <a:gdLst>
                  <a:gd name="T0" fmla="*/ 46 w 46"/>
                  <a:gd name="T1" fmla="*/ 54 h 90"/>
                  <a:gd name="T2" fmla="*/ 46 w 46"/>
                  <a:gd name="T3" fmla="*/ 54 h 90"/>
                  <a:gd name="T4" fmla="*/ 46 w 46"/>
                  <a:gd name="T5" fmla="*/ 46 h 90"/>
                  <a:gd name="T6" fmla="*/ 46 w 46"/>
                  <a:gd name="T7" fmla="*/ 30 h 90"/>
                  <a:gd name="T8" fmla="*/ 44 w 46"/>
                  <a:gd name="T9" fmla="*/ 20 h 90"/>
                  <a:gd name="T10" fmla="*/ 40 w 46"/>
                  <a:gd name="T11" fmla="*/ 12 h 90"/>
                  <a:gd name="T12" fmla="*/ 34 w 46"/>
                  <a:gd name="T13" fmla="*/ 4 h 90"/>
                  <a:gd name="T14" fmla="*/ 26 w 46"/>
                  <a:gd name="T15" fmla="*/ 0 h 90"/>
                  <a:gd name="T16" fmla="*/ 26 w 46"/>
                  <a:gd name="T17" fmla="*/ 0 h 90"/>
                  <a:gd name="T18" fmla="*/ 18 w 46"/>
                  <a:gd name="T19" fmla="*/ 0 h 90"/>
                  <a:gd name="T20" fmla="*/ 10 w 46"/>
                  <a:gd name="T21" fmla="*/ 4 h 90"/>
                  <a:gd name="T22" fmla="*/ 4 w 46"/>
                  <a:gd name="T23" fmla="*/ 10 h 90"/>
                  <a:gd name="T24" fmla="*/ 2 w 46"/>
                  <a:gd name="T25" fmla="*/ 18 h 90"/>
                  <a:gd name="T26" fmla="*/ 0 w 46"/>
                  <a:gd name="T27" fmla="*/ 30 h 90"/>
                  <a:gd name="T28" fmla="*/ 2 w 46"/>
                  <a:gd name="T29" fmla="*/ 42 h 90"/>
                  <a:gd name="T30" fmla="*/ 6 w 46"/>
                  <a:gd name="T31" fmla="*/ 56 h 90"/>
                  <a:gd name="T32" fmla="*/ 14 w 46"/>
                  <a:gd name="T33" fmla="*/ 70 h 90"/>
                  <a:gd name="T34" fmla="*/ 14 w 46"/>
                  <a:gd name="T35" fmla="*/ 70 h 90"/>
                  <a:gd name="T36" fmla="*/ 22 w 46"/>
                  <a:gd name="T37" fmla="*/ 80 h 90"/>
                  <a:gd name="T38" fmla="*/ 28 w 46"/>
                  <a:gd name="T39" fmla="*/ 88 h 90"/>
                  <a:gd name="T40" fmla="*/ 34 w 46"/>
                  <a:gd name="T41" fmla="*/ 90 h 90"/>
                  <a:gd name="T42" fmla="*/ 40 w 46"/>
                  <a:gd name="T43" fmla="*/ 88 h 90"/>
                  <a:gd name="T44" fmla="*/ 44 w 46"/>
                  <a:gd name="T45" fmla="*/ 84 h 90"/>
                  <a:gd name="T46" fmla="*/ 46 w 46"/>
                  <a:gd name="T47" fmla="*/ 76 h 90"/>
                  <a:gd name="T48" fmla="*/ 46 w 46"/>
                  <a:gd name="T49" fmla="*/ 66 h 90"/>
                  <a:gd name="T50" fmla="*/ 46 w 46"/>
                  <a:gd name="T51" fmla="*/ 54 h 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6"/>
                  <a:gd name="T79" fmla="*/ 0 h 90"/>
                  <a:gd name="T80" fmla="*/ 46 w 46"/>
                  <a:gd name="T81" fmla="*/ 90 h 9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6" h="90">
                    <a:moveTo>
                      <a:pt x="46" y="54"/>
                    </a:moveTo>
                    <a:lnTo>
                      <a:pt x="46" y="54"/>
                    </a:lnTo>
                    <a:lnTo>
                      <a:pt x="46" y="46"/>
                    </a:lnTo>
                    <a:lnTo>
                      <a:pt x="46" y="30"/>
                    </a:lnTo>
                    <a:lnTo>
                      <a:pt x="44" y="20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4"/>
                    </a:lnTo>
                    <a:lnTo>
                      <a:pt x="4" y="10"/>
                    </a:lnTo>
                    <a:lnTo>
                      <a:pt x="2" y="18"/>
                    </a:lnTo>
                    <a:lnTo>
                      <a:pt x="0" y="30"/>
                    </a:lnTo>
                    <a:lnTo>
                      <a:pt x="2" y="42"/>
                    </a:lnTo>
                    <a:lnTo>
                      <a:pt x="6" y="56"/>
                    </a:lnTo>
                    <a:lnTo>
                      <a:pt x="14" y="70"/>
                    </a:lnTo>
                    <a:lnTo>
                      <a:pt x="22" y="80"/>
                    </a:lnTo>
                    <a:lnTo>
                      <a:pt x="28" y="88"/>
                    </a:lnTo>
                    <a:lnTo>
                      <a:pt x="34" y="90"/>
                    </a:lnTo>
                    <a:lnTo>
                      <a:pt x="40" y="88"/>
                    </a:lnTo>
                    <a:lnTo>
                      <a:pt x="44" y="84"/>
                    </a:lnTo>
                    <a:lnTo>
                      <a:pt x="46" y="76"/>
                    </a:lnTo>
                    <a:lnTo>
                      <a:pt x="46" y="66"/>
                    </a:lnTo>
                    <a:lnTo>
                      <a:pt x="46" y="5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04" name="Freeform 478"/>
              <p:cNvSpPr>
                <a:spLocks/>
              </p:cNvSpPr>
              <p:nvPr/>
            </p:nvSpPr>
            <p:spPr bwMode="auto">
              <a:xfrm>
                <a:off x="2084" y="3214"/>
                <a:ext cx="54" cy="10"/>
              </a:xfrm>
              <a:custGeom>
                <a:avLst/>
                <a:gdLst>
                  <a:gd name="T0" fmla="*/ 0 w 54"/>
                  <a:gd name="T1" fmla="*/ 0 h 10"/>
                  <a:gd name="T2" fmla="*/ 0 w 54"/>
                  <a:gd name="T3" fmla="*/ 0 h 10"/>
                  <a:gd name="T4" fmla="*/ 14 w 54"/>
                  <a:gd name="T5" fmla="*/ 2 h 10"/>
                  <a:gd name="T6" fmla="*/ 34 w 54"/>
                  <a:gd name="T7" fmla="*/ 4 h 10"/>
                  <a:gd name="T8" fmla="*/ 34 w 54"/>
                  <a:gd name="T9" fmla="*/ 4 h 10"/>
                  <a:gd name="T10" fmla="*/ 54 w 54"/>
                  <a:gd name="T11" fmla="*/ 2 h 10"/>
                  <a:gd name="T12" fmla="*/ 54 w 54"/>
                  <a:gd name="T13" fmla="*/ 2 h 10"/>
                  <a:gd name="T14" fmla="*/ 50 w 54"/>
                  <a:gd name="T15" fmla="*/ 4 h 10"/>
                  <a:gd name="T16" fmla="*/ 46 w 54"/>
                  <a:gd name="T17" fmla="*/ 8 h 10"/>
                  <a:gd name="T18" fmla="*/ 42 w 54"/>
                  <a:gd name="T19" fmla="*/ 10 h 10"/>
                  <a:gd name="T20" fmla="*/ 34 w 54"/>
                  <a:gd name="T21" fmla="*/ 10 h 10"/>
                  <a:gd name="T22" fmla="*/ 24 w 54"/>
                  <a:gd name="T23" fmla="*/ 10 h 10"/>
                  <a:gd name="T24" fmla="*/ 14 w 54"/>
                  <a:gd name="T25" fmla="*/ 6 h 10"/>
                  <a:gd name="T26" fmla="*/ 0 w 54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2"/>
                    </a:lnTo>
                    <a:lnTo>
                      <a:pt x="34" y="4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24" y="10"/>
                    </a:lnTo>
                    <a:lnTo>
                      <a:pt x="14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05" name="Freeform 479"/>
              <p:cNvSpPr>
                <a:spLocks/>
              </p:cNvSpPr>
              <p:nvPr/>
            </p:nvSpPr>
            <p:spPr bwMode="auto">
              <a:xfrm>
                <a:off x="2084" y="3214"/>
                <a:ext cx="54" cy="10"/>
              </a:xfrm>
              <a:custGeom>
                <a:avLst/>
                <a:gdLst>
                  <a:gd name="T0" fmla="*/ 0 w 54"/>
                  <a:gd name="T1" fmla="*/ 0 h 10"/>
                  <a:gd name="T2" fmla="*/ 0 w 54"/>
                  <a:gd name="T3" fmla="*/ 0 h 10"/>
                  <a:gd name="T4" fmla="*/ 14 w 54"/>
                  <a:gd name="T5" fmla="*/ 2 h 10"/>
                  <a:gd name="T6" fmla="*/ 34 w 54"/>
                  <a:gd name="T7" fmla="*/ 4 h 10"/>
                  <a:gd name="T8" fmla="*/ 34 w 54"/>
                  <a:gd name="T9" fmla="*/ 4 h 10"/>
                  <a:gd name="T10" fmla="*/ 54 w 54"/>
                  <a:gd name="T11" fmla="*/ 2 h 10"/>
                  <a:gd name="T12" fmla="*/ 54 w 54"/>
                  <a:gd name="T13" fmla="*/ 2 h 10"/>
                  <a:gd name="T14" fmla="*/ 50 w 54"/>
                  <a:gd name="T15" fmla="*/ 4 h 10"/>
                  <a:gd name="T16" fmla="*/ 46 w 54"/>
                  <a:gd name="T17" fmla="*/ 8 h 10"/>
                  <a:gd name="T18" fmla="*/ 42 w 54"/>
                  <a:gd name="T19" fmla="*/ 10 h 10"/>
                  <a:gd name="T20" fmla="*/ 34 w 54"/>
                  <a:gd name="T21" fmla="*/ 10 h 10"/>
                  <a:gd name="T22" fmla="*/ 24 w 54"/>
                  <a:gd name="T23" fmla="*/ 10 h 10"/>
                  <a:gd name="T24" fmla="*/ 14 w 54"/>
                  <a:gd name="T25" fmla="*/ 6 h 10"/>
                  <a:gd name="T26" fmla="*/ 0 w 54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2"/>
                    </a:lnTo>
                    <a:lnTo>
                      <a:pt x="34" y="4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24" y="10"/>
                    </a:lnTo>
                    <a:lnTo>
                      <a:pt x="14" y="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06" name="Freeform 480"/>
              <p:cNvSpPr>
                <a:spLocks/>
              </p:cNvSpPr>
              <p:nvPr/>
            </p:nvSpPr>
            <p:spPr bwMode="auto">
              <a:xfrm>
                <a:off x="2186" y="3216"/>
                <a:ext cx="24" cy="8"/>
              </a:xfrm>
              <a:custGeom>
                <a:avLst/>
                <a:gdLst>
                  <a:gd name="T0" fmla="*/ 0 w 24"/>
                  <a:gd name="T1" fmla="*/ 0 h 8"/>
                  <a:gd name="T2" fmla="*/ 0 w 24"/>
                  <a:gd name="T3" fmla="*/ 0 h 8"/>
                  <a:gd name="T4" fmla="*/ 8 w 24"/>
                  <a:gd name="T5" fmla="*/ 2 h 8"/>
                  <a:gd name="T6" fmla="*/ 14 w 24"/>
                  <a:gd name="T7" fmla="*/ 2 h 8"/>
                  <a:gd name="T8" fmla="*/ 24 w 24"/>
                  <a:gd name="T9" fmla="*/ 0 h 8"/>
                  <a:gd name="T10" fmla="*/ 24 w 24"/>
                  <a:gd name="T11" fmla="*/ 0 h 8"/>
                  <a:gd name="T12" fmla="*/ 20 w 24"/>
                  <a:gd name="T13" fmla="*/ 4 h 8"/>
                  <a:gd name="T14" fmla="*/ 16 w 24"/>
                  <a:gd name="T15" fmla="*/ 8 h 8"/>
                  <a:gd name="T16" fmla="*/ 12 w 24"/>
                  <a:gd name="T17" fmla="*/ 8 h 8"/>
                  <a:gd name="T18" fmla="*/ 12 w 24"/>
                  <a:gd name="T19" fmla="*/ 8 h 8"/>
                  <a:gd name="T20" fmla="*/ 8 w 24"/>
                  <a:gd name="T21" fmla="*/ 8 h 8"/>
                  <a:gd name="T22" fmla="*/ 4 w 24"/>
                  <a:gd name="T23" fmla="*/ 4 h 8"/>
                  <a:gd name="T24" fmla="*/ 0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8"/>
                  <a:gd name="T41" fmla="*/ 24 w 2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2"/>
                    </a:lnTo>
                    <a:lnTo>
                      <a:pt x="24" y="0"/>
                    </a:lnTo>
                    <a:lnTo>
                      <a:pt x="20" y="4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07" name="Freeform 481"/>
              <p:cNvSpPr>
                <a:spLocks/>
              </p:cNvSpPr>
              <p:nvPr/>
            </p:nvSpPr>
            <p:spPr bwMode="auto">
              <a:xfrm>
                <a:off x="2186" y="3216"/>
                <a:ext cx="24" cy="8"/>
              </a:xfrm>
              <a:custGeom>
                <a:avLst/>
                <a:gdLst>
                  <a:gd name="T0" fmla="*/ 0 w 24"/>
                  <a:gd name="T1" fmla="*/ 0 h 8"/>
                  <a:gd name="T2" fmla="*/ 0 w 24"/>
                  <a:gd name="T3" fmla="*/ 0 h 8"/>
                  <a:gd name="T4" fmla="*/ 8 w 24"/>
                  <a:gd name="T5" fmla="*/ 2 h 8"/>
                  <a:gd name="T6" fmla="*/ 14 w 24"/>
                  <a:gd name="T7" fmla="*/ 2 h 8"/>
                  <a:gd name="T8" fmla="*/ 24 w 24"/>
                  <a:gd name="T9" fmla="*/ 0 h 8"/>
                  <a:gd name="T10" fmla="*/ 24 w 24"/>
                  <a:gd name="T11" fmla="*/ 0 h 8"/>
                  <a:gd name="T12" fmla="*/ 20 w 24"/>
                  <a:gd name="T13" fmla="*/ 4 h 8"/>
                  <a:gd name="T14" fmla="*/ 16 w 24"/>
                  <a:gd name="T15" fmla="*/ 8 h 8"/>
                  <a:gd name="T16" fmla="*/ 12 w 24"/>
                  <a:gd name="T17" fmla="*/ 8 h 8"/>
                  <a:gd name="T18" fmla="*/ 12 w 24"/>
                  <a:gd name="T19" fmla="*/ 8 h 8"/>
                  <a:gd name="T20" fmla="*/ 8 w 24"/>
                  <a:gd name="T21" fmla="*/ 8 h 8"/>
                  <a:gd name="T22" fmla="*/ 4 w 24"/>
                  <a:gd name="T23" fmla="*/ 4 h 8"/>
                  <a:gd name="T24" fmla="*/ 0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8"/>
                  <a:gd name="T41" fmla="*/ 24 w 2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2"/>
                    </a:lnTo>
                    <a:lnTo>
                      <a:pt x="24" y="0"/>
                    </a:lnTo>
                    <a:lnTo>
                      <a:pt x="20" y="4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08" name="Freeform 482"/>
              <p:cNvSpPr>
                <a:spLocks/>
              </p:cNvSpPr>
              <p:nvPr/>
            </p:nvSpPr>
            <p:spPr bwMode="auto">
              <a:xfrm>
                <a:off x="2162" y="3204"/>
                <a:ext cx="34" cy="106"/>
              </a:xfrm>
              <a:custGeom>
                <a:avLst/>
                <a:gdLst>
                  <a:gd name="T0" fmla="*/ 22 w 34"/>
                  <a:gd name="T1" fmla="*/ 0 h 106"/>
                  <a:gd name="T2" fmla="*/ 22 w 34"/>
                  <a:gd name="T3" fmla="*/ 0 h 106"/>
                  <a:gd name="T4" fmla="*/ 26 w 34"/>
                  <a:gd name="T5" fmla="*/ 30 h 106"/>
                  <a:gd name="T6" fmla="*/ 28 w 34"/>
                  <a:gd name="T7" fmla="*/ 60 h 106"/>
                  <a:gd name="T8" fmla="*/ 26 w 34"/>
                  <a:gd name="T9" fmla="*/ 76 h 106"/>
                  <a:gd name="T10" fmla="*/ 24 w 34"/>
                  <a:gd name="T11" fmla="*/ 90 h 106"/>
                  <a:gd name="T12" fmla="*/ 24 w 34"/>
                  <a:gd name="T13" fmla="*/ 90 h 106"/>
                  <a:gd name="T14" fmla="*/ 14 w 34"/>
                  <a:gd name="T15" fmla="*/ 94 h 106"/>
                  <a:gd name="T16" fmla="*/ 6 w 34"/>
                  <a:gd name="T17" fmla="*/ 100 h 106"/>
                  <a:gd name="T18" fmla="*/ 0 w 34"/>
                  <a:gd name="T19" fmla="*/ 106 h 106"/>
                  <a:gd name="T20" fmla="*/ 0 w 34"/>
                  <a:gd name="T21" fmla="*/ 106 h 106"/>
                  <a:gd name="T22" fmla="*/ 8 w 34"/>
                  <a:gd name="T23" fmla="*/ 104 h 106"/>
                  <a:gd name="T24" fmla="*/ 18 w 34"/>
                  <a:gd name="T25" fmla="*/ 100 h 106"/>
                  <a:gd name="T26" fmla="*/ 30 w 34"/>
                  <a:gd name="T27" fmla="*/ 94 h 106"/>
                  <a:gd name="T28" fmla="*/ 30 w 34"/>
                  <a:gd name="T29" fmla="*/ 94 h 106"/>
                  <a:gd name="T30" fmla="*/ 32 w 34"/>
                  <a:gd name="T31" fmla="*/ 90 h 106"/>
                  <a:gd name="T32" fmla="*/ 34 w 34"/>
                  <a:gd name="T33" fmla="*/ 74 h 106"/>
                  <a:gd name="T34" fmla="*/ 34 w 34"/>
                  <a:gd name="T35" fmla="*/ 60 h 106"/>
                  <a:gd name="T36" fmla="*/ 32 w 34"/>
                  <a:gd name="T37" fmla="*/ 44 h 106"/>
                  <a:gd name="T38" fmla="*/ 28 w 34"/>
                  <a:gd name="T39" fmla="*/ 24 h 106"/>
                  <a:gd name="T40" fmla="*/ 22 w 34"/>
                  <a:gd name="T41" fmla="*/ 0 h 1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06"/>
                  <a:gd name="T65" fmla="*/ 34 w 34"/>
                  <a:gd name="T66" fmla="*/ 106 h 10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06">
                    <a:moveTo>
                      <a:pt x="22" y="0"/>
                    </a:moveTo>
                    <a:lnTo>
                      <a:pt x="22" y="0"/>
                    </a:lnTo>
                    <a:lnTo>
                      <a:pt x="26" y="30"/>
                    </a:lnTo>
                    <a:lnTo>
                      <a:pt x="28" y="60"/>
                    </a:lnTo>
                    <a:lnTo>
                      <a:pt x="26" y="76"/>
                    </a:lnTo>
                    <a:lnTo>
                      <a:pt x="24" y="90"/>
                    </a:lnTo>
                    <a:lnTo>
                      <a:pt x="14" y="94"/>
                    </a:lnTo>
                    <a:lnTo>
                      <a:pt x="6" y="100"/>
                    </a:lnTo>
                    <a:lnTo>
                      <a:pt x="0" y="106"/>
                    </a:lnTo>
                    <a:lnTo>
                      <a:pt x="8" y="104"/>
                    </a:lnTo>
                    <a:lnTo>
                      <a:pt x="18" y="100"/>
                    </a:lnTo>
                    <a:lnTo>
                      <a:pt x="30" y="94"/>
                    </a:lnTo>
                    <a:lnTo>
                      <a:pt x="32" y="90"/>
                    </a:lnTo>
                    <a:lnTo>
                      <a:pt x="34" y="74"/>
                    </a:lnTo>
                    <a:lnTo>
                      <a:pt x="34" y="60"/>
                    </a:lnTo>
                    <a:lnTo>
                      <a:pt x="32" y="44"/>
                    </a:lnTo>
                    <a:lnTo>
                      <a:pt x="28" y="24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09" name="Freeform 483"/>
              <p:cNvSpPr>
                <a:spLocks/>
              </p:cNvSpPr>
              <p:nvPr/>
            </p:nvSpPr>
            <p:spPr bwMode="auto">
              <a:xfrm>
                <a:off x="2162" y="3204"/>
                <a:ext cx="34" cy="106"/>
              </a:xfrm>
              <a:custGeom>
                <a:avLst/>
                <a:gdLst>
                  <a:gd name="T0" fmla="*/ 22 w 34"/>
                  <a:gd name="T1" fmla="*/ 0 h 106"/>
                  <a:gd name="T2" fmla="*/ 22 w 34"/>
                  <a:gd name="T3" fmla="*/ 0 h 106"/>
                  <a:gd name="T4" fmla="*/ 26 w 34"/>
                  <a:gd name="T5" fmla="*/ 30 h 106"/>
                  <a:gd name="T6" fmla="*/ 28 w 34"/>
                  <a:gd name="T7" fmla="*/ 60 h 106"/>
                  <a:gd name="T8" fmla="*/ 26 w 34"/>
                  <a:gd name="T9" fmla="*/ 76 h 106"/>
                  <a:gd name="T10" fmla="*/ 24 w 34"/>
                  <a:gd name="T11" fmla="*/ 90 h 106"/>
                  <a:gd name="T12" fmla="*/ 24 w 34"/>
                  <a:gd name="T13" fmla="*/ 90 h 106"/>
                  <a:gd name="T14" fmla="*/ 14 w 34"/>
                  <a:gd name="T15" fmla="*/ 94 h 106"/>
                  <a:gd name="T16" fmla="*/ 6 w 34"/>
                  <a:gd name="T17" fmla="*/ 100 h 106"/>
                  <a:gd name="T18" fmla="*/ 0 w 34"/>
                  <a:gd name="T19" fmla="*/ 106 h 106"/>
                  <a:gd name="T20" fmla="*/ 0 w 34"/>
                  <a:gd name="T21" fmla="*/ 106 h 106"/>
                  <a:gd name="T22" fmla="*/ 8 w 34"/>
                  <a:gd name="T23" fmla="*/ 104 h 106"/>
                  <a:gd name="T24" fmla="*/ 18 w 34"/>
                  <a:gd name="T25" fmla="*/ 100 h 106"/>
                  <a:gd name="T26" fmla="*/ 30 w 34"/>
                  <a:gd name="T27" fmla="*/ 94 h 106"/>
                  <a:gd name="T28" fmla="*/ 30 w 34"/>
                  <a:gd name="T29" fmla="*/ 94 h 106"/>
                  <a:gd name="T30" fmla="*/ 32 w 34"/>
                  <a:gd name="T31" fmla="*/ 90 h 106"/>
                  <a:gd name="T32" fmla="*/ 34 w 34"/>
                  <a:gd name="T33" fmla="*/ 74 h 106"/>
                  <a:gd name="T34" fmla="*/ 34 w 34"/>
                  <a:gd name="T35" fmla="*/ 60 h 106"/>
                  <a:gd name="T36" fmla="*/ 32 w 34"/>
                  <a:gd name="T37" fmla="*/ 44 h 106"/>
                  <a:gd name="T38" fmla="*/ 28 w 34"/>
                  <a:gd name="T39" fmla="*/ 24 h 106"/>
                  <a:gd name="T40" fmla="*/ 22 w 34"/>
                  <a:gd name="T41" fmla="*/ 0 h 1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06"/>
                  <a:gd name="T65" fmla="*/ 34 w 34"/>
                  <a:gd name="T66" fmla="*/ 106 h 10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06">
                    <a:moveTo>
                      <a:pt x="22" y="0"/>
                    </a:moveTo>
                    <a:lnTo>
                      <a:pt x="22" y="0"/>
                    </a:lnTo>
                    <a:lnTo>
                      <a:pt x="26" y="30"/>
                    </a:lnTo>
                    <a:lnTo>
                      <a:pt x="28" y="60"/>
                    </a:lnTo>
                    <a:lnTo>
                      <a:pt x="26" y="76"/>
                    </a:lnTo>
                    <a:lnTo>
                      <a:pt x="24" y="90"/>
                    </a:lnTo>
                    <a:lnTo>
                      <a:pt x="14" y="94"/>
                    </a:lnTo>
                    <a:lnTo>
                      <a:pt x="6" y="100"/>
                    </a:lnTo>
                    <a:lnTo>
                      <a:pt x="0" y="106"/>
                    </a:lnTo>
                    <a:lnTo>
                      <a:pt x="8" y="104"/>
                    </a:lnTo>
                    <a:lnTo>
                      <a:pt x="18" y="100"/>
                    </a:lnTo>
                    <a:lnTo>
                      <a:pt x="30" y="94"/>
                    </a:lnTo>
                    <a:lnTo>
                      <a:pt x="32" y="90"/>
                    </a:lnTo>
                    <a:lnTo>
                      <a:pt x="34" y="74"/>
                    </a:lnTo>
                    <a:lnTo>
                      <a:pt x="34" y="60"/>
                    </a:lnTo>
                    <a:lnTo>
                      <a:pt x="32" y="44"/>
                    </a:lnTo>
                    <a:lnTo>
                      <a:pt x="28" y="24"/>
                    </a:lnTo>
                    <a:lnTo>
                      <a:pt x="2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10" name="Freeform 484"/>
              <p:cNvSpPr>
                <a:spLocks/>
              </p:cNvSpPr>
              <p:nvPr/>
            </p:nvSpPr>
            <p:spPr bwMode="auto">
              <a:xfrm>
                <a:off x="2142" y="3350"/>
                <a:ext cx="38" cy="6"/>
              </a:xfrm>
              <a:custGeom>
                <a:avLst/>
                <a:gdLst>
                  <a:gd name="T0" fmla="*/ 0 w 38"/>
                  <a:gd name="T1" fmla="*/ 0 h 6"/>
                  <a:gd name="T2" fmla="*/ 0 w 38"/>
                  <a:gd name="T3" fmla="*/ 0 h 6"/>
                  <a:gd name="T4" fmla="*/ 12 w 38"/>
                  <a:gd name="T5" fmla="*/ 2 h 6"/>
                  <a:gd name="T6" fmla="*/ 24 w 38"/>
                  <a:gd name="T7" fmla="*/ 2 h 6"/>
                  <a:gd name="T8" fmla="*/ 38 w 38"/>
                  <a:gd name="T9" fmla="*/ 0 h 6"/>
                  <a:gd name="T10" fmla="*/ 38 w 38"/>
                  <a:gd name="T11" fmla="*/ 0 h 6"/>
                  <a:gd name="T12" fmla="*/ 34 w 38"/>
                  <a:gd name="T13" fmla="*/ 2 h 6"/>
                  <a:gd name="T14" fmla="*/ 22 w 38"/>
                  <a:gd name="T15" fmla="*/ 6 h 6"/>
                  <a:gd name="T16" fmla="*/ 22 w 38"/>
                  <a:gd name="T17" fmla="*/ 6 h 6"/>
                  <a:gd name="T18" fmla="*/ 14 w 38"/>
                  <a:gd name="T19" fmla="*/ 6 h 6"/>
                  <a:gd name="T20" fmla="*/ 6 w 38"/>
                  <a:gd name="T21" fmla="*/ 4 h 6"/>
                  <a:gd name="T22" fmla="*/ 0 w 38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6"/>
                  <a:gd name="T38" fmla="*/ 38 w 38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6">
                    <a:moveTo>
                      <a:pt x="0" y="0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4" y="2"/>
                    </a:lnTo>
                    <a:lnTo>
                      <a:pt x="38" y="0"/>
                    </a:lnTo>
                    <a:lnTo>
                      <a:pt x="34" y="2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6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11" name="Freeform 485"/>
              <p:cNvSpPr>
                <a:spLocks/>
              </p:cNvSpPr>
              <p:nvPr/>
            </p:nvSpPr>
            <p:spPr bwMode="auto">
              <a:xfrm>
                <a:off x="2142" y="3350"/>
                <a:ext cx="38" cy="6"/>
              </a:xfrm>
              <a:custGeom>
                <a:avLst/>
                <a:gdLst>
                  <a:gd name="T0" fmla="*/ 0 w 38"/>
                  <a:gd name="T1" fmla="*/ 0 h 6"/>
                  <a:gd name="T2" fmla="*/ 0 w 38"/>
                  <a:gd name="T3" fmla="*/ 0 h 6"/>
                  <a:gd name="T4" fmla="*/ 12 w 38"/>
                  <a:gd name="T5" fmla="*/ 2 h 6"/>
                  <a:gd name="T6" fmla="*/ 24 w 38"/>
                  <a:gd name="T7" fmla="*/ 2 h 6"/>
                  <a:gd name="T8" fmla="*/ 38 w 38"/>
                  <a:gd name="T9" fmla="*/ 0 h 6"/>
                  <a:gd name="T10" fmla="*/ 38 w 38"/>
                  <a:gd name="T11" fmla="*/ 0 h 6"/>
                  <a:gd name="T12" fmla="*/ 34 w 38"/>
                  <a:gd name="T13" fmla="*/ 2 h 6"/>
                  <a:gd name="T14" fmla="*/ 22 w 38"/>
                  <a:gd name="T15" fmla="*/ 6 h 6"/>
                  <a:gd name="T16" fmla="*/ 22 w 38"/>
                  <a:gd name="T17" fmla="*/ 6 h 6"/>
                  <a:gd name="T18" fmla="*/ 14 w 38"/>
                  <a:gd name="T19" fmla="*/ 6 h 6"/>
                  <a:gd name="T20" fmla="*/ 6 w 38"/>
                  <a:gd name="T21" fmla="*/ 4 h 6"/>
                  <a:gd name="T22" fmla="*/ 0 w 38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6"/>
                  <a:gd name="T38" fmla="*/ 38 w 38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6">
                    <a:moveTo>
                      <a:pt x="0" y="0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4" y="2"/>
                    </a:lnTo>
                    <a:lnTo>
                      <a:pt x="38" y="0"/>
                    </a:lnTo>
                    <a:lnTo>
                      <a:pt x="34" y="2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12" name="Freeform 486"/>
              <p:cNvSpPr>
                <a:spLocks/>
              </p:cNvSpPr>
              <p:nvPr/>
            </p:nvSpPr>
            <p:spPr bwMode="auto">
              <a:xfrm>
                <a:off x="1600" y="3380"/>
                <a:ext cx="692" cy="878"/>
              </a:xfrm>
              <a:custGeom>
                <a:avLst/>
                <a:gdLst>
                  <a:gd name="T0" fmla="*/ 248 w 692"/>
                  <a:gd name="T1" fmla="*/ 878 h 878"/>
                  <a:gd name="T2" fmla="*/ 156 w 692"/>
                  <a:gd name="T3" fmla="*/ 578 h 878"/>
                  <a:gd name="T4" fmla="*/ 76 w 692"/>
                  <a:gd name="T5" fmla="*/ 352 h 878"/>
                  <a:gd name="T6" fmla="*/ 20 w 692"/>
                  <a:gd name="T7" fmla="*/ 210 h 878"/>
                  <a:gd name="T8" fmla="*/ 0 w 692"/>
                  <a:gd name="T9" fmla="*/ 162 h 878"/>
                  <a:gd name="T10" fmla="*/ 30 w 692"/>
                  <a:gd name="T11" fmla="*/ 138 h 878"/>
                  <a:gd name="T12" fmla="*/ 68 w 692"/>
                  <a:gd name="T13" fmla="*/ 116 h 878"/>
                  <a:gd name="T14" fmla="*/ 154 w 692"/>
                  <a:gd name="T15" fmla="*/ 80 h 878"/>
                  <a:gd name="T16" fmla="*/ 230 w 692"/>
                  <a:gd name="T17" fmla="*/ 58 h 878"/>
                  <a:gd name="T18" fmla="*/ 262 w 692"/>
                  <a:gd name="T19" fmla="*/ 50 h 878"/>
                  <a:gd name="T20" fmla="*/ 318 w 692"/>
                  <a:gd name="T21" fmla="*/ 14 h 878"/>
                  <a:gd name="T22" fmla="*/ 334 w 692"/>
                  <a:gd name="T23" fmla="*/ 0 h 878"/>
                  <a:gd name="T24" fmla="*/ 342 w 692"/>
                  <a:gd name="T25" fmla="*/ 52 h 878"/>
                  <a:gd name="T26" fmla="*/ 354 w 692"/>
                  <a:gd name="T27" fmla="*/ 96 h 878"/>
                  <a:gd name="T28" fmla="*/ 374 w 692"/>
                  <a:gd name="T29" fmla="*/ 140 h 878"/>
                  <a:gd name="T30" fmla="*/ 388 w 692"/>
                  <a:gd name="T31" fmla="*/ 166 h 878"/>
                  <a:gd name="T32" fmla="*/ 424 w 692"/>
                  <a:gd name="T33" fmla="*/ 252 h 878"/>
                  <a:gd name="T34" fmla="*/ 472 w 692"/>
                  <a:gd name="T35" fmla="*/ 388 h 878"/>
                  <a:gd name="T36" fmla="*/ 484 w 692"/>
                  <a:gd name="T37" fmla="*/ 426 h 878"/>
                  <a:gd name="T38" fmla="*/ 496 w 692"/>
                  <a:gd name="T39" fmla="*/ 382 h 878"/>
                  <a:gd name="T40" fmla="*/ 514 w 692"/>
                  <a:gd name="T41" fmla="*/ 266 h 878"/>
                  <a:gd name="T42" fmla="*/ 526 w 692"/>
                  <a:gd name="T43" fmla="*/ 104 h 878"/>
                  <a:gd name="T44" fmla="*/ 526 w 692"/>
                  <a:gd name="T45" fmla="*/ 60 h 878"/>
                  <a:gd name="T46" fmla="*/ 550 w 692"/>
                  <a:gd name="T47" fmla="*/ 82 h 878"/>
                  <a:gd name="T48" fmla="*/ 588 w 692"/>
                  <a:gd name="T49" fmla="*/ 108 h 878"/>
                  <a:gd name="T50" fmla="*/ 688 w 692"/>
                  <a:gd name="T51" fmla="*/ 142 h 878"/>
                  <a:gd name="T52" fmla="*/ 690 w 692"/>
                  <a:gd name="T53" fmla="*/ 154 h 878"/>
                  <a:gd name="T54" fmla="*/ 690 w 692"/>
                  <a:gd name="T55" fmla="*/ 212 h 878"/>
                  <a:gd name="T56" fmla="*/ 674 w 692"/>
                  <a:gd name="T57" fmla="*/ 336 h 878"/>
                  <a:gd name="T58" fmla="*/ 660 w 692"/>
                  <a:gd name="T59" fmla="*/ 492 h 878"/>
                  <a:gd name="T60" fmla="*/ 654 w 692"/>
                  <a:gd name="T61" fmla="*/ 620 h 878"/>
                  <a:gd name="T62" fmla="*/ 656 w 692"/>
                  <a:gd name="T63" fmla="*/ 664 h 878"/>
                  <a:gd name="T64" fmla="*/ 662 w 692"/>
                  <a:gd name="T65" fmla="*/ 828 h 878"/>
                  <a:gd name="T66" fmla="*/ 668 w 692"/>
                  <a:gd name="T67" fmla="*/ 876 h 87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92"/>
                  <a:gd name="T103" fmla="*/ 0 h 878"/>
                  <a:gd name="T104" fmla="*/ 692 w 692"/>
                  <a:gd name="T105" fmla="*/ 878 h 87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92" h="878">
                    <a:moveTo>
                      <a:pt x="248" y="878"/>
                    </a:moveTo>
                    <a:lnTo>
                      <a:pt x="248" y="878"/>
                    </a:lnTo>
                    <a:lnTo>
                      <a:pt x="202" y="718"/>
                    </a:lnTo>
                    <a:lnTo>
                      <a:pt x="156" y="578"/>
                    </a:lnTo>
                    <a:lnTo>
                      <a:pt x="114" y="454"/>
                    </a:lnTo>
                    <a:lnTo>
                      <a:pt x="76" y="352"/>
                    </a:lnTo>
                    <a:lnTo>
                      <a:pt x="46" y="270"/>
                    </a:lnTo>
                    <a:lnTo>
                      <a:pt x="20" y="210"/>
                    </a:lnTo>
                    <a:lnTo>
                      <a:pt x="0" y="162"/>
                    </a:lnTo>
                    <a:lnTo>
                      <a:pt x="14" y="148"/>
                    </a:lnTo>
                    <a:lnTo>
                      <a:pt x="30" y="138"/>
                    </a:lnTo>
                    <a:lnTo>
                      <a:pt x="48" y="126"/>
                    </a:lnTo>
                    <a:lnTo>
                      <a:pt x="68" y="116"/>
                    </a:lnTo>
                    <a:lnTo>
                      <a:pt x="110" y="96"/>
                    </a:lnTo>
                    <a:lnTo>
                      <a:pt x="154" y="80"/>
                    </a:lnTo>
                    <a:lnTo>
                      <a:pt x="196" y="68"/>
                    </a:lnTo>
                    <a:lnTo>
                      <a:pt x="230" y="58"/>
                    </a:lnTo>
                    <a:lnTo>
                      <a:pt x="262" y="50"/>
                    </a:lnTo>
                    <a:lnTo>
                      <a:pt x="296" y="28"/>
                    </a:lnTo>
                    <a:lnTo>
                      <a:pt x="318" y="14"/>
                    </a:lnTo>
                    <a:lnTo>
                      <a:pt x="334" y="0"/>
                    </a:lnTo>
                    <a:lnTo>
                      <a:pt x="336" y="16"/>
                    </a:lnTo>
                    <a:lnTo>
                      <a:pt x="342" y="52"/>
                    </a:lnTo>
                    <a:lnTo>
                      <a:pt x="346" y="74"/>
                    </a:lnTo>
                    <a:lnTo>
                      <a:pt x="354" y="96"/>
                    </a:lnTo>
                    <a:lnTo>
                      <a:pt x="362" y="118"/>
                    </a:lnTo>
                    <a:lnTo>
                      <a:pt x="374" y="140"/>
                    </a:lnTo>
                    <a:lnTo>
                      <a:pt x="388" y="166"/>
                    </a:lnTo>
                    <a:lnTo>
                      <a:pt x="406" y="206"/>
                    </a:lnTo>
                    <a:lnTo>
                      <a:pt x="424" y="252"/>
                    </a:lnTo>
                    <a:lnTo>
                      <a:pt x="442" y="302"/>
                    </a:lnTo>
                    <a:lnTo>
                      <a:pt x="472" y="388"/>
                    </a:lnTo>
                    <a:lnTo>
                      <a:pt x="484" y="426"/>
                    </a:lnTo>
                    <a:lnTo>
                      <a:pt x="490" y="406"/>
                    </a:lnTo>
                    <a:lnTo>
                      <a:pt x="496" y="382"/>
                    </a:lnTo>
                    <a:lnTo>
                      <a:pt x="506" y="326"/>
                    </a:lnTo>
                    <a:lnTo>
                      <a:pt x="514" y="266"/>
                    </a:lnTo>
                    <a:lnTo>
                      <a:pt x="520" y="206"/>
                    </a:lnTo>
                    <a:lnTo>
                      <a:pt x="526" y="104"/>
                    </a:lnTo>
                    <a:lnTo>
                      <a:pt x="526" y="60"/>
                    </a:lnTo>
                    <a:lnTo>
                      <a:pt x="538" y="72"/>
                    </a:lnTo>
                    <a:lnTo>
                      <a:pt x="550" y="82"/>
                    </a:lnTo>
                    <a:lnTo>
                      <a:pt x="572" y="98"/>
                    </a:lnTo>
                    <a:lnTo>
                      <a:pt x="588" y="108"/>
                    </a:lnTo>
                    <a:lnTo>
                      <a:pt x="596" y="112"/>
                    </a:lnTo>
                    <a:lnTo>
                      <a:pt x="688" y="142"/>
                    </a:lnTo>
                    <a:lnTo>
                      <a:pt x="690" y="154"/>
                    </a:lnTo>
                    <a:lnTo>
                      <a:pt x="692" y="170"/>
                    </a:lnTo>
                    <a:lnTo>
                      <a:pt x="690" y="212"/>
                    </a:lnTo>
                    <a:lnTo>
                      <a:pt x="684" y="268"/>
                    </a:lnTo>
                    <a:lnTo>
                      <a:pt x="674" y="336"/>
                    </a:lnTo>
                    <a:lnTo>
                      <a:pt x="666" y="410"/>
                    </a:lnTo>
                    <a:lnTo>
                      <a:pt x="660" y="492"/>
                    </a:lnTo>
                    <a:lnTo>
                      <a:pt x="656" y="578"/>
                    </a:lnTo>
                    <a:lnTo>
                      <a:pt x="654" y="620"/>
                    </a:lnTo>
                    <a:lnTo>
                      <a:pt x="656" y="664"/>
                    </a:lnTo>
                    <a:lnTo>
                      <a:pt x="658" y="768"/>
                    </a:lnTo>
                    <a:lnTo>
                      <a:pt x="662" y="828"/>
                    </a:lnTo>
                    <a:lnTo>
                      <a:pt x="664" y="856"/>
                    </a:lnTo>
                    <a:lnTo>
                      <a:pt x="668" y="876"/>
                    </a:lnTo>
                    <a:lnTo>
                      <a:pt x="248" y="878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13" name="Freeform 487"/>
              <p:cNvSpPr>
                <a:spLocks/>
              </p:cNvSpPr>
              <p:nvPr/>
            </p:nvSpPr>
            <p:spPr bwMode="auto">
              <a:xfrm>
                <a:off x="2058" y="3628"/>
                <a:ext cx="72" cy="586"/>
              </a:xfrm>
              <a:custGeom>
                <a:avLst/>
                <a:gdLst>
                  <a:gd name="T0" fmla="*/ 0 w 72"/>
                  <a:gd name="T1" fmla="*/ 2 h 586"/>
                  <a:gd name="T2" fmla="*/ 0 w 72"/>
                  <a:gd name="T3" fmla="*/ 2 h 586"/>
                  <a:gd name="T4" fmla="*/ 2 w 72"/>
                  <a:gd name="T5" fmla="*/ 18 h 586"/>
                  <a:gd name="T6" fmla="*/ 10 w 72"/>
                  <a:gd name="T7" fmla="*/ 62 h 586"/>
                  <a:gd name="T8" fmla="*/ 16 w 72"/>
                  <a:gd name="T9" fmla="*/ 94 h 586"/>
                  <a:gd name="T10" fmla="*/ 18 w 72"/>
                  <a:gd name="T11" fmla="*/ 132 h 586"/>
                  <a:gd name="T12" fmla="*/ 22 w 72"/>
                  <a:gd name="T13" fmla="*/ 176 h 586"/>
                  <a:gd name="T14" fmla="*/ 24 w 72"/>
                  <a:gd name="T15" fmla="*/ 224 h 586"/>
                  <a:gd name="T16" fmla="*/ 24 w 72"/>
                  <a:gd name="T17" fmla="*/ 224 h 586"/>
                  <a:gd name="T18" fmla="*/ 26 w 72"/>
                  <a:gd name="T19" fmla="*/ 318 h 586"/>
                  <a:gd name="T20" fmla="*/ 28 w 72"/>
                  <a:gd name="T21" fmla="*/ 364 h 586"/>
                  <a:gd name="T22" fmla="*/ 32 w 72"/>
                  <a:gd name="T23" fmla="*/ 412 h 586"/>
                  <a:gd name="T24" fmla="*/ 36 w 72"/>
                  <a:gd name="T25" fmla="*/ 458 h 586"/>
                  <a:gd name="T26" fmla="*/ 44 w 72"/>
                  <a:gd name="T27" fmla="*/ 502 h 586"/>
                  <a:gd name="T28" fmla="*/ 54 w 72"/>
                  <a:gd name="T29" fmla="*/ 546 h 586"/>
                  <a:gd name="T30" fmla="*/ 66 w 72"/>
                  <a:gd name="T31" fmla="*/ 586 h 586"/>
                  <a:gd name="T32" fmla="*/ 72 w 72"/>
                  <a:gd name="T33" fmla="*/ 584 h 586"/>
                  <a:gd name="T34" fmla="*/ 72 w 72"/>
                  <a:gd name="T35" fmla="*/ 584 h 586"/>
                  <a:gd name="T36" fmla="*/ 62 w 72"/>
                  <a:gd name="T37" fmla="*/ 544 h 586"/>
                  <a:gd name="T38" fmla="*/ 52 w 72"/>
                  <a:gd name="T39" fmla="*/ 502 h 586"/>
                  <a:gd name="T40" fmla="*/ 44 w 72"/>
                  <a:gd name="T41" fmla="*/ 456 h 586"/>
                  <a:gd name="T42" fmla="*/ 40 w 72"/>
                  <a:gd name="T43" fmla="*/ 410 h 586"/>
                  <a:gd name="T44" fmla="*/ 36 w 72"/>
                  <a:gd name="T45" fmla="*/ 364 h 586"/>
                  <a:gd name="T46" fmla="*/ 34 w 72"/>
                  <a:gd name="T47" fmla="*/ 318 h 586"/>
                  <a:gd name="T48" fmla="*/ 32 w 72"/>
                  <a:gd name="T49" fmla="*/ 224 h 586"/>
                  <a:gd name="T50" fmla="*/ 32 w 72"/>
                  <a:gd name="T51" fmla="*/ 224 h 586"/>
                  <a:gd name="T52" fmla="*/ 30 w 72"/>
                  <a:gd name="T53" fmla="*/ 176 h 586"/>
                  <a:gd name="T54" fmla="*/ 26 w 72"/>
                  <a:gd name="T55" fmla="*/ 132 h 586"/>
                  <a:gd name="T56" fmla="*/ 22 w 72"/>
                  <a:gd name="T57" fmla="*/ 92 h 586"/>
                  <a:gd name="T58" fmla="*/ 18 w 72"/>
                  <a:gd name="T59" fmla="*/ 60 h 586"/>
                  <a:gd name="T60" fmla="*/ 10 w 72"/>
                  <a:gd name="T61" fmla="*/ 16 h 586"/>
                  <a:gd name="T62" fmla="*/ 6 w 72"/>
                  <a:gd name="T63" fmla="*/ 0 h 586"/>
                  <a:gd name="T64" fmla="*/ 0 w 72"/>
                  <a:gd name="T65" fmla="*/ 2 h 58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72"/>
                  <a:gd name="T100" fmla="*/ 0 h 586"/>
                  <a:gd name="T101" fmla="*/ 72 w 72"/>
                  <a:gd name="T102" fmla="*/ 586 h 58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72" h="586">
                    <a:moveTo>
                      <a:pt x="0" y="2"/>
                    </a:moveTo>
                    <a:lnTo>
                      <a:pt x="0" y="2"/>
                    </a:lnTo>
                    <a:lnTo>
                      <a:pt x="2" y="18"/>
                    </a:lnTo>
                    <a:lnTo>
                      <a:pt x="10" y="62"/>
                    </a:lnTo>
                    <a:lnTo>
                      <a:pt x="16" y="94"/>
                    </a:lnTo>
                    <a:lnTo>
                      <a:pt x="18" y="132"/>
                    </a:lnTo>
                    <a:lnTo>
                      <a:pt x="22" y="176"/>
                    </a:lnTo>
                    <a:lnTo>
                      <a:pt x="24" y="224"/>
                    </a:lnTo>
                    <a:lnTo>
                      <a:pt x="26" y="318"/>
                    </a:lnTo>
                    <a:lnTo>
                      <a:pt x="28" y="364"/>
                    </a:lnTo>
                    <a:lnTo>
                      <a:pt x="32" y="412"/>
                    </a:lnTo>
                    <a:lnTo>
                      <a:pt x="36" y="458"/>
                    </a:lnTo>
                    <a:lnTo>
                      <a:pt x="44" y="502"/>
                    </a:lnTo>
                    <a:lnTo>
                      <a:pt x="54" y="546"/>
                    </a:lnTo>
                    <a:lnTo>
                      <a:pt x="66" y="586"/>
                    </a:lnTo>
                    <a:lnTo>
                      <a:pt x="72" y="584"/>
                    </a:lnTo>
                    <a:lnTo>
                      <a:pt x="62" y="544"/>
                    </a:lnTo>
                    <a:lnTo>
                      <a:pt x="52" y="502"/>
                    </a:lnTo>
                    <a:lnTo>
                      <a:pt x="44" y="456"/>
                    </a:lnTo>
                    <a:lnTo>
                      <a:pt x="40" y="410"/>
                    </a:lnTo>
                    <a:lnTo>
                      <a:pt x="36" y="364"/>
                    </a:lnTo>
                    <a:lnTo>
                      <a:pt x="34" y="318"/>
                    </a:lnTo>
                    <a:lnTo>
                      <a:pt x="32" y="224"/>
                    </a:lnTo>
                    <a:lnTo>
                      <a:pt x="30" y="176"/>
                    </a:lnTo>
                    <a:lnTo>
                      <a:pt x="26" y="132"/>
                    </a:lnTo>
                    <a:lnTo>
                      <a:pt x="22" y="92"/>
                    </a:lnTo>
                    <a:lnTo>
                      <a:pt x="18" y="60"/>
                    </a:lnTo>
                    <a:lnTo>
                      <a:pt x="10" y="16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14" name="Freeform 488"/>
              <p:cNvSpPr>
                <a:spLocks/>
              </p:cNvSpPr>
              <p:nvPr/>
            </p:nvSpPr>
            <p:spPr bwMode="auto">
              <a:xfrm>
                <a:off x="2032" y="3652"/>
                <a:ext cx="426" cy="440"/>
              </a:xfrm>
              <a:custGeom>
                <a:avLst/>
                <a:gdLst>
                  <a:gd name="T0" fmla="*/ 226 w 426"/>
                  <a:gd name="T1" fmla="*/ 0 h 440"/>
                  <a:gd name="T2" fmla="*/ 226 w 426"/>
                  <a:gd name="T3" fmla="*/ 0 h 440"/>
                  <a:gd name="T4" fmla="*/ 218 w 426"/>
                  <a:gd name="T5" fmla="*/ 8 h 440"/>
                  <a:gd name="T6" fmla="*/ 198 w 426"/>
                  <a:gd name="T7" fmla="*/ 28 h 440"/>
                  <a:gd name="T8" fmla="*/ 186 w 426"/>
                  <a:gd name="T9" fmla="*/ 42 h 440"/>
                  <a:gd name="T10" fmla="*/ 174 w 426"/>
                  <a:gd name="T11" fmla="*/ 60 h 440"/>
                  <a:gd name="T12" fmla="*/ 164 w 426"/>
                  <a:gd name="T13" fmla="*/ 80 h 440"/>
                  <a:gd name="T14" fmla="*/ 156 w 426"/>
                  <a:gd name="T15" fmla="*/ 102 h 440"/>
                  <a:gd name="T16" fmla="*/ 156 w 426"/>
                  <a:gd name="T17" fmla="*/ 102 h 440"/>
                  <a:gd name="T18" fmla="*/ 148 w 426"/>
                  <a:gd name="T19" fmla="*/ 144 h 440"/>
                  <a:gd name="T20" fmla="*/ 138 w 426"/>
                  <a:gd name="T21" fmla="*/ 188 h 440"/>
                  <a:gd name="T22" fmla="*/ 128 w 426"/>
                  <a:gd name="T23" fmla="*/ 234 h 440"/>
                  <a:gd name="T24" fmla="*/ 114 w 426"/>
                  <a:gd name="T25" fmla="*/ 280 h 440"/>
                  <a:gd name="T26" fmla="*/ 106 w 426"/>
                  <a:gd name="T27" fmla="*/ 302 h 440"/>
                  <a:gd name="T28" fmla="*/ 96 w 426"/>
                  <a:gd name="T29" fmla="*/ 322 h 440"/>
                  <a:gd name="T30" fmla="*/ 84 w 426"/>
                  <a:gd name="T31" fmla="*/ 342 h 440"/>
                  <a:gd name="T32" fmla="*/ 72 w 426"/>
                  <a:gd name="T33" fmla="*/ 360 h 440"/>
                  <a:gd name="T34" fmla="*/ 58 w 426"/>
                  <a:gd name="T35" fmla="*/ 378 h 440"/>
                  <a:gd name="T36" fmla="*/ 40 w 426"/>
                  <a:gd name="T37" fmla="*/ 392 h 440"/>
                  <a:gd name="T38" fmla="*/ 22 w 426"/>
                  <a:gd name="T39" fmla="*/ 404 h 440"/>
                  <a:gd name="T40" fmla="*/ 0 w 426"/>
                  <a:gd name="T41" fmla="*/ 416 h 440"/>
                  <a:gd name="T42" fmla="*/ 0 w 426"/>
                  <a:gd name="T43" fmla="*/ 416 h 440"/>
                  <a:gd name="T44" fmla="*/ 6 w 426"/>
                  <a:gd name="T45" fmla="*/ 418 h 440"/>
                  <a:gd name="T46" fmla="*/ 24 w 426"/>
                  <a:gd name="T47" fmla="*/ 426 h 440"/>
                  <a:gd name="T48" fmla="*/ 36 w 426"/>
                  <a:gd name="T49" fmla="*/ 430 h 440"/>
                  <a:gd name="T50" fmla="*/ 52 w 426"/>
                  <a:gd name="T51" fmla="*/ 434 h 440"/>
                  <a:gd name="T52" fmla="*/ 72 w 426"/>
                  <a:gd name="T53" fmla="*/ 438 h 440"/>
                  <a:gd name="T54" fmla="*/ 92 w 426"/>
                  <a:gd name="T55" fmla="*/ 440 h 440"/>
                  <a:gd name="T56" fmla="*/ 118 w 426"/>
                  <a:gd name="T57" fmla="*/ 440 h 440"/>
                  <a:gd name="T58" fmla="*/ 144 w 426"/>
                  <a:gd name="T59" fmla="*/ 438 h 440"/>
                  <a:gd name="T60" fmla="*/ 176 w 426"/>
                  <a:gd name="T61" fmla="*/ 432 h 440"/>
                  <a:gd name="T62" fmla="*/ 208 w 426"/>
                  <a:gd name="T63" fmla="*/ 424 h 440"/>
                  <a:gd name="T64" fmla="*/ 244 w 426"/>
                  <a:gd name="T65" fmla="*/ 412 h 440"/>
                  <a:gd name="T66" fmla="*/ 284 w 426"/>
                  <a:gd name="T67" fmla="*/ 396 h 440"/>
                  <a:gd name="T68" fmla="*/ 326 w 426"/>
                  <a:gd name="T69" fmla="*/ 376 h 440"/>
                  <a:gd name="T70" fmla="*/ 370 w 426"/>
                  <a:gd name="T71" fmla="*/ 350 h 440"/>
                  <a:gd name="T72" fmla="*/ 426 w 426"/>
                  <a:gd name="T73" fmla="*/ 18 h 440"/>
                  <a:gd name="T74" fmla="*/ 226 w 426"/>
                  <a:gd name="T75" fmla="*/ 0 h 44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426"/>
                  <a:gd name="T115" fmla="*/ 0 h 440"/>
                  <a:gd name="T116" fmla="*/ 426 w 426"/>
                  <a:gd name="T117" fmla="*/ 440 h 44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426" h="440">
                    <a:moveTo>
                      <a:pt x="226" y="0"/>
                    </a:moveTo>
                    <a:lnTo>
                      <a:pt x="226" y="0"/>
                    </a:lnTo>
                    <a:lnTo>
                      <a:pt x="218" y="8"/>
                    </a:lnTo>
                    <a:lnTo>
                      <a:pt x="198" y="28"/>
                    </a:lnTo>
                    <a:lnTo>
                      <a:pt x="186" y="42"/>
                    </a:lnTo>
                    <a:lnTo>
                      <a:pt x="174" y="60"/>
                    </a:lnTo>
                    <a:lnTo>
                      <a:pt x="164" y="80"/>
                    </a:lnTo>
                    <a:lnTo>
                      <a:pt x="156" y="102"/>
                    </a:lnTo>
                    <a:lnTo>
                      <a:pt x="148" y="144"/>
                    </a:lnTo>
                    <a:lnTo>
                      <a:pt x="138" y="188"/>
                    </a:lnTo>
                    <a:lnTo>
                      <a:pt x="128" y="234"/>
                    </a:lnTo>
                    <a:lnTo>
                      <a:pt x="114" y="280"/>
                    </a:lnTo>
                    <a:lnTo>
                      <a:pt x="106" y="302"/>
                    </a:lnTo>
                    <a:lnTo>
                      <a:pt x="96" y="322"/>
                    </a:lnTo>
                    <a:lnTo>
                      <a:pt x="84" y="342"/>
                    </a:lnTo>
                    <a:lnTo>
                      <a:pt x="72" y="360"/>
                    </a:lnTo>
                    <a:lnTo>
                      <a:pt x="58" y="378"/>
                    </a:lnTo>
                    <a:lnTo>
                      <a:pt x="40" y="392"/>
                    </a:lnTo>
                    <a:lnTo>
                      <a:pt x="22" y="404"/>
                    </a:lnTo>
                    <a:lnTo>
                      <a:pt x="0" y="416"/>
                    </a:lnTo>
                    <a:lnTo>
                      <a:pt x="6" y="418"/>
                    </a:lnTo>
                    <a:lnTo>
                      <a:pt x="24" y="426"/>
                    </a:lnTo>
                    <a:lnTo>
                      <a:pt x="36" y="430"/>
                    </a:lnTo>
                    <a:lnTo>
                      <a:pt x="52" y="434"/>
                    </a:lnTo>
                    <a:lnTo>
                      <a:pt x="72" y="438"/>
                    </a:lnTo>
                    <a:lnTo>
                      <a:pt x="92" y="440"/>
                    </a:lnTo>
                    <a:lnTo>
                      <a:pt x="118" y="440"/>
                    </a:lnTo>
                    <a:lnTo>
                      <a:pt x="144" y="438"/>
                    </a:lnTo>
                    <a:lnTo>
                      <a:pt x="176" y="432"/>
                    </a:lnTo>
                    <a:lnTo>
                      <a:pt x="208" y="424"/>
                    </a:lnTo>
                    <a:lnTo>
                      <a:pt x="244" y="412"/>
                    </a:lnTo>
                    <a:lnTo>
                      <a:pt x="284" y="396"/>
                    </a:lnTo>
                    <a:lnTo>
                      <a:pt x="326" y="376"/>
                    </a:lnTo>
                    <a:lnTo>
                      <a:pt x="370" y="350"/>
                    </a:lnTo>
                    <a:lnTo>
                      <a:pt x="426" y="18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15" name="Freeform 489"/>
              <p:cNvSpPr>
                <a:spLocks/>
              </p:cNvSpPr>
              <p:nvPr/>
            </p:nvSpPr>
            <p:spPr bwMode="auto">
              <a:xfrm>
                <a:off x="1792" y="3614"/>
                <a:ext cx="150" cy="78"/>
              </a:xfrm>
              <a:custGeom>
                <a:avLst/>
                <a:gdLst>
                  <a:gd name="T0" fmla="*/ 140 w 150"/>
                  <a:gd name="T1" fmla="*/ 0 h 78"/>
                  <a:gd name="T2" fmla="*/ 150 w 150"/>
                  <a:gd name="T3" fmla="*/ 64 h 78"/>
                  <a:gd name="T4" fmla="*/ 14 w 150"/>
                  <a:gd name="T5" fmla="*/ 78 h 78"/>
                  <a:gd name="T6" fmla="*/ 0 w 150"/>
                  <a:gd name="T7" fmla="*/ 2 h 78"/>
                  <a:gd name="T8" fmla="*/ 140 w 150"/>
                  <a:gd name="T9" fmla="*/ 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0"/>
                  <a:gd name="T16" fmla="*/ 0 h 78"/>
                  <a:gd name="T17" fmla="*/ 150 w 150"/>
                  <a:gd name="T18" fmla="*/ 78 h 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0" h="78">
                    <a:moveTo>
                      <a:pt x="140" y="0"/>
                    </a:moveTo>
                    <a:lnTo>
                      <a:pt x="150" y="64"/>
                    </a:lnTo>
                    <a:lnTo>
                      <a:pt x="14" y="78"/>
                    </a:lnTo>
                    <a:lnTo>
                      <a:pt x="0" y="2"/>
                    </a:lnTo>
                    <a:lnTo>
                      <a:pt x="140" y="0"/>
                    </a:lnTo>
                    <a:close/>
                  </a:path>
                </a:pathLst>
              </a:custGeom>
              <a:solidFill>
                <a:srgbClr val="D0CE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16" name="Freeform 490"/>
              <p:cNvSpPr>
                <a:spLocks/>
              </p:cNvSpPr>
              <p:nvPr/>
            </p:nvSpPr>
            <p:spPr bwMode="auto">
              <a:xfrm>
                <a:off x="2162" y="3618"/>
                <a:ext cx="96" cy="52"/>
              </a:xfrm>
              <a:custGeom>
                <a:avLst/>
                <a:gdLst>
                  <a:gd name="T0" fmla="*/ 0 w 96"/>
                  <a:gd name="T1" fmla="*/ 2 h 52"/>
                  <a:gd name="T2" fmla="*/ 6 w 96"/>
                  <a:gd name="T3" fmla="*/ 44 h 52"/>
                  <a:gd name="T4" fmla="*/ 96 w 96"/>
                  <a:gd name="T5" fmla="*/ 52 h 52"/>
                  <a:gd name="T6" fmla="*/ 90 w 96"/>
                  <a:gd name="T7" fmla="*/ 0 h 52"/>
                  <a:gd name="T8" fmla="*/ 0 w 96"/>
                  <a:gd name="T9" fmla="*/ 2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52"/>
                  <a:gd name="T17" fmla="*/ 96 w 96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52">
                    <a:moveTo>
                      <a:pt x="0" y="2"/>
                    </a:moveTo>
                    <a:lnTo>
                      <a:pt x="6" y="44"/>
                    </a:lnTo>
                    <a:lnTo>
                      <a:pt x="96" y="52"/>
                    </a:lnTo>
                    <a:lnTo>
                      <a:pt x="9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0CE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17" name="Freeform 491"/>
              <p:cNvSpPr>
                <a:spLocks noEditPoints="1"/>
              </p:cNvSpPr>
              <p:nvPr/>
            </p:nvSpPr>
            <p:spPr bwMode="auto">
              <a:xfrm>
                <a:off x="2030" y="3646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16 w 16"/>
                  <a:gd name="T43" fmla="*/ 6 h 16"/>
                  <a:gd name="T44" fmla="*/ 16 w 16"/>
                  <a:gd name="T45" fmla="*/ 6 h 16"/>
                  <a:gd name="T46" fmla="*/ 14 w 16"/>
                  <a:gd name="T47" fmla="*/ 12 h 16"/>
                  <a:gd name="T48" fmla="*/ 10 w 16"/>
                  <a:gd name="T49" fmla="*/ 14 h 16"/>
                  <a:gd name="T50" fmla="*/ 10 w 16"/>
                  <a:gd name="T51" fmla="*/ 14 h 16"/>
                  <a:gd name="T52" fmla="*/ 6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4 w 16"/>
                  <a:gd name="T59" fmla="*/ 4 h 16"/>
                  <a:gd name="T60" fmla="*/ 8 w 16"/>
                  <a:gd name="T61" fmla="*/ 2 h 16"/>
                  <a:gd name="T62" fmla="*/ 8 w 16"/>
                  <a:gd name="T63" fmla="*/ 2 h 16"/>
                  <a:gd name="T64" fmla="*/ 12 w 16"/>
                  <a:gd name="T65" fmla="*/ 2 h 16"/>
                  <a:gd name="T66" fmla="*/ 16 w 16"/>
                  <a:gd name="T67" fmla="*/ 6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6" y="6"/>
                    </a:moveTo>
                    <a:lnTo>
                      <a:pt x="16" y="6"/>
                    </a:lnTo>
                    <a:lnTo>
                      <a:pt x="14" y="12"/>
                    </a:lnTo>
                    <a:lnTo>
                      <a:pt x="10" y="14"/>
                    </a:lnTo>
                    <a:lnTo>
                      <a:pt x="6" y="14"/>
                    </a:lnTo>
                    <a:lnTo>
                      <a:pt x="2" y="10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18" name="Freeform 492"/>
              <p:cNvSpPr>
                <a:spLocks/>
              </p:cNvSpPr>
              <p:nvPr/>
            </p:nvSpPr>
            <p:spPr bwMode="auto">
              <a:xfrm>
                <a:off x="2030" y="3646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19" name="Freeform 493"/>
              <p:cNvSpPr>
                <a:spLocks/>
              </p:cNvSpPr>
              <p:nvPr/>
            </p:nvSpPr>
            <p:spPr bwMode="auto">
              <a:xfrm>
                <a:off x="2032" y="3648"/>
                <a:ext cx="14" cy="12"/>
              </a:xfrm>
              <a:custGeom>
                <a:avLst/>
                <a:gdLst>
                  <a:gd name="T0" fmla="*/ 14 w 14"/>
                  <a:gd name="T1" fmla="*/ 4 h 12"/>
                  <a:gd name="T2" fmla="*/ 14 w 14"/>
                  <a:gd name="T3" fmla="*/ 4 h 12"/>
                  <a:gd name="T4" fmla="*/ 12 w 14"/>
                  <a:gd name="T5" fmla="*/ 10 h 12"/>
                  <a:gd name="T6" fmla="*/ 8 w 14"/>
                  <a:gd name="T7" fmla="*/ 12 h 12"/>
                  <a:gd name="T8" fmla="*/ 8 w 14"/>
                  <a:gd name="T9" fmla="*/ 12 h 12"/>
                  <a:gd name="T10" fmla="*/ 4 w 14"/>
                  <a:gd name="T11" fmla="*/ 12 h 12"/>
                  <a:gd name="T12" fmla="*/ 0 w 14"/>
                  <a:gd name="T13" fmla="*/ 8 h 12"/>
                  <a:gd name="T14" fmla="*/ 0 w 14"/>
                  <a:gd name="T15" fmla="*/ 8 h 12"/>
                  <a:gd name="T16" fmla="*/ 2 w 14"/>
                  <a:gd name="T17" fmla="*/ 2 h 12"/>
                  <a:gd name="T18" fmla="*/ 6 w 14"/>
                  <a:gd name="T19" fmla="*/ 0 h 12"/>
                  <a:gd name="T20" fmla="*/ 6 w 14"/>
                  <a:gd name="T21" fmla="*/ 0 h 12"/>
                  <a:gd name="T22" fmla="*/ 10 w 14"/>
                  <a:gd name="T23" fmla="*/ 0 h 12"/>
                  <a:gd name="T24" fmla="*/ 14 w 14"/>
                  <a:gd name="T25" fmla="*/ 4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12"/>
                  <a:gd name="T41" fmla="*/ 14 w 14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12">
                    <a:moveTo>
                      <a:pt x="14" y="4"/>
                    </a:moveTo>
                    <a:lnTo>
                      <a:pt x="14" y="4"/>
                    </a:lnTo>
                    <a:lnTo>
                      <a:pt x="12" y="10"/>
                    </a:lnTo>
                    <a:lnTo>
                      <a:pt x="8" y="12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20" name="Freeform 494"/>
              <p:cNvSpPr>
                <a:spLocks noEditPoints="1"/>
              </p:cNvSpPr>
              <p:nvPr/>
            </p:nvSpPr>
            <p:spPr bwMode="auto">
              <a:xfrm>
                <a:off x="2048" y="3810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8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6 h 16"/>
                  <a:gd name="T26" fmla="*/ 16 w 16"/>
                  <a:gd name="T27" fmla="*/ 14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16 w 16"/>
                  <a:gd name="T43" fmla="*/ 8 h 16"/>
                  <a:gd name="T44" fmla="*/ 16 w 16"/>
                  <a:gd name="T45" fmla="*/ 8 h 16"/>
                  <a:gd name="T46" fmla="*/ 14 w 16"/>
                  <a:gd name="T47" fmla="*/ 12 h 16"/>
                  <a:gd name="T48" fmla="*/ 10 w 16"/>
                  <a:gd name="T49" fmla="*/ 16 h 16"/>
                  <a:gd name="T50" fmla="*/ 10 w 16"/>
                  <a:gd name="T51" fmla="*/ 16 h 16"/>
                  <a:gd name="T52" fmla="*/ 6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4 w 16"/>
                  <a:gd name="T59" fmla="*/ 6 h 16"/>
                  <a:gd name="T60" fmla="*/ 8 w 16"/>
                  <a:gd name="T61" fmla="*/ 2 h 16"/>
                  <a:gd name="T62" fmla="*/ 8 w 16"/>
                  <a:gd name="T63" fmla="*/ 2 h 16"/>
                  <a:gd name="T64" fmla="*/ 12 w 16"/>
                  <a:gd name="T65" fmla="*/ 2 h 16"/>
                  <a:gd name="T66" fmla="*/ 16 w 16"/>
                  <a:gd name="T67" fmla="*/ 8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6" y="8"/>
                    </a:moveTo>
                    <a:lnTo>
                      <a:pt x="16" y="8"/>
                    </a:lnTo>
                    <a:lnTo>
                      <a:pt x="14" y="12"/>
                    </a:lnTo>
                    <a:lnTo>
                      <a:pt x="10" y="16"/>
                    </a:lnTo>
                    <a:lnTo>
                      <a:pt x="6" y="14"/>
                    </a:lnTo>
                    <a:lnTo>
                      <a:pt x="2" y="10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6" y="8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21" name="Freeform 495"/>
              <p:cNvSpPr>
                <a:spLocks/>
              </p:cNvSpPr>
              <p:nvPr/>
            </p:nvSpPr>
            <p:spPr bwMode="auto">
              <a:xfrm>
                <a:off x="2048" y="3810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8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6 h 16"/>
                  <a:gd name="T26" fmla="*/ 16 w 16"/>
                  <a:gd name="T27" fmla="*/ 14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22" name="Freeform 496"/>
              <p:cNvSpPr>
                <a:spLocks/>
              </p:cNvSpPr>
              <p:nvPr/>
            </p:nvSpPr>
            <p:spPr bwMode="auto">
              <a:xfrm>
                <a:off x="2050" y="3812"/>
                <a:ext cx="14" cy="14"/>
              </a:xfrm>
              <a:custGeom>
                <a:avLst/>
                <a:gdLst>
                  <a:gd name="T0" fmla="*/ 14 w 14"/>
                  <a:gd name="T1" fmla="*/ 6 h 14"/>
                  <a:gd name="T2" fmla="*/ 14 w 14"/>
                  <a:gd name="T3" fmla="*/ 6 h 14"/>
                  <a:gd name="T4" fmla="*/ 12 w 14"/>
                  <a:gd name="T5" fmla="*/ 10 h 14"/>
                  <a:gd name="T6" fmla="*/ 8 w 14"/>
                  <a:gd name="T7" fmla="*/ 14 h 14"/>
                  <a:gd name="T8" fmla="*/ 8 w 14"/>
                  <a:gd name="T9" fmla="*/ 14 h 14"/>
                  <a:gd name="T10" fmla="*/ 4 w 14"/>
                  <a:gd name="T11" fmla="*/ 12 h 14"/>
                  <a:gd name="T12" fmla="*/ 0 w 14"/>
                  <a:gd name="T13" fmla="*/ 8 h 14"/>
                  <a:gd name="T14" fmla="*/ 0 w 14"/>
                  <a:gd name="T15" fmla="*/ 8 h 14"/>
                  <a:gd name="T16" fmla="*/ 2 w 14"/>
                  <a:gd name="T17" fmla="*/ 4 h 14"/>
                  <a:gd name="T18" fmla="*/ 6 w 14"/>
                  <a:gd name="T19" fmla="*/ 0 h 14"/>
                  <a:gd name="T20" fmla="*/ 6 w 14"/>
                  <a:gd name="T21" fmla="*/ 0 h 14"/>
                  <a:gd name="T22" fmla="*/ 10 w 14"/>
                  <a:gd name="T23" fmla="*/ 0 h 14"/>
                  <a:gd name="T24" fmla="*/ 14 w 14"/>
                  <a:gd name="T25" fmla="*/ 6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14"/>
                  <a:gd name="T41" fmla="*/ 14 w 14"/>
                  <a:gd name="T42" fmla="*/ 14 h 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14">
                    <a:moveTo>
                      <a:pt x="14" y="6"/>
                    </a:moveTo>
                    <a:lnTo>
                      <a:pt x="14" y="6"/>
                    </a:lnTo>
                    <a:lnTo>
                      <a:pt x="12" y="10"/>
                    </a:lnTo>
                    <a:lnTo>
                      <a:pt x="8" y="14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23" name="Freeform 497"/>
              <p:cNvSpPr>
                <a:spLocks noEditPoints="1"/>
              </p:cNvSpPr>
              <p:nvPr/>
            </p:nvSpPr>
            <p:spPr bwMode="auto">
              <a:xfrm>
                <a:off x="2070" y="4118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6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4 w 16"/>
                  <a:gd name="T35" fmla="*/ 4 h 16"/>
                  <a:gd name="T36" fmla="*/ 12 w 16"/>
                  <a:gd name="T37" fmla="*/ 0 h 16"/>
                  <a:gd name="T38" fmla="*/ 10 w 16"/>
                  <a:gd name="T39" fmla="*/ 0 h 16"/>
                  <a:gd name="T40" fmla="*/ 6 w 16"/>
                  <a:gd name="T41" fmla="*/ 0 h 16"/>
                  <a:gd name="T42" fmla="*/ 14 w 16"/>
                  <a:gd name="T43" fmla="*/ 6 h 16"/>
                  <a:gd name="T44" fmla="*/ 14 w 16"/>
                  <a:gd name="T45" fmla="*/ 6 h 16"/>
                  <a:gd name="T46" fmla="*/ 14 w 16"/>
                  <a:gd name="T47" fmla="*/ 12 h 16"/>
                  <a:gd name="T48" fmla="*/ 10 w 16"/>
                  <a:gd name="T49" fmla="*/ 14 h 16"/>
                  <a:gd name="T50" fmla="*/ 10 w 16"/>
                  <a:gd name="T51" fmla="*/ 14 h 16"/>
                  <a:gd name="T52" fmla="*/ 4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2 w 16"/>
                  <a:gd name="T59" fmla="*/ 4 h 16"/>
                  <a:gd name="T60" fmla="*/ 6 w 16"/>
                  <a:gd name="T61" fmla="*/ 2 h 16"/>
                  <a:gd name="T62" fmla="*/ 6 w 16"/>
                  <a:gd name="T63" fmla="*/ 2 h 16"/>
                  <a:gd name="T64" fmla="*/ 12 w 16"/>
                  <a:gd name="T65" fmla="*/ 2 h 16"/>
                  <a:gd name="T66" fmla="*/ 14 w 16"/>
                  <a:gd name="T67" fmla="*/ 6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4" y="6"/>
                    </a:moveTo>
                    <a:lnTo>
                      <a:pt x="14" y="6"/>
                    </a:lnTo>
                    <a:lnTo>
                      <a:pt x="14" y="12"/>
                    </a:lnTo>
                    <a:lnTo>
                      <a:pt x="10" y="14"/>
                    </a:lnTo>
                    <a:lnTo>
                      <a:pt x="4" y="14"/>
                    </a:lnTo>
                    <a:lnTo>
                      <a:pt x="2" y="10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12" y="2"/>
                    </a:lnTo>
                    <a:lnTo>
                      <a:pt x="14" y="6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24" name="Freeform 498"/>
              <p:cNvSpPr>
                <a:spLocks/>
              </p:cNvSpPr>
              <p:nvPr/>
            </p:nvSpPr>
            <p:spPr bwMode="auto">
              <a:xfrm>
                <a:off x="2070" y="4118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6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4 w 16"/>
                  <a:gd name="T35" fmla="*/ 4 h 16"/>
                  <a:gd name="T36" fmla="*/ 12 w 16"/>
                  <a:gd name="T37" fmla="*/ 0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25" name="Freeform 499"/>
              <p:cNvSpPr>
                <a:spLocks/>
              </p:cNvSpPr>
              <p:nvPr/>
            </p:nvSpPr>
            <p:spPr bwMode="auto">
              <a:xfrm>
                <a:off x="2072" y="4120"/>
                <a:ext cx="12" cy="12"/>
              </a:xfrm>
              <a:custGeom>
                <a:avLst/>
                <a:gdLst>
                  <a:gd name="T0" fmla="*/ 12 w 12"/>
                  <a:gd name="T1" fmla="*/ 4 h 12"/>
                  <a:gd name="T2" fmla="*/ 12 w 12"/>
                  <a:gd name="T3" fmla="*/ 4 h 12"/>
                  <a:gd name="T4" fmla="*/ 12 w 12"/>
                  <a:gd name="T5" fmla="*/ 10 h 12"/>
                  <a:gd name="T6" fmla="*/ 8 w 12"/>
                  <a:gd name="T7" fmla="*/ 12 h 12"/>
                  <a:gd name="T8" fmla="*/ 8 w 12"/>
                  <a:gd name="T9" fmla="*/ 12 h 12"/>
                  <a:gd name="T10" fmla="*/ 2 w 12"/>
                  <a:gd name="T11" fmla="*/ 12 h 12"/>
                  <a:gd name="T12" fmla="*/ 0 w 12"/>
                  <a:gd name="T13" fmla="*/ 8 h 12"/>
                  <a:gd name="T14" fmla="*/ 0 w 12"/>
                  <a:gd name="T15" fmla="*/ 8 h 12"/>
                  <a:gd name="T16" fmla="*/ 0 w 12"/>
                  <a:gd name="T17" fmla="*/ 2 h 12"/>
                  <a:gd name="T18" fmla="*/ 4 w 12"/>
                  <a:gd name="T19" fmla="*/ 0 h 12"/>
                  <a:gd name="T20" fmla="*/ 4 w 12"/>
                  <a:gd name="T21" fmla="*/ 0 h 12"/>
                  <a:gd name="T22" fmla="*/ 10 w 12"/>
                  <a:gd name="T23" fmla="*/ 0 h 12"/>
                  <a:gd name="T24" fmla="*/ 12 w 12"/>
                  <a:gd name="T25" fmla="*/ 4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2"/>
                  <a:gd name="T41" fmla="*/ 12 w 12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2">
                    <a:moveTo>
                      <a:pt x="12" y="4"/>
                    </a:moveTo>
                    <a:lnTo>
                      <a:pt x="12" y="4"/>
                    </a:lnTo>
                    <a:lnTo>
                      <a:pt x="12" y="10"/>
                    </a:lnTo>
                    <a:lnTo>
                      <a:pt x="8" y="12"/>
                    </a:lnTo>
                    <a:lnTo>
                      <a:pt x="2" y="12"/>
                    </a:lnTo>
                    <a:lnTo>
                      <a:pt x="0" y="8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10" y="0"/>
                    </a:lnTo>
                    <a:lnTo>
                      <a:pt x="12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26" name="Freeform 500"/>
              <p:cNvSpPr>
                <a:spLocks/>
              </p:cNvSpPr>
              <p:nvPr/>
            </p:nvSpPr>
            <p:spPr bwMode="auto">
              <a:xfrm>
                <a:off x="2418" y="3798"/>
                <a:ext cx="98" cy="154"/>
              </a:xfrm>
              <a:custGeom>
                <a:avLst/>
                <a:gdLst>
                  <a:gd name="T0" fmla="*/ 48 w 98"/>
                  <a:gd name="T1" fmla="*/ 0 h 154"/>
                  <a:gd name="T2" fmla="*/ 48 w 98"/>
                  <a:gd name="T3" fmla="*/ 0 h 154"/>
                  <a:gd name="T4" fmla="*/ 58 w 98"/>
                  <a:gd name="T5" fmla="*/ 4 h 154"/>
                  <a:gd name="T6" fmla="*/ 76 w 98"/>
                  <a:gd name="T7" fmla="*/ 14 h 154"/>
                  <a:gd name="T8" fmla="*/ 86 w 98"/>
                  <a:gd name="T9" fmla="*/ 20 h 154"/>
                  <a:gd name="T10" fmla="*/ 92 w 98"/>
                  <a:gd name="T11" fmla="*/ 30 h 154"/>
                  <a:gd name="T12" fmla="*/ 98 w 98"/>
                  <a:gd name="T13" fmla="*/ 40 h 154"/>
                  <a:gd name="T14" fmla="*/ 98 w 98"/>
                  <a:gd name="T15" fmla="*/ 46 h 154"/>
                  <a:gd name="T16" fmla="*/ 96 w 98"/>
                  <a:gd name="T17" fmla="*/ 52 h 154"/>
                  <a:gd name="T18" fmla="*/ 86 w 98"/>
                  <a:gd name="T19" fmla="*/ 86 h 154"/>
                  <a:gd name="T20" fmla="*/ 86 w 98"/>
                  <a:gd name="T21" fmla="*/ 86 h 154"/>
                  <a:gd name="T22" fmla="*/ 90 w 98"/>
                  <a:gd name="T23" fmla="*/ 92 h 154"/>
                  <a:gd name="T24" fmla="*/ 94 w 98"/>
                  <a:gd name="T25" fmla="*/ 106 h 154"/>
                  <a:gd name="T26" fmla="*/ 96 w 98"/>
                  <a:gd name="T27" fmla="*/ 114 h 154"/>
                  <a:gd name="T28" fmla="*/ 94 w 98"/>
                  <a:gd name="T29" fmla="*/ 124 h 154"/>
                  <a:gd name="T30" fmla="*/ 92 w 98"/>
                  <a:gd name="T31" fmla="*/ 130 h 154"/>
                  <a:gd name="T32" fmla="*/ 86 w 98"/>
                  <a:gd name="T33" fmla="*/ 136 h 154"/>
                  <a:gd name="T34" fmla="*/ 86 w 98"/>
                  <a:gd name="T35" fmla="*/ 136 h 154"/>
                  <a:gd name="T36" fmla="*/ 66 w 98"/>
                  <a:gd name="T37" fmla="*/ 146 h 154"/>
                  <a:gd name="T38" fmla="*/ 54 w 98"/>
                  <a:gd name="T39" fmla="*/ 150 h 154"/>
                  <a:gd name="T40" fmla="*/ 42 w 98"/>
                  <a:gd name="T41" fmla="*/ 154 h 154"/>
                  <a:gd name="T42" fmla="*/ 30 w 98"/>
                  <a:gd name="T43" fmla="*/ 154 h 154"/>
                  <a:gd name="T44" fmla="*/ 18 w 98"/>
                  <a:gd name="T45" fmla="*/ 152 h 154"/>
                  <a:gd name="T46" fmla="*/ 14 w 98"/>
                  <a:gd name="T47" fmla="*/ 150 h 154"/>
                  <a:gd name="T48" fmla="*/ 10 w 98"/>
                  <a:gd name="T49" fmla="*/ 146 h 154"/>
                  <a:gd name="T50" fmla="*/ 6 w 98"/>
                  <a:gd name="T51" fmla="*/ 142 h 154"/>
                  <a:gd name="T52" fmla="*/ 2 w 98"/>
                  <a:gd name="T53" fmla="*/ 136 h 154"/>
                  <a:gd name="T54" fmla="*/ 2 w 98"/>
                  <a:gd name="T55" fmla="*/ 136 h 154"/>
                  <a:gd name="T56" fmla="*/ 2 w 98"/>
                  <a:gd name="T57" fmla="*/ 128 h 154"/>
                  <a:gd name="T58" fmla="*/ 0 w 98"/>
                  <a:gd name="T59" fmla="*/ 120 h 154"/>
                  <a:gd name="T60" fmla="*/ 4 w 98"/>
                  <a:gd name="T61" fmla="*/ 100 h 154"/>
                  <a:gd name="T62" fmla="*/ 12 w 98"/>
                  <a:gd name="T63" fmla="*/ 78 h 154"/>
                  <a:gd name="T64" fmla="*/ 20 w 98"/>
                  <a:gd name="T65" fmla="*/ 56 h 154"/>
                  <a:gd name="T66" fmla="*/ 40 w 98"/>
                  <a:gd name="T67" fmla="*/ 16 h 154"/>
                  <a:gd name="T68" fmla="*/ 48 w 98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"/>
                  <a:gd name="T106" fmla="*/ 0 h 154"/>
                  <a:gd name="T107" fmla="*/ 98 w 98"/>
                  <a:gd name="T108" fmla="*/ 154 h 1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" h="154">
                    <a:moveTo>
                      <a:pt x="48" y="0"/>
                    </a:moveTo>
                    <a:lnTo>
                      <a:pt x="48" y="0"/>
                    </a:lnTo>
                    <a:lnTo>
                      <a:pt x="58" y="4"/>
                    </a:lnTo>
                    <a:lnTo>
                      <a:pt x="76" y="14"/>
                    </a:lnTo>
                    <a:lnTo>
                      <a:pt x="86" y="20"/>
                    </a:lnTo>
                    <a:lnTo>
                      <a:pt x="92" y="30"/>
                    </a:lnTo>
                    <a:lnTo>
                      <a:pt x="98" y="40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86" y="86"/>
                    </a:lnTo>
                    <a:lnTo>
                      <a:pt x="90" y="92"/>
                    </a:lnTo>
                    <a:lnTo>
                      <a:pt x="94" y="106"/>
                    </a:lnTo>
                    <a:lnTo>
                      <a:pt x="96" y="114"/>
                    </a:lnTo>
                    <a:lnTo>
                      <a:pt x="94" y="124"/>
                    </a:lnTo>
                    <a:lnTo>
                      <a:pt x="92" y="130"/>
                    </a:lnTo>
                    <a:lnTo>
                      <a:pt x="86" y="136"/>
                    </a:lnTo>
                    <a:lnTo>
                      <a:pt x="66" y="146"/>
                    </a:lnTo>
                    <a:lnTo>
                      <a:pt x="54" y="150"/>
                    </a:lnTo>
                    <a:lnTo>
                      <a:pt x="42" y="154"/>
                    </a:lnTo>
                    <a:lnTo>
                      <a:pt x="30" y="154"/>
                    </a:lnTo>
                    <a:lnTo>
                      <a:pt x="18" y="152"/>
                    </a:lnTo>
                    <a:lnTo>
                      <a:pt x="14" y="150"/>
                    </a:lnTo>
                    <a:lnTo>
                      <a:pt x="10" y="146"/>
                    </a:lnTo>
                    <a:lnTo>
                      <a:pt x="6" y="142"/>
                    </a:lnTo>
                    <a:lnTo>
                      <a:pt x="2" y="136"/>
                    </a:lnTo>
                    <a:lnTo>
                      <a:pt x="2" y="128"/>
                    </a:lnTo>
                    <a:lnTo>
                      <a:pt x="0" y="120"/>
                    </a:lnTo>
                    <a:lnTo>
                      <a:pt x="4" y="100"/>
                    </a:lnTo>
                    <a:lnTo>
                      <a:pt x="12" y="78"/>
                    </a:lnTo>
                    <a:lnTo>
                      <a:pt x="20" y="56"/>
                    </a:lnTo>
                    <a:lnTo>
                      <a:pt x="40" y="16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EB9E5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27" name="Freeform 501"/>
              <p:cNvSpPr>
                <a:spLocks/>
              </p:cNvSpPr>
              <p:nvPr/>
            </p:nvSpPr>
            <p:spPr bwMode="auto">
              <a:xfrm>
                <a:off x="2418" y="3798"/>
                <a:ext cx="98" cy="154"/>
              </a:xfrm>
              <a:custGeom>
                <a:avLst/>
                <a:gdLst>
                  <a:gd name="T0" fmla="*/ 48 w 98"/>
                  <a:gd name="T1" fmla="*/ 0 h 154"/>
                  <a:gd name="T2" fmla="*/ 48 w 98"/>
                  <a:gd name="T3" fmla="*/ 0 h 154"/>
                  <a:gd name="T4" fmla="*/ 58 w 98"/>
                  <a:gd name="T5" fmla="*/ 4 h 154"/>
                  <a:gd name="T6" fmla="*/ 76 w 98"/>
                  <a:gd name="T7" fmla="*/ 14 h 154"/>
                  <a:gd name="T8" fmla="*/ 86 w 98"/>
                  <a:gd name="T9" fmla="*/ 20 h 154"/>
                  <a:gd name="T10" fmla="*/ 92 w 98"/>
                  <a:gd name="T11" fmla="*/ 30 h 154"/>
                  <a:gd name="T12" fmla="*/ 98 w 98"/>
                  <a:gd name="T13" fmla="*/ 40 h 154"/>
                  <a:gd name="T14" fmla="*/ 98 w 98"/>
                  <a:gd name="T15" fmla="*/ 46 h 154"/>
                  <a:gd name="T16" fmla="*/ 96 w 98"/>
                  <a:gd name="T17" fmla="*/ 52 h 154"/>
                  <a:gd name="T18" fmla="*/ 86 w 98"/>
                  <a:gd name="T19" fmla="*/ 86 h 154"/>
                  <a:gd name="T20" fmla="*/ 86 w 98"/>
                  <a:gd name="T21" fmla="*/ 86 h 154"/>
                  <a:gd name="T22" fmla="*/ 90 w 98"/>
                  <a:gd name="T23" fmla="*/ 92 h 154"/>
                  <a:gd name="T24" fmla="*/ 94 w 98"/>
                  <a:gd name="T25" fmla="*/ 106 h 154"/>
                  <a:gd name="T26" fmla="*/ 96 w 98"/>
                  <a:gd name="T27" fmla="*/ 114 h 154"/>
                  <a:gd name="T28" fmla="*/ 94 w 98"/>
                  <a:gd name="T29" fmla="*/ 124 h 154"/>
                  <a:gd name="T30" fmla="*/ 92 w 98"/>
                  <a:gd name="T31" fmla="*/ 130 h 154"/>
                  <a:gd name="T32" fmla="*/ 86 w 98"/>
                  <a:gd name="T33" fmla="*/ 136 h 154"/>
                  <a:gd name="T34" fmla="*/ 86 w 98"/>
                  <a:gd name="T35" fmla="*/ 136 h 154"/>
                  <a:gd name="T36" fmla="*/ 66 w 98"/>
                  <a:gd name="T37" fmla="*/ 146 h 154"/>
                  <a:gd name="T38" fmla="*/ 54 w 98"/>
                  <a:gd name="T39" fmla="*/ 150 h 154"/>
                  <a:gd name="T40" fmla="*/ 42 w 98"/>
                  <a:gd name="T41" fmla="*/ 154 h 154"/>
                  <a:gd name="T42" fmla="*/ 30 w 98"/>
                  <a:gd name="T43" fmla="*/ 154 h 154"/>
                  <a:gd name="T44" fmla="*/ 18 w 98"/>
                  <a:gd name="T45" fmla="*/ 152 h 154"/>
                  <a:gd name="T46" fmla="*/ 14 w 98"/>
                  <a:gd name="T47" fmla="*/ 150 h 154"/>
                  <a:gd name="T48" fmla="*/ 10 w 98"/>
                  <a:gd name="T49" fmla="*/ 146 h 154"/>
                  <a:gd name="T50" fmla="*/ 6 w 98"/>
                  <a:gd name="T51" fmla="*/ 142 h 154"/>
                  <a:gd name="T52" fmla="*/ 2 w 98"/>
                  <a:gd name="T53" fmla="*/ 136 h 154"/>
                  <a:gd name="T54" fmla="*/ 2 w 98"/>
                  <a:gd name="T55" fmla="*/ 136 h 154"/>
                  <a:gd name="T56" fmla="*/ 2 w 98"/>
                  <a:gd name="T57" fmla="*/ 128 h 154"/>
                  <a:gd name="T58" fmla="*/ 0 w 98"/>
                  <a:gd name="T59" fmla="*/ 120 h 154"/>
                  <a:gd name="T60" fmla="*/ 4 w 98"/>
                  <a:gd name="T61" fmla="*/ 100 h 154"/>
                  <a:gd name="T62" fmla="*/ 12 w 98"/>
                  <a:gd name="T63" fmla="*/ 78 h 154"/>
                  <a:gd name="T64" fmla="*/ 20 w 98"/>
                  <a:gd name="T65" fmla="*/ 56 h 154"/>
                  <a:gd name="T66" fmla="*/ 40 w 98"/>
                  <a:gd name="T67" fmla="*/ 16 h 154"/>
                  <a:gd name="T68" fmla="*/ 48 w 98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"/>
                  <a:gd name="T106" fmla="*/ 0 h 154"/>
                  <a:gd name="T107" fmla="*/ 98 w 98"/>
                  <a:gd name="T108" fmla="*/ 154 h 1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" h="154">
                    <a:moveTo>
                      <a:pt x="48" y="0"/>
                    </a:moveTo>
                    <a:lnTo>
                      <a:pt x="48" y="0"/>
                    </a:lnTo>
                    <a:lnTo>
                      <a:pt x="58" y="4"/>
                    </a:lnTo>
                    <a:lnTo>
                      <a:pt x="76" y="14"/>
                    </a:lnTo>
                    <a:lnTo>
                      <a:pt x="86" y="20"/>
                    </a:lnTo>
                    <a:lnTo>
                      <a:pt x="92" y="30"/>
                    </a:lnTo>
                    <a:lnTo>
                      <a:pt x="98" y="40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86" y="86"/>
                    </a:lnTo>
                    <a:lnTo>
                      <a:pt x="90" y="92"/>
                    </a:lnTo>
                    <a:lnTo>
                      <a:pt x="94" y="106"/>
                    </a:lnTo>
                    <a:lnTo>
                      <a:pt x="96" y="114"/>
                    </a:lnTo>
                    <a:lnTo>
                      <a:pt x="94" y="124"/>
                    </a:lnTo>
                    <a:lnTo>
                      <a:pt x="92" y="130"/>
                    </a:lnTo>
                    <a:lnTo>
                      <a:pt x="86" y="136"/>
                    </a:lnTo>
                    <a:lnTo>
                      <a:pt x="66" y="146"/>
                    </a:lnTo>
                    <a:lnTo>
                      <a:pt x="54" y="150"/>
                    </a:lnTo>
                    <a:lnTo>
                      <a:pt x="42" y="154"/>
                    </a:lnTo>
                    <a:lnTo>
                      <a:pt x="30" y="154"/>
                    </a:lnTo>
                    <a:lnTo>
                      <a:pt x="18" y="152"/>
                    </a:lnTo>
                    <a:lnTo>
                      <a:pt x="14" y="150"/>
                    </a:lnTo>
                    <a:lnTo>
                      <a:pt x="10" y="146"/>
                    </a:lnTo>
                    <a:lnTo>
                      <a:pt x="6" y="142"/>
                    </a:lnTo>
                    <a:lnTo>
                      <a:pt x="2" y="136"/>
                    </a:lnTo>
                    <a:lnTo>
                      <a:pt x="2" y="128"/>
                    </a:lnTo>
                    <a:lnTo>
                      <a:pt x="0" y="120"/>
                    </a:lnTo>
                    <a:lnTo>
                      <a:pt x="4" y="100"/>
                    </a:lnTo>
                    <a:lnTo>
                      <a:pt x="12" y="78"/>
                    </a:lnTo>
                    <a:lnTo>
                      <a:pt x="20" y="56"/>
                    </a:lnTo>
                    <a:lnTo>
                      <a:pt x="40" y="16"/>
                    </a:lnTo>
                    <a:lnTo>
                      <a:pt x="48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28" name="Freeform 502"/>
              <p:cNvSpPr>
                <a:spLocks/>
              </p:cNvSpPr>
              <p:nvPr/>
            </p:nvSpPr>
            <p:spPr bwMode="auto">
              <a:xfrm>
                <a:off x="2144" y="3618"/>
                <a:ext cx="392" cy="530"/>
              </a:xfrm>
              <a:custGeom>
                <a:avLst/>
                <a:gdLst>
                  <a:gd name="T0" fmla="*/ 312 w 392"/>
                  <a:gd name="T1" fmla="*/ 470 h 530"/>
                  <a:gd name="T2" fmla="*/ 312 w 392"/>
                  <a:gd name="T3" fmla="*/ 470 h 530"/>
                  <a:gd name="T4" fmla="*/ 308 w 392"/>
                  <a:gd name="T5" fmla="*/ 482 h 530"/>
                  <a:gd name="T6" fmla="*/ 302 w 392"/>
                  <a:gd name="T7" fmla="*/ 492 h 530"/>
                  <a:gd name="T8" fmla="*/ 294 w 392"/>
                  <a:gd name="T9" fmla="*/ 500 h 530"/>
                  <a:gd name="T10" fmla="*/ 288 w 392"/>
                  <a:gd name="T11" fmla="*/ 502 h 530"/>
                  <a:gd name="T12" fmla="*/ 284 w 392"/>
                  <a:gd name="T13" fmla="*/ 502 h 530"/>
                  <a:gd name="T14" fmla="*/ 16 w 392"/>
                  <a:gd name="T15" fmla="*/ 530 h 530"/>
                  <a:gd name="T16" fmla="*/ 16 w 392"/>
                  <a:gd name="T17" fmla="*/ 530 h 530"/>
                  <a:gd name="T18" fmla="*/ 8 w 392"/>
                  <a:gd name="T19" fmla="*/ 528 h 530"/>
                  <a:gd name="T20" fmla="*/ 4 w 392"/>
                  <a:gd name="T21" fmla="*/ 522 h 530"/>
                  <a:gd name="T22" fmla="*/ 0 w 392"/>
                  <a:gd name="T23" fmla="*/ 514 h 530"/>
                  <a:gd name="T24" fmla="*/ 0 w 392"/>
                  <a:gd name="T25" fmla="*/ 506 h 530"/>
                  <a:gd name="T26" fmla="*/ 84 w 392"/>
                  <a:gd name="T27" fmla="*/ 38 h 530"/>
                  <a:gd name="T28" fmla="*/ 84 w 392"/>
                  <a:gd name="T29" fmla="*/ 38 h 530"/>
                  <a:gd name="T30" fmla="*/ 86 w 392"/>
                  <a:gd name="T31" fmla="*/ 28 h 530"/>
                  <a:gd name="T32" fmla="*/ 92 w 392"/>
                  <a:gd name="T33" fmla="*/ 20 h 530"/>
                  <a:gd name="T34" fmla="*/ 100 w 392"/>
                  <a:gd name="T35" fmla="*/ 14 h 530"/>
                  <a:gd name="T36" fmla="*/ 108 w 392"/>
                  <a:gd name="T37" fmla="*/ 12 h 530"/>
                  <a:gd name="T38" fmla="*/ 376 w 392"/>
                  <a:gd name="T39" fmla="*/ 0 h 530"/>
                  <a:gd name="T40" fmla="*/ 376 w 392"/>
                  <a:gd name="T41" fmla="*/ 0 h 530"/>
                  <a:gd name="T42" fmla="*/ 384 w 392"/>
                  <a:gd name="T43" fmla="*/ 2 h 530"/>
                  <a:gd name="T44" fmla="*/ 390 w 392"/>
                  <a:gd name="T45" fmla="*/ 6 h 530"/>
                  <a:gd name="T46" fmla="*/ 392 w 392"/>
                  <a:gd name="T47" fmla="*/ 14 h 530"/>
                  <a:gd name="T48" fmla="*/ 392 w 392"/>
                  <a:gd name="T49" fmla="*/ 24 h 530"/>
                  <a:gd name="T50" fmla="*/ 312 w 392"/>
                  <a:gd name="T51" fmla="*/ 470 h 53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2"/>
                  <a:gd name="T79" fmla="*/ 0 h 530"/>
                  <a:gd name="T80" fmla="*/ 392 w 392"/>
                  <a:gd name="T81" fmla="*/ 530 h 53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2" h="530">
                    <a:moveTo>
                      <a:pt x="312" y="470"/>
                    </a:moveTo>
                    <a:lnTo>
                      <a:pt x="312" y="470"/>
                    </a:lnTo>
                    <a:lnTo>
                      <a:pt x="308" y="482"/>
                    </a:lnTo>
                    <a:lnTo>
                      <a:pt x="302" y="492"/>
                    </a:lnTo>
                    <a:lnTo>
                      <a:pt x="294" y="500"/>
                    </a:lnTo>
                    <a:lnTo>
                      <a:pt x="288" y="502"/>
                    </a:lnTo>
                    <a:lnTo>
                      <a:pt x="284" y="502"/>
                    </a:lnTo>
                    <a:lnTo>
                      <a:pt x="16" y="530"/>
                    </a:lnTo>
                    <a:lnTo>
                      <a:pt x="8" y="528"/>
                    </a:lnTo>
                    <a:lnTo>
                      <a:pt x="4" y="522"/>
                    </a:lnTo>
                    <a:lnTo>
                      <a:pt x="0" y="514"/>
                    </a:lnTo>
                    <a:lnTo>
                      <a:pt x="0" y="506"/>
                    </a:lnTo>
                    <a:lnTo>
                      <a:pt x="84" y="38"/>
                    </a:lnTo>
                    <a:lnTo>
                      <a:pt x="86" y="28"/>
                    </a:lnTo>
                    <a:lnTo>
                      <a:pt x="92" y="20"/>
                    </a:lnTo>
                    <a:lnTo>
                      <a:pt x="100" y="14"/>
                    </a:lnTo>
                    <a:lnTo>
                      <a:pt x="108" y="12"/>
                    </a:lnTo>
                    <a:lnTo>
                      <a:pt x="376" y="0"/>
                    </a:lnTo>
                    <a:lnTo>
                      <a:pt x="384" y="2"/>
                    </a:lnTo>
                    <a:lnTo>
                      <a:pt x="390" y="6"/>
                    </a:lnTo>
                    <a:lnTo>
                      <a:pt x="392" y="14"/>
                    </a:lnTo>
                    <a:lnTo>
                      <a:pt x="392" y="24"/>
                    </a:lnTo>
                    <a:lnTo>
                      <a:pt x="312" y="470"/>
                    </a:lnTo>
                    <a:close/>
                  </a:path>
                </a:pathLst>
              </a:custGeom>
              <a:solidFill>
                <a:srgbClr val="A06B4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29" name="Freeform 503"/>
              <p:cNvSpPr>
                <a:spLocks/>
              </p:cNvSpPr>
              <p:nvPr/>
            </p:nvSpPr>
            <p:spPr bwMode="auto">
              <a:xfrm>
                <a:off x="2156" y="3616"/>
                <a:ext cx="392" cy="528"/>
              </a:xfrm>
              <a:custGeom>
                <a:avLst/>
                <a:gdLst>
                  <a:gd name="T0" fmla="*/ 310 w 392"/>
                  <a:gd name="T1" fmla="*/ 470 h 528"/>
                  <a:gd name="T2" fmla="*/ 310 w 392"/>
                  <a:gd name="T3" fmla="*/ 470 h 528"/>
                  <a:gd name="T4" fmla="*/ 308 w 392"/>
                  <a:gd name="T5" fmla="*/ 480 h 528"/>
                  <a:gd name="T6" fmla="*/ 300 w 392"/>
                  <a:gd name="T7" fmla="*/ 492 h 528"/>
                  <a:gd name="T8" fmla="*/ 292 w 392"/>
                  <a:gd name="T9" fmla="*/ 500 h 528"/>
                  <a:gd name="T10" fmla="*/ 288 w 392"/>
                  <a:gd name="T11" fmla="*/ 502 h 528"/>
                  <a:gd name="T12" fmla="*/ 284 w 392"/>
                  <a:gd name="T13" fmla="*/ 502 h 528"/>
                  <a:gd name="T14" fmla="*/ 16 w 392"/>
                  <a:gd name="T15" fmla="*/ 528 h 528"/>
                  <a:gd name="T16" fmla="*/ 16 w 392"/>
                  <a:gd name="T17" fmla="*/ 528 h 528"/>
                  <a:gd name="T18" fmla="*/ 8 w 392"/>
                  <a:gd name="T19" fmla="*/ 528 h 528"/>
                  <a:gd name="T20" fmla="*/ 2 w 392"/>
                  <a:gd name="T21" fmla="*/ 522 h 528"/>
                  <a:gd name="T22" fmla="*/ 0 w 392"/>
                  <a:gd name="T23" fmla="*/ 514 h 528"/>
                  <a:gd name="T24" fmla="*/ 0 w 392"/>
                  <a:gd name="T25" fmla="*/ 504 h 528"/>
                  <a:gd name="T26" fmla="*/ 82 w 392"/>
                  <a:gd name="T27" fmla="*/ 36 h 528"/>
                  <a:gd name="T28" fmla="*/ 82 w 392"/>
                  <a:gd name="T29" fmla="*/ 36 h 528"/>
                  <a:gd name="T30" fmla="*/ 86 w 392"/>
                  <a:gd name="T31" fmla="*/ 28 h 528"/>
                  <a:gd name="T32" fmla="*/ 92 w 392"/>
                  <a:gd name="T33" fmla="*/ 18 h 528"/>
                  <a:gd name="T34" fmla="*/ 98 w 392"/>
                  <a:gd name="T35" fmla="*/ 14 h 528"/>
                  <a:gd name="T36" fmla="*/ 106 w 392"/>
                  <a:gd name="T37" fmla="*/ 12 h 528"/>
                  <a:gd name="T38" fmla="*/ 376 w 392"/>
                  <a:gd name="T39" fmla="*/ 0 h 528"/>
                  <a:gd name="T40" fmla="*/ 376 w 392"/>
                  <a:gd name="T41" fmla="*/ 0 h 528"/>
                  <a:gd name="T42" fmla="*/ 382 w 392"/>
                  <a:gd name="T43" fmla="*/ 0 h 528"/>
                  <a:gd name="T44" fmla="*/ 388 w 392"/>
                  <a:gd name="T45" fmla="*/ 6 h 528"/>
                  <a:gd name="T46" fmla="*/ 392 w 392"/>
                  <a:gd name="T47" fmla="*/ 14 h 528"/>
                  <a:gd name="T48" fmla="*/ 392 w 392"/>
                  <a:gd name="T49" fmla="*/ 24 h 528"/>
                  <a:gd name="T50" fmla="*/ 310 w 392"/>
                  <a:gd name="T51" fmla="*/ 470 h 5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2"/>
                  <a:gd name="T79" fmla="*/ 0 h 528"/>
                  <a:gd name="T80" fmla="*/ 392 w 392"/>
                  <a:gd name="T81" fmla="*/ 528 h 52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2" h="528">
                    <a:moveTo>
                      <a:pt x="310" y="470"/>
                    </a:moveTo>
                    <a:lnTo>
                      <a:pt x="310" y="470"/>
                    </a:lnTo>
                    <a:lnTo>
                      <a:pt x="308" y="480"/>
                    </a:lnTo>
                    <a:lnTo>
                      <a:pt x="300" y="492"/>
                    </a:lnTo>
                    <a:lnTo>
                      <a:pt x="292" y="500"/>
                    </a:lnTo>
                    <a:lnTo>
                      <a:pt x="288" y="502"/>
                    </a:lnTo>
                    <a:lnTo>
                      <a:pt x="284" y="502"/>
                    </a:lnTo>
                    <a:lnTo>
                      <a:pt x="16" y="528"/>
                    </a:lnTo>
                    <a:lnTo>
                      <a:pt x="8" y="528"/>
                    </a:lnTo>
                    <a:lnTo>
                      <a:pt x="2" y="522"/>
                    </a:lnTo>
                    <a:lnTo>
                      <a:pt x="0" y="514"/>
                    </a:lnTo>
                    <a:lnTo>
                      <a:pt x="0" y="504"/>
                    </a:lnTo>
                    <a:lnTo>
                      <a:pt x="82" y="36"/>
                    </a:lnTo>
                    <a:lnTo>
                      <a:pt x="86" y="28"/>
                    </a:lnTo>
                    <a:lnTo>
                      <a:pt x="92" y="18"/>
                    </a:lnTo>
                    <a:lnTo>
                      <a:pt x="98" y="14"/>
                    </a:lnTo>
                    <a:lnTo>
                      <a:pt x="106" y="12"/>
                    </a:lnTo>
                    <a:lnTo>
                      <a:pt x="376" y="0"/>
                    </a:lnTo>
                    <a:lnTo>
                      <a:pt x="382" y="0"/>
                    </a:lnTo>
                    <a:lnTo>
                      <a:pt x="388" y="6"/>
                    </a:lnTo>
                    <a:lnTo>
                      <a:pt x="392" y="14"/>
                    </a:lnTo>
                    <a:lnTo>
                      <a:pt x="392" y="24"/>
                    </a:lnTo>
                    <a:lnTo>
                      <a:pt x="310" y="470"/>
                    </a:lnTo>
                    <a:close/>
                  </a:path>
                </a:pathLst>
              </a:custGeom>
              <a:solidFill>
                <a:srgbClr val="8045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30" name="Freeform 504"/>
              <p:cNvSpPr>
                <a:spLocks noEditPoints="1"/>
              </p:cNvSpPr>
              <p:nvPr/>
            </p:nvSpPr>
            <p:spPr bwMode="auto">
              <a:xfrm>
                <a:off x="2394" y="3596"/>
                <a:ext cx="12" cy="14"/>
              </a:xfrm>
              <a:custGeom>
                <a:avLst/>
                <a:gdLst>
                  <a:gd name="T0" fmla="*/ 4 w 12"/>
                  <a:gd name="T1" fmla="*/ 0 h 14"/>
                  <a:gd name="T2" fmla="*/ 4 w 12"/>
                  <a:gd name="T3" fmla="*/ 0 h 14"/>
                  <a:gd name="T4" fmla="*/ 0 w 12"/>
                  <a:gd name="T5" fmla="*/ 4 h 14"/>
                  <a:gd name="T6" fmla="*/ 0 w 12"/>
                  <a:gd name="T7" fmla="*/ 8 h 14"/>
                  <a:gd name="T8" fmla="*/ 0 w 12"/>
                  <a:gd name="T9" fmla="*/ 8 h 14"/>
                  <a:gd name="T10" fmla="*/ 2 w 12"/>
                  <a:gd name="T11" fmla="*/ 12 h 14"/>
                  <a:gd name="T12" fmla="*/ 8 w 12"/>
                  <a:gd name="T13" fmla="*/ 14 h 14"/>
                  <a:gd name="T14" fmla="*/ 8 w 12"/>
                  <a:gd name="T15" fmla="*/ 14 h 14"/>
                  <a:gd name="T16" fmla="*/ 12 w 12"/>
                  <a:gd name="T17" fmla="*/ 10 h 14"/>
                  <a:gd name="T18" fmla="*/ 12 w 12"/>
                  <a:gd name="T19" fmla="*/ 6 h 14"/>
                  <a:gd name="T20" fmla="*/ 12 w 12"/>
                  <a:gd name="T21" fmla="*/ 6 h 14"/>
                  <a:gd name="T22" fmla="*/ 10 w 12"/>
                  <a:gd name="T23" fmla="*/ 0 h 14"/>
                  <a:gd name="T24" fmla="*/ 4 w 12"/>
                  <a:gd name="T25" fmla="*/ 0 h 14"/>
                  <a:gd name="T26" fmla="*/ 10 w 12"/>
                  <a:gd name="T27" fmla="*/ 6 h 14"/>
                  <a:gd name="T28" fmla="*/ 10 w 12"/>
                  <a:gd name="T29" fmla="*/ 6 h 14"/>
                  <a:gd name="T30" fmla="*/ 10 w 12"/>
                  <a:gd name="T31" fmla="*/ 8 h 14"/>
                  <a:gd name="T32" fmla="*/ 8 w 12"/>
                  <a:gd name="T33" fmla="*/ 10 h 14"/>
                  <a:gd name="T34" fmla="*/ 8 w 12"/>
                  <a:gd name="T35" fmla="*/ 10 h 14"/>
                  <a:gd name="T36" fmla="*/ 4 w 12"/>
                  <a:gd name="T37" fmla="*/ 10 h 14"/>
                  <a:gd name="T38" fmla="*/ 2 w 12"/>
                  <a:gd name="T39" fmla="*/ 8 h 14"/>
                  <a:gd name="T40" fmla="*/ 2 w 12"/>
                  <a:gd name="T41" fmla="*/ 8 h 14"/>
                  <a:gd name="T42" fmla="*/ 4 w 12"/>
                  <a:gd name="T43" fmla="*/ 4 h 14"/>
                  <a:gd name="T44" fmla="*/ 6 w 12"/>
                  <a:gd name="T45" fmla="*/ 4 h 14"/>
                  <a:gd name="T46" fmla="*/ 6 w 12"/>
                  <a:gd name="T47" fmla="*/ 4 h 14"/>
                  <a:gd name="T48" fmla="*/ 8 w 12"/>
                  <a:gd name="T49" fmla="*/ 4 h 14"/>
                  <a:gd name="T50" fmla="*/ 10 w 12"/>
                  <a:gd name="T51" fmla="*/ 6 h 1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2"/>
                  <a:gd name="T79" fmla="*/ 0 h 14"/>
                  <a:gd name="T80" fmla="*/ 12 w 12"/>
                  <a:gd name="T81" fmla="*/ 14 h 1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8" y="14"/>
                    </a:lnTo>
                    <a:lnTo>
                      <a:pt x="12" y="10"/>
                    </a:lnTo>
                    <a:lnTo>
                      <a:pt x="12" y="6"/>
                    </a:lnTo>
                    <a:lnTo>
                      <a:pt x="10" y="0"/>
                    </a:lnTo>
                    <a:lnTo>
                      <a:pt x="4" y="0"/>
                    </a:lnTo>
                    <a:close/>
                    <a:moveTo>
                      <a:pt x="10" y="6"/>
                    </a:moveTo>
                    <a:lnTo>
                      <a:pt x="10" y="6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4" y="10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85858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31" name="Freeform 505"/>
              <p:cNvSpPr>
                <a:spLocks/>
              </p:cNvSpPr>
              <p:nvPr/>
            </p:nvSpPr>
            <p:spPr bwMode="auto">
              <a:xfrm>
                <a:off x="2394" y="3596"/>
                <a:ext cx="12" cy="14"/>
              </a:xfrm>
              <a:custGeom>
                <a:avLst/>
                <a:gdLst>
                  <a:gd name="T0" fmla="*/ 4 w 12"/>
                  <a:gd name="T1" fmla="*/ 0 h 14"/>
                  <a:gd name="T2" fmla="*/ 4 w 12"/>
                  <a:gd name="T3" fmla="*/ 0 h 14"/>
                  <a:gd name="T4" fmla="*/ 0 w 12"/>
                  <a:gd name="T5" fmla="*/ 4 h 14"/>
                  <a:gd name="T6" fmla="*/ 0 w 12"/>
                  <a:gd name="T7" fmla="*/ 8 h 14"/>
                  <a:gd name="T8" fmla="*/ 0 w 12"/>
                  <a:gd name="T9" fmla="*/ 8 h 14"/>
                  <a:gd name="T10" fmla="*/ 2 w 12"/>
                  <a:gd name="T11" fmla="*/ 12 h 14"/>
                  <a:gd name="T12" fmla="*/ 8 w 12"/>
                  <a:gd name="T13" fmla="*/ 14 h 14"/>
                  <a:gd name="T14" fmla="*/ 8 w 12"/>
                  <a:gd name="T15" fmla="*/ 14 h 14"/>
                  <a:gd name="T16" fmla="*/ 12 w 12"/>
                  <a:gd name="T17" fmla="*/ 10 h 14"/>
                  <a:gd name="T18" fmla="*/ 12 w 12"/>
                  <a:gd name="T19" fmla="*/ 6 h 14"/>
                  <a:gd name="T20" fmla="*/ 12 w 12"/>
                  <a:gd name="T21" fmla="*/ 6 h 14"/>
                  <a:gd name="T22" fmla="*/ 10 w 12"/>
                  <a:gd name="T23" fmla="*/ 0 h 14"/>
                  <a:gd name="T24" fmla="*/ 4 w 12"/>
                  <a:gd name="T25" fmla="*/ 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4"/>
                  <a:gd name="T41" fmla="*/ 12 w 12"/>
                  <a:gd name="T42" fmla="*/ 14 h 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8" y="14"/>
                    </a:lnTo>
                    <a:lnTo>
                      <a:pt x="12" y="10"/>
                    </a:lnTo>
                    <a:lnTo>
                      <a:pt x="12" y="6"/>
                    </a:lnTo>
                    <a:lnTo>
                      <a:pt x="10" y="0"/>
                    </a:lnTo>
                    <a:lnTo>
                      <a:pt x="4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32" name="Freeform 506"/>
              <p:cNvSpPr>
                <a:spLocks/>
              </p:cNvSpPr>
              <p:nvPr/>
            </p:nvSpPr>
            <p:spPr bwMode="auto">
              <a:xfrm>
                <a:off x="2396" y="3600"/>
                <a:ext cx="8" cy="6"/>
              </a:xfrm>
              <a:custGeom>
                <a:avLst/>
                <a:gdLst>
                  <a:gd name="T0" fmla="*/ 8 w 8"/>
                  <a:gd name="T1" fmla="*/ 2 h 6"/>
                  <a:gd name="T2" fmla="*/ 8 w 8"/>
                  <a:gd name="T3" fmla="*/ 2 h 6"/>
                  <a:gd name="T4" fmla="*/ 8 w 8"/>
                  <a:gd name="T5" fmla="*/ 4 h 6"/>
                  <a:gd name="T6" fmla="*/ 6 w 8"/>
                  <a:gd name="T7" fmla="*/ 6 h 6"/>
                  <a:gd name="T8" fmla="*/ 6 w 8"/>
                  <a:gd name="T9" fmla="*/ 6 h 6"/>
                  <a:gd name="T10" fmla="*/ 2 w 8"/>
                  <a:gd name="T11" fmla="*/ 6 h 6"/>
                  <a:gd name="T12" fmla="*/ 0 w 8"/>
                  <a:gd name="T13" fmla="*/ 4 h 6"/>
                  <a:gd name="T14" fmla="*/ 0 w 8"/>
                  <a:gd name="T15" fmla="*/ 4 h 6"/>
                  <a:gd name="T16" fmla="*/ 2 w 8"/>
                  <a:gd name="T17" fmla="*/ 0 h 6"/>
                  <a:gd name="T18" fmla="*/ 4 w 8"/>
                  <a:gd name="T19" fmla="*/ 0 h 6"/>
                  <a:gd name="T20" fmla="*/ 4 w 8"/>
                  <a:gd name="T21" fmla="*/ 0 h 6"/>
                  <a:gd name="T22" fmla="*/ 6 w 8"/>
                  <a:gd name="T23" fmla="*/ 0 h 6"/>
                  <a:gd name="T24" fmla="*/ 8 w 8"/>
                  <a:gd name="T25" fmla="*/ 2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6"/>
                  <a:gd name="T41" fmla="*/ 8 w 8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6">
                    <a:moveTo>
                      <a:pt x="8" y="2"/>
                    </a:moveTo>
                    <a:lnTo>
                      <a:pt x="8" y="2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33" name="Freeform 507"/>
              <p:cNvSpPr>
                <a:spLocks/>
              </p:cNvSpPr>
              <p:nvPr/>
            </p:nvSpPr>
            <p:spPr bwMode="auto">
              <a:xfrm>
                <a:off x="2312" y="3590"/>
                <a:ext cx="156" cy="58"/>
              </a:xfrm>
              <a:custGeom>
                <a:avLst/>
                <a:gdLst>
                  <a:gd name="T0" fmla="*/ 156 w 156"/>
                  <a:gd name="T1" fmla="*/ 24 h 58"/>
                  <a:gd name="T2" fmla="*/ 140 w 156"/>
                  <a:gd name="T3" fmla="*/ 50 h 58"/>
                  <a:gd name="T4" fmla="*/ 0 w 156"/>
                  <a:gd name="T5" fmla="*/ 58 h 58"/>
                  <a:gd name="T6" fmla="*/ 12 w 156"/>
                  <a:gd name="T7" fmla="*/ 28 h 58"/>
                  <a:gd name="T8" fmla="*/ 64 w 156"/>
                  <a:gd name="T9" fmla="*/ 22 h 58"/>
                  <a:gd name="T10" fmla="*/ 64 w 156"/>
                  <a:gd name="T11" fmla="*/ 22 h 58"/>
                  <a:gd name="T12" fmla="*/ 86 w 156"/>
                  <a:gd name="T13" fmla="*/ 4 h 58"/>
                  <a:gd name="T14" fmla="*/ 86 w 156"/>
                  <a:gd name="T15" fmla="*/ 4 h 58"/>
                  <a:gd name="T16" fmla="*/ 90 w 156"/>
                  <a:gd name="T17" fmla="*/ 2 h 58"/>
                  <a:gd name="T18" fmla="*/ 96 w 156"/>
                  <a:gd name="T19" fmla="*/ 0 h 58"/>
                  <a:gd name="T20" fmla="*/ 102 w 156"/>
                  <a:gd name="T21" fmla="*/ 0 h 58"/>
                  <a:gd name="T22" fmla="*/ 108 w 156"/>
                  <a:gd name="T23" fmla="*/ 0 h 58"/>
                  <a:gd name="T24" fmla="*/ 112 w 156"/>
                  <a:gd name="T25" fmla="*/ 4 h 58"/>
                  <a:gd name="T26" fmla="*/ 116 w 156"/>
                  <a:gd name="T27" fmla="*/ 8 h 58"/>
                  <a:gd name="T28" fmla="*/ 116 w 156"/>
                  <a:gd name="T29" fmla="*/ 16 h 58"/>
                  <a:gd name="T30" fmla="*/ 114 w 156"/>
                  <a:gd name="T31" fmla="*/ 24 h 58"/>
                  <a:gd name="T32" fmla="*/ 156 w 156"/>
                  <a:gd name="T33" fmla="*/ 24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6"/>
                  <a:gd name="T52" fmla="*/ 0 h 58"/>
                  <a:gd name="T53" fmla="*/ 156 w 156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6" h="58">
                    <a:moveTo>
                      <a:pt x="156" y="24"/>
                    </a:moveTo>
                    <a:lnTo>
                      <a:pt x="140" y="50"/>
                    </a:lnTo>
                    <a:lnTo>
                      <a:pt x="0" y="58"/>
                    </a:lnTo>
                    <a:lnTo>
                      <a:pt x="12" y="28"/>
                    </a:lnTo>
                    <a:lnTo>
                      <a:pt x="64" y="22"/>
                    </a:lnTo>
                    <a:lnTo>
                      <a:pt x="86" y="4"/>
                    </a:lnTo>
                    <a:lnTo>
                      <a:pt x="90" y="2"/>
                    </a:lnTo>
                    <a:lnTo>
                      <a:pt x="96" y="0"/>
                    </a:lnTo>
                    <a:lnTo>
                      <a:pt x="102" y="0"/>
                    </a:lnTo>
                    <a:lnTo>
                      <a:pt x="108" y="0"/>
                    </a:lnTo>
                    <a:lnTo>
                      <a:pt x="112" y="4"/>
                    </a:lnTo>
                    <a:lnTo>
                      <a:pt x="116" y="8"/>
                    </a:lnTo>
                    <a:lnTo>
                      <a:pt x="116" y="16"/>
                    </a:lnTo>
                    <a:lnTo>
                      <a:pt x="114" y="24"/>
                    </a:lnTo>
                    <a:lnTo>
                      <a:pt x="156" y="24"/>
                    </a:lnTo>
                    <a:close/>
                  </a:path>
                </a:pathLst>
              </a:custGeom>
              <a:solidFill>
                <a:srgbClr val="9A9A9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34" name="Freeform 508"/>
              <p:cNvSpPr>
                <a:spLocks/>
              </p:cNvSpPr>
              <p:nvPr/>
            </p:nvSpPr>
            <p:spPr bwMode="auto">
              <a:xfrm>
                <a:off x="2400" y="3604"/>
                <a:ext cx="10" cy="8"/>
              </a:xfrm>
              <a:custGeom>
                <a:avLst/>
                <a:gdLst>
                  <a:gd name="T0" fmla="*/ 0 w 10"/>
                  <a:gd name="T1" fmla="*/ 8 h 8"/>
                  <a:gd name="T2" fmla="*/ 0 w 10"/>
                  <a:gd name="T3" fmla="*/ 8 h 8"/>
                  <a:gd name="T4" fmla="*/ 2 w 10"/>
                  <a:gd name="T5" fmla="*/ 8 h 8"/>
                  <a:gd name="T6" fmla="*/ 6 w 10"/>
                  <a:gd name="T7" fmla="*/ 8 h 8"/>
                  <a:gd name="T8" fmla="*/ 6 w 10"/>
                  <a:gd name="T9" fmla="*/ 8 h 8"/>
                  <a:gd name="T10" fmla="*/ 8 w 10"/>
                  <a:gd name="T11" fmla="*/ 6 h 8"/>
                  <a:gd name="T12" fmla="*/ 10 w 10"/>
                  <a:gd name="T13" fmla="*/ 2 h 8"/>
                  <a:gd name="T14" fmla="*/ 10 w 10"/>
                  <a:gd name="T15" fmla="*/ 2 h 8"/>
                  <a:gd name="T16" fmla="*/ 6 w 10"/>
                  <a:gd name="T17" fmla="*/ 0 h 8"/>
                  <a:gd name="T18" fmla="*/ 2 w 10"/>
                  <a:gd name="T19" fmla="*/ 2 h 8"/>
                  <a:gd name="T20" fmla="*/ 2 w 10"/>
                  <a:gd name="T21" fmla="*/ 2 h 8"/>
                  <a:gd name="T22" fmla="*/ 0 w 10"/>
                  <a:gd name="T23" fmla="*/ 4 h 8"/>
                  <a:gd name="T24" fmla="*/ 0 w 10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8"/>
                  <a:gd name="T41" fmla="*/ 10 w 10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A2A2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35" name="Freeform 509"/>
              <p:cNvSpPr>
                <a:spLocks/>
              </p:cNvSpPr>
              <p:nvPr/>
            </p:nvSpPr>
            <p:spPr bwMode="auto">
              <a:xfrm>
                <a:off x="2400" y="3604"/>
                <a:ext cx="10" cy="8"/>
              </a:xfrm>
              <a:custGeom>
                <a:avLst/>
                <a:gdLst>
                  <a:gd name="T0" fmla="*/ 0 w 10"/>
                  <a:gd name="T1" fmla="*/ 8 h 8"/>
                  <a:gd name="T2" fmla="*/ 0 w 10"/>
                  <a:gd name="T3" fmla="*/ 8 h 8"/>
                  <a:gd name="T4" fmla="*/ 2 w 10"/>
                  <a:gd name="T5" fmla="*/ 8 h 8"/>
                  <a:gd name="T6" fmla="*/ 6 w 10"/>
                  <a:gd name="T7" fmla="*/ 8 h 8"/>
                  <a:gd name="T8" fmla="*/ 6 w 10"/>
                  <a:gd name="T9" fmla="*/ 8 h 8"/>
                  <a:gd name="T10" fmla="*/ 8 w 10"/>
                  <a:gd name="T11" fmla="*/ 6 h 8"/>
                  <a:gd name="T12" fmla="*/ 10 w 10"/>
                  <a:gd name="T13" fmla="*/ 2 h 8"/>
                  <a:gd name="T14" fmla="*/ 10 w 10"/>
                  <a:gd name="T15" fmla="*/ 2 h 8"/>
                  <a:gd name="T16" fmla="*/ 6 w 10"/>
                  <a:gd name="T17" fmla="*/ 0 h 8"/>
                  <a:gd name="T18" fmla="*/ 2 w 10"/>
                  <a:gd name="T19" fmla="*/ 2 h 8"/>
                  <a:gd name="T20" fmla="*/ 2 w 10"/>
                  <a:gd name="T21" fmla="*/ 2 h 8"/>
                  <a:gd name="T22" fmla="*/ 0 w 10"/>
                  <a:gd name="T23" fmla="*/ 4 h 8"/>
                  <a:gd name="T24" fmla="*/ 0 w 10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8"/>
                  <a:gd name="T41" fmla="*/ 10 w 10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36" name="Freeform 510"/>
              <p:cNvSpPr>
                <a:spLocks/>
              </p:cNvSpPr>
              <p:nvPr/>
            </p:nvSpPr>
            <p:spPr bwMode="auto">
              <a:xfrm>
                <a:off x="2110" y="3318"/>
                <a:ext cx="68" cy="12"/>
              </a:xfrm>
              <a:custGeom>
                <a:avLst/>
                <a:gdLst>
                  <a:gd name="T0" fmla="*/ 68 w 68"/>
                  <a:gd name="T1" fmla="*/ 4 h 12"/>
                  <a:gd name="T2" fmla="*/ 68 w 68"/>
                  <a:gd name="T3" fmla="*/ 4 h 12"/>
                  <a:gd name="T4" fmla="*/ 62 w 68"/>
                  <a:gd name="T5" fmla="*/ 6 h 12"/>
                  <a:gd name="T6" fmla="*/ 50 w 68"/>
                  <a:gd name="T7" fmla="*/ 8 h 12"/>
                  <a:gd name="T8" fmla="*/ 28 w 68"/>
                  <a:gd name="T9" fmla="*/ 8 h 12"/>
                  <a:gd name="T10" fmla="*/ 14 w 68"/>
                  <a:gd name="T11" fmla="*/ 4 h 12"/>
                  <a:gd name="T12" fmla="*/ 0 w 68"/>
                  <a:gd name="T13" fmla="*/ 0 h 12"/>
                  <a:gd name="T14" fmla="*/ 0 w 68"/>
                  <a:gd name="T15" fmla="*/ 0 h 12"/>
                  <a:gd name="T16" fmla="*/ 6 w 68"/>
                  <a:gd name="T17" fmla="*/ 4 h 12"/>
                  <a:gd name="T18" fmla="*/ 22 w 68"/>
                  <a:gd name="T19" fmla="*/ 10 h 12"/>
                  <a:gd name="T20" fmla="*/ 32 w 68"/>
                  <a:gd name="T21" fmla="*/ 12 h 12"/>
                  <a:gd name="T22" fmla="*/ 44 w 68"/>
                  <a:gd name="T23" fmla="*/ 12 h 12"/>
                  <a:gd name="T24" fmla="*/ 56 w 68"/>
                  <a:gd name="T25" fmla="*/ 10 h 12"/>
                  <a:gd name="T26" fmla="*/ 68 w 68"/>
                  <a:gd name="T27" fmla="*/ 4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8"/>
                  <a:gd name="T43" fmla="*/ 0 h 12"/>
                  <a:gd name="T44" fmla="*/ 68 w 68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8" h="12">
                    <a:moveTo>
                      <a:pt x="68" y="4"/>
                    </a:moveTo>
                    <a:lnTo>
                      <a:pt x="68" y="4"/>
                    </a:lnTo>
                    <a:lnTo>
                      <a:pt x="62" y="6"/>
                    </a:lnTo>
                    <a:lnTo>
                      <a:pt x="50" y="8"/>
                    </a:lnTo>
                    <a:lnTo>
                      <a:pt x="28" y="8"/>
                    </a:lnTo>
                    <a:lnTo>
                      <a:pt x="14" y="4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22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0"/>
                    </a:lnTo>
                    <a:lnTo>
                      <a:pt x="68" y="4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37" name="Freeform 511"/>
              <p:cNvSpPr>
                <a:spLocks/>
              </p:cNvSpPr>
              <p:nvPr/>
            </p:nvSpPr>
            <p:spPr bwMode="auto">
              <a:xfrm>
                <a:off x="2110" y="3318"/>
                <a:ext cx="68" cy="12"/>
              </a:xfrm>
              <a:custGeom>
                <a:avLst/>
                <a:gdLst>
                  <a:gd name="T0" fmla="*/ 68 w 68"/>
                  <a:gd name="T1" fmla="*/ 4 h 12"/>
                  <a:gd name="T2" fmla="*/ 68 w 68"/>
                  <a:gd name="T3" fmla="*/ 4 h 12"/>
                  <a:gd name="T4" fmla="*/ 62 w 68"/>
                  <a:gd name="T5" fmla="*/ 6 h 12"/>
                  <a:gd name="T6" fmla="*/ 50 w 68"/>
                  <a:gd name="T7" fmla="*/ 8 h 12"/>
                  <a:gd name="T8" fmla="*/ 28 w 68"/>
                  <a:gd name="T9" fmla="*/ 8 h 12"/>
                  <a:gd name="T10" fmla="*/ 14 w 68"/>
                  <a:gd name="T11" fmla="*/ 4 h 12"/>
                  <a:gd name="T12" fmla="*/ 0 w 68"/>
                  <a:gd name="T13" fmla="*/ 0 h 12"/>
                  <a:gd name="T14" fmla="*/ 0 w 68"/>
                  <a:gd name="T15" fmla="*/ 0 h 12"/>
                  <a:gd name="T16" fmla="*/ 6 w 68"/>
                  <a:gd name="T17" fmla="*/ 4 h 12"/>
                  <a:gd name="T18" fmla="*/ 22 w 68"/>
                  <a:gd name="T19" fmla="*/ 10 h 12"/>
                  <a:gd name="T20" fmla="*/ 32 w 68"/>
                  <a:gd name="T21" fmla="*/ 12 h 12"/>
                  <a:gd name="T22" fmla="*/ 44 w 68"/>
                  <a:gd name="T23" fmla="*/ 12 h 12"/>
                  <a:gd name="T24" fmla="*/ 56 w 68"/>
                  <a:gd name="T25" fmla="*/ 10 h 12"/>
                  <a:gd name="T26" fmla="*/ 68 w 68"/>
                  <a:gd name="T27" fmla="*/ 4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8"/>
                  <a:gd name="T43" fmla="*/ 0 h 12"/>
                  <a:gd name="T44" fmla="*/ 68 w 68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8" h="12">
                    <a:moveTo>
                      <a:pt x="68" y="4"/>
                    </a:moveTo>
                    <a:lnTo>
                      <a:pt x="68" y="4"/>
                    </a:lnTo>
                    <a:lnTo>
                      <a:pt x="62" y="6"/>
                    </a:lnTo>
                    <a:lnTo>
                      <a:pt x="50" y="8"/>
                    </a:lnTo>
                    <a:lnTo>
                      <a:pt x="28" y="8"/>
                    </a:lnTo>
                    <a:lnTo>
                      <a:pt x="14" y="4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22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0"/>
                    </a:lnTo>
                    <a:lnTo>
                      <a:pt x="68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38" name="Freeform 512"/>
              <p:cNvSpPr>
                <a:spLocks/>
              </p:cNvSpPr>
              <p:nvPr/>
            </p:nvSpPr>
            <p:spPr bwMode="auto">
              <a:xfrm>
                <a:off x="1862" y="3430"/>
                <a:ext cx="208" cy="236"/>
              </a:xfrm>
              <a:custGeom>
                <a:avLst/>
                <a:gdLst>
                  <a:gd name="T0" fmla="*/ 0 w 208"/>
                  <a:gd name="T1" fmla="*/ 0 h 236"/>
                  <a:gd name="T2" fmla="*/ 68 w 208"/>
                  <a:gd name="T3" fmla="*/ 120 h 236"/>
                  <a:gd name="T4" fmla="*/ 68 w 208"/>
                  <a:gd name="T5" fmla="*/ 120 h 236"/>
                  <a:gd name="T6" fmla="*/ 108 w 208"/>
                  <a:gd name="T7" fmla="*/ 90 h 236"/>
                  <a:gd name="T8" fmla="*/ 146 w 208"/>
                  <a:gd name="T9" fmla="*/ 64 h 236"/>
                  <a:gd name="T10" fmla="*/ 166 w 208"/>
                  <a:gd name="T11" fmla="*/ 52 h 236"/>
                  <a:gd name="T12" fmla="*/ 184 w 208"/>
                  <a:gd name="T13" fmla="*/ 44 h 236"/>
                  <a:gd name="T14" fmla="*/ 208 w 208"/>
                  <a:gd name="T15" fmla="*/ 236 h 236"/>
                  <a:gd name="T16" fmla="*/ 166 w 208"/>
                  <a:gd name="T17" fmla="*/ 84 h 236"/>
                  <a:gd name="T18" fmla="*/ 64 w 208"/>
                  <a:gd name="T19" fmla="*/ 132 h 236"/>
                  <a:gd name="T20" fmla="*/ 64 w 208"/>
                  <a:gd name="T21" fmla="*/ 132 h 236"/>
                  <a:gd name="T22" fmla="*/ 34 w 208"/>
                  <a:gd name="T23" fmla="*/ 80 h 236"/>
                  <a:gd name="T24" fmla="*/ 14 w 208"/>
                  <a:gd name="T25" fmla="*/ 36 h 236"/>
                  <a:gd name="T26" fmla="*/ 4 w 208"/>
                  <a:gd name="T27" fmla="*/ 16 h 236"/>
                  <a:gd name="T28" fmla="*/ 0 w 208"/>
                  <a:gd name="T29" fmla="*/ 0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8"/>
                  <a:gd name="T46" fmla="*/ 0 h 236"/>
                  <a:gd name="T47" fmla="*/ 208 w 208"/>
                  <a:gd name="T48" fmla="*/ 236 h 2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8" h="236">
                    <a:moveTo>
                      <a:pt x="0" y="0"/>
                    </a:moveTo>
                    <a:lnTo>
                      <a:pt x="68" y="120"/>
                    </a:lnTo>
                    <a:lnTo>
                      <a:pt x="108" y="90"/>
                    </a:lnTo>
                    <a:lnTo>
                      <a:pt x="146" y="64"/>
                    </a:lnTo>
                    <a:lnTo>
                      <a:pt x="166" y="52"/>
                    </a:lnTo>
                    <a:lnTo>
                      <a:pt x="184" y="44"/>
                    </a:lnTo>
                    <a:lnTo>
                      <a:pt x="208" y="236"/>
                    </a:lnTo>
                    <a:lnTo>
                      <a:pt x="166" y="84"/>
                    </a:lnTo>
                    <a:lnTo>
                      <a:pt x="64" y="132"/>
                    </a:lnTo>
                    <a:lnTo>
                      <a:pt x="34" y="80"/>
                    </a:lnTo>
                    <a:lnTo>
                      <a:pt x="14" y="36"/>
                    </a:lnTo>
                    <a:lnTo>
                      <a:pt x="4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39" name="Freeform 513"/>
              <p:cNvSpPr>
                <a:spLocks/>
              </p:cNvSpPr>
              <p:nvPr/>
            </p:nvSpPr>
            <p:spPr bwMode="auto">
              <a:xfrm>
                <a:off x="1862" y="3430"/>
                <a:ext cx="208" cy="236"/>
              </a:xfrm>
              <a:custGeom>
                <a:avLst/>
                <a:gdLst>
                  <a:gd name="T0" fmla="*/ 0 w 208"/>
                  <a:gd name="T1" fmla="*/ 0 h 236"/>
                  <a:gd name="T2" fmla="*/ 68 w 208"/>
                  <a:gd name="T3" fmla="*/ 120 h 236"/>
                  <a:gd name="T4" fmla="*/ 68 w 208"/>
                  <a:gd name="T5" fmla="*/ 120 h 236"/>
                  <a:gd name="T6" fmla="*/ 108 w 208"/>
                  <a:gd name="T7" fmla="*/ 90 h 236"/>
                  <a:gd name="T8" fmla="*/ 146 w 208"/>
                  <a:gd name="T9" fmla="*/ 64 h 236"/>
                  <a:gd name="T10" fmla="*/ 166 w 208"/>
                  <a:gd name="T11" fmla="*/ 52 h 236"/>
                  <a:gd name="T12" fmla="*/ 184 w 208"/>
                  <a:gd name="T13" fmla="*/ 44 h 236"/>
                  <a:gd name="T14" fmla="*/ 208 w 208"/>
                  <a:gd name="T15" fmla="*/ 236 h 236"/>
                  <a:gd name="T16" fmla="*/ 166 w 208"/>
                  <a:gd name="T17" fmla="*/ 84 h 236"/>
                  <a:gd name="T18" fmla="*/ 64 w 208"/>
                  <a:gd name="T19" fmla="*/ 132 h 236"/>
                  <a:gd name="T20" fmla="*/ 64 w 208"/>
                  <a:gd name="T21" fmla="*/ 132 h 236"/>
                  <a:gd name="T22" fmla="*/ 34 w 208"/>
                  <a:gd name="T23" fmla="*/ 80 h 236"/>
                  <a:gd name="T24" fmla="*/ 14 w 208"/>
                  <a:gd name="T25" fmla="*/ 36 h 236"/>
                  <a:gd name="T26" fmla="*/ 4 w 208"/>
                  <a:gd name="T27" fmla="*/ 16 h 236"/>
                  <a:gd name="T28" fmla="*/ 0 w 208"/>
                  <a:gd name="T29" fmla="*/ 0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8"/>
                  <a:gd name="T46" fmla="*/ 0 h 236"/>
                  <a:gd name="T47" fmla="*/ 208 w 208"/>
                  <a:gd name="T48" fmla="*/ 236 h 2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8" h="236">
                    <a:moveTo>
                      <a:pt x="0" y="0"/>
                    </a:moveTo>
                    <a:lnTo>
                      <a:pt x="68" y="120"/>
                    </a:lnTo>
                    <a:lnTo>
                      <a:pt x="108" y="90"/>
                    </a:lnTo>
                    <a:lnTo>
                      <a:pt x="146" y="64"/>
                    </a:lnTo>
                    <a:lnTo>
                      <a:pt x="166" y="52"/>
                    </a:lnTo>
                    <a:lnTo>
                      <a:pt x="184" y="44"/>
                    </a:lnTo>
                    <a:lnTo>
                      <a:pt x="208" y="236"/>
                    </a:lnTo>
                    <a:lnTo>
                      <a:pt x="166" y="84"/>
                    </a:lnTo>
                    <a:lnTo>
                      <a:pt x="64" y="132"/>
                    </a:lnTo>
                    <a:lnTo>
                      <a:pt x="34" y="80"/>
                    </a:lnTo>
                    <a:lnTo>
                      <a:pt x="14" y="36"/>
                    </a:lnTo>
                    <a:lnTo>
                      <a:pt x="4" y="1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40" name="Freeform 514"/>
              <p:cNvSpPr>
                <a:spLocks/>
              </p:cNvSpPr>
              <p:nvPr/>
            </p:nvSpPr>
            <p:spPr bwMode="auto">
              <a:xfrm>
                <a:off x="2062" y="3482"/>
                <a:ext cx="100" cy="132"/>
              </a:xfrm>
              <a:custGeom>
                <a:avLst/>
                <a:gdLst>
                  <a:gd name="T0" fmla="*/ 26 w 100"/>
                  <a:gd name="T1" fmla="*/ 0 h 132"/>
                  <a:gd name="T2" fmla="*/ 92 w 100"/>
                  <a:gd name="T3" fmla="*/ 78 h 132"/>
                  <a:gd name="T4" fmla="*/ 92 w 100"/>
                  <a:gd name="T5" fmla="*/ 0 h 132"/>
                  <a:gd name="T6" fmla="*/ 92 w 100"/>
                  <a:gd name="T7" fmla="*/ 0 h 132"/>
                  <a:gd name="T8" fmla="*/ 94 w 100"/>
                  <a:gd name="T9" fmla="*/ 8 h 132"/>
                  <a:gd name="T10" fmla="*/ 98 w 100"/>
                  <a:gd name="T11" fmla="*/ 32 h 132"/>
                  <a:gd name="T12" fmla="*/ 100 w 100"/>
                  <a:gd name="T13" fmla="*/ 48 h 132"/>
                  <a:gd name="T14" fmla="*/ 100 w 100"/>
                  <a:gd name="T15" fmla="*/ 66 h 132"/>
                  <a:gd name="T16" fmla="*/ 100 w 100"/>
                  <a:gd name="T17" fmla="*/ 82 h 132"/>
                  <a:gd name="T18" fmla="*/ 98 w 100"/>
                  <a:gd name="T19" fmla="*/ 100 h 132"/>
                  <a:gd name="T20" fmla="*/ 26 w 100"/>
                  <a:gd name="T21" fmla="*/ 28 h 132"/>
                  <a:gd name="T22" fmla="*/ 0 w 100"/>
                  <a:gd name="T23" fmla="*/ 132 h 132"/>
                  <a:gd name="T24" fmla="*/ 0 w 100"/>
                  <a:gd name="T25" fmla="*/ 132 h 132"/>
                  <a:gd name="T26" fmla="*/ 2 w 100"/>
                  <a:gd name="T27" fmla="*/ 110 h 132"/>
                  <a:gd name="T28" fmla="*/ 10 w 100"/>
                  <a:gd name="T29" fmla="*/ 64 h 132"/>
                  <a:gd name="T30" fmla="*/ 18 w 100"/>
                  <a:gd name="T31" fmla="*/ 18 h 132"/>
                  <a:gd name="T32" fmla="*/ 22 w 100"/>
                  <a:gd name="T33" fmla="*/ 4 h 132"/>
                  <a:gd name="T34" fmla="*/ 24 w 100"/>
                  <a:gd name="T35" fmla="*/ 0 h 132"/>
                  <a:gd name="T36" fmla="*/ 26 w 100"/>
                  <a:gd name="T37" fmla="*/ 0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0"/>
                  <a:gd name="T58" fmla="*/ 0 h 132"/>
                  <a:gd name="T59" fmla="*/ 100 w 100"/>
                  <a:gd name="T60" fmla="*/ 132 h 1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0" h="132">
                    <a:moveTo>
                      <a:pt x="26" y="0"/>
                    </a:moveTo>
                    <a:lnTo>
                      <a:pt x="92" y="78"/>
                    </a:lnTo>
                    <a:lnTo>
                      <a:pt x="92" y="0"/>
                    </a:lnTo>
                    <a:lnTo>
                      <a:pt x="94" y="8"/>
                    </a:lnTo>
                    <a:lnTo>
                      <a:pt x="98" y="32"/>
                    </a:lnTo>
                    <a:lnTo>
                      <a:pt x="100" y="48"/>
                    </a:lnTo>
                    <a:lnTo>
                      <a:pt x="100" y="66"/>
                    </a:lnTo>
                    <a:lnTo>
                      <a:pt x="100" y="82"/>
                    </a:lnTo>
                    <a:lnTo>
                      <a:pt x="98" y="100"/>
                    </a:lnTo>
                    <a:lnTo>
                      <a:pt x="26" y="28"/>
                    </a:lnTo>
                    <a:lnTo>
                      <a:pt x="0" y="132"/>
                    </a:lnTo>
                    <a:lnTo>
                      <a:pt x="2" y="110"/>
                    </a:lnTo>
                    <a:lnTo>
                      <a:pt x="10" y="64"/>
                    </a:lnTo>
                    <a:lnTo>
                      <a:pt x="18" y="18"/>
                    </a:lnTo>
                    <a:lnTo>
                      <a:pt x="22" y="4"/>
                    </a:lnTo>
                    <a:lnTo>
                      <a:pt x="24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41" name="Freeform 515"/>
              <p:cNvSpPr>
                <a:spLocks/>
              </p:cNvSpPr>
              <p:nvPr/>
            </p:nvSpPr>
            <p:spPr bwMode="auto">
              <a:xfrm>
                <a:off x="2062" y="3482"/>
                <a:ext cx="100" cy="132"/>
              </a:xfrm>
              <a:custGeom>
                <a:avLst/>
                <a:gdLst>
                  <a:gd name="T0" fmla="*/ 26 w 100"/>
                  <a:gd name="T1" fmla="*/ 0 h 132"/>
                  <a:gd name="T2" fmla="*/ 92 w 100"/>
                  <a:gd name="T3" fmla="*/ 78 h 132"/>
                  <a:gd name="T4" fmla="*/ 92 w 100"/>
                  <a:gd name="T5" fmla="*/ 0 h 132"/>
                  <a:gd name="T6" fmla="*/ 92 w 100"/>
                  <a:gd name="T7" fmla="*/ 0 h 132"/>
                  <a:gd name="T8" fmla="*/ 94 w 100"/>
                  <a:gd name="T9" fmla="*/ 8 h 132"/>
                  <a:gd name="T10" fmla="*/ 98 w 100"/>
                  <a:gd name="T11" fmla="*/ 32 h 132"/>
                  <a:gd name="T12" fmla="*/ 100 w 100"/>
                  <a:gd name="T13" fmla="*/ 48 h 132"/>
                  <a:gd name="T14" fmla="*/ 100 w 100"/>
                  <a:gd name="T15" fmla="*/ 66 h 132"/>
                  <a:gd name="T16" fmla="*/ 100 w 100"/>
                  <a:gd name="T17" fmla="*/ 82 h 132"/>
                  <a:gd name="T18" fmla="*/ 98 w 100"/>
                  <a:gd name="T19" fmla="*/ 100 h 132"/>
                  <a:gd name="T20" fmla="*/ 26 w 100"/>
                  <a:gd name="T21" fmla="*/ 28 h 132"/>
                  <a:gd name="T22" fmla="*/ 0 w 100"/>
                  <a:gd name="T23" fmla="*/ 132 h 132"/>
                  <a:gd name="T24" fmla="*/ 0 w 100"/>
                  <a:gd name="T25" fmla="*/ 132 h 132"/>
                  <a:gd name="T26" fmla="*/ 2 w 100"/>
                  <a:gd name="T27" fmla="*/ 110 h 132"/>
                  <a:gd name="T28" fmla="*/ 10 w 100"/>
                  <a:gd name="T29" fmla="*/ 64 h 132"/>
                  <a:gd name="T30" fmla="*/ 18 w 100"/>
                  <a:gd name="T31" fmla="*/ 18 h 132"/>
                  <a:gd name="T32" fmla="*/ 22 w 100"/>
                  <a:gd name="T33" fmla="*/ 4 h 132"/>
                  <a:gd name="T34" fmla="*/ 24 w 100"/>
                  <a:gd name="T35" fmla="*/ 0 h 132"/>
                  <a:gd name="T36" fmla="*/ 26 w 100"/>
                  <a:gd name="T37" fmla="*/ 0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0"/>
                  <a:gd name="T58" fmla="*/ 0 h 132"/>
                  <a:gd name="T59" fmla="*/ 100 w 100"/>
                  <a:gd name="T60" fmla="*/ 132 h 1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0" h="132">
                    <a:moveTo>
                      <a:pt x="26" y="0"/>
                    </a:moveTo>
                    <a:lnTo>
                      <a:pt x="92" y="78"/>
                    </a:lnTo>
                    <a:lnTo>
                      <a:pt x="92" y="0"/>
                    </a:lnTo>
                    <a:lnTo>
                      <a:pt x="94" y="8"/>
                    </a:lnTo>
                    <a:lnTo>
                      <a:pt x="98" y="32"/>
                    </a:lnTo>
                    <a:lnTo>
                      <a:pt x="100" y="48"/>
                    </a:lnTo>
                    <a:lnTo>
                      <a:pt x="100" y="66"/>
                    </a:lnTo>
                    <a:lnTo>
                      <a:pt x="100" y="82"/>
                    </a:lnTo>
                    <a:lnTo>
                      <a:pt x="98" y="100"/>
                    </a:lnTo>
                    <a:lnTo>
                      <a:pt x="26" y="28"/>
                    </a:lnTo>
                    <a:lnTo>
                      <a:pt x="0" y="132"/>
                    </a:lnTo>
                    <a:lnTo>
                      <a:pt x="2" y="110"/>
                    </a:lnTo>
                    <a:lnTo>
                      <a:pt x="10" y="64"/>
                    </a:lnTo>
                    <a:lnTo>
                      <a:pt x="18" y="18"/>
                    </a:lnTo>
                    <a:lnTo>
                      <a:pt x="22" y="4"/>
                    </a:lnTo>
                    <a:lnTo>
                      <a:pt x="24" y="0"/>
                    </a:lnTo>
                    <a:lnTo>
                      <a:pt x="2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42" name="Freeform 516"/>
              <p:cNvSpPr>
                <a:spLocks/>
              </p:cNvSpPr>
              <p:nvPr/>
            </p:nvSpPr>
            <p:spPr bwMode="auto">
              <a:xfrm>
                <a:off x="2004" y="3800"/>
                <a:ext cx="312" cy="242"/>
              </a:xfrm>
              <a:custGeom>
                <a:avLst/>
                <a:gdLst>
                  <a:gd name="T0" fmla="*/ 0 w 312"/>
                  <a:gd name="T1" fmla="*/ 172 h 242"/>
                  <a:gd name="T2" fmla="*/ 54 w 312"/>
                  <a:gd name="T3" fmla="*/ 148 h 242"/>
                  <a:gd name="T4" fmla="*/ 70 w 312"/>
                  <a:gd name="T5" fmla="*/ 134 h 242"/>
                  <a:gd name="T6" fmla="*/ 132 w 312"/>
                  <a:gd name="T7" fmla="*/ 44 h 242"/>
                  <a:gd name="T8" fmla="*/ 270 w 312"/>
                  <a:gd name="T9" fmla="*/ 0 h 242"/>
                  <a:gd name="T10" fmla="*/ 272 w 312"/>
                  <a:gd name="T11" fmla="*/ 2 h 242"/>
                  <a:gd name="T12" fmla="*/ 274 w 312"/>
                  <a:gd name="T13" fmla="*/ 12 h 242"/>
                  <a:gd name="T14" fmla="*/ 266 w 312"/>
                  <a:gd name="T15" fmla="*/ 18 h 242"/>
                  <a:gd name="T16" fmla="*/ 214 w 312"/>
                  <a:gd name="T17" fmla="*/ 24 h 242"/>
                  <a:gd name="T18" fmla="*/ 156 w 312"/>
                  <a:gd name="T19" fmla="*/ 60 h 242"/>
                  <a:gd name="T20" fmla="*/ 232 w 312"/>
                  <a:gd name="T21" fmla="*/ 42 h 242"/>
                  <a:gd name="T22" fmla="*/ 272 w 312"/>
                  <a:gd name="T23" fmla="*/ 42 h 242"/>
                  <a:gd name="T24" fmla="*/ 306 w 312"/>
                  <a:gd name="T25" fmla="*/ 42 h 242"/>
                  <a:gd name="T26" fmla="*/ 312 w 312"/>
                  <a:gd name="T27" fmla="*/ 52 h 242"/>
                  <a:gd name="T28" fmla="*/ 310 w 312"/>
                  <a:gd name="T29" fmla="*/ 60 h 242"/>
                  <a:gd name="T30" fmla="*/ 298 w 312"/>
                  <a:gd name="T31" fmla="*/ 66 h 242"/>
                  <a:gd name="T32" fmla="*/ 300 w 312"/>
                  <a:gd name="T33" fmla="*/ 68 h 242"/>
                  <a:gd name="T34" fmla="*/ 304 w 312"/>
                  <a:gd name="T35" fmla="*/ 76 h 242"/>
                  <a:gd name="T36" fmla="*/ 298 w 312"/>
                  <a:gd name="T37" fmla="*/ 82 h 242"/>
                  <a:gd name="T38" fmla="*/ 246 w 312"/>
                  <a:gd name="T39" fmla="*/ 98 h 242"/>
                  <a:gd name="T40" fmla="*/ 252 w 312"/>
                  <a:gd name="T41" fmla="*/ 108 h 242"/>
                  <a:gd name="T42" fmla="*/ 282 w 312"/>
                  <a:gd name="T43" fmla="*/ 100 h 242"/>
                  <a:gd name="T44" fmla="*/ 284 w 312"/>
                  <a:gd name="T45" fmla="*/ 108 h 242"/>
                  <a:gd name="T46" fmla="*/ 280 w 312"/>
                  <a:gd name="T47" fmla="*/ 114 h 242"/>
                  <a:gd name="T48" fmla="*/ 270 w 312"/>
                  <a:gd name="T49" fmla="*/ 120 h 242"/>
                  <a:gd name="T50" fmla="*/ 232 w 312"/>
                  <a:gd name="T51" fmla="*/ 134 h 242"/>
                  <a:gd name="T52" fmla="*/ 194 w 312"/>
                  <a:gd name="T53" fmla="*/ 148 h 242"/>
                  <a:gd name="T54" fmla="*/ 124 w 312"/>
                  <a:gd name="T55" fmla="*/ 202 h 242"/>
                  <a:gd name="T56" fmla="*/ 110 w 312"/>
                  <a:gd name="T57" fmla="*/ 208 h 242"/>
                  <a:gd name="T58" fmla="*/ 90 w 312"/>
                  <a:gd name="T59" fmla="*/ 210 h 242"/>
                  <a:gd name="T60" fmla="*/ 22 w 312"/>
                  <a:gd name="T61" fmla="*/ 242 h 242"/>
                  <a:gd name="T62" fmla="*/ 10 w 312"/>
                  <a:gd name="T63" fmla="*/ 224 h 242"/>
                  <a:gd name="T64" fmla="*/ 2 w 312"/>
                  <a:gd name="T65" fmla="*/ 202 h 242"/>
                  <a:gd name="T66" fmla="*/ 0 w 312"/>
                  <a:gd name="T67" fmla="*/ 172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42"/>
                  <a:gd name="T104" fmla="*/ 312 w 312"/>
                  <a:gd name="T105" fmla="*/ 242 h 2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42">
                    <a:moveTo>
                      <a:pt x="0" y="172"/>
                    </a:moveTo>
                    <a:lnTo>
                      <a:pt x="0" y="172"/>
                    </a:lnTo>
                    <a:lnTo>
                      <a:pt x="30" y="160"/>
                    </a:lnTo>
                    <a:lnTo>
                      <a:pt x="54" y="148"/>
                    </a:lnTo>
                    <a:lnTo>
                      <a:pt x="64" y="142"/>
                    </a:lnTo>
                    <a:lnTo>
                      <a:pt x="70" y="134"/>
                    </a:lnTo>
                    <a:lnTo>
                      <a:pt x="132" y="44"/>
                    </a:lnTo>
                    <a:lnTo>
                      <a:pt x="200" y="2"/>
                    </a:lnTo>
                    <a:lnTo>
                      <a:pt x="270" y="0"/>
                    </a:lnTo>
                    <a:lnTo>
                      <a:pt x="272" y="2"/>
                    </a:lnTo>
                    <a:lnTo>
                      <a:pt x="274" y="8"/>
                    </a:lnTo>
                    <a:lnTo>
                      <a:pt x="274" y="12"/>
                    </a:lnTo>
                    <a:lnTo>
                      <a:pt x="270" y="14"/>
                    </a:lnTo>
                    <a:lnTo>
                      <a:pt x="266" y="18"/>
                    </a:lnTo>
                    <a:lnTo>
                      <a:pt x="258" y="20"/>
                    </a:lnTo>
                    <a:lnTo>
                      <a:pt x="214" y="24"/>
                    </a:lnTo>
                    <a:lnTo>
                      <a:pt x="156" y="60"/>
                    </a:lnTo>
                    <a:lnTo>
                      <a:pt x="232" y="42"/>
                    </a:lnTo>
                    <a:lnTo>
                      <a:pt x="246" y="42"/>
                    </a:lnTo>
                    <a:lnTo>
                      <a:pt x="272" y="42"/>
                    </a:lnTo>
                    <a:lnTo>
                      <a:pt x="306" y="42"/>
                    </a:lnTo>
                    <a:lnTo>
                      <a:pt x="308" y="46"/>
                    </a:lnTo>
                    <a:lnTo>
                      <a:pt x="312" y="52"/>
                    </a:lnTo>
                    <a:lnTo>
                      <a:pt x="312" y="56"/>
                    </a:lnTo>
                    <a:lnTo>
                      <a:pt x="310" y="60"/>
                    </a:lnTo>
                    <a:lnTo>
                      <a:pt x="306" y="62"/>
                    </a:lnTo>
                    <a:lnTo>
                      <a:pt x="298" y="66"/>
                    </a:lnTo>
                    <a:lnTo>
                      <a:pt x="300" y="68"/>
                    </a:lnTo>
                    <a:lnTo>
                      <a:pt x="302" y="72"/>
                    </a:lnTo>
                    <a:lnTo>
                      <a:pt x="304" y="76"/>
                    </a:lnTo>
                    <a:lnTo>
                      <a:pt x="302" y="78"/>
                    </a:lnTo>
                    <a:lnTo>
                      <a:pt x="298" y="82"/>
                    </a:lnTo>
                    <a:lnTo>
                      <a:pt x="292" y="84"/>
                    </a:lnTo>
                    <a:lnTo>
                      <a:pt x="246" y="98"/>
                    </a:lnTo>
                    <a:lnTo>
                      <a:pt x="200" y="124"/>
                    </a:lnTo>
                    <a:lnTo>
                      <a:pt x="252" y="108"/>
                    </a:lnTo>
                    <a:lnTo>
                      <a:pt x="282" y="100"/>
                    </a:lnTo>
                    <a:lnTo>
                      <a:pt x="284" y="102"/>
                    </a:lnTo>
                    <a:lnTo>
                      <a:pt x="284" y="108"/>
                    </a:lnTo>
                    <a:lnTo>
                      <a:pt x="282" y="110"/>
                    </a:lnTo>
                    <a:lnTo>
                      <a:pt x="280" y="114"/>
                    </a:lnTo>
                    <a:lnTo>
                      <a:pt x="276" y="118"/>
                    </a:lnTo>
                    <a:lnTo>
                      <a:pt x="270" y="120"/>
                    </a:lnTo>
                    <a:lnTo>
                      <a:pt x="232" y="134"/>
                    </a:lnTo>
                    <a:lnTo>
                      <a:pt x="194" y="148"/>
                    </a:lnTo>
                    <a:lnTo>
                      <a:pt x="166" y="172"/>
                    </a:lnTo>
                    <a:lnTo>
                      <a:pt x="124" y="202"/>
                    </a:lnTo>
                    <a:lnTo>
                      <a:pt x="110" y="208"/>
                    </a:lnTo>
                    <a:lnTo>
                      <a:pt x="100" y="210"/>
                    </a:lnTo>
                    <a:lnTo>
                      <a:pt x="90" y="210"/>
                    </a:lnTo>
                    <a:lnTo>
                      <a:pt x="22" y="242"/>
                    </a:lnTo>
                    <a:lnTo>
                      <a:pt x="18" y="238"/>
                    </a:lnTo>
                    <a:lnTo>
                      <a:pt x="10" y="224"/>
                    </a:lnTo>
                    <a:lnTo>
                      <a:pt x="6" y="214"/>
                    </a:lnTo>
                    <a:lnTo>
                      <a:pt x="2" y="202"/>
                    </a:lnTo>
                    <a:lnTo>
                      <a:pt x="0" y="188"/>
                    </a:lnTo>
                    <a:lnTo>
                      <a:pt x="0" y="172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43" name="Freeform 517"/>
              <p:cNvSpPr>
                <a:spLocks/>
              </p:cNvSpPr>
              <p:nvPr/>
            </p:nvSpPr>
            <p:spPr bwMode="auto">
              <a:xfrm>
                <a:off x="2004" y="3800"/>
                <a:ext cx="312" cy="242"/>
              </a:xfrm>
              <a:custGeom>
                <a:avLst/>
                <a:gdLst>
                  <a:gd name="T0" fmla="*/ 0 w 312"/>
                  <a:gd name="T1" fmla="*/ 172 h 242"/>
                  <a:gd name="T2" fmla="*/ 54 w 312"/>
                  <a:gd name="T3" fmla="*/ 148 h 242"/>
                  <a:gd name="T4" fmla="*/ 70 w 312"/>
                  <a:gd name="T5" fmla="*/ 134 h 242"/>
                  <a:gd name="T6" fmla="*/ 132 w 312"/>
                  <a:gd name="T7" fmla="*/ 44 h 242"/>
                  <a:gd name="T8" fmla="*/ 270 w 312"/>
                  <a:gd name="T9" fmla="*/ 0 h 242"/>
                  <a:gd name="T10" fmla="*/ 272 w 312"/>
                  <a:gd name="T11" fmla="*/ 2 h 242"/>
                  <a:gd name="T12" fmla="*/ 274 w 312"/>
                  <a:gd name="T13" fmla="*/ 12 h 242"/>
                  <a:gd name="T14" fmla="*/ 266 w 312"/>
                  <a:gd name="T15" fmla="*/ 18 h 242"/>
                  <a:gd name="T16" fmla="*/ 214 w 312"/>
                  <a:gd name="T17" fmla="*/ 24 h 242"/>
                  <a:gd name="T18" fmla="*/ 156 w 312"/>
                  <a:gd name="T19" fmla="*/ 60 h 242"/>
                  <a:gd name="T20" fmla="*/ 232 w 312"/>
                  <a:gd name="T21" fmla="*/ 42 h 242"/>
                  <a:gd name="T22" fmla="*/ 272 w 312"/>
                  <a:gd name="T23" fmla="*/ 42 h 242"/>
                  <a:gd name="T24" fmla="*/ 306 w 312"/>
                  <a:gd name="T25" fmla="*/ 42 h 242"/>
                  <a:gd name="T26" fmla="*/ 312 w 312"/>
                  <a:gd name="T27" fmla="*/ 52 h 242"/>
                  <a:gd name="T28" fmla="*/ 310 w 312"/>
                  <a:gd name="T29" fmla="*/ 60 h 242"/>
                  <a:gd name="T30" fmla="*/ 298 w 312"/>
                  <a:gd name="T31" fmla="*/ 66 h 242"/>
                  <a:gd name="T32" fmla="*/ 300 w 312"/>
                  <a:gd name="T33" fmla="*/ 68 h 242"/>
                  <a:gd name="T34" fmla="*/ 304 w 312"/>
                  <a:gd name="T35" fmla="*/ 76 h 242"/>
                  <a:gd name="T36" fmla="*/ 298 w 312"/>
                  <a:gd name="T37" fmla="*/ 82 h 242"/>
                  <a:gd name="T38" fmla="*/ 246 w 312"/>
                  <a:gd name="T39" fmla="*/ 98 h 242"/>
                  <a:gd name="T40" fmla="*/ 252 w 312"/>
                  <a:gd name="T41" fmla="*/ 108 h 242"/>
                  <a:gd name="T42" fmla="*/ 282 w 312"/>
                  <a:gd name="T43" fmla="*/ 100 h 242"/>
                  <a:gd name="T44" fmla="*/ 284 w 312"/>
                  <a:gd name="T45" fmla="*/ 108 h 242"/>
                  <a:gd name="T46" fmla="*/ 280 w 312"/>
                  <a:gd name="T47" fmla="*/ 114 h 242"/>
                  <a:gd name="T48" fmla="*/ 270 w 312"/>
                  <a:gd name="T49" fmla="*/ 120 h 242"/>
                  <a:gd name="T50" fmla="*/ 232 w 312"/>
                  <a:gd name="T51" fmla="*/ 134 h 242"/>
                  <a:gd name="T52" fmla="*/ 194 w 312"/>
                  <a:gd name="T53" fmla="*/ 148 h 242"/>
                  <a:gd name="T54" fmla="*/ 124 w 312"/>
                  <a:gd name="T55" fmla="*/ 202 h 242"/>
                  <a:gd name="T56" fmla="*/ 110 w 312"/>
                  <a:gd name="T57" fmla="*/ 208 h 242"/>
                  <a:gd name="T58" fmla="*/ 90 w 312"/>
                  <a:gd name="T59" fmla="*/ 210 h 242"/>
                  <a:gd name="T60" fmla="*/ 22 w 312"/>
                  <a:gd name="T61" fmla="*/ 242 h 242"/>
                  <a:gd name="T62" fmla="*/ 10 w 312"/>
                  <a:gd name="T63" fmla="*/ 224 h 242"/>
                  <a:gd name="T64" fmla="*/ 2 w 312"/>
                  <a:gd name="T65" fmla="*/ 202 h 242"/>
                  <a:gd name="T66" fmla="*/ 0 w 312"/>
                  <a:gd name="T67" fmla="*/ 172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42"/>
                  <a:gd name="T104" fmla="*/ 312 w 312"/>
                  <a:gd name="T105" fmla="*/ 242 h 2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42">
                    <a:moveTo>
                      <a:pt x="0" y="172"/>
                    </a:moveTo>
                    <a:lnTo>
                      <a:pt x="0" y="172"/>
                    </a:lnTo>
                    <a:lnTo>
                      <a:pt x="30" y="160"/>
                    </a:lnTo>
                    <a:lnTo>
                      <a:pt x="54" y="148"/>
                    </a:lnTo>
                    <a:lnTo>
                      <a:pt x="64" y="142"/>
                    </a:lnTo>
                    <a:lnTo>
                      <a:pt x="70" y="134"/>
                    </a:lnTo>
                    <a:lnTo>
                      <a:pt x="132" y="44"/>
                    </a:lnTo>
                    <a:lnTo>
                      <a:pt x="200" y="2"/>
                    </a:lnTo>
                    <a:lnTo>
                      <a:pt x="270" y="0"/>
                    </a:lnTo>
                    <a:lnTo>
                      <a:pt x="272" y="2"/>
                    </a:lnTo>
                    <a:lnTo>
                      <a:pt x="274" y="8"/>
                    </a:lnTo>
                    <a:lnTo>
                      <a:pt x="274" y="12"/>
                    </a:lnTo>
                    <a:lnTo>
                      <a:pt x="270" y="14"/>
                    </a:lnTo>
                    <a:lnTo>
                      <a:pt x="266" y="18"/>
                    </a:lnTo>
                    <a:lnTo>
                      <a:pt x="258" y="20"/>
                    </a:lnTo>
                    <a:lnTo>
                      <a:pt x="214" y="24"/>
                    </a:lnTo>
                    <a:lnTo>
                      <a:pt x="156" y="60"/>
                    </a:lnTo>
                    <a:lnTo>
                      <a:pt x="232" y="42"/>
                    </a:lnTo>
                    <a:lnTo>
                      <a:pt x="246" y="42"/>
                    </a:lnTo>
                    <a:lnTo>
                      <a:pt x="272" y="42"/>
                    </a:lnTo>
                    <a:lnTo>
                      <a:pt x="306" y="42"/>
                    </a:lnTo>
                    <a:lnTo>
                      <a:pt x="308" y="46"/>
                    </a:lnTo>
                    <a:lnTo>
                      <a:pt x="312" y="52"/>
                    </a:lnTo>
                    <a:lnTo>
                      <a:pt x="312" y="56"/>
                    </a:lnTo>
                    <a:lnTo>
                      <a:pt x="310" y="60"/>
                    </a:lnTo>
                    <a:lnTo>
                      <a:pt x="306" y="62"/>
                    </a:lnTo>
                    <a:lnTo>
                      <a:pt x="298" y="66"/>
                    </a:lnTo>
                    <a:lnTo>
                      <a:pt x="300" y="68"/>
                    </a:lnTo>
                    <a:lnTo>
                      <a:pt x="302" y="72"/>
                    </a:lnTo>
                    <a:lnTo>
                      <a:pt x="304" y="76"/>
                    </a:lnTo>
                    <a:lnTo>
                      <a:pt x="302" y="78"/>
                    </a:lnTo>
                    <a:lnTo>
                      <a:pt x="298" y="82"/>
                    </a:lnTo>
                    <a:lnTo>
                      <a:pt x="292" y="84"/>
                    </a:lnTo>
                    <a:lnTo>
                      <a:pt x="246" y="98"/>
                    </a:lnTo>
                    <a:lnTo>
                      <a:pt x="200" y="124"/>
                    </a:lnTo>
                    <a:lnTo>
                      <a:pt x="252" y="108"/>
                    </a:lnTo>
                    <a:lnTo>
                      <a:pt x="282" y="100"/>
                    </a:lnTo>
                    <a:lnTo>
                      <a:pt x="284" y="102"/>
                    </a:lnTo>
                    <a:lnTo>
                      <a:pt x="284" y="108"/>
                    </a:lnTo>
                    <a:lnTo>
                      <a:pt x="282" y="110"/>
                    </a:lnTo>
                    <a:lnTo>
                      <a:pt x="280" y="114"/>
                    </a:lnTo>
                    <a:lnTo>
                      <a:pt x="276" y="118"/>
                    </a:lnTo>
                    <a:lnTo>
                      <a:pt x="270" y="120"/>
                    </a:lnTo>
                    <a:lnTo>
                      <a:pt x="232" y="134"/>
                    </a:lnTo>
                    <a:lnTo>
                      <a:pt x="194" y="148"/>
                    </a:lnTo>
                    <a:lnTo>
                      <a:pt x="166" y="172"/>
                    </a:lnTo>
                    <a:lnTo>
                      <a:pt x="124" y="202"/>
                    </a:lnTo>
                    <a:lnTo>
                      <a:pt x="110" y="208"/>
                    </a:lnTo>
                    <a:lnTo>
                      <a:pt x="100" y="210"/>
                    </a:lnTo>
                    <a:lnTo>
                      <a:pt x="90" y="210"/>
                    </a:lnTo>
                    <a:lnTo>
                      <a:pt x="22" y="242"/>
                    </a:lnTo>
                    <a:lnTo>
                      <a:pt x="18" y="238"/>
                    </a:lnTo>
                    <a:lnTo>
                      <a:pt x="10" y="224"/>
                    </a:lnTo>
                    <a:lnTo>
                      <a:pt x="6" y="214"/>
                    </a:lnTo>
                    <a:lnTo>
                      <a:pt x="2" y="202"/>
                    </a:lnTo>
                    <a:lnTo>
                      <a:pt x="0" y="188"/>
                    </a:lnTo>
                    <a:lnTo>
                      <a:pt x="0" y="17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44" name="Freeform 518"/>
              <p:cNvSpPr>
                <a:spLocks/>
              </p:cNvSpPr>
              <p:nvPr/>
            </p:nvSpPr>
            <p:spPr bwMode="auto">
              <a:xfrm>
                <a:off x="1586" y="3540"/>
                <a:ext cx="474" cy="678"/>
              </a:xfrm>
              <a:custGeom>
                <a:avLst/>
                <a:gdLst>
                  <a:gd name="T0" fmla="*/ 12 w 474"/>
                  <a:gd name="T1" fmla="*/ 0 h 678"/>
                  <a:gd name="T2" fmla="*/ 90 w 474"/>
                  <a:gd name="T3" fmla="*/ 52 h 678"/>
                  <a:gd name="T4" fmla="*/ 156 w 474"/>
                  <a:gd name="T5" fmla="*/ 104 h 678"/>
                  <a:gd name="T6" fmla="*/ 196 w 474"/>
                  <a:gd name="T7" fmla="*/ 142 h 678"/>
                  <a:gd name="T8" fmla="*/ 226 w 474"/>
                  <a:gd name="T9" fmla="*/ 180 h 678"/>
                  <a:gd name="T10" fmla="*/ 240 w 474"/>
                  <a:gd name="T11" fmla="*/ 218 h 678"/>
                  <a:gd name="T12" fmla="*/ 240 w 474"/>
                  <a:gd name="T13" fmla="*/ 234 h 678"/>
                  <a:gd name="T14" fmla="*/ 232 w 474"/>
                  <a:gd name="T15" fmla="*/ 268 h 678"/>
                  <a:gd name="T16" fmla="*/ 198 w 474"/>
                  <a:gd name="T17" fmla="*/ 372 h 678"/>
                  <a:gd name="T18" fmla="*/ 178 w 474"/>
                  <a:gd name="T19" fmla="*/ 436 h 678"/>
                  <a:gd name="T20" fmla="*/ 172 w 474"/>
                  <a:gd name="T21" fmla="*/ 480 h 678"/>
                  <a:gd name="T22" fmla="*/ 180 w 474"/>
                  <a:gd name="T23" fmla="*/ 476 h 678"/>
                  <a:gd name="T24" fmla="*/ 220 w 474"/>
                  <a:gd name="T25" fmla="*/ 458 h 678"/>
                  <a:gd name="T26" fmla="*/ 260 w 474"/>
                  <a:gd name="T27" fmla="*/ 448 h 678"/>
                  <a:gd name="T28" fmla="*/ 284 w 474"/>
                  <a:gd name="T29" fmla="*/ 446 h 678"/>
                  <a:gd name="T30" fmla="*/ 334 w 474"/>
                  <a:gd name="T31" fmla="*/ 440 h 678"/>
                  <a:gd name="T32" fmla="*/ 384 w 474"/>
                  <a:gd name="T33" fmla="*/ 426 h 678"/>
                  <a:gd name="T34" fmla="*/ 436 w 474"/>
                  <a:gd name="T35" fmla="*/ 406 h 678"/>
                  <a:gd name="T36" fmla="*/ 434 w 474"/>
                  <a:gd name="T37" fmla="*/ 414 h 678"/>
                  <a:gd name="T38" fmla="*/ 434 w 474"/>
                  <a:gd name="T39" fmla="*/ 436 h 678"/>
                  <a:gd name="T40" fmla="*/ 444 w 474"/>
                  <a:gd name="T41" fmla="*/ 464 h 678"/>
                  <a:gd name="T42" fmla="*/ 464 w 474"/>
                  <a:gd name="T43" fmla="*/ 486 h 678"/>
                  <a:gd name="T44" fmla="*/ 474 w 474"/>
                  <a:gd name="T45" fmla="*/ 494 h 678"/>
                  <a:gd name="T46" fmla="*/ 406 w 474"/>
                  <a:gd name="T47" fmla="*/ 542 h 678"/>
                  <a:gd name="T48" fmla="*/ 302 w 474"/>
                  <a:gd name="T49" fmla="*/ 604 h 678"/>
                  <a:gd name="T50" fmla="*/ 238 w 474"/>
                  <a:gd name="T51" fmla="*/ 632 h 678"/>
                  <a:gd name="T52" fmla="*/ 170 w 474"/>
                  <a:gd name="T53" fmla="*/ 658 h 678"/>
                  <a:gd name="T54" fmla="*/ 98 w 474"/>
                  <a:gd name="T55" fmla="*/ 674 h 678"/>
                  <a:gd name="T56" fmla="*/ 92 w 474"/>
                  <a:gd name="T57" fmla="*/ 676 h 678"/>
                  <a:gd name="T58" fmla="*/ 76 w 474"/>
                  <a:gd name="T59" fmla="*/ 676 h 678"/>
                  <a:gd name="T60" fmla="*/ 66 w 474"/>
                  <a:gd name="T61" fmla="*/ 668 h 678"/>
                  <a:gd name="T62" fmla="*/ 56 w 474"/>
                  <a:gd name="T63" fmla="*/ 650 h 678"/>
                  <a:gd name="T64" fmla="*/ 32 w 474"/>
                  <a:gd name="T65" fmla="*/ 582 h 678"/>
                  <a:gd name="T66" fmla="*/ 20 w 474"/>
                  <a:gd name="T67" fmla="*/ 532 h 678"/>
                  <a:gd name="T68" fmla="*/ 6 w 474"/>
                  <a:gd name="T69" fmla="*/ 426 h 678"/>
                  <a:gd name="T70" fmla="*/ 0 w 474"/>
                  <a:gd name="T71" fmla="*/ 324 h 678"/>
                  <a:gd name="T72" fmla="*/ 2 w 474"/>
                  <a:gd name="T73" fmla="*/ 234 h 678"/>
                  <a:gd name="T74" fmla="*/ 6 w 474"/>
                  <a:gd name="T75" fmla="*/ 200 h 678"/>
                  <a:gd name="T76" fmla="*/ 10 w 474"/>
                  <a:gd name="T77" fmla="*/ 134 h 678"/>
                  <a:gd name="T78" fmla="*/ 12 w 474"/>
                  <a:gd name="T79" fmla="*/ 0 h 67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4"/>
                  <a:gd name="T121" fmla="*/ 0 h 678"/>
                  <a:gd name="T122" fmla="*/ 474 w 474"/>
                  <a:gd name="T123" fmla="*/ 678 h 67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4" h="678">
                    <a:moveTo>
                      <a:pt x="12" y="0"/>
                    </a:moveTo>
                    <a:lnTo>
                      <a:pt x="12" y="0"/>
                    </a:lnTo>
                    <a:lnTo>
                      <a:pt x="50" y="26"/>
                    </a:lnTo>
                    <a:lnTo>
                      <a:pt x="90" y="52"/>
                    </a:lnTo>
                    <a:lnTo>
                      <a:pt x="134" y="84"/>
                    </a:lnTo>
                    <a:lnTo>
                      <a:pt x="156" y="104"/>
                    </a:lnTo>
                    <a:lnTo>
                      <a:pt x="176" y="122"/>
                    </a:lnTo>
                    <a:lnTo>
                      <a:pt x="196" y="142"/>
                    </a:lnTo>
                    <a:lnTo>
                      <a:pt x="212" y="162"/>
                    </a:lnTo>
                    <a:lnTo>
                      <a:pt x="226" y="180"/>
                    </a:lnTo>
                    <a:lnTo>
                      <a:pt x="236" y="200"/>
                    </a:lnTo>
                    <a:lnTo>
                      <a:pt x="240" y="218"/>
                    </a:lnTo>
                    <a:lnTo>
                      <a:pt x="242" y="226"/>
                    </a:lnTo>
                    <a:lnTo>
                      <a:pt x="240" y="234"/>
                    </a:lnTo>
                    <a:lnTo>
                      <a:pt x="232" y="268"/>
                    </a:lnTo>
                    <a:lnTo>
                      <a:pt x="222" y="302"/>
                    </a:lnTo>
                    <a:lnTo>
                      <a:pt x="198" y="372"/>
                    </a:lnTo>
                    <a:lnTo>
                      <a:pt x="188" y="406"/>
                    </a:lnTo>
                    <a:lnTo>
                      <a:pt x="178" y="436"/>
                    </a:lnTo>
                    <a:lnTo>
                      <a:pt x="174" y="460"/>
                    </a:lnTo>
                    <a:lnTo>
                      <a:pt x="172" y="480"/>
                    </a:lnTo>
                    <a:lnTo>
                      <a:pt x="180" y="476"/>
                    </a:lnTo>
                    <a:lnTo>
                      <a:pt x="204" y="464"/>
                    </a:lnTo>
                    <a:lnTo>
                      <a:pt x="220" y="458"/>
                    </a:lnTo>
                    <a:lnTo>
                      <a:pt x="240" y="452"/>
                    </a:lnTo>
                    <a:lnTo>
                      <a:pt x="260" y="448"/>
                    </a:lnTo>
                    <a:lnTo>
                      <a:pt x="284" y="446"/>
                    </a:lnTo>
                    <a:lnTo>
                      <a:pt x="308" y="444"/>
                    </a:lnTo>
                    <a:lnTo>
                      <a:pt x="334" y="440"/>
                    </a:lnTo>
                    <a:lnTo>
                      <a:pt x="360" y="432"/>
                    </a:lnTo>
                    <a:lnTo>
                      <a:pt x="384" y="426"/>
                    </a:lnTo>
                    <a:lnTo>
                      <a:pt x="420" y="412"/>
                    </a:lnTo>
                    <a:lnTo>
                      <a:pt x="436" y="406"/>
                    </a:lnTo>
                    <a:lnTo>
                      <a:pt x="434" y="414"/>
                    </a:lnTo>
                    <a:lnTo>
                      <a:pt x="432" y="424"/>
                    </a:lnTo>
                    <a:lnTo>
                      <a:pt x="434" y="436"/>
                    </a:lnTo>
                    <a:lnTo>
                      <a:pt x="438" y="450"/>
                    </a:lnTo>
                    <a:lnTo>
                      <a:pt x="444" y="464"/>
                    </a:lnTo>
                    <a:lnTo>
                      <a:pt x="456" y="480"/>
                    </a:lnTo>
                    <a:lnTo>
                      <a:pt x="464" y="486"/>
                    </a:lnTo>
                    <a:lnTo>
                      <a:pt x="474" y="494"/>
                    </a:lnTo>
                    <a:lnTo>
                      <a:pt x="442" y="518"/>
                    </a:lnTo>
                    <a:lnTo>
                      <a:pt x="406" y="542"/>
                    </a:lnTo>
                    <a:lnTo>
                      <a:pt x="358" y="572"/>
                    </a:lnTo>
                    <a:lnTo>
                      <a:pt x="302" y="604"/>
                    </a:lnTo>
                    <a:lnTo>
                      <a:pt x="270" y="618"/>
                    </a:lnTo>
                    <a:lnTo>
                      <a:pt x="238" y="632"/>
                    </a:lnTo>
                    <a:lnTo>
                      <a:pt x="204" y="646"/>
                    </a:lnTo>
                    <a:lnTo>
                      <a:pt x="170" y="658"/>
                    </a:lnTo>
                    <a:lnTo>
                      <a:pt x="134" y="666"/>
                    </a:lnTo>
                    <a:lnTo>
                      <a:pt x="98" y="674"/>
                    </a:lnTo>
                    <a:lnTo>
                      <a:pt x="92" y="676"/>
                    </a:lnTo>
                    <a:lnTo>
                      <a:pt x="86" y="678"/>
                    </a:lnTo>
                    <a:lnTo>
                      <a:pt x="76" y="676"/>
                    </a:lnTo>
                    <a:lnTo>
                      <a:pt x="72" y="672"/>
                    </a:lnTo>
                    <a:lnTo>
                      <a:pt x="66" y="668"/>
                    </a:lnTo>
                    <a:lnTo>
                      <a:pt x="62" y="660"/>
                    </a:lnTo>
                    <a:lnTo>
                      <a:pt x="56" y="650"/>
                    </a:lnTo>
                    <a:lnTo>
                      <a:pt x="44" y="622"/>
                    </a:lnTo>
                    <a:lnTo>
                      <a:pt x="32" y="582"/>
                    </a:lnTo>
                    <a:lnTo>
                      <a:pt x="20" y="532"/>
                    </a:lnTo>
                    <a:lnTo>
                      <a:pt x="12" y="480"/>
                    </a:lnTo>
                    <a:lnTo>
                      <a:pt x="6" y="426"/>
                    </a:lnTo>
                    <a:lnTo>
                      <a:pt x="2" y="374"/>
                    </a:lnTo>
                    <a:lnTo>
                      <a:pt x="0" y="324"/>
                    </a:lnTo>
                    <a:lnTo>
                      <a:pt x="0" y="276"/>
                    </a:lnTo>
                    <a:lnTo>
                      <a:pt x="2" y="234"/>
                    </a:lnTo>
                    <a:lnTo>
                      <a:pt x="6" y="200"/>
                    </a:lnTo>
                    <a:lnTo>
                      <a:pt x="8" y="168"/>
                    </a:lnTo>
                    <a:lnTo>
                      <a:pt x="10" y="134"/>
                    </a:lnTo>
                    <a:lnTo>
                      <a:pt x="12" y="7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45" name="Freeform 519"/>
              <p:cNvSpPr>
                <a:spLocks/>
              </p:cNvSpPr>
              <p:nvPr/>
            </p:nvSpPr>
            <p:spPr bwMode="auto">
              <a:xfrm>
                <a:off x="1586" y="3540"/>
                <a:ext cx="474" cy="678"/>
              </a:xfrm>
              <a:custGeom>
                <a:avLst/>
                <a:gdLst>
                  <a:gd name="T0" fmla="*/ 12 w 474"/>
                  <a:gd name="T1" fmla="*/ 0 h 678"/>
                  <a:gd name="T2" fmla="*/ 90 w 474"/>
                  <a:gd name="T3" fmla="*/ 52 h 678"/>
                  <a:gd name="T4" fmla="*/ 156 w 474"/>
                  <a:gd name="T5" fmla="*/ 104 h 678"/>
                  <a:gd name="T6" fmla="*/ 196 w 474"/>
                  <a:gd name="T7" fmla="*/ 142 h 678"/>
                  <a:gd name="T8" fmla="*/ 226 w 474"/>
                  <a:gd name="T9" fmla="*/ 180 h 678"/>
                  <a:gd name="T10" fmla="*/ 240 w 474"/>
                  <a:gd name="T11" fmla="*/ 218 h 678"/>
                  <a:gd name="T12" fmla="*/ 240 w 474"/>
                  <a:gd name="T13" fmla="*/ 234 h 678"/>
                  <a:gd name="T14" fmla="*/ 232 w 474"/>
                  <a:gd name="T15" fmla="*/ 268 h 678"/>
                  <a:gd name="T16" fmla="*/ 198 w 474"/>
                  <a:gd name="T17" fmla="*/ 372 h 678"/>
                  <a:gd name="T18" fmla="*/ 178 w 474"/>
                  <a:gd name="T19" fmla="*/ 436 h 678"/>
                  <a:gd name="T20" fmla="*/ 172 w 474"/>
                  <a:gd name="T21" fmla="*/ 480 h 678"/>
                  <a:gd name="T22" fmla="*/ 180 w 474"/>
                  <a:gd name="T23" fmla="*/ 476 h 678"/>
                  <a:gd name="T24" fmla="*/ 220 w 474"/>
                  <a:gd name="T25" fmla="*/ 458 h 678"/>
                  <a:gd name="T26" fmla="*/ 260 w 474"/>
                  <a:gd name="T27" fmla="*/ 448 h 678"/>
                  <a:gd name="T28" fmla="*/ 284 w 474"/>
                  <a:gd name="T29" fmla="*/ 446 h 678"/>
                  <a:gd name="T30" fmla="*/ 334 w 474"/>
                  <a:gd name="T31" fmla="*/ 440 h 678"/>
                  <a:gd name="T32" fmla="*/ 384 w 474"/>
                  <a:gd name="T33" fmla="*/ 426 h 678"/>
                  <a:gd name="T34" fmla="*/ 436 w 474"/>
                  <a:gd name="T35" fmla="*/ 406 h 678"/>
                  <a:gd name="T36" fmla="*/ 434 w 474"/>
                  <a:gd name="T37" fmla="*/ 414 h 678"/>
                  <a:gd name="T38" fmla="*/ 434 w 474"/>
                  <a:gd name="T39" fmla="*/ 436 h 678"/>
                  <a:gd name="T40" fmla="*/ 444 w 474"/>
                  <a:gd name="T41" fmla="*/ 464 h 678"/>
                  <a:gd name="T42" fmla="*/ 464 w 474"/>
                  <a:gd name="T43" fmla="*/ 486 h 678"/>
                  <a:gd name="T44" fmla="*/ 474 w 474"/>
                  <a:gd name="T45" fmla="*/ 494 h 678"/>
                  <a:gd name="T46" fmla="*/ 406 w 474"/>
                  <a:gd name="T47" fmla="*/ 542 h 678"/>
                  <a:gd name="T48" fmla="*/ 302 w 474"/>
                  <a:gd name="T49" fmla="*/ 604 h 678"/>
                  <a:gd name="T50" fmla="*/ 238 w 474"/>
                  <a:gd name="T51" fmla="*/ 632 h 678"/>
                  <a:gd name="T52" fmla="*/ 170 w 474"/>
                  <a:gd name="T53" fmla="*/ 658 h 678"/>
                  <a:gd name="T54" fmla="*/ 98 w 474"/>
                  <a:gd name="T55" fmla="*/ 674 h 678"/>
                  <a:gd name="T56" fmla="*/ 92 w 474"/>
                  <a:gd name="T57" fmla="*/ 676 h 678"/>
                  <a:gd name="T58" fmla="*/ 76 w 474"/>
                  <a:gd name="T59" fmla="*/ 676 h 678"/>
                  <a:gd name="T60" fmla="*/ 66 w 474"/>
                  <a:gd name="T61" fmla="*/ 668 h 678"/>
                  <a:gd name="T62" fmla="*/ 56 w 474"/>
                  <a:gd name="T63" fmla="*/ 650 h 678"/>
                  <a:gd name="T64" fmla="*/ 32 w 474"/>
                  <a:gd name="T65" fmla="*/ 582 h 678"/>
                  <a:gd name="T66" fmla="*/ 20 w 474"/>
                  <a:gd name="T67" fmla="*/ 532 h 678"/>
                  <a:gd name="T68" fmla="*/ 6 w 474"/>
                  <a:gd name="T69" fmla="*/ 426 h 678"/>
                  <a:gd name="T70" fmla="*/ 0 w 474"/>
                  <a:gd name="T71" fmla="*/ 324 h 678"/>
                  <a:gd name="T72" fmla="*/ 2 w 474"/>
                  <a:gd name="T73" fmla="*/ 234 h 678"/>
                  <a:gd name="T74" fmla="*/ 6 w 474"/>
                  <a:gd name="T75" fmla="*/ 200 h 678"/>
                  <a:gd name="T76" fmla="*/ 10 w 474"/>
                  <a:gd name="T77" fmla="*/ 134 h 678"/>
                  <a:gd name="T78" fmla="*/ 12 w 474"/>
                  <a:gd name="T79" fmla="*/ 0 h 67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4"/>
                  <a:gd name="T121" fmla="*/ 0 h 678"/>
                  <a:gd name="T122" fmla="*/ 474 w 474"/>
                  <a:gd name="T123" fmla="*/ 678 h 67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4" h="678">
                    <a:moveTo>
                      <a:pt x="12" y="0"/>
                    </a:moveTo>
                    <a:lnTo>
                      <a:pt x="12" y="0"/>
                    </a:lnTo>
                    <a:lnTo>
                      <a:pt x="50" y="26"/>
                    </a:lnTo>
                    <a:lnTo>
                      <a:pt x="90" y="52"/>
                    </a:lnTo>
                    <a:lnTo>
                      <a:pt x="134" y="84"/>
                    </a:lnTo>
                    <a:lnTo>
                      <a:pt x="156" y="104"/>
                    </a:lnTo>
                    <a:lnTo>
                      <a:pt x="176" y="122"/>
                    </a:lnTo>
                    <a:lnTo>
                      <a:pt x="196" y="142"/>
                    </a:lnTo>
                    <a:lnTo>
                      <a:pt x="212" y="162"/>
                    </a:lnTo>
                    <a:lnTo>
                      <a:pt x="226" y="180"/>
                    </a:lnTo>
                    <a:lnTo>
                      <a:pt x="236" y="200"/>
                    </a:lnTo>
                    <a:lnTo>
                      <a:pt x="240" y="218"/>
                    </a:lnTo>
                    <a:lnTo>
                      <a:pt x="242" y="226"/>
                    </a:lnTo>
                    <a:lnTo>
                      <a:pt x="240" y="234"/>
                    </a:lnTo>
                    <a:lnTo>
                      <a:pt x="232" y="268"/>
                    </a:lnTo>
                    <a:lnTo>
                      <a:pt x="222" y="302"/>
                    </a:lnTo>
                    <a:lnTo>
                      <a:pt x="198" y="372"/>
                    </a:lnTo>
                    <a:lnTo>
                      <a:pt x="188" y="406"/>
                    </a:lnTo>
                    <a:lnTo>
                      <a:pt x="178" y="436"/>
                    </a:lnTo>
                    <a:lnTo>
                      <a:pt x="174" y="460"/>
                    </a:lnTo>
                    <a:lnTo>
                      <a:pt x="172" y="480"/>
                    </a:lnTo>
                    <a:lnTo>
                      <a:pt x="180" y="476"/>
                    </a:lnTo>
                    <a:lnTo>
                      <a:pt x="204" y="464"/>
                    </a:lnTo>
                    <a:lnTo>
                      <a:pt x="220" y="458"/>
                    </a:lnTo>
                    <a:lnTo>
                      <a:pt x="240" y="452"/>
                    </a:lnTo>
                    <a:lnTo>
                      <a:pt x="260" y="448"/>
                    </a:lnTo>
                    <a:lnTo>
                      <a:pt x="284" y="446"/>
                    </a:lnTo>
                    <a:lnTo>
                      <a:pt x="308" y="444"/>
                    </a:lnTo>
                    <a:lnTo>
                      <a:pt x="334" y="440"/>
                    </a:lnTo>
                    <a:lnTo>
                      <a:pt x="360" y="432"/>
                    </a:lnTo>
                    <a:lnTo>
                      <a:pt x="384" y="426"/>
                    </a:lnTo>
                    <a:lnTo>
                      <a:pt x="420" y="412"/>
                    </a:lnTo>
                    <a:lnTo>
                      <a:pt x="436" y="406"/>
                    </a:lnTo>
                    <a:lnTo>
                      <a:pt x="434" y="414"/>
                    </a:lnTo>
                    <a:lnTo>
                      <a:pt x="432" y="424"/>
                    </a:lnTo>
                    <a:lnTo>
                      <a:pt x="434" y="436"/>
                    </a:lnTo>
                    <a:lnTo>
                      <a:pt x="438" y="450"/>
                    </a:lnTo>
                    <a:lnTo>
                      <a:pt x="444" y="464"/>
                    </a:lnTo>
                    <a:lnTo>
                      <a:pt x="456" y="480"/>
                    </a:lnTo>
                    <a:lnTo>
                      <a:pt x="464" y="486"/>
                    </a:lnTo>
                    <a:lnTo>
                      <a:pt x="474" y="494"/>
                    </a:lnTo>
                    <a:lnTo>
                      <a:pt x="442" y="518"/>
                    </a:lnTo>
                    <a:lnTo>
                      <a:pt x="406" y="542"/>
                    </a:lnTo>
                    <a:lnTo>
                      <a:pt x="358" y="572"/>
                    </a:lnTo>
                    <a:lnTo>
                      <a:pt x="302" y="604"/>
                    </a:lnTo>
                    <a:lnTo>
                      <a:pt x="270" y="618"/>
                    </a:lnTo>
                    <a:lnTo>
                      <a:pt x="238" y="632"/>
                    </a:lnTo>
                    <a:lnTo>
                      <a:pt x="204" y="646"/>
                    </a:lnTo>
                    <a:lnTo>
                      <a:pt x="170" y="658"/>
                    </a:lnTo>
                    <a:lnTo>
                      <a:pt x="134" y="666"/>
                    </a:lnTo>
                    <a:lnTo>
                      <a:pt x="98" y="674"/>
                    </a:lnTo>
                    <a:lnTo>
                      <a:pt x="92" y="676"/>
                    </a:lnTo>
                    <a:lnTo>
                      <a:pt x="86" y="678"/>
                    </a:lnTo>
                    <a:lnTo>
                      <a:pt x="76" y="676"/>
                    </a:lnTo>
                    <a:lnTo>
                      <a:pt x="72" y="672"/>
                    </a:lnTo>
                    <a:lnTo>
                      <a:pt x="66" y="668"/>
                    </a:lnTo>
                    <a:lnTo>
                      <a:pt x="62" y="660"/>
                    </a:lnTo>
                    <a:lnTo>
                      <a:pt x="56" y="650"/>
                    </a:lnTo>
                    <a:lnTo>
                      <a:pt x="44" y="622"/>
                    </a:lnTo>
                    <a:lnTo>
                      <a:pt x="32" y="582"/>
                    </a:lnTo>
                    <a:lnTo>
                      <a:pt x="20" y="532"/>
                    </a:lnTo>
                    <a:lnTo>
                      <a:pt x="12" y="480"/>
                    </a:lnTo>
                    <a:lnTo>
                      <a:pt x="6" y="426"/>
                    </a:lnTo>
                    <a:lnTo>
                      <a:pt x="2" y="374"/>
                    </a:lnTo>
                    <a:lnTo>
                      <a:pt x="0" y="324"/>
                    </a:lnTo>
                    <a:lnTo>
                      <a:pt x="0" y="276"/>
                    </a:lnTo>
                    <a:lnTo>
                      <a:pt x="2" y="234"/>
                    </a:lnTo>
                    <a:lnTo>
                      <a:pt x="6" y="200"/>
                    </a:lnTo>
                    <a:lnTo>
                      <a:pt x="8" y="168"/>
                    </a:lnTo>
                    <a:lnTo>
                      <a:pt x="10" y="134"/>
                    </a:lnTo>
                    <a:lnTo>
                      <a:pt x="12" y="70"/>
                    </a:lnTo>
                    <a:lnTo>
                      <a:pt x="1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46" name="Freeform 520"/>
              <p:cNvSpPr>
                <a:spLocks/>
              </p:cNvSpPr>
              <p:nvPr/>
            </p:nvSpPr>
            <p:spPr bwMode="auto">
              <a:xfrm>
                <a:off x="1652" y="3562"/>
                <a:ext cx="142" cy="370"/>
              </a:xfrm>
              <a:custGeom>
                <a:avLst/>
                <a:gdLst>
                  <a:gd name="T0" fmla="*/ 0 w 142"/>
                  <a:gd name="T1" fmla="*/ 0 h 370"/>
                  <a:gd name="T2" fmla="*/ 0 w 142"/>
                  <a:gd name="T3" fmla="*/ 0 h 370"/>
                  <a:gd name="T4" fmla="*/ 10 w 142"/>
                  <a:gd name="T5" fmla="*/ 8 h 370"/>
                  <a:gd name="T6" fmla="*/ 32 w 142"/>
                  <a:gd name="T7" fmla="*/ 30 h 370"/>
                  <a:gd name="T8" fmla="*/ 62 w 142"/>
                  <a:gd name="T9" fmla="*/ 64 h 370"/>
                  <a:gd name="T10" fmla="*/ 78 w 142"/>
                  <a:gd name="T11" fmla="*/ 84 h 370"/>
                  <a:gd name="T12" fmla="*/ 92 w 142"/>
                  <a:gd name="T13" fmla="*/ 108 h 370"/>
                  <a:gd name="T14" fmla="*/ 108 w 142"/>
                  <a:gd name="T15" fmla="*/ 134 h 370"/>
                  <a:gd name="T16" fmla="*/ 120 w 142"/>
                  <a:gd name="T17" fmla="*/ 162 h 370"/>
                  <a:gd name="T18" fmla="*/ 132 w 142"/>
                  <a:gd name="T19" fmla="*/ 194 h 370"/>
                  <a:gd name="T20" fmla="*/ 138 w 142"/>
                  <a:gd name="T21" fmla="*/ 226 h 370"/>
                  <a:gd name="T22" fmla="*/ 142 w 142"/>
                  <a:gd name="T23" fmla="*/ 260 h 370"/>
                  <a:gd name="T24" fmla="*/ 142 w 142"/>
                  <a:gd name="T25" fmla="*/ 276 h 370"/>
                  <a:gd name="T26" fmla="*/ 142 w 142"/>
                  <a:gd name="T27" fmla="*/ 294 h 370"/>
                  <a:gd name="T28" fmla="*/ 140 w 142"/>
                  <a:gd name="T29" fmla="*/ 312 h 370"/>
                  <a:gd name="T30" fmla="*/ 136 w 142"/>
                  <a:gd name="T31" fmla="*/ 332 h 370"/>
                  <a:gd name="T32" fmla="*/ 130 w 142"/>
                  <a:gd name="T33" fmla="*/ 350 h 370"/>
                  <a:gd name="T34" fmla="*/ 122 w 142"/>
                  <a:gd name="T35" fmla="*/ 370 h 370"/>
                  <a:gd name="T36" fmla="*/ 122 w 142"/>
                  <a:gd name="T37" fmla="*/ 370 h 370"/>
                  <a:gd name="T38" fmla="*/ 124 w 142"/>
                  <a:gd name="T39" fmla="*/ 362 h 370"/>
                  <a:gd name="T40" fmla="*/ 128 w 142"/>
                  <a:gd name="T41" fmla="*/ 340 h 370"/>
                  <a:gd name="T42" fmla="*/ 130 w 142"/>
                  <a:gd name="T43" fmla="*/ 306 h 370"/>
                  <a:gd name="T44" fmla="*/ 130 w 142"/>
                  <a:gd name="T45" fmla="*/ 286 h 370"/>
                  <a:gd name="T46" fmla="*/ 128 w 142"/>
                  <a:gd name="T47" fmla="*/ 262 h 370"/>
                  <a:gd name="T48" fmla="*/ 122 w 142"/>
                  <a:gd name="T49" fmla="*/ 236 h 370"/>
                  <a:gd name="T50" fmla="*/ 116 w 142"/>
                  <a:gd name="T51" fmla="*/ 208 h 370"/>
                  <a:gd name="T52" fmla="*/ 106 w 142"/>
                  <a:gd name="T53" fmla="*/ 178 h 370"/>
                  <a:gd name="T54" fmla="*/ 94 w 142"/>
                  <a:gd name="T55" fmla="*/ 146 h 370"/>
                  <a:gd name="T56" fmla="*/ 76 w 142"/>
                  <a:gd name="T57" fmla="*/ 112 h 370"/>
                  <a:gd name="T58" fmla="*/ 56 w 142"/>
                  <a:gd name="T59" fmla="*/ 76 h 370"/>
                  <a:gd name="T60" fmla="*/ 30 w 142"/>
                  <a:gd name="T61" fmla="*/ 38 h 370"/>
                  <a:gd name="T62" fmla="*/ 0 w 142"/>
                  <a:gd name="T63" fmla="*/ 0 h 3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2"/>
                  <a:gd name="T97" fmla="*/ 0 h 370"/>
                  <a:gd name="T98" fmla="*/ 142 w 142"/>
                  <a:gd name="T99" fmla="*/ 370 h 3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2" h="37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32" y="30"/>
                    </a:lnTo>
                    <a:lnTo>
                      <a:pt x="62" y="64"/>
                    </a:lnTo>
                    <a:lnTo>
                      <a:pt x="78" y="84"/>
                    </a:lnTo>
                    <a:lnTo>
                      <a:pt x="92" y="108"/>
                    </a:lnTo>
                    <a:lnTo>
                      <a:pt x="108" y="134"/>
                    </a:lnTo>
                    <a:lnTo>
                      <a:pt x="120" y="162"/>
                    </a:lnTo>
                    <a:lnTo>
                      <a:pt x="132" y="194"/>
                    </a:lnTo>
                    <a:lnTo>
                      <a:pt x="138" y="226"/>
                    </a:lnTo>
                    <a:lnTo>
                      <a:pt x="142" y="260"/>
                    </a:lnTo>
                    <a:lnTo>
                      <a:pt x="142" y="276"/>
                    </a:lnTo>
                    <a:lnTo>
                      <a:pt x="142" y="294"/>
                    </a:lnTo>
                    <a:lnTo>
                      <a:pt x="140" y="312"/>
                    </a:lnTo>
                    <a:lnTo>
                      <a:pt x="136" y="332"/>
                    </a:lnTo>
                    <a:lnTo>
                      <a:pt x="130" y="350"/>
                    </a:lnTo>
                    <a:lnTo>
                      <a:pt x="122" y="370"/>
                    </a:lnTo>
                    <a:lnTo>
                      <a:pt x="124" y="362"/>
                    </a:lnTo>
                    <a:lnTo>
                      <a:pt x="128" y="340"/>
                    </a:lnTo>
                    <a:lnTo>
                      <a:pt x="130" y="306"/>
                    </a:lnTo>
                    <a:lnTo>
                      <a:pt x="130" y="286"/>
                    </a:lnTo>
                    <a:lnTo>
                      <a:pt x="128" y="262"/>
                    </a:lnTo>
                    <a:lnTo>
                      <a:pt x="122" y="236"/>
                    </a:lnTo>
                    <a:lnTo>
                      <a:pt x="116" y="208"/>
                    </a:lnTo>
                    <a:lnTo>
                      <a:pt x="106" y="178"/>
                    </a:lnTo>
                    <a:lnTo>
                      <a:pt x="94" y="146"/>
                    </a:lnTo>
                    <a:lnTo>
                      <a:pt x="76" y="112"/>
                    </a:lnTo>
                    <a:lnTo>
                      <a:pt x="56" y="76"/>
                    </a:lnTo>
                    <a:lnTo>
                      <a:pt x="30" y="3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47" name="Freeform 521"/>
              <p:cNvSpPr>
                <a:spLocks/>
              </p:cNvSpPr>
              <p:nvPr/>
            </p:nvSpPr>
            <p:spPr bwMode="auto">
              <a:xfrm>
                <a:off x="1652" y="3562"/>
                <a:ext cx="142" cy="370"/>
              </a:xfrm>
              <a:custGeom>
                <a:avLst/>
                <a:gdLst>
                  <a:gd name="T0" fmla="*/ 0 w 142"/>
                  <a:gd name="T1" fmla="*/ 0 h 370"/>
                  <a:gd name="T2" fmla="*/ 0 w 142"/>
                  <a:gd name="T3" fmla="*/ 0 h 370"/>
                  <a:gd name="T4" fmla="*/ 10 w 142"/>
                  <a:gd name="T5" fmla="*/ 8 h 370"/>
                  <a:gd name="T6" fmla="*/ 32 w 142"/>
                  <a:gd name="T7" fmla="*/ 30 h 370"/>
                  <a:gd name="T8" fmla="*/ 62 w 142"/>
                  <a:gd name="T9" fmla="*/ 64 h 370"/>
                  <a:gd name="T10" fmla="*/ 78 w 142"/>
                  <a:gd name="T11" fmla="*/ 84 h 370"/>
                  <a:gd name="T12" fmla="*/ 92 w 142"/>
                  <a:gd name="T13" fmla="*/ 108 h 370"/>
                  <a:gd name="T14" fmla="*/ 108 w 142"/>
                  <a:gd name="T15" fmla="*/ 134 h 370"/>
                  <a:gd name="T16" fmla="*/ 120 w 142"/>
                  <a:gd name="T17" fmla="*/ 162 h 370"/>
                  <a:gd name="T18" fmla="*/ 132 w 142"/>
                  <a:gd name="T19" fmla="*/ 194 h 370"/>
                  <a:gd name="T20" fmla="*/ 138 w 142"/>
                  <a:gd name="T21" fmla="*/ 226 h 370"/>
                  <a:gd name="T22" fmla="*/ 142 w 142"/>
                  <a:gd name="T23" fmla="*/ 260 h 370"/>
                  <a:gd name="T24" fmla="*/ 142 w 142"/>
                  <a:gd name="T25" fmla="*/ 276 h 370"/>
                  <a:gd name="T26" fmla="*/ 142 w 142"/>
                  <a:gd name="T27" fmla="*/ 294 h 370"/>
                  <a:gd name="T28" fmla="*/ 140 w 142"/>
                  <a:gd name="T29" fmla="*/ 312 h 370"/>
                  <a:gd name="T30" fmla="*/ 136 w 142"/>
                  <a:gd name="T31" fmla="*/ 332 h 370"/>
                  <a:gd name="T32" fmla="*/ 130 w 142"/>
                  <a:gd name="T33" fmla="*/ 350 h 370"/>
                  <a:gd name="T34" fmla="*/ 122 w 142"/>
                  <a:gd name="T35" fmla="*/ 370 h 370"/>
                  <a:gd name="T36" fmla="*/ 122 w 142"/>
                  <a:gd name="T37" fmla="*/ 370 h 370"/>
                  <a:gd name="T38" fmla="*/ 124 w 142"/>
                  <a:gd name="T39" fmla="*/ 362 h 370"/>
                  <a:gd name="T40" fmla="*/ 128 w 142"/>
                  <a:gd name="T41" fmla="*/ 340 h 370"/>
                  <a:gd name="T42" fmla="*/ 130 w 142"/>
                  <a:gd name="T43" fmla="*/ 306 h 370"/>
                  <a:gd name="T44" fmla="*/ 130 w 142"/>
                  <a:gd name="T45" fmla="*/ 286 h 370"/>
                  <a:gd name="T46" fmla="*/ 128 w 142"/>
                  <a:gd name="T47" fmla="*/ 262 h 370"/>
                  <a:gd name="T48" fmla="*/ 122 w 142"/>
                  <a:gd name="T49" fmla="*/ 236 h 370"/>
                  <a:gd name="T50" fmla="*/ 116 w 142"/>
                  <a:gd name="T51" fmla="*/ 208 h 370"/>
                  <a:gd name="T52" fmla="*/ 106 w 142"/>
                  <a:gd name="T53" fmla="*/ 178 h 370"/>
                  <a:gd name="T54" fmla="*/ 94 w 142"/>
                  <a:gd name="T55" fmla="*/ 146 h 370"/>
                  <a:gd name="T56" fmla="*/ 76 w 142"/>
                  <a:gd name="T57" fmla="*/ 112 h 370"/>
                  <a:gd name="T58" fmla="*/ 56 w 142"/>
                  <a:gd name="T59" fmla="*/ 76 h 370"/>
                  <a:gd name="T60" fmla="*/ 30 w 142"/>
                  <a:gd name="T61" fmla="*/ 38 h 370"/>
                  <a:gd name="T62" fmla="*/ 0 w 142"/>
                  <a:gd name="T63" fmla="*/ 0 h 3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2"/>
                  <a:gd name="T97" fmla="*/ 0 h 370"/>
                  <a:gd name="T98" fmla="*/ 142 w 142"/>
                  <a:gd name="T99" fmla="*/ 370 h 3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2" h="37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32" y="30"/>
                    </a:lnTo>
                    <a:lnTo>
                      <a:pt x="62" y="64"/>
                    </a:lnTo>
                    <a:lnTo>
                      <a:pt x="78" y="84"/>
                    </a:lnTo>
                    <a:lnTo>
                      <a:pt x="92" y="108"/>
                    </a:lnTo>
                    <a:lnTo>
                      <a:pt x="108" y="134"/>
                    </a:lnTo>
                    <a:lnTo>
                      <a:pt x="120" y="162"/>
                    </a:lnTo>
                    <a:lnTo>
                      <a:pt x="132" y="194"/>
                    </a:lnTo>
                    <a:lnTo>
                      <a:pt x="138" y="226"/>
                    </a:lnTo>
                    <a:lnTo>
                      <a:pt x="142" y="260"/>
                    </a:lnTo>
                    <a:lnTo>
                      <a:pt x="142" y="276"/>
                    </a:lnTo>
                    <a:lnTo>
                      <a:pt x="142" y="294"/>
                    </a:lnTo>
                    <a:lnTo>
                      <a:pt x="140" y="312"/>
                    </a:lnTo>
                    <a:lnTo>
                      <a:pt x="136" y="332"/>
                    </a:lnTo>
                    <a:lnTo>
                      <a:pt x="130" y="350"/>
                    </a:lnTo>
                    <a:lnTo>
                      <a:pt x="122" y="370"/>
                    </a:lnTo>
                    <a:lnTo>
                      <a:pt x="124" y="362"/>
                    </a:lnTo>
                    <a:lnTo>
                      <a:pt x="128" y="340"/>
                    </a:lnTo>
                    <a:lnTo>
                      <a:pt x="130" y="306"/>
                    </a:lnTo>
                    <a:lnTo>
                      <a:pt x="130" y="286"/>
                    </a:lnTo>
                    <a:lnTo>
                      <a:pt x="128" y="262"/>
                    </a:lnTo>
                    <a:lnTo>
                      <a:pt x="122" y="236"/>
                    </a:lnTo>
                    <a:lnTo>
                      <a:pt x="116" y="208"/>
                    </a:lnTo>
                    <a:lnTo>
                      <a:pt x="106" y="178"/>
                    </a:lnTo>
                    <a:lnTo>
                      <a:pt x="94" y="146"/>
                    </a:lnTo>
                    <a:lnTo>
                      <a:pt x="76" y="112"/>
                    </a:lnTo>
                    <a:lnTo>
                      <a:pt x="56" y="76"/>
                    </a:lnTo>
                    <a:lnTo>
                      <a:pt x="30" y="38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48" name="Freeform 522"/>
              <p:cNvSpPr>
                <a:spLocks/>
              </p:cNvSpPr>
              <p:nvPr/>
            </p:nvSpPr>
            <p:spPr bwMode="auto">
              <a:xfrm>
                <a:off x="2150" y="3390"/>
                <a:ext cx="8" cy="14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8 w 8"/>
                  <a:gd name="T5" fmla="*/ 6 h 14"/>
                  <a:gd name="T6" fmla="*/ 6 w 8"/>
                  <a:gd name="T7" fmla="*/ 10 h 14"/>
                  <a:gd name="T8" fmla="*/ 0 w 8"/>
                  <a:gd name="T9" fmla="*/ 14 h 14"/>
                  <a:gd name="T10" fmla="*/ 0 w 8"/>
                  <a:gd name="T11" fmla="*/ 14 h 14"/>
                  <a:gd name="T12" fmla="*/ 2 w 8"/>
                  <a:gd name="T13" fmla="*/ 8 h 14"/>
                  <a:gd name="T14" fmla="*/ 6 w 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14"/>
                  <a:gd name="T26" fmla="*/ 8 w 8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49" name="Freeform 523"/>
              <p:cNvSpPr>
                <a:spLocks/>
              </p:cNvSpPr>
              <p:nvPr/>
            </p:nvSpPr>
            <p:spPr bwMode="auto">
              <a:xfrm>
                <a:off x="2150" y="3390"/>
                <a:ext cx="8" cy="14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8 w 8"/>
                  <a:gd name="T5" fmla="*/ 6 h 14"/>
                  <a:gd name="T6" fmla="*/ 6 w 8"/>
                  <a:gd name="T7" fmla="*/ 10 h 14"/>
                  <a:gd name="T8" fmla="*/ 0 w 8"/>
                  <a:gd name="T9" fmla="*/ 14 h 14"/>
                  <a:gd name="T10" fmla="*/ 0 w 8"/>
                  <a:gd name="T11" fmla="*/ 14 h 14"/>
                  <a:gd name="T12" fmla="*/ 2 w 8"/>
                  <a:gd name="T13" fmla="*/ 8 h 14"/>
                  <a:gd name="T14" fmla="*/ 6 w 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14"/>
                  <a:gd name="T26" fmla="*/ 8 w 8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50" name="Freeform 524"/>
              <p:cNvSpPr>
                <a:spLocks/>
              </p:cNvSpPr>
              <p:nvPr/>
            </p:nvSpPr>
            <p:spPr bwMode="auto">
              <a:xfrm>
                <a:off x="1998" y="3318"/>
                <a:ext cx="116" cy="110"/>
              </a:xfrm>
              <a:custGeom>
                <a:avLst/>
                <a:gdLst>
                  <a:gd name="T0" fmla="*/ 116 w 116"/>
                  <a:gd name="T1" fmla="*/ 84 h 110"/>
                  <a:gd name="T2" fmla="*/ 116 w 116"/>
                  <a:gd name="T3" fmla="*/ 84 h 110"/>
                  <a:gd name="T4" fmla="*/ 108 w 116"/>
                  <a:gd name="T5" fmla="*/ 84 h 110"/>
                  <a:gd name="T6" fmla="*/ 88 w 116"/>
                  <a:gd name="T7" fmla="*/ 78 h 110"/>
                  <a:gd name="T8" fmla="*/ 74 w 116"/>
                  <a:gd name="T9" fmla="*/ 74 h 110"/>
                  <a:gd name="T10" fmla="*/ 62 w 116"/>
                  <a:gd name="T11" fmla="*/ 68 h 110"/>
                  <a:gd name="T12" fmla="*/ 48 w 116"/>
                  <a:gd name="T13" fmla="*/ 60 h 110"/>
                  <a:gd name="T14" fmla="*/ 36 w 116"/>
                  <a:gd name="T15" fmla="*/ 52 h 110"/>
                  <a:gd name="T16" fmla="*/ 36 w 116"/>
                  <a:gd name="T17" fmla="*/ 52 h 110"/>
                  <a:gd name="T18" fmla="*/ 18 w 116"/>
                  <a:gd name="T19" fmla="*/ 30 h 110"/>
                  <a:gd name="T20" fmla="*/ 6 w 116"/>
                  <a:gd name="T21" fmla="*/ 14 h 110"/>
                  <a:gd name="T22" fmla="*/ 2 w 116"/>
                  <a:gd name="T23" fmla="*/ 4 h 110"/>
                  <a:gd name="T24" fmla="*/ 0 w 116"/>
                  <a:gd name="T25" fmla="*/ 0 h 110"/>
                  <a:gd name="T26" fmla="*/ 0 w 116"/>
                  <a:gd name="T27" fmla="*/ 0 h 110"/>
                  <a:gd name="T28" fmla="*/ 4 w 116"/>
                  <a:gd name="T29" fmla="*/ 12 h 110"/>
                  <a:gd name="T30" fmla="*/ 14 w 116"/>
                  <a:gd name="T31" fmla="*/ 38 h 110"/>
                  <a:gd name="T32" fmla="*/ 22 w 116"/>
                  <a:gd name="T33" fmla="*/ 54 h 110"/>
                  <a:gd name="T34" fmla="*/ 30 w 116"/>
                  <a:gd name="T35" fmla="*/ 70 h 110"/>
                  <a:gd name="T36" fmla="*/ 40 w 116"/>
                  <a:gd name="T37" fmla="*/ 84 h 110"/>
                  <a:gd name="T38" fmla="*/ 52 w 116"/>
                  <a:gd name="T39" fmla="*/ 98 h 110"/>
                  <a:gd name="T40" fmla="*/ 52 w 116"/>
                  <a:gd name="T41" fmla="*/ 98 h 110"/>
                  <a:gd name="T42" fmla="*/ 64 w 116"/>
                  <a:gd name="T43" fmla="*/ 106 h 110"/>
                  <a:gd name="T44" fmla="*/ 74 w 116"/>
                  <a:gd name="T45" fmla="*/ 110 h 110"/>
                  <a:gd name="T46" fmla="*/ 84 w 116"/>
                  <a:gd name="T47" fmla="*/ 110 h 110"/>
                  <a:gd name="T48" fmla="*/ 92 w 116"/>
                  <a:gd name="T49" fmla="*/ 108 h 110"/>
                  <a:gd name="T50" fmla="*/ 100 w 116"/>
                  <a:gd name="T51" fmla="*/ 102 h 110"/>
                  <a:gd name="T52" fmla="*/ 106 w 116"/>
                  <a:gd name="T53" fmla="*/ 96 h 110"/>
                  <a:gd name="T54" fmla="*/ 116 w 116"/>
                  <a:gd name="T55" fmla="*/ 84 h 1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6"/>
                  <a:gd name="T85" fmla="*/ 0 h 110"/>
                  <a:gd name="T86" fmla="*/ 116 w 116"/>
                  <a:gd name="T87" fmla="*/ 110 h 11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6" h="110">
                    <a:moveTo>
                      <a:pt x="116" y="84"/>
                    </a:moveTo>
                    <a:lnTo>
                      <a:pt x="116" y="84"/>
                    </a:lnTo>
                    <a:lnTo>
                      <a:pt x="108" y="84"/>
                    </a:lnTo>
                    <a:lnTo>
                      <a:pt x="88" y="78"/>
                    </a:lnTo>
                    <a:lnTo>
                      <a:pt x="74" y="74"/>
                    </a:lnTo>
                    <a:lnTo>
                      <a:pt x="62" y="68"/>
                    </a:lnTo>
                    <a:lnTo>
                      <a:pt x="48" y="60"/>
                    </a:lnTo>
                    <a:lnTo>
                      <a:pt x="36" y="52"/>
                    </a:lnTo>
                    <a:lnTo>
                      <a:pt x="18" y="30"/>
                    </a:lnTo>
                    <a:lnTo>
                      <a:pt x="6" y="1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12"/>
                    </a:lnTo>
                    <a:lnTo>
                      <a:pt x="14" y="38"/>
                    </a:lnTo>
                    <a:lnTo>
                      <a:pt x="22" y="54"/>
                    </a:lnTo>
                    <a:lnTo>
                      <a:pt x="30" y="70"/>
                    </a:lnTo>
                    <a:lnTo>
                      <a:pt x="40" y="84"/>
                    </a:lnTo>
                    <a:lnTo>
                      <a:pt x="52" y="98"/>
                    </a:lnTo>
                    <a:lnTo>
                      <a:pt x="64" y="106"/>
                    </a:lnTo>
                    <a:lnTo>
                      <a:pt x="74" y="110"/>
                    </a:lnTo>
                    <a:lnTo>
                      <a:pt x="84" y="110"/>
                    </a:lnTo>
                    <a:lnTo>
                      <a:pt x="92" y="108"/>
                    </a:lnTo>
                    <a:lnTo>
                      <a:pt x="100" y="102"/>
                    </a:lnTo>
                    <a:lnTo>
                      <a:pt x="106" y="96"/>
                    </a:lnTo>
                    <a:lnTo>
                      <a:pt x="116" y="84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51" name="Freeform 525"/>
              <p:cNvSpPr>
                <a:spLocks/>
              </p:cNvSpPr>
              <p:nvPr/>
            </p:nvSpPr>
            <p:spPr bwMode="auto">
              <a:xfrm>
                <a:off x="1998" y="3318"/>
                <a:ext cx="116" cy="110"/>
              </a:xfrm>
              <a:custGeom>
                <a:avLst/>
                <a:gdLst>
                  <a:gd name="T0" fmla="*/ 116 w 116"/>
                  <a:gd name="T1" fmla="*/ 84 h 110"/>
                  <a:gd name="T2" fmla="*/ 116 w 116"/>
                  <a:gd name="T3" fmla="*/ 84 h 110"/>
                  <a:gd name="T4" fmla="*/ 108 w 116"/>
                  <a:gd name="T5" fmla="*/ 84 h 110"/>
                  <a:gd name="T6" fmla="*/ 88 w 116"/>
                  <a:gd name="T7" fmla="*/ 78 h 110"/>
                  <a:gd name="T8" fmla="*/ 74 w 116"/>
                  <a:gd name="T9" fmla="*/ 74 h 110"/>
                  <a:gd name="T10" fmla="*/ 62 w 116"/>
                  <a:gd name="T11" fmla="*/ 68 h 110"/>
                  <a:gd name="T12" fmla="*/ 48 w 116"/>
                  <a:gd name="T13" fmla="*/ 60 h 110"/>
                  <a:gd name="T14" fmla="*/ 36 w 116"/>
                  <a:gd name="T15" fmla="*/ 52 h 110"/>
                  <a:gd name="T16" fmla="*/ 36 w 116"/>
                  <a:gd name="T17" fmla="*/ 52 h 110"/>
                  <a:gd name="T18" fmla="*/ 18 w 116"/>
                  <a:gd name="T19" fmla="*/ 30 h 110"/>
                  <a:gd name="T20" fmla="*/ 6 w 116"/>
                  <a:gd name="T21" fmla="*/ 14 h 110"/>
                  <a:gd name="T22" fmla="*/ 2 w 116"/>
                  <a:gd name="T23" fmla="*/ 4 h 110"/>
                  <a:gd name="T24" fmla="*/ 0 w 116"/>
                  <a:gd name="T25" fmla="*/ 0 h 110"/>
                  <a:gd name="T26" fmla="*/ 0 w 116"/>
                  <a:gd name="T27" fmla="*/ 0 h 110"/>
                  <a:gd name="T28" fmla="*/ 4 w 116"/>
                  <a:gd name="T29" fmla="*/ 12 h 110"/>
                  <a:gd name="T30" fmla="*/ 14 w 116"/>
                  <a:gd name="T31" fmla="*/ 38 h 110"/>
                  <a:gd name="T32" fmla="*/ 22 w 116"/>
                  <a:gd name="T33" fmla="*/ 54 h 110"/>
                  <a:gd name="T34" fmla="*/ 30 w 116"/>
                  <a:gd name="T35" fmla="*/ 70 h 110"/>
                  <a:gd name="T36" fmla="*/ 40 w 116"/>
                  <a:gd name="T37" fmla="*/ 84 h 110"/>
                  <a:gd name="T38" fmla="*/ 52 w 116"/>
                  <a:gd name="T39" fmla="*/ 98 h 110"/>
                  <a:gd name="T40" fmla="*/ 52 w 116"/>
                  <a:gd name="T41" fmla="*/ 98 h 110"/>
                  <a:gd name="T42" fmla="*/ 64 w 116"/>
                  <a:gd name="T43" fmla="*/ 106 h 110"/>
                  <a:gd name="T44" fmla="*/ 74 w 116"/>
                  <a:gd name="T45" fmla="*/ 110 h 110"/>
                  <a:gd name="T46" fmla="*/ 84 w 116"/>
                  <a:gd name="T47" fmla="*/ 110 h 110"/>
                  <a:gd name="T48" fmla="*/ 92 w 116"/>
                  <a:gd name="T49" fmla="*/ 108 h 110"/>
                  <a:gd name="T50" fmla="*/ 100 w 116"/>
                  <a:gd name="T51" fmla="*/ 102 h 110"/>
                  <a:gd name="T52" fmla="*/ 106 w 116"/>
                  <a:gd name="T53" fmla="*/ 96 h 110"/>
                  <a:gd name="T54" fmla="*/ 116 w 116"/>
                  <a:gd name="T55" fmla="*/ 84 h 1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6"/>
                  <a:gd name="T85" fmla="*/ 0 h 110"/>
                  <a:gd name="T86" fmla="*/ 116 w 116"/>
                  <a:gd name="T87" fmla="*/ 110 h 11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6" h="110">
                    <a:moveTo>
                      <a:pt x="116" y="84"/>
                    </a:moveTo>
                    <a:lnTo>
                      <a:pt x="116" y="84"/>
                    </a:lnTo>
                    <a:lnTo>
                      <a:pt x="108" y="84"/>
                    </a:lnTo>
                    <a:lnTo>
                      <a:pt x="88" y="78"/>
                    </a:lnTo>
                    <a:lnTo>
                      <a:pt x="74" y="74"/>
                    </a:lnTo>
                    <a:lnTo>
                      <a:pt x="62" y="68"/>
                    </a:lnTo>
                    <a:lnTo>
                      <a:pt x="48" y="60"/>
                    </a:lnTo>
                    <a:lnTo>
                      <a:pt x="36" y="52"/>
                    </a:lnTo>
                    <a:lnTo>
                      <a:pt x="18" y="30"/>
                    </a:lnTo>
                    <a:lnTo>
                      <a:pt x="6" y="1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12"/>
                    </a:lnTo>
                    <a:lnTo>
                      <a:pt x="14" y="38"/>
                    </a:lnTo>
                    <a:lnTo>
                      <a:pt x="22" y="54"/>
                    </a:lnTo>
                    <a:lnTo>
                      <a:pt x="30" y="70"/>
                    </a:lnTo>
                    <a:lnTo>
                      <a:pt x="40" y="84"/>
                    </a:lnTo>
                    <a:lnTo>
                      <a:pt x="52" y="98"/>
                    </a:lnTo>
                    <a:lnTo>
                      <a:pt x="64" y="106"/>
                    </a:lnTo>
                    <a:lnTo>
                      <a:pt x="74" y="110"/>
                    </a:lnTo>
                    <a:lnTo>
                      <a:pt x="84" y="110"/>
                    </a:lnTo>
                    <a:lnTo>
                      <a:pt x="92" y="108"/>
                    </a:lnTo>
                    <a:lnTo>
                      <a:pt x="100" y="102"/>
                    </a:lnTo>
                    <a:lnTo>
                      <a:pt x="106" y="96"/>
                    </a:lnTo>
                    <a:lnTo>
                      <a:pt x="116" y="8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52" name="Freeform 526"/>
              <p:cNvSpPr>
                <a:spLocks/>
              </p:cNvSpPr>
              <p:nvPr/>
            </p:nvSpPr>
            <p:spPr bwMode="auto">
              <a:xfrm>
                <a:off x="2056" y="3240"/>
                <a:ext cx="86" cy="44"/>
              </a:xfrm>
              <a:custGeom>
                <a:avLst/>
                <a:gdLst>
                  <a:gd name="T0" fmla="*/ 78 w 86"/>
                  <a:gd name="T1" fmla="*/ 2 h 44"/>
                  <a:gd name="T2" fmla="*/ 78 w 86"/>
                  <a:gd name="T3" fmla="*/ 2 h 44"/>
                  <a:gd name="T4" fmla="*/ 66 w 86"/>
                  <a:gd name="T5" fmla="*/ 4 h 44"/>
                  <a:gd name="T6" fmla="*/ 52 w 86"/>
                  <a:gd name="T7" fmla="*/ 4 h 44"/>
                  <a:gd name="T8" fmla="*/ 34 w 86"/>
                  <a:gd name="T9" fmla="*/ 2 h 44"/>
                  <a:gd name="T10" fmla="*/ 34 w 86"/>
                  <a:gd name="T11" fmla="*/ 2 h 44"/>
                  <a:gd name="T12" fmla="*/ 16 w 86"/>
                  <a:gd name="T13" fmla="*/ 0 h 44"/>
                  <a:gd name="T14" fmla="*/ 8 w 86"/>
                  <a:gd name="T15" fmla="*/ 2 h 44"/>
                  <a:gd name="T16" fmla="*/ 4 w 86"/>
                  <a:gd name="T17" fmla="*/ 4 h 44"/>
                  <a:gd name="T18" fmla="*/ 0 w 86"/>
                  <a:gd name="T19" fmla="*/ 8 h 44"/>
                  <a:gd name="T20" fmla="*/ 0 w 86"/>
                  <a:gd name="T21" fmla="*/ 12 h 44"/>
                  <a:gd name="T22" fmla="*/ 2 w 86"/>
                  <a:gd name="T23" fmla="*/ 20 h 44"/>
                  <a:gd name="T24" fmla="*/ 10 w 86"/>
                  <a:gd name="T25" fmla="*/ 30 h 44"/>
                  <a:gd name="T26" fmla="*/ 10 w 86"/>
                  <a:gd name="T27" fmla="*/ 30 h 44"/>
                  <a:gd name="T28" fmla="*/ 22 w 86"/>
                  <a:gd name="T29" fmla="*/ 40 h 44"/>
                  <a:gd name="T30" fmla="*/ 34 w 86"/>
                  <a:gd name="T31" fmla="*/ 44 h 44"/>
                  <a:gd name="T32" fmla="*/ 44 w 86"/>
                  <a:gd name="T33" fmla="*/ 44 h 44"/>
                  <a:gd name="T34" fmla="*/ 54 w 86"/>
                  <a:gd name="T35" fmla="*/ 40 h 44"/>
                  <a:gd name="T36" fmla="*/ 62 w 86"/>
                  <a:gd name="T37" fmla="*/ 36 h 44"/>
                  <a:gd name="T38" fmla="*/ 70 w 86"/>
                  <a:gd name="T39" fmla="*/ 28 h 44"/>
                  <a:gd name="T40" fmla="*/ 80 w 86"/>
                  <a:gd name="T41" fmla="*/ 18 h 44"/>
                  <a:gd name="T42" fmla="*/ 80 w 86"/>
                  <a:gd name="T43" fmla="*/ 18 h 44"/>
                  <a:gd name="T44" fmla="*/ 84 w 86"/>
                  <a:gd name="T45" fmla="*/ 14 h 44"/>
                  <a:gd name="T46" fmla="*/ 86 w 86"/>
                  <a:gd name="T47" fmla="*/ 8 h 44"/>
                  <a:gd name="T48" fmla="*/ 84 w 86"/>
                  <a:gd name="T49" fmla="*/ 4 h 44"/>
                  <a:gd name="T50" fmla="*/ 78 w 86"/>
                  <a:gd name="T51" fmla="*/ 2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6"/>
                  <a:gd name="T79" fmla="*/ 0 h 44"/>
                  <a:gd name="T80" fmla="*/ 86 w 86"/>
                  <a:gd name="T81" fmla="*/ 44 h 4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6" h="44">
                    <a:moveTo>
                      <a:pt x="78" y="2"/>
                    </a:moveTo>
                    <a:lnTo>
                      <a:pt x="78" y="2"/>
                    </a:lnTo>
                    <a:lnTo>
                      <a:pt x="66" y="4"/>
                    </a:lnTo>
                    <a:lnTo>
                      <a:pt x="52" y="4"/>
                    </a:lnTo>
                    <a:lnTo>
                      <a:pt x="34" y="2"/>
                    </a:lnTo>
                    <a:lnTo>
                      <a:pt x="16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20"/>
                    </a:lnTo>
                    <a:lnTo>
                      <a:pt x="10" y="30"/>
                    </a:lnTo>
                    <a:lnTo>
                      <a:pt x="22" y="40"/>
                    </a:lnTo>
                    <a:lnTo>
                      <a:pt x="34" y="44"/>
                    </a:lnTo>
                    <a:lnTo>
                      <a:pt x="44" y="44"/>
                    </a:lnTo>
                    <a:lnTo>
                      <a:pt x="54" y="40"/>
                    </a:lnTo>
                    <a:lnTo>
                      <a:pt x="62" y="36"/>
                    </a:lnTo>
                    <a:lnTo>
                      <a:pt x="70" y="28"/>
                    </a:lnTo>
                    <a:lnTo>
                      <a:pt x="80" y="18"/>
                    </a:lnTo>
                    <a:lnTo>
                      <a:pt x="84" y="14"/>
                    </a:lnTo>
                    <a:lnTo>
                      <a:pt x="86" y="8"/>
                    </a:lnTo>
                    <a:lnTo>
                      <a:pt x="84" y="4"/>
                    </a:lnTo>
                    <a:lnTo>
                      <a:pt x="78" y="2"/>
                    </a:lnTo>
                    <a:close/>
                  </a:path>
                </a:pathLst>
              </a:custGeom>
              <a:solidFill>
                <a:srgbClr val="F09C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53" name="Freeform 527"/>
              <p:cNvSpPr>
                <a:spLocks/>
              </p:cNvSpPr>
              <p:nvPr/>
            </p:nvSpPr>
            <p:spPr bwMode="auto">
              <a:xfrm>
                <a:off x="2056" y="3240"/>
                <a:ext cx="86" cy="44"/>
              </a:xfrm>
              <a:custGeom>
                <a:avLst/>
                <a:gdLst>
                  <a:gd name="T0" fmla="*/ 78 w 86"/>
                  <a:gd name="T1" fmla="*/ 2 h 44"/>
                  <a:gd name="T2" fmla="*/ 78 w 86"/>
                  <a:gd name="T3" fmla="*/ 2 h 44"/>
                  <a:gd name="T4" fmla="*/ 66 w 86"/>
                  <a:gd name="T5" fmla="*/ 4 h 44"/>
                  <a:gd name="T6" fmla="*/ 52 w 86"/>
                  <a:gd name="T7" fmla="*/ 4 h 44"/>
                  <a:gd name="T8" fmla="*/ 34 w 86"/>
                  <a:gd name="T9" fmla="*/ 2 h 44"/>
                  <a:gd name="T10" fmla="*/ 34 w 86"/>
                  <a:gd name="T11" fmla="*/ 2 h 44"/>
                  <a:gd name="T12" fmla="*/ 16 w 86"/>
                  <a:gd name="T13" fmla="*/ 0 h 44"/>
                  <a:gd name="T14" fmla="*/ 8 w 86"/>
                  <a:gd name="T15" fmla="*/ 2 h 44"/>
                  <a:gd name="T16" fmla="*/ 4 w 86"/>
                  <a:gd name="T17" fmla="*/ 4 h 44"/>
                  <a:gd name="T18" fmla="*/ 0 w 86"/>
                  <a:gd name="T19" fmla="*/ 8 h 44"/>
                  <a:gd name="T20" fmla="*/ 0 w 86"/>
                  <a:gd name="T21" fmla="*/ 12 h 44"/>
                  <a:gd name="T22" fmla="*/ 2 w 86"/>
                  <a:gd name="T23" fmla="*/ 20 h 44"/>
                  <a:gd name="T24" fmla="*/ 10 w 86"/>
                  <a:gd name="T25" fmla="*/ 30 h 44"/>
                  <a:gd name="T26" fmla="*/ 10 w 86"/>
                  <a:gd name="T27" fmla="*/ 30 h 44"/>
                  <a:gd name="T28" fmla="*/ 22 w 86"/>
                  <a:gd name="T29" fmla="*/ 40 h 44"/>
                  <a:gd name="T30" fmla="*/ 34 w 86"/>
                  <a:gd name="T31" fmla="*/ 44 h 44"/>
                  <a:gd name="T32" fmla="*/ 44 w 86"/>
                  <a:gd name="T33" fmla="*/ 44 h 44"/>
                  <a:gd name="T34" fmla="*/ 54 w 86"/>
                  <a:gd name="T35" fmla="*/ 40 h 44"/>
                  <a:gd name="T36" fmla="*/ 62 w 86"/>
                  <a:gd name="T37" fmla="*/ 36 h 44"/>
                  <a:gd name="T38" fmla="*/ 70 w 86"/>
                  <a:gd name="T39" fmla="*/ 28 h 44"/>
                  <a:gd name="T40" fmla="*/ 80 w 86"/>
                  <a:gd name="T41" fmla="*/ 18 h 44"/>
                  <a:gd name="T42" fmla="*/ 80 w 86"/>
                  <a:gd name="T43" fmla="*/ 18 h 44"/>
                  <a:gd name="T44" fmla="*/ 84 w 86"/>
                  <a:gd name="T45" fmla="*/ 14 h 44"/>
                  <a:gd name="T46" fmla="*/ 86 w 86"/>
                  <a:gd name="T47" fmla="*/ 8 h 44"/>
                  <a:gd name="T48" fmla="*/ 84 w 86"/>
                  <a:gd name="T49" fmla="*/ 4 h 44"/>
                  <a:gd name="T50" fmla="*/ 78 w 86"/>
                  <a:gd name="T51" fmla="*/ 2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6"/>
                  <a:gd name="T79" fmla="*/ 0 h 44"/>
                  <a:gd name="T80" fmla="*/ 86 w 86"/>
                  <a:gd name="T81" fmla="*/ 44 h 4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6" h="44">
                    <a:moveTo>
                      <a:pt x="78" y="2"/>
                    </a:moveTo>
                    <a:lnTo>
                      <a:pt x="78" y="2"/>
                    </a:lnTo>
                    <a:lnTo>
                      <a:pt x="66" y="4"/>
                    </a:lnTo>
                    <a:lnTo>
                      <a:pt x="52" y="4"/>
                    </a:lnTo>
                    <a:lnTo>
                      <a:pt x="34" y="2"/>
                    </a:lnTo>
                    <a:lnTo>
                      <a:pt x="16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20"/>
                    </a:lnTo>
                    <a:lnTo>
                      <a:pt x="10" y="30"/>
                    </a:lnTo>
                    <a:lnTo>
                      <a:pt x="22" y="40"/>
                    </a:lnTo>
                    <a:lnTo>
                      <a:pt x="34" y="44"/>
                    </a:lnTo>
                    <a:lnTo>
                      <a:pt x="44" y="44"/>
                    </a:lnTo>
                    <a:lnTo>
                      <a:pt x="54" y="40"/>
                    </a:lnTo>
                    <a:lnTo>
                      <a:pt x="62" y="36"/>
                    </a:lnTo>
                    <a:lnTo>
                      <a:pt x="70" y="28"/>
                    </a:lnTo>
                    <a:lnTo>
                      <a:pt x="80" y="18"/>
                    </a:lnTo>
                    <a:lnTo>
                      <a:pt x="84" y="14"/>
                    </a:lnTo>
                    <a:lnTo>
                      <a:pt x="86" y="8"/>
                    </a:lnTo>
                    <a:lnTo>
                      <a:pt x="84" y="4"/>
                    </a:lnTo>
                    <a:lnTo>
                      <a:pt x="78" y="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54" name="Freeform 528"/>
              <p:cNvSpPr>
                <a:spLocks/>
              </p:cNvSpPr>
              <p:nvPr/>
            </p:nvSpPr>
            <p:spPr bwMode="auto">
              <a:xfrm>
                <a:off x="2198" y="3236"/>
                <a:ext cx="20" cy="42"/>
              </a:xfrm>
              <a:custGeom>
                <a:avLst/>
                <a:gdLst>
                  <a:gd name="T0" fmla="*/ 18 w 20"/>
                  <a:gd name="T1" fmla="*/ 0 h 42"/>
                  <a:gd name="T2" fmla="*/ 18 w 20"/>
                  <a:gd name="T3" fmla="*/ 0 h 42"/>
                  <a:gd name="T4" fmla="*/ 14 w 20"/>
                  <a:gd name="T5" fmla="*/ 2 h 42"/>
                  <a:gd name="T6" fmla="*/ 6 w 20"/>
                  <a:gd name="T7" fmla="*/ 4 h 42"/>
                  <a:gd name="T8" fmla="*/ 6 w 20"/>
                  <a:gd name="T9" fmla="*/ 4 h 42"/>
                  <a:gd name="T10" fmla="*/ 2 w 20"/>
                  <a:gd name="T11" fmla="*/ 4 h 42"/>
                  <a:gd name="T12" fmla="*/ 0 w 20"/>
                  <a:gd name="T13" fmla="*/ 6 h 42"/>
                  <a:gd name="T14" fmla="*/ 0 w 20"/>
                  <a:gd name="T15" fmla="*/ 12 h 42"/>
                  <a:gd name="T16" fmla="*/ 4 w 20"/>
                  <a:gd name="T17" fmla="*/ 16 h 42"/>
                  <a:gd name="T18" fmla="*/ 4 w 20"/>
                  <a:gd name="T19" fmla="*/ 16 h 42"/>
                  <a:gd name="T20" fmla="*/ 12 w 20"/>
                  <a:gd name="T21" fmla="*/ 30 h 42"/>
                  <a:gd name="T22" fmla="*/ 16 w 20"/>
                  <a:gd name="T23" fmla="*/ 36 h 42"/>
                  <a:gd name="T24" fmla="*/ 16 w 20"/>
                  <a:gd name="T25" fmla="*/ 42 h 42"/>
                  <a:gd name="T26" fmla="*/ 16 w 20"/>
                  <a:gd name="T27" fmla="*/ 42 h 42"/>
                  <a:gd name="T28" fmla="*/ 20 w 20"/>
                  <a:gd name="T29" fmla="*/ 30 h 42"/>
                  <a:gd name="T30" fmla="*/ 20 w 20"/>
                  <a:gd name="T31" fmla="*/ 16 h 42"/>
                  <a:gd name="T32" fmla="*/ 18 w 20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42"/>
                  <a:gd name="T53" fmla="*/ 20 w 20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42">
                    <a:moveTo>
                      <a:pt x="18" y="0"/>
                    </a:moveTo>
                    <a:lnTo>
                      <a:pt x="18" y="0"/>
                    </a:lnTo>
                    <a:lnTo>
                      <a:pt x="14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4" y="16"/>
                    </a:lnTo>
                    <a:lnTo>
                      <a:pt x="12" y="30"/>
                    </a:lnTo>
                    <a:lnTo>
                      <a:pt x="16" y="36"/>
                    </a:lnTo>
                    <a:lnTo>
                      <a:pt x="16" y="42"/>
                    </a:lnTo>
                    <a:lnTo>
                      <a:pt x="20" y="30"/>
                    </a:lnTo>
                    <a:lnTo>
                      <a:pt x="20" y="16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09C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455" name="Freeform 529"/>
              <p:cNvSpPr>
                <a:spLocks/>
              </p:cNvSpPr>
              <p:nvPr/>
            </p:nvSpPr>
            <p:spPr bwMode="auto">
              <a:xfrm>
                <a:off x="2198" y="3236"/>
                <a:ext cx="20" cy="42"/>
              </a:xfrm>
              <a:custGeom>
                <a:avLst/>
                <a:gdLst>
                  <a:gd name="T0" fmla="*/ 18 w 20"/>
                  <a:gd name="T1" fmla="*/ 0 h 42"/>
                  <a:gd name="T2" fmla="*/ 18 w 20"/>
                  <a:gd name="T3" fmla="*/ 0 h 42"/>
                  <a:gd name="T4" fmla="*/ 14 w 20"/>
                  <a:gd name="T5" fmla="*/ 2 h 42"/>
                  <a:gd name="T6" fmla="*/ 6 w 20"/>
                  <a:gd name="T7" fmla="*/ 4 h 42"/>
                  <a:gd name="T8" fmla="*/ 6 w 20"/>
                  <a:gd name="T9" fmla="*/ 4 h 42"/>
                  <a:gd name="T10" fmla="*/ 2 w 20"/>
                  <a:gd name="T11" fmla="*/ 4 h 42"/>
                  <a:gd name="T12" fmla="*/ 0 w 20"/>
                  <a:gd name="T13" fmla="*/ 6 h 42"/>
                  <a:gd name="T14" fmla="*/ 0 w 20"/>
                  <a:gd name="T15" fmla="*/ 12 h 42"/>
                  <a:gd name="T16" fmla="*/ 4 w 20"/>
                  <a:gd name="T17" fmla="*/ 16 h 42"/>
                  <a:gd name="T18" fmla="*/ 4 w 20"/>
                  <a:gd name="T19" fmla="*/ 16 h 42"/>
                  <a:gd name="T20" fmla="*/ 12 w 20"/>
                  <a:gd name="T21" fmla="*/ 30 h 42"/>
                  <a:gd name="T22" fmla="*/ 16 w 20"/>
                  <a:gd name="T23" fmla="*/ 36 h 42"/>
                  <a:gd name="T24" fmla="*/ 16 w 20"/>
                  <a:gd name="T25" fmla="*/ 42 h 42"/>
                  <a:gd name="T26" fmla="*/ 16 w 20"/>
                  <a:gd name="T27" fmla="*/ 42 h 42"/>
                  <a:gd name="T28" fmla="*/ 20 w 20"/>
                  <a:gd name="T29" fmla="*/ 30 h 42"/>
                  <a:gd name="T30" fmla="*/ 20 w 20"/>
                  <a:gd name="T31" fmla="*/ 16 h 42"/>
                  <a:gd name="T32" fmla="*/ 18 w 20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42"/>
                  <a:gd name="T53" fmla="*/ 20 w 20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42">
                    <a:moveTo>
                      <a:pt x="18" y="0"/>
                    </a:moveTo>
                    <a:lnTo>
                      <a:pt x="18" y="0"/>
                    </a:lnTo>
                    <a:lnTo>
                      <a:pt x="14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4" y="16"/>
                    </a:lnTo>
                    <a:lnTo>
                      <a:pt x="12" y="30"/>
                    </a:lnTo>
                    <a:lnTo>
                      <a:pt x="16" y="36"/>
                    </a:lnTo>
                    <a:lnTo>
                      <a:pt x="16" y="42"/>
                    </a:lnTo>
                    <a:lnTo>
                      <a:pt x="20" y="30"/>
                    </a:lnTo>
                    <a:lnTo>
                      <a:pt x="20" y="16"/>
                    </a:lnTo>
                    <a:lnTo>
                      <a:pt x="18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</p:grpSp>
        <p:grpSp>
          <p:nvGrpSpPr>
            <p:cNvPr id="308505" name="Group 460"/>
            <p:cNvGrpSpPr>
              <a:grpSpLocks/>
            </p:cNvGrpSpPr>
            <p:nvPr/>
          </p:nvGrpSpPr>
          <p:grpSpPr bwMode="auto">
            <a:xfrm>
              <a:off x="4093" y="1868"/>
              <a:ext cx="399" cy="436"/>
              <a:chOff x="1508" y="3020"/>
              <a:chExt cx="1044" cy="1242"/>
            </a:xfrm>
          </p:grpSpPr>
          <p:sp>
            <p:nvSpPr>
              <p:cNvPr id="308506" name="AutoShape 461"/>
              <p:cNvSpPr>
                <a:spLocks noChangeAspect="1" noChangeArrowheads="1" noTextEdit="1"/>
              </p:cNvSpPr>
              <p:nvPr/>
            </p:nvSpPr>
            <p:spPr bwMode="auto">
              <a:xfrm>
                <a:off x="1508" y="3020"/>
                <a:ext cx="1044" cy="124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8507" name="Freeform 462"/>
              <p:cNvSpPr>
                <a:spLocks/>
              </p:cNvSpPr>
              <p:nvPr/>
            </p:nvSpPr>
            <p:spPr bwMode="auto">
              <a:xfrm>
                <a:off x="2312" y="3580"/>
                <a:ext cx="150" cy="66"/>
              </a:xfrm>
              <a:custGeom>
                <a:avLst/>
                <a:gdLst>
                  <a:gd name="T0" fmla="*/ 6 w 150"/>
                  <a:gd name="T1" fmla="*/ 38 h 66"/>
                  <a:gd name="T2" fmla="*/ 0 w 150"/>
                  <a:gd name="T3" fmla="*/ 62 h 66"/>
                  <a:gd name="T4" fmla="*/ 0 w 150"/>
                  <a:gd name="T5" fmla="*/ 66 h 66"/>
                  <a:gd name="T6" fmla="*/ 2 w 150"/>
                  <a:gd name="T7" fmla="*/ 66 h 66"/>
                  <a:gd name="T8" fmla="*/ 138 w 150"/>
                  <a:gd name="T9" fmla="*/ 60 h 66"/>
                  <a:gd name="T10" fmla="*/ 140 w 150"/>
                  <a:gd name="T11" fmla="*/ 60 h 66"/>
                  <a:gd name="T12" fmla="*/ 140 w 150"/>
                  <a:gd name="T13" fmla="*/ 58 h 66"/>
                  <a:gd name="T14" fmla="*/ 150 w 150"/>
                  <a:gd name="T15" fmla="*/ 34 h 66"/>
                  <a:gd name="T16" fmla="*/ 150 w 150"/>
                  <a:gd name="T17" fmla="*/ 32 h 66"/>
                  <a:gd name="T18" fmla="*/ 148 w 150"/>
                  <a:gd name="T19" fmla="*/ 32 h 66"/>
                  <a:gd name="T20" fmla="*/ 108 w 150"/>
                  <a:gd name="T21" fmla="*/ 32 h 66"/>
                  <a:gd name="T22" fmla="*/ 108 w 150"/>
                  <a:gd name="T23" fmla="*/ 32 h 66"/>
                  <a:gd name="T24" fmla="*/ 108 w 150"/>
                  <a:gd name="T25" fmla="*/ 32 h 66"/>
                  <a:gd name="T26" fmla="*/ 108 w 150"/>
                  <a:gd name="T27" fmla="*/ 32 h 66"/>
                  <a:gd name="T28" fmla="*/ 108 w 150"/>
                  <a:gd name="T29" fmla="*/ 32 h 66"/>
                  <a:gd name="T30" fmla="*/ 106 w 150"/>
                  <a:gd name="T31" fmla="*/ 28 h 66"/>
                  <a:gd name="T32" fmla="*/ 102 w 150"/>
                  <a:gd name="T33" fmla="*/ 14 h 66"/>
                  <a:gd name="T34" fmla="*/ 102 w 150"/>
                  <a:gd name="T35" fmla="*/ 14 h 66"/>
                  <a:gd name="T36" fmla="*/ 100 w 150"/>
                  <a:gd name="T37" fmla="*/ 10 h 66"/>
                  <a:gd name="T38" fmla="*/ 98 w 150"/>
                  <a:gd name="T39" fmla="*/ 6 h 66"/>
                  <a:gd name="T40" fmla="*/ 94 w 150"/>
                  <a:gd name="T41" fmla="*/ 4 h 66"/>
                  <a:gd name="T42" fmla="*/ 90 w 150"/>
                  <a:gd name="T43" fmla="*/ 2 h 66"/>
                  <a:gd name="T44" fmla="*/ 90 w 150"/>
                  <a:gd name="T45" fmla="*/ 2 h 66"/>
                  <a:gd name="T46" fmla="*/ 84 w 150"/>
                  <a:gd name="T47" fmla="*/ 0 h 66"/>
                  <a:gd name="T48" fmla="*/ 78 w 150"/>
                  <a:gd name="T49" fmla="*/ 2 h 66"/>
                  <a:gd name="T50" fmla="*/ 70 w 150"/>
                  <a:gd name="T51" fmla="*/ 6 h 66"/>
                  <a:gd name="T52" fmla="*/ 66 w 150"/>
                  <a:gd name="T53" fmla="*/ 12 h 66"/>
                  <a:gd name="T54" fmla="*/ 60 w 150"/>
                  <a:gd name="T55" fmla="*/ 18 h 66"/>
                  <a:gd name="T56" fmla="*/ 60 w 150"/>
                  <a:gd name="T57" fmla="*/ 18 h 66"/>
                  <a:gd name="T58" fmla="*/ 52 w 150"/>
                  <a:gd name="T59" fmla="*/ 28 h 66"/>
                  <a:gd name="T60" fmla="*/ 46 w 150"/>
                  <a:gd name="T61" fmla="*/ 32 h 66"/>
                  <a:gd name="T62" fmla="*/ 46 w 150"/>
                  <a:gd name="T63" fmla="*/ 32 h 66"/>
                  <a:gd name="T64" fmla="*/ 8 w 150"/>
                  <a:gd name="T65" fmla="*/ 38 h 66"/>
                  <a:gd name="T66" fmla="*/ 6 w 150"/>
                  <a:gd name="T67" fmla="*/ 38 h 66"/>
                  <a:gd name="T68" fmla="*/ 6 w 150"/>
                  <a:gd name="T69" fmla="*/ 38 h 6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50"/>
                  <a:gd name="T106" fmla="*/ 0 h 66"/>
                  <a:gd name="T107" fmla="*/ 150 w 150"/>
                  <a:gd name="T108" fmla="*/ 66 h 6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50" h="66">
                    <a:moveTo>
                      <a:pt x="6" y="38"/>
                    </a:moveTo>
                    <a:lnTo>
                      <a:pt x="0" y="62"/>
                    </a:lnTo>
                    <a:lnTo>
                      <a:pt x="0" y="66"/>
                    </a:lnTo>
                    <a:lnTo>
                      <a:pt x="2" y="66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0" y="58"/>
                    </a:lnTo>
                    <a:lnTo>
                      <a:pt x="150" y="34"/>
                    </a:lnTo>
                    <a:lnTo>
                      <a:pt x="150" y="32"/>
                    </a:lnTo>
                    <a:lnTo>
                      <a:pt x="148" y="32"/>
                    </a:lnTo>
                    <a:lnTo>
                      <a:pt x="108" y="32"/>
                    </a:lnTo>
                    <a:lnTo>
                      <a:pt x="106" y="28"/>
                    </a:lnTo>
                    <a:lnTo>
                      <a:pt x="102" y="14"/>
                    </a:lnTo>
                    <a:lnTo>
                      <a:pt x="100" y="10"/>
                    </a:lnTo>
                    <a:lnTo>
                      <a:pt x="98" y="6"/>
                    </a:lnTo>
                    <a:lnTo>
                      <a:pt x="94" y="4"/>
                    </a:lnTo>
                    <a:lnTo>
                      <a:pt x="90" y="2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70" y="6"/>
                    </a:lnTo>
                    <a:lnTo>
                      <a:pt x="66" y="12"/>
                    </a:lnTo>
                    <a:lnTo>
                      <a:pt x="60" y="18"/>
                    </a:lnTo>
                    <a:lnTo>
                      <a:pt x="52" y="28"/>
                    </a:lnTo>
                    <a:lnTo>
                      <a:pt x="46" y="32"/>
                    </a:lnTo>
                    <a:lnTo>
                      <a:pt x="8" y="38"/>
                    </a:lnTo>
                    <a:lnTo>
                      <a:pt x="6" y="38"/>
                    </a:lnTo>
                    <a:close/>
                  </a:path>
                </a:pathLst>
              </a:custGeom>
              <a:solidFill>
                <a:srgbClr val="63636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08" name="Freeform 463"/>
              <p:cNvSpPr>
                <a:spLocks/>
              </p:cNvSpPr>
              <p:nvPr/>
            </p:nvSpPr>
            <p:spPr bwMode="auto">
              <a:xfrm>
                <a:off x="2228" y="3514"/>
                <a:ext cx="248" cy="508"/>
              </a:xfrm>
              <a:custGeom>
                <a:avLst/>
                <a:gdLst>
                  <a:gd name="T0" fmla="*/ 36 w 248"/>
                  <a:gd name="T1" fmla="*/ 8 h 508"/>
                  <a:gd name="T2" fmla="*/ 36 w 248"/>
                  <a:gd name="T3" fmla="*/ 8 h 508"/>
                  <a:gd name="T4" fmla="*/ 42 w 248"/>
                  <a:gd name="T5" fmla="*/ 4 h 508"/>
                  <a:gd name="T6" fmla="*/ 48 w 248"/>
                  <a:gd name="T7" fmla="*/ 2 h 508"/>
                  <a:gd name="T8" fmla="*/ 56 w 248"/>
                  <a:gd name="T9" fmla="*/ 0 h 508"/>
                  <a:gd name="T10" fmla="*/ 66 w 248"/>
                  <a:gd name="T11" fmla="*/ 4 h 508"/>
                  <a:gd name="T12" fmla="*/ 74 w 248"/>
                  <a:gd name="T13" fmla="*/ 10 h 508"/>
                  <a:gd name="T14" fmla="*/ 84 w 248"/>
                  <a:gd name="T15" fmla="*/ 24 h 508"/>
                  <a:gd name="T16" fmla="*/ 92 w 248"/>
                  <a:gd name="T17" fmla="*/ 44 h 508"/>
                  <a:gd name="T18" fmla="*/ 92 w 248"/>
                  <a:gd name="T19" fmla="*/ 44 h 508"/>
                  <a:gd name="T20" fmla="*/ 102 w 248"/>
                  <a:gd name="T21" fmla="*/ 74 h 508"/>
                  <a:gd name="T22" fmla="*/ 118 w 248"/>
                  <a:gd name="T23" fmla="*/ 114 h 508"/>
                  <a:gd name="T24" fmla="*/ 162 w 248"/>
                  <a:gd name="T25" fmla="*/ 218 h 508"/>
                  <a:gd name="T26" fmla="*/ 208 w 248"/>
                  <a:gd name="T27" fmla="*/ 328 h 508"/>
                  <a:gd name="T28" fmla="*/ 230 w 248"/>
                  <a:gd name="T29" fmla="*/ 380 h 508"/>
                  <a:gd name="T30" fmla="*/ 248 w 248"/>
                  <a:gd name="T31" fmla="*/ 426 h 508"/>
                  <a:gd name="T32" fmla="*/ 248 w 248"/>
                  <a:gd name="T33" fmla="*/ 426 h 508"/>
                  <a:gd name="T34" fmla="*/ 244 w 248"/>
                  <a:gd name="T35" fmla="*/ 436 h 508"/>
                  <a:gd name="T36" fmla="*/ 230 w 248"/>
                  <a:gd name="T37" fmla="*/ 480 h 508"/>
                  <a:gd name="T38" fmla="*/ 230 w 248"/>
                  <a:gd name="T39" fmla="*/ 480 h 508"/>
                  <a:gd name="T40" fmla="*/ 226 w 248"/>
                  <a:gd name="T41" fmla="*/ 488 h 508"/>
                  <a:gd name="T42" fmla="*/ 220 w 248"/>
                  <a:gd name="T43" fmla="*/ 496 h 508"/>
                  <a:gd name="T44" fmla="*/ 214 w 248"/>
                  <a:gd name="T45" fmla="*/ 502 h 508"/>
                  <a:gd name="T46" fmla="*/ 206 w 248"/>
                  <a:gd name="T47" fmla="*/ 506 h 508"/>
                  <a:gd name="T48" fmla="*/ 196 w 248"/>
                  <a:gd name="T49" fmla="*/ 508 h 508"/>
                  <a:gd name="T50" fmla="*/ 184 w 248"/>
                  <a:gd name="T51" fmla="*/ 508 h 508"/>
                  <a:gd name="T52" fmla="*/ 172 w 248"/>
                  <a:gd name="T53" fmla="*/ 504 h 508"/>
                  <a:gd name="T54" fmla="*/ 158 w 248"/>
                  <a:gd name="T55" fmla="*/ 496 h 508"/>
                  <a:gd name="T56" fmla="*/ 142 w 248"/>
                  <a:gd name="T57" fmla="*/ 484 h 508"/>
                  <a:gd name="T58" fmla="*/ 126 w 248"/>
                  <a:gd name="T59" fmla="*/ 466 h 508"/>
                  <a:gd name="T60" fmla="*/ 108 w 248"/>
                  <a:gd name="T61" fmla="*/ 444 h 508"/>
                  <a:gd name="T62" fmla="*/ 88 w 248"/>
                  <a:gd name="T63" fmla="*/ 414 h 508"/>
                  <a:gd name="T64" fmla="*/ 68 w 248"/>
                  <a:gd name="T65" fmla="*/ 378 h 508"/>
                  <a:gd name="T66" fmla="*/ 46 w 248"/>
                  <a:gd name="T67" fmla="*/ 336 h 508"/>
                  <a:gd name="T68" fmla="*/ 24 w 248"/>
                  <a:gd name="T69" fmla="*/ 284 h 508"/>
                  <a:gd name="T70" fmla="*/ 0 w 248"/>
                  <a:gd name="T71" fmla="*/ 226 h 508"/>
                  <a:gd name="T72" fmla="*/ 36 w 248"/>
                  <a:gd name="T73" fmla="*/ 8 h 50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48"/>
                  <a:gd name="T112" fmla="*/ 0 h 508"/>
                  <a:gd name="T113" fmla="*/ 248 w 248"/>
                  <a:gd name="T114" fmla="*/ 508 h 50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48" h="508">
                    <a:moveTo>
                      <a:pt x="36" y="8"/>
                    </a:moveTo>
                    <a:lnTo>
                      <a:pt x="36" y="8"/>
                    </a:lnTo>
                    <a:lnTo>
                      <a:pt x="42" y="4"/>
                    </a:lnTo>
                    <a:lnTo>
                      <a:pt x="48" y="2"/>
                    </a:lnTo>
                    <a:lnTo>
                      <a:pt x="56" y="0"/>
                    </a:lnTo>
                    <a:lnTo>
                      <a:pt x="66" y="4"/>
                    </a:lnTo>
                    <a:lnTo>
                      <a:pt x="74" y="10"/>
                    </a:lnTo>
                    <a:lnTo>
                      <a:pt x="84" y="24"/>
                    </a:lnTo>
                    <a:lnTo>
                      <a:pt x="92" y="44"/>
                    </a:lnTo>
                    <a:lnTo>
                      <a:pt x="102" y="74"/>
                    </a:lnTo>
                    <a:lnTo>
                      <a:pt x="118" y="114"/>
                    </a:lnTo>
                    <a:lnTo>
                      <a:pt x="162" y="218"/>
                    </a:lnTo>
                    <a:lnTo>
                      <a:pt x="208" y="328"/>
                    </a:lnTo>
                    <a:lnTo>
                      <a:pt x="230" y="380"/>
                    </a:lnTo>
                    <a:lnTo>
                      <a:pt x="248" y="426"/>
                    </a:lnTo>
                    <a:lnTo>
                      <a:pt x="244" y="436"/>
                    </a:lnTo>
                    <a:lnTo>
                      <a:pt x="230" y="480"/>
                    </a:lnTo>
                    <a:lnTo>
                      <a:pt x="226" y="488"/>
                    </a:lnTo>
                    <a:lnTo>
                      <a:pt x="220" y="496"/>
                    </a:lnTo>
                    <a:lnTo>
                      <a:pt x="214" y="502"/>
                    </a:lnTo>
                    <a:lnTo>
                      <a:pt x="206" y="506"/>
                    </a:lnTo>
                    <a:lnTo>
                      <a:pt x="196" y="508"/>
                    </a:lnTo>
                    <a:lnTo>
                      <a:pt x="184" y="508"/>
                    </a:lnTo>
                    <a:lnTo>
                      <a:pt x="172" y="504"/>
                    </a:lnTo>
                    <a:lnTo>
                      <a:pt x="158" y="496"/>
                    </a:lnTo>
                    <a:lnTo>
                      <a:pt x="142" y="484"/>
                    </a:lnTo>
                    <a:lnTo>
                      <a:pt x="126" y="466"/>
                    </a:lnTo>
                    <a:lnTo>
                      <a:pt x="108" y="444"/>
                    </a:lnTo>
                    <a:lnTo>
                      <a:pt x="88" y="414"/>
                    </a:lnTo>
                    <a:lnTo>
                      <a:pt x="68" y="378"/>
                    </a:lnTo>
                    <a:lnTo>
                      <a:pt x="46" y="336"/>
                    </a:lnTo>
                    <a:lnTo>
                      <a:pt x="24" y="284"/>
                    </a:lnTo>
                    <a:lnTo>
                      <a:pt x="0" y="226"/>
                    </a:lnTo>
                    <a:lnTo>
                      <a:pt x="36" y="8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09" name="Freeform 464"/>
              <p:cNvSpPr>
                <a:spLocks/>
              </p:cNvSpPr>
              <p:nvPr/>
            </p:nvSpPr>
            <p:spPr bwMode="auto">
              <a:xfrm>
                <a:off x="2298" y="3788"/>
                <a:ext cx="202" cy="258"/>
              </a:xfrm>
              <a:custGeom>
                <a:avLst/>
                <a:gdLst>
                  <a:gd name="T0" fmla="*/ 72 w 202"/>
                  <a:gd name="T1" fmla="*/ 0 h 258"/>
                  <a:gd name="T2" fmla="*/ 72 w 202"/>
                  <a:gd name="T3" fmla="*/ 0 h 258"/>
                  <a:gd name="T4" fmla="*/ 86 w 202"/>
                  <a:gd name="T5" fmla="*/ 12 h 258"/>
                  <a:gd name="T6" fmla="*/ 122 w 202"/>
                  <a:gd name="T7" fmla="*/ 44 h 258"/>
                  <a:gd name="T8" fmla="*/ 140 w 202"/>
                  <a:gd name="T9" fmla="*/ 64 h 258"/>
                  <a:gd name="T10" fmla="*/ 160 w 202"/>
                  <a:gd name="T11" fmla="*/ 86 h 258"/>
                  <a:gd name="T12" fmla="*/ 174 w 202"/>
                  <a:gd name="T13" fmla="*/ 108 h 258"/>
                  <a:gd name="T14" fmla="*/ 180 w 202"/>
                  <a:gd name="T15" fmla="*/ 120 h 258"/>
                  <a:gd name="T16" fmla="*/ 184 w 202"/>
                  <a:gd name="T17" fmla="*/ 130 h 258"/>
                  <a:gd name="T18" fmla="*/ 184 w 202"/>
                  <a:gd name="T19" fmla="*/ 130 h 258"/>
                  <a:gd name="T20" fmla="*/ 196 w 202"/>
                  <a:gd name="T21" fmla="*/ 168 h 258"/>
                  <a:gd name="T22" fmla="*/ 200 w 202"/>
                  <a:gd name="T23" fmla="*/ 184 h 258"/>
                  <a:gd name="T24" fmla="*/ 202 w 202"/>
                  <a:gd name="T25" fmla="*/ 200 h 258"/>
                  <a:gd name="T26" fmla="*/ 202 w 202"/>
                  <a:gd name="T27" fmla="*/ 214 h 258"/>
                  <a:gd name="T28" fmla="*/ 198 w 202"/>
                  <a:gd name="T29" fmla="*/ 226 h 258"/>
                  <a:gd name="T30" fmla="*/ 190 w 202"/>
                  <a:gd name="T31" fmla="*/ 236 h 258"/>
                  <a:gd name="T32" fmla="*/ 178 w 202"/>
                  <a:gd name="T33" fmla="*/ 246 h 258"/>
                  <a:gd name="T34" fmla="*/ 178 w 202"/>
                  <a:gd name="T35" fmla="*/ 246 h 258"/>
                  <a:gd name="T36" fmla="*/ 168 w 202"/>
                  <a:gd name="T37" fmla="*/ 252 h 258"/>
                  <a:gd name="T38" fmla="*/ 156 w 202"/>
                  <a:gd name="T39" fmla="*/ 256 h 258"/>
                  <a:gd name="T40" fmla="*/ 144 w 202"/>
                  <a:gd name="T41" fmla="*/ 258 h 258"/>
                  <a:gd name="T42" fmla="*/ 130 w 202"/>
                  <a:gd name="T43" fmla="*/ 258 h 258"/>
                  <a:gd name="T44" fmla="*/ 118 w 202"/>
                  <a:gd name="T45" fmla="*/ 258 h 258"/>
                  <a:gd name="T46" fmla="*/ 104 w 202"/>
                  <a:gd name="T47" fmla="*/ 254 h 258"/>
                  <a:gd name="T48" fmla="*/ 76 w 202"/>
                  <a:gd name="T49" fmla="*/ 246 h 258"/>
                  <a:gd name="T50" fmla="*/ 52 w 202"/>
                  <a:gd name="T51" fmla="*/ 234 h 258"/>
                  <a:gd name="T52" fmla="*/ 30 w 202"/>
                  <a:gd name="T53" fmla="*/ 218 h 258"/>
                  <a:gd name="T54" fmla="*/ 20 w 202"/>
                  <a:gd name="T55" fmla="*/ 210 h 258"/>
                  <a:gd name="T56" fmla="*/ 12 w 202"/>
                  <a:gd name="T57" fmla="*/ 202 h 258"/>
                  <a:gd name="T58" fmla="*/ 6 w 202"/>
                  <a:gd name="T59" fmla="*/ 192 h 258"/>
                  <a:gd name="T60" fmla="*/ 2 w 202"/>
                  <a:gd name="T61" fmla="*/ 184 h 258"/>
                  <a:gd name="T62" fmla="*/ 2 w 202"/>
                  <a:gd name="T63" fmla="*/ 184 h 258"/>
                  <a:gd name="T64" fmla="*/ 0 w 202"/>
                  <a:gd name="T65" fmla="*/ 174 h 258"/>
                  <a:gd name="T66" fmla="*/ 0 w 202"/>
                  <a:gd name="T67" fmla="*/ 162 h 258"/>
                  <a:gd name="T68" fmla="*/ 2 w 202"/>
                  <a:gd name="T69" fmla="*/ 148 h 258"/>
                  <a:gd name="T70" fmla="*/ 6 w 202"/>
                  <a:gd name="T71" fmla="*/ 134 h 258"/>
                  <a:gd name="T72" fmla="*/ 16 w 202"/>
                  <a:gd name="T73" fmla="*/ 104 h 258"/>
                  <a:gd name="T74" fmla="*/ 30 w 202"/>
                  <a:gd name="T75" fmla="*/ 72 h 258"/>
                  <a:gd name="T76" fmla="*/ 44 w 202"/>
                  <a:gd name="T77" fmla="*/ 44 h 258"/>
                  <a:gd name="T78" fmla="*/ 58 w 202"/>
                  <a:gd name="T79" fmla="*/ 22 h 258"/>
                  <a:gd name="T80" fmla="*/ 72 w 202"/>
                  <a:gd name="T81" fmla="*/ 0 h 2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2"/>
                  <a:gd name="T124" fmla="*/ 0 h 258"/>
                  <a:gd name="T125" fmla="*/ 202 w 202"/>
                  <a:gd name="T126" fmla="*/ 258 h 2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2" h="258">
                    <a:moveTo>
                      <a:pt x="72" y="0"/>
                    </a:moveTo>
                    <a:lnTo>
                      <a:pt x="72" y="0"/>
                    </a:lnTo>
                    <a:lnTo>
                      <a:pt x="86" y="12"/>
                    </a:lnTo>
                    <a:lnTo>
                      <a:pt x="122" y="44"/>
                    </a:lnTo>
                    <a:lnTo>
                      <a:pt x="140" y="64"/>
                    </a:lnTo>
                    <a:lnTo>
                      <a:pt x="160" y="86"/>
                    </a:lnTo>
                    <a:lnTo>
                      <a:pt x="174" y="108"/>
                    </a:lnTo>
                    <a:lnTo>
                      <a:pt x="180" y="120"/>
                    </a:lnTo>
                    <a:lnTo>
                      <a:pt x="184" y="130"/>
                    </a:lnTo>
                    <a:lnTo>
                      <a:pt x="196" y="168"/>
                    </a:lnTo>
                    <a:lnTo>
                      <a:pt x="200" y="184"/>
                    </a:lnTo>
                    <a:lnTo>
                      <a:pt x="202" y="200"/>
                    </a:lnTo>
                    <a:lnTo>
                      <a:pt x="202" y="214"/>
                    </a:lnTo>
                    <a:lnTo>
                      <a:pt x="198" y="226"/>
                    </a:lnTo>
                    <a:lnTo>
                      <a:pt x="190" y="236"/>
                    </a:lnTo>
                    <a:lnTo>
                      <a:pt x="178" y="246"/>
                    </a:lnTo>
                    <a:lnTo>
                      <a:pt x="168" y="252"/>
                    </a:lnTo>
                    <a:lnTo>
                      <a:pt x="156" y="256"/>
                    </a:lnTo>
                    <a:lnTo>
                      <a:pt x="144" y="258"/>
                    </a:lnTo>
                    <a:lnTo>
                      <a:pt x="130" y="258"/>
                    </a:lnTo>
                    <a:lnTo>
                      <a:pt x="118" y="258"/>
                    </a:lnTo>
                    <a:lnTo>
                      <a:pt x="104" y="254"/>
                    </a:lnTo>
                    <a:lnTo>
                      <a:pt x="76" y="246"/>
                    </a:lnTo>
                    <a:lnTo>
                      <a:pt x="52" y="234"/>
                    </a:lnTo>
                    <a:lnTo>
                      <a:pt x="30" y="218"/>
                    </a:lnTo>
                    <a:lnTo>
                      <a:pt x="20" y="210"/>
                    </a:lnTo>
                    <a:lnTo>
                      <a:pt x="12" y="202"/>
                    </a:lnTo>
                    <a:lnTo>
                      <a:pt x="6" y="192"/>
                    </a:lnTo>
                    <a:lnTo>
                      <a:pt x="2" y="184"/>
                    </a:lnTo>
                    <a:lnTo>
                      <a:pt x="0" y="174"/>
                    </a:lnTo>
                    <a:lnTo>
                      <a:pt x="0" y="162"/>
                    </a:lnTo>
                    <a:lnTo>
                      <a:pt x="2" y="148"/>
                    </a:lnTo>
                    <a:lnTo>
                      <a:pt x="6" y="134"/>
                    </a:lnTo>
                    <a:lnTo>
                      <a:pt x="16" y="104"/>
                    </a:lnTo>
                    <a:lnTo>
                      <a:pt x="30" y="72"/>
                    </a:lnTo>
                    <a:lnTo>
                      <a:pt x="44" y="44"/>
                    </a:lnTo>
                    <a:lnTo>
                      <a:pt x="58" y="22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10" name="Freeform 465"/>
              <p:cNvSpPr>
                <a:spLocks/>
              </p:cNvSpPr>
              <p:nvPr/>
            </p:nvSpPr>
            <p:spPr bwMode="auto">
              <a:xfrm>
                <a:off x="2298" y="3788"/>
                <a:ext cx="202" cy="258"/>
              </a:xfrm>
              <a:custGeom>
                <a:avLst/>
                <a:gdLst>
                  <a:gd name="T0" fmla="*/ 72 w 202"/>
                  <a:gd name="T1" fmla="*/ 0 h 258"/>
                  <a:gd name="T2" fmla="*/ 72 w 202"/>
                  <a:gd name="T3" fmla="*/ 0 h 258"/>
                  <a:gd name="T4" fmla="*/ 86 w 202"/>
                  <a:gd name="T5" fmla="*/ 12 h 258"/>
                  <a:gd name="T6" fmla="*/ 122 w 202"/>
                  <a:gd name="T7" fmla="*/ 44 h 258"/>
                  <a:gd name="T8" fmla="*/ 140 w 202"/>
                  <a:gd name="T9" fmla="*/ 64 h 258"/>
                  <a:gd name="T10" fmla="*/ 160 w 202"/>
                  <a:gd name="T11" fmla="*/ 86 h 258"/>
                  <a:gd name="T12" fmla="*/ 174 w 202"/>
                  <a:gd name="T13" fmla="*/ 108 h 258"/>
                  <a:gd name="T14" fmla="*/ 180 w 202"/>
                  <a:gd name="T15" fmla="*/ 120 h 258"/>
                  <a:gd name="T16" fmla="*/ 184 w 202"/>
                  <a:gd name="T17" fmla="*/ 130 h 258"/>
                  <a:gd name="T18" fmla="*/ 184 w 202"/>
                  <a:gd name="T19" fmla="*/ 130 h 258"/>
                  <a:gd name="T20" fmla="*/ 196 w 202"/>
                  <a:gd name="T21" fmla="*/ 168 h 258"/>
                  <a:gd name="T22" fmla="*/ 200 w 202"/>
                  <a:gd name="T23" fmla="*/ 184 h 258"/>
                  <a:gd name="T24" fmla="*/ 202 w 202"/>
                  <a:gd name="T25" fmla="*/ 200 h 258"/>
                  <a:gd name="T26" fmla="*/ 202 w 202"/>
                  <a:gd name="T27" fmla="*/ 214 h 258"/>
                  <a:gd name="T28" fmla="*/ 198 w 202"/>
                  <a:gd name="T29" fmla="*/ 226 h 258"/>
                  <a:gd name="T30" fmla="*/ 190 w 202"/>
                  <a:gd name="T31" fmla="*/ 236 h 258"/>
                  <a:gd name="T32" fmla="*/ 178 w 202"/>
                  <a:gd name="T33" fmla="*/ 246 h 258"/>
                  <a:gd name="T34" fmla="*/ 178 w 202"/>
                  <a:gd name="T35" fmla="*/ 246 h 258"/>
                  <a:gd name="T36" fmla="*/ 168 w 202"/>
                  <a:gd name="T37" fmla="*/ 252 h 258"/>
                  <a:gd name="T38" fmla="*/ 156 w 202"/>
                  <a:gd name="T39" fmla="*/ 256 h 258"/>
                  <a:gd name="T40" fmla="*/ 144 w 202"/>
                  <a:gd name="T41" fmla="*/ 258 h 258"/>
                  <a:gd name="T42" fmla="*/ 130 w 202"/>
                  <a:gd name="T43" fmla="*/ 258 h 258"/>
                  <a:gd name="T44" fmla="*/ 118 w 202"/>
                  <a:gd name="T45" fmla="*/ 258 h 258"/>
                  <a:gd name="T46" fmla="*/ 104 w 202"/>
                  <a:gd name="T47" fmla="*/ 254 h 258"/>
                  <a:gd name="T48" fmla="*/ 76 w 202"/>
                  <a:gd name="T49" fmla="*/ 246 h 258"/>
                  <a:gd name="T50" fmla="*/ 52 w 202"/>
                  <a:gd name="T51" fmla="*/ 234 h 258"/>
                  <a:gd name="T52" fmla="*/ 30 w 202"/>
                  <a:gd name="T53" fmla="*/ 218 h 258"/>
                  <a:gd name="T54" fmla="*/ 20 w 202"/>
                  <a:gd name="T55" fmla="*/ 210 h 258"/>
                  <a:gd name="T56" fmla="*/ 12 w 202"/>
                  <a:gd name="T57" fmla="*/ 202 h 258"/>
                  <a:gd name="T58" fmla="*/ 6 w 202"/>
                  <a:gd name="T59" fmla="*/ 192 h 258"/>
                  <a:gd name="T60" fmla="*/ 2 w 202"/>
                  <a:gd name="T61" fmla="*/ 184 h 258"/>
                  <a:gd name="T62" fmla="*/ 2 w 202"/>
                  <a:gd name="T63" fmla="*/ 184 h 258"/>
                  <a:gd name="T64" fmla="*/ 0 w 202"/>
                  <a:gd name="T65" fmla="*/ 174 h 258"/>
                  <a:gd name="T66" fmla="*/ 0 w 202"/>
                  <a:gd name="T67" fmla="*/ 162 h 258"/>
                  <a:gd name="T68" fmla="*/ 2 w 202"/>
                  <a:gd name="T69" fmla="*/ 148 h 258"/>
                  <a:gd name="T70" fmla="*/ 6 w 202"/>
                  <a:gd name="T71" fmla="*/ 134 h 258"/>
                  <a:gd name="T72" fmla="*/ 16 w 202"/>
                  <a:gd name="T73" fmla="*/ 104 h 258"/>
                  <a:gd name="T74" fmla="*/ 30 w 202"/>
                  <a:gd name="T75" fmla="*/ 72 h 258"/>
                  <a:gd name="T76" fmla="*/ 44 w 202"/>
                  <a:gd name="T77" fmla="*/ 44 h 258"/>
                  <a:gd name="T78" fmla="*/ 58 w 202"/>
                  <a:gd name="T79" fmla="*/ 22 h 258"/>
                  <a:gd name="T80" fmla="*/ 72 w 202"/>
                  <a:gd name="T81" fmla="*/ 0 h 2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2"/>
                  <a:gd name="T124" fmla="*/ 0 h 258"/>
                  <a:gd name="T125" fmla="*/ 202 w 202"/>
                  <a:gd name="T126" fmla="*/ 258 h 2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2" h="258">
                    <a:moveTo>
                      <a:pt x="72" y="0"/>
                    </a:moveTo>
                    <a:lnTo>
                      <a:pt x="72" y="0"/>
                    </a:lnTo>
                    <a:lnTo>
                      <a:pt x="86" y="12"/>
                    </a:lnTo>
                    <a:lnTo>
                      <a:pt x="122" y="44"/>
                    </a:lnTo>
                    <a:lnTo>
                      <a:pt x="140" y="64"/>
                    </a:lnTo>
                    <a:lnTo>
                      <a:pt x="160" y="86"/>
                    </a:lnTo>
                    <a:lnTo>
                      <a:pt x="174" y="108"/>
                    </a:lnTo>
                    <a:lnTo>
                      <a:pt x="180" y="120"/>
                    </a:lnTo>
                    <a:lnTo>
                      <a:pt x="184" y="130"/>
                    </a:lnTo>
                    <a:lnTo>
                      <a:pt x="196" y="168"/>
                    </a:lnTo>
                    <a:lnTo>
                      <a:pt x="200" y="184"/>
                    </a:lnTo>
                    <a:lnTo>
                      <a:pt x="202" y="200"/>
                    </a:lnTo>
                    <a:lnTo>
                      <a:pt x="202" y="214"/>
                    </a:lnTo>
                    <a:lnTo>
                      <a:pt x="198" y="226"/>
                    </a:lnTo>
                    <a:lnTo>
                      <a:pt x="190" y="236"/>
                    </a:lnTo>
                    <a:lnTo>
                      <a:pt x="178" y="246"/>
                    </a:lnTo>
                    <a:lnTo>
                      <a:pt x="168" y="252"/>
                    </a:lnTo>
                    <a:lnTo>
                      <a:pt x="156" y="256"/>
                    </a:lnTo>
                    <a:lnTo>
                      <a:pt x="144" y="258"/>
                    </a:lnTo>
                    <a:lnTo>
                      <a:pt x="130" y="258"/>
                    </a:lnTo>
                    <a:lnTo>
                      <a:pt x="118" y="258"/>
                    </a:lnTo>
                    <a:lnTo>
                      <a:pt x="104" y="254"/>
                    </a:lnTo>
                    <a:lnTo>
                      <a:pt x="76" y="246"/>
                    </a:lnTo>
                    <a:lnTo>
                      <a:pt x="52" y="234"/>
                    </a:lnTo>
                    <a:lnTo>
                      <a:pt x="30" y="218"/>
                    </a:lnTo>
                    <a:lnTo>
                      <a:pt x="20" y="210"/>
                    </a:lnTo>
                    <a:lnTo>
                      <a:pt x="12" y="202"/>
                    </a:lnTo>
                    <a:lnTo>
                      <a:pt x="6" y="192"/>
                    </a:lnTo>
                    <a:lnTo>
                      <a:pt x="2" y="184"/>
                    </a:lnTo>
                    <a:lnTo>
                      <a:pt x="0" y="174"/>
                    </a:lnTo>
                    <a:lnTo>
                      <a:pt x="0" y="162"/>
                    </a:lnTo>
                    <a:lnTo>
                      <a:pt x="2" y="148"/>
                    </a:lnTo>
                    <a:lnTo>
                      <a:pt x="6" y="134"/>
                    </a:lnTo>
                    <a:lnTo>
                      <a:pt x="16" y="104"/>
                    </a:lnTo>
                    <a:lnTo>
                      <a:pt x="30" y="72"/>
                    </a:lnTo>
                    <a:lnTo>
                      <a:pt x="44" y="44"/>
                    </a:lnTo>
                    <a:lnTo>
                      <a:pt x="58" y="22"/>
                    </a:lnTo>
                    <a:lnTo>
                      <a:pt x="7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11" name="Freeform 466"/>
              <p:cNvSpPr>
                <a:spLocks/>
              </p:cNvSpPr>
              <p:nvPr/>
            </p:nvSpPr>
            <p:spPr bwMode="auto">
              <a:xfrm>
                <a:off x="1942" y="3024"/>
                <a:ext cx="284" cy="380"/>
              </a:xfrm>
              <a:custGeom>
                <a:avLst/>
                <a:gdLst>
                  <a:gd name="T0" fmla="*/ 10 w 284"/>
                  <a:gd name="T1" fmla="*/ 66 h 380"/>
                  <a:gd name="T2" fmla="*/ 20 w 284"/>
                  <a:gd name="T3" fmla="*/ 48 h 380"/>
                  <a:gd name="T4" fmla="*/ 42 w 284"/>
                  <a:gd name="T5" fmla="*/ 26 h 380"/>
                  <a:gd name="T6" fmla="*/ 82 w 284"/>
                  <a:gd name="T7" fmla="*/ 8 h 380"/>
                  <a:gd name="T8" fmla="*/ 110 w 284"/>
                  <a:gd name="T9" fmla="*/ 2 h 380"/>
                  <a:gd name="T10" fmla="*/ 130 w 284"/>
                  <a:gd name="T11" fmla="*/ 0 h 380"/>
                  <a:gd name="T12" fmla="*/ 174 w 284"/>
                  <a:gd name="T13" fmla="*/ 2 h 380"/>
                  <a:gd name="T14" fmla="*/ 214 w 284"/>
                  <a:gd name="T15" fmla="*/ 12 h 380"/>
                  <a:gd name="T16" fmla="*/ 248 w 284"/>
                  <a:gd name="T17" fmla="*/ 36 h 380"/>
                  <a:gd name="T18" fmla="*/ 262 w 284"/>
                  <a:gd name="T19" fmla="*/ 54 h 380"/>
                  <a:gd name="T20" fmla="*/ 272 w 284"/>
                  <a:gd name="T21" fmla="*/ 76 h 380"/>
                  <a:gd name="T22" fmla="*/ 282 w 284"/>
                  <a:gd name="T23" fmla="*/ 104 h 380"/>
                  <a:gd name="T24" fmla="*/ 284 w 284"/>
                  <a:gd name="T25" fmla="*/ 134 h 380"/>
                  <a:gd name="T26" fmla="*/ 282 w 284"/>
                  <a:gd name="T27" fmla="*/ 164 h 380"/>
                  <a:gd name="T28" fmla="*/ 276 w 284"/>
                  <a:gd name="T29" fmla="*/ 174 h 380"/>
                  <a:gd name="T30" fmla="*/ 268 w 284"/>
                  <a:gd name="T31" fmla="*/ 194 h 380"/>
                  <a:gd name="T32" fmla="*/ 272 w 284"/>
                  <a:gd name="T33" fmla="*/ 208 h 380"/>
                  <a:gd name="T34" fmla="*/ 276 w 284"/>
                  <a:gd name="T35" fmla="*/ 230 h 380"/>
                  <a:gd name="T36" fmla="*/ 272 w 284"/>
                  <a:gd name="T37" fmla="*/ 256 h 380"/>
                  <a:gd name="T38" fmla="*/ 264 w 284"/>
                  <a:gd name="T39" fmla="*/ 272 h 380"/>
                  <a:gd name="T40" fmla="*/ 246 w 284"/>
                  <a:gd name="T41" fmla="*/ 332 h 380"/>
                  <a:gd name="T42" fmla="*/ 238 w 284"/>
                  <a:gd name="T43" fmla="*/ 362 h 380"/>
                  <a:gd name="T44" fmla="*/ 234 w 284"/>
                  <a:gd name="T45" fmla="*/ 370 h 380"/>
                  <a:gd name="T46" fmla="*/ 220 w 284"/>
                  <a:gd name="T47" fmla="*/ 378 h 380"/>
                  <a:gd name="T48" fmla="*/ 192 w 284"/>
                  <a:gd name="T49" fmla="*/ 380 h 380"/>
                  <a:gd name="T50" fmla="*/ 172 w 284"/>
                  <a:gd name="T51" fmla="*/ 378 h 380"/>
                  <a:gd name="T52" fmla="*/ 144 w 284"/>
                  <a:gd name="T53" fmla="*/ 370 h 380"/>
                  <a:gd name="T54" fmla="*/ 114 w 284"/>
                  <a:gd name="T55" fmla="*/ 354 h 380"/>
                  <a:gd name="T56" fmla="*/ 84 w 284"/>
                  <a:gd name="T57" fmla="*/ 332 h 380"/>
                  <a:gd name="T58" fmla="*/ 56 w 284"/>
                  <a:gd name="T59" fmla="*/ 302 h 380"/>
                  <a:gd name="T60" fmla="*/ 46 w 284"/>
                  <a:gd name="T61" fmla="*/ 282 h 380"/>
                  <a:gd name="T62" fmla="*/ 30 w 284"/>
                  <a:gd name="T63" fmla="*/ 238 h 380"/>
                  <a:gd name="T64" fmla="*/ 20 w 284"/>
                  <a:gd name="T65" fmla="*/ 180 h 380"/>
                  <a:gd name="T66" fmla="*/ 20 w 284"/>
                  <a:gd name="T67" fmla="*/ 164 h 380"/>
                  <a:gd name="T68" fmla="*/ 10 w 284"/>
                  <a:gd name="T69" fmla="*/ 152 h 380"/>
                  <a:gd name="T70" fmla="*/ 2 w 284"/>
                  <a:gd name="T71" fmla="*/ 128 h 380"/>
                  <a:gd name="T72" fmla="*/ 2 w 284"/>
                  <a:gd name="T73" fmla="*/ 90 h 3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4"/>
                  <a:gd name="T112" fmla="*/ 0 h 380"/>
                  <a:gd name="T113" fmla="*/ 284 w 284"/>
                  <a:gd name="T114" fmla="*/ 380 h 3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4" h="380">
                    <a:moveTo>
                      <a:pt x="10" y="66"/>
                    </a:moveTo>
                    <a:lnTo>
                      <a:pt x="10" y="66"/>
                    </a:lnTo>
                    <a:lnTo>
                      <a:pt x="14" y="58"/>
                    </a:lnTo>
                    <a:lnTo>
                      <a:pt x="20" y="48"/>
                    </a:lnTo>
                    <a:lnTo>
                      <a:pt x="30" y="38"/>
                    </a:lnTo>
                    <a:lnTo>
                      <a:pt x="42" y="26"/>
                    </a:lnTo>
                    <a:lnTo>
                      <a:pt x="60" y="16"/>
                    </a:lnTo>
                    <a:lnTo>
                      <a:pt x="82" y="8"/>
                    </a:lnTo>
                    <a:lnTo>
                      <a:pt x="96" y="4"/>
                    </a:lnTo>
                    <a:lnTo>
                      <a:pt x="110" y="2"/>
                    </a:lnTo>
                    <a:lnTo>
                      <a:pt x="130" y="0"/>
                    </a:lnTo>
                    <a:lnTo>
                      <a:pt x="152" y="0"/>
                    </a:lnTo>
                    <a:lnTo>
                      <a:pt x="174" y="2"/>
                    </a:lnTo>
                    <a:lnTo>
                      <a:pt x="194" y="6"/>
                    </a:lnTo>
                    <a:lnTo>
                      <a:pt x="214" y="12"/>
                    </a:lnTo>
                    <a:lnTo>
                      <a:pt x="232" y="22"/>
                    </a:lnTo>
                    <a:lnTo>
                      <a:pt x="248" y="36"/>
                    </a:lnTo>
                    <a:lnTo>
                      <a:pt x="256" y="44"/>
                    </a:lnTo>
                    <a:lnTo>
                      <a:pt x="262" y="54"/>
                    </a:lnTo>
                    <a:lnTo>
                      <a:pt x="272" y="76"/>
                    </a:lnTo>
                    <a:lnTo>
                      <a:pt x="278" y="90"/>
                    </a:lnTo>
                    <a:lnTo>
                      <a:pt x="282" y="104"/>
                    </a:lnTo>
                    <a:lnTo>
                      <a:pt x="284" y="118"/>
                    </a:lnTo>
                    <a:lnTo>
                      <a:pt x="284" y="134"/>
                    </a:lnTo>
                    <a:lnTo>
                      <a:pt x="284" y="148"/>
                    </a:lnTo>
                    <a:lnTo>
                      <a:pt x="282" y="164"/>
                    </a:lnTo>
                    <a:lnTo>
                      <a:pt x="276" y="174"/>
                    </a:lnTo>
                    <a:lnTo>
                      <a:pt x="268" y="194"/>
                    </a:lnTo>
                    <a:lnTo>
                      <a:pt x="270" y="200"/>
                    </a:lnTo>
                    <a:lnTo>
                      <a:pt x="272" y="208"/>
                    </a:lnTo>
                    <a:lnTo>
                      <a:pt x="276" y="218"/>
                    </a:lnTo>
                    <a:lnTo>
                      <a:pt x="276" y="230"/>
                    </a:lnTo>
                    <a:lnTo>
                      <a:pt x="276" y="242"/>
                    </a:lnTo>
                    <a:lnTo>
                      <a:pt x="272" y="256"/>
                    </a:lnTo>
                    <a:lnTo>
                      <a:pt x="264" y="272"/>
                    </a:lnTo>
                    <a:lnTo>
                      <a:pt x="254" y="302"/>
                    </a:lnTo>
                    <a:lnTo>
                      <a:pt x="246" y="332"/>
                    </a:lnTo>
                    <a:lnTo>
                      <a:pt x="238" y="362"/>
                    </a:lnTo>
                    <a:lnTo>
                      <a:pt x="236" y="366"/>
                    </a:lnTo>
                    <a:lnTo>
                      <a:pt x="234" y="370"/>
                    </a:lnTo>
                    <a:lnTo>
                      <a:pt x="228" y="374"/>
                    </a:lnTo>
                    <a:lnTo>
                      <a:pt x="220" y="378"/>
                    </a:lnTo>
                    <a:lnTo>
                      <a:pt x="208" y="380"/>
                    </a:lnTo>
                    <a:lnTo>
                      <a:pt x="192" y="380"/>
                    </a:lnTo>
                    <a:lnTo>
                      <a:pt x="172" y="378"/>
                    </a:lnTo>
                    <a:lnTo>
                      <a:pt x="160" y="376"/>
                    </a:lnTo>
                    <a:lnTo>
                      <a:pt x="144" y="370"/>
                    </a:lnTo>
                    <a:lnTo>
                      <a:pt x="130" y="364"/>
                    </a:lnTo>
                    <a:lnTo>
                      <a:pt x="114" y="354"/>
                    </a:lnTo>
                    <a:lnTo>
                      <a:pt x="100" y="344"/>
                    </a:lnTo>
                    <a:lnTo>
                      <a:pt x="84" y="332"/>
                    </a:lnTo>
                    <a:lnTo>
                      <a:pt x="70" y="318"/>
                    </a:lnTo>
                    <a:lnTo>
                      <a:pt x="56" y="302"/>
                    </a:lnTo>
                    <a:lnTo>
                      <a:pt x="46" y="282"/>
                    </a:lnTo>
                    <a:lnTo>
                      <a:pt x="36" y="260"/>
                    </a:lnTo>
                    <a:lnTo>
                      <a:pt x="30" y="238"/>
                    </a:lnTo>
                    <a:lnTo>
                      <a:pt x="26" y="216"/>
                    </a:lnTo>
                    <a:lnTo>
                      <a:pt x="20" y="180"/>
                    </a:lnTo>
                    <a:lnTo>
                      <a:pt x="20" y="164"/>
                    </a:lnTo>
                    <a:lnTo>
                      <a:pt x="14" y="160"/>
                    </a:lnTo>
                    <a:lnTo>
                      <a:pt x="10" y="152"/>
                    </a:lnTo>
                    <a:lnTo>
                      <a:pt x="4" y="142"/>
                    </a:lnTo>
                    <a:lnTo>
                      <a:pt x="2" y="128"/>
                    </a:lnTo>
                    <a:lnTo>
                      <a:pt x="0" y="110"/>
                    </a:lnTo>
                    <a:lnTo>
                      <a:pt x="2" y="90"/>
                    </a:lnTo>
                    <a:lnTo>
                      <a:pt x="10" y="66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12" name="Freeform 467"/>
              <p:cNvSpPr>
                <a:spLocks/>
              </p:cNvSpPr>
              <p:nvPr/>
            </p:nvSpPr>
            <p:spPr bwMode="auto">
              <a:xfrm>
                <a:off x="1942" y="3024"/>
                <a:ext cx="284" cy="380"/>
              </a:xfrm>
              <a:custGeom>
                <a:avLst/>
                <a:gdLst>
                  <a:gd name="T0" fmla="*/ 10 w 284"/>
                  <a:gd name="T1" fmla="*/ 66 h 380"/>
                  <a:gd name="T2" fmla="*/ 20 w 284"/>
                  <a:gd name="T3" fmla="*/ 48 h 380"/>
                  <a:gd name="T4" fmla="*/ 42 w 284"/>
                  <a:gd name="T5" fmla="*/ 26 h 380"/>
                  <a:gd name="T6" fmla="*/ 82 w 284"/>
                  <a:gd name="T7" fmla="*/ 8 h 380"/>
                  <a:gd name="T8" fmla="*/ 110 w 284"/>
                  <a:gd name="T9" fmla="*/ 2 h 380"/>
                  <a:gd name="T10" fmla="*/ 130 w 284"/>
                  <a:gd name="T11" fmla="*/ 0 h 380"/>
                  <a:gd name="T12" fmla="*/ 174 w 284"/>
                  <a:gd name="T13" fmla="*/ 2 h 380"/>
                  <a:gd name="T14" fmla="*/ 214 w 284"/>
                  <a:gd name="T15" fmla="*/ 12 h 380"/>
                  <a:gd name="T16" fmla="*/ 248 w 284"/>
                  <a:gd name="T17" fmla="*/ 36 h 380"/>
                  <a:gd name="T18" fmla="*/ 262 w 284"/>
                  <a:gd name="T19" fmla="*/ 54 h 380"/>
                  <a:gd name="T20" fmla="*/ 272 w 284"/>
                  <a:gd name="T21" fmla="*/ 76 h 380"/>
                  <a:gd name="T22" fmla="*/ 282 w 284"/>
                  <a:gd name="T23" fmla="*/ 104 h 380"/>
                  <a:gd name="T24" fmla="*/ 284 w 284"/>
                  <a:gd name="T25" fmla="*/ 134 h 380"/>
                  <a:gd name="T26" fmla="*/ 282 w 284"/>
                  <a:gd name="T27" fmla="*/ 164 h 380"/>
                  <a:gd name="T28" fmla="*/ 276 w 284"/>
                  <a:gd name="T29" fmla="*/ 174 h 380"/>
                  <a:gd name="T30" fmla="*/ 268 w 284"/>
                  <a:gd name="T31" fmla="*/ 194 h 380"/>
                  <a:gd name="T32" fmla="*/ 272 w 284"/>
                  <a:gd name="T33" fmla="*/ 208 h 380"/>
                  <a:gd name="T34" fmla="*/ 276 w 284"/>
                  <a:gd name="T35" fmla="*/ 230 h 380"/>
                  <a:gd name="T36" fmla="*/ 272 w 284"/>
                  <a:gd name="T37" fmla="*/ 256 h 380"/>
                  <a:gd name="T38" fmla="*/ 264 w 284"/>
                  <a:gd name="T39" fmla="*/ 272 h 380"/>
                  <a:gd name="T40" fmla="*/ 246 w 284"/>
                  <a:gd name="T41" fmla="*/ 332 h 380"/>
                  <a:gd name="T42" fmla="*/ 238 w 284"/>
                  <a:gd name="T43" fmla="*/ 362 h 380"/>
                  <a:gd name="T44" fmla="*/ 234 w 284"/>
                  <a:gd name="T45" fmla="*/ 370 h 380"/>
                  <a:gd name="T46" fmla="*/ 220 w 284"/>
                  <a:gd name="T47" fmla="*/ 378 h 380"/>
                  <a:gd name="T48" fmla="*/ 192 w 284"/>
                  <a:gd name="T49" fmla="*/ 380 h 380"/>
                  <a:gd name="T50" fmla="*/ 172 w 284"/>
                  <a:gd name="T51" fmla="*/ 378 h 380"/>
                  <a:gd name="T52" fmla="*/ 144 w 284"/>
                  <a:gd name="T53" fmla="*/ 370 h 380"/>
                  <a:gd name="T54" fmla="*/ 114 w 284"/>
                  <a:gd name="T55" fmla="*/ 354 h 380"/>
                  <a:gd name="T56" fmla="*/ 84 w 284"/>
                  <a:gd name="T57" fmla="*/ 332 h 380"/>
                  <a:gd name="T58" fmla="*/ 56 w 284"/>
                  <a:gd name="T59" fmla="*/ 302 h 380"/>
                  <a:gd name="T60" fmla="*/ 46 w 284"/>
                  <a:gd name="T61" fmla="*/ 282 h 380"/>
                  <a:gd name="T62" fmla="*/ 30 w 284"/>
                  <a:gd name="T63" fmla="*/ 238 h 380"/>
                  <a:gd name="T64" fmla="*/ 20 w 284"/>
                  <a:gd name="T65" fmla="*/ 180 h 380"/>
                  <a:gd name="T66" fmla="*/ 20 w 284"/>
                  <a:gd name="T67" fmla="*/ 164 h 380"/>
                  <a:gd name="T68" fmla="*/ 10 w 284"/>
                  <a:gd name="T69" fmla="*/ 152 h 380"/>
                  <a:gd name="T70" fmla="*/ 2 w 284"/>
                  <a:gd name="T71" fmla="*/ 128 h 380"/>
                  <a:gd name="T72" fmla="*/ 2 w 284"/>
                  <a:gd name="T73" fmla="*/ 90 h 3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4"/>
                  <a:gd name="T112" fmla="*/ 0 h 380"/>
                  <a:gd name="T113" fmla="*/ 284 w 284"/>
                  <a:gd name="T114" fmla="*/ 380 h 3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4" h="380">
                    <a:moveTo>
                      <a:pt x="10" y="66"/>
                    </a:moveTo>
                    <a:lnTo>
                      <a:pt x="10" y="66"/>
                    </a:lnTo>
                    <a:lnTo>
                      <a:pt x="14" y="58"/>
                    </a:lnTo>
                    <a:lnTo>
                      <a:pt x="20" y="48"/>
                    </a:lnTo>
                    <a:lnTo>
                      <a:pt x="30" y="38"/>
                    </a:lnTo>
                    <a:lnTo>
                      <a:pt x="42" y="26"/>
                    </a:lnTo>
                    <a:lnTo>
                      <a:pt x="60" y="16"/>
                    </a:lnTo>
                    <a:lnTo>
                      <a:pt x="82" y="8"/>
                    </a:lnTo>
                    <a:lnTo>
                      <a:pt x="96" y="4"/>
                    </a:lnTo>
                    <a:lnTo>
                      <a:pt x="110" y="2"/>
                    </a:lnTo>
                    <a:lnTo>
                      <a:pt x="130" y="0"/>
                    </a:lnTo>
                    <a:lnTo>
                      <a:pt x="152" y="0"/>
                    </a:lnTo>
                    <a:lnTo>
                      <a:pt x="174" y="2"/>
                    </a:lnTo>
                    <a:lnTo>
                      <a:pt x="194" y="6"/>
                    </a:lnTo>
                    <a:lnTo>
                      <a:pt x="214" y="12"/>
                    </a:lnTo>
                    <a:lnTo>
                      <a:pt x="232" y="22"/>
                    </a:lnTo>
                    <a:lnTo>
                      <a:pt x="248" y="36"/>
                    </a:lnTo>
                    <a:lnTo>
                      <a:pt x="256" y="44"/>
                    </a:lnTo>
                    <a:lnTo>
                      <a:pt x="262" y="54"/>
                    </a:lnTo>
                    <a:lnTo>
                      <a:pt x="272" y="76"/>
                    </a:lnTo>
                    <a:lnTo>
                      <a:pt x="278" y="90"/>
                    </a:lnTo>
                    <a:lnTo>
                      <a:pt x="282" y="104"/>
                    </a:lnTo>
                    <a:lnTo>
                      <a:pt x="284" y="118"/>
                    </a:lnTo>
                    <a:lnTo>
                      <a:pt x="284" y="134"/>
                    </a:lnTo>
                    <a:lnTo>
                      <a:pt x="284" y="148"/>
                    </a:lnTo>
                    <a:lnTo>
                      <a:pt x="282" y="164"/>
                    </a:lnTo>
                    <a:lnTo>
                      <a:pt x="276" y="174"/>
                    </a:lnTo>
                    <a:lnTo>
                      <a:pt x="268" y="194"/>
                    </a:lnTo>
                    <a:lnTo>
                      <a:pt x="270" y="200"/>
                    </a:lnTo>
                    <a:lnTo>
                      <a:pt x="272" y="208"/>
                    </a:lnTo>
                    <a:lnTo>
                      <a:pt x="276" y="218"/>
                    </a:lnTo>
                    <a:lnTo>
                      <a:pt x="276" y="230"/>
                    </a:lnTo>
                    <a:lnTo>
                      <a:pt x="276" y="242"/>
                    </a:lnTo>
                    <a:lnTo>
                      <a:pt x="272" y="256"/>
                    </a:lnTo>
                    <a:lnTo>
                      <a:pt x="264" y="272"/>
                    </a:lnTo>
                    <a:lnTo>
                      <a:pt x="254" y="302"/>
                    </a:lnTo>
                    <a:lnTo>
                      <a:pt x="246" y="332"/>
                    </a:lnTo>
                    <a:lnTo>
                      <a:pt x="238" y="362"/>
                    </a:lnTo>
                    <a:lnTo>
                      <a:pt x="236" y="366"/>
                    </a:lnTo>
                    <a:lnTo>
                      <a:pt x="234" y="370"/>
                    </a:lnTo>
                    <a:lnTo>
                      <a:pt x="228" y="374"/>
                    </a:lnTo>
                    <a:lnTo>
                      <a:pt x="220" y="378"/>
                    </a:lnTo>
                    <a:lnTo>
                      <a:pt x="208" y="380"/>
                    </a:lnTo>
                    <a:lnTo>
                      <a:pt x="192" y="380"/>
                    </a:lnTo>
                    <a:lnTo>
                      <a:pt x="172" y="378"/>
                    </a:lnTo>
                    <a:lnTo>
                      <a:pt x="160" y="376"/>
                    </a:lnTo>
                    <a:lnTo>
                      <a:pt x="144" y="370"/>
                    </a:lnTo>
                    <a:lnTo>
                      <a:pt x="130" y="364"/>
                    </a:lnTo>
                    <a:lnTo>
                      <a:pt x="114" y="354"/>
                    </a:lnTo>
                    <a:lnTo>
                      <a:pt x="100" y="344"/>
                    </a:lnTo>
                    <a:lnTo>
                      <a:pt x="84" y="332"/>
                    </a:lnTo>
                    <a:lnTo>
                      <a:pt x="70" y="318"/>
                    </a:lnTo>
                    <a:lnTo>
                      <a:pt x="56" y="302"/>
                    </a:lnTo>
                    <a:lnTo>
                      <a:pt x="46" y="282"/>
                    </a:lnTo>
                    <a:lnTo>
                      <a:pt x="36" y="260"/>
                    </a:lnTo>
                    <a:lnTo>
                      <a:pt x="30" y="238"/>
                    </a:lnTo>
                    <a:lnTo>
                      <a:pt x="26" y="216"/>
                    </a:lnTo>
                    <a:lnTo>
                      <a:pt x="20" y="180"/>
                    </a:lnTo>
                    <a:lnTo>
                      <a:pt x="20" y="164"/>
                    </a:lnTo>
                    <a:lnTo>
                      <a:pt x="14" y="160"/>
                    </a:lnTo>
                    <a:lnTo>
                      <a:pt x="10" y="152"/>
                    </a:lnTo>
                    <a:lnTo>
                      <a:pt x="4" y="142"/>
                    </a:lnTo>
                    <a:lnTo>
                      <a:pt x="2" y="128"/>
                    </a:lnTo>
                    <a:lnTo>
                      <a:pt x="0" y="110"/>
                    </a:lnTo>
                    <a:lnTo>
                      <a:pt x="2" y="90"/>
                    </a:lnTo>
                    <a:lnTo>
                      <a:pt x="10" y="6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13" name="Freeform 468"/>
              <p:cNvSpPr>
                <a:spLocks/>
              </p:cNvSpPr>
              <p:nvPr/>
            </p:nvSpPr>
            <p:spPr bwMode="auto">
              <a:xfrm>
                <a:off x="1910" y="3156"/>
                <a:ext cx="232" cy="488"/>
              </a:xfrm>
              <a:custGeom>
                <a:avLst/>
                <a:gdLst>
                  <a:gd name="T0" fmla="*/ 38 w 232"/>
                  <a:gd name="T1" fmla="*/ 0 h 488"/>
                  <a:gd name="T2" fmla="*/ 38 w 232"/>
                  <a:gd name="T3" fmla="*/ 0 h 488"/>
                  <a:gd name="T4" fmla="*/ 38 w 232"/>
                  <a:gd name="T5" fmla="*/ 30 h 488"/>
                  <a:gd name="T6" fmla="*/ 40 w 232"/>
                  <a:gd name="T7" fmla="*/ 62 h 488"/>
                  <a:gd name="T8" fmla="*/ 40 w 232"/>
                  <a:gd name="T9" fmla="*/ 102 h 488"/>
                  <a:gd name="T10" fmla="*/ 36 w 232"/>
                  <a:gd name="T11" fmla="*/ 148 h 488"/>
                  <a:gd name="T12" fmla="*/ 32 w 232"/>
                  <a:gd name="T13" fmla="*/ 194 h 488"/>
                  <a:gd name="T14" fmla="*/ 24 w 232"/>
                  <a:gd name="T15" fmla="*/ 240 h 488"/>
                  <a:gd name="T16" fmla="*/ 18 w 232"/>
                  <a:gd name="T17" fmla="*/ 260 h 488"/>
                  <a:gd name="T18" fmla="*/ 10 w 232"/>
                  <a:gd name="T19" fmla="*/ 280 h 488"/>
                  <a:gd name="T20" fmla="*/ 10 w 232"/>
                  <a:gd name="T21" fmla="*/ 280 h 488"/>
                  <a:gd name="T22" fmla="*/ 12 w 232"/>
                  <a:gd name="T23" fmla="*/ 288 h 488"/>
                  <a:gd name="T24" fmla="*/ 12 w 232"/>
                  <a:gd name="T25" fmla="*/ 306 h 488"/>
                  <a:gd name="T26" fmla="*/ 12 w 232"/>
                  <a:gd name="T27" fmla="*/ 316 h 488"/>
                  <a:gd name="T28" fmla="*/ 10 w 232"/>
                  <a:gd name="T29" fmla="*/ 328 h 488"/>
                  <a:gd name="T30" fmla="*/ 6 w 232"/>
                  <a:gd name="T31" fmla="*/ 336 h 488"/>
                  <a:gd name="T32" fmla="*/ 0 w 232"/>
                  <a:gd name="T33" fmla="*/ 344 h 488"/>
                  <a:gd name="T34" fmla="*/ 0 w 232"/>
                  <a:gd name="T35" fmla="*/ 344 h 488"/>
                  <a:gd name="T36" fmla="*/ 8 w 232"/>
                  <a:gd name="T37" fmla="*/ 358 h 488"/>
                  <a:gd name="T38" fmla="*/ 30 w 232"/>
                  <a:gd name="T39" fmla="*/ 390 h 488"/>
                  <a:gd name="T40" fmla="*/ 44 w 232"/>
                  <a:gd name="T41" fmla="*/ 410 h 488"/>
                  <a:gd name="T42" fmla="*/ 60 w 232"/>
                  <a:gd name="T43" fmla="*/ 430 h 488"/>
                  <a:gd name="T44" fmla="*/ 76 w 232"/>
                  <a:gd name="T45" fmla="*/ 448 h 488"/>
                  <a:gd name="T46" fmla="*/ 94 w 232"/>
                  <a:gd name="T47" fmla="*/ 466 h 488"/>
                  <a:gd name="T48" fmla="*/ 112 w 232"/>
                  <a:gd name="T49" fmla="*/ 478 h 488"/>
                  <a:gd name="T50" fmla="*/ 122 w 232"/>
                  <a:gd name="T51" fmla="*/ 484 h 488"/>
                  <a:gd name="T52" fmla="*/ 130 w 232"/>
                  <a:gd name="T53" fmla="*/ 486 h 488"/>
                  <a:gd name="T54" fmla="*/ 138 w 232"/>
                  <a:gd name="T55" fmla="*/ 488 h 488"/>
                  <a:gd name="T56" fmla="*/ 146 w 232"/>
                  <a:gd name="T57" fmla="*/ 488 h 488"/>
                  <a:gd name="T58" fmla="*/ 154 w 232"/>
                  <a:gd name="T59" fmla="*/ 486 h 488"/>
                  <a:gd name="T60" fmla="*/ 162 w 232"/>
                  <a:gd name="T61" fmla="*/ 480 h 488"/>
                  <a:gd name="T62" fmla="*/ 168 w 232"/>
                  <a:gd name="T63" fmla="*/ 474 h 488"/>
                  <a:gd name="T64" fmla="*/ 176 w 232"/>
                  <a:gd name="T65" fmla="*/ 464 h 488"/>
                  <a:gd name="T66" fmla="*/ 180 w 232"/>
                  <a:gd name="T67" fmla="*/ 452 h 488"/>
                  <a:gd name="T68" fmla="*/ 186 w 232"/>
                  <a:gd name="T69" fmla="*/ 438 h 488"/>
                  <a:gd name="T70" fmla="*/ 190 w 232"/>
                  <a:gd name="T71" fmla="*/ 420 h 488"/>
                  <a:gd name="T72" fmla="*/ 194 w 232"/>
                  <a:gd name="T73" fmla="*/ 398 h 488"/>
                  <a:gd name="T74" fmla="*/ 196 w 232"/>
                  <a:gd name="T75" fmla="*/ 374 h 488"/>
                  <a:gd name="T76" fmla="*/ 198 w 232"/>
                  <a:gd name="T77" fmla="*/ 346 h 488"/>
                  <a:gd name="T78" fmla="*/ 198 w 232"/>
                  <a:gd name="T79" fmla="*/ 346 h 488"/>
                  <a:gd name="T80" fmla="*/ 198 w 232"/>
                  <a:gd name="T81" fmla="*/ 342 h 488"/>
                  <a:gd name="T82" fmla="*/ 200 w 232"/>
                  <a:gd name="T83" fmla="*/ 320 h 488"/>
                  <a:gd name="T84" fmla="*/ 200 w 232"/>
                  <a:gd name="T85" fmla="*/ 320 h 488"/>
                  <a:gd name="T86" fmla="*/ 204 w 232"/>
                  <a:gd name="T87" fmla="*/ 270 h 488"/>
                  <a:gd name="T88" fmla="*/ 206 w 232"/>
                  <a:gd name="T89" fmla="*/ 242 h 488"/>
                  <a:gd name="T90" fmla="*/ 208 w 232"/>
                  <a:gd name="T91" fmla="*/ 216 h 488"/>
                  <a:gd name="T92" fmla="*/ 208 w 232"/>
                  <a:gd name="T93" fmla="*/ 216 h 488"/>
                  <a:gd name="T94" fmla="*/ 208 w 232"/>
                  <a:gd name="T95" fmla="*/ 206 h 488"/>
                  <a:gd name="T96" fmla="*/ 210 w 232"/>
                  <a:gd name="T97" fmla="*/ 196 h 488"/>
                  <a:gd name="T98" fmla="*/ 218 w 232"/>
                  <a:gd name="T99" fmla="*/ 178 h 488"/>
                  <a:gd name="T100" fmla="*/ 228 w 232"/>
                  <a:gd name="T101" fmla="*/ 164 h 488"/>
                  <a:gd name="T102" fmla="*/ 232 w 232"/>
                  <a:gd name="T103" fmla="*/ 160 h 488"/>
                  <a:gd name="T104" fmla="*/ 38 w 232"/>
                  <a:gd name="T105" fmla="*/ 0 h 48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2"/>
                  <a:gd name="T160" fmla="*/ 0 h 488"/>
                  <a:gd name="T161" fmla="*/ 232 w 232"/>
                  <a:gd name="T162" fmla="*/ 488 h 488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2" h="488">
                    <a:moveTo>
                      <a:pt x="38" y="0"/>
                    </a:moveTo>
                    <a:lnTo>
                      <a:pt x="38" y="0"/>
                    </a:lnTo>
                    <a:lnTo>
                      <a:pt x="38" y="30"/>
                    </a:lnTo>
                    <a:lnTo>
                      <a:pt x="40" y="62"/>
                    </a:lnTo>
                    <a:lnTo>
                      <a:pt x="40" y="102"/>
                    </a:lnTo>
                    <a:lnTo>
                      <a:pt x="36" y="148"/>
                    </a:lnTo>
                    <a:lnTo>
                      <a:pt x="32" y="194"/>
                    </a:lnTo>
                    <a:lnTo>
                      <a:pt x="24" y="240"/>
                    </a:lnTo>
                    <a:lnTo>
                      <a:pt x="18" y="260"/>
                    </a:lnTo>
                    <a:lnTo>
                      <a:pt x="10" y="280"/>
                    </a:lnTo>
                    <a:lnTo>
                      <a:pt x="12" y="288"/>
                    </a:lnTo>
                    <a:lnTo>
                      <a:pt x="12" y="306"/>
                    </a:lnTo>
                    <a:lnTo>
                      <a:pt x="12" y="316"/>
                    </a:lnTo>
                    <a:lnTo>
                      <a:pt x="10" y="328"/>
                    </a:lnTo>
                    <a:lnTo>
                      <a:pt x="6" y="336"/>
                    </a:lnTo>
                    <a:lnTo>
                      <a:pt x="0" y="344"/>
                    </a:lnTo>
                    <a:lnTo>
                      <a:pt x="8" y="358"/>
                    </a:lnTo>
                    <a:lnTo>
                      <a:pt x="30" y="390"/>
                    </a:lnTo>
                    <a:lnTo>
                      <a:pt x="44" y="410"/>
                    </a:lnTo>
                    <a:lnTo>
                      <a:pt x="60" y="430"/>
                    </a:lnTo>
                    <a:lnTo>
                      <a:pt x="76" y="448"/>
                    </a:lnTo>
                    <a:lnTo>
                      <a:pt x="94" y="466"/>
                    </a:lnTo>
                    <a:lnTo>
                      <a:pt x="112" y="478"/>
                    </a:lnTo>
                    <a:lnTo>
                      <a:pt x="122" y="484"/>
                    </a:lnTo>
                    <a:lnTo>
                      <a:pt x="130" y="486"/>
                    </a:lnTo>
                    <a:lnTo>
                      <a:pt x="138" y="488"/>
                    </a:lnTo>
                    <a:lnTo>
                      <a:pt x="146" y="488"/>
                    </a:lnTo>
                    <a:lnTo>
                      <a:pt x="154" y="486"/>
                    </a:lnTo>
                    <a:lnTo>
                      <a:pt x="162" y="480"/>
                    </a:lnTo>
                    <a:lnTo>
                      <a:pt x="168" y="474"/>
                    </a:lnTo>
                    <a:lnTo>
                      <a:pt x="176" y="464"/>
                    </a:lnTo>
                    <a:lnTo>
                      <a:pt x="180" y="452"/>
                    </a:lnTo>
                    <a:lnTo>
                      <a:pt x="186" y="438"/>
                    </a:lnTo>
                    <a:lnTo>
                      <a:pt x="190" y="420"/>
                    </a:lnTo>
                    <a:lnTo>
                      <a:pt x="194" y="398"/>
                    </a:lnTo>
                    <a:lnTo>
                      <a:pt x="196" y="374"/>
                    </a:lnTo>
                    <a:lnTo>
                      <a:pt x="198" y="346"/>
                    </a:lnTo>
                    <a:lnTo>
                      <a:pt x="198" y="342"/>
                    </a:lnTo>
                    <a:lnTo>
                      <a:pt x="200" y="320"/>
                    </a:lnTo>
                    <a:lnTo>
                      <a:pt x="204" y="270"/>
                    </a:lnTo>
                    <a:lnTo>
                      <a:pt x="206" y="242"/>
                    </a:lnTo>
                    <a:lnTo>
                      <a:pt x="208" y="216"/>
                    </a:lnTo>
                    <a:lnTo>
                      <a:pt x="208" y="206"/>
                    </a:lnTo>
                    <a:lnTo>
                      <a:pt x="210" y="196"/>
                    </a:lnTo>
                    <a:lnTo>
                      <a:pt x="218" y="178"/>
                    </a:lnTo>
                    <a:lnTo>
                      <a:pt x="228" y="164"/>
                    </a:lnTo>
                    <a:lnTo>
                      <a:pt x="232" y="16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14" name="Freeform 469"/>
              <p:cNvSpPr>
                <a:spLocks/>
              </p:cNvSpPr>
              <p:nvPr/>
            </p:nvSpPr>
            <p:spPr bwMode="auto">
              <a:xfrm>
                <a:off x="1862" y="3368"/>
                <a:ext cx="312" cy="526"/>
              </a:xfrm>
              <a:custGeom>
                <a:avLst/>
                <a:gdLst>
                  <a:gd name="T0" fmla="*/ 184 w 312"/>
                  <a:gd name="T1" fmla="*/ 106 h 526"/>
                  <a:gd name="T2" fmla="*/ 184 w 312"/>
                  <a:gd name="T3" fmla="*/ 106 h 526"/>
                  <a:gd name="T4" fmla="*/ 162 w 312"/>
                  <a:gd name="T5" fmla="*/ 94 h 526"/>
                  <a:gd name="T6" fmla="*/ 140 w 312"/>
                  <a:gd name="T7" fmla="*/ 78 h 526"/>
                  <a:gd name="T8" fmla="*/ 120 w 312"/>
                  <a:gd name="T9" fmla="*/ 60 h 526"/>
                  <a:gd name="T10" fmla="*/ 102 w 312"/>
                  <a:gd name="T11" fmla="*/ 42 h 526"/>
                  <a:gd name="T12" fmla="*/ 76 w 312"/>
                  <a:gd name="T13" fmla="*/ 12 h 526"/>
                  <a:gd name="T14" fmla="*/ 66 w 312"/>
                  <a:gd name="T15" fmla="*/ 0 h 526"/>
                  <a:gd name="T16" fmla="*/ 30 w 312"/>
                  <a:gd name="T17" fmla="*/ 34 h 526"/>
                  <a:gd name="T18" fmla="*/ 0 w 312"/>
                  <a:gd name="T19" fmla="*/ 64 h 526"/>
                  <a:gd name="T20" fmla="*/ 0 w 312"/>
                  <a:gd name="T21" fmla="*/ 64 h 526"/>
                  <a:gd name="T22" fmla="*/ 16 w 312"/>
                  <a:gd name="T23" fmla="*/ 84 h 526"/>
                  <a:gd name="T24" fmla="*/ 32 w 312"/>
                  <a:gd name="T25" fmla="*/ 108 h 526"/>
                  <a:gd name="T26" fmla="*/ 50 w 312"/>
                  <a:gd name="T27" fmla="*/ 138 h 526"/>
                  <a:gd name="T28" fmla="*/ 68 w 312"/>
                  <a:gd name="T29" fmla="*/ 172 h 526"/>
                  <a:gd name="T30" fmla="*/ 106 w 312"/>
                  <a:gd name="T31" fmla="*/ 248 h 526"/>
                  <a:gd name="T32" fmla="*/ 142 w 312"/>
                  <a:gd name="T33" fmla="*/ 326 h 526"/>
                  <a:gd name="T34" fmla="*/ 174 w 312"/>
                  <a:gd name="T35" fmla="*/ 402 h 526"/>
                  <a:gd name="T36" fmla="*/ 200 w 312"/>
                  <a:gd name="T37" fmla="*/ 466 h 526"/>
                  <a:gd name="T38" fmla="*/ 224 w 312"/>
                  <a:gd name="T39" fmla="*/ 526 h 526"/>
                  <a:gd name="T40" fmla="*/ 224 w 312"/>
                  <a:gd name="T41" fmla="*/ 526 h 526"/>
                  <a:gd name="T42" fmla="*/ 234 w 312"/>
                  <a:gd name="T43" fmla="*/ 500 h 526"/>
                  <a:gd name="T44" fmla="*/ 242 w 312"/>
                  <a:gd name="T45" fmla="*/ 470 h 526"/>
                  <a:gd name="T46" fmla="*/ 260 w 312"/>
                  <a:gd name="T47" fmla="*/ 406 h 526"/>
                  <a:gd name="T48" fmla="*/ 274 w 312"/>
                  <a:gd name="T49" fmla="*/ 336 h 526"/>
                  <a:gd name="T50" fmla="*/ 288 w 312"/>
                  <a:gd name="T51" fmla="*/ 270 h 526"/>
                  <a:gd name="T52" fmla="*/ 306 w 312"/>
                  <a:gd name="T53" fmla="*/ 160 h 526"/>
                  <a:gd name="T54" fmla="*/ 312 w 312"/>
                  <a:gd name="T55" fmla="*/ 116 h 526"/>
                  <a:gd name="T56" fmla="*/ 296 w 312"/>
                  <a:gd name="T57" fmla="*/ 98 h 526"/>
                  <a:gd name="T58" fmla="*/ 264 w 312"/>
                  <a:gd name="T59" fmla="*/ 54 h 526"/>
                  <a:gd name="T60" fmla="*/ 264 w 312"/>
                  <a:gd name="T61" fmla="*/ 54 h 526"/>
                  <a:gd name="T62" fmla="*/ 252 w 312"/>
                  <a:gd name="T63" fmla="*/ 74 h 526"/>
                  <a:gd name="T64" fmla="*/ 240 w 312"/>
                  <a:gd name="T65" fmla="*/ 88 h 526"/>
                  <a:gd name="T66" fmla="*/ 230 w 312"/>
                  <a:gd name="T67" fmla="*/ 100 h 526"/>
                  <a:gd name="T68" fmla="*/ 220 w 312"/>
                  <a:gd name="T69" fmla="*/ 106 h 526"/>
                  <a:gd name="T70" fmla="*/ 200 w 312"/>
                  <a:gd name="T71" fmla="*/ 248 h 526"/>
                  <a:gd name="T72" fmla="*/ 184 w 312"/>
                  <a:gd name="T73" fmla="*/ 106 h 52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12"/>
                  <a:gd name="T112" fmla="*/ 0 h 526"/>
                  <a:gd name="T113" fmla="*/ 312 w 312"/>
                  <a:gd name="T114" fmla="*/ 526 h 52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12" h="526">
                    <a:moveTo>
                      <a:pt x="184" y="106"/>
                    </a:moveTo>
                    <a:lnTo>
                      <a:pt x="184" y="106"/>
                    </a:lnTo>
                    <a:lnTo>
                      <a:pt x="162" y="94"/>
                    </a:lnTo>
                    <a:lnTo>
                      <a:pt x="140" y="78"/>
                    </a:lnTo>
                    <a:lnTo>
                      <a:pt x="120" y="60"/>
                    </a:lnTo>
                    <a:lnTo>
                      <a:pt x="102" y="42"/>
                    </a:lnTo>
                    <a:lnTo>
                      <a:pt x="76" y="12"/>
                    </a:lnTo>
                    <a:lnTo>
                      <a:pt x="66" y="0"/>
                    </a:lnTo>
                    <a:lnTo>
                      <a:pt x="30" y="34"/>
                    </a:lnTo>
                    <a:lnTo>
                      <a:pt x="0" y="64"/>
                    </a:lnTo>
                    <a:lnTo>
                      <a:pt x="16" y="84"/>
                    </a:lnTo>
                    <a:lnTo>
                      <a:pt x="32" y="108"/>
                    </a:lnTo>
                    <a:lnTo>
                      <a:pt x="50" y="138"/>
                    </a:lnTo>
                    <a:lnTo>
                      <a:pt x="68" y="172"/>
                    </a:lnTo>
                    <a:lnTo>
                      <a:pt x="106" y="248"/>
                    </a:lnTo>
                    <a:lnTo>
                      <a:pt x="142" y="326"/>
                    </a:lnTo>
                    <a:lnTo>
                      <a:pt x="174" y="402"/>
                    </a:lnTo>
                    <a:lnTo>
                      <a:pt x="200" y="466"/>
                    </a:lnTo>
                    <a:lnTo>
                      <a:pt x="224" y="526"/>
                    </a:lnTo>
                    <a:lnTo>
                      <a:pt x="234" y="500"/>
                    </a:lnTo>
                    <a:lnTo>
                      <a:pt x="242" y="470"/>
                    </a:lnTo>
                    <a:lnTo>
                      <a:pt x="260" y="406"/>
                    </a:lnTo>
                    <a:lnTo>
                      <a:pt x="274" y="336"/>
                    </a:lnTo>
                    <a:lnTo>
                      <a:pt x="288" y="270"/>
                    </a:lnTo>
                    <a:lnTo>
                      <a:pt x="306" y="160"/>
                    </a:lnTo>
                    <a:lnTo>
                      <a:pt x="312" y="116"/>
                    </a:lnTo>
                    <a:lnTo>
                      <a:pt x="296" y="98"/>
                    </a:lnTo>
                    <a:lnTo>
                      <a:pt x="264" y="54"/>
                    </a:lnTo>
                    <a:lnTo>
                      <a:pt x="252" y="74"/>
                    </a:lnTo>
                    <a:lnTo>
                      <a:pt x="240" y="88"/>
                    </a:lnTo>
                    <a:lnTo>
                      <a:pt x="230" y="100"/>
                    </a:lnTo>
                    <a:lnTo>
                      <a:pt x="220" y="106"/>
                    </a:lnTo>
                    <a:lnTo>
                      <a:pt x="200" y="248"/>
                    </a:lnTo>
                    <a:lnTo>
                      <a:pt x="184" y="106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15" name="Freeform 470"/>
              <p:cNvSpPr>
                <a:spLocks/>
              </p:cNvSpPr>
              <p:nvPr/>
            </p:nvSpPr>
            <p:spPr bwMode="auto">
              <a:xfrm>
                <a:off x="1932" y="3024"/>
                <a:ext cx="282" cy="232"/>
              </a:xfrm>
              <a:custGeom>
                <a:avLst/>
                <a:gdLst>
                  <a:gd name="T0" fmla="*/ 16 w 282"/>
                  <a:gd name="T1" fmla="*/ 232 h 232"/>
                  <a:gd name="T2" fmla="*/ 10 w 282"/>
                  <a:gd name="T3" fmla="*/ 174 h 232"/>
                  <a:gd name="T4" fmla="*/ 2 w 282"/>
                  <a:gd name="T5" fmla="*/ 132 h 232"/>
                  <a:gd name="T6" fmla="*/ 0 w 282"/>
                  <a:gd name="T7" fmla="*/ 110 h 232"/>
                  <a:gd name="T8" fmla="*/ 4 w 282"/>
                  <a:gd name="T9" fmla="*/ 90 h 232"/>
                  <a:gd name="T10" fmla="*/ 24 w 282"/>
                  <a:gd name="T11" fmla="*/ 52 h 232"/>
                  <a:gd name="T12" fmla="*/ 54 w 282"/>
                  <a:gd name="T13" fmla="*/ 22 h 232"/>
                  <a:gd name="T14" fmla="*/ 92 w 282"/>
                  <a:gd name="T15" fmla="*/ 4 h 232"/>
                  <a:gd name="T16" fmla="*/ 114 w 282"/>
                  <a:gd name="T17" fmla="*/ 0 h 232"/>
                  <a:gd name="T18" fmla="*/ 164 w 282"/>
                  <a:gd name="T19" fmla="*/ 0 h 232"/>
                  <a:gd name="T20" fmla="*/ 212 w 282"/>
                  <a:gd name="T21" fmla="*/ 6 h 232"/>
                  <a:gd name="T22" fmla="*/ 244 w 282"/>
                  <a:gd name="T23" fmla="*/ 18 h 232"/>
                  <a:gd name="T24" fmla="*/ 270 w 282"/>
                  <a:gd name="T25" fmla="*/ 36 h 232"/>
                  <a:gd name="T26" fmla="*/ 276 w 282"/>
                  <a:gd name="T27" fmla="*/ 62 h 232"/>
                  <a:gd name="T28" fmla="*/ 270 w 282"/>
                  <a:gd name="T29" fmla="*/ 62 h 232"/>
                  <a:gd name="T30" fmla="*/ 260 w 282"/>
                  <a:gd name="T31" fmla="*/ 66 h 232"/>
                  <a:gd name="T32" fmla="*/ 252 w 282"/>
                  <a:gd name="T33" fmla="*/ 60 h 232"/>
                  <a:gd name="T34" fmla="*/ 226 w 282"/>
                  <a:gd name="T35" fmla="*/ 50 h 232"/>
                  <a:gd name="T36" fmla="*/ 182 w 282"/>
                  <a:gd name="T37" fmla="*/ 40 h 232"/>
                  <a:gd name="T38" fmla="*/ 120 w 282"/>
                  <a:gd name="T39" fmla="*/ 40 h 232"/>
                  <a:gd name="T40" fmla="*/ 108 w 282"/>
                  <a:gd name="T41" fmla="*/ 42 h 232"/>
                  <a:gd name="T42" fmla="*/ 92 w 282"/>
                  <a:gd name="T43" fmla="*/ 50 h 232"/>
                  <a:gd name="T44" fmla="*/ 84 w 282"/>
                  <a:gd name="T45" fmla="*/ 62 h 232"/>
                  <a:gd name="T46" fmla="*/ 84 w 282"/>
                  <a:gd name="T47" fmla="*/ 84 h 232"/>
                  <a:gd name="T48" fmla="*/ 92 w 282"/>
                  <a:gd name="T49" fmla="*/ 110 h 232"/>
                  <a:gd name="T50" fmla="*/ 98 w 282"/>
                  <a:gd name="T51" fmla="*/ 122 h 232"/>
                  <a:gd name="T52" fmla="*/ 88 w 282"/>
                  <a:gd name="T53" fmla="*/ 144 h 232"/>
                  <a:gd name="T54" fmla="*/ 84 w 282"/>
                  <a:gd name="T55" fmla="*/ 172 h 232"/>
                  <a:gd name="T56" fmla="*/ 88 w 282"/>
                  <a:gd name="T57" fmla="*/ 208 h 232"/>
                  <a:gd name="T58" fmla="*/ 62 w 282"/>
                  <a:gd name="T59" fmla="*/ 202 h 232"/>
                  <a:gd name="T60" fmla="*/ 50 w 282"/>
                  <a:gd name="T61" fmla="*/ 194 h 232"/>
                  <a:gd name="T62" fmla="*/ 40 w 282"/>
                  <a:gd name="T63" fmla="*/ 190 h 232"/>
                  <a:gd name="T64" fmla="*/ 34 w 282"/>
                  <a:gd name="T65" fmla="*/ 196 h 232"/>
                  <a:gd name="T66" fmla="*/ 16 w 282"/>
                  <a:gd name="T67" fmla="*/ 232 h 2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2"/>
                  <a:gd name="T103" fmla="*/ 0 h 232"/>
                  <a:gd name="T104" fmla="*/ 282 w 282"/>
                  <a:gd name="T105" fmla="*/ 232 h 23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2" h="232">
                    <a:moveTo>
                      <a:pt x="16" y="232"/>
                    </a:moveTo>
                    <a:lnTo>
                      <a:pt x="16" y="232"/>
                    </a:lnTo>
                    <a:lnTo>
                      <a:pt x="14" y="206"/>
                    </a:lnTo>
                    <a:lnTo>
                      <a:pt x="10" y="174"/>
                    </a:lnTo>
                    <a:lnTo>
                      <a:pt x="2" y="132"/>
                    </a:lnTo>
                    <a:lnTo>
                      <a:pt x="0" y="120"/>
                    </a:lnTo>
                    <a:lnTo>
                      <a:pt x="0" y="110"/>
                    </a:lnTo>
                    <a:lnTo>
                      <a:pt x="2" y="100"/>
                    </a:lnTo>
                    <a:lnTo>
                      <a:pt x="4" y="90"/>
                    </a:lnTo>
                    <a:lnTo>
                      <a:pt x="12" y="70"/>
                    </a:lnTo>
                    <a:lnTo>
                      <a:pt x="24" y="52"/>
                    </a:lnTo>
                    <a:lnTo>
                      <a:pt x="38" y="36"/>
                    </a:lnTo>
                    <a:lnTo>
                      <a:pt x="54" y="22"/>
                    </a:lnTo>
                    <a:lnTo>
                      <a:pt x="72" y="12"/>
                    </a:lnTo>
                    <a:lnTo>
                      <a:pt x="92" y="4"/>
                    </a:lnTo>
                    <a:lnTo>
                      <a:pt x="114" y="0"/>
                    </a:lnTo>
                    <a:lnTo>
                      <a:pt x="136" y="0"/>
                    </a:lnTo>
                    <a:lnTo>
                      <a:pt x="164" y="0"/>
                    </a:lnTo>
                    <a:lnTo>
                      <a:pt x="196" y="4"/>
                    </a:lnTo>
                    <a:lnTo>
                      <a:pt x="212" y="6"/>
                    </a:lnTo>
                    <a:lnTo>
                      <a:pt x="228" y="12"/>
                    </a:lnTo>
                    <a:lnTo>
                      <a:pt x="244" y="18"/>
                    </a:lnTo>
                    <a:lnTo>
                      <a:pt x="258" y="26"/>
                    </a:lnTo>
                    <a:lnTo>
                      <a:pt x="270" y="36"/>
                    </a:lnTo>
                    <a:lnTo>
                      <a:pt x="282" y="50"/>
                    </a:lnTo>
                    <a:lnTo>
                      <a:pt x="276" y="62"/>
                    </a:lnTo>
                    <a:lnTo>
                      <a:pt x="270" y="62"/>
                    </a:lnTo>
                    <a:lnTo>
                      <a:pt x="264" y="62"/>
                    </a:lnTo>
                    <a:lnTo>
                      <a:pt x="260" y="66"/>
                    </a:lnTo>
                    <a:lnTo>
                      <a:pt x="252" y="60"/>
                    </a:lnTo>
                    <a:lnTo>
                      <a:pt x="242" y="56"/>
                    </a:lnTo>
                    <a:lnTo>
                      <a:pt x="226" y="50"/>
                    </a:lnTo>
                    <a:lnTo>
                      <a:pt x="206" y="44"/>
                    </a:lnTo>
                    <a:lnTo>
                      <a:pt x="182" y="40"/>
                    </a:lnTo>
                    <a:lnTo>
                      <a:pt x="154" y="40"/>
                    </a:lnTo>
                    <a:lnTo>
                      <a:pt x="120" y="40"/>
                    </a:lnTo>
                    <a:lnTo>
                      <a:pt x="108" y="42"/>
                    </a:lnTo>
                    <a:lnTo>
                      <a:pt x="100" y="46"/>
                    </a:lnTo>
                    <a:lnTo>
                      <a:pt x="92" y="50"/>
                    </a:lnTo>
                    <a:lnTo>
                      <a:pt x="88" y="56"/>
                    </a:lnTo>
                    <a:lnTo>
                      <a:pt x="84" y="62"/>
                    </a:lnTo>
                    <a:lnTo>
                      <a:pt x="82" y="68"/>
                    </a:lnTo>
                    <a:lnTo>
                      <a:pt x="84" y="84"/>
                    </a:lnTo>
                    <a:lnTo>
                      <a:pt x="86" y="98"/>
                    </a:lnTo>
                    <a:lnTo>
                      <a:pt x="92" y="110"/>
                    </a:lnTo>
                    <a:lnTo>
                      <a:pt x="98" y="122"/>
                    </a:lnTo>
                    <a:lnTo>
                      <a:pt x="94" y="128"/>
                    </a:lnTo>
                    <a:lnTo>
                      <a:pt x="88" y="144"/>
                    </a:lnTo>
                    <a:lnTo>
                      <a:pt x="84" y="156"/>
                    </a:lnTo>
                    <a:lnTo>
                      <a:pt x="84" y="172"/>
                    </a:lnTo>
                    <a:lnTo>
                      <a:pt x="84" y="188"/>
                    </a:lnTo>
                    <a:lnTo>
                      <a:pt x="88" y="208"/>
                    </a:lnTo>
                    <a:lnTo>
                      <a:pt x="62" y="202"/>
                    </a:lnTo>
                    <a:lnTo>
                      <a:pt x="58" y="198"/>
                    </a:lnTo>
                    <a:lnTo>
                      <a:pt x="50" y="194"/>
                    </a:lnTo>
                    <a:lnTo>
                      <a:pt x="46" y="192"/>
                    </a:lnTo>
                    <a:lnTo>
                      <a:pt x="40" y="190"/>
                    </a:lnTo>
                    <a:lnTo>
                      <a:pt x="36" y="192"/>
                    </a:lnTo>
                    <a:lnTo>
                      <a:pt x="34" y="196"/>
                    </a:lnTo>
                    <a:lnTo>
                      <a:pt x="16" y="232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16" name="Freeform 471"/>
              <p:cNvSpPr>
                <a:spLocks/>
              </p:cNvSpPr>
              <p:nvPr/>
            </p:nvSpPr>
            <p:spPr bwMode="auto">
              <a:xfrm>
                <a:off x="1932" y="3024"/>
                <a:ext cx="282" cy="232"/>
              </a:xfrm>
              <a:custGeom>
                <a:avLst/>
                <a:gdLst>
                  <a:gd name="T0" fmla="*/ 16 w 282"/>
                  <a:gd name="T1" fmla="*/ 232 h 232"/>
                  <a:gd name="T2" fmla="*/ 10 w 282"/>
                  <a:gd name="T3" fmla="*/ 174 h 232"/>
                  <a:gd name="T4" fmla="*/ 2 w 282"/>
                  <a:gd name="T5" fmla="*/ 132 h 232"/>
                  <a:gd name="T6" fmla="*/ 0 w 282"/>
                  <a:gd name="T7" fmla="*/ 110 h 232"/>
                  <a:gd name="T8" fmla="*/ 4 w 282"/>
                  <a:gd name="T9" fmla="*/ 90 h 232"/>
                  <a:gd name="T10" fmla="*/ 24 w 282"/>
                  <a:gd name="T11" fmla="*/ 52 h 232"/>
                  <a:gd name="T12" fmla="*/ 54 w 282"/>
                  <a:gd name="T13" fmla="*/ 22 h 232"/>
                  <a:gd name="T14" fmla="*/ 92 w 282"/>
                  <a:gd name="T15" fmla="*/ 4 h 232"/>
                  <a:gd name="T16" fmla="*/ 114 w 282"/>
                  <a:gd name="T17" fmla="*/ 0 h 232"/>
                  <a:gd name="T18" fmla="*/ 164 w 282"/>
                  <a:gd name="T19" fmla="*/ 0 h 232"/>
                  <a:gd name="T20" fmla="*/ 212 w 282"/>
                  <a:gd name="T21" fmla="*/ 6 h 232"/>
                  <a:gd name="T22" fmla="*/ 244 w 282"/>
                  <a:gd name="T23" fmla="*/ 18 h 232"/>
                  <a:gd name="T24" fmla="*/ 270 w 282"/>
                  <a:gd name="T25" fmla="*/ 36 h 232"/>
                  <a:gd name="T26" fmla="*/ 276 w 282"/>
                  <a:gd name="T27" fmla="*/ 62 h 232"/>
                  <a:gd name="T28" fmla="*/ 270 w 282"/>
                  <a:gd name="T29" fmla="*/ 62 h 232"/>
                  <a:gd name="T30" fmla="*/ 260 w 282"/>
                  <a:gd name="T31" fmla="*/ 66 h 232"/>
                  <a:gd name="T32" fmla="*/ 252 w 282"/>
                  <a:gd name="T33" fmla="*/ 60 h 232"/>
                  <a:gd name="T34" fmla="*/ 226 w 282"/>
                  <a:gd name="T35" fmla="*/ 50 h 232"/>
                  <a:gd name="T36" fmla="*/ 182 w 282"/>
                  <a:gd name="T37" fmla="*/ 40 h 232"/>
                  <a:gd name="T38" fmla="*/ 120 w 282"/>
                  <a:gd name="T39" fmla="*/ 40 h 232"/>
                  <a:gd name="T40" fmla="*/ 108 w 282"/>
                  <a:gd name="T41" fmla="*/ 42 h 232"/>
                  <a:gd name="T42" fmla="*/ 92 w 282"/>
                  <a:gd name="T43" fmla="*/ 50 h 232"/>
                  <a:gd name="T44" fmla="*/ 84 w 282"/>
                  <a:gd name="T45" fmla="*/ 62 h 232"/>
                  <a:gd name="T46" fmla="*/ 84 w 282"/>
                  <a:gd name="T47" fmla="*/ 84 h 232"/>
                  <a:gd name="T48" fmla="*/ 92 w 282"/>
                  <a:gd name="T49" fmla="*/ 110 h 232"/>
                  <a:gd name="T50" fmla="*/ 98 w 282"/>
                  <a:gd name="T51" fmla="*/ 122 h 232"/>
                  <a:gd name="T52" fmla="*/ 88 w 282"/>
                  <a:gd name="T53" fmla="*/ 144 h 232"/>
                  <a:gd name="T54" fmla="*/ 84 w 282"/>
                  <a:gd name="T55" fmla="*/ 172 h 232"/>
                  <a:gd name="T56" fmla="*/ 88 w 282"/>
                  <a:gd name="T57" fmla="*/ 208 h 232"/>
                  <a:gd name="T58" fmla="*/ 62 w 282"/>
                  <a:gd name="T59" fmla="*/ 202 h 232"/>
                  <a:gd name="T60" fmla="*/ 50 w 282"/>
                  <a:gd name="T61" fmla="*/ 194 h 232"/>
                  <a:gd name="T62" fmla="*/ 40 w 282"/>
                  <a:gd name="T63" fmla="*/ 190 h 232"/>
                  <a:gd name="T64" fmla="*/ 34 w 282"/>
                  <a:gd name="T65" fmla="*/ 196 h 232"/>
                  <a:gd name="T66" fmla="*/ 16 w 282"/>
                  <a:gd name="T67" fmla="*/ 232 h 2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2"/>
                  <a:gd name="T103" fmla="*/ 0 h 232"/>
                  <a:gd name="T104" fmla="*/ 282 w 282"/>
                  <a:gd name="T105" fmla="*/ 232 h 23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2" h="232">
                    <a:moveTo>
                      <a:pt x="16" y="232"/>
                    </a:moveTo>
                    <a:lnTo>
                      <a:pt x="16" y="232"/>
                    </a:lnTo>
                    <a:lnTo>
                      <a:pt x="14" y="206"/>
                    </a:lnTo>
                    <a:lnTo>
                      <a:pt x="10" y="174"/>
                    </a:lnTo>
                    <a:lnTo>
                      <a:pt x="2" y="132"/>
                    </a:lnTo>
                    <a:lnTo>
                      <a:pt x="0" y="120"/>
                    </a:lnTo>
                    <a:lnTo>
                      <a:pt x="0" y="110"/>
                    </a:lnTo>
                    <a:lnTo>
                      <a:pt x="2" y="100"/>
                    </a:lnTo>
                    <a:lnTo>
                      <a:pt x="4" y="90"/>
                    </a:lnTo>
                    <a:lnTo>
                      <a:pt x="12" y="70"/>
                    </a:lnTo>
                    <a:lnTo>
                      <a:pt x="24" y="52"/>
                    </a:lnTo>
                    <a:lnTo>
                      <a:pt x="38" y="36"/>
                    </a:lnTo>
                    <a:lnTo>
                      <a:pt x="54" y="22"/>
                    </a:lnTo>
                    <a:lnTo>
                      <a:pt x="72" y="12"/>
                    </a:lnTo>
                    <a:lnTo>
                      <a:pt x="92" y="4"/>
                    </a:lnTo>
                    <a:lnTo>
                      <a:pt x="114" y="0"/>
                    </a:lnTo>
                    <a:lnTo>
                      <a:pt x="136" y="0"/>
                    </a:lnTo>
                    <a:lnTo>
                      <a:pt x="164" y="0"/>
                    </a:lnTo>
                    <a:lnTo>
                      <a:pt x="196" y="4"/>
                    </a:lnTo>
                    <a:lnTo>
                      <a:pt x="212" y="6"/>
                    </a:lnTo>
                    <a:lnTo>
                      <a:pt x="228" y="12"/>
                    </a:lnTo>
                    <a:lnTo>
                      <a:pt x="244" y="18"/>
                    </a:lnTo>
                    <a:lnTo>
                      <a:pt x="258" y="26"/>
                    </a:lnTo>
                    <a:lnTo>
                      <a:pt x="270" y="36"/>
                    </a:lnTo>
                    <a:lnTo>
                      <a:pt x="282" y="50"/>
                    </a:lnTo>
                    <a:lnTo>
                      <a:pt x="276" y="62"/>
                    </a:lnTo>
                    <a:lnTo>
                      <a:pt x="270" y="62"/>
                    </a:lnTo>
                    <a:lnTo>
                      <a:pt x="264" y="62"/>
                    </a:lnTo>
                    <a:lnTo>
                      <a:pt x="260" y="66"/>
                    </a:lnTo>
                    <a:lnTo>
                      <a:pt x="252" y="60"/>
                    </a:lnTo>
                    <a:lnTo>
                      <a:pt x="242" y="56"/>
                    </a:lnTo>
                    <a:lnTo>
                      <a:pt x="226" y="50"/>
                    </a:lnTo>
                    <a:lnTo>
                      <a:pt x="206" y="44"/>
                    </a:lnTo>
                    <a:lnTo>
                      <a:pt x="182" y="40"/>
                    </a:lnTo>
                    <a:lnTo>
                      <a:pt x="154" y="40"/>
                    </a:lnTo>
                    <a:lnTo>
                      <a:pt x="120" y="40"/>
                    </a:lnTo>
                    <a:lnTo>
                      <a:pt x="108" y="42"/>
                    </a:lnTo>
                    <a:lnTo>
                      <a:pt x="100" y="46"/>
                    </a:lnTo>
                    <a:lnTo>
                      <a:pt x="92" y="50"/>
                    </a:lnTo>
                    <a:lnTo>
                      <a:pt x="88" y="56"/>
                    </a:lnTo>
                    <a:lnTo>
                      <a:pt x="84" y="62"/>
                    </a:lnTo>
                    <a:lnTo>
                      <a:pt x="82" y="68"/>
                    </a:lnTo>
                    <a:lnTo>
                      <a:pt x="84" y="84"/>
                    </a:lnTo>
                    <a:lnTo>
                      <a:pt x="86" y="98"/>
                    </a:lnTo>
                    <a:lnTo>
                      <a:pt x="92" y="110"/>
                    </a:lnTo>
                    <a:lnTo>
                      <a:pt x="98" y="122"/>
                    </a:lnTo>
                    <a:lnTo>
                      <a:pt x="94" y="128"/>
                    </a:lnTo>
                    <a:lnTo>
                      <a:pt x="88" y="144"/>
                    </a:lnTo>
                    <a:lnTo>
                      <a:pt x="84" y="156"/>
                    </a:lnTo>
                    <a:lnTo>
                      <a:pt x="84" y="172"/>
                    </a:lnTo>
                    <a:lnTo>
                      <a:pt x="84" y="188"/>
                    </a:lnTo>
                    <a:lnTo>
                      <a:pt x="88" y="208"/>
                    </a:lnTo>
                    <a:lnTo>
                      <a:pt x="62" y="202"/>
                    </a:lnTo>
                    <a:lnTo>
                      <a:pt x="58" y="198"/>
                    </a:lnTo>
                    <a:lnTo>
                      <a:pt x="50" y="194"/>
                    </a:lnTo>
                    <a:lnTo>
                      <a:pt x="46" y="192"/>
                    </a:lnTo>
                    <a:lnTo>
                      <a:pt x="40" y="190"/>
                    </a:lnTo>
                    <a:lnTo>
                      <a:pt x="36" y="192"/>
                    </a:lnTo>
                    <a:lnTo>
                      <a:pt x="34" y="196"/>
                    </a:lnTo>
                    <a:lnTo>
                      <a:pt x="16" y="23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17" name="Freeform 472"/>
              <p:cNvSpPr>
                <a:spLocks/>
              </p:cNvSpPr>
              <p:nvPr/>
            </p:nvSpPr>
            <p:spPr bwMode="auto">
              <a:xfrm>
                <a:off x="2056" y="3174"/>
                <a:ext cx="98" cy="26"/>
              </a:xfrm>
              <a:custGeom>
                <a:avLst/>
                <a:gdLst>
                  <a:gd name="T0" fmla="*/ 0 w 98"/>
                  <a:gd name="T1" fmla="*/ 26 h 26"/>
                  <a:gd name="T2" fmla="*/ 0 w 98"/>
                  <a:gd name="T3" fmla="*/ 26 h 26"/>
                  <a:gd name="T4" fmla="*/ 16 w 98"/>
                  <a:gd name="T5" fmla="*/ 22 h 26"/>
                  <a:gd name="T6" fmla="*/ 30 w 98"/>
                  <a:gd name="T7" fmla="*/ 18 h 26"/>
                  <a:gd name="T8" fmla="*/ 46 w 98"/>
                  <a:gd name="T9" fmla="*/ 14 h 26"/>
                  <a:gd name="T10" fmla="*/ 46 w 98"/>
                  <a:gd name="T11" fmla="*/ 14 h 26"/>
                  <a:gd name="T12" fmla="*/ 62 w 98"/>
                  <a:gd name="T13" fmla="*/ 16 h 26"/>
                  <a:gd name="T14" fmla="*/ 78 w 98"/>
                  <a:gd name="T15" fmla="*/ 20 h 26"/>
                  <a:gd name="T16" fmla="*/ 96 w 98"/>
                  <a:gd name="T17" fmla="*/ 26 h 26"/>
                  <a:gd name="T18" fmla="*/ 96 w 98"/>
                  <a:gd name="T19" fmla="*/ 26 h 26"/>
                  <a:gd name="T20" fmla="*/ 98 w 98"/>
                  <a:gd name="T21" fmla="*/ 24 h 26"/>
                  <a:gd name="T22" fmla="*/ 98 w 98"/>
                  <a:gd name="T23" fmla="*/ 20 h 26"/>
                  <a:gd name="T24" fmla="*/ 96 w 98"/>
                  <a:gd name="T25" fmla="*/ 14 h 26"/>
                  <a:gd name="T26" fmla="*/ 86 w 98"/>
                  <a:gd name="T27" fmla="*/ 6 h 26"/>
                  <a:gd name="T28" fmla="*/ 86 w 98"/>
                  <a:gd name="T29" fmla="*/ 6 h 26"/>
                  <a:gd name="T30" fmla="*/ 78 w 98"/>
                  <a:gd name="T31" fmla="*/ 4 h 26"/>
                  <a:gd name="T32" fmla="*/ 68 w 98"/>
                  <a:gd name="T33" fmla="*/ 2 h 26"/>
                  <a:gd name="T34" fmla="*/ 56 w 98"/>
                  <a:gd name="T35" fmla="*/ 0 h 26"/>
                  <a:gd name="T36" fmla="*/ 42 w 98"/>
                  <a:gd name="T37" fmla="*/ 2 h 26"/>
                  <a:gd name="T38" fmla="*/ 28 w 98"/>
                  <a:gd name="T39" fmla="*/ 4 h 26"/>
                  <a:gd name="T40" fmla="*/ 16 w 98"/>
                  <a:gd name="T41" fmla="*/ 8 h 26"/>
                  <a:gd name="T42" fmla="*/ 6 w 98"/>
                  <a:gd name="T43" fmla="*/ 16 h 26"/>
                  <a:gd name="T44" fmla="*/ 2 w 98"/>
                  <a:gd name="T45" fmla="*/ 20 h 26"/>
                  <a:gd name="T46" fmla="*/ 0 w 98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8"/>
                  <a:gd name="T73" fmla="*/ 0 h 26"/>
                  <a:gd name="T74" fmla="*/ 98 w 98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8" h="26">
                    <a:moveTo>
                      <a:pt x="0" y="26"/>
                    </a:moveTo>
                    <a:lnTo>
                      <a:pt x="0" y="26"/>
                    </a:lnTo>
                    <a:lnTo>
                      <a:pt x="16" y="22"/>
                    </a:lnTo>
                    <a:lnTo>
                      <a:pt x="30" y="18"/>
                    </a:lnTo>
                    <a:lnTo>
                      <a:pt x="46" y="14"/>
                    </a:lnTo>
                    <a:lnTo>
                      <a:pt x="62" y="16"/>
                    </a:lnTo>
                    <a:lnTo>
                      <a:pt x="78" y="20"/>
                    </a:lnTo>
                    <a:lnTo>
                      <a:pt x="96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6" y="14"/>
                    </a:lnTo>
                    <a:lnTo>
                      <a:pt x="86" y="6"/>
                    </a:lnTo>
                    <a:lnTo>
                      <a:pt x="78" y="4"/>
                    </a:lnTo>
                    <a:lnTo>
                      <a:pt x="68" y="2"/>
                    </a:lnTo>
                    <a:lnTo>
                      <a:pt x="56" y="0"/>
                    </a:lnTo>
                    <a:lnTo>
                      <a:pt x="42" y="2"/>
                    </a:lnTo>
                    <a:lnTo>
                      <a:pt x="28" y="4"/>
                    </a:lnTo>
                    <a:lnTo>
                      <a:pt x="16" y="8"/>
                    </a:lnTo>
                    <a:lnTo>
                      <a:pt x="6" y="16"/>
                    </a:lnTo>
                    <a:lnTo>
                      <a:pt x="2" y="20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18" name="Freeform 473"/>
              <p:cNvSpPr>
                <a:spLocks/>
              </p:cNvSpPr>
              <p:nvPr/>
            </p:nvSpPr>
            <p:spPr bwMode="auto">
              <a:xfrm>
                <a:off x="2056" y="3174"/>
                <a:ext cx="98" cy="26"/>
              </a:xfrm>
              <a:custGeom>
                <a:avLst/>
                <a:gdLst>
                  <a:gd name="T0" fmla="*/ 0 w 98"/>
                  <a:gd name="T1" fmla="*/ 26 h 26"/>
                  <a:gd name="T2" fmla="*/ 0 w 98"/>
                  <a:gd name="T3" fmla="*/ 26 h 26"/>
                  <a:gd name="T4" fmla="*/ 16 w 98"/>
                  <a:gd name="T5" fmla="*/ 22 h 26"/>
                  <a:gd name="T6" fmla="*/ 30 w 98"/>
                  <a:gd name="T7" fmla="*/ 18 h 26"/>
                  <a:gd name="T8" fmla="*/ 46 w 98"/>
                  <a:gd name="T9" fmla="*/ 14 h 26"/>
                  <a:gd name="T10" fmla="*/ 46 w 98"/>
                  <a:gd name="T11" fmla="*/ 14 h 26"/>
                  <a:gd name="T12" fmla="*/ 62 w 98"/>
                  <a:gd name="T13" fmla="*/ 16 h 26"/>
                  <a:gd name="T14" fmla="*/ 78 w 98"/>
                  <a:gd name="T15" fmla="*/ 20 h 26"/>
                  <a:gd name="T16" fmla="*/ 96 w 98"/>
                  <a:gd name="T17" fmla="*/ 26 h 26"/>
                  <a:gd name="T18" fmla="*/ 96 w 98"/>
                  <a:gd name="T19" fmla="*/ 26 h 26"/>
                  <a:gd name="T20" fmla="*/ 98 w 98"/>
                  <a:gd name="T21" fmla="*/ 24 h 26"/>
                  <a:gd name="T22" fmla="*/ 98 w 98"/>
                  <a:gd name="T23" fmla="*/ 20 h 26"/>
                  <a:gd name="T24" fmla="*/ 96 w 98"/>
                  <a:gd name="T25" fmla="*/ 14 h 26"/>
                  <a:gd name="T26" fmla="*/ 86 w 98"/>
                  <a:gd name="T27" fmla="*/ 6 h 26"/>
                  <a:gd name="T28" fmla="*/ 86 w 98"/>
                  <a:gd name="T29" fmla="*/ 6 h 26"/>
                  <a:gd name="T30" fmla="*/ 78 w 98"/>
                  <a:gd name="T31" fmla="*/ 4 h 26"/>
                  <a:gd name="T32" fmla="*/ 68 w 98"/>
                  <a:gd name="T33" fmla="*/ 2 h 26"/>
                  <a:gd name="T34" fmla="*/ 56 w 98"/>
                  <a:gd name="T35" fmla="*/ 0 h 26"/>
                  <a:gd name="T36" fmla="*/ 42 w 98"/>
                  <a:gd name="T37" fmla="*/ 2 h 26"/>
                  <a:gd name="T38" fmla="*/ 28 w 98"/>
                  <a:gd name="T39" fmla="*/ 4 h 26"/>
                  <a:gd name="T40" fmla="*/ 16 w 98"/>
                  <a:gd name="T41" fmla="*/ 8 h 26"/>
                  <a:gd name="T42" fmla="*/ 6 w 98"/>
                  <a:gd name="T43" fmla="*/ 16 h 26"/>
                  <a:gd name="T44" fmla="*/ 2 w 98"/>
                  <a:gd name="T45" fmla="*/ 20 h 26"/>
                  <a:gd name="T46" fmla="*/ 0 w 98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8"/>
                  <a:gd name="T73" fmla="*/ 0 h 26"/>
                  <a:gd name="T74" fmla="*/ 98 w 98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8" h="26">
                    <a:moveTo>
                      <a:pt x="0" y="26"/>
                    </a:moveTo>
                    <a:lnTo>
                      <a:pt x="0" y="26"/>
                    </a:lnTo>
                    <a:lnTo>
                      <a:pt x="16" y="22"/>
                    </a:lnTo>
                    <a:lnTo>
                      <a:pt x="30" y="18"/>
                    </a:lnTo>
                    <a:lnTo>
                      <a:pt x="46" y="14"/>
                    </a:lnTo>
                    <a:lnTo>
                      <a:pt x="62" y="16"/>
                    </a:lnTo>
                    <a:lnTo>
                      <a:pt x="78" y="20"/>
                    </a:lnTo>
                    <a:lnTo>
                      <a:pt x="96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6" y="14"/>
                    </a:lnTo>
                    <a:lnTo>
                      <a:pt x="86" y="6"/>
                    </a:lnTo>
                    <a:lnTo>
                      <a:pt x="78" y="4"/>
                    </a:lnTo>
                    <a:lnTo>
                      <a:pt x="68" y="2"/>
                    </a:lnTo>
                    <a:lnTo>
                      <a:pt x="56" y="0"/>
                    </a:lnTo>
                    <a:lnTo>
                      <a:pt x="42" y="2"/>
                    </a:lnTo>
                    <a:lnTo>
                      <a:pt x="28" y="4"/>
                    </a:lnTo>
                    <a:lnTo>
                      <a:pt x="16" y="8"/>
                    </a:lnTo>
                    <a:lnTo>
                      <a:pt x="6" y="16"/>
                    </a:lnTo>
                    <a:lnTo>
                      <a:pt x="2" y="20"/>
                    </a:lnTo>
                    <a:lnTo>
                      <a:pt x="0" y="2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19" name="Freeform 474"/>
              <p:cNvSpPr>
                <a:spLocks/>
              </p:cNvSpPr>
              <p:nvPr/>
            </p:nvSpPr>
            <p:spPr bwMode="auto">
              <a:xfrm>
                <a:off x="2186" y="3176"/>
                <a:ext cx="38" cy="24"/>
              </a:xfrm>
              <a:custGeom>
                <a:avLst/>
                <a:gdLst>
                  <a:gd name="T0" fmla="*/ 0 w 38"/>
                  <a:gd name="T1" fmla="*/ 24 h 24"/>
                  <a:gd name="T2" fmla="*/ 0 w 38"/>
                  <a:gd name="T3" fmla="*/ 24 h 24"/>
                  <a:gd name="T4" fmla="*/ 14 w 38"/>
                  <a:gd name="T5" fmla="*/ 18 h 24"/>
                  <a:gd name="T6" fmla="*/ 24 w 38"/>
                  <a:gd name="T7" fmla="*/ 16 h 24"/>
                  <a:gd name="T8" fmla="*/ 30 w 38"/>
                  <a:gd name="T9" fmla="*/ 16 h 24"/>
                  <a:gd name="T10" fmla="*/ 32 w 38"/>
                  <a:gd name="T11" fmla="*/ 18 h 24"/>
                  <a:gd name="T12" fmla="*/ 32 w 38"/>
                  <a:gd name="T13" fmla="*/ 18 h 24"/>
                  <a:gd name="T14" fmla="*/ 34 w 38"/>
                  <a:gd name="T15" fmla="*/ 16 h 24"/>
                  <a:gd name="T16" fmla="*/ 38 w 38"/>
                  <a:gd name="T17" fmla="*/ 12 h 24"/>
                  <a:gd name="T18" fmla="*/ 38 w 38"/>
                  <a:gd name="T19" fmla="*/ 8 h 24"/>
                  <a:gd name="T20" fmla="*/ 38 w 38"/>
                  <a:gd name="T21" fmla="*/ 6 h 24"/>
                  <a:gd name="T22" fmla="*/ 38 w 38"/>
                  <a:gd name="T23" fmla="*/ 2 h 24"/>
                  <a:gd name="T24" fmla="*/ 34 w 38"/>
                  <a:gd name="T25" fmla="*/ 0 h 24"/>
                  <a:gd name="T26" fmla="*/ 34 w 38"/>
                  <a:gd name="T27" fmla="*/ 0 h 24"/>
                  <a:gd name="T28" fmla="*/ 30 w 38"/>
                  <a:gd name="T29" fmla="*/ 0 h 24"/>
                  <a:gd name="T30" fmla="*/ 24 w 38"/>
                  <a:gd name="T31" fmla="*/ 0 h 24"/>
                  <a:gd name="T32" fmla="*/ 14 w 38"/>
                  <a:gd name="T33" fmla="*/ 6 h 24"/>
                  <a:gd name="T34" fmla="*/ 4 w 38"/>
                  <a:gd name="T35" fmla="*/ 14 h 24"/>
                  <a:gd name="T36" fmla="*/ 0 w 38"/>
                  <a:gd name="T37" fmla="*/ 20 h 24"/>
                  <a:gd name="T38" fmla="*/ 0 w 38"/>
                  <a:gd name="T39" fmla="*/ 2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8"/>
                  <a:gd name="T61" fmla="*/ 0 h 24"/>
                  <a:gd name="T62" fmla="*/ 38 w 38"/>
                  <a:gd name="T63" fmla="*/ 24 h 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8" h="24">
                    <a:moveTo>
                      <a:pt x="0" y="24"/>
                    </a:moveTo>
                    <a:lnTo>
                      <a:pt x="0" y="24"/>
                    </a:lnTo>
                    <a:lnTo>
                      <a:pt x="14" y="18"/>
                    </a:lnTo>
                    <a:lnTo>
                      <a:pt x="24" y="16"/>
                    </a:lnTo>
                    <a:lnTo>
                      <a:pt x="30" y="16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8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4" y="6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20" name="Freeform 475"/>
              <p:cNvSpPr>
                <a:spLocks/>
              </p:cNvSpPr>
              <p:nvPr/>
            </p:nvSpPr>
            <p:spPr bwMode="auto">
              <a:xfrm>
                <a:off x="2186" y="3176"/>
                <a:ext cx="38" cy="24"/>
              </a:xfrm>
              <a:custGeom>
                <a:avLst/>
                <a:gdLst>
                  <a:gd name="T0" fmla="*/ 0 w 38"/>
                  <a:gd name="T1" fmla="*/ 24 h 24"/>
                  <a:gd name="T2" fmla="*/ 0 w 38"/>
                  <a:gd name="T3" fmla="*/ 24 h 24"/>
                  <a:gd name="T4" fmla="*/ 14 w 38"/>
                  <a:gd name="T5" fmla="*/ 18 h 24"/>
                  <a:gd name="T6" fmla="*/ 24 w 38"/>
                  <a:gd name="T7" fmla="*/ 16 h 24"/>
                  <a:gd name="T8" fmla="*/ 30 w 38"/>
                  <a:gd name="T9" fmla="*/ 16 h 24"/>
                  <a:gd name="T10" fmla="*/ 32 w 38"/>
                  <a:gd name="T11" fmla="*/ 18 h 24"/>
                  <a:gd name="T12" fmla="*/ 32 w 38"/>
                  <a:gd name="T13" fmla="*/ 18 h 24"/>
                  <a:gd name="T14" fmla="*/ 34 w 38"/>
                  <a:gd name="T15" fmla="*/ 16 h 24"/>
                  <a:gd name="T16" fmla="*/ 38 w 38"/>
                  <a:gd name="T17" fmla="*/ 12 h 24"/>
                  <a:gd name="T18" fmla="*/ 38 w 38"/>
                  <a:gd name="T19" fmla="*/ 8 h 24"/>
                  <a:gd name="T20" fmla="*/ 38 w 38"/>
                  <a:gd name="T21" fmla="*/ 6 h 24"/>
                  <a:gd name="T22" fmla="*/ 38 w 38"/>
                  <a:gd name="T23" fmla="*/ 2 h 24"/>
                  <a:gd name="T24" fmla="*/ 34 w 38"/>
                  <a:gd name="T25" fmla="*/ 0 h 24"/>
                  <a:gd name="T26" fmla="*/ 34 w 38"/>
                  <a:gd name="T27" fmla="*/ 0 h 24"/>
                  <a:gd name="T28" fmla="*/ 30 w 38"/>
                  <a:gd name="T29" fmla="*/ 0 h 24"/>
                  <a:gd name="T30" fmla="*/ 24 w 38"/>
                  <a:gd name="T31" fmla="*/ 0 h 24"/>
                  <a:gd name="T32" fmla="*/ 14 w 38"/>
                  <a:gd name="T33" fmla="*/ 6 h 24"/>
                  <a:gd name="T34" fmla="*/ 4 w 38"/>
                  <a:gd name="T35" fmla="*/ 14 h 24"/>
                  <a:gd name="T36" fmla="*/ 0 w 38"/>
                  <a:gd name="T37" fmla="*/ 20 h 24"/>
                  <a:gd name="T38" fmla="*/ 0 w 38"/>
                  <a:gd name="T39" fmla="*/ 2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8"/>
                  <a:gd name="T61" fmla="*/ 0 h 24"/>
                  <a:gd name="T62" fmla="*/ 38 w 38"/>
                  <a:gd name="T63" fmla="*/ 24 h 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8" h="24">
                    <a:moveTo>
                      <a:pt x="0" y="24"/>
                    </a:moveTo>
                    <a:lnTo>
                      <a:pt x="0" y="24"/>
                    </a:lnTo>
                    <a:lnTo>
                      <a:pt x="14" y="18"/>
                    </a:lnTo>
                    <a:lnTo>
                      <a:pt x="24" y="16"/>
                    </a:lnTo>
                    <a:lnTo>
                      <a:pt x="30" y="16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8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4" y="6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0" y="2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21" name="Freeform 476"/>
              <p:cNvSpPr>
                <a:spLocks/>
              </p:cNvSpPr>
              <p:nvPr/>
            </p:nvSpPr>
            <p:spPr bwMode="auto">
              <a:xfrm>
                <a:off x="1948" y="3184"/>
                <a:ext cx="46" cy="90"/>
              </a:xfrm>
              <a:custGeom>
                <a:avLst/>
                <a:gdLst>
                  <a:gd name="T0" fmla="*/ 46 w 46"/>
                  <a:gd name="T1" fmla="*/ 54 h 90"/>
                  <a:gd name="T2" fmla="*/ 46 w 46"/>
                  <a:gd name="T3" fmla="*/ 54 h 90"/>
                  <a:gd name="T4" fmla="*/ 46 w 46"/>
                  <a:gd name="T5" fmla="*/ 46 h 90"/>
                  <a:gd name="T6" fmla="*/ 46 w 46"/>
                  <a:gd name="T7" fmla="*/ 30 h 90"/>
                  <a:gd name="T8" fmla="*/ 44 w 46"/>
                  <a:gd name="T9" fmla="*/ 20 h 90"/>
                  <a:gd name="T10" fmla="*/ 40 w 46"/>
                  <a:gd name="T11" fmla="*/ 12 h 90"/>
                  <a:gd name="T12" fmla="*/ 34 w 46"/>
                  <a:gd name="T13" fmla="*/ 4 h 90"/>
                  <a:gd name="T14" fmla="*/ 26 w 46"/>
                  <a:gd name="T15" fmla="*/ 0 h 90"/>
                  <a:gd name="T16" fmla="*/ 26 w 46"/>
                  <a:gd name="T17" fmla="*/ 0 h 90"/>
                  <a:gd name="T18" fmla="*/ 18 w 46"/>
                  <a:gd name="T19" fmla="*/ 0 h 90"/>
                  <a:gd name="T20" fmla="*/ 10 w 46"/>
                  <a:gd name="T21" fmla="*/ 4 h 90"/>
                  <a:gd name="T22" fmla="*/ 4 w 46"/>
                  <a:gd name="T23" fmla="*/ 10 h 90"/>
                  <a:gd name="T24" fmla="*/ 2 w 46"/>
                  <a:gd name="T25" fmla="*/ 18 h 90"/>
                  <a:gd name="T26" fmla="*/ 0 w 46"/>
                  <a:gd name="T27" fmla="*/ 30 h 90"/>
                  <a:gd name="T28" fmla="*/ 2 w 46"/>
                  <a:gd name="T29" fmla="*/ 42 h 90"/>
                  <a:gd name="T30" fmla="*/ 6 w 46"/>
                  <a:gd name="T31" fmla="*/ 56 h 90"/>
                  <a:gd name="T32" fmla="*/ 14 w 46"/>
                  <a:gd name="T33" fmla="*/ 70 h 90"/>
                  <a:gd name="T34" fmla="*/ 14 w 46"/>
                  <a:gd name="T35" fmla="*/ 70 h 90"/>
                  <a:gd name="T36" fmla="*/ 22 w 46"/>
                  <a:gd name="T37" fmla="*/ 80 h 90"/>
                  <a:gd name="T38" fmla="*/ 28 w 46"/>
                  <a:gd name="T39" fmla="*/ 88 h 90"/>
                  <a:gd name="T40" fmla="*/ 34 w 46"/>
                  <a:gd name="T41" fmla="*/ 90 h 90"/>
                  <a:gd name="T42" fmla="*/ 40 w 46"/>
                  <a:gd name="T43" fmla="*/ 88 h 90"/>
                  <a:gd name="T44" fmla="*/ 44 w 46"/>
                  <a:gd name="T45" fmla="*/ 84 h 90"/>
                  <a:gd name="T46" fmla="*/ 46 w 46"/>
                  <a:gd name="T47" fmla="*/ 76 h 90"/>
                  <a:gd name="T48" fmla="*/ 46 w 46"/>
                  <a:gd name="T49" fmla="*/ 66 h 90"/>
                  <a:gd name="T50" fmla="*/ 46 w 46"/>
                  <a:gd name="T51" fmla="*/ 54 h 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6"/>
                  <a:gd name="T79" fmla="*/ 0 h 90"/>
                  <a:gd name="T80" fmla="*/ 46 w 46"/>
                  <a:gd name="T81" fmla="*/ 90 h 9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6" h="90">
                    <a:moveTo>
                      <a:pt x="46" y="54"/>
                    </a:moveTo>
                    <a:lnTo>
                      <a:pt x="46" y="54"/>
                    </a:lnTo>
                    <a:lnTo>
                      <a:pt x="46" y="46"/>
                    </a:lnTo>
                    <a:lnTo>
                      <a:pt x="46" y="30"/>
                    </a:lnTo>
                    <a:lnTo>
                      <a:pt x="44" y="20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4"/>
                    </a:lnTo>
                    <a:lnTo>
                      <a:pt x="4" y="10"/>
                    </a:lnTo>
                    <a:lnTo>
                      <a:pt x="2" y="18"/>
                    </a:lnTo>
                    <a:lnTo>
                      <a:pt x="0" y="30"/>
                    </a:lnTo>
                    <a:lnTo>
                      <a:pt x="2" y="42"/>
                    </a:lnTo>
                    <a:lnTo>
                      <a:pt x="6" y="56"/>
                    </a:lnTo>
                    <a:lnTo>
                      <a:pt x="14" y="70"/>
                    </a:lnTo>
                    <a:lnTo>
                      <a:pt x="22" y="80"/>
                    </a:lnTo>
                    <a:lnTo>
                      <a:pt x="28" y="88"/>
                    </a:lnTo>
                    <a:lnTo>
                      <a:pt x="34" y="90"/>
                    </a:lnTo>
                    <a:lnTo>
                      <a:pt x="40" y="88"/>
                    </a:lnTo>
                    <a:lnTo>
                      <a:pt x="44" y="84"/>
                    </a:lnTo>
                    <a:lnTo>
                      <a:pt x="46" y="76"/>
                    </a:lnTo>
                    <a:lnTo>
                      <a:pt x="46" y="66"/>
                    </a:lnTo>
                    <a:lnTo>
                      <a:pt x="46" y="54"/>
                    </a:lnTo>
                    <a:close/>
                  </a:path>
                </a:pathLst>
              </a:custGeom>
              <a:solidFill>
                <a:srgbClr val="EF905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22" name="Freeform 477"/>
              <p:cNvSpPr>
                <a:spLocks/>
              </p:cNvSpPr>
              <p:nvPr/>
            </p:nvSpPr>
            <p:spPr bwMode="auto">
              <a:xfrm>
                <a:off x="1948" y="3184"/>
                <a:ext cx="46" cy="90"/>
              </a:xfrm>
              <a:custGeom>
                <a:avLst/>
                <a:gdLst>
                  <a:gd name="T0" fmla="*/ 46 w 46"/>
                  <a:gd name="T1" fmla="*/ 54 h 90"/>
                  <a:gd name="T2" fmla="*/ 46 w 46"/>
                  <a:gd name="T3" fmla="*/ 54 h 90"/>
                  <a:gd name="T4" fmla="*/ 46 w 46"/>
                  <a:gd name="T5" fmla="*/ 46 h 90"/>
                  <a:gd name="T6" fmla="*/ 46 w 46"/>
                  <a:gd name="T7" fmla="*/ 30 h 90"/>
                  <a:gd name="T8" fmla="*/ 44 w 46"/>
                  <a:gd name="T9" fmla="*/ 20 h 90"/>
                  <a:gd name="T10" fmla="*/ 40 w 46"/>
                  <a:gd name="T11" fmla="*/ 12 h 90"/>
                  <a:gd name="T12" fmla="*/ 34 w 46"/>
                  <a:gd name="T13" fmla="*/ 4 h 90"/>
                  <a:gd name="T14" fmla="*/ 26 w 46"/>
                  <a:gd name="T15" fmla="*/ 0 h 90"/>
                  <a:gd name="T16" fmla="*/ 26 w 46"/>
                  <a:gd name="T17" fmla="*/ 0 h 90"/>
                  <a:gd name="T18" fmla="*/ 18 w 46"/>
                  <a:gd name="T19" fmla="*/ 0 h 90"/>
                  <a:gd name="T20" fmla="*/ 10 w 46"/>
                  <a:gd name="T21" fmla="*/ 4 h 90"/>
                  <a:gd name="T22" fmla="*/ 4 w 46"/>
                  <a:gd name="T23" fmla="*/ 10 h 90"/>
                  <a:gd name="T24" fmla="*/ 2 w 46"/>
                  <a:gd name="T25" fmla="*/ 18 h 90"/>
                  <a:gd name="T26" fmla="*/ 0 w 46"/>
                  <a:gd name="T27" fmla="*/ 30 h 90"/>
                  <a:gd name="T28" fmla="*/ 2 w 46"/>
                  <a:gd name="T29" fmla="*/ 42 h 90"/>
                  <a:gd name="T30" fmla="*/ 6 w 46"/>
                  <a:gd name="T31" fmla="*/ 56 h 90"/>
                  <a:gd name="T32" fmla="*/ 14 w 46"/>
                  <a:gd name="T33" fmla="*/ 70 h 90"/>
                  <a:gd name="T34" fmla="*/ 14 w 46"/>
                  <a:gd name="T35" fmla="*/ 70 h 90"/>
                  <a:gd name="T36" fmla="*/ 22 w 46"/>
                  <a:gd name="T37" fmla="*/ 80 h 90"/>
                  <a:gd name="T38" fmla="*/ 28 w 46"/>
                  <a:gd name="T39" fmla="*/ 88 h 90"/>
                  <a:gd name="T40" fmla="*/ 34 w 46"/>
                  <a:gd name="T41" fmla="*/ 90 h 90"/>
                  <a:gd name="T42" fmla="*/ 40 w 46"/>
                  <a:gd name="T43" fmla="*/ 88 h 90"/>
                  <a:gd name="T44" fmla="*/ 44 w 46"/>
                  <a:gd name="T45" fmla="*/ 84 h 90"/>
                  <a:gd name="T46" fmla="*/ 46 w 46"/>
                  <a:gd name="T47" fmla="*/ 76 h 90"/>
                  <a:gd name="T48" fmla="*/ 46 w 46"/>
                  <a:gd name="T49" fmla="*/ 66 h 90"/>
                  <a:gd name="T50" fmla="*/ 46 w 46"/>
                  <a:gd name="T51" fmla="*/ 54 h 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6"/>
                  <a:gd name="T79" fmla="*/ 0 h 90"/>
                  <a:gd name="T80" fmla="*/ 46 w 46"/>
                  <a:gd name="T81" fmla="*/ 90 h 9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6" h="90">
                    <a:moveTo>
                      <a:pt x="46" y="54"/>
                    </a:moveTo>
                    <a:lnTo>
                      <a:pt x="46" y="54"/>
                    </a:lnTo>
                    <a:lnTo>
                      <a:pt x="46" y="46"/>
                    </a:lnTo>
                    <a:lnTo>
                      <a:pt x="46" y="30"/>
                    </a:lnTo>
                    <a:lnTo>
                      <a:pt x="44" y="20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4"/>
                    </a:lnTo>
                    <a:lnTo>
                      <a:pt x="4" y="10"/>
                    </a:lnTo>
                    <a:lnTo>
                      <a:pt x="2" y="18"/>
                    </a:lnTo>
                    <a:lnTo>
                      <a:pt x="0" y="30"/>
                    </a:lnTo>
                    <a:lnTo>
                      <a:pt x="2" y="42"/>
                    </a:lnTo>
                    <a:lnTo>
                      <a:pt x="6" y="56"/>
                    </a:lnTo>
                    <a:lnTo>
                      <a:pt x="14" y="70"/>
                    </a:lnTo>
                    <a:lnTo>
                      <a:pt x="22" y="80"/>
                    </a:lnTo>
                    <a:lnTo>
                      <a:pt x="28" y="88"/>
                    </a:lnTo>
                    <a:lnTo>
                      <a:pt x="34" y="90"/>
                    </a:lnTo>
                    <a:lnTo>
                      <a:pt x="40" y="88"/>
                    </a:lnTo>
                    <a:lnTo>
                      <a:pt x="44" y="84"/>
                    </a:lnTo>
                    <a:lnTo>
                      <a:pt x="46" y="76"/>
                    </a:lnTo>
                    <a:lnTo>
                      <a:pt x="46" y="66"/>
                    </a:lnTo>
                    <a:lnTo>
                      <a:pt x="46" y="5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23" name="Freeform 478"/>
              <p:cNvSpPr>
                <a:spLocks/>
              </p:cNvSpPr>
              <p:nvPr/>
            </p:nvSpPr>
            <p:spPr bwMode="auto">
              <a:xfrm>
                <a:off x="2084" y="3214"/>
                <a:ext cx="54" cy="10"/>
              </a:xfrm>
              <a:custGeom>
                <a:avLst/>
                <a:gdLst>
                  <a:gd name="T0" fmla="*/ 0 w 54"/>
                  <a:gd name="T1" fmla="*/ 0 h 10"/>
                  <a:gd name="T2" fmla="*/ 0 w 54"/>
                  <a:gd name="T3" fmla="*/ 0 h 10"/>
                  <a:gd name="T4" fmla="*/ 14 w 54"/>
                  <a:gd name="T5" fmla="*/ 2 h 10"/>
                  <a:gd name="T6" fmla="*/ 34 w 54"/>
                  <a:gd name="T7" fmla="*/ 4 h 10"/>
                  <a:gd name="T8" fmla="*/ 34 w 54"/>
                  <a:gd name="T9" fmla="*/ 4 h 10"/>
                  <a:gd name="T10" fmla="*/ 54 w 54"/>
                  <a:gd name="T11" fmla="*/ 2 h 10"/>
                  <a:gd name="T12" fmla="*/ 54 w 54"/>
                  <a:gd name="T13" fmla="*/ 2 h 10"/>
                  <a:gd name="T14" fmla="*/ 50 w 54"/>
                  <a:gd name="T15" fmla="*/ 4 h 10"/>
                  <a:gd name="T16" fmla="*/ 46 w 54"/>
                  <a:gd name="T17" fmla="*/ 8 h 10"/>
                  <a:gd name="T18" fmla="*/ 42 w 54"/>
                  <a:gd name="T19" fmla="*/ 10 h 10"/>
                  <a:gd name="T20" fmla="*/ 34 w 54"/>
                  <a:gd name="T21" fmla="*/ 10 h 10"/>
                  <a:gd name="T22" fmla="*/ 24 w 54"/>
                  <a:gd name="T23" fmla="*/ 10 h 10"/>
                  <a:gd name="T24" fmla="*/ 14 w 54"/>
                  <a:gd name="T25" fmla="*/ 6 h 10"/>
                  <a:gd name="T26" fmla="*/ 0 w 54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2"/>
                    </a:lnTo>
                    <a:lnTo>
                      <a:pt x="34" y="4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24" y="10"/>
                    </a:lnTo>
                    <a:lnTo>
                      <a:pt x="14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24" name="Freeform 479"/>
              <p:cNvSpPr>
                <a:spLocks/>
              </p:cNvSpPr>
              <p:nvPr/>
            </p:nvSpPr>
            <p:spPr bwMode="auto">
              <a:xfrm>
                <a:off x="2084" y="3214"/>
                <a:ext cx="54" cy="10"/>
              </a:xfrm>
              <a:custGeom>
                <a:avLst/>
                <a:gdLst>
                  <a:gd name="T0" fmla="*/ 0 w 54"/>
                  <a:gd name="T1" fmla="*/ 0 h 10"/>
                  <a:gd name="T2" fmla="*/ 0 w 54"/>
                  <a:gd name="T3" fmla="*/ 0 h 10"/>
                  <a:gd name="T4" fmla="*/ 14 w 54"/>
                  <a:gd name="T5" fmla="*/ 2 h 10"/>
                  <a:gd name="T6" fmla="*/ 34 w 54"/>
                  <a:gd name="T7" fmla="*/ 4 h 10"/>
                  <a:gd name="T8" fmla="*/ 34 w 54"/>
                  <a:gd name="T9" fmla="*/ 4 h 10"/>
                  <a:gd name="T10" fmla="*/ 54 w 54"/>
                  <a:gd name="T11" fmla="*/ 2 h 10"/>
                  <a:gd name="T12" fmla="*/ 54 w 54"/>
                  <a:gd name="T13" fmla="*/ 2 h 10"/>
                  <a:gd name="T14" fmla="*/ 50 w 54"/>
                  <a:gd name="T15" fmla="*/ 4 h 10"/>
                  <a:gd name="T16" fmla="*/ 46 w 54"/>
                  <a:gd name="T17" fmla="*/ 8 h 10"/>
                  <a:gd name="T18" fmla="*/ 42 w 54"/>
                  <a:gd name="T19" fmla="*/ 10 h 10"/>
                  <a:gd name="T20" fmla="*/ 34 w 54"/>
                  <a:gd name="T21" fmla="*/ 10 h 10"/>
                  <a:gd name="T22" fmla="*/ 24 w 54"/>
                  <a:gd name="T23" fmla="*/ 10 h 10"/>
                  <a:gd name="T24" fmla="*/ 14 w 54"/>
                  <a:gd name="T25" fmla="*/ 6 h 10"/>
                  <a:gd name="T26" fmla="*/ 0 w 54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2"/>
                    </a:lnTo>
                    <a:lnTo>
                      <a:pt x="34" y="4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24" y="10"/>
                    </a:lnTo>
                    <a:lnTo>
                      <a:pt x="14" y="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25" name="Freeform 480"/>
              <p:cNvSpPr>
                <a:spLocks/>
              </p:cNvSpPr>
              <p:nvPr/>
            </p:nvSpPr>
            <p:spPr bwMode="auto">
              <a:xfrm>
                <a:off x="2186" y="3216"/>
                <a:ext cx="24" cy="8"/>
              </a:xfrm>
              <a:custGeom>
                <a:avLst/>
                <a:gdLst>
                  <a:gd name="T0" fmla="*/ 0 w 24"/>
                  <a:gd name="T1" fmla="*/ 0 h 8"/>
                  <a:gd name="T2" fmla="*/ 0 w 24"/>
                  <a:gd name="T3" fmla="*/ 0 h 8"/>
                  <a:gd name="T4" fmla="*/ 8 w 24"/>
                  <a:gd name="T5" fmla="*/ 2 h 8"/>
                  <a:gd name="T6" fmla="*/ 14 w 24"/>
                  <a:gd name="T7" fmla="*/ 2 h 8"/>
                  <a:gd name="T8" fmla="*/ 24 w 24"/>
                  <a:gd name="T9" fmla="*/ 0 h 8"/>
                  <a:gd name="T10" fmla="*/ 24 w 24"/>
                  <a:gd name="T11" fmla="*/ 0 h 8"/>
                  <a:gd name="T12" fmla="*/ 20 w 24"/>
                  <a:gd name="T13" fmla="*/ 4 h 8"/>
                  <a:gd name="T14" fmla="*/ 16 w 24"/>
                  <a:gd name="T15" fmla="*/ 8 h 8"/>
                  <a:gd name="T16" fmla="*/ 12 w 24"/>
                  <a:gd name="T17" fmla="*/ 8 h 8"/>
                  <a:gd name="T18" fmla="*/ 12 w 24"/>
                  <a:gd name="T19" fmla="*/ 8 h 8"/>
                  <a:gd name="T20" fmla="*/ 8 w 24"/>
                  <a:gd name="T21" fmla="*/ 8 h 8"/>
                  <a:gd name="T22" fmla="*/ 4 w 24"/>
                  <a:gd name="T23" fmla="*/ 4 h 8"/>
                  <a:gd name="T24" fmla="*/ 0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8"/>
                  <a:gd name="T41" fmla="*/ 24 w 2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2"/>
                    </a:lnTo>
                    <a:lnTo>
                      <a:pt x="24" y="0"/>
                    </a:lnTo>
                    <a:lnTo>
                      <a:pt x="20" y="4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26" name="Freeform 481"/>
              <p:cNvSpPr>
                <a:spLocks/>
              </p:cNvSpPr>
              <p:nvPr/>
            </p:nvSpPr>
            <p:spPr bwMode="auto">
              <a:xfrm>
                <a:off x="2186" y="3216"/>
                <a:ext cx="24" cy="8"/>
              </a:xfrm>
              <a:custGeom>
                <a:avLst/>
                <a:gdLst>
                  <a:gd name="T0" fmla="*/ 0 w 24"/>
                  <a:gd name="T1" fmla="*/ 0 h 8"/>
                  <a:gd name="T2" fmla="*/ 0 w 24"/>
                  <a:gd name="T3" fmla="*/ 0 h 8"/>
                  <a:gd name="T4" fmla="*/ 8 w 24"/>
                  <a:gd name="T5" fmla="*/ 2 h 8"/>
                  <a:gd name="T6" fmla="*/ 14 w 24"/>
                  <a:gd name="T7" fmla="*/ 2 h 8"/>
                  <a:gd name="T8" fmla="*/ 24 w 24"/>
                  <a:gd name="T9" fmla="*/ 0 h 8"/>
                  <a:gd name="T10" fmla="*/ 24 w 24"/>
                  <a:gd name="T11" fmla="*/ 0 h 8"/>
                  <a:gd name="T12" fmla="*/ 20 w 24"/>
                  <a:gd name="T13" fmla="*/ 4 h 8"/>
                  <a:gd name="T14" fmla="*/ 16 w 24"/>
                  <a:gd name="T15" fmla="*/ 8 h 8"/>
                  <a:gd name="T16" fmla="*/ 12 w 24"/>
                  <a:gd name="T17" fmla="*/ 8 h 8"/>
                  <a:gd name="T18" fmla="*/ 12 w 24"/>
                  <a:gd name="T19" fmla="*/ 8 h 8"/>
                  <a:gd name="T20" fmla="*/ 8 w 24"/>
                  <a:gd name="T21" fmla="*/ 8 h 8"/>
                  <a:gd name="T22" fmla="*/ 4 w 24"/>
                  <a:gd name="T23" fmla="*/ 4 h 8"/>
                  <a:gd name="T24" fmla="*/ 0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8"/>
                  <a:gd name="T41" fmla="*/ 24 w 2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2"/>
                    </a:lnTo>
                    <a:lnTo>
                      <a:pt x="24" y="0"/>
                    </a:lnTo>
                    <a:lnTo>
                      <a:pt x="20" y="4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27" name="Freeform 482"/>
              <p:cNvSpPr>
                <a:spLocks/>
              </p:cNvSpPr>
              <p:nvPr/>
            </p:nvSpPr>
            <p:spPr bwMode="auto">
              <a:xfrm>
                <a:off x="2162" y="3204"/>
                <a:ext cx="34" cy="106"/>
              </a:xfrm>
              <a:custGeom>
                <a:avLst/>
                <a:gdLst>
                  <a:gd name="T0" fmla="*/ 22 w 34"/>
                  <a:gd name="T1" fmla="*/ 0 h 106"/>
                  <a:gd name="T2" fmla="*/ 22 w 34"/>
                  <a:gd name="T3" fmla="*/ 0 h 106"/>
                  <a:gd name="T4" fmla="*/ 26 w 34"/>
                  <a:gd name="T5" fmla="*/ 30 h 106"/>
                  <a:gd name="T6" fmla="*/ 28 w 34"/>
                  <a:gd name="T7" fmla="*/ 60 h 106"/>
                  <a:gd name="T8" fmla="*/ 26 w 34"/>
                  <a:gd name="T9" fmla="*/ 76 h 106"/>
                  <a:gd name="T10" fmla="*/ 24 w 34"/>
                  <a:gd name="T11" fmla="*/ 90 h 106"/>
                  <a:gd name="T12" fmla="*/ 24 w 34"/>
                  <a:gd name="T13" fmla="*/ 90 h 106"/>
                  <a:gd name="T14" fmla="*/ 14 w 34"/>
                  <a:gd name="T15" fmla="*/ 94 h 106"/>
                  <a:gd name="T16" fmla="*/ 6 w 34"/>
                  <a:gd name="T17" fmla="*/ 100 h 106"/>
                  <a:gd name="T18" fmla="*/ 0 w 34"/>
                  <a:gd name="T19" fmla="*/ 106 h 106"/>
                  <a:gd name="T20" fmla="*/ 0 w 34"/>
                  <a:gd name="T21" fmla="*/ 106 h 106"/>
                  <a:gd name="T22" fmla="*/ 8 w 34"/>
                  <a:gd name="T23" fmla="*/ 104 h 106"/>
                  <a:gd name="T24" fmla="*/ 18 w 34"/>
                  <a:gd name="T25" fmla="*/ 100 h 106"/>
                  <a:gd name="T26" fmla="*/ 30 w 34"/>
                  <a:gd name="T27" fmla="*/ 94 h 106"/>
                  <a:gd name="T28" fmla="*/ 30 w 34"/>
                  <a:gd name="T29" fmla="*/ 94 h 106"/>
                  <a:gd name="T30" fmla="*/ 32 w 34"/>
                  <a:gd name="T31" fmla="*/ 90 h 106"/>
                  <a:gd name="T32" fmla="*/ 34 w 34"/>
                  <a:gd name="T33" fmla="*/ 74 h 106"/>
                  <a:gd name="T34" fmla="*/ 34 w 34"/>
                  <a:gd name="T35" fmla="*/ 60 h 106"/>
                  <a:gd name="T36" fmla="*/ 32 w 34"/>
                  <a:gd name="T37" fmla="*/ 44 h 106"/>
                  <a:gd name="T38" fmla="*/ 28 w 34"/>
                  <a:gd name="T39" fmla="*/ 24 h 106"/>
                  <a:gd name="T40" fmla="*/ 22 w 34"/>
                  <a:gd name="T41" fmla="*/ 0 h 1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06"/>
                  <a:gd name="T65" fmla="*/ 34 w 34"/>
                  <a:gd name="T66" fmla="*/ 106 h 10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06">
                    <a:moveTo>
                      <a:pt x="22" y="0"/>
                    </a:moveTo>
                    <a:lnTo>
                      <a:pt x="22" y="0"/>
                    </a:lnTo>
                    <a:lnTo>
                      <a:pt x="26" y="30"/>
                    </a:lnTo>
                    <a:lnTo>
                      <a:pt x="28" y="60"/>
                    </a:lnTo>
                    <a:lnTo>
                      <a:pt x="26" y="76"/>
                    </a:lnTo>
                    <a:lnTo>
                      <a:pt x="24" y="90"/>
                    </a:lnTo>
                    <a:lnTo>
                      <a:pt x="14" y="94"/>
                    </a:lnTo>
                    <a:lnTo>
                      <a:pt x="6" y="100"/>
                    </a:lnTo>
                    <a:lnTo>
                      <a:pt x="0" y="106"/>
                    </a:lnTo>
                    <a:lnTo>
                      <a:pt x="8" y="104"/>
                    </a:lnTo>
                    <a:lnTo>
                      <a:pt x="18" y="100"/>
                    </a:lnTo>
                    <a:lnTo>
                      <a:pt x="30" y="94"/>
                    </a:lnTo>
                    <a:lnTo>
                      <a:pt x="32" y="90"/>
                    </a:lnTo>
                    <a:lnTo>
                      <a:pt x="34" y="74"/>
                    </a:lnTo>
                    <a:lnTo>
                      <a:pt x="34" y="60"/>
                    </a:lnTo>
                    <a:lnTo>
                      <a:pt x="32" y="44"/>
                    </a:lnTo>
                    <a:lnTo>
                      <a:pt x="28" y="24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28" name="Freeform 483"/>
              <p:cNvSpPr>
                <a:spLocks/>
              </p:cNvSpPr>
              <p:nvPr/>
            </p:nvSpPr>
            <p:spPr bwMode="auto">
              <a:xfrm>
                <a:off x="2162" y="3204"/>
                <a:ext cx="34" cy="106"/>
              </a:xfrm>
              <a:custGeom>
                <a:avLst/>
                <a:gdLst>
                  <a:gd name="T0" fmla="*/ 22 w 34"/>
                  <a:gd name="T1" fmla="*/ 0 h 106"/>
                  <a:gd name="T2" fmla="*/ 22 w 34"/>
                  <a:gd name="T3" fmla="*/ 0 h 106"/>
                  <a:gd name="T4" fmla="*/ 26 w 34"/>
                  <a:gd name="T5" fmla="*/ 30 h 106"/>
                  <a:gd name="T6" fmla="*/ 28 w 34"/>
                  <a:gd name="T7" fmla="*/ 60 h 106"/>
                  <a:gd name="T8" fmla="*/ 26 w 34"/>
                  <a:gd name="T9" fmla="*/ 76 h 106"/>
                  <a:gd name="T10" fmla="*/ 24 w 34"/>
                  <a:gd name="T11" fmla="*/ 90 h 106"/>
                  <a:gd name="T12" fmla="*/ 24 w 34"/>
                  <a:gd name="T13" fmla="*/ 90 h 106"/>
                  <a:gd name="T14" fmla="*/ 14 w 34"/>
                  <a:gd name="T15" fmla="*/ 94 h 106"/>
                  <a:gd name="T16" fmla="*/ 6 w 34"/>
                  <a:gd name="T17" fmla="*/ 100 h 106"/>
                  <a:gd name="T18" fmla="*/ 0 w 34"/>
                  <a:gd name="T19" fmla="*/ 106 h 106"/>
                  <a:gd name="T20" fmla="*/ 0 w 34"/>
                  <a:gd name="T21" fmla="*/ 106 h 106"/>
                  <a:gd name="T22" fmla="*/ 8 w 34"/>
                  <a:gd name="T23" fmla="*/ 104 h 106"/>
                  <a:gd name="T24" fmla="*/ 18 w 34"/>
                  <a:gd name="T25" fmla="*/ 100 h 106"/>
                  <a:gd name="T26" fmla="*/ 30 w 34"/>
                  <a:gd name="T27" fmla="*/ 94 h 106"/>
                  <a:gd name="T28" fmla="*/ 30 w 34"/>
                  <a:gd name="T29" fmla="*/ 94 h 106"/>
                  <a:gd name="T30" fmla="*/ 32 w 34"/>
                  <a:gd name="T31" fmla="*/ 90 h 106"/>
                  <a:gd name="T32" fmla="*/ 34 w 34"/>
                  <a:gd name="T33" fmla="*/ 74 h 106"/>
                  <a:gd name="T34" fmla="*/ 34 w 34"/>
                  <a:gd name="T35" fmla="*/ 60 h 106"/>
                  <a:gd name="T36" fmla="*/ 32 w 34"/>
                  <a:gd name="T37" fmla="*/ 44 h 106"/>
                  <a:gd name="T38" fmla="*/ 28 w 34"/>
                  <a:gd name="T39" fmla="*/ 24 h 106"/>
                  <a:gd name="T40" fmla="*/ 22 w 34"/>
                  <a:gd name="T41" fmla="*/ 0 h 1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06"/>
                  <a:gd name="T65" fmla="*/ 34 w 34"/>
                  <a:gd name="T66" fmla="*/ 106 h 10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06">
                    <a:moveTo>
                      <a:pt x="22" y="0"/>
                    </a:moveTo>
                    <a:lnTo>
                      <a:pt x="22" y="0"/>
                    </a:lnTo>
                    <a:lnTo>
                      <a:pt x="26" y="30"/>
                    </a:lnTo>
                    <a:lnTo>
                      <a:pt x="28" y="60"/>
                    </a:lnTo>
                    <a:lnTo>
                      <a:pt x="26" y="76"/>
                    </a:lnTo>
                    <a:lnTo>
                      <a:pt x="24" y="90"/>
                    </a:lnTo>
                    <a:lnTo>
                      <a:pt x="14" y="94"/>
                    </a:lnTo>
                    <a:lnTo>
                      <a:pt x="6" y="100"/>
                    </a:lnTo>
                    <a:lnTo>
                      <a:pt x="0" y="106"/>
                    </a:lnTo>
                    <a:lnTo>
                      <a:pt x="8" y="104"/>
                    </a:lnTo>
                    <a:lnTo>
                      <a:pt x="18" y="100"/>
                    </a:lnTo>
                    <a:lnTo>
                      <a:pt x="30" y="94"/>
                    </a:lnTo>
                    <a:lnTo>
                      <a:pt x="32" y="90"/>
                    </a:lnTo>
                    <a:lnTo>
                      <a:pt x="34" y="74"/>
                    </a:lnTo>
                    <a:lnTo>
                      <a:pt x="34" y="60"/>
                    </a:lnTo>
                    <a:lnTo>
                      <a:pt x="32" y="44"/>
                    </a:lnTo>
                    <a:lnTo>
                      <a:pt x="28" y="24"/>
                    </a:lnTo>
                    <a:lnTo>
                      <a:pt x="2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29" name="Freeform 484"/>
              <p:cNvSpPr>
                <a:spLocks/>
              </p:cNvSpPr>
              <p:nvPr/>
            </p:nvSpPr>
            <p:spPr bwMode="auto">
              <a:xfrm>
                <a:off x="2142" y="3350"/>
                <a:ext cx="38" cy="6"/>
              </a:xfrm>
              <a:custGeom>
                <a:avLst/>
                <a:gdLst>
                  <a:gd name="T0" fmla="*/ 0 w 38"/>
                  <a:gd name="T1" fmla="*/ 0 h 6"/>
                  <a:gd name="T2" fmla="*/ 0 w 38"/>
                  <a:gd name="T3" fmla="*/ 0 h 6"/>
                  <a:gd name="T4" fmla="*/ 12 w 38"/>
                  <a:gd name="T5" fmla="*/ 2 h 6"/>
                  <a:gd name="T6" fmla="*/ 24 w 38"/>
                  <a:gd name="T7" fmla="*/ 2 h 6"/>
                  <a:gd name="T8" fmla="*/ 38 w 38"/>
                  <a:gd name="T9" fmla="*/ 0 h 6"/>
                  <a:gd name="T10" fmla="*/ 38 w 38"/>
                  <a:gd name="T11" fmla="*/ 0 h 6"/>
                  <a:gd name="T12" fmla="*/ 34 w 38"/>
                  <a:gd name="T13" fmla="*/ 2 h 6"/>
                  <a:gd name="T14" fmla="*/ 22 w 38"/>
                  <a:gd name="T15" fmla="*/ 6 h 6"/>
                  <a:gd name="T16" fmla="*/ 22 w 38"/>
                  <a:gd name="T17" fmla="*/ 6 h 6"/>
                  <a:gd name="T18" fmla="*/ 14 w 38"/>
                  <a:gd name="T19" fmla="*/ 6 h 6"/>
                  <a:gd name="T20" fmla="*/ 6 w 38"/>
                  <a:gd name="T21" fmla="*/ 4 h 6"/>
                  <a:gd name="T22" fmla="*/ 0 w 38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6"/>
                  <a:gd name="T38" fmla="*/ 38 w 38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6">
                    <a:moveTo>
                      <a:pt x="0" y="0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4" y="2"/>
                    </a:lnTo>
                    <a:lnTo>
                      <a:pt x="38" y="0"/>
                    </a:lnTo>
                    <a:lnTo>
                      <a:pt x="34" y="2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6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30" name="Freeform 485"/>
              <p:cNvSpPr>
                <a:spLocks/>
              </p:cNvSpPr>
              <p:nvPr/>
            </p:nvSpPr>
            <p:spPr bwMode="auto">
              <a:xfrm>
                <a:off x="2142" y="3350"/>
                <a:ext cx="38" cy="6"/>
              </a:xfrm>
              <a:custGeom>
                <a:avLst/>
                <a:gdLst>
                  <a:gd name="T0" fmla="*/ 0 w 38"/>
                  <a:gd name="T1" fmla="*/ 0 h 6"/>
                  <a:gd name="T2" fmla="*/ 0 w 38"/>
                  <a:gd name="T3" fmla="*/ 0 h 6"/>
                  <a:gd name="T4" fmla="*/ 12 w 38"/>
                  <a:gd name="T5" fmla="*/ 2 h 6"/>
                  <a:gd name="T6" fmla="*/ 24 w 38"/>
                  <a:gd name="T7" fmla="*/ 2 h 6"/>
                  <a:gd name="T8" fmla="*/ 38 w 38"/>
                  <a:gd name="T9" fmla="*/ 0 h 6"/>
                  <a:gd name="T10" fmla="*/ 38 w 38"/>
                  <a:gd name="T11" fmla="*/ 0 h 6"/>
                  <a:gd name="T12" fmla="*/ 34 w 38"/>
                  <a:gd name="T13" fmla="*/ 2 h 6"/>
                  <a:gd name="T14" fmla="*/ 22 w 38"/>
                  <a:gd name="T15" fmla="*/ 6 h 6"/>
                  <a:gd name="T16" fmla="*/ 22 w 38"/>
                  <a:gd name="T17" fmla="*/ 6 h 6"/>
                  <a:gd name="T18" fmla="*/ 14 w 38"/>
                  <a:gd name="T19" fmla="*/ 6 h 6"/>
                  <a:gd name="T20" fmla="*/ 6 w 38"/>
                  <a:gd name="T21" fmla="*/ 4 h 6"/>
                  <a:gd name="T22" fmla="*/ 0 w 38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6"/>
                  <a:gd name="T38" fmla="*/ 38 w 38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6">
                    <a:moveTo>
                      <a:pt x="0" y="0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4" y="2"/>
                    </a:lnTo>
                    <a:lnTo>
                      <a:pt x="38" y="0"/>
                    </a:lnTo>
                    <a:lnTo>
                      <a:pt x="34" y="2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31" name="Freeform 486"/>
              <p:cNvSpPr>
                <a:spLocks/>
              </p:cNvSpPr>
              <p:nvPr/>
            </p:nvSpPr>
            <p:spPr bwMode="auto">
              <a:xfrm>
                <a:off x="1600" y="3380"/>
                <a:ext cx="692" cy="878"/>
              </a:xfrm>
              <a:custGeom>
                <a:avLst/>
                <a:gdLst>
                  <a:gd name="T0" fmla="*/ 248 w 692"/>
                  <a:gd name="T1" fmla="*/ 878 h 878"/>
                  <a:gd name="T2" fmla="*/ 156 w 692"/>
                  <a:gd name="T3" fmla="*/ 578 h 878"/>
                  <a:gd name="T4" fmla="*/ 76 w 692"/>
                  <a:gd name="T5" fmla="*/ 352 h 878"/>
                  <a:gd name="T6" fmla="*/ 20 w 692"/>
                  <a:gd name="T7" fmla="*/ 210 h 878"/>
                  <a:gd name="T8" fmla="*/ 0 w 692"/>
                  <a:gd name="T9" fmla="*/ 162 h 878"/>
                  <a:gd name="T10" fmla="*/ 30 w 692"/>
                  <a:gd name="T11" fmla="*/ 138 h 878"/>
                  <a:gd name="T12" fmla="*/ 68 w 692"/>
                  <a:gd name="T13" fmla="*/ 116 h 878"/>
                  <a:gd name="T14" fmla="*/ 154 w 692"/>
                  <a:gd name="T15" fmla="*/ 80 h 878"/>
                  <a:gd name="T16" fmla="*/ 230 w 692"/>
                  <a:gd name="T17" fmla="*/ 58 h 878"/>
                  <a:gd name="T18" fmla="*/ 262 w 692"/>
                  <a:gd name="T19" fmla="*/ 50 h 878"/>
                  <a:gd name="T20" fmla="*/ 318 w 692"/>
                  <a:gd name="T21" fmla="*/ 14 h 878"/>
                  <a:gd name="T22" fmla="*/ 334 w 692"/>
                  <a:gd name="T23" fmla="*/ 0 h 878"/>
                  <a:gd name="T24" fmla="*/ 342 w 692"/>
                  <a:gd name="T25" fmla="*/ 52 h 878"/>
                  <a:gd name="T26" fmla="*/ 354 w 692"/>
                  <a:gd name="T27" fmla="*/ 96 h 878"/>
                  <a:gd name="T28" fmla="*/ 374 w 692"/>
                  <a:gd name="T29" fmla="*/ 140 h 878"/>
                  <a:gd name="T30" fmla="*/ 388 w 692"/>
                  <a:gd name="T31" fmla="*/ 166 h 878"/>
                  <a:gd name="T32" fmla="*/ 424 w 692"/>
                  <a:gd name="T33" fmla="*/ 252 h 878"/>
                  <a:gd name="T34" fmla="*/ 472 w 692"/>
                  <a:gd name="T35" fmla="*/ 388 h 878"/>
                  <a:gd name="T36" fmla="*/ 484 w 692"/>
                  <a:gd name="T37" fmla="*/ 426 h 878"/>
                  <a:gd name="T38" fmla="*/ 496 w 692"/>
                  <a:gd name="T39" fmla="*/ 382 h 878"/>
                  <a:gd name="T40" fmla="*/ 514 w 692"/>
                  <a:gd name="T41" fmla="*/ 266 h 878"/>
                  <a:gd name="T42" fmla="*/ 526 w 692"/>
                  <a:gd name="T43" fmla="*/ 104 h 878"/>
                  <a:gd name="T44" fmla="*/ 526 w 692"/>
                  <a:gd name="T45" fmla="*/ 60 h 878"/>
                  <a:gd name="T46" fmla="*/ 550 w 692"/>
                  <a:gd name="T47" fmla="*/ 82 h 878"/>
                  <a:gd name="T48" fmla="*/ 588 w 692"/>
                  <a:gd name="T49" fmla="*/ 108 h 878"/>
                  <a:gd name="T50" fmla="*/ 688 w 692"/>
                  <a:gd name="T51" fmla="*/ 142 h 878"/>
                  <a:gd name="T52" fmla="*/ 690 w 692"/>
                  <a:gd name="T53" fmla="*/ 154 h 878"/>
                  <a:gd name="T54" fmla="*/ 690 w 692"/>
                  <a:gd name="T55" fmla="*/ 212 h 878"/>
                  <a:gd name="T56" fmla="*/ 674 w 692"/>
                  <a:gd name="T57" fmla="*/ 336 h 878"/>
                  <a:gd name="T58" fmla="*/ 660 w 692"/>
                  <a:gd name="T59" fmla="*/ 492 h 878"/>
                  <a:gd name="T60" fmla="*/ 654 w 692"/>
                  <a:gd name="T61" fmla="*/ 620 h 878"/>
                  <a:gd name="T62" fmla="*/ 656 w 692"/>
                  <a:gd name="T63" fmla="*/ 664 h 878"/>
                  <a:gd name="T64" fmla="*/ 662 w 692"/>
                  <a:gd name="T65" fmla="*/ 828 h 878"/>
                  <a:gd name="T66" fmla="*/ 668 w 692"/>
                  <a:gd name="T67" fmla="*/ 876 h 87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92"/>
                  <a:gd name="T103" fmla="*/ 0 h 878"/>
                  <a:gd name="T104" fmla="*/ 692 w 692"/>
                  <a:gd name="T105" fmla="*/ 878 h 87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92" h="878">
                    <a:moveTo>
                      <a:pt x="248" y="878"/>
                    </a:moveTo>
                    <a:lnTo>
                      <a:pt x="248" y="878"/>
                    </a:lnTo>
                    <a:lnTo>
                      <a:pt x="202" y="718"/>
                    </a:lnTo>
                    <a:lnTo>
                      <a:pt x="156" y="578"/>
                    </a:lnTo>
                    <a:lnTo>
                      <a:pt x="114" y="454"/>
                    </a:lnTo>
                    <a:lnTo>
                      <a:pt x="76" y="352"/>
                    </a:lnTo>
                    <a:lnTo>
                      <a:pt x="46" y="270"/>
                    </a:lnTo>
                    <a:lnTo>
                      <a:pt x="20" y="210"/>
                    </a:lnTo>
                    <a:lnTo>
                      <a:pt x="0" y="162"/>
                    </a:lnTo>
                    <a:lnTo>
                      <a:pt x="14" y="148"/>
                    </a:lnTo>
                    <a:lnTo>
                      <a:pt x="30" y="138"/>
                    </a:lnTo>
                    <a:lnTo>
                      <a:pt x="48" y="126"/>
                    </a:lnTo>
                    <a:lnTo>
                      <a:pt x="68" y="116"/>
                    </a:lnTo>
                    <a:lnTo>
                      <a:pt x="110" y="96"/>
                    </a:lnTo>
                    <a:lnTo>
                      <a:pt x="154" y="80"/>
                    </a:lnTo>
                    <a:lnTo>
                      <a:pt x="196" y="68"/>
                    </a:lnTo>
                    <a:lnTo>
                      <a:pt x="230" y="58"/>
                    </a:lnTo>
                    <a:lnTo>
                      <a:pt x="262" y="50"/>
                    </a:lnTo>
                    <a:lnTo>
                      <a:pt x="296" y="28"/>
                    </a:lnTo>
                    <a:lnTo>
                      <a:pt x="318" y="14"/>
                    </a:lnTo>
                    <a:lnTo>
                      <a:pt x="334" y="0"/>
                    </a:lnTo>
                    <a:lnTo>
                      <a:pt x="336" y="16"/>
                    </a:lnTo>
                    <a:lnTo>
                      <a:pt x="342" y="52"/>
                    </a:lnTo>
                    <a:lnTo>
                      <a:pt x="346" y="74"/>
                    </a:lnTo>
                    <a:lnTo>
                      <a:pt x="354" y="96"/>
                    </a:lnTo>
                    <a:lnTo>
                      <a:pt x="362" y="118"/>
                    </a:lnTo>
                    <a:lnTo>
                      <a:pt x="374" y="140"/>
                    </a:lnTo>
                    <a:lnTo>
                      <a:pt x="388" y="166"/>
                    </a:lnTo>
                    <a:lnTo>
                      <a:pt x="406" y="206"/>
                    </a:lnTo>
                    <a:lnTo>
                      <a:pt x="424" y="252"/>
                    </a:lnTo>
                    <a:lnTo>
                      <a:pt x="442" y="302"/>
                    </a:lnTo>
                    <a:lnTo>
                      <a:pt x="472" y="388"/>
                    </a:lnTo>
                    <a:lnTo>
                      <a:pt x="484" y="426"/>
                    </a:lnTo>
                    <a:lnTo>
                      <a:pt x="490" y="406"/>
                    </a:lnTo>
                    <a:lnTo>
                      <a:pt x="496" y="382"/>
                    </a:lnTo>
                    <a:lnTo>
                      <a:pt x="506" y="326"/>
                    </a:lnTo>
                    <a:lnTo>
                      <a:pt x="514" y="266"/>
                    </a:lnTo>
                    <a:lnTo>
                      <a:pt x="520" y="206"/>
                    </a:lnTo>
                    <a:lnTo>
                      <a:pt x="526" y="104"/>
                    </a:lnTo>
                    <a:lnTo>
                      <a:pt x="526" y="60"/>
                    </a:lnTo>
                    <a:lnTo>
                      <a:pt x="538" y="72"/>
                    </a:lnTo>
                    <a:lnTo>
                      <a:pt x="550" y="82"/>
                    </a:lnTo>
                    <a:lnTo>
                      <a:pt x="572" y="98"/>
                    </a:lnTo>
                    <a:lnTo>
                      <a:pt x="588" y="108"/>
                    </a:lnTo>
                    <a:lnTo>
                      <a:pt x="596" y="112"/>
                    </a:lnTo>
                    <a:lnTo>
                      <a:pt x="688" y="142"/>
                    </a:lnTo>
                    <a:lnTo>
                      <a:pt x="690" y="154"/>
                    </a:lnTo>
                    <a:lnTo>
                      <a:pt x="692" y="170"/>
                    </a:lnTo>
                    <a:lnTo>
                      <a:pt x="690" y="212"/>
                    </a:lnTo>
                    <a:lnTo>
                      <a:pt x="684" y="268"/>
                    </a:lnTo>
                    <a:lnTo>
                      <a:pt x="674" y="336"/>
                    </a:lnTo>
                    <a:lnTo>
                      <a:pt x="666" y="410"/>
                    </a:lnTo>
                    <a:lnTo>
                      <a:pt x="660" y="492"/>
                    </a:lnTo>
                    <a:lnTo>
                      <a:pt x="656" y="578"/>
                    </a:lnTo>
                    <a:lnTo>
                      <a:pt x="654" y="620"/>
                    </a:lnTo>
                    <a:lnTo>
                      <a:pt x="656" y="664"/>
                    </a:lnTo>
                    <a:lnTo>
                      <a:pt x="658" y="768"/>
                    </a:lnTo>
                    <a:lnTo>
                      <a:pt x="662" y="828"/>
                    </a:lnTo>
                    <a:lnTo>
                      <a:pt x="664" y="856"/>
                    </a:lnTo>
                    <a:lnTo>
                      <a:pt x="668" y="876"/>
                    </a:lnTo>
                    <a:lnTo>
                      <a:pt x="248" y="878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32" name="Freeform 487"/>
              <p:cNvSpPr>
                <a:spLocks/>
              </p:cNvSpPr>
              <p:nvPr/>
            </p:nvSpPr>
            <p:spPr bwMode="auto">
              <a:xfrm>
                <a:off x="2058" y="3628"/>
                <a:ext cx="72" cy="586"/>
              </a:xfrm>
              <a:custGeom>
                <a:avLst/>
                <a:gdLst>
                  <a:gd name="T0" fmla="*/ 0 w 72"/>
                  <a:gd name="T1" fmla="*/ 2 h 586"/>
                  <a:gd name="T2" fmla="*/ 0 w 72"/>
                  <a:gd name="T3" fmla="*/ 2 h 586"/>
                  <a:gd name="T4" fmla="*/ 2 w 72"/>
                  <a:gd name="T5" fmla="*/ 18 h 586"/>
                  <a:gd name="T6" fmla="*/ 10 w 72"/>
                  <a:gd name="T7" fmla="*/ 62 h 586"/>
                  <a:gd name="T8" fmla="*/ 16 w 72"/>
                  <a:gd name="T9" fmla="*/ 94 h 586"/>
                  <a:gd name="T10" fmla="*/ 18 w 72"/>
                  <a:gd name="T11" fmla="*/ 132 h 586"/>
                  <a:gd name="T12" fmla="*/ 22 w 72"/>
                  <a:gd name="T13" fmla="*/ 176 h 586"/>
                  <a:gd name="T14" fmla="*/ 24 w 72"/>
                  <a:gd name="T15" fmla="*/ 224 h 586"/>
                  <a:gd name="T16" fmla="*/ 24 w 72"/>
                  <a:gd name="T17" fmla="*/ 224 h 586"/>
                  <a:gd name="T18" fmla="*/ 26 w 72"/>
                  <a:gd name="T19" fmla="*/ 318 h 586"/>
                  <a:gd name="T20" fmla="*/ 28 w 72"/>
                  <a:gd name="T21" fmla="*/ 364 h 586"/>
                  <a:gd name="T22" fmla="*/ 32 w 72"/>
                  <a:gd name="T23" fmla="*/ 412 h 586"/>
                  <a:gd name="T24" fmla="*/ 36 w 72"/>
                  <a:gd name="T25" fmla="*/ 458 h 586"/>
                  <a:gd name="T26" fmla="*/ 44 w 72"/>
                  <a:gd name="T27" fmla="*/ 502 h 586"/>
                  <a:gd name="T28" fmla="*/ 54 w 72"/>
                  <a:gd name="T29" fmla="*/ 546 h 586"/>
                  <a:gd name="T30" fmla="*/ 66 w 72"/>
                  <a:gd name="T31" fmla="*/ 586 h 586"/>
                  <a:gd name="T32" fmla="*/ 72 w 72"/>
                  <a:gd name="T33" fmla="*/ 584 h 586"/>
                  <a:gd name="T34" fmla="*/ 72 w 72"/>
                  <a:gd name="T35" fmla="*/ 584 h 586"/>
                  <a:gd name="T36" fmla="*/ 62 w 72"/>
                  <a:gd name="T37" fmla="*/ 544 h 586"/>
                  <a:gd name="T38" fmla="*/ 52 w 72"/>
                  <a:gd name="T39" fmla="*/ 502 h 586"/>
                  <a:gd name="T40" fmla="*/ 44 w 72"/>
                  <a:gd name="T41" fmla="*/ 456 h 586"/>
                  <a:gd name="T42" fmla="*/ 40 w 72"/>
                  <a:gd name="T43" fmla="*/ 410 h 586"/>
                  <a:gd name="T44" fmla="*/ 36 w 72"/>
                  <a:gd name="T45" fmla="*/ 364 h 586"/>
                  <a:gd name="T46" fmla="*/ 34 w 72"/>
                  <a:gd name="T47" fmla="*/ 318 h 586"/>
                  <a:gd name="T48" fmla="*/ 32 w 72"/>
                  <a:gd name="T49" fmla="*/ 224 h 586"/>
                  <a:gd name="T50" fmla="*/ 32 w 72"/>
                  <a:gd name="T51" fmla="*/ 224 h 586"/>
                  <a:gd name="T52" fmla="*/ 30 w 72"/>
                  <a:gd name="T53" fmla="*/ 176 h 586"/>
                  <a:gd name="T54" fmla="*/ 26 w 72"/>
                  <a:gd name="T55" fmla="*/ 132 h 586"/>
                  <a:gd name="T56" fmla="*/ 22 w 72"/>
                  <a:gd name="T57" fmla="*/ 92 h 586"/>
                  <a:gd name="T58" fmla="*/ 18 w 72"/>
                  <a:gd name="T59" fmla="*/ 60 h 586"/>
                  <a:gd name="T60" fmla="*/ 10 w 72"/>
                  <a:gd name="T61" fmla="*/ 16 h 586"/>
                  <a:gd name="T62" fmla="*/ 6 w 72"/>
                  <a:gd name="T63" fmla="*/ 0 h 586"/>
                  <a:gd name="T64" fmla="*/ 0 w 72"/>
                  <a:gd name="T65" fmla="*/ 2 h 58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72"/>
                  <a:gd name="T100" fmla="*/ 0 h 586"/>
                  <a:gd name="T101" fmla="*/ 72 w 72"/>
                  <a:gd name="T102" fmla="*/ 586 h 58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72" h="586">
                    <a:moveTo>
                      <a:pt x="0" y="2"/>
                    </a:moveTo>
                    <a:lnTo>
                      <a:pt x="0" y="2"/>
                    </a:lnTo>
                    <a:lnTo>
                      <a:pt x="2" y="18"/>
                    </a:lnTo>
                    <a:lnTo>
                      <a:pt x="10" y="62"/>
                    </a:lnTo>
                    <a:lnTo>
                      <a:pt x="16" y="94"/>
                    </a:lnTo>
                    <a:lnTo>
                      <a:pt x="18" y="132"/>
                    </a:lnTo>
                    <a:lnTo>
                      <a:pt x="22" y="176"/>
                    </a:lnTo>
                    <a:lnTo>
                      <a:pt x="24" y="224"/>
                    </a:lnTo>
                    <a:lnTo>
                      <a:pt x="26" y="318"/>
                    </a:lnTo>
                    <a:lnTo>
                      <a:pt x="28" y="364"/>
                    </a:lnTo>
                    <a:lnTo>
                      <a:pt x="32" y="412"/>
                    </a:lnTo>
                    <a:lnTo>
                      <a:pt x="36" y="458"/>
                    </a:lnTo>
                    <a:lnTo>
                      <a:pt x="44" y="502"/>
                    </a:lnTo>
                    <a:lnTo>
                      <a:pt x="54" y="546"/>
                    </a:lnTo>
                    <a:lnTo>
                      <a:pt x="66" y="586"/>
                    </a:lnTo>
                    <a:lnTo>
                      <a:pt x="72" y="584"/>
                    </a:lnTo>
                    <a:lnTo>
                      <a:pt x="62" y="544"/>
                    </a:lnTo>
                    <a:lnTo>
                      <a:pt x="52" y="502"/>
                    </a:lnTo>
                    <a:lnTo>
                      <a:pt x="44" y="456"/>
                    </a:lnTo>
                    <a:lnTo>
                      <a:pt x="40" y="410"/>
                    </a:lnTo>
                    <a:lnTo>
                      <a:pt x="36" y="364"/>
                    </a:lnTo>
                    <a:lnTo>
                      <a:pt x="34" y="318"/>
                    </a:lnTo>
                    <a:lnTo>
                      <a:pt x="32" y="224"/>
                    </a:lnTo>
                    <a:lnTo>
                      <a:pt x="30" y="176"/>
                    </a:lnTo>
                    <a:lnTo>
                      <a:pt x="26" y="132"/>
                    </a:lnTo>
                    <a:lnTo>
                      <a:pt x="22" y="92"/>
                    </a:lnTo>
                    <a:lnTo>
                      <a:pt x="18" y="60"/>
                    </a:lnTo>
                    <a:lnTo>
                      <a:pt x="10" y="16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33" name="Freeform 488"/>
              <p:cNvSpPr>
                <a:spLocks/>
              </p:cNvSpPr>
              <p:nvPr/>
            </p:nvSpPr>
            <p:spPr bwMode="auto">
              <a:xfrm>
                <a:off x="2032" y="3652"/>
                <a:ext cx="426" cy="440"/>
              </a:xfrm>
              <a:custGeom>
                <a:avLst/>
                <a:gdLst>
                  <a:gd name="T0" fmla="*/ 226 w 426"/>
                  <a:gd name="T1" fmla="*/ 0 h 440"/>
                  <a:gd name="T2" fmla="*/ 226 w 426"/>
                  <a:gd name="T3" fmla="*/ 0 h 440"/>
                  <a:gd name="T4" fmla="*/ 218 w 426"/>
                  <a:gd name="T5" fmla="*/ 8 h 440"/>
                  <a:gd name="T6" fmla="*/ 198 w 426"/>
                  <a:gd name="T7" fmla="*/ 28 h 440"/>
                  <a:gd name="T8" fmla="*/ 186 w 426"/>
                  <a:gd name="T9" fmla="*/ 42 h 440"/>
                  <a:gd name="T10" fmla="*/ 174 w 426"/>
                  <a:gd name="T11" fmla="*/ 60 h 440"/>
                  <a:gd name="T12" fmla="*/ 164 w 426"/>
                  <a:gd name="T13" fmla="*/ 80 h 440"/>
                  <a:gd name="T14" fmla="*/ 156 w 426"/>
                  <a:gd name="T15" fmla="*/ 102 h 440"/>
                  <a:gd name="T16" fmla="*/ 156 w 426"/>
                  <a:gd name="T17" fmla="*/ 102 h 440"/>
                  <a:gd name="T18" fmla="*/ 148 w 426"/>
                  <a:gd name="T19" fmla="*/ 144 h 440"/>
                  <a:gd name="T20" fmla="*/ 138 w 426"/>
                  <a:gd name="T21" fmla="*/ 188 h 440"/>
                  <a:gd name="T22" fmla="*/ 128 w 426"/>
                  <a:gd name="T23" fmla="*/ 234 h 440"/>
                  <a:gd name="T24" fmla="*/ 114 w 426"/>
                  <a:gd name="T25" fmla="*/ 280 h 440"/>
                  <a:gd name="T26" fmla="*/ 106 w 426"/>
                  <a:gd name="T27" fmla="*/ 302 h 440"/>
                  <a:gd name="T28" fmla="*/ 96 w 426"/>
                  <a:gd name="T29" fmla="*/ 322 h 440"/>
                  <a:gd name="T30" fmla="*/ 84 w 426"/>
                  <a:gd name="T31" fmla="*/ 342 h 440"/>
                  <a:gd name="T32" fmla="*/ 72 w 426"/>
                  <a:gd name="T33" fmla="*/ 360 h 440"/>
                  <a:gd name="T34" fmla="*/ 58 w 426"/>
                  <a:gd name="T35" fmla="*/ 378 h 440"/>
                  <a:gd name="T36" fmla="*/ 40 w 426"/>
                  <a:gd name="T37" fmla="*/ 392 h 440"/>
                  <a:gd name="T38" fmla="*/ 22 w 426"/>
                  <a:gd name="T39" fmla="*/ 404 h 440"/>
                  <a:gd name="T40" fmla="*/ 0 w 426"/>
                  <a:gd name="T41" fmla="*/ 416 h 440"/>
                  <a:gd name="T42" fmla="*/ 0 w 426"/>
                  <a:gd name="T43" fmla="*/ 416 h 440"/>
                  <a:gd name="T44" fmla="*/ 6 w 426"/>
                  <a:gd name="T45" fmla="*/ 418 h 440"/>
                  <a:gd name="T46" fmla="*/ 24 w 426"/>
                  <a:gd name="T47" fmla="*/ 426 h 440"/>
                  <a:gd name="T48" fmla="*/ 36 w 426"/>
                  <a:gd name="T49" fmla="*/ 430 h 440"/>
                  <a:gd name="T50" fmla="*/ 52 w 426"/>
                  <a:gd name="T51" fmla="*/ 434 h 440"/>
                  <a:gd name="T52" fmla="*/ 72 w 426"/>
                  <a:gd name="T53" fmla="*/ 438 h 440"/>
                  <a:gd name="T54" fmla="*/ 92 w 426"/>
                  <a:gd name="T55" fmla="*/ 440 h 440"/>
                  <a:gd name="T56" fmla="*/ 118 w 426"/>
                  <a:gd name="T57" fmla="*/ 440 h 440"/>
                  <a:gd name="T58" fmla="*/ 144 w 426"/>
                  <a:gd name="T59" fmla="*/ 438 h 440"/>
                  <a:gd name="T60" fmla="*/ 176 w 426"/>
                  <a:gd name="T61" fmla="*/ 432 h 440"/>
                  <a:gd name="T62" fmla="*/ 208 w 426"/>
                  <a:gd name="T63" fmla="*/ 424 h 440"/>
                  <a:gd name="T64" fmla="*/ 244 w 426"/>
                  <a:gd name="T65" fmla="*/ 412 h 440"/>
                  <a:gd name="T66" fmla="*/ 284 w 426"/>
                  <a:gd name="T67" fmla="*/ 396 h 440"/>
                  <a:gd name="T68" fmla="*/ 326 w 426"/>
                  <a:gd name="T69" fmla="*/ 376 h 440"/>
                  <a:gd name="T70" fmla="*/ 370 w 426"/>
                  <a:gd name="T71" fmla="*/ 350 h 440"/>
                  <a:gd name="T72" fmla="*/ 426 w 426"/>
                  <a:gd name="T73" fmla="*/ 18 h 440"/>
                  <a:gd name="T74" fmla="*/ 226 w 426"/>
                  <a:gd name="T75" fmla="*/ 0 h 44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426"/>
                  <a:gd name="T115" fmla="*/ 0 h 440"/>
                  <a:gd name="T116" fmla="*/ 426 w 426"/>
                  <a:gd name="T117" fmla="*/ 440 h 44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426" h="440">
                    <a:moveTo>
                      <a:pt x="226" y="0"/>
                    </a:moveTo>
                    <a:lnTo>
                      <a:pt x="226" y="0"/>
                    </a:lnTo>
                    <a:lnTo>
                      <a:pt x="218" y="8"/>
                    </a:lnTo>
                    <a:lnTo>
                      <a:pt x="198" y="28"/>
                    </a:lnTo>
                    <a:lnTo>
                      <a:pt x="186" y="42"/>
                    </a:lnTo>
                    <a:lnTo>
                      <a:pt x="174" y="60"/>
                    </a:lnTo>
                    <a:lnTo>
                      <a:pt x="164" y="80"/>
                    </a:lnTo>
                    <a:lnTo>
                      <a:pt x="156" y="102"/>
                    </a:lnTo>
                    <a:lnTo>
                      <a:pt x="148" y="144"/>
                    </a:lnTo>
                    <a:lnTo>
                      <a:pt x="138" y="188"/>
                    </a:lnTo>
                    <a:lnTo>
                      <a:pt x="128" y="234"/>
                    </a:lnTo>
                    <a:lnTo>
                      <a:pt x="114" y="280"/>
                    </a:lnTo>
                    <a:lnTo>
                      <a:pt x="106" y="302"/>
                    </a:lnTo>
                    <a:lnTo>
                      <a:pt x="96" y="322"/>
                    </a:lnTo>
                    <a:lnTo>
                      <a:pt x="84" y="342"/>
                    </a:lnTo>
                    <a:lnTo>
                      <a:pt x="72" y="360"/>
                    </a:lnTo>
                    <a:lnTo>
                      <a:pt x="58" y="378"/>
                    </a:lnTo>
                    <a:lnTo>
                      <a:pt x="40" y="392"/>
                    </a:lnTo>
                    <a:lnTo>
                      <a:pt x="22" y="404"/>
                    </a:lnTo>
                    <a:lnTo>
                      <a:pt x="0" y="416"/>
                    </a:lnTo>
                    <a:lnTo>
                      <a:pt x="6" y="418"/>
                    </a:lnTo>
                    <a:lnTo>
                      <a:pt x="24" y="426"/>
                    </a:lnTo>
                    <a:lnTo>
                      <a:pt x="36" y="430"/>
                    </a:lnTo>
                    <a:lnTo>
                      <a:pt x="52" y="434"/>
                    </a:lnTo>
                    <a:lnTo>
                      <a:pt x="72" y="438"/>
                    </a:lnTo>
                    <a:lnTo>
                      <a:pt x="92" y="440"/>
                    </a:lnTo>
                    <a:lnTo>
                      <a:pt x="118" y="440"/>
                    </a:lnTo>
                    <a:lnTo>
                      <a:pt x="144" y="438"/>
                    </a:lnTo>
                    <a:lnTo>
                      <a:pt x="176" y="432"/>
                    </a:lnTo>
                    <a:lnTo>
                      <a:pt x="208" y="424"/>
                    </a:lnTo>
                    <a:lnTo>
                      <a:pt x="244" y="412"/>
                    </a:lnTo>
                    <a:lnTo>
                      <a:pt x="284" y="396"/>
                    </a:lnTo>
                    <a:lnTo>
                      <a:pt x="326" y="376"/>
                    </a:lnTo>
                    <a:lnTo>
                      <a:pt x="370" y="350"/>
                    </a:lnTo>
                    <a:lnTo>
                      <a:pt x="426" y="18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34" name="Freeform 489"/>
              <p:cNvSpPr>
                <a:spLocks/>
              </p:cNvSpPr>
              <p:nvPr/>
            </p:nvSpPr>
            <p:spPr bwMode="auto">
              <a:xfrm>
                <a:off x="1792" y="3614"/>
                <a:ext cx="150" cy="78"/>
              </a:xfrm>
              <a:custGeom>
                <a:avLst/>
                <a:gdLst>
                  <a:gd name="T0" fmla="*/ 140 w 150"/>
                  <a:gd name="T1" fmla="*/ 0 h 78"/>
                  <a:gd name="T2" fmla="*/ 150 w 150"/>
                  <a:gd name="T3" fmla="*/ 64 h 78"/>
                  <a:gd name="T4" fmla="*/ 14 w 150"/>
                  <a:gd name="T5" fmla="*/ 78 h 78"/>
                  <a:gd name="T6" fmla="*/ 0 w 150"/>
                  <a:gd name="T7" fmla="*/ 2 h 78"/>
                  <a:gd name="T8" fmla="*/ 140 w 150"/>
                  <a:gd name="T9" fmla="*/ 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0"/>
                  <a:gd name="T16" fmla="*/ 0 h 78"/>
                  <a:gd name="T17" fmla="*/ 150 w 150"/>
                  <a:gd name="T18" fmla="*/ 78 h 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0" h="78">
                    <a:moveTo>
                      <a:pt x="140" y="0"/>
                    </a:moveTo>
                    <a:lnTo>
                      <a:pt x="150" y="64"/>
                    </a:lnTo>
                    <a:lnTo>
                      <a:pt x="14" y="78"/>
                    </a:lnTo>
                    <a:lnTo>
                      <a:pt x="0" y="2"/>
                    </a:lnTo>
                    <a:lnTo>
                      <a:pt x="140" y="0"/>
                    </a:lnTo>
                    <a:close/>
                  </a:path>
                </a:pathLst>
              </a:custGeom>
              <a:solidFill>
                <a:srgbClr val="D0CE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35" name="Freeform 490"/>
              <p:cNvSpPr>
                <a:spLocks/>
              </p:cNvSpPr>
              <p:nvPr/>
            </p:nvSpPr>
            <p:spPr bwMode="auto">
              <a:xfrm>
                <a:off x="2162" y="3618"/>
                <a:ext cx="96" cy="52"/>
              </a:xfrm>
              <a:custGeom>
                <a:avLst/>
                <a:gdLst>
                  <a:gd name="T0" fmla="*/ 0 w 96"/>
                  <a:gd name="T1" fmla="*/ 2 h 52"/>
                  <a:gd name="T2" fmla="*/ 6 w 96"/>
                  <a:gd name="T3" fmla="*/ 44 h 52"/>
                  <a:gd name="T4" fmla="*/ 96 w 96"/>
                  <a:gd name="T5" fmla="*/ 52 h 52"/>
                  <a:gd name="T6" fmla="*/ 90 w 96"/>
                  <a:gd name="T7" fmla="*/ 0 h 52"/>
                  <a:gd name="T8" fmla="*/ 0 w 96"/>
                  <a:gd name="T9" fmla="*/ 2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52"/>
                  <a:gd name="T17" fmla="*/ 96 w 96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52">
                    <a:moveTo>
                      <a:pt x="0" y="2"/>
                    </a:moveTo>
                    <a:lnTo>
                      <a:pt x="6" y="44"/>
                    </a:lnTo>
                    <a:lnTo>
                      <a:pt x="96" y="52"/>
                    </a:lnTo>
                    <a:lnTo>
                      <a:pt x="9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0CE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36" name="Freeform 491"/>
              <p:cNvSpPr>
                <a:spLocks noEditPoints="1"/>
              </p:cNvSpPr>
              <p:nvPr/>
            </p:nvSpPr>
            <p:spPr bwMode="auto">
              <a:xfrm>
                <a:off x="2030" y="3646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16 w 16"/>
                  <a:gd name="T43" fmla="*/ 6 h 16"/>
                  <a:gd name="T44" fmla="*/ 16 w 16"/>
                  <a:gd name="T45" fmla="*/ 6 h 16"/>
                  <a:gd name="T46" fmla="*/ 14 w 16"/>
                  <a:gd name="T47" fmla="*/ 12 h 16"/>
                  <a:gd name="T48" fmla="*/ 10 w 16"/>
                  <a:gd name="T49" fmla="*/ 14 h 16"/>
                  <a:gd name="T50" fmla="*/ 10 w 16"/>
                  <a:gd name="T51" fmla="*/ 14 h 16"/>
                  <a:gd name="T52" fmla="*/ 6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4 w 16"/>
                  <a:gd name="T59" fmla="*/ 4 h 16"/>
                  <a:gd name="T60" fmla="*/ 8 w 16"/>
                  <a:gd name="T61" fmla="*/ 2 h 16"/>
                  <a:gd name="T62" fmla="*/ 8 w 16"/>
                  <a:gd name="T63" fmla="*/ 2 h 16"/>
                  <a:gd name="T64" fmla="*/ 12 w 16"/>
                  <a:gd name="T65" fmla="*/ 2 h 16"/>
                  <a:gd name="T66" fmla="*/ 16 w 16"/>
                  <a:gd name="T67" fmla="*/ 6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6" y="6"/>
                    </a:moveTo>
                    <a:lnTo>
                      <a:pt x="16" y="6"/>
                    </a:lnTo>
                    <a:lnTo>
                      <a:pt x="14" y="12"/>
                    </a:lnTo>
                    <a:lnTo>
                      <a:pt x="10" y="14"/>
                    </a:lnTo>
                    <a:lnTo>
                      <a:pt x="6" y="14"/>
                    </a:lnTo>
                    <a:lnTo>
                      <a:pt x="2" y="10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37" name="Freeform 492"/>
              <p:cNvSpPr>
                <a:spLocks/>
              </p:cNvSpPr>
              <p:nvPr/>
            </p:nvSpPr>
            <p:spPr bwMode="auto">
              <a:xfrm>
                <a:off x="2030" y="3646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38" name="Freeform 493"/>
              <p:cNvSpPr>
                <a:spLocks/>
              </p:cNvSpPr>
              <p:nvPr/>
            </p:nvSpPr>
            <p:spPr bwMode="auto">
              <a:xfrm>
                <a:off x="2032" y="3648"/>
                <a:ext cx="14" cy="12"/>
              </a:xfrm>
              <a:custGeom>
                <a:avLst/>
                <a:gdLst>
                  <a:gd name="T0" fmla="*/ 14 w 14"/>
                  <a:gd name="T1" fmla="*/ 4 h 12"/>
                  <a:gd name="T2" fmla="*/ 14 w 14"/>
                  <a:gd name="T3" fmla="*/ 4 h 12"/>
                  <a:gd name="T4" fmla="*/ 12 w 14"/>
                  <a:gd name="T5" fmla="*/ 10 h 12"/>
                  <a:gd name="T6" fmla="*/ 8 w 14"/>
                  <a:gd name="T7" fmla="*/ 12 h 12"/>
                  <a:gd name="T8" fmla="*/ 8 w 14"/>
                  <a:gd name="T9" fmla="*/ 12 h 12"/>
                  <a:gd name="T10" fmla="*/ 4 w 14"/>
                  <a:gd name="T11" fmla="*/ 12 h 12"/>
                  <a:gd name="T12" fmla="*/ 0 w 14"/>
                  <a:gd name="T13" fmla="*/ 8 h 12"/>
                  <a:gd name="T14" fmla="*/ 0 w 14"/>
                  <a:gd name="T15" fmla="*/ 8 h 12"/>
                  <a:gd name="T16" fmla="*/ 2 w 14"/>
                  <a:gd name="T17" fmla="*/ 2 h 12"/>
                  <a:gd name="T18" fmla="*/ 6 w 14"/>
                  <a:gd name="T19" fmla="*/ 0 h 12"/>
                  <a:gd name="T20" fmla="*/ 6 w 14"/>
                  <a:gd name="T21" fmla="*/ 0 h 12"/>
                  <a:gd name="T22" fmla="*/ 10 w 14"/>
                  <a:gd name="T23" fmla="*/ 0 h 12"/>
                  <a:gd name="T24" fmla="*/ 14 w 14"/>
                  <a:gd name="T25" fmla="*/ 4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12"/>
                  <a:gd name="T41" fmla="*/ 14 w 14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12">
                    <a:moveTo>
                      <a:pt x="14" y="4"/>
                    </a:moveTo>
                    <a:lnTo>
                      <a:pt x="14" y="4"/>
                    </a:lnTo>
                    <a:lnTo>
                      <a:pt x="12" y="10"/>
                    </a:lnTo>
                    <a:lnTo>
                      <a:pt x="8" y="12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39" name="Freeform 494"/>
              <p:cNvSpPr>
                <a:spLocks noEditPoints="1"/>
              </p:cNvSpPr>
              <p:nvPr/>
            </p:nvSpPr>
            <p:spPr bwMode="auto">
              <a:xfrm>
                <a:off x="2048" y="3810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8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6 h 16"/>
                  <a:gd name="T26" fmla="*/ 16 w 16"/>
                  <a:gd name="T27" fmla="*/ 14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16 w 16"/>
                  <a:gd name="T43" fmla="*/ 8 h 16"/>
                  <a:gd name="T44" fmla="*/ 16 w 16"/>
                  <a:gd name="T45" fmla="*/ 8 h 16"/>
                  <a:gd name="T46" fmla="*/ 14 w 16"/>
                  <a:gd name="T47" fmla="*/ 12 h 16"/>
                  <a:gd name="T48" fmla="*/ 10 w 16"/>
                  <a:gd name="T49" fmla="*/ 16 h 16"/>
                  <a:gd name="T50" fmla="*/ 10 w 16"/>
                  <a:gd name="T51" fmla="*/ 16 h 16"/>
                  <a:gd name="T52" fmla="*/ 6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4 w 16"/>
                  <a:gd name="T59" fmla="*/ 6 h 16"/>
                  <a:gd name="T60" fmla="*/ 8 w 16"/>
                  <a:gd name="T61" fmla="*/ 2 h 16"/>
                  <a:gd name="T62" fmla="*/ 8 w 16"/>
                  <a:gd name="T63" fmla="*/ 2 h 16"/>
                  <a:gd name="T64" fmla="*/ 12 w 16"/>
                  <a:gd name="T65" fmla="*/ 2 h 16"/>
                  <a:gd name="T66" fmla="*/ 16 w 16"/>
                  <a:gd name="T67" fmla="*/ 8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6" y="8"/>
                    </a:moveTo>
                    <a:lnTo>
                      <a:pt x="16" y="8"/>
                    </a:lnTo>
                    <a:lnTo>
                      <a:pt x="14" y="12"/>
                    </a:lnTo>
                    <a:lnTo>
                      <a:pt x="10" y="16"/>
                    </a:lnTo>
                    <a:lnTo>
                      <a:pt x="6" y="14"/>
                    </a:lnTo>
                    <a:lnTo>
                      <a:pt x="2" y="10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6" y="8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40" name="Freeform 495"/>
              <p:cNvSpPr>
                <a:spLocks/>
              </p:cNvSpPr>
              <p:nvPr/>
            </p:nvSpPr>
            <p:spPr bwMode="auto">
              <a:xfrm>
                <a:off x="2048" y="3810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8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6 h 16"/>
                  <a:gd name="T26" fmla="*/ 16 w 16"/>
                  <a:gd name="T27" fmla="*/ 14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41" name="Freeform 496"/>
              <p:cNvSpPr>
                <a:spLocks/>
              </p:cNvSpPr>
              <p:nvPr/>
            </p:nvSpPr>
            <p:spPr bwMode="auto">
              <a:xfrm>
                <a:off x="2050" y="3812"/>
                <a:ext cx="14" cy="14"/>
              </a:xfrm>
              <a:custGeom>
                <a:avLst/>
                <a:gdLst>
                  <a:gd name="T0" fmla="*/ 14 w 14"/>
                  <a:gd name="T1" fmla="*/ 6 h 14"/>
                  <a:gd name="T2" fmla="*/ 14 w 14"/>
                  <a:gd name="T3" fmla="*/ 6 h 14"/>
                  <a:gd name="T4" fmla="*/ 12 w 14"/>
                  <a:gd name="T5" fmla="*/ 10 h 14"/>
                  <a:gd name="T6" fmla="*/ 8 w 14"/>
                  <a:gd name="T7" fmla="*/ 14 h 14"/>
                  <a:gd name="T8" fmla="*/ 8 w 14"/>
                  <a:gd name="T9" fmla="*/ 14 h 14"/>
                  <a:gd name="T10" fmla="*/ 4 w 14"/>
                  <a:gd name="T11" fmla="*/ 12 h 14"/>
                  <a:gd name="T12" fmla="*/ 0 w 14"/>
                  <a:gd name="T13" fmla="*/ 8 h 14"/>
                  <a:gd name="T14" fmla="*/ 0 w 14"/>
                  <a:gd name="T15" fmla="*/ 8 h 14"/>
                  <a:gd name="T16" fmla="*/ 2 w 14"/>
                  <a:gd name="T17" fmla="*/ 4 h 14"/>
                  <a:gd name="T18" fmla="*/ 6 w 14"/>
                  <a:gd name="T19" fmla="*/ 0 h 14"/>
                  <a:gd name="T20" fmla="*/ 6 w 14"/>
                  <a:gd name="T21" fmla="*/ 0 h 14"/>
                  <a:gd name="T22" fmla="*/ 10 w 14"/>
                  <a:gd name="T23" fmla="*/ 0 h 14"/>
                  <a:gd name="T24" fmla="*/ 14 w 14"/>
                  <a:gd name="T25" fmla="*/ 6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14"/>
                  <a:gd name="T41" fmla="*/ 14 w 14"/>
                  <a:gd name="T42" fmla="*/ 14 h 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14">
                    <a:moveTo>
                      <a:pt x="14" y="6"/>
                    </a:moveTo>
                    <a:lnTo>
                      <a:pt x="14" y="6"/>
                    </a:lnTo>
                    <a:lnTo>
                      <a:pt x="12" y="10"/>
                    </a:lnTo>
                    <a:lnTo>
                      <a:pt x="8" y="14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42" name="Freeform 497"/>
              <p:cNvSpPr>
                <a:spLocks noEditPoints="1"/>
              </p:cNvSpPr>
              <p:nvPr/>
            </p:nvSpPr>
            <p:spPr bwMode="auto">
              <a:xfrm>
                <a:off x="2070" y="4118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6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4 w 16"/>
                  <a:gd name="T35" fmla="*/ 4 h 16"/>
                  <a:gd name="T36" fmla="*/ 12 w 16"/>
                  <a:gd name="T37" fmla="*/ 0 h 16"/>
                  <a:gd name="T38" fmla="*/ 10 w 16"/>
                  <a:gd name="T39" fmla="*/ 0 h 16"/>
                  <a:gd name="T40" fmla="*/ 6 w 16"/>
                  <a:gd name="T41" fmla="*/ 0 h 16"/>
                  <a:gd name="T42" fmla="*/ 14 w 16"/>
                  <a:gd name="T43" fmla="*/ 6 h 16"/>
                  <a:gd name="T44" fmla="*/ 14 w 16"/>
                  <a:gd name="T45" fmla="*/ 6 h 16"/>
                  <a:gd name="T46" fmla="*/ 14 w 16"/>
                  <a:gd name="T47" fmla="*/ 12 h 16"/>
                  <a:gd name="T48" fmla="*/ 10 w 16"/>
                  <a:gd name="T49" fmla="*/ 14 h 16"/>
                  <a:gd name="T50" fmla="*/ 10 w 16"/>
                  <a:gd name="T51" fmla="*/ 14 h 16"/>
                  <a:gd name="T52" fmla="*/ 4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2 w 16"/>
                  <a:gd name="T59" fmla="*/ 4 h 16"/>
                  <a:gd name="T60" fmla="*/ 6 w 16"/>
                  <a:gd name="T61" fmla="*/ 2 h 16"/>
                  <a:gd name="T62" fmla="*/ 6 w 16"/>
                  <a:gd name="T63" fmla="*/ 2 h 16"/>
                  <a:gd name="T64" fmla="*/ 12 w 16"/>
                  <a:gd name="T65" fmla="*/ 2 h 16"/>
                  <a:gd name="T66" fmla="*/ 14 w 16"/>
                  <a:gd name="T67" fmla="*/ 6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4" y="6"/>
                    </a:moveTo>
                    <a:lnTo>
                      <a:pt x="14" y="6"/>
                    </a:lnTo>
                    <a:lnTo>
                      <a:pt x="14" y="12"/>
                    </a:lnTo>
                    <a:lnTo>
                      <a:pt x="10" y="14"/>
                    </a:lnTo>
                    <a:lnTo>
                      <a:pt x="4" y="14"/>
                    </a:lnTo>
                    <a:lnTo>
                      <a:pt x="2" y="10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12" y="2"/>
                    </a:lnTo>
                    <a:lnTo>
                      <a:pt x="14" y="6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43" name="Freeform 498"/>
              <p:cNvSpPr>
                <a:spLocks/>
              </p:cNvSpPr>
              <p:nvPr/>
            </p:nvSpPr>
            <p:spPr bwMode="auto">
              <a:xfrm>
                <a:off x="2070" y="4118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6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4 w 16"/>
                  <a:gd name="T35" fmla="*/ 4 h 16"/>
                  <a:gd name="T36" fmla="*/ 12 w 16"/>
                  <a:gd name="T37" fmla="*/ 0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44" name="Freeform 499"/>
              <p:cNvSpPr>
                <a:spLocks/>
              </p:cNvSpPr>
              <p:nvPr/>
            </p:nvSpPr>
            <p:spPr bwMode="auto">
              <a:xfrm>
                <a:off x="2072" y="4120"/>
                <a:ext cx="12" cy="12"/>
              </a:xfrm>
              <a:custGeom>
                <a:avLst/>
                <a:gdLst>
                  <a:gd name="T0" fmla="*/ 12 w 12"/>
                  <a:gd name="T1" fmla="*/ 4 h 12"/>
                  <a:gd name="T2" fmla="*/ 12 w 12"/>
                  <a:gd name="T3" fmla="*/ 4 h 12"/>
                  <a:gd name="T4" fmla="*/ 12 w 12"/>
                  <a:gd name="T5" fmla="*/ 10 h 12"/>
                  <a:gd name="T6" fmla="*/ 8 w 12"/>
                  <a:gd name="T7" fmla="*/ 12 h 12"/>
                  <a:gd name="T8" fmla="*/ 8 w 12"/>
                  <a:gd name="T9" fmla="*/ 12 h 12"/>
                  <a:gd name="T10" fmla="*/ 2 w 12"/>
                  <a:gd name="T11" fmla="*/ 12 h 12"/>
                  <a:gd name="T12" fmla="*/ 0 w 12"/>
                  <a:gd name="T13" fmla="*/ 8 h 12"/>
                  <a:gd name="T14" fmla="*/ 0 w 12"/>
                  <a:gd name="T15" fmla="*/ 8 h 12"/>
                  <a:gd name="T16" fmla="*/ 0 w 12"/>
                  <a:gd name="T17" fmla="*/ 2 h 12"/>
                  <a:gd name="T18" fmla="*/ 4 w 12"/>
                  <a:gd name="T19" fmla="*/ 0 h 12"/>
                  <a:gd name="T20" fmla="*/ 4 w 12"/>
                  <a:gd name="T21" fmla="*/ 0 h 12"/>
                  <a:gd name="T22" fmla="*/ 10 w 12"/>
                  <a:gd name="T23" fmla="*/ 0 h 12"/>
                  <a:gd name="T24" fmla="*/ 12 w 12"/>
                  <a:gd name="T25" fmla="*/ 4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2"/>
                  <a:gd name="T41" fmla="*/ 12 w 12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2">
                    <a:moveTo>
                      <a:pt x="12" y="4"/>
                    </a:moveTo>
                    <a:lnTo>
                      <a:pt x="12" y="4"/>
                    </a:lnTo>
                    <a:lnTo>
                      <a:pt x="12" y="10"/>
                    </a:lnTo>
                    <a:lnTo>
                      <a:pt x="8" y="12"/>
                    </a:lnTo>
                    <a:lnTo>
                      <a:pt x="2" y="12"/>
                    </a:lnTo>
                    <a:lnTo>
                      <a:pt x="0" y="8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10" y="0"/>
                    </a:lnTo>
                    <a:lnTo>
                      <a:pt x="12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45" name="Freeform 500"/>
              <p:cNvSpPr>
                <a:spLocks/>
              </p:cNvSpPr>
              <p:nvPr/>
            </p:nvSpPr>
            <p:spPr bwMode="auto">
              <a:xfrm>
                <a:off x="2418" y="3798"/>
                <a:ext cx="98" cy="154"/>
              </a:xfrm>
              <a:custGeom>
                <a:avLst/>
                <a:gdLst>
                  <a:gd name="T0" fmla="*/ 48 w 98"/>
                  <a:gd name="T1" fmla="*/ 0 h 154"/>
                  <a:gd name="T2" fmla="*/ 48 w 98"/>
                  <a:gd name="T3" fmla="*/ 0 h 154"/>
                  <a:gd name="T4" fmla="*/ 58 w 98"/>
                  <a:gd name="T5" fmla="*/ 4 h 154"/>
                  <a:gd name="T6" fmla="*/ 76 w 98"/>
                  <a:gd name="T7" fmla="*/ 14 h 154"/>
                  <a:gd name="T8" fmla="*/ 86 w 98"/>
                  <a:gd name="T9" fmla="*/ 20 h 154"/>
                  <a:gd name="T10" fmla="*/ 92 w 98"/>
                  <a:gd name="T11" fmla="*/ 30 h 154"/>
                  <a:gd name="T12" fmla="*/ 98 w 98"/>
                  <a:gd name="T13" fmla="*/ 40 h 154"/>
                  <a:gd name="T14" fmla="*/ 98 w 98"/>
                  <a:gd name="T15" fmla="*/ 46 h 154"/>
                  <a:gd name="T16" fmla="*/ 96 w 98"/>
                  <a:gd name="T17" fmla="*/ 52 h 154"/>
                  <a:gd name="T18" fmla="*/ 86 w 98"/>
                  <a:gd name="T19" fmla="*/ 86 h 154"/>
                  <a:gd name="T20" fmla="*/ 86 w 98"/>
                  <a:gd name="T21" fmla="*/ 86 h 154"/>
                  <a:gd name="T22" fmla="*/ 90 w 98"/>
                  <a:gd name="T23" fmla="*/ 92 h 154"/>
                  <a:gd name="T24" fmla="*/ 94 w 98"/>
                  <a:gd name="T25" fmla="*/ 106 h 154"/>
                  <a:gd name="T26" fmla="*/ 96 w 98"/>
                  <a:gd name="T27" fmla="*/ 114 h 154"/>
                  <a:gd name="T28" fmla="*/ 94 w 98"/>
                  <a:gd name="T29" fmla="*/ 124 h 154"/>
                  <a:gd name="T30" fmla="*/ 92 w 98"/>
                  <a:gd name="T31" fmla="*/ 130 h 154"/>
                  <a:gd name="T32" fmla="*/ 86 w 98"/>
                  <a:gd name="T33" fmla="*/ 136 h 154"/>
                  <a:gd name="T34" fmla="*/ 86 w 98"/>
                  <a:gd name="T35" fmla="*/ 136 h 154"/>
                  <a:gd name="T36" fmla="*/ 66 w 98"/>
                  <a:gd name="T37" fmla="*/ 146 h 154"/>
                  <a:gd name="T38" fmla="*/ 54 w 98"/>
                  <a:gd name="T39" fmla="*/ 150 h 154"/>
                  <a:gd name="T40" fmla="*/ 42 w 98"/>
                  <a:gd name="T41" fmla="*/ 154 h 154"/>
                  <a:gd name="T42" fmla="*/ 30 w 98"/>
                  <a:gd name="T43" fmla="*/ 154 h 154"/>
                  <a:gd name="T44" fmla="*/ 18 w 98"/>
                  <a:gd name="T45" fmla="*/ 152 h 154"/>
                  <a:gd name="T46" fmla="*/ 14 w 98"/>
                  <a:gd name="T47" fmla="*/ 150 h 154"/>
                  <a:gd name="T48" fmla="*/ 10 w 98"/>
                  <a:gd name="T49" fmla="*/ 146 h 154"/>
                  <a:gd name="T50" fmla="*/ 6 w 98"/>
                  <a:gd name="T51" fmla="*/ 142 h 154"/>
                  <a:gd name="T52" fmla="*/ 2 w 98"/>
                  <a:gd name="T53" fmla="*/ 136 h 154"/>
                  <a:gd name="T54" fmla="*/ 2 w 98"/>
                  <a:gd name="T55" fmla="*/ 136 h 154"/>
                  <a:gd name="T56" fmla="*/ 2 w 98"/>
                  <a:gd name="T57" fmla="*/ 128 h 154"/>
                  <a:gd name="T58" fmla="*/ 0 w 98"/>
                  <a:gd name="T59" fmla="*/ 120 h 154"/>
                  <a:gd name="T60" fmla="*/ 4 w 98"/>
                  <a:gd name="T61" fmla="*/ 100 h 154"/>
                  <a:gd name="T62" fmla="*/ 12 w 98"/>
                  <a:gd name="T63" fmla="*/ 78 h 154"/>
                  <a:gd name="T64" fmla="*/ 20 w 98"/>
                  <a:gd name="T65" fmla="*/ 56 h 154"/>
                  <a:gd name="T66" fmla="*/ 40 w 98"/>
                  <a:gd name="T67" fmla="*/ 16 h 154"/>
                  <a:gd name="T68" fmla="*/ 48 w 98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"/>
                  <a:gd name="T106" fmla="*/ 0 h 154"/>
                  <a:gd name="T107" fmla="*/ 98 w 98"/>
                  <a:gd name="T108" fmla="*/ 154 h 1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" h="154">
                    <a:moveTo>
                      <a:pt x="48" y="0"/>
                    </a:moveTo>
                    <a:lnTo>
                      <a:pt x="48" y="0"/>
                    </a:lnTo>
                    <a:lnTo>
                      <a:pt x="58" y="4"/>
                    </a:lnTo>
                    <a:lnTo>
                      <a:pt x="76" y="14"/>
                    </a:lnTo>
                    <a:lnTo>
                      <a:pt x="86" y="20"/>
                    </a:lnTo>
                    <a:lnTo>
                      <a:pt x="92" y="30"/>
                    </a:lnTo>
                    <a:lnTo>
                      <a:pt x="98" y="40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86" y="86"/>
                    </a:lnTo>
                    <a:lnTo>
                      <a:pt x="90" y="92"/>
                    </a:lnTo>
                    <a:lnTo>
                      <a:pt x="94" y="106"/>
                    </a:lnTo>
                    <a:lnTo>
                      <a:pt x="96" y="114"/>
                    </a:lnTo>
                    <a:lnTo>
                      <a:pt x="94" y="124"/>
                    </a:lnTo>
                    <a:lnTo>
                      <a:pt x="92" y="130"/>
                    </a:lnTo>
                    <a:lnTo>
                      <a:pt x="86" y="136"/>
                    </a:lnTo>
                    <a:lnTo>
                      <a:pt x="66" y="146"/>
                    </a:lnTo>
                    <a:lnTo>
                      <a:pt x="54" y="150"/>
                    </a:lnTo>
                    <a:lnTo>
                      <a:pt x="42" y="154"/>
                    </a:lnTo>
                    <a:lnTo>
                      <a:pt x="30" y="154"/>
                    </a:lnTo>
                    <a:lnTo>
                      <a:pt x="18" y="152"/>
                    </a:lnTo>
                    <a:lnTo>
                      <a:pt x="14" y="150"/>
                    </a:lnTo>
                    <a:lnTo>
                      <a:pt x="10" y="146"/>
                    </a:lnTo>
                    <a:lnTo>
                      <a:pt x="6" y="142"/>
                    </a:lnTo>
                    <a:lnTo>
                      <a:pt x="2" y="136"/>
                    </a:lnTo>
                    <a:lnTo>
                      <a:pt x="2" y="128"/>
                    </a:lnTo>
                    <a:lnTo>
                      <a:pt x="0" y="120"/>
                    </a:lnTo>
                    <a:lnTo>
                      <a:pt x="4" y="100"/>
                    </a:lnTo>
                    <a:lnTo>
                      <a:pt x="12" y="78"/>
                    </a:lnTo>
                    <a:lnTo>
                      <a:pt x="20" y="56"/>
                    </a:lnTo>
                    <a:lnTo>
                      <a:pt x="40" y="16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EB9E5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46" name="Freeform 501"/>
              <p:cNvSpPr>
                <a:spLocks/>
              </p:cNvSpPr>
              <p:nvPr/>
            </p:nvSpPr>
            <p:spPr bwMode="auto">
              <a:xfrm>
                <a:off x="2418" y="3798"/>
                <a:ext cx="98" cy="154"/>
              </a:xfrm>
              <a:custGeom>
                <a:avLst/>
                <a:gdLst>
                  <a:gd name="T0" fmla="*/ 48 w 98"/>
                  <a:gd name="T1" fmla="*/ 0 h 154"/>
                  <a:gd name="T2" fmla="*/ 48 w 98"/>
                  <a:gd name="T3" fmla="*/ 0 h 154"/>
                  <a:gd name="T4" fmla="*/ 58 w 98"/>
                  <a:gd name="T5" fmla="*/ 4 h 154"/>
                  <a:gd name="T6" fmla="*/ 76 w 98"/>
                  <a:gd name="T7" fmla="*/ 14 h 154"/>
                  <a:gd name="T8" fmla="*/ 86 w 98"/>
                  <a:gd name="T9" fmla="*/ 20 h 154"/>
                  <a:gd name="T10" fmla="*/ 92 w 98"/>
                  <a:gd name="T11" fmla="*/ 30 h 154"/>
                  <a:gd name="T12" fmla="*/ 98 w 98"/>
                  <a:gd name="T13" fmla="*/ 40 h 154"/>
                  <a:gd name="T14" fmla="*/ 98 w 98"/>
                  <a:gd name="T15" fmla="*/ 46 h 154"/>
                  <a:gd name="T16" fmla="*/ 96 w 98"/>
                  <a:gd name="T17" fmla="*/ 52 h 154"/>
                  <a:gd name="T18" fmla="*/ 86 w 98"/>
                  <a:gd name="T19" fmla="*/ 86 h 154"/>
                  <a:gd name="T20" fmla="*/ 86 w 98"/>
                  <a:gd name="T21" fmla="*/ 86 h 154"/>
                  <a:gd name="T22" fmla="*/ 90 w 98"/>
                  <a:gd name="T23" fmla="*/ 92 h 154"/>
                  <a:gd name="T24" fmla="*/ 94 w 98"/>
                  <a:gd name="T25" fmla="*/ 106 h 154"/>
                  <a:gd name="T26" fmla="*/ 96 w 98"/>
                  <a:gd name="T27" fmla="*/ 114 h 154"/>
                  <a:gd name="T28" fmla="*/ 94 w 98"/>
                  <a:gd name="T29" fmla="*/ 124 h 154"/>
                  <a:gd name="T30" fmla="*/ 92 w 98"/>
                  <a:gd name="T31" fmla="*/ 130 h 154"/>
                  <a:gd name="T32" fmla="*/ 86 w 98"/>
                  <a:gd name="T33" fmla="*/ 136 h 154"/>
                  <a:gd name="T34" fmla="*/ 86 w 98"/>
                  <a:gd name="T35" fmla="*/ 136 h 154"/>
                  <a:gd name="T36" fmla="*/ 66 w 98"/>
                  <a:gd name="T37" fmla="*/ 146 h 154"/>
                  <a:gd name="T38" fmla="*/ 54 w 98"/>
                  <a:gd name="T39" fmla="*/ 150 h 154"/>
                  <a:gd name="T40" fmla="*/ 42 w 98"/>
                  <a:gd name="T41" fmla="*/ 154 h 154"/>
                  <a:gd name="T42" fmla="*/ 30 w 98"/>
                  <a:gd name="T43" fmla="*/ 154 h 154"/>
                  <a:gd name="T44" fmla="*/ 18 w 98"/>
                  <a:gd name="T45" fmla="*/ 152 h 154"/>
                  <a:gd name="T46" fmla="*/ 14 w 98"/>
                  <a:gd name="T47" fmla="*/ 150 h 154"/>
                  <a:gd name="T48" fmla="*/ 10 w 98"/>
                  <a:gd name="T49" fmla="*/ 146 h 154"/>
                  <a:gd name="T50" fmla="*/ 6 w 98"/>
                  <a:gd name="T51" fmla="*/ 142 h 154"/>
                  <a:gd name="T52" fmla="*/ 2 w 98"/>
                  <a:gd name="T53" fmla="*/ 136 h 154"/>
                  <a:gd name="T54" fmla="*/ 2 w 98"/>
                  <a:gd name="T55" fmla="*/ 136 h 154"/>
                  <a:gd name="T56" fmla="*/ 2 w 98"/>
                  <a:gd name="T57" fmla="*/ 128 h 154"/>
                  <a:gd name="T58" fmla="*/ 0 w 98"/>
                  <a:gd name="T59" fmla="*/ 120 h 154"/>
                  <a:gd name="T60" fmla="*/ 4 w 98"/>
                  <a:gd name="T61" fmla="*/ 100 h 154"/>
                  <a:gd name="T62" fmla="*/ 12 w 98"/>
                  <a:gd name="T63" fmla="*/ 78 h 154"/>
                  <a:gd name="T64" fmla="*/ 20 w 98"/>
                  <a:gd name="T65" fmla="*/ 56 h 154"/>
                  <a:gd name="T66" fmla="*/ 40 w 98"/>
                  <a:gd name="T67" fmla="*/ 16 h 154"/>
                  <a:gd name="T68" fmla="*/ 48 w 98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"/>
                  <a:gd name="T106" fmla="*/ 0 h 154"/>
                  <a:gd name="T107" fmla="*/ 98 w 98"/>
                  <a:gd name="T108" fmla="*/ 154 h 1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" h="154">
                    <a:moveTo>
                      <a:pt x="48" y="0"/>
                    </a:moveTo>
                    <a:lnTo>
                      <a:pt x="48" y="0"/>
                    </a:lnTo>
                    <a:lnTo>
                      <a:pt x="58" y="4"/>
                    </a:lnTo>
                    <a:lnTo>
                      <a:pt x="76" y="14"/>
                    </a:lnTo>
                    <a:lnTo>
                      <a:pt x="86" y="20"/>
                    </a:lnTo>
                    <a:lnTo>
                      <a:pt x="92" y="30"/>
                    </a:lnTo>
                    <a:lnTo>
                      <a:pt x="98" y="40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86" y="86"/>
                    </a:lnTo>
                    <a:lnTo>
                      <a:pt x="90" y="92"/>
                    </a:lnTo>
                    <a:lnTo>
                      <a:pt x="94" y="106"/>
                    </a:lnTo>
                    <a:lnTo>
                      <a:pt x="96" y="114"/>
                    </a:lnTo>
                    <a:lnTo>
                      <a:pt x="94" y="124"/>
                    </a:lnTo>
                    <a:lnTo>
                      <a:pt x="92" y="130"/>
                    </a:lnTo>
                    <a:lnTo>
                      <a:pt x="86" y="136"/>
                    </a:lnTo>
                    <a:lnTo>
                      <a:pt x="66" y="146"/>
                    </a:lnTo>
                    <a:lnTo>
                      <a:pt x="54" y="150"/>
                    </a:lnTo>
                    <a:lnTo>
                      <a:pt x="42" y="154"/>
                    </a:lnTo>
                    <a:lnTo>
                      <a:pt x="30" y="154"/>
                    </a:lnTo>
                    <a:lnTo>
                      <a:pt x="18" y="152"/>
                    </a:lnTo>
                    <a:lnTo>
                      <a:pt x="14" y="150"/>
                    </a:lnTo>
                    <a:lnTo>
                      <a:pt x="10" y="146"/>
                    </a:lnTo>
                    <a:lnTo>
                      <a:pt x="6" y="142"/>
                    </a:lnTo>
                    <a:lnTo>
                      <a:pt x="2" y="136"/>
                    </a:lnTo>
                    <a:lnTo>
                      <a:pt x="2" y="128"/>
                    </a:lnTo>
                    <a:lnTo>
                      <a:pt x="0" y="120"/>
                    </a:lnTo>
                    <a:lnTo>
                      <a:pt x="4" y="100"/>
                    </a:lnTo>
                    <a:lnTo>
                      <a:pt x="12" y="78"/>
                    </a:lnTo>
                    <a:lnTo>
                      <a:pt x="20" y="56"/>
                    </a:lnTo>
                    <a:lnTo>
                      <a:pt x="40" y="16"/>
                    </a:lnTo>
                    <a:lnTo>
                      <a:pt x="48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47" name="Freeform 502"/>
              <p:cNvSpPr>
                <a:spLocks/>
              </p:cNvSpPr>
              <p:nvPr/>
            </p:nvSpPr>
            <p:spPr bwMode="auto">
              <a:xfrm>
                <a:off x="2144" y="3618"/>
                <a:ext cx="392" cy="530"/>
              </a:xfrm>
              <a:custGeom>
                <a:avLst/>
                <a:gdLst>
                  <a:gd name="T0" fmla="*/ 312 w 392"/>
                  <a:gd name="T1" fmla="*/ 470 h 530"/>
                  <a:gd name="T2" fmla="*/ 312 w 392"/>
                  <a:gd name="T3" fmla="*/ 470 h 530"/>
                  <a:gd name="T4" fmla="*/ 308 w 392"/>
                  <a:gd name="T5" fmla="*/ 482 h 530"/>
                  <a:gd name="T6" fmla="*/ 302 w 392"/>
                  <a:gd name="T7" fmla="*/ 492 h 530"/>
                  <a:gd name="T8" fmla="*/ 294 w 392"/>
                  <a:gd name="T9" fmla="*/ 500 h 530"/>
                  <a:gd name="T10" fmla="*/ 288 w 392"/>
                  <a:gd name="T11" fmla="*/ 502 h 530"/>
                  <a:gd name="T12" fmla="*/ 284 w 392"/>
                  <a:gd name="T13" fmla="*/ 502 h 530"/>
                  <a:gd name="T14" fmla="*/ 16 w 392"/>
                  <a:gd name="T15" fmla="*/ 530 h 530"/>
                  <a:gd name="T16" fmla="*/ 16 w 392"/>
                  <a:gd name="T17" fmla="*/ 530 h 530"/>
                  <a:gd name="T18" fmla="*/ 8 w 392"/>
                  <a:gd name="T19" fmla="*/ 528 h 530"/>
                  <a:gd name="T20" fmla="*/ 4 w 392"/>
                  <a:gd name="T21" fmla="*/ 522 h 530"/>
                  <a:gd name="T22" fmla="*/ 0 w 392"/>
                  <a:gd name="T23" fmla="*/ 514 h 530"/>
                  <a:gd name="T24" fmla="*/ 0 w 392"/>
                  <a:gd name="T25" fmla="*/ 506 h 530"/>
                  <a:gd name="T26" fmla="*/ 84 w 392"/>
                  <a:gd name="T27" fmla="*/ 38 h 530"/>
                  <a:gd name="T28" fmla="*/ 84 w 392"/>
                  <a:gd name="T29" fmla="*/ 38 h 530"/>
                  <a:gd name="T30" fmla="*/ 86 w 392"/>
                  <a:gd name="T31" fmla="*/ 28 h 530"/>
                  <a:gd name="T32" fmla="*/ 92 w 392"/>
                  <a:gd name="T33" fmla="*/ 20 h 530"/>
                  <a:gd name="T34" fmla="*/ 100 w 392"/>
                  <a:gd name="T35" fmla="*/ 14 h 530"/>
                  <a:gd name="T36" fmla="*/ 108 w 392"/>
                  <a:gd name="T37" fmla="*/ 12 h 530"/>
                  <a:gd name="T38" fmla="*/ 376 w 392"/>
                  <a:gd name="T39" fmla="*/ 0 h 530"/>
                  <a:gd name="T40" fmla="*/ 376 w 392"/>
                  <a:gd name="T41" fmla="*/ 0 h 530"/>
                  <a:gd name="T42" fmla="*/ 384 w 392"/>
                  <a:gd name="T43" fmla="*/ 2 h 530"/>
                  <a:gd name="T44" fmla="*/ 390 w 392"/>
                  <a:gd name="T45" fmla="*/ 6 h 530"/>
                  <a:gd name="T46" fmla="*/ 392 w 392"/>
                  <a:gd name="T47" fmla="*/ 14 h 530"/>
                  <a:gd name="T48" fmla="*/ 392 w 392"/>
                  <a:gd name="T49" fmla="*/ 24 h 530"/>
                  <a:gd name="T50" fmla="*/ 312 w 392"/>
                  <a:gd name="T51" fmla="*/ 470 h 53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2"/>
                  <a:gd name="T79" fmla="*/ 0 h 530"/>
                  <a:gd name="T80" fmla="*/ 392 w 392"/>
                  <a:gd name="T81" fmla="*/ 530 h 53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2" h="530">
                    <a:moveTo>
                      <a:pt x="312" y="470"/>
                    </a:moveTo>
                    <a:lnTo>
                      <a:pt x="312" y="470"/>
                    </a:lnTo>
                    <a:lnTo>
                      <a:pt x="308" y="482"/>
                    </a:lnTo>
                    <a:lnTo>
                      <a:pt x="302" y="492"/>
                    </a:lnTo>
                    <a:lnTo>
                      <a:pt x="294" y="500"/>
                    </a:lnTo>
                    <a:lnTo>
                      <a:pt x="288" y="502"/>
                    </a:lnTo>
                    <a:lnTo>
                      <a:pt x="284" y="502"/>
                    </a:lnTo>
                    <a:lnTo>
                      <a:pt x="16" y="530"/>
                    </a:lnTo>
                    <a:lnTo>
                      <a:pt x="8" y="528"/>
                    </a:lnTo>
                    <a:lnTo>
                      <a:pt x="4" y="522"/>
                    </a:lnTo>
                    <a:lnTo>
                      <a:pt x="0" y="514"/>
                    </a:lnTo>
                    <a:lnTo>
                      <a:pt x="0" y="506"/>
                    </a:lnTo>
                    <a:lnTo>
                      <a:pt x="84" y="38"/>
                    </a:lnTo>
                    <a:lnTo>
                      <a:pt x="86" y="28"/>
                    </a:lnTo>
                    <a:lnTo>
                      <a:pt x="92" y="20"/>
                    </a:lnTo>
                    <a:lnTo>
                      <a:pt x="100" y="14"/>
                    </a:lnTo>
                    <a:lnTo>
                      <a:pt x="108" y="12"/>
                    </a:lnTo>
                    <a:lnTo>
                      <a:pt x="376" y="0"/>
                    </a:lnTo>
                    <a:lnTo>
                      <a:pt x="384" y="2"/>
                    </a:lnTo>
                    <a:lnTo>
                      <a:pt x="390" y="6"/>
                    </a:lnTo>
                    <a:lnTo>
                      <a:pt x="392" y="14"/>
                    </a:lnTo>
                    <a:lnTo>
                      <a:pt x="392" y="24"/>
                    </a:lnTo>
                    <a:lnTo>
                      <a:pt x="312" y="470"/>
                    </a:lnTo>
                    <a:close/>
                  </a:path>
                </a:pathLst>
              </a:custGeom>
              <a:solidFill>
                <a:srgbClr val="A06B4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48" name="Freeform 503"/>
              <p:cNvSpPr>
                <a:spLocks/>
              </p:cNvSpPr>
              <p:nvPr/>
            </p:nvSpPr>
            <p:spPr bwMode="auto">
              <a:xfrm>
                <a:off x="2156" y="3616"/>
                <a:ext cx="392" cy="528"/>
              </a:xfrm>
              <a:custGeom>
                <a:avLst/>
                <a:gdLst>
                  <a:gd name="T0" fmla="*/ 310 w 392"/>
                  <a:gd name="T1" fmla="*/ 470 h 528"/>
                  <a:gd name="T2" fmla="*/ 310 w 392"/>
                  <a:gd name="T3" fmla="*/ 470 h 528"/>
                  <a:gd name="T4" fmla="*/ 308 w 392"/>
                  <a:gd name="T5" fmla="*/ 480 h 528"/>
                  <a:gd name="T6" fmla="*/ 300 w 392"/>
                  <a:gd name="T7" fmla="*/ 492 h 528"/>
                  <a:gd name="T8" fmla="*/ 292 w 392"/>
                  <a:gd name="T9" fmla="*/ 500 h 528"/>
                  <a:gd name="T10" fmla="*/ 288 w 392"/>
                  <a:gd name="T11" fmla="*/ 502 h 528"/>
                  <a:gd name="T12" fmla="*/ 284 w 392"/>
                  <a:gd name="T13" fmla="*/ 502 h 528"/>
                  <a:gd name="T14" fmla="*/ 16 w 392"/>
                  <a:gd name="T15" fmla="*/ 528 h 528"/>
                  <a:gd name="T16" fmla="*/ 16 w 392"/>
                  <a:gd name="T17" fmla="*/ 528 h 528"/>
                  <a:gd name="T18" fmla="*/ 8 w 392"/>
                  <a:gd name="T19" fmla="*/ 528 h 528"/>
                  <a:gd name="T20" fmla="*/ 2 w 392"/>
                  <a:gd name="T21" fmla="*/ 522 h 528"/>
                  <a:gd name="T22" fmla="*/ 0 w 392"/>
                  <a:gd name="T23" fmla="*/ 514 h 528"/>
                  <a:gd name="T24" fmla="*/ 0 w 392"/>
                  <a:gd name="T25" fmla="*/ 504 h 528"/>
                  <a:gd name="T26" fmla="*/ 82 w 392"/>
                  <a:gd name="T27" fmla="*/ 36 h 528"/>
                  <a:gd name="T28" fmla="*/ 82 w 392"/>
                  <a:gd name="T29" fmla="*/ 36 h 528"/>
                  <a:gd name="T30" fmla="*/ 86 w 392"/>
                  <a:gd name="T31" fmla="*/ 28 h 528"/>
                  <a:gd name="T32" fmla="*/ 92 w 392"/>
                  <a:gd name="T33" fmla="*/ 18 h 528"/>
                  <a:gd name="T34" fmla="*/ 98 w 392"/>
                  <a:gd name="T35" fmla="*/ 14 h 528"/>
                  <a:gd name="T36" fmla="*/ 106 w 392"/>
                  <a:gd name="T37" fmla="*/ 12 h 528"/>
                  <a:gd name="T38" fmla="*/ 376 w 392"/>
                  <a:gd name="T39" fmla="*/ 0 h 528"/>
                  <a:gd name="T40" fmla="*/ 376 w 392"/>
                  <a:gd name="T41" fmla="*/ 0 h 528"/>
                  <a:gd name="T42" fmla="*/ 382 w 392"/>
                  <a:gd name="T43" fmla="*/ 0 h 528"/>
                  <a:gd name="T44" fmla="*/ 388 w 392"/>
                  <a:gd name="T45" fmla="*/ 6 h 528"/>
                  <a:gd name="T46" fmla="*/ 392 w 392"/>
                  <a:gd name="T47" fmla="*/ 14 h 528"/>
                  <a:gd name="T48" fmla="*/ 392 w 392"/>
                  <a:gd name="T49" fmla="*/ 24 h 528"/>
                  <a:gd name="T50" fmla="*/ 310 w 392"/>
                  <a:gd name="T51" fmla="*/ 470 h 5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2"/>
                  <a:gd name="T79" fmla="*/ 0 h 528"/>
                  <a:gd name="T80" fmla="*/ 392 w 392"/>
                  <a:gd name="T81" fmla="*/ 528 h 52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2" h="528">
                    <a:moveTo>
                      <a:pt x="310" y="470"/>
                    </a:moveTo>
                    <a:lnTo>
                      <a:pt x="310" y="470"/>
                    </a:lnTo>
                    <a:lnTo>
                      <a:pt x="308" y="480"/>
                    </a:lnTo>
                    <a:lnTo>
                      <a:pt x="300" y="492"/>
                    </a:lnTo>
                    <a:lnTo>
                      <a:pt x="292" y="500"/>
                    </a:lnTo>
                    <a:lnTo>
                      <a:pt x="288" y="502"/>
                    </a:lnTo>
                    <a:lnTo>
                      <a:pt x="284" y="502"/>
                    </a:lnTo>
                    <a:lnTo>
                      <a:pt x="16" y="528"/>
                    </a:lnTo>
                    <a:lnTo>
                      <a:pt x="8" y="528"/>
                    </a:lnTo>
                    <a:lnTo>
                      <a:pt x="2" y="522"/>
                    </a:lnTo>
                    <a:lnTo>
                      <a:pt x="0" y="514"/>
                    </a:lnTo>
                    <a:lnTo>
                      <a:pt x="0" y="504"/>
                    </a:lnTo>
                    <a:lnTo>
                      <a:pt x="82" y="36"/>
                    </a:lnTo>
                    <a:lnTo>
                      <a:pt x="86" y="28"/>
                    </a:lnTo>
                    <a:lnTo>
                      <a:pt x="92" y="18"/>
                    </a:lnTo>
                    <a:lnTo>
                      <a:pt x="98" y="14"/>
                    </a:lnTo>
                    <a:lnTo>
                      <a:pt x="106" y="12"/>
                    </a:lnTo>
                    <a:lnTo>
                      <a:pt x="376" y="0"/>
                    </a:lnTo>
                    <a:lnTo>
                      <a:pt x="382" y="0"/>
                    </a:lnTo>
                    <a:lnTo>
                      <a:pt x="388" y="6"/>
                    </a:lnTo>
                    <a:lnTo>
                      <a:pt x="392" y="14"/>
                    </a:lnTo>
                    <a:lnTo>
                      <a:pt x="392" y="24"/>
                    </a:lnTo>
                    <a:lnTo>
                      <a:pt x="310" y="470"/>
                    </a:lnTo>
                    <a:close/>
                  </a:path>
                </a:pathLst>
              </a:custGeom>
              <a:solidFill>
                <a:srgbClr val="8045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49" name="Freeform 504"/>
              <p:cNvSpPr>
                <a:spLocks noEditPoints="1"/>
              </p:cNvSpPr>
              <p:nvPr/>
            </p:nvSpPr>
            <p:spPr bwMode="auto">
              <a:xfrm>
                <a:off x="2394" y="3596"/>
                <a:ext cx="12" cy="14"/>
              </a:xfrm>
              <a:custGeom>
                <a:avLst/>
                <a:gdLst>
                  <a:gd name="T0" fmla="*/ 4 w 12"/>
                  <a:gd name="T1" fmla="*/ 0 h 14"/>
                  <a:gd name="T2" fmla="*/ 4 w 12"/>
                  <a:gd name="T3" fmla="*/ 0 h 14"/>
                  <a:gd name="T4" fmla="*/ 0 w 12"/>
                  <a:gd name="T5" fmla="*/ 4 h 14"/>
                  <a:gd name="T6" fmla="*/ 0 w 12"/>
                  <a:gd name="T7" fmla="*/ 8 h 14"/>
                  <a:gd name="T8" fmla="*/ 0 w 12"/>
                  <a:gd name="T9" fmla="*/ 8 h 14"/>
                  <a:gd name="T10" fmla="*/ 2 w 12"/>
                  <a:gd name="T11" fmla="*/ 12 h 14"/>
                  <a:gd name="T12" fmla="*/ 8 w 12"/>
                  <a:gd name="T13" fmla="*/ 14 h 14"/>
                  <a:gd name="T14" fmla="*/ 8 w 12"/>
                  <a:gd name="T15" fmla="*/ 14 h 14"/>
                  <a:gd name="T16" fmla="*/ 12 w 12"/>
                  <a:gd name="T17" fmla="*/ 10 h 14"/>
                  <a:gd name="T18" fmla="*/ 12 w 12"/>
                  <a:gd name="T19" fmla="*/ 6 h 14"/>
                  <a:gd name="T20" fmla="*/ 12 w 12"/>
                  <a:gd name="T21" fmla="*/ 6 h 14"/>
                  <a:gd name="T22" fmla="*/ 10 w 12"/>
                  <a:gd name="T23" fmla="*/ 0 h 14"/>
                  <a:gd name="T24" fmla="*/ 4 w 12"/>
                  <a:gd name="T25" fmla="*/ 0 h 14"/>
                  <a:gd name="T26" fmla="*/ 10 w 12"/>
                  <a:gd name="T27" fmla="*/ 6 h 14"/>
                  <a:gd name="T28" fmla="*/ 10 w 12"/>
                  <a:gd name="T29" fmla="*/ 6 h 14"/>
                  <a:gd name="T30" fmla="*/ 10 w 12"/>
                  <a:gd name="T31" fmla="*/ 8 h 14"/>
                  <a:gd name="T32" fmla="*/ 8 w 12"/>
                  <a:gd name="T33" fmla="*/ 10 h 14"/>
                  <a:gd name="T34" fmla="*/ 8 w 12"/>
                  <a:gd name="T35" fmla="*/ 10 h 14"/>
                  <a:gd name="T36" fmla="*/ 4 w 12"/>
                  <a:gd name="T37" fmla="*/ 10 h 14"/>
                  <a:gd name="T38" fmla="*/ 2 w 12"/>
                  <a:gd name="T39" fmla="*/ 8 h 14"/>
                  <a:gd name="T40" fmla="*/ 2 w 12"/>
                  <a:gd name="T41" fmla="*/ 8 h 14"/>
                  <a:gd name="T42" fmla="*/ 4 w 12"/>
                  <a:gd name="T43" fmla="*/ 4 h 14"/>
                  <a:gd name="T44" fmla="*/ 6 w 12"/>
                  <a:gd name="T45" fmla="*/ 4 h 14"/>
                  <a:gd name="T46" fmla="*/ 6 w 12"/>
                  <a:gd name="T47" fmla="*/ 4 h 14"/>
                  <a:gd name="T48" fmla="*/ 8 w 12"/>
                  <a:gd name="T49" fmla="*/ 4 h 14"/>
                  <a:gd name="T50" fmla="*/ 10 w 12"/>
                  <a:gd name="T51" fmla="*/ 6 h 1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2"/>
                  <a:gd name="T79" fmla="*/ 0 h 14"/>
                  <a:gd name="T80" fmla="*/ 12 w 12"/>
                  <a:gd name="T81" fmla="*/ 14 h 1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8" y="14"/>
                    </a:lnTo>
                    <a:lnTo>
                      <a:pt x="12" y="10"/>
                    </a:lnTo>
                    <a:lnTo>
                      <a:pt x="12" y="6"/>
                    </a:lnTo>
                    <a:lnTo>
                      <a:pt x="10" y="0"/>
                    </a:lnTo>
                    <a:lnTo>
                      <a:pt x="4" y="0"/>
                    </a:lnTo>
                    <a:close/>
                    <a:moveTo>
                      <a:pt x="10" y="6"/>
                    </a:moveTo>
                    <a:lnTo>
                      <a:pt x="10" y="6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4" y="10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85858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50" name="Freeform 505"/>
              <p:cNvSpPr>
                <a:spLocks/>
              </p:cNvSpPr>
              <p:nvPr/>
            </p:nvSpPr>
            <p:spPr bwMode="auto">
              <a:xfrm>
                <a:off x="2394" y="3596"/>
                <a:ext cx="12" cy="14"/>
              </a:xfrm>
              <a:custGeom>
                <a:avLst/>
                <a:gdLst>
                  <a:gd name="T0" fmla="*/ 4 w 12"/>
                  <a:gd name="T1" fmla="*/ 0 h 14"/>
                  <a:gd name="T2" fmla="*/ 4 w 12"/>
                  <a:gd name="T3" fmla="*/ 0 h 14"/>
                  <a:gd name="T4" fmla="*/ 0 w 12"/>
                  <a:gd name="T5" fmla="*/ 4 h 14"/>
                  <a:gd name="T6" fmla="*/ 0 w 12"/>
                  <a:gd name="T7" fmla="*/ 8 h 14"/>
                  <a:gd name="T8" fmla="*/ 0 w 12"/>
                  <a:gd name="T9" fmla="*/ 8 h 14"/>
                  <a:gd name="T10" fmla="*/ 2 w 12"/>
                  <a:gd name="T11" fmla="*/ 12 h 14"/>
                  <a:gd name="T12" fmla="*/ 8 w 12"/>
                  <a:gd name="T13" fmla="*/ 14 h 14"/>
                  <a:gd name="T14" fmla="*/ 8 w 12"/>
                  <a:gd name="T15" fmla="*/ 14 h 14"/>
                  <a:gd name="T16" fmla="*/ 12 w 12"/>
                  <a:gd name="T17" fmla="*/ 10 h 14"/>
                  <a:gd name="T18" fmla="*/ 12 w 12"/>
                  <a:gd name="T19" fmla="*/ 6 h 14"/>
                  <a:gd name="T20" fmla="*/ 12 w 12"/>
                  <a:gd name="T21" fmla="*/ 6 h 14"/>
                  <a:gd name="T22" fmla="*/ 10 w 12"/>
                  <a:gd name="T23" fmla="*/ 0 h 14"/>
                  <a:gd name="T24" fmla="*/ 4 w 12"/>
                  <a:gd name="T25" fmla="*/ 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4"/>
                  <a:gd name="T41" fmla="*/ 12 w 12"/>
                  <a:gd name="T42" fmla="*/ 14 h 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8" y="14"/>
                    </a:lnTo>
                    <a:lnTo>
                      <a:pt x="12" y="10"/>
                    </a:lnTo>
                    <a:lnTo>
                      <a:pt x="12" y="6"/>
                    </a:lnTo>
                    <a:lnTo>
                      <a:pt x="10" y="0"/>
                    </a:lnTo>
                    <a:lnTo>
                      <a:pt x="4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51" name="Freeform 506"/>
              <p:cNvSpPr>
                <a:spLocks/>
              </p:cNvSpPr>
              <p:nvPr/>
            </p:nvSpPr>
            <p:spPr bwMode="auto">
              <a:xfrm>
                <a:off x="2396" y="3600"/>
                <a:ext cx="8" cy="6"/>
              </a:xfrm>
              <a:custGeom>
                <a:avLst/>
                <a:gdLst>
                  <a:gd name="T0" fmla="*/ 8 w 8"/>
                  <a:gd name="T1" fmla="*/ 2 h 6"/>
                  <a:gd name="T2" fmla="*/ 8 w 8"/>
                  <a:gd name="T3" fmla="*/ 2 h 6"/>
                  <a:gd name="T4" fmla="*/ 8 w 8"/>
                  <a:gd name="T5" fmla="*/ 4 h 6"/>
                  <a:gd name="T6" fmla="*/ 6 w 8"/>
                  <a:gd name="T7" fmla="*/ 6 h 6"/>
                  <a:gd name="T8" fmla="*/ 6 w 8"/>
                  <a:gd name="T9" fmla="*/ 6 h 6"/>
                  <a:gd name="T10" fmla="*/ 2 w 8"/>
                  <a:gd name="T11" fmla="*/ 6 h 6"/>
                  <a:gd name="T12" fmla="*/ 0 w 8"/>
                  <a:gd name="T13" fmla="*/ 4 h 6"/>
                  <a:gd name="T14" fmla="*/ 0 w 8"/>
                  <a:gd name="T15" fmla="*/ 4 h 6"/>
                  <a:gd name="T16" fmla="*/ 2 w 8"/>
                  <a:gd name="T17" fmla="*/ 0 h 6"/>
                  <a:gd name="T18" fmla="*/ 4 w 8"/>
                  <a:gd name="T19" fmla="*/ 0 h 6"/>
                  <a:gd name="T20" fmla="*/ 4 w 8"/>
                  <a:gd name="T21" fmla="*/ 0 h 6"/>
                  <a:gd name="T22" fmla="*/ 6 w 8"/>
                  <a:gd name="T23" fmla="*/ 0 h 6"/>
                  <a:gd name="T24" fmla="*/ 8 w 8"/>
                  <a:gd name="T25" fmla="*/ 2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6"/>
                  <a:gd name="T41" fmla="*/ 8 w 8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6">
                    <a:moveTo>
                      <a:pt x="8" y="2"/>
                    </a:moveTo>
                    <a:lnTo>
                      <a:pt x="8" y="2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52" name="Freeform 507"/>
              <p:cNvSpPr>
                <a:spLocks/>
              </p:cNvSpPr>
              <p:nvPr/>
            </p:nvSpPr>
            <p:spPr bwMode="auto">
              <a:xfrm>
                <a:off x="2312" y="3590"/>
                <a:ext cx="156" cy="58"/>
              </a:xfrm>
              <a:custGeom>
                <a:avLst/>
                <a:gdLst>
                  <a:gd name="T0" fmla="*/ 156 w 156"/>
                  <a:gd name="T1" fmla="*/ 24 h 58"/>
                  <a:gd name="T2" fmla="*/ 140 w 156"/>
                  <a:gd name="T3" fmla="*/ 50 h 58"/>
                  <a:gd name="T4" fmla="*/ 0 w 156"/>
                  <a:gd name="T5" fmla="*/ 58 h 58"/>
                  <a:gd name="T6" fmla="*/ 12 w 156"/>
                  <a:gd name="T7" fmla="*/ 28 h 58"/>
                  <a:gd name="T8" fmla="*/ 64 w 156"/>
                  <a:gd name="T9" fmla="*/ 22 h 58"/>
                  <a:gd name="T10" fmla="*/ 64 w 156"/>
                  <a:gd name="T11" fmla="*/ 22 h 58"/>
                  <a:gd name="T12" fmla="*/ 86 w 156"/>
                  <a:gd name="T13" fmla="*/ 4 h 58"/>
                  <a:gd name="T14" fmla="*/ 86 w 156"/>
                  <a:gd name="T15" fmla="*/ 4 h 58"/>
                  <a:gd name="T16" fmla="*/ 90 w 156"/>
                  <a:gd name="T17" fmla="*/ 2 h 58"/>
                  <a:gd name="T18" fmla="*/ 96 w 156"/>
                  <a:gd name="T19" fmla="*/ 0 h 58"/>
                  <a:gd name="T20" fmla="*/ 102 w 156"/>
                  <a:gd name="T21" fmla="*/ 0 h 58"/>
                  <a:gd name="T22" fmla="*/ 108 w 156"/>
                  <a:gd name="T23" fmla="*/ 0 h 58"/>
                  <a:gd name="T24" fmla="*/ 112 w 156"/>
                  <a:gd name="T25" fmla="*/ 4 h 58"/>
                  <a:gd name="T26" fmla="*/ 116 w 156"/>
                  <a:gd name="T27" fmla="*/ 8 h 58"/>
                  <a:gd name="T28" fmla="*/ 116 w 156"/>
                  <a:gd name="T29" fmla="*/ 16 h 58"/>
                  <a:gd name="T30" fmla="*/ 114 w 156"/>
                  <a:gd name="T31" fmla="*/ 24 h 58"/>
                  <a:gd name="T32" fmla="*/ 156 w 156"/>
                  <a:gd name="T33" fmla="*/ 24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6"/>
                  <a:gd name="T52" fmla="*/ 0 h 58"/>
                  <a:gd name="T53" fmla="*/ 156 w 156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6" h="58">
                    <a:moveTo>
                      <a:pt x="156" y="24"/>
                    </a:moveTo>
                    <a:lnTo>
                      <a:pt x="140" y="50"/>
                    </a:lnTo>
                    <a:lnTo>
                      <a:pt x="0" y="58"/>
                    </a:lnTo>
                    <a:lnTo>
                      <a:pt x="12" y="28"/>
                    </a:lnTo>
                    <a:lnTo>
                      <a:pt x="64" y="22"/>
                    </a:lnTo>
                    <a:lnTo>
                      <a:pt x="86" y="4"/>
                    </a:lnTo>
                    <a:lnTo>
                      <a:pt x="90" y="2"/>
                    </a:lnTo>
                    <a:lnTo>
                      <a:pt x="96" y="0"/>
                    </a:lnTo>
                    <a:lnTo>
                      <a:pt x="102" y="0"/>
                    </a:lnTo>
                    <a:lnTo>
                      <a:pt x="108" y="0"/>
                    </a:lnTo>
                    <a:lnTo>
                      <a:pt x="112" y="4"/>
                    </a:lnTo>
                    <a:lnTo>
                      <a:pt x="116" y="8"/>
                    </a:lnTo>
                    <a:lnTo>
                      <a:pt x="116" y="16"/>
                    </a:lnTo>
                    <a:lnTo>
                      <a:pt x="114" y="24"/>
                    </a:lnTo>
                    <a:lnTo>
                      <a:pt x="156" y="24"/>
                    </a:lnTo>
                    <a:close/>
                  </a:path>
                </a:pathLst>
              </a:custGeom>
              <a:solidFill>
                <a:srgbClr val="9A9A9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53" name="Freeform 508"/>
              <p:cNvSpPr>
                <a:spLocks/>
              </p:cNvSpPr>
              <p:nvPr/>
            </p:nvSpPr>
            <p:spPr bwMode="auto">
              <a:xfrm>
                <a:off x="2400" y="3604"/>
                <a:ext cx="10" cy="8"/>
              </a:xfrm>
              <a:custGeom>
                <a:avLst/>
                <a:gdLst>
                  <a:gd name="T0" fmla="*/ 0 w 10"/>
                  <a:gd name="T1" fmla="*/ 8 h 8"/>
                  <a:gd name="T2" fmla="*/ 0 w 10"/>
                  <a:gd name="T3" fmla="*/ 8 h 8"/>
                  <a:gd name="T4" fmla="*/ 2 w 10"/>
                  <a:gd name="T5" fmla="*/ 8 h 8"/>
                  <a:gd name="T6" fmla="*/ 6 w 10"/>
                  <a:gd name="T7" fmla="*/ 8 h 8"/>
                  <a:gd name="T8" fmla="*/ 6 w 10"/>
                  <a:gd name="T9" fmla="*/ 8 h 8"/>
                  <a:gd name="T10" fmla="*/ 8 w 10"/>
                  <a:gd name="T11" fmla="*/ 6 h 8"/>
                  <a:gd name="T12" fmla="*/ 10 w 10"/>
                  <a:gd name="T13" fmla="*/ 2 h 8"/>
                  <a:gd name="T14" fmla="*/ 10 w 10"/>
                  <a:gd name="T15" fmla="*/ 2 h 8"/>
                  <a:gd name="T16" fmla="*/ 6 w 10"/>
                  <a:gd name="T17" fmla="*/ 0 h 8"/>
                  <a:gd name="T18" fmla="*/ 2 w 10"/>
                  <a:gd name="T19" fmla="*/ 2 h 8"/>
                  <a:gd name="T20" fmla="*/ 2 w 10"/>
                  <a:gd name="T21" fmla="*/ 2 h 8"/>
                  <a:gd name="T22" fmla="*/ 0 w 10"/>
                  <a:gd name="T23" fmla="*/ 4 h 8"/>
                  <a:gd name="T24" fmla="*/ 0 w 10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8"/>
                  <a:gd name="T41" fmla="*/ 10 w 10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A2A2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54" name="Freeform 509"/>
              <p:cNvSpPr>
                <a:spLocks/>
              </p:cNvSpPr>
              <p:nvPr/>
            </p:nvSpPr>
            <p:spPr bwMode="auto">
              <a:xfrm>
                <a:off x="2400" y="3604"/>
                <a:ext cx="10" cy="8"/>
              </a:xfrm>
              <a:custGeom>
                <a:avLst/>
                <a:gdLst>
                  <a:gd name="T0" fmla="*/ 0 w 10"/>
                  <a:gd name="T1" fmla="*/ 8 h 8"/>
                  <a:gd name="T2" fmla="*/ 0 w 10"/>
                  <a:gd name="T3" fmla="*/ 8 h 8"/>
                  <a:gd name="T4" fmla="*/ 2 w 10"/>
                  <a:gd name="T5" fmla="*/ 8 h 8"/>
                  <a:gd name="T6" fmla="*/ 6 w 10"/>
                  <a:gd name="T7" fmla="*/ 8 h 8"/>
                  <a:gd name="T8" fmla="*/ 6 w 10"/>
                  <a:gd name="T9" fmla="*/ 8 h 8"/>
                  <a:gd name="T10" fmla="*/ 8 w 10"/>
                  <a:gd name="T11" fmla="*/ 6 h 8"/>
                  <a:gd name="T12" fmla="*/ 10 w 10"/>
                  <a:gd name="T13" fmla="*/ 2 h 8"/>
                  <a:gd name="T14" fmla="*/ 10 w 10"/>
                  <a:gd name="T15" fmla="*/ 2 h 8"/>
                  <a:gd name="T16" fmla="*/ 6 w 10"/>
                  <a:gd name="T17" fmla="*/ 0 h 8"/>
                  <a:gd name="T18" fmla="*/ 2 w 10"/>
                  <a:gd name="T19" fmla="*/ 2 h 8"/>
                  <a:gd name="T20" fmla="*/ 2 w 10"/>
                  <a:gd name="T21" fmla="*/ 2 h 8"/>
                  <a:gd name="T22" fmla="*/ 0 w 10"/>
                  <a:gd name="T23" fmla="*/ 4 h 8"/>
                  <a:gd name="T24" fmla="*/ 0 w 10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8"/>
                  <a:gd name="T41" fmla="*/ 10 w 10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55" name="Freeform 510"/>
              <p:cNvSpPr>
                <a:spLocks/>
              </p:cNvSpPr>
              <p:nvPr/>
            </p:nvSpPr>
            <p:spPr bwMode="auto">
              <a:xfrm>
                <a:off x="2110" y="3318"/>
                <a:ext cx="68" cy="12"/>
              </a:xfrm>
              <a:custGeom>
                <a:avLst/>
                <a:gdLst>
                  <a:gd name="T0" fmla="*/ 68 w 68"/>
                  <a:gd name="T1" fmla="*/ 4 h 12"/>
                  <a:gd name="T2" fmla="*/ 68 w 68"/>
                  <a:gd name="T3" fmla="*/ 4 h 12"/>
                  <a:gd name="T4" fmla="*/ 62 w 68"/>
                  <a:gd name="T5" fmla="*/ 6 h 12"/>
                  <a:gd name="T6" fmla="*/ 50 w 68"/>
                  <a:gd name="T7" fmla="*/ 8 h 12"/>
                  <a:gd name="T8" fmla="*/ 28 w 68"/>
                  <a:gd name="T9" fmla="*/ 8 h 12"/>
                  <a:gd name="T10" fmla="*/ 14 w 68"/>
                  <a:gd name="T11" fmla="*/ 4 h 12"/>
                  <a:gd name="T12" fmla="*/ 0 w 68"/>
                  <a:gd name="T13" fmla="*/ 0 h 12"/>
                  <a:gd name="T14" fmla="*/ 0 w 68"/>
                  <a:gd name="T15" fmla="*/ 0 h 12"/>
                  <a:gd name="T16" fmla="*/ 6 w 68"/>
                  <a:gd name="T17" fmla="*/ 4 h 12"/>
                  <a:gd name="T18" fmla="*/ 22 w 68"/>
                  <a:gd name="T19" fmla="*/ 10 h 12"/>
                  <a:gd name="T20" fmla="*/ 32 w 68"/>
                  <a:gd name="T21" fmla="*/ 12 h 12"/>
                  <a:gd name="T22" fmla="*/ 44 w 68"/>
                  <a:gd name="T23" fmla="*/ 12 h 12"/>
                  <a:gd name="T24" fmla="*/ 56 w 68"/>
                  <a:gd name="T25" fmla="*/ 10 h 12"/>
                  <a:gd name="T26" fmla="*/ 68 w 68"/>
                  <a:gd name="T27" fmla="*/ 4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8"/>
                  <a:gd name="T43" fmla="*/ 0 h 12"/>
                  <a:gd name="T44" fmla="*/ 68 w 68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8" h="12">
                    <a:moveTo>
                      <a:pt x="68" y="4"/>
                    </a:moveTo>
                    <a:lnTo>
                      <a:pt x="68" y="4"/>
                    </a:lnTo>
                    <a:lnTo>
                      <a:pt x="62" y="6"/>
                    </a:lnTo>
                    <a:lnTo>
                      <a:pt x="50" y="8"/>
                    </a:lnTo>
                    <a:lnTo>
                      <a:pt x="28" y="8"/>
                    </a:lnTo>
                    <a:lnTo>
                      <a:pt x="14" y="4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22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0"/>
                    </a:lnTo>
                    <a:lnTo>
                      <a:pt x="68" y="4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56" name="Freeform 511"/>
              <p:cNvSpPr>
                <a:spLocks/>
              </p:cNvSpPr>
              <p:nvPr/>
            </p:nvSpPr>
            <p:spPr bwMode="auto">
              <a:xfrm>
                <a:off x="2110" y="3318"/>
                <a:ext cx="68" cy="12"/>
              </a:xfrm>
              <a:custGeom>
                <a:avLst/>
                <a:gdLst>
                  <a:gd name="T0" fmla="*/ 68 w 68"/>
                  <a:gd name="T1" fmla="*/ 4 h 12"/>
                  <a:gd name="T2" fmla="*/ 68 w 68"/>
                  <a:gd name="T3" fmla="*/ 4 h 12"/>
                  <a:gd name="T4" fmla="*/ 62 w 68"/>
                  <a:gd name="T5" fmla="*/ 6 h 12"/>
                  <a:gd name="T6" fmla="*/ 50 w 68"/>
                  <a:gd name="T7" fmla="*/ 8 h 12"/>
                  <a:gd name="T8" fmla="*/ 28 w 68"/>
                  <a:gd name="T9" fmla="*/ 8 h 12"/>
                  <a:gd name="T10" fmla="*/ 14 w 68"/>
                  <a:gd name="T11" fmla="*/ 4 h 12"/>
                  <a:gd name="T12" fmla="*/ 0 w 68"/>
                  <a:gd name="T13" fmla="*/ 0 h 12"/>
                  <a:gd name="T14" fmla="*/ 0 w 68"/>
                  <a:gd name="T15" fmla="*/ 0 h 12"/>
                  <a:gd name="T16" fmla="*/ 6 w 68"/>
                  <a:gd name="T17" fmla="*/ 4 h 12"/>
                  <a:gd name="T18" fmla="*/ 22 w 68"/>
                  <a:gd name="T19" fmla="*/ 10 h 12"/>
                  <a:gd name="T20" fmla="*/ 32 w 68"/>
                  <a:gd name="T21" fmla="*/ 12 h 12"/>
                  <a:gd name="T22" fmla="*/ 44 w 68"/>
                  <a:gd name="T23" fmla="*/ 12 h 12"/>
                  <a:gd name="T24" fmla="*/ 56 w 68"/>
                  <a:gd name="T25" fmla="*/ 10 h 12"/>
                  <a:gd name="T26" fmla="*/ 68 w 68"/>
                  <a:gd name="T27" fmla="*/ 4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8"/>
                  <a:gd name="T43" fmla="*/ 0 h 12"/>
                  <a:gd name="T44" fmla="*/ 68 w 68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8" h="12">
                    <a:moveTo>
                      <a:pt x="68" y="4"/>
                    </a:moveTo>
                    <a:lnTo>
                      <a:pt x="68" y="4"/>
                    </a:lnTo>
                    <a:lnTo>
                      <a:pt x="62" y="6"/>
                    </a:lnTo>
                    <a:lnTo>
                      <a:pt x="50" y="8"/>
                    </a:lnTo>
                    <a:lnTo>
                      <a:pt x="28" y="8"/>
                    </a:lnTo>
                    <a:lnTo>
                      <a:pt x="14" y="4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22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0"/>
                    </a:lnTo>
                    <a:lnTo>
                      <a:pt x="68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57" name="Freeform 512"/>
              <p:cNvSpPr>
                <a:spLocks/>
              </p:cNvSpPr>
              <p:nvPr/>
            </p:nvSpPr>
            <p:spPr bwMode="auto">
              <a:xfrm>
                <a:off x="1862" y="3430"/>
                <a:ext cx="208" cy="236"/>
              </a:xfrm>
              <a:custGeom>
                <a:avLst/>
                <a:gdLst>
                  <a:gd name="T0" fmla="*/ 0 w 208"/>
                  <a:gd name="T1" fmla="*/ 0 h 236"/>
                  <a:gd name="T2" fmla="*/ 68 w 208"/>
                  <a:gd name="T3" fmla="*/ 120 h 236"/>
                  <a:gd name="T4" fmla="*/ 68 w 208"/>
                  <a:gd name="T5" fmla="*/ 120 h 236"/>
                  <a:gd name="T6" fmla="*/ 108 w 208"/>
                  <a:gd name="T7" fmla="*/ 90 h 236"/>
                  <a:gd name="T8" fmla="*/ 146 w 208"/>
                  <a:gd name="T9" fmla="*/ 64 h 236"/>
                  <a:gd name="T10" fmla="*/ 166 w 208"/>
                  <a:gd name="T11" fmla="*/ 52 h 236"/>
                  <a:gd name="T12" fmla="*/ 184 w 208"/>
                  <a:gd name="T13" fmla="*/ 44 h 236"/>
                  <a:gd name="T14" fmla="*/ 208 w 208"/>
                  <a:gd name="T15" fmla="*/ 236 h 236"/>
                  <a:gd name="T16" fmla="*/ 166 w 208"/>
                  <a:gd name="T17" fmla="*/ 84 h 236"/>
                  <a:gd name="T18" fmla="*/ 64 w 208"/>
                  <a:gd name="T19" fmla="*/ 132 h 236"/>
                  <a:gd name="T20" fmla="*/ 64 w 208"/>
                  <a:gd name="T21" fmla="*/ 132 h 236"/>
                  <a:gd name="T22" fmla="*/ 34 w 208"/>
                  <a:gd name="T23" fmla="*/ 80 h 236"/>
                  <a:gd name="T24" fmla="*/ 14 w 208"/>
                  <a:gd name="T25" fmla="*/ 36 h 236"/>
                  <a:gd name="T26" fmla="*/ 4 w 208"/>
                  <a:gd name="T27" fmla="*/ 16 h 236"/>
                  <a:gd name="T28" fmla="*/ 0 w 208"/>
                  <a:gd name="T29" fmla="*/ 0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8"/>
                  <a:gd name="T46" fmla="*/ 0 h 236"/>
                  <a:gd name="T47" fmla="*/ 208 w 208"/>
                  <a:gd name="T48" fmla="*/ 236 h 2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8" h="236">
                    <a:moveTo>
                      <a:pt x="0" y="0"/>
                    </a:moveTo>
                    <a:lnTo>
                      <a:pt x="68" y="120"/>
                    </a:lnTo>
                    <a:lnTo>
                      <a:pt x="108" y="90"/>
                    </a:lnTo>
                    <a:lnTo>
                      <a:pt x="146" y="64"/>
                    </a:lnTo>
                    <a:lnTo>
                      <a:pt x="166" y="52"/>
                    </a:lnTo>
                    <a:lnTo>
                      <a:pt x="184" y="44"/>
                    </a:lnTo>
                    <a:lnTo>
                      <a:pt x="208" y="236"/>
                    </a:lnTo>
                    <a:lnTo>
                      <a:pt x="166" y="84"/>
                    </a:lnTo>
                    <a:lnTo>
                      <a:pt x="64" y="132"/>
                    </a:lnTo>
                    <a:lnTo>
                      <a:pt x="34" y="80"/>
                    </a:lnTo>
                    <a:lnTo>
                      <a:pt x="14" y="36"/>
                    </a:lnTo>
                    <a:lnTo>
                      <a:pt x="4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58" name="Freeform 513"/>
              <p:cNvSpPr>
                <a:spLocks/>
              </p:cNvSpPr>
              <p:nvPr/>
            </p:nvSpPr>
            <p:spPr bwMode="auto">
              <a:xfrm>
                <a:off x="1862" y="3430"/>
                <a:ext cx="208" cy="236"/>
              </a:xfrm>
              <a:custGeom>
                <a:avLst/>
                <a:gdLst>
                  <a:gd name="T0" fmla="*/ 0 w 208"/>
                  <a:gd name="T1" fmla="*/ 0 h 236"/>
                  <a:gd name="T2" fmla="*/ 68 w 208"/>
                  <a:gd name="T3" fmla="*/ 120 h 236"/>
                  <a:gd name="T4" fmla="*/ 68 w 208"/>
                  <a:gd name="T5" fmla="*/ 120 h 236"/>
                  <a:gd name="T6" fmla="*/ 108 w 208"/>
                  <a:gd name="T7" fmla="*/ 90 h 236"/>
                  <a:gd name="T8" fmla="*/ 146 w 208"/>
                  <a:gd name="T9" fmla="*/ 64 h 236"/>
                  <a:gd name="T10" fmla="*/ 166 w 208"/>
                  <a:gd name="T11" fmla="*/ 52 h 236"/>
                  <a:gd name="T12" fmla="*/ 184 w 208"/>
                  <a:gd name="T13" fmla="*/ 44 h 236"/>
                  <a:gd name="T14" fmla="*/ 208 w 208"/>
                  <a:gd name="T15" fmla="*/ 236 h 236"/>
                  <a:gd name="T16" fmla="*/ 166 w 208"/>
                  <a:gd name="T17" fmla="*/ 84 h 236"/>
                  <a:gd name="T18" fmla="*/ 64 w 208"/>
                  <a:gd name="T19" fmla="*/ 132 h 236"/>
                  <a:gd name="T20" fmla="*/ 64 w 208"/>
                  <a:gd name="T21" fmla="*/ 132 h 236"/>
                  <a:gd name="T22" fmla="*/ 34 w 208"/>
                  <a:gd name="T23" fmla="*/ 80 h 236"/>
                  <a:gd name="T24" fmla="*/ 14 w 208"/>
                  <a:gd name="T25" fmla="*/ 36 h 236"/>
                  <a:gd name="T26" fmla="*/ 4 w 208"/>
                  <a:gd name="T27" fmla="*/ 16 h 236"/>
                  <a:gd name="T28" fmla="*/ 0 w 208"/>
                  <a:gd name="T29" fmla="*/ 0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8"/>
                  <a:gd name="T46" fmla="*/ 0 h 236"/>
                  <a:gd name="T47" fmla="*/ 208 w 208"/>
                  <a:gd name="T48" fmla="*/ 236 h 2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8" h="236">
                    <a:moveTo>
                      <a:pt x="0" y="0"/>
                    </a:moveTo>
                    <a:lnTo>
                      <a:pt x="68" y="120"/>
                    </a:lnTo>
                    <a:lnTo>
                      <a:pt x="108" y="90"/>
                    </a:lnTo>
                    <a:lnTo>
                      <a:pt x="146" y="64"/>
                    </a:lnTo>
                    <a:lnTo>
                      <a:pt x="166" y="52"/>
                    </a:lnTo>
                    <a:lnTo>
                      <a:pt x="184" y="44"/>
                    </a:lnTo>
                    <a:lnTo>
                      <a:pt x="208" y="236"/>
                    </a:lnTo>
                    <a:lnTo>
                      <a:pt x="166" y="84"/>
                    </a:lnTo>
                    <a:lnTo>
                      <a:pt x="64" y="132"/>
                    </a:lnTo>
                    <a:lnTo>
                      <a:pt x="34" y="80"/>
                    </a:lnTo>
                    <a:lnTo>
                      <a:pt x="14" y="36"/>
                    </a:lnTo>
                    <a:lnTo>
                      <a:pt x="4" y="1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59" name="Freeform 514"/>
              <p:cNvSpPr>
                <a:spLocks/>
              </p:cNvSpPr>
              <p:nvPr/>
            </p:nvSpPr>
            <p:spPr bwMode="auto">
              <a:xfrm>
                <a:off x="2062" y="3482"/>
                <a:ext cx="100" cy="132"/>
              </a:xfrm>
              <a:custGeom>
                <a:avLst/>
                <a:gdLst>
                  <a:gd name="T0" fmla="*/ 26 w 100"/>
                  <a:gd name="T1" fmla="*/ 0 h 132"/>
                  <a:gd name="T2" fmla="*/ 92 w 100"/>
                  <a:gd name="T3" fmla="*/ 78 h 132"/>
                  <a:gd name="T4" fmla="*/ 92 w 100"/>
                  <a:gd name="T5" fmla="*/ 0 h 132"/>
                  <a:gd name="T6" fmla="*/ 92 w 100"/>
                  <a:gd name="T7" fmla="*/ 0 h 132"/>
                  <a:gd name="T8" fmla="*/ 94 w 100"/>
                  <a:gd name="T9" fmla="*/ 8 h 132"/>
                  <a:gd name="T10" fmla="*/ 98 w 100"/>
                  <a:gd name="T11" fmla="*/ 32 h 132"/>
                  <a:gd name="T12" fmla="*/ 100 w 100"/>
                  <a:gd name="T13" fmla="*/ 48 h 132"/>
                  <a:gd name="T14" fmla="*/ 100 w 100"/>
                  <a:gd name="T15" fmla="*/ 66 h 132"/>
                  <a:gd name="T16" fmla="*/ 100 w 100"/>
                  <a:gd name="T17" fmla="*/ 82 h 132"/>
                  <a:gd name="T18" fmla="*/ 98 w 100"/>
                  <a:gd name="T19" fmla="*/ 100 h 132"/>
                  <a:gd name="T20" fmla="*/ 26 w 100"/>
                  <a:gd name="T21" fmla="*/ 28 h 132"/>
                  <a:gd name="T22" fmla="*/ 0 w 100"/>
                  <a:gd name="T23" fmla="*/ 132 h 132"/>
                  <a:gd name="T24" fmla="*/ 0 w 100"/>
                  <a:gd name="T25" fmla="*/ 132 h 132"/>
                  <a:gd name="T26" fmla="*/ 2 w 100"/>
                  <a:gd name="T27" fmla="*/ 110 h 132"/>
                  <a:gd name="T28" fmla="*/ 10 w 100"/>
                  <a:gd name="T29" fmla="*/ 64 h 132"/>
                  <a:gd name="T30" fmla="*/ 18 w 100"/>
                  <a:gd name="T31" fmla="*/ 18 h 132"/>
                  <a:gd name="T32" fmla="*/ 22 w 100"/>
                  <a:gd name="T33" fmla="*/ 4 h 132"/>
                  <a:gd name="T34" fmla="*/ 24 w 100"/>
                  <a:gd name="T35" fmla="*/ 0 h 132"/>
                  <a:gd name="T36" fmla="*/ 26 w 100"/>
                  <a:gd name="T37" fmla="*/ 0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0"/>
                  <a:gd name="T58" fmla="*/ 0 h 132"/>
                  <a:gd name="T59" fmla="*/ 100 w 100"/>
                  <a:gd name="T60" fmla="*/ 132 h 1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0" h="132">
                    <a:moveTo>
                      <a:pt x="26" y="0"/>
                    </a:moveTo>
                    <a:lnTo>
                      <a:pt x="92" y="78"/>
                    </a:lnTo>
                    <a:lnTo>
                      <a:pt x="92" y="0"/>
                    </a:lnTo>
                    <a:lnTo>
                      <a:pt x="94" y="8"/>
                    </a:lnTo>
                    <a:lnTo>
                      <a:pt x="98" y="32"/>
                    </a:lnTo>
                    <a:lnTo>
                      <a:pt x="100" y="48"/>
                    </a:lnTo>
                    <a:lnTo>
                      <a:pt x="100" y="66"/>
                    </a:lnTo>
                    <a:lnTo>
                      <a:pt x="100" y="82"/>
                    </a:lnTo>
                    <a:lnTo>
                      <a:pt x="98" y="100"/>
                    </a:lnTo>
                    <a:lnTo>
                      <a:pt x="26" y="28"/>
                    </a:lnTo>
                    <a:lnTo>
                      <a:pt x="0" y="132"/>
                    </a:lnTo>
                    <a:lnTo>
                      <a:pt x="2" y="110"/>
                    </a:lnTo>
                    <a:lnTo>
                      <a:pt x="10" y="64"/>
                    </a:lnTo>
                    <a:lnTo>
                      <a:pt x="18" y="18"/>
                    </a:lnTo>
                    <a:lnTo>
                      <a:pt x="22" y="4"/>
                    </a:lnTo>
                    <a:lnTo>
                      <a:pt x="24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60" name="Freeform 515"/>
              <p:cNvSpPr>
                <a:spLocks/>
              </p:cNvSpPr>
              <p:nvPr/>
            </p:nvSpPr>
            <p:spPr bwMode="auto">
              <a:xfrm>
                <a:off x="2062" y="3482"/>
                <a:ext cx="100" cy="132"/>
              </a:xfrm>
              <a:custGeom>
                <a:avLst/>
                <a:gdLst>
                  <a:gd name="T0" fmla="*/ 26 w 100"/>
                  <a:gd name="T1" fmla="*/ 0 h 132"/>
                  <a:gd name="T2" fmla="*/ 92 w 100"/>
                  <a:gd name="T3" fmla="*/ 78 h 132"/>
                  <a:gd name="T4" fmla="*/ 92 w 100"/>
                  <a:gd name="T5" fmla="*/ 0 h 132"/>
                  <a:gd name="T6" fmla="*/ 92 w 100"/>
                  <a:gd name="T7" fmla="*/ 0 h 132"/>
                  <a:gd name="T8" fmla="*/ 94 w 100"/>
                  <a:gd name="T9" fmla="*/ 8 h 132"/>
                  <a:gd name="T10" fmla="*/ 98 w 100"/>
                  <a:gd name="T11" fmla="*/ 32 h 132"/>
                  <a:gd name="T12" fmla="*/ 100 w 100"/>
                  <a:gd name="T13" fmla="*/ 48 h 132"/>
                  <a:gd name="T14" fmla="*/ 100 w 100"/>
                  <a:gd name="T15" fmla="*/ 66 h 132"/>
                  <a:gd name="T16" fmla="*/ 100 w 100"/>
                  <a:gd name="T17" fmla="*/ 82 h 132"/>
                  <a:gd name="T18" fmla="*/ 98 w 100"/>
                  <a:gd name="T19" fmla="*/ 100 h 132"/>
                  <a:gd name="T20" fmla="*/ 26 w 100"/>
                  <a:gd name="T21" fmla="*/ 28 h 132"/>
                  <a:gd name="T22" fmla="*/ 0 w 100"/>
                  <a:gd name="T23" fmla="*/ 132 h 132"/>
                  <a:gd name="T24" fmla="*/ 0 w 100"/>
                  <a:gd name="T25" fmla="*/ 132 h 132"/>
                  <a:gd name="T26" fmla="*/ 2 w 100"/>
                  <a:gd name="T27" fmla="*/ 110 h 132"/>
                  <a:gd name="T28" fmla="*/ 10 w 100"/>
                  <a:gd name="T29" fmla="*/ 64 h 132"/>
                  <a:gd name="T30" fmla="*/ 18 w 100"/>
                  <a:gd name="T31" fmla="*/ 18 h 132"/>
                  <a:gd name="T32" fmla="*/ 22 w 100"/>
                  <a:gd name="T33" fmla="*/ 4 h 132"/>
                  <a:gd name="T34" fmla="*/ 24 w 100"/>
                  <a:gd name="T35" fmla="*/ 0 h 132"/>
                  <a:gd name="T36" fmla="*/ 26 w 100"/>
                  <a:gd name="T37" fmla="*/ 0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0"/>
                  <a:gd name="T58" fmla="*/ 0 h 132"/>
                  <a:gd name="T59" fmla="*/ 100 w 100"/>
                  <a:gd name="T60" fmla="*/ 132 h 1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0" h="132">
                    <a:moveTo>
                      <a:pt x="26" y="0"/>
                    </a:moveTo>
                    <a:lnTo>
                      <a:pt x="92" y="78"/>
                    </a:lnTo>
                    <a:lnTo>
                      <a:pt x="92" y="0"/>
                    </a:lnTo>
                    <a:lnTo>
                      <a:pt x="94" y="8"/>
                    </a:lnTo>
                    <a:lnTo>
                      <a:pt x="98" y="32"/>
                    </a:lnTo>
                    <a:lnTo>
                      <a:pt x="100" y="48"/>
                    </a:lnTo>
                    <a:lnTo>
                      <a:pt x="100" y="66"/>
                    </a:lnTo>
                    <a:lnTo>
                      <a:pt x="100" y="82"/>
                    </a:lnTo>
                    <a:lnTo>
                      <a:pt x="98" y="100"/>
                    </a:lnTo>
                    <a:lnTo>
                      <a:pt x="26" y="28"/>
                    </a:lnTo>
                    <a:lnTo>
                      <a:pt x="0" y="132"/>
                    </a:lnTo>
                    <a:lnTo>
                      <a:pt x="2" y="110"/>
                    </a:lnTo>
                    <a:lnTo>
                      <a:pt x="10" y="64"/>
                    </a:lnTo>
                    <a:lnTo>
                      <a:pt x="18" y="18"/>
                    </a:lnTo>
                    <a:lnTo>
                      <a:pt x="22" y="4"/>
                    </a:lnTo>
                    <a:lnTo>
                      <a:pt x="24" y="0"/>
                    </a:lnTo>
                    <a:lnTo>
                      <a:pt x="2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61" name="Freeform 516"/>
              <p:cNvSpPr>
                <a:spLocks/>
              </p:cNvSpPr>
              <p:nvPr/>
            </p:nvSpPr>
            <p:spPr bwMode="auto">
              <a:xfrm>
                <a:off x="2004" y="3800"/>
                <a:ext cx="312" cy="242"/>
              </a:xfrm>
              <a:custGeom>
                <a:avLst/>
                <a:gdLst>
                  <a:gd name="T0" fmla="*/ 0 w 312"/>
                  <a:gd name="T1" fmla="*/ 172 h 242"/>
                  <a:gd name="T2" fmla="*/ 54 w 312"/>
                  <a:gd name="T3" fmla="*/ 148 h 242"/>
                  <a:gd name="T4" fmla="*/ 70 w 312"/>
                  <a:gd name="T5" fmla="*/ 134 h 242"/>
                  <a:gd name="T6" fmla="*/ 132 w 312"/>
                  <a:gd name="T7" fmla="*/ 44 h 242"/>
                  <a:gd name="T8" fmla="*/ 270 w 312"/>
                  <a:gd name="T9" fmla="*/ 0 h 242"/>
                  <a:gd name="T10" fmla="*/ 272 w 312"/>
                  <a:gd name="T11" fmla="*/ 2 h 242"/>
                  <a:gd name="T12" fmla="*/ 274 w 312"/>
                  <a:gd name="T13" fmla="*/ 12 h 242"/>
                  <a:gd name="T14" fmla="*/ 266 w 312"/>
                  <a:gd name="T15" fmla="*/ 18 h 242"/>
                  <a:gd name="T16" fmla="*/ 214 w 312"/>
                  <a:gd name="T17" fmla="*/ 24 h 242"/>
                  <a:gd name="T18" fmla="*/ 156 w 312"/>
                  <a:gd name="T19" fmla="*/ 60 h 242"/>
                  <a:gd name="T20" fmla="*/ 232 w 312"/>
                  <a:gd name="T21" fmla="*/ 42 h 242"/>
                  <a:gd name="T22" fmla="*/ 272 w 312"/>
                  <a:gd name="T23" fmla="*/ 42 h 242"/>
                  <a:gd name="T24" fmla="*/ 306 w 312"/>
                  <a:gd name="T25" fmla="*/ 42 h 242"/>
                  <a:gd name="T26" fmla="*/ 312 w 312"/>
                  <a:gd name="T27" fmla="*/ 52 h 242"/>
                  <a:gd name="T28" fmla="*/ 310 w 312"/>
                  <a:gd name="T29" fmla="*/ 60 h 242"/>
                  <a:gd name="T30" fmla="*/ 298 w 312"/>
                  <a:gd name="T31" fmla="*/ 66 h 242"/>
                  <a:gd name="T32" fmla="*/ 300 w 312"/>
                  <a:gd name="T33" fmla="*/ 68 h 242"/>
                  <a:gd name="T34" fmla="*/ 304 w 312"/>
                  <a:gd name="T35" fmla="*/ 76 h 242"/>
                  <a:gd name="T36" fmla="*/ 298 w 312"/>
                  <a:gd name="T37" fmla="*/ 82 h 242"/>
                  <a:gd name="T38" fmla="*/ 246 w 312"/>
                  <a:gd name="T39" fmla="*/ 98 h 242"/>
                  <a:gd name="T40" fmla="*/ 252 w 312"/>
                  <a:gd name="T41" fmla="*/ 108 h 242"/>
                  <a:gd name="T42" fmla="*/ 282 w 312"/>
                  <a:gd name="T43" fmla="*/ 100 h 242"/>
                  <a:gd name="T44" fmla="*/ 284 w 312"/>
                  <a:gd name="T45" fmla="*/ 108 h 242"/>
                  <a:gd name="T46" fmla="*/ 280 w 312"/>
                  <a:gd name="T47" fmla="*/ 114 h 242"/>
                  <a:gd name="T48" fmla="*/ 270 w 312"/>
                  <a:gd name="T49" fmla="*/ 120 h 242"/>
                  <a:gd name="T50" fmla="*/ 232 w 312"/>
                  <a:gd name="T51" fmla="*/ 134 h 242"/>
                  <a:gd name="T52" fmla="*/ 194 w 312"/>
                  <a:gd name="T53" fmla="*/ 148 h 242"/>
                  <a:gd name="T54" fmla="*/ 124 w 312"/>
                  <a:gd name="T55" fmla="*/ 202 h 242"/>
                  <a:gd name="T56" fmla="*/ 110 w 312"/>
                  <a:gd name="T57" fmla="*/ 208 h 242"/>
                  <a:gd name="T58" fmla="*/ 90 w 312"/>
                  <a:gd name="T59" fmla="*/ 210 h 242"/>
                  <a:gd name="T60" fmla="*/ 22 w 312"/>
                  <a:gd name="T61" fmla="*/ 242 h 242"/>
                  <a:gd name="T62" fmla="*/ 10 w 312"/>
                  <a:gd name="T63" fmla="*/ 224 h 242"/>
                  <a:gd name="T64" fmla="*/ 2 w 312"/>
                  <a:gd name="T65" fmla="*/ 202 h 242"/>
                  <a:gd name="T66" fmla="*/ 0 w 312"/>
                  <a:gd name="T67" fmla="*/ 172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42"/>
                  <a:gd name="T104" fmla="*/ 312 w 312"/>
                  <a:gd name="T105" fmla="*/ 242 h 2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42">
                    <a:moveTo>
                      <a:pt x="0" y="172"/>
                    </a:moveTo>
                    <a:lnTo>
                      <a:pt x="0" y="172"/>
                    </a:lnTo>
                    <a:lnTo>
                      <a:pt x="30" y="160"/>
                    </a:lnTo>
                    <a:lnTo>
                      <a:pt x="54" y="148"/>
                    </a:lnTo>
                    <a:lnTo>
                      <a:pt x="64" y="142"/>
                    </a:lnTo>
                    <a:lnTo>
                      <a:pt x="70" y="134"/>
                    </a:lnTo>
                    <a:lnTo>
                      <a:pt x="132" y="44"/>
                    </a:lnTo>
                    <a:lnTo>
                      <a:pt x="200" y="2"/>
                    </a:lnTo>
                    <a:lnTo>
                      <a:pt x="270" y="0"/>
                    </a:lnTo>
                    <a:lnTo>
                      <a:pt x="272" y="2"/>
                    </a:lnTo>
                    <a:lnTo>
                      <a:pt x="274" y="8"/>
                    </a:lnTo>
                    <a:lnTo>
                      <a:pt x="274" y="12"/>
                    </a:lnTo>
                    <a:lnTo>
                      <a:pt x="270" y="14"/>
                    </a:lnTo>
                    <a:lnTo>
                      <a:pt x="266" y="18"/>
                    </a:lnTo>
                    <a:lnTo>
                      <a:pt x="258" y="20"/>
                    </a:lnTo>
                    <a:lnTo>
                      <a:pt x="214" y="24"/>
                    </a:lnTo>
                    <a:lnTo>
                      <a:pt x="156" y="60"/>
                    </a:lnTo>
                    <a:lnTo>
                      <a:pt x="232" y="42"/>
                    </a:lnTo>
                    <a:lnTo>
                      <a:pt x="246" y="42"/>
                    </a:lnTo>
                    <a:lnTo>
                      <a:pt x="272" y="42"/>
                    </a:lnTo>
                    <a:lnTo>
                      <a:pt x="306" y="42"/>
                    </a:lnTo>
                    <a:lnTo>
                      <a:pt x="308" y="46"/>
                    </a:lnTo>
                    <a:lnTo>
                      <a:pt x="312" y="52"/>
                    </a:lnTo>
                    <a:lnTo>
                      <a:pt x="312" y="56"/>
                    </a:lnTo>
                    <a:lnTo>
                      <a:pt x="310" y="60"/>
                    </a:lnTo>
                    <a:lnTo>
                      <a:pt x="306" y="62"/>
                    </a:lnTo>
                    <a:lnTo>
                      <a:pt x="298" y="66"/>
                    </a:lnTo>
                    <a:lnTo>
                      <a:pt x="300" y="68"/>
                    </a:lnTo>
                    <a:lnTo>
                      <a:pt x="302" y="72"/>
                    </a:lnTo>
                    <a:lnTo>
                      <a:pt x="304" y="76"/>
                    </a:lnTo>
                    <a:lnTo>
                      <a:pt x="302" y="78"/>
                    </a:lnTo>
                    <a:lnTo>
                      <a:pt x="298" y="82"/>
                    </a:lnTo>
                    <a:lnTo>
                      <a:pt x="292" y="84"/>
                    </a:lnTo>
                    <a:lnTo>
                      <a:pt x="246" y="98"/>
                    </a:lnTo>
                    <a:lnTo>
                      <a:pt x="200" y="124"/>
                    </a:lnTo>
                    <a:lnTo>
                      <a:pt x="252" y="108"/>
                    </a:lnTo>
                    <a:lnTo>
                      <a:pt x="282" y="100"/>
                    </a:lnTo>
                    <a:lnTo>
                      <a:pt x="284" y="102"/>
                    </a:lnTo>
                    <a:lnTo>
                      <a:pt x="284" y="108"/>
                    </a:lnTo>
                    <a:lnTo>
                      <a:pt x="282" y="110"/>
                    </a:lnTo>
                    <a:lnTo>
                      <a:pt x="280" y="114"/>
                    </a:lnTo>
                    <a:lnTo>
                      <a:pt x="276" y="118"/>
                    </a:lnTo>
                    <a:lnTo>
                      <a:pt x="270" y="120"/>
                    </a:lnTo>
                    <a:lnTo>
                      <a:pt x="232" y="134"/>
                    </a:lnTo>
                    <a:lnTo>
                      <a:pt x="194" y="148"/>
                    </a:lnTo>
                    <a:lnTo>
                      <a:pt x="166" y="172"/>
                    </a:lnTo>
                    <a:lnTo>
                      <a:pt x="124" y="202"/>
                    </a:lnTo>
                    <a:lnTo>
                      <a:pt x="110" y="208"/>
                    </a:lnTo>
                    <a:lnTo>
                      <a:pt x="100" y="210"/>
                    </a:lnTo>
                    <a:lnTo>
                      <a:pt x="90" y="210"/>
                    </a:lnTo>
                    <a:lnTo>
                      <a:pt x="22" y="242"/>
                    </a:lnTo>
                    <a:lnTo>
                      <a:pt x="18" y="238"/>
                    </a:lnTo>
                    <a:lnTo>
                      <a:pt x="10" y="224"/>
                    </a:lnTo>
                    <a:lnTo>
                      <a:pt x="6" y="214"/>
                    </a:lnTo>
                    <a:lnTo>
                      <a:pt x="2" y="202"/>
                    </a:lnTo>
                    <a:lnTo>
                      <a:pt x="0" y="188"/>
                    </a:lnTo>
                    <a:lnTo>
                      <a:pt x="0" y="172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62" name="Freeform 517"/>
              <p:cNvSpPr>
                <a:spLocks/>
              </p:cNvSpPr>
              <p:nvPr/>
            </p:nvSpPr>
            <p:spPr bwMode="auto">
              <a:xfrm>
                <a:off x="2004" y="3800"/>
                <a:ext cx="312" cy="242"/>
              </a:xfrm>
              <a:custGeom>
                <a:avLst/>
                <a:gdLst>
                  <a:gd name="T0" fmla="*/ 0 w 312"/>
                  <a:gd name="T1" fmla="*/ 172 h 242"/>
                  <a:gd name="T2" fmla="*/ 54 w 312"/>
                  <a:gd name="T3" fmla="*/ 148 h 242"/>
                  <a:gd name="T4" fmla="*/ 70 w 312"/>
                  <a:gd name="T5" fmla="*/ 134 h 242"/>
                  <a:gd name="T6" fmla="*/ 132 w 312"/>
                  <a:gd name="T7" fmla="*/ 44 h 242"/>
                  <a:gd name="T8" fmla="*/ 270 w 312"/>
                  <a:gd name="T9" fmla="*/ 0 h 242"/>
                  <a:gd name="T10" fmla="*/ 272 w 312"/>
                  <a:gd name="T11" fmla="*/ 2 h 242"/>
                  <a:gd name="T12" fmla="*/ 274 w 312"/>
                  <a:gd name="T13" fmla="*/ 12 h 242"/>
                  <a:gd name="T14" fmla="*/ 266 w 312"/>
                  <a:gd name="T15" fmla="*/ 18 h 242"/>
                  <a:gd name="T16" fmla="*/ 214 w 312"/>
                  <a:gd name="T17" fmla="*/ 24 h 242"/>
                  <a:gd name="T18" fmla="*/ 156 w 312"/>
                  <a:gd name="T19" fmla="*/ 60 h 242"/>
                  <a:gd name="T20" fmla="*/ 232 w 312"/>
                  <a:gd name="T21" fmla="*/ 42 h 242"/>
                  <a:gd name="T22" fmla="*/ 272 w 312"/>
                  <a:gd name="T23" fmla="*/ 42 h 242"/>
                  <a:gd name="T24" fmla="*/ 306 w 312"/>
                  <a:gd name="T25" fmla="*/ 42 h 242"/>
                  <a:gd name="T26" fmla="*/ 312 w 312"/>
                  <a:gd name="T27" fmla="*/ 52 h 242"/>
                  <a:gd name="T28" fmla="*/ 310 w 312"/>
                  <a:gd name="T29" fmla="*/ 60 h 242"/>
                  <a:gd name="T30" fmla="*/ 298 w 312"/>
                  <a:gd name="T31" fmla="*/ 66 h 242"/>
                  <a:gd name="T32" fmla="*/ 300 w 312"/>
                  <a:gd name="T33" fmla="*/ 68 h 242"/>
                  <a:gd name="T34" fmla="*/ 304 w 312"/>
                  <a:gd name="T35" fmla="*/ 76 h 242"/>
                  <a:gd name="T36" fmla="*/ 298 w 312"/>
                  <a:gd name="T37" fmla="*/ 82 h 242"/>
                  <a:gd name="T38" fmla="*/ 246 w 312"/>
                  <a:gd name="T39" fmla="*/ 98 h 242"/>
                  <a:gd name="T40" fmla="*/ 252 w 312"/>
                  <a:gd name="T41" fmla="*/ 108 h 242"/>
                  <a:gd name="T42" fmla="*/ 282 w 312"/>
                  <a:gd name="T43" fmla="*/ 100 h 242"/>
                  <a:gd name="T44" fmla="*/ 284 w 312"/>
                  <a:gd name="T45" fmla="*/ 108 h 242"/>
                  <a:gd name="T46" fmla="*/ 280 w 312"/>
                  <a:gd name="T47" fmla="*/ 114 h 242"/>
                  <a:gd name="T48" fmla="*/ 270 w 312"/>
                  <a:gd name="T49" fmla="*/ 120 h 242"/>
                  <a:gd name="T50" fmla="*/ 232 w 312"/>
                  <a:gd name="T51" fmla="*/ 134 h 242"/>
                  <a:gd name="T52" fmla="*/ 194 w 312"/>
                  <a:gd name="T53" fmla="*/ 148 h 242"/>
                  <a:gd name="T54" fmla="*/ 124 w 312"/>
                  <a:gd name="T55" fmla="*/ 202 h 242"/>
                  <a:gd name="T56" fmla="*/ 110 w 312"/>
                  <a:gd name="T57" fmla="*/ 208 h 242"/>
                  <a:gd name="T58" fmla="*/ 90 w 312"/>
                  <a:gd name="T59" fmla="*/ 210 h 242"/>
                  <a:gd name="T60" fmla="*/ 22 w 312"/>
                  <a:gd name="T61" fmla="*/ 242 h 242"/>
                  <a:gd name="T62" fmla="*/ 10 w 312"/>
                  <a:gd name="T63" fmla="*/ 224 h 242"/>
                  <a:gd name="T64" fmla="*/ 2 w 312"/>
                  <a:gd name="T65" fmla="*/ 202 h 242"/>
                  <a:gd name="T66" fmla="*/ 0 w 312"/>
                  <a:gd name="T67" fmla="*/ 172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42"/>
                  <a:gd name="T104" fmla="*/ 312 w 312"/>
                  <a:gd name="T105" fmla="*/ 242 h 2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42">
                    <a:moveTo>
                      <a:pt x="0" y="172"/>
                    </a:moveTo>
                    <a:lnTo>
                      <a:pt x="0" y="172"/>
                    </a:lnTo>
                    <a:lnTo>
                      <a:pt x="30" y="160"/>
                    </a:lnTo>
                    <a:lnTo>
                      <a:pt x="54" y="148"/>
                    </a:lnTo>
                    <a:lnTo>
                      <a:pt x="64" y="142"/>
                    </a:lnTo>
                    <a:lnTo>
                      <a:pt x="70" y="134"/>
                    </a:lnTo>
                    <a:lnTo>
                      <a:pt x="132" y="44"/>
                    </a:lnTo>
                    <a:lnTo>
                      <a:pt x="200" y="2"/>
                    </a:lnTo>
                    <a:lnTo>
                      <a:pt x="270" y="0"/>
                    </a:lnTo>
                    <a:lnTo>
                      <a:pt x="272" y="2"/>
                    </a:lnTo>
                    <a:lnTo>
                      <a:pt x="274" y="8"/>
                    </a:lnTo>
                    <a:lnTo>
                      <a:pt x="274" y="12"/>
                    </a:lnTo>
                    <a:lnTo>
                      <a:pt x="270" y="14"/>
                    </a:lnTo>
                    <a:lnTo>
                      <a:pt x="266" y="18"/>
                    </a:lnTo>
                    <a:lnTo>
                      <a:pt x="258" y="20"/>
                    </a:lnTo>
                    <a:lnTo>
                      <a:pt x="214" y="24"/>
                    </a:lnTo>
                    <a:lnTo>
                      <a:pt x="156" y="60"/>
                    </a:lnTo>
                    <a:lnTo>
                      <a:pt x="232" y="42"/>
                    </a:lnTo>
                    <a:lnTo>
                      <a:pt x="246" y="42"/>
                    </a:lnTo>
                    <a:lnTo>
                      <a:pt x="272" y="42"/>
                    </a:lnTo>
                    <a:lnTo>
                      <a:pt x="306" y="42"/>
                    </a:lnTo>
                    <a:lnTo>
                      <a:pt x="308" y="46"/>
                    </a:lnTo>
                    <a:lnTo>
                      <a:pt x="312" y="52"/>
                    </a:lnTo>
                    <a:lnTo>
                      <a:pt x="312" y="56"/>
                    </a:lnTo>
                    <a:lnTo>
                      <a:pt x="310" y="60"/>
                    </a:lnTo>
                    <a:lnTo>
                      <a:pt x="306" y="62"/>
                    </a:lnTo>
                    <a:lnTo>
                      <a:pt x="298" y="66"/>
                    </a:lnTo>
                    <a:lnTo>
                      <a:pt x="300" y="68"/>
                    </a:lnTo>
                    <a:lnTo>
                      <a:pt x="302" y="72"/>
                    </a:lnTo>
                    <a:lnTo>
                      <a:pt x="304" y="76"/>
                    </a:lnTo>
                    <a:lnTo>
                      <a:pt x="302" y="78"/>
                    </a:lnTo>
                    <a:lnTo>
                      <a:pt x="298" y="82"/>
                    </a:lnTo>
                    <a:lnTo>
                      <a:pt x="292" y="84"/>
                    </a:lnTo>
                    <a:lnTo>
                      <a:pt x="246" y="98"/>
                    </a:lnTo>
                    <a:lnTo>
                      <a:pt x="200" y="124"/>
                    </a:lnTo>
                    <a:lnTo>
                      <a:pt x="252" y="108"/>
                    </a:lnTo>
                    <a:lnTo>
                      <a:pt x="282" y="100"/>
                    </a:lnTo>
                    <a:lnTo>
                      <a:pt x="284" y="102"/>
                    </a:lnTo>
                    <a:lnTo>
                      <a:pt x="284" y="108"/>
                    </a:lnTo>
                    <a:lnTo>
                      <a:pt x="282" y="110"/>
                    </a:lnTo>
                    <a:lnTo>
                      <a:pt x="280" y="114"/>
                    </a:lnTo>
                    <a:lnTo>
                      <a:pt x="276" y="118"/>
                    </a:lnTo>
                    <a:lnTo>
                      <a:pt x="270" y="120"/>
                    </a:lnTo>
                    <a:lnTo>
                      <a:pt x="232" y="134"/>
                    </a:lnTo>
                    <a:lnTo>
                      <a:pt x="194" y="148"/>
                    </a:lnTo>
                    <a:lnTo>
                      <a:pt x="166" y="172"/>
                    </a:lnTo>
                    <a:lnTo>
                      <a:pt x="124" y="202"/>
                    </a:lnTo>
                    <a:lnTo>
                      <a:pt x="110" y="208"/>
                    </a:lnTo>
                    <a:lnTo>
                      <a:pt x="100" y="210"/>
                    </a:lnTo>
                    <a:lnTo>
                      <a:pt x="90" y="210"/>
                    </a:lnTo>
                    <a:lnTo>
                      <a:pt x="22" y="242"/>
                    </a:lnTo>
                    <a:lnTo>
                      <a:pt x="18" y="238"/>
                    </a:lnTo>
                    <a:lnTo>
                      <a:pt x="10" y="224"/>
                    </a:lnTo>
                    <a:lnTo>
                      <a:pt x="6" y="214"/>
                    </a:lnTo>
                    <a:lnTo>
                      <a:pt x="2" y="202"/>
                    </a:lnTo>
                    <a:lnTo>
                      <a:pt x="0" y="188"/>
                    </a:lnTo>
                    <a:lnTo>
                      <a:pt x="0" y="17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63" name="Freeform 518"/>
              <p:cNvSpPr>
                <a:spLocks/>
              </p:cNvSpPr>
              <p:nvPr/>
            </p:nvSpPr>
            <p:spPr bwMode="auto">
              <a:xfrm>
                <a:off x="1586" y="3540"/>
                <a:ext cx="474" cy="678"/>
              </a:xfrm>
              <a:custGeom>
                <a:avLst/>
                <a:gdLst>
                  <a:gd name="T0" fmla="*/ 12 w 474"/>
                  <a:gd name="T1" fmla="*/ 0 h 678"/>
                  <a:gd name="T2" fmla="*/ 90 w 474"/>
                  <a:gd name="T3" fmla="*/ 52 h 678"/>
                  <a:gd name="T4" fmla="*/ 156 w 474"/>
                  <a:gd name="T5" fmla="*/ 104 h 678"/>
                  <a:gd name="T6" fmla="*/ 196 w 474"/>
                  <a:gd name="T7" fmla="*/ 142 h 678"/>
                  <a:gd name="T8" fmla="*/ 226 w 474"/>
                  <a:gd name="T9" fmla="*/ 180 h 678"/>
                  <a:gd name="T10" fmla="*/ 240 w 474"/>
                  <a:gd name="T11" fmla="*/ 218 h 678"/>
                  <a:gd name="T12" fmla="*/ 240 w 474"/>
                  <a:gd name="T13" fmla="*/ 234 h 678"/>
                  <a:gd name="T14" fmla="*/ 232 w 474"/>
                  <a:gd name="T15" fmla="*/ 268 h 678"/>
                  <a:gd name="T16" fmla="*/ 198 w 474"/>
                  <a:gd name="T17" fmla="*/ 372 h 678"/>
                  <a:gd name="T18" fmla="*/ 178 w 474"/>
                  <a:gd name="T19" fmla="*/ 436 h 678"/>
                  <a:gd name="T20" fmla="*/ 172 w 474"/>
                  <a:gd name="T21" fmla="*/ 480 h 678"/>
                  <a:gd name="T22" fmla="*/ 180 w 474"/>
                  <a:gd name="T23" fmla="*/ 476 h 678"/>
                  <a:gd name="T24" fmla="*/ 220 w 474"/>
                  <a:gd name="T25" fmla="*/ 458 h 678"/>
                  <a:gd name="T26" fmla="*/ 260 w 474"/>
                  <a:gd name="T27" fmla="*/ 448 h 678"/>
                  <a:gd name="T28" fmla="*/ 284 w 474"/>
                  <a:gd name="T29" fmla="*/ 446 h 678"/>
                  <a:gd name="T30" fmla="*/ 334 w 474"/>
                  <a:gd name="T31" fmla="*/ 440 h 678"/>
                  <a:gd name="T32" fmla="*/ 384 w 474"/>
                  <a:gd name="T33" fmla="*/ 426 h 678"/>
                  <a:gd name="T34" fmla="*/ 436 w 474"/>
                  <a:gd name="T35" fmla="*/ 406 h 678"/>
                  <a:gd name="T36" fmla="*/ 434 w 474"/>
                  <a:gd name="T37" fmla="*/ 414 h 678"/>
                  <a:gd name="T38" fmla="*/ 434 w 474"/>
                  <a:gd name="T39" fmla="*/ 436 h 678"/>
                  <a:gd name="T40" fmla="*/ 444 w 474"/>
                  <a:gd name="T41" fmla="*/ 464 h 678"/>
                  <a:gd name="T42" fmla="*/ 464 w 474"/>
                  <a:gd name="T43" fmla="*/ 486 h 678"/>
                  <a:gd name="T44" fmla="*/ 474 w 474"/>
                  <a:gd name="T45" fmla="*/ 494 h 678"/>
                  <a:gd name="T46" fmla="*/ 406 w 474"/>
                  <a:gd name="T47" fmla="*/ 542 h 678"/>
                  <a:gd name="T48" fmla="*/ 302 w 474"/>
                  <a:gd name="T49" fmla="*/ 604 h 678"/>
                  <a:gd name="T50" fmla="*/ 238 w 474"/>
                  <a:gd name="T51" fmla="*/ 632 h 678"/>
                  <a:gd name="T52" fmla="*/ 170 w 474"/>
                  <a:gd name="T53" fmla="*/ 658 h 678"/>
                  <a:gd name="T54" fmla="*/ 98 w 474"/>
                  <a:gd name="T55" fmla="*/ 674 h 678"/>
                  <a:gd name="T56" fmla="*/ 92 w 474"/>
                  <a:gd name="T57" fmla="*/ 676 h 678"/>
                  <a:gd name="T58" fmla="*/ 76 w 474"/>
                  <a:gd name="T59" fmla="*/ 676 h 678"/>
                  <a:gd name="T60" fmla="*/ 66 w 474"/>
                  <a:gd name="T61" fmla="*/ 668 h 678"/>
                  <a:gd name="T62" fmla="*/ 56 w 474"/>
                  <a:gd name="T63" fmla="*/ 650 h 678"/>
                  <a:gd name="T64" fmla="*/ 32 w 474"/>
                  <a:gd name="T65" fmla="*/ 582 h 678"/>
                  <a:gd name="T66" fmla="*/ 20 w 474"/>
                  <a:gd name="T67" fmla="*/ 532 h 678"/>
                  <a:gd name="T68" fmla="*/ 6 w 474"/>
                  <a:gd name="T69" fmla="*/ 426 h 678"/>
                  <a:gd name="T70" fmla="*/ 0 w 474"/>
                  <a:gd name="T71" fmla="*/ 324 h 678"/>
                  <a:gd name="T72" fmla="*/ 2 w 474"/>
                  <a:gd name="T73" fmla="*/ 234 h 678"/>
                  <a:gd name="T74" fmla="*/ 6 w 474"/>
                  <a:gd name="T75" fmla="*/ 200 h 678"/>
                  <a:gd name="T76" fmla="*/ 10 w 474"/>
                  <a:gd name="T77" fmla="*/ 134 h 678"/>
                  <a:gd name="T78" fmla="*/ 12 w 474"/>
                  <a:gd name="T79" fmla="*/ 0 h 67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4"/>
                  <a:gd name="T121" fmla="*/ 0 h 678"/>
                  <a:gd name="T122" fmla="*/ 474 w 474"/>
                  <a:gd name="T123" fmla="*/ 678 h 67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4" h="678">
                    <a:moveTo>
                      <a:pt x="12" y="0"/>
                    </a:moveTo>
                    <a:lnTo>
                      <a:pt x="12" y="0"/>
                    </a:lnTo>
                    <a:lnTo>
                      <a:pt x="50" y="26"/>
                    </a:lnTo>
                    <a:lnTo>
                      <a:pt x="90" y="52"/>
                    </a:lnTo>
                    <a:lnTo>
                      <a:pt x="134" y="84"/>
                    </a:lnTo>
                    <a:lnTo>
                      <a:pt x="156" y="104"/>
                    </a:lnTo>
                    <a:lnTo>
                      <a:pt x="176" y="122"/>
                    </a:lnTo>
                    <a:lnTo>
                      <a:pt x="196" y="142"/>
                    </a:lnTo>
                    <a:lnTo>
                      <a:pt x="212" y="162"/>
                    </a:lnTo>
                    <a:lnTo>
                      <a:pt x="226" y="180"/>
                    </a:lnTo>
                    <a:lnTo>
                      <a:pt x="236" y="200"/>
                    </a:lnTo>
                    <a:lnTo>
                      <a:pt x="240" y="218"/>
                    </a:lnTo>
                    <a:lnTo>
                      <a:pt x="242" y="226"/>
                    </a:lnTo>
                    <a:lnTo>
                      <a:pt x="240" y="234"/>
                    </a:lnTo>
                    <a:lnTo>
                      <a:pt x="232" y="268"/>
                    </a:lnTo>
                    <a:lnTo>
                      <a:pt x="222" y="302"/>
                    </a:lnTo>
                    <a:lnTo>
                      <a:pt x="198" y="372"/>
                    </a:lnTo>
                    <a:lnTo>
                      <a:pt x="188" y="406"/>
                    </a:lnTo>
                    <a:lnTo>
                      <a:pt x="178" y="436"/>
                    </a:lnTo>
                    <a:lnTo>
                      <a:pt x="174" y="460"/>
                    </a:lnTo>
                    <a:lnTo>
                      <a:pt x="172" y="480"/>
                    </a:lnTo>
                    <a:lnTo>
                      <a:pt x="180" y="476"/>
                    </a:lnTo>
                    <a:lnTo>
                      <a:pt x="204" y="464"/>
                    </a:lnTo>
                    <a:lnTo>
                      <a:pt x="220" y="458"/>
                    </a:lnTo>
                    <a:lnTo>
                      <a:pt x="240" y="452"/>
                    </a:lnTo>
                    <a:lnTo>
                      <a:pt x="260" y="448"/>
                    </a:lnTo>
                    <a:lnTo>
                      <a:pt x="284" y="446"/>
                    </a:lnTo>
                    <a:lnTo>
                      <a:pt x="308" y="444"/>
                    </a:lnTo>
                    <a:lnTo>
                      <a:pt x="334" y="440"/>
                    </a:lnTo>
                    <a:lnTo>
                      <a:pt x="360" y="432"/>
                    </a:lnTo>
                    <a:lnTo>
                      <a:pt x="384" y="426"/>
                    </a:lnTo>
                    <a:lnTo>
                      <a:pt x="420" y="412"/>
                    </a:lnTo>
                    <a:lnTo>
                      <a:pt x="436" y="406"/>
                    </a:lnTo>
                    <a:lnTo>
                      <a:pt x="434" y="414"/>
                    </a:lnTo>
                    <a:lnTo>
                      <a:pt x="432" y="424"/>
                    </a:lnTo>
                    <a:lnTo>
                      <a:pt x="434" y="436"/>
                    </a:lnTo>
                    <a:lnTo>
                      <a:pt x="438" y="450"/>
                    </a:lnTo>
                    <a:lnTo>
                      <a:pt x="444" y="464"/>
                    </a:lnTo>
                    <a:lnTo>
                      <a:pt x="456" y="480"/>
                    </a:lnTo>
                    <a:lnTo>
                      <a:pt x="464" y="486"/>
                    </a:lnTo>
                    <a:lnTo>
                      <a:pt x="474" y="494"/>
                    </a:lnTo>
                    <a:lnTo>
                      <a:pt x="442" y="518"/>
                    </a:lnTo>
                    <a:lnTo>
                      <a:pt x="406" y="542"/>
                    </a:lnTo>
                    <a:lnTo>
                      <a:pt x="358" y="572"/>
                    </a:lnTo>
                    <a:lnTo>
                      <a:pt x="302" y="604"/>
                    </a:lnTo>
                    <a:lnTo>
                      <a:pt x="270" y="618"/>
                    </a:lnTo>
                    <a:lnTo>
                      <a:pt x="238" y="632"/>
                    </a:lnTo>
                    <a:lnTo>
                      <a:pt x="204" y="646"/>
                    </a:lnTo>
                    <a:lnTo>
                      <a:pt x="170" y="658"/>
                    </a:lnTo>
                    <a:lnTo>
                      <a:pt x="134" y="666"/>
                    </a:lnTo>
                    <a:lnTo>
                      <a:pt x="98" y="674"/>
                    </a:lnTo>
                    <a:lnTo>
                      <a:pt x="92" y="676"/>
                    </a:lnTo>
                    <a:lnTo>
                      <a:pt x="86" y="678"/>
                    </a:lnTo>
                    <a:lnTo>
                      <a:pt x="76" y="676"/>
                    </a:lnTo>
                    <a:lnTo>
                      <a:pt x="72" y="672"/>
                    </a:lnTo>
                    <a:lnTo>
                      <a:pt x="66" y="668"/>
                    </a:lnTo>
                    <a:lnTo>
                      <a:pt x="62" y="660"/>
                    </a:lnTo>
                    <a:lnTo>
                      <a:pt x="56" y="650"/>
                    </a:lnTo>
                    <a:lnTo>
                      <a:pt x="44" y="622"/>
                    </a:lnTo>
                    <a:lnTo>
                      <a:pt x="32" y="582"/>
                    </a:lnTo>
                    <a:lnTo>
                      <a:pt x="20" y="532"/>
                    </a:lnTo>
                    <a:lnTo>
                      <a:pt x="12" y="480"/>
                    </a:lnTo>
                    <a:lnTo>
                      <a:pt x="6" y="426"/>
                    </a:lnTo>
                    <a:lnTo>
                      <a:pt x="2" y="374"/>
                    </a:lnTo>
                    <a:lnTo>
                      <a:pt x="0" y="324"/>
                    </a:lnTo>
                    <a:lnTo>
                      <a:pt x="0" y="276"/>
                    </a:lnTo>
                    <a:lnTo>
                      <a:pt x="2" y="234"/>
                    </a:lnTo>
                    <a:lnTo>
                      <a:pt x="6" y="200"/>
                    </a:lnTo>
                    <a:lnTo>
                      <a:pt x="8" y="168"/>
                    </a:lnTo>
                    <a:lnTo>
                      <a:pt x="10" y="134"/>
                    </a:lnTo>
                    <a:lnTo>
                      <a:pt x="12" y="7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64" name="Freeform 519"/>
              <p:cNvSpPr>
                <a:spLocks/>
              </p:cNvSpPr>
              <p:nvPr/>
            </p:nvSpPr>
            <p:spPr bwMode="auto">
              <a:xfrm>
                <a:off x="1586" y="3540"/>
                <a:ext cx="474" cy="678"/>
              </a:xfrm>
              <a:custGeom>
                <a:avLst/>
                <a:gdLst>
                  <a:gd name="T0" fmla="*/ 12 w 474"/>
                  <a:gd name="T1" fmla="*/ 0 h 678"/>
                  <a:gd name="T2" fmla="*/ 90 w 474"/>
                  <a:gd name="T3" fmla="*/ 52 h 678"/>
                  <a:gd name="T4" fmla="*/ 156 w 474"/>
                  <a:gd name="T5" fmla="*/ 104 h 678"/>
                  <a:gd name="T6" fmla="*/ 196 w 474"/>
                  <a:gd name="T7" fmla="*/ 142 h 678"/>
                  <a:gd name="T8" fmla="*/ 226 w 474"/>
                  <a:gd name="T9" fmla="*/ 180 h 678"/>
                  <a:gd name="T10" fmla="*/ 240 w 474"/>
                  <a:gd name="T11" fmla="*/ 218 h 678"/>
                  <a:gd name="T12" fmla="*/ 240 w 474"/>
                  <a:gd name="T13" fmla="*/ 234 h 678"/>
                  <a:gd name="T14" fmla="*/ 232 w 474"/>
                  <a:gd name="T15" fmla="*/ 268 h 678"/>
                  <a:gd name="T16" fmla="*/ 198 w 474"/>
                  <a:gd name="T17" fmla="*/ 372 h 678"/>
                  <a:gd name="T18" fmla="*/ 178 w 474"/>
                  <a:gd name="T19" fmla="*/ 436 h 678"/>
                  <a:gd name="T20" fmla="*/ 172 w 474"/>
                  <a:gd name="T21" fmla="*/ 480 h 678"/>
                  <a:gd name="T22" fmla="*/ 180 w 474"/>
                  <a:gd name="T23" fmla="*/ 476 h 678"/>
                  <a:gd name="T24" fmla="*/ 220 w 474"/>
                  <a:gd name="T25" fmla="*/ 458 h 678"/>
                  <a:gd name="T26" fmla="*/ 260 w 474"/>
                  <a:gd name="T27" fmla="*/ 448 h 678"/>
                  <a:gd name="T28" fmla="*/ 284 w 474"/>
                  <a:gd name="T29" fmla="*/ 446 h 678"/>
                  <a:gd name="T30" fmla="*/ 334 w 474"/>
                  <a:gd name="T31" fmla="*/ 440 h 678"/>
                  <a:gd name="T32" fmla="*/ 384 w 474"/>
                  <a:gd name="T33" fmla="*/ 426 h 678"/>
                  <a:gd name="T34" fmla="*/ 436 w 474"/>
                  <a:gd name="T35" fmla="*/ 406 h 678"/>
                  <a:gd name="T36" fmla="*/ 434 w 474"/>
                  <a:gd name="T37" fmla="*/ 414 h 678"/>
                  <a:gd name="T38" fmla="*/ 434 w 474"/>
                  <a:gd name="T39" fmla="*/ 436 h 678"/>
                  <a:gd name="T40" fmla="*/ 444 w 474"/>
                  <a:gd name="T41" fmla="*/ 464 h 678"/>
                  <a:gd name="T42" fmla="*/ 464 w 474"/>
                  <a:gd name="T43" fmla="*/ 486 h 678"/>
                  <a:gd name="T44" fmla="*/ 474 w 474"/>
                  <a:gd name="T45" fmla="*/ 494 h 678"/>
                  <a:gd name="T46" fmla="*/ 406 w 474"/>
                  <a:gd name="T47" fmla="*/ 542 h 678"/>
                  <a:gd name="T48" fmla="*/ 302 w 474"/>
                  <a:gd name="T49" fmla="*/ 604 h 678"/>
                  <a:gd name="T50" fmla="*/ 238 w 474"/>
                  <a:gd name="T51" fmla="*/ 632 h 678"/>
                  <a:gd name="T52" fmla="*/ 170 w 474"/>
                  <a:gd name="T53" fmla="*/ 658 h 678"/>
                  <a:gd name="T54" fmla="*/ 98 w 474"/>
                  <a:gd name="T55" fmla="*/ 674 h 678"/>
                  <a:gd name="T56" fmla="*/ 92 w 474"/>
                  <a:gd name="T57" fmla="*/ 676 h 678"/>
                  <a:gd name="T58" fmla="*/ 76 w 474"/>
                  <a:gd name="T59" fmla="*/ 676 h 678"/>
                  <a:gd name="T60" fmla="*/ 66 w 474"/>
                  <a:gd name="T61" fmla="*/ 668 h 678"/>
                  <a:gd name="T62" fmla="*/ 56 w 474"/>
                  <a:gd name="T63" fmla="*/ 650 h 678"/>
                  <a:gd name="T64" fmla="*/ 32 w 474"/>
                  <a:gd name="T65" fmla="*/ 582 h 678"/>
                  <a:gd name="T66" fmla="*/ 20 w 474"/>
                  <a:gd name="T67" fmla="*/ 532 h 678"/>
                  <a:gd name="T68" fmla="*/ 6 w 474"/>
                  <a:gd name="T69" fmla="*/ 426 h 678"/>
                  <a:gd name="T70" fmla="*/ 0 w 474"/>
                  <a:gd name="T71" fmla="*/ 324 h 678"/>
                  <a:gd name="T72" fmla="*/ 2 w 474"/>
                  <a:gd name="T73" fmla="*/ 234 h 678"/>
                  <a:gd name="T74" fmla="*/ 6 w 474"/>
                  <a:gd name="T75" fmla="*/ 200 h 678"/>
                  <a:gd name="T76" fmla="*/ 10 w 474"/>
                  <a:gd name="T77" fmla="*/ 134 h 678"/>
                  <a:gd name="T78" fmla="*/ 12 w 474"/>
                  <a:gd name="T79" fmla="*/ 0 h 67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4"/>
                  <a:gd name="T121" fmla="*/ 0 h 678"/>
                  <a:gd name="T122" fmla="*/ 474 w 474"/>
                  <a:gd name="T123" fmla="*/ 678 h 67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4" h="678">
                    <a:moveTo>
                      <a:pt x="12" y="0"/>
                    </a:moveTo>
                    <a:lnTo>
                      <a:pt x="12" y="0"/>
                    </a:lnTo>
                    <a:lnTo>
                      <a:pt x="50" y="26"/>
                    </a:lnTo>
                    <a:lnTo>
                      <a:pt x="90" y="52"/>
                    </a:lnTo>
                    <a:lnTo>
                      <a:pt x="134" y="84"/>
                    </a:lnTo>
                    <a:lnTo>
                      <a:pt x="156" y="104"/>
                    </a:lnTo>
                    <a:lnTo>
                      <a:pt x="176" y="122"/>
                    </a:lnTo>
                    <a:lnTo>
                      <a:pt x="196" y="142"/>
                    </a:lnTo>
                    <a:lnTo>
                      <a:pt x="212" y="162"/>
                    </a:lnTo>
                    <a:lnTo>
                      <a:pt x="226" y="180"/>
                    </a:lnTo>
                    <a:lnTo>
                      <a:pt x="236" y="200"/>
                    </a:lnTo>
                    <a:lnTo>
                      <a:pt x="240" y="218"/>
                    </a:lnTo>
                    <a:lnTo>
                      <a:pt x="242" y="226"/>
                    </a:lnTo>
                    <a:lnTo>
                      <a:pt x="240" y="234"/>
                    </a:lnTo>
                    <a:lnTo>
                      <a:pt x="232" y="268"/>
                    </a:lnTo>
                    <a:lnTo>
                      <a:pt x="222" y="302"/>
                    </a:lnTo>
                    <a:lnTo>
                      <a:pt x="198" y="372"/>
                    </a:lnTo>
                    <a:lnTo>
                      <a:pt x="188" y="406"/>
                    </a:lnTo>
                    <a:lnTo>
                      <a:pt x="178" y="436"/>
                    </a:lnTo>
                    <a:lnTo>
                      <a:pt x="174" y="460"/>
                    </a:lnTo>
                    <a:lnTo>
                      <a:pt x="172" y="480"/>
                    </a:lnTo>
                    <a:lnTo>
                      <a:pt x="180" y="476"/>
                    </a:lnTo>
                    <a:lnTo>
                      <a:pt x="204" y="464"/>
                    </a:lnTo>
                    <a:lnTo>
                      <a:pt x="220" y="458"/>
                    </a:lnTo>
                    <a:lnTo>
                      <a:pt x="240" y="452"/>
                    </a:lnTo>
                    <a:lnTo>
                      <a:pt x="260" y="448"/>
                    </a:lnTo>
                    <a:lnTo>
                      <a:pt x="284" y="446"/>
                    </a:lnTo>
                    <a:lnTo>
                      <a:pt x="308" y="444"/>
                    </a:lnTo>
                    <a:lnTo>
                      <a:pt x="334" y="440"/>
                    </a:lnTo>
                    <a:lnTo>
                      <a:pt x="360" y="432"/>
                    </a:lnTo>
                    <a:lnTo>
                      <a:pt x="384" y="426"/>
                    </a:lnTo>
                    <a:lnTo>
                      <a:pt x="420" y="412"/>
                    </a:lnTo>
                    <a:lnTo>
                      <a:pt x="436" y="406"/>
                    </a:lnTo>
                    <a:lnTo>
                      <a:pt x="434" y="414"/>
                    </a:lnTo>
                    <a:lnTo>
                      <a:pt x="432" y="424"/>
                    </a:lnTo>
                    <a:lnTo>
                      <a:pt x="434" y="436"/>
                    </a:lnTo>
                    <a:lnTo>
                      <a:pt x="438" y="450"/>
                    </a:lnTo>
                    <a:lnTo>
                      <a:pt x="444" y="464"/>
                    </a:lnTo>
                    <a:lnTo>
                      <a:pt x="456" y="480"/>
                    </a:lnTo>
                    <a:lnTo>
                      <a:pt x="464" y="486"/>
                    </a:lnTo>
                    <a:lnTo>
                      <a:pt x="474" y="494"/>
                    </a:lnTo>
                    <a:lnTo>
                      <a:pt x="442" y="518"/>
                    </a:lnTo>
                    <a:lnTo>
                      <a:pt x="406" y="542"/>
                    </a:lnTo>
                    <a:lnTo>
                      <a:pt x="358" y="572"/>
                    </a:lnTo>
                    <a:lnTo>
                      <a:pt x="302" y="604"/>
                    </a:lnTo>
                    <a:lnTo>
                      <a:pt x="270" y="618"/>
                    </a:lnTo>
                    <a:lnTo>
                      <a:pt x="238" y="632"/>
                    </a:lnTo>
                    <a:lnTo>
                      <a:pt x="204" y="646"/>
                    </a:lnTo>
                    <a:lnTo>
                      <a:pt x="170" y="658"/>
                    </a:lnTo>
                    <a:lnTo>
                      <a:pt x="134" y="666"/>
                    </a:lnTo>
                    <a:lnTo>
                      <a:pt x="98" y="674"/>
                    </a:lnTo>
                    <a:lnTo>
                      <a:pt x="92" y="676"/>
                    </a:lnTo>
                    <a:lnTo>
                      <a:pt x="86" y="678"/>
                    </a:lnTo>
                    <a:lnTo>
                      <a:pt x="76" y="676"/>
                    </a:lnTo>
                    <a:lnTo>
                      <a:pt x="72" y="672"/>
                    </a:lnTo>
                    <a:lnTo>
                      <a:pt x="66" y="668"/>
                    </a:lnTo>
                    <a:lnTo>
                      <a:pt x="62" y="660"/>
                    </a:lnTo>
                    <a:lnTo>
                      <a:pt x="56" y="650"/>
                    </a:lnTo>
                    <a:lnTo>
                      <a:pt x="44" y="622"/>
                    </a:lnTo>
                    <a:lnTo>
                      <a:pt x="32" y="582"/>
                    </a:lnTo>
                    <a:lnTo>
                      <a:pt x="20" y="532"/>
                    </a:lnTo>
                    <a:lnTo>
                      <a:pt x="12" y="480"/>
                    </a:lnTo>
                    <a:lnTo>
                      <a:pt x="6" y="426"/>
                    </a:lnTo>
                    <a:lnTo>
                      <a:pt x="2" y="374"/>
                    </a:lnTo>
                    <a:lnTo>
                      <a:pt x="0" y="324"/>
                    </a:lnTo>
                    <a:lnTo>
                      <a:pt x="0" y="276"/>
                    </a:lnTo>
                    <a:lnTo>
                      <a:pt x="2" y="234"/>
                    </a:lnTo>
                    <a:lnTo>
                      <a:pt x="6" y="200"/>
                    </a:lnTo>
                    <a:lnTo>
                      <a:pt x="8" y="168"/>
                    </a:lnTo>
                    <a:lnTo>
                      <a:pt x="10" y="134"/>
                    </a:lnTo>
                    <a:lnTo>
                      <a:pt x="12" y="70"/>
                    </a:lnTo>
                    <a:lnTo>
                      <a:pt x="1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65" name="Freeform 520"/>
              <p:cNvSpPr>
                <a:spLocks/>
              </p:cNvSpPr>
              <p:nvPr/>
            </p:nvSpPr>
            <p:spPr bwMode="auto">
              <a:xfrm>
                <a:off x="1652" y="3562"/>
                <a:ext cx="142" cy="370"/>
              </a:xfrm>
              <a:custGeom>
                <a:avLst/>
                <a:gdLst>
                  <a:gd name="T0" fmla="*/ 0 w 142"/>
                  <a:gd name="T1" fmla="*/ 0 h 370"/>
                  <a:gd name="T2" fmla="*/ 0 w 142"/>
                  <a:gd name="T3" fmla="*/ 0 h 370"/>
                  <a:gd name="T4" fmla="*/ 10 w 142"/>
                  <a:gd name="T5" fmla="*/ 8 h 370"/>
                  <a:gd name="T6" fmla="*/ 32 w 142"/>
                  <a:gd name="T7" fmla="*/ 30 h 370"/>
                  <a:gd name="T8" fmla="*/ 62 w 142"/>
                  <a:gd name="T9" fmla="*/ 64 h 370"/>
                  <a:gd name="T10" fmla="*/ 78 w 142"/>
                  <a:gd name="T11" fmla="*/ 84 h 370"/>
                  <a:gd name="T12" fmla="*/ 92 w 142"/>
                  <a:gd name="T13" fmla="*/ 108 h 370"/>
                  <a:gd name="T14" fmla="*/ 108 w 142"/>
                  <a:gd name="T15" fmla="*/ 134 h 370"/>
                  <a:gd name="T16" fmla="*/ 120 w 142"/>
                  <a:gd name="T17" fmla="*/ 162 h 370"/>
                  <a:gd name="T18" fmla="*/ 132 w 142"/>
                  <a:gd name="T19" fmla="*/ 194 h 370"/>
                  <a:gd name="T20" fmla="*/ 138 w 142"/>
                  <a:gd name="T21" fmla="*/ 226 h 370"/>
                  <a:gd name="T22" fmla="*/ 142 w 142"/>
                  <a:gd name="T23" fmla="*/ 260 h 370"/>
                  <a:gd name="T24" fmla="*/ 142 w 142"/>
                  <a:gd name="T25" fmla="*/ 276 h 370"/>
                  <a:gd name="T26" fmla="*/ 142 w 142"/>
                  <a:gd name="T27" fmla="*/ 294 h 370"/>
                  <a:gd name="T28" fmla="*/ 140 w 142"/>
                  <a:gd name="T29" fmla="*/ 312 h 370"/>
                  <a:gd name="T30" fmla="*/ 136 w 142"/>
                  <a:gd name="T31" fmla="*/ 332 h 370"/>
                  <a:gd name="T32" fmla="*/ 130 w 142"/>
                  <a:gd name="T33" fmla="*/ 350 h 370"/>
                  <a:gd name="T34" fmla="*/ 122 w 142"/>
                  <a:gd name="T35" fmla="*/ 370 h 370"/>
                  <a:gd name="T36" fmla="*/ 122 w 142"/>
                  <a:gd name="T37" fmla="*/ 370 h 370"/>
                  <a:gd name="T38" fmla="*/ 124 w 142"/>
                  <a:gd name="T39" fmla="*/ 362 h 370"/>
                  <a:gd name="T40" fmla="*/ 128 w 142"/>
                  <a:gd name="T41" fmla="*/ 340 h 370"/>
                  <a:gd name="T42" fmla="*/ 130 w 142"/>
                  <a:gd name="T43" fmla="*/ 306 h 370"/>
                  <a:gd name="T44" fmla="*/ 130 w 142"/>
                  <a:gd name="T45" fmla="*/ 286 h 370"/>
                  <a:gd name="T46" fmla="*/ 128 w 142"/>
                  <a:gd name="T47" fmla="*/ 262 h 370"/>
                  <a:gd name="T48" fmla="*/ 122 w 142"/>
                  <a:gd name="T49" fmla="*/ 236 h 370"/>
                  <a:gd name="T50" fmla="*/ 116 w 142"/>
                  <a:gd name="T51" fmla="*/ 208 h 370"/>
                  <a:gd name="T52" fmla="*/ 106 w 142"/>
                  <a:gd name="T53" fmla="*/ 178 h 370"/>
                  <a:gd name="T54" fmla="*/ 94 w 142"/>
                  <a:gd name="T55" fmla="*/ 146 h 370"/>
                  <a:gd name="T56" fmla="*/ 76 w 142"/>
                  <a:gd name="T57" fmla="*/ 112 h 370"/>
                  <a:gd name="T58" fmla="*/ 56 w 142"/>
                  <a:gd name="T59" fmla="*/ 76 h 370"/>
                  <a:gd name="T60" fmla="*/ 30 w 142"/>
                  <a:gd name="T61" fmla="*/ 38 h 370"/>
                  <a:gd name="T62" fmla="*/ 0 w 142"/>
                  <a:gd name="T63" fmla="*/ 0 h 3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2"/>
                  <a:gd name="T97" fmla="*/ 0 h 370"/>
                  <a:gd name="T98" fmla="*/ 142 w 142"/>
                  <a:gd name="T99" fmla="*/ 370 h 3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2" h="37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32" y="30"/>
                    </a:lnTo>
                    <a:lnTo>
                      <a:pt x="62" y="64"/>
                    </a:lnTo>
                    <a:lnTo>
                      <a:pt x="78" y="84"/>
                    </a:lnTo>
                    <a:lnTo>
                      <a:pt x="92" y="108"/>
                    </a:lnTo>
                    <a:lnTo>
                      <a:pt x="108" y="134"/>
                    </a:lnTo>
                    <a:lnTo>
                      <a:pt x="120" y="162"/>
                    </a:lnTo>
                    <a:lnTo>
                      <a:pt x="132" y="194"/>
                    </a:lnTo>
                    <a:lnTo>
                      <a:pt x="138" y="226"/>
                    </a:lnTo>
                    <a:lnTo>
                      <a:pt x="142" y="260"/>
                    </a:lnTo>
                    <a:lnTo>
                      <a:pt x="142" y="276"/>
                    </a:lnTo>
                    <a:lnTo>
                      <a:pt x="142" y="294"/>
                    </a:lnTo>
                    <a:lnTo>
                      <a:pt x="140" y="312"/>
                    </a:lnTo>
                    <a:lnTo>
                      <a:pt x="136" y="332"/>
                    </a:lnTo>
                    <a:lnTo>
                      <a:pt x="130" y="350"/>
                    </a:lnTo>
                    <a:lnTo>
                      <a:pt x="122" y="370"/>
                    </a:lnTo>
                    <a:lnTo>
                      <a:pt x="124" y="362"/>
                    </a:lnTo>
                    <a:lnTo>
                      <a:pt x="128" y="340"/>
                    </a:lnTo>
                    <a:lnTo>
                      <a:pt x="130" y="306"/>
                    </a:lnTo>
                    <a:lnTo>
                      <a:pt x="130" y="286"/>
                    </a:lnTo>
                    <a:lnTo>
                      <a:pt x="128" y="262"/>
                    </a:lnTo>
                    <a:lnTo>
                      <a:pt x="122" y="236"/>
                    </a:lnTo>
                    <a:lnTo>
                      <a:pt x="116" y="208"/>
                    </a:lnTo>
                    <a:lnTo>
                      <a:pt x="106" y="178"/>
                    </a:lnTo>
                    <a:lnTo>
                      <a:pt x="94" y="146"/>
                    </a:lnTo>
                    <a:lnTo>
                      <a:pt x="76" y="112"/>
                    </a:lnTo>
                    <a:lnTo>
                      <a:pt x="56" y="76"/>
                    </a:lnTo>
                    <a:lnTo>
                      <a:pt x="30" y="3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66" name="Freeform 521"/>
              <p:cNvSpPr>
                <a:spLocks/>
              </p:cNvSpPr>
              <p:nvPr/>
            </p:nvSpPr>
            <p:spPr bwMode="auto">
              <a:xfrm>
                <a:off x="1652" y="3562"/>
                <a:ext cx="142" cy="370"/>
              </a:xfrm>
              <a:custGeom>
                <a:avLst/>
                <a:gdLst>
                  <a:gd name="T0" fmla="*/ 0 w 142"/>
                  <a:gd name="T1" fmla="*/ 0 h 370"/>
                  <a:gd name="T2" fmla="*/ 0 w 142"/>
                  <a:gd name="T3" fmla="*/ 0 h 370"/>
                  <a:gd name="T4" fmla="*/ 10 w 142"/>
                  <a:gd name="T5" fmla="*/ 8 h 370"/>
                  <a:gd name="T6" fmla="*/ 32 w 142"/>
                  <a:gd name="T7" fmla="*/ 30 h 370"/>
                  <a:gd name="T8" fmla="*/ 62 w 142"/>
                  <a:gd name="T9" fmla="*/ 64 h 370"/>
                  <a:gd name="T10" fmla="*/ 78 w 142"/>
                  <a:gd name="T11" fmla="*/ 84 h 370"/>
                  <a:gd name="T12" fmla="*/ 92 w 142"/>
                  <a:gd name="T13" fmla="*/ 108 h 370"/>
                  <a:gd name="T14" fmla="*/ 108 w 142"/>
                  <a:gd name="T15" fmla="*/ 134 h 370"/>
                  <a:gd name="T16" fmla="*/ 120 w 142"/>
                  <a:gd name="T17" fmla="*/ 162 h 370"/>
                  <a:gd name="T18" fmla="*/ 132 w 142"/>
                  <a:gd name="T19" fmla="*/ 194 h 370"/>
                  <a:gd name="T20" fmla="*/ 138 w 142"/>
                  <a:gd name="T21" fmla="*/ 226 h 370"/>
                  <a:gd name="T22" fmla="*/ 142 w 142"/>
                  <a:gd name="T23" fmla="*/ 260 h 370"/>
                  <a:gd name="T24" fmla="*/ 142 w 142"/>
                  <a:gd name="T25" fmla="*/ 276 h 370"/>
                  <a:gd name="T26" fmla="*/ 142 w 142"/>
                  <a:gd name="T27" fmla="*/ 294 h 370"/>
                  <a:gd name="T28" fmla="*/ 140 w 142"/>
                  <a:gd name="T29" fmla="*/ 312 h 370"/>
                  <a:gd name="T30" fmla="*/ 136 w 142"/>
                  <a:gd name="T31" fmla="*/ 332 h 370"/>
                  <a:gd name="T32" fmla="*/ 130 w 142"/>
                  <a:gd name="T33" fmla="*/ 350 h 370"/>
                  <a:gd name="T34" fmla="*/ 122 w 142"/>
                  <a:gd name="T35" fmla="*/ 370 h 370"/>
                  <a:gd name="T36" fmla="*/ 122 w 142"/>
                  <a:gd name="T37" fmla="*/ 370 h 370"/>
                  <a:gd name="T38" fmla="*/ 124 w 142"/>
                  <a:gd name="T39" fmla="*/ 362 h 370"/>
                  <a:gd name="T40" fmla="*/ 128 w 142"/>
                  <a:gd name="T41" fmla="*/ 340 h 370"/>
                  <a:gd name="T42" fmla="*/ 130 w 142"/>
                  <a:gd name="T43" fmla="*/ 306 h 370"/>
                  <a:gd name="T44" fmla="*/ 130 w 142"/>
                  <a:gd name="T45" fmla="*/ 286 h 370"/>
                  <a:gd name="T46" fmla="*/ 128 w 142"/>
                  <a:gd name="T47" fmla="*/ 262 h 370"/>
                  <a:gd name="T48" fmla="*/ 122 w 142"/>
                  <a:gd name="T49" fmla="*/ 236 h 370"/>
                  <a:gd name="T50" fmla="*/ 116 w 142"/>
                  <a:gd name="T51" fmla="*/ 208 h 370"/>
                  <a:gd name="T52" fmla="*/ 106 w 142"/>
                  <a:gd name="T53" fmla="*/ 178 h 370"/>
                  <a:gd name="T54" fmla="*/ 94 w 142"/>
                  <a:gd name="T55" fmla="*/ 146 h 370"/>
                  <a:gd name="T56" fmla="*/ 76 w 142"/>
                  <a:gd name="T57" fmla="*/ 112 h 370"/>
                  <a:gd name="T58" fmla="*/ 56 w 142"/>
                  <a:gd name="T59" fmla="*/ 76 h 370"/>
                  <a:gd name="T60" fmla="*/ 30 w 142"/>
                  <a:gd name="T61" fmla="*/ 38 h 370"/>
                  <a:gd name="T62" fmla="*/ 0 w 142"/>
                  <a:gd name="T63" fmla="*/ 0 h 3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2"/>
                  <a:gd name="T97" fmla="*/ 0 h 370"/>
                  <a:gd name="T98" fmla="*/ 142 w 142"/>
                  <a:gd name="T99" fmla="*/ 370 h 3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2" h="37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32" y="30"/>
                    </a:lnTo>
                    <a:lnTo>
                      <a:pt x="62" y="64"/>
                    </a:lnTo>
                    <a:lnTo>
                      <a:pt x="78" y="84"/>
                    </a:lnTo>
                    <a:lnTo>
                      <a:pt x="92" y="108"/>
                    </a:lnTo>
                    <a:lnTo>
                      <a:pt x="108" y="134"/>
                    </a:lnTo>
                    <a:lnTo>
                      <a:pt x="120" y="162"/>
                    </a:lnTo>
                    <a:lnTo>
                      <a:pt x="132" y="194"/>
                    </a:lnTo>
                    <a:lnTo>
                      <a:pt x="138" y="226"/>
                    </a:lnTo>
                    <a:lnTo>
                      <a:pt x="142" y="260"/>
                    </a:lnTo>
                    <a:lnTo>
                      <a:pt x="142" y="276"/>
                    </a:lnTo>
                    <a:lnTo>
                      <a:pt x="142" y="294"/>
                    </a:lnTo>
                    <a:lnTo>
                      <a:pt x="140" y="312"/>
                    </a:lnTo>
                    <a:lnTo>
                      <a:pt x="136" y="332"/>
                    </a:lnTo>
                    <a:lnTo>
                      <a:pt x="130" y="350"/>
                    </a:lnTo>
                    <a:lnTo>
                      <a:pt x="122" y="370"/>
                    </a:lnTo>
                    <a:lnTo>
                      <a:pt x="124" y="362"/>
                    </a:lnTo>
                    <a:lnTo>
                      <a:pt x="128" y="340"/>
                    </a:lnTo>
                    <a:lnTo>
                      <a:pt x="130" y="306"/>
                    </a:lnTo>
                    <a:lnTo>
                      <a:pt x="130" y="286"/>
                    </a:lnTo>
                    <a:lnTo>
                      <a:pt x="128" y="262"/>
                    </a:lnTo>
                    <a:lnTo>
                      <a:pt x="122" y="236"/>
                    </a:lnTo>
                    <a:lnTo>
                      <a:pt x="116" y="208"/>
                    </a:lnTo>
                    <a:lnTo>
                      <a:pt x="106" y="178"/>
                    </a:lnTo>
                    <a:lnTo>
                      <a:pt x="94" y="146"/>
                    </a:lnTo>
                    <a:lnTo>
                      <a:pt x="76" y="112"/>
                    </a:lnTo>
                    <a:lnTo>
                      <a:pt x="56" y="76"/>
                    </a:lnTo>
                    <a:lnTo>
                      <a:pt x="30" y="38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67" name="Freeform 522"/>
              <p:cNvSpPr>
                <a:spLocks/>
              </p:cNvSpPr>
              <p:nvPr/>
            </p:nvSpPr>
            <p:spPr bwMode="auto">
              <a:xfrm>
                <a:off x="2150" y="3390"/>
                <a:ext cx="8" cy="14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8 w 8"/>
                  <a:gd name="T5" fmla="*/ 6 h 14"/>
                  <a:gd name="T6" fmla="*/ 6 w 8"/>
                  <a:gd name="T7" fmla="*/ 10 h 14"/>
                  <a:gd name="T8" fmla="*/ 0 w 8"/>
                  <a:gd name="T9" fmla="*/ 14 h 14"/>
                  <a:gd name="T10" fmla="*/ 0 w 8"/>
                  <a:gd name="T11" fmla="*/ 14 h 14"/>
                  <a:gd name="T12" fmla="*/ 2 w 8"/>
                  <a:gd name="T13" fmla="*/ 8 h 14"/>
                  <a:gd name="T14" fmla="*/ 6 w 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14"/>
                  <a:gd name="T26" fmla="*/ 8 w 8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68" name="Freeform 523"/>
              <p:cNvSpPr>
                <a:spLocks/>
              </p:cNvSpPr>
              <p:nvPr/>
            </p:nvSpPr>
            <p:spPr bwMode="auto">
              <a:xfrm>
                <a:off x="2150" y="3390"/>
                <a:ext cx="8" cy="14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8 w 8"/>
                  <a:gd name="T5" fmla="*/ 6 h 14"/>
                  <a:gd name="T6" fmla="*/ 6 w 8"/>
                  <a:gd name="T7" fmla="*/ 10 h 14"/>
                  <a:gd name="T8" fmla="*/ 0 w 8"/>
                  <a:gd name="T9" fmla="*/ 14 h 14"/>
                  <a:gd name="T10" fmla="*/ 0 w 8"/>
                  <a:gd name="T11" fmla="*/ 14 h 14"/>
                  <a:gd name="T12" fmla="*/ 2 w 8"/>
                  <a:gd name="T13" fmla="*/ 8 h 14"/>
                  <a:gd name="T14" fmla="*/ 6 w 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14"/>
                  <a:gd name="T26" fmla="*/ 8 w 8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69" name="Freeform 524"/>
              <p:cNvSpPr>
                <a:spLocks/>
              </p:cNvSpPr>
              <p:nvPr/>
            </p:nvSpPr>
            <p:spPr bwMode="auto">
              <a:xfrm>
                <a:off x="1998" y="3318"/>
                <a:ext cx="116" cy="110"/>
              </a:xfrm>
              <a:custGeom>
                <a:avLst/>
                <a:gdLst>
                  <a:gd name="T0" fmla="*/ 116 w 116"/>
                  <a:gd name="T1" fmla="*/ 84 h 110"/>
                  <a:gd name="T2" fmla="*/ 116 w 116"/>
                  <a:gd name="T3" fmla="*/ 84 h 110"/>
                  <a:gd name="T4" fmla="*/ 108 w 116"/>
                  <a:gd name="T5" fmla="*/ 84 h 110"/>
                  <a:gd name="T6" fmla="*/ 88 w 116"/>
                  <a:gd name="T7" fmla="*/ 78 h 110"/>
                  <a:gd name="T8" fmla="*/ 74 w 116"/>
                  <a:gd name="T9" fmla="*/ 74 h 110"/>
                  <a:gd name="T10" fmla="*/ 62 w 116"/>
                  <a:gd name="T11" fmla="*/ 68 h 110"/>
                  <a:gd name="T12" fmla="*/ 48 w 116"/>
                  <a:gd name="T13" fmla="*/ 60 h 110"/>
                  <a:gd name="T14" fmla="*/ 36 w 116"/>
                  <a:gd name="T15" fmla="*/ 52 h 110"/>
                  <a:gd name="T16" fmla="*/ 36 w 116"/>
                  <a:gd name="T17" fmla="*/ 52 h 110"/>
                  <a:gd name="T18" fmla="*/ 18 w 116"/>
                  <a:gd name="T19" fmla="*/ 30 h 110"/>
                  <a:gd name="T20" fmla="*/ 6 w 116"/>
                  <a:gd name="T21" fmla="*/ 14 h 110"/>
                  <a:gd name="T22" fmla="*/ 2 w 116"/>
                  <a:gd name="T23" fmla="*/ 4 h 110"/>
                  <a:gd name="T24" fmla="*/ 0 w 116"/>
                  <a:gd name="T25" fmla="*/ 0 h 110"/>
                  <a:gd name="T26" fmla="*/ 0 w 116"/>
                  <a:gd name="T27" fmla="*/ 0 h 110"/>
                  <a:gd name="T28" fmla="*/ 4 w 116"/>
                  <a:gd name="T29" fmla="*/ 12 h 110"/>
                  <a:gd name="T30" fmla="*/ 14 w 116"/>
                  <a:gd name="T31" fmla="*/ 38 h 110"/>
                  <a:gd name="T32" fmla="*/ 22 w 116"/>
                  <a:gd name="T33" fmla="*/ 54 h 110"/>
                  <a:gd name="T34" fmla="*/ 30 w 116"/>
                  <a:gd name="T35" fmla="*/ 70 h 110"/>
                  <a:gd name="T36" fmla="*/ 40 w 116"/>
                  <a:gd name="T37" fmla="*/ 84 h 110"/>
                  <a:gd name="T38" fmla="*/ 52 w 116"/>
                  <a:gd name="T39" fmla="*/ 98 h 110"/>
                  <a:gd name="T40" fmla="*/ 52 w 116"/>
                  <a:gd name="T41" fmla="*/ 98 h 110"/>
                  <a:gd name="T42" fmla="*/ 64 w 116"/>
                  <a:gd name="T43" fmla="*/ 106 h 110"/>
                  <a:gd name="T44" fmla="*/ 74 w 116"/>
                  <a:gd name="T45" fmla="*/ 110 h 110"/>
                  <a:gd name="T46" fmla="*/ 84 w 116"/>
                  <a:gd name="T47" fmla="*/ 110 h 110"/>
                  <a:gd name="T48" fmla="*/ 92 w 116"/>
                  <a:gd name="T49" fmla="*/ 108 h 110"/>
                  <a:gd name="T50" fmla="*/ 100 w 116"/>
                  <a:gd name="T51" fmla="*/ 102 h 110"/>
                  <a:gd name="T52" fmla="*/ 106 w 116"/>
                  <a:gd name="T53" fmla="*/ 96 h 110"/>
                  <a:gd name="T54" fmla="*/ 116 w 116"/>
                  <a:gd name="T55" fmla="*/ 84 h 1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6"/>
                  <a:gd name="T85" fmla="*/ 0 h 110"/>
                  <a:gd name="T86" fmla="*/ 116 w 116"/>
                  <a:gd name="T87" fmla="*/ 110 h 11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6" h="110">
                    <a:moveTo>
                      <a:pt x="116" y="84"/>
                    </a:moveTo>
                    <a:lnTo>
                      <a:pt x="116" y="84"/>
                    </a:lnTo>
                    <a:lnTo>
                      <a:pt x="108" y="84"/>
                    </a:lnTo>
                    <a:lnTo>
                      <a:pt x="88" y="78"/>
                    </a:lnTo>
                    <a:lnTo>
                      <a:pt x="74" y="74"/>
                    </a:lnTo>
                    <a:lnTo>
                      <a:pt x="62" y="68"/>
                    </a:lnTo>
                    <a:lnTo>
                      <a:pt x="48" y="60"/>
                    </a:lnTo>
                    <a:lnTo>
                      <a:pt x="36" y="52"/>
                    </a:lnTo>
                    <a:lnTo>
                      <a:pt x="18" y="30"/>
                    </a:lnTo>
                    <a:lnTo>
                      <a:pt x="6" y="1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12"/>
                    </a:lnTo>
                    <a:lnTo>
                      <a:pt x="14" y="38"/>
                    </a:lnTo>
                    <a:lnTo>
                      <a:pt x="22" y="54"/>
                    </a:lnTo>
                    <a:lnTo>
                      <a:pt x="30" y="70"/>
                    </a:lnTo>
                    <a:lnTo>
                      <a:pt x="40" y="84"/>
                    </a:lnTo>
                    <a:lnTo>
                      <a:pt x="52" y="98"/>
                    </a:lnTo>
                    <a:lnTo>
                      <a:pt x="64" y="106"/>
                    </a:lnTo>
                    <a:lnTo>
                      <a:pt x="74" y="110"/>
                    </a:lnTo>
                    <a:lnTo>
                      <a:pt x="84" y="110"/>
                    </a:lnTo>
                    <a:lnTo>
                      <a:pt x="92" y="108"/>
                    </a:lnTo>
                    <a:lnTo>
                      <a:pt x="100" y="102"/>
                    </a:lnTo>
                    <a:lnTo>
                      <a:pt x="106" y="96"/>
                    </a:lnTo>
                    <a:lnTo>
                      <a:pt x="116" y="84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70" name="Freeform 525"/>
              <p:cNvSpPr>
                <a:spLocks/>
              </p:cNvSpPr>
              <p:nvPr/>
            </p:nvSpPr>
            <p:spPr bwMode="auto">
              <a:xfrm>
                <a:off x="1998" y="3318"/>
                <a:ext cx="116" cy="110"/>
              </a:xfrm>
              <a:custGeom>
                <a:avLst/>
                <a:gdLst>
                  <a:gd name="T0" fmla="*/ 116 w 116"/>
                  <a:gd name="T1" fmla="*/ 84 h 110"/>
                  <a:gd name="T2" fmla="*/ 116 w 116"/>
                  <a:gd name="T3" fmla="*/ 84 h 110"/>
                  <a:gd name="T4" fmla="*/ 108 w 116"/>
                  <a:gd name="T5" fmla="*/ 84 h 110"/>
                  <a:gd name="T6" fmla="*/ 88 w 116"/>
                  <a:gd name="T7" fmla="*/ 78 h 110"/>
                  <a:gd name="T8" fmla="*/ 74 w 116"/>
                  <a:gd name="T9" fmla="*/ 74 h 110"/>
                  <a:gd name="T10" fmla="*/ 62 w 116"/>
                  <a:gd name="T11" fmla="*/ 68 h 110"/>
                  <a:gd name="T12" fmla="*/ 48 w 116"/>
                  <a:gd name="T13" fmla="*/ 60 h 110"/>
                  <a:gd name="T14" fmla="*/ 36 w 116"/>
                  <a:gd name="T15" fmla="*/ 52 h 110"/>
                  <a:gd name="T16" fmla="*/ 36 w 116"/>
                  <a:gd name="T17" fmla="*/ 52 h 110"/>
                  <a:gd name="T18" fmla="*/ 18 w 116"/>
                  <a:gd name="T19" fmla="*/ 30 h 110"/>
                  <a:gd name="T20" fmla="*/ 6 w 116"/>
                  <a:gd name="T21" fmla="*/ 14 h 110"/>
                  <a:gd name="T22" fmla="*/ 2 w 116"/>
                  <a:gd name="T23" fmla="*/ 4 h 110"/>
                  <a:gd name="T24" fmla="*/ 0 w 116"/>
                  <a:gd name="T25" fmla="*/ 0 h 110"/>
                  <a:gd name="T26" fmla="*/ 0 w 116"/>
                  <a:gd name="T27" fmla="*/ 0 h 110"/>
                  <a:gd name="T28" fmla="*/ 4 w 116"/>
                  <a:gd name="T29" fmla="*/ 12 h 110"/>
                  <a:gd name="T30" fmla="*/ 14 w 116"/>
                  <a:gd name="T31" fmla="*/ 38 h 110"/>
                  <a:gd name="T32" fmla="*/ 22 w 116"/>
                  <a:gd name="T33" fmla="*/ 54 h 110"/>
                  <a:gd name="T34" fmla="*/ 30 w 116"/>
                  <a:gd name="T35" fmla="*/ 70 h 110"/>
                  <a:gd name="T36" fmla="*/ 40 w 116"/>
                  <a:gd name="T37" fmla="*/ 84 h 110"/>
                  <a:gd name="T38" fmla="*/ 52 w 116"/>
                  <a:gd name="T39" fmla="*/ 98 h 110"/>
                  <a:gd name="T40" fmla="*/ 52 w 116"/>
                  <a:gd name="T41" fmla="*/ 98 h 110"/>
                  <a:gd name="T42" fmla="*/ 64 w 116"/>
                  <a:gd name="T43" fmla="*/ 106 h 110"/>
                  <a:gd name="T44" fmla="*/ 74 w 116"/>
                  <a:gd name="T45" fmla="*/ 110 h 110"/>
                  <a:gd name="T46" fmla="*/ 84 w 116"/>
                  <a:gd name="T47" fmla="*/ 110 h 110"/>
                  <a:gd name="T48" fmla="*/ 92 w 116"/>
                  <a:gd name="T49" fmla="*/ 108 h 110"/>
                  <a:gd name="T50" fmla="*/ 100 w 116"/>
                  <a:gd name="T51" fmla="*/ 102 h 110"/>
                  <a:gd name="T52" fmla="*/ 106 w 116"/>
                  <a:gd name="T53" fmla="*/ 96 h 110"/>
                  <a:gd name="T54" fmla="*/ 116 w 116"/>
                  <a:gd name="T55" fmla="*/ 84 h 1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6"/>
                  <a:gd name="T85" fmla="*/ 0 h 110"/>
                  <a:gd name="T86" fmla="*/ 116 w 116"/>
                  <a:gd name="T87" fmla="*/ 110 h 11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6" h="110">
                    <a:moveTo>
                      <a:pt x="116" y="84"/>
                    </a:moveTo>
                    <a:lnTo>
                      <a:pt x="116" y="84"/>
                    </a:lnTo>
                    <a:lnTo>
                      <a:pt x="108" y="84"/>
                    </a:lnTo>
                    <a:lnTo>
                      <a:pt x="88" y="78"/>
                    </a:lnTo>
                    <a:lnTo>
                      <a:pt x="74" y="74"/>
                    </a:lnTo>
                    <a:lnTo>
                      <a:pt x="62" y="68"/>
                    </a:lnTo>
                    <a:lnTo>
                      <a:pt x="48" y="60"/>
                    </a:lnTo>
                    <a:lnTo>
                      <a:pt x="36" y="52"/>
                    </a:lnTo>
                    <a:lnTo>
                      <a:pt x="18" y="30"/>
                    </a:lnTo>
                    <a:lnTo>
                      <a:pt x="6" y="1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12"/>
                    </a:lnTo>
                    <a:lnTo>
                      <a:pt x="14" y="38"/>
                    </a:lnTo>
                    <a:lnTo>
                      <a:pt x="22" y="54"/>
                    </a:lnTo>
                    <a:lnTo>
                      <a:pt x="30" y="70"/>
                    </a:lnTo>
                    <a:lnTo>
                      <a:pt x="40" y="84"/>
                    </a:lnTo>
                    <a:lnTo>
                      <a:pt x="52" y="98"/>
                    </a:lnTo>
                    <a:lnTo>
                      <a:pt x="64" y="106"/>
                    </a:lnTo>
                    <a:lnTo>
                      <a:pt x="74" y="110"/>
                    </a:lnTo>
                    <a:lnTo>
                      <a:pt x="84" y="110"/>
                    </a:lnTo>
                    <a:lnTo>
                      <a:pt x="92" y="108"/>
                    </a:lnTo>
                    <a:lnTo>
                      <a:pt x="100" y="102"/>
                    </a:lnTo>
                    <a:lnTo>
                      <a:pt x="106" y="96"/>
                    </a:lnTo>
                    <a:lnTo>
                      <a:pt x="116" y="8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71" name="Freeform 526"/>
              <p:cNvSpPr>
                <a:spLocks/>
              </p:cNvSpPr>
              <p:nvPr/>
            </p:nvSpPr>
            <p:spPr bwMode="auto">
              <a:xfrm>
                <a:off x="2056" y="3240"/>
                <a:ext cx="86" cy="44"/>
              </a:xfrm>
              <a:custGeom>
                <a:avLst/>
                <a:gdLst>
                  <a:gd name="T0" fmla="*/ 78 w 86"/>
                  <a:gd name="T1" fmla="*/ 2 h 44"/>
                  <a:gd name="T2" fmla="*/ 78 w 86"/>
                  <a:gd name="T3" fmla="*/ 2 h 44"/>
                  <a:gd name="T4" fmla="*/ 66 w 86"/>
                  <a:gd name="T5" fmla="*/ 4 h 44"/>
                  <a:gd name="T6" fmla="*/ 52 w 86"/>
                  <a:gd name="T7" fmla="*/ 4 h 44"/>
                  <a:gd name="T8" fmla="*/ 34 w 86"/>
                  <a:gd name="T9" fmla="*/ 2 h 44"/>
                  <a:gd name="T10" fmla="*/ 34 w 86"/>
                  <a:gd name="T11" fmla="*/ 2 h 44"/>
                  <a:gd name="T12" fmla="*/ 16 w 86"/>
                  <a:gd name="T13" fmla="*/ 0 h 44"/>
                  <a:gd name="T14" fmla="*/ 8 w 86"/>
                  <a:gd name="T15" fmla="*/ 2 h 44"/>
                  <a:gd name="T16" fmla="*/ 4 w 86"/>
                  <a:gd name="T17" fmla="*/ 4 h 44"/>
                  <a:gd name="T18" fmla="*/ 0 w 86"/>
                  <a:gd name="T19" fmla="*/ 8 h 44"/>
                  <a:gd name="T20" fmla="*/ 0 w 86"/>
                  <a:gd name="T21" fmla="*/ 12 h 44"/>
                  <a:gd name="T22" fmla="*/ 2 w 86"/>
                  <a:gd name="T23" fmla="*/ 20 h 44"/>
                  <a:gd name="T24" fmla="*/ 10 w 86"/>
                  <a:gd name="T25" fmla="*/ 30 h 44"/>
                  <a:gd name="T26" fmla="*/ 10 w 86"/>
                  <a:gd name="T27" fmla="*/ 30 h 44"/>
                  <a:gd name="T28" fmla="*/ 22 w 86"/>
                  <a:gd name="T29" fmla="*/ 40 h 44"/>
                  <a:gd name="T30" fmla="*/ 34 w 86"/>
                  <a:gd name="T31" fmla="*/ 44 h 44"/>
                  <a:gd name="T32" fmla="*/ 44 w 86"/>
                  <a:gd name="T33" fmla="*/ 44 h 44"/>
                  <a:gd name="T34" fmla="*/ 54 w 86"/>
                  <a:gd name="T35" fmla="*/ 40 h 44"/>
                  <a:gd name="T36" fmla="*/ 62 w 86"/>
                  <a:gd name="T37" fmla="*/ 36 h 44"/>
                  <a:gd name="T38" fmla="*/ 70 w 86"/>
                  <a:gd name="T39" fmla="*/ 28 h 44"/>
                  <a:gd name="T40" fmla="*/ 80 w 86"/>
                  <a:gd name="T41" fmla="*/ 18 h 44"/>
                  <a:gd name="T42" fmla="*/ 80 w 86"/>
                  <a:gd name="T43" fmla="*/ 18 h 44"/>
                  <a:gd name="T44" fmla="*/ 84 w 86"/>
                  <a:gd name="T45" fmla="*/ 14 h 44"/>
                  <a:gd name="T46" fmla="*/ 86 w 86"/>
                  <a:gd name="T47" fmla="*/ 8 h 44"/>
                  <a:gd name="T48" fmla="*/ 84 w 86"/>
                  <a:gd name="T49" fmla="*/ 4 h 44"/>
                  <a:gd name="T50" fmla="*/ 78 w 86"/>
                  <a:gd name="T51" fmla="*/ 2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6"/>
                  <a:gd name="T79" fmla="*/ 0 h 44"/>
                  <a:gd name="T80" fmla="*/ 86 w 86"/>
                  <a:gd name="T81" fmla="*/ 44 h 4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6" h="44">
                    <a:moveTo>
                      <a:pt x="78" y="2"/>
                    </a:moveTo>
                    <a:lnTo>
                      <a:pt x="78" y="2"/>
                    </a:lnTo>
                    <a:lnTo>
                      <a:pt x="66" y="4"/>
                    </a:lnTo>
                    <a:lnTo>
                      <a:pt x="52" y="4"/>
                    </a:lnTo>
                    <a:lnTo>
                      <a:pt x="34" y="2"/>
                    </a:lnTo>
                    <a:lnTo>
                      <a:pt x="16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20"/>
                    </a:lnTo>
                    <a:lnTo>
                      <a:pt x="10" y="30"/>
                    </a:lnTo>
                    <a:lnTo>
                      <a:pt x="22" y="40"/>
                    </a:lnTo>
                    <a:lnTo>
                      <a:pt x="34" y="44"/>
                    </a:lnTo>
                    <a:lnTo>
                      <a:pt x="44" y="44"/>
                    </a:lnTo>
                    <a:lnTo>
                      <a:pt x="54" y="40"/>
                    </a:lnTo>
                    <a:lnTo>
                      <a:pt x="62" y="36"/>
                    </a:lnTo>
                    <a:lnTo>
                      <a:pt x="70" y="28"/>
                    </a:lnTo>
                    <a:lnTo>
                      <a:pt x="80" y="18"/>
                    </a:lnTo>
                    <a:lnTo>
                      <a:pt x="84" y="14"/>
                    </a:lnTo>
                    <a:lnTo>
                      <a:pt x="86" y="8"/>
                    </a:lnTo>
                    <a:lnTo>
                      <a:pt x="84" y="4"/>
                    </a:lnTo>
                    <a:lnTo>
                      <a:pt x="78" y="2"/>
                    </a:lnTo>
                    <a:close/>
                  </a:path>
                </a:pathLst>
              </a:custGeom>
              <a:solidFill>
                <a:srgbClr val="F09C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72" name="Freeform 527"/>
              <p:cNvSpPr>
                <a:spLocks/>
              </p:cNvSpPr>
              <p:nvPr/>
            </p:nvSpPr>
            <p:spPr bwMode="auto">
              <a:xfrm>
                <a:off x="2056" y="3240"/>
                <a:ext cx="86" cy="44"/>
              </a:xfrm>
              <a:custGeom>
                <a:avLst/>
                <a:gdLst>
                  <a:gd name="T0" fmla="*/ 78 w 86"/>
                  <a:gd name="T1" fmla="*/ 2 h 44"/>
                  <a:gd name="T2" fmla="*/ 78 w 86"/>
                  <a:gd name="T3" fmla="*/ 2 h 44"/>
                  <a:gd name="T4" fmla="*/ 66 w 86"/>
                  <a:gd name="T5" fmla="*/ 4 h 44"/>
                  <a:gd name="T6" fmla="*/ 52 w 86"/>
                  <a:gd name="T7" fmla="*/ 4 h 44"/>
                  <a:gd name="T8" fmla="*/ 34 w 86"/>
                  <a:gd name="T9" fmla="*/ 2 h 44"/>
                  <a:gd name="T10" fmla="*/ 34 w 86"/>
                  <a:gd name="T11" fmla="*/ 2 h 44"/>
                  <a:gd name="T12" fmla="*/ 16 w 86"/>
                  <a:gd name="T13" fmla="*/ 0 h 44"/>
                  <a:gd name="T14" fmla="*/ 8 w 86"/>
                  <a:gd name="T15" fmla="*/ 2 h 44"/>
                  <a:gd name="T16" fmla="*/ 4 w 86"/>
                  <a:gd name="T17" fmla="*/ 4 h 44"/>
                  <a:gd name="T18" fmla="*/ 0 w 86"/>
                  <a:gd name="T19" fmla="*/ 8 h 44"/>
                  <a:gd name="T20" fmla="*/ 0 w 86"/>
                  <a:gd name="T21" fmla="*/ 12 h 44"/>
                  <a:gd name="T22" fmla="*/ 2 w 86"/>
                  <a:gd name="T23" fmla="*/ 20 h 44"/>
                  <a:gd name="T24" fmla="*/ 10 w 86"/>
                  <a:gd name="T25" fmla="*/ 30 h 44"/>
                  <a:gd name="T26" fmla="*/ 10 w 86"/>
                  <a:gd name="T27" fmla="*/ 30 h 44"/>
                  <a:gd name="T28" fmla="*/ 22 w 86"/>
                  <a:gd name="T29" fmla="*/ 40 h 44"/>
                  <a:gd name="T30" fmla="*/ 34 w 86"/>
                  <a:gd name="T31" fmla="*/ 44 h 44"/>
                  <a:gd name="T32" fmla="*/ 44 w 86"/>
                  <a:gd name="T33" fmla="*/ 44 h 44"/>
                  <a:gd name="T34" fmla="*/ 54 w 86"/>
                  <a:gd name="T35" fmla="*/ 40 h 44"/>
                  <a:gd name="T36" fmla="*/ 62 w 86"/>
                  <a:gd name="T37" fmla="*/ 36 h 44"/>
                  <a:gd name="T38" fmla="*/ 70 w 86"/>
                  <a:gd name="T39" fmla="*/ 28 h 44"/>
                  <a:gd name="T40" fmla="*/ 80 w 86"/>
                  <a:gd name="T41" fmla="*/ 18 h 44"/>
                  <a:gd name="T42" fmla="*/ 80 w 86"/>
                  <a:gd name="T43" fmla="*/ 18 h 44"/>
                  <a:gd name="T44" fmla="*/ 84 w 86"/>
                  <a:gd name="T45" fmla="*/ 14 h 44"/>
                  <a:gd name="T46" fmla="*/ 86 w 86"/>
                  <a:gd name="T47" fmla="*/ 8 h 44"/>
                  <a:gd name="T48" fmla="*/ 84 w 86"/>
                  <a:gd name="T49" fmla="*/ 4 h 44"/>
                  <a:gd name="T50" fmla="*/ 78 w 86"/>
                  <a:gd name="T51" fmla="*/ 2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6"/>
                  <a:gd name="T79" fmla="*/ 0 h 44"/>
                  <a:gd name="T80" fmla="*/ 86 w 86"/>
                  <a:gd name="T81" fmla="*/ 44 h 4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6" h="44">
                    <a:moveTo>
                      <a:pt x="78" y="2"/>
                    </a:moveTo>
                    <a:lnTo>
                      <a:pt x="78" y="2"/>
                    </a:lnTo>
                    <a:lnTo>
                      <a:pt x="66" y="4"/>
                    </a:lnTo>
                    <a:lnTo>
                      <a:pt x="52" y="4"/>
                    </a:lnTo>
                    <a:lnTo>
                      <a:pt x="34" y="2"/>
                    </a:lnTo>
                    <a:lnTo>
                      <a:pt x="16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20"/>
                    </a:lnTo>
                    <a:lnTo>
                      <a:pt x="10" y="30"/>
                    </a:lnTo>
                    <a:lnTo>
                      <a:pt x="22" y="40"/>
                    </a:lnTo>
                    <a:lnTo>
                      <a:pt x="34" y="44"/>
                    </a:lnTo>
                    <a:lnTo>
                      <a:pt x="44" y="44"/>
                    </a:lnTo>
                    <a:lnTo>
                      <a:pt x="54" y="40"/>
                    </a:lnTo>
                    <a:lnTo>
                      <a:pt x="62" y="36"/>
                    </a:lnTo>
                    <a:lnTo>
                      <a:pt x="70" y="28"/>
                    </a:lnTo>
                    <a:lnTo>
                      <a:pt x="80" y="18"/>
                    </a:lnTo>
                    <a:lnTo>
                      <a:pt x="84" y="14"/>
                    </a:lnTo>
                    <a:lnTo>
                      <a:pt x="86" y="8"/>
                    </a:lnTo>
                    <a:lnTo>
                      <a:pt x="84" y="4"/>
                    </a:lnTo>
                    <a:lnTo>
                      <a:pt x="78" y="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73" name="Freeform 528"/>
              <p:cNvSpPr>
                <a:spLocks/>
              </p:cNvSpPr>
              <p:nvPr/>
            </p:nvSpPr>
            <p:spPr bwMode="auto">
              <a:xfrm>
                <a:off x="2198" y="3236"/>
                <a:ext cx="20" cy="42"/>
              </a:xfrm>
              <a:custGeom>
                <a:avLst/>
                <a:gdLst>
                  <a:gd name="T0" fmla="*/ 18 w 20"/>
                  <a:gd name="T1" fmla="*/ 0 h 42"/>
                  <a:gd name="T2" fmla="*/ 18 w 20"/>
                  <a:gd name="T3" fmla="*/ 0 h 42"/>
                  <a:gd name="T4" fmla="*/ 14 w 20"/>
                  <a:gd name="T5" fmla="*/ 2 h 42"/>
                  <a:gd name="T6" fmla="*/ 6 w 20"/>
                  <a:gd name="T7" fmla="*/ 4 h 42"/>
                  <a:gd name="T8" fmla="*/ 6 w 20"/>
                  <a:gd name="T9" fmla="*/ 4 h 42"/>
                  <a:gd name="T10" fmla="*/ 2 w 20"/>
                  <a:gd name="T11" fmla="*/ 4 h 42"/>
                  <a:gd name="T12" fmla="*/ 0 w 20"/>
                  <a:gd name="T13" fmla="*/ 6 h 42"/>
                  <a:gd name="T14" fmla="*/ 0 w 20"/>
                  <a:gd name="T15" fmla="*/ 12 h 42"/>
                  <a:gd name="T16" fmla="*/ 4 w 20"/>
                  <a:gd name="T17" fmla="*/ 16 h 42"/>
                  <a:gd name="T18" fmla="*/ 4 w 20"/>
                  <a:gd name="T19" fmla="*/ 16 h 42"/>
                  <a:gd name="T20" fmla="*/ 12 w 20"/>
                  <a:gd name="T21" fmla="*/ 30 h 42"/>
                  <a:gd name="T22" fmla="*/ 16 w 20"/>
                  <a:gd name="T23" fmla="*/ 36 h 42"/>
                  <a:gd name="T24" fmla="*/ 16 w 20"/>
                  <a:gd name="T25" fmla="*/ 42 h 42"/>
                  <a:gd name="T26" fmla="*/ 16 w 20"/>
                  <a:gd name="T27" fmla="*/ 42 h 42"/>
                  <a:gd name="T28" fmla="*/ 20 w 20"/>
                  <a:gd name="T29" fmla="*/ 30 h 42"/>
                  <a:gd name="T30" fmla="*/ 20 w 20"/>
                  <a:gd name="T31" fmla="*/ 16 h 42"/>
                  <a:gd name="T32" fmla="*/ 18 w 20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42"/>
                  <a:gd name="T53" fmla="*/ 20 w 20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42">
                    <a:moveTo>
                      <a:pt x="18" y="0"/>
                    </a:moveTo>
                    <a:lnTo>
                      <a:pt x="18" y="0"/>
                    </a:lnTo>
                    <a:lnTo>
                      <a:pt x="14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4" y="16"/>
                    </a:lnTo>
                    <a:lnTo>
                      <a:pt x="12" y="30"/>
                    </a:lnTo>
                    <a:lnTo>
                      <a:pt x="16" y="36"/>
                    </a:lnTo>
                    <a:lnTo>
                      <a:pt x="16" y="42"/>
                    </a:lnTo>
                    <a:lnTo>
                      <a:pt x="20" y="30"/>
                    </a:lnTo>
                    <a:lnTo>
                      <a:pt x="20" y="16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09C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8574" name="Freeform 529"/>
              <p:cNvSpPr>
                <a:spLocks/>
              </p:cNvSpPr>
              <p:nvPr/>
            </p:nvSpPr>
            <p:spPr bwMode="auto">
              <a:xfrm>
                <a:off x="2198" y="3236"/>
                <a:ext cx="20" cy="42"/>
              </a:xfrm>
              <a:custGeom>
                <a:avLst/>
                <a:gdLst>
                  <a:gd name="T0" fmla="*/ 18 w 20"/>
                  <a:gd name="T1" fmla="*/ 0 h 42"/>
                  <a:gd name="T2" fmla="*/ 18 w 20"/>
                  <a:gd name="T3" fmla="*/ 0 h 42"/>
                  <a:gd name="T4" fmla="*/ 14 w 20"/>
                  <a:gd name="T5" fmla="*/ 2 h 42"/>
                  <a:gd name="T6" fmla="*/ 6 w 20"/>
                  <a:gd name="T7" fmla="*/ 4 h 42"/>
                  <a:gd name="T8" fmla="*/ 6 w 20"/>
                  <a:gd name="T9" fmla="*/ 4 h 42"/>
                  <a:gd name="T10" fmla="*/ 2 w 20"/>
                  <a:gd name="T11" fmla="*/ 4 h 42"/>
                  <a:gd name="T12" fmla="*/ 0 w 20"/>
                  <a:gd name="T13" fmla="*/ 6 h 42"/>
                  <a:gd name="T14" fmla="*/ 0 w 20"/>
                  <a:gd name="T15" fmla="*/ 12 h 42"/>
                  <a:gd name="T16" fmla="*/ 4 w 20"/>
                  <a:gd name="T17" fmla="*/ 16 h 42"/>
                  <a:gd name="T18" fmla="*/ 4 w 20"/>
                  <a:gd name="T19" fmla="*/ 16 h 42"/>
                  <a:gd name="T20" fmla="*/ 12 w 20"/>
                  <a:gd name="T21" fmla="*/ 30 h 42"/>
                  <a:gd name="T22" fmla="*/ 16 w 20"/>
                  <a:gd name="T23" fmla="*/ 36 h 42"/>
                  <a:gd name="T24" fmla="*/ 16 w 20"/>
                  <a:gd name="T25" fmla="*/ 42 h 42"/>
                  <a:gd name="T26" fmla="*/ 16 w 20"/>
                  <a:gd name="T27" fmla="*/ 42 h 42"/>
                  <a:gd name="T28" fmla="*/ 20 w 20"/>
                  <a:gd name="T29" fmla="*/ 30 h 42"/>
                  <a:gd name="T30" fmla="*/ 20 w 20"/>
                  <a:gd name="T31" fmla="*/ 16 h 42"/>
                  <a:gd name="T32" fmla="*/ 18 w 20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42"/>
                  <a:gd name="T53" fmla="*/ 20 w 20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42">
                    <a:moveTo>
                      <a:pt x="18" y="0"/>
                    </a:moveTo>
                    <a:lnTo>
                      <a:pt x="18" y="0"/>
                    </a:lnTo>
                    <a:lnTo>
                      <a:pt x="14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4" y="16"/>
                    </a:lnTo>
                    <a:lnTo>
                      <a:pt x="12" y="30"/>
                    </a:lnTo>
                    <a:lnTo>
                      <a:pt x="16" y="36"/>
                    </a:lnTo>
                    <a:lnTo>
                      <a:pt x="16" y="42"/>
                    </a:lnTo>
                    <a:lnTo>
                      <a:pt x="20" y="30"/>
                    </a:lnTo>
                    <a:lnTo>
                      <a:pt x="20" y="16"/>
                    </a:lnTo>
                    <a:lnTo>
                      <a:pt x="18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</p:grpSp>
      </p:grpSp>
      <p:sp>
        <p:nvSpPr>
          <p:cNvPr id="291871" name="Rectangle 31"/>
          <p:cNvSpPr>
            <a:spLocks noChangeArrowheads="1"/>
          </p:cNvSpPr>
          <p:nvPr/>
        </p:nvSpPr>
        <p:spPr bwMode="auto">
          <a:xfrm>
            <a:off x="4495800" y="3276600"/>
            <a:ext cx="2133600" cy="685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1"/>
            </a:outerShdw>
          </a:effectLst>
        </p:spPr>
        <p:txBody>
          <a:bodyPr anchor="ctr"/>
          <a:lstStyle/>
          <a:p>
            <a:pPr algn="ctr"/>
            <a:r>
              <a:rPr kumimoji="1" lang="fr-FR" sz="2000">
                <a:solidFill>
                  <a:schemeClr val="tx2"/>
                </a:solidFill>
                <a:latin typeface="Tahoma" pitchFamily="34" charset="0"/>
              </a:rPr>
              <a:t>Machine Checkout</a:t>
            </a:r>
          </a:p>
        </p:txBody>
      </p:sp>
      <p:grpSp>
        <p:nvGrpSpPr>
          <p:cNvPr id="309880" name="Group 2680"/>
          <p:cNvGrpSpPr>
            <a:grpSpLocks/>
          </p:cNvGrpSpPr>
          <p:nvPr/>
        </p:nvGrpSpPr>
        <p:grpSpPr bwMode="auto">
          <a:xfrm>
            <a:off x="6858000" y="4000500"/>
            <a:ext cx="2157413" cy="1028700"/>
            <a:chOff x="4353" y="2492"/>
            <a:chExt cx="1359" cy="648"/>
          </a:xfrm>
        </p:grpSpPr>
        <p:sp>
          <p:nvSpPr>
            <p:cNvPr id="4" name="Text Box 530"/>
            <p:cNvSpPr txBox="1">
              <a:spLocks noChangeArrowheads="1"/>
            </p:cNvSpPr>
            <p:nvPr/>
          </p:nvSpPr>
          <p:spPr bwMode="auto">
            <a:xfrm>
              <a:off x="4464" y="2928"/>
              <a:ext cx="1113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 eaLnBrk="1" hangingPunct="1">
                <a:spcBef>
                  <a:spcPct val="20000"/>
                </a:spcBef>
                <a:buClr>
                  <a:schemeClr val="accent1"/>
                </a:buClr>
                <a:buFont typeface="Wingdings" pitchFamily="2" charset="2"/>
                <a:buNone/>
              </a:pPr>
              <a:r>
                <a:rPr lang="en-US" sz="1600">
                  <a:effectLst>
                    <a:outerShdw blurRad="38100" dist="38100" dir="2700000" algn="tl">
                      <a:srgbClr val="000000"/>
                    </a:outerShdw>
                  </a:effectLst>
                  <a:latin typeface="Berlin Sans FB" pitchFamily="34" charset="0"/>
                </a:rPr>
                <a:t>HWC Team</a:t>
              </a:r>
              <a:endParaRPr lang="en-US" sz="1600" baseline="-25000">
                <a:effectLst>
                  <a:outerShdw blurRad="38100" dist="38100" dir="2700000" algn="tl">
                    <a:srgbClr val="000000"/>
                  </a:outerShdw>
                </a:effectLst>
                <a:latin typeface="Berlin Sans FB" pitchFamily="34" charset="0"/>
              </a:endParaRPr>
            </a:p>
          </p:txBody>
        </p:sp>
        <p:grpSp>
          <p:nvGrpSpPr>
            <p:cNvPr id="309882" name="Group 460"/>
            <p:cNvGrpSpPr>
              <a:grpSpLocks/>
            </p:cNvGrpSpPr>
            <p:nvPr/>
          </p:nvGrpSpPr>
          <p:grpSpPr bwMode="auto">
            <a:xfrm>
              <a:off x="4833" y="2540"/>
              <a:ext cx="399" cy="436"/>
              <a:chOff x="1508" y="3020"/>
              <a:chExt cx="1044" cy="1242"/>
            </a:xfrm>
          </p:grpSpPr>
          <p:sp>
            <p:nvSpPr>
              <p:cNvPr id="309883" name="AutoShape 461"/>
              <p:cNvSpPr>
                <a:spLocks noChangeAspect="1" noChangeArrowheads="1" noTextEdit="1"/>
              </p:cNvSpPr>
              <p:nvPr/>
            </p:nvSpPr>
            <p:spPr bwMode="auto">
              <a:xfrm>
                <a:off x="1508" y="3020"/>
                <a:ext cx="1044" cy="124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9884" name="Freeform 462"/>
              <p:cNvSpPr>
                <a:spLocks/>
              </p:cNvSpPr>
              <p:nvPr/>
            </p:nvSpPr>
            <p:spPr bwMode="auto">
              <a:xfrm>
                <a:off x="2312" y="3580"/>
                <a:ext cx="150" cy="66"/>
              </a:xfrm>
              <a:custGeom>
                <a:avLst/>
                <a:gdLst>
                  <a:gd name="T0" fmla="*/ 6 w 150"/>
                  <a:gd name="T1" fmla="*/ 38 h 66"/>
                  <a:gd name="T2" fmla="*/ 0 w 150"/>
                  <a:gd name="T3" fmla="*/ 62 h 66"/>
                  <a:gd name="T4" fmla="*/ 0 w 150"/>
                  <a:gd name="T5" fmla="*/ 66 h 66"/>
                  <a:gd name="T6" fmla="*/ 2 w 150"/>
                  <a:gd name="T7" fmla="*/ 66 h 66"/>
                  <a:gd name="T8" fmla="*/ 138 w 150"/>
                  <a:gd name="T9" fmla="*/ 60 h 66"/>
                  <a:gd name="T10" fmla="*/ 140 w 150"/>
                  <a:gd name="T11" fmla="*/ 60 h 66"/>
                  <a:gd name="T12" fmla="*/ 140 w 150"/>
                  <a:gd name="T13" fmla="*/ 58 h 66"/>
                  <a:gd name="T14" fmla="*/ 150 w 150"/>
                  <a:gd name="T15" fmla="*/ 34 h 66"/>
                  <a:gd name="T16" fmla="*/ 150 w 150"/>
                  <a:gd name="T17" fmla="*/ 32 h 66"/>
                  <a:gd name="T18" fmla="*/ 148 w 150"/>
                  <a:gd name="T19" fmla="*/ 32 h 66"/>
                  <a:gd name="T20" fmla="*/ 108 w 150"/>
                  <a:gd name="T21" fmla="*/ 32 h 66"/>
                  <a:gd name="T22" fmla="*/ 108 w 150"/>
                  <a:gd name="T23" fmla="*/ 32 h 66"/>
                  <a:gd name="T24" fmla="*/ 108 w 150"/>
                  <a:gd name="T25" fmla="*/ 32 h 66"/>
                  <a:gd name="T26" fmla="*/ 108 w 150"/>
                  <a:gd name="T27" fmla="*/ 32 h 66"/>
                  <a:gd name="T28" fmla="*/ 108 w 150"/>
                  <a:gd name="T29" fmla="*/ 32 h 66"/>
                  <a:gd name="T30" fmla="*/ 106 w 150"/>
                  <a:gd name="T31" fmla="*/ 28 h 66"/>
                  <a:gd name="T32" fmla="*/ 102 w 150"/>
                  <a:gd name="T33" fmla="*/ 14 h 66"/>
                  <a:gd name="T34" fmla="*/ 102 w 150"/>
                  <a:gd name="T35" fmla="*/ 14 h 66"/>
                  <a:gd name="T36" fmla="*/ 100 w 150"/>
                  <a:gd name="T37" fmla="*/ 10 h 66"/>
                  <a:gd name="T38" fmla="*/ 98 w 150"/>
                  <a:gd name="T39" fmla="*/ 6 h 66"/>
                  <a:gd name="T40" fmla="*/ 94 w 150"/>
                  <a:gd name="T41" fmla="*/ 4 h 66"/>
                  <a:gd name="T42" fmla="*/ 90 w 150"/>
                  <a:gd name="T43" fmla="*/ 2 h 66"/>
                  <a:gd name="T44" fmla="*/ 90 w 150"/>
                  <a:gd name="T45" fmla="*/ 2 h 66"/>
                  <a:gd name="T46" fmla="*/ 84 w 150"/>
                  <a:gd name="T47" fmla="*/ 0 h 66"/>
                  <a:gd name="T48" fmla="*/ 78 w 150"/>
                  <a:gd name="T49" fmla="*/ 2 h 66"/>
                  <a:gd name="T50" fmla="*/ 70 w 150"/>
                  <a:gd name="T51" fmla="*/ 6 h 66"/>
                  <a:gd name="T52" fmla="*/ 66 w 150"/>
                  <a:gd name="T53" fmla="*/ 12 h 66"/>
                  <a:gd name="T54" fmla="*/ 60 w 150"/>
                  <a:gd name="T55" fmla="*/ 18 h 66"/>
                  <a:gd name="T56" fmla="*/ 60 w 150"/>
                  <a:gd name="T57" fmla="*/ 18 h 66"/>
                  <a:gd name="T58" fmla="*/ 52 w 150"/>
                  <a:gd name="T59" fmla="*/ 28 h 66"/>
                  <a:gd name="T60" fmla="*/ 46 w 150"/>
                  <a:gd name="T61" fmla="*/ 32 h 66"/>
                  <a:gd name="T62" fmla="*/ 46 w 150"/>
                  <a:gd name="T63" fmla="*/ 32 h 66"/>
                  <a:gd name="T64" fmla="*/ 8 w 150"/>
                  <a:gd name="T65" fmla="*/ 38 h 66"/>
                  <a:gd name="T66" fmla="*/ 6 w 150"/>
                  <a:gd name="T67" fmla="*/ 38 h 66"/>
                  <a:gd name="T68" fmla="*/ 6 w 150"/>
                  <a:gd name="T69" fmla="*/ 38 h 6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50"/>
                  <a:gd name="T106" fmla="*/ 0 h 66"/>
                  <a:gd name="T107" fmla="*/ 150 w 150"/>
                  <a:gd name="T108" fmla="*/ 66 h 6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50" h="66">
                    <a:moveTo>
                      <a:pt x="6" y="38"/>
                    </a:moveTo>
                    <a:lnTo>
                      <a:pt x="0" y="62"/>
                    </a:lnTo>
                    <a:lnTo>
                      <a:pt x="0" y="66"/>
                    </a:lnTo>
                    <a:lnTo>
                      <a:pt x="2" y="66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0" y="58"/>
                    </a:lnTo>
                    <a:lnTo>
                      <a:pt x="150" y="34"/>
                    </a:lnTo>
                    <a:lnTo>
                      <a:pt x="150" y="32"/>
                    </a:lnTo>
                    <a:lnTo>
                      <a:pt x="148" y="32"/>
                    </a:lnTo>
                    <a:lnTo>
                      <a:pt x="108" y="32"/>
                    </a:lnTo>
                    <a:lnTo>
                      <a:pt x="106" y="28"/>
                    </a:lnTo>
                    <a:lnTo>
                      <a:pt x="102" y="14"/>
                    </a:lnTo>
                    <a:lnTo>
                      <a:pt x="100" y="10"/>
                    </a:lnTo>
                    <a:lnTo>
                      <a:pt x="98" y="6"/>
                    </a:lnTo>
                    <a:lnTo>
                      <a:pt x="94" y="4"/>
                    </a:lnTo>
                    <a:lnTo>
                      <a:pt x="90" y="2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70" y="6"/>
                    </a:lnTo>
                    <a:lnTo>
                      <a:pt x="66" y="12"/>
                    </a:lnTo>
                    <a:lnTo>
                      <a:pt x="60" y="18"/>
                    </a:lnTo>
                    <a:lnTo>
                      <a:pt x="52" y="28"/>
                    </a:lnTo>
                    <a:lnTo>
                      <a:pt x="46" y="32"/>
                    </a:lnTo>
                    <a:lnTo>
                      <a:pt x="8" y="38"/>
                    </a:lnTo>
                    <a:lnTo>
                      <a:pt x="6" y="38"/>
                    </a:lnTo>
                    <a:close/>
                  </a:path>
                </a:pathLst>
              </a:custGeom>
              <a:solidFill>
                <a:srgbClr val="63636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885" name="Freeform 463"/>
              <p:cNvSpPr>
                <a:spLocks/>
              </p:cNvSpPr>
              <p:nvPr/>
            </p:nvSpPr>
            <p:spPr bwMode="auto">
              <a:xfrm>
                <a:off x="2228" y="3514"/>
                <a:ext cx="248" cy="508"/>
              </a:xfrm>
              <a:custGeom>
                <a:avLst/>
                <a:gdLst>
                  <a:gd name="T0" fmla="*/ 36 w 248"/>
                  <a:gd name="T1" fmla="*/ 8 h 508"/>
                  <a:gd name="T2" fmla="*/ 36 w 248"/>
                  <a:gd name="T3" fmla="*/ 8 h 508"/>
                  <a:gd name="T4" fmla="*/ 42 w 248"/>
                  <a:gd name="T5" fmla="*/ 4 h 508"/>
                  <a:gd name="T6" fmla="*/ 48 w 248"/>
                  <a:gd name="T7" fmla="*/ 2 h 508"/>
                  <a:gd name="T8" fmla="*/ 56 w 248"/>
                  <a:gd name="T9" fmla="*/ 0 h 508"/>
                  <a:gd name="T10" fmla="*/ 66 w 248"/>
                  <a:gd name="T11" fmla="*/ 4 h 508"/>
                  <a:gd name="T12" fmla="*/ 74 w 248"/>
                  <a:gd name="T13" fmla="*/ 10 h 508"/>
                  <a:gd name="T14" fmla="*/ 84 w 248"/>
                  <a:gd name="T15" fmla="*/ 24 h 508"/>
                  <a:gd name="T16" fmla="*/ 92 w 248"/>
                  <a:gd name="T17" fmla="*/ 44 h 508"/>
                  <a:gd name="T18" fmla="*/ 92 w 248"/>
                  <a:gd name="T19" fmla="*/ 44 h 508"/>
                  <a:gd name="T20" fmla="*/ 102 w 248"/>
                  <a:gd name="T21" fmla="*/ 74 h 508"/>
                  <a:gd name="T22" fmla="*/ 118 w 248"/>
                  <a:gd name="T23" fmla="*/ 114 h 508"/>
                  <a:gd name="T24" fmla="*/ 162 w 248"/>
                  <a:gd name="T25" fmla="*/ 218 h 508"/>
                  <a:gd name="T26" fmla="*/ 208 w 248"/>
                  <a:gd name="T27" fmla="*/ 328 h 508"/>
                  <a:gd name="T28" fmla="*/ 230 w 248"/>
                  <a:gd name="T29" fmla="*/ 380 h 508"/>
                  <a:gd name="T30" fmla="*/ 248 w 248"/>
                  <a:gd name="T31" fmla="*/ 426 h 508"/>
                  <a:gd name="T32" fmla="*/ 248 w 248"/>
                  <a:gd name="T33" fmla="*/ 426 h 508"/>
                  <a:gd name="T34" fmla="*/ 244 w 248"/>
                  <a:gd name="T35" fmla="*/ 436 h 508"/>
                  <a:gd name="T36" fmla="*/ 230 w 248"/>
                  <a:gd name="T37" fmla="*/ 480 h 508"/>
                  <a:gd name="T38" fmla="*/ 230 w 248"/>
                  <a:gd name="T39" fmla="*/ 480 h 508"/>
                  <a:gd name="T40" fmla="*/ 226 w 248"/>
                  <a:gd name="T41" fmla="*/ 488 h 508"/>
                  <a:gd name="T42" fmla="*/ 220 w 248"/>
                  <a:gd name="T43" fmla="*/ 496 h 508"/>
                  <a:gd name="T44" fmla="*/ 214 w 248"/>
                  <a:gd name="T45" fmla="*/ 502 h 508"/>
                  <a:gd name="T46" fmla="*/ 206 w 248"/>
                  <a:gd name="T47" fmla="*/ 506 h 508"/>
                  <a:gd name="T48" fmla="*/ 196 w 248"/>
                  <a:gd name="T49" fmla="*/ 508 h 508"/>
                  <a:gd name="T50" fmla="*/ 184 w 248"/>
                  <a:gd name="T51" fmla="*/ 508 h 508"/>
                  <a:gd name="T52" fmla="*/ 172 w 248"/>
                  <a:gd name="T53" fmla="*/ 504 h 508"/>
                  <a:gd name="T54" fmla="*/ 158 w 248"/>
                  <a:gd name="T55" fmla="*/ 496 h 508"/>
                  <a:gd name="T56" fmla="*/ 142 w 248"/>
                  <a:gd name="T57" fmla="*/ 484 h 508"/>
                  <a:gd name="T58" fmla="*/ 126 w 248"/>
                  <a:gd name="T59" fmla="*/ 466 h 508"/>
                  <a:gd name="T60" fmla="*/ 108 w 248"/>
                  <a:gd name="T61" fmla="*/ 444 h 508"/>
                  <a:gd name="T62" fmla="*/ 88 w 248"/>
                  <a:gd name="T63" fmla="*/ 414 h 508"/>
                  <a:gd name="T64" fmla="*/ 68 w 248"/>
                  <a:gd name="T65" fmla="*/ 378 h 508"/>
                  <a:gd name="T66" fmla="*/ 46 w 248"/>
                  <a:gd name="T67" fmla="*/ 336 h 508"/>
                  <a:gd name="T68" fmla="*/ 24 w 248"/>
                  <a:gd name="T69" fmla="*/ 284 h 508"/>
                  <a:gd name="T70" fmla="*/ 0 w 248"/>
                  <a:gd name="T71" fmla="*/ 226 h 508"/>
                  <a:gd name="T72" fmla="*/ 36 w 248"/>
                  <a:gd name="T73" fmla="*/ 8 h 50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48"/>
                  <a:gd name="T112" fmla="*/ 0 h 508"/>
                  <a:gd name="T113" fmla="*/ 248 w 248"/>
                  <a:gd name="T114" fmla="*/ 508 h 50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48" h="508">
                    <a:moveTo>
                      <a:pt x="36" y="8"/>
                    </a:moveTo>
                    <a:lnTo>
                      <a:pt x="36" y="8"/>
                    </a:lnTo>
                    <a:lnTo>
                      <a:pt x="42" y="4"/>
                    </a:lnTo>
                    <a:lnTo>
                      <a:pt x="48" y="2"/>
                    </a:lnTo>
                    <a:lnTo>
                      <a:pt x="56" y="0"/>
                    </a:lnTo>
                    <a:lnTo>
                      <a:pt x="66" y="4"/>
                    </a:lnTo>
                    <a:lnTo>
                      <a:pt x="74" y="10"/>
                    </a:lnTo>
                    <a:lnTo>
                      <a:pt x="84" y="24"/>
                    </a:lnTo>
                    <a:lnTo>
                      <a:pt x="92" y="44"/>
                    </a:lnTo>
                    <a:lnTo>
                      <a:pt x="102" y="74"/>
                    </a:lnTo>
                    <a:lnTo>
                      <a:pt x="118" y="114"/>
                    </a:lnTo>
                    <a:lnTo>
                      <a:pt x="162" y="218"/>
                    </a:lnTo>
                    <a:lnTo>
                      <a:pt x="208" y="328"/>
                    </a:lnTo>
                    <a:lnTo>
                      <a:pt x="230" y="380"/>
                    </a:lnTo>
                    <a:lnTo>
                      <a:pt x="248" y="426"/>
                    </a:lnTo>
                    <a:lnTo>
                      <a:pt x="244" y="436"/>
                    </a:lnTo>
                    <a:lnTo>
                      <a:pt x="230" y="480"/>
                    </a:lnTo>
                    <a:lnTo>
                      <a:pt x="226" y="488"/>
                    </a:lnTo>
                    <a:lnTo>
                      <a:pt x="220" y="496"/>
                    </a:lnTo>
                    <a:lnTo>
                      <a:pt x="214" y="502"/>
                    </a:lnTo>
                    <a:lnTo>
                      <a:pt x="206" y="506"/>
                    </a:lnTo>
                    <a:lnTo>
                      <a:pt x="196" y="508"/>
                    </a:lnTo>
                    <a:lnTo>
                      <a:pt x="184" y="508"/>
                    </a:lnTo>
                    <a:lnTo>
                      <a:pt x="172" y="504"/>
                    </a:lnTo>
                    <a:lnTo>
                      <a:pt x="158" y="496"/>
                    </a:lnTo>
                    <a:lnTo>
                      <a:pt x="142" y="484"/>
                    </a:lnTo>
                    <a:lnTo>
                      <a:pt x="126" y="466"/>
                    </a:lnTo>
                    <a:lnTo>
                      <a:pt x="108" y="444"/>
                    </a:lnTo>
                    <a:lnTo>
                      <a:pt x="88" y="414"/>
                    </a:lnTo>
                    <a:lnTo>
                      <a:pt x="68" y="378"/>
                    </a:lnTo>
                    <a:lnTo>
                      <a:pt x="46" y="336"/>
                    </a:lnTo>
                    <a:lnTo>
                      <a:pt x="24" y="284"/>
                    </a:lnTo>
                    <a:lnTo>
                      <a:pt x="0" y="226"/>
                    </a:lnTo>
                    <a:lnTo>
                      <a:pt x="36" y="8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886" name="Freeform 464"/>
              <p:cNvSpPr>
                <a:spLocks/>
              </p:cNvSpPr>
              <p:nvPr/>
            </p:nvSpPr>
            <p:spPr bwMode="auto">
              <a:xfrm>
                <a:off x="2298" y="3788"/>
                <a:ext cx="202" cy="258"/>
              </a:xfrm>
              <a:custGeom>
                <a:avLst/>
                <a:gdLst>
                  <a:gd name="T0" fmla="*/ 72 w 202"/>
                  <a:gd name="T1" fmla="*/ 0 h 258"/>
                  <a:gd name="T2" fmla="*/ 72 w 202"/>
                  <a:gd name="T3" fmla="*/ 0 h 258"/>
                  <a:gd name="T4" fmla="*/ 86 w 202"/>
                  <a:gd name="T5" fmla="*/ 12 h 258"/>
                  <a:gd name="T6" fmla="*/ 122 w 202"/>
                  <a:gd name="T7" fmla="*/ 44 h 258"/>
                  <a:gd name="T8" fmla="*/ 140 w 202"/>
                  <a:gd name="T9" fmla="*/ 64 h 258"/>
                  <a:gd name="T10" fmla="*/ 160 w 202"/>
                  <a:gd name="T11" fmla="*/ 86 h 258"/>
                  <a:gd name="T12" fmla="*/ 174 w 202"/>
                  <a:gd name="T13" fmla="*/ 108 h 258"/>
                  <a:gd name="T14" fmla="*/ 180 w 202"/>
                  <a:gd name="T15" fmla="*/ 120 h 258"/>
                  <a:gd name="T16" fmla="*/ 184 w 202"/>
                  <a:gd name="T17" fmla="*/ 130 h 258"/>
                  <a:gd name="T18" fmla="*/ 184 w 202"/>
                  <a:gd name="T19" fmla="*/ 130 h 258"/>
                  <a:gd name="T20" fmla="*/ 196 w 202"/>
                  <a:gd name="T21" fmla="*/ 168 h 258"/>
                  <a:gd name="T22" fmla="*/ 200 w 202"/>
                  <a:gd name="T23" fmla="*/ 184 h 258"/>
                  <a:gd name="T24" fmla="*/ 202 w 202"/>
                  <a:gd name="T25" fmla="*/ 200 h 258"/>
                  <a:gd name="T26" fmla="*/ 202 w 202"/>
                  <a:gd name="T27" fmla="*/ 214 h 258"/>
                  <a:gd name="T28" fmla="*/ 198 w 202"/>
                  <a:gd name="T29" fmla="*/ 226 h 258"/>
                  <a:gd name="T30" fmla="*/ 190 w 202"/>
                  <a:gd name="T31" fmla="*/ 236 h 258"/>
                  <a:gd name="T32" fmla="*/ 178 w 202"/>
                  <a:gd name="T33" fmla="*/ 246 h 258"/>
                  <a:gd name="T34" fmla="*/ 178 w 202"/>
                  <a:gd name="T35" fmla="*/ 246 h 258"/>
                  <a:gd name="T36" fmla="*/ 168 w 202"/>
                  <a:gd name="T37" fmla="*/ 252 h 258"/>
                  <a:gd name="T38" fmla="*/ 156 w 202"/>
                  <a:gd name="T39" fmla="*/ 256 h 258"/>
                  <a:gd name="T40" fmla="*/ 144 w 202"/>
                  <a:gd name="T41" fmla="*/ 258 h 258"/>
                  <a:gd name="T42" fmla="*/ 130 w 202"/>
                  <a:gd name="T43" fmla="*/ 258 h 258"/>
                  <a:gd name="T44" fmla="*/ 118 w 202"/>
                  <a:gd name="T45" fmla="*/ 258 h 258"/>
                  <a:gd name="T46" fmla="*/ 104 w 202"/>
                  <a:gd name="T47" fmla="*/ 254 h 258"/>
                  <a:gd name="T48" fmla="*/ 76 w 202"/>
                  <a:gd name="T49" fmla="*/ 246 h 258"/>
                  <a:gd name="T50" fmla="*/ 52 w 202"/>
                  <a:gd name="T51" fmla="*/ 234 h 258"/>
                  <a:gd name="T52" fmla="*/ 30 w 202"/>
                  <a:gd name="T53" fmla="*/ 218 h 258"/>
                  <a:gd name="T54" fmla="*/ 20 w 202"/>
                  <a:gd name="T55" fmla="*/ 210 h 258"/>
                  <a:gd name="T56" fmla="*/ 12 w 202"/>
                  <a:gd name="T57" fmla="*/ 202 h 258"/>
                  <a:gd name="T58" fmla="*/ 6 w 202"/>
                  <a:gd name="T59" fmla="*/ 192 h 258"/>
                  <a:gd name="T60" fmla="*/ 2 w 202"/>
                  <a:gd name="T61" fmla="*/ 184 h 258"/>
                  <a:gd name="T62" fmla="*/ 2 w 202"/>
                  <a:gd name="T63" fmla="*/ 184 h 258"/>
                  <a:gd name="T64" fmla="*/ 0 w 202"/>
                  <a:gd name="T65" fmla="*/ 174 h 258"/>
                  <a:gd name="T66" fmla="*/ 0 w 202"/>
                  <a:gd name="T67" fmla="*/ 162 h 258"/>
                  <a:gd name="T68" fmla="*/ 2 w 202"/>
                  <a:gd name="T69" fmla="*/ 148 h 258"/>
                  <a:gd name="T70" fmla="*/ 6 w 202"/>
                  <a:gd name="T71" fmla="*/ 134 h 258"/>
                  <a:gd name="T72" fmla="*/ 16 w 202"/>
                  <a:gd name="T73" fmla="*/ 104 h 258"/>
                  <a:gd name="T74" fmla="*/ 30 w 202"/>
                  <a:gd name="T75" fmla="*/ 72 h 258"/>
                  <a:gd name="T76" fmla="*/ 44 w 202"/>
                  <a:gd name="T77" fmla="*/ 44 h 258"/>
                  <a:gd name="T78" fmla="*/ 58 w 202"/>
                  <a:gd name="T79" fmla="*/ 22 h 258"/>
                  <a:gd name="T80" fmla="*/ 72 w 202"/>
                  <a:gd name="T81" fmla="*/ 0 h 2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2"/>
                  <a:gd name="T124" fmla="*/ 0 h 258"/>
                  <a:gd name="T125" fmla="*/ 202 w 202"/>
                  <a:gd name="T126" fmla="*/ 258 h 2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2" h="258">
                    <a:moveTo>
                      <a:pt x="72" y="0"/>
                    </a:moveTo>
                    <a:lnTo>
                      <a:pt x="72" y="0"/>
                    </a:lnTo>
                    <a:lnTo>
                      <a:pt x="86" y="12"/>
                    </a:lnTo>
                    <a:lnTo>
                      <a:pt x="122" y="44"/>
                    </a:lnTo>
                    <a:lnTo>
                      <a:pt x="140" y="64"/>
                    </a:lnTo>
                    <a:lnTo>
                      <a:pt x="160" y="86"/>
                    </a:lnTo>
                    <a:lnTo>
                      <a:pt x="174" y="108"/>
                    </a:lnTo>
                    <a:lnTo>
                      <a:pt x="180" y="120"/>
                    </a:lnTo>
                    <a:lnTo>
                      <a:pt x="184" y="130"/>
                    </a:lnTo>
                    <a:lnTo>
                      <a:pt x="196" y="168"/>
                    </a:lnTo>
                    <a:lnTo>
                      <a:pt x="200" y="184"/>
                    </a:lnTo>
                    <a:lnTo>
                      <a:pt x="202" y="200"/>
                    </a:lnTo>
                    <a:lnTo>
                      <a:pt x="202" y="214"/>
                    </a:lnTo>
                    <a:lnTo>
                      <a:pt x="198" y="226"/>
                    </a:lnTo>
                    <a:lnTo>
                      <a:pt x="190" y="236"/>
                    </a:lnTo>
                    <a:lnTo>
                      <a:pt x="178" y="246"/>
                    </a:lnTo>
                    <a:lnTo>
                      <a:pt x="168" y="252"/>
                    </a:lnTo>
                    <a:lnTo>
                      <a:pt x="156" y="256"/>
                    </a:lnTo>
                    <a:lnTo>
                      <a:pt x="144" y="258"/>
                    </a:lnTo>
                    <a:lnTo>
                      <a:pt x="130" y="258"/>
                    </a:lnTo>
                    <a:lnTo>
                      <a:pt x="118" y="258"/>
                    </a:lnTo>
                    <a:lnTo>
                      <a:pt x="104" y="254"/>
                    </a:lnTo>
                    <a:lnTo>
                      <a:pt x="76" y="246"/>
                    </a:lnTo>
                    <a:lnTo>
                      <a:pt x="52" y="234"/>
                    </a:lnTo>
                    <a:lnTo>
                      <a:pt x="30" y="218"/>
                    </a:lnTo>
                    <a:lnTo>
                      <a:pt x="20" y="210"/>
                    </a:lnTo>
                    <a:lnTo>
                      <a:pt x="12" y="202"/>
                    </a:lnTo>
                    <a:lnTo>
                      <a:pt x="6" y="192"/>
                    </a:lnTo>
                    <a:lnTo>
                      <a:pt x="2" y="184"/>
                    </a:lnTo>
                    <a:lnTo>
                      <a:pt x="0" y="174"/>
                    </a:lnTo>
                    <a:lnTo>
                      <a:pt x="0" y="162"/>
                    </a:lnTo>
                    <a:lnTo>
                      <a:pt x="2" y="148"/>
                    </a:lnTo>
                    <a:lnTo>
                      <a:pt x="6" y="134"/>
                    </a:lnTo>
                    <a:lnTo>
                      <a:pt x="16" y="104"/>
                    </a:lnTo>
                    <a:lnTo>
                      <a:pt x="30" y="72"/>
                    </a:lnTo>
                    <a:lnTo>
                      <a:pt x="44" y="44"/>
                    </a:lnTo>
                    <a:lnTo>
                      <a:pt x="58" y="22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887" name="Freeform 465"/>
              <p:cNvSpPr>
                <a:spLocks/>
              </p:cNvSpPr>
              <p:nvPr/>
            </p:nvSpPr>
            <p:spPr bwMode="auto">
              <a:xfrm>
                <a:off x="2298" y="3788"/>
                <a:ext cx="202" cy="258"/>
              </a:xfrm>
              <a:custGeom>
                <a:avLst/>
                <a:gdLst>
                  <a:gd name="T0" fmla="*/ 72 w 202"/>
                  <a:gd name="T1" fmla="*/ 0 h 258"/>
                  <a:gd name="T2" fmla="*/ 72 w 202"/>
                  <a:gd name="T3" fmla="*/ 0 h 258"/>
                  <a:gd name="T4" fmla="*/ 86 w 202"/>
                  <a:gd name="T5" fmla="*/ 12 h 258"/>
                  <a:gd name="T6" fmla="*/ 122 w 202"/>
                  <a:gd name="T7" fmla="*/ 44 h 258"/>
                  <a:gd name="T8" fmla="*/ 140 w 202"/>
                  <a:gd name="T9" fmla="*/ 64 h 258"/>
                  <a:gd name="T10" fmla="*/ 160 w 202"/>
                  <a:gd name="T11" fmla="*/ 86 h 258"/>
                  <a:gd name="T12" fmla="*/ 174 w 202"/>
                  <a:gd name="T13" fmla="*/ 108 h 258"/>
                  <a:gd name="T14" fmla="*/ 180 w 202"/>
                  <a:gd name="T15" fmla="*/ 120 h 258"/>
                  <a:gd name="T16" fmla="*/ 184 w 202"/>
                  <a:gd name="T17" fmla="*/ 130 h 258"/>
                  <a:gd name="T18" fmla="*/ 184 w 202"/>
                  <a:gd name="T19" fmla="*/ 130 h 258"/>
                  <a:gd name="T20" fmla="*/ 196 w 202"/>
                  <a:gd name="T21" fmla="*/ 168 h 258"/>
                  <a:gd name="T22" fmla="*/ 200 w 202"/>
                  <a:gd name="T23" fmla="*/ 184 h 258"/>
                  <a:gd name="T24" fmla="*/ 202 w 202"/>
                  <a:gd name="T25" fmla="*/ 200 h 258"/>
                  <a:gd name="T26" fmla="*/ 202 w 202"/>
                  <a:gd name="T27" fmla="*/ 214 h 258"/>
                  <a:gd name="T28" fmla="*/ 198 w 202"/>
                  <a:gd name="T29" fmla="*/ 226 h 258"/>
                  <a:gd name="T30" fmla="*/ 190 w 202"/>
                  <a:gd name="T31" fmla="*/ 236 h 258"/>
                  <a:gd name="T32" fmla="*/ 178 w 202"/>
                  <a:gd name="T33" fmla="*/ 246 h 258"/>
                  <a:gd name="T34" fmla="*/ 178 w 202"/>
                  <a:gd name="T35" fmla="*/ 246 h 258"/>
                  <a:gd name="T36" fmla="*/ 168 w 202"/>
                  <a:gd name="T37" fmla="*/ 252 h 258"/>
                  <a:gd name="T38" fmla="*/ 156 w 202"/>
                  <a:gd name="T39" fmla="*/ 256 h 258"/>
                  <a:gd name="T40" fmla="*/ 144 w 202"/>
                  <a:gd name="T41" fmla="*/ 258 h 258"/>
                  <a:gd name="T42" fmla="*/ 130 w 202"/>
                  <a:gd name="T43" fmla="*/ 258 h 258"/>
                  <a:gd name="T44" fmla="*/ 118 w 202"/>
                  <a:gd name="T45" fmla="*/ 258 h 258"/>
                  <a:gd name="T46" fmla="*/ 104 w 202"/>
                  <a:gd name="T47" fmla="*/ 254 h 258"/>
                  <a:gd name="T48" fmla="*/ 76 w 202"/>
                  <a:gd name="T49" fmla="*/ 246 h 258"/>
                  <a:gd name="T50" fmla="*/ 52 w 202"/>
                  <a:gd name="T51" fmla="*/ 234 h 258"/>
                  <a:gd name="T52" fmla="*/ 30 w 202"/>
                  <a:gd name="T53" fmla="*/ 218 h 258"/>
                  <a:gd name="T54" fmla="*/ 20 w 202"/>
                  <a:gd name="T55" fmla="*/ 210 h 258"/>
                  <a:gd name="T56" fmla="*/ 12 w 202"/>
                  <a:gd name="T57" fmla="*/ 202 h 258"/>
                  <a:gd name="T58" fmla="*/ 6 w 202"/>
                  <a:gd name="T59" fmla="*/ 192 h 258"/>
                  <a:gd name="T60" fmla="*/ 2 w 202"/>
                  <a:gd name="T61" fmla="*/ 184 h 258"/>
                  <a:gd name="T62" fmla="*/ 2 w 202"/>
                  <a:gd name="T63" fmla="*/ 184 h 258"/>
                  <a:gd name="T64" fmla="*/ 0 w 202"/>
                  <a:gd name="T65" fmla="*/ 174 h 258"/>
                  <a:gd name="T66" fmla="*/ 0 w 202"/>
                  <a:gd name="T67" fmla="*/ 162 h 258"/>
                  <a:gd name="T68" fmla="*/ 2 w 202"/>
                  <a:gd name="T69" fmla="*/ 148 h 258"/>
                  <a:gd name="T70" fmla="*/ 6 w 202"/>
                  <a:gd name="T71" fmla="*/ 134 h 258"/>
                  <a:gd name="T72" fmla="*/ 16 w 202"/>
                  <a:gd name="T73" fmla="*/ 104 h 258"/>
                  <a:gd name="T74" fmla="*/ 30 w 202"/>
                  <a:gd name="T75" fmla="*/ 72 h 258"/>
                  <a:gd name="T76" fmla="*/ 44 w 202"/>
                  <a:gd name="T77" fmla="*/ 44 h 258"/>
                  <a:gd name="T78" fmla="*/ 58 w 202"/>
                  <a:gd name="T79" fmla="*/ 22 h 258"/>
                  <a:gd name="T80" fmla="*/ 72 w 202"/>
                  <a:gd name="T81" fmla="*/ 0 h 2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2"/>
                  <a:gd name="T124" fmla="*/ 0 h 258"/>
                  <a:gd name="T125" fmla="*/ 202 w 202"/>
                  <a:gd name="T126" fmla="*/ 258 h 2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2" h="258">
                    <a:moveTo>
                      <a:pt x="72" y="0"/>
                    </a:moveTo>
                    <a:lnTo>
                      <a:pt x="72" y="0"/>
                    </a:lnTo>
                    <a:lnTo>
                      <a:pt x="86" y="12"/>
                    </a:lnTo>
                    <a:lnTo>
                      <a:pt x="122" y="44"/>
                    </a:lnTo>
                    <a:lnTo>
                      <a:pt x="140" y="64"/>
                    </a:lnTo>
                    <a:lnTo>
                      <a:pt x="160" y="86"/>
                    </a:lnTo>
                    <a:lnTo>
                      <a:pt x="174" y="108"/>
                    </a:lnTo>
                    <a:lnTo>
                      <a:pt x="180" y="120"/>
                    </a:lnTo>
                    <a:lnTo>
                      <a:pt x="184" y="130"/>
                    </a:lnTo>
                    <a:lnTo>
                      <a:pt x="196" y="168"/>
                    </a:lnTo>
                    <a:lnTo>
                      <a:pt x="200" y="184"/>
                    </a:lnTo>
                    <a:lnTo>
                      <a:pt x="202" y="200"/>
                    </a:lnTo>
                    <a:lnTo>
                      <a:pt x="202" y="214"/>
                    </a:lnTo>
                    <a:lnTo>
                      <a:pt x="198" y="226"/>
                    </a:lnTo>
                    <a:lnTo>
                      <a:pt x="190" y="236"/>
                    </a:lnTo>
                    <a:lnTo>
                      <a:pt x="178" y="246"/>
                    </a:lnTo>
                    <a:lnTo>
                      <a:pt x="168" y="252"/>
                    </a:lnTo>
                    <a:lnTo>
                      <a:pt x="156" y="256"/>
                    </a:lnTo>
                    <a:lnTo>
                      <a:pt x="144" y="258"/>
                    </a:lnTo>
                    <a:lnTo>
                      <a:pt x="130" y="258"/>
                    </a:lnTo>
                    <a:lnTo>
                      <a:pt x="118" y="258"/>
                    </a:lnTo>
                    <a:lnTo>
                      <a:pt x="104" y="254"/>
                    </a:lnTo>
                    <a:lnTo>
                      <a:pt x="76" y="246"/>
                    </a:lnTo>
                    <a:lnTo>
                      <a:pt x="52" y="234"/>
                    </a:lnTo>
                    <a:lnTo>
                      <a:pt x="30" y="218"/>
                    </a:lnTo>
                    <a:lnTo>
                      <a:pt x="20" y="210"/>
                    </a:lnTo>
                    <a:lnTo>
                      <a:pt x="12" y="202"/>
                    </a:lnTo>
                    <a:lnTo>
                      <a:pt x="6" y="192"/>
                    </a:lnTo>
                    <a:lnTo>
                      <a:pt x="2" y="184"/>
                    </a:lnTo>
                    <a:lnTo>
                      <a:pt x="0" y="174"/>
                    </a:lnTo>
                    <a:lnTo>
                      <a:pt x="0" y="162"/>
                    </a:lnTo>
                    <a:lnTo>
                      <a:pt x="2" y="148"/>
                    </a:lnTo>
                    <a:lnTo>
                      <a:pt x="6" y="134"/>
                    </a:lnTo>
                    <a:lnTo>
                      <a:pt x="16" y="104"/>
                    </a:lnTo>
                    <a:lnTo>
                      <a:pt x="30" y="72"/>
                    </a:lnTo>
                    <a:lnTo>
                      <a:pt x="44" y="44"/>
                    </a:lnTo>
                    <a:lnTo>
                      <a:pt x="58" y="22"/>
                    </a:lnTo>
                    <a:lnTo>
                      <a:pt x="7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888" name="Freeform 466"/>
              <p:cNvSpPr>
                <a:spLocks/>
              </p:cNvSpPr>
              <p:nvPr/>
            </p:nvSpPr>
            <p:spPr bwMode="auto">
              <a:xfrm>
                <a:off x="1942" y="3024"/>
                <a:ext cx="284" cy="380"/>
              </a:xfrm>
              <a:custGeom>
                <a:avLst/>
                <a:gdLst>
                  <a:gd name="T0" fmla="*/ 10 w 284"/>
                  <a:gd name="T1" fmla="*/ 66 h 380"/>
                  <a:gd name="T2" fmla="*/ 20 w 284"/>
                  <a:gd name="T3" fmla="*/ 48 h 380"/>
                  <a:gd name="T4" fmla="*/ 42 w 284"/>
                  <a:gd name="T5" fmla="*/ 26 h 380"/>
                  <a:gd name="T6" fmla="*/ 82 w 284"/>
                  <a:gd name="T7" fmla="*/ 8 h 380"/>
                  <a:gd name="T8" fmla="*/ 110 w 284"/>
                  <a:gd name="T9" fmla="*/ 2 h 380"/>
                  <a:gd name="T10" fmla="*/ 130 w 284"/>
                  <a:gd name="T11" fmla="*/ 0 h 380"/>
                  <a:gd name="T12" fmla="*/ 174 w 284"/>
                  <a:gd name="T13" fmla="*/ 2 h 380"/>
                  <a:gd name="T14" fmla="*/ 214 w 284"/>
                  <a:gd name="T15" fmla="*/ 12 h 380"/>
                  <a:gd name="T16" fmla="*/ 248 w 284"/>
                  <a:gd name="T17" fmla="*/ 36 h 380"/>
                  <a:gd name="T18" fmla="*/ 262 w 284"/>
                  <a:gd name="T19" fmla="*/ 54 h 380"/>
                  <a:gd name="T20" fmla="*/ 272 w 284"/>
                  <a:gd name="T21" fmla="*/ 76 h 380"/>
                  <a:gd name="T22" fmla="*/ 282 w 284"/>
                  <a:gd name="T23" fmla="*/ 104 h 380"/>
                  <a:gd name="T24" fmla="*/ 284 w 284"/>
                  <a:gd name="T25" fmla="*/ 134 h 380"/>
                  <a:gd name="T26" fmla="*/ 282 w 284"/>
                  <a:gd name="T27" fmla="*/ 164 h 380"/>
                  <a:gd name="T28" fmla="*/ 276 w 284"/>
                  <a:gd name="T29" fmla="*/ 174 h 380"/>
                  <a:gd name="T30" fmla="*/ 268 w 284"/>
                  <a:gd name="T31" fmla="*/ 194 h 380"/>
                  <a:gd name="T32" fmla="*/ 272 w 284"/>
                  <a:gd name="T33" fmla="*/ 208 h 380"/>
                  <a:gd name="T34" fmla="*/ 276 w 284"/>
                  <a:gd name="T35" fmla="*/ 230 h 380"/>
                  <a:gd name="T36" fmla="*/ 272 w 284"/>
                  <a:gd name="T37" fmla="*/ 256 h 380"/>
                  <a:gd name="T38" fmla="*/ 264 w 284"/>
                  <a:gd name="T39" fmla="*/ 272 h 380"/>
                  <a:gd name="T40" fmla="*/ 246 w 284"/>
                  <a:gd name="T41" fmla="*/ 332 h 380"/>
                  <a:gd name="T42" fmla="*/ 238 w 284"/>
                  <a:gd name="T43" fmla="*/ 362 h 380"/>
                  <a:gd name="T44" fmla="*/ 234 w 284"/>
                  <a:gd name="T45" fmla="*/ 370 h 380"/>
                  <a:gd name="T46" fmla="*/ 220 w 284"/>
                  <a:gd name="T47" fmla="*/ 378 h 380"/>
                  <a:gd name="T48" fmla="*/ 192 w 284"/>
                  <a:gd name="T49" fmla="*/ 380 h 380"/>
                  <a:gd name="T50" fmla="*/ 172 w 284"/>
                  <a:gd name="T51" fmla="*/ 378 h 380"/>
                  <a:gd name="T52" fmla="*/ 144 w 284"/>
                  <a:gd name="T53" fmla="*/ 370 h 380"/>
                  <a:gd name="T54" fmla="*/ 114 w 284"/>
                  <a:gd name="T55" fmla="*/ 354 h 380"/>
                  <a:gd name="T56" fmla="*/ 84 w 284"/>
                  <a:gd name="T57" fmla="*/ 332 h 380"/>
                  <a:gd name="T58" fmla="*/ 56 w 284"/>
                  <a:gd name="T59" fmla="*/ 302 h 380"/>
                  <a:gd name="T60" fmla="*/ 46 w 284"/>
                  <a:gd name="T61" fmla="*/ 282 h 380"/>
                  <a:gd name="T62" fmla="*/ 30 w 284"/>
                  <a:gd name="T63" fmla="*/ 238 h 380"/>
                  <a:gd name="T64" fmla="*/ 20 w 284"/>
                  <a:gd name="T65" fmla="*/ 180 h 380"/>
                  <a:gd name="T66" fmla="*/ 20 w 284"/>
                  <a:gd name="T67" fmla="*/ 164 h 380"/>
                  <a:gd name="T68" fmla="*/ 10 w 284"/>
                  <a:gd name="T69" fmla="*/ 152 h 380"/>
                  <a:gd name="T70" fmla="*/ 2 w 284"/>
                  <a:gd name="T71" fmla="*/ 128 h 380"/>
                  <a:gd name="T72" fmla="*/ 2 w 284"/>
                  <a:gd name="T73" fmla="*/ 90 h 3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4"/>
                  <a:gd name="T112" fmla="*/ 0 h 380"/>
                  <a:gd name="T113" fmla="*/ 284 w 284"/>
                  <a:gd name="T114" fmla="*/ 380 h 3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4" h="380">
                    <a:moveTo>
                      <a:pt x="10" y="66"/>
                    </a:moveTo>
                    <a:lnTo>
                      <a:pt x="10" y="66"/>
                    </a:lnTo>
                    <a:lnTo>
                      <a:pt x="14" y="58"/>
                    </a:lnTo>
                    <a:lnTo>
                      <a:pt x="20" y="48"/>
                    </a:lnTo>
                    <a:lnTo>
                      <a:pt x="30" y="38"/>
                    </a:lnTo>
                    <a:lnTo>
                      <a:pt x="42" y="26"/>
                    </a:lnTo>
                    <a:lnTo>
                      <a:pt x="60" y="16"/>
                    </a:lnTo>
                    <a:lnTo>
                      <a:pt x="82" y="8"/>
                    </a:lnTo>
                    <a:lnTo>
                      <a:pt x="96" y="4"/>
                    </a:lnTo>
                    <a:lnTo>
                      <a:pt x="110" y="2"/>
                    </a:lnTo>
                    <a:lnTo>
                      <a:pt x="130" y="0"/>
                    </a:lnTo>
                    <a:lnTo>
                      <a:pt x="152" y="0"/>
                    </a:lnTo>
                    <a:lnTo>
                      <a:pt x="174" y="2"/>
                    </a:lnTo>
                    <a:lnTo>
                      <a:pt x="194" y="6"/>
                    </a:lnTo>
                    <a:lnTo>
                      <a:pt x="214" y="12"/>
                    </a:lnTo>
                    <a:lnTo>
                      <a:pt x="232" y="22"/>
                    </a:lnTo>
                    <a:lnTo>
                      <a:pt x="248" y="36"/>
                    </a:lnTo>
                    <a:lnTo>
                      <a:pt x="256" y="44"/>
                    </a:lnTo>
                    <a:lnTo>
                      <a:pt x="262" y="54"/>
                    </a:lnTo>
                    <a:lnTo>
                      <a:pt x="272" y="76"/>
                    </a:lnTo>
                    <a:lnTo>
                      <a:pt x="278" y="90"/>
                    </a:lnTo>
                    <a:lnTo>
                      <a:pt x="282" y="104"/>
                    </a:lnTo>
                    <a:lnTo>
                      <a:pt x="284" y="118"/>
                    </a:lnTo>
                    <a:lnTo>
                      <a:pt x="284" y="134"/>
                    </a:lnTo>
                    <a:lnTo>
                      <a:pt x="284" y="148"/>
                    </a:lnTo>
                    <a:lnTo>
                      <a:pt x="282" y="164"/>
                    </a:lnTo>
                    <a:lnTo>
                      <a:pt x="276" y="174"/>
                    </a:lnTo>
                    <a:lnTo>
                      <a:pt x="268" y="194"/>
                    </a:lnTo>
                    <a:lnTo>
                      <a:pt x="270" y="200"/>
                    </a:lnTo>
                    <a:lnTo>
                      <a:pt x="272" y="208"/>
                    </a:lnTo>
                    <a:lnTo>
                      <a:pt x="276" y="218"/>
                    </a:lnTo>
                    <a:lnTo>
                      <a:pt x="276" y="230"/>
                    </a:lnTo>
                    <a:lnTo>
                      <a:pt x="276" y="242"/>
                    </a:lnTo>
                    <a:lnTo>
                      <a:pt x="272" y="256"/>
                    </a:lnTo>
                    <a:lnTo>
                      <a:pt x="264" y="272"/>
                    </a:lnTo>
                    <a:lnTo>
                      <a:pt x="254" y="302"/>
                    </a:lnTo>
                    <a:lnTo>
                      <a:pt x="246" y="332"/>
                    </a:lnTo>
                    <a:lnTo>
                      <a:pt x="238" y="362"/>
                    </a:lnTo>
                    <a:lnTo>
                      <a:pt x="236" y="366"/>
                    </a:lnTo>
                    <a:lnTo>
                      <a:pt x="234" y="370"/>
                    </a:lnTo>
                    <a:lnTo>
                      <a:pt x="228" y="374"/>
                    </a:lnTo>
                    <a:lnTo>
                      <a:pt x="220" y="378"/>
                    </a:lnTo>
                    <a:lnTo>
                      <a:pt x="208" y="380"/>
                    </a:lnTo>
                    <a:lnTo>
                      <a:pt x="192" y="380"/>
                    </a:lnTo>
                    <a:lnTo>
                      <a:pt x="172" y="378"/>
                    </a:lnTo>
                    <a:lnTo>
                      <a:pt x="160" y="376"/>
                    </a:lnTo>
                    <a:lnTo>
                      <a:pt x="144" y="370"/>
                    </a:lnTo>
                    <a:lnTo>
                      <a:pt x="130" y="364"/>
                    </a:lnTo>
                    <a:lnTo>
                      <a:pt x="114" y="354"/>
                    </a:lnTo>
                    <a:lnTo>
                      <a:pt x="100" y="344"/>
                    </a:lnTo>
                    <a:lnTo>
                      <a:pt x="84" y="332"/>
                    </a:lnTo>
                    <a:lnTo>
                      <a:pt x="70" y="318"/>
                    </a:lnTo>
                    <a:lnTo>
                      <a:pt x="56" y="302"/>
                    </a:lnTo>
                    <a:lnTo>
                      <a:pt x="46" y="282"/>
                    </a:lnTo>
                    <a:lnTo>
                      <a:pt x="36" y="260"/>
                    </a:lnTo>
                    <a:lnTo>
                      <a:pt x="30" y="238"/>
                    </a:lnTo>
                    <a:lnTo>
                      <a:pt x="26" y="216"/>
                    </a:lnTo>
                    <a:lnTo>
                      <a:pt x="20" y="180"/>
                    </a:lnTo>
                    <a:lnTo>
                      <a:pt x="20" y="164"/>
                    </a:lnTo>
                    <a:lnTo>
                      <a:pt x="14" y="160"/>
                    </a:lnTo>
                    <a:lnTo>
                      <a:pt x="10" y="152"/>
                    </a:lnTo>
                    <a:lnTo>
                      <a:pt x="4" y="142"/>
                    </a:lnTo>
                    <a:lnTo>
                      <a:pt x="2" y="128"/>
                    </a:lnTo>
                    <a:lnTo>
                      <a:pt x="0" y="110"/>
                    </a:lnTo>
                    <a:lnTo>
                      <a:pt x="2" y="90"/>
                    </a:lnTo>
                    <a:lnTo>
                      <a:pt x="10" y="66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889" name="Freeform 467"/>
              <p:cNvSpPr>
                <a:spLocks/>
              </p:cNvSpPr>
              <p:nvPr/>
            </p:nvSpPr>
            <p:spPr bwMode="auto">
              <a:xfrm>
                <a:off x="1942" y="3024"/>
                <a:ext cx="284" cy="380"/>
              </a:xfrm>
              <a:custGeom>
                <a:avLst/>
                <a:gdLst>
                  <a:gd name="T0" fmla="*/ 10 w 284"/>
                  <a:gd name="T1" fmla="*/ 66 h 380"/>
                  <a:gd name="T2" fmla="*/ 20 w 284"/>
                  <a:gd name="T3" fmla="*/ 48 h 380"/>
                  <a:gd name="T4" fmla="*/ 42 w 284"/>
                  <a:gd name="T5" fmla="*/ 26 h 380"/>
                  <a:gd name="T6" fmla="*/ 82 w 284"/>
                  <a:gd name="T7" fmla="*/ 8 h 380"/>
                  <a:gd name="T8" fmla="*/ 110 w 284"/>
                  <a:gd name="T9" fmla="*/ 2 h 380"/>
                  <a:gd name="T10" fmla="*/ 130 w 284"/>
                  <a:gd name="T11" fmla="*/ 0 h 380"/>
                  <a:gd name="T12" fmla="*/ 174 w 284"/>
                  <a:gd name="T13" fmla="*/ 2 h 380"/>
                  <a:gd name="T14" fmla="*/ 214 w 284"/>
                  <a:gd name="T15" fmla="*/ 12 h 380"/>
                  <a:gd name="T16" fmla="*/ 248 w 284"/>
                  <a:gd name="T17" fmla="*/ 36 h 380"/>
                  <a:gd name="T18" fmla="*/ 262 w 284"/>
                  <a:gd name="T19" fmla="*/ 54 h 380"/>
                  <a:gd name="T20" fmla="*/ 272 w 284"/>
                  <a:gd name="T21" fmla="*/ 76 h 380"/>
                  <a:gd name="T22" fmla="*/ 282 w 284"/>
                  <a:gd name="T23" fmla="*/ 104 h 380"/>
                  <a:gd name="T24" fmla="*/ 284 w 284"/>
                  <a:gd name="T25" fmla="*/ 134 h 380"/>
                  <a:gd name="T26" fmla="*/ 282 w 284"/>
                  <a:gd name="T27" fmla="*/ 164 h 380"/>
                  <a:gd name="T28" fmla="*/ 276 w 284"/>
                  <a:gd name="T29" fmla="*/ 174 h 380"/>
                  <a:gd name="T30" fmla="*/ 268 w 284"/>
                  <a:gd name="T31" fmla="*/ 194 h 380"/>
                  <a:gd name="T32" fmla="*/ 272 w 284"/>
                  <a:gd name="T33" fmla="*/ 208 h 380"/>
                  <a:gd name="T34" fmla="*/ 276 w 284"/>
                  <a:gd name="T35" fmla="*/ 230 h 380"/>
                  <a:gd name="T36" fmla="*/ 272 w 284"/>
                  <a:gd name="T37" fmla="*/ 256 h 380"/>
                  <a:gd name="T38" fmla="*/ 264 w 284"/>
                  <a:gd name="T39" fmla="*/ 272 h 380"/>
                  <a:gd name="T40" fmla="*/ 246 w 284"/>
                  <a:gd name="T41" fmla="*/ 332 h 380"/>
                  <a:gd name="T42" fmla="*/ 238 w 284"/>
                  <a:gd name="T43" fmla="*/ 362 h 380"/>
                  <a:gd name="T44" fmla="*/ 234 w 284"/>
                  <a:gd name="T45" fmla="*/ 370 h 380"/>
                  <a:gd name="T46" fmla="*/ 220 w 284"/>
                  <a:gd name="T47" fmla="*/ 378 h 380"/>
                  <a:gd name="T48" fmla="*/ 192 w 284"/>
                  <a:gd name="T49" fmla="*/ 380 h 380"/>
                  <a:gd name="T50" fmla="*/ 172 w 284"/>
                  <a:gd name="T51" fmla="*/ 378 h 380"/>
                  <a:gd name="T52" fmla="*/ 144 w 284"/>
                  <a:gd name="T53" fmla="*/ 370 h 380"/>
                  <a:gd name="T54" fmla="*/ 114 w 284"/>
                  <a:gd name="T55" fmla="*/ 354 h 380"/>
                  <a:gd name="T56" fmla="*/ 84 w 284"/>
                  <a:gd name="T57" fmla="*/ 332 h 380"/>
                  <a:gd name="T58" fmla="*/ 56 w 284"/>
                  <a:gd name="T59" fmla="*/ 302 h 380"/>
                  <a:gd name="T60" fmla="*/ 46 w 284"/>
                  <a:gd name="T61" fmla="*/ 282 h 380"/>
                  <a:gd name="T62" fmla="*/ 30 w 284"/>
                  <a:gd name="T63" fmla="*/ 238 h 380"/>
                  <a:gd name="T64" fmla="*/ 20 w 284"/>
                  <a:gd name="T65" fmla="*/ 180 h 380"/>
                  <a:gd name="T66" fmla="*/ 20 w 284"/>
                  <a:gd name="T67" fmla="*/ 164 h 380"/>
                  <a:gd name="T68" fmla="*/ 10 w 284"/>
                  <a:gd name="T69" fmla="*/ 152 h 380"/>
                  <a:gd name="T70" fmla="*/ 2 w 284"/>
                  <a:gd name="T71" fmla="*/ 128 h 380"/>
                  <a:gd name="T72" fmla="*/ 2 w 284"/>
                  <a:gd name="T73" fmla="*/ 90 h 3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4"/>
                  <a:gd name="T112" fmla="*/ 0 h 380"/>
                  <a:gd name="T113" fmla="*/ 284 w 284"/>
                  <a:gd name="T114" fmla="*/ 380 h 3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4" h="380">
                    <a:moveTo>
                      <a:pt x="10" y="66"/>
                    </a:moveTo>
                    <a:lnTo>
                      <a:pt x="10" y="66"/>
                    </a:lnTo>
                    <a:lnTo>
                      <a:pt x="14" y="58"/>
                    </a:lnTo>
                    <a:lnTo>
                      <a:pt x="20" y="48"/>
                    </a:lnTo>
                    <a:lnTo>
                      <a:pt x="30" y="38"/>
                    </a:lnTo>
                    <a:lnTo>
                      <a:pt x="42" y="26"/>
                    </a:lnTo>
                    <a:lnTo>
                      <a:pt x="60" y="16"/>
                    </a:lnTo>
                    <a:lnTo>
                      <a:pt x="82" y="8"/>
                    </a:lnTo>
                    <a:lnTo>
                      <a:pt x="96" y="4"/>
                    </a:lnTo>
                    <a:lnTo>
                      <a:pt x="110" y="2"/>
                    </a:lnTo>
                    <a:lnTo>
                      <a:pt x="130" y="0"/>
                    </a:lnTo>
                    <a:lnTo>
                      <a:pt x="152" y="0"/>
                    </a:lnTo>
                    <a:lnTo>
                      <a:pt x="174" y="2"/>
                    </a:lnTo>
                    <a:lnTo>
                      <a:pt x="194" y="6"/>
                    </a:lnTo>
                    <a:lnTo>
                      <a:pt x="214" y="12"/>
                    </a:lnTo>
                    <a:lnTo>
                      <a:pt x="232" y="22"/>
                    </a:lnTo>
                    <a:lnTo>
                      <a:pt x="248" y="36"/>
                    </a:lnTo>
                    <a:lnTo>
                      <a:pt x="256" y="44"/>
                    </a:lnTo>
                    <a:lnTo>
                      <a:pt x="262" y="54"/>
                    </a:lnTo>
                    <a:lnTo>
                      <a:pt x="272" y="76"/>
                    </a:lnTo>
                    <a:lnTo>
                      <a:pt x="278" y="90"/>
                    </a:lnTo>
                    <a:lnTo>
                      <a:pt x="282" y="104"/>
                    </a:lnTo>
                    <a:lnTo>
                      <a:pt x="284" y="118"/>
                    </a:lnTo>
                    <a:lnTo>
                      <a:pt x="284" y="134"/>
                    </a:lnTo>
                    <a:lnTo>
                      <a:pt x="284" y="148"/>
                    </a:lnTo>
                    <a:lnTo>
                      <a:pt x="282" y="164"/>
                    </a:lnTo>
                    <a:lnTo>
                      <a:pt x="276" y="174"/>
                    </a:lnTo>
                    <a:lnTo>
                      <a:pt x="268" y="194"/>
                    </a:lnTo>
                    <a:lnTo>
                      <a:pt x="270" y="200"/>
                    </a:lnTo>
                    <a:lnTo>
                      <a:pt x="272" y="208"/>
                    </a:lnTo>
                    <a:lnTo>
                      <a:pt x="276" y="218"/>
                    </a:lnTo>
                    <a:lnTo>
                      <a:pt x="276" y="230"/>
                    </a:lnTo>
                    <a:lnTo>
                      <a:pt x="276" y="242"/>
                    </a:lnTo>
                    <a:lnTo>
                      <a:pt x="272" y="256"/>
                    </a:lnTo>
                    <a:lnTo>
                      <a:pt x="264" y="272"/>
                    </a:lnTo>
                    <a:lnTo>
                      <a:pt x="254" y="302"/>
                    </a:lnTo>
                    <a:lnTo>
                      <a:pt x="246" y="332"/>
                    </a:lnTo>
                    <a:lnTo>
                      <a:pt x="238" y="362"/>
                    </a:lnTo>
                    <a:lnTo>
                      <a:pt x="236" y="366"/>
                    </a:lnTo>
                    <a:lnTo>
                      <a:pt x="234" y="370"/>
                    </a:lnTo>
                    <a:lnTo>
                      <a:pt x="228" y="374"/>
                    </a:lnTo>
                    <a:lnTo>
                      <a:pt x="220" y="378"/>
                    </a:lnTo>
                    <a:lnTo>
                      <a:pt x="208" y="380"/>
                    </a:lnTo>
                    <a:lnTo>
                      <a:pt x="192" y="380"/>
                    </a:lnTo>
                    <a:lnTo>
                      <a:pt x="172" y="378"/>
                    </a:lnTo>
                    <a:lnTo>
                      <a:pt x="160" y="376"/>
                    </a:lnTo>
                    <a:lnTo>
                      <a:pt x="144" y="370"/>
                    </a:lnTo>
                    <a:lnTo>
                      <a:pt x="130" y="364"/>
                    </a:lnTo>
                    <a:lnTo>
                      <a:pt x="114" y="354"/>
                    </a:lnTo>
                    <a:lnTo>
                      <a:pt x="100" y="344"/>
                    </a:lnTo>
                    <a:lnTo>
                      <a:pt x="84" y="332"/>
                    </a:lnTo>
                    <a:lnTo>
                      <a:pt x="70" y="318"/>
                    </a:lnTo>
                    <a:lnTo>
                      <a:pt x="56" y="302"/>
                    </a:lnTo>
                    <a:lnTo>
                      <a:pt x="46" y="282"/>
                    </a:lnTo>
                    <a:lnTo>
                      <a:pt x="36" y="260"/>
                    </a:lnTo>
                    <a:lnTo>
                      <a:pt x="30" y="238"/>
                    </a:lnTo>
                    <a:lnTo>
                      <a:pt x="26" y="216"/>
                    </a:lnTo>
                    <a:lnTo>
                      <a:pt x="20" y="180"/>
                    </a:lnTo>
                    <a:lnTo>
                      <a:pt x="20" y="164"/>
                    </a:lnTo>
                    <a:lnTo>
                      <a:pt x="14" y="160"/>
                    </a:lnTo>
                    <a:lnTo>
                      <a:pt x="10" y="152"/>
                    </a:lnTo>
                    <a:lnTo>
                      <a:pt x="4" y="142"/>
                    </a:lnTo>
                    <a:lnTo>
                      <a:pt x="2" y="128"/>
                    </a:lnTo>
                    <a:lnTo>
                      <a:pt x="0" y="110"/>
                    </a:lnTo>
                    <a:lnTo>
                      <a:pt x="2" y="90"/>
                    </a:lnTo>
                    <a:lnTo>
                      <a:pt x="10" y="6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890" name="Freeform 468"/>
              <p:cNvSpPr>
                <a:spLocks/>
              </p:cNvSpPr>
              <p:nvPr/>
            </p:nvSpPr>
            <p:spPr bwMode="auto">
              <a:xfrm>
                <a:off x="1910" y="3156"/>
                <a:ext cx="232" cy="488"/>
              </a:xfrm>
              <a:custGeom>
                <a:avLst/>
                <a:gdLst>
                  <a:gd name="T0" fmla="*/ 38 w 232"/>
                  <a:gd name="T1" fmla="*/ 0 h 488"/>
                  <a:gd name="T2" fmla="*/ 38 w 232"/>
                  <a:gd name="T3" fmla="*/ 0 h 488"/>
                  <a:gd name="T4" fmla="*/ 38 w 232"/>
                  <a:gd name="T5" fmla="*/ 30 h 488"/>
                  <a:gd name="T6" fmla="*/ 40 w 232"/>
                  <a:gd name="T7" fmla="*/ 62 h 488"/>
                  <a:gd name="T8" fmla="*/ 40 w 232"/>
                  <a:gd name="T9" fmla="*/ 102 h 488"/>
                  <a:gd name="T10" fmla="*/ 36 w 232"/>
                  <a:gd name="T11" fmla="*/ 148 h 488"/>
                  <a:gd name="T12" fmla="*/ 32 w 232"/>
                  <a:gd name="T13" fmla="*/ 194 h 488"/>
                  <a:gd name="T14" fmla="*/ 24 w 232"/>
                  <a:gd name="T15" fmla="*/ 240 h 488"/>
                  <a:gd name="T16" fmla="*/ 18 w 232"/>
                  <a:gd name="T17" fmla="*/ 260 h 488"/>
                  <a:gd name="T18" fmla="*/ 10 w 232"/>
                  <a:gd name="T19" fmla="*/ 280 h 488"/>
                  <a:gd name="T20" fmla="*/ 10 w 232"/>
                  <a:gd name="T21" fmla="*/ 280 h 488"/>
                  <a:gd name="T22" fmla="*/ 12 w 232"/>
                  <a:gd name="T23" fmla="*/ 288 h 488"/>
                  <a:gd name="T24" fmla="*/ 12 w 232"/>
                  <a:gd name="T25" fmla="*/ 306 h 488"/>
                  <a:gd name="T26" fmla="*/ 12 w 232"/>
                  <a:gd name="T27" fmla="*/ 316 h 488"/>
                  <a:gd name="T28" fmla="*/ 10 w 232"/>
                  <a:gd name="T29" fmla="*/ 328 h 488"/>
                  <a:gd name="T30" fmla="*/ 6 w 232"/>
                  <a:gd name="T31" fmla="*/ 336 h 488"/>
                  <a:gd name="T32" fmla="*/ 0 w 232"/>
                  <a:gd name="T33" fmla="*/ 344 h 488"/>
                  <a:gd name="T34" fmla="*/ 0 w 232"/>
                  <a:gd name="T35" fmla="*/ 344 h 488"/>
                  <a:gd name="T36" fmla="*/ 8 w 232"/>
                  <a:gd name="T37" fmla="*/ 358 h 488"/>
                  <a:gd name="T38" fmla="*/ 30 w 232"/>
                  <a:gd name="T39" fmla="*/ 390 h 488"/>
                  <a:gd name="T40" fmla="*/ 44 w 232"/>
                  <a:gd name="T41" fmla="*/ 410 h 488"/>
                  <a:gd name="T42" fmla="*/ 60 w 232"/>
                  <a:gd name="T43" fmla="*/ 430 h 488"/>
                  <a:gd name="T44" fmla="*/ 76 w 232"/>
                  <a:gd name="T45" fmla="*/ 448 h 488"/>
                  <a:gd name="T46" fmla="*/ 94 w 232"/>
                  <a:gd name="T47" fmla="*/ 466 h 488"/>
                  <a:gd name="T48" fmla="*/ 112 w 232"/>
                  <a:gd name="T49" fmla="*/ 478 h 488"/>
                  <a:gd name="T50" fmla="*/ 122 w 232"/>
                  <a:gd name="T51" fmla="*/ 484 h 488"/>
                  <a:gd name="T52" fmla="*/ 130 w 232"/>
                  <a:gd name="T53" fmla="*/ 486 h 488"/>
                  <a:gd name="T54" fmla="*/ 138 w 232"/>
                  <a:gd name="T55" fmla="*/ 488 h 488"/>
                  <a:gd name="T56" fmla="*/ 146 w 232"/>
                  <a:gd name="T57" fmla="*/ 488 h 488"/>
                  <a:gd name="T58" fmla="*/ 154 w 232"/>
                  <a:gd name="T59" fmla="*/ 486 h 488"/>
                  <a:gd name="T60" fmla="*/ 162 w 232"/>
                  <a:gd name="T61" fmla="*/ 480 h 488"/>
                  <a:gd name="T62" fmla="*/ 168 w 232"/>
                  <a:gd name="T63" fmla="*/ 474 h 488"/>
                  <a:gd name="T64" fmla="*/ 176 w 232"/>
                  <a:gd name="T65" fmla="*/ 464 h 488"/>
                  <a:gd name="T66" fmla="*/ 180 w 232"/>
                  <a:gd name="T67" fmla="*/ 452 h 488"/>
                  <a:gd name="T68" fmla="*/ 186 w 232"/>
                  <a:gd name="T69" fmla="*/ 438 h 488"/>
                  <a:gd name="T70" fmla="*/ 190 w 232"/>
                  <a:gd name="T71" fmla="*/ 420 h 488"/>
                  <a:gd name="T72" fmla="*/ 194 w 232"/>
                  <a:gd name="T73" fmla="*/ 398 h 488"/>
                  <a:gd name="T74" fmla="*/ 196 w 232"/>
                  <a:gd name="T75" fmla="*/ 374 h 488"/>
                  <a:gd name="T76" fmla="*/ 198 w 232"/>
                  <a:gd name="T77" fmla="*/ 346 h 488"/>
                  <a:gd name="T78" fmla="*/ 198 w 232"/>
                  <a:gd name="T79" fmla="*/ 346 h 488"/>
                  <a:gd name="T80" fmla="*/ 198 w 232"/>
                  <a:gd name="T81" fmla="*/ 342 h 488"/>
                  <a:gd name="T82" fmla="*/ 200 w 232"/>
                  <a:gd name="T83" fmla="*/ 320 h 488"/>
                  <a:gd name="T84" fmla="*/ 200 w 232"/>
                  <a:gd name="T85" fmla="*/ 320 h 488"/>
                  <a:gd name="T86" fmla="*/ 204 w 232"/>
                  <a:gd name="T87" fmla="*/ 270 h 488"/>
                  <a:gd name="T88" fmla="*/ 206 w 232"/>
                  <a:gd name="T89" fmla="*/ 242 h 488"/>
                  <a:gd name="T90" fmla="*/ 208 w 232"/>
                  <a:gd name="T91" fmla="*/ 216 h 488"/>
                  <a:gd name="T92" fmla="*/ 208 w 232"/>
                  <a:gd name="T93" fmla="*/ 216 h 488"/>
                  <a:gd name="T94" fmla="*/ 208 w 232"/>
                  <a:gd name="T95" fmla="*/ 206 h 488"/>
                  <a:gd name="T96" fmla="*/ 210 w 232"/>
                  <a:gd name="T97" fmla="*/ 196 h 488"/>
                  <a:gd name="T98" fmla="*/ 218 w 232"/>
                  <a:gd name="T99" fmla="*/ 178 h 488"/>
                  <a:gd name="T100" fmla="*/ 228 w 232"/>
                  <a:gd name="T101" fmla="*/ 164 h 488"/>
                  <a:gd name="T102" fmla="*/ 232 w 232"/>
                  <a:gd name="T103" fmla="*/ 160 h 488"/>
                  <a:gd name="T104" fmla="*/ 38 w 232"/>
                  <a:gd name="T105" fmla="*/ 0 h 48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2"/>
                  <a:gd name="T160" fmla="*/ 0 h 488"/>
                  <a:gd name="T161" fmla="*/ 232 w 232"/>
                  <a:gd name="T162" fmla="*/ 488 h 488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2" h="488">
                    <a:moveTo>
                      <a:pt x="38" y="0"/>
                    </a:moveTo>
                    <a:lnTo>
                      <a:pt x="38" y="0"/>
                    </a:lnTo>
                    <a:lnTo>
                      <a:pt x="38" y="30"/>
                    </a:lnTo>
                    <a:lnTo>
                      <a:pt x="40" y="62"/>
                    </a:lnTo>
                    <a:lnTo>
                      <a:pt x="40" y="102"/>
                    </a:lnTo>
                    <a:lnTo>
                      <a:pt x="36" y="148"/>
                    </a:lnTo>
                    <a:lnTo>
                      <a:pt x="32" y="194"/>
                    </a:lnTo>
                    <a:lnTo>
                      <a:pt x="24" y="240"/>
                    </a:lnTo>
                    <a:lnTo>
                      <a:pt x="18" y="260"/>
                    </a:lnTo>
                    <a:lnTo>
                      <a:pt x="10" y="280"/>
                    </a:lnTo>
                    <a:lnTo>
                      <a:pt x="12" y="288"/>
                    </a:lnTo>
                    <a:lnTo>
                      <a:pt x="12" y="306"/>
                    </a:lnTo>
                    <a:lnTo>
                      <a:pt x="12" y="316"/>
                    </a:lnTo>
                    <a:lnTo>
                      <a:pt x="10" y="328"/>
                    </a:lnTo>
                    <a:lnTo>
                      <a:pt x="6" y="336"/>
                    </a:lnTo>
                    <a:lnTo>
                      <a:pt x="0" y="344"/>
                    </a:lnTo>
                    <a:lnTo>
                      <a:pt x="8" y="358"/>
                    </a:lnTo>
                    <a:lnTo>
                      <a:pt x="30" y="390"/>
                    </a:lnTo>
                    <a:lnTo>
                      <a:pt x="44" y="410"/>
                    </a:lnTo>
                    <a:lnTo>
                      <a:pt x="60" y="430"/>
                    </a:lnTo>
                    <a:lnTo>
                      <a:pt x="76" y="448"/>
                    </a:lnTo>
                    <a:lnTo>
                      <a:pt x="94" y="466"/>
                    </a:lnTo>
                    <a:lnTo>
                      <a:pt x="112" y="478"/>
                    </a:lnTo>
                    <a:lnTo>
                      <a:pt x="122" y="484"/>
                    </a:lnTo>
                    <a:lnTo>
                      <a:pt x="130" y="486"/>
                    </a:lnTo>
                    <a:lnTo>
                      <a:pt x="138" y="488"/>
                    </a:lnTo>
                    <a:lnTo>
                      <a:pt x="146" y="488"/>
                    </a:lnTo>
                    <a:lnTo>
                      <a:pt x="154" y="486"/>
                    </a:lnTo>
                    <a:lnTo>
                      <a:pt x="162" y="480"/>
                    </a:lnTo>
                    <a:lnTo>
                      <a:pt x="168" y="474"/>
                    </a:lnTo>
                    <a:lnTo>
                      <a:pt x="176" y="464"/>
                    </a:lnTo>
                    <a:lnTo>
                      <a:pt x="180" y="452"/>
                    </a:lnTo>
                    <a:lnTo>
                      <a:pt x="186" y="438"/>
                    </a:lnTo>
                    <a:lnTo>
                      <a:pt x="190" y="420"/>
                    </a:lnTo>
                    <a:lnTo>
                      <a:pt x="194" y="398"/>
                    </a:lnTo>
                    <a:lnTo>
                      <a:pt x="196" y="374"/>
                    </a:lnTo>
                    <a:lnTo>
                      <a:pt x="198" y="346"/>
                    </a:lnTo>
                    <a:lnTo>
                      <a:pt x="198" y="342"/>
                    </a:lnTo>
                    <a:lnTo>
                      <a:pt x="200" y="320"/>
                    </a:lnTo>
                    <a:lnTo>
                      <a:pt x="204" y="270"/>
                    </a:lnTo>
                    <a:lnTo>
                      <a:pt x="206" y="242"/>
                    </a:lnTo>
                    <a:lnTo>
                      <a:pt x="208" y="216"/>
                    </a:lnTo>
                    <a:lnTo>
                      <a:pt x="208" y="206"/>
                    </a:lnTo>
                    <a:lnTo>
                      <a:pt x="210" y="196"/>
                    </a:lnTo>
                    <a:lnTo>
                      <a:pt x="218" y="178"/>
                    </a:lnTo>
                    <a:lnTo>
                      <a:pt x="228" y="164"/>
                    </a:lnTo>
                    <a:lnTo>
                      <a:pt x="232" y="16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891" name="Freeform 469"/>
              <p:cNvSpPr>
                <a:spLocks/>
              </p:cNvSpPr>
              <p:nvPr/>
            </p:nvSpPr>
            <p:spPr bwMode="auto">
              <a:xfrm>
                <a:off x="1862" y="3368"/>
                <a:ext cx="312" cy="526"/>
              </a:xfrm>
              <a:custGeom>
                <a:avLst/>
                <a:gdLst>
                  <a:gd name="T0" fmla="*/ 184 w 312"/>
                  <a:gd name="T1" fmla="*/ 106 h 526"/>
                  <a:gd name="T2" fmla="*/ 184 w 312"/>
                  <a:gd name="T3" fmla="*/ 106 h 526"/>
                  <a:gd name="T4" fmla="*/ 162 w 312"/>
                  <a:gd name="T5" fmla="*/ 94 h 526"/>
                  <a:gd name="T6" fmla="*/ 140 w 312"/>
                  <a:gd name="T7" fmla="*/ 78 h 526"/>
                  <a:gd name="T8" fmla="*/ 120 w 312"/>
                  <a:gd name="T9" fmla="*/ 60 h 526"/>
                  <a:gd name="T10" fmla="*/ 102 w 312"/>
                  <a:gd name="T11" fmla="*/ 42 h 526"/>
                  <a:gd name="T12" fmla="*/ 76 w 312"/>
                  <a:gd name="T13" fmla="*/ 12 h 526"/>
                  <a:gd name="T14" fmla="*/ 66 w 312"/>
                  <a:gd name="T15" fmla="*/ 0 h 526"/>
                  <a:gd name="T16" fmla="*/ 30 w 312"/>
                  <a:gd name="T17" fmla="*/ 34 h 526"/>
                  <a:gd name="T18" fmla="*/ 0 w 312"/>
                  <a:gd name="T19" fmla="*/ 64 h 526"/>
                  <a:gd name="T20" fmla="*/ 0 w 312"/>
                  <a:gd name="T21" fmla="*/ 64 h 526"/>
                  <a:gd name="T22" fmla="*/ 16 w 312"/>
                  <a:gd name="T23" fmla="*/ 84 h 526"/>
                  <a:gd name="T24" fmla="*/ 32 w 312"/>
                  <a:gd name="T25" fmla="*/ 108 h 526"/>
                  <a:gd name="T26" fmla="*/ 50 w 312"/>
                  <a:gd name="T27" fmla="*/ 138 h 526"/>
                  <a:gd name="T28" fmla="*/ 68 w 312"/>
                  <a:gd name="T29" fmla="*/ 172 h 526"/>
                  <a:gd name="T30" fmla="*/ 106 w 312"/>
                  <a:gd name="T31" fmla="*/ 248 h 526"/>
                  <a:gd name="T32" fmla="*/ 142 w 312"/>
                  <a:gd name="T33" fmla="*/ 326 h 526"/>
                  <a:gd name="T34" fmla="*/ 174 w 312"/>
                  <a:gd name="T35" fmla="*/ 402 h 526"/>
                  <a:gd name="T36" fmla="*/ 200 w 312"/>
                  <a:gd name="T37" fmla="*/ 466 h 526"/>
                  <a:gd name="T38" fmla="*/ 224 w 312"/>
                  <a:gd name="T39" fmla="*/ 526 h 526"/>
                  <a:gd name="T40" fmla="*/ 224 w 312"/>
                  <a:gd name="T41" fmla="*/ 526 h 526"/>
                  <a:gd name="T42" fmla="*/ 234 w 312"/>
                  <a:gd name="T43" fmla="*/ 500 h 526"/>
                  <a:gd name="T44" fmla="*/ 242 w 312"/>
                  <a:gd name="T45" fmla="*/ 470 h 526"/>
                  <a:gd name="T46" fmla="*/ 260 w 312"/>
                  <a:gd name="T47" fmla="*/ 406 h 526"/>
                  <a:gd name="T48" fmla="*/ 274 w 312"/>
                  <a:gd name="T49" fmla="*/ 336 h 526"/>
                  <a:gd name="T50" fmla="*/ 288 w 312"/>
                  <a:gd name="T51" fmla="*/ 270 h 526"/>
                  <a:gd name="T52" fmla="*/ 306 w 312"/>
                  <a:gd name="T53" fmla="*/ 160 h 526"/>
                  <a:gd name="T54" fmla="*/ 312 w 312"/>
                  <a:gd name="T55" fmla="*/ 116 h 526"/>
                  <a:gd name="T56" fmla="*/ 296 w 312"/>
                  <a:gd name="T57" fmla="*/ 98 h 526"/>
                  <a:gd name="T58" fmla="*/ 264 w 312"/>
                  <a:gd name="T59" fmla="*/ 54 h 526"/>
                  <a:gd name="T60" fmla="*/ 264 w 312"/>
                  <a:gd name="T61" fmla="*/ 54 h 526"/>
                  <a:gd name="T62" fmla="*/ 252 w 312"/>
                  <a:gd name="T63" fmla="*/ 74 h 526"/>
                  <a:gd name="T64" fmla="*/ 240 w 312"/>
                  <a:gd name="T65" fmla="*/ 88 h 526"/>
                  <a:gd name="T66" fmla="*/ 230 w 312"/>
                  <a:gd name="T67" fmla="*/ 100 h 526"/>
                  <a:gd name="T68" fmla="*/ 220 w 312"/>
                  <a:gd name="T69" fmla="*/ 106 h 526"/>
                  <a:gd name="T70" fmla="*/ 200 w 312"/>
                  <a:gd name="T71" fmla="*/ 248 h 526"/>
                  <a:gd name="T72" fmla="*/ 184 w 312"/>
                  <a:gd name="T73" fmla="*/ 106 h 52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12"/>
                  <a:gd name="T112" fmla="*/ 0 h 526"/>
                  <a:gd name="T113" fmla="*/ 312 w 312"/>
                  <a:gd name="T114" fmla="*/ 526 h 52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12" h="526">
                    <a:moveTo>
                      <a:pt x="184" y="106"/>
                    </a:moveTo>
                    <a:lnTo>
                      <a:pt x="184" y="106"/>
                    </a:lnTo>
                    <a:lnTo>
                      <a:pt x="162" y="94"/>
                    </a:lnTo>
                    <a:lnTo>
                      <a:pt x="140" y="78"/>
                    </a:lnTo>
                    <a:lnTo>
                      <a:pt x="120" y="60"/>
                    </a:lnTo>
                    <a:lnTo>
                      <a:pt x="102" y="42"/>
                    </a:lnTo>
                    <a:lnTo>
                      <a:pt x="76" y="12"/>
                    </a:lnTo>
                    <a:lnTo>
                      <a:pt x="66" y="0"/>
                    </a:lnTo>
                    <a:lnTo>
                      <a:pt x="30" y="34"/>
                    </a:lnTo>
                    <a:lnTo>
                      <a:pt x="0" y="64"/>
                    </a:lnTo>
                    <a:lnTo>
                      <a:pt x="16" y="84"/>
                    </a:lnTo>
                    <a:lnTo>
                      <a:pt x="32" y="108"/>
                    </a:lnTo>
                    <a:lnTo>
                      <a:pt x="50" y="138"/>
                    </a:lnTo>
                    <a:lnTo>
                      <a:pt x="68" y="172"/>
                    </a:lnTo>
                    <a:lnTo>
                      <a:pt x="106" y="248"/>
                    </a:lnTo>
                    <a:lnTo>
                      <a:pt x="142" y="326"/>
                    </a:lnTo>
                    <a:lnTo>
                      <a:pt x="174" y="402"/>
                    </a:lnTo>
                    <a:lnTo>
                      <a:pt x="200" y="466"/>
                    </a:lnTo>
                    <a:lnTo>
                      <a:pt x="224" y="526"/>
                    </a:lnTo>
                    <a:lnTo>
                      <a:pt x="234" y="500"/>
                    </a:lnTo>
                    <a:lnTo>
                      <a:pt x="242" y="470"/>
                    </a:lnTo>
                    <a:lnTo>
                      <a:pt x="260" y="406"/>
                    </a:lnTo>
                    <a:lnTo>
                      <a:pt x="274" y="336"/>
                    </a:lnTo>
                    <a:lnTo>
                      <a:pt x="288" y="270"/>
                    </a:lnTo>
                    <a:lnTo>
                      <a:pt x="306" y="160"/>
                    </a:lnTo>
                    <a:lnTo>
                      <a:pt x="312" y="116"/>
                    </a:lnTo>
                    <a:lnTo>
                      <a:pt x="296" y="98"/>
                    </a:lnTo>
                    <a:lnTo>
                      <a:pt x="264" y="54"/>
                    </a:lnTo>
                    <a:lnTo>
                      <a:pt x="252" y="74"/>
                    </a:lnTo>
                    <a:lnTo>
                      <a:pt x="240" y="88"/>
                    </a:lnTo>
                    <a:lnTo>
                      <a:pt x="230" y="100"/>
                    </a:lnTo>
                    <a:lnTo>
                      <a:pt x="220" y="106"/>
                    </a:lnTo>
                    <a:lnTo>
                      <a:pt x="200" y="248"/>
                    </a:lnTo>
                    <a:lnTo>
                      <a:pt x="184" y="106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892" name="Freeform 470"/>
              <p:cNvSpPr>
                <a:spLocks/>
              </p:cNvSpPr>
              <p:nvPr/>
            </p:nvSpPr>
            <p:spPr bwMode="auto">
              <a:xfrm>
                <a:off x="1932" y="3024"/>
                <a:ext cx="282" cy="232"/>
              </a:xfrm>
              <a:custGeom>
                <a:avLst/>
                <a:gdLst>
                  <a:gd name="T0" fmla="*/ 16 w 282"/>
                  <a:gd name="T1" fmla="*/ 232 h 232"/>
                  <a:gd name="T2" fmla="*/ 10 w 282"/>
                  <a:gd name="T3" fmla="*/ 174 h 232"/>
                  <a:gd name="T4" fmla="*/ 2 w 282"/>
                  <a:gd name="T5" fmla="*/ 132 h 232"/>
                  <a:gd name="T6" fmla="*/ 0 w 282"/>
                  <a:gd name="T7" fmla="*/ 110 h 232"/>
                  <a:gd name="T8" fmla="*/ 4 w 282"/>
                  <a:gd name="T9" fmla="*/ 90 h 232"/>
                  <a:gd name="T10" fmla="*/ 24 w 282"/>
                  <a:gd name="T11" fmla="*/ 52 h 232"/>
                  <a:gd name="T12" fmla="*/ 54 w 282"/>
                  <a:gd name="T13" fmla="*/ 22 h 232"/>
                  <a:gd name="T14" fmla="*/ 92 w 282"/>
                  <a:gd name="T15" fmla="*/ 4 h 232"/>
                  <a:gd name="T16" fmla="*/ 114 w 282"/>
                  <a:gd name="T17" fmla="*/ 0 h 232"/>
                  <a:gd name="T18" fmla="*/ 164 w 282"/>
                  <a:gd name="T19" fmla="*/ 0 h 232"/>
                  <a:gd name="T20" fmla="*/ 212 w 282"/>
                  <a:gd name="T21" fmla="*/ 6 h 232"/>
                  <a:gd name="T22" fmla="*/ 244 w 282"/>
                  <a:gd name="T23" fmla="*/ 18 h 232"/>
                  <a:gd name="T24" fmla="*/ 270 w 282"/>
                  <a:gd name="T25" fmla="*/ 36 h 232"/>
                  <a:gd name="T26" fmla="*/ 276 w 282"/>
                  <a:gd name="T27" fmla="*/ 62 h 232"/>
                  <a:gd name="T28" fmla="*/ 270 w 282"/>
                  <a:gd name="T29" fmla="*/ 62 h 232"/>
                  <a:gd name="T30" fmla="*/ 260 w 282"/>
                  <a:gd name="T31" fmla="*/ 66 h 232"/>
                  <a:gd name="T32" fmla="*/ 252 w 282"/>
                  <a:gd name="T33" fmla="*/ 60 h 232"/>
                  <a:gd name="T34" fmla="*/ 226 w 282"/>
                  <a:gd name="T35" fmla="*/ 50 h 232"/>
                  <a:gd name="T36" fmla="*/ 182 w 282"/>
                  <a:gd name="T37" fmla="*/ 40 h 232"/>
                  <a:gd name="T38" fmla="*/ 120 w 282"/>
                  <a:gd name="T39" fmla="*/ 40 h 232"/>
                  <a:gd name="T40" fmla="*/ 108 w 282"/>
                  <a:gd name="T41" fmla="*/ 42 h 232"/>
                  <a:gd name="T42" fmla="*/ 92 w 282"/>
                  <a:gd name="T43" fmla="*/ 50 h 232"/>
                  <a:gd name="T44" fmla="*/ 84 w 282"/>
                  <a:gd name="T45" fmla="*/ 62 h 232"/>
                  <a:gd name="T46" fmla="*/ 84 w 282"/>
                  <a:gd name="T47" fmla="*/ 84 h 232"/>
                  <a:gd name="T48" fmla="*/ 92 w 282"/>
                  <a:gd name="T49" fmla="*/ 110 h 232"/>
                  <a:gd name="T50" fmla="*/ 98 w 282"/>
                  <a:gd name="T51" fmla="*/ 122 h 232"/>
                  <a:gd name="T52" fmla="*/ 88 w 282"/>
                  <a:gd name="T53" fmla="*/ 144 h 232"/>
                  <a:gd name="T54" fmla="*/ 84 w 282"/>
                  <a:gd name="T55" fmla="*/ 172 h 232"/>
                  <a:gd name="T56" fmla="*/ 88 w 282"/>
                  <a:gd name="T57" fmla="*/ 208 h 232"/>
                  <a:gd name="T58" fmla="*/ 62 w 282"/>
                  <a:gd name="T59" fmla="*/ 202 h 232"/>
                  <a:gd name="T60" fmla="*/ 50 w 282"/>
                  <a:gd name="T61" fmla="*/ 194 h 232"/>
                  <a:gd name="T62" fmla="*/ 40 w 282"/>
                  <a:gd name="T63" fmla="*/ 190 h 232"/>
                  <a:gd name="T64" fmla="*/ 34 w 282"/>
                  <a:gd name="T65" fmla="*/ 196 h 232"/>
                  <a:gd name="T66" fmla="*/ 16 w 282"/>
                  <a:gd name="T67" fmla="*/ 232 h 2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2"/>
                  <a:gd name="T103" fmla="*/ 0 h 232"/>
                  <a:gd name="T104" fmla="*/ 282 w 282"/>
                  <a:gd name="T105" fmla="*/ 232 h 23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2" h="232">
                    <a:moveTo>
                      <a:pt x="16" y="232"/>
                    </a:moveTo>
                    <a:lnTo>
                      <a:pt x="16" y="232"/>
                    </a:lnTo>
                    <a:lnTo>
                      <a:pt x="14" y="206"/>
                    </a:lnTo>
                    <a:lnTo>
                      <a:pt x="10" y="174"/>
                    </a:lnTo>
                    <a:lnTo>
                      <a:pt x="2" y="132"/>
                    </a:lnTo>
                    <a:lnTo>
                      <a:pt x="0" y="120"/>
                    </a:lnTo>
                    <a:lnTo>
                      <a:pt x="0" y="110"/>
                    </a:lnTo>
                    <a:lnTo>
                      <a:pt x="2" y="100"/>
                    </a:lnTo>
                    <a:lnTo>
                      <a:pt x="4" y="90"/>
                    </a:lnTo>
                    <a:lnTo>
                      <a:pt x="12" y="70"/>
                    </a:lnTo>
                    <a:lnTo>
                      <a:pt x="24" y="52"/>
                    </a:lnTo>
                    <a:lnTo>
                      <a:pt x="38" y="36"/>
                    </a:lnTo>
                    <a:lnTo>
                      <a:pt x="54" y="22"/>
                    </a:lnTo>
                    <a:lnTo>
                      <a:pt x="72" y="12"/>
                    </a:lnTo>
                    <a:lnTo>
                      <a:pt x="92" y="4"/>
                    </a:lnTo>
                    <a:lnTo>
                      <a:pt x="114" y="0"/>
                    </a:lnTo>
                    <a:lnTo>
                      <a:pt x="136" y="0"/>
                    </a:lnTo>
                    <a:lnTo>
                      <a:pt x="164" y="0"/>
                    </a:lnTo>
                    <a:lnTo>
                      <a:pt x="196" y="4"/>
                    </a:lnTo>
                    <a:lnTo>
                      <a:pt x="212" y="6"/>
                    </a:lnTo>
                    <a:lnTo>
                      <a:pt x="228" y="12"/>
                    </a:lnTo>
                    <a:lnTo>
                      <a:pt x="244" y="18"/>
                    </a:lnTo>
                    <a:lnTo>
                      <a:pt x="258" y="26"/>
                    </a:lnTo>
                    <a:lnTo>
                      <a:pt x="270" y="36"/>
                    </a:lnTo>
                    <a:lnTo>
                      <a:pt x="282" y="50"/>
                    </a:lnTo>
                    <a:lnTo>
                      <a:pt x="276" y="62"/>
                    </a:lnTo>
                    <a:lnTo>
                      <a:pt x="270" y="62"/>
                    </a:lnTo>
                    <a:lnTo>
                      <a:pt x="264" y="62"/>
                    </a:lnTo>
                    <a:lnTo>
                      <a:pt x="260" y="66"/>
                    </a:lnTo>
                    <a:lnTo>
                      <a:pt x="252" y="60"/>
                    </a:lnTo>
                    <a:lnTo>
                      <a:pt x="242" y="56"/>
                    </a:lnTo>
                    <a:lnTo>
                      <a:pt x="226" y="50"/>
                    </a:lnTo>
                    <a:lnTo>
                      <a:pt x="206" y="44"/>
                    </a:lnTo>
                    <a:lnTo>
                      <a:pt x="182" y="40"/>
                    </a:lnTo>
                    <a:lnTo>
                      <a:pt x="154" y="40"/>
                    </a:lnTo>
                    <a:lnTo>
                      <a:pt x="120" y="40"/>
                    </a:lnTo>
                    <a:lnTo>
                      <a:pt x="108" y="42"/>
                    </a:lnTo>
                    <a:lnTo>
                      <a:pt x="100" y="46"/>
                    </a:lnTo>
                    <a:lnTo>
                      <a:pt x="92" y="50"/>
                    </a:lnTo>
                    <a:lnTo>
                      <a:pt x="88" y="56"/>
                    </a:lnTo>
                    <a:lnTo>
                      <a:pt x="84" y="62"/>
                    </a:lnTo>
                    <a:lnTo>
                      <a:pt x="82" y="68"/>
                    </a:lnTo>
                    <a:lnTo>
                      <a:pt x="84" y="84"/>
                    </a:lnTo>
                    <a:lnTo>
                      <a:pt x="86" y="98"/>
                    </a:lnTo>
                    <a:lnTo>
                      <a:pt x="92" y="110"/>
                    </a:lnTo>
                    <a:lnTo>
                      <a:pt x="98" y="122"/>
                    </a:lnTo>
                    <a:lnTo>
                      <a:pt x="94" y="128"/>
                    </a:lnTo>
                    <a:lnTo>
                      <a:pt x="88" y="144"/>
                    </a:lnTo>
                    <a:lnTo>
                      <a:pt x="84" y="156"/>
                    </a:lnTo>
                    <a:lnTo>
                      <a:pt x="84" y="172"/>
                    </a:lnTo>
                    <a:lnTo>
                      <a:pt x="84" y="188"/>
                    </a:lnTo>
                    <a:lnTo>
                      <a:pt x="88" y="208"/>
                    </a:lnTo>
                    <a:lnTo>
                      <a:pt x="62" y="202"/>
                    </a:lnTo>
                    <a:lnTo>
                      <a:pt x="58" y="198"/>
                    </a:lnTo>
                    <a:lnTo>
                      <a:pt x="50" y="194"/>
                    </a:lnTo>
                    <a:lnTo>
                      <a:pt x="46" y="192"/>
                    </a:lnTo>
                    <a:lnTo>
                      <a:pt x="40" y="190"/>
                    </a:lnTo>
                    <a:lnTo>
                      <a:pt x="36" y="192"/>
                    </a:lnTo>
                    <a:lnTo>
                      <a:pt x="34" y="196"/>
                    </a:lnTo>
                    <a:lnTo>
                      <a:pt x="16" y="232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893" name="Freeform 471"/>
              <p:cNvSpPr>
                <a:spLocks/>
              </p:cNvSpPr>
              <p:nvPr/>
            </p:nvSpPr>
            <p:spPr bwMode="auto">
              <a:xfrm>
                <a:off x="1932" y="3024"/>
                <a:ext cx="282" cy="232"/>
              </a:xfrm>
              <a:custGeom>
                <a:avLst/>
                <a:gdLst>
                  <a:gd name="T0" fmla="*/ 16 w 282"/>
                  <a:gd name="T1" fmla="*/ 232 h 232"/>
                  <a:gd name="T2" fmla="*/ 10 w 282"/>
                  <a:gd name="T3" fmla="*/ 174 h 232"/>
                  <a:gd name="T4" fmla="*/ 2 w 282"/>
                  <a:gd name="T5" fmla="*/ 132 h 232"/>
                  <a:gd name="T6" fmla="*/ 0 w 282"/>
                  <a:gd name="T7" fmla="*/ 110 h 232"/>
                  <a:gd name="T8" fmla="*/ 4 w 282"/>
                  <a:gd name="T9" fmla="*/ 90 h 232"/>
                  <a:gd name="T10" fmla="*/ 24 w 282"/>
                  <a:gd name="T11" fmla="*/ 52 h 232"/>
                  <a:gd name="T12" fmla="*/ 54 w 282"/>
                  <a:gd name="T13" fmla="*/ 22 h 232"/>
                  <a:gd name="T14" fmla="*/ 92 w 282"/>
                  <a:gd name="T15" fmla="*/ 4 h 232"/>
                  <a:gd name="T16" fmla="*/ 114 w 282"/>
                  <a:gd name="T17" fmla="*/ 0 h 232"/>
                  <a:gd name="T18" fmla="*/ 164 w 282"/>
                  <a:gd name="T19" fmla="*/ 0 h 232"/>
                  <a:gd name="T20" fmla="*/ 212 w 282"/>
                  <a:gd name="T21" fmla="*/ 6 h 232"/>
                  <a:gd name="T22" fmla="*/ 244 w 282"/>
                  <a:gd name="T23" fmla="*/ 18 h 232"/>
                  <a:gd name="T24" fmla="*/ 270 w 282"/>
                  <a:gd name="T25" fmla="*/ 36 h 232"/>
                  <a:gd name="T26" fmla="*/ 276 w 282"/>
                  <a:gd name="T27" fmla="*/ 62 h 232"/>
                  <a:gd name="T28" fmla="*/ 270 w 282"/>
                  <a:gd name="T29" fmla="*/ 62 h 232"/>
                  <a:gd name="T30" fmla="*/ 260 w 282"/>
                  <a:gd name="T31" fmla="*/ 66 h 232"/>
                  <a:gd name="T32" fmla="*/ 252 w 282"/>
                  <a:gd name="T33" fmla="*/ 60 h 232"/>
                  <a:gd name="T34" fmla="*/ 226 w 282"/>
                  <a:gd name="T35" fmla="*/ 50 h 232"/>
                  <a:gd name="T36" fmla="*/ 182 w 282"/>
                  <a:gd name="T37" fmla="*/ 40 h 232"/>
                  <a:gd name="T38" fmla="*/ 120 w 282"/>
                  <a:gd name="T39" fmla="*/ 40 h 232"/>
                  <a:gd name="T40" fmla="*/ 108 w 282"/>
                  <a:gd name="T41" fmla="*/ 42 h 232"/>
                  <a:gd name="T42" fmla="*/ 92 w 282"/>
                  <a:gd name="T43" fmla="*/ 50 h 232"/>
                  <a:gd name="T44" fmla="*/ 84 w 282"/>
                  <a:gd name="T45" fmla="*/ 62 h 232"/>
                  <a:gd name="T46" fmla="*/ 84 w 282"/>
                  <a:gd name="T47" fmla="*/ 84 h 232"/>
                  <a:gd name="T48" fmla="*/ 92 w 282"/>
                  <a:gd name="T49" fmla="*/ 110 h 232"/>
                  <a:gd name="T50" fmla="*/ 98 w 282"/>
                  <a:gd name="T51" fmla="*/ 122 h 232"/>
                  <a:gd name="T52" fmla="*/ 88 w 282"/>
                  <a:gd name="T53" fmla="*/ 144 h 232"/>
                  <a:gd name="T54" fmla="*/ 84 w 282"/>
                  <a:gd name="T55" fmla="*/ 172 h 232"/>
                  <a:gd name="T56" fmla="*/ 88 w 282"/>
                  <a:gd name="T57" fmla="*/ 208 h 232"/>
                  <a:gd name="T58" fmla="*/ 62 w 282"/>
                  <a:gd name="T59" fmla="*/ 202 h 232"/>
                  <a:gd name="T60" fmla="*/ 50 w 282"/>
                  <a:gd name="T61" fmla="*/ 194 h 232"/>
                  <a:gd name="T62" fmla="*/ 40 w 282"/>
                  <a:gd name="T63" fmla="*/ 190 h 232"/>
                  <a:gd name="T64" fmla="*/ 34 w 282"/>
                  <a:gd name="T65" fmla="*/ 196 h 232"/>
                  <a:gd name="T66" fmla="*/ 16 w 282"/>
                  <a:gd name="T67" fmla="*/ 232 h 2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2"/>
                  <a:gd name="T103" fmla="*/ 0 h 232"/>
                  <a:gd name="T104" fmla="*/ 282 w 282"/>
                  <a:gd name="T105" fmla="*/ 232 h 23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2" h="232">
                    <a:moveTo>
                      <a:pt x="16" y="232"/>
                    </a:moveTo>
                    <a:lnTo>
                      <a:pt x="16" y="232"/>
                    </a:lnTo>
                    <a:lnTo>
                      <a:pt x="14" y="206"/>
                    </a:lnTo>
                    <a:lnTo>
                      <a:pt x="10" y="174"/>
                    </a:lnTo>
                    <a:lnTo>
                      <a:pt x="2" y="132"/>
                    </a:lnTo>
                    <a:lnTo>
                      <a:pt x="0" y="120"/>
                    </a:lnTo>
                    <a:lnTo>
                      <a:pt x="0" y="110"/>
                    </a:lnTo>
                    <a:lnTo>
                      <a:pt x="2" y="100"/>
                    </a:lnTo>
                    <a:lnTo>
                      <a:pt x="4" y="90"/>
                    </a:lnTo>
                    <a:lnTo>
                      <a:pt x="12" y="70"/>
                    </a:lnTo>
                    <a:lnTo>
                      <a:pt x="24" y="52"/>
                    </a:lnTo>
                    <a:lnTo>
                      <a:pt x="38" y="36"/>
                    </a:lnTo>
                    <a:lnTo>
                      <a:pt x="54" y="22"/>
                    </a:lnTo>
                    <a:lnTo>
                      <a:pt x="72" y="12"/>
                    </a:lnTo>
                    <a:lnTo>
                      <a:pt x="92" y="4"/>
                    </a:lnTo>
                    <a:lnTo>
                      <a:pt x="114" y="0"/>
                    </a:lnTo>
                    <a:lnTo>
                      <a:pt x="136" y="0"/>
                    </a:lnTo>
                    <a:lnTo>
                      <a:pt x="164" y="0"/>
                    </a:lnTo>
                    <a:lnTo>
                      <a:pt x="196" y="4"/>
                    </a:lnTo>
                    <a:lnTo>
                      <a:pt x="212" y="6"/>
                    </a:lnTo>
                    <a:lnTo>
                      <a:pt x="228" y="12"/>
                    </a:lnTo>
                    <a:lnTo>
                      <a:pt x="244" y="18"/>
                    </a:lnTo>
                    <a:lnTo>
                      <a:pt x="258" y="26"/>
                    </a:lnTo>
                    <a:lnTo>
                      <a:pt x="270" y="36"/>
                    </a:lnTo>
                    <a:lnTo>
                      <a:pt x="282" y="50"/>
                    </a:lnTo>
                    <a:lnTo>
                      <a:pt x="276" y="62"/>
                    </a:lnTo>
                    <a:lnTo>
                      <a:pt x="270" y="62"/>
                    </a:lnTo>
                    <a:lnTo>
                      <a:pt x="264" y="62"/>
                    </a:lnTo>
                    <a:lnTo>
                      <a:pt x="260" y="66"/>
                    </a:lnTo>
                    <a:lnTo>
                      <a:pt x="252" y="60"/>
                    </a:lnTo>
                    <a:lnTo>
                      <a:pt x="242" y="56"/>
                    </a:lnTo>
                    <a:lnTo>
                      <a:pt x="226" y="50"/>
                    </a:lnTo>
                    <a:lnTo>
                      <a:pt x="206" y="44"/>
                    </a:lnTo>
                    <a:lnTo>
                      <a:pt x="182" y="40"/>
                    </a:lnTo>
                    <a:lnTo>
                      <a:pt x="154" y="40"/>
                    </a:lnTo>
                    <a:lnTo>
                      <a:pt x="120" y="40"/>
                    </a:lnTo>
                    <a:lnTo>
                      <a:pt x="108" y="42"/>
                    </a:lnTo>
                    <a:lnTo>
                      <a:pt x="100" y="46"/>
                    </a:lnTo>
                    <a:lnTo>
                      <a:pt x="92" y="50"/>
                    </a:lnTo>
                    <a:lnTo>
                      <a:pt x="88" y="56"/>
                    </a:lnTo>
                    <a:lnTo>
                      <a:pt x="84" y="62"/>
                    </a:lnTo>
                    <a:lnTo>
                      <a:pt x="82" y="68"/>
                    </a:lnTo>
                    <a:lnTo>
                      <a:pt x="84" y="84"/>
                    </a:lnTo>
                    <a:lnTo>
                      <a:pt x="86" y="98"/>
                    </a:lnTo>
                    <a:lnTo>
                      <a:pt x="92" y="110"/>
                    </a:lnTo>
                    <a:lnTo>
                      <a:pt x="98" y="122"/>
                    </a:lnTo>
                    <a:lnTo>
                      <a:pt x="94" y="128"/>
                    </a:lnTo>
                    <a:lnTo>
                      <a:pt x="88" y="144"/>
                    </a:lnTo>
                    <a:lnTo>
                      <a:pt x="84" y="156"/>
                    </a:lnTo>
                    <a:lnTo>
                      <a:pt x="84" y="172"/>
                    </a:lnTo>
                    <a:lnTo>
                      <a:pt x="84" y="188"/>
                    </a:lnTo>
                    <a:lnTo>
                      <a:pt x="88" y="208"/>
                    </a:lnTo>
                    <a:lnTo>
                      <a:pt x="62" y="202"/>
                    </a:lnTo>
                    <a:lnTo>
                      <a:pt x="58" y="198"/>
                    </a:lnTo>
                    <a:lnTo>
                      <a:pt x="50" y="194"/>
                    </a:lnTo>
                    <a:lnTo>
                      <a:pt x="46" y="192"/>
                    </a:lnTo>
                    <a:lnTo>
                      <a:pt x="40" y="190"/>
                    </a:lnTo>
                    <a:lnTo>
                      <a:pt x="36" y="192"/>
                    </a:lnTo>
                    <a:lnTo>
                      <a:pt x="34" y="196"/>
                    </a:lnTo>
                    <a:lnTo>
                      <a:pt x="16" y="23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894" name="Freeform 472"/>
              <p:cNvSpPr>
                <a:spLocks/>
              </p:cNvSpPr>
              <p:nvPr/>
            </p:nvSpPr>
            <p:spPr bwMode="auto">
              <a:xfrm>
                <a:off x="2056" y="3174"/>
                <a:ext cx="98" cy="26"/>
              </a:xfrm>
              <a:custGeom>
                <a:avLst/>
                <a:gdLst>
                  <a:gd name="T0" fmla="*/ 0 w 98"/>
                  <a:gd name="T1" fmla="*/ 26 h 26"/>
                  <a:gd name="T2" fmla="*/ 0 w 98"/>
                  <a:gd name="T3" fmla="*/ 26 h 26"/>
                  <a:gd name="T4" fmla="*/ 16 w 98"/>
                  <a:gd name="T5" fmla="*/ 22 h 26"/>
                  <a:gd name="T6" fmla="*/ 30 w 98"/>
                  <a:gd name="T7" fmla="*/ 18 h 26"/>
                  <a:gd name="T8" fmla="*/ 46 w 98"/>
                  <a:gd name="T9" fmla="*/ 14 h 26"/>
                  <a:gd name="T10" fmla="*/ 46 w 98"/>
                  <a:gd name="T11" fmla="*/ 14 h 26"/>
                  <a:gd name="T12" fmla="*/ 62 w 98"/>
                  <a:gd name="T13" fmla="*/ 16 h 26"/>
                  <a:gd name="T14" fmla="*/ 78 w 98"/>
                  <a:gd name="T15" fmla="*/ 20 h 26"/>
                  <a:gd name="T16" fmla="*/ 96 w 98"/>
                  <a:gd name="T17" fmla="*/ 26 h 26"/>
                  <a:gd name="T18" fmla="*/ 96 w 98"/>
                  <a:gd name="T19" fmla="*/ 26 h 26"/>
                  <a:gd name="T20" fmla="*/ 98 w 98"/>
                  <a:gd name="T21" fmla="*/ 24 h 26"/>
                  <a:gd name="T22" fmla="*/ 98 w 98"/>
                  <a:gd name="T23" fmla="*/ 20 h 26"/>
                  <a:gd name="T24" fmla="*/ 96 w 98"/>
                  <a:gd name="T25" fmla="*/ 14 h 26"/>
                  <a:gd name="T26" fmla="*/ 86 w 98"/>
                  <a:gd name="T27" fmla="*/ 6 h 26"/>
                  <a:gd name="T28" fmla="*/ 86 w 98"/>
                  <a:gd name="T29" fmla="*/ 6 h 26"/>
                  <a:gd name="T30" fmla="*/ 78 w 98"/>
                  <a:gd name="T31" fmla="*/ 4 h 26"/>
                  <a:gd name="T32" fmla="*/ 68 w 98"/>
                  <a:gd name="T33" fmla="*/ 2 h 26"/>
                  <a:gd name="T34" fmla="*/ 56 w 98"/>
                  <a:gd name="T35" fmla="*/ 0 h 26"/>
                  <a:gd name="T36" fmla="*/ 42 w 98"/>
                  <a:gd name="T37" fmla="*/ 2 h 26"/>
                  <a:gd name="T38" fmla="*/ 28 w 98"/>
                  <a:gd name="T39" fmla="*/ 4 h 26"/>
                  <a:gd name="T40" fmla="*/ 16 w 98"/>
                  <a:gd name="T41" fmla="*/ 8 h 26"/>
                  <a:gd name="T42" fmla="*/ 6 w 98"/>
                  <a:gd name="T43" fmla="*/ 16 h 26"/>
                  <a:gd name="T44" fmla="*/ 2 w 98"/>
                  <a:gd name="T45" fmla="*/ 20 h 26"/>
                  <a:gd name="T46" fmla="*/ 0 w 98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8"/>
                  <a:gd name="T73" fmla="*/ 0 h 26"/>
                  <a:gd name="T74" fmla="*/ 98 w 98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8" h="26">
                    <a:moveTo>
                      <a:pt x="0" y="26"/>
                    </a:moveTo>
                    <a:lnTo>
                      <a:pt x="0" y="26"/>
                    </a:lnTo>
                    <a:lnTo>
                      <a:pt x="16" y="22"/>
                    </a:lnTo>
                    <a:lnTo>
                      <a:pt x="30" y="18"/>
                    </a:lnTo>
                    <a:lnTo>
                      <a:pt x="46" y="14"/>
                    </a:lnTo>
                    <a:lnTo>
                      <a:pt x="62" y="16"/>
                    </a:lnTo>
                    <a:lnTo>
                      <a:pt x="78" y="20"/>
                    </a:lnTo>
                    <a:lnTo>
                      <a:pt x="96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6" y="14"/>
                    </a:lnTo>
                    <a:lnTo>
                      <a:pt x="86" y="6"/>
                    </a:lnTo>
                    <a:lnTo>
                      <a:pt x="78" y="4"/>
                    </a:lnTo>
                    <a:lnTo>
                      <a:pt x="68" y="2"/>
                    </a:lnTo>
                    <a:lnTo>
                      <a:pt x="56" y="0"/>
                    </a:lnTo>
                    <a:lnTo>
                      <a:pt x="42" y="2"/>
                    </a:lnTo>
                    <a:lnTo>
                      <a:pt x="28" y="4"/>
                    </a:lnTo>
                    <a:lnTo>
                      <a:pt x="16" y="8"/>
                    </a:lnTo>
                    <a:lnTo>
                      <a:pt x="6" y="16"/>
                    </a:lnTo>
                    <a:lnTo>
                      <a:pt x="2" y="20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895" name="Freeform 473"/>
              <p:cNvSpPr>
                <a:spLocks/>
              </p:cNvSpPr>
              <p:nvPr/>
            </p:nvSpPr>
            <p:spPr bwMode="auto">
              <a:xfrm>
                <a:off x="2056" y="3174"/>
                <a:ext cx="98" cy="26"/>
              </a:xfrm>
              <a:custGeom>
                <a:avLst/>
                <a:gdLst>
                  <a:gd name="T0" fmla="*/ 0 w 98"/>
                  <a:gd name="T1" fmla="*/ 26 h 26"/>
                  <a:gd name="T2" fmla="*/ 0 w 98"/>
                  <a:gd name="T3" fmla="*/ 26 h 26"/>
                  <a:gd name="T4" fmla="*/ 16 w 98"/>
                  <a:gd name="T5" fmla="*/ 22 h 26"/>
                  <a:gd name="T6" fmla="*/ 30 w 98"/>
                  <a:gd name="T7" fmla="*/ 18 h 26"/>
                  <a:gd name="T8" fmla="*/ 46 w 98"/>
                  <a:gd name="T9" fmla="*/ 14 h 26"/>
                  <a:gd name="T10" fmla="*/ 46 w 98"/>
                  <a:gd name="T11" fmla="*/ 14 h 26"/>
                  <a:gd name="T12" fmla="*/ 62 w 98"/>
                  <a:gd name="T13" fmla="*/ 16 h 26"/>
                  <a:gd name="T14" fmla="*/ 78 w 98"/>
                  <a:gd name="T15" fmla="*/ 20 h 26"/>
                  <a:gd name="T16" fmla="*/ 96 w 98"/>
                  <a:gd name="T17" fmla="*/ 26 h 26"/>
                  <a:gd name="T18" fmla="*/ 96 w 98"/>
                  <a:gd name="T19" fmla="*/ 26 h 26"/>
                  <a:gd name="T20" fmla="*/ 98 w 98"/>
                  <a:gd name="T21" fmla="*/ 24 h 26"/>
                  <a:gd name="T22" fmla="*/ 98 w 98"/>
                  <a:gd name="T23" fmla="*/ 20 h 26"/>
                  <a:gd name="T24" fmla="*/ 96 w 98"/>
                  <a:gd name="T25" fmla="*/ 14 h 26"/>
                  <a:gd name="T26" fmla="*/ 86 w 98"/>
                  <a:gd name="T27" fmla="*/ 6 h 26"/>
                  <a:gd name="T28" fmla="*/ 86 w 98"/>
                  <a:gd name="T29" fmla="*/ 6 h 26"/>
                  <a:gd name="T30" fmla="*/ 78 w 98"/>
                  <a:gd name="T31" fmla="*/ 4 h 26"/>
                  <a:gd name="T32" fmla="*/ 68 w 98"/>
                  <a:gd name="T33" fmla="*/ 2 h 26"/>
                  <a:gd name="T34" fmla="*/ 56 w 98"/>
                  <a:gd name="T35" fmla="*/ 0 h 26"/>
                  <a:gd name="T36" fmla="*/ 42 w 98"/>
                  <a:gd name="T37" fmla="*/ 2 h 26"/>
                  <a:gd name="T38" fmla="*/ 28 w 98"/>
                  <a:gd name="T39" fmla="*/ 4 h 26"/>
                  <a:gd name="T40" fmla="*/ 16 w 98"/>
                  <a:gd name="T41" fmla="*/ 8 h 26"/>
                  <a:gd name="T42" fmla="*/ 6 w 98"/>
                  <a:gd name="T43" fmla="*/ 16 h 26"/>
                  <a:gd name="T44" fmla="*/ 2 w 98"/>
                  <a:gd name="T45" fmla="*/ 20 h 26"/>
                  <a:gd name="T46" fmla="*/ 0 w 98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8"/>
                  <a:gd name="T73" fmla="*/ 0 h 26"/>
                  <a:gd name="T74" fmla="*/ 98 w 98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8" h="26">
                    <a:moveTo>
                      <a:pt x="0" y="26"/>
                    </a:moveTo>
                    <a:lnTo>
                      <a:pt x="0" y="26"/>
                    </a:lnTo>
                    <a:lnTo>
                      <a:pt x="16" y="22"/>
                    </a:lnTo>
                    <a:lnTo>
                      <a:pt x="30" y="18"/>
                    </a:lnTo>
                    <a:lnTo>
                      <a:pt x="46" y="14"/>
                    </a:lnTo>
                    <a:lnTo>
                      <a:pt x="62" y="16"/>
                    </a:lnTo>
                    <a:lnTo>
                      <a:pt x="78" y="20"/>
                    </a:lnTo>
                    <a:lnTo>
                      <a:pt x="96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6" y="14"/>
                    </a:lnTo>
                    <a:lnTo>
                      <a:pt x="86" y="6"/>
                    </a:lnTo>
                    <a:lnTo>
                      <a:pt x="78" y="4"/>
                    </a:lnTo>
                    <a:lnTo>
                      <a:pt x="68" y="2"/>
                    </a:lnTo>
                    <a:lnTo>
                      <a:pt x="56" y="0"/>
                    </a:lnTo>
                    <a:lnTo>
                      <a:pt x="42" y="2"/>
                    </a:lnTo>
                    <a:lnTo>
                      <a:pt x="28" y="4"/>
                    </a:lnTo>
                    <a:lnTo>
                      <a:pt x="16" y="8"/>
                    </a:lnTo>
                    <a:lnTo>
                      <a:pt x="6" y="16"/>
                    </a:lnTo>
                    <a:lnTo>
                      <a:pt x="2" y="20"/>
                    </a:lnTo>
                    <a:lnTo>
                      <a:pt x="0" y="2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896" name="Freeform 474"/>
              <p:cNvSpPr>
                <a:spLocks/>
              </p:cNvSpPr>
              <p:nvPr/>
            </p:nvSpPr>
            <p:spPr bwMode="auto">
              <a:xfrm>
                <a:off x="2186" y="3176"/>
                <a:ext cx="38" cy="24"/>
              </a:xfrm>
              <a:custGeom>
                <a:avLst/>
                <a:gdLst>
                  <a:gd name="T0" fmla="*/ 0 w 38"/>
                  <a:gd name="T1" fmla="*/ 24 h 24"/>
                  <a:gd name="T2" fmla="*/ 0 w 38"/>
                  <a:gd name="T3" fmla="*/ 24 h 24"/>
                  <a:gd name="T4" fmla="*/ 14 w 38"/>
                  <a:gd name="T5" fmla="*/ 18 h 24"/>
                  <a:gd name="T6" fmla="*/ 24 w 38"/>
                  <a:gd name="T7" fmla="*/ 16 h 24"/>
                  <a:gd name="T8" fmla="*/ 30 w 38"/>
                  <a:gd name="T9" fmla="*/ 16 h 24"/>
                  <a:gd name="T10" fmla="*/ 32 w 38"/>
                  <a:gd name="T11" fmla="*/ 18 h 24"/>
                  <a:gd name="T12" fmla="*/ 32 w 38"/>
                  <a:gd name="T13" fmla="*/ 18 h 24"/>
                  <a:gd name="T14" fmla="*/ 34 w 38"/>
                  <a:gd name="T15" fmla="*/ 16 h 24"/>
                  <a:gd name="T16" fmla="*/ 38 w 38"/>
                  <a:gd name="T17" fmla="*/ 12 h 24"/>
                  <a:gd name="T18" fmla="*/ 38 w 38"/>
                  <a:gd name="T19" fmla="*/ 8 h 24"/>
                  <a:gd name="T20" fmla="*/ 38 w 38"/>
                  <a:gd name="T21" fmla="*/ 6 h 24"/>
                  <a:gd name="T22" fmla="*/ 38 w 38"/>
                  <a:gd name="T23" fmla="*/ 2 h 24"/>
                  <a:gd name="T24" fmla="*/ 34 w 38"/>
                  <a:gd name="T25" fmla="*/ 0 h 24"/>
                  <a:gd name="T26" fmla="*/ 34 w 38"/>
                  <a:gd name="T27" fmla="*/ 0 h 24"/>
                  <a:gd name="T28" fmla="*/ 30 w 38"/>
                  <a:gd name="T29" fmla="*/ 0 h 24"/>
                  <a:gd name="T30" fmla="*/ 24 w 38"/>
                  <a:gd name="T31" fmla="*/ 0 h 24"/>
                  <a:gd name="T32" fmla="*/ 14 w 38"/>
                  <a:gd name="T33" fmla="*/ 6 h 24"/>
                  <a:gd name="T34" fmla="*/ 4 w 38"/>
                  <a:gd name="T35" fmla="*/ 14 h 24"/>
                  <a:gd name="T36" fmla="*/ 0 w 38"/>
                  <a:gd name="T37" fmla="*/ 20 h 24"/>
                  <a:gd name="T38" fmla="*/ 0 w 38"/>
                  <a:gd name="T39" fmla="*/ 2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8"/>
                  <a:gd name="T61" fmla="*/ 0 h 24"/>
                  <a:gd name="T62" fmla="*/ 38 w 38"/>
                  <a:gd name="T63" fmla="*/ 24 h 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8" h="24">
                    <a:moveTo>
                      <a:pt x="0" y="24"/>
                    </a:moveTo>
                    <a:lnTo>
                      <a:pt x="0" y="24"/>
                    </a:lnTo>
                    <a:lnTo>
                      <a:pt x="14" y="18"/>
                    </a:lnTo>
                    <a:lnTo>
                      <a:pt x="24" y="16"/>
                    </a:lnTo>
                    <a:lnTo>
                      <a:pt x="30" y="16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8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4" y="6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897" name="Freeform 475"/>
              <p:cNvSpPr>
                <a:spLocks/>
              </p:cNvSpPr>
              <p:nvPr/>
            </p:nvSpPr>
            <p:spPr bwMode="auto">
              <a:xfrm>
                <a:off x="2186" y="3176"/>
                <a:ext cx="38" cy="24"/>
              </a:xfrm>
              <a:custGeom>
                <a:avLst/>
                <a:gdLst>
                  <a:gd name="T0" fmla="*/ 0 w 38"/>
                  <a:gd name="T1" fmla="*/ 24 h 24"/>
                  <a:gd name="T2" fmla="*/ 0 w 38"/>
                  <a:gd name="T3" fmla="*/ 24 h 24"/>
                  <a:gd name="T4" fmla="*/ 14 w 38"/>
                  <a:gd name="T5" fmla="*/ 18 h 24"/>
                  <a:gd name="T6" fmla="*/ 24 w 38"/>
                  <a:gd name="T7" fmla="*/ 16 h 24"/>
                  <a:gd name="T8" fmla="*/ 30 w 38"/>
                  <a:gd name="T9" fmla="*/ 16 h 24"/>
                  <a:gd name="T10" fmla="*/ 32 w 38"/>
                  <a:gd name="T11" fmla="*/ 18 h 24"/>
                  <a:gd name="T12" fmla="*/ 32 w 38"/>
                  <a:gd name="T13" fmla="*/ 18 h 24"/>
                  <a:gd name="T14" fmla="*/ 34 w 38"/>
                  <a:gd name="T15" fmla="*/ 16 h 24"/>
                  <a:gd name="T16" fmla="*/ 38 w 38"/>
                  <a:gd name="T17" fmla="*/ 12 h 24"/>
                  <a:gd name="T18" fmla="*/ 38 w 38"/>
                  <a:gd name="T19" fmla="*/ 8 h 24"/>
                  <a:gd name="T20" fmla="*/ 38 w 38"/>
                  <a:gd name="T21" fmla="*/ 6 h 24"/>
                  <a:gd name="T22" fmla="*/ 38 w 38"/>
                  <a:gd name="T23" fmla="*/ 2 h 24"/>
                  <a:gd name="T24" fmla="*/ 34 w 38"/>
                  <a:gd name="T25" fmla="*/ 0 h 24"/>
                  <a:gd name="T26" fmla="*/ 34 w 38"/>
                  <a:gd name="T27" fmla="*/ 0 h 24"/>
                  <a:gd name="T28" fmla="*/ 30 w 38"/>
                  <a:gd name="T29" fmla="*/ 0 h 24"/>
                  <a:gd name="T30" fmla="*/ 24 w 38"/>
                  <a:gd name="T31" fmla="*/ 0 h 24"/>
                  <a:gd name="T32" fmla="*/ 14 w 38"/>
                  <a:gd name="T33" fmla="*/ 6 h 24"/>
                  <a:gd name="T34" fmla="*/ 4 w 38"/>
                  <a:gd name="T35" fmla="*/ 14 h 24"/>
                  <a:gd name="T36" fmla="*/ 0 w 38"/>
                  <a:gd name="T37" fmla="*/ 20 h 24"/>
                  <a:gd name="T38" fmla="*/ 0 w 38"/>
                  <a:gd name="T39" fmla="*/ 2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8"/>
                  <a:gd name="T61" fmla="*/ 0 h 24"/>
                  <a:gd name="T62" fmla="*/ 38 w 38"/>
                  <a:gd name="T63" fmla="*/ 24 h 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8" h="24">
                    <a:moveTo>
                      <a:pt x="0" y="24"/>
                    </a:moveTo>
                    <a:lnTo>
                      <a:pt x="0" y="24"/>
                    </a:lnTo>
                    <a:lnTo>
                      <a:pt x="14" y="18"/>
                    </a:lnTo>
                    <a:lnTo>
                      <a:pt x="24" y="16"/>
                    </a:lnTo>
                    <a:lnTo>
                      <a:pt x="30" y="16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8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4" y="6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0" y="2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898" name="Freeform 476"/>
              <p:cNvSpPr>
                <a:spLocks/>
              </p:cNvSpPr>
              <p:nvPr/>
            </p:nvSpPr>
            <p:spPr bwMode="auto">
              <a:xfrm>
                <a:off x="1948" y="3184"/>
                <a:ext cx="46" cy="90"/>
              </a:xfrm>
              <a:custGeom>
                <a:avLst/>
                <a:gdLst>
                  <a:gd name="T0" fmla="*/ 46 w 46"/>
                  <a:gd name="T1" fmla="*/ 54 h 90"/>
                  <a:gd name="T2" fmla="*/ 46 w 46"/>
                  <a:gd name="T3" fmla="*/ 54 h 90"/>
                  <a:gd name="T4" fmla="*/ 46 w 46"/>
                  <a:gd name="T5" fmla="*/ 46 h 90"/>
                  <a:gd name="T6" fmla="*/ 46 w 46"/>
                  <a:gd name="T7" fmla="*/ 30 h 90"/>
                  <a:gd name="T8" fmla="*/ 44 w 46"/>
                  <a:gd name="T9" fmla="*/ 20 h 90"/>
                  <a:gd name="T10" fmla="*/ 40 w 46"/>
                  <a:gd name="T11" fmla="*/ 12 h 90"/>
                  <a:gd name="T12" fmla="*/ 34 w 46"/>
                  <a:gd name="T13" fmla="*/ 4 h 90"/>
                  <a:gd name="T14" fmla="*/ 26 w 46"/>
                  <a:gd name="T15" fmla="*/ 0 h 90"/>
                  <a:gd name="T16" fmla="*/ 26 w 46"/>
                  <a:gd name="T17" fmla="*/ 0 h 90"/>
                  <a:gd name="T18" fmla="*/ 18 w 46"/>
                  <a:gd name="T19" fmla="*/ 0 h 90"/>
                  <a:gd name="T20" fmla="*/ 10 w 46"/>
                  <a:gd name="T21" fmla="*/ 4 h 90"/>
                  <a:gd name="T22" fmla="*/ 4 w 46"/>
                  <a:gd name="T23" fmla="*/ 10 h 90"/>
                  <a:gd name="T24" fmla="*/ 2 w 46"/>
                  <a:gd name="T25" fmla="*/ 18 h 90"/>
                  <a:gd name="T26" fmla="*/ 0 w 46"/>
                  <a:gd name="T27" fmla="*/ 30 h 90"/>
                  <a:gd name="T28" fmla="*/ 2 w 46"/>
                  <a:gd name="T29" fmla="*/ 42 h 90"/>
                  <a:gd name="T30" fmla="*/ 6 w 46"/>
                  <a:gd name="T31" fmla="*/ 56 h 90"/>
                  <a:gd name="T32" fmla="*/ 14 w 46"/>
                  <a:gd name="T33" fmla="*/ 70 h 90"/>
                  <a:gd name="T34" fmla="*/ 14 w 46"/>
                  <a:gd name="T35" fmla="*/ 70 h 90"/>
                  <a:gd name="T36" fmla="*/ 22 w 46"/>
                  <a:gd name="T37" fmla="*/ 80 h 90"/>
                  <a:gd name="T38" fmla="*/ 28 w 46"/>
                  <a:gd name="T39" fmla="*/ 88 h 90"/>
                  <a:gd name="T40" fmla="*/ 34 w 46"/>
                  <a:gd name="T41" fmla="*/ 90 h 90"/>
                  <a:gd name="T42" fmla="*/ 40 w 46"/>
                  <a:gd name="T43" fmla="*/ 88 h 90"/>
                  <a:gd name="T44" fmla="*/ 44 w 46"/>
                  <a:gd name="T45" fmla="*/ 84 h 90"/>
                  <a:gd name="T46" fmla="*/ 46 w 46"/>
                  <a:gd name="T47" fmla="*/ 76 h 90"/>
                  <a:gd name="T48" fmla="*/ 46 w 46"/>
                  <a:gd name="T49" fmla="*/ 66 h 90"/>
                  <a:gd name="T50" fmla="*/ 46 w 46"/>
                  <a:gd name="T51" fmla="*/ 54 h 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6"/>
                  <a:gd name="T79" fmla="*/ 0 h 90"/>
                  <a:gd name="T80" fmla="*/ 46 w 46"/>
                  <a:gd name="T81" fmla="*/ 90 h 9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6" h="90">
                    <a:moveTo>
                      <a:pt x="46" y="54"/>
                    </a:moveTo>
                    <a:lnTo>
                      <a:pt x="46" y="54"/>
                    </a:lnTo>
                    <a:lnTo>
                      <a:pt x="46" y="46"/>
                    </a:lnTo>
                    <a:lnTo>
                      <a:pt x="46" y="30"/>
                    </a:lnTo>
                    <a:lnTo>
                      <a:pt x="44" y="20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4"/>
                    </a:lnTo>
                    <a:lnTo>
                      <a:pt x="4" y="10"/>
                    </a:lnTo>
                    <a:lnTo>
                      <a:pt x="2" y="18"/>
                    </a:lnTo>
                    <a:lnTo>
                      <a:pt x="0" y="30"/>
                    </a:lnTo>
                    <a:lnTo>
                      <a:pt x="2" y="42"/>
                    </a:lnTo>
                    <a:lnTo>
                      <a:pt x="6" y="56"/>
                    </a:lnTo>
                    <a:lnTo>
                      <a:pt x="14" y="70"/>
                    </a:lnTo>
                    <a:lnTo>
                      <a:pt x="22" y="80"/>
                    </a:lnTo>
                    <a:lnTo>
                      <a:pt x="28" y="88"/>
                    </a:lnTo>
                    <a:lnTo>
                      <a:pt x="34" y="90"/>
                    </a:lnTo>
                    <a:lnTo>
                      <a:pt x="40" y="88"/>
                    </a:lnTo>
                    <a:lnTo>
                      <a:pt x="44" y="84"/>
                    </a:lnTo>
                    <a:lnTo>
                      <a:pt x="46" y="76"/>
                    </a:lnTo>
                    <a:lnTo>
                      <a:pt x="46" y="66"/>
                    </a:lnTo>
                    <a:lnTo>
                      <a:pt x="46" y="54"/>
                    </a:lnTo>
                    <a:close/>
                  </a:path>
                </a:pathLst>
              </a:custGeom>
              <a:solidFill>
                <a:srgbClr val="EF905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899" name="Freeform 477"/>
              <p:cNvSpPr>
                <a:spLocks/>
              </p:cNvSpPr>
              <p:nvPr/>
            </p:nvSpPr>
            <p:spPr bwMode="auto">
              <a:xfrm>
                <a:off x="1948" y="3184"/>
                <a:ext cx="46" cy="90"/>
              </a:xfrm>
              <a:custGeom>
                <a:avLst/>
                <a:gdLst>
                  <a:gd name="T0" fmla="*/ 46 w 46"/>
                  <a:gd name="T1" fmla="*/ 54 h 90"/>
                  <a:gd name="T2" fmla="*/ 46 w 46"/>
                  <a:gd name="T3" fmla="*/ 54 h 90"/>
                  <a:gd name="T4" fmla="*/ 46 w 46"/>
                  <a:gd name="T5" fmla="*/ 46 h 90"/>
                  <a:gd name="T6" fmla="*/ 46 w 46"/>
                  <a:gd name="T7" fmla="*/ 30 h 90"/>
                  <a:gd name="T8" fmla="*/ 44 w 46"/>
                  <a:gd name="T9" fmla="*/ 20 h 90"/>
                  <a:gd name="T10" fmla="*/ 40 w 46"/>
                  <a:gd name="T11" fmla="*/ 12 h 90"/>
                  <a:gd name="T12" fmla="*/ 34 w 46"/>
                  <a:gd name="T13" fmla="*/ 4 h 90"/>
                  <a:gd name="T14" fmla="*/ 26 w 46"/>
                  <a:gd name="T15" fmla="*/ 0 h 90"/>
                  <a:gd name="T16" fmla="*/ 26 w 46"/>
                  <a:gd name="T17" fmla="*/ 0 h 90"/>
                  <a:gd name="T18" fmla="*/ 18 w 46"/>
                  <a:gd name="T19" fmla="*/ 0 h 90"/>
                  <a:gd name="T20" fmla="*/ 10 w 46"/>
                  <a:gd name="T21" fmla="*/ 4 h 90"/>
                  <a:gd name="T22" fmla="*/ 4 w 46"/>
                  <a:gd name="T23" fmla="*/ 10 h 90"/>
                  <a:gd name="T24" fmla="*/ 2 w 46"/>
                  <a:gd name="T25" fmla="*/ 18 h 90"/>
                  <a:gd name="T26" fmla="*/ 0 w 46"/>
                  <a:gd name="T27" fmla="*/ 30 h 90"/>
                  <a:gd name="T28" fmla="*/ 2 w 46"/>
                  <a:gd name="T29" fmla="*/ 42 h 90"/>
                  <a:gd name="T30" fmla="*/ 6 w 46"/>
                  <a:gd name="T31" fmla="*/ 56 h 90"/>
                  <a:gd name="T32" fmla="*/ 14 w 46"/>
                  <a:gd name="T33" fmla="*/ 70 h 90"/>
                  <a:gd name="T34" fmla="*/ 14 w 46"/>
                  <a:gd name="T35" fmla="*/ 70 h 90"/>
                  <a:gd name="T36" fmla="*/ 22 w 46"/>
                  <a:gd name="T37" fmla="*/ 80 h 90"/>
                  <a:gd name="T38" fmla="*/ 28 w 46"/>
                  <a:gd name="T39" fmla="*/ 88 h 90"/>
                  <a:gd name="T40" fmla="*/ 34 w 46"/>
                  <a:gd name="T41" fmla="*/ 90 h 90"/>
                  <a:gd name="T42" fmla="*/ 40 w 46"/>
                  <a:gd name="T43" fmla="*/ 88 h 90"/>
                  <a:gd name="T44" fmla="*/ 44 w 46"/>
                  <a:gd name="T45" fmla="*/ 84 h 90"/>
                  <a:gd name="T46" fmla="*/ 46 w 46"/>
                  <a:gd name="T47" fmla="*/ 76 h 90"/>
                  <a:gd name="T48" fmla="*/ 46 w 46"/>
                  <a:gd name="T49" fmla="*/ 66 h 90"/>
                  <a:gd name="T50" fmla="*/ 46 w 46"/>
                  <a:gd name="T51" fmla="*/ 54 h 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6"/>
                  <a:gd name="T79" fmla="*/ 0 h 90"/>
                  <a:gd name="T80" fmla="*/ 46 w 46"/>
                  <a:gd name="T81" fmla="*/ 90 h 9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6" h="90">
                    <a:moveTo>
                      <a:pt x="46" y="54"/>
                    </a:moveTo>
                    <a:lnTo>
                      <a:pt x="46" y="54"/>
                    </a:lnTo>
                    <a:lnTo>
                      <a:pt x="46" y="46"/>
                    </a:lnTo>
                    <a:lnTo>
                      <a:pt x="46" y="30"/>
                    </a:lnTo>
                    <a:lnTo>
                      <a:pt x="44" y="20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4"/>
                    </a:lnTo>
                    <a:lnTo>
                      <a:pt x="4" y="10"/>
                    </a:lnTo>
                    <a:lnTo>
                      <a:pt x="2" y="18"/>
                    </a:lnTo>
                    <a:lnTo>
                      <a:pt x="0" y="30"/>
                    </a:lnTo>
                    <a:lnTo>
                      <a:pt x="2" y="42"/>
                    </a:lnTo>
                    <a:lnTo>
                      <a:pt x="6" y="56"/>
                    </a:lnTo>
                    <a:lnTo>
                      <a:pt x="14" y="70"/>
                    </a:lnTo>
                    <a:lnTo>
                      <a:pt x="22" y="80"/>
                    </a:lnTo>
                    <a:lnTo>
                      <a:pt x="28" y="88"/>
                    </a:lnTo>
                    <a:lnTo>
                      <a:pt x="34" y="90"/>
                    </a:lnTo>
                    <a:lnTo>
                      <a:pt x="40" y="88"/>
                    </a:lnTo>
                    <a:lnTo>
                      <a:pt x="44" y="84"/>
                    </a:lnTo>
                    <a:lnTo>
                      <a:pt x="46" y="76"/>
                    </a:lnTo>
                    <a:lnTo>
                      <a:pt x="46" y="66"/>
                    </a:lnTo>
                    <a:lnTo>
                      <a:pt x="46" y="5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00" name="Freeform 478"/>
              <p:cNvSpPr>
                <a:spLocks/>
              </p:cNvSpPr>
              <p:nvPr/>
            </p:nvSpPr>
            <p:spPr bwMode="auto">
              <a:xfrm>
                <a:off x="2084" y="3214"/>
                <a:ext cx="54" cy="10"/>
              </a:xfrm>
              <a:custGeom>
                <a:avLst/>
                <a:gdLst>
                  <a:gd name="T0" fmla="*/ 0 w 54"/>
                  <a:gd name="T1" fmla="*/ 0 h 10"/>
                  <a:gd name="T2" fmla="*/ 0 w 54"/>
                  <a:gd name="T3" fmla="*/ 0 h 10"/>
                  <a:gd name="T4" fmla="*/ 14 w 54"/>
                  <a:gd name="T5" fmla="*/ 2 h 10"/>
                  <a:gd name="T6" fmla="*/ 34 w 54"/>
                  <a:gd name="T7" fmla="*/ 4 h 10"/>
                  <a:gd name="T8" fmla="*/ 34 w 54"/>
                  <a:gd name="T9" fmla="*/ 4 h 10"/>
                  <a:gd name="T10" fmla="*/ 54 w 54"/>
                  <a:gd name="T11" fmla="*/ 2 h 10"/>
                  <a:gd name="T12" fmla="*/ 54 w 54"/>
                  <a:gd name="T13" fmla="*/ 2 h 10"/>
                  <a:gd name="T14" fmla="*/ 50 w 54"/>
                  <a:gd name="T15" fmla="*/ 4 h 10"/>
                  <a:gd name="T16" fmla="*/ 46 w 54"/>
                  <a:gd name="T17" fmla="*/ 8 h 10"/>
                  <a:gd name="T18" fmla="*/ 42 w 54"/>
                  <a:gd name="T19" fmla="*/ 10 h 10"/>
                  <a:gd name="T20" fmla="*/ 34 w 54"/>
                  <a:gd name="T21" fmla="*/ 10 h 10"/>
                  <a:gd name="T22" fmla="*/ 24 w 54"/>
                  <a:gd name="T23" fmla="*/ 10 h 10"/>
                  <a:gd name="T24" fmla="*/ 14 w 54"/>
                  <a:gd name="T25" fmla="*/ 6 h 10"/>
                  <a:gd name="T26" fmla="*/ 0 w 54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2"/>
                    </a:lnTo>
                    <a:lnTo>
                      <a:pt x="34" y="4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24" y="10"/>
                    </a:lnTo>
                    <a:lnTo>
                      <a:pt x="14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01" name="Freeform 479"/>
              <p:cNvSpPr>
                <a:spLocks/>
              </p:cNvSpPr>
              <p:nvPr/>
            </p:nvSpPr>
            <p:spPr bwMode="auto">
              <a:xfrm>
                <a:off x="2084" y="3214"/>
                <a:ext cx="54" cy="10"/>
              </a:xfrm>
              <a:custGeom>
                <a:avLst/>
                <a:gdLst>
                  <a:gd name="T0" fmla="*/ 0 w 54"/>
                  <a:gd name="T1" fmla="*/ 0 h 10"/>
                  <a:gd name="T2" fmla="*/ 0 w 54"/>
                  <a:gd name="T3" fmla="*/ 0 h 10"/>
                  <a:gd name="T4" fmla="*/ 14 w 54"/>
                  <a:gd name="T5" fmla="*/ 2 h 10"/>
                  <a:gd name="T6" fmla="*/ 34 w 54"/>
                  <a:gd name="T7" fmla="*/ 4 h 10"/>
                  <a:gd name="T8" fmla="*/ 34 w 54"/>
                  <a:gd name="T9" fmla="*/ 4 h 10"/>
                  <a:gd name="T10" fmla="*/ 54 w 54"/>
                  <a:gd name="T11" fmla="*/ 2 h 10"/>
                  <a:gd name="T12" fmla="*/ 54 w 54"/>
                  <a:gd name="T13" fmla="*/ 2 h 10"/>
                  <a:gd name="T14" fmla="*/ 50 w 54"/>
                  <a:gd name="T15" fmla="*/ 4 h 10"/>
                  <a:gd name="T16" fmla="*/ 46 w 54"/>
                  <a:gd name="T17" fmla="*/ 8 h 10"/>
                  <a:gd name="T18" fmla="*/ 42 w 54"/>
                  <a:gd name="T19" fmla="*/ 10 h 10"/>
                  <a:gd name="T20" fmla="*/ 34 w 54"/>
                  <a:gd name="T21" fmla="*/ 10 h 10"/>
                  <a:gd name="T22" fmla="*/ 24 w 54"/>
                  <a:gd name="T23" fmla="*/ 10 h 10"/>
                  <a:gd name="T24" fmla="*/ 14 w 54"/>
                  <a:gd name="T25" fmla="*/ 6 h 10"/>
                  <a:gd name="T26" fmla="*/ 0 w 54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2"/>
                    </a:lnTo>
                    <a:lnTo>
                      <a:pt x="34" y="4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24" y="10"/>
                    </a:lnTo>
                    <a:lnTo>
                      <a:pt x="14" y="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02" name="Freeform 480"/>
              <p:cNvSpPr>
                <a:spLocks/>
              </p:cNvSpPr>
              <p:nvPr/>
            </p:nvSpPr>
            <p:spPr bwMode="auto">
              <a:xfrm>
                <a:off x="2186" y="3216"/>
                <a:ext cx="24" cy="8"/>
              </a:xfrm>
              <a:custGeom>
                <a:avLst/>
                <a:gdLst>
                  <a:gd name="T0" fmla="*/ 0 w 24"/>
                  <a:gd name="T1" fmla="*/ 0 h 8"/>
                  <a:gd name="T2" fmla="*/ 0 w 24"/>
                  <a:gd name="T3" fmla="*/ 0 h 8"/>
                  <a:gd name="T4" fmla="*/ 8 w 24"/>
                  <a:gd name="T5" fmla="*/ 2 h 8"/>
                  <a:gd name="T6" fmla="*/ 14 w 24"/>
                  <a:gd name="T7" fmla="*/ 2 h 8"/>
                  <a:gd name="T8" fmla="*/ 24 w 24"/>
                  <a:gd name="T9" fmla="*/ 0 h 8"/>
                  <a:gd name="T10" fmla="*/ 24 w 24"/>
                  <a:gd name="T11" fmla="*/ 0 h 8"/>
                  <a:gd name="T12" fmla="*/ 20 w 24"/>
                  <a:gd name="T13" fmla="*/ 4 h 8"/>
                  <a:gd name="T14" fmla="*/ 16 w 24"/>
                  <a:gd name="T15" fmla="*/ 8 h 8"/>
                  <a:gd name="T16" fmla="*/ 12 w 24"/>
                  <a:gd name="T17" fmla="*/ 8 h 8"/>
                  <a:gd name="T18" fmla="*/ 12 w 24"/>
                  <a:gd name="T19" fmla="*/ 8 h 8"/>
                  <a:gd name="T20" fmla="*/ 8 w 24"/>
                  <a:gd name="T21" fmla="*/ 8 h 8"/>
                  <a:gd name="T22" fmla="*/ 4 w 24"/>
                  <a:gd name="T23" fmla="*/ 4 h 8"/>
                  <a:gd name="T24" fmla="*/ 0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8"/>
                  <a:gd name="T41" fmla="*/ 24 w 2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2"/>
                    </a:lnTo>
                    <a:lnTo>
                      <a:pt x="24" y="0"/>
                    </a:lnTo>
                    <a:lnTo>
                      <a:pt x="20" y="4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03" name="Freeform 481"/>
              <p:cNvSpPr>
                <a:spLocks/>
              </p:cNvSpPr>
              <p:nvPr/>
            </p:nvSpPr>
            <p:spPr bwMode="auto">
              <a:xfrm>
                <a:off x="2186" y="3216"/>
                <a:ext cx="24" cy="8"/>
              </a:xfrm>
              <a:custGeom>
                <a:avLst/>
                <a:gdLst>
                  <a:gd name="T0" fmla="*/ 0 w 24"/>
                  <a:gd name="T1" fmla="*/ 0 h 8"/>
                  <a:gd name="T2" fmla="*/ 0 w 24"/>
                  <a:gd name="T3" fmla="*/ 0 h 8"/>
                  <a:gd name="T4" fmla="*/ 8 w 24"/>
                  <a:gd name="T5" fmla="*/ 2 h 8"/>
                  <a:gd name="T6" fmla="*/ 14 w 24"/>
                  <a:gd name="T7" fmla="*/ 2 h 8"/>
                  <a:gd name="T8" fmla="*/ 24 w 24"/>
                  <a:gd name="T9" fmla="*/ 0 h 8"/>
                  <a:gd name="T10" fmla="*/ 24 w 24"/>
                  <a:gd name="T11" fmla="*/ 0 h 8"/>
                  <a:gd name="T12" fmla="*/ 20 w 24"/>
                  <a:gd name="T13" fmla="*/ 4 h 8"/>
                  <a:gd name="T14" fmla="*/ 16 w 24"/>
                  <a:gd name="T15" fmla="*/ 8 h 8"/>
                  <a:gd name="T16" fmla="*/ 12 w 24"/>
                  <a:gd name="T17" fmla="*/ 8 h 8"/>
                  <a:gd name="T18" fmla="*/ 12 w 24"/>
                  <a:gd name="T19" fmla="*/ 8 h 8"/>
                  <a:gd name="T20" fmla="*/ 8 w 24"/>
                  <a:gd name="T21" fmla="*/ 8 h 8"/>
                  <a:gd name="T22" fmla="*/ 4 w 24"/>
                  <a:gd name="T23" fmla="*/ 4 h 8"/>
                  <a:gd name="T24" fmla="*/ 0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8"/>
                  <a:gd name="T41" fmla="*/ 24 w 2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2"/>
                    </a:lnTo>
                    <a:lnTo>
                      <a:pt x="24" y="0"/>
                    </a:lnTo>
                    <a:lnTo>
                      <a:pt x="20" y="4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04" name="Freeform 482"/>
              <p:cNvSpPr>
                <a:spLocks/>
              </p:cNvSpPr>
              <p:nvPr/>
            </p:nvSpPr>
            <p:spPr bwMode="auto">
              <a:xfrm>
                <a:off x="2162" y="3204"/>
                <a:ext cx="34" cy="106"/>
              </a:xfrm>
              <a:custGeom>
                <a:avLst/>
                <a:gdLst>
                  <a:gd name="T0" fmla="*/ 22 w 34"/>
                  <a:gd name="T1" fmla="*/ 0 h 106"/>
                  <a:gd name="T2" fmla="*/ 22 w 34"/>
                  <a:gd name="T3" fmla="*/ 0 h 106"/>
                  <a:gd name="T4" fmla="*/ 26 w 34"/>
                  <a:gd name="T5" fmla="*/ 30 h 106"/>
                  <a:gd name="T6" fmla="*/ 28 w 34"/>
                  <a:gd name="T7" fmla="*/ 60 h 106"/>
                  <a:gd name="T8" fmla="*/ 26 w 34"/>
                  <a:gd name="T9" fmla="*/ 76 h 106"/>
                  <a:gd name="T10" fmla="*/ 24 w 34"/>
                  <a:gd name="T11" fmla="*/ 90 h 106"/>
                  <a:gd name="T12" fmla="*/ 24 w 34"/>
                  <a:gd name="T13" fmla="*/ 90 h 106"/>
                  <a:gd name="T14" fmla="*/ 14 w 34"/>
                  <a:gd name="T15" fmla="*/ 94 h 106"/>
                  <a:gd name="T16" fmla="*/ 6 w 34"/>
                  <a:gd name="T17" fmla="*/ 100 h 106"/>
                  <a:gd name="T18" fmla="*/ 0 w 34"/>
                  <a:gd name="T19" fmla="*/ 106 h 106"/>
                  <a:gd name="T20" fmla="*/ 0 w 34"/>
                  <a:gd name="T21" fmla="*/ 106 h 106"/>
                  <a:gd name="T22" fmla="*/ 8 w 34"/>
                  <a:gd name="T23" fmla="*/ 104 h 106"/>
                  <a:gd name="T24" fmla="*/ 18 w 34"/>
                  <a:gd name="T25" fmla="*/ 100 h 106"/>
                  <a:gd name="T26" fmla="*/ 30 w 34"/>
                  <a:gd name="T27" fmla="*/ 94 h 106"/>
                  <a:gd name="T28" fmla="*/ 30 w 34"/>
                  <a:gd name="T29" fmla="*/ 94 h 106"/>
                  <a:gd name="T30" fmla="*/ 32 w 34"/>
                  <a:gd name="T31" fmla="*/ 90 h 106"/>
                  <a:gd name="T32" fmla="*/ 34 w 34"/>
                  <a:gd name="T33" fmla="*/ 74 h 106"/>
                  <a:gd name="T34" fmla="*/ 34 w 34"/>
                  <a:gd name="T35" fmla="*/ 60 h 106"/>
                  <a:gd name="T36" fmla="*/ 32 w 34"/>
                  <a:gd name="T37" fmla="*/ 44 h 106"/>
                  <a:gd name="T38" fmla="*/ 28 w 34"/>
                  <a:gd name="T39" fmla="*/ 24 h 106"/>
                  <a:gd name="T40" fmla="*/ 22 w 34"/>
                  <a:gd name="T41" fmla="*/ 0 h 1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06"/>
                  <a:gd name="T65" fmla="*/ 34 w 34"/>
                  <a:gd name="T66" fmla="*/ 106 h 10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06">
                    <a:moveTo>
                      <a:pt x="22" y="0"/>
                    </a:moveTo>
                    <a:lnTo>
                      <a:pt x="22" y="0"/>
                    </a:lnTo>
                    <a:lnTo>
                      <a:pt x="26" y="30"/>
                    </a:lnTo>
                    <a:lnTo>
                      <a:pt x="28" y="60"/>
                    </a:lnTo>
                    <a:lnTo>
                      <a:pt x="26" y="76"/>
                    </a:lnTo>
                    <a:lnTo>
                      <a:pt x="24" y="90"/>
                    </a:lnTo>
                    <a:lnTo>
                      <a:pt x="14" y="94"/>
                    </a:lnTo>
                    <a:lnTo>
                      <a:pt x="6" y="100"/>
                    </a:lnTo>
                    <a:lnTo>
                      <a:pt x="0" y="106"/>
                    </a:lnTo>
                    <a:lnTo>
                      <a:pt x="8" y="104"/>
                    </a:lnTo>
                    <a:lnTo>
                      <a:pt x="18" y="100"/>
                    </a:lnTo>
                    <a:lnTo>
                      <a:pt x="30" y="94"/>
                    </a:lnTo>
                    <a:lnTo>
                      <a:pt x="32" y="90"/>
                    </a:lnTo>
                    <a:lnTo>
                      <a:pt x="34" y="74"/>
                    </a:lnTo>
                    <a:lnTo>
                      <a:pt x="34" y="60"/>
                    </a:lnTo>
                    <a:lnTo>
                      <a:pt x="32" y="44"/>
                    </a:lnTo>
                    <a:lnTo>
                      <a:pt x="28" y="24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05" name="Freeform 483"/>
              <p:cNvSpPr>
                <a:spLocks/>
              </p:cNvSpPr>
              <p:nvPr/>
            </p:nvSpPr>
            <p:spPr bwMode="auto">
              <a:xfrm>
                <a:off x="2162" y="3204"/>
                <a:ext cx="34" cy="106"/>
              </a:xfrm>
              <a:custGeom>
                <a:avLst/>
                <a:gdLst>
                  <a:gd name="T0" fmla="*/ 22 w 34"/>
                  <a:gd name="T1" fmla="*/ 0 h 106"/>
                  <a:gd name="T2" fmla="*/ 22 w 34"/>
                  <a:gd name="T3" fmla="*/ 0 h 106"/>
                  <a:gd name="T4" fmla="*/ 26 w 34"/>
                  <a:gd name="T5" fmla="*/ 30 h 106"/>
                  <a:gd name="T6" fmla="*/ 28 w 34"/>
                  <a:gd name="T7" fmla="*/ 60 h 106"/>
                  <a:gd name="T8" fmla="*/ 26 w 34"/>
                  <a:gd name="T9" fmla="*/ 76 h 106"/>
                  <a:gd name="T10" fmla="*/ 24 w 34"/>
                  <a:gd name="T11" fmla="*/ 90 h 106"/>
                  <a:gd name="T12" fmla="*/ 24 w 34"/>
                  <a:gd name="T13" fmla="*/ 90 h 106"/>
                  <a:gd name="T14" fmla="*/ 14 w 34"/>
                  <a:gd name="T15" fmla="*/ 94 h 106"/>
                  <a:gd name="T16" fmla="*/ 6 w 34"/>
                  <a:gd name="T17" fmla="*/ 100 h 106"/>
                  <a:gd name="T18" fmla="*/ 0 w 34"/>
                  <a:gd name="T19" fmla="*/ 106 h 106"/>
                  <a:gd name="T20" fmla="*/ 0 w 34"/>
                  <a:gd name="T21" fmla="*/ 106 h 106"/>
                  <a:gd name="T22" fmla="*/ 8 w 34"/>
                  <a:gd name="T23" fmla="*/ 104 h 106"/>
                  <a:gd name="T24" fmla="*/ 18 w 34"/>
                  <a:gd name="T25" fmla="*/ 100 h 106"/>
                  <a:gd name="T26" fmla="*/ 30 w 34"/>
                  <a:gd name="T27" fmla="*/ 94 h 106"/>
                  <a:gd name="T28" fmla="*/ 30 w 34"/>
                  <a:gd name="T29" fmla="*/ 94 h 106"/>
                  <a:gd name="T30" fmla="*/ 32 w 34"/>
                  <a:gd name="T31" fmla="*/ 90 h 106"/>
                  <a:gd name="T32" fmla="*/ 34 w 34"/>
                  <a:gd name="T33" fmla="*/ 74 h 106"/>
                  <a:gd name="T34" fmla="*/ 34 w 34"/>
                  <a:gd name="T35" fmla="*/ 60 h 106"/>
                  <a:gd name="T36" fmla="*/ 32 w 34"/>
                  <a:gd name="T37" fmla="*/ 44 h 106"/>
                  <a:gd name="T38" fmla="*/ 28 w 34"/>
                  <a:gd name="T39" fmla="*/ 24 h 106"/>
                  <a:gd name="T40" fmla="*/ 22 w 34"/>
                  <a:gd name="T41" fmla="*/ 0 h 1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06"/>
                  <a:gd name="T65" fmla="*/ 34 w 34"/>
                  <a:gd name="T66" fmla="*/ 106 h 10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06">
                    <a:moveTo>
                      <a:pt x="22" y="0"/>
                    </a:moveTo>
                    <a:lnTo>
                      <a:pt x="22" y="0"/>
                    </a:lnTo>
                    <a:lnTo>
                      <a:pt x="26" y="30"/>
                    </a:lnTo>
                    <a:lnTo>
                      <a:pt x="28" y="60"/>
                    </a:lnTo>
                    <a:lnTo>
                      <a:pt x="26" y="76"/>
                    </a:lnTo>
                    <a:lnTo>
                      <a:pt x="24" y="90"/>
                    </a:lnTo>
                    <a:lnTo>
                      <a:pt x="14" y="94"/>
                    </a:lnTo>
                    <a:lnTo>
                      <a:pt x="6" y="100"/>
                    </a:lnTo>
                    <a:lnTo>
                      <a:pt x="0" y="106"/>
                    </a:lnTo>
                    <a:lnTo>
                      <a:pt x="8" y="104"/>
                    </a:lnTo>
                    <a:lnTo>
                      <a:pt x="18" y="100"/>
                    </a:lnTo>
                    <a:lnTo>
                      <a:pt x="30" y="94"/>
                    </a:lnTo>
                    <a:lnTo>
                      <a:pt x="32" y="90"/>
                    </a:lnTo>
                    <a:lnTo>
                      <a:pt x="34" y="74"/>
                    </a:lnTo>
                    <a:lnTo>
                      <a:pt x="34" y="60"/>
                    </a:lnTo>
                    <a:lnTo>
                      <a:pt x="32" y="44"/>
                    </a:lnTo>
                    <a:lnTo>
                      <a:pt x="28" y="24"/>
                    </a:lnTo>
                    <a:lnTo>
                      <a:pt x="2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06" name="Freeform 484"/>
              <p:cNvSpPr>
                <a:spLocks/>
              </p:cNvSpPr>
              <p:nvPr/>
            </p:nvSpPr>
            <p:spPr bwMode="auto">
              <a:xfrm>
                <a:off x="2142" y="3350"/>
                <a:ext cx="38" cy="6"/>
              </a:xfrm>
              <a:custGeom>
                <a:avLst/>
                <a:gdLst>
                  <a:gd name="T0" fmla="*/ 0 w 38"/>
                  <a:gd name="T1" fmla="*/ 0 h 6"/>
                  <a:gd name="T2" fmla="*/ 0 w 38"/>
                  <a:gd name="T3" fmla="*/ 0 h 6"/>
                  <a:gd name="T4" fmla="*/ 12 w 38"/>
                  <a:gd name="T5" fmla="*/ 2 h 6"/>
                  <a:gd name="T6" fmla="*/ 24 w 38"/>
                  <a:gd name="T7" fmla="*/ 2 h 6"/>
                  <a:gd name="T8" fmla="*/ 38 w 38"/>
                  <a:gd name="T9" fmla="*/ 0 h 6"/>
                  <a:gd name="T10" fmla="*/ 38 w 38"/>
                  <a:gd name="T11" fmla="*/ 0 h 6"/>
                  <a:gd name="T12" fmla="*/ 34 w 38"/>
                  <a:gd name="T13" fmla="*/ 2 h 6"/>
                  <a:gd name="T14" fmla="*/ 22 w 38"/>
                  <a:gd name="T15" fmla="*/ 6 h 6"/>
                  <a:gd name="T16" fmla="*/ 22 w 38"/>
                  <a:gd name="T17" fmla="*/ 6 h 6"/>
                  <a:gd name="T18" fmla="*/ 14 w 38"/>
                  <a:gd name="T19" fmla="*/ 6 h 6"/>
                  <a:gd name="T20" fmla="*/ 6 w 38"/>
                  <a:gd name="T21" fmla="*/ 4 h 6"/>
                  <a:gd name="T22" fmla="*/ 0 w 38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6"/>
                  <a:gd name="T38" fmla="*/ 38 w 38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6">
                    <a:moveTo>
                      <a:pt x="0" y="0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4" y="2"/>
                    </a:lnTo>
                    <a:lnTo>
                      <a:pt x="38" y="0"/>
                    </a:lnTo>
                    <a:lnTo>
                      <a:pt x="34" y="2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6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07" name="Freeform 485"/>
              <p:cNvSpPr>
                <a:spLocks/>
              </p:cNvSpPr>
              <p:nvPr/>
            </p:nvSpPr>
            <p:spPr bwMode="auto">
              <a:xfrm>
                <a:off x="2142" y="3350"/>
                <a:ext cx="38" cy="6"/>
              </a:xfrm>
              <a:custGeom>
                <a:avLst/>
                <a:gdLst>
                  <a:gd name="T0" fmla="*/ 0 w 38"/>
                  <a:gd name="T1" fmla="*/ 0 h 6"/>
                  <a:gd name="T2" fmla="*/ 0 w 38"/>
                  <a:gd name="T3" fmla="*/ 0 h 6"/>
                  <a:gd name="T4" fmla="*/ 12 w 38"/>
                  <a:gd name="T5" fmla="*/ 2 h 6"/>
                  <a:gd name="T6" fmla="*/ 24 w 38"/>
                  <a:gd name="T7" fmla="*/ 2 h 6"/>
                  <a:gd name="T8" fmla="*/ 38 w 38"/>
                  <a:gd name="T9" fmla="*/ 0 h 6"/>
                  <a:gd name="T10" fmla="*/ 38 w 38"/>
                  <a:gd name="T11" fmla="*/ 0 h 6"/>
                  <a:gd name="T12" fmla="*/ 34 w 38"/>
                  <a:gd name="T13" fmla="*/ 2 h 6"/>
                  <a:gd name="T14" fmla="*/ 22 w 38"/>
                  <a:gd name="T15" fmla="*/ 6 h 6"/>
                  <a:gd name="T16" fmla="*/ 22 w 38"/>
                  <a:gd name="T17" fmla="*/ 6 h 6"/>
                  <a:gd name="T18" fmla="*/ 14 w 38"/>
                  <a:gd name="T19" fmla="*/ 6 h 6"/>
                  <a:gd name="T20" fmla="*/ 6 w 38"/>
                  <a:gd name="T21" fmla="*/ 4 h 6"/>
                  <a:gd name="T22" fmla="*/ 0 w 38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6"/>
                  <a:gd name="T38" fmla="*/ 38 w 38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6">
                    <a:moveTo>
                      <a:pt x="0" y="0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4" y="2"/>
                    </a:lnTo>
                    <a:lnTo>
                      <a:pt x="38" y="0"/>
                    </a:lnTo>
                    <a:lnTo>
                      <a:pt x="34" y="2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08" name="Freeform 486"/>
              <p:cNvSpPr>
                <a:spLocks/>
              </p:cNvSpPr>
              <p:nvPr/>
            </p:nvSpPr>
            <p:spPr bwMode="auto">
              <a:xfrm>
                <a:off x="1600" y="3380"/>
                <a:ext cx="692" cy="878"/>
              </a:xfrm>
              <a:custGeom>
                <a:avLst/>
                <a:gdLst>
                  <a:gd name="T0" fmla="*/ 248 w 692"/>
                  <a:gd name="T1" fmla="*/ 878 h 878"/>
                  <a:gd name="T2" fmla="*/ 156 w 692"/>
                  <a:gd name="T3" fmla="*/ 578 h 878"/>
                  <a:gd name="T4" fmla="*/ 76 w 692"/>
                  <a:gd name="T5" fmla="*/ 352 h 878"/>
                  <a:gd name="T6" fmla="*/ 20 w 692"/>
                  <a:gd name="T7" fmla="*/ 210 h 878"/>
                  <a:gd name="T8" fmla="*/ 0 w 692"/>
                  <a:gd name="T9" fmla="*/ 162 h 878"/>
                  <a:gd name="T10" fmla="*/ 30 w 692"/>
                  <a:gd name="T11" fmla="*/ 138 h 878"/>
                  <a:gd name="T12" fmla="*/ 68 w 692"/>
                  <a:gd name="T13" fmla="*/ 116 h 878"/>
                  <a:gd name="T14" fmla="*/ 154 w 692"/>
                  <a:gd name="T15" fmla="*/ 80 h 878"/>
                  <a:gd name="T16" fmla="*/ 230 w 692"/>
                  <a:gd name="T17" fmla="*/ 58 h 878"/>
                  <a:gd name="T18" fmla="*/ 262 w 692"/>
                  <a:gd name="T19" fmla="*/ 50 h 878"/>
                  <a:gd name="T20" fmla="*/ 318 w 692"/>
                  <a:gd name="T21" fmla="*/ 14 h 878"/>
                  <a:gd name="T22" fmla="*/ 334 w 692"/>
                  <a:gd name="T23" fmla="*/ 0 h 878"/>
                  <a:gd name="T24" fmla="*/ 342 w 692"/>
                  <a:gd name="T25" fmla="*/ 52 h 878"/>
                  <a:gd name="T26" fmla="*/ 354 w 692"/>
                  <a:gd name="T27" fmla="*/ 96 h 878"/>
                  <a:gd name="T28" fmla="*/ 374 w 692"/>
                  <a:gd name="T29" fmla="*/ 140 h 878"/>
                  <a:gd name="T30" fmla="*/ 388 w 692"/>
                  <a:gd name="T31" fmla="*/ 166 h 878"/>
                  <a:gd name="T32" fmla="*/ 424 w 692"/>
                  <a:gd name="T33" fmla="*/ 252 h 878"/>
                  <a:gd name="T34" fmla="*/ 472 w 692"/>
                  <a:gd name="T35" fmla="*/ 388 h 878"/>
                  <a:gd name="T36" fmla="*/ 484 w 692"/>
                  <a:gd name="T37" fmla="*/ 426 h 878"/>
                  <a:gd name="T38" fmla="*/ 496 w 692"/>
                  <a:gd name="T39" fmla="*/ 382 h 878"/>
                  <a:gd name="T40" fmla="*/ 514 w 692"/>
                  <a:gd name="T41" fmla="*/ 266 h 878"/>
                  <a:gd name="T42" fmla="*/ 526 w 692"/>
                  <a:gd name="T43" fmla="*/ 104 h 878"/>
                  <a:gd name="T44" fmla="*/ 526 w 692"/>
                  <a:gd name="T45" fmla="*/ 60 h 878"/>
                  <a:gd name="T46" fmla="*/ 550 w 692"/>
                  <a:gd name="T47" fmla="*/ 82 h 878"/>
                  <a:gd name="T48" fmla="*/ 588 w 692"/>
                  <a:gd name="T49" fmla="*/ 108 h 878"/>
                  <a:gd name="T50" fmla="*/ 688 w 692"/>
                  <a:gd name="T51" fmla="*/ 142 h 878"/>
                  <a:gd name="T52" fmla="*/ 690 w 692"/>
                  <a:gd name="T53" fmla="*/ 154 h 878"/>
                  <a:gd name="T54" fmla="*/ 690 w 692"/>
                  <a:gd name="T55" fmla="*/ 212 h 878"/>
                  <a:gd name="T56" fmla="*/ 674 w 692"/>
                  <a:gd name="T57" fmla="*/ 336 h 878"/>
                  <a:gd name="T58" fmla="*/ 660 w 692"/>
                  <a:gd name="T59" fmla="*/ 492 h 878"/>
                  <a:gd name="T60" fmla="*/ 654 w 692"/>
                  <a:gd name="T61" fmla="*/ 620 h 878"/>
                  <a:gd name="T62" fmla="*/ 656 w 692"/>
                  <a:gd name="T63" fmla="*/ 664 h 878"/>
                  <a:gd name="T64" fmla="*/ 662 w 692"/>
                  <a:gd name="T65" fmla="*/ 828 h 878"/>
                  <a:gd name="T66" fmla="*/ 668 w 692"/>
                  <a:gd name="T67" fmla="*/ 876 h 87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92"/>
                  <a:gd name="T103" fmla="*/ 0 h 878"/>
                  <a:gd name="T104" fmla="*/ 692 w 692"/>
                  <a:gd name="T105" fmla="*/ 878 h 87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92" h="878">
                    <a:moveTo>
                      <a:pt x="248" y="878"/>
                    </a:moveTo>
                    <a:lnTo>
                      <a:pt x="248" y="878"/>
                    </a:lnTo>
                    <a:lnTo>
                      <a:pt x="202" y="718"/>
                    </a:lnTo>
                    <a:lnTo>
                      <a:pt x="156" y="578"/>
                    </a:lnTo>
                    <a:lnTo>
                      <a:pt x="114" y="454"/>
                    </a:lnTo>
                    <a:lnTo>
                      <a:pt x="76" y="352"/>
                    </a:lnTo>
                    <a:lnTo>
                      <a:pt x="46" y="270"/>
                    </a:lnTo>
                    <a:lnTo>
                      <a:pt x="20" y="210"/>
                    </a:lnTo>
                    <a:lnTo>
                      <a:pt x="0" y="162"/>
                    </a:lnTo>
                    <a:lnTo>
                      <a:pt x="14" y="148"/>
                    </a:lnTo>
                    <a:lnTo>
                      <a:pt x="30" y="138"/>
                    </a:lnTo>
                    <a:lnTo>
                      <a:pt x="48" y="126"/>
                    </a:lnTo>
                    <a:lnTo>
                      <a:pt x="68" y="116"/>
                    </a:lnTo>
                    <a:lnTo>
                      <a:pt x="110" y="96"/>
                    </a:lnTo>
                    <a:lnTo>
                      <a:pt x="154" y="80"/>
                    </a:lnTo>
                    <a:lnTo>
                      <a:pt x="196" y="68"/>
                    </a:lnTo>
                    <a:lnTo>
                      <a:pt x="230" y="58"/>
                    </a:lnTo>
                    <a:lnTo>
                      <a:pt x="262" y="50"/>
                    </a:lnTo>
                    <a:lnTo>
                      <a:pt x="296" y="28"/>
                    </a:lnTo>
                    <a:lnTo>
                      <a:pt x="318" y="14"/>
                    </a:lnTo>
                    <a:lnTo>
                      <a:pt x="334" y="0"/>
                    </a:lnTo>
                    <a:lnTo>
                      <a:pt x="336" y="16"/>
                    </a:lnTo>
                    <a:lnTo>
                      <a:pt x="342" y="52"/>
                    </a:lnTo>
                    <a:lnTo>
                      <a:pt x="346" y="74"/>
                    </a:lnTo>
                    <a:lnTo>
                      <a:pt x="354" y="96"/>
                    </a:lnTo>
                    <a:lnTo>
                      <a:pt x="362" y="118"/>
                    </a:lnTo>
                    <a:lnTo>
                      <a:pt x="374" y="140"/>
                    </a:lnTo>
                    <a:lnTo>
                      <a:pt x="388" y="166"/>
                    </a:lnTo>
                    <a:lnTo>
                      <a:pt x="406" y="206"/>
                    </a:lnTo>
                    <a:lnTo>
                      <a:pt x="424" y="252"/>
                    </a:lnTo>
                    <a:lnTo>
                      <a:pt x="442" y="302"/>
                    </a:lnTo>
                    <a:lnTo>
                      <a:pt x="472" y="388"/>
                    </a:lnTo>
                    <a:lnTo>
                      <a:pt x="484" y="426"/>
                    </a:lnTo>
                    <a:lnTo>
                      <a:pt x="490" y="406"/>
                    </a:lnTo>
                    <a:lnTo>
                      <a:pt x="496" y="382"/>
                    </a:lnTo>
                    <a:lnTo>
                      <a:pt x="506" y="326"/>
                    </a:lnTo>
                    <a:lnTo>
                      <a:pt x="514" y="266"/>
                    </a:lnTo>
                    <a:lnTo>
                      <a:pt x="520" y="206"/>
                    </a:lnTo>
                    <a:lnTo>
                      <a:pt x="526" y="104"/>
                    </a:lnTo>
                    <a:lnTo>
                      <a:pt x="526" y="60"/>
                    </a:lnTo>
                    <a:lnTo>
                      <a:pt x="538" y="72"/>
                    </a:lnTo>
                    <a:lnTo>
                      <a:pt x="550" y="82"/>
                    </a:lnTo>
                    <a:lnTo>
                      <a:pt x="572" y="98"/>
                    </a:lnTo>
                    <a:lnTo>
                      <a:pt x="588" y="108"/>
                    </a:lnTo>
                    <a:lnTo>
                      <a:pt x="596" y="112"/>
                    </a:lnTo>
                    <a:lnTo>
                      <a:pt x="688" y="142"/>
                    </a:lnTo>
                    <a:lnTo>
                      <a:pt x="690" y="154"/>
                    </a:lnTo>
                    <a:lnTo>
                      <a:pt x="692" y="170"/>
                    </a:lnTo>
                    <a:lnTo>
                      <a:pt x="690" y="212"/>
                    </a:lnTo>
                    <a:lnTo>
                      <a:pt x="684" y="268"/>
                    </a:lnTo>
                    <a:lnTo>
                      <a:pt x="674" y="336"/>
                    </a:lnTo>
                    <a:lnTo>
                      <a:pt x="666" y="410"/>
                    </a:lnTo>
                    <a:lnTo>
                      <a:pt x="660" y="492"/>
                    </a:lnTo>
                    <a:lnTo>
                      <a:pt x="656" y="578"/>
                    </a:lnTo>
                    <a:lnTo>
                      <a:pt x="654" y="620"/>
                    </a:lnTo>
                    <a:lnTo>
                      <a:pt x="656" y="664"/>
                    </a:lnTo>
                    <a:lnTo>
                      <a:pt x="658" y="768"/>
                    </a:lnTo>
                    <a:lnTo>
                      <a:pt x="662" y="828"/>
                    </a:lnTo>
                    <a:lnTo>
                      <a:pt x="664" y="856"/>
                    </a:lnTo>
                    <a:lnTo>
                      <a:pt x="668" y="876"/>
                    </a:lnTo>
                    <a:lnTo>
                      <a:pt x="248" y="878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09" name="Freeform 487"/>
              <p:cNvSpPr>
                <a:spLocks/>
              </p:cNvSpPr>
              <p:nvPr/>
            </p:nvSpPr>
            <p:spPr bwMode="auto">
              <a:xfrm>
                <a:off x="2058" y="3628"/>
                <a:ext cx="72" cy="586"/>
              </a:xfrm>
              <a:custGeom>
                <a:avLst/>
                <a:gdLst>
                  <a:gd name="T0" fmla="*/ 0 w 72"/>
                  <a:gd name="T1" fmla="*/ 2 h 586"/>
                  <a:gd name="T2" fmla="*/ 0 w 72"/>
                  <a:gd name="T3" fmla="*/ 2 h 586"/>
                  <a:gd name="T4" fmla="*/ 2 w 72"/>
                  <a:gd name="T5" fmla="*/ 18 h 586"/>
                  <a:gd name="T6" fmla="*/ 10 w 72"/>
                  <a:gd name="T7" fmla="*/ 62 h 586"/>
                  <a:gd name="T8" fmla="*/ 16 w 72"/>
                  <a:gd name="T9" fmla="*/ 94 h 586"/>
                  <a:gd name="T10" fmla="*/ 18 w 72"/>
                  <a:gd name="T11" fmla="*/ 132 h 586"/>
                  <a:gd name="T12" fmla="*/ 22 w 72"/>
                  <a:gd name="T13" fmla="*/ 176 h 586"/>
                  <a:gd name="T14" fmla="*/ 24 w 72"/>
                  <a:gd name="T15" fmla="*/ 224 h 586"/>
                  <a:gd name="T16" fmla="*/ 24 w 72"/>
                  <a:gd name="T17" fmla="*/ 224 h 586"/>
                  <a:gd name="T18" fmla="*/ 26 w 72"/>
                  <a:gd name="T19" fmla="*/ 318 h 586"/>
                  <a:gd name="T20" fmla="*/ 28 w 72"/>
                  <a:gd name="T21" fmla="*/ 364 h 586"/>
                  <a:gd name="T22" fmla="*/ 32 w 72"/>
                  <a:gd name="T23" fmla="*/ 412 h 586"/>
                  <a:gd name="T24" fmla="*/ 36 w 72"/>
                  <a:gd name="T25" fmla="*/ 458 h 586"/>
                  <a:gd name="T26" fmla="*/ 44 w 72"/>
                  <a:gd name="T27" fmla="*/ 502 h 586"/>
                  <a:gd name="T28" fmla="*/ 54 w 72"/>
                  <a:gd name="T29" fmla="*/ 546 h 586"/>
                  <a:gd name="T30" fmla="*/ 66 w 72"/>
                  <a:gd name="T31" fmla="*/ 586 h 586"/>
                  <a:gd name="T32" fmla="*/ 72 w 72"/>
                  <a:gd name="T33" fmla="*/ 584 h 586"/>
                  <a:gd name="T34" fmla="*/ 72 w 72"/>
                  <a:gd name="T35" fmla="*/ 584 h 586"/>
                  <a:gd name="T36" fmla="*/ 62 w 72"/>
                  <a:gd name="T37" fmla="*/ 544 h 586"/>
                  <a:gd name="T38" fmla="*/ 52 w 72"/>
                  <a:gd name="T39" fmla="*/ 502 h 586"/>
                  <a:gd name="T40" fmla="*/ 44 w 72"/>
                  <a:gd name="T41" fmla="*/ 456 h 586"/>
                  <a:gd name="T42" fmla="*/ 40 w 72"/>
                  <a:gd name="T43" fmla="*/ 410 h 586"/>
                  <a:gd name="T44" fmla="*/ 36 w 72"/>
                  <a:gd name="T45" fmla="*/ 364 h 586"/>
                  <a:gd name="T46" fmla="*/ 34 w 72"/>
                  <a:gd name="T47" fmla="*/ 318 h 586"/>
                  <a:gd name="T48" fmla="*/ 32 w 72"/>
                  <a:gd name="T49" fmla="*/ 224 h 586"/>
                  <a:gd name="T50" fmla="*/ 32 w 72"/>
                  <a:gd name="T51" fmla="*/ 224 h 586"/>
                  <a:gd name="T52" fmla="*/ 30 w 72"/>
                  <a:gd name="T53" fmla="*/ 176 h 586"/>
                  <a:gd name="T54" fmla="*/ 26 w 72"/>
                  <a:gd name="T55" fmla="*/ 132 h 586"/>
                  <a:gd name="T56" fmla="*/ 22 w 72"/>
                  <a:gd name="T57" fmla="*/ 92 h 586"/>
                  <a:gd name="T58" fmla="*/ 18 w 72"/>
                  <a:gd name="T59" fmla="*/ 60 h 586"/>
                  <a:gd name="T60" fmla="*/ 10 w 72"/>
                  <a:gd name="T61" fmla="*/ 16 h 586"/>
                  <a:gd name="T62" fmla="*/ 6 w 72"/>
                  <a:gd name="T63" fmla="*/ 0 h 586"/>
                  <a:gd name="T64" fmla="*/ 0 w 72"/>
                  <a:gd name="T65" fmla="*/ 2 h 58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72"/>
                  <a:gd name="T100" fmla="*/ 0 h 586"/>
                  <a:gd name="T101" fmla="*/ 72 w 72"/>
                  <a:gd name="T102" fmla="*/ 586 h 58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72" h="586">
                    <a:moveTo>
                      <a:pt x="0" y="2"/>
                    </a:moveTo>
                    <a:lnTo>
                      <a:pt x="0" y="2"/>
                    </a:lnTo>
                    <a:lnTo>
                      <a:pt x="2" y="18"/>
                    </a:lnTo>
                    <a:lnTo>
                      <a:pt x="10" y="62"/>
                    </a:lnTo>
                    <a:lnTo>
                      <a:pt x="16" y="94"/>
                    </a:lnTo>
                    <a:lnTo>
                      <a:pt x="18" y="132"/>
                    </a:lnTo>
                    <a:lnTo>
                      <a:pt x="22" y="176"/>
                    </a:lnTo>
                    <a:lnTo>
                      <a:pt x="24" y="224"/>
                    </a:lnTo>
                    <a:lnTo>
                      <a:pt x="26" y="318"/>
                    </a:lnTo>
                    <a:lnTo>
                      <a:pt x="28" y="364"/>
                    </a:lnTo>
                    <a:lnTo>
                      <a:pt x="32" y="412"/>
                    </a:lnTo>
                    <a:lnTo>
                      <a:pt x="36" y="458"/>
                    </a:lnTo>
                    <a:lnTo>
                      <a:pt x="44" y="502"/>
                    </a:lnTo>
                    <a:lnTo>
                      <a:pt x="54" y="546"/>
                    </a:lnTo>
                    <a:lnTo>
                      <a:pt x="66" y="586"/>
                    </a:lnTo>
                    <a:lnTo>
                      <a:pt x="72" y="584"/>
                    </a:lnTo>
                    <a:lnTo>
                      <a:pt x="62" y="544"/>
                    </a:lnTo>
                    <a:lnTo>
                      <a:pt x="52" y="502"/>
                    </a:lnTo>
                    <a:lnTo>
                      <a:pt x="44" y="456"/>
                    </a:lnTo>
                    <a:lnTo>
                      <a:pt x="40" y="410"/>
                    </a:lnTo>
                    <a:lnTo>
                      <a:pt x="36" y="364"/>
                    </a:lnTo>
                    <a:lnTo>
                      <a:pt x="34" y="318"/>
                    </a:lnTo>
                    <a:lnTo>
                      <a:pt x="32" y="224"/>
                    </a:lnTo>
                    <a:lnTo>
                      <a:pt x="30" y="176"/>
                    </a:lnTo>
                    <a:lnTo>
                      <a:pt x="26" y="132"/>
                    </a:lnTo>
                    <a:lnTo>
                      <a:pt x="22" y="92"/>
                    </a:lnTo>
                    <a:lnTo>
                      <a:pt x="18" y="60"/>
                    </a:lnTo>
                    <a:lnTo>
                      <a:pt x="10" y="16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10" name="Freeform 488"/>
              <p:cNvSpPr>
                <a:spLocks/>
              </p:cNvSpPr>
              <p:nvPr/>
            </p:nvSpPr>
            <p:spPr bwMode="auto">
              <a:xfrm>
                <a:off x="2032" y="3652"/>
                <a:ext cx="426" cy="440"/>
              </a:xfrm>
              <a:custGeom>
                <a:avLst/>
                <a:gdLst>
                  <a:gd name="T0" fmla="*/ 226 w 426"/>
                  <a:gd name="T1" fmla="*/ 0 h 440"/>
                  <a:gd name="T2" fmla="*/ 226 w 426"/>
                  <a:gd name="T3" fmla="*/ 0 h 440"/>
                  <a:gd name="T4" fmla="*/ 218 w 426"/>
                  <a:gd name="T5" fmla="*/ 8 h 440"/>
                  <a:gd name="T6" fmla="*/ 198 w 426"/>
                  <a:gd name="T7" fmla="*/ 28 h 440"/>
                  <a:gd name="T8" fmla="*/ 186 w 426"/>
                  <a:gd name="T9" fmla="*/ 42 h 440"/>
                  <a:gd name="T10" fmla="*/ 174 w 426"/>
                  <a:gd name="T11" fmla="*/ 60 h 440"/>
                  <a:gd name="T12" fmla="*/ 164 w 426"/>
                  <a:gd name="T13" fmla="*/ 80 h 440"/>
                  <a:gd name="T14" fmla="*/ 156 w 426"/>
                  <a:gd name="T15" fmla="*/ 102 h 440"/>
                  <a:gd name="T16" fmla="*/ 156 w 426"/>
                  <a:gd name="T17" fmla="*/ 102 h 440"/>
                  <a:gd name="T18" fmla="*/ 148 w 426"/>
                  <a:gd name="T19" fmla="*/ 144 h 440"/>
                  <a:gd name="T20" fmla="*/ 138 w 426"/>
                  <a:gd name="T21" fmla="*/ 188 h 440"/>
                  <a:gd name="T22" fmla="*/ 128 w 426"/>
                  <a:gd name="T23" fmla="*/ 234 h 440"/>
                  <a:gd name="T24" fmla="*/ 114 w 426"/>
                  <a:gd name="T25" fmla="*/ 280 h 440"/>
                  <a:gd name="T26" fmla="*/ 106 w 426"/>
                  <a:gd name="T27" fmla="*/ 302 h 440"/>
                  <a:gd name="T28" fmla="*/ 96 w 426"/>
                  <a:gd name="T29" fmla="*/ 322 h 440"/>
                  <a:gd name="T30" fmla="*/ 84 w 426"/>
                  <a:gd name="T31" fmla="*/ 342 h 440"/>
                  <a:gd name="T32" fmla="*/ 72 w 426"/>
                  <a:gd name="T33" fmla="*/ 360 h 440"/>
                  <a:gd name="T34" fmla="*/ 58 w 426"/>
                  <a:gd name="T35" fmla="*/ 378 h 440"/>
                  <a:gd name="T36" fmla="*/ 40 w 426"/>
                  <a:gd name="T37" fmla="*/ 392 h 440"/>
                  <a:gd name="T38" fmla="*/ 22 w 426"/>
                  <a:gd name="T39" fmla="*/ 404 h 440"/>
                  <a:gd name="T40" fmla="*/ 0 w 426"/>
                  <a:gd name="T41" fmla="*/ 416 h 440"/>
                  <a:gd name="T42" fmla="*/ 0 w 426"/>
                  <a:gd name="T43" fmla="*/ 416 h 440"/>
                  <a:gd name="T44" fmla="*/ 6 w 426"/>
                  <a:gd name="T45" fmla="*/ 418 h 440"/>
                  <a:gd name="T46" fmla="*/ 24 w 426"/>
                  <a:gd name="T47" fmla="*/ 426 h 440"/>
                  <a:gd name="T48" fmla="*/ 36 w 426"/>
                  <a:gd name="T49" fmla="*/ 430 h 440"/>
                  <a:gd name="T50" fmla="*/ 52 w 426"/>
                  <a:gd name="T51" fmla="*/ 434 h 440"/>
                  <a:gd name="T52" fmla="*/ 72 w 426"/>
                  <a:gd name="T53" fmla="*/ 438 h 440"/>
                  <a:gd name="T54" fmla="*/ 92 w 426"/>
                  <a:gd name="T55" fmla="*/ 440 h 440"/>
                  <a:gd name="T56" fmla="*/ 118 w 426"/>
                  <a:gd name="T57" fmla="*/ 440 h 440"/>
                  <a:gd name="T58" fmla="*/ 144 w 426"/>
                  <a:gd name="T59" fmla="*/ 438 h 440"/>
                  <a:gd name="T60" fmla="*/ 176 w 426"/>
                  <a:gd name="T61" fmla="*/ 432 h 440"/>
                  <a:gd name="T62" fmla="*/ 208 w 426"/>
                  <a:gd name="T63" fmla="*/ 424 h 440"/>
                  <a:gd name="T64" fmla="*/ 244 w 426"/>
                  <a:gd name="T65" fmla="*/ 412 h 440"/>
                  <a:gd name="T66" fmla="*/ 284 w 426"/>
                  <a:gd name="T67" fmla="*/ 396 h 440"/>
                  <a:gd name="T68" fmla="*/ 326 w 426"/>
                  <a:gd name="T69" fmla="*/ 376 h 440"/>
                  <a:gd name="T70" fmla="*/ 370 w 426"/>
                  <a:gd name="T71" fmla="*/ 350 h 440"/>
                  <a:gd name="T72" fmla="*/ 426 w 426"/>
                  <a:gd name="T73" fmla="*/ 18 h 440"/>
                  <a:gd name="T74" fmla="*/ 226 w 426"/>
                  <a:gd name="T75" fmla="*/ 0 h 44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426"/>
                  <a:gd name="T115" fmla="*/ 0 h 440"/>
                  <a:gd name="T116" fmla="*/ 426 w 426"/>
                  <a:gd name="T117" fmla="*/ 440 h 44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426" h="440">
                    <a:moveTo>
                      <a:pt x="226" y="0"/>
                    </a:moveTo>
                    <a:lnTo>
                      <a:pt x="226" y="0"/>
                    </a:lnTo>
                    <a:lnTo>
                      <a:pt x="218" y="8"/>
                    </a:lnTo>
                    <a:lnTo>
                      <a:pt x="198" y="28"/>
                    </a:lnTo>
                    <a:lnTo>
                      <a:pt x="186" y="42"/>
                    </a:lnTo>
                    <a:lnTo>
                      <a:pt x="174" y="60"/>
                    </a:lnTo>
                    <a:lnTo>
                      <a:pt x="164" y="80"/>
                    </a:lnTo>
                    <a:lnTo>
                      <a:pt x="156" y="102"/>
                    </a:lnTo>
                    <a:lnTo>
                      <a:pt x="148" y="144"/>
                    </a:lnTo>
                    <a:lnTo>
                      <a:pt x="138" y="188"/>
                    </a:lnTo>
                    <a:lnTo>
                      <a:pt x="128" y="234"/>
                    </a:lnTo>
                    <a:lnTo>
                      <a:pt x="114" y="280"/>
                    </a:lnTo>
                    <a:lnTo>
                      <a:pt x="106" y="302"/>
                    </a:lnTo>
                    <a:lnTo>
                      <a:pt x="96" y="322"/>
                    </a:lnTo>
                    <a:lnTo>
                      <a:pt x="84" y="342"/>
                    </a:lnTo>
                    <a:lnTo>
                      <a:pt x="72" y="360"/>
                    </a:lnTo>
                    <a:lnTo>
                      <a:pt x="58" y="378"/>
                    </a:lnTo>
                    <a:lnTo>
                      <a:pt x="40" y="392"/>
                    </a:lnTo>
                    <a:lnTo>
                      <a:pt x="22" y="404"/>
                    </a:lnTo>
                    <a:lnTo>
                      <a:pt x="0" y="416"/>
                    </a:lnTo>
                    <a:lnTo>
                      <a:pt x="6" y="418"/>
                    </a:lnTo>
                    <a:lnTo>
                      <a:pt x="24" y="426"/>
                    </a:lnTo>
                    <a:lnTo>
                      <a:pt x="36" y="430"/>
                    </a:lnTo>
                    <a:lnTo>
                      <a:pt x="52" y="434"/>
                    </a:lnTo>
                    <a:lnTo>
                      <a:pt x="72" y="438"/>
                    </a:lnTo>
                    <a:lnTo>
                      <a:pt x="92" y="440"/>
                    </a:lnTo>
                    <a:lnTo>
                      <a:pt x="118" y="440"/>
                    </a:lnTo>
                    <a:lnTo>
                      <a:pt x="144" y="438"/>
                    </a:lnTo>
                    <a:lnTo>
                      <a:pt x="176" y="432"/>
                    </a:lnTo>
                    <a:lnTo>
                      <a:pt x="208" y="424"/>
                    </a:lnTo>
                    <a:lnTo>
                      <a:pt x="244" y="412"/>
                    </a:lnTo>
                    <a:lnTo>
                      <a:pt x="284" y="396"/>
                    </a:lnTo>
                    <a:lnTo>
                      <a:pt x="326" y="376"/>
                    </a:lnTo>
                    <a:lnTo>
                      <a:pt x="370" y="350"/>
                    </a:lnTo>
                    <a:lnTo>
                      <a:pt x="426" y="18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11" name="Freeform 489"/>
              <p:cNvSpPr>
                <a:spLocks/>
              </p:cNvSpPr>
              <p:nvPr/>
            </p:nvSpPr>
            <p:spPr bwMode="auto">
              <a:xfrm>
                <a:off x="1792" y="3614"/>
                <a:ext cx="150" cy="78"/>
              </a:xfrm>
              <a:custGeom>
                <a:avLst/>
                <a:gdLst>
                  <a:gd name="T0" fmla="*/ 140 w 150"/>
                  <a:gd name="T1" fmla="*/ 0 h 78"/>
                  <a:gd name="T2" fmla="*/ 150 w 150"/>
                  <a:gd name="T3" fmla="*/ 64 h 78"/>
                  <a:gd name="T4" fmla="*/ 14 w 150"/>
                  <a:gd name="T5" fmla="*/ 78 h 78"/>
                  <a:gd name="T6" fmla="*/ 0 w 150"/>
                  <a:gd name="T7" fmla="*/ 2 h 78"/>
                  <a:gd name="T8" fmla="*/ 140 w 150"/>
                  <a:gd name="T9" fmla="*/ 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0"/>
                  <a:gd name="T16" fmla="*/ 0 h 78"/>
                  <a:gd name="T17" fmla="*/ 150 w 150"/>
                  <a:gd name="T18" fmla="*/ 78 h 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0" h="78">
                    <a:moveTo>
                      <a:pt x="140" y="0"/>
                    </a:moveTo>
                    <a:lnTo>
                      <a:pt x="150" y="64"/>
                    </a:lnTo>
                    <a:lnTo>
                      <a:pt x="14" y="78"/>
                    </a:lnTo>
                    <a:lnTo>
                      <a:pt x="0" y="2"/>
                    </a:lnTo>
                    <a:lnTo>
                      <a:pt x="140" y="0"/>
                    </a:lnTo>
                    <a:close/>
                  </a:path>
                </a:pathLst>
              </a:custGeom>
              <a:solidFill>
                <a:srgbClr val="D0CE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12" name="Freeform 490"/>
              <p:cNvSpPr>
                <a:spLocks/>
              </p:cNvSpPr>
              <p:nvPr/>
            </p:nvSpPr>
            <p:spPr bwMode="auto">
              <a:xfrm>
                <a:off x="2162" y="3618"/>
                <a:ext cx="96" cy="52"/>
              </a:xfrm>
              <a:custGeom>
                <a:avLst/>
                <a:gdLst>
                  <a:gd name="T0" fmla="*/ 0 w 96"/>
                  <a:gd name="T1" fmla="*/ 2 h 52"/>
                  <a:gd name="T2" fmla="*/ 6 w 96"/>
                  <a:gd name="T3" fmla="*/ 44 h 52"/>
                  <a:gd name="T4" fmla="*/ 96 w 96"/>
                  <a:gd name="T5" fmla="*/ 52 h 52"/>
                  <a:gd name="T6" fmla="*/ 90 w 96"/>
                  <a:gd name="T7" fmla="*/ 0 h 52"/>
                  <a:gd name="T8" fmla="*/ 0 w 96"/>
                  <a:gd name="T9" fmla="*/ 2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52"/>
                  <a:gd name="T17" fmla="*/ 96 w 96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52">
                    <a:moveTo>
                      <a:pt x="0" y="2"/>
                    </a:moveTo>
                    <a:lnTo>
                      <a:pt x="6" y="44"/>
                    </a:lnTo>
                    <a:lnTo>
                      <a:pt x="96" y="52"/>
                    </a:lnTo>
                    <a:lnTo>
                      <a:pt x="9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0CE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13" name="Freeform 491"/>
              <p:cNvSpPr>
                <a:spLocks noEditPoints="1"/>
              </p:cNvSpPr>
              <p:nvPr/>
            </p:nvSpPr>
            <p:spPr bwMode="auto">
              <a:xfrm>
                <a:off x="2030" y="3646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16 w 16"/>
                  <a:gd name="T43" fmla="*/ 6 h 16"/>
                  <a:gd name="T44" fmla="*/ 16 w 16"/>
                  <a:gd name="T45" fmla="*/ 6 h 16"/>
                  <a:gd name="T46" fmla="*/ 14 w 16"/>
                  <a:gd name="T47" fmla="*/ 12 h 16"/>
                  <a:gd name="T48" fmla="*/ 10 w 16"/>
                  <a:gd name="T49" fmla="*/ 14 h 16"/>
                  <a:gd name="T50" fmla="*/ 10 w 16"/>
                  <a:gd name="T51" fmla="*/ 14 h 16"/>
                  <a:gd name="T52" fmla="*/ 6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4 w 16"/>
                  <a:gd name="T59" fmla="*/ 4 h 16"/>
                  <a:gd name="T60" fmla="*/ 8 w 16"/>
                  <a:gd name="T61" fmla="*/ 2 h 16"/>
                  <a:gd name="T62" fmla="*/ 8 w 16"/>
                  <a:gd name="T63" fmla="*/ 2 h 16"/>
                  <a:gd name="T64" fmla="*/ 12 w 16"/>
                  <a:gd name="T65" fmla="*/ 2 h 16"/>
                  <a:gd name="T66" fmla="*/ 16 w 16"/>
                  <a:gd name="T67" fmla="*/ 6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6" y="6"/>
                    </a:moveTo>
                    <a:lnTo>
                      <a:pt x="16" y="6"/>
                    </a:lnTo>
                    <a:lnTo>
                      <a:pt x="14" y="12"/>
                    </a:lnTo>
                    <a:lnTo>
                      <a:pt x="10" y="14"/>
                    </a:lnTo>
                    <a:lnTo>
                      <a:pt x="6" y="14"/>
                    </a:lnTo>
                    <a:lnTo>
                      <a:pt x="2" y="10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14" name="Freeform 492"/>
              <p:cNvSpPr>
                <a:spLocks/>
              </p:cNvSpPr>
              <p:nvPr/>
            </p:nvSpPr>
            <p:spPr bwMode="auto">
              <a:xfrm>
                <a:off x="2030" y="3646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15" name="Freeform 493"/>
              <p:cNvSpPr>
                <a:spLocks/>
              </p:cNvSpPr>
              <p:nvPr/>
            </p:nvSpPr>
            <p:spPr bwMode="auto">
              <a:xfrm>
                <a:off x="2032" y="3648"/>
                <a:ext cx="14" cy="12"/>
              </a:xfrm>
              <a:custGeom>
                <a:avLst/>
                <a:gdLst>
                  <a:gd name="T0" fmla="*/ 14 w 14"/>
                  <a:gd name="T1" fmla="*/ 4 h 12"/>
                  <a:gd name="T2" fmla="*/ 14 w 14"/>
                  <a:gd name="T3" fmla="*/ 4 h 12"/>
                  <a:gd name="T4" fmla="*/ 12 w 14"/>
                  <a:gd name="T5" fmla="*/ 10 h 12"/>
                  <a:gd name="T6" fmla="*/ 8 w 14"/>
                  <a:gd name="T7" fmla="*/ 12 h 12"/>
                  <a:gd name="T8" fmla="*/ 8 w 14"/>
                  <a:gd name="T9" fmla="*/ 12 h 12"/>
                  <a:gd name="T10" fmla="*/ 4 w 14"/>
                  <a:gd name="T11" fmla="*/ 12 h 12"/>
                  <a:gd name="T12" fmla="*/ 0 w 14"/>
                  <a:gd name="T13" fmla="*/ 8 h 12"/>
                  <a:gd name="T14" fmla="*/ 0 w 14"/>
                  <a:gd name="T15" fmla="*/ 8 h 12"/>
                  <a:gd name="T16" fmla="*/ 2 w 14"/>
                  <a:gd name="T17" fmla="*/ 2 h 12"/>
                  <a:gd name="T18" fmla="*/ 6 w 14"/>
                  <a:gd name="T19" fmla="*/ 0 h 12"/>
                  <a:gd name="T20" fmla="*/ 6 w 14"/>
                  <a:gd name="T21" fmla="*/ 0 h 12"/>
                  <a:gd name="T22" fmla="*/ 10 w 14"/>
                  <a:gd name="T23" fmla="*/ 0 h 12"/>
                  <a:gd name="T24" fmla="*/ 14 w 14"/>
                  <a:gd name="T25" fmla="*/ 4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12"/>
                  <a:gd name="T41" fmla="*/ 14 w 14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12">
                    <a:moveTo>
                      <a:pt x="14" y="4"/>
                    </a:moveTo>
                    <a:lnTo>
                      <a:pt x="14" y="4"/>
                    </a:lnTo>
                    <a:lnTo>
                      <a:pt x="12" y="10"/>
                    </a:lnTo>
                    <a:lnTo>
                      <a:pt x="8" y="12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16" name="Freeform 494"/>
              <p:cNvSpPr>
                <a:spLocks noEditPoints="1"/>
              </p:cNvSpPr>
              <p:nvPr/>
            </p:nvSpPr>
            <p:spPr bwMode="auto">
              <a:xfrm>
                <a:off x="2048" y="3810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8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6 h 16"/>
                  <a:gd name="T26" fmla="*/ 16 w 16"/>
                  <a:gd name="T27" fmla="*/ 14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16 w 16"/>
                  <a:gd name="T43" fmla="*/ 8 h 16"/>
                  <a:gd name="T44" fmla="*/ 16 w 16"/>
                  <a:gd name="T45" fmla="*/ 8 h 16"/>
                  <a:gd name="T46" fmla="*/ 14 w 16"/>
                  <a:gd name="T47" fmla="*/ 12 h 16"/>
                  <a:gd name="T48" fmla="*/ 10 w 16"/>
                  <a:gd name="T49" fmla="*/ 16 h 16"/>
                  <a:gd name="T50" fmla="*/ 10 w 16"/>
                  <a:gd name="T51" fmla="*/ 16 h 16"/>
                  <a:gd name="T52" fmla="*/ 6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4 w 16"/>
                  <a:gd name="T59" fmla="*/ 6 h 16"/>
                  <a:gd name="T60" fmla="*/ 8 w 16"/>
                  <a:gd name="T61" fmla="*/ 2 h 16"/>
                  <a:gd name="T62" fmla="*/ 8 w 16"/>
                  <a:gd name="T63" fmla="*/ 2 h 16"/>
                  <a:gd name="T64" fmla="*/ 12 w 16"/>
                  <a:gd name="T65" fmla="*/ 2 h 16"/>
                  <a:gd name="T66" fmla="*/ 16 w 16"/>
                  <a:gd name="T67" fmla="*/ 8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6" y="8"/>
                    </a:moveTo>
                    <a:lnTo>
                      <a:pt x="16" y="8"/>
                    </a:lnTo>
                    <a:lnTo>
                      <a:pt x="14" y="12"/>
                    </a:lnTo>
                    <a:lnTo>
                      <a:pt x="10" y="16"/>
                    </a:lnTo>
                    <a:lnTo>
                      <a:pt x="6" y="14"/>
                    </a:lnTo>
                    <a:lnTo>
                      <a:pt x="2" y="10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6" y="8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17" name="Freeform 495"/>
              <p:cNvSpPr>
                <a:spLocks/>
              </p:cNvSpPr>
              <p:nvPr/>
            </p:nvSpPr>
            <p:spPr bwMode="auto">
              <a:xfrm>
                <a:off x="2048" y="3810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8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6 h 16"/>
                  <a:gd name="T26" fmla="*/ 16 w 16"/>
                  <a:gd name="T27" fmla="*/ 14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18" name="Freeform 496"/>
              <p:cNvSpPr>
                <a:spLocks/>
              </p:cNvSpPr>
              <p:nvPr/>
            </p:nvSpPr>
            <p:spPr bwMode="auto">
              <a:xfrm>
                <a:off x="2050" y="3812"/>
                <a:ext cx="14" cy="14"/>
              </a:xfrm>
              <a:custGeom>
                <a:avLst/>
                <a:gdLst>
                  <a:gd name="T0" fmla="*/ 14 w 14"/>
                  <a:gd name="T1" fmla="*/ 6 h 14"/>
                  <a:gd name="T2" fmla="*/ 14 w 14"/>
                  <a:gd name="T3" fmla="*/ 6 h 14"/>
                  <a:gd name="T4" fmla="*/ 12 w 14"/>
                  <a:gd name="T5" fmla="*/ 10 h 14"/>
                  <a:gd name="T6" fmla="*/ 8 w 14"/>
                  <a:gd name="T7" fmla="*/ 14 h 14"/>
                  <a:gd name="T8" fmla="*/ 8 w 14"/>
                  <a:gd name="T9" fmla="*/ 14 h 14"/>
                  <a:gd name="T10" fmla="*/ 4 w 14"/>
                  <a:gd name="T11" fmla="*/ 12 h 14"/>
                  <a:gd name="T12" fmla="*/ 0 w 14"/>
                  <a:gd name="T13" fmla="*/ 8 h 14"/>
                  <a:gd name="T14" fmla="*/ 0 w 14"/>
                  <a:gd name="T15" fmla="*/ 8 h 14"/>
                  <a:gd name="T16" fmla="*/ 2 w 14"/>
                  <a:gd name="T17" fmla="*/ 4 h 14"/>
                  <a:gd name="T18" fmla="*/ 6 w 14"/>
                  <a:gd name="T19" fmla="*/ 0 h 14"/>
                  <a:gd name="T20" fmla="*/ 6 w 14"/>
                  <a:gd name="T21" fmla="*/ 0 h 14"/>
                  <a:gd name="T22" fmla="*/ 10 w 14"/>
                  <a:gd name="T23" fmla="*/ 0 h 14"/>
                  <a:gd name="T24" fmla="*/ 14 w 14"/>
                  <a:gd name="T25" fmla="*/ 6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14"/>
                  <a:gd name="T41" fmla="*/ 14 w 14"/>
                  <a:gd name="T42" fmla="*/ 14 h 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14">
                    <a:moveTo>
                      <a:pt x="14" y="6"/>
                    </a:moveTo>
                    <a:lnTo>
                      <a:pt x="14" y="6"/>
                    </a:lnTo>
                    <a:lnTo>
                      <a:pt x="12" y="10"/>
                    </a:lnTo>
                    <a:lnTo>
                      <a:pt x="8" y="14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19" name="Freeform 497"/>
              <p:cNvSpPr>
                <a:spLocks noEditPoints="1"/>
              </p:cNvSpPr>
              <p:nvPr/>
            </p:nvSpPr>
            <p:spPr bwMode="auto">
              <a:xfrm>
                <a:off x="2070" y="4118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6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4 w 16"/>
                  <a:gd name="T35" fmla="*/ 4 h 16"/>
                  <a:gd name="T36" fmla="*/ 12 w 16"/>
                  <a:gd name="T37" fmla="*/ 0 h 16"/>
                  <a:gd name="T38" fmla="*/ 10 w 16"/>
                  <a:gd name="T39" fmla="*/ 0 h 16"/>
                  <a:gd name="T40" fmla="*/ 6 w 16"/>
                  <a:gd name="T41" fmla="*/ 0 h 16"/>
                  <a:gd name="T42" fmla="*/ 14 w 16"/>
                  <a:gd name="T43" fmla="*/ 6 h 16"/>
                  <a:gd name="T44" fmla="*/ 14 w 16"/>
                  <a:gd name="T45" fmla="*/ 6 h 16"/>
                  <a:gd name="T46" fmla="*/ 14 w 16"/>
                  <a:gd name="T47" fmla="*/ 12 h 16"/>
                  <a:gd name="T48" fmla="*/ 10 w 16"/>
                  <a:gd name="T49" fmla="*/ 14 h 16"/>
                  <a:gd name="T50" fmla="*/ 10 w 16"/>
                  <a:gd name="T51" fmla="*/ 14 h 16"/>
                  <a:gd name="T52" fmla="*/ 4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2 w 16"/>
                  <a:gd name="T59" fmla="*/ 4 h 16"/>
                  <a:gd name="T60" fmla="*/ 6 w 16"/>
                  <a:gd name="T61" fmla="*/ 2 h 16"/>
                  <a:gd name="T62" fmla="*/ 6 w 16"/>
                  <a:gd name="T63" fmla="*/ 2 h 16"/>
                  <a:gd name="T64" fmla="*/ 12 w 16"/>
                  <a:gd name="T65" fmla="*/ 2 h 16"/>
                  <a:gd name="T66" fmla="*/ 14 w 16"/>
                  <a:gd name="T67" fmla="*/ 6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4" y="6"/>
                    </a:moveTo>
                    <a:lnTo>
                      <a:pt x="14" y="6"/>
                    </a:lnTo>
                    <a:lnTo>
                      <a:pt x="14" y="12"/>
                    </a:lnTo>
                    <a:lnTo>
                      <a:pt x="10" y="14"/>
                    </a:lnTo>
                    <a:lnTo>
                      <a:pt x="4" y="14"/>
                    </a:lnTo>
                    <a:lnTo>
                      <a:pt x="2" y="10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12" y="2"/>
                    </a:lnTo>
                    <a:lnTo>
                      <a:pt x="14" y="6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20" name="Freeform 498"/>
              <p:cNvSpPr>
                <a:spLocks/>
              </p:cNvSpPr>
              <p:nvPr/>
            </p:nvSpPr>
            <p:spPr bwMode="auto">
              <a:xfrm>
                <a:off x="2070" y="4118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6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4 w 16"/>
                  <a:gd name="T35" fmla="*/ 4 h 16"/>
                  <a:gd name="T36" fmla="*/ 12 w 16"/>
                  <a:gd name="T37" fmla="*/ 0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21" name="Freeform 499"/>
              <p:cNvSpPr>
                <a:spLocks/>
              </p:cNvSpPr>
              <p:nvPr/>
            </p:nvSpPr>
            <p:spPr bwMode="auto">
              <a:xfrm>
                <a:off x="2072" y="4120"/>
                <a:ext cx="12" cy="12"/>
              </a:xfrm>
              <a:custGeom>
                <a:avLst/>
                <a:gdLst>
                  <a:gd name="T0" fmla="*/ 12 w 12"/>
                  <a:gd name="T1" fmla="*/ 4 h 12"/>
                  <a:gd name="T2" fmla="*/ 12 w 12"/>
                  <a:gd name="T3" fmla="*/ 4 h 12"/>
                  <a:gd name="T4" fmla="*/ 12 w 12"/>
                  <a:gd name="T5" fmla="*/ 10 h 12"/>
                  <a:gd name="T6" fmla="*/ 8 w 12"/>
                  <a:gd name="T7" fmla="*/ 12 h 12"/>
                  <a:gd name="T8" fmla="*/ 8 w 12"/>
                  <a:gd name="T9" fmla="*/ 12 h 12"/>
                  <a:gd name="T10" fmla="*/ 2 w 12"/>
                  <a:gd name="T11" fmla="*/ 12 h 12"/>
                  <a:gd name="T12" fmla="*/ 0 w 12"/>
                  <a:gd name="T13" fmla="*/ 8 h 12"/>
                  <a:gd name="T14" fmla="*/ 0 w 12"/>
                  <a:gd name="T15" fmla="*/ 8 h 12"/>
                  <a:gd name="T16" fmla="*/ 0 w 12"/>
                  <a:gd name="T17" fmla="*/ 2 h 12"/>
                  <a:gd name="T18" fmla="*/ 4 w 12"/>
                  <a:gd name="T19" fmla="*/ 0 h 12"/>
                  <a:gd name="T20" fmla="*/ 4 w 12"/>
                  <a:gd name="T21" fmla="*/ 0 h 12"/>
                  <a:gd name="T22" fmla="*/ 10 w 12"/>
                  <a:gd name="T23" fmla="*/ 0 h 12"/>
                  <a:gd name="T24" fmla="*/ 12 w 12"/>
                  <a:gd name="T25" fmla="*/ 4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2"/>
                  <a:gd name="T41" fmla="*/ 12 w 12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2">
                    <a:moveTo>
                      <a:pt x="12" y="4"/>
                    </a:moveTo>
                    <a:lnTo>
                      <a:pt x="12" y="4"/>
                    </a:lnTo>
                    <a:lnTo>
                      <a:pt x="12" y="10"/>
                    </a:lnTo>
                    <a:lnTo>
                      <a:pt x="8" y="12"/>
                    </a:lnTo>
                    <a:lnTo>
                      <a:pt x="2" y="12"/>
                    </a:lnTo>
                    <a:lnTo>
                      <a:pt x="0" y="8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10" y="0"/>
                    </a:lnTo>
                    <a:lnTo>
                      <a:pt x="12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22" name="Freeform 500"/>
              <p:cNvSpPr>
                <a:spLocks/>
              </p:cNvSpPr>
              <p:nvPr/>
            </p:nvSpPr>
            <p:spPr bwMode="auto">
              <a:xfrm>
                <a:off x="2418" y="3798"/>
                <a:ext cx="98" cy="154"/>
              </a:xfrm>
              <a:custGeom>
                <a:avLst/>
                <a:gdLst>
                  <a:gd name="T0" fmla="*/ 48 w 98"/>
                  <a:gd name="T1" fmla="*/ 0 h 154"/>
                  <a:gd name="T2" fmla="*/ 48 w 98"/>
                  <a:gd name="T3" fmla="*/ 0 h 154"/>
                  <a:gd name="T4" fmla="*/ 58 w 98"/>
                  <a:gd name="T5" fmla="*/ 4 h 154"/>
                  <a:gd name="T6" fmla="*/ 76 w 98"/>
                  <a:gd name="T7" fmla="*/ 14 h 154"/>
                  <a:gd name="T8" fmla="*/ 86 w 98"/>
                  <a:gd name="T9" fmla="*/ 20 h 154"/>
                  <a:gd name="T10" fmla="*/ 92 w 98"/>
                  <a:gd name="T11" fmla="*/ 30 h 154"/>
                  <a:gd name="T12" fmla="*/ 98 w 98"/>
                  <a:gd name="T13" fmla="*/ 40 h 154"/>
                  <a:gd name="T14" fmla="*/ 98 w 98"/>
                  <a:gd name="T15" fmla="*/ 46 h 154"/>
                  <a:gd name="T16" fmla="*/ 96 w 98"/>
                  <a:gd name="T17" fmla="*/ 52 h 154"/>
                  <a:gd name="T18" fmla="*/ 86 w 98"/>
                  <a:gd name="T19" fmla="*/ 86 h 154"/>
                  <a:gd name="T20" fmla="*/ 86 w 98"/>
                  <a:gd name="T21" fmla="*/ 86 h 154"/>
                  <a:gd name="T22" fmla="*/ 90 w 98"/>
                  <a:gd name="T23" fmla="*/ 92 h 154"/>
                  <a:gd name="T24" fmla="*/ 94 w 98"/>
                  <a:gd name="T25" fmla="*/ 106 h 154"/>
                  <a:gd name="T26" fmla="*/ 96 w 98"/>
                  <a:gd name="T27" fmla="*/ 114 h 154"/>
                  <a:gd name="T28" fmla="*/ 94 w 98"/>
                  <a:gd name="T29" fmla="*/ 124 h 154"/>
                  <a:gd name="T30" fmla="*/ 92 w 98"/>
                  <a:gd name="T31" fmla="*/ 130 h 154"/>
                  <a:gd name="T32" fmla="*/ 86 w 98"/>
                  <a:gd name="T33" fmla="*/ 136 h 154"/>
                  <a:gd name="T34" fmla="*/ 86 w 98"/>
                  <a:gd name="T35" fmla="*/ 136 h 154"/>
                  <a:gd name="T36" fmla="*/ 66 w 98"/>
                  <a:gd name="T37" fmla="*/ 146 h 154"/>
                  <a:gd name="T38" fmla="*/ 54 w 98"/>
                  <a:gd name="T39" fmla="*/ 150 h 154"/>
                  <a:gd name="T40" fmla="*/ 42 w 98"/>
                  <a:gd name="T41" fmla="*/ 154 h 154"/>
                  <a:gd name="T42" fmla="*/ 30 w 98"/>
                  <a:gd name="T43" fmla="*/ 154 h 154"/>
                  <a:gd name="T44" fmla="*/ 18 w 98"/>
                  <a:gd name="T45" fmla="*/ 152 h 154"/>
                  <a:gd name="T46" fmla="*/ 14 w 98"/>
                  <a:gd name="T47" fmla="*/ 150 h 154"/>
                  <a:gd name="T48" fmla="*/ 10 w 98"/>
                  <a:gd name="T49" fmla="*/ 146 h 154"/>
                  <a:gd name="T50" fmla="*/ 6 w 98"/>
                  <a:gd name="T51" fmla="*/ 142 h 154"/>
                  <a:gd name="T52" fmla="*/ 2 w 98"/>
                  <a:gd name="T53" fmla="*/ 136 h 154"/>
                  <a:gd name="T54" fmla="*/ 2 w 98"/>
                  <a:gd name="T55" fmla="*/ 136 h 154"/>
                  <a:gd name="T56" fmla="*/ 2 w 98"/>
                  <a:gd name="T57" fmla="*/ 128 h 154"/>
                  <a:gd name="T58" fmla="*/ 0 w 98"/>
                  <a:gd name="T59" fmla="*/ 120 h 154"/>
                  <a:gd name="T60" fmla="*/ 4 w 98"/>
                  <a:gd name="T61" fmla="*/ 100 h 154"/>
                  <a:gd name="T62" fmla="*/ 12 w 98"/>
                  <a:gd name="T63" fmla="*/ 78 h 154"/>
                  <a:gd name="T64" fmla="*/ 20 w 98"/>
                  <a:gd name="T65" fmla="*/ 56 h 154"/>
                  <a:gd name="T66" fmla="*/ 40 w 98"/>
                  <a:gd name="T67" fmla="*/ 16 h 154"/>
                  <a:gd name="T68" fmla="*/ 48 w 98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"/>
                  <a:gd name="T106" fmla="*/ 0 h 154"/>
                  <a:gd name="T107" fmla="*/ 98 w 98"/>
                  <a:gd name="T108" fmla="*/ 154 h 1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" h="154">
                    <a:moveTo>
                      <a:pt x="48" y="0"/>
                    </a:moveTo>
                    <a:lnTo>
                      <a:pt x="48" y="0"/>
                    </a:lnTo>
                    <a:lnTo>
                      <a:pt x="58" y="4"/>
                    </a:lnTo>
                    <a:lnTo>
                      <a:pt x="76" y="14"/>
                    </a:lnTo>
                    <a:lnTo>
                      <a:pt x="86" y="20"/>
                    </a:lnTo>
                    <a:lnTo>
                      <a:pt x="92" y="30"/>
                    </a:lnTo>
                    <a:lnTo>
                      <a:pt x="98" y="40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86" y="86"/>
                    </a:lnTo>
                    <a:lnTo>
                      <a:pt x="90" y="92"/>
                    </a:lnTo>
                    <a:lnTo>
                      <a:pt x="94" y="106"/>
                    </a:lnTo>
                    <a:lnTo>
                      <a:pt x="96" y="114"/>
                    </a:lnTo>
                    <a:lnTo>
                      <a:pt x="94" y="124"/>
                    </a:lnTo>
                    <a:lnTo>
                      <a:pt x="92" y="130"/>
                    </a:lnTo>
                    <a:lnTo>
                      <a:pt x="86" y="136"/>
                    </a:lnTo>
                    <a:lnTo>
                      <a:pt x="66" y="146"/>
                    </a:lnTo>
                    <a:lnTo>
                      <a:pt x="54" y="150"/>
                    </a:lnTo>
                    <a:lnTo>
                      <a:pt x="42" y="154"/>
                    </a:lnTo>
                    <a:lnTo>
                      <a:pt x="30" y="154"/>
                    </a:lnTo>
                    <a:lnTo>
                      <a:pt x="18" y="152"/>
                    </a:lnTo>
                    <a:lnTo>
                      <a:pt x="14" y="150"/>
                    </a:lnTo>
                    <a:lnTo>
                      <a:pt x="10" y="146"/>
                    </a:lnTo>
                    <a:lnTo>
                      <a:pt x="6" y="142"/>
                    </a:lnTo>
                    <a:lnTo>
                      <a:pt x="2" y="136"/>
                    </a:lnTo>
                    <a:lnTo>
                      <a:pt x="2" y="128"/>
                    </a:lnTo>
                    <a:lnTo>
                      <a:pt x="0" y="120"/>
                    </a:lnTo>
                    <a:lnTo>
                      <a:pt x="4" y="100"/>
                    </a:lnTo>
                    <a:lnTo>
                      <a:pt x="12" y="78"/>
                    </a:lnTo>
                    <a:lnTo>
                      <a:pt x="20" y="56"/>
                    </a:lnTo>
                    <a:lnTo>
                      <a:pt x="40" y="16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EB9E5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23" name="Freeform 501"/>
              <p:cNvSpPr>
                <a:spLocks/>
              </p:cNvSpPr>
              <p:nvPr/>
            </p:nvSpPr>
            <p:spPr bwMode="auto">
              <a:xfrm>
                <a:off x="2418" y="3798"/>
                <a:ext cx="98" cy="154"/>
              </a:xfrm>
              <a:custGeom>
                <a:avLst/>
                <a:gdLst>
                  <a:gd name="T0" fmla="*/ 48 w 98"/>
                  <a:gd name="T1" fmla="*/ 0 h 154"/>
                  <a:gd name="T2" fmla="*/ 48 w 98"/>
                  <a:gd name="T3" fmla="*/ 0 h 154"/>
                  <a:gd name="T4" fmla="*/ 58 w 98"/>
                  <a:gd name="T5" fmla="*/ 4 h 154"/>
                  <a:gd name="T6" fmla="*/ 76 w 98"/>
                  <a:gd name="T7" fmla="*/ 14 h 154"/>
                  <a:gd name="T8" fmla="*/ 86 w 98"/>
                  <a:gd name="T9" fmla="*/ 20 h 154"/>
                  <a:gd name="T10" fmla="*/ 92 w 98"/>
                  <a:gd name="T11" fmla="*/ 30 h 154"/>
                  <a:gd name="T12" fmla="*/ 98 w 98"/>
                  <a:gd name="T13" fmla="*/ 40 h 154"/>
                  <a:gd name="T14" fmla="*/ 98 w 98"/>
                  <a:gd name="T15" fmla="*/ 46 h 154"/>
                  <a:gd name="T16" fmla="*/ 96 w 98"/>
                  <a:gd name="T17" fmla="*/ 52 h 154"/>
                  <a:gd name="T18" fmla="*/ 86 w 98"/>
                  <a:gd name="T19" fmla="*/ 86 h 154"/>
                  <a:gd name="T20" fmla="*/ 86 w 98"/>
                  <a:gd name="T21" fmla="*/ 86 h 154"/>
                  <a:gd name="T22" fmla="*/ 90 w 98"/>
                  <a:gd name="T23" fmla="*/ 92 h 154"/>
                  <a:gd name="T24" fmla="*/ 94 w 98"/>
                  <a:gd name="T25" fmla="*/ 106 h 154"/>
                  <a:gd name="T26" fmla="*/ 96 w 98"/>
                  <a:gd name="T27" fmla="*/ 114 h 154"/>
                  <a:gd name="T28" fmla="*/ 94 w 98"/>
                  <a:gd name="T29" fmla="*/ 124 h 154"/>
                  <a:gd name="T30" fmla="*/ 92 w 98"/>
                  <a:gd name="T31" fmla="*/ 130 h 154"/>
                  <a:gd name="T32" fmla="*/ 86 w 98"/>
                  <a:gd name="T33" fmla="*/ 136 h 154"/>
                  <a:gd name="T34" fmla="*/ 86 w 98"/>
                  <a:gd name="T35" fmla="*/ 136 h 154"/>
                  <a:gd name="T36" fmla="*/ 66 w 98"/>
                  <a:gd name="T37" fmla="*/ 146 h 154"/>
                  <a:gd name="T38" fmla="*/ 54 w 98"/>
                  <a:gd name="T39" fmla="*/ 150 h 154"/>
                  <a:gd name="T40" fmla="*/ 42 w 98"/>
                  <a:gd name="T41" fmla="*/ 154 h 154"/>
                  <a:gd name="T42" fmla="*/ 30 w 98"/>
                  <a:gd name="T43" fmla="*/ 154 h 154"/>
                  <a:gd name="T44" fmla="*/ 18 w 98"/>
                  <a:gd name="T45" fmla="*/ 152 h 154"/>
                  <a:gd name="T46" fmla="*/ 14 w 98"/>
                  <a:gd name="T47" fmla="*/ 150 h 154"/>
                  <a:gd name="T48" fmla="*/ 10 w 98"/>
                  <a:gd name="T49" fmla="*/ 146 h 154"/>
                  <a:gd name="T50" fmla="*/ 6 w 98"/>
                  <a:gd name="T51" fmla="*/ 142 h 154"/>
                  <a:gd name="T52" fmla="*/ 2 w 98"/>
                  <a:gd name="T53" fmla="*/ 136 h 154"/>
                  <a:gd name="T54" fmla="*/ 2 w 98"/>
                  <a:gd name="T55" fmla="*/ 136 h 154"/>
                  <a:gd name="T56" fmla="*/ 2 w 98"/>
                  <a:gd name="T57" fmla="*/ 128 h 154"/>
                  <a:gd name="T58" fmla="*/ 0 w 98"/>
                  <a:gd name="T59" fmla="*/ 120 h 154"/>
                  <a:gd name="T60" fmla="*/ 4 w 98"/>
                  <a:gd name="T61" fmla="*/ 100 h 154"/>
                  <a:gd name="T62" fmla="*/ 12 w 98"/>
                  <a:gd name="T63" fmla="*/ 78 h 154"/>
                  <a:gd name="T64" fmla="*/ 20 w 98"/>
                  <a:gd name="T65" fmla="*/ 56 h 154"/>
                  <a:gd name="T66" fmla="*/ 40 w 98"/>
                  <a:gd name="T67" fmla="*/ 16 h 154"/>
                  <a:gd name="T68" fmla="*/ 48 w 98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"/>
                  <a:gd name="T106" fmla="*/ 0 h 154"/>
                  <a:gd name="T107" fmla="*/ 98 w 98"/>
                  <a:gd name="T108" fmla="*/ 154 h 1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" h="154">
                    <a:moveTo>
                      <a:pt x="48" y="0"/>
                    </a:moveTo>
                    <a:lnTo>
                      <a:pt x="48" y="0"/>
                    </a:lnTo>
                    <a:lnTo>
                      <a:pt x="58" y="4"/>
                    </a:lnTo>
                    <a:lnTo>
                      <a:pt x="76" y="14"/>
                    </a:lnTo>
                    <a:lnTo>
                      <a:pt x="86" y="20"/>
                    </a:lnTo>
                    <a:lnTo>
                      <a:pt x="92" y="30"/>
                    </a:lnTo>
                    <a:lnTo>
                      <a:pt x="98" y="40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86" y="86"/>
                    </a:lnTo>
                    <a:lnTo>
                      <a:pt x="90" y="92"/>
                    </a:lnTo>
                    <a:lnTo>
                      <a:pt x="94" y="106"/>
                    </a:lnTo>
                    <a:lnTo>
                      <a:pt x="96" y="114"/>
                    </a:lnTo>
                    <a:lnTo>
                      <a:pt x="94" y="124"/>
                    </a:lnTo>
                    <a:lnTo>
                      <a:pt x="92" y="130"/>
                    </a:lnTo>
                    <a:lnTo>
                      <a:pt x="86" y="136"/>
                    </a:lnTo>
                    <a:lnTo>
                      <a:pt x="66" y="146"/>
                    </a:lnTo>
                    <a:lnTo>
                      <a:pt x="54" y="150"/>
                    </a:lnTo>
                    <a:lnTo>
                      <a:pt x="42" y="154"/>
                    </a:lnTo>
                    <a:lnTo>
                      <a:pt x="30" y="154"/>
                    </a:lnTo>
                    <a:lnTo>
                      <a:pt x="18" y="152"/>
                    </a:lnTo>
                    <a:lnTo>
                      <a:pt x="14" y="150"/>
                    </a:lnTo>
                    <a:lnTo>
                      <a:pt x="10" y="146"/>
                    </a:lnTo>
                    <a:lnTo>
                      <a:pt x="6" y="142"/>
                    </a:lnTo>
                    <a:lnTo>
                      <a:pt x="2" y="136"/>
                    </a:lnTo>
                    <a:lnTo>
                      <a:pt x="2" y="128"/>
                    </a:lnTo>
                    <a:lnTo>
                      <a:pt x="0" y="120"/>
                    </a:lnTo>
                    <a:lnTo>
                      <a:pt x="4" y="100"/>
                    </a:lnTo>
                    <a:lnTo>
                      <a:pt x="12" y="78"/>
                    </a:lnTo>
                    <a:lnTo>
                      <a:pt x="20" y="56"/>
                    </a:lnTo>
                    <a:lnTo>
                      <a:pt x="40" y="16"/>
                    </a:lnTo>
                    <a:lnTo>
                      <a:pt x="48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24" name="Freeform 502"/>
              <p:cNvSpPr>
                <a:spLocks/>
              </p:cNvSpPr>
              <p:nvPr/>
            </p:nvSpPr>
            <p:spPr bwMode="auto">
              <a:xfrm>
                <a:off x="2144" y="3618"/>
                <a:ext cx="392" cy="530"/>
              </a:xfrm>
              <a:custGeom>
                <a:avLst/>
                <a:gdLst>
                  <a:gd name="T0" fmla="*/ 312 w 392"/>
                  <a:gd name="T1" fmla="*/ 470 h 530"/>
                  <a:gd name="T2" fmla="*/ 312 w 392"/>
                  <a:gd name="T3" fmla="*/ 470 h 530"/>
                  <a:gd name="T4" fmla="*/ 308 w 392"/>
                  <a:gd name="T5" fmla="*/ 482 h 530"/>
                  <a:gd name="T6" fmla="*/ 302 w 392"/>
                  <a:gd name="T7" fmla="*/ 492 h 530"/>
                  <a:gd name="T8" fmla="*/ 294 w 392"/>
                  <a:gd name="T9" fmla="*/ 500 h 530"/>
                  <a:gd name="T10" fmla="*/ 288 w 392"/>
                  <a:gd name="T11" fmla="*/ 502 h 530"/>
                  <a:gd name="T12" fmla="*/ 284 w 392"/>
                  <a:gd name="T13" fmla="*/ 502 h 530"/>
                  <a:gd name="T14" fmla="*/ 16 w 392"/>
                  <a:gd name="T15" fmla="*/ 530 h 530"/>
                  <a:gd name="T16" fmla="*/ 16 w 392"/>
                  <a:gd name="T17" fmla="*/ 530 h 530"/>
                  <a:gd name="T18" fmla="*/ 8 w 392"/>
                  <a:gd name="T19" fmla="*/ 528 h 530"/>
                  <a:gd name="T20" fmla="*/ 4 w 392"/>
                  <a:gd name="T21" fmla="*/ 522 h 530"/>
                  <a:gd name="T22" fmla="*/ 0 w 392"/>
                  <a:gd name="T23" fmla="*/ 514 h 530"/>
                  <a:gd name="T24" fmla="*/ 0 w 392"/>
                  <a:gd name="T25" fmla="*/ 506 h 530"/>
                  <a:gd name="T26" fmla="*/ 84 w 392"/>
                  <a:gd name="T27" fmla="*/ 38 h 530"/>
                  <a:gd name="T28" fmla="*/ 84 w 392"/>
                  <a:gd name="T29" fmla="*/ 38 h 530"/>
                  <a:gd name="T30" fmla="*/ 86 w 392"/>
                  <a:gd name="T31" fmla="*/ 28 h 530"/>
                  <a:gd name="T32" fmla="*/ 92 w 392"/>
                  <a:gd name="T33" fmla="*/ 20 h 530"/>
                  <a:gd name="T34" fmla="*/ 100 w 392"/>
                  <a:gd name="T35" fmla="*/ 14 h 530"/>
                  <a:gd name="T36" fmla="*/ 108 w 392"/>
                  <a:gd name="T37" fmla="*/ 12 h 530"/>
                  <a:gd name="T38" fmla="*/ 376 w 392"/>
                  <a:gd name="T39" fmla="*/ 0 h 530"/>
                  <a:gd name="T40" fmla="*/ 376 w 392"/>
                  <a:gd name="T41" fmla="*/ 0 h 530"/>
                  <a:gd name="T42" fmla="*/ 384 w 392"/>
                  <a:gd name="T43" fmla="*/ 2 h 530"/>
                  <a:gd name="T44" fmla="*/ 390 w 392"/>
                  <a:gd name="T45" fmla="*/ 6 h 530"/>
                  <a:gd name="T46" fmla="*/ 392 w 392"/>
                  <a:gd name="T47" fmla="*/ 14 h 530"/>
                  <a:gd name="T48" fmla="*/ 392 w 392"/>
                  <a:gd name="T49" fmla="*/ 24 h 530"/>
                  <a:gd name="T50" fmla="*/ 312 w 392"/>
                  <a:gd name="T51" fmla="*/ 470 h 53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2"/>
                  <a:gd name="T79" fmla="*/ 0 h 530"/>
                  <a:gd name="T80" fmla="*/ 392 w 392"/>
                  <a:gd name="T81" fmla="*/ 530 h 53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2" h="530">
                    <a:moveTo>
                      <a:pt x="312" y="470"/>
                    </a:moveTo>
                    <a:lnTo>
                      <a:pt x="312" y="470"/>
                    </a:lnTo>
                    <a:lnTo>
                      <a:pt x="308" y="482"/>
                    </a:lnTo>
                    <a:lnTo>
                      <a:pt x="302" y="492"/>
                    </a:lnTo>
                    <a:lnTo>
                      <a:pt x="294" y="500"/>
                    </a:lnTo>
                    <a:lnTo>
                      <a:pt x="288" y="502"/>
                    </a:lnTo>
                    <a:lnTo>
                      <a:pt x="284" y="502"/>
                    </a:lnTo>
                    <a:lnTo>
                      <a:pt x="16" y="530"/>
                    </a:lnTo>
                    <a:lnTo>
                      <a:pt x="8" y="528"/>
                    </a:lnTo>
                    <a:lnTo>
                      <a:pt x="4" y="522"/>
                    </a:lnTo>
                    <a:lnTo>
                      <a:pt x="0" y="514"/>
                    </a:lnTo>
                    <a:lnTo>
                      <a:pt x="0" y="506"/>
                    </a:lnTo>
                    <a:lnTo>
                      <a:pt x="84" y="38"/>
                    </a:lnTo>
                    <a:lnTo>
                      <a:pt x="86" y="28"/>
                    </a:lnTo>
                    <a:lnTo>
                      <a:pt x="92" y="20"/>
                    </a:lnTo>
                    <a:lnTo>
                      <a:pt x="100" y="14"/>
                    </a:lnTo>
                    <a:lnTo>
                      <a:pt x="108" y="12"/>
                    </a:lnTo>
                    <a:lnTo>
                      <a:pt x="376" y="0"/>
                    </a:lnTo>
                    <a:lnTo>
                      <a:pt x="384" y="2"/>
                    </a:lnTo>
                    <a:lnTo>
                      <a:pt x="390" y="6"/>
                    </a:lnTo>
                    <a:lnTo>
                      <a:pt x="392" y="14"/>
                    </a:lnTo>
                    <a:lnTo>
                      <a:pt x="392" y="24"/>
                    </a:lnTo>
                    <a:lnTo>
                      <a:pt x="312" y="470"/>
                    </a:lnTo>
                    <a:close/>
                  </a:path>
                </a:pathLst>
              </a:custGeom>
              <a:solidFill>
                <a:srgbClr val="A06B4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25" name="Freeform 503"/>
              <p:cNvSpPr>
                <a:spLocks/>
              </p:cNvSpPr>
              <p:nvPr/>
            </p:nvSpPr>
            <p:spPr bwMode="auto">
              <a:xfrm>
                <a:off x="2156" y="3616"/>
                <a:ext cx="392" cy="528"/>
              </a:xfrm>
              <a:custGeom>
                <a:avLst/>
                <a:gdLst>
                  <a:gd name="T0" fmla="*/ 310 w 392"/>
                  <a:gd name="T1" fmla="*/ 470 h 528"/>
                  <a:gd name="T2" fmla="*/ 310 w 392"/>
                  <a:gd name="T3" fmla="*/ 470 h 528"/>
                  <a:gd name="T4" fmla="*/ 308 w 392"/>
                  <a:gd name="T5" fmla="*/ 480 h 528"/>
                  <a:gd name="T6" fmla="*/ 300 w 392"/>
                  <a:gd name="T7" fmla="*/ 492 h 528"/>
                  <a:gd name="T8" fmla="*/ 292 w 392"/>
                  <a:gd name="T9" fmla="*/ 500 h 528"/>
                  <a:gd name="T10" fmla="*/ 288 w 392"/>
                  <a:gd name="T11" fmla="*/ 502 h 528"/>
                  <a:gd name="T12" fmla="*/ 284 w 392"/>
                  <a:gd name="T13" fmla="*/ 502 h 528"/>
                  <a:gd name="T14" fmla="*/ 16 w 392"/>
                  <a:gd name="T15" fmla="*/ 528 h 528"/>
                  <a:gd name="T16" fmla="*/ 16 w 392"/>
                  <a:gd name="T17" fmla="*/ 528 h 528"/>
                  <a:gd name="T18" fmla="*/ 8 w 392"/>
                  <a:gd name="T19" fmla="*/ 528 h 528"/>
                  <a:gd name="T20" fmla="*/ 2 w 392"/>
                  <a:gd name="T21" fmla="*/ 522 h 528"/>
                  <a:gd name="T22" fmla="*/ 0 w 392"/>
                  <a:gd name="T23" fmla="*/ 514 h 528"/>
                  <a:gd name="T24" fmla="*/ 0 w 392"/>
                  <a:gd name="T25" fmla="*/ 504 h 528"/>
                  <a:gd name="T26" fmla="*/ 82 w 392"/>
                  <a:gd name="T27" fmla="*/ 36 h 528"/>
                  <a:gd name="T28" fmla="*/ 82 w 392"/>
                  <a:gd name="T29" fmla="*/ 36 h 528"/>
                  <a:gd name="T30" fmla="*/ 86 w 392"/>
                  <a:gd name="T31" fmla="*/ 28 h 528"/>
                  <a:gd name="T32" fmla="*/ 92 w 392"/>
                  <a:gd name="T33" fmla="*/ 18 h 528"/>
                  <a:gd name="T34" fmla="*/ 98 w 392"/>
                  <a:gd name="T35" fmla="*/ 14 h 528"/>
                  <a:gd name="T36" fmla="*/ 106 w 392"/>
                  <a:gd name="T37" fmla="*/ 12 h 528"/>
                  <a:gd name="T38" fmla="*/ 376 w 392"/>
                  <a:gd name="T39" fmla="*/ 0 h 528"/>
                  <a:gd name="T40" fmla="*/ 376 w 392"/>
                  <a:gd name="T41" fmla="*/ 0 h 528"/>
                  <a:gd name="T42" fmla="*/ 382 w 392"/>
                  <a:gd name="T43" fmla="*/ 0 h 528"/>
                  <a:gd name="T44" fmla="*/ 388 w 392"/>
                  <a:gd name="T45" fmla="*/ 6 h 528"/>
                  <a:gd name="T46" fmla="*/ 392 w 392"/>
                  <a:gd name="T47" fmla="*/ 14 h 528"/>
                  <a:gd name="T48" fmla="*/ 392 w 392"/>
                  <a:gd name="T49" fmla="*/ 24 h 528"/>
                  <a:gd name="T50" fmla="*/ 310 w 392"/>
                  <a:gd name="T51" fmla="*/ 470 h 5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2"/>
                  <a:gd name="T79" fmla="*/ 0 h 528"/>
                  <a:gd name="T80" fmla="*/ 392 w 392"/>
                  <a:gd name="T81" fmla="*/ 528 h 52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2" h="528">
                    <a:moveTo>
                      <a:pt x="310" y="470"/>
                    </a:moveTo>
                    <a:lnTo>
                      <a:pt x="310" y="470"/>
                    </a:lnTo>
                    <a:lnTo>
                      <a:pt x="308" y="480"/>
                    </a:lnTo>
                    <a:lnTo>
                      <a:pt x="300" y="492"/>
                    </a:lnTo>
                    <a:lnTo>
                      <a:pt x="292" y="500"/>
                    </a:lnTo>
                    <a:lnTo>
                      <a:pt x="288" y="502"/>
                    </a:lnTo>
                    <a:lnTo>
                      <a:pt x="284" y="502"/>
                    </a:lnTo>
                    <a:lnTo>
                      <a:pt x="16" y="528"/>
                    </a:lnTo>
                    <a:lnTo>
                      <a:pt x="8" y="528"/>
                    </a:lnTo>
                    <a:lnTo>
                      <a:pt x="2" y="522"/>
                    </a:lnTo>
                    <a:lnTo>
                      <a:pt x="0" y="514"/>
                    </a:lnTo>
                    <a:lnTo>
                      <a:pt x="0" y="504"/>
                    </a:lnTo>
                    <a:lnTo>
                      <a:pt x="82" y="36"/>
                    </a:lnTo>
                    <a:lnTo>
                      <a:pt x="86" y="28"/>
                    </a:lnTo>
                    <a:lnTo>
                      <a:pt x="92" y="18"/>
                    </a:lnTo>
                    <a:lnTo>
                      <a:pt x="98" y="14"/>
                    </a:lnTo>
                    <a:lnTo>
                      <a:pt x="106" y="12"/>
                    </a:lnTo>
                    <a:lnTo>
                      <a:pt x="376" y="0"/>
                    </a:lnTo>
                    <a:lnTo>
                      <a:pt x="382" y="0"/>
                    </a:lnTo>
                    <a:lnTo>
                      <a:pt x="388" y="6"/>
                    </a:lnTo>
                    <a:lnTo>
                      <a:pt x="392" y="14"/>
                    </a:lnTo>
                    <a:lnTo>
                      <a:pt x="392" y="24"/>
                    </a:lnTo>
                    <a:lnTo>
                      <a:pt x="310" y="470"/>
                    </a:lnTo>
                    <a:close/>
                  </a:path>
                </a:pathLst>
              </a:custGeom>
              <a:solidFill>
                <a:srgbClr val="8045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26" name="Freeform 504"/>
              <p:cNvSpPr>
                <a:spLocks noEditPoints="1"/>
              </p:cNvSpPr>
              <p:nvPr/>
            </p:nvSpPr>
            <p:spPr bwMode="auto">
              <a:xfrm>
                <a:off x="2394" y="3596"/>
                <a:ext cx="12" cy="14"/>
              </a:xfrm>
              <a:custGeom>
                <a:avLst/>
                <a:gdLst>
                  <a:gd name="T0" fmla="*/ 4 w 12"/>
                  <a:gd name="T1" fmla="*/ 0 h 14"/>
                  <a:gd name="T2" fmla="*/ 4 w 12"/>
                  <a:gd name="T3" fmla="*/ 0 h 14"/>
                  <a:gd name="T4" fmla="*/ 0 w 12"/>
                  <a:gd name="T5" fmla="*/ 4 h 14"/>
                  <a:gd name="T6" fmla="*/ 0 w 12"/>
                  <a:gd name="T7" fmla="*/ 8 h 14"/>
                  <a:gd name="T8" fmla="*/ 0 w 12"/>
                  <a:gd name="T9" fmla="*/ 8 h 14"/>
                  <a:gd name="T10" fmla="*/ 2 w 12"/>
                  <a:gd name="T11" fmla="*/ 12 h 14"/>
                  <a:gd name="T12" fmla="*/ 8 w 12"/>
                  <a:gd name="T13" fmla="*/ 14 h 14"/>
                  <a:gd name="T14" fmla="*/ 8 w 12"/>
                  <a:gd name="T15" fmla="*/ 14 h 14"/>
                  <a:gd name="T16" fmla="*/ 12 w 12"/>
                  <a:gd name="T17" fmla="*/ 10 h 14"/>
                  <a:gd name="T18" fmla="*/ 12 w 12"/>
                  <a:gd name="T19" fmla="*/ 6 h 14"/>
                  <a:gd name="T20" fmla="*/ 12 w 12"/>
                  <a:gd name="T21" fmla="*/ 6 h 14"/>
                  <a:gd name="T22" fmla="*/ 10 w 12"/>
                  <a:gd name="T23" fmla="*/ 0 h 14"/>
                  <a:gd name="T24" fmla="*/ 4 w 12"/>
                  <a:gd name="T25" fmla="*/ 0 h 14"/>
                  <a:gd name="T26" fmla="*/ 10 w 12"/>
                  <a:gd name="T27" fmla="*/ 6 h 14"/>
                  <a:gd name="T28" fmla="*/ 10 w 12"/>
                  <a:gd name="T29" fmla="*/ 6 h 14"/>
                  <a:gd name="T30" fmla="*/ 10 w 12"/>
                  <a:gd name="T31" fmla="*/ 8 h 14"/>
                  <a:gd name="T32" fmla="*/ 8 w 12"/>
                  <a:gd name="T33" fmla="*/ 10 h 14"/>
                  <a:gd name="T34" fmla="*/ 8 w 12"/>
                  <a:gd name="T35" fmla="*/ 10 h 14"/>
                  <a:gd name="T36" fmla="*/ 4 w 12"/>
                  <a:gd name="T37" fmla="*/ 10 h 14"/>
                  <a:gd name="T38" fmla="*/ 2 w 12"/>
                  <a:gd name="T39" fmla="*/ 8 h 14"/>
                  <a:gd name="T40" fmla="*/ 2 w 12"/>
                  <a:gd name="T41" fmla="*/ 8 h 14"/>
                  <a:gd name="T42" fmla="*/ 4 w 12"/>
                  <a:gd name="T43" fmla="*/ 4 h 14"/>
                  <a:gd name="T44" fmla="*/ 6 w 12"/>
                  <a:gd name="T45" fmla="*/ 4 h 14"/>
                  <a:gd name="T46" fmla="*/ 6 w 12"/>
                  <a:gd name="T47" fmla="*/ 4 h 14"/>
                  <a:gd name="T48" fmla="*/ 8 w 12"/>
                  <a:gd name="T49" fmla="*/ 4 h 14"/>
                  <a:gd name="T50" fmla="*/ 10 w 12"/>
                  <a:gd name="T51" fmla="*/ 6 h 1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2"/>
                  <a:gd name="T79" fmla="*/ 0 h 14"/>
                  <a:gd name="T80" fmla="*/ 12 w 12"/>
                  <a:gd name="T81" fmla="*/ 14 h 1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8" y="14"/>
                    </a:lnTo>
                    <a:lnTo>
                      <a:pt x="12" y="10"/>
                    </a:lnTo>
                    <a:lnTo>
                      <a:pt x="12" y="6"/>
                    </a:lnTo>
                    <a:lnTo>
                      <a:pt x="10" y="0"/>
                    </a:lnTo>
                    <a:lnTo>
                      <a:pt x="4" y="0"/>
                    </a:lnTo>
                    <a:close/>
                    <a:moveTo>
                      <a:pt x="10" y="6"/>
                    </a:moveTo>
                    <a:lnTo>
                      <a:pt x="10" y="6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4" y="10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85858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27" name="Freeform 505"/>
              <p:cNvSpPr>
                <a:spLocks/>
              </p:cNvSpPr>
              <p:nvPr/>
            </p:nvSpPr>
            <p:spPr bwMode="auto">
              <a:xfrm>
                <a:off x="2394" y="3596"/>
                <a:ext cx="12" cy="14"/>
              </a:xfrm>
              <a:custGeom>
                <a:avLst/>
                <a:gdLst>
                  <a:gd name="T0" fmla="*/ 4 w 12"/>
                  <a:gd name="T1" fmla="*/ 0 h 14"/>
                  <a:gd name="T2" fmla="*/ 4 w 12"/>
                  <a:gd name="T3" fmla="*/ 0 h 14"/>
                  <a:gd name="T4" fmla="*/ 0 w 12"/>
                  <a:gd name="T5" fmla="*/ 4 h 14"/>
                  <a:gd name="T6" fmla="*/ 0 w 12"/>
                  <a:gd name="T7" fmla="*/ 8 h 14"/>
                  <a:gd name="T8" fmla="*/ 0 w 12"/>
                  <a:gd name="T9" fmla="*/ 8 h 14"/>
                  <a:gd name="T10" fmla="*/ 2 w 12"/>
                  <a:gd name="T11" fmla="*/ 12 h 14"/>
                  <a:gd name="T12" fmla="*/ 8 w 12"/>
                  <a:gd name="T13" fmla="*/ 14 h 14"/>
                  <a:gd name="T14" fmla="*/ 8 w 12"/>
                  <a:gd name="T15" fmla="*/ 14 h 14"/>
                  <a:gd name="T16" fmla="*/ 12 w 12"/>
                  <a:gd name="T17" fmla="*/ 10 h 14"/>
                  <a:gd name="T18" fmla="*/ 12 w 12"/>
                  <a:gd name="T19" fmla="*/ 6 h 14"/>
                  <a:gd name="T20" fmla="*/ 12 w 12"/>
                  <a:gd name="T21" fmla="*/ 6 h 14"/>
                  <a:gd name="T22" fmla="*/ 10 w 12"/>
                  <a:gd name="T23" fmla="*/ 0 h 14"/>
                  <a:gd name="T24" fmla="*/ 4 w 12"/>
                  <a:gd name="T25" fmla="*/ 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4"/>
                  <a:gd name="T41" fmla="*/ 12 w 12"/>
                  <a:gd name="T42" fmla="*/ 14 h 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8" y="14"/>
                    </a:lnTo>
                    <a:lnTo>
                      <a:pt x="12" y="10"/>
                    </a:lnTo>
                    <a:lnTo>
                      <a:pt x="12" y="6"/>
                    </a:lnTo>
                    <a:lnTo>
                      <a:pt x="10" y="0"/>
                    </a:lnTo>
                    <a:lnTo>
                      <a:pt x="4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28" name="Freeform 506"/>
              <p:cNvSpPr>
                <a:spLocks/>
              </p:cNvSpPr>
              <p:nvPr/>
            </p:nvSpPr>
            <p:spPr bwMode="auto">
              <a:xfrm>
                <a:off x="2396" y="3600"/>
                <a:ext cx="8" cy="6"/>
              </a:xfrm>
              <a:custGeom>
                <a:avLst/>
                <a:gdLst>
                  <a:gd name="T0" fmla="*/ 8 w 8"/>
                  <a:gd name="T1" fmla="*/ 2 h 6"/>
                  <a:gd name="T2" fmla="*/ 8 w 8"/>
                  <a:gd name="T3" fmla="*/ 2 h 6"/>
                  <a:gd name="T4" fmla="*/ 8 w 8"/>
                  <a:gd name="T5" fmla="*/ 4 h 6"/>
                  <a:gd name="T6" fmla="*/ 6 w 8"/>
                  <a:gd name="T7" fmla="*/ 6 h 6"/>
                  <a:gd name="T8" fmla="*/ 6 w 8"/>
                  <a:gd name="T9" fmla="*/ 6 h 6"/>
                  <a:gd name="T10" fmla="*/ 2 w 8"/>
                  <a:gd name="T11" fmla="*/ 6 h 6"/>
                  <a:gd name="T12" fmla="*/ 0 w 8"/>
                  <a:gd name="T13" fmla="*/ 4 h 6"/>
                  <a:gd name="T14" fmla="*/ 0 w 8"/>
                  <a:gd name="T15" fmla="*/ 4 h 6"/>
                  <a:gd name="T16" fmla="*/ 2 w 8"/>
                  <a:gd name="T17" fmla="*/ 0 h 6"/>
                  <a:gd name="T18" fmla="*/ 4 w 8"/>
                  <a:gd name="T19" fmla="*/ 0 h 6"/>
                  <a:gd name="T20" fmla="*/ 4 w 8"/>
                  <a:gd name="T21" fmla="*/ 0 h 6"/>
                  <a:gd name="T22" fmla="*/ 6 w 8"/>
                  <a:gd name="T23" fmla="*/ 0 h 6"/>
                  <a:gd name="T24" fmla="*/ 8 w 8"/>
                  <a:gd name="T25" fmla="*/ 2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6"/>
                  <a:gd name="T41" fmla="*/ 8 w 8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6">
                    <a:moveTo>
                      <a:pt x="8" y="2"/>
                    </a:moveTo>
                    <a:lnTo>
                      <a:pt x="8" y="2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29" name="Freeform 507"/>
              <p:cNvSpPr>
                <a:spLocks/>
              </p:cNvSpPr>
              <p:nvPr/>
            </p:nvSpPr>
            <p:spPr bwMode="auto">
              <a:xfrm>
                <a:off x="2312" y="3590"/>
                <a:ext cx="156" cy="58"/>
              </a:xfrm>
              <a:custGeom>
                <a:avLst/>
                <a:gdLst>
                  <a:gd name="T0" fmla="*/ 156 w 156"/>
                  <a:gd name="T1" fmla="*/ 24 h 58"/>
                  <a:gd name="T2" fmla="*/ 140 w 156"/>
                  <a:gd name="T3" fmla="*/ 50 h 58"/>
                  <a:gd name="T4" fmla="*/ 0 w 156"/>
                  <a:gd name="T5" fmla="*/ 58 h 58"/>
                  <a:gd name="T6" fmla="*/ 12 w 156"/>
                  <a:gd name="T7" fmla="*/ 28 h 58"/>
                  <a:gd name="T8" fmla="*/ 64 w 156"/>
                  <a:gd name="T9" fmla="*/ 22 h 58"/>
                  <a:gd name="T10" fmla="*/ 64 w 156"/>
                  <a:gd name="T11" fmla="*/ 22 h 58"/>
                  <a:gd name="T12" fmla="*/ 86 w 156"/>
                  <a:gd name="T13" fmla="*/ 4 h 58"/>
                  <a:gd name="T14" fmla="*/ 86 w 156"/>
                  <a:gd name="T15" fmla="*/ 4 h 58"/>
                  <a:gd name="T16" fmla="*/ 90 w 156"/>
                  <a:gd name="T17" fmla="*/ 2 h 58"/>
                  <a:gd name="T18" fmla="*/ 96 w 156"/>
                  <a:gd name="T19" fmla="*/ 0 h 58"/>
                  <a:gd name="T20" fmla="*/ 102 w 156"/>
                  <a:gd name="T21" fmla="*/ 0 h 58"/>
                  <a:gd name="T22" fmla="*/ 108 w 156"/>
                  <a:gd name="T23" fmla="*/ 0 h 58"/>
                  <a:gd name="T24" fmla="*/ 112 w 156"/>
                  <a:gd name="T25" fmla="*/ 4 h 58"/>
                  <a:gd name="T26" fmla="*/ 116 w 156"/>
                  <a:gd name="T27" fmla="*/ 8 h 58"/>
                  <a:gd name="T28" fmla="*/ 116 w 156"/>
                  <a:gd name="T29" fmla="*/ 16 h 58"/>
                  <a:gd name="T30" fmla="*/ 114 w 156"/>
                  <a:gd name="T31" fmla="*/ 24 h 58"/>
                  <a:gd name="T32" fmla="*/ 156 w 156"/>
                  <a:gd name="T33" fmla="*/ 24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6"/>
                  <a:gd name="T52" fmla="*/ 0 h 58"/>
                  <a:gd name="T53" fmla="*/ 156 w 156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6" h="58">
                    <a:moveTo>
                      <a:pt x="156" y="24"/>
                    </a:moveTo>
                    <a:lnTo>
                      <a:pt x="140" y="50"/>
                    </a:lnTo>
                    <a:lnTo>
                      <a:pt x="0" y="58"/>
                    </a:lnTo>
                    <a:lnTo>
                      <a:pt x="12" y="28"/>
                    </a:lnTo>
                    <a:lnTo>
                      <a:pt x="64" y="22"/>
                    </a:lnTo>
                    <a:lnTo>
                      <a:pt x="86" y="4"/>
                    </a:lnTo>
                    <a:lnTo>
                      <a:pt x="90" y="2"/>
                    </a:lnTo>
                    <a:lnTo>
                      <a:pt x="96" y="0"/>
                    </a:lnTo>
                    <a:lnTo>
                      <a:pt x="102" y="0"/>
                    </a:lnTo>
                    <a:lnTo>
                      <a:pt x="108" y="0"/>
                    </a:lnTo>
                    <a:lnTo>
                      <a:pt x="112" y="4"/>
                    </a:lnTo>
                    <a:lnTo>
                      <a:pt x="116" y="8"/>
                    </a:lnTo>
                    <a:lnTo>
                      <a:pt x="116" y="16"/>
                    </a:lnTo>
                    <a:lnTo>
                      <a:pt x="114" y="24"/>
                    </a:lnTo>
                    <a:lnTo>
                      <a:pt x="156" y="24"/>
                    </a:lnTo>
                    <a:close/>
                  </a:path>
                </a:pathLst>
              </a:custGeom>
              <a:solidFill>
                <a:srgbClr val="9A9A9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30" name="Freeform 508"/>
              <p:cNvSpPr>
                <a:spLocks/>
              </p:cNvSpPr>
              <p:nvPr/>
            </p:nvSpPr>
            <p:spPr bwMode="auto">
              <a:xfrm>
                <a:off x="2400" y="3604"/>
                <a:ext cx="10" cy="8"/>
              </a:xfrm>
              <a:custGeom>
                <a:avLst/>
                <a:gdLst>
                  <a:gd name="T0" fmla="*/ 0 w 10"/>
                  <a:gd name="T1" fmla="*/ 8 h 8"/>
                  <a:gd name="T2" fmla="*/ 0 w 10"/>
                  <a:gd name="T3" fmla="*/ 8 h 8"/>
                  <a:gd name="T4" fmla="*/ 2 w 10"/>
                  <a:gd name="T5" fmla="*/ 8 h 8"/>
                  <a:gd name="T6" fmla="*/ 6 w 10"/>
                  <a:gd name="T7" fmla="*/ 8 h 8"/>
                  <a:gd name="T8" fmla="*/ 6 w 10"/>
                  <a:gd name="T9" fmla="*/ 8 h 8"/>
                  <a:gd name="T10" fmla="*/ 8 w 10"/>
                  <a:gd name="T11" fmla="*/ 6 h 8"/>
                  <a:gd name="T12" fmla="*/ 10 w 10"/>
                  <a:gd name="T13" fmla="*/ 2 h 8"/>
                  <a:gd name="T14" fmla="*/ 10 w 10"/>
                  <a:gd name="T15" fmla="*/ 2 h 8"/>
                  <a:gd name="T16" fmla="*/ 6 w 10"/>
                  <a:gd name="T17" fmla="*/ 0 h 8"/>
                  <a:gd name="T18" fmla="*/ 2 w 10"/>
                  <a:gd name="T19" fmla="*/ 2 h 8"/>
                  <a:gd name="T20" fmla="*/ 2 w 10"/>
                  <a:gd name="T21" fmla="*/ 2 h 8"/>
                  <a:gd name="T22" fmla="*/ 0 w 10"/>
                  <a:gd name="T23" fmla="*/ 4 h 8"/>
                  <a:gd name="T24" fmla="*/ 0 w 10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8"/>
                  <a:gd name="T41" fmla="*/ 10 w 10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A2A2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31" name="Freeform 509"/>
              <p:cNvSpPr>
                <a:spLocks/>
              </p:cNvSpPr>
              <p:nvPr/>
            </p:nvSpPr>
            <p:spPr bwMode="auto">
              <a:xfrm>
                <a:off x="2400" y="3604"/>
                <a:ext cx="10" cy="8"/>
              </a:xfrm>
              <a:custGeom>
                <a:avLst/>
                <a:gdLst>
                  <a:gd name="T0" fmla="*/ 0 w 10"/>
                  <a:gd name="T1" fmla="*/ 8 h 8"/>
                  <a:gd name="T2" fmla="*/ 0 w 10"/>
                  <a:gd name="T3" fmla="*/ 8 h 8"/>
                  <a:gd name="T4" fmla="*/ 2 w 10"/>
                  <a:gd name="T5" fmla="*/ 8 h 8"/>
                  <a:gd name="T6" fmla="*/ 6 w 10"/>
                  <a:gd name="T7" fmla="*/ 8 h 8"/>
                  <a:gd name="T8" fmla="*/ 6 w 10"/>
                  <a:gd name="T9" fmla="*/ 8 h 8"/>
                  <a:gd name="T10" fmla="*/ 8 w 10"/>
                  <a:gd name="T11" fmla="*/ 6 h 8"/>
                  <a:gd name="T12" fmla="*/ 10 w 10"/>
                  <a:gd name="T13" fmla="*/ 2 h 8"/>
                  <a:gd name="T14" fmla="*/ 10 w 10"/>
                  <a:gd name="T15" fmla="*/ 2 h 8"/>
                  <a:gd name="T16" fmla="*/ 6 w 10"/>
                  <a:gd name="T17" fmla="*/ 0 h 8"/>
                  <a:gd name="T18" fmla="*/ 2 w 10"/>
                  <a:gd name="T19" fmla="*/ 2 h 8"/>
                  <a:gd name="T20" fmla="*/ 2 w 10"/>
                  <a:gd name="T21" fmla="*/ 2 h 8"/>
                  <a:gd name="T22" fmla="*/ 0 w 10"/>
                  <a:gd name="T23" fmla="*/ 4 h 8"/>
                  <a:gd name="T24" fmla="*/ 0 w 10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8"/>
                  <a:gd name="T41" fmla="*/ 10 w 10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32" name="Freeform 510"/>
              <p:cNvSpPr>
                <a:spLocks/>
              </p:cNvSpPr>
              <p:nvPr/>
            </p:nvSpPr>
            <p:spPr bwMode="auto">
              <a:xfrm>
                <a:off x="2110" y="3318"/>
                <a:ext cx="68" cy="12"/>
              </a:xfrm>
              <a:custGeom>
                <a:avLst/>
                <a:gdLst>
                  <a:gd name="T0" fmla="*/ 68 w 68"/>
                  <a:gd name="T1" fmla="*/ 4 h 12"/>
                  <a:gd name="T2" fmla="*/ 68 w 68"/>
                  <a:gd name="T3" fmla="*/ 4 h 12"/>
                  <a:gd name="T4" fmla="*/ 62 w 68"/>
                  <a:gd name="T5" fmla="*/ 6 h 12"/>
                  <a:gd name="T6" fmla="*/ 50 w 68"/>
                  <a:gd name="T7" fmla="*/ 8 h 12"/>
                  <a:gd name="T8" fmla="*/ 28 w 68"/>
                  <a:gd name="T9" fmla="*/ 8 h 12"/>
                  <a:gd name="T10" fmla="*/ 14 w 68"/>
                  <a:gd name="T11" fmla="*/ 4 h 12"/>
                  <a:gd name="T12" fmla="*/ 0 w 68"/>
                  <a:gd name="T13" fmla="*/ 0 h 12"/>
                  <a:gd name="T14" fmla="*/ 0 w 68"/>
                  <a:gd name="T15" fmla="*/ 0 h 12"/>
                  <a:gd name="T16" fmla="*/ 6 w 68"/>
                  <a:gd name="T17" fmla="*/ 4 h 12"/>
                  <a:gd name="T18" fmla="*/ 22 w 68"/>
                  <a:gd name="T19" fmla="*/ 10 h 12"/>
                  <a:gd name="T20" fmla="*/ 32 w 68"/>
                  <a:gd name="T21" fmla="*/ 12 h 12"/>
                  <a:gd name="T22" fmla="*/ 44 w 68"/>
                  <a:gd name="T23" fmla="*/ 12 h 12"/>
                  <a:gd name="T24" fmla="*/ 56 w 68"/>
                  <a:gd name="T25" fmla="*/ 10 h 12"/>
                  <a:gd name="T26" fmla="*/ 68 w 68"/>
                  <a:gd name="T27" fmla="*/ 4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8"/>
                  <a:gd name="T43" fmla="*/ 0 h 12"/>
                  <a:gd name="T44" fmla="*/ 68 w 68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8" h="12">
                    <a:moveTo>
                      <a:pt x="68" y="4"/>
                    </a:moveTo>
                    <a:lnTo>
                      <a:pt x="68" y="4"/>
                    </a:lnTo>
                    <a:lnTo>
                      <a:pt x="62" y="6"/>
                    </a:lnTo>
                    <a:lnTo>
                      <a:pt x="50" y="8"/>
                    </a:lnTo>
                    <a:lnTo>
                      <a:pt x="28" y="8"/>
                    </a:lnTo>
                    <a:lnTo>
                      <a:pt x="14" y="4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22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0"/>
                    </a:lnTo>
                    <a:lnTo>
                      <a:pt x="68" y="4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33" name="Freeform 511"/>
              <p:cNvSpPr>
                <a:spLocks/>
              </p:cNvSpPr>
              <p:nvPr/>
            </p:nvSpPr>
            <p:spPr bwMode="auto">
              <a:xfrm>
                <a:off x="2110" y="3318"/>
                <a:ext cx="68" cy="12"/>
              </a:xfrm>
              <a:custGeom>
                <a:avLst/>
                <a:gdLst>
                  <a:gd name="T0" fmla="*/ 68 w 68"/>
                  <a:gd name="T1" fmla="*/ 4 h 12"/>
                  <a:gd name="T2" fmla="*/ 68 w 68"/>
                  <a:gd name="T3" fmla="*/ 4 h 12"/>
                  <a:gd name="T4" fmla="*/ 62 w 68"/>
                  <a:gd name="T5" fmla="*/ 6 h 12"/>
                  <a:gd name="T6" fmla="*/ 50 w 68"/>
                  <a:gd name="T7" fmla="*/ 8 h 12"/>
                  <a:gd name="T8" fmla="*/ 28 w 68"/>
                  <a:gd name="T9" fmla="*/ 8 h 12"/>
                  <a:gd name="T10" fmla="*/ 14 w 68"/>
                  <a:gd name="T11" fmla="*/ 4 h 12"/>
                  <a:gd name="T12" fmla="*/ 0 w 68"/>
                  <a:gd name="T13" fmla="*/ 0 h 12"/>
                  <a:gd name="T14" fmla="*/ 0 w 68"/>
                  <a:gd name="T15" fmla="*/ 0 h 12"/>
                  <a:gd name="T16" fmla="*/ 6 w 68"/>
                  <a:gd name="T17" fmla="*/ 4 h 12"/>
                  <a:gd name="T18" fmla="*/ 22 w 68"/>
                  <a:gd name="T19" fmla="*/ 10 h 12"/>
                  <a:gd name="T20" fmla="*/ 32 w 68"/>
                  <a:gd name="T21" fmla="*/ 12 h 12"/>
                  <a:gd name="T22" fmla="*/ 44 w 68"/>
                  <a:gd name="T23" fmla="*/ 12 h 12"/>
                  <a:gd name="T24" fmla="*/ 56 w 68"/>
                  <a:gd name="T25" fmla="*/ 10 h 12"/>
                  <a:gd name="T26" fmla="*/ 68 w 68"/>
                  <a:gd name="T27" fmla="*/ 4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8"/>
                  <a:gd name="T43" fmla="*/ 0 h 12"/>
                  <a:gd name="T44" fmla="*/ 68 w 68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8" h="12">
                    <a:moveTo>
                      <a:pt x="68" y="4"/>
                    </a:moveTo>
                    <a:lnTo>
                      <a:pt x="68" y="4"/>
                    </a:lnTo>
                    <a:lnTo>
                      <a:pt x="62" y="6"/>
                    </a:lnTo>
                    <a:lnTo>
                      <a:pt x="50" y="8"/>
                    </a:lnTo>
                    <a:lnTo>
                      <a:pt x="28" y="8"/>
                    </a:lnTo>
                    <a:lnTo>
                      <a:pt x="14" y="4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22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0"/>
                    </a:lnTo>
                    <a:lnTo>
                      <a:pt x="68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34" name="Freeform 512"/>
              <p:cNvSpPr>
                <a:spLocks/>
              </p:cNvSpPr>
              <p:nvPr/>
            </p:nvSpPr>
            <p:spPr bwMode="auto">
              <a:xfrm>
                <a:off x="1862" y="3430"/>
                <a:ext cx="208" cy="236"/>
              </a:xfrm>
              <a:custGeom>
                <a:avLst/>
                <a:gdLst>
                  <a:gd name="T0" fmla="*/ 0 w 208"/>
                  <a:gd name="T1" fmla="*/ 0 h 236"/>
                  <a:gd name="T2" fmla="*/ 68 w 208"/>
                  <a:gd name="T3" fmla="*/ 120 h 236"/>
                  <a:gd name="T4" fmla="*/ 68 w 208"/>
                  <a:gd name="T5" fmla="*/ 120 h 236"/>
                  <a:gd name="T6" fmla="*/ 108 w 208"/>
                  <a:gd name="T7" fmla="*/ 90 h 236"/>
                  <a:gd name="T8" fmla="*/ 146 w 208"/>
                  <a:gd name="T9" fmla="*/ 64 h 236"/>
                  <a:gd name="T10" fmla="*/ 166 w 208"/>
                  <a:gd name="T11" fmla="*/ 52 h 236"/>
                  <a:gd name="T12" fmla="*/ 184 w 208"/>
                  <a:gd name="T13" fmla="*/ 44 h 236"/>
                  <a:gd name="T14" fmla="*/ 208 w 208"/>
                  <a:gd name="T15" fmla="*/ 236 h 236"/>
                  <a:gd name="T16" fmla="*/ 166 w 208"/>
                  <a:gd name="T17" fmla="*/ 84 h 236"/>
                  <a:gd name="T18" fmla="*/ 64 w 208"/>
                  <a:gd name="T19" fmla="*/ 132 h 236"/>
                  <a:gd name="T20" fmla="*/ 64 w 208"/>
                  <a:gd name="T21" fmla="*/ 132 h 236"/>
                  <a:gd name="T22" fmla="*/ 34 w 208"/>
                  <a:gd name="T23" fmla="*/ 80 h 236"/>
                  <a:gd name="T24" fmla="*/ 14 w 208"/>
                  <a:gd name="T25" fmla="*/ 36 h 236"/>
                  <a:gd name="T26" fmla="*/ 4 w 208"/>
                  <a:gd name="T27" fmla="*/ 16 h 236"/>
                  <a:gd name="T28" fmla="*/ 0 w 208"/>
                  <a:gd name="T29" fmla="*/ 0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8"/>
                  <a:gd name="T46" fmla="*/ 0 h 236"/>
                  <a:gd name="T47" fmla="*/ 208 w 208"/>
                  <a:gd name="T48" fmla="*/ 236 h 2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8" h="236">
                    <a:moveTo>
                      <a:pt x="0" y="0"/>
                    </a:moveTo>
                    <a:lnTo>
                      <a:pt x="68" y="120"/>
                    </a:lnTo>
                    <a:lnTo>
                      <a:pt x="108" y="90"/>
                    </a:lnTo>
                    <a:lnTo>
                      <a:pt x="146" y="64"/>
                    </a:lnTo>
                    <a:lnTo>
                      <a:pt x="166" y="52"/>
                    </a:lnTo>
                    <a:lnTo>
                      <a:pt x="184" y="44"/>
                    </a:lnTo>
                    <a:lnTo>
                      <a:pt x="208" y="236"/>
                    </a:lnTo>
                    <a:lnTo>
                      <a:pt x="166" y="84"/>
                    </a:lnTo>
                    <a:lnTo>
                      <a:pt x="64" y="132"/>
                    </a:lnTo>
                    <a:lnTo>
                      <a:pt x="34" y="80"/>
                    </a:lnTo>
                    <a:lnTo>
                      <a:pt x="14" y="36"/>
                    </a:lnTo>
                    <a:lnTo>
                      <a:pt x="4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35" name="Freeform 513"/>
              <p:cNvSpPr>
                <a:spLocks/>
              </p:cNvSpPr>
              <p:nvPr/>
            </p:nvSpPr>
            <p:spPr bwMode="auto">
              <a:xfrm>
                <a:off x="1862" y="3430"/>
                <a:ext cx="208" cy="236"/>
              </a:xfrm>
              <a:custGeom>
                <a:avLst/>
                <a:gdLst>
                  <a:gd name="T0" fmla="*/ 0 w 208"/>
                  <a:gd name="T1" fmla="*/ 0 h 236"/>
                  <a:gd name="T2" fmla="*/ 68 w 208"/>
                  <a:gd name="T3" fmla="*/ 120 h 236"/>
                  <a:gd name="T4" fmla="*/ 68 w 208"/>
                  <a:gd name="T5" fmla="*/ 120 h 236"/>
                  <a:gd name="T6" fmla="*/ 108 w 208"/>
                  <a:gd name="T7" fmla="*/ 90 h 236"/>
                  <a:gd name="T8" fmla="*/ 146 w 208"/>
                  <a:gd name="T9" fmla="*/ 64 h 236"/>
                  <a:gd name="T10" fmla="*/ 166 w 208"/>
                  <a:gd name="T11" fmla="*/ 52 h 236"/>
                  <a:gd name="T12" fmla="*/ 184 w 208"/>
                  <a:gd name="T13" fmla="*/ 44 h 236"/>
                  <a:gd name="T14" fmla="*/ 208 w 208"/>
                  <a:gd name="T15" fmla="*/ 236 h 236"/>
                  <a:gd name="T16" fmla="*/ 166 w 208"/>
                  <a:gd name="T17" fmla="*/ 84 h 236"/>
                  <a:gd name="T18" fmla="*/ 64 w 208"/>
                  <a:gd name="T19" fmla="*/ 132 h 236"/>
                  <a:gd name="T20" fmla="*/ 64 w 208"/>
                  <a:gd name="T21" fmla="*/ 132 h 236"/>
                  <a:gd name="T22" fmla="*/ 34 w 208"/>
                  <a:gd name="T23" fmla="*/ 80 h 236"/>
                  <a:gd name="T24" fmla="*/ 14 w 208"/>
                  <a:gd name="T25" fmla="*/ 36 h 236"/>
                  <a:gd name="T26" fmla="*/ 4 w 208"/>
                  <a:gd name="T27" fmla="*/ 16 h 236"/>
                  <a:gd name="T28" fmla="*/ 0 w 208"/>
                  <a:gd name="T29" fmla="*/ 0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8"/>
                  <a:gd name="T46" fmla="*/ 0 h 236"/>
                  <a:gd name="T47" fmla="*/ 208 w 208"/>
                  <a:gd name="T48" fmla="*/ 236 h 2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8" h="236">
                    <a:moveTo>
                      <a:pt x="0" y="0"/>
                    </a:moveTo>
                    <a:lnTo>
                      <a:pt x="68" y="120"/>
                    </a:lnTo>
                    <a:lnTo>
                      <a:pt x="108" y="90"/>
                    </a:lnTo>
                    <a:lnTo>
                      <a:pt x="146" y="64"/>
                    </a:lnTo>
                    <a:lnTo>
                      <a:pt x="166" y="52"/>
                    </a:lnTo>
                    <a:lnTo>
                      <a:pt x="184" y="44"/>
                    </a:lnTo>
                    <a:lnTo>
                      <a:pt x="208" y="236"/>
                    </a:lnTo>
                    <a:lnTo>
                      <a:pt x="166" y="84"/>
                    </a:lnTo>
                    <a:lnTo>
                      <a:pt x="64" y="132"/>
                    </a:lnTo>
                    <a:lnTo>
                      <a:pt x="34" y="80"/>
                    </a:lnTo>
                    <a:lnTo>
                      <a:pt x="14" y="36"/>
                    </a:lnTo>
                    <a:lnTo>
                      <a:pt x="4" y="1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36" name="Freeform 514"/>
              <p:cNvSpPr>
                <a:spLocks/>
              </p:cNvSpPr>
              <p:nvPr/>
            </p:nvSpPr>
            <p:spPr bwMode="auto">
              <a:xfrm>
                <a:off x="2062" y="3482"/>
                <a:ext cx="100" cy="132"/>
              </a:xfrm>
              <a:custGeom>
                <a:avLst/>
                <a:gdLst>
                  <a:gd name="T0" fmla="*/ 26 w 100"/>
                  <a:gd name="T1" fmla="*/ 0 h 132"/>
                  <a:gd name="T2" fmla="*/ 92 w 100"/>
                  <a:gd name="T3" fmla="*/ 78 h 132"/>
                  <a:gd name="T4" fmla="*/ 92 w 100"/>
                  <a:gd name="T5" fmla="*/ 0 h 132"/>
                  <a:gd name="T6" fmla="*/ 92 w 100"/>
                  <a:gd name="T7" fmla="*/ 0 h 132"/>
                  <a:gd name="T8" fmla="*/ 94 w 100"/>
                  <a:gd name="T9" fmla="*/ 8 h 132"/>
                  <a:gd name="T10" fmla="*/ 98 w 100"/>
                  <a:gd name="T11" fmla="*/ 32 h 132"/>
                  <a:gd name="T12" fmla="*/ 100 w 100"/>
                  <a:gd name="T13" fmla="*/ 48 h 132"/>
                  <a:gd name="T14" fmla="*/ 100 w 100"/>
                  <a:gd name="T15" fmla="*/ 66 h 132"/>
                  <a:gd name="T16" fmla="*/ 100 w 100"/>
                  <a:gd name="T17" fmla="*/ 82 h 132"/>
                  <a:gd name="T18" fmla="*/ 98 w 100"/>
                  <a:gd name="T19" fmla="*/ 100 h 132"/>
                  <a:gd name="T20" fmla="*/ 26 w 100"/>
                  <a:gd name="T21" fmla="*/ 28 h 132"/>
                  <a:gd name="T22" fmla="*/ 0 w 100"/>
                  <a:gd name="T23" fmla="*/ 132 h 132"/>
                  <a:gd name="T24" fmla="*/ 0 w 100"/>
                  <a:gd name="T25" fmla="*/ 132 h 132"/>
                  <a:gd name="T26" fmla="*/ 2 w 100"/>
                  <a:gd name="T27" fmla="*/ 110 h 132"/>
                  <a:gd name="T28" fmla="*/ 10 w 100"/>
                  <a:gd name="T29" fmla="*/ 64 h 132"/>
                  <a:gd name="T30" fmla="*/ 18 w 100"/>
                  <a:gd name="T31" fmla="*/ 18 h 132"/>
                  <a:gd name="T32" fmla="*/ 22 w 100"/>
                  <a:gd name="T33" fmla="*/ 4 h 132"/>
                  <a:gd name="T34" fmla="*/ 24 w 100"/>
                  <a:gd name="T35" fmla="*/ 0 h 132"/>
                  <a:gd name="T36" fmla="*/ 26 w 100"/>
                  <a:gd name="T37" fmla="*/ 0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0"/>
                  <a:gd name="T58" fmla="*/ 0 h 132"/>
                  <a:gd name="T59" fmla="*/ 100 w 100"/>
                  <a:gd name="T60" fmla="*/ 132 h 1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0" h="132">
                    <a:moveTo>
                      <a:pt x="26" y="0"/>
                    </a:moveTo>
                    <a:lnTo>
                      <a:pt x="92" y="78"/>
                    </a:lnTo>
                    <a:lnTo>
                      <a:pt x="92" y="0"/>
                    </a:lnTo>
                    <a:lnTo>
                      <a:pt x="94" y="8"/>
                    </a:lnTo>
                    <a:lnTo>
                      <a:pt x="98" y="32"/>
                    </a:lnTo>
                    <a:lnTo>
                      <a:pt x="100" y="48"/>
                    </a:lnTo>
                    <a:lnTo>
                      <a:pt x="100" y="66"/>
                    </a:lnTo>
                    <a:lnTo>
                      <a:pt x="100" y="82"/>
                    </a:lnTo>
                    <a:lnTo>
                      <a:pt x="98" y="100"/>
                    </a:lnTo>
                    <a:lnTo>
                      <a:pt x="26" y="28"/>
                    </a:lnTo>
                    <a:lnTo>
                      <a:pt x="0" y="132"/>
                    </a:lnTo>
                    <a:lnTo>
                      <a:pt x="2" y="110"/>
                    </a:lnTo>
                    <a:lnTo>
                      <a:pt x="10" y="64"/>
                    </a:lnTo>
                    <a:lnTo>
                      <a:pt x="18" y="18"/>
                    </a:lnTo>
                    <a:lnTo>
                      <a:pt x="22" y="4"/>
                    </a:lnTo>
                    <a:lnTo>
                      <a:pt x="24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37" name="Freeform 515"/>
              <p:cNvSpPr>
                <a:spLocks/>
              </p:cNvSpPr>
              <p:nvPr/>
            </p:nvSpPr>
            <p:spPr bwMode="auto">
              <a:xfrm>
                <a:off x="2062" y="3482"/>
                <a:ext cx="100" cy="132"/>
              </a:xfrm>
              <a:custGeom>
                <a:avLst/>
                <a:gdLst>
                  <a:gd name="T0" fmla="*/ 26 w 100"/>
                  <a:gd name="T1" fmla="*/ 0 h 132"/>
                  <a:gd name="T2" fmla="*/ 92 w 100"/>
                  <a:gd name="T3" fmla="*/ 78 h 132"/>
                  <a:gd name="T4" fmla="*/ 92 w 100"/>
                  <a:gd name="T5" fmla="*/ 0 h 132"/>
                  <a:gd name="T6" fmla="*/ 92 w 100"/>
                  <a:gd name="T7" fmla="*/ 0 h 132"/>
                  <a:gd name="T8" fmla="*/ 94 w 100"/>
                  <a:gd name="T9" fmla="*/ 8 h 132"/>
                  <a:gd name="T10" fmla="*/ 98 w 100"/>
                  <a:gd name="T11" fmla="*/ 32 h 132"/>
                  <a:gd name="T12" fmla="*/ 100 w 100"/>
                  <a:gd name="T13" fmla="*/ 48 h 132"/>
                  <a:gd name="T14" fmla="*/ 100 w 100"/>
                  <a:gd name="T15" fmla="*/ 66 h 132"/>
                  <a:gd name="T16" fmla="*/ 100 w 100"/>
                  <a:gd name="T17" fmla="*/ 82 h 132"/>
                  <a:gd name="T18" fmla="*/ 98 w 100"/>
                  <a:gd name="T19" fmla="*/ 100 h 132"/>
                  <a:gd name="T20" fmla="*/ 26 w 100"/>
                  <a:gd name="T21" fmla="*/ 28 h 132"/>
                  <a:gd name="T22" fmla="*/ 0 w 100"/>
                  <a:gd name="T23" fmla="*/ 132 h 132"/>
                  <a:gd name="T24" fmla="*/ 0 w 100"/>
                  <a:gd name="T25" fmla="*/ 132 h 132"/>
                  <a:gd name="T26" fmla="*/ 2 w 100"/>
                  <a:gd name="T27" fmla="*/ 110 h 132"/>
                  <a:gd name="T28" fmla="*/ 10 w 100"/>
                  <a:gd name="T29" fmla="*/ 64 h 132"/>
                  <a:gd name="T30" fmla="*/ 18 w 100"/>
                  <a:gd name="T31" fmla="*/ 18 h 132"/>
                  <a:gd name="T32" fmla="*/ 22 w 100"/>
                  <a:gd name="T33" fmla="*/ 4 h 132"/>
                  <a:gd name="T34" fmla="*/ 24 w 100"/>
                  <a:gd name="T35" fmla="*/ 0 h 132"/>
                  <a:gd name="T36" fmla="*/ 26 w 100"/>
                  <a:gd name="T37" fmla="*/ 0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0"/>
                  <a:gd name="T58" fmla="*/ 0 h 132"/>
                  <a:gd name="T59" fmla="*/ 100 w 100"/>
                  <a:gd name="T60" fmla="*/ 132 h 1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0" h="132">
                    <a:moveTo>
                      <a:pt x="26" y="0"/>
                    </a:moveTo>
                    <a:lnTo>
                      <a:pt x="92" y="78"/>
                    </a:lnTo>
                    <a:lnTo>
                      <a:pt x="92" y="0"/>
                    </a:lnTo>
                    <a:lnTo>
                      <a:pt x="94" y="8"/>
                    </a:lnTo>
                    <a:lnTo>
                      <a:pt x="98" y="32"/>
                    </a:lnTo>
                    <a:lnTo>
                      <a:pt x="100" y="48"/>
                    </a:lnTo>
                    <a:lnTo>
                      <a:pt x="100" y="66"/>
                    </a:lnTo>
                    <a:lnTo>
                      <a:pt x="100" y="82"/>
                    </a:lnTo>
                    <a:lnTo>
                      <a:pt x="98" y="100"/>
                    </a:lnTo>
                    <a:lnTo>
                      <a:pt x="26" y="28"/>
                    </a:lnTo>
                    <a:lnTo>
                      <a:pt x="0" y="132"/>
                    </a:lnTo>
                    <a:lnTo>
                      <a:pt x="2" y="110"/>
                    </a:lnTo>
                    <a:lnTo>
                      <a:pt x="10" y="64"/>
                    </a:lnTo>
                    <a:lnTo>
                      <a:pt x="18" y="18"/>
                    </a:lnTo>
                    <a:lnTo>
                      <a:pt x="22" y="4"/>
                    </a:lnTo>
                    <a:lnTo>
                      <a:pt x="24" y="0"/>
                    </a:lnTo>
                    <a:lnTo>
                      <a:pt x="2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38" name="Freeform 516"/>
              <p:cNvSpPr>
                <a:spLocks/>
              </p:cNvSpPr>
              <p:nvPr/>
            </p:nvSpPr>
            <p:spPr bwMode="auto">
              <a:xfrm>
                <a:off x="2004" y="3800"/>
                <a:ext cx="312" cy="242"/>
              </a:xfrm>
              <a:custGeom>
                <a:avLst/>
                <a:gdLst>
                  <a:gd name="T0" fmla="*/ 0 w 312"/>
                  <a:gd name="T1" fmla="*/ 172 h 242"/>
                  <a:gd name="T2" fmla="*/ 54 w 312"/>
                  <a:gd name="T3" fmla="*/ 148 h 242"/>
                  <a:gd name="T4" fmla="*/ 70 w 312"/>
                  <a:gd name="T5" fmla="*/ 134 h 242"/>
                  <a:gd name="T6" fmla="*/ 132 w 312"/>
                  <a:gd name="T7" fmla="*/ 44 h 242"/>
                  <a:gd name="T8" fmla="*/ 270 w 312"/>
                  <a:gd name="T9" fmla="*/ 0 h 242"/>
                  <a:gd name="T10" fmla="*/ 272 w 312"/>
                  <a:gd name="T11" fmla="*/ 2 h 242"/>
                  <a:gd name="T12" fmla="*/ 274 w 312"/>
                  <a:gd name="T13" fmla="*/ 12 h 242"/>
                  <a:gd name="T14" fmla="*/ 266 w 312"/>
                  <a:gd name="T15" fmla="*/ 18 h 242"/>
                  <a:gd name="T16" fmla="*/ 214 w 312"/>
                  <a:gd name="T17" fmla="*/ 24 h 242"/>
                  <a:gd name="T18" fmla="*/ 156 w 312"/>
                  <a:gd name="T19" fmla="*/ 60 h 242"/>
                  <a:gd name="T20" fmla="*/ 232 w 312"/>
                  <a:gd name="T21" fmla="*/ 42 h 242"/>
                  <a:gd name="T22" fmla="*/ 272 w 312"/>
                  <a:gd name="T23" fmla="*/ 42 h 242"/>
                  <a:gd name="T24" fmla="*/ 306 w 312"/>
                  <a:gd name="T25" fmla="*/ 42 h 242"/>
                  <a:gd name="T26" fmla="*/ 312 w 312"/>
                  <a:gd name="T27" fmla="*/ 52 h 242"/>
                  <a:gd name="T28" fmla="*/ 310 w 312"/>
                  <a:gd name="T29" fmla="*/ 60 h 242"/>
                  <a:gd name="T30" fmla="*/ 298 w 312"/>
                  <a:gd name="T31" fmla="*/ 66 h 242"/>
                  <a:gd name="T32" fmla="*/ 300 w 312"/>
                  <a:gd name="T33" fmla="*/ 68 h 242"/>
                  <a:gd name="T34" fmla="*/ 304 w 312"/>
                  <a:gd name="T35" fmla="*/ 76 h 242"/>
                  <a:gd name="T36" fmla="*/ 298 w 312"/>
                  <a:gd name="T37" fmla="*/ 82 h 242"/>
                  <a:gd name="T38" fmla="*/ 246 w 312"/>
                  <a:gd name="T39" fmla="*/ 98 h 242"/>
                  <a:gd name="T40" fmla="*/ 252 w 312"/>
                  <a:gd name="T41" fmla="*/ 108 h 242"/>
                  <a:gd name="T42" fmla="*/ 282 w 312"/>
                  <a:gd name="T43" fmla="*/ 100 h 242"/>
                  <a:gd name="T44" fmla="*/ 284 w 312"/>
                  <a:gd name="T45" fmla="*/ 108 h 242"/>
                  <a:gd name="T46" fmla="*/ 280 w 312"/>
                  <a:gd name="T47" fmla="*/ 114 h 242"/>
                  <a:gd name="T48" fmla="*/ 270 w 312"/>
                  <a:gd name="T49" fmla="*/ 120 h 242"/>
                  <a:gd name="T50" fmla="*/ 232 w 312"/>
                  <a:gd name="T51" fmla="*/ 134 h 242"/>
                  <a:gd name="T52" fmla="*/ 194 w 312"/>
                  <a:gd name="T53" fmla="*/ 148 h 242"/>
                  <a:gd name="T54" fmla="*/ 124 w 312"/>
                  <a:gd name="T55" fmla="*/ 202 h 242"/>
                  <a:gd name="T56" fmla="*/ 110 w 312"/>
                  <a:gd name="T57" fmla="*/ 208 h 242"/>
                  <a:gd name="T58" fmla="*/ 90 w 312"/>
                  <a:gd name="T59" fmla="*/ 210 h 242"/>
                  <a:gd name="T60" fmla="*/ 22 w 312"/>
                  <a:gd name="T61" fmla="*/ 242 h 242"/>
                  <a:gd name="T62" fmla="*/ 10 w 312"/>
                  <a:gd name="T63" fmla="*/ 224 h 242"/>
                  <a:gd name="T64" fmla="*/ 2 w 312"/>
                  <a:gd name="T65" fmla="*/ 202 h 242"/>
                  <a:gd name="T66" fmla="*/ 0 w 312"/>
                  <a:gd name="T67" fmla="*/ 172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42"/>
                  <a:gd name="T104" fmla="*/ 312 w 312"/>
                  <a:gd name="T105" fmla="*/ 242 h 2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42">
                    <a:moveTo>
                      <a:pt x="0" y="172"/>
                    </a:moveTo>
                    <a:lnTo>
                      <a:pt x="0" y="172"/>
                    </a:lnTo>
                    <a:lnTo>
                      <a:pt x="30" y="160"/>
                    </a:lnTo>
                    <a:lnTo>
                      <a:pt x="54" y="148"/>
                    </a:lnTo>
                    <a:lnTo>
                      <a:pt x="64" y="142"/>
                    </a:lnTo>
                    <a:lnTo>
                      <a:pt x="70" y="134"/>
                    </a:lnTo>
                    <a:lnTo>
                      <a:pt x="132" y="44"/>
                    </a:lnTo>
                    <a:lnTo>
                      <a:pt x="200" y="2"/>
                    </a:lnTo>
                    <a:lnTo>
                      <a:pt x="270" y="0"/>
                    </a:lnTo>
                    <a:lnTo>
                      <a:pt x="272" y="2"/>
                    </a:lnTo>
                    <a:lnTo>
                      <a:pt x="274" y="8"/>
                    </a:lnTo>
                    <a:lnTo>
                      <a:pt x="274" y="12"/>
                    </a:lnTo>
                    <a:lnTo>
                      <a:pt x="270" y="14"/>
                    </a:lnTo>
                    <a:lnTo>
                      <a:pt x="266" y="18"/>
                    </a:lnTo>
                    <a:lnTo>
                      <a:pt x="258" y="20"/>
                    </a:lnTo>
                    <a:lnTo>
                      <a:pt x="214" y="24"/>
                    </a:lnTo>
                    <a:lnTo>
                      <a:pt x="156" y="60"/>
                    </a:lnTo>
                    <a:lnTo>
                      <a:pt x="232" y="42"/>
                    </a:lnTo>
                    <a:lnTo>
                      <a:pt x="246" y="42"/>
                    </a:lnTo>
                    <a:lnTo>
                      <a:pt x="272" y="42"/>
                    </a:lnTo>
                    <a:lnTo>
                      <a:pt x="306" y="42"/>
                    </a:lnTo>
                    <a:lnTo>
                      <a:pt x="308" y="46"/>
                    </a:lnTo>
                    <a:lnTo>
                      <a:pt x="312" y="52"/>
                    </a:lnTo>
                    <a:lnTo>
                      <a:pt x="312" y="56"/>
                    </a:lnTo>
                    <a:lnTo>
                      <a:pt x="310" y="60"/>
                    </a:lnTo>
                    <a:lnTo>
                      <a:pt x="306" y="62"/>
                    </a:lnTo>
                    <a:lnTo>
                      <a:pt x="298" y="66"/>
                    </a:lnTo>
                    <a:lnTo>
                      <a:pt x="300" y="68"/>
                    </a:lnTo>
                    <a:lnTo>
                      <a:pt x="302" y="72"/>
                    </a:lnTo>
                    <a:lnTo>
                      <a:pt x="304" y="76"/>
                    </a:lnTo>
                    <a:lnTo>
                      <a:pt x="302" y="78"/>
                    </a:lnTo>
                    <a:lnTo>
                      <a:pt x="298" y="82"/>
                    </a:lnTo>
                    <a:lnTo>
                      <a:pt x="292" y="84"/>
                    </a:lnTo>
                    <a:lnTo>
                      <a:pt x="246" y="98"/>
                    </a:lnTo>
                    <a:lnTo>
                      <a:pt x="200" y="124"/>
                    </a:lnTo>
                    <a:lnTo>
                      <a:pt x="252" y="108"/>
                    </a:lnTo>
                    <a:lnTo>
                      <a:pt x="282" y="100"/>
                    </a:lnTo>
                    <a:lnTo>
                      <a:pt x="284" y="102"/>
                    </a:lnTo>
                    <a:lnTo>
                      <a:pt x="284" y="108"/>
                    </a:lnTo>
                    <a:lnTo>
                      <a:pt x="282" y="110"/>
                    </a:lnTo>
                    <a:lnTo>
                      <a:pt x="280" y="114"/>
                    </a:lnTo>
                    <a:lnTo>
                      <a:pt x="276" y="118"/>
                    </a:lnTo>
                    <a:lnTo>
                      <a:pt x="270" y="120"/>
                    </a:lnTo>
                    <a:lnTo>
                      <a:pt x="232" y="134"/>
                    </a:lnTo>
                    <a:lnTo>
                      <a:pt x="194" y="148"/>
                    </a:lnTo>
                    <a:lnTo>
                      <a:pt x="166" y="172"/>
                    </a:lnTo>
                    <a:lnTo>
                      <a:pt x="124" y="202"/>
                    </a:lnTo>
                    <a:lnTo>
                      <a:pt x="110" y="208"/>
                    </a:lnTo>
                    <a:lnTo>
                      <a:pt x="100" y="210"/>
                    </a:lnTo>
                    <a:lnTo>
                      <a:pt x="90" y="210"/>
                    </a:lnTo>
                    <a:lnTo>
                      <a:pt x="22" y="242"/>
                    </a:lnTo>
                    <a:lnTo>
                      <a:pt x="18" y="238"/>
                    </a:lnTo>
                    <a:lnTo>
                      <a:pt x="10" y="224"/>
                    </a:lnTo>
                    <a:lnTo>
                      <a:pt x="6" y="214"/>
                    </a:lnTo>
                    <a:lnTo>
                      <a:pt x="2" y="202"/>
                    </a:lnTo>
                    <a:lnTo>
                      <a:pt x="0" y="188"/>
                    </a:lnTo>
                    <a:lnTo>
                      <a:pt x="0" y="172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39" name="Freeform 517"/>
              <p:cNvSpPr>
                <a:spLocks/>
              </p:cNvSpPr>
              <p:nvPr/>
            </p:nvSpPr>
            <p:spPr bwMode="auto">
              <a:xfrm>
                <a:off x="2004" y="3800"/>
                <a:ext cx="312" cy="242"/>
              </a:xfrm>
              <a:custGeom>
                <a:avLst/>
                <a:gdLst>
                  <a:gd name="T0" fmla="*/ 0 w 312"/>
                  <a:gd name="T1" fmla="*/ 172 h 242"/>
                  <a:gd name="T2" fmla="*/ 54 w 312"/>
                  <a:gd name="T3" fmla="*/ 148 h 242"/>
                  <a:gd name="T4" fmla="*/ 70 w 312"/>
                  <a:gd name="T5" fmla="*/ 134 h 242"/>
                  <a:gd name="T6" fmla="*/ 132 w 312"/>
                  <a:gd name="T7" fmla="*/ 44 h 242"/>
                  <a:gd name="T8" fmla="*/ 270 w 312"/>
                  <a:gd name="T9" fmla="*/ 0 h 242"/>
                  <a:gd name="T10" fmla="*/ 272 w 312"/>
                  <a:gd name="T11" fmla="*/ 2 h 242"/>
                  <a:gd name="T12" fmla="*/ 274 w 312"/>
                  <a:gd name="T13" fmla="*/ 12 h 242"/>
                  <a:gd name="T14" fmla="*/ 266 w 312"/>
                  <a:gd name="T15" fmla="*/ 18 h 242"/>
                  <a:gd name="T16" fmla="*/ 214 w 312"/>
                  <a:gd name="T17" fmla="*/ 24 h 242"/>
                  <a:gd name="T18" fmla="*/ 156 w 312"/>
                  <a:gd name="T19" fmla="*/ 60 h 242"/>
                  <a:gd name="T20" fmla="*/ 232 w 312"/>
                  <a:gd name="T21" fmla="*/ 42 h 242"/>
                  <a:gd name="T22" fmla="*/ 272 w 312"/>
                  <a:gd name="T23" fmla="*/ 42 h 242"/>
                  <a:gd name="T24" fmla="*/ 306 w 312"/>
                  <a:gd name="T25" fmla="*/ 42 h 242"/>
                  <a:gd name="T26" fmla="*/ 312 w 312"/>
                  <a:gd name="T27" fmla="*/ 52 h 242"/>
                  <a:gd name="T28" fmla="*/ 310 w 312"/>
                  <a:gd name="T29" fmla="*/ 60 h 242"/>
                  <a:gd name="T30" fmla="*/ 298 w 312"/>
                  <a:gd name="T31" fmla="*/ 66 h 242"/>
                  <a:gd name="T32" fmla="*/ 300 w 312"/>
                  <a:gd name="T33" fmla="*/ 68 h 242"/>
                  <a:gd name="T34" fmla="*/ 304 w 312"/>
                  <a:gd name="T35" fmla="*/ 76 h 242"/>
                  <a:gd name="T36" fmla="*/ 298 w 312"/>
                  <a:gd name="T37" fmla="*/ 82 h 242"/>
                  <a:gd name="T38" fmla="*/ 246 w 312"/>
                  <a:gd name="T39" fmla="*/ 98 h 242"/>
                  <a:gd name="T40" fmla="*/ 252 w 312"/>
                  <a:gd name="T41" fmla="*/ 108 h 242"/>
                  <a:gd name="T42" fmla="*/ 282 w 312"/>
                  <a:gd name="T43" fmla="*/ 100 h 242"/>
                  <a:gd name="T44" fmla="*/ 284 w 312"/>
                  <a:gd name="T45" fmla="*/ 108 h 242"/>
                  <a:gd name="T46" fmla="*/ 280 w 312"/>
                  <a:gd name="T47" fmla="*/ 114 h 242"/>
                  <a:gd name="T48" fmla="*/ 270 w 312"/>
                  <a:gd name="T49" fmla="*/ 120 h 242"/>
                  <a:gd name="T50" fmla="*/ 232 w 312"/>
                  <a:gd name="T51" fmla="*/ 134 h 242"/>
                  <a:gd name="T52" fmla="*/ 194 w 312"/>
                  <a:gd name="T53" fmla="*/ 148 h 242"/>
                  <a:gd name="T54" fmla="*/ 124 w 312"/>
                  <a:gd name="T55" fmla="*/ 202 h 242"/>
                  <a:gd name="T56" fmla="*/ 110 w 312"/>
                  <a:gd name="T57" fmla="*/ 208 h 242"/>
                  <a:gd name="T58" fmla="*/ 90 w 312"/>
                  <a:gd name="T59" fmla="*/ 210 h 242"/>
                  <a:gd name="T60" fmla="*/ 22 w 312"/>
                  <a:gd name="T61" fmla="*/ 242 h 242"/>
                  <a:gd name="T62" fmla="*/ 10 w 312"/>
                  <a:gd name="T63" fmla="*/ 224 h 242"/>
                  <a:gd name="T64" fmla="*/ 2 w 312"/>
                  <a:gd name="T65" fmla="*/ 202 h 242"/>
                  <a:gd name="T66" fmla="*/ 0 w 312"/>
                  <a:gd name="T67" fmla="*/ 172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42"/>
                  <a:gd name="T104" fmla="*/ 312 w 312"/>
                  <a:gd name="T105" fmla="*/ 242 h 2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42">
                    <a:moveTo>
                      <a:pt x="0" y="172"/>
                    </a:moveTo>
                    <a:lnTo>
                      <a:pt x="0" y="172"/>
                    </a:lnTo>
                    <a:lnTo>
                      <a:pt x="30" y="160"/>
                    </a:lnTo>
                    <a:lnTo>
                      <a:pt x="54" y="148"/>
                    </a:lnTo>
                    <a:lnTo>
                      <a:pt x="64" y="142"/>
                    </a:lnTo>
                    <a:lnTo>
                      <a:pt x="70" y="134"/>
                    </a:lnTo>
                    <a:lnTo>
                      <a:pt x="132" y="44"/>
                    </a:lnTo>
                    <a:lnTo>
                      <a:pt x="200" y="2"/>
                    </a:lnTo>
                    <a:lnTo>
                      <a:pt x="270" y="0"/>
                    </a:lnTo>
                    <a:lnTo>
                      <a:pt x="272" y="2"/>
                    </a:lnTo>
                    <a:lnTo>
                      <a:pt x="274" y="8"/>
                    </a:lnTo>
                    <a:lnTo>
                      <a:pt x="274" y="12"/>
                    </a:lnTo>
                    <a:lnTo>
                      <a:pt x="270" y="14"/>
                    </a:lnTo>
                    <a:lnTo>
                      <a:pt x="266" y="18"/>
                    </a:lnTo>
                    <a:lnTo>
                      <a:pt x="258" y="20"/>
                    </a:lnTo>
                    <a:lnTo>
                      <a:pt x="214" y="24"/>
                    </a:lnTo>
                    <a:lnTo>
                      <a:pt x="156" y="60"/>
                    </a:lnTo>
                    <a:lnTo>
                      <a:pt x="232" y="42"/>
                    </a:lnTo>
                    <a:lnTo>
                      <a:pt x="246" y="42"/>
                    </a:lnTo>
                    <a:lnTo>
                      <a:pt x="272" y="42"/>
                    </a:lnTo>
                    <a:lnTo>
                      <a:pt x="306" y="42"/>
                    </a:lnTo>
                    <a:lnTo>
                      <a:pt x="308" y="46"/>
                    </a:lnTo>
                    <a:lnTo>
                      <a:pt x="312" y="52"/>
                    </a:lnTo>
                    <a:lnTo>
                      <a:pt x="312" y="56"/>
                    </a:lnTo>
                    <a:lnTo>
                      <a:pt x="310" y="60"/>
                    </a:lnTo>
                    <a:lnTo>
                      <a:pt x="306" y="62"/>
                    </a:lnTo>
                    <a:lnTo>
                      <a:pt x="298" y="66"/>
                    </a:lnTo>
                    <a:lnTo>
                      <a:pt x="300" y="68"/>
                    </a:lnTo>
                    <a:lnTo>
                      <a:pt x="302" y="72"/>
                    </a:lnTo>
                    <a:lnTo>
                      <a:pt x="304" y="76"/>
                    </a:lnTo>
                    <a:lnTo>
                      <a:pt x="302" y="78"/>
                    </a:lnTo>
                    <a:lnTo>
                      <a:pt x="298" y="82"/>
                    </a:lnTo>
                    <a:lnTo>
                      <a:pt x="292" y="84"/>
                    </a:lnTo>
                    <a:lnTo>
                      <a:pt x="246" y="98"/>
                    </a:lnTo>
                    <a:lnTo>
                      <a:pt x="200" y="124"/>
                    </a:lnTo>
                    <a:lnTo>
                      <a:pt x="252" y="108"/>
                    </a:lnTo>
                    <a:lnTo>
                      <a:pt x="282" y="100"/>
                    </a:lnTo>
                    <a:lnTo>
                      <a:pt x="284" y="102"/>
                    </a:lnTo>
                    <a:lnTo>
                      <a:pt x="284" y="108"/>
                    </a:lnTo>
                    <a:lnTo>
                      <a:pt x="282" y="110"/>
                    </a:lnTo>
                    <a:lnTo>
                      <a:pt x="280" y="114"/>
                    </a:lnTo>
                    <a:lnTo>
                      <a:pt x="276" y="118"/>
                    </a:lnTo>
                    <a:lnTo>
                      <a:pt x="270" y="120"/>
                    </a:lnTo>
                    <a:lnTo>
                      <a:pt x="232" y="134"/>
                    </a:lnTo>
                    <a:lnTo>
                      <a:pt x="194" y="148"/>
                    </a:lnTo>
                    <a:lnTo>
                      <a:pt x="166" y="172"/>
                    </a:lnTo>
                    <a:lnTo>
                      <a:pt x="124" y="202"/>
                    </a:lnTo>
                    <a:lnTo>
                      <a:pt x="110" y="208"/>
                    </a:lnTo>
                    <a:lnTo>
                      <a:pt x="100" y="210"/>
                    </a:lnTo>
                    <a:lnTo>
                      <a:pt x="90" y="210"/>
                    </a:lnTo>
                    <a:lnTo>
                      <a:pt x="22" y="242"/>
                    </a:lnTo>
                    <a:lnTo>
                      <a:pt x="18" y="238"/>
                    </a:lnTo>
                    <a:lnTo>
                      <a:pt x="10" y="224"/>
                    </a:lnTo>
                    <a:lnTo>
                      <a:pt x="6" y="214"/>
                    </a:lnTo>
                    <a:lnTo>
                      <a:pt x="2" y="202"/>
                    </a:lnTo>
                    <a:lnTo>
                      <a:pt x="0" y="188"/>
                    </a:lnTo>
                    <a:lnTo>
                      <a:pt x="0" y="17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40" name="Freeform 518"/>
              <p:cNvSpPr>
                <a:spLocks/>
              </p:cNvSpPr>
              <p:nvPr/>
            </p:nvSpPr>
            <p:spPr bwMode="auto">
              <a:xfrm>
                <a:off x="1586" y="3540"/>
                <a:ext cx="474" cy="678"/>
              </a:xfrm>
              <a:custGeom>
                <a:avLst/>
                <a:gdLst>
                  <a:gd name="T0" fmla="*/ 12 w 474"/>
                  <a:gd name="T1" fmla="*/ 0 h 678"/>
                  <a:gd name="T2" fmla="*/ 90 w 474"/>
                  <a:gd name="T3" fmla="*/ 52 h 678"/>
                  <a:gd name="T4" fmla="*/ 156 w 474"/>
                  <a:gd name="T5" fmla="*/ 104 h 678"/>
                  <a:gd name="T6" fmla="*/ 196 w 474"/>
                  <a:gd name="T7" fmla="*/ 142 h 678"/>
                  <a:gd name="T8" fmla="*/ 226 w 474"/>
                  <a:gd name="T9" fmla="*/ 180 h 678"/>
                  <a:gd name="T10" fmla="*/ 240 w 474"/>
                  <a:gd name="T11" fmla="*/ 218 h 678"/>
                  <a:gd name="T12" fmla="*/ 240 w 474"/>
                  <a:gd name="T13" fmla="*/ 234 h 678"/>
                  <a:gd name="T14" fmla="*/ 232 w 474"/>
                  <a:gd name="T15" fmla="*/ 268 h 678"/>
                  <a:gd name="T16" fmla="*/ 198 w 474"/>
                  <a:gd name="T17" fmla="*/ 372 h 678"/>
                  <a:gd name="T18" fmla="*/ 178 w 474"/>
                  <a:gd name="T19" fmla="*/ 436 h 678"/>
                  <a:gd name="T20" fmla="*/ 172 w 474"/>
                  <a:gd name="T21" fmla="*/ 480 h 678"/>
                  <a:gd name="T22" fmla="*/ 180 w 474"/>
                  <a:gd name="T23" fmla="*/ 476 h 678"/>
                  <a:gd name="T24" fmla="*/ 220 w 474"/>
                  <a:gd name="T25" fmla="*/ 458 h 678"/>
                  <a:gd name="T26" fmla="*/ 260 w 474"/>
                  <a:gd name="T27" fmla="*/ 448 h 678"/>
                  <a:gd name="T28" fmla="*/ 284 w 474"/>
                  <a:gd name="T29" fmla="*/ 446 h 678"/>
                  <a:gd name="T30" fmla="*/ 334 w 474"/>
                  <a:gd name="T31" fmla="*/ 440 h 678"/>
                  <a:gd name="T32" fmla="*/ 384 w 474"/>
                  <a:gd name="T33" fmla="*/ 426 h 678"/>
                  <a:gd name="T34" fmla="*/ 436 w 474"/>
                  <a:gd name="T35" fmla="*/ 406 h 678"/>
                  <a:gd name="T36" fmla="*/ 434 w 474"/>
                  <a:gd name="T37" fmla="*/ 414 h 678"/>
                  <a:gd name="T38" fmla="*/ 434 w 474"/>
                  <a:gd name="T39" fmla="*/ 436 h 678"/>
                  <a:gd name="T40" fmla="*/ 444 w 474"/>
                  <a:gd name="T41" fmla="*/ 464 h 678"/>
                  <a:gd name="T42" fmla="*/ 464 w 474"/>
                  <a:gd name="T43" fmla="*/ 486 h 678"/>
                  <a:gd name="T44" fmla="*/ 474 w 474"/>
                  <a:gd name="T45" fmla="*/ 494 h 678"/>
                  <a:gd name="T46" fmla="*/ 406 w 474"/>
                  <a:gd name="T47" fmla="*/ 542 h 678"/>
                  <a:gd name="T48" fmla="*/ 302 w 474"/>
                  <a:gd name="T49" fmla="*/ 604 h 678"/>
                  <a:gd name="T50" fmla="*/ 238 w 474"/>
                  <a:gd name="T51" fmla="*/ 632 h 678"/>
                  <a:gd name="T52" fmla="*/ 170 w 474"/>
                  <a:gd name="T53" fmla="*/ 658 h 678"/>
                  <a:gd name="T54" fmla="*/ 98 w 474"/>
                  <a:gd name="T55" fmla="*/ 674 h 678"/>
                  <a:gd name="T56" fmla="*/ 92 w 474"/>
                  <a:gd name="T57" fmla="*/ 676 h 678"/>
                  <a:gd name="T58" fmla="*/ 76 w 474"/>
                  <a:gd name="T59" fmla="*/ 676 h 678"/>
                  <a:gd name="T60" fmla="*/ 66 w 474"/>
                  <a:gd name="T61" fmla="*/ 668 h 678"/>
                  <a:gd name="T62" fmla="*/ 56 w 474"/>
                  <a:gd name="T63" fmla="*/ 650 h 678"/>
                  <a:gd name="T64" fmla="*/ 32 w 474"/>
                  <a:gd name="T65" fmla="*/ 582 h 678"/>
                  <a:gd name="T66" fmla="*/ 20 w 474"/>
                  <a:gd name="T67" fmla="*/ 532 h 678"/>
                  <a:gd name="T68" fmla="*/ 6 w 474"/>
                  <a:gd name="T69" fmla="*/ 426 h 678"/>
                  <a:gd name="T70" fmla="*/ 0 w 474"/>
                  <a:gd name="T71" fmla="*/ 324 h 678"/>
                  <a:gd name="T72" fmla="*/ 2 w 474"/>
                  <a:gd name="T73" fmla="*/ 234 h 678"/>
                  <a:gd name="T74" fmla="*/ 6 w 474"/>
                  <a:gd name="T75" fmla="*/ 200 h 678"/>
                  <a:gd name="T76" fmla="*/ 10 w 474"/>
                  <a:gd name="T77" fmla="*/ 134 h 678"/>
                  <a:gd name="T78" fmla="*/ 12 w 474"/>
                  <a:gd name="T79" fmla="*/ 0 h 67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4"/>
                  <a:gd name="T121" fmla="*/ 0 h 678"/>
                  <a:gd name="T122" fmla="*/ 474 w 474"/>
                  <a:gd name="T123" fmla="*/ 678 h 67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4" h="678">
                    <a:moveTo>
                      <a:pt x="12" y="0"/>
                    </a:moveTo>
                    <a:lnTo>
                      <a:pt x="12" y="0"/>
                    </a:lnTo>
                    <a:lnTo>
                      <a:pt x="50" y="26"/>
                    </a:lnTo>
                    <a:lnTo>
                      <a:pt x="90" y="52"/>
                    </a:lnTo>
                    <a:lnTo>
                      <a:pt x="134" y="84"/>
                    </a:lnTo>
                    <a:lnTo>
                      <a:pt x="156" y="104"/>
                    </a:lnTo>
                    <a:lnTo>
                      <a:pt x="176" y="122"/>
                    </a:lnTo>
                    <a:lnTo>
                      <a:pt x="196" y="142"/>
                    </a:lnTo>
                    <a:lnTo>
                      <a:pt x="212" y="162"/>
                    </a:lnTo>
                    <a:lnTo>
                      <a:pt x="226" y="180"/>
                    </a:lnTo>
                    <a:lnTo>
                      <a:pt x="236" y="200"/>
                    </a:lnTo>
                    <a:lnTo>
                      <a:pt x="240" y="218"/>
                    </a:lnTo>
                    <a:lnTo>
                      <a:pt x="242" y="226"/>
                    </a:lnTo>
                    <a:lnTo>
                      <a:pt x="240" y="234"/>
                    </a:lnTo>
                    <a:lnTo>
                      <a:pt x="232" y="268"/>
                    </a:lnTo>
                    <a:lnTo>
                      <a:pt x="222" y="302"/>
                    </a:lnTo>
                    <a:lnTo>
                      <a:pt x="198" y="372"/>
                    </a:lnTo>
                    <a:lnTo>
                      <a:pt x="188" y="406"/>
                    </a:lnTo>
                    <a:lnTo>
                      <a:pt x="178" y="436"/>
                    </a:lnTo>
                    <a:lnTo>
                      <a:pt x="174" y="460"/>
                    </a:lnTo>
                    <a:lnTo>
                      <a:pt x="172" y="480"/>
                    </a:lnTo>
                    <a:lnTo>
                      <a:pt x="180" y="476"/>
                    </a:lnTo>
                    <a:lnTo>
                      <a:pt x="204" y="464"/>
                    </a:lnTo>
                    <a:lnTo>
                      <a:pt x="220" y="458"/>
                    </a:lnTo>
                    <a:lnTo>
                      <a:pt x="240" y="452"/>
                    </a:lnTo>
                    <a:lnTo>
                      <a:pt x="260" y="448"/>
                    </a:lnTo>
                    <a:lnTo>
                      <a:pt x="284" y="446"/>
                    </a:lnTo>
                    <a:lnTo>
                      <a:pt x="308" y="444"/>
                    </a:lnTo>
                    <a:lnTo>
                      <a:pt x="334" y="440"/>
                    </a:lnTo>
                    <a:lnTo>
                      <a:pt x="360" y="432"/>
                    </a:lnTo>
                    <a:lnTo>
                      <a:pt x="384" y="426"/>
                    </a:lnTo>
                    <a:lnTo>
                      <a:pt x="420" y="412"/>
                    </a:lnTo>
                    <a:lnTo>
                      <a:pt x="436" y="406"/>
                    </a:lnTo>
                    <a:lnTo>
                      <a:pt x="434" y="414"/>
                    </a:lnTo>
                    <a:lnTo>
                      <a:pt x="432" y="424"/>
                    </a:lnTo>
                    <a:lnTo>
                      <a:pt x="434" y="436"/>
                    </a:lnTo>
                    <a:lnTo>
                      <a:pt x="438" y="450"/>
                    </a:lnTo>
                    <a:lnTo>
                      <a:pt x="444" y="464"/>
                    </a:lnTo>
                    <a:lnTo>
                      <a:pt x="456" y="480"/>
                    </a:lnTo>
                    <a:lnTo>
                      <a:pt x="464" y="486"/>
                    </a:lnTo>
                    <a:lnTo>
                      <a:pt x="474" y="494"/>
                    </a:lnTo>
                    <a:lnTo>
                      <a:pt x="442" y="518"/>
                    </a:lnTo>
                    <a:lnTo>
                      <a:pt x="406" y="542"/>
                    </a:lnTo>
                    <a:lnTo>
                      <a:pt x="358" y="572"/>
                    </a:lnTo>
                    <a:lnTo>
                      <a:pt x="302" y="604"/>
                    </a:lnTo>
                    <a:lnTo>
                      <a:pt x="270" y="618"/>
                    </a:lnTo>
                    <a:lnTo>
                      <a:pt x="238" y="632"/>
                    </a:lnTo>
                    <a:lnTo>
                      <a:pt x="204" y="646"/>
                    </a:lnTo>
                    <a:lnTo>
                      <a:pt x="170" y="658"/>
                    </a:lnTo>
                    <a:lnTo>
                      <a:pt x="134" y="666"/>
                    </a:lnTo>
                    <a:lnTo>
                      <a:pt x="98" y="674"/>
                    </a:lnTo>
                    <a:lnTo>
                      <a:pt x="92" y="676"/>
                    </a:lnTo>
                    <a:lnTo>
                      <a:pt x="86" y="678"/>
                    </a:lnTo>
                    <a:lnTo>
                      <a:pt x="76" y="676"/>
                    </a:lnTo>
                    <a:lnTo>
                      <a:pt x="72" y="672"/>
                    </a:lnTo>
                    <a:lnTo>
                      <a:pt x="66" y="668"/>
                    </a:lnTo>
                    <a:lnTo>
                      <a:pt x="62" y="660"/>
                    </a:lnTo>
                    <a:lnTo>
                      <a:pt x="56" y="650"/>
                    </a:lnTo>
                    <a:lnTo>
                      <a:pt x="44" y="622"/>
                    </a:lnTo>
                    <a:lnTo>
                      <a:pt x="32" y="582"/>
                    </a:lnTo>
                    <a:lnTo>
                      <a:pt x="20" y="532"/>
                    </a:lnTo>
                    <a:lnTo>
                      <a:pt x="12" y="480"/>
                    </a:lnTo>
                    <a:lnTo>
                      <a:pt x="6" y="426"/>
                    </a:lnTo>
                    <a:lnTo>
                      <a:pt x="2" y="374"/>
                    </a:lnTo>
                    <a:lnTo>
                      <a:pt x="0" y="324"/>
                    </a:lnTo>
                    <a:lnTo>
                      <a:pt x="0" y="276"/>
                    </a:lnTo>
                    <a:lnTo>
                      <a:pt x="2" y="234"/>
                    </a:lnTo>
                    <a:lnTo>
                      <a:pt x="6" y="200"/>
                    </a:lnTo>
                    <a:lnTo>
                      <a:pt x="8" y="168"/>
                    </a:lnTo>
                    <a:lnTo>
                      <a:pt x="10" y="134"/>
                    </a:lnTo>
                    <a:lnTo>
                      <a:pt x="12" y="7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41" name="Freeform 519"/>
              <p:cNvSpPr>
                <a:spLocks/>
              </p:cNvSpPr>
              <p:nvPr/>
            </p:nvSpPr>
            <p:spPr bwMode="auto">
              <a:xfrm>
                <a:off x="1586" y="3540"/>
                <a:ext cx="474" cy="678"/>
              </a:xfrm>
              <a:custGeom>
                <a:avLst/>
                <a:gdLst>
                  <a:gd name="T0" fmla="*/ 12 w 474"/>
                  <a:gd name="T1" fmla="*/ 0 h 678"/>
                  <a:gd name="T2" fmla="*/ 90 w 474"/>
                  <a:gd name="T3" fmla="*/ 52 h 678"/>
                  <a:gd name="T4" fmla="*/ 156 w 474"/>
                  <a:gd name="T5" fmla="*/ 104 h 678"/>
                  <a:gd name="T6" fmla="*/ 196 w 474"/>
                  <a:gd name="T7" fmla="*/ 142 h 678"/>
                  <a:gd name="T8" fmla="*/ 226 w 474"/>
                  <a:gd name="T9" fmla="*/ 180 h 678"/>
                  <a:gd name="T10" fmla="*/ 240 w 474"/>
                  <a:gd name="T11" fmla="*/ 218 h 678"/>
                  <a:gd name="T12" fmla="*/ 240 w 474"/>
                  <a:gd name="T13" fmla="*/ 234 h 678"/>
                  <a:gd name="T14" fmla="*/ 232 w 474"/>
                  <a:gd name="T15" fmla="*/ 268 h 678"/>
                  <a:gd name="T16" fmla="*/ 198 w 474"/>
                  <a:gd name="T17" fmla="*/ 372 h 678"/>
                  <a:gd name="T18" fmla="*/ 178 w 474"/>
                  <a:gd name="T19" fmla="*/ 436 h 678"/>
                  <a:gd name="T20" fmla="*/ 172 w 474"/>
                  <a:gd name="T21" fmla="*/ 480 h 678"/>
                  <a:gd name="T22" fmla="*/ 180 w 474"/>
                  <a:gd name="T23" fmla="*/ 476 h 678"/>
                  <a:gd name="T24" fmla="*/ 220 w 474"/>
                  <a:gd name="T25" fmla="*/ 458 h 678"/>
                  <a:gd name="T26" fmla="*/ 260 w 474"/>
                  <a:gd name="T27" fmla="*/ 448 h 678"/>
                  <a:gd name="T28" fmla="*/ 284 w 474"/>
                  <a:gd name="T29" fmla="*/ 446 h 678"/>
                  <a:gd name="T30" fmla="*/ 334 w 474"/>
                  <a:gd name="T31" fmla="*/ 440 h 678"/>
                  <a:gd name="T32" fmla="*/ 384 w 474"/>
                  <a:gd name="T33" fmla="*/ 426 h 678"/>
                  <a:gd name="T34" fmla="*/ 436 w 474"/>
                  <a:gd name="T35" fmla="*/ 406 h 678"/>
                  <a:gd name="T36" fmla="*/ 434 w 474"/>
                  <a:gd name="T37" fmla="*/ 414 h 678"/>
                  <a:gd name="T38" fmla="*/ 434 w 474"/>
                  <a:gd name="T39" fmla="*/ 436 h 678"/>
                  <a:gd name="T40" fmla="*/ 444 w 474"/>
                  <a:gd name="T41" fmla="*/ 464 h 678"/>
                  <a:gd name="T42" fmla="*/ 464 w 474"/>
                  <a:gd name="T43" fmla="*/ 486 h 678"/>
                  <a:gd name="T44" fmla="*/ 474 w 474"/>
                  <a:gd name="T45" fmla="*/ 494 h 678"/>
                  <a:gd name="T46" fmla="*/ 406 w 474"/>
                  <a:gd name="T47" fmla="*/ 542 h 678"/>
                  <a:gd name="T48" fmla="*/ 302 w 474"/>
                  <a:gd name="T49" fmla="*/ 604 h 678"/>
                  <a:gd name="T50" fmla="*/ 238 w 474"/>
                  <a:gd name="T51" fmla="*/ 632 h 678"/>
                  <a:gd name="T52" fmla="*/ 170 w 474"/>
                  <a:gd name="T53" fmla="*/ 658 h 678"/>
                  <a:gd name="T54" fmla="*/ 98 w 474"/>
                  <a:gd name="T55" fmla="*/ 674 h 678"/>
                  <a:gd name="T56" fmla="*/ 92 w 474"/>
                  <a:gd name="T57" fmla="*/ 676 h 678"/>
                  <a:gd name="T58" fmla="*/ 76 w 474"/>
                  <a:gd name="T59" fmla="*/ 676 h 678"/>
                  <a:gd name="T60" fmla="*/ 66 w 474"/>
                  <a:gd name="T61" fmla="*/ 668 h 678"/>
                  <a:gd name="T62" fmla="*/ 56 w 474"/>
                  <a:gd name="T63" fmla="*/ 650 h 678"/>
                  <a:gd name="T64" fmla="*/ 32 w 474"/>
                  <a:gd name="T65" fmla="*/ 582 h 678"/>
                  <a:gd name="T66" fmla="*/ 20 w 474"/>
                  <a:gd name="T67" fmla="*/ 532 h 678"/>
                  <a:gd name="T68" fmla="*/ 6 w 474"/>
                  <a:gd name="T69" fmla="*/ 426 h 678"/>
                  <a:gd name="T70" fmla="*/ 0 w 474"/>
                  <a:gd name="T71" fmla="*/ 324 h 678"/>
                  <a:gd name="T72" fmla="*/ 2 w 474"/>
                  <a:gd name="T73" fmla="*/ 234 h 678"/>
                  <a:gd name="T74" fmla="*/ 6 w 474"/>
                  <a:gd name="T75" fmla="*/ 200 h 678"/>
                  <a:gd name="T76" fmla="*/ 10 w 474"/>
                  <a:gd name="T77" fmla="*/ 134 h 678"/>
                  <a:gd name="T78" fmla="*/ 12 w 474"/>
                  <a:gd name="T79" fmla="*/ 0 h 67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4"/>
                  <a:gd name="T121" fmla="*/ 0 h 678"/>
                  <a:gd name="T122" fmla="*/ 474 w 474"/>
                  <a:gd name="T123" fmla="*/ 678 h 67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4" h="678">
                    <a:moveTo>
                      <a:pt x="12" y="0"/>
                    </a:moveTo>
                    <a:lnTo>
                      <a:pt x="12" y="0"/>
                    </a:lnTo>
                    <a:lnTo>
                      <a:pt x="50" y="26"/>
                    </a:lnTo>
                    <a:lnTo>
                      <a:pt x="90" y="52"/>
                    </a:lnTo>
                    <a:lnTo>
                      <a:pt x="134" y="84"/>
                    </a:lnTo>
                    <a:lnTo>
                      <a:pt x="156" y="104"/>
                    </a:lnTo>
                    <a:lnTo>
                      <a:pt x="176" y="122"/>
                    </a:lnTo>
                    <a:lnTo>
                      <a:pt x="196" y="142"/>
                    </a:lnTo>
                    <a:lnTo>
                      <a:pt x="212" y="162"/>
                    </a:lnTo>
                    <a:lnTo>
                      <a:pt x="226" y="180"/>
                    </a:lnTo>
                    <a:lnTo>
                      <a:pt x="236" y="200"/>
                    </a:lnTo>
                    <a:lnTo>
                      <a:pt x="240" y="218"/>
                    </a:lnTo>
                    <a:lnTo>
                      <a:pt x="242" y="226"/>
                    </a:lnTo>
                    <a:lnTo>
                      <a:pt x="240" y="234"/>
                    </a:lnTo>
                    <a:lnTo>
                      <a:pt x="232" y="268"/>
                    </a:lnTo>
                    <a:lnTo>
                      <a:pt x="222" y="302"/>
                    </a:lnTo>
                    <a:lnTo>
                      <a:pt x="198" y="372"/>
                    </a:lnTo>
                    <a:lnTo>
                      <a:pt x="188" y="406"/>
                    </a:lnTo>
                    <a:lnTo>
                      <a:pt x="178" y="436"/>
                    </a:lnTo>
                    <a:lnTo>
                      <a:pt x="174" y="460"/>
                    </a:lnTo>
                    <a:lnTo>
                      <a:pt x="172" y="480"/>
                    </a:lnTo>
                    <a:lnTo>
                      <a:pt x="180" y="476"/>
                    </a:lnTo>
                    <a:lnTo>
                      <a:pt x="204" y="464"/>
                    </a:lnTo>
                    <a:lnTo>
                      <a:pt x="220" y="458"/>
                    </a:lnTo>
                    <a:lnTo>
                      <a:pt x="240" y="452"/>
                    </a:lnTo>
                    <a:lnTo>
                      <a:pt x="260" y="448"/>
                    </a:lnTo>
                    <a:lnTo>
                      <a:pt x="284" y="446"/>
                    </a:lnTo>
                    <a:lnTo>
                      <a:pt x="308" y="444"/>
                    </a:lnTo>
                    <a:lnTo>
                      <a:pt x="334" y="440"/>
                    </a:lnTo>
                    <a:lnTo>
                      <a:pt x="360" y="432"/>
                    </a:lnTo>
                    <a:lnTo>
                      <a:pt x="384" y="426"/>
                    </a:lnTo>
                    <a:lnTo>
                      <a:pt x="420" y="412"/>
                    </a:lnTo>
                    <a:lnTo>
                      <a:pt x="436" y="406"/>
                    </a:lnTo>
                    <a:lnTo>
                      <a:pt x="434" y="414"/>
                    </a:lnTo>
                    <a:lnTo>
                      <a:pt x="432" y="424"/>
                    </a:lnTo>
                    <a:lnTo>
                      <a:pt x="434" y="436"/>
                    </a:lnTo>
                    <a:lnTo>
                      <a:pt x="438" y="450"/>
                    </a:lnTo>
                    <a:lnTo>
                      <a:pt x="444" y="464"/>
                    </a:lnTo>
                    <a:lnTo>
                      <a:pt x="456" y="480"/>
                    </a:lnTo>
                    <a:lnTo>
                      <a:pt x="464" y="486"/>
                    </a:lnTo>
                    <a:lnTo>
                      <a:pt x="474" y="494"/>
                    </a:lnTo>
                    <a:lnTo>
                      <a:pt x="442" y="518"/>
                    </a:lnTo>
                    <a:lnTo>
                      <a:pt x="406" y="542"/>
                    </a:lnTo>
                    <a:lnTo>
                      <a:pt x="358" y="572"/>
                    </a:lnTo>
                    <a:lnTo>
                      <a:pt x="302" y="604"/>
                    </a:lnTo>
                    <a:lnTo>
                      <a:pt x="270" y="618"/>
                    </a:lnTo>
                    <a:lnTo>
                      <a:pt x="238" y="632"/>
                    </a:lnTo>
                    <a:lnTo>
                      <a:pt x="204" y="646"/>
                    </a:lnTo>
                    <a:lnTo>
                      <a:pt x="170" y="658"/>
                    </a:lnTo>
                    <a:lnTo>
                      <a:pt x="134" y="666"/>
                    </a:lnTo>
                    <a:lnTo>
                      <a:pt x="98" y="674"/>
                    </a:lnTo>
                    <a:lnTo>
                      <a:pt x="92" y="676"/>
                    </a:lnTo>
                    <a:lnTo>
                      <a:pt x="86" y="678"/>
                    </a:lnTo>
                    <a:lnTo>
                      <a:pt x="76" y="676"/>
                    </a:lnTo>
                    <a:lnTo>
                      <a:pt x="72" y="672"/>
                    </a:lnTo>
                    <a:lnTo>
                      <a:pt x="66" y="668"/>
                    </a:lnTo>
                    <a:lnTo>
                      <a:pt x="62" y="660"/>
                    </a:lnTo>
                    <a:lnTo>
                      <a:pt x="56" y="650"/>
                    </a:lnTo>
                    <a:lnTo>
                      <a:pt x="44" y="622"/>
                    </a:lnTo>
                    <a:lnTo>
                      <a:pt x="32" y="582"/>
                    </a:lnTo>
                    <a:lnTo>
                      <a:pt x="20" y="532"/>
                    </a:lnTo>
                    <a:lnTo>
                      <a:pt x="12" y="480"/>
                    </a:lnTo>
                    <a:lnTo>
                      <a:pt x="6" y="426"/>
                    </a:lnTo>
                    <a:lnTo>
                      <a:pt x="2" y="374"/>
                    </a:lnTo>
                    <a:lnTo>
                      <a:pt x="0" y="324"/>
                    </a:lnTo>
                    <a:lnTo>
                      <a:pt x="0" y="276"/>
                    </a:lnTo>
                    <a:lnTo>
                      <a:pt x="2" y="234"/>
                    </a:lnTo>
                    <a:lnTo>
                      <a:pt x="6" y="200"/>
                    </a:lnTo>
                    <a:lnTo>
                      <a:pt x="8" y="168"/>
                    </a:lnTo>
                    <a:lnTo>
                      <a:pt x="10" y="134"/>
                    </a:lnTo>
                    <a:lnTo>
                      <a:pt x="12" y="70"/>
                    </a:lnTo>
                    <a:lnTo>
                      <a:pt x="1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42" name="Freeform 520"/>
              <p:cNvSpPr>
                <a:spLocks/>
              </p:cNvSpPr>
              <p:nvPr/>
            </p:nvSpPr>
            <p:spPr bwMode="auto">
              <a:xfrm>
                <a:off x="1652" y="3562"/>
                <a:ext cx="142" cy="370"/>
              </a:xfrm>
              <a:custGeom>
                <a:avLst/>
                <a:gdLst>
                  <a:gd name="T0" fmla="*/ 0 w 142"/>
                  <a:gd name="T1" fmla="*/ 0 h 370"/>
                  <a:gd name="T2" fmla="*/ 0 w 142"/>
                  <a:gd name="T3" fmla="*/ 0 h 370"/>
                  <a:gd name="T4" fmla="*/ 10 w 142"/>
                  <a:gd name="T5" fmla="*/ 8 h 370"/>
                  <a:gd name="T6" fmla="*/ 32 w 142"/>
                  <a:gd name="T7" fmla="*/ 30 h 370"/>
                  <a:gd name="T8" fmla="*/ 62 w 142"/>
                  <a:gd name="T9" fmla="*/ 64 h 370"/>
                  <a:gd name="T10" fmla="*/ 78 w 142"/>
                  <a:gd name="T11" fmla="*/ 84 h 370"/>
                  <a:gd name="T12" fmla="*/ 92 w 142"/>
                  <a:gd name="T13" fmla="*/ 108 h 370"/>
                  <a:gd name="T14" fmla="*/ 108 w 142"/>
                  <a:gd name="T15" fmla="*/ 134 h 370"/>
                  <a:gd name="T16" fmla="*/ 120 w 142"/>
                  <a:gd name="T17" fmla="*/ 162 h 370"/>
                  <a:gd name="T18" fmla="*/ 132 w 142"/>
                  <a:gd name="T19" fmla="*/ 194 h 370"/>
                  <a:gd name="T20" fmla="*/ 138 w 142"/>
                  <a:gd name="T21" fmla="*/ 226 h 370"/>
                  <a:gd name="T22" fmla="*/ 142 w 142"/>
                  <a:gd name="T23" fmla="*/ 260 h 370"/>
                  <a:gd name="T24" fmla="*/ 142 w 142"/>
                  <a:gd name="T25" fmla="*/ 276 h 370"/>
                  <a:gd name="T26" fmla="*/ 142 w 142"/>
                  <a:gd name="T27" fmla="*/ 294 h 370"/>
                  <a:gd name="T28" fmla="*/ 140 w 142"/>
                  <a:gd name="T29" fmla="*/ 312 h 370"/>
                  <a:gd name="T30" fmla="*/ 136 w 142"/>
                  <a:gd name="T31" fmla="*/ 332 h 370"/>
                  <a:gd name="T32" fmla="*/ 130 w 142"/>
                  <a:gd name="T33" fmla="*/ 350 h 370"/>
                  <a:gd name="T34" fmla="*/ 122 w 142"/>
                  <a:gd name="T35" fmla="*/ 370 h 370"/>
                  <a:gd name="T36" fmla="*/ 122 w 142"/>
                  <a:gd name="T37" fmla="*/ 370 h 370"/>
                  <a:gd name="T38" fmla="*/ 124 w 142"/>
                  <a:gd name="T39" fmla="*/ 362 h 370"/>
                  <a:gd name="T40" fmla="*/ 128 w 142"/>
                  <a:gd name="T41" fmla="*/ 340 h 370"/>
                  <a:gd name="T42" fmla="*/ 130 w 142"/>
                  <a:gd name="T43" fmla="*/ 306 h 370"/>
                  <a:gd name="T44" fmla="*/ 130 w 142"/>
                  <a:gd name="T45" fmla="*/ 286 h 370"/>
                  <a:gd name="T46" fmla="*/ 128 w 142"/>
                  <a:gd name="T47" fmla="*/ 262 h 370"/>
                  <a:gd name="T48" fmla="*/ 122 w 142"/>
                  <a:gd name="T49" fmla="*/ 236 h 370"/>
                  <a:gd name="T50" fmla="*/ 116 w 142"/>
                  <a:gd name="T51" fmla="*/ 208 h 370"/>
                  <a:gd name="T52" fmla="*/ 106 w 142"/>
                  <a:gd name="T53" fmla="*/ 178 h 370"/>
                  <a:gd name="T54" fmla="*/ 94 w 142"/>
                  <a:gd name="T55" fmla="*/ 146 h 370"/>
                  <a:gd name="T56" fmla="*/ 76 w 142"/>
                  <a:gd name="T57" fmla="*/ 112 h 370"/>
                  <a:gd name="T58" fmla="*/ 56 w 142"/>
                  <a:gd name="T59" fmla="*/ 76 h 370"/>
                  <a:gd name="T60" fmla="*/ 30 w 142"/>
                  <a:gd name="T61" fmla="*/ 38 h 370"/>
                  <a:gd name="T62" fmla="*/ 0 w 142"/>
                  <a:gd name="T63" fmla="*/ 0 h 3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2"/>
                  <a:gd name="T97" fmla="*/ 0 h 370"/>
                  <a:gd name="T98" fmla="*/ 142 w 142"/>
                  <a:gd name="T99" fmla="*/ 370 h 3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2" h="37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32" y="30"/>
                    </a:lnTo>
                    <a:lnTo>
                      <a:pt x="62" y="64"/>
                    </a:lnTo>
                    <a:lnTo>
                      <a:pt x="78" y="84"/>
                    </a:lnTo>
                    <a:lnTo>
                      <a:pt x="92" y="108"/>
                    </a:lnTo>
                    <a:lnTo>
                      <a:pt x="108" y="134"/>
                    </a:lnTo>
                    <a:lnTo>
                      <a:pt x="120" y="162"/>
                    </a:lnTo>
                    <a:lnTo>
                      <a:pt x="132" y="194"/>
                    </a:lnTo>
                    <a:lnTo>
                      <a:pt x="138" y="226"/>
                    </a:lnTo>
                    <a:lnTo>
                      <a:pt x="142" y="260"/>
                    </a:lnTo>
                    <a:lnTo>
                      <a:pt x="142" y="276"/>
                    </a:lnTo>
                    <a:lnTo>
                      <a:pt x="142" y="294"/>
                    </a:lnTo>
                    <a:lnTo>
                      <a:pt x="140" y="312"/>
                    </a:lnTo>
                    <a:lnTo>
                      <a:pt x="136" y="332"/>
                    </a:lnTo>
                    <a:lnTo>
                      <a:pt x="130" y="350"/>
                    </a:lnTo>
                    <a:lnTo>
                      <a:pt x="122" y="370"/>
                    </a:lnTo>
                    <a:lnTo>
                      <a:pt x="124" y="362"/>
                    </a:lnTo>
                    <a:lnTo>
                      <a:pt x="128" y="340"/>
                    </a:lnTo>
                    <a:lnTo>
                      <a:pt x="130" y="306"/>
                    </a:lnTo>
                    <a:lnTo>
                      <a:pt x="130" y="286"/>
                    </a:lnTo>
                    <a:lnTo>
                      <a:pt x="128" y="262"/>
                    </a:lnTo>
                    <a:lnTo>
                      <a:pt x="122" y="236"/>
                    </a:lnTo>
                    <a:lnTo>
                      <a:pt x="116" y="208"/>
                    </a:lnTo>
                    <a:lnTo>
                      <a:pt x="106" y="178"/>
                    </a:lnTo>
                    <a:lnTo>
                      <a:pt x="94" y="146"/>
                    </a:lnTo>
                    <a:lnTo>
                      <a:pt x="76" y="112"/>
                    </a:lnTo>
                    <a:lnTo>
                      <a:pt x="56" y="76"/>
                    </a:lnTo>
                    <a:lnTo>
                      <a:pt x="30" y="3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43" name="Freeform 521"/>
              <p:cNvSpPr>
                <a:spLocks/>
              </p:cNvSpPr>
              <p:nvPr/>
            </p:nvSpPr>
            <p:spPr bwMode="auto">
              <a:xfrm>
                <a:off x="1652" y="3562"/>
                <a:ext cx="142" cy="370"/>
              </a:xfrm>
              <a:custGeom>
                <a:avLst/>
                <a:gdLst>
                  <a:gd name="T0" fmla="*/ 0 w 142"/>
                  <a:gd name="T1" fmla="*/ 0 h 370"/>
                  <a:gd name="T2" fmla="*/ 0 w 142"/>
                  <a:gd name="T3" fmla="*/ 0 h 370"/>
                  <a:gd name="T4" fmla="*/ 10 w 142"/>
                  <a:gd name="T5" fmla="*/ 8 h 370"/>
                  <a:gd name="T6" fmla="*/ 32 w 142"/>
                  <a:gd name="T7" fmla="*/ 30 h 370"/>
                  <a:gd name="T8" fmla="*/ 62 w 142"/>
                  <a:gd name="T9" fmla="*/ 64 h 370"/>
                  <a:gd name="T10" fmla="*/ 78 w 142"/>
                  <a:gd name="T11" fmla="*/ 84 h 370"/>
                  <a:gd name="T12" fmla="*/ 92 w 142"/>
                  <a:gd name="T13" fmla="*/ 108 h 370"/>
                  <a:gd name="T14" fmla="*/ 108 w 142"/>
                  <a:gd name="T15" fmla="*/ 134 h 370"/>
                  <a:gd name="T16" fmla="*/ 120 w 142"/>
                  <a:gd name="T17" fmla="*/ 162 h 370"/>
                  <a:gd name="T18" fmla="*/ 132 w 142"/>
                  <a:gd name="T19" fmla="*/ 194 h 370"/>
                  <a:gd name="T20" fmla="*/ 138 w 142"/>
                  <a:gd name="T21" fmla="*/ 226 h 370"/>
                  <a:gd name="T22" fmla="*/ 142 w 142"/>
                  <a:gd name="T23" fmla="*/ 260 h 370"/>
                  <a:gd name="T24" fmla="*/ 142 w 142"/>
                  <a:gd name="T25" fmla="*/ 276 h 370"/>
                  <a:gd name="T26" fmla="*/ 142 w 142"/>
                  <a:gd name="T27" fmla="*/ 294 h 370"/>
                  <a:gd name="T28" fmla="*/ 140 w 142"/>
                  <a:gd name="T29" fmla="*/ 312 h 370"/>
                  <a:gd name="T30" fmla="*/ 136 w 142"/>
                  <a:gd name="T31" fmla="*/ 332 h 370"/>
                  <a:gd name="T32" fmla="*/ 130 w 142"/>
                  <a:gd name="T33" fmla="*/ 350 h 370"/>
                  <a:gd name="T34" fmla="*/ 122 w 142"/>
                  <a:gd name="T35" fmla="*/ 370 h 370"/>
                  <a:gd name="T36" fmla="*/ 122 w 142"/>
                  <a:gd name="T37" fmla="*/ 370 h 370"/>
                  <a:gd name="T38" fmla="*/ 124 w 142"/>
                  <a:gd name="T39" fmla="*/ 362 h 370"/>
                  <a:gd name="T40" fmla="*/ 128 w 142"/>
                  <a:gd name="T41" fmla="*/ 340 h 370"/>
                  <a:gd name="T42" fmla="*/ 130 w 142"/>
                  <a:gd name="T43" fmla="*/ 306 h 370"/>
                  <a:gd name="T44" fmla="*/ 130 w 142"/>
                  <a:gd name="T45" fmla="*/ 286 h 370"/>
                  <a:gd name="T46" fmla="*/ 128 w 142"/>
                  <a:gd name="T47" fmla="*/ 262 h 370"/>
                  <a:gd name="T48" fmla="*/ 122 w 142"/>
                  <a:gd name="T49" fmla="*/ 236 h 370"/>
                  <a:gd name="T50" fmla="*/ 116 w 142"/>
                  <a:gd name="T51" fmla="*/ 208 h 370"/>
                  <a:gd name="T52" fmla="*/ 106 w 142"/>
                  <a:gd name="T53" fmla="*/ 178 h 370"/>
                  <a:gd name="T54" fmla="*/ 94 w 142"/>
                  <a:gd name="T55" fmla="*/ 146 h 370"/>
                  <a:gd name="T56" fmla="*/ 76 w 142"/>
                  <a:gd name="T57" fmla="*/ 112 h 370"/>
                  <a:gd name="T58" fmla="*/ 56 w 142"/>
                  <a:gd name="T59" fmla="*/ 76 h 370"/>
                  <a:gd name="T60" fmla="*/ 30 w 142"/>
                  <a:gd name="T61" fmla="*/ 38 h 370"/>
                  <a:gd name="T62" fmla="*/ 0 w 142"/>
                  <a:gd name="T63" fmla="*/ 0 h 3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2"/>
                  <a:gd name="T97" fmla="*/ 0 h 370"/>
                  <a:gd name="T98" fmla="*/ 142 w 142"/>
                  <a:gd name="T99" fmla="*/ 370 h 3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2" h="37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32" y="30"/>
                    </a:lnTo>
                    <a:lnTo>
                      <a:pt x="62" y="64"/>
                    </a:lnTo>
                    <a:lnTo>
                      <a:pt x="78" y="84"/>
                    </a:lnTo>
                    <a:lnTo>
                      <a:pt x="92" y="108"/>
                    </a:lnTo>
                    <a:lnTo>
                      <a:pt x="108" y="134"/>
                    </a:lnTo>
                    <a:lnTo>
                      <a:pt x="120" y="162"/>
                    </a:lnTo>
                    <a:lnTo>
                      <a:pt x="132" y="194"/>
                    </a:lnTo>
                    <a:lnTo>
                      <a:pt x="138" y="226"/>
                    </a:lnTo>
                    <a:lnTo>
                      <a:pt x="142" y="260"/>
                    </a:lnTo>
                    <a:lnTo>
                      <a:pt x="142" y="276"/>
                    </a:lnTo>
                    <a:lnTo>
                      <a:pt x="142" y="294"/>
                    </a:lnTo>
                    <a:lnTo>
                      <a:pt x="140" y="312"/>
                    </a:lnTo>
                    <a:lnTo>
                      <a:pt x="136" y="332"/>
                    </a:lnTo>
                    <a:lnTo>
                      <a:pt x="130" y="350"/>
                    </a:lnTo>
                    <a:lnTo>
                      <a:pt x="122" y="370"/>
                    </a:lnTo>
                    <a:lnTo>
                      <a:pt x="124" y="362"/>
                    </a:lnTo>
                    <a:lnTo>
                      <a:pt x="128" y="340"/>
                    </a:lnTo>
                    <a:lnTo>
                      <a:pt x="130" y="306"/>
                    </a:lnTo>
                    <a:lnTo>
                      <a:pt x="130" y="286"/>
                    </a:lnTo>
                    <a:lnTo>
                      <a:pt x="128" y="262"/>
                    </a:lnTo>
                    <a:lnTo>
                      <a:pt x="122" y="236"/>
                    </a:lnTo>
                    <a:lnTo>
                      <a:pt x="116" y="208"/>
                    </a:lnTo>
                    <a:lnTo>
                      <a:pt x="106" y="178"/>
                    </a:lnTo>
                    <a:lnTo>
                      <a:pt x="94" y="146"/>
                    </a:lnTo>
                    <a:lnTo>
                      <a:pt x="76" y="112"/>
                    </a:lnTo>
                    <a:lnTo>
                      <a:pt x="56" y="76"/>
                    </a:lnTo>
                    <a:lnTo>
                      <a:pt x="30" y="38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44" name="Freeform 522"/>
              <p:cNvSpPr>
                <a:spLocks/>
              </p:cNvSpPr>
              <p:nvPr/>
            </p:nvSpPr>
            <p:spPr bwMode="auto">
              <a:xfrm>
                <a:off x="2150" y="3390"/>
                <a:ext cx="8" cy="14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8 w 8"/>
                  <a:gd name="T5" fmla="*/ 6 h 14"/>
                  <a:gd name="T6" fmla="*/ 6 w 8"/>
                  <a:gd name="T7" fmla="*/ 10 h 14"/>
                  <a:gd name="T8" fmla="*/ 0 w 8"/>
                  <a:gd name="T9" fmla="*/ 14 h 14"/>
                  <a:gd name="T10" fmla="*/ 0 w 8"/>
                  <a:gd name="T11" fmla="*/ 14 h 14"/>
                  <a:gd name="T12" fmla="*/ 2 w 8"/>
                  <a:gd name="T13" fmla="*/ 8 h 14"/>
                  <a:gd name="T14" fmla="*/ 6 w 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14"/>
                  <a:gd name="T26" fmla="*/ 8 w 8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45" name="Freeform 523"/>
              <p:cNvSpPr>
                <a:spLocks/>
              </p:cNvSpPr>
              <p:nvPr/>
            </p:nvSpPr>
            <p:spPr bwMode="auto">
              <a:xfrm>
                <a:off x="2150" y="3390"/>
                <a:ext cx="8" cy="14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8 w 8"/>
                  <a:gd name="T5" fmla="*/ 6 h 14"/>
                  <a:gd name="T6" fmla="*/ 6 w 8"/>
                  <a:gd name="T7" fmla="*/ 10 h 14"/>
                  <a:gd name="T8" fmla="*/ 0 w 8"/>
                  <a:gd name="T9" fmla="*/ 14 h 14"/>
                  <a:gd name="T10" fmla="*/ 0 w 8"/>
                  <a:gd name="T11" fmla="*/ 14 h 14"/>
                  <a:gd name="T12" fmla="*/ 2 w 8"/>
                  <a:gd name="T13" fmla="*/ 8 h 14"/>
                  <a:gd name="T14" fmla="*/ 6 w 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14"/>
                  <a:gd name="T26" fmla="*/ 8 w 8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46" name="Freeform 524"/>
              <p:cNvSpPr>
                <a:spLocks/>
              </p:cNvSpPr>
              <p:nvPr/>
            </p:nvSpPr>
            <p:spPr bwMode="auto">
              <a:xfrm>
                <a:off x="1998" y="3318"/>
                <a:ext cx="116" cy="110"/>
              </a:xfrm>
              <a:custGeom>
                <a:avLst/>
                <a:gdLst>
                  <a:gd name="T0" fmla="*/ 116 w 116"/>
                  <a:gd name="T1" fmla="*/ 84 h 110"/>
                  <a:gd name="T2" fmla="*/ 116 w 116"/>
                  <a:gd name="T3" fmla="*/ 84 h 110"/>
                  <a:gd name="T4" fmla="*/ 108 w 116"/>
                  <a:gd name="T5" fmla="*/ 84 h 110"/>
                  <a:gd name="T6" fmla="*/ 88 w 116"/>
                  <a:gd name="T7" fmla="*/ 78 h 110"/>
                  <a:gd name="T8" fmla="*/ 74 w 116"/>
                  <a:gd name="T9" fmla="*/ 74 h 110"/>
                  <a:gd name="T10" fmla="*/ 62 w 116"/>
                  <a:gd name="T11" fmla="*/ 68 h 110"/>
                  <a:gd name="T12" fmla="*/ 48 w 116"/>
                  <a:gd name="T13" fmla="*/ 60 h 110"/>
                  <a:gd name="T14" fmla="*/ 36 w 116"/>
                  <a:gd name="T15" fmla="*/ 52 h 110"/>
                  <a:gd name="T16" fmla="*/ 36 w 116"/>
                  <a:gd name="T17" fmla="*/ 52 h 110"/>
                  <a:gd name="T18" fmla="*/ 18 w 116"/>
                  <a:gd name="T19" fmla="*/ 30 h 110"/>
                  <a:gd name="T20" fmla="*/ 6 w 116"/>
                  <a:gd name="T21" fmla="*/ 14 h 110"/>
                  <a:gd name="T22" fmla="*/ 2 w 116"/>
                  <a:gd name="T23" fmla="*/ 4 h 110"/>
                  <a:gd name="T24" fmla="*/ 0 w 116"/>
                  <a:gd name="T25" fmla="*/ 0 h 110"/>
                  <a:gd name="T26" fmla="*/ 0 w 116"/>
                  <a:gd name="T27" fmla="*/ 0 h 110"/>
                  <a:gd name="T28" fmla="*/ 4 w 116"/>
                  <a:gd name="T29" fmla="*/ 12 h 110"/>
                  <a:gd name="T30" fmla="*/ 14 w 116"/>
                  <a:gd name="T31" fmla="*/ 38 h 110"/>
                  <a:gd name="T32" fmla="*/ 22 w 116"/>
                  <a:gd name="T33" fmla="*/ 54 h 110"/>
                  <a:gd name="T34" fmla="*/ 30 w 116"/>
                  <a:gd name="T35" fmla="*/ 70 h 110"/>
                  <a:gd name="T36" fmla="*/ 40 w 116"/>
                  <a:gd name="T37" fmla="*/ 84 h 110"/>
                  <a:gd name="T38" fmla="*/ 52 w 116"/>
                  <a:gd name="T39" fmla="*/ 98 h 110"/>
                  <a:gd name="T40" fmla="*/ 52 w 116"/>
                  <a:gd name="T41" fmla="*/ 98 h 110"/>
                  <a:gd name="T42" fmla="*/ 64 w 116"/>
                  <a:gd name="T43" fmla="*/ 106 h 110"/>
                  <a:gd name="T44" fmla="*/ 74 w 116"/>
                  <a:gd name="T45" fmla="*/ 110 h 110"/>
                  <a:gd name="T46" fmla="*/ 84 w 116"/>
                  <a:gd name="T47" fmla="*/ 110 h 110"/>
                  <a:gd name="T48" fmla="*/ 92 w 116"/>
                  <a:gd name="T49" fmla="*/ 108 h 110"/>
                  <a:gd name="T50" fmla="*/ 100 w 116"/>
                  <a:gd name="T51" fmla="*/ 102 h 110"/>
                  <a:gd name="T52" fmla="*/ 106 w 116"/>
                  <a:gd name="T53" fmla="*/ 96 h 110"/>
                  <a:gd name="T54" fmla="*/ 116 w 116"/>
                  <a:gd name="T55" fmla="*/ 84 h 1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6"/>
                  <a:gd name="T85" fmla="*/ 0 h 110"/>
                  <a:gd name="T86" fmla="*/ 116 w 116"/>
                  <a:gd name="T87" fmla="*/ 110 h 11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6" h="110">
                    <a:moveTo>
                      <a:pt x="116" y="84"/>
                    </a:moveTo>
                    <a:lnTo>
                      <a:pt x="116" y="84"/>
                    </a:lnTo>
                    <a:lnTo>
                      <a:pt x="108" y="84"/>
                    </a:lnTo>
                    <a:lnTo>
                      <a:pt x="88" y="78"/>
                    </a:lnTo>
                    <a:lnTo>
                      <a:pt x="74" y="74"/>
                    </a:lnTo>
                    <a:lnTo>
                      <a:pt x="62" y="68"/>
                    </a:lnTo>
                    <a:lnTo>
                      <a:pt x="48" y="60"/>
                    </a:lnTo>
                    <a:lnTo>
                      <a:pt x="36" y="52"/>
                    </a:lnTo>
                    <a:lnTo>
                      <a:pt x="18" y="30"/>
                    </a:lnTo>
                    <a:lnTo>
                      <a:pt x="6" y="1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12"/>
                    </a:lnTo>
                    <a:lnTo>
                      <a:pt x="14" y="38"/>
                    </a:lnTo>
                    <a:lnTo>
                      <a:pt x="22" y="54"/>
                    </a:lnTo>
                    <a:lnTo>
                      <a:pt x="30" y="70"/>
                    </a:lnTo>
                    <a:lnTo>
                      <a:pt x="40" y="84"/>
                    </a:lnTo>
                    <a:lnTo>
                      <a:pt x="52" y="98"/>
                    </a:lnTo>
                    <a:lnTo>
                      <a:pt x="64" y="106"/>
                    </a:lnTo>
                    <a:lnTo>
                      <a:pt x="74" y="110"/>
                    </a:lnTo>
                    <a:lnTo>
                      <a:pt x="84" y="110"/>
                    </a:lnTo>
                    <a:lnTo>
                      <a:pt x="92" y="108"/>
                    </a:lnTo>
                    <a:lnTo>
                      <a:pt x="100" y="102"/>
                    </a:lnTo>
                    <a:lnTo>
                      <a:pt x="106" y="96"/>
                    </a:lnTo>
                    <a:lnTo>
                      <a:pt x="116" y="84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47" name="Freeform 525"/>
              <p:cNvSpPr>
                <a:spLocks/>
              </p:cNvSpPr>
              <p:nvPr/>
            </p:nvSpPr>
            <p:spPr bwMode="auto">
              <a:xfrm>
                <a:off x="1998" y="3318"/>
                <a:ext cx="116" cy="110"/>
              </a:xfrm>
              <a:custGeom>
                <a:avLst/>
                <a:gdLst>
                  <a:gd name="T0" fmla="*/ 116 w 116"/>
                  <a:gd name="T1" fmla="*/ 84 h 110"/>
                  <a:gd name="T2" fmla="*/ 116 w 116"/>
                  <a:gd name="T3" fmla="*/ 84 h 110"/>
                  <a:gd name="T4" fmla="*/ 108 w 116"/>
                  <a:gd name="T5" fmla="*/ 84 h 110"/>
                  <a:gd name="T6" fmla="*/ 88 w 116"/>
                  <a:gd name="T7" fmla="*/ 78 h 110"/>
                  <a:gd name="T8" fmla="*/ 74 w 116"/>
                  <a:gd name="T9" fmla="*/ 74 h 110"/>
                  <a:gd name="T10" fmla="*/ 62 w 116"/>
                  <a:gd name="T11" fmla="*/ 68 h 110"/>
                  <a:gd name="T12" fmla="*/ 48 w 116"/>
                  <a:gd name="T13" fmla="*/ 60 h 110"/>
                  <a:gd name="T14" fmla="*/ 36 w 116"/>
                  <a:gd name="T15" fmla="*/ 52 h 110"/>
                  <a:gd name="T16" fmla="*/ 36 w 116"/>
                  <a:gd name="T17" fmla="*/ 52 h 110"/>
                  <a:gd name="T18" fmla="*/ 18 w 116"/>
                  <a:gd name="T19" fmla="*/ 30 h 110"/>
                  <a:gd name="T20" fmla="*/ 6 w 116"/>
                  <a:gd name="T21" fmla="*/ 14 h 110"/>
                  <a:gd name="T22" fmla="*/ 2 w 116"/>
                  <a:gd name="T23" fmla="*/ 4 h 110"/>
                  <a:gd name="T24" fmla="*/ 0 w 116"/>
                  <a:gd name="T25" fmla="*/ 0 h 110"/>
                  <a:gd name="T26" fmla="*/ 0 w 116"/>
                  <a:gd name="T27" fmla="*/ 0 h 110"/>
                  <a:gd name="T28" fmla="*/ 4 w 116"/>
                  <a:gd name="T29" fmla="*/ 12 h 110"/>
                  <a:gd name="T30" fmla="*/ 14 w 116"/>
                  <a:gd name="T31" fmla="*/ 38 h 110"/>
                  <a:gd name="T32" fmla="*/ 22 w 116"/>
                  <a:gd name="T33" fmla="*/ 54 h 110"/>
                  <a:gd name="T34" fmla="*/ 30 w 116"/>
                  <a:gd name="T35" fmla="*/ 70 h 110"/>
                  <a:gd name="T36" fmla="*/ 40 w 116"/>
                  <a:gd name="T37" fmla="*/ 84 h 110"/>
                  <a:gd name="T38" fmla="*/ 52 w 116"/>
                  <a:gd name="T39" fmla="*/ 98 h 110"/>
                  <a:gd name="T40" fmla="*/ 52 w 116"/>
                  <a:gd name="T41" fmla="*/ 98 h 110"/>
                  <a:gd name="T42" fmla="*/ 64 w 116"/>
                  <a:gd name="T43" fmla="*/ 106 h 110"/>
                  <a:gd name="T44" fmla="*/ 74 w 116"/>
                  <a:gd name="T45" fmla="*/ 110 h 110"/>
                  <a:gd name="T46" fmla="*/ 84 w 116"/>
                  <a:gd name="T47" fmla="*/ 110 h 110"/>
                  <a:gd name="T48" fmla="*/ 92 w 116"/>
                  <a:gd name="T49" fmla="*/ 108 h 110"/>
                  <a:gd name="T50" fmla="*/ 100 w 116"/>
                  <a:gd name="T51" fmla="*/ 102 h 110"/>
                  <a:gd name="T52" fmla="*/ 106 w 116"/>
                  <a:gd name="T53" fmla="*/ 96 h 110"/>
                  <a:gd name="T54" fmla="*/ 116 w 116"/>
                  <a:gd name="T55" fmla="*/ 84 h 1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6"/>
                  <a:gd name="T85" fmla="*/ 0 h 110"/>
                  <a:gd name="T86" fmla="*/ 116 w 116"/>
                  <a:gd name="T87" fmla="*/ 110 h 11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6" h="110">
                    <a:moveTo>
                      <a:pt x="116" y="84"/>
                    </a:moveTo>
                    <a:lnTo>
                      <a:pt x="116" y="84"/>
                    </a:lnTo>
                    <a:lnTo>
                      <a:pt x="108" y="84"/>
                    </a:lnTo>
                    <a:lnTo>
                      <a:pt x="88" y="78"/>
                    </a:lnTo>
                    <a:lnTo>
                      <a:pt x="74" y="74"/>
                    </a:lnTo>
                    <a:lnTo>
                      <a:pt x="62" y="68"/>
                    </a:lnTo>
                    <a:lnTo>
                      <a:pt x="48" y="60"/>
                    </a:lnTo>
                    <a:lnTo>
                      <a:pt x="36" y="52"/>
                    </a:lnTo>
                    <a:lnTo>
                      <a:pt x="18" y="30"/>
                    </a:lnTo>
                    <a:lnTo>
                      <a:pt x="6" y="1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12"/>
                    </a:lnTo>
                    <a:lnTo>
                      <a:pt x="14" y="38"/>
                    </a:lnTo>
                    <a:lnTo>
                      <a:pt x="22" y="54"/>
                    </a:lnTo>
                    <a:lnTo>
                      <a:pt x="30" y="70"/>
                    </a:lnTo>
                    <a:lnTo>
                      <a:pt x="40" y="84"/>
                    </a:lnTo>
                    <a:lnTo>
                      <a:pt x="52" y="98"/>
                    </a:lnTo>
                    <a:lnTo>
                      <a:pt x="64" y="106"/>
                    </a:lnTo>
                    <a:lnTo>
                      <a:pt x="74" y="110"/>
                    </a:lnTo>
                    <a:lnTo>
                      <a:pt x="84" y="110"/>
                    </a:lnTo>
                    <a:lnTo>
                      <a:pt x="92" y="108"/>
                    </a:lnTo>
                    <a:lnTo>
                      <a:pt x="100" y="102"/>
                    </a:lnTo>
                    <a:lnTo>
                      <a:pt x="106" y="96"/>
                    </a:lnTo>
                    <a:lnTo>
                      <a:pt x="116" y="8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48" name="Freeform 526"/>
              <p:cNvSpPr>
                <a:spLocks/>
              </p:cNvSpPr>
              <p:nvPr/>
            </p:nvSpPr>
            <p:spPr bwMode="auto">
              <a:xfrm>
                <a:off x="2056" y="3240"/>
                <a:ext cx="86" cy="44"/>
              </a:xfrm>
              <a:custGeom>
                <a:avLst/>
                <a:gdLst>
                  <a:gd name="T0" fmla="*/ 78 w 86"/>
                  <a:gd name="T1" fmla="*/ 2 h 44"/>
                  <a:gd name="T2" fmla="*/ 78 w 86"/>
                  <a:gd name="T3" fmla="*/ 2 h 44"/>
                  <a:gd name="T4" fmla="*/ 66 w 86"/>
                  <a:gd name="T5" fmla="*/ 4 h 44"/>
                  <a:gd name="T6" fmla="*/ 52 w 86"/>
                  <a:gd name="T7" fmla="*/ 4 h 44"/>
                  <a:gd name="T8" fmla="*/ 34 w 86"/>
                  <a:gd name="T9" fmla="*/ 2 h 44"/>
                  <a:gd name="T10" fmla="*/ 34 w 86"/>
                  <a:gd name="T11" fmla="*/ 2 h 44"/>
                  <a:gd name="T12" fmla="*/ 16 w 86"/>
                  <a:gd name="T13" fmla="*/ 0 h 44"/>
                  <a:gd name="T14" fmla="*/ 8 w 86"/>
                  <a:gd name="T15" fmla="*/ 2 h 44"/>
                  <a:gd name="T16" fmla="*/ 4 w 86"/>
                  <a:gd name="T17" fmla="*/ 4 h 44"/>
                  <a:gd name="T18" fmla="*/ 0 w 86"/>
                  <a:gd name="T19" fmla="*/ 8 h 44"/>
                  <a:gd name="T20" fmla="*/ 0 w 86"/>
                  <a:gd name="T21" fmla="*/ 12 h 44"/>
                  <a:gd name="T22" fmla="*/ 2 w 86"/>
                  <a:gd name="T23" fmla="*/ 20 h 44"/>
                  <a:gd name="T24" fmla="*/ 10 w 86"/>
                  <a:gd name="T25" fmla="*/ 30 h 44"/>
                  <a:gd name="T26" fmla="*/ 10 w 86"/>
                  <a:gd name="T27" fmla="*/ 30 h 44"/>
                  <a:gd name="T28" fmla="*/ 22 w 86"/>
                  <a:gd name="T29" fmla="*/ 40 h 44"/>
                  <a:gd name="T30" fmla="*/ 34 w 86"/>
                  <a:gd name="T31" fmla="*/ 44 h 44"/>
                  <a:gd name="T32" fmla="*/ 44 w 86"/>
                  <a:gd name="T33" fmla="*/ 44 h 44"/>
                  <a:gd name="T34" fmla="*/ 54 w 86"/>
                  <a:gd name="T35" fmla="*/ 40 h 44"/>
                  <a:gd name="T36" fmla="*/ 62 w 86"/>
                  <a:gd name="T37" fmla="*/ 36 h 44"/>
                  <a:gd name="T38" fmla="*/ 70 w 86"/>
                  <a:gd name="T39" fmla="*/ 28 h 44"/>
                  <a:gd name="T40" fmla="*/ 80 w 86"/>
                  <a:gd name="T41" fmla="*/ 18 h 44"/>
                  <a:gd name="T42" fmla="*/ 80 w 86"/>
                  <a:gd name="T43" fmla="*/ 18 h 44"/>
                  <a:gd name="T44" fmla="*/ 84 w 86"/>
                  <a:gd name="T45" fmla="*/ 14 h 44"/>
                  <a:gd name="T46" fmla="*/ 86 w 86"/>
                  <a:gd name="T47" fmla="*/ 8 h 44"/>
                  <a:gd name="T48" fmla="*/ 84 w 86"/>
                  <a:gd name="T49" fmla="*/ 4 h 44"/>
                  <a:gd name="T50" fmla="*/ 78 w 86"/>
                  <a:gd name="T51" fmla="*/ 2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6"/>
                  <a:gd name="T79" fmla="*/ 0 h 44"/>
                  <a:gd name="T80" fmla="*/ 86 w 86"/>
                  <a:gd name="T81" fmla="*/ 44 h 4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6" h="44">
                    <a:moveTo>
                      <a:pt x="78" y="2"/>
                    </a:moveTo>
                    <a:lnTo>
                      <a:pt x="78" y="2"/>
                    </a:lnTo>
                    <a:lnTo>
                      <a:pt x="66" y="4"/>
                    </a:lnTo>
                    <a:lnTo>
                      <a:pt x="52" y="4"/>
                    </a:lnTo>
                    <a:lnTo>
                      <a:pt x="34" y="2"/>
                    </a:lnTo>
                    <a:lnTo>
                      <a:pt x="16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20"/>
                    </a:lnTo>
                    <a:lnTo>
                      <a:pt x="10" y="30"/>
                    </a:lnTo>
                    <a:lnTo>
                      <a:pt x="22" y="40"/>
                    </a:lnTo>
                    <a:lnTo>
                      <a:pt x="34" y="44"/>
                    </a:lnTo>
                    <a:lnTo>
                      <a:pt x="44" y="44"/>
                    </a:lnTo>
                    <a:lnTo>
                      <a:pt x="54" y="40"/>
                    </a:lnTo>
                    <a:lnTo>
                      <a:pt x="62" y="36"/>
                    </a:lnTo>
                    <a:lnTo>
                      <a:pt x="70" y="28"/>
                    </a:lnTo>
                    <a:lnTo>
                      <a:pt x="80" y="18"/>
                    </a:lnTo>
                    <a:lnTo>
                      <a:pt x="84" y="14"/>
                    </a:lnTo>
                    <a:lnTo>
                      <a:pt x="86" y="8"/>
                    </a:lnTo>
                    <a:lnTo>
                      <a:pt x="84" y="4"/>
                    </a:lnTo>
                    <a:lnTo>
                      <a:pt x="78" y="2"/>
                    </a:lnTo>
                    <a:close/>
                  </a:path>
                </a:pathLst>
              </a:custGeom>
              <a:solidFill>
                <a:srgbClr val="F09C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49" name="Freeform 527"/>
              <p:cNvSpPr>
                <a:spLocks/>
              </p:cNvSpPr>
              <p:nvPr/>
            </p:nvSpPr>
            <p:spPr bwMode="auto">
              <a:xfrm>
                <a:off x="2056" y="3240"/>
                <a:ext cx="86" cy="44"/>
              </a:xfrm>
              <a:custGeom>
                <a:avLst/>
                <a:gdLst>
                  <a:gd name="T0" fmla="*/ 78 w 86"/>
                  <a:gd name="T1" fmla="*/ 2 h 44"/>
                  <a:gd name="T2" fmla="*/ 78 w 86"/>
                  <a:gd name="T3" fmla="*/ 2 h 44"/>
                  <a:gd name="T4" fmla="*/ 66 w 86"/>
                  <a:gd name="T5" fmla="*/ 4 h 44"/>
                  <a:gd name="T6" fmla="*/ 52 w 86"/>
                  <a:gd name="T7" fmla="*/ 4 h 44"/>
                  <a:gd name="T8" fmla="*/ 34 w 86"/>
                  <a:gd name="T9" fmla="*/ 2 h 44"/>
                  <a:gd name="T10" fmla="*/ 34 w 86"/>
                  <a:gd name="T11" fmla="*/ 2 h 44"/>
                  <a:gd name="T12" fmla="*/ 16 w 86"/>
                  <a:gd name="T13" fmla="*/ 0 h 44"/>
                  <a:gd name="T14" fmla="*/ 8 w 86"/>
                  <a:gd name="T15" fmla="*/ 2 h 44"/>
                  <a:gd name="T16" fmla="*/ 4 w 86"/>
                  <a:gd name="T17" fmla="*/ 4 h 44"/>
                  <a:gd name="T18" fmla="*/ 0 w 86"/>
                  <a:gd name="T19" fmla="*/ 8 h 44"/>
                  <a:gd name="T20" fmla="*/ 0 w 86"/>
                  <a:gd name="T21" fmla="*/ 12 h 44"/>
                  <a:gd name="T22" fmla="*/ 2 w 86"/>
                  <a:gd name="T23" fmla="*/ 20 h 44"/>
                  <a:gd name="T24" fmla="*/ 10 w 86"/>
                  <a:gd name="T25" fmla="*/ 30 h 44"/>
                  <a:gd name="T26" fmla="*/ 10 w 86"/>
                  <a:gd name="T27" fmla="*/ 30 h 44"/>
                  <a:gd name="T28" fmla="*/ 22 w 86"/>
                  <a:gd name="T29" fmla="*/ 40 h 44"/>
                  <a:gd name="T30" fmla="*/ 34 w 86"/>
                  <a:gd name="T31" fmla="*/ 44 h 44"/>
                  <a:gd name="T32" fmla="*/ 44 w 86"/>
                  <a:gd name="T33" fmla="*/ 44 h 44"/>
                  <a:gd name="T34" fmla="*/ 54 w 86"/>
                  <a:gd name="T35" fmla="*/ 40 h 44"/>
                  <a:gd name="T36" fmla="*/ 62 w 86"/>
                  <a:gd name="T37" fmla="*/ 36 h 44"/>
                  <a:gd name="T38" fmla="*/ 70 w 86"/>
                  <a:gd name="T39" fmla="*/ 28 h 44"/>
                  <a:gd name="T40" fmla="*/ 80 w 86"/>
                  <a:gd name="T41" fmla="*/ 18 h 44"/>
                  <a:gd name="T42" fmla="*/ 80 w 86"/>
                  <a:gd name="T43" fmla="*/ 18 h 44"/>
                  <a:gd name="T44" fmla="*/ 84 w 86"/>
                  <a:gd name="T45" fmla="*/ 14 h 44"/>
                  <a:gd name="T46" fmla="*/ 86 w 86"/>
                  <a:gd name="T47" fmla="*/ 8 h 44"/>
                  <a:gd name="T48" fmla="*/ 84 w 86"/>
                  <a:gd name="T49" fmla="*/ 4 h 44"/>
                  <a:gd name="T50" fmla="*/ 78 w 86"/>
                  <a:gd name="T51" fmla="*/ 2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6"/>
                  <a:gd name="T79" fmla="*/ 0 h 44"/>
                  <a:gd name="T80" fmla="*/ 86 w 86"/>
                  <a:gd name="T81" fmla="*/ 44 h 4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6" h="44">
                    <a:moveTo>
                      <a:pt x="78" y="2"/>
                    </a:moveTo>
                    <a:lnTo>
                      <a:pt x="78" y="2"/>
                    </a:lnTo>
                    <a:lnTo>
                      <a:pt x="66" y="4"/>
                    </a:lnTo>
                    <a:lnTo>
                      <a:pt x="52" y="4"/>
                    </a:lnTo>
                    <a:lnTo>
                      <a:pt x="34" y="2"/>
                    </a:lnTo>
                    <a:lnTo>
                      <a:pt x="16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20"/>
                    </a:lnTo>
                    <a:lnTo>
                      <a:pt x="10" y="30"/>
                    </a:lnTo>
                    <a:lnTo>
                      <a:pt x="22" y="40"/>
                    </a:lnTo>
                    <a:lnTo>
                      <a:pt x="34" y="44"/>
                    </a:lnTo>
                    <a:lnTo>
                      <a:pt x="44" y="44"/>
                    </a:lnTo>
                    <a:lnTo>
                      <a:pt x="54" y="40"/>
                    </a:lnTo>
                    <a:lnTo>
                      <a:pt x="62" y="36"/>
                    </a:lnTo>
                    <a:lnTo>
                      <a:pt x="70" y="28"/>
                    </a:lnTo>
                    <a:lnTo>
                      <a:pt x="80" y="18"/>
                    </a:lnTo>
                    <a:lnTo>
                      <a:pt x="84" y="14"/>
                    </a:lnTo>
                    <a:lnTo>
                      <a:pt x="86" y="8"/>
                    </a:lnTo>
                    <a:lnTo>
                      <a:pt x="84" y="4"/>
                    </a:lnTo>
                    <a:lnTo>
                      <a:pt x="78" y="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50" name="Freeform 528"/>
              <p:cNvSpPr>
                <a:spLocks/>
              </p:cNvSpPr>
              <p:nvPr/>
            </p:nvSpPr>
            <p:spPr bwMode="auto">
              <a:xfrm>
                <a:off x="2198" y="3236"/>
                <a:ext cx="20" cy="42"/>
              </a:xfrm>
              <a:custGeom>
                <a:avLst/>
                <a:gdLst>
                  <a:gd name="T0" fmla="*/ 18 w 20"/>
                  <a:gd name="T1" fmla="*/ 0 h 42"/>
                  <a:gd name="T2" fmla="*/ 18 w 20"/>
                  <a:gd name="T3" fmla="*/ 0 h 42"/>
                  <a:gd name="T4" fmla="*/ 14 w 20"/>
                  <a:gd name="T5" fmla="*/ 2 h 42"/>
                  <a:gd name="T6" fmla="*/ 6 w 20"/>
                  <a:gd name="T7" fmla="*/ 4 h 42"/>
                  <a:gd name="T8" fmla="*/ 6 w 20"/>
                  <a:gd name="T9" fmla="*/ 4 h 42"/>
                  <a:gd name="T10" fmla="*/ 2 w 20"/>
                  <a:gd name="T11" fmla="*/ 4 h 42"/>
                  <a:gd name="T12" fmla="*/ 0 w 20"/>
                  <a:gd name="T13" fmla="*/ 6 h 42"/>
                  <a:gd name="T14" fmla="*/ 0 w 20"/>
                  <a:gd name="T15" fmla="*/ 12 h 42"/>
                  <a:gd name="T16" fmla="*/ 4 w 20"/>
                  <a:gd name="T17" fmla="*/ 16 h 42"/>
                  <a:gd name="T18" fmla="*/ 4 w 20"/>
                  <a:gd name="T19" fmla="*/ 16 h 42"/>
                  <a:gd name="T20" fmla="*/ 12 w 20"/>
                  <a:gd name="T21" fmla="*/ 30 h 42"/>
                  <a:gd name="T22" fmla="*/ 16 w 20"/>
                  <a:gd name="T23" fmla="*/ 36 h 42"/>
                  <a:gd name="T24" fmla="*/ 16 w 20"/>
                  <a:gd name="T25" fmla="*/ 42 h 42"/>
                  <a:gd name="T26" fmla="*/ 16 w 20"/>
                  <a:gd name="T27" fmla="*/ 42 h 42"/>
                  <a:gd name="T28" fmla="*/ 20 w 20"/>
                  <a:gd name="T29" fmla="*/ 30 h 42"/>
                  <a:gd name="T30" fmla="*/ 20 w 20"/>
                  <a:gd name="T31" fmla="*/ 16 h 42"/>
                  <a:gd name="T32" fmla="*/ 18 w 20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42"/>
                  <a:gd name="T53" fmla="*/ 20 w 20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42">
                    <a:moveTo>
                      <a:pt x="18" y="0"/>
                    </a:moveTo>
                    <a:lnTo>
                      <a:pt x="18" y="0"/>
                    </a:lnTo>
                    <a:lnTo>
                      <a:pt x="14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4" y="16"/>
                    </a:lnTo>
                    <a:lnTo>
                      <a:pt x="12" y="30"/>
                    </a:lnTo>
                    <a:lnTo>
                      <a:pt x="16" y="36"/>
                    </a:lnTo>
                    <a:lnTo>
                      <a:pt x="16" y="42"/>
                    </a:lnTo>
                    <a:lnTo>
                      <a:pt x="20" y="30"/>
                    </a:lnTo>
                    <a:lnTo>
                      <a:pt x="20" y="16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09C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51" name="Freeform 529"/>
              <p:cNvSpPr>
                <a:spLocks/>
              </p:cNvSpPr>
              <p:nvPr/>
            </p:nvSpPr>
            <p:spPr bwMode="auto">
              <a:xfrm>
                <a:off x="2198" y="3236"/>
                <a:ext cx="20" cy="42"/>
              </a:xfrm>
              <a:custGeom>
                <a:avLst/>
                <a:gdLst>
                  <a:gd name="T0" fmla="*/ 18 w 20"/>
                  <a:gd name="T1" fmla="*/ 0 h 42"/>
                  <a:gd name="T2" fmla="*/ 18 w 20"/>
                  <a:gd name="T3" fmla="*/ 0 h 42"/>
                  <a:gd name="T4" fmla="*/ 14 w 20"/>
                  <a:gd name="T5" fmla="*/ 2 h 42"/>
                  <a:gd name="T6" fmla="*/ 6 w 20"/>
                  <a:gd name="T7" fmla="*/ 4 h 42"/>
                  <a:gd name="T8" fmla="*/ 6 w 20"/>
                  <a:gd name="T9" fmla="*/ 4 h 42"/>
                  <a:gd name="T10" fmla="*/ 2 w 20"/>
                  <a:gd name="T11" fmla="*/ 4 h 42"/>
                  <a:gd name="T12" fmla="*/ 0 w 20"/>
                  <a:gd name="T13" fmla="*/ 6 h 42"/>
                  <a:gd name="T14" fmla="*/ 0 w 20"/>
                  <a:gd name="T15" fmla="*/ 12 h 42"/>
                  <a:gd name="T16" fmla="*/ 4 w 20"/>
                  <a:gd name="T17" fmla="*/ 16 h 42"/>
                  <a:gd name="T18" fmla="*/ 4 w 20"/>
                  <a:gd name="T19" fmla="*/ 16 h 42"/>
                  <a:gd name="T20" fmla="*/ 12 w 20"/>
                  <a:gd name="T21" fmla="*/ 30 h 42"/>
                  <a:gd name="T22" fmla="*/ 16 w 20"/>
                  <a:gd name="T23" fmla="*/ 36 h 42"/>
                  <a:gd name="T24" fmla="*/ 16 w 20"/>
                  <a:gd name="T25" fmla="*/ 42 h 42"/>
                  <a:gd name="T26" fmla="*/ 16 w 20"/>
                  <a:gd name="T27" fmla="*/ 42 h 42"/>
                  <a:gd name="T28" fmla="*/ 20 w 20"/>
                  <a:gd name="T29" fmla="*/ 30 h 42"/>
                  <a:gd name="T30" fmla="*/ 20 w 20"/>
                  <a:gd name="T31" fmla="*/ 16 h 42"/>
                  <a:gd name="T32" fmla="*/ 18 w 20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42"/>
                  <a:gd name="T53" fmla="*/ 20 w 20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42">
                    <a:moveTo>
                      <a:pt x="18" y="0"/>
                    </a:moveTo>
                    <a:lnTo>
                      <a:pt x="18" y="0"/>
                    </a:lnTo>
                    <a:lnTo>
                      <a:pt x="14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4" y="16"/>
                    </a:lnTo>
                    <a:lnTo>
                      <a:pt x="12" y="30"/>
                    </a:lnTo>
                    <a:lnTo>
                      <a:pt x="16" y="36"/>
                    </a:lnTo>
                    <a:lnTo>
                      <a:pt x="16" y="42"/>
                    </a:lnTo>
                    <a:lnTo>
                      <a:pt x="20" y="30"/>
                    </a:lnTo>
                    <a:lnTo>
                      <a:pt x="20" y="16"/>
                    </a:lnTo>
                    <a:lnTo>
                      <a:pt x="18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</p:grpSp>
        <p:grpSp>
          <p:nvGrpSpPr>
            <p:cNvPr id="309952" name="Group 460"/>
            <p:cNvGrpSpPr>
              <a:grpSpLocks/>
            </p:cNvGrpSpPr>
            <p:nvPr/>
          </p:nvGrpSpPr>
          <p:grpSpPr bwMode="auto">
            <a:xfrm>
              <a:off x="5313" y="2540"/>
              <a:ext cx="399" cy="436"/>
              <a:chOff x="1508" y="3020"/>
              <a:chExt cx="1044" cy="1242"/>
            </a:xfrm>
          </p:grpSpPr>
          <p:sp>
            <p:nvSpPr>
              <p:cNvPr id="309953" name="AutoShape 461"/>
              <p:cNvSpPr>
                <a:spLocks noChangeAspect="1" noChangeArrowheads="1" noTextEdit="1"/>
              </p:cNvSpPr>
              <p:nvPr/>
            </p:nvSpPr>
            <p:spPr bwMode="auto">
              <a:xfrm>
                <a:off x="1508" y="3020"/>
                <a:ext cx="1044" cy="124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09954" name="Freeform 462"/>
              <p:cNvSpPr>
                <a:spLocks/>
              </p:cNvSpPr>
              <p:nvPr/>
            </p:nvSpPr>
            <p:spPr bwMode="auto">
              <a:xfrm>
                <a:off x="2312" y="3580"/>
                <a:ext cx="150" cy="66"/>
              </a:xfrm>
              <a:custGeom>
                <a:avLst/>
                <a:gdLst>
                  <a:gd name="T0" fmla="*/ 6 w 150"/>
                  <a:gd name="T1" fmla="*/ 38 h 66"/>
                  <a:gd name="T2" fmla="*/ 0 w 150"/>
                  <a:gd name="T3" fmla="*/ 62 h 66"/>
                  <a:gd name="T4" fmla="*/ 0 w 150"/>
                  <a:gd name="T5" fmla="*/ 66 h 66"/>
                  <a:gd name="T6" fmla="*/ 2 w 150"/>
                  <a:gd name="T7" fmla="*/ 66 h 66"/>
                  <a:gd name="T8" fmla="*/ 138 w 150"/>
                  <a:gd name="T9" fmla="*/ 60 h 66"/>
                  <a:gd name="T10" fmla="*/ 140 w 150"/>
                  <a:gd name="T11" fmla="*/ 60 h 66"/>
                  <a:gd name="T12" fmla="*/ 140 w 150"/>
                  <a:gd name="T13" fmla="*/ 58 h 66"/>
                  <a:gd name="T14" fmla="*/ 150 w 150"/>
                  <a:gd name="T15" fmla="*/ 34 h 66"/>
                  <a:gd name="T16" fmla="*/ 150 w 150"/>
                  <a:gd name="T17" fmla="*/ 32 h 66"/>
                  <a:gd name="T18" fmla="*/ 148 w 150"/>
                  <a:gd name="T19" fmla="*/ 32 h 66"/>
                  <a:gd name="T20" fmla="*/ 108 w 150"/>
                  <a:gd name="T21" fmla="*/ 32 h 66"/>
                  <a:gd name="T22" fmla="*/ 108 w 150"/>
                  <a:gd name="T23" fmla="*/ 32 h 66"/>
                  <a:gd name="T24" fmla="*/ 108 w 150"/>
                  <a:gd name="T25" fmla="*/ 32 h 66"/>
                  <a:gd name="T26" fmla="*/ 108 w 150"/>
                  <a:gd name="T27" fmla="*/ 32 h 66"/>
                  <a:gd name="T28" fmla="*/ 108 w 150"/>
                  <a:gd name="T29" fmla="*/ 32 h 66"/>
                  <a:gd name="T30" fmla="*/ 106 w 150"/>
                  <a:gd name="T31" fmla="*/ 28 h 66"/>
                  <a:gd name="T32" fmla="*/ 102 w 150"/>
                  <a:gd name="T33" fmla="*/ 14 h 66"/>
                  <a:gd name="T34" fmla="*/ 102 w 150"/>
                  <a:gd name="T35" fmla="*/ 14 h 66"/>
                  <a:gd name="T36" fmla="*/ 100 w 150"/>
                  <a:gd name="T37" fmla="*/ 10 h 66"/>
                  <a:gd name="T38" fmla="*/ 98 w 150"/>
                  <a:gd name="T39" fmla="*/ 6 h 66"/>
                  <a:gd name="T40" fmla="*/ 94 w 150"/>
                  <a:gd name="T41" fmla="*/ 4 h 66"/>
                  <a:gd name="T42" fmla="*/ 90 w 150"/>
                  <a:gd name="T43" fmla="*/ 2 h 66"/>
                  <a:gd name="T44" fmla="*/ 90 w 150"/>
                  <a:gd name="T45" fmla="*/ 2 h 66"/>
                  <a:gd name="T46" fmla="*/ 84 w 150"/>
                  <a:gd name="T47" fmla="*/ 0 h 66"/>
                  <a:gd name="T48" fmla="*/ 78 w 150"/>
                  <a:gd name="T49" fmla="*/ 2 h 66"/>
                  <a:gd name="T50" fmla="*/ 70 w 150"/>
                  <a:gd name="T51" fmla="*/ 6 h 66"/>
                  <a:gd name="T52" fmla="*/ 66 w 150"/>
                  <a:gd name="T53" fmla="*/ 12 h 66"/>
                  <a:gd name="T54" fmla="*/ 60 w 150"/>
                  <a:gd name="T55" fmla="*/ 18 h 66"/>
                  <a:gd name="T56" fmla="*/ 60 w 150"/>
                  <a:gd name="T57" fmla="*/ 18 h 66"/>
                  <a:gd name="T58" fmla="*/ 52 w 150"/>
                  <a:gd name="T59" fmla="*/ 28 h 66"/>
                  <a:gd name="T60" fmla="*/ 46 w 150"/>
                  <a:gd name="T61" fmla="*/ 32 h 66"/>
                  <a:gd name="T62" fmla="*/ 46 w 150"/>
                  <a:gd name="T63" fmla="*/ 32 h 66"/>
                  <a:gd name="T64" fmla="*/ 8 w 150"/>
                  <a:gd name="T65" fmla="*/ 38 h 66"/>
                  <a:gd name="T66" fmla="*/ 6 w 150"/>
                  <a:gd name="T67" fmla="*/ 38 h 66"/>
                  <a:gd name="T68" fmla="*/ 6 w 150"/>
                  <a:gd name="T69" fmla="*/ 38 h 6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50"/>
                  <a:gd name="T106" fmla="*/ 0 h 66"/>
                  <a:gd name="T107" fmla="*/ 150 w 150"/>
                  <a:gd name="T108" fmla="*/ 66 h 6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50" h="66">
                    <a:moveTo>
                      <a:pt x="6" y="38"/>
                    </a:moveTo>
                    <a:lnTo>
                      <a:pt x="0" y="62"/>
                    </a:lnTo>
                    <a:lnTo>
                      <a:pt x="0" y="66"/>
                    </a:lnTo>
                    <a:lnTo>
                      <a:pt x="2" y="66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0" y="58"/>
                    </a:lnTo>
                    <a:lnTo>
                      <a:pt x="150" y="34"/>
                    </a:lnTo>
                    <a:lnTo>
                      <a:pt x="150" y="32"/>
                    </a:lnTo>
                    <a:lnTo>
                      <a:pt x="148" y="32"/>
                    </a:lnTo>
                    <a:lnTo>
                      <a:pt x="108" y="32"/>
                    </a:lnTo>
                    <a:lnTo>
                      <a:pt x="106" y="28"/>
                    </a:lnTo>
                    <a:lnTo>
                      <a:pt x="102" y="14"/>
                    </a:lnTo>
                    <a:lnTo>
                      <a:pt x="100" y="10"/>
                    </a:lnTo>
                    <a:lnTo>
                      <a:pt x="98" y="6"/>
                    </a:lnTo>
                    <a:lnTo>
                      <a:pt x="94" y="4"/>
                    </a:lnTo>
                    <a:lnTo>
                      <a:pt x="90" y="2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70" y="6"/>
                    </a:lnTo>
                    <a:lnTo>
                      <a:pt x="66" y="12"/>
                    </a:lnTo>
                    <a:lnTo>
                      <a:pt x="60" y="18"/>
                    </a:lnTo>
                    <a:lnTo>
                      <a:pt x="52" y="28"/>
                    </a:lnTo>
                    <a:lnTo>
                      <a:pt x="46" y="32"/>
                    </a:lnTo>
                    <a:lnTo>
                      <a:pt x="8" y="38"/>
                    </a:lnTo>
                    <a:lnTo>
                      <a:pt x="6" y="38"/>
                    </a:lnTo>
                    <a:close/>
                  </a:path>
                </a:pathLst>
              </a:custGeom>
              <a:solidFill>
                <a:srgbClr val="63636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55" name="Freeform 463"/>
              <p:cNvSpPr>
                <a:spLocks/>
              </p:cNvSpPr>
              <p:nvPr/>
            </p:nvSpPr>
            <p:spPr bwMode="auto">
              <a:xfrm>
                <a:off x="2228" y="3514"/>
                <a:ext cx="248" cy="508"/>
              </a:xfrm>
              <a:custGeom>
                <a:avLst/>
                <a:gdLst>
                  <a:gd name="T0" fmla="*/ 36 w 248"/>
                  <a:gd name="T1" fmla="*/ 8 h 508"/>
                  <a:gd name="T2" fmla="*/ 36 w 248"/>
                  <a:gd name="T3" fmla="*/ 8 h 508"/>
                  <a:gd name="T4" fmla="*/ 42 w 248"/>
                  <a:gd name="T5" fmla="*/ 4 h 508"/>
                  <a:gd name="T6" fmla="*/ 48 w 248"/>
                  <a:gd name="T7" fmla="*/ 2 h 508"/>
                  <a:gd name="T8" fmla="*/ 56 w 248"/>
                  <a:gd name="T9" fmla="*/ 0 h 508"/>
                  <a:gd name="T10" fmla="*/ 66 w 248"/>
                  <a:gd name="T11" fmla="*/ 4 h 508"/>
                  <a:gd name="T12" fmla="*/ 74 w 248"/>
                  <a:gd name="T13" fmla="*/ 10 h 508"/>
                  <a:gd name="T14" fmla="*/ 84 w 248"/>
                  <a:gd name="T15" fmla="*/ 24 h 508"/>
                  <a:gd name="T16" fmla="*/ 92 w 248"/>
                  <a:gd name="T17" fmla="*/ 44 h 508"/>
                  <a:gd name="T18" fmla="*/ 92 w 248"/>
                  <a:gd name="T19" fmla="*/ 44 h 508"/>
                  <a:gd name="T20" fmla="*/ 102 w 248"/>
                  <a:gd name="T21" fmla="*/ 74 h 508"/>
                  <a:gd name="T22" fmla="*/ 118 w 248"/>
                  <a:gd name="T23" fmla="*/ 114 h 508"/>
                  <a:gd name="T24" fmla="*/ 162 w 248"/>
                  <a:gd name="T25" fmla="*/ 218 h 508"/>
                  <a:gd name="T26" fmla="*/ 208 w 248"/>
                  <a:gd name="T27" fmla="*/ 328 h 508"/>
                  <a:gd name="T28" fmla="*/ 230 w 248"/>
                  <a:gd name="T29" fmla="*/ 380 h 508"/>
                  <a:gd name="T30" fmla="*/ 248 w 248"/>
                  <a:gd name="T31" fmla="*/ 426 h 508"/>
                  <a:gd name="T32" fmla="*/ 248 w 248"/>
                  <a:gd name="T33" fmla="*/ 426 h 508"/>
                  <a:gd name="T34" fmla="*/ 244 w 248"/>
                  <a:gd name="T35" fmla="*/ 436 h 508"/>
                  <a:gd name="T36" fmla="*/ 230 w 248"/>
                  <a:gd name="T37" fmla="*/ 480 h 508"/>
                  <a:gd name="T38" fmla="*/ 230 w 248"/>
                  <a:gd name="T39" fmla="*/ 480 h 508"/>
                  <a:gd name="T40" fmla="*/ 226 w 248"/>
                  <a:gd name="T41" fmla="*/ 488 h 508"/>
                  <a:gd name="T42" fmla="*/ 220 w 248"/>
                  <a:gd name="T43" fmla="*/ 496 h 508"/>
                  <a:gd name="T44" fmla="*/ 214 w 248"/>
                  <a:gd name="T45" fmla="*/ 502 h 508"/>
                  <a:gd name="T46" fmla="*/ 206 w 248"/>
                  <a:gd name="T47" fmla="*/ 506 h 508"/>
                  <a:gd name="T48" fmla="*/ 196 w 248"/>
                  <a:gd name="T49" fmla="*/ 508 h 508"/>
                  <a:gd name="T50" fmla="*/ 184 w 248"/>
                  <a:gd name="T51" fmla="*/ 508 h 508"/>
                  <a:gd name="T52" fmla="*/ 172 w 248"/>
                  <a:gd name="T53" fmla="*/ 504 h 508"/>
                  <a:gd name="T54" fmla="*/ 158 w 248"/>
                  <a:gd name="T55" fmla="*/ 496 h 508"/>
                  <a:gd name="T56" fmla="*/ 142 w 248"/>
                  <a:gd name="T57" fmla="*/ 484 h 508"/>
                  <a:gd name="T58" fmla="*/ 126 w 248"/>
                  <a:gd name="T59" fmla="*/ 466 h 508"/>
                  <a:gd name="T60" fmla="*/ 108 w 248"/>
                  <a:gd name="T61" fmla="*/ 444 h 508"/>
                  <a:gd name="T62" fmla="*/ 88 w 248"/>
                  <a:gd name="T63" fmla="*/ 414 h 508"/>
                  <a:gd name="T64" fmla="*/ 68 w 248"/>
                  <a:gd name="T65" fmla="*/ 378 h 508"/>
                  <a:gd name="T66" fmla="*/ 46 w 248"/>
                  <a:gd name="T67" fmla="*/ 336 h 508"/>
                  <a:gd name="T68" fmla="*/ 24 w 248"/>
                  <a:gd name="T69" fmla="*/ 284 h 508"/>
                  <a:gd name="T70" fmla="*/ 0 w 248"/>
                  <a:gd name="T71" fmla="*/ 226 h 508"/>
                  <a:gd name="T72" fmla="*/ 36 w 248"/>
                  <a:gd name="T73" fmla="*/ 8 h 50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48"/>
                  <a:gd name="T112" fmla="*/ 0 h 508"/>
                  <a:gd name="T113" fmla="*/ 248 w 248"/>
                  <a:gd name="T114" fmla="*/ 508 h 50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48" h="508">
                    <a:moveTo>
                      <a:pt x="36" y="8"/>
                    </a:moveTo>
                    <a:lnTo>
                      <a:pt x="36" y="8"/>
                    </a:lnTo>
                    <a:lnTo>
                      <a:pt x="42" y="4"/>
                    </a:lnTo>
                    <a:lnTo>
                      <a:pt x="48" y="2"/>
                    </a:lnTo>
                    <a:lnTo>
                      <a:pt x="56" y="0"/>
                    </a:lnTo>
                    <a:lnTo>
                      <a:pt x="66" y="4"/>
                    </a:lnTo>
                    <a:lnTo>
                      <a:pt x="74" y="10"/>
                    </a:lnTo>
                    <a:lnTo>
                      <a:pt x="84" y="24"/>
                    </a:lnTo>
                    <a:lnTo>
                      <a:pt x="92" y="44"/>
                    </a:lnTo>
                    <a:lnTo>
                      <a:pt x="102" y="74"/>
                    </a:lnTo>
                    <a:lnTo>
                      <a:pt x="118" y="114"/>
                    </a:lnTo>
                    <a:lnTo>
                      <a:pt x="162" y="218"/>
                    </a:lnTo>
                    <a:lnTo>
                      <a:pt x="208" y="328"/>
                    </a:lnTo>
                    <a:lnTo>
                      <a:pt x="230" y="380"/>
                    </a:lnTo>
                    <a:lnTo>
                      <a:pt x="248" y="426"/>
                    </a:lnTo>
                    <a:lnTo>
                      <a:pt x="244" y="436"/>
                    </a:lnTo>
                    <a:lnTo>
                      <a:pt x="230" y="480"/>
                    </a:lnTo>
                    <a:lnTo>
                      <a:pt x="226" y="488"/>
                    </a:lnTo>
                    <a:lnTo>
                      <a:pt x="220" y="496"/>
                    </a:lnTo>
                    <a:lnTo>
                      <a:pt x="214" y="502"/>
                    </a:lnTo>
                    <a:lnTo>
                      <a:pt x="206" y="506"/>
                    </a:lnTo>
                    <a:lnTo>
                      <a:pt x="196" y="508"/>
                    </a:lnTo>
                    <a:lnTo>
                      <a:pt x="184" y="508"/>
                    </a:lnTo>
                    <a:lnTo>
                      <a:pt x="172" y="504"/>
                    </a:lnTo>
                    <a:lnTo>
                      <a:pt x="158" y="496"/>
                    </a:lnTo>
                    <a:lnTo>
                      <a:pt x="142" y="484"/>
                    </a:lnTo>
                    <a:lnTo>
                      <a:pt x="126" y="466"/>
                    </a:lnTo>
                    <a:lnTo>
                      <a:pt x="108" y="444"/>
                    </a:lnTo>
                    <a:lnTo>
                      <a:pt x="88" y="414"/>
                    </a:lnTo>
                    <a:lnTo>
                      <a:pt x="68" y="378"/>
                    </a:lnTo>
                    <a:lnTo>
                      <a:pt x="46" y="336"/>
                    </a:lnTo>
                    <a:lnTo>
                      <a:pt x="24" y="284"/>
                    </a:lnTo>
                    <a:lnTo>
                      <a:pt x="0" y="226"/>
                    </a:lnTo>
                    <a:lnTo>
                      <a:pt x="36" y="8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56" name="Freeform 464"/>
              <p:cNvSpPr>
                <a:spLocks/>
              </p:cNvSpPr>
              <p:nvPr/>
            </p:nvSpPr>
            <p:spPr bwMode="auto">
              <a:xfrm>
                <a:off x="2298" y="3788"/>
                <a:ext cx="202" cy="258"/>
              </a:xfrm>
              <a:custGeom>
                <a:avLst/>
                <a:gdLst>
                  <a:gd name="T0" fmla="*/ 72 w 202"/>
                  <a:gd name="T1" fmla="*/ 0 h 258"/>
                  <a:gd name="T2" fmla="*/ 72 w 202"/>
                  <a:gd name="T3" fmla="*/ 0 h 258"/>
                  <a:gd name="T4" fmla="*/ 86 w 202"/>
                  <a:gd name="T5" fmla="*/ 12 h 258"/>
                  <a:gd name="T6" fmla="*/ 122 w 202"/>
                  <a:gd name="T7" fmla="*/ 44 h 258"/>
                  <a:gd name="T8" fmla="*/ 140 w 202"/>
                  <a:gd name="T9" fmla="*/ 64 h 258"/>
                  <a:gd name="T10" fmla="*/ 160 w 202"/>
                  <a:gd name="T11" fmla="*/ 86 h 258"/>
                  <a:gd name="T12" fmla="*/ 174 w 202"/>
                  <a:gd name="T13" fmla="*/ 108 h 258"/>
                  <a:gd name="T14" fmla="*/ 180 w 202"/>
                  <a:gd name="T15" fmla="*/ 120 h 258"/>
                  <a:gd name="T16" fmla="*/ 184 w 202"/>
                  <a:gd name="T17" fmla="*/ 130 h 258"/>
                  <a:gd name="T18" fmla="*/ 184 w 202"/>
                  <a:gd name="T19" fmla="*/ 130 h 258"/>
                  <a:gd name="T20" fmla="*/ 196 w 202"/>
                  <a:gd name="T21" fmla="*/ 168 h 258"/>
                  <a:gd name="T22" fmla="*/ 200 w 202"/>
                  <a:gd name="T23" fmla="*/ 184 h 258"/>
                  <a:gd name="T24" fmla="*/ 202 w 202"/>
                  <a:gd name="T25" fmla="*/ 200 h 258"/>
                  <a:gd name="T26" fmla="*/ 202 w 202"/>
                  <a:gd name="T27" fmla="*/ 214 h 258"/>
                  <a:gd name="T28" fmla="*/ 198 w 202"/>
                  <a:gd name="T29" fmla="*/ 226 h 258"/>
                  <a:gd name="T30" fmla="*/ 190 w 202"/>
                  <a:gd name="T31" fmla="*/ 236 h 258"/>
                  <a:gd name="T32" fmla="*/ 178 w 202"/>
                  <a:gd name="T33" fmla="*/ 246 h 258"/>
                  <a:gd name="T34" fmla="*/ 178 w 202"/>
                  <a:gd name="T35" fmla="*/ 246 h 258"/>
                  <a:gd name="T36" fmla="*/ 168 w 202"/>
                  <a:gd name="T37" fmla="*/ 252 h 258"/>
                  <a:gd name="T38" fmla="*/ 156 w 202"/>
                  <a:gd name="T39" fmla="*/ 256 h 258"/>
                  <a:gd name="T40" fmla="*/ 144 w 202"/>
                  <a:gd name="T41" fmla="*/ 258 h 258"/>
                  <a:gd name="T42" fmla="*/ 130 w 202"/>
                  <a:gd name="T43" fmla="*/ 258 h 258"/>
                  <a:gd name="T44" fmla="*/ 118 w 202"/>
                  <a:gd name="T45" fmla="*/ 258 h 258"/>
                  <a:gd name="T46" fmla="*/ 104 w 202"/>
                  <a:gd name="T47" fmla="*/ 254 h 258"/>
                  <a:gd name="T48" fmla="*/ 76 w 202"/>
                  <a:gd name="T49" fmla="*/ 246 h 258"/>
                  <a:gd name="T50" fmla="*/ 52 w 202"/>
                  <a:gd name="T51" fmla="*/ 234 h 258"/>
                  <a:gd name="T52" fmla="*/ 30 w 202"/>
                  <a:gd name="T53" fmla="*/ 218 h 258"/>
                  <a:gd name="T54" fmla="*/ 20 w 202"/>
                  <a:gd name="T55" fmla="*/ 210 h 258"/>
                  <a:gd name="T56" fmla="*/ 12 w 202"/>
                  <a:gd name="T57" fmla="*/ 202 h 258"/>
                  <a:gd name="T58" fmla="*/ 6 w 202"/>
                  <a:gd name="T59" fmla="*/ 192 h 258"/>
                  <a:gd name="T60" fmla="*/ 2 w 202"/>
                  <a:gd name="T61" fmla="*/ 184 h 258"/>
                  <a:gd name="T62" fmla="*/ 2 w 202"/>
                  <a:gd name="T63" fmla="*/ 184 h 258"/>
                  <a:gd name="T64" fmla="*/ 0 w 202"/>
                  <a:gd name="T65" fmla="*/ 174 h 258"/>
                  <a:gd name="T66" fmla="*/ 0 w 202"/>
                  <a:gd name="T67" fmla="*/ 162 h 258"/>
                  <a:gd name="T68" fmla="*/ 2 w 202"/>
                  <a:gd name="T69" fmla="*/ 148 h 258"/>
                  <a:gd name="T70" fmla="*/ 6 w 202"/>
                  <a:gd name="T71" fmla="*/ 134 h 258"/>
                  <a:gd name="T72" fmla="*/ 16 w 202"/>
                  <a:gd name="T73" fmla="*/ 104 h 258"/>
                  <a:gd name="T74" fmla="*/ 30 w 202"/>
                  <a:gd name="T75" fmla="*/ 72 h 258"/>
                  <a:gd name="T76" fmla="*/ 44 w 202"/>
                  <a:gd name="T77" fmla="*/ 44 h 258"/>
                  <a:gd name="T78" fmla="*/ 58 w 202"/>
                  <a:gd name="T79" fmla="*/ 22 h 258"/>
                  <a:gd name="T80" fmla="*/ 72 w 202"/>
                  <a:gd name="T81" fmla="*/ 0 h 2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2"/>
                  <a:gd name="T124" fmla="*/ 0 h 258"/>
                  <a:gd name="T125" fmla="*/ 202 w 202"/>
                  <a:gd name="T126" fmla="*/ 258 h 2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2" h="258">
                    <a:moveTo>
                      <a:pt x="72" y="0"/>
                    </a:moveTo>
                    <a:lnTo>
                      <a:pt x="72" y="0"/>
                    </a:lnTo>
                    <a:lnTo>
                      <a:pt x="86" y="12"/>
                    </a:lnTo>
                    <a:lnTo>
                      <a:pt x="122" y="44"/>
                    </a:lnTo>
                    <a:lnTo>
                      <a:pt x="140" y="64"/>
                    </a:lnTo>
                    <a:lnTo>
                      <a:pt x="160" y="86"/>
                    </a:lnTo>
                    <a:lnTo>
                      <a:pt x="174" y="108"/>
                    </a:lnTo>
                    <a:lnTo>
                      <a:pt x="180" y="120"/>
                    </a:lnTo>
                    <a:lnTo>
                      <a:pt x="184" y="130"/>
                    </a:lnTo>
                    <a:lnTo>
                      <a:pt x="196" y="168"/>
                    </a:lnTo>
                    <a:lnTo>
                      <a:pt x="200" y="184"/>
                    </a:lnTo>
                    <a:lnTo>
                      <a:pt x="202" y="200"/>
                    </a:lnTo>
                    <a:lnTo>
                      <a:pt x="202" y="214"/>
                    </a:lnTo>
                    <a:lnTo>
                      <a:pt x="198" y="226"/>
                    </a:lnTo>
                    <a:lnTo>
                      <a:pt x="190" y="236"/>
                    </a:lnTo>
                    <a:lnTo>
                      <a:pt x="178" y="246"/>
                    </a:lnTo>
                    <a:lnTo>
                      <a:pt x="168" y="252"/>
                    </a:lnTo>
                    <a:lnTo>
                      <a:pt x="156" y="256"/>
                    </a:lnTo>
                    <a:lnTo>
                      <a:pt x="144" y="258"/>
                    </a:lnTo>
                    <a:lnTo>
                      <a:pt x="130" y="258"/>
                    </a:lnTo>
                    <a:lnTo>
                      <a:pt x="118" y="258"/>
                    </a:lnTo>
                    <a:lnTo>
                      <a:pt x="104" y="254"/>
                    </a:lnTo>
                    <a:lnTo>
                      <a:pt x="76" y="246"/>
                    </a:lnTo>
                    <a:lnTo>
                      <a:pt x="52" y="234"/>
                    </a:lnTo>
                    <a:lnTo>
                      <a:pt x="30" y="218"/>
                    </a:lnTo>
                    <a:lnTo>
                      <a:pt x="20" y="210"/>
                    </a:lnTo>
                    <a:lnTo>
                      <a:pt x="12" y="202"/>
                    </a:lnTo>
                    <a:lnTo>
                      <a:pt x="6" y="192"/>
                    </a:lnTo>
                    <a:lnTo>
                      <a:pt x="2" y="184"/>
                    </a:lnTo>
                    <a:lnTo>
                      <a:pt x="0" y="174"/>
                    </a:lnTo>
                    <a:lnTo>
                      <a:pt x="0" y="162"/>
                    </a:lnTo>
                    <a:lnTo>
                      <a:pt x="2" y="148"/>
                    </a:lnTo>
                    <a:lnTo>
                      <a:pt x="6" y="134"/>
                    </a:lnTo>
                    <a:lnTo>
                      <a:pt x="16" y="104"/>
                    </a:lnTo>
                    <a:lnTo>
                      <a:pt x="30" y="72"/>
                    </a:lnTo>
                    <a:lnTo>
                      <a:pt x="44" y="44"/>
                    </a:lnTo>
                    <a:lnTo>
                      <a:pt x="58" y="22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57" name="Freeform 465"/>
              <p:cNvSpPr>
                <a:spLocks/>
              </p:cNvSpPr>
              <p:nvPr/>
            </p:nvSpPr>
            <p:spPr bwMode="auto">
              <a:xfrm>
                <a:off x="2298" y="3788"/>
                <a:ext cx="202" cy="258"/>
              </a:xfrm>
              <a:custGeom>
                <a:avLst/>
                <a:gdLst>
                  <a:gd name="T0" fmla="*/ 72 w 202"/>
                  <a:gd name="T1" fmla="*/ 0 h 258"/>
                  <a:gd name="T2" fmla="*/ 72 w 202"/>
                  <a:gd name="T3" fmla="*/ 0 h 258"/>
                  <a:gd name="T4" fmla="*/ 86 w 202"/>
                  <a:gd name="T5" fmla="*/ 12 h 258"/>
                  <a:gd name="T6" fmla="*/ 122 w 202"/>
                  <a:gd name="T7" fmla="*/ 44 h 258"/>
                  <a:gd name="T8" fmla="*/ 140 w 202"/>
                  <a:gd name="T9" fmla="*/ 64 h 258"/>
                  <a:gd name="T10" fmla="*/ 160 w 202"/>
                  <a:gd name="T11" fmla="*/ 86 h 258"/>
                  <a:gd name="T12" fmla="*/ 174 w 202"/>
                  <a:gd name="T13" fmla="*/ 108 h 258"/>
                  <a:gd name="T14" fmla="*/ 180 w 202"/>
                  <a:gd name="T15" fmla="*/ 120 h 258"/>
                  <a:gd name="T16" fmla="*/ 184 w 202"/>
                  <a:gd name="T17" fmla="*/ 130 h 258"/>
                  <a:gd name="T18" fmla="*/ 184 w 202"/>
                  <a:gd name="T19" fmla="*/ 130 h 258"/>
                  <a:gd name="T20" fmla="*/ 196 w 202"/>
                  <a:gd name="T21" fmla="*/ 168 h 258"/>
                  <a:gd name="T22" fmla="*/ 200 w 202"/>
                  <a:gd name="T23" fmla="*/ 184 h 258"/>
                  <a:gd name="T24" fmla="*/ 202 w 202"/>
                  <a:gd name="T25" fmla="*/ 200 h 258"/>
                  <a:gd name="T26" fmla="*/ 202 w 202"/>
                  <a:gd name="T27" fmla="*/ 214 h 258"/>
                  <a:gd name="T28" fmla="*/ 198 w 202"/>
                  <a:gd name="T29" fmla="*/ 226 h 258"/>
                  <a:gd name="T30" fmla="*/ 190 w 202"/>
                  <a:gd name="T31" fmla="*/ 236 h 258"/>
                  <a:gd name="T32" fmla="*/ 178 w 202"/>
                  <a:gd name="T33" fmla="*/ 246 h 258"/>
                  <a:gd name="T34" fmla="*/ 178 w 202"/>
                  <a:gd name="T35" fmla="*/ 246 h 258"/>
                  <a:gd name="T36" fmla="*/ 168 w 202"/>
                  <a:gd name="T37" fmla="*/ 252 h 258"/>
                  <a:gd name="T38" fmla="*/ 156 w 202"/>
                  <a:gd name="T39" fmla="*/ 256 h 258"/>
                  <a:gd name="T40" fmla="*/ 144 w 202"/>
                  <a:gd name="T41" fmla="*/ 258 h 258"/>
                  <a:gd name="T42" fmla="*/ 130 w 202"/>
                  <a:gd name="T43" fmla="*/ 258 h 258"/>
                  <a:gd name="T44" fmla="*/ 118 w 202"/>
                  <a:gd name="T45" fmla="*/ 258 h 258"/>
                  <a:gd name="T46" fmla="*/ 104 w 202"/>
                  <a:gd name="T47" fmla="*/ 254 h 258"/>
                  <a:gd name="T48" fmla="*/ 76 w 202"/>
                  <a:gd name="T49" fmla="*/ 246 h 258"/>
                  <a:gd name="T50" fmla="*/ 52 w 202"/>
                  <a:gd name="T51" fmla="*/ 234 h 258"/>
                  <a:gd name="T52" fmla="*/ 30 w 202"/>
                  <a:gd name="T53" fmla="*/ 218 h 258"/>
                  <a:gd name="T54" fmla="*/ 20 w 202"/>
                  <a:gd name="T55" fmla="*/ 210 h 258"/>
                  <a:gd name="T56" fmla="*/ 12 w 202"/>
                  <a:gd name="T57" fmla="*/ 202 h 258"/>
                  <a:gd name="T58" fmla="*/ 6 w 202"/>
                  <a:gd name="T59" fmla="*/ 192 h 258"/>
                  <a:gd name="T60" fmla="*/ 2 w 202"/>
                  <a:gd name="T61" fmla="*/ 184 h 258"/>
                  <a:gd name="T62" fmla="*/ 2 w 202"/>
                  <a:gd name="T63" fmla="*/ 184 h 258"/>
                  <a:gd name="T64" fmla="*/ 0 w 202"/>
                  <a:gd name="T65" fmla="*/ 174 h 258"/>
                  <a:gd name="T66" fmla="*/ 0 w 202"/>
                  <a:gd name="T67" fmla="*/ 162 h 258"/>
                  <a:gd name="T68" fmla="*/ 2 w 202"/>
                  <a:gd name="T69" fmla="*/ 148 h 258"/>
                  <a:gd name="T70" fmla="*/ 6 w 202"/>
                  <a:gd name="T71" fmla="*/ 134 h 258"/>
                  <a:gd name="T72" fmla="*/ 16 w 202"/>
                  <a:gd name="T73" fmla="*/ 104 h 258"/>
                  <a:gd name="T74" fmla="*/ 30 w 202"/>
                  <a:gd name="T75" fmla="*/ 72 h 258"/>
                  <a:gd name="T76" fmla="*/ 44 w 202"/>
                  <a:gd name="T77" fmla="*/ 44 h 258"/>
                  <a:gd name="T78" fmla="*/ 58 w 202"/>
                  <a:gd name="T79" fmla="*/ 22 h 258"/>
                  <a:gd name="T80" fmla="*/ 72 w 202"/>
                  <a:gd name="T81" fmla="*/ 0 h 2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2"/>
                  <a:gd name="T124" fmla="*/ 0 h 258"/>
                  <a:gd name="T125" fmla="*/ 202 w 202"/>
                  <a:gd name="T126" fmla="*/ 258 h 2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2" h="258">
                    <a:moveTo>
                      <a:pt x="72" y="0"/>
                    </a:moveTo>
                    <a:lnTo>
                      <a:pt x="72" y="0"/>
                    </a:lnTo>
                    <a:lnTo>
                      <a:pt x="86" y="12"/>
                    </a:lnTo>
                    <a:lnTo>
                      <a:pt x="122" y="44"/>
                    </a:lnTo>
                    <a:lnTo>
                      <a:pt x="140" y="64"/>
                    </a:lnTo>
                    <a:lnTo>
                      <a:pt x="160" y="86"/>
                    </a:lnTo>
                    <a:lnTo>
                      <a:pt x="174" y="108"/>
                    </a:lnTo>
                    <a:lnTo>
                      <a:pt x="180" y="120"/>
                    </a:lnTo>
                    <a:lnTo>
                      <a:pt x="184" y="130"/>
                    </a:lnTo>
                    <a:lnTo>
                      <a:pt x="196" y="168"/>
                    </a:lnTo>
                    <a:lnTo>
                      <a:pt x="200" y="184"/>
                    </a:lnTo>
                    <a:lnTo>
                      <a:pt x="202" y="200"/>
                    </a:lnTo>
                    <a:lnTo>
                      <a:pt x="202" y="214"/>
                    </a:lnTo>
                    <a:lnTo>
                      <a:pt x="198" y="226"/>
                    </a:lnTo>
                    <a:lnTo>
                      <a:pt x="190" y="236"/>
                    </a:lnTo>
                    <a:lnTo>
                      <a:pt x="178" y="246"/>
                    </a:lnTo>
                    <a:lnTo>
                      <a:pt x="168" y="252"/>
                    </a:lnTo>
                    <a:lnTo>
                      <a:pt x="156" y="256"/>
                    </a:lnTo>
                    <a:lnTo>
                      <a:pt x="144" y="258"/>
                    </a:lnTo>
                    <a:lnTo>
                      <a:pt x="130" y="258"/>
                    </a:lnTo>
                    <a:lnTo>
                      <a:pt x="118" y="258"/>
                    </a:lnTo>
                    <a:lnTo>
                      <a:pt x="104" y="254"/>
                    </a:lnTo>
                    <a:lnTo>
                      <a:pt x="76" y="246"/>
                    </a:lnTo>
                    <a:lnTo>
                      <a:pt x="52" y="234"/>
                    </a:lnTo>
                    <a:lnTo>
                      <a:pt x="30" y="218"/>
                    </a:lnTo>
                    <a:lnTo>
                      <a:pt x="20" y="210"/>
                    </a:lnTo>
                    <a:lnTo>
                      <a:pt x="12" y="202"/>
                    </a:lnTo>
                    <a:lnTo>
                      <a:pt x="6" y="192"/>
                    </a:lnTo>
                    <a:lnTo>
                      <a:pt x="2" y="184"/>
                    </a:lnTo>
                    <a:lnTo>
                      <a:pt x="0" y="174"/>
                    </a:lnTo>
                    <a:lnTo>
                      <a:pt x="0" y="162"/>
                    </a:lnTo>
                    <a:lnTo>
                      <a:pt x="2" y="148"/>
                    </a:lnTo>
                    <a:lnTo>
                      <a:pt x="6" y="134"/>
                    </a:lnTo>
                    <a:lnTo>
                      <a:pt x="16" y="104"/>
                    </a:lnTo>
                    <a:lnTo>
                      <a:pt x="30" y="72"/>
                    </a:lnTo>
                    <a:lnTo>
                      <a:pt x="44" y="44"/>
                    </a:lnTo>
                    <a:lnTo>
                      <a:pt x="58" y="22"/>
                    </a:lnTo>
                    <a:lnTo>
                      <a:pt x="7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58" name="Freeform 466"/>
              <p:cNvSpPr>
                <a:spLocks/>
              </p:cNvSpPr>
              <p:nvPr/>
            </p:nvSpPr>
            <p:spPr bwMode="auto">
              <a:xfrm>
                <a:off x="1942" y="3024"/>
                <a:ext cx="284" cy="380"/>
              </a:xfrm>
              <a:custGeom>
                <a:avLst/>
                <a:gdLst>
                  <a:gd name="T0" fmla="*/ 10 w 284"/>
                  <a:gd name="T1" fmla="*/ 66 h 380"/>
                  <a:gd name="T2" fmla="*/ 20 w 284"/>
                  <a:gd name="T3" fmla="*/ 48 h 380"/>
                  <a:gd name="T4" fmla="*/ 42 w 284"/>
                  <a:gd name="T5" fmla="*/ 26 h 380"/>
                  <a:gd name="T6" fmla="*/ 82 w 284"/>
                  <a:gd name="T7" fmla="*/ 8 h 380"/>
                  <a:gd name="T8" fmla="*/ 110 w 284"/>
                  <a:gd name="T9" fmla="*/ 2 h 380"/>
                  <a:gd name="T10" fmla="*/ 130 w 284"/>
                  <a:gd name="T11" fmla="*/ 0 h 380"/>
                  <a:gd name="T12" fmla="*/ 174 w 284"/>
                  <a:gd name="T13" fmla="*/ 2 h 380"/>
                  <a:gd name="T14" fmla="*/ 214 w 284"/>
                  <a:gd name="T15" fmla="*/ 12 h 380"/>
                  <a:gd name="T16" fmla="*/ 248 w 284"/>
                  <a:gd name="T17" fmla="*/ 36 h 380"/>
                  <a:gd name="T18" fmla="*/ 262 w 284"/>
                  <a:gd name="T19" fmla="*/ 54 h 380"/>
                  <a:gd name="T20" fmla="*/ 272 w 284"/>
                  <a:gd name="T21" fmla="*/ 76 h 380"/>
                  <a:gd name="T22" fmla="*/ 282 w 284"/>
                  <a:gd name="T23" fmla="*/ 104 h 380"/>
                  <a:gd name="T24" fmla="*/ 284 w 284"/>
                  <a:gd name="T25" fmla="*/ 134 h 380"/>
                  <a:gd name="T26" fmla="*/ 282 w 284"/>
                  <a:gd name="T27" fmla="*/ 164 h 380"/>
                  <a:gd name="T28" fmla="*/ 276 w 284"/>
                  <a:gd name="T29" fmla="*/ 174 h 380"/>
                  <a:gd name="T30" fmla="*/ 268 w 284"/>
                  <a:gd name="T31" fmla="*/ 194 h 380"/>
                  <a:gd name="T32" fmla="*/ 272 w 284"/>
                  <a:gd name="T33" fmla="*/ 208 h 380"/>
                  <a:gd name="T34" fmla="*/ 276 w 284"/>
                  <a:gd name="T35" fmla="*/ 230 h 380"/>
                  <a:gd name="T36" fmla="*/ 272 w 284"/>
                  <a:gd name="T37" fmla="*/ 256 h 380"/>
                  <a:gd name="T38" fmla="*/ 264 w 284"/>
                  <a:gd name="T39" fmla="*/ 272 h 380"/>
                  <a:gd name="T40" fmla="*/ 246 w 284"/>
                  <a:gd name="T41" fmla="*/ 332 h 380"/>
                  <a:gd name="T42" fmla="*/ 238 w 284"/>
                  <a:gd name="T43" fmla="*/ 362 h 380"/>
                  <a:gd name="T44" fmla="*/ 234 w 284"/>
                  <a:gd name="T45" fmla="*/ 370 h 380"/>
                  <a:gd name="T46" fmla="*/ 220 w 284"/>
                  <a:gd name="T47" fmla="*/ 378 h 380"/>
                  <a:gd name="T48" fmla="*/ 192 w 284"/>
                  <a:gd name="T49" fmla="*/ 380 h 380"/>
                  <a:gd name="T50" fmla="*/ 172 w 284"/>
                  <a:gd name="T51" fmla="*/ 378 h 380"/>
                  <a:gd name="T52" fmla="*/ 144 w 284"/>
                  <a:gd name="T53" fmla="*/ 370 h 380"/>
                  <a:gd name="T54" fmla="*/ 114 w 284"/>
                  <a:gd name="T55" fmla="*/ 354 h 380"/>
                  <a:gd name="T56" fmla="*/ 84 w 284"/>
                  <a:gd name="T57" fmla="*/ 332 h 380"/>
                  <a:gd name="T58" fmla="*/ 56 w 284"/>
                  <a:gd name="T59" fmla="*/ 302 h 380"/>
                  <a:gd name="T60" fmla="*/ 46 w 284"/>
                  <a:gd name="T61" fmla="*/ 282 h 380"/>
                  <a:gd name="T62" fmla="*/ 30 w 284"/>
                  <a:gd name="T63" fmla="*/ 238 h 380"/>
                  <a:gd name="T64" fmla="*/ 20 w 284"/>
                  <a:gd name="T65" fmla="*/ 180 h 380"/>
                  <a:gd name="T66" fmla="*/ 20 w 284"/>
                  <a:gd name="T67" fmla="*/ 164 h 380"/>
                  <a:gd name="T68" fmla="*/ 10 w 284"/>
                  <a:gd name="T69" fmla="*/ 152 h 380"/>
                  <a:gd name="T70" fmla="*/ 2 w 284"/>
                  <a:gd name="T71" fmla="*/ 128 h 380"/>
                  <a:gd name="T72" fmla="*/ 2 w 284"/>
                  <a:gd name="T73" fmla="*/ 90 h 3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4"/>
                  <a:gd name="T112" fmla="*/ 0 h 380"/>
                  <a:gd name="T113" fmla="*/ 284 w 284"/>
                  <a:gd name="T114" fmla="*/ 380 h 3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4" h="380">
                    <a:moveTo>
                      <a:pt x="10" y="66"/>
                    </a:moveTo>
                    <a:lnTo>
                      <a:pt x="10" y="66"/>
                    </a:lnTo>
                    <a:lnTo>
                      <a:pt x="14" y="58"/>
                    </a:lnTo>
                    <a:lnTo>
                      <a:pt x="20" y="48"/>
                    </a:lnTo>
                    <a:lnTo>
                      <a:pt x="30" y="38"/>
                    </a:lnTo>
                    <a:lnTo>
                      <a:pt x="42" y="26"/>
                    </a:lnTo>
                    <a:lnTo>
                      <a:pt x="60" y="16"/>
                    </a:lnTo>
                    <a:lnTo>
                      <a:pt x="82" y="8"/>
                    </a:lnTo>
                    <a:lnTo>
                      <a:pt x="96" y="4"/>
                    </a:lnTo>
                    <a:lnTo>
                      <a:pt x="110" y="2"/>
                    </a:lnTo>
                    <a:lnTo>
                      <a:pt x="130" y="0"/>
                    </a:lnTo>
                    <a:lnTo>
                      <a:pt x="152" y="0"/>
                    </a:lnTo>
                    <a:lnTo>
                      <a:pt x="174" y="2"/>
                    </a:lnTo>
                    <a:lnTo>
                      <a:pt x="194" y="6"/>
                    </a:lnTo>
                    <a:lnTo>
                      <a:pt x="214" y="12"/>
                    </a:lnTo>
                    <a:lnTo>
                      <a:pt x="232" y="22"/>
                    </a:lnTo>
                    <a:lnTo>
                      <a:pt x="248" y="36"/>
                    </a:lnTo>
                    <a:lnTo>
                      <a:pt x="256" y="44"/>
                    </a:lnTo>
                    <a:lnTo>
                      <a:pt x="262" y="54"/>
                    </a:lnTo>
                    <a:lnTo>
                      <a:pt x="272" y="76"/>
                    </a:lnTo>
                    <a:lnTo>
                      <a:pt x="278" y="90"/>
                    </a:lnTo>
                    <a:lnTo>
                      <a:pt x="282" y="104"/>
                    </a:lnTo>
                    <a:lnTo>
                      <a:pt x="284" y="118"/>
                    </a:lnTo>
                    <a:lnTo>
                      <a:pt x="284" y="134"/>
                    </a:lnTo>
                    <a:lnTo>
                      <a:pt x="284" y="148"/>
                    </a:lnTo>
                    <a:lnTo>
                      <a:pt x="282" y="164"/>
                    </a:lnTo>
                    <a:lnTo>
                      <a:pt x="276" y="174"/>
                    </a:lnTo>
                    <a:lnTo>
                      <a:pt x="268" y="194"/>
                    </a:lnTo>
                    <a:lnTo>
                      <a:pt x="270" y="200"/>
                    </a:lnTo>
                    <a:lnTo>
                      <a:pt x="272" y="208"/>
                    </a:lnTo>
                    <a:lnTo>
                      <a:pt x="276" y="218"/>
                    </a:lnTo>
                    <a:lnTo>
                      <a:pt x="276" y="230"/>
                    </a:lnTo>
                    <a:lnTo>
                      <a:pt x="276" y="242"/>
                    </a:lnTo>
                    <a:lnTo>
                      <a:pt x="272" y="256"/>
                    </a:lnTo>
                    <a:lnTo>
                      <a:pt x="264" y="272"/>
                    </a:lnTo>
                    <a:lnTo>
                      <a:pt x="254" y="302"/>
                    </a:lnTo>
                    <a:lnTo>
                      <a:pt x="246" y="332"/>
                    </a:lnTo>
                    <a:lnTo>
                      <a:pt x="238" y="362"/>
                    </a:lnTo>
                    <a:lnTo>
                      <a:pt x="236" y="366"/>
                    </a:lnTo>
                    <a:lnTo>
                      <a:pt x="234" y="370"/>
                    </a:lnTo>
                    <a:lnTo>
                      <a:pt x="228" y="374"/>
                    </a:lnTo>
                    <a:lnTo>
                      <a:pt x="220" y="378"/>
                    </a:lnTo>
                    <a:lnTo>
                      <a:pt x="208" y="380"/>
                    </a:lnTo>
                    <a:lnTo>
                      <a:pt x="192" y="380"/>
                    </a:lnTo>
                    <a:lnTo>
                      <a:pt x="172" y="378"/>
                    </a:lnTo>
                    <a:lnTo>
                      <a:pt x="160" y="376"/>
                    </a:lnTo>
                    <a:lnTo>
                      <a:pt x="144" y="370"/>
                    </a:lnTo>
                    <a:lnTo>
                      <a:pt x="130" y="364"/>
                    </a:lnTo>
                    <a:lnTo>
                      <a:pt x="114" y="354"/>
                    </a:lnTo>
                    <a:lnTo>
                      <a:pt x="100" y="344"/>
                    </a:lnTo>
                    <a:lnTo>
                      <a:pt x="84" y="332"/>
                    </a:lnTo>
                    <a:lnTo>
                      <a:pt x="70" y="318"/>
                    </a:lnTo>
                    <a:lnTo>
                      <a:pt x="56" y="302"/>
                    </a:lnTo>
                    <a:lnTo>
                      <a:pt x="46" y="282"/>
                    </a:lnTo>
                    <a:lnTo>
                      <a:pt x="36" y="260"/>
                    </a:lnTo>
                    <a:lnTo>
                      <a:pt x="30" y="238"/>
                    </a:lnTo>
                    <a:lnTo>
                      <a:pt x="26" y="216"/>
                    </a:lnTo>
                    <a:lnTo>
                      <a:pt x="20" y="180"/>
                    </a:lnTo>
                    <a:lnTo>
                      <a:pt x="20" y="164"/>
                    </a:lnTo>
                    <a:lnTo>
                      <a:pt x="14" y="160"/>
                    </a:lnTo>
                    <a:lnTo>
                      <a:pt x="10" y="152"/>
                    </a:lnTo>
                    <a:lnTo>
                      <a:pt x="4" y="142"/>
                    </a:lnTo>
                    <a:lnTo>
                      <a:pt x="2" y="128"/>
                    </a:lnTo>
                    <a:lnTo>
                      <a:pt x="0" y="110"/>
                    </a:lnTo>
                    <a:lnTo>
                      <a:pt x="2" y="90"/>
                    </a:lnTo>
                    <a:lnTo>
                      <a:pt x="10" y="66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59" name="Freeform 467"/>
              <p:cNvSpPr>
                <a:spLocks/>
              </p:cNvSpPr>
              <p:nvPr/>
            </p:nvSpPr>
            <p:spPr bwMode="auto">
              <a:xfrm>
                <a:off x="1942" y="3024"/>
                <a:ext cx="284" cy="380"/>
              </a:xfrm>
              <a:custGeom>
                <a:avLst/>
                <a:gdLst>
                  <a:gd name="T0" fmla="*/ 10 w 284"/>
                  <a:gd name="T1" fmla="*/ 66 h 380"/>
                  <a:gd name="T2" fmla="*/ 20 w 284"/>
                  <a:gd name="T3" fmla="*/ 48 h 380"/>
                  <a:gd name="T4" fmla="*/ 42 w 284"/>
                  <a:gd name="T5" fmla="*/ 26 h 380"/>
                  <a:gd name="T6" fmla="*/ 82 w 284"/>
                  <a:gd name="T7" fmla="*/ 8 h 380"/>
                  <a:gd name="T8" fmla="*/ 110 w 284"/>
                  <a:gd name="T9" fmla="*/ 2 h 380"/>
                  <a:gd name="T10" fmla="*/ 130 w 284"/>
                  <a:gd name="T11" fmla="*/ 0 h 380"/>
                  <a:gd name="T12" fmla="*/ 174 w 284"/>
                  <a:gd name="T13" fmla="*/ 2 h 380"/>
                  <a:gd name="T14" fmla="*/ 214 w 284"/>
                  <a:gd name="T15" fmla="*/ 12 h 380"/>
                  <a:gd name="T16" fmla="*/ 248 w 284"/>
                  <a:gd name="T17" fmla="*/ 36 h 380"/>
                  <a:gd name="T18" fmla="*/ 262 w 284"/>
                  <a:gd name="T19" fmla="*/ 54 h 380"/>
                  <a:gd name="T20" fmla="*/ 272 w 284"/>
                  <a:gd name="T21" fmla="*/ 76 h 380"/>
                  <a:gd name="T22" fmla="*/ 282 w 284"/>
                  <a:gd name="T23" fmla="*/ 104 h 380"/>
                  <a:gd name="T24" fmla="*/ 284 w 284"/>
                  <a:gd name="T25" fmla="*/ 134 h 380"/>
                  <a:gd name="T26" fmla="*/ 282 w 284"/>
                  <a:gd name="T27" fmla="*/ 164 h 380"/>
                  <a:gd name="T28" fmla="*/ 276 w 284"/>
                  <a:gd name="T29" fmla="*/ 174 h 380"/>
                  <a:gd name="T30" fmla="*/ 268 w 284"/>
                  <a:gd name="T31" fmla="*/ 194 h 380"/>
                  <a:gd name="T32" fmla="*/ 272 w 284"/>
                  <a:gd name="T33" fmla="*/ 208 h 380"/>
                  <a:gd name="T34" fmla="*/ 276 w 284"/>
                  <a:gd name="T35" fmla="*/ 230 h 380"/>
                  <a:gd name="T36" fmla="*/ 272 w 284"/>
                  <a:gd name="T37" fmla="*/ 256 h 380"/>
                  <a:gd name="T38" fmla="*/ 264 w 284"/>
                  <a:gd name="T39" fmla="*/ 272 h 380"/>
                  <a:gd name="T40" fmla="*/ 246 w 284"/>
                  <a:gd name="T41" fmla="*/ 332 h 380"/>
                  <a:gd name="T42" fmla="*/ 238 w 284"/>
                  <a:gd name="T43" fmla="*/ 362 h 380"/>
                  <a:gd name="T44" fmla="*/ 234 w 284"/>
                  <a:gd name="T45" fmla="*/ 370 h 380"/>
                  <a:gd name="T46" fmla="*/ 220 w 284"/>
                  <a:gd name="T47" fmla="*/ 378 h 380"/>
                  <a:gd name="T48" fmla="*/ 192 w 284"/>
                  <a:gd name="T49" fmla="*/ 380 h 380"/>
                  <a:gd name="T50" fmla="*/ 172 w 284"/>
                  <a:gd name="T51" fmla="*/ 378 h 380"/>
                  <a:gd name="T52" fmla="*/ 144 w 284"/>
                  <a:gd name="T53" fmla="*/ 370 h 380"/>
                  <a:gd name="T54" fmla="*/ 114 w 284"/>
                  <a:gd name="T55" fmla="*/ 354 h 380"/>
                  <a:gd name="T56" fmla="*/ 84 w 284"/>
                  <a:gd name="T57" fmla="*/ 332 h 380"/>
                  <a:gd name="T58" fmla="*/ 56 w 284"/>
                  <a:gd name="T59" fmla="*/ 302 h 380"/>
                  <a:gd name="T60" fmla="*/ 46 w 284"/>
                  <a:gd name="T61" fmla="*/ 282 h 380"/>
                  <a:gd name="T62" fmla="*/ 30 w 284"/>
                  <a:gd name="T63" fmla="*/ 238 h 380"/>
                  <a:gd name="T64" fmla="*/ 20 w 284"/>
                  <a:gd name="T65" fmla="*/ 180 h 380"/>
                  <a:gd name="T66" fmla="*/ 20 w 284"/>
                  <a:gd name="T67" fmla="*/ 164 h 380"/>
                  <a:gd name="T68" fmla="*/ 10 w 284"/>
                  <a:gd name="T69" fmla="*/ 152 h 380"/>
                  <a:gd name="T70" fmla="*/ 2 w 284"/>
                  <a:gd name="T71" fmla="*/ 128 h 380"/>
                  <a:gd name="T72" fmla="*/ 2 w 284"/>
                  <a:gd name="T73" fmla="*/ 90 h 3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4"/>
                  <a:gd name="T112" fmla="*/ 0 h 380"/>
                  <a:gd name="T113" fmla="*/ 284 w 284"/>
                  <a:gd name="T114" fmla="*/ 380 h 3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4" h="380">
                    <a:moveTo>
                      <a:pt x="10" y="66"/>
                    </a:moveTo>
                    <a:lnTo>
                      <a:pt x="10" y="66"/>
                    </a:lnTo>
                    <a:lnTo>
                      <a:pt x="14" y="58"/>
                    </a:lnTo>
                    <a:lnTo>
                      <a:pt x="20" y="48"/>
                    </a:lnTo>
                    <a:lnTo>
                      <a:pt x="30" y="38"/>
                    </a:lnTo>
                    <a:lnTo>
                      <a:pt x="42" y="26"/>
                    </a:lnTo>
                    <a:lnTo>
                      <a:pt x="60" y="16"/>
                    </a:lnTo>
                    <a:lnTo>
                      <a:pt x="82" y="8"/>
                    </a:lnTo>
                    <a:lnTo>
                      <a:pt x="96" y="4"/>
                    </a:lnTo>
                    <a:lnTo>
                      <a:pt x="110" y="2"/>
                    </a:lnTo>
                    <a:lnTo>
                      <a:pt x="130" y="0"/>
                    </a:lnTo>
                    <a:lnTo>
                      <a:pt x="152" y="0"/>
                    </a:lnTo>
                    <a:lnTo>
                      <a:pt x="174" y="2"/>
                    </a:lnTo>
                    <a:lnTo>
                      <a:pt x="194" y="6"/>
                    </a:lnTo>
                    <a:lnTo>
                      <a:pt x="214" y="12"/>
                    </a:lnTo>
                    <a:lnTo>
                      <a:pt x="232" y="22"/>
                    </a:lnTo>
                    <a:lnTo>
                      <a:pt x="248" y="36"/>
                    </a:lnTo>
                    <a:lnTo>
                      <a:pt x="256" y="44"/>
                    </a:lnTo>
                    <a:lnTo>
                      <a:pt x="262" y="54"/>
                    </a:lnTo>
                    <a:lnTo>
                      <a:pt x="272" y="76"/>
                    </a:lnTo>
                    <a:lnTo>
                      <a:pt x="278" y="90"/>
                    </a:lnTo>
                    <a:lnTo>
                      <a:pt x="282" y="104"/>
                    </a:lnTo>
                    <a:lnTo>
                      <a:pt x="284" y="118"/>
                    </a:lnTo>
                    <a:lnTo>
                      <a:pt x="284" y="134"/>
                    </a:lnTo>
                    <a:lnTo>
                      <a:pt x="284" y="148"/>
                    </a:lnTo>
                    <a:lnTo>
                      <a:pt x="282" y="164"/>
                    </a:lnTo>
                    <a:lnTo>
                      <a:pt x="276" y="174"/>
                    </a:lnTo>
                    <a:lnTo>
                      <a:pt x="268" y="194"/>
                    </a:lnTo>
                    <a:lnTo>
                      <a:pt x="270" y="200"/>
                    </a:lnTo>
                    <a:lnTo>
                      <a:pt x="272" y="208"/>
                    </a:lnTo>
                    <a:lnTo>
                      <a:pt x="276" y="218"/>
                    </a:lnTo>
                    <a:lnTo>
                      <a:pt x="276" y="230"/>
                    </a:lnTo>
                    <a:lnTo>
                      <a:pt x="276" y="242"/>
                    </a:lnTo>
                    <a:lnTo>
                      <a:pt x="272" y="256"/>
                    </a:lnTo>
                    <a:lnTo>
                      <a:pt x="264" y="272"/>
                    </a:lnTo>
                    <a:lnTo>
                      <a:pt x="254" y="302"/>
                    </a:lnTo>
                    <a:lnTo>
                      <a:pt x="246" y="332"/>
                    </a:lnTo>
                    <a:lnTo>
                      <a:pt x="238" y="362"/>
                    </a:lnTo>
                    <a:lnTo>
                      <a:pt x="236" y="366"/>
                    </a:lnTo>
                    <a:lnTo>
                      <a:pt x="234" y="370"/>
                    </a:lnTo>
                    <a:lnTo>
                      <a:pt x="228" y="374"/>
                    </a:lnTo>
                    <a:lnTo>
                      <a:pt x="220" y="378"/>
                    </a:lnTo>
                    <a:lnTo>
                      <a:pt x="208" y="380"/>
                    </a:lnTo>
                    <a:lnTo>
                      <a:pt x="192" y="380"/>
                    </a:lnTo>
                    <a:lnTo>
                      <a:pt x="172" y="378"/>
                    </a:lnTo>
                    <a:lnTo>
                      <a:pt x="160" y="376"/>
                    </a:lnTo>
                    <a:lnTo>
                      <a:pt x="144" y="370"/>
                    </a:lnTo>
                    <a:lnTo>
                      <a:pt x="130" y="364"/>
                    </a:lnTo>
                    <a:lnTo>
                      <a:pt x="114" y="354"/>
                    </a:lnTo>
                    <a:lnTo>
                      <a:pt x="100" y="344"/>
                    </a:lnTo>
                    <a:lnTo>
                      <a:pt x="84" y="332"/>
                    </a:lnTo>
                    <a:lnTo>
                      <a:pt x="70" y="318"/>
                    </a:lnTo>
                    <a:lnTo>
                      <a:pt x="56" y="302"/>
                    </a:lnTo>
                    <a:lnTo>
                      <a:pt x="46" y="282"/>
                    </a:lnTo>
                    <a:lnTo>
                      <a:pt x="36" y="260"/>
                    </a:lnTo>
                    <a:lnTo>
                      <a:pt x="30" y="238"/>
                    </a:lnTo>
                    <a:lnTo>
                      <a:pt x="26" y="216"/>
                    </a:lnTo>
                    <a:lnTo>
                      <a:pt x="20" y="180"/>
                    </a:lnTo>
                    <a:lnTo>
                      <a:pt x="20" y="164"/>
                    </a:lnTo>
                    <a:lnTo>
                      <a:pt x="14" y="160"/>
                    </a:lnTo>
                    <a:lnTo>
                      <a:pt x="10" y="152"/>
                    </a:lnTo>
                    <a:lnTo>
                      <a:pt x="4" y="142"/>
                    </a:lnTo>
                    <a:lnTo>
                      <a:pt x="2" y="128"/>
                    </a:lnTo>
                    <a:lnTo>
                      <a:pt x="0" y="110"/>
                    </a:lnTo>
                    <a:lnTo>
                      <a:pt x="2" y="90"/>
                    </a:lnTo>
                    <a:lnTo>
                      <a:pt x="10" y="6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60" name="Freeform 468"/>
              <p:cNvSpPr>
                <a:spLocks/>
              </p:cNvSpPr>
              <p:nvPr/>
            </p:nvSpPr>
            <p:spPr bwMode="auto">
              <a:xfrm>
                <a:off x="1910" y="3156"/>
                <a:ext cx="232" cy="488"/>
              </a:xfrm>
              <a:custGeom>
                <a:avLst/>
                <a:gdLst>
                  <a:gd name="T0" fmla="*/ 38 w 232"/>
                  <a:gd name="T1" fmla="*/ 0 h 488"/>
                  <a:gd name="T2" fmla="*/ 38 w 232"/>
                  <a:gd name="T3" fmla="*/ 0 h 488"/>
                  <a:gd name="T4" fmla="*/ 38 w 232"/>
                  <a:gd name="T5" fmla="*/ 30 h 488"/>
                  <a:gd name="T6" fmla="*/ 40 w 232"/>
                  <a:gd name="T7" fmla="*/ 62 h 488"/>
                  <a:gd name="T8" fmla="*/ 40 w 232"/>
                  <a:gd name="T9" fmla="*/ 102 h 488"/>
                  <a:gd name="T10" fmla="*/ 36 w 232"/>
                  <a:gd name="T11" fmla="*/ 148 h 488"/>
                  <a:gd name="T12" fmla="*/ 32 w 232"/>
                  <a:gd name="T13" fmla="*/ 194 h 488"/>
                  <a:gd name="T14" fmla="*/ 24 w 232"/>
                  <a:gd name="T15" fmla="*/ 240 h 488"/>
                  <a:gd name="T16" fmla="*/ 18 w 232"/>
                  <a:gd name="T17" fmla="*/ 260 h 488"/>
                  <a:gd name="T18" fmla="*/ 10 w 232"/>
                  <a:gd name="T19" fmla="*/ 280 h 488"/>
                  <a:gd name="T20" fmla="*/ 10 w 232"/>
                  <a:gd name="T21" fmla="*/ 280 h 488"/>
                  <a:gd name="T22" fmla="*/ 12 w 232"/>
                  <a:gd name="T23" fmla="*/ 288 h 488"/>
                  <a:gd name="T24" fmla="*/ 12 w 232"/>
                  <a:gd name="T25" fmla="*/ 306 h 488"/>
                  <a:gd name="T26" fmla="*/ 12 w 232"/>
                  <a:gd name="T27" fmla="*/ 316 h 488"/>
                  <a:gd name="T28" fmla="*/ 10 w 232"/>
                  <a:gd name="T29" fmla="*/ 328 h 488"/>
                  <a:gd name="T30" fmla="*/ 6 w 232"/>
                  <a:gd name="T31" fmla="*/ 336 h 488"/>
                  <a:gd name="T32" fmla="*/ 0 w 232"/>
                  <a:gd name="T33" fmla="*/ 344 h 488"/>
                  <a:gd name="T34" fmla="*/ 0 w 232"/>
                  <a:gd name="T35" fmla="*/ 344 h 488"/>
                  <a:gd name="T36" fmla="*/ 8 w 232"/>
                  <a:gd name="T37" fmla="*/ 358 h 488"/>
                  <a:gd name="T38" fmla="*/ 30 w 232"/>
                  <a:gd name="T39" fmla="*/ 390 h 488"/>
                  <a:gd name="T40" fmla="*/ 44 w 232"/>
                  <a:gd name="T41" fmla="*/ 410 h 488"/>
                  <a:gd name="T42" fmla="*/ 60 w 232"/>
                  <a:gd name="T43" fmla="*/ 430 h 488"/>
                  <a:gd name="T44" fmla="*/ 76 w 232"/>
                  <a:gd name="T45" fmla="*/ 448 h 488"/>
                  <a:gd name="T46" fmla="*/ 94 w 232"/>
                  <a:gd name="T47" fmla="*/ 466 h 488"/>
                  <a:gd name="T48" fmla="*/ 112 w 232"/>
                  <a:gd name="T49" fmla="*/ 478 h 488"/>
                  <a:gd name="T50" fmla="*/ 122 w 232"/>
                  <a:gd name="T51" fmla="*/ 484 h 488"/>
                  <a:gd name="T52" fmla="*/ 130 w 232"/>
                  <a:gd name="T53" fmla="*/ 486 h 488"/>
                  <a:gd name="T54" fmla="*/ 138 w 232"/>
                  <a:gd name="T55" fmla="*/ 488 h 488"/>
                  <a:gd name="T56" fmla="*/ 146 w 232"/>
                  <a:gd name="T57" fmla="*/ 488 h 488"/>
                  <a:gd name="T58" fmla="*/ 154 w 232"/>
                  <a:gd name="T59" fmla="*/ 486 h 488"/>
                  <a:gd name="T60" fmla="*/ 162 w 232"/>
                  <a:gd name="T61" fmla="*/ 480 h 488"/>
                  <a:gd name="T62" fmla="*/ 168 w 232"/>
                  <a:gd name="T63" fmla="*/ 474 h 488"/>
                  <a:gd name="T64" fmla="*/ 176 w 232"/>
                  <a:gd name="T65" fmla="*/ 464 h 488"/>
                  <a:gd name="T66" fmla="*/ 180 w 232"/>
                  <a:gd name="T67" fmla="*/ 452 h 488"/>
                  <a:gd name="T68" fmla="*/ 186 w 232"/>
                  <a:gd name="T69" fmla="*/ 438 h 488"/>
                  <a:gd name="T70" fmla="*/ 190 w 232"/>
                  <a:gd name="T71" fmla="*/ 420 h 488"/>
                  <a:gd name="T72" fmla="*/ 194 w 232"/>
                  <a:gd name="T73" fmla="*/ 398 h 488"/>
                  <a:gd name="T74" fmla="*/ 196 w 232"/>
                  <a:gd name="T75" fmla="*/ 374 h 488"/>
                  <a:gd name="T76" fmla="*/ 198 w 232"/>
                  <a:gd name="T77" fmla="*/ 346 h 488"/>
                  <a:gd name="T78" fmla="*/ 198 w 232"/>
                  <a:gd name="T79" fmla="*/ 346 h 488"/>
                  <a:gd name="T80" fmla="*/ 198 w 232"/>
                  <a:gd name="T81" fmla="*/ 342 h 488"/>
                  <a:gd name="T82" fmla="*/ 200 w 232"/>
                  <a:gd name="T83" fmla="*/ 320 h 488"/>
                  <a:gd name="T84" fmla="*/ 200 w 232"/>
                  <a:gd name="T85" fmla="*/ 320 h 488"/>
                  <a:gd name="T86" fmla="*/ 204 w 232"/>
                  <a:gd name="T87" fmla="*/ 270 h 488"/>
                  <a:gd name="T88" fmla="*/ 206 w 232"/>
                  <a:gd name="T89" fmla="*/ 242 h 488"/>
                  <a:gd name="T90" fmla="*/ 208 w 232"/>
                  <a:gd name="T91" fmla="*/ 216 h 488"/>
                  <a:gd name="T92" fmla="*/ 208 w 232"/>
                  <a:gd name="T93" fmla="*/ 216 h 488"/>
                  <a:gd name="T94" fmla="*/ 208 w 232"/>
                  <a:gd name="T95" fmla="*/ 206 h 488"/>
                  <a:gd name="T96" fmla="*/ 210 w 232"/>
                  <a:gd name="T97" fmla="*/ 196 h 488"/>
                  <a:gd name="T98" fmla="*/ 218 w 232"/>
                  <a:gd name="T99" fmla="*/ 178 h 488"/>
                  <a:gd name="T100" fmla="*/ 228 w 232"/>
                  <a:gd name="T101" fmla="*/ 164 h 488"/>
                  <a:gd name="T102" fmla="*/ 232 w 232"/>
                  <a:gd name="T103" fmla="*/ 160 h 488"/>
                  <a:gd name="T104" fmla="*/ 38 w 232"/>
                  <a:gd name="T105" fmla="*/ 0 h 48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2"/>
                  <a:gd name="T160" fmla="*/ 0 h 488"/>
                  <a:gd name="T161" fmla="*/ 232 w 232"/>
                  <a:gd name="T162" fmla="*/ 488 h 488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2" h="488">
                    <a:moveTo>
                      <a:pt x="38" y="0"/>
                    </a:moveTo>
                    <a:lnTo>
                      <a:pt x="38" y="0"/>
                    </a:lnTo>
                    <a:lnTo>
                      <a:pt x="38" y="30"/>
                    </a:lnTo>
                    <a:lnTo>
                      <a:pt x="40" y="62"/>
                    </a:lnTo>
                    <a:lnTo>
                      <a:pt x="40" y="102"/>
                    </a:lnTo>
                    <a:lnTo>
                      <a:pt x="36" y="148"/>
                    </a:lnTo>
                    <a:lnTo>
                      <a:pt x="32" y="194"/>
                    </a:lnTo>
                    <a:lnTo>
                      <a:pt x="24" y="240"/>
                    </a:lnTo>
                    <a:lnTo>
                      <a:pt x="18" y="260"/>
                    </a:lnTo>
                    <a:lnTo>
                      <a:pt x="10" y="280"/>
                    </a:lnTo>
                    <a:lnTo>
                      <a:pt x="12" y="288"/>
                    </a:lnTo>
                    <a:lnTo>
                      <a:pt x="12" y="306"/>
                    </a:lnTo>
                    <a:lnTo>
                      <a:pt x="12" y="316"/>
                    </a:lnTo>
                    <a:lnTo>
                      <a:pt x="10" y="328"/>
                    </a:lnTo>
                    <a:lnTo>
                      <a:pt x="6" y="336"/>
                    </a:lnTo>
                    <a:lnTo>
                      <a:pt x="0" y="344"/>
                    </a:lnTo>
                    <a:lnTo>
                      <a:pt x="8" y="358"/>
                    </a:lnTo>
                    <a:lnTo>
                      <a:pt x="30" y="390"/>
                    </a:lnTo>
                    <a:lnTo>
                      <a:pt x="44" y="410"/>
                    </a:lnTo>
                    <a:lnTo>
                      <a:pt x="60" y="430"/>
                    </a:lnTo>
                    <a:lnTo>
                      <a:pt x="76" y="448"/>
                    </a:lnTo>
                    <a:lnTo>
                      <a:pt x="94" y="466"/>
                    </a:lnTo>
                    <a:lnTo>
                      <a:pt x="112" y="478"/>
                    </a:lnTo>
                    <a:lnTo>
                      <a:pt x="122" y="484"/>
                    </a:lnTo>
                    <a:lnTo>
                      <a:pt x="130" y="486"/>
                    </a:lnTo>
                    <a:lnTo>
                      <a:pt x="138" y="488"/>
                    </a:lnTo>
                    <a:lnTo>
                      <a:pt x="146" y="488"/>
                    </a:lnTo>
                    <a:lnTo>
                      <a:pt x="154" y="486"/>
                    </a:lnTo>
                    <a:lnTo>
                      <a:pt x="162" y="480"/>
                    </a:lnTo>
                    <a:lnTo>
                      <a:pt x="168" y="474"/>
                    </a:lnTo>
                    <a:lnTo>
                      <a:pt x="176" y="464"/>
                    </a:lnTo>
                    <a:lnTo>
                      <a:pt x="180" y="452"/>
                    </a:lnTo>
                    <a:lnTo>
                      <a:pt x="186" y="438"/>
                    </a:lnTo>
                    <a:lnTo>
                      <a:pt x="190" y="420"/>
                    </a:lnTo>
                    <a:lnTo>
                      <a:pt x="194" y="398"/>
                    </a:lnTo>
                    <a:lnTo>
                      <a:pt x="196" y="374"/>
                    </a:lnTo>
                    <a:lnTo>
                      <a:pt x="198" y="346"/>
                    </a:lnTo>
                    <a:lnTo>
                      <a:pt x="198" y="342"/>
                    </a:lnTo>
                    <a:lnTo>
                      <a:pt x="200" y="320"/>
                    </a:lnTo>
                    <a:lnTo>
                      <a:pt x="204" y="270"/>
                    </a:lnTo>
                    <a:lnTo>
                      <a:pt x="206" y="242"/>
                    </a:lnTo>
                    <a:lnTo>
                      <a:pt x="208" y="216"/>
                    </a:lnTo>
                    <a:lnTo>
                      <a:pt x="208" y="206"/>
                    </a:lnTo>
                    <a:lnTo>
                      <a:pt x="210" y="196"/>
                    </a:lnTo>
                    <a:lnTo>
                      <a:pt x="218" y="178"/>
                    </a:lnTo>
                    <a:lnTo>
                      <a:pt x="228" y="164"/>
                    </a:lnTo>
                    <a:lnTo>
                      <a:pt x="232" y="16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61" name="Freeform 469"/>
              <p:cNvSpPr>
                <a:spLocks/>
              </p:cNvSpPr>
              <p:nvPr/>
            </p:nvSpPr>
            <p:spPr bwMode="auto">
              <a:xfrm>
                <a:off x="1862" y="3368"/>
                <a:ext cx="312" cy="526"/>
              </a:xfrm>
              <a:custGeom>
                <a:avLst/>
                <a:gdLst>
                  <a:gd name="T0" fmla="*/ 184 w 312"/>
                  <a:gd name="T1" fmla="*/ 106 h 526"/>
                  <a:gd name="T2" fmla="*/ 184 w 312"/>
                  <a:gd name="T3" fmla="*/ 106 h 526"/>
                  <a:gd name="T4" fmla="*/ 162 w 312"/>
                  <a:gd name="T5" fmla="*/ 94 h 526"/>
                  <a:gd name="T6" fmla="*/ 140 w 312"/>
                  <a:gd name="T7" fmla="*/ 78 h 526"/>
                  <a:gd name="T8" fmla="*/ 120 w 312"/>
                  <a:gd name="T9" fmla="*/ 60 h 526"/>
                  <a:gd name="T10" fmla="*/ 102 w 312"/>
                  <a:gd name="T11" fmla="*/ 42 h 526"/>
                  <a:gd name="T12" fmla="*/ 76 w 312"/>
                  <a:gd name="T13" fmla="*/ 12 h 526"/>
                  <a:gd name="T14" fmla="*/ 66 w 312"/>
                  <a:gd name="T15" fmla="*/ 0 h 526"/>
                  <a:gd name="T16" fmla="*/ 30 w 312"/>
                  <a:gd name="T17" fmla="*/ 34 h 526"/>
                  <a:gd name="T18" fmla="*/ 0 w 312"/>
                  <a:gd name="T19" fmla="*/ 64 h 526"/>
                  <a:gd name="T20" fmla="*/ 0 w 312"/>
                  <a:gd name="T21" fmla="*/ 64 h 526"/>
                  <a:gd name="T22" fmla="*/ 16 w 312"/>
                  <a:gd name="T23" fmla="*/ 84 h 526"/>
                  <a:gd name="T24" fmla="*/ 32 w 312"/>
                  <a:gd name="T25" fmla="*/ 108 h 526"/>
                  <a:gd name="T26" fmla="*/ 50 w 312"/>
                  <a:gd name="T27" fmla="*/ 138 h 526"/>
                  <a:gd name="T28" fmla="*/ 68 w 312"/>
                  <a:gd name="T29" fmla="*/ 172 h 526"/>
                  <a:gd name="T30" fmla="*/ 106 w 312"/>
                  <a:gd name="T31" fmla="*/ 248 h 526"/>
                  <a:gd name="T32" fmla="*/ 142 w 312"/>
                  <a:gd name="T33" fmla="*/ 326 h 526"/>
                  <a:gd name="T34" fmla="*/ 174 w 312"/>
                  <a:gd name="T35" fmla="*/ 402 h 526"/>
                  <a:gd name="T36" fmla="*/ 200 w 312"/>
                  <a:gd name="T37" fmla="*/ 466 h 526"/>
                  <a:gd name="T38" fmla="*/ 224 w 312"/>
                  <a:gd name="T39" fmla="*/ 526 h 526"/>
                  <a:gd name="T40" fmla="*/ 224 w 312"/>
                  <a:gd name="T41" fmla="*/ 526 h 526"/>
                  <a:gd name="T42" fmla="*/ 234 w 312"/>
                  <a:gd name="T43" fmla="*/ 500 h 526"/>
                  <a:gd name="T44" fmla="*/ 242 w 312"/>
                  <a:gd name="T45" fmla="*/ 470 h 526"/>
                  <a:gd name="T46" fmla="*/ 260 w 312"/>
                  <a:gd name="T47" fmla="*/ 406 h 526"/>
                  <a:gd name="T48" fmla="*/ 274 w 312"/>
                  <a:gd name="T49" fmla="*/ 336 h 526"/>
                  <a:gd name="T50" fmla="*/ 288 w 312"/>
                  <a:gd name="T51" fmla="*/ 270 h 526"/>
                  <a:gd name="T52" fmla="*/ 306 w 312"/>
                  <a:gd name="T53" fmla="*/ 160 h 526"/>
                  <a:gd name="T54" fmla="*/ 312 w 312"/>
                  <a:gd name="T55" fmla="*/ 116 h 526"/>
                  <a:gd name="T56" fmla="*/ 296 w 312"/>
                  <a:gd name="T57" fmla="*/ 98 h 526"/>
                  <a:gd name="T58" fmla="*/ 264 w 312"/>
                  <a:gd name="T59" fmla="*/ 54 h 526"/>
                  <a:gd name="T60" fmla="*/ 264 w 312"/>
                  <a:gd name="T61" fmla="*/ 54 h 526"/>
                  <a:gd name="T62" fmla="*/ 252 w 312"/>
                  <a:gd name="T63" fmla="*/ 74 h 526"/>
                  <a:gd name="T64" fmla="*/ 240 w 312"/>
                  <a:gd name="T65" fmla="*/ 88 h 526"/>
                  <a:gd name="T66" fmla="*/ 230 w 312"/>
                  <a:gd name="T67" fmla="*/ 100 h 526"/>
                  <a:gd name="T68" fmla="*/ 220 w 312"/>
                  <a:gd name="T69" fmla="*/ 106 h 526"/>
                  <a:gd name="T70" fmla="*/ 200 w 312"/>
                  <a:gd name="T71" fmla="*/ 248 h 526"/>
                  <a:gd name="T72" fmla="*/ 184 w 312"/>
                  <a:gd name="T73" fmla="*/ 106 h 52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12"/>
                  <a:gd name="T112" fmla="*/ 0 h 526"/>
                  <a:gd name="T113" fmla="*/ 312 w 312"/>
                  <a:gd name="T114" fmla="*/ 526 h 52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12" h="526">
                    <a:moveTo>
                      <a:pt x="184" y="106"/>
                    </a:moveTo>
                    <a:lnTo>
                      <a:pt x="184" y="106"/>
                    </a:lnTo>
                    <a:lnTo>
                      <a:pt x="162" y="94"/>
                    </a:lnTo>
                    <a:lnTo>
                      <a:pt x="140" y="78"/>
                    </a:lnTo>
                    <a:lnTo>
                      <a:pt x="120" y="60"/>
                    </a:lnTo>
                    <a:lnTo>
                      <a:pt x="102" y="42"/>
                    </a:lnTo>
                    <a:lnTo>
                      <a:pt x="76" y="12"/>
                    </a:lnTo>
                    <a:lnTo>
                      <a:pt x="66" y="0"/>
                    </a:lnTo>
                    <a:lnTo>
                      <a:pt x="30" y="34"/>
                    </a:lnTo>
                    <a:lnTo>
                      <a:pt x="0" y="64"/>
                    </a:lnTo>
                    <a:lnTo>
                      <a:pt x="16" y="84"/>
                    </a:lnTo>
                    <a:lnTo>
                      <a:pt x="32" y="108"/>
                    </a:lnTo>
                    <a:lnTo>
                      <a:pt x="50" y="138"/>
                    </a:lnTo>
                    <a:lnTo>
                      <a:pt x="68" y="172"/>
                    </a:lnTo>
                    <a:lnTo>
                      <a:pt x="106" y="248"/>
                    </a:lnTo>
                    <a:lnTo>
                      <a:pt x="142" y="326"/>
                    </a:lnTo>
                    <a:lnTo>
                      <a:pt x="174" y="402"/>
                    </a:lnTo>
                    <a:lnTo>
                      <a:pt x="200" y="466"/>
                    </a:lnTo>
                    <a:lnTo>
                      <a:pt x="224" y="526"/>
                    </a:lnTo>
                    <a:lnTo>
                      <a:pt x="234" y="500"/>
                    </a:lnTo>
                    <a:lnTo>
                      <a:pt x="242" y="470"/>
                    </a:lnTo>
                    <a:lnTo>
                      <a:pt x="260" y="406"/>
                    </a:lnTo>
                    <a:lnTo>
                      <a:pt x="274" y="336"/>
                    </a:lnTo>
                    <a:lnTo>
                      <a:pt x="288" y="270"/>
                    </a:lnTo>
                    <a:lnTo>
                      <a:pt x="306" y="160"/>
                    </a:lnTo>
                    <a:lnTo>
                      <a:pt x="312" y="116"/>
                    </a:lnTo>
                    <a:lnTo>
                      <a:pt x="296" y="98"/>
                    </a:lnTo>
                    <a:lnTo>
                      <a:pt x="264" y="54"/>
                    </a:lnTo>
                    <a:lnTo>
                      <a:pt x="252" y="74"/>
                    </a:lnTo>
                    <a:lnTo>
                      <a:pt x="240" y="88"/>
                    </a:lnTo>
                    <a:lnTo>
                      <a:pt x="230" y="100"/>
                    </a:lnTo>
                    <a:lnTo>
                      <a:pt x="220" y="106"/>
                    </a:lnTo>
                    <a:lnTo>
                      <a:pt x="200" y="248"/>
                    </a:lnTo>
                    <a:lnTo>
                      <a:pt x="184" y="106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62" name="Freeform 470"/>
              <p:cNvSpPr>
                <a:spLocks/>
              </p:cNvSpPr>
              <p:nvPr/>
            </p:nvSpPr>
            <p:spPr bwMode="auto">
              <a:xfrm>
                <a:off x="1932" y="3024"/>
                <a:ext cx="282" cy="232"/>
              </a:xfrm>
              <a:custGeom>
                <a:avLst/>
                <a:gdLst>
                  <a:gd name="T0" fmla="*/ 16 w 282"/>
                  <a:gd name="T1" fmla="*/ 232 h 232"/>
                  <a:gd name="T2" fmla="*/ 10 w 282"/>
                  <a:gd name="T3" fmla="*/ 174 h 232"/>
                  <a:gd name="T4" fmla="*/ 2 w 282"/>
                  <a:gd name="T5" fmla="*/ 132 h 232"/>
                  <a:gd name="T6" fmla="*/ 0 w 282"/>
                  <a:gd name="T7" fmla="*/ 110 h 232"/>
                  <a:gd name="T8" fmla="*/ 4 w 282"/>
                  <a:gd name="T9" fmla="*/ 90 h 232"/>
                  <a:gd name="T10" fmla="*/ 24 w 282"/>
                  <a:gd name="T11" fmla="*/ 52 h 232"/>
                  <a:gd name="T12" fmla="*/ 54 w 282"/>
                  <a:gd name="T13" fmla="*/ 22 h 232"/>
                  <a:gd name="T14" fmla="*/ 92 w 282"/>
                  <a:gd name="T15" fmla="*/ 4 h 232"/>
                  <a:gd name="T16" fmla="*/ 114 w 282"/>
                  <a:gd name="T17" fmla="*/ 0 h 232"/>
                  <a:gd name="T18" fmla="*/ 164 w 282"/>
                  <a:gd name="T19" fmla="*/ 0 h 232"/>
                  <a:gd name="T20" fmla="*/ 212 w 282"/>
                  <a:gd name="T21" fmla="*/ 6 h 232"/>
                  <a:gd name="T22" fmla="*/ 244 w 282"/>
                  <a:gd name="T23" fmla="*/ 18 h 232"/>
                  <a:gd name="T24" fmla="*/ 270 w 282"/>
                  <a:gd name="T25" fmla="*/ 36 h 232"/>
                  <a:gd name="T26" fmla="*/ 276 w 282"/>
                  <a:gd name="T27" fmla="*/ 62 h 232"/>
                  <a:gd name="T28" fmla="*/ 270 w 282"/>
                  <a:gd name="T29" fmla="*/ 62 h 232"/>
                  <a:gd name="T30" fmla="*/ 260 w 282"/>
                  <a:gd name="T31" fmla="*/ 66 h 232"/>
                  <a:gd name="T32" fmla="*/ 252 w 282"/>
                  <a:gd name="T33" fmla="*/ 60 h 232"/>
                  <a:gd name="T34" fmla="*/ 226 w 282"/>
                  <a:gd name="T35" fmla="*/ 50 h 232"/>
                  <a:gd name="T36" fmla="*/ 182 w 282"/>
                  <a:gd name="T37" fmla="*/ 40 h 232"/>
                  <a:gd name="T38" fmla="*/ 120 w 282"/>
                  <a:gd name="T39" fmla="*/ 40 h 232"/>
                  <a:gd name="T40" fmla="*/ 108 w 282"/>
                  <a:gd name="T41" fmla="*/ 42 h 232"/>
                  <a:gd name="T42" fmla="*/ 92 w 282"/>
                  <a:gd name="T43" fmla="*/ 50 h 232"/>
                  <a:gd name="T44" fmla="*/ 84 w 282"/>
                  <a:gd name="T45" fmla="*/ 62 h 232"/>
                  <a:gd name="T46" fmla="*/ 84 w 282"/>
                  <a:gd name="T47" fmla="*/ 84 h 232"/>
                  <a:gd name="T48" fmla="*/ 92 w 282"/>
                  <a:gd name="T49" fmla="*/ 110 h 232"/>
                  <a:gd name="T50" fmla="*/ 98 w 282"/>
                  <a:gd name="T51" fmla="*/ 122 h 232"/>
                  <a:gd name="T52" fmla="*/ 88 w 282"/>
                  <a:gd name="T53" fmla="*/ 144 h 232"/>
                  <a:gd name="T54" fmla="*/ 84 w 282"/>
                  <a:gd name="T55" fmla="*/ 172 h 232"/>
                  <a:gd name="T56" fmla="*/ 88 w 282"/>
                  <a:gd name="T57" fmla="*/ 208 h 232"/>
                  <a:gd name="T58" fmla="*/ 62 w 282"/>
                  <a:gd name="T59" fmla="*/ 202 h 232"/>
                  <a:gd name="T60" fmla="*/ 50 w 282"/>
                  <a:gd name="T61" fmla="*/ 194 h 232"/>
                  <a:gd name="T62" fmla="*/ 40 w 282"/>
                  <a:gd name="T63" fmla="*/ 190 h 232"/>
                  <a:gd name="T64" fmla="*/ 34 w 282"/>
                  <a:gd name="T65" fmla="*/ 196 h 232"/>
                  <a:gd name="T66" fmla="*/ 16 w 282"/>
                  <a:gd name="T67" fmla="*/ 232 h 2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2"/>
                  <a:gd name="T103" fmla="*/ 0 h 232"/>
                  <a:gd name="T104" fmla="*/ 282 w 282"/>
                  <a:gd name="T105" fmla="*/ 232 h 23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2" h="232">
                    <a:moveTo>
                      <a:pt x="16" y="232"/>
                    </a:moveTo>
                    <a:lnTo>
                      <a:pt x="16" y="232"/>
                    </a:lnTo>
                    <a:lnTo>
                      <a:pt x="14" y="206"/>
                    </a:lnTo>
                    <a:lnTo>
                      <a:pt x="10" y="174"/>
                    </a:lnTo>
                    <a:lnTo>
                      <a:pt x="2" y="132"/>
                    </a:lnTo>
                    <a:lnTo>
                      <a:pt x="0" y="120"/>
                    </a:lnTo>
                    <a:lnTo>
                      <a:pt x="0" y="110"/>
                    </a:lnTo>
                    <a:lnTo>
                      <a:pt x="2" y="100"/>
                    </a:lnTo>
                    <a:lnTo>
                      <a:pt x="4" y="90"/>
                    </a:lnTo>
                    <a:lnTo>
                      <a:pt x="12" y="70"/>
                    </a:lnTo>
                    <a:lnTo>
                      <a:pt x="24" y="52"/>
                    </a:lnTo>
                    <a:lnTo>
                      <a:pt x="38" y="36"/>
                    </a:lnTo>
                    <a:lnTo>
                      <a:pt x="54" y="22"/>
                    </a:lnTo>
                    <a:lnTo>
                      <a:pt x="72" y="12"/>
                    </a:lnTo>
                    <a:lnTo>
                      <a:pt x="92" y="4"/>
                    </a:lnTo>
                    <a:lnTo>
                      <a:pt x="114" y="0"/>
                    </a:lnTo>
                    <a:lnTo>
                      <a:pt x="136" y="0"/>
                    </a:lnTo>
                    <a:lnTo>
                      <a:pt x="164" y="0"/>
                    </a:lnTo>
                    <a:lnTo>
                      <a:pt x="196" y="4"/>
                    </a:lnTo>
                    <a:lnTo>
                      <a:pt x="212" y="6"/>
                    </a:lnTo>
                    <a:lnTo>
                      <a:pt x="228" y="12"/>
                    </a:lnTo>
                    <a:lnTo>
                      <a:pt x="244" y="18"/>
                    </a:lnTo>
                    <a:lnTo>
                      <a:pt x="258" y="26"/>
                    </a:lnTo>
                    <a:lnTo>
                      <a:pt x="270" y="36"/>
                    </a:lnTo>
                    <a:lnTo>
                      <a:pt x="282" y="50"/>
                    </a:lnTo>
                    <a:lnTo>
                      <a:pt x="276" y="62"/>
                    </a:lnTo>
                    <a:lnTo>
                      <a:pt x="270" y="62"/>
                    </a:lnTo>
                    <a:lnTo>
                      <a:pt x="264" y="62"/>
                    </a:lnTo>
                    <a:lnTo>
                      <a:pt x="260" y="66"/>
                    </a:lnTo>
                    <a:lnTo>
                      <a:pt x="252" y="60"/>
                    </a:lnTo>
                    <a:lnTo>
                      <a:pt x="242" y="56"/>
                    </a:lnTo>
                    <a:lnTo>
                      <a:pt x="226" y="50"/>
                    </a:lnTo>
                    <a:lnTo>
                      <a:pt x="206" y="44"/>
                    </a:lnTo>
                    <a:lnTo>
                      <a:pt x="182" y="40"/>
                    </a:lnTo>
                    <a:lnTo>
                      <a:pt x="154" y="40"/>
                    </a:lnTo>
                    <a:lnTo>
                      <a:pt x="120" y="40"/>
                    </a:lnTo>
                    <a:lnTo>
                      <a:pt x="108" y="42"/>
                    </a:lnTo>
                    <a:lnTo>
                      <a:pt x="100" y="46"/>
                    </a:lnTo>
                    <a:lnTo>
                      <a:pt x="92" y="50"/>
                    </a:lnTo>
                    <a:lnTo>
                      <a:pt x="88" y="56"/>
                    </a:lnTo>
                    <a:lnTo>
                      <a:pt x="84" y="62"/>
                    </a:lnTo>
                    <a:lnTo>
                      <a:pt x="82" y="68"/>
                    </a:lnTo>
                    <a:lnTo>
                      <a:pt x="84" y="84"/>
                    </a:lnTo>
                    <a:lnTo>
                      <a:pt x="86" y="98"/>
                    </a:lnTo>
                    <a:lnTo>
                      <a:pt x="92" y="110"/>
                    </a:lnTo>
                    <a:lnTo>
                      <a:pt x="98" y="122"/>
                    </a:lnTo>
                    <a:lnTo>
                      <a:pt x="94" y="128"/>
                    </a:lnTo>
                    <a:lnTo>
                      <a:pt x="88" y="144"/>
                    </a:lnTo>
                    <a:lnTo>
                      <a:pt x="84" y="156"/>
                    </a:lnTo>
                    <a:lnTo>
                      <a:pt x="84" y="172"/>
                    </a:lnTo>
                    <a:lnTo>
                      <a:pt x="84" y="188"/>
                    </a:lnTo>
                    <a:lnTo>
                      <a:pt x="88" y="208"/>
                    </a:lnTo>
                    <a:lnTo>
                      <a:pt x="62" y="202"/>
                    </a:lnTo>
                    <a:lnTo>
                      <a:pt x="58" y="198"/>
                    </a:lnTo>
                    <a:lnTo>
                      <a:pt x="50" y="194"/>
                    </a:lnTo>
                    <a:lnTo>
                      <a:pt x="46" y="192"/>
                    </a:lnTo>
                    <a:lnTo>
                      <a:pt x="40" y="190"/>
                    </a:lnTo>
                    <a:lnTo>
                      <a:pt x="36" y="192"/>
                    </a:lnTo>
                    <a:lnTo>
                      <a:pt x="34" y="196"/>
                    </a:lnTo>
                    <a:lnTo>
                      <a:pt x="16" y="232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63" name="Freeform 471"/>
              <p:cNvSpPr>
                <a:spLocks/>
              </p:cNvSpPr>
              <p:nvPr/>
            </p:nvSpPr>
            <p:spPr bwMode="auto">
              <a:xfrm>
                <a:off x="1932" y="3024"/>
                <a:ext cx="282" cy="232"/>
              </a:xfrm>
              <a:custGeom>
                <a:avLst/>
                <a:gdLst>
                  <a:gd name="T0" fmla="*/ 16 w 282"/>
                  <a:gd name="T1" fmla="*/ 232 h 232"/>
                  <a:gd name="T2" fmla="*/ 10 w 282"/>
                  <a:gd name="T3" fmla="*/ 174 h 232"/>
                  <a:gd name="T4" fmla="*/ 2 w 282"/>
                  <a:gd name="T5" fmla="*/ 132 h 232"/>
                  <a:gd name="T6" fmla="*/ 0 w 282"/>
                  <a:gd name="T7" fmla="*/ 110 h 232"/>
                  <a:gd name="T8" fmla="*/ 4 w 282"/>
                  <a:gd name="T9" fmla="*/ 90 h 232"/>
                  <a:gd name="T10" fmla="*/ 24 w 282"/>
                  <a:gd name="T11" fmla="*/ 52 h 232"/>
                  <a:gd name="T12" fmla="*/ 54 w 282"/>
                  <a:gd name="T13" fmla="*/ 22 h 232"/>
                  <a:gd name="T14" fmla="*/ 92 w 282"/>
                  <a:gd name="T15" fmla="*/ 4 h 232"/>
                  <a:gd name="T16" fmla="*/ 114 w 282"/>
                  <a:gd name="T17" fmla="*/ 0 h 232"/>
                  <a:gd name="T18" fmla="*/ 164 w 282"/>
                  <a:gd name="T19" fmla="*/ 0 h 232"/>
                  <a:gd name="T20" fmla="*/ 212 w 282"/>
                  <a:gd name="T21" fmla="*/ 6 h 232"/>
                  <a:gd name="T22" fmla="*/ 244 w 282"/>
                  <a:gd name="T23" fmla="*/ 18 h 232"/>
                  <a:gd name="T24" fmla="*/ 270 w 282"/>
                  <a:gd name="T25" fmla="*/ 36 h 232"/>
                  <a:gd name="T26" fmla="*/ 276 w 282"/>
                  <a:gd name="T27" fmla="*/ 62 h 232"/>
                  <a:gd name="T28" fmla="*/ 270 w 282"/>
                  <a:gd name="T29" fmla="*/ 62 h 232"/>
                  <a:gd name="T30" fmla="*/ 260 w 282"/>
                  <a:gd name="T31" fmla="*/ 66 h 232"/>
                  <a:gd name="T32" fmla="*/ 252 w 282"/>
                  <a:gd name="T33" fmla="*/ 60 h 232"/>
                  <a:gd name="T34" fmla="*/ 226 w 282"/>
                  <a:gd name="T35" fmla="*/ 50 h 232"/>
                  <a:gd name="T36" fmla="*/ 182 w 282"/>
                  <a:gd name="T37" fmla="*/ 40 h 232"/>
                  <a:gd name="T38" fmla="*/ 120 w 282"/>
                  <a:gd name="T39" fmla="*/ 40 h 232"/>
                  <a:gd name="T40" fmla="*/ 108 w 282"/>
                  <a:gd name="T41" fmla="*/ 42 h 232"/>
                  <a:gd name="T42" fmla="*/ 92 w 282"/>
                  <a:gd name="T43" fmla="*/ 50 h 232"/>
                  <a:gd name="T44" fmla="*/ 84 w 282"/>
                  <a:gd name="T45" fmla="*/ 62 h 232"/>
                  <a:gd name="T46" fmla="*/ 84 w 282"/>
                  <a:gd name="T47" fmla="*/ 84 h 232"/>
                  <a:gd name="T48" fmla="*/ 92 w 282"/>
                  <a:gd name="T49" fmla="*/ 110 h 232"/>
                  <a:gd name="T50" fmla="*/ 98 w 282"/>
                  <a:gd name="T51" fmla="*/ 122 h 232"/>
                  <a:gd name="T52" fmla="*/ 88 w 282"/>
                  <a:gd name="T53" fmla="*/ 144 h 232"/>
                  <a:gd name="T54" fmla="*/ 84 w 282"/>
                  <a:gd name="T55" fmla="*/ 172 h 232"/>
                  <a:gd name="T56" fmla="*/ 88 w 282"/>
                  <a:gd name="T57" fmla="*/ 208 h 232"/>
                  <a:gd name="T58" fmla="*/ 62 w 282"/>
                  <a:gd name="T59" fmla="*/ 202 h 232"/>
                  <a:gd name="T60" fmla="*/ 50 w 282"/>
                  <a:gd name="T61" fmla="*/ 194 h 232"/>
                  <a:gd name="T62" fmla="*/ 40 w 282"/>
                  <a:gd name="T63" fmla="*/ 190 h 232"/>
                  <a:gd name="T64" fmla="*/ 34 w 282"/>
                  <a:gd name="T65" fmla="*/ 196 h 232"/>
                  <a:gd name="T66" fmla="*/ 16 w 282"/>
                  <a:gd name="T67" fmla="*/ 232 h 2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2"/>
                  <a:gd name="T103" fmla="*/ 0 h 232"/>
                  <a:gd name="T104" fmla="*/ 282 w 282"/>
                  <a:gd name="T105" fmla="*/ 232 h 23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2" h="232">
                    <a:moveTo>
                      <a:pt x="16" y="232"/>
                    </a:moveTo>
                    <a:lnTo>
                      <a:pt x="16" y="232"/>
                    </a:lnTo>
                    <a:lnTo>
                      <a:pt x="14" y="206"/>
                    </a:lnTo>
                    <a:lnTo>
                      <a:pt x="10" y="174"/>
                    </a:lnTo>
                    <a:lnTo>
                      <a:pt x="2" y="132"/>
                    </a:lnTo>
                    <a:lnTo>
                      <a:pt x="0" y="120"/>
                    </a:lnTo>
                    <a:lnTo>
                      <a:pt x="0" y="110"/>
                    </a:lnTo>
                    <a:lnTo>
                      <a:pt x="2" y="100"/>
                    </a:lnTo>
                    <a:lnTo>
                      <a:pt x="4" y="90"/>
                    </a:lnTo>
                    <a:lnTo>
                      <a:pt x="12" y="70"/>
                    </a:lnTo>
                    <a:lnTo>
                      <a:pt x="24" y="52"/>
                    </a:lnTo>
                    <a:lnTo>
                      <a:pt x="38" y="36"/>
                    </a:lnTo>
                    <a:lnTo>
                      <a:pt x="54" y="22"/>
                    </a:lnTo>
                    <a:lnTo>
                      <a:pt x="72" y="12"/>
                    </a:lnTo>
                    <a:lnTo>
                      <a:pt x="92" y="4"/>
                    </a:lnTo>
                    <a:lnTo>
                      <a:pt x="114" y="0"/>
                    </a:lnTo>
                    <a:lnTo>
                      <a:pt x="136" y="0"/>
                    </a:lnTo>
                    <a:lnTo>
                      <a:pt x="164" y="0"/>
                    </a:lnTo>
                    <a:lnTo>
                      <a:pt x="196" y="4"/>
                    </a:lnTo>
                    <a:lnTo>
                      <a:pt x="212" y="6"/>
                    </a:lnTo>
                    <a:lnTo>
                      <a:pt x="228" y="12"/>
                    </a:lnTo>
                    <a:lnTo>
                      <a:pt x="244" y="18"/>
                    </a:lnTo>
                    <a:lnTo>
                      <a:pt x="258" y="26"/>
                    </a:lnTo>
                    <a:lnTo>
                      <a:pt x="270" y="36"/>
                    </a:lnTo>
                    <a:lnTo>
                      <a:pt x="282" y="50"/>
                    </a:lnTo>
                    <a:lnTo>
                      <a:pt x="276" y="62"/>
                    </a:lnTo>
                    <a:lnTo>
                      <a:pt x="270" y="62"/>
                    </a:lnTo>
                    <a:lnTo>
                      <a:pt x="264" y="62"/>
                    </a:lnTo>
                    <a:lnTo>
                      <a:pt x="260" y="66"/>
                    </a:lnTo>
                    <a:lnTo>
                      <a:pt x="252" y="60"/>
                    </a:lnTo>
                    <a:lnTo>
                      <a:pt x="242" y="56"/>
                    </a:lnTo>
                    <a:lnTo>
                      <a:pt x="226" y="50"/>
                    </a:lnTo>
                    <a:lnTo>
                      <a:pt x="206" y="44"/>
                    </a:lnTo>
                    <a:lnTo>
                      <a:pt x="182" y="40"/>
                    </a:lnTo>
                    <a:lnTo>
                      <a:pt x="154" y="40"/>
                    </a:lnTo>
                    <a:lnTo>
                      <a:pt x="120" y="40"/>
                    </a:lnTo>
                    <a:lnTo>
                      <a:pt x="108" y="42"/>
                    </a:lnTo>
                    <a:lnTo>
                      <a:pt x="100" y="46"/>
                    </a:lnTo>
                    <a:lnTo>
                      <a:pt x="92" y="50"/>
                    </a:lnTo>
                    <a:lnTo>
                      <a:pt x="88" y="56"/>
                    </a:lnTo>
                    <a:lnTo>
                      <a:pt x="84" y="62"/>
                    </a:lnTo>
                    <a:lnTo>
                      <a:pt x="82" y="68"/>
                    </a:lnTo>
                    <a:lnTo>
                      <a:pt x="84" y="84"/>
                    </a:lnTo>
                    <a:lnTo>
                      <a:pt x="86" y="98"/>
                    </a:lnTo>
                    <a:lnTo>
                      <a:pt x="92" y="110"/>
                    </a:lnTo>
                    <a:lnTo>
                      <a:pt x="98" y="122"/>
                    </a:lnTo>
                    <a:lnTo>
                      <a:pt x="94" y="128"/>
                    </a:lnTo>
                    <a:lnTo>
                      <a:pt x="88" y="144"/>
                    </a:lnTo>
                    <a:lnTo>
                      <a:pt x="84" y="156"/>
                    </a:lnTo>
                    <a:lnTo>
                      <a:pt x="84" y="172"/>
                    </a:lnTo>
                    <a:lnTo>
                      <a:pt x="84" y="188"/>
                    </a:lnTo>
                    <a:lnTo>
                      <a:pt x="88" y="208"/>
                    </a:lnTo>
                    <a:lnTo>
                      <a:pt x="62" y="202"/>
                    </a:lnTo>
                    <a:lnTo>
                      <a:pt x="58" y="198"/>
                    </a:lnTo>
                    <a:lnTo>
                      <a:pt x="50" y="194"/>
                    </a:lnTo>
                    <a:lnTo>
                      <a:pt x="46" y="192"/>
                    </a:lnTo>
                    <a:lnTo>
                      <a:pt x="40" y="190"/>
                    </a:lnTo>
                    <a:lnTo>
                      <a:pt x="36" y="192"/>
                    </a:lnTo>
                    <a:lnTo>
                      <a:pt x="34" y="196"/>
                    </a:lnTo>
                    <a:lnTo>
                      <a:pt x="16" y="23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64" name="Freeform 472"/>
              <p:cNvSpPr>
                <a:spLocks/>
              </p:cNvSpPr>
              <p:nvPr/>
            </p:nvSpPr>
            <p:spPr bwMode="auto">
              <a:xfrm>
                <a:off x="2056" y="3174"/>
                <a:ext cx="98" cy="26"/>
              </a:xfrm>
              <a:custGeom>
                <a:avLst/>
                <a:gdLst>
                  <a:gd name="T0" fmla="*/ 0 w 98"/>
                  <a:gd name="T1" fmla="*/ 26 h 26"/>
                  <a:gd name="T2" fmla="*/ 0 w 98"/>
                  <a:gd name="T3" fmla="*/ 26 h 26"/>
                  <a:gd name="T4" fmla="*/ 16 w 98"/>
                  <a:gd name="T5" fmla="*/ 22 h 26"/>
                  <a:gd name="T6" fmla="*/ 30 w 98"/>
                  <a:gd name="T7" fmla="*/ 18 h 26"/>
                  <a:gd name="T8" fmla="*/ 46 w 98"/>
                  <a:gd name="T9" fmla="*/ 14 h 26"/>
                  <a:gd name="T10" fmla="*/ 46 w 98"/>
                  <a:gd name="T11" fmla="*/ 14 h 26"/>
                  <a:gd name="T12" fmla="*/ 62 w 98"/>
                  <a:gd name="T13" fmla="*/ 16 h 26"/>
                  <a:gd name="T14" fmla="*/ 78 w 98"/>
                  <a:gd name="T15" fmla="*/ 20 h 26"/>
                  <a:gd name="T16" fmla="*/ 96 w 98"/>
                  <a:gd name="T17" fmla="*/ 26 h 26"/>
                  <a:gd name="T18" fmla="*/ 96 w 98"/>
                  <a:gd name="T19" fmla="*/ 26 h 26"/>
                  <a:gd name="T20" fmla="*/ 98 w 98"/>
                  <a:gd name="T21" fmla="*/ 24 h 26"/>
                  <a:gd name="T22" fmla="*/ 98 w 98"/>
                  <a:gd name="T23" fmla="*/ 20 h 26"/>
                  <a:gd name="T24" fmla="*/ 96 w 98"/>
                  <a:gd name="T25" fmla="*/ 14 h 26"/>
                  <a:gd name="T26" fmla="*/ 86 w 98"/>
                  <a:gd name="T27" fmla="*/ 6 h 26"/>
                  <a:gd name="T28" fmla="*/ 86 w 98"/>
                  <a:gd name="T29" fmla="*/ 6 h 26"/>
                  <a:gd name="T30" fmla="*/ 78 w 98"/>
                  <a:gd name="T31" fmla="*/ 4 h 26"/>
                  <a:gd name="T32" fmla="*/ 68 w 98"/>
                  <a:gd name="T33" fmla="*/ 2 h 26"/>
                  <a:gd name="T34" fmla="*/ 56 w 98"/>
                  <a:gd name="T35" fmla="*/ 0 h 26"/>
                  <a:gd name="T36" fmla="*/ 42 w 98"/>
                  <a:gd name="T37" fmla="*/ 2 h 26"/>
                  <a:gd name="T38" fmla="*/ 28 w 98"/>
                  <a:gd name="T39" fmla="*/ 4 h 26"/>
                  <a:gd name="T40" fmla="*/ 16 w 98"/>
                  <a:gd name="T41" fmla="*/ 8 h 26"/>
                  <a:gd name="T42" fmla="*/ 6 w 98"/>
                  <a:gd name="T43" fmla="*/ 16 h 26"/>
                  <a:gd name="T44" fmla="*/ 2 w 98"/>
                  <a:gd name="T45" fmla="*/ 20 h 26"/>
                  <a:gd name="T46" fmla="*/ 0 w 98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8"/>
                  <a:gd name="T73" fmla="*/ 0 h 26"/>
                  <a:gd name="T74" fmla="*/ 98 w 98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8" h="26">
                    <a:moveTo>
                      <a:pt x="0" y="26"/>
                    </a:moveTo>
                    <a:lnTo>
                      <a:pt x="0" y="26"/>
                    </a:lnTo>
                    <a:lnTo>
                      <a:pt x="16" y="22"/>
                    </a:lnTo>
                    <a:lnTo>
                      <a:pt x="30" y="18"/>
                    </a:lnTo>
                    <a:lnTo>
                      <a:pt x="46" y="14"/>
                    </a:lnTo>
                    <a:lnTo>
                      <a:pt x="62" y="16"/>
                    </a:lnTo>
                    <a:lnTo>
                      <a:pt x="78" y="20"/>
                    </a:lnTo>
                    <a:lnTo>
                      <a:pt x="96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6" y="14"/>
                    </a:lnTo>
                    <a:lnTo>
                      <a:pt x="86" y="6"/>
                    </a:lnTo>
                    <a:lnTo>
                      <a:pt x="78" y="4"/>
                    </a:lnTo>
                    <a:lnTo>
                      <a:pt x="68" y="2"/>
                    </a:lnTo>
                    <a:lnTo>
                      <a:pt x="56" y="0"/>
                    </a:lnTo>
                    <a:lnTo>
                      <a:pt x="42" y="2"/>
                    </a:lnTo>
                    <a:lnTo>
                      <a:pt x="28" y="4"/>
                    </a:lnTo>
                    <a:lnTo>
                      <a:pt x="16" y="8"/>
                    </a:lnTo>
                    <a:lnTo>
                      <a:pt x="6" y="16"/>
                    </a:lnTo>
                    <a:lnTo>
                      <a:pt x="2" y="20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65" name="Freeform 473"/>
              <p:cNvSpPr>
                <a:spLocks/>
              </p:cNvSpPr>
              <p:nvPr/>
            </p:nvSpPr>
            <p:spPr bwMode="auto">
              <a:xfrm>
                <a:off x="2056" y="3174"/>
                <a:ext cx="98" cy="26"/>
              </a:xfrm>
              <a:custGeom>
                <a:avLst/>
                <a:gdLst>
                  <a:gd name="T0" fmla="*/ 0 w 98"/>
                  <a:gd name="T1" fmla="*/ 26 h 26"/>
                  <a:gd name="T2" fmla="*/ 0 w 98"/>
                  <a:gd name="T3" fmla="*/ 26 h 26"/>
                  <a:gd name="T4" fmla="*/ 16 w 98"/>
                  <a:gd name="T5" fmla="*/ 22 h 26"/>
                  <a:gd name="T6" fmla="*/ 30 w 98"/>
                  <a:gd name="T7" fmla="*/ 18 h 26"/>
                  <a:gd name="T8" fmla="*/ 46 w 98"/>
                  <a:gd name="T9" fmla="*/ 14 h 26"/>
                  <a:gd name="T10" fmla="*/ 46 w 98"/>
                  <a:gd name="T11" fmla="*/ 14 h 26"/>
                  <a:gd name="T12" fmla="*/ 62 w 98"/>
                  <a:gd name="T13" fmla="*/ 16 h 26"/>
                  <a:gd name="T14" fmla="*/ 78 w 98"/>
                  <a:gd name="T15" fmla="*/ 20 h 26"/>
                  <a:gd name="T16" fmla="*/ 96 w 98"/>
                  <a:gd name="T17" fmla="*/ 26 h 26"/>
                  <a:gd name="T18" fmla="*/ 96 w 98"/>
                  <a:gd name="T19" fmla="*/ 26 h 26"/>
                  <a:gd name="T20" fmla="*/ 98 w 98"/>
                  <a:gd name="T21" fmla="*/ 24 h 26"/>
                  <a:gd name="T22" fmla="*/ 98 w 98"/>
                  <a:gd name="T23" fmla="*/ 20 h 26"/>
                  <a:gd name="T24" fmla="*/ 96 w 98"/>
                  <a:gd name="T25" fmla="*/ 14 h 26"/>
                  <a:gd name="T26" fmla="*/ 86 w 98"/>
                  <a:gd name="T27" fmla="*/ 6 h 26"/>
                  <a:gd name="T28" fmla="*/ 86 w 98"/>
                  <a:gd name="T29" fmla="*/ 6 h 26"/>
                  <a:gd name="T30" fmla="*/ 78 w 98"/>
                  <a:gd name="T31" fmla="*/ 4 h 26"/>
                  <a:gd name="T32" fmla="*/ 68 w 98"/>
                  <a:gd name="T33" fmla="*/ 2 h 26"/>
                  <a:gd name="T34" fmla="*/ 56 w 98"/>
                  <a:gd name="T35" fmla="*/ 0 h 26"/>
                  <a:gd name="T36" fmla="*/ 42 w 98"/>
                  <a:gd name="T37" fmla="*/ 2 h 26"/>
                  <a:gd name="T38" fmla="*/ 28 w 98"/>
                  <a:gd name="T39" fmla="*/ 4 h 26"/>
                  <a:gd name="T40" fmla="*/ 16 w 98"/>
                  <a:gd name="T41" fmla="*/ 8 h 26"/>
                  <a:gd name="T42" fmla="*/ 6 w 98"/>
                  <a:gd name="T43" fmla="*/ 16 h 26"/>
                  <a:gd name="T44" fmla="*/ 2 w 98"/>
                  <a:gd name="T45" fmla="*/ 20 h 26"/>
                  <a:gd name="T46" fmla="*/ 0 w 98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8"/>
                  <a:gd name="T73" fmla="*/ 0 h 26"/>
                  <a:gd name="T74" fmla="*/ 98 w 98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8" h="26">
                    <a:moveTo>
                      <a:pt x="0" y="26"/>
                    </a:moveTo>
                    <a:lnTo>
                      <a:pt x="0" y="26"/>
                    </a:lnTo>
                    <a:lnTo>
                      <a:pt x="16" y="22"/>
                    </a:lnTo>
                    <a:lnTo>
                      <a:pt x="30" y="18"/>
                    </a:lnTo>
                    <a:lnTo>
                      <a:pt x="46" y="14"/>
                    </a:lnTo>
                    <a:lnTo>
                      <a:pt x="62" y="16"/>
                    </a:lnTo>
                    <a:lnTo>
                      <a:pt x="78" y="20"/>
                    </a:lnTo>
                    <a:lnTo>
                      <a:pt x="96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6" y="14"/>
                    </a:lnTo>
                    <a:lnTo>
                      <a:pt x="86" y="6"/>
                    </a:lnTo>
                    <a:lnTo>
                      <a:pt x="78" y="4"/>
                    </a:lnTo>
                    <a:lnTo>
                      <a:pt x="68" y="2"/>
                    </a:lnTo>
                    <a:lnTo>
                      <a:pt x="56" y="0"/>
                    </a:lnTo>
                    <a:lnTo>
                      <a:pt x="42" y="2"/>
                    </a:lnTo>
                    <a:lnTo>
                      <a:pt x="28" y="4"/>
                    </a:lnTo>
                    <a:lnTo>
                      <a:pt x="16" y="8"/>
                    </a:lnTo>
                    <a:lnTo>
                      <a:pt x="6" y="16"/>
                    </a:lnTo>
                    <a:lnTo>
                      <a:pt x="2" y="20"/>
                    </a:lnTo>
                    <a:lnTo>
                      <a:pt x="0" y="2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66" name="Freeform 474"/>
              <p:cNvSpPr>
                <a:spLocks/>
              </p:cNvSpPr>
              <p:nvPr/>
            </p:nvSpPr>
            <p:spPr bwMode="auto">
              <a:xfrm>
                <a:off x="2186" y="3176"/>
                <a:ext cx="38" cy="24"/>
              </a:xfrm>
              <a:custGeom>
                <a:avLst/>
                <a:gdLst>
                  <a:gd name="T0" fmla="*/ 0 w 38"/>
                  <a:gd name="T1" fmla="*/ 24 h 24"/>
                  <a:gd name="T2" fmla="*/ 0 w 38"/>
                  <a:gd name="T3" fmla="*/ 24 h 24"/>
                  <a:gd name="T4" fmla="*/ 14 w 38"/>
                  <a:gd name="T5" fmla="*/ 18 h 24"/>
                  <a:gd name="T6" fmla="*/ 24 w 38"/>
                  <a:gd name="T7" fmla="*/ 16 h 24"/>
                  <a:gd name="T8" fmla="*/ 30 w 38"/>
                  <a:gd name="T9" fmla="*/ 16 h 24"/>
                  <a:gd name="T10" fmla="*/ 32 w 38"/>
                  <a:gd name="T11" fmla="*/ 18 h 24"/>
                  <a:gd name="T12" fmla="*/ 32 w 38"/>
                  <a:gd name="T13" fmla="*/ 18 h 24"/>
                  <a:gd name="T14" fmla="*/ 34 w 38"/>
                  <a:gd name="T15" fmla="*/ 16 h 24"/>
                  <a:gd name="T16" fmla="*/ 38 w 38"/>
                  <a:gd name="T17" fmla="*/ 12 h 24"/>
                  <a:gd name="T18" fmla="*/ 38 w 38"/>
                  <a:gd name="T19" fmla="*/ 8 h 24"/>
                  <a:gd name="T20" fmla="*/ 38 w 38"/>
                  <a:gd name="T21" fmla="*/ 6 h 24"/>
                  <a:gd name="T22" fmla="*/ 38 w 38"/>
                  <a:gd name="T23" fmla="*/ 2 h 24"/>
                  <a:gd name="T24" fmla="*/ 34 w 38"/>
                  <a:gd name="T25" fmla="*/ 0 h 24"/>
                  <a:gd name="T26" fmla="*/ 34 w 38"/>
                  <a:gd name="T27" fmla="*/ 0 h 24"/>
                  <a:gd name="T28" fmla="*/ 30 w 38"/>
                  <a:gd name="T29" fmla="*/ 0 h 24"/>
                  <a:gd name="T30" fmla="*/ 24 w 38"/>
                  <a:gd name="T31" fmla="*/ 0 h 24"/>
                  <a:gd name="T32" fmla="*/ 14 w 38"/>
                  <a:gd name="T33" fmla="*/ 6 h 24"/>
                  <a:gd name="T34" fmla="*/ 4 w 38"/>
                  <a:gd name="T35" fmla="*/ 14 h 24"/>
                  <a:gd name="T36" fmla="*/ 0 w 38"/>
                  <a:gd name="T37" fmla="*/ 20 h 24"/>
                  <a:gd name="T38" fmla="*/ 0 w 38"/>
                  <a:gd name="T39" fmla="*/ 2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8"/>
                  <a:gd name="T61" fmla="*/ 0 h 24"/>
                  <a:gd name="T62" fmla="*/ 38 w 38"/>
                  <a:gd name="T63" fmla="*/ 24 h 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8" h="24">
                    <a:moveTo>
                      <a:pt x="0" y="24"/>
                    </a:moveTo>
                    <a:lnTo>
                      <a:pt x="0" y="24"/>
                    </a:lnTo>
                    <a:lnTo>
                      <a:pt x="14" y="18"/>
                    </a:lnTo>
                    <a:lnTo>
                      <a:pt x="24" y="16"/>
                    </a:lnTo>
                    <a:lnTo>
                      <a:pt x="30" y="16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8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4" y="6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67" name="Freeform 475"/>
              <p:cNvSpPr>
                <a:spLocks/>
              </p:cNvSpPr>
              <p:nvPr/>
            </p:nvSpPr>
            <p:spPr bwMode="auto">
              <a:xfrm>
                <a:off x="2186" y="3176"/>
                <a:ext cx="38" cy="24"/>
              </a:xfrm>
              <a:custGeom>
                <a:avLst/>
                <a:gdLst>
                  <a:gd name="T0" fmla="*/ 0 w 38"/>
                  <a:gd name="T1" fmla="*/ 24 h 24"/>
                  <a:gd name="T2" fmla="*/ 0 w 38"/>
                  <a:gd name="T3" fmla="*/ 24 h 24"/>
                  <a:gd name="T4" fmla="*/ 14 w 38"/>
                  <a:gd name="T5" fmla="*/ 18 h 24"/>
                  <a:gd name="T6" fmla="*/ 24 w 38"/>
                  <a:gd name="T7" fmla="*/ 16 h 24"/>
                  <a:gd name="T8" fmla="*/ 30 w 38"/>
                  <a:gd name="T9" fmla="*/ 16 h 24"/>
                  <a:gd name="T10" fmla="*/ 32 w 38"/>
                  <a:gd name="T11" fmla="*/ 18 h 24"/>
                  <a:gd name="T12" fmla="*/ 32 w 38"/>
                  <a:gd name="T13" fmla="*/ 18 h 24"/>
                  <a:gd name="T14" fmla="*/ 34 w 38"/>
                  <a:gd name="T15" fmla="*/ 16 h 24"/>
                  <a:gd name="T16" fmla="*/ 38 w 38"/>
                  <a:gd name="T17" fmla="*/ 12 h 24"/>
                  <a:gd name="T18" fmla="*/ 38 w 38"/>
                  <a:gd name="T19" fmla="*/ 8 h 24"/>
                  <a:gd name="T20" fmla="*/ 38 w 38"/>
                  <a:gd name="T21" fmla="*/ 6 h 24"/>
                  <a:gd name="T22" fmla="*/ 38 w 38"/>
                  <a:gd name="T23" fmla="*/ 2 h 24"/>
                  <a:gd name="T24" fmla="*/ 34 w 38"/>
                  <a:gd name="T25" fmla="*/ 0 h 24"/>
                  <a:gd name="T26" fmla="*/ 34 w 38"/>
                  <a:gd name="T27" fmla="*/ 0 h 24"/>
                  <a:gd name="T28" fmla="*/ 30 w 38"/>
                  <a:gd name="T29" fmla="*/ 0 h 24"/>
                  <a:gd name="T30" fmla="*/ 24 w 38"/>
                  <a:gd name="T31" fmla="*/ 0 h 24"/>
                  <a:gd name="T32" fmla="*/ 14 w 38"/>
                  <a:gd name="T33" fmla="*/ 6 h 24"/>
                  <a:gd name="T34" fmla="*/ 4 w 38"/>
                  <a:gd name="T35" fmla="*/ 14 h 24"/>
                  <a:gd name="T36" fmla="*/ 0 w 38"/>
                  <a:gd name="T37" fmla="*/ 20 h 24"/>
                  <a:gd name="T38" fmla="*/ 0 w 38"/>
                  <a:gd name="T39" fmla="*/ 2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8"/>
                  <a:gd name="T61" fmla="*/ 0 h 24"/>
                  <a:gd name="T62" fmla="*/ 38 w 38"/>
                  <a:gd name="T63" fmla="*/ 24 h 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8" h="24">
                    <a:moveTo>
                      <a:pt x="0" y="24"/>
                    </a:moveTo>
                    <a:lnTo>
                      <a:pt x="0" y="24"/>
                    </a:lnTo>
                    <a:lnTo>
                      <a:pt x="14" y="18"/>
                    </a:lnTo>
                    <a:lnTo>
                      <a:pt x="24" y="16"/>
                    </a:lnTo>
                    <a:lnTo>
                      <a:pt x="30" y="16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8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4" y="6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0" y="2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68" name="Freeform 476"/>
              <p:cNvSpPr>
                <a:spLocks/>
              </p:cNvSpPr>
              <p:nvPr/>
            </p:nvSpPr>
            <p:spPr bwMode="auto">
              <a:xfrm>
                <a:off x="1948" y="3184"/>
                <a:ext cx="46" cy="90"/>
              </a:xfrm>
              <a:custGeom>
                <a:avLst/>
                <a:gdLst>
                  <a:gd name="T0" fmla="*/ 46 w 46"/>
                  <a:gd name="T1" fmla="*/ 54 h 90"/>
                  <a:gd name="T2" fmla="*/ 46 w 46"/>
                  <a:gd name="T3" fmla="*/ 54 h 90"/>
                  <a:gd name="T4" fmla="*/ 46 w 46"/>
                  <a:gd name="T5" fmla="*/ 46 h 90"/>
                  <a:gd name="T6" fmla="*/ 46 w 46"/>
                  <a:gd name="T7" fmla="*/ 30 h 90"/>
                  <a:gd name="T8" fmla="*/ 44 w 46"/>
                  <a:gd name="T9" fmla="*/ 20 h 90"/>
                  <a:gd name="T10" fmla="*/ 40 w 46"/>
                  <a:gd name="T11" fmla="*/ 12 h 90"/>
                  <a:gd name="T12" fmla="*/ 34 w 46"/>
                  <a:gd name="T13" fmla="*/ 4 h 90"/>
                  <a:gd name="T14" fmla="*/ 26 w 46"/>
                  <a:gd name="T15" fmla="*/ 0 h 90"/>
                  <a:gd name="T16" fmla="*/ 26 w 46"/>
                  <a:gd name="T17" fmla="*/ 0 h 90"/>
                  <a:gd name="T18" fmla="*/ 18 w 46"/>
                  <a:gd name="T19" fmla="*/ 0 h 90"/>
                  <a:gd name="T20" fmla="*/ 10 w 46"/>
                  <a:gd name="T21" fmla="*/ 4 h 90"/>
                  <a:gd name="T22" fmla="*/ 4 w 46"/>
                  <a:gd name="T23" fmla="*/ 10 h 90"/>
                  <a:gd name="T24" fmla="*/ 2 w 46"/>
                  <a:gd name="T25" fmla="*/ 18 h 90"/>
                  <a:gd name="T26" fmla="*/ 0 w 46"/>
                  <a:gd name="T27" fmla="*/ 30 h 90"/>
                  <a:gd name="T28" fmla="*/ 2 w 46"/>
                  <a:gd name="T29" fmla="*/ 42 h 90"/>
                  <a:gd name="T30" fmla="*/ 6 w 46"/>
                  <a:gd name="T31" fmla="*/ 56 h 90"/>
                  <a:gd name="T32" fmla="*/ 14 w 46"/>
                  <a:gd name="T33" fmla="*/ 70 h 90"/>
                  <a:gd name="T34" fmla="*/ 14 w 46"/>
                  <a:gd name="T35" fmla="*/ 70 h 90"/>
                  <a:gd name="T36" fmla="*/ 22 w 46"/>
                  <a:gd name="T37" fmla="*/ 80 h 90"/>
                  <a:gd name="T38" fmla="*/ 28 w 46"/>
                  <a:gd name="T39" fmla="*/ 88 h 90"/>
                  <a:gd name="T40" fmla="*/ 34 w 46"/>
                  <a:gd name="T41" fmla="*/ 90 h 90"/>
                  <a:gd name="T42" fmla="*/ 40 w 46"/>
                  <a:gd name="T43" fmla="*/ 88 h 90"/>
                  <a:gd name="T44" fmla="*/ 44 w 46"/>
                  <a:gd name="T45" fmla="*/ 84 h 90"/>
                  <a:gd name="T46" fmla="*/ 46 w 46"/>
                  <a:gd name="T47" fmla="*/ 76 h 90"/>
                  <a:gd name="T48" fmla="*/ 46 w 46"/>
                  <a:gd name="T49" fmla="*/ 66 h 90"/>
                  <a:gd name="T50" fmla="*/ 46 w 46"/>
                  <a:gd name="T51" fmla="*/ 54 h 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6"/>
                  <a:gd name="T79" fmla="*/ 0 h 90"/>
                  <a:gd name="T80" fmla="*/ 46 w 46"/>
                  <a:gd name="T81" fmla="*/ 90 h 9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6" h="90">
                    <a:moveTo>
                      <a:pt x="46" y="54"/>
                    </a:moveTo>
                    <a:lnTo>
                      <a:pt x="46" y="54"/>
                    </a:lnTo>
                    <a:lnTo>
                      <a:pt x="46" y="46"/>
                    </a:lnTo>
                    <a:lnTo>
                      <a:pt x="46" y="30"/>
                    </a:lnTo>
                    <a:lnTo>
                      <a:pt x="44" y="20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4"/>
                    </a:lnTo>
                    <a:lnTo>
                      <a:pt x="4" y="10"/>
                    </a:lnTo>
                    <a:lnTo>
                      <a:pt x="2" y="18"/>
                    </a:lnTo>
                    <a:lnTo>
                      <a:pt x="0" y="30"/>
                    </a:lnTo>
                    <a:lnTo>
                      <a:pt x="2" y="42"/>
                    </a:lnTo>
                    <a:lnTo>
                      <a:pt x="6" y="56"/>
                    </a:lnTo>
                    <a:lnTo>
                      <a:pt x="14" y="70"/>
                    </a:lnTo>
                    <a:lnTo>
                      <a:pt x="22" y="80"/>
                    </a:lnTo>
                    <a:lnTo>
                      <a:pt x="28" y="88"/>
                    </a:lnTo>
                    <a:lnTo>
                      <a:pt x="34" y="90"/>
                    </a:lnTo>
                    <a:lnTo>
                      <a:pt x="40" y="88"/>
                    </a:lnTo>
                    <a:lnTo>
                      <a:pt x="44" y="84"/>
                    </a:lnTo>
                    <a:lnTo>
                      <a:pt x="46" y="76"/>
                    </a:lnTo>
                    <a:lnTo>
                      <a:pt x="46" y="66"/>
                    </a:lnTo>
                    <a:lnTo>
                      <a:pt x="46" y="54"/>
                    </a:lnTo>
                    <a:close/>
                  </a:path>
                </a:pathLst>
              </a:custGeom>
              <a:solidFill>
                <a:srgbClr val="EF905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69" name="Freeform 477"/>
              <p:cNvSpPr>
                <a:spLocks/>
              </p:cNvSpPr>
              <p:nvPr/>
            </p:nvSpPr>
            <p:spPr bwMode="auto">
              <a:xfrm>
                <a:off x="1948" y="3184"/>
                <a:ext cx="46" cy="90"/>
              </a:xfrm>
              <a:custGeom>
                <a:avLst/>
                <a:gdLst>
                  <a:gd name="T0" fmla="*/ 46 w 46"/>
                  <a:gd name="T1" fmla="*/ 54 h 90"/>
                  <a:gd name="T2" fmla="*/ 46 w 46"/>
                  <a:gd name="T3" fmla="*/ 54 h 90"/>
                  <a:gd name="T4" fmla="*/ 46 w 46"/>
                  <a:gd name="T5" fmla="*/ 46 h 90"/>
                  <a:gd name="T6" fmla="*/ 46 w 46"/>
                  <a:gd name="T7" fmla="*/ 30 h 90"/>
                  <a:gd name="T8" fmla="*/ 44 w 46"/>
                  <a:gd name="T9" fmla="*/ 20 h 90"/>
                  <a:gd name="T10" fmla="*/ 40 w 46"/>
                  <a:gd name="T11" fmla="*/ 12 h 90"/>
                  <a:gd name="T12" fmla="*/ 34 w 46"/>
                  <a:gd name="T13" fmla="*/ 4 h 90"/>
                  <a:gd name="T14" fmla="*/ 26 w 46"/>
                  <a:gd name="T15" fmla="*/ 0 h 90"/>
                  <a:gd name="T16" fmla="*/ 26 w 46"/>
                  <a:gd name="T17" fmla="*/ 0 h 90"/>
                  <a:gd name="T18" fmla="*/ 18 w 46"/>
                  <a:gd name="T19" fmla="*/ 0 h 90"/>
                  <a:gd name="T20" fmla="*/ 10 w 46"/>
                  <a:gd name="T21" fmla="*/ 4 h 90"/>
                  <a:gd name="T22" fmla="*/ 4 w 46"/>
                  <a:gd name="T23" fmla="*/ 10 h 90"/>
                  <a:gd name="T24" fmla="*/ 2 w 46"/>
                  <a:gd name="T25" fmla="*/ 18 h 90"/>
                  <a:gd name="T26" fmla="*/ 0 w 46"/>
                  <a:gd name="T27" fmla="*/ 30 h 90"/>
                  <a:gd name="T28" fmla="*/ 2 w 46"/>
                  <a:gd name="T29" fmla="*/ 42 h 90"/>
                  <a:gd name="T30" fmla="*/ 6 w 46"/>
                  <a:gd name="T31" fmla="*/ 56 h 90"/>
                  <a:gd name="T32" fmla="*/ 14 w 46"/>
                  <a:gd name="T33" fmla="*/ 70 h 90"/>
                  <a:gd name="T34" fmla="*/ 14 w 46"/>
                  <a:gd name="T35" fmla="*/ 70 h 90"/>
                  <a:gd name="T36" fmla="*/ 22 w 46"/>
                  <a:gd name="T37" fmla="*/ 80 h 90"/>
                  <a:gd name="T38" fmla="*/ 28 w 46"/>
                  <a:gd name="T39" fmla="*/ 88 h 90"/>
                  <a:gd name="T40" fmla="*/ 34 w 46"/>
                  <a:gd name="T41" fmla="*/ 90 h 90"/>
                  <a:gd name="T42" fmla="*/ 40 w 46"/>
                  <a:gd name="T43" fmla="*/ 88 h 90"/>
                  <a:gd name="T44" fmla="*/ 44 w 46"/>
                  <a:gd name="T45" fmla="*/ 84 h 90"/>
                  <a:gd name="T46" fmla="*/ 46 w 46"/>
                  <a:gd name="T47" fmla="*/ 76 h 90"/>
                  <a:gd name="T48" fmla="*/ 46 w 46"/>
                  <a:gd name="T49" fmla="*/ 66 h 90"/>
                  <a:gd name="T50" fmla="*/ 46 w 46"/>
                  <a:gd name="T51" fmla="*/ 54 h 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6"/>
                  <a:gd name="T79" fmla="*/ 0 h 90"/>
                  <a:gd name="T80" fmla="*/ 46 w 46"/>
                  <a:gd name="T81" fmla="*/ 90 h 9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6" h="90">
                    <a:moveTo>
                      <a:pt x="46" y="54"/>
                    </a:moveTo>
                    <a:lnTo>
                      <a:pt x="46" y="54"/>
                    </a:lnTo>
                    <a:lnTo>
                      <a:pt x="46" y="46"/>
                    </a:lnTo>
                    <a:lnTo>
                      <a:pt x="46" y="30"/>
                    </a:lnTo>
                    <a:lnTo>
                      <a:pt x="44" y="20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4"/>
                    </a:lnTo>
                    <a:lnTo>
                      <a:pt x="4" y="10"/>
                    </a:lnTo>
                    <a:lnTo>
                      <a:pt x="2" y="18"/>
                    </a:lnTo>
                    <a:lnTo>
                      <a:pt x="0" y="30"/>
                    </a:lnTo>
                    <a:lnTo>
                      <a:pt x="2" y="42"/>
                    </a:lnTo>
                    <a:lnTo>
                      <a:pt x="6" y="56"/>
                    </a:lnTo>
                    <a:lnTo>
                      <a:pt x="14" y="70"/>
                    </a:lnTo>
                    <a:lnTo>
                      <a:pt x="22" y="80"/>
                    </a:lnTo>
                    <a:lnTo>
                      <a:pt x="28" y="88"/>
                    </a:lnTo>
                    <a:lnTo>
                      <a:pt x="34" y="90"/>
                    </a:lnTo>
                    <a:lnTo>
                      <a:pt x="40" y="88"/>
                    </a:lnTo>
                    <a:lnTo>
                      <a:pt x="44" y="84"/>
                    </a:lnTo>
                    <a:lnTo>
                      <a:pt x="46" y="76"/>
                    </a:lnTo>
                    <a:lnTo>
                      <a:pt x="46" y="66"/>
                    </a:lnTo>
                    <a:lnTo>
                      <a:pt x="46" y="5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70" name="Freeform 478"/>
              <p:cNvSpPr>
                <a:spLocks/>
              </p:cNvSpPr>
              <p:nvPr/>
            </p:nvSpPr>
            <p:spPr bwMode="auto">
              <a:xfrm>
                <a:off x="2084" y="3214"/>
                <a:ext cx="54" cy="10"/>
              </a:xfrm>
              <a:custGeom>
                <a:avLst/>
                <a:gdLst>
                  <a:gd name="T0" fmla="*/ 0 w 54"/>
                  <a:gd name="T1" fmla="*/ 0 h 10"/>
                  <a:gd name="T2" fmla="*/ 0 w 54"/>
                  <a:gd name="T3" fmla="*/ 0 h 10"/>
                  <a:gd name="T4" fmla="*/ 14 w 54"/>
                  <a:gd name="T5" fmla="*/ 2 h 10"/>
                  <a:gd name="T6" fmla="*/ 34 w 54"/>
                  <a:gd name="T7" fmla="*/ 4 h 10"/>
                  <a:gd name="T8" fmla="*/ 34 w 54"/>
                  <a:gd name="T9" fmla="*/ 4 h 10"/>
                  <a:gd name="T10" fmla="*/ 54 w 54"/>
                  <a:gd name="T11" fmla="*/ 2 h 10"/>
                  <a:gd name="T12" fmla="*/ 54 w 54"/>
                  <a:gd name="T13" fmla="*/ 2 h 10"/>
                  <a:gd name="T14" fmla="*/ 50 w 54"/>
                  <a:gd name="T15" fmla="*/ 4 h 10"/>
                  <a:gd name="T16" fmla="*/ 46 w 54"/>
                  <a:gd name="T17" fmla="*/ 8 h 10"/>
                  <a:gd name="T18" fmla="*/ 42 w 54"/>
                  <a:gd name="T19" fmla="*/ 10 h 10"/>
                  <a:gd name="T20" fmla="*/ 34 w 54"/>
                  <a:gd name="T21" fmla="*/ 10 h 10"/>
                  <a:gd name="T22" fmla="*/ 24 w 54"/>
                  <a:gd name="T23" fmla="*/ 10 h 10"/>
                  <a:gd name="T24" fmla="*/ 14 w 54"/>
                  <a:gd name="T25" fmla="*/ 6 h 10"/>
                  <a:gd name="T26" fmla="*/ 0 w 54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2"/>
                    </a:lnTo>
                    <a:lnTo>
                      <a:pt x="34" y="4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24" y="10"/>
                    </a:lnTo>
                    <a:lnTo>
                      <a:pt x="14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71" name="Freeform 479"/>
              <p:cNvSpPr>
                <a:spLocks/>
              </p:cNvSpPr>
              <p:nvPr/>
            </p:nvSpPr>
            <p:spPr bwMode="auto">
              <a:xfrm>
                <a:off x="2084" y="3214"/>
                <a:ext cx="54" cy="10"/>
              </a:xfrm>
              <a:custGeom>
                <a:avLst/>
                <a:gdLst>
                  <a:gd name="T0" fmla="*/ 0 w 54"/>
                  <a:gd name="T1" fmla="*/ 0 h 10"/>
                  <a:gd name="T2" fmla="*/ 0 w 54"/>
                  <a:gd name="T3" fmla="*/ 0 h 10"/>
                  <a:gd name="T4" fmla="*/ 14 w 54"/>
                  <a:gd name="T5" fmla="*/ 2 h 10"/>
                  <a:gd name="T6" fmla="*/ 34 w 54"/>
                  <a:gd name="T7" fmla="*/ 4 h 10"/>
                  <a:gd name="T8" fmla="*/ 34 w 54"/>
                  <a:gd name="T9" fmla="*/ 4 h 10"/>
                  <a:gd name="T10" fmla="*/ 54 w 54"/>
                  <a:gd name="T11" fmla="*/ 2 h 10"/>
                  <a:gd name="T12" fmla="*/ 54 w 54"/>
                  <a:gd name="T13" fmla="*/ 2 h 10"/>
                  <a:gd name="T14" fmla="*/ 50 w 54"/>
                  <a:gd name="T15" fmla="*/ 4 h 10"/>
                  <a:gd name="T16" fmla="*/ 46 w 54"/>
                  <a:gd name="T17" fmla="*/ 8 h 10"/>
                  <a:gd name="T18" fmla="*/ 42 w 54"/>
                  <a:gd name="T19" fmla="*/ 10 h 10"/>
                  <a:gd name="T20" fmla="*/ 34 w 54"/>
                  <a:gd name="T21" fmla="*/ 10 h 10"/>
                  <a:gd name="T22" fmla="*/ 24 w 54"/>
                  <a:gd name="T23" fmla="*/ 10 h 10"/>
                  <a:gd name="T24" fmla="*/ 14 w 54"/>
                  <a:gd name="T25" fmla="*/ 6 h 10"/>
                  <a:gd name="T26" fmla="*/ 0 w 54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2"/>
                    </a:lnTo>
                    <a:lnTo>
                      <a:pt x="34" y="4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24" y="10"/>
                    </a:lnTo>
                    <a:lnTo>
                      <a:pt x="14" y="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72" name="Freeform 480"/>
              <p:cNvSpPr>
                <a:spLocks/>
              </p:cNvSpPr>
              <p:nvPr/>
            </p:nvSpPr>
            <p:spPr bwMode="auto">
              <a:xfrm>
                <a:off x="2186" y="3216"/>
                <a:ext cx="24" cy="8"/>
              </a:xfrm>
              <a:custGeom>
                <a:avLst/>
                <a:gdLst>
                  <a:gd name="T0" fmla="*/ 0 w 24"/>
                  <a:gd name="T1" fmla="*/ 0 h 8"/>
                  <a:gd name="T2" fmla="*/ 0 w 24"/>
                  <a:gd name="T3" fmla="*/ 0 h 8"/>
                  <a:gd name="T4" fmla="*/ 8 w 24"/>
                  <a:gd name="T5" fmla="*/ 2 h 8"/>
                  <a:gd name="T6" fmla="*/ 14 w 24"/>
                  <a:gd name="T7" fmla="*/ 2 h 8"/>
                  <a:gd name="T8" fmla="*/ 24 w 24"/>
                  <a:gd name="T9" fmla="*/ 0 h 8"/>
                  <a:gd name="T10" fmla="*/ 24 w 24"/>
                  <a:gd name="T11" fmla="*/ 0 h 8"/>
                  <a:gd name="T12" fmla="*/ 20 w 24"/>
                  <a:gd name="T13" fmla="*/ 4 h 8"/>
                  <a:gd name="T14" fmla="*/ 16 w 24"/>
                  <a:gd name="T15" fmla="*/ 8 h 8"/>
                  <a:gd name="T16" fmla="*/ 12 w 24"/>
                  <a:gd name="T17" fmla="*/ 8 h 8"/>
                  <a:gd name="T18" fmla="*/ 12 w 24"/>
                  <a:gd name="T19" fmla="*/ 8 h 8"/>
                  <a:gd name="T20" fmla="*/ 8 w 24"/>
                  <a:gd name="T21" fmla="*/ 8 h 8"/>
                  <a:gd name="T22" fmla="*/ 4 w 24"/>
                  <a:gd name="T23" fmla="*/ 4 h 8"/>
                  <a:gd name="T24" fmla="*/ 0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8"/>
                  <a:gd name="T41" fmla="*/ 24 w 2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2"/>
                    </a:lnTo>
                    <a:lnTo>
                      <a:pt x="24" y="0"/>
                    </a:lnTo>
                    <a:lnTo>
                      <a:pt x="20" y="4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73" name="Freeform 481"/>
              <p:cNvSpPr>
                <a:spLocks/>
              </p:cNvSpPr>
              <p:nvPr/>
            </p:nvSpPr>
            <p:spPr bwMode="auto">
              <a:xfrm>
                <a:off x="2186" y="3216"/>
                <a:ext cx="24" cy="8"/>
              </a:xfrm>
              <a:custGeom>
                <a:avLst/>
                <a:gdLst>
                  <a:gd name="T0" fmla="*/ 0 w 24"/>
                  <a:gd name="T1" fmla="*/ 0 h 8"/>
                  <a:gd name="T2" fmla="*/ 0 w 24"/>
                  <a:gd name="T3" fmla="*/ 0 h 8"/>
                  <a:gd name="T4" fmla="*/ 8 w 24"/>
                  <a:gd name="T5" fmla="*/ 2 h 8"/>
                  <a:gd name="T6" fmla="*/ 14 w 24"/>
                  <a:gd name="T7" fmla="*/ 2 h 8"/>
                  <a:gd name="T8" fmla="*/ 24 w 24"/>
                  <a:gd name="T9" fmla="*/ 0 h 8"/>
                  <a:gd name="T10" fmla="*/ 24 w 24"/>
                  <a:gd name="T11" fmla="*/ 0 h 8"/>
                  <a:gd name="T12" fmla="*/ 20 w 24"/>
                  <a:gd name="T13" fmla="*/ 4 h 8"/>
                  <a:gd name="T14" fmla="*/ 16 w 24"/>
                  <a:gd name="T15" fmla="*/ 8 h 8"/>
                  <a:gd name="T16" fmla="*/ 12 w 24"/>
                  <a:gd name="T17" fmla="*/ 8 h 8"/>
                  <a:gd name="T18" fmla="*/ 12 w 24"/>
                  <a:gd name="T19" fmla="*/ 8 h 8"/>
                  <a:gd name="T20" fmla="*/ 8 w 24"/>
                  <a:gd name="T21" fmla="*/ 8 h 8"/>
                  <a:gd name="T22" fmla="*/ 4 w 24"/>
                  <a:gd name="T23" fmla="*/ 4 h 8"/>
                  <a:gd name="T24" fmla="*/ 0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8"/>
                  <a:gd name="T41" fmla="*/ 24 w 2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2"/>
                    </a:lnTo>
                    <a:lnTo>
                      <a:pt x="24" y="0"/>
                    </a:lnTo>
                    <a:lnTo>
                      <a:pt x="20" y="4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74" name="Freeform 482"/>
              <p:cNvSpPr>
                <a:spLocks/>
              </p:cNvSpPr>
              <p:nvPr/>
            </p:nvSpPr>
            <p:spPr bwMode="auto">
              <a:xfrm>
                <a:off x="2162" y="3204"/>
                <a:ext cx="34" cy="106"/>
              </a:xfrm>
              <a:custGeom>
                <a:avLst/>
                <a:gdLst>
                  <a:gd name="T0" fmla="*/ 22 w 34"/>
                  <a:gd name="T1" fmla="*/ 0 h 106"/>
                  <a:gd name="T2" fmla="*/ 22 w 34"/>
                  <a:gd name="T3" fmla="*/ 0 h 106"/>
                  <a:gd name="T4" fmla="*/ 26 w 34"/>
                  <a:gd name="T5" fmla="*/ 30 h 106"/>
                  <a:gd name="T6" fmla="*/ 28 w 34"/>
                  <a:gd name="T7" fmla="*/ 60 h 106"/>
                  <a:gd name="T8" fmla="*/ 26 w 34"/>
                  <a:gd name="T9" fmla="*/ 76 h 106"/>
                  <a:gd name="T10" fmla="*/ 24 w 34"/>
                  <a:gd name="T11" fmla="*/ 90 h 106"/>
                  <a:gd name="T12" fmla="*/ 24 w 34"/>
                  <a:gd name="T13" fmla="*/ 90 h 106"/>
                  <a:gd name="T14" fmla="*/ 14 w 34"/>
                  <a:gd name="T15" fmla="*/ 94 h 106"/>
                  <a:gd name="T16" fmla="*/ 6 w 34"/>
                  <a:gd name="T17" fmla="*/ 100 h 106"/>
                  <a:gd name="T18" fmla="*/ 0 w 34"/>
                  <a:gd name="T19" fmla="*/ 106 h 106"/>
                  <a:gd name="T20" fmla="*/ 0 w 34"/>
                  <a:gd name="T21" fmla="*/ 106 h 106"/>
                  <a:gd name="T22" fmla="*/ 8 w 34"/>
                  <a:gd name="T23" fmla="*/ 104 h 106"/>
                  <a:gd name="T24" fmla="*/ 18 w 34"/>
                  <a:gd name="T25" fmla="*/ 100 h 106"/>
                  <a:gd name="T26" fmla="*/ 30 w 34"/>
                  <a:gd name="T27" fmla="*/ 94 h 106"/>
                  <a:gd name="T28" fmla="*/ 30 w 34"/>
                  <a:gd name="T29" fmla="*/ 94 h 106"/>
                  <a:gd name="T30" fmla="*/ 32 w 34"/>
                  <a:gd name="T31" fmla="*/ 90 h 106"/>
                  <a:gd name="T32" fmla="*/ 34 w 34"/>
                  <a:gd name="T33" fmla="*/ 74 h 106"/>
                  <a:gd name="T34" fmla="*/ 34 w 34"/>
                  <a:gd name="T35" fmla="*/ 60 h 106"/>
                  <a:gd name="T36" fmla="*/ 32 w 34"/>
                  <a:gd name="T37" fmla="*/ 44 h 106"/>
                  <a:gd name="T38" fmla="*/ 28 w 34"/>
                  <a:gd name="T39" fmla="*/ 24 h 106"/>
                  <a:gd name="T40" fmla="*/ 22 w 34"/>
                  <a:gd name="T41" fmla="*/ 0 h 1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06"/>
                  <a:gd name="T65" fmla="*/ 34 w 34"/>
                  <a:gd name="T66" fmla="*/ 106 h 10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06">
                    <a:moveTo>
                      <a:pt x="22" y="0"/>
                    </a:moveTo>
                    <a:lnTo>
                      <a:pt x="22" y="0"/>
                    </a:lnTo>
                    <a:lnTo>
                      <a:pt x="26" y="30"/>
                    </a:lnTo>
                    <a:lnTo>
                      <a:pt x="28" y="60"/>
                    </a:lnTo>
                    <a:lnTo>
                      <a:pt x="26" y="76"/>
                    </a:lnTo>
                    <a:lnTo>
                      <a:pt x="24" y="90"/>
                    </a:lnTo>
                    <a:lnTo>
                      <a:pt x="14" y="94"/>
                    </a:lnTo>
                    <a:lnTo>
                      <a:pt x="6" y="100"/>
                    </a:lnTo>
                    <a:lnTo>
                      <a:pt x="0" y="106"/>
                    </a:lnTo>
                    <a:lnTo>
                      <a:pt x="8" y="104"/>
                    </a:lnTo>
                    <a:lnTo>
                      <a:pt x="18" y="100"/>
                    </a:lnTo>
                    <a:lnTo>
                      <a:pt x="30" y="94"/>
                    </a:lnTo>
                    <a:lnTo>
                      <a:pt x="32" y="90"/>
                    </a:lnTo>
                    <a:lnTo>
                      <a:pt x="34" y="74"/>
                    </a:lnTo>
                    <a:lnTo>
                      <a:pt x="34" y="60"/>
                    </a:lnTo>
                    <a:lnTo>
                      <a:pt x="32" y="44"/>
                    </a:lnTo>
                    <a:lnTo>
                      <a:pt x="28" y="24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75" name="Freeform 483"/>
              <p:cNvSpPr>
                <a:spLocks/>
              </p:cNvSpPr>
              <p:nvPr/>
            </p:nvSpPr>
            <p:spPr bwMode="auto">
              <a:xfrm>
                <a:off x="2162" y="3204"/>
                <a:ext cx="34" cy="106"/>
              </a:xfrm>
              <a:custGeom>
                <a:avLst/>
                <a:gdLst>
                  <a:gd name="T0" fmla="*/ 22 w 34"/>
                  <a:gd name="T1" fmla="*/ 0 h 106"/>
                  <a:gd name="T2" fmla="*/ 22 w 34"/>
                  <a:gd name="T3" fmla="*/ 0 h 106"/>
                  <a:gd name="T4" fmla="*/ 26 w 34"/>
                  <a:gd name="T5" fmla="*/ 30 h 106"/>
                  <a:gd name="T6" fmla="*/ 28 w 34"/>
                  <a:gd name="T7" fmla="*/ 60 h 106"/>
                  <a:gd name="T8" fmla="*/ 26 w 34"/>
                  <a:gd name="T9" fmla="*/ 76 h 106"/>
                  <a:gd name="T10" fmla="*/ 24 w 34"/>
                  <a:gd name="T11" fmla="*/ 90 h 106"/>
                  <a:gd name="T12" fmla="*/ 24 w 34"/>
                  <a:gd name="T13" fmla="*/ 90 h 106"/>
                  <a:gd name="T14" fmla="*/ 14 w 34"/>
                  <a:gd name="T15" fmla="*/ 94 h 106"/>
                  <a:gd name="T16" fmla="*/ 6 w 34"/>
                  <a:gd name="T17" fmla="*/ 100 h 106"/>
                  <a:gd name="T18" fmla="*/ 0 w 34"/>
                  <a:gd name="T19" fmla="*/ 106 h 106"/>
                  <a:gd name="T20" fmla="*/ 0 w 34"/>
                  <a:gd name="T21" fmla="*/ 106 h 106"/>
                  <a:gd name="T22" fmla="*/ 8 w 34"/>
                  <a:gd name="T23" fmla="*/ 104 h 106"/>
                  <a:gd name="T24" fmla="*/ 18 w 34"/>
                  <a:gd name="T25" fmla="*/ 100 h 106"/>
                  <a:gd name="T26" fmla="*/ 30 w 34"/>
                  <a:gd name="T27" fmla="*/ 94 h 106"/>
                  <a:gd name="T28" fmla="*/ 30 w 34"/>
                  <a:gd name="T29" fmla="*/ 94 h 106"/>
                  <a:gd name="T30" fmla="*/ 32 w 34"/>
                  <a:gd name="T31" fmla="*/ 90 h 106"/>
                  <a:gd name="T32" fmla="*/ 34 w 34"/>
                  <a:gd name="T33" fmla="*/ 74 h 106"/>
                  <a:gd name="T34" fmla="*/ 34 w 34"/>
                  <a:gd name="T35" fmla="*/ 60 h 106"/>
                  <a:gd name="T36" fmla="*/ 32 w 34"/>
                  <a:gd name="T37" fmla="*/ 44 h 106"/>
                  <a:gd name="T38" fmla="*/ 28 w 34"/>
                  <a:gd name="T39" fmla="*/ 24 h 106"/>
                  <a:gd name="T40" fmla="*/ 22 w 34"/>
                  <a:gd name="T41" fmla="*/ 0 h 1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06"/>
                  <a:gd name="T65" fmla="*/ 34 w 34"/>
                  <a:gd name="T66" fmla="*/ 106 h 10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06">
                    <a:moveTo>
                      <a:pt x="22" y="0"/>
                    </a:moveTo>
                    <a:lnTo>
                      <a:pt x="22" y="0"/>
                    </a:lnTo>
                    <a:lnTo>
                      <a:pt x="26" y="30"/>
                    </a:lnTo>
                    <a:lnTo>
                      <a:pt x="28" y="60"/>
                    </a:lnTo>
                    <a:lnTo>
                      <a:pt x="26" y="76"/>
                    </a:lnTo>
                    <a:lnTo>
                      <a:pt x="24" y="90"/>
                    </a:lnTo>
                    <a:lnTo>
                      <a:pt x="14" y="94"/>
                    </a:lnTo>
                    <a:lnTo>
                      <a:pt x="6" y="100"/>
                    </a:lnTo>
                    <a:lnTo>
                      <a:pt x="0" y="106"/>
                    </a:lnTo>
                    <a:lnTo>
                      <a:pt x="8" y="104"/>
                    </a:lnTo>
                    <a:lnTo>
                      <a:pt x="18" y="100"/>
                    </a:lnTo>
                    <a:lnTo>
                      <a:pt x="30" y="94"/>
                    </a:lnTo>
                    <a:lnTo>
                      <a:pt x="32" y="90"/>
                    </a:lnTo>
                    <a:lnTo>
                      <a:pt x="34" y="74"/>
                    </a:lnTo>
                    <a:lnTo>
                      <a:pt x="34" y="60"/>
                    </a:lnTo>
                    <a:lnTo>
                      <a:pt x="32" y="44"/>
                    </a:lnTo>
                    <a:lnTo>
                      <a:pt x="28" y="24"/>
                    </a:lnTo>
                    <a:lnTo>
                      <a:pt x="2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76" name="Freeform 484"/>
              <p:cNvSpPr>
                <a:spLocks/>
              </p:cNvSpPr>
              <p:nvPr/>
            </p:nvSpPr>
            <p:spPr bwMode="auto">
              <a:xfrm>
                <a:off x="2142" y="3350"/>
                <a:ext cx="38" cy="6"/>
              </a:xfrm>
              <a:custGeom>
                <a:avLst/>
                <a:gdLst>
                  <a:gd name="T0" fmla="*/ 0 w 38"/>
                  <a:gd name="T1" fmla="*/ 0 h 6"/>
                  <a:gd name="T2" fmla="*/ 0 w 38"/>
                  <a:gd name="T3" fmla="*/ 0 h 6"/>
                  <a:gd name="T4" fmla="*/ 12 w 38"/>
                  <a:gd name="T5" fmla="*/ 2 h 6"/>
                  <a:gd name="T6" fmla="*/ 24 w 38"/>
                  <a:gd name="T7" fmla="*/ 2 h 6"/>
                  <a:gd name="T8" fmla="*/ 38 w 38"/>
                  <a:gd name="T9" fmla="*/ 0 h 6"/>
                  <a:gd name="T10" fmla="*/ 38 w 38"/>
                  <a:gd name="T11" fmla="*/ 0 h 6"/>
                  <a:gd name="T12" fmla="*/ 34 w 38"/>
                  <a:gd name="T13" fmla="*/ 2 h 6"/>
                  <a:gd name="T14" fmla="*/ 22 w 38"/>
                  <a:gd name="T15" fmla="*/ 6 h 6"/>
                  <a:gd name="T16" fmla="*/ 22 w 38"/>
                  <a:gd name="T17" fmla="*/ 6 h 6"/>
                  <a:gd name="T18" fmla="*/ 14 w 38"/>
                  <a:gd name="T19" fmla="*/ 6 h 6"/>
                  <a:gd name="T20" fmla="*/ 6 w 38"/>
                  <a:gd name="T21" fmla="*/ 4 h 6"/>
                  <a:gd name="T22" fmla="*/ 0 w 38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6"/>
                  <a:gd name="T38" fmla="*/ 38 w 38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6">
                    <a:moveTo>
                      <a:pt x="0" y="0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4" y="2"/>
                    </a:lnTo>
                    <a:lnTo>
                      <a:pt x="38" y="0"/>
                    </a:lnTo>
                    <a:lnTo>
                      <a:pt x="34" y="2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6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77" name="Freeform 485"/>
              <p:cNvSpPr>
                <a:spLocks/>
              </p:cNvSpPr>
              <p:nvPr/>
            </p:nvSpPr>
            <p:spPr bwMode="auto">
              <a:xfrm>
                <a:off x="2142" y="3350"/>
                <a:ext cx="38" cy="6"/>
              </a:xfrm>
              <a:custGeom>
                <a:avLst/>
                <a:gdLst>
                  <a:gd name="T0" fmla="*/ 0 w 38"/>
                  <a:gd name="T1" fmla="*/ 0 h 6"/>
                  <a:gd name="T2" fmla="*/ 0 w 38"/>
                  <a:gd name="T3" fmla="*/ 0 h 6"/>
                  <a:gd name="T4" fmla="*/ 12 w 38"/>
                  <a:gd name="T5" fmla="*/ 2 h 6"/>
                  <a:gd name="T6" fmla="*/ 24 w 38"/>
                  <a:gd name="T7" fmla="*/ 2 h 6"/>
                  <a:gd name="T8" fmla="*/ 38 w 38"/>
                  <a:gd name="T9" fmla="*/ 0 h 6"/>
                  <a:gd name="T10" fmla="*/ 38 w 38"/>
                  <a:gd name="T11" fmla="*/ 0 h 6"/>
                  <a:gd name="T12" fmla="*/ 34 w 38"/>
                  <a:gd name="T13" fmla="*/ 2 h 6"/>
                  <a:gd name="T14" fmla="*/ 22 w 38"/>
                  <a:gd name="T15" fmla="*/ 6 h 6"/>
                  <a:gd name="T16" fmla="*/ 22 w 38"/>
                  <a:gd name="T17" fmla="*/ 6 h 6"/>
                  <a:gd name="T18" fmla="*/ 14 w 38"/>
                  <a:gd name="T19" fmla="*/ 6 h 6"/>
                  <a:gd name="T20" fmla="*/ 6 w 38"/>
                  <a:gd name="T21" fmla="*/ 4 h 6"/>
                  <a:gd name="T22" fmla="*/ 0 w 38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6"/>
                  <a:gd name="T38" fmla="*/ 38 w 38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6">
                    <a:moveTo>
                      <a:pt x="0" y="0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4" y="2"/>
                    </a:lnTo>
                    <a:lnTo>
                      <a:pt x="38" y="0"/>
                    </a:lnTo>
                    <a:lnTo>
                      <a:pt x="34" y="2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78" name="Freeform 486"/>
              <p:cNvSpPr>
                <a:spLocks/>
              </p:cNvSpPr>
              <p:nvPr/>
            </p:nvSpPr>
            <p:spPr bwMode="auto">
              <a:xfrm>
                <a:off x="1600" y="3380"/>
                <a:ext cx="692" cy="878"/>
              </a:xfrm>
              <a:custGeom>
                <a:avLst/>
                <a:gdLst>
                  <a:gd name="T0" fmla="*/ 248 w 692"/>
                  <a:gd name="T1" fmla="*/ 878 h 878"/>
                  <a:gd name="T2" fmla="*/ 156 w 692"/>
                  <a:gd name="T3" fmla="*/ 578 h 878"/>
                  <a:gd name="T4" fmla="*/ 76 w 692"/>
                  <a:gd name="T5" fmla="*/ 352 h 878"/>
                  <a:gd name="T6" fmla="*/ 20 w 692"/>
                  <a:gd name="T7" fmla="*/ 210 h 878"/>
                  <a:gd name="T8" fmla="*/ 0 w 692"/>
                  <a:gd name="T9" fmla="*/ 162 h 878"/>
                  <a:gd name="T10" fmla="*/ 30 w 692"/>
                  <a:gd name="T11" fmla="*/ 138 h 878"/>
                  <a:gd name="T12" fmla="*/ 68 w 692"/>
                  <a:gd name="T13" fmla="*/ 116 h 878"/>
                  <a:gd name="T14" fmla="*/ 154 w 692"/>
                  <a:gd name="T15" fmla="*/ 80 h 878"/>
                  <a:gd name="T16" fmla="*/ 230 w 692"/>
                  <a:gd name="T17" fmla="*/ 58 h 878"/>
                  <a:gd name="T18" fmla="*/ 262 w 692"/>
                  <a:gd name="T19" fmla="*/ 50 h 878"/>
                  <a:gd name="T20" fmla="*/ 318 w 692"/>
                  <a:gd name="T21" fmla="*/ 14 h 878"/>
                  <a:gd name="T22" fmla="*/ 334 w 692"/>
                  <a:gd name="T23" fmla="*/ 0 h 878"/>
                  <a:gd name="T24" fmla="*/ 342 w 692"/>
                  <a:gd name="T25" fmla="*/ 52 h 878"/>
                  <a:gd name="T26" fmla="*/ 354 w 692"/>
                  <a:gd name="T27" fmla="*/ 96 h 878"/>
                  <a:gd name="T28" fmla="*/ 374 w 692"/>
                  <a:gd name="T29" fmla="*/ 140 h 878"/>
                  <a:gd name="T30" fmla="*/ 388 w 692"/>
                  <a:gd name="T31" fmla="*/ 166 h 878"/>
                  <a:gd name="T32" fmla="*/ 424 w 692"/>
                  <a:gd name="T33" fmla="*/ 252 h 878"/>
                  <a:gd name="T34" fmla="*/ 472 w 692"/>
                  <a:gd name="T35" fmla="*/ 388 h 878"/>
                  <a:gd name="T36" fmla="*/ 484 w 692"/>
                  <a:gd name="T37" fmla="*/ 426 h 878"/>
                  <a:gd name="T38" fmla="*/ 496 w 692"/>
                  <a:gd name="T39" fmla="*/ 382 h 878"/>
                  <a:gd name="T40" fmla="*/ 514 w 692"/>
                  <a:gd name="T41" fmla="*/ 266 h 878"/>
                  <a:gd name="T42" fmla="*/ 526 w 692"/>
                  <a:gd name="T43" fmla="*/ 104 h 878"/>
                  <a:gd name="T44" fmla="*/ 526 w 692"/>
                  <a:gd name="T45" fmla="*/ 60 h 878"/>
                  <a:gd name="T46" fmla="*/ 550 w 692"/>
                  <a:gd name="T47" fmla="*/ 82 h 878"/>
                  <a:gd name="T48" fmla="*/ 588 w 692"/>
                  <a:gd name="T49" fmla="*/ 108 h 878"/>
                  <a:gd name="T50" fmla="*/ 688 w 692"/>
                  <a:gd name="T51" fmla="*/ 142 h 878"/>
                  <a:gd name="T52" fmla="*/ 690 w 692"/>
                  <a:gd name="T53" fmla="*/ 154 h 878"/>
                  <a:gd name="T54" fmla="*/ 690 w 692"/>
                  <a:gd name="T55" fmla="*/ 212 h 878"/>
                  <a:gd name="T56" fmla="*/ 674 w 692"/>
                  <a:gd name="T57" fmla="*/ 336 h 878"/>
                  <a:gd name="T58" fmla="*/ 660 w 692"/>
                  <a:gd name="T59" fmla="*/ 492 h 878"/>
                  <a:gd name="T60" fmla="*/ 654 w 692"/>
                  <a:gd name="T61" fmla="*/ 620 h 878"/>
                  <a:gd name="T62" fmla="*/ 656 w 692"/>
                  <a:gd name="T63" fmla="*/ 664 h 878"/>
                  <a:gd name="T64" fmla="*/ 662 w 692"/>
                  <a:gd name="T65" fmla="*/ 828 h 878"/>
                  <a:gd name="T66" fmla="*/ 668 w 692"/>
                  <a:gd name="T67" fmla="*/ 876 h 87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92"/>
                  <a:gd name="T103" fmla="*/ 0 h 878"/>
                  <a:gd name="T104" fmla="*/ 692 w 692"/>
                  <a:gd name="T105" fmla="*/ 878 h 87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92" h="878">
                    <a:moveTo>
                      <a:pt x="248" y="878"/>
                    </a:moveTo>
                    <a:lnTo>
                      <a:pt x="248" y="878"/>
                    </a:lnTo>
                    <a:lnTo>
                      <a:pt x="202" y="718"/>
                    </a:lnTo>
                    <a:lnTo>
                      <a:pt x="156" y="578"/>
                    </a:lnTo>
                    <a:lnTo>
                      <a:pt x="114" y="454"/>
                    </a:lnTo>
                    <a:lnTo>
                      <a:pt x="76" y="352"/>
                    </a:lnTo>
                    <a:lnTo>
                      <a:pt x="46" y="270"/>
                    </a:lnTo>
                    <a:lnTo>
                      <a:pt x="20" y="210"/>
                    </a:lnTo>
                    <a:lnTo>
                      <a:pt x="0" y="162"/>
                    </a:lnTo>
                    <a:lnTo>
                      <a:pt x="14" y="148"/>
                    </a:lnTo>
                    <a:lnTo>
                      <a:pt x="30" y="138"/>
                    </a:lnTo>
                    <a:lnTo>
                      <a:pt x="48" y="126"/>
                    </a:lnTo>
                    <a:lnTo>
                      <a:pt x="68" y="116"/>
                    </a:lnTo>
                    <a:lnTo>
                      <a:pt x="110" y="96"/>
                    </a:lnTo>
                    <a:lnTo>
                      <a:pt x="154" y="80"/>
                    </a:lnTo>
                    <a:lnTo>
                      <a:pt x="196" y="68"/>
                    </a:lnTo>
                    <a:lnTo>
                      <a:pt x="230" y="58"/>
                    </a:lnTo>
                    <a:lnTo>
                      <a:pt x="262" y="50"/>
                    </a:lnTo>
                    <a:lnTo>
                      <a:pt x="296" y="28"/>
                    </a:lnTo>
                    <a:lnTo>
                      <a:pt x="318" y="14"/>
                    </a:lnTo>
                    <a:lnTo>
                      <a:pt x="334" y="0"/>
                    </a:lnTo>
                    <a:lnTo>
                      <a:pt x="336" y="16"/>
                    </a:lnTo>
                    <a:lnTo>
                      <a:pt x="342" y="52"/>
                    </a:lnTo>
                    <a:lnTo>
                      <a:pt x="346" y="74"/>
                    </a:lnTo>
                    <a:lnTo>
                      <a:pt x="354" y="96"/>
                    </a:lnTo>
                    <a:lnTo>
                      <a:pt x="362" y="118"/>
                    </a:lnTo>
                    <a:lnTo>
                      <a:pt x="374" y="140"/>
                    </a:lnTo>
                    <a:lnTo>
                      <a:pt x="388" y="166"/>
                    </a:lnTo>
                    <a:lnTo>
                      <a:pt x="406" y="206"/>
                    </a:lnTo>
                    <a:lnTo>
                      <a:pt x="424" y="252"/>
                    </a:lnTo>
                    <a:lnTo>
                      <a:pt x="442" y="302"/>
                    </a:lnTo>
                    <a:lnTo>
                      <a:pt x="472" y="388"/>
                    </a:lnTo>
                    <a:lnTo>
                      <a:pt x="484" y="426"/>
                    </a:lnTo>
                    <a:lnTo>
                      <a:pt x="490" y="406"/>
                    </a:lnTo>
                    <a:lnTo>
                      <a:pt x="496" y="382"/>
                    </a:lnTo>
                    <a:lnTo>
                      <a:pt x="506" y="326"/>
                    </a:lnTo>
                    <a:lnTo>
                      <a:pt x="514" y="266"/>
                    </a:lnTo>
                    <a:lnTo>
                      <a:pt x="520" y="206"/>
                    </a:lnTo>
                    <a:lnTo>
                      <a:pt x="526" y="104"/>
                    </a:lnTo>
                    <a:lnTo>
                      <a:pt x="526" y="60"/>
                    </a:lnTo>
                    <a:lnTo>
                      <a:pt x="538" y="72"/>
                    </a:lnTo>
                    <a:lnTo>
                      <a:pt x="550" y="82"/>
                    </a:lnTo>
                    <a:lnTo>
                      <a:pt x="572" y="98"/>
                    </a:lnTo>
                    <a:lnTo>
                      <a:pt x="588" y="108"/>
                    </a:lnTo>
                    <a:lnTo>
                      <a:pt x="596" y="112"/>
                    </a:lnTo>
                    <a:lnTo>
                      <a:pt x="688" y="142"/>
                    </a:lnTo>
                    <a:lnTo>
                      <a:pt x="690" y="154"/>
                    </a:lnTo>
                    <a:lnTo>
                      <a:pt x="692" y="170"/>
                    </a:lnTo>
                    <a:lnTo>
                      <a:pt x="690" y="212"/>
                    </a:lnTo>
                    <a:lnTo>
                      <a:pt x="684" y="268"/>
                    </a:lnTo>
                    <a:lnTo>
                      <a:pt x="674" y="336"/>
                    </a:lnTo>
                    <a:lnTo>
                      <a:pt x="666" y="410"/>
                    </a:lnTo>
                    <a:lnTo>
                      <a:pt x="660" y="492"/>
                    </a:lnTo>
                    <a:lnTo>
                      <a:pt x="656" y="578"/>
                    </a:lnTo>
                    <a:lnTo>
                      <a:pt x="654" y="620"/>
                    </a:lnTo>
                    <a:lnTo>
                      <a:pt x="656" y="664"/>
                    </a:lnTo>
                    <a:lnTo>
                      <a:pt x="658" y="768"/>
                    </a:lnTo>
                    <a:lnTo>
                      <a:pt x="662" y="828"/>
                    </a:lnTo>
                    <a:lnTo>
                      <a:pt x="664" y="856"/>
                    </a:lnTo>
                    <a:lnTo>
                      <a:pt x="668" y="876"/>
                    </a:lnTo>
                    <a:lnTo>
                      <a:pt x="248" y="878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79" name="Freeform 487"/>
              <p:cNvSpPr>
                <a:spLocks/>
              </p:cNvSpPr>
              <p:nvPr/>
            </p:nvSpPr>
            <p:spPr bwMode="auto">
              <a:xfrm>
                <a:off x="2058" y="3628"/>
                <a:ext cx="72" cy="586"/>
              </a:xfrm>
              <a:custGeom>
                <a:avLst/>
                <a:gdLst>
                  <a:gd name="T0" fmla="*/ 0 w 72"/>
                  <a:gd name="T1" fmla="*/ 2 h 586"/>
                  <a:gd name="T2" fmla="*/ 0 w 72"/>
                  <a:gd name="T3" fmla="*/ 2 h 586"/>
                  <a:gd name="T4" fmla="*/ 2 w 72"/>
                  <a:gd name="T5" fmla="*/ 18 h 586"/>
                  <a:gd name="T6" fmla="*/ 10 w 72"/>
                  <a:gd name="T7" fmla="*/ 62 h 586"/>
                  <a:gd name="T8" fmla="*/ 16 w 72"/>
                  <a:gd name="T9" fmla="*/ 94 h 586"/>
                  <a:gd name="T10" fmla="*/ 18 w 72"/>
                  <a:gd name="T11" fmla="*/ 132 h 586"/>
                  <a:gd name="T12" fmla="*/ 22 w 72"/>
                  <a:gd name="T13" fmla="*/ 176 h 586"/>
                  <a:gd name="T14" fmla="*/ 24 w 72"/>
                  <a:gd name="T15" fmla="*/ 224 h 586"/>
                  <a:gd name="T16" fmla="*/ 24 w 72"/>
                  <a:gd name="T17" fmla="*/ 224 h 586"/>
                  <a:gd name="T18" fmla="*/ 26 w 72"/>
                  <a:gd name="T19" fmla="*/ 318 h 586"/>
                  <a:gd name="T20" fmla="*/ 28 w 72"/>
                  <a:gd name="T21" fmla="*/ 364 h 586"/>
                  <a:gd name="T22" fmla="*/ 32 w 72"/>
                  <a:gd name="T23" fmla="*/ 412 h 586"/>
                  <a:gd name="T24" fmla="*/ 36 w 72"/>
                  <a:gd name="T25" fmla="*/ 458 h 586"/>
                  <a:gd name="T26" fmla="*/ 44 w 72"/>
                  <a:gd name="T27" fmla="*/ 502 h 586"/>
                  <a:gd name="T28" fmla="*/ 54 w 72"/>
                  <a:gd name="T29" fmla="*/ 546 h 586"/>
                  <a:gd name="T30" fmla="*/ 66 w 72"/>
                  <a:gd name="T31" fmla="*/ 586 h 586"/>
                  <a:gd name="T32" fmla="*/ 72 w 72"/>
                  <a:gd name="T33" fmla="*/ 584 h 586"/>
                  <a:gd name="T34" fmla="*/ 72 w 72"/>
                  <a:gd name="T35" fmla="*/ 584 h 586"/>
                  <a:gd name="T36" fmla="*/ 62 w 72"/>
                  <a:gd name="T37" fmla="*/ 544 h 586"/>
                  <a:gd name="T38" fmla="*/ 52 w 72"/>
                  <a:gd name="T39" fmla="*/ 502 h 586"/>
                  <a:gd name="T40" fmla="*/ 44 w 72"/>
                  <a:gd name="T41" fmla="*/ 456 h 586"/>
                  <a:gd name="T42" fmla="*/ 40 w 72"/>
                  <a:gd name="T43" fmla="*/ 410 h 586"/>
                  <a:gd name="T44" fmla="*/ 36 w 72"/>
                  <a:gd name="T45" fmla="*/ 364 h 586"/>
                  <a:gd name="T46" fmla="*/ 34 w 72"/>
                  <a:gd name="T47" fmla="*/ 318 h 586"/>
                  <a:gd name="T48" fmla="*/ 32 w 72"/>
                  <a:gd name="T49" fmla="*/ 224 h 586"/>
                  <a:gd name="T50" fmla="*/ 32 w 72"/>
                  <a:gd name="T51" fmla="*/ 224 h 586"/>
                  <a:gd name="T52" fmla="*/ 30 w 72"/>
                  <a:gd name="T53" fmla="*/ 176 h 586"/>
                  <a:gd name="T54" fmla="*/ 26 w 72"/>
                  <a:gd name="T55" fmla="*/ 132 h 586"/>
                  <a:gd name="T56" fmla="*/ 22 w 72"/>
                  <a:gd name="T57" fmla="*/ 92 h 586"/>
                  <a:gd name="T58" fmla="*/ 18 w 72"/>
                  <a:gd name="T59" fmla="*/ 60 h 586"/>
                  <a:gd name="T60" fmla="*/ 10 w 72"/>
                  <a:gd name="T61" fmla="*/ 16 h 586"/>
                  <a:gd name="T62" fmla="*/ 6 w 72"/>
                  <a:gd name="T63" fmla="*/ 0 h 586"/>
                  <a:gd name="T64" fmla="*/ 0 w 72"/>
                  <a:gd name="T65" fmla="*/ 2 h 58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72"/>
                  <a:gd name="T100" fmla="*/ 0 h 586"/>
                  <a:gd name="T101" fmla="*/ 72 w 72"/>
                  <a:gd name="T102" fmla="*/ 586 h 58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72" h="586">
                    <a:moveTo>
                      <a:pt x="0" y="2"/>
                    </a:moveTo>
                    <a:lnTo>
                      <a:pt x="0" y="2"/>
                    </a:lnTo>
                    <a:lnTo>
                      <a:pt x="2" y="18"/>
                    </a:lnTo>
                    <a:lnTo>
                      <a:pt x="10" y="62"/>
                    </a:lnTo>
                    <a:lnTo>
                      <a:pt x="16" y="94"/>
                    </a:lnTo>
                    <a:lnTo>
                      <a:pt x="18" y="132"/>
                    </a:lnTo>
                    <a:lnTo>
                      <a:pt x="22" y="176"/>
                    </a:lnTo>
                    <a:lnTo>
                      <a:pt x="24" y="224"/>
                    </a:lnTo>
                    <a:lnTo>
                      <a:pt x="26" y="318"/>
                    </a:lnTo>
                    <a:lnTo>
                      <a:pt x="28" y="364"/>
                    </a:lnTo>
                    <a:lnTo>
                      <a:pt x="32" y="412"/>
                    </a:lnTo>
                    <a:lnTo>
                      <a:pt x="36" y="458"/>
                    </a:lnTo>
                    <a:lnTo>
                      <a:pt x="44" y="502"/>
                    </a:lnTo>
                    <a:lnTo>
                      <a:pt x="54" y="546"/>
                    </a:lnTo>
                    <a:lnTo>
                      <a:pt x="66" y="586"/>
                    </a:lnTo>
                    <a:lnTo>
                      <a:pt x="72" y="584"/>
                    </a:lnTo>
                    <a:lnTo>
                      <a:pt x="62" y="544"/>
                    </a:lnTo>
                    <a:lnTo>
                      <a:pt x="52" y="502"/>
                    </a:lnTo>
                    <a:lnTo>
                      <a:pt x="44" y="456"/>
                    </a:lnTo>
                    <a:lnTo>
                      <a:pt x="40" y="410"/>
                    </a:lnTo>
                    <a:lnTo>
                      <a:pt x="36" y="364"/>
                    </a:lnTo>
                    <a:lnTo>
                      <a:pt x="34" y="318"/>
                    </a:lnTo>
                    <a:lnTo>
                      <a:pt x="32" y="224"/>
                    </a:lnTo>
                    <a:lnTo>
                      <a:pt x="30" y="176"/>
                    </a:lnTo>
                    <a:lnTo>
                      <a:pt x="26" y="132"/>
                    </a:lnTo>
                    <a:lnTo>
                      <a:pt x="22" y="92"/>
                    </a:lnTo>
                    <a:lnTo>
                      <a:pt x="18" y="60"/>
                    </a:lnTo>
                    <a:lnTo>
                      <a:pt x="10" y="16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80" name="Freeform 488"/>
              <p:cNvSpPr>
                <a:spLocks/>
              </p:cNvSpPr>
              <p:nvPr/>
            </p:nvSpPr>
            <p:spPr bwMode="auto">
              <a:xfrm>
                <a:off x="2032" y="3652"/>
                <a:ext cx="426" cy="440"/>
              </a:xfrm>
              <a:custGeom>
                <a:avLst/>
                <a:gdLst>
                  <a:gd name="T0" fmla="*/ 226 w 426"/>
                  <a:gd name="T1" fmla="*/ 0 h 440"/>
                  <a:gd name="T2" fmla="*/ 226 w 426"/>
                  <a:gd name="T3" fmla="*/ 0 h 440"/>
                  <a:gd name="T4" fmla="*/ 218 w 426"/>
                  <a:gd name="T5" fmla="*/ 8 h 440"/>
                  <a:gd name="T6" fmla="*/ 198 w 426"/>
                  <a:gd name="T7" fmla="*/ 28 h 440"/>
                  <a:gd name="T8" fmla="*/ 186 w 426"/>
                  <a:gd name="T9" fmla="*/ 42 h 440"/>
                  <a:gd name="T10" fmla="*/ 174 w 426"/>
                  <a:gd name="T11" fmla="*/ 60 h 440"/>
                  <a:gd name="T12" fmla="*/ 164 w 426"/>
                  <a:gd name="T13" fmla="*/ 80 h 440"/>
                  <a:gd name="T14" fmla="*/ 156 w 426"/>
                  <a:gd name="T15" fmla="*/ 102 h 440"/>
                  <a:gd name="T16" fmla="*/ 156 w 426"/>
                  <a:gd name="T17" fmla="*/ 102 h 440"/>
                  <a:gd name="T18" fmla="*/ 148 w 426"/>
                  <a:gd name="T19" fmla="*/ 144 h 440"/>
                  <a:gd name="T20" fmla="*/ 138 w 426"/>
                  <a:gd name="T21" fmla="*/ 188 h 440"/>
                  <a:gd name="T22" fmla="*/ 128 w 426"/>
                  <a:gd name="T23" fmla="*/ 234 h 440"/>
                  <a:gd name="T24" fmla="*/ 114 w 426"/>
                  <a:gd name="T25" fmla="*/ 280 h 440"/>
                  <a:gd name="T26" fmla="*/ 106 w 426"/>
                  <a:gd name="T27" fmla="*/ 302 h 440"/>
                  <a:gd name="T28" fmla="*/ 96 w 426"/>
                  <a:gd name="T29" fmla="*/ 322 h 440"/>
                  <a:gd name="T30" fmla="*/ 84 w 426"/>
                  <a:gd name="T31" fmla="*/ 342 h 440"/>
                  <a:gd name="T32" fmla="*/ 72 w 426"/>
                  <a:gd name="T33" fmla="*/ 360 h 440"/>
                  <a:gd name="T34" fmla="*/ 58 w 426"/>
                  <a:gd name="T35" fmla="*/ 378 h 440"/>
                  <a:gd name="T36" fmla="*/ 40 w 426"/>
                  <a:gd name="T37" fmla="*/ 392 h 440"/>
                  <a:gd name="T38" fmla="*/ 22 w 426"/>
                  <a:gd name="T39" fmla="*/ 404 h 440"/>
                  <a:gd name="T40" fmla="*/ 0 w 426"/>
                  <a:gd name="T41" fmla="*/ 416 h 440"/>
                  <a:gd name="T42" fmla="*/ 0 w 426"/>
                  <a:gd name="T43" fmla="*/ 416 h 440"/>
                  <a:gd name="T44" fmla="*/ 6 w 426"/>
                  <a:gd name="T45" fmla="*/ 418 h 440"/>
                  <a:gd name="T46" fmla="*/ 24 w 426"/>
                  <a:gd name="T47" fmla="*/ 426 h 440"/>
                  <a:gd name="T48" fmla="*/ 36 w 426"/>
                  <a:gd name="T49" fmla="*/ 430 h 440"/>
                  <a:gd name="T50" fmla="*/ 52 w 426"/>
                  <a:gd name="T51" fmla="*/ 434 h 440"/>
                  <a:gd name="T52" fmla="*/ 72 w 426"/>
                  <a:gd name="T53" fmla="*/ 438 h 440"/>
                  <a:gd name="T54" fmla="*/ 92 w 426"/>
                  <a:gd name="T55" fmla="*/ 440 h 440"/>
                  <a:gd name="T56" fmla="*/ 118 w 426"/>
                  <a:gd name="T57" fmla="*/ 440 h 440"/>
                  <a:gd name="T58" fmla="*/ 144 w 426"/>
                  <a:gd name="T59" fmla="*/ 438 h 440"/>
                  <a:gd name="T60" fmla="*/ 176 w 426"/>
                  <a:gd name="T61" fmla="*/ 432 h 440"/>
                  <a:gd name="T62" fmla="*/ 208 w 426"/>
                  <a:gd name="T63" fmla="*/ 424 h 440"/>
                  <a:gd name="T64" fmla="*/ 244 w 426"/>
                  <a:gd name="T65" fmla="*/ 412 h 440"/>
                  <a:gd name="T66" fmla="*/ 284 w 426"/>
                  <a:gd name="T67" fmla="*/ 396 h 440"/>
                  <a:gd name="T68" fmla="*/ 326 w 426"/>
                  <a:gd name="T69" fmla="*/ 376 h 440"/>
                  <a:gd name="T70" fmla="*/ 370 w 426"/>
                  <a:gd name="T71" fmla="*/ 350 h 440"/>
                  <a:gd name="T72" fmla="*/ 426 w 426"/>
                  <a:gd name="T73" fmla="*/ 18 h 440"/>
                  <a:gd name="T74" fmla="*/ 226 w 426"/>
                  <a:gd name="T75" fmla="*/ 0 h 44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426"/>
                  <a:gd name="T115" fmla="*/ 0 h 440"/>
                  <a:gd name="T116" fmla="*/ 426 w 426"/>
                  <a:gd name="T117" fmla="*/ 440 h 44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426" h="440">
                    <a:moveTo>
                      <a:pt x="226" y="0"/>
                    </a:moveTo>
                    <a:lnTo>
                      <a:pt x="226" y="0"/>
                    </a:lnTo>
                    <a:lnTo>
                      <a:pt x="218" y="8"/>
                    </a:lnTo>
                    <a:lnTo>
                      <a:pt x="198" y="28"/>
                    </a:lnTo>
                    <a:lnTo>
                      <a:pt x="186" y="42"/>
                    </a:lnTo>
                    <a:lnTo>
                      <a:pt x="174" y="60"/>
                    </a:lnTo>
                    <a:lnTo>
                      <a:pt x="164" y="80"/>
                    </a:lnTo>
                    <a:lnTo>
                      <a:pt x="156" y="102"/>
                    </a:lnTo>
                    <a:lnTo>
                      <a:pt x="148" y="144"/>
                    </a:lnTo>
                    <a:lnTo>
                      <a:pt x="138" y="188"/>
                    </a:lnTo>
                    <a:lnTo>
                      <a:pt x="128" y="234"/>
                    </a:lnTo>
                    <a:lnTo>
                      <a:pt x="114" y="280"/>
                    </a:lnTo>
                    <a:lnTo>
                      <a:pt x="106" y="302"/>
                    </a:lnTo>
                    <a:lnTo>
                      <a:pt x="96" y="322"/>
                    </a:lnTo>
                    <a:lnTo>
                      <a:pt x="84" y="342"/>
                    </a:lnTo>
                    <a:lnTo>
                      <a:pt x="72" y="360"/>
                    </a:lnTo>
                    <a:lnTo>
                      <a:pt x="58" y="378"/>
                    </a:lnTo>
                    <a:lnTo>
                      <a:pt x="40" y="392"/>
                    </a:lnTo>
                    <a:lnTo>
                      <a:pt x="22" y="404"/>
                    </a:lnTo>
                    <a:lnTo>
                      <a:pt x="0" y="416"/>
                    </a:lnTo>
                    <a:lnTo>
                      <a:pt x="6" y="418"/>
                    </a:lnTo>
                    <a:lnTo>
                      <a:pt x="24" y="426"/>
                    </a:lnTo>
                    <a:lnTo>
                      <a:pt x="36" y="430"/>
                    </a:lnTo>
                    <a:lnTo>
                      <a:pt x="52" y="434"/>
                    </a:lnTo>
                    <a:lnTo>
                      <a:pt x="72" y="438"/>
                    </a:lnTo>
                    <a:lnTo>
                      <a:pt x="92" y="440"/>
                    </a:lnTo>
                    <a:lnTo>
                      <a:pt x="118" y="440"/>
                    </a:lnTo>
                    <a:lnTo>
                      <a:pt x="144" y="438"/>
                    </a:lnTo>
                    <a:lnTo>
                      <a:pt x="176" y="432"/>
                    </a:lnTo>
                    <a:lnTo>
                      <a:pt x="208" y="424"/>
                    </a:lnTo>
                    <a:lnTo>
                      <a:pt x="244" y="412"/>
                    </a:lnTo>
                    <a:lnTo>
                      <a:pt x="284" y="396"/>
                    </a:lnTo>
                    <a:lnTo>
                      <a:pt x="326" y="376"/>
                    </a:lnTo>
                    <a:lnTo>
                      <a:pt x="370" y="350"/>
                    </a:lnTo>
                    <a:lnTo>
                      <a:pt x="426" y="18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81" name="Freeform 489"/>
              <p:cNvSpPr>
                <a:spLocks/>
              </p:cNvSpPr>
              <p:nvPr/>
            </p:nvSpPr>
            <p:spPr bwMode="auto">
              <a:xfrm>
                <a:off x="1792" y="3614"/>
                <a:ext cx="150" cy="78"/>
              </a:xfrm>
              <a:custGeom>
                <a:avLst/>
                <a:gdLst>
                  <a:gd name="T0" fmla="*/ 140 w 150"/>
                  <a:gd name="T1" fmla="*/ 0 h 78"/>
                  <a:gd name="T2" fmla="*/ 150 w 150"/>
                  <a:gd name="T3" fmla="*/ 64 h 78"/>
                  <a:gd name="T4" fmla="*/ 14 w 150"/>
                  <a:gd name="T5" fmla="*/ 78 h 78"/>
                  <a:gd name="T6" fmla="*/ 0 w 150"/>
                  <a:gd name="T7" fmla="*/ 2 h 78"/>
                  <a:gd name="T8" fmla="*/ 140 w 150"/>
                  <a:gd name="T9" fmla="*/ 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0"/>
                  <a:gd name="T16" fmla="*/ 0 h 78"/>
                  <a:gd name="T17" fmla="*/ 150 w 150"/>
                  <a:gd name="T18" fmla="*/ 78 h 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0" h="78">
                    <a:moveTo>
                      <a:pt x="140" y="0"/>
                    </a:moveTo>
                    <a:lnTo>
                      <a:pt x="150" y="64"/>
                    </a:lnTo>
                    <a:lnTo>
                      <a:pt x="14" y="78"/>
                    </a:lnTo>
                    <a:lnTo>
                      <a:pt x="0" y="2"/>
                    </a:lnTo>
                    <a:lnTo>
                      <a:pt x="140" y="0"/>
                    </a:lnTo>
                    <a:close/>
                  </a:path>
                </a:pathLst>
              </a:custGeom>
              <a:solidFill>
                <a:srgbClr val="D0CE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82" name="Freeform 490"/>
              <p:cNvSpPr>
                <a:spLocks/>
              </p:cNvSpPr>
              <p:nvPr/>
            </p:nvSpPr>
            <p:spPr bwMode="auto">
              <a:xfrm>
                <a:off x="2162" y="3618"/>
                <a:ext cx="96" cy="52"/>
              </a:xfrm>
              <a:custGeom>
                <a:avLst/>
                <a:gdLst>
                  <a:gd name="T0" fmla="*/ 0 w 96"/>
                  <a:gd name="T1" fmla="*/ 2 h 52"/>
                  <a:gd name="T2" fmla="*/ 6 w 96"/>
                  <a:gd name="T3" fmla="*/ 44 h 52"/>
                  <a:gd name="T4" fmla="*/ 96 w 96"/>
                  <a:gd name="T5" fmla="*/ 52 h 52"/>
                  <a:gd name="T6" fmla="*/ 90 w 96"/>
                  <a:gd name="T7" fmla="*/ 0 h 52"/>
                  <a:gd name="T8" fmla="*/ 0 w 96"/>
                  <a:gd name="T9" fmla="*/ 2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52"/>
                  <a:gd name="T17" fmla="*/ 96 w 96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52">
                    <a:moveTo>
                      <a:pt x="0" y="2"/>
                    </a:moveTo>
                    <a:lnTo>
                      <a:pt x="6" y="44"/>
                    </a:lnTo>
                    <a:lnTo>
                      <a:pt x="96" y="52"/>
                    </a:lnTo>
                    <a:lnTo>
                      <a:pt x="9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0CE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83" name="Freeform 491"/>
              <p:cNvSpPr>
                <a:spLocks noEditPoints="1"/>
              </p:cNvSpPr>
              <p:nvPr/>
            </p:nvSpPr>
            <p:spPr bwMode="auto">
              <a:xfrm>
                <a:off x="2030" y="3646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16 w 16"/>
                  <a:gd name="T43" fmla="*/ 6 h 16"/>
                  <a:gd name="T44" fmla="*/ 16 w 16"/>
                  <a:gd name="T45" fmla="*/ 6 h 16"/>
                  <a:gd name="T46" fmla="*/ 14 w 16"/>
                  <a:gd name="T47" fmla="*/ 12 h 16"/>
                  <a:gd name="T48" fmla="*/ 10 w 16"/>
                  <a:gd name="T49" fmla="*/ 14 h 16"/>
                  <a:gd name="T50" fmla="*/ 10 w 16"/>
                  <a:gd name="T51" fmla="*/ 14 h 16"/>
                  <a:gd name="T52" fmla="*/ 6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4 w 16"/>
                  <a:gd name="T59" fmla="*/ 4 h 16"/>
                  <a:gd name="T60" fmla="*/ 8 w 16"/>
                  <a:gd name="T61" fmla="*/ 2 h 16"/>
                  <a:gd name="T62" fmla="*/ 8 w 16"/>
                  <a:gd name="T63" fmla="*/ 2 h 16"/>
                  <a:gd name="T64" fmla="*/ 12 w 16"/>
                  <a:gd name="T65" fmla="*/ 2 h 16"/>
                  <a:gd name="T66" fmla="*/ 16 w 16"/>
                  <a:gd name="T67" fmla="*/ 6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6" y="6"/>
                    </a:moveTo>
                    <a:lnTo>
                      <a:pt x="16" y="6"/>
                    </a:lnTo>
                    <a:lnTo>
                      <a:pt x="14" y="12"/>
                    </a:lnTo>
                    <a:lnTo>
                      <a:pt x="10" y="14"/>
                    </a:lnTo>
                    <a:lnTo>
                      <a:pt x="6" y="14"/>
                    </a:lnTo>
                    <a:lnTo>
                      <a:pt x="2" y="10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84" name="Freeform 492"/>
              <p:cNvSpPr>
                <a:spLocks/>
              </p:cNvSpPr>
              <p:nvPr/>
            </p:nvSpPr>
            <p:spPr bwMode="auto">
              <a:xfrm>
                <a:off x="2030" y="3646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85" name="Freeform 493"/>
              <p:cNvSpPr>
                <a:spLocks/>
              </p:cNvSpPr>
              <p:nvPr/>
            </p:nvSpPr>
            <p:spPr bwMode="auto">
              <a:xfrm>
                <a:off x="2032" y="3648"/>
                <a:ext cx="14" cy="12"/>
              </a:xfrm>
              <a:custGeom>
                <a:avLst/>
                <a:gdLst>
                  <a:gd name="T0" fmla="*/ 14 w 14"/>
                  <a:gd name="T1" fmla="*/ 4 h 12"/>
                  <a:gd name="T2" fmla="*/ 14 w 14"/>
                  <a:gd name="T3" fmla="*/ 4 h 12"/>
                  <a:gd name="T4" fmla="*/ 12 w 14"/>
                  <a:gd name="T5" fmla="*/ 10 h 12"/>
                  <a:gd name="T6" fmla="*/ 8 w 14"/>
                  <a:gd name="T7" fmla="*/ 12 h 12"/>
                  <a:gd name="T8" fmla="*/ 8 w 14"/>
                  <a:gd name="T9" fmla="*/ 12 h 12"/>
                  <a:gd name="T10" fmla="*/ 4 w 14"/>
                  <a:gd name="T11" fmla="*/ 12 h 12"/>
                  <a:gd name="T12" fmla="*/ 0 w 14"/>
                  <a:gd name="T13" fmla="*/ 8 h 12"/>
                  <a:gd name="T14" fmla="*/ 0 w 14"/>
                  <a:gd name="T15" fmla="*/ 8 h 12"/>
                  <a:gd name="T16" fmla="*/ 2 w 14"/>
                  <a:gd name="T17" fmla="*/ 2 h 12"/>
                  <a:gd name="T18" fmla="*/ 6 w 14"/>
                  <a:gd name="T19" fmla="*/ 0 h 12"/>
                  <a:gd name="T20" fmla="*/ 6 w 14"/>
                  <a:gd name="T21" fmla="*/ 0 h 12"/>
                  <a:gd name="T22" fmla="*/ 10 w 14"/>
                  <a:gd name="T23" fmla="*/ 0 h 12"/>
                  <a:gd name="T24" fmla="*/ 14 w 14"/>
                  <a:gd name="T25" fmla="*/ 4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12"/>
                  <a:gd name="T41" fmla="*/ 14 w 14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12">
                    <a:moveTo>
                      <a:pt x="14" y="4"/>
                    </a:moveTo>
                    <a:lnTo>
                      <a:pt x="14" y="4"/>
                    </a:lnTo>
                    <a:lnTo>
                      <a:pt x="12" y="10"/>
                    </a:lnTo>
                    <a:lnTo>
                      <a:pt x="8" y="12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86" name="Freeform 494"/>
              <p:cNvSpPr>
                <a:spLocks noEditPoints="1"/>
              </p:cNvSpPr>
              <p:nvPr/>
            </p:nvSpPr>
            <p:spPr bwMode="auto">
              <a:xfrm>
                <a:off x="2048" y="3810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8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6 h 16"/>
                  <a:gd name="T26" fmla="*/ 16 w 16"/>
                  <a:gd name="T27" fmla="*/ 14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16 w 16"/>
                  <a:gd name="T43" fmla="*/ 8 h 16"/>
                  <a:gd name="T44" fmla="*/ 16 w 16"/>
                  <a:gd name="T45" fmla="*/ 8 h 16"/>
                  <a:gd name="T46" fmla="*/ 14 w 16"/>
                  <a:gd name="T47" fmla="*/ 12 h 16"/>
                  <a:gd name="T48" fmla="*/ 10 w 16"/>
                  <a:gd name="T49" fmla="*/ 16 h 16"/>
                  <a:gd name="T50" fmla="*/ 10 w 16"/>
                  <a:gd name="T51" fmla="*/ 16 h 16"/>
                  <a:gd name="T52" fmla="*/ 6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4 w 16"/>
                  <a:gd name="T59" fmla="*/ 6 h 16"/>
                  <a:gd name="T60" fmla="*/ 8 w 16"/>
                  <a:gd name="T61" fmla="*/ 2 h 16"/>
                  <a:gd name="T62" fmla="*/ 8 w 16"/>
                  <a:gd name="T63" fmla="*/ 2 h 16"/>
                  <a:gd name="T64" fmla="*/ 12 w 16"/>
                  <a:gd name="T65" fmla="*/ 2 h 16"/>
                  <a:gd name="T66" fmla="*/ 16 w 16"/>
                  <a:gd name="T67" fmla="*/ 8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6" y="8"/>
                    </a:moveTo>
                    <a:lnTo>
                      <a:pt x="16" y="8"/>
                    </a:lnTo>
                    <a:lnTo>
                      <a:pt x="14" y="12"/>
                    </a:lnTo>
                    <a:lnTo>
                      <a:pt x="10" y="16"/>
                    </a:lnTo>
                    <a:lnTo>
                      <a:pt x="6" y="14"/>
                    </a:lnTo>
                    <a:lnTo>
                      <a:pt x="2" y="10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6" y="8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87" name="Freeform 495"/>
              <p:cNvSpPr>
                <a:spLocks/>
              </p:cNvSpPr>
              <p:nvPr/>
            </p:nvSpPr>
            <p:spPr bwMode="auto">
              <a:xfrm>
                <a:off x="2048" y="3810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8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6 h 16"/>
                  <a:gd name="T26" fmla="*/ 16 w 16"/>
                  <a:gd name="T27" fmla="*/ 14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88" name="Freeform 496"/>
              <p:cNvSpPr>
                <a:spLocks/>
              </p:cNvSpPr>
              <p:nvPr/>
            </p:nvSpPr>
            <p:spPr bwMode="auto">
              <a:xfrm>
                <a:off x="2050" y="3812"/>
                <a:ext cx="14" cy="14"/>
              </a:xfrm>
              <a:custGeom>
                <a:avLst/>
                <a:gdLst>
                  <a:gd name="T0" fmla="*/ 14 w 14"/>
                  <a:gd name="T1" fmla="*/ 6 h 14"/>
                  <a:gd name="T2" fmla="*/ 14 w 14"/>
                  <a:gd name="T3" fmla="*/ 6 h 14"/>
                  <a:gd name="T4" fmla="*/ 12 w 14"/>
                  <a:gd name="T5" fmla="*/ 10 h 14"/>
                  <a:gd name="T6" fmla="*/ 8 w 14"/>
                  <a:gd name="T7" fmla="*/ 14 h 14"/>
                  <a:gd name="T8" fmla="*/ 8 w 14"/>
                  <a:gd name="T9" fmla="*/ 14 h 14"/>
                  <a:gd name="T10" fmla="*/ 4 w 14"/>
                  <a:gd name="T11" fmla="*/ 12 h 14"/>
                  <a:gd name="T12" fmla="*/ 0 w 14"/>
                  <a:gd name="T13" fmla="*/ 8 h 14"/>
                  <a:gd name="T14" fmla="*/ 0 w 14"/>
                  <a:gd name="T15" fmla="*/ 8 h 14"/>
                  <a:gd name="T16" fmla="*/ 2 w 14"/>
                  <a:gd name="T17" fmla="*/ 4 h 14"/>
                  <a:gd name="T18" fmla="*/ 6 w 14"/>
                  <a:gd name="T19" fmla="*/ 0 h 14"/>
                  <a:gd name="T20" fmla="*/ 6 w 14"/>
                  <a:gd name="T21" fmla="*/ 0 h 14"/>
                  <a:gd name="T22" fmla="*/ 10 w 14"/>
                  <a:gd name="T23" fmla="*/ 0 h 14"/>
                  <a:gd name="T24" fmla="*/ 14 w 14"/>
                  <a:gd name="T25" fmla="*/ 6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14"/>
                  <a:gd name="T41" fmla="*/ 14 w 14"/>
                  <a:gd name="T42" fmla="*/ 14 h 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14">
                    <a:moveTo>
                      <a:pt x="14" y="6"/>
                    </a:moveTo>
                    <a:lnTo>
                      <a:pt x="14" y="6"/>
                    </a:lnTo>
                    <a:lnTo>
                      <a:pt x="12" y="10"/>
                    </a:lnTo>
                    <a:lnTo>
                      <a:pt x="8" y="14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89" name="Freeform 497"/>
              <p:cNvSpPr>
                <a:spLocks noEditPoints="1"/>
              </p:cNvSpPr>
              <p:nvPr/>
            </p:nvSpPr>
            <p:spPr bwMode="auto">
              <a:xfrm>
                <a:off x="2070" y="4118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6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4 w 16"/>
                  <a:gd name="T35" fmla="*/ 4 h 16"/>
                  <a:gd name="T36" fmla="*/ 12 w 16"/>
                  <a:gd name="T37" fmla="*/ 0 h 16"/>
                  <a:gd name="T38" fmla="*/ 10 w 16"/>
                  <a:gd name="T39" fmla="*/ 0 h 16"/>
                  <a:gd name="T40" fmla="*/ 6 w 16"/>
                  <a:gd name="T41" fmla="*/ 0 h 16"/>
                  <a:gd name="T42" fmla="*/ 14 w 16"/>
                  <a:gd name="T43" fmla="*/ 6 h 16"/>
                  <a:gd name="T44" fmla="*/ 14 w 16"/>
                  <a:gd name="T45" fmla="*/ 6 h 16"/>
                  <a:gd name="T46" fmla="*/ 14 w 16"/>
                  <a:gd name="T47" fmla="*/ 12 h 16"/>
                  <a:gd name="T48" fmla="*/ 10 w 16"/>
                  <a:gd name="T49" fmla="*/ 14 h 16"/>
                  <a:gd name="T50" fmla="*/ 10 w 16"/>
                  <a:gd name="T51" fmla="*/ 14 h 16"/>
                  <a:gd name="T52" fmla="*/ 4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2 w 16"/>
                  <a:gd name="T59" fmla="*/ 4 h 16"/>
                  <a:gd name="T60" fmla="*/ 6 w 16"/>
                  <a:gd name="T61" fmla="*/ 2 h 16"/>
                  <a:gd name="T62" fmla="*/ 6 w 16"/>
                  <a:gd name="T63" fmla="*/ 2 h 16"/>
                  <a:gd name="T64" fmla="*/ 12 w 16"/>
                  <a:gd name="T65" fmla="*/ 2 h 16"/>
                  <a:gd name="T66" fmla="*/ 14 w 16"/>
                  <a:gd name="T67" fmla="*/ 6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4" y="6"/>
                    </a:moveTo>
                    <a:lnTo>
                      <a:pt x="14" y="6"/>
                    </a:lnTo>
                    <a:lnTo>
                      <a:pt x="14" y="12"/>
                    </a:lnTo>
                    <a:lnTo>
                      <a:pt x="10" y="14"/>
                    </a:lnTo>
                    <a:lnTo>
                      <a:pt x="4" y="14"/>
                    </a:lnTo>
                    <a:lnTo>
                      <a:pt x="2" y="10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12" y="2"/>
                    </a:lnTo>
                    <a:lnTo>
                      <a:pt x="14" y="6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90" name="Freeform 498"/>
              <p:cNvSpPr>
                <a:spLocks/>
              </p:cNvSpPr>
              <p:nvPr/>
            </p:nvSpPr>
            <p:spPr bwMode="auto">
              <a:xfrm>
                <a:off x="2070" y="4118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6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4 w 16"/>
                  <a:gd name="T35" fmla="*/ 4 h 16"/>
                  <a:gd name="T36" fmla="*/ 12 w 16"/>
                  <a:gd name="T37" fmla="*/ 0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91" name="Freeform 499"/>
              <p:cNvSpPr>
                <a:spLocks/>
              </p:cNvSpPr>
              <p:nvPr/>
            </p:nvSpPr>
            <p:spPr bwMode="auto">
              <a:xfrm>
                <a:off x="2072" y="4120"/>
                <a:ext cx="12" cy="12"/>
              </a:xfrm>
              <a:custGeom>
                <a:avLst/>
                <a:gdLst>
                  <a:gd name="T0" fmla="*/ 12 w 12"/>
                  <a:gd name="T1" fmla="*/ 4 h 12"/>
                  <a:gd name="T2" fmla="*/ 12 w 12"/>
                  <a:gd name="T3" fmla="*/ 4 h 12"/>
                  <a:gd name="T4" fmla="*/ 12 w 12"/>
                  <a:gd name="T5" fmla="*/ 10 h 12"/>
                  <a:gd name="T6" fmla="*/ 8 w 12"/>
                  <a:gd name="T7" fmla="*/ 12 h 12"/>
                  <a:gd name="T8" fmla="*/ 8 w 12"/>
                  <a:gd name="T9" fmla="*/ 12 h 12"/>
                  <a:gd name="T10" fmla="*/ 2 w 12"/>
                  <a:gd name="T11" fmla="*/ 12 h 12"/>
                  <a:gd name="T12" fmla="*/ 0 w 12"/>
                  <a:gd name="T13" fmla="*/ 8 h 12"/>
                  <a:gd name="T14" fmla="*/ 0 w 12"/>
                  <a:gd name="T15" fmla="*/ 8 h 12"/>
                  <a:gd name="T16" fmla="*/ 0 w 12"/>
                  <a:gd name="T17" fmla="*/ 2 h 12"/>
                  <a:gd name="T18" fmla="*/ 4 w 12"/>
                  <a:gd name="T19" fmla="*/ 0 h 12"/>
                  <a:gd name="T20" fmla="*/ 4 w 12"/>
                  <a:gd name="T21" fmla="*/ 0 h 12"/>
                  <a:gd name="T22" fmla="*/ 10 w 12"/>
                  <a:gd name="T23" fmla="*/ 0 h 12"/>
                  <a:gd name="T24" fmla="*/ 12 w 12"/>
                  <a:gd name="T25" fmla="*/ 4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2"/>
                  <a:gd name="T41" fmla="*/ 12 w 12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2">
                    <a:moveTo>
                      <a:pt x="12" y="4"/>
                    </a:moveTo>
                    <a:lnTo>
                      <a:pt x="12" y="4"/>
                    </a:lnTo>
                    <a:lnTo>
                      <a:pt x="12" y="10"/>
                    </a:lnTo>
                    <a:lnTo>
                      <a:pt x="8" y="12"/>
                    </a:lnTo>
                    <a:lnTo>
                      <a:pt x="2" y="12"/>
                    </a:lnTo>
                    <a:lnTo>
                      <a:pt x="0" y="8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10" y="0"/>
                    </a:lnTo>
                    <a:lnTo>
                      <a:pt x="12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92" name="Freeform 500"/>
              <p:cNvSpPr>
                <a:spLocks/>
              </p:cNvSpPr>
              <p:nvPr/>
            </p:nvSpPr>
            <p:spPr bwMode="auto">
              <a:xfrm>
                <a:off x="2418" y="3798"/>
                <a:ext cx="98" cy="154"/>
              </a:xfrm>
              <a:custGeom>
                <a:avLst/>
                <a:gdLst>
                  <a:gd name="T0" fmla="*/ 48 w 98"/>
                  <a:gd name="T1" fmla="*/ 0 h 154"/>
                  <a:gd name="T2" fmla="*/ 48 w 98"/>
                  <a:gd name="T3" fmla="*/ 0 h 154"/>
                  <a:gd name="T4" fmla="*/ 58 w 98"/>
                  <a:gd name="T5" fmla="*/ 4 h 154"/>
                  <a:gd name="T6" fmla="*/ 76 w 98"/>
                  <a:gd name="T7" fmla="*/ 14 h 154"/>
                  <a:gd name="T8" fmla="*/ 86 w 98"/>
                  <a:gd name="T9" fmla="*/ 20 h 154"/>
                  <a:gd name="T10" fmla="*/ 92 w 98"/>
                  <a:gd name="T11" fmla="*/ 30 h 154"/>
                  <a:gd name="T12" fmla="*/ 98 w 98"/>
                  <a:gd name="T13" fmla="*/ 40 h 154"/>
                  <a:gd name="T14" fmla="*/ 98 w 98"/>
                  <a:gd name="T15" fmla="*/ 46 h 154"/>
                  <a:gd name="T16" fmla="*/ 96 w 98"/>
                  <a:gd name="T17" fmla="*/ 52 h 154"/>
                  <a:gd name="T18" fmla="*/ 86 w 98"/>
                  <a:gd name="T19" fmla="*/ 86 h 154"/>
                  <a:gd name="T20" fmla="*/ 86 w 98"/>
                  <a:gd name="T21" fmla="*/ 86 h 154"/>
                  <a:gd name="T22" fmla="*/ 90 w 98"/>
                  <a:gd name="T23" fmla="*/ 92 h 154"/>
                  <a:gd name="T24" fmla="*/ 94 w 98"/>
                  <a:gd name="T25" fmla="*/ 106 h 154"/>
                  <a:gd name="T26" fmla="*/ 96 w 98"/>
                  <a:gd name="T27" fmla="*/ 114 h 154"/>
                  <a:gd name="T28" fmla="*/ 94 w 98"/>
                  <a:gd name="T29" fmla="*/ 124 h 154"/>
                  <a:gd name="T30" fmla="*/ 92 w 98"/>
                  <a:gd name="T31" fmla="*/ 130 h 154"/>
                  <a:gd name="T32" fmla="*/ 86 w 98"/>
                  <a:gd name="T33" fmla="*/ 136 h 154"/>
                  <a:gd name="T34" fmla="*/ 86 w 98"/>
                  <a:gd name="T35" fmla="*/ 136 h 154"/>
                  <a:gd name="T36" fmla="*/ 66 w 98"/>
                  <a:gd name="T37" fmla="*/ 146 h 154"/>
                  <a:gd name="T38" fmla="*/ 54 w 98"/>
                  <a:gd name="T39" fmla="*/ 150 h 154"/>
                  <a:gd name="T40" fmla="*/ 42 w 98"/>
                  <a:gd name="T41" fmla="*/ 154 h 154"/>
                  <a:gd name="T42" fmla="*/ 30 w 98"/>
                  <a:gd name="T43" fmla="*/ 154 h 154"/>
                  <a:gd name="T44" fmla="*/ 18 w 98"/>
                  <a:gd name="T45" fmla="*/ 152 h 154"/>
                  <a:gd name="T46" fmla="*/ 14 w 98"/>
                  <a:gd name="T47" fmla="*/ 150 h 154"/>
                  <a:gd name="T48" fmla="*/ 10 w 98"/>
                  <a:gd name="T49" fmla="*/ 146 h 154"/>
                  <a:gd name="T50" fmla="*/ 6 w 98"/>
                  <a:gd name="T51" fmla="*/ 142 h 154"/>
                  <a:gd name="T52" fmla="*/ 2 w 98"/>
                  <a:gd name="T53" fmla="*/ 136 h 154"/>
                  <a:gd name="T54" fmla="*/ 2 w 98"/>
                  <a:gd name="T55" fmla="*/ 136 h 154"/>
                  <a:gd name="T56" fmla="*/ 2 w 98"/>
                  <a:gd name="T57" fmla="*/ 128 h 154"/>
                  <a:gd name="T58" fmla="*/ 0 w 98"/>
                  <a:gd name="T59" fmla="*/ 120 h 154"/>
                  <a:gd name="T60" fmla="*/ 4 w 98"/>
                  <a:gd name="T61" fmla="*/ 100 h 154"/>
                  <a:gd name="T62" fmla="*/ 12 w 98"/>
                  <a:gd name="T63" fmla="*/ 78 h 154"/>
                  <a:gd name="T64" fmla="*/ 20 w 98"/>
                  <a:gd name="T65" fmla="*/ 56 h 154"/>
                  <a:gd name="T66" fmla="*/ 40 w 98"/>
                  <a:gd name="T67" fmla="*/ 16 h 154"/>
                  <a:gd name="T68" fmla="*/ 48 w 98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"/>
                  <a:gd name="T106" fmla="*/ 0 h 154"/>
                  <a:gd name="T107" fmla="*/ 98 w 98"/>
                  <a:gd name="T108" fmla="*/ 154 h 1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" h="154">
                    <a:moveTo>
                      <a:pt x="48" y="0"/>
                    </a:moveTo>
                    <a:lnTo>
                      <a:pt x="48" y="0"/>
                    </a:lnTo>
                    <a:lnTo>
                      <a:pt x="58" y="4"/>
                    </a:lnTo>
                    <a:lnTo>
                      <a:pt x="76" y="14"/>
                    </a:lnTo>
                    <a:lnTo>
                      <a:pt x="86" y="20"/>
                    </a:lnTo>
                    <a:lnTo>
                      <a:pt x="92" y="30"/>
                    </a:lnTo>
                    <a:lnTo>
                      <a:pt x="98" y="40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86" y="86"/>
                    </a:lnTo>
                    <a:lnTo>
                      <a:pt x="90" y="92"/>
                    </a:lnTo>
                    <a:lnTo>
                      <a:pt x="94" y="106"/>
                    </a:lnTo>
                    <a:lnTo>
                      <a:pt x="96" y="114"/>
                    </a:lnTo>
                    <a:lnTo>
                      <a:pt x="94" y="124"/>
                    </a:lnTo>
                    <a:lnTo>
                      <a:pt x="92" y="130"/>
                    </a:lnTo>
                    <a:lnTo>
                      <a:pt x="86" y="136"/>
                    </a:lnTo>
                    <a:lnTo>
                      <a:pt x="66" y="146"/>
                    </a:lnTo>
                    <a:lnTo>
                      <a:pt x="54" y="150"/>
                    </a:lnTo>
                    <a:lnTo>
                      <a:pt x="42" y="154"/>
                    </a:lnTo>
                    <a:lnTo>
                      <a:pt x="30" y="154"/>
                    </a:lnTo>
                    <a:lnTo>
                      <a:pt x="18" y="152"/>
                    </a:lnTo>
                    <a:lnTo>
                      <a:pt x="14" y="150"/>
                    </a:lnTo>
                    <a:lnTo>
                      <a:pt x="10" y="146"/>
                    </a:lnTo>
                    <a:lnTo>
                      <a:pt x="6" y="142"/>
                    </a:lnTo>
                    <a:lnTo>
                      <a:pt x="2" y="136"/>
                    </a:lnTo>
                    <a:lnTo>
                      <a:pt x="2" y="128"/>
                    </a:lnTo>
                    <a:lnTo>
                      <a:pt x="0" y="120"/>
                    </a:lnTo>
                    <a:lnTo>
                      <a:pt x="4" y="100"/>
                    </a:lnTo>
                    <a:lnTo>
                      <a:pt x="12" y="78"/>
                    </a:lnTo>
                    <a:lnTo>
                      <a:pt x="20" y="56"/>
                    </a:lnTo>
                    <a:lnTo>
                      <a:pt x="40" y="16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EB9E5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93" name="Freeform 501"/>
              <p:cNvSpPr>
                <a:spLocks/>
              </p:cNvSpPr>
              <p:nvPr/>
            </p:nvSpPr>
            <p:spPr bwMode="auto">
              <a:xfrm>
                <a:off x="2418" y="3798"/>
                <a:ext cx="98" cy="154"/>
              </a:xfrm>
              <a:custGeom>
                <a:avLst/>
                <a:gdLst>
                  <a:gd name="T0" fmla="*/ 48 w 98"/>
                  <a:gd name="T1" fmla="*/ 0 h 154"/>
                  <a:gd name="T2" fmla="*/ 48 w 98"/>
                  <a:gd name="T3" fmla="*/ 0 h 154"/>
                  <a:gd name="T4" fmla="*/ 58 w 98"/>
                  <a:gd name="T5" fmla="*/ 4 h 154"/>
                  <a:gd name="T6" fmla="*/ 76 w 98"/>
                  <a:gd name="T7" fmla="*/ 14 h 154"/>
                  <a:gd name="T8" fmla="*/ 86 w 98"/>
                  <a:gd name="T9" fmla="*/ 20 h 154"/>
                  <a:gd name="T10" fmla="*/ 92 w 98"/>
                  <a:gd name="T11" fmla="*/ 30 h 154"/>
                  <a:gd name="T12" fmla="*/ 98 w 98"/>
                  <a:gd name="T13" fmla="*/ 40 h 154"/>
                  <a:gd name="T14" fmla="*/ 98 w 98"/>
                  <a:gd name="T15" fmla="*/ 46 h 154"/>
                  <a:gd name="T16" fmla="*/ 96 w 98"/>
                  <a:gd name="T17" fmla="*/ 52 h 154"/>
                  <a:gd name="T18" fmla="*/ 86 w 98"/>
                  <a:gd name="T19" fmla="*/ 86 h 154"/>
                  <a:gd name="T20" fmla="*/ 86 w 98"/>
                  <a:gd name="T21" fmla="*/ 86 h 154"/>
                  <a:gd name="T22" fmla="*/ 90 w 98"/>
                  <a:gd name="T23" fmla="*/ 92 h 154"/>
                  <a:gd name="T24" fmla="*/ 94 w 98"/>
                  <a:gd name="T25" fmla="*/ 106 h 154"/>
                  <a:gd name="T26" fmla="*/ 96 w 98"/>
                  <a:gd name="T27" fmla="*/ 114 h 154"/>
                  <a:gd name="T28" fmla="*/ 94 w 98"/>
                  <a:gd name="T29" fmla="*/ 124 h 154"/>
                  <a:gd name="T30" fmla="*/ 92 w 98"/>
                  <a:gd name="T31" fmla="*/ 130 h 154"/>
                  <a:gd name="T32" fmla="*/ 86 w 98"/>
                  <a:gd name="T33" fmla="*/ 136 h 154"/>
                  <a:gd name="T34" fmla="*/ 86 w 98"/>
                  <a:gd name="T35" fmla="*/ 136 h 154"/>
                  <a:gd name="T36" fmla="*/ 66 w 98"/>
                  <a:gd name="T37" fmla="*/ 146 h 154"/>
                  <a:gd name="T38" fmla="*/ 54 w 98"/>
                  <a:gd name="T39" fmla="*/ 150 h 154"/>
                  <a:gd name="T40" fmla="*/ 42 w 98"/>
                  <a:gd name="T41" fmla="*/ 154 h 154"/>
                  <a:gd name="T42" fmla="*/ 30 w 98"/>
                  <a:gd name="T43" fmla="*/ 154 h 154"/>
                  <a:gd name="T44" fmla="*/ 18 w 98"/>
                  <a:gd name="T45" fmla="*/ 152 h 154"/>
                  <a:gd name="T46" fmla="*/ 14 w 98"/>
                  <a:gd name="T47" fmla="*/ 150 h 154"/>
                  <a:gd name="T48" fmla="*/ 10 w 98"/>
                  <a:gd name="T49" fmla="*/ 146 h 154"/>
                  <a:gd name="T50" fmla="*/ 6 w 98"/>
                  <a:gd name="T51" fmla="*/ 142 h 154"/>
                  <a:gd name="T52" fmla="*/ 2 w 98"/>
                  <a:gd name="T53" fmla="*/ 136 h 154"/>
                  <a:gd name="T54" fmla="*/ 2 w 98"/>
                  <a:gd name="T55" fmla="*/ 136 h 154"/>
                  <a:gd name="T56" fmla="*/ 2 w 98"/>
                  <a:gd name="T57" fmla="*/ 128 h 154"/>
                  <a:gd name="T58" fmla="*/ 0 w 98"/>
                  <a:gd name="T59" fmla="*/ 120 h 154"/>
                  <a:gd name="T60" fmla="*/ 4 w 98"/>
                  <a:gd name="T61" fmla="*/ 100 h 154"/>
                  <a:gd name="T62" fmla="*/ 12 w 98"/>
                  <a:gd name="T63" fmla="*/ 78 h 154"/>
                  <a:gd name="T64" fmla="*/ 20 w 98"/>
                  <a:gd name="T65" fmla="*/ 56 h 154"/>
                  <a:gd name="T66" fmla="*/ 40 w 98"/>
                  <a:gd name="T67" fmla="*/ 16 h 154"/>
                  <a:gd name="T68" fmla="*/ 48 w 98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"/>
                  <a:gd name="T106" fmla="*/ 0 h 154"/>
                  <a:gd name="T107" fmla="*/ 98 w 98"/>
                  <a:gd name="T108" fmla="*/ 154 h 1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" h="154">
                    <a:moveTo>
                      <a:pt x="48" y="0"/>
                    </a:moveTo>
                    <a:lnTo>
                      <a:pt x="48" y="0"/>
                    </a:lnTo>
                    <a:lnTo>
                      <a:pt x="58" y="4"/>
                    </a:lnTo>
                    <a:lnTo>
                      <a:pt x="76" y="14"/>
                    </a:lnTo>
                    <a:lnTo>
                      <a:pt x="86" y="20"/>
                    </a:lnTo>
                    <a:lnTo>
                      <a:pt x="92" y="30"/>
                    </a:lnTo>
                    <a:lnTo>
                      <a:pt x="98" y="40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86" y="86"/>
                    </a:lnTo>
                    <a:lnTo>
                      <a:pt x="90" y="92"/>
                    </a:lnTo>
                    <a:lnTo>
                      <a:pt x="94" y="106"/>
                    </a:lnTo>
                    <a:lnTo>
                      <a:pt x="96" y="114"/>
                    </a:lnTo>
                    <a:lnTo>
                      <a:pt x="94" y="124"/>
                    </a:lnTo>
                    <a:lnTo>
                      <a:pt x="92" y="130"/>
                    </a:lnTo>
                    <a:lnTo>
                      <a:pt x="86" y="136"/>
                    </a:lnTo>
                    <a:lnTo>
                      <a:pt x="66" y="146"/>
                    </a:lnTo>
                    <a:lnTo>
                      <a:pt x="54" y="150"/>
                    </a:lnTo>
                    <a:lnTo>
                      <a:pt x="42" y="154"/>
                    </a:lnTo>
                    <a:lnTo>
                      <a:pt x="30" y="154"/>
                    </a:lnTo>
                    <a:lnTo>
                      <a:pt x="18" y="152"/>
                    </a:lnTo>
                    <a:lnTo>
                      <a:pt x="14" y="150"/>
                    </a:lnTo>
                    <a:lnTo>
                      <a:pt x="10" y="146"/>
                    </a:lnTo>
                    <a:lnTo>
                      <a:pt x="6" y="142"/>
                    </a:lnTo>
                    <a:lnTo>
                      <a:pt x="2" y="136"/>
                    </a:lnTo>
                    <a:lnTo>
                      <a:pt x="2" y="128"/>
                    </a:lnTo>
                    <a:lnTo>
                      <a:pt x="0" y="120"/>
                    </a:lnTo>
                    <a:lnTo>
                      <a:pt x="4" y="100"/>
                    </a:lnTo>
                    <a:lnTo>
                      <a:pt x="12" y="78"/>
                    </a:lnTo>
                    <a:lnTo>
                      <a:pt x="20" y="56"/>
                    </a:lnTo>
                    <a:lnTo>
                      <a:pt x="40" y="16"/>
                    </a:lnTo>
                    <a:lnTo>
                      <a:pt x="48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94" name="Freeform 502"/>
              <p:cNvSpPr>
                <a:spLocks/>
              </p:cNvSpPr>
              <p:nvPr/>
            </p:nvSpPr>
            <p:spPr bwMode="auto">
              <a:xfrm>
                <a:off x="2144" y="3618"/>
                <a:ext cx="392" cy="530"/>
              </a:xfrm>
              <a:custGeom>
                <a:avLst/>
                <a:gdLst>
                  <a:gd name="T0" fmla="*/ 312 w 392"/>
                  <a:gd name="T1" fmla="*/ 470 h 530"/>
                  <a:gd name="T2" fmla="*/ 312 w 392"/>
                  <a:gd name="T3" fmla="*/ 470 h 530"/>
                  <a:gd name="T4" fmla="*/ 308 w 392"/>
                  <a:gd name="T5" fmla="*/ 482 h 530"/>
                  <a:gd name="T6" fmla="*/ 302 w 392"/>
                  <a:gd name="T7" fmla="*/ 492 h 530"/>
                  <a:gd name="T8" fmla="*/ 294 w 392"/>
                  <a:gd name="T9" fmla="*/ 500 h 530"/>
                  <a:gd name="T10" fmla="*/ 288 w 392"/>
                  <a:gd name="T11" fmla="*/ 502 h 530"/>
                  <a:gd name="T12" fmla="*/ 284 w 392"/>
                  <a:gd name="T13" fmla="*/ 502 h 530"/>
                  <a:gd name="T14" fmla="*/ 16 w 392"/>
                  <a:gd name="T15" fmla="*/ 530 h 530"/>
                  <a:gd name="T16" fmla="*/ 16 w 392"/>
                  <a:gd name="T17" fmla="*/ 530 h 530"/>
                  <a:gd name="T18" fmla="*/ 8 w 392"/>
                  <a:gd name="T19" fmla="*/ 528 h 530"/>
                  <a:gd name="T20" fmla="*/ 4 w 392"/>
                  <a:gd name="T21" fmla="*/ 522 h 530"/>
                  <a:gd name="T22" fmla="*/ 0 w 392"/>
                  <a:gd name="T23" fmla="*/ 514 h 530"/>
                  <a:gd name="T24" fmla="*/ 0 w 392"/>
                  <a:gd name="T25" fmla="*/ 506 h 530"/>
                  <a:gd name="T26" fmla="*/ 84 w 392"/>
                  <a:gd name="T27" fmla="*/ 38 h 530"/>
                  <a:gd name="T28" fmla="*/ 84 w 392"/>
                  <a:gd name="T29" fmla="*/ 38 h 530"/>
                  <a:gd name="T30" fmla="*/ 86 w 392"/>
                  <a:gd name="T31" fmla="*/ 28 h 530"/>
                  <a:gd name="T32" fmla="*/ 92 w 392"/>
                  <a:gd name="T33" fmla="*/ 20 h 530"/>
                  <a:gd name="T34" fmla="*/ 100 w 392"/>
                  <a:gd name="T35" fmla="*/ 14 h 530"/>
                  <a:gd name="T36" fmla="*/ 108 w 392"/>
                  <a:gd name="T37" fmla="*/ 12 h 530"/>
                  <a:gd name="T38" fmla="*/ 376 w 392"/>
                  <a:gd name="T39" fmla="*/ 0 h 530"/>
                  <a:gd name="T40" fmla="*/ 376 w 392"/>
                  <a:gd name="T41" fmla="*/ 0 h 530"/>
                  <a:gd name="T42" fmla="*/ 384 w 392"/>
                  <a:gd name="T43" fmla="*/ 2 h 530"/>
                  <a:gd name="T44" fmla="*/ 390 w 392"/>
                  <a:gd name="T45" fmla="*/ 6 h 530"/>
                  <a:gd name="T46" fmla="*/ 392 w 392"/>
                  <a:gd name="T47" fmla="*/ 14 h 530"/>
                  <a:gd name="T48" fmla="*/ 392 w 392"/>
                  <a:gd name="T49" fmla="*/ 24 h 530"/>
                  <a:gd name="T50" fmla="*/ 312 w 392"/>
                  <a:gd name="T51" fmla="*/ 470 h 53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2"/>
                  <a:gd name="T79" fmla="*/ 0 h 530"/>
                  <a:gd name="T80" fmla="*/ 392 w 392"/>
                  <a:gd name="T81" fmla="*/ 530 h 53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2" h="530">
                    <a:moveTo>
                      <a:pt x="312" y="470"/>
                    </a:moveTo>
                    <a:lnTo>
                      <a:pt x="312" y="470"/>
                    </a:lnTo>
                    <a:lnTo>
                      <a:pt x="308" y="482"/>
                    </a:lnTo>
                    <a:lnTo>
                      <a:pt x="302" y="492"/>
                    </a:lnTo>
                    <a:lnTo>
                      <a:pt x="294" y="500"/>
                    </a:lnTo>
                    <a:lnTo>
                      <a:pt x="288" y="502"/>
                    </a:lnTo>
                    <a:lnTo>
                      <a:pt x="284" y="502"/>
                    </a:lnTo>
                    <a:lnTo>
                      <a:pt x="16" y="530"/>
                    </a:lnTo>
                    <a:lnTo>
                      <a:pt x="8" y="528"/>
                    </a:lnTo>
                    <a:lnTo>
                      <a:pt x="4" y="522"/>
                    </a:lnTo>
                    <a:lnTo>
                      <a:pt x="0" y="514"/>
                    </a:lnTo>
                    <a:lnTo>
                      <a:pt x="0" y="506"/>
                    </a:lnTo>
                    <a:lnTo>
                      <a:pt x="84" y="38"/>
                    </a:lnTo>
                    <a:lnTo>
                      <a:pt x="86" y="28"/>
                    </a:lnTo>
                    <a:lnTo>
                      <a:pt x="92" y="20"/>
                    </a:lnTo>
                    <a:lnTo>
                      <a:pt x="100" y="14"/>
                    </a:lnTo>
                    <a:lnTo>
                      <a:pt x="108" y="12"/>
                    </a:lnTo>
                    <a:lnTo>
                      <a:pt x="376" y="0"/>
                    </a:lnTo>
                    <a:lnTo>
                      <a:pt x="384" y="2"/>
                    </a:lnTo>
                    <a:lnTo>
                      <a:pt x="390" y="6"/>
                    </a:lnTo>
                    <a:lnTo>
                      <a:pt x="392" y="14"/>
                    </a:lnTo>
                    <a:lnTo>
                      <a:pt x="392" y="24"/>
                    </a:lnTo>
                    <a:lnTo>
                      <a:pt x="312" y="470"/>
                    </a:lnTo>
                    <a:close/>
                  </a:path>
                </a:pathLst>
              </a:custGeom>
              <a:solidFill>
                <a:srgbClr val="A06B4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95" name="Freeform 503"/>
              <p:cNvSpPr>
                <a:spLocks/>
              </p:cNvSpPr>
              <p:nvPr/>
            </p:nvSpPr>
            <p:spPr bwMode="auto">
              <a:xfrm>
                <a:off x="2156" y="3616"/>
                <a:ext cx="392" cy="528"/>
              </a:xfrm>
              <a:custGeom>
                <a:avLst/>
                <a:gdLst>
                  <a:gd name="T0" fmla="*/ 310 w 392"/>
                  <a:gd name="T1" fmla="*/ 470 h 528"/>
                  <a:gd name="T2" fmla="*/ 310 w 392"/>
                  <a:gd name="T3" fmla="*/ 470 h 528"/>
                  <a:gd name="T4" fmla="*/ 308 w 392"/>
                  <a:gd name="T5" fmla="*/ 480 h 528"/>
                  <a:gd name="T6" fmla="*/ 300 w 392"/>
                  <a:gd name="T7" fmla="*/ 492 h 528"/>
                  <a:gd name="T8" fmla="*/ 292 w 392"/>
                  <a:gd name="T9" fmla="*/ 500 h 528"/>
                  <a:gd name="T10" fmla="*/ 288 w 392"/>
                  <a:gd name="T11" fmla="*/ 502 h 528"/>
                  <a:gd name="T12" fmla="*/ 284 w 392"/>
                  <a:gd name="T13" fmla="*/ 502 h 528"/>
                  <a:gd name="T14" fmla="*/ 16 w 392"/>
                  <a:gd name="T15" fmla="*/ 528 h 528"/>
                  <a:gd name="T16" fmla="*/ 16 w 392"/>
                  <a:gd name="T17" fmla="*/ 528 h 528"/>
                  <a:gd name="T18" fmla="*/ 8 w 392"/>
                  <a:gd name="T19" fmla="*/ 528 h 528"/>
                  <a:gd name="T20" fmla="*/ 2 w 392"/>
                  <a:gd name="T21" fmla="*/ 522 h 528"/>
                  <a:gd name="T22" fmla="*/ 0 w 392"/>
                  <a:gd name="T23" fmla="*/ 514 h 528"/>
                  <a:gd name="T24" fmla="*/ 0 w 392"/>
                  <a:gd name="T25" fmla="*/ 504 h 528"/>
                  <a:gd name="T26" fmla="*/ 82 w 392"/>
                  <a:gd name="T27" fmla="*/ 36 h 528"/>
                  <a:gd name="T28" fmla="*/ 82 w 392"/>
                  <a:gd name="T29" fmla="*/ 36 h 528"/>
                  <a:gd name="T30" fmla="*/ 86 w 392"/>
                  <a:gd name="T31" fmla="*/ 28 h 528"/>
                  <a:gd name="T32" fmla="*/ 92 w 392"/>
                  <a:gd name="T33" fmla="*/ 18 h 528"/>
                  <a:gd name="T34" fmla="*/ 98 w 392"/>
                  <a:gd name="T35" fmla="*/ 14 h 528"/>
                  <a:gd name="T36" fmla="*/ 106 w 392"/>
                  <a:gd name="T37" fmla="*/ 12 h 528"/>
                  <a:gd name="T38" fmla="*/ 376 w 392"/>
                  <a:gd name="T39" fmla="*/ 0 h 528"/>
                  <a:gd name="T40" fmla="*/ 376 w 392"/>
                  <a:gd name="T41" fmla="*/ 0 h 528"/>
                  <a:gd name="T42" fmla="*/ 382 w 392"/>
                  <a:gd name="T43" fmla="*/ 0 h 528"/>
                  <a:gd name="T44" fmla="*/ 388 w 392"/>
                  <a:gd name="T45" fmla="*/ 6 h 528"/>
                  <a:gd name="T46" fmla="*/ 392 w 392"/>
                  <a:gd name="T47" fmla="*/ 14 h 528"/>
                  <a:gd name="T48" fmla="*/ 392 w 392"/>
                  <a:gd name="T49" fmla="*/ 24 h 528"/>
                  <a:gd name="T50" fmla="*/ 310 w 392"/>
                  <a:gd name="T51" fmla="*/ 470 h 5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2"/>
                  <a:gd name="T79" fmla="*/ 0 h 528"/>
                  <a:gd name="T80" fmla="*/ 392 w 392"/>
                  <a:gd name="T81" fmla="*/ 528 h 52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2" h="528">
                    <a:moveTo>
                      <a:pt x="310" y="470"/>
                    </a:moveTo>
                    <a:lnTo>
                      <a:pt x="310" y="470"/>
                    </a:lnTo>
                    <a:lnTo>
                      <a:pt x="308" y="480"/>
                    </a:lnTo>
                    <a:lnTo>
                      <a:pt x="300" y="492"/>
                    </a:lnTo>
                    <a:lnTo>
                      <a:pt x="292" y="500"/>
                    </a:lnTo>
                    <a:lnTo>
                      <a:pt x="288" y="502"/>
                    </a:lnTo>
                    <a:lnTo>
                      <a:pt x="284" y="502"/>
                    </a:lnTo>
                    <a:lnTo>
                      <a:pt x="16" y="528"/>
                    </a:lnTo>
                    <a:lnTo>
                      <a:pt x="8" y="528"/>
                    </a:lnTo>
                    <a:lnTo>
                      <a:pt x="2" y="522"/>
                    </a:lnTo>
                    <a:lnTo>
                      <a:pt x="0" y="514"/>
                    </a:lnTo>
                    <a:lnTo>
                      <a:pt x="0" y="504"/>
                    </a:lnTo>
                    <a:lnTo>
                      <a:pt x="82" y="36"/>
                    </a:lnTo>
                    <a:lnTo>
                      <a:pt x="86" y="28"/>
                    </a:lnTo>
                    <a:lnTo>
                      <a:pt x="92" y="18"/>
                    </a:lnTo>
                    <a:lnTo>
                      <a:pt x="98" y="14"/>
                    </a:lnTo>
                    <a:lnTo>
                      <a:pt x="106" y="12"/>
                    </a:lnTo>
                    <a:lnTo>
                      <a:pt x="376" y="0"/>
                    </a:lnTo>
                    <a:lnTo>
                      <a:pt x="382" y="0"/>
                    </a:lnTo>
                    <a:lnTo>
                      <a:pt x="388" y="6"/>
                    </a:lnTo>
                    <a:lnTo>
                      <a:pt x="392" y="14"/>
                    </a:lnTo>
                    <a:lnTo>
                      <a:pt x="392" y="24"/>
                    </a:lnTo>
                    <a:lnTo>
                      <a:pt x="310" y="470"/>
                    </a:lnTo>
                    <a:close/>
                  </a:path>
                </a:pathLst>
              </a:custGeom>
              <a:solidFill>
                <a:srgbClr val="8045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96" name="Freeform 504"/>
              <p:cNvSpPr>
                <a:spLocks noEditPoints="1"/>
              </p:cNvSpPr>
              <p:nvPr/>
            </p:nvSpPr>
            <p:spPr bwMode="auto">
              <a:xfrm>
                <a:off x="2394" y="3596"/>
                <a:ext cx="12" cy="14"/>
              </a:xfrm>
              <a:custGeom>
                <a:avLst/>
                <a:gdLst>
                  <a:gd name="T0" fmla="*/ 4 w 12"/>
                  <a:gd name="T1" fmla="*/ 0 h 14"/>
                  <a:gd name="T2" fmla="*/ 4 w 12"/>
                  <a:gd name="T3" fmla="*/ 0 h 14"/>
                  <a:gd name="T4" fmla="*/ 0 w 12"/>
                  <a:gd name="T5" fmla="*/ 4 h 14"/>
                  <a:gd name="T6" fmla="*/ 0 w 12"/>
                  <a:gd name="T7" fmla="*/ 8 h 14"/>
                  <a:gd name="T8" fmla="*/ 0 w 12"/>
                  <a:gd name="T9" fmla="*/ 8 h 14"/>
                  <a:gd name="T10" fmla="*/ 2 w 12"/>
                  <a:gd name="T11" fmla="*/ 12 h 14"/>
                  <a:gd name="T12" fmla="*/ 8 w 12"/>
                  <a:gd name="T13" fmla="*/ 14 h 14"/>
                  <a:gd name="T14" fmla="*/ 8 w 12"/>
                  <a:gd name="T15" fmla="*/ 14 h 14"/>
                  <a:gd name="T16" fmla="*/ 12 w 12"/>
                  <a:gd name="T17" fmla="*/ 10 h 14"/>
                  <a:gd name="T18" fmla="*/ 12 w 12"/>
                  <a:gd name="T19" fmla="*/ 6 h 14"/>
                  <a:gd name="T20" fmla="*/ 12 w 12"/>
                  <a:gd name="T21" fmla="*/ 6 h 14"/>
                  <a:gd name="T22" fmla="*/ 10 w 12"/>
                  <a:gd name="T23" fmla="*/ 0 h 14"/>
                  <a:gd name="T24" fmla="*/ 4 w 12"/>
                  <a:gd name="T25" fmla="*/ 0 h 14"/>
                  <a:gd name="T26" fmla="*/ 10 w 12"/>
                  <a:gd name="T27" fmla="*/ 6 h 14"/>
                  <a:gd name="T28" fmla="*/ 10 w 12"/>
                  <a:gd name="T29" fmla="*/ 6 h 14"/>
                  <a:gd name="T30" fmla="*/ 10 w 12"/>
                  <a:gd name="T31" fmla="*/ 8 h 14"/>
                  <a:gd name="T32" fmla="*/ 8 w 12"/>
                  <a:gd name="T33" fmla="*/ 10 h 14"/>
                  <a:gd name="T34" fmla="*/ 8 w 12"/>
                  <a:gd name="T35" fmla="*/ 10 h 14"/>
                  <a:gd name="T36" fmla="*/ 4 w 12"/>
                  <a:gd name="T37" fmla="*/ 10 h 14"/>
                  <a:gd name="T38" fmla="*/ 2 w 12"/>
                  <a:gd name="T39" fmla="*/ 8 h 14"/>
                  <a:gd name="T40" fmla="*/ 2 w 12"/>
                  <a:gd name="T41" fmla="*/ 8 h 14"/>
                  <a:gd name="T42" fmla="*/ 4 w 12"/>
                  <a:gd name="T43" fmla="*/ 4 h 14"/>
                  <a:gd name="T44" fmla="*/ 6 w 12"/>
                  <a:gd name="T45" fmla="*/ 4 h 14"/>
                  <a:gd name="T46" fmla="*/ 6 w 12"/>
                  <a:gd name="T47" fmla="*/ 4 h 14"/>
                  <a:gd name="T48" fmla="*/ 8 w 12"/>
                  <a:gd name="T49" fmla="*/ 4 h 14"/>
                  <a:gd name="T50" fmla="*/ 10 w 12"/>
                  <a:gd name="T51" fmla="*/ 6 h 1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2"/>
                  <a:gd name="T79" fmla="*/ 0 h 14"/>
                  <a:gd name="T80" fmla="*/ 12 w 12"/>
                  <a:gd name="T81" fmla="*/ 14 h 1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8" y="14"/>
                    </a:lnTo>
                    <a:lnTo>
                      <a:pt x="12" y="10"/>
                    </a:lnTo>
                    <a:lnTo>
                      <a:pt x="12" y="6"/>
                    </a:lnTo>
                    <a:lnTo>
                      <a:pt x="10" y="0"/>
                    </a:lnTo>
                    <a:lnTo>
                      <a:pt x="4" y="0"/>
                    </a:lnTo>
                    <a:close/>
                    <a:moveTo>
                      <a:pt x="10" y="6"/>
                    </a:moveTo>
                    <a:lnTo>
                      <a:pt x="10" y="6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4" y="10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85858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97" name="Freeform 505"/>
              <p:cNvSpPr>
                <a:spLocks/>
              </p:cNvSpPr>
              <p:nvPr/>
            </p:nvSpPr>
            <p:spPr bwMode="auto">
              <a:xfrm>
                <a:off x="2394" y="3596"/>
                <a:ext cx="12" cy="14"/>
              </a:xfrm>
              <a:custGeom>
                <a:avLst/>
                <a:gdLst>
                  <a:gd name="T0" fmla="*/ 4 w 12"/>
                  <a:gd name="T1" fmla="*/ 0 h 14"/>
                  <a:gd name="T2" fmla="*/ 4 w 12"/>
                  <a:gd name="T3" fmla="*/ 0 h 14"/>
                  <a:gd name="T4" fmla="*/ 0 w 12"/>
                  <a:gd name="T5" fmla="*/ 4 h 14"/>
                  <a:gd name="T6" fmla="*/ 0 w 12"/>
                  <a:gd name="T7" fmla="*/ 8 h 14"/>
                  <a:gd name="T8" fmla="*/ 0 w 12"/>
                  <a:gd name="T9" fmla="*/ 8 h 14"/>
                  <a:gd name="T10" fmla="*/ 2 w 12"/>
                  <a:gd name="T11" fmla="*/ 12 h 14"/>
                  <a:gd name="T12" fmla="*/ 8 w 12"/>
                  <a:gd name="T13" fmla="*/ 14 h 14"/>
                  <a:gd name="T14" fmla="*/ 8 w 12"/>
                  <a:gd name="T15" fmla="*/ 14 h 14"/>
                  <a:gd name="T16" fmla="*/ 12 w 12"/>
                  <a:gd name="T17" fmla="*/ 10 h 14"/>
                  <a:gd name="T18" fmla="*/ 12 w 12"/>
                  <a:gd name="T19" fmla="*/ 6 h 14"/>
                  <a:gd name="T20" fmla="*/ 12 w 12"/>
                  <a:gd name="T21" fmla="*/ 6 h 14"/>
                  <a:gd name="T22" fmla="*/ 10 w 12"/>
                  <a:gd name="T23" fmla="*/ 0 h 14"/>
                  <a:gd name="T24" fmla="*/ 4 w 12"/>
                  <a:gd name="T25" fmla="*/ 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4"/>
                  <a:gd name="T41" fmla="*/ 12 w 12"/>
                  <a:gd name="T42" fmla="*/ 14 h 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8" y="14"/>
                    </a:lnTo>
                    <a:lnTo>
                      <a:pt x="12" y="10"/>
                    </a:lnTo>
                    <a:lnTo>
                      <a:pt x="12" y="6"/>
                    </a:lnTo>
                    <a:lnTo>
                      <a:pt x="10" y="0"/>
                    </a:lnTo>
                    <a:lnTo>
                      <a:pt x="4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98" name="Freeform 506"/>
              <p:cNvSpPr>
                <a:spLocks/>
              </p:cNvSpPr>
              <p:nvPr/>
            </p:nvSpPr>
            <p:spPr bwMode="auto">
              <a:xfrm>
                <a:off x="2396" y="3600"/>
                <a:ext cx="8" cy="6"/>
              </a:xfrm>
              <a:custGeom>
                <a:avLst/>
                <a:gdLst>
                  <a:gd name="T0" fmla="*/ 8 w 8"/>
                  <a:gd name="T1" fmla="*/ 2 h 6"/>
                  <a:gd name="T2" fmla="*/ 8 w 8"/>
                  <a:gd name="T3" fmla="*/ 2 h 6"/>
                  <a:gd name="T4" fmla="*/ 8 w 8"/>
                  <a:gd name="T5" fmla="*/ 4 h 6"/>
                  <a:gd name="T6" fmla="*/ 6 w 8"/>
                  <a:gd name="T7" fmla="*/ 6 h 6"/>
                  <a:gd name="T8" fmla="*/ 6 w 8"/>
                  <a:gd name="T9" fmla="*/ 6 h 6"/>
                  <a:gd name="T10" fmla="*/ 2 w 8"/>
                  <a:gd name="T11" fmla="*/ 6 h 6"/>
                  <a:gd name="T12" fmla="*/ 0 w 8"/>
                  <a:gd name="T13" fmla="*/ 4 h 6"/>
                  <a:gd name="T14" fmla="*/ 0 w 8"/>
                  <a:gd name="T15" fmla="*/ 4 h 6"/>
                  <a:gd name="T16" fmla="*/ 2 w 8"/>
                  <a:gd name="T17" fmla="*/ 0 h 6"/>
                  <a:gd name="T18" fmla="*/ 4 w 8"/>
                  <a:gd name="T19" fmla="*/ 0 h 6"/>
                  <a:gd name="T20" fmla="*/ 4 w 8"/>
                  <a:gd name="T21" fmla="*/ 0 h 6"/>
                  <a:gd name="T22" fmla="*/ 6 w 8"/>
                  <a:gd name="T23" fmla="*/ 0 h 6"/>
                  <a:gd name="T24" fmla="*/ 8 w 8"/>
                  <a:gd name="T25" fmla="*/ 2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6"/>
                  <a:gd name="T41" fmla="*/ 8 w 8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6">
                    <a:moveTo>
                      <a:pt x="8" y="2"/>
                    </a:moveTo>
                    <a:lnTo>
                      <a:pt x="8" y="2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09999" name="Freeform 507"/>
              <p:cNvSpPr>
                <a:spLocks/>
              </p:cNvSpPr>
              <p:nvPr/>
            </p:nvSpPr>
            <p:spPr bwMode="auto">
              <a:xfrm>
                <a:off x="2312" y="3590"/>
                <a:ext cx="156" cy="58"/>
              </a:xfrm>
              <a:custGeom>
                <a:avLst/>
                <a:gdLst>
                  <a:gd name="T0" fmla="*/ 156 w 156"/>
                  <a:gd name="T1" fmla="*/ 24 h 58"/>
                  <a:gd name="T2" fmla="*/ 140 w 156"/>
                  <a:gd name="T3" fmla="*/ 50 h 58"/>
                  <a:gd name="T4" fmla="*/ 0 w 156"/>
                  <a:gd name="T5" fmla="*/ 58 h 58"/>
                  <a:gd name="T6" fmla="*/ 12 w 156"/>
                  <a:gd name="T7" fmla="*/ 28 h 58"/>
                  <a:gd name="T8" fmla="*/ 64 w 156"/>
                  <a:gd name="T9" fmla="*/ 22 h 58"/>
                  <a:gd name="T10" fmla="*/ 64 w 156"/>
                  <a:gd name="T11" fmla="*/ 22 h 58"/>
                  <a:gd name="T12" fmla="*/ 86 w 156"/>
                  <a:gd name="T13" fmla="*/ 4 h 58"/>
                  <a:gd name="T14" fmla="*/ 86 w 156"/>
                  <a:gd name="T15" fmla="*/ 4 h 58"/>
                  <a:gd name="T16" fmla="*/ 90 w 156"/>
                  <a:gd name="T17" fmla="*/ 2 h 58"/>
                  <a:gd name="T18" fmla="*/ 96 w 156"/>
                  <a:gd name="T19" fmla="*/ 0 h 58"/>
                  <a:gd name="T20" fmla="*/ 102 w 156"/>
                  <a:gd name="T21" fmla="*/ 0 h 58"/>
                  <a:gd name="T22" fmla="*/ 108 w 156"/>
                  <a:gd name="T23" fmla="*/ 0 h 58"/>
                  <a:gd name="T24" fmla="*/ 112 w 156"/>
                  <a:gd name="T25" fmla="*/ 4 h 58"/>
                  <a:gd name="T26" fmla="*/ 116 w 156"/>
                  <a:gd name="T27" fmla="*/ 8 h 58"/>
                  <a:gd name="T28" fmla="*/ 116 w 156"/>
                  <a:gd name="T29" fmla="*/ 16 h 58"/>
                  <a:gd name="T30" fmla="*/ 114 w 156"/>
                  <a:gd name="T31" fmla="*/ 24 h 58"/>
                  <a:gd name="T32" fmla="*/ 156 w 156"/>
                  <a:gd name="T33" fmla="*/ 24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6"/>
                  <a:gd name="T52" fmla="*/ 0 h 58"/>
                  <a:gd name="T53" fmla="*/ 156 w 156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6" h="58">
                    <a:moveTo>
                      <a:pt x="156" y="24"/>
                    </a:moveTo>
                    <a:lnTo>
                      <a:pt x="140" y="50"/>
                    </a:lnTo>
                    <a:lnTo>
                      <a:pt x="0" y="58"/>
                    </a:lnTo>
                    <a:lnTo>
                      <a:pt x="12" y="28"/>
                    </a:lnTo>
                    <a:lnTo>
                      <a:pt x="64" y="22"/>
                    </a:lnTo>
                    <a:lnTo>
                      <a:pt x="86" y="4"/>
                    </a:lnTo>
                    <a:lnTo>
                      <a:pt x="90" y="2"/>
                    </a:lnTo>
                    <a:lnTo>
                      <a:pt x="96" y="0"/>
                    </a:lnTo>
                    <a:lnTo>
                      <a:pt x="102" y="0"/>
                    </a:lnTo>
                    <a:lnTo>
                      <a:pt x="108" y="0"/>
                    </a:lnTo>
                    <a:lnTo>
                      <a:pt x="112" y="4"/>
                    </a:lnTo>
                    <a:lnTo>
                      <a:pt x="116" y="8"/>
                    </a:lnTo>
                    <a:lnTo>
                      <a:pt x="116" y="16"/>
                    </a:lnTo>
                    <a:lnTo>
                      <a:pt x="114" y="24"/>
                    </a:lnTo>
                    <a:lnTo>
                      <a:pt x="156" y="24"/>
                    </a:lnTo>
                    <a:close/>
                  </a:path>
                </a:pathLst>
              </a:custGeom>
              <a:solidFill>
                <a:srgbClr val="9A9A9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00" name="Freeform 508"/>
              <p:cNvSpPr>
                <a:spLocks/>
              </p:cNvSpPr>
              <p:nvPr/>
            </p:nvSpPr>
            <p:spPr bwMode="auto">
              <a:xfrm>
                <a:off x="2400" y="3604"/>
                <a:ext cx="10" cy="8"/>
              </a:xfrm>
              <a:custGeom>
                <a:avLst/>
                <a:gdLst>
                  <a:gd name="T0" fmla="*/ 0 w 10"/>
                  <a:gd name="T1" fmla="*/ 8 h 8"/>
                  <a:gd name="T2" fmla="*/ 0 w 10"/>
                  <a:gd name="T3" fmla="*/ 8 h 8"/>
                  <a:gd name="T4" fmla="*/ 2 w 10"/>
                  <a:gd name="T5" fmla="*/ 8 h 8"/>
                  <a:gd name="T6" fmla="*/ 6 w 10"/>
                  <a:gd name="T7" fmla="*/ 8 h 8"/>
                  <a:gd name="T8" fmla="*/ 6 w 10"/>
                  <a:gd name="T9" fmla="*/ 8 h 8"/>
                  <a:gd name="T10" fmla="*/ 8 w 10"/>
                  <a:gd name="T11" fmla="*/ 6 h 8"/>
                  <a:gd name="T12" fmla="*/ 10 w 10"/>
                  <a:gd name="T13" fmla="*/ 2 h 8"/>
                  <a:gd name="T14" fmla="*/ 10 w 10"/>
                  <a:gd name="T15" fmla="*/ 2 h 8"/>
                  <a:gd name="T16" fmla="*/ 6 w 10"/>
                  <a:gd name="T17" fmla="*/ 0 h 8"/>
                  <a:gd name="T18" fmla="*/ 2 w 10"/>
                  <a:gd name="T19" fmla="*/ 2 h 8"/>
                  <a:gd name="T20" fmla="*/ 2 w 10"/>
                  <a:gd name="T21" fmla="*/ 2 h 8"/>
                  <a:gd name="T22" fmla="*/ 0 w 10"/>
                  <a:gd name="T23" fmla="*/ 4 h 8"/>
                  <a:gd name="T24" fmla="*/ 0 w 10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8"/>
                  <a:gd name="T41" fmla="*/ 10 w 10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A2A2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01" name="Freeform 509"/>
              <p:cNvSpPr>
                <a:spLocks/>
              </p:cNvSpPr>
              <p:nvPr/>
            </p:nvSpPr>
            <p:spPr bwMode="auto">
              <a:xfrm>
                <a:off x="2400" y="3604"/>
                <a:ext cx="10" cy="8"/>
              </a:xfrm>
              <a:custGeom>
                <a:avLst/>
                <a:gdLst>
                  <a:gd name="T0" fmla="*/ 0 w 10"/>
                  <a:gd name="T1" fmla="*/ 8 h 8"/>
                  <a:gd name="T2" fmla="*/ 0 w 10"/>
                  <a:gd name="T3" fmla="*/ 8 h 8"/>
                  <a:gd name="T4" fmla="*/ 2 w 10"/>
                  <a:gd name="T5" fmla="*/ 8 h 8"/>
                  <a:gd name="T6" fmla="*/ 6 w 10"/>
                  <a:gd name="T7" fmla="*/ 8 h 8"/>
                  <a:gd name="T8" fmla="*/ 6 w 10"/>
                  <a:gd name="T9" fmla="*/ 8 h 8"/>
                  <a:gd name="T10" fmla="*/ 8 w 10"/>
                  <a:gd name="T11" fmla="*/ 6 h 8"/>
                  <a:gd name="T12" fmla="*/ 10 w 10"/>
                  <a:gd name="T13" fmla="*/ 2 h 8"/>
                  <a:gd name="T14" fmla="*/ 10 w 10"/>
                  <a:gd name="T15" fmla="*/ 2 h 8"/>
                  <a:gd name="T16" fmla="*/ 6 w 10"/>
                  <a:gd name="T17" fmla="*/ 0 h 8"/>
                  <a:gd name="T18" fmla="*/ 2 w 10"/>
                  <a:gd name="T19" fmla="*/ 2 h 8"/>
                  <a:gd name="T20" fmla="*/ 2 w 10"/>
                  <a:gd name="T21" fmla="*/ 2 h 8"/>
                  <a:gd name="T22" fmla="*/ 0 w 10"/>
                  <a:gd name="T23" fmla="*/ 4 h 8"/>
                  <a:gd name="T24" fmla="*/ 0 w 10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8"/>
                  <a:gd name="T41" fmla="*/ 10 w 10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02" name="Freeform 510"/>
              <p:cNvSpPr>
                <a:spLocks/>
              </p:cNvSpPr>
              <p:nvPr/>
            </p:nvSpPr>
            <p:spPr bwMode="auto">
              <a:xfrm>
                <a:off x="2110" y="3318"/>
                <a:ext cx="68" cy="12"/>
              </a:xfrm>
              <a:custGeom>
                <a:avLst/>
                <a:gdLst>
                  <a:gd name="T0" fmla="*/ 68 w 68"/>
                  <a:gd name="T1" fmla="*/ 4 h 12"/>
                  <a:gd name="T2" fmla="*/ 68 w 68"/>
                  <a:gd name="T3" fmla="*/ 4 h 12"/>
                  <a:gd name="T4" fmla="*/ 62 w 68"/>
                  <a:gd name="T5" fmla="*/ 6 h 12"/>
                  <a:gd name="T6" fmla="*/ 50 w 68"/>
                  <a:gd name="T7" fmla="*/ 8 h 12"/>
                  <a:gd name="T8" fmla="*/ 28 w 68"/>
                  <a:gd name="T9" fmla="*/ 8 h 12"/>
                  <a:gd name="T10" fmla="*/ 14 w 68"/>
                  <a:gd name="T11" fmla="*/ 4 h 12"/>
                  <a:gd name="T12" fmla="*/ 0 w 68"/>
                  <a:gd name="T13" fmla="*/ 0 h 12"/>
                  <a:gd name="T14" fmla="*/ 0 w 68"/>
                  <a:gd name="T15" fmla="*/ 0 h 12"/>
                  <a:gd name="T16" fmla="*/ 6 w 68"/>
                  <a:gd name="T17" fmla="*/ 4 h 12"/>
                  <a:gd name="T18" fmla="*/ 22 w 68"/>
                  <a:gd name="T19" fmla="*/ 10 h 12"/>
                  <a:gd name="T20" fmla="*/ 32 w 68"/>
                  <a:gd name="T21" fmla="*/ 12 h 12"/>
                  <a:gd name="T22" fmla="*/ 44 w 68"/>
                  <a:gd name="T23" fmla="*/ 12 h 12"/>
                  <a:gd name="T24" fmla="*/ 56 w 68"/>
                  <a:gd name="T25" fmla="*/ 10 h 12"/>
                  <a:gd name="T26" fmla="*/ 68 w 68"/>
                  <a:gd name="T27" fmla="*/ 4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8"/>
                  <a:gd name="T43" fmla="*/ 0 h 12"/>
                  <a:gd name="T44" fmla="*/ 68 w 68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8" h="12">
                    <a:moveTo>
                      <a:pt x="68" y="4"/>
                    </a:moveTo>
                    <a:lnTo>
                      <a:pt x="68" y="4"/>
                    </a:lnTo>
                    <a:lnTo>
                      <a:pt x="62" y="6"/>
                    </a:lnTo>
                    <a:lnTo>
                      <a:pt x="50" y="8"/>
                    </a:lnTo>
                    <a:lnTo>
                      <a:pt x="28" y="8"/>
                    </a:lnTo>
                    <a:lnTo>
                      <a:pt x="14" y="4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22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0"/>
                    </a:lnTo>
                    <a:lnTo>
                      <a:pt x="68" y="4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03" name="Freeform 511"/>
              <p:cNvSpPr>
                <a:spLocks/>
              </p:cNvSpPr>
              <p:nvPr/>
            </p:nvSpPr>
            <p:spPr bwMode="auto">
              <a:xfrm>
                <a:off x="2110" y="3318"/>
                <a:ext cx="68" cy="12"/>
              </a:xfrm>
              <a:custGeom>
                <a:avLst/>
                <a:gdLst>
                  <a:gd name="T0" fmla="*/ 68 w 68"/>
                  <a:gd name="T1" fmla="*/ 4 h 12"/>
                  <a:gd name="T2" fmla="*/ 68 w 68"/>
                  <a:gd name="T3" fmla="*/ 4 h 12"/>
                  <a:gd name="T4" fmla="*/ 62 w 68"/>
                  <a:gd name="T5" fmla="*/ 6 h 12"/>
                  <a:gd name="T6" fmla="*/ 50 w 68"/>
                  <a:gd name="T7" fmla="*/ 8 h 12"/>
                  <a:gd name="T8" fmla="*/ 28 w 68"/>
                  <a:gd name="T9" fmla="*/ 8 h 12"/>
                  <a:gd name="T10" fmla="*/ 14 w 68"/>
                  <a:gd name="T11" fmla="*/ 4 h 12"/>
                  <a:gd name="T12" fmla="*/ 0 w 68"/>
                  <a:gd name="T13" fmla="*/ 0 h 12"/>
                  <a:gd name="T14" fmla="*/ 0 w 68"/>
                  <a:gd name="T15" fmla="*/ 0 h 12"/>
                  <a:gd name="T16" fmla="*/ 6 w 68"/>
                  <a:gd name="T17" fmla="*/ 4 h 12"/>
                  <a:gd name="T18" fmla="*/ 22 w 68"/>
                  <a:gd name="T19" fmla="*/ 10 h 12"/>
                  <a:gd name="T20" fmla="*/ 32 w 68"/>
                  <a:gd name="T21" fmla="*/ 12 h 12"/>
                  <a:gd name="T22" fmla="*/ 44 w 68"/>
                  <a:gd name="T23" fmla="*/ 12 h 12"/>
                  <a:gd name="T24" fmla="*/ 56 w 68"/>
                  <a:gd name="T25" fmla="*/ 10 h 12"/>
                  <a:gd name="T26" fmla="*/ 68 w 68"/>
                  <a:gd name="T27" fmla="*/ 4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8"/>
                  <a:gd name="T43" fmla="*/ 0 h 12"/>
                  <a:gd name="T44" fmla="*/ 68 w 68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8" h="12">
                    <a:moveTo>
                      <a:pt x="68" y="4"/>
                    </a:moveTo>
                    <a:lnTo>
                      <a:pt x="68" y="4"/>
                    </a:lnTo>
                    <a:lnTo>
                      <a:pt x="62" y="6"/>
                    </a:lnTo>
                    <a:lnTo>
                      <a:pt x="50" y="8"/>
                    </a:lnTo>
                    <a:lnTo>
                      <a:pt x="28" y="8"/>
                    </a:lnTo>
                    <a:lnTo>
                      <a:pt x="14" y="4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22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0"/>
                    </a:lnTo>
                    <a:lnTo>
                      <a:pt x="68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04" name="Freeform 512"/>
              <p:cNvSpPr>
                <a:spLocks/>
              </p:cNvSpPr>
              <p:nvPr/>
            </p:nvSpPr>
            <p:spPr bwMode="auto">
              <a:xfrm>
                <a:off x="1862" y="3430"/>
                <a:ext cx="208" cy="236"/>
              </a:xfrm>
              <a:custGeom>
                <a:avLst/>
                <a:gdLst>
                  <a:gd name="T0" fmla="*/ 0 w 208"/>
                  <a:gd name="T1" fmla="*/ 0 h 236"/>
                  <a:gd name="T2" fmla="*/ 68 w 208"/>
                  <a:gd name="T3" fmla="*/ 120 h 236"/>
                  <a:gd name="T4" fmla="*/ 68 w 208"/>
                  <a:gd name="T5" fmla="*/ 120 h 236"/>
                  <a:gd name="T6" fmla="*/ 108 w 208"/>
                  <a:gd name="T7" fmla="*/ 90 h 236"/>
                  <a:gd name="T8" fmla="*/ 146 w 208"/>
                  <a:gd name="T9" fmla="*/ 64 h 236"/>
                  <a:gd name="T10" fmla="*/ 166 w 208"/>
                  <a:gd name="T11" fmla="*/ 52 h 236"/>
                  <a:gd name="T12" fmla="*/ 184 w 208"/>
                  <a:gd name="T13" fmla="*/ 44 h 236"/>
                  <a:gd name="T14" fmla="*/ 208 w 208"/>
                  <a:gd name="T15" fmla="*/ 236 h 236"/>
                  <a:gd name="T16" fmla="*/ 166 w 208"/>
                  <a:gd name="T17" fmla="*/ 84 h 236"/>
                  <a:gd name="T18" fmla="*/ 64 w 208"/>
                  <a:gd name="T19" fmla="*/ 132 h 236"/>
                  <a:gd name="T20" fmla="*/ 64 w 208"/>
                  <a:gd name="T21" fmla="*/ 132 h 236"/>
                  <a:gd name="T22" fmla="*/ 34 w 208"/>
                  <a:gd name="T23" fmla="*/ 80 h 236"/>
                  <a:gd name="T24" fmla="*/ 14 w 208"/>
                  <a:gd name="T25" fmla="*/ 36 h 236"/>
                  <a:gd name="T26" fmla="*/ 4 w 208"/>
                  <a:gd name="T27" fmla="*/ 16 h 236"/>
                  <a:gd name="T28" fmla="*/ 0 w 208"/>
                  <a:gd name="T29" fmla="*/ 0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8"/>
                  <a:gd name="T46" fmla="*/ 0 h 236"/>
                  <a:gd name="T47" fmla="*/ 208 w 208"/>
                  <a:gd name="T48" fmla="*/ 236 h 2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8" h="236">
                    <a:moveTo>
                      <a:pt x="0" y="0"/>
                    </a:moveTo>
                    <a:lnTo>
                      <a:pt x="68" y="120"/>
                    </a:lnTo>
                    <a:lnTo>
                      <a:pt x="108" y="90"/>
                    </a:lnTo>
                    <a:lnTo>
                      <a:pt x="146" y="64"/>
                    </a:lnTo>
                    <a:lnTo>
                      <a:pt x="166" y="52"/>
                    </a:lnTo>
                    <a:lnTo>
                      <a:pt x="184" y="44"/>
                    </a:lnTo>
                    <a:lnTo>
                      <a:pt x="208" y="236"/>
                    </a:lnTo>
                    <a:lnTo>
                      <a:pt x="166" y="84"/>
                    </a:lnTo>
                    <a:lnTo>
                      <a:pt x="64" y="132"/>
                    </a:lnTo>
                    <a:lnTo>
                      <a:pt x="34" y="80"/>
                    </a:lnTo>
                    <a:lnTo>
                      <a:pt x="14" y="36"/>
                    </a:lnTo>
                    <a:lnTo>
                      <a:pt x="4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05" name="Freeform 513"/>
              <p:cNvSpPr>
                <a:spLocks/>
              </p:cNvSpPr>
              <p:nvPr/>
            </p:nvSpPr>
            <p:spPr bwMode="auto">
              <a:xfrm>
                <a:off x="1862" y="3430"/>
                <a:ext cx="208" cy="236"/>
              </a:xfrm>
              <a:custGeom>
                <a:avLst/>
                <a:gdLst>
                  <a:gd name="T0" fmla="*/ 0 w 208"/>
                  <a:gd name="T1" fmla="*/ 0 h 236"/>
                  <a:gd name="T2" fmla="*/ 68 w 208"/>
                  <a:gd name="T3" fmla="*/ 120 h 236"/>
                  <a:gd name="T4" fmla="*/ 68 w 208"/>
                  <a:gd name="T5" fmla="*/ 120 h 236"/>
                  <a:gd name="T6" fmla="*/ 108 w 208"/>
                  <a:gd name="T7" fmla="*/ 90 h 236"/>
                  <a:gd name="T8" fmla="*/ 146 w 208"/>
                  <a:gd name="T9" fmla="*/ 64 h 236"/>
                  <a:gd name="T10" fmla="*/ 166 w 208"/>
                  <a:gd name="T11" fmla="*/ 52 h 236"/>
                  <a:gd name="T12" fmla="*/ 184 w 208"/>
                  <a:gd name="T13" fmla="*/ 44 h 236"/>
                  <a:gd name="T14" fmla="*/ 208 w 208"/>
                  <a:gd name="T15" fmla="*/ 236 h 236"/>
                  <a:gd name="T16" fmla="*/ 166 w 208"/>
                  <a:gd name="T17" fmla="*/ 84 h 236"/>
                  <a:gd name="T18" fmla="*/ 64 w 208"/>
                  <a:gd name="T19" fmla="*/ 132 h 236"/>
                  <a:gd name="T20" fmla="*/ 64 w 208"/>
                  <a:gd name="T21" fmla="*/ 132 h 236"/>
                  <a:gd name="T22" fmla="*/ 34 w 208"/>
                  <a:gd name="T23" fmla="*/ 80 h 236"/>
                  <a:gd name="T24" fmla="*/ 14 w 208"/>
                  <a:gd name="T25" fmla="*/ 36 h 236"/>
                  <a:gd name="T26" fmla="*/ 4 w 208"/>
                  <a:gd name="T27" fmla="*/ 16 h 236"/>
                  <a:gd name="T28" fmla="*/ 0 w 208"/>
                  <a:gd name="T29" fmla="*/ 0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8"/>
                  <a:gd name="T46" fmla="*/ 0 h 236"/>
                  <a:gd name="T47" fmla="*/ 208 w 208"/>
                  <a:gd name="T48" fmla="*/ 236 h 2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8" h="236">
                    <a:moveTo>
                      <a:pt x="0" y="0"/>
                    </a:moveTo>
                    <a:lnTo>
                      <a:pt x="68" y="120"/>
                    </a:lnTo>
                    <a:lnTo>
                      <a:pt x="108" y="90"/>
                    </a:lnTo>
                    <a:lnTo>
                      <a:pt x="146" y="64"/>
                    </a:lnTo>
                    <a:lnTo>
                      <a:pt x="166" y="52"/>
                    </a:lnTo>
                    <a:lnTo>
                      <a:pt x="184" y="44"/>
                    </a:lnTo>
                    <a:lnTo>
                      <a:pt x="208" y="236"/>
                    </a:lnTo>
                    <a:lnTo>
                      <a:pt x="166" y="84"/>
                    </a:lnTo>
                    <a:lnTo>
                      <a:pt x="64" y="132"/>
                    </a:lnTo>
                    <a:lnTo>
                      <a:pt x="34" y="80"/>
                    </a:lnTo>
                    <a:lnTo>
                      <a:pt x="14" y="36"/>
                    </a:lnTo>
                    <a:lnTo>
                      <a:pt x="4" y="1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06" name="Freeform 514"/>
              <p:cNvSpPr>
                <a:spLocks/>
              </p:cNvSpPr>
              <p:nvPr/>
            </p:nvSpPr>
            <p:spPr bwMode="auto">
              <a:xfrm>
                <a:off x="2062" y="3482"/>
                <a:ext cx="100" cy="132"/>
              </a:xfrm>
              <a:custGeom>
                <a:avLst/>
                <a:gdLst>
                  <a:gd name="T0" fmla="*/ 26 w 100"/>
                  <a:gd name="T1" fmla="*/ 0 h 132"/>
                  <a:gd name="T2" fmla="*/ 92 w 100"/>
                  <a:gd name="T3" fmla="*/ 78 h 132"/>
                  <a:gd name="T4" fmla="*/ 92 w 100"/>
                  <a:gd name="T5" fmla="*/ 0 h 132"/>
                  <a:gd name="T6" fmla="*/ 92 w 100"/>
                  <a:gd name="T7" fmla="*/ 0 h 132"/>
                  <a:gd name="T8" fmla="*/ 94 w 100"/>
                  <a:gd name="T9" fmla="*/ 8 h 132"/>
                  <a:gd name="T10" fmla="*/ 98 w 100"/>
                  <a:gd name="T11" fmla="*/ 32 h 132"/>
                  <a:gd name="T12" fmla="*/ 100 w 100"/>
                  <a:gd name="T13" fmla="*/ 48 h 132"/>
                  <a:gd name="T14" fmla="*/ 100 w 100"/>
                  <a:gd name="T15" fmla="*/ 66 h 132"/>
                  <a:gd name="T16" fmla="*/ 100 w 100"/>
                  <a:gd name="T17" fmla="*/ 82 h 132"/>
                  <a:gd name="T18" fmla="*/ 98 w 100"/>
                  <a:gd name="T19" fmla="*/ 100 h 132"/>
                  <a:gd name="T20" fmla="*/ 26 w 100"/>
                  <a:gd name="T21" fmla="*/ 28 h 132"/>
                  <a:gd name="T22" fmla="*/ 0 w 100"/>
                  <a:gd name="T23" fmla="*/ 132 h 132"/>
                  <a:gd name="T24" fmla="*/ 0 w 100"/>
                  <a:gd name="T25" fmla="*/ 132 h 132"/>
                  <a:gd name="T26" fmla="*/ 2 w 100"/>
                  <a:gd name="T27" fmla="*/ 110 h 132"/>
                  <a:gd name="T28" fmla="*/ 10 w 100"/>
                  <a:gd name="T29" fmla="*/ 64 h 132"/>
                  <a:gd name="T30" fmla="*/ 18 w 100"/>
                  <a:gd name="T31" fmla="*/ 18 h 132"/>
                  <a:gd name="T32" fmla="*/ 22 w 100"/>
                  <a:gd name="T33" fmla="*/ 4 h 132"/>
                  <a:gd name="T34" fmla="*/ 24 w 100"/>
                  <a:gd name="T35" fmla="*/ 0 h 132"/>
                  <a:gd name="T36" fmla="*/ 26 w 100"/>
                  <a:gd name="T37" fmla="*/ 0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0"/>
                  <a:gd name="T58" fmla="*/ 0 h 132"/>
                  <a:gd name="T59" fmla="*/ 100 w 100"/>
                  <a:gd name="T60" fmla="*/ 132 h 1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0" h="132">
                    <a:moveTo>
                      <a:pt x="26" y="0"/>
                    </a:moveTo>
                    <a:lnTo>
                      <a:pt x="92" y="78"/>
                    </a:lnTo>
                    <a:lnTo>
                      <a:pt x="92" y="0"/>
                    </a:lnTo>
                    <a:lnTo>
                      <a:pt x="94" y="8"/>
                    </a:lnTo>
                    <a:lnTo>
                      <a:pt x="98" y="32"/>
                    </a:lnTo>
                    <a:lnTo>
                      <a:pt x="100" y="48"/>
                    </a:lnTo>
                    <a:lnTo>
                      <a:pt x="100" y="66"/>
                    </a:lnTo>
                    <a:lnTo>
                      <a:pt x="100" y="82"/>
                    </a:lnTo>
                    <a:lnTo>
                      <a:pt x="98" y="100"/>
                    </a:lnTo>
                    <a:lnTo>
                      <a:pt x="26" y="28"/>
                    </a:lnTo>
                    <a:lnTo>
                      <a:pt x="0" y="132"/>
                    </a:lnTo>
                    <a:lnTo>
                      <a:pt x="2" y="110"/>
                    </a:lnTo>
                    <a:lnTo>
                      <a:pt x="10" y="64"/>
                    </a:lnTo>
                    <a:lnTo>
                      <a:pt x="18" y="18"/>
                    </a:lnTo>
                    <a:lnTo>
                      <a:pt x="22" y="4"/>
                    </a:lnTo>
                    <a:lnTo>
                      <a:pt x="24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07" name="Freeform 515"/>
              <p:cNvSpPr>
                <a:spLocks/>
              </p:cNvSpPr>
              <p:nvPr/>
            </p:nvSpPr>
            <p:spPr bwMode="auto">
              <a:xfrm>
                <a:off x="2062" y="3482"/>
                <a:ext cx="100" cy="132"/>
              </a:xfrm>
              <a:custGeom>
                <a:avLst/>
                <a:gdLst>
                  <a:gd name="T0" fmla="*/ 26 w 100"/>
                  <a:gd name="T1" fmla="*/ 0 h 132"/>
                  <a:gd name="T2" fmla="*/ 92 w 100"/>
                  <a:gd name="T3" fmla="*/ 78 h 132"/>
                  <a:gd name="T4" fmla="*/ 92 w 100"/>
                  <a:gd name="T5" fmla="*/ 0 h 132"/>
                  <a:gd name="T6" fmla="*/ 92 w 100"/>
                  <a:gd name="T7" fmla="*/ 0 h 132"/>
                  <a:gd name="T8" fmla="*/ 94 w 100"/>
                  <a:gd name="T9" fmla="*/ 8 h 132"/>
                  <a:gd name="T10" fmla="*/ 98 w 100"/>
                  <a:gd name="T11" fmla="*/ 32 h 132"/>
                  <a:gd name="T12" fmla="*/ 100 w 100"/>
                  <a:gd name="T13" fmla="*/ 48 h 132"/>
                  <a:gd name="T14" fmla="*/ 100 w 100"/>
                  <a:gd name="T15" fmla="*/ 66 h 132"/>
                  <a:gd name="T16" fmla="*/ 100 w 100"/>
                  <a:gd name="T17" fmla="*/ 82 h 132"/>
                  <a:gd name="T18" fmla="*/ 98 w 100"/>
                  <a:gd name="T19" fmla="*/ 100 h 132"/>
                  <a:gd name="T20" fmla="*/ 26 w 100"/>
                  <a:gd name="T21" fmla="*/ 28 h 132"/>
                  <a:gd name="T22" fmla="*/ 0 w 100"/>
                  <a:gd name="T23" fmla="*/ 132 h 132"/>
                  <a:gd name="T24" fmla="*/ 0 w 100"/>
                  <a:gd name="T25" fmla="*/ 132 h 132"/>
                  <a:gd name="T26" fmla="*/ 2 w 100"/>
                  <a:gd name="T27" fmla="*/ 110 h 132"/>
                  <a:gd name="T28" fmla="*/ 10 w 100"/>
                  <a:gd name="T29" fmla="*/ 64 h 132"/>
                  <a:gd name="T30" fmla="*/ 18 w 100"/>
                  <a:gd name="T31" fmla="*/ 18 h 132"/>
                  <a:gd name="T32" fmla="*/ 22 w 100"/>
                  <a:gd name="T33" fmla="*/ 4 h 132"/>
                  <a:gd name="T34" fmla="*/ 24 w 100"/>
                  <a:gd name="T35" fmla="*/ 0 h 132"/>
                  <a:gd name="T36" fmla="*/ 26 w 100"/>
                  <a:gd name="T37" fmla="*/ 0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0"/>
                  <a:gd name="T58" fmla="*/ 0 h 132"/>
                  <a:gd name="T59" fmla="*/ 100 w 100"/>
                  <a:gd name="T60" fmla="*/ 132 h 1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0" h="132">
                    <a:moveTo>
                      <a:pt x="26" y="0"/>
                    </a:moveTo>
                    <a:lnTo>
                      <a:pt x="92" y="78"/>
                    </a:lnTo>
                    <a:lnTo>
                      <a:pt x="92" y="0"/>
                    </a:lnTo>
                    <a:lnTo>
                      <a:pt x="94" y="8"/>
                    </a:lnTo>
                    <a:lnTo>
                      <a:pt x="98" y="32"/>
                    </a:lnTo>
                    <a:lnTo>
                      <a:pt x="100" y="48"/>
                    </a:lnTo>
                    <a:lnTo>
                      <a:pt x="100" y="66"/>
                    </a:lnTo>
                    <a:lnTo>
                      <a:pt x="100" y="82"/>
                    </a:lnTo>
                    <a:lnTo>
                      <a:pt x="98" y="100"/>
                    </a:lnTo>
                    <a:lnTo>
                      <a:pt x="26" y="28"/>
                    </a:lnTo>
                    <a:lnTo>
                      <a:pt x="0" y="132"/>
                    </a:lnTo>
                    <a:lnTo>
                      <a:pt x="2" y="110"/>
                    </a:lnTo>
                    <a:lnTo>
                      <a:pt x="10" y="64"/>
                    </a:lnTo>
                    <a:lnTo>
                      <a:pt x="18" y="18"/>
                    </a:lnTo>
                    <a:lnTo>
                      <a:pt x="22" y="4"/>
                    </a:lnTo>
                    <a:lnTo>
                      <a:pt x="24" y="0"/>
                    </a:lnTo>
                    <a:lnTo>
                      <a:pt x="2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08" name="Freeform 516"/>
              <p:cNvSpPr>
                <a:spLocks/>
              </p:cNvSpPr>
              <p:nvPr/>
            </p:nvSpPr>
            <p:spPr bwMode="auto">
              <a:xfrm>
                <a:off x="2004" y="3800"/>
                <a:ext cx="312" cy="242"/>
              </a:xfrm>
              <a:custGeom>
                <a:avLst/>
                <a:gdLst>
                  <a:gd name="T0" fmla="*/ 0 w 312"/>
                  <a:gd name="T1" fmla="*/ 172 h 242"/>
                  <a:gd name="T2" fmla="*/ 54 w 312"/>
                  <a:gd name="T3" fmla="*/ 148 h 242"/>
                  <a:gd name="T4" fmla="*/ 70 w 312"/>
                  <a:gd name="T5" fmla="*/ 134 h 242"/>
                  <a:gd name="T6" fmla="*/ 132 w 312"/>
                  <a:gd name="T7" fmla="*/ 44 h 242"/>
                  <a:gd name="T8" fmla="*/ 270 w 312"/>
                  <a:gd name="T9" fmla="*/ 0 h 242"/>
                  <a:gd name="T10" fmla="*/ 272 w 312"/>
                  <a:gd name="T11" fmla="*/ 2 h 242"/>
                  <a:gd name="T12" fmla="*/ 274 w 312"/>
                  <a:gd name="T13" fmla="*/ 12 h 242"/>
                  <a:gd name="T14" fmla="*/ 266 w 312"/>
                  <a:gd name="T15" fmla="*/ 18 h 242"/>
                  <a:gd name="T16" fmla="*/ 214 w 312"/>
                  <a:gd name="T17" fmla="*/ 24 h 242"/>
                  <a:gd name="T18" fmla="*/ 156 w 312"/>
                  <a:gd name="T19" fmla="*/ 60 h 242"/>
                  <a:gd name="T20" fmla="*/ 232 w 312"/>
                  <a:gd name="T21" fmla="*/ 42 h 242"/>
                  <a:gd name="T22" fmla="*/ 272 w 312"/>
                  <a:gd name="T23" fmla="*/ 42 h 242"/>
                  <a:gd name="T24" fmla="*/ 306 w 312"/>
                  <a:gd name="T25" fmla="*/ 42 h 242"/>
                  <a:gd name="T26" fmla="*/ 312 w 312"/>
                  <a:gd name="T27" fmla="*/ 52 h 242"/>
                  <a:gd name="T28" fmla="*/ 310 w 312"/>
                  <a:gd name="T29" fmla="*/ 60 h 242"/>
                  <a:gd name="T30" fmla="*/ 298 w 312"/>
                  <a:gd name="T31" fmla="*/ 66 h 242"/>
                  <a:gd name="T32" fmla="*/ 300 w 312"/>
                  <a:gd name="T33" fmla="*/ 68 h 242"/>
                  <a:gd name="T34" fmla="*/ 304 w 312"/>
                  <a:gd name="T35" fmla="*/ 76 h 242"/>
                  <a:gd name="T36" fmla="*/ 298 w 312"/>
                  <a:gd name="T37" fmla="*/ 82 h 242"/>
                  <a:gd name="T38" fmla="*/ 246 w 312"/>
                  <a:gd name="T39" fmla="*/ 98 h 242"/>
                  <a:gd name="T40" fmla="*/ 252 w 312"/>
                  <a:gd name="T41" fmla="*/ 108 h 242"/>
                  <a:gd name="T42" fmla="*/ 282 w 312"/>
                  <a:gd name="T43" fmla="*/ 100 h 242"/>
                  <a:gd name="T44" fmla="*/ 284 w 312"/>
                  <a:gd name="T45" fmla="*/ 108 h 242"/>
                  <a:gd name="T46" fmla="*/ 280 w 312"/>
                  <a:gd name="T47" fmla="*/ 114 h 242"/>
                  <a:gd name="T48" fmla="*/ 270 w 312"/>
                  <a:gd name="T49" fmla="*/ 120 h 242"/>
                  <a:gd name="T50" fmla="*/ 232 w 312"/>
                  <a:gd name="T51" fmla="*/ 134 h 242"/>
                  <a:gd name="T52" fmla="*/ 194 w 312"/>
                  <a:gd name="T53" fmla="*/ 148 h 242"/>
                  <a:gd name="T54" fmla="*/ 124 w 312"/>
                  <a:gd name="T55" fmla="*/ 202 h 242"/>
                  <a:gd name="T56" fmla="*/ 110 w 312"/>
                  <a:gd name="T57" fmla="*/ 208 h 242"/>
                  <a:gd name="T58" fmla="*/ 90 w 312"/>
                  <a:gd name="T59" fmla="*/ 210 h 242"/>
                  <a:gd name="T60" fmla="*/ 22 w 312"/>
                  <a:gd name="T61" fmla="*/ 242 h 242"/>
                  <a:gd name="T62" fmla="*/ 10 w 312"/>
                  <a:gd name="T63" fmla="*/ 224 h 242"/>
                  <a:gd name="T64" fmla="*/ 2 w 312"/>
                  <a:gd name="T65" fmla="*/ 202 h 242"/>
                  <a:gd name="T66" fmla="*/ 0 w 312"/>
                  <a:gd name="T67" fmla="*/ 172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42"/>
                  <a:gd name="T104" fmla="*/ 312 w 312"/>
                  <a:gd name="T105" fmla="*/ 242 h 2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42">
                    <a:moveTo>
                      <a:pt x="0" y="172"/>
                    </a:moveTo>
                    <a:lnTo>
                      <a:pt x="0" y="172"/>
                    </a:lnTo>
                    <a:lnTo>
                      <a:pt x="30" y="160"/>
                    </a:lnTo>
                    <a:lnTo>
                      <a:pt x="54" y="148"/>
                    </a:lnTo>
                    <a:lnTo>
                      <a:pt x="64" y="142"/>
                    </a:lnTo>
                    <a:lnTo>
                      <a:pt x="70" y="134"/>
                    </a:lnTo>
                    <a:lnTo>
                      <a:pt x="132" y="44"/>
                    </a:lnTo>
                    <a:lnTo>
                      <a:pt x="200" y="2"/>
                    </a:lnTo>
                    <a:lnTo>
                      <a:pt x="270" y="0"/>
                    </a:lnTo>
                    <a:lnTo>
                      <a:pt x="272" y="2"/>
                    </a:lnTo>
                    <a:lnTo>
                      <a:pt x="274" y="8"/>
                    </a:lnTo>
                    <a:lnTo>
                      <a:pt x="274" y="12"/>
                    </a:lnTo>
                    <a:lnTo>
                      <a:pt x="270" y="14"/>
                    </a:lnTo>
                    <a:lnTo>
                      <a:pt x="266" y="18"/>
                    </a:lnTo>
                    <a:lnTo>
                      <a:pt x="258" y="20"/>
                    </a:lnTo>
                    <a:lnTo>
                      <a:pt x="214" y="24"/>
                    </a:lnTo>
                    <a:lnTo>
                      <a:pt x="156" y="60"/>
                    </a:lnTo>
                    <a:lnTo>
                      <a:pt x="232" y="42"/>
                    </a:lnTo>
                    <a:lnTo>
                      <a:pt x="246" y="42"/>
                    </a:lnTo>
                    <a:lnTo>
                      <a:pt x="272" y="42"/>
                    </a:lnTo>
                    <a:lnTo>
                      <a:pt x="306" y="42"/>
                    </a:lnTo>
                    <a:lnTo>
                      <a:pt x="308" y="46"/>
                    </a:lnTo>
                    <a:lnTo>
                      <a:pt x="312" y="52"/>
                    </a:lnTo>
                    <a:lnTo>
                      <a:pt x="312" y="56"/>
                    </a:lnTo>
                    <a:lnTo>
                      <a:pt x="310" y="60"/>
                    </a:lnTo>
                    <a:lnTo>
                      <a:pt x="306" y="62"/>
                    </a:lnTo>
                    <a:lnTo>
                      <a:pt x="298" y="66"/>
                    </a:lnTo>
                    <a:lnTo>
                      <a:pt x="300" y="68"/>
                    </a:lnTo>
                    <a:lnTo>
                      <a:pt x="302" y="72"/>
                    </a:lnTo>
                    <a:lnTo>
                      <a:pt x="304" y="76"/>
                    </a:lnTo>
                    <a:lnTo>
                      <a:pt x="302" y="78"/>
                    </a:lnTo>
                    <a:lnTo>
                      <a:pt x="298" y="82"/>
                    </a:lnTo>
                    <a:lnTo>
                      <a:pt x="292" y="84"/>
                    </a:lnTo>
                    <a:lnTo>
                      <a:pt x="246" y="98"/>
                    </a:lnTo>
                    <a:lnTo>
                      <a:pt x="200" y="124"/>
                    </a:lnTo>
                    <a:lnTo>
                      <a:pt x="252" y="108"/>
                    </a:lnTo>
                    <a:lnTo>
                      <a:pt x="282" y="100"/>
                    </a:lnTo>
                    <a:lnTo>
                      <a:pt x="284" y="102"/>
                    </a:lnTo>
                    <a:lnTo>
                      <a:pt x="284" y="108"/>
                    </a:lnTo>
                    <a:lnTo>
                      <a:pt x="282" y="110"/>
                    </a:lnTo>
                    <a:lnTo>
                      <a:pt x="280" y="114"/>
                    </a:lnTo>
                    <a:lnTo>
                      <a:pt x="276" y="118"/>
                    </a:lnTo>
                    <a:lnTo>
                      <a:pt x="270" y="120"/>
                    </a:lnTo>
                    <a:lnTo>
                      <a:pt x="232" y="134"/>
                    </a:lnTo>
                    <a:lnTo>
                      <a:pt x="194" y="148"/>
                    </a:lnTo>
                    <a:lnTo>
                      <a:pt x="166" y="172"/>
                    </a:lnTo>
                    <a:lnTo>
                      <a:pt x="124" y="202"/>
                    </a:lnTo>
                    <a:lnTo>
                      <a:pt x="110" y="208"/>
                    </a:lnTo>
                    <a:lnTo>
                      <a:pt x="100" y="210"/>
                    </a:lnTo>
                    <a:lnTo>
                      <a:pt x="90" y="210"/>
                    </a:lnTo>
                    <a:lnTo>
                      <a:pt x="22" y="242"/>
                    </a:lnTo>
                    <a:lnTo>
                      <a:pt x="18" y="238"/>
                    </a:lnTo>
                    <a:lnTo>
                      <a:pt x="10" y="224"/>
                    </a:lnTo>
                    <a:lnTo>
                      <a:pt x="6" y="214"/>
                    </a:lnTo>
                    <a:lnTo>
                      <a:pt x="2" y="202"/>
                    </a:lnTo>
                    <a:lnTo>
                      <a:pt x="0" y="188"/>
                    </a:lnTo>
                    <a:lnTo>
                      <a:pt x="0" y="172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09" name="Freeform 517"/>
              <p:cNvSpPr>
                <a:spLocks/>
              </p:cNvSpPr>
              <p:nvPr/>
            </p:nvSpPr>
            <p:spPr bwMode="auto">
              <a:xfrm>
                <a:off x="2004" y="3800"/>
                <a:ext cx="312" cy="242"/>
              </a:xfrm>
              <a:custGeom>
                <a:avLst/>
                <a:gdLst>
                  <a:gd name="T0" fmla="*/ 0 w 312"/>
                  <a:gd name="T1" fmla="*/ 172 h 242"/>
                  <a:gd name="T2" fmla="*/ 54 w 312"/>
                  <a:gd name="T3" fmla="*/ 148 h 242"/>
                  <a:gd name="T4" fmla="*/ 70 w 312"/>
                  <a:gd name="T5" fmla="*/ 134 h 242"/>
                  <a:gd name="T6" fmla="*/ 132 w 312"/>
                  <a:gd name="T7" fmla="*/ 44 h 242"/>
                  <a:gd name="T8" fmla="*/ 270 w 312"/>
                  <a:gd name="T9" fmla="*/ 0 h 242"/>
                  <a:gd name="T10" fmla="*/ 272 w 312"/>
                  <a:gd name="T11" fmla="*/ 2 h 242"/>
                  <a:gd name="T12" fmla="*/ 274 w 312"/>
                  <a:gd name="T13" fmla="*/ 12 h 242"/>
                  <a:gd name="T14" fmla="*/ 266 w 312"/>
                  <a:gd name="T15" fmla="*/ 18 h 242"/>
                  <a:gd name="T16" fmla="*/ 214 w 312"/>
                  <a:gd name="T17" fmla="*/ 24 h 242"/>
                  <a:gd name="T18" fmla="*/ 156 w 312"/>
                  <a:gd name="T19" fmla="*/ 60 h 242"/>
                  <a:gd name="T20" fmla="*/ 232 w 312"/>
                  <a:gd name="T21" fmla="*/ 42 h 242"/>
                  <a:gd name="T22" fmla="*/ 272 w 312"/>
                  <a:gd name="T23" fmla="*/ 42 h 242"/>
                  <a:gd name="T24" fmla="*/ 306 w 312"/>
                  <a:gd name="T25" fmla="*/ 42 h 242"/>
                  <a:gd name="T26" fmla="*/ 312 w 312"/>
                  <a:gd name="T27" fmla="*/ 52 h 242"/>
                  <a:gd name="T28" fmla="*/ 310 w 312"/>
                  <a:gd name="T29" fmla="*/ 60 h 242"/>
                  <a:gd name="T30" fmla="*/ 298 w 312"/>
                  <a:gd name="T31" fmla="*/ 66 h 242"/>
                  <a:gd name="T32" fmla="*/ 300 w 312"/>
                  <a:gd name="T33" fmla="*/ 68 h 242"/>
                  <a:gd name="T34" fmla="*/ 304 w 312"/>
                  <a:gd name="T35" fmla="*/ 76 h 242"/>
                  <a:gd name="T36" fmla="*/ 298 w 312"/>
                  <a:gd name="T37" fmla="*/ 82 h 242"/>
                  <a:gd name="T38" fmla="*/ 246 w 312"/>
                  <a:gd name="T39" fmla="*/ 98 h 242"/>
                  <a:gd name="T40" fmla="*/ 252 w 312"/>
                  <a:gd name="T41" fmla="*/ 108 h 242"/>
                  <a:gd name="T42" fmla="*/ 282 w 312"/>
                  <a:gd name="T43" fmla="*/ 100 h 242"/>
                  <a:gd name="T44" fmla="*/ 284 w 312"/>
                  <a:gd name="T45" fmla="*/ 108 h 242"/>
                  <a:gd name="T46" fmla="*/ 280 w 312"/>
                  <a:gd name="T47" fmla="*/ 114 h 242"/>
                  <a:gd name="T48" fmla="*/ 270 w 312"/>
                  <a:gd name="T49" fmla="*/ 120 h 242"/>
                  <a:gd name="T50" fmla="*/ 232 w 312"/>
                  <a:gd name="T51" fmla="*/ 134 h 242"/>
                  <a:gd name="T52" fmla="*/ 194 w 312"/>
                  <a:gd name="T53" fmla="*/ 148 h 242"/>
                  <a:gd name="T54" fmla="*/ 124 w 312"/>
                  <a:gd name="T55" fmla="*/ 202 h 242"/>
                  <a:gd name="T56" fmla="*/ 110 w 312"/>
                  <a:gd name="T57" fmla="*/ 208 h 242"/>
                  <a:gd name="T58" fmla="*/ 90 w 312"/>
                  <a:gd name="T59" fmla="*/ 210 h 242"/>
                  <a:gd name="T60" fmla="*/ 22 w 312"/>
                  <a:gd name="T61" fmla="*/ 242 h 242"/>
                  <a:gd name="T62" fmla="*/ 10 w 312"/>
                  <a:gd name="T63" fmla="*/ 224 h 242"/>
                  <a:gd name="T64" fmla="*/ 2 w 312"/>
                  <a:gd name="T65" fmla="*/ 202 h 242"/>
                  <a:gd name="T66" fmla="*/ 0 w 312"/>
                  <a:gd name="T67" fmla="*/ 172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42"/>
                  <a:gd name="T104" fmla="*/ 312 w 312"/>
                  <a:gd name="T105" fmla="*/ 242 h 2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42">
                    <a:moveTo>
                      <a:pt x="0" y="172"/>
                    </a:moveTo>
                    <a:lnTo>
                      <a:pt x="0" y="172"/>
                    </a:lnTo>
                    <a:lnTo>
                      <a:pt x="30" y="160"/>
                    </a:lnTo>
                    <a:lnTo>
                      <a:pt x="54" y="148"/>
                    </a:lnTo>
                    <a:lnTo>
                      <a:pt x="64" y="142"/>
                    </a:lnTo>
                    <a:lnTo>
                      <a:pt x="70" y="134"/>
                    </a:lnTo>
                    <a:lnTo>
                      <a:pt x="132" y="44"/>
                    </a:lnTo>
                    <a:lnTo>
                      <a:pt x="200" y="2"/>
                    </a:lnTo>
                    <a:lnTo>
                      <a:pt x="270" y="0"/>
                    </a:lnTo>
                    <a:lnTo>
                      <a:pt x="272" y="2"/>
                    </a:lnTo>
                    <a:lnTo>
                      <a:pt x="274" y="8"/>
                    </a:lnTo>
                    <a:lnTo>
                      <a:pt x="274" y="12"/>
                    </a:lnTo>
                    <a:lnTo>
                      <a:pt x="270" y="14"/>
                    </a:lnTo>
                    <a:lnTo>
                      <a:pt x="266" y="18"/>
                    </a:lnTo>
                    <a:lnTo>
                      <a:pt x="258" y="20"/>
                    </a:lnTo>
                    <a:lnTo>
                      <a:pt x="214" y="24"/>
                    </a:lnTo>
                    <a:lnTo>
                      <a:pt x="156" y="60"/>
                    </a:lnTo>
                    <a:lnTo>
                      <a:pt x="232" y="42"/>
                    </a:lnTo>
                    <a:lnTo>
                      <a:pt x="246" y="42"/>
                    </a:lnTo>
                    <a:lnTo>
                      <a:pt x="272" y="42"/>
                    </a:lnTo>
                    <a:lnTo>
                      <a:pt x="306" y="42"/>
                    </a:lnTo>
                    <a:lnTo>
                      <a:pt x="308" y="46"/>
                    </a:lnTo>
                    <a:lnTo>
                      <a:pt x="312" y="52"/>
                    </a:lnTo>
                    <a:lnTo>
                      <a:pt x="312" y="56"/>
                    </a:lnTo>
                    <a:lnTo>
                      <a:pt x="310" y="60"/>
                    </a:lnTo>
                    <a:lnTo>
                      <a:pt x="306" y="62"/>
                    </a:lnTo>
                    <a:lnTo>
                      <a:pt x="298" y="66"/>
                    </a:lnTo>
                    <a:lnTo>
                      <a:pt x="300" y="68"/>
                    </a:lnTo>
                    <a:lnTo>
                      <a:pt x="302" y="72"/>
                    </a:lnTo>
                    <a:lnTo>
                      <a:pt x="304" y="76"/>
                    </a:lnTo>
                    <a:lnTo>
                      <a:pt x="302" y="78"/>
                    </a:lnTo>
                    <a:lnTo>
                      <a:pt x="298" y="82"/>
                    </a:lnTo>
                    <a:lnTo>
                      <a:pt x="292" y="84"/>
                    </a:lnTo>
                    <a:lnTo>
                      <a:pt x="246" y="98"/>
                    </a:lnTo>
                    <a:lnTo>
                      <a:pt x="200" y="124"/>
                    </a:lnTo>
                    <a:lnTo>
                      <a:pt x="252" y="108"/>
                    </a:lnTo>
                    <a:lnTo>
                      <a:pt x="282" y="100"/>
                    </a:lnTo>
                    <a:lnTo>
                      <a:pt x="284" y="102"/>
                    </a:lnTo>
                    <a:lnTo>
                      <a:pt x="284" y="108"/>
                    </a:lnTo>
                    <a:lnTo>
                      <a:pt x="282" y="110"/>
                    </a:lnTo>
                    <a:lnTo>
                      <a:pt x="280" y="114"/>
                    </a:lnTo>
                    <a:lnTo>
                      <a:pt x="276" y="118"/>
                    </a:lnTo>
                    <a:lnTo>
                      <a:pt x="270" y="120"/>
                    </a:lnTo>
                    <a:lnTo>
                      <a:pt x="232" y="134"/>
                    </a:lnTo>
                    <a:lnTo>
                      <a:pt x="194" y="148"/>
                    </a:lnTo>
                    <a:lnTo>
                      <a:pt x="166" y="172"/>
                    </a:lnTo>
                    <a:lnTo>
                      <a:pt x="124" y="202"/>
                    </a:lnTo>
                    <a:lnTo>
                      <a:pt x="110" y="208"/>
                    </a:lnTo>
                    <a:lnTo>
                      <a:pt x="100" y="210"/>
                    </a:lnTo>
                    <a:lnTo>
                      <a:pt x="90" y="210"/>
                    </a:lnTo>
                    <a:lnTo>
                      <a:pt x="22" y="242"/>
                    </a:lnTo>
                    <a:lnTo>
                      <a:pt x="18" y="238"/>
                    </a:lnTo>
                    <a:lnTo>
                      <a:pt x="10" y="224"/>
                    </a:lnTo>
                    <a:lnTo>
                      <a:pt x="6" y="214"/>
                    </a:lnTo>
                    <a:lnTo>
                      <a:pt x="2" y="202"/>
                    </a:lnTo>
                    <a:lnTo>
                      <a:pt x="0" y="188"/>
                    </a:lnTo>
                    <a:lnTo>
                      <a:pt x="0" y="17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10" name="Freeform 518"/>
              <p:cNvSpPr>
                <a:spLocks/>
              </p:cNvSpPr>
              <p:nvPr/>
            </p:nvSpPr>
            <p:spPr bwMode="auto">
              <a:xfrm>
                <a:off x="1586" y="3540"/>
                <a:ext cx="474" cy="678"/>
              </a:xfrm>
              <a:custGeom>
                <a:avLst/>
                <a:gdLst>
                  <a:gd name="T0" fmla="*/ 12 w 474"/>
                  <a:gd name="T1" fmla="*/ 0 h 678"/>
                  <a:gd name="T2" fmla="*/ 90 w 474"/>
                  <a:gd name="T3" fmla="*/ 52 h 678"/>
                  <a:gd name="T4" fmla="*/ 156 w 474"/>
                  <a:gd name="T5" fmla="*/ 104 h 678"/>
                  <a:gd name="T6" fmla="*/ 196 w 474"/>
                  <a:gd name="T7" fmla="*/ 142 h 678"/>
                  <a:gd name="T8" fmla="*/ 226 w 474"/>
                  <a:gd name="T9" fmla="*/ 180 h 678"/>
                  <a:gd name="T10" fmla="*/ 240 w 474"/>
                  <a:gd name="T11" fmla="*/ 218 h 678"/>
                  <a:gd name="T12" fmla="*/ 240 w 474"/>
                  <a:gd name="T13" fmla="*/ 234 h 678"/>
                  <a:gd name="T14" fmla="*/ 232 w 474"/>
                  <a:gd name="T15" fmla="*/ 268 h 678"/>
                  <a:gd name="T16" fmla="*/ 198 w 474"/>
                  <a:gd name="T17" fmla="*/ 372 h 678"/>
                  <a:gd name="T18" fmla="*/ 178 w 474"/>
                  <a:gd name="T19" fmla="*/ 436 h 678"/>
                  <a:gd name="T20" fmla="*/ 172 w 474"/>
                  <a:gd name="T21" fmla="*/ 480 h 678"/>
                  <a:gd name="T22" fmla="*/ 180 w 474"/>
                  <a:gd name="T23" fmla="*/ 476 h 678"/>
                  <a:gd name="T24" fmla="*/ 220 w 474"/>
                  <a:gd name="T25" fmla="*/ 458 h 678"/>
                  <a:gd name="T26" fmla="*/ 260 w 474"/>
                  <a:gd name="T27" fmla="*/ 448 h 678"/>
                  <a:gd name="T28" fmla="*/ 284 w 474"/>
                  <a:gd name="T29" fmla="*/ 446 h 678"/>
                  <a:gd name="T30" fmla="*/ 334 w 474"/>
                  <a:gd name="T31" fmla="*/ 440 h 678"/>
                  <a:gd name="T32" fmla="*/ 384 w 474"/>
                  <a:gd name="T33" fmla="*/ 426 h 678"/>
                  <a:gd name="T34" fmla="*/ 436 w 474"/>
                  <a:gd name="T35" fmla="*/ 406 h 678"/>
                  <a:gd name="T36" fmla="*/ 434 w 474"/>
                  <a:gd name="T37" fmla="*/ 414 h 678"/>
                  <a:gd name="T38" fmla="*/ 434 w 474"/>
                  <a:gd name="T39" fmla="*/ 436 h 678"/>
                  <a:gd name="T40" fmla="*/ 444 w 474"/>
                  <a:gd name="T41" fmla="*/ 464 h 678"/>
                  <a:gd name="T42" fmla="*/ 464 w 474"/>
                  <a:gd name="T43" fmla="*/ 486 h 678"/>
                  <a:gd name="T44" fmla="*/ 474 w 474"/>
                  <a:gd name="T45" fmla="*/ 494 h 678"/>
                  <a:gd name="T46" fmla="*/ 406 w 474"/>
                  <a:gd name="T47" fmla="*/ 542 h 678"/>
                  <a:gd name="T48" fmla="*/ 302 w 474"/>
                  <a:gd name="T49" fmla="*/ 604 h 678"/>
                  <a:gd name="T50" fmla="*/ 238 w 474"/>
                  <a:gd name="T51" fmla="*/ 632 h 678"/>
                  <a:gd name="T52" fmla="*/ 170 w 474"/>
                  <a:gd name="T53" fmla="*/ 658 h 678"/>
                  <a:gd name="T54" fmla="*/ 98 w 474"/>
                  <a:gd name="T55" fmla="*/ 674 h 678"/>
                  <a:gd name="T56" fmla="*/ 92 w 474"/>
                  <a:gd name="T57" fmla="*/ 676 h 678"/>
                  <a:gd name="T58" fmla="*/ 76 w 474"/>
                  <a:gd name="T59" fmla="*/ 676 h 678"/>
                  <a:gd name="T60" fmla="*/ 66 w 474"/>
                  <a:gd name="T61" fmla="*/ 668 h 678"/>
                  <a:gd name="T62" fmla="*/ 56 w 474"/>
                  <a:gd name="T63" fmla="*/ 650 h 678"/>
                  <a:gd name="T64" fmla="*/ 32 w 474"/>
                  <a:gd name="T65" fmla="*/ 582 h 678"/>
                  <a:gd name="T66" fmla="*/ 20 w 474"/>
                  <a:gd name="T67" fmla="*/ 532 h 678"/>
                  <a:gd name="T68" fmla="*/ 6 w 474"/>
                  <a:gd name="T69" fmla="*/ 426 h 678"/>
                  <a:gd name="T70" fmla="*/ 0 w 474"/>
                  <a:gd name="T71" fmla="*/ 324 h 678"/>
                  <a:gd name="T72" fmla="*/ 2 w 474"/>
                  <a:gd name="T73" fmla="*/ 234 h 678"/>
                  <a:gd name="T74" fmla="*/ 6 w 474"/>
                  <a:gd name="T75" fmla="*/ 200 h 678"/>
                  <a:gd name="T76" fmla="*/ 10 w 474"/>
                  <a:gd name="T77" fmla="*/ 134 h 678"/>
                  <a:gd name="T78" fmla="*/ 12 w 474"/>
                  <a:gd name="T79" fmla="*/ 0 h 67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4"/>
                  <a:gd name="T121" fmla="*/ 0 h 678"/>
                  <a:gd name="T122" fmla="*/ 474 w 474"/>
                  <a:gd name="T123" fmla="*/ 678 h 67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4" h="678">
                    <a:moveTo>
                      <a:pt x="12" y="0"/>
                    </a:moveTo>
                    <a:lnTo>
                      <a:pt x="12" y="0"/>
                    </a:lnTo>
                    <a:lnTo>
                      <a:pt x="50" y="26"/>
                    </a:lnTo>
                    <a:lnTo>
                      <a:pt x="90" y="52"/>
                    </a:lnTo>
                    <a:lnTo>
                      <a:pt x="134" y="84"/>
                    </a:lnTo>
                    <a:lnTo>
                      <a:pt x="156" y="104"/>
                    </a:lnTo>
                    <a:lnTo>
                      <a:pt x="176" y="122"/>
                    </a:lnTo>
                    <a:lnTo>
                      <a:pt x="196" y="142"/>
                    </a:lnTo>
                    <a:lnTo>
                      <a:pt x="212" y="162"/>
                    </a:lnTo>
                    <a:lnTo>
                      <a:pt x="226" y="180"/>
                    </a:lnTo>
                    <a:lnTo>
                      <a:pt x="236" y="200"/>
                    </a:lnTo>
                    <a:lnTo>
                      <a:pt x="240" y="218"/>
                    </a:lnTo>
                    <a:lnTo>
                      <a:pt x="242" y="226"/>
                    </a:lnTo>
                    <a:lnTo>
                      <a:pt x="240" y="234"/>
                    </a:lnTo>
                    <a:lnTo>
                      <a:pt x="232" y="268"/>
                    </a:lnTo>
                    <a:lnTo>
                      <a:pt x="222" y="302"/>
                    </a:lnTo>
                    <a:lnTo>
                      <a:pt x="198" y="372"/>
                    </a:lnTo>
                    <a:lnTo>
                      <a:pt x="188" y="406"/>
                    </a:lnTo>
                    <a:lnTo>
                      <a:pt x="178" y="436"/>
                    </a:lnTo>
                    <a:lnTo>
                      <a:pt x="174" y="460"/>
                    </a:lnTo>
                    <a:lnTo>
                      <a:pt x="172" y="480"/>
                    </a:lnTo>
                    <a:lnTo>
                      <a:pt x="180" y="476"/>
                    </a:lnTo>
                    <a:lnTo>
                      <a:pt x="204" y="464"/>
                    </a:lnTo>
                    <a:lnTo>
                      <a:pt x="220" y="458"/>
                    </a:lnTo>
                    <a:lnTo>
                      <a:pt x="240" y="452"/>
                    </a:lnTo>
                    <a:lnTo>
                      <a:pt x="260" y="448"/>
                    </a:lnTo>
                    <a:lnTo>
                      <a:pt x="284" y="446"/>
                    </a:lnTo>
                    <a:lnTo>
                      <a:pt x="308" y="444"/>
                    </a:lnTo>
                    <a:lnTo>
                      <a:pt x="334" y="440"/>
                    </a:lnTo>
                    <a:lnTo>
                      <a:pt x="360" y="432"/>
                    </a:lnTo>
                    <a:lnTo>
                      <a:pt x="384" y="426"/>
                    </a:lnTo>
                    <a:lnTo>
                      <a:pt x="420" y="412"/>
                    </a:lnTo>
                    <a:lnTo>
                      <a:pt x="436" y="406"/>
                    </a:lnTo>
                    <a:lnTo>
                      <a:pt x="434" y="414"/>
                    </a:lnTo>
                    <a:lnTo>
                      <a:pt x="432" y="424"/>
                    </a:lnTo>
                    <a:lnTo>
                      <a:pt x="434" y="436"/>
                    </a:lnTo>
                    <a:lnTo>
                      <a:pt x="438" y="450"/>
                    </a:lnTo>
                    <a:lnTo>
                      <a:pt x="444" y="464"/>
                    </a:lnTo>
                    <a:lnTo>
                      <a:pt x="456" y="480"/>
                    </a:lnTo>
                    <a:lnTo>
                      <a:pt x="464" y="486"/>
                    </a:lnTo>
                    <a:lnTo>
                      <a:pt x="474" y="494"/>
                    </a:lnTo>
                    <a:lnTo>
                      <a:pt x="442" y="518"/>
                    </a:lnTo>
                    <a:lnTo>
                      <a:pt x="406" y="542"/>
                    </a:lnTo>
                    <a:lnTo>
                      <a:pt x="358" y="572"/>
                    </a:lnTo>
                    <a:lnTo>
                      <a:pt x="302" y="604"/>
                    </a:lnTo>
                    <a:lnTo>
                      <a:pt x="270" y="618"/>
                    </a:lnTo>
                    <a:lnTo>
                      <a:pt x="238" y="632"/>
                    </a:lnTo>
                    <a:lnTo>
                      <a:pt x="204" y="646"/>
                    </a:lnTo>
                    <a:lnTo>
                      <a:pt x="170" y="658"/>
                    </a:lnTo>
                    <a:lnTo>
                      <a:pt x="134" y="666"/>
                    </a:lnTo>
                    <a:lnTo>
                      <a:pt x="98" y="674"/>
                    </a:lnTo>
                    <a:lnTo>
                      <a:pt x="92" y="676"/>
                    </a:lnTo>
                    <a:lnTo>
                      <a:pt x="86" y="678"/>
                    </a:lnTo>
                    <a:lnTo>
                      <a:pt x="76" y="676"/>
                    </a:lnTo>
                    <a:lnTo>
                      <a:pt x="72" y="672"/>
                    </a:lnTo>
                    <a:lnTo>
                      <a:pt x="66" y="668"/>
                    </a:lnTo>
                    <a:lnTo>
                      <a:pt x="62" y="660"/>
                    </a:lnTo>
                    <a:lnTo>
                      <a:pt x="56" y="650"/>
                    </a:lnTo>
                    <a:lnTo>
                      <a:pt x="44" y="622"/>
                    </a:lnTo>
                    <a:lnTo>
                      <a:pt x="32" y="582"/>
                    </a:lnTo>
                    <a:lnTo>
                      <a:pt x="20" y="532"/>
                    </a:lnTo>
                    <a:lnTo>
                      <a:pt x="12" y="480"/>
                    </a:lnTo>
                    <a:lnTo>
                      <a:pt x="6" y="426"/>
                    </a:lnTo>
                    <a:lnTo>
                      <a:pt x="2" y="374"/>
                    </a:lnTo>
                    <a:lnTo>
                      <a:pt x="0" y="324"/>
                    </a:lnTo>
                    <a:lnTo>
                      <a:pt x="0" y="276"/>
                    </a:lnTo>
                    <a:lnTo>
                      <a:pt x="2" y="234"/>
                    </a:lnTo>
                    <a:lnTo>
                      <a:pt x="6" y="200"/>
                    </a:lnTo>
                    <a:lnTo>
                      <a:pt x="8" y="168"/>
                    </a:lnTo>
                    <a:lnTo>
                      <a:pt x="10" y="134"/>
                    </a:lnTo>
                    <a:lnTo>
                      <a:pt x="12" y="7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11" name="Freeform 519"/>
              <p:cNvSpPr>
                <a:spLocks/>
              </p:cNvSpPr>
              <p:nvPr/>
            </p:nvSpPr>
            <p:spPr bwMode="auto">
              <a:xfrm>
                <a:off x="1586" y="3540"/>
                <a:ext cx="474" cy="678"/>
              </a:xfrm>
              <a:custGeom>
                <a:avLst/>
                <a:gdLst>
                  <a:gd name="T0" fmla="*/ 12 w 474"/>
                  <a:gd name="T1" fmla="*/ 0 h 678"/>
                  <a:gd name="T2" fmla="*/ 90 w 474"/>
                  <a:gd name="T3" fmla="*/ 52 h 678"/>
                  <a:gd name="T4" fmla="*/ 156 w 474"/>
                  <a:gd name="T5" fmla="*/ 104 h 678"/>
                  <a:gd name="T6" fmla="*/ 196 w 474"/>
                  <a:gd name="T7" fmla="*/ 142 h 678"/>
                  <a:gd name="T8" fmla="*/ 226 w 474"/>
                  <a:gd name="T9" fmla="*/ 180 h 678"/>
                  <a:gd name="T10" fmla="*/ 240 w 474"/>
                  <a:gd name="T11" fmla="*/ 218 h 678"/>
                  <a:gd name="T12" fmla="*/ 240 w 474"/>
                  <a:gd name="T13" fmla="*/ 234 h 678"/>
                  <a:gd name="T14" fmla="*/ 232 w 474"/>
                  <a:gd name="T15" fmla="*/ 268 h 678"/>
                  <a:gd name="T16" fmla="*/ 198 w 474"/>
                  <a:gd name="T17" fmla="*/ 372 h 678"/>
                  <a:gd name="T18" fmla="*/ 178 w 474"/>
                  <a:gd name="T19" fmla="*/ 436 h 678"/>
                  <a:gd name="T20" fmla="*/ 172 w 474"/>
                  <a:gd name="T21" fmla="*/ 480 h 678"/>
                  <a:gd name="T22" fmla="*/ 180 w 474"/>
                  <a:gd name="T23" fmla="*/ 476 h 678"/>
                  <a:gd name="T24" fmla="*/ 220 w 474"/>
                  <a:gd name="T25" fmla="*/ 458 h 678"/>
                  <a:gd name="T26" fmla="*/ 260 w 474"/>
                  <a:gd name="T27" fmla="*/ 448 h 678"/>
                  <a:gd name="T28" fmla="*/ 284 w 474"/>
                  <a:gd name="T29" fmla="*/ 446 h 678"/>
                  <a:gd name="T30" fmla="*/ 334 w 474"/>
                  <a:gd name="T31" fmla="*/ 440 h 678"/>
                  <a:gd name="T32" fmla="*/ 384 w 474"/>
                  <a:gd name="T33" fmla="*/ 426 h 678"/>
                  <a:gd name="T34" fmla="*/ 436 w 474"/>
                  <a:gd name="T35" fmla="*/ 406 h 678"/>
                  <a:gd name="T36" fmla="*/ 434 w 474"/>
                  <a:gd name="T37" fmla="*/ 414 h 678"/>
                  <a:gd name="T38" fmla="*/ 434 w 474"/>
                  <a:gd name="T39" fmla="*/ 436 h 678"/>
                  <a:gd name="T40" fmla="*/ 444 w 474"/>
                  <a:gd name="T41" fmla="*/ 464 h 678"/>
                  <a:gd name="T42" fmla="*/ 464 w 474"/>
                  <a:gd name="T43" fmla="*/ 486 h 678"/>
                  <a:gd name="T44" fmla="*/ 474 w 474"/>
                  <a:gd name="T45" fmla="*/ 494 h 678"/>
                  <a:gd name="T46" fmla="*/ 406 w 474"/>
                  <a:gd name="T47" fmla="*/ 542 h 678"/>
                  <a:gd name="T48" fmla="*/ 302 w 474"/>
                  <a:gd name="T49" fmla="*/ 604 h 678"/>
                  <a:gd name="T50" fmla="*/ 238 w 474"/>
                  <a:gd name="T51" fmla="*/ 632 h 678"/>
                  <a:gd name="T52" fmla="*/ 170 w 474"/>
                  <a:gd name="T53" fmla="*/ 658 h 678"/>
                  <a:gd name="T54" fmla="*/ 98 w 474"/>
                  <a:gd name="T55" fmla="*/ 674 h 678"/>
                  <a:gd name="T56" fmla="*/ 92 w 474"/>
                  <a:gd name="T57" fmla="*/ 676 h 678"/>
                  <a:gd name="T58" fmla="*/ 76 w 474"/>
                  <a:gd name="T59" fmla="*/ 676 h 678"/>
                  <a:gd name="T60" fmla="*/ 66 w 474"/>
                  <a:gd name="T61" fmla="*/ 668 h 678"/>
                  <a:gd name="T62" fmla="*/ 56 w 474"/>
                  <a:gd name="T63" fmla="*/ 650 h 678"/>
                  <a:gd name="T64" fmla="*/ 32 w 474"/>
                  <a:gd name="T65" fmla="*/ 582 h 678"/>
                  <a:gd name="T66" fmla="*/ 20 w 474"/>
                  <a:gd name="T67" fmla="*/ 532 h 678"/>
                  <a:gd name="T68" fmla="*/ 6 w 474"/>
                  <a:gd name="T69" fmla="*/ 426 h 678"/>
                  <a:gd name="T70" fmla="*/ 0 w 474"/>
                  <a:gd name="T71" fmla="*/ 324 h 678"/>
                  <a:gd name="T72" fmla="*/ 2 w 474"/>
                  <a:gd name="T73" fmla="*/ 234 h 678"/>
                  <a:gd name="T74" fmla="*/ 6 w 474"/>
                  <a:gd name="T75" fmla="*/ 200 h 678"/>
                  <a:gd name="T76" fmla="*/ 10 w 474"/>
                  <a:gd name="T77" fmla="*/ 134 h 678"/>
                  <a:gd name="T78" fmla="*/ 12 w 474"/>
                  <a:gd name="T79" fmla="*/ 0 h 67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4"/>
                  <a:gd name="T121" fmla="*/ 0 h 678"/>
                  <a:gd name="T122" fmla="*/ 474 w 474"/>
                  <a:gd name="T123" fmla="*/ 678 h 67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4" h="678">
                    <a:moveTo>
                      <a:pt x="12" y="0"/>
                    </a:moveTo>
                    <a:lnTo>
                      <a:pt x="12" y="0"/>
                    </a:lnTo>
                    <a:lnTo>
                      <a:pt x="50" y="26"/>
                    </a:lnTo>
                    <a:lnTo>
                      <a:pt x="90" y="52"/>
                    </a:lnTo>
                    <a:lnTo>
                      <a:pt x="134" y="84"/>
                    </a:lnTo>
                    <a:lnTo>
                      <a:pt x="156" y="104"/>
                    </a:lnTo>
                    <a:lnTo>
                      <a:pt x="176" y="122"/>
                    </a:lnTo>
                    <a:lnTo>
                      <a:pt x="196" y="142"/>
                    </a:lnTo>
                    <a:lnTo>
                      <a:pt x="212" y="162"/>
                    </a:lnTo>
                    <a:lnTo>
                      <a:pt x="226" y="180"/>
                    </a:lnTo>
                    <a:lnTo>
                      <a:pt x="236" y="200"/>
                    </a:lnTo>
                    <a:lnTo>
                      <a:pt x="240" y="218"/>
                    </a:lnTo>
                    <a:lnTo>
                      <a:pt x="242" y="226"/>
                    </a:lnTo>
                    <a:lnTo>
                      <a:pt x="240" y="234"/>
                    </a:lnTo>
                    <a:lnTo>
                      <a:pt x="232" y="268"/>
                    </a:lnTo>
                    <a:lnTo>
                      <a:pt x="222" y="302"/>
                    </a:lnTo>
                    <a:lnTo>
                      <a:pt x="198" y="372"/>
                    </a:lnTo>
                    <a:lnTo>
                      <a:pt x="188" y="406"/>
                    </a:lnTo>
                    <a:lnTo>
                      <a:pt x="178" y="436"/>
                    </a:lnTo>
                    <a:lnTo>
                      <a:pt x="174" y="460"/>
                    </a:lnTo>
                    <a:lnTo>
                      <a:pt x="172" y="480"/>
                    </a:lnTo>
                    <a:lnTo>
                      <a:pt x="180" y="476"/>
                    </a:lnTo>
                    <a:lnTo>
                      <a:pt x="204" y="464"/>
                    </a:lnTo>
                    <a:lnTo>
                      <a:pt x="220" y="458"/>
                    </a:lnTo>
                    <a:lnTo>
                      <a:pt x="240" y="452"/>
                    </a:lnTo>
                    <a:lnTo>
                      <a:pt x="260" y="448"/>
                    </a:lnTo>
                    <a:lnTo>
                      <a:pt x="284" y="446"/>
                    </a:lnTo>
                    <a:lnTo>
                      <a:pt x="308" y="444"/>
                    </a:lnTo>
                    <a:lnTo>
                      <a:pt x="334" y="440"/>
                    </a:lnTo>
                    <a:lnTo>
                      <a:pt x="360" y="432"/>
                    </a:lnTo>
                    <a:lnTo>
                      <a:pt x="384" y="426"/>
                    </a:lnTo>
                    <a:lnTo>
                      <a:pt x="420" y="412"/>
                    </a:lnTo>
                    <a:lnTo>
                      <a:pt x="436" y="406"/>
                    </a:lnTo>
                    <a:lnTo>
                      <a:pt x="434" y="414"/>
                    </a:lnTo>
                    <a:lnTo>
                      <a:pt x="432" y="424"/>
                    </a:lnTo>
                    <a:lnTo>
                      <a:pt x="434" y="436"/>
                    </a:lnTo>
                    <a:lnTo>
                      <a:pt x="438" y="450"/>
                    </a:lnTo>
                    <a:lnTo>
                      <a:pt x="444" y="464"/>
                    </a:lnTo>
                    <a:lnTo>
                      <a:pt x="456" y="480"/>
                    </a:lnTo>
                    <a:lnTo>
                      <a:pt x="464" y="486"/>
                    </a:lnTo>
                    <a:lnTo>
                      <a:pt x="474" y="494"/>
                    </a:lnTo>
                    <a:lnTo>
                      <a:pt x="442" y="518"/>
                    </a:lnTo>
                    <a:lnTo>
                      <a:pt x="406" y="542"/>
                    </a:lnTo>
                    <a:lnTo>
                      <a:pt x="358" y="572"/>
                    </a:lnTo>
                    <a:lnTo>
                      <a:pt x="302" y="604"/>
                    </a:lnTo>
                    <a:lnTo>
                      <a:pt x="270" y="618"/>
                    </a:lnTo>
                    <a:lnTo>
                      <a:pt x="238" y="632"/>
                    </a:lnTo>
                    <a:lnTo>
                      <a:pt x="204" y="646"/>
                    </a:lnTo>
                    <a:lnTo>
                      <a:pt x="170" y="658"/>
                    </a:lnTo>
                    <a:lnTo>
                      <a:pt x="134" y="666"/>
                    </a:lnTo>
                    <a:lnTo>
                      <a:pt x="98" y="674"/>
                    </a:lnTo>
                    <a:lnTo>
                      <a:pt x="92" y="676"/>
                    </a:lnTo>
                    <a:lnTo>
                      <a:pt x="86" y="678"/>
                    </a:lnTo>
                    <a:lnTo>
                      <a:pt x="76" y="676"/>
                    </a:lnTo>
                    <a:lnTo>
                      <a:pt x="72" y="672"/>
                    </a:lnTo>
                    <a:lnTo>
                      <a:pt x="66" y="668"/>
                    </a:lnTo>
                    <a:lnTo>
                      <a:pt x="62" y="660"/>
                    </a:lnTo>
                    <a:lnTo>
                      <a:pt x="56" y="650"/>
                    </a:lnTo>
                    <a:lnTo>
                      <a:pt x="44" y="622"/>
                    </a:lnTo>
                    <a:lnTo>
                      <a:pt x="32" y="582"/>
                    </a:lnTo>
                    <a:lnTo>
                      <a:pt x="20" y="532"/>
                    </a:lnTo>
                    <a:lnTo>
                      <a:pt x="12" y="480"/>
                    </a:lnTo>
                    <a:lnTo>
                      <a:pt x="6" y="426"/>
                    </a:lnTo>
                    <a:lnTo>
                      <a:pt x="2" y="374"/>
                    </a:lnTo>
                    <a:lnTo>
                      <a:pt x="0" y="324"/>
                    </a:lnTo>
                    <a:lnTo>
                      <a:pt x="0" y="276"/>
                    </a:lnTo>
                    <a:lnTo>
                      <a:pt x="2" y="234"/>
                    </a:lnTo>
                    <a:lnTo>
                      <a:pt x="6" y="200"/>
                    </a:lnTo>
                    <a:lnTo>
                      <a:pt x="8" y="168"/>
                    </a:lnTo>
                    <a:lnTo>
                      <a:pt x="10" y="134"/>
                    </a:lnTo>
                    <a:lnTo>
                      <a:pt x="12" y="70"/>
                    </a:lnTo>
                    <a:lnTo>
                      <a:pt x="1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12" name="Freeform 520"/>
              <p:cNvSpPr>
                <a:spLocks/>
              </p:cNvSpPr>
              <p:nvPr/>
            </p:nvSpPr>
            <p:spPr bwMode="auto">
              <a:xfrm>
                <a:off x="1652" y="3562"/>
                <a:ext cx="142" cy="370"/>
              </a:xfrm>
              <a:custGeom>
                <a:avLst/>
                <a:gdLst>
                  <a:gd name="T0" fmla="*/ 0 w 142"/>
                  <a:gd name="T1" fmla="*/ 0 h 370"/>
                  <a:gd name="T2" fmla="*/ 0 w 142"/>
                  <a:gd name="T3" fmla="*/ 0 h 370"/>
                  <a:gd name="T4" fmla="*/ 10 w 142"/>
                  <a:gd name="T5" fmla="*/ 8 h 370"/>
                  <a:gd name="T6" fmla="*/ 32 w 142"/>
                  <a:gd name="T7" fmla="*/ 30 h 370"/>
                  <a:gd name="T8" fmla="*/ 62 w 142"/>
                  <a:gd name="T9" fmla="*/ 64 h 370"/>
                  <a:gd name="T10" fmla="*/ 78 w 142"/>
                  <a:gd name="T11" fmla="*/ 84 h 370"/>
                  <a:gd name="T12" fmla="*/ 92 w 142"/>
                  <a:gd name="T13" fmla="*/ 108 h 370"/>
                  <a:gd name="T14" fmla="*/ 108 w 142"/>
                  <a:gd name="T15" fmla="*/ 134 h 370"/>
                  <a:gd name="T16" fmla="*/ 120 w 142"/>
                  <a:gd name="T17" fmla="*/ 162 h 370"/>
                  <a:gd name="T18" fmla="*/ 132 w 142"/>
                  <a:gd name="T19" fmla="*/ 194 h 370"/>
                  <a:gd name="T20" fmla="*/ 138 w 142"/>
                  <a:gd name="T21" fmla="*/ 226 h 370"/>
                  <a:gd name="T22" fmla="*/ 142 w 142"/>
                  <a:gd name="T23" fmla="*/ 260 h 370"/>
                  <a:gd name="T24" fmla="*/ 142 w 142"/>
                  <a:gd name="T25" fmla="*/ 276 h 370"/>
                  <a:gd name="T26" fmla="*/ 142 w 142"/>
                  <a:gd name="T27" fmla="*/ 294 h 370"/>
                  <a:gd name="T28" fmla="*/ 140 w 142"/>
                  <a:gd name="T29" fmla="*/ 312 h 370"/>
                  <a:gd name="T30" fmla="*/ 136 w 142"/>
                  <a:gd name="T31" fmla="*/ 332 h 370"/>
                  <a:gd name="T32" fmla="*/ 130 w 142"/>
                  <a:gd name="T33" fmla="*/ 350 h 370"/>
                  <a:gd name="T34" fmla="*/ 122 w 142"/>
                  <a:gd name="T35" fmla="*/ 370 h 370"/>
                  <a:gd name="T36" fmla="*/ 122 w 142"/>
                  <a:gd name="T37" fmla="*/ 370 h 370"/>
                  <a:gd name="T38" fmla="*/ 124 w 142"/>
                  <a:gd name="T39" fmla="*/ 362 h 370"/>
                  <a:gd name="T40" fmla="*/ 128 w 142"/>
                  <a:gd name="T41" fmla="*/ 340 h 370"/>
                  <a:gd name="T42" fmla="*/ 130 w 142"/>
                  <a:gd name="T43" fmla="*/ 306 h 370"/>
                  <a:gd name="T44" fmla="*/ 130 w 142"/>
                  <a:gd name="T45" fmla="*/ 286 h 370"/>
                  <a:gd name="T46" fmla="*/ 128 w 142"/>
                  <a:gd name="T47" fmla="*/ 262 h 370"/>
                  <a:gd name="T48" fmla="*/ 122 w 142"/>
                  <a:gd name="T49" fmla="*/ 236 h 370"/>
                  <a:gd name="T50" fmla="*/ 116 w 142"/>
                  <a:gd name="T51" fmla="*/ 208 h 370"/>
                  <a:gd name="T52" fmla="*/ 106 w 142"/>
                  <a:gd name="T53" fmla="*/ 178 h 370"/>
                  <a:gd name="T54" fmla="*/ 94 w 142"/>
                  <a:gd name="T55" fmla="*/ 146 h 370"/>
                  <a:gd name="T56" fmla="*/ 76 w 142"/>
                  <a:gd name="T57" fmla="*/ 112 h 370"/>
                  <a:gd name="T58" fmla="*/ 56 w 142"/>
                  <a:gd name="T59" fmla="*/ 76 h 370"/>
                  <a:gd name="T60" fmla="*/ 30 w 142"/>
                  <a:gd name="T61" fmla="*/ 38 h 370"/>
                  <a:gd name="T62" fmla="*/ 0 w 142"/>
                  <a:gd name="T63" fmla="*/ 0 h 3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2"/>
                  <a:gd name="T97" fmla="*/ 0 h 370"/>
                  <a:gd name="T98" fmla="*/ 142 w 142"/>
                  <a:gd name="T99" fmla="*/ 370 h 3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2" h="37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32" y="30"/>
                    </a:lnTo>
                    <a:lnTo>
                      <a:pt x="62" y="64"/>
                    </a:lnTo>
                    <a:lnTo>
                      <a:pt x="78" y="84"/>
                    </a:lnTo>
                    <a:lnTo>
                      <a:pt x="92" y="108"/>
                    </a:lnTo>
                    <a:lnTo>
                      <a:pt x="108" y="134"/>
                    </a:lnTo>
                    <a:lnTo>
                      <a:pt x="120" y="162"/>
                    </a:lnTo>
                    <a:lnTo>
                      <a:pt x="132" y="194"/>
                    </a:lnTo>
                    <a:lnTo>
                      <a:pt x="138" y="226"/>
                    </a:lnTo>
                    <a:lnTo>
                      <a:pt x="142" y="260"/>
                    </a:lnTo>
                    <a:lnTo>
                      <a:pt x="142" y="276"/>
                    </a:lnTo>
                    <a:lnTo>
                      <a:pt x="142" y="294"/>
                    </a:lnTo>
                    <a:lnTo>
                      <a:pt x="140" y="312"/>
                    </a:lnTo>
                    <a:lnTo>
                      <a:pt x="136" y="332"/>
                    </a:lnTo>
                    <a:lnTo>
                      <a:pt x="130" y="350"/>
                    </a:lnTo>
                    <a:lnTo>
                      <a:pt x="122" y="370"/>
                    </a:lnTo>
                    <a:lnTo>
                      <a:pt x="124" y="362"/>
                    </a:lnTo>
                    <a:lnTo>
                      <a:pt x="128" y="340"/>
                    </a:lnTo>
                    <a:lnTo>
                      <a:pt x="130" y="306"/>
                    </a:lnTo>
                    <a:lnTo>
                      <a:pt x="130" y="286"/>
                    </a:lnTo>
                    <a:lnTo>
                      <a:pt x="128" y="262"/>
                    </a:lnTo>
                    <a:lnTo>
                      <a:pt x="122" y="236"/>
                    </a:lnTo>
                    <a:lnTo>
                      <a:pt x="116" y="208"/>
                    </a:lnTo>
                    <a:lnTo>
                      <a:pt x="106" y="178"/>
                    </a:lnTo>
                    <a:lnTo>
                      <a:pt x="94" y="146"/>
                    </a:lnTo>
                    <a:lnTo>
                      <a:pt x="76" y="112"/>
                    </a:lnTo>
                    <a:lnTo>
                      <a:pt x="56" y="76"/>
                    </a:lnTo>
                    <a:lnTo>
                      <a:pt x="30" y="3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13" name="Freeform 521"/>
              <p:cNvSpPr>
                <a:spLocks/>
              </p:cNvSpPr>
              <p:nvPr/>
            </p:nvSpPr>
            <p:spPr bwMode="auto">
              <a:xfrm>
                <a:off x="1652" y="3562"/>
                <a:ext cx="142" cy="370"/>
              </a:xfrm>
              <a:custGeom>
                <a:avLst/>
                <a:gdLst>
                  <a:gd name="T0" fmla="*/ 0 w 142"/>
                  <a:gd name="T1" fmla="*/ 0 h 370"/>
                  <a:gd name="T2" fmla="*/ 0 w 142"/>
                  <a:gd name="T3" fmla="*/ 0 h 370"/>
                  <a:gd name="T4" fmla="*/ 10 w 142"/>
                  <a:gd name="T5" fmla="*/ 8 h 370"/>
                  <a:gd name="T6" fmla="*/ 32 w 142"/>
                  <a:gd name="T7" fmla="*/ 30 h 370"/>
                  <a:gd name="T8" fmla="*/ 62 w 142"/>
                  <a:gd name="T9" fmla="*/ 64 h 370"/>
                  <a:gd name="T10" fmla="*/ 78 w 142"/>
                  <a:gd name="T11" fmla="*/ 84 h 370"/>
                  <a:gd name="T12" fmla="*/ 92 w 142"/>
                  <a:gd name="T13" fmla="*/ 108 h 370"/>
                  <a:gd name="T14" fmla="*/ 108 w 142"/>
                  <a:gd name="T15" fmla="*/ 134 h 370"/>
                  <a:gd name="T16" fmla="*/ 120 w 142"/>
                  <a:gd name="T17" fmla="*/ 162 h 370"/>
                  <a:gd name="T18" fmla="*/ 132 w 142"/>
                  <a:gd name="T19" fmla="*/ 194 h 370"/>
                  <a:gd name="T20" fmla="*/ 138 w 142"/>
                  <a:gd name="T21" fmla="*/ 226 h 370"/>
                  <a:gd name="T22" fmla="*/ 142 w 142"/>
                  <a:gd name="T23" fmla="*/ 260 h 370"/>
                  <a:gd name="T24" fmla="*/ 142 w 142"/>
                  <a:gd name="T25" fmla="*/ 276 h 370"/>
                  <a:gd name="T26" fmla="*/ 142 w 142"/>
                  <a:gd name="T27" fmla="*/ 294 h 370"/>
                  <a:gd name="T28" fmla="*/ 140 w 142"/>
                  <a:gd name="T29" fmla="*/ 312 h 370"/>
                  <a:gd name="T30" fmla="*/ 136 w 142"/>
                  <a:gd name="T31" fmla="*/ 332 h 370"/>
                  <a:gd name="T32" fmla="*/ 130 w 142"/>
                  <a:gd name="T33" fmla="*/ 350 h 370"/>
                  <a:gd name="T34" fmla="*/ 122 w 142"/>
                  <a:gd name="T35" fmla="*/ 370 h 370"/>
                  <a:gd name="T36" fmla="*/ 122 w 142"/>
                  <a:gd name="T37" fmla="*/ 370 h 370"/>
                  <a:gd name="T38" fmla="*/ 124 w 142"/>
                  <a:gd name="T39" fmla="*/ 362 h 370"/>
                  <a:gd name="T40" fmla="*/ 128 w 142"/>
                  <a:gd name="T41" fmla="*/ 340 h 370"/>
                  <a:gd name="T42" fmla="*/ 130 w 142"/>
                  <a:gd name="T43" fmla="*/ 306 h 370"/>
                  <a:gd name="T44" fmla="*/ 130 w 142"/>
                  <a:gd name="T45" fmla="*/ 286 h 370"/>
                  <a:gd name="T46" fmla="*/ 128 w 142"/>
                  <a:gd name="T47" fmla="*/ 262 h 370"/>
                  <a:gd name="T48" fmla="*/ 122 w 142"/>
                  <a:gd name="T49" fmla="*/ 236 h 370"/>
                  <a:gd name="T50" fmla="*/ 116 w 142"/>
                  <a:gd name="T51" fmla="*/ 208 h 370"/>
                  <a:gd name="T52" fmla="*/ 106 w 142"/>
                  <a:gd name="T53" fmla="*/ 178 h 370"/>
                  <a:gd name="T54" fmla="*/ 94 w 142"/>
                  <a:gd name="T55" fmla="*/ 146 h 370"/>
                  <a:gd name="T56" fmla="*/ 76 w 142"/>
                  <a:gd name="T57" fmla="*/ 112 h 370"/>
                  <a:gd name="T58" fmla="*/ 56 w 142"/>
                  <a:gd name="T59" fmla="*/ 76 h 370"/>
                  <a:gd name="T60" fmla="*/ 30 w 142"/>
                  <a:gd name="T61" fmla="*/ 38 h 370"/>
                  <a:gd name="T62" fmla="*/ 0 w 142"/>
                  <a:gd name="T63" fmla="*/ 0 h 3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2"/>
                  <a:gd name="T97" fmla="*/ 0 h 370"/>
                  <a:gd name="T98" fmla="*/ 142 w 142"/>
                  <a:gd name="T99" fmla="*/ 370 h 3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2" h="37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32" y="30"/>
                    </a:lnTo>
                    <a:lnTo>
                      <a:pt x="62" y="64"/>
                    </a:lnTo>
                    <a:lnTo>
                      <a:pt x="78" y="84"/>
                    </a:lnTo>
                    <a:lnTo>
                      <a:pt x="92" y="108"/>
                    </a:lnTo>
                    <a:lnTo>
                      <a:pt x="108" y="134"/>
                    </a:lnTo>
                    <a:lnTo>
                      <a:pt x="120" y="162"/>
                    </a:lnTo>
                    <a:lnTo>
                      <a:pt x="132" y="194"/>
                    </a:lnTo>
                    <a:lnTo>
                      <a:pt x="138" y="226"/>
                    </a:lnTo>
                    <a:lnTo>
                      <a:pt x="142" y="260"/>
                    </a:lnTo>
                    <a:lnTo>
                      <a:pt x="142" y="276"/>
                    </a:lnTo>
                    <a:lnTo>
                      <a:pt x="142" y="294"/>
                    </a:lnTo>
                    <a:lnTo>
                      <a:pt x="140" y="312"/>
                    </a:lnTo>
                    <a:lnTo>
                      <a:pt x="136" y="332"/>
                    </a:lnTo>
                    <a:lnTo>
                      <a:pt x="130" y="350"/>
                    </a:lnTo>
                    <a:lnTo>
                      <a:pt x="122" y="370"/>
                    </a:lnTo>
                    <a:lnTo>
                      <a:pt x="124" y="362"/>
                    </a:lnTo>
                    <a:lnTo>
                      <a:pt x="128" y="340"/>
                    </a:lnTo>
                    <a:lnTo>
                      <a:pt x="130" y="306"/>
                    </a:lnTo>
                    <a:lnTo>
                      <a:pt x="130" y="286"/>
                    </a:lnTo>
                    <a:lnTo>
                      <a:pt x="128" y="262"/>
                    </a:lnTo>
                    <a:lnTo>
                      <a:pt x="122" y="236"/>
                    </a:lnTo>
                    <a:lnTo>
                      <a:pt x="116" y="208"/>
                    </a:lnTo>
                    <a:lnTo>
                      <a:pt x="106" y="178"/>
                    </a:lnTo>
                    <a:lnTo>
                      <a:pt x="94" y="146"/>
                    </a:lnTo>
                    <a:lnTo>
                      <a:pt x="76" y="112"/>
                    </a:lnTo>
                    <a:lnTo>
                      <a:pt x="56" y="76"/>
                    </a:lnTo>
                    <a:lnTo>
                      <a:pt x="30" y="38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14" name="Freeform 522"/>
              <p:cNvSpPr>
                <a:spLocks/>
              </p:cNvSpPr>
              <p:nvPr/>
            </p:nvSpPr>
            <p:spPr bwMode="auto">
              <a:xfrm>
                <a:off x="2150" y="3390"/>
                <a:ext cx="8" cy="14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8 w 8"/>
                  <a:gd name="T5" fmla="*/ 6 h 14"/>
                  <a:gd name="T6" fmla="*/ 6 w 8"/>
                  <a:gd name="T7" fmla="*/ 10 h 14"/>
                  <a:gd name="T8" fmla="*/ 0 w 8"/>
                  <a:gd name="T9" fmla="*/ 14 h 14"/>
                  <a:gd name="T10" fmla="*/ 0 w 8"/>
                  <a:gd name="T11" fmla="*/ 14 h 14"/>
                  <a:gd name="T12" fmla="*/ 2 w 8"/>
                  <a:gd name="T13" fmla="*/ 8 h 14"/>
                  <a:gd name="T14" fmla="*/ 6 w 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14"/>
                  <a:gd name="T26" fmla="*/ 8 w 8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15" name="Freeform 523"/>
              <p:cNvSpPr>
                <a:spLocks/>
              </p:cNvSpPr>
              <p:nvPr/>
            </p:nvSpPr>
            <p:spPr bwMode="auto">
              <a:xfrm>
                <a:off x="2150" y="3390"/>
                <a:ext cx="8" cy="14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8 w 8"/>
                  <a:gd name="T5" fmla="*/ 6 h 14"/>
                  <a:gd name="T6" fmla="*/ 6 w 8"/>
                  <a:gd name="T7" fmla="*/ 10 h 14"/>
                  <a:gd name="T8" fmla="*/ 0 w 8"/>
                  <a:gd name="T9" fmla="*/ 14 h 14"/>
                  <a:gd name="T10" fmla="*/ 0 w 8"/>
                  <a:gd name="T11" fmla="*/ 14 h 14"/>
                  <a:gd name="T12" fmla="*/ 2 w 8"/>
                  <a:gd name="T13" fmla="*/ 8 h 14"/>
                  <a:gd name="T14" fmla="*/ 6 w 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14"/>
                  <a:gd name="T26" fmla="*/ 8 w 8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16" name="Freeform 524"/>
              <p:cNvSpPr>
                <a:spLocks/>
              </p:cNvSpPr>
              <p:nvPr/>
            </p:nvSpPr>
            <p:spPr bwMode="auto">
              <a:xfrm>
                <a:off x="1998" y="3318"/>
                <a:ext cx="116" cy="110"/>
              </a:xfrm>
              <a:custGeom>
                <a:avLst/>
                <a:gdLst>
                  <a:gd name="T0" fmla="*/ 116 w 116"/>
                  <a:gd name="T1" fmla="*/ 84 h 110"/>
                  <a:gd name="T2" fmla="*/ 116 w 116"/>
                  <a:gd name="T3" fmla="*/ 84 h 110"/>
                  <a:gd name="T4" fmla="*/ 108 w 116"/>
                  <a:gd name="T5" fmla="*/ 84 h 110"/>
                  <a:gd name="T6" fmla="*/ 88 w 116"/>
                  <a:gd name="T7" fmla="*/ 78 h 110"/>
                  <a:gd name="T8" fmla="*/ 74 w 116"/>
                  <a:gd name="T9" fmla="*/ 74 h 110"/>
                  <a:gd name="T10" fmla="*/ 62 w 116"/>
                  <a:gd name="T11" fmla="*/ 68 h 110"/>
                  <a:gd name="T12" fmla="*/ 48 w 116"/>
                  <a:gd name="T13" fmla="*/ 60 h 110"/>
                  <a:gd name="T14" fmla="*/ 36 w 116"/>
                  <a:gd name="T15" fmla="*/ 52 h 110"/>
                  <a:gd name="T16" fmla="*/ 36 w 116"/>
                  <a:gd name="T17" fmla="*/ 52 h 110"/>
                  <a:gd name="T18" fmla="*/ 18 w 116"/>
                  <a:gd name="T19" fmla="*/ 30 h 110"/>
                  <a:gd name="T20" fmla="*/ 6 w 116"/>
                  <a:gd name="T21" fmla="*/ 14 h 110"/>
                  <a:gd name="T22" fmla="*/ 2 w 116"/>
                  <a:gd name="T23" fmla="*/ 4 h 110"/>
                  <a:gd name="T24" fmla="*/ 0 w 116"/>
                  <a:gd name="T25" fmla="*/ 0 h 110"/>
                  <a:gd name="T26" fmla="*/ 0 w 116"/>
                  <a:gd name="T27" fmla="*/ 0 h 110"/>
                  <a:gd name="T28" fmla="*/ 4 w 116"/>
                  <a:gd name="T29" fmla="*/ 12 h 110"/>
                  <a:gd name="T30" fmla="*/ 14 w 116"/>
                  <a:gd name="T31" fmla="*/ 38 h 110"/>
                  <a:gd name="T32" fmla="*/ 22 w 116"/>
                  <a:gd name="T33" fmla="*/ 54 h 110"/>
                  <a:gd name="T34" fmla="*/ 30 w 116"/>
                  <a:gd name="T35" fmla="*/ 70 h 110"/>
                  <a:gd name="T36" fmla="*/ 40 w 116"/>
                  <a:gd name="T37" fmla="*/ 84 h 110"/>
                  <a:gd name="T38" fmla="*/ 52 w 116"/>
                  <a:gd name="T39" fmla="*/ 98 h 110"/>
                  <a:gd name="T40" fmla="*/ 52 w 116"/>
                  <a:gd name="T41" fmla="*/ 98 h 110"/>
                  <a:gd name="T42" fmla="*/ 64 w 116"/>
                  <a:gd name="T43" fmla="*/ 106 h 110"/>
                  <a:gd name="T44" fmla="*/ 74 w 116"/>
                  <a:gd name="T45" fmla="*/ 110 h 110"/>
                  <a:gd name="T46" fmla="*/ 84 w 116"/>
                  <a:gd name="T47" fmla="*/ 110 h 110"/>
                  <a:gd name="T48" fmla="*/ 92 w 116"/>
                  <a:gd name="T49" fmla="*/ 108 h 110"/>
                  <a:gd name="T50" fmla="*/ 100 w 116"/>
                  <a:gd name="T51" fmla="*/ 102 h 110"/>
                  <a:gd name="T52" fmla="*/ 106 w 116"/>
                  <a:gd name="T53" fmla="*/ 96 h 110"/>
                  <a:gd name="T54" fmla="*/ 116 w 116"/>
                  <a:gd name="T55" fmla="*/ 84 h 1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6"/>
                  <a:gd name="T85" fmla="*/ 0 h 110"/>
                  <a:gd name="T86" fmla="*/ 116 w 116"/>
                  <a:gd name="T87" fmla="*/ 110 h 11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6" h="110">
                    <a:moveTo>
                      <a:pt x="116" y="84"/>
                    </a:moveTo>
                    <a:lnTo>
                      <a:pt x="116" y="84"/>
                    </a:lnTo>
                    <a:lnTo>
                      <a:pt x="108" y="84"/>
                    </a:lnTo>
                    <a:lnTo>
                      <a:pt x="88" y="78"/>
                    </a:lnTo>
                    <a:lnTo>
                      <a:pt x="74" y="74"/>
                    </a:lnTo>
                    <a:lnTo>
                      <a:pt x="62" y="68"/>
                    </a:lnTo>
                    <a:lnTo>
                      <a:pt x="48" y="60"/>
                    </a:lnTo>
                    <a:lnTo>
                      <a:pt x="36" y="52"/>
                    </a:lnTo>
                    <a:lnTo>
                      <a:pt x="18" y="30"/>
                    </a:lnTo>
                    <a:lnTo>
                      <a:pt x="6" y="1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12"/>
                    </a:lnTo>
                    <a:lnTo>
                      <a:pt x="14" y="38"/>
                    </a:lnTo>
                    <a:lnTo>
                      <a:pt x="22" y="54"/>
                    </a:lnTo>
                    <a:lnTo>
                      <a:pt x="30" y="70"/>
                    </a:lnTo>
                    <a:lnTo>
                      <a:pt x="40" y="84"/>
                    </a:lnTo>
                    <a:lnTo>
                      <a:pt x="52" y="98"/>
                    </a:lnTo>
                    <a:lnTo>
                      <a:pt x="64" y="106"/>
                    </a:lnTo>
                    <a:lnTo>
                      <a:pt x="74" y="110"/>
                    </a:lnTo>
                    <a:lnTo>
                      <a:pt x="84" y="110"/>
                    </a:lnTo>
                    <a:lnTo>
                      <a:pt x="92" y="108"/>
                    </a:lnTo>
                    <a:lnTo>
                      <a:pt x="100" y="102"/>
                    </a:lnTo>
                    <a:lnTo>
                      <a:pt x="106" y="96"/>
                    </a:lnTo>
                    <a:lnTo>
                      <a:pt x="116" y="84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17" name="Freeform 525"/>
              <p:cNvSpPr>
                <a:spLocks/>
              </p:cNvSpPr>
              <p:nvPr/>
            </p:nvSpPr>
            <p:spPr bwMode="auto">
              <a:xfrm>
                <a:off x="1998" y="3318"/>
                <a:ext cx="116" cy="110"/>
              </a:xfrm>
              <a:custGeom>
                <a:avLst/>
                <a:gdLst>
                  <a:gd name="T0" fmla="*/ 116 w 116"/>
                  <a:gd name="T1" fmla="*/ 84 h 110"/>
                  <a:gd name="T2" fmla="*/ 116 w 116"/>
                  <a:gd name="T3" fmla="*/ 84 h 110"/>
                  <a:gd name="T4" fmla="*/ 108 w 116"/>
                  <a:gd name="T5" fmla="*/ 84 h 110"/>
                  <a:gd name="T6" fmla="*/ 88 w 116"/>
                  <a:gd name="T7" fmla="*/ 78 h 110"/>
                  <a:gd name="T8" fmla="*/ 74 w 116"/>
                  <a:gd name="T9" fmla="*/ 74 h 110"/>
                  <a:gd name="T10" fmla="*/ 62 w 116"/>
                  <a:gd name="T11" fmla="*/ 68 h 110"/>
                  <a:gd name="T12" fmla="*/ 48 w 116"/>
                  <a:gd name="T13" fmla="*/ 60 h 110"/>
                  <a:gd name="T14" fmla="*/ 36 w 116"/>
                  <a:gd name="T15" fmla="*/ 52 h 110"/>
                  <a:gd name="T16" fmla="*/ 36 w 116"/>
                  <a:gd name="T17" fmla="*/ 52 h 110"/>
                  <a:gd name="T18" fmla="*/ 18 w 116"/>
                  <a:gd name="T19" fmla="*/ 30 h 110"/>
                  <a:gd name="T20" fmla="*/ 6 w 116"/>
                  <a:gd name="T21" fmla="*/ 14 h 110"/>
                  <a:gd name="T22" fmla="*/ 2 w 116"/>
                  <a:gd name="T23" fmla="*/ 4 h 110"/>
                  <a:gd name="T24" fmla="*/ 0 w 116"/>
                  <a:gd name="T25" fmla="*/ 0 h 110"/>
                  <a:gd name="T26" fmla="*/ 0 w 116"/>
                  <a:gd name="T27" fmla="*/ 0 h 110"/>
                  <a:gd name="T28" fmla="*/ 4 w 116"/>
                  <a:gd name="T29" fmla="*/ 12 h 110"/>
                  <a:gd name="T30" fmla="*/ 14 w 116"/>
                  <a:gd name="T31" fmla="*/ 38 h 110"/>
                  <a:gd name="T32" fmla="*/ 22 w 116"/>
                  <a:gd name="T33" fmla="*/ 54 h 110"/>
                  <a:gd name="T34" fmla="*/ 30 w 116"/>
                  <a:gd name="T35" fmla="*/ 70 h 110"/>
                  <a:gd name="T36" fmla="*/ 40 w 116"/>
                  <a:gd name="T37" fmla="*/ 84 h 110"/>
                  <a:gd name="T38" fmla="*/ 52 w 116"/>
                  <a:gd name="T39" fmla="*/ 98 h 110"/>
                  <a:gd name="T40" fmla="*/ 52 w 116"/>
                  <a:gd name="T41" fmla="*/ 98 h 110"/>
                  <a:gd name="T42" fmla="*/ 64 w 116"/>
                  <a:gd name="T43" fmla="*/ 106 h 110"/>
                  <a:gd name="T44" fmla="*/ 74 w 116"/>
                  <a:gd name="T45" fmla="*/ 110 h 110"/>
                  <a:gd name="T46" fmla="*/ 84 w 116"/>
                  <a:gd name="T47" fmla="*/ 110 h 110"/>
                  <a:gd name="T48" fmla="*/ 92 w 116"/>
                  <a:gd name="T49" fmla="*/ 108 h 110"/>
                  <a:gd name="T50" fmla="*/ 100 w 116"/>
                  <a:gd name="T51" fmla="*/ 102 h 110"/>
                  <a:gd name="T52" fmla="*/ 106 w 116"/>
                  <a:gd name="T53" fmla="*/ 96 h 110"/>
                  <a:gd name="T54" fmla="*/ 116 w 116"/>
                  <a:gd name="T55" fmla="*/ 84 h 1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6"/>
                  <a:gd name="T85" fmla="*/ 0 h 110"/>
                  <a:gd name="T86" fmla="*/ 116 w 116"/>
                  <a:gd name="T87" fmla="*/ 110 h 11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6" h="110">
                    <a:moveTo>
                      <a:pt x="116" y="84"/>
                    </a:moveTo>
                    <a:lnTo>
                      <a:pt x="116" y="84"/>
                    </a:lnTo>
                    <a:lnTo>
                      <a:pt x="108" y="84"/>
                    </a:lnTo>
                    <a:lnTo>
                      <a:pt x="88" y="78"/>
                    </a:lnTo>
                    <a:lnTo>
                      <a:pt x="74" y="74"/>
                    </a:lnTo>
                    <a:lnTo>
                      <a:pt x="62" y="68"/>
                    </a:lnTo>
                    <a:lnTo>
                      <a:pt x="48" y="60"/>
                    </a:lnTo>
                    <a:lnTo>
                      <a:pt x="36" y="52"/>
                    </a:lnTo>
                    <a:lnTo>
                      <a:pt x="18" y="30"/>
                    </a:lnTo>
                    <a:lnTo>
                      <a:pt x="6" y="1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12"/>
                    </a:lnTo>
                    <a:lnTo>
                      <a:pt x="14" y="38"/>
                    </a:lnTo>
                    <a:lnTo>
                      <a:pt x="22" y="54"/>
                    </a:lnTo>
                    <a:lnTo>
                      <a:pt x="30" y="70"/>
                    </a:lnTo>
                    <a:lnTo>
                      <a:pt x="40" y="84"/>
                    </a:lnTo>
                    <a:lnTo>
                      <a:pt x="52" y="98"/>
                    </a:lnTo>
                    <a:lnTo>
                      <a:pt x="64" y="106"/>
                    </a:lnTo>
                    <a:lnTo>
                      <a:pt x="74" y="110"/>
                    </a:lnTo>
                    <a:lnTo>
                      <a:pt x="84" y="110"/>
                    </a:lnTo>
                    <a:lnTo>
                      <a:pt x="92" y="108"/>
                    </a:lnTo>
                    <a:lnTo>
                      <a:pt x="100" y="102"/>
                    </a:lnTo>
                    <a:lnTo>
                      <a:pt x="106" y="96"/>
                    </a:lnTo>
                    <a:lnTo>
                      <a:pt x="116" y="8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18" name="Freeform 526"/>
              <p:cNvSpPr>
                <a:spLocks/>
              </p:cNvSpPr>
              <p:nvPr/>
            </p:nvSpPr>
            <p:spPr bwMode="auto">
              <a:xfrm>
                <a:off x="2056" y="3240"/>
                <a:ext cx="86" cy="44"/>
              </a:xfrm>
              <a:custGeom>
                <a:avLst/>
                <a:gdLst>
                  <a:gd name="T0" fmla="*/ 78 w 86"/>
                  <a:gd name="T1" fmla="*/ 2 h 44"/>
                  <a:gd name="T2" fmla="*/ 78 w 86"/>
                  <a:gd name="T3" fmla="*/ 2 h 44"/>
                  <a:gd name="T4" fmla="*/ 66 w 86"/>
                  <a:gd name="T5" fmla="*/ 4 h 44"/>
                  <a:gd name="T6" fmla="*/ 52 w 86"/>
                  <a:gd name="T7" fmla="*/ 4 h 44"/>
                  <a:gd name="T8" fmla="*/ 34 w 86"/>
                  <a:gd name="T9" fmla="*/ 2 h 44"/>
                  <a:gd name="T10" fmla="*/ 34 w 86"/>
                  <a:gd name="T11" fmla="*/ 2 h 44"/>
                  <a:gd name="T12" fmla="*/ 16 w 86"/>
                  <a:gd name="T13" fmla="*/ 0 h 44"/>
                  <a:gd name="T14" fmla="*/ 8 w 86"/>
                  <a:gd name="T15" fmla="*/ 2 h 44"/>
                  <a:gd name="T16" fmla="*/ 4 w 86"/>
                  <a:gd name="T17" fmla="*/ 4 h 44"/>
                  <a:gd name="T18" fmla="*/ 0 w 86"/>
                  <a:gd name="T19" fmla="*/ 8 h 44"/>
                  <a:gd name="T20" fmla="*/ 0 w 86"/>
                  <a:gd name="T21" fmla="*/ 12 h 44"/>
                  <a:gd name="T22" fmla="*/ 2 w 86"/>
                  <a:gd name="T23" fmla="*/ 20 h 44"/>
                  <a:gd name="T24" fmla="*/ 10 w 86"/>
                  <a:gd name="T25" fmla="*/ 30 h 44"/>
                  <a:gd name="T26" fmla="*/ 10 w 86"/>
                  <a:gd name="T27" fmla="*/ 30 h 44"/>
                  <a:gd name="T28" fmla="*/ 22 w 86"/>
                  <a:gd name="T29" fmla="*/ 40 h 44"/>
                  <a:gd name="T30" fmla="*/ 34 w 86"/>
                  <a:gd name="T31" fmla="*/ 44 h 44"/>
                  <a:gd name="T32" fmla="*/ 44 w 86"/>
                  <a:gd name="T33" fmla="*/ 44 h 44"/>
                  <a:gd name="T34" fmla="*/ 54 w 86"/>
                  <a:gd name="T35" fmla="*/ 40 h 44"/>
                  <a:gd name="T36" fmla="*/ 62 w 86"/>
                  <a:gd name="T37" fmla="*/ 36 h 44"/>
                  <a:gd name="T38" fmla="*/ 70 w 86"/>
                  <a:gd name="T39" fmla="*/ 28 h 44"/>
                  <a:gd name="T40" fmla="*/ 80 w 86"/>
                  <a:gd name="T41" fmla="*/ 18 h 44"/>
                  <a:gd name="T42" fmla="*/ 80 w 86"/>
                  <a:gd name="T43" fmla="*/ 18 h 44"/>
                  <a:gd name="T44" fmla="*/ 84 w 86"/>
                  <a:gd name="T45" fmla="*/ 14 h 44"/>
                  <a:gd name="T46" fmla="*/ 86 w 86"/>
                  <a:gd name="T47" fmla="*/ 8 h 44"/>
                  <a:gd name="T48" fmla="*/ 84 w 86"/>
                  <a:gd name="T49" fmla="*/ 4 h 44"/>
                  <a:gd name="T50" fmla="*/ 78 w 86"/>
                  <a:gd name="T51" fmla="*/ 2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6"/>
                  <a:gd name="T79" fmla="*/ 0 h 44"/>
                  <a:gd name="T80" fmla="*/ 86 w 86"/>
                  <a:gd name="T81" fmla="*/ 44 h 4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6" h="44">
                    <a:moveTo>
                      <a:pt x="78" y="2"/>
                    </a:moveTo>
                    <a:lnTo>
                      <a:pt x="78" y="2"/>
                    </a:lnTo>
                    <a:lnTo>
                      <a:pt x="66" y="4"/>
                    </a:lnTo>
                    <a:lnTo>
                      <a:pt x="52" y="4"/>
                    </a:lnTo>
                    <a:lnTo>
                      <a:pt x="34" y="2"/>
                    </a:lnTo>
                    <a:lnTo>
                      <a:pt x="16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20"/>
                    </a:lnTo>
                    <a:lnTo>
                      <a:pt x="10" y="30"/>
                    </a:lnTo>
                    <a:lnTo>
                      <a:pt x="22" y="40"/>
                    </a:lnTo>
                    <a:lnTo>
                      <a:pt x="34" y="44"/>
                    </a:lnTo>
                    <a:lnTo>
                      <a:pt x="44" y="44"/>
                    </a:lnTo>
                    <a:lnTo>
                      <a:pt x="54" y="40"/>
                    </a:lnTo>
                    <a:lnTo>
                      <a:pt x="62" y="36"/>
                    </a:lnTo>
                    <a:lnTo>
                      <a:pt x="70" y="28"/>
                    </a:lnTo>
                    <a:lnTo>
                      <a:pt x="80" y="18"/>
                    </a:lnTo>
                    <a:lnTo>
                      <a:pt x="84" y="14"/>
                    </a:lnTo>
                    <a:lnTo>
                      <a:pt x="86" y="8"/>
                    </a:lnTo>
                    <a:lnTo>
                      <a:pt x="84" y="4"/>
                    </a:lnTo>
                    <a:lnTo>
                      <a:pt x="78" y="2"/>
                    </a:lnTo>
                    <a:close/>
                  </a:path>
                </a:pathLst>
              </a:custGeom>
              <a:solidFill>
                <a:srgbClr val="F09C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19" name="Freeform 527"/>
              <p:cNvSpPr>
                <a:spLocks/>
              </p:cNvSpPr>
              <p:nvPr/>
            </p:nvSpPr>
            <p:spPr bwMode="auto">
              <a:xfrm>
                <a:off x="2056" y="3240"/>
                <a:ext cx="86" cy="44"/>
              </a:xfrm>
              <a:custGeom>
                <a:avLst/>
                <a:gdLst>
                  <a:gd name="T0" fmla="*/ 78 w 86"/>
                  <a:gd name="T1" fmla="*/ 2 h 44"/>
                  <a:gd name="T2" fmla="*/ 78 w 86"/>
                  <a:gd name="T3" fmla="*/ 2 h 44"/>
                  <a:gd name="T4" fmla="*/ 66 w 86"/>
                  <a:gd name="T5" fmla="*/ 4 h 44"/>
                  <a:gd name="T6" fmla="*/ 52 w 86"/>
                  <a:gd name="T7" fmla="*/ 4 h 44"/>
                  <a:gd name="T8" fmla="*/ 34 w 86"/>
                  <a:gd name="T9" fmla="*/ 2 h 44"/>
                  <a:gd name="T10" fmla="*/ 34 w 86"/>
                  <a:gd name="T11" fmla="*/ 2 h 44"/>
                  <a:gd name="T12" fmla="*/ 16 w 86"/>
                  <a:gd name="T13" fmla="*/ 0 h 44"/>
                  <a:gd name="T14" fmla="*/ 8 w 86"/>
                  <a:gd name="T15" fmla="*/ 2 h 44"/>
                  <a:gd name="T16" fmla="*/ 4 w 86"/>
                  <a:gd name="T17" fmla="*/ 4 h 44"/>
                  <a:gd name="T18" fmla="*/ 0 w 86"/>
                  <a:gd name="T19" fmla="*/ 8 h 44"/>
                  <a:gd name="T20" fmla="*/ 0 w 86"/>
                  <a:gd name="T21" fmla="*/ 12 h 44"/>
                  <a:gd name="T22" fmla="*/ 2 w 86"/>
                  <a:gd name="T23" fmla="*/ 20 h 44"/>
                  <a:gd name="T24" fmla="*/ 10 w 86"/>
                  <a:gd name="T25" fmla="*/ 30 h 44"/>
                  <a:gd name="T26" fmla="*/ 10 w 86"/>
                  <a:gd name="T27" fmla="*/ 30 h 44"/>
                  <a:gd name="T28" fmla="*/ 22 w 86"/>
                  <a:gd name="T29" fmla="*/ 40 h 44"/>
                  <a:gd name="T30" fmla="*/ 34 w 86"/>
                  <a:gd name="T31" fmla="*/ 44 h 44"/>
                  <a:gd name="T32" fmla="*/ 44 w 86"/>
                  <a:gd name="T33" fmla="*/ 44 h 44"/>
                  <a:gd name="T34" fmla="*/ 54 w 86"/>
                  <a:gd name="T35" fmla="*/ 40 h 44"/>
                  <a:gd name="T36" fmla="*/ 62 w 86"/>
                  <a:gd name="T37" fmla="*/ 36 h 44"/>
                  <a:gd name="T38" fmla="*/ 70 w 86"/>
                  <a:gd name="T39" fmla="*/ 28 h 44"/>
                  <a:gd name="T40" fmla="*/ 80 w 86"/>
                  <a:gd name="T41" fmla="*/ 18 h 44"/>
                  <a:gd name="T42" fmla="*/ 80 w 86"/>
                  <a:gd name="T43" fmla="*/ 18 h 44"/>
                  <a:gd name="T44" fmla="*/ 84 w 86"/>
                  <a:gd name="T45" fmla="*/ 14 h 44"/>
                  <a:gd name="T46" fmla="*/ 86 w 86"/>
                  <a:gd name="T47" fmla="*/ 8 h 44"/>
                  <a:gd name="T48" fmla="*/ 84 w 86"/>
                  <a:gd name="T49" fmla="*/ 4 h 44"/>
                  <a:gd name="T50" fmla="*/ 78 w 86"/>
                  <a:gd name="T51" fmla="*/ 2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6"/>
                  <a:gd name="T79" fmla="*/ 0 h 44"/>
                  <a:gd name="T80" fmla="*/ 86 w 86"/>
                  <a:gd name="T81" fmla="*/ 44 h 4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6" h="44">
                    <a:moveTo>
                      <a:pt x="78" y="2"/>
                    </a:moveTo>
                    <a:lnTo>
                      <a:pt x="78" y="2"/>
                    </a:lnTo>
                    <a:lnTo>
                      <a:pt x="66" y="4"/>
                    </a:lnTo>
                    <a:lnTo>
                      <a:pt x="52" y="4"/>
                    </a:lnTo>
                    <a:lnTo>
                      <a:pt x="34" y="2"/>
                    </a:lnTo>
                    <a:lnTo>
                      <a:pt x="16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20"/>
                    </a:lnTo>
                    <a:lnTo>
                      <a:pt x="10" y="30"/>
                    </a:lnTo>
                    <a:lnTo>
                      <a:pt x="22" y="40"/>
                    </a:lnTo>
                    <a:lnTo>
                      <a:pt x="34" y="44"/>
                    </a:lnTo>
                    <a:lnTo>
                      <a:pt x="44" y="44"/>
                    </a:lnTo>
                    <a:lnTo>
                      <a:pt x="54" y="40"/>
                    </a:lnTo>
                    <a:lnTo>
                      <a:pt x="62" y="36"/>
                    </a:lnTo>
                    <a:lnTo>
                      <a:pt x="70" y="28"/>
                    </a:lnTo>
                    <a:lnTo>
                      <a:pt x="80" y="18"/>
                    </a:lnTo>
                    <a:lnTo>
                      <a:pt x="84" y="14"/>
                    </a:lnTo>
                    <a:lnTo>
                      <a:pt x="86" y="8"/>
                    </a:lnTo>
                    <a:lnTo>
                      <a:pt x="84" y="4"/>
                    </a:lnTo>
                    <a:lnTo>
                      <a:pt x="78" y="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20" name="Freeform 528"/>
              <p:cNvSpPr>
                <a:spLocks/>
              </p:cNvSpPr>
              <p:nvPr/>
            </p:nvSpPr>
            <p:spPr bwMode="auto">
              <a:xfrm>
                <a:off x="2198" y="3236"/>
                <a:ext cx="20" cy="42"/>
              </a:xfrm>
              <a:custGeom>
                <a:avLst/>
                <a:gdLst>
                  <a:gd name="T0" fmla="*/ 18 w 20"/>
                  <a:gd name="T1" fmla="*/ 0 h 42"/>
                  <a:gd name="T2" fmla="*/ 18 w 20"/>
                  <a:gd name="T3" fmla="*/ 0 h 42"/>
                  <a:gd name="T4" fmla="*/ 14 w 20"/>
                  <a:gd name="T5" fmla="*/ 2 h 42"/>
                  <a:gd name="T6" fmla="*/ 6 w 20"/>
                  <a:gd name="T7" fmla="*/ 4 h 42"/>
                  <a:gd name="T8" fmla="*/ 6 w 20"/>
                  <a:gd name="T9" fmla="*/ 4 h 42"/>
                  <a:gd name="T10" fmla="*/ 2 w 20"/>
                  <a:gd name="T11" fmla="*/ 4 h 42"/>
                  <a:gd name="T12" fmla="*/ 0 w 20"/>
                  <a:gd name="T13" fmla="*/ 6 h 42"/>
                  <a:gd name="T14" fmla="*/ 0 w 20"/>
                  <a:gd name="T15" fmla="*/ 12 h 42"/>
                  <a:gd name="T16" fmla="*/ 4 w 20"/>
                  <a:gd name="T17" fmla="*/ 16 h 42"/>
                  <a:gd name="T18" fmla="*/ 4 w 20"/>
                  <a:gd name="T19" fmla="*/ 16 h 42"/>
                  <a:gd name="T20" fmla="*/ 12 w 20"/>
                  <a:gd name="T21" fmla="*/ 30 h 42"/>
                  <a:gd name="T22" fmla="*/ 16 w 20"/>
                  <a:gd name="T23" fmla="*/ 36 h 42"/>
                  <a:gd name="T24" fmla="*/ 16 w 20"/>
                  <a:gd name="T25" fmla="*/ 42 h 42"/>
                  <a:gd name="T26" fmla="*/ 16 w 20"/>
                  <a:gd name="T27" fmla="*/ 42 h 42"/>
                  <a:gd name="T28" fmla="*/ 20 w 20"/>
                  <a:gd name="T29" fmla="*/ 30 h 42"/>
                  <a:gd name="T30" fmla="*/ 20 w 20"/>
                  <a:gd name="T31" fmla="*/ 16 h 42"/>
                  <a:gd name="T32" fmla="*/ 18 w 20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42"/>
                  <a:gd name="T53" fmla="*/ 20 w 20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42">
                    <a:moveTo>
                      <a:pt x="18" y="0"/>
                    </a:moveTo>
                    <a:lnTo>
                      <a:pt x="18" y="0"/>
                    </a:lnTo>
                    <a:lnTo>
                      <a:pt x="14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4" y="16"/>
                    </a:lnTo>
                    <a:lnTo>
                      <a:pt x="12" y="30"/>
                    </a:lnTo>
                    <a:lnTo>
                      <a:pt x="16" y="36"/>
                    </a:lnTo>
                    <a:lnTo>
                      <a:pt x="16" y="42"/>
                    </a:lnTo>
                    <a:lnTo>
                      <a:pt x="20" y="30"/>
                    </a:lnTo>
                    <a:lnTo>
                      <a:pt x="20" y="16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09C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21" name="Freeform 529"/>
              <p:cNvSpPr>
                <a:spLocks/>
              </p:cNvSpPr>
              <p:nvPr/>
            </p:nvSpPr>
            <p:spPr bwMode="auto">
              <a:xfrm>
                <a:off x="2198" y="3236"/>
                <a:ext cx="20" cy="42"/>
              </a:xfrm>
              <a:custGeom>
                <a:avLst/>
                <a:gdLst>
                  <a:gd name="T0" fmla="*/ 18 w 20"/>
                  <a:gd name="T1" fmla="*/ 0 h 42"/>
                  <a:gd name="T2" fmla="*/ 18 w 20"/>
                  <a:gd name="T3" fmla="*/ 0 h 42"/>
                  <a:gd name="T4" fmla="*/ 14 w 20"/>
                  <a:gd name="T5" fmla="*/ 2 h 42"/>
                  <a:gd name="T6" fmla="*/ 6 w 20"/>
                  <a:gd name="T7" fmla="*/ 4 h 42"/>
                  <a:gd name="T8" fmla="*/ 6 w 20"/>
                  <a:gd name="T9" fmla="*/ 4 h 42"/>
                  <a:gd name="T10" fmla="*/ 2 w 20"/>
                  <a:gd name="T11" fmla="*/ 4 h 42"/>
                  <a:gd name="T12" fmla="*/ 0 w 20"/>
                  <a:gd name="T13" fmla="*/ 6 h 42"/>
                  <a:gd name="T14" fmla="*/ 0 w 20"/>
                  <a:gd name="T15" fmla="*/ 12 h 42"/>
                  <a:gd name="T16" fmla="*/ 4 w 20"/>
                  <a:gd name="T17" fmla="*/ 16 h 42"/>
                  <a:gd name="T18" fmla="*/ 4 w 20"/>
                  <a:gd name="T19" fmla="*/ 16 h 42"/>
                  <a:gd name="T20" fmla="*/ 12 w 20"/>
                  <a:gd name="T21" fmla="*/ 30 h 42"/>
                  <a:gd name="T22" fmla="*/ 16 w 20"/>
                  <a:gd name="T23" fmla="*/ 36 h 42"/>
                  <a:gd name="T24" fmla="*/ 16 w 20"/>
                  <a:gd name="T25" fmla="*/ 42 h 42"/>
                  <a:gd name="T26" fmla="*/ 16 w 20"/>
                  <a:gd name="T27" fmla="*/ 42 h 42"/>
                  <a:gd name="T28" fmla="*/ 20 w 20"/>
                  <a:gd name="T29" fmla="*/ 30 h 42"/>
                  <a:gd name="T30" fmla="*/ 20 w 20"/>
                  <a:gd name="T31" fmla="*/ 16 h 42"/>
                  <a:gd name="T32" fmla="*/ 18 w 20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42"/>
                  <a:gd name="T53" fmla="*/ 20 w 20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42">
                    <a:moveTo>
                      <a:pt x="18" y="0"/>
                    </a:moveTo>
                    <a:lnTo>
                      <a:pt x="18" y="0"/>
                    </a:lnTo>
                    <a:lnTo>
                      <a:pt x="14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4" y="16"/>
                    </a:lnTo>
                    <a:lnTo>
                      <a:pt x="12" y="30"/>
                    </a:lnTo>
                    <a:lnTo>
                      <a:pt x="16" y="36"/>
                    </a:lnTo>
                    <a:lnTo>
                      <a:pt x="16" y="42"/>
                    </a:lnTo>
                    <a:lnTo>
                      <a:pt x="20" y="30"/>
                    </a:lnTo>
                    <a:lnTo>
                      <a:pt x="20" y="16"/>
                    </a:lnTo>
                    <a:lnTo>
                      <a:pt x="18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</p:grpSp>
        <p:sp>
          <p:nvSpPr>
            <p:cNvPr id="310022" name="Text Box 2822"/>
            <p:cNvSpPr txBox="1">
              <a:spLocks noChangeArrowheads="1"/>
            </p:cNvSpPr>
            <p:nvPr/>
          </p:nvSpPr>
          <p:spPr bwMode="auto">
            <a:xfrm>
              <a:off x="5088" y="2492"/>
              <a:ext cx="308" cy="288"/>
            </a:xfrm>
            <a:prstGeom prst="rect">
              <a:avLst/>
            </a:prstGeom>
            <a:noFill/>
            <a:ln w="12700" cap="sq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r>
                <a:rPr lang="fr-FR">
                  <a:solidFill>
                    <a:schemeClr val="bg1"/>
                  </a:solidFill>
                </a:rPr>
                <a:t>…</a:t>
              </a:r>
            </a:p>
          </p:txBody>
        </p:sp>
        <p:grpSp>
          <p:nvGrpSpPr>
            <p:cNvPr id="310023" name="Group 460"/>
            <p:cNvGrpSpPr>
              <a:grpSpLocks/>
            </p:cNvGrpSpPr>
            <p:nvPr/>
          </p:nvGrpSpPr>
          <p:grpSpPr bwMode="auto">
            <a:xfrm>
              <a:off x="4593" y="2540"/>
              <a:ext cx="399" cy="436"/>
              <a:chOff x="1508" y="3020"/>
              <a:chExt cx="1044" cy="1242"/>
            </a:xfrm>
          </p:grpSpPr>
          <p:sp>
            <p:nvSpPr>
              <p:cNvPr id="310024" name="AutoShape 461"/>
              <p:cNvSpPr>
                <a:spLocks noChangeAspect="1" noChangeArrowheads="1" noTextEdit="1"/>
              </p:cNvSpPr>
              <p:nvPr/>
            </p:nvSpPr>
            <p:spPr bwMode="auto">
              <a:xfrm>
                <a:off x="1508" y="3020"/>
                <a:ext cx="1044" cy="124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10025" name="Freeform 462"/>
              <p:cNvSpPr>
                <a:spLocks/>
              </p:cNvSpPr>
              <p:nvPr/>
            </p:nvSpPr>
            <p:spPr bwMode="auto">
              <a:xfrm>
                <a:off x="2312" y="3580"/>
                <a:ext cx="150" cy="66"/>
              </a:xfrm>
              <a:custGeom>
                <a:avLst/>
                <a:gdLst>
                  <a:gd name="T0" fmla="*/ 6 w 150"/>
                  <a:gd name="T1" fmla="*/ 38 h 66"/>
                  <a:gd name="T2" fmla="*/ 0 w 150"/>
                  <a:gd name="T3" fmla="*/ 62 h 66"/>
                  <a:gd name="T4" fmla="*/ 0 w 150"/>
                  <a:gd name="T5" fmla="*/ 66 h 66"/>
                  <a:gd name="T6" fmla="*/ 2 w 150"/>
                  <a:gd name="T7" fmla="*/ 66 h 66"/>
                  <a:gd name="T8" fmla="*/ 138 w 150"/>
                  <a:gd name="T9" fmla="*/ 60 h 66"/>
                  <a:gd name="T10" fmla="*/ 140 w 150"/>
                  <a:gd name="T11" fmla="*/ 60 h 66"/>
                  <a:gd name="T12" fmla="*/ 140 w 150"/>
                  <a:gd name="T13" fmla="*/ 58 h 66"/>
                  <a:gd name="T14" fmla="*/ 150 w 150"/>
                  <a:gd name="T15" fmla="*/ 34 h 66"/>
                  <a:gd name="T16" fmla="*/ 150 w 150"/>
                  <a:gd name="T17" fmla="*/ 32 h 66"/>
                  <a:gd name="T18" fmla="*/ 148 w 150"/>
                  <a:gd name="T19" fmla="*/ 32 h 66"/>
                  <a:gd name="T20" fmla="*/ 108 w 150"/>
                  <a:gd name="T21" fmla="*/ 32 h 66"/>
                  <a:gd name="T22" fmla="*/ 108 w 150"/>
                  <a:gd name="T23" fmla="*/ 32 h 66"/>
                  <a:gd name="T24" fmla="*/ 108 w 150"/>
                  <a:gd name="T25" fmla="*/ 32 h 66"/>
                  <a:gd name="T26" fmla="*/ 108 w 150"/>
                  <a:gd name="T27" fmla="*/ 32 h 66"/>
                  <a:gd name="T28" fmla="*/ 108 w 150"/>
                  <a:gd name="T29" fmla="*/ 32 h 66"/>
                  <a:gd name="T30" fmla="*/ 106 w 150"/>
                  <a:gd name="T31" fmla="*/ 28 h 66"/>
                  <a:gd name="T32" fmla="*/ 102 w 150"/>
                  <a:gd name="T33" fmla="*/ 14 h 66"/>
                  <a:gd name="T34" fmla="*/ 102 w 150"/>
                  <a:gd name="T35" fmla="*/ 14 h 66"/>
                  <a:gd name="T36" fmla="*/ 100 w 150"/>
                  <a:gd name="T37" fmla="*/ 10 h 66"/>
                  <a:gd name="T38" fmla="*/ 98 w 150"/>
                  <a:gd name="T39" fmla="*/ 6 h 66"/>
                  <a:gd name="T40" fmla="*/ 94 w 150"/>
                  <a:gd name="T41" fmla="*/ 4 h 66"/>
                  <a:gd name="T42" fmla="*/ 90 w 150"/>
                  <a:gd name="T43" fmla="*/ 2 h 66"/>
                  <a:gd name="T44" fmla="*/ 90 w 150"/>
                  <a:gd name="T45" fmla="*/ 2 h 66"/>
                  <a:gd name="T46" fmla="*/ 84 w 150"/>
                  <a:gd name="T47" fmla="*/ 0 h 66"/>
                  <a:gd name="T48" fmla="*/ 78 w 150"/>
                  <a:gd name="T49" fmla="*/ 2 h 66"/>
                  <a:gd name="T50" fmla="*/ 70 w 150"/>
                  <a:gd name="T51" fmla="*/ 6 h 66"/>
                  <a:gd name="T52" fmla="*/ 66 w 150"/>
                  <a:gd name="T53" fmla="*/ 12 h 66"/>
                  <a:gd name="T54" fmla="*/ 60 w 150"/>
                  <a:gd name="T55" fmla="*/ 18 h 66"/>
                  <a:gd name="T56" fmla="*/ 60 w 150"/>
                  <a:gd name="T57" fmla="*/ 18 h 66"/>
                  <a:gd name="T58" fmla="*/ 52 w 150"/>
                  <a:gd name="T59" fmla="*/ 28 h 66"/>
                  <a:gd name="T60" fmla="*/ 46 w 150"/>
                  <a:gd name="T61" fmla="*/ 32 h 66"/>
                  <a:gd name="T62" fmla="*/ 46 w 150"/>
                  <a:gd name="T63" fmla="*/ 32 h 66"/>
                  <a:gd name="T64" fmla="*/ 8 w 150"/>
                  <a:gd name="T65" fmla="*/ 38 h 66"/>
                  <a:gd name="T66" fmla="*/ 6 w 150"/>
                  <a:gd name="T67" fmla="*/ 38 h 66"/>
                  <a:gd name="T68" fmla="*/ 6 w 150"/>
                  <a:gd name="T69" fmla="*/ 38 h 6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50"/>
                  <a:gd name="T106" fmla="*/ 0 h 66"/>
                  <a:gd name="T107" fmla="*/ 150 w 150"/>
                  <a:gd name="T108" fmla="*/ 66 h 6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50" h="66">
                    <a:moveTo>
                      <a:pt x="6" y="38"/>
                    </a:moveTo>
                    <a:lnTo>
                      <a:pt x="0" y="62"/>
                    </a:lnTo>
                    <a:lnTo>
                      <a:pt x="0" y="66"/>
                    </a:lnTo>
                    <a:lnTo>
                      <a:pt x="2" y="66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0" y="58"/>
                    </a:lnTo>
                    <a:lnTo>
                      <a:pt x="150" y="34"/>
                    </a:lnTo>
                    <a:lnTo>
                      <a:pt x="150" y="32"/>
                    </a:lnTo>
                    <a:lnTo>
                      <a:pt x="148" y="32"/>
                    </a:lnTo>
                    <a:lnTo>
                      <a:pt x="108" y="32"/>
                    </a:lnTo>
                    <a:lnTo>
                      <a:pt x="106" y="28"/>
                    </a:lnTo>
                    <a:lnTo>
                      <a:pt x="102" y="14"/>
                    </a:lnTo>
                    <a:lnTo>
                      <a:pt x="100" y="10"/>
                    </a:lnTo>
                    <a:lnTo>
                      <a:pt x="98" y="6"/>
                    </a:lnTo>
                    <a:lnTo>
                      <a:pt x="94" y="4"/>
                    </a:lnTo>
                    <a:lnTo>
                      <a:pt x="90" y="2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70" y="6"/>
                    </a:lnTo>
                    <a:lnTo>
                      <a:pt x="66" y="12"/>
                    </a:lnTo>
                    <a:lnTo>
                      <a:pt x="60" y="18"/>
                    </a:lnTo>
                    <a:lnTo>
                      <a:pt x="52" y="28"/>
                    </a:lnTo>
                    <a:lnTo>
                      <a:pt x="46" y="32"/>
                    </a:lnTo>
                    <a:lnTo>
                      <a:pt x="8" y="38"/>
                    </a:lnTo>
                    <a:lnTo>
                      <a:pt x="6" y="38"/>
                    </a:lnTo>
                    <a:close/>
                  </a:path>
                </a:pathLst>
              </a:custGeom>
              <a:solidFill>
                <a:srgbClr val="63636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26" name="Freeform 463"/>
              <p:cNvSpPr>
                <a:spLocks/>
              </p:cNvSpPr>
              <p:nvPr/>
            </p:nvSpPr>
            <p:spPr bwMode="auto">
              <a:xfrm>
                <a:off x="2228" y="3514"/>
                <a:ext cx="248" cy="508"/>
              </a:xfrm>
              <a:custGeom>
                <a:avLst/>
                <a:gdLst>
                  <a:gd name="T0" fmla="*/ 36 w 248"/>
                  <a:gd name="T1" fmla="*/ 8 h 508"/>
                  <a:gd name="T2" fmla="*/ 36 w 248"/>
                  <a:gd name="T3" fmla="*/ 8 h 508"/>
                  <a:gd name="T4" fmla="*/ 42 w 248"/>
                  <a:gd name="T5" fmla="*/ 4 h 508"/>
                  <a:gd name="T6" fmla="*/ 48 w 248"/>
                  <a:gd name="T7" fmla="*/ 2 h 508"/>
                  <a:gd name="T8" fmla="*/ 56 w 248"/>
                  <a:gd name="T9" fmla="*/ 0 h 508"/>
                  <a:gd name="T10" fmla="*/ 66 w 248"/>
                  <a:gd name="T11" fmla="*/ 4 h 508"/>
                  <a:gd name="T12" fmla="*/ 74 w 248"/>
                  <a:gd name="T13" fmla="*/ 10 h 508"/>
                  <a:gd name="T14" fmla="*/ 84 w 248"/>
                  <a:gd name="T15" fmla="*/ 24 h 508"/>
                  <a:gd name="T16" fmla="*/ 92 w 248"/>
                  <a:gd name="T17" fmla="*/ 44 h 508"/>
                  <a:gd name="T18" fmla="*/ 92 w 248"/>
                  <a:gd name="T19" fmla="*/ 44 h 508"/>
                  <a:gd name="T20" fmla="*/ 102 w 248"/>
                  <a:gd name="T21" fmla="*/ 74 h 508"/>
                  <a:gd name="T22" fmla="*/ 118 w 248"/>
                  <a:gd name="T23" fmla="*/ 114 h 508"/>
                  <a:gd name="T24" fmla="*/ 162 w 248"/>
                  <a:gd name="T25" fmla="*/ 218 h 508"/>
                  <a:gd name="T26" fmla="*/ 208 w 248"/>
                  <a:gd name="T27" fmla="*/ 328 h 508"/>
                  <a:gd name="T28" fmla="*/ 230 w 248"/>
                  <a:gd name="T29" fmla="*/ 380 h 508"/>
                  <a:gd name="T30" fmla="*/ 248 w 248"/>
                  <a:gd name="T31" fmla="*/ 426 h 508"/>
                  <a:gd name="T32" fmla="*/ 248 w 248"/>
                  <a:gd name="T33" fmla="*/ 426 h 508"/>
                  <a:gd name="T34" fmla="*/ 244 w 248"/>
                  <a:gd name="T35" fmla="*/ 436 h 508"/>
                  <a:gd name="T36" fmla="*/ 230 w 248"/>
                  <a:gd name="T37" fmla="*/ 480 h 508"/>
                  <a:gd name="T38" fmla="*/ 230 w 248"/>
                  <a:gd name="T39" fmla="*/ 480 h 508"/>
                  <a:gd name="T40" fmla="*/ 226 w 248"/>
                  <a:gd name="T41" fmla="*/ 488 h 508"/>
                  <a:gd name="T42" fmla="*/ 220 w 248"/>
                  <a:gd name="T43" fmla="*/ 496 h 508"/>
                  <a:gd name="T44" fmla="*/ 214 w 248"/>
                  <a:gd name="T45" fmla="*/ 502 h 508"/>
                  <a:gd name="T46" fmla="*/ 206 w 248"/>
                  <a:gd name="T47" fmla="*/ 506 h 508"/>
                  <a:gd name="T48" fmla="*/ 196 w 248"/>
                  <a:gd name="T49" fmla="*/ 508 h 508"/>
                  <a:gd name="T50" fmla="*/ 184 w 248"/>
                  <a:gd name="T51" fmla="*/ 508 h 508"/>
                  <a:gd name="T52" fmla="*/ 172 w 248"/>
                  <a:gd name="T53" fmla="*/ 504 h 508"/>
                  <a:gd name="T54" fmla="*/ 158 w 248"/>
                  <a:gd name="T55" fmla="*/ 496 h 508"/>
                  <a:gd name="T56" fmla="*/ 142 w 248"/>
                  <a:gd name="T57" fmla="*/ 484 h 508"/>
                  <a:gd name="T58" fmla="*/ 126 w 248"/>
                  <a:gd name="T59" fmla="*/ 466 h 508"/>
                  <a:gd name="T60" fmla="*/ 108 w 248"/>
                  <a:gd name="T61" fmla="*/ 444 h 508"/>
                  <a:gd name="T62" fmla="*/ 88 w 248"/>
                  <a:gd name="T63" fmla="*/ 414 h 508"/>
                  <a:gd name="T64" fmla="*/ 68 w 248"/>
                  <a:gd name="T65" fmla="*/ 378 h 508"/>
                  <a:gd name="T66" fmla="*/ 46 w 248"/>
                  <a:gd name="T67" fmla="*/ 336 h 508"/>
                  <a:gd name="T68" fmla="*/ 24 w 248"/>
                  <a:gd name="T69" fmla="*/ 284 h 508"/>
                  <a:gd name="T70" fmla="*/ 0 w 248"/>
                  <a:gd name="T71" fmla="*/ 226 h 508"/>
                  <a:gd name="T72" fmla="*/ 36 w 248"/>
                  <a:gd name="T73" fmla="*/ 8 h 50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48"/>
                  <a:gd name="T112" fmla="*/ 0 h 508"/>
                  <a:gd name="T113" fmla="*/ 248 w 248"/>
                  <a:gd name="T114" fmla="*/ 508 h 50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48" h="508">
                    <a:moveTo>
                      <a:pt x="36" y="8"/>
                    </a:moveTo>
                    <a:lnTo>
                      <a:pt x="36" y="8"/>
                    </a:lnTo>
                    <a:lnTo>
                      <a:pt x="42" y="4"/>
                    </a:lnTo>
                    <a:lnTo>
                      <a:pt x="48" y="2"/>
                    </a:lnTo>
                    <a:lnTo>
                      <a:pt x="56" y="0"/>
                    </a:lnTo>
                    <a:lnTo>
                      <a:pt x="66" y="4"/>
                    </a:lnTo>
                    <a:lnTo>
                      <a:pt x="74" y="10"/>
                    </a:lnTo>
                    <a:lnTo>
                      <a:pt x="84" y="24"/>
                    </a:lnTo>
                    <a:lnTo>
                      <a:pt x="92" y="44"/>
                    </a:lnTo>
                    <a:lnTo>
                      <a:pt x="102" y="74"/>
                    </a:lnTo>
                    <a:lnTo>
                      <a:pt x="118" y="114"/>
                    </a:lnTo>
                    <a:lnTo>
                      <a:pt x="162" y="218"/>
                    </a:lnTo>
                    <a:lnTo>
                      <a:pt x="208" y="328"/>
                    </a:lnTo>
                    <a:lnTo>
                      <a:pt x="230" y="380"/>
                    </a:lnTo>
                    <a:lnTo>
                      <a:pt x="248" y="426"/>
                    </a:lnTo>
                    <a:lnTo>
                      <a:pt x="244" y="436"/>
                    </a:lnTo>
                    <a:lnTo>
                      <a:pt x="230" y="480"/>
                    </a:lnTo>
                    <a:lnTo>
                      <a:pt x="226" y="488"/>
                    </a:lnTo>
                    <a:lnTo>
                      <a:pt x="220" y="496"/>
                    </a:lnTo>
                    <a:lnTo>
                      <a:pt x="214" y="502"/>
                    </a:lnTo>
                    <a:lnTo>
                      <a:pt x="206" y="506"/>
                    </a:lnTo>
                    <a:lnTo>
                      <a:pt x="196" y="508"/>
                    </a:lnTo>
                    <a:lnTo>
                      <a:pt x="184" y="508"/>
                    </a:lnTo>
                    <a:lnTo>
                      <a:pt x="172" y="504"/>
                    </a:lnTo>
                    <a:lnTo>
                      <a:pt x="158" y="496"/>
                    </a:lnTo>
                    <a:lnTo>
                      <a:pt x="142" y="484"/>
                    </a:lnTo>
                    <a:lnTo>
                      <a:pt x="126" y="466"/>
                    </a:lnTo>
                    <a:lnTo>
                      <a:pt x="108" y="444"/>
                    </a:lnTo>
                    <a:lnTo>
                      <a:pt x="88" y="414"/>
                    </a:lnTo>
                    <a:lnTo>
                      <a:pt x="68" y="378"/>
                    </a:lnTo>
                    <a:lnTo>
                      <a:pt x="46" y="336"/>
                    </a:lnTo>
                    <a:lnTo>
                      <a:pt x="24" y="284"/>
                    </a:lnTo>
                    <a:lnTo>
                      <a:pt x="0" y="226"/>
                    </a:lnTo>
                    <a:lnTo>
                      <a:pt x="36" y="8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27" name="Freeform 464"/>
              <p:cNvSpPr>
                <a:spLocks/>
              </p:cNvSpPr>
              <p:nvPr/>
            </p:nvSpPr>
            <p:spPr bwMode="auto">
              <a:xfrm>
                <a:off x="2298" y="3788"/>
                <a:ext cx="202" cy="258"/>
              </a:xfrm>
              <a:custGeom>
                <a:avLst/>
                <a:gdLst>
                  <a:gd name="T0" fmla="*/ 72 w 202"/>
                  <a:gd name="T1" fmla="*/ 0 h 258"/>
                  <a:gd name="T2" fmla="*/ 72 w 202"/>
                  <a:gd name="T3" fmla="*/ 0 h 258"/>
                  <a:gd name="T4" fmla="*/ 86 w 202"/>
                  <a:gd name="T5" fmla="*/ 12 h 258"/>
                  <a:gd name="T6" fmla="*/ 122 w 202"/>
                  <a:gd name="T7" fmla="*/ 44 h 258"/>
                  <a:gd name="T8" fmla="*/ 140 w 202"/>
                  <a:gd name="T9" fmla="*/ 64 h 258"/>
                  <a:gd name="T10" fmla="*/ 160 w 202"/>
                  <a:gd name="T11" fmla="*/ 86 h 258"/>
                  <a:gd name="T12" fmla="*/ 174 w 202"/>
                  <a:gd name="T13" fmla="*/ 108 h 258"/>
                  <a:gd name="T14" fmla="*/ 180 w 202"/>
                  <a:gd name="T15" fmla="*/ 120 h 258"/>
                  <a:gd name="T16" fmla="*/ 184 w 202"/>
                  <a:gd name="T17" fmla="*/ 130 h 258"/>
                  <a:gd name="T18" fmla="*/ 184 w 202"/>
                  <a:gd name="T19" fmla="*/ 130 h 258"/>
                  <a:gd name="T20" fmla="*/ 196 w 202"/>
                  <a:gd name="T21" fmla="*/ 168 h 258"/>
                  <a:gd name="T22" fmla="*/ 200 w 202"/>
                  <a:gd name="T23" fmla="*/ 184 h 258"/>
                  <a:gd name="T24" fmla="*/ 202 w 202"/>
                  <a:gd name="T25" fmla="*/ 200 h 258"/>
                  <a:gd name="T26" fmla="*/ 202 w 202"/>
                  <a:gd name="T27" fmla="*/ 214 h 258"/>
                  <a:gd name="T28" fmla="*/ 198 w 202"/>
                  <a:gd name="T29" fmla="*/ 226 h 258"/>
                  <a:gd name="T30" fmla="*/ 190 w 202"/>
                  <a:gd name="T31" fmla="*/ 236 h 258"/>
                  <a:gd name="T32" fmla="*/ 178 w 202"/>
                  <a:gd name="T33" fmla="*/ 246 h 258"/>
                  <a:gd name="T34" fmla="*/ 178 w 202"/>
                  <a:gd name="T35" fmla="*/ 246 h 258"/>
                  <a:gd name="T36" fmla="*/ 168 w 202"/>
                  <a:gd name="T37" fmla="*/ 252 h 258"/>
                  <a:gd name="T38" fmla="*/ 156 w 202"/>
                  <a:gd name="T39" fmla="*/ 256 h 258"/>
                  <a:gd name="T40" fmla="*/ 144 w 202"/>
                  <a:gd name="T41" fmla="*/ 258 h 258"/>
                  <a:gd name="T42" fmla="*/ 130 w 202"/>
                  <a:gd name="T43" fmla="*/ 258 h 258"/>
                  <a:gd name="T44" fmla="*/ 118 w 202"/>
                  <a:gd name="T45" fmla="*/ 258 h 258"/>
                  <a:gd name="T46" fmla="*/ 104 w 202"/>
                  <a:gd name="T47" fmla="*/ 254 h 258"/>
                  <a:gd name="T48" fmla="*/ 76 w 202"/>
                  <a:gd name="T49" fmla="*/ 246 h 258"/>
                  <a:gd name="T50" fmla="*/ 52 w 202"/>
                  <a:gd name="T51" fmla="*/ 234 h 258"/>
                  <a:gd name="T52" fmla="*/ 30 w 202"/>
                  <a:gd name="T53" fmla="*/ 218 h 258"/>
                  <a:gd name="T54" fmla="*/ 20 w 202"/>
                  <a:gd name="T55" fmla="*/ 210 h 258"/>
                  <a:gd name="T56" fmla="*/ 12 w 202"/>
                  <a:gd name="T57" fmla="*/ 202 h 258"/>
                  <a:gd name="T58" fmla="*/ 6 w 202"/>
                  <a:gd name="T59" fmla="*/ 192 h 258"/>
                  <a:gd name="T60" fmla="*/ 2 w 202"/>
                  <a:gd name="T61" fmla="*/ 184 h 258"/>
                  <a:gd name="T62" fmla="*/ 2 w 202"/>
                  <a:gd name="T63" fmla="*/ 184 h 258"/>
                  <a:gd name="T64" fmla="*/ 0 w 202"/>
                  <a:gd name="T65" fmla="*/ 174 h 258"/>
                  <a:gd name="T66" fmla="*/ 0 w 202"/>
                  <a:gd name="T67" fmla="*/ 162 h 258"/>
                  <a:gd name="T68" fmla="*/ 2 w 202"/>
                  <a:gd name="T69" fmla="*/ 148 h 258"/>
                  <a:gd name="T70" fmla="*/ 6 w 202"/>
                  <a:gd name="T71" fmla="*/ 134 h 258"/>
                  <a:gd name="T72" fmla="*/ 16 w 202"/>
                  <a:gd name="T73" fmla="*/ 104 h 258"/>
                  <a:gd name="T74" fmla="*/ 30 w 202"/>
                  <a:gd name="T75" fmla="*/ 72 h 258"/>
                  <a:gd name="T76" fmla="*/ 44 w 202"/>
                  <a:gd name="T77" fmla="*/ 44 h 258"/>
                  <a:gd name="T78" fmla="*/ 58 w 202"/>
                  <a:gd name="T79" fmla="*/ 22 h 258"/>
                  <a:gd name="T80" fmla="*/ 72 w 202"/>
                  <a:gd name="T81" fmla="*/ 0 h 2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2"/>
                  <a:gd name="T124" fmla="*/ 0 h 258"/>
                  <a:gd name="T125" fmla="*/ 202 w 202"/>
                  <a:gd name="T126" fmla="*/ 258 h 2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2" h="258">
                    <a:moveTo>
                      <a:pt x="72" y="0"/>
                    </a:moveTo>
                    <a:lnTo>
                      <a:pt x="72" y="0"/>
                    </a:lnTo>
                    <a:lnTo>
                      <a:pt x="86" y="12"/>
                    </a:lnTo>
                    <a:lnTo>
                      <a:pt x="122" y="44"/>
                    </a:lnTo>
                    <a:lnTo>
                      <a:pt x="140" y="64"/>
                    </a:lnTo>
                    <a:lnTo>
                      <a:pt x="160" y="86"/>
                    </a:lnTo>
                    <a:lnTo>
                      <a:pt x="174" y="108"/>
                    </a:lnTo>
                    <a:lnTo>
                      <a:pt x="180" y="120"/>
                    </a:lnTo>
                    <a:lnTo>
                      <a:pt x="184" y="130"/>
                    </a:lnTo>
                    <a:lnTo>
                      <a:pt x="196" y="168"/>
                    </a:lnTo>
                    <a:lnTo>
                      <a:pt x="200" y="184"/>
                    </a:lnTo>
                    <a:lnTo>
                      <a:pt x="202" y="200"/>
                    </a:lnTo>
                    <a:lnTo>
                      <a:pt x="202" y="214"/>
                    </a:lnTo>
                    <a:lnTo>
                      <a:pt x="198" y="226"/>
                    </a:lnTo>
                    <a:lnTo>
                      <a:pt x="190" y="236"/>
                    </a:lnTo>
                    <a:lnTo>
                      <a:pt x="178" y="246"/>
                    </a:lnTo>
                    <a:lnTo>
                      <a:pt x="168" y="252"/>
                    </a:lnTo>
                    <a:lnTo>
                      <a:pt x="156" y="256"/>
                    </a:lnTo>
                    <a:lnTo>
                      <a:pt x="144" y="258"/>
                    </a:lnTo>
                    <a:lnTo>
                      <a:pt x="130" y="258"/>
                    </a:lnTo>
                    <a:lnTo>
                      <a:pt x="118" y="258"/>
                    </a:lnTo>
                    <a:lnTo>
                      <a:pt x="104" y="254"/>
                    </a:lnTo>
                    <a:lnTo>
                      <a:pt x="76" y="246"/>
                    </a:lnTo>
                    <a:lnTo>
                      <a:pt x="52" y="234"/>
                    </a:lnTo>
                    <a:lnTo>
                      <a:pt x="30" y="218"/>
                    </a:lnTo>
                    <a:lnTo>
                      <a:pt x="20" y="210"/>
                    </a:lnTo>
                    <a:lnTo>
                      <a:pt x="12" y="202"/>
                    </a:lnTo>
                    <a:lnTo>
                      <a:pt x="6" y="192"/>
                    </a:lnTo>
                    <a:lnTo>
                      <a:pt x="2" y="184"/>
                    </a:lnTo>
                    <a:lnTo>
                      <a:pt x="0" y="174"/>
                    </a:lnTo>
                    <a:lnTo>
                      <a:pt x="0" y="162"/>
                    </a:lnTo>
                    <a:lnTo>
                      <a:pt x="2" y="148"/>
                    </a:lnTo>
                    <a:lnTo>
                      <a:pt x="6" y="134"/>
                    </a:lnTo>
                    <a:lnTo>
                      <a:pt x="16" y="104"/>
                    </a:lnTo>
                    <a:lnTo>
                      <a:pt x="30" y="72"/>
                    </a:lnTo>
                    <a:lnTo>
                      <a:pt x="44" y="44"/>
                    </a:lnTo>
                    <a:lnTo>
                      <a:pt x="58" y="22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28" name="Freeform 465"/>
              <p:cNvSpPr>
                <a:spLocks/>
              </p:cNvSpPr>
              <p:nvPr/>
            </p:nvSpPr>
            <p:spPr bwMode="auto">
              <a:xfrm>
                <a:off x="2298" y="3788"/>
                <a:ext cx="202" cy="258"/>
              </a:xfrm>
              <a:custGeom>
                <a:avLst/>
                <a:gdLst>
                  <a:gd name="T0" fmla="*/ 72 w 202"/>
                  <a:gd name="T1" fmla="*/ 0 h 258"/>
                  <a:gd name="T2" fmla="*/ 72 w 202"/>
                  <a:gd name="T3" fmla="*/ 0 h 258"/>
                  <a:gd name="T4" fmla="*/ 86 w 202"/>
                  <a:gd name="T5" fmla="*/ 12 h 258"/>
                  <a:gd name="T6" fmla="*/ 122 w 202"/>
                  <a:gd name="T7" fmla="*/ 44 h 258"/>
                  <a:gd name="T8" fmla="*/ 140 w 202"/>
                  <a:gd name="T9" fmla="*/ 64 h 258"/>
                  <a:gd name="T10" fmla="*/ 160 w 202"/>
                  <a:gd name="T11" fmla="*/ 86 h 258"/>
                  <a:gd name="T12" fmla="*/ 174 w 202"/>
                  <a:gd name="T13" fmla="*/ 108 h 258"/>
                  <a:gd name="T14" fmla="*/ 180 w 202"/>
                  <a:gd name="T15" fmla="*/ 120 h 258"/>
                  <a:gd name="T16" fmla="*/ 184 w 202"/>
                  <a:gd name="T17" fmla="*/ 130 h 258"/>
                  <a:gd name="T18" fmla="*/ 184 w 202"/>
                  <a:gd name="T19" fmla="*/ 130 h 258"/>
                  <a:gd name="T20" fmla="*/ 196 w 202"/>
                  <a:gd name="T21" fmla="*/ 168 h 258"/>
                  <a:gd name="T22" fmla="*/ 200 w 202"/>
                  <a:gd name="T23" fmla="*/ 184 h 258"/>
                  <a:gd name="T24" fmla="*/ 202 w 202"/>
                  <a:gd name="T25" fmla="*/ 200 h 258"/>
                  <a:gd name="T26" fmla="*/ 202 w 202"/>
                  <a:gd name="T27" fmla="*/ 214 h 258"/>
                  <a:gd name="T28" fmla="*/ 198 w 202"/>
                  <a:gd name="T29" fmla="*/ 226 h 258"/>
                  <a:gd name="T30" fmla="*/ 190 w 202"/>
                  <a:gd name="T31" fmla="*/ 236 h 258"/>
                  <a:gd name="T32" fmla="*/ 178 w 202"/>
                  <a:gd name="T33" fmla="*/ 246 h 258"/>
                  <a:gd name="T34" fmla="*/ 178 w 202"/>
                  <a:gd name="T35" fmla="*/ 246 h 258"/>
                  <a:gd name="T36" fmla="*/ 168 w 202"/>
                  <a:gd name="T37" fmla="*/ 252 h 258"/>
                  <a:gd name="T38" fmla="*/ 156 w 202"/>
                  <a:gd name="T39" fmla="*/ 256 h 258"/>
                  <a:gd name="T40" fmla="*/ 144 w 202"/>
                  <a:gd name="T41" fmla="*/ 258 h 258"/>
                  <a:gd name="T42" fmla="*/ 130 w 202"/>
                  <a:gd name="T43" fmla="*/ 258 h 258"/>
                  <a:gd name="T44" fmla="*/ 118 w 202"/>
                  <a:gd name="T45" fmla="*/ 258 h 258"/>
                  <a:gd name="T46" fmla="*/ 104 w 202"/>
                  <a:gd name="T47" fmla="*/ 254 h 258"/>
                  <a:gd name="T48" fmla="*/ 76 w 202"/>
                  <a:gd name="T49" fmla="*/ 246 h 258"/>
                  <a:gd name="T50" fmla="*/ 52 w 202"/>
                  <a:gd name="T51" fmla="*/ 234 h 258"/>
                  <a:gd name="T52" fmla="*/ 30 w 202"/>
                  <a:gd name="T53" fmla="*/ 218 h 258"/>
                  <a:gd name="T54" fmla="*/ 20 w 202"/>
                  <a:gd name="T55" fmla="*/ 210 h 258"/>
                  <a:gd name="T56" fmla="*/ 12 w 202"/>
                  <a:gd name="T57" fmla="*/ 202 h 258"/>
                  <a:gd name="T58" fmla="*/ 6 w 202"/>
                  <a:gd name="T59" fmla="*/ 192 h 258"/>
                  <a:gd name="T60" fmla="*/ 2 w 202"/>
                  <a:gd name="T61" fmla="*/ 184 h 258"/>
                  <a:gd name="T62" fmla="*/ 2 w 202"/>
                  <a:gd name="T63" fmla="*/ 184 h 258"/>
                  <a:gd name="T64" fmla="*/ 0 w 202"/>
                  <a:gd name="T65" fmla="*/ 174 h 258"/>
                  <a:gd name="T66" fmla="*/ 0 w 202"/>
                  <a:gd name="T67" fmla="*/ 162 h 258"/>
                  <a:gd name="T68" fmla="*/ 2 w 202"/>
                  <a:gd name="T69" fmla="*/ 148 h 258"/>
                  <a:gd name="T70" fmla="*/ 6 w 202"/>
                  <a:gd name="T71" fmla="*/ 134 h 258"/>
                  <a:gd name="T72" fmla="*/ 16 w 202"/>
                  <a:gd name="T73" fmla="*/ 104 h 258"/>
                  <a:gd name="T74" fmla="*/ 30 w 202"/>
                  <a:gd name="T75" fmla="*/ 72 h 258"/>
                  <a:gd name="T76" fmla="*/ 44 w 202"/>
                  <a:gd name="T77" fmla="*/ 44 h 258"/>
                  <a:gd name="T78" fmla="*/ 58 w 202"/>
                  <a:gd name="T79" fmla="*/ 22 h 258"/>
                  <a:gd name="T80" fmla="*/ 72 w 202"/>
                  <a:gd name="T81" fmla="*/ 0 h 2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2"/>
                  <a:gd name="T124" fmla="*/ 0 h 258"/>
                  <a:gd name="T125" fmla="*/ 202 w 202"/>
                  <a:gd name="T126" fmla="*/ 258 h 2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2" h="258">
                    <a:moveTo>
                      <a:pt x="72" y="0"/>
                    </a:moveTo>
                    <a:lnTo>
                      <a:pt x="72" y="0"/>
                    </a:lnTo>
                    <a:lnTo>
                      <a:pt x="86" y="12"/>
                    </a:lnTo>
                    <a:lnTo>
                      <a:pt x="122" y="44"/>
                    </a:lnTo>
                    <a:lnTo>
                      <a:pt x="140" y="64"/>
                    </a:lnTo>
                    <a:lnTo>
                      <a:pt x="160" y="86"/>
                    </a:lnTo>
                    <a:lnTo>
                      <a:pt x="174" y="108"/>
                    </a:lnTo>
                    <a:lnTo>
                      <a:pt x="180" y="120"/>
                    </a:lnTo>
                    <a:lnTo>
                      <a:pt x="184" y="130"/>
                    </a:lnTo>
                    <a:lnTo>
                      <a:pt x="196" y="168"/>
                    </a:lnTo>
                    <a:lnTo>
                      <a:pt x="200" y="184"/>
                    </a:lnTo>
                    <a:lnTo>
                      <a:pt x="202" y="200"/>
                    </a:lnTo>
                    <a:lnTo>
                      <a:pt x="202" y="214"/>
                    </a:lnTo>
                    <a:lnTo>
                      <a:pt x="198" y="226"/>
                    </a:lnTo>
                    <a:lnTo>
                      <a:pt x="190" y="236"/>
                    </a:lnTo>
                    <a:lnTo>
                      <a:pt x="178" y="246"/>
                    </a:lnTo>
                    <a:lnTo>
                      <a:pt x="168" y="252"/>
                    </a:lnTo>
                    <a:lnTo>
                      <a:pt x="156" y="256"/>
                    </a:lnTo>
                    <a:lnTo>
                      <a:pt x="144" y="258"/>
                    </a:lnTo>
                    <a:lnTo>
                      <a:pt x="130" y="258"/>
                    </a:lnTo>
                    <a:lnTo>
                      <a:pt x="118" y="258"/>
                    </a:lnTo>
                    <a:lnTo>
                      <a:pt x="104" y="254"/>
                    </a:lnTo>
                    <a:lnTo>
                      <a:pt x="76" y="246"/>
                    </a:lnTo>
                    <a:lnTo>
                      <a:pt x="52" y="234"/>
                    </a:lnTo>
                    <a:lnTo>
                      <a:pt x="30" y="218"/>
                    </a:lnTo>
                    <a:lnTo>
                      <a:pt x="20" y="210"/>
                    </a:lnTo>
                    <a:lnTo>
                      <a:pt x="12" y="202"/>
                    </a:lnTo>
                    <a:lnTo>
                      <a:pt x="6" y="192"/>
                    </a:lnTo>
                    <a:lnTo>
                      <a:pt x="2" y="184"/>
                    </a:lnTo>
                    <a:lnTo>
                      <a:pt x="0" y="174"/>
                    </a:lnTo>
                    <a:lnTo>
                      <a:pt x="0" y="162"/>
                    </a:lnTo>
                    <a:lnTo>
                      <a:pt x="2" y="148"/>
                    </a:lnTo>
                    <a:lnTo>
                      <a:pt x="6" y="134"/>
                    </a:lnTo>
                    <a:lnTo>
                      <a:pt x="16" y="104"/>
                    </a:lnTo>
                    <a:lnTo>
                      <a:pt x="30" y="72"/>
                    </a:lnTo>
                    <a:lnTo>
                      <a:pt x="44" y="44"/>
                    </a:lnTo>
                    <a:lnTo>
                      <a:pt x="58" y="22"/>
                    </a:lnTo>
                    <a:lnTo>
                      <a:pt x="7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29" name="Freeform 466"/>
              <p:cNvSpPr>
                <a:spLocks/>
              </p:cNvSpPr>
              <p:nvPr/>
            </p:nvSpPr>
            <p:spPr bwMode="auto">
              <a:xfrm>
                <a:off x="1942" y="3024"/>
                <a:ext cx="284" cy="380"/>
              </a:xfrm>
              <a:custGeom>
                <a:avLst/>
                <a:gdLst>
                  <a:gd name="T0" fmla="*/ 10 w 284"/>
                  <a:gd name="T1" fmla="*/ 66 h 380"/>
                  <a:gd name="T2" fmla="*/ 20 w 284"/>
                  <a:gd name="T3" fmla="*/ 48 h 380"/>
                  <a:gd name="T4" fmla="*/ 42 w 284"/>
                  <a:gd name="T5" fmla="*/ 26 h 380"/>
                  <a:gd name="T6" fmla="*/ 82 w 284"/>
                  <a:gd name="T7" fmla="*/ 8 h 380"/>
                  <a:gd name="T8" fmla="*/ 110 w 284"/>
                  <a:gd name="T9" fmla="*/ 2 h 380"/>
                  <a:gd name="T10" fmla="*/ 130 w 284"/>
                  <a:gd name="T11" fmla="*/ 0 h 380"/>
                  <a:gd name="T12" fmla="*/ 174 w 284"/>
                  <a:gd name="T13" fmla="*/ 2 h 380"/>
                  <a:gd name="T14" fmla="*/ 214 w 284"/>
                  <a:gd name="T15" fmla="*/ 12 h 380"/>
                  <a:gd name="T16" fmla="*/ 248 w 284"/>
                  <a:gd name="T17" fmla="*/ 36 h 380"/>
                  <a:gd name="T18" fmla="*/ 262 w 284"/>
                  <a:gd name="T19" fmla="*/ 54 h 380"/>
                  <a:gd name="T20" fmla="*/ 272 w 284"/>
                  <a:gd name="T21" fmla="*/ 76 h 380"/>
                  <a:gd name="T22" fmla="*/ 282 w 284"/>
                  <a:gd name="T23" fmla="*/ 104 h 380"/>
                  <a:gd name="T24" fmla="*/ 284 w 284"/>
                  <a:gd name="T25" fmla="*/ 134 h 380"/>
                  <a:gd name="T26" fmla="*/ 282 w 284"/>
                  <a:gd name="T27" fmla="*/ 164 h 380"/>
                  <a:gd name="T28" fmla="*/ 276 w 284"/>
                  <a:gd name="T29" fmla="*/ 174 h 380"/>
                  <a:gd name="T30" fmla="*/ 268 w 284"/>
                  <a:gd name="T31" fmla="*/ 194 h 380"/>
                  <a:gd name="T32" fmla="*/ 272 w 284"/>
                  <a:gd name="T33" fmla="*/ 208 h 380"/>
                  <a:gd name="T34" fmla="*/ 276 w 284"/>
                  <a:gd name="T35" fmla="*/ 230 h 380"/>
                  <a:gd name="T36" fmla="*/ 272 w 284"/>
                  <a:gd name="T37" fmla="*/ 256 h 380"/>
                  <a:gd name="T38" fmla="*/ 264 w 284"/>
                  <a:gd name="T39" fmla="*/ 272 h 380"/>
                  <a:gd name="T40" fmla="*/ 246 w 284"/>
                  <a:gd name="T41" fmla="*/ 332 h 380"/>
                  <a:gd name="T42" fmla="*/ 238 w 284"/>
                  <a:gd name="T43" fmla="*/ 362 h 380"/>
                  <a:gd name="T44" fmla="*/ 234 w 284"/>
                  <a:gd name="T45" fmla="*/ 370 h 380"/>
                  <a:gd name="T46" fmla="*/ 220 w 284"/>
                  <a:gd name="T47" fmla="*/ 378 h 380"/>
                  <a:gd name="T48" fmla="*/ 192 w 284"/>
                  <a:gd name="T49" fmla="*/ 380 h 380"/>
                  <a:gd name="T50" fmla="*/ 172 w 284"/>
                  <a:gd name="T51" fmla="*/ 378 h 380"/>
                  <a:gd name="T52" fmla="*/ 144 w 284"/>
                  <a:gd name="T53" fmla="*/ 370 h 380"/>
                  <a:gd name="T54" fmla="*/ 114 w 284"/>
                  <a:gd name="T55" fmla="*/ 354 h 380"/>
                  <a:gd name="T56" fmla="*/ 84 w 284"/>
                  <a:gd name="T57" fmla="*/ 332 h 380"/>
                  <a:gd name="T58" fmla="*/ 56 w 284"/>
                  <a:gd name="T59" fmla="*/ 302 h 380"/>
                  <a:gd name="T60" fmla="*/ 46 w 284"/>
                  <a:gd name="T61" fmla="*/ 282 h 380"/>
                  <a:gd name="T62" fmla="*/ 30 w 284"/>
                  <a:gd name="T63" fmla="*/ 238 h 380"/>
                  <a:gd name="T64" fmla="*/ 20 w 284"/>
                  <a:gd name="T65" fmla="*/ 180 h 380"/>
                  <a:gd name="T66" fmla="*/ 20 w 284"/>
                  <a:gd name="T67" fmla="*/ 164 h 380"/>
                  <a:gd name="T68" fmla="*/ 10 w 284"/>
                  <a:gd name="T69" fmla="*/ 152 h 380"/>
                  <a:gd name="T70" fmla="*/ 2 w 284"/>
                  <a:gd name="T71" fmla="*/ 128 h 380"/>
                  <a:gd name="T72" fmla="*/ 2 w 284"/>
                  <a:gd name="T73" fmla="*/ 90 h 3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4"/>
                  <a:gd name="T112" fmla="*/ 0 h 380"/>
                  <a:gd name="T113" fmla="*/ 284 w 284"/>
                  <a:gd name="T114" fmla="*/ 380 h 3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4" h="380">
                    <a:moveTo>
                      <a:pt x="10" y="66"/>
                    </a:moveTo>
                    <a:lnTo>
                      <a:pt x="10" y="66"/>
                    </a:lnTo>
                    <a:lnTo>
                      <a:pt x="14" y="58"/>
                    </a:lnTo>
                    <a:lnTo>
                      <a:pt x="20" y="48"/>
                    </a:lnTo>
                    <a:lnTo>
                      <a:pt x="30" y="38"/>
                    </a:lnTo>
                    <a:lnTo>
                      <a:pt x="42" y="26"/>
                    </a:lnTo>
                    <a:lnTo>
                      <a:pt x="60" y="16"/>
                    </a:lnTo>
                    <a:lnTo>
                      <a:pt x="82" y="8"/>
                    </a:lnTo>
                    <a:lnTo>
                      <a:pt x="96" y="4"/>
                    </a:lnTo>
                    <a:lnTo>
                      <a:pt x="110" y="2"/>
                    </a:lnTo>
                    <a:lnTo>
                      <a:pt x="130" y="0"/>
                    </a:lnTo>
                    <a:lnTo>
                      <a:pt x="152" y="0"/>
                    </a:lnTo>
                    <a:lnTo>
                      <a:pt x="174" y="2"/>
                    </a:lnTo>
                    <a:lnTo>
                      <a:pt x="194" y="6"/>
                    </a:lnTo>
                    <a:lnTo>
                      <a:pt x="214" y="12"/>
                    </a:lnTo>
                    <a:lnTo>
                      <a:pt x="232" y="22"/>
                    </a:lnTo>
                    <a:lnTo>
                      <a:pt x="248" y="36"/>
                    </a:lnTo>
                    <a:lnTo>
                      <a:pt x="256" y="44"/>
                    </a:lnTo>
                    <a:lnTo>
                      <a:pt x="262" y="54"/>
                    </a:lnTo>
                    <a:lnTo>
                      <a:pt x="272" y="76"/>
                    </a:lnTo>
                    <a:lnTo>
                      <a:pt x="278" y="90"/>
                    </a:lnTo>
                    <a:lnTo>
                      <a:pt x="282" y="104"/>
                    </a:lnTo>
                    <a:lnTo>
                      <a:pt x="284" y="118"/>
                    </a:lnTo>
                    <a:lnTo>
                      <a:pt x="284" y="134"/>
                    </a:lnTo>
                    <a:lnTo>
                      <a:pt x="284" y="148"/>
                    </a:lnTo>
                    <a:lnTo>
                      <a:pt x="282" y="164"/>
                    </a:lnTo>
                    <a:lnTo>
                      <a:pt x="276" y="174"/>
                    </a:lnTo>
                    <a:lnTo>
                      <a:pt x="268" y="194"/>
                    </a:lnTo>
                    <a:lnTo>
                      <a:pt x="270" y="200"/>
                    </a:lnTo>
                    <a:lnTo>
                      <a:pt x="272" y="208"/>
                    </a:lnTo>
                    <a:lnTo>
                      <a:pt x="276" y="218"/>
                    </a:lnTo>
                    <a:lnTo>
                      <a:pt x="276" y="230"/>
                    </a:lnTo>
                    <a:lnTo>
                      <a:pt x="276" y="242"/>
                    </a:lnTo>
                    <a:lnTo>
                      <a:pt x="272" y="256"/>
                    </a:lnTo>
                    <a:lnTo>
                      <a:pt x="264" y="272"/>
                    </a:lnTo>
                    <a:lnTo>
                      <a:pt x="254" y="302"/>
                    </a:lnTo>
                    <a:lnTo>
                      <a:pt x="246" y="332"/>
                    </a:lnTo>
                    <a:lnTo>
                      <a:pt x="238" y="362"/>
                    </a:lnTo>
                    <a:lnTo>
                      <a:pt x="236" y="366"/>
                    </a:lnTo>
                    <a:lnTo>
                      <a:pt x="234" y="370"/>
                    </a:lnTo>
                    <a:lnTo>
                      <a:pt x="228" y="374"/>
                    </a:lnTo>
                    <a:lnTo>
                      <a:pt x="220" y="378"/>
                    </a:lnTo>
                    <a:lnTo>
                      <a:pt x="208" y="380"/>
                    </a:lnTo>
                    <a:lnTo>
                      <a:pt x="192" y="380"/>
                    </a:lnTo>
                    <a:lnTo>
                      <a:pt x="172" y="378"/>
                    </a:lnTo>
                    <a:lnTo>
                      <a:pt x="160" y="376"/>
                    </a:lnTo>
                    <a:lnTo>
                      <a:pt x="144" y="370"/>
                    </a:lnTo>
                    <a:lnTo>
                      <a:pt x="130" y="364"/>
                    </a:lnTo>
                    <a:lnTo>
                      <a:pt x="114" y="354"/>
                    </a:lnTo>
                    <a:lnTo>
                      <a:pt x="100" y="344"/>
                    </a:lnTo>
                    <a:lnTo>
                      <a:pt x="84" y="332"/>
                    </a:lnTo>
                    <a:lnTo>
                      <a:pt x="70" y="318"/>
                    </a:lnTo>
                    <a:lnTo>
                      <a:pt x="56" y="302"/>
                    </a:lnTo>
                    <a:lnTo>
                      <a:pt x="46" y="282"/>
                    </a:lnTo>
                    <a:lnTo>
                      <a:pt x="36" y="260"/>
                    </a:lnTo>
                    <a:lnTo>
                      <a:pt x="30" y="238"/>
                    </a:lnTo>
                    <a:lnTo>
                      <a:pt x="26" y="216"/>
                    </a:lnTo>
                    <a:lnTo>
                      <a:pt x="20" y="180"/>
                    </a:lnTo>
                    <a:lnTo>
                      <a:pt x="20" y="164"/>
                    </a:lnTo>
                    <a:lnTo>
                      <a:pt x="14" y="160"/>
                    </a:lnTo>
                    <a:lnTo>
                      <a:pt x="10" y="152"/>
                    </a:lnTo>
                    <a:lnTo>
                      <a:pt x="4" y="142"/>
                    </a:lnTo>
                    <a:lnTo>
                      <a:pt x="2" y="128"/>
                    </a:lnTo>
                    <a:lnTo>
                      <a:pt x="0" y="110"/>
                    </a:lnTo>
                    <a:lnTo>
                      <a:pt x="2" y="90"/>
                    </a:lnTo>
                    <a:lnTo>
                      <a:pt x="10" y="66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30" name="Freeform 467"/>
              <p:cNvSpPr>
                <a:spLocks/>
              </p:cNvSpPr>
              <p:nvPr/>
            </p:nvSpPr>
            <p:spPr bwMode="auto">
              <a:xfrm>
                <a:off x="1942" y="3024"/>
                <a:ext cx="284" cy="380"/>
              </a:xfrm>
              <a:custGeom>
                <a:avLst/>
                <a:gdLst>
                  <a:gd name="T0" fmla="*/ 10 w 284"/>
                  <a:gd name="T1" fmla="*/ 66 h 380"/>
                  <a:gd name="T2" fmla="*/ 20 w 284"/>
                  <a:gd name="T3" fmla="*/ 48 h 380"/>
                  <a:gd name="T4" fmla="*/ 42 w 284"/>
                  <a:gd name="T5" fmla="*/ 26 h 380"/>
                  <a:gd name="T6" fmla="*/ 82 w 284"/>
                  <a:gd name="T7" fmla="*/ 8 h 380"/>
                  <a:gd name="T8" fmla="*/ 110 w 284"/>
                  <a:gd name="T9" fmla="*/ 2 h 380"/>
                  <a:gd name="T10" fmla="*/ 130 w 284"/>
                  <a:gd name="T11" fmla="*/ 0 h 380"/>
                  <a:gd name="T12" fmla="*/ 174 w 284"/>
                  <a:gd name="T13" fmla="*/ 2 h 380"/>
                  <a:gd name="T14" fmla="*/ 214 w 284"/>
                  <a:gd name="T15" fmla="*/ 12 h 380"/>
                  <a:gd name="T16" fmla="*/ 248 w 284"/>
                  <a:gd name="T17" fmla="*/ 36 h 380"/>
                  <a:gd name="T18" fmla="*/ 262 w 284"/>
                  <a:gd name="T19" fmla="*/ 54 h 380"/>
                  <a:gd name="T20" fmla="*/ 272 w 284"/>
                  <a:gd name="T21" fmla="*/ 76 h 380"/>
                  <a:gd name="T22" fmla="*/ 282 w 284"/>
                  <a:gd name="T23" fmla="*/ 104 h 380"/>
                  <a:gd name="T24" fmla="*/ 284 w 284"/>
                  <a:gd name="T25" fmla="*/ 134 h 380"/>
                  <a:gd name="T26" fmla="*/ 282 w 284"/>
                  <a:gd name="T27" fmla="*/ 164 h 380"/>
                  <a:gd name="T28" fmla="*/ 276 w 284"/>
                  <a:gd name="T29" fmla="*/ 174 h 380"/>
                  <a:gd name="T30" fmla="*/ 268 w 284"/>
                  <a:gd name="T31" fmla="*/ 194 h 380"/>
                  <a:gd name="T32" fmla="*/ 272 w 284"/>
                  <a:gd name="T33" fmla="*/ 208 h 380"/>
                  <a:gd name="T34" fmla="*/ 276 w 284"/>
                  <a:gd name="T35" fmla="*/ 230 h 380"/>
                  <a:gd name="T36" fmla="*/ 272 w 284"/>
                  <a:gd name="T37" fmla="*/ 256 h 380"/>
                  <a:gd name="T38" fmla="*/ 264 w 284"/>
                  <a:gd name="T39" fmla="*/ 272 h 380"/>
                  <a:gd name="T40" fmla="*/ 246 w 284"/>
                  <a:gd name="T41" fmla="*/ 332 h 380"/>
                  <a:gd name="T42" fmla="*/ 238 w 284"/>
                  <a:gd name="T43" fmla="*/ 362 h 380"/>
                  <a:gd name="T44" fmla="*/ 234 w 284"/>
                  <a:gd name="T45" fmla="*/ 370 h 380"/>
                  <a:gd name="T46" fmla="*/ 220 w 284"/>
                  <a:gd name="T47" fmla="*/ 378 h 380"/>
                  <a:gd name="T48" fmla="*/ 192 w 284"/>
                  <a:gd name="T49" fmla="*/ 380 h 380"/>
                  <a:gd name="T50" fmla="*/ 172 w 284"/>
                  <a:gd name="T51" fmla="*/ 378 h 380"/>
                  <a:gd name="T52" fmla="*/ 144 w 284"/>
                  <a:gd name="T53" fmla="*/ 370 h 380"/>
                  <a:gd name="T54" fmla="*/ 114 w 284"/>
                  <a:gd name="T55" fmla="*/ 354 h 380"/>
                  <a:gd name="T56" fmla="*/ 84 w 284"/>
                  <a:gd name="T57" fmla="*/ 332 h 380"/>
                  <a:gd name="T58" fmla="*/ 56 w 284"/>
                  <a:gd name="T59" fmla="*/ 302 h 380"/>
                  <a:gd name="T60" fmla="*/ 46 w 284"/>
                  <a:gd name="T61" fmla="*/ 282 h 380"/>
                  <a:gd name="T62" fmla="*/ 30 w 284"/>
                  <a:gd name="T63" fmla="*/ 238 h 380"/>
                  <a:gd name="T64" fmla="*/ 20 w 284"/>
                  <a:gd name="T65" fmla="*/ 180 h 380"/>
                  <a:gd name="T66" fmla="*/ 20 w 284"/>
                  <a:gd name="T67" fmla="*/ 164 h 380"/>
                  <a:gd name="T68" fmla="*/ 10 w 284"/>
                  <a:gd name="T69" fmla="*/ 152 h 380"/>
                  <a:gd name="T70" fmla="*/ 2 w 284"/>
                  <a:gd name="T71" fmla="*/ 128 h 380"/>
                  <a:gd name="T72" fmla="*/ 2 w 284"/>
                  <a:gd name="T73" fmla="*/ 90 h 3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4"/>
                  <a:gd name="T112" fmla="*/ 0 h 380"/>
                  <a:gd name="T113" fmla="*/ 284 w 284"/>
                  <a:gd name="T114" fmla="*/ 380 h 3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4" h="380">
                    <a:moveTo>
                      <a:pt x="10" y="66"/>
                    </a:moveTo>
                    <a:lnTo>
                      <a:pt x="10" y="66"/>
                    </a:lnTo>
                    <a:lnTo>
                      <a:pt x="14" y="58"/>
                    </a:lnTo>
                    <a:lnTo>
                      <a:pt x="20" y="48"/>
                    </a:lnTo>
                    <a:lnTo>
                      <a:pt x="30" y="38"/>
                    </a:lnTo>
                    <a:lnTo>
                      <a:pt x="42" y="26"/>
                    </a:lnTo>
                    <a:lnTo>
                      <a:pt x="60" y="16"/>
                    </a:lnTo>
                    <a:lnTo>
                      <a:pt x="82" y="8"/>
                    </a:lnTo>
                    <a:lnTo>
                      <a:pt x="96" y="4"/>
                    </a:lnTo>
                    <a:lnTo>
                      <a:pt x="110" y="2"/>
                    </a:lnTo>
                    <a:lnTo>
                      <a:pt x="130" y="0"/>
                    </a:lnTo>
                    <a:lnTo>
                      <a:pt x="152" y="0"/>
                    </a:lnTo>
                    <a:lnTo>
                      <a:pt x="174" y="2"/>
                    </a:lnTo>
                    <a:lnTo>
                      <a:pt x="194" y="6"/>
                    </a:lnTo>
                    <a:lnTo>
                      <a:pt x="214" y="12"/>
                    </a:lnTo>
                    <a:lnTo>
                      <a:pt x="232" y="22"/>
                    </a:lnTo>
                    <a:lnTo>
                      <a:pt x="248" y="36"/>
                    </a:lnTo>
                    <a:lnTo>
                      <a:pt x="256" y="44"/>
                    </a:lnTo>
                    <a:lnTo>
                      <a:pt x="262" y="54"/>
                    </a:lnTo>
                    <a:lnTo>
                      <a:pt x="272" y="76"/>
                    </a:lnTo>
                    <a:lnTo>
                      <a:pt x="278" y="90"/>
                    </a:lnTo>
                    <a:lnTo>
                      <a:pt x="282" y="104"/>
                    </a:lnTo>
                    <a:lnTo>
                      <a:pt x="284" y="118"/>
                    </a:lnTo>
                    <a:lnTo>
                      <a:pt x="284" y="134"/>
                    </a:lnTo>
                    <a:lnTo>
                      <a:pt x="284" y="148"/>
                    </a:lnTo>
                    <a:lnTo>
                      <a:pt x="282" y="164"/>
                    </a:lnTo>
                    <a:lnTo>
                      <a:pt x="276" y="174"/>
                    </a:lnTo>
                    <a:lnTo>
                      <a:pt x="268" y="194"/>
                    </a:lnTo>
                    <a:lnTo>
                      <a:pt x="270" y="200"/>
                    </a:lnTo>
                    <a:lnTo>
                      <a:pt x="272" y="208"/>
                    </a:lnTo>
                    <a:lnTo>
                      <a:pt x="276" y="218"/>
                    </a:lnTo>
                    <a:lnTo>
                      <a:pt x="276" y="230"/>
                    </a:lnTo>
                    <a:lnTo>
                      <a:pt x="276" y="242"/>
                    </a:lnTo>
                    <a:lnTo>
                      <a:pt x="272" y="256"/>
                    </a:lnTo>
                    <a:lnTo>
                      <a:pt x="264" y="272"/>
                    </a:lnTo>
                    <a:lnTo>
                      <a:pt x="254" y="302"/>
                    </a:lnTo>
                    <a:lnTo>
                      <a:pt x="246" y="332"/>
                    </a:lnTo>
                    <a:lnTo>
                      <a:pt x="238" y="362"/>
                    </a:lnTo>
                    <a:lnTo>
                      <a:pt x="236" y="366"/>
                    </a:lnTo>
                    <a:lnTo>
                      <a:pt x="234" y="370"/>
                    </a:lnTo>
                    <a:lnTo>
                      <a:pt x="228" y="374"/>
                    </a:lnTo>
                    <a:lnTo>
                      <a:pt x="220" y="378"/>
                    </a:lnTo>
                    <a:lnTo>
                      <a:pt x="208" y="380"/>
                    </a:lnTo>
                    <a:lnTo>
                      <a:pt x="192" y="380"/>
                    </a:lnTo>
                    <a:lnTo>
                      <a:pt x="172" y="378"/>
                    </a:lnTo>
                    <a:lnTo>
                      <a:pt x="160" y="376"/>
                    </a:lnTo>
                    <a:lnTo>
                      <a:pt x="144" y="370"/>
                    </a:lnTo>
                    <a:lnTo>
                      <a:pt x="130" y="364"/>
                    </a:lnTo>
                    <a:lnTo>
                      <a:pt x="114" y="354"/>
                    </a:lnTo>
                    <a:lnTo>
                      <a:pt x="100" y="344"/>
                    </a:lnTo>
                    <a:lnTo>
                      <a:pt x="84" y="332"/>
                    </a:lnTo>
                    <a:lnTo>
                      <a:pt x="70" y="318"/>
                    </a:lnTo>
                    <a:lnTo>
                      <a:pt x="56" y="302"/>
                    </a:lnTo>
                    <a:lnTo>
                      <a:pt x="46" y="282"/>
                    </a:lnTo>
                    <a:lnTo>
                      <a:pt x="36" y="260"/>
                    </a:lnTo>
                    <a:lnTo>
                      <a:pt x="30" y="238"/>
                    </a:lnTo>
                    <a:lnTo>
                      <a:pt x="26" y="216"/>
                    </a:lnTo>
                    <a:lnTo>
                      <a:pt x="20" y="180"/>
                    </a:lnTo>
                    <a:lnTo>
                      <a:pt x="20" y="164"/>
                    </a:lnTo>
                    <a:lnTo>
                      <a:pt x="14" y="160"/>
                    </a:lnTo>
                    <a:lnTo>
                      <a:pt x="10" y="152"/>
                    </a:lnTo>
                    <a:lnTo>
                      <a:pt x="4" y="142"/>
                    </a:lnTo>
                    <a:lnTo>
                      <a:pt x="2" y="128"/>
                    </a:lnTo>
                    <a:lnTo>
                      <a:pt x="0" y="110"/>
                    </a:lnTo>
                    <a:lnTo>
                      <a:pt x="2" y="90"/>
                    </a:lnTo>
                    <a:lnTo>
                      <a:pt x="10" y="6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31" name="Freeform 468"/>
              <p:cNvSpPr>
                <a:spLocks/>
              </p:cNvSpPr>
              <p:nvPr/>
            </p:nvSpPr>
            <p:spPr bwMode="auto">
              <a:xfrm>
                <a:off x="1910" y="3156"/>
                <a:ext cx="232" cy="488"/>
              </a:xfrm>
              <a:custGeom>
                <a:avLst/>
                <a:gdLst>
                  <a:gd name="T0" fmla="*/ 38 w 232"/>
                  <a:gd name="T1" fmla="*/ 0 h 488"/>
                  <a:gd name="T2" fmla="*/ 38 w 232"/>
                  <a:gd name="T3" fmla="*/ 0 h 488"/>
                  <a:gd name="T4" fmla="*/ 38 w 232"/>
                  <a:gd name="T5" fmla="*/ 30 h 488"/>
                  <a:gd name="T6" fmla="*/ 40 w 232"/>
                  <a:gd name="T7" fmla="*/ 62 h 488"/>
                  <a:gd name="T8" fmla="*/ 40 w 232"/>
                  <a:gd name="T9" fmla="*/ 102 h 488"/>
                  <a:gd name="T10" fmla="*/ 36 w 232"/>
                  <a:gd name="T11" fmla="*/ 148 h 488"/>
                  <a:gd name="T12" fmla="*/ 32 w 232"/>
                  <a:gd name="T13" fmla="*/ 194 h 488"/>
                  <a:gd name="T14" fmla="*/ 24 w 232"/>
                  <a:gd name="T15" fmla="*/ 240 h 488"/>
                  <a:gd name="T16" fmla="*/ 18 w 232"/>
                  <a:gd name="T17" fmla="*/ 260 h 488"/>
                  <a:gd name="T18" fmla="*/ 10 w 232"/>
                  <a:gd name="T19" fmla="*/ 280 h 488"/>
                  <a:gd name="T20" fmla="*/ 10 w 232"/>
                  <a:gd name="T21" fmla="*/ 280 h 488"/>
                  <a:gd name="T22" fmla="*/ 12 w 232"/>
                  <a:gd name="T23" fmla="*/ 288 h 488"/>
                  <a:gd name="T24" fmla="*/ 12 w 232"/>
                  <a:gd name="T25" fmla="*/ 306 h 488"/>
                  <a:gd name="T26" fmla="*/ 12 w 232"/>
                  <a:gd name="T27" fmla="*/ 316 h 488"/>
                  <a:gd name="T28" fmla="*/ 10 w 232"/>
                  <a:gd name="T29" fmla="*/ 328 h 488"/>
                  <a:gd name="T30" fmla="*/ 6 w 232"/>
                  <a:gd name="T31" fmla="*/ 336 h 488"/>
                  <a:gd name="T32" fmla="*/ 0 w 232"/>
                  <a:gd name="T33" fmla="*/ 344 h 488"/>
                  <a:gd name="T34" fmla="*/ 0 w 232"/>
                  <a:gd name="T35" fmla="*/ 344 h 488"/>
                  <a:gd name="T36" fmla="*/ 8 w 232"/>
                  <a:gd name="T37" fmla="*/ 358 h 488"/>
                  <a:gd name="T38" fmla="*/ 30 w 232"/>
                  <a:gd name="T39" fmla="*/ 390 h 488"/>
                  <a:gd name="T40" fmla="*/ 44 w 232"/>
                  <a:gd name="T41" fmla="*/ 410 h 488"/>
                  <a:gd name="T42" fmla="*/ 60 w 232"/>
                  <a:gd name="T43" fmla="*/ 430 h 488"/>
                  <a:gd name="T44" fmla="*/ 76 w 232"/>
                  <a:gd name="T45" fmla="*/ 448 h 488"/>
                  <a:gd name="T46" fmla="*/ 94 w 232"/>
                  <a:gd name="T47" fmla="*/ 466 h 488"/>
                  <a:gd name="T48" fmla="*/ 112 w 232"/>
                  <a:gd name="T49" fmla="*/ 478 h 488"/>
                  <a:gd name="T50" fmla="*/ 122 w 232"/>
                  <a:gd name="T51" fmla="*/ 484 h 488"/>
                  <a:gd name="T52" fmla="*/ 130 w 232"/>
                  <a:gd name="T53" fmla="*/ 486 h 488"/>
                  <a:gd name="T54" fmla="*/ 138 w 232"/>
                  <a:gd name="T55" fmla="*/ 488 h 488"/>
                  <a:gd name="T56" fmla="*/ 146 w 232"/>
                  <a:gd name="T57" fmla="*/ 488 h 488"/>
                  <a:gd name="T58" fmla="*/ 154 w 232"/>
                  <a:gd name="T59" fmla="*/ 486 h 488"/>
                  <a:gd name="T60" fmla="*/ 162 w 232"/>
                  <a:gd name="T61" fmla="*/ 480 h 488"/>
                  <a:gd name="T62" fmla="*/ 168 w 232"/>
                  <a:gd name="T63" fmla="*/ 474 h 488"/>
                  <a:gd name="T64" fmla="*/ 176 w 232"/>
                  <a:gd name="T65" fmla="*/ 464 h 488"/>
                  <a:gd name="T66" fmla="*/ 180 w 232"/>
                  <a:gd name="T67" fmla="*/ 452 h 488"/>
                  <a:gd name="T68" fmla="*/ 186 w 232"/>
                  <a:gd name="T69" fmla="*/ 438 h 488"/>
                  <a:gd name="T70" fmla="*/ 190 w 232"/>
                  <a:gd name="T71" fmla="*/ 420 h 488"/>
                  <a:gd name="T72" fmla="*/ 194 w 232"/>
                  <a:gd name="T73" fmla="*/ 398 h 488"/>
                  <a:gd name="T74" fmla="*/ 196 w 232"/>
                  <a:gd name="T75" fmla="*/ 374 h 488"/>
                  <a:gd name="T76" fmla="*/ 198 w 232"/>
                  <a:gd name="T77" fmla="*/ 346 h 488"/>
                  <a:gd name="T78" fmla="*/ 198 w 232"/>
                  <a:gd name="T79" fmla="*/ 346 h 488"/>
                  <a:gd name="T80" fmla="*/ 198 w 232"/>
                  <a:gd name="T81" fmla="*/ 342 h 488"/>
                  <a:gd name="T82" fmla="*/ 200 w 232"/>
                  <a:gd name="T83" fmla="*/ 320 h 488"/>
                  <a:gd name="T84" fmla="*/ 200 w 232"/>
                  <a:gd name="T85" fmla="*/ 320 h 488"/>
                  <a:gd name="T86" fmla="*/ 204 w 232"/>
                  <a:gd name="T87" fmla="*/ 270 h 488"/>
                  <a:gd name="T88" fmla="*/ 206 w 232"/>
                  <a:gd name="T89" fmla="*/ 242 h 488"/>
                  <a:gd name="T90" fmla="*/ 208 w 232"/>
                  <a:gd name="T91" fmla="*/ 216 h 488"/>
                  <a:gd name="T92" fmla="*/ 208 w 232"/>
                  <a:gd name="T93" fmla="*/ 216 h 488"/>
                  <a:gd name="T94" fmla="*/ 208 w 232"/>
                  <a:gd name="T95" fmla="*/ 206 h 488"/>
                  <a:gd name="T96" fmla="*/ 210 w 232"/>
                  <a:gd name="T97" fmla="*/ 196 h 488"/>
                  <a:gd name="T98" fmla="*/ 218 w 232"/>
                  <a:gd name="T99" fmla="*/ 178 h 488"/>
                  <a:gd name="T100" fmla="*/ 228 w 232"/>
                  <a:gd name="T101" fmla="*/ 164 h 488"/>
                  <a:gd name="T102" fmla="*/ 232 w 232"/>
                  <a:gd name="T103" fmla="*/ 160 h 488"/>
                  <a:gd name="T104" fmla="*/ 38 w 232"/>
                  <a:gd name="T105" fmla="*/ 0 h 48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2"/>
                  <a:gd name="T160" fmla="*/ 0 h 488"/>
                  <a:gd name="T161" fmla="*/ 232 w 232"/>
                  <a:gd name="T162" fmla="*/ 488 h 488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2" h="488">
                    <a:moveTo>
                      <a:pt x="38" y="0"/>
                    </a:moveTo>
                    <a:lnTo>
                      <a:pt x="38" y="0"/>
                    </a:lnTo>
                    <a:lnTo>
                      <a:pt x="38" y="30"/>
                    </a:lnTo>
                    <a:lnTo>
                      <a:pt x="40" y="62"/>
                    </a:lnTo>
                    <a:lnTo>
                      <a:pt x="40" y="102"/>
                    </a:lnTo>
                    <a:lnTo>
                      <a:pt x="36" y="148"/>
                    </a:lnTo>
                    <a:lnTo>
                      <a:pt x="32" y="194"/>
                    </a:lnTo>
                    <a:lnTo>
                      <a:pt x="24" y="240"/>
                    </a:lnTo>
                    <a:lnTo>
                      <a:pt x="18" y="260"/>
                    </a:lnTo>
                    <a:lnTo>
                      <a:pt x="10" y="280"/>
                    </a:lnTo>
                    <a:lnTo>
                      <a:pt x="12" y="288"/>
                    </a:lnTo>
                    <a:lnTo>
                      <a:pt x="12" y="306"/>
                    </a:lnTo>
                    <a:lnTo>
                      <a:pt x="12" y="316"/>
                    </a:lnTo>
                    <a:lnTo>
                      <a:pt x="10" y="328"/>
                    </a:lnTo>
                    <a:lnTo>
                      <a:pt x="6" y="336"/>
                    </a:lnTo>
                    <a:lnTo>
                      <a:pt x="0" y="344"/>
                    </a:lnTo>
                    <a:lnTo>
                      <a:pt x="8" y="358"/>
                    </a:lnTo>
                    <a:lnTo>
                      <a:pt x="30" y="390"/>
                    </a:lnTo>
                    <a:lnTo>
                      <a:pt x="44" y="410"/>
                    </a:lnTo>
                    <a:lnTo>
                      <a:pt x="60" y="430"/>
                    </a:lnTo>
                    <a:lnTo>
                      <a:pt x="76" y="448"/>
                    </a:lnTo>
                    <a:lnTo>
                      <a:pt x="94" y="466"/>
                    </a:lnTo>
                    <a:lnTo>
                      <a:pt x="112" y="478"/>
                    </a:lnTo>
                    <a:lnTo>
                      <a:pt x="122" y="484"/>
                    </a:lnTo>
                    <a:lnTo>
                      <a:pt x="130" y="486"/>
                    </a:lnTo>
                    <a:lnTo>
                      <a:pt x="138" y="488"/>
                    </a:lnTo>
                    <a:lnTo>
                      <a:pt x="146" y="488"/>
                    </a:lnTo>
                    <a:lnTo>
                      <a:pt x="154" y="486"/>
                    </a:lnTo>
                    <a:lnTo>
                      <a:pt x="162" y="480"/>
                    </a:lnTo>
                    <a:lnTo>
                      <a:pt x="168" y="474"/>
                    </a:lnTo>
                    <a:lnTo>
                      <a:pt x="176" y="464"/>
                    </a:lnTo>
                    <a:lnTo>
                      <a:pt x="180" y="452"/>
                    </a:lnTo>
                    <a:lnTo>
                      <a:pt x="186" y="438"/>
                    </a:lnTo>
                    <a:lnTo>
                      <a:pt x="190" y="420"/>
                    </a:lnTo>
                    <a:lnTo>
                      <a:pt x="194" y="398"/>
                    </a:lnTo>
                    <a:lnTo>
                      <a:pt x="196" y="374"/>
                    </a:lnTo>
                    <a:lnTo>
                      <a:pt x="198" y="346"/>
                    </a:lnTo>
                    <a:lnTo>
                      <a:pt x="198" y="342"/>
                    </a:lnTo>
                    <a:lnTo>
                      <a:pt x="200" y="320"/>
                    </a:lnTo>
                    <a:lnTo>
                      <a:pt x="204" y="270"/>
                    </a:lnTo>
                    <a:lnTo>
                      <a:pt x="206" y="242"/>
                    </a:lnTo>
                    <a:lnTo>
                      <a:pt x="208" y="216"/>
                    </a:lnTo>
                    <a:lnTo>
                      <a:pt x="208" y="206"/>
                    </a:lnTo>
                    <a:lnTo>
                      <a:pt x="210" y="196"/>
                    </a:lnTo>
                    <a:lnTo>
                      <a:pt x="218" y="178"/>
                    </a:lnTo>
                    <a:lnTo>
                      <a:pt x="228" y="164"/>
                    </a:lnTo>
                    <a:lnTo>
                      <a:pt x="232" y="16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32" name="Freeform 469"/>
              <p:cNvSpPr>
                <a:spLocks/>
              </p:cNvSpPr>
              <p:nvPr/>
            </p:nvSpPr>
            <p:spPr bwMode="auto">
              <a:xfrm>
                <a:off x="1862" y="3368"/>
                <a:ext cx="312" cy="526"/>
              </a:xfrm>
              <a:custGeom>
                <a:avLst/>
                <a:gdLst>
                  <a:gd name="T0" fmla="*/ 184 w 312"/>
                  <a:gd name="T1" fmla="*/ 106 h 526"/>
                  <a:gd name="T2" fmla="*/ 184 w 312"/>
                  <a:gd name="T3" fmla="*/ 106 h 526"/>
                  <a:gd name="T4" fmla="*/ 162 w 312"/>
                  <a:gd name="T5" fmla="*/ 94 h 526"/>
                  <a:gd name="T6" fmla="*/ 140 w 312"/>
                  <a:gd name="T7" fmla="*/ 78 h 526"/>
                  <a:gd name="T8" fmla="*/ 120 w 312"/>
                  <a:gd name="T9" fmla="*/ 60 h 526"/>
                  <a:gd name="T10" fmla="*/ 102 w 312"/>
                  <a:gd name="T11" fmla="*/ 42 h 526"/>
                  <a:gd name="T12" fmla="*/ 76 w 312"/>
                  <a:gd name="T13" fmla="*/ 12 h 526"/>
                  <a:gd name="T14" fmla="*/ 66 w 312"/>
                  <a:gd name="T15" fmla="*/ 0 h 526"/>
                  <a:gd name="T16" fmla="*/ 30 w 312"/>
                  <a:gd name="T17" fmla="*/ 34 h 526"/>
                  <a:gd name="T18" fmla="*/ 0 w 312"/>
                  <a:gd name="T19" fmla="*/ 64 h 526"/>
                  <a:gd name="T20" fmla="*/ 0 w 312"/>
                  <a:gd name="T21" fmla="*/ 64 h 526"/>
                  <a:gd name="T22" fmla="*/ 16 w 312"/>
                  <a:gd name="T23" fmla="*/ 84 h 526"/>
                  <a:gd name="T24" fmla="*/ 32 w 312"/>
                  <a:gd name="T25" fmla="*/ 108 h 526"/>
                  <a:gd name="T26" fmla="*/ 50 w 312"/>
                  <a:gd name="T27" fmla="*/ 138 h 526"/>
                  <a:gd name="T28" fmla="*/ 68 w 312"/>
                  <a:gd name="T29" fmla="*/ 172 h 526"/>
                  <a:gd name="T30" fmla="*/ 106 w 312"/>
                  <a:gd name="T31" fmla="*/ 248 h 526"/>
                  <a:gd name="T32" fmla="*/ 142 w 312"/>
                  <a:gd name="T33" fmla="*/ 326 h 526"/>
                  <a:gd name="T34" fmla="*/ 174 w 312"/>
                  <a:gd name="T35" fmla="*/ 402 h 526"/>
                  <a:gd name="T36" fmla="*/ 200 w 312"/>
                  <a:gd name="T37" fmla="*/ 466 h 526"/>
                  <a:gd name="T38" fmla="*/ 224 w 312"/>
                  <a:gd name="T39" fmla="*/ 526 h 526"/>
                  <a:gd name="T40" fmla="*/ 224 w 312"/>
                  <a:gd name="T41" fmla="*/ 526 h 526"/>
                  <a:gd name="T42" fmla="*/ 234 w 312"/>
                  <a:gd name="T43" fmla="*/ 500 h 526"/>
                  <a:gd name="T44" fmla="*/ 242 w 312"/>
                  <a:gd name="T45" fmla="*/ 470 h 526"/>
                  <a:gd name="T46" fmla="*/ 260 w 312"/>
                  <a:gd name="T47" fmla="*/ 406 h 526"/>
                  <a:gd name="T48" fmla="*/ 274 w 312"/>
                  <a:gd name="T49" fmla="*/ 336 h 526"/>
                  <a:gd name="T50" fmla="*/ 288 w 312"/>
                  <a:gd name="T51" fmla="*/ 270 h 526"/>
                  <a:gd name="T52" fmla="*/ 306 w 312"/>
                  <a:gd name="T53" fmla="*/ 160 h 526"/>
                  <a:gd name="T54" fmla="*/ 312 w 312"/>
                  <a:gd name="T55" fmla="*/ 116 h 526"/>
                  <a:gd name="T56" fmla="*/ 296 w 312"/>
                  <a:gd name="T57" fmla="*/ 98 h 526"/>
                  <a:gd name="T58" fmla="*/ 264 w 312"/>
                  <a:gd name="T59" fmla="*/ 54 h 526"/>
                  <a:gd name="T60" fmla="*/ 264 w 312"/>
                  <a:gd name="T61" fmla="*/ 54 h 526"/>
                  <a:gd name="T62" fmla="*/ 252 w 312"/>
                  <a:gd name="T63" fmla="*/ 74 h 526"/>
                  <a:gd name="T64" fmla="*/ 240 w 312"/>
                  <a:gd name="T65" fmla="*/ 88 h 526"/>
                  <a:gd name="T66" fmla="*/ 230 w 312"/>
                  <a:gd name="T67" fmla="*/ 100 h 526"/>
                  <a:gd name="T68" fmla="*/ 220 w 312"/>
                  <a:gd name="T69" fmla="*/ 106 h 526"/>
                  <a:gd name="T70" fmla="*/ 200 w 312"/>
                  <a:gd name="T71" fmla="*/ 248 h 526"/>
                  <a:gd name="T72" fmla="*/ 184 w 312"/>
                  <a:gd name="T73" fmla="*/ 106 h 52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12"/>
                  <a:gd name="T112" fmla="*/ 0 h 526"/>
                  <a:gd name="T113" fmla="*/ 312 w 312"/>
                  <a:gd name="T114" fmla="*/ 526 h 52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12" h="526">
                    <a:moveTo>
                      <a:pt x="184" y="106"/>
                    </a:moveTo>
                    <a:lnTo>
                      <a:pt x="184" y="106"/>
                    </a:lnTo>
                    <a:lnTo>
                      <a:pt x="162" y="94"/>
                    </a:lnTo>
                    <a:lnTo>
                      <a:pt x="140" y="78"/>
                    </a:lnTo>
                    <a:lnTo>
                      <a:pt x="120" y="60"/>
                    </a:lnTo>
                    <a:lnTo>
                      <a:pt x="102" y="42"/>
                    </a:lnTo>
                    <a:lnTo>
                      <a:pt x="76" y="12"/>
                    </a:lnTo>
                    <a:lnTo>
                      <a:pt x="66" y="0"/>
                    </a:lnTo>
                    <a:lnTo>
                      <a:pt x="30" y="34"/>
                    </a:lnTo>
                    <a:lnTo>
                      <a:pt x="0" y="64"/>
                    </a:lnTo>
                    <a:lnTo>
                      <a:pt x="16" y="84"/>
                    </a:lnTo>
                    <a:lnTo>
                      <a:pt x="32" y="108"/>
                    </a:lnTo>
                    <a:lnTo>
                      <a:pt x="50" y="138"/>
                    </a:lnTo>
                    <a:lnTo>
                      <a:pt x="68" y="172"/>
                    </a:lnTo>
                    <a:lnTo>
                      <a:pt x="106" y="248"/>
                    </a:lnTo>
                    <a:lnTo>
                      <a:pt x="142" y="326"/>
                    </a:lnTo>
                    <a:lnTo>
                      <a:pt x="174" y="402"/>
                    </a:lnTo>
                    <a:lnTo>
                      <a:pt x="200" y="466"/>
                    </a:lnTo>
                    <a:lnTo>
                      <a:pt x="224" y="526"/>
                    </a:lnTo>
                    <a:lnTo>
                      <a:pt x="234" y="500"/>
                    </a:lnTo>
                    <a:lnTo>
                      <a:pt x="242" y="470"/>
                    </a:lnTo>
                    <a:lnTo>
                      <a:pt x="260" y="406"/>
                    </a:lnTo>
                    <a:lnTo>
                      <a:pt x="274" y="336"/>
                    </a:lnTo>
                    <a:lnTo>
                      <a:pt x="288" y="270"/>
                    </a:lnTo>
                    <a:lnTo>
                      <a:pt x="306" y="160"/>
                    </a:lnTo>
                    <a:lnTo>
                      <a:pt x="312" y="116"/>
                    </a:lnTo>
                    <a:lnTo>
                      <a:pt x="296" y="98"/>
                    </a:lnTo>
                    <a:lnTo>
                      <a:pt x="264" y="54"/>
                    </a:lnTo>
                    <a:lnTo>
                      <a:pt x="252" y="74"/>
                    </a:lnTo>
                    <a:lnTo>
                      <a:pt x="240" y="88"/>
                    </a:lnTo>
                    <a:lnTo>
                      <a:pt x="230" y="100"/>
                    </a:lnTo>
                    <a:lnTo>
                      <a:pt x="220" y="106"/>
                    </a:lnTo>
                    <a:lnTo>
                      <a:pt x="200" y="248"/>
                    </a:lnTo>
                    <a:lnTo>
                      <a:pt x="184" y="106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33" name="Freeform 470"/>
              <p:cNvSpPr>
                <a:spLocks/>
              </p:cNvSpPr>
              <p:nvPr/>
            </p:nvSpPr>
            <p:spPr bwMode="auto">
              <a:xfrm>
                <a:off x="1932" y="3024"/>
                <a:ext cx="282" cy="232"/>
              </a:xfrm>
              <a:custGeom>
                <a:avLst/>
                <a:gdLst>
                  <a:gd name="T0" fmla="*/ 16 w 282"/>
                  <a:gd name="T1" fmla="*/ 232 h 232"/>
                  <a:gd name="T2" fmla="*/ 10 w 282"/>
                  <a:gd name="T3" fmla="*/ 174 h 232"/>
                  <a:gd name="T4" fmla="*/ 2 w 282"/>
                  <a:gd name="T5" fmla="*/ 132 h 232"/>
                  <a:gd name="T6" fmla="*/ 0 w 282"/>
                  <a:gd name="T7" fmla="*/ 110 h 232"/>
                  <a:gd name="T8" fmla="*/ 4 w 282"/>
                  <a:gd name="T9" fmla="*/ 90 h 232"/>
                  <a:gd name="T10" fmla="*/ 24 w 282"/>
                  <a:gd name="T11" fmla="*/ 52 h 232"/>
                  <a:gd name="T12" fmla="*/ 54 w 282"/>
                  <a:gd name="T13" fmla="*/ 22 h 232"/>
                  <a:gd name="T14" fmla="*/ 92 w 282"/>
                  <a:gd name="T15" fmla="*/ 4 h 232"/>
                  <a:gd name="T16" fmla="*/ 114 w 282"/>
                  <a:gd name="T17" fmla="*/ 0 h 232"/>
                  <a:gd name="T18" fmla="*/ 164 w 282"/>
                  <a:gd name="T19" fmla="*/ 0 h 232"/>
                  <a:gd name="T20" fmla="*/ 212 w 282"/>
                  <a:gd name="T21" fmla="*/ 6 h 232"/>
                  <a:gd name="T22" fmla="*/ 244 w 282"/>
                  <a:gd name="T23" fmla="*/ 18 h 232"/>
                  <a:gd name="T24" fmla="*/ 270 w 282"/>
                  <a:gd name="T25" fmla="*/ 36 h 232"/>
                  <a:gd name="T26" fmla="*/ 276 w 282"/>
                  <a:gd name="T27" fmla="*/ 62 h 232"/>
                  <a:gd name="T28" fmla="*/ 270 w 282"/>
                  <a:gd name="T29" fmla="*/ 62 h 232"/>
                  <a:gd name="T30" fmla="*/ 260 w 282"/>
                  <a:gd name="T31" fmla="*/ 66 h 232"/>
                  <a:gd name="T32" fmla="*/ 252 w 282"/>
                  <a:gd name="T33" fmla="*/ 60 h 232"/>
                  <a:gd name="T34" fmla="*/ 226 w 282"/>
                  <a:gd name="T35" fmla="*/ 50 h 232"/>
                  <a:gd name="T36" fmla="*/ 182 w 282"/>
                  <a:gd name="T37" fmla="*/ 40 h 232"/>
                  <a:gd name="T38" fmla="*/ 120 w 282"/>
                  <a:gd name="T39" fmla="*/ 40 h 232"/>
                  <a:gd name="T40" fmla="*/ 108 w 282"/>
                  <a:gd name="T41" fmla="*/ 42 h 232"/>
                  <a:gd name="T42" fmla="*/ 92 w 282"/>
                  <a:gd name="T43" fmla="*/ 50 h 232"/>
                  <a:gd name="T44" fmla="*/ 84 w 282"/>
                  <a:gd name="T45" fmla="*/ 62 h 232"/>
                  <a:gd name="T46" fmla="*/ 84 w 282"/>
                  <a:gd name="T47" fmla="*/ 84 h 232"/>
                  <a:gd name="T48" fmla="*/ 92 w 282"/>
                  <a:gd name="T49" fmla="*/ 110 h 232"/>
                  <a:gd name="T50" fmla="*/ 98 w 282"/>
                  <a:gd name="T51" fmla="*/ 122 h 232"/>
                  <a:gd name="T52" fmla="*/ 88 w 282"/>
                  <a:gd name="T53" fmla="*/ 144 h 232"/>
                  <a:gd name="T54" fmla="*/ 84 w 282"/>
                  <a:gd name="T55" fmla="*/ 172 h 232"/>
                  <a:gd name="T56" fmla="*/ 88 w 282"/>
                  <a:gd name="T57" fmla="*/ 208 h 232"/>
                  <a:gd name="T58" fmla="*/ 62 w 282"/>
                  <a:gd name="T59" fmla="*/ 202 h 232"/>
                  <a:gd name="T60" fmla="*/ 50 w 282"/>
                  <a:gd name="T61" fmla="*/ 194 h 232"/>
                  <a:gd name="T62" fmla="*/ 40 w 282"/>
                  <a:gd name="T63" fmla="*/ 190 h 232"/>
                  <a:gd name="T64" fmla="*/ 34 w 282"/>
                  <a:gd name="T65" fmla="*/ 196 h 232"/>
                  <a:gd name="T66" fmla="*/ 16 w 282"/>
                  <a:gd name="T67" fmla="*/ 232 h 2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2"/>
                  <a:gd name="T103" fmla="*/ 0 h 232"/>
                  <a:gd name="T104" fmla="*/ 282 w 282"/>
                  <a:gd name="T105" fmla="*/ 232 h 23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2" h="232">
                    <a:moveTo>
                      <a:pt x="16" y="232"/>
                    </a:moveTo>
                    <a:lnTo>
                      <a:pt x="16" y="232"/>
                    </a:lnTo>
                    <a:lnTo>
                      <a:pt x="14" y="206"/>
                    </a:lnTo>
                    <a:lnTo>
                      <a:pt x="10" y="174"/>
                    </a:lnTo>
                    <a:lnTo>
                      <a:pt x="2" y="132"/>
                    </a:lnTo>
                    <a:lnTo>
                      <a:pt x="0" y="120"/>
                    </a:lnTo>
                    <a:lnTo>
                      <a:pt x="0" y="110"/>
                    </a:lnTo>
                    <a:lnTo>
                      <a:pt x="2" y="100"/>
                    </a:lnTo>
                    <a:lnTo>
                      <a:pt x="4" y="90"/>
                    </a:lnTo>
                    <a:lnTo>
                      <a:pt x="12" y="70"/>
                    </a:lnTo>
                    <a:lnTo>
                      <a:pt x="24" y="52"/>
                    </a:lnTo>
                    <a:lnTo>
                      <a:pt x="38" y="36"/>
                    </a:lnTo>
                    <a:lnTo>
                      <a:pt x="54" y="22"/>
                    </a:lnTo>
                    <a:lnTo>
                      <a:pt x="72" y="12"/>
                    </a:lnTo>
                    <a:lnTo>
                      <a:pt x="92" y="4"/>
                    </a:lnTo>
                    <a:lnTo>
                      <a:pt x="114" y="0"/>
                    </a:lnTo>
                    <a:lnTo>
                      <a:pt x="136" y="0"/>
                    </a:lnTo>
                    <a:lnTo>
                      <a:pt x="164" y="0"/>
                    </a:lnTo>
                    <a:lnTo>
                      <a:pt x="196" y="4"/>
                    </a:lnTo>
                    <a:lnTo>
                      <a:pt x="212" y="6"/>
                    </a:lnTo>
                    <a:lnTo>
                      <a:pt x="228" y="12"/>
                    </a:lnTo>
                    <a:lnTo>
                      <a:pt x="244" y="18"/>
                    </a:lnTo>
                    <a:lnTo>
                      <a:pt x="258" y="26"/>
                    </a:lnTo>
                    <a:lnTo>
                      <a:pt x="270" y="36"/>
                    </a:lnTo>
                    <a:lnTo>
                      <a:pt x="282" y="50"/>
                    </a:lnTo>
                    <a:lnTo>
                      <a:pt x="276" y="62"/>
                    </a:lnTo>
                    <a:lnTo>
                      <a:pt x="270" y="62"/>
                    </a:lnTo>
                    <a:lnTo>
                      <a:pt x="264" y="62"/>
                    </a:lnTo>
                    <a:lnTo>
                      <a:pt x="260" y="66"/>
                    </a:lnTo>
                    <a:lnTo>
                      <a:pt x="252" y="60"/>
                    </a:lnTo>
                    <a:lnTo>
                      <a:pt x="242" y="56"/>
                    </a:lnTo>
                    <a:lnTo>
                      <a:pt x="226" y="50"/>
                    </a:lnTo>
                    <a:lnTo>
                      <a:pt x="206" y="44"/>
                    </a:lnTo>
                    <a:lnTo>
                      <a:pt x="182" y="40"/>
                    </a:lnTo>
                    <a:lnTo>
                      <a:pt x="154" y="40"/>
                    </a:lnTo>
                    <a:lnTo>
                      <a:pt x="120" y="40"/>
                    </a:lnTo>
                    <a:lnTo>
                      <a:pt x="108" y="42"/>
                    </a:lnTo>
                    <a:lnTo>
                      <a:pt x="100" y="46"/>
                    </a:lnTo>
                    <a:lnTo>
                      <a:pt x="92" y="50"/>
                    </a:lnTo>
                    <a:lnTo>
                      <a:pt x="88" y="56"/>
                    </a:lnTo>
                    <a:lnTo>
                      <a:pt x="84" y="62"/>
                    </a:lnTo>
                    <a:lnTo>
                      <a:pt x="82" y="68"/>
                    </a:lnTo>
                    <a:lnTo>
                      <a:pt x="84" y="84"/>
                    </a:lnTo>
                    <a:lnTo>
                      <a:pt x="86" y="98"/>
                    </a:lnTo>
                    <a:lnTo>
                      <a:pt x="92" y="110"/>
                    </a:lnTo>
                    <a:lnTo>
                      <a:pt x="98" y="122"/>
                    </a:lnTo>
                    <a:lnTo>
                      <a:pt x="94" y="128"/>
                    </a:lnTo>
                    <a:lnTo>
                      <a:pt x="88" y="144"/>
                    </a:lnTo>
                    <a:lnTo>
                      <a:pt x="84" y="156"/>
                    </a:lnTo>
                    <a:lnTo>
                      <a:pt x="84" y="172"/>
                    </a:lnTo>
                    <a:lnTo>
                      <a:pt x="84" y="188"/>
                    </a:lnTo>
                    <a:lnTo>
                      <a:pt x="88" y="208"/>
                    </a:lnTo>
                    <a:lnTo>
                      <a:pt x="62" y="202"/>
                    </a:lnTo>
                    <a:lnTo>
                      <a:pt x="58" y="198"/>
                    </a:lnTo>
                    <a:lnTo>
                      <a:pt x="50" y="194"/>
                    </a:lnTo>
                    <a:lnTo>
                      <a:pt x="46" y="192"/>
                    </a:lnTo>
                    <a:lnTo>
                      <a:pt x="40" y="190"/>
                    </a:lnTo>
                    <a:lnTo>
                      <a:pt x="36" y="192"/>
                    </a:lnTo>
                    <a:lnTo>
                      <a:pt x="34" y="196"/>
                    </a:lnTo>
                    <a:lnTo>
                      <a:pt x="16" y="232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34" name="Freeform 471"/>
              <p:cNvSpPr>
                <a:spLocks/>
              </p:cNvSpPr>
              <p:nvPr/>
            </p:nvSpPr>
            <p:spPr bwMode="auto">
              <a:xfrm>
                <a:off x="1932" y="3024"/>
                <a:ext cx="282" cy="232"/>
              </a:xfrm>
              <a:custGeom>
                <a:avLst/>
                <a:gdLst>
                  <a:gd name="T0" fmla="*/ 16 w 282"/>
                  <a:gd name="T1" fmla="*/ 232 h 232"/>
                  <a:gd name="T2" fmla="*/ 10 w 282"/>
                  <a:gd name="T3" fmla="*/ 174 h 232"/>
                  <a:gd name="T4" fmla="*/ 2 w 282"/>
                  <a:gd name="T5" fmla="*/ 132 h 232"/>
                  <a:gd name="T6" fmla="*/ 0 w 282"/>
                  <a:gd name="T7" fmla="*/ 110 h 232"/>
                  <a:gd name="T8" fmla="*/ 4 w 282"/>
                  <a:gd name="T9" fmla="*/ 90 h 232"/>
                  <a:gd name="T10" fmla="*/ 24 w 282"/>
                  <a:gd name="T11" fmla="*/ 52 h 232"/>
                  <a:gd name="T12" fmla="*/ 54 w 282"/>
                  <a:gd name="T13" fmla="*/ 22 h 232"/>
                  <a:gd name="T14" fmla="*/ 92 w 282"/>
                  <a:gd name="T15" fmla="*/ 4 h 232"/>
                  <a:gd name="T16" fmla="*/ 114 w 282"/>
                  <a:gd name="T17" fmla="*/ 0 h 232"/>
                  <a:gd name="T18" fmla="*/ 164 w 282"/>
                  <a:gd name="T19" fmla="*/ 0 h 232"/>
                  <a:gd name="T20" fmla="*/ 212 w 282"/>
                  <a:gd name="T21" fmla="*/ 6 h 232"/>
                  <a:gd name="T22" fmla="*/ 244 w 282"/>
                  <a:gd name="T23" fmla="*/ 18 h 232"/>
                  <a:gd name="T24" fmla="*/ 270 w 282"/>
                  <a:gd name="T25" fmla="*/ 36 h 232"/>
                  <a:gd name="T26" fmla="*/ 276 w 282"/>
                  <a:gd name="T27" fmla="*/ 62 h 232"/>
                  <a:gd name="T28" fmla="*/ 270 w 282"/>
                  <a:gd name="T29" fmla="*/ 62 h 232"/>
                  <a:gd name="T30" fmla="*/ 260 w 282"/>
                  <a:gd name="T31" fmla="*/ 66 h 232"/>
                  <a:gd name="T32" fmla="*/ 252 w 282"/>
                  <a:gd name="T33" fmla="*/ 60 h 232"/>
                  <a:gd name="T34" fmla="*/ 226 w 282"/>
                  <a:gd name="T35" fmla="*/ 50 h 232"/>
                  <a:gd name="T36" fmla="*/ 182 w 282"/>
                  <a:gd name="T37" fmla="*/ 40 h 232"/>
                  <a:gd name="T38" fmla="*/ 120 w 282"/>
                  <a:gd name="T39" fmla="*/ 40 h 232"/>
                  <a:gd name="T40" fmla="*/ 108 w 282"/>
                  <a:gd name="T41" fmla="*/ 42 h 232"/>
                  <a:gd name="T42" fmla="*/ 92 w 282"/>
                  <a:gd name="T43" fmla="*/ 50 h 232"/>
                  <a:gd name="T44" fmla="*/ 84 w 282"/>
                  <a:gd name="T45" fmla="*/ 62 h 232"/>
                  <a:gd name="T46" fmla="*/ 84 w 282"/>
                  <a:gd name="T47" fmla="*/ 84 h 232"/>
                  <a:gd name="T48" fmla="*/ 92 w 282"/>
                  <a:gd name="T49" fmla="*/ 110 h 232"/>
                  <a:gd name="T50" fmla="*/ 98 w 282"/>
                  <a:gd name="T51" fmla="*/ 122 h 232"/>
                  <a:gd name="T52" fmla="*/ 88 w 282"/>
                  <a:gd name="T53" fmla="*/ 144 h 232"/>
                  <a:gd name="T54" fmla="*/ 84 w 282"/>
                  <a:gd name="T55" fmla="*/ 172 h 232"/>
                  <a:gd name="T56" fmla="*/ 88 w 282"/>
                  <a:gd name="T57" fmla="*/ 208 h 232"/>
                  <a:gd name="T58" fmla="*/ 62 w 282"/>
                  <a:gd name="T59" fmla="*/ 202 h 232"/>
                  <a:gd name="T60" fmla="*/ 50 w 282"/>
                  <a:gd name="T61" fmla="*/ 194 h 232"/>
                  <a:gd name="T62" fmla="*/ 40 w 282"/>
                  <a:gd name="T63" fmla="*/ 190 h 232"/>
                  <a:gd name="T64" fmla="*/ 34 w 282"/>
                  <a:gd name="T65" fmla="*/ 196 h 232"/>
                  <a:gd name="T66" fmla="*/ 16 w 282"/>
                  <a:gd name="T67" fmla="*/ 232 h 2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2"/>
                  <a:gd name="T103" fmla="*/ 0 h 232"/>
                  <a:gd name="T104" fmla="*/ 282 w 282"/>
                  <a:gd name="T105" fmla="*/ 232 h 23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2" h="232">
                    <a:moveTo>
                      <a:pt x="16" y="232"/>
                    </a:moveTo>
                    <a:lnTo>
                      <a:pt x="16" y="232"/>
                    </a:lnTo>
                    <a:lnTo>
                      <a:pt x="14" y="206"/>
                    </a:lnTo>
                    <a:lnTo>
                      <a:pt x="10" y="174"/>
                    </a:lnTo>
                    <a:lnTo>
                      <a:pt x="2" y="132"/>
                    </a:lnTo>
                    <a:lnTo>
                      <a:pt x="0" y="120"/>
                    </a:lnTo>
                    <a:lnTo>
                      <a:pt x="0" y="110"/>
                    </a:lnTo>
                    <a:lnTo>
                      <a:pt x="2" y="100"/>
                    </a:lnTo>
                    <a:lnTo>
                      <a:pt x="4" y="90"/>
                    </a:lnTo>
                    <a:lnTo>
                      <a:pt x="12" y="70"/>
                    </a:lnTo>
                    <a:lnTo>
                      <a:pt x="24" y="52"/>
                    </a:lnTo>
                    <a:lnTo>
                      <a:pt x="38" y="36"/>
                    </a:lnTo>
                    <a:lnTo>
                      <a:pt x="54" y="22"/>
                    </a:lnTo>
                    <a:lnTo>
                      <a:pt x="72" y="12"/>
                    </a:lnTo>
                    <a:lnTo>
                      <a:pt x="92" y="4"/>
                    </a:lnTo>
                    <a:lnTo>
                      <a:pt x="114" y="0"/>
                    </a:lnTo>
                    <a:lnTo>
                      <a:pt x="136" y="0"/>
                    </a:lnTo>
                    <a:lnTo>
                      <a:pt x="164" y="0"/>
                    </a:lnTo>
                    <a:lnTo>
                      <a:pt x="196" y="4"/>
                    </a:lnTo>
                    <a:lnTo>
                      <a:pt x="212" y="6"/>
                    </a:lnTo>
                    <a:lnTo>
                      <a:pt x="228" y="12"/>
                    </a:lnTo>
                    <a:lnTo>
                      <a:pt x="244" y="18"/>
                    </a:lnTo>
                    <a:lnTo>
                      <a:pt x="258" y="26"/>
                    </a:lnTo>
                    <a:lnTo>
                      <a:pt x="270" y="36"/>
                    </a:lnTo>
                    <a:lnTo>
                      <a:pt x="282" y="50"/>
                    </a:lnTo>
                    <a:lnTo>
                      <a:pt x="276" y="62"/>
                    </a:lnTo>
                    <a:lnTo>
                      <a:pt x="270" y="62"/>
                    </a:lnTo>
                    <a:lnTo>
                      <a:pt x="264" y="62"/>
                    </a:lnTo>
                    <a:lnTo>
                      <a:pt x="260" y="66"/>
                    </a:lnTo>
                    <a:lnTo>
                      <a:pt x="252" y="60"/>
                    </a:lnTo>
                    <a:lnTo>
                      <a:pt x="242" y="56"/>
                    </a:lnTo>
                    <a:lnTo>
                      <a:pt x="226" y="50"/>
                    </a:lnTo>
                    <a:lnTo>
                      <a:pt x="206" y="44"/>
                    </a:lnTo>
                    <a:lnTo>
                      <a:pt x="182" y="40"/>
                    </a:lnTo>
                    <a:lnTo>
                      <a:pt x="154" y="40"/>
                    </a:lnTo>
                    <a:lnTo>
                      <a:pt x="120" y="40"/>
                    </a:lnTo>
                    <a:lnTo>
                      <a:pt x="108" y="42"/>
                    </a:lnTo>
                    <a:lnTo>
                      <a:pt x="100" y="46"/>
                    </a:lnTo>
                    <a:lnTo>
                      <a:pt x="92" y="50"/>
                    </a:lnTo>
                    <a:lnTo>
                      <a:pt x="88" y="56"/>
                    </a:lnTo>
                    <a:lnTo>
                      <a:pt x="84" y="62"/>
                    </a:lnTo>
                    <a:lnTo>
                      <a:pt x="82" y="68"/>
                    </a:lnTo>
                    <a:lnTo>
                      <a:pt x="84" y="84"/>
                    </a:lnTo>
                    <a:lnTo>
                      <a:pt x="86" y="98"/>
                    </a:lnTo>
                    <a:lnTo>
                      <a:pt x="92" y="110"/>
                    </a:lnTo>
                    <a:lnTo>
                      <a:pt x="98" y="122"/>
                    </a:lnTo>
                    <a:lnTo>
                      <a:pt x="94" y="128"/>
                    </a:lnTo>
                    <a:lnTo>
                      <a:pt x="88" y="144"/>
                    </a:lnTo>
                    <a:lnTo>
                      <a:pt x="84" y="156"/>
                    </a:lnTo>
                    <a:lnTo>
                      <a:pt x="84" y="172"/>
                    </a:lnTo>
                    <a:lnTo>
                      <a:pt x="84" y="188"/>
                    </a:lnTo>
                    <a:lnTo>
                      <a:pt x="88" y="208"/>
                    </a:lnTo>
                    <a:lnTo>
                      <a:pt x="62" y="202"/>
                    </a:lnTo>
                    <a:lnTo>
                      <a:pt x="58" y="198"/>
                    </a:lnTo>
                    <a:lnTo>
                      <a:pt x="50" y="194"/>
                    </a:lnTo>
                    <a:lnTo>
                      <a:pt x="46" y="192"/>
                    </a:lnTo>
                    <a:lnTo>
                      <a:pt x="40" y="190"/>
                    </a:lnTo>
                    <a:lnTo>
                      <a:pt x="36" y="192"/>
                    </a:lnTo>
                    <a:lnTo>
                      <a:pt x="34" y="196"/>
                    </a:lnTo>
                    <a:lnTo>
                      <a:pt x="16" y="23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35" name="Freeform 472"/>
              <p:cNvSpPr>
                <a:spLocks/>
              </p:cNvSpPr>
              <p:nvPr/>
            </p:nvSpPr>
            <p:spPr bwMode="auto">
              <a:xfrm>
                <a:off x="2056" y="3174"/>
                <a:ext cx="98" cy="26"/>
              </a:xfrm>
              <a:custGeom>
                <a:avLst/>
                <a:gdLst>
                  <a:gd name="T0" fmla="*/ 0 w 98"/>
                  <a:gd name="T1" fmla="*/ 26 h 26"/>
                  <a:gd name="T2" fmla="*/ 0 w 98"/>
                  <a:gd name="T3" fmla="*/ 26 h 26"/>
                  <a:gd name="T4" fmla="*/ 16 w 98"/>
                  <a:gd name="T5" fmla="*/ 22 h 26"/>
                  <a:gd name="T6" fmla="*/ 30 w 98"/>
                  <a:gd name="T7" fmla="*/ 18 h 26"/>
                  <a:gd name="T8" fmla="*/ 46 w 98"/>
                  <a:gd name="T9" fmla="*/ 14 h 26"/>
                  <a:gd name="T10" fmla="*/ 46 w 98"/>
                  <a:gd name="T11" fmla="*/ 14 h 26"/>
                  <a:gd name="T12" fmla="*/ 62 w 98"/>
                  <a:gd name="T13" fmla="*/ 16 h 26"/>
                  <a:gd name="T14" fmla="*/ 78 w 98"/>
                  <a:gd name="T15" fmla="*/ 20 h 26"/>
                  <a:gd name="T16" fmla="*/ 96 w 98"/>
                  <a:gd name="T17" fmla="*/ 26 h 26"/>
                  <a:gd name="T18" fmla="*/ 96 w 98"/>
                  <a:gd name="T19" fmla="*/ 26 h 26"/>
                  <a:gd name="T20" fmla="*/ 98 w 98"/>
                  <a:gd name="T21" fmla="*/ 24 h 26"/>
                  <a:gd name="T22" fmla="*/ 98 w 98"/>
                  <a:gd name="T23" fmla="*/ 20 h 26"/>
                  <a:gd name="T24" fmla="*/ 96 w 98"/>
                  <a:gd name="T25" fmla="*/ 14 h 26"/>
                  <a:gd name="T26" fmla="*/ 86 w 98"/>
                  <a:gd name="T27" fmla="*/ 6 h 26"/>
                  <a:gd name="T28" fmla="*/ 86 w 98"/>
                  <a:gd name="T29" fmla="*/ 6 h 26"/>
                  <a:gd name="T30" fmla="*/ 78 w 98"/>
                  <a:gd name="T31" fmla="*/ 4 h 26"/>
                  <a:gd name="T32" fmla="*/ 68 w 98"/>
                  <a:gd name="T33" fmla="*/ 2 h 26"/>
                  <a:gd name="T34" fmla="*/ 56 w 98"/>
                  <a:gd name="T35" fmla="*/ 0 h 26"/>
                  <a:gd name="T36" fmla="*/ 42 w 98"/>
                  <a:gd name="T37" fmla="*/ 2 h 26"/>
                  <a:gd name="T38" fmla="*/ 28 w 98"/>
                  <a:gd name="T39" fmla="*/ 4 h 26"/>
                  <a:gd name="T40" fmla="*/ 16 w 98"/>
                  <a:gd name="T41" fmla="*/ 8 h 26"/>
                  <a:gd name="T42" fmla="*/ 6 w 98"/>
                  <a:gd name="T43" fmla="*/ 16 h 26"/>
                  <a:gd name="T44" fmla="*/ 2 w 98"/>
                  <a:gd name="T45" fmla="*/ 20 h 26"/>
                  <a:gd name="T46" fmla="*/ 0 w 98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8"/>
                  <a:gd name="T73" fmla="*/ 0 h 26"/>
                  <a:gd name="T74" fmla="*/ 98 w 98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8" h="26">
                    <a:moveTo>
                      <a:pt x="0" y="26"/>
                    </a:moveTo>
                    <a:lnTo>
                      <a:pt x="0" y="26"/>
                    </a:lnTo>
                    <a:lnTo>
                      <a:pt x="16" y="22"/>
                    </a:lnTo>
                    <a:lnTo>
                      <a:pt x="30" y="18"/>
                    </a:lnTo>
                    <a:lnTo>
                      <a:pt x="46" y="14"/>
                    </a:lnTo>
                    <a:lnTo>
                      <a:pt x="62" y="16"/>
                    </a:lnTo>
                    <a:lnTo>
                      <a:pt x="78" y="20"/>
                    </a:lnTo>
                    <a:lnTo>
                      <a:pt x="96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6" y="14"/>
                    </a:lnTo>
                    <a:lnTo>
                      <a:pt x="86" y="6"/>
                    </a:lnTo>
                    <a:lnTo>
                      <a:pt x="78" y="4"/>
                    </a:lnTo>
                    <a:lnTo>
                      <a:pt x="68" y="2"/>
                    </a:lnTo>
                    <a:lnTo>
                      <a:pt x="56" y="0"/>
                    </a:lnTo>
                    <a:lnTo>
                      <a:pt x="42" y="2"/>
                    </a:lnTo>
                    <a:lnTo>
                      <a:pt x="28" y="4"/>
                    </a:lnTo>
                    <a:lnTo>
                      <a:pt x="16" y="8"/>
                    </a:lnTo>
                    <a:lnTo>
                      <a:pt x="6" y="16"/>
                    </a:lnTo>
                    <a:lnTo>
                      <a:pt x="2" y="20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36" name="Freeform 473"/>
              <p:cNvSpPr>
                <a:spLocks/>
              </p:cNvSpPr>
              <p:nvPr/>
            </p:nvSpPr>
            <p:spPr bwMode="auto">
              <a:xfrm>
                <a:off x="2056" y="3174"/>
                <a:ext cx="98" cy="26"/>
              </a:xfrm>
              <a:custGeom>
                <a:avLst/>
                <a:gdLst>
                  <a:gd name="T0" fmla="*/ 0 w 98"/>
                  <a:gd name="T1" fmla="*/ 26 h 26"/>
                  <a:gd name="T2" fmla="*/ 0 w 98"/>
                  <a:gd name="T3" fmla="*/ 26 h 26"/>
                  <a:gd name="T4" fmla="*/ 16 w 98"/>
                  <a:gd name="T5" fmla="*/ 22 h 26"/>
                  <a:gd name="T6" fmla="*/ 30 w 98"/>
                  <a:gd name="T7" fmla="*/ 18 h 26"/>
                  <a:gd name="T8" fmla="*/ 46 w 98"/>
                  <a:gd name="T9" fmla="*/ 14 h 26"/>
                  <a:gd name="T10" fmla="*/ 46 w 98"/>
                  <a:gd name="T11" fmla="*/ 14 h 26"/>
                  <a:gd name="T12" fmla="*/ 62 w 98"/>
                  <a:gd name="T13" fmla="*/ 16 h 26"/>
                  <a:gd name="T14" fmla="*/ 78 w 98"/>
                  <a:gd name="T15" fmla="*/ 20 h 26"/>
                  <a:gd name="T16" fmla="*/ 96 w 98"/>
                  <a:gd name="T17" fmla="*/ 26 h 26"/>
                  <a:gd name="T18" fmla="*/ 96 w 98"/>
                  <a:gd name="T19" fmla="*/ 26 h 26"/>
                  <a:gd name="T20" fmla="*/ 98 w 98"/>
                  <a:gd name="T21" fmla="*/ 24 h 26"/>
                  <a:gd name="T22" fmla="*/ 98 w 98"/>
                  <a:gd name="T23" fmla="*/ 20 h 26"/>
                  <a:gd name="T24" fmla="*/ 96 w 98"/>
                  <a:gd name="T25" fmla="*/ 14 h 26"/>
                  <a:gd name="T26" fmla="*/ 86 w 98"/>
                  <a:gd name="T27" fmla="*/ 6 h 26"/>
                  <a:gd name="T28" fmla="*/ 86 w 98"/>
                  <a:gd name="T29" fmla="*/ 6 h 26"/>
                  <a:gd name="T30" fmla="*/ 78 w 98"/>
                  <a:gd name="T31" fmla="*/ 4 h 26"/>
                  <a:gd name="T32" fmla="*/ 68 w 98"/>
                  <a:gd name="T33" fmla="*/ 2 h 26"/>
                  <a:gd name="T34" fmla="*/ 56 w 98"/>
                  <a:gd name="T35" fmla="*/ 0 h 26"/>
                  <a:gd name="T36" fmla="*/ 42 w 98"/>
                  <a:gd name="T37" fmla="*/ 2 h 26"/>
                  <a:gd name="T38" fmla="*/ 28 w 98"/>
                  <a:gd name="T39" fmla="*/ 4 h 26"/>
                  <a:gd name="T40" fmla="*/ 16 w 98"/>
                  <a:gd name="T41" fmla="*/ 8 h 26"/>
                  <a:gd name="T42" fmla="*/ 6 w 98"/>
                  <a:gd name="T43" fmla="*/ 16 h 26"/>
                  <a:gd name="T44" fmla="*/ 2 w 98"/>
                  <a:gd name="T45" fmla="*/ 20 h 26"/>
                  <a:gd name="T46" fmla="*/ 0 w 98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8"/>
                  <a:gd name="T73" fmla="*/ 0 h 26"/>
                  <a:gd name="T74" fmla="*/ 98 w 98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8" h="26">
                    <a:moveTo>
                      <a:pt x="0" y="26"/>
                    </a:moveTo>
                    <a:lnTo>
                      <a:pt x="0" y="26"/>
                    </a:lnTo>
                    <a:lnTo>
                      <a:pt x="16" y="22"/>
                    </a:lnTo>
                    <a:lnTo>
                      <a:pt x="30" y="18"/>
                    </a:lnTo>
                    <a:lnTo>
                      <a:pt x="46" y="14"/>
                    </a:lnTo>
                    <a:lnTo>
                      <a:pt x="62" y="16"/>
                    </a:lnTo>
                    <a:lnTo>
                      <a:pt x="78" y="20"/>
                    </a:lnTo>
                    <a:lnTo>
                      <a:pt x="96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6" y="14"/>
                    </a:lnTo>
                    <a:lnTo>
                      <a:pt x="86" y="6"/>
                    </a:lnTo>
                    <a:lnTo>
                      <a:pt x="78" y="4"/>
                    </a:lnTo>
                    <a:lnTo>
                      <a:pt x="68" y="2"/>
                    </a:lnTo>
                    <a:lnTo>
                      <a:pt x="56" y="0"/>
                    </a:lnTo>
                    <a:lnTo>
                      <a:pt x="42" y="2"/>
                    </a:lnTo>
                    <a:lnTo>
                      <a:pt x="28" y="4"/>
                    </a:lnTo>
                    <a:lnTo>
                      <a:pt x="16" y="8"/>
                    </a:lnTo>
                    <a:lnTo>
                      <a:pt x="6" y="16"/>
                    </a:lnTo>
                    <a:lnTo>
                      <a:pt x="2" y="20"/>
                    </a:lnTo>
                    <a:lnTo>
                      <a:pt x="0" y="2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37" name="Freeform 474"/>
              <p:cNvSpPr>
                <a:spLocks/>
              </p:cNvSpPr>
              <p:nvPr/>
            </p:nvSpPr>
            <p:spPr bwMode="auto">
              <a:xfrm>
                <a:off x="2186" y="3176"/>
                <a:ext cx="38" cy="24"/>
              </a:xfrm>
              <a:custGeom>
                <a:avLst/>
                <a:gdLst>
                  <a:gd name="T0" fmla="*/ 0 w 38"/>
                  <a:gd name="T1" fmla="*/ 24 h 24"/>
                  <a:gd name="T2" fmla="*/ 0 w 38"/>
                  <a:gd name="T3" fmla="*/ 24 h 24"/>
                  <a:gd name="T4" fmla="*/ 14 w 38"/>
                  <a:gd name="T5" fmla="*/ 18 h 24"/>
                  <a:gd name="T6" fmla="*/ 24 w 38"/>
                  <a:gd name="T7" fmla="*/ 16 h 24"/>
                  <a:gd name="T8" fmla="*/ 30 w 38"/>
                  <a:gd name="T9" fmla="*/ 16 h 24"/>
                  <a:gd name="T10" fmla="*/ 32 w 38"/>
                  <a:gd name="T11" fmla="*/ 18 h 24"/>
                  <a:gd name="T12" fmla="*/ 32 w 38"/>
                  <a:gd name="T13" fmla="*/ 18 h 24"/>
                  <a:gd name="T14" fmla="*/ 34 w 38"/>
                  <a:gd name="T15" fmla="*/ 16 h 24"/>
                  <a:gd name="T16" fmla="*/ 38 w 38"/>
                  <a:gd name="T17" fmla="*/ 12 h 24"/>
                  <a:gd name="T18" fmla="*/ 38 w 38"/>
                  <a:gd name="T19" fmla="*/ 8 h 24"/>
                  <a:gd name="T20" fmla="*/ 38 w 38"/>
                  <a:gd name="T21" fmla="*/ 6 h 24"/>
                  <a:gd name="T22" fmla="*/ 38 w 38"/>
                  <a:gd name="T23" fmla="*/ 2 h 24"/>
                  <a:gd name="T24" fmla="*/ 34 w 38"/>
                  <a:gd name="T25" fmla="*/ 0 h 24"/>
                  <a:gd name="T26" fmla="*/ 34 w 38"/>
                  <a:gd name="T27" fmla="*/ 0 h 24"/>
                  <a:gd name="T28" fmla="*/ 30 w 38"/>
                  <a:gd name="T29" fmla="*/ 0 h 24"/>
                  <a:gd name="T30" fmla="*/ 24 w 38"/>
                  <a:gd name="T31" fmla="*/ 0 h 24"/>
                  <a:gd name="T32" fmla="*/ 14 w 38"/>
                  <a:gd name="T33" fmla="*/ 6 h 24"/>
                  <a:gd name="T34" fmla="*/ 4 w 38"/>
                  <a:gd name="T35" fmla="*/ 14 h 24"/>
                  <a:gd name="T36" fmla="*/ 0 w 38"/>
                  <a:gd name="T37" fmla="*/ 20 h 24"/>
                  <a:gd name="T38" fmla="*/ 0 w 38"/>
                  <a:gd name="T39" fmla="*/ 2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8"/>
                  <a:gd name="T61" fmla="*/ 0 h 24"/>
                  <a:gd name="T62" fmla="*/ 38 w 38"/>
                  <a:gd name="T63" fmla="*/ 24 h 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8" h="24">
                    <a:moveTo>
                      <a:pt x="0" y="24"/>
                    </a:moveTo>
                    <a:lnTo>
                      <a:pt x="0" y="24"/>
                    </a:lnTo>
                    <a:lnTo>
                      <a:pt x="14" y="18"/>
                    </a:lnTo>
                    <a:lnTo>
                      <a:pt x="24" y="16"/>
                    </a:lnTo>
                    <a:lnTo>
                      <a:pt x="30" y="16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8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4" y="6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38" name="Freeform 475"/>
              <p:cNvSpPr>
                <a:spLocks/>
              </p:cNvSpPr>
              <p:nvPr/>
            </p:nvSpPr>
            <p:spPr bwMode="auto">
              <a:xfrm>
                <a:off x="2186" y="3176"/>
                <a:ext cx="38" cy="24"/>
              </a:xfrm>
              <a:custGeom>
                <a:avLst/>
                <a:gdLst>
                  <a:gd name="T0" fmla="*/ 0 w 38"/>
                  <a:gd name="T1" fmla="*/ 24 h 24"/>
                  <a:gd name="T2" fmla="*/ 0 w 38"/>
                  <a:gd name="T3" fmla="*/ 24 h 24"/>
                  <a:gd name="T4" fmla="*/ 14 w 38"/>
                  <a:gd name="T5" fmla="*/ 18 h 24"/>
                  <a:gd name="T6" fmla="*/ 24 w 38"/>
                  <a:gd name="T7" fmla="*/ 16 h 24"/>
                  <a:gd name="T8" fmla="*/ 30 w 38"/>
                  <a:gd name="T9" fmla="*/ 16 h 24"/>
                  <a:gd name="T10" fmla="*/ 32 w 38"/>
                  <a:gd name="T11" fmla="*/ 18 h 24"/>
                  <a:gd name="T12" fmla="*/ 32 w 38"/>
                  <a:gd name="T13" fmla="*/ 18 h 24"/>
                  <a:gd name="T14" fmla="*/ 34 w 38"/>
                  <a:gd name="T15" fmla="*/ 16 h 24"/>
                  <a:gd name="T16" fmla="*/ 38 w 38"/>
                  <a:gd name="T17" fmla="*/ 12 h 24"/>
                  <a:gd name="T18" fmla="*/ 38 w 38"/>
                  <a:gd name="T19" fmla="*/ 8 h 24"/>
                  <a:gd name="T20" fmla="*/ 38 w 38"/>
                  <a:gd name="T21" fmla="*/ 6 h 24"/>
                  <a:gd name="T22" fmla="*/ 38 w 38"/>
                  <a:gd name="T23" fmla="*/ 2 h 24"/>
                  <a:gd name="T24" fmla="*/ 34 w 38"/>
                  <a:gd name="T25" fmla="*/ 0 h 24"/>
                  <a:gd name="T26" fmla="*/ 34 w 38"/>
                  <a:gd name="T27" fmla="*/ 0 h 24"/>
                  <a:gd name="T28" fmla="*/ 30 w 38"/>
                  <a:gd name="T29" fmla="*/ 0 h 24"/>
                  <a:gd name="T30" fmla="*/ 24 w 38"/>
                  <a:gd name="T31" fmla="*/ 0 h 24"/>
                  <a:gd name="T32" fmla="*/ 14 w 38"/>
                  <a:gd name="T33" fmla="*/ 6 h 24"/>
                  <a:gd name="T34" fmla="*/ 4 w 38"/>
                  <a:gd name="T35" fmla="*/ 14 h 24"/>
                  <a:gd name="T36" fmla="*/ 0 w 38"/>
                  <a:gd name="T37" fmla="*/ 20 h 24"/>
                  <a:gd name="T38" fmla="*/ 0 w 38"/>
                  <a:gd name="T39" fmla="*/ 2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8"/>
                  <a:gd name="T61" fmla="*/ 0 h 24"/>
                  <a:gd name="T62" fmla="*/ 38 w 38"/>
                  <a:gd name="T63" fmla="*/ 24 h 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8" h="24">
                    <a:moveTo>
                      <a:pt x="0" y="24"/>
                    </a:moveTo>
                    <a:lnTo>
                      <a:pt x="0" y="24"/>
                    </a:lnTo>
                    <a:lnTo>
                      <a:pt x="14" y="18"/>
                    </a:lnTo>
                    <a:lnTo>
                      <a:pt x="24" y="16"/>
                    </a:lnTo>
                    <a:lnTo>
                      <a:pt x="30" y="16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8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4" y="6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0" y="2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39" name="Freeform 476"/>
              <p:cNvSpPr>
                <a:spLocks/>
              </p:cNvSpPr>
              <p:nvPr/>
            </p:nvSpPr>
            <p:spPr bwMode="auto">
              <a:xfrm>
                <a:off x="1948" y="3184"/>
                <a:ext cx="46" cy="90"/>
              </a:xfrm>
              <a:custGeom>
                <a:avLst/>
                <a:gdLst>
                  <a:gd name="T0" fmla="*/ 46 w 46"/>
                  <a:gd name="T1" fmla="*/ 54 h 90"/>
                  <a:gd name="T2" fmla="*/ 46 w 46"/>
                  <a:gd name="T3" fmla="*/ 54 h 90"/>
                  <a:gd name="T4" fmla="*/ 46 w 46"/>
                  <a:gd name="T5" fmla="*/ 46 h 90"/>
                  <a:gd name="T6" fmla="*/ 46 w 46"/>
                  <a:gd name="T7" fmla="*/ 30 h 90"/>
                  <a:gd name="T8" fmla="*/ 44 w 46"/>
                  <a:gd name="T9" fmla="*/ 20 h 90"/>
                  <a:gd name="T10" fmla="*/ 40 w 46"/>
                  <a:gd name="T11" fmla="*/ 12 h 90"/>
                  <a:gd name="T12" fmla="*/ 34 w 46"/>
                  <a:gd name="T13" fmla="*/ 4 h 90"/>
                  <a:gd name="T14" fmla="*/ 26 w 46"/>
                  <a:gd name="T15" fmla="*/ 0 h 90"/>
                  <a:gd name="T16" fmla="*/ 26 w 46"/>
                  <a:gd name="T17" fmla="*/ 0 h 90"/>
                  <a:gd name="T18" fmla="*/ 18 w 46"/>
                  <a:gd name="T19" fmla="*/ 0 h 90"/>
                  <a:gd name="T20" fmla="*/ 10 w 46"/>
                  <a:gd name="T21" fmla="*/ 4 h 90"/>
                  <a:gd name="T22" fmla="*/ 4 w 46"/>
                  <a:gd name="T23" fmla="*/ 10 h 90"/>
                  <a:gd name="T24" fmla="*/ 2 w 46"/>
                  <a:gd name="T25" fmla="*/ 18 h 90"/>
                  <a:gd name="T26" fmla="*/ 0 w 46"/>
                  <a:gd name="T27" fmla="*/ 30 h 90"/>
                  <a:gd name="T28" fmla="*/ 2 w 46"/>
                  <a:gd name="T29" fmla="*/ 42 h 90"/>
                  <a:gd name="T30" fmla="*/ 6 w 46"/>
                  <a:gd name="T31" fmla="*/ 56 h 90"/>
                  <a:gd name="T32" fmla="*/ 14 w 46"/>
                  <a:gd name="T33" fmla="*/ 70 h 90"/>
                  <a:gd name="T34" fmla="*/ 14 w 46"/>
                  <a:gd name="T35" fmla="*/ 70 h 90"/>
                  <a:gd name="T36" fmla="*/ 22 w 46"/>
                  <a:gd name="T37" fmla="*/ 80 h 90"/>
                  <a:gd name="T38" fmla="*/ 28 w 46"/>
                  <a:gd name="T39" fmla="*/ 88 h 90"/>
                  <a:gd name="T40" fmla="*/ 34 w 46"/>
                  <a:gd name="T41" fmla="*/ 90 h 90"/>
                  <a:gd name="T42" fmla="*/ 40 w 46"/>
                  <a:gd name="T43" fmla="*/ 88 h 90"/>
                  <a:gd name="T44" fmla="*/ 44 w 46"/>
                  <a:gd name="T45" fmla="*/ 84 h 90"/>
                  <a:gd name="T46" fmla="*/ 46 w 46"/>
                  <a:gd name="T47" fmla="*/ 76 h 90"/>
                  <a:gd name="T48" fmla="*/ 46 w 46"/>
                  <a:gd name="T49" fmla="*/ 66 h 90"/>
                  <a:gd name="T50" fmla="*/ 46 w 46"/>
                  <a:gd name="T51" fmla="*/ 54 h 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6"/>
                  <a:gd name="T79" fmla="*/ 0 h 90"/>
                  <a:gd name="T80" fmla="*/ 46 w 46"/>
                  <a:gd name="T81" fmla="*/ 90 h 9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6" h="90">
                    <a:moveTo>
                      <a:pt x="46" y="54"/>
                    </a:moveTo>
                    <a:lnTo>
                      <a:pt x="46" y="54"/>
                    </a:lnTo>
                    <a:lnTo>
                      <a:pt x="46" y="46"/>
                    </a:lnTo>
                    <a:lnTo>
                      <a:pt x="46" y="30"/>
                    </a:lnTo>
                    <a:lnTo>
                      <a:pt x="44" y="20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4"/>
                    </a:lnTo>
                    <a:lnTo>
                      <a:pt x="4" y="10"/>
                    </a:lnTo>
                    <a:lnTo>
                      <a:pt x="2" y="18"/>
                    </a:lnTo>
                    <a:lnTo>
                      <a:pt x="0" y="30"/>
                    </a:lnTo>
                    <a:lnTo>
                      <a:pt x="2" y="42"/>
                    </a:lnTo>
                    <a:lnTo>
                      <a:pt x="6" y="56"/>
                    </a:lnTo>
                    <a:lnTo>
                      <a:pt x="14" y="70"/>
                    </a:lnTo>
                    <a:lnTo>
                      <a:pt x="22" y="80"/>
                    </a:lnTo>
                    <a:lnTo>
                      <a:pt x="28" y="88"/>
                    </a:lnTo>
                    <a:lnTo>
                      <a:pt x="34" y="90"/>
                    </a:lnTo>
                    <a:lnTo>
                      <a:pt x="40" y="88"/>
                    </a:lnTo>
                    <a:lnTo>
                      <a:pt x="44" y="84"/>
                    </a:lnTo>
                    <a:lnTo>
                      <a:pt x="46" y="76"/>
                    </a:lnTo>
                    <a:lnTo>
                      <a:pt x="46" y="66"/>
                    </a:lnTo>
                    <a:lnTo>
                      <a:pt x="46" y="54"/>
                    </a:lnTo>
                    <a:close/>
                  </a:path>
                </a:pathLst>
              </a:custGeom>
              <a:solidFill>
                <a:srgbClr val="EF905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40" name="Freeform 477"/>
              <p:cNvSpPr>
                <a:spLocks/>
              </p:cNvSpPr>
              <p:nvPr/>
            </p:nvSpPr>
            <p:spPr bwMode="auto">
              <a:xfrm>
                <a:off x="1948" y="3184"/>
                <a:ext cx="46" cy="90"/>
              </a:xfrm>
              <a:custGeom>
                <a:avLst/>
                <a:gdLst>
                  <a:gd name="T0" fmla="*/ 46 w 46"/>
                  <a:gd name="T1" fmla="*/ 54 h 90"/>
                  <a:gd name="T2" fmla="*/ 46 w 46"/>
                  <a:gd name="T3" fmla="*/ 54 h 90"/>
                  <a:gd name="T4" fmla="*/ 46 w 46"/>
                  <a:gd name="T5" fmla="*/ 46 h 90"/>
                  <a:gd name="T6" fmla="*/ 46 w 46"/>
                  <a:gd name="T7" fmla="*/ 30 h 90"/>
                  <a:gd name="T8" fmla="*/ 44 w 46"/>
                  <a:gd name="T9" fmla="*/ 20 h 90"/>
                  <a:gd name="T10" fmla="*/ 40 w 46"/>
                  <a:gd name="T11" fmla="*/ 12 h 90"/>
                  <a:gd name="T12" fmla="*/ 34 w 46"/>
                  <a:gd name="T13" fmla="*/ 4 h 90"/>
                  <a:gd name="T14" fmla="*/ 26 w 46"/>
                  <a:gd name="T15" fmla="*/ 0 h 90"/>
                  <a:gd name="T16" fmla="*/ 26 w 46"/>
                  <a:gd name="T17" fmla="*/ 0 h 90"/>
                  <a:gd name="T18" fmla="*/ 18 w 46"/>
                  <a:gd name="T19" fmla="*/ 0 h 90"/>
                  <a:gd name="T20" fmla="*/ 10 w 46"/>
                  <a:gd name="T21" fmla="*/ 4 h 90"/>
                  <a:gd name="T22" fmla="*/ 4 w 46"/>
                  <a:gd name="T23" fmla="*/ 10 h 90"/>
                  <a:gd name="T24" fmla="*/ 2 w 46"/>
                  <a:gd name="T25" fmla="*/ 18 h 90"/>
                  <a:gd name="T26" fmla="*/ 0 w 46"/>
                  <a:gd name="T27" fmla="*/ 30 h 90"/>
                  <a:gd name="T28" fmla="*/ 2 w 46"/>
                  <a:gd name="T29" fmla="*/ 42 h 90"/>
                  <a:gd name="T30" fmla="*/ 6 w 46"/>
                  <a:gd name="T31" fmla="*/ 56 h 90"/>
                  <a:gd name="T32" fmla="*/ 14 w 46"/>
                  <a:gd name="T33" fmla="*/ 70 h 90"/>
                  <a:gd name="T34" fmla="*/ 14 w 46"/>
                  <a:gd name="T35" fmla="*/ 70 h 90"/>
                  <a:gd name="T36" fmla="*/ 22 w 46"/>
                  <a:gd name="T37" fmla="*/ 80 h 90"/>
                  <a:gd name="T38" fmla="*/ 28 w 46"/>
                  <a:gd name="T39" fmla="*/ 88 h 90"/>
                  <a:gd name="T40" fmla="*/ 34 w 46"/>
                  <a:gd name="T41" fmla="*/ 90 h 90"/>
                  <a:gd name="T42" fmla="*/ 40 w 46"/>
                  <a:gd name="T43" fmla="*/ 88 h 90"/>
                  <a:gd name="T44" fmla="*/ 44 w 46"/>
                  <a:gd name="T45" fmla="*/ 84 h 90"/>
                  <a:gd name="T46" fmla="*/ 46 w 46"/>
                  <a:gd name="T47" fmla="*/ 76 h 90"/>
                  <a:gd name="T48" fmla="*/ 46 w 46"/>
                  <a:gd name="T49" fmla="*/ 66 h 90"/>
                  <a:gd name="T50" fmla="*/ 46 w 46"/>
                  <a:gd name="T51" fmla="*/ 54 h 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6"/>
                  <a:gd name="T79" fmla="*/ 0 h 90"/>
                  <a:gd name="T80" fmla="*/ 46 w 46"/>
                  <a:gd name="T81" fmla="*/ 90 h 9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6" h="90">
                    <a:moveTo>
                      <a:pt x="46" y="54"/>
                    </a:moveTo>
                    <a:lnTo>
                      <a:pt x="46" y="54"/>
                    </a:lnTo>
                    <a:lnTo>
                      <a:pt x="46" y="46"/>
                    </a:lnTo>
                    <a:lnTo>
                      <a:pt x="46" y="30"/>
                    </a:lnTo>
                    <a:lnTo>
                      <a:pt x="44" y="20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4"/>
                    </a:lnTo>
                    <a:lnTo>
                      <a:pt x="4" y="10"/>
                    </a:lnTo>
                    <a:lnTo>
                      <a:pt x="2" y="18"/>
                    </a:lnTo>
                    <a:lnTo>
                      <a:pt x="0" y="30"/>
                    </a:lnTo>
                    <a:lnTo>
                      <a:pt x="2" y="42"/>
                    </a:lnTo>
                    <a:lnTo>
                      <a:pt x="6" y="56"/>
                    </a:lnTo>
                    <a:lnTo>
                      <a:pt x="14" y="70"/>
                    </a:lnTo>
                    <a:lnTo>
                      <a:pt x="22" y="80"/>
                    </a:lnTo>
                    <a:lnTo>
                      <a:pt x="28" y="88"/>
                    </a:lnTo>
                    <a:lnTo>
                      <a:pt x="34" y="90"/>
                    </a:lnTo>
                    <a:lnTo>
                      <a:pt x="40" y="88"/>
                    </a:lnTo>
                    <a:lnTo>
                      <a:pt x="44" y="84"/>
                    </a:lnTo>
                    <a:lnTo>
                      <a:pt x="46" y="76"/>
                    </a:lnTo>
                    <a:lnTo>
                      <a:pt x="46" y="66"/>
                    </a:lnTo>
                    <a:lnTo>
                      <a:pt x="46" y="5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41" name="Freeform 478"/>
              <p:cNvSpPr>
                <a:spLocks/>
              </p:cNvSpPr>
              <p:nvPr/>
            </p:nvSpPr>
            <p:spPr bwMode="auto">
              <a:xfrm>
                <a:off x="2084" y="3214"/>
                <a:ext cx="54" cy="10"/>
              </a:xfrm>
              <a:custGeom>
                <a:avLst/>
                <a:gdLst>
                  <a:gd name="T0" fmla="*/ 0 w 54"/>
                  <a:gd name="T1" fmla="*/ 0 h 10"/>
                  <a:gd name="T2" fmla="*/ 0 w 54"/>
                  <a:gd name="T3" fmla="*/ 0 h 10"/>
                  <a:gd name="T4" fmla="*/ 14 w 54"/>
                  <a:gd name="T5" fmla="*/ 2 h 10"/>
                  <a:gd name="T6" fmla="*/ 34 w 54"/>
                  <a:gd name="T7" fmla="*/ 4 h 10"/>
                  <a:gd name="T8" fmla="*/ 34 w 54"/>
                  <a:gd name="T9" fmla="*/ 4 h 10"/>
                  <a:gd name="T10" fmla="*/ 54 w 54"/>
                  <a:gd name="T11" fmla="*/ 2 h 10"/>
                  <a:gd name="T12" fmla="*/ 54 w 54"/>
                  <a:gd name="T13" fmla="*/ 2 h 10"/>
                  <a:gd name="T14" fmla="*/ 50 w 54"/>
                  <a:gd name="T15" fmla="*/ 4 h 10"/>
                  <a:gd name="T16" fmla="*/ 46 w 54"/>
                  <a:gd name="T17" fmla="*/ 8 h 10"/>
                  <a:gd name="T18" fmla="*/ 42 w 54"/>
                  <a:gd name="T19" fmla="*/ 10 h 10"/>
                  <a:gd name="T20" fmla="*/ 34 w 54"/>
                  <a:gd name="T21" fmla="*/ 10 h 10"/>
                  <a:gd name="T22" fmla="*/ 24 w 54"/>
                  <a:gd name="T23" fmla="*/ 10 h 10"/>
                  <a:gd name="T24" fmla="*/ 14 w 54"/>
                  <a:gd name="T25" fmla="*/ 6 h 10"/>
                  <a:gd name="T26" fmla="*/ 0 w 54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2"/>
                    </a:lnTo>
                    <a:lnTo>
                      <a:pt x="34" y="4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24" y="10"/>
                    </a:lnTo>
                    <a:lnTo>
                      <a:pt x="14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42" name="Freeform 479"/>
              <p:cNvSpPr>
                <a:spLocks/>
              </p:cNvSpPr>
              <p:nvPr/>
            </p:nvSpPr>
            <p:spPr bwMode="auto">
              <a:xfrm>
                <a:off x="2084" y="3214"/>
                <a:ext cx="54" cy="10"/>
              </a:xfrm>
              <a:custGeom>
                <a:avLst/>
                <a:gdLst>
                  <a:gd name="T0" fmla="*/ 0 w 54"/>
                  <a:gd name="T1" fmla="*/ 0 h 10"/>
                  <a:gd name="T2" fmla="*/ 0 w 54"/>
                  <a:gd name="T3" fmla="*/ 0 h 10"/>
                  <a:gd name="T4" fmla="*/ 14 w 54"/>
                  <a:gd name="T5" fmla="*/ 2 h 10"/>
                  <a:gd name="T6" fmla="*/ 34 w 54"/>
                  <a:gd name="T7" fmla="*/ 4 h 10"/>
                  <a:gd name="T8" fmla="*/ 34 w 54"/>
                  <a:gd name="T9" fmla="*/ 4 h 10"/>
                  <a:gd name="T10" fmla="*/ 54 w 54"/>
                  <a:gd name="T11" fmla="*/ 2 h 10"/>
                  <a:gd name="T12" fmla="*/ 54 w 54"/>
                  <a:gd name="T13" fmla="*/ 2 h 10"/>
                  <a:gd name="T14" fmla="*/ 50 w 54"/>
                  <a:gd name="T15" fmla="*/ 4 h 10"/>
                  <a:gd name="T16" fmla="*/ 46 w 54"/>
                  <a:gd name="T17" fmla="*/ 8 h 10"/>
                  <a:gd name="T18" fmla="*/ 42 w 54"/>
                  <a:gd name="T19" fmla="*/ 10 h 10"/>
                  <a:gd name="T20" fmla="*/ 34 w 54"/>
                  <a:gd name="T21" fmla="*/ 10 h 10"/>
                  <a:gd name="T22" fmla="*/ 24 w 54"/>
                  <a:gd name="T23" fmla="*/ 10 h 10"/>
                  <a:gd name="T24" fmla="*/ 14 w 54"/>
                  <a:gd name="T25" fmla="*/ 6 h 10"/>
                  <a:gd name="T26" fmla="*/ 0 w 54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2"/>
                    </a:lnTo>
                    <a:lnTo>
                      <a:pt x="34" y="4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24" y="10"/>
                    </a:lnTo>
                    <a:lnTo>
                      <a:pt x="14" y="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43" name="Freeform 480"/>
              <p:cNvSpPr>
                <a:spLocks/>
              </p:cNvSpPr>
              <p:nvPr/>
            </p:nvSpPr>
            <p:spPr bwMode="auto">
              <a:xfrm>
                <a:off x="2186" y="3216"/>
                <a:ext cx="24" cy="8"/>
              </a:xfrm>
              <a:custGeom>
                <a:avLst/>
                <a:gdLst>
                  <a:gd name="T0" fmla="*/ 0 w 24"/>
                  <a:gd name="T1" fmla="*/ 0 h 8"/>
                  <a:gd name="T2" fmla="*/ 0 w 24"/>
                  <a:gd name="T3" fmla="*/ 0 h 8"/>
                  <a:gd name="T4" fmla="*/ 8 w 24"/>
                  <a:gd name="T5" fmla="*/ 2 h 8"/>
                  <a:gd name="T6" fmla="*/ 14 w 24"/>
                  <a:gd name="T7" fmla="*/ 2 h 8"/>
                  <a:gd name="T8" fmla="*/ 24 w 24"/>
                  <a:gd name="T9" fmla="*/ 0 h 8"/>
                  <a:gd name="T10" fmla="*/ 24 w 24"/>
                  <a:gd name="T11" fmla="*/ 0 h 8"/>
                  <a:gd name="T12" fmla="*/ 20 w 24"/>
                  <a:gd name="T13" fmla="*/ 4 h 8"/>
                  <a:gd name="T14" fmla="*/ 16 w 24"/>
                  <a:gd name="T15" fmla="*/ 8 h 8"/>
                  <a:gd name="T16" fmla="*/ 12 w 24"/>
                  <a:gd name="T17" fmla="*/ 8 h 8"/>
                  <a:gd name="T18" fmla="*/ 12 w 24"/>
                  <a:gd name="T19" fmla="*/ 8 h 8"/>
                  <a:gd name="T20" fmla="*/ 8 w 24"/>
                  <a:gd name="T21" fmla="*/ 8 h 8"/>
                  <a:gd name="T22" fmla="*/ 4 w 24"/>
                  <a:gd name="T23" fmla="*/ 4 h 8"/>
                  <a:gd name="T24" fmla="*/ 0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8"/>
                  <a:gd name="T41" fmla="*/ 24 w 2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2"/>
                    </a:lnTo>
                    <a:lnTo>
                      <a:pt x="24" y="0"/>
                    </a:lnTo>
                    <a:lnTo>
                      <a:pt x="20" y="4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44" name="Freeform 481"/>
              <p:cNvSpPr>
                <a:spLocks/>
              </p:cNvSpPr>
              <p:nvPr/>
            </p:nvSpPr>
            <p:spPr bwMode="auto">
              <a:xfrm>
                <a:off x="2186" y="3216"/>
                <a:ext cx="24" cy="8"/>
              </a:xfrm>
              <a:custGeom>
                <a:avLst/>
                <a:gdLst>
                  <a:gd name="T0" fmla="*/ 0 w 24"/>
                  <a:gd name="T1" fmla="*/ 0 h 8"/>
                  <a:gd name="T2" fmla="*/ 0 w 24"/>
                  <a:gd name="T3" fmla="*/ 0 h 8"/>
                  <a:gd name="T4" fmla="*/ 8 w 24"/>
                  <a:gd name="T5" fmla="*/ 2 h 8"/>
                  <a:gd name="T6" fmla="*/ 14 w 24"/>
                  <a:gd name="T7" fmla="*/ 2 h 8"/>
                  <a:gd name="T8" fmla="*/ 24 w 24"/>
                  <a:gd name="T9" fmla="*/ 0 h 8"/>
                  <a:gd name="T10" fmla="*/ 24 w 24"/>
                  <a:gd name="T11" fmla="*/ 0 h 8"/>
                  <a:gd name="T12" fmla="*/ 20 w 24"/>
                  <a:gd name="T13" fmla="*/ 4 h 8"/>
                  <a:gd name="T14" fmla="*/ 16 w 24"/>
                  <a:gd name="T15" fmla="*/ 8 h 8"/>
                  <a:gd name="T16" fmla="*/ 12 w 24"/>
                  <a:gd name="T17" fmla="*/ 8 h 8"/>
                  <a:gd name="T18" fmla="*/ 12 w 24"/>
                  <a:gd name="T19" fmla="*/ 8 h 8"/>
                  <a:gd name="T20" fmla="*/ 8 w 24"/>
                  <a:gd name="T21" fmla="*/ 8 h 8"/>
                  <a:gd name="T22" fmla="*/ 4 w 24"/>
                  <a:gd name="T23" fmla="*/ 4 h 8"/>
                  <a:gd name="T24" fmla="*/ 0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8"/>
                  <a:gd name="T41" fmla="*/ 24 w 2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2"/>
                    </a:lnTo>
                    <a:lnTo>
                      <a:pt x="24" y="0"/>
                    </a:lnTo>
                    <a:lnTo>
                      <a:pt x="20" y="4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45" name="Freeform 482"/>
              <p:cNvSpPr>
                <a:spLocks/>
              </p:cNvSpPr>
              <p:nvPr/>
            </p:nvSpPr>
            <p:spPr bwMode="auto">
              <a:xfrm>
                <a:off x="2162" y="3204"/>
                <a:ext cx="34" cy="106"/>
              </a:xfrm>
              <a:custGeom>
                <a:avLst/>
                <a:gdLst>
                  <a:gd name="T0" fmla="*/ 22 w 34"/>
                  <a:gd name="T1" fmla="*/ 0 h 106"/>
                  <a:gd name="T2" fmla="*/ 22 w 34"/>
                  <a:gd name="T3" fmla="*/ 0 h 106"/>
                  <a:gd name="T4" fmla="*/ 26 w 34"/>
                  <a:gd name="T5" fmla="*/ 30 h 106"/>
                  <a:gd name="T6" fmla="*/ 28 w 34"/>
                  <a:gd name="T7" fmla="*/ 60 h 106"/>
                  <a:gd name="T8" fmla="*/ 26 w 34"/>
                  <a:gd name="T9" fmla="*/ 76 h 106"/>
                  <a:gd name="T10" fmla="*/ 24 w 34"/>
                  <a:gd name="T11" fmla="*/ 90 h 106"/>
                  <a:gd name="T12" fmla="*/ 24 w 34"/>
                  <a:gd name="T13" fmla="*/ 90 h 106"/>
                  <a:gd name="T14" fmla="*/ 14 w 34"/>
                  <a:gd name="T15" fmla="*/ 94 h 106"/>
                  <a:gd name="T16" fmla="*/ 6 w 34"/>
                  <a:gd name="T17" fmla="*/ 100 h 106"/>
                  <a:gd name="T18" fmla="*/ 0 w 34"/>
                  <a:gd name="T19" fmla="*/ 106 h 106"/>
                  <a:gd name="T20" fmla="*/ 0 w 34"/>
                  <a:gd name="T21" fmla="*/ 106 h 106"/>
                  <a:gd name="T22" fmla="*/ 8 w 34"/>
                  <a:gd name="T23" fmla="*/ 104 h 106"/>
                  <a:gd name="T24" fmla="*/ 18 w 34"/>
                  <a:gd name="T25" fmla="*/ 100 h 106"/>
                  <a:gd name="T26" fmla="*/ 30 w 34"/>
                  <a:gd name="T27" fmla="*/ 94 h 106"/>
                  <a:gd name="T28" fmla="*/ 30 w 34"/>
                  <a:gd name="T29" fmla="*/ 94 h 106"/>
                  <a:gd name="T30" fmla="*/ 32 w 34"/>
                  <a:gd name="T31" fmla="*/ 90 h 106"/>
                  <a:gd name="T32" fmla="*/ 34 w 34"/>
                  <a:gd name="T33" fmla="*/ 74 h 106"/>
                  <a:gd name="T34" fmla="*/ 34 w 34"/>
                  <a:gd name="T35" fmla="*/ 60 h 106"/>
                  <a:gd name="T36" fmla="*/ 32 w 34"/>
                  <a:gd name="T37" fmla="*/ 44 h 106"/>
                  <a:gd name="T38" fmla="*/ 28 w 34"/>
                  <a:gd name="T39" fmla="*/ 24 h 106"/>
                  <a:gd name="T40" fmla="*/ 22 w 34"/>
                  <a:gd name="T41" fmla="*/ 0 h 1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06"/>
                  <a:gd name="T65" fmla="*/ 34 w 34"/>
                  <a:gd name="T66" fmla="*/ 106 h 10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06">
                    <a:moveTo>
                      <a:pt x="22" y="0"/>
                    </a:moveTo>
                    <a:lnTo>
                      <a:pt x="22" y="0"/>
                    </a:lnTo>
                    <a:lnTo>
                      <a:pt x="26" y="30"/>
                    </a:lnTo>
                    <a:lnTo>
                      <a:pt x="28" y="60"/>
                    </a:lnTo>
                    <a:lnTo>
                      <a:pt x="26" y="76"/>
                    </a:lnTo>
                    <a:lnTo>
                      <a:pt x="24" y="90"/>
                    </a:lnTo>
                    <a:lnTo>
                      <a:pt x="14" y="94"/>
                    </a:lnTo>
                    <a:lnTo>
                      <a:pt x="6" y="100"/>
                    </a:lnTo>
                    <a:lnTo>
                      <a:pt x="0" y="106"/>
                    </a:lnTo>
                    <a:lnTo>
                      <a:pt x="8" y="104"/>
                    </a:lnTo>
                    <a:lnTo>
                      <a:pt x="18" y="100"/>
                    </a:lnTo>
                    <a:lnTo>
                      <a:pt x="30" y="94"/>
                    </a:lnTo>
                    <a:lnTo>
                      <a:pt x="32" y="90"/>
                    </a:lnTo>
                    <a:lnTo>
                      <a:pt x="34" y="74"/>
                    </a:lnTo>
                    <a:lnTo>
                      <a:pt x="34" y="60"/>
                    </a:lnTo>
                    <a:lnTo>
                      <a:pt x="32" y="44"/>
                    </a:lnTo>
                    <a:lnTo>
                      <a:pt x="28" y="24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46" name="Freeform 483"/>
              <p:cNvSpPr>
                <a:spLocks/>
              </p:cNvSpPr>
              <p:nvPr/>
            </p:nvSpPr>
            <p:spPr bwMode="auto">
              <a:xfrm>
                <a:off x="2162" y="3204"/>
                <a:ext cx="34" cy="106"/>
              </a:xfrm>
              <a:custGeom>
                <a:avLst/>
                <a:gdLst>
                  <a:gd name="T0" fmla="*/ 22 w 34"/>
                  <a:gd name="T1" fmla="*/ 0 h 106"/>
                  <a:gd name="T2" fmla="*/ 22 w 34"/>
                  <a:gd name="T3" fmla="*/ 0 h 106"/>
                  <a:gd name="T4" fmla="*/ 26 w 34"/>
                  <a:gd name="T5" fmla="*/ 30 h 106"/>
                  <a:gd name="T6" fmla="*/ 28 w 34"/>
                  <a:gd name="T7" fmla="*/ 60 h 106"/>
                  <a:gd name="T8" fmla="*/ 26 w 34"/>
                  <a:gd name="T9" fmla="*/ 76 h 106"/>
                  <a:gd name="T10" fmla="*/ 24 w 34"/>
                  <a:gd name="T11" fmla="*/ 90 h 106"/>
                  <a:gd name="T12" fmla="*/ 24 w 34"/>
                  <a:gd name="T13" fmla="*/ 90 h 106"/>
                  <a:gd name="T14" fmla="*/ 14 w 34"/>
                  <a:gd name="T15" fmla="*/ 94 h 106"/>
                  <a:gd name="T16" fmla="*/ 6 w 34"/>
                  <a:gd name="T17" fmla="*/ 100 h 106"/>
                  <a:gd name="T18" fmla="*/ 0 w 34"/>
                  <a:gd name="T19" fmla="*/ 106 h 106"/>
                  <a:gd name="T20" fmla="*/ 0 w 34"/>
                  <a:gd name="T21" fmla="*/ 106 h 106"/>
                  <a:gd name="T22" fmla="*/ 8 w 34"/>
                  <a:gd name="T23" fmla="*/ 104 h 106"/>
                  <a:gd name="T24" fmla="*/ 18 w 34"/>
                  <a:gd name="T25" fmla="*/ 100 h 106"/>
                  <a:gd name="T26" fmla="*/ 30 w 34"/>
                  <a:gd name="T27" fmla="*/ 94 h 106"/>
                  <a:gd name="T28" fmla="*/ 30 w 34"/>
                  <a:gd name="T29" fmla="*/ 94 h 106"/>
                  <a:gd name="T30" fmla="*/ 32 w 34"/>
                  <a:gd name="T31" fmla="*/ 90 h 106"/>
                  <a:gd name="T32" fmla="*/ 34 w 34"/>
                  <a:gd name="T33" fmla="*/ 74 h 106"/>
                  <a:gd name="T34" fmla="*/ 34 w 34"/>
                  <a:gd name="T35" fmla="*/ 60 h 106"/>
                  <a:gd name="T36" fmla="*/ 32 w 34"/>
                  <a:gd name="T37" fmla="*/ 44 h 106"/>
                  <a:gd name="T38" fmla="*/ 28 w 34"/>
                  <a:gd name="T39" fmla="*/ 24 h 106"/>
                  <a:gd name="T40" fmla="*/ 22 w 34"/>
                  <a:gd name="T41" fmla="*/ 0 h 1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06"/>
                  <a:gd name="T65" fmla="*/ 34 w 34"/>
                  <a:gd name="T66" fmla="*/ 106 h 10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06">
                    <a:moveTo>
                      <a:pt x="22" y="0"/>
                    </a:moveTo>
                    <a:lnTo>
                      <a:pt x="22" y="0"/>
                    </a:lnTo>
                    <a:lnTo>
                      <a:pt x="26" y="30"/>
                    </a:lnTo>
                    <a:lnTo>
                      <a:pt x="28" y="60"/>
                    </a:lnTo>
                    <a:lnTo>
                      <a:pt x="26" y="76"/>
                    </a:lnTo>
                    <a:lnTo>
                      <a:pt x="24" y="90"/>
                    </a:lnTo>
                    <a:lnTo>
                      <a:pt x="14" y="94"/>
                    </a:lnTo>
                    <a:lnTo>
                      <a:pt x="6" y="100"/>
                    </a:lnTo>
                    <a:lnTo>
                      <a:pt x="0" y="106"/>
                    </a:lnTo>
                    <a:lnTo>
                      <a:pt x="8" y="104"/>
                    </a:lnTo>
                    <a:lnTo>
                      <a:pt x="18" y="100"/>
                    </a:lnTo>
                    <a:lnTo>
                      <a:pt x="30" y="94"/>
                    </a:lnTo>
                    <a:lnTo>
                      <a:pt x="32" y="90"/>
                    </a:lnTo>
                    <a:lnTo>
                      <a:pt x="34" y="74"/>
                    </a:lnTo>
                    <a:lnTo>
                      <a:pt x="34" y="60"/>
                    </a:lnTo>
                    <a:lnTo>
                      <a:pt x="32" y="44"/>
                    </a:lnTo>
                    <a:lnTo>
                      <a:pt x="28" y="24"/>
                    </a:lnTo>
                    <a:lnTo>
                      <a:pt x="2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47" name="Freeform 484"/>
              <p:cNvSpPr>
                <a:spLocks/>
              </p:cNvSpPr>
              <p:nvPr/>
            </p:nvSpPr>
            <p:spPr bwMode="auto">
              <a:xfrm>
                <a:off x="2142" y="3350"/>
                <a:ext cx="38" cy="6"/>
              </a:xfrm>
              <a:custGeom>
                <a:avLst/>
                <a:gdLst>
                  <a:gd name="T0" fmla="*/ 0 w 38"/>
                  <a:gd name="T1" fmla="*/ 0 h 6"/>
                  <a:gd name="T2" fmla="*/ 0 w 38"/>
                  <a:gd name="T3" fmla="*/ 0 h 6"/>
                  <a:gd name="T4" fmla="*/ 12 w 38"/>
                  <a:gd name="T5" fmla="*/ 2 h 6"/>
                  <a:gd name="T6" fmla="*/ 24 w 38"/>
                  <a:gd name="T7" fmla="*/ 2 h 6"/>
                  <a:gd name="T8" fmla="*/ 38 w 38"/>
                  <a:gd name="T9" fmla="*/ 0 h 6"/>
                  <a:gd name="T10" fmla="*/ 38 w 38"/>
                  <a:gd name="T11" fmla="*/ 0 h 6"/>
                  <a:gd name="T12" fmla="*/ 34 w 38"/>
                  <a:gd name="T13" fmla="*/ 2 h 6"/>
                  <a:gd name="T14" fmla="*/ 22 w 38"/>
                  <a:gd name="T15" fmla="*/ 6 h 6"/>
                  <a:gd name="T16" fmla="*/ 22 w 38"/>
                  <a:gd name="T17" fmla="*/ 6 h 6"/>
                  <a:gd name="T18" fmla="*/ 14 w 38"/>
                  <a:gd name="T19" fmla="*/ 6 h 6"/>
                  <a:gd name="T20" fmla="*/ 6 w 38"/>
                  <a:gd name="T21" fmla="*/ 4 h 6"/>
                  <a:gd name="T22" fmla="*/ 0 w 38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6"/>
                  <a:gd name="T38" fmla="*/ 38 w 38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6">
                    <a:moveTo>
                      <a:pt x="0" y="0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4" y="2"/>
                    </a:lnTo>
                    <a:lnTo>
                      <a:pt x="38" y="0"/>
                    </a:lnTo>
                    <a:lnTo>
                      <a:pt x="34" y="2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6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48" name="Freeform 485"/>
              <p:cNvSpPr>
                <a:spLocks/>
              </p:cNvSpPr>
              <p:nvPr/>
            </p:nvSpPr>
            <p:spPr bwMode="auto">
              <a:xfrm>
                <a:off x="2142" y="3350"/>
                <a:ext cx="38" cy="6"/>
              </a:xfrm>
              <a:custGeom>
                <a:avLst/>
                <a:gdLst>
                  <a:gd name="T0" fmla="*/ 0 w 38"/>
                  <a:gd name="T1" fmla="*/ 0 h 6"/>
                  <a:gd name="T2" fmla="*/ 0 w 38"/>
                  <a:gd name="T3" fmla="*/ 0 h 6"/>
                  <a:gd name="T4" fmla="*/ 12 w 38"/>
                  <a:gd name="T5" fmla="*/ 2 h 6"/>
                  <a:gd name="T6" fmla="*/ 24 w 38"/>
                  <a:gd name="T7" fmla="*/ 2 h 6"/>
                  <a:gd name="T8" fmla="*/ 38 w 38"/>
                  <a:gd name="T9" fmla="*/ 0 h 6"/>
                  <a:gd name="T10" fmla="*/ 38 w 38"/>
                  <a:gd name="T11" fmla="*/ 0 h 6"/>
                  <a:gd name="T12" fmla="*/ 34 w 38"/>
                  <a:gd name="T13" fmla="*/ 2 h 6"/>
                  <a:gd name="T14" fmla="*/ 22 w 38"/>
                  <a:gd name="T15" fmla="*/ 6 h 6"/>
                  <a:gd name="T16" fmla="*/ 22 w 38"/>
                  <a:gd name="T17" fmla="*/ 6 h 6"/>
                  <a:gd name="T18" fmla="*/ 14 w 38"/>
                  <a:gd name="T19" fmla="*/ 6 h 6"/>
                  <a:gd name="T20" fmla="*/ 6 w 38"/>
                  <a:gd name="T21" fmla="*/ 4 h 6"/>
                  <a:gd name="T22" fmla="*/ 0 w 38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6"/>
                  <a:gd name="T38" fmla="*/ 38 w 38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6">
                    <a:moveTo>
                      <a:pt x="0" y="0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4" y="2"/>
                    </a:lnTo>
                    <a:lnTo>
                      <a:pt x="38" y="0"/>
                    </a:lnTo>
                    <a:lnTo>
                      <a:pt x="34" y="2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49" name="Freeform 486"/>
              <p:cNvSpPr>
                <a:spLocks/>
              </p:cNvSpPr>
              <p:nvPr/>
            </p:nvSpPr>
            <p:spPr bwMode="auto">
              <a:xfrm>
                <a:off x="1600" y="3380"/>
                <a:ext cx="692" cy="878"/>
              </a:xfrm>
              <a:custGeom>
                <a:avLst/>
                <a:gdLst>
                  <a:gd name="T0" fmla="*/ 248 w 692"/>
                  <a:gd name="T1" fmla="*/ 878 h 878"/>
                  <a:gd name="T2" fmla="*/ 156 w 692"/>
                  <a:gd name="T3" fmla="*/ 578 h 878"/>
                  <a:gd name="T4" fmla="*/ 76 w 692"/>
                  <a:gd name="T5" fmla="*/ 352 h 878"/>
                  <a:gd name="T6" fmla="*/ 20 w 692"/>
                  <a:gd name="T7" fmla="*/ 210 h 878"/>
                  <a:gd name="T8" fmla="*/ 0 w 692"/>
                  <a:gd name="T9" fmla="*/ 162 h 878"/>
                  <a:gd name="T10" fmla="*/ 30 w 692"/>
                  <a:gd name="T11" fmla="*/ 138 h 878"/>
                  <a:gd name="T12" fmla="*/ 68 w 692"/>
                  <a:gd name="T13" fmla="*/ 116 h 878"/>
                  <a:gd name="T14" fmla="*/ 154 w 692"/>
                  <a:gd name="T15" fmla="*/ 80 h 878"/>
                  <a:gd name="T16" fmla="*/ 230 w 692"/>
                  <a:gd name="T17" fmla="*/ 58 h 878"/>
                  <a:gd name="T18" fmla="*/ 262 w 692"/>
                  <a:gd name="T19" fmla="*/ 50 h 878"/>
                  <a:gd name="T20" fmla="*/ 318 w 692"/>
                  <a:gd name="T21" fmla="*/ 14 h 878"/>
                  <a:gd name="T22" fmla="*/ 334 w 692"/>
                  <a:gd name="T23" fmla="*/ 0 h 878"/>
                  <a:gd name="T24" fmla="*/ 342 w 692"/>
                  <a:gd name="T25" fmla="*/ 52 h 878"/>
                  <a:gd name="T26" fmla="*/ 354 w 692"/>
                  <a:gd name="T27" fmla="*/ 96 h 878"/>
                  <a:gd name="T28" fmla="*/ 374 w 692"/>
                  <a:gd name="T29" fmla="*/ 140 h 878"/>
                  <a:gd name="T30" fmla="*/ 388 w 692"/>
                  <a:gd name="T31" fmla="*/ 166 h 878"/>
                  <a:gd name="T32" fmla="*/ 424 w 692"/>
                  <a:gd name="T33" fmla="*/ 252 h 878"/>
                  <a:gd name="T34" fmla="*/ 472 w 692"/>
                  <a:gd name="T35" fmla="*/ 388 h 878"/>
                  <a:gd name="T36" fmla="*/ 484 w 692"/>
                  <a:gd name="T37" fmla="*/ 426 h 878"/>
                  <a:gd name="T38" fmla="*/ 496 w 692"/>
                  <a:gd name="T39" fmla="*/ 382 h 878"/>
                  <a:gd name="T40" fmla="*/ 514 w 692"/>
                  <a:gd name="T41" fmla="*/ 266 h 878"/>
                  <a:gd name="T42" fmla="*/ 526 w 692"/>
                  <a:gd name="T43" fmla="*/ 104 h 878"/>
                  <a:gd name="T44" fmla="*/ 526 w 692"/>
                  <a:gd name="T45" fmla="*/ 60 h 878"/>
                  <a:gd name="T46" fmla="*/ 550 w 692"/>
                  <a:gd name="T47" fmla="*/ 82 h 878"/>
                  <a:gd name="T48" fmla="*/ 588 w 692"/>
                  <a:gd name="T49" fmla="*/ 108 h 878"/>
                  <a:gd name="T50" fmla="*/ 688 w 692"/>
                  <a:gd name="T51" fmla="*/ 142 h 878"/>
                  <a:gd name="T52" fmla="*/ 690 w 692"/>
                  <a:gd name="T53" fmla="*/ 154 h 878"/>
                  <a:gd name="T54" fmla="*/ 690 w 692"/>
                  <a:gd name="T55" fmla="*/ 212 h 878"/>
                  <a:gd name="T56" fmla="*/ 674 w 692"/>
                  <a:gd name="T57" fmla="*/ 336 h 878"/>
                  <a:gd name="T58" fmla="*/ 660 w 692"/>
                  <a:gd name="T59" fmla="*/ 492 h 878"/>
                  <a:gd name="T60" fmla="*/ 654 w 692"/>
                  <a:gd name="T61" fmla="*/ 620 h 878"/>
                  <a:gd name="T62" fmla="*/ 656 w 692"/>
                  <a:gd name="T63" fmla="*/ 664 h 878"/>
                  <a:gd name="T64" fmla="*/ 662 w 692"/>
                  <a:gd name="T65" fmla="*/ 828 h 878"/>
                  <a:gd name="T66" fmla="*/ 668 w 692"/>
                  <a:gd name="T67" fmla="*/ 876 h 87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92"/>
                  <a:gd name="T103" fmla="*/ 0 h 878"/>
                  <a:gd name="T104" fmla="*/ 692 w 692"/>
                  <a:gd name="T105" fmla="*/ 878 h 87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92" h="878">
                    <a:moveTo>
                      <a:pt x="248" y="878"/>
                    </a:moveTo>
                    <a:lnTo>
                      <a:pt x="248" y="878"/>
                    </a:lnTo>
                    <a:lnTo>
                      <a:pt x="202" y="718"/>
                    </a:lnTo>
                    <a:lnTo>
                      <a:pt x="156" y="578"/>
                    </a:lnTo>
                    <a:lnTo>
                      <a:pt x="114" y="454"/>
                    </a:lnTo>
                    <a:lnTo>
                      <a:pt x="76" y="352"/>
                    </a:lnTo>
                    <a:lnTo>
                      <a:pt x="46" y="270"/>
                    </a:lnTo>
                    <a:lnTo>
                      <a:pt x="20" y="210"/>
                    </a:lnTo>
                    <a:lnTo>
                      <a:pt x="0" y="162"/>
                    </a:lnTo>
                    <a:lnTo>
                      <a:pt x="14" y="148"/>
                    </a:lnTo>
                    <a:lnTo>
                      <a:pt x="30" y="138"/>
                    </a:lnTo>
                    <a:lnTo>
                      <a:pt x="48" y="126"/>
                    </a:lnTo>
                    <a:lnTo>
                      <a:pt x="68" y="116"/>
                    </a:lnTo>
                    <a:lnTo>
                      <a:pt x="110" y="96"/>
                    </a:lnTo>
                    <a:lnTo>
                      <a:pt x="154" y="80"/>
                    </a:lnTo>
                    <a:lnTo>
                      <a:pt x="196" y="68"/>
                    </a:lnTo>
                    <a:lnTo>
                      <a:pt x="230" y="58"/>
                    </a:lnTo>
                    <a:lnTo>
                      <a:pt x="262" y="50"/>
                    </a:lnTo>
                    <a:lnTo>
                      <a:pt x="296" y="28"/>
                    </a:lnTo>
                    <a:lnTo>
                      <a:pt x="318" y="14"/>
                    </a:lnTo>
                    <a:lnTo>
                      <a:pt x="334" y="0"/>
                    </a:lnTo>
                    <a:lnTo>
                      <a:pt x="336" y="16"/>
                    </a:lnTo>
                    <a:lnTo>
                      <a:pt x="342" y="52"/>
                    </a:lnTo>
                    <a:lnTo>
                      <a:pt x="346" y="74"/>
                    </a:lnTo>
                    <a:lnTo>
                      <a:pt x="354" y="96"/>
                    </a:lnTo>
                    <a:lnTo>
                      <a:pt x="362" y="118"/>
                    </a:lnTo>
                    <a:lnTo>
                      <a:pt x="374" y="140"/>
                    </a:lnTo>
                    <a:lnTo>
                      <a:pt x="388" y="166"/>
                    </a:lnTo>
                    <a:lnTo>
                      <a:pt x="406" y="206"/>
                    </a:lnTo>
                    <a:lnTo>
                      <a:pt x="424" y="252"/>
                    </a:lnTo>
                    <a:lnTo>
                      <a:pt x="442" y="302"/>
                    </a:lnTo>
                    <a:lnTo>
                      <a:pt x="472" y="388"/>
                    </a:lnTo>
                    <a:lnTo>
                      <a:pt x="484" y="426"/>
                    </a:lnTo>
                    <a:lnTo>
                      <a:pt x="490" y="406"/>
                    </a:lnTo>
                    <a:lnTo>
                      <a:pt x="496" y="382"/>
                    </a:lnTo>
                    <a:lnTo>
                      <a:pt x="506" y="326"/>
                    </a:lnTo>
                    <a:lnTo>
                      <a:pt x="514" y="266"/>
                    </a:lnTo>
                    <a:lnTo>
                      <a:pt x="520" y="206"/>
                    </a:lnTo>
                    <a:lnTo>
                      <a:pt x="526" y="104"/>
                    </a:lnTo>
                    <a:lnTo>
                      <a:pt x="526" y="60"/>
                    </a:lnTo>
                    <a:lnTo>
                      <a:pt x="538" y="72"/>
                    </a:lnTo>
                    <a:lnTo>
                      <a:pt x="550" y="82"/>
                    </a:lnTo>
                    <a:lnTo>
                      <a:pt x="572" y="98"/>
                    </a:lnTo>
                    <a:lnTo>
                      <a:pt x="588" y="108"/>
                    </a:lnTo>
                    <a:lnTo>
                      <a:pt x="596" y="112"/>
                    </a:lnTo>
                    <a:lnTo>
                      <a:pt x="688" y="142"/>
                    </a:lnTo>
                    <a:lnTo>
                      <a:pt x="690" y="154"/>
                    </a:lnTo>
                    <a:lnTo>
                      <a:pt x="692" y="170"/>
                    </a:lnTo>
                    <a:lnTo>
                      <a:pt x="690" y="212"/>
                    </a:lnTo>
                    <a:lnTo>
                      <a:pt x="684" y="268"/>
                    </a:lnTo>
                    <a:lnTo>
                      <a:pt x="674" y="336"/>
                    </a:lnTo>
                    <a:lnTo>
                      <a:pt x="666" y="410"/>
                    </a:lnTo>
                    <a:lnTo>
                      <a:pt x="660" y="492"/>
                    </a:lnTo>
                    <a:lnTo>
                      <a:pt x="656" y="578"/>
                    </a:lnTo>
                    <a:lnTo>
                      <a:pt x="654" y="620"/>
                    </a:lnTo>
                    <a:lnTo>
                      <a:pt x="656" y="664"/>
                    </a:lnTo>
                    <a:lnTo>
                      <a:pt x="658" y="768"/>
                    </a:lnTo>
                    <a:lnTo>
                      <a:pt x="662" y="828"/>
                    </a:lnTo>
                    <a:lnTo>
                      <a:pt x="664" y="856"/>
                    </a:lnTo>
                    <a:lnTo>
                      <a:pt x="668" y="876"/>
                    </a:lnTo>
                    <a:lnTo>
                      <a:pt x="248" y="878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50" name="Freeform 487"/>
              <p:cNvSpPr>
                <a:spLocks/>
              </p:cNvSpPr>
              <p:nvPr/>
            </p:nvSpPr>
            <p:spPr bwMode="auto">
              <a:xfrm>
                <a:off x="2058" y="3628"/>
                <a:ext cx="72" cy="586"/>
              </a:xfrm>
              <a:custGeom>
                <a:avLst/>
                <a:gdLst>
                  <a:gd name="T0" fmla="*/ 0 w 72"/>
                  <a:gd name="T1" fmla="*/ 2 h 586"/>
                  <a:gd name="T2" fmla="*/ 0 w 72"/>
                  <a:gd name="T3" fmla="*/ 2 h 586"/>
                  <a:gd name="T4" fmla="*/ 2 w 72"/>
                  <a:gd name="T5" fmla="*/ 18 h 586"/>
                  <a:gd name="T6" fmla="*/ 10 w 72"/>
                  <a:gd name="T7" fmla="*/ 62 h 586"/>
                  <a:gd name="T8" fmla="*/ 16 w 72"/>
                  <a:gd name="T9" fmla="*/ 94 h 586"/>
                  <a:gd name="T10" fmla="*/ 18 w 72"/>
                  <a:gd name="T11" fmla="*/ 132 h 586"/>
                  <a:gd name="T12" fmla="*/ 22 w 72"/>
                  <a:gd name="T13" fmla="*/ 176 h 586"/>
                  <a:gd name="T14" fmla="*/ 24 w 72"/>
                  <a:gd name="T15" fmla="*/ 224 h 586"/>
                  <a:gd name="T16" fmla="*/ 24 w 72"/>
                  <a:gd name="T17" fmla="*/ 224 h 586"/>
                  <a:gd name="T18" fmla="*/ 26 w 72"/>
                  <a:gd name="T19" fmla="*/ 318 h 586"/>
                  <a:gd name="T20" fmla="*/ 28 w 72"/>
                  <a:gd name="T21" fmla="*/ 364 h 586"/>
                  <a:gd name="T22" fmla="*/ 32 w 72"/>
                  <a:gd name="T23" fmla="*/ 412 h 586"/>
                  <a:gd name="T24" fmla="*/ 36 w 72"/>
                  <a:gd name="T25" fmla="*/ 458 h 586"/>
                  <a:gd name="T26" fmla="*/ 44 w 72"/>
                  <a:gd name="T27" fmla="*/ 502 h 586"/>
                  <a:gd name="T28" fmla="*/ 54 w 72"/>
                  <a:gd name="T29" fmla="*/ 546 h 586"/>
                  <a:gd name="T30" fmla="*/ 66 w 72"/>
                  <a:gd name="T31" fmla="*/ 586 h 586"/>
                  <a:gd name="T32" fmla="*/ 72 w 72"/>
                  <a:gd name="T33" fmla="*/ 584 h 586"/>
                  <a:gd name="T34" fmla="*/ 72 w 72"/>
                  <a:gd name="T35" fmla="*/ 584 h 586"/>
                  <a:gd name="T36" fmla="*/ 62 w 72"/>
                  <a:gd name="T37" fmla="*/ 544 h 586"/>
                  <a:gd name="T38" fmla="*/ 52 w 72"/>
                  <a:gd name="T39" fmla="*/ 502 h 586"/>
                  <a:gd name="T40" fmla="*/ 44 w 72"/>
                  <a:gd name="T41" fmla="*/ 456 h 586"/>
                  <a:gd name="T42" fmla="*/ 40 w 72"/>
                  <a:gd name="T43" fmla="*/ 410 h 586"/>
                  <a:gd name="T44" fmla="*/ 36 w 72"/>
                  <a:gd name="T45" fmla="*/ 364 h 586"/>
                  <a:gd name="T46" fmla="*/ 34 w 72"/>
                  <a:gd name="T47" fmla="*/ 318 h 586"/>
                  <a:gd name="T48" fmla="*/ 32 w 72"/>
                  <a:gd name="T49" fmla="*/ 224 h 586"/>
                  <a:gd name="T50" fmla="*/ 32 w 72"/>
                  <a:gd name="T51" fmla="*/ 224 h 586"/>
                  <a:gd name="T52" fmla="*/ 30 w 72"/>
                  <a:gd name="T53" fmla="*/ 176 h 586"/>
                  <a:gd name="T54" fmla="*/ 26 w 72"/>
                  <a:gd name="T55" fmla="*/ 132 h 586"/>
                  <a:gd name="T56" fmla="*/ 22 w 72"/>
                  <a:gd name="T57" fmla="*/ 92 h 586"/>
                  <a:gd name="T58" fmla="*/ 18 w 72"/>
                  <a:gd name="T59" fmla="*/ 60 h 586"/>
                  <a:gd name="T60" fmla="*/ 10 w 72"/>
                  <a:gd name="T61" fmla="*/ 16 h 586"/>
                  <a:gd name="T62" fmla="*/ 6 w 72"/>
                  <a:gd name="T63" fmla="*/ 0 h 586"/>
                  <a:gd name="T64" fmla="*/ 0 w 72"/>
                  <a:gd name="T65" fmla="*/ 2 h 58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72"/>
                  <a:gd name="T100" fmla="*/ 0 h 586"/>
                  <a:gd name="T101" fmla="*/ 72 w 72"/>
                  <a:gd name="T102" fmla="*/ 586 h 58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72" h="586">
                    <a:moveTo>
                      <a:pt x="0" y="2"/>
                    </a:moveTo>
                    <a:lnTo>
                      <a:pt x="0" y="2"/>
                    </a:lnTo>
                    <a:lnTo>
                      <a:pt x="2" y="18"/>
                    </a:lnTo>
                    <a:lnTo>
                      <a:pt x="10" y="62"/>
                    </a:lnTo>
                    <a:lnTo>
                      <a:pt x="16" y="94"/>
                    </a:lnTo>
                    <a:lnTo>
                      <a:pt x="18" y="132"/>
                    </a:lnTo>
                    <a:lnTo>
                      <a:pt x="22" y="176"/>
                    </a:lnTo>
                    <a:lnTo>
                      <a:pt x="24" y="224"/>
                    </a:lnTo>
                    <a:lnTo>
                      <a:pt x="26" y="318"/>
                    </a:lnTo>
                    <a:lnTo>
                      <a:pt x="28" y="364"/>
                    </a:lnTo>
                    <a:lnTo>
                      <a:pt x="32" y="412"/>
                    </a:lnTo>
                    <a:lnTo>
                      <a:pt x="36" y="458"/>
                    </a:lnTo>
                    <a:lnTo>
                      <a:pt x="44" y="502"/>
                    </a:lnTo>
                    <a:lnTo>
                      <a:pt x="54" y="546"/>
                    </a:lnTo>
                    <a:lnTo>
                      <a:pt x="66" y="586"/>
                    </a:lnTo>
                    <a:lnTo>
                      <a:pt x="72" y="584"/>
                    </a:lnTo>
                    <a:lnTo>
                      <a:pt x="62" y="544"/>
                    </a:lnTo>
                    <a:lnTo>
                      <a:pt x="52" y="502"/>
                    </a:lnTo>
                    <a:lnTo>
                      <a:pt x="44" y="456"/>
                    </a:lnTo>
                    <a:lnTo>
                      <a:pt x="40" y="410"/>
                    </a:lnTo>
                    <a:lnTo>
                      <a:pt x="36" y="364"/>
                    </a:lnTo>
                    <a:lnTo>
                      <a:pt x="34" y="318"/>
                    </a:lnTo>
                    <a:lnTo>
                      <a:pt x="32" y="224"/>
                    </a:lnTo>
                    <a:lnTo>
                      <a:pt x="30" y="176"/>
                    </a:lnTo>
                    <a:lnTo>
                      <a:pt x="26" y="132"/>
                    </a:lnTo>
                    <a:lnTo>
                      <a:pt x="22" y="92"/>
                    </a:lnTo>
                    <a:lnTo>
                      <a:pt x="18" y="60"/>
                    </a:lnTo>
                    <a:lnTo>
                      <a:pt x="10" y="16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51" name="Freeform 488"/>
              <p:cNvSpPr>
                <a:spLocks/>
              </p:cNvSpPr>
              <p:nvPr/>
            </p:nvSpPr>
            <p:spPr bwMode="auto">
              <a:xfrm>
                <a:off x="2032" y="3652"/>
                <a:ext cx="426" cy="440"/>
              </a:xfrm>
              <a:custGeom>
                <a:avLst/>
                <a:gdLst>
                  <a:gd name="T0" fmla="*/ 226 w 426"/>
                  <a:gd name="T1" fmla="*/ 0 h 440"/>
                  <a:gd name="T2" fmla="*/ 226 w 426"/>
                  <a:gd name="T3" fmla="*/ 0 h 440"/>
                  <a:gd name="T4" fmla="*/ 218 w 426"/>
                  <a:gd name="T5" fmla="*/ 8 h 440"/>
                  <a:gd name="T6" fmla="*/ 198 w 426"/>
                  <a:gd name="T7" fmla="*/ 28 h 440"/>
                  <a:gd name="T8" fmla="*/ 186 w 426"/>
                  <a:gd name="T9" fmla="*/ 42 h 440"/>
                  <a:gd name="T10" fmla="*/ 174 w 426"/>
                  <a:gd name="T11" fmla="*/ 60 h 440"/>
                  <a:gd name="T12" fmla="*/ 164 w 426"/>
                  <a:gd name="T13" fmla="*/ 80 h 440"/>
                  <a:gd name="T14" fmla="*/ 156 w 426"/>
                  <a:gd name="T15" fmla="*/ 102 h 440"/>
                  <a:gd name="T16" fmla="*/ 156 w 426"/>
                  <a:gd name="T17" fmla="*/ 102 h 440"/>
                  <a:gd name="T18" fmla="*/ 148 w 426"/>
                  <a:gd name="T19" fmla="*/ 144 h 440"/>
                  <a:gd name="T20" fmla="*/ 138 w 426"/>
                  <a:gd name="T21" fmla="*/ 188 h 440"/>
                  <a:gd name="T22" fmla="*/ 128 w 426"/>
                  <a:gd name="T23" fmla="*/ 234 h 440"/>
                  <a:gd name="T24" fmla="*/ 114 w 426"/>
                  <a:gd name="T25" fmla="*/ 280 h 440"/>
                  <a:gd name="T26" fmla="*/ 106 w 426"/>
                  <a:gd name="T27" fmla="*/ 302 h 440"/>
                  <a:gd name="T28" fmla="*/ 96 w 426"/>
                  <a:gd name="T29" fmla="*/ 322 h 440"/>
                  <a:gd name="T30" fmla="*/ 84 w 426"/>
                  <a:gd name="T31" fmla="*/ 342 h 440"/>
                  <a:gd name="T32" fmla="*/ 72 w 426"/>
                  <a:gd name="T33" fmla="*/ 360 h 440"/>
                  <a:gd name="T34" fmla="*/ 58 w 426"/>
                  <a:gd name="T35" fmla="*/ 378 h 440"/>
                  <a:gd name="T36" fmla="*/ 40 w 426"/>
                  <a:gd name="T37" fmla="*/ 392 h 440"/>
                  <a:gd name="T38" fmla="*/ 22 w 426"/>
                  <a:gd name="T39" fmla="*/ 404 h 440"/>
                  <a:gd name="T40" fmla="*/ 0 w 426"/>
                  <a:gd name="T41" fmla="*/ 416 h 440"/>
                  <a:gd name="T42" fmla="*/ 0 w 426"/>
                  <a:gd name="T43" fmla="*/ 416 h 440"/>
                  <a:gd name="T44" fmla="*/ 6 w 426"/>
                  <a:gd name="T45" fmla="*/ 418 h 440"/>
                  <a:gd name="T46" fmla="*/ 24 w 426"/>
                  <a:gd name="T47" fmla="*/ 426 h 440"/>
                  <a:gd name="T48" fmla="*/ 36 w 426"/>
                  <a:gd name="T49" fmla="*/ 430 h 440"/>
                  <a:gd name="T50" fmla="*/ 52 w 426"/>
                  <a:gd name="T51" fmla="*/ 434 h 440"/>
                  <a:gd name="T52" fmla="*/ 72 w 426"/>
                  <a:gd name="T53" fmla="*/ 438 h 440"/>
                  <a:gd name="T54" fmla="*/ 92 w 426"/>
                  <a:gd name="T55" fmla="*/ 440 h 440"/>
                  <a:gd name="T56" fmla="*/ 118 w 426"/>
                  <a:gd name="T57" fmla="*/ 440 h 440"/>
                  <a:gd name="T58" fmla="*/ 144 w 426"/>
                  <a:gd name="T59" fmla="*/ 438 h 440"/>
                  <a:gd name="T60" fmla="*/ 176 w 426"/>
                  <a:gd name="T61" fmla="*/ 432 h 440"/>
                  <a:gd name="T62" fmla="*/ 208 w 426"/>
                  <a:gd name="T63" fmla="*/ 424 h 440"/>
                  <a:gd name="T64" fmla="*/ 244 w 426"/>
                  <a:gd name="T65" fmla="*/ 412 h 440"/>
                  <a:gd name="T66" fmla="*/ 284 w 426"/>
                  <a:gd name="T67" fmla="*/ 396 h 440"/>
                  <a:gd name="T68" fmla="*/ 326 w 426"/>
                  <a:gd name="T69" fmla="*/ 376 h 440"/>
                  <a:gd name="T70" fmla="*/ 370 w 426"/>
                  <a:gd name="T71" fmla="*/ 350 h 440"/>
                  <a:gd name="T72" fmla="*/ 426 w 426"/>
                  <a:gd name="T73" fmla="*/ 18 h 440"/>
                  <a:gd name="T74" fmla="*/ 226 w 426"/>
                  <a:gd name="T75" fmla="*/ 0 h 44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426"/>
                  <a:gd name="T115" fmla="*/ 0 h 440"/>
                  <a:gd name="T116" fmla="*/ 426 w 426"/>
                  <a:gd name="T117" fmla="*/ 440 h 44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426" h="440">
                    <a:moveTo>
                      <a:pt x="226" y="0"/>
                    </a:moveTo>
                    <a:lnTo>
                      <a:pt x="226" y="0"/>
                    </a:lnTo>
                    <a:lnTo>
                      <a:pt x="218" y="8"/>
                    </a:lnTo>
                    <a:lnTo>
                      <a:pt x="198" y="28"/>
                    </a:lnTo>
                    <a:lnTo>
                      <a:pt x="186" y="42"/>
                    </a:lnTo>
                    <a:lnTo>
                      <a:pt x="174" y="60"/>
                    </a:lnTo>
                    <a:lnTo>
                      <a:pt x="164" y="80"/>
                    </a:lnTo>
                    <a:lnTo>
                      <a:pt x="156" y="102"/>
                    </a:lnTo>
                    <a:lnTo>
                      <a:pt x="148" y="144"/>
                    </a:lnTo>
                    <a:lnTo>
                      <a:pt x="138" y="188"/>
                    </a:lnTo>
                    <a:lnTo>
                      <a:pt x="128" y="234"/>
                    </a:lnTo>
                    <a:lnTo>
                      <a:pt x="114" y="280"/>
                    </a:lnTo>
                    <a:lnTo>
                      <a:pt x="106" y="302"/>
                    </a:lnTo>
                    <a:lnTo>
                      <a:pt x="96" y="322"/>
                    </a:lnTo>
                    <a:lnTo>
                      <a:pt x="84" y="342"/>
                    </a:lnTo>
                    <a:lnTo>
                      <a:pt x="72" y="360"/>
                    </a:lnTo>
                    <a:lnTo>
                      <a:pt x="58" y="378"/>
                    </a:lnTo>
                    <a:lnTo>
                      <a:pt x="40" y="392"/>
                    </a:lnTo>
                    <a:lnTo>
                      <a:pt x="22" y="404"/>
                    </a:lnTo>
                    <a:lnTo>
                      <a:pt x="0" y="416"/>
                    </a:lnTo>
                    <a:lnTo>
                      <a:pt x="6" y="418"/>
                    </a:lnTo>
                    <a:lnTo>
                      <a:pt x="24" y="426"/>
                    </a:lnTo>
                    <a:lnTo>
                      <a:pt x="36" y="430"/>
                    </a:lnTo>
                    <a:lnTo>
                      <a:pt x="52" y="434"/>
                    </a:lnTo>
                    <a:lnTo>
                      <a:pt x="72" y="438"/>
                    </a:lnTo>
                    <a:lnTo>
                      <a:pt x="92" y="440"/>
                    </a:lnTo>
                    <a:lnTo>
                      <a:pt x="118" y="440"/>
                    </a:lnTo>
                    <a:lnTo>
                      <a:pt x="144" y="438"/>
                    </a:lnTo>
                    <a:lnTo>
                      <a:pt x="176" y="432"/>
                    </a:lnTo>
                    <a:lnTo>
                      <a:pt x="208" y="424"/>
                    </a:lnTo>
                    <a:lnTo>
                      <a:pt x="244" y="412"/>
                    </a:lnTo>
                    <a:lnTo>
                      <a:pt x="284" y="396"/>
                    </a:lnTo>
                    <a:lnTo>
                      <a:pt x="326" y="376"/>
                    </a:lnTo>
                    <a:lnTo>
                      <a:pt x="370" y="350"/>
                    </a:lnTo>
                    <a:lnTo>
                      <a:pt x="426" y="18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52" name="Freeform 489"/>
              <p:cNvSpPr>
                <a:spLocks/>
              </p:cNvSpPr>
              <p:nvPr/>
            </p:nvSpPr>
            <p:spPr bwMode="auto">
              <a:xfrm>
                <a:off x="1792" y="3614"/>
                <a:ext cx="150" cy="78"/>
              </a:xfrm>
              <a:custGeom>
                <a:avLst/>
                <a:gdLst>
                  <a:gd name="T0" fmla="*/ 140 w 150"/>
                  <a:gd name="T1" fmla="*/ 0 h 78"/>
                  <a:gd name="T2" fmla="*/ 150 w 150"/>
                  <a:gd name="T3" fmla="*/ 64 h 78"/>
                  <a:gd name="T4" fmla="*/ 14 w 150"/>
                  <a:gd name="T5" fmla="*/ 78 h 78"/>
                  <a:gd name="T6" fmla="*/ 0 w 150"/>
                  <a:gd name="T7" fmla="*/ 2 h 78"/>
                  <a:gd name="T8" fmla="*/ 140 w 150"/>
                  <a:gd name="T9" fmla="*/ 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0"/>
                  <a:gd name="T16" fmla="*/ 0 h 78"/>
                  <a:gd name="T17" fmla="*/ 150 w 150"/>
                  <a:gd name="T18" fmla="*/ 78 h 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0" h="78">
                    <a:moveTo>
                      <a:pt x="140" y="0"/>
                    </a:moveTo>
                    <a:lnTo>
                      <a:pt x="150" y="64"/>
                    </a:lnTo>
                    <a:lnTo>
                      <a:pt x="14" y="78"/>
                    </a:lnTo>
                    <a:lnTo>
                      <a:pt x="0" y="2"/>
                    </a:lnTo>
                    <a:lnTo>
                      <a:pt x="140" y="0"/>
                    </a:lnTo>
                    <a:close/>
                  </a:path>
                </a:pathLst>
              </a:custGeom>
              <a:solidFill>
                <a:srgbClr val="D0CE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53" name="Freeform 490"/>
              <p:cNvSpPr>
                <a:spLocks/>
              </p:cNvSpPr>
              <p:nvPr/>
            </p:nvSpPr>
            <p:spPr bwMode="auto">
              <a:xfrm>
                <a:off x="2162" y="3618"/>
                <a:ext cx="96" cy="52"/>
              </a:xfrm>
              <a:custGeom>
                <a:avLst/>
                <a:gdLst>
                  <a:gd name="T0" fmla="*/ 0 w 96"/>
                  <a:gd name="T1" fmla="*/ 2 h 52"/>
                  <a:gd name="T2" fmla="*/ 6 w 96"/>
                  <a:gd name="T3" fmla="*/ 44 h 52"/>
                  <a:gd name="T4" fmla="*/ 96 w 96"/>
                  <a:gd name="T5" fmla="*/ 52 h 52"/>
                  <a:gd name="T6" fmla="*/ 90 w 96"/>
                  <a:gd name="T7" fmla="*/ 0 h 52"/>
                  <a:gd name="T8" fmla="*/ 0 w 96"/>
                  <a:gd name="T9" fmla="*/ 2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52"/>
                  <a:gd name="T17" fmla="*/ 96 w 96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52">
                    <a:moveTo>
                      <a:pt x="0" y="2"/>
                    </a:moveTo>
                    <a:lnTo>
                      <a:pt x="6" y="44"/>
                    </a:lnTo>
                    <a:lnTo>
                      <a:pt x="96" y="52"/>
                    </a:lnTo>
                    <a:lnTo>
                      <a:pt x="9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0CE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54" name="Freeform 491"/>
              <p:cNvSpPr>
                <a:spLocks noEditPoints="1"/>
              </p:cNvSpPr>
              <p:nvPr/>
            </p:nvSpPr>
            <p:spPr bwMode="auto">
              <a:xfrm>
                <a:off x="2030" y="3646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16 w 16"/>
                  <a:gd name="T43" fmla="*/ 6 h 16"/>
                  <a:gd name="T44" fmla="*/ 16 w 16"/>
                  <a:gd name="T45" fmla="*/ 6 h 16"/>
                  <a:gd name="T46" fmla="*/ 14 w 16"/>
                  <a:gd name="T47" fmla="*/ 12 h 16"/>
                  <a:gd name="T48" fmla="*/ 10 w 16"/>
                  <a:gd name="T49" fmla="*/ 14 h 16"/>
                  <a:gd name="T50" fmla="*/ 10 w 16"/>
                  <a:gd name="T51" fmla="*/ 14 h 16"/>
                  <a:gd name="T52" fmla="*/ 6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4 w 16"/>
                  <a:gd name="T59" fmla="*/ 4 h 16"/>
                  <a:gd name="T60" fmla="*/ 8 w 16"/>
                  <a:gd name="T61" fmla="*/ 2 h 16"/>
                  <a:gd name="T62" fmla="*/ 8 w 16"/>
                  <a:gd name="T63" fmla="*/ 2 h 16"/>
                  <a:gd name="T64" fmla="*/ 12 w 16"/>
                  <a:gd name="T65" fmla="*/ 2 h 16"/>
                  <a:gd name="T66" fmla="*/ 16 w 16"/>
                  <a:gd name="T67" fmla="*/ 6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6" y="6"/>
                    </a:moveTo>
                    <a:lnTo>
                      <a:pt x="16" y="6"/>
                    </a:lnTo>
                    <a:lnTo>
                      <a:pt x="14" y="12"/>
                    </a:lnTo>
                    <a:lnTo>
                      <a:pt x="10" y="14"/>
                    </a:lnTo>
                    <a:lnTo>
                      <a:pt x="6" y="14"/>
                    </a:lnTo>
                    <a:lnTo>
                      <a:pt x="2" y="10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55" name="Freeform 492"/>
              <p:cNvSpPr>
                <a:spLocks/>
              </p:cNvSpPr>
              <p:nvPr/>
            </p:nvSpPr>
            <p:spPr bwMode="auto">
              <a:xfrm>
                <a:off x="2030" y="3646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56" name="Freeform 493"/>
              <p:cNvSpPr>
                <a:spLocks/>
              </p:cNvSpPr>
              <p:nvPr/>
            </p:nvSpPr>
            <p:spPr bwMode="auto">
              <a:xfrm>
                <a:off x="2032" y="3648"/>
                <a:ext cx="14" cy="12"/>
              </a:xfrm>
              <a:custGeom>
                <a:avLst/>
                <a:gdLst>
                  <a:gd name="T0" fmla="*/ 14 w 14"/>
                  <a:gd name="T1" fmla="*/ 4 h 12"/>
                  <a:gd name="T2" fmla="*/ 14 w 14"/>
                  <a:gd name="T3" fmla="*/ 4 h 12"/>
                  <a:gd name="T4" fmla="*/ 12 w 14"/>
                  <a:gd name="T5" fmla="*/ 10 h 12"/>
                  <a:gd name="T6" fmla="*/ 8 w 14"/>
                  <a:gd name="T7" fmla="*/ 12 h 12"/>
                  <a:gd name="T8" fmla="*/ 8 w 14"/>
                  <a:gd name="T9" fmla="*/ 12 h 12"/>
                  <a:gd name="T10" fmla="*/ 4 w 14"/>
                  <a:gd name="T11" fmla="*/ 12 h 12"/>
                  <a:gd name="T12" fmla="*/ 0 w 14"/>
                  <a:gd name="T13" fmla="*/ 8 h 12"/>
                  <a:gd name="T14" fmla="*/ 0 w 14"/>
                  <a:gd name="T15" fmla="*/ 8 h 12"/>
                  <a:gd name="T16" fmla="*/ 2 w 14"/>
                  <a:gd name="T17" fmla="*/ 2 h 12"/>
                  <a:gd name="T18" fmla="*/ 6 w 14"/>
                  <a:gd name="T19" fmla="*/ 0 h 12"/>
                  <a:gd name="T20" fmla="*/ 6 w 14"/>
                  <a:gd name="T21" fmla="*/ 0 h 12"/>
                  <a:gd name="T22" fmla="*/ 10 w 14"/>
                  <a:gd name="T23" fmla="*/ 0 h 12"/>
                  <a:gd name="T24" fmla="*/ 14 w 14"/>
                  <a:gd name="T25" fmla="*/ 4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12"/>
                  <a:gd name="T41" fmla="*/ 14 w 14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12">
                    <a:moveTo>
                      <a:pt x="14" y="4"/>
                    </a:moveTo>
                    <a:lnTo>
                      <a:pt x="14" y="4"/>
                    </a:lnTo>
                    <a:lnTo>
                      <a:pt x="12" y="10"/>
                    </a:lnTo>
                    <a:lnTo>
                      <a:pt x="8" y="12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57" name="Freeform 494"/>
              <p:cNvSpPr>
                <a:spLocks noEditPoints="1"/>
              </p:cNvSpPr>
              <p:nvPr/>
            </p:nvSpPr>
            <p:spPr bwMode="auto">
              <a:xfrm>
                <a:off x="2048" y="3810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8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6 h 16"/>
                  <a:gd name="T26" fmla="*/ 16 w 16"/>
                  <a:gd name="T27" fmla="*/ 14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16 w 16"/>
                  <a:gd name="T43" fmla="*/ 8 h 16"/>
                  <a:gd name="T44" fmla="*/ 16 w 16"/>
                  <a:gd name="T45" fmla="*/ 8 h 16"/>
                  <a:gd name="T46" fmla="*/ 14 w 16"/>
                  <a:gd name="T47" fmla="*/ 12 h 16"/>
                  <a:gd name="T48" fmla="*/ 10 w 16"/>
                  <a:gd name="T49" fmla="*/ 16 h 16"/>
                  <a:gd name="T50" fmla="*/ 10 w 16"/>
                  <a:gd name="T51" fmla="*/ 16 h 16"/>
                  <a:gd name="T52" fmla="*/ 6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4 w 16"/>
                  <a:gd name="T59" fmla="*/ 6 h 16"/>
                  <a:gd name="T60" fmla="*/ 8 w 16"/>
                  <a:gd name="T61" fmla="*/ 2 h 16"/>
                  <a:gd name="T62" fmla="*/ 8 w 16"/>
                  <a:gd name="T63" fmla="*/ 2 h 16"/>
                  <a:gd name="T64" fmla="*/ 12 w 16"/>
                  <a:gd name="T65" fmla="*/ 2 h 16"/>
                  <a:gd name="T66" fmla="*/ 16 w 16"/>
                  <a:gd name="T67" fmla="*/ 8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6" y="8"/>
                    </a:moveTo>
                    <a:lnTo>
                      <a:pt x="16" y="8"/>
                    </a:lnTo>
                    <a:lnTo>
                      <a:pt x="14" y="12"/>
                    </a:lnTo>
                    <a:lnTo>
                      <a:pt x="10" y="16"/>
                    </a:lnTo>
                    <a:lnTo>
                      <a:pt x="6" y="14"/>
                    </a:lnTo>
                    <a:lnTo>
                      <a:pt x="2" y="10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6" y="8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58" name="Freeform 495"/>
              <p:cNvSpPr>
                <a:spLocks/>
              </p:cNvSpPr>
              <p:nvPr/>
            </p:nvSpPr>
            <p:spPr bwMode="auto">
              <a:xfrm>
                <a:off x="2048" y="3810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8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6 h 16"/>
                  <a:gd name="T26" fmla="*/ 16 w 16"/>
                  <a:gd name="T27" fmla="*/ 14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59" name="Freeform 496"/>
              <p:cNvSpPr>
                <a:spLocks/>
              </p:cNvSpPr>
              <p:nvPr/>
            </p:nvSpPr>
            <p:spPr bwMode="auto">
              <a:xfrm>
                <a:off x="2050" y="3812"/>
                <a:ext cx="14" cy="14"/>
              </a:xfrm>
              <a:custGeom>
                <a:avLst/>
                <a:gdLst>
                  <a:gd name="T0" fmla="*/ 14 w 14"/>
                  <a:gd name="T1" fmla="*/ 6 h 14"/>
                  <a:gd name="T2" fmla="*/ 14 w 14"/>
                  <a:gd name="T3" fmla="*/ 6 h 14"/>
                  <a:gd name="T4" fmla="*/ 12 w 14"/>
                  <a:gd name="T5" fmla="*/ 10 h 14"/>
                  <a:gd name="T6" fmla="*/ 8 w 14"/>
                  <a:gd name="T7" fmla="*/ 14 h 14"/>
                  <a:gd name="T8" fmla="*/ 8 w 14"/>
                  <a:gd name="T9" fmla="*/ 14 h 14"/>
                  <a:gd name="T10" fmla="*/ 4 w 14"/>
                  <a:gd name="T11" fmla="*/ 12 h 14"/>
                  <a:gd name="T12" fmla="*/ 0 w 14"/>
                  <a:gd name="T13" fmla="*/ 8 h 14"/>
                  <a:gd name="T14" fmla="*/ 0 w 14"/>
                  <a:gd name="T15" fmla="*/ 8 h 14"/>
                  <a:gd name="T16" fmla="*/ 2 w 14"/>
                  <a:gd name="T17" fmla="*/ 4 h 14"/>
                  <a:gd name="T18" fmla="*/ 6 w 14"/>
                  <a:gd name="T19" fmla="*/ 0 h 14"/>
                  <a:gd name="T20" fmla="*/ 6 w 14"/>
                  <a:gd name="T21" fmla="*/ 0 h 14"/>
                  <a:gd name="T22" fmla="*/ 10 w 14"/>
                  <a:gd name="T23" fmla="*/ 0 h 14"/>
                  <a:gd name="T24" fmla="*/ 14 w 14"/>
                  <a:gd name="T25" fmla="*/ 6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14"/>
                  <a:gd name="T41" fmla="*/ 14 w 14"/>
                  <a:gd name="T42" fmla="*/ 14 h 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14">
                    <a:moveTo>
                      <a:pt x="14" y="6"/>
                    </a:moveTo>
                    <a:lnTo>
                      <a:pt x="14" y="6"/>
                    </a:lnTo>
                    <a:lnTo>
                      <a:pt x="12" y="10"/>
                    </a:lnTo>
                    <a:lnTo>
                      <a:pt x="8" y="14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60" name="Freeform 497"/>
              <p:cNvSpPr>
                <a:spLocks noEditPoints="1"/>
              </p:cNvSpPr>
              <p:nvPr/>
            </p:nvSpPr>
            <p:spPr bwMode="auto">
              <a:xfrm>
                <a:off x="2070" y="4118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6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4 w 16"/>
                  <a:gd name="T35" fmla="*/ 4 h 16"/>
                  <a:gd name="T36" fmla="*/ 12 w 16"/>
                  <a:gd name="T37" fmla="*/ 0 h 16"/>
                  <a:gd name="T38" fmla="*/ 10 w 16"/>
                  <a:gd name="T39" fmla="*/ 0 h 16"/>
                  <a:gd name="T40" fmla="*/ 6 w 16"/>
                  <a:gd name="T41" fmla="*/ 0 h 16"/>
                  <a:gd name="T42" fmla="*/ 14 w 16"/>
                  <a:gd name="T43" fmla="*/ 6 h 16"/>
                  <a:gd name="T44" fmla="*/ 14 w 16"/>
                  <a:gd name="T45" fmla="*/ 6 h 16"/>
                  <a:gd name="T46" fmla="*/ 14 w 16"/>
                  <a:gd name="T47" fmla="*/ 12 h 16"/>
                  <a:gd name="T48" fmla="*/ 10 w 16"/>
                  <a:gd name="T49" fmla="*/ 14 h 16"/>
                  <a:gd name="T50" fmla="*/ 10 w 16"/>
                  <a:gd name="T51" fmla="*/ 14 h 16"/>
                  <a:gd name="T52" fmla="*/ 4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2 w 16"/>
                  <a:gd name="T59" fmla="*/ 4 h 16"/>
                  <a:gd name="T60" fmla="*/ 6 w 16"/>
                  <a:gd name="T61" fmla="*/ 2 h 16"/>
                  <a:gd name="T62" fmla="*/ 6 w 16"/>
                  <a:gd name="T63" fmla="*/ 2 h 16"/>
                  <a:gd name="T64" fmla="*/ 12 w 16"/>
                  <a:gd name="T65" fmla="*/ 2 h 16"/>
                  <a:gd name="T66" fmla="*/ 14 w 16"/>
                  <a:gd name="T67" fmla="*/ 6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4" y="6"/>
                    </a:moveTo>
                    <a:lnTo>
                      <a:pt x="14" y="6"/>
                    </a:lnTo>
                    <a:lnTo>
                      <a:pt x="14" y="12"/>
                    </a:lnTo>
                    <a:lnTo>
                      <a:pt x="10" y="14"/>
                    </a:lnTo>
                    <a:lnTo>
                      <a:pt x="4" y="14"/>
                    </a:lnTo>
                    <a:lnTo>
                      <a:pt x="2" y="10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12" y="2"/>
                    </a:lnTo>
                    <a:lnTo>
                      <a:pt x="14" y="6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61" name="Freeform 498"/>
              <p:cNvSpPr>
                <a:spLocks/>
              </p:cNvSpPr>
              <p:nvPr/>
            </p:nvSpPr>
            <p:spPr bwMode="auto">
              <a:xfrm>
                <a:off x="2070" y="4118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6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4 w 16"/>
                  <a:gd name="T35" fmla="*/ 4 h 16"/>
                  <a:gd name="T36" fmla="*/ 12 w 16"/>
                  <a:gd name="T37" fmla="*/ 0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62" name="Freeform 499"/>
              <p:cNvSpPr>
                <a:spLocks/>
              </p:cNvSpPr>
              <p:nvPr/>
            </p:nvSpPr>
            <p:spPr bwMode="auto">
              <a:xfrm>
                <a:off x="2072" y="4120"/>
                <a:ext cx="12" cy="12"/>
              </a:xfrm>
              <a:custGeom>
                <a:avLst/>
                <a:gdLst>
                  <a:gd name="T0" fmla="*/ 12 w 12"/>
                  <a:gd name="T1" fmla="*/ 4 h 12"/>
                  <a:gd name="T2" fmla="*/ 12 w 12"/>
                  <a:gd name="T3" fmla="*/ 4 h 12"/>
                  <a:gd name="T4" fmla="*/ 12 w 12"/>
                  <a:gd name="T5" fmla="*/ 10 h 12"/>
                  <a:gd name="T6" fmla="*/ 8 w 12"/>
                  <a:gd name="T7" fmla="*/ 12 h 12"/>
                  <a:gd name="T8" fmla="*/ 8 w 12"/>
                  <a:gd name="T9" fmla="*/ 12 h 12"/>
                  <a:gd name="T10" fmla="*/ 2 w 12"/>
                  <a:gd name="T11" fmla="*/ 12 h 12"/>
                  <a:gd name="T12" fmla="*/ 0 w 12"/>
                  <a:gd name="T13" fmla="*/ 8 h 12"/>
                  <a:gd name="T14" fmla="*/ 0 w 12"/>
                  <a:gd name="T15" fmla="*/ 8 h 12"/>
                  <a:gd name="T16" fmla="*/ 0 w 12"/>
                  <a:gd name="T17" fmla="*/ 2 h 12"/>
                  <a:gd name="T18" fmla="*/ 4 w 12"/>
                  <a:gd name="T19" fmla="*/ 0 h 12"/>
                  <a:gd name="T20" fmla="*/ 4 w 12"/>
                  <a:gd name="T21" fmla="*/ 0 h 12"/>
                  <a:gd name="T22" fmla="*/ 10 w 12"/>
                  <a:gd name="T23" fmla="*/ 0 h 12"/>
                  <a:gd name="T24" fmla="*/ 12 w 12"/>
                  <a:gd name="T25" fmla="*/ 4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2"/>
                  <a:gd name="T41" fmla="*/ 12 w 12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2">
                    <a:moveTo>
                      <a:pt x="12" y="4"/>
                    </a:moveTo>
                    <a:lnTo>
                      <a:pt x="12" y="4"/>
                    </a:lnTo>
                    <a:lnTo>
                      <a:pt x="12" y="10"/>
                    </a:lnTo>
                    <a:lnTo>
                      <a:pt x="8" y="12"/>
                    </a:lnTo>
                    <a:lnTo>
                      <a:pt x="2" y="12"/>
                    </a:lnTo>
                    <a:lnTo>
                      <a:pt x="0" y="8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10" y="0"/>
                    </a:lnTo>
                    <a:lnTo>
                      <a:pt x="12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63" name="Freeform 500"/>
              <p:cNvSpPr>
                <a:spLocks/>
              </p:cNvSpPr>
              <p:nvPr/>
            </p:nvSpPr>
            <p:spPr bwMode="auto">
              <a:xfrm>
                <a:off x="2418" y="3798"/>
                <a:ext cx="98" cy="154"/>
              </a:xfrm>
              <a:custGeom>
                <a:avLst/>
                <a:gdLst>
                  <a:gd name="T0" fmla="*/ 48 w 98"/>
                  <a:gd name="T1" fmla="*/ 0 h 154"/>
                  <a:gd name="T2" fmla="*/ 48 w 98"/>
                  <a:gd name="T3" fmla="*/ 0 h 154"/>
                  <a:gd name="T4" fmla="*/ 58 w 98"/>
                  <a:gd name="T5" fmla="*/ 4 h 154"/>
                  <a:gd name="T6" fmla="*/ 76 w 98"/>
                  <a:gd name="T7" fmla="*/ 14 h 154"/>
                  <a:gd name="T8" fmla="*/ 86 w 98"/>
                  <a:gd name="T9" fmla="*/ 20 h 154"/>
                  <a:gd name="T10" fmla="*/ 92 w 98"/>
                  <a:gd name="T11" fmla="*/ 30 h 154"/>
                  <a:gd name="T12" fmla="*/ 98 w 98"/>
                  <a:gd name="T13" fmla="*/ 40 h 154"/>
                  <a:gd name="T14" fmla="*/ 98 w 98"/>
                  <a:gd name="T15" fmla="*/ 46 h 154"/>
                  <a:gd name="T16" fmla="*/ 96 w 98"/>
                  <a:gd name="T17" fmla="*/ 52 h 154"/>
                  <a:gd name="T18" fmla="*/ 86 w 98"/>
                  <a:gd name="T19" fmla="*/ 86 h 154"/>
                  <a:gd name="T20" fmla="*/ 86 w 98"/>
                  <a:gd name="T21" fmla="*/ 86 h 154"/>
                  <a:gd name="T22" fmla="*/ 90 w 98"/>
                  <a:gd name="T23" fmla="*/ 92 h 154"/>
                  <a:gd name="T24" fmla="*/ 94 w 98"/>
                  <a:gd name="T25" fmla="*/ 106 h 154"/>
                  <a:gd name="T26" fmla="*/ 96 w 98"/>
                  <a:gd name="T27" fmla="*/ 114 h 154"/>
                  <a:gd name="T28" fmla="*/ 94 w 98"/>
                  <a:gd name="T29" fmla="*/ 124 h 154"/>
                  <a:gd name="T30" fmla="*/ 92 w 98"/>
                  <a:gd name="T31" fmla="*/ 130 h 154"/>
                  <a:gd name="T32" fmla="*/ 86 w 98"/>
                  <a:gd name="T33" fmla="*/ 136 h 154"/>
                  <a:gd name="T34" fmla="*/ 86 w 98"/>
                  <a:gd name="T35" fmla="*/ 136 h 154"/>
                  <a:gd name="T36" fmla="*/ 66 w 98"/>
                  <a:gd name="T37" fmla="*/ 146 h 154"/>
                  <a:gd name="T38" fmla="*/ 54 w 98"/>
                  <a:gd name="T39" fmla="*/ 150 h 154"/>
                  <a:gd name="T40" fmla="*/ 42 w 98"/>
                  <a:gd name="T41" fmla="*/ 154 h 154"/>
                  <a:gd name="T42" fmla="*/ 30 w 98"/>
                  <a:gd name="T43" fmla="*/ 154 h 154"/>
                  <a:gd name="T44" fmla="*/ 18 w 98"/>
                  <a:gd name="T45" fmla="*/ 152 h 154"/>
                  <a:gd name="T46" fmla="*/ 14 w 98"/>
                  <a:gd name="T47" fmla="*/ 150 h 154"/>
                  <a:gd name="T48" fmla="*/ 10 w 98"/>
                  <a:gd name="T49" fmla="*/ 146 h 154"/>
                  <a:gd name="T50" fmla="*/ 6 w 98"/>
                  <a:gd name="T51" fmla="*/ 142 h 154"/>
                  <a:gd name="T52" fmla="*/ 2 w 98"/>
                  <a:gd name="T53" fmla="*/ 136 h 154"/>
                  <a:gd name="T54" fmla="*/ 2 w 98"/>
                  <a:gd name="T55" fmla="*/ 136 h 154"/>
                  <a:gd name="T56" fmla="*/ 2 w 98"/>
                  <a:gd name="T57" fmla="*/ 128 h 154"/>
                  <a:gd name="T58" fmla="*/ 0 w 98"/>
                  <a:gd name="T59" fmla="*/ 120 h 154"/>
                  <a:gd name="T60" fmla="*/ 4 w 98"/>
                  <a:gd name="T61" fmla="*/ 100 h 154"/>
                  <a:gd name="T62" fmla="*/ 12 w 98"/>
                  <a:gd name="T63" fmla="*/ 78 h 154"/>
                  <a:gd name="T64" fmla="*/ 20 w 98"/>
                  <a:gd name="T65" fmla="*/ 56 h 154"/>
                  <a:gd name="T66" fmla="*/ 40 w 98"/>
                  <a:gd name="T67" fmla="*/ 16 h 154"/>
                  <a:gd name="T68" fmla="*/ 48 w 98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"/>
                  <a:gd name="T106" fmla="*/ 0 h 154"/>
                  <a:gd name="T107" fmla="*/ 98 w 98"/>
                  <a:gd name="T108" fmla="*/ 154 h 1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" h="154">
                    <a:moveTo>
                      <a:pt x="48" y="0"/>
                    </a:moveTo>
                    <a:lnTo>
                      <a:pt x="48" y="0"/>
                    </a:lnTo>
                    <a:lnTo>
                      <a:pt x="58" y="4"/>
                    </a:lnTo>
                    <a:lnTo>
                      <a:pt x="76" y="14"/>
                    </a:lnTo>
                    <a:lnTo>
                      <a:pt x="86" y="20"/>
                    </a:lnTo>
                    <a:lnTo>
                      <a:pt x="92" y="30"/>
                    </a:lnTo>
                    <a:lnTo>
                      <a:pt x="98" y="40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86" y="86"/>
                    </a:lnTo>
                    <a:lnTo>
                      <a:pt x="90" y="92"/>
                    </a:lnTo>
                    <a:lnTo>
                      <a:pt x="94" y="106"/>
                    </a:lnTo>
                    <a:lnTo>
                      <a:pt x="96" y="114"/>
                    </a:lnTo>
                    <a:lnTo>
                      <a:pt x="94" y="124"/>
                    </a:lnTo>
                    <a:lnTo>
                      <a:pt x="92" y="130"/>
                    </a:lnTo>
                    <a:lnTo>
                      <a:pt x="86" y="136"/>
                    </a:lnTo>
                    <a:lnTo>
                      <a:pt x="66" y="146"/>
                    </a:lnTo>
                    <a:lnTo>
                      <a:pt x="54" y="150"/>
                    </a:lnTo>
                    <a:lnTo>
                      <a:pt x="42" y="154"/>
                    </a:lnTo>
                    <a:lnTo>
                      <a:pt x="30" y="154"/>
                    </a:lnTo>
                    <a:lnTo>
                      <a:pt x="18" y="152"/>
                    </a:lnTo>
                    <a:lnTo>
                      <a:pt x="14" y="150"/>
                    </a:lnTo>
                    <a:lnTo>
                      <a:pt x="10" y="146"/>
                    </a:lnTo>
                    <a:lnTo>
                      <a:pt x="6" y="142"/>
                    </a:lnTo>
                    <a:lnTo>
                      <a:pt x="2" y="136"/>
                    </a:lnTo>
                    <a:lnTo>
                      <a:pt x="2" y="128"/>
                    </a:lnTo>
                    <a:lnTo>
                      <a:pt x="0" y="120"/>
                    </a:lnTo>
                    <a:lnTo>
                      <a:pt x="4" y="100"/>
                    </a:lnTo>
                    <a:lnTo>
                      <a:pt x="12" y="78"/>
                    </a:lnTo>
                    <a:lnTo>
                      <a:pt x="20" y="56"/>
                    </a:lnTo>
                    <a:lnTo>
                      <a:pt x="40" y="16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EB9E5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64" name="Freeform 501"/>
              <p:cNvSpPr>
                <a:spLocks/>
              </p:cNvSpPr>
              <p:nvPr/>
            </p:nvSpPr>
            <p:spPr bwMode="auto">
              <a:xfrm>
                <a:off x="2418" y="3798"/>
                <a:ext cx="98" cy="154"/>
              </a:xfrm>
              <a:custGeom>
                <a:avLst/>
                <a:gdLst>
                  <a:gd name="T0" fmla="*/ 48 w 98"/>
                  <a:gd name="T1" fmla="*/ 0 h 154"/>
                  <a:gd name="T2" fmla="*/ 48 w 98"/>
                  <a:gd name="T3" fmla="*/ 0 h 154"/>
                  <a:gd name="T4" fmla="*/ 58 w 98"/>
                  <a:gd name="T5" fmla="*/ 4 h 154"/>
                  <a:gd name="T6" fmla="*/ 76 w 98"/>
                  <a:gd name="T7" fmla="*/ 14 h 154"/>
                  <a:gd name="T8" fmla="*/ 86 w 98"/>
                  <a:gd name="T9" fmla="*/ 20 h 154"/>
                  <a:gd name="T10" fmla="*/ 92 w 98"/>
                  <a:gd name="T11" fmla="*/ 30 h 154"/>
                  <a:gd name="T12" fmla="*/ 98 w 98"/>
                  <a:gd name="T13" fmla="*/ 40 h 154"/>
                  <a:gd name="T14" fmla="*/ 98 w 98"/>
                  <a:gd name="T15" fmla="*/ 46 h 154"/>
                  <a:gd name="T16" fmla="*/ 96 w 98"/>
                  <a:gd name="T17" fmla="*/ 52 h 154"/>
                  <a:gd name="T18" fmla="*/ 86 w 98"/>
                  <a:gd name="T19" fmla="*/ 86 h 154"/>
                  <a:gd name="T20" fmla="*/ 86 w 98"/>
                  <a:gd name="T21" fmla="*/ 86 h 154"/>
                  <a:gd name="T22" fmla="*/ 90 w 98"/>
                  <a:gd name="T23" fmla="*/ 92 h 154"/>
                  <a:gd name="T24" fmla="*/ 94 w 98"/>
                  <a:gd name="T25" fmla="*/ 106 h 154"/>
                  <a:gd name="T26" fmla="*/ 96 w 98"/>
                  <a:gd name="T27" fmla="*/ 114 h 154"/>
                  <a:gd name="T28" fmla="*/ 94 w 98"/>
                  <a:gd name="T29" fmla="*/ 124 h 154"/>
                  <a:gd name="T30" fmla="*/ 92 w 98"/>
                  <a:gd name="T31" fmla="*/ 130 h 154"/>
                  <a:gd name="T32" fmla="*/ 86 w 98"/>
                  <a:gd name="T33" fmla="*/ 136 h 154"/>
                  <a:gd name="T34" fmla="*/ 86 w 98"/>
                  <a:gd name="T35" fmla="*/ 136 h 154"/>
                  <a:gd name="T36" fmla="*/ 66 w 98"/>
                  <a:gd name="T37" fmla="*/ 146 h 154"/>
                  <a:gd name="T38" fmla="*/ 54 w 98"/>
                  <a:gd name="T39" fmla="*/ 150 h 154"/>
                  <a:gd name="T40" fmla="*/ 42 w 98"/>
                  <a:gd name="T41" fmla="*/ 154 h 154"/>
                  <a:gd name="T42" fmla="*/ 30 w 98"/>
                  <a:gd name="T43" fmla="*/ 154 h 154"/>
                  <a:gd name="T44" fmla="*/ 18 w 98"/>
                  <a:gd name="T45" fmla="*/ 152 h 154"/>
                  <a:gd name="T46" fmla="*/ 14 w 98"/>
                  <a:gd name="T47" fmla="*/ 150 h 154"/>
                  <a:gd name="T48" fmla="*/ 10 w 98"/>
                  <a:gd name="T49" fmla="*/ 146 h 154"/>
                  <a:gd name="T50" fmla="*/ 6 w 98"/>
                  <a:gd name="T51" fmla="*/ 142 h 154"/>
                  <a:gd name="T52" fmla="*/ 2 w 98"/>
                  <a:gd name="T53" fmla="*/ 136 h 154"/>
                  <a:gd name="T54" fmla="*/ 2 w 98"/>
                  <a:gd name="T55" fmla="*/ 136 h 154"/>
                  <a:gd name="T56" fmla="*/ 2 w 98"/>
                  <a:gd name="T57" fmla="*/ 128 h 154"/>
                  <a:gd name="T58" fmla="*/ 0 w 98"/>
                  <a:gd name="T59" fmla="*/ 120 h 154"/>
                  <a:gd name="T60" fmla="*/ 4 w 98"/>
                  <a:gd name="T61" fmla="*/ 100 h 154"/>
                  <a:gd name="T62" fmla="*/ 12 w 98"/>
                  <a:gd name="T63" fmla="*/ 78 h 154"/>
                  <a:gd name="T64" fmla="*/ 20 w 98"/>
                  <a:gd name="T65" fmla="*/ 56 h 154"/>
                  <a:gd name="T66" fmla="*/ 40 w 98"/>
                  <a:gd name="T67" fmla="*/ 16 h 154"/>
                  <a:gd name="T68" fmla="*/ 48 w 98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"/>
                  <a:gd name="T106" fmla="*/ 0 h 154"/>
                  <a:gd name="T107" fmla="*/ 98 w 98"/>
                  <a:gd name="T108" fmla="*/ 154 h 1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" h="154">
                    <a:moveTo>
                      <a:pt x="48" y="0"/>
                    </a:moveTo>
                    <a:lnTo>
                      <a:pt x="48" y="0"/>
                    </a:lnTo>
                    <a:lnTo>
                      <a:pt x="58" y="4"/>
                    </a:lnTo>
                    <a:lnTo>
                      <a:pt x="76" y="14"/>
                    </a:lnTo>
                    <a:lnTo>
                      <a:pt x="86" y="20"/>
                    </a:lnTo>
                    <a:lnTo>
                      <a:pt x="92" y="30"/>
                    </a:lnTo>
                    <a:lnTo>
                      <a:pt x="98" y="40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86" y="86"/>
                    </a:lnTo>
                    <a:lnTo>
                      <a:pt x="90" y="92"/>
                    </a:lnTo>
                    <a:lnTo>
                      <a:pt x="94" y="106"/>
                    </a:lnTo>
                    <a:lnTo>
                      <a:pt x="96" y="114"/>
                    </a:lnTo>
                    <a:lnTo>
                      <a:pt x="94" y="124"/>
                    </a:lnTo>
                    <a:lnTo>
                      <a:pt x="92" y="130"/>
                    </a:lnTo>
                    <a:lnTo>
                      <a:pt x="86" y="136"/>
                    </a:lnTo>
                    <a:lnTo>
                      <a:pt x="66" y="146"/>
                    </a:lnTo>
                    <a:lnTo>
                      <a:pt x="54" y="150"/>
                    </a:lnTo>
                    <a:lnTo>
                      <a:pt x="42" y="154"/>
                    </a:lnTo>
                    <a:lnTo>
                      <a:pt x="30" y="154"/>
                    </a:lnTo>
                    <a:lnTo>
                      <a:pt x="18" y="152"/>
                    </a:lnTo>
                    <a:lnTo>
                      <a:pt x="14" y="150"/>
                    </a:lnTo>
                    <a:lnTo>
                      <a:pt x="10" y="146"/>
                    </a:lnTo>
                    <a:lnTo>
                      <a:pt x="6" y="142"/>
                    </a:lnTo>
                    <a:lnTo>
                      <a:pt x="2" y="136"/>
                    </a:lnTo>
                    <a:lnTo>
                      <a:pt x="2" y="128"/>
                    </a:lnTo>
                    <a:lnTo>
                      <a:pt x="0" y="120"/>
                    </a:lnTo>
                    <a:lnTo>
                      <a:pt x="4" y="100"/>
                    </a:lnTo>
                    <a:lnTo>
                      <a:pt x="12" y="78"/>
                    </a:lnTo>
                    <a:lnTo>
                      <a:pt x="20" y="56"/>
                    </a:lnTo>
                    <a:lnTo>
                      <a:pt x="40" y="16"/>
                    </a:lnTo>
                    <a:lnTo>
                      <a:pt x="48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65" name="Freeform 502"/>
              <p:cNvSpPr>
                <a:spLocks/>
              </p:cNvSpPr>
              <p:nvPr/>
            </p:nvSpPr>
            <p:spPr bwMode="auto">
              <a:xfrm>
                <a:off x="2144" y="3618"/>
                <a:ext cx="392" cy="530"/>
              </a:xfrm>
              <a:custGeom>
                <a:avLst/>
                <a:gdLst>
                  <a:gd name="T0" fmla="*/ 312 w 392"/>
                  <a:gd name="T1" fmla="*/ 470 h 530"/>
                  <a:gd name="T2" fmla="*/ 312 w 392"/>
                  <a:gd name="T3" fmla="*/ 470 h 530"/>
                  <a:gd name="T4" fmla="*/ 308 w 392"/>
                  <a:gd name="T5" fmla="*/ 482 h 530"/>
                  <a:gd name="T6" fmla="*/ 302 w 392"/>
                  <a:gd name="T7" fmla="*/ 492 h 530"/>
                  <a:gd name="T8" fmla="*/ 294 w 392"/>
                  <a:gd name="T9" fmla="*/ 500 h 530"/>
                  <a:gd name="T10" fmla="*/ 288 w 392"/>
                  <a:gd name="T11" fmla="*/ 502 h 530"/>
                  <a:gd name="T12" fmla="*/ 284 w 392"/>
                  <a:gd name="T13" fmla="*/ 502 h 530"/>
                  <a:gd name="T14" fmla="*/ 16 w 392"/>
                  <a:gd name="T15" fmla="*/ 530 h 530"/>
                  <a:gd name="T16" fmla="*/ 16 w 392"/>
                  <a:gd name="T17" fmla="*/ 530 h 530"/>
                  <a:gd name="T18" fmla="*/ 8 w 392"/>
                  <a:gd name="T19" fmla="*/ 528 h 530"/>
                  <a:gd name="T20" fmla="*/ 4 w 392"/>
                  <a:gd name="T21" fmla="*/ 522 h 530"/>
                  <a:gd name="T22" fmla="*/ 0 w 392"/>
                  <a:gd name="T23" fmla="*/ 514 h 530"/>
                  <a:gd name="T24" fmla="*/ 0 w 392"/>
                  <a:gd name="T25" fmla="*/ 506 h 530"/>
                  <a:gd name="T26" fmla="*/ 84 w 392"/>
                  <a:gd name="T27" fmla="*/ 38 h 530"/>
                  <a:gd name="T28" fmla="*/ 84 w 392"/>
                  <a:gd name="T29" fmla="*/ 38 h 530"/>
                  <a:gd name="T30" fmla="*/ 86 w 392"/>
                  <a:gd name="T31" fmla="*/ 28 h 530"/>
                  <a:gd name="T32" fmla="*/ 92 w 392"/>
                  <a:gd name="T33" fmla="*/ 20 h 530"/>
                  <a:gd name="T34" fmla="*/ 100 w 392"/>
                  <a:gd name="T35" fmla="*/ 14 h 530"/>
                  <a:gd name="T36" fmla="*/ 108 w 392"/>
                  <a:gd name="T37" fmla="*/ 12 h 530"/>
                  <a:gd name="T38" fmla="*/ 376 w 392"/>
                  <a:gd name="T39" fmla="*/ 0 h 530"/>
                  <a:gd name="T40" fmla="*/ 376 w 392"/>
                  <a:gd name="T41" fmla="*/ 0 h 530"/>
                  <a:gd name="T42" fmla="*/ 384 w 392"/>
                  <a:gd name="T43" fmla="*/ 2 h 530"/>
                  <a:gd name="T44" fmla="*/ 390 w 392"/>
                  <a:gd name="T45" fmla="*/ 6 h 530"/>
                  <a:gd name="T46" fmla="*/ 392 w 392"/>
                  <a:gd name="T47" fmla="*/ 14 h 530"/>
                  <a:gd name="T48" fmla="*/ 392 w 392"/>
                  <a:gd name="T49" fmla="*/ 24 h 530"/>
                  <a:gd name="T50" fmla="*/ 312 w 392"/>
                  <a:gd name="T51" fmla="*/ 470 h 53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2"/>
                  <a:gd name="T79" fmla="*/ 0 h 530"/>
                  <a:gd name="T80" fmla="*/ 392 w 392"/>
                  <a:gd name="T81" fmla="*/ 530 h 53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2" h="530">
                    <a:moveTo>
                      <a:pt x="312" y="470"/>
                    </a:moveTo>
                    <a:lnTo>
                      <a:pt x="312" y="470"/>
                    </a:lnTo>
                    <a:lnTo>
                      <a:pt x="308" y="482"/>
                    </a:lnTo>
                    <a:lnTo>
                      <a:pt x="302" y="492"/>
                    </a:lnTo>
                    <a:lnTo>
                      <a:pt x="294" y="500"/>
                    </a:lnTo>
                    <a:lnTo>
                      <a:pt x="288" y="502"/>
                    </a:lnTo>
                    <a:lnTo>
                      <a:pt x="284" y="502"/>
                    </a:lnTo>
                    <a:lnTo>
                      <a:pt x="16" y="530"/>
                    </a:lnTo>
                    <a:lnTo>
                      <a:pt x="8" y="528"/>
                    </a:lnTo>
                    <a:lnTo>
                      <a:pt x="4" y="522"/>
                    </a:lnTo>
                    <a:lnTo>
                      <a:pt x="0" y="514"/>
                    </a:lnTo>
                    <a:lnTo>
                      <a:pt x="0" y="506"/>
                    </a:lnTo>
                    <a:lnTo>
                      <a:pt x="84" y="38"/>
                    </a:lnTo>
                    <a:lnTo>
                      <a:pt x="86" y="28"/>
                    </a:lnTo>
                    <a:lnTo>
                      <a:pt x="92" y="20"/>
                    </a:lnTo>
                    <a:lnTo>
                      <a:pt x="100" y="14"/>
                    </a:lnTo>
                    <a:lnTo>
                      <a:pt x="108" y="12"/>
                    </a:lnTo>
                    <a:lnTo>
                      <a:pt x="376" y="0"/>
                    </a:lnTo>
                    <a:lnTo>
                      <a:pt x="384" y="2"/>
                    </a:lnTo>
                    <a:lnTo>
                      <a:pt x="390" y="6"/>
                    </a:lnTo>
                    <a:lnTo>
                      <a:pt x="392" y="14"/>
                    </a:lnTo>
                    <a:lnTo>
                      <a:pt x="392" y="24"/>
                    </a:lnTo>
                    <a:lnTo>
                      <a:pt x="312" y="470"/>
                    </a:lnTo>
                    <a:close/>
                  </a:path>
                </a:pathLst>
              </a:custGeom>
              <a:solidFill>
                <a:srgbClr val="A06B4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66" name="Freeform 503"/>
              <p:cNvSpPr>
                <a:spLocks/>
              </p:cNvSpPr>
              <p:nvPr/>
            </p:nvSpPr>
            <p:spPr bwMode="auto">
              <a:xfrm>
                <a:off x="2156" y="3616"/>
                <a:ext cx="392" cy="528"/>
              </a:xfrm>
              <a:custGeom>
                <a:avLst/>
                <a:gdLst>
                  <a:gd name="T0" fmla="*/ 310 w 392"/>
                  <a:gd name="T1" fmla="*/ 470 h 528"/>
                  <a:gd name="T2" fmla="*/ 310 w 392"/>
                  <a:gd name="T3" fmla="*/ 470 h 528"/>
                  <a:gd name="T4" fmla="*/ 308 w 392"/>
                  <a:gd name="T5" fmla="*/ 480 h 528"/>
                  <a:gd name="T6" fmla="*/ 300 w 392"/>
                  <a:gd name="T7" fmla="*/ 492 h 528"/>
                  <a:gd name="T8" fmla="*/ 292 w 392"/>
                  <a:gd name="T9" fmla="*/ 500 h 528"/>
                  <a:gd name="T10" fmla="*/ 288 w 392"/>
                  <a:gd name="T11" fmla="*/ 502 h 528"/>
                  <a:gd name="T12" fmla="*/ 284 w 392"/>
                  <a:gd name="T13" fmla="*/ 502 h 528"/>
                  <a:gd name="T14" fmla="*/ 16 w 392"/>
                  <a:gd name="T15" fmla="*/ 528 h 528"/>
                  <a:gd name="T16" fmla="*/ 16 w 392"/>
                  <a:gd name="T17" fmla="*/ 528 h 528"/>
                  <a:gd name="T18" fmla="*/ 8 w 392"/>
                  <a:gd name="T19" fmla="*/ 528 h 528"/>
                  <a:gd name="T20" fmla="*/ 2 w 392"/>
                  <a:gd name="T21" fmla="*/ 522 h 528"/>
                  <a:gd name="T22" fmla="*/ 0 w 392"/>
                  <a:gd name="T23" fmla="*/ 514 h 528"/>
                  <a:gd name="T24" fmla="*/ 0 w 392"/>
                  <a:gd name="T25" fmla="*/ 504 h 528"/>
                  <a:gd name="T26" fmla="*/ 82 w 392"/>
                  <a:gd name="T27" fmla="*/ 36 h 528"/>
                  <a:gd name="T28" fmla="*/ 82 w 392"/>
                  <a:gd name="T29" fmla="*/ 36 h 528"/>
                  <a:gd name="T30" fmla="*/ 86 w 392"/>
                  <a:gd name="T31" fmla="*/ 28 h 528"/>
                  <a:gd name="T32" fmla="*/ 92 w 392"/>
                  <a:gd name="T33" fmla="*/ 18 h 528"/>
                  <a:gd name="T34" fmla="*/ 98 w 392"/>
                  <a:gd name="T35" fmla="*/ 14 h 528"/>
                  <a:gd name="T36" fmla="*/ 106 w 392"/>
                  <a:gd name="T37" fmla="*/ 12 h 528"/>
                  <a:gd name="T38" fmla="*/ 376 w 392"/>
                  <a:gd name="T39" fmla="*/ 0 h 528"/>
                  <a:gd name="T40" fmla="*/ 376 w 392"/>
                  <a:gd name="T41" fmla="*/ 0 h 528"/>
                  <a:gd name="T42" fmla="*/ 382 w 392"/>
                  <a:gd name="T43" fmla="*/ 0 h 528"/>
                  <a:gd name="T44" fmla="*/ 388 w 392"/>
                  <a:gd name="T45" fmla="*/ 6 h 528"/>
                  <a:gd name="T46" fmla="*/ 392 w 392"/>
                  <a:gd name="T47" fmla="*/ 14 h 528"/>
                  <a:gd name="T48" fmla="*/ 392 w 392"/>
                  <a:gd name="T49" fmla="*/ 24 h 528"/>
                  <a:gd name="T50" fmla="*/ 310 w 392"/>
                  <a:gd name="T51" fmla="*/ 470 h 5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2"/>
                  <a:gd name="T79" fmla="*/ 0 h 528"/>
                  <a:gd name="T80" fmla="*/ 392 w 392"/>
                  <a:gd name="T81" fmla="*/ 528 h 52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2" h="528">
                    <a:moveTo>
                      <a:pt x="310" y="470"/>
                    </a:moveTo>
                    <a:lnTo>
                      <a:pt x="310" y="470"/>
                    </a:lnTo>
                    <a:lnTo>
                      <a:pt x="308" y="480"/>
                    </a:lnTo>
                    <a:lnTo>
                      <a:pt x="300" y="492"/>
                    </a:lnTo>
                    <a:lnTo>
                      <a:pt x="292" y="500"/>
                    </a:lnTo>
                    <a:lnTo>
                      <a:pt x="288" y="502"/>
                    </a:lnTo>
                    <a:lnTo>
                      <a:pt x="284" y="502"/>
                    </a:lnTo>
                    <a:lnTo>
                      <a:pt x="16" y="528"/>
                    </a:lnTo>
                    <a:lnTo>
                      <a:pt x="8" y="528"/>
                    </a:lnTo>
                    <a:lnTo>
                      <a:pt x="2" y="522"/>
                    </a:lnTo>
                    <a:lnTo>
                      <a:pt x="0" y="514"/>
                    </a:lnTo>
                    <a:lnTo>
                      <a:pt x="0" y="504"/>
                    </a:lnTo>
                    <a:lnTo>
                      <a:pt x="82" y="36"/>
                    </a:lnTo>
                    <a:lnTo>
                      <a:pt x="86" y="28"/>
                    </a:lnTo>
                    <a:lnTo>
                      <a:pt x="92" y="18"/>
                    </a:lnTo>
                    <a:lnTo>
                      <a:pt x="98" y="14"/>
                    </a:lnTo>
                    <a:lnTo>
                      <a:pt x="106" y="12"/>
                    </a:lnTo>
                    <a:lnTo>
                      <a:pt x="376" y="0"/>
                    </a:lnTo>
                    <a:lnTo>
                      <a:pt x="382" y="0"/>
                    </a:lnTo>
                    <a:lnTo>
                      <a:pt x="388" y="6"/>
                    </a:lnTo>
                    <a:lnTo>
                      <a:pt x="392" y="14"/>
                    </a:lnTo>
                    <a:lnTo>
                      <a:pt x="392" y="24"/>
                    </a:lnTo>
                    <a:lnTo>
                      <a:pt x="310" y="470"/>
                    </a:lnTo>
                    <a:close/>
                  </a:path>
                </a:pathLst>
              </a:custGeom>
              <a:solidFill>
                <a:srgbClr val="8045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67" name="Freeform 504"/>
              <p:cNvSpPr>
                <a:spLocks noEditPoints="1"/>
              </p:cNvSpPr>
              <p:nvPr/>
            </p:nvSpPr>
            <p:spPr bwMode="auto">
              <a:xfrm>
                <a:off x="2394" y="3596"/>
                <a:ext cx="12" cy="14"/>
              </a:xfrm>
              <a:custGeom>
                <a:avLst/>
                <a:gdLst>
                  <a:gd name="T0" fmla="*/ 4 w 12"/>
                  <a:gd name="T1" fmla="*/ 0 h 14"/>
                  <a:gd name="T2" fmla="*/ 4 w 12"/>
                  <a:gd name="T3" fmla="*/ 0 h 14"/>
                  <a:gd name="T4" fmla="*/ 0 w 12"/>
                  <a:gd name="T5" fmla="*/ 4 h 14"/>
                  <a:gd name="T6" fmla="*/ 0 w 12"/>
                  <a:gd name="T7" fmla="*/ 8 h 14"/>
                  <a:gd name="T8" fmla="*/ 0 w 12"/>
                  <a:gd name="T9" fmla="*/ 8 h 14"/>
                  <a:gd name="T10" fmla="*/ 2 w 12"/>
                  <a:gd name="T11" fmla="*/ 12 h 14"/>
                  <a:gd name="T12" fmla="*/ 8 w 12"/>
                  <a:gd name="T13" fmla="*/ 14 h 14"/>
                  <a:gd name="T14" fmla="*/ 8 w 12"/>
                  <a:gd name="T15" fmla="*/ 14 h 14"/>
                  <a:gd name="T16" fmla="*/ 12 w 12"/>
                  <a:gd name="T17" fmla="*/ 10 h 14"/>
                  <a:gd name="T18" fmla="*/ 12 w 12"/>
                  <a:gd name="T19" fmla="*/ 6 h 14"/>
                  <a:gd name="T20" fmla="*/ 12 w 12"/>
                  <a:gd name="T21" fmla="*/ 6 h 14"/>
                  <a:gd name="T22" fmla="*/ 10 w 12"/>
                  <a:gd name="T23" fmla="*/ 0 h 14"/>
                  <a:gd name="T24" fmla="*/ 4 w 12"/>
                  <a:gd name="T25" fmla="*/ 0 h 14"/>
                  <a:gd name="T26" fmla="*/ 10 w 12"/>
                  <a:gd name="T27" fmla="*/ 6 h 14"/>
                  <a:gd name="T28" fmla="*/ 10 w 12"/>
                  <a:gd name="T29" fmla="*/ 6 h 14"/>
                  <a:gd name="T30" fmla="*/ 10 w 12"/>
                  <a:gd name="T31" fmla="*/ 8 h 14"/>
                  <a:gd name="T32" fmla="*/ 8 w 12"/>
                  <a:gd name="T33" fmla="*/ 10 h 14"/>
                  <a:gd name="T34" fmla="*/ 8 w 12"/>
                  <a:gd name="T35" fmla="*/ 10 h 14"/>
                  <a:gd name="T36" fmla="*/ 4 w 12"/>
                  <a:gd name="T37" fmla="*/ 10 h 14"/>
                  <a:gd name="T38" fmla="*/ 2 w 12"/>
                  <a:gd name="T39" fmla="*/ 8 h 14"/>
                  <a:gd name="T40" fmla="*/ 2 w 12"/>
                  <a:gd name="T41" fmla="*/ 8 h 14"/>
                  <a:gd name="T42" fmla="*/ 4 w 12"/>
                  <a:gd name="T43" fmla="*/ 4 h 14"/>
                  <a:gd name="T44" fmla="*/ 6 w 12"/>
                  <a:gd name="T45" fmla="*/ 4 h 14"/>
                  <a:gd name="T46" fmla="*/ 6 w 12"/>
                  <a:gd name="T47" fmla="*/ 4 h 14"/>
                  <a:gd name="T48" fmla="*/ 8 w 12"/>
                  <a:gd name="T49" fmla="*/ 4 h 14"/>
                  <a:gd name="T50" fmla="*/ 10 w 12"/>
                  <a:gd name="T51" fmla="*/ 6 h 1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2"/>
                  <a:gd name="T79" fmla="*/ 0 h 14"/>
                  <a:gd name="T80" fmla="*/ 12 w 12"/>
                  <a:gd name="T81" fmla="*/ 14 h 1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8" y="14"/>
                    </a:lnTo>
                    <a:lnTo>
                      <a:pt x="12" y="10"/>
                    </a:lnTo>
                    <a:lnTo>
                      <a:pt x="12" y="6"/>
                    </a:lnTo>
                    <a:lnTo>
                      <a:pt x="10" y="0"/>
                    </a:lnTo>
                    <a:lnTo>
                      <a:pt x="4" y="0"/>
                    </a:lnTo>
                    <a:close/>
                    <a:moveTo>
                      <a:pt x="10" y="6"/>
                    </a:moveTo>
                    <a:lnTo>
                      <a:pt x="10" y="6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4" y="10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85858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68" name="Freeform 505"/>
              <p:cNvSpPr>
                <a:spLocks/>
              </p:cNvSpPr>
              <p:nvPr/>
            </p:nvSpPr>
            <p:spPr bwMode="auto">
              <a:xfrm>
                <a:off x="2394" y="3596"/>
                <a:ext cx="12" cy="14"/>
              </a:xfrm>
              <a:custGeom>
                <a:avLst/>
                <a:gdLst>
                  <a:gd name="T0" fmla="*/ 4 w 12"/>
                  <a:gd name="T1" fmla="*/ 0 h 14"/>
                  <a:gd name="T2" fmla="*/ 4 w 12"/>
                  <a:gd name="T3" fmla="*/ 0 h 14"/>
                  <a:gd name="T4" fmla="*/ 0 w 12"/>
                  <a:gd name="T5" fmla="*/ 4 h 14"/>
                  <a:gd name="T6" fmla="*/ 0 w 12"/>
                  <a:gd name="T7" fmla="*/ 8 h 14"/>
                  <a:gd name="T8" fmla="*/ 0 w 12"/>
                  <a:gd name="T9" fmla="*/ 8 h 14"/>
                  <a:gd name="T10" fmla="*/ 2 w 12"/>
                  <a:gd name="T11" fmla="*/ 12 h 14"/>
                  <a:gd name="T12" fmla="*/ 8 w 12"/>
                  <a:gd name="T13" fmla="*/ 14 h 14"/>
                  <a:gd name="T14" fmla="*/ 8 w 12"/>
                  <a:gd name="T15" fmla="*/ 14 h 14"/>
                  <a:gd name="T16" fmla="*/ 12 w 12"/>
                  <a:gd name="T17" fmla="*/ 10 h 14"/>
                  <a:gd name="T18" fmla="*/ 12 w 12"/>
                  <a:gd name="T19" fmla="*/ 6 h 14"/>
                  <a:gd name="T20" fmla="*/ 12 w 12"/>
                  <a:gd name="T21" fmla="*/ 6 h 14"/>
                  <a:gd name="T22" fmla="*/ 10 w 12"/>
                  <a:gd name="T23" fmla="*/ 0 h 14"/>
                  <a:gd name="T24" fmla="*/ 4 w 12"/>
                  <a:gd name="T25" fmla="*/ 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4"/>
                  <a:gd name="T41" fmla="*/ 12 w 12"/>
                  <a:gd name="T42" fmla="*/ 14 h 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8" y="14"/>
                    </a:lnTo>
                    <a:lnTo>
                      <a:pt x="12" y="10"/>
                    </a:lnTo>
                    <a:lnTo>
                      <a:pt x="12" y="6"/>
                    </a:lnTo>
                    <a:lnTo>
                      <a:pt x="10" y="0"/>
                    </a:lnTo>
                    <a:lnTo>
                      <a:pt x="4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69" name="Freeform 506"/>
              <p:cNvSpPr>
                <a:spLocks/>
              </p:cNvSpPr>
              <p:nvPr/>
            </p:nvSpPr>
            <p:spPr bwMode="auto">
              <a:xfrm>
                <a:off x="2396" y="3600"/>
                <a:ext cx="8" cy="6"/>
              </a:xfrm>
              <a:custGeom>
                <a:avLst/>
                <a:gdLst>
                  <a:gd name="T0" fmla="*/ 8 w 8"/>
                  <a:gd name="T1" fmla="*/ 2 h 6"/>
                  <a:gd name="T2" fmla="*/ 8 w 8"/>
                  <a:gd name="T3" fmla="*/ 2 h 6"/>
                  <a:gd name="T4" fmla="*/ 8 w 8"/>
                  <a:gd name="T5" fmla="*/ 4 h 6"/>
                  <a:gd name="T6" fmla="*/ 6 w 8"/>
                  <a:gd name="T7" fmla="*/ 6 h 6"/>
                  <a:gd name="T8" fmla="*/ 6 w 8"/>
                  <a:gd name="T9" fmla="*/ 6 h 6"/>
                  <a:gd name="T10" fmla="*/ 2 w 8"/>
                  <a:gd name="T11" fmla="*/ 6 h 6"/>
                  <a:gd name="T12" fmla="*/ 0 w 8"/>
                  <a:gd name="T13" fmla="*/ 4 h 6"/>
                  <a:gd name="T14" fmla="*/ 0 w 8"/>
                  <a:gd name="T15" fmla="*/ 4 h 6"/>
                  <a:gd name="T16" fmla="*/ 2 w 8"/>
                  <a:gd name="T17" fmla="*/ 0 h 6"/>
                  <a:gd name="T18" fmla="*/ 4 w 8"/>
                  <a:gd name="T19" fmla="*/ 0 h 6"/>
                  <a:gd name="T20" fmla="*/ 4 w 8"/>
                  <a:gd name="T21" fmla="*/ 0 h 6"/>
                  <a:gd name="T22" fmla="*/ 6 w 8"/>
                  <a:gd name="T23" fmla="*/ 0 h 6"/>
                  <a:gd name="T24" fmla="*/ 8 w 8"/>
                  <a:gd name="T25" fmla="*/ 2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6"/>
                  <a:gd name="T41" fmla="*/ 8 w 8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6">
                    <a:moveTo>
                      <a:pt x="8" y="2"/>
                    </a:moveTo>
                    <a:lnTo>
                      <a:pt x="8" y="2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70" name="Freeform 507"/>
              <p:cNvSpPr>
                <a:spLocks/>
              </p:cNvSpPr>
              <p:nvPr/>
            </p:nvSpPr>
            <p:spPr bwMode="auto">
              <a:xfrm>
                <a:off x="2312" y="3590"/>
                <a:ext cx="156" cy="58"/>
              </a:xfrm>
              <a:custGeom>
                <a:avLst/>
                <a:gdLst>
                  <a:gd name="T0" fmla="*/ 156 w 156"/>
                  <a:gd name="T1" fmla="*/ 24 h 58"/>
                  <a:gd name="T2" fmla="*/ 140 w 156"/>
                  <a:gd name="T3" fmla="*/ 50 h 58"/>
                  <a:gd name="T4" fmla="*/ 0 w 156"/>
                  <a:gd name="T5" fmla="*/ 58 h 58"/>
                  <a:gd name="T6" fmla="*/ 12 w 156"/>
                  <a:gd name="T7" fmla="*/ 28 h 58"/>
                  <a:gd name="T8" fmla="*/ 64 w 156"/>
                  <a:gd name="T9" fmla="*/ 22 h 58"/>
                  <a:gd name="T10" fmla="*/ 64 w 156"/>
                  <a:gd name="T11" fmla="*/ 22 h 58"/>
                  <a:gd name="T12" fmla="*/ 86 w 156"/>
                  <a:gd name="T13" fmla="*/ 4 h 58"/>
                  <a:gd name="T14" fmla="*/ 86 w 156"/>
                  <a:gd name="T15" fmla="*/ 4 h 58"/>
                  <a:gd name="T16" fmla="*/ 90 w 156"/>
                  <a:gd name="T17" fmla="*/ 2 h 58"/>
                  <a:gd name="T18" fmla="*/ 96 w 156"/>
                  <a:gd name="T19" fmla="*/ 0 h 58"/>
                  <a:gd name="T20" fmla="*/ 102 w 156"/>
                  <a:gd name="T21" fmla="*/ 0 h 58"/>
                  <a:gd name="T22" fmla="*/ 108 w 156"/>
                  <a:gd name="T23" fmla="*/ 0 h 58"/>
                  <a:gd name="T24" fmla="*/ 112 w 156"/>
                  <a:gd name="T25" fmla="*/ 4 h 58"/>
                  <a:gd name="T26" fmla="*/ 116 w 156"/>
                  <a:gd name="T27" fmla="*/ 8 h 58"/>
                  <a:gd name="T28" fmla="*/ 116 w 156"/>
                  <a:gd name="T29" fmla="*/ 16 h 58"/>
                  <a:gd name="T30" fmla="*/ 114 w 156"/>
                  <a:gd name="T31" fmla="*/ 24 h 58"/>
                  <a:gd name="T32" fmla="*/ 156 w 156"/>
                  <a:gd name="T33" fmla="*/ 24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6"/>
                  <a:gd name="T52" fmla="*/ 0 h 58"/>
                  <a:gd name="T53" fmla="*/ 156 w 156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6" h="58">
                    <a:moveTo>
                      <a:pt x="156" y="24"/>
                    </a:moveTo>
                    <a:lnTo>
                      <a:pt x="140" y="50"/>
                    </a:lnTo>
                    <a:lnTo>
                      <a:pt x="0" y="58"/>
                    </a:lnTo>
                    <a:lnTo>
                      <a:pt x="12" y="28"/>
                    </a:lnTo>
                    <a:lnTo>
                      <a:pt x="64" y="22"/>
                    </a:lnTo>
                    <a:lnTo>
                      <a:pt x="86" y="4"/>
                    </a:lnTo>
                    <a:lnTo>
                      <a:pt x="90" y="2"/>
                    </a:lnTo>
                    <a:lnTo>
                      <a:pt x="96" y="0"/>
                    </a:lnTo>
                    <a:lnTo>
                      <a:pt x="102" y="0"/>
                    </a:lnTo>
                    <a:lnTo>
                      <a:pt x="108" y="0"/>
                    </a:lnTo>
                    <a:lnTo>
                      <a:pt x="112" y="4"/>
                    </a:lnTo>
                    <a:lnTo>
                      <a:pt x="116" y="8"/>
                    </a:lnTo>
                    <a:lnTo>
                      <a:pt x="116" y="16"/>
                    </a:lnTo>
                    <a:lnTo>
                      <a:pt x="114" y="24"/>
                    </a:lnTo>
                    <a:lnTo>
                      <a:pt x="156" y="24"/>
                    </a:lnTo>
                    <a:close/>
                  </a:path>
                </a:pathLst>
              </a:custGeom>
              <a:solidFill>
                <a:srgbClr val="9A9A9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71" name="Freeform 508"/>
              <p:cNvSpPr>
                <a:spLocks/>
              </p:cNvSpPr>
              <p:nvPr/>
            </p:nvSpPr>
            <p:spPr bwMode="auto">
              <a:xfrm>
                <a:off x="2400" y="3604"/>
                <a:ext cx="10" cy="8"/>
              </a:xfrm>
              <a:custGeom>
                <a:avLst/>
                <a:gdLst>
                  <a:gd name="T0" fmla="*/ 0 w 10"/>
                  <a:gd name="T1" fmla="*/ 8 h 8"/>
                  <a:gd name="T2" fmla="*/ 0 w 10"/>
                  <a:gd name="T3" fmla="*/ 8 h 8"/>
                  <a:gd name="T4" fmla="*/ 2 w 10"/>
                  <a:gd name="T5" fmla="*/ 8 h 8"/>
                  <a:gd name="T6" fmla="*/ 6 w 10"/>
                  <a:gd name="T7" fmla="*/ 8 h 8"/>
                  <a:gd name="T8" fmla="*/ 6 w 10"/>
                  <a:gd name="T9" fmla="*/ 8 h 8"/>
                  <a:gd name="T10" fmla="*/ 8 w 10"/>
                  <a:gd name="T11" fmla="*/ 6 h 8"/>
                  <a:gd name="T12" fmla="*/ 10 w 10"/>
                  <a:gd name="T13" fmla="*/ 2 h 8"/>
                  <a:gd name="T14" fmla="*/ 10 w 10"/>
                  <a:gd name="T15" fmla="*/ 2 h 8"/>
                  <a:gd name="T16" fmla="*/ 6 w 10"/>
                  <a:gd name="T17" fmla="*/ 0 h 8"/>
                  <a:gd name="T18" fmla="*/ 2 w 10"/>
                  <a:gd name="T19" fmla="*/ 2 h 8"/>
                  <a:gd name="T20" fmla="*/ 2 w 10"/>
                  <a:gd name="T21" fmla="*/ 2 h 8"/>
                  <a:gd name="T22" fmla="*/ 0 w 10"/>
                  <a:gd name="T23" fmla="*/ 4 h 8"/>
                  <a:gd name="T24" fmla="*/ 0 w 10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8"/>
                  <a:gd name="T41" fmla="*/ 10 w 10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A2A2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72" name="Freeform 509"/>
              <p:cNvSpPr>
                <a:spLocks/>
              </p:cNvSpPr>
              <p:nvPr/>
            </p:nvSpPr>
            <p:spPr bwMode="auto">
              <a:xfrm>
                <a:off x="2400" y="3604"/>
                <a:ext cx="10" cy="8"/>
              </a:xfrm>
              <a:custGeom>
                <a:avLst/>
                <a:gdLst>
                  <a:gd name="T0" fmla="*/ 0 w 10"/>
                  <a:gd name="T1" fmla="*/ 8 h 8"/>
                  <a:gd name="T2" fmla="*/ 0 w 10"/>
                  <a:gd name="T3" fmla="*/ 8 h 8"/>
                  <a:gd name="T4" fmla="*/ 2 w 10"/>
                  <a:gd name="T5" fmla="*/ 8 h 8"/>
                  <a:gd name="T6" fmla="*/ 6 w 10"/>
                  <a:gd name="T7" fmla="*/ 8 h 8"/>
                  <a:gd name="T8" fmla="*/ 6 w 10"/>
                  <a:gd name="T9" fmla="*/ 8 h 8"/>
                  <a:gd name="T10" fmla="*/ 8 w 10"/>
                  <a:gd name="T11" fmla="*/ 6 h 8"/>
                  <a:gd name="T12" fmla="*/ 10 w 10"/>
                  <a:gd name="T13" fmla="*/ 2 h 8"/>
                  <a:gd name="T14" fmla="*/ 10 w 10"/>
                  <a:gd name="T15" fmla="*/ 2 h 8"/>
                  <a:gd name="T16" fmla="*/ 6 w 10"/>
                  <a:gd name="T17" fmla="*/ 0 h 8"/>
                  <a:gd name="T18" fmla="*/ 2 w 10"/>
                  <a:gd name="T19" fmla="*/ 2 h 8"/>
                  <a:gd name="T20" fmla="*/ 2 w 10"/>
                  <a:gd name="T21" fmla="*/ 2 h 8"/>
                  <a:gd name="T22" fmla="*/ 0 w 10"/>
                  <a:gd name="T23" fmla="*/ 4 h 8"/>
                  <a:gd name="T24" fmla="*/ 0 w 10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8"/>
                  <a:gd name="T41" fmla="*/ 10 w 10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73" name="Freeform 510"/>
              <p:cNvSpPr>
                <a:spLocks/>
              </p:cNvSpPr>
              <p:nvPr/>
            </p:nvSpPr>
            <p:spPr bwMode="auto">
              <a:xfrm>
                <a:off x="2110" y="3318"/>
                <a:ext cx="68" cy="12"/>
              </a:xfrm>
              <a:custGeom>
                <a:avLst/>
                <a:gdLst>
                  <a:gd name="T0" fmla="*/ 68 w 68"/>
                  <a:gd name="T1" fmla="*/ 4 h 12"/>
                  <a:gd name="T2" fmla="*/ 68 w 68"/>
                  <a:gd name="T3" fmla="*/ 4 h 12"/>
                  <a:gd name="T4" fmla="*/ 62 w 68"/>
                  <a:gd name="T5" fmla="*/ 6 h 12"/>
                  <a:gd name="T6" fmla="*/ 50 w 68"/>
                  <a:gd name="T7" fmla="*/ 8 h 12"/>
                  <a:gd name="T8" fmla="*/ 28 w 68"/>
                  <a:gd name="T9" fmla="*/ 8 h 12"/>
                  <a:gd name="T10" fmla="*/ 14 w 68"/>
                  <a:gd name="T11" fmla="*/ 4 h 12"/>
                  <a:gd name="T12" fmla="*/ 0 w 68"/>
                  <a:gd name="T13" fmla="*/ 0 h 12"/>
                  <a:gd name="T14" fmla="*/ 0 w 68"/>
                  <a:gd name="T15" fmla="*/ 0 h 12"/>
                  <a:gd name="T16" fmla="*/ 6 w 68"/>
                  <a:gd name="T17" fmla="*/ 4 h 12"/>
                  <a:gd name="T18" fmla="*/ 22 w 68"/>
                  <a:gd name="T19" fmla="*/ 10 h 12"/>
                  <a:gd name="T20" fmla="*/ 32 w 68"/>
                  <a:gd name="T21" fmla="*/ 12 h 12"/>
                  <a:gd name="T22" fmla="*/ 44 w 68"/>
                  <a:gd name="T23" fmla="*/ 12 h 12"/>
                  <a:gd name="T24" fmla="*/ 56 w 68"/>
                  <a:gd name="T25" fmla="*/ 10 h 12"/>
                  <a:gd name="T26" fmla="*/ 68 w 68"/>
                  <a:gd name="T27" fmla="*/ 4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8"/>
                  <a:gd name="T43" fmla="*/ 0 h 12"/>
                  <a:gd name="T44" fmla="*/ 68 w 68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8" h="12">
                    <a:moveTo>
                      <a:pt x="68" y="4"/>
                    </a:moveTo>
                    <a:lnTo>
                      <a:pt x="68" y="4"/>
                    </a:lnTo>
                    <a:lnTo>
                      <a:pt x="62" y="6"/>
                    </a:lnTo>
                    <a:lnTo>
                      <a:pt x="50" y="8"/>
                    </a:lnTo>
                    <a:lnTo>
                      <a:pt x="28" y="8"/>
                    </a:lnTo>
                    <a:lnTo>
                      <a:pt x="14" y="4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22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0"/>
                    </a:lnTo>
                    <a:lnTo>
                      <a:pt x="68" y="4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74" name="Freeform 511"/>
              <p:cNvSpPr>
                <a:spLocks/>
              </p:cNvSpPr>
              <p:nvPr/>
            </p:nvSpPr>
            <p:spPr bwMode="auto">
              <a:xfrm>
                <a:off x="2110" y="3318"/>
                <a:ext cx="68" cy="12"/>
              </a:xfrm>
              <a:custGeom>
                <a:avLst/>
                <a:gdLst>
                  <a:gd name="T0" fmla="*/ 68 w 68"/>
                  <a:gd name="T1" fmla="*/ 4 h 12"/>
                  <a:gd name="T2" fmla="*/ 68 w 68"/>
                  <a:gd name="T3" fmla="*/ 4 h 12"/>
                  <a:gd name="T4" fmla="*/ 62 w 68"/>
                  <a:gd name="T5" fmla="*/ 6 h 12"/>
                  <a:gd name="T6" fmla="*/ 50 w 68"/>
                  <a:gd name="T7" fmla="*/ 8 h 12"/>
                  <a:gd name="T8" fmla="*/ 28 w 68"/>
                  <a:gd name="T9" fmla="*/ 8 h 12"/>
                  <a:gd name="T10" fmla="*/ 14 w 68"/>
                  <a:gd name="T11" fmla="*/ 4 h 12"/>
                  <a:gd name="T12" fmla="*/ 0 w 68"/>
                  <a:gd name="T13" fmla="*/ 0 h 12"/>
                  <a:gd name="T14" fmla="*/ 0 w 68"/>
                  <a:gd name="T15" fmla="*/ 0 h 12"/>
                  <a:gd name="T16" fmla="*/ 6 w 68"/>
                  <a:gd name="T17" fmla="*/ 4 h 12"/>
                  <a:gd name="T18" fmla="*/ 22 w 68"/>
                  <a:gd name="T19" fmla="*/ 10 h 12"/>
                  <a:gd name="T20" fmla="*/ 32 w 68"/>
                  <a:gd name="T21" fmla="*/ 12 h 12"/>
                  <a:gd name="T22" fmla="*/ 44 w 68"/>
                  <a:gd name="T23" fmla="*/ 12 h 12"/>
                  <a:gd name="T24" fmla="*/ 56 w 68"/>
                  <a:gd name="T25" fmla="*/ 10 h 12"/>
                  <a:gd name="T26" fmla="*/ 68 w 68"/>
                  <a:gd name="T27" fmla="*/ 4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8"/>
                  <a:gd name="T43" fmla="*/ 0 h 12"/>
                  <a:gd name="T44" fmla="*/ 68 w 68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8" h="12">
                    <a:moveTo>
                      <a:pt x="68" y="4"/>
                    </a:moveTo>
                    <a:lnTo>
                      <a:pt x="68" y="4"/>
                    </a:lnTo>
                    <a:lnTo>
                      <a:pt x="62" y="6"/>
                    </a:lnTo>
                    <a:lnTo>
                      <a:pt x="50" y="8"/>
                    </a:lnTo>
                    <a:lnTo>
                      <a:pt x="28" y="8"/>
                    </a:lnTo>
                    <a:lnTo>
                      <a:pt x="14" y="4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22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0"/>
                    </a:lnTo>
                    <a:lnTo>
                      <a:pt x="68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75" name="Freeform 512"/>
              <p:cNvSpPr>
                <a:spLocks/>
              </p:cNvSpPr>
              <p:nvPr/>
            </p:nvSpPr>
            <p:spPr bwMode="auto">
              <a:xfrm>
                <a:off x="1862" y="3430"/>
                <a:ext cx="208" cy="236"/>
              </a:xfrm>
              <a:custGeom>
                <a:avLst/>
                <a:gdLst>
                  <a:gd name="T0" fmla="*/ 0 w 208"/>
                  <a:gd name="T1" fmla="*/ 0 h 236"/>
                  <a:gd name="T2" fmla="*/ 68 w 208"/>
                  <a:gd name="T3" fmla="*/ 120 h 236"/>
                  <a:gd name="T4" fmla="*/ 68 w 208"/>
                  <a:gd name="T5" fmla="*/ 120 h 236"/>
                  <a:gd name="T6" fmla="*/ 108 w 208"/>
                  <a:gd name="T7" fmla="*/ 90 h 236"/>
                  <a:gd name="T8" fmla="*/ 146 w 208"/>
                  <a:gd name="T9" fmla="*/ 64 h 236"/>
                  <a:gd name="T10" fmla="*/ 166 w 208"/>
                  <a:gd name="T11" fmla="*/ 52 h 236"/>
                  <a:gd name="T12" fmla="*/ 184 w 208"/>
                  <a:gd name="T13" fmla="*/ 44 h 236"/>
                  <a:gd name="T14" fmla="*/ 208 w 208"/>
                  <a:gd name="T15" fmla="*/ 236 h 236"/>
                  <a:gd name="T16" fmla="*/ 166 w 208"/>
                  <a:gd name="T17" fmla="*/ 84 h 236"/>
                  <a:gd name="T18" fmla="*/ 64 w 208"/>
                  <a:gd name="T19" fmla="*/ 132 h 236"/>
                  <a:gd name="T20" fmla="*/ 64 w 208"/>
                  <a:gd name="T21" fmla="*/ 132 h 236"/>
                  <a:gd name="T22" fmla="*/ 34 w 208"/>
                  <a:gd name="T23" fmla="*/ 80 h 236"/>
                  <a:gd name="T24" fmla="*/ 14 w 208"/>
                  <a:gd name="T25" fmla="*/ 36 h 236"/>
                  <a:gd name="T26" fmla="*/ 4 w 208"/>
                  <a:gd name="T27" fmla="*/ 16 h 236"/>
                  <a:gd name="T28" fmla="*/ 0 w 208"/>
                  <a:gd name="T29" fmla="*/ 0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8"/>
                  <a:gd name="T46" fmla="*/ 0 h 236"/>
                  <a:gd name="T47" fmla="*/ 208 w 208"/>
                  <a:gd name="T48" fmla="*/ 236 h 2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8" h="236">
                    <a:moveTo>
                      <a:pt x="0" y="0"/>
                    </a:moveTo>
                    <a:lnTo>
                      <a:pt x="68" y="120"/>
                    </a:lnTo>
                    <a:lnTo>
                      <a:pt x="108" y="90"/>
                    </a:lnTo>
                    <a:lnTo>
                      <a:pt x="146" y="64"/>
                    </a:lnTo>
                    <a:lnTo>
                      <a:pt x="166" y="52"/>
                    </a:lnTo>
                    <a:lnTo>
                      <a:pt x="184" y="44"/>
                    </a:lnTo>
                    <a:lnTo>
                      <a:pt x="208" y="236"/>
                    </a:lnTo>
                    <a:lnTo>
                      <a:pt x="166" y="84"/>
                    </a:lnTo>
                    <a:lnTo>
                      <a:pt x="64" y="132"/>
                    </a:lnTo>
                    <a:lnTo>
                      <a:pt x="34" y="80"/>
                    </a:lnTo>
                    <a:lnTo>
                      <a:pt x="14" y="36"/>
                    </a:lnTo>
                    <a:lnTo>
                      <a:pt x="4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76" name="Freeform 513"/>
              <p:cNvSpPr>
                <a:spLocks/>
              </p:cNvSpPr>
              <p:nvPr/>
            </p:nvSpPr>
            <p:spPr bwMode="auto">
              <a:xfrm>
                <a:off x="1862" y="3430"/>
                <a:ext cx="208" cy="236"/>
              </a:xfrm>
              <a:custGeom>
                <a:avLst/>
                <a:gdLst>
                  <a:gd name="T0" fmla="*/ 0 w 208"/>
                  <a:gd name="T1" fmla="*/ 0 h 236"/>
                  <a:gd name="T2" fmla="*/ 68 w 208"/>
                  <a:gd name="T3" fmla="*/ 120 h 236"/>
                  <a:gd name="T4" fmla="*/ 68 w 208"/>
                  <a:gd name="T5" fmla="*/ 120 h 236"/>
                  <a:gd name="T6" fmla="*/ 108 w 208"/>
                  <a:gd name="T7" fmla="*/ 90 h 236"/>
                  <a:gd name="T8" fmla="*/ 146 w 208"/>
                  <a:gd name="T9" fmla="*/ 64 h 236"/>
                  <a:gd name="T10" fmla="*/ 166 w 208"/>
                  <a:gd name="T11" fmla="*/ 52 h 236"/>
                  <a:gd name="T12" fmla="*/ 184 w 208"/>
                  <a:gd name="T13" fmla="*/ 44 h 236"/>
                  <a:gd name="T14" fmla="*/ 208 w 208"/>
                  <a:gd name="T15" fmla="*/ 236 h 236"/>
                  <a:gd name="T16" fmla="*/ 166 w 208"/>
                  <a:gd name="T17" fmla="*/ 84 h 236"/>
                  <a:gd name="T18" fmla="*/ 64 w 208"/>
                  <a:gd name="T19" fmla="*/ 132 h 236"/>
                  <a:gd name="T20" fmla="*/ 64 w 208"/>
                  <a:gd name="T21" fmla="*/ 132 h 236"/>
                  <a:gd name="T22" fmla="*/ 34 w 208"/>
                  <a:gd name="T23" fmla="*/ 80 h 236"/>
                  <a:gd name="T24" fmla="*/ 14 w 208"/>
                  <a:gd name="T25" fmla="*/ 36 h 236"/>
                  <a:gd name="T26" fmla="*/ 4 w 208"/>
                  <a:gd name="T27" fmla="*/ 16 h 236"/>
                  <a:gd name="T28" fmla="*/ 0 w 208"/>
                  <a:gd name="T29" fmla="*/ 0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8"/>
                  <a:gd name="T46" fmla="*/ 0 h 236"/>
                  <a:gd name="T47" fmla="*/ 208 w 208"/>
                  <a:gd name="T48" fmla="*/ 236 h 2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8" h="236">
                    <a:moveTo>
                      <a:pt x="0" y="0"/>
                    </a:moveTo>
                    <a:lnTo>
                      <a:pt x="68" y="120"/>
                    </a:lnTo>
                    <a:lnTo>
                      <a:pt x="108" y="90"/>
                    </a:lnTo>
                    <a:lnTo>
                      <a:pt x="146" y="64"/>
                    </a:lnTo>
                    <a:lnTo>
                      <a:pt x="166" y="52"/>
                    </a:lnTo>
                    <a:lnTo>
                      <a:pt x="184" y="44"/>
                    </a:lnTo>
                    <a:lnTo>
                      <a:pt x="208" y="236"/>
                    </a:lnTo>
                    <a:lnTo>
                      <a:pt x="166" y="84"/>
                    </a:lnTo>
                    <a:lnTo>
                      <a:pt x="64" y="132"/>
                    </a:lnTo>
                    <a:lnTo>
                      <a:pt x="34" y="80"/>
                    </a:lnTo>
                    <a:lnTo>
                      <a:pt x="14" y="36"/>
                    </a:lnTo>
                    <a:lnTo>
                      <a:pt x="4" y="1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77" name="Freeform 514"/>
              <p:cNvSpPr>
                <a:spLocks/>
              </p:cNvSpPr>
              <p:nvPr/>
            </p:nvSpPr>
            <p:spPr bwMode="auto">
              <a:xfrm>
                <a:off x="2062" y="3482"/>
                <a:ext cx="100" cy="132"/>
              </a:xfrm>
              <a:custGeom>
                <a:avLst/>
                <a:gdLst>
                  <a:gd name="T0" fmla="*/ 26 w 100"/>
                  <a:gd name="T1" fmla="*/ 0 h 132"/>
                  <a:gd name="T2" fmla="*/ 92 w 100"/>
                  <a:gd name="T3" fmla="*/ 78 h 132"/>
                  <a:gd name="T4" fmla="*/ 92 w 100"/>
                  <a:gd name="T5" fmla="*/ 0 h 132"/>
                  <a:gd name="T6" fmla="*/ 92 w 100"/>
                  <a:gd name="T7" fmla="*/ 0 h 132"/>
                  <a:gd name="T8" fmla="*/ 94 w 100"/>
                  <a:gd name="T9" fmla="*/ 8 h 132"/>
                  <a:gd name="T10" fmla="*/ 98 w 100"/>
                  <a:gd name="T11" fmla="*/ 32 h 132"/>
                  <a:gd name="T12" fmla="*/ 100 w 100"/>
                  <a:gd name="T13" fmla="*/ 48 h 132"/>
                  <a:gd name="T14" fmla="*/ 100 w 100"/>
                  <a:gd name="T15" fmla="*/ 66 h 132"/>
                  <a:gd name="T16" fmla="*/ 100 w 100"/>
                  <a:gd name="T17" fmla="*/ 82 h 132"/>
                  <a:gd name="T18" fmla="*/ 98 w 100"/>
                  <a:gd name="T19" fmla="*/ 100 h 132"/>
                  <a:gd name="T20" fmla="*/ 26 w 100"/>
                  <a:gd name="T21" fmla="*/ 28 h 132"/>
                  <a:gd name="T22" fmla="*/ 0 w 100"/>
                  <a:gd name="T23" fmla="*/ 132 h 132"/>
                  <a:gd name="T24" fmla="*/ 0 w 100"/>
                  <a:gd name="T25" fmla="*/ 132 h 132"/>
                  <a:gd name="T26" fmla="*/ 2 w 100"/>
                  <a:gd name="T27" fmla="*/ 110 h 132"/>
                  <a:gd name="T28" fmla="*/ 10 w 100"/>
                  <a:gd name="T29" fmla="*/ 64 h 132"/>
                  <a:gd name="T30" fmla="*/ 18 w 100"/>
                  <a:gd name="T31" fmla="*/ 18 h 132"/>
                  <a:gd name="T32" fmla="*/ 22 w 100"/>
                  <a:gd name="T33" fmla="*/ 4 h 132"/>
                  <a:gd name="T34" fmla="*/ 24 w 100"/>
                  <a:gd name="T35" fmla="*/ 0 h 132"/>
                  <a:gd name="T36" fmla="*/ 26 w 100"/>
                  <a:gd name="T37" fmla="*/ 0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0"/>
                  <a:gd name="T58" fmla="*/ 0 h 132"/>
                  <a:gd name="T59" fmla="*/ 100 w 100"/>
                  <a:gd name="T60" fmla="*/ 132 h 1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0" h="132">
                    <a:moveTo>
                      <a:pt x="26" y="0"/>
                    </a:moveTo>
                    <a:lnTo>
                      <a:pt x="92" y="78"/>
                    </a:lnTo>
                    <a:lnTo>
                      <a:pt x="92" y="0"/>
                    </a:lnTo>
                    <a:lnTo>
                      <a:pt x="94" y="8"/>
                    </a:lnTo>
                    <a:lnTo>
                      <a:pt x="98" y="32"/>
                    </a:lnTo>
                    <a:lnTo>
                      <a:pt x="100" y="48"/>
                    </a:lnTo>
                    <a:lnTo>
                      <a:pt x="100" y="66"/>
                    </a:lnTo>
                    <a:lnTo>
                      <a:pt x="100" y="82"/>
                    </a:lnTo>
                    <a:lnTo>
                      <a:pt x="98" y="100"/>
                    </a:lnTo>
                    <a:lnTo>
                      <a:pt x="26" y="28"/>
                    </a:lnTo>
                    <a:lnTo>
                      <a:pt x="0" y="132"/>
                    </a:lnTo>
                    <a:lnTo>
                      <a:pt x="2" y="110"/>
                    </a:lnTo>
                    <a:lnTo>
                      <a:pt x="10" y="64"/>
                    </a:lnTo>
                    <a:lnTo>
                      <a:pt x="18" y="18"/>
                    </a:lnTo>
                    <a:lnTo>
                      <a:pt x="22" y="4"/>
                    </a:lnTo>
                    <a:lnTo>
                      <a:pt x="24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78" name="Freeform 515"/>
              <p:cNvSpPr>
                <a:spLocks/>
              </p:cNvSpPr>
              <p:nvPr/>
            </p:nvSpPr>
            <p:spPr bwMode="auto">
              <a:xfrm>
                <a:off x="2062" y="3482"/>
                <a:ext cx="100" cy="132"/>
              </a:xfrm>
              <a:custGeom>
                <a:avLst/>
                <a:gdLst>
                  <a:gd name="T0" fmla="*/ 26 w 100"/>
                  <a:gd name="T1" fmla="*/ 0 h 132"/>
                  <a:gd name="T2" fmla="*/ 92 w 100"/>
                  <a:gd name="T3" fmla="*/ 78 h 132"/>
                  <a:gd name="T4" fmla="*/ 92 w 100"/>
                  <a:gd name="T5" fmla="*/ 0 h 132"/>
                  <a:gd name="T6" fmla="*/ 92 w 100"/>
                  <a:gd name="T7" fmla="*/ 0 h 132"/>
                  <a:gd name="T8" fmla="*/ 94 w 100"/>
                  <a:gd name="T9" fmla="*/ 8 h 132"/>
                  <a:gd name="T10" fmla="*/ 98 w 100"/>
                  <a:gd name="T11" fmla="*/ 32 h 132"/>
                  <a:gd name="T12" fmla="*/ 100 w 100"/>
                  <a:gd name="T13" fmla="*/ 48 h 132"/>
                  <a:gd name="T14" fmla="*/ 100 w 100"/>
                  <a:gd name="T15" fmla="*/ 66 h 132"/>
                  <a:gd name="T16" fmla="*/ 100 w 100"/>
                  <a:gd name="T17" fmla="*/ 82 h 132"/>
                  <a:gd name="T18" fmla="*/ 98 w 100"/>
                  <a:gd name="T19" fmla="*/ 100 h 132"/>
                  <a:gd name="T20" fmla="*/ 26 w 100"/>
                  <a:gd name="T21" fmla="*/ 28 h 132"/>
                  <a:gd name="T22" fmla="*/ 0 w 100"/>
                  <a:gd name="T23" fmla="*/ 132 h 132"/>
                  <a:gd name="T24" fmla="*/ 0 w 100"/>
                  <a:gd name="T25" fmla="*/ 132 h 132"/>
                  <a:gd name="T26" fmla="*/ 2 w 100"/>
                  <a:gd name="T27" fmla="*/ 110 h 132"/>
                  <a:gd name="T28" fmla="*/ 10 w 100"/>
                  <a:gd name="T29" fmla="*/ 64 h 132"/>
                  <a:gd name="T30" fmla="*/ 18 w 100"/>
                  <a:gd name="T31" fmla="*/ 18 h 132"/>
                  <a:gd name="T32" fmla="*/ 22 w 100"/>
                  <a:gd name="T33" fmla="*/ 4 h 132"/>
                  <a:gd name="T34" fmla="*/ 24 w 100"/>
                  <a:gd name="T35" fmla="*/ 0 h 132"/>
                  <a:gd name="T36" fmla="*/ 26 w 100"/>
                  <a:gd name="T37" fmla="*/ 0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0"/>
                  <a:gd name="T58" fmla="*/ 0 h 132"/>
                  <a:gd name="T59" fmla="*/ 100 w 100"/>
                  <a:gd name="T60" fmla="*/ 132 h 1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0" h="132">
                    <a:moveTo>
                      <a:pt x="26" y="0"/>
                    </a:moveTo>
                    <a:lnTo>
                      <a:pt x="92" y="78"/>
                    </a:lnTo>
                    <a:lnTo>
                      <a:pt x="92" y="0"/>
                    </a:lnTo>
                    <a:lnTo>
                      <a:pt x="94" y="8"/>
                    </a:lnTo>
                    <a:lnTo>
                      <a:pt x="98" y="32"/>
                    </a:lnTo>
                    <a:lnTo>
                      <a:pt x="100" y="48"/>
                    </a:lnTo>
                    <a:lnTo>
                      <a:pt x="100" y="66"/>
                    </a:lnTo>
                    <a:lnTo>
                      <a:pt x="100" y="82"/>
                    </a:lnTo>
                    <a:lnTo>
                      <a:pt x="98" y="100"/>
                    </a:lnTo>
                    <a:lnTo>
                      <a:pt x="26" y="28"/>
                    </a:lnTo>
                    <a:lnTo>
                      <a:pt x="0" y="132"/>
                    </a:lnTo>
                    <a:lnTo>
                      <a:pt x="2" y="110"/>
                    </a:lnTo>
                    <a:lnTo>
                      <a:pt x="10" y="64"/>
                    </a:lnTo>
                    <a:lnTo>
                      <a:pt x="18" y="18"/>
                    </a:lnTo>
                    <a:lnTo>
                      <a:pt x="22" y="4"/>
                    </a:lnTo>
                    <a:lnTo>
                      <a:pt x="24" y="0"/>
                    </a:lnTo>
                    <a:lnTo>
                      <a:pt x="2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79" name="Freeform 516"/>
              <p:cNvSpPr>
                <a:spLocks/>
              </p:cNvSpPr>
              <p:nvPr/>
            </p:nvSpPr>
            <p:spPr bwMode="auto">
              <a:xfrm>
                <a:off x="2004" y="3800"/>
                <a:ext cx="312" cy="242"/>
              </a:xfrm>
              <a:custGeom>
                <a:avLst/>
                <a:gdLst>
                  <a:gd name="T0" fmla="*/ 0 w 312"/>
                  <a:gd name="T1" fmla="*/ 172 h 242"/>
                  <a:gd name="T2" fmla="*/ 54 w 312"/>
                  <a:gd name="T3" fmla="*/ 148 h 242"/>
                  <a:gd name="T4" fmla="*/ 70 w 312"/>
                  <a:gd name="T5" fmla="*/ 134 h 242"/>
                  <a:gd name="T6" fmla="*/ 132 w 312"/>
                  <a:gd name="T7" fmla="*/ 44 h 242"/>
                  <a:gd name="T8" fmla="*/ 270 w 312"/>
                  <a:gd name="T9" fmla="*/ 0 h 242"/>
                  <a:gd name="T10" fmla="*/ 272 w 312"/>
                  <a:gd name="T11" fmla="*/ 2 h 242"/>
                  <a:gd name="T12" fmla="*/ 274 w 312"/>
                  <a:gd name="T13" fmla="*/ 12 h 242"/>
                  <a:gd name="T14" fmla="*/ 266 w 312"/>
                  <a:gd name="T15" fmla="*/ 18 h 242"/>
                  <a:gd name="T16" fmla="*/ 214 w 312"/>
                  <a:gd name="T17" fmla="*/ 24 h 242"/>
                  <a:gd name="T18" fmla="*/ 156 w 312"/>
                  <a:gd name="T19" fmla="*/ 60 h 242"/>
                  <a:gd name="T20" fmla="*/ 232 w 312"/>
                  <a:gd name="T21" fmla="*/ 42 h 242"/>
                  <a:gd name="T22" fmla="*/ 272 w 312"/>
                  <a:gd name="T23" fmla="*/ 42 h 242"/>
                  <a:gd name="T24" fmla="*/ 306 w 312"/>
                  <a:gd name="T25" fmla="*/ 42 h 242"/>
                  <a:gd name="T26" fmla="*/ 312 w 312"/>
                  <a:gd name="T27" fmla="*/ 52 h 242"/>
                  <a:gd name="T28" fmla="*/ 310 w 312"/>
                  <a:gd name="T29" fmla="*/ 60 h 242"/>
                  <a:gd name="T30" fmla="*/ 298 w 312"/>
                  <a:gd name="T31" fmla="*/ 66 h 242"/>
                  <a:gd name="T32" fmla="*/ 300 w 312"/>
                  <a:gd name="T33" fmla="*/ 68 h 242"/>
                  <a:gd name="T34" fmla="*/ 304 w 312"/>
                  <a:gd name="T35" fmla="*/ 76 h 242"/>
                  <a:gd name="T36" fmla="*/ 298 w 312"/>
                  <a:gd name="T37" fmla="*/ 82 h 242"/>
                  <a:gd name="T38" fmla="*/ 246 w 312"/>
                  <a:gd name="T39" fmla="*/ 98 h 242"/>
                  <a:gd name="T40" fmla="*/ 252 w 312"/>
                  <a:gd name="T41" fmla="*/ 108 h 242"/>
                  <a:gd name="T42" fmla="*/ 282 w 312"/>
                  <a:gd name="T43" fmla="*/ 100 h 242"/>
                  <a:gd name="T44" fmla="*/ 284 w 312"/>
                  <a:gd name="T45" fmla="*/ 108 h 242"/>
                  <a:gd name="T46" fmla="*/ 280 w 312"/>
                  <a:gd name="T47" fmla="*/ 114 h 242"/>
                  <a:gd name="T48" fmla="*/ 270 w 312"/>
                  <a:gd name="T49" fmla="*/ 120 h 242"/>
                  <a:gd name="T50" fmla="*/ 232 w 312"/>
                  <a:gd name="T51" fmla="*/ 134 h 242"/>
                  <a:gd name="T52" fmla="*/ 194 w 312"/>
                  <a:gd name="T53" fmla="*/ 148 h 242"/>
                  <a:gd name="T54" fmla="*/ 124 w 312"/>
                  <a:gd name="T55" fmla="*/ 202 h 242"/>
                  <a:gd name="T56" fmla="*/ 110 w 312"/>
                  <a:gd name="T57" fmla="*/ 208 h 242"/>
                  <a:gd name="T58" fmla="*/ 90 w 312"/>
                  <a:gd name="T59" fmla="*/ 210 h 242"/>
                  <a:gd name="T60" fmla="*/ 22 w 312"/>
                  <a:gd name="T61" fmla="*/ 242 h 242"/>
                  <a:gd name="T62" fmla="*/ 10 w 312"/>
                  <a:gd name="T63" fmla="*/ 224 h 242"/>
                  <a:gd name="T64" fmla="*/ 2 w 312"/>
                  <a:gd name="T65" fmla="*/ 202 h 242"/>
                  <a:gd name="T66" fmla="*/ 0 w 312"/>
                  <a:gd name="T67" fmla="*/ 172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42"/>
                  <a:gd name="T104" fmla="*/ 312 w 312"/>
                  <a:gd name="T105" fmla="*/ 242 h 2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42">
                    <a:moveTo>
                      <a:pt x="0" y="172"/>
                    </a:moveTo>
                    <a:lnTo>
                      <a:pt x="0" y="172"/>
                    </a:lnTo>
                    <a:lnTo>
                      <a:pt x="30" y="160"/>
                    </a:lnTo>
                    <a:lnTo>
                      <a:pt x="54" y="148"/>
                    </a:lnTo>
                    <a:lnTo>
                      <a:pt x="64" y="142"/>
                    </a:lnTo>
                    <a:lnTo>
                      <a:pt x="70" y="134"/>
                    </a:lnTo>
                    <a:lnTo>
                      <a:pt x="132" y="44"/>
                    </a:lnTo>
                    <a:lnTo>
                      <a:pt x="200" y="2"/>
                    </a:lnTo>
                    <a:lnTo>
                      <a:pt x="270" y="0"/>
                    </a:lnTo>
                    <a:lnTo>
                      <a:pt x="272" y="2"/>
                    </a:lnTo>
                    <a:lnTo>
                      <a:pt x="274" y="8"/>
                    </a:lnTo>
                    <a:lnTo>
                      <a:pt x="274" y="12"/>
                    </a:lnTo>
                    <a:lnTo>
                      <a:pt x="270" y="14"/>
                    </a:lnTo>
                    <a:lnTo>
                      <a:pt x="266" y="18"/>
                    </a:lnTo>
                    <a:lnTo>
                      <a:pt x="258" y="20"/>
                    </a:lnTo>
                    <a:lnTo>
                      <a:pt x="214" y="24"/>
                    </a:lnTo>
                    <a:lnTo>
                      <a:pt x="156" y="60"/>
                    </a:lnTo>
                    <a:lnTo>
                      <a:pt x="232" y="42"/>
                    </a:lnTo>
                    <a:lnTo>
                      <a:pt x="246" y="42"/>
                    </a:lnTo>
                    <a:lnTo>
                      <a:pt x="272" y="42"/>
                    </a:lnTo>
                    <a:lnTo>
                      <a:pt x="306" y="42"/>
                    </a:lnTo>
                    <a:lnTo>
                      <a:pt x="308" y="46"/>
                    </a:lnTo>
                    <a:lnTo>
                      <a:pt x="312" y="52"/>
                    </a:lnTo>
                    <a:lnTo>
                      <a:pt x="312" y="56"/>
                    </a:lnTo>
                    <a:lnTo>
                      <a:pt x="310" y="60"/>
                    </a:lnTo>
                    <a:lnTo>
                      <a:pt x="306" y="62"/>
                    </a:lnTo>
                    <a:lnTo>
                      <a:pt x="298" y="66"/>
                    </a:lnTo>
                    <a:lnTo>
                      <a:pt x="300" y="68"/>
                    </a:lnTo>
                    <a:lnTo>
                      <a:pt x="302" y="72"/>
                    </a:lnTo>
                    <a:lnTo>
                      <a:pt x="304" y="76"/>
                    </a:lnTo>
                    <a:lnTo>
                      <a:pt x="302" y="78"/>
                    </a:lnTo>
                    <a:lnTo>
                      <a:pt x="298" y="82"/>
                    </a:lnTo>
                    <a:lnTo>
                      <a:pt x="292" y="84"/>
                    </a:lnTo>
                    <a:lnTo>
                      <a:pt x="246" y="98"/>
                    </a:lnTo>
                    <a:lnTo>
                      <a:pt x="200" y="124"/>
                    </a:lnTo>
                    <a:lnTo>
                      <a:pt x="252" y="108"/>
                    </a:lnTo>
                    <a:lnTo>
                      <a:pt x="282" y="100"/>
                    </a:lnTo>
                    <a:lnTo>
                      <a:pt x="284" y="102"/>
                    </a:lnTo>
                    <a:lnTo>
                      <a:pt x="284" y="108"/>
                    </a:lnTo>
                    <a:lnTo>
                      <a:pt x="282" y="110"/>
                    </a:lnTo>
                    <a:lnTo>
                      <a:pt x="280" y="114"/>
                    </a:lnTo>
                    <a:lnTo>
                      <a:pt x="276" y="118"/>
                    </a:lnTo>
                    <a:lnTo>
                      <a:pt x="270" y="120"/>
                    </a:lnTo>
                    <a:lnTo>
                      <a:pt x="232" y="134"/>
                    </a:lnTo>
                    <a:lnTo>
                      <a:pt x="194" y="148"/>
                    </a:lnTo>
                    <a:lnTo>
                      <a:pt x="166" y="172"/>
                    </a:lnTo>
                    <a:lnTo>
                      <a:pt x="124" y="202"/>
                    </a:lnTo>
                    <a:lnTo>
                      <a:pt x="110" y="208"/>
                    </a:lnTo>
                    <a:lnTo>
                      <a:pt x="100" y="210"/>
                    </a:lnTo>
                    <a:lnTo>
                      <a:pt x="90" y="210"/>
                    </a:lnTo>
                    <a:lnTo>
                      <a:pt x="22" y="242"/>
                    </a:lnTo>
                    <a:lnTo>
                      <a:pt x="18" y="238"/>
                    </a:lnTo>
                    <a:lnTo>
                      <a:pt x="10" y="224"/>
                    </a:lnTo>
                    <a:lnTo>
                      <a:pt x="6" y="214"/>
                    </a:lnTo>
                    <a:lnTo>
                      <a:pt x="2" y="202"/>
                    </a:lnTo>
                    <a:lnTo>
                      <a:pt x="0" y="188"/>
                    </a:lnTo>
                    <a:lnTo>
                      <a:pt x="0" y="172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80" name="Freeform 517"/>
              <p:cNvSpPr>
                <a:spLocks/>
              </p:cNvSpPr>
              <p:nvPr/>
            </p:nvSpPr>
            <p:spPr bwMode="auto">
              <a:xfrm>
                <a:off x="2004" y="3800"/>
                <a:ext cx="312" cy="242"/>
              </a:xfrm>
              <a:custGeom>
                <a:avLst/>
                <a:gdLst>
                  <a:gd name="T0" fmla="*/ 0 w 312"/>
                  <a:gd name="T1" fmla="*/ 172 h 242"/>
                  <a:gd name="T2" fmla="*/ 54 w 312"/>
                  <a:gd name="T3" fmla="*/ 148 h 242"/>
                  <a:gd name="T4" fmla="*/ 70 w 312"/>
                  <a:gd name="T5" fmla="*/ 134 h 242"/>
                  <a:gd name="T6" fmla="*/ 132 w 312"/>
                  <a:gd name="T7" fmla="*/ 44 h 242"/>
                  <a:gd name="T8" fmla="*/ 270 w 312"/>
                  <a:gd name="T9" fmla="*/ 0 h 242"/>
                  <a:gd name="T10" fmla="*/ 272 w 312"/>
                  <a:gd name="T11" fmla="*/ 2 h 242"/>
                  <a:gd name="T12" fmla="*/ 274 w 312"/>
                  <a:gd name="T13" fmla="*/ 12 h 242"/>
                  <a:gd name="T14" fmla="*/ 266 w 312"/>
                  <a:gd name="T15" fmla="*/ 18 h 242"/>
                  <a:gd name="T16" fmla="*/ 214 w 312"/>
                  <a:gd name="T17" fmla="*/ 24 h 242"/>
                  <a:gd name="T18" fmla="*/ 156 w 312"/>
                  <a:gd name="T19" fmla="*/ 60 h 242"/>
                  <a:gd name="T20" fmla="*/ 232 w 312"/>
                  <a:gd name="T21" fmla="*/ 42 h 242"/>
                  <a:gd name="T22" fmla="*/ 272 w 312"/>
                  <a:gd name="T23" fmla="*/ 42 h 242"/>
                  <a:gd name="T24" fmla="*/ 306 w 312"/>
                  <a:gd name="T25" fmla="*/ 42 h 242"/>
                  <a:gd name="T26" fmla="*/ 312 w 312"/>
                  <a:gd name="T27" fmla="*/ 52 h 242"/>
                  <a:gd name="T28" fmla="*/ 310 w 312"/>
                  <a:gd name="T29" fmla="*/ 60 h 242"/>
                  <a:gd name="T30" fmla="*/ 298 w 312"/>
                  <a:gd name="T31" fmla="*/ 66 h 242"/>
                  <a:gd name="T32" fmla="*/ 300 w 312"/>
                  <a:gd name="T33" fmla="*/ 68 h 242"/>
                  <a:gd name="T34" fmla="*/ 304 w 312"/>
                  <a:gd name="T35" fmla="*/ 76 h 242"/>
                  <a:gd name="T36" fmla="*/ 298 w 312"/>
                  <a:gd name="T37" fmla="*/ 82 h 242"/>
                  <a:gd name="T38" fmla="*/ 246 w 312"/>
                  <a:gd name="T39" fmla="*/ 98 h 242"/>
                  <a:gd name="T40" fmla="*/ 252 w 312"/>
                  <a:gd name="T41" fmla="*/ 108 h 242"/>
                  <a:gd name="T42" fmla="*/ 282 w 312"/>
                  <a:gd name="T43" fmla="*/ 100 h 242"/>
                  <a:gd name="T44" fmla="*/ 284 w 312"/>
                  <a:gd name="T45" fmla="*/ 108 h 242"/>
                  <a:gd name="T46" fmla="*/ 280 w 312"/>
                  <a:gd name="T47" fmla="*/ 114 h 242"/>
                  <a:gd name="T48" fmla="*/ 270 w 312"/>
                  <a:gd name="T49" fmla="*/ 120 h 242"/>
                  <a:gd name="T50" fmla="*/ 232 w 312"/>
                  <a:gd name="T51" fmla="*/ 134 h 242"/>
                  <a:gd name="T52" fmla="*/ 194 w 312"/>
                  <a:gd name="T53" fmla="*/ 148 h 242"/>
                  <a:gd name="T54" fmla="*/ 124 w 312"/>
                  <a:gd name="T55" fmla="*/ 202 h 242"/>
                  <a:gd name="T56" fmla="*/ 110 w 312"/>
                  <a:gd name="T57" fmla="*/ 208 h 242"/>
                  <a:gd name="T58" fmla="*/ 90 w 312"/>
                  <a:gd name="T59" fmla="*/ 210 h 242"/>
                  <a:gd name="T60" fmla="*/ 22 w 312"/>
                  <a:gd name="T61" fmla="*/ 242 h 242"/>
                  <a:gd name="T62" fmla="*/ 10 w 312"/>
                  <a:gd name="T63" fmla="*/ 224 h 242"/>
                  <a:gd name="T64" fmla="*/ 2 w 312"/>
                  <a:gd name="T65" fmla="*/ 202 h 242"/>
                  <a:gd name="T66" fmla="*/ 0 w 312"/>
                  <a:gd name="T67" fmla="*/ 172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42"/>
                  <a:gd name="T104" fmla="*/ 312 w 312"/>
                  <a:gd name="T105" fmla="*/ 242 h 2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42">
                    <a:moveTo>
                      <a:pt x="0" y="172"/>
                    </a:moveTo>
                    <a:lnTo>
                      <a:pt x="0" y="172"/>
                    </a:lnTo>
                    <a:lnTo>
                      <a:pt x="30" y="160"/>
                    </a:lnTo>
                    <a:lnTo>
                      <a:pt x="54" y="148"/>
                    </a:lnTo>
                    <a:lnTo>
                      <a:pt x="64" y="142"/>
                    </a:lnTo>
                    <a:lnTo>
                      <a:pt x="70" y="134"/>
                    </a:lnTo>
                    <a:lnTo>
                      <a:pt x="132" y="44"/>
                    </a:lnTo>
                    <a:lnTo>
                      <a:pt x="200" y="2"/>
                    </a:lnTo>
                    <a:lnTo>
                      <a:pt x="270" y="0"/>
                    </a:lnTo>
                    <a:lnTo>
                      <a:pt x="272" y="2"/>
                    </a:lnTo>
                    <a:lnTo>
                      <a:pt x="274" y="8"/>
                    </a:lnTo>
                    <a:lnTo>
                      <a:pt x="274" y="12"/>
                    </a:lnTo>
                    <a:lnTo>
                      <a:pt x="270" y="14"/>
                    </a:lnTo>
                    <a:lnTo>
                      <a:pt x="266" y="18"/>
                    </a:lnTo>
                    <a:lnTo>
                      <a:pt x="258" y="20"/>
                    </a:lnTo>
                    <a:lnTo>
                      <a:pt x="214" y="24"/>
                    </a:lnTo>
                    <a:lnTo>
                      <a:pt x="156" y="60"/>
                    </a:lnTo>
                    <a:lnTo>
                      <a:pt x="232" y="42"/>
                    </a:lnTo>
                    <a:lnTo>
                      <a:pt x="246" y="42"/>
                    </a:lnTo>
                    <a:lnTo>
                      <a:pt x="272" y="42"/>
                    </a:lnTo>
                    <a:lnTo>
                      <a:pt x="306" y="42"/>
                    </a:lnTo>
                    <a:lnTo>
                      <a:pt x="308" y="46"/>
                    </a:lnTo>
                    <a:lnTo>
                      <a:pt x="312" y="52"/>
                    </a:lnTo>
                    <a:lnTo>
                      <a:pt x="312" y="56"/>
                    </a:lnTo>
                    <a:lnTo>
                      <a:pt x="310" y="60"/>
                    </a:lnTo>
                    <a:lnTo>
                      <a:pt x="306" y="62"/>
                    </a:lnTo>
                    <a:lnTo>
                      <a:pt x="298" y="66"/>
                    </a:lnTo>
                    <a:lnTo>
                      <a:pt x="300" y="68"/>
                    </a:lnTo>
                    <a:lnTo>
                      <a:pt x="302" y="72"/>
                    </a:lnTo>
                    <a:lnTo>
                      <a:pt x="304" y="76"/>
                    </a:lnTo>
                    <a:lnTo>
                      <a:pt x="302" y="78"/>
                    </a:lnTo>
                    <a:lnTo>
                      <a:pt x="298" y="82"/>
                    </a:lnTo>
                    <a:lnTo>
                      <a:pt x="292" y="84"/>
                    </a:lnTo>
                    <a:lnTo>
                      <a:pt x="246" y="98"/>
                    </a:lnTo>
                    <a:lnTo>
                      <a:pt x="200" y="124"/>
                    </a:lnTo>
                    <a:lnTo>
                      <a:pt x="252" y="108"/>
                    </a:lnTo>
                    <a:lnTo>
                      <a:pt x="282" y="100"/>
                    </a:lnTo>
                    <a:lnTo>
                      <a:pt x="284" y="102"/>
                    </a:lnTo>
                    <a:lnTo>
                      <a:pt x="284" y="108"/>
                    </a:lnTo>
                    <a:lnTo>
                      <a:pt x="282" y="110"/>
                    </a:lnTo>
                    <a:lnTo>
                      <a:pt x="280" y="114"/>
                    </a:lnTo>
                    <a:lnTo>
                      <a:pt x="276" y="118"/>
                    </a:lnTo>
                    <a:lnTo>
                      <a:pt x="270" y="120"/>
                    </a:lnTo>
                    <a:lnTo>
                      <a:pt x="232" y="134"/>
                    </a:lnTo>
                    <a:lnTo>
                      <a:pt x="194" y="148"/>
                    </a:lnTo>
                    <a:lnTo>
                      <a:pt x="166" y="172"/>
                    </a:lnTo>
                    <a:lnTo>
                      <a:pt x="124" y="202"/>
                    </a:lnTo>
                    <a:lnTo>
                      <a:pt x="110" y="208"/>
                    </a:lnTo>
                    <a:lnTo>
                      <a:pt x="100" y="210"/>
                    </a:lnTo>
                    <a:lnTo>
                      <a:pt x="90" y="210"/>
                    </a:lnTo>
                    <a:lnTo>
                      <a:pt x="22" y="242"/>
                    </a:lnTo>
                    <a:lnTo>
                      <a:pt x="18" y="238"/>
                    </a:lnTo>
                    <a:lnTo>
                      <a:pt x="10" y="224"/>
                    </a:lnTo>
                    <a:lnTo>
                      <a:pt x="6" y="214"/>
                    </a:lnTo>
                    <a:lnTo>
                      <a:pt x="2" y="202"/>
                    </a:lnTo>
                    <a:lnTo>
                      <a:pt x="0" y="188"/>
                    </a:lnTo>
                    <a:lnTo>
                      <a:pt x="0" y="17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81" name="Freeform 518"/>
              <p:cNvSpPr>
                <a:spLocks/>
              </p:cNvSpPr>
              <p:nvPr/>
            </p:nvSpPr>
            <p:spPr bwMode="auto">
              <a:xfrm>
                <a:off x="1586" y="3540"/>
                <a:ext cx="474" cy="678"/>
              </a:xfrm>
              <a:custGeom>
                <a:avLst/>
                <a:gdLst>
                  <a:gd name="T0" fmla="*/ 12 w 474"/>
                  <a:gd name="T1" fmla="*/ 0 h 678"/>
                  <a:gd name="T2" fmla="*/ 90 w 474"/>
                  <a:gd name="T3" fmla="*/ 52 h 678"/>
                  <a:gd name="T4" fmla="*/ 156 w 474"/>
                  <a:gd name="T5" fmla="*/ 104 h 678"/>
                  <a:gd name="T6" fmla="*/ 196 w 474"/>
                  <a:gd name="T7" fmla="*/ 142 h 678"/>
                  <a:gd name="T8" fmla="*/ 226 w 474"/>
                  <a:gd name="T9" fmla="*/ 180 h 678"/>
                  <a:gd name="T10" fmla="*/ 240 w 474"/>
                  <a:gd name="T11" fmla="*/ 218 h 678"/>
                  <a:gd name="T12" fmla="*/ 240 w 474"/>
                  <a:gd name="T13" fmla="*/ 234 h 678"/>
                  <a:gd name="T14" fmla="*/ 232 w 474"/>
                  <a:gd name="T15" fmla="*/ 268 h 678"/>
                  <a:gd name="T16" fmla="*/ 198 w 474"/>
                  <a:gd name="T17" fmla="*/ 372 h 678"/>
                  <a:gd name="T18" fmla="*/ 178 w 474"/>
                  <a:gd name="T19" fmla="*/ 436 h 678"/>
                  <a:gd name="T20" fmla="*/ 172 w 474"/>
                  <a:gd name="T21" fmla="*/ 480 h 678"/>
                  <a:gd name="T22" fmla="*/ 180 w 474"/>
                  <a:gd name="T23" fmla="*/ 476 h 678"/>
                  <a:gd name="T24" fmla="*/ 220 w 474"/>
                  <a:gd name="T25" fmla="*/ 458 h 678"/>
                  <a:gd name="T26" fmla="*/ 260 w 474"/>
                  <a:gd name="T27" fmla="*/ 448 h 678"/>
                  <a:gd name="T28" fmla="*/ 284 w 474"/>
                  <a:gd name="T29" fmla="*/ 446 h 678"/>
                  <a:gd name="T30" fmla="*/ 334 w 474"/>
                  <a:gd name="T31" fmla="*/ 440 h 678"/>
                  <a:gd name="T32" fmla="*/ 384 w 474"/>
                  <a:gd name="T33" fmla="*/ 426 h 678"/>
                  <a:gd name="T34" fmla="*/ 436 w 474"/>
                  <a:gd name="T35" fmla="*/ 406 h 678"/>
                  <a:gd name="T36" fmla="*/ 434 w 474"/>
                  <a:gd name="T37" fmla="*/ 414 h 678"/>
                  <a:gd name="T38" fmla="*/ 434 w 474"/>
                  <a:gd name="T39" fmla="*/ 436 h 678"/>
                  <a:gd name="T40" fmla="*/ 444 w 474"/>
                  <a:gd name="T41" fmla="*/ 464 h 678"/>
                  <a:gd name="T42" fmla="*/ 464 w 474"/>
                  <a:gd name="T43" fmla="*/ 486 h 678"/>
                  <a:gd name="T44" fmla="*/ 474 w 474"/>
                  <a:gd name="T45" fmla="*/ 494 h 678"/>
                  <a:gd name="T46" fmla="*/ 406 w 474"/>
                  <a:gd name="T47" fmla="*/ 542 h 678"/>
                  <a:gd name="T48" fmla="*/ 302 w 474"/>
                  <a:gd name="T49" fmla="*/ 604 h 678"/>
                  <a:gd name="T50" fmla="*/ 238 w 474"/>
                  <a:gd name="T51" fmla="*/ 632 h 678"/>
                  <a:gd name="T52" fmla="*/ 170 w 474"/>
                  <a:gd name="T53" fmla="*/ 658 h 678"/>
                  <a:gd name="T54" fmla="*/ 98 w 474"/>
                  <a:gd name="T55" fmla="*/ 674 h 678"/>
                  <a:gd name="T56" fmla="*/ 92 w 474"/>
                  <a:gd name="T57" fmla="*/ 676 h 678"/>
                  <a:gd name="T58" fmla="*/ 76 w 474"/>
                  <a:gd name="T59" fmla="*/ 676 h 678"/>
                  <a:gd name="T60" fmla="*/ 66 w 474"/>
                  <a:gd name="T61" fmla="*/ 668 h 678"/>
                  <a:gd name="T62" fmla="*/ 56 w 474"/>
                  <a:gd name="T63" fmla="*/ 650 h 678"/>
                  <a:gd name="T64" fmla="*/ 32 w 474"/>
                  <a:gd name="T65" fmla="*/ 582 h 678"/>
                  <a:gd name="T66" fmla="*/ 20 w 474"/>
                  <a:gd name="T67" fmla="*/ 532 h 678"/>
                  <a:gd name="T68" fmla="*/ 6 w 474"/>
                  <a:gd name="T69" fmla="*/ 426 h 678"/>
                  <a:gd name="T70" fmla="*/ 0 w 474"/>
                  <a:gd name="T71" fmla="*/ 324 h 678"/>
                  <a:gd name="T72" fmla="*/ 2 w 474"/>
                  <a:gd name="T73" fmla="*/ 234 h 678"/>
                  <a:gd name="T74" fmla="*/ 6 w 474"/>
                  <a:gd name="T75" fmla="*/ 200 h 678"/>
                  <a:gd name="T76" fmla="*/ 10 w 474"/>
                  <a:gd name="T77" fmla="*/ 134 h 678"/>
                  <a:gd name="T78" fmla="*/ 12 w 474"/>
                  <a:gd name="T79" fmla="*/ 0 h 67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4"/>
                  <a:gd name="T121" fmla="*/ 0 h 678"/>
                  <a:gd name="T122" fmla="*/ 474 w 474"/>
                  <a:gd name="T123" fmla="*/ 678 h 67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4" h="678">
                    <a:moveTo>
                      <a:pt x="12" y="0"/>
                    </a:moveTo>
                    <a:lnTo>
                      <a:pt x="12" y="0"/>
                    </a:lnTo>
                    <a:lnTo>
                      <a:pt x="50" y="26"/>
                    </a:lnTo>
                    <a:lnTo>
                      <a:pt x="90" y="52"/>
                    </a:lnTo>
                    <a:lnTo>
                      <a:pt x="134" y="84"/>
                    </a:lnTo>
                    <a:lnTo>
                      <a:pt x="156" y="104"/>
                    </a:lnTo>
                    <a:lnTo>
                      <a:pt x="176" y="122"/>
                    </a:lnTo>
                    <a:lnTo>
                      <a:pt x="196" y="142"/>
                    </a:lnTo>
                    <a:lnTo>
                      <a:pt x="212" y="162"/>
                    </a:lnTo>
                    <a:lnTo>
                      <a:pt x="226" y="180"/>
                    </a:lnTo>
                    <a:lnTo>
                      <a:pt x="236" y="200"/>
                    </a:lnTo>
                    <a:lnTo>
                      <a:pt x="240" y="218"/>
                    </a:lnTo>
                    <a:lnTo>
                      <a:pt x="242" y="226"/>
                    </a:lnTo>
                    <a:lnTo>
                      <a:pt x="240" y="234"/>
                    </a:lnTo>
                    <a:lnTo>
                      <a:pt x="232" y="268"/>
                    </a:lnTo>
                    <a:lnTo>
                      <a:pt x="222" y="302"/>
                    </a:lnTo>
                    <a:lnTo>
                      <a:pt x="198" y="372"/>
                    </a:lnTo>
                    <a:lnTo>
                      <a:pt x="188" y="406"/>
                    </a:lnTo>
                    <a:lnTo>
                      <a:pt x="178" y="436"/>
                    </a:lnTo>
                    <a:lnTo>
                      <a:pt x="174" y="460"/>
                    </a:lnTo>
                    <a:lnTo>
                      <a:pt x="172" y="480"/>
                    </a:lnTo>
                    <a:lnTo>
                      <a:pt x="180" y="476"/>
                    </a:lnTo>
                    <a:lnTo>
                      <a:pt x="204" y="464"/>
                    </a:lnTo>
                    <a:lnTo>
                      <a:pt x="220" y="458"/>
                    </a:lnTo>
                    <a:lnTo>
                      <a:pt x="240" y="452"/>
                    </a:lnTo>
                    <a:lnTo>
                      <a:pt x="260" y="448"/>
                    </a:lnTo>
                    <a:lnTo>
                      <a:pt x="284" y="446"/>
                    </a:lnTo>
                    <a:lnTo>
                      <a:pt x="308" y="444"/>
                    </a:lnTo>
                    <a:lnTo>
                      <a:pt x="334" y="440"/>
                    </a:lnTo>
                    <a:lnTo>
                      <a:pt x="360" y="432"/>
                    </a:lnTo>
                    <a:lnTo>
                      <a:pt x="384" y="426"/>
                    </a:lnTo>
                    <a:lnTo>
                      <a:pt x="420" y="412"/>
                    </a:lnTo>
                    <a:lnTo>
                      <a:pt x="436" y="406"/>
                    </a:lnTo>
                    <a:lnTo>
                      <a:pt x="434" y="414"/>
                    </a:lnTo>
                    <a:lnTo>
                      <a:pt x="432" y="424"/>
                    </a:lnTo>
                    <a:lnTo>
                      <a:pt x="434" y="436"/>
                    </a:lnTo>
                    <a:lnTo>
                      <a:pt x="438" y="450"/>
                    </a:lnTo>
                    <a:lnTo>
                      <a:pt x="444" y="464"/>
                    </a:lnTo>
                    <a:lnTo>
                      <a:pt x="456" y="480"/>
                    </a:lnTo>
                    <a:lnTo>
                      <a:pt x="464" y="486"/>
                    </a:lnTo>
                    <a:lnTo>
                      <a:pt x="474" y="494"/>
                    </a:lnTo>
                    <a:lnTo>
                      <a:pt x="442" y="518"/>
                    </a:lnTo>
                    <a:lnTo>
                      <a:pt x="406" y="542"/>
                    </a:lnTo>
                    <a:lnTo>
                      <a:pt x="358" y="572"/>
                    </a:lnTo>
                    <a:lnTo>
                      <a:pt x="302" y="604"/>
                    </a:lnTo>
                    <a:lnTo>
                      <a:pt x="270" y="618"/>
                    </a:lnTo>
                    <a:lnTo>
                      <a:pt x="238" y="632"/>
                    </a:lnTo>
                    <a:lnTo>
                      <a:pt x="204" y="646"/>
                    </a:lnTo>
                    <a:lnTo>
                      <a:pt x="170" y="658"/>
                    </a:lnTo>
                    <a:lnTo>
                      <a:pt x="134" y="666"/>
                    </a:lnTo>
                    <a:lnTo>
                      <a:pt x="98" y="674"/>
                    </a:lnTo>
                    <a:lnTo>
                      <a:pt x="92" y="676"/>
                    </a:lnTo>
                    <a:lnTo>
                      <a:pt x="86" y="678"/>
                    </a:lnTo>
                    <a:lnTo>
                      <a:pt x="76" y="676"/>
                    </a:lnTo>
                    <a:lnTo>
                      <a:pt x="72" y="672"/>
                    </a:lnTo>
                    <a:lnTo>
                      <a:pt x="66" y="668"/>
                    </a:lnTo>
                    <a:lnTo>
                      <a:pt x="62" y="660"/>
                    </a:lnTo>
                    <a:lnTo>
                      <a:pt x="56" y="650"/>
                    </a:lnTo>
                    <a:lnTo>
                      <a:pt x="44" y="622"/>
                    </a:lnTo>
                    <a:lnTo>
                      <a:pt x="32" y="582"/>
                    </a:lnTo>
                    <a:lnTo>
                      <a:pt x="20" y="532"/>
                    </a:lnTo>
                    <a:lnTo>
                      <a:pt x="12" y="480"/>
                    </a:lnTo>
                    <a:lnTo>
                      <a:pt x="6" y="426"/>
                    </a:lnTo>
                    <a:lnTo>
                      <a:pt x="2" y="374"/>
                    </a:lnTo>
                    <a:lnTo>
                      <a:pt x="0" y="324"/>
                    </a:lnTo>
                    <a:lnTo>
                      <a:pt x="0" y="276"/>
                    </a:lnTo>
                    <a:lnTo>
                      <a:pt x="2" y="234"/>
                    </a:lnTo>
                    <a:lnTo>
                      <a:pt x="6" y="200"/>
                    </a:lnTo>
                    <a:lnTo>
                      <a:pt x="8" y="168"/>
                    </a:lnTo>
                    <a:lnTo>
                      <a:pt x="10" y="134"/>
                    </a:lnTo>
                    <a:lnTo>
                      <a:pt x="12" y="7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82" name="Freeform 519"/>
              <p:cNvSpPr>
                <a:spLocks/>
              </p:cNvSpPr>
              <p:nvPr/>
            </p:nvSpPr>
            <p:spPr bwMode="auto">
              <a:xfrm>
                <a:off x="1586" y="3540"/>
                <a:ext cx="474" cy="678"/>
              </a:xfrm>
              <a:custGeom>
                <a:avLst/>
                <a:gdLst>
                  <a:gd name="T0" fmla="*/ 12 w 474"/>
                  <a:gd name="T1" fmla="*/ 0 h 678"/>
                  <a:gd name="T2" fmla="*/ 90 w 474"/>
                  <a:gd name="T3" fmla="*/ 52 h 678"/>
                  <a:gd name="T4" fmla="*/ 156 w 474"/>
                  <a:gd name="T5" fmla="*/ 104 h 678"/>
                  <a:gd name="T6" fmla="*/ 196 w 474"/>
                  <a:gd name="T7" fmla="*/ 142 h 678"/>
                  <a:gd name="T8" fmla="*/ 226 w 474"/>
                  <a:gd name="T9" fmla="*/ 180 h 678"/>
                  <a:gd name="T10" fmla="*/ 240 w 474"/>
                  <a:gd name="T11" fmla="*/ 218 h 678"/>
                  <a:gd name="T12" fmla="*/ 240 w 474"/>
                  <a:gd name="T13" fmla="*/ 234 h 678"/>
                  <a:gd name="T14" fmla="*/ 232 w 474"/>
                  <a:gd name="T15" fmla="*/ 268 h 678"/>
                  <a:gd name="T16" fmla="*/ 198 w 474"/>
                  <a:gd name="T17" fmla="*/ 372 h 678"/>
                  <a:gd name="T18" fmla="*/ 178 w 474"/>
                  <a:gd name="T19" fmla="*/ 436 h 678"/>
                  <a:gd name="T20" fmla="*/ 172 w 474"/>
                  <a:gd name="T21" fmla="*/ 480 h 678"/>
                  <a:gd name="T22" fmla="*/ 180 w 474"/>
                  <a:gd name="T23" fmla="*/ 476 h 678"/>
                  <a:gd name="T24" fmla="*/ 220 w 474"/>
                  <a:gd name="T25" fmla="*/ 458 h 678"/>
                  <a:gd name="T26" fmla="*/ 260 w 474"/>
                  <a:gd name="T27" fmla="*/ 448 h 678"/>
                  <a:gd name="T28" fmla="*/ 284 w 474"/>
                  <a:gd name="T29" fmla="*/ 446 h 678"/>
                  <a:gd name="T30" fmla="*/ 334 w 474"/>
                  <a:gd name="T31" fmla="*/ 440 h 678"/>
                  <a:gd name="T32" fmla="*/ 384 w 474"/>
                  <a:gd name="T33" fmla="*/ 426 h 678"/>
                  <a:gd name="T34" fmla="*/ 436 w 474"/>
                  <a:gd name="T35" fmla="*/ 406 h 678"/>
                  <a:gd name="T36" fmla="*/ 434 w 474"/>
                  <a:gd name="T37" fmla="*/ 414 h 678"/>
                  <a:gd name="T38" fmla="*/ 434 w 474"/>
                  <a:gd name="T39" fmla="*/ 436 h 678"/>
                  <a:gd name="T40" fmla="*/ 444 w 474"/>
                  <a:gd name="T41" fmla="*/ 464 h 678"/>
                  <a:gd name="T42" fmla="*/ 464 w 474"/>
                  <a:gd name="T43" fmla="*/ 486 h 678"/>
                  <a:gd name="T44" fmla="*/ 474 w 474"/>
                  <a:gd name="T45" fmla="*/ 494 h 678"/>
                  <a:gd name="T46" fmla="*/ 406 w 474"/>
                  <a:gd name="T47" fmla="*/ 542 h 678"/>
                  <a:gd name="T48" fmla="*/ 302 w 474"/>
                  <a:gd name="T49" fmla="*/ 604 h 678"/>
                  <a:gd name="T50" fmla="*/ 238 w 474"/>
                  <a:gd name="T51" fmla="*/ 632 h 678"/>
                  <a:gd name="T52" fmla="*/ 170 w 474"/>
                  <a:gd name="T53" fmla="*/ 658 h 678"/>
                  <a:gd name="T54" fmla="*/ 98 w 474"/>
                  <a:gd name="T55" fmla="*/ 674 h 678"/>
                  <a:gd name="T56" fmla="*/ 92 w 474"/>
                  <a:gd name="T57" fmla="*/ 676 h 678"/>
                  <a:gd name="T58" fmla="*/ 76 w 474"/>
                  <a:gd name="T59" fmla="*/ 676 h 678"/>
                  <a:gd name="T60" fmla="*/ 66 w 474"/>
                  <a:gd name="T61" fmla="*/ 668 h 678"/>
                  <a:gd name="T62" fmla="*/ 56 w 474"/>
                  <a:gd name="T63" fmla="*/ 650 h 678"/>
                  <a:gd name="T64" fmla="*/ 32 w 474"/>
                  <a:gd name="T65" fmla="*/ 582 h 678"/>
                  <a:gd name="T66" fmla="*/ 20 w 474"/>
                  <a:gd name="T67" fmla="*/ 532 h 678"/>
                  <a:gd name="T68" fmla="*/ 6 w 474"/>
                  <a:gd name="T69" fmla="*/ 426 h 678"/>
                  <a:gd name="T70" fmla="*/ 0 w 474"/>
                  <a:gd name="T71" fmla="*/ 324 h 678"/>
                  <a:gd name="T72" fmla="*/ 2 w 474"/>
                  <a:gd name="T73" fmla="*/ 234 h 678"/>
                  <a:gd name="T74" fmla="*/ 6 w 474"/>
                  <a:gd name="T75" fmla="*/ 200 h 678"/>
                  <a:gd name="T76" fmla="*/ 10 w 474"/>
                  <a:gd name="T77" fmla="*/ 134 h 678"/>
                  <a:gd name="T78" fmla="*/ 12 w 474"/>
                  <a:gd name="T79" fmla="*/ 0 h 67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4"/>
                  <a:gd name="T121" fmla="*/ 0 h 678"/>
                  <a:gd name="T122" fmla="*/ 474 w 474"/>
                  <a:gd name="T123" fmla="*/ 678 h 67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4" h="678">
                    <a:moveTo>
                      <a:pt x="12" y="0"/>
                    </a:moveTo>
                    <a:lnTo>
                      <a:pt x="12" y="0"/>
                    </a:lnTo>
                    <a:lnTo>
                      <a:pt x="50" y="26"/>
                    </a:lnTo>
                    <a:lnTo>
                      <a:pt x="90" y="52"/>
                    </a:lnTo>
                    <a:lnTo>
                      <a:pt x="134" y="84"/>
                    </a:lnTo>
                    <a:lnTo>
                      <a:pt x="156" y="104"/>
                    </a:lnTo>
                    <a:lnTo>
                      <a:pt x="176" y="122"/>
                    </a:lnTo>
                    <a:lnTo>
                      <a:pt x="196" y="142"/>
                    </a:lnTo>
                    <a:lnTo>
                      <a:pt x="212" y="162"/>
                    </a:lnTo>
                    <a:lnTo>
                      <a:pt x="226" y="180"/>
                    </a:lnTo>
                    <a:lnTo>
                      <a:pt x="236" y="200"/>
                    </a:lnTo>
                    <a:lnTo>
                      <a:pt x="240" y="218"/>
                    </a:lnTo>
                    <a:lnTo>
                      <a:pt x="242" y="226"/>
                    </a:lnTo>
                    <a:lnTo>
                      <a:pt x="240" y="234"/>
                    </a:lnTo>
                    <a:lnTo>
                      <a:pt x="232" y="268"/>
                    </a:lnTo>
                    <a:lnTo>
                      <a:pt x="222" y="302"/>
                    </a:lnTo>
                    <a:lnTo>
                      <a:pt x="198" y="372"/>
                    </a:lnTo>
                    <a:lnTo>
                      <a:pt x="188" y="406"/>
                    </a:lnTo>
                    <a:lnTo>
                      <a:pt x="178" y="436"/>
                    </a:lnTo>
                    <a:lnTo>
                      <a:pt x="174" y="460"/>
                    </a:lnTo>
                    <a:lnTo>
                      <a:pt x="172" y="480"/>
                    </a:lnTo>
                    <a:lnTo>
                      <a:pt x="180" y="476"/>
                    </a:lnTo>
                    <a:lnTo>
                      <a:pt x="204" y="464"/>
                    </a:lnTo>
                    <a:lnTo>
                      <a:pt x="220" y="458"/>
                    </a:lnTo>
                    <a:lnTo>
                      <a:pt x="240" y="452"/>
                    </a:lnTo>
                    <a:lnTo>
                      <a:pt x="260" y="448"/>
                    </a:lnTo>
                    <a:lnTo>
                      <a:pt x="284" y="446"/>
                    </a:lnTo>
                    <a:lnTo>
                      <a:pt x="308" y="444"/>
                    </a:lnTo>
                    <a:lnTo>
                      <a:pt x="334" y="440"/>
                    </a:lnTo>
                    <a:lnTo>
                      <a:pt x="360" y="432"/>
                    </a:lnTo>
                    <a:lnTo>
                      <a:pt x="384" y="426"/>
                    </a:lnTo>
                    <a:lnTo>
                      <a:pt x="420" y="412"/>
                    </a:lnTo>
                    <a:lnTo>
                      <a:pt x="436" y="406"/>
                    </a:lnTo>
                    <a:lnTo>
                      <a:pt x="434" y="414"/>
                    </a:lnTo>
                    <a:lnTo>
                      <a:pt x="432" y="424"/>
                    </a:lnTo>
                    <a:lnTo>
                      <a:pt x="434" y="436"/>
                    </a:lnTo>
                    <a:lnTo>
                      <a:pt x="438" y="450"/>
                    </a:lnTo>
                    <a:lnTo>
                      <a:pt x="444" y="464"/>
                    </a:lnTo>
                    <a:lnTo>
                      <a:pt x="456" y="480"/>
                    </a:lnTo>
                    <a:lnTo>
                      <a:pt x="464" y="486"/>
                    </a:lnTo>
                    <a:lnTo>
                      <a:pt x="474" y="494"/>
                    </a:lnTo>
                    <a:lnTo>
                      <a:pt x="442" y="518"/>
                    </a:lnTo>
                    <a:lnTo>
                      <a:pt x="406" y="542"/>
                    </a:lnTo>
                    <a:lnTo>
                      <a:pt x="358" y="572"/>
                    </a:lnTo>
                    <a:lnTo>
                      <a:pt x="302" y="604"/>
                    </a:lnTo>
                    <a:lnTo>
                      <a:pt x="270" y="618"/>
                    </a:lnTo>
                    <a:lnTo>
                      <a:pt x="238" y="632"/>
                    </a:lnTo>
                    <a:lnTo>
                      <a:pt x="204" y="646"/>
                    </a:lnTo>
                    <a:lnTo>
                      <a:pt x="170" y="658"/>
                    </a:lnTo>
                    <a:lnTo>
                      <a:pt x="134" y="666"/>
                    </a:lnTo>
                    <a:lnTo>
                      <a:pt x="98" y="674"/>
                    </a:lnTo>
                    <a:lnTo>
                      <a:pt x="92" y="676"/>
                    </a:lnTo>
                    <a:lnTo>
                      <a:pt x="86" y="678"/>
                    </a:lnTo>
                    <a:lnTo>
                      <a:pt x="76" y="676"/>
                    </a:lnTo>
                    <a:lnTo>
                      <a:pt x="72" y="672"/>
                    </a:lnTo>
                    <a:lnTo>
                      <a:pt x="66" y="668"/>
                    </a:lnTo>
                    <a:lnTo>
                      <a:pt x="62" y="660"/>
                    </a:lnTo>
                    <a:lnTo>
                      <a:pt x="56" y="650"/>
                    </a:lnTo>
                    <a:lnTo>
                      <a:pt x="44" y="622"/>
                    </a:lnTo>
                    <a:lnTo>
                      <a:pt x="32" y="582"/>
                    </a:lnTo>
                    <a:lnTo>
                      <a:pt x="20" y="532"/>
                    </a:lnTo>
                    <a:lnTo>
                      <a:pt x="12" y="480"/>
                    </a:lnTo>
                    <a:lnTo>
                      <a:pt x="6" y="426"/>
                    </a:lnTo>
                    <a:lnTo>
                      <a:pt x="2" y="374"/>
                    </a:lnTo>
                    <a:lnTo>
                      <a:pt x="0" y="324"/>
                    </a:lnTo>
                    <a:lnTo>
                      <a:pt x="0" y="276"/>
                    </a:lnTo>
                    <a:lnTo>
                      <a:pt x="2" y="234"/>
                    </a:lnTo>
                    <a:lnTo>
                      <a:pt x="6" y="200"/>
                    </a:lnTo>
                    <a:lnTo>
                      <a:pt x="8" y="168"/>
                    </a:lnTo>
                    <a:lnTo>
                      <a:pt x="10" y="134"/>
                    </a:lnTo>
                    <a:lnTo>
                      <a:pt x="12" y="70"/>
                    </a:lnTo>
                    <a:lnTo>
                      <a:pt x="1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83" name="Freeform 520"/>
              <p:cNvSpPr>
                <a:spLocks/>
              </p:cNvSpPr>
              <p:nvPr/>
            </p:nvSpPr>
            <p:spPr bwMode="auto">
              <a:xfrm>
                <a:off x="1652" y="3562"/>
                <a:ext cx="142" cy="370"/>
              </a:xfrm>
              <a:custGeom>
                <a:avLst/>
                <a:gdLst>
                  <a:gd name="T0" fmla="*/ 0 w 142"/>
                  <a:gd name="T1" fmla="*/ 0 h 370"/>
                  <a:gd name="T2" fmla="*/ 0 w 142"/>
                  <a:gd name="T3" fmla="*/ 0 h 370"/>
                  <a:gd name="T4" fmla="*/ 10 w 142"/>
                  <a:gd name="T5" fmla="*/ 8 h 370"/>
                  <a:gd name="T6" fmla="*/ 32 w 142"/>
                  <a:gd name="T7" fmla="*/ 30 h 370"/>
                  <a:gd name="T8" fmla="*/ 62 w 142"/>
                  <a:gd name="T9" fmla="*/ 64 h 370"/>
                  <a:gd name="T10" fmla="*/ 78 w 142"/>
                  <a:gd name="T11" fmla="*/ 84 h 370"/>
                  <a:gd name="T12" fmla="*/ 92 w 142"/>
                  <a:gd name="T13" fmla="*/ 108 h 370"/>
                  <a:gd name="T14" fmla="*/ 108 w 142"/>
                  <a:gd name="T15" fmla="*/ 134 h 370"/>
                  <a:gd name="T16" fmla="*/ 120 w 142"/>
                  <a:gd name="T17" fmla="*/ 162 h 370"/>
                  <a:gd name="T18" fmla="*/ 132 w 142"/>
                  <a:gd name="T19" fmla="*/ 194 h 370"/>
                  <a:gd name="T20" fmla="*/ 138 w 142"/>
                  <a:gd name="T21" fmla="*/ 226 h 370"/>
                  <a:gd name="T22" fmla="*/ 142 w 142"/>
                  <a:gd name="T23" fmla="*/ 260 h 370"/>
                  <a:gd name="T24" fmla="*/ 142 w 142"/>
                  <a:gd name="T25" fmla="*/ 276 h 370"/>
                  <a:gd name="T26" fmla="*/ 142 w 142"/>
                  <a:gd name="T27" fmla="*/ 294 h 370"/>
                  <a:gd name="T28" fmla="*/ 140 w 142"/>
                  <a:gd name="T29" fmla="*/ 312 h 370"/>
                  <a:gd name="T30" fmla="*/ 136 w 142"/>
                  <a:gd name="T31" fmla="*/ 332 h 370"/>
                  <a:gd name="T32" fmla="*/ 130 w 142"/>
                  <a:gd name="T33" fmla="*/ 350 h 370"/>
                  <a:gd name="T34" fmla="*/ 122 w 142"/>
                  <a:gd name="T35" fmla="*/ 370 h 370"/>
                  <a:gd name="T36" fmla="*/ 122 w 142"/>
                  <a:gd name="T37" fmla="*/ 370 h 370"/>
                  <a:gd name="T38" fmla="*/ 124 w 142"/>
                  <a:gd name="T39" fmla="*/ 362 h 370"/>
                  <a:gd name="T40" fmla="*/ 128 w 142"/>
                  <a:gd name="T41" fmla="*/ 340 h 370"/>
                  <a:gd name="T42" fmla="*/ 130 w 142"/>
                  <a:gd name="T43" fmla="*/ 306 h 370"/>
                  <a:gd name="T44" fmla="*/ 130 w 142"/>
                  <a:gd name="T45" fmla="*/ 286 h 370"/>
                  <a:gd name="T46" fmla="*/ 128 w 142"/>
                  <a:gd name="T47" fmla="*/ 262 h 370"/>
                  <a:gd name="T48" fmla="*/ 122 w 142"/>
                  <a:gd name="T49" fmla="*/ 236 h 370"/>
                  <a:gd name="T50" fmla="*/ 116 w 142"/>
                  <a:gd name="T51" fmla="*/ 208 h 370"/>
                  <a:gd name="T52" fmla="*/ 106 w 142"/>
                  <a:gd name="T53" fmla="*/ 178 h 370"/>
                  <a:gd name="T54" fmla="*/ 94 w 142"/>
                  <a:gd name="T55" fmla="*/ 146 h 370"/>
                  <a:gd name="T56" fmla="*/ 76 w 142"/>
                  <a:gd name="T57" fmla="*/ 112 h 370"/>
                  <a:gd name="T58" fmla="*/ 56 w 142"/>
                  <a:gd name="T59" fmla="*/ 76 h 370"/>
                  <a:gd name="T60" fmla="*/ 30 w 142"/>
                  <a:gd name="T61" fmla="*/ 38 h 370"/>
                  <a:gd name="T62" fmla="*/ 0 w 142"/>
                  <a:gd name="T63" fmla="*/ 0 h 3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2"/>
                  <a:gd name="T97" fmla="*/ 0 h 370"/>
                  <a:gd name="T98" fmla="*/ 142 w 142"/>
                  <a:gd name="T99" fmla="*/ 370 h 3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2" h="37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32" y="30"/>
                    </a:lnTo>
                    <a:lnTo>
                      <a:pt x="62" y="64"/>
                    </a:lnTo>
                    <a:lnTo>
                      <a:pt x="78" y="84"/>
                    </a:lnTo>
                    <a:lnTo>
                      <a:pt x="92" y="108"/>
                    </a:lnTo>
                    <a:lnTo>
                      <a:pt x="108" y="134"/>
                    </a:lnTo>
                    <a:lnTo>
                      <a:pt x="120" y="162"/>
                    </a:lnTo>
                    <a:lnTo>
                      <a:pt x="132" y="194"/>
                    </a:lnTo>
                    <a:lnTo>
                      <a:pt x="138" y="226"/>
                    </a:lnTo>
                    <a:lnTo>
                      <a:pt x="142" y="260"/>
                    </a:lnTo>
                    <a:lnTo>
                      <a:pt x="142" y="276"/>
                    </a:lnTo>
                    <a:lnTo>
                      <a:pt x="142" y="294"/>
                    </a:lnTo>
                    <a:lnTo>
                      <a:pt x="140" y="312"/>
                    </a:lnTo>
                    <a:lnTo>
                      <a:pt x="136" y="332"/>
                    </a:lnTo>
                    <a:lnTo>
                      <a:pt x="130" y="350"/>
                    </a:lnTo>
                    <a:lnTo>
                      <a:pt x="122" y="370"/>
                    </a:lnTo>
                    <a:lnTo>
                      <a:pt x="124" y="362"/>
                    </a:lnTo>
                    <a:lnTo>
                      <a:pt x="128" y="340"/>
                    </a:lnTo>
                    <a:lnTo>
                      <a:pt x="130" y="306"/>
                    </a:lnTo>
                    <a:lnTo>
                      <a:pt x="130" y="286"/>
                    </a:lnTo>
                    <a:lnTo>
                      <a:pt x="128" y="262"/>
                    </a:lnTo>
                    <a:lnTo>
                      <a:pt x="122" y="236"/>
                    </a:lnTo>
                    <a:lnTo>
                      <a:pt x="116" y="208"/>
                    </a:lnTo>
                    <a:lnTo>
                      <a:pt x="106" y="178"/>
                    </a:lnTo>
                    <a:lnTo>
                      <a:pt x="94" y="146"/>
                    </a:lnTo>
                    <a:lnTo>
                      <a:pt x="76" y="112"/>
                    </a:lnTo>
                    <a:lnTo>
                      <a:pt x="56" y="76"/>
                    </a:lnTo>
                    <a:lnTo>
                      <a:pt x="30" y="3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84" name="Freeform 521"/>
              <p:cNvSpPr>
                <a:spLocks/>
              </p:cNvSpPr>
              <p:nvPr/>
            </p:nvSpPr>
            <p:spPr bwMode="auto">
              <a:xfrm>
                <a:off x="1652" y="3562"/>
                <a:ext cx="142" cy="370"/>
              </a:xfrm>
              <a:custGeom>
                <a:avLst/>
                <a:gdLst>
                  <a:gd name="T0" fmla="*/ 0 w 142"/>
                  <a:gd name="T1" fmla="*/ 0 h 370"/>
                  <a:gd name="T2" fmla="*/ 0 w 142"/>
                  <a:gd name="T3" fmla="*/ 0 h 370"/>
                  <a:gd name="T4" fmla="*/ 10 w 142"/>
                  <a:gd name="T5" fmla="*/ 8 h 370"/>
                  <a:gd name="T6" fmla="*/ 32 w 142"/>
                  <a:gd name="T7" fmla="*/ 30 h 370"/>
                  <a:gd name="T8" fmla="*/ 62 w 142"/>
                  <a:gd name="T9" fmla="*/ 64 h 370"/>
                  <a:gd name="T10" fmla="*/ 78 w 142"/>
                  <a:gd name="T11" fmla="*/ 84 h 370"/>
                  <a:gd name="T12" fmla="*/ 92 w 142"/>
                  <a:gd name="T13" fmla="*/ 108 h 370"/>
                  <a:gd name="T14" fmla="*/ 108 w 142"/>
                  <a:gd name="T15" fmla="*/ 134 h 370"/>
                  <a:gd name="T16" fmla="*/ 120 w 142"/>
                  <a:gd name="T17" fmla="*/ 162 h 370"/>
                  <a:gd name="T18" fmla="*/ 132 w 142"/>
                  <a:gd name="T19" fmla="*/ 194 h 370"/>
                  <a:gd name="T20" fmla="*/ 138 w 142"/>
                  <a:gd name="T21" fmla="*/ 226 h 370"/>
                  <a:gd name="T22" fmla="*/ 142 w 142"/>
                  <a:gd name="T23" fmla="*/ 260 h 370"/>
                  <a:gd name="T24" fmla="*/ 142 w 142"/>
                  <a:gd name="T25" fmla="*/ 276 h 370"/>
                  <a:gd name="T26" fmla="*/ 142 w 142"/>
                  <a:gd name="T27" fmla="*/ 294 h 370"/>
                  <a:gd name="T28" fmla="*/ 140 w 142"/>
                  <a:gd name="T29" fmla="*/ 312 h 370"/>
                  <a:gd name="T30" fmla="*/ 136 w 142"/>
                  <a:gd name="T31" fmla="*/ 332 h 370"/>
                  <a:gd name="T32" fmla="*/ 130 w 142"/>
                  <a:gd name="T33" fmla="*/ 350 h 370"/>
                  <a:gd name="T34" fmla="*/ 122 w 142"/>
                  <a:gd name="T35" fmla="*/ 370 h 370"/>
                  <a:gd name="T36" fmla="*/ 122 w 142"/>
                  <a:gd name="T37" fmla="*/ 370 h 370"/>
                  <a:gd name="T38" fmla="*/ 124 w 142"/>
                  <a:gd name="T39" fmla="*/ 362 h 370"/>
                  <a:gd name="T40" fmla="*/ 128 w 142"/>
                  <a:gd name="T41" fmla="*/ 340 h 370"/>
                  <a:gd name="T42" fmla="*/ 130 w 142"/>
                  <a:gd name="T43" fmla="*/ 306 h 370"/>
                  <a:gd name="T44" fmla="*/ 130 w 142"/>
                  <a:gd name="T45" fmla="*/ 286 h 370"/>
                  <a:gd name="T46" fmla="*/ 128 w 142"/>
                  <a:gd name="T47" fmla="*/ 262 h 370"/>
                  <a:gd name="T48" fmla="*/ 122 w 142"/>
                  <a:gd name="T49" fmla="*/ 236 h 370"/>
                  <a:gd name="T50" fmla="*/ 116 w 142"/>
                  <a:gd name="T51" fmla="*/ 208 h 370"/>
                  <a:gd name="T52" fmla="*/ 106 w 142"/>
                  <a:gd name="T53" fmla="*/ 178 h 370"/>
                  <a:gd name="T54" fmla="*/ 94 w 142"/>
                  <a:gd name="T55" fmla="*/ 146 h 370"/>
                  <a:gd name="T56" fmla="*/ 76 w 142"/>
                  <a:gd name="T57" fmla="*/ 112 h 370"/>
                  <a:gd name="T58" fmla="*/ 56 w 142"/>
                  <a:gd name="T59" fmla="*/ 76 h 370"/>
                  <a:gd name="T60" fmla="*/ 30 w 142"/>
                  <a:gd name="T61" fmla="*/ 38 h 370"/>
                  <a:gd name="T62" fmla="*/ 0 w 142"/>
                  <a:gd name="T63" fmla="*/ 0 h 3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2"/>
                  <a:gd name="T97" fmla="*/ 0 h 370"/>
                  <a:gd name="T98" fmla="*/ 142 w 142"/>
                  <a:gd name="T99" fmla="*/ 370 h 3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2" h="37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32" y="30"/>
                    </a:lnTo>
                    <a:lnTo>
                      <a:pt x="62" y="64"/>
                    </a:lnTo>
                    <a:lnTo>
                      <a:pt x="78" y="84"/>
                    </a:lnTo>
                    <a:lnTo>
                      <a:pt x="92" y="108"/>
                    </a:lnTo>
                    <a:lnTo>
                      <a:pt x="108" y="134"/>
                    </a:lnTo>
                    <a:lnTo>
                      <a:pt x="120" y="162"/>
                    </a:lnTo>
                    <a:lnTo>
                      <a:pt x="132" y="194"/>
                    </a:lnTo>
                    <a:lnTo>
                      <a:pt x="138" y="226"/>
                    </a:lnTo>
                    <a:lnTo>
                      <a:pt x="142" y="260"/>
                    </a:lnTo>
                    <a:lnTo>
                      <a:pt x="142" y="276"/>
                    </a:lnTo>
                    <a:lnTo>
                      <a:pt x="142" y="294"/>
                    </a:lnTo>
                    <a:lnTo>
                      <a:pt x="140" y="312"/>
                    </a:lnTo>
                    <a:lnTo>
                      <a:pt x="136" y="332"/>
                    </a:lnTo>
                    <a:lnTo>
                      <a:pt x="130" y="350"/>
                    </a:lnTo>
                    <a:lnTo>
                      <a:pt x="122" y="370"/>
                    </a:lnTo>
                    <a:lnTo>
                      <a:pt x="124" y="362"/>
                    </a:lnTo>
                    <a:lnTo>
                      <a:pt x="128" y="340"/>
                    </a:lnTo>
                    <a:lnTo>
                      <a:pt x="130" y="306"/>
                    </a:lnTo>
                    <a:lnTo>
                      <a:pt x="130" y="286"/>
                    </a:lnTo>
                    <a:lnTo>
                      <a:pt x="128" y="262"/>
                    </a:lnTo>
                    <a:lnTo>
                      <a:pt x="122" y="236"/>
                    </a:lnTo>
                    <a:lnTo>
                      <a:pt x="116" y="208"/>
                    </a:lnTo>
                    <a:lnTo>
                      <a:pt x="106" y="178"/>
                    </a:lnTo>
                    <a:lnTo>
                      <a:pt x="94" y="146"/>
                    </a:lnTo>
                    <a:lnTo>
                      <a:pt x="76" y="112"/>
                    </a:lnTo>
                    <a:lnTo>
                      <a:pt x="56" y="76"/>
                    </a:lnTo>
                    <a:lnTo>
                      <a:pt x="30" y="38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85" name="Freeform 522"/>
              <p:cNvSpPr>
                <a:spLocks/>
              </p:cNvSpPr>
              <p:nvPr/>
            </p:nvSpPr>
            <p:spPr bwMode="auto">
              <a:xfrm>
                <a:off x="2150" y="3390"/>
                <a:ext cx="8" cy="14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8 w 8"/>
                  <a:gd name="T5" fmla="*/ 6 h 14"/>
                  <a:gd name="T6" fmla="*/ 6 w 8"/>
                  <a:gd name="T7" fmla="*/ 10 h 14"/>
                  <a:gd name="T8" fmla="*/ 0 w 8"/>
                  <a:gd name="T9" fmla="*/ 14 h 14"/>
                  <a:gd name="T10" fmla="*/ 0 w 8"/>
                  <a:gd name="T11" fmla="*/ 14 h 14"/>
                  <a:gd name="T12" fmla="*/ 2 w 8"/>
                  <a:gd name="T13" fmla="*/ 8 h 14"/>
                  <a:gd name="T14" fmla="*/ 6 w 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14"/>
                  <a:gd name="T26" fmla="*/ 8 w 8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86" name="Freeform 523"/>
              <p:cNvSpPr>
                <a:spLocks/>
              </p:cNvSpPr>
              <p:nvPr/>
            </p:nvSpPr>
            <p:spPr bwMode="auto">
              <a:xfrm>
                <a:off x="2150" y="3390"/>
                <a:ext cx="8" cy="14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8 w 8"/>
                  <a:gd name="T5" fmla="*/ 6 h 14"/>
                  <a:gd name="T6" fmla="*/ 6 w 8"/>
                  <a:gd name="T7" fmla="*/ 10 h 14"/>
                  <a:gd name="T8" fmla="*/ 0 w 8"/>
                  <a:gd name="T9" fmla="*/ 14 h 14"/>
                  <a:gd name="T10" fmla="*/ 0 w 8"/>
                  <a:gd name="T11" fmla="*/ 14 h 14"/>
                  <a:gd name="T12" fmla="*/ 2 w 8"/>
                  <a:gd name="T13" fmla="*/ 8 h 14"/>
                  <a:gd name="T14" fmla="*/ 6 w 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14"/>
                  <a:gd name="T26" fmla="*/ 8 w 8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87" name="Freeform 524"/>
              <p:cNvSpPr>
                <a:spLocks/>
              </p:cNvSpPr>
              <p:nvPr/>
            </p:nvSpPr>
            <p:spPr bwMode="auto">
              <a:xfrm>
                <a:off x="1998" y="3318"/>
                <a:ext cx="116" cy="110"/>
              </a:xfrm>
              <a:custGeom>
                <a:avLst/>
                <a:gdLst>
                  <a:gd name="T0" fmla="*/ 116 w 116"/>
                  <a:gd name="T1" fmla="*/ 84 h 110"/>
                  <a:gd name="T2" fmla="*/ 116 w 116"/>
                  <a:gd name="T3" fmla="*/ 84 h 110"/>
                  <a:gd name="T4" fmla="*/ 108 w 116"/>
                  <a:gd name="T5" fmla="*/ 84 h 110"/>
                  <a:gd name="T6" fmla="*/ 88 w 116"/>
                  <a:gd name="T7" fmla="*/ 78 h 110"/>
                  <a:gd name="T8" fmla="*/ 74 w 116"/>
                  <a:gd name="T9" fmla="*/ 74 h 110"/>
                  <a:gd name="T10" fmla="*/ 62 w 116"/>
                  <a:gd name="T11" fmla="*/ 68 h 110"/>
                  <a:gd name="T12" fmla="*/ 48 w 116"/>
                  <a:gd name="T13" fmla="*/ 60 h 110"/>
                  <a:gd name="T14" fmla="*/ 36 w 116"/>
                  <a:gd name="T15" fmla="*/ 52 h 110"/>
                  <a:gd name="T16" fmla="*/ 36 w 116"/>
                  <a:gd name="T17" fmla="*/ 52 h 110"/>
                  <a:gd name="T18" fmla="*/ 18 w 116"/>
                  <a:gd name="T19" fmla="*/ 30 h 110"/>
                  <a:gd name="T20" fmla="*/ 6 w 116"/>
                  <a:gd name="T21" fmla="*/ 14 h 110"/>
                  <a:gd name="T22" fmla="*/ 2 w 116"/>
                  <a:gd name="T23" fmla="*/ 4 h 110"/>
                  <a:gd name="T24" fmla="*/ 0 w 116"/>
                  <a:gd name="T25" fmla="*/ 0 h 110"/>
                  <a:gd name="T26" fmla="*/ 0 w 116"/>
                  <a:gd name="T27" fmla="*/ 0 h 110"/>
                  <a:gd name="T28" fmla="*/ 4 w 116"/>
                  <a:gd name="T29" fmla="*/ 12 h 110"/>
                  <a:gd name="T30" fmla="*/ 14 w 116"/>
                  <a:gd name="T31" fmla="*/ 38 h 110"/>
                  <a:gd name="T32" fmla="*/ 22 w 116"/>
                  <a:gd name="T33" fmla="*/ 54 h 110"/>
                  <a:gd name="T34" fmla="*/ 30 w 116"/>
                  <a:gd name="T35" fmla="*/ 70 h 110"/>
                  <a:gd name="T36" fmla="*/ 40 w 116"/>
                  <a:gd name="T37" fmla="*/ 84 h 110"/>
                  <a:gd name="T38" fmla="*/ 52 w 116"/>
                  <a:gd name="T39" fmla="*/ 98 h 110"/>
                  <a:gd name="T40" fmla="*/ 52 w 116"/>
                  <a:gd name="T41" fmla="*/ 98 h 110"/>
                  <a:gd name="T42" fmla="*/ 64 w 116"/>
                  <a:gd name="T43" fmla="*/ 106 h 110"/>
                  <a:gd name="T44" fmla="*/ 74 w 116"/>
                  <a:gd name="T45" fmla="*/ 110 h 110"/>
                  <a:gd name="T46" fmla="*/ 84 w 116"/>
                  <a:gd name="T47" fmla="*/ 110 h 110"/>
                  <a:gd name="T48" fmla="*/ 92 w 116"/>
                  <a:gd name="T49" fmla="*/ 108 h 110"/>
                  <a:gd name="T50" fmla="*/ 100 w 116"/>
                  <a:gd name="T51" fmla="*/ 102 h 110"/>
                  <a:gd name="T52" fmla="*/ 106 w 116"/>
                  <a:gd name="T53" fmla="*/ 96 h 110"/>
                  <a:gd name="T54" fmla="*/ 116 w 116"/>
                  <a:gd name="T55" fmla="*/ 84 h 1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6"/>
                  <a:gd name="T85" fmla="*/ 0 h 110"/>
                  <a:gd name="T86" fmla="*/ 116 w 116"/>
                  <a:gd name="T87" fmla="*/ 110 h 11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6" h="110">
                    <a:moveTo>
                      <a:pt x="116" y="84"/>
                    </a:moveTo>
                    <a:lnTo>
                      <a:pt x="116" y="84"/>
                    </a:lnTo>
                    <a:lnTo>
                      <a:pt x="108" y="84"/>
                    </a:lnTo>
                    <a:lnTo>
                      <a:pt x="88" y="78"/>
                    </a:lnTo>
                    <a:lnTo>
                      <a:pt x="74" y="74"/>
                    </a:lnTo>
                    <a:lnTo>
                      <a:pt x="62" y="68"/>
                    </a:lnTo>
                    <a:lnTo>
                      <a:pt x="48" y="60"/>
                    </a:lnTo>
                    <a:lnTo>
                      <a:pt x="36" y="52"/>
                    </a:lnTo>
                    <a:lnTo>
                      <a:pt x="18" y="30"/>
                    </a:lnTo>
                    <a:lnTo>
                      <a:pt x="6" y="1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12"/>
                    </a:lnTo>
                    <a:lnTo>
                      <a:pt x="14" y="38"/>
                    </a:lnTo>
                    <a:lnTo>
                      <a:pt x="22" y="54"/>
                    </a:lnTo>
                    <a:lnTo>
                      <a:pt x="30" y="70"/>
                    </a:lnTo>
                    <a:lnTo>
                      <a:pt x="40" y="84"/>
                    </a:lnTo>
                    <a:lnTo>
                      <a:pt x="52" y="98"/>
                    </a:lnTo>
                    <a:lnTo>
                      <a:pt x="64" y="106"/>
                    </a:lnTo>
                    <a:lnTo>
                      <a:pt x="74" y="110"/>
                    </a:lnTo>
                    <a:lnTo>
                      <a:pt x="84" y="110"/>
                    </a:lnTo>
                    <a:lnTo>
                      <a:pt x="92" y="108"/>
                    </a:lnTo>
                    <a:lnTo>
                      <a:pt x="100" y="102"/>
                    </a:lnTo>
                    <a:lnTo>
                      <a:pt x="106" y="96"/>
                    </a:lnTo>
                    <a:lnTo>
                      <a:pt x="116" y="84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88" name="Freeform 525"/>
              <p:cNvSpPr>
                <a:spLocks/>
              </p:cNvSpPr>
              <p:nvPr/>
            </p:nvSpPr>
            <p:spPr bwMode="auto">
              <a:xfrm>
                <a:off x="1998" y="3318"/>
                <a:ext cx="116" cy="110"/>
              </a:xfrm>
              <a:custGeom>
                <a:avLst/>
                <a:gdLst>
                  <a:gd name="T0" fmla="*/ 116 w 116"/>
                  <a:gd name="T1" fmla="*/ 84 h 110"/>
                  <a:gd name="T2" fmla="*/ 116 w 116"/>
                  <a:gd name="T3" fmla="*/ 84 h 110"/>
                  <a:gd name="T4" fmla="*/ 108 w 116"/>
                  <a:gd name="T5" fmla="*/ 84 h 110"/>
                  <a:gd name="T6" fmla="*/ 88 w 116"/>
                  <a:gd name="T7" fmla="*/ 78 h 110"/>
                  <a:gd name="T8" fmla="*/ 74 w 116"/>
                  <a:gd name="T9" fmla="*/ 74 h 110"/>
                  <a:gd name="T10" fmla="*/ 62 w 116"/>
                  <a:gd name="T11" fmla="*/ 68 h 110"/>
                  <a:gd name="T12" fmla="*/ 48 w 116"/>
                  <a:gd name="T13" fmla="*/ 60 h 110"/>
                  <a:gd name="T14" fmla="*/ 36 w 116"/>
                  <a:gd name="T15" fmla="*/ 52 h 110"/>
                  <a:gd name="T16" fmla="*/ 36 w 116"/>
                  <a:gd name="T17" fmla="*/ 52 h 110"/>
                  <a:gd name="T18" fmla="*/ 18 w 116"/>
                  <a:gd name="T19" fmla="*/ 30 h 110"/>
                  <a:gd name="T20" fmla="*/ 6 w 116"/>
                  <a:gd name="T21" fmla="*/ 14 h 110"/>
                  <a:gd name="T22" fmla="*/ 2 w 116"/>
                  <a:gd name="T23" fmla="*/ 4 h 110"/>
                  <a:gd name="T24" fmla="*/ 0 w 116"/>
                  <a:gd name="T25" fmla="*/ 0 h 110"/>
                  <a:gd name="T26" fmla="*/ 0 w 116"/>
                  <a:gd name="T27" fmla="*/ 0 h 110"/>
                  <a:gd name="T28" fmla="*/ 4 w 116"/>
                  <a:gd name="T29" fmla="*/ 12 h 110"/>
                  <a:gd name="T30" fmla="*/ 14 w 116"/>
                  <a:gd name="T31" fmla="*/ 38 h 110"/>
                  <a:gd name="T32" fmla="*/ 22 w 116"/>
                  <a:gd name="T33" fmla="*/ 54 h 110"/>
                  <a:gd name="T34" fmla="*/ 30 w 116"/>
                  <a:gd name="T35" fmla="*/ 70 h 110"/>
                  <a:gd name="T36" fmla="*/ 40 w 116"/>
                  <a:gd name="T37" fmla="*/ 84 h 110"/>
                  <a:gd name="T38" fmla="*/ 52 w 116"/>
                  <a:gd name="T39" fmla="*/ 98 h 110"/>
                  <a:gd name="T40" fmla="*/ 52 w 116"/>
                  <a:gd name="T41" fmla="*/ 98 h 110"/>
                  <a:gd name="T42" fmla="*/ 64 w 116"/>
                  <a:gd name="T43" fmla="*/ 106 h 110"/>
                  <a:gd name="T44" fmla="*/ 74 w 116"/>
                  <a:gd name="T45" fmla="*/ 110 h 110"/>
                  <a:gd name="T46" fmla="*/ 84 w 116"/>
                  <a:gd name="T47" fmla="*/ 110 h 110"/>
                  <a:gd name="T48" fmla="*/ 92 w 116"/>
                  <a:gd name="T49" fmla="*/ 108 h 110"/>
                  <a:gd name="T50" fmla="*/ 100 w 116"/>
                  <a:gd name="T51" fmla="*/ 102 h 110"/>
                  <a:gd name="T52" fmla="*/ 106 w 116"/>
                  <a:gd name="T53" fmla="*/ 96 h 110"/>
                  <a:gd name="T54" fmla="*/ 116 w 116"/>
                  <a:gd name="T55" fmla="*/ 84 h 1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6"/>
                  <a:gd name="T85" fmla="*/ 0 h 110"/>
                  <a:gd name="T86" fmla="*/ 116 w 116"/>
                  <a:gd name="T87" fmla="*/ 110 h 11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6" h="110">
                    <a:moveTo>
                      <a:pt x="116" y="84"/>
                    </a:moveTo>
                    <a:lnTo>
                      <a:pt x="116" y="84"/>
                    </a:lnTo>
                    <a:lnTo>
                      <a:pt x="108" y="84"/>
                    </a:lnTo>
                    <a:lnTo>
                      <a:pt x="88" y="78"/>
                    </a:lnTo>
                    <a:lnTo>
                      <a:pt x="74" y="74"/>
                    </a:lnTo>
                    <a:lnTo>
                      <a:pt x="62" y="68"/>
                    </a:lnTo>
                    <a:lnTo>
                      <a:pt x="48" y="60"/>
                    </a:lnTo>
                    <a:lnTo>
                      <a:pt x="36" y="52"/>
                    </a:lnTo>
                    <a:lnTo>
                      <a:pt x="18" y="30"/>
                    </a:lnTo>
                    <a:lnTo>
                      <a:pt x="6" y="1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12"/>
                    </a:lnTo>
                    <a:lnTo>
                      <a:pt x="14" y="38"/>
                    </a:lnTo>
                    <a:lnTo>
                      <a:pt x="22" y="54"/>
                    </a:lnTo>
                    <a:lnTo>
                      <a:pt x="30" y="70"/>
                    </a:lnTo>
                    <a:lnTo>
                      <a:pt x="40" y="84"/>
                    </a:lnTo>
                    <a:lnTo>
                      <a:pt x="52" y="98"/>
                    </a:lnTo>
                    <a:lnTo>
                      <a:pt x="64" y="106"/>
                    </a:lnTo>
                    <a:lnTo>
                      <a:pt x="74" y="110"/>
                    </a:lnTo>
                    <a:lnTo>
                      <a:pt x="84" y="110"/>
                    </a:lnTo>
                    <a:lnTo>
                      <a:pt x="92" y="108"/>
                    </a:lnTo>
                    <a:lnTo>
                      <a:pt x="100" y="102"/>
                    </a:lnTo>
                    <a:lnTo>
                      <a:pt x="106" y="96"/>
                    </a:lnTo>
                    <a:lnTo>
                      <a:pt x="116" y="8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89" name="Freeform 526"/>
              <p:cNvSpPr>
                <a:spLocks/>
              </p:cNvSpPr>
              <p:nvPr/>
            </p:nvSpPr>
            <p:spPr bwMode="auto">
              <a:xfrm>
                <a:off x="2056" y="3240"/>
                <a:ext cx="86" cy="44"/>
              </a:xfrm>
              <a:custGeom>
                <a:avLst/>
                <a:gdLst>
                  <a:gd name="T0" fmla="*/ 78 w 86"/>
                  <a:gd name="T1" fmla="*/ 2 h 44"/>
                  <a:gd name="T2" fmla="*/ 78 w 86"/>
                  <a:gd name="T3" fmla="*/ 2 h 44"/>
                  <a:gd name="T4" fmla="*/ 66 w 86"/>
                  <a:gd name="T5" fmla="*/ 4 h 44"/>
                  <a:gd name="T6" fmla="*/ 52 w 86"/>
                  <a:gd name="T7" fmla="*/ 4 h 44"/>
                  <a:gd name="T8" fmla="*/ 34 w 86"/>
                  <a:gd name="T9" fmla="*/ 2 h 44"/>
                  <a:gd name="T10" fmla="*/ 34 w 86"/>
                  <a:gd name="T11" fmla="*/ 2 h 44"/>
                  <a:gd name="T12" fmla="*/ 16 w 86"/>
                  <a:gd name="T13" fmla="*/ 0 h 44"/>
                  <a:gd name="T14" fmla="*/ 8 w 86"/>
                  <a:gd name="T15" fmla="*/ 2 h 44"/>
                  <a:gd name="T16" fmla="*/ 4 w 86"/>
                  <a:gd name="T17" fmla="*/ 4 h 44"/>
                  <a:gd name="T18" fmla="*/ 0 w 86"/>
                  <a:gd name="T19" fmla="*/ 8 h 44"/>
                  <a:gd name="T20" fmla="*/ 0 w 86"/>
                  <a:gd name="T21" fmla="*/ 12 h 44"/>
                  <a:gd name="T22" fmla="*/ 2 w 86"/>
                  <a:gd name="T23" fmla="*/ 20 h 44"/>
                  <a:gd name="T24" fmla="*/ 10 w 86"/>
                  <a:gd name="T25" fmla="*/ 30 h 44"/>
                  <a:gd name="T26" fmla="*/ 10 w 86"/>
                  <a:gd name="T27" fmla="*/ 30 h 44"/>
                  <a:gd name="T28" fmla="*/ 22 w 86"/>
                  <a:gd name="T29" fmla="*/ 40 h 44"/>
                  <a:gd name="T30" fmla="*/ 34 w 86"/>
                  <a:gd name="T31" fmla="*/ 44 h 44"/>
                  <a:gd name="T32" fmla="*/ 44 w 86"/>
                  <a:gd name="T33" fmla="*/ 44 h 44"/>
                  <a:gd name="T34" fmla="*/ 54 w 86"/>
                  <a:gd name="T35" fmla="*/ 40 h 44"/>
                  <a:gd name="T36" fmla="*/ 62 w 86"/>
                  <a:gd name="T37" fmla="*/ 36 h 44"/>
                  <a:gd name="T38" fmla="*/ 70 w 86"/>
                  <a:gd name="T39" fmla="*/ 28 h 44"/>
                  <a:gd name="T40" fmla="*/ 80 w 86"/>
                  <a:gd name="T41" fmla="*/ 18 h 44"/>
                  <a:gd name="T42" fmla="*/ 80 w 86"/>
                  <a:gd name="T43" fmla="*/ 18 h 44"/>
                  <a:gd name="T44" fmla="*/ 84 w 86"/>
                  <a:gd name="T45" fmla="*/ 14 h 44"/>
                  <a:gd name="T46" fmla="*/ 86 w 86"/>
                  <a:gd name="T47" fmla="*/ 8 h 44"/>
                  <a:gd name="T48" fmla="*/ 84 w 86"/>
                  <a:gd name="T49" fmla="*/ 4 h 44"/>
                  <a:gd name="T50" fmla="*/ 78 w 86"/>
                  <a:gd name="T51" fmla="*/ 2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6"/>
                  <a:gd name="T79" fmla="*/ 0 h 44"/>
                  <a:gd name="T80" fmla="*/ 86 w 86"/>
                  <a:gd name="T81" fmla="*/ 44 h 4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6" h="44">
                    <a:moveTo>
                      <a:pt x="78" y="2"/>
                    </a:moveTo>
                    <a:lnTo>
                      <a:pt x="78" y="2"/>
                    </a:lnTo>
                    <a:lnTo>
                      <a:pt x="66" y="4"/>
                    </a:lnTo>
                    <a:lnTo>
                      <a:pt x="52" y="4"/>
                    </a:lnTo>
                    <a:lnTo>
                      <a:pt x="34" y="2"/>
                    </a:lnTo>
                    <a:lnTo>
                      <a:pt x="16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20"/>
                    </a:lnTo>
                    <a:lnTo>
                      <a:pt x="10" y="30"/>
                    </a:lnTo>
                    <a:lnTo>
                      <a:pt x="22" y="40"/>
                    </a:lnTo>
                    <a:lnTo>
                      <a:pt x="34" y="44"/>
                    </a:lnTo>
                    <a:lnTo>
                      <a:pt x="44" y="44"/>
                    </a:lnTo>
                    <a:lnTo>
                      <a:pt x="54" y="40"/>
                    </a:lnTo>
                    <a:lnTo>
                      <a:pt x="62" y="36"/>
                    </a:lnTo>
                    <a:lnTo>
                      <a:pt x="70" y="28"/>
                    </a:lnTo>
                    <a:lnTo>
                      <a:pt x="80" y="18"/>
                    </a:lnTo>
                    <a:lnTo>
                      <a:pt x="84" y="14"/>
                    </a:lnTo>
                    <a:lnTo>
                      <a:pt x="86" y="8"/>
                    </a:lnTo>
                    <a:lnTo>
                      <a:pt x="84" y="4"/>
                    </a:lnTo>
                    <a:lnTo>
                      <a:pt x="78" y="2"/>
                    </a:lnTo>
                    <a:close/>
                  </a:path>
                </a:pathLst>
              </a:custGeom>
              <a:solidFill>
                <a:srgbClr val="F09C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90" name="Freeform 527"/>
              <p:cNvSpPr>
                <a:spLocks/>
              </p:cNvSpPr>
              <p:nvPr/>
            </p:nvSpPr>
            <p:spPr bwMode="auto">
              <a:xfrm>
                <a:off x="2056" y="3240"/>
                <a:ext cx="86" cy="44"/>
              </a:xfrm>
              <a:custGeom>
                <a:avLst/>
                <a:gdLst>
                  <a:gd name="T0" fmla="*/ 78 w 86"/>
                  <a:gd name="T1" fmla="*/ 2 h 44"/>
                  <a:gd name="T2" fmla="*/ 78 w 86"/>
                  <a:gd name="T3" fmla="*/ 2 h 44"/>
                  <a:gd name="T4" fmla="*/ 66 w 86"/>
                  <a:gd name="T5" fmla="*/ 4 h 44"/>
                  <a:gd name="T6" fmla="*/ 52 w 86"/>
                  <a:gd name="T7" fmla="*/ 4 h 44"/>
                  <a:gd name="T8" fmla="*/ 34 w 86"/>
                  <a:gd name="T9" fmla="*/ 2 h 44"/>
                  <a:gd name="T10" fmla="*/ 34 w 86"/>
                  <a:gd name="T11" fmla="*/ 2 h 44"/>
                  <a:gd name="T12" fmla="*/ 16 w 86"/>
                  <a:gd name="T13" fmla="*/ 0 h 44"/>
                  <a:gd name="T14" fmla="*/ 8 w 86"/>
                  <a:gd name="T15" fmla="*/ 2 h 44"/>
                  <a:gd name="T16" fmla="*/ 4 w 86"/>
                  <a:gd name="T17" fmla="*/ 4 h 44"/>
                  <a:gd name="T18" fmla="*/ 0 w 86"/>
                  <a:gd name="T19" fmla="*/ 8 h 44"/>
                  <a:gd name="T20" fmla="*/ 0 w 86"/>
                  <a:gd name="T21" fmla="*/ 12 h 44"/>
                  <a:gd name="T22" fmla="*/ 2 w 86"/>
                  <a:gd name="T23" fmla="*/ 20 h 44"/>
                  <a:gd name="T24" fmla="*/ 10 w 86"/>
                  <a:gd name="T25" fmla="*/ 30 h 44"/>
                  <a:gd name="T26" fmla="*/ 10 w 86"/>
                  <a:gd name="T27" fmla="*/ 30 h 44"/>
                  <a:gd name="T28" fmla="*/ 22 w 86"/>
                  <a:gd name="T29" fmla="*/ 40 h 44"/>
                  <a:gd name="T30" fmla="*/ 34 w 86"/>
                  <a:gd name="T31" fmla="*/ 44 h 44"/>
                  <a:gd name="T32" fmla="*/ 44 w 86"/>
                  <a:gd name="T33" fmla="*/ 44 h 44"/>
                  <a:gd name="T34" fmla="*/ 54 w 86"/>
                  <a:gd name="T35" fmla="*/ 40 h 44"/>
                  <a:gd name="T36" fmla="*/ 62 w 86"/>
                  <a:gd name="T37" fmla="*/ 36 h 44"/>
                  <a:gd name="T38" fmla="*/ 70 w 86"/>
                  <a:gd name="T39" fmla="*/ 28 h 44"/>
                  <a:gd name="T40" fmla="*/ 80 w 86"/>
                  <a:gd name="T41" fmla="*/ 18 h 44"/>
                  <a:gd name="T42" fmla="*/ 80 w 86"/>
                  <a:gd name="T43" fmla="*/ 18 h 44"/>
                  <a:gd name="T44" fmla="*/ 84 w 86"/>
                  <a:gd name="T45" fmla="*/ 14 h 44"/>
                  <a:gd name="T46" fmla="*/ 86 w 86"/>
                  <a:gd name="T47" fmla="*/ 8 h 44"/>
                  <a:gd name="T48" fmla="*/ 84 w 86"/>
                  <a:gd name="T49" fmla="*/ 4 h 44"/>
                  <a:gd name="T50" fmla="*/ 78 w 86"/>
                  <a:gd name="T51" fmla="*/ 2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6"/>
                  <a:gd name="T79" fmla="*/ 0 h 44"/>
                  <a:gd name="T80" fmla="*/ 86 w 86"/>
                  <a:gd name="T81" fmla="*/ 44 h 4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6" h="44">
                    <a:moveTo>
                      <a:pt x="78" y="2"/>
                    </a:moveTo>
                    <a:lnTo>
                      <a:pt x="78" y="2"/>
                    </a:lnTo>
                    <a:lnTo>
                      <a:pt x="66" y="4"/>
                    </a:lnTo>
                    <a:lnTo>
                      <a:pt x="52" y="4"/>
                    </a:lnTo>
                    <a:lnTo>
                      <a:pt x="34" y="2"/>
                    </a:lnTo>
                    <a:lnTo>
                      <a:pt x="16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20"/>
                    </a:lnTo>
                    <a:lnTo>
                      <a:pt x="10" y="30"/>
                    </a:lnTo>
                    <a:lnTo>
                      <a:pt x="22" y="40"/>
                    </a:lnTo>
                    <a:lnTo>
                      <a:pt x="34" y="44"/>
                    </a:lnTo>
                    <a:lnTo>
                      <a:pt x="44" y="44"/>
                    </a:lnTo>
                    <a:lnTo>
                      <a:pt x="54" y="40"/>
                    </a:lnTo>
                    <a:lnTo>
                      <a:pt x="62" y="36"/>
                    </a:lnTo>
                    <a:lnTo>
                      <a:pt x="70" y="28"/>
                    </a:lnTo>
                    <a:lnTo>
                      <a:pt x="80" y="18"/>
                    </a:lnTo>
                    <a:lnTo>
                      <a:pt x="84" y="14"/>
                    </a:lnTo>
                    <a:lnTo>
                      <a:pt x="86" y="8"/>
                    </a:lnTo>
                    <a:lnTo>
                      <a:pt x="84" y="4"/>
                    </a:lnTo>
                    <a:lnTo>
                      <a:pt x="78" y="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91" name="Freeform 528"/>
              <p:cNvSpPr>
                <a:spLocks/>
              </p:cNvSpPr>
              <p:nvPr/>
            </p:nvSpPr>
            <p:spPr bwMode="auto">
              <a:xfrm>
                <a:off x="2198" y="3236"/>
                <a:ext cx="20" cy="42"/>
              </a:xfrm>
              <a:custGeom>
                <a:avLst/>
                <a:gdLst>
                  <a:gd name="T0" fmla="*/ 18 w 20"/>
                  <a:gd name="T1" fmla="*/ 0 h 42"/>
                  <a:gd name="T2" fmla="*/ 18 w 20"/>
                  <a:gd name="T3" fmla="*/ 0 h 42"/>
                  <a:gd name="T4" fmla="*/ 14 w 20"/>
                  <a:gd name="T5" fmla="*/ 2 h 42"/>
                  <a:gd name="T6" fmla="*/ 6 w 20"/>
                  <a:gd name="T7" fmla="*/ 4 h 42"/>
                  <a:gd name="T8" fmla="*/ 6 w 20"/>
                  <a:gd name="T9" fmla="*/ 4 h 42"/>
                  <a:gd name="T10" fmla="*/ 2 w 20"/>
                  <a:gd name="T11" fmla="*/ 4 h 42"/>
                  <a:gd name="T12" fmla="*/ 0 w 20"/>
                  <a:gd name="T13" fmla="*/ 6 h 42"/>
                  <a:gd name="T14" fmla="*/ 0 w 20"/>
                  <a:gd name="T15" fmla="*/ 12 h 42"/>
                  <a:gd name="T16" fmla="*/ 4 w 20"/>
                  <a:gd name="T17" fmla="*/ 16 h 42"/>
                  <a:gd name="T18" fmla="*/ 4 w 20"/>
                  <a:gd name="T19" fmla="*/ 16 h 42"/>
                  <a:gd name="T20" fmla="*/ 12 w 20"/>
                  <a:gd name="T21" fmla="*/ 30 h 42"/>
                  <a:gd name="T22" fmla="*/ 16 w 20"/>
                  <a:gd name="T23" fmla="*/ 36 h 42"/>
                  <a:gd name="T24" fmla="*/ 16 w 20"/>
                  <a:gd name="T25" fmla="*/ 42 h 42"/>
                  <a:gd name="T26" fmla="*/ 16 w 20"/>
                  <a:gd name="T27" fmla="*/ 42 h 42"/>
                  <a:gd name="T28" fmla="*/ 20 w 20"/>
                  <a:gd name="T29" fmla="*/ 30 h 42"/>
                  <a:gd name="T30" fmla="*/ 20 w 20"/>
                  <a:gd name="T31" fmla="*/ 16 h 42"/>
                  <a:gd name="T32" fmla="*/ 18 w 20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42"/>
                  <a:gd name="T53" fmla="*/ 20 w 20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42">
                    <a:moveTo>
                      <a:pt x="18" y="0"/>
                    </a:moveTo>
                    <a:lnTo>
                      <a:pt x="18" y="0"/>
                    </a:lnTo>
                    <a:lnTo>
                      <a:pt x="14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4" y="16"/>
                    </a:lnTo>
                    <a:lnTo>
                      <a:pt x="12" y="30"/>
                    </a:lnTo>
                    <a:lnTo>
                      <a:pt x="16" y="36"/>
                    </a:lnTo>
                    <a:lnTo>
                      <a:pt x="16" y="42"/>
                    </a:lnTo>
                    <a:lnTo>
                      <a:pt x="20" y="30"/>
                    </a:lnTo>
                    <a:lnTo>
                      <a:pt x="20" y="16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09C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92" name="Freeform 529"/>
              <p:cNvSpPr>
                <a:spLocks/>
              </p:cNvSpPr>
              <p:nvPr/>
            </p:nvSpPr>
            <p:spPr bwMode="auto">
              <a:xfrm>
                <a:off x="2198" y="3236"/>
                <a:ext cx="20" cy="42"/>
              </a:xfrm>
              <a:custGeom>
                <a:avLst/>
                <a:gdLst>
                  <a:gd name="T0" fmla="*/ 18 w 20"/>
                  <a:gd name="T1" fmla="*/ 0 h 42"/>
                  <a:gd name="T2" fmla="*/ 18 w 20"/>
                  <a:gd name="T3" fmla="*/ 0 h 42"/>
                  <a:gd name="T4" fmla="*/ 14 w 20"/>
                  <a:gd name="T5" fmla="*/ 2 h 42"/>
                  <a:gd name="T6" fmla="*/ 6 w 20"/>
                  <a:gd name="T7" fmla="*/ 4 h 42"/>
                  <a:gd name="T8" fmla="*/ 6 w 20"/>
                  <a:gd name="T9" fmla="*/ 4 h 42"/>
                  <a:gd name="T10" fmla="*/ 2 w 20"/>
                  <a:gd name="T11" fmla="*/ 4 h 42"/>
                  <a:gd name="T12" fmla="*/ 0 w 20"/>
                  <a:gd name="T13" fmla="*/ 6 h 42"/>
                  <a:gd name="T14" fmla="*/ 0 w 20"/>
                  <a:gd name="T15" fmla="*/ 12 h 42"/>
                  <a:gd name="T16" fmla="*/ 4 w 20"/>
                  <a:gd name="T17" fmla="*/ 16 h 42"/>
                  <a:gd name="T18" fmla="*/ 4 w 20"/>
                  <a:gd name="T19" fmla="*/ 16 h 42"/>
                  <a:gd name="T20" fmla="*/ 12 w 20"/>
                  <a:gd name="T21" fmla="*/ 30 h 42"/>
                  <a:gd name="T22" fmla="*/ 16 w 20"/>
                  <a:gd name="T23" fmla="*/ 36 h 42"/>
                  <a:gd name="T24" fmla="*/ 16 w 20"/>
                  <a:gd name="T25" fmla="*/ 42 h 42"/>
                  <a:gd name="T26" fmla="*/ 16 w 20"/>
                  <a:gd name="T27" fmla="*/ 42 h 42"/>
                  <a:gd name="T28" fmla="*/ 20 w 20"/>
                  <a:gd name="T29" fmla="*/ 30 h 42"/>
                  <a:gd name="T30" fmla="*/ 20 w 20"/>
                  <a:gd name="T31" fmla="*/ 16 h 42"/>
                  <a:gd name="T32" fmla="*/ 18 w 20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42"/>
                  <a:gd name="T53" fmla="*/ 20 w 20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42">
                    <a:moveTo>
                      <a:pt x="18" y="0"/>
                    </a:moveTo>
                    <a:lnTo>
                      <a:pt x="18" y="0"/>
                    </a:lnTo>
                    <a:lnTo>
                      <a:pt x="14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4" y="16"/>
                    </a:lnTo>
                    <a:lnTo>
                      <a:pt x="12" y="30"/>
                    </a:lnTo>
                    <a:lnTo>
                      <a:pt x="16" y="36"/>
                    </a:lnTo>
                    <a:lnTo>
                      <a:pt x="16" y="42"/>
                    </a:lnTo>
                    <a:lnTo>
                      <a:pt x="20" y="30"/>
                    </a:lnTo>
                    <a:lnTo>
                      <a:pt x="20" y="16"/>
                    </a:lnTo>
                    <a:lnTo>
                      <a:pt x="18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</p:grpSp>
        <p:grpSp>
          <p:nvGrpSpPr>
            <p:cNvPr id="310093" name="Group 460"/>
            <p:cNvGrpSpPr>
              <a:grpSpLocks/>
            </p:cNvGrpSpPr>
            <p:nvPr/>
          </p:nvGrpSpPr>
          <p:grpSpPr bwMode="auto">
            <a:xfrm>
              <a:off x="4353" y="2536"/>
              <a:ext cx="399" cy="436"/>
              <a:chOff x="1508" y="3020"/>
              <a:chExt cx="1044" cy="1242"/>
            </a:xfrm>
          </p:grpSpPr>
          <p:sp>
            <p:nvSpPr>
              <p:cNvPr id="310094" name="AutoShape 461"/>
              <p:cNvSpPr>
                <a:spLocks noChangeAspect="1" noChangeArrowheads="1" noTextEdit="1"/>
              </p:cNvSpPr>
              <p:nvPr/>
            </p:nvSpPr>
            <p:spPr bwMode="auto">
              <a:xfrm>
                <a:off x="1508" y="3020"/>
                <a:ext cx="1044" cy="124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10095" name="Freeform 462"/>
              <p:cNvSpPr>
                <a:spLocks/>
              </p:cNvSpPr>
              <p:nvPr/>
            </p:nvSpPr>
            <p:spPr bwMode="auto">
              <a:xfrm>
                <a:off x="2312" y="3580"/>
                <a:ext cx="150" cy="66"/>
              </a:xfrm>
              <a:custGeom>
                <a:avLst/>
                <a:gdLst>
                  <a:gd name="T0" fmla="*/ 6 w 150"/>
                  <a:gd name="T1" fmla="*/ 38 h 66"/>
                  <a:gd name="T2" fmla="*/ 0 w 150"/>
                  <a:gd name="T3" fmla="*/ 62 h 66"/>
                  <a:gd name="T4" fmla="*/ 0 w 150"/>
                  <a:gd name="T5" fmla="*/ 66 h 66"/>
                  <a:gd name="T6" fmla="*/ 2 w 150"/>
                  <a:gd name="T7" fmla="*/ 66 h 66"/>
                  <a:gd name="T8" fmla="*/ 138 w 150"/>
                  <a:gd name="T9" fmla="*/ 60 h 66"/>
                  <a:gd name="T10" fmla="*/ 140 w 150"/>
                  <a:gd name="T11" fmla="*/ 60 h 66"/>
                  <a:gd name="T12" fmla="*/ 140 w 150"/>
                  <a:gd name="T13" fmla="*/ 58 h 66"/>
                  <a:gd name="T14" fmla="*/ 150 w 150"/>
                  <a:gd name="T15" fmla="*/ 34 h 66"/>
                  <a:gd name="T16" fmla="*/ 150 w 150"/>
                  <a:gd name="T17" fmla="*/ 32 h 66"/>
                  <a:gd name="T18" fmla="*/ 148 w 150"/>
                  <a:gd name="T19" fmla="*/ 32 h 66"/>
                  <a:gd name="T20" fmla="*/ 108 w 150"/>
                  <a:gd name="T21" fmla="*/ 32 h 66"/>
                  <a:gd name="T22" fmla="*/ 108 w 150"/>
                  <a:gd name="T23" fmla="*/ 32 h 66"/>
                  <a:gd name="T24" fmla="*/ 108 w 150"/>
                  <a:gd name="T25" fmla="*/ 32 h 66"/>
                  <a:gd name="T26" fmla="*/ 108 w 150"/>
                  <a:gd name="T27" fmla="*/ 32 h 66"/>
                  <a:gd name="T28" fmla="*/ 108 w 150"/>
                  <a:gd name="T29" fmla="*/ 32 h 66"/>
                  <a:gd name="T30" fmla="*/ 106 w 150"/>
                  <a:gd name="T31" fmla="*/ 28 h 66"/>
                  <a:gd name="T32" fmla="*/ 102 w 150"/>
                  <a:gd name="T33" fmla="*/ 14 h 66"/>
                  <a:gd name="T34" fmla="*/ 102 w 150"/>
                  <a:gd name="T35" fmla="*/ 14 h 66"/>
                  <a:gd name="T36" fmla="*/ 100 w 150"/>
                  <a:gd name="T37" fmla="*/ 10 h 66"/>
                  <a:gd name="T38" fmla="*/ 98 w 150"/>
                  <a:gd name="T39" fmla="*/ 6 h 66"/>
                  <a:gd name="T40" fmla="*/ 94 w 150"/>
                  <a:gd name="T41" fmla="*/ 4 h 66"/>
                  <a:gd name="T42" fmla="*/ 90 w 150"/>
                  <a:gd name="T43" fmla="*/ 2 h 66"/>
                  <a:gd name="T44" fmla="*/ 90 w 150"/>
                  <a:gd name="T45" fmla="*/ 2 h 66"/>
                  <a:gd name="T46" fmla="*/ 84 w 150"/>
                  <a:gd name="T47" fmla="*/ 0 h 66"/>
                  <a:gd name="T48" fmla="*/ 78 w 150"/>
                  <a:gd name="T49" fmla="*/ 2 h 66"/>
                  <a:gd name="T50" fmla="*/ 70 w 150"/>
                  <a:gd name="T51" fmla="*/ 6 h 66"/>
                  <a:gd name="T52" fmla="*/ 66 w 150"/>
                  <a:gd name="T53" fmla="*/ 12 h 66"/>
                  <a:gd name="T54" fmla="*/ 60 w 150"/>
                  <a:gd name="T55" fmla="*/ 18 h 66"/>
                  <a:gd name="T56" fmla="*/ 60 w 150"/>
                  <a:gd name="T57" fmla="*/ 18 h 66"/>
                  <a:gd name="T58" fmla="*/ 52 w 150"/>
                  <a:gd name="T59" fmla="*/ 28 h 66"/>
                  <a:gd name="T60" fmla="*/ 46 w 150"/>
                  <a:gd name="T61" fmla="*/ 32 h 66"/>
                  <a:gd name="T62" fmla="*/ 46 w 150"/>
                  <a:gd name="T63" fmla="*/ 32 h 66"/>
                  <a:gd name="T64" fmla="*/ 8 w 150"/>
                  <a:gd name="T65" fmla="*/ 38 h 66"/>
                  <a:gd name="T66" fmla="*/ 6 w 150"/>
                  <a:gd name="T67" fmla="*/ 38 h 66"/>
                  <a:gd name="T68" fmla="*/ 6 w 150"/>
                  <a:gd name="T69" fmla="*/ 38 h 6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50"/>
                  <a:gd name="T106" fmla="*/ 0 h 66"/>
                  <a:gd name="T107" fmla="*/ 150 w 150"/>
                  <a:gd name="T108" fmla="*/ 66 h 6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50" h="66">
                    <a:moveTo>
                      <a:pt x="6" y="38"/>
                    </a:moveTo>
                    <a:lnTo>
                      <a:pt x="0" y="62"/>
                    </a:lnTo>
                    <a:lnTo>
                      <a:pt x="0" y="66"/>
                    </a:lnTo>
                    <a:lnTo>
                      <a:pt x="2" y="66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0" y="58"/>
                    </a:lnTo>
                    <a:lnTo>
                      <a:pt x="150" y="34"/>
                    </a:lnTo>
                    <a:lnTo>
                      <a:pt x="150" y="32"/>
                    </a:lnTo>
                    <a:lnTo>
                      <a:pt x="148" y="32"/>
                    </a:lnTo>
                    <a:lnTo>
                      <a:pt x="108" y="32"/>
                    </a:lnTo>
                    <a:lnTo>
                      <a:pt x="106" y="28"/>
                    </a:lnTo>
                    <a:lnTo>
                      <a:pt x="102" y="14"/>
                    </a:lnTo>
                    <a:lnTo>
                      <a:pt x="100" y="10"/>
                    </a:lnTo>
                    <a:lnTo>
                      <a:pt x="98" y="6"/>
                    </a:lnTo>
                    <a:lnTo>
                      <a:pt x="94" y="4"/>
                    </a:lnTo>
                    <a:lnTo>
                      <a:pt x="90" y="2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70" y="6"/>
                    </a:lnTo>
                    <a:lnTo>
                      <a:pt x="66" y="12"/>
                    </a:lnTo>
                    <a:lnTo>
                      <a:pt x="60" y="18"/>
                    </a:lnTo>
                    <a:lnTo>
                      <a:pt x="52" y="28"/>
                    </a:lnTo>
                    <a:lnTo>
                      <a:pt x="46" y="32"/>
                    </a:lnTo>
                    <a:lnTo>
                      <a:pt x="8" y="38"/>
                    </a:lnTo>
                    <a:lnTo>
                      <a:pt x="6" y="38"/>
                    </a:lnTo>
                    <a:close/>
                  </a:path>
                </a:pathLst>
              </a:custGeom>
              <a:solidFill>
                <a:srgbClr val="63636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96" name="Freeform 463"/>
              <p:cNvSpPr>
                <a:spLocks/>
              </p:cNvSpPr>
              <p:nvPr/>
            </p:nvSpPr>
            <p:spPr bwMode="auto">
              <a:xfrm>
                <a:off x="2228" y="3514"/>
                <a:ext cx="248" cy="508"/>
              </a:xfrm>
              <a:custGeom>
                <a:avLst/>
                <a:gdLst>
                  <a:gd name="T0" fmla="*/ 36 w 248"/>
                  <a:gd name="T1" fmla="*/ 8 h 508"/>
                  <a:gd name="T2" fmla="*/ 36 w 248"/>
                  <a:gd name="T3" fmla="*/ 8 h 508"/>
                  <a:gd name="T4" fmla="*/ 42 w 248"/>
                  <a:gd name="T5" fmla="*/ 4 h 508"/>
                  <a:gd name="T6" fmla="*/ 48 w 248"/>
                  <a:gd name="T7" fmla="*/ 2 h 508"/>
                  <a:gd name="T8" fmla="*/ 56 w 248"/>
                  <a:gd name="T9" fmla="*/ 0 h 508"/>
                  <a:gd name="T10" fmla="*/ 66 w 248"/>
                  <a:gd name="T11" fmla="*/ 4 h 508"/>
                  <a:gd name="T12" fmla="*/ 74 w 248"/>
                  <a:gd name="T13" fmla="*/ 10 h 508"/>
                  <a:gd name="T14" fmla="*/ 84 w 248"/>
                  <a:gd name="T15" fmla="*/ 24 h 508"/>
                  <a:gd name="T16" fmla="*/ 92 w 248"/>
                  <a:gd name="T17" fmla="*/ 44 h 508"/>
                  <a:gd name="T18" fmla="*/ 92 w 248"/>
                  <a:gd name="T19" fmla="*/ 44 h 508"/>
                  <a:gd name="T20" fmla="*/ 102 w 248"/>
                  <a:gd name="T21" fmla="*/ 74 h 508"/>
                  <a:gd name="T22" fmla="*/ 118 w 248"/>
                  <a:gd name="T23" fmla="*/ 114 h 508"/>
                  <a:gd name="T24" fmla="*/ 162 w 248"/>
                  <a:gd name="T25" fmla="*/ 218 h 508"/>
                  <a:gd name="T26" fmla="*/ 208 w 248"/>
                  <a:gd name="T27" fmla="*/ 328 h 508"/>
                  <a:gd name="T28" fmla="*/ 230 w 248"/>
                  <a:gd name="T29" fmla="*/ 380 h 508"/>
                  <a:gd name="T30" fmla="*/ 248 w 248"/>
                  <a:gd name="T31" fmla="*/ 426 h 508"/>
                  <a:gd name="T32" fmla="*/ 248 w 248"/>
                  <a:gd name="T33" fmla="*/ 426 h 508"/>
                  <a:gd name="T34" fmla="*/ 244 w 248"/>
                  <a:gd name="T35" fmla="*/ 436 h 508"/>
                  <a:gd name="T36" fmla="*/ 230 w 248"/>
                  <a:gd name="T37" fmla="*/ 480 h 508"/>
                  <a:gd name="T38" fmla="*/ 230 w 248"/>
                  <a:gd name="T39" fmla="*/ 480 h 508"/>
                  <a:gd name="T40" fmla="*/ 226 w 248"/>
                  <a:gd name="T41" fmla="*/ 488 h 508"/>
                  <a:gd name="T42" fmla="*/ 220 w 248"/>
                  <a:gd name="T43" fmla="*/ 496 h 508"/>
                  <a:gd name="T44" fmla="*/ 214 w 248"/>
                  <a:gd name="T45" fmla="*/ 502 h 508"/>
                  <a:gd name="T46" fmla="*/ 206 w 248"/>
                  <a:gd name="T47" fmla="*/ 506 h 508"/>
                  <a:gd name="T48" fmla="*/ 196 w 248"/>
                  <a:gd name="T49" fmla="*/ 508 h 508"/>
                  <a:gd name="T50" fmla="*/ 184 w 248"/>
                  <a:gd name="T51" fmla="*/ 508 h 508"/>
                  <a:gd name="T52" fmla="*/ 172 w 248"/>
                  <a:gd name="T53" fmla="*/ 504 h 508"/>
                  <a:gd name="T54" fmla="*/ 158 w 248"/>
                  <a:gd name="T55" fmla="*/ 496 h 508"/>
                  <a:gd name="T56" fmla="*/ 142 w 248"/>
                  <a:gd name="T57" fmla="*/ 484 h 508"/>
                  <a:gd name="T58" fmla="*/ 126 w 248"/>
                  <a:gd name="T59" fmla="*/ 466 h 508"/>
                  <a:gd name="T60" fmla="*/ 108 w 248"/>
                  <a:gd name="T61" fmla="*/ 444 h 508"/>
                  <a:gd name="T62" fmla="*/ 88 w 248"/>
                  <a:gd name="T63" fmla="*/ 414 h 508"/>
                  <a:gd name="T64" fmla="*/ 68 w 248"/>
                  <a:gd name="T65" fmla="*/ 378 h 508"/>
                  <a:gd name="T66" fmla="*/ 46 w 248"/>
                  <a:gd name="T67" fmla="*/ 336 h 508"/>
                  <a:gd name="T68" fmla="*/ 24 w 248"/>
                  <a:gd name="T69" fmla="*/ 284 h 508"/>
                  <a:gd name="T70" fmla="*/ 0 w 248"/>
                  <a:gd name="T71" fmla="*/ 226 h 508"/>
                  <a:gd name="T72" fmla="*/ 36 w 248"/>
                  <a:gd name="T73" fmla="*/ 8 h 50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48"/>
                  <a:gd name="T112" fmla="*/ 0 h 508"/>
                  <a:gd name="T113" fmla="*/ 248 w 248"/>
                  <a:gd name="T114" fmla="*/ 508 h 50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48" h="508">
                    <a:moveTo>
                      <a:pt x="36" y="8"/>
                    </a:moveTo>
                    <a:lnTo>
                      <a:pt x="36" y="8"/>
                    </a:lnTo>
                    <a:lnTo>
                      <a:pt x="42" y="4"/>
                    </a:lnTo>
                    <a:lnTo>
                      <a:pt x="48" y="2"/>
                    </a:lnTo>
                    <a:lnTo>
                      <a:pt x="56" y="0"/>
                    </a:lnTo>
                    <a:lnTo>
                      <a:pt x="66" y="4"/>
                    </a:lnTo>
                    <a:lnTo>
                      <a:pt x="74" y="10"/>
                    </a:lnTo>
                    <a:lnTo>
                      <a:pt x="84" y="24"/>
                    </a:lnTo>
                    <a:lnTo>
                      <a:pt x="92" y="44"/>
                    </a:lnTo>
                    <a:lnTo>
                      <a:pt x="102" y="74"/>
                    </a:lnTo>
                    <a:lnTo>
                      <a:pt x="118" y="114"/>
                    </a:lnTo>
                    <a:lnTo>
                      <a:pt x="162" y="218"/>
                    </a:lnTo>
                    <a:lnTo>
                      <a:pt x="208" y="328"/>
                    </a:lnTo>
                    <a:lnTo>
                      <a:pt x="230" y="380"/>
                    </a:lnTo>
                    <a:lnTo>
                      <a:pt x="248" y="426"/>
                    </a:lnTo>
                    <a:lnTo>
                      <a:pt x="244" y="436"/>
                    </a:lnTo>
                    <a:lnTo>
                      <a:pt x="230" y="480"/>
                    </a:lnTo>
                    <a:lnTo>
                      <a:pt x="226" y="488"/>
                    </a:lnTo>
                    <a:lnTo>
                      <a:pt x="220" y="496"/>
                    </a:lnTo>
                    <a:lnTo>
                      <a:pt x="214" y="502"/>
                    </a:lnTo>
                    <a:lnTo>
                      <a:pt x="206" y="506"/>
                    </a:lnTo>
                    <a:lnTo>
                      <a:pt x="196" y="508"/>
                    </a:lnTo>
                    <a:lnTo>
                      <a:pt x="184" y="508"/>
                    </a:lnTo>
                    <a:lnTo>
                      <a:pt x="172" y="504"/>
                    </a:lnTo>
                    <a:lnTo>
                      <a:pt x="158" y="496"/>
                    </a:lnTo>
                    <a:lnTo>
                      <a:pt x="142" y="484"/>
                    </a:lnTo>
                    <a:lnTo>
                      <a:pt x="126" y="466"/>
                    </a:lnTo>
                    <a:lnTo>
                      <a:pt x="108" y="444"/>
                    </a:lnTo>
                    <a:lnTo>
                      <a:pt x="88" y="414"/>
                    </a:lnTo>
                    <a:lnTo>
                      <a:pt x="68" y="378"/>
                    </a:lnTo>
                    <a:lnTo>
                      <a:pt x="46" y="336"/>
                    </a:lnTo>
                    <a:lnTo>
                      <a:pt x="24" y="284"/>
                    </a:lnTo>
                    <a:lnTo>
                      <a:pt x="0" y="226"/>
                    </a:lnTo>
                    <a:lnTo>
                      <a:pt x="36" y="8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97" name="Freeform 464"/>
              <p:cNvSpPr>
                <a:spLocks/>
              </p:cNvSpPr>
              <p:nvPr/>
            </p:nvSpPr>
            <p:spPr bwMode="auto">
              <a:xfrm>
                <a:off x="2298" y="3788"/>
                <a:ext cx="202" cy="258"/>
              </a:xfrm>
              <a:custGeom>
                <a:avLst/>
                <a:gdLst>
                  <a:gd name="T0" fmla="*/ 72 w 202"/>
                  <a:gd name="T1" fmla="*/ 0 h 258"/>
                  <a:gd name="T2" fmla="*/ 72 w 202"/>
                  <a:gd name="T3" fmla="*/ 0 h 258"/>
                  <a:gd name="T4" fmla="*/ 86 w 202"/>
                  <a:gd name="T5" fmla="*/ 12 h 258"/>
                  <a:gd name="T6" fmla="*/ 122 w 202"/>
                  <a:gd name="T7" fmla="*/ 44 h 258"/>
                  <a:gd name="T8" fmla="*/ 140 w 202"/>
                  <a:gd name="T9" fmla="*/ 64 h 258"/>
                  <a:gd name="T10" fmla="*/ 160 w 202"/>
                  <a:gd name="T11" fmla="*/ 86 h 258"/>
                  <a:gd name="T12" fmla="*/ 174 w 202"/>
                  <a:gd name="T13" fmla="*/ 108 h 258"/>
                  <a:gd name="T14" fmla="*/ 180 w 202"/>
                  <a:gd name="T15" fmla="*/ 120 h 258"/>
                  <a:gd name="T16" fmla="*/ 184 w 202"/>
                  <a:gd name="T17" fmla="*/ 130 h 258"/>
                  <a:gd name="T18" fmla="*/ 184 w 202"/>
                  <a:gd name="T19" fmla="*/ 130 h 258"/>
                  <a:gd name="T20" fmla="*/ 196 w 202"/>
                  <a:gd name="T21" fmla="*/ 168 h 258"/>
                  <a:gd name="T22" fmla="*/ 200 w 202"/>
                  <a:gd name="T23" fmla="*/ 184 h 258"/>
                  <a:gd name="T24" fmla="*/ 202 w 202"/>
                  <a:gd name="T25" fmla="*/ 200 h 258"/>
                  <a:gd name="T26" fmla="*/ 202 w 202"/>
                  <a:gd name="T27" fmla="*/ 214 h 258"/>
                  <a:gd name="T28" fmla="*/ 198 w 202"/>
                  <a:gd name="T29" fmla="*/ 226 h 258"/>
                  <a:gd name="T30" fmla="*/ 190 w 202"/>
                  <a:gd name="T31" fmla="*/ 236 h 258"/>
                  <a:gd name="T32" fmla="*/ 178 w 202"/>
                  <a:gd name="T33" fmla="*/ 246 h 258"/>
                  <a:gd name="T34" fmla="*/ 178 w 202"/>
                  <a:gd name="T35" fmla="*/ 246 h 258"/>
                  <a:gd name="T36" fmla="*/ 168 w 202"/>
                  <a:gd name="T37" fmla="*/ 252 h 258"/>
                  <a:gd name="T38" fmla="*/ 156 w 202"/>
                  <a:gd name="T39" fmla="*/ 256 h 258"/>
                  <a:gd name="T40" fmla="*/ 144 w 202"/>
                  <a:gd name="T41" fmla="*/ 258 h 258"/>
                  <a:gd name="T42" fmla="*/ 130 w 202"/>
                  <a:gd name="T43" fmla="*/ 258 h 258"/>
                  <a:gd name="T44" fmla="*/ 118 w 202"/>
                  <a:gd name="T45" fmla="*/ 258 h 258"/>
                  <a:gd name="T46" fmla="*/ 104 w 202"/>
                  <a:gd name="T47" fmla="*/ 254 h 258"/>
                  <a:gd name="T48" fmla="*/ 76 w 202"/>
                  <a:gd name="T49" fmla="*/ 246 h 258"/>
                  <a:gd name="T50" fmla="*/ 52 w 202"/>
                  <a:gd name="T51" fmla="*/ 234 h 258"/>
                  <a:gd name="T52" fmla="*/ 30 w 202"/>
                  <a:gd name="T53" fmla="*/ 218 h 258"/>
                  <a:gd name="T54" fmla="*/ 20 w 202"/>
                  <a:gd name="T55" fmla="*/ 210 h 258"/>
                  <a:gd name="T56" fmla="*/ 12 w 202"/>
                  <a:gd name="T57" fmla="*/ 202 h 258"/>
                  <a:gd name="T58" fmla="*/ 6 w 202"/>
                  <a:gd name="T59" fmla="*/ 192 h 258"/>
                  <a:gd name="T60" fmla="*/ 2 w 202"/>
                  <a:gd name="T61" fmla="*/ 184 h 258"/>
                  <a:gd name="T62" fmla="*/ 2 w 202"/>
                  <a:gd name="T63" fmla="*/ 184 h 258"/>
                  <a:gd name="T64" fmla="*/ 0 w 202"/>
                  <a:gd name="T65" fmla="*/ 174 h 258"/>
                  <a:gd name="T66" fmla="*/ 0 w 202"/>
                  <a:gd name="T67" fmla="*/ 162 h 258"/>
                  <a:gd name="T68" fmla="*/ 2 w 202"/>
                  <a:gd name="T69" fmla="*/ 148 h 258"/>
                  <a:gd name="T70" fmla="*/ 6 w 202"/>
                  <a:gd name="T71" fmla="*/ 134 h 258"/>
                  <a:gd name="T72" fmla="*/ 16 w 202"/>
                  <a:gd name="T73" fmla="*/ 104 h 258"/>
                  <a:gd name="T74" fmla="*/ 30 w 202"/>
                  <a:gd name="T75" fmla="*/ 72 h 258"/>
                  <a:gd name="T76" fmla="*/ 44 w 202"/>
                  <a:gd name="T77" fmla="*/ 44 h 258"/>
                  <a:gd name="T78" fmla="*/ 58 w 202"/>
                  <a:gd name="T79" fmla="*/ 22 h 258"/>
                  <a:gd name="T80" fmla="*/ 72 w 202"/>
                  <a:gd name="T81" fmla="*/ 0 h 2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2"/>
                  <a:gd name="T124" fmla="*/ 0 h 258"/>
                  <a:gd name="T125" fmla="*/ 202 w 202"/>
                  <a:gd name="T126" fmla="*/ 258 h 2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2" h="258">
                    <a:moveTo>
                      <a:pt x="72" y="0"/>
                    </a:moveTo>
                    <a:lnTo>
                      <a:pt x="72" y="0"/>
                    </a:lnTo>
                    <a:lnTo>
                      <a:pt x="86" y="12"/>
                    </a:lnTo>
                    <a:lnTo>
                      <a:pt x="122" y="44"/>
                    </a:lnTo>
                    <a:lnTo>
                      <a:pt x="140" y="64"/>
                    </a:lnTo>
                    <a:lnTo>
                      <a:pt x="160" y="86"/>
                    </a:lnTo>
                    <a:lnTo>
                      <a:pt x="174" y="108"/>
                    </a:lnTo>
                    <a:lnTo>
                      <a:pt x="180" y="120"/>
                    </a:lnTo>
                    <a:lnTo>
                      <a:pt x="184" y="130"/>
                    </a:lnTo>
                    <a:lnTo>
                      <a:pt x="196" y="168"/>
                    </a:lnTo>
                    <a:lnTo>
                      <a:pt x="200" y="184"/>
                    </a:lnTo>
                    <a:lnTo>
                      <a:pt x="202" y="200"/>
                    </a:lnTo>
                    <a:lnTo>
                      <a:pt x="202" y="214"/>
                    </a:lnTo>
                    <a:lnTo>
                      <a:pt x="198" y="226"/>
                    </a:lnTo>
                    <a:lnTo>
                      <a:pt x="190" y="236"/>
                    </a:lnTo>
                    <a:lnTo>
                      <a:pt x="178" y="246"/>
                    </a:lnTo>
                    <a:lnTo>
                      <a:pt x="168" y="252"/>
                    </a:lnTo>
                    <a:lnTo>
                      <a:pt x="156" y="256"/>
                    </a:lnTo>
                    <a:lnTo>
                      <a:pt x="144" y="258"/>
                    </a:lnTo>
                    <a:lnTo>
                      <a:pt x="130" y="258"/>
                    </a:lnTo>
                    <a:lnTo>
                      <a:pt x="118" y="258"/>
                    </a:lnTo>
                    <a:lnTo>
                      <a:pt x="104" y="254"/>
                    </a:lnTo>
                    <a:lnTo>
                      <a:pt x="76" y="246"/>
                    </a:lnTo>
                    <a:lnTo>
                      <a:pt x="52" y="234"/>
                    </a:lnTo>
                    <a:lnTo>
                      <a:pt x="30" y="218"/>
                    </a:lnTo>
                    <a:lnTo>
                      <a:pt x="20" y="210"/>
                    </a:lnTo>
                    <a:lnTo>
                      <a:pt x="12" y="202"/>
                    </a:lnTo>
                    <a:lnTo>
                      <a:pt x="6" y="192"/>
                    </a:lnTo>
                    <a:lnTo>
                      <a:pt x="2" y="184"/>
                    </a:lnTo>
                    <a:lnTo>
                      <a:pt x="0" y="174"/>
                    </a:lnTo>
                    <a:lnTo>
                      <a:pt x="0" y="162"/>
                    </a:lnTo>
                    <a:lnTo>
                      <a:pt x="2" y="148"/>
                    </a:lnTo>
                    <a:lnTo>
                      <a:pt x="6" y="134"/>
                    </a:lnTo>
                    <a:lnTo>
                      <a:pt x="16" y="104"/>
                    </a:lnTo>
                    <a:lnTo>
                      <a:pt x="30" y="72"/>
                    </a:lnTo>
                    <a:lnTo>
                      <a:pt x="44" y="44"/>
                    </a:lnTo>
                    <a:lnTo>
                      <a:pt x="58" y="22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98" name="Freeform 465"/>
              <p:cNvSpPr>
                <a:spLocks/>
              </p:cNvSpPr>
              <p:nvPr/>
            </p:nvSpPr>
            <p:spPr bwMode="auto">
              <a:xfrm>
                <a:off x="2298" y="3788"/>
                <a:ext cx="202" cy="258"/>
              </a:xfrm>
              <a:custGeom>
                <a:avLst/>
                <a:gdLst>
                  <a:gd name="T0" fmla="*/ 72 w 202"/>
                  <a:gd name="T1" fmla="*/ 0 h 258"/>
                  <a:gd name="T2" fmla="*/ 72 w 202"/>
                  <a:gd name="T3" fmla="*/ 0 h 258"/>
                  <a:gd name="T4" fmla="*/ 86 w 202"/>
                  <a:gd name="T5" fmla="*/ 12 h 258"/>
                  <a:gd name="T6" fmla="*/ 122 w 202"/>
                  <a:gd name="T7" fmla="*/ 44 h 258"/>
                  <a:gd name="T8" fmla="*/ 140 w 202"/>
                  <a:gd name="T9" fmla="*/ 64 h 258"/>
                  <a:gd name="T10" fmla="*/ 160 w 202"/>
                  <a:gd name="T11" fmla="*/ 86 h 258"/>
                  <a:gd name="T12" fmla="*/ 174 w 202"/>
                  <a:gd name="T13" fmla="*/ 108 h 258"/>
                  <a:gd name="T14" fmla="*/ 180 w 202"/>
                  <a:gd name="T15" fmla="*/ 120 h 258"/>
                  <a:gd name="T16" fmla="*/ 184 w 202"/>
                  <a:gd name="T17" fmla="*/ 130 h 258"/>
                  <a:gd name="T18" fmla="*/ 184 w 202"/>
                  <a:gd name="T19" fmla="*/ 130 h 258"/>
                  <a:gd name="T20" fmla="*/ 196 w 202"/>
                  <a:gd name="T21" fmla="*/ 168 h 258"/>
                  <a:gd name="T22" fmla="*/ 200 w 202"/>
                  <a:gd name="T23" fmla="*/ 184 h 258"/>
                  <a:gd name="T24" fmla="*/ 202 w 202"/>
                  <a:gd name="T25" fmla="*/ 200 h 258"/>
                  <a:gd name="T26" fmla="*/ 202 w 202"/>
                  <a:gd name="T27" fmla="*/ 214 h 258"/>
                  <a:gd name="T28" fmla="*/ 198 w 202"/>
                  <a:gd name="T29" fmla="*/ 226 h 258"/>
                  <a:gd name="T30" fmla="*/ 190 w 202"/>
                  <a:gd name="T31" fmla="*/ 236 h 258"/>
                  <a:gd name="T32" fmla="*/ 178 w 202"/>
                  <a:gd name="T33" fmla="*/ 246 h 258"/>
                  <a:gd name="T34" fmla="*/ 178 w 202"/>
                  <a:gd name="T35" fmla="*/ 246 h 258"/>
                  <a:gd name="T36" fmla="*/ 168 w 202"/>
                  <a:gd name="T37" fmla="*/ 252 h 258"/>
                  <a:gd name="T38" fmla="*/ 156 w 202"/>
                  <a:gd name="T39" fmla="*/ 256 h 258"/>
                  <a:gd name="T40" fmla="*/ 144 w 202"/>
                  <a:gd name="T41" fmla="*/ 258 h 258"/>
                  <a:gd name="T42" fmla="*/ 130 w 202"/>
                  <a:gd name="T43" fmla="*/ 258 h 258"/>
                  <a:gd name="T44" fmla="*/ 118 w 202"/>
                  <a:gd name="T45" fmla="*/ 258 h 258"/>
                  <a:gd name="T46" fmla="*/ 104 w 202"/>
                  <a:gd name="T47" fmla="*/ 254 h 258"/>
                  <a:gd name="T48" fmla="*/ 76 w 202"/>
                  <a:gd name="T49" fmla="*/ 246 h 258"/>
                  <a:gd name="T50" fmla="*/ 52 w 202"/>
                  <a:gd name="T51" fmla="*/ 234 h 258"/>
                  <a:gd name="T52" fmla="*/ 30 w 202"/>
                  <a:gd name="T53" fmla="*/ 218 h 258"/>
                  <a:gd name="T54" fmla="*/ 20 w 202"/>
                  <a:gd name="T55" fmla="*/ 210 h 258"/>
                  <a:gd name="T56" fmla="*/ 12 w 202"/>
                  <a:gd name="T57" fmla="*/ 202 h 258"/>
                  <a:gd name="T58" fmla="*/ 6 w 202"/>
                  <a:gd name="T59" fmla="*/ 192 h 258"/>
                  <a:gd name="T60" fmla="*/ 2 w 202"/>
                  <a:gd name="T61" fmla="*/ 184 h 258"/>
                  <a:gd name="T62" fmla="*/ 2 w 202"/>
                  <a:gd name="T63" fmla="*/ 184 h 258"/>
                  <a:gd name="T64" fmla="*/ 0 w 202"/>
                  <a:gd name="T65" fmla="*/ 174 h 258"/>
                  <a:gd name="T66" fmla="*/ 0 w 202"/>
                  <a:gd name="T67" fmla="*/ 162 h 258"/>
                  <a:gd name="T68" fmla="*/ 2 w 202"/>
                  <a:gd name="T69" fmla="*/ 148 h 258"/>
                  <a:gd name="T70" fmla="*/ 6 w 202"/>
                  <a:gd name="T71" fmla="*/ 134 h 258"/>
                  <a:gd name="T72" fmla="*/ 16 w 202"/>
                  <a:gd name="T73" fmla="*/ 104 h 258"/>
                  <a:gd name="T74" fmla="*/ 30 w 202"/>
                  <a:gd name="T75" fmla="*/ 72 h 258"/>
                  <a:gd name="T76" fmla="*/ 44 w 202"/>
                  <a:gd name="T77" fmla="*/ 44 h 258"/>
                  <a:gd name="T78" fmla="*/ 58 w 202"/>
                  <a:gd name="T79" fmla="*/ 22 h 258"/>
                  <a:gd name="T80" fmla="*/ 72 w 202"/>
                  <a:gd name="T81" fmla="*/ 0 h 2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2"/>
                  <a:gd name="T124" fmla="*/ 0 h 258"/>
                  <a:gd name="T125" fmla="*/ 202 w 202"/>
                  <a:gd name="T126" fmla="*/ 258 h 2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2" h="258">
                    <a:moveTo>
                      <a:pt x="72" y="0"/>
                    </a:moveTo>
                    <a:lnTo>
                      <a:pt x="72" y="0"/>
                    </a:lnTo>
                    <a:lnTo>
                      <a:pt x="86" y="12"/>
                    </a:lnTo>
                    <a:lnTo>
                      <a:pt x="122" y="44"/>
                    </a:lnTo>
                    <a:lnTo>
                      <a:pt x="140" y="64"/>
                    </a:lnTo>
                    <a:lnTo>
                      <a:pt x="160" y="86"/>
                    </a:lnTo>
                    <a:lnTo>
                      <a:pt x="174" y="108"/>
                    </a:lnTo>
                    <a:lnTo>
                      <a:pt x="180" y="120"/>
                    </a:lnTo>
                    <a:lnTo>
                      <a:pt x="184" y="130"/>
                    </a:lnTo>
                    <a:lnTo>
                      <a:pt x="196" y="168"/>
                    </a:lnTo>
                    <a:lnTo>
                      <a:pt x="200" y="184"/>
                    </a:lnTo>
                    <a:lnTo>
                      <a:pt x="202" y="200"/>
                    </a:lnTo>
                    <a:lnTo>
                      <a:pt x="202" y="214"/>
                    </a:lnTo>
                    <a:lnTo>
                      <a:pt x="198" y="226"/>
                    </a:lnTo>
                    <a:lnTo>
                      <a:pt x="190" y="236"/>
                    </a:lnTo>
                    <a:lnTo>
                      <a:pt x="178" y="246"/>
                    </a:lnTo>
                    <a:lnTo>
                      <a:pt x="168" y="252"/>
                    </a:lnTo>
                    <a:lnTo>
                      <a:pt x="156" y="256"/>
                    </a:lnTo>
                    <a:lnTo>
                      <a:pt x="144" y="258"/>
                    </a:lnTo>
                    <a:lnTo>
                      <a:pt x="130" y="258"/>
                    </a:lnTo>
                    <a:lnTo>
                      <a:pt x="118" y="258"/>
                    </a:lnTo>
                    <a:lnTo>
                      <a:pt x="104" y="254"/>
                    </a:lnTo>
                    <a:lnTo>
                      <a:pt x="76" y="246"/>
                    </a:lnTo>
                    <a:lnTo>
                      <a:pt x="52" y="234"/>
                    </a:lnTo>
                    <a:lnTo>
                      <a:pt x="30" y="218"/>
                    </a:lnTo>
                    <a:lnTo>
                      <a:pt x="20" y="210"/>
                    </a:lnTo>
                    <a:lnTo>
                      <a:pt x="12" y="202"/>
                    </a:lnTo>
                    <a:lnTo>
                      <a:pt x="6" y="192"/>
                    </a:lnTo>
                    <a:lnTo>
                      <a:pt x="2" y="184"/>
                    </a:lnTo>
                    <a:lnTo>
                      <a:pt x="0" y="174"/>
                    </a:lnTo>
                    <a:lnTo>
                      <a:pt x="0" y="162"/>
                    </a:lnTo>
                    <a:lnTo>
                      <a:pt x="2" y="148"/>
                    </a:lnTo>
                    <a:lnTo>
                      <a:pt x="6" y="134"/>
                    </a:lnTo>
                    <a:lnTo>
                      <a:pt x="16" y="104"/>
                    </a:lnTo>
                    <a:lnTo>
                      <a:pt x="30" y="72"/>
                    </a:lnTo>
                    <a:lnTo>
                      <a:pt x="44" y="44"/>
                    </a:lnTo>
                    <a:lnTo>
                      <a:pt x="58" y="22"/>
                    </a:lnTo>
                    <a:lnTo>
                      <a:pt x="7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099" name="Freeform 466"/>
              <p:cNvSpPr>
                <a:spLocks/>
              </p:cNvSpPr>
              <p:nvPr/>
            </p:nvSpPr>
            <p:spPr bwMode="auto">
              <a:xfrm>
                <a:off x="1942" y="3024"/>
                <a:ext cx="284" cy="380"/>
              </a:xfrm>
              <a:custGeom>
                <a:avLst/>
                <a:gdLst>
                  <a:gd name="T0" fmla="*/ 10 w 284"/>
                  <a:gd name="T1" fmla="*/ 66 h 380"/>
                  <a:gd name="T2" fmla="*/ 20 w 284"/>
                  <a:gd name="T3" fmla="*/ 48 h 380"/>
                  <a:gd name="T4" fmla="*/ 42 w 284"/>
                  <a:gd name="T5" fmla="*/ 26 h 380"/>
                  <a:gd name="T6" fmla="*/ 82 w 284"/>
                  <a:gd name="T7" fmla="*/ 8 h 380"/>
                  <a:gd name="T8" fmla="*/ 110 w 284"/>
                  <a:gd name="T9" fmla="*/ 2 h 380"/>
                  <a:gd name="T10" fmla="*/ 130 w 284"/>
                  <a:gd name="T11" fmla="*/ 0 h 380"/>
                  <a:gd name="T12" fmla="*/ 174 w 284"/>
                  <a:gd name="T13" fmla="*/ 2 h 380"/>
                  <a:gd name="T14" fmla="*/ 214 w 284"/>
                  <a:gd name="T15" fmla="*/ 12 h 380"/>
                  <a:gd name="T16" fmla="*/ 248 w 284"/>
                  <a:gd name="T17" fmla="*/ 36 h 380"/>
                  <a:gd name="T18" fmla="*/ 262 w 284"/>
                  <a:gd name="T19" fmla="*/ 54 h 380"/>
                  <a:gd name="T20" fmla="*/ 272 w 284"/>
                  <a:gd name="T21" fmla="*/ 76 h 380"/>
                  <a:gd name="T22" fmla="*/ 282 w 284"/>
                  <a:gd name="T23" fmla="*/ 104 h 380"/>
                  <a:gd name="T24" fmla="*/ 284 w 284"/>
                  <a:gd name="T25" fmla="*/ 134 h 380"/>
                  <a:gd name="T26" fmla="*/ 282 w 284"/>
                  <a:gd name="T27" fmla="*/ 164 h 380"/>
                  <a:gd name="T28" fmla="*/ 276 w 284"/>
                  <a:gd name="T29" fmla="*/ 174 h 380"/>
                  <a:gd name="T30" fmla="*/ 268 w 284"/>
                  <a:gd name="T31" fmla="*/ 194 h 380"/>
                  <a:gd name="T32" fmla="*/ 272 w 284"/>
                  <a:gd name="T33" fmla="*/ 208 h 380"/>
                  <a:gd name="T34" fmla="*/ 276 w 284"/>
                  <a:gd name="T35" fmla="*/ 230 h 380"/>
                  <a:gd name="T36" fmla="*/ 272 w 284"/>
                  <a:gd name="T37" fmla="*/ 256 h 380"/>
                  <a:gd name="T38" fmla="*/ 264 w 284"/>
                  <a:gd name="T39" fmla="*/ 272 h 380"/>
                  <a:gd name="T40" fmla="*/ 246 w 284"/>
                  <a:gd name="T41" fmla="*/ 332 h 380"/>
                  <a:gd name="T42" fmla="*/ 238 w 284"/>
                  <a:gd name="T43" fmla="*/ 362 h 380"/>
                  <a:gd name="T44" fmla="*/ 234 w 284"/>
                  <a:gd name="T45" fmla="*/ 370 h 380"/>
                  <a:gd name="T46" fmla="*/ 220 w 284"/>
                  <a:gd name="T47" fmla="*/ 378 h 380"/>
                  <a:gd name="T48" fmla="*/ 192 w 284"/>
                  <a:gd name="T49" fmla="*/ 380 h 380"/>
                  <a:gd name="T50" fmla="*/ 172 w 284"/>
                  <a:gd name="T51" fmla="*/ 378 h 380"/>
                  <a:gd name="T52" fmla="*/ 144 w 284"/>
                  <a:gd name="T53" fmla="*/ 370 h 380"/>
                  <a:gd name="T54" fmla="*/ 114 w 284"/>
                  <a:gd name="T55" fmla="*/ 354 h 380"/>
                  <a:gd name="T56" fmla="*/ 84 w 284"/>
                  <a:gd name="T57" fmla="*/ 332 h 380"/>
                  <a:gd name="T58" fmla="*/ 56 w 284"/>
                  <a:gd name="T59" fmla="*/ 302 h 380"/>
                  <a:gd name="T60" fmla="*/ 46 w 284"/>
                  <a:gd name="T61" fmla="*/ 282 h 380"/>
                  <a:gd name="T62" fmla="*/ 30 w 284"/>
                  <a:gd name="T63" fmla="*/ 238 h 380"/>
                  <a:gd name="T64" fmla="*/ 20 w 284"/>
                  <a:gd name="T65" fmla="*/ 180 h 380"/>
                  <a:gd name="T66" fmla="*/ 20 w 284"/>
                  <a:gd name="T67" fmla="*/ 164 h 380"/>
                  <a:gd name="T68" fmla="*/ 10 w 284"/>
                  <a:gd name="T69" fmla="*/ 152 h 380"/>
                  <a:gd name="T70" fmla="*/ 2 w 284"/>
                  <a:gd name="T71" fmla="*/ 128 h 380"/>
                  <a:gd name="T72" fmla="*/ 2 w 284"/>
                  <a:gd name="T73" fmla="*/ 90 h 3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4"/>
                  <a:gd name="T112" fmla="*/ 0 h 380"/>
                  <a:gd name="T113" fmla="*/ 284 w 284"/>
                  <a:gd name="T114" fmla="*/ 380 h 3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4" h="380">
                    <a:moveTo>
                      <a:pt x="10" y="66"/>
                    </a:moveTo>
                    <a:lnTo>
                      <a:pt x="10" y="66"/>
                    </a:lnTo>
                    <a:lnTo>
                      <a:pt x="14" y="58"/>
                    </a:lnTo>
                    <a:lnTo>
                      <a:pt x="20" y="48"/>
                    </a:lnTo>
                    <a:lnTo>
                      <a:pt x="30" y="38"/>
                    </a:lnTo>
                    <a:lnTo>
                      <a:pt x="42" y="26"/>
                    </a:lnTo>
                    <a:lnTo>
                      <a:pt x="60" y="16"/>
                    </a:lnTo>
                    <a:lnTo>
                      <a:pt x="82" y="8"/>
                    </a:lnTo>
                    <a:lnTo>
                      <a:pt x="96" y="4"/>
                    </a:lnTo>
                    <a:lnTo>
                      <a:pt x="110" y="2"/>
                    </a:lnTo>
                    <a:lnTo>
                      <a:pt x="130" y="0"/>
                    </a:lnTo>
                    <a:lnTo>
                      <a:pt x="152" y="0"/>
                    </a:lnTo>
                    <a:lnTo>
                      <a:pt x="174" y="2"/>
                    </a:lnTo>
                    <a:lnTo>
                      <a:pt x="194" y="6"/>
                    </a:lnTo>
                    <a:lnTo>
                      <a:pt x="214" y="12"/>
                    </a:lnTo>
                    <a:lnTo>
                      <a:pt x="232" y="22"/>
                    </a:lnTo>
                    <a:lnTo>
                      <a:pt x="248" y="36"/>
                    </a:lnTo>
                    <a:lnTo>
                      <a:pt x="256" y="44"/>
                    </a:lnTo>
                    <a:lnTo>
                      <a:pt x="262" y="54"/>
                    </a:lnTo>
                    <a:lnTo>
                      <a:pt x="272" y="76"/>
                    </a:lnTo>
                    <a:lnTo>
                      <a:pt x="278" y="90"/>
                    </a:lnTo>
                    <a:lnTo>
                      <a:pt x="282" y="104"/>
                    </a:lnTo>
                    <a:lnTo>
                      <a:pt x="284" y="118"/>
                    </a:lnTo>
                    <a:lnTo>
                      <a:pt x="284" y="134"/>
                    </a:lnTo>
                    <a:lnTo>
                      <a:pt x="284" y="148"/>
                    </a:lnTo>
                    <a:lnTo>
                      <a:pt x="282" y="164"/>
                    </a:lnTo>
                    <a:lnTo>
                      <a:pt x="276" y="174"/>
                    </a:lnTo>
                    <a:lnTo>
                      <a:pt x="268" y="194"/>
                    </a:lnTo>
                    <a:lnTo>
                      <a:pt x="270" y="200"/>
                    </a:lnTo>
                    <a:lnTo>
                      <a:pt x="272" y="208"/>
                    </a:lnTo>
                    <a:lnTo>
                      <a:pt x="276" y="218"/>
                    </a:lnTo>
                    <a:lnTo>
                      <a:pt x="276" y="230"/>
                    </a:lnTo>
                    <a:lnTo>
                      <a:pt x="276" y="242"/>
                    </a:lnTo>
                    <a:lnTo>
                      <a:pt x="272" y="256"/>
                    </a:lnTo>
                    <a:lnTo>
                      <a:pt x="264" y="272"/>
                    </a:lnTo>
                    <a:lnTo>
                      <a:pt x="254" y="302"/>
                    </a:lnTo>
                    <a:lnTo>
                      <a:pt x="246" y="332"/>
                    </a:lnTo>
                    <a:lnTo>
                      <a:pt x="238" y="362"/>
                    </a:lnTo>
                    <a:lnTo>
                      <a:pt x="236" y="366"/>
                    </a:lnTo>
                    <a:lnTo>
                      <a:pt x="234" y="370"/>
                    </a:lnTo>
                    <a:lnTo>
                      <a:pt x="228" y="374"/>
                    </a:lnTo>
                    <a:lnTo>
                      <a:pt x="220" y="378"/>
                    </a:lnTo>
                    <a:lnTo>
                      <a:pt x="208" y="380"/>
                    </a:lnTo>
                    <a:lnTo>
                      <a:pt x="192" y="380"/>
                    </a:lnTo>
                    <a:lnTo>
                      <a:pt x="172" y="378"/>
                    </a:lnTo>
                    <a:lnTo>
                      <a:pt x="160" y="376"/>
                    </a:lnTo>
                    <a:lnTo>
                      <a:pt x="144" y="370"/>
                    </a:lnTo>
                    <a:lnTo>
                      <a:pt x="130" y="364"/>
                    </a:lnTo>
                    <a:lnTo>
                      <a:pt x="114" y="354"/>
                    </a:lnTo>
                    <a:lnTo>
                      <a:pt x="100" y="344"/>
                    </a:lnTo>
                    <a:lnTo>
                      <a:pt x="84" y="332"/>
                    </a:lnTo>
                    <a:lnTo>
                      <a:pt x="70" y="318"/>
                    </a:lnTo>
                    <a:lnTo>
                      <a:pt x="56" y="302"/>
                    </a:lnTo>
                    <a:lnTo>
                      <a:pt x="46" y="282"/>
                    </a:lnTo>
                    <a:lnTo>
                      <a:pt x="36" y="260"/>
                    </a:lnTo>
                    <a:lnTo>
                      <a:pt x="30" y="238"/>
                    </a:lnTo>
                    <a:lnTo>
                      <a:pt x="26" y="216"/>
                    </a:lnTo>
                    <a:lnTo>
                      <a:pt x="20" y="180"/>
                    </a:lnTo>
                    <a:lnTo>
                      <a:pt x="20" y="164"/>
                    </a:lnTo>
                    <a:lnTo>
                      <a:pt x="14" y="160"/>
                    </a:lnTo>
                    <a:lnTo>
                      <a:pt x="10" y="152"/>
                    </a:lnTo>
                    <a:lnTo>
                      <a:pt x="4" y="142"/>
                    </a:lnTo>
                    <a:lnTo>
                      <a:pt x="2" y="128"/>
                    </a:lnTo>
                    <a:lnTo>
                      <a:pt x="0" y="110"/>
                    </a:lnTo>
                    <a:lnTo>
                      <a:pt x="2" y="90"/>
                    </a:lnTo>
                    <a:lnTo>
                      <a:pt x="10" y="66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00" name="Freeform 467"/>
              <p:cNvSpPr>
                <a:spLocks/>
              </p:cNvSpPr>
              <p:nvPr/>
            </p:nvSpPr>
            <p:spPr bwMode="auto">
              <a:xfrm>
                <a:off x="1942" y="3024"/>
                <a:ext cx="284" cy="380"/>
              </a:xfrm>
              <a:custGeom>
                <a:avLst/>
                <a:gdLst>
                  <a:gd name="T0" fmla="*/ 10 w 284"/>
                  <a:gd name="T1" fmla="*/ 66 h 380"/>
                  <a:gd name="T2" fmla="*/ 20 w 284"/>
                  <a:gd name="T3" fmla="*/ 48 h 380"/>
                  <a:gd name="T4" fmla="*/ 42 w 284"/>
                  <a:gd name="T5" fmla="*/ 26 h 380"/>
                  <a:gd name="T6" fmla="*/ 82 w 284"/>
                  <a:gd name="T7" fmla="*/ 8 h 380"/>
                  <a:gd name="T8" fmla="*/ 110 w 284"/>
                  <a:gd name="T9" fmla="*/ 2 h 380"/>
                  <a:gd name="T10" fmla="*/ 130 w 284"/>
                  <a:gd name="T11" fmla="*/ 0 h 380"/>
                  <a:gd name="T12" fmla="*/ 174 w 284"/>
                  <a:gd name="T13" fmla="*/ 2 h 380"/>
                  <a:gd name="T14" fmla="*/ 214 w 284"/>
                  <a:gd name="T15" fmla="*/ 12 h 380"/>
                  <a:gd name="T16" fmla="*/ 248 w 284"/>
                  <a:gd name="T17" fmla="*/ 36 h 380"/>
                  <a:gd name="T18" fmla="*/ 262 w 284"/>
                  <a:gd name="T19" fmla="*/ 54 h 380"/>
                  <a:gd name="T20" fmla="*/ 272 w 284"/>
                  <a:gd name="T21" fmla="*/ 76 h 380"/>
                  <a:gd name="T22" fmla="*/ 282 w 284"/>
                  <a:gd name="T23" fmla="*/ 104 h 380"/>
                  <a:gd name="T24" fmla="*/ 284 w 284"/>
                  <a:gd name="T25" fmla="*/ 134 h 380"/>
                  <a:gd name="T26" fmla="*/ 282 w 284"/>
                  <a:gd name="T27" fmla="*/ 164 h 380"/>
                  <a:gd name="T28" fmla="*/ 276 w 284"/>
                  <a:gd name="T29" fmla="*/ 174 h 380"/>
                  <a:gd name="T30" fmla="*/ 268 w 284"/>
                  <a:gd name="T31" fmla="*/ 194 h 380"/>
                  <a:gd name="T32" fmla="*/ 272 w 284"/>
                  <a:gd name="T33" fmla="*/ 208 h 380"/>
                  <a:gd name="T34" fmla="*/ 276 w 284"/>
                  <a:gd name="T35" fmla="*/ 230 h 380"/>
                  <a:gd name="T36" fmla="*/ 272 w 284"/>
                  <a:gd name="T37" fmla="*/ 256 h 380"/>
                  <a:gd name="T38" fmla="*/ 264 w 284"/>
                  <a:gd name="T39" fmla="*/ 272 h 380"/>
                  <a:gd name="T40" fmla="*/ 246 w 284"/>
                  <a:gd name="T41" fmla="*/ 332 h 380"/>
                  <a:gd name="T42" fmla="*/ 238 w 284"/>
                  <a:gd name="T43" fmla="*/ 362 h 380"/>
                  <a:gd name="T44" fmla="*/ 234 w 284"/>
                  <a:gd name="T45" fmla="*/ 370 h 380"/>
                  <a:gd name="T46" fmla="*/ 220 w 284"/>
                  <a:gd name="T47" fmla="*/ 378 h 380"/>
                  <a:gd name="T48" fmla="*/ 192 w 284"/>
                  <a:gd name="T49" fmla="*/ 380 h 380"/>
                  <a:gd name="T50" fmla="*/ 172 w 284"/>
                  <a:gd name="T51" fmla="*/ 378 h 380"/>
                  <a:gd name="T52" fmla="*/ 144 w 284"/>
                  <a:gd name="T53" fmla="*/ 370 h 380"/>
                  <a:gd name="T54" fmla="*/ 114 w 284"/>
                  <a:gd name="T55" fmla="*/ 354 h 380"/>
                  <a:gd name="T56" fmla="*/ 84 w 284"/>
                  <a:gd name="T57" fmla="*/ 332 h 380"/>
                  <a:gd name="T58" fmla="*/ 56 w 284"/>
                  <a:gd name="T59" fmla="*/ 302 h 380"/>
                  <a:gd name="T60" fmla="*/ 46 w 284"/>
                  <a:gd name="T61" fmla="*/ 282 h 380"/>
                  <a:gd name="T62" fmla="*/ 30 w 284"/>
                  <a:gd name="T63" fmla="*/ 238 h 380"/>
                  <a:gd name="T64" fmla="*/ 20 w 284"/>
                  <a:gd name="T65" fmla="*/ 180 h 380"/>
                  <a:gd name="T66" fmla="*/ 20 w 284"/>
                  <a:gd name="T67" fmla="*/ 164 h 380"/>
                  <a:gd name="T68" fmla="*/ 10 w 284"/>
                  <a:gd name="T69" fmla="*/ 152 h 380"/>
                  <a:gd name="T70" fmla="*/ 2 w 284"/>
                  <a:gd name="T71" fmla="*/ 128 h 380"/>
                  <a:gd name="T72" fmla="*/ 2 w 284"/>
                  <a:gd name="T73" fmla="*/ 90 h 3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4"/>
                  <a:gd name="T112" fmla="*/ 0 h 380"/>
                  <a:gd name="T113" fmla="*/ 284 w 284"/>
                  <a:gd name="T114" fmla="*/ 380 h 3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4" h="380">
                    <a:moveTo>
                      <a:pt x="10" y="66"/>
                    </a:moveTo>
                    <a:lnTo>
                      <a:pt x="10" y="66"/>
                    </a:lnTo>
                    <a:lnTo>
                      <a:pt x="14" y="58"/>
                    </a:lnTo>
                    <a:lnTo>
                      <a:pt x="20" y="48"/>
                    </a:lnTo>
                    <a:lnTo>
                      <a:pt x="30" y="38"/>
                    </a:lnTo>
                    <a:lnTo>
                      <a:pt x="42" y="26"/>
                    </a:lnTo>
                    <a:lnTo>
                      <a:pt x="60" y="16"/>
                    </a:lnTo>
                    <a:lnTo>
                      <a:pt x="82" y="8"/>
                    </a:lnTo>
                    <a:lnTo>
                      <a:pt x="96" y="4"/>
                    </a:lnTo>
                    <a:lnTo>
                      <a:pt x="110" y="2"/>
                    </a:lnTo>
                    <a:lnTo>
                      <a:pt x="130" y="0"/>
                    </a:lnTo>
                    <a:lnTo>
                      <a:pt x="152" y="0"/>
                    </a:lnTo>
                    <a:lnTo>
                      <a:pt x="174" y="2"/>
                    </a:lnTo>
                    <a:lnTo>
                      <a:pt x="194" y="6"/>
                    </a:lnTo>
                    <a:lnTo>
                      <a:pt x="214" y="12"/>
                    </a:lnTo>
                    <a:lnTo>
                      <a:pt x="232" y="22"/>
                    </a:lnTo>
                    <a:lnTo>
                      <a:pt x="248" y="36"/>
                    </a:lnTo>
                    <a:lnTo>
                      <a:pt x="256" y="44"/>
                    </a:lnTo>
                    <a:lnTo>
                      <a:pt x="262" y="54"/>
                    </a:lnTo>
                    <a:lnTo>
                      <a:pt x="272" y="76"/>
                    </a:lnTo>
                    <a:lnTo>
                      <a:pt x="278" y="90"/>
                    </a:lnTo>
                    <a:lnTo>
                      <a:pt x="282" y="104"/>
                    </a:lnTo>
                    <a:lnTo>
                      <a:pt x="284" y="118"/>
                    </a:lnTo>
                    <a:lnTo>
                      <a:pt x="284" y="134"/>
                    </a:lnTo>
                    <a:lnTo>
                      <a:pt x="284" y="148"/>
                    </a:lnTo>
                    <a:lnTo>
                      <a:pt x="282" y="164"/>
                    </a:lnTo>
                    <a:lnTo>
                      <a:pt x="276" y="174"/>
                    </a:lnTo>
                    <a:lnTo>
                      <a:pt x="268" y="194"/>
                    </a:lnTo>
                    <a:lnTo>
                      <a:pt x="270" y="200"/>
                    </a:lnTo>
                    <a:lnTo>
                      <a:pt x="272" y="208"/>
                    </a:lnTo>
                    <a:lnTo>
                      <a:pt x="276" y="218"/>
                    </a:lnTo>
                    <a:lnTo>
                      <a:pt x="276" y="230"/>
                    </a:lnTo>
                    <a:lnTo>
                      <a:pt x="276" y="242"/>
                    </a:lnTo>
                    <a:lnTo>
                      <a:pt x="272" y="256"/>
                    </a:lnTo>
                    <a:lnTo>
                      <a:pt x="264" y="272"/>
                    </a:lnTo>
                    <a:lnTo>
                      <a:pt x="254" y="302"/>
                    </a:lnTo>
                    <a:lnTo>
                      <a:pt x="246" y="332"/>
                    </a:lnTo>
                    <a:lnTo>
                      <a:pt x="238" y="362"/>
                    </a:lnTo>
                    <a:lnTo>
                      <a:pt x="236" y="366"/>
                    </a:lnTo>
                    <a:lnTo>
                      <a:pt x="234" y="370"/>
                    </a:lnTo>
                    <a:lnTo>
                      <a:pt x="228" y="374"/>
                    </a:lnTo>
                    <a:lnTo>
                      <a:pt x="220" y="378"/>
                    </a:lnTo>
                    <a:lnTo>
                      <a:pt x="208" y="380"/>
                    </a:lnTo>
                    <a:lnTo>
                      <a:pt x="192" y="380"/>
                    </a:lnTo>
                    <a:lnTo>
                      <a:pt x="172" y="378"/>
                    </a:lnTo>
                    <a:lnTo>
                      <a:pt x="160" y="376"/>
                    </a:lnTo>
                    <a:lnTo>
                      <a:pt x="144" y="370"/>
                    </a:lnTo>
                    <a:lnTo>
                      <a:pt x="130" y="364"/>
                    </a:lnTo>
                    <a:lnTo>
                      <a:pt x="114" y="354"/>
                    </a:lnTo>
                    <a:lnTo>
                      <a:pt x="100" y="344"/>
                    </a:lnTo>
                    <a:lnTo>
                      <a:pt x="84" y="332"/>
                    </a:lnTo>
                    <a:lnTo>
                      <a:pt x="70" y="318"/>
                    </a:lnTo>
                    <a:lnTo>
                      <a:pt x="56" y="302"/>
                    </a:lnTo>
                    <a:lnTo>
                      <a:pt x="46" y="282"/>
                    </a:lnTo>
                    <a:lnTo>
                      <a:pt x="36" y="260"/>
                    </a:lnTo>
                    <a:lnTo>
                      <a:pt x="30" y="238"/>
                    </a:lnTo>
                    <a:lnTo>
                      <a:pt x="26" y="216"/>
                    </a:lnTo>
                    <a:lnTo>
                      <a:pt x="20" y="180"/>
                    </a:lnTo>
                    <a:lnTo>
                      <a:pt x="20" y="164"/>
                    </a:lnTo>
                    <a:lnTo>
                      <a:pt x="14" y="160"/>
                    </a:lnTo>
                    <a:lnTo>
                      <a:pt x="10" y="152"/>
                    </a:lnTo>
                    <a:lnTo>
                      <a:pt x="4" y="142"/>
                    </a:lnTo>
                    <a:lnTo>
                      <a:pt x="2" y="128"/>
                    </a:lnTo>
                    <a:lnTo>
                      <a:pt x="0" y="110"/>
                    </a:lnTo>
                    <a:lnTo>
                      <a:pt x="2" y="90"/>
                    </a:lnTo>
                    <a:lnTo>
                      <a:pt x="10" y="6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01" name="Freeform 468"/>
              <p:cNvSpPr>
                <a:spLocks/>
              </p:cNvSpPr>
              <p:nvPr/>
            </p:nvSpPr>
            <p:spPr bwMode="auto">
              <a:xfrm>
                <a:off x="1910" y="3156"/>
                <a:ext cx="232" cy="488"/>
              </a:xfrm>
              <a:custGeom>
                <a:avLst/>
                <a:gdLst>
                  <a:gd name="T0" fmla="*/ 38 w 232"/>
                  <a:gd name="T1" fmla="*/ 0 h 488"/>
                  <a:gd name="T2" fmla="*/ 38 w 232"/>
                  <a:gd name="T3" fmla="*/ 0 h 488"/>
                  <a:gd name="T4" fmla="*/ 38 w 232"/>
                  <a:gd name="T5" fmla="*/ 30 h 488"/>
                  <a:gd name="T6" fmla="*/ 40 w 232"/>
                  <a:gd name="T7" fmla="*/ 62 h 488"/>
                  <a:gd name="T8" fmla="*/ 40 w 232"/>
                  <a:gd name="T9" fmla="*/ 102 h 488"/>
                  <a:gd name="T10" fmla="*/ 36 w 232"/>
                  <a:gd name="T11" fmla="*/ 148 h 488"/>
                  <a:gd name="T12" fmla="*/ 32 w 232"/>
                  <a:gd name="T13" fmla="*/ 194 h 488"/>
                  <a:gd name="T14" fmla="*/ 24 w 232"/>
                  <a:gd name="T15" fmla="*/ 240 h 488"/>
                  <a:gd name="T16" fmla="*/ 18 w 232"/>
                  <a:gd name="T17" fmla="*/ 260 h 488"/>
                  <a:gd name="T18" fmla="*/ 10 w 232"/>
                  <a:gd name="T19" fmla="*/ 280 h 488"/>
                  <a:gd name="T20" fmla="*/ 10 w 232"/>
                  <a:gd name="T21" fmla="*/ 280 h 488"/>
                  <a:gd name="T22" fmla="*/ 12 w 232"/>
                  <a:gd name="T23" fmla="*/ 288 h 488"/>
                  <a:gd name="T24" fmla="*/ 12 w 232"/>
                  <a:gd name="T25" fmla="*/ 306 h 488"/>
                  <a:gd name="T26" fmla="*/ 12 w 232"/>
                  <a:gd name="T27" fmla="*/ 316 h 488"/>
                  <a:gd name="T28" fmla="*/ 10 w 232"/>
                  <a:gd name="T29" fmla="*/ 328 h 488"/>
                  <a:gd name="T30" fmla="*/ 6 w 232"/>
                  <a:gd name="T31" fmla="*/ 336 h 488"/>
                  <a:gd name="T32" fmla="*/ 0 w 232"/>
                  <a:gd name="T33" fmla="*/ 344 h 488"/>
                  <a:gd name="T34" fmla="*/ 0 w 232"/>
                  <a:gd name="T35" fmla="*/ 344 h 488"/>
                  <a:gd name="T36" fmla="*/ 8 w 232"/>
                  <a:gd name="T37" fmla="*/ 358 h 488"/>
                  <a:gd name="T38" fmla="*/ 30 w 232"/>
                  <a:gd name="T39" fmla="*/ 390 h 488"/>
                  <a:gd name="T40" fmla="*/ 44 w 232"/>
                  <a:gd name="T41" fmla="*/ 410 h 488"/>
                  <a:gd name="T42" fmla="*/ 60 w 232"/>
                  <a:gd name="T43" fmla="*/ 430 h 488"/>
                  <a:gd name="T44" fmla="*/ 76 w 232"/>
                  <a:gd name="T45" fmla="*/ 448 h 488"/>
                  <a:gd name="T46" fmla="*/ 94 w 232"/>
                  <a:gd name="T47" fmla="*/ 466 h 488"/>
                  <a:gd name="T48" fmla="*/ 112 w 232"/>
                  <a:gd name="T49" fmla="*/ 478 h 488"/>
                  <a:gd name="T50" fmla="*/ 122 w 232"/>
                  <a:gd name="T51" fmla="*/ 484 h 488"/>
                  <a:gd name="T52" fmla="*/ 130 w 232"/>
                  <a:gd name="T53" fmla="*/ 486 h 488"/>
                  <a:gd name="T54" fmla="*/ 138 w 232"/>
                  <a:gd name="T55" fmla="*/ 488 h 488"/>
                  <a:gd name="T56" fmla="*/ 146 w 232"/>
                  <a:gd name="T57" fmla="*/ 488 h 488"/>
                  <a:gd name="T58" fmla="*/ 154 w 232"/>
                  <a:gd name="T59" fmla="*/ 486 h 488"/>
                  <a:gd name="T60" fmla="*/ 162 w 232"/>
                  <a:gd name="T61" fmla="*/ 480 h 488"/>
                  <a:gd name="T62" fmla="*/ 168 w 232"/>
                  <a:gd name="T63" fmla="*/ 474 h 488"/>
                  <a:gd name="T64" fmla="*/ 176 w 232"/>
                  <a:gd name="T65" fmla="*/ 464 h 488"/>
                  <a:gd name="T66" fmla="*/ 180 w 232"/>
                  <a:gd name="T67" fmla="*/ 452 h 488"/>
                  <a:gd name="T68" fmla="*/ 186 w 232"/>
                  <a:gd name="T69" fmla="*/ 438 h 488"/>
                  <a:gd name="T70" fmla="*/ 190 w 232"/>
                  <a:gd name="T71" fmla="*/ 420 h 488"/>
                  <a:gd name="T72" fmla="*/ 194 w 232"/>
                  <a:gd name="T73" fmla="*/ 398 h 488"/>
                  <a:gd name="T74" fmla="*/ 196 w 232"/>
                  <a:gd name="T75" fmla="*/ 374 h 488"/>
                  <a:gd name="T76" fmla="*/ 198 w 232"/>
                  <a:gd name="T77" fmla="*/ 346 h 488"/>
                  <a:gd name="T78" fmla="*/ 198 w 232"/>
                  <a:gd name="T79" fmla="*/ 346 h 488"/>
                  <a:gd name="T80" fmla="*/ 198 w 232"/>
                  <a:gd name="T81" fmla="*/ 342 h 488"/>
                  <a:gd name="T82" fmla="*/ 200 w 232"/>
                  <a:gd name="T83" fmla="*/ 320 h 488"/>
                  <a:gd name="T84" fmla="*/ 200 w 232"/>
                  <a:gd name="T85" fmla="*/ 320 h 488"/>
                  <a:gd name="T86" fmla="*/ 204 w 232"/>
                  <a:gd name="T87" fmla="*/ 270 h 488"/>
                  <a:gd name="T88" fmla="*/ 206 w 232"/>
                  <a:gd name="T89" fmla="*/ 242 h 488"/>
                  <a:gd name="T90" fmla="*/ 208 w 232"/>
                  <a:gd name="T91" fmla="*/ 216 h 488"/>
                  <a:gd name="T92" fmla="*/ 208 w 232"/>
                  <a:gd name="T93" fmla="*/ 216 h 488"/>
                  <a:gd name="T94" fmla="*/ 208 w 232"/>
                  <a:gd name="T95" fmla="*/ 206 h 488"/>
                  <a:gd name="T96" fmla="*/ 210 w 232"/>
                  <a:gd name="T97" fmla="*/ 196 h 488"/>
                  <a:gd name="T98" fmla="*/ 218 w 232"/>
                  <a:gd name="T99" fmla="*/ 178 h 488"/>
                  <a:gd name="T100" fmla="*/ 228 w 232"/>
                  <a:gd name="T101" fmla="*/ 164 h 488"/>
                  <a:gd name="T102" fmla="*/ 232 w 232"/>
                  <a:gd name="T103" fmla="*/ 160 h 488"/>
                  <a:gd name="T104" fmla="*/ 38 w 232"/>
                  <a:gd name="T105" fmla="*/ 0 h 48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2"/>
                  <a:gd name="T160" fmla="*/ 0 h 488"/>
                  <a:gd name="T161" fmla="*/ 232 w 232"/>
                  <a:gd name="T162" fmla="*/ 488 h 488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2" h="488">
                    <a:moveTo>
                      <a:pt x="38" y="0"/>
                    </a:moveTo>
                    <a:lnTo>
                      <a:pt x="38" y="0"/>
                    </a:lnTo>
                    <a:lnTo>
                      <a:pt x="38" y="30"/>
                    </a:lnTo>
                    <a:lnTo>
                      <a:pt x="40" y="62"/>
                    </a:lnTo>
                    <a:lnTo>
                      <a:pt x="40" y="102"/>
                    </a:lnTo>
                    <a:lnTo>
                      <a:pt x="36" y="148"/>
                    </a:lnTo>
                    <a:lnTo>
                      <a:pt x="32" y="194"/>
                    </a:lnTo>
                    <a:lnTo>
                      <a:pt x="24" y="240"/>
                    </a:lnTo>
                    <a:lnTo>
                      <a:pt x="18" y="260"/>
                    </a:lnTo>
                    <a:lnTo>
                      <a:pt x="10" y="280"/>
                    </a:lnTo>
                    <a:lnTo>
                      <a:pt x="12" y="288"/>
                    </a:lnTo>
                    <a:lnTo>
                      <a:pt x="12" y="306"/>
                    </a:lnTo>
                    <a:lnTo>
                      <a:pt x="12" y="316"/>
                    </a:lnTo>
                    <a:lnTo>
                      <a:pt x="10" y="328"/>
                    </a:lnTo>
                    <a:lnTo>
                      <a:pt x="6" y="336"/>
                    </a:lnTo>
                    <a:lnTo>
                      <a:pt x="0" y="344"/>
                    </a:lnTo>
                    <a:lnTo>
                      <a:pt x="8" y="358"/>
                    </a:lnTo>
                    <a:lnTo>
                      <a:pt x="30" y="390"/>
                    </a:lnTo>
                    <a:lnTo>
                      <a:pt x="44" y="410"/>
                    </a:lnTo>
                    <a:lnTo>
                      <a:pt x="60" y="430"/>
                    </a:lnTo>
                    <a:lnTo>
                      <a:pt x="76" y="448"/>
                    </a:lnTo>
                    <a:lnTo>
                      <a:pt x="94" y="466"/>
                    </a:lnTo>
                    <a:lnTo>
                      <a:pt x="112" y="478"/>
                    </a:lnTo>
                    <a:lnTo>
                      <a:pt x="122" y="484"/>
                    </a:lnTo>
                    <a:lnTo>
                      <a:pt x="130" y="486"/>
                    </a:lnTo>
                    <a:lnTo>
                      <a:pt x="138" y="488"/>
                    </a:lnTo>
                    <a:lnTo>
                      <a:pt x="146" y="488"/>
                    </a:lnTo>
                    <a:lnTo>
                      <a:pt x="154" y="486"/>
                    </a:lnTo>
                    <a:lnTo>
                      <a:pt x="162" y="480"/>
                    </a:lnTo>
                    <a:lnTo>
                      <a:pt x="168" y="474"/>
                    </a:lnTo>
                    <a:lnTo>
                      <a:pt x="176" y="464"/>
                    </a:lnTo>
                    <a:lnTo>
                      <a:pt x="180" y="452"/>
                    </a:lnTo>
                    <a:lnTo>
                      <a:pt x="186" y="438"/>
                    </a:lnTo>
                    <a:lnTo>
                      <a:pt x="190" y="420"/>
                    </a:lnTo>
                    <a:lnTo>
                      <a:pt x="194" y="398"/>
                    </a:lnTo>
                    <a:lnTo>
                      <a:pt x="196" y="374"/>
                    </a:lnTo>
                    <a:lnTo>
                      <a:pt x="198" y="346"/>
                    </a:lnTo>
                    <a:lnTo>
                      <a:pt x="198" y="342"/>
                    </a:lnTo>
                    <a:lnTo>
                      <a:pt x="200" y="320"/>
                    </a:lnTo>
                    <a:lnTo>
                      <a:pt x="204" y="270"/>
                    </a:lnTo>
                    <a:lnTo>
                      <a:pt x="206" y="242"/>
                    </a:lnTo>
                    <a:lnTo>
                      <a:pt x="208" y="216"/>
                    </a:lnTo>
                    <a:lnTo>
                      <a:pt x="208" y="206"/>
                    </a:lnTo>
                    <a:lnTo>
                      <a:pt x="210" y="196"/>
                    </a:lnTo>
                    <a:lnTo>
                      <a:pt x="218" y="178"/>
                    </a:lnTo>
                    <a:lnTo>
                      <a:pt x="228" y="164"/>
                    </a:lnTo>
                    <a:lnTo>
                      <a:pt x="232" y="16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02" name="Freeform 469"/>
              <p:cNvSpPr>
                <a:spLocks/>
              </p:cNvSpPr>
              <p:nvPr/>
            </p:nvSpPr>
            <p:spPr bwMode="auto">
              <a:xfrm>
                <a:off x="1862" y="3368"/>
                <a:ext cx="312" cy="526"/>
              </a:xfrm>
              <a:custGeom>
                <a:avLst/>
                <a:gdLst>
                  <a:gd name="T0" fmla="*/ 184 w 312"/>
                  <a:gd name="T1" fmla="*/ 106 h 526"/>
                  <a:gd name="T2" fmla="*/ 184 w 312"/>
                  <a:gd name="T3" fmla="*/ 106 h 526"/>
                  <a:gd name="T4" fmla="*/ 162 w 312"/>
                  <a:gd name="T5" fmla="*/ 94 h 526"/>
                  <a:gd name="T6" fmla="*/ 140 w 312"/>
                  <a:gd name="T7" fmla="*/ 78 h 526"/>
                  <a:gd name="T8" fmla="*/ 120 w 312"/>
                  <a:gd name="T9" fmla="*/ 60 h 526"/>
                  <a:gd name="T10" fmla="*/ 102 w 312"/>
                  <a:gd name="T11" fmla="*/ 42 h 526"/>
                  <a:gd name="T12" fmla="*/ 76 w 312"/>
                  <a:gd name="T13" fmla="*/ 12 h 526"/>
                  <a:gd name="T14" fmla="*/ 66 w 312"/>
                  <a:gd name="T15" fmla="*/ 0 h 526"/>
                  <a:gd name="T16" fmla="*/ 30 w 312"/>
                  <a:gd name="T17" fmla="*/ 34 h 526"/>
                  <a:gd name="T18" fmla="*/ 0 w 312"/>
                  <a:gd name="T19" fmla="*/ 64 h 526"/>
                  <a:gd name="T20" fmla="*/ 0 w 312"/>
                  <a:gd name="T21" fmla="*/ 64 h 526"/>
                  <a:gd name="T22" fmla="*/ 16 w 312"/>
                  <a:gd name="T23" fmla="*/ 84 h 526"/>
                  <a:gd name="T24" fmla="*/ 32 w 312"/>
                  <a:gd name="T25" fmla="*/ 108 h 526"/>
                  <a:gd name="T26" fmla="*/ 50 w 312"/>
                  <a:gd name="T27" fmla="*/ 138 h 526"/>
                  <a:gd name="T28" fmla="*/ 68 w 312"/>
                  <a:gd name="T29" fmla="*/ 172 h 526"/>
                  <a:gd name="T30" fmla="*/ 106 w 312"/>
                  <a:gd name="T31" fmla="*/ 248 h 526"/>
                  <a:gd name="T32" fmla="*/ 142 w 312"/>
                  <a:gd name="T33" fmla="*/ 326 h 526"/>
                  <a:gd name="T34" fmla="*/ 174 w 312"/>
                  <a:gd name="T35" fmla="*/ 402 h 526"/>
                  <a:gd name="T36" fmla="*/ 200 w 312"/>
                  <a:gd name="T37" fmla="*/ 466 h 526"/>
                  <a:gd name="T38" fmla="*/ 224 w 312"/>
                  <a:gd name="T39" fmla="*/ 526 h 526"/>
                  <a:gd name="T40" fmla="*/ 224 w 312"/>
                  <a:gd name="T41" fmla="*/ 526 h 526"/>
                  <a:gd name="T42" fmla="*/ 234 w 312"/>
                  <a:gd name="T43" fmla="*/ 500 h 526"/>
                  <a:gd name="T44" fmla="*/ 242 w 312"/>
                  <a:gd name="T45" fmla="*/ 470 h 526"/>
                  <a:gd name="T46" fmla="*/ 260 w 312"/>
                  <a:gd name="T47" fmla="*/ 406 h 526"/>
                  <a:gd name="T48" fmla="*/ 274 w 312"/>
                  <a:gd name="T49" fmla="*/ 336 h 526"/>
                  <a:gd name="T50" fmla="*/ 288 w 312"/>
                  <a:gd name="T51" fmla="*/ 270 h 526"/>
                  <a:gd name="T52" fmla="*/ 306 w 312"/>
                  <a:gd name="T53" fmla="*/ 160 h 526"/>
                  <a:gd name="T54" fmla="*/ 312 w 312"/>
                  <a:gd name="T55" fmla="*/ 116 h 526"/>
                  <a:gd name="T56" fmla="*/ 296 w 312"/>
                  <a:gd name="T57" fmla="*/ 98 h 526"/>
                  <a:gd name="T58" fmla="*/ 264 w 312"/>
                  <a:gd name="T59" fmla="*/ 54 h 526"/>
                  <a:gd name="T60" fmla="*/ 264 w 312"/>
                  <a:gd name="T61" fmla="*/ 54 h 526"/>
                  <a:gd name="T62" fmla="*/ 252 w 312"/>
                  <a:gd name="T63" fmla="*/ 74 h 526"/>
                  <a:gd name="T64" fmla="*/ 240 w 312"/>
                  <a:gd name="T65" fmla="*/ 88 h 526"/>
                  <a:gd name="T66" fmla="*/ 230 w 312"/>
                  <a:gd name="T67" fmla="*/ 100 h 526"/>
                  <a:gd name="T68" fmla="*/ 220 w 312"/>
                  <a:gd name="T69" fmla="*/ 106 h 526"/>
                  <a:gd name="T70" fmla="*/ 200 w 312"/>
                  <a:gd name="T71" fmla="*/ 248 h 526"/>
                  <a:gd name="T72" fmla="*/ 184 w 312"/>
                  <a:gd name="T73" fmla="*/ 106 h 52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12"/>
                  <a:gd name="T112" fmla="*/ 0 h 526"/>
                  <a:gd name="T113" fmla="*/ 312 w 312"/>
                  <a:gd name="T114" fmla="*/ 526 h 52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12" h="526">
                    <a:moveTo>
                      <a:pt x="184" y="106"/>
                    </a:moveTo>
                    <a:lnTo>
                      <a:pt x="184" y="106"/>
                    </a:lnTo>
                    <a:lnTo>
                      <a:pt x="162" y="94"/>
                    </a:lnTo>
                    <a:lnTo>
                      <a:pt x="140" y="78"/>
                    </a:lnTo>
                    <a:lnTo>
                      <a:pt x="120" y="60"/>
                    </a:lnTo>
                    <a:lnTo>
                      <a:pt x="102" y="42"/>
                    </a:lnTo>
                    <a:lnTo>
                      <a:pt x="76" y="12"/>
                    </a:lnTo>
                    <a:lnTo>
                      <a:pt x="66" y="0"/>
                    </a:lnTo>
                    <a:lnTo>
                      <a:pt x="30" y="34"/>
                    </a:lnTo>
                    <a:lnTo>
                      <a:pt x="0" y="64"/>
                    </a:lnTo>
                    <a:lnTo>
                      <a:pt x="16" y="84"/>
                    </a:lnTo>
                    <a:lnTo>
                      <a:pt x="32" y="108"/>
                    </a:lnTo>
                    <a:lnTo>
                      <a:pt x="50" y="138"/>
                    </a:lnTo>
                    <a:lnTo>
                      <a:pt x="68" y="172"/>
                    </a:lnTo>
                    <a:lnTo>
                      <a:pt x="106" y="248"/>
                    </a:lnTo>
                    <a:lnTo>
                      <a:pt x="142" y="326"/>
                    </a:lnTo>
                    <a:lnTo>
                      <a:pt x="174" y="402"/>
                    </a:lnTo>
                    <a:lnTo>
                      <a:pt x="200" y="466"/>
                    </a:lnTo>
                    <a:lnTo>
                      <a:pt x="224" y="526"/>
                    </a:lnTo>
                    <a:lnTo>
                      <a:pt x="234" y="500"/>
                    </a:lnTo>
                    <a:lnTo>
                      <a:pt x="242" y="470"/>
                    </a:lnTo>
                    <a:lnTo>
                      <a:pt x="260" y="406"/>
                    </a:lnTo>
                    <a:lnTo>
                      <a:pt x="274" y="336"/>
                    </a:lnTo>
                    <a:lnTo>
                      <a:pt x="288" y="270"/>
                    </a:lnTo>
                    <a:lnTo>
                      <a:pt x="306" y="160"/>
                    </a:lnTo>
                    <a:lnTo>
                      <a:pt x="312" y="116"/>
                    </a:lnTo>
                    <a:lnTo>
                      <a:pt x="296" y="98"/>
                    </a:lnTo>
                    <a:lnTo>
                      <a:pt x="264" y="54"/>
                    </a:lnTo>
                    <a:lnTo>
                      <a:pt x="252" y="74"/>
                    </a:lnTo>
                    <a:lnTo>
                      <a:pt x="240" y="88"/>
                    </a:lnTo>
                    <a:lnTo>
                      <a:pt x="230" y="100"/>
                    </a:lnTo>
                    <a:lnTo>
                      <a:pt x="220" y="106"/>
                    </a:lnTo>
                    <a:lnTo>
                      <a:pt x="200" y="248"/>
                    </a:lnTo>
                    <a:lnTo>
                      <a:pt x="184" y="106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03" name="Freeform 470"/>
              <p:cNvSpPr>
                <a:spLocks/>
              </p:cNvSpPr>
              <p:nvPr/>
            </p:nvSpPr>
            <p:spPr bwMode="auto">
              <a:xfrm>
                <a:off x="1932" y="3024"/>
                <a:ext cx="282" cy="232"/>
              </a:xfrm>
              <a:custGeom>
                <a:avLst/>
                <a:gdLst>
                  <a:gd name="T0" fmla="*/ 16 w 282"/>
                  <a:gd name="T1" fmla="*/ 232 h 232"/>
                  <a:gd name="T2" fmla="*/ 10 w 282"/>
                  <a:gd name="T3" fmla="*/ 174 h 232"/>
                  <a:gd name="T4" fmla="*/ 2 w 282"/>
                  <a:gd name="T5" fmla="*/ 132 h 232"/>
                  <a:gd name="T6" fmla="*/ 0 w 282"/>
                  <a:gd name="T7" fmla="*/ 110 h 232"/>
                  <a:gd name="T8" fmla="*/ 4 w 282"/>
                  <a:gd name="T9" fmla="*/ 90 h 232"/>
                  <a:gd name="T10" fmla="*/ 24 w 282"/>
                  <a:gd name="T11" fmla="*/ 52 h 232"/>
                  <a:gd name="T12" fmla="*/ 54 w 282"/>
                  <a:gd name="T13" fmla="*/ 22 h 232"/>
                  <a:gd name="T14" fmla="*/ 92 w 282"/>
                  <a:gd name="T15" fmla="*/ 4 h 232"/>
                  <a:gd name="T16" fmla="*/ 114 w 282"/>
                  <a:gd name="T17" fmla="*/ 0 h 232"/>
                  <a:gd name="T18" fmla="*/ 164 w 282"/>
                  <a:gd name="T19" fmla="*/ 0 h 232"/>
                  <a:gd name="T20" fmla="*/ 212 w 282"/>
                  <a:gd name="T21" fmla="*/ 6 h 232"/>
                  <a:gd name="T22" fmla="*/ 244 w 282"/>
                  <a:gd name="T23" fmla="*/ 18 h 232"/>
                  <a:gd name="T24" fmla="*/ 270 w 282"/>
                  <a:gd name="T25" fmla="*/ 36 h 232"/>
                  <a:gd name="T26" fmla="*/ 276 w 282"/>
                  <a:gd name="T27" fmla="*/ 62 h 232"/>
                  <a:gd name="T28" fmla="*/ 270 w 282"/>
                  <a:gd name="T29" fmla="*/ 62 h 232"/>
                  <a:gd name="T30" fmla="*/ 260 w 282"/>
                  <a:gd name="T31" fmla="*/ 66 h 232"/>
                  <a:gd name="T32" fmla="*/ 252 w 282"/>
                  <a:gd name="T33" fmla="*/ 60 h 232"/>
                  <a:gd name="T34" fmla="*/ 226 w 282"/>
                  <a:gd name="T35" fmla="*/ 50 h 232"/>
                  <a:gd name="T36" fmla="*/ 182 w 282"/>
                  <a:gd name="T37" fmla="*/ 40 h 232"/>
                  <a:gd name="T38" fmla="*/ 120 w 282"/>
                  <a:gd name="T39" fmla="*/ 40 h 232"/>
                  <a:gd name="T40" fmla="*/ 108 w 282"/>
                  <a:gd name="T41" fmla="*/ 42 h 232"/>
                  <a:gd name="T42" fmla="*/ 92 w 282"/>
                  <a:gd name="T43" fmla="*/ 50 h 232"/>
                  <a:gd name="T44" fmla="*/ 84 w 282"/>
                  <a:gd name="T45" fmla="*/ 62 h 232"/>
                  <a:gd name="T46" fmla="*/ 84 w 282"/>
                  <a:gd name="T47" fmla="*/ 84 h 232"/>
                  <a:gd name="T48" fmla="*/ 92 w 282"/>
                  <a:gd name="T49" fmla="*/ 110 h 232"/>
                  <a:gd name="T50" fmla="*/ 98 w 282"/>
                  <a:gd name="T51" fmla="*/ 122 h 232"/>
                  <a:gd name="T52" fmla="*/ 88 w 282"/>
                  <a:gd name="T53" fmla="*/ 144 h 232"/>
                  <a:gd name="T54" fmla="*/ 84 w 282"/>
                  <a:gd name="T55" fmla="*/ 172 h 232"/>
                  <a:gd name="T56" fmla="*/ 88 w 282"/>
                  <a:gd name="T57" fmla="*/ 208 h 232"/>
                  <a:gd name="T58" fmla="*/ 62 w 282"/>
                  <a:gd name="T59" fmla="*/ 202 h 232"/>
                  <a:gd name="T60" fmla="*/ 50 w 282"/>
                  <a:gd name="T61" fmla="*/ 194 h 232"/>
                  <a:gd name="T62" fmla="*/ 40 w 282"/>
                  <a:gd name="T63" fmla="*/ 190 h 232"/>
                  <a:gd name="T64" fmla="*/ 34 w 282"/>
                  <a:gd name="T65" fmla="*/ 196 h 232"/>
                  <a:gd name="T66" fmla="*/ 16 w 282"/>
                  <a:gd name="T67" fmla="*/ 232 h 2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2"/>
                  <a:gd name="T103" fmla="*/ 0 h 232"/>
                  <a:gd name="T104" fmla="*/ 282 w 282"/>
                  <a:gd name="T105" fmla="*/ 232 h 23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2" h="232">
                    <a:moveTo>
                      <a:pt x="16" y="232"/>
                    </a:moveTo>
                    <a:lnTo>
                      <a:pt x="16" y="232"/>
                    </a:lnTo>
                    <a:lnTo>
                      <a:pt x="14" y="206"/>
                    </a:lnTo>
                    <a:lnTo>
                      <a:pt x="10" y="174"/>
                    </a:lnTo>
                    <a:lnTo>
                      <a:pt x="2" y="132"/>
                    </a:lnTo>
                    <a:lnTo>
                      <a:pt x="0" y="120"/>
                    </a:lnTo>
                    <a:lnTo>
                      <a:pt x="0" y="110"/>
                    </a:lnTo>
                    <a:lnTo>
                      <a:pt x="2" y="100"/>
                    </a:lnTo>
                    <a:lnTo>
                      <a:pt x="4" y="90"/>
                    </a:lnTo>
                    <a:lnTo>
                      <a:pt x="12" y="70"/>
                    </a:lnTo>
                    <a:lnTo>
                      <a:pt x="24" y="52"/>
                    </a:lnTo>
                    <a:lnTo>
                      <a:pt x="38" y="36"/>
                    </a:lnTo>
                    <a:lnTo>
                      <a:pt x="54" y="22"/>
                    </a:lnTo>
                    <a:lnTo>
                      <a:pt x="72" y="12"/>
                    </a:lnTo>
                    <a:lnTo>
                      <a:pt x="92" y="4"/>
                    </a:lnTo>
                    <a:lnTo>
                      <a:pt x="114" y="0"/>
                    </a:lnTo>
                    <a:lnTo>
                      <a:pt x="136" y="0"/>
                    </a:lnTo>
                    <a:lnTo>
                      <a:pt x="164" y="0"/>
                    </a:lnTo>
                    <a:lnTo>
                      <a:pt x="196" y="4"/>
                    </a:lnTo>
                    <a:lnTo>
                      <a:pt x="212" y="6"/>
                    </a:lnTo>
                    <a:lnTo>
                      <a:pt x="228" y="12"/>
                    </a:lnTo>
                    <a:lnTo>
                      <a:pt x="244" y="18"/>
                    </a:lnTo>
                    <a:lnTo>
                      <a:pt x="258" y="26"/>
                    </a:lnTo>
                    <a:lnTo>
                      <a:pt x="270" y="36"/>
                    </a:lnTo>
                    <a:lnTo>
                      <a:pt x="282" y="50"/>
                    </a:lnTo>
                    <a:lnTo>
                      <a:pt x="276" y="62"/>
                    </a:lnTo>
                    <a:lnTo>
                      <a:pt x="270" y="62"/>
                    </a:lnTo>
                    <a:lnTo>
                      <a:pt x="264" y="62"/>
                    </a:lnTo>
                    <a:lnTo>
                      <a:pt x="260" y="66"/>
                    </a:lnTo>
                    <a:lnTo>
                      <a:pt x="252" y="60"/>
                    </a:lnTo>
                    <a:lnTo>
                      <a:pt x="242" y="56"/>
                    </a:lnTo>
                    <a:lnTo>
                      <a:pt x="226" y="50"/>
                    </a:lnTo>
                    <a:lnTo>
                      <a:pt x="206" y="44"/>
                    </a:lnTo>
                    <a:lnTo>
                      <a:pt x="182" y="40"/>
                    </a:lnTo>
                    <a:lnTo>
                      <a:pt x="154" y="40"/>
                    </a:lnTo>
                    <a:lnTo>
                      <a:pt x="120" y="40"/>
                    </a:lnTo>
                    <a:lnTo>
                      <a:pt x="108" y="42"/>
                    </a:lnTo>
                    <a:lnTo>
                      <a:pt x="100" y="46"/>
                    </a:lnTo>
                    <a:lnTo>
                      <a:pt x="92" y="50"/>
                    </a:lnTo>
                    <a:lnTo>
                      <a:pt x="88" y="56"/>
                    </a:lnTo>
                    <a:lnTo>
                      <a:pt x="84" y="62"/>
                    </a:lnTo>
                    <a:lnTo>
                      <a:pt x="82" y="68"/>
                    </a:lnTo>
                    <a:lnTo>
                      <a:pt x="84" y="84"/>
                    </a:lnTo>
                    <a:lnTo>
                      <a:pt x="86" y="98"/>
                    </a:lnTo>
                    <a:lnTo>
                      <a:pt x="92" y="110"/>
                    </a:lnTo>
                    <a:lnTo>
                      <a:pt x="98" y="122"/>
                    </a:lnTo>
                    <a:lnTo>
                      <a:pt x="94" y="128"/>
                    </a:lnTo>
                    <a:lnTo>
                      <a:pt x="88" y="144"/>
                    </a:lnTo>
                    <a:lnTo>
                      <a:pt x="84" y="156"/>
                    </a:lnTo>
                    <a:lnTo>
                      <a:pt x="84" y="172"/>
                    </a:lnTo>
                    <a:lnTo>
                      <a:pt x="84" y="188"/>
                    </a:lnTo>
                    <a:lnTo>
                      <a:pt x="88" y="208"/>
                    </a:lnTo>
                    <a:lnTo>
                      <a:pt x="62" y="202"/>
                    </a:lnTo>
                    <a:lnTo>
                      <a:pt x="58" y="198"/>
                    </a:lnTo>
                    <a:lnTo>
                      <a:pt x="50" y="194"/>
                    </a:lnTo>
                    <a:lnTo>
                      <a:pt x="46" y="192"/>
                    </a:lnTo>
                    <a:lnTo>
                      <a:pt x="40" y="190"/>
                    </a:lnTo>
                    <a:lnTo>
                      <a:pt x="36" y="192"/>
                    </a:lnTo>
                    <a:lnTo>
                      <a:pt x="34" y="196"/>
                    </a:lnTo>
                    <a:lnTo>
                      <a:pt x="16" y="232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04" name="Freeform 471"/>
              <p:cNvSpPr>
                <a:spLocks/>
              </p:cNvSpPr>
              <p:nvPr/>
            </p:nvSpPr>
            <p:spPr bwMode="auto">
              <a:xfrm>
                <a:off x="1932" y="3024"/>
                <a:ext cx="282" cy="232"/>
              </a:xfrm>
              <a:custGeom>
                <a:avLst/>
                <a:gdLst>
                  <a:gd name="T0" fmla="*/ 16 w 282"/>
                  <a:gd name="T1" fmla="*/ 232 h 232"/>
                  <a:gd name="T2" fmla="*/ 10 w 282"/>
                  <a:gd name="T3" fmla="*/ 174 h 232"/>
                  <a:gd name="T4" fmla="*/ 2 w 282"/>
                  <a:gd name="T5" fmla="*/ 132 h 232"/>
                  <a:gd name="T6" fmla="*/ 0 w 282"/>
                  <a:gd name="T7" fmla="*/ 110 h 232"/>
                  <a:gd name="T8" fmla="*/ 4 w 282"/>
                  <a:gd name="T9" fmla="*/ 90 h 232"/>
                  <a:gd name="T10" fmla="*/ 24 w 282"/>
                  <a:gd name="T11" fmla="*/ 52 h 232"/>
                  <a:gd name="T12" fmla="*/ 54 w 282"/>
                  <a:gd name="T13" fmla="*/ 22 h 232"/>
                  <a:gd name="T14" fmla="*/ 92 w 282"/>
                  <a:gd name="T15" fmla="*/ 4 h 232"/>
                  <a:gd name="T16" fmla="*/ 114 w 282"/>
                  <a:gd name="T17" fmla="*/ 0 h 232"/>
                  <a:gd name="T18" fmla="*/ 164 w 282"/>
                  <a:gd name="T19" fmla="*/ 0 h 232"/>
                  <a:gd name="T20" fmla="*/ 212 w 282"/>
                  <a:gd name="T21" fmla="*/ 6 h 232"/>
                  <a:gd name="T22" fmla="*/ 244 w 282"/>
                  <a:gd name="T23" fmla="*/ 18 h 232"/>
                  <a:gd name="T24" fmla="*/ 270 w 282"/>
                  <a:gd name="T25" fmla="*/ 36 h 232"/>
                  <a:gd name="T26" fmla="*/ 276 w 282"/>
                  <a:gd name="T27" fmla="*/ 62 h 232"/>
                  <a:gd name="T28" fmla="*/ 270 w 282"/>
                  <a:gd name="T29" fmla="*/ 62 h 232"/>
                  <a:gd name="T30" fmla="*/ 260 w 282"/>
                  <a:gd name="T31" fmla="*/ 66 h 232"/>
                  <a:gd name="T32" fmla="*/ 252 w 282"/>
                  <a:gd name="T33" fmla="*/ 60 h 232"/>
                  <a:gd name="T34" fmla="*/ 226 w 282"/>
                  <a:gd name="T35" fmla="*/ 50 h 232"/>
                  <a:gd name="T36" fmla="*/ 182 w 282"/>
                  <a:gd name="T37" fmla="*/ 40 h 232"/>
                  <a:gd name="T38" fmla="*/ 120 w 282"/>
                  <a:gd name="T39" fmla="*/ 40 h 232"/>
                  <a:gd name="T40" fmla="*/ 108 w 282"/>
                  <a:gd name="T41" fmla="*/ 42 h 232"/>
                  <a:gd name="T42" fmla="*/ 92 w 282"/>
                  <a:gd name="T43" fmla="*/ 50 h 232"/>
                  <a:gd name="T44" fmla="*/ 84 w 282"/>
                  <a:gd name="T45" fmla="*/ 62 h 232"/>
                  <a:gd name="T46" fmla="*/ 84 w 282"/>
                  <a:gd name="T47" fmla="*/ 84 h 232"/>
                  <a:gd name="T48" fmla="*/ 92 w 282"/>
                  <a:gd name="T49" fmla="*/ 110 h 232"/>
                  <a:gd name="T50" fmla="*/ 98 w 282"/>
                  <a:gd name="T51" fmla="*/ 122 h 232"/>
                  <a:gd name="T52" fmla="*/ 88 w 282"/>
                  <a:gd name="T53" fmla="*/ 144 h 232"/>
                  <a:gd name="T54" fmla="*/ 84 w 282"/>
                  <a:gd name="T55" fmla="*/ 172 h 232"/>
                  <a:gd name="T56" fmla="*/ 88 w 282"/>
                  <a:gd name="T57" fmla="*/ 208 h 232"/>
                  <a:gd name="T58" fmla="*/ 62 w 282"/>
                  <a:gd name="T59" fmla="*/ 202 h 232"/>
                  <a:gd name="T60" fmla="*/ 50 w 282"/>
                  <a:gd name="T61" fmla="*/ 194 h 232"/>
                  <a:gd name="T62" fmla="*/ 40 w 282"/>
                  <a:gd name="T63" fmla="*/ 190 h 232"/>
                  <a:gd name="T64" fmla="*/ 34 w 282"/>
                  <a:gd name="T65" fmla="*/ 196 h 232"/>
                  <a:gd name="T66" fmla="*/ 16 w 282"/>
                  <a:gd name="T67" fmla="*/ 232 h 2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2"/>
                  <a:gd name="T103" fmla="*/ 0 h 232"/>
                  <a:gd name="T104" fmla="*/ 282 w 282"/>
                  <a:gd name="T105" fmla="*/ 232 h 23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2" h="232">
                    <a:moveTo>
                      <a:pt x="16" y="232"/>
                    </a:moveTo>
                    <a:lnTo>
                      <a:pt x="16" y="232"/>
                    </a:lnTo>
                    <a:lnTo>
                      <a:pt x="14" y="206"/>
                    </a:lnTo>
                    <a:lnTo>
                      <a:pt x="10" y="174"/>
                    </a:lnTo>
                    <a:lnTo>
                      <a:pt x="2" y="132"/>
                    </a:lnTo>
                    <a:lnTo>
                      <a:pt x="0" y="120"/>
                    </a:lnTo>
                    <a:lnTo>
                      <a:pt x="0" y="110"/>
                    </a:lnTo>
                    <a:lnTo>
                      <a:pt x="2" y="100"/>
                    </a:lnTo>
                    <a:lnTo>
                      <a:pt x="4" y="90"/>
                    </a:lnTo>
                    <a:lnTo>
                      <a:pt x="12" y="70"/>
                    </a:lnTo>
                    <a:lnTo>
                      <a:pt x="24" y="52"/>
                    </a:lnTo>
                    <a:lnTo>
                      <a:pt x="38" y="36"/>
                    </a:lnTo>
                    <a:lnTo>
                      <a:pt x="54" y="22"/>
                    </a:lnTo>
                    <a:lnTo>
                      <a:pt x="72" y="12"/>
                    </a:lnTo>
                    <a:lnTo>
                      <a:pt x="92" y="4"/>
                    </a:lnTo>
                    <a:lnTo>
                      <a:pt x="114" y="0"/>
                    </a:lnTo>
                    <a:lnTo>
                      <a:pt x="136" y="0"/>
                    </a:lnTo>
                    <a:lnTo>
                      <a:pt x="164" y="0"/>
                    </a:lnTo>
                    <a:lnTo>
                      <a:pt x="196" y="4"/>
                    </a:lnTo>
                    <a:lnTo>
                      <a:pt x="212" y="6"/>
                    </a:lnTo>
                    <a:lnTo>
                      <a:pt x="228" y="12"/>
                    </a:lnTo>
                    <a:lnTo>
                      <a:pt x="244" y="18"/>
                    </a:lnTo>
                    <a:lnTo>
                      <a:pt x="258" y="26"/>
                    </a:lnTo>
                    <a:lnTo>
                      <a:pt x="270" y="36"/>
                    </a:lnTo>
                    <a:lnTo>
                      <a:pt x="282" y="50"/>
                    </a:lnTo>
                    <a:lnTo>
                      <a:pt x="276" y="62"/>
                    </a:lnTo>
                    <a:lnTo>
                      <a:pt x="270" y="62"/>
                    </a:lnTo>
                    <a:lnTo>
                      <a:pt x="264" y="62"/>
                    </a:lnTo>
                    <a:lnTo>
                      <a:pt x="260" y="66"/>
                    </a:lnTo>
                    <a:lnTo>
                      <a:pt x="252" y="60"/>
                    </a:lnTo>
                    <a:lnTo>
                      <a:pt x="242" y="56"/>
                    </a:lnTo>
                    <a:lnTo>
                      <a:pt x="226" y="50"/>
                    </a:lnTo>
                    <a:lnTo>
                      <a:pt x="206" y="44"/>
                    </a:lnTo>
                    <a:lnTo>
                      <a:pt x="182" y="40"/>
                    </a:lnTo>
                    <a:lnTo>
                      <a:pt x="154" y="40"/>
                    </a:lnTo>
                    <a:lnTo>
                      <a:pt x="120" y="40"/>
                    </a:lnTo>
                    <a:lnTo>
                      <a:pt x="108" y="42"/>
                    </a:lnTo>
                    <a:lnTo>
                      <a:pt x="100" y="46"/>
                    </a:lnTo>
                    <a:lnTo>
                      <a:pt x="92" y="50"/>
                    </a:lnTo>
                    <a:lnTo>
                      <a:pt x="88" y="56"/>
                    </a:lnTo>
                    <a:lnTo>
                      <a:pt x="84" y="62"/>
                    </a:lnTo>
                    <a:lnTo>
                      <a:pt x="82" y="68"/>
                    </a:lnTo>
                    <a:lnTo>
                      <a:pt x="84" y="84"/>
                    </a:lnTo>
                    <a:lnTo>
                      <a:pt x="86" y="98"/>
                    </a:lnTo>
                    <a:lnTo>
                      <a:pt x="92" y="110"/>
                    </a:lnTo>
                    <a:lnTo>
                      <a:pt x="98" y="122"/>
                    </a:lnTo>
                    <a:lnTo>
                      <a:pt x="94" y="128"/>
                    </a:lnTo>
                    <a:lnTo>
                      <a:pt x="88" y="144"/>
                    </a:lnTo>
                    <a:lnTo>
                      <a:pt x="84" y="156"/>
                    </a:lnTo>
                    <a:lnTo>
                      <a:pt x="84" y="172"/>
                    </a:lnTo>
                    <a:lnTo>
                      <a:pt x="84" y="188"/>
                    </a:lnTo>
                    <a:lnTo>
                      <a:pt x="88" y="208"/>
                    </a:lnTo>
                    <a:lnTo>
                      <a:pt x="62" y="202"/>
                    </a:lnTo>
                    <a:lnTo>
                      <a:pt x="58" y="198"/>
                    </a:lnTo>
                    <a:lnTo>
                      <a:pt x="50" y="194"/>
                    </a:lnTo>
                    <a:lnTo>
                      <a:pt x="46" y="192"/>
                    </a:lnTo>
                    <a:lnTo>
                      <a:pt x="40" y="190"/>
                    </a:lnTo>
                    <a:lnTo>
                      <a:pt x="36" y="192"/>
                    </a:lnTo>
                    <a:lnTo>
                      <a:pt x="34" y="196"/>
                    </a:lnTo>
                    <a:lnTo>
                      <a:pt x="16" y="23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05" name="Freeform 472"/>
              <p:cNvSpPr>
                <a:spLocks/>
              </p:cNvSpPr>
              <p:nvPr/>
            </p:nvSpPr>
            <p:spPr bwMode="auto">
              <a:xfrm>
                <a:off x="2056" y="3174"/>
                <a:ext cx="98" cy="26"/>
              </a:xfrm>
              <a:custGeom>
                <a:avLst/>
                <a:gdLst>
                  <a:gd name="T0" fmla="*/ 0 w 98"/>
                  <a:gd name="T1" fmla="*/ 26 h 26"/>
                  <a:gd name="T2" fmla="*/ 0 w 98"/>
                  <a:gd name="T3" fmla="*/ 26 h 26"/>
                  <a:gd name="T4" fmla="*/ 16 w 98"/>
                  <a:gd name="T5" fmla="*/ 22 h 26"/>
                  <a:gd name="T6" fmla="*/ 30 w 98"/>
                  <a:gd name="T7" fmla="*/ 18 h 26"/>
                  <a:gd name="T8" fmla="*/ 46 w 98"/>
                  <a:gd name="T9" fmla="*/ 14 h 26"/>
                  <a:gd name="T10" fmla="*/ 46 w 98"/>
                  <a:gd name="T11" fmla="*/ 14 h 26"/>
                  <a:gd name="T12" fmla="*/ 62 w 98"/>
                  <a:gd name="T13" fmla="*/ 16 h 26"/>
                  <a:gd name="T14" fmla="*/ 78 w 98"/>
                  <a:gd name="T15" fmla="*/ 20 h 26"/>
                  <a:gd name="T16" fmla="*/ 96 w 98"/>
                  <a:gd name="T17" fmla="*/ 26 h 26"/>
                  <a:gd name="T18" fmla="*/ 96 w 98"/>
                  <a:gd name="T19" fmla="*/ 26 h 26"/>
                  <a:gd name="T20" fmla="*/ 98 w 98"/>
                  <a:gd name="T21" fmla="*/ 24 h 26"/>
                  <a:gd name="T22" fmla="*/ 98 w 98"/>
                  <a:gd name="T23" fmla="*/ 20 h 26"/>
                  <a:gd name="T24" fmla="*/ 96 w 98"/>
                  <a:gd name="T25" fmla="*/ 14 h 26"/>
                  <a:gd name="T26" fmla="*/ 86 w 98"/>
                  <a:gd name="T27" fmla="*/ 6 h 26"/>
                  <a:gd name="T28" fmla="*/ 86 w 98"/>
                  <a:gd name="T29" fmla="*/ 6 h 26"/>
                  <a:gd name="T30" fmla="*/ 78 w 98"/>
                  <a:gd name="T31" fmla="*/ 4 h 26"/>
                  <a:gd name="T32" fmla="*/ 68 w 98"/>
                  <a:gd name="T33" fmla="*/ 2 h 26"/>
                  <a:gd name="T34" fmla="*/ 56 w 98"/>
                  <a:gd name="T35" fmla="*/ 0 h 26"/>
                  <a:gd name="T36" fmla="*/ 42 w 98"/>
                  <a:gd name="T37" fmla="*/ 2 h 26"/>
                  <a:gd name="T38" fmla="*/ 28 w 98"/>
                  <a:gd name="T39" fmla="*/ 4 h 26"/>
                  <a:gd name="T40" fmla="*/ 16 w 98"/>
                  <a:gd name="T41" fmla="*/ 8 h 26"/>
                  <a:gd name="T42" fmla="*/ 6 w 98"/>
                  <a:gd name="T43" fmla="*/ 16 h 26"/>
                  <a:gd name="T44" fmla="*/ 2 w 98"/>
                  <a:gd name="T45" fmla="*/ 20 h 26"/>
                  <a:gd name="T46" fmla="*/ 0 w 98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8"/>
                  <a:gd name="T73" fmla="*/ 0 h 26"/>
                  <a:gd name="T74" fmla="*/ 98 w 98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8" h="26">
                    <a:moveTo>
                      <a:pt x="0" y="26"/>
                    </a:moveTo>
                    <a:lnTo>
                      <a:pt x="0" y="26"/>
                    </a:lnTo>
                    <a:lnTo>
                      <a:pt x="16" y="22"/>
                    </a:lnTo>
                    <a:lnTo>
                      <a:pt x="30" y="18"/>
                    </a:lnTo>
                    <a:lnTo>
                      <a:pt x="46" y="14"/>
                    </a:lnTo>
                    <a:lnTo>
                      <a:pt x="62" y="16"/>
                    </a:lnTo>
                    <a:lnTo>
                      <a:pt x="78" y="20"/>
                    </a:lnTo>
                    <a:lnTo>
                      <a:pt x="96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6" y="14"/>
                    </a:lnTo>
                    <a:lnTo>
                      <a:pt x="86" y="6"/>
                    </a:lnTo>
                    <a:lnTo>
                      <a:pt x="78" y="4"/>
                    </a:lnTo>
                    <a:lnTo>
                      <a:pt x="68" y="2"/>
                    </a:lnTo>
                    <a:lnTo>
                      <a:pt x="56" y="0"/>
                    </a:lnTo>
                    <a:lnTo>
                      <a:pt x="42" y="2"/>
                    </a:lnTo>
                    <a:lnTo>
                      <a:pt x="28" y="4"/>
                    </a:lnTo>
                    <a:lnTo>
                      <a:pt x="16" y="8"/>
                    </a:lnTo>
                    <a:lnTo>
                      <a:pt x="6" y="16"/>
                    </a:lnTo>
                    <a:lnTo>
                      <a:pt x="2" y="20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06" name="Freeform 473"/>
              <p:cNvSpPr>
                <a:spLocks/>
              </p:cNvSpPr>
              <p:nvPr/>
            </p:nvSpPr>
            <p:spPr bwMode="auto">
              <a:xfrm>
                <a:off x="2056" y="3174"/>
                <a:ext cx="98" cy="26"/>
              </a:xfrm>
              <a:custGeom>
                <a:avLst/>
                <a:gdLst>
                  <a:gd name="T0" fmla="*/ 0 w 98"/>
                  <a:gd name="T1" fmla="*/ 26 h 26"/>
                  <a:gd name="T2" fmla="*/ 0 w 98"/>
                  <a:gd name="T3" fmla="*/ 26 h 26"/>
                  <a:gd name="T4" fmla="*/ 16 w 98"/>
                  <a:gd name="T5" fmla="*/ 22 h 26"/>
                  <a:gd name="T6" fmla="*/ 30 w 98"/>
                  <a:gd name="T7" fmla="*/ 18 h 26"/>
                  <a:gd name="T8" fmla="*/ 46 w 98"/>
                  <a:gd name="T9" fmla="*/ 14 h 26"/>
                  <a:gd name="T10" fmla="*/ 46 w 98"/>
                  <a:gd name="T11" fmla="*/ 14 h 26"/>
                  <a:gd name="T12" fmla="*/ 62 w 98"/>
                  <a:gd name="T13" fmla="*/ 16 h 26"/>
                  <a:gd name="T14" fmla="*/ 78 w 98"/>
                  <a:gd name="T15" fmla="*/ 20 h 26"/>
                  <a:gd name="T16" fmla="*/ 96 w 98"/>
                  <a:gd name="T17" fmla="*/ 26 h 26"/>
                  <a:gd name="T18" fmla="*/ 96 w 98"/>
                  <a:gd name="T19" fmla="*/ 26 h 26"/>
                  <a:gd name="T20" fmla="*/ 98 w 98"/>
                  <a:gd name="T21" fmla="*/ 24 h 26"/>
                  <a:gd name="T22" fmla="*/ 98 w 98"/>
                  <a:gd name="T23" fmla="*/ 20 h 26"/>
                  <a:gd name="T24" fmla="*/ 96 w 98"/>
                  <a:gd name="T25" fmla="*/ 14 h 26"/>
                  <a:gd name="T26" fmla="*/ 86 w 98"/>
                  <a:gd name="T27" fmla="*/ 6 h 26"/>
                  <a:gd name="T28" fmla="*/ 86 w 98"/>
                  <a:gd name="T29" fmla="*/ 6 h 26"/>
                  <a:gd name="T30" fmla="*/ 78 w 98"/>
                  <a:gd name="T31" fmla="*/ 4 h 26"/>
                  <a:gd name="T32" fmla="*/ 68 w 98"/>
                  <a:gd name="T33" fmla="*/ 2 h 26"/>
                  <a:gd name="T34" fmla="*/ 56 w 98"/>
                  <a:gd name="T35" fmla="*/ 0 h 26"/>
                  <a:gd name="T36" fmla="*/ 42 w 98"/>
                  <a:gd name="T37" fmla="*/ 2 h 26"/>
                  <a:gd name="T38" fmla="*/ 28 w 98"/>
                  <a:gd name="T39" fmla="*/ 4 h 26"/>
                  <a:gd name="T40" fmla="*/ 16 w 98"/>
                  <a:gd name="T41" fmla="*/ 8 h 26"/>
                  <a:gd name="T42" fmla="*/ 6 w 98"/>
                  <a:gd name="T43" fmla="*/ 16 h 26"/>
                  <a:gd name="T44" fmla="*/ 2 w 98"/>
                  <a:gd name="T45" fmla="*/ 20 h 26"/>
                  <a:gd name="T46" fmla="*/ 0 w 98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8"/>
                  <a:gd name="T73" fmla="*/ 0 h 26"/>
                  <a:gd name="T74" fmla="*/ 98 w 98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8" h="26">
                    <a:moveTo>
                      <a:pt x="0" y="26"/>
                    </a:moveTo>
                    <a:lnTo>
                      <a:pt x="0" y="26"/>
                    </a:lnTo>
                    <a:lnTo>
                      <a:pt x="16" y="22"/>
                    </a:lnTo>
                    <a:lnTo>
                      <a:pt x="30" y="18"/>
                    </a:lnTo>
                    <a:lnTo>
                      <a:pt x="46" y="14"/>
                    </a:lnTo>
                    <a:lnTo>
                      <a:pt x="62" y="16"/>
                    </a:lnTo>
                    <a:lnTo>
                      <a:pt x="78" y="20"/>
                    </a:lnTo>
                    <a:lnTo>
                      <a:pt x="96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6" y="14"/>
                    </a:lnTo>
                    <a:lnTo>
                      <a:pt x="86" y="6"/>
                    </a:lnTo>
                    <a:lnTo>
                      <a:pt x="78" y="4"/>
                    </a:lnTo>
                    <a:lnTo>
                      <a:pt x="68" y="2"/>
                    </a:lnTo>
                    <a:lnTo>
                      <a:pt x="56" y="0"/>
                    </a:lnTo>
                    <a:lnTo>
                      <a:pt x="42" y="2"/>
                    </a:lnTo>
                    <a:lnTo>
                      <a:pt x="28" y="4"/>
                    </a:lnTo>
                    <a:lnTo>
                      <a:pt x="16" y="8"/>
                    </a:lnTo>
                    <a:lnTo>
                      <a:pt x="6" y="16"/>
                    </a:lnTo>
                    <a:lnTo>
                      <a:pt x="2" y="20"/>
                    </a:lnTo>
                    <a:lnTo>
                      <a:pt x="0" y="2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07" name="Freeform 474"/>
              <p:cNvSpPr>
                <a:spLocks/>
              </p:cNvSpPr>
              <p:nvPr/>
            </p:nvSpPr>
            <p:spPr bwMode="auto">
              <a:xfrm>
                <a:off x="2186" y="3176"/>
                <a:ext cx="38" cy="24"/>
              </a:xfrm>
              <a:custGeom>
                <a:avLst/>
                <a:gdLst>
                  <a:gd name="T0" fmla="*/ 0 w 38"/>
                  <a:gd name="T1" fmla="*/ 24 h 24"/>
                  <a:gd name="T2" fmla="*/ 0 w 38"/>
                  <a:gd name="T3" fmla="*/ 24 h 24"/>
                  <a:gd name="T4" fmla="*/ 14 w 38"/>
                  <a:gd name="T5" fmla="*/ 18 h 24"/>
                  <a:gd name="T6" fmla="*/ 24 w 38"/>
                  <a:gd name="T7" fmla="*/ 16 h 24"/>
                  <a:gd name="T8" fmla="*/ 30 w 38"/>
                  <a:gd name="T9" fmla="*/ 16 h 24"/>
                  <a:gd name="T10" fmla="*/ 32 w 38"/>
                  <a:gd name="T11" fmla="*/ 18 h 24"/>
                  <a:gd name="T12" fmla="*/ 32 w 38"/>
                  <a:gd name="T13" fmla="*/ 18 h 24"/>
                  <a:gd name="T14" fmla="*/ 34 w 38"/>
                  <a:gd name="T15" fmla="*/ 16 h 24"/>
                  <a:gd name="T16" fmla="*/ 38 w 38"/>
                  <a:gd name="T17" fmla="*/ 12 h 24"/>
                  <a:gd name="T18" fmla="*/ 38 w 38"/>
                  <a:gd name="T19" fmla="*/ 8 h 24"/>
                  <a:gd name="T20" fmla="*/ 38 w 38"/>
                  <a:gd name="T21" fmla="*/ 6 h 24"/>
                  <a:gd name="T22" fmla="*/ 38 w 38"/>
                  <a:gd name="T23" fmla="*/ 2 h 24"/>
                  <a:gd name="T24" fmla="*/ 34 w 38"/>
                  <a:gd name="T25" fmla="*/ 0 h 24"/>
                  <a:gd name="T26" fmla="*/ 34 w 38"/>
                  <a:gd name="T27" fmla="*/ 0 h 24"/>
                  <a:gd name="T28" fmla="*/ 30 w 38"/>
                  <a:gd name="T29" fmla="*/ 0 h 24"/>
                  <a:gd name="T30" fmla="*/ 24 w 38"/>
                  <a:gd name="T31" fmla="*/ 0 h 24"/>
                  <a:gd name="T32" fmla="*/ 14 w 38"/>
                  <a:gd name="T33" fmla="*/ 6 h 24"/>
                  <a:gd name="T34" fmla="*/ 4 w 38"/>
                  <a:gd name="T35" fmla="*/ 14 h 24"/>
                  <a:gd name="T36" fmla="*/ 0 w 38"/>
                  <a:gd name="T37" fmla="*/ 20 h 24"/>
                  <a:gd name="T38" fmla="*/ 0 w 38"/>
                  <a:gd name="T39" fmla="*/ 2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8"/>
                  <a:gd name="T61" fmla="*/ 0 h 24"/>
                  <a:gd name="T62" fmla="*/ 38 w 38"/>
                  <a:gd name="T63" fmla="*/ 24 h 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8" h="24">
                    <a:moveTo>
                      <a:pt x="0" y="24"/>
                    </a:moveTo>
                    <a:lnTo>
                      <a:pt x="0" y="24"/>
                    </a:lnTo>
                    <a:lnTo>
                      <a:pt x="14" y="18"/>
                    </a:lnTo>
                    <a:lnTo>
                      <a:pt x="24" y="16"/>
                    </a:lnTo>
                    <a:lnTo>
                      <a:pt x="30" y="16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8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4" y="6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08" name="Freeform 475"/>
              <p:cNvSpPr>
                <a:spLocks/>
              </p:cNvSpPr>
              <p:nvPr/>
            </p:nvSpPr>
            <p:spPr bwMode="auto">
              <a:xfrm>
                <a:off x="2186" y="3176"/>
                <a:ext cx="38" cy="24"/>
              </a:xfrm>
              <a:custGeom>
                <a:avLst/>
                <a:gdLst>
                  <a:gd name="T0" fmla="*/ 0 w 38"/>
                  <a:gd name="T1" fmla="*/ 24 h 24"/>
                  <a:gd name="T2" fmla="*/ 0 w 38"/>
                  <a:gd name="T3" fmla="*/ 24 h 24"/>
                  <a:gd name="T4" fmla="*/ 14 w 38"/>
                  <a:gd name="T5" fmla="*/ 18 h 24"/>
                  <a:gd name="T6" fmla="*/ 24 w 38"/>
                  <a:gd name="T7" fmla="*/ 16 h 24"/>
                  <a:gd name="T8" fmla="*/ 30 w 38"/>
                  <a:gd name="T9" fmla="*/ 16 h 24"/>
                  <a:gd name="T10" fmla="*/ 32 w 38"/>
                  <a:gd name="T11" fmla="*/ 18 h 24"/>
                  <a:gd name="T12" fmla="*/ 32 w 38"/>
                  <a:gd name="T13" fmla="*/ 18 h 24"/>
                  <a:gd name="T14" fmla="*/ 34 w 38"/>
                  <a:gd name="T15" fmla="*/ 16 h 24"/>
                  <a:gd name="T16" fmla="*/ 38 w 38"/>
                  <a:gd name="T17" fmla="*/ 12 h 24"/>
                  <a:gd name="T18" fmla="*/ 38 w 38"/>
                  <a:gd name="T19" fmla="*/ 8 h 24"/>
                  <a:gd name="T20" fmla="*/ 38 w 38"/>
                  <a:gd name="T21" fmla="*/ 6 h 24"/>
                  <a:gd name="T22" fmla="*/ 38 w 38"/>
                  <a:gd name="T23" fmla="*/ 2 h 24"/>
                  <a:gd name="T24" fmla="*/ 34 w 38"/>
                  <a:gd name="T25" fmla="*/ 0 h 24"/>
                  <a:gd name="T26" fmla="*/ 34 w 38"/>
                  <a:gd name="T27" fmla="*/ 0 h 24"/>
                  <a:gd name="T28" fmla="*/ 30 w 38"/>
                  <a:gd name="T29" fmla="*/ 0 h 24"/>
                  <a:gd name="T30" fmla="*/ 24 w 38"/>
                  <a:gd name="T31" fmla="*/ 0 h 24"/>
                  <a:gd name="T32" fmla="*/ 14 w 38"/>
                  <a:gd name="T33" fmla="*/ 6 h 24"/>
                  <a:gd name="T34" fmla="*/ 4 w 38"/>
                  <a:gd name="T35" fmla="*/ 14 h 24"/>
                  <a:gd name="T36" fmla="*/ 0 w 38"/>
                  <a:gd name="T37" fmla="*/ 20 h 24"/>
                  <a:gd name="T38" fmla="*/ 0 w 38"/>
                  <a:gd name="T39" fmla="*/ 2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8"/>
                  <a:gd name="T61" fmla="*/ 0 h 24"/>
                  <a:gd name="T62" fmla="*/ 38 w 38"/>
                  <a:gd name="T63" fmla="*/ 24 h 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8" h="24">
                    <a:moveTo>
                      <a:pt x="0" y="24"/>
                    </a:moveTo>
                    <a:lnTo>
                      <a:pt x="0" y="24"/>
                    </a:lnTo>
                    <a:lnTo>
                      <a:pt x="14" y="18"/>
                    </a:lnTo>
                    <a:lnTo>
                      <a:pt x="24" y="16"/>
                    </a:lnTo>
                    <a:lnTo>
                      <a:pt x="30" y="16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8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4" y="6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0" y="2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09" name="Freeform 476"/>
              <p:cNvSpPr>
                <a:spLocks/>
              </p:cNvSpPr>
              <p:nvPr/>
            </p:nvSpPr>
            <p:spPr bwMode="auto">
              <a:xfrm>
                <a:off x="1948" y="3184"/>
                <a:ext cx="46" cy="90"/>
              </a:xfrm>
              <a:custGeom>
                <a:avLst/>
                <a:gdLst>
                  <a:gd name="T0" fmla="*/ 46 w 46"/>
                  <a:gd name="T1" fmla="*/ 54 h 90"/>
                  <a:gd name="T2" fmla="*/ 46 w 46"/>
                  <a:gd name="T3" fmla="*/ 54 h 90"/>
                  <a:gd name="T4" fmla="*/ 46 w 46"/>
                  <a:gd name="T5" fmla="*/ 46 h 90"/>
                  <a:gd name="T6" fmla="*/ 46 w 46"/>
                  <a:gd name="T7" fmla="*/ 30 h 90"/>
                  <a:gd name="T8" fmla="*/ 44 w 46"/>
                  <a:gd name="T9" fmla="*/ 20 h 90"/>
                  <a:gd name="T10" fmla="*/ 40 w 46"/>
                  <a:gd name="T11" fmla="*/ 12 h 90"/>
                  <a:gd name="T12" fmla="*/ 34 w 46"/>
                  <a:gd name="T13" fmla="*/ 4 h 90"/>
                  <a:gd name="T14" fmla="*/ 26 w 46"/>
                  <a:gd name="T15" fmla="*/ 0 h 90"/>
                  <a:gd name="T16" fmla="*/ 26 w 46"/>
                  <a:gd name="T17" fmla="*/ 0 h 90"/>
                  <a:gd name="T18" fmla="*/ 18 w 46"/>
                  <a:gd name="T19" fmla="*/ 0 h 90"/>
                  <a:gd name="T20" fmla="*/ 10 w 46"/>
                  <a:gd name="T21" fmla="*/ 4 h 90"/>
                  <a:gd name="T22" fmla="*/ 4 w 46"/>
                  <a:gd name="T23" fmla="*/ 10 h 90"/>
                  <a:gd name="T24" fmla="*/ 2 w 46"/>
                  <a:gd name="T25" fmla="*/ 18 h 90"/>
                  <a:gd name="T26" fmla="*/ 0 w 46"/>
                  <a:gd name="T27" fmla="*/ 30 h 90"/>
                  <a:gd name="T28" fmla="*/ 2 w 46"/>
                  <a:gd name="T29" fmla="*/ 42 h 90"/>
                  <a:gd name="T30" fmla="*/ 6 w 46"/>
                  <a:gd name="T31" fmla="*/ 56 h 90"/>
                  <a:gd name="T32" fmla="*/ 14 w 46"/>
                  <a:gd name="T33" fmla="*/ 70 h 90"/>
                  <a:gd name="T34" fmla="*/ 14 w 46"/>
                  <a:gd name="T35" fmla="*/ 70 h 90"/>
                  <a:gd name="T36" fmla="*/ 22 w 46"/>
                  <a:gd name="T37" fmla="*/ 80 h 90"/>
                  <a:gd name="T38" fmla="*/ 28 w 46"/>
                  <a:gd name="T39" fmla="*/ 88 h 90"/>
                  <a:gd name="T40" fmla="*/ 34 w 46"/>
                  <a:gd name="T41" fmla="*/ 90 h 90"/>
                  <a:gd name="T42" fmla="*/ 40 w 46"/>
                  <a:gd name="T43" fmla="*/ 88 h 90"/>
                  <a:gd name="T44" fmla="*/ 44 w 46"/>
                  <a:gd name="T45" fmla="*/ 84 h 90"/>
                  <a:gd name="T46" fmla="*/ 46 w 46"/>
                  <a:gd name="T47" fmla="*/ 76 h 90"/>
                  <a:gd name="T48" fmla="*/ 46 w 46"/>
                  <a:gd name="T49" fmla="*/ 66 h 90"/>
                  <a:gd name="T50" fmla="*/ 46 w 46"/>
                  <a:gd name="T51" fmla="*/ 54 h 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6"/>
                  <a:gd name="T79" fmla="*/ 0 h 90"/>
                  <a:gd name="T80" fmla="*/ 46 w 46"/>
                  <a:gd name="T81" fmla="*/ 90 h 9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6" h="90">
                    <a:moveTo>
                      <a:pt x="46" y="54"/>
                    </a:moveTo>
                    <a:lnTo>
                      <a:pt x="46" y="54"/>
                    </a:lnTo>
                    <a:lnTo>
                      <a:pt x="46" y="46"/>
                    </a:lnTo>
                    <a:lnTo>
                      <a:pt x="46" y="30"/>
                    </a:lnTo>
                    <a:lnTo>
                      <a:pt x="44" y="20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4"/>
                    </a:lnTo>
                    <a:lnTo>
                      <a:pt x="4" y="10"/>
                    </a:lnTo>
                    <a:lnTo>
                      <a:pt x="2" y="18"/>
                    </a:lnTo>
                    <a:lnTo>
                      <a:pt x="0" y="30"/>
                    </a:lnTo>
                    <a:lnTo>
                      <a:pt x="2" y="42"/>
                    </a:lnTo>
                    <a:lnTo>
                      <a:pt x="6" y="56"/>
                    </a:lnTo>
                    <a:lnTo>
                      <a:pt x="14" y="70"/>
                    </a:lnTo>
                    <a:lnTo>
                      <a:pt x="22" y="80"/>
                    </a:lnTo>
                    <a:lnTo>
                      <a:pt x="28" y="88"/>
                    </a:lnTo>
                    <a:lnTo>
                      <a:pt x="34" y="90"/>
                    </a:lnTo>
                    <a:lnTo>
                      <a:pt x="40" y="88"/>
                    </a:lnTo>
                    <a:lnTo>
                      <a:pt x="44" y="84"/>
                    </a:lnTo>
                    <a:lnTo>
                      <a:pt x="46" y="76"/>
                    </a:lnTo>
                    <a:lnTo>
                      <a:pt x="46" y="66"/>
                    </a:lnTo>
                    <a:lnTo>
                      <a:pt x="46" y="54"/>
                    </a:lnTo>
                    <a:close/>
                  </a:path>
                </a:pathLst>
              </a:custGeom>
              <a:solidFill>
                <a:srgbClr val="EF905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10" name="Freeform 477"/>
              <p:cNvSpPr>
                <a:spLocks/>
              </p:cNvSpPr>
              <p:nvPr/>
            </p:nvSpPr>
            <p:spPr bwMode="auto">
              <a:xfrm>
                <a:off x="1948" y="3184"/>
                <a:ext cx="46" cy="90"/>
              </a:xfrm>
              <a:custGeom>
                <a:avLst/>
                <a:gdLst>
                  <a:gd name="T0" fmla="*/ 46 w 46"/>
                  <a:gd name="T1" fmla="*/ 54 h 90"/>
                  <a:gd name="T2" fmla="*/ 46 w 46"/>
                  <a:gd name="T3" fmla="*/ 54 h 90"/>
                  <a:gd name="T4" fmla="*/ 46 w 46"/>
                  <a:gd name="T5" fmla="*/ 46 h 90"/>
                  <a:gd name="T6" fmla="*/ 46 w 46"/>
                  <a:gd name="T7" fmla="*/ 30 h 90"/>
                  <a:gd name="T8" fmla="*/ 44 w 46"/>
                  <a:gd name="T9" fmla="*/ 20 h 90"/>
                  <a:gd name="T10" fmla="*/ 40 w 46"/>
                  <a:gd name="T11" fmla="*/ 12 h 90"/>
                  <a:gd name="T12" fmla="*/ 34 w 46"/>
                  <a:gd name="T13" fmla="*/ 4 h 90"/>
                  <a:gd name="T14" fmla="*/ 26 w 46"/>
                  <a:gd name="T15" fmla="*/ 0 h 90"/>
                  <a:gd name="T16" fmla="*/ 26 w 46"/>
                  <a:gd name="T17" fmla="*/ 0 h 90"/>
                  <a:gd name="T18" fmla="*/ 18 w 46"/>
                  <a:gd name="T19" fmla="*/ 0 h 90"/>
                  <a:gd name="T20" fmla="*/ 10 w 46"/>
                  <a:gd name="T21" fmla="*/ 4 h 90"/>
                  <a:gd name="T22" fmla="*/ 4 w 46"/>
                  <a:gd name="T23" fmla="*/ 10 h 90"/>
                  <a:gd name="T24" fmla="*/ 2 w 46"/>
                  <a:gd name="T25" fmla="*/ 18 h 90"/>
                  <a:gd name="T26" fmla="*/ 0 w 46"/>
                  <a:gd name="T27" fmla="*/ 30 h 90"/>
                  <a:gd name="T28" fmla="*/ 2 w 46"/>
                  <a:gd name="T29" fmla="*/ 42 h 90"/>
                  <a:gd name="T30" fmla="*/ 6 w 46"/>
                  <a:gd name="T31" fmla="*/ 56 h 90"/>
                  <a:gd name="T32" fmla="*/ 14 w 46"/>
                  <a:gd name="T33" fmla="*/ 70 h 90"/>
                  <a:gd name="T34" fmla="*/ 14 w 46"/>
                  <a:gd name="T35" fmla="*/ 70 h 90"/>
                  <a:gd name="T36" fmla="*/ 22 w 46"/>
                  <a:gd name="T37" fmla="*/ 80 h 90"/>
                  <a:gd name="T38" fmla="*/ 28 w 46"/>
                  <a:gd name="T39" fmla="*/ 88 h 90"/>
                  <a:gd name="T40" fmla="*/ 34 w 46"/>
                  <a:gd name="T41" fmla="*/ 90 h 90"/>
                  <a:gd name="T42" fmla="*/ 40 w 46"/>
                  <a:gd name="T43" fmla="*/ 88 h 90"/>
                  <a:gd name="T44" fmla="*/ 44 w 46"/>
                  <a:gd name="T45" fmla="*/ 84 h 90"/>
                  <a:gd name="T46" fmla="*/ 46 w 46"/>
                  <a:gd name="T47" fmla="*/ 76 h 90"/>
                  <a:gd name="T48" fmla="*/ 46 w 46"/>
                  <a:gd name="T49" fmla="*/ 66 h 90"/>
                  <a:gd name="T50" fmla="*/ 46 w 46"/>
                  <a:gd name="T51" fmla="*/ 54 h 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6"/>
                  <a:gd name="T79" fmla="*/ 0 h 90"/>
                  <a:gd name="T80" fmla="*/ 46 w 46"/>
                  <a:gd name="T81" fmla="*/ 90 h 9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6" h="90">
                    <a:moveTo>
                      <a:pt x="46" y="54"/>
                    </a:moveTo>
                    <a:lnTo>
                      <a:pt x="46" y="54"/>
                    </a:lnTo>
                    <a:lnTo>
                      <a:pt x="46" y="46"/>
                    </a:lnTo>
                    <a:lnTo>
                      <a:pt x="46" y="30"/>
                    </a:lnTo>
                    <a:lnTo>
                      <a:pt x="44" y="20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4"/>
                    </a:lnTo>
                    <a:lnTo>
                      <a:pt x="4" y="10"/>
                    </a:lnTo>
                    <a:lnTo>
                      <a:pt x="2" y="18"/>
                    </a:lnTo>
                    <a:lnTo>
                      <a:pt x="0" y="30"/>
                    </a:lnTo>
                    <a:lnTo>
                      <a:pt x="2" y="42"/>
                    </a:lnTo>
                    <a:lnTo>
                      <a:pt x="6" y="56"/>
                    </a:lnTo>
                    <a:lnTo>
                      <a:pt x="14" y="70"/>
                    </a:lnTo>
                    <a:lnTo>
                      <a:pt x="22" y="80"/>
                    </a:lnTo>
                    <a:lnTo>
                      <a:pt x="28" y="88"/>
                    </a:lnTo>
                    <a:lnTo>
                      <a:pt x="34" y="90"/>
                    </a:lnTo>
                    <a:lnTo>
                      <a:pt x="40" y="88"/>
                    </a:lnTo>
                    <a:lnTo>
                      <a:pt x="44" y="84"/>
                    </a:lnTo>
                    <a:lnTo>
                      <a:pt x="46" y="76"/>
                    </a:lnTo>
                    <a:lnTo>
                      <a:pt x="46" y="66"/>
                    </a:lnTo>
                    <a:lnTo>
                      <a:pt x="46" y="5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11" name="Freeform 478"/>
              <p:cNvSpPr>
                <a:spLocks/>
              </p:cNvSpPr>
              <p:nvPr/>
            </p:nvSpPr>
            <p:spPr bwMode="auto">
              <a:xfrm>
                <a:off x="2084" y="3214"/>
                <a:ext cx="54" cy="10"/>
              </a:xfrm>
              <a:custGeom>
                <a:avLst/>
                <a:gdLst>
                  <a:gd name="T0" fmla="*/ 0 w 54"/>
                  <a:gd name="T1" fmla="*/ 0 h 10"/>
                  <a:gd name="T2" fmla="*/ 0 w 54"/>
                  <a:gd name="T3" fmla="*/ 0 h 10"/>
                  <a:gd name="T4" fmla="*/ 14 w 54"/>
                  <a:gd name="T5" fmla="*/ 2 h 10"/>
                  <a:gd name="T6" fmla="*/ 34 w 54"/>
                  <a:gd name="T7" fmla="*/ 4 h 10"/>
                  <a:gd name="T8" fmla="*/ 34 w 54"/>
                  <a:gd name="T9" fmla="*/ 4 h 10"/>
                  <a:gd name="T10" fmla="*/ 54 w 54"/>
                  <a:gd name="T11" fmla="*/ 2 h 10"/>
                  <a:gd name="T12" fmla="*/ 54 w 54"/>
                  <a:gd name="T13" fmla="*/ 2 h 10"/>
                  <a:gd name="T14" fmla="*/ 50 w 54"/>
                  <a:gd name="T15" fmla="*/ 4 h 10"/>
                  <a:gd name="T16" fmla="*/ 46 w 54"/>
                  <a:gd name="T17" fmla="*/ 8 h 10"/>
                  <a:gd name="T18" fmla="*/ 42 w 54"/>
                  <a:gd name="T19" fmla="*/ 10 h 10"/>
                  <a:gd name="T20" fmla="*/ 34 w 54"/>
                  <a:gd name="T21" fmla="*/ 10 h 10"/>
                  <a:gd name="T22" fmla="*/ 24 w 54"/>
                  <a:gd name="T23" fmla="*/ 10 h 10"/>
                  <a:gd name="T24" fmla="*/ 14 w 54"/>
                  <a:gd name="T25" fmla="*/ 6 h 10"/>
                  <a:gd name="T26" fmla="*/ 0 w 54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2"/>
                    </a:lnTo>
                    <a:lnTo>
                      <a:pt x="34" y="4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24" y="10"/>
                    </a:lnTo>
                    <a:lnTo>
                      <a:pt x="14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12" name="Freeform 479"/>
              <p:cNvSpPr>
                <a:spLocks/>
              </p:cNvSpPr>
              <p:nvPr/>
            </p:nvSpPr>
            <p:spPr bwMode="auto">
              <a:xfrm>
                <a:off x="2084" y="3214"/>
                <a:ext cx="54" cy="10"/>
              </a:xfrm>
              <a:custGeom>
                <a:avLst/>
                <a:gdLst>
                  <a:gd name="T0" fmla="*/ 0 w 54"/>
                  <a:gd name="T1" fmla="*/ 0 h 10"/>
                  <a:gd name="T2" fmla="*/ 0 w 54"/>
                  <a:gd name="T3" fmla="*/ 0 h 10"/>
                  <a:gd name="T4" fmla="*/ 14 w 54"/>
                  <a:gd name="T5" fmla="*/ 2 h 10"/>
                  <a:gd name="T6" fmla="*/ 34 w 54"/>
                  <a:gd name="T7" fmla="*/ 4 h 10"/>
                  <a:gd name="T8" fmla="*/ 34 w 54"/>
                  <a:gd name="T9" fmla="*/ 4 h 10"/>
                  <a:gd name="T10" fmla="*/ 54 w 54"/>
                  <a:gd name="T11" fmla="*/ 2 h 10"/>
                  <a:gd name="T12" fmla="*/ 54 w 54"/>
                  <a:gd name="T13" fmla="*/ 2 h 10"/>
                  <a:gd name="T14" fmla="*/ 50 w 54"/>
                  <a:gd name="T15" fmla="*/ 4 h 10"/>
                  <a:gd name="T16" fmla="*/ 46 w 54"/>
                  <a:gd name="T17" fmla="*/ 8 h 10"/>
                  <a:gd name="T18" fmla="*/ 42 w 54"/>
                  <a:gd name="T19" fmla="*/ 10 h 10"/>
                  <a:gd name="T20" fmla="*/ 34 w 54"/>
                  <a:gd name="T21" fmla="*/ 10 h 10"/>
                  <a:gd name="T22" fmla="*/ 24 w 54"/>
                  <a:gd name="T23" fmla="*/ 10 h 10"/>
                  <a:gd name="T24" fmla="*/ 14 w 54"/>
                  <a:gd name="T25" fmla="*/ 6 h 10"/>
                  <a:gd name="T26" fmla="*/ 0 w 54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2"/>
                    </a:lnTo>
                    <a:lnTo>
                      <a:pt x="34" y="4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24" y="10"/>
                    </a:lnTo>
                    <a:lnTo>
                      <a:pt x="14" y="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13" name="Freeform 480"/>
              <p:cNvSpPr>
                <a:spLocks/>
              </p:cNvSpPr>
              <p:nvPr/>
            </p:nvSpPr>
            <p:spPr bwMode="auto">
              <a:xfrm>
                <a:off x="2186" y="3216"/>
                <a:ext cx="24" cy="8"/>
              </a:xfrm>
              <a:custGeom>
                <a:avLst/>
                <a:gdLst>
                  <a:gd name="T0" fmla="*/ 0 w 24"/>
                  <a:gd name="T1" fmla="*/ 0 h 8"/>
                  <a:gd name="T2" fmla="*/ 0 w 24"/>
                  <a:gd name="T3" fmla="*/ 0 h 8"/>
                  <a:gd name="T4" fmla="*/ 8 w 24"/>
                  <a:gd name="T5" fmla="*/ 2 h 8"/>
                  <a:gd name="T6" fmla="*/ 14 w 24"/>
                  <a:gd name="T7" fmla="*/ 2 h 8"/>
                  <a:gd name="T8" fmla="*/ 24 w 24"/>
                  <a:gd name="T9" fmla="*/ 0 h 8"/>
                  <a:gd name="T10" fmla="*/ 24 w 24"/>
                  <a:gd name="T11" fmla="*/ 0 h 8"/>
                  <a:gd name="T12" fmla="*/ 20 w 24"/>
                  <a:gd name="T13" fmla="*/ 4 h 8"/>
                  <a:gd name="T14" fmla="*/ 16 w 24"/>
                  <a:gd name="T15" fmla="*/ 8 h 8"/>
                  <a:gd name="T16" fmla="*/ 12 w 24"/>
                  <a:gd name="T17" fmla="*/ 8 h 8"/>
                  <a:gd name="T18" fmla="*/ 12 w 24"/>
                  <a:gd name="T19" fmla="*/ 8 h 8"/>
                  <a:gd name="T20" fmla="*/ 8 w 24"/>
                  <a:gd name="T21" fmla="*/ 8 h 8"/>
                  <a:gd name="T22" fmla="*/ 4 w 24"/>
                  <a:gd name="T23" fmla="*/ 4 h 8"/>
                  <a:gd name="T24" fmla="*/ 0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8"/>
                  <a:gd name="T41" fmla="*/ 24 w 2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2"/>
                    </a:lnTo>
                    <a:lnTo>
                      <a:pt x="24" y="0"/>
                    </a:lnTo>
                    <a:lnTo>
                      <a:pt x="20" y="4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14" name="Freeform 481"/>
              <p:cNvSpPr>
                <a:spLocks/>
              </p:cNvSpPr>
              <p:nvPr/>
            </p:nvSpPr>
            <p:spPr bwMode="auto">
              <a:xfrm>
                <a:off x="2186" y="3216"/>
                <a:ext cx="24" cy="8"/>
              </a:xfrm>
              <a:custGeom>
                <a:avLst/>
                <a:gdLst>
                  <a:gd name="T0" fmla="*/ 0 w 24"/>
                  <a:gd name="T1" fmla="*/ 0 h 8"/>
                  <a:gd name="T2" fmla="*/ 0 w 24"/>
                  <a:gd name="T3" fmla="*/ 0 h 8"/>
                  <a:gd name="T4" fmla="*/ 8 w 24"/>
                  <a:gd name="T5" fmla="*/ 2 h 8"/>
                  <a:gd name="T6" fmla="*/ 14 w 24"/>
                  <a:gd name="T7" fmla="*/ 2 h 8"/>
                  <a:gd name="T8" fmla="*/ 24 w 24"/>
                  <a:gd name="T9" fmla="*/ 0 h 8"/>
                  <a:gd name="T10" fmla="*/ 24 w 24"/>
                  <a:gd name="T11" fmla="*/ 0 h 8"/>
                  <a:gd name="T12" fmla="*/ 20 w 24"/>
                  <a:gd name="T13" fmla="*/ 4 h 8"/>
                  <a:gd name="T14" fmla="*/ 16 w 24"/>
                  <a:gd name="T15" fmla="*/ 8 h 8"/>
                  <a:gd name="T16" fmla="*/ 12 w 24"/>
                  <a:gd name="T17" fmla="*/ 8 h 8"/>
                  <a:gd name="T18" fmla="*/ 12 w 24"/>
                  <a:gd name="T19" fmla="*/ 8 h 8"/>
                  <a:gd name="T20" fmla="*/ 8 w 24"/>
                  <a:gd name="T21" fmla="*/ 8 h 8"/>
                  <a:gd name="T22" fmla="*/ 4 w 24"/>
                  <a:gd name="T23" fmla="*/ 4 h 8"/>
                  <a:gd name="T24" fmla="*/ 0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8"/>
                  <a:gd name="T41" fmla="*/ 24 w 2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2"/>
                    </a:lnTo>
                    <a:lnTo>
                      <a:pt x="24" y="0"/>
                    </a:lnTo>
                    <a:lnTo>
                      <a:pt x="20" y="4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15" name="Freeform 482"/>
              <p:cNvSpPr>
                <a:spLocks/>
              </p:cNvSpPr>
              <p:nvPr/>
            </p:nvSpPr>
            <p:spPr bwMode="auto">
              <a:xfrm>
                <a:off x="2162" y="3204"/>
                <a:ext cx="34" cy="106"/>
              </a:xfrm>
              <a:custGeom>
                <a:avLst/>
                <a:gdLst>
                  <a:gd name="T0" fmla="*/ 22 w 34"/>
                  <a:gd name="T1" fmla="*/ 0 h 106"/>
                  <a:gd name="T2" fmla="*/ 22 w 34"/>
                  <a:gd name="T3" fmla="*/ 0 h 106"/>
                  <a:gd name="T4" fmla="*/ 26 w 34"/>
                  <a:gd name="T5" fmla="*/ 30 h 106"/>
                  <a:gd name="T6" fmla="*/ 28 w 34"/>
                  <a:gd name="T7" fmla="*/ 60 h 106"/>
                  <a:gd name="T8" fmla="*/ 26 w 34"/>
                  <a:gd name="T9" fmla="*/ 76 h 106"/>
                  <a:gd name="T10" fmla="*/ 24 w 34"/>
                  <a:gd name="T11" fmla="*/ 90 h 106"/>
                  <a:gd name="T12" fmla="*/ 24 w 34"/>
                  <a:gd name="T13" fmla="*/ 90 h 106"/>
                  <a:gd name="T14" fmla="*/ 14 w 34"/>
                  <a:gd name="T15" fmla="*/ 94 h 106"/>
                  <a:gd name="T16" fmla="*/ 6 w 34"/>
                  <a:gd name="T17" fmla="*/ 100 h 106"/>
                  <a:gd name="T18" fmla="*/ 0 w 34"/>
                  <a:gd name="T19" fmla="*/ 106 h 106"/>
                  <a:gd name="T20" fmla="*/ 0 w 34"/>
                  <a:gd name="T21" fmla="*/ 106 h 106"/>
                  <a:gd name="T22" fmla="*/ 8 w 34"/>
                  <a:gd name="T23" fmla="*/ 104 h 106"/>
                  <a:gd name="T24" fmla="*/ 18 w 34"/>
                  <a:gd name="T25" fmla="*/ 100 h 106"/>
                  <a:gd name="T26" fmla="*/ 30 w 34"/>
                  <a:gd name="T27" fmla="*/ 94 h 106"/>
                  <a:gd name="T28" fmla="*/ 30 w 34"/>
                  <a:gd name="T29" fmla="*/ 94 h 106"/>
                  <a:gd name="T30" fmla="*/ 32 w 34"/>
                  <a:gd name="T31" fmla="*/ 90 h 106"/>
                  <a:gd name="T32" fmla="*/ 34 w 34"/>
                  <a:gd name="T33" fmla="*/ 74 h 106"/>
                  <a:gd name="T34" fmla="*/ 34 w 34"/>
                  <a:gd name="T35" fmla="*/ 60 h 106"/>
                  <a:gd name="T36" fmla="*/ 32 w 34"/>
                  <a:gd name="T37" fmla="*/ 44 h 106"/>
                  <a:gd name="T38" fmla="*/ 28 w 34"/>
                  <a:gd name="T39" fmla="*/ 24 h 106"/>
                  <a:gd name="T40" fmla="*/ 22 w 34"/>
                  <a:gd name="T41" fmla="*/ 0 h 1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06"/>
                  <a:gd name="T65" fmla="*/ 34 w 34"/>
                  <a:gd name="T66" fmla="*/ 106 h 10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06">
                    <a:moveTo>
                      <a:pt x="22" y="0"/>
                    </a:moveTo>
                    <a:lnTo>
                      <a:pt x="22" y="0"/>
                    </a:lnTo>
                    <a:lnTo>
                      <a:pt x="26" y="30"/>
                    </a:lnTo>
                    <a:lnTo>
                      <a:pt x="28" y="60"/>
                    </a:lnTo>
                    <a:lnTo>
                      <a:pt x="26" y="76"/>
                    </a:lnTo>
                    <a:lnTo>
                      <a:pt x="24" y="90"/>
                    </a:lnTo>
                    <a:lnTo>
                      <a:pt x="14" y="94"/>
                    </a:lnTo>
                    <a:lnTo>
                      <a:pt x="6" y="100"/>
                    </a:lnTo>
                    <a:lnTo>
                      <a:pt x="0" y="106"/>
                    </a:lnTo>
                    <a:lnTo>
                      <a:pt x="8" y="104"/>
                    </a:lnTo>
                    <a:lnTo>
                      <a:pt x="18" y="100"/>
                    </a:lnTo>
                    <a:lnTo>
                      <a:pt x="30" y="94"/>
                    </a:lnTo>
                    <a:lnTo>
                      <a:pt x="32" y="90"/>
                    </a:lnTo>
                    <a:lnTo>
                      <a:pt x="34" y="74"/>
                    </a:lnTo>
                    <a:lnTo>
                      <a:pt x="34" y="60"/>
                    </a:lnTo>
                    <a:lnTo>
                      <a:pt x="32" y="44"/>
                    </a:lnTo>
                    <a:lnTo>
                      <a:pt x="28" y="24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16" name="Freeform 483"/>
              <p:cNvSpPr>
                <a:spLocks/>
              </p:cNvSpPr>
              <p:nvPr/>
            </p:nvSpPr>
            <p:spPr bwMode="auto">
              <a:xfrm>
                <a:off x="2162" y="3204"/>
                <a:ext cx="34" cy="106"/>
              </a:xfrm>
              <a:custGeom>
                <a:avLst/>
                <a:gdLst>
                  <a:gd name="T0" fmla="*/ 22 w 34"/>
                  <a:gd name="T1" fmla="*/ 0 h 106"/>
                  <a:gd name="T2" fmla="*/ 22 w 34"/>
                  <a:gd name="T3" fmla="*/ 0 h 106"/>
                  <a:gd name="T4" fmla="*/ 26 w 34"/>
                  <a:gd name="T5" fmla="*/ 30 h 106"/>
                  <a:gd name="T6" fmla="*/ 28 w 34"/>
                  <a:gd name="T7" fmla="*/ 60 h 106"/>
                  <a:gd name="T8" fmla="*/ 26 w 34"/>
                  <a:gd name="T9" fmla="*/ 76 h 106"/>
                  <a:gd name="T10" fmla="*/ 24 w 34"/>
                  <a:gd name="T11" fmla="*/ 90 h 106"/>
                  <a:gd name="T12" fmla="*/ 24 w 34"/>
                  <a:gd name="T13" fmla="*/ 90 h 106"/>
                  <a:gd name="T14" fmla="*/ 14 w 34"/>
                  <a:gd name="T15" fmla="*/ 94 h 106"/>
                  <a:gd name="T16" fmla="*/ 6 w 34"/>
                  <a:gd name="T17" fmla="*/ 100 h 106"/>
                  <a:gd name="T18" fmla="*/ 0 w 34"/>
                  <a:gd name="T19" fmla="*/ 106 h 106"/>
                  <a:gd name="T20" fmla="*/ 0 w 34"/>
                  <a:gd name="T21" fmla="*/ 106 h 106"/>
                  <a:gd name="T22" fmla="*/ 8 w 34"/>
                  <a:gd name="T23" fmla="*/ 104 h 106"/>
                  <a:gd name="T24" fmla="*/ 18 w 34"/>
                  <a:gd name="T25" fmla="*/ 100 h 106"/>
                  <a:gd name="T26" fmla="*/ 30 w 34"/>
                  <a:gd name="T27" fmla="*/ 94 h 106"/>
                  <a:gd name="T28" fmla="*/ 30 w 34"/>
                  <a:gd name="T29" fmla="*/ 94 h 106"/>
                  <a:gd name="T30" fmla="*/ 32 w 34"/>
                  <a:gd name="T31" fmla="*/ 90 h 106"/>
                  <a:gd name="T32" fmla="*/ 34 w 34"/>
                  <a:gd name="T33" fmla="*/ 74 h 106"/>
                  <a:gd name="T34" fmla="*/ 34 w 34"/>
                  <a:gd name="T35" fmla="*/ 60 h 106"/>
                  <a:gd name="T36" fmla="*/ 32 w 34"/>
                  <a:gd name="T37" fmla="*/ 44 h 106"/>
                  <a:gd name="T38" fmla="*/ 28 w 34"/>
                  <a:gd name="T39" fmla="*/ 24 h 106"/>
                  <a:gd name="T40" fmla="*/ 22 w 34"/>
                  <a:gd name="T41" fmla="*/ 0 h 1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06"/>
                  <a:gd name="T65" fmla="*/ 34 w 34"/>
                  <a:gd name="T66" fmla="*/ 106 h 10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06">
                    <a:moveTo>
                      <a:pt x="22" y="0"/>
                    </a:moveTo>
                    <a:lnTo>
                      <a:pt x="22" y="0"/>
                    </a:lnTo>
                    <a:lnTo>
                      <a:pt x="26" y="30"/>
                    </a:lnTo>
                    <a:lnTo>
                      <a:pt x="28" y="60"/>
                    </a:lnTo>
                    <a:lnTo>
                      <a:pt x="26" y="76"/>
                    </a:lnTo>
                    <a:lnTo>
                      <a:pt x="24" y="90"/>
                    </a:lnTo>
                    <a:lnTo>
                      <a:pt x="14" y="94"/>
                    </a:lnTo>
                    <a:lnTo>
                      <a:pt x="6" y="100"/>
                    </a:lnTo>
                    <a:lnTo>
                      <a:pt x="0" y="106"/>
                    </a:lnTo>
                    <a:lnTo>
                      <a:pt x="8" y="104"/>
                    </a:lnTo>
                    <a:lnTo>
                      <a:pt x="18" y="100"/>
                    </a:lnTo>
                    <a:lnTo>
                      <a:pt x="30" y="94"/>
                    </a:lnTo>
                    <a:lnTo>
                      <a:pt x="32" y="90"/>
                    </a:lnTo>
                    <a:lnTo>
                      <a:pt x="34" y="74"/>
                    </a:lnTo>
                    <a:lnTo>
                      <a:pt x="34" y="60"/>
                    </a:lnTo>
                    <a:lnTo>
                      <a:pt x="32" y="44"/>
                    </a:lnTo>
                    <a:lnTo>
                      <a:pt x="28" y="24"/>
                    </a:lnTo>
                    <a:lnTo>
                      <a:pt x="2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17" name="Freeform 484"/>
              <p:cNvSpPr>
                <a:spLocks/>
              </p:cNvSpPr>
              <p:nvPr/>
            </p:nvSpPr>
            <p:spPr bwMode="auto">
              <a:xfrm>
                <a:off x="2142" y="3350"/>
                <a:ext cx="38" cy="6"/>
              </a:xfrm>
              <a:custGeom>
                <a:avLst/>
                <a:gdLst>
                  <a:gd name="T0" fmla="*/ 0 w 38"/>
                  <a:gd name="T1" fmla="*/ 0 h 6"/>
                  <a:gd name="T2" fmla="*/ 0 w 38"/>
                  <a:gd name="T3" fmla="*/ 0 h 6"/>
                  <a:gd name="T4" fmla="*/ 12 w 38"/>
                  <a:gd name="T5" fmla="*/ 2 h 6"/>
                  <a:gd name="T6" fmla="*/ 24 w 38"/>
                  <a:gd name="T7" fmla="*/ 2 h 6"/>
                  <a:gd name="T8" fmla="*/ 38 w 38"/>
                  <a:gd name="T9" fmla="*/ 0 h 6"/>
                  <a:gd name="T10" fmla="*/ 38 w 38"/>
                  <a:gd name="T11" fmla="*/ 0 h 6"/>
                  <a:gd name="T12" fmla="*/ 34 w 38"/>
                  <a:gd name="T13" fmla="*/ 2 h 6"/>
                  <a:gd name="T14" fmla="*/ 22 w 38"/>
                  <a:gd name="T15" fmla="*/ 6 h 6"/>
                  <a:gd name="T16" fmla="*/ 22 w 38"/>
                  <a:gd name="T17" fmla="*/ 6 h 6"/>
                  <a:gd name="T18" fmla="*/ 14 w 38"/>
                  <a:gd name="T19" fmla="*/ 6 h 6"/>
                  <a:gd name="T20" fmla="*/ 6 w 38"/>
                  <a:gd name="T21" fmla="*/ 4 h 6"/>
                  <a:gd name="T22" fmla="*/ 0 w 38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6"/>
                  <a:gd name="T38" fmla="*/ 38 w 38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6">
                    <a:moveTo>
                      <a:pt x="0" y="0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4" y="2"/>
                    </a:lnTo>
                    <a:lnTo>
                      <a:pt x="38" y="0"/>
                    </a:lnTo>
                    <a:lnTo>
                      <a:pt x="34" y="2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6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18" name="Freeform 485"/>
              <p:cNvSpPr>
                <a:spLocks/>
              </p:cNvSpPr>
              <p:nvPr/>
            </p:nvSpPr>
            <p:spPr bwMode="auto">
              <a:xfrm>
                <a:off x="2142" y="3350"/>
                <a:ext cx="38" cy="6"/>
              </a:xfrm>
              <a:custGeom>
                <a:avLst/>
                <a:gdLst>
                  <a:gd name="T0" fmla="*/ 0 w 38"/>
                  <a:gd name="T1" fmla="*/ 0 h 6"/>
                  <a:gd name="T2" fmla="*/ 0 w 38"/>
                  <a:gd name="T3" fmla="*/ 0 h 6"/>
                  <a:gd name="T4" fmla="*/ 12 w 38"/>
                  <a:gd name="T5" fmla="*/ 2 h 6"/>
                  <a:gd name="T6" fmla="*/ 24 w 38"/>
                  <a:gd name="T7" fmla="*/ 2 h 6"/>
                  <a:gd name="T8" fmla="*/ 38 w 38"/>
                  <a:gd name="T9" fmla="*/ 0 h 6"/>
                  <a:gd name="T10" fmla="*/ 38 w 38"/>
                  <a:gd name="T11" fmla="*/ 0 h 6"/>
                  <a:gd name="T12" fmla="*/ 34 w 38"/>
                  <a:gd name="T13" fmla="*/ 2 h 6"/>
                  <a:gd name="T14" fmla="*/ 22 w 38"/>
                  <a:gd name="T15" fmla="*/ 6 h 6"/>
                  <a:gd name="T16" fmla="*/ 22 w 38"/>
                  <a:gd name="T17" fmla="*/ 6 h 6"/>
                  <a:gd name="T18" fmla="*/ 14 w 38"/>
                  <a:gd name="T19" fmla="*/ 6 h 6"/>
                  <a:gd name="T20" fmla="*/ 6 w 38"/>
                  <a:gd name="T21" fmla="*/ 4 h 6"/>
                  <a:gd name="T22" fmla="*/ 0 w 38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6"/>
                  <a:gd name="T38" fmla="*/ 38 w 38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6">
                    <a:moveTo>
                      <a:pt x="0" y="0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4" y="2"/>
                    </a:lnTo>
                    <a:lnTo>
                      <a:pt x="38" y="0"/>
                    </a:lnTo>
                    <a:lnTo>
                      <a:pt x="34" y="2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19" name="Freeform 486"/>
              <p:cNvSpPr>
                <a:spLocks/>
              </p:cNvSpPr>
              <p:nvPr/>
            </p:nvSpPr>
            <p:spPr bwMode="auto">
              <a:xfrm>
                <a:off x="1600" y="3380"/>
                <a:ext cx="692" cy="878"/>
              </a:xfrm>
              <a:custGeom>
                <a:avLst/>
                <a:gdLst>
                  <a:gd name="T0" fmla="*/ 248 w 692"/>
                  <a:gd name="T1" fmla="*/ 878 h 878"/>
                  <a:gd name="T2" fmla="*/ 156 w 692"/>
                  <a:gd name="T3" fmla="*/ 578 h 878"/>
                  <a:gd name="T4" fmla="*/ 76 w 692"/>
                  <a:gd name="T5" fmla="*/ 352 h 878"/>
                  <a:gd name="T6" fmla="*/ 20 w 692"/>
                  <a:gd name="T7" fmla="*/ 210 h 878"/>
                  <a:gd name="T8" fmla="*/ 0 w 692"/>
                  <a:gd name="T9" fmla="*/ 162 h 878"/>
                  <a:gd name="T10" fmla="*/ 30 w 692"/>
                  <a:gd name="T11" fmla="*/ 138 h 878"/>
                  <a:gd name="T12" fmla="*/ 68 w 692"/>
                  <a:gd name="T13" fmla="*/ 116 h 878"/>
                  <a:gd name="T14" fmla="*/ 154 w 692"/>
                  <a:gd name="T15" fmla="*/ 80 h 878"/>
                  <a:gd name="T16" fmla="*/ 230 w 692"/>
                  <a:gd name="T17" fmla="*/ 58 h 878"/>
                  <a:gd name="T18" fmla="*/ 262 w 692"/>
                  <a:gd name="T19" fmla="*/ 50 h 878"/>
                  <a:gd name="T20" fmla="*/ 318 w 692"/>
                  <a:gd name="T21" fmla="*/ 14 h 878"/>
                  <a:gd name="T22" fmla="*/ 334 w 692"/>
                  <a:gd name="T23" fmla="*/ 0 h 878"/>
                  <a:gd name="T24" fmla="*/ 342 w 692"/>
                  <a:gd name="T25" fmla="*/ 52 h 878"/>
                  <a:gd name="T26" fmla="*/ 354 w 692"/>
                  <a:gd name="T27" fmla="*/ 96 h 878"/>
                  <a:gd name="T28" fmla="*/ 374 w 692"/>
                  <a:gd name="T29" fmla="*/ 140 h 878"/>
                  <a:gd name="T30" fmla="*/ 388 w 692"/>
                  <a:gd name="T31" fmla="*/ 166 h 878"/>
                  <a:gd name="T32" fmla="*/ 424 w 692"/>
                  <a:gd name="T33" fmla="*/ 252 h 878"/>
                  <a:gd name="T34" fmla="*/ 472 w 692"/>
                  <a:gd name="T35" fmla="*/ 388 h 878"/>
                  <a:gd name="T36" fmla="*/ 484 w 692"/>
                  <a:gd name="T37" fmla="*/ 426 h 878"/>
                  <a:gd name="T38" fmla="*/ 496 w 692"/>
                  <a:gd name="T39" fmla="*/ 382 h 878"/>
                  <a:gd name="T40" fmla="*/ 514 w 692"/>
                  <a:gd name="T41" fmla="*/ 266 h 878"/>
                  <a:gd name="T42" fmla="*/ 526 w 692"/>
                  <a:gd name="T43" fmla="*/ 104 h 878"/>
                  <a:gd name="T44" fmla="*/ 526 w 692"/>
                  <a:gd name="T45" fmla="*/ 60 h 878"/>
                  <a:gd name="T46" fmla="*/ 550 w 692"/>
                  <a:gd name="T47" fmla="*/ 82 h 878"/>
                  <a:gd name="T48" fmla="*/ 588 w 692"/>
                  <a:gd name="T49" fmla="*/ 108 h 878"/>
                  <a:gd name="T50" fmla="*/ 688 w 692"/>
                  <a:gd name="T51" fmla="*/ 142 h 878"/>
                  <a:gd name="T52" fmla="*/ 690 w 692"/>
                  <a:gd name="T53" fmla="*/ 154 h 878"/>
                  <a:gd name="T54" fmla="*/ 690 w 692"/>
                  <a:gd name="T55" fmla="*/ 212 h 878"/>
                  <a:gd name="T56" fmla="*/ 674 w 692"/>
                  <a:gd name="T57" fmla="*/ 336 h 878"/>
                  <a:gd name="T58" fmla="*/ 660 w 692"/>
                  <a:gd name="T59" fmla="*/ 492 h 878"/>
                  <a:gd name="T60" fmla="*/ 654 w 692"/>
                  <a:gd name="T61" fmla="*/ 620 h 878"/>
                  <a:gd name="T62" fmla="*/ 656 w 692"/>
                  <a:gd name="T63" fmla="*/ 664 h 878"/>
                  <a:gd name="T64" fmla="*/ 662 w 692"/>
                  <a:gd name="T65" fmla="*/ 828 h 878"/>
                  <a:gd name="T66" fmla="*/ 668 w 692"/>
                  <a:gd name="T67" fmla="*/ 876 h 87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92"/>
                  <a:gd name="T103" fmla="*/ 0 h 878"/>
                  <a:gd name="T104" fmla="*/ 692 w 692"/>
                  <a:gd name="T105" fmla="*/ 878 h 87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92" h="878">
                    <a:moveTo>
                      <a:pt x="248" y="878"/>
                    </a:moveTo>
                    <a:lnTo>
                      <a:pt x="248" y="878"/>
                    </a:lnTo>
                    <a:lnTo>
                      <a:pt x="202" y="718"/>
                    </a:lnTo>
                    <a:lnTo>
                      <a:pt x="156" y="578"/>
                    </a:lnTo>
                    <a:lnTo>
                      <a:pt x="114" y="454"/>
                    </a:lnTo>
                    <a:lnTo>
                      <a:pt x="76" y="352"/>
                    </a:lnTo>
                    <a:lnTo>
                      <a:pt x="46" y="270"/>
                    </a:lnTo>
                    <a:lnTo>
                      <a:pt x="20" y="210"/>
                    </a:lnTo>
                    <a:lnTo>
                      <a:pt x="0" y="162"/>
                    </a:lnTo>
                    <a:lnTo>
                      <a:pt x="14" y="148"/>
                    </a:lnTo>
                    <a:lnTo>
                      <a:pt x="30" y="138"/>
                    </a:lnTo>
                    <a:lnTo>
                      <a:pt x="48" y="126"/>
                    </a:lnTo>
                    <a:lnTo>
                      <a:pt x="68" y="116"/>
                    </a:lnTo>
                    <a:lnTo>
                      <a:pt x="110" y="96"/>
                    </a:lnTo>
                    <a:lnTo>
                      <a:pt x="154" y="80"/>
                    </a:lnTo>
                    <a:lnTo>
                      <a:pt x="196" y="68"/>
                    </a:lnTo>
                    <a:lnTo>
                      <a:pt x="230" y="58"/>
                    </a:lnTo>
                    <a:lnTo>
                      <a:pt x="262" y="50"/>
                    </a:lnTo>
                    <a:lnTo>
                      <a:pt x="296" y="28"/>
                    </a:lnTo>
                    <a:lnTo>
                      <a:pt x="318" y="14"/>
                    </a:lnTo>
                    <a:lnTo>
                      <a:pt x="334" y="0"/>
                    </a:lnTo>
                    <a:lnTo>
                      <a:pt x="336" y="16"/>
                    </a:lnTo>
                    <a:lnTo>
                      <a:pt x="342" y="52"/>
                    </a:lnTo>
                    <a:lnTo>
                      <a:pt x="346" y="74"/>
                    </a:lnTo>
                    <a:lnTo>
                      <a:pt x="354" y="96"/>
                    </a:lnTo>
                    <a:lnTo>
                      <a:pt x="362" y="118"/>
                    </a:lnTo>
                    <a:lnTo>
                      <a:pt x="374" y="140"/>
                    </a:lnTo>
                    <a:lnTo>
                      <a:pt x="388" y="166"/>
                    </a:lnTo>
                    <a:lnTo>
                      <a:pt x="406" y="206"/>
                    </a:lnTo>
                    <a:lnTo>
                      <a:pt x="424" y="252"/>
                    </a:lnTo>
                    <a:lnTo>
                      <a:pt x="442" y="302"/>
                    </a:lnTo>
                    <a:lnTo>
                      <a:pt x="472" y="388"/>
                    </a:lnTo>
                    <a:lnTo>
                      <a:pt x="484" y="426"/>
                    </a:lnTo>
                    <a:lnTo>
                      <a:pt x="490" y="406"/>
                    </a:lnTo>
                    <a:lnTo>
                      <a:pt x="496" y="382"/>
                    </a:lnTo>
                    <a:lnTo>
                      <a:pt x="506" y="326"/>
                    </a:lnTo>
                    <a:lnTo>
                      <a:pt x="514" y="266"/>
                    </a:lnTo>
                    <a:lnTo>
                      <a:pt x="520" y="206"/>
                    </a:lnTo>
                    <a:lnTo>
                      <a:pt x="526" y="104"/>
                    </a:lnTo>
                    <a:lnTo>
                      <a:pt x="526" y="60"/>
                    </a:lnTo>
                    <a:lnTo>
                      <a:pt x="538" y="72"/>
                    </a:lnTo>
                    <a:lnTo>
                      <a:pt x="550" y="82"/>
                    </a:lnTo>
                    <a:lnTo>
                      <a:pt x="572" y="98"/>
                    </a:lnTo>
                    <a:lnTo>
                      <a:pt x="588" y="108"/>
                    </a:lnTo>
                    <a:lnTo>
                      <a:pt x="596" y="112"/>
                    </a:lnTo>
                    <a:lnTo>
                      <a:pt x="688" y="142"/>
                    </a:lnTo>
                    <a:lnTo>
                      <a:pt x="690" y="154"/>
                    </a:lnTo>
                    <a:lnTo>
                      <a:pt x="692" y="170"/>
                    </a:lnTo>
                    <a:lnTo>
                      <a:pt x="690" y="212"/>
                    </a:lnTo>
                    <a:lnTo>
                      <a:pt x="684" y="268"/>
                    </a:lnTo>
                    <a:lnTo>
                      <a:pt x="674" y="336"/>
                    </a:lnTo>
                    <a:lnTo>
                      <a:pt x="666" y="410"/>
                    </a:lnTo>
                    <a:lnTo>
                      <a:pt x="660" y="492"/>
                    </a:lnTo>
                    <a:lnTo>
                      <a:pt x="656" y="578"/>
                    </a:lnTo>
                    <a:lnTo>
                      <a:pt x="654" y="620"/>
                    </a:lnTo>
                    <a:lnTo>
                      <a:pt x="656" y="664"/>
                    </a:lnTo>
                    <a:lnTo>
                      <a:pt x="658" y="768"/>
                    </a:lnTo>
                    <a:lnTo>
                      <a:pt x="662" y="828"/>
                    </a:lnTo>
                    <a:lnTo>
                      <a:pt x="664" y="856"/>
                    </a:lnTo>
                    <a:lnTo>
                      <a:pt x="668" y="876"/>
                    </a:lnTo>
                    <a:lnTo>
                      <a:pt x="248" y="878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20" name="Freeform 487"/>
              <p:cNvSpPr>
                <a:spLocks/>
              </p:cNvSpPr>
              <p:nvPr/>
            </p:nvSpPr>
            <p:spPr bwMode="auto">
              <a:xfrm>
                <a:off x="2058" y="3628"/>
                <a:ext cx="72" cy="586"/>
              </a:xfrm>
              <a:custGeom>
                <a:avLst/>
                <a:gdLst>
                  <a:gd name="T0" fmla="*/ 0 w 72"/>
                  <a:gd name="T1" fmla="*/ 2 h 586"/>
                  <a:gd name="T2" fmla="*/ 0 w 72"/>
                  <a:gd name="T3" fmla="*/ 2 h 586"/>
                  <a:gd name="T4" fmla="*/ 2 w 72"/>
                  <a:gd name="T5" fmla="*/ 18 h 586"/>
                  <a:gd name="T6" fmla="*/ 10 w 72"/>
                  <a:gd name="T7" fmla="*/ 62 h 586"/>
                  <a:gd name="T8" fmla="*/ 16 w 72"/>
                  <a:gd name="T9" fmla="*/ 94 h 586"/>
                  <a:gd name="T10" fmla="*/ 18 w 72"/>
                  <a:gd name="T11" fmla="*/ 132 h 586"/>
                  <a:gd name="T12" fmla="*/ 22 w 72"/>
                  <a:gd name="T13" fmla="*/ 176 h 586"/>
                  <a:gd name="T14" fmla="*/ 24 w 72"/>
                  <a:gd name="T15" fmla="*/ 224 h 586"/>
                  <a:gd name="T16" fmla="*/ 24 w 72"/>
                  <a:gd name="T17" fmla="*/ 224 h 586"/>
                  <a:gd name="T18" fmla="*/ 26 w 72"/>
                  <a:gd name="T19" fmla="*/ 318 h 586"/>
                  <a:gd name="T20" fmla="*/ 28 w 72"/>
                  <a:gd name="T21" fmla="*/ 364 h 586"/>
                  <a:gd name="T22" fmla="*/ 32 w 72"/>
                  <a:gd name="T23" fmla="*/ 412 h 586"/>
                  <a:gd name="T24" fmla="*/ 36 w 72"/>
                  <a:gd name="T25" fmla="*/ 458 h 586"/>
                  <a:gd name="T26" fmla="*/ 44 w 72"/>
                  <a:gd name="T27" fmla="*/ 502 h 586"/>
                  <a:gd name="T28" fmla="*/ 54 w 72"/>
                  <a:gd name="T29" fmla="*/ 546 h 586"/>
                  <a:gd name="T30" fmla="*/ 66 w 72"/>
                  <a:gd name="T31" fmla="*/ 586 h 586"/>
                  <a:gd name="T32" fmla="*/ 72 w 72"/>
                  <a:gd name="T33" fmla="*/ 584 h 586"/>
                  <a:gd name="T34" fmla="*/ 72 w 72"/>
                  <a:gd name="T35" fmla="*/ 584 h 586"/>
                  <a:gd name="T36" fmla="*/ 62 w 72"/>
                  <a:gd name="T37" fmla="*/ 544 h 586"/>
                  <a:gd name="T38" fmla="*/ 52 w 72"/>
                  <a:gd name="T39" fmla="*/ 502 h 586"/>
                  <a:gd name="T40" fmla="*/ 44 w 72"/>
                  <a:gd name="T41" fmla="*/ 456 h 586"/>
                  <a:gd name="T42" fmla="*/ 40 w 72"/>
                  <a:gd name="T43" fmla="*/ 410 h 586"/>
                  <a:gd name="T44" fmla="*/ 36 w 72"/>
                  <a:gd name="T45" fmla="*/ 364 h 586"/>
                  <a:gd name="T46" fmla="*/ 34 w 72"/>
                  <a:gd name="T47" fmla="*/ 318 h 586"/>
                  <a:gd name="T48" fmla="*/ 32 w 72"/>
                  <a:gd name="T49" fmla="*/ 224 h 586"/>
                  <a:gd name="T50" fmla="*/ 32 w 72"/>
                  <a:gd name="T51" fmla="*/ 224 h 586"/>
                  <a:gd name="T52" fmla="*/ 30 w 72"/>
                  <a:gd name="T53" fmla="*/ 176 h 586"/>
                  <a:gd name="T54" fmla="*/ 26 w 72"/>
                  <a:gd name="T55" fmla="*/ 132 h 586"/>
                  <a:gd name="T56" fmla="*/ 22 w 72"/>
                  <a:gd name="T57" fmla="*/ 92 h 586"/>
                  <a:gd name="T58" fmla="*/ 18 w 72"/>
                  <a:gd name="T59" fmla="*/ 60 h 586"/>
                  <a:gd name="T60" fmla="*/ 10 w 72"/>
                  <a:gd name="T61" fmla="*/ 16 h 586"/>
                  <a:gd name="T62" fmla="*/ 6 w 72"/>
                  <a:gd name="T63" fmla="*/ 0 h 586"/>
                  <a:gd name="T64" fmla="*/ 0 w 72"/>
                  <a:gd name="T65" fmla="*/ 2 h 58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72"/>
                  <a:gd name="T100" fmla="*/ 0 h 586"/>
                  <a:gd name="T101" fmla="*/ 72 w 72"/>
                  <a:gd name="T102" fmla="*/ 586 h 58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72" h="586">
                    <a:moveTo>
                      <a:pt x="0" y="2"/>
                    </a:moveTo>
                    <a:lnTo>
                      <a:pt x="0" y="2"/>
                    </a:lnTo>
                    <a:lnTo>
                      <a:pt x="2" y="18"/>
                    </a:lnTo>
                    <a:lnTo>
                      <a:pt x="10" y="62"/>
                    </a:lnTo>
                    <a:lnTo>
                      <a:pt x="16" y="94"/>
                    </a:lnTo>
                    <a:lnTo>
                      <a:pt x="18" y="132"/>
                    </a:lnTo>
                    <a:lnTo>
                      <a:pt x="22" y="176"/>
                    </a:lnTo>
                    <a:lnTo>
                      <a:pt x="24" y="224"/>
                    </a:lnTo>
                    <a:lnTo>
                      <a:pt x="26" y="318"/>
                    </a:lnTo>
                    <a:lnTo>
                      <a:pt x="28" y="364"/>
                    </a:lnTo>
                    <a:lnTo>
                      <a:pt x="32" y="412"/>
                    </a:lnTo>
                    <a:lnTo>
                      <a:pt x="36" y="458"/>
                    </a:lnTo>
                    <a:lnTo>
                      <a:pt x="44" y="502"/>
                    </a:lnTo>
                    <a:lnTo>
                      <a:pt x="54" y="546"/>
                    </a:lnTo>
                    <a:lnTo>
                      <a:pt x="66" y="586"/>
                    </a:lnTo>
                    <a:lnTo>
                      <a:pt x="72" y="584"/>
                    </a:lnTo>
                    <a:lnTo>
                      <a:pt x="62" y="544"/>
                    </a:lnTo>
                    <a:lnTo>
                      <a:pt x="52" y="502"/>
                    </a:lnTo>
                    <a:lnTo>
                      <a:pt x="44" y="456"/>
                    </a:lnTo>
                    <a:lnTo>
                      <a:pt x="40" y="410"/>
                    </a:lnTo>
                    <a:lnTo>
                      <a:pt x="36" y="364"/>
                    </a:lnTo>
                    <a:lnTo>
                      <a:pt x="34" y="318"/>
                    </a:lnTo>
                    <a:lnTo>
                      <a:pt x="32" y="224"/>
                    </a:lnTo>
                    <a:lnTo>
                      <a:pt x="30" y="176"/>
                    </a:lnTo>
                    <a:lnTo>
                      <a:pt x="26" y="132"/>
                    </a:lnTo>
                    <a:lnTo>
                      <a:pt x="22" y="92"/>
                    </a:lnTo>
                    <a:lnTo>
                      <a:pt x="18" y="60"/>
                    </a:lnTo>
                    <a:lnTo>
                      <a:pt x="10" y="16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21" name="Freeform 488"/>
              <p:cNvSpPr>
                <a:spLocks/>
              </p:cNvSpPr>
              <p:nvPr/>
            </p:nvSpPr>
            <p:spPr bwMode="auto">
              <a:xfrm>
                <a:off x="2032" y="3652"/>
                <a:ext cx="426" cy="440"/>
              </a:xfrm>
              <a:custGeom>
                <a:avLst/>
                <a:gdLst>
                  <a:gd name="T0" fmla="*/ 226 w 426"/>
                  <a:gd name="T1" fmla="*/ 0 h 440"/>
                  <a:gd name="T2" fmla="*/ 226 w 426"/>
                  <a:gd name="T3" fmla="*/ 0 h 440"/>
                  <a:gd name="T4" fmla="*/ 218 w 426"/>
                  <a:gd name="T5" fmla="*/ 8 h 440"/>
                  <a:gd name="T6" fmla="*/ 198 w 426"/>
                  <a:gd name="T7" fmla="*/ 28 h 440"/>
                  <a:gd name="T8" fmla="*/ 186 w 426"/>
                  <a:gd name="T9" fmla="*/ 42 h 440"/>
                  <a:gd name="T10" fmla="*/ 174 w 426"/>
                  <a:gd name="T11" fmla="*/ 60 h 440"/>
                  <a:gd name="T12" fmla="*/ 164 w 426"/>
                  <a:gd name="T13" fmla="*/ 80 h 440"/>
                  <a:gd name="T14" fmla="*/ 156 w 426"/>
                  <a:gd name="T15" fmla="*/ 102 h 440"/>
                  <a:gd name="T16" fmla="*/ 156 w 426"/>
                  <a:gd name="T17" fmla="*/ 102 h 440"/>
                  <a:gd name="T18" fmla="*/ 148 w 426"/>
                  <a:gd name="T19" fmla="*/ 144 h 440"/>
                  <a:gd name="T20" fmla="*/ 138 w 426"/>
                  <a:gd name="T21" fmla="*/ 188 h 440"/>
                  <a:gd name="T22" fmla="*/ 128 w 426"/>
                  <a:gd name="T23" fmla="*/ 234 h 440"/>
                  <a:gd name="T24" fmla="*/ 114 w 426"/>
                  <a:gd name="T25" fmla="*/ 280 h 440"/>
                  <a:gd name="T26" fmla="*/ 106 w 426"/>
                  <a:gd name="T27" fmla="*/ 302 h 440"/>
                  <a:gd name="T28" fmla="*/ 96 w 426"/>
                  <a:gd name="T29" fmla="*/ 322 h 440"/>
                  <a:gd name="T30" fmla="*/ 84 w 426"/>
                  <a:gd name="T31" fmla="*/ 342 h 440"/>
                  <a:gd name="T32" fmla="*/ 72 w 426"/>
                  <a:gd name="T33" fmla="*/ 360 h 440"/>
                  <a:gd name="T34" fmla="*/ 58 w 426"/>
                  <a:gd name="T35" fmla="*/ 378 h 440"/>
                  <a:gd name="T36" fmla="*/ 40 w 426"/>
                  <a:gd name="T37" fmla="*/ 392 h 440"/>
                  <a:gd name="T38" fmla="*/ 22 w 426"/>
                  <a:gd name="T39" fmla="*/ 404 h 440"/>
                  <a:gd name="T40" fmla="*/ 0 w 426"/>
                  <a:gd name="T41" fmla="*/ 416 h 440"/>
                  <a:gd name="T42" fmla="*/ 0 w 426"/>
                  <a:gd name="T43" fmla="*/ 416 h 440"/>
                  <a:gd name="T44" fmla="*/ 6 w 426"/>
                  <a:gd name="T45" fmla="*/ 418 h 440"/>
                  <a:gd name="T46" fmla="*/ 24 w 426"/>
                  <a:gd name="T47" fmla="*/ 426 h 440"/>
                  <a:gd name="T48" fmla="*/ 36 w 426"/>
                  <a:gd name="T49" fmla="*/ 430 h 440"/>
                  <a:gd name="T50" fmla="*/ 52 w 426"/>
                  <a:gd name="T51" fmla="*/ 434 h 440"/>
                  <a:gd name="T52" fmla="*/ 72 w 426"/>
                  <a:gd name="T53" fmla="*/ 438 h 440"/>
                  <a:gd name="T54" fmla="*/ 92 w 426"/>
                  <a:gd name="T55" fmla="*/ 440 h 440"/>
                  <a:gd name="T56" fmla="*/ 118 w 426"/>
                  <a:gd name="T57" fmla="*/ 440 h 440"/>
                  <a:gd name="T58" fmla="*/ 144 w 426"/>
                  <a:gd name="T59" fmla="*/ 438 h 440"/>
                  <a:gd name="T60" fmla="*/ 176 w 426"/>
                  <a:gd name="T61" fmla="*/ 432 h 440"/>
                  <a:gd name="T62" fmla="*/ 208 w 426"/>
                  <a:gd name="T63" fmla="*/ 424 h 440"/>
                  <a:gd name="T64" fmla="*/ 244 w 426"/>
                  <a:gd name="T65" fmla="*/ 412 h 440"/>
                  <a:gd name="T66" fmla="*/ 284 w 426"/>
                  <a:gd name="T67" fmla="*/ 396 h 440"/>
                  <a:gd name="T68" fmla="*/ 326 w 426"/>
                  <a:gd name="T69" fmla="*/ 376 h 440"/>
                  <a:gd name="T70" fmla="*/ 370 w 426"/>
                  <a:gd name="T71" fmla="*/ 350 h 440"/>
                  <a:gd name="T72" fmla="*/ 426 w 426"/>
                  <a:gd name="T73" fmla="*/ 18 h 440"/>
                  <a:gd name="T74" fmla="*/ 226 w 426"/>
                  <a:gd name="T75" fmla="*/ 0 h 44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426"/>
                  <a:gd name="T115" fmla="*/ 0 h 440"/>
                  <a:gd name="T116" fmla="*/ 426 w 426"/>
                  <a:gd name="T117" fmla="*/ 440 h 44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426" h="440">
                    <a:moveTo>
                      <a:pt x="226" y="0"/>
                    </a:moveTo>
                    <a:lnTo>
                      <a:pt x="226" y="0"/>
                    </a:lnTo>
                    <a:lnTo>
                      <a:pt x="218" y="8"/>
                    </a:lnTo>
                    <a:lnTo>
                      <a:pt x="198" y="28"/>
                    </a:lnTo>
                    <a:lnTo>
                      <a:pt x="186" y="42"/>
                    </a:lnTo>
                    <a:lnTo>
                      <a:pt x="174" y="60"/>
                    </a:lnTo>
                    <a:lnTo>
                      <a:pt x="164" y="80"/>
                    </a:lnTo>
                    <a:lnTo>
                      <a:pt x="156" y="102"/>
                    </a:lnTo>
                    <a:lnTo>
                      <a:pt x="148" y="144"/>
                    </a:lnTo>
                    <a:lnTo>
                      <a:pt x="138" y="188"/>
                    </a:lnTo>
                    <a:lnTo>
                      <a:pt x="128" y="234"/>
                    </a:lnTo>
                    <a:lnTo>
                      <a:pt x="114" y="280"/>
                    </a:lnTo>
                    <a:lnTo>
                      <a:pt x="106" y="302"/>
                    </a:lnTo>
                    <a:lnTo>
                      <a:pt x="96" y="322"/>
                    </a:lnTo>
                    <a:lnTo>
                      <a:pt x="84" y="342"/>
                    </a:lnTo>
                    <a:lnTo>
                      <a:pt x="72" y="360"/>
                    </a:lnTo>
                    <a:lnTo>
                      <a:pt x="58" y="378"/>
                    </a:lnTo>
                    <a:lnTo>
                      <a:pt x="40" y="392"/>
                    </a:lnTo>
                    <a:lnTo>
                      <a:pt x="22" y="404"/>
                    </a:lnTo>
                    <a:lnTo>
                      <a:pt x="0" y="416"/>
                    </a:lnTo>
                    <a:lnTo>
                      <a:pt x="6" y="418"/>
                    </a:lnTo>
                    <a:lnTo>
                      <a:pt x="24" y="426"/>
                    </a:lnTo>
                    <a:lnTo>
                      <a:pt x="36" y="430"/>
                    </a:lnTo>
                    <a:lnTo>
                      <a:pt x="52" y="434"/>
                    </a:lnTo>
                    <a:lnTo>
                      <a:pt x="72" y="438"/>
                    </a:lnTo>
                    <a:lnTo>
                      <a:pt x="92" y="440"/>
                    </a:lnTo>
                    <a:lnTo>
                      <a:pt x="118" y="440"/>
                    </a:lnTo>
                    <a:lnTo>
                      <a:pt x="144" y="438"/>
                    </a:lnTo>
                    <a:lnTo>
                      <a:pt x="176" y="432"/>
                    </a:lnTo>
                    <a:lnTo>
                      <a:pt x="208" y="424"/>
                    </a:lnTo>
                    <a:lnTo>
                      <a:pt x="244" y="412"/>
                    </a:lnTo>
                    <a:lnTo>
                      <a:pt x="284" y="396"/>
                    </a:lnTo>
                    <a:lnTo>
                      <a:pt x="326" y="376"/>
                    </a:lnTo>
                    <a:lnTo>
                      <a:pt x="370" y="350"/>
                    </a:lnTo>
                    <a:lnTo>
                      <a:pt x="426" y="18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22" name="Freeform 489"/>
              <p:cNvSpPr>
                <a:spLocks/>
              </p:cNvSpPr>
              <p:nvPr/>
            </p:nvSpPr>
            <p:spPr bwMode="auto">
              <a:xfrm>
                <a:off x="1792" y="3614"/>
                <a:ext cx="150" cy="78"/>
              </a:xfrm>
              <a:custGeom>
                <a:avLst/>
                <a:gdLst>
                  <a:gd name="T0" fmla="*/ 140 w 150"/>
                  <a:gd name="T1" fmla="*/ 0 h 78"/>
                  <a:gd name="T2" fmla="*/ 150 w 150"/>
                  <a:gd name="T3" fmla="*/ 64 h 78"/>
                  <a:gd name="T4" fmla="*/ 14 w 150"/>
                  <a:gd name="T5" fmla="*/ 78 h 78"/>
                  <a:gd name="T6" fmla="*/ 0 w 150"/>
                  <a:gd name="T7" fmla="*/ 2 h 78"/>
                  <a:gd name="T8" fmla="*/ 140 w 150"/>
                  <a:gd name="T9" fmla="*/ 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0"/>
                  <a:gd name="T16" fmla="*/ 0 h 78"/>
                  <a:gd name="T17" fmla="*/ 150 w 150"/>
                  <a:gd name="T18" fmla="*/ 78 h 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0" h="78">
                    <a:moveTo>
                      <a:pt x="140" y="0"/>
                    </a:moveTo>
                    <a:lnTo>
                      <a:pt x="150" y="64"/>
                    </a:lnTo>
                    <a:lnTo>
                      <a:pt x="14" y="78"/>
                    </a:lnTo>
                    <a:lnTo>
                      <a:pt x="0" y="2"/>
                    </a:lnTo>
                    <a:lnTo>
                      <a:pt x="140" y="0"/>
                    </a:lnTo>
                    <a:close/>
                  </a:path>
                </a:pathLst>
              </a:custGeom>
              <a:solidFill>
                <a:srgbClr val="D0CE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23" name="Freeform 490"/>
              <p:cNvSpPr>
                <a:spLocks/>
              </p:cNvSpPr>
              <p:nvPr/>
            </p:nvSpPr>
            <p:spPr bwMode="auto">
              <a:xfrm>
                <a:off x="2162" y="3618"/>
                <a:ext cx="96" cy="52"/>
              </a:xfrm>
              <a:custGeom>
                <a:avLst/>
                <a:gdLst>
                  <a:gd name="T0" fmla="*/ 0 w 96"/>
                  <a:gd name="T1" fmla="*/ 2 h 52"/>
                  <a:gd name="T2" fmla="*/ 6 w 96"/>
                  <a:gd name="T3" fmla="*/ 44 h 52"/>
                  <a:gd name="T4" fmla="*/ 96 w 96"/>
                  <a:gd name="T5" fmla="*/ 52 h 52"/>
                  <a:gd name="T6" fmla="*/ 90 w 96"/>
                  <a:gd name="T7" fmla="*/ 0 h 52"/>
                  <a:gd name="T8" fmla="*/ 0 w 96"/>
                  <a:gd name="T9" fmla="*/ 2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52"/>
                  <a:gd name="T17" fmla="*/ 96 w 96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52">
                    <a:moveTo>
                      <a:pt x="0" y="2"/>
                    </a:moveTo>
                    <a:lnTo>
                      <a:pt x="6" y="44"/>
                    </a:lnTo>
                    <a:lnTo>
                      <a:pt x="96" y="52"/>
                    </a:lnTo>
                    <a:lnTo>
                      <a:pt x="9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0CE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24" name="Freeform 491"/>
              <p:cNvSpPr>
                <a:spLocks noEditPoints="1"/>
              </p:cNvSpPr>
              <p:nvPr/>
            </p:nvSpPr>
            <p:spPr bwMode="auto">
              <a:xfrm>
                <a:off x="2030" y="3646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16 w 16"/>
                  <a:gd name="T43" fmla="*/ 6 h 16"/>
                  <a:gd name="T44" fmla="*/ 16 w 16"/>
                  <a:gd name="T45" fmla="*/ 6 h 16"/>
                  <a:gd name="T46" fmla="*/ 14 w 16"/>
                  <a:gd name="T47" fmla="*/ 12 h 16"/>
                  <a:gd name="T48" fmla="*/ 10 w 16"/>
                  <a:gd name="T49" fmla="*/ 14 h 16"/>
                  <a:gd name="T50" fmla="*/ 10 w 16"/>
                  <a:gd name="T51" fmla="*/ 14 h 16"/>
                  <a:gd name="T52" fmla="*/ 6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4 w 16"/>
                  <a:gd name="T59" fmla="*/ 4 h 16"/>
                  <a:gd name="T60" fmla="*/ 8 w 16"/>
                  <a:gd name="T61" fmla="*/ 2 h 16"/>
                  <a:gd name="T62" fmla="*/ 8 w 16"/>
                  <a:gd name="T63" fmla="*/ 2 h 16"/>
                  <a:gd name="T64" fmla="*/ 12 w 16"/>
                  <a:gd name="T65" fmla="*/ 2 h 16"/>
                  <a:gd name="T66" fmla="*/ 16 w 16"/>
                  <a:gd name="T67" fmla="*/ 6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6" y="6"/>
                    </a:moveTo>
                    <a:lnTo>
                      <a:pt x="16" y="6"/>
                    </a:lnTo>
                    <a:lnTo>
                      <a:pt x="14" y="12"/>
                    </a:lnTo>
                    <a:lnTo>
                      <a:pt x="10" y="14"/>
                    </a:lnTo>
                    <a:lnTo>
                      <a:pt x="6" y="14"/>
                    </a:lnTo>
                    <a:lnTo>
                      <a:pt x="2" y="10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25" name="Freeform 492"/>
              <p:cNvSpPr>
                <a:spLocks/>
              </p:cNvSpPr>
              <p:nvPr/>
            </p:nvSpPr>
            <p:spPr bwMode="auto">
              <a:xfrm>
                <a:off x="2030" y="3646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26" name="Freeform 493"/>
              <p:cNvSpPr>
                <a:spLocks/>
              </p:cNvSpPr>
              <p:nvPr/>
            </p:nvSpPr>
            <p:spPr bwMode="auto">
              <a:xfrm>
                <a:off x="2032" y="3648"/>
                <a:ext cx="14" cy="12"/>
              </a:xfrm>
              <a:custGeom>
                <a:avLst/>
                <a:gdLst>
                  <a:gd name="T0" fmla="*/ 14 w 14"/>
                  <a:gd name="T1" fmla="*/ 4 h 12"/>
                  <a:gd name="T2" fmla="*/ 14 w 14"/>
                  <a:gd name="T3" fmla="*/ 4 h 12"/>
                  <a:gd name="T4" fmla="*/ 12 w 14"/>
                  <a:gd name="T5" fmla="*/ 10 h 12"/>
                  <a:gd name="T6" fmla="*/ 8 w 14"/>
                  <a:gd name="T7" fmla="*/ 12 h 12"/>
                  <a:gd name="T8" fmla="*/ 8 w 14"/>
                  <a:gd name="T9" fmla="*/ 12 h 12"/>
                  <a:gd name="T10" fmla="*/ 4 w 14"/>
                  <a:gd name="T11" fmla="*/ 12 h 12"/>
                  <a:gd name="T12" fmla="*/ 0 w 14"/>
                  <a:gd name="T13" fmla="*/ 8 h 12"/>
                  <a:gd name="T14" fmla="*/ 0 w 14"/>
                  <a:gd name="T15" fmla="*/ 8 h 12"/>
                  <a:gd name="T16" fmla="*/ 2 w 14"/>
                  <a:gd name="T17" fmla="*/ 2 h 12"/>
                  <a:gd name="T18" fmla="*/ 6 w 14"/>
                  <a:gd name="T19" fmla="*/ 0 h 12"/>
                  <a:gd name="T20" fmla="*/ 6 w 14"/>
                  <a:gd name="T21" fmla="*/ 0 h 12"/>
                  <a:gd name="T22" fmla="*/ 10 w 14"/>
                  <a:gd name="T23" fmla="*/ 0 h 12"/>
                  <a:gd name="T24" fmla="*/ 14 w 14"/>
                  <a:gd name="T25" fmla="*/ 4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12"/>
                  <a:gd name="T41" fmla="*/ 14 w 14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12">
                    <a:moveTo>
                      <a:pt x="14" y="4"/>
                    </a:moveTo>
                    <a:lnTo>
                      <a:pt x="14" y="4"/>
                    </a:lnTo>
                    <a:lnTo>
                      <a:pt x="12" y="10"/>
                    </a:lnTo>
                    <a:lnTo>
                      <a:pt x="8" y="12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27" name="Freeform 494"/>
              <p:cNvSpPr>
                <a:spLocks noEditPoints="1"/>
              </p:cNvSpPr>
              <p:nvPr/>
            </p:nvSpPr>
            <p:spPr bwMode="auto">
              <a:xfrm>
                <a:off x="2048" y="3810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8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6 h 16"/>
                  <a:gd name="T26" fmla="*/ 16 w 16"/>
                  <a:gd name="T27" fmla="*/ 14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16 w 16"/>
                  <a:gd name="T43" fmla="*/ 8 h 16"/>
                  <a:gd name="T44" fmla="*/ 16 w 16"/>
                  <a:gd name="T45" fmla="*/ 8 h 16"/>
                  <a:gd name="T46" fmla="*/ 14 w 16"/>
                  <a:gd name="T47" fmla="*/ 12 h 16"/>
                  <a:gd name="T48" fmla="*/ 10 w 16"/>
                  <a:gd name="T49" fmla="*/ 16 h 16"/>
                  <a:gd name="T50" fmla="*/ 10 w 16"/>
                  <a:gd name="T51" fmla="*/ 16 h 16"/>
                  <a:gd name="T52" fmla="*/ 6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4 w 16"/>
                  <a:gd name="T59" fmla="*/ 6 h 16"/>
                  <a:gd name="T60" fmla="*/ 8 w 16"/>
                  <a:gd name="T61" fmla="*/ 2 h 16"/>
                  <a:gd name="T62" fmla="*/ 8 w 16"/>
                  <a:gd name="T63" fmla="*/ 2 h 16"/>
                  <a:gd name="T64" fmla="*/ 12 w 16"/>
                  <a:gd name="T65" fmla="*/ 2 h 16"/>
                  <a:gd name="T66" fmla="*/ 16 w 16"/>
                  <a:gd name="T67" fmla="*/ 8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6" y="8"/>
                    </a:moveTo>
                    <a:lnTo>
                      <a:pt x="16" y="8"/>
                    </a:lnTo>
                    <a:lnTo>
                      <a:pt x="14" y="12"/>
                    </a:lnTo>
                    <a:lnTo>
                      <a:pt x="10" y="16"/>
                    </a:lnTo>
                    <a:lnTo>
                      <a:pt x="6" y="14"/>
                    </a:lnTo>
                    <a:lnTo>
                      <a:pt x="2" y="10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6" y="8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28" name="Freeform 495"/>
              <p:cNvSpPr>
                <a:spLocks/>
              </p:cNvSpPr>
              <p:nvPr/>
            </p:nvSpPr>
            <p:spPr bwMode="auto">
              <a:xfrm>
                <a:off x="2048" y="3810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8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6 h 16"/>
                  <a:gd name="T26" fmla="*/ 16 w 16"/>
                  <a:gd name="T27" fmla="*/ 14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29" name="Freeform 496"/>
              <p:cNvSpPr>
                <a:spLocks/>
              </p:cNvSpPr>
              <p:nvPr/>
            </p:nvSpPr>
            <p:spPr bwMode="auto">
              <a:xfrm>
                <a:off x="2050" y="3812"/>
                <a:ext cx="14" cy="14"/>
              </a:xfrm>
              <a:custGeom>
                <a:avLst/>
                <a:gdLst>
                  <a:gd name="T0" fmla="*/ 14 w 14"/>
                  <a:gd name="T1" fmla="*/ 6 h 14"/>
                  <a:gd name="T2" fmla="*/ 14 w 14"/>
                  <a:gd name="T3" fmla="*/ 6 h 14"/>
                  <a:gd name="T4" fmla="*/ 12 w 14"/>
                  <a:gd name="T5" fmla="*/ 10 h 14"/>
                  <a:gd name="T6" fmla="*/ 8 w 14"/>
                  <a:gd name="T7" fmla="*/ 14 h 14"/>
                  <a:gd name="T8" fmla="*/ 8 w 14"/>
                  <a:gd name="T9" fmla="*/ 14 h 14"/>
                  <a:gd name="T10" fmla="*/ 4 w 14"/>
                  <a:gd name="T11" fmla="*/ 12 h 14"/>
                  <a:gd name="T12" fmla="*/ 0 w 14"/>
                  <a:gd name="T13" fmla="*/ 8 h 14"/>
                  <a:gd name="T14" fmla="*/ 0 w 14"/>
                  <a:gd name="T15" fmla="*/ 8 h 14"/>
                  <a:gd name="T16" fmla="*/ 2 w 14"/>
                  <a:gd name="T17" fmla="*/ 4 h 14"/>
                  <a:gd name="T18" fmla="*/ 6 w 14"/>
                  <a:gd name="T19" fmla="*/ 0 h 14"/>
                  <a:gd name="T20" fmla="*/ 6 w 14"/>
                  <a:gd name="T21" fmla="*/ 0 h 14"/>
                  <a:gd name="T22" fmla="*/ 10 w 14"/>
                  <a:gd name="T23" fmla="*/ 0 h 14"/>
                  <a:gd name="T24" fmla="*/ 14 w 14"/>
                  <a:gd name="T25" fmla="*/ 6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14"/>
                  <a:gd name="T41" fmla="*/ 14 w 14"/>
                  <a:gd name="T42" fmla="*/ 14 h 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14">
                    <a:moveTo>
                      <a:pt x="14" y="6"/>
                    </a:moveTo>
                    <a:lnTo>
                      <a:pt x="14" y="6"/>
                    </a:lnTo>
                    <a:lnTo>
                      <a:pt x="12" y="10"/>
                    </a:lnTo>
                    <a:lnTo>
                      <a:pt x="8" y="14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30" name="Freeform 497"/>
              <p:cNvSpPr>
                <a:spLocks noEditPoints="1"/>
              </p:cNvSpPr>
              <p:nvPr/>
            </p:nvSpPr>
            <p:spPr bwMode="auto">
              <a:xfrm>
                <a:off x="2070" y="4118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6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4 w 16"/>
                  <a:gd name="T35" fmla="*/ 4 h 16"/>
                  <a:gd name="T36" fmla="*/ 12 w 16"/>
                  <a:gd name="T37" fmla="*/ 0 h 16"/>
                  <a:gd name="T38" fmla="*/ 10 w 16"/>
                  <a:gd name="T39" fmla="*/ 0 h 16"/>
                  <a:gd name="T40" fmla="*/ 6 w 16"/>
                  <a:gd name="T41" fmla="*/ 0 h 16"/>
                  <a:gd name="T42" fmla="*/ 14 w 16"/>
                  <a:gd name="T43" fmla="*/ 6 h 16"/>
                  <a:gd name="T44" fmla="*/ 14 w 16"/>
                  <a:gd name="T45" fmla="*/ 6 h 16"/>
                  <a:gd name="T46" fmla="*/ 14 w 16"/>
                  <a:gd name="T47" fmla="*/ 12 h 16"/>
                  <a:gd name="T48" fmla="*/ 10 w 16"/>
                  <a:gd name="T49" fmla="*/ 14 h 16"/>
                  <a:gd name="T50" fmla="*/ 10 w 16"/>
                  <a:gd name="T51" fmla="*/ 14 h 16"/>
                  <a:gd name="T52" fmla="*/ 4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2 w 16"/>
                  <a:gd name="T59" fmla="*/ 4 h 16"/>
                  <a:gd name="T60" fmla="*/ 6 w 16"/>
                  <a:gd name="T61" fmla="*/ 2 h 16"/>
                  <a:gd name="T62" fmla="*/ 6 w 16"/>
                  <a:gd name="T63" fmla="*/ 2 h 16"/>
                  <a:gd name="T64" fmla="*/ 12 w 16"/>
                  <a:gd name="T65" fmla="*/ 2 h 16"/>
                  <a:gd name="T66" fmla="*/ 14 w 16"/>
                  <a:gd name="T67" fmla="*/ 6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4" y="6"/>
                    </a:moveTo>
                    <a:lnTo>
                      <a:pt x="14" y="6"/>
                    </a:lnTo>
                    <a:lnTo>
                      <a:pt x="14" y="12"/>
                    </a:lnTo>
                    <a:lnTo>
                      <a:pt x="10" y="14"/>
                    </a:lnTo>
                    <a:lnTo>
                      <a:pt x="4" y="14"/>
                    </a:lnTo>
                    <a:lnTo>
                      <a:pt x="2" y="10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12" y="2"/>
                    </a:lnTo>
                    <a:lnTo>
                      <a:pt x="14" y="6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31" name="Freeform 498"/>
              <p:cNvSpPr>
                <a:spLocks/>
              </p:cNvSpPr>
              <p:nvPr/>
            </p:nvSpPr>
            <p:spPr bwMode="auto">
              <a:xfrm>
                <a:off x="2070" y="4118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6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4 w 16"/>
                  <a:gd name="T35" fmla="*/ 4 h 16"/>
                  <a:gd name="T36" fmla="*/ 12 w 16"/>
                  <a:gd name="T37" fmla="*/ 0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32" name="Freeform 499"/>
              <p:cNvSpPr>
                <a:spLocks/>
              </p:cNvSpPr>
              <p:nvPr/>
            </p:nvSpPr>
            <p:spPr bwMode="auto">
              <a:xfrm>
                <a:off x="2072" y="4120"/>
                <a:ext cx="12" cy="12"/>
              </a:xfrm>
              <a:custGeom>
                <a:avLst/>
                <a:gdLst>
                  <a:gd name="T0" fmla="*/ 12 w 12"/>
                  <a:gd name="T1" fmla="*/ 4 h 12"/>
                  <a:gd name="T2" fmla="*/ 12 w 12"/>
                  <a:gd name="T3" fmla="*/ 4 h 12"/>
                  <a:gd name="T4" fmla="*/ 12 w 12"/>
                  <a:gd name="T5" fmla="*/ 10 h 12"/>
                  <a:gd name="T6" fmla="*/ 8 w 12"/>
                  <a:gd name="T7" fmla="*/ 12 h 12"/>
                  <a:gd name="T8" fmla="*/ 8 w 12"/>
                  <a:gd name="T9" fmla="*/ 12 h 12"/>
                  <a:gd name="T10" fmla="*/ 2 w 12"/>
                  <a:gd name="T11" fmla="*/ 12 h 12"/>
                  <a:gd name="T12" fmla="*/ 0 w 12"/>
                  <a:gd name="T13" fmla="*/ 8 h 12"/>
                  <a:gd name="T14" fmla="*/ 0 w 12"/>
                  <a:gd name="T15" fmla="*/ 8 h 12"/>
                  <a:gd name="T16" fmla="*/ 0 w 12"/>
                  <a:gd name="T17" fmla="*/ 2 h 12"/>
                  <a:gd name="T18" fmla="*/ 4 w 12"/>
                  <a:gd name="T19" fmla="*/ 0 h 12"/>
                  <a:gd name="T20" fmla="*/ 4 w 12"/>
                  <a:gd name="T21" fmla="*/ 0 h 12"/>
                  <a:gd name="T22" fmla="*/ 10 w 12"/>
                  <a:gd name="T23" fmla="*/ 0 h 12"/>
                  <a:gd name="T24" fmla="*/ 12 w 12"/>
                  <a:gd name="T25" fmla="*/ 4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2"/>
                  <a:gd name="T41" fmla="*/ 12 w 12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2">
                    <a:moveTo>
                      <a:pt x="12" y="4"/>
                    </a:moveTo>
                    <a:lnTo>
                      <a:pt x="12" y="4"/>
                    </a:lnTo>
                    <a:lnTo>
                      <a:pt x="12" y="10"/>
                    </a:lnTo>
                    <a:lnTo>
                      <a:pt x="8" y="12"/>
                    </a:lnTo>
                    <a:lnTo>
                      <a:pt x="2" y="12"/>
                    </a:lnTo>
                    <a:lnTo>
                      <a:pt x="0" y="8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10" y="0"/>
                    </a:lnTo>
                    <a:lnTo>
                      <a:pt x="12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33" name="Freeform 500"/>
              <p:cNvSpPr>
                <a:spLocks/>
              </p:cNvSpPr>
              <p:nvPr/>
            </p:nvSpPr>
            <p:spPr bwMode="auto">
              <a:xfrm>
                <a:off x="2418" y="3798"/>
                <a:ext cx="98" cy="154"/>
              </a:xfrm>
              <a:custGeom>
                <a:avLst/>
                <a:gdLst>
                  <a:gd name="T0" fmla="*/ 48 w 98"/>
                  <a:gd name="T1" fmla="*/ 0 h 154"/>
                  <a:gd name="T2" fmla="*/ 48 w 98"/>
                  <a:gd name="T3" fmla="*/ 0 h 154"/>
                  <a:gd name="T4" fmla="*/ 58 w 98"/>
                  <a:gd name="T5" fmla="*/ 4 h 154"/>
                  <a:gd name="T6" fmla="*/ 76 w 98"/>
                  <a:gd name="T7" fmla="*/ 14 h 154"/>
                  <a:gd name="T8" fmla="*/ 86 w 98"/>
                  <a:gd name="T9" fmla="*/ 20 h 154"/>
                  <a:gd name="T10" fmla="*/ 92 w 98"/>
                  <a:gd name="T11" fmla="*/ 30 h 154"/>
                  <a:gd name="T12" fmla="*/ 98 w 98"/>
                  <a:gd name="T13" fmla="*/ 40 h 154"/>
                  <a:gd name="T14" fmla="*/ 98 w 98"/>
                  <a:gd name="T15" fmla="*/ 46 h 154"/>
                  <a:gd name="T16" fmla="*/ 96 w 98"/>
                  <a:gd name="T17" fmla="*/ 52 h 154"/>
                  <a:gd name="T18" fmla="*/ 86 w 98"/>
                  <a:gd name="T19" fmla="*/ 86 h 154"/>
                  <a:gd name="T20" fmla="*/ 86 w 98"/>
                  <a:gd name="T21" fmla="*/ 86 h 154"/>
                  <a:gd name="T22" fmla="*/ 90 w 98"/>
                  <a:gd name="T23" fmla="*/ 92 h 154"/>
                  <a:gd name="T24" fmla="*/ 94 w 98"/>
                  <a:gd name="T25" fmla="*/ 106 h 154"/>
                  <a:gd name="T26" fmla="*/ 96 w 98"/>
                  <a:gd name="T27" fmla="*/ 114 h 154"/>
                  <a:gd name="T28" fmla="*/ 94 w 98"/>
                  <a:gd name="T29" fmla="*/ 124 h 154"/>
                  <a:gd name="T30" fmla="*/ 92 w 98"/>
                  <a:gd name="T31" fmla="*/ 130 h 154"/>
                  <a:gd name="T32" fmla="*/ 86 w 98"/>
                  <a:gd name="T33" fmla="*/ 136 h 154"/>
                  <a:gd name="T34" fmla="*/ 86 w 98"/>
                  <a:gd name="T35" fmla="*/ 136 h 154"/>
                  <a:gd name="T36" fmla="*/ 66 w 98"/>
                  <a:gd name="T37" fmla="*/ 146 h 154"/>
                  <a:gd name="T38" fmla="*/ 54 w 98"/>
                  <a:gd name="T39" fmla="*/ 150 h 154"/>
                  <a:gd name="T40" fmla="*/ 42 w 98"/>
                  <a:gd name="T41" fmla="*/ 154 h 154"/>
                  <a:gd name="T42" fmla="*/ 30 w 98"/>
                  <a:gd name="T43" fmla="*/ 154 h 154"/>
                  <a:gd name="T44" fmla="*/ 18 w 98"/>
                  <a:gd name="T45" fmla="*/ 152 h 154"/>
                  <a:gd name="T46" fmla="*/ 14 w 98"/>
                  <a:gd name="T47" fmla="*/ 150 h 154"/>
                  <a:gd name="T48" fmla="*/ 10 w 98"/>
                  <a:gd name="T49" fmla="*/ 146 h 154"/>
                  <a:gd name="T50" fmla="*/ 6 w 98"/>
                  <a:gd name="T51" fmla="*/ 142 h 154"/>
                  <a:gd name="T52" fmla="*/ 2 w 98"/>
                  <a:gd name="T53" fmla="*/ 136 h 154"/>
                  <a:gd name="T54" fmla="*/ 2 w 98"/>
                  <a:gd name="T55" fmla="*/ 136 h 154"/>
                  <a:gd name="T56" fmla="*/ 2 w 98"/>
                  <a:gd name="T57" fmla="*/ 128 h 154"/>
                  <a:gd name="T58" fmla="*/ 0 w 98"/>
                  <a:gd name="T59" fmla="*/ 120 h 154"/>
                  <a:gd name="T60" fmla="*/ 4 w 98"/>
                  <a:gd name="T61" fmla="*/ 100 h 154"/>
                  <a:gd name="T62" fmla="*/ 12 w 98"/>
                  <a:gd name="T63" fmla="*/ 78 h 154"/>
                  <a:gd name="T64" fmla="*/ 20 w 98"/>
                  <a:gd name="T65" fmla="*/ 56 h 154"/>
                  <a:gd name="T66" fmla="*/ 40 w 98"/>
                  <a:gd name="T67" fmla="*/ 16 h 154"/>
                  <a:gd name="T68" fmla="*/ 48 w 98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"/>
                  <a:gd name="T106" fmla="*/ 0 h 154"/>
                  <a:gd name="T107" fmla="*/ 98 w 98"/>
                  <a:gd name="T108" fmla="*/ 154 h 1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" h="154">
                    <a:moveTo>
                      <a:pt x="48" y="0"/>
                    </a:moveTo>
                    <a:lnTo>
                      <a:pt x="48" y="0"/>
                    </a:lnTo>
                    <a:lnTo>
                      <a:pt x="58" y="4"/>
                    </a:lnTo>
                    <a:lnTo>
                      <a:pt x="76" y="14"/>
                    </a:lnTo>
                    <a:lnTo>
                      <a:pt x="86" y="20"/>
                    </a:lnTo>
                    <a:lnTo>
                      <a:pt x="92" y="30"/>
                    </a:lnTo>
                    <a:lnTo>
                      <a:pt x="98" y="40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86" y="86"/>
                    </a:lnTo>
                    <a:lnTo>
                      <a:pt x="90" y="92"/>
                    </a:lnTo>
                    <a:lnTo>
                      <a:pt x="94" y="106"/>
                    </a:lnTo>
                    <a:lnTo>
                      <a:pt x="96" y="114"/>
                    </a:lnTo>
                    <a:lnTo>
                      <a:pt x="94" y="124"/>
                    </a:lnTo>
                    <a:lnTo>
                      <a:pt x="92" y="130"/>
                    </a:lnTo>
                    <a:lnTo>
                      <a:pt x="86" y="136"/>
                    </a:lnTo>
                    <a:lnTo>
                      <a:pt x="66" y="146"/>
                    </a:lnTo>
                    <a:lnTo>
                      <a:pt x="54" y="150"/>
                    </a:lnTo>
                    <a:lnTo>
                      <a:pt x="42" y="154"/>
                    </a:lnTo>
                    <a:lnTo>
                      <a:pt x="30" y="154"/>
                    </a:lnTo>
                    <a:lnTo>
                      <a:pt x="18" y="152"/>
                    </a:lnTo>
                    <a:lnTo>
                      <a:pt x="14" y="150"/>
                    </a:lnTo>
                    <a:lnTo>
                      <a:pt x="10" y="146"/>
                    </a:lnTo>
                    <a:lnTo>
                      <a:pt x="6" y="142"/>
                    </a:lnTo>
                    <a:lnTo>
                      <a:pt x="2" y="136"/>
                    </a:lnTo>
                    <a:lnTo>
                      <a:pt x="2" y="128"/>
                    </a:lnTo>
                    <a:lnTo>
                      <a:pt x="0" y="120"/>
                    </a:lnTo>
                    <a:lnTo>
                      <a:pt x="4" y="100"/>
                    </a:lnTo>
                    <a:lnTo>
                      <a:pt x="12" y="78"/>
                    </a:lnTo>
                    <a:lnTo>
                      <a:pt x="20" y="56"/>
                    </a:lnTo>
                    <a:lnTo>
                      <a:pt x="40" y="16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EB9E5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34" name="Freeform 501"/>
              <p:cNvSpPr>
                <a:spLocks/>
              </p:cNvSpPr>
              <p:nvPr/>
            </p:nvSpPr>
            <p:spPr bwMode="auto">
              <a:xfrm>
                <a:off x="2418" y="3798"/>
                <a:ext cx="98" cy="154"/>
              </a:xfrm>
              <a:custGeom>
                <a:avLst/>
                <a:gdLst>
                  <a:gd name="T0" fmla="*/ 48 w 98"/>
                  <a:gd name="T1" fmla="*/ 0 h 154"/>
                  <a:gd name="T2" fmla="*/ 48 w 98"/>
                  <a:gd name="T3" fmla="*/ 0 h 154"/>
                  <a:gd name="T4" fmla="*/ 58 w 98"/>
                  <a:gd name="T5" fmla="*/ 4 h 154"/>
                  <a:gd name="T6" fmla="*/ 76 w 98"/>
                  <a:gd name="T7" fmla="*/ 14 h 154"/>
                  <a:gd name="T8" fmla="*/ 86 w 98"/>
                  <a:gd name="T9" fmla="*/ 20 h 154"/>
                  <a:gd name="T10" fmla="*/ 92 w 98"/>
                  <a:gd name="T11" fmla="*/ 30 h 154"/>
                  <a:gd name="T12" fmla="*/ 98 w 98"/>
                  <a:gd name="T13" fmla="*/ 40 h 154"/>
                  <a:gd name="T14" fmla="*/ 98 w 98"/>
                  <a:gd name="T15" fmla="*/ 46 h 154"/>
                  <a:gd name="T16" fmla="*/ 96 w 98"/>
                  <a:gd name="T17" fmla="*/ 52 h 154"/>
                  <a:gd name="T18" fmla="*/ 86 w 98"/>
                  <a:gd name="T19" fmla="*/ 86 h 154"/>
                  <a:gd name="T20" fmla="*/ 86 w 98"/>
                  <a:gd name="T21" fmla="*/ 86 h 154"/>
                  <a:gd name="T22" fmla="*/ 90 w 98"/>
                  <a:gd name="T23" fmla="*/ 92 h 154"/>
                  <a:gd name="T24" fmla="*/ 94 w 98"/>
                  <a:gd name="T25" fmla="*/ 106 h 154"/>
                  <a:gd name="T26" fmla="*/ 96 w 98"/>
                  <a:gd name="T27" fmla="*/ 114 h 154"/>
                  <a:gd name="T28" fmla="*/ 94 w 98"/>
                  <a:gd name="T29" fmla="*/ 124 h 154"/>
                  <a:gd name="T30" fmla="*/ 92 w 98"/>
                  <a:gd name="T31" fmla="*/ 130 h 154"/>
                  <a:gd name="T32" fmla="*/ 86 w 98"/>
                  <a:gd name="T33" fmla="*/ 136 h 154"/>
                  <a:gd name="T34" fmla="*/ 86 w 98"/>
                  <a:gd name="T35" fmla="*/ 136 h 154"/>
                  <a:gd name="T36" fmla="*/ 66 w 98"/>
                  <a:gd name="T37" fmla="*/ 146 h 154"/>
                  <a:gd name="T38" fmla="*/ 54 w 98"/>
                  <a:gd name="T39" fmla="*/ 150 h 154"/>
                  <a:gd name="T40" fmla="*/ 42 w 98"/>
                  <a:gd name="T41" fmla="*/ 154 h 154"/>
                  <a:gd name="T42" fmla="*/ 30 w 98"/>
                  <a:gd name="T43" fmla="*/ 154 h 154"/>
                  <a:gd name="T44" fmla="*/ 18 w 98"/>
                  <a:gd name="T45" fmla="*/ 152 h 154"/>
                  <a:gd name="T46" fmla="*/ 14 w 98"/>
                  <a:gd name="T47" fmla="*/ 150 h 154"/>
                  <a:gd name="T48" fmla="*/ 10 w 98"/>
                  <a:gd name="T49" fmla="*/ 146 h 154"/>
                  <a:gd name="T50" fmla="*/ 6 w 98"/>
                  <a:gd name="T51" fmla="*/ 142 h 154"/>
                  <a:gd name="T52" fmla="*/ 2 w 98"/>
                  <a:gd name="T53" fmla="*/ 136 h 154"/>
                  <a:gd name="T54" fmla="*/ 2 w 98"/>
                  <a:gd name="T55" fmla="*/ 136 h 154"/>
                  <a:gd name="T56" fmla="*/ 2 w 98"/>
                  <a:gd name="T57" fmla="*/ 128 h 154"/>
                  <a:gd name="T58" fmla="*/ 0 w 98"/>
                  <a:gd name="T59" fmla="*/ 120 h 154"/>
                  <a:gd name="T60" fmla="*/ 4 w 98"/>
                  <a:gd name="T61" fmla="*/ 100 h 154"/>
                  <a:gd name="T62" fmla="*/ 12 w 98"/>
                  <a:gd name="T63" fmla="*/ 78 h 154"/>
                  <a:gd name="T64" fmla="*/ 20 w 98"/>
                  <a:gd name="T65" fmla="*/ 56 h 154"/>
                  <a:gd name="T66" fmla="*/ 40 w 98"/>
                  <a:gd name="T67" fmla="*/ 16 h 154"/>
                  <a:gd name="T68" fmla="*/ 48 w 98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"/>
                  <a:gd name="T106" fmla="*/ 0 h 154"/>
                  <a:gd name="T107" fmla="*/ 98 w 98"/>
                  <a:gd name="T108" fmla="*/ 154 h 1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" h="154">
                    <a:moveTo>
                      <a:pt x="48" y="0"/>
                    </a:moveTo>
                    <a:lnTo>
                      <a:pt x="48" y="0"/>
                    </a:lnTo>
                    <a:lnTo>
                      <a:pt x="58" y="4"/>
                    </a:lnTo>
                    <a:lnTo>
                      <a:pt x="76" y="14"/>
                    </a:lnTo>
                    <a:lnTo>
                      <a:pt x="86" y="20"/>
                    </a:lnTo>
                    <a:lnTo>
                      <a:pt x="92" y="30"/>
                    </a:lnTo>
                    <a:lnTo>
                      <a:pt x="98" y="40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86" y="86"/>
                    </a:lnTo>
                    <a:lnTo>
                      <a:pt x="90" y="92"/>
                    </a:lnTo>
                    <a:lnTo>
                      <a:pt x="94" y="106"/>
                    </a:lnTo>
                    <a:lnTo>
                      <a:pt x="96" y="114"/>
                    </a:lnTo>
                    <a:lnTo>
                      <a:pt x="94" y="124"/>
                    </a:lnTo>
                    <a:lnTo>
                      <a:pt x="92" y="130"/>
                    </a:lnTo>
                    <a:lnTo>
                      <a:pt x="86" y="136"/>
                    </a:lnTo>
                    <a:lnTo>
                      <a:pt x="66" y="146"/>
                    </a:lnTo>
                    <a:lnTo>
                      <a:pt x="54" y="150"/>
                    </a:lnTo>
                    <a:lnTo>
                      <a:pt x="42" y="154"/>
                    </a:lnTo>
                    <a:lnTo>
                      <a:pt x="30" y="154"/>
                    </a:lnTo>
                    <a:lnTo>
                      <a:pt x="18" y="152"/>
                    </a:lnTo>
                    <a:lnTo>
                      <a:pt x="14" y="150"/>
                    </a:lnTo>
                    <a:lnTo>
                      <a:pt x="10" y="146"/>
                    </a:lnTo>
                    <a:lnTo>
                      <a:pt x="6" y="142"/>
                    </a:lnTo>
                    <a:lnTo>
                      <a:pt x="2" y="136"/>
                    </a:lnTo>
                    <a:lnTo>
                      <a:pt x="2" y="128"/>
                    </a:lnTo>
                    <a:lnTo>
                      <a:pt x="0" y="120"/>
                    </a:lnTo>
                    <a:lnTo>
                      <a:pt x="4" y="100"/>
                    </a:lnTo>
                    <a:lnTo>
                      <a:pt x="12" y="78"/>
                    </a:lnTo>
                    <a:lnTo>
                      <a:pt x="20" y="56"/>
                    </a:lnTo>
                    <a:lnTo>
                      <a:pt x="40" y="16"/>
                    </a:lnTo>
                    <a:lnTo>
                      <a:pt x="48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35" name="Freeform 502"/>
              <p:cNvSpPr>
                <a:spLocks/>
              </p:cNvSpPr>
              <p:nvPr/>
            </p:nvSpPr>
            <p:spPr bwMode="auto">
              <a:xfrm>
                <a:off x="2144" y="3618"/>
                <a:ext cx="392" cy="530"/>
              </a:xfrm>
              <a:custGeom>
                <a:avLst/>
                <a:gdLst>
                  <a:gd name="T0" fmla="*/ 312 w 392"/>
                  <a:gd name="T1" fmla="*/ 470 h 530"/>
                  <a:gd name="T2" fmla="*/ 312 w 392"/>
                  <a:gd name="T3" fmla="*/ 470 h 530"/>
                  <a:gd name="T4" fmla="*/ 308 w 392"/>
                  <a:gd name="T5" fmla="*/ 482 h 530"/>
                  <a:gd name="T6" fmla="*/ 302 w 392"/>
                  <a:gd name="T7" fmla="*/ 492 h 530"/>
                  <a:gd name="T8" fmla="*/ 294 w 392"/>
                  <a:gd name="T9" fmla="*/ 500 h 530"/>
                  <a:gd name="T10" fmla="*/ 288 w 392"/>
                  <a:gd name="T11" fmla="*/ 502 h 530"/>
                  <a:gd name="T12" fmla="*/ 284 w 392"/>
                  <a:gd name="T13" fmla="*/ 502 h 530"/>
                  <a:gd name="T14" fmla="*/ 16 w 392"/>
                  <a:gd name="T15" fmla="*/ 530 h 530"/>
                  <a:gd name="T16" fmla="*/ 16 w 392"/>
                  <a:gd name="T17" fmla="*/ 530 h 530"/>
                  <a:gd name="T18" fmla="*/ 8 w 392"/>
                  <a:gd name="T19" fmla="*/ 528 h 530"/>
                  <a:gd name="T20" fmla="*/ 4 w 392"/>
                  <a:gd name="T21" fmla="*/ 522 h 530"/>
                  <a:gd name="T22" fmla="*/ 0 w 392"/>
                  <a:gd name="T23" fmla="*/ 514 h 530"/>
                  <a:gd name="T24" fmla="*/ 0 w 392"/>
                  <a:gd name="T25" fmla="*/ 506 h 530"/>
                  <a:gd name="T26" fmla="*/ 84 w 392"/>
                  <a:gd name="T27" fmla="*/ 38 h 530"/>
                  <a:gd name="T28" fmla="*/ 84 w 392"/>
                  <a:gd name="T29" fmla="*/ 38 h 530"/>
                  <a:gd name="T30" fmla="*/ 86 w 392"/>
                  <a:gd name="T31" fmla="*/ 28 h 530"/>
                  <a:gd name="T32" fmla="*/ 92 w 392"/>
                  <a:gd name="T33" fmla="*/ 20 h 530"/>
                  <a:gd name="T34" fmla="*/ 100 w 392"/>
                  <a:gd name="T35" fmla="*/ 14 h 530"/>
                  <a:gd name="T36" fmla="*/ 108 w 392"/>
                  <a:gd name="T37" fmla="*/ 12 h 530"/>
                  <a:gd name="T38" fmla="*/ 376 w 392"/>
                  <a:gd name="T39" fmla="*/ 0 h 530"/>
                  <a:gd name="T40" fmla="*/ 376 w 392"/>
                  <a:gd name="T41" fmla="*/ 0 h 530"/>
                  <a:gd name="T42" fmla="*/ 384 w 392"/>
                  <a:gd name="T43" fmla="*/ 2 h 530"/>
                  <a:gd name="T44" fmla="*/ 390 w 392"/>
                  <a:gd name="T45" fmla="*/ 6 h 530"/>
                  <a:gd name="T46" fmla="*/ 392 w 392"/>
                  <a:gd name="T47" fmla="*/ 14 h 530"/>
                  <a:gd name="T48" fmla="*/ 392 w 392"/>
                  <a:gd name="T49" fmla="*/ 24 h 530"/>
                  <a:gd name="T50" fmla="*/ 312 w 392"/>
                  <a:gd name="T51" fmla="*/ 470 h 53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2"/>
                  <a:gd name="T79" fmla="*/ 0 h 530"/>
                  <a:gd name="T80" fmla="*/ 392 w 392"/>
                  <a:gd name="T81" fmla="*/ 530 h 53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2" h="530">
                    <a:moveTo>
                      <a:pt x="312" y="470"/>
                    </a:moveTo>
                    <a:lnTo>
                      <a:pt x="312" y="470"/>
                    </a:lnTo>
                    <a:lnTo>
                      <a:pt x="308" y="482"/>
                    </a:lnTo>
                    <a:lnTo>
                      <a:pt x="302" y="492"/>
                    </a:lnTo>
                    <a:lnTo>
                      <a:pt x="294" y="500"/>
                    </a:lnTo>
                    <a:lnTo>
                      <a:pt x="288" y="502"/>
                    </a:lnTo>
                    <a:lnTo>
                      <a:pt x="284" y="502"/>
                    </a:lnTo>
                    <a:lnTo>
                      <a:pt x="16" y="530"/>
                    </a:lnTo>
                    <a:lnTo>
                      <a:pt x="8" y="528"/>
                    </a:lnTo>
                    <a:lnTo>
                      <a:pt x="4" y="522"/>
                    </a:lnTo>
                    <a:lnTo>
                      <a:pt x="0" y="514"/>
                    </a:lnTo>
                    <a:lnTo>
                      <a:pt x="0" y="506"/>
                    </a:lnTo>
                    <a:lnTo>
                      <a:pt x="84" y="38"/>
                    </a:lnTo>
                    <a:lnTo>
                      <a:pt x="86" y="28"/>
                    </a:lnTo>
                    <a:lnTo>
                      <a:pt x="92" y="20"/>
                    </a:lnTo>
                    <a:lnTo>
                      <a:pt x="100" y="14"/>
                    </a:lnTo>
                    <a:lnTo>
                      <a:pt x="108" y="12"/>
                    </a:lnTo>
                    <a:lnTo>
                      <a:pt x="376" y="0"/>
                    </a:lnTo>
                    <a:lnTo>
                      <a:pt x="384" y="2"/>
                    </a:lnTo>
                    <a:lnTo>
                      <a:pt x="390" y="6"/>
                    </a:lnTo>
                    <a:lnTo>
                      <a:pt x="392" y="14"/>
                    </a:lnTo>
                    <a:lnTo>
                      <a:pt x="392" y="24"/>
                    </a:lnTo>
                    <a:lnTo>
                      <a:pt x="312" y="470"/>
                    </a:lnTo>
                    <a:close/>
                  </a:path>
                </a:pathLst>
              </a:custGeom>
              <a:solidFill>
                <a:srgbClr val="A06B4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36" name="Freeform 503"/>
              <p:cNvSpPr>
                <a:spLocks/>
              </p:cNvSpPr>
              <p:nvPr/>
            </p:nvSpPr>
            <p:spPr bwMode="auto">
              <a:xfrm>
                <a:off x="2156" y="3616"/>
                <a:ext cx="392" cy="528"/>
              </a:xfrm>
              <a:custGeom>
                <a:avLst/>
                <a:gdLst>
                  <a:gd name="T0" fmla="*/ 310 w 392"/>
                  <a:gd name="T1" fmla="*/ 470 h 528"/>
                  <a:gd name="T2" fmla="*/ 310 w 392"/>
                  <a:gd name="T3" fmla="*/ 470 h 528"/>
                  <a:gd name="T4" fmla="*/ 308 w 392"/>
                  <a:gd name="T5" fmla="*/ 480 h 528"/>
                  <a:gd name="T6" fmla="*/ 300 w 392"/>
                  <a:gd name="T7" fmla="*/ 492 h 528"/>
                  <a:gd name="T8" fmla="*/ 292 w 392"/>
                  <a:gd name="T9" fmla="*/ 500 h 528"/>
                  <a:gd name="T10" fmla="*/ 288 w 392"/>
                  <a:gd name="T11" fmla="*/ 502 h 528"/>
                  <a:gd name="T12" fmla="*/ 284 w 392"/>
                  <a:gd name="T13" fmla="*/ 502 h 528"/>
                  <a:gd name="T14" fmla="*/ 16 w 392"/>
                  <a:gd name="T15" fmla="*/ 528 h 528"/>
                  <a:gd name="T16" fmla="*/ 16 w 392"/>
                  <a:gd name="T17" fmla="*/ 528 h 528"/>
                  <a:gd name="T18" fmla="*/ 8 w 392"/>
                  <a:gd name="T19" fmla="*/ 528 h 528"/>
                  <a:gd name="T20" fmla="*/ 2 w 392"/>
                  <a:gd name="T21" fmla="*/ 522 h 528"/>
                  <a:gd name="T22" fmla="*/ 0 w 392"/>
                  <a:gd name="T23" fmla="*/ 514 h 528"/>
                  <a:gd name="T24" fmla="*/ 0 w 392"/>
                  <a:gd name="T25" fmla="*/ 504 h 528"/>
                  <a:gd name="T26" fmla="*/ 82 w 392"/>
                  <a:gd name="T27" fmla="*/ 36 h 528"/>
                  <a:gd name="T28" fmla="*/ 82 w 392"/>
                  <a:gd name="T29" fmla="*/ 36 h 528"/>
                  <a:gd name="T30" fmla="*/ 86 w 392"/>
                  <a:gd name="T31" fmla="*/ 28 h 528"/>
                  <a:gd name="T32" fmla="*/ 92 w 392"/>
                  <a:gd name="T33" fmla="*/ 18 h 528"/>
                  <a:gd name="T34" fmla="*/ 98 w 392"/>
                  <a:gd name="T35" fmla="*/ 14 h 528"/>
                  <a:gd name="T36" fmla="*/ 106 w 392"/>
                  <a:gd name="T37" fmla="*/ 12 h 528"/>
                  <a:gd name="T38" fmla="*/ 376 w 392"/>
                  <a:gd name="T39" fmla="*/ 0 h 528"/>
                  <a:gd name="T40" fmla="*/ 376 w 392"/>
                  <a:gd name="T41" fmla="*/ 0 h 528"/>
                  <a:gd name="T42" fmla="*/ 382 w 392"/>
                  <a:gd name="T43" fmla="*/ 0 h 528"/>
                  <a:gd name="T44" fmla="*/ 388 w 392"/>
                  <a:gd name="T45" fmla="*/ 6 h 528"/>
                  <a:gd name="T46" fmla="*/ 392 w 392"/>
                  <a:gd name="T47" fmla="*/ 14 h 528"/>
                  <a:gd name="T48" fmla="*/ 392 w 392"/>
                  <a:gd name="T49" fmla="*/ 24 h 528"/>
                  <a:gd name="T50" fmla="*/ 310 w 392"/>
                  <a:gd name="T51" fmla="*/ 470 h 5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2"/>
                  <a:gd name="T79" fmla="*/ 0 h 528"/>
                  <a:gd name="T80" fmla="*/ 392 w 392"/>
                  <a:gd name="T81" fmla="*/ 528 h 52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2" h="528">
                    <a:moveTo>
                      <a:pt x="310" y="470"/>
                    </a:moveTo>
                    <a:lnTo>
                      <a:pt x="310" y="470"/>
                    </a:lnTo>
                    <a:lnTo>
                      <a:pt x="308" y="480"/>
                    </a:lnTo>
                    <a:lnTo>
                      <a:pt x="300" y="492"/>
                    </a:lnTo>
                    <a:lnTo>
                      <a:pt x="292" y="500"/>
                    </a:lnTo>
                    <a:lnTo>
                      <a:pt x="288" y="502"/>
                    </a:lnTo>
                    <a:lnTo>
                      <a:pt x="284" y="502"/>
                    </a:lnTo>
                    <a:lnTo>
                      <a:pt x="16" y="528"/>
                    </a:lnTo>
                    <a:lnTo>
                      <a:pt x="8" y="528"/>
                    </a:lnTo>
                    <a:lnTo>
                      <a:pt x="2" y="522"/>
                    </a:lnTo>
                    <a:lnTo>
                      <a:pt x="0" y="514"/>
                    </a:lnTo>
                    <a:lnTo>
                      <a:pt x="0" y="504"/>
                    </a:lnTo>
                    <a:lnTo>
                      <a:pt x="82" y="36"/>
                    </a:lnTo>
                    <a:lnTo>
                      <a:pt x="86" y="28"/>
                    </a:lnTo>
                    <a:lnTo>
                      <a:pt x="92" y="18"/>
                    </a:lnTo>
                    <a:lnTo>
                      <a:pt x="98" y="14"/>
                    </a:lnTo>
                    <a:lnTo>
                      <a:pt x="106" y="12"/>
                    </a:lnTo>
                    <a:lnTo>
                      <a:pt x="376" y="0"/>
                    </a:lnTo>
                    <a:lnTo>
                      <a:pt x="382" y="0"/>
                    </a:lnTo>
                    <a:lnTo>
                      <a:pt x="388" y="6"/>
                    </a:lnTo>
                    <a:lnTo>
                      <a:pt x="392" y="14"/>
                    </a:lnTo>
                    <a:lnTo>
                      <a:pt x="392" y="24"/>
                    </a:lnTo>
                    <a:lnTo>
                      <a:pt x="310" y="470"/>
                    </a:lnTo>
                    <a:close/>
                  </a:path>
                </a:pathLst>
              </a:custGeom>
              <a:solidFill>
                <a:srgbClr val="8045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37" name="Freeform 504"/>
              <p:cNvSpPr>
                <a:spLocks noEditPoints="1"/>
              </p:cNvSpPr>
              <p:nvPr/>
            </p:nvSpPr>
            <p:spPr bwMode="auto">
              <a:xfrm>
                <a:off x="2394" y="3596"/>
                <a:ext cx="12" cy="14"/>
              </a:xfrm>
              <a:custGeom>
                <a:avLst/>
                <a:gdLst>
                  <a:gd name="T0" fmla="*/ 4 w 12"/>
                  <a:gd name="T1" fmla="*/ 0 h 14"/>
                  <a:gd name="T2" fmla="*/ 4 w 12"/>
                  <a:gd name="T3" fmla="*/ 0 h 14"/>
                  <a:gd name="T4" fmla="*/ 0 w 12"/>
                  <a:gd name="T5" fmla="*/ 4 h 14"/>
                  <a:gd name="T6" fmla="*/ 0 w 12"/>
                  <a:gd name="T7" fmla="*/ 8 h 14"/>
                  <a:gd name="T8" fmla="*/ 0 w 12"/>
                  <a:gd name="T9" fmla="*/ 8 h 14"/>
                  <a:gd name="T10" fmla="*/ 2 w 12"/>
                  <a:gd name="T11" fmla="*/ 12 h 14"/>
                  <a:gd name="T12" fmla="*/ 8 w 12"/>
                  <a:gd name="T13" fmla="*/ 14 h 14"/>
                  <a:gd name="T14" fmla="*/ 8 w 12"/>
                  <a:gd name="T15" fmla="*/ 14 h 14"/>
                  <a:gd name="T16" fmla="*/ 12 w 12"/>
                  <a:gd name="T17" fmla="*/ 10 h 14"/>
                  <a:gd name="T18" fmla="*/ 12 w 12"/>
                  <a:gd name="T19" fmla="*/ 6 h 14"/>
                  <a:gd name="T20" fmla="*/ 12 w 12"/>
                  <a:gd name="T21" fmla="*/ 6 h 14"/>
                  <a:gd name="T22" fmla="*/ 10 w 12"/>
                  <a:gd name="T23" fmla="*/ 0 h 14"/>
                  <a:gd name="T24" fmla="*/ 4 w 12"/>
                  <a:gd name="T25" fmla="*/ 0 h 14"/>
                  <a:gd name="T26" fmla="*/ 10 w 12"/>
                  <a:gd name="T27" fmla="*/ 6 h 14"/>
                  <a:gd name="T28" fmla="*/ 10 w 12"/>
                  <a:gd name="T29" fmla="*/ 6 h 14"/>
                  <a:gd name="T30" fmla="*/ 10 w 12"/>
                  <a:gd name="T31" fmla="*/ 8 h 14"/>
                  <a:gd name="T32" fmla="*/ 8 w 12"/>
                  <a:gd name="T33" fmla="*/ 10 h 14"/>
                  <a:gd name="T34" fmla="*/ 8 w 12"/>
                  <a:gd name="T35" fmla="*/ 10 h 14"/>
                  <a:gd name="T36" fmla="*/ 4 w 12"/>
                  <a:gd name="T37" fmla="*/ 10 h 14"/>
                  <a:gd name="T38" fmla="*/ 2 w 12"/>
                  <a:gd name="T39" fmla="*/ 8 h 14"/>
                  <a:gd name="T40" fmla="*/ 2 w 12"/>
                  <a:gd name="T41" fmla="*/ 8 h 14"/>
                  <a:gd name="T42" fmla="*/ 4 w 12"/>
                  <a:gd name="T43" fmla="*/ 4 h 14"/>
                  <a:gd name="T44" fmla="*/ 6 w 12"/>
                  <a:gd name="T45" fmla="*/ 4 h 14"/>
                  <a:gd name="T46" fmla="*/ 6 w 12"/>
                  <a:gd name="T47" fmla="*/ 4 h 14"/>
                  <a:gd name="T48" fmla="*/ 8 w 12"/>
                  <a:gd name="T49" fmla="*/ 4 h 14"/>
                  <a:gd name="T50" fmla="*/ 10 w 12"/>
                  <a:gd name="T51" fmla="*/ 6 h 1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2"/>
                  <a:gd name="T79" fmla="*/ 0 h 14"/>
                  <a:gd name="T80" fmla="*/ 12 w 12"/>
                  <a:gd name="T81" fmla="*/ 14 h 1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8" y="14"/>
                    </a:lnTo>
                    <a:lnTo>
                      <a:pt x="12" y="10"/>
                    </a:lnTo>
                    <a:lnTo>
                      <a:pt x="12" y="6"/>
                    </a:lnTo>
                    <a:lnTo>
                      <a:pt x="10" y="0"/>
                    </a:lnTo>
                    <a:lnTo>
                      <a:pt x="4" y="0"/>
                    </a:lnTo>
                    <a:close/>
                    <a:moveTo>
                      <a:pt x="10" y="6"/>
                    </a:moveTo>
                    <a:lnTo>
                      <a:pt x="10" y="6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4" y="10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85858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38" name="Freeform 505"/>
              <p:cNvSpPr>
                <a:spLocks/>
              </p:cNvSpPr>
              <p:nvPr/>
            </p:nvSpPr>
            <p:spPr bwMode="auto">
              <a:xfrm>
                <a:off x="2394" y="3596"/>
                <a:ext cx="12" cy="14"/>
              </a:xfrm>
              <a:custGeom>
                <a:avLst/>
                <a:gdLst>
                  <a:gd name="T0" fmla="*/ 4 w 12"/>
                  <a:gd name="T1" fmla="*/ 0 h 14"/>
                  <a:gd name="T2" fmla="*/ 4 w 12"/>
                  <a:gd name="T3" fmla="*/ 0 h 14"/>
                  <a:gd name="T4" fmla="*/ 0 w 12"/>
                  <a:gd name="T5" fmla="*/ 4 h 14"/>
                  <a:gd name="T6" fmla="*/ 0 w 12"/>
                  <a:gd name="T7" fmla="*/ 8 h 14"/>
                  <a:gd name="T8" fmla="*/ 0 w 12"/>
                  <a:gd name="T9" fmla="*/ 8 h 14"/>
                  <a:gd name="T10" fmla="*/ 2 w 12"/>
                  <a:gd name="T11" fmla="*/ 12 h 14"/>
                  <a:gd name="T12" fmla="*/ 8 w 12"/>
                  <a:gd name="T13" fmla="*/ 14 h 14"/>
                  <a:gd name="T14" fmla="*/ 8 w 12"/>
                  <a:gd name="T15" fmla="*/ 14 h 14"/>
                  <a:gd name="T16" fmla="*/ 12 w 12"/>
                  <a:gd name="T17" fmla="*/ 10 h 14"/>
                  <a:gd name="T18" fmla="*/ 12 w 12"/>
                  <a:gd name="T19" fmla="*/ 6 h 14"/>
                  <a:gd name="T20" fmla="*/ 12 w 12"/>
                  <a:gd name="T21" fmla="*/ 6 h 14"/>
                  <a:gd name="T22" fmla="*/ 10 w 12"/>
                  <a:gd name="T23" fmla="*/ 0 h 14"/>
                  <a:gd name="T24" fmla="*/ 4 w 12"/>
                  <a:gd name="T25" fmla="*/ 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4"/>
                  <a:gd name="T41" fmla="*/ 12 w 12"/>
                  <a:gd name="T42" fmla="*/ 14 h 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8" y="14"/>
                    </a:lnTo>
                    <a:lnTo>
                      <a:pt x="12" y="10"/>
                    </a:lnTo>
                    <a:lnTo>
                      <a:pt x="12" y="6"/>
                    </a:lnTo>
                    <a:lnTo>
                      <a:pt x="10" y="0"/>
                    </a:lnTo>
                    <a:lnTo>
                      <a:pt x="4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39" name="Freeform 506"/>
              <p:cNvSpPr>
                <a:spLocks/>
              </p:cNvSpPr>
              <p:nvPr/>
            </p:nvSpPr>
            <p:spPr bwMode="auto">
              <a:xfrm>
                <a:off x="2396" y="3600"/>
                <a:ext cx="8" cy="6"/>
              </a:xfrm>
              <a:custGeom>
                <a:avLst/>
                <a:gdLst>
                  <a:gd name="T0" fmla="*/ 8 w 8"/>
                  <a:gd name="T1" fmla="*/ 2 h 6"/>
                  <a:gd name="T2" fmla="*/ 8 w 8"/>
                  <a:gd name="T3" fmla="*/ 2 h 6"/>
                  <a:gd name="T4" fmla="*/ 8 w 8"/>
                  <a:gd name="T5" fmla="*/ 4 h 6"/>
                  <a:gd name="T6" fmla="*/ 6 w 8"/>
                  <a:gd name="T7" fmla="*/ 6 h 6"/>
                  <a:gd name="T8" fmla="*/ 6 w 8"/>
                  <a:gd name="T9" fmla="*/ 6 h 6"/>
                  <a:gd name="T10" fmla="*/ 2 w 8"/>
                  <a:gd name="T11" fmla="*/ 6 h 6"/>
                  <a:gd name="T12" fmla="*/ 0 w 8"/>
                  <a:gd name="T13" fmla="*/ 4 h 6"/>
                  <a:gd name="T14" fmla="*/ 0 w 8"/>
                  <a:gd name="T15" fmla="*/ 4 h 6"/>
                  <a:gd name="T16" fmla="*/ 2 w 8"/>
                  <a:gd name="T17" fmla="*/ 0 h 6"/>
                  <a:gd name="T18" fmla="*/ 4 w 8"/>
                  <a:gd name="T19" fmla="*/ 0 h 6"/>
                  <a:gd name="T20" fmla="*/ 4 w 8"/>
                  <a:gd name="T21" fmla="*/ 0 h 6"/>
                  <a:gd name="T22" fmla="*/ 6 w 8"/>
                  <a:gd name="T23" fmla="*/ 0 h 6"/>
                  <a:gd name="T24" fmla="*/ 8 w 8"/>
                  <a:gd name="T25" fmla="*/ 2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6"/>
                  <a:gd name="T41" fmla="*/ 8 w 8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6">
                    <a:moveTo>
                      <a:pt x="8" y="2"/>
                    </a:moveTo>
                    <a:lnTo>
                      <a:pt x="8" y="2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40" name="Freeform 507"/>
              <p:cNvSpPr>
                <a:spLocks/>
              </p:cNvSpPr>
              <p:nvPr/>
            </p:nvSpPr>
            <p:spPr bwMode="auto">
              <a:xfrm>
                <a:off x="2312" y="3590"/>
                <a:ext cx="156" cy="58"/>
              </a:xfrm>
              <a:custGeom>
                <a:avLst/>
                <a:gdLst>
                  <a:gd name="T0" fmla="*/ 156 w 156"/>
                  <a:gd name="T1" fmla="*/ 24 h 58"/>
                  <a:gd name="T2" fmla="*/ 140 w 156"/>
                  <a:gd name="T3" fmla="*/ 50 h 58"/>
                  <a:gd name="T4" fmla="*/ 0 w 156"/>
                  <a:gd name="T5" fmla="*/ 58 h 58"/>
                  <a:gd name="T6" fmla="*/ 12 w 156"/>
                  <a:gd name="T7" fmla="*/ 28 h 58"/>
                  <a:gd name="T8" fmla="*/ 64 w 156"/>
                  <a:gd name="T9" fmla="*/ 22 h 58"/>
                  <a:gd name="T10" fmla="*/ 64 w 156"/>
                  <a:gd name="T11" fmla="*/ 22 h 58"/>
                  <a:gd name="T12" fmla="*/ 86 w 156"/>
                  <a:gd name="T13" fmla="*/ 4 h 58"/>
                  <a:gd name="T14" fmla="*/ 86 w 156"/>
                  <a:gd name="T15" fmla="*/ 4 h 58"/>
                  <a:gd name="T16" fmla="*/ 90 w 156"/>
                  <a:gd name="T17" fmla="*/ 2 h 58"/>
                  <a:gd name="T18" fmla="*/ 96 w 156"/>
                  <a:gd name="T19" fmla="*/ 0 h 58"/>
                  <a:gd name="T20" fmla="*/ 102 w 156"/>
                  <a:gd name="T21" fmla="*/ 0 h 58"/>
                  <a:gd name="T22" fmla="*/ 108 w 156"/>
                  <a:gd name="T23" fmla="*/ 0 h 58"/>
                  <a:gd name="T24" fmla="*/ 112 w 156"/>
                  <a:gd name="T25" fmla="*/ 4 h 58"/>
                  <a:gd name="T26" fmla="*/ 116 w 156"/>
                  <a:gd name="T27" fmla="*/ 8 h 58"/>
                  <a:gd name="T28" fmla="*/ 116 w 156"/>
                  <a:gd name="T29" fmla="*/ 16 h 58"/>
                  <a:gd name="T30" fmla="*/ 114 w 156"/>
                  <a:gd name="T31" fmla="*/ 24 h 58"/>
                  <a:gd name="T32" fmla="*/ 156 w 156"/>
                  <a:gd name="T33" fmla="*/ 24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6"/>
                  <a:gd name="T52" fmla="*/ 0 h 58"/>
                  <a:gd name="T53" fmla="*/ 156 w 156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6" h="58">
                    <a:moveTo>
                      <a:pt x="156" y="24"/>
                    </a:moveTo>
                    <a:lnTo>
                      <a:pt x="140" y="50"/>
                    </a:lnTo>
                    <a:lnTo>
                      <a:pt x="0" y="58"/>
                    </a:lnTo>
                    <a:lnTo>
                      <a:pt x="12" y="28"/>
                    </a:lnTo>
                    <a:lnTo>
                      <a:pt x="64" y="22"/>
                    </a:lnTo>
                    <a:lnTo>
                      <a:pt x="86" y="4"/>
                    </a:lnTo>
                    <a:lnTo>
                      <a:pt x="90" y="2"/>
                    </a:lnTo>
                    <a:lnTo>
                      <a:pt x="96" y="0"/>
                    </a:lnTo>
                    <a:lnTo>
                      <a:pt x="102" y="0"/>
                    </a:lnTo>
                    <a:lnTo>
                      <a:pt x="108" y="0"/>
                    </a:lnTo>
                    <a:lnTo>
                      <a:pt x="112" y="4"/>
                    </a:lnTo>
                    <a:lnTo>
                      <a:pt x="116" y="8"/>
                    </a:lnTo>
                    <a:lnTo>
                      <a:pt x="116" y="16"/>
                    </a:lnTo>
                    <a:lnTo>
                      <a:pt x="114" y="24"/>
                    </a:lnTo>
                    <a:lnTo>
                      <a:pt x="156" y="24"/>
                    </a:lnTo>
                    <a:close/>
                  </a:path>
                </a:pathLst>
              </a:custGeom>
              <a:solidFill>
                <a:srgbClr val="9A9A9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41" name="Freeform 508"/>
              <p:cNvSpPr>
                <a:spLocks/>
              </p:cNvSpPr>
              <p:nvPr/>
            </p:nvSpPr>
            <p:spPr bwMode="auto">
              <a:xfrm>
                <a:off x="2400" y="3604"/>
                <a:ext cx="10" cy="8"/>
              </a:xfrm>
              <a:custGeom>
                <a:avLst/>
                <a:gdLst>
                  <a:gd name="T0" fmla="*/ 0 w 10"/>
                  <a:gd name="T1" fmla="*/ 8 h 8"/>
                  <a:gd name="T2" fmla="*/ 0 w 10"/>
                  <a:gd name="T3" fmla="*/ 8 h 8"/>
                  <a:gd name="T4" fmla="*/ 2 w 10"/>
                  <a:gd name="T5" fmla="*/ 8 h 8"/>
                  <a:gd name="T6" fmla="*/ 6 w 10"/>
                  <a:gd name="T7" fmla="*/ 8 h 8"/>
                  <a:gd name="T8" fmla="*/ 6 w 10"/>
                  <a:gd name="T9" fmla="*/ 8 h 8"/>
                  <a:gd name="T10" fmla="*/ 8 w 10"/>
                  <a:gd name="T11" fmla="*/ 6 h 8"/>
                  <a:gd name="T12" fmla="*/ 10 w 10"/>
                  <a:gd name="T13" fmla="*/ 2 h 8"/>
                  <a:gd name="T14" fmla="*/ 10 w 10"/>
                  <a:gd name="T15" fmla="*/ 2 h 8"/>
                  <a:gd name="T16" fmla="*/ 6 w 10"/>
                  <a:gd name="T17" fmla="*/ 0 h 8"/>
                  <a:gd name="T18" fmla="*/ 2 w 10"/>
                  <a:gd name="T19" fmla="*/ 2 h 8"/>
                  <a:gd name="T20" fmla="*/ 2 w 10"/>
                  <a:gd name="T21" fmla="*/ 2 h 8"/>
                  <a:gd name="T22" fmla="*/ 0 w 10"/>
                  <a:gd name="T23" fmla="*/ 4 h 8"/>
                  <a:gd name="T24" fmla="*/ 0 w 10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8"/>
                  <a:gd name="T41" fmla="*/ 10 w 10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A2A2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42" name="Freeform 509"/>
              <p:cNvSpPr>
                <a:spLocks/>
              </p:cNvSpPr>
              <p:nvPr/>
            </p:nvSpPr>
            <p:spPr bwMode="auto">
              <a:xfrm>
                <a:off x="2400" y="3604"/>
                <a:ext cx="10" cy="8"/>
              </a:xfrm>
              <a:custGeom>
                <a:avLst/>
                <a:gdLst>
                  <a:gd name="T0" fmla="*/ 0 w 10"/>
                  <a:gd name="T1" fmla="*/ 8 h 8"/>
                  <a:gd name="T2" fmla="*/ 0 w 10"/>
                  <a:gd name="T3" fmla="*/ 8 h 8"/>
                  <a:gd name="T4" fmla="*/ 2 w 10"/>
                  <a:gd name="T5" fmla="*/ 8 h 8"/>
                  <a:gd name="T6" fmla="*/ 6 w 10"/>
                  <a:gd name="T7" fmla="*/ 8 h 8"/>
                  <a:gd name="T8" fmla="*/ 6 w 10"/>
                  <a:gd name="T9" fmla="*/ 8 h 8"/>
                  <a:gd name="T10" fmla="*/ 8 w 10"/>
                  <a:gd name="T11" fmla="*/ 6 h 8"/>
                  <a:gd name="T12" fmla="*/ 10 w 10"/>
                  <a:gd name="T13" fmla="*/ 2 h 8"/>
                  <a:gd name="T14" fmla="*/ 10 w 10"/>
                  <a:gd name="T15" fmla="*/ 2 h 8"/>
                  <a:gd name="T16" fmla="*/ 6 w 10"/>
                  <a:gd name="T17" fmla="*/ 0 h 8"/>
                  <a:gd name="T18" fmla="*/ 2 w 10"/>
                  <a:gd name="T19" fmla="*/ 2 h 8"/>
                  <a:gd name="T20" fmla="*/ 2 w 10"/>
                  <a:gd name="T21" fmla="*/ 2 h 8"/>
                  <a:gd name="T22" fmla="*/ 0 w 10"/>
                  <a:gd name="T23" fmla="*/ 4 h 8"/>
                  <a:gd name="T24" fmla="*/ 0 w 10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8"/>
                  <a:gd name="T41" fmla="*/ 10 w 10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43" name="Freeform 510"/>
              <p:cNvSpPr>
                <a:spLocks/>
              </p:cNvSpPr>
              <p:nvPr/>
            </p:nvSpPr>
            <p:spPr bwMode="auto">
              <a:xfrm>
                <a:off x="2110" y="3318"/>
                <a:ext cx="68" cy="12"/>
              </a:xfrm>
              <a:custGeom>
                <a:avLst/>
                <a:gdLst>
                  <a:gd name="T0" fmla="*/ 68 w 68"/>
                  <a:gd name="T1" fmla="*/ 4 h 12"/>
                  <a:gd name="T2" fmla="*/ 68 w 68"/>
                  <a:gd name="T3" fmla="*/ 4 h 12"/>
                  <a:gd name="T4" fmla="*/ 62 w 68"/>
                  <a:gd name="T5" fmla="*/ 6 h 12"/>
                  <a:gd name="T6" fmla="*/ 50 w 68"/>
                  <a:gd name="T7" fmla="*/ 8 h 12"/>
                  <a:gd name="T8" fmla="*/ 28 w 68"/>
                  <a:gd name="T9" fmla="*/ 8 h 12"/>
                  <a:gd name="T10" fmla="*/ 14 w 68"/>
                  <a:gd name="T11" fmla="*/ 4 h 12"/>
                  <a:gd name="T12" fmla="*/ 0 w 68"/>
                  <a:gd name="T13" fmla="*/ 0 h 12"/>
                  <a:gd name="T14" fmla="*/ 0 w 68"/>
                  <a:gd name="T15" fmla="*/ 0 h 12"/>
                  <a:gd name="T16" fmla="*/ 6 w 68"/>
                  <a:gd name="T17" fmla="*/ 4 h 12"/>
                  <a:gd name="T18" fmla="*/ 22 w 68"/>
                  <a:gd name="T19" fmla="*/ 10 h 12"/>
                  <a:gd name="T20" fmla="*/ 32 w 68"/>
                  <a:gd name="T21" fmla="*/ 12 h 12"/>
                  <a:gd name="T22" fmla="*/ 44 w 68"/>
                  <a:gd name="T23" fmla="*/ 12 h 12"/>
                  <a:gd name="T24" fmla="*/ 56 w 68"/>
                  <a:gd name="T25" fmla="*/ 10 h 12"/>
                  <a:gd name="T26" fmla="*/ 68 w 68"/>
                  <a:gd name="T27" fmla="*/ 4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8"/>
                  <a:gd name="T43" fmla="*/ 0 h 12"/>
                  <a:gd name="T44" fmla="*/ 68 w 68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8" h="12">
                    <a:moveTo>
                      <a:pt x="68" y="4"/>
                    </a:moveTo>
                    <a:lnTo>
                      <a:pt x="68" y="4"/>
                    </a:lnTo>
                    <a:lnTo>
                      <a:pt x="62" y="6"/>
                    </a:lnTo>
                    <a:lnTo>
                      <a:pt x="50" y="8"/>
                    </a:lnTo>
                    <a:lnTo>
                      <a:pt x="28" y="8"/>
                    </a:lnTo>
                    <a:lnTo>
                      <a:pt x="14" y="4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22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0"/>
                    </a:lnTo>
                    <a:lnTo>
                      <a:pt x="68" y="4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44" name="Freeform 511"/>
              <p:cNvSpPr>
                <a:spLocks/>
              </p:cNvSpPr>
              <p:nvPr/>
            </p:nvSpPr>
            <p:spPr bwMode="auto">
              <a:xfrm>
                <a:off x="2110" y="3318"/>
                <a:ext cx="68" cy="12"/>
              </a:xfrm>
              <a:custGeom>
                <a:avLst/>
                <a:gdLst>
                  <a:gd name="T0" fmla="*/ 68 w 68"/>
                  <a:gd name="T1" fmla="*/ 4 h 12"/>
                  <a:gd name="T2" fmla="*/ 68 w 68"/>
                  <a:gd name="T3" fmla="*/ 4 h 12"/>
                  <a:gd name="T4" fmla="*/ 62 w 68"/>
                  <a:gd name="T5" fmla="*/ 6 h 12"/>
                  <a:gd name="T6" fmla="*/ 50 w 68"/>
                  <a:gd name="T7" fmla="*/ 8 h 12"/>
                  <a:gd name="T8" fmla="*/ 28 w 68"/>
                  <a:gd name="T9" fmla="*/ 8 h 12"/>
                  <a:gd name="T10" fmla="*/ 14 w 68"/>
                  <a:gd name="T11" fmla="*/ 4 h 12"/>
                  <a:gd name="T12" fmla="*/ 0 w 68"/>
                  <a:gd name="T13" fmla="*/ 0 h 12"/>
                  <a:gd name="T14" fmla="*/ 0 w 68"/>
                  <a:gd name="T15" fmla="*/ 0 h 12"/>
                  <a:gd name="T16" fmla="*/ 6 w 68"/>
                  <a:gd name="T17" fmla="*/ 4 h 12"/>
                  <a:gd name="T18" fmla="*/ 22 w 68"/>
                  <a:gd name="T19" fmla="*/ 10 h 12"/>
                  <a:gd name="T20" fmla="*/ 32 w 68"/>
                  <a:gd name="T21" fmla="*/ 12 h 12"/>
                  <a:gd name="T22" fmla="*/ 44 w 68"/>
                  <a:gd name="T23" fmla="*/ 12 h 12"/>
                  <a:gd name="T24" fmla="*/ 56 w 68"/>
                  <a:gd name="T25" fmla="*/ 10 h 12"/>
                  <a:gd name="T26" fmla="*/ 68 w 68"/>
                  <a:gd name="T27" fmla="*/ 4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8"/>
                  <a:gd name="T43" fmla="*/ 0 h 12"/>
                  <a:gd name="T44" fmla="*/ 68 w 68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8" h="12">
                    <a:moveTo>
                      <a:pt x="68" y="4"/>
                    </a:moveTo>
                    <a:lnTo>
                      <a:pt x="68" y="4"/>
                    </a:lnTo>
                    <a:lnTo>
                      <a:pt x="62" y="6"/>
                    </a:lnTo>
                    <a:lnTo>
                      <a:pt x="50" y="8"/>
                    </a:lnTo>
                    <a:lnTo>
                      <a:pt x="28" y="8"/>
                    </a:lnTo>
                    <a:lnTo>
                      <a:pt x="14" y="4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22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0"/>
                    </a:lnTo>
                    <a:lnTo>
                      <a:pt x="68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45" name="Freeform 512"/>
              <p:cNvSpPr>
                <a:spLocks/>
              </p:cNvSpPr>
              <p:nvPr/>
            </p:nvSpPr>
            <p:spPr bwMode="auto">
              <a:xfrm>
                <a:off x="1862" y="3430"/>
                <a:ext cx="208" cy="236"/>
              </a:xfrm>
              <a:custGeom>
                <a:avLst/>
                <a:gdLst>
                  <a:gd name="T0" fmla="*/ 0 w 208"/>
                  <a:gd name="T1" fmla="*/ 0 h 236"/>
                  <a:gd name="T2" fmla="*/ 68 w 208"/>
                  <a:gd name="T3" fmla="*/ 120 h 236"/>
                  <a:gd name="T4" fmla="*/ 68 w 208"/>
                  <a:gd name="T5" fmla="*/ 120 h 236"/>
                  <a:gd name="T6" fmla="*/ 108 w 208"/>
                  <a:gd name="T7" fmla="*/ 90 h 236"/>
                  <a:gd name="T8" fmla="*/ 146 w 208"/>
                  <a:gd name="T9" fmla="*/ 64 h 236"/>
                  <a:gd name="T10" fmla="*/ 166 w 208"/>
                  <a:gd name="T11" fmla="*/ 52 h 236"/>
                  <a:gd name="T12" fmla="*/ 184 w 208"/>
                  <a:gd name="T13" fmla="*/ 44 h 236"/>
                  <a:gd name="T14" fmla="*/ 208 w 208"/>
                  <a:gd name="T15" fmla="*/ 236 h 236"/>
                  <a:gd name="T16" fmla="*/ 166 w 208"/>
                  <a:gd name="T17" fmla="*/ 84 h 236"/>
                  <a:gd name="T18" fmla="*/ 64 w 208"/>
                  <a:gd name="T19" fmla="*/ 132 h 236"/>
                  <a:gd name="T20" fmla="*/ 64 w 208"/>
                  <a:gd name="T21" fmla="*/ 132 h 236"/>
                  <a:gd name="T22" fmla="*/ 34 w 208"/>
                  <a:gd name="T23" fmla="*/ 80 h 236"/>
                  <a:gd name="T24" fmla="*/ 14 w 208"/>
                  <a:gd name="T25" fmla="*/ 36 h 236"/>
                  <a:gd name="T26" fmla="*/ 4 w 208"/>
                  <a:gd name="T27" fmla="*/ 16 h 236"/>
                  <a:gd name="T28" fmla="*/ 0 w 208"/>
                  <a:gd name="T29" fmla="*/ 0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8"/>
                  <a:gd name="T46" fmla="*/ 0 h 236"/>
                  <a:gd name="T47" fmla="*/ 208 w 208"/>
                  <a:gd name="T48" fmla="*/ 236 h 2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8" h="236">
                    <a:moveTo>
                      <a:pt x="0" y="0"/>
                    </a:moveTo>
                    <a:lnTo>
                      <a:pt x="68" y="120"/>
                    </a:lnTo>
                    <a:lnTo>
                      <a:pt x="108" y="90"/>
                    </a:lnTo>
                    <a:lnTo>
                      <a:pt x="146" y="64"/>
                    </a:lnTo>
                    <a:lnTo>
                      <a:pt x="166" y="52"/>
                    </a:lnTo>
                    <a:lnTo>
                      <a:pt x="184" y="44"/>
                    </a:lnTo>
                    <a:lnTo>
                      <a:pt x="208" y="236"/>
                    </a:lnTo>
                    <a:lnTo>
                      <a:pt x="166" y="84"/>
                    </a:lnTo>
                    <a:lnTo>
                      <a:pt x="64" y="132"/>
                    </a:lnTo>
                    <a:lnTo>
                      <a:pt x="34" y="80"/>
                    </a:lnTo>
                    <a:lnTo>
                      <a:pt x="14" y="36"/>
                    </a:lnTo>
                    <a:lnTo>
                      <a:pt x="4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46" name="Freeform 513"/>
              <p:cNvSpPr>
                <a:spLocks/>
              </p:cNvSpPr>
              <p:nvPr/>
            </p:nvSpPr>
            <p:spPr bwMode="auto">
              <a:xfrm>
                <a:off x="1862" y="3430"/>
                <a:ext cx="208" cy="236"/>
              </a:xfrm>
              <a:custGeom>
                <a:avLst/>
                <a:gdLst>
                  <a:gd name="T0" fmla="*/ 0 w 208"/>
                  <a:gd name="T1" fmla="*/ 0 h 236"/>
                  <a:gd name="T2" fmla="*/ 68 w 208"/>
                  <a:gd name="T3" fmla="*/ 120 h 236"/>
                  <a:gd name="T4" fmla="*/ 68 w 208"/>
                  <a:gd name="T5" fmla="*/ 120 h 236"/>
                  <a:gd name="T6" fmla="*/ 108 w 208"/>
                  <a:gd name="T7" fmla="*/ 90 h 236"/>
                  <a:gd name="T8" fmla="*/ 146 w 208"/>
                  <a:gd name="T9" fmla="*/ 64 h 236"/>
                  <a:gd name="T10" fmla="*/ 166 w 208"/>
                  <a:gd name="T11" fmla="*/ 52 h 236"/>
                  <a:gd name="T12" fmla="*/ 184 w 208"/>
                  <a:gd name="T13" fmla="*/ 44 h 236"/>
                  <a:gd name="T14" fmla="*/ 208 w 208"/>
                  <a:gd name="T15" fmla="*/ 236 h 236"/>
                  <a:gd name="T16" fmla="*/ 166 w 208"/>
                  <a:gd name="T17" fmla="*/ 84 h 236"/>
                  <a:gd name="T18" fmla="*/ 64 w 208"/>
                  <a:gd name="T19" fmla="*/ 132 h 236"/>
                  <a:gd name="T20" fmla="*/ 64 w 208"/>
                  <a:gd name="T21" fmla="*/ 132 h 236"/>
                  <a:gd name="T22" fmla="*/ 34 w 208"/>
                  <a:gd name="T23" fmla="*/ 80 h 236"/>
                  <a:gd name="T24" fmla="*/ 14 w 208"/>
                  <a:gd name="T25" fmla="*/ 36 h 236"/>
                  <a:gd name="T26" fmla="*/ 4 w 208"/>
                  <a:gd name="T27" fmla="*/ 16 h 236"/>
                  <a:gd name="T28" fmla="*/ 0 w 208"/>
                  <a:gd name="T29" fmla="*/ 0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8"/>
                  <a:gd name="T46" fmla="*/ 0 h 236"/>
                  <a:gd name="T47" fmla="*/ 208 w 208"/>
                  <a:gd name="T48" fmla="*/ 236 h 2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8" h="236">
                    <a:moveTo>
                      <a:pt x="0" y="0"/>
                    </a:moveTo>
                    <a:lnTo>
                      <a:pt x="68" y="120"/>
                    </a:lnTo>
                    <a:lnTo>
                      <a:pt x="108" y="90"/>
                    </a:lnTo>
                    <a:lnTo>
                      <a:pt x="146" y="64"/>
                    </a:lnTo>
                    <a:lnTo>
                      <a:pt x="166" y="52"/>
                    </a:lnTo>
                    <a:lnTo>
                      <a:pt x="184" y="44"/>
                    </a:lnTo>
                    <a:lnTo>
                      <a:pt x="208" y="236"/>
                    </a:lnTo>
                    <a:lnTo>
                      <a:pt x="166" y="84"/>
                    </a:lnTo>
                    <a:lnTo>
                      <a:pt x="64" y="132"/>
                    </a:lnTo>
                    <a:lnTo>
                      <a:pt x="34" y="80"/>
                    </a:lnTo>
                    <a:lnTo>
                      <a:pt x="14" y="36"/>
                    </a:lnTo>
                    <a:lnTo>
                      <a:pt x="4" y="1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47" name="Freeform 514"/>
              <p:cNvSpPr>
                <a:spLocks/>
              </p:cNvSpPr>
              <p:nvPr/>
            </p:nvSpPr>
            <p:spPr bwMode="auto">
              <a:xfrm>
                <a:off x="2062" y="3482"/>
                <a:ext cx="100" cy="132"/>
              </a:xfrm>
              <a:custGeom>
                <a:avLst/>
                <a:gdLst>
                  <a:gd name="T0" fmla="*/ 26 w 100"/>
                  <a:gd name="T1" fmla="*/ 0 h 132"/>
                  <a:gd name="T2" fmla="*/ 92 w 100"/>
                  <a:gd name="T3" fmla="*/ 78 h 132"/>
                  <a:gd name="T4" fmla="*/ 92 w 100"/>
                  <a:gd name="T5" fmla="*/ 0 h 132"/>
                  <a:gd name="T6" fmla="*/ 92 w 100"/>
                  <a:gd name="T7" fmla="*/ 0 h 132"/>
                  <a:gd name="T8" fmla="*/ 94 w 100"/>
                  <a:gd name="T9" fmla="*/ 8 h 132"/>
                  <a:gd name="T10" fmla="*/ 98 w 100"/>
                  <a:gd name="T11" fmla="*/ 32 h 132"/>
                  <a:gd name="T12" fmla="*/ 100 w 100"/>
                  <a:gd name="T13" fmla="*/ 48 h 132"/>
                  <a:gd name="T14" fmla="*/ 100 w 100"/>
                  <a:gd name="T15" fmla="*/ 66 h 132"/>
                  <a:gd name="T16" fmla="*/ 100 w 100"/>
                  <a:gd name="T17" fmla="*/ 82 h 132"/>
                  <a:gd name="T18" fmla="*/ 98 w 100"/>
                  <a:gd name="T19" fmla="*/ 100 h 132"/>
                  <a:gd name="T20" fmla="*/ 26 w 100"/>
                  <a:gd name="T21" fmla="*/ 28 h 132"/>
                  <a:gd name="T22" fmla="*/ 0 w 100"/>
                  <a:gd name="T23" fmla="*/ 132 h 132"/>
                  <a:gd name="T24" fmla="*/ 0 w 100"/>
                  <a:gd name="T25" fmla="*/ 132 h 132"/>
                  <a:gd name="T26" fmla="*/ 2 w 100"/>
                  <a:gd name="T27" fmla="*/ 110 h 132"/>
                  <a:gd name="T28" fmla="*/ 10 w 100"/>
                  <a:gd name="T29" fmla="*/ 64 h 132"/>
                  <a:gd name="T30" fmla="*/ 18 w 100"/>
                  <a:gd name="T31" fmla="*/ 18 h 132"/>
                  <a:gd name="T32" fmla="*/ 22 w 100"/>
                  <a:gd name="T33" fmla="*/ 4 h 132"/>
                  <a:gd name="T34" fmla="*/ 24 w 100"/>
                  <a:gd name="T35" fmla="*/ 0 h 132"/>
                  <a:gd name="T36" fmla="*/ 26 w 100"/>
                  <a:gd name="T37" fmla="*/ 0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0"/>
                  <a:gd name="T58" fmla="*/ 0 h 132"/>
                  <a:gd name="T59" fmla="*/ 100 w 100"/>
                  <a:gd name="T60" fmla="*/ 132 h 1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0" h="132">
                    <a:moveTo>
                      <a:pt x="26" y="0"/>
                    </a:moveTo>
                    <a:lnTo>
                      <a:pt x="92" y="78"/>
                    </a:lnTo>
                    <a:lnTo>
                      <a:pt x="92" y="0"/>
                    </a:lnTo>
                    <a:lnTo>
                      <a:pt x="94" y="8"/>
                    </a:lnTo>
                    <a:lnTo>
                      <a:pt x="98" y="32"/>
                    </a:lnTo>
                    <a:lnTo>
                      <a:pt x="100" y="48"/>
                    </a:lnTo>
                    <a:lnTo>
                      <a:pt x="100" y="66"/>
                    </a:lnTo>
                    <a:lnTo>
                      <a:pt x="100" y="82"/>
                    </a:lnTo>
                    <a:lnTo>
                      <a:pt x="98" y="100"/>
                    </a:lnTo>
                    <a:lnTo>
                      <a:pt x="26" y="28"/>
                    </a:lnTo>
                    <a:lnTo>
                      <a:pt x="0" y="132"/>
                    </a:lnTo>
                    <a:lnTo>
                      <a:pt x="2" y="110"/>
                    </a:lnTo>
                    <a:lnTo>
                      <a:pt x="10" y="64"/>
                    </a:lnTo>
                    <a:lnTo>
                      <a:pt x="18" y="18"/>
                    </a:lnTo>
                    <a:lnTo>
                      <a:pt x="22" y="4"/>
                    </a:lnTo>
                    <a:lnTo>
                      <a:pt x="24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48" name="Freeform 515"/>
              <p:cNvSpPr>
                <a:spLocks/>
              </p:cNvSpPr>
              <p:nvPr/>
            </p:nvSpPr>
            <p:spPr bwMode="auto">
              <a:xfrm>
                <a:off x="2062" y="3482"/>
                <a:ext cx="100" cy="132"/>
              </a:xfrm>
              <a:custGeom>
                <a:avLst/>
                <a:gdLst>
                  <a:gd name="T0" fmla="*/ 26 w 100"/>
                  <a:gd name="T1" fmla="*/ 0 h 132"/>
                  <a:gd name="T2" fmla="*/ 92 w 100"/>
                  <a:gd name="T3" fmla="*/ 78 h 132"/>
                  <a:gd name="T4" fmla="*/ 92 w 100"/>
                  <a:gd name="T5" fmla="*/ 0 h 132"/>
                  <a:gd name="T6" fmla="*/ 92 w 100"/>
                  <a:gd name="T7" fmla="*/ 0 h 132"/>
                  <a:gd name="T8" fmla="*/ 94 w 100"/>
                  <a:gd name="T9" fmla="*/ 8 h 132"/>
                  <a:gd name="T10" fmla="*/ 98 w 100"/>
                  <a:gd name="T11" fmla="*/ 32 h 132"/>
                  <a:gd name="T12" fmla="*/ 100 w 100"/>
                  <a:gd name="T13" fmla="*/ 48 h 132"/>
                  <a:gd name="T14" fmla="*/ 100 w 100"/>
                  <a:gd name="T15" fmla="*/ 66 h 132"/>
                  <a:gd name="T16" fmla="*/ 100 w 100"/>
                  <a:gd name="T17" fmla="*/ 82 h 132"/>
                  <a:gd name="T18" fmla="*/ 98 w 100"/>
                  <a:gd name="T19" fmla="*/ 100 h 132"/>
                  <a:gd name="T20" fmla="*/ 26 w 100"/>
                  <a:gd name="T21" fmla="*/ 28 h 132"/>
                  <a:gd name="T22" fmla="*/ 0 w 100"/>
                  <a:gd name="T23" fmla="*/ 132 h 132"/>
                  <a:gd name="T24" fmla="*/ 0 w 100"/>
                  <a:gd name="T25" fmla="*/ 132 h 132"/>
                  <a:gd name="T26" fmla="*/ 2 w 100"/>
                  <a:gd name="T27" fmla="*/ 110 h 132"/>
                  <a:gd name="T28" fmla="*/ 10 w 100"/>
                  <a:gd name="T29" fmla="*/ 64 h 132"/>
                  <a:gd name="T30" fmla="*/ 18 w 100"/>
                  <a:gd name="T31" fmla="*/ 18 h 132"/>
                  <a:gd name="T32" fmla="*/ 22 w 100"/>
                  <a:gd name="T33" fmla="*/ 4 h 132"/>
                  <a:gd name="T34" fmla="*/ 24 w 100"/>
                  <a:gd name="T35" fmla="*/ 0 h 132"/>
                  <a:gd name="T36" fmla="*/ 26 w 100"/>
                  <a:gd name="T37" fmla="*/ 0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0"/>
                  <a:gd name="T58" fmla="*/ 0 h 132"/>
                  <a:gd name="T59" fmla="*/ 100 w 100"/>
                  <a:gd name="T60" fmla="*/ 132 h 1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0" h="132">
                    <a:moveTo>
                      <a:pt x="26" y="0"/>
                    </a:moveTo>
                    <a:lnTo>
                      <a:pt x="92" y="78"/>
                    </a:lnTo>
                    <a:lnTo>
                      <a:pt x="92" y="0"/>
                    </a:lnTo>
                    <a:lnTo>
                      <a:pt x="94" y="8"/>
                    </a:lnTo>
                    <a:lnTo>
                      <a:pt x="98" y="32"/>
                    </a:lnTo>
                    <a:lnTo>
                      <a:pt x="100" y="48"/>
                    </a:lnTo>
                    <a:lnTo>
                      <a:pt x="100" y="66"/>
                    </a:lnTo>
                    <a:lnTo>
                      <a:pt x="100" y="82"/>
                    </a:lnTo>
                    <a:lnTo>
                      <a:pt x="98" y="100"/>
                    </a:lnTo>
                    <a:lnTo>
                      <a:pt x="26" y="28"/>
                    </a:lnTo>
                    <a:lnTo>
                      <a:pt x="0" y="132"/>
                    </a:lnTo>
                    <a:lnTo>
                      <a:pt x="2" y="110"/>
                    </a:lnTo>
                    <a:lnTo>
                      <a:pt x="10" y="64"/>
                    </a:lnTo>
                    <a:lnTo>
                      <a:pt x="18" y="18"/>
                    </a:lnTo>
                    <a:lnTo>
                      <a:pt x="22" y="4"/>
                    </a:lnTo>
                    <a:lnTo>
                      <a:pt x="24" y="0"/>
                    </a:lnTo>
                    <a:lnTo>
                      <a:pt x="2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49" name="Freeform 516"/>
              <p:cNvSpPr>
                <a:spLocks/>
              </p:cNvSpPr>
              <p:nvPr/>
            </p:nvSpPr>
            <p:spPr bwMode="auto">
              <a:xfrm>
                <a:off x="2004" y="3800"/>
                <a:ext cx="312" cy="242"/>
              </a:xfrm>
              <a:custGeom>
                <a:avLst/>
                <a:gdLst>
                  <a:gd name="T0" fmla="*/ 0 w 312"/>
                  <a:gd name="T1" fmla="*/ 172 h 242"/>
                  <a:gd name="T2" fmla="*/ 54 w 312"/>
                  <a:gd name="T3" fmla="*/ 148 h 242"/>
                  <a:gd name="T4" fmla="*/ 70 w 312"/>
                  <a:gd name="T5" fmla="*/ 134 h 242"/>
                  <a:gd name="T6" fmla="*/ 132 w 312"/>
                  <a:gd name="T7" fmla="*/ 44 h 242"/>
                  <a:gd name="T8" fmla="*/ 270 w 312"/>
                  <a:gd name="T9" fmla="*/ 0 h 242"/>
                  <a:gd name="T10" fmla="*/ 272 w 312"/>
                  <a:gd name="T11" fmla="*/ 2 h 242"/>
                  <a:gd name="T12" fmla="*/ 274 w 312"/>
                  <a:gd name="T13" fmla="*/ 12 h 242"/>
                  <a:gd name="T14" fmla="*/ 266 w 312"/>
                  <a:gd name="T15" fmla="*/ 18 h 242"/>
                  <a:gd name="T16" fmla="*/ 214 w 312"/>
                  <a:gd name="T17" fmla="*/ 24 h 242"/>
                  <a:gd name="T18" fmla="*/ 156 w 312"/>
                  <a:gd name="T19" fmla="*/ 60 h 242"/>
                  <a:gd name="T20" fmla="*/ 232 w 312"/>
                  <a:gd name="T21" fmla="*/ 42 h 242"/>
                  <a:gd name="T22" fmla="*/ 272 w 312"/>
                  <a:gd name="T23" fmla="*/ 42 h 242"/>
                  <a:gd name="T24" fmla="*/ 306 w 312"/>
                  <a:gd name="T25" fmla="*/ 42 h 242"/>
                  <a:gd name="T26" fmla="*/ 312 w 312"/>
                  <a:gd name="T27" fmla="*/ 52 h 242"/>
                  <a:gd name="T28" fmla="*/ 310 w 312"/>
                  <a:gd name="T29" fmla="*/ 60 h 242"/>
                  <a:gd name="T30" fmla="*/ 298 w 312"/>
                  <a:gd name="T31" fmla="*/ 66 h 242"/>
                  <a:gd name="T32" fmla="*/ 300 w 312"/>
                  <a:gd name="T33" fmla="*/ 68 h 242"/>
                  <a:gd name="T34" fmla="*/ 304 w 312"/>
                  <a:gd name="T35" fmla="*/ 76 h 242"/>
                  <a:gd name="T36" fmla="*/ 298 w 312"/>
                  <a:gd name="T37" fmla="*/ 82 h 242"/>
                  <a:gd name="T38" fmla="*/ 246 w 312"/>
                  <a:gd name="T39" fmla="*/ 98 h 242"/>
                  <a:gd name="T40" fmla="*/ 252 w 312"/>
                  <a:gd name="T41" fmla="*/ 108 h 242"/>
                  <a:gd name="T42" fmla="*/ 282 w 312"/>
                  <a:gd name="T43" fmla="*/ 100 h 242"/>
                  <a:gd name="T44" fmla="*/ 284 w 312"/>
                  <a:gd name="T45" fmla="*/ 108 h 242"/>
                  <a:gd name="T46" fmla="*/ 280 w 312"/>
                  <a:gd name="T47" fmla="*/ 114 h 242"/>
                  <a:gd name="T48" fmla="*/ 270 w 312"/>
                  <a:gd name="T49" fmla="*/ 120 h 242"/>
                  <a:gd name="T50" fmla="*/ 232 w 312"/>
                  <a:gd name="T51" fmla="*/ 134 h 242"/>
                  <a:gd name="T52" fmla="*/ 194 w 312"/>
                  <a:gd name="T53" fmla="*/ 148 h 242"/>
                  <a:gd name="T54" fmla="*/ 124 w 312"/>
                  <a:gd name="T55" fmla="*/ 202 h 242"/>
                  <a:gd name="T56" fmla="*/ 110 w 312"/>
                  <a:gd name="T57" fmla="*/ 208 h 242"/>
                  <a:gd name="T58" fmla="*/ 90 w 312"/>
                  <a:gd name="T59" fmla="*/ 210 h 242"/>
                  <a:gd name="T60" fmla="*/ 22 w 312"/>
                  <a:gd name="T61" fmla="*/ 242 h 242"/>
                  <a:gd name="T62" fmla="*/ 10 w 312"/>
                  <a:gd name="T63" fmla="*/ 224 h 242"/>
                  <a:gd name="T64" fmla="*/ 2 w 312"/>
                  <a:gd name="T65" fmla="*/ 202 h 242"/>
                  <a:gd name="T66" fmla="*/ 0 w 312"/>
                  <a:gd name="T67" fmla="*/ 172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42"/>
                  <a:gd name="T104" fmla="*/ 312 w 312"/>
                  <a:gd name="T105" fmla="*/ 242 h 2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42">
                    <a:moveTo>
                      <a:pt x="0" y="172"/>
                    </a:moveTo>
                    <a:lnTo>
                      <a:pt x="0" y="172"/>
                    </a:lnTo>
                    <a:lnTo>
                      <a:pt x="30" y="160"/>
                    </a:lnTo>
                    <a:lnTo>
                      <a:pt x="54" y="148"/>
                    </a:lnTo>
                    <a:lnTo>
                      <a:pt x="64" y="142"/>
                    </a:lnTo>
                    <a:lnTo>
                      <a:pt x="70" y="134"/>
                    </a:lnTo>
                    <a:lnTo>
                      <a:pt x="132" y="44"/>
                    </a:lnTo>
                    <a:lnTo>
                      <a:pt x="200" y="2"/>
                    </a:lnTo>
                    <a:lnTo>
                      <a:pt x="270" y="0"/>
                    </a:lnTo>
                    <a:lnTo>
                      <a:pt x="272" y="2"/>
                    </a:lnTo>
                    <a:lnTo>
                      <a:pt x="274" y="8"/>
                    </a:lnTo>
                    <a:lnTo>
                      <a:pt x="274" y="12"/>
                    </a:lnTo>
                    <a:lnTo>
                      <a:pt x="270" y="14"/>
                    </a:lnTo>
                    <a:lnTo>
                      <a:pt x="266" y="18"/>
                    </a:lnTo>
                    <a:lnTo>
                      <a:pt x="258" y="20"/>
                    </a:lnTo>
                    <a:lnTo>
                      <a:pt x="214" y="24"/>
                    </a:lnTo>
                    <a:lnTo>
                      <a:pt x="156" y="60"/>
                    </a:lnTo>
                    <a:lnTo>
                      <a:pt x="232" y="42"/>
                    </a:lnTo>
                    <a:lnTo>
                      <a:pt x="246" y="42"/>
                    </a:lnTo>
                    <a:lnTo>
                      <a:pt x="272" y="42"/>
                    </a:lnTo>
                    <a:lnTo>
                      <a:pt x="306" y="42"/>
                    </a:lnTo>
                    <a:lnTo>
                      <a:pt x="308" y="46"/>
                    </a:lnTo>
                    <a:lnTo>
                      <a:pt x="312" y="52"/>
                    </a:lnTo>
                    <a:lnTo>
                      <a:pt x="312" y="56"/>
                    </a:lnTo>
                    <a:lnTo>
                      <a:pt x="310" y="60"/>
                    </a:lnTo>
                    <a:lnTo>
                      <a:pt x="306" y="62"/>
                    </a:lnTo>
                    <a:lnTo>
                      <a:pt x="298" y="66"/>
                    </a:lnTo>
                    <a:lnTo>
                      <a:pt x="300" y="68"/>
                    </a:lnTo>
                    <a:lnTo>
                      <a:pt x="302" y="72"/>
                    </a:lnTo>
                    <a:lnTo>
                      <a:pt x="304" y="76"/>
                    </a:lnTo>
                    <a:lnTo>
                      <a:pt x="302" y="78"/>
                    </a:lnTo>
                    <a:lnTo>
                      <a:pt x="298" y="82"/>
                    </a:lnTo>
                    <a:lnTo>
                      <a:pt x="292" y="84"/>
                    </a:lnTo>
                    <a:lnTo>
                      <a:pt x="246" y="98"/>
                    </a:lnTo>
                    <a:lnTo>
                      <a:pt x="200" y="124"/>
                    </a:lnTo>
                    <a:lnTo>
                      <a:pt x="252" y="108"/>
                    </a:lnTo>
                    <a:lnTo>
                      <a:pt x="282" y="100"/>
                    </a:lnTo>
                    <a:lnTo>
                      <a:pt x="284" y="102"/>
                    </a:lnTo>
                    <a:lnTo>
                      <a:pt x="284" y="108"/>
                    </a:lnTo>
                    <a:lnTo>
                      <a:pt x="282" y="110"/>
                    </a:lnTo>
                    <a:lnTo>
                      <a:pt x="280" y="114"/>
                    </a:lnTo>
                    <a:lnTo>
                      <a:pt x="276" y="118"/>
                    </a:lnTo>
                    <a:lnTo>
                      <a:pt x="270" y="120"/>
                    </a:lnTo>
                    <a:lnTo>
                      <a:pt x="232" y="134"/>
                    </a:lnTo>
                    <a:lnTo>
                      <a:pt x="194" y="148"/>
                    </a:lnTo>
                    <a:lnTo>
                      <a:pt x="166" y="172"/>
                    </a:lnTo>
                    <a:lnTo>
                      <a:pt x="124" y="202"/>
                    </a:lnTo>
                    <a:lnTo>
                      <a:pt x="110" y="208"/>
                    </a:lnTo>
                    <a:lnTo>
                      <a:pt x="100" y="210"/>
                    </a:lnTo>
                    <a:lnTo>
                      <a:pt x="90" y="210"/>
                    </a:lnTo>
                    <a:lnTo>
                      <a:pt x="22" y="242"/>
                    </a:lnTo>
                    <a:lnTo>
                      <a:pt x="18" y="238"/>
                    </a:lnTo>
                    <a:lnTo>
                      <a:pt x="10" y="224"/>
                    </a:lnTo>
                    <a:lnTo>
                      <a:pt x="6" y="214"/>
                    </a:lnTo>
                    <a:lnTo>
                      <a:pt x="2" y="202"/>
                    </a:lnTo>
                    <a:lnTo>
                      <a:pt x="0" y="188"/>
                    </a:lnTo>
                    <a:lnTo>
                      <a:pt x="0" y="172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50" name="Freeform 517"/>
              <p:cNvSpPr>
                <a:spLocks/>
              </p:cNvSpPr>
              <p:nvPr/>
            </p:nvSpPr>
            <p:spPr bwMode="auto">
              <a:xfrm>
                <a:off x="2004" y="3800"/>
                <a:ext cx="312" cy="242"/>
              </a:xfrm>
              <a:custGeom>
                <a:avLst/>
                <a:gdLst>
                  <a:gd name="T0" fmla="*/ 0 w 312"/>
                  <a:gd name="T1" fmla="*/ 172 h 242"/>
                  <a:gd name="T2" fmla="*/ 54 w 312"/>
                  <a:gd name="T3" fmla="*/ 148 h 242"/>
                  <a:gd name="T4" fmla="*/ 70 w 312"/>
                  <a:gd name="T5" fmla="*/ 134 h 242"/>
                  <a:gd name="T6" fmla="*/ 132 w 312"/>
                  <a:gd name="T7" fmla="*/ 44 h 242"/>
                  <a:gd name="T8" fmla="*/ 270 w 312"/>
                  <a:gd name="T9" fmla="*/ 0 h 242"/>
                  <a:gd name="T10" fmla="*/ 272 w 312"/>
                  <a:gd name="T11" fmla="*/ 2 h 242"/>
                  <a:gd name="T12" fmla="*/ 274 w 312"/>
                  <a:gd name="T13" fmla="*/ 12 h 242"/>
                  <a:gd name="T14" fmla="*/ 266 w 312"/>
                  <a:gd name="T15" fmla="*/ 18 h 242"/>
                  <a:gd name="T16" fmla="*/ 214 w 312"/>
                  <a:gd name="T17" fmla="*/ 24 h 242"/>
                  <a:gd name="T18" fmla="*/ 156 w 312"/>
                  <a:gd name="T19" fmla="*/ 60 h 242"/>
                  <a:gd name="T20" fmla="*/ 232 w 312"/>
                  <a:gd name="T21" fmla="*/ 42 h 242"/>
                  <a:gd name="T22" fmla="*/ 272 w 312"/>
                  <a:gd name="T23" fmla="*/ 42 h 242"/>
                  <a:gd name="T24" fmla="*/ 306 w 312"/>
                  <a:gd name="T25" fmla="*/ 42 h 242"/>
                  <a:gd name="T26" fmla="*/ 312 w 312"/>
                  <a:gd name="T27" fmla="*/ 52 h 242"/>
                  <a:gd name="T28" fmla="*/ 310 w 312"/>
                  <a:gd name="T29" fmla="*/ 60 h 242"/>
                  <a:gd name="T30" fmla="*/ 298 w 312"/>
                  <a:gd name="T31" fmla="*/ 66 h 242"/>
                  <a:gd name="T32" fmla="*/ 300 w 312"/>
                  <a:gd name="T33" fmla="*/ 68 h 242"/>
                  <a:gd name="T34" fmla="*/ 304 w 312"/>
                  <a:gd name="T35" fmla="*/ 76 h 242"/>
                  <a:gd name="T36" fmla="*/ 298 w 312"/>
                  <a:gd name="T37" fmla="*/ 82 h 242"/>
                  <a:gd name="T38" fmla="*/ 246 w 312"/>
                  <a:gd name="T39" fmla="*/ 98 h 242"/>
                  <a:gd name="T40" fmla="*/ 252 w 312"/>
                  <a:gd name="T41" fmla="*/ 108 h 242"/>
                  <a:gd name="T42" fmla="*/ 282 w 312"/>
                  <a:gd name="T43" fmla="*/ 100 h 242"/>
                  <a:gd name="T44" fmla="*/ 284 w 312"/>
                  <a:gd name="T45" fmla="*/ 108 h 242"/>
                  <a:gd name="T46" fmla="*/ 280 w 312"/>
                  <a:gd name="T47" fmla="*/ 114 h 242"/>
                  <a:gd name="T48" fmla="*/ 270 w 312"/>
                  <a:gd name="T49" fmla="*/ 120 h 242"/>
                  <a:gd name="T50" fmla="*/ 232 w 312"/>
                  <a:gd name="T51" fmla="*/ 134 h 242"/>
                  <a:gd name="T52" fmla="*/ 194 w 312"/>
                  <a:gd name="T53" fmla="*/ 148 h 242"/>
                  <a:gd name="T54" fmla="*/ 124 w 312"/>
                  <a:gd name="T55" fmla="*/ 202 h 242"/>
                  <a:gd name="T56" fmla="*/ 110 w 312"/>
                  <a:gd name="T57" fmla="*/ 208 h 242"/>
                  <a:gd name="T58" fmla="*/ 90 w 312"/>
                  <a:gd name="T59" fmla="*/ 210 h 242"/>
                  <a:gd name="T60" fmla="*/ 22 w 312"/>
                  <a:gd name="T61" fmla="*/ 242 h 242"/>
                  <a:gd name="T62" fmla="*/ 10 w 312"/>
                  <a:gd name="T63" fmla="*/ 224 h 242"/>
                  <a:gd name="T64" fmla="*/ 2 w 312"/>
                  <a:gd name="T65" fmla="*/ 202 h 242"/>
                  <a:gd name="T66" fmla="*/ 0 w 312"/>
                  <a:gd name="T67" fmla="*/ 172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42"/>
                  <a:gd name="T104" fmla="*/ 312 w 312"/>
                  <a:gd name="T105" fmla="*/ 242 h 2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42">
                    <a:moveTo>
                      <a:pt x="0" y="172"/>
                    </a:moveTo>
                    <a:lnTo>
                      <a:pt x="0" y="172"/>
                    </a:lnTo>
                    <a:lnTo>
                      <a:pt x="30" y="160"/>
                    </a:lnTo>
                    <a:lnTo>
                      <a:pt x="54" y="148"/>
                    </a:lnTo>
                    <a:lnTo>
                      <a:pt x="64" y="142"/>
                    </a:lnTo>
                    <a:lnTo>
                      <a:pt x="70" y="134"/>
                    </a:lnTo>
                    <a:lnTo>
                      <a:pt x="132" y="44"/>
                    </a:lnTo>
                    <a:lnTo>
                      <a:pt x="200" y="2"/>
                    </a:lnTo>
                    <a:lnTo>
                      <a:pt x="270" y="0"/>
                    </a:lnTo>
                    <a:lnTo>
                      <a:pt x="272" y="2"/>
                    </a:lnTo>
                    <a:lnTo>
                      <a:pt x="274" y="8"/>
                    </a:lnTo>
                    <a:lnTo>
                      <a:pt x="274" y="12"/>
                    </a:lnTo>
                    <a:lnTo>
                      <a:pt x="270" y="14"/>
                    </a:lnTo>
                    <a:lnTo>
                      <a:pt x="266" y="18"/>
                    </a:lnTo>
                    <a:lnTo>
                      <a:pt x="258" y="20"/>
                    </a:lnTo>
                    <a:lnTo>
                      <a:pt x="214" y="24"/>
                    </a:lnTo>
                    <a:lnTo>
                      <a:pt x="156" y="60"/>
                    </a:lnTo>
                    <a:lnTo>
                      <a:pt x="232" y="42"/>
                    </a:lnTo>
                    <a:lnTo>
                      <a:pt x="246" y="42"/>
                    </a:lnTo>
                    <a:lnTo>
                      <a:pt x="272" y="42"/>
                    </a:lnTo>
                    <a:lnTo>
                      <a:pt x="306" y="42"/>
                    </a:lnTo>
                    <a:lnTo>
                      <a:pt x="308" y="46"/>
                    </a:lnTo>
                    <a:lnTo>
                      <a:pt x="312" y="52"/>
                    </a:lnTo>
                    <a:lnTo>
                      <a:pt x="312" y="56"/>
                    </a:lnTo>
                    <a:lnTo>
                      <a:pt x="310" y="60"/>
                    </a:lnTo>
                    <a:lnTo>
                      <a:pt x="306" y="62"/>
                    </a:lnTo>
                    <a:lnTo>
                      <a:pt x="298" y="66"/>
                    </a:lnTo>
                    <a:lnTo>
                      <a:pt x="300" y="68"/>
                    </a:lnTo>
                    <a:lnTo>
                      <a:pt x="302" y="72"/>
                    </a:lnTo>
                    <a:lnTo>
                      <a:pt x="304" y="76"/>
                    </a:lnTo>
                    <a:lnTo>
                      <a:pt x="302" y="78"/>
                    </a:lnTo>
                    <a:lnTo>
                      <a:pt x="298" y="82"/>
                    </a:lnTo>
                    <a:lnTo>
                      <a:pt x="292" y="84"/>
                    </a:lnTo>
                    <a:lnTo>
                      <a:pt x="246" y="98"/>
                    </a:lnTo>
                    <a:lnTo>
                      <a:pt x="200" y="124"/>
                    </a:lnTo>
                    <a:lnTo>
                      <a:pt x="252" y="108"/>
                    </a:lnTo>
                    <a:lnTo>
                      <a:pt x="282" y="100"/>
                    </a:lnTo>
                    <a:lnTo>
                      <a:pt x="284" y="102"/>
                    </a:lnTo>
                    <a:lnTo>
                      <a:pt x="284" y="108"/>
                    </a:lnTo>
                    <a:lnTo>
                      <a:pt x="282" y="110"/>
                    </a:lnTo>
                    <a:lnTo>
                      <a:pt x="280" y="114"/>
                    </a:lnTo>
                    <a:lnTo>
                      <a:pt x="276" y="118"/>
                    </a:lnTo>
                    <a:lnTo>
                      <a:pt x="270" y="120"/>
                    </a:lnTo>
                    <a:lnTo>
                      <a:pt x="232" y="134"/>
                    </a:lnTo>
                    <a:lnTo>
                      <a:pt x="194" y="148"/>
                    </a:lnTo>
                    <a:lnTo>
                      <a:pt x="166" y="172"/>
                    </a:lnTo>
                    <a:lnTo>
                      <a:pt x="124" y="202"/>
                    </a:lnTo>
                    <a:lnTo>
                      <a:pt x="110" y="208"/>
                    </a:lnTo>
                    <a:lnTo>
                      <a:pt x="100" y="210"/>
                    </a:lnTo>
                    <a:lnTo>
                      <a:pt x="90" y="210"/>
                    </a:lnTo>
                    <a:lnTo>
                      <a:pt x="22" y="242"/>
                    </a:lnTo>
                    <a:lnTo>
                      <a:pt x="18" y="238"/>
                    </a:lnTo>
                    <a:lnTo>
                      <a:pt x="10" y="224"/>
                    </a:lnTo>
                    <a:lnTo>
                      <a:pt x="6" y="214"/>
                    </a:lnTo>
                    <a:lnTo>
                      <a:pt x="2" y="202"/>
                    </a:lnTo>
                    <a:lnTo>
                      <a:pt x="0" y="188"/>
                    </a:lnTo>
                    <a:lnTo>
                      <a:pt x="0" y="17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51" name="Freeform 518"/>
              <p:cNvSpPr>
                <a:spLocks/>
              </p:cNvSpPr>
              <p:nvPr/>
            </p:nvSpPr>
            <p:spPr bwMode="auto">
              <a:xfrm>
                <a:off x="1586" y="3540"/>
                <a:ext cx="474" cy="678"/>
              </a:xfrm>
              <a:custGeom>
                <a:avLst/>
                <a:gdLst>
                  <a:gd name="T0" fmla="*/ 12 w 474"/>
                  <a:gd name="T1" fmla="*/ 0 h 678"/>
                  <a:gd name="T2" fmla="*/ 90 w 474"/>
                  <a:gd name="T3" fmla="*/ 52 h 678"/>
                  <a:gd name="T4" fmla="*/ 156 w 474"/>
                  <a:gd name="T5" fmla="*/ 104 h 678"/>
                  <a:gd name="T6" fmla="*/ 196 w 474"/>
                  <a:gd name="T7" fmla="*/ 142 h 678"/>
                  <a:gd name="T8" fmla="*/ 226 w 474"/>
                  <a:gd name="T9" fmla="*/ 180 h 678"/>
                  <a:gd name="T10" fmla="*/ 240 w 474"/>
                  <a:gd name="T11" fmla="*/ 218 h 678"/>
                  <a:gd name="T12" fmla="*/ 240 w 474"/>
                  <a:gd name="T13" fmla="*/ 234 h 678"/>
                  <a:gd name="T14" fmla="*/ 232 w 474"/>
                  <a:gd name="T15" fmla="*/ 268 h 678"/>
                  <a:gd name="T16" fmla="*/ 198 w 474"/>
                  <a:gd name="T17" fmla="*/ 372 h 678"/>
                  <a:gd name="T18" fmla="*/ 178 w 474"/>
                  <a:gd name="T19" fmla="*/ 436 h 678"/>
                  <a:gd name="T20" fmla="*/ 172 w 474"/>
                  <a:gd name="T21" fmla="*/ 480 h 678"/>
                  <a:gd name="T22" fmla="*/ 180 w 474"/>
                  <a:gd name="T23" fmla="*/ 476 h 678"/>
                  <a:gd name="T24" fmla="*/ 220 w 474"/>
                  <a:gd name="T25" fmla="*/ 458 h 678"/>
                  <a:gd name="T26" fmla="*/ 260 w 474"/>
                  <a:gd name="T27" fmla="*/ 448 h 678"/>
                  <a:gd name="T28" fmla="*/ 284 w 474"/>
                  <a:gd name="T29" fmla="*/ 446 h 678"/>
                  <a:gd name="T30" fmla="*/ 334 w 474"/>
                  <a:gd name="T31" fmla="*/ 440 h 678"/>
                  <a:gd name="T32" fmla="*/ 384 w 474"/>
                  <a:gd name="T33" fmla="*/ 426 h 678"/>
                  <a:gd name="T34" fmla="*/ 436 w 474"/>
                  <a:gd name="T35" fmla="*/ 406 h 678"/>
                  <a:gd name="T36" fmla="*/ 434 w 474"/>
                  <a:gd name="T37" fmla="*/ 414 h 678"/>
                  <a:gd name="T38" fmla="*/ 434 w 474"/>
                  <a:gd name="T39" fmla="*/ 436 h 678"/>
                  <a:gd name="T40" fmla="*/ 444 w 474"/>
                  <a:gd name="T41" fmla="*/ 464 h 678"/>
                  <a:gd name="T42" fmla="*/ 464 w 474"/>
                  <a:gd name="T43" fmla="*/ 486 h 678"/>
                  <a:gd name="T44" fmla="*/ 474 w 474"/>
                  <a:gd name="T45" fmla="*/ 494 h 678"/>
                  <a:gd name="T46" fmla="*/ 406 w 474"/>
                  <a:gd name="T47" fmla="*/ 542 h 678"/>
                  <a:gd name="T48" fmla="*/ 302 w 474"/>
                  <a:gd name="T49" fmla="*/ 604 h 678"/>
                  <a:gd name="T50" fmla="*/ 238 w 474"/>
                  <a:gd name="T51" fmla="*/ 632 h 678"/>
                  <a:gd name="T52" fmla="*/ 170 w 474"/>
                  <a:gd name="T53" fmla="*/ 658 h 678"/>
                  <a:gd name="T54" fmla="*/ 98 w 474"/>
                  <a:gd name="T55" fmla="*/ 674 h 678"/>
                  <a:gd name="T56" fmla="*/ 92 w 474"/>
                  <a:gd name="T57" fmla="*/ 676 h 678"/>
                  <a:gd name="T58" fmla="*/ 76 w 474"/>
                  <a:gd name="T59" fmla="*/ 676 h 678"/>
                  <a:gd name="T60" fmla="*/ 66 w 474"/>
                  <a:gd name="T61" fmla="*/ 668 h 678"/>
                  <a:gd name="T62" fmla="*/ 56 w 474"/>
                  <a:gd name="T63" fmla="*/ 650 h 678"/>
                  <a:gd name="T64" fmla="*/ 32 w 474"/>
                  <a:gd name="T65" fmla="*/ 582 h 678"/>
                  <a:gd name="T66" fmla="*/ 20 w 474"/>
                  <a:gd name="T67" fmla="*/ 532 h 678"/>
                  <a:gd name="T68" fmla="*/ 6 w 474"/>
                  <a:gd name="T69" fmla="*/ 426 h 678"/>
                  <a:gd name="T70" fmla="*/ 0 w 474"/>
                  <a:gd name="T71" fmla="*/ 324 h 678"/>
                  <a:gd name="T72" fmla="*/ 2 w 474"/>
                  <a:gd name="T73" fmla="*/ 234 h 678"/>
                  <a:gd name="T74" fmla="*/ 6 w 474"/>
                  <a:gd name="T75" fmla="*/ 200 h 678"/>
                  <a:gd name="T76" fmla="*/ 10 w 474"/>
                  <a:gd name="T77" fmla="*/ 134 h 678"/>
                  <a:gd name="T78" fmla="*/ 12 w 474"/>
                  <a:gd name="T79" fmla="*/ 0 h 67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4"/>
                  <a:gd name="T121" fmla="*/ 0 h 678"/>
                  <a:gd name="T122" fmla="*/ 474 w 474"/>
                  <a:gd name="T123" fmla="*/ 678 h 67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4" h="678">
                    <a:moveTo>
                      <a:pt x="12" y="0"/>
                    </a:moveTo>
                    <a:lnTo>
                      <a:pt x="12" y="0"/>
                    </a:lnTo>
                    <a:lnTo>
                      <a:pt x="50" y="26"/>
                    </a:lnTo>
                    <a:lnTo>
                      <a:pt x="90" y="52"/>
                    </a:lnTo>
                    <a:lnTo>
                      <a:pt x="134" y="84"/>
                    </a:lnTo>
                    <a:lnTo>
                      <a:pt x="156" y="104"/>
                    </a:lnTo>
                    <a:lnTo>
                      <a:pt x="176" y="122"/>
                    </a:lnTo>
                    <a:lnTo>
                      <a:pt x="196" y="142"/>
                    </a:lnTo>
                    <a:lnTo>
                      <a:pt x="212" y="162"/>
                    </a:lnTo>
                    <a:lnTo>
                      <a:pt x="226" y="180"/>
                    </a:lnTo>
                    <a:lnTo>
                      <a:pt x="236" y="200"/>
                    </a:lnTo>
                    <a:lnTo>
                      <a:pt x="240" y="218"/>
                    </a:lnTo>
                    <a:lnTo>
                      <a:pt x="242" y="226"/>
                    </a:lnTo>
                    <a:lnTo>
                      <a:pt x="240" y="234"/>
                    </a:lnTo>
                    <a:lnTo>
                      <a:pt x="232" y="268"/>
                    </a:lnTo>
                    <a:lnTo>
                      <a:pt x="222" y="302"/>
                    </a:lnTo>
                    <a:lnTo>
                      <a:pt x="198" y="372"/>
                    </a:lnTo>
                    <a:lnTo>
                      <a:pt x="188" y="406"/>
                    </a:lnTo>
                    <a:lnTo>
                      <a:pt x="178" y="436"/>
                    </a:lnTo>
                    <a:lnTo>
                      <a:pt x="174" y="460"/>
                    </a:lnTo>
                    <a:lnTo>
                      <a:pt x="172" y="480"/>
                    </a:lnTo>
                    <a:lnTo>
                      <a:pt x="180" y="476"/>
                    </a:lnTo>
                    <a:lnTo>
                      <a:pt x="204" y="464"/>
                    </a:lnTo>
                    <a:lnTo>
                      <a:pt x="220" y="458"/>
                    </a:lnTo>
                    <a:lnTo>
                      <a:pt x="240" y="452"/>
                    </a:lnTo>
                    <a:lnTo>
                      <a:pt x="260" y="448"/>
                    </a:lnTo>
                    <a:lnTo>
                      <a:pt x="284" y="446"/>
                    </a:lnTo>
                    <a:lnTo>
                      <a:pt x="308" y="444"/>
                    </a:lnTo>
                    <a:lnTo>
                      <a:pt x="334" y="440"/>
                    </a:lnTo>
                    <a:lnTo>
                      <a:pt x="360" y="432"/>
                    </a:lnTo>
                    <a:lnTo>
                      <a:pt x="384" y="426"/>
                    </a:lnTo>
                    <a:lnTo>
                      <a:pt x="420" y="412"/>
                    </a:lnTo>
                    <a:lnTo>
                      <a:pt x="436" y="406"/>
                    </a:lnTo>
                    <a:lnTo>
                      <a:pt x="434" y="414"/>
                    </a:lnTo>
                    <a:lnTo>
                      <a:pt x="432" y="424"/>
                    </a:lnTo>
                    <a:lnTo>
                      <a:pt x="434" y="436"/>
                    </a:lnTo>
                    <a:lnTo>
                      <a:pt x="438" y="450"/>
                    </a:lnTo>
                    <a:lnTo>
                      <a:pt x="444" y="464"/>
                    </a:lnTo>
                    <a:lnTo>
                      <a:pt x="456" y="480"/>
                    </a:lnTo>
                    <a:lnTo>
                      <a:pt x="464" y="486"/>
                    </a:lnTo>
                    <a:lnTo>
                      <a:pt x="474" y="494"/>
                    </a:lnTo>
                    <a:lnTo>
                      <a:pt x="442" y="518"/>
                    </a:lnTo>
                    <a:lnTo>
                      <a:pt x="406" y="542"/>
                    </a:lnTo>
                    <a:lnTo>
                      <a:pt x="358" y="572"/>
                    </a:lnTo>
                    <a:lnTo>
                      <a:pt x="302" y="604"/>
                    </a:lnTo>
                    <a:lnTo>
                      <a:pt x="270" y="618"/>
                    </a:lnTo>
                    <a:lnTo>
                      <a:pt x="238" y="632"/>
                    </a:lnTo>
                    <a:lnTo>
                      <a:pt x="204" y="646"/>
                    </a:lnTo>
                    <a:lnTo>
                      <a:pt x="170" y="658"/>
                    </a:lnTo>
                    <a:lnTo>
                      <a:pt x="134" y="666"/>
                    </a:lnTo>
                    <a:lnTo>
                      <a:pt x="98" y="674"/>
                    </a:lnTo>
                    <a:lnTo>
                      <a:pt x="92" y="676"/>
                    </a:lnTo>
                    <a:lnTo>
                      <a:pt x="86" y="678"/>
                    </a:lnTo>
                    <a:lnTo>
                      <a:pt x="76" y="676"/>
                    </a:lnTo>
                    <a:lnTo>
                      <a:pt x="72" y="672"/>
                    </a:lnTo>
                    <a:lnTo>
                      <a:pt x="66" y="668"/>
                    </a:lnTo>
                    <a:lnTo>
                      <a:pt x="62" y="660"/>
                    </a:lnTo>
                    <a:lnTo>
                      <a:pt x="56" y="650"/>
                    </a:lnTo>
                    <a:lnTo>
                      <a:pt x="44" y="622"/>
                    </a:lnTo>
                    <a:lnTo>
                      <a:pt x="32" y="582"/>
                    </a:lnTo>
                    <a:lnTo>
                      <a:pt x="20" y="532"/>
                    </a:lnTo>
                    <a:lnTo>
                      <a:pt x="12" y="480"/>
                    </a:lnTo>
                    <a:lnTo>
                      <a:pt x="6" y="426"/>
                    </a:lnTo>
                    <a:lnTo>
                      <a:pt x="2" y="374"/>
                    </a:lnTo>
                    <a:lnTo>
                      <a:pt x="0" y="324"/>
                    </a:lnTo>
                    <a:lnTo>
                      <a:pt x="0" y="276"/>
                    </a:lnTo>
                    <a:lnTo>
                      <a:pt x="2" y="234"/>
                    </a:lnTo>
                    <a:lnTo>
                      <a:pt x="6" y="200"/>
                    </a:lnTo>
                    <a:lnTo>
                      <a:pt x="8" y="168"/>
                    </a:lnTo>
                    <a:lnTo>
                      <a:pt x="10" y="134"/>
                    </a:lnTo>
                    <a:lnTo>
                      <a:pt x="12" y="7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52" name="Freeform 519"/>
              <p:cNvSpPr>
                <a:spLocks/>
              </p:cNvSpPr>
              <p:nvPr/>
            </p:nvSpPr>
            <p:spPr bwMode="auto">
              <a:xfrm>
                <a:off x="1586" y="3540"/>
                <a:ext cx="474" cy="678"/>
              </a:xfrm>
              <a:custGeom>
                <a:avLst/>
                <a:gdLst>
                  <a:gd name="T0" fmla="*/ 12 w 474"/>
                  <a:gd name="T1" fmla="*/ 0 h 678"/>
                  <a:gd name="T2" fmla="*/ 90 w 474"/>
                  <a:gd name="T3" fmla="*/ 52 h 678"/>
                  <a:gd name="T4" fmla="*/ 156 w 474"/>
                  <a:gd name="T5" fmla="*/ 104 h 678"/>
                  <a:gd name="T6" fmla="*/ 196 w 474"/>
                  <a:gd name="T7" fmla="*/ 142 h 678"/>
                  <a:gd name="T8" fmla="*/ 226 w 474"/>
                  <a:gd name="T9" fmla="*/ 180 h 678"/>
                  <a:gd name="T10" fmla="*/ 240 w 474"/>
                  <a:gd name="T11" fmla="*/ 218 h 678"/>
                  <a:gd name="T12" fmla="*/ 240 w 474"/>
                  <a:gd name="T13" fmla="*/ 234 h 678"/>
                  <a:gd name="T14" fmla="*/ 232 w 474"/>
                  <a:gd name="T15" fmla="*/ 268 h 678"/>
                  <a:gd name="T16" fmla="*/ 198 w 474"/>
                  <a:gd name="T17" fmla="*/ 372 h 678"/>
                  <a:gd name="T18" fmla="*/ 178 w 474"/>
                  <a:gd name="T19" fmla="*/ 436 h 678"/>
                  <a:gd name="T20" fmla="*/ 172 w 474"/>
                  <a:gd name="T21" fmla="*/ 480 h 678"/>
                  <a:gd name="T22" fmla="*/ 180 w 474"/>
                  <a:gd name="T23" fmla="*/ 476 h 678"/>
                  <a:gd name="T24" fmla="*/ 220 w 474"/>
                  <a:gd name="T25" fmla="*/ 458 h 678"/>
                  <a:gd name="T26" fmla="*/ 260 w 474"/>
                  <a:gd name="T27" fmla="*/ 448 h 678"/>
                  <a:gd name="T28" fmla="*/ 284 w 474"/>
                  <a:gd name="T29" fmla="*/ 446 h 678"/>
                  <a:gd name="T30" fmla="*/ 334 w 474"/>
                  <a:gd name="T31" fmla="*/ 440 h 678"/>
                  <a:gd name="T32" fmla="*/ 384 w 474"/>
                  <a:gd name="T33" fmla="*/ 426 h 678"/>
                  <a:gd name="T34" fmla="*/ 436 w 474"/>
                  <a:gd name="T35" fmla="*/ 406 h 678"/>
                  <a:gd name="T36" fmla="*/ 434 w 474"/>
                  <a:gd name="T37" fmla="*/ 414 h 678"/>
                  <a:gd name="T38" fmla="*/ 434 w 474"/>
                  <a:gd name="T39" fmla="*/ 436 h 678"/>
                  <a:gd name="T40" fmla="*/ 444 w 474"/>
                  <a:gd name="T41" fmla="*/ 464 h 678"/>
                  <a:gd name="T42" fmla="*/ 464 w 474"/>
                  <a:gd name="T43" fmla="*/ 486 h 678"/>
                  <a:gd name="T44" fmla="*/ 474 w 474"/>
                  <a:gd name="T45" fmla="*/ 494 h 678"/>
                  <a:gd name="T46" fmla="*/ 406 w 474"/>
                  <a:gd name="T47" fmla="*/ 542 h 678"/>
                  <a:gd name="T48" fmla="*/ 302 w 474"/>
                  <a:gd name="T49" fmla="*/ 604 h 678"/>
                  <a:gd name="T50" fmla="*/ 238 w 474"/>
                  <a:gd name="T51" fmla="*/ 632 h 678"/>
                  <a:gd name="T52" fmla="*/ 170 w 474"/>
                  <a:gd name="T53" fmla="*/ 658 h 678"/>
                  <a:gd name="T54" fmla="*/ 98 w 474"/>
                  <a:gd name="T55" fmla="*/ 674 h 678"/>
                  <a:gd name="T56" fmla="*/ 92 w 474"/>
                  <a:gd name="T57" fmla="*/ 676 h 678"/>
                  <a:gd name="T58" fmla="*/ 76 w 474"/>
                  <a:gd name="T59" fmla="*/ 676 h 678"/>
                  <a:gd name="T60" fmla="*/ 66 w 474"/>
                  <a:gd name="T61" fmla="*/ 668 h 678"/>
                  <a:gd name="T62" fmla="*/ 56 w 474"/>
                  <a:gd name="T63" fmla="*/ 650 h 678"/>
                  <a:gd name="T64" fmla="*/ 32 w 474"/>
                  <a:gd name="T65" fmla="*/ 582 h 678"/>
                  <a:gd name="T66" fmla="*/ 20 w 474"/>
                  <a:gd name="T67" fmla="*/ 532 h 678"/>
                  <a:gd name="T68" fmla="*/ 6 w 474"/>
                  <a:gd name="T69" fmla="*/ 426 h 678"/>
                  <a:gd name="T70" fmla="*/ 0 w 474"/>
                  <a:gd name="T71" fmla="*/ 324 h 678"/>
                  <a:gd name="T72" fmla="*/ 2 w 474"/>
                  <a:gd name="T73" fmla="*/ 234 h 678"/>
                  <a:gd name="T74" fmla="*/ 6 w 474"/>
                  <a:gd name="T75" fmla="*/ 200 h 678"/>
                  <a:gd name="T76" fmla="*/ 10 w 474"/>
                  <a:gd name="T77" fmla="*/ 134 h 678"/>
                  <a:gd name="T78" fmla="*/ 12 w 474"/>
                  <a:gd name="T79" fmla="*/ 0 h 67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4"/>
                  <a:gd name="T121" fmla="*/ 0 h 678"/>
                  <a:gd name="T122" fmla="*/ 474 w 474"/>
                  <a:gd name="T123" fmla="*/ 678 h 67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4" h="678">
                    <a:moveTo>
                      <a:pt x="12" y="0"/>
                    </a:moveTo>
                    <a:lnTo>
                      <a:pt x="12" y="0"/>
                    </a:lnTo>
                    <a:lnTo>
                      <a:pt x="50" y="26"/>
                    </a:lnTo>
                    <a:lnTo>
                      <a:pt x="90" y="52"/>
                    </a:lnTo>
                    <a:lnTo>
                      <a:pt x="134" y="84"/>
                    </a:lnTo>
                    <a:lnTo>
                      <a:pt x="156" y="104"/>
                    </a:lnTo>
                    <a:lnTo>
                      <a:pt x="176" y="122"/>
                    </a:lnTo>
                    <a:lnTo>
                      <a:pt x="196" y="142"/>
                    </a:lnTo>
                    <a:lnTo>
                      <a:pt x="212" y="162"/>
                    </a:lnTo>
                    <a:lnTo>
                      <a:pt x="226" y="180"/>
                    </a:lnTo>
                    <a:lnTo>
                      <a:pt x="236" y="200"/>
                    </a:lnTo>
                    <a:lnTo>
                      <a:pt x="240" y="218"/>
                    </a:lnTo>
                    <a:lnTo>
                      <a:pt x="242" y="226"/>
                    </a:lnTo>
                    <a:lnTo>
                      <a:pt x="240" y="234"/>
                    </a:lnTo>
                    <a:lnTo>
                      <a:pt x="232" y="268"/>
                    </a:lnTo>
                    <a:lnTo>
                      <a:pt x="222" y="302"/>
                    </a:lnTo>
                    <a:lnTo>
                      <a:pt x="198" y="372"/>
                    </a:lnTo>
                    <a:lnTo>
                      <a:pt x="188" y="406"/>
                    </a:lnTo>
                    <a:lnTo>
                      <a:pt x="178" y="436"/>
                    </a:lnTo>
                    <a:lnTo>
                      <a:pt x="174" y="460"/>
                    </a:lnTo>
                    <a:lnTo>
                      <a:pt x="172" y="480"/>
                    </a:lnTo>
                    <a:lnTo>
                      <a:pt x="180" y="476"/>
                    </a:lnTo>
                    <a:lnTo>
                      <a:pt x="204" y="464"/>
                    </a:lnTo>
                    <a:lnTo>
                      <a:pt x="220" y="458"/>
                    </a:lnTo>
                    <a:lnTo>
                      <a:pt x="240" y="452"/>
                    </a:lnTo>
                    <a:lnTo>
                      <a:pt x="260" y="448"/>
                    </a:lnTo>
                    <a:lnTo>
                      <a:pt x="284" y="446"/>
                    </a:lnTo>
                    <a:lnTo>
                      <a:pt x="308" y="444"/>
                    </a:lnTo>
                    <a:lnTo>
                      <a:pt x="334" y="440"/>
                    </a:lnTo>
                    <a:lnTo>
                      <a:pt x="360" y="432"/>
                    </a:lnTo>
                    <a:lnTo>
                      <a:pt x="384" y="426"/>
                    </a:lnTo>
                    <a:lnTo>
                      <a:pt x="420" y="412"/>
                    </a:lnTo>
                    <a:lnTo>
                      <a:pt x="436" y="406"/>
                    </a:lnTo>
                    <a:lnTo>
                      <a:pt x="434" y="414"/>
                    </a:lnTo>
                    <a:lnTo>
                      <a:pt x="432" y="424"/>
                    </a:lnTo>
                    <a:lnTo>
                      <a:pt x="434" y="436"/>
                    </a:lnTo>
                    <a:lnTo>
                      <a:pt x="438" y="450"/>
                    </a:lnTo>
                    <a:lnTo>
                      <a:pt x="444" y="464"/>
                    </a:lnTo>
                    <a:lnTo>
                      <a:pt x="456" y="480"/>
                    </a:lnTo>
                    <a:lnTo>
                      <a:pt x="464" y="486"/>
                    </a:lnTo>
                    <a:lnTo>
                      <a:pt x="474" y="494"/>
                    </a:lnTo>
                    <a:lnTo>
                      <a:pt x="442" y="518"/>
                    </a:lnTo>
                    <a:lnTo>
                      <a:pt x="406" y="542"/>
                    </a:lnTo>
                    <a:lnTo>
                      <a:pt x="358" y="572"/>
                    </a:lnTo>
                    <a:lnTo>
                      <a:pt x="302" y="604"/>
                    </a:lnTo>
                    <a:lnTo>
                      <a:pt x="270" y="618"/>
                    </a:lnTo>
                    <a:lnTo>
                      <a:pt x="238" y="632"/>
                    </a:lnTo>
                    <a:lnTo>
                      <a:pt x="204" y="646"/>
                    </a:lnTo>
                    <a:lnTo>
                      <a:pt x="170" y="658"/>
                    </a:lnTo>
                    <a:lnTo>
                      <a:pt x="134" y="666"/>
                    </a:lnTo>
                    <a:lnTo>
                      <a:pt x="98" y="674"/>
                    </a:lnTo>
                    <a:lnTo>
                      <a:pt x="92" y="676"/>
                    </a:lnTo>
                    <a:lnTo>
                      <a:pt x="86" y="678"/>
                    </a:lnTo>
                    <a:lnTo>
                      <a:pt x="76" y="676"/>
                    </a:lnTo>
                    <a:lnTo>
                      <a:pt x="72" y="672"/>
                    </a:lnTo>
                    <a:lnTo>
                      <a:pt x="66" y="668"/>
                    </a:lnTo>
                    <a:lnTo>
                      <a:pt x="62" y="660"/>
                    </a:lnTo>
                    <a:lnTo>
                      <a:pt x="56" y="650"/>
                    </a:lnTo>
                    <a:lnTo>
                      <a:pt x="44" y="622"/>
                    </a:lnTo>
                    <a:lnTo>
                      <a:pt x="32" y="582"/>
                    </a:lnTo>
                    <a:lnTo>
                      <a:pt x="20" y="532"/>
                    </a:lnTo>
                    <a:lnTo>
                      <a:pt x="12" y="480"/>
                    </a:lnTo>
                    <a:lnTo>
                      <a:pt x="6" y="426"/>
                    </a:lnTo>
                    <a:lnTo>
                      <a:pt x="2" y="374"/>
                    </a:lnTo>
                    <a:lnTo>
                      <a:pt x="0" y="324"/>
                    </a:lnTo>
                    <a:lnTo>
                      <a:pt x="0" y="276"/>
                    </a:lnTo>
                    <a:lnTo>
                      <a:pt x="2" y="234"/>
                    </a:lnTo>
                    <a:lnTo>
                      <a:pt x="6" y="200"/>
                    </a:lnTo>
                    <a:lnTo>
                      <a:pt x="8" y="168"/>
                    </a:lnTo>
                    <a:lnTo>
                      <a:pt x="10" y="134"/>
                    </a:lnTo>
                    <a:lnTo>
                      <a:pt x="12" y="70"/>
                    </a:lnTo>
                    <a:lnTo>
                      <a:pt x="1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53" name="Freeform 520"/>
              <p:cNvSpPr>
                <a:spLocks/>
              </p:cNvSpPr>
              <p:nvPr/>
            </p:nvSpPr>
            <p:spPr bwMode="auto">
              <a:xfrm>
                <a:off x="1652" y="3562"/>
                <a:ext cx="142" cy="370"/>
              </a:xfrm>
              <a:custGeom>
                <a:avLst/>
                <a:gdLst>
                  <a:gd name="T0" fmla="*/ 0 w 142"/>
                  <a:gd name="T1" fmla="*/ 0 h 370"/>
                  <a:gd name="T2" fmla="*/ 0 w 142"/>
                  <a:gd name="T3" fmla="*/ 0 h 370"/>
                  <a:gd name="T4" fmla="*/ 10 w 142"/>
                  <a:gd name="T5" fmla="*/ 8 h 370"/>
                  <a:gd name="T6" fmla="*/ 32 w 142"/>
                  <a:gd name="T7" fmla="*/ 30 h 370"/>
                  <a:gd name="T8" fmla="*/ 62 w 142"/>
                  <a:gd name="T9" fmla="*/ 64 h 370"/>
                  <a:gd name="T10" fmla="*/ 78 w 142"/>
                  <a:gd name="T11" fmla="*/ 84 h 370"/>
                  <a:gd name="T12" fmla="*/ 92 w 142"/>
                  <a:gd name="T13" fmla="*/ 108 h 370"/>
                  <a:gd name="T14" fmla="*/ 108 w 142"/>
                  <a:gd name="T15" fmla="*/ 134 h 370"/>
                  <a:gd name="T16" fmla="*/ 120 w 142"/>
                  <a:gd name="T17" fmla="*/ 162 h 370"/>
                  <a:gd name="T18" fmla="*/ 132 w 142"/>
                  <a:gd name="T19" fmla="*/ 194 h 370"/>
                  <a:gd name="T20" fmla="*/ 138 w 142"/>
                  <a:gd name="T21" fmla="*/ 226 h 370"/>
                  <a:gd name="T22" fmla="*/ 142 w 142"/>
                  <a:gd name="T23" fmla="*/ 260 h 370"/>
                  <a:gd name="T24" fmla="*/ 142 w 142"/>
                  <a:gd name="T25" fmla="*/ 276 h 370"/>
                  <a:gd name="T26" fmla="*/ 142 w 142"/>
                  <a:gd name="T27" fmla="*/ 294 h 370"/>
                  <a:gd name="T28" fmla="*/ 140 w 142"/>
                  <a:gd name="T29" fmla="*/ 312 h 370"/>
                  <a:gd name="T30" fmla="*/ 136 w 142"/>
                  <a:gd name="T31" fmla="*/ 332 h 370"/>
                  <a:gd name="T32" fmla="*/ 130 w 142"/>
                  <a:gd name="T33" fmla="*/ 350 h 370"/>
                  <a:gd name="T34" fmla="*/ 122 w 142"/>
                  <a:gd name="T35" fmla="*/ 370 h 370"/>
                  <a:gd name="T36" fmla="*/ 122 w 142"/>
                  <a:gd name="T37" fmla="*/ 370 h 370"/>
                  <a:gd name="T38" fmla="*/ 124 w 142"/>
                  <a:gd name="T39" fmla="*/ 362 h 370"/>
                  <a:gd name="T40" fmla="*/ 128 w 142"/>
                  <a:gd name="T41" fmla="*/ 340 h 370"/>
                  <a:gd name="T42" fmla="*/ 130 w 142"/>
                  <a:gd name="T43" fmla="*/ 306 h 370"/>
                  <a:gd name="T44" fmla="*/ 130 w 142"/>
                  <a:gd name="T45" fmla="*/ 286 h 370"/>
                  <a:gd name="T46" fmla="*/ 128 w 142"/>
                  <a:gd name="T47" fmla="*/ 262 h 370"/>
                  <a:gd name="T48" fmla="*/ 122 w 142"/>
                  <a:gd name="T49" fmla="*/ 236 h 370"/>
                  <a:gd name="T50" fmla="*/ 116 w 142"/>
                  <a:gd name="T51" fmla="*/ 208 h 370"/>
                  <a:gd name="T52" fmla="*/ 106 w 142"/>
                  <a:gd name="T53" fmla="*/ 178 h 370"/>
                  <a:gd name="T54" fmla="*/ 94 w 142"/>
                  <a:gd name="T55" fmla="*/ 146 h 370"/>
                  <a:gd name="T56" fmla="*/ 76 w 142"/>
                  <a:gd name="T57" fmla="*/ 112 h 370"/>
                  <a:gd name="T58" fmla="*/ 56 w 142"/>
                  <a:gd name="T59" fmla="*/ 76 h 370"/>
                  <a:gd name="T60" fmla="*/ 30 w 142"/>
                  <a:gd name="T61" fmla="*/ 38 h 370"/>
                  <a:gd name="T62" fmla="*/ 0 w 142"/>
                  <a:gd name="T63" fmla="*/ 0 h 3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2"/>
                  <a:gd name="T97" fmla="*/ 0 h 370"/>
                  <a:gd name="T98" fmla="*/ 142 w 142"/>
                  <a:gd name="T99" fmla="*/ 370 h 3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2" h="37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32" y="30"/>
                    </a:lnTo>
                    <a:lnTo>
                      <a:pt x="62" y="64"/>
                    </a:lnTo>
                    <a:lnTo>
                      <a:pt x="78" y="84"/>
                    </a:lnTo>
                    <a:lnTo>
                      <a:pt x="92" y="108"/>
                    </a:lnTo>
                    <a:lnTo>
                      <a:pt x="108" y="134"/>
                    </a:lnTo>
                    <a:lnTo>
                      <a:pt x="120" y="162"/>
                    </a:lnTo>
                    <a:lnTo>
                      <a:pt x="132" y="194"/>
                    </a:lnTo>
                    <a:lnTo>
                      <a:pt x="138" y="226"/>
                    </a:lnTo>
                    <a:lnTo>
                      <a:pt x="142" y="260"/>
                    </a:lnTo>
                    <a:lnTo>
                      <a:pt x="142" y="276"/>
                    </a:lnTo>
                    <a:lnTo>
                      <a:pt x="142" y="294"/>
                    </a:lnTo>
                    <a:lnTo>
                      <a:pt x="140" y="312"/>
                    </a:lnTo>
                    <a:lnTo>
                      <a:pt x="136" y="332"/>
                    </a:lnTo>
                    <a:lnTo>
                      <a:pt x="130" y="350"/>
                    </a:lnTo>
                    <a:lnTo>
                      <a:pt x="122" y="370"/>
                    </a:lnTo>
                    <a:lnTo>
                      <a:pt x="124" y="362"/>
                    </a:lnTo>
                    <a:lnTo>
                      <a:pt x="128" y="340"/>
                    </a:lnTo>
                    <a:lnTo>
                      <a:pt x="130" y="306"/>
                    </a:lnTo>
                    <a:lnTo>
                      <a:pt x="130" y="286"/>
                    </a:lnTo>
                    <a:lnTo>
                      <a:pt x="128" y="262"/>
                    </a:lnTo>
                    <a:lnTo>
                      <a:pt x="122" y="236"/>
                    </a:lnTo>
                    <a:lnTo>
                      <a:pt x="116" y="208"/>
                    </a:lnTo>
                    <a:lnTo>
                      <a:pt x="106" y="178"/>
                    </a:lnTo>
                    <a:lnTo>
                      <a:pt x="94" y="146"/>
                    </a:lnTo>
                    <a:lnTo>
                      <a:pt x="76" y="112"/>
                    </a:lnTo>
                    <a:lnTo>
                      <a:pt x="56" y="76"/>
                    </a:lnTo>
                    <a:lnTo>
                      <a:pt x="30" y="3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54" name="Freeform 521"/>
              <p:cNvSpPr>
                <a:spLocks/>
              </p:cNvSpPr>
              <p:nvPr/>
            </p:nvSpPr>
            <p:spPr bwMode="auto">
              <a:xfrm>
                <a:off x="1652" y="3562"/>
                <a:ext cx="142" cy="370"/>
              </a:xfrm>
              <a:custGeom>
                <a:avLst/>
                <a:gdLst>
                  <a:gd name="T0" fmla="*/ 0 w 142"/>
                  <a:gd name="T1" fmla="*/ 0 h 370"/>
                  <a:gd name="T2" fmla="*/ 0 w 142"/>
                  <a:gd name="T3" fmla="*/ 0 h 370"/>
                  <a:gd name="T4" fmla="*/ 10 w 142"/>
                  <a:gd name="T5" fmla="*/ 8 h 370"/>
                  <a:gd name="T6" fmla="*/ 32 w 142"/>
                  <a:gd name="T7" fmla="*/ 30 h 370"/>
                  <a:gd name="T8" fmla="*/ 62 w 142"/>
                  <a:gd name="T9" fmla="*/ 64 h 370"/>
                  <a:gd name="T10" fmla="*/ 78 w 142"/>
                  <a:gd name="T11" fmla="*/ 84 h 370"/>
                  <a:gd name="T12" fmla="*/ 92 w 142"/>
                  <a:gd name="T13" fmla="*/ 108 h 370"/>
                  <a:gd name="T14" fmla="*/ 108 w 142"/>
                  <a:gd name="T15" fmla="*/ 134 h 370"/>
                  <a:gd name="T16" fmla="*/ 120 w 142"/>
                  <a:gd name="T17" fmla="*/ 162 h 370"/>
                  <a:gd name="T18" fmla="*/ 132 w 142"/>
                  <a:gd name="T19" fmla="*/ 194 h 370"/>
                  <a:gd name="T20" fmla="*/ 138 w 142"/>
                  <a:gd name="T21" fmla="*/ 226 h 370"/>
                  <a:gd name="T22" fmla="*/ 142 w 142"/>
                  <a:gd name="T23" fmla="*/ 260 h 370"/>
                  <a:gd name="T24" fmla="*/ 142 w 142"/>
                  <a:gd name="T25" fmla="*/ 276 h 370"/>
                  <a:gd name="T26" fmla="*/ 142 w 142"/>
                  <a:gd name="T27" fmla="*/ 294 h 370"/>
                  <a:gd name="T28" fmla="*/ 140 w 142"/>
                  <a:gd name="T29" fmla="*/ 312 h 370"/>
                  <a:gd name="T30" fmla="*/ 136 w 142"/>
                  <a:gd name="T31" fmla="*/ 332 h 370"/>
                  <a:gd name="T32" fmla="*/ 130 w 142"/>
                  <a:gd name="T33" fmla="*/ 350 h 370"/>
                  <a:gd name="T34" fmla="*/ 122 w 142"/>
                  <a:gd name="T35" fmla="*/ 370 h 370"/>
                  <a:gd name="T36" fmla="*/ 122 w 142"/>
                  <a:gd name="T37" fmla="*/ 370 h 370"/>
                  <a:gd name="T38" fmla="*/ 124 w 142"/>
                  <a:gd name="T39" fmla="*/ 362 h 370"/>
                  <a:gd name="T40" fmla="*/ 128 w 142"/>
                  <a:gd name="T41" fmla="*/ 340 h 370"/>
                  <a:gd name="T42" fmla="*/ 130 w 142"/>
                  <a:gd name="T43" fmla="*/ 306 h 370"/>
                  <a:gd name="T44" fmla="*/ 130 w 142"/>
                  <a:gd name="T45" fmla="*/ 286 h 370"/>
                  <a:gd name="T46" fmla="*/ 128 w 142"/>
                  <a:gd name="T47" fmla="*/ 262 h 370"/>
                  <a:gd name="T48" fmla="*/ 122 w 142"/>
                  <a:gd name="T49" fmla="*/ 236 h 370"/>
                  <a:gd name="T50" fmla="*/ 116 w 142"/>
                  <a:gd name="T51" fmla="*/ 208 h 370"/>
                  <a:gd name="T52" fmla="*/ 106 w 142"/>
                  <a:gd name="T53" fmla="*/ 178 h 370"/>
                  <a:gd name="T54" fmla="*/ 94 w 142"/>
                  <a:gd name="T55" fmla="*/ 146 h 370"/>
                  <a:gd name="T56" fmla="*/ 76 w 142"/>
                  <a:gd name="T57" fmla="*/ 112 h 370"/>
                  <a:gd name="T58" fmla="*/ 56 w 142"/>
                  <a:gd name="T59" fmla="*/ 76 h 370"/>
                  <a:gd name="T60" fmla="*/ 30 w 142"/>
                  <a:gd name="T61" fmla="*/ 38 h 370"/>
                  <a:gd name="T62" fmla="*/ 0 w 142"/>
                  <a:gd name="T63" fmla="*/ 0 h 3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2"/>
                  <a:gd name="T97" fmla="*/ 0 h 370"/>
                  <a:gd name="T98" fmla="*/ 142 w 142"/>
                  <a:gd name="T99" fmla="*/ 370 h 3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2" h="37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32" y="30"/>
                    </a:lnTo>
                    <a:lnTo>
                      <a:pt x="62" y="64"/>
                    </a:lnTo>
                    <a:lnTo>
                      <a:pt x="78" y="84"/>
                    </a:lnTo>
                    <a:lnTo>
                      <a:pt x="92" y="108"/>
                    </a:lnTo>
                    <a:lnTo>
                      <a:pt x="108" y="134"/>
                    </a:lnTo>
                    <a:lnTo>
                      <a:pt x="120" y="162"/>
                    </a:lnTo>
                    <a:lnTo>
                      <a:pt x="132" y="194"/>
                    </a:lnTo>
                    <a:lnTo>
                      <a:pt x="138" y="226"/>
                    </a:lnTo>
                    <a:lnTo>
                      <a:pt x="142" y="260"/>
                    </a:lnTo>
                    <a:lnTo>
                      <a:pt x="142" y="276"/>
                    </a:lnTo>
                    <a:lnTo>
                      <a:pt x="142" y="294"/>
                    </a:lnTo>
                    <a:lnTo>
                      <a:pt x="140" y="312"/>
                    </a:lnTo>
                    <a:lnTo>
                      <a:pt x="136" y="332"/>
                    </a:lnTo>
                    <a:lnTo>
                      <a:pt x="130" y="350"/>
                    </a:lnTo>
                    <a:lnTo>
                      <a:pt x="122" y="370"/>
                    </a:lnTo>
                    <a:lnTo>
                      <a:pt x="124" y="362"/>
                    </a:lnTo>
                    <a:lnTo>
                      <a:pt x="128" y="340"/>
                    </a:lnTo>
                    <a:lnTo>
                      <a:pt x="130" y="306"/>
                    </a:lnTo>
                    <a:lnTo>
                      <a:pt x="130" y="286"/>
                    </a:lnTo>
                    <a:lnTo>
                      <a:pt x="128" y="262"/>
                    </a:lnTo>
                    <a:lnTo>
                      <a:pt x="122" y="236"/>
                    </a:lnTo>
                    <a:lnTo>
                      <a:pt x="116" y="208"/>
                    </a:lnTo>
                    <a:lnTo>
                      <a:pt x="106" y="178"/>
                    </a:lnTo>
                    <a:lnTo>
                      <a:pt x="94" y="146"/>
                    </a:lnTo>
                    <a:lnTo>
                      <a:pt x="76" y="112"/>
                    </a:lnTo>
                    <a:lnTo>
                      <a:pt x="56" y="76"/>
                    </a:lnTo>
                    <a:lnTo>
                      <a:pt x="30" y="38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55" name="Freeform 522"/>
              <p:cNvSpPr>
                <a:spLocks/>
              </p:cNvSpPr>
              <p:nvPr/>
            </p:nvSpPr>
            <p:spPr bwMode="auto">
              <a:xfrm>
                <a:off x="2150" y="3390"/>
                <a:ext cx="8" cy="14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8 w 8"/>
                  <a:gd name="T5" fmla="*/ 6 h 14"/>
                  <a:gd name="T6" fmla="*/ 6 w 8"/>
                  <a:gd name="T7" fmla="*/ 10 h 14"/>
                  <a:gd name="T8" fmla="*/ 0 w 8"/>
                  <a:gd name="T9" fmla="*/ 14 h 14"/>
                  <a:gd name="T10" fmla="*/ 0 w 8"/>
                  <a:gd name="T11" fmla="*/ 14 h 14"/>
                  <a:gd name="T12" fmla="*/ 2 w 8"/>
                  <a:gd name="T13" fmla="*/ 8 h 14"/>
                  <a:gd name="T14" fmla="*/ 6 w 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14"/>
                  <a:gd name="T26" fmla="*/ 8 w 8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56" name="Freeform 523"/>
              <p:cNvSpPr>
                <a:spLocks/>
              </p:cNvSpPr>
              <p:nvPr/>
            </p:nvSpPr>
            <p:spPr bwMode="auto">
              <a:xfrm>
                <a:off x="2150" y="3390"/>
                <a:ext cx="8" cy="14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8 w 8"/>
                  <a:gd name="T5" fmla="*/ 6 h 14"/>
                  <a:gd name="T6" fmla="*/ 6 w 8"/>
                  <a:gd name="T7" fmla="*/ 10 h 14"/>
                  <a:gd name="T8" fmla="*/ 0 w 8"/>
                  <a:gd name="T9" fmla="*/ 14 h 14"/>
                  <a:gd name="T10" fmla="*/ 0 w 8"/>
                  <a:gd name="T11" fmla="*/ 14 h 14"/>
                  <a:gd name="T12" fmla="*/ 2 w 8"/>
                  <a:gd name="T13" fmla="*/ 8 h 14"/>
                  <a:gd name="T14" fmla="*/ 6 w 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14"/>
                  <a:gd name="T26" fmla="*/ 8 w 8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57" name="Freeform 524"/>
              <p:cNvSpPr>
                <a:spLocks/>
              </p:cNvSpPr>
              <p:nvPr/>
            </p:nvSpPr>
            <p:spPr bwMode="auto">
              <a:xfrm>
                <a:off x="1998" y="3318"/>
                <a:ext cx="116" cy="110"/>
              </a:xfrm>
              <a:custGeom>
                <a:avLst/>
                <a:gdLst>
                  <a:gd name="T0" fmla="*/ 116 w 116"/>
                  <a:gd name="T1" fmla="*/ 84 h 110"/>
                  <a:gd name="T2" fmla="*/ 116 w 116"/>
                  <a:gd name="T3" fmla="*/ 84 h 110"/>
                  <a:gd name="T4" fmla="*/ 108 w 116"/>
                  <a:gd name="T5" fmla="*/ 84 h 110"/>
                  <a:gd name="T6" fmla="*/ 88 w 116"/>
                  <a:gd name="T7" fmla="*/ 78 h 110"/>
                  <a:gd name="T8" fmla="*/ 74 w 116"/>
                  <a:gd name="T9" fmla="*/ 74 h 110"/>
                  <a:gd name="T10" fmla="*/ 62 w 116"/>
                  <a:gd name="T11" fmla="*/ 68 h 110"/>
                  <a:gd name="T12" fmla="*/ 48 w 116"/>
                  <a:gd name="T13" fmla="*/ 60 h 110"/>
                  <a:gd name="T14" fmla="*/ 36 w 116"/>
                  <a:gd name="T15" fmla="*/ 52 h 110"/>
                  <a:gd name="T16" fmla="*/ 36 w 116"/>
                  <a:gd name="T17" fmla="*/ 52 h 110"/>
                  <a:gd name="T18" fmla="*/ 18 w 116"/>
                  <a:gd name="T19" fmla="*/ 30 h 110"/>
                  <a:gd name="T20" fmla="*/ 6 w 116"/>
                  <a:gd name="T21" fmla="*/ 14 h 110"/>
                  <a:gd name="T22" fmla="*/ 2 w 116"/>
                  <a:gd name="T23" fmla="*/ 4 h 110"/>
                  <a:gd name="T24" fmla="*/ 0 w 116"/>
                  <a:gd name="T25" fmla="*/ 0 h 110"/>
                  <a:gd name="T26" fmla="*/ 0 w 116"/>
                  <a:gd name="T27" fmla="*/ 0 h 110"/>
                  <a:gd name="T28" fmla="*/ 4 w 116"/>
                  <a:gd name="T29" fmla="*/ 12 h 110"/>
                  <a:gd name="T30" fmla="*/ 14 w 116"/>
                  <a:gd name="T31" fmla="*/ 38 h 110"/>
                  <a:gd name="T32" fmla="*/ 22 w 116"/>
                  <a:gd name="T33" fmla="*/ 54 h 110"/>
                  <a:gd name="T34" fmla="*/ 30 w 116"/>
                  <a:gd name="T35" fmla="*/ 70 h 110"/>
                  <a:gd name="T36" fmla="*/ 40 w 116"/>
                  <a:gd name="T37" fmla="*/ 84 h 110"/>
                  <a:gd name="T38" fmla="*/ 52 w 116"/>
                  <a:gd name="T39" fmla="*/ 98 h 110"/>
                  <a:gd name="T40" fmla="*/ 52 w 116"/>
                  <a:gd name="T41" fmla="*/ 98 h 110"/>
                  <a:gd name="T42" fmla="*/ 64 w 116"/>
                  <a:gd name="T43" fmla="*/ 106 h 110"/>
                  <a:gd name="T44" fmla="*/ 74 w 116"/>
                  <a:gd name="T45" fmla="*/ 110 h 110"/>
                  <a:gd name="T46" fmla="*/ 84 w 116"/>
                  <a:gd name="T47" fmla="*/ 110 h 110"/>
                  <a:gd name="T48" fmla="*/ 92 w 116"/>
                  <a:gd name="T49" fmla="*/ 108 h 110"/>
                  <a:gd name="T50" fmla="*/ 100 w 116"/>
                  <a:gd name="T51" fmla="*/ 102 h 110"/>
                  <a:gd name="T52" fmla="*/ 106 w 116"/>
                  <a:gd name="T53" fmla="*/ 96 h 110"/>
                  <a:gd name="T54" fmla="*/ 116 w 116"/>
                  <a:gd name="T55" fmla="*/ 84 h 1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6"/>
                  <a:gd name="T85" fmla="*/ 0 h 110"/>
                  <a:gd name="T86" fmla="*/ 116 w 116"/>
                  <a:gd name="T87" fmla="*/ 110 h 11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6" h="110">
                    <a:moveTo>
                      <a:pt x="116" y="84"/>
                    </a:moveTo>
                    <a:lnTo>
                      <a:pt x="116" y="84"/>
                    </a:lnTo>
                    <a:lnTo>
                      <a:pt x="108" y="84"/>
                    </a:lnTo>
                    <a:lnTo>
                      <a:pt x="88" y="78"/>
                    </a:lnTo>
                    <a:lnTo>
                      <a:pt x="74" y="74"/>
                    </a:lnTo>
                    <a:lnTo>
                      <a:pt x="62" y="68"/>
                    </a:lnTo>
                    <a:lnTo>
                      <a:pt x="48" y="60"/>
                    </a:lnTo>
                    <a:lnTo>
                      <a:pt x="36" y="52"/>
                    </a:lnTo>
                    <a:lnTo>
                      <a:pt x="18" y="30"/>
                    </a:lnTo>
                    <a:lnTo>
                      <a:pt x="6" y="1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12"/>
                    </a:lnTo>
                    <a:lnTo>
                      <a:pt x="14" y="38"/>
                    </a:lnTo>
                    <a:lnTo>
                      <a:pt x="22" y="54"/>
                    </a:lnTo>
                    <a:lnTo>
                      <a:pt x="30" y="70"/>
                    </a:lnTo>
                    <a:lnTo>
                      <a:pt x="40" y="84"/>
                    </a:lnTo>
                    <a:lnTo>
                      <a:pt x="52" y="98"/>
                    </a:lnTo>
                    <a:lnTo>
                      <a:pt x="64" y="106"/>
                    </a:lnTo>
                    <a:lnTo>
                      <a:pt x="74" y="110"/>
                    </a:lnTo>
                    <a:lnTo>
                      <a:pt x="84" y="110"/>
                    </a:lnTo>
                    <a:lnTo>
                      <a:pt x="92" y="108"/>
                    </a:lnTo>
                    <a:lnTo>
                      <a:pt x="100" y="102"/>
                    </a:lnTo>
                    <a:lnTo>
                      <a:pt x="106" y="96"/>
                    </a:lnTo>
                    <a:lnTo>
                      <a:pt x="116" y="84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58" name="Freeform 525"/>
              <p:cNvSpPr>
                <a:spLocks/>
              </p:cNvSpPr>
              <p:nvPr/>
            </p:nvSpPr>
            <p:spPr bwMode="auto">
              <a:xfrm>
                <a:off x="1998" y="3318"/>
                <a:ext cx="116" cy="110"/>
              </a:xfrm>
              <a:custGeom>
                <a:avLst/>
                <a:gdLst>
                  <a:gd name="T0" fmla="*/ 116 w 116"/>
                  <a:gd name="T1" fmla="*/ 84 h 110"/>
                  <a:gd name="T2" fmla="*/ 116 w 116"/>
                  <a:gd name="T3" fmla="*/ 84 h 110"/>
                  <a:gd name="T4" fmla="*/ 108 w 116"/>
                  <a:gd name="T5" fmla="*/ 84 h 110"/>
                  <a:gd name="T6" fmla="*/ 88 w 116"/>
                  <a:gd name="T7" fmla="*/ 78 h 110"/>
                  <a:gd name="T8" fmla="*/ 74 w 116"/>
                  <a:gd name="T9" fmla="*/ 74 h 110"/>
                  <a:gd name="T10" fmla="*/ 62 w 116"/>
                  <a:gd name="T11" fmla="*/ 68 h 110"/>
                  <a:gd name="T12" fmla="*/ 48 w 116"/>
                  <a:gd name="T13" fmla="*/ 60 h 110"/>
                  <a:gd name="T14" fmla="*/ 36 w 116"/>
                  <a:gd name="T15" fmla="*/ 52 h 110"/>
                  <a:gd name="T16" fmla="*/ 36 w 116"/>
                  <a:gd name="T17" fmla="*/ 52 h 110"/>
                  <a:gd name="T18" fmla="*/ 18 w 116"/>
                  <a:gd name="T19" fmla="*/ 30 h 110"/>
                  <a:gd name="T20" fmla="*/ 6 w 116"/>
                  <a:gd name="T21" fmla="*/ 14 h 110"/>
                  <a:gd name="T22" fmla="*/ 2 w 116"/>
                  <a:gd name="T23" fmla="*/ 4 h 110"/>
                  <a:gd name="T24" fmla="*/ 0 w 116"/>
                  <a:gd name="T25" fmla="*/ 0 h 110"/>
                  <a:gd name="T26" fmla="*/ 0 w 116"/>
                  <a:gd name="T27" fmla="*/ 0 h 110"/>
                  <a:gd name="T28" fmla="*/ 4 w 116"/>
                  <a:gd name="T29" fmla="*/ 12 h 110"/>
                  <a:gd name="T30" fmla="*/ 14 w 116"/>
                  <a:gd name="T31" fmla="*/ 38 h 110"/>
                  <a:gd name="T32" fmla="*/ 22 w 116"/>
                  <a:gd name="T33" fmla="*/ 54 h 110"/>
                  <a:gd name="T34" fmla="*/ 30 w 116"/>
                  <a:gd name="T35" fmla="*/ 70 h 110"/>
                  <a:gd name="T36" fmla="*/ 40 w 116"/>
                  <a:gd name="T37" fmla="*/ 84 h 110"/>
                  <a:gd name="T38" fmla="*/ 52 w 116"/>
                  <a:gd name="T39" fmla="*/ 98 h 110"/>
                  <a:gd name="T40" fmla="*/ 52 w 116"/>
                  <a:gd name="T41" fmla="*/ 98 h 110"/>
                  <a:gd name="T42" fmla="*/ 64 w 116"/>
                  <a:gd name="T43" fmla="*/ 106 h 110"/>
                  <a:gd name="T44" fmla="*/ 74 w 116"/>
                  <a:gd name="T45" fmla="*/ 110 h 110"/>
                  <a:gd name="T46" fmla="*/ 84 w 116"/>
                  <a:gd name="T47" fmla="*/ 110 h 110"/>
                  <a:gd name="T48" fmla="*/ 92 w 116"/>
                  <a:gd name="T49" fmla="*/ 108 h 110"/>
                  <a:gd name="T50" fmla="*/ 100 w 116"/>
                  <a:gd name="T51" fmla="*/ 102 h 110"/>
                  <a:gd name="T52" fmla="*/ 106 w 116"/>
                  <a:gd name="T53" fmla="*/ 96 h 110"/>
                  <a:gd name="T54" fmla="*/ 116 w 116"/>
                  <a:gd name="T55" fmla="*/ 84 h 1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6"/>
                  <a:gd name="T85" fmla="*/ 0 h 110"/>
                  <a:gd name="T86" fmla="*/ 116 w 116"/>
                  <a:gd name="T87" fmla="*/ 110 h 11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6" h="110">
                    <a:moveTo>
                      <a:pt x="116" y="84"/>
                    </a:moveTo>
                    <a:lnTo>
                      <a:pt x="116" y="84"/>
                    </a:lnTo>
                    <a:lnTo>
                      <a:pt x="108" y="84"/>
                    </a:lnTo>
                    <a:lnTo>
                      <a:pt x="88" y="78"/>
                    </a:lnTo>
                    <a:lnTo>
                      <a:pt x="74" y="74"/>
                    </a:lnTo>
                    <a:lnTo>
                      <a:pt x="62" y="68"/>
                    </a:lnTo>
                    <a:lnTo>
                      <a:pt x="48" y="60"/>
                    </a:lnTo>
                    <a:lnTo>
                      <a:pt x="36" y="52"/>
                    </a:lnTo>
                    <a:lnTo>
                      <a:pt x="18" y="30"/>
                    </a:lnTo>
                    <a:lnTo>
                      <a:pt x="6" y="1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12"/>
                    </a:lnTo>
                    <a:lnTo>
                      <a:pt x="14" y="38"/>
                    </a:lnTo>
                    <a:lnTo>
                      <a:pt x="22" y="54"/>
                    </a:lnTo>
                    <a:lnTo>
                      <a:pt x="30" y="70"/>
                    </a:lnTo>
                    <a:lnTo>
                      <a:pt x="40" y="84"/>
                    </a:lnTo>
                    <a:lnTo>
                      <a:pt x="52" y="98"/>
                    </a:lnTo>
                    <a:lnTo>
                      <a:pt x="64" y="106"/>
                    </a:lnTo>
                    <a:lnTo>
                      <a:pt x="74" y="110"/>
                    </a:lnTo>
                    <a:lnTo>
                      <a:pt x="84" y="110"/>
                    </a:lnTo>
                    <a:lnTo>
                      <a:pt x="92" y="108"/>
                    </a:lnTo>
                    <a:lnTo>
                      <a:pt x="100" y="102"/>
                    </a:lnTo>
                    <a:lnTo>
                      <a:pt x="106" y="96"/>
                    </a:lnTo>
                    <a:lnTo>
                      <a:pt x="116" y="8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59" name="Freeform 526"/>
              <p:cNvSpPr>
                <a:spLocks/>
              </p:cNvSpPr>
              <p:nvPr/>
            </p:nvSpPr>
            <p:spPr bwMode="auto">
              <a:xfrm>
                <a:off x="2056" y="3240"/>
                <a:ext cx="86" cy="44"/>
              </a:xfrm>
              <a:custGeom>
                <a:avLst/>
                <a:gdLst>
                  <a:gd name="T0" fmla="*/ 78 w 86"/>
                  <a:gd name="T1" fmla="*/ 2 h 44"/>
                  <a:gd name="T2" fmla="*/ 78 w 86"/>
                  <a:gd name="T3" fmla="*/ 2 h 44"/>
                  <a:gd name="T4" fmla="*/ 66 w 86"/>
                  <a:gd name="T5" fmla="*/ 4 h 44"/>
                  <a:gd name="T6" fmla="*/ 52 w 86"/>
                  <a:gd name="T7" fmla="*/ 4 h 44"/>
                  <a:gd name="T8" fmla="*/ 34 w 86"/>
                  <a:gd name="T9" fmla="*/ 2 h 44"/>
                  <a:gd name="T10" fmla="*/ 34 w 86"/>
                  <a:gd name="T11" fmla="*/ 2 h 44"/>
                  <a:gd name="T12" fmla="*/ 16 w 86"/>
                  <a:gd name="T13" fmla="*/ 0 h 44"/>
                  <a:gd name="T14" fmla="*/ 8 w 86"/>
                  <a:gd name="T15" fmla="*/ 2 h 44"/>
                  <a:gd name="T16" fmla="*/ 4 w 86"/>
                  <a:gd name="T17" fmla="*/ 4 h 44"/>
                  <a:gd name="T18" fmla="*/ 0 w 86"/>
                  <a:gd name="T19" fmla="*/ 8 h 44"/>
                  <a:gd name="T20" fmla="*/ 0 w 86"/>
                  <a:gd name="T21" fmla="*/ 12 h 44"/>
                  <a:gd name="T22" fmla="*/ 2 w 86"/>
                  <a:gd name="T23" fmla="*/ 20 h 44"/>
                  <a:gd name="T24" fmla="*/ 10 w 86"/>
                  <a:gd name="T25" fmla="*/ 30 h 44"/>
                  <a:gd name="T26" fmla="*/ 10 w 86"/>
                  <a:gd name="T27" fmla="*/ 30 h 44"/>
                  <a:gd name="T28" fmla="*/ 22 w 86"/>
                  <a:gd name="T29" fmla="*/ 40 h 44"/>
                  <a:gd name="T30" fmla="*/ 34 w 86"/>
                  <a:gd name="T31" fmla="*/ 44 h 44"/>
                  <a:gd name="T32" fmla="*/ 44 w 86"/>
                  <a:gd name="T33" fmla="*/ 44 h 44"/>
                  <a:gd name="T34" fmla="*/ 54 w 86"/>
                  <a:gd name="T35" fmla="*/ 40 h 44"/>
                  <a:gd name="T36" fmla="*/ 62 w 86"/>
                  <a:gd name="T37" fmla="*/ 36 h 44"/>
                  <a:gd name="T38" fmla="*/ 70 w 86"/>
                  <a:gd name="T39" fmla="*/ 28 h 44"/>
                  <a:gd name="T40" fmla="*/ 80 w 86"/>
                  <a:gd name="T41" fmla="*/ 18 h 44"/>
                  <a:gd name="T42" fmla="*/ 80 w 86"/>
                  <a:gd name="T43" fmla="*/ 18 h 44"/>
                  <a:gd name="T44" fmla="*/ 84 w 86"/>
                  <a:gd name="T45" fmla="*/ 14 h 44"/>
                  <a:gd name="T46" fmla="*/ 86 w 86"/>
                  <a:gd name="T47" fmla="*/ 8 h 44"/>
                  <a:gd name="T48" fmla="*/ 84 w 86"/>
                  <a:gd name="T49" fmla="*/ 4 h 44"/>
                  <a:gd name="T50" fmla="*/ 78 w 86"/>
                  <a:gd name="T51" fmla="*/ 2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6"/>
                  <a:gd name="T79" fmla="*/ 0 h 44"/>
                  <a:gd name="T80" fmla="*/ 86 w 86"/>
                  <a:gd name="T81" fmla="*/ 44 h 4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6" h="44">
                    <a:moveTo>
                      <a:pt x="78" y="2"/>
                    </a:moveTo>
                    <a:lnTo>
                      <a:pt x="78" y="2"/>
                    </a:lnTo>
                    <a:lnTo>
                      <a:pt x="66" y="4"/>
                    </a:lnTo>
                    <a:lnTo>
                      <a:pt x="52" y="4"/>
                    </a:lnTo>
                    <a:lnTo>
                      <a:pt x="34" y="2"/>
                    </a:lnTo>
                    <a:lnTo>
                      <a:pt x="16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20"/>
                    </a:lnTo>
                    <a:lnTo>
                      <a:pt x="10" y="30"/>
                    </a:lnTo>
                    <a:lnTo>
                      <a:pt x="22" y="40"/>
                    </a:lnTo>
                    <a:lnTo>
                      <a:pt x="34" y="44"/>
                    </a:lnTo>
                    <a:lnTo>
                      <a:pt x="44" y="44"/>
                    </a:lnTo>
                    <a:lnTo>
                      <a:pt x="54" y="40"/>
                    </a:lnTo>
                    <a:lnTo>
                      <a:pt x="62" y="36"/>
                    </a:lnTo>
                    <a:lnTo>
                      <a:pt x="70" y="28"/>
                    </a:lnTo>
                    <a:lnTo>
                      <a:pt x="80" y="18"/>
                    </a:lnTo>
                    <a:lnTo>
                      <a:pt x="84" y="14"/>
                    </a:lnTo>
                    <a:lnTo>
                      <a:pt x="86" y="8"/>
                    </a:lnTo>
                    <a:lnTo>
                      <a:pt x="84" y="4"/>
                    </a:lnTo>
                    <a:lnTo>
                      <a:pt x="78" y="2"/>
                    </a:lnTo>
                    <a:close/>
                  </a:path>
                </a:pathLst>
              </a:custGeom>
              <a:solidFill>
                <a:srgbClr val="F09C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60" name="Freeform 527"/>
              <p:cNvSpPr>
                <a:spLocks/>
              </p:cNvSpPr>
              <p:nvPr/>
            </p:nvSpPr>
            <p:spPr bwMode="auto">
              <a:xfrm>
                <a:off x="2056" y="3240"/>
                <a:ext cx="86" cy="44"/>
              </a:xfrm>
              <a:custGeom>
                <a:avLst/>
                <a:gdLst>
                  <a:gd name="T0" fmla="*/ 78 w 86"/>
                  <a:gd name="T1" fmla="*/ 2 h 44"/>
                  <a:gd name="T2" fmla="*/ 78 w 86"/>
                  <a:gd name="T3" fmla="*/ 2 h 44"/>
                  <a:gd name="T4" fmla="*/ 66 w 86"/>
                  <a:gd name="T5" fmla="*/ 4 h 44"/>
                  <a:gd name="T6" fmla="*/ 52 w 86"/>
                  <a:gd name="T7" fmla="*/ 4 h 44"/>
                  <a:gd name="T8" fmla="*/ 34 w 86"/>
                  <a:gd name="T9" fmla="*/ 2 h 44"/>
                  <a:gd name="T10" fmla="*/ 34 w 86"/>
                  <a:gd name="T11" fmla="*/ 2 h 44"/>
                  <a:gd name="T12" fmla="*/ 16 w 86"/>
                  <a:gd name="T13" fmla="*/ 0 h 44"/>
                  <a:gd name="T14" fmla="*/ 8 w 86"/>
                  <a:gd name="T15" fmla="*/ 2 h 44"/>
                  <a:gd name="T16" fmla="*/ 4 w 86"/>
                  <a:gd name="T17" fmla="*/ 4 h 44"/>
                  <a:gd name="T18" fmla="*/ 0 w 86"/>
                  <a:gd name="T19" fmla="*/ 8 h 44"/>
                  <a:gd name="T20" fmla="*/ 0 w 86"/>
                  <a:gd name="T21" fmla="*/ 12 h 44"/>
                  <a:gd name="T22" fmla="*/ 2 w 86"/>
                  <a:gd name="T23" fmla="*/ 20 h 44"/>
                  <a:gd name="T24" fmla="*/ 10 w 86"/>
                  <a:gd name="T25" fmla="*/ 30 h 44"/>
                  <a:gd name="T26" fmla="*/ 10 w 86"/>
                  <a:gd name="T27" fmla="*/ 30 h 44"/>
                  <a:gd name="T28" fmla="*/ 22 w 86"/>
                  <a:gd name="T29" fmla="*/ 40 h 44"/>
                  <a:gd name="T30" fmla="*/ 34 w 86"/>
                  <a:gd name="T31" fmla="*/ 44 h 44"/>
                  <a:gd name="T32" fmla="*/ 44 w 86"/>
                  <a:gd name="T33" fmla="*/ 44 h 44"/>
                  <a:gd name="T34" fmla="*/ 54 w 86"/>
                  <a:gd name="T35" fmla="*/ 40 h 44"/>
                  <a:gd name="T36" fmla="*/ 62 w 86"/>
                  <a:gd name="T37" fmla="*/ 36 h 44"/>
                  <a:gd name="T38" fmla="*/ 70 w 86"/>
                  <a:gd name="T39" fmla="*/ 28 h 44"/>
                  <a:gd name="T40" fmla="*/ 80 w 86"/>
                  <a:gd name="T41" fmla="*/ 18 h 44"/>
                  <a:gd name="T42" fmla="*/ 80 w 86"/>
                  <a:gd name="T43" fmla="*/ 18 h 44"/>
                  <a:gd name="T44" fmla="*/ 84 w 86"/>
                  <a:gd name="T45" fmla="*/ 14 h 44"/>
                  <a:gd name="T46" fmla="*/ 86 w 86"/>
                  <a:gd name="T47" fmla="*/ 8 h 44"/>
                  <a:gd name="T48" fmla="*/ 84 w 86"/>
                  <a:gd name="T49" fmla="*/ 4 h 44"/>
                  <a:gd name="T50" fmla="*/ 78 w 86"/>
                  <a:gd name="T51" fmla="*/ 2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6"/>
                  <a:gd name="T79" fmla="*/ 0 h 44"/>
                  <a:gd name="T80" fmla="*/ 86 w 86"/>
                  <a:gd name="T81" fmla="*/ 44 h 4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6" h="44">
                    <a:moveTo>
                      <a:pt x="78" y="2"/>
                    </a:moveTo>
                    <a:lnTo>
                      <a:pt x="78" y="2"/>
                    </a:lnTo>
                    <a:lnTo>
                      <a:pt x="66" y="4"/>
                    </a:lnTo>
                    <a:lnTo>
                      <a:pt x="52" y="4"/>
                    </a:lnTo>
                    <a:lnTo>
                      <a:pt x="34" y="2"/>
                    </a:lnTo>
                    <a:lnTo>
                      <a:pt x="16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20"/>
                    </a:lnTo>
                    <a:lnTo>
                      <a:pt x="10" y="30"/>
                    </a:lnTo>
                    <a:lnTo>
                      <a:pt x="22" y="40"/>
                    </a:lnTo>
                    <a:lnTo>
                      <a:pt x="34" y="44"/>
                    </a:lnTo>
                    <a:lnTo>
                      <a:pt x="44" y="44"/>
                    </a:lnTo>
                    <a:lnTo>
                      <a:pt x="54" y="40"/>
                    </a:lnTo>
                    <a:lnTo>
                      <a:pt x="62" y="36"/>
                    </a:lnTo>
                    <a:lnTo>
                      <a:pt x="70" y="28"/>
                    </a:lnTo>
                    <a:lnTo>
                      <a:pt x="80" y="18"/>
                    </a:lnTo>
                    <a:lnTo>
                      <a:pt x="84" y="14"/>
                    </a:lnTo>
                    <a:lnTo>
                      <a:pt x="86" y="8"/>
                    </a:lnTo>
                    <a:lnTo>
                      <a:pt x="84" y="4"/>
                    </a:lnTo>
                    <a:lnTo>
                      <a:pt x="78" y="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61" name="Freeform 528"/>
              <p:cNvSpPr>
                <a:spLocks/>
              </p:cNvSpPr>
              <p:nvPr/>
            </p:nvSpPr>
            <p:spPr bwMode="auto">
              <a:xfrm>
                <a:off x="2198" y="3236"/>
                <a:ext cx="20" cy="42"/>
              </a:xfrm>
              <a:custGeom>
                <a:avLst/>
                <a:gdLst>
                  <a:gd name="T0" fmla="*/ 18 w 20"/>
                  <a:gd name="T1" fmla="*/ 0 h 42"/>
                  <a:gd name="T2" fmla="*/ 18 w 20"/>
                  <a:gd name="T3" fmla="*/ 0 h 42"/>
                  <a:gd name="T4" fmla="*/ 14 w 20"/>
                  <a:gd name="T5" fmla="*/ 2 h 42"/>
                  <a:gd name="T6" fmla="*/ 6 w 20"/>
                  <a:gd name="T7" fmla="*/ 4 h 42"/>
                  <a:gd name="T8" fmla="*/ 6 w 20"/>
                  <a:gd name="T9" fmla="*/ 4 h 42"/>
                  <a:gd name="T10" fmla="*/ 2 w 20"/>
                  <a:gd name="T11" fmla="*/ 4 h 42"/>
                  <a:gd name="T12" fmla="*/ 0 w 20"/>
                  <a:gd name="T13" fmla="*/ 6 h 42"/>
                  <a:gd name="T14" fmla="*/ 0 w 20"/>
                  <a:gd name="T15" fmla="*/ 12 h 42"/>
                  <a:gd name="T16" fmla="*/ 4 w 20"/>
                  <a:gd name="T17" fmla="*/ 16 h 42"/>
                  <a:gd name="T18" fmla="*/ 4 w 20"/>
                  <a:gd name="T19" fmla="*/ 16 h 42"/>
                  <a:gd name="T20" fmla="*/ 12 w 20"/>
                  <a:gd name="T21" fmla="*/ 30 h 42"/>
                  <a:gd name="T22" fmla="*/ 16 w 20"/>
                  <a:gd name="T23" fmla="*/ 36 h 42"/>
                  <a:gd name="T24" fmla="*/ 16 w 20"/>
                  <a:gd name="T25" fmla="*/ 42 h 42"/>
                  <a:gd name="T26" fmla="*/ 16 w 20"/>
                  <a:gd name="T27" fmla="*/ 42 h 42"/>
                  <a:gd name="T28" fmla="*/ 20 w 20"/>
                  <a:gd name="T29" fmla="*/ 30 h 42"/>
                  <a:gd name="T30" fmla="*/ 20 w 20"/>
                  <a:gd name="T31" fmla="*/ 16 h 42"/>
                  <a:gd name="T32" fmla="*/ 18 w 20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42"/>
                  <a:gd name="T53" fmla="*/ 20 w 20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42">
                    <a:moveTo>
                      <a:pt x="18" y="0"/>
                    </a:moveTo>
                    <a:lnTo>
                      <a:pt x="18" y="0"/>
                    </a:lnTo>
                    <a:lnTo>
                      <a:pt x="14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4" y="16"/>
                    </a:lnTo>
                    <a:lnTo>
                      <a:pt x="12" y="30"/>
                    </a:lnTo>
                    <a:lnTo>
                      <a:pt x="16" y="36"/>
                    </a:lnTo>
                    <a:lnTo>
                      <a:pt x="16" y="42"/>
                    </a:lnTo>
                    <a:lnTo>
                      <a:pt x="20" y="30"/>
                    </a:lnTo>
                    <a:lnTo>
                      <a:pt x="20" y="16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09C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62" name="Freeform 529"/>
              <p:cNvSpPr>
                <a:spLocks/>
              </p:cNvSpPr>
              <p:nvPr/>
            </p:nvSpPr>
            <p:spPr bwMode="auto">
              <a:xfrm>
                <a:off x="2198" y="3236"/>
                <a:ext cx="20" cy="42"/>
              </a:xfrm>
              <a:custGeom>
                <a:avLst/>
                <a:gdLst>
                  <a:gd name="T0" fmla="*/ 18 w 20"/>
                  <a:gd name="T1" fmla="*/ 0 h 42"/>
                  <a:gd name="T2" fmla="*/ 18 w 20"/>
                  <a:gd name="T3" fmla="*/ 0 h 42"/>
                  <a:gd name="T4" fmla="*/ 14 w 20"/>
                  <a:gd name="T5" fmla="*/ 2 h 42"/>
                  <a:gd name="T6" fmla="*/ 6 w 20"/>
                  <a:gd name="T7" fmla="*/ 4 h 42"/>
                  <a:gd name="T8" fmla="*/ 6 w 20"/>
                  <a:gd name="T9" fmla="*/ 4 h 42"/>
                  <a:gd name="T10" fmla="*/ 2 w 20"/>
                  <a:gd name="T11" fmla="*/ 4 h 42"/>
                  <a:gd name="T12" fmla="*/ 0 w 20"/>
                  <a:gd name="T13" fmla="*/ 6 h 42"/>
                  <a:gd name="T14" fmla="*/ 0 w 20"/>
                  <a:gd name="T15" fmla="*/ 12 h 42"/>
                  <a:gd name="T16" fmla="*/ 4 w 20"/>
                  <a:gd name="T17" fmla="*/ 16 h 42"/>
                  <a:gd name="T18" fmla="*/ 4 w 20"/>
                  <a:gd name="T19" fmla="*/ 16 h 42"/>
                  <a:gd name="T20" fmla="*/ 12 w 20"/>
                  <a:gd name="T21" fmla="*/ 30 h 42"/>
                  <a:gd name="T22" fmla="*/ 16 w 20"/>
                  <a:gd name="T23" fmla="*/ 36 h 42"/>
                  <a:gd name="T24" fmla="*/ 16 w 20"/>
                  <a:gd name="T25" fmla="*/ 42 h 42"/>
                  <a:gd name="T26" fmla="*/ 16 w 20"/>
                  <a:gd name="T27" fmla="*/ 42 h 42"/>
                  <a:gd name="T28" fmla="*/ 20 w 20"/>
                  <a:gd name="T29" fmla="*/ 30 h 42"/>
                  <a:gd name="T30" fmla="*/ 20 w 20"/>
                  <a:gd name="T31" fmla="*/ 16 h 42"/>
                  <a:gd name="T32" fmla="*/ 18 w 20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42"/>
                  <a:gd name="T53" fmla="*/ 20 w 20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42">
                    <a:moveTo>
                      <a:pt x="18" y="0"/>
                    </a:moveTo>
                    <a:lnTo>
                      <a:pt x="18" y="0"/>
                    </a:lnTo>
                    <a:lnTo>
                      <a:pt x="14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4" y="16"/>
                    </a:lnTo>
                    <a:lnTo>
                      <a:pt x="12" y="30"/>
                    </a:lnTo>
                    <a:lnTo>
                      <a:pt x="16" y="36"/>
                    </a:lnTo>
                    <a:lnTo>
                      <a:pt x="16" y="42"/>
                    </a:lnTo>
                    <a:lnTo>
                      <a:pt x="20" y="30"/>
                    </a:lnTo>
                    <a:lnTo>
                      <a:pt x="20" y="16"/>
                    </a:lnTo>
                    <a:lnTo>
                      <a:pt x="18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</p:grpSp>
      </p:grpSp>
      <p:grpSp>
        <p:nvGrpSpPr>
          <p:cNvPr id="310380" name="Group 3180"/>
          <p:cNvGrpSpPr>
            <a:grpSpLocks/>
          </p:cNvGrpSpPr>
          <p:nvPr/>
        </p:nvGrpSpPr>
        <p:grpSpPr bwMode="auto">
          <a:xfrm>
            <a:off x="6716713" y="1600200"/>
            <a:ext cx="2289175" cy="1266825"/>
            <a:chOff x="4231" y="1008"/>
            <a:chExt cx="1442" cy="798"/>
          </a:xfrm>
        </p:grpSpPr>
        <p:sp>
          <p:nvSpPr>
            <p:cNvPr id="292813" name="AutoShape 973"/>
            <p:cNvSpPr>
              <a:spLocks noChangeAspect="1" noChangeArrowheads="1" noTextEdit="1"/>
            </p:cNvSpPr>
            <p:nvPr/>
          </p:nvSpPr>
          <p:spPr bwMode="auto">
            <a:xfrm>
              <a:off x="5296" y="1008"/>
              <a:ext cx="377" cy="4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92814" name="Freeform 974"/>
            <p:cNvSpPr>
              <a:spLocks/>
            </p:cNvSpPr>
            <p:nvPr/>
          </p:nvSpPr>
          <p:spPr bwMode="auto">
            <a:xfrm>
              <a:off x="5502" y="1426"/>
              <a:ext cx="131" cy="53"/>
            </a:xfrm>
            <a:custGeom>
              <a:avLst/>
              <a:gdLst/>
              <a:ahLst/>
              <a:cxnLst>
                <a:cxn ang="0">
                  <a:pos x="0" y="39"/>
                </a:cxn>
                <a:cxn ang="0">
                  <a:pos x="0" y="39"/>
                </a:cxn>
                <a:cxn ang="0">
                  <a:pos x="31" y="29"/>
                </a:cxn>
                <a:cxn ang="0">
                  <a:pos x="53" y="21"/>
                </a:cxn>
                <a:cxn ang="0">
                  <a:pos x="68" y="15"/>
                </a:cxn>
                <a:cxn ang="0">
                  <a:pos x="68" y="15"/>
                </a:cxn>
                <a:cxn ang="0">
                  <a:pos x="70" y="13"/>
                </a:cxn>
                <a:cxn ang="0">
                  <a:pos x="72" y="9"/>
                </a:cxn>
                <a:cxn ang="0">
                  <a:pos x="75" y="7"/>
                </a:cxn>
                <a:cxn ang="0">
                  <a:pos x="79" y="4"/>
                </a:cxn>
                <a:cxn ang="0">
                  <a:pos x="79" y="4"/>
                </a:cxn>
                <a:cxn ang="0">
                  <a:pos x="90" y="3"/>
                </a:cxn>
                <a:cxn ang="0">
                  <a:pos x="103" y="2"/>
                </a:cxn>
                <a:cxn ang="0">
                  <a:pos x="120" y="1"/>
                </a:cxn>
                <a:cxn ang="0">
                  <a:pos x="155" y="6"/>
                </a:cxn>
                <a:cxn ang="0">
                  <a:pos x="155" y="6"/>
                </a:cxn>
                <a:cxn ang="0">
                  <a:pos x="156" y="7"/>
                </a:cxn>
                <a:cxn ang="0">
                  <a:pos x="159" y="8"/>
                </a:cxn>
                <a:cxn ang="0">
                  <a:pos x="162" y="8"/>
                </a:cxn>
                <a:cxn ang="0">
                  <a:pos x="162" y="8"/>
                </a:cxn>
                <a:cxn ang="0">
                  <a:pos x="167" y="8"/>
                </a:cxn>
                <a:cxn ang="0">
                  <a:pos x="172" y="6"/>
                </a:cxn>
                <a:cxn ang="0">
                  <a:pos x="178" y="3"/>
                </a:cxn>
                <a:cxn ang="0">
                  <a:pos x="178" y="3"/>
                </a:cxn>
                <a:cxn ang="0">
                  <a:pos x="182" y="2"/>
                </a:cxn>
                <a:cxn ang="0">
                  <a:pos x="187" y="1"/>
                </a:cxn>
                <a:cxn ang="0">
                  <a:pos x="191" y="0"/>
                </a:cxn>
                <a:cxn ang="0">
                  <a:pos x="191" y="0"/>
                </a:cxn>
                <a:cxn ang="0">
                  <a:pos x="194" y="1"/>
                </a:cxn>
                <a:cxn ang="0">
                  <a:pos x="196" y="2"/>
                </a:cxn>
                <a:cxn ang="0">
                  <a:pos x="198" y="3"/>
                </a:cxn>
                <a:cxn ang="0">
                  <a:pos x="194" y="9"/>
                </a:cxn>
                <a:cxn ang="0">
                  <a:pos x="194" y="9"/>
                </a:cxn>
                <a:cxn ang="0">
                  <a:pos x="189" y="10"/>
                </a:cxn>
                <a:cxn ang="0">
                  <a:pos x="186" y="13"/>
                </a:cxn>
                <a:cxn ang="0">
                  <a:pos x="181" y="16"/>
                </a:cxn>
                <a:cxn ang="0">
                  <a:pos x="181" y="16"/>
                </a:cxn>
                <a:cxn ang="0">
                  <a:pos x="172" y="24"/>
                </a:cxn>
                <a:cxn ang="0">
                  <a:pos x="162" y="29"/>
                </a:cxn>
                <a:cxn ang="0">
                  <a:pos x="162" y="29"/>
                </a:cxn>
                <a:cxn ang="0">
                  <a:pos x="156" y="30"/>
                </a:cxn>
                <a:cxn ang="0">
                  <a:pos x="146" y="30"/>
                </a:cxn>
                <a:cxn ang="0">
                  <a:pos x="136" y="30"/>
                </a:cxn>
                <a:cxn ang="0">
                  <a:pos x="129" y="30"/>
                </a:cxn>
                <a:cxn ang="0">
                  <a:pos x="129" y="30"/>
                </a:cxn>
                <a:cxn ang="0">
                  <a:pos x="123" y="32"/>
                </a:cxn>
                <a:cxn ang="0">
                  <a:pos x="115" y="32"/>
                </a:cxn>
                <a:cxn ang="0">
                  <a:pos x="103" y="30"/>
                </a:cxn>
                <a:cxn ang="0">
                  <a:pos x="31" y="68"/>
                </a:cxn>
                <a:cxn ang="0">
                  <a:pos x="0" y="39"/>
                </a:cxn>
              </a:cxnLst>
              <a:rect l="0" t="0" r="r" b="b"/>
              <a:pathLst>
                <a:path w="198" h="68">
                  <a:moveTo>
                    <a:pt x="0" y="39"/>
                  </a:moveTo>
                  <a:lnTo>
                    <a:pt x="0" y="39"/>
                  </a:lnTo>
                  <a:lnTo>
                    <a:pt x="31" y="29"/>
                  </a:lnTo>
                  <a:lnTo>
                    <a:pt x="53" y="21"/>
                  </a:lnTo>
                  <a:lnTo>
                    <a:pt x="68" y="15"/>
                  </a:lnTo>
                  <a:lnTo>
                    <a:pt x="68" y="15"/>
                  </a:lnTo>
                  <a:lnTo>
                    <a:pt x="70" y="13"/>
                  </a:lnTo>
                  <a:lnTo>
                    <a:pt x="72" y="9"/>
                  </a:lnTo>
                  <a:lnTo>
                    <a:pt x="75" y="7"/>
                  </a:lnTo>
                  <a:lnTo>
                    <a:pt x="79" y="4"/>
                  </a:lnTo>
                  <a:lnTo>
                    <a:pt x="79" y="4"/>
                  </a:lnTo>
                  <a:lnTo>
                    <a:pt x="90" y="3"/>
                  </a:lnTo>
                  <a:lnTo>
                    <a:pt x="103" y="2"/>
                  </a:lnTo>
                  <a:lnTo>
                    <a:pt x="120" y="1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6" y="7"/>
                  </a:lnTo>
                  <a:lnTo>
                    <a:pt x="159" y="8"/>
                  </a:lnTo>
                  <a:lnTo>
                    <a:pt x="162" y="8"/>
                  </a:lnTo>
                  <a:lnTo>
                    <a:pt x="162" y="8"/>
                  </a:lnTo>
                  <a:lnTo>
                    <a:pt x="167" y="8"/>
                  </a:lnTo>
                  <a:lnTo>
                    <a:pt x="172" y="6"/>
                  </a:lnTo>
                  <a:lnTo>
                    <a:pt x="178" y="3"/>
                  </a:lnTo>
                  <a:lnTo>
                    <a:pt x="178" y="3"/>
                  </a:lnTo>
                  <a:lnTo>
                    <a:pt x="182" y="2"/>
                  </a:lnTo>
                  <a:lnTo>
                    <a:pt x="187" y="1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4" y="1"/>
                  </a:lnTo>
                  <a:lnTo>
                    <a:pt x="196" y="2"/>
                  </a:lnTo>
                  <a:lnTo>
                    <a:pt x="198" y="3"/>
                  </a:lnTo>
                  <a:lnTo>
                    <a:pt x="194" y="9"/>
                  </a:lnTo>
                  <a:lnTo>
                    <a:pt x="194" y="9"/>
                  </a:lnTo>
                  <a:lnTo>
                    <a:pt x="189" y="10"/>
                  </a:lnTo>
                  <a:lnTo>
                    <a:pt x="186" y="13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72" y="24"/>
                  </a:lnTo>
                  <a:lnTo>
                    <a:pt x="162" y="29"/>
                  </a:lnTo>
                  <a:lnTo>
                    <a:pt x="162" y="29"/>
                  </a:lnTo>
                  <a:lnTo>
                    <a:pt x="156" y="30"/>
                  </a:lnTo>
                  <a:lnTo>
                    <a:pt x="146" y="30"/>
                  </a:lnTo>
                  <a:lnTo>
                    <a:pt x="136" y="30"/>
                  </a:lnTo>
                  <a:lnTo>
                    <a:pt x="129" y="30"/>
                  </a:lnTo>
                  <a:lnTo>
                    <a:pt x="129" y="30"/>
                  </a:lnTo>
                  <a:lnTo>
                    <a:pt x="123" y="32"/>
                  </a:lnTo>
                  <a:lnTo>
                    <a:pt x="115" y="32"/>
                  </a:lnTo>
                  <a:lnTo>
                    <a:pt x="103" y="30"/>
                  </a:lnTo>
                  <a:lnTo>
                    <a:pt x="31" y="68"/>
                  </a:lnTo>
                  <a:lnTo>
                    <a:pt x="0" y="3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92815" name="Freeform 975"/>
            <p:cNvSpPr>
              <a:spLocks/>
            </p:cNvSpPr>
            <p:nvPr/>
          </p:nvSpPr>
          <p:spPr bwMode="auto">
            <a:xfrm>
              <a:off x="5389" y="1098"/>
              <a:ext cx="54" cy="113"/>
            </a:xfrm>
            <a:custGeom>
              <a:avLst/>
              <a:gdLst/>
              <a:ahLst/>
              <a:cxnLst>
                <a:cxn ang="0">
                  <a:pos x="75" y="1"/>
                </a:cxn>
                <a:cxn ang="0">
                  <a:pos x="75" y="1"/>
                </a:cxn>
                <a:cxn ang="0">
                  <a:pos x="72" y="1"/>
                </a:cxn>
                <a:cxn ang="0">
                  <a:pos x="67" y="0"/>
                </a:cxn>
                <a:cxn ang="0">
                  <a:pos x="61" y="1"/>
                </a:cxn>
                <a:cxn ang="0">
                  <a:pos x="55" y="2"/>
                </a:cxn>
                <a:cxn ang="0">
                  <a:pos x="49" y="6"/>
                </a:cxn>
                <a:cxn ang="0">
                  <a:pos x="42" y="11"/>
                </a:cxn>
                <a:cxn ang="0">
                  <a:pos x="38" y="18"/>
                </a:cxn>
                <a:cxn ang="0">
                  <a:pos x="38" y="18"/>
                </a:cxn>
                <a:cxn ang="0">
                  <a:pos x="29" y="32"/>
                </a:cxn>
                <a:cxn ang="0">
                  <a:pos x="23" y="45"/>
                </a:cxn>
                <a:cxn ang="0">
                  <a:pos x="19" y="53"/>
                </a:cxn>
                <a:cxn ang="0">
                  <a:pos x="15" y="59"/>
                </a:cxn>
                <a:cxn ang="0">
                  <a:pos x="15" y="59"/>
                </a:cxn>
                <a:cxn ang="0">
                  <a:pos x="21" y="54"/>
                </a:cxn>
                <a:cxn ang="0">
                  <a:pos x="26" y="50"/>
                </a:cxn>
                <a:cxn ang="0">
                  <a:pos x="31" y="44"/>
                </a:cxn>
                <a:cxn ang="0">
                  <a:pos x="31" y="44"/>
                </a:cxn>
                <a:cxn ang="0">
                  <a:pos x="28" y="52"/>
                </a:cxn>
                <a:cxn ang="0">
                  <a:pos x="25" y="61"/>
                </a:cxn>
                <a:cxn ang="0">
                  <a:pos x="19" y="71"/>
                </a:cxn>
                <a:cxn ang="0">
                  <a:pos x="19" y="71"/>
                </a:cxn>
                <a:cxn ang="0">
                  <a:pos x="14" y="77"/>
                </a:cxn>
                <a:cxn ang="0">
                  <a:pos x="10" y="84"/>
                </a:cxn>
                <a:cxn ang="0">
                  <a:pos x="5" y="99"/>
                </a:cxn>
                <a:cxn ang="0">
                  <a:pos x="1" y="116"/>
                </a:cxn>
                <a:cxn ang="0">
                  <a:pos x="0" y="123"/>
                </a:cxn>
                <a:cxn ang="0">
                  <a:pos x="0" y="128"/>
                </a:cxn>
                <a:cxn ang="0">
                  <a:pos x="0" y="128"/>
                </a:cxn>
                <a:cxn ang="0">
                  <a:pos x="2" y="147"/>
                </a:cxn>
                <a:cxn ang="0">
                  <a:pos x="65" y="128"/>
                </a:cxn>
                <a:cxn ang="0">
                  <a:pos x="65" y="128"/>
                </a:cxn>
                <a:cxn ang="0">
                  <a:pos x="66" y="123"/>
                </a:cxn>
                <a:cxn ang="0">
                  <a:pos x="68" y="112"/>
                </a:cxn>
                <a:cxn ang="0">
                  <a:pos x="70" y="106"/>
                </a:cxn>
                <a:cxn ang="0">
                  <a:pos x="70" y="100"/>
                </a:cxn>
                <a:cxn ang="0">
                  <a:pos x="70" y="95"/>
                </a:cxn>
                <a:cxn ang="0">
                  <a:pos x="67" y="91"/>
                </a:cxn>
                <a:cxn ang="0">
                  <a:pos x="67" y="91"/>
                </a:cxn>
                <a:cxn ang="0">
                  <a:pos x="65" y="85"/>
                </a:cxn>
                <a:cxn ang="0">
                  <a:pos x="64" y="78"/>
                </a:cxn>
                <a:cxn ang="0">
                  <a:pos x="64" y="70"/>
                </a:cxn>
                <a:cxn ang="0">
                  <a:pos x="64" y="63"/>
                </a:cxn>
                <a:cxn ang="0">
                  <a:pos x="66" y="54"/>
                </a:cxn>
                <a:cxn ang="0">
                  <a:pos x="67" y="46"/>
                </a:cxn>
                <a:cxn ang="0">
                  <a:pos x="71" y="40"/>
                </a:cxn>
                <a:cxn ang="0">
                  <a:pos x="73" y="37"/>
                </a:cxn>
                <a:cxn ang="0">
                  <a:pos x="73" y="37"/>
                </a:cxn>
                <a:cxn ang="0">
                  <a:pos x="78" y="31"/>
                </a:cxn>
                <a:cxn ang="0">
                  <a:pos x="80" y="25"/>
                </a:cxn>
                <a:cxn ang="0">
                  <a:pos x="81" y="19"/>
                </a:cxn>
                <a:cxn ang="0">
                  <a:pos x="80" y="13"/>
                </a:cxn>
                <a:cxn ang="0">
                  <a:pos x="78" y="5"/>
                </a:cxn>
                <a:cxn ang="0">
                  <a:pos x="75" y="1"/>
                </a:cxn>
                <a:cxn ang="0">
                  <a:pos x="75" y="1"/>
                </a:cxn>
              </a:cxnLst>
              <a:rect l="0" t="0" r="r" b="b"/>
              <a:pathLst>
                <a:path w="81" h="147">
                  <a:moveTo>
                    <a:pt x="75" y="1"/>
                  </a:moveTo>
                  <a:lnTo>
                    <a:pt x="75" y="1"/>
                  </a:lnTo>
                  <a:lnTo>
                    <a:pt x="72" y="1"/>
                  </a:lnTo>
                  <a:lnTo>
                    <a:pt x="67" y="0"/>
                  </a:lnTo>
                  <a:lnTo>
                    <a:pt x="61" y="1"/>
                  </a:lnTo>
                  <a:lnTo>
                    <a:pt x="55" y="2"/>
                  </a:lnTo>
                  <a:lnTo>
                    <a:pt x="49" y="6"/>
                  </a:lnTo>
                  <a:lnTo>
                    <a:pt x="42" y="11"/>
                  </a:lnTo>
                  <a:lnTo>
                    <a:pt x="38" y="18"/>
                  </a:lnTo>
                  <a:lnTo>
                    <a:pt x="38" y="18"/>
                  </a:lnTo>
                  <a:lnTo>
                    <a:pt x="29" y="32"/>
                  </a:lnTo>
                  <a:lnTo>
                    <a:pt x="23" y="45"/>
                  </a:lnTo>
                  <a:lnTo>
                    <a:pt x="19" y="53"/>
                  </a:lnTo>
                  <a:lnTo>
                    <a:pt x="15" y="59"/>
                  </a:lnTo>
                  <a:lnTo>
                    <a:pt x="15" y="59"/>
                  </a:lnTo>
                  <a:lnTo>
                    <a:pt x="21" y="54"/>
                  </a:lnTo>
                  <a:lnTo>
                    <a:pt x="26" y="50"/>
                  </a:lnTo>
                  <a:lnTo>
                    <a:pt x="31" y="44"/>
                  </a:lnTo>
                  <a:lnTo>
                    <a:pt x="31" y="44"/>
                  </a:lnTo>
                  <a:lnTo>
                    <a:pt x="28" y="52"/>
                  </a:lnTo>
                  <a:lnTo>
                    <a:pt x="25" y="61"/>
                  </a:lnTo>
                  <a:lnTo>
                    <a:pt x="19" y="71"/>
                  </a:lnTo>
                  <a:lnTo>
                    <a:pt x="19" y="71"/>
                  </a:lnTo>
                  <a:lnTo>
                    <a:pt x="14" y="77"/>
                  </a:lnTo>
                  <a:lnTo>
                    <a:pt x="10" y="84"/>
                  </a:lnTo>
                  <a:lnTo>
                    <a:pt x="5" y="99"/>
                  </a:lnTo>
                  <a:lnTo>
                    <a:pt x="1" y="116"/>
                  </a:lnTo>
                  <a:lnTo>
                    <a:pt x="0" y="123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2" y="147"/>
                  </a:lnTo>
                  <a:lnTo>
                    <a:pt x="65" y="128"/>
                  </a:lnTo>
                  <a:lnTo>
                    <a:pt x="65" y="128"/>
                  </a:lnTo>
                  <a:lnTo>
                    <a:pt x="66" y="123"/>
                  </a:lnTo>
                  <a:lnTo>
                    <a:pt x="68" y="112"/>
                  </a:lnTo>
                  <a:lnTo>
                    <a:pt x="70" y="106"/>
                  </a:lnTo>
                  <a:lnTo>
                    <a:pt x="70" y="100"/>
                  </a:lnTo>
                  <a:lnTo>
                    <a:pt x="70" y="95"/>
                  </a:lnTo>
                  <a:lnTo>
                    <a:pt x="67" y="91"/>
                  </a:lnTo>
                  <a:lnTo>
                    <a:pt x="67" y="91"/>
                  </a:lnTo>
                  <a:lnTo>
                    <a:pt x="65" y="85"/>
                  </a:lnTo>
                  <a:lnTo>
                    <a:pt x="64" y="78"/>
                  </a:lnTo>
                  <a:lnTo>
                    <a:pt x="64" y="70"/>
                  </a:lnTo>
                  <a:lnTo>
                    <a:pt x="64" y="63"/>
                  </a:lnTo>
                  <a:lnTo>
                    <a:pt x="66" y="54"/>
                  </a:lnTo>
                  <a:lnTo>
                    <a:pt x="67" y="46"/>
                  </a:lnTo>
                  <a:lnTo>
                    <a:pt x="71" y="40"/>
                  </a:lnTo>
                  <a:lnTo>
                    <a:pt x="73" y="37"/>
                  </a:lnTo>
                  <a:lnTo>
                    <a:pt x="73" y="37"/>
                  </a:lnTo>
                  <a:lnTo>
                    <a:pt x="78" y="31"/>
                  </a:lnTo>
                  <a:lnTo>
                    <a:pt x="80" y="25"/>
                  </a:lnTo>
                  <a:lnTo>
                    <a:pt x="81" y="19"/>
                  </a:lnTo>
                  <a:lnTo>
                    <a:pt x="80" y="13"/>
                  </a:lnTo>
                  <a:lnTo>
                    <a:pt x="78" y="5"/>
                  </a:lnTo>
                  <a:lnTo>
                    <a:pt x="75" y="1"/>
                  </a:lnTo>
                  <a:lnTo>
                    <a:pt x="75" y="1"/>
                  </a:lnTo>
                  <a:close/>
                </a:path>
              </a:pathLst>
            </a:custGeom>
            <a:solidFill>
              <a:srgbClr val="B39D5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92816" name="Freeform 976"/>
            <p:cNvSpPr>
              <a:spLocks/>
            </p:cNvSpPr>
            <p:nvPr/>
          </p:nvSpPr>
          <p:spPr bwMode="auto">
            <a:xfrm>
              <a:off x="5333" y="1199"/>
              <a:ext cx="192" cy="289"/>
            </a:xfrm>
            <a:custGeom>
              <a:avLst/>
              <a:gdLst/>
              <a:ahLst/>
              <a:cxnLst>
                <a:cxn ang="0">
                  <a:pos x="120" y="5"/>
                </a:cxn>
                <a:cxn ang="0">
                  <a:pos x="85" y="18"/>
                </a:cxn>
                <a:cxn ang="0">
                  <a:pos x="69" y="23"/>
                </a:cxn>
                <a:cxn ang="0">
                  <a:pos x="45" y="27"/>
                </a:cxn>
                <a:cxn ang="0">
                  <a:pos x="34" y="33"/>
                </a:cxn>
                <a:cxn ang="0">
                  <a:pos x="26" y="44"/>
                </a:cxn>
                <a:cxn ang="0">
                  <a:pos x="0" y="92"/>
                </a:cxn>
                <a:cxn ang="0">
                  <a:pos x="2" y="97"/>
                </a:cxn>
                <a:cxn ang="0">
                  <a:pos x="13" y="117"/>
                </a:cxn>
                <a:cxn ang="0">
                  <a:pos x="27" y="131"/>
                </a:cxn>
                <a:cxn ang="0">
                  <a:pos x="49" y="147"/>
                </a:cxn>
                <a:cxn ang="0">
                  <a:pos x="55" y="172"/>
                </a:cxn>
                <a:cxn ang="0">
                  <a:pos x="65" y="211"/>
                </a:cxn>
                <a:cxn ang="0">
                  <a:pos x="74" y="238"/>
                </a:cxn>
                <a:cxn ang="0">
                  <a:pos x="80" y="258"/>
                </a:cxn>
                <a:cxn ang="0">
                  <a:pos x="81" y="273"/>
                </a:cxn>
                <a:cxn ang="0">
                  <a:pos x="84" y="321"/>
                </a:cxn>
                <a:cxn ang="0">
                  <a:pos x="81" y="351"/>
                </a:cxn>
                <a:cxn ang="0">
                  <a:pos x="78" y="362"/>
                </a:cxn>
                <a:cxn ang="0">
                  <a:pos x="289" y="375"/>
                </a:cxn>
                <a:cxn ang="0">
                  <a:pos x="285" y="364"/>
                </a:cxn>
                <a:cxn ang="0">
                  <a:pos x="272" y="325"/>
                </a:cxn>
                <a:cxn ang="0">
                  <a:pos x="267" y="296"/>
                </a:cxn>
                <a:cxn ang="0">
                  <a:pos x="268" y="283"/>
                </a:cxn>
                <a:cxn ang="0">
                  <a:pos x="270" y="273"/>
                </a:cxn>
                <a:cxn ang="0">
                  <a:pos x="269" y="263"/>
                </a:cxn>
                <a:cxn ang="0">
                  <a:pos x="267" y="259"/>
                </a:cxn>
                <a:cxn ang="0">
                  <a:pos x="263" y="259"/>
                </a:cxn>
                <a:cxn ang="0">
                  <a:pos x="262" y="253"/>
                </a:cxn>
                <a:cxn ang="0">
                  <a:pos x="263" y="243"/>
                </a:cxn>
                <a:cxn ang="0">
                  <a:pos x="270" y="232"/>
                </a:cxn>
                <a:cxn ang="0">
                  <a:pos x="281" y="221"/>
                </a:cxn>
                <a:cxn ang="0">
                  <a:pos x="286" y="211"/>
                </a:cxn>
                <a:cxn ang="0">
                  <a:pos x="286" y="201"/>
                </a:cxn>
                <a:cxn ang="0">
                  <a:pos x="285" y="195"/>
                </a:cxn>
                <a:cxn ang="0">
                  <a:pos x="275" y="178"/>
                </a:cxn>
                <a:cxn ang="0">
                  <a:pos x="262" y="162"/>
                </a:cxn>
                <a:cxn ang="0">
                  <a:pos x="246" y="150"/>
                </a:cxn>
                <a:cxn ang="0">
                  <a:pos x="244" y="149"/>
                </a:cxn>
                <a:cxn ang="0">
                  <a:pos x="239" y="143"/>
                </a:cxn>
                <a:cxn ang="0">
                  <a:pos x="235" y="135"/>
                </a:cxn>
                <a:cxn ang="0">
                  <a:pos x="235" y="130"/>
                </a:cxn>
                <a:cxn ang="0">
                  <a:pos x="241" y="124"/>
                </a:cxn>
                <a:cxn ang="0">
                  <a:pos x="246" y="114"/>
                </a:cxn>
                <a:cxn ang="0">
                  <a:pos x="244" y="98"/>
                </a:cxn>
                <a:cxn ang="0">
                  <a:pos x="241" y="90"/>
                </a:cxn>
                <a:cxn ang="0">
                  <a:pos x="237" y="79"/>
                </a:cxn>
                <a:cxn ang="0">
                  <a:pos x="239" y="68"/>
                </a:cxn>
                <a:cxn ang="0">
                  <a:pos x="241" y="55"/>
                </a:cxn>
                <a:cxn ang="0">
                  <a:pos x="240" y="52"/>
                </a:cxn>
                <a:cxn ang="0">
                  <a:pos x="208" y="30"/>
                </a:cxn>
                <a:cxn ang="0">
                  <a:pos x="171" y="9"/>
                </a:cxn>
                <a:cxn ang="0">
                  <a:pos x="152" y="1"/>
                </a:cxn>
                <a:cxn ang="0">
                  <a:pos x="134" y="0"/>
                </a:cxn>
                <a:cxn ang="0">
                  <a:pos x="120" y="5"/>
                </a:cxn>
              </a:cxnLst>
              <a:rect l="0" t="0" r="r" b="b"/>
              <a:pathLst>
                <a:path w="289" h="375">
                  <a:moveTo>
                    <a:pt x="120" y="5"/>
                  </a:moveTo>
                  <a:lnTo>
                    <a:pt x="120" y="5"/>
                  </a:lnTo>
                  <a:lnTo>
                    <a:pt x="101" y="12"/>
                  </a:lnTo>
                  <a:lnTo>
                    <a:pt x="85" y="18"/>
                  </a:lnTo>
                  <a:lnTo>
                    <a:pt x="69" y="23"/>
                  </a:lnTo>
                  <a:lnTo>
                    <a:pt x="69" y="23"/>
                  </a:lnTo>
                  <a:lnTo>
                    <a:pt x="56" y="25"/>
                  </a:lnTo>
                  <a:lnTo>
                    <a:pt x="45" y="27"/>
                  </a:lnTo>
                  <a:lnTo>
                    <a:pt x="40" y="30"/>
                  </a:lnTo>
                  <a:lnTo>
                    <a:pt x="34" y="33"/>
                  </a:lnTo>
                  <a:lnTo>
                    <a:pt x="30" y="38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2" y="97"/>
                  </a:lnTo>
                  <a:lnTo>
                    <a:pt x="8" y="109"/>
                  </a:lnTo>
                  <a:lnTo>
                    <a:pt x="13" y="117"/>
                  </a:lnTo>
                  <a:lnTo>
                    <a:pt x="20" y="124"/>
                  </a:lnTo>
                  <a:lnTo>
                    <a:pt x="27" y="131"/>
                  </a:lnTo>
                  <a:lnTo>
                    <a:pt x="36" y="137"/>
                  </a:lnTo>
                  <a:lnTo>
                    <a:pt x="49" y="147"/>
                  </a:lnTo>
                  <a:lnTo>
                    <a:pt x="49" y="147"/>
                  </a:lnTo>
                  <a:lnTo>
                    <a:pt x="55" y="172"/>
                  </a:lnTo>
                  <a:lnTo>
                    <a:pt x="60" y="193"/>
                  </a:lnTo>
                  <a:lnTo>
                    <a:pt x="65" y="211"/>
                  </a:lnTo>
                  <a:lnTo>
                    <a:pt x="65" y="211"/>
                  </a:lnTo>
                  <a:lnTo>
                    <a:pt x="74" y="238"/>
                  </a:lnTo>
                  <a:lnTo>
                    <a:pt x="78" y="250"/>
                  </a:lnTo>
                  <a:lnTo>
                    <a:pt x="80" y="258"/>
                  </a:lnTo>
                  <a:lnTo>
                    <a:pt x="80" y="258"/>
                  </a:lnTo>
                  <a:lnTo>
                    <a:pt x="81" y="273"/>
                  </a:lnTo>
                  <a:lnTo>
                    <a:pt x="84" y="304"/>
                  </a:lnTo>
                  <a:lnTo>
                    <a:pt x="84" y="321"/>
                  </a:lnTo>
                  <a:lnTo>
                    <a:pt x="84" y="337"/>
                  </a:lnTo>
                  <a:lnTo>
                    <a:pt x="81" y="351"/>
                  </a:lnTo>
                  <a:lnTo>
                    <a:pt x="79" y="357"/>
                  </a:lnTo>
                  <a:lnTo>
                    <a:pt x="78" y="362"/>
                  </a:lnTo>
                  <a:lnTo>
                    <a:pt x="71" y="375"/>
                  </a:lnTo>
                  <a:lnTo>
                    <a:pt x="289" y="375"/>
                  </a:lnTo>
                  <a:lnTo>
                    <a:pt x="289" y="375"/>
                  </a:lnTo>
                  <a:lnTo>
                    <a:pt x="285" y="364"/>
                  </a:lnTo>
                  <a:lnTo>
                    <a:pt x="276" y="339"/>
                  </a:lnTo>
                  <a:lnTo>
                    <a:pt x="272" y="325"/>
                  </a:lnTo>
                  <a:lnTo>
                    <a:pt x="269" y="310"/>
                  </a:lnTo>
                  <a:lnTo>
                    <a:pt x="267" y="296"/>
                  </a:lnTo>
                  <a:lnTo>
                    <a:pt x="267" y="289"/>
                  </a:lnTo>
                  <a:lnTo>
                    <a:pt x="268" y="283"/>
                  </a:lnTo>
                  <a:lnTo>
                    <a:pt x="268" y="283"/>
                  </a:lnTo>
                  <a:lnTo>
                    <a:pt x="270" y="273"/>
                  </a:lnTo>
                  <a:lnTo>
                    <a:pt x="270" y="266"/>
                  </a:lnTo>
                  <a:lnTo>
                    <a:pt x="269" y="263"/>
                  </a:lnTo>
                  <a:lnTo>
                    <a:pt x="268" y="260"/>
                  </a:lnTo>
                  <a:lnTo>
                    <a:pt x="267" y="259"/>
                  </a:lnTo>
                  <a:lnTo>
                    <a:pt x="265" y="259"/>
                  </a:lnTo>
                  <a:lnTo>
                    <a:pt x="263" y="259"/>
                  </a:lnTo>
                  <a:lnTo>
                    <a:pt x="263" y="259"/>
                  </a:lnTo>
                  <a:lnTo>
                    <a:pt x="262" y="253"/>
                  </a:lnTo>
                  <a:lnTo>
                    <a:pt x="262" y="247"/>
                  </a:lnTo>
                  <a:lnTo>
                    <a:pt x="263" y="243"/>
                  </a:lnTo>
                  <a:lnTo>
                    <a:pt x="266" y="238"/>
                  </a:lnTo>
                  <a:lnTo>
                    <a:pt x="270" y="232"/>
                  </a:lnTo>
                  <a:lnTo>
                    <a:pt x="275" y="226"/>
                  </a:lnTo>
                  <a:lnTo>
                    <a:pt x="281" y="221"/>
                  </a:lnTo>
                  <a:lnTo>
                    <a:pt x="285" y="215"/>
                  </a:lnTo>
                  <a:lnTo>
                    <a:pt x="286" y="211"/>
                  </a:lnTo>
                  <a:lnTo>
                    <a:pt x="287" y="207"/>
                  </a:lnTo>
                  <a:lnTo>
                    <a:pt x="286" y="201"/>
                  </a:lnTo>
                  <a:lnTo>
                    <a:pt x="285" y="195"/>
                  </a:lnTo>
                  <a:lnTo>
                    <a:pt x="285" y="195"/>
                  </a:lnTo>
                  <a:lnTo>
                    <a:pt x="281" y="186"/>
                  </a:lnTo>
                  <a:lnTo>
                    <a:pt x="275" y="178"/>
                  </a:lnTo>
                  <a:lnTo>
                    <a:pt x="269" y="169"/>
                  </a:lnTo>
                  <a:lnTo>
                    <a:pt x="262" y="162"/>
                  </a:lnTo>
                  <a:lnTo>
                    <a:pt x="252" y="153"/>
                  </a:lnTo>
                  <a:lnTo>
                    <a:pt x="246" y="150"/>
                  </a:lnTo>
                  <a:lnTo>
                    <a:pt x="246" y="150"/>
                  </a:lnTo>
                  <a:lnTo>
                    <a:pt x="244" y="149"/>
                  </a:lnTo>
                  <a:lnTo>
                    <a:pt x="240" y="146"/>
                  </a:lnTo>
                  <a:lnTo>
                    <a:pt x="239" y="143"/>
                  </a:lnTo>
                  <a:lnTo>
                    <a:pt x="236" y="140"/>
                  </a:lnTo>
                  <a:lnTo>
                    <a:pt x="235" y="135"/>
                  </a:lnTo>
                  <a:lnTo>
                    <a:pt x="235" y="130"/>
                  </a:lnTo>
                  <a:lnTo>
                    <a:pt x="235" y="130"/>
                  </a:lnTo>
                  <a:lnTo>
                    <a:pt x="239" y="128"/>
                  </a:lnTo>
                  <a:lnTo>
                    <a:pt x="241" y="124"/>
                  </a:lnTo>
                  <a:lnTo>
                    <a:pt x="243" y="120"/>
                  </a:lnTo>
                  <a:lnTo>
                    <a:pt x="246" y="114"/>
                  </a:lnTo>
                  <a:lnTo>
                    <a:pt x="247" y="107"/>
                  </a:lnTo>
                  <a:lnTo>
                    <a:pt x="244" y="98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37" y="84"/>
                  </a:lnTo>
                  <a:lnTo>
                    <a:pt x="237" y="79"/>
                  </a:lnTo>
                  <a:lnTo>
                    <a:pt x="237" y="74"/>
                  </a:lnTo>
                  <a:lnTo>
                    <a:pt x="239" y="68"/>
                  </a:lnTo>
                  <a:lnTo>
                    <a:pt x="241" y="58"/>
                  </a:lnTo>
                  <a:lnTo>
                    <a:pt x="241" y="55"/>
                  </a:lnTo>
                  <a:lnTo>
                    <a:pt x="240" y="52"/>
                  </a:lnTo>
                  <a:lnTo>
                    <a:pt x="240" y="52"/>
                  </a:lnTo>
                  <a:lnTo>
                    <a:pt x="223" y="39"/>
                  </a:lnTo>
                  <a:lnTo>
                    <a:pt x="208" y="30"/>
                  </a:lnTo>
                  <a:lnTo>
                    <a:pt x="190" y="18"/>
                  </a:lnTo>
                  <a:lnTo>
                    <a:pt x="171" y="9"/>
                  </a:lnTo>
                  <a:lnTo>
                    <a:pt x="162" y="5"/>
                  </a:lnTo>
                  <a:lnTo>
                    <a:pt x="152" y="1"/>
                  </a:lnTo>
                  <a:lnTo>
                    <a:pt x="144" y="0"/>
                  </a:lnTo>
                  <a:lnTo>
                    <a:pt x="134" y="0"/>
                  </a:lnTo>
                  <a:lnTo>
                    <a:pt x="127" y="1"/>
                  </a:lnTo>
                  <a:lnTo>
                    <a:pt x="120" y="5"/>
                  </a:lnTo>
                  <a:lnTo>
                    <a:pt x="120" y="5"/>
                  </a:lnTo>
                  <a:close/>
                </a:path>
              </a:pathLst>
            </a:custGeom>
            <a:solidFill>
              <a:srgbClr val="FFFF9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92817" name="Freeform 977"/>
            <p:cNvSpPr>
              <a:spLocks/>
            </p:cNvSpPr>
            <p:nvPr/>
          </p:nvSpPr>
          <p:spPr bwMode="auto">
            <a:xfrm>
              <a:off x="5417" y="1105"/>
              <a:ext cx="124" cy="138"/>
            </a:xfrm>
            <a:custGeom>
              <a:avLst/>
              <a:gdLst/>
              <a:ahLst/>
              <a:cxnLst>
                <a:cxn ang="0">
                  <a:pos x="5" y="125"/>
                </a:cxn>
                <a:cxn ang="0">
                  <a:pos x="17" y="110"/>
                </a:cxn>
                <a:cxn ang="0">
                  <a:pos x="21" y="102"/>
                </a:cxn>
                <a:cxn ang="0">
                  <a:pos x="43" y="60"/>
                </a:cxn>
                <a:cxn ang="0">
                  <a:pos x="46" y="48"/>
                </a:cxn>
                <a:cxn ang="0">
                  <a:pos x="47" y="30"/>
                </a:cxn>
                <a:cxn ang="0">
                  <a:pos x="52" y="18"/>
                </a:cxn>
                <a:cxn ang="0">
                  <a:pos x="56" y="15"/>
                </a:cxn>
                <a:cxn ang="0">
                  <a:pos x="62" y="15"/>
                </a:cxn>
                <a:cxn ang="0">
                  <a:pos x="68" y="17"/>
                </a:cxn>
                <a:cxn ang="0">
                  <a:pos x="74" y="23"/>
                </a:cxn>
                <a:cxn ang="0">
                  <a:pos x="76" y="30"/>
                </a:cxn>
                <a:cxn ang="0">
                  <a:pos x="76" y="32"/>
                </a:cxn>
                <a:cxn ang="0">
                  <a:pos x="76" y="35"/>
                </a:cxn>
                <a:cxn ang="0">
                  <a:pos x="77" y="37"/>
                </a:cxn>
                <a:cxn ang="0">
                  <a:pos x="84" y="38"/>
                </a:cxn>
                <a:cxn ang="0">
                  <a:pos x="87" y="37"/>
                </a:cxn>
                <a:cxn ang="0">
                  <a:pos x="102" y="28"/>
                </a:cxn>
                <a:cxn ang="0">
                  <a:pos x="123" y="19"/>
                </a:cxn>
                <a:cxn ang="0">
                  <a:pos x="129" y="18"/>
                </a:cxn>
                <a:cxn ang="0">
                  <a:pos x="141" y="12"/>
                </a:cxn>
                <a:cxn ang="0">
                  <a:pos x="146" y="6"/>
                </a:cxn>
                <a:cxn ang="0">
                  <a:pos x="156" y="0"/>
                </a:cxn>
                <a:cxn ang="0">
                  <a:pos x="166" y="3"/>
                </a:cxn>
                <a:cxn ang="0">
                  <a:pos x="175" y="10"/>
                </a:cxn>
                <a:cxn ang="0">
                  <a:pos x="182" y="15"/>
                </a:cxn>
                <a:cxn ang="0">
                  <a:pos x="187" y="18"/>
                </a:cxn>
                <a:cxn ang="0">
                  <a:pos x="187" y="31"/>
                </a:cxn>
                <a:cxn ang="0">
                  <a:pos x="184" y="47"/>
                </a:cxn>
                <a:cxn ang="0">
                  <a:pos x="182" y="52"/>
                </a:cxn>
                <a:cxn ang="0">
                  <a:pos x="167" y="74"/>
                </a:cxn>
                <a:cxn ang="0">
                  <a:pos x="166" y="84"/>
                </a:cxn>
                <a:cxn ang="0">
                  <a:pos x="165" y="97"/>
                </a:cxn>
                <a:cxn ang="0">
                  <a:pos x="165" y="100"/>
                </a:cxn>
                <a:cxn ang="0">
                  <a:pos x="160" y="103"/>
                </a:cxn>
                <a:cxn ang="0">
                  <a:pos x="154" y="102"/>
                </a:cxn>
                <a:cxn ang="0">
                  <a:pos x="150" y="112"/>
                </a:cxn>
                <a:cxn ang="0">
                  <a:pos x="142" y="113"/>
                </a:cxn>
                <a:cxn ang="0">
                  <a:pos x="142" y="121"/>
                </a:cxn>
                <a:cxn ang="0">
                  <a:pos x="140" y="123"/>
                </a:cxn>
                <a:cxn ang="0">
                  <a:pos x="131" y="128"/>
                </a:cxn>
                <a:cxn ang="0">
                  <a:pos x="128" y="134"/>
                </a:cxn>
                <a:cxn ang="0">
                  <a:pos x="123" y="142"/>
                </a:cxn>
                <a:cxn ang="0">
                  <a:pos x="118" y="142"/>
                </a:cxn>
                <a:cxn ang="0">
                  <a:pos x="107" y="139"/>
                </a:cxn>
                <a:cxn ang="0">
                  <a:pos x="95" y="128"/>
                </a:cxn>
                <a:cxn ang="0">
                  <a:pos x="92" y="136"/>
                </a:cxn>
                <a:cxn ang="0">
                  <a:pos x="90" y="145"/>
                </a:cxn>
                <a:cxn ang="0">
                  <a:pos x="89" y="152"/>
                </a:cxn>
                <a:cxn ang="0">
                  <a:pos x="94" y="159"/>
                </a:cxn>
                <a:cxn ang="0">
                  <a:pos x="98" y="167"/>
                </a:cxn>
                <a:cxn ang="0">
                  <a:pos x="98" y="169"/>
                </a:cxn>
                <a:cxn ang="0">
                  <a:pos x="92" y="174"/>
                </a:cxn>
                <a:cxn ang="0">
                  <a:pos x="81" y="178"/>
                </a:cxn>
                <a:cxn ang="0">
                  <a:pos x="64" y="178"/>
                </a:cxn>
                <a:cxn ang="0">
                  <a:pos x="53" y="175"/>
                </a:cxn>
                <a:cxn ang="0">
                  <a:pos x="30" y="164"/>
                </a:cxn>
                <a:cxn ang="0">
                  <a:pos x="11" y="147"/>
                </a:cxn>
                <a:cxn ang="0">
                  <a:pos x="1" y="133"/>
                </a:cxn>
                <a:cxn ang="0">
                  <a:pos x="0" y="127"/>
                </a:cxn>
                <a:cxn ang="0">
                  <a:pos x="5" y="125"/>
                </a:cxn>
              </a:cxnLst>
              <a:rect l="0" t="0" r="r" b="b"/>
              <a:pathLst>
                <a:path w="188" h="179">
                  <a:moveTo>
                    <a:pt x="5" y="125"/>
                  </a:moveTo>
                  <a:lnTo>
                    <a:pt x="5" y="125"/>
                  </a:lnTo>
                  <a:lnTo>
                    <a:pt x="11" y="117"/>
                  </a:lnTo>
                  <a:lnTo>
                    <a:pt x="17" y="110"/>
                  </a:lnTo>
                  <a:lnTo>
                    <a:pt x="21" y="102"/>
                  </a:lnTo>
                  <a:lnTo>
                    <a:pt x="21" y="102"/>
                  </a:lnTo>
                  <a:lnTo>
                    <a:pt x="43" y="60"/>
                  </a:lnTo>
                  <a:lnTo>
                    <a:pt x="43" y="60"/>
                  </a:lnTo>
                  <a:lnTo>
                    <a:pt x="46" y="48"/>
                  </a:lnTo>
                  <a:lnTo>
                    <a:pt x="46" y="48"/>
                  </a:lnTo>
                  <a:lnTo>
                    <a:pt x="46" y="43"/>
                  </a:lnTo>
                  <a:lnTo>
                    <a:pt x="47" y="30"/>
                  </a:lnTo>
                  <a:lnTo>
                    <a:pt x="49" y="24"/>
                  </a:lnTo>
                  <a:lnTo>
                    <a:pt x="52" y="18"/>
                  </a:lnTo>
                  <a:lnTo>
                    <a:pt x="53" y="16"/>
                  </a:lnTo>
                  <a:lnTo>
                    <a:pt x="56" y="15"/>
                  </a:lnTo>
                  <a:lnTo>
                    <a:pt x="59" y="15"/>
                  </a:lnTo>
                  <a:lnTo>
                    <a:pt x="62" y="15"/>
                  </a:lnTo>
                  <a:lnTo>
                    <a:pt x="62" y="15"/>
                  </a:lnTo>
                  <a:lnTo>
                    <a:pt x="68" y="17"/>
                  </a:lnTo>
                  <a:lnTo>
                    <a:pt x="71" y="19"/>
                  </a:lnTo>
                  <a:lnTo>
                    <a:pt x="74" y="23"/>
                  </a:lnTo>
                  <a:lnTo>
                    <a:pt x="76" y="25"/>
                  </a:lnTo>
                  <a:lnTo>
                    <a:pt x="76" y="30"/>
                  </a:lnTo>
                  <a:lnTo>
                    <a:pt x="76" y="32"/>
                  </a:lnTo>
                  <a:lnTo>
                    <a:pt x="76" y="32"/>
                  </a:lnTo>
                  <a:lnTo>
                    <a:pt x="76" y="34"/>
                  </a:lnTo>
                  <a:lnTo>
                    <a:pt x="76" y="35"/>
                  </a:lnTo>
                  <a:lnTo>
                    <a:pt x="77" y="37"/>
                  </a:lnTo>
                  <a:lnTo>
                    <a:pt x="77" y="37"/>
                  </a:lnTo>
                  <a:lnTo>
                    <a:pt x="82" y="38"/>
                  </a:lnTo>
                  <a:lnTo>
                    <a:pt x="84" y="38"/>
                  </a:lnTo>
                  <a:lnTo>
                    <a:pt x="87" y="37"/>
                  </a:lnTo>
                  <a:lnTo>
                    <a:pt x="87" y="37"/>
                  </a:lnTo>
                  <a:lnTo>
                    <a:pt x="92" y="34"/>
                  </a:lnTo>
                  <a:lnTo>
                    <a:pt x="102" y="28"/>
                  </a:lnTo>
                  <a:lnTo>
                    <a:pt x="114" y="23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129" y="18"/>
                  </a:lnTo>
                  <a:lnTo>
                    <a:pt x="136" y="16"/>
                  </a:lnTo>
                  <a:lnTo>
                    <a:pt x="141" y="12"/>
                  </a:lnTo>
                  <a:lnTo>
                    <a:pt x="146" y="6"/>
                  </a:lnTo>
                  <a:lnTo>
                    <a:pt x="146" y="6"/>
                  </a:lnTo>
                  <a:lnTo>
                    <a:pt x="152" y="3"/>
                  </a:lnTo>
                  <a:lnTo>
                    <a:pt x="156" y="0"/>
                  </a:lnTo>
                  <a:lnTo>
                    <a:pt x="161" y="0"/>
                  </a:lnTo>
                  <a:lnTo>
                    <a:pt x="166" y="3"/>
                  </a:lnTo>
                  <a:lnTo>
                    <a:pt x="166" y="3"/>
                  </a:lnTo>
                  <a:lnTo>
                    <a:pt x="175" y="10"/>
                  </a:lnTo>
                  <a:lnTo>
                    <a:pt x="182" y="15"/>
                  </a:lnTo>
                  <a:lnTo>
                    <a:pt x="182" y="15"/>
                  </a:lnTo>
                  <a:lnTo>
                    <a:pt x="185" y="16"/>
                  </a:lnTo>
                  <a:lnTo>
                    <a:pt x="187" y="18"/>
                  </a:lnTo>
                  <a:lnTo>
                    <a:pt x="188" y="23"/>
                  </a:lnTo>
                  <a:lnTo>
                    <a:pt x="187" y="31"/>
                  </a:lnTo>
                  <a:lnTo>
                    <a:pt x="187" y="31"/>
                  </a:lnTo>
                  <a:lnTo>
                    <a:pt x="184" y="47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76" y="62"/>
                  </a:lnTo>
                  <a:lnTo>
                    <a:pt x="167" y="74"/>
                  </a:lnTo>
                  <a:lnTo>
                    <a:pt x="167" y="74"/>
                  </a:lnTo>
                  <a:lnTo>
                    <a:pt x="166" y="84"/>
                  </a:lnTo>
                  <a:lnTo>
                    <a:pt x="165" y="91"/>
                  </a:lnTo>
                  <a:lnTo>
                    <a:pt x="165" y="97"/>
                  </a:lnTo>
                  <a:lnTo>
                    <a:pt x="165" y="97"/>
                  </a:lnTo>
                  <a:lnTo>
                    <a:pt x="165" y="100"/>
                  </a:lnTo>
                  <a:lnTo>
                    <a:pt x="162" y="102"/>
                  </a:lnTo>
                  <a:lnTo>
                    <a:pt x="160" y="103"/>
                  </a:lnTo>
                  <a:lnTo>
                    <a:pt x="154" y="102"/>
                  </a:lnTo>
                  <a:lnTo>
                    <a:pt x="154" y="102"/>
                  </a:lnTo>
                  <a:lnTo>
                    <a:pt x="150" y="112"/>
                  </a:lnTo>
                  <a:lnTo>
                    <a:pt x="150" y="112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6"/>
                  </a:lnTo>
                  <a:lnTo>
                    <a:pt x="142" y="121"/>
                  </a:lnTo>
                  <a:lnTo>
                    <a:pt x="140" y="123"/>
                  </a:lnTo>
                  <a:lnTo>
                    <a:pt x="140" y="123"/>
                  </a:lnTo>
                  <a:lnTo>
                    <a:pt x="135" y="126"/>
                  </a:lnTo>
                  <a:lnTo>
                    <a:pt x="131" y="128"/>
                  </a:lnTo>
                  <a:lnTo>
                    <a:pt x="131" y="128"/>
                  </a:lnTo>
                  <a:lnTo>
                    <a:pt x="128" y="134"/>
                  </a:lnTo>
                  <a:lnTo>
                    <a:pt x="126" y="139"/>
                  </a:lnTo>
                  <a:lnTo>
                    <a:pt x="123" y="142"/>
                  </a:lnTo>
                  <a:lnTo>
                    <a:pt x="123" y="142"/>
                  </a:lnTo>
                  <a:lnTo>
                    <a:pt x="118" y="142"/>
                  </a:lnTo>
                  <a:lnTo>
                    <a:pt x="113" y="142"/>
                  </a:lnTo>
                  <a:lnTo>
                    <a:pt x="107" y="139"/>
                  </a:lnTo>
                  <a:lnTo>
                    <a:pt x="102" y="135"/>
                  </a:lnTo>
                  <a:lnTo>
                    <a:pt x="95" y="128"/>
                  </a:lnTo>
                  <a:lnTo>
                    <a:pt x="95" y="128"/>
                  </a:lnTo>
                  <a:lnTo>
                    <a:pt x="92" y="136"/>
                  </a:lnTo>
                  <a:lnTo>
                    <a:pt x="92" y="136"/>
                  </a:lnTo>
                  <a:lnTo>
                    <a:pt x="90" y="145"/>
                  </a:lnTo>
                  <a:lnTo>
                    <a:pt x="89" y="149"/>
                  </a:lnTo>
                  <a:lnTo>
                    <a:pt x="89" y="152"/>
                  </a:lnTo>
                  <a:lnTo>
                    <a:pt x="89" y="152"/>
                  </a:lnTo>
                  <a:lnTo>
                    <a:pt x="94" y="159"/>
                  </a:lnTo>
                  <a:lnTo>
                    <a:pt x="97" y="164"/>
                  </a:lnTo>
                  <a:lnTo>
                    <a:pt x="98" y="167"/>
                  </a:lnTo>
                  <a:lnTo>
                    <a:pt x="98" y="167"/>
                  </a:lnTo>
                  <a:lnTo>
                    <a:pt x="98" y="169"/>
                  </a:lnTo>
                  <a:lnTo>
                    <a:pt x="96" y="172"/>
                  </a:lnTo>
                  <a:lnTo>
                    <a:pt x="92" y="174"/>
                  </a:lnTo>
                  <a:lnTo>
                    <a:pt x="88" y="177"/>
                  </a:lnTo>
                  <a:lnTo>
                    <a:pt x="81" y="178"/>
                  </a:lnTo>
                  <a:lnTo>
                    <a:pt x="74" y="179"/>
                  </a:lnTo>
                  <a:lnTo>
                    <a:pt x="64" y="178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42" y="171"/>
                  </a:lnTo>
                  <a:lnTo>
                    <a:pt x="30" y="164"/>
                  </a:lnTo>
                  <a:lnTo>
                    <a:pt x="20" y="155"/>
                  </a:lnTo>
                  <a:lnTo>
                    <a:pt x="11" y="147"/>
                  </a:lnTo>
                  <a:lnTo>
                    <a:pt x="5" y="140"/>
                  </a:lnTo>
                  <a:lnTo>
                    <a:pt x="1" y="133"/>
                  </a:lnTo>
                  <a:lnTo>
                    <a:pt x="0" y="129"/>
                  </a:lnTo>
                  <a:lnTo>
                    <a:pt x="0" y="127"/>
                  </a:lnTo>
                  <a:lnTo>
                    <a:pt x="3" y="126"/>
                  </a:lnTo>
                  <a:lnTo>
                    <a:pt x="5" y="125"/>
                  </a:lnTo>
                  <a:lnTo>
                    <a:pt x="5" y="125"/>
                  </a:lnTo>
                  <a:close/>
                </a:path>
              </a:pathLst>
            </a:custGeom>
            <a:solidFill>
              <a:srgbClr val="D2D0D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92818" name="Freeform 978"/>
            <p:cNvSpPr>
              <a:spLocks/>
            </p:cNvSpPr>
            <p:nvPr/>
          </p:nvSpPr>
          <p:spPr bwMode="auto">
            <a:xfrm>
              <a:off x="5436" y="1050"/>
              <a:ext cx="114" cy="128"/>
            </a:xfrm>
            <a:custGeom>
              <a:avLst/>
              <a:gdLst/>
              <a:ahLst/>
              <a:cxnLst>
                <a:cxn ang="0">
                  <a:pos x="154" y="61"/>
                </a:cxn>
                <a:cxn ang="0">
                  <a:pos x="161" y="64"/>
                </a:cxn>
                <a:cxn ang="0">
                  <a:pos x="168" y="75"/>
                </a:cxn>
                <a:cxn ang="0">
                  <a:pos x="172" y="93"/>
                </a:cxn>
                <a:cxn ang="0">
                  <a:pos x="172" y="106"/>
                </a:cxn>
                <a:cxn ang="0">
                  <a:pos x="168" y="167"/>
                </a:cxn>
                <a:cxn ang="0">
                  <a:pos x="165" y="152"/>
                </a:cxn>
                <a:cxn ang="0">
                  <a:pos x="163" y="132"/>
                </a:cxn>
                <a:cxn ang="0">
                  <a:pos x="164" y="126"/>
                </a:cxn>
                <a:cxn ang="0">
                  <a:pos x="165" y="108"/>
                </a:cxn>
                <a:cxn ang="0">
                  <a:pos x="164" y="101"/>
                </a:cxn>
                <a:cxn ang="0">
                  <a:pos x="161" y="117"/>
                </a:cxn>
                <a:cxn ang="0">
                  <a:pos x="157" y="126"/>
                </a:cxn>
                <a:cxn ang="0">
                  <a:pos x="155" y="136"/>
                </a:cxn>
                <a:cxn ang="0">
                  <a:pos x="156" y="161"/>
                </a:cxn>
                <a:cxn ang="0">
                  <a:pos x="154" y="154"/>
                </a:cxn>
                <a:cxn ang="0">
                  <a:pos x="151" y="140"/>
                </a:cxn>
                <a:cxn ang="0">
                  <a:pos x="155" y="109"/>
                </a:cxn>
                <a:cxn ang="0">
                  <a:pos x="157" y="93"/>
                </a:cxn>
                <a:cxn ang="0">
                  <a:pos x="154" y="88"/>
                </a:cxn>
                <a:cxn ang="0">
                  <a:pos x="145" y="82"/>
                </a:cxn>
                <a:cxn ang="0">
                  <a:pos x="141" y="78"/>
                </a:cxn>
                <a:cxn ang="0">
                  <a:pos x="131" y="74"/>
                </a:cxn>
                <a:cxn ang="0">
                  <a:pos x="125" y="75"/>
                </a:cxn>
                <a:cxn ang="0">
                  <a:pos x="119" y="78"/>
                </a:cxn>
                <a:cxn ang="0">
                  <a:pos x="111" y="87"/>
                </a:cxn>
                <a:cxn ang="0">
                  <a:pos x="104" y="90"/>
                </a:cxn>
                <a:cxn ang="0">
                  <a:pos x="75" y="100"/>
                </a:cxn>
                <a:cxn ang="0">
                  <a:pos x="55" y="113"/>
                </a:cxn>
                <a:cxn ang="0">
                  <a:pos x="51" y="111"/>
                </a:cxn>
                <a:cxn ang="0">
                  <a:pos x="44" y="107"/>
                </a:cxn>
                <a:cxn ang="0">
                  <a:pos x="45" y="104"/>
                </a:cxn>
                <a:cxn ang="0">
                  <a:pos x="42" y="95"/>
                </a:cxn>
                <a:cxn ang="0">
                  <a:pos x="38" y="89"/>
                </a:cxn>
                <a:cxn ang="0">
                  <a:pos x="32" y="87"/>
                </a:cxn>
                <a:cxn ang="0">
                  <a:pos x="27" y="88"/>
                </a:cxn>
                <a:cxn ang="0">
                  <a:pos x="22" y="93"/>
                </a:cxn>
                <a:cxn ang="0">
                  <a:pos x="17" y="104"/>
                </a:cxn>
                <a:cxn ang="0">
                  <a:pos x="17" y="123"/>
                </a:cxn>
                <a:cxn ang="0">
                  <a:pos x="9" y="141"/>
                </a:cxn>
                <a:cxn ang="0">
                  <a:pos x="8" y="142"/>
                </a:cxn>
                <a:cxn ang="0">
                  <a:pos x="6" y="140"/>
                </a:cxn>
                <a:cxn ang="0">
                  <a:pos x="0" y="122"/>
                </a:cxn>
                <a:cxn ang="0">
                  <a:pos x="0" y="93"/>
                </a:cxn>
                <a:cxn ang="0">
                  <a:pos x="3" y="59"/>
                </a:cxn>
                <a:cxn ang="0">
                  <a:pos x="6" y="51"/>
                </a:cxn>
                <a:cxn ang="0">
                  <a:pos x="19" y="31"/>
                </a:cxn>
                <a:cxn ang="0">
                  <a:pos x="26" y="22"/>
                </a:cxn>
                <a:cxn ang="0">
                  <a:pos x="44" y="10"/>
                </a:cxn>
                <a:cxn ang="0">
                  <a:pos x="62" y="3"/>
                </a:cxn>
                <a:cxn ang="0">
                  <a:pos x="87" y="2"/>
                </a:cxn>
                <a:cxn ang="0">
                  <a:pos x="101" y="4"/>
                </a:cxn>
                <a:cxn ang="0">
                  <a:pos x="118" y="13"/>
                </a:cxn>
                <a:cxn ang="0">
                  <a:pos x="137" y="29"/>
                </a:cxn>
                <a:cxn ang="0">
                  <a:pos x="149" y="43"/>
                </a:cxn>
                <a:cxn ang="0">
                  <a:pos x="152" y="55"/>
                </a:cxn>
                <a:cxn ang="0">
                  <a:pos x="154" y="61"/>
                </a:cxn>
              </a:cxnLst>
              <a:rect l="0" t="0" r="r" b="b"/>
              <a:pathLst>
                <a:path w="172" h="167">
                  <a:moveTo>
                    <a:pt x="154" y="61"/>
                  </a:moveTo>
                  <a:lnTo>
                    <a:pt x="154" y="61"/>
                  </a:lnTo>
                  <a:lnTo>
                    <a:pt x="157" y="62"/>
                  </a:lnTo>
                  <a:lnTo>
                    <a:pt x="161" y="64"/>
                  </a:lnTo>
                  <a:lnTo>
                    <a:pt x="164" y="69"/>
                  </a:lnTo>
                  <a:lnTo>
                    <a:pt x="168" y="75"/>
                  </a:lnTo>
                  <a:lnTo>
                    <a:pt x="171" y="83"/>
                  </a:lnTo>
                  <a:lnTo>
                    <a:pt x="172" y="93"/>
                  </a:lnTo>
                  <a:lnTo>
                    <a:pt x="172" y="106"/>
                  </a:lnTo>
                  <a:lnTo>
                    <a:pt x="172" y="106"/>
                  </a:lnTo>
                  <a:lnTo>
                    <a:pt x="169" y="148"/>
                  </a:lnTo>
                  <a:lnTo>
                    <a:pt x="168" y="167"/>
                  </a:lnTo>
                  <a:lnTo>
                    <a:pt x="168" y="167"/>
                  </a:lnTo>
                  <a:lnTo>
                    <a:pt x="165" y="152"/>
                  </a:lnTo>
                  <a:lnTo>
                    <a:pt x="163" y="139"/>
                  </a:lnTo>
                  <a:lnTo>
                    <a:pt x="163" y="132"/>
                  </a:lnTo>
                  <a:lnTo>
                    <a:pt x="164" y="126"/>
                  </a:lnTo>
                  <a:lnTo>
                    <a:pt x="164" y="126"/>
                  </a:lnTo>
                  <a:lnTo>
                    <a:pt x="165" y="115"/>
                  </a:lnTo>
                  <a:lnTo>
                    <a:pt x="165" y="108"/>
                  </a:lnTo>
                  <a:lnTo>
                    <a:pt x="164" y="101"/>
                  </a:lnTo>
                  <a:lnTo>
                    <a:pt x="164" y="101"/>
                  </a:lnTo>
                  <a:lnTo>
                    <a:pt x="163" y="109"/>
                  </a:lnTo>
                  <a:lnTo>
                    <a:pt x="161" y="117"/>
                  </a:lnTo>
                  <a:lnTo>
                    <a:pt x="157" y="126"/>
                  </a:lnTo>
                  <a:lnTo>
                    <a:pt x="157" y="126"/>
                  </a:lnTo>
                  <a:lnTo>
                    <a:pt x="156" y="130"/>
                  </a:lnTo>
                  <a:lnTo>
                    <a:pt x="155" y="136"/>
                  </a:lnTo>
                  <a:lnTo>
                    <a:pt x="155" y="148"/>
                  </a:lnTo>
                  <a:lnTo>
                    <a:pt x="156" y="161"/>
                  </a:lnTo>
                  <a:lnTo>
                    <a:pt x="156" y="161"/>
                  </a:lnTo>
                  <a:lnTo>
                    <a:pt x="154" y="154"/>
                  </a:lnTo>
                  <a:lnTo>
                    <a:pt x="151" y="147"/>
                  </a:lnTo>
                  <a:lnTo>
                    <a:pt x="151" y="140"/>
                  </a:lnTo>
                  <a:lnTo>
                    <a:pt x="151" y="140"/>
                  </a:lnTo>
                  <a:lnTo>
                    <a:pt x="155" y="109"/>
                  </a:lnTo>
                  <a:lnTo>
                    <a:pt x="155" y="109"/>
                  </a:lnTo>
                  <a:lnTo>
                    <a:pt x="157" y="93"/>
                  </a:lnTo>
                  <a:lnTo>
                    <a:pt x="157" y="93"/>
                  </a:lnTo>
                  <a:lnTo>
                    <a:pt x="154" y="88"/>
                  </a:lnTo>
                  <a:lnTo>
                    <a:pt x="149" y="84"/>
                  </a:lnTo>
                  <a:lnTo>
                    <a:pt x="145" y="82"/>
                  </a:lnTo>
                  <a:lnTo>
                    <a:pt x="145" y="82"/>
                  </a:lnTo>
                  <a:lnTo>
                    <a:pt x="141" y="78"/>
                  </a:lnTo>
                  <a:lnTo>
                    <a:pt x="136" y="75"/>
                  </a:lnTo>
                  <a:lnTo>
                    <a:pt x="131" y="74"/>
                  </a:lnTo>
                  <a:lnTo>
                    <a:pt x="128" y="74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19" y="78"/>
                  </a:lnTo>
                  <a:lnTo>
                    <a:pt x="114" y="83"/>
                  </a:lnTo>
                  <a:lnTo>
                    <a:pt x="111" y="87"/>
                  </a:lnTo>
                  <a:lnTo>
                    <a:pt x="104" y="90"/>
                  </a:lnTo>
                  <a:lnTo>
                    <a:pt x="104" y="90"/>
                  </a:lnTo>
                  <a:lnTo>
                    <a:pt x="86" y="95"/>
                  </a:lnTo>
                  <a:lnTo>
                    <a:pt x="75" y="100"/>
                  </a:lnTo>
                  <a:lnTo>
                    <a:pt x="64" y="107"/>
                  </a:lnTo>
                  <a:lnTo>
                    <a:pt x="55" y="113"/>
                  </a:lnTo>
                  <a:lnTo>
                    <a:pt x="55" y="113"/>
                  </a:lnTo>
                  <a:lnTo>
                    <a:pt x="51" y="111"/>
                  </a:lnTo>
                  <a:lnTo>
                    <a:pt x="46" y="109"/>
                  </a:lnTo>
                  <a:lnTo>
                    <a:pt x="44" y="107"/>
                  </a:lnTo>
                  <a:lnTo>
                    <a:pt x="44" y="107"/>
                  </a:lnTo>
                  <a:lnTo>
                    <a:pt x="45" y="104"/>
                  </a:lnTo>
                  <a:lnTo>
                    <a:pt x="44" y="98"/>
                  </a:lnTo>
                  <a:lnTo>
                    <a:pt x="42" y="95"/>
                  </a:lnTo>
                  <a:lnTo>
                    <a:pt x="41" y="93"/>
                  </a:lnTo>
                  <a:lnTo>
                    <a:pt x="38" y="89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29" y="87"/>
                  </a:lnTo>
                  <a:lnTo>
                    <a:pt x="27" y="88"/>
                  </a:lnTo>
                  <a:lnTo>
                    <a:pt x="25" y="89"/>
                  </a:lnTo>
                  <a:lnTo>
                    <a:pt x="22" y="93"/>
                  </a:lnTo>
                  <a:lnTo>
                    <a:pt x="20" y="97"/>
                  </a:lnTo>
                  <a:lnTo>
                    <a:pt x="17" y="104"/>
                  </a:lnTo>
                  <a:lnTo>
                    <a:pt x="17" y="113"/>
                  </a:lnTo>
                  <a:lnTo>
                    <a:pt x="17" y="123"/>
                  </a:lnTo>
                  <a:lnTo>
                    <a:pt x="17" y="123"/>
                  </a:lnTo>
                  <a:lnTo>
                    <a:pt x="9" y="141"/>
                  </a:lnTo>
                  <a:lnTo>
                    <a:pt x="9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6" y="140"/>
                  </a:lnTo>
                  <a:lnTo>
                    <a:pt x="2" y="133"/>
                  </a:lnTo>
                  <a:lnTo>
                    <a:pt x="0" y="122"/>
                  </a:lnTo>
                  <a:lnTo>
                    <a:pt x="0" y="122"/>
                  </a:lnTo>
                  <a:lnTo>
                    <a:pt x="0" y="93"/>
                  </a:lnTo>
                  <a:lnTo>
                    <a:pt x="2" y="69"/>
                  </a:lnTo>
                  <a:lnTo>
                    <a:pt x="3" y="59"/>
                  </a:lnTo>
                  <a:lnTo>
                    <a:pt x="6" y="51"/>
                  </a:lnTo>
                  <a:lnTo>
                    <a:pt x="6" y="51"/>
                  </a:lnTo>
                  <a:lnTo>
                    <a:pt x="13" y="41"/>
                  </a:lnTo>
                  <a:lnTo>
                    <a:pt x="19" y="31"/>
                  </a:lnTo>
                  <a:lnTo>
                    <a:pt x="26" y="22"/>
                  </a:lnTo>
                  <a:lnTo>
                    <a:pt x="26" y="22"/>
                  </a:lnTo>
                  <a:lnTo>
                    <a:pt x="36" y="13"/>
                  </a:lnTo>
                  <a:lnTo>
                    <a:pt x="44" y="10"/>
                  </a:lnTo>
                  <a:lnTo>
                    <a:pt x="52" y="5"/>
                  </a:lnTo>
                  <a:lnTo>
                    <a:pt x="62" y="3"/>
                  </a:lnTo>
                  <a:lnTo>
                    <a:pt x="74" y="0"/>
                  </a:lnTo>
                  <a:lnTo>
                    <a:pt x="87" y="2"/>
                  </a:lnTo>
                  <a:lnTo>
                    <a:pt x="101" y="4"/>
                  </a:lnTo>
                  <a:lnTo>
                    <a:pt x="101" y="4"/>
                  </a:lnTo>
                  <a:lnTo>
                    <a:pt x="110" y="9"/>
                  </a:lnTo>
                  <a:lnTo>
                    <a:pt x="118" y="13"/>
                  </a:lnTo>
                  <a:lnTo>
                    <a:pt x="128" y="20"/>
                  </a:lnTo>
                  <a:lnTo>
                    <a:pt x="137" y="29"/>
                  </a:lnTo>
                  <a:lnTo>
                    <a:pt x="145" y="38"/>
                  </a:lnTo>
                  <a:lnTo>
                    <a:pt x="149" y="43"/>
                  </a:lnTo>
                  <a:lnTo>
                    <a:pt x="151" y="49"/>
                  </a:lnTo>
                  <a:lnTo>
                    <a:pt x="152" y="55"/>
                  </a:lnTo>
                  <a:lnTo>
                    <a:pt x="154" y="61"/>
                  </a:lnTo>
                  <a:lnTo>
                    <a:pt x="154" y="61"/>
                  </a:lnTo>
                  <a:close/>
                </a:path>
              </a:pathLst>
            </a:custGeom>
            <a:solidFill>
              <a:srgbClr val="B39D5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92819" name="Freeform 979"/>
            <p:cNvSpPr>
              <a:spLocks/>
            </p:cNvSpPr>
            <p:nvPr/>
          </p:nvSpPr>
          <p:spPr bwMode="auto">
            <a:xfrm>
              <a:off x="5515" y="1415"/>
              <a:ext cx="128" cy="16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0" y="9"/>
                </a:cxn>
                <a:cxn ang="0">
                  <a:pos x="0" y="15"/>
                </a:cxn>
                <a:cxn ang="0">
                  <a:pos x="0" y="18"/>
                </a:cxn>
                <a:cxn ang="0">
                  <a:pos x="1" y="21"/>
                </a:cxn>
                <a:cxn ang="0">
                  <a:pos x="191" y="21"/>
                </a:cxn>
                <a:cxn ang="0">
                  <a:pos x="191" y="21"/>
                </a:cxn>
                <a:cxn ang="0">
                  <a:pos x="193" y="12"/>
                </a:cxn>
                <a:cxn ang="0">
                  <a:pos x="193" y="5"/>
                </a:cxn>
                <a:cxn ang="0">
                  <a:pos x="192" y="3"/>
                </a:cxn>
                <a:cxn ang="0">
                  <a:pos x="191" y="0"/>
                </a:cxn>
                <a:cxn ang="0">
                  <a:pos x="1" y="0"/>
                </a:cxn>
              </a:cxnLst>
              <a:rect l="0" t="0" r="r" b="b"/>
              <a:pathLst>
                <a:path w="193" h="21">
                  <a:moveTo>
                    <a:pt x="1" y="0"/>
                  </a:moveTo>
                  <a:lnTo>
                    <a:pt x="1" y="0"/>
                  </a:lnTo>
                  <a:lnTo>
                    <a:pt x="0" y="9"/>
                  </a:lnTo>
                  <a:lnTo>
                    <a:pt x="0" y="15"/>
                  </a:lnTo>
                  <a:lnTo>
                    <a:pt x="0" y="18"/>
                  </a:lnTo>
                  <a:lnTo>
                    <a:pt x="1" y="21"/>
                  </a:lnTo>
                  <a:lnTo>
                    <a:pt x="191" y="21"/>
                  </a:lnTo>
                  <a:lnTo>
                    <a:pt x="191" y="21"/>
                  </a:lnTo>
                  <a:lnTo>
                    <a:pt x="193" y="12"/>
                  </a:lnTo>
                  <a:lnTo>
                    <a:pt x="193" y="5"/>
                  </a:lnTo>
                  <a:lnTo>
                    <a:pt x="192" y="3"/>
                  </a:lnTo>
                  <a:lnTo>
                    <a:pt x="19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68E8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92820" name="Freeform 980"/>
            <p:cNvSpPr>
              <a:spLocks/>
            </p:cNvSpPr>
            <p:nvPr/>
          </p:nvSpPr>
          <p:spPr bwMode="auto">
            <a:xfrm>
              <a:off x="5323" y="1266"/>
              <a:ext cx="257" cy="193"/>
            </a:xfrm>
            <a:custGeom>
              <a:avLst/>
              <a:gdLst/>
              <a:ahLst/>
              <a:cxnLst>
                <a:cxn ang="0">
                  <a:pos x="28" y="1"/>
                </a:cxn>
                <a:cxn ang="0">
                  <a:pos x="13" y="82"/>
                </a:cxn>
                <a:cxn ang="0">
                  <a:pos x="3" y="147"/>
                </a:cxn>
                <a:cxn ang="0">
                  <a:pos x="0" y="193"/>
                </a:cxn>
                <a:cxn ang="0">
                  <a:pos x="2" y="206"/>
                </a:cxn>
                <a:cxn ang="0">
                  <a:pos x="8" y="232"/>
                </a:cxn>
                <a:cxn ang="0">
                  <a:pos x="12" y="244"/>
                </a:cxn>
                <a:cxn ang="0">
                  <a:pos x="19" y="247"/>
                </a:cxn>
                <a:cxn ang="0">
                  <a:pos x="35" y="250"/>
                </a:cxn>
                <a:cxn ang="0">
                  <a:pos x="48" y="250"/>
                </a:cxn>
                <a:cxn ang="0">
                  <a:pos x="96" y="249"/>
                </a:cxn>
                <a:cxn ang="0">
                  <a:pos x="125" y="244"/>
                </a:cxn>
                <a:cxn ang="0">
                  <a:pos x="202" y="224"/>
                </a:cxn>
                <a:cxn ang="0">
                  <a:pos x="250" y="211"/>
                </a:cxn>
                <a:cxn ang="0">
                  <a:pos x="277" y="206"/>
                </a:cxn>
                <a:cxn ang="0">
                  <a:pos x="288" y="202"/>
                </a:cxn>
                <a:cxn ang="0">
                  <a:pos x="297" y="198"/>
                </a:cxn>
                <a:cxn ang="0">
                  <a:pos x="313" y="192"/>
                </a:cxn>
                <a:cxn ang="0">
                  <a:pos x="333" y="184"/>
                </a:cxn>
                <a:cxn ang="0">
                  <a:pos x="352" y="190"/>
                </a:cxn>
                <a:cxn ang="0">
                  <a:pos x="360" y="190"/>
                </a:cxn>
                <a:cxn ang="0">
                  <a:pos x="342" y="175"/>
                </a:cxn>
                <a:cxn ang="0">
                  <a:pos x="347" y="171"/>
                </a:cxn>
                <a:cxn ang="0">
                  <a:pos x="361" y="179"/>
                </a:cxn>
                <a:cxn ang="0">
                  <a:pos x="372" y="185"/>
                </a:cxn>
                <a:cxn ang="0">
                  <a:pos x="382" y="184"/>
                </a:cxn>
                <a:cxn ang="0">
                  <a:pos x="388" y="183"/>
                </a:cxn>
                <a:cxn ang="0">
                  <a:pos x="382" y="171"/>
                </a:cxn>
                <a:cxn ang="0">
                  <a:pos x="378" y="165"/>
                </a:cxn>
                <a:cxn ang="0">
                  <a:pos x="356" y="147"/>
                </a:cxn>
                <a:cxn ang="0">
                  <a:pos x="355" y="146"/>
                </a:cxn>
                <a:cxn ang="0">
                  <a:pos x="351" y="147"/>
                </a:cxn>
                <a:cxn ang="0">
                  <a:pos x="330" y="147"/>
                </a:cxn>
                <a:cxn ang="0">
                  <a:pos x="315" y="147"/>
                </a:cxn>
                <a:cxn ang="0">
                  <a:pos x="303" y="150"/>
                </a:cxn>
                <a:cxn ang="0">
                  <a:pos x="297" y="152"/>
                </a:cxn>
                <a:cxn ang="0">
                  <a:pos x="254" y="176"/>
                </a:cxn>
                <a:cxn ang="0">
                  <a:pos x="121" y="176"/>
                </a:cxn>
                <a:cxn ang="0">
                  <a:pos x="102" y="177"/>
                </a:cxn>
                <a:cxn ang="0">
                  <a:pos x="75" y="179"/>
                </a:cxn>
                <a:cxn ang="0">
                  <a:pos x="69" y="180"/>
                </a:cxn>
                <a:cxn ang="0">
                  <a:pos x="74" y="143"/>
                </a:cxn>
                <a:cxn ang="0">
                  <a:pos x="76" y="131"/>
                </a:cxn>
                <a:cxn ang="0">
                  <a:pos x="96" y="41"/>
                </a:cxn>
                <a:cxn ang="0">
                  <a:pos x="96" y="40"/>
                </a:cxn>
                <a:cxn ang="0">
                  <a:pos x="89" y="30"/>
                </a:cxn>
                <a:cxn ang="0">
                  <a:pos x="69" y="14"/>
                </a:cxn>
                <a:cxn ang="0">
                  <a:pos x="45" y="1"/>
                </a:cxn>
                <a:cxn ang="0">
                  <a:pos x="36" y="0"/>
                </a:cxn>
                <a:cxn ang="0">
                  <a:pos x="28" y="1"/>
                </a:cxn>
              </a:cxnLst>
              <a:rect l="0" t="0" r="r" b="b"/>
              <a:pathLst>
                <a:path w="388" h="250">
                  <a:moveTo>
                    <a:pt x="28" y="1"/>
                  </a:moveTo>
                  <a:lnTo>
                    <a:pt x="28" y="1"/>
                  </a:lnTo>
                  <a:lnTo>
                    <a:pt x="23" y="26"/>
                  </a:lnTo>
                  <a:lnTo>
                    <a:pt x="13" y="82"/>
                  </a:lnTo>
                  <a:lnTo>
                    <a:pt x="8" y="115"/>
                  </a:lnTo>
                  <a:lnTo>
                    <a:pt x="3" y="147"/>
                  </a:lnTo>
                  <a:lnTo>
                    <a:pt x="0" y="173"/>
                  </a:lnTo>
                  <a:lnTo>
                    <a:pt x="0" y="193"/>
                  </a:lnTo>
                  <a:lnTo>
                    <a:pt x="0" y="193"/>
                  </a:lnTo>
                  <a:lnTo>
                    <a:pt x="2" y="206"/>
                  </a:lnTo>
                  <a:lnTo>
                    <a:pt x="3" y="217"/>
                  </a:lnTo>
                  <a:lnTo>
                    <a:pt x="8" y="232"/>
                  </a:lnTo>
                  <a:lnTo>
                    <a:pt x="10" y="242"/>
                  </a:lnTo>
                  <a:lnTo>
                    <a:pt x="12" y="244"/>
                  </a:lnTo>
                  <a:lnTo>
                    <a:pt x="12" y="244"/>
                  </a:lnTo>
                  <a:lnTo>
                    <a:pt x="19" y="247"/>
                  </a:lnTo>
                  <a:lnTo>
                    <a:pt x="26" y="249"/>
                  </a:lnTo>
                  <a:lnTo>
                    <a:pt x="35" y="250"/>
                  </a:lnTo>
                  <a:lnTo>
                    <a:pt x="35" y="250"/>
                  </a:lnTo>
                  <a:lnTo>
                    <a:pt x="48" y="250"/>
                  </a:lnTo>
                  <a:lnTo>
                    <a:pt x="69" y="250"/>
                  </a:lnTo>
                  <a:lnTo>
                    <a:pt x="96" y="249"/>
                  </a:lnTo>
                  <a:lnTo>
                    <a:pt x="110" y="248"/>
                  </a:lnTo>
                  <a:lnTo>
                    <a:pt x="125" y="244"/>
                  </a:lnTo>
                  <a:lnTo>
                    <a:pt x="125" y="244"/>
                  </a:lnTo>
                  <a:lnTo>
                    <a:pt x="202" y="224"/>
                  </a:lnTo>
                  <a:lnTo>
                    <a:pt x="250" y="211"/>
                  </a:lnTo>
                  <a:lnTo>
                    <a:pt x="250" y="211"/>
                  </a:lnTo>
                  <a:lnTo>
                    <a:pt x="264" y="209"/>
                  </a:lnTo>
                  <a:lnTo>
                    <a:pt x="277" y="206"/>
                  </a:lnTo>
                  <a:lnTo>
                    <a:pt x="288" y="202"/>
                  </a:lnTo>
                  <a:lnTo>
                    <a:pt x="288" y="202"/>
                  </a:lnTo>
                  <a:lnTo>
                    <a:pt x="297" y="198"/>
                  </a:lnTo>
                  <a:lnTo>
                    <a:pt x="297" y="198"/>
                  </a:lnTo>
                  <a:lnTo>
                    <a:pt x="308" y="195"/>
                  </a:lnTo>
                  <a:lnTo>
                    <a:pt x="313" y="192"/>
                  </a:lnTo>
                  <a:lnTo>
                    <a:pt x="316" y="188"/>
                  </a:lnTo>
                  <a:lnTo>
                    <a:pt x="333" y="184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5" y="190"/>
                  </a:lnTo>
                  <a:lnTo>
                    <a:pt x="360" y="190"/>
                  </a:lnTo>
                  <a:lnTo>
                    <a:pt x="365" y="186"/>
                  </a:lnTo>
                  <a:lnTo>
                    <a:pt x="342" y="175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52" y="173"/>
                  </a:lnTo>
                  <a:lnTo>
                    <a:pt x="361" y="179"/>
                  </a:lnTo>
                  <a:lnTo>
                    <a:pt x="366" y="183"/>
                  </a:lnTo>
                  <a:lnTo>
                    <a:pt x="372" y="185"/>
                  </a:lnTo>
                  <a:lnTo>
                    <a:pt x="378" y="185"/>
                  </a:lnTo>
                  <a:lnTo>
                    <a:pt x="382" y="184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6" y="178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78" y="165"/>
                  </a:lnTo>
                  <a:lnTo>
                    <a:pt x="368" y="158"/>
                  </a:lnTo>
                  <a:lnTo>
                    <a:pt x="356" y="147"/>
                  </a:lnTo>
                  <a:lnTo>
                    <a:pt x="356" y="147"/>
                  </a:lnTo>
                  <a:lnTo>
                    <a:pt x="355" y="146"/>
                  </a:lnTo>
                  <a:lnTo>
                    <a:pt x="351" y="147"/>
                  </a:lnTo>
                  <a:lnTo>
                    <a:pt x="351" y="147"/>
                  </a:lnTo>
                  <a:lnTo>
                    <a:pt x="342" y="147"/>
                  </a:lnTo>
                  <a:lnTo>
                    <a:pt x="330" y="147"/>
                  </a:lnTo>
                  <a:lnTo>
                    <a:pt x="315" y="147"/>
                  </a:lnTo>
                  <a:lnTo>
                    <a:pt x="315" y="147"/>
                  </a:lnTo>
                  <a:lnTo>
                    <a:pt x="309" y="147"/>
                  </a:lnTo>
                  <a:lnTo>
                    <a:pt x="303" y="150"/>
                  </a:lnTo>
                  <a:lnTo>
                    <a:pt x="297" y="152"/>
                  </a:lnTo>
                  <a:lnTo>
                    <a:pt x="297" y="152"/>
                  </a:lnTo>
                  <a:lnTo>
                    <a:pt x="272" y="166"/>
                  </a:lnTo>
                  <a:lnTo>
                    <a:pt x="254" y="176"/>
                  </a:lnTo>
                  <a:lnTo>
                    <a:pt x="254" y="176"/>
                  </a:lnTo>
                  <a:lnTo>
                    <a:pt x="121" y="176"/>
                  </a:lnTo>
                  <a:lnTo>
                    <a:pt x="121" y="176"/>
                  </a:lnTo>
                  <a:lnTo>
                    <a:pt x="102" y="177"/>
                  </a:lnTo>
                  <a:lnTo>
                    <a:pt x="86" y="177"/>
                  </a:lnTo>
                  <a:lnTo>
                    <a:pt x="75" y="179"/>
                  </a:lnTo>
                  <a:lnTo>
                    <a:pt x="69" y="180"/>
                  </a:lnTo>
                  <a:lnTo>
                    <a:pt x="69" y="180"/>
                  </a:lnTo>
                  <a:lnTo>
                    <a:pt x="71" y="159"/>
                  </a:lnTo>
                  <a:lnTo>
                    <a:pt x="74" y="143"/>
                  </a:lnTo>
                  <a:lnTo>
                    <a:pt x="76" y="131"/>
                  </a:lnTo>
                  <a:lnTo>
                    <a:pt x="76" y="131"/>
                  </a:lnTo>
                  <a:lnTo>
                    <a:pt x="87" y="86"/>
                  </a:lnTo>
                  <a:lnTo>
                    <a:pt x="96" y="41"/>
                  </a:lnTo>
                  <a:lnTo>
                    <a:pt x="96" y="41"/>
                  </a:lnTo>
                  <a:lnTo>
                    <a:pt x="96" y="40"/>
                  </a:lnTo>
                  <a:lnTo>
                    <a:pt x="95" y="37"/>
                  </a:lnTo>
                  <a:lnTo>
                    <a:pt x="89" y="30"/>
                  </a:lnTo>
                  <a:lnTo>
                    <a:pt x="80" y="22"/>
                  </a:lnTo>
                  <a:lnTo>
                    <a:pt x="69" y="14"/>
                  </a:lnTo>
                  <a:lnTo>
                    <a:pt x="57" y="7"/>
                  </a:lnTo>
                  <a:lnTo>
                    <a:pt x="45" y="1"/>
                  </a:lnTo>
                  <a:lnTo>
                    <a:pt x="41" y="0"/>
                  </a:lnTo>
                  <a:lnTo>
                    <a:pt x="36" y="0"/>
                  </a:lnTo>
                  <a:lnTo>
                    <a:pt x="31" y="0"/>
                  </a:lnTo>
                  <a:lnTo>
                    <a:pt x="28" y="1"/>
                  </a:lnTo>
                  <a:lnTo>
                    <a:pt x="28" y="1"/>
                  </a:lnTo>
                  <a:close/>
                </a:path>
              </a:pathLst>
            </a:custGeom>
            <a:solidFill>
              <a:srgbClr val="D2D0D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92821" name="Freeform 981"/>
            <p:cNvSpPr>
              <a:spLocks/>
            </p:cNvSpPr>
            <p:nvPr/>
          </p:nvSpPr>
          <p:spPr bwMode="auto">
            <a:xfrm>
              <a:off x="5472" y="1217"/>
              <a:ext cx="61" cy="266"/>
            </a:xfrm>
            <a:custGeom>
              <a:avLst/>
              <a:gdLst/>
              <a:ahLst/>
              <a:cxnLst>
                <a:cxn ang="0">
                  <a:pos x="60" y="214"/>
                </a:cxn>
                <a:cxn ang="0">
                  <a:pos x="60" y="214"/>
                </a:cxn>
                <a:cxn ang="0">
                  <a:pos x="67" y="209"/>
                </a:cxn>
                <a:cxn ang="0">
                  <a:pos x="73" y="204"/>
                </a:cxn>
                <a:cxn ang="0">
                  <a:pos x="79" y="197"/>
                </a:cxn>
                <a:cxn ang="0">
                  <a:pos x="86" y="188"/>
                </a:cxn>
                <a:cxn ang="0">
                  <a:pos x="91" y="179"/>
                </a:cxn>
                <a:cxn ang="0">
                  <a:pos x="92" y="174"/>
                </a:cxn>
                <a:cxn ang="0">
                  <a:pos x="93" y="169"/>
                </a:cxn>
                <a:cxn ang="0">
                  <a:pos x="93" y="164"/>
                </a:cxn>
                <a:cxn ang="0">
                  <a:pos x="92" y="158"/>
                </a:cxn>
                <a:cxn ang="0">
                  <a:pos x="92" y="158"/>
                </a:cxn>
                <a:cxn ang="0">
                  <a:pos x="86" y="139"/>
                </a:cxn>
                <a:cxn ang="0">
                  <a:pos x="78" y="122"/>
                </a:cxn>
                <a:cxn ang="0">
                  <a:pos x="71" y="105"/>
                </a:cxn>
                <a:cxn ang="0">
                  <a:pos x="71" y="105"/>
                </a:cxn>
                <a:cxn ang="0">
                  <a:pos x="71" y="99"/>
                </a:cxn>
                <a:cxn ang="0">
                  <a:pos x="71" y="84"/>
                </a:cxn>
                <a:cxn ang="0">
                  <a:pos x="70" y="75"/>
                </a:cxn>
                <a:cxn ang="0">
                  <a:pos x="67" y="65"/>
                </a:cxn>
                <a:cxn ang="0">
                  <a:pos x="64" y="55"/>
                </a:cxn>
                <a:cxn ang="0">
                  <a:pos x="59" y="47"/>
                </a:cxn>
                <a:cxn ang="0">
                  <a:pos x="59" y="47"/>
                </a:cxn>
                <a:cxn ang="0">
                  <a:pos x="51" y="38"/>
                </a:cxn>
                <a:cxn ang="0">
                  <a:pos x="43" y="31"/>
                </a:cxn>
                <a:cxn ang="0">
                  <a:pos x="31" y="22"/>
                </a:cxn>
                <a:cxn ang="0">
                  <a:pos x="31" y="22"/>
                </a:cxn>
                <a:cxn ang="0">
                  <a:pos x="20" y="14"/>
                </a:cxn>
                <a:cxn ang="0">
                  <a:pos x="0" y="0"/>
                </a:cxn>
                <a:cxn ang="0">
                  <a:pos x="0" y="345"/>
                </a:cxn>
                <a:cxn ang="0">
                  <a:pos x="80" y="345"/>
                </a:cxn>
                <a:cxn ang="0">
                  <a:pos x="80" y="345"/>
                </a:cxn>
                <a:cxn ang="0">
                  <a:pos x="77" y="337"/>
                </a:cxn>
                <a:cxn ang="0">
                  <a:pos x="69" y="317"/>
                </a:cxn>
                <a:cxn ang="0">
                  <a:pos x="65" y="305"/>
                </a:cxn>
                <a:cxn ang="0">
                  <a:pos x="63" y="292"/>
                </a:cxn>
                <a:cxn ang="0">
                  <a:pos x="61" y="279"/>
                </a:cxn>
                <a:cxn ang="0">
                  <a:pos x="61" y="273"/>
                </a:cxn>
                <a:cxn ang="0">
                  <a:pos x="63" y="267"/>
                </a:cxn>
                <a:cxn ang="0">
                  <a:pos x="63" y="267"/>
                </a:cxn>
                <a:cxn ang="0">
                  <a:pos x="64" y="256"/>
                </a:cxn>
                <a:cxn ang="0">
                  <a:pos x="65" y="246"/>
                </a:cxn>
                <a:cxn ang="0">
                  <a:pos x="65" y="237"/>
                </a:cxn>
                <a:cxn ang="0">
                  <a:pos x="64" y="229"/>
                </a:cxn>
                <a:cxn ang="0">
                  <a:pos x="61" y="218"/>
                </a:cxn>
                <a:cxn ang="0">
                  <a:pos x="60" y="214"/>
                </a:cxn>
                <a:cxn ang="0">
                  <a:pos x="60" y="214"/>
                </a:cxn>
              </a:cxnLst>
              <a:rect l="0" t="0" r="r" b="b"/>
              <a:pathLst>
                <a:path w="93" h="345">
                  <a:moveTo>
                    <a:pt x="60" y="214"/>
                  </a:moveTo>
                  <a:lnTo>
                    <a:pt x="60" y="214"/>
                  </a:lnTo>
                  <a:lnTo>
                    <a:pt x="67" y="209"/>
                  </a:lnTo>
                  <a:lnTo>
                    <a:pt x="73" y="204"/>
                  </a:lnTo>
                  <a:lnTo>
                    <a:pt x="79" y="197"/>
                  </a:lnTo>
                  <a:lnTo>
                    <a:pt x="86" y="188"/>
                  </a:lnTo>
                  <a:lnTo>
                    <a:pt x="91" y="179"/>
                  </a:lnTo>
                  <a:lnTo>
                    <a:pt x="92" y="174"/>
                  </a:lnTo>
                  <a:lnTo>
                    <a:pt x="93" y="169"/>
                  </a:lnTo>
                  <a:lnTo>
                    <a:pt x="93" y="164"/>
                  </a:lnTo>
                  <a:lnTo>
                    <a:pt x="92" y="158"/>
                  </a:lnTo>
                  <a:lnTo>
                    <a:pt x="92" y="158"/>
                  </a:lnTo>
                  <a:lnTo>
                    <a:pt x="86" y="139"/>
                  </a:lnTo>
                  <a:lnTo>
                    <a:pt x="78" y="122"/>
                  </a:lnTo>
                  <a:lnTo>
                    <a:pt x="71" y="105"/>
                  </a:lnTo>
                  <a:lnTo>
                    <a:pt x="71" y="105"/>
                  </a:lnTo>
                  <a:lnTo>
                    <a:pt x="71" y="99"/>
                  </a:lnTo>
                  <a:lnTo>
                    <a:pt x="71" y="84"/>
                  </a:lnTo>
                  <a:lnTo>
                    <a:pt x="70" y="75"/>
                  </a:lnTo>
                  <a:lnTo>
                    <a:pt x="67" y="65"/>
                  </a:lnTo>
                  <a:lnTo>
                    <a:pt x="64" y="55"/>
                  </a:lnTo>
                  <a:lnTo>
                    <a:pt x="59" y="47"/>
                  </a:lnTo>
                  <a:lnTo>
                    <a:pt x="59" y="47"/>
                  </a:lnTo>
                  <a:lnTo>
                    <a:pt x="51" y="38"/>
                  </a:lnTo>
                  <a:lnTo>
                    <a:pt x="43" y="31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20" y="14"/>
                  </a:lnTo>
                  <a:lnTo>
                    <a:pt x="0" y="0"/>
                  </a:lnTo>
                  <a:lnTo>
                    <a:pt x="0" y="345"/>
                  </a:lnTo>
                  <a:lnTo>
                    <a:pt x="80" y="345"/>
                  </a:lnTo>
                  <a:lnTo>
                    <a:pt x="80" y="345"/>
                  </a:lnTo>
                  <a:lnTo>
                    <a:pt x="77" y="337"/>
                  </a:lnTo>
                  <a:lnTo>
                    <a:pt x="69" y="317"/>
                  </a:lnTo>
                  <a:lnTo>
                    <a:pt x="65" y="305"/>
                  </a:lnTo>
                  <a:lnTo>
                    <a:pt x="63" y="292"/>
                  </a:lnTo>
                  <a:lnTo>
                    <a:pt x="61" y="279"/>
                  </a:lnTo>
                  <a:lnTo>
                    <a:pt x="61" y="273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4" y="256"/>
                  </a:lnTo>
                  <a:lnTo>
                    <a:pt x="65" y="246"/>
                  </a:lnTo>
                  <a:lnTo>
                    <a:pt x="65" y="237"/>
                  </a:lnTo>
                  <a:lnTo>
                    <a:pt x="64" y="229"/>
                  </a:lnTo>
                  <a:lnTo>
                    <a:pt x="61" y="218"/>
                  </a:lnTo>
                  <a:lnTo>
                    <a:pt x="60" y="214"/>
                  </a:lnTo>
                  <a:lnTo>
                    <a:pt x="60" y="214"/>
                  </a:lnTo>
                  <a:close/>
                </a:path>
              </a:pathLst>
            </a:custGeom>
            <a:solidFill>
              <a:srgbClr val="FFFFC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92822" name="Freeform 982"/>
            <p:cNvSpPr>
              <a:spLocks/>
            </p:cNvSpPr>
            <p:nvPr/>
          </p:nvSpPr>
          <p:spPr bwMode="auto">
            <a:xfrm>
              <a:off x="5472" y="1105"/>
              <a:ext cx="69" cy="137"/>
            </a:xfrm>
            <a:custGeom>
              <a:avLst/>
              <a:gdLst/>
              <a:ahLst/>
              <a:cxnLst>
                <a:cxn ang="0">
                  <a:pos x="99" y="15"/>
                </a:cxn>
                <a:cxn ang="0">
                  <a:pos x="83" y="3"/>
                </a:cxn>
                <a:cxn ang="0">
                  <a:pos x="78" y="0"/>
                </a:cxn>
                <a:cxn ang="0">
                  <a:pos x="69" y="3"/>
                </a:cxn>
                <a:cxn ang="0">
                  <a:pos x="63" y="6"/>
                </a:cxn>
                <a:cxn ang="0">
                  <a:pos x="53" y="16"/>
                </a:cxn>
                <a:cxn ang="0">
                  <a:pos x="40" y="19"/>
                </a:cxn>
                <a:cxn ang="0">
                  <a:pos x="31" y="23"/>
                </a:cxn>
                <a:cxn ang="0">
                  <a:pos x="9" y="34"/>
                </a:cxn>
                <a:cxn ang="0">
                  <a:pos x="4" y="37"/>
                </a:cxn>
                <a:cxn ang="0">
                  <a:pos x="0" y="38"/>
                </a:cxn>
                <a:cxn ang="0">
                  <a:pos x="0" y="178"/>
                </a:cxn>
                <a:cxn ang="0">
                  <a:pos x="12" y="173"/>
                </a:cxn>
                <a:cxn ang="0">
                  <a:pos x="15" y="167"/>
                </a:cxn>
                <a:cxn ang="0">
                  <a:pos x="14" y="164"/>
                </a:cxn>
                <a:cxn ang="0">
                  <a:pos x="6" y="152"/>
                </a:cxn>
                <a:cxn ang="0">
                  <a:pos x="6" y="149"/>
                </a:cxn>
                <a:cxn ang="0">
                  <a:pos x="9" y="136"/>
                </a:cxn>
                <a:cxn ang="0">
                  <a:pos x="12" y="128"/>
                </a:cxn>
                <a:cxn ang="0">
                  <a:pos x="19" y="135"/>
                </a:cxn>
                <a:cxn ang="0">
                  <a:pos x="30" y="142"/>
                </a:cxn>
                <a:cxn ang="0">
                  <a:pos x="40" y="142"/>
                </a:cxn>
                <a:cxn ang="0">
                  <a:pos x="43" y="139"/>
                </a:cxn>
                <a:cxn ang="0">
                  <a:pos x="48" y="128"/>
                </a:cxn>
                <a:cxn ang="0">
                  <a:pos x="52" y="126"/>
                </a:cxn>
                <a:cxn ang="0">
                  <a:pos x="57" y="123"/>
                </a:cxn>
                <a:cxn ang="0">
                  <a:pos x="59" y="116"/>
                </a:cxn>
                <a:cxn ang="0">
                  <a:pos x="59" y="113"/>
                </a:cxn>
                <a:cxn ang="0">
                  <a:pos x="67" y="112"/>
                </a:cxn>
                <a:cxn ang="0">
                  <a:pos x="77" y="103"/>
                </a:cxn>
                <a:cxn ang="0">
                  <a:pos x="79" y="102"/>
                </a:cxn>
                <a:cxn ang="0">
                  <a:pos x="82" y="97"/>
                </a:cxn>
                <a:cxn ang="0">
                  <a:pos x="82" y="91"/>
                </a:cxn>
                <a:cxn ang="0">
                  <a:pos x="84" y="74"/>
                </a:cxn>
                <a:cxn ang="0">
                  <a:pos x="93" y="62"/>
                </a:cxn>
                <a:cxn ang="0">
                  <a:pos x="99" y="52"/>
                </a:cxn>
                <a:cxn ang="0">
                  <a:pos x="104" y="31"/>
                </a:cxn>
                <a:cxn ang="0">
                  <a:pos x="105" y="23"/>
                </a:cxn>
                <a:cxn ang="0">
                  <a:pos x="102" y="16"/>
                </a:cxn>
                <a:cxn ang="0">
                  <a:pos x="99" y="15"/>
                </a:cxn>
              </a:cxnLst>
              <a:rect l="0" t="0" r="r" b="b"/>
              <a:pathLst>
                <a:path w="105" h="178">
                  <a:moveTo>
                    <a:pt x="99" y="15"/>
                  </a:moveTo>
                  <a:lnTo>
                    <a:pt x="99" y="15"/>
                  </a:lnTo>
                  <a:lnTo>
                    <a:pt x="92" y="10"/>
                  </a:lnTo>
                  <a:lnTo>
                    <a:pt x="83" y="3"/>
                  </a:lnTo>
                  <a:lnTo>
                    <a:pt x="83" y="3"/>
                  </a:lnTo>
                  <a:lnTo>
                    <a:pt x="78" y="0"/>
                  </a:lnTo>
                  <a:lnTo>
                    <a:pt x="73" y="0"/>
                  </a:lnTo>
                  <a:lnTo>
                    <a:pt x="69" y="3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58" y="12"/>
                  </a:lnTo>
                  <a:lnTo>
                    <a:pt x="53" y="16"/>
                  </a:lnTo>
                  <a:lnTo>
                    <a:pt x="46" y="18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31" y="23"/>
                  </a:lnTo>
                  <a:lnTo>
                    <a:pt x="19" y="28"/>
                  </a:lnTo>
                  <a:lnTo>
                    <a:pt x="9" y="34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1" y="38"/>
                  </a:lnTo>
                  <a:lnTo>
                    <a:pt x="0" y="38"/>
                  </a:lnTo>
                  <a:lnTo>
                    <a:pt x="0" y="178"/>
                  </a:lnTo>
                  <a:lnTo>
                    <a:pt x="0" y="178"/>
                  </a:lnTo>
                  <a:lnTo>
                    <a:pt x="7" y="175"/>
                  </a:lnTo>
                  <a:lnTo>
                    <a:pt x="12" y="173"/>
                  </a:lnTo>
                  <a:lnTo>
                    <a:pt x="14" y="169"/>
                  </a:lnTo>
                  <a:lnTo>
                    <a:pt x="15" y="167"/>
                  </a:lnTo>
                  <a:lnTo>
                    <a:pt x="15" y="167"/>
                  </a:lnTo>
                  <a:lnTo>
                    <a:pt x="14" y="164"/>
                  </a:lnTo>
                  <a:lnTo>
                    <a:pt x="11" y="159"/>
                  </a:lnTo>
                  <a:lnTo>
                    <a:pt x="6" y="152"/>
                  </a:lnTo>
                  <a:lnTo>
                    <a:pt x="6" y="152"/>
                  </a:lnTo>
                  <a:lnTo>
                    <a:pt x="6" y="149"/>
                  </a:lnTo>
                  <a:lnTo>
                    <a:pt x="7" y="145"/>
                  </a:lnTo>
                  <a:lnTo>
                    <a:pt x="9" y="136"/>
                  </a:lnTo>
                  <a:lnTo>
                    <a:pt x="9" y="136"/>
                  </a:lnTo>
                  <a:lnTo>
                    <a:pt x="12" y="128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24" y="139"/>
                  </a:lnTo>
                  <a:lnTo>
                    <a:pt x="30" y="142"/>
                  </a:lnTo>
                  <a:lnTo>
                    <a:pt x="35" y="142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3" y="139"/>
                  </a:lnTo>
                  <a:lnTo>
                    <a:pt x="45" y="134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2" y="126"/>
                  </a:lnTo>
                  <a:lnTo>
                    <a:pt x="57" y="123"/>
                  </a:lnTo>
                  <a:lnTo>
                    <a:pt x="57" y="123"/>
                  </a:lnTo>
                  <a:lnTo>
                    <a:pt x="59" y="121"/>
                  </a:lnTo>
                  <a:lnTo>
                    <a:pt x="59" y="116"/>
                  </a:lnTo>
                  <a:lnTo>
                    <a:pt x="59" y="113"/>
                  </a:lnTo>
                  <a:lnTo>
                    <a:pt x="59" y="113"/>
                  </a:lnTo>
                  <a:lnTo>
                    <a:pt x="67" y="112"/>
                  </a:lnTo>
                  <a:lnTo>
                    <a:pt x="67" y="112"/>
                  </a:lnTo>
                  <a:lnTo>
                    <a:pt x="71" y="102"/>
                  </a:lnTo>
                  <a:lnTo>
                    <a:pt x="77" y="103"/>
                  </a:lnTo>
                  <a:lnTo>
                    <a:pt x="77" y="103"/>
                  </a:lnTo>
                  <a:lnTo>
                    <a:pt x="79" y="102"/>
                  </a:lnTo>
                  <a:lnTo>
                    <a:pt x="82" y="100"/>
                  </a:lnTo>
                  <a:lnTo>
                    <a:pt x="82" y="97"/>
                  </a:lnTo>
                  <a:lnTo>
                    <a:pt x="82" y="97"/>
                  </a:lnTo>
                  <a:lnTo>
                    <a:pt x="82" y="91"/>
                  </a:lnTo>
                  <a:lnTo>
                    <a:pt x="83" y="84"/>
                  </a:lnTo>
                  <a:lnTo>
                    <a:pt x="84" y="74"/>
                  </a:lnTo>
                  <a:lnTo>
                    <a:pt x="84" y="74"/>
                  </a:lnTo>
                  <a:lnTo>
                    <a:pt x="93" y="62"/>
                  </a:lnTo>
                  <a:lnTo>
                    <a:pt x="99" y="52"/>
                  </a:lnTo>
                  <a:lnTo>
                    <a:pt x="99" y="52"/>
                  </a:lnTo>
                  <a:lnTo>
                    <a:pt x="101" y="47"/>
                  </a:lnTo>
                  <a:lnTo>
                    <a:pt x="104" y="31"/>
                  </a:lnTo>
                  <a:lnTo>
                    <a:pt x="104" y="31"/>
                  </a:lnTo>
                  <a:lnTo>
                    <a:pt x="105" y="23"/>
                  </a:lnTo>
                  <a:lnTo>
                    <a:pt x="104" y="18"/>
                  </a:lnTo>
                  <a:lnTo>
                    <a:pt x="102" y="16"/>
                  </a:lnTo>
                  <a:lnTo>
                    <a:pt x="99" y="15"/>
                  </a:lnTo>
                  <a:lnTo>
                    <a:pt x="99" y="1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92823" name="Freeform 983"/>
            <p:cNvSpPr>
              <a:spLocks/>
            </p:cNvSpPr>
            <p:nvPr/>
          </p:nvSpPr>
          <p:spPr bwMode="auto">
            <a:xfrm>
              <a:off x="5417" y="1116"/>
              <a:ext cx="55" cy="127"/>
            </a:xfrm>
            <a:custGeom>
              <a:avLst/>
              <a:gdLst/>
              <a:ahLst/>
              <a:cxnLst>
                <a:cxn ang="0">
                  <a:pos x="77" y="22"/>
                </a:cxn>
                <a:cxn ang="0">
                  <a:pos x="77" y="22"/>
                </a:cxn>
                <a:cxn ang="0">
                  <a:pos x="76" y="20"/>
                </a:cxn>
                <a:cxn ang="0">
                  <a:pos x="76" y="19"/>
                </a:cxn>
                <a:cxn ang="0">
                  <a:pos x="76" y="17"/>
                </a:cxn>
                <a:cxn ang="0">
                  <a:pos x="76" y="17"/>
                </a:cxn>
                <a:cxn ang="0">
                  <a:pos x="76" y="15"/>
                </a:cxn>
                <a:cxn ang="0">
                  <a:pos x="76" y="10"/>
                </a:cxn>
                <a:cxn ang="0">
                  <a:pos x="74" y="8"/>
                </a:cxn>
                <a:cxn ang="0">
                  <a:pos x="71" y="4"/>
                </a:cxn>
                <a:cxn ang="0">
                  <a:pos x="68" y="2"/>
                </a:cxn>
                <a:cxn ang="0">
                  <a:pos x="62" y="0"/>
                </a:cxn>
                <a:cxn ang="0">
                  <a:pos x="62" y="0"/>
                </a:cxn>
                <a:cxn ang="0">
                  <a:pos x="59" y="0"/>
                </a:cxn>
                <a:cxn ang="0">
                  <a:pos x="56" y="0"/>
                </a:cxn>
                <a:cxn ang="0">
                  <a:pos x="53" y="1"/>
                </a:cxn>
                <a:cxn ang="0">
                  <a:pos x="52" y="3"/>
                </a:cxn>
                <a:cxn ang="0">
                  <a:pos x="49" y="9"/>
                </a:cxn>
                <a:cxn ang="0">
                  <a:pos x="47" y="15"/>
                </a:cxn>
                <a:cxn ang="0">
                  <a:pos x="46" y="28"/>
                </a:cxn>
                <a:cxn ang="0">
                  <a:pos x="46" y="33"/>
                </a:cxn>
                <a:cxn ang="0">
                  <a:pos x="46" y="33"/>
                </a:cxn>
                <a:cxn ang="0">
                  <a:pos x="43" y="45"/>
                </a:cxn>
                <a:cxn ang="0">
                  <a:pos x="43" y="45"/>
                </a:cxn>
                <a:cxn ang="0">
                  <a:pos x="21" y="87"/>
                </a:cxn>
                <a:cxn ang="0">
                  <a:pos x="21" y="87"/>
                </a:cxn>
                <a:cxn ang="0">
                  <a:pos x="17" y="95"/>
                </a:cxn>
                <a:cxn ang="0">
                  <a:pos x="11" y="102"/>
                </a:cxn>
                <a:cxn ang="0">
                  <a:pos x="5" y="110"/>
                </a:cxn>
                <a:cxn ang="0">
                  <a:pos x="5" y="110"/>
                </a:cxn>
                <a:cxn ang="0">
                  <a:pos x="3" y="111"/>
                </a:cxn>
                <a:cxn ang="0">
                  <a:pos x="0" y="112"/>
                </a:cxn>
                <a:cxn ang="0">
                  <a:pos x="0" y="114"/>
                </a:cxn>
                <a:cxn ang="0">
                  <a:pos x="1" y="118"/>
                </a:cxn>
                <a:cxn ang="0">
                  <a:pos x="5" y="125"/>
                </a:cxn>
                <a:cxn ang="0">
                  <a:pos x="11" y="132"/>
                </a:cxn>
                <a:cxn ang="0">
                  <a:pos x="20" y="140"/>
                </a:cxn>
                <a:cxn ang="0">
                  <a:pos x="30" y="149"/>
                </a:cxn>
                <a:cxn ang="0">
                  <a:pos x="42" y="156"/>
                </a:cxn>
                <a:cxn ang="0">
                  <a:pos x="53" y="160"/>
                </a:cxn>
                <a:cxn ang="0">
                  <a:pos x="53" y="160"/>
                </a:cxn>
                <a:cxn ang="0">
                  <a:pos x="62" y="163"/>
                </a:cxn>
                <a:cxn ang="0">
                  <a:pos x="70" y="164"/>
                </a:cxn>
                <a:cxn ang="0">
                  <a:pos x="76" y="164"/>
                </a:cxn>
                <a:cxn ang="0">
                  <a:pos x="83" y="163"/>
                </a:cxn>
                <a:cxn ang="0">
                  <a:pos x="83" y="23"/>
                </a:cxn>
                <a:cxn ang="0">
                  <a:pos x="83" y="23"/>
                </a:cxn>
                <a:cxn ang="0">
                  <a:pos x="77" y="22"/>
                </a:cxn>
                <a:cxn ang="0">
                  <a:pos x="77" y="22"/>
                </a:cxn>
              </a:cxnLst>
              <a:rect l="0" t="0" r="r" b="b"/>
              <a:pathLst>
                <a:path w="83" h="164">
                  <a:moveTo>
                    <a:pt x="77" y="22"/>
                  </a:moveTo>
                  <a:lnTo>
                    <a:pt x="77" y="22"/>
                  </a:lnTo>
                  <a:lnTo>
                    <a:pt x="76" y="20"/>
                  </a:lnTo>
                  <a:lnTo>
                    <a:pt x="76" y="19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5"/>
                  </a:lnTo>
                  <a:lnTo>
                    <a:pt x="76" y="10"/>
                  </a:lnTo>
                  <a:lnTo>
                    <a:pt x="74" y="8"/>
                  </a:lnTo>
                  <a:lnTo>
                    <a:pt x="71" y="4"/>
                  </a:lnTo>
                  <a:lnTo>
                    <a:pt x="68" y="2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3" y="1"/>
                  </a:lnTo>
                  <a:lnTo>
                    <a:pt x="52" y="3"/>
                  </a:lnTo>
                  <a:lnTo>
                    <a:pt x="49" y="9"/>
                  </a:lnTo>
                  <a:lnTo>
                    <a:pt x="47" y="15"/>
                  </a:lnTo>
                  <a:lnTo>
                    <a:pt x="46" y="28"/>
                  </a:lnTo>
                  <a:lnTo>
                    <a:pt x="46" y="33"/>
                  </a:lnTo>
                  <a:lnTo>
                    <a:pt x="46" y="33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21" y="87"/>
                  </a:lnTo>
                  <a:lnTo>
                    <a:pt x="21" y="87"/>
                  </a:lnTo>
                  <a:lnTo>
                    <a:pt x="17" y="95"/>
                  </a:lnTo>
                  <a:lnTo>
                    <a:pt x="11" y="102"/>
                  </a:lnTo>
                  <a:lnTo>
                    <a:pt x="5" y="110"/>
                  </a:lnTo>
                  <a:lnTo>
                    <a:pt x="5" y="110"/>
                  </a:lnTo>
                  <a:lnTo>
                    <a:pt x="3" y="111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1" y="118"/>
                  </a:lnTo>
                  <a:lnTo>
                    <a:pt x="5" y="125"/>
                  </a:lnTo>
                  <a:lnTo>
                    <a:pt x="11" y="132"/>
                  </a:lnTo>
                  <a:lnTo>
                    <a:pt x="20" y="140"/>
                  </a:lnTo>
                  <a:lnTo>
                    <a:pt x="30" y="149"/>
                  </a:lnTo>
                  <a:lnTo>
                    <a:pt x="42" y="156"/>
                  </a:lnTo>
                  <a:lnTo>
                    <a:pt x="53" y="160"/>
                  </a:lnTo>
                  <a:lnTo>
                    <a:pt x="53" y="160"/>
                  </a:lnTo>
                  <a:lnTo>
                    <a:pt x="62" y="163"/>
                  </a:lnTo>
                  <a:lnTo>
                    <a:pt x="70" y="164"/>
                  </a:lnTo>
                  <a:lnTo>
                    <a:pt x="76" y="164"/>
                  </a:lnTo>
                  <a:lnTo>
                    <a:pt x="83" y="163"/>
                  </a:lnTo>
                  <a:lnTo>
                    <a:pt x="83" y="23"/>
                  </a:lnTo>
                  <a:lnTo>
                    <a:pt x="83" y="23"/>
                  </a:lnTo>
                  <a:lnTo>
                    <a:pt x="77" y="22"/>
                  </a:lnTo>
                  <a:lnTo>
                    <a:pt x="77" y="22"/>
                  </a:lnTo>
                  <a:close/>
                </a:path>
              </a:pathLst>
            </a:custGeom>
            <a:solidFill>
              <a:srgbClr val="D2D0D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92824" name="Freeform 984"/>
            <p:cNvSpPr>
              <a:spLocks/>
            </p:cNvSpPr>
            <p:nvPr/>
          </p:nvSpPr>
          <p:spPr bwMode="auto">
            <a:xfrm>
              <a:off x="5436" y="1053"/>
              <a:ext cx="36" cy="106"/>
            </a:xfrm>
            <a:custGeom>
              <a:avLst/>
              <a:gdLst/>
              <a:ahLst/>
              <a:cxnLst>
                <a:cxn ang="0">
                  <a:pos x="26" y="17"/>
                </a:cxn>
                <a:cxn ang="0">
                  <a:pos x="26" y="17"/>
                </a:cxn>
                <a:cxn ang="0">
                  <a:pos x="19" y="26"/>
                </a:cxn>
                <a:cxn ang="0">
                  <a:pos x="13" y="36"/>
                </a:cxn>
                <a:cxn ang="0">
                  <a:pos x="6" y="46"/>
                </a:cxn>
                <a:cxn ang="0">
                  <a:pos x="6" y="46"/>
                </a:cxn>
                <a:cxn ang="0">
                  <a:pos x="3" y="54"/>
                </a:cxn>
                <a:cxn ang="0">
                  <a:pos x="2" y="64"/>
                </a:cxn>
                <a:cxn ang="0">
                  <a:pos x="0" y="88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2" y="128"/>
                </a:cxn>
                <a:cxn ang="0">
                  <a:pos x="6" y="135"/>
                </a:cxn>
                <a:cxn ang="0">
                  <a:pos x="8" y="137"/>
                </a:cxn>
                <a:cxn ang="0">
                  <a:pos x="8" y="137"/>
                </a:cxn>
                <a:cxn ang="0">
                  <a:pos x="9" y="136"/>
                </a:cxn>
                <a:cxn ang="0">
                  <a:pos x="9" y="136"/>
                </a:cxn>
                <a:cxn ang="0">
                  <a:pos x="17" y="118"/>
                </a:cxn>
                <a:cxn ang="0">
                  <a:pos x="17" y="108"/>
                </a:cxn>
                <a:cxn ang="0">
                  <a:pos x="17" y="108"/>
                </a:cxn>
                <a:cxn ang="0">
                  <a:pos x="17" y="99"/>
                </a:cxn>
                <a:cxn ang="0">
                  <a:pos x="20" y="92"/>
                </a:cxn>
                <a:cxn ang="0">
                  <a:pos x="22" y="88"/>
                </a:cxn>
                <a:cxn ang="0">
                  <a:pos x="25" y="84"/>
                </a:cxn>
                <a:cxn ang="0">
                  <a:pos x="27" y="83"/>
                </a:cxn>
                <a:cxn ang="0">
                  <a:pos x="29" y="82"/>
                </a:cxn>
                <a:cxn ang="0">
                  <a:pos x="32" y="82"/>
                </a:cxn>
                <a:cxn ang="0">
                  <a:pos x="32" y="82"/>
                </a:cxn>
                <a:cxn ang="0">
                  <a:pos x="38" y="84"/>
                </a:cxn>
                <a:cxn ang="0">
                  <a:pos x="41" y="88"/>
                </a:cxn>
                <a:cxn ang="0">
                  <a:pos x="42" y="90"/>
                </a:cxn>
                <a:cxn ang="0">
                  <a:pos x="44" y="93"/>
                </a:cxn>
                <a:cxn ang="0">
                  <a:pos x="45" y="99"/>
                </a:cxn>
                <a:cxn ang="0">
                  <a:pos x="44" y="102"/>
                </a:cxn>
                <a:cxn ang="0">
                  <a:pos x="44" y="102"/>
                </a:cxn>
                <a:cxn ang="0">
                  <a:pos x="45" y="104"/>
                </a:cxn>
                <a:cxn ang="0">
                  <a:pos x="47" y="105"/>
                </a:cxn>
                <a:cxn ang="0">
                  <a:pos x="53" y="106"/>
                </a:cxn>
                <a:cxn ang="0">
                  <a:pos x="53" y="0"/>
                </a:cxn>
                <a:cxn ang="0">
                  <a:pos x="53" y="0"/>
                </a:cxn>
                <a:cxn ang="0">
                  <a:pos x="44" y="4"/>
                </a:cxn>
                <a:cxn ang="0">
                  <a:pos x="36" y="8"/>
                </a:cxn>
                <a:cxn ang="0">
                  <a:pos x="31" y="13"/>
                </a:cxn>
                <a:cxn ang="0">
                  <a:pos x="26" y="17"/>
                </a:cxn>
                <a:cxn ang="0">
                  <a:pos x="26" y="17"/>
                </a:cxn>
              </a:cxnLst>
              <a:rect l="0" t="0" r="r" b="b"/>
              <a:pathLst>
                <a:path w="53" h="137">
                  <a:moveTo>
                    <a:pt x="26" y="17"/>
                  </a:moveTo>
                  <a:lnTo>
                    <a:pt x="26" y="17"/>
                  </a:lnTo>
                  <a:lnTo>
                    <a:pt x="19" y="26"/>
                  </a:lnTo>
                  <a:lnTo>
                    <a:pt x="13" y="36"/>
                  </a:lnTo>
                  <a:lnTo>
                    <a:pt x="6" y="46"/>
                  </a:lnTo>
                  <a:lnTo>
                    <a:pt x="6" y="46"/>
                  </a:lnTo>
                  <a:lnTo>
                    <a:pt x="3" y="54"/>
                  </a:lnTo>
                  <a:lnTo>
                    <a:pt x="2" y="64"/>
                  </a:lnTo>
                  <a:lnTo>
                    <a:pt x="0" y="88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2" y="128"/>
                  </a:lnTo>
                  <a:lnTo>
                    <a:pt x="6" y="135"/>
                  </a:lnTo>
                  <a:lnTo>
                    <a:pt x="8" y="137"/>
                  </a:lnTo>
                  <a:lnTo>
                    <a:pt x="8" y="137"/>
                  </a:lnTo>
                  <a:lnTo>
                    <a:pt x="9" y="136"/>
                  </a:lnTo>
                  <a:lnTo>
                    <a:pt x="9" y="136"/>
                  </a:lnTo>
                  <a:lnTo>
                    <a:pt x="17" y="118"/>
                  </a:lnTo>
                  <a:lnTo>
                    <a:pt x="17" y="108"/>
                  </a:lnTo>
                  <a:lnTo>
                    <a:pt x="17" y="108"/>
                  </a:lnTo>
                  <a:lnTo>
                    <a:pt x="17" y="99"/>
                  </a:lnTo>
                  <a:lnTo>
                    <a:pt x="20" y="92"/>
                  </a:lnTo>
                  <a:lnTo>
                    <a:pt x="22" y="88"/>
                  </a:lnTo>
                  <a:lnTo>
                    <a:pt x="25" y="84"/>
                  </a:lnTo>
                  <a:lnTo>
                    <a:pt x="27" y="83"/>
                  </a:lnTo>
                  <a:lnTo>
                    <a:pt x="29" y="82"/>
                  </a:lnTo>
                  <a:lnTo>
                    <a:pt x="32" y="82"/>
                  </a:lnTo>
                  <a:lnTo>
                    <a:pt x="32" y="82"/>
                  </a:lnTo>
                  <a:lnTo>
                    <a:pt x="38" y="84"/>
                  </a:lnTo>
                  <a:lnTo>
                    <a:pt x="41" y="88"/>
                  </a:lnTo>
                  <a:lnTo>
                    <a:pt x="42" y="90"/>
                  </a:lnTo>
                  <a:lnTo>
                    <a:pt x="44" y="93"/>
                  </a:lnTo>
                  <a:lnTo>
                    <a:pt x="45" y="99"/>
                  </a:lnTo>
                  <a:lnTo>
                    <a:pt x="44" y="102"/>
                  </a:lnTo>
                  <a:lnTo>
                    <a:pt x="44" y="102"/>
                  </a:lnTo>
                  <a:lnTo>
                    <a:pt x="45" y="104"/>
                  </a:lnTo>
                  <a:lnTo>
                    <a:pt x="47" y="105"/>
                  </a:lnTo>
                  <a:lnTo>
                    <a:pt x="53" y="106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44" y="4"/>
                  </a:lnTo>
                  <a:lnTo>
                    <a:pt x="36" y="8"/>
                  </a:lnTo>
                  <a:lnTo>
                    <a:pt x="31" y="13"/>
                  </a:lnTo>
                  <a:lnTo>
                    <a:pt x="26" y="17"/>
                  </a:lnTo>
                  <a:lnTo>
                    <a:pt x="26" y="17"/>
                  </a:lnTo>
                  <a:close/>
                </a:path>
              </a:pathLst>
            </a:custGeom>
            <a:solidFill>
              <a:srgbClr val="B39D5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92825" name="Freeform 985"/>
            <p:cNvSpPr>
              <a:spLocks/>
            </p:cNvSpPr>
            <p:nvPr/>
          </p:nvSpPr>
          <p:spPr bwMode="auto">
            <a:xfrm>
              <a:off x="5472" y="1050"/>
              <a:ext cx="78" cy="128"/>
            </a:xfrm>
            <a:custGeom>
              <a:avLst/>
              <a:gdLst/>
              <a:ahLst/>
              <a:cxnLst>
                <a:cxn ang="0">
                  <a:pos x="101" y="61"/>
                </a:cxn>
                <a:cxn ang="0">
                  <a:pos x="98" y="49"/>
                </a:cxn>
                <a:cxn ang="0">
                  <a:pos x="92" y="38"/>
                </a:cxn>
                <a:cxn ang="0">
                  <a:pos x="75" y="20"/>
                </a:cxn>
                <a:cxn ang="0">
                  <a:pos x="57" y="9"/>
                </a:cxn>
                <a:cxn ang="0">
                  <a:pos x="48" y="4"/>
                </a:cxn>
                <a:cxn ang="0">
                  <a:pos x="21" y="0"/>
                </a:cxn>
                <a:cxn ang="0">
                  <a:pos x="0" y="5"/>
                </a:cxn>
                <a:cxn ang="0">
                  <a:pos x="0" y="111"/>
                </a:cxn>
                <a:cxn ang="0">
                  <a:pos x="11" y="107"/>
                </a:cxn>
                <a:cxn ang="0">
                  <a:pos x="22" y="100"/>
                </a:cxn>
                <a:cxn ang="0">
                  <a:pos x="51" y="90"/>
                </a:cxn>
                <a:cxn ang="0">
                  <a:pos x="58" y="87"/>
                </a:cxn>
                <a:cxn ang="0">
                  <a:pos x="66" y="78"/>
                </a:cxn>
                <a:cxn ang="0">
                  <a:pos x="72" y="75"/>
                </a:cxn>
                <a:cxn ang="0">
                  <a:pos x="78" y="74"/>
                </a:cxn>
                <a:cxn ang="0">
                  <a:pos x="88" y="78"/>
                </a:cxn>
                <a:cxn ang="0">
                  <a:pos x="92" y="82"/>
                </a:cxn>
                <a:cxn ang="0">
                  <a:pos x="101" y="88"/>
                </a:cxn>
                <a:cxn ang="0">
                  <a:pos x="104" y="93"/>
                </a:cxn>
                <a:cxn ang="0">
                  <a:pos x="102" y="109"/>
                </a:cxn>
                <a:cxn ang="0">
                  <a:pos x="98" y="140"/>
                </a:cxn>
                <a:cxn ang="0">
                  <a:pos x="101" y="154"/>
                </a:cxn>
                <a:cxn ang="0">
                  <a:pos x="103" y="161"/>
                </a:cxn>
                <a:cxn ang="0">
                  <a:pos x="102" y="136"/>
                </a:cxn>
                <a:cxn ang="0">
                  <a:pos x="104" y="126"/>
                </a:cxn>
                <a:cxn ang="0">
                  <a:pos x="108" y="117"/>
                </a:cxn>
                <a:cxn ang="0">
                  <a:pos x="111" y="101"/>
                </a:cxn>
                <a:cxn ang="0">
                  <a:pos x="112" y="108"/>
                </a:cxn>
                <a:cxn ang="0">
                  <a:pos x="111" y="126"/>
                </a:cxn>
                <a:cxn ang="0">
                  <a:pos x="110" y="132"/>
                </a:cxn>
                <a:cxn ang="0">
                  <a:pos x="112" y="152"/>
                </a:cxn>
                <a:cxn ang="0">
                  <a:pos x="115" y="167"/>
                </a:cxn>
                <a:cxn ang="0">
                  <a:pos x="119" y="106"/>
                </a:cxn>
                <a:cxn ang="0">
                  <a:pos x="119" y="93"/>
                </a:cxn>
                <a:cxn ang="0">
                  <a:pos x="115" y="75"/>
                </a:cxn>
                <a:cxn ang="0">
                  <a:pos x="108" y="64"/>
                </a:cxn>
                <a:cxn ang="0">
                  <a:pos x="101" y="61"/>
                </a:cxn>
              </a:cxnLst>
              <a:rect l="0" t="0" r="r" b="b"/>
              <a:pathLst>
                <a:path w="119" h="167">
                  <a:moveTo>
                    <a:pt x="101" y="61"/>
                  </a:moveTo>
                  <a:lnTo>
                    <a:pt x="101" y="61"/>
                  </a:lnTo>
                  <a:lnTo>
                    <a:pt x="99" y="55"/>
                  </a:lnTo>
                  <a:lnTo>
                    <a:pt x="98" y="49"/>
                  </a:lnTo>
                  <a:lnTo>
                    <a:pt x="96" y="43"/>
                  </a:lnTo>
                  <a:lnTo>
                    <a:pt x="92" y="38"/>
                  </a:lnTo>
                  <a:lnTo>
                    <a:pt x="84" y="29"/>
                  </a:lnTo>
                  <a:lnTo>
                    <a:pt x="75" y="20"/>
                  </a:lnTo>
                  <a:lnTo>
                    <a:pt x="65" y="13"/>
                  </a:lnTo>
                  <a:lnTo>
                    <a:pt x="57" y="9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34" y="2"/>
                  </a:lnTo>
                  <a:lnTo>
                    <a:pt x="21" y="0"/>
                  </a:lnTo>
                  <a:lnTo>
                    <a:pt x="9" y="3"/>
                  </a:lnTo>
                  <a:lnTo>
                    <a:pt x="0" y="5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2" y="113"/>
                  </a:lnTo>
                  <a:lnTo>
                    <a:pt x="11" y="107"/>
                  </a:lnTo>
                  <a:lnTo>
                    <a:pt x="11" y="107"/>
                  </a:lnTo>
                  <a:lnTo>
                    <a:pt x="22" y="100"/>
                  </a:lnTo>
                  <a:lnTo>
                    <a:pt x="33" y="95"/>
                  </a:lnTo>
                  <a:lnTo>
                    <a:pt x="51" y="90"/>
                  </a:lnTo>
                  <a:lnTo>
                    <a:pt x="51" y="90"/>
                  </a:lnTo>
                  <a:lnTo>
                    <a:pt x="58" y="87"/>
                  </a:lnTo>
                  <a:lnTo>
                    <a:pt x="61" y="83"/>
                  </a:lnTo>
                  <a:lnTo>
                    <a:pt x="66" y="78"/>
                  </a:lnTo>
                  <a:lnTo>
                    <a:pt x="72" y="75"/>
                  </a:lnTo>
                  <a:lnTo>
                    <a:pt x="72" y="75"/>
                  </a:lnTo>
                  <a:lnTo>
                    <a:pt x="75" y="74"/>
                  </a:lnTo>
                  <a:lnTo>
                    <a:pt x="78" y="74"/>
                  </a:lnTo>
                  <a:lnTo>
                    <a:pt x="83" y="75"/>
                  </a:lnTo>
                  <a:lnTo>
                    <a:pt x="88" y="78"/>
                  </a:lnTo>
                  <a:lnTo>
                    <a:pt x="92" y="82"/>
                  </a:lnTo>
                  <a:lnTo>
                    <a:pt x="92" y="82"/>
                  </a:lnTo>
                  <a:lnTo>
                    <a:pt x="96" y="84"/>
                  </a:lnTo>
                  <a:lnTo>
                    <a:pt x="101" y="88"/>
                  </a:lnTo>
                  <a:lnTo>
                    <a:pt x="104" y="93"/>
                  </a:lnTo>
                  <a:lnTo>
                    <a:pt x="104" y="93"/>
                  </a:lnTo>
                  <a:lnTo>
                    <a:pt x="102" y="109"/>
                  </a:lnTo>
                  <a:lnTo>
                    <a:pt x="102" y="109"/>
                  </a:lnTo>
                  <a:lnTo>
                    <a:pt x="98" y="140"/>
                  </a:lnTo>
                  <a:lnTo>
                    <a:pt x="98" y="140"/>
                  </a:lnTo>
                  <a:lnTo>
                    <a:pt x="98" y="147"/>
                  </a:lnTo>
                  <a:lnTo>
                    <a:pt x="101" y="154"/>
                  </a:lnTo>
                  <a:lnTo>
                    <a:pt x="103" y="161"/>
                  </a:lnTo>
                  <a:lnTo>
                    <a:pt x="103" y="161"/>
                  </a:lnTo>
                  <a:lnTo>
                    <a:pt x="102" y="148"/>
                  </a:lnTo>
                  <a:lnTo>
                    <a:pt x="102" y="136"/>
                  </a:lnTo>
                  <a:lnTo>
                    <a:pt x="103" y="130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8" y="117"/>
                  </a:lnTo>
                  <a:lnTo>
                    <a:pt x="110" y="109"/>
                  </a:lnTo>
                  <a:lnTo>
                    <a:pt x="111" y="101"/>
                  </a:lnTo>
                  <a:lnTo>
                    <a:pt x="111" y="101"/>
                  </a:lnTo>
                  <a:lnTo>
                    <a:pt x="112" y="108"/>
                  </a:lnTo>
                  <a:lnTo>
                    <a:pt x="112" y="115"/>
                  </a:lnTo>
                  <a:lnTo>
                    <a:pt x="111" y="126"/>
                  </a:lnTo>
                  <a:lnTo>
                    <a:pt x="111" y="126"/>
                  </a:lnTo>
                  <a:lnTo>
                    <a:pt x="110" y="132"/>
                  </a:lnTo>
                  <a:lnTo>
                    <a:pt x="110" y="139"/>
                  </a:lnTo>
                  <a:lnTo>
                    <a:pt x="112" y="152"/>
                  </a:lnTo>
                  <a:lnTo>
                    <a:pt x="115" y="167"/>
                  </a:lnTo>
                  <a:lnTo>
                    <a:pt x="115" y="167"/>
                  </a:lnTo>
                  <a:lnTo>
                    <a:pt x="116" y="148"/>
                  </a:lnTo>
                  <a:lnTo>
                    <a:pt x="119" y="106"/>
                  </a:lnTo>
                  <a:lnTo>
                    <a:pt x="119" y="106"/>
                  </a:lnTo>
                  <a:lnTo>
                    <a:pt x="119" y="93"/>
                  </a:lnTo>
                  <a:lnTo>
                    <a:pt x="118" y="83"/>
                  </a:lnTo>
                  <a:lnTo>
                    <a:pt x="115" y="75"/>
                  </a:lnTo>
                  <a:lnTo>
                    <a:pt x="111" y="69"/>
                  </a:lnTo>
                  <a:lnTo>
                    <a:pt x="108" y="64"/>
                  </a:lnTo>
                  <a:lnTo>
                    <a:pt x="104" y="62"/>
                  </a:lnTo>
                  <a:lnTo>
                    <a:pt x="101" y="61"/>
                  </a:lnTo>
                  <a:lnTo>
                    <a:pt x="101" y="61"/>
                  </a:lnTo>
                  <a:close/>
                </a:path>
              </a:pathLst>
            </a:custGeom>
            <a:solidFill>
              <a:srgbClr val="B39D5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92826" name="Freeform 986"/>
            <p:cNvSpPr>
              <a:spLocks/>
            </p:cNvSpPr>
            <p:nvPr/>
          </p:nvSpPr>
          <p:spPr bwMode="auto">
            <a:xfrm>
              <a:off x="5472" y="1379"/>
              <a:ext cx="108" cy="55"/>
            </a:xfrm>
            <a:custGeom>
              <a:avLst/>
              <a:gdLst/>
              <a:ahLst/>
              <a:cxnLst>
                <a:cxn ang="0">
                  <a:pos x="158" y="25"/>
                </a:cxn>
                <a:cxn ang="0">
                  <a:pos x="158" y="25"/>
                </a:cxn>
                <a:cxn ang="0">
                  <a:pos x="154" y="19"/>
                </a:cxn>
                <a:cxn ang="0">
                  <a:pos x="144" y="12"/>
                </a:cxn>
                <a:cxn ang="0">
                  <a:pos x="132" y="1"/>
                </a:cxn>
                <a:cxn ang="0">
                  <a:pos x="132" y="1"/>
                </a:cxn>
                <a:cxn ang="0">
                  <a:pos x="131" y="0"/>
                </a:cxn>
                <a:cxn ang="0">
                  <a:pos x="127" y="1"/>
                </a:cxn>
                <a:cxn ang="0">
                  <a:pos x="127" y="1"/>
                </a:cxn>
                <a:cxn ang="0">
                  <a:pos x="118" y="1"/>
                </a:cxn>
                <a:cxn ang="0">
                  <a:pos x="106" y="1"/>
                </a:cxn>
                <a:cxn ang="0">
                  <a:pos x="91" y="1"/>
                </a:cxn>
                <a:cxn ang="0">
                  <a:pos x="91" y="1"/>
                </a:cxn>
                <a:cxn ang="0">
                  <a:pos x="85" y="1"/>
                </a:cxn>
                <a:cxn ang="0">
                  <a:pos x="79" y="4"/>
                </a:cxn>
                <a:cxn ang="0">
                  <a:pos x="73" y="6"/>
                </a:cxn>
                <a:cxn ang="0">
                  <a:pos x="73" y="6"/>
                </a:cxn>
                <a:cxn ang="0">
                  <a:pos x="48" y="20"/>
                </a:cxn>
                <a:cxn ang="0">
                  <a:pos x="30" y="30"/>
                </a:cxn>
                <a:cxn ang="0">
                  <a:pos x="30" y="30"/>
                </a:cxn>
                <a:cxn ang="0">
                  <a:pos x="0" y="30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26" y="65"/>
                </a:cxn>
                <a:cxn ang="0">
                  <a:pos x="26" y="65"/>
                </a:cxn>
                <a:cxn ang="0">
                  <a:pos x="40" y="63"/>
                </a:cxn>
                <a:cxn ang="0">
                  <a:pos x="53" y="60"/>
                </a:cxn>
                <a:cxn ang="0">
                  <a:pos x="64" y="56"/>
                </a:cxn>
                <a:cxn ang="0">
                  <a:pos x="64" y="56"/>
                </a:cxn>
                <a:cxn ang="0">
                  <a:pos x="73" y="52"/>
                </a:cxn>
                <a:cxn ang="0">
                  <a:pos x="73" y="52"/>
                </a:cxn>
                <a:cxn ang="0">
                  <a:pos x="84" y="49"/>
                </a:cxn>
                <a:cxn ang="0">
                  <a:pos x="89" y="46"/>
                </a:cxn>
                <a:cxn ang="0">
                  <a:pos x="92" y="42"/>
                </a:cxn>
                <a:cxn ang="0">
                  <a:pos x="109" y="38"/>
                </a:cxn>
                <a:cxn ang="0">
                  <a:pos x="128" y="44"/>
                </a:cxn>
                <a:cxn ang="0">
                  <a:pos x="128" y="44"/>
                </a:cxn>
                <a:cxn ang="0">
                  <a:pos x="131" y="44"/>
                </a:cxn>
                <a:cxn ang="0">
                  <a:pos x="136" y="44"/>
                </a:cxn>
                <a:cxn ang="0">
                  <a:pos x="141" y="40"/>
                </a:cxn>
                <a:cxn ang="0">
                  <a:pos x="118" y="29"/>
                </a:cxn>
                <a:cxn ang="0">
                  <a:pos x="123" y="25"/>
                </a:cxn>
                <a:cxn ang="0">
                  <a:pos x="123" y="25"/>
                </a:cxn>
                <a:cxn ang="0">
                  <a:pos x="128" y="27"/>
                </a:cxn>
                <a:cxn ang="0">
                  <a:pos x="137" y="33"/>
                </a:cxn>
                <a:cxn ang="0">
                  <a:pos x="142" y="37"/>
                </a:cxn>
                <a:cxn ang="0">
                  <a:pos x="148" y="39"/>
                </a:cxn>
                <a:cxn ang="0">
                  <a:pos x="154" y="39"/>
                </a:cxn>
                <a:cxn ang="0">
                  <a:pos x="158" y="38"/>
                </a:cxn>
                <a:cxn ang="0">
                  <a:pos x="164" y="37"/>
                </a:cxn>
                <a:cxn ang="0">
                  <a:pos x="164" y="37"/>
                </a:cxn>
                <a:cxn ang="0">
                  <a:pos x="162" y="32"/>
                </a:cxn>
                <a:cxn ang="0">
                  <a:pos x="158" y="25"/>
                </a:cxn>
                <a:cxn ang="0">
                  <a:pos x="158" y="25"/>
                </a:cxn>
              </a:cxnLst>
              <a:rect l="0" t="0" r="r" b="b"/>
              <a:pathLst>
                <a:path w="164" h="72">
                  <a:moveTo>
                    <a:pt x="158" y="25"/>
                  </a:moveTo>
                  <a:lnTo>
                    <a:pt x="158" y="25"/>
                  </a:lnTo>
                  <a:lnTo>
                    <a:pt x="154" y="19"/>
                  </a:lnTo>
                  <a:lnTo>
                    <a:pt x="144" y="12"/>
                  </a:lnTo>
                  <a:lnTo>
                    <a:pt x="132" y="1"/>
                  </a:lnTo>
                  <a:lnTo>
                    <a:pt x="132" y="1"/>
                  </a:lnTo>
                  <a:lnTo>
                    <a:pt x="131" y="0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18" y="1"/>
                  </a:lnTo>
                  <a:lnTo>
                    <a:pt x="106" y="1"/>
                  </a:lnTo>
                  <a:lnTo>
                    <a:pt x="91" y="1"/>
                  </a:lnTo>
                  <a:lnTo>
                    <a:pt x="91" y="1"/>
                  </a:lnTo>
                  <a:lnTo>
                    <a:pt x="85" y="1"/>
                  </a:lnTo>
                  <a:lnTo>
                    <a:pt x="79" y="4"/>
                  </a:lnTo>
                  <a:lnTo>
                    <a:pt x="73" y="6"/>
                  </a:lnTo>
                  <a:lnTo>
                    <a:pt x="73" y="6"/>
                  </a:lnTo>
                  <a:lnTo>
                    <a:pt x="48" y="20"/>
                  </a:lnTo>
                  <a:lnTo>
                    <a:pt x="30" y="30"/>
                  </a:lnTo>
                  <a:lnTo>
                    <a:pt x="30" y="30"/>
                  </a:lnTo>
                  <a:lnTo>
                    <a:pt x="0" y="30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6" y="65"/>
                  </a:lnTo>
                  <a:lnTo>
                    <a:pt x="26" y="65"/>
                  </a:lnTo>
                  <a:lnTo>
                    <a:pt x="40" y="63"/>
                  </a:lnTo>
                  <a:lnTo>
                    <a:pt x="53" y="60"/>
                  </a:lnTo>
                  <a:lnTo>
                    <a:pt x="64" y="56"/>
                  </a:lnTo>
                  <a:lnTo>
                    <a:pt x="64" y="56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84" y="49"/>
                  </a:lnTo>
                  <a:lnTo>
                    <a:pt x="89" y="46"/>
                  </a:lnTo>
                  <a:lnTo>
                    <a:pt x="92" y="42"/>
                  </a:lnTo>
                  <a:lnTo>
                    <a:pt x="109" y="38"/>
                  </a:lnTo>
                  <a:lnTo>
                    <a:pt x="128" y="44"/>
                  </a:lnTo>
                  <a:lnTo>
                    <a:pt x="128" y="44"/>
                  </a:lnTo>
                  <a:lnTo>
                    <a:pt x="131" y="44"/>
                  </a:lnTo>
                  <a:lnTo>
                    <a:pt x="136" y="44"/>
                  </a:lnTo>
                  <a:lnTo>
                    <a:pt x="141" y="40"/>
                  </a:lnTo>
                  <a:lnTo>
                    <a:pt x="118" y="29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8" y="27"/>
                  </a:lnTo>
                  <a:lnTo>
                    <a:pt x="137" y="33"/>
                  </a:lnTo>
                  <a:lnTo>
                    <a:pt x="142" y="37"/>
                  </a:lnTo>
                  <a:lnTo>
                    <a:pt x="148" y="39"/>
                  </a:lnTo>
                  <a:lnTo>
                    <a:pt x="154" y="39"/>
                  </a:lnTo>
                  <a:lnTo>
                    <a:pt x="158" y="38"/>
                  </a:lnTo>
                  <a:lnTo>
                    <a:pt x="164" y="37"/>
                  </a:lnTo>
                  <a:lnTo>
                    <a:pt x="164" y="37"/>
                  </a:lnTo>
                  <a:lnTo>
                    <a:pt x="162" y="32"/>
                  </a:lnTo>
                  <a:lnTo>
                    <a:pt x="158" y="25"/>
                  </a:lnTo>
                  <a:lnTo>
                    <a:pt x="158" y="2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92827" name="Freeform 987"/>
            <p:cNvSpPr>
              <a:spLocks/>
            </p:cNvSpPr>
            <p:nvPr/>
          </p:nvSpPr>
          <p:spPr bwMode="auto">
            <a:xfrm>
              <a:off x="5635" y="1294"/>
              <a:ext cx="34" cy="125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0" y="157"/>
                </a:cxn>
                <a:cxn ang="0">
                  <a:pos x="14" y="162"/>
                </a:cxn>
                <a:cxn ang="0">
                  <a:pos x="51" y="48"/>
                </a:cxn>
                <a:cxn ang="0">
                  <a:pos x="51" y="0"/>
                </a:cxn>
              </a:cxnLst>
              <a:rect l="0" t="0" r="r" b="b"/>
              <a:pathLst>
                <a:path w="51" h="162">
                  <a:moveTo>
                    <a:pt x="51" y="0"/>
                  </a:moveTo>
                  <a:lnTo>
                    <a:pt x="0" y="157"/>
                  </a:lnTo>
                  <a:lnTo>
                    <a:pt x="14" y="162"/>
                  </a:lnTo>
                  <a:lnTo>
                    <a:pt x="51" y="48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968E8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5" name="Text Box 530"/>
            <p:cNvSpPr txBox="1">
              <a:spLocks noChangeArrowheads="1"/>
            </p:cNvSpPr>
            <p:nvPr/>
          </p:nvSpPr>
          <p:spPr bwMode="auto">
            <a:xfrm>
              <a:off x="4329" y="1440"/>
              <a:ext cx="1113" cy="366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 eaLnBrk="1" hangingPunct="1">
                <a:spcBef>
                  <a:spcPct val="20000"/>
                </a:spcBef>
                <a:buClr>
                  <a:schemeClr val="accent1"/>
                </a:buClr>
                <a:buFont typeface="Wingdings" pitchFamily="2" charset="2"/>
                <a:buNone/>
              </a:pPr>
              <a:r>
                <a:rPr lang="en-US" sz="1600">
                  <a:effectLst>
                    <a:outerShdw blurRad="38100" dist="38100" dir="2700000" algn="tl">
                      <a:srgbClr val="000000"/>
                    </a:outerShdw>
                  </a:effectLst>
                  <a:latin typeface="Berlin Sans FB" pitchFamily="34" charset="0"/>
                </a:rPr>
                <a:t>Engineers In Charge (EIC)</a:t>
              </a:r>
              <a:endParaRPr lang="en-US" sz="1600" baseline="-25000">
                <a:effectLst>
                  <a:outerShdw blurRad="38100" dist="38100" dir="2700000" algn="tl">
                    <a:srgbClr val="000000"/>
                  </a:outerShdw>
                </a:effectLst>
                <a:latin typeface="Berlin Sans FB" pitchFamily="34" charset="0"/>
              </a:endParaRPr>
            </a:p>
          </p:txBody>
        </p:sp>
        <p:grpSp>
          <p:nvGrpSpPr>
            <p:cNvPr id="310373" name="Group 3173"/>
            <p:cNvGrpSpPr>
              <a:grpSpLocks/>
            </p:cNvGrpSpPr>
            <p:nvPr/>
          </p:nvGrpSpPr>
          <p:grpSpPr bwMode="auto">
            <a:xfrm>
              <a:off x="5034" y="1056"/>
              <a:ext cx="399" cy="436"/>
              <a:chOff x="5034" y="432"/>
              <a:chExt cx="399" cy="436"/>
            </a:xfrm>
          </p:grpSpPr>
          <p:sp>
            <p:nvSpPr>
              <p:cNvPr id="292511" name="AutoShape 461"/>
              <p:cNvSpPr>
                <a:spLocks noChangeAspect="1" noChangeArrowheads="1" noTextEdit="1"/>
              </p:cNvSpPr>
              <p:nvPr/>
            </p:nvSpPr>
            <p:spPr bwMode="auto">
              <a:xfrm>
                <a:off x="5034" y="432"/>
                <a:ext cx="399" cy="43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512" name="Freeform 462"/>
              <p:cNvSpPr>
                <a:spLocks/>
              </p:cNvSpPr>
              <p:nvPr/>
            </p:nvSpPr>
            <p:spPr bwMode="auto">
              <a:xfrm>
                <a:off x="5341" y="629"/>
                <a:ext cx="58" cy="23"/>
              </a:xfrm>
              <a:custGeom>
                <a:avLst/>
                <a:gdLst>
                  <a:gd name="T0" fmla="*/ 6 w 150"/>
                  <a:gd name="T1" fmla="*/ 38 h 66"/>
                  <a:gd name="T2" fmla="*/ 0 w 150"/>
                  <a:gd name="T3" fmla="*/ 62 h 66"/>
                  <a:gd name="T4" fmla="*/ 0 w 150"/>
                  <a:gd name="T5" fmla="*/ 66 h 66"/>
                  <a:gd name="T6" fmla="*/ 2 w 150"/>
                  <a:gd name="T7" fmla="*/ 66 h 66"/>
                  <a:gd name="T8" fmla="*/ 138 w 150"/>
                  <a:gd name="T9" fmla="*/ 60 h 66"/>
                  <a:gd name="T10" fmla="*/ 140 w 150"/>
                  <a:gd name="T11" fmla="*/ 60 h 66"/>
                  <a:gd name="T12" fmla="*/ 140 w 150"/>
                  <a:gd name="T13" fmla="*/ 58 h 66"/>
                  <a:gd name="T14" fmla="*/ 150 w 150"/>
                  <a:gd name="T15" fmla="*/ 34 h 66"/>
                  <a:gd name="T16" fmla="*/ 150 w 150"/>
                  <a:gd name="T17" fmla="*/ 32 h 66"/>
                  <a:gd name="T18" fmla="*/ 148 w 150"/>
                  <a:gd name="T19" fmla="*/ 32 h 66"/>
                  <a:gd name="T20" fmla="*/ 108 w 150"/>
                  <a:gd name="T21" fmla="*/ 32 h 66"/>
                  <a:gd name="T22" fmla="*/ 108 w 150"/>
                  <a:gd name="T23" fmla="*/ 32 h 66"/>
                  <a:gd name="T24" fmla="*/ 108 w 150"/>
                  <a:gd name="T25" fmla="*/ 32 h 66"/>
                  <a:gd name="T26" fmla="*/ 108 w 150"/>
                  <a:gd name="T27" fmla="*/ 32 h 66"/>
                  <a:gd name="T28" fmla="*/ 108 w 150"/>
                  <a:gd name="T29" fmla="*/ 32 h 66"/>
                  <a:gd name="T30" fmla="*/ 106 w 150"/>
                  <a:gd name="T31" fmla="*/ 28 h 66"/>
                  <a:gd name="T32" fmla="*/ 102 w 150"/>
                  <a:gd name="T33" fmla="*/ 14 h 66"/>
                  <a:gd name="T34" fmla="*/ 102 w 150"/>
                  <a:gd name="T35" fmla="*/ 14 h 66"/>
                  <a:gd name="T36" fmla="*/ 100 w 150"/>
                  <a:gd name="T37" fmla="*/ 10 h 66"/>
                  <a:gd name="T38" fmla="*/ 98 w 150"/>
                  <a:gd name="T39" fmla="*/ 6 h 66"/>
                  <a:gd name="T40" fmla="*/ 94 w 150"/>
                  <a:gd name="T41" fmla="*/ 4 h 66"/>
                  <a:gd name="T42" fmla="*/ 90 w 150"/>
                  <a:gd name="T43" fmla="*/ 2 h 66"/>
                  <a:gd name="T44" fmla="*/ 90 w 150"/>
                  <a:gd name="T45" fmla="*/ 2 h 66"/>
                  <a:gd name="T46" fmla="*/ 84 w 150"/>
                  <a:gd name="T47" fmla="*/ 0 h 66"/>
                  <a:gd name="T48" fmla="*/ 78 w 150"/>
                  <a:gd name="T49" fmla="*/ 2 h 66"/>
                  <a:gd name="T50" fmla="*/ 70 w 150"/>
                  <a:gd name="T51" fmla="*/ 6 h 66"/>
                  <a:gd name="T52" fmla="*/ 66 w 150"/>
                  <a:gd name="T53" fmla="*/ 12 h 66"/>
                  <a:gd name="T54" fmla="*/ 60 w 150"/>
                  <a:gd name="T55" fmla="*/ 18 h 66"/>
                  <a:gd name="T56" fmla="*/ 60 w 150"/>
                  <a:gd name="T57" fmla="*/ 18 h 66"/>
                  <a:gd name="T58" fmla="*/ 52 w 150"/>
                  <a:gd name="T59" fmla="*/ 28 h 66"/>
                  <a:gd name="T60" fmla="*/ 46 w 150"/>
                  <a:gd name="T61" fmla="*/ 32 h 66"/>
                  <a:gd name="T62" fmla="*/ 46 w 150"/>
                  <a:gd name="T63" fmla="*/ 32 h 66"/>
                  <a:gd name="T64" fmla="*/ 8 w 150"/>
                  <a:gd name="T65" fmla="*/ 38 h 66"/>
                  <a:gd name="T66" fmla="*/ 6 w 150"/>
                  <a:gd name="T67" fmla="*/ 38 h 66"/>
                  <a:gd name="T68" fmla="*/ 6 w 150"/>
                  <a:gd name="T69" fmla="*/ 38 h 6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50"/>
                  <a:gd name="T106" fmla="*/ 0 h 66"/>
                  <a:gd name="T107" fmla="*/ 150 w 150"/>
                  <a:gd name="T108" fmla="*/ 66 h 6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50" h="66">
                    <a:moveTo>
                      <a:pt x="6" y="38"/>
                    </a:moveTo>
                    <a:lnTo>
                      <a:pt x="0" y="62"/>
                    </a:lnTo>
                    <a:lnTo>
                      <a:pt x="0" y="66"/>
                    </a:lnTo>
                    <a:lnTo>
                      <a:pt x="2" y="66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0" y="58"/>
                    </a:lnTo>
                    <a:lnTo>
                      <a:pt x="150" y="34"/>
                    </a:lnTo>
                    <a:lnTo>
                      <a:pt x="150" y="32"/>
                    </a:lnTo>
                    <a:lnTo>
                      <a:pt x="148" y="32"/>
                    </a:lnTo>
                    <a:lnTo>
                      <a:pt x="108" y="32"/>
                    </a:lnTo>
                    <a:lnTo>
                      <a:pt x="106" y="28"/>
                    </a:lnTo>
                    <a:lnTo>
                      <a:pt x="102" y="14"/>
                    </a:lnTo>
                    <a:lnTo>
                      <a:pt x="100" y="10"/>
                    </a:lnTo>
                    <a:lnTo>
                      <a:pt x="98" y="6"/>
                    </a:lnTo>
                    <a:lnTo>
                      <a:pt x="94" y="4"/>
                    </a:lnTo>
                    <a:lnTo>
                      <a:pt x="90" y="2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70" y="6"/>
                    </a:lnTo>
                    <a:lnTo>
                      <a:pt x="66" y="12"/>
                    </a:lnTo>
                    <a:lnTo>
                      <a:pt x="60" y="18"/>
                    </a:lnTo>
                    <a:lnTo>
                      <a:pt x="52" y="28"/>
                    </a:lnTo>
                    <a:lnTo>
                      <a:pt x="46" y="32"/>
                    </a:lnTo>
                    <a:lnTo>
                      <a:pt x="8" y="38"/>
                    </a:lnTo>
                    <a:lnTo>
                      <a:pt x="6" y="38"/>
                    </a:lnTo>
                    <a:close/>
                  </a:path>
                </a:pathLst>
              </a:custGeom>
              <a:solidFill>
                <a:srgbClr val="63636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13" name="Freeform 463"/>
              <p:cNvSpPr>
                <a:spLocks/>
              </p:cNvSpPr>
              <p:nvPr/>
            </p:nvSpPr>
            <p:spPr bwMode="auto">
              <a:xfrm>
                <a:off x="5309" y="605"/>
                <a:ext cx="95" cy="179"/>
              </a:xfrm>
              <a:custGeom>
                <a:avLst/>
                <a:gdLst>
                  <a:gd name="T0" fmla="*/ 36 w 248"/>
                  <a:gd name="T1" fmla="*/ 8 h 508"/>
                  <a:gd name="T2" fmla="*/ 36 w 248"/>
                  <a:gd name="T3" fmla="*/ 8 h 508"/>
                  <a:gd name="T4" fmla="*/ 42 w 248"/>
                  <a:gd name="T5" fmla="*/ 4 h 508"/>
                  <a:gd name="T6" fmla="*/ 48 w 248"/>
                  <a:gd name="T7" fmla="*/ 2 h 508"/>
                  <a:gd name="T8" fmla="*/ 56 w 248"/>
                  <a:gd name="T9" fmla="*/ 0 h 508"/>
                  <a:gd name="T10" fmla="*/ 66 w 248"/>
                  <a:gd name="T11" fmla="*/ 4 h 508"/>
                  <a:gd name="T12" fmla="*/ 74 w 248"/>
                  <a:gd name="T13" fmla="*/ 10 h 508"/>
                  <a:gd name="T14" fmla="*/ 84 w 248"/>
                  <a:gd name="T15" fmla="*/ 24 h 508"/>
                  <a:gd name="T16" fmla="*/ 92 w 248"/>
                  <a:gd name="T17" fmla="*/ 44 h 508"/>
                  <a:gd name="T18" fmla="*/ 92 w 248"/>
                  <a:gd name="T19" fmla="*/ 44 h 508"/>
                  <a:gd name="T20" fmla="*/ 102 w 248"/>
                  <a:gd name="T21" fmla="*/ 74 h 508"/>
                  <a:gd name="T22" fmla="*/ 118 w 248"/>
                  <a:gd name="T23" fmla="*/ 114 h 508"/>
                  <a:gd name="T24" fmla="*/ 162 w 248"/>
                  <a:gd name="T25" fmla="*/ 218 h 508"/>
                  <a:gd name="T26" fmla="*/ 208 w 248"/>
                  <a:gd name="T27" fmla="*/ 328 h 508"/>
                  <a:gd name="T28" fmla="*/ 230 w 248"/>
                  <a:gd name="T29" fmla="*/ 380 h 508"/>
                  <a:gd name="T30" fmla="*/ 248 w 248"/>
                  <a:gd name="T31" fmla="*/ 426 h 508"/>
                  <a:gd name="T32" fmla="*/ 248 w 248"/>
                  <a:gd name="T33" fmla="*/ 426 h 508"/>
                  <a:gd name="T34" fmla="*/ 244 w 248"/>
                  <a:gd name="T35" fmla="*/ 436 h 508"/>
                  <a:gd name="T36" fmla="*/ 230 w 248"/>
                  <a:gd name="T37" fmla="*/ 480 h 508"/>
                  <a:gd name="T38" fmla="*/ 230 w 248"/>
                  <a:gd name="T39" fmla="*/ 480 h 508"/>
                  <a:gd name="T40" fmla="*/ 226 w 248"/>
                  <a:gd name="T41" fmla="*/ 488 h 508"/>
                  <a:gd name="T42" fmla="*/ 220 w 248"/>
                  <a:gd name="T43" fmla="*/ 496 h 508"/>
                  <a:gd name="T44" fmla="*/ 214 w 248"/>
                  <a:gd name="T45" fmla="*/ 502 h 508"/>
                  <a:gd name="T46" fmla="*/ 206 w 248"/>
                  <a:gd name="T47" fmla="*/ 506 h 508"/>
                  <a:gd name="T48" fmla="*/ 196 w 248"/>
                  <a:gd name="T49" fmla="*/ 508 h 508"/>
                  <a:gd name="T50" fmla="*/ 184 w 248"/>
                  <a:gd name="T51" fmla="*/ 508 h 508"/>
                  <a:gd name="T52" fmla="*/ 172 w 248"/>
                  <a:gd name="T53" fmla="*/ 504 h 508"/>
                  <a:gd name="T54" fmla="*/ 158 w 248"/>
                  <a:gd name="T55" fmla="*/ 496 h 508"/>
                  <a:gd name="T56" fmla="*/ 142 w 248"/>
                  <a:gd name="T57" fmla="*/ 484 h 508"/>
                  <a:gd name="T58" fmla="*/ 126 w 248"/>
                  <a:gd name="T59" fmla="*/ 466 h 508"/>
                  <a:gd name="T60" fmla="*/ 108 w 248"/>
                  <a:gd name="T61" fmla="*/ 444 h 508"/>
                  <a:gd name="T62" fmla="*/ 88 w 248"/>
                  <a:gd name="T63" fmla="*/ 414 h 508"/>
                  <a:gd name="T64" fmla="*/ 68 w 248"/>
                  <a:gd name="T65" fmla="*/ 378 h 508"/>
                  <a:gd name="T66" fmla="*/ 46 w 248"/>
                  <a:gd name="T67" fmla="*/ 336 h 508"/>
                  <a:gd name="T68" fmla="*/ 24 w 248"/>
                  <a:gd name="T69" fmla="*/ 284 h 508"/>
                  <a:gd name="T70" fmla="*/ 0 w 248"/>
                  <a:gd name="T71" fmla="*/ 226 h 508"/>
                  <a:gd name="T72" fmla="*/ 36 w 248"/>
                  <a:gd name="T73" fmla="*/ 8 h 50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48"/>
                  <a:gd name="T112" fmla="*/ 0 h 508"/>
                  <a:gd name="T113" fmla="*/ 248 w 248"/>
                  <a:gd name="T114" fmla="*/ 508 h 50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48" h="508">
                    <a:moveTo>
                      <a:pt x="36" y="8"/>
                    </a:moveTo>
                    <a:lnTo>
                      <a:pt x="36" y="8"/>
                    </a:lnTo>
                    <a:lnTo>
                      <a:pt x="42" y="4"/>
                    </a:lnTo>
                    <a:lnTo>
                      <a:pt x="48" y="2"/>
                    </a:lnTo>
                    <a:lnTo>
                      <a:pt x="56" y="0"/>
                    </a:lnTo>
                    <a:lnTo>
                      <a:pt x="66" y="4"/>
                    </a:lnTo>
                    <a:lnTo>
                      <a:pt x="74" y="10"/>
                    </a:lnTo>
                    <a:lnTo>
                      <a:pt x="84" y="24"/>
                    </a:lnTo>
                    <a:lnTo>
                      <a:pt x="92" y="44"/>
                    </a:lnTo>
                    <a:lnTo>
                      <a:pt x="102" y="74"/>
                    </a:lnTo>
                    <a:lnTo>
                      <a:pt x="118" y="114"/>
                    </a:lnTo>
                    <a:lnTo>
                      <a:pt x="162" y="218"/>
                    </a:lnTo>
                    <a:lnTo>
                      <a:pt x="208" y="328"/>
                    </a:lnTo>
                    <a:lnTo>
                      <a:pt x="230" y="380"/>
                    </a:lnTo>
                    <a:lnTo>
                      <a:pt x="248" y="426"/>
                    </a:lnTo>
                    <a:lnTo>
                      <a:pt x="244" y="436"/>
                    </a:lnTo>
                    <a:lnTo>
                      <a:pt x="230" y="480"/>
                    </a:lnTo>
                    <a:lnTo>
                      <a:pt x="226" y="488"/>
                    </a:lnTo>
                    <a:lnTo>
                      <a:pt x="220" y="496"/>
                    </a:lnTo>
                    <a:lnTo>
                      <a:pt x="214" y="502"/>
                    </a:lnTo>
                    <a:lnTo>
                      <a:pt x="206" y="506"/>
                    </a:lnTo>
                    <a:lnTo>
                      <a:pt x="196" y="508"/>
                    </a:lnTo>
                    <a:lnTo>
                      <a:pt x="184" y="508"/>
                    </a:lnTo>
                    <a:lnTo>
                      <a:pt x="172" y="504"/>
                    </a:lnTo>
                    <a:lnTo>
                      <a:pt x="158" y="496"/>
                    </a:lnTo>
                    <a:lnTo>
                      <a:pt x="142" y="484"/>
                    </a:lnTo>
                    <a:lnTo>
                      <a:pt x="126" y="466"/>
                    </a:lnTo>
                    <a:lnTo>
                      <a:pt x="108" y="444"/>
                    </a:lnTo>
                    <a:lnTo>
                      <a:pt x="88" y="414"/>
                    </a:lnTo>
                    <a:lnTo>
                      <a:pt x="68" y="378"/>
                    </a:lnTo>
                    <a:lnTo>
                      <a:pt x="46" y="336"/>
                    </a:lnTo>
                    <a:lnTo>
                      <a:pt x="24" y="284"/>
                    </a:lnTo>
                    <a:lnTo>
                      <a:pt x="0" y="226"/>
                    </a:lnTo>
                    <a:lnTo>
                      <a:pt x="36" y="8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14" name="Freeform 464"/>
              <p:cNvSpPr>
                <a:spLocks/>
              </p:cNvSpPr>
              <p:nvPr/>
            </p:nvSpPr>
            <p:spPr bwMode="auto">
              <a:xfrm>
                <a:off x="5336" y="702"/>
                <a:ext cx="77" cy="90"/>
              </a:xfrm>
              <a:custGeom>
                <a:avLst/>
                <a:gdLst>
                  <a:gd name="T0" fmla="*/ 72 w 202"/>
                  <a:gd name="T1" fmla="*/ 0 h 258"/>
                  <a:gd name="T2" fmla="*/ 72 w 202"/>
                  <a:gd name="T3" fmla="*/ 0 h 258"/>
                  <a:gd name="T4" fmla="*/ 86 w 202"/>
                  <a:gd name="T5" fmla="*/ 12 h 258"/>
                  <a:gd name="T6" fmla="*/ 122 w 202"/>
                  <a:gd name="T7" fmla="*/ 44 h 258"/>
                  <a:gd name="T8" fmla="*/ 140 w 202"/>
                  <a:gd name="T9" fmla="*/ 64 h 258"/>
                  <a:gd name="T10" fmla="*/ 160 w 202"/>
                  <a:gd name="T11" fmla="*/ 86 h 258"/>
                  <a:gd name="T12" fmla="*/ 174 w 202"/>
                  <a:gd name="T13" fmla="*/ 108 h 258"/>
                  <a:gd name="T14" fmla="*/ 180 w 202"/>
                  <a:gd name="T15" fmla="*/ 120 h 258"/>
                  <a:gd name="T16" fmla="*/ 184 w 202"/>
                  <a:gd name="T17" fmla="*/ 130 h 258"/>
                  <a:gd name="T18" fmla="*/ 184 w 202"/>
                  <a:gd name="T19" fmla="*/ 130 h 258"/>
                  <a:gd name="T20" fmla="*/ 196 w 202"/>
                  <a:gd name="T21" fmla="*/ 168 h 258"/>
                  <a:gd name="T22" fmla="*/ 200 w 202"/>
                  <a:gd name="T23" fmla="*/ 184 h 258"/>
                  <a:gd name="T24" fmla="*/ 202 w 202"/>
                  <a:gd name="T25" fmla="*/ 200 h 258"/>
                  <a:gd name="T26" fmla="*/ 202 w 202"/>
                  <a:gd name="T27" fmla="*/ 214 h 258"/>
                  <a:gd name="T28" fmla="*/ 198 w 202"/>
                  <a:gd name="T29" fmla="*/ 226 h 258"/>
                  <a:gd name="T30" fmla="*/ 190 w 202"/>
                  <a:gd name="T31" fmla="*/ 236 h 258"/>
                  <a:gd name="T32" fmla="*/ 178 w 202"/>
                  <a:gd name="T33" fmla="*/ 246 h 258"/>
                  <a:gd name="T34" fmla="*/ 178 w 202"/>
                  <a:gd name="T35" fmla="*/ 246 h 258"/>
                  <a:gd name="T36" fmla="*/ 168 w 202"/>
                  <a:gd name="T37" fmla="*/ 252 h 258"/>
                  <a:gd name="T38" fmla="*/ 156 w 202"/>
                  <a:gd name="T39" fmla="*/ 256 h 258"/>
                  <a:gd name="T40" fmla="*/ 144 w 202"/>
                  <a:gd name="T41" fmla="*/ 258 h 258"/>
                  <a:gd name="T42" fmla="*/ 130 w 202"/>
                  <a:gd name="T43" fmla="*/ 258 h 258"/>
                  <a:gd name="T44" fmla="*/ 118 w 202"/>
                  <a:gd name="T45" fmla="*/ 258 h 258"/>
                  <a:gd name="T46" fmla="*/ 104 w 202"/>
                  <a:gd name="T47" fmla="*/ 254 h 258"/>
                  <a:gd name="T48" fmla="*/ 76 w 202"/>
                  <a:gd name="T49" fmla="*/ 246 h 258"/>
                  <a:gd name="T50" fmla="*/ 52 w 202"/>
                  <a:gd name="T51" fmla="*/ 234 h 258"/>
                  <a:gd name="T52" fmla="*/ 30 w 202"/>
                  <a:gd name="T53" fmla="*/ 218 h 258"/>
                  <a:gd name="T54" fmla="*/ 20 w 202"/>
                  <a:gd name="T55" fmla="*/ 210 h 258"/>
                  <a:gd name="T56" fmla="*/ 12 w 202"/>
                  <a:gd name="T57" fmla="*/ 202 h 258"/>
                  <a:gd name="T58" fmla="*/ 6 w 202"/>
                  <a:gd name="T59" fmla="*/ 192 h 258"/>
                  <a:gd name="T60" fmla="*/ 2 w 202"/>
                  <a:gd name="T61" fmla="*/ 184 h 258"/>
                  <a:gd name="T62" fmla="*/ 2 w 202"/>
                  <a:gd name="T63" fmla="*/ 184 h 258"/>
                  <a:gd name="T64" fmla="*/ 0 w 202"/>
                  <a:gd name="T65" fmla="*/ 174 h 258"/>
                  <a:gd name="T66" fmla="*/ 0 w 202"/>
                  <a:gd name="T67" fmla="*/ 162 h 258"/>
                  <a:gd name="T68" fmla="*/ 2 w 202"/>
                  <a:gd name="T69" fmla="*/ 148 h 258"/>
                  <a:gd name="T70" fmla="*/ 6 w 202"/>
                  <a:gd name="T71" fmla="*/ 134 h 258"/>
                  <a:gd name="T72" fmla="*/ 16 w 202"/>
                  <a:gd name="T73" fmla="*/ 104 h 258"/>
                  <a:gd name="T74" fmla="*/ 30 w 202"/>
                  <a:gd name="T75" fmla="*/ 72 h 258"/>
                  <a:gd name="T76" fmla="*/ 44 w 202"/>
                  <a:gd name="T77" fmla="*/ 44 h 258"/>
                  <a:gd name="T78" fmla="*/ 58 w 202"/>
                  <a:gd name="T79" fmla="*/ 22 h 258"/>
                  <a:gd name="T80" fmla="*/ 72 w 202"/>
                  <a:gd name="T81" fmla="*/ 0 h 2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2"/>
                  <a:gd name="T124" fmla="*/ 0 h 258"/>
                  <a:gd name="T125" fmla="*/ 202 w 202"/>
                  <a:gd name="T126" fmla="*/ 258 h 2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2" h="258">
                    <a:moveTo>
                      <a:pt x="72" y="0"/>
                    </a:moveTo>
                    <a:lnTo>
                      <a:pt x="72" y="0"/>
                    </a:lnTo>
                    <a:lnTo>
                      <a:pt x="86" y="12"/>
                    </a:lnTo>
                    <a:lnTo>
                      <a:pt x="122" y="44"/>
                    </a:lnTo>
                    <a:lnTo>
                      <a:pt x="140" y="64"/>
                    </a:lnTo>
                    <a:lnTo>
                      <a:pt x="160" y="86"/>
                    </a:lnTo>
                    <a:lnTo>
                      <a:pt x="174" y="108"/>
                    </a:lnTo>
                    <a:lnTo>
                      <a:pt x="180" y="120"/>
                    </a:lnTo>
                    <a:lnTo>
                      <a:pt x="184" y="130"/>
                    </a:lnTo>
                    <a:lnTo>
                      <a:pt x="196" y="168"/>
                    </a:lnTo>
                    <a:lnTo>
                      <a:pt x="200" y="184"/>
                    </a:lnTo>
                    <a:lnTo>
                      <a:pt x="202" y="200"/>
                    </a:lnTo>
                    <a:lnTo>
                      <a:pt x="202" y="214"/>
                    </a:lnTo>
                    <a:lnTo>
                      <a:pt x="198" y="226"/>
                    </a:lnTo>
                    <a:lnTo>
                      <a:pt x="190" y="236"/>
                    </a:lnTo>
                    <a:lnTo>
                      <a:pt x="178" y="246"/>
                    </a:lnTo>
                    <a:lnTo>
                      <a:pt x="168" y="252"/>
                    </a:lnTo>
                    <a:lnTo>
                      <a:pt x="156" y="256"/>
                    </a:lnTo>
                    <a:lnTo>
                      <a:pt x="144" y="258"/>
                    </a:lnTo>
                    <a:lnTo>
                      <a:pt x="130" y="258"/>
                    </a:lnTo>
                    <a:lnTo>
                      <a:pt x="118" y="258"/>
                    </a:lnTo>
                    <a:lnTo>
                      <a:pt x="104" y="254"/>
                    </a:lnTo>
                    <a:lnTo>
                      <a:pt x="76" y="246"/>
                    </a:lnTo>
                    <a:lnTo>
                      <a:pt x="52" y="234"/>
                    </a:lnTo>
                    <a:lnTo>
                      <a:pt x="30" y="218"/>
                    </a:lnTo>
                    <a:lnTo>
                      <a:pt x="20" y="210"/>
                    </a:lnTo>
                    <a:lnTo>
                      <a:pt x="12" y="202"/>
                    </a:lnTo>
                    <a:lnTo>
                      <a:pt x="6" y="192"/>
                    </a:lnTo>
                    <a:lnTo>
                      <a:pt x="2" y="184"/>
                    </a:lnTo>
                    <a:lnTo>
                      <a:pt x="0" y="174"/>
                    </a:lnTo>
                    <a:lnTo>
                      <a:pt x="0" y="162"/>
                    </a:lnTo>
                    <a:lnTo>
                      <a:pt x="2" y="148"/>
                    </a:lnTo>
                    <a:lnTo>
                      <a:pt x="6" y="134"/>
                    </a:lnTo>
                    <a:lnTo>
                      <a:pt x="16" y="104"/>
                    </a:lnTo>
                    <a:lnTo>
                      <a:pt x="30" y="72"/>
                    </a:lnTo>
                    <a:lnTo>
                      <a:pt x="44" y="44"/>
                    </a:lnTo>
                    <a:lnTo>
                      <a:pt x="58" y="22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15" name="Freeform 465"/>
              <p:cNvSpPr>
                <a:spLocks/>
              </p:cNvSpPr>
              <p:nvPr/>
            </p:nvSpPr>
            <p:spPr bwMode="auto">
              <a:xfrm>
                <a:off x="5336" y="702"/>
                <a:ext cx="77" cy="90"/>
              </a:xfrm>
              <a:custGeom>
                <a:avLst/>
                <a:gdLst>
                  <a:gd name="T0" fmla="*/ 72 w 202"/>
                  <a:gd name="T1" fmla="*/ 0 h 258"/>
                  <a:gd name="T2" fmla="*/ 72 w 202"/>
                  <a:gd name="T3" fmla="*/ 0 h 258"/>
                  <a:gd name="T4" fmla="*/ 86 w 202"/>
                  <a:gd name="T5" fmla="*/ 12 h 258"/>
                  <a:gd name="T6" fmla="*/ 122 w 202"/>
                  <a:gd name="T7" fmla="*/ 44 h 258"/>
                  <a:gd name="T8" fmla="*/ 140 w 202"/>
                  <a:gd name="T9" fmla="*/ 64 h 258"/>
                  <a:gd name="T10" fmla="*/ 160 w 202"/>
                  <a:gd name="T11" fmla="*/ 86 h 258"/>
                  <a:gd name="T12" fmla="*/ 174 w 202"/>
                  <a:gd name="T13" fmla="*/ 108 h 258"/>
                  <a:gd name="T14" fmla="*/ 180 w 202"/>
                  <a:gd name="T15" fmla="*/ 120 h 258"/>
                  <a:gd name="T16" fmla="*/ 184 w 202"/>
                  <a:gd name="T17" fmla="*/ 130 h 258"/>
                  <a:gd name="T18" fmla="*/ 184 w 202"/>
                  <a:gd name="T19" fmla="*/ 130 h 258"/>
                  <a:gd name="T20" fmla="*/ 196 w 202"/>
                  <a:gd name="T21" fmla="*/ 168 h 258"/>
                  <a:gd name="T22" fmla="*/ 200 w 202"/>
                  <a:gd name="T23" fmla="*/ 184 h 258"/>
                  <a:gd name="T24" fmla="*/ 202 w 202"/>
                  <a:gd name="T25" fmla="*/ 200 h 258"/>
                  <a:gd name="T26" fmla="*/ 202 w 202"/>
                  <a:gd name="T27" fmla="*/ 214 h 258"/>
                  <a:gd name="T28" fmla="*/ 198 w 202"/>
                  <a:gd name="T29" fmla="*/ 226 h 258"/>
                  <a:gd name="T30" fmla="*/ 190 w 202"/>
                  <a:gd name="T31" fmla="*/ 236 h 258"/>
                  <a:gd name="T32" fmla="*/ 178 w 202"/>
                  <a:gd name="T33" fmla="*/ 246 h 258"/>
                  <a:gd name="T34" fmla="*/ 178 w 202"/>
                  <a:gd name="T35" fmla="*/ 246 h 258"/>
                  <a:gd name="T36" fmla="*/ 168 w 202"/>
                  <a:gd name="T37" fmla="*/ 252 h 258"/>
                  <a:gd name="T38" fmla="*/ 156 w 202"/>
                  <a:gd name="T39" fmla="*/ 256 h 258"/>
                  <a:gd name="T40" fmla="*/ 144 w 202"/>
                  <a:gd name="T41" fmla="*/ 258 h 258"/>
                  <a:gd name="T42" fmla="*/ 130 w 202"/>
                  <a:gd name="T43" fmla="*/ 258 h 258"/>
                  <a:gd name="T44" fmla="*/ 118 w 202"/>
                  <a:gd name="T45" fmla="*/ 258 h 258"/>
                  <a:gd name="T46" fmla="*/ 104 w 202"/>
                  <a:gd name="T47" fmla="*/ 254 h 258"/>
                  <a:gd name="T48" fmla="*/ 76 w 202"/>
                  <a:gd name="T49" fmla="*/ 246 h 258"/>
                  <a:gd name="T50" fmla="*/ 52 w 202"/>
                  <a:gd name="T51" fmla="*/ 234 h 258"/>
                  <a:gd name="T52" fmla="*/ 30 w 202"/>
                  <a:gd name="T53" fmla="*/ 218 h 258"/>
                  <a:gd name="T54" fmla="*/ 20 w 202"/>
                  <a:gd name="T55" fmla="*/ 210 h 258"/>
                  <a:gd name="T56" fmla="*/ 12 w 202"/>
                  <a:gd name="T57" fmla="*/ 202 h 258"/>
                  <a:gd name="T58" fmla="*/ 6 w 202"/>
                  <a:gd name="T59" fmla="*/ 192 h 258"/>
                  <a:gd name="T60" fmla="*/ 2 w 202"/>
                  <a:gd name="T61" fmla="*/ 184 h 258"/>
                  <a:gd name="T62" fmla="*/ 2 w 202"/>
                  <a:gd name="T63" fmla="*/ 184 h 258"/>
                  <a:gd name="T64" fmla="*/ 0 w 202"/>
                  <a:gd name="T65" fmla="*/ 174 h 258"/>
                  <a:gd name="T66" fmla="*/ 0 w 202"/>
                  <a:gd name="T67" fmla="*/ 162 h 258"/>
                  <a:gd name="T68" fmla="*/ 2 w 202"/>
                  <a:gd name="T69" fmla="*/ 148 h 258"/>
                  <a:gd name="T70" fmla="*/ 6 w 202"/>
                  <a:gd name="T71" fmla="*/ 134 h 258"/>
                  <a:gd name="T72" fmla="*/ 16 w 202"/>
                  <a:gd name="T73" fmla="*/ 104 h 258"/>
                  <a:gd name="T74" fmla="*/ 30 w 202"/>
                  <a:gd name="T75" fmla="*/ 72 h 258"/>
                  <a:gd name="T76" fmla="*/ 44 w 202"/>
                  <a:gd name="T77" fmla="*/ 44 h 258"/>
                  <a:gd name="T78" fmla="*/ 58 w 202"/>
                  <a:gd name="T79" fmla="*/ 22 h 258"/>
                  <a:gd name="T80" fmla="*/ 72 w 202"/>
                  <a:gd name="T81" fmla="*/ 0 h 2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2"/>
                  <a:gd name="T124" fmla="*/ 0 h 258"/>
                  <a:gd name="T125" fmla="*/ 202 w 202"/>
                  <a:gd name="T126" fmla="*/ 258 h 2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2" h="258">
                    <a:moveTo>
                      <a:pt x="72" y="0"/>
                    </a:moveTo>
                    <a:lnTo>
                      <a:pt x="72" y="0"/>
                    </a:lnTo>
                    <a:lnTo>
                      <a:pt x="86" y="12"/>
                    </a:lnTo>
                    <a:lnTo>
                      <a:pt x="122" y="44"/>
                    </a:lnTo>
                    <a:lnTo>
                      <a:pt x="140" y="64"/>
                    </a:lnTo>
                    <a:lnTo>
                      <a:pt x="160" y="86"/>
                    </a:lnTo>
                    <a:lnTo>
                      <a:pt x="174" y="108"/>
                    </a:lnTo>
                    <a:lnTo>
                      <a:pt x="180" y="120"/>
                    </a:lnTo>
                    <a:lnTo>
                      <a:pt x="184" y="130"/>
                    </a:lnTo>
                    <a:lnTo>
                      <a:pt x="196" y="168"/>
                    </a:lnTo>
                    <a:lnTo>
                      <a:pt x="200" y="184"/>
                    </a:lnTo>
                    <a:lnTo>
                      <a:pt x="202" y="200"/>
                    </a:lnTo>
                    <a:lnTo>
                      <a:pt x="202" y="214"/>
                    </a:lnTo>
                    <a:lnTo>
                      <a:pt x="198" y="226"/>
                    </a:lnTo>
                    <a:lnTo>
                      <a:pt x="190" y="236"/>
                    </a:lnTo>
                    <a:lnTo>
                      <a:pt x="178" y="246"/>
                    </a:lnTo>
                    <a:lnTo>
                      <a:pt x="168" y="252"/>
                    </a:lnTo>
                    <a:lnTo>
                      <a:pt x="156" y="256"/>
                    </a:lnTo>
                    <a:lnTo>
                      <a:pt x="144" y="258"/>
                    </a:lnTo>
                    <a:lnTo>
                      <a:pt x="130" y="258"/>
                    </a:lnTo>
                    <a:lnTo>
                      <a:pt x="118" y="258"/>
                    </a:lnTo>
                    <a:lnTo>
                      <a:pt x="104" y="254"/>
                    </a:lnTo>
                    <a:lnTo>
                      <a:pt x="76" y="246"/>
                    </a:lnTo>
                    <a:lnTo>
                      <a:pt x="52" y="234"/>
                    </a:lnTo>
                    <a:lnTo>
                      <a:pt x="30" y="218"/>
                    </a:lnTo>
                    <a:lnTo>
                      <a:pt x="20" y="210"/>
                    </a:lnTo>
                    <a:lnTo>
                      <a:pt x="12" y="202"/>
                    </a:lnTo>
                    <a:lnTo>
                      <a:pt x="6" y="192"/>
                    </a:lnTo>
                    <a:lnTo>
                      <a:pt x="2" y="184"/>
                    </a:lnTo>
                    <a:lnTo>
                      <a:pt x="0" y="174"/>
                    </a:lnTo>
                    <a:lnTo>
                      <a:pt x="0" y="162"/>
                    </a:lnTo>
                    <a:lnTo>
                      <a:pt x="2" y="148"/>
                    </a:lnTo>
                    <a:lnTo>
                      <a:pt x="6" y="134"/>
                    </a:lnTo>
                    <a:lnTo>
                      <a:pt x="16" y="104"/>
                    </a:lnTo>
                    <a:lnTo>
                      <a:pt x="30" y="72"/>
                    </a:lnTo>
                    <a:lnTo>
                      <a:pt x="44" y="44"/>
                    </a:lnTo>
                    <a:lnTo>
                      <a:pt x="58" y="22"/>
                    </a:lnTo>
                    <a:lnTo>
                      <a:pt x="7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16" name="Freeform 466"/>
              <p:cNvSpPr>
                <a:spLocks/>
              </p:cNvSpPr>
              <p:nvPr/>
            </p:nvSpPr>
            <p:spPr bwMode="auto">
              <a:xfrm>
                <a:off x="5200" y="433"/>
                <a:ext cx="108" cy="134"/>
              </a:xfrm>
              <a:custGeom>
                <a:avLst/>
                <a:gdLst>
                  <a:gd name="T0" fmla="*/ 10 w 284"/>
                  <a:gd name="T1" fmla="*/ 66 h 380"/>
                  <a:gd name="T2" fmla="*/ 20 w 284"/>
                  <a:gd name="T3" fmla="*/ 48 h 380"/>
                  <a:gd name="T4" fmla="*/ 42 w 284"/>
                  <a:gd name="T5" fmla="*/ 26 h 380"/>
                  <a:gd name="T6" fmla="*/ 82 w 284"/>
                  <a:gd name="T7" fmla="*/ 8 h 380"/>
                  <a:gd name="T8" fmla="*/ 110 w 284"/>
                  <a:gd name="T9" fmla="*/ 2 h 380"/>
                  <a:gd name="T10" fmla="*/ 130 w 284"/>
                  <a:gd name="T11" fmla="*/ 0 h 380"/>
                  <a:gd name="T12" fmla="*/ 174 w 284"/>
                  <a:gd name="T13" fmla="*/ 2 h 380"/>
                  <a:gd name="T14" fmla="*/ 214 w 284"/>
                  <a:gd name="T15" fmla="*/ 12 h 380"/>
                  <a:gd name="T16" fmla="*/ 248 w 284"/>
                  <a:gd name="T17" fmla="*/ 36 h 380"/>
                  <a:gd name="T18" fmla="*/ 262 w 284"/>
                  <a:gd name="T19" fmla="*/ 54 h 380"/>
                  <a:gd name="T20" fmla="*/ 272 w 284"/>
                  <a:gd name="T21" fmla="*/ 76 h 380"/>
                  <a:gd name="T22" fmla="*/ 282 w 284"/>
                  <a:gd name="T23" fmla="*/ 104 h 380"/>
                  <a:gd name="T24" fmla="*/ 284 w 284"/>
                  <a:gd name="T25" fmla="*/ 134 h 380"/>
                  <a:gd name="T26" fmla="*/ 282 w 284"/>
                  <a:gd name="T27" fmla="*/ 164 h 380"/>
                  <a:gd name="T28" fmla="*/ 276 w 284"/>
                  <a:gd name="T29" fmla="*/ 174 h 380"/>
                  <a:gd name="T30" fmla="*/ 268 w 284"/>
                  <a:gd name="T31" fmla="*/ 194 h 380"/>
                  <a:gd name="T32" fmla="*/ 272 w 284"/>
                  <a:gd name="T33" fmla="*/ 208 h 380"/>
                  <a:gd name="T34" fmla="*/ 276 w 284"/>
                  <a:gd name="T35" fmla="*/ 230 h 380"/>
                  <a:gd name="T36" fmla="*/ 272 w 284"/>
                  <a:gd name="T37" fmla="*/ 256 h 380"/>
                  <a:gd name="T38" fmla="*/ 264 w 284"/>
                  <a:gd name="T39" fmla="*/ 272 h 380"/>
                  <a:gd name="T40" fmla="*/ 246 w 284"/>
                  <a:gd name="T41" fmla="*/ 332 h 380"/>
                  <a:gd name="T42" fmla="*/ 238 w 284"/>
                  <a:gd name="T43" fmla="*/ 362 h 380"/>
                  <a:gd name="T44" fmla="*/ 234 w 284"/>
                  <a:gd name="T45" fmla="*/ 370 h 380"/>
                  <a:gd name="T46" fmla="*/ 220 w 284"/>
                  <a:gd name="T47" fmla="*/ 378 h 380"/>
                  <a:gd name="T48" fmla="*/ 192 w 284"/>
                  <a:gd name="T49" fmla="*/ 380 h 380"/>
                  <a:gd name="T50" fmla="*/ 172 w 284"/>
                  <a:gd name="T51" fmla="*/ 378 h 380"/>
                  <a:gd name="T52" fmla="*/ 144 w 284"/>
                  <a:gd name="T53" fmla="*/ 370 h 380"/>
                  <a:gd name="T54" fmla="*/ 114 w 284"/>
                  <a:gd name="T55" fmla="*/ 354 h 380"/>
                  <a:gd name="T56" fmla="*/ 84 w 284"/>
                  <a:gd name="T57" fmla="*/ 332 h 380"/>
                  <a:gd name="T58" fmla="*/ 56 w 284"/>
                  <a:gd name="T59" fmla="*/ 302 h 380"/>
                  <a:gd name="T60" fmla="*/ 46 w 284"/>
                  <a:gd name="T61" fmla="*/ 282 h 380"/>
                  <a:gd name="T62" fmla="*/ 30 w 284"/>
                  <a:gd name="T63" fmla="*/ 238 h 380"/>
                  <a:gd name="T64" fmla="*/ 20 w 284"/>
                  <a:gd name="T65" fmla="*/ 180 h 380"/>
                  <a:gd name="T66" fmla="*/ 20 w 284"/>
                  <a:gd name="T67" fmla="*/ 164 h 380"/>
                  <a:gd name="T68" fmla="*/ 10 w 284"/>
                  <a:gd name="T69" fmla="*/ 152 h 380"/>
                  <a:gd name="T70" fmla="*/ 2 w 284"/>
                  <a:gd name="T71" fmla="*/ 128 h 380"/>
                  <a:gd name="T72" fmla="*/ 2 w 284"/>
                  <a:gd name="T73" fmla="*/ 90 h 3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4"/>
                  <a:gd name="T112" fmla="*/ 0 h 380"/>
                  <a:gd name="T113" fmla="*/ 284 w 284"/>
                  <a:gd name="T114" fmla="*/ 380 h 3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4" h="380">
                    <a:moveTo>
                      <a:pt x="10" y="66"/>
                    </a:moveTo>
                    <a:lnTo>
                      <a:pt x="10" y="66"/>
                    </a:lnTo>
                    <a:lnTo>
                      <a:pt x="14" y="58"/>
                    </a:lnTo>
                    <a:lnTo>
                      <a:pt x="20" y="48"/>
                    </a:lnTo>
                    <a:lnTo>
                      <a:pt x="30" y="38"/>
                    </a:lnTo>
                    <a:lnTo>
                      <a:pt x="42" y="26"/>
                    </a:lnTo>
                    <a:lnTo>
                      <a:pt x="60" y="16"/>
                    </a:lnTo>
                    <a:lnTo>
                      <a:pt x="82" y="8"/>
                    </a:lnTo>
                    <a:lnTo>
                      <a:pt x="96" y="4"/>
                    </a:lnTo>
                    <a:lnTo>
                      <a:pt x="110" y="2"/>
                    </a:lnTo>
                    <a:lnTo>
                      <a:pt x="130" y="0"/>
                    </a:lnTo>
                    <a:lnTo>
                      <a:pt x="152" y="0"/>
                    </a:lnTo>
                    <a:lnTo>
                      <a:pt x="174" y="2"/>
                    </a:lnTo>
                    <a:lnTo>
                      <a:pt x="194" y="6"/>
                    </a:lnTo>
                    <a:lnTo>
                      <a:pt x="214" y="12"/>
                    </a:lnTo>
                    <a:lnTo>
                      <a:pt x="232" y="22"/>
                    </a:lnTo>
                    <a:lnTo>
                      <a:pt x="248" y="36"/>
                    </a:lnTo>
                    <a:lnTo>
                      <a:pt x="256" y="44"/>
                    </a:lnTo>
                    <a:lnTo>
                      <a:pt x="262" y="54"/>
                    </a:lnTo>
                    <a:lnTo>
                      <a:pt x="272" y="76"/>
                    </a:lnTo>
                    <a:lnTo>
                      <a:pt x="278" y="90"/>
                    </a:lnTo>
                    <a:lnTo>
                      <a:pt x="282" y="104"/>
                    </a:lnTo>
                    <a:lnTo>
                      <a:pt x="284" y="118"/>
                    </a:lnTo>
                    <a:lnTo>
                      <a:pt x="284" y="134"/>
                    </a:lnTo>
                    <a:lnTo>
                      <a:pt x="284" y="148"/>
                    </a:lnTo>
                    <a:lnTo>
                      <a:pt x="282" y="164"/>
                    </a:lnTo>
                    <a:lnTo>
                      <a:pt x="276" y="174"/>
                    </a:lnTo>
                    <a:lnTo>
                      <a:pt x="268" y="194"/>
                    </a:lnTo>
                    <a:lnTo>
                      <a:pt x="270" y="200"/>
                    </a:lnTo>
                    <a:lnTo>
                      <a:pt x="272" y="208"/>
                    </a:lnTo>
                    <a:lnTo>
                      <a:pt x="276" y="218"/>
                    </a:lnTo>
                    <a:lnTo>
                      <a:pt x="276" y="230"/>
                    </a:lnTo>
                    <a:lnTo>
                      <a:pt x="276" y="242"/>
                    </a:lnTo>
                    <a:lnTo>
                      <a:pt x="272" y="256"/>
                    </a:lnTo>
                    <a:lnTo>
                      <a:pt x="264" y="272"/>
                    </a:lnTo>
                    <a:lnTo>
                      <a:pt x="254" y="302"/>
                    </a:lnTo>
                    <a:lnTo>
                      <a:pt x="246" y="332"/>
                    </a:lnTo>
                    <a:lnTo>
                      <a:pt x="238" y="362"/>
                    </a:lnTo>
                    <a:lnTo>
                      <a:pt x="236" y="366"/>
                    </a:lnTo>
                    <a:lnTo>
                      <a:pt x="234" y="370"/>
                    </a:lnTo>
                    <a:lnTo>
                      <a:pt x="228" y="374"/>
                    </a:lnTo>
                    <a:lnTo>
                      <a:pt x="220" y="378"/>
                    </a:lnTo>
                    <a:lnTo>
                      <a:pt x="208" y="380"/>
                    </a:lnTo>
                    <a:lnTo>
                      <a:pt x="192" y="380"/>
                    </a:lnTo>
                    <a:lnTo>
                      <a:pt x="172" y="378"/>
                    </a:lnTo>
                    <a:lnTo>
                      <a:pt x="160" y="376"/>
                    </a:lnTo>
                    <a:lnTo>
                      <a:pt x="144" y="370"/>
                    </a:lnTo>
                    <a:lnTo>
                      <a:pt x="130" y="364"/>
                    </a:lnTo>
                    <a:lnTo>
                      <a:pt x="114" y="354"/>
                    </a:lnTo>
                    <a:lnTo>
                      <a:pt x="100" y="344"/>
                    </a:lnTo>
                    <a:lnTo>
                      <a:pt x="84" y="332"/>
                    </a:lnTo>
                    <a:lnTo>
                      <a:pt x="70" y="318"/>
                    </a:lnTo>
                    <a:lnTo>
                      <a:pt x="56" y="302"/>
                    </a:lnTo>
                    <a:lnTo>
                      <a:pt x="46" y="282"/>
                    </a:lnTo>
                    <a:lnTo>
                      <a:pt x="36" y="260"/>
                    </a:lnTo>
                    <a:lnTo>
                      <a:pt x="30" y="238"/>
                    </a:lnTo>
                    <a:lnTo>
                      <a:pt x="26" y="216"/>
                    </a:lnTo>
                    <a:lnTo>
                      <a:pt x="20" y="180"/>
                    </a:lnTo>
                    <a:lnTo>
                      <a:pt x="20" y="164"/>
                    </a:lnTo>
                    <a:lnTo>
                      <a:pt x="14" y="160"/>
                    </a:lnTo>
                    <a:lnTo>
                      <a:pt x="10" y="152"/>
                    </a:lnTo>
                    <a:lnTo>
                      <a:pt x="4" y="142"/>
                    </a:lnTo>
                    <a:lnTo>
                      <a:pt x="2" y="128"/>
                    </a:lnTo>
                    <a:lnTo>
                      <a:pt x="0" y="110"/>
                    </a:lnTo>
                    <a:lnTo>
                      <a:pt x="2" y="90"/>
                    </a:lnTo>
                    <a:lnTo>
                      <a:pt x="10" y="66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17" name="Freeform 467"/>
              <p:cNvSpPr>
                <a:spLocks/>
              </p:cNvSpPr>
              <p:nvPr/>
            </p:nvSpPr>
            <p:spPr bwMode="auto">
              <a:xfrm>
                <a:off x="5200" y="433"/>
                <a:ext cx="108" cy="134"/>
              </a:xfrm>
              <a:custGeom>
                <a:avLst/>
                <a:gdLst>
                  <a:gd name="T0" fmla="*/ 10 w 284"/>
                  <a:gd name="T1" fmla="*/ 66 h 380"/>
                  <a:gd name="T2" fmla="*/ 20 w 284"/>
                  <a:gd name="T3" fmla="*/ 48 h 380"/>
                  <a:gd name="T4" fmla="*/ 42 w 284"/>
                  <a:gd name="T5" fmla="*/ 26 h 380"/>
                  <a:gd name="T6" fmla="*/ 82 w 284"/>
                  <a:gd name="T7" fmla="*/ 8 h 380"/>
                  <a:gd name="T8" fmla="*/ 110 w 284"/>
                  <a:gd name="T9" fmla="*/ 2 h 380"/>
                  <a:gd name="T10" fmla="*/ 130 w 284"/>
                  <a:gd name="T11" fmla="*/ 0 h 380"/>
                  <a:gd name="T12" fmla="*/ 174 w 284"/>
                  <a:gd name="T13" fmla="*/ 2 h 380"/>
                  <a:gd name="T14" fmla="*/ 214 w 284"/>
                  <a:gd name="T15" fmla="*/ 12 h 380"/>
                  <a:gd name="T16" fmla="*/ 248 w 284"/>
                  <a:gd name="T17" fmla="*/ 36 h 380"/>
                  <a:gd name="T18" fmla="*/ 262 w 284"/>
                  <a:gd name="T19" fmla="*/ 54 h 380"/>
                  <a:gd name="T20" fmla="*/ 272 w 284"/>
                  <a:gd name="T21" fmla="*/ 76 h 380"/>
                  <a:gd name="T22" fmla="*/ 282 w 284"/>
                  <a:gd name="T23" fmla="*/ 104 h 380"/>
                  <a:gd name="T24" fmla="*/ 284 w 284"/>
                  <a:gd name="T25" fmla="*/ 134 h 380"/>
                  <a:gd name="T26" fmla="*/ 282 w 284"/>
                  <a:gd name="T27" fmla="*/ 164 h 380"/>
                  <a:gd name="T28" fmla="*/ 276 w 284"/>
                  <a:gd name="T29" fmla="*/ 174 h 380"/>
                  <a:gd name="T30" fmla="*/ 268 w 284"/>
                  <a:gd name="T31" fmla="*/ 194 h 380"/>
                  <a:gd name="T32" fmla="*/ 272 w 284"/>
                  <a:gd name="T33" fmla="*/ 208 h 380"/>
                  <a:gd name="T34" fmla="*/ 276 w 284"/>
                  <a:gd name="T35" fmla="*/ 230 h 380"/>
                  <a:gd name="T36" fmla="*/ 272 w 284"/>
                  <a:gd name="T37" fmla="*/ 256 h 380"/>
                  <a:gd name="T38" fmla="*/ 264 w 284"/>
                  <a:gd name="T39" fmla="*/ 272 h 380"/>
                  <a:gd name="T40" fmla="*/ 246 w 284"/>
                  <a:gd name="T41" fmla="*/ 332 h 380"/>
                  <a:gd name="T42" fmla="*/ 238 w 284"/>
                  <a:gd name="T43" fmla="*/ 362 h 380"/>
                  <a:gd name="T44" fmla="*/ 234 w 284"/>
                  <a:gd name="T45" fmla="*/ 370 h 380"/>
                  <a:gd name="T46" fmla="*/ 220 w 284"/>
                  <a:gd name="T47" fmla="*/ 378 h 380"/>
                  <a:gd name="T48" fmla="*/ 192 w 284"/>
                  <a:gd name="T49" fmla="*/ 380 h 380"/>
                  <a:gd name="T50" fmla="*/ 172 w 284"/>
                  <a:gd name="T51" fmla="*/ 378 h 380"/>
                  <a:gd name="T52" fmla="*/ 144 w 284"/>
                  <a:gd name="T53" fmla="*/ 370 h 380"/>
                  <a:gd name="T54" fmla="*/ 114 w 284"/>
                  <a:gd name="T55" fmla="*/ 354 h 380"/>
                  <a:gd name="T56" fmla="*/ 84 w 284"/>
                  <a:gd name="T57" fmla="*/ 332 h 380"/>
                  <a:gd name="T58" fmla="*/ 56 w 284"/>
                  <a:gd name="T59" fmla="*/ 302 h 380"/>
                  <a:gd name="T60" fmla="*/ 46 w 284"/>
                  <a:gd name="T61" fmla="*/ 282 h 380"/>
                  <a:gd name="T62" fmla="*/ 30 w 284"/>
                  <a:gd name="T63" fmla="*/ 238 h 380"/>
                  <a:gd name="T64" fmla="*/ 20 w 284"/>
                  <a:gd name="T65" fmla="*/ 180 h 380"/>
                  <a:gd name="T66" fmla="*/ 20 w 284"/>
                  <a:gd name="T67" fmla="*/ 164 h 380"/>
                  <a:gd name="T68" fmla="*/ 10 w 284"/>
                  <a:gd name="T69" fmla="*/ 152 h 380"/>
                  <a:gd name="T70" fmla="*/ 2 w 284"/>
                  <a:gd name="T71" fmla="*/ 128 h 380"/>
                  <a:gd name="T72" fmla="*/ 2 w 284"/>
                  <a:gd name="T73" fmla="*/ 90 h 3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4"/>
                  <a:gd name="T112" fmla="*/ 0 h 380"/>
                  <a:gd name="T113" fmla="*/ 284 w 284"/>
                  <a:gd name="T114" fmla="*/ 380 h 3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4" h="380">
                    <a:moveTo>
                      <a:pt x="10" y="66"/>
                    </a:moveTo>
                    <a:lnTo>
                      <a:pt x="10" y="66"/>
                    </a:lnTo>
                    <a:lnTo>
                      <a:pt x="14" y="58"/>
                    </a:lnTo>
                    <a:lnTo>
                      <a:pt x="20" y="48"/>
                    </a:lnTo>
                    <a:lnTo>
                      <a:pt x="30" y="38"/>
                    </a:lnTo>
                    <a:lnTo>
                      <a:pt x="42" y="26"/>
                    </a:lnTo>
                    <a:lnTo>
                      <a:pt x="60" y="16"/>
                    </a:lnTo>
                    <a:lnTo>
                      <a:pt x="82" y="8"/>
                    </a:lnTo>
                    <a:lnTo>
                      <a:pt x="96" y="4"/>
                    </a:lnTo>
                    <a:lnTo>
                      <a:pt x="110" y="2"/>
                    </a:lnTo>
                    <a:lnTo>
                      <a:pt x="130" y="0"/>
                    </a:lnTo>
                    <a:lnTo>
                      <a:pt x="152" y="0"/>
                    </a:lnTo>
                    <a:lnTo>
                      <a:pt x="174" y="2"/>
                    </a:lnTo>
                    <a:lnTo>
                      <a:pt x="194" y="6"/>
                    </a:lnTo>
                    <a:lnTo>
                      <a:pt x="214" y="12"/>
                    </a:lnTo>
                    <a:lnTo>
                      <a:pt x="232" y="22"/>
                    </a:lnTo>
                    <a:lnTo>
                      <a:pt x="248" y="36"/>
                    </a:lnTo>
                    <a:lnTo>
                      <a:pt x="256" y="44"/>
                    </a:lnTo>
                    <a:lnTo>
                      <a:pt x="262" y="54"/>
                    </a:lnTo>
                    <a:lnTo>
                      <a:pt x="272" y="76"/>
                    </a:lnTo>
                    <a:lnTo>
                      <a:pt x="278" y="90"/>
                    </a:lnTo>
                    <a:lnTo>
                      <a:pt x="282" y="104"/>
                    </a:lnTo>
                    <a:lnTo>
                      <a:pt x="284" y="118"/>
                    </a:lnTo>
                    <a:lnTo>
                      <a:pt x="284" y="134"/>
                    </a:lnTo>
                    <a:lnTo>
                      <a:pt x="284" y="148"/>
                    </a:lnTo>
                    <a:lnTo>
                      <a:pt x="282" y="164"/>
                    </a:lnTo>
                    <a:lnTo>
                      <a:pt x="276" y="174"/>
                    </a:lnTo>
                    <a:lnTo>
                      <a:pt x="268" y="194"/>
                    </a:lnTo>
                    <a:lnTo>
                      <a:pt x="270" y="200"/>
                    </a:lnTo>
                    <a:lnTo>
                      <a:pt x="272" y="208"/>
                    </a:lnTo>
                    <a:lnTo>
                      <a:pt x="276" y="218"/>
                    </a:lnTo>
                    <a:lnTo>
                      <a:pt x="276" y="230"/>
                    </a:lnTo>
                    <a:lnTo>
                      <a:pt x="276" y="242"/>
                    </a:lnTo>
                    <a:lnTo>
                      <a:pt x="272" y="256"/>
                    </a:lnTo>
                    <a:lnTo>
                      <a:pt x="264" y="272"/>
                    </a:lnTo>
                    <a:lnTo>
                      <a:pt x="254" y="302"/>
                    </a:lnTo>
                    <a:lnTo>
                      <a:pt x="246" y="332"/>
                    </a:lnTo>
                    <a:lnTo>
                      <a:pt x="238" y="362"/>
                    </a:lnTo>
                    <a:lnTo>
                      <a:pt x="236" y="366"/>
                    </a:lnTo>
                    <a:lnTo>
                      <a:pt x="234" y="370"/>
                    </a:lnTo>
                    <a:lnTo>
                      <a:pt x="228" y="374"/>
                    </a:lnTo>
                    <a:lnTo>
                      <a:pt x="220" y="378"/>
                    </a:lnTo>
                    <a:lnTo>
                      <a:pt x="208" y="380"/>
                    </a:lnTo>
                    <a:lnTo>
                      <a:pt x="192" y="380"/>
                    </a:lnTo>
                    <a:lnTo>
                      <a:pt x="172" y="378"/>
                    </a:lnTo>
                    <a:lnTo>
                      <a:pt x="160" y="376"/>
                    </a:lnTo>
                    <a:lnTo>
                      <a:pt x="144" y="370"/>
                    </a:lnTo>
                    <a:lnTo>
                      <a:pt x="130" y="364"/>
                    </a:lnTo>
                    <a:lnTo>
                      <a:pt x="114" y="354"/>
                    </a:lnTo>
                    <a:lnTo>
                      <a:pt x="100" y="344"/>
                    </a:lnTo>
                    <a:lnTo>
                      <a:pt x="84" y="332"/>
                    </a:lnTo>
                    <a:lnTo>
                      <a:pt x="70" y="318"/>
                    </a:lnTo>
                    <a:lnTo>
                      <a:pt x="56" y="302"/>
                    </a:lnTo>
                    <a:lnTo>
                      <a:pt x="46" y="282"/>
                    </a:lnTo>
                    <a:lnTo>
                      <a:pt x="36" y="260"/>
                    </a:lnTo>
                    <a:lnTo>
                      <a:pt x="30" y="238"/>
                    </a:lnTo>
                    <a:lnTo>
                      <a:pt x="26" y="216"/>
                    </a:lnTo>
                    <a:lnTo>
                      <a:pt x="20" y="180"/>
                    </a:lnTo>
                    <a:lnTo>
                      <a:pt x="20" y="164"/>
                    </a:lnTo>
                    <a:lnTo>
                      <a:pt x="14" y="160"/>
                    </a:lnTo>
                    <a:lnTo>
                      <a:pt x="10" y="152"/>
                    </a:lnTo>
                    <a:lnTo>
                      <a:pt x="4" y="142"/>
                    </a:lnTo>
                    <a:lnTo>
                      <a:pt x="2" y="128"/>
                    </a:lnTo>
                    <a:lnTo>
                      <a:pt x="0" y="110"/>
                    </a:lnTo>
                    <a:lnTo>
                      <a:pt x="2" y="90"/>
                    </a:lnTo>
                    <a:lnTo>
                      <a:pt x="10" y="6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18" name="Freeform 468"/>
              <p:cNvSpPr>
                <a:spLocks/>
              </p:cNvSpPr>
              <p:nvPr/>
            </p:nvSpPr>
            <p:spPr bwMode="auto">
              <a:xfrm>
                <a:off x="5188" y="480"/>
                <a:ext cx="88" cy="171"/>
              </a:xfrm>
              <a:custGeom>
                <a:avLst/>
                <a:gdLst>
                  <a:gd name="T0" fmla="*/ 38 w 232"/>
                  <a:gd name="T1" fmla="*/ 0 h 488"/>
                  <a:gd name="T2" fmla="*/ 38 w 232"/>
                  <a:gd name="T3" fmla="*/ 0 h 488"/>
                  <a:gd name="T4" fmla="*/ 38 w 232"/>
                  <a:gd name="T5" fmla="*/ 30 h 488"/>
                  <a:gd name="T6" fmla="*/ 40 w 232"/>
                  <a:gd name="T7" fmla="*/ 62 h 488"/>
                  <a:gd name="T8" fmla="*/ 40 w 232"/>
                  <a:gd name="T9" fmla="*/ 102 h 488"/>
                  <a:gd name="T10" fmla="*/ 36 w 232"/>
                  <a:gd name="T11" fmla="*/ 148 h 488"/>
                  <a:gd name="T12" fmla="*/ 32 w 232"/>
                  <a:gd name="T13" fmla="*/ 194 h 488"/>
                  <a:gd name="T14" fmla="*/ 24 w 232"/>
                  <a:gd name="T15" fmla="*/ 240 h 488"/>
                  <a:gd name="T16" fmla="*/ 18 w 232"/>
                  <a:gd name="T17" fmla="*/ 260 h 488"/>
                  <a:gd name="T18" fmla="*/ 10 w 232"/>
                  <a:gd name="T19" fmla="*/ 280 h 488"/>
                  <a:gd name="T20" fmla="*/ 10 w 232"/>
                  <a:gd name="T21" fmla="*/ 280 h 488"/>
                  <a:gd name="T22" fmla="*/ 12 w 232"/>
                  <a:gd name="T23" fmla="*/ 288 h 488"/>
                  <a:gd name="T24" fmla="*/ 12 w 232"/>
                  <a:gd name="T25" fmla="*/ 306 h 488"/>
                  <a:gd name="T26" fmla="*/ 12 w 232"/>
                  <a:gd name="T27" fmla="*/ 316 h 488"/>
                  <a:gd name="T28" fmla="*/ 10 w 232"/>
                  <a:gd name="T29" fmla="*/ 328 h 488"/>
                  <a:gd name="T30" fmla="*/ 6 w 232"/>
                  <a:gd name="T31" fmla="*/ 336 h 488"/>
                  <a:gd name="T32" fmla="*/ 0 w 232"/>
                  <a:gd name="T33" fmla="*/ 344 h 488"/>
                  <a:gd name="T34" fmla="*/ 0 w 232"/>
                  <a:gd name="T35" fmla="*/ 344 h 488"/>
                  <a:gd name="T36" fmla="*/ 8 w 232"/>
                  <a:gd name="T37" fmla="*/ 358 h 488"/>
                  <a:gd name="T38" fmla="*/ 30 w 232"/>
                  <a:gd name="T39" fmla="*/ 390 h 488"/>
                  <a:gd name="T40" fmla="*/ 44 w 232"/>
                  <a:gd name="T41" fmla="*/ 410 h 488"/>
                  <a:gd name="T42" fmla="*/ 60 w 232"/>
                  <a:gd name="T43" fmla="*/ 430 h 488"/>
                  <a:gd name="T44" fmla="*/ 76 w 232"/>
                  <a:gd name="T45" fmla="*/ 448 h 488"/>
                  <a:gd name="T46" fmla="*/ 94 w 232"/>
                  <a:gd name="T47" fmla="*/ 466 h 488"/>
                  <a:gd name="T48" fmla="*/ 112 w 232"/>
                  <a:gd name="T49" fmla="*/ 478 h 488"/>
                  <a:gd name="T50" fmla="*/ 122 w 232"/>
                  <a:gd name="T51" fmla="*/ 484 h 488"/>
                  <a:gd name="T52" fmla="*/ 130 w 232"/>
                  <a:gd name="T53" fmla="*/ 486 h 488"/>
                  <a:gd name="T54" fmla="*/ 138 w 232"/>
                  <a:gd name="T55" fmla="*/ 488 h 488"/>
                  <a:gd name="T56" fmla="*/ 146 w 232"/>
                  <a:gd name="T57" fmla="*/ 488 h 488"/>
                  <a:gd name="T58" fmla="*/ 154 w 232"/>
                  <a:gd name="T59" fmla="*/ 486 h 488"/>
                  <a:gd name="T60" fmla="*/ 162 w 232"/>
                  <a:gd name="T61" fmla="*/ 480 h 488"/>
                  <a:gd name="T62" fmla="*/ 168 w 232"/>
                  <a:gd name="T63" fmla="*/ 474 h 488"/>
                  <a:gd name="T64" fmla="*/ 176 w 232"/>
                  <a:gd name="T65" fmla="*/ 464 h 488"/>
                  <a:gd name="T66" fmla="*/ 180 w 232"/>
                  <a:gd name="T67" fmla="*/ 452 h 488"/>
                  <a:gd name="T68" fmla="*/ 186 w 232"/>
                  <a:gd name="T69" fmla="*/ 438 h 488"/>
                  <a:gd name="T70" fmla="*/ 190 w 232"/>
                  <a:gd name="T71" fmla="*/ 420 h 488"/>
                  <a:gd name="T72" fmla="*/ 194 w 232"/>
                  <a:gd name="T73" fmla="*/ 398 h 488"/>
                  <a:gd name="T74" fmla="*/ 196 w 232"/>
                  <a:gd name="T75" fmla="*/ 374 h 488"/>
                  <a:gd name="T76" fmla="*/ 198 w 232"/>
                  <a:gd name="T77" fmla="*/ 346 h 488"/>
                  <a:gd name="T78" fmla="*/ 198 w 232"/>
                  <a:gd name="T79" fmla="*/ 346 h 488"/>
                  <a:gd name="T80" fmla="*/ 198 w 232"/>
                  <a:gd name="T81" fmla="*/ 342 h 488"/>
                  <a:gd name="T82" fmla="*/ 200 w 232"/>
                  <a:gd name="T83" fmla="*/ 320 h 488"/>
                  <a:gd name="T84" fmla="*/ 200 w 232"/>
                  <a:gd name="T85" fmla="*/ 320 h 488"/>
                  <a:gd name="T86" fmla="*/ 204 w 232"/>
                  <a:gd name="T87" fmla="*/ 270 h 488"/>
                  <a:gd name="T88" fmla="*/ 206 w 232"/>
                  <a:gd name="T89" fmla="*/ 242 h 488"/>
                  <a:gd name="T90" fmla="*/ 208 w 232"/>
                  <a:gd name="T91" fmla="*/ 216 h 488"/>
                  <a:gd name="T92" fmla="*/ 208 w 232"/>
                  <a:gd name="T93" fmla="*/ 216 h 488"/>
                  <a:gd name="T94" fmla="*/ 208 w 232"/>
                  <a:gd name="T95" fmla="*/ 206 h 488"/>
                  <a:gd name="T96" fmla="*/ 210 w 232"/>
                  <a:gd name="T97" fmla="*/ 196 h 488"/>
                  <a:gd name="T98" fmla="*/ 218 w 232"/>
                  <a:gd name="T99" fmla="*/ 178 h 488"/>
                  <a:gd name="T100" fmla="*/ 228 w 232"/>
                  <a:gd name="T101" fmla="*/ 164 h 488"/>
                  <a:gd name="T102" fmla="*/ 232 w 232"/>
                  <a:gd name="T103" fmla="*/ 160 h 488"/>
                  <a:gd name="T104" fmla="*/ 38 w 232"/>
                  <a:gd name="T105" fmla="*/ 0 h 48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2"/>
                  <a:gd name="T160" fmla="*/ 0 h 488"/>
                  <a:gd name="T161" fmla="*/ 232 w 232"/>
                  <a:gd name="T162" fmla="*/ 488 h 488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2" h="488">
                    <a:moveTo>
                      <a:pt x="38" y="0"/>
                    </a:moveTo>
                    <a:lnTo>
                      <a:pt x="38" y="0"/>
                    </a:lnTo>
                    <a:lnTo>
                      <a:pt x="38" y="30"/>
                    </a:lnTo>
                    <a:lnTo>
                      <a:pt x="40" y="62"/>
                    </a:lnTo>
                    <a:lnTo>
                      <a:pt x="40" y="102"/>
                    </a:lnTo>
                    <a:lnTo>
                      <a:pt x="36" y="148"/>
                    </a:lnTo>
                    <a:lnTo>
                      <a:pt x="32" y="194"/>
                    </a:lnTo>
                    <a:lnTo>
                      <a:pt x="24" y="240"/>
                    </a:lnTo>
                    <a:lnTo>
                      <a:pt x="18" y="260"/>
                    </a:lnTo>
                    <a:lnTo>
                      <a:pt x="10" y="280"/>
                    </a:lnTo>
                    <a:lnTo>
                      <a:pt x="12" y="288"/>
                    </a:lnTo>
                    <a:lnTo>
                      <a:pt x="12" y="306"/>
                    </a:lnTo>
                    <a:lnTo>
                      <a:pt x="12" y="316"/>
                    </a:lnTo>
                    <a:lnTo>
                      <a:pt x="10" y="328"/>
                    </a:lnTo>
                    <a:lnTo>
                      <a:pt x="6" y="336"/>
                    </a:lnTo>
                    <a:lnTo>
                      <a:pt x="0" y="344"/>
                    </a:lnTo>
                    <a:lnTo>
                      <a:pt x="8" y="358"/>
                    </a:lnTo>
                    <a:lnTo>
                      <a:pt x="30" y="390"/>
                    </a:lnTo>
                    <a:lnTo>
                      <a:pt x="44" y="410"/>
                    </a:lnTo>
                    <a:lnTo>
                      <a:pt x="60" y="430"/>
                    </a:lnTo>
                    <a:lnTo>
                      <a:pt x="76" y="448"/>
                    </a:lnTo>
                    <a:lnTo>
                      <a:pt x="94" y="466"/>
                    </a:lnTo>
                    <a:lnTo>
                      <a:pt x="112" y="478"/>
                    </a:lnTo>
                    <a:lnTo>
                      <a:pt x="122" y="484"/>
                    </a:lnTo>
                    <a:lnTo>
                      <a:pt x="130" y="486"/>
                    </a:lnTo>
                    <a:lnTo>
                      <a:pt x="138" y="488"/>
                    </a:lnTo>
                    <a:lnTo>
                      <a:pt x="146" y="488"/>
                    </a:lnTo>
                    <a:lnTo>
                      <a:pt x="154" y="486"/>
                    </a:lnTo>
                    <a:lnTo>
                      <a:pt x="162" y="480"/>
                    </a:lnTo>
                    <a:lnTo>
                      <a:pt x="168" y="474"/>
                    </a:lnTo>
                    <a:lnTo>
                      <a:pt x="176" y="464"/>
                    </a:lnTo>
                    <a:lnTo>
                      <a:pt x="180" y="452"/>
                    </a:lnTo>
                    <a:lnTo>
                      <a:pt x="186" y="438"/>
                    </a:lnTo>
                    <a:lnTo>
                      <a:pt x="190" y="420"/>
                    </a:lnTo>
                    <a:lnTo>
                      <a:pt x="194" y="398"/>
                    </a:lnTo>
                    <a:lnTo>
                      <a:pt x="196" y="374"/>
                    </a:lnTo>
                    <a:lnTo>
                      <a:pt x="198" y="346"/>
                    </a:lnTo>
                    <a:lnTo>
                      <a:pt x="198" y="342"/>
                    </a:lnTo>
                    <a:lnTo>
                      <a:pt x="200" y="320"/>
                    </a:lnTo>
                    <a:lnTo>
                      <a:pt x="204" y="270"/>
                    </a:lnTo>
                    <a:lnTo>
                      <a:pt x="206" y="242"/>
                    </a:lnTo>
                    <a:lnTo>
                      <a:pt x="208" y="216"/>
                    </a:lnTo>
                    <a:lnTo>
                      <a:pt x="208" y="206"/>
                    </a:lnTo>
                    <a:lnTo>
                      <a:pt x="210" y="196"/>
                    </a:lnTo>
                    <a:lnTo>
                      <a:pt x="218" y="178"/>
                    </a:lnTo>
                    <a:lnTo>
                      <a:pt x="228" y="164"/>
                    </a:lnTo>
                    <a:lnTo>
                      <a:pt x="232" y="16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19" name="Freeform 469"/>
              <p:cNvSpPr>
                <a:spLocks/>
              </p:cNvSpPr>
              <p:nvPr/>
            </p:nvSpPr>
            <p:spPr bwMode="auto">
              <a:xfrm>
                <a:off x="5169" y="554"/>
                <a:ext cx="120" cy="185"/>
              </a:xfrm>
              <a:custGeom>
                <a:avLst/>
                <a:gdLst>
                  <a:gd name="T0" fmla="*/ 184 w 312"/>
                  <a:gd name="T1" fmla="*/ 106 h 526"/>
                  <a:gd name="T2" fmla="*/ 184 w 312"/>
                  <a:gd name="T3" fmla="*/ 106 h 526"/>
                  <a:gd name="T4" fmla="*/ 162 w 312"/>
                  <a:gd name="T5" fmla="*/ 94 h 526"/>
                  <a:gd name="T6" fmla="*/ 140 w 312"/>
                  <a:gd name="T7" fmla="*/ 78 h 526"/>
                  <a:gd name="T8" fmla="*/ 120 w 312"/>
                  <a:gd name="T9" fmla="*/ 60 h 526"/>
                  <a:gd name="T10" fmla="*/ 102 w 312"/>
                  <a:gd name="T11" fmla="*/ 42 h 526"/>
                  <a:gd name="T12" fmla="*/ 76 w 312"/>
                  <a:gd name="T13" fmla="*/ 12 h 526"/>
                  <a:gd name="T14" fmla="*/ 66 w 312"/>
                  <a:gd name="T15" fmla="*/ 0 h 526"/>
                  <a:gd name="T16" fmla="*/ 30 w 312"/>
                  <a:gd name="T17" fmla="*/ 34 h 526"/>
                  <a:gd name="T18" fmla="*/ 0 w 312"/>
                  <a:gd name="T19" fmla="*/ 64 h 526"/>
                  <a:gd name="T20" fmla="*/ 0 w 312"/>
                  <a:gd name="T21" fmla="*/ 64 h 526"/>
                  <a:gd name="T22" fmla="*/ 16 w 312"/>
                  <a:gd name="T23" fmla="*/ 84 h 526"/>
                  <a:gd name="T24" fmla="*/ 32 w 312"/>
                  <a:gd name="T25" fmla="*/ 108 h 526"/>
                  <a:gd name="T26" fmla="*/ 50 w 312"/>
                  <a:gd name="T27" fmla="*/ 138 h 526"/>
                  <a:gd name="T28" fmla="*/ 68 w 312"/>
                  <a:gd name="T29" fmla="*/ 172 h 526"/>
                  <a:gd name="T30" fmla="*/ 106 w 312"/>
                  <a:gd name="T31" fmla="*/ 248 h 526"/>
                  <a:gd name="T32" fmla="*/ 142 w 312"/>
                  <a:gd name="T33" fmla="*/ 326 h 526"/>
                  <a:gd name="T34" fmla="*/ 174 w 312"/>
                  <a:gd name="T35" fmla="*/ 402 h 526"/>
                  <a:gd name="T36" fmla="*/ 200 w 312"/>
                  <a:gd name="T37" fmla="*/ 466 h 526"/>
                  <a:gd name="T38" fmla="*/ 224 w 312"/>
                  <a:gd name="T39" fmla="*/ 526 h 526"/>
                  <a:gd name="T40" fmla="*/ 224 w 312"/>
                  <a:gd name="T41" fmla="*/ 526 h 526"/>
                  <a:gd name="T42" fmla="*/ 234 w 312"/>
                  <a:gd name="T43" fmla="*/ 500 h 526"/>
                  <a:gd name="T44" fmla="*/ 242 w 312"/>
                  <a:gd name="T45" fmla="*/ 470 h 526"/>
                  <a:gd name="T46" fmla="*/ 260 w 312"/>
                  <a:gd name="T47" fmla="*/ 406 h 526"/>
                  <a:gd name="T48" fmla="*/ 274 w 312"/>
                  <a:gd name="T49" fmla="*/ 336 h 526"/>
                  <a:gd name="T50" fmla="*/ 288 w 312"/>
                  <a:gd name="T51" fmla="*/ 270 h 526"/>
                  <a:gd name="T52" fmla="*/ 306 w 312"/>
                  <a:gd name="T53" fmla="*/ 160 h 526"/>
                  <a:gd name="T54" fmla="*/ 312 w 312"/>
                  <a:gd name="T55" fmla="*/ 116 h 526"/>
                  <a:gd name="T56" fmla="*/ 296 w 312"/>
                  <a:gd name="T57" fmla="*/ 98 h 526"/>
                  <a:gd name="T58" fmla="*/ 264 w 312"/>
                  <a:gd name="T59" fmla="*/ 54 h 526"/>
                  <a:gd name="T60" fmla="*/ 264 w 312"/>
                  <a:gd name="T61" fmla="*/ 54 h 526"/>
                  <a:gd name="T62" fmla="*/ 252 w 312"/>
                  <a:gd name="T63" fmla="*/ 74 h 526"/>
                  <a:gd name="T64" fmla="*/ 240 w 312"/>
                  <a:gd name="T65" fmla="*/ 88 h 526"/>
                  <a:gd name="T66" fmla="*/ 230 w 312"/>
                  <a:gd name="T67" fmla="*/ 100 h 526"/>
                  <a:gd name="T68" fmla="*/ 220 w 312"/>
                  <a:gd name="T69" fmla="*/ 106 h 526"/>
                  <a:gd name="T70" fmla="*/ 200 w 312"/>
                  <a:gd name="T71" fmla="*/ 248 h 526"/>
                  <a:gd name="T72" fmla="*/ 184 w 312"/>
                  <a:gd name="T73" fmla="*/ 106 h 52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12"/>
                  <a:gd name="T112" fmla="*/ 0 h 526"/>
                  <a:gd name="T113" fmla="*/ 312 w 312"/>
                  <a:gd name="T114" fmla="*/ 526 h 52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12" h="526">
                    <a:moveTo>
                      <a:pt x="184" y="106"/>
                    </a:moveTo>
                    <a:lnTo>
                      <a:pt x="184" y="106"/>
                    </a:lnTo>
                    <a:lnTo>
                      <a:pt x="162" y="94"/>
                    </a:lnTo>
                    <a:lnTo>
                      <a:pt x="140" y="78"/>
                    </a:lnTo>
                    <a:lnTo>
                      <a:pt x="120" y="60"/>
                    </a:lnTo>
                    <a:lnTo>
                      <a:pt x="102" y="42"/>
                    </a:lnTo>
                    <a:lnTo>
                      <a:pt x="76" y="12"/>
                    </a:lnTo>
                    <a:lnTo>
                      <a:pt x="66" y="0"/>
                    </a:lnTo>
                    <a:lnTo>
                      <a:pt x="30" y="34"/>
                    </a:lnTo>
                    <a:lnTo>
                      <a:pt x="0" y="64"/>
                    </a:lnTo>
                    <a:lnTo>
                      <a:pt x="16" y="84"/>
                    </a:lnTo>
                    <a:lnTo>
                      <a:pt x="32" y="108"/>
                    </a:lnTo>
                    <a:lnTo>
                      <a:pt x="50" y="138"/>
                    </a:lnTo>
                    <a:lnTo>
                      <a:pt x="68" y="172"/>
                    </a:lnTo>
                    <a:lnTo>
                      <a:pt x="106" y="248"/>
                    </a:lnTo>
                    <a:lnTo>
                      <a:pt x="142" y="326"/>
                    </a:lnTo>
                    <a:lnTo>
                      <a:pt x="174" y="402"/>
                    </a:lnTo>
                    <a:lnTo>
                      <a:pt x="200" y="466"/>
                    </a:lnTo>
                    <a:lnTo>
                      <a:pt x="224" y="526"/>
                    </a:lnTo>
                    <a:lnTo>
                      <a:pt x="234" y="500"/>
                    </a:lnTo>
                    <a:lnTo>
                      <a:pt x="242" y="470"/>
                    </a:lnTo>
                    <a:lnTo>
                      <a:pt x="260" y="406"/>
                    </a:lnTo>
                    <a:lnTo>
                      <a:pt x="274" y="336"/>
                    </a:lnTo>
                    <a:lnTo>
                      <a:pt x="288" y="270"/>
                    </a:lnTo>
                    <a:lnTo>
                      <a:pt x="306" y="160"/>
                    </a:lnTo>
                    <a:lnTo>
                      <a:pt x="312" y="116"/>
                    </a:lnTo>
                    <a:lnTo>
                      <a:pt x="296" y="98"/>
                    </a:lnTo>
                    <a:lnTo>
                      <a:pt x="264" y="54"/>
                    </a:lnTo>
                    <a:lnTo>
                      <a:pt x="252" y="74"/>
                    </a:lnTo>
                    <a:lnTo>
                      <a:pt x="240" y="88"/>
                    </a:lnTo>
                    <a:lnTo>
                      <a:pt x="230" y="100"/>
                    </a:lnTo>
                    <a:lnTo>
                      <a:pt x="220" y="106"/>
                    </a:lnTo>
                    <a:lnTo>
                      <a:pt x="200" y="248"/>
                    </a:lnTo>
                    <a:lnTo>
                      <a:pt x="184" y="106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22" name="Freeform 472"/>
              <p:cNvSpPr>
                <a:spLocks/>
              </p:cNvSpPr>
              <p:nvPr/>
            </p:nvSpPr>
            <p:spPr bwMode="auto">
              <a:xfrm>
                <a:off x="5243" y="486"/>
                <a:ext cx="38" cy="9"/>
              </a:xfrm>
              <a:custGeom>
                <a:avLst/>
                <a:gdLst>
                  <a:gd name="T0" fmla="*/ 0 w 98"/>
                  <a:gd name="T1" fmla="*/ 26 h 26"/>
                  <a:gd name="T2" fmla="*/ 0 w 98"/>
                  <a:gd name="T3" fmla="*/ 26 h 26"/>
                  <a:gd name="T4" fmla="*/ 16 w 98"/>
                  <a:gd name="T5" fmla="*/ 22 h 26"/>
                  <a:gd name="T6" fmla="*/ 30 w 98"/>
                  <a:gd name="T7" fmla="*/ 18 h 26"/>
                  <a:gd name="T8" fmla="*/ 46 w 98"/>
                  <a:gd name="T9" fmla="*/ 14 h 26"/>
                  <a:gd name="T10" fmla="*/ 46 w 98"/>
                  <a:gd name="T11" fmla="*/ 14 h 26"/>
                  <a:gd name="T12" fmla="*/ 62 w 98"/>
                  <a:gd name="T13" fmla="*/ 16 h 26"/>
                  <a:gd name="T14" fmla="*/ 78 w 98"/>
                  <a:gd name="T15" fmla="*/ 20 h 26"/>
                  <a:gd name="T16" fmla="*/ 96 w 98"/>
                  <a:gd name="T17" fmla="*/ 26 h 26"/>
                  <a:gd name="T18" fmla="*/ 96 w 98"/>
                  <a:gd name="T19" fmla="*/ 26 h 26"/>
                  <a:gd name="T20" fmla="*/ 98 w 98"/>
                  <a:gd name="T21" fmla="*/ 24 h 26"/>
                  <a:gd name="T22" fmla="*/ 98 w 98"/>
                  <a:gd name="T23" fmla="*/ 20 h 26"/>
                  <a:gd name="T24" fmla="*/ 96 w 98"/>
                  <a:gd name="T25" fmla="*/ 14 h 26"/>
                  <a:gd name="T26" fmla="*/ 86 w 98"/>
                  <a:gd name="T27" fmla="*/ 6 h 26"/>
                  <a:gd name="T28" fmla="*/ 86 w 98"/>
                  <a:gd name="T29" fmla="*/ 6 h 26"/>
                  <a:gd name="T30" fmla="*/ 78 w 98"/>
                  <a:gd name="T31" fmla="*/ 4 h 26"/>
                  <a:gd name="T32" fmla="*/ 68 w 98"/>
                  <a:gd name="T33" fmla="*/ 2 h 26"/>
                  <a:gd name="T34" fmla="*/ 56 w 98"/>
                  <a:gd name="T35" fmla="*/ 0 h 26"/>
                  <a:gd name="T36" fmla="*/ 42 w 98"/>
                  <a:gd name="T37" fmla="*/ 2 h 26"/>
                  <a:gd name="T38" fmla="*/ 28 w 98"/>
                  <a:gd name="T39" fmla="*/ 4 h 26"/>
                  <a:gd name="T40" fmla="*/ 16 w 98"/>
                  <a:gd name="T41" fmla="*/ 8 h 26"/>
                  <a:gd name="T42" fmla="*/ 6 w 98"/>
                  <a:gd name="T43" fmla="*/ 16 h 26"/>
                  <a:gd name="T44" fmla="*/ 2 w 98"/>
                  <a:gd name="T45" fmla="*/ 20 h 26"/>
                  <a:gd name="T46" fmla="*/ 0 w 98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8"/>
                  <a:gd name="T73" fmla="*/ 0 h 26"/>
                  <a:gd name="T74" fmla="*/ 98 w 98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8" h="26">
                    <a:moveTo>
                      <a:pt x="0" y="26"/>
                    </a:moveTo>
                    <a:lnTo>
                      <a:pt x="0" y="26"/>
                    </a:lnTo>
                    <a:lnTo>
                      <a:pt x="16" y="22"/>
                    </a:lnTo>
                    <a:lnTo>
                      <a:pt x="30" y="18"/>
                    </a:lnTo>
                    <a:lnTo>
                      <a:pt x="46" y="14"/>
                    </a:lnTo>
                    <a:lnTo>
                      <a:pt x="62" y="16"/>
                    </a:lnTo>
                    <a:lnTo>
                      <a:pt x="78" y="20"/>
                    </a:lnTo>
                    <a:lnTo>
                      <a:pt x="96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6" y="14"/>
                    </a:lnTo>
                    <a:lnTo>
                      <a:pt x="86" y="6"/>
                    </a:lnTo>
                    <a:lnTo>
                      <a:pt x="78" y="4"/>
                    </a:lnTo>
                    <a:lnTo>
                      <a:pt x="68" y="2"/>
                    </a:lnTo>
                    <a:lnTo>
                      <a:pt x="56" y="0"/>
                    </a:lnTo>
                    <a:lnTo>
                      <a:pt x="42" y="2"/>
                    </a:lnTo>
                    <a:lnTo>
                      <a:pt x="28" y="4"/>
                    </a:lnTo>
                    <a:lnTo>
                      <a:pt x="16" y="8"/>
                    </a:lnTo>
                    <a:lnTo>
                      <a:pt x="6" y="16"/>
                    </a:lnTo>
                    <a:lnTo>
                      <a:pt x="2" y="20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23" name="Freeform 473"/>
              <p:cNvSpPr>
                <a:spLocks/>
              </p:cNvSpPr>
              <p:nvPr/>
            </p:nvSpPr>
            <p:spPr bwMode="auto">
              <a:xfrm>
                <a:off x="5243" y="486"/>
                <a:ext cx="38" cy="9"/>
              </a:xfrm>
              <a:custGeom>
                <a:avLst/>
                <a:gdLst>
                  <a:gd name="T0" fmla="*/ 0 w 98"/>
                  <a:gd name="T1" fmla="*/ 26 h 26"/>
                  <a:gd name="T2" fmla="*/ 0 w 98"/>
                  <a:gd name="T3" fmla="*/ 26 h 26"/>
                  <a:gd name="T4" fmla="*/ 16 w 98"/>
                  <a:gd name="T5" fmla="*/ 22 h 26"/>
                  <a:gd name="T6" fmla="*/ 30 w 98"/>
                  <a:gd name="T7" fmla="*/ 18 h 26"/>
                  <a:gd name="T8" fmla="*/ 46 w 98"/>
                  <a:gd name="T9" fmla="*/ 14 h 26"/>
                  <a:gd name="T10" fmla="*/ 46 w 98"/>
                  <a:gd name="T11" fmla="*/ 14 h 26"/>
                  <a:gd name="T12" fmla="*/ 62 w 98"/>
                  <a:gd name="T13" fmla="*/ 16 h 26"/>
                  <a:gd name="T14" fmla="*/ 78 w 98"/>
                  <a:gd name="T15" fmla="*/ 20 h 26"/>
                  <a:gd name="T16" fmla="*/ 96 w 98"/>
                  <a:gd name="T17" fmla="*/ 26 h 26"/>
                  <a:gd name="T18" fmla="*/ 96 w 98"/>
                  <a:gd name="T19" fmla="*/ 26 h 26"/>
                  <a:gd name="T20" fmla="*/ 98 w 98"/>
                  <a:gd name="T21" fmla="*/ 24 h 26"/>
                  <a:gd name="T22" fmla="*/ 98 w 98"/>
                  <a:gd name="T23" fmla="*/ 20 h 26"/>
                  <a:gd name="T24" fmla="*/ 96 w 98"/>
                  <a:gd name="T25" fmla="*/ 14 h 26"/>
                  <a:gd name="T26" fmla="*/ 86 w 98"/>
                  <a:gd name="T27" fmla="*/ 6 h 26"/>
                  <a:gd name="T28" fmla="*/ 86 w 98"/>
                  <a:gd name="T29" fmla="*/ 6 h 26"/>
                  <a:gd name="T30" fmla="*/ 78 w 98"/>
                  <a:gd name="T31" fmla="*/ 4 h 26"/>
                  <a:gd name="T32" fmla="*/ 68 w 98"/>
                  <a:gd name="T33" fmla="*/ 2 h 26"/>
                  <a:gd name="T34" fmla="*/ 56 w 98"/>
                  <a:gd name="T35" fmla="*/ 0 h 26"/>
                  <a:gd name="T36" fmla="*/ 42 w 98"/>
                  <a:gd name="T37" fmla="*/ 2 h 26"/>
                  <a:gd name="T38" fmla="*/ 28 w 98"/>
                  <a:gd name="T39" fmla="*/ 4 h 26"/>
                  <a:gd name="T40" fmla="*/ 16 w 98"/>
                  <a:gd name="T41" fmla="*/ 8 h 26"/>
                  <a:gd name="T42" fmla="*/ 6 w 98"/>
                  <a:gd name="T43" fmla="*/ 16 h 26"/>
                  <a:gd name="T44" fmla="*/ 2 w 98"/>
                  <a:gd name="T45" fmla="*/ 20 h 26"/>
                  <a:gd name="T46" fmla="*/ 0 w 98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8"/>
                  <a:gd name="T73" fmla="*/ 0 h 26"/>
                  <a:gd name="T74" fmla="*/ 98 w 98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8" h="26">
                    <a:moveTo>
                      <a:pt x="0" y="26"/>
                    </a:moveTo>
                    <a:lnTo>
                      <a:pt x="0" y="26"/>
                    </a:lnTo>
                    <a:lnTo>
                      <a:pt x="16" y="22"/>
                    </a:lnTo>
                    <a:lnTo>
                      <a:pt x="30" y="18"/>
                    </a:lnTo>
                    <a:lnTo>
                      <a:pt x="46" y="14"/>
                    </a:lnTo>
                    <a:lnTo>
                      <a:pt x="62" y="16"/>
                    </a:lnTo>
                    <a:lnTo>
                      <a:pt x="78" y="20"/>
                    </a:lnTo>
                    <a:lnTo>
                      <a:pt x="96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6" y="14"/>
                    </a:lnTo>
                    <a:lnTo>
                      <a:pt x="86" y="6"/>
                    </a:lnTo>
                    <a:lnTo>
                      <a:pt x="78" y="4"/>
                    </a:lnTo>
                    <a:lnTo>
                      <a:pt x="68" y="2"/>
                    </a:lnTo>
                    <a:lnTo>
                      <a:pt x="56" y="0"/>
                    </a:lnTo>
                    <a:lnTo>
                      <a:pt x="42" y="2"/>
                    </a:lnTo>
                    <a:lnTo>
                      <a:pt x="28" y="4"/>
                    </a:lnTo>
                    <a:lnTo>
                      <a:pt x="16" y="8"/>
                    </a:lnTo>
                    <a:lnTo>
                      <a:pt x="6" y="16"/>
                    </a:lnTo>
                    <a:lnTo>
                      <a:pt x="2" y="20"/>
                    </a:lnTo>
                    <a:lnTo>
                      <a:pt x="0" y="2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24" name="Freeform 474"/>
              <p:cNvSpPr>
                <a:spLocks/>
              </p:cNvSpPr>
              <p:nvPr/>
            </p:nvSpPr>
            <p:spPr bwMode="auto">
              <a:xfrm>
                <a:off x="5293" y="487"/>
                <a:ext cx="15" cy="8"/>
              </a:xfrm>
              <a:custGeom>
                <a:avLst/>
                <a:gdLst>
                  <a:gd name="T0" fmla="*/ 0 w 38"/>
                  <a:gd name="T1" fmla="*/ 24 h 24"/>
                  <a:gd name="T2" fmla="*/ 0 w 38"/>
                  <a:gd name="T3" fmla="*/ 24 h 24"/>
                  <a:gd name="T4" fmla="*/ 14 w 38"/>
                  <a:gd name="T5" fmla="*/ 18 h 24"/>
                  <a:gd name="T6" fmla="*/ 24 w 38"/>
                  <a:gd name="T7" fmla="*/ 16 h 24"/>
                  <a:gd name="T8" fmla="*/ 30 w 38"/>
                  <a:gd name="T9" fmla="*/ 16 h 24"/>
                  <a:gd name="T10" fmla="*/ 32 w 38"/>
                  <a:gd name="T11" fmla="*/ 18 h 24"/>
                  <a:gd name="T12" fmla="*/ 32 w 38"/>
                  <a:gd name="T13" fmla="*/ 18 h 24"/>
                  <a:gd name="T14" fmla="*/ 34 w 38"/>
                  <a:gd name="T15" fmla="*/ 16 h 24"/>
                  <a:gd name="T16" fmla="*/ 38 w 38"/>
                  <a:gd name="T17" fmla="*/ 12 h 24"/>
                  <a:gd name="T18" fmla="*/ 38 w 38"/>
                  <a:gd name="T19" fmla="*/ 8 h 24"/>
                  <a:gd name="T20" fmla="*/ 38 w 38"/>
                  <a:gd name="T21" fmla="*/ 6 h 24"/>
                  <a:gd name="T22" fmla="*/ 38 w 38"/>
                  <a:gd name="T23" fmla="*/ 2 h 24"/>
                  <a:gd name="T24" fmla="*/ 34 w 38"/>
                  <a:gd name="T25" fmla="*/ 0 h 24"/>
                  <a:gd name="T26" fmla="*/ 34 w 38"/>
                  <a:gd name="T27" fmla="*/ 0 h 24"/>
                  <a:gd name="T28" fmla="*/ 30 w 38"/>
                  <a:gd name="T29" fmla="*/ 0 h 24"/>
                  <a:gd name="T30" fmla="*/ 24 w 38"/>
                  <a:gd name="T31" fmla="*/ 0 h 24"/>
                  <a:gd name="T32" fmla="*/ 14 w 38"/>
                  <a:gd name="T33" fmla="*/ 6 h 24"/>
                  <a:gd name="T34" fmla="*/ 4 w 38"/>
                  <a:gd name="T35" fmla="*/ 14 h 24"/>
                  <a:gd name="T36" fmla="*/ 0 w 38"/>
                  <a:gd name="T37" fmla="*/ 20 h 24"/>
                  <a:gd name="T38" fmla="*/ 0 w 38"/>
                  <a:gd name="T39" fmla="*/ 2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8"/>
                  <a:gd name="T61" fmla="*/ 0 h 24"/>
                  <a:gd name="T62" fmla="*/ 38 w 38"/>
                  <a:gd name="T63" fmla="*/ 24 h 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8" h="24">
                    <a:moveTo>
                      <a:pt x="0" y="24"/>
                    </a:moveTo>
                    <a:lnTo>
                      <a:pt x="0" y="24"/>
                    </a:lnTo>
                    <a:lnTo>
                      <a:pt x="14" y="18"/>
                    </a:lnTo>
                    <a:lnTo>
                      <a:pt x="24" y="16"/>
                    </a:lnTo>
                    <a:lnTo>
                      <a:pt x="30" y="16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8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4" y="6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25" name="Freeform 475"/>
              <p:cNvSpPr>
                <a:spLocks/>
              </p:cNvSpPr>
              <p:nvPr/>
            </p:nvSpPr>
            <p:spPr bwMode="auto">
              <a:xfrm>
                <a:off x="5293" y="487"/>
                <a:ext cx="15" cy="8"/>
              </a:xfrm>
              <a:custGeom>
                <a:avLst/>
                <a:gdLst>
                  <a:gd name="T0" fmla="*/ 0 w 38"/>
                  <a:gd name="T1" fmla="*/ 24 h 24"/>
                  <a:gd name="T2" fmla="*/ 0 w 38"/>
                  <a:gd name="T3" fmla="*/ 24 h 24"/>
                  <a:gd name="T4" fmla="*/ 14 w 38"/>
                  <a:gd name="T5" fmla="*/ 18 h 24"/>
                  <a:gd name="T6" fmla="*/ 24 w 38"/>
                  <a:gd name="T7" fmla="*/ 16 h 24"/>
                  <a:gd name="T8" fmla="*/ 30 w 38"/>
                  <a:gd name="T9" fmla="*/ 16 h 24"/>
                  <a:gd name="T10" fmla="*/ 32 w 38"/>
                  <a:gd name="T11" fmla="*/ 18 h 24"/>
                  <a:gd name="T12" fmla="*/ 32 w 38"/>
                  <a:gd name="T13" fmla="*/ 18 h 24"/>
                  <a:gd name="T14" fmla="*/ 34 w 38"/>
                  <a:gd name="T15" fmla="*/ 16 h 24"/>
                  <a:gd name="T16" fmla="*/ 38 w 38"/>
                  <a:gd name="T17" fmla="*/ 12 h 24"/>
                  <a:gd name="T18" fmla="*/ 38 w 38"/>
                  <a:gd name="T19" fmla="*/ 8 h 24"/>
                  <a:gd name="T20" fmla="*/ 38 w 38"/>
                  <a:gd name="T21" fmla="*/ 6 h 24"/>
                  <a:gd name="T22" fmla="*/ 38 w 38"/>
                  <a:gd name="T23" fmla="*/ 2 h 24"/>
                  <a:gd name="T24" fmla="*/ 34 w 38"/>
                  <a:gd name="T25" fmla="*/ 0 h 24"/>
                  <a:gd name="T26" fmla="*/ 34 w 38"/>
                  <a:gd name="T27" fmla="*/ 0 h 24"/>
                  <a:gd name="T28" fmla="*/ 30 w 38"/>
                  <a:gd name="T29" fmla="*/ 0 h 24"/>
                  <a:gd name="T30" fmla="*/ 24 w 38"/>
                  <a:gd name="T31" fmla="*/ 0 h 24"/>
                  <a:gd name="T32" fmla="*/ 14 w 38"/>
                  <a:gd name="T33" fmla="*/ 6 h 24"/>
                  <a:gd name="T34" fmla="*/ 4 w 38"/>
                  <a:gd name="T35" fmla="*/ 14 h 24"/>
                  <a:gd name="T36" fmla="*/ 0 w 38"/>
                  <a:gd name="T37" fmla="*/ 20 h 24"/>
                  <a:gd name="T38" fmla="*/ 0 w 38"/>
                  <a:gd name="T39" fmla="*/ 2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8"/>
                  <a:gd name="T61" fmla="*/ 0 h 24"/>
                  <a:gd name="T62" fmla="*/ 38 w 38"/>
                  <a:gd name="T63" fmla="*/ 24 h 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8" h="24">
                    <a:moveTo>
                      <a:pt x="0" y="24"/>
                    </a:moveTo>
                    <a:lnTo>
                      <a:pt x="0" y="24"/>
                    </a:lnTo>
                    <a:lnTo>
                      <a:pt x="14" y="18"/>
                    </a:lnTo>
                    <a:lnTo>
                      <a:pt x="24" y="16"/>
                    </a:lnTo>
                    <a:lnTo>
                      <a:pt x="30" y="16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8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4" y="6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0" y="2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26" name="Freeform 476"/>
              <p:cNvSpPr>
                <a:spLocks/>
              </p:cNvSpPr>
              <p:nvPr/>
            </p:nvSpPr>
            <p:spPr bwMode="auto">
              <a:xfrm>
                <a:off x="5202" y="490"/>
                <a:ext cx="18" cy="31"/>
              </a:xfrm>
              <a:custGeom>
                <a:avLst/>
                <a:gdLst>
                  <a:gd name="T0" fmla="*/ 46 w 46"/>
                  <a:gd name="T1" fmla="*/ 54 h 90"/>
                  <a:gd name="T2" fmla="*/ 46 w 46"/>
                  <a:gd name="T3" fmla="*/ 54 h 90"/>
                  <a:gd name="T4" fmla="*/ 46 w 46"/>
                  <a:gd name="T5" fmla="*/ 46 h 90"/>
                  <a:gd name="T6" fmla="*/ 46 w 46"/>
                  <a:gd name="T7" fmla="*/ 30 h 90"/>
                  <a:gd name="T8" fmla="*/ 44 w 46"/>
                  <a:gd name="T9" fmla="*/ 20 h 90"/>
                  <a:gd name="T10" fmla="*/ 40 w 46"/>
                  <a:gd name="T11" fmla="*/ 12 h 90"/>
                  <a:gd name="T12" fmla="*/ 34 w 46"/>
                  <a:gd name="T13" fmla="*/ 4 h 90"/>
                  <a:gd name="T14" fmla="*/ 26 w 46"/>
                  <a:gd name="T15" fmla="*/ 0 h 90"/>
                  <a:gd name="T16" fmla="*/ 26 w 46"/>
                  <a:gd name="T17" fmla="*/ 0 h 90"/>
                  <a:gd name="T18" fmla="*/ 18 w 46"/>
                  <a:gd name="T19" fmla="*/ 0 h 90"/>
                  <a:gd name="T20" fmla="*/ 10 w 46"/>
                  <a:gd name="T21" fmla="*/ 4 h 90"/>
                  <a:gd name="T22" fmla="*/ 4 w 46"/>
                  <a:gd name="T23" fmla="*/ 10 h 90"/>
                  <a:gd name="T24" fmla="*/ 2 w 46"/>
                  <a:gd name="T25" fmla="*/ 18 h 90"/>
                  <a:gd name="T26" fmla="*/ 0 w 46"/>
                  <a:gd name="T27" fmla="*/ 30 h 90"/>
                  <a:gd name="T28" fmla="*/ 2 w 46"/>
                  <a:gd name="T29" fmla="*/ 42 h 90"/>
                  <a:gd name="T30" fmla="*/ 6 w 46"/>
                  <a:gd name="T31" fmla="*/ 56 h 90"/>
                  <a:gd name="T32" fmla="*/ 14 w 46"/>
                  <a:gd name="T33" fmla="*/ 70 h 90"/>
                  <a:gd name="T34" fmla="*/ 14 w 46"/>
                  <a:gd name="T35" fmla="*/ 70 h 90"/>
                  <a:gd name="T36" fmla="*/ 22 w 46"/>
                  <a:gd name="T37" fmla="*/ 80 h 90"/>
                  <a:gd name="T38" fmla="*/ 28 w 46"/>
                  <a:gd name="T39" fmla="*/ 88 h 90"/>
                  <a:gd name="T40" fmla="*/ 34 w 46"/>
                  <a:gd name="T41" fmla="*/ 90 h 90"/>
                  <a:gd name="T42" fmla="*/ 40 w 46"/>
                  <a:gd name="T43" fmla="*/ 88 h 90"/>
                  <a:gd name="T44" fmla="*/ 44 w 46"/>
                  <a:gd name="T45" fmla="*/ 84 h 90"/>
                  <a:gd name="T46" fmla="*/ 46 w 46"/>
                  <a:gd name="T47" fmla="*/ 76 h 90"/>
                  <a:gd name="T48" fmla="*/ 46 w 46"/>
                  <a:gd name="T49" fmla="*/ 66 h 90"/>
                  <a:gd name="T50" fmla="*/ 46 w 46"/>
                  <a:gd name="T51" fmla="*/ 54 h 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6"/>
                  <a:gd name="T79" fmla="*/ 0 h 90"/>
                  <a:gd name="T80" fmla="*/ 46 w 46"/>
                  <a:gd name="T81" fmla="*/ 90 h 9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6" h="90">
                    <a:moveTo>
                      <a:pt x="46" y="54"/>
                    </a:moveTo>
                    <a:lnTo>
                      <a:pt x="46" y="54"/>
                    </a:lnTo>
                    <a:lnTo>
                      <a:pt x="46" y="46"/>
                    </a:lnTo>
                    <a:lnTo>
                      <a:pt x="46" y="30"/>
                    </a:lnTo>
                    <a:lnTo>
                      <a:pt x="44" y="20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4"/>
                    </a:lnTo>
                    <a:lnTo>
                      <a:pt x="4" y="10"/>
                    </a:lnTo>
                    <a:lnTo>
                      <a:pt x="2" y="18"/>
                    </a:lnTo>
                    <a:lnTo>
                      <a:pt x="0" y="30"/>
                    </a:lnTo>
                    <a:lnTo>
                      <a:pt x="2" y="42"/>
                    </a:lnTo>
                    <a:lnTo>
                      <a:pt x="6" y="56"/>
                    </a:lnTo>
                    <a:lnTo>
                      <a:pt x="14" y="70"/>
                    </a:lnTo>
                    <a:lnTo>
                      <a:pt x="22" y="80"/>
                    </a:lnTo>
                    <a:lnTo>
                      <a:pt x="28" y="88"/>
                    </a:lnTo>
                    <a:lnTo>
                      <a:pt x="34" y="90"/>
                    </a:lnTo>
                    <a:lnTo>
                      <a:pt x="40" y="88"/>
                    </a:lnTo>
                    <a:lnTo>
                      <a:pt x="44" y="84"/>
                    </a:lnTo>
                    <a:lnTo>
                      <a:pt x="46" y="76"/>
                    </a:lnTo>
                    <a:lnTo>
                      <a:pt x="46" y="66"/>
                    </a:lnTo>
                    <a:lnTo>
                      <a:pt x="46" y="54"/>
                    </a:lnTo>
                    <a:close/>
                  </a:path>
                </a:pathLst>
              </a:custGeom>
              <a:solidFill>
                <a:srgbClr val="EF905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27" name="Freeform 477"/>
              <p:cNvSpPr>
                <a:spLocks/>
              </p:cNvSpPr>
              <p:nvPr/>
            </p:nvSpPr>
            <p:spPr bwMode="auto">
              <a:xfrm>
                <a:off x="5202" y="490"/>
                <a:ext cx="18" cy="31"/>
              </a:xfrm>
              <a:custGeom>
                <a:avLst/>
                <a:gdLst>
                  <a:gd name="T0" fmla="*/ 46 w 46"/>
                  <a:gd name="T1" fmla="*/ 54 h 90"/>
                  <a:gd name="T2" fmla="*/ 46 w 46"/>
                  <a:gd name="T3" fmla="*/ 54 h 90"/>
                  <a:gd name="T4" fmla="*/ 46 w 46"/>
                  <a:gd name="T5" fmla="*/ 46 h 90"/>
                  <a:gd name="T6" fmla="*/ 46 w 46"/>
                  <a:gd name="T7" fmla="*/ 30 h 90"/>
                  <a:gd name="T8" fmla="*/ 44 w 46"/>
                  <a:gd name="T9" fmla="*/ 20 h 90"/>
                  <a:gd name="T10" fmla="*/ 40 w 46"/>
                  <a:gd name="T11" fmla="*/ 12 h 90"/>
                  <a:gd name="T12" fmla="*/ 34 w 46"/>
                  <a:gd name="T13" fmla="*/ 4 h 90"/>
                  <a:gd name="T14" fmla="*/ 26 w 46"/>
                  <a:gd name="T15" fmla="*/ 0 h 90"/>
                  <a:gd name="T16" fmla="*/ 26 w 46"/>
                  <a:gd name="T17" fmla="*/ 0 h 90"/>
                  <a:gd name="T18" fmla="*/ 18 w 46"/>
                  <a:gd name="T19" fmla="*/ 0 h 90"/>
                  <a:gd name="T20" fmla="*/ 10 w 46"/>
                  <a:gd name="T21" fmla="*/ 4 h 90"/>
                  <a:gd name="T22" fmla="*/ 4 w 46"/>
                  <a:gd name="T23" fmla="*/ 10 h 90"/>
                  <a:gd name="T24" fmla="*/ 2 w 46"/>
                  <a:gd name="T25" fmla="*/ 18 h 90"/>
                  <a:gd name="T26" fmla="*/ 0 w 46"/>
                  <a:gd name="T27" fmla="*/ 30 h 90"/>
                  <a:gd name="T28" fmla="*/ 2 w 46"/>
                  <a:gd name="T29" fmla="*/ 42 h 90"/>
                  <a:gd name="T30" fmla="*/ 6 w 46"/>
                  <a:gd name="T31" fmla="*/ 56 h 90"/>
                  <a:gd name="T32" fmla="*/ 14 w 46"/>
                  <a:gd name="T33" fmla="*/ 70 h 90"/>
                  <a:gd name="T34" fmla="*/ 14 w 46"/>
                  <a:gd name="T35" fmla="*/ 70 h 90"/>
                  <a:gd name="T36" fmla="*/ 22 w 46"/>
                  <a:gd name="T37" fmla="*/ 80 h 90"/>
                  <a:gd name="T38" fmla="*/ 28 w 46"/>
                  <a:gd name="T39" fmla="*/ 88 h 90"/>
                  <a:gd name="T40" fmla="*/ 34 w 46"/>
                  <a:gd name="T41" fmla="*/ 90 h 90"/>
                  <a:gd name="T42" fmla="*/ 40 w 46"/>
                  <a:gd name="T43" fmla="*/ 88 h 90"/>
                  <a:gd name="T44" fmla="*/ 44 w 46"/>
                  <a:gd name="T45" fmla="*/ 84 h 90"/>
                  <a:gd name="T46" fmla="*/ 46 w 46"/>
                  <a:gd name="T47" fmla="*/ 76 h 90"/>
                  <a:gd name="T48" fmla="*/ 46 w 46"/>
                  <a:gd name="T49" fmla="*/ 66 h 90"/>
                  <a:gd name="T50" fmla="*/ 46 w 46"/>
                  <a:gd name="T51" fmla="*/ 54 h 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6"/>
                  <a:gd name="T79" fmla="*/ 0 h 90"/>
                  <a:gd name="T80" fmla="*/ 46 w 46"/>
                  <a:gd name="T81" fmla="*/ 90 h 9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6" h="90">
                    <a:moveTo>
                      <a:pt x="46" y="54"/>
                    </a:moveTo>
                    <a:lnTo>
                      <a:pt x="46" y="54"/>
                    </a:lnTo>
                    <a:lnTo>
                      <a:pt x="46" y="46"/>
                    </a:lnTo>
                    <a:lnTo>
                      <a:pt x="46" y="30"/>
                    </a:lnTo>
                    <a:lnTo>
                      <a:pt x="44" y="20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4"/>
                    </a:lnTo>
                    <a:lnTo>
                      <a:pt x="4" y="10"/>
                    </a:lnTo>
                    <a:lnTo>
                      <a:pt x="2" y="18"/>
                    </a:lnTo>
                    <a:lnTo>
                      <a:pt x="0" y="30"/>
                    </a:lnTo>
                    <a:lnTo>
                      <a:pt x="2" y="42"/>
                    </a:lnTo>
                    <a:lnTo>
                      <a:pt x="6" y="56"/>
                    </a:lnTo>
                    <a:lnTo>
                      <a:pt x="14" y="70"/>
                    </a:lnTo>
                    <a:lnTo>
                      <a:pt x="22" y="80"/>
                    </a:lnTo>
                    <a:lnTo>
                      <a:pt x="28" y="88"/>
                    </a:lnTo>
                    <a:lnTo>
                      <a:pt x="34" y="90"/>
                    </a:lnTo>
                    <a:lnTo>
                      <a:pt x="40" y="88"/>
                    </a:lnTo>
                    <a:lnTo>
                      <a:pt x="44" y="84"/>
                    </a:lnTo>
                    <a:lnTo>
                      <a:pt x="46" y="76"/>
                    </a:lnTo>
                    <a:lnTo>
                      <a:pt x="46" y="66"/>
                    </a:lnTo>
                    <a:lnTo>
                      <a:pt x="46" y="5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28" name="Freeform 478"/>
              <p:cNvSpPr>
                <a:spLocks/>
              </p:cNvSpPr>
              <p:nvPr/>
            </p:nvSpPr>
            <p:spPr bwMode="auto">
              <a:xfrm>
                <a:off x="5254" y="500"/>
                <a:ext cx="21" cy="4"/>
              </a:xfrm>
              <a:custGeom>
                <a:avLst/>
                <a:gdLst>
                  <a:gd name="T0" fmla="*/ 0 w 54"/>
                  <a:gd name="T1" fmla="*/ 0 h 10"/>
                  <a:gd name="T2" fmla="*/ 0 w 54"/>
                  <a:gd name="T3" fmla="*/ 0 h 10"/>
                  <a:gd name="T4" fmla="*/ 14 w 54"/>
                  <a:gd name="T5" fmla="*/ 2 h 10"/>
                  <a:gd name="T6" fmla="*/ 34 w 54"/>
                  <a:gd name="T7" fmla="*/ 4 h 10"/>
                  <a:gd name="T8" fmla="*/ 34 w 54"/>
                  <a:gd name="T9" fmla="*/ 4 h 10"/>
                  <a:gd name="T10" fmla="*/ 54 w 54"/>
                  <a:gd name="T11" fmla="*/ 2 h 10"/>
                  <a:gd name="T12" fmla="*/ 54 w 54"/>
                  <a:gd name="T13" fmla="*/ 2 h 10"/>
                  <a:gd name="T14" fmla="*/ 50 w 54"/>
                  <a:gd name="T15" fmla="*/ 4 h 10"/>
                  <a:gd name="T16" fmla="*/ 46 w 54"/>
                  <a:gd name="T17" fmla="*/ 8 h 10"/>
                  <a:gd name="T18" fmla="*/ 42 w 54"/>
                  <a:gd name="T19" fmla="*/ 10 h 10"/>
                  <a:gd name="T20" fmla="*/ 34 w 54"/>
                  <a:gd name="T21" fmla="*/ 10 h 10"/>
                  <a:gd name="T22" fmla="*/ 24 w 54"/>
                  <a:gd name="T23" fmla="*/ 10 h 10"/>
                  <a:gd name="T24" fmla="*/ 14 w 54"/>
                  <a:gd name="T25" fmla="*/ 6 h 10"/>
                  <a:gd name="T26" fmla="*/ 0 w 54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2"/>
                    </a:lnTo>
                    <a:lnTo>
                      <a:pt x="34" y="4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24" y="10"/>
                    </a:lnTo>
                    <a:lnTo>
                      <a:pt x="14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29" name="Freeform 479"/>
              <p:cNvSpPr>
                <a:spLocks/>
              </p:cNvSpPr>
              <p:nvPr/>
            </p:nvSpPr>
            <p:spPr bwMode="auto">
              <a:xfrm>
                <a:off x="5254" y="500"/>
                <a:ext cx="21" cy="4"/>
              </a:xfrm>
              <a:custGeom>
                <a:avLst/>
                <a:gdLst>
                  <a:gd name="T0" fmla="*/ 0 w 54"/>
                  <a:gd name="T1" fmla="*/ 0 h 10"/>
                  <a:gd name="T2" fmla="*/ 0 w 54"/>
                  <a:gd name="T3" fmla="*/ 0 h 10"/>
                  <a:gd name="T4" fmla="*/ 14 w 54"/>
                  <a:gd name="T5" fmla="*/ 2 h 10"/>
                  <a:gd name="T6" fmla="*/ 34 w 54"/>
                  <a:gd name="T7" fmla="*/ 4 h 10"/>
                  <a:gd name="T8" fmla="*/ 34 w 54"/>
                  <a:gd name="T9" fmla="*/ 4 h 10"/>
                  <a:gd name="T10" fmla="*/ 54 w 54"/>
                  <a:gd name="T11" fmla="*/ 2 h 10"/>
                  <a:gd name="T12" fmla="*/ 54 w 54"/>
                  <a:gd name="T13" fmla="*/ 2 h 10"/>
                  <a:gd name="T14" fmla="*/ 50 w 54"/>
                  <a:gd name="T15" fmla="*/ 4 h 10"/>
                  <a:gd name="T16" fmla="*/ 46 w 54"/>
                  <a:gd name="T17" fmla="*/ 8 h 10"/>
                  <a:gd name="T18" fmla="*/ 42 w 54"/>
                  <a:gd name="T19" fmla="*/ 10 h 10"/>
                  <a:gd name="T20" fmla="*/ 34 w 54"/>
                  <a:gd name="T21" fmla="*/ 10 h 10"/>
                  <a:gd name="T22" fmla="*/ 24 w 54"/>
                  <a:gd name="T23" fmla="*/ 10 h 10"/>
                  <a:gd name="T24" fmla="*/ 14 w 54"/>
                  <a:gd name="T25" fmla="*/ 6 h 10"/>
                  <a:gd name="T26" fmla="*/ 0 w 54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2"/>
                    </a:lnTo>
                    <a:lnTo>
                      <a:pt x="34" y="4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24" y="10"/>
                    </a:lnTo>
                    <a:lnTo>
                      <a:pt x="14" y="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30" name="Freeform 480"/>
              <p:cNvSpPr>
                <a:spLocks/>
              </p:cNvSpPr>
              <p:nvPr/>
            </p:nvSpPr>
            <p:spPr bwMode="auto">
              <a:xfrm>
                <a:off x="5293" y="501"/>
                <a:ext cx="9" cy="3"/>
              </a:xfrm>
              <a:custGeom>
                <a:avLst/>
                <a:gdLst>
                  <a:gd name="T0" fmla="*/ 0 w 24"/>
                  <a:gd name="T1" fmla="*/ 0 h 8"/>
                  <a:gd name="T2" fmla="*/ 0 w 24"/>
                  <a:gd name="T3" fmla="*/ 0 h 8"/>
                  <a:gd name="T4" fmla="*/ 8 w 24"/>
                  <a:gd name="T5" fmla="*/ 2 h 8"/>
                  <a:gd name="T6" fmla="*/ 14 w 24"/>
                  <a:gd name="T7" fmla="*/ 2 h 8"/>
                  <a:gd name="T8" fmla="*/ 24 w 24"/>
                  <a:gd name="T9" fmla="*/ 0 h 8"/>
                  <a:gd name="T10" fmla="*/ 24 w 24"/>
                  <a:gd name="T11" fmla="*/ 0 h 8"/>
                  <a:gd name="T12" fmla="*/ 20 w 24"/>
                  <a:gd name="T13" fmla="*/ 4 h 8"/>
                  <a:gd name="T14" fmla="*/ 16 w 24"/>
                  <a:gd name="T15" fmla="*/ 8 h 8"/>
                  <a:gd name="T16" fmla="*/ 12 w 24"/>
                  <a:gd name="T17" fmla="*/ 8 h 8"/>
                  <a:gd name="T18" fmla="*/ 12 w 24"/>
                  <a:gd name="T19" fmla="*/ 8 h 8"/>
                  <a:gd name="T20" fmla="*/ 8 w 24"/>
                  <a:gd name="T21" fmla="*/ 8 h 8"/>
                  <a:gd name="T22" fmla="*/ 4 w 24"/>
                  <a:gd name="T23" fmla="*/ 4 h 8"/>
                  <a:gd name="T24" fmla="*/ 0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8"/>
                  <a:gd name="T41" fmla="*/ 24 w 2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2"/>
                    </a:lnTo>
                    <a:lnTo>
                      <a:pt x="24" y="0"/>
                    </a:lnTo>
                    <a:lnTo>
                      <a:pt x="20" y="4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31" name="Freeform 481"/>
              <p:cNvSpPr>
                <a:spLocks/>
              </p:cNvSpPr>
              <p:nvPr/>
            </p:nvSpPr>
            <p:spPr bwMode="auto">
              <a:xfrm>
                <a:off x="5293" y="501"/>
                <a:ext cx="9" cy="3"/>
              </a:xfrm>
              <a:custGeom>
                <a:avLst/>
                <a:gdLst>
                  <a:gd name="T0" fmla="*/ 0 w 24"/>
                  <a:gd name="T1" fmla="*/ 0 h 8"/>
                  <a:gd name="T2" fmla="*/ 0 w 24"/>
                  <a:gd name="T3" fmla="*/ 0 h 8"/>
                  <a:gd name="T4" fmla="*/ 8 w 24"/>
                  <a:gd name="T5" fmla="*/ 2 h 8"/>
                  <a:gd name="T6" fmla="*/ 14 w 24"/>
                  <a:gd name="T7" fmla="*/ 2 h 8"/>
                  <a:gd name="T8" fmla="*/ 24 w 24"/>
                  <a:gd name="T9" fmla="*/ 0 h 8"/>
                  <a:gd name="T10" fmla="*/ 24 w 24"/>
                  <a:gd name="T11" fmla="*/ 0 h 8"/>
                  <a:gd name="T12" fmla="*/ 20 w 24"/>
                  <a:gd name="T13" fmla="*/ 4 h 8"/>
                  <a:gd name="T14" fmla="*/ 16 w 24"/>
                  <a:gd name="T15" fmla="*/ 8 h 8"/>
                  <a:gd name="T16" fmla="*/ 12 w 24"/>
                  <a:gd name="T17" fmla="*/ 8 h 8"/>
                  <a:gd name="T18" fmla="*/ 12 w 24"/>
                  <a:gd name="T19" fmla="*/ 8 h 8"/>
                  <a:gd name="T20" fmla="*/ 8 w 24"/>
                  <a:gd name="T21" fmla="*/ 8 h 8"/>
                  <a:gd name="T22" fmla="*/ 4 w 24"/>
                  <a:gd name="T23" fmla="*/ 4 h 8"/>
                  <a:gd name="T24" fmla="*/ 0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8"/>
                  <a:gd name="T41" fmla="*/ 24 w 2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2"/>
                    </a:lnTo>
                    <a:lnTo>
                      <a:pt x="24" y="0"/>
                    </a:lnTo>
                    <a:lnTo>
                      <a:pt x="20" y="4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32" name="Freeform 482"/>
              <p:cNvSpPr>
                <a:spLocks/>
              </p:cNvSpPr>
              <p:nvPr/>
            </p:nvSpPr>
            <p:spPr bwMode="auto">
              <a:xfrm>
                <a:off x="5284" y="497"/>
                <a:ext cx="13" cy="37"/>
              </a:xfrm>
              <a:custGeom>
                <a:avLst/>
                <a:gdLst>
                  <a:gd name="T0" fmla="*/ 22 w 34"/>
                  <a:gd name="T1" fmla="*/ 0 h 106"/>
                  <a:gd name="T2" fmla="*/ 22 w 34"/>
                  <a:gd name="T3" fmla="*/ 0 h 106"/>
                  <a:gd name="T4" fmla="*/ 26 w 34"/>
                  <a:gd name="T5" fmla="*/ 30 h 106"/>
                  <a:gd name="T6" fmla="*/ 28 w 34"/>
                  <a:gd name="T7" fmla="*/ 60 h 106"/>
                  <a:gd name="T8" fmla="*/ 26 w 34"/>
                  <a:gd name="T9" fmla="*/ 76 h 106"/>
                  <a:gd name="T10" fmla="*/ 24 w 34"/>
                  <a:gd name="T11" fmla="*/ 90 h 106"/>
                  <a:gd name="T12" fmla="*/ 24 w 34"/>
                  <a:gd name="T13" fmla="*/ 90 h 106"/>
                  <a:gd name="T14" fmla="*/ 14 w 34"/>
                  <a:gd name="T15" fmla="*/ 94 h 106"/>
                  <a:gd name="T16" fmla="*/ 6 w 34"/>
                  <a:gd name="T17" fmla="*/ 100 h 106"/>
                  <a:gd name="T18" fmla="*/ 0 w 34"/>
                  <a:gd name="T19" fmla="*/ 106 h 106"/>
                  <a:gd name="T20" fmla="*/ 0 w 34"/>
                  <a:gd name="T21" fmla="*/ 106 h 106"/>
                  <a:gd name="T22" fmla="*/ 8 w 34"/>
                  <a:gd name="T23" fmla="*/ 104 h 106"/>
                  <a:gd name="T24" fmla="*/ 18 w 34"/>
                  <a:gd name="T25" fmla="*/ 100 h 106"/>
                  <a:gd name="T26" fmla="*/ 30 w 34"/>
                  <a:gd name="T27" fmla="*/ 94 h 106"/>
                  <a:gd name="T28" fmla="*/ 30 w 34"/>
                  <a:gd name="T29" fmla="*/ 94 h 106"/>
                  <a:gd name="T30" fmla="*/ 32 w 34"/>
                  <a:gd name="T31" fmla="*/ 90 h 106"/>
                  <a:gd name="T32" fmla="*/ 34 w 34"/>
                  <a:gd name="T33" fmla="*/ 74 h 106"/>
                  <a:gd name="T34" fmla="*/ 34 w 34"/>
                  <a:gd name="T35" fmla="*/ 60 h 106"/>
                  <a:gd name="T36" fmla="*/ 32 w 34"/>
                  <a:gd name="T37" fmla="*/ 44 h 106"/>
                  <a:gd name="T38" fmla="*/ 28 w 34"/>
                  <a:gd name="T39" fmla="*/ 24 h 106"/>
                  <a:gd name="T40" fmla="*/ 22 w 34"/>
                  <a:gd name="T41" fmla="*/ 0 h 1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06"/>
                  <a:gd name="T65" fmla="*/ 34 w 34"/>
                  <a:gd name="T66" fmla="*/ 106 h 10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06">
                    <a:moveTo>
                      <a:pt x="22" y="0"/>
                    </a:moveTo>
                    <a:lnTo>
                      <a:pt x="22" y="0"/>
                    </a:lnTo>
                    <a:lnTo>
                      <a:pt x="26" y="30"/>
                    </a:lnTo>
                    <a:lnTo>
                      <a:pt x="28" y="60"/>
                    </a:lnTo>
                    <a:lnTo>
                      <a:pt x="26" y="76"/>
                    </a:lnTo>
                    <a:lnTo>
                      <a:pt x="24" y="90"/>
                    </a:lnTo>
                    <a:lnTo>
                      <a:pt x="14" y="94"/>
                    </a:lnTo>
                    <a:lnTo>
                      <a:pt x="6" y="100"/>
                    </a:lnTo>
                    <a:lnTo>
                      <a:pt x="0" y="106"/>
                    </a:lnTo>
                    <a:lnTo>
                      <a:pt x="8" y="104"/>
                    </a:lnTo>
                    <a:lnTo>
                      <a:pt x="18" y="100"/>
                    </a:lnTo>
                    <a:lnTo>
                      <a:pt x="30" y="94"/>
                    </a:lnTo>
                    <a:lnTo>
                      <a:pt x="32" y="90"/>
                    </a:lnTo>
                    <a:lnTo>
                      <a:pt x="34" y="74"/>
                    </a:lnTo>
                    <a:lnTo>
                      <a:pt x="34" y="60"/>
                    </a:lnTo>
                    <a:lnTo>
                      <a:pt x="32" y="44"/>
                    </a:lnTo>
                    <a:lnTo>
                      <a:pt x="28" y="24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33" name="Freeform 483"/>
              <p:cNvSpPr>
                <a:spLocks/>
              </p:cNvSpPr>
              <p:nvPr/>
            </p:nvSpPr>
            <p:spPr bwMode="auto">
              <a:xfrm>
                <a:off x="5284" y="497"/>
                <a:ext cx="13" cy="37"/>
              </a:xfrm>
              <a:custGeom>
                <a:avLst/>
                <a:gdLst>
                  <a:gd name="T0" fmla="*/ 22 w 34"/>
                  <a:gd name="T1" fmla="*/ 0 h 106"/>
                  <a:gd name="T2" fmla="*/ 22 w 34"/>
                  <a:gd name="T3" fmla="*/ 0 h 106"/>
                  <a:gd name="T4" fmla="*/ 26 w 34"/>
                  <a:gd name="T5" fmla="*/ 30 h 106"/>
                  <a:gd name="T6" fmla="*/ 28 w 34"/>
                  <a:gd name="T7" fmla="*/ 60 h 106"/>
                  <a:gd name="T8" fmla="*/ 26 w 34"/>
                  <a:gd name="T9" fmla="*/ 76 h 106"/>
                  <a:gd name="T10" fmla="*/ 24 w 34"/>
                  <a:gd name="T11" fmla="*/ 90 h 106"/>
                  <a:gd name="T12" fmla="*/ 24 w 34"/>
                  <a:gd name="T13" fmla="*/ 90 h 106"/>
                  <a:gd name="T14" fmla="*/ 14 w 34"/>
                  <a:gd name="T15" fmla="*/ 94 h 106"/>
                  <a:gd name="T16" fmla="*/ 6 w 34"/>
                  <a:gd name="T17" fmla="*/ 100 h 106"/>
                  <a:gd name="T18" fmla="*/ 0 w 34"/>
                  <a:gd name="T19" fmla="*/ 106 h 106"/>
                  <a:gd name="T20" fmla="*/ 0 w 34"/>
                  <a:gd name="T21" fmla="*/ 106 h 106"/>
                  <a:gd name="T22" fmla="*/ 8 w 34"/>
                  <a:gd name="T23" fmla="*/ 104 h 106"/>
                  <a:gd name="T24" fmla="*/ 18 w 34"/>
                  <a:gd name="T25" fmla="*/ 100 h 106"/>
                  <a:gd name="T26" fmla="*/ 30 w 34"/>
                  <a:gd name="T27" fmla="*/ 94 h 106"/>
                  <a:gd name="T28" fmla="*/ 30 w 34"/>
                  <a:gd name="T29" fmla="*/ 94 h 106"/>
                  <a:gd name="T30" fmla="*/ 32 w 34"/>
                  <a:gd name="T31" fmla="*/ 90 h 106"/>
                  <a:gd name="T32" fmla="*/ 34 w 34"/>
                  <a:gd name="T33" fmla="*/ 74 h 106"/>
                  <a:gd name="T34" fmla="*/ 34 w 34"/>
                  <a:gd name="T35" fmla="*/ 60 h 106"/>
                  <a:gd name="T36" fmla="*/ 32 w 34"/>
                  <a:gd name="T37" fmla="*/ 44 h 106"/>
                  <a:gd name="T38" fmla="*/ 28 w 34"/>
                  <a:gd name="T39" fmla="*/ 24 h 106"/>
                  <a:gd name="T40" fmla="*/ 22 w 34"/>
                  <a:gd name="T41" fmla="*/ 0 h 1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06"/>
                  <a:gd name="T65" fmla="*/ 34 w 34"/>
                  <a:gd name="T66" fmla="*/ 106 h 10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06">
                    <a:moveTo>
                      <a:pt x="22" y="0"/>
                    </a:moveTo>
                    <a:lnTo>
                      <a:pt x="22" y="0"/>
                    </a:lnTo>
                    <a:lnTo>
                      <a:pt x="26" y="30"/>
                    </a:lnTo>
                    <a:lnTo>
                      <a:pt x="28" y="60"/>
                    </a:lnTo>
                    <a:lnTo>
                      <a:pt x="26" y="76"/>
                    </a:lnTo>
                    <a:lnTo>
                      <a:pt x="24" y="90"/>
                    </a:lnTo>
                    <a:lnTo>
                      <a:pt x="14" y="94"/>
                    </a:lnTo>
                    <a:lnTo>
                      <a:pt x="6" y="100"/>
                    </a:lnTo>
                    <a:lnTo>
                      <a:pt x="0" y="106"/>
                    </a:lnTo>
                    <a:lnTo>
                      <a:pt x="8" y="104"/>
                    </a:lnTo>
                    <a:lnTo>
                      <a:pt x="18" y="100"/>
                    </a:lnTo>
                    <a:lnTo>
                      <a:pt x="30" y="94"/>
                    </a:lnTo>
                    <a:lnTo>
                      <a:pt x="32" y="90"/>
                    </a:lnTo>
                    <a:lnTo>
                      <a:pt x="34" y="74"/>
                    </a:lnTo>
                    <a:lnTo>
                      <a:pt x="34" y="60"/>
                    </a:lnTo>
                    <a:lnTo>
                      <a:pt x="32" y="44"/>
                    </a:lnTo>
                    <a:lnTo>
                      <a:pt x="28" y="24"/>
                    </a:lnTo>
                    <a:lnTo>
                      <a:pt x="2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34" name="Freeform 484"/>
              <p:cNvSpPr>
                <a:spLocks/>
              </p:cNvSpPr>
              <p:nvPr/>
            </p:nvSpPr>
            <p:spPr bwMode="auto">
              <a:xfrm>
                <a:off x="5276" y="548"/>
                <a:ext cx="15" cy="2"/>
              </a:xfrm>
              <a:custGeom>
                <a:avLst/>
                <a:gdLst>
                  <a:gd name="T0" fmla="*/ 0 w 38"/>
                  <a:gd name="T1" fmla="*/ 0 h 6"/>
                  <a:gd name="T2" fmla="*/ 0 w 38"/>
                  <a:gd name="T3" fmla="*/ 0 h 6"/>
                  <a:gd name="T4" fmla="*/ 12 w 38"/>
                  <a:gd name="T5" fmla="*/ 2 h 6"/>
                  <a:gd name="T6" fmla="*/ 24 w 38"/>
                  <a:gd name="T7" fmla="*/ 2 h 6"/>
                  <a:gd name="T8" fmla="*/ 38 w 38"/>
                  <a:gd name="T9" fmla="*/ 0 h 6"/>
                  <a:gd name="T10" fmla="*/ 38 w 38"/>
                  <a:gd name="T11" fmla="*/ 0 h 6"/>
                  <a:gd name="T12" fmla="*/ 34 w 38"/>
                  <a:gd name="T13" fmla="*/ 2 h 6"/>
                  <a:gd name="T14" fmla="*/ 22 w 38"/>
                  <a:gd name="T15" fmla="*/ 6 h 6"/>
                  <a:gd name="T16" fmla="*/ 22 w 38"/>
                  <a:gd name="T17" fmla="*/ 6 h 6"/>
                  <a:gd name="T18" fmla="*/ 14 w 38"/>
                  <a:gd name="T19" fmla="*/ 6 h 6"/>
                  <a:gd name="T20" fmla="*/ 6 w 38"/>
                  <a:gd name="T21" fmla="*/ 4 h 6"/>
                  <a:gd name="T22" fmla="*/ 0 w 38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6"/>
                  <a:gd name="T38" fmla="*/ 38 w 38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6">
                    <a:moveTo>
                      <a:pt x="0" y="0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4" y="2"/>
                    </a:lnTo>
                    <a:lnTo>
                      <a:pt x="38" y="0"/>
                    </a:lnTo>
                    <a:lnTo>
                      <a:pt x="34" y="2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6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35" name="Freeform 485"/>
              <p:cNvSpPr>
                <a:spLocks/>
              </p:cNvSpPr>
              <p:nvPr/>
            </p:nvSpPr>
            <p:spPr bwMode="auto">
              <a:xfrm>
                <a:off x="5276" y="548"/>
                <a:ext cx="15" cy="2"/>
              </a:xfrm>
              <a:custGeom>
                <a:avLst/>
                <a:gdLst>
                  <a:gd name="T0" fmla="*/ 0 w 38"/>
                  <a:gd name="T1" fmla="*/ 0 h 6"/>
                  <a:gd name="T2" fmla="*/ 0 w 38"/>
                  <a:gd name="T3" fmla="*/ 0 h 6"/>
                  <a:gd name="T4" fmla="*/ 12 w 38"/>
                  <a:gd name="T5" fmla="*/ 2 h 6"/>
                  <a:gd name="T6" fmla="*/ 24 w 38"/>
                  <a:gd name="T7" fmla="*/ 2 h 6"/>
                  <a:gd name="T8" fmla="*/ 38 w 38"/>
                  <a:gd name="T9" fmla="*/ 0 h 6"/>
                  <a:gd name="T10" fmla="*/ 38 w 38"/>
                  <a:gd name="T11" fmla="*/ 0 h 6"/>
                  <a:gd name="T12" fmla="*/ 34 w 38"/>
                  <a:gd name="T13" fmla="*/ 2 h 6"/>
                  <a:gd name="T14" fmla="*/ 22 w 38"/>
                  <a:gd name="T15" fmla="*/ 6 h 6"/>
                  <a:gd name="T16" fmla="*/ 22 w 38"/>
                  <a:gd name="T17" fmla="*/ 6 h 6"/>
                  <a:gd name="T18" fmla="*/ 14 w 38"/>
                  <a:gd name="T19" fmla="*/ 6 h 6"/>
                  <a:gd name="T20" fmla="*/ 6 w 38"/>
                  <a:gd name="T21" fmla="*/ 4 h 6"/>
                  <a:gd name="T22" fmla="*/ 0 w 38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6"/>
                  <a:gd name="T38" fmla="*/ 38 w 38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6">
                    <a:moveTo>
                      <a:pt x="0" y="0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4" y="2"/>
                    </a:lnTo>
                    <a:lnTo>
                      <a:pt x="38" y="0"/>
                    </a:lnTo>
                    <a:lnTo>
                      <a:pt x="34" y="2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36" name="Freeform 486"/>
              <p:cNvSpPr>
                <a:spLocks/>
              </p:cNvSpPr>
              <p:nvPr/>
            </p:nvSpPr>
            <p:spPr bwMode="auto">
              <a:xfrm>
                <a:off x="5069" y="558"/>
                <a:ext cx="265" cy="309"/>
              </a:xfrm>
              <a:custGeom>
                <a:avLst/>
                <a:gdLst>
                  <a:gd name="T0" fmla="*/ 248 w 692"/>
                  <a:gd name="T1" fmla="*/ 878 h 878"/>
                  <a:gd name="T2" fmla="*/ 156 w 692"/>
                  <a:gd name="T3" fmla="*/ 578 h 878"/>
                  <a:gd name="T4" fmla="*/ 76 w 692"/>
                  <a:gd name="T5" fmla="*/ 352 h 878"/>
                  <a:gd name="T6" fmla="*/ 20 w 692"/>
                  <a:gd name="T7" fmla="*/ 210 h 878"/>
                  <a:gd name="T8" fmla="*/ 0 w 692"/>
                  <a:gd name="T9" fmla="*/ 162 h 878"/>
                  <a:gd name="T10" fmla="*/ 30 w 692"/>
                  <a:gd name="T11" fmla="*/ 138 h 878"/>
                  <a:gd name="T12" fmla="*/ 68 w 692"/>
                  <a:gd name="T13" fmla="*/ 116 h 878"/>
                  <a:gd name="T14" fmla="*/ 154 w 692"/>
                  <a:gd name="T15" fmla="*/ 80 h 878"/>
                  <a:gd name="T16" fmla="*/ 230 w 692"/>
                  <a:gd name="T17" fmla="*/ 58 h 878"/>
                  <a:gd name="T18" fmla="*/ 262 w 692"/>
                  <a:gd name="T19" fmla="*/ 50 h 878"/>
                  <a:gd name="T20" fmla="*/ 318 w 692"/>
                  <a:gd name="T21" fmla="*/ 14 h 878"/>
                  <a:gd name="T22" fmla="*/ 334 w 692"/>
                  <a:gd name="T23" fmla="*/ 0 h 878"/>
                  <a:gd name="T24" fmla="*/ 342 w 692"/>
                  <a:gd name="T25" fmla="*/ 52 h 878"/>
                  <a:gd name="T26" fmla="*/ 354 w 692"/>
                  <a:gd name="T27" fmla="*/ 96 h 878"/>
                  <a:gd name="T28" fmla="*/ 374 w 692"/>
                  <a:gd name="T29" fmla="*/ 140 h 878"/>
                  <a:gd name="T30" fmla="*/ 388 w 692"/>
                  <a:gd name="T31" fmla="*/ 166 h 878"/>
                  <a:gd name="T32" fmla="*/ 424 w 692"/>
                  <a:gd name="T33" fmla="*/ 252 h 878"/>
                  <a:gd name="T34" fmla="*/ 472 w 692"/>
                  <a:gd name="T35" fmla="*/ 388 h 878"/>
                  <a:gd name="T36" fmla="*/ 484 w 692"/>
                  <a:gd name="T37" fmla="*/ 426 h 878"/>
                  <a:gd name="T38" fmla="*/ 496 w 692"/>
                  <a:gd name="T39" fmla="*/ 382 h 878"/>
                  <a:gd name="T40" fmla="*/ 514 w 692"/>
                  <a:gd name="T41" fmla="*/ 266 h 878"/>
                  <a:gd name="T42" fmla="*/ 526 w 692"/>
                  <a:gd name="T43" fmla="*/ 104 h 878"/>
                  <a:gd name="T44" fmla="*/ 526 w 692"/>
                  <a:gd name="T45" fmla="*/ 60 h 878"/>
                  <a:gd name="T46" fmla="*/ 550 w 692"/>
                  <a:gd name="T47" fmla="*/ 82 h 878"/>
                  <a:gd name="T48" fmla="*/ 588 w 692"/>
                  <a:gd name="T49" fmla="*/ 108 h 878"/>
                  <a:gd name="T50" fmla="*/ 688 w 692"/>
                  <a:gd name="T51" fmla="*/ 142 h 878"/>
                  <a:gd name="T52" fmla="*/ 690 w 692"/>
                  <a:gd name="T53" fmla="*/ 154 h 878"/>
                  <a:gd name="T54" fmla="*/ 690 w 692"/>
                  <a:gd name="T55" fmla="*/ 212 h 878"/>
                  <a:gd name="T56" fmla="*/ 674 w 692"/>
                  <a:gd name="T57" fmla="*/ 336 h 878"/>
                  <a:gd name="T58" fmla="*/ 660 w 692"/>
                  <a:gd name="T59" fmla="*/ 492 h 878"/>
                  <a:gd name="T60" fmla="*/ 654 w 692"/>
                  <a:gd name="T61" fmla="*/ 620 h 878"/>
                  <a:gd name="T62" fmla="*/ 656 w 692"/>
                  <a:gd name="T63" fmla="*/ 664 h 878"/>
                  <a:gd name="T64" fmla="*/ 662 w 692"/>
                  <a:gd name="T65" fmla="*/ 828 h 878"/>
                  <a:gd name="T66" fmla="*/ 668 w 692"/>
                  <a:gd name="T67" fmla="*/ 876 h 87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92"/>
                  <a:gd name="T103" fmla="*/ 0 h 878"/>
                  <a:gd name="T104" fmla="*/ 692 w 692"/>
                  <a:gd name="T105" fmla="*/ 878 h 87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92" h="878">
                    <a:moveTo>
                      <a:pt x="248" y="878"/>
                    </a:moveTo>
                    <a:lnTo>
                      <a:pt x="248" y="878"/>
                    </a:lnTo>
                    <a:lnTo>
                      <a:pt x="202" y="718"/>
                    </a:lnTo>
                    <a:lnTo>
                      <a:pt x="156" y="578"/>
                    </a:lnTo>
                    <a:lnTo>
                      <a:pt x="114" y="454"/>
                    </a:lnTo>
                    <a:lnTo>
                      <a:pt x="76" y="352"/>
                    </a:lnTo>
                    <a:lnTo>
                      <a:pt x="46" y="270"/>
                    </a:lnTo>
                    <a:lnTo>
                      <a:pt x="20" y="210"/>
                    </a:lnTo>
                    <a:lnTo>
                      <a:pt x="0" y="162"/>
                    </a:lnTo>
                    <a:lnTo>
                      <a:pt x="14" y="148"/>
                    </a:lnTo>
                    <a:lnTo>
                      <a:pt x="30" y="138"/>
                    </a:lnTo>
                    <a:lnTo>
                      <a:pt x="48" y="126"/>
                    </a:lnTo>
                    <a:lnTo>
                      <a:pt x="68" y="116"/>
                    </a:lnTo>
                    <a:lnTo>
                      <a:pt x="110" y="96"/>
                    </a:lnTo>
                    <a:lnTo>
                      <a:pt x="154" y="80"/>
                    </a:lnTo>
                    <a:lnTo>
                      <a:pt x="196" y="68"/>
                    </a:lnTo>
                    <a:lnTo>
                      <a:pt x="230" y="58"/>
                    </a:lnTo>
                    <a:lnTo>
                      <a:pt x="262" y="50"/>
                    </a:lnTo>
                    <a:lnTo>
                      <a:pt x="296" y="28"/>
                    </a:lnTo>
                    <a:lnTo>
                      <a:pt x="318" y="14"/>
                    </a:lnTo>
                    <a:lnTo>
                      <a:pt x="334" y="0"/>
                    </a:lnTo>
                    <a:lnTo>
                      <a:pt x="336" y="16"/>
                    </a:lnTo>
                    <a:lnTo>
                      <a:pt x="342" y="52"/>
                    </a:lnTo>
                    <a:lnTo>
                      <a:pt x="346" y="74"/>
                    </a:lnTo>
                    <a:lnTo>
                      <a:pt x="354" y="96"/>
                    </a:lnTo>
                    <a:lnTo>
                      <a:pt x="362" y="118"/>
                    </a:lnTo>
                    <a:lnTo>
                      <a:pt x="374" y="140"/>
                    </a:lnTo>
                    <a:lnTo>
                      <a:pt x="388" y="166"/>
                    </a:lnTo>
                    <a:lnTo>
                      <a:pt x="406" y="206"/>
                    </a:lnTo>
                    <a:lnTo>
                      <a:pt x="424" y="252"/>
                    </a:lnTo>
                    <a:lnTo>
                      <a:pt x="442" y="302"/>
                    </a:lnTo>
                    <a:lnTo>
                      <a:pt x="472" y="388"/>
                    </a:lnTo>
                    <a:lnTo>
                      <a:pt x="484" y="426"/>
                    </a:lnTo>
                    <a:lnTo>
                      <a:pt x="490" y="406"/>
                    </a:lnTo>
                    <a:lnTo>
                      <a:pt x="496" y="382"/>
                    </a:lnTo>
                    <a:lnTo>
                      <a:pt x="506" y="326"/>
                    </a:lnTo>
                    <a:lnTo>
                      <a:pt x="514" y="266"/>
                    </a:lnTo>
                    <a:lnTo>
                      <a:pt x="520" y="206"/>
                    </a:lnTo>
                    <a:lnTo>
                      <a:pt x="526" y="104"/>
                    </a:lnTo>
                    <a:lnTo>
                      <a:pt x="526" y="60"/>
                    </a:lnTo>
                    <a:lnTo>
                      <a:pt x="538" y="72"/>
                    </a:lnTo>
                    <a:lnTo>
                      <a:pt x="550" y="82"/>
                    </a:lnTo>
                    <a:lnTo>
                      <a:pt x="572" y="98"/>
                    </a:lnTo>
                    <a:lnTo>
                      <a:pt x="588" y="108"/>
                    </a:lnTo>
                    <a:lnTo>
                      <a:pt x="596" y="112"/>
                    </a:lnTo>
                    <a:lnTo>
                      <a:pt x="688" y="142"/>
                    </a:lnTo>
                    <a:lnTo>
                      <a:pt x="690" y="154"/>
                    </a:lnTo>
                    <a:lnTo>
                      <a:pt x="692" y="170"/>
                    </a:lnTo>
                    <a:lnTo>
                      <a:pt x="690" y="212"/>
                    </a:lnTo>
                    <a:lnTo>
                      <a:pt x="684" y="268"/>
                    </a:lnTo>
                    <a:lnTo>
                      <a:pt x="674" y="336"/>
                    </a:lnTo>
                    <a:lnTo>
                      <a:pt x="666" y="410"/>
                    </a:lnTo>
                    <a:lnTo>
                      <a:pt x="660" y="492"/>
                    </a:lnTo>
                    <a:lnTo>
                      <a:pt x="656" y="578"/>
                    </a:lnTo>
                    <a:lnTo>
                      <a:pt x="654" y="620"/>
                    </a:lnTo>
                    <a:lnTo>
                      <a:pt x="656" y="664"/>
                    </a:lnTo>
                    <a:lnTo>
                      <a:pt x="658" y="768"/>
                    </a:lnTo>
                    <a:lnTo>
                      <a:pt x="662" y="828"/>
                    </a:lnTo>
                    <a:lnTo>
                      <a:pt x="664" y="856"/>
                    </a:lnTo>
                    <a:lnTo>
                      <a:pt x="668" y="876"/>
                    </a:lnTo>
                    <a:lnTo>
                      <a:pt x="248" y="878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37" name="Freeform 487"/>
              <p:cNvSpPr>
                <a:spLocks/>
              </p:cNvSpPr>
              <p:nvPr/>
            </p:nvSpPr>
            <p:spPr bwMode="auto">
              <a:xfrm>
                <a:off x="5244" y="645"/>
                <a:ext cx="28" cy="206"/>
              </a:xfrm>
              <a:custGeom>
                <a:avLst/>
                <a:gdLst>
                  <a:gd name="T0" fmla="*/ 0 w 72"/>
                  <a:gd name="T1" fmla="*/ 2 h 586"/>
                  <a:gd name="T2" fmla="*/ 0 w 72"/>
                  <a:gd name="T3" fmla="*/ 2 h 586"/>
                  <a:gd name="T4" fmla="*/ 2 w 72"/>
                  <a:gd name="T5" fmla="*/ 18 h 586"/>
                  <a:gd name="T6" fmla="*/ 10 w 72"/>
                  <a:gd name="T7" fmla="*/ 62 h 586"/>
                  <a:gd name="T8" fmla="*/ 16 w 72"/>
                  <a:gd name="T9" fmla="*/ 94 h 586"/>
                  <a:gd name="T10" fmla="*/ 18 w 72"/>
                  <a:gd name="T11" fmla="*/ 132 h 586"/>
                  <a:gd name="T12" fmla="*/ 22 w 72"/>
                  <a:gd name="T13" fmla="*/ 176 h 586"/>
                  <a:gd name="T14" fmla="*/ 24 w 72"/>
                  <a:gd name="T15" fmla="*/ 224 h 586"/>
                  <a:gd name="T16" fmla="*/ 24 w 72"/>
                  <a:gd name="T17" fmla="*/ 224 h 586"/>
                  <a:gd name="T18" fmla="*/ 26 w 72"/>
                  <a:gd name="T19" fmla="*/ 318 h 586"/>
                  <a:gd name="T20" fmla="*/ 28 w 72"/>
                  <a:gd name="T21" fmla="*/ 364 h 586"/>
                  <a:gd name="T22" fmla="*/ 32 w 72"/>
                  <a:gd name="T23" fmla="*/ 412 h 586"/>
                  <a:gd name="T24" fmla="*/ 36 w 72"/>
                  <a:gd name="T25" fmla="*/ 458 h 586"/>
                  <a:gd name="T26" fmla="*/ 44 w 72"/>
                  <a:gd name="T27" fmla="*/ 502 h 586"/>
                  <a:gd name="T28" fmla="*/ 54 w 72"/>
                  <a:gd name="T29" fmla="*/ 546 h 586"/>
                  <a:gd name="T30" fmla="*/ 66 w 72"/>
                  <a:gd name="T31" fmla="*/ 586 h 586"/>
                  <a:gd name="T32" fmla="*/ 72 w 72"/>
                  <a:gd name="T33" fmla="*/ 584 h 586"/>
                  <a:gd name="T34" fmla="*/ 72 w 72"/>
                  <a:gd name="T35" fmla="*/ 584 h 586"/>
                  <a:gd name="T36" fmla="*/ 62 w 72"/>
                  <a:gd name="T37" fmla="*/ 544 h 586"/>
                  <a:gd name="T38" fmla="*/ 52 w 72"/>
                  <a:gd name="T39" fmla="*/ 502 h 586"/>
                  <a:gd name="T40" fmla="*/ 44 w 72"/>
                  <a:gd name="T41" fmla="*/ 456 h 586"/>
                  <a:gd name="T42" fmla="*/ 40 w 72"/>
                  <a:gd name="T43" fmla="*/ 410 h 586"/>
                  <a:gd name="T44" fmla="*/ 36 w 72"/>
                  <a:gd name="T45" fmla="*/ 364 h 586"/>
                  <a:gd name="T46" fmla="*/ 34 w 72"/>
                  <a:gd name="T47" fmla="*/ 318 h 586"/>
                  <a:gd name="T48" fmla="*/ 32 w 72"/>
                  <a:gd name="T49" fmla="*/ 224 h 586"/>
                  <a:gd name="T50" fmla="*/ 32 w 72"/>
                  <a:gd name="T51" fmla="*/ 224 h 586"/>
                  <a:gd name="T52" fmla="*/ 30 w 72"/>
                  <a:gd name="T53" fmla="*/ 176 h 586"/>
                  <a:gd name="T54" fmla="*/ 26 w 72"/>
                  <a:gd name="T55" fmla="*/ 132 h 586"/>
                  <a:gd name="T56" fmla="*/ 22 w 72"/>
                  <a:gd name="T57" fmla="*/ 92 h 586"/>
                  <a:gd name="T58" fmla="*/ 18 w 72"/>
                  <a:gd name="T59" fmla="*/ 60 h 586"/>
                  <a:gd name="T60" fmla="*/ 10 w 72"/>
                  <a:gd name="T61" fmla="*/ 16 h 586"/>
                  <a:gd name="T62" fmla="*/ 6 w 72"/>
                  <a:gd name="T63" fmla="*/ 0 h 586"/>
                  <a:gd name="T64" fmla="*/ 0 w 72"/>
                  <a:gd name="T65" fmla="*/ 2 h 58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72"/>
                  <a:gd name="T100" fmla="*/ 0 h 586"/>
                  <a:gd name="T101" fmla="*/ 72 w 72"/>
                  <a:gd name="T102" fmla="*/ 586 h 58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72" h="586">
                    <a:moveTo>
                      <a:pt x="0" y="2"/>
                    </a:moveTo>
                    <a:lnTo>
                      <a:pt x="0" y="2"/>
                    </a:lnTo>
                    <a:lnTo>
                      <a:pt x="2" y="18"/>
                    </a:lnTo>
                    <a:lnTo>
                      <a:pt x="10" y="62"/>
                    </a:lnTo>
                    <a:lnTo>
                      <a:pt x="16" y="94"/>
                    </a:lnTo>
                    <a:lnTo>
                      <a:pt x="18" y="132"/>
                    </a:lnTo>
                    <a:lnTo>
                      <a:pt x="22" y="176"/>
                    </a:lnTo>
                    <a:lnTo>
                      <a:pt x="24" y="224"/>
                    </a:lnTo>
                    <a:lnTo>
                      <a:pt x="26" y="318"/>
                    </a:lnTo>
                    <a:lnTo>
                      <a:pt x="28" y="364"/>
                    </a:lnTo>
                    <a:lnTo>
                      <a:pt x="32" y="412"/>
                    </a:lnTo>
                    <a:lnTo>
                      <a:pt x="36" y="458"/>
                    </a:lnTo>
                    <a:lnTo>
                      <a:pt x="44" y="502"/>
                    </a:lnTo>
                    <a:lnTo>
                      <a:pt x="54" y="546"/>
                    </a:lnTo>
                    <a:lnTo>
                      <a:pt x="66" y="586"/>
                    </a:lnTo>
                    <a:lnTo>
                      <a:pt x="72" y="584"/>
                    </a:lnTo>
                    <a:lnTo>
                      <a:pt x="62" y="544"/>
                    </a:lnTo>
                    <a:lnTo>
                      <a:pt x="52" y="502"/>
                    </a:lnTo>
                    <a:lnTo>
                      <a:pt x="44" y="456"/>
                    </a:lnTo>
                    <a:lnTo>
                      <a:pt x="40" y="410"/>
                    </a:lnTo>
                    <a:lnTo>
                      <a:pt x="36" y="364"/>
                    </a:lnTo>
                    <a:lnTo>
                      <a:pt x="34" y="318"/>
                    </a:lnTo>
                    <a:lnTo>
                      <a:pt x="32" y="224"/>
                    </a:lnTo>
                    <a:lnTo>
                      <a:pt x="30" y="176"/>
                    </a:lnTo>
                    <a:lnTo>
                      <a:pt x="26" y="132"/>
                    </a:lnTo>
                    <a:lnTo>
                      <a:pt x="22" y="92"/>
                    </a:lnTo>
                    <a:lnTo>
                      <a:pt x="18" y="60"/>
                    </a:lnTo>
                    <a:lnTo>
                      <a:pt x="10" y="16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38" name="Freeform 488"/>
              <p:cNvSpPr>
                <a:spLocks/>
              </p:cNvSpPr>
              <p:nvPr/>
            </p:nvSpPr>
            <p:spPr bwMode="auto">
              <a:xfrm>
                <a:off x="5234" y="654"/>
                <a:ext cx="163" cy="154"/>
              </a:xfrm>
              <a:custGeom>
                <a:avLst/>
                <a:gdLst>
                  <a:gd name="T0" fmla="*/ 226 w 426"/>
                  <a:gd name="T1" fmla="*/ 0 h 440"/>
                  <a:gd name="T2" fmla="*/ 226 w 426"/>
                  <a:gd name="T3" fmla="*/ 0 h 440"/>
                  <a:gd name="T4" fmla="*/ 218 w 426"/>
                  <a:gd name="T5" fmla="*/ 8 h 440"/>
                  <a:gd name="T6" fmla="*/ 198 w 426"/>
                  <a:gd name="T7" fmla="*/ 28 h 440"/>
                  <a:gd name="T8" fmla="*/ 186 w 426"/>
                  <a:gd name="T9" fmla="*/ 42 h 440"/>
                  <a:gd name="T10" fmla="*/ 174 w 426"/>
                  <a:gd name="T11" fmla="*/ 60 h 440"/>
                  <a:gd name="T12" fmla="*/ 164 w 426"/>
                  <a:gd name="T13" fmla="*/ 80 h 440"/>
                  <a:gd name="T14" fmla="*/ 156 w 426"/>
                  <a:gd name="T15" fmla="*/ 102 h 440"/>
                  <a:gd name="T16" fmla="*/ 156 w 426"/>
                  <a:gd name="T17" fmla="*/ 102 h 440"/>
                  <a:gd name="T18" fmla="*/ 148 w 426"/>
                  <a:gd name="T19" fmla="*/ 144 h 440"/>
                  <a:gd name="T20" fmla="*/ 138 w 426"/>
                  <a:gd name="T21" fmla="*/ 188 h 440"/>
                  <a:gd name="T22" fmla="*/ 128 w 426"/>
                  <a:gd name="T23" fmla="*/ 234 h 440"/>
                  <a:gd name="T24" fmla="*/ 114 w 426"/>
                  <a:gd name="T25" fmla="*/ 280 h 440"/>
                  <a:gd name="T26" fmla="*/ 106 w 426"/>
                  <a:gd name="T27" fmla="*/ 302 h 440"/>
                  <a:gd name="T28" fmla="*/ 96 w 426"/>
                  <a:gd name="T29" fmla="*/ 322 h 440"/>
                  <a:gd name="T30" fmla="*/ 84 w 426"/>
                  <a:gd name="T31" fmla="*/ 342 h 440"/>
                  <a:gd name="T32" fmla="*/ 72 w 426"/>
                  <a:gd name="T33" fmla="*/ 360 h 440"/>
                  <a:gd name="T34" fmla="*/ 58 w 426"/>
                  <a:gd name="T35" fmla="*/ 378 h 440"/>
                  <a:gd name="T36" fmla="*/ 40 w 426"/>
                  <a:gd name="T37" fmla="*/ 392 h 440"/>
                  <a:gd name="T38" fmla="*/ 22 w 426"/>
                  <a:gd name="T39" fmla="*/ 404 h 440"/>
                  <a:gd name="T40" fmla="*/ 0 w 426"/>
                  <a:gd name="T41" fmla="*/ 416 h 440"/>
                  <a:gd name="T42" fmla="*/ 0 w 426"/>
                  <a:gd name="T43" fmla="*/ 416 h 440"/>
                  <a:gd name="T44" fmla="*/ 6 w 426"/>
                  <a:gd name="T45" fmla="*/ 418 h 440"/>
                  <a:gd name="T46" fmla="*/ 24 w 426"/>
                  <a:gd name="T47" fmla="*/ 426 h 440"/>
                  <a:gd name="T48" fmla="*/ 36 w 426"/>
                  <a:gd name="T49" fmla="*/ 430 h 440"/>
                  <a:gd name="T50" fmla="*/ 52 w 426"/>
                  <a:gd name="T51" fmla="*/ 434 h 440"/>
                  <a:gd name="T52" fmla="*/ 72 w 426"/>
                  <a:gd name="T53" fmla="*/ 438 h 440"/>
                  <a:gd name="T54" fmla="*/ 92 w 426"/>
                  <a:gd name="T55" fmla="*/ 440 h 440"/>
                  <a:gd name="T56" fmla="*/ 118 w 426"/>
                  <a:gd name="T57" fmla="*/ 440 h 440"/>
                  <a:gd name="T58" fmla="*/ 144 w 426"/>
                  <a:gd name="T59" fmla="*/ 438 h 440"/>
                  <a:gd name="T60" fmla="*/ 176 w 426"/>
                  <a:gd name="T61" fmla="*/ 432 h 440"/>
                  <a:gd name="T62" fmla="*/ 208 w 426"/>
                  <a:gd name="T63" fmla="*/ 424 h 440"/>
                  <a:gd name="T64" fmla="*/ 244 w 426"/>
                  <a:gd name="T65" fmla="*/ 412 h 440"/>
                  <a:gd name="T66" fmla="*/ 284 w 426"/>
                  <a:gd name="T67" fmla="*/ 396 h 440"/>
                  <a:gd name="T68" fmla="*/ 326 w 426"/>
                  <a:gd name="T69" fmla="*/ 376 h 440"/>
                  <a:gd name="T70" fmla="*/ 370 w 426"/>
                  <a:gd name="T71" fmla="*/ 350 h 440"/>
                  <a:gd name="T72" fmla="*/ 426 w 426"/>
                  <a:gd name="T73" fmla="*/ 18 h 440"/>
                  <a:gd name="T74" fmla="*/ 226 w 426"/>
                  <a:gd name="T75" fmla="*/ 0 h 44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426"/>
                  <a:gd name="T115" fmla="*/ 0 h 440"/>
                  <a:gd name="T116" fmla="*/ 426 w 426"/>
                  <a:gd name="T117" fmla="*/ 440 h 44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426" h="440">
                    <a:moveTo>
                      <a:pt x="226" y="0"/>
                    </a:moveTo>
                    <a:lnTo>
                      <a:pt x="226" y="0"/>
                    </a:lnTo>
                    <a:lnTo>
                      <a:pt x="218" y="8"/>
                    </a:lnTo>
                    <a:lnTo>
                      <a:pt x="198" y="28"/>
                    </a:lnTo>
                    <a:lnTo>
                      <a:pt x="186" y="42"/>
                    </a:lnTo>
                    <a:lnTo>
                      <a:pt x="174" y="60"/>
                    </a:lnTo>
                    <a:lnTo>
                      <a:pt x="164" y="80"/>
                    </a:lnTo>
                    <a:lnTo>
                      <a:pt x="156" y="102"/>
                    </a:lnTo>
                    <a:lnTo>
                      <a:pt x="148" y="144"/>
                    </a:lnTo>
                    <a:lnTo>
                      <a:pt x="138" y="188"/>
                    </a:lnTo>
                    <a:lnTo>
                      <a:pt x="128" y="234"/>
                    </a:lnTo>
                    <a:lnTo>
                      <a:pt x="114" y="280"/>
                    </a:lnTo>
                    <a:lnTo>
                      <a:pt x="106" y="302"/>
                    </a:lnTo>
                    <a:lnTo>
                      <a:pt x="96" y="322"/>
                    </a:lnTo>
                    <a:lnTo>
                      <a:pt x="84" y="342"/>
                    </a:lnTo>
                    <a:lnTo>
                      <a:pt x="72" y="360"/>
                    </a:lnTo>
                    <a:lnTo>
                      <a:pt x="58" y="378"/>
                    </a:lnTo>
                    <a:lnTo>
                      <a:pt x="40" y="392"/>
                    </a:lnTo>
                    <a:lnTo>
                      <a:pt x="22" y="404"/>
                    </a:lnTo>
                    <a:lnTo>
                      <a:pt x="0" y="416"/>
                    </a:lnTo>
                    <a:lnTo>
                      <a:pt x="6" y="418"/>
                    </a:lnTo>
                    <a:lnTo>
                      <a:pt x="24" y="426"/>
                    </a:lnTo>
                    <a:lnTo>
                      <a:pt x="36" y="430"/>
                    </a:lnTo>
                    <a:lnTo>
                      <a:pt x="52" y="434"/>
                    </a:lnTo>
                    <a:lnTo>
                      <a:pt x="72" y="438"/>
                    </a:lnTo>
                    <a:lnTo>
                      <a:pt x="92" y="440"/>
                    </a:lnTo>
                    <a:lnTo>
                      <a:pt x="118" y="440"/>
                    </a:lnTo>
                    <a:lnTo>
                      <a:pt x="144" y="438"/>
                    </a:lnTo>
                    <a:lnTo>
                      <a:pt x="176" y="432"/>
                    </a:lnTo>
                    <a:lnTo>
                      <a:pt x="208" y="424"/>
                    </a:lnTo>
                    <a:lnTo>
                      <a:pt x="244" y="412"/>
                    </a:lnTo>
                    <a:lnTo>
                      <a:pt x="284" y="396"/>
                    </a:lnTo>
                    <a:lnTo>
                      <a:pt x="326" y="376"/>
                    </a:lnTo>
                    <a:lnTo>
                      <a:pt x="370" y="350"/>
                    </a:lnTo>
                    <a:lnTo>
                      <a:pt x="426" y="18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39" name="Freeform 489"/>
              <p:cNvSpPr>
                <a:spLocks/>
              </p:cNvSpPr>
              <p:nvPr/>
            </p:nvSpPr>
            <p:spPr bwMode="auto">
              <a:xfrm>
                <a:off x="5143" y="641"/>
                <a:ext cx="57" cy="27"/>
              </a:xfrm>
              <a:custGeom>
                <a:avLst/>
                <a:gdLst>
                  <a:gd name="T0" fmla="*/ 140 w 150"/>
                  <a:gd name="T1" fmla="*/ 0 h 78"/>
                  <a:gd name="T2" fmla="*/ 150 w 150"/>
                  <a:gd name="T3" fmla="*/ 64 h 78"/>
                  <a:gd name="T4" fmla="*/ 14 w 150"/>
                  <a:gd name="T5" fmla="*/ 78 h 78"/>
                  <a:gd name="T6" fmla="*/ 0 w 150"/>
                  <a:gd name="T7" fmla="*/ 2 h 78"/>
                  <a:gd name="T8" fmla="*/ 140 w 150"/>
                  <a:gd name="T9" fmla="*/ 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0"/>
                  <a:gd name="T16" fmla="*/ 0 h 78"/>
                  <a:gd name="T17" fmla="*/ 150 w 150"/>
                  <a:gd name="T18" fmla="*/ 78 h 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0" h="78">
                    <a:moveTo>
                      <a:pt x="140" y="0"/>
                    </a:moveTo>
                    <a:lnTo>
                      <a:pt x="150" y="64"/>
                    </a:lnTo>
                    <a:lnTo>
                      <a:pt x="14" y="78"/>
                    </a:lnTo>
                    <a:lnTo>
                      <a:pt x="0" y="2"/>
                    </a:lnTo>
                    <a:lnTo>
                      <a:pt x="140" y="0"/>
                    </a:lnTo>
                    <a:close/>
                  </a:path>
                </a:pathLst>
              </a:custGeom>
              <a:solidFill>
                <a:srgbClr val="D0CE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40" name="Freeform 490"/>
              <p:cNvSpPr>
                <a:spLocks/>
              </p:cNvSpPr>
              <p:nvPr/>
            </p:nvSpPr>
            <p:spPr bwMode="auto">
              <a:xfrm>
                <a:off x="5284" y="642"/>
                <a:ext cx="37" cy="18"/>
              </a:xfrm>
              <a:custGeom>
                <a:avLst/>
                <a:gdLst>
                  <a:gd name="T0" fmla="*/ 0 w 96"/>
                  <a:gd name="T1" fmla="*/ 2 h 52"/>
                  <a:gd name="T2" fmla="*/ 6 w 96"/>
                  <a:gd name="T3" fmla="*/ 44 h 52"/>
                  <a:gd name="T4" fmla="*/ 96 w 96"/>
                  <a:gd name="T5" fmla="*/ 52 h 52"/>
                  <a:gd name="T6" fmla="*/ 90 w 96"/>
                  <a:gd name="T7" fmla="*/ 0 h 52"/>
                  <a:gd name="T8" fmla="*/ 0 w 96"/>
                  <a:gd name="T9" fmla="*/ 2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52"/>
                  <a:gd name="T17" fmla="*/ 96 w 96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52">
                    <a:moveTo>
                      <a:pt x="0" y="2"/>
                    </a:moveTo>
                    <a:lnTo>
                      <a:pt x="6" y="44"/>
                    </a:lnTo>
                    <a:lnTo>
                      <a:pt x="96" y="52"/>
                    </a:lnTo>
                    <a:lnTo>
                      <a:pt x="9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0CE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41" name="Freeform 491"/>
              <p:cNvSpPr>
                <a:spLocks noEditPoints="1"/>
              </p:cNvSpPr>
              <p:nvPr/>
            </p:nvSpPr>
            <p:spPr bwMode="auto">
              <a:xfrm>
                <a:off x="5234" y="652"/>
                <a:ext cx="6" cy="5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16 w 16"/>
                  <a:gd name="T43" fmla="*/ 6 h 16"/>
                  <a:gd name="T44" fmla="*/ 16 w 16"/>
                  <a:gd name="T45" fmla="*/ 6 h 16"/>
                  <a:gd name="T46" fmla="*/ 14 w 16"/>
                  <a:gd name="T47" fmla="*/ 12 h 16"/>
                  <a:gd name="T48" fmla="*/ 10 w 16"/>
                  <a:gd name="T49" fmla="*/ 14 h 16"/>
                  <a:gd name="T50" fmla="*/ 10 w 16"/>
                  <a:gd name="T51" fmla="*/ 14 h 16"/>
                  <a:gd name="T52" fmla="*/ 6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4 w 16"/>
                  <a:gd name="T59" fmla="*/ 4 h 16"/>
                  <a:gd name="T60" fmla="*/ 8 w 16"/>
                  <a:gd name="T61" fmla="*/ 2 h 16"/>
                  <a:gd name="T62" fmla="*/ 8 w 16"/>
                  <a:gd name="T63" fmla="*/ 2 h 16"/>
                  <a:gd name="T64" fmla="*/ 12 w 16"/>
                  <a:gd name="T65" fmla="*/ 2 h 16"/>
                  <a:gd name="T66" fmla="*/ 16 w 16"/>
                  <a:gd name="T67" fmla="*/ 6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6" y="6"/>
                    </a:moveTo>
                    <a:lnTo>
                      <a:pt x="16" y="6"/>
                    </a:lnTo>
                    <a:lnTo>
                      <a:pt x="14" y="12"/>
                    </a:lnTo>
                    <a:lnTo>
                      <a:pt x="10" y="14"/>
                    </a:lnTo>
                    <a:lnTo>
                      <a:pt x="6" y="14"/>
                    </a:lnTo>
                    <a:lnTo>
                      <a:pt x="2" y="10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42" name="Freeform 492"/>
              <p:cNvSpPr>
                <a:spLocks/>
              </p:cNvSpPr>
              <p:nvPr/>
            </p:nvSpPr>
            <p:spPr bwMode="auto">
              <a:xfrm>
                <a:off x="5234" y="652"/>
                <a:ext cx="6" cy="5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43" name="Freeform 493"/>
              <p:cNvSpPr>
                <a:spLocks/>
              </p:cNvSpPr>
              <p:nvPr/>
            </p:nvSpPr>
            <p:spPr bwMode="auto">
              <a:xfrm>
                <a:off x="5234" y="652"/>
                <a:ext cx="6" cy="5"/>
              </a:xfrm>
              <a:custGeom>
                <a:avLst/>
                <a:gdLst>
                  <a:gd name="T0" fmla="*/ 14 w 14"/>
                  <a:gd name="T1" fmla="*/ 4 h 12"/>
                  <a:gd name="T2" fmla="*/ 14 w 14"/>
                  <a:gd name="T3" fmla="*/ 4 h 12"/>
                  <a:gd name="T4" fmla="*/ 12 w 14"/>
                  <a:gd name="T5" fmla="*/ 10 h 12"/>
                  <a:gd name="T6" fmla="*/ 8 w 14"/>
                  <a:gd name="T7" fmla="*/ 12 h 12"/>
                  <a:gd name="T8" fmla="*/ 8 w 14"/>
                  <a:gd name="T9" fmla="*/ 12 h 12"/>
                  <a:gd name="T10" fmla="*/ 4 w 14"/>
                  <a:gd name="T11" fmla="*/ 12 h 12"/>
                  <a:gd name="T12" fmla="*/ 0 w 14"/>
                  <a:gd name="T13" fmla="*/ 8 h 12"/>
                  <a:gd name="T14" fmla="*/ 0 w 14"/>
                  <a:gd name="T15" fmla="*/ 8 h 12"/>
                  <a:gd name="T16" fmla="*/ 2 w 14"/>
                  <a:gd name="T17" fmla="*/ 2 h 12"/>
                  <a:gd name="T18" fmla="*/ 6 w 14"/>
                  <a:gd name="T19" fmla="*/ 0 h 12"/>
                  <a:gd name="T20" fmla="*/ 6 w 14"/>
                  <a:gd name="T21" fmla="*/ 0 h 12"/>
                  <a:gd name="T22" fmla="*/ 10 w 14"/>
                  <a:gd name="T23" fmla="*/ 0 h 12"/>
                  <a:gd name="T24" fmla="*/ 14 w 14"/>
                  <a:gd name="T25" fmla="*/ 4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12"/>
                  <a:gd name="T41" fmla="*/ 14 w 14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12">
                    <a:moveTo>
                      <a:pt x="14" y="4"/>
                    </a:moveTo>
                    <a:lnTo>
                      <a:pt x="14" y="4"/>
                    </a:lnTo>
                    <a:lnTo>
                      <a:pt x="12" y="10"/>
                    </a:lnTo>
                    <a:lnTo>
                      <a:pt x="8" y="12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44" name="Freeform 494"/>
              <p:cNvSpPr>
                <a:spLocks noEditPoints="1"/>
              </p:cNvSpPr>
              <p:nvPr/>
            </p:nvSpPr>
            <p:spPr bwMode="auto">
              <a:xfrm>
                <a:off x="5240" y="709"/>
                <a:ext cx="6" cy="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8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6 h 16"/>
                  <a:gd name="T26" fmla="*/ 16 w 16"/>
                  <a:gd name="T27" fmla="*/ 14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16 w 16"/>
                  <a:gd name="T43" fmla="*/ 8 h 16"/>
                  <a:gd name="T44" fmla="*/ 16 w 16"/>
                  <a:gd name="T45" fmla="*/ 8 h 16"/>
                  <a:gd name="T46" fmla="*/ 14 w 16"/>
                  <a:gd name="T47" fmla="*/ 12 h 16"/>
                  <a:gd name="T48" fmla="*/ 10 w 16"/>
                  <a:gd name="T49" fmla="*/ 16 h 16"/>
                  <a:gd name="T50" fmla="*/ 10 w 16"/>
                  <a:gd name="T51" fmla="*/ 16 h 16"/>
                  <a:gd name="T52" fmla="*/ 6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4 w 16"/>
                  <a:gd name="T59" fmla="*/ 6 h 16"/>
                  <a:gd name="T60" fmla="*/ 8 w 16"/>
                  <a:gd name="T61" fmla="*/ 2 h 16"/>
                  <a:gd name="T62" fmla="*/ 8 w 16"/>
                  <a:gd name="T63" fmla="*/ 2 h 16"/>
                  <a:gd name="T64" fmla="*/ 12 w 16"/>
                  <a:gd name="T65" fmla="*/ 2 h 16"/>
                  <a:gd name="T66" fmla="*/ 16 w 16"/>
                  <a:gd name="T67" fmla="*/ 8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6" y="8"/>
                    </a:moveTo>
                    <a:lnTo>
                      <a:pt x="16" y="8"/>
                    </a:lnTo>
                    <a:lnTo>
                      <a:pt x="14" y="12"/>
                    </a:lnTo>
                    <a:lnTo>
                      <a:pt x="10" y="16"/>
                    </a:lnTo>
                    <a:lnTo>
                      <a:pt x="6" y="14"/>
                    </a:lnTo>
                    <a:lnTo>
                      <a:pt x="2" y="10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6" y="8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45" name="Freeform 495"/>
              <p:cNvSpPr>
                <a:spLocks/>
              </p:cNvSpPr>
              <p:nvPr/>
            </p:nvSpPr>
            <p:spPr bwMode="auto">
              <a:xfrm>
                <a:off x="5240" y="709"/>
                <a:ext cx="6" cy="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8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6 h 16"/>
                  <a:gd name="T26" fmla="*/ 16 w 16"/>
                  <a:gd name="T27" fmla="*/ 14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46" name="Freeform 496"/>
              <p:cNvSpPr>
                <a:spLocks/>
              </p:cNvSpPr>
              <p:nvPr/>
            </p:nvSpPr>
            <p:spPr bwMode="auto">
              <a:xfrm>
                <a:off x="5241" y="710"/>
                <a:ext cx="5" cy="5"/>
              </a:xfrm>
              <a:custGeom>
                <a:avLst/>
                <a:gdLst>
                  <a:gd name="T0" fmla="*/ 14 w 14"/>
                  <a:gd name="T1" fmla="*/ 6 h 14"/>
                  <a:gd name="T2" fmla="*/ 14 w 14"/>
                  <a:gd name="T3" fmla="*/ 6 h 14"/>
                  <a:gd name="T4" fmla="*/ 12 w 14"/>
                  <a:gd name="T5" fmla="*/ 10 h 14"/>
                  <a:gd name="T6" fmla="*/ 8 w 14"/>
                  <a:gd name="T7" fmla="*/ 14 h 14"/>
                  <a:gd name="T8" fmla="*/ 8 w 14"/>
                  <a:gd name="T9" fmla="*/ 14 h 14"/>
                  <a:gd name="T10" fmla="*/ 4 w 14"/>
                  <a:gd name="T11" fmla="*/ 12 h 14"/>
                  <a:gd name="T12" fmla="*/ 0 w 14"/>
                  <a:gd name="T13" fmla="*/ 8 h 14"/>
                  <a:gd name="T14" fmla="*/ 0 w 14"/>
                  <a:gd name="T15" fmla="*/ 8 h 14"/>
                  <a:gd name="T16" fmla="*/ 2 w 14"/>
                  <a:gd name="T17" fmla="*/ 4 h 14"/>
                  <a:gd name="T18" fmla="*/ 6 w 14"/>
                  <a:gd name="T19" fmla="*/ 0 h 14"/>
                  <a:gd name="T20" fmla="*/ 6 w 14"/>
                  <a:gd name="T21" fmla="*/ 0 h 14"/>
                  <a:gd name="T22" fmla="*/ 10 w 14"/>
                  <a:gd name="T23" fmla="*/ 0 h 14"/>
                  <a:gd name="T24" fmla="*/ 14 w 14"/>
                  <a:gd name="T25" fmla="*/ 6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14"/>
                  <a:gd name="T41" fmla="*/ 14 w 14"/>
                  <a:gd name="T42" fmla="*/ 14 h 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14">
                    <a:moveTo>
                      <a:pt x="14" y="6"/>
                    </a:moveTo>
                    <a:lnTo>
                      <a:pt x="14" y="6"/>
                    </a:lnTo>
                    <a:lnTo>
                      <a:pt x="12" y="10"/>
                    </a:lnTo>
                    <a:lnTo>
                      <a:pt x="8" y="14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47" name="Freeform 497"/>
              <p:cNvSpPr>
                <a:spLocks noEditPoints="1"/>
              </p:cNvSpPr>
              <p:nvPr/>
            </p:nvSpPr>
            <p:spPr bwMode="auto">
              <a:xfrm>
                <a:off x="5249" y="817"/>
                <a:ext cx="6" cy="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6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4 w 16"/>
                  <a:gd name="T35" fmla="*/ 4 h 16"/>
                  <a:gd name="T36" fmla="*/ 12 w 16"/>
                  <a:gd name="T37" fmla="*/ 0 h 16"/>
                  <a:gd name="T38" fmla="*/ 10 w 16"/>
                  <a:gd name="T39" fmla="*/ 0 h 16"/>
                  <a:gd name="T40" fmla="*/ 6 w 16"/>
                  <a:gd name="T41" fmla="*/ 0 h 16"/>
                  <a:gd name="T42" fmla="*/ 14 w 16"/>
                  <a:gd name="T43" fmla="*/ 6 h 16"/>
                  <a:gd name="T44" fmla="*/ 14 w 16"/>
                  <a:gd name="T45" fmla="*/ 6 h 16"/>
                  <a:gd name="T46" fmla="*/ 14 w 16"/>
                  <a:gd name="T47" fmla="*/ 12 h 16"/>
                  <a:gd name="T48" fmla="*/ 10 w 16"/>
                  <a:gd name="T49" fmla="*/ 14 h 16"/>
                  <a:gd name="T50" fmla="*/ 10 w 16"/>
                  <a:gd name="T51" fmla="*/ 14 h 16"/>
                  <a:gd name="T52" fmla="*/ 4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2 w 16"/>
                  <a:gd name="T59" fmla="*/ 4 h 16"/>
                  <a:gd name="T60" fmla="*/ 6 w 16"/>
                  <a:gd name="T61" fmla="*/ 2 h 16"/>
                  <a:gd name="T62" fmla="*/ 6 w 16"/>
                  <a:gd name="T63" fmla="*/ 2 h 16"/>
                  <a:gd name="T64" fmla="*/ 12 w 16"/>
                  <a:gd name="T65" fmla="*/ 2 h 16"/>
                  <a:gd name="T66" fmla="*/ 14 w 16"/>
                  <a:gd name="T67" fmla="*/ 6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4" y="6"/>
                    </a:moveTo>
                    <a:lnTo>
                      <a:pt x="14" y="6"/>
                    </a:lnTo>
                    <a:lnTo>
                      <a:pt x="14" y="12"/>
                    </a:lnTo>
                    <a:lnTo>
                      <a:pt x="10" y="14"/>
                    </a:lnTo>
                    <a:lnTo>
                      <a:pt x="4" y="14"/>
                    </a:lnTo>
                    <a:lnTo>
                      <a:pt x="2" y="10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12" y="2"/>
                    </a:lnTo>
                    <a:lnTo>
                      <a:pt x="14" y="6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48" name="Freeform 498"/>
              <p:cNvSpPr>
                <a:spLocks/>
              </p:cNvSpPr>
              <p:nvPr/>
            </p:nvSpPr>
            <p:spPr bwMode="auto">
              <a:xfrm>
                <a:off x="5249" y="817"/>
                <a:ext cx="6" cy="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6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4 w 16"/>
                  <a:gd name="T35" fmla="*/ 4 h 16"/>
                  <a:gd name="T36" fmla="*/ 12 w 16"/>
                  <a:gd name="T37" fmla="*/ 0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49" name="Freeform 499"/>
              <p:cNvSpPr>
                <a:spLocks/>
              </p:cNvSpPr>
              <p:nvPr/>
            </p:nvSpPr>
            <p:spPr bwMode="auto">
              <a:xfrm>
                <a:off x="5250" y="818"/>
                <a:ext cx="4" cy="4"/>
              </a:xfrm>
              <a:custGeom>
                <a:avLst/>
                <a:gdLst>
                  <a:gd name="T0" fmla="*/ 12 w 12"/>
                  <a:gd name="T1" fmla="*/ 4 h 12"/>
                  <a:gd name="T2" fmla="*/ 12 w 12"/>
                  <a:gd name="T3" fmla="*/ 4 h 12"/>
                  <a:gd name="T4" fmla="*/ 12 w 12"/>
                  <a:gd name="T5" fmla="*/ 10 h 12"/>
                  <a:gd name="T6" fmla="*/ 8 w 12"/>
                  <a:gd name="T7" fmla="*/ 12 h 12"/>
                  <a:gd name="T8" fmla="*/ 8 w 12"/>
                  <a:gd name="T9" fmla="*/ 12 h 12"/>
                  <a:gd name="T10" fmla="*/ 2 w 12"/>
                  <a:gd name="T11" fmla="*/ 12 h 12"/>
                  <a:gd name="T12" fmla="*/ 0 w 12"/>
                  <a:gd name="T13" fmla="*/ 8 h 12"/>
                  <a:gd name="T14" fmla="*/ 0 w 12"/>
                  <a:gd name="T15" fmla="*/ 8 h 12"/>
                  <a:gd name="T16" fmla="*/ 0 w 12"/>
                  <a:gd name="T17" fmla="*/ 2 h 12"/>
                  <a:gd name="T18" fmla="*/ 4 w 12"/>
                  <a:gd name="T19" fmla="*/ 0 h 12"/>
                  <a:gd name="T20" fmla="*/ 4 w 12"/>
                  <a:gd name="T21" fmla="*/ 0 h 12"/>
                  <a:gd name="T22" fmla="*/ 10 w 12"/>
                  <a:gd name="T23" fmla="*/ 0 h 12"/>
                  <a:gd name="T24" fmla="*/ 12 w 12"/>
                  <a:gd name="T25" fmla="*/ 4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2"/>
                  <a:gd name="T41" fmla="*/ 12 w 12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2">
                    <a:moveTo>
                      <a:pt x="12" y="4"/>
                    </a:moveTo>
                    <a:lnTo>
                      <a:pt x="12" y="4"/>
                    </a:lnTo>
                    <a:lnTo>
                      <a:pt x="12" y="10"/>
                    </a:lnTo>
                    <a:lnTo>
                      <a:pt x="8" y="12"/>
                    </a:lnTo>
                    <a:lnTo>
                      <a:pt x="2" y="12"/>
                    </a:lnTo>
                    <a:lnTo>
                      <a:pt x="0" y="8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10" y="0"/>
                    </a:lnTo>
                    <a:lnTo>
                      <a:pt x="12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50" name="Freeform 500"/>
              <p:cNvSpPr>
                <a:spLocks/>
              </p:cNvSpPr>
              <p:nvPr/>
            </p:nvSpPr>
            <p:spPr bwMode="auto">
              <a:xfrm>
                <a:off x="5382" y="705"/>
                <a:ext cx="37" cy="54"/>
              </a:xfrm>
              <a:custGeom>
                <a:avLst/>
                <a:gdLst>
                  <a:gd name="T0" fmla="*/ 48 w 98"/>
                  <a:gd name="T1" fmla="*/ 0 h 154"/>
                  <a:gd name="T2" fmla="*/ 48 w 98"/>
                  <a:gd name="T3" fmla="*/ 0 h 154"/>
                  <a:gd name="T4" fmla="*/ 58 w 98"/>
                  <a:gd name="T5" fmla="*/ 4 h 154"/>
                  <a:gd name="T6" fmla="*/ 76 w 98"/>
                  <a:gd name="T7" fmla="*/ 14 h 154"/>
                  <a:gd name="T8" fmla="*/ 86 w 98"/>
                  <a:gd name="T9" fmla="*/ 20 h 154"/>
                  <a:gd name="T10" fmla="*/ 92 w 98"/>
                  <a:gd name="T11" fmla="*/ 30 h 154"/>
                  <a:gd name="T12" fmla="*/ 98 w 98"/>
                  <a:gd name="T13" fmla="*/ 40 h 154"/>
                  <a:gd name="T14" fmla="*/ 98 w 98"/>
                  <a:gd name="T15" fmla="*/ 46 h 154"/>
                  <a:gd name="T16" fmla="*/ 96 w 98"/>
                  <a:gd name="T17" fmla="*/ 52 h 154"/>
                  <a:gd name="T18" fmla="*/ 86 w 98"/>
                  <a:gd name="T19" fmla="*/ 86 h 154"/>
                  <a:gd name="T20" fmla="*/ 86 w 98"/>
                  <a:gd name="T21" fmla="*/ 86 h 154"/>
                  <a:gd name="T22" fmla="*/ 90 w 98"/>
                  <a:gd name="T23" fmla="*/ 92 h 154"/>
                  <a:gd name="T24" fmla="*/ 94 w 98"/>
                  <a:gd name="T25" fmla="*/ 106 h 154"/>
                  <a:gd name="T26" fmla="*/ 96 w 98"/>
                  <a:gd name="T27" fmla="*/ 114 h 154"/>
                  <a:gd name="T28" fmla="*/ 94 w 98"/>
                  <a:gd name="T29" fmla="*/ 124 h 154"/>
                  <a:gd name="T30" fmla="*/ 92 w 98"/>
                  <a:gd name="T31" fmla="*/ 130 h 154"/>
                  <a:gd name="T32" fmla="*/ 86 w 98"/>
                  <a:gd name="T33" fmla="*/ 136 h 154"/>
                  <a:gd name="T34" fmla="*/ 86 w 98"/>
                  <a:gd name="T35" fmla="*/ 136 h 154"/>
                  <a:gd name="T36" fmla="*/ 66 w 98"/>
                  <a:gd name="T37" fmla="*/ 146 h 154"/>
                  <a:gd name="T38" fmla="*/ 54 w 98"/>
                  <a:gd name="T39" fmla="*/ 150 h 154"/>
                  <a:gd name="T40" fmla="*/ 42 w 98"/>
                  <a:gd name="T41" fmla="*/ 154 h 154"/>
                  <a:gd name="T42" fmla="*/ 30 w 98"/>
                  <a:gd name="T43" fmla="*/ 154 h 154"/>
                  <a:gd name="T44" fmla="*/ 18 w 98"/>
                  <a:gd name="T45" fmla="*/ 152 h 154"/>
                  <a:gd name="T46" fmla="*/ 14 w 98"/>
                  <a:gd name="T47" fmla="*/ 150 h 154"/>
                  <a:gd name="T48" fmla="*/ 10 w 98"/>
                  <a:gd name="T49" fmla="*/ 146 h 154"/>
                  <a:gd name="T50" fmla="*/ 6 w 98"/>
                  <a:gd name="T51" fmla="*/ 142 h 154"/>
                  <a:gd name="T52" fmla="*/ 2 w 98"/>
                  <a:gd name="T53" fmla="*/ 136 h 154"/>
                  <a:gd name="T54" fmla="*/ 2 w 98"/>
                  <a:gd name="T55" fmla="*/ 136 h 154"/>
                  <a:gd name="T56" fmla="*/ 2 w 98"/>
                  <a:gd name="T57" fmla="*/ 128 h 154"/>
                  <a:gd name="T58" fmla="*/ 0 w 98"/>
                  <a:gd name="T59" fmla="*/ 120 h 154"/>
                  <a:gd name="T60" fmla="*/ 4 w 98"/>
                  <a:gd name="T61" fmla="*/ 100 h 154"/>
                  <a:gd name="T62" fmla="*/ 12 w 98"/>
                  <a:gd name="T63" fmla="*/ 78 h 154"/>
                  <a:gd name="T64" fmla="*/ 20 w 98"/>
                  <a:gd name="T65" fmla="*/ 56 h 154"/>
                  <a:gd name="T66" fmla="*/ 40 w 98"/>
                  <a:gd name="T67" fmla="*/ 16 h 154"/>
                  <a:gd name="T68" fmla="*/ 48 w 98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"/>
                  <a:gd name="T106" fmla="*/ 0 h 154"/>
                  <a:gd name="T107" fmla="*/ 98 w 98"/>
                  <a:gd name="T108" fmla="*/ 154 h 1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" h="154">
                    <a:moveTo>
                      <a:pt x="48" y="0"/>
                    </a:moveTo>
                    <a:lnTo>
                      <a:pt x="48" y="0"/>
                    </a:lnTo>
                    <a:lnTo>
                      <a:pt x="58" y="4"/>
                    </a:lnTo>
                    <a:lnTo>
                      <a:pt x="76" y="14"/>
                    </a:lnTo>
                    <a:lnTo>
                      <a:pt x="86" y="20"/>
                    </a:lnTo>
                    <a:lnTo>
                      <a:pt x="92" y="30"/>
                    </a:lnTo>
                    <a:lnTo>
                      <a:pt x="98" y="40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86" y="86"/>
                    </a:lnTo>
                    <a:lnTo>
                      <a:pt x="90" y="92"/>
                    </a:lnTo>
                    <a:lnTo>
                      <a:pt x="94" y="106"/>
                    </a:lnTo>
                    <a:lnTo>
                      <a:pt x="96" y="114"/>
                    </a:lnTo>
                    <a:lnTo>
                      <a:pt x="94" y="124"/>
                    </a:lnTo>
                    <a:lnTo>
                      <a:pt x="92" y="130"/>
                    </a:lnTo>
                    <a:lnTo>
                      <a:pt x="86" y="136"/>
                    </a:lnTo>
                    <a:lnTo>
                      <a:pt x="66" y="146"/>
                    </a:lnTo>
                    <a:lnTo>
                      <a:pt x="54" y="150"/>
                    </a:lnTo>
                    <a:lnTo>
                      <a:pt x="42" y="154"/>
                    </a:lnTo>
                    <a:lnTo>
                      <a:pt x="30" y="154"/>
                    </a:lnTo>
                    <a:lnTo>
                      <a:pt x="18" y="152"/>
                    </a:lnTo>
                    <a:lnTo>
                      <a:pt x="14" y="150"/>
                    </a:lnTo>
                    <a:lnTo>
                      <a:pt x="10" y="146"/>
                    </a:lnTo>
                    <a:lnTo>
                      <a:pt x="6" y="142"/>
                    </a:lnTo>
                    <a:lnTo>
                      <a:pt x="2" y="136"/>
                    </a:lnTo>
                    <a:lnTo>
                      <a:pt x="2" y="128"/>
                    </a:lnTo>
                    <a:lnTo>
                      <a:pt x="0" y="120"/>
                    </a:lnTo>
                    <a:lnTo>
                      <a:pt x="4" y="100"/>
                    </a:lnTo>
                    <a:lnTo>
                      <a:pt x="12" y="78"/>
                    </a:lnTo>
                    <a:lnTo>
                      <a:pt x="20" y="56"/>
                    </a:lnTo>
                    <a:lnTo>
                      <a:pt x="40" y="16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EB9E5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51" name="Freeform 501"/>
              <p:cNvSpPr>
                <a:spLocks/>
              </p:cNvSpPr>
              <p:nvPr/>
            </p:nvSpPr>
            <p:spPr bwMode="auto">
              <a:xfrm>
                <a:off x="5382" y="705"/>
                <a:ext cx="37" cy="54"/>
              </a:xfrm>
              <a:custGeom>
                <a:avLst/>
                <a:gdLst>
                  <a:gd name="T0" fmla="*/ 48 w 98"/>
                  <a:gd name="T1" fmla="*/ 0 h 154"/>
                  <a:gd name="T2" fmla="*/ 48 w 98"/>
                  <a:gd name="T3" fmla="*/ 0 h 154"/>
                  <a:gd name="T4" fmla="*/ 58 w 98"/>
                  <a:gd name="T5" fmla="*/ 4 h 154"/>
                  <a:gd name="T6" fmla="*/ 76 w 98"/>
                  <a:gd name="T7" fmla="*/ 14 h 154"/>
                  <a:gd name="T8" fmla="*/ 86 w 98"/>
                  <a:gd name="T9" fmla="*/ 20 h 154"/>
                  <a:gd name="T10" fmla="*/ 92 w 98"/>
                  <a:gd name="T11" fmla="*/ 30 h 154"/>
                  <a:gd name="T12" fmla="*/ 98 w 98"/>
                  <a:gd name="T13" fmla="*/ 40 h 154"/>
                  <a:gd name="T14" fmla="*/ 98 w 98"/>
                  <a:gd name="T15" fmla="*/ 46 h 154"/>
                  <a:gd name="T16" fmla="*/ 96 w 98"/>
                  <a:gd name="T17" fmla="*/ 52 h 154"/>
                  <a:gd name="T18" fmla="*/ 86 w 98"/>
                  <a:gd name="T19" fmla="*/ 86 h 154"/>
                  <a:gd name="T20" fmla="*/ 86 w 98"/>
                  <a:gd name="T21" fmla="*/ 86 h 154"/>
                  <a:gd name="T22" fmla="*/ 90 w 98"/>
                  <a:gd name="T23" fmla="*/ 92 h 154"/>
                  <a:gd name="T24" fmla="*/ 94 w 98"/>
                  <a:gd name="T25" fmla="*/ 106 h 154"/>
                  <a:gd name="T26" fmla="*/ 96 w 98"/>
                  <a:gd name="T27" fmla="*/ 114 h 154"/>
                  <a:gd name="T28" fmla="*/ 94 w 98"/>
                  <a:gd name="T29" fmla="*/ 124 h 154"/>
                  <a:gd name="T30" fmla="*/ 92 w 98"/>
                  <a:gd name="T31" fmla="*/ 130 h 154"/>
                  <a:gd name="T32" fmla="*/ 86 w 98"/>
                  <a:gd name="T33" fmla="*/ 136 h 154"/>
                  <a:gd name="T34" fmla="*/ 86 w 98"/>
                  <a:gd name="T35" fmla="*/ 136 h 154"/>
                  <a:gd name="T36" fmla="*/ 66 w 98"/>
                  <a:gd name="T37" fmla="*/ 146 h 154"/>
                  <a:gd name="T38" fmla="*/ 54 w 98"/>
                  <a:gd name="T39" fmla="*/ 150 h 154"/>
                  <a:gd name="T40" fmla="*/ 42 w 98"/>
                  <a:gd name="T41" fmla="*/ 154 h 154"/>
                  <a:gd name="T42" fmla="*/ 30 w 98"/>
                  <a:gd name="T43" fmla="*/ 154 h 154"/>
                  <a:gd name="T44" fmla="*/ 18 w 98"/>
                  <a:gd name="T45" fmla="*/ 152 h 154"/>
                  <a:gd name="T46" fmla="*/ 14 w 98"/>
                  <a:gd name="T47" fmla="*/ 150 h 154"/>
                  <a:gd name="T48" fmla="*/ 10 w 98"/>
                  <a:gd name="T49" fmla="*/ 146 h 154"/>
                  <a:gd name="T50" fmla="*/ 6 w 98"/>
                  <a:gd name="T51" fmla="*/ 142 h 154"/>
                  <a:gd name="T52" fmla="*/ 2 w 98"/>
                  <a:gd name="T53" fmla="*/ 136 h 154"/>
                  <a:gd name="T54" fmla="*/ 2 w 98"/>
                  <a:gd name="T55" fmla="*/ 136 h 154"/>
                  <a:gd name="T56" fmla="*/ 2 w 98"/>
                  <a:gd name="T57" fmla="*/ 128 h 154"/>
                  <a:gd name="T58" fmla="*/ 0 w 98"/>
                  <a:gd name="T59" fmla="*/ 120 h 154"/>
                  <a:gd name="T60" fmla="*/ 4 w 98"/>
                  <a:gd name="T61" fmla="*/ 100 h 154"/>
                  <a:gd name="T62" fmla="*/ 12 w 98"/>
                  <a:gd name="T63" fmla="*/ 78 h 154"/>
                  <a:gd name="T64" fmla="*/ 20 w 98"/>
                  <a:gd name="T65" fmla="*/ 56 h 154"/>
                  <a:gd name="T66" fmla="*/ 40 w 98"/>
                  <a:gd name="T67" fmla="*/ 16 h 154"/>
                  <a:gd name="T68" fmla="*/ 48 w 98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"/>
                  <a:gd name="T106" fmla="*/ 0 h 154"/>
                  <a:gd name="T107" fmla="*/ 98 w 98"/>
                  <a:gd name="T108" fmla="*/ 154 h 1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" h="154">
                    <a:moveTo>
                      <a:pt x="48" y="0"/>
                    </a:moveTo>
                    <a:lnTo>
                      <a:pt x="48" y="0"/>
                    </a:lnTo>
                    <a:lnTo>
                      <a:pt x="58" y="4"/>
                    </a:lnTo>
                    <a:lnTo>
                      <a:pt x="76" y="14"/>
                    </a:lnTo>
                    <a:lnTo>
                      <a:pt x="86" y="20"/>
                    </a:lnTo>
                    <a:lnTo>
                      <a:pt x="92" y="30"/>
                    </a:lnTo>
                    <a:lnTo>
                      <a:pt x="98" y="40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86" y="86"/>
                    </a:lnTo>
                    <a:lnTo>
                      <a:pt x="90" y="92"/>
                    </a:lnTo>
                    <a:lnTo>
                      <a:pt x="94" y="106"/>
                    </a:lnTo>
                    <a:lnTo>
                      <a:pt x="96" y="114"/>
                    </a:lnTo>
                    <a:lnTo>
                      <a:pt x="94" y="124"/>
                    </a:lnTo>
                    <a:lnTo>
                      <a:pt x="92" y="130"/>
                    </a:lnTo>
                    <a:lnTo>
                      <a:pt x="86" y="136"/>
                    </a:lnTo>
                    <a:lnTo>
                      <a:pt x="66" y="146"/>
                    </a:lnTo>
                    <a:lnTo>
                      <a:pt x="54" y="150"/>
                    </a:lnTo>
                    <a:lnTo>
                      <a:pt x="42" y="154"/>
                    </a:lnTo>
                    <a:lnTo>
                      <a:pt x="30" y="154"/>
                    </a:lnTo>
                    <a:lnTo>
                      <a:pt x="18" y="152"/>
                    </a:lnTo>
                    <a:lnTo>
                      <a:pt x="14" y="150"/>
                    </a:lnTo>
                    <a:lnTo>
                      <a:pt x="10" y="146"/>
                    </a:lnTo>
                    <a:lnTo>
                      <a:pt x="6" y="142"/>
                    </a:lnTo>
                    <a:lnTo>
                      <a:pt x="2" y="136"/>
                    </a:lnTo>
                    <a:lnTo>
                      <a:pt x="2" y="128"/>
                    </a:lnTo>
                    <a:lnTo>
                      <a:pt x="0" y="120"/>
                    </a:lnTo>
                    <a:lnTo>
                      <a:pt x="4" y="100"/>
                    </a:lnTo>
                    <a:lnTo>
                      <a:pt x="12" y="78"/>
                    </a:lnTo>
                    <a:lnTo>
                      <a:pt x="20" y="56"/>
                    </a:lnTo>
                    <a:lnTo>
                      <a:pt x="40" y="16"/>
                    </a:lnTo>
                    <a:lnTo>
                      <a:pt x="48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52" name="Freeform 502"/>
              <p:cNvSpPr>
                <a:spLocks/>
              </p:cNvSpPr>
              <p:nvPr/>
            </p:nvSpPr>
            <p:spPr bwMode="auto">
              <a:xfrm>
                <a:off x="5277" y="642"/>
                <a:ext cx="150" cy="186"/>
              </a:xfrm>
              <a:custGeom>
                <a:avLst/>
                <a:gdLst>
                  <a:gd name="T0" fmla="*/ 312 w 392"/>
                  <a:gd name="T1" fmla="*/ 470 h 530"/>
                  <a:gd name="T2" fmla="*/ 312 w 392"/>
                  <a:gd name="T3" fmla="*/ 470 h 530"/>
                  <a:gd name="T4" fmla="*/ 308 w 392"/>
                  <a:gd name="T5" fmla="*/ 482 h 530"/>
                  <a:gd name="T6" fmla="*/ 302 w 392"/>
                  <a:gd name="T7" fmla="*/ 492 h 530"/>
                  <a:gd name="T8" fmla="*/ 294 w 392"/>
                  <a:gd name="T9" fmla="*/ 500 h 530"/>
                  <a:gd name="T10" fmla="*/ 288 w 392"/>
                  <a:gd name="T11" fmla="*/ 502 h 530"/>
                  <a:gd name="T12" fmla="*/ 284 w 392"/>
                  <a:gd name="T13" fmla="*/ 502 h 530"/>
                  <a:gd name="T14" fmla="*/ 16 w 392"/>
                  <a:gd name="T15" fmla="*/ 530 h 530"/>
                  <a:gd name="T16" fmla="*/ 16 w 392"/>
                  <a:gd name="T17" fmla="*/ 530 h 530"/>
                  <a:gd name="T18" fmla="*/ 8 w 392"/>
                  <a:gd name="T19" fmla="*/ 528 h 530"/>
                  <a:gd name="T20" fmla="*/ 4 w 392"/>
                  <a:gd name="T21" fmla="*/ 522 h 530"/>
                  <a:gd name="T22" fmla="*/ 0 w 392"/>
                  <a:gd name="T23" fmla="*/ 514 h 530"/>
                  <a:gd name="T24" fmla="*/ 0 w 392"/>
                  <a:gd name="T25" fmla="*/ 506 h 530"/>
                  <a:gd name="T26" fmla="*/ 84 w 392"/>
                  <a:gd name="T27" fmla="*/ 38 h 530"/>
                  <a:gd name="T28" fmla="*/ 84 w 392"/>
                  <a:gd name="T29" fmla="*/ 38 h 530"/>
                  <a:gd name="T30" fmla="*/ 86 w 392"/>
                  <a:gd name="T31" fmla="*/ 28 h 530"/>
                  <a:gd name="T32" fmla="*/ 92 w 392"/>
                  <a:gd name="T33" fmla="*/ 20 h 530"/>
                  <a:gd name="T34" fmla="*/ 100 w 392"/>
                  <a:gd name="T35" fmla="*/ 14 h 530"/>
                  <a:gd name="T36" fmla="*/ 108 w 392"/>
                  <a:gd name="T37" fmla="*/ 12 h 530"/>
                  <a:gd name="T38" fmla="*/ 376 w 392"/>
                  <a:gd name="T39" fmla="*/ 0 h 530"/>
                  <a:gd name="T40" fmla="*/ 376 w 392"/>
                  <a:gd name="T41" fmla="*/ 0 h 530"/>
                  <a:gd name="T42" fmla="*/ 384 w 392"/>
                  <a:gd name="T43" fmla="*/ 2 h 530"/>
                  <a:gd name="T44" fmla="*/ 390 w 392"/>
                  <a:gd name="T45" fmla="*/ 6 h 530"/>
                  <a:gd name="T46" fmla="*/ 392 w 392"/>
                  <a:gd name="T47" fmla="*/ 14 h 530"/>
                  <a:gd name="T48" fmla="*/ 392 w 392"/>
                  <a:gd name="T49" fmla="*/ 24 h 530"/>
                  <a:gd name="T50" fmla="*/ 312 w 392"/>
                  <a:gd name="T51" fmla="*/ 470 h 53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2"/>
                  <a:gd name="T79" fmla="*/ 0 h 530"/>
                  <a:gd name="T80" fmla="*/ 392 w 392"/>
                  <a:gd name="T81" fmla="*/ 530 h 53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2" h="530">
                    <a:moveTo>
                      <a:pt x="312" y="470"/>
                    </a:moveTo>
                    <a:lnTo>
                      <a:pt x="312" y="470"/>
                    </a:lnTo>
                    <a:lnTo>
                      <a:pt x="308" y="482"/>
                    </a:lnTo>
                    <a:lnTo>
                      <a:pt x="302" y="492"/>
                    </a:lnTo>
                    <a:lnTo>
                      <a:pt x="294" y="500"/>
                    </a:lnTo>
                    <a:lnTo>
                      <a:pt x="288" y="502"/>
                    </a:lnTo>
                    <a:lnTo>
                      <a:pt x="284" y="502"/>
                    </a:lnTo>
                    <a:lnTo>
                      <a:pt x="16" y="530"/>
                    </a:lnTo>
                    <a:lnTo>
                      <a:pt x="8" y="528"/>
                    </a:lnTo>
                    <a:lnTo>
                      <a:pt x="4" y="522"/>
                    </a:lnTo>
                    <a:lnTo>
                      <a:pt x="0" y="514"/>
                    </a:lnTo>
                    <a:lnTo>
                      <a:pt x="0" y="506"/>
                    </a:lnTo>
                    <a:lnTo>
                      <a:pt x="84" y="38"/>
                    </a:lnTo>
                    <a:lnTo>
                      <a:pt x="86" y="28"/>
                    </a:lnTo>
                    <a:lnTo>
                      <a:pt x="92" y="20"/>
                    </a:lnTo>
                    <a:lnTo>
                      <a:pt x="100" y="14"/>
                    </a:lnTo>
                    <a:lnTo>
                      <a:pt x="108" y="12"/>
                    </a:lnTo>
                    <a:lnTo>
                      <a:pt x="376" y="0"/>
                    </a:lnTo>
                    <a:lnTo>
                      <a:pt x="384" y="2"/>
                    </a:lnTo>
                    <a:lnTo>
                      <a:pt x="390" y="6"/>
                    </a:lnTo>
                    <a:lnTo>
                      <a:pt x="392" y="14"/>
                    </a:lnTo>
                    <a:lnTo>
                      <a:pt x="392" y="24"/>
                    </a:lnTo>
                    <a:lnTo>
                      <a:pt x="312" y="470"/>
                    </a:lnTo>
                    <a:close/>
                  </a:path>
                </a:pathLst>
              </a:custGeom>
              <a:solidFill>
                <a:srgbClr val="A06B4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53" name="Freeform 503"/>
              <p:cNvSpPr>
                <a:spLocks/>
              </p:cNvSpPr>
              <p:nvPr/>
            </p:nvSpPr>
            <p:spPr bwMode="auto">
              <a:xfrm>
                <a:off x="5282" y="641"/>
                <a:ext cx="149" cy="186"/>
              </a:xfrm>
              <a:custGeom>
                <a:avLst/>
                <a:gdLst>
                  <a:gd name="T0" fmla="*/ 310 w 392"/>
                  <a:gd name="T1" fmla="*/ 470 h 528"/>
                  <a:gd name="T2" fmla="*/ 310 w 392"/>
                  <a:gd name="T3" fmla="*/ 470 h 528"/>
                  <a:gd name="T4" fmla="*/ 308 w 392"/>
                  <a:gd name="T5" fmla="*/ 480 h 528"/>
                  <a:gd name="T6" fmla="*/ 300 w 392"/>
                  <a:gd name="T7" fmla="*/ 492 h 528"/>
                  <a:gd name="T8" fmla="*/ 292 w 392"/>
                  <a:gd name="T9" fmla="*/ 500 h 528"/>
                  <a:gd name="T10" fmla="*/ 288 w 392"/>
                  <a:gd name="T11" fmla="*/ 502 h 528"/>
                  <a:gd name="T12" fmla="*/ 284 w 392"/>
                  <a:gd name="T13" fmla="*/ 502 h 528"/>
                  <a:gd name="T14" fmla="*/ 16 w 392"/>
                  <a:gd name="T15" fmla="*/ 528 h 528"/>
                  <a:gd name="T16" fmla="*/ 16 w 392"/>
                  <a:gd name="T17" fmla="*/ 528 h 528"/>
                  <a:gd name="T18" fmla="*/ 8 w 392"/>
                  <a:gd name="T19" fmla="*/ 528 h 528"/>
                  <a:gd name="T20" fmla="*/ 2 w 392"/>
                  <a:gd name="T21" fmla="*/ 522 h 528"/>
                  <a:gd name="T22" fmla="*/ 0 w 392"/>
                  <a:gd name="T23" fmla="*/ 514 h 528"/>
                  <a:gd name="T24" fmla="*/ 0 w 392"/>
                  <a:gd name="T25" fmla="*/ 504 h 528"/>
                  <a:gd name="T26" fmla="*/ 82 w 392"/>
                  <a:gd name="T27" fmla="*/ 36 h 528"/>
                  <a:gd name="T28" fmla="*/ 82 w 392"/>
                  <a:gd name="T29" fmla="*/ 36 h 528"/>
                  <a:gd name="T30" fmla="*/ 86 w 392"/>
                  <a:gd name="T31" fmla="*/ 28 h 528"/>
                  <a:gd name="T32" fmla="*/ 92 w 392"/>
                  <a:gd name="T33" fmla="*/ 18 h 528"/>
                  <a:gd name="T34" fmla="*/ 98 w 392"/>
                  <a:gd name="T35" fmla="*/ 14 h 528"/>
                  <a:gd name="T36" fmla="*/ 106 w 392"/>
                  <a:gd name="T37" fmla="*/ 12 h 528"/>
                  <a:gd name="T38" fmla="*/ 376 w 392"/>
                  <a:gd name="T39" fmla="*/ 0 h 528"/>
                  <a:gd name="T40" fmla="*/ 376 w 392"/>
                  <a:gd name="T41" fmla="*/ 0 h 528"/>
                  <a:gd name="T42" fmla="*/ 382 w 392"/>
                  <a:gd name="T43" fmla="*/ 0 h 528"/>
                  <a:gd name="T44" fmla="*/ 388 w 392"/>
                  <a:gd name="T45" fmla="*/ 6 h 528"/>
                  <a:gd name="T46" fmla="*/ 392 w 392"/>
                  <a:gd name="T47" fmla="*/ 14 h 528"/>
                  <a:gd name="T48" fmla="*/ 392 w 392"/>
                  <a:gd name="T49" fmla="*/ 24 h 528"/>
                  <a:gd name="T50" fmla="*/ 310 w 392"/>
                  <a:gd name="T51" fmla="*/ 470 h 5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2"/>
                  <a:gd name="T79" fmla="*/ 0 h 528"/>
                  <a:gd name="T80" fmla="*/ 392 w 392"/>
                  <a:gd name="T81" fmla="*/ 528 h 52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2" h="528">
                    <a:moveTo>
                      <a:pt x="310" y="470"/>
                    </a:moveTo>
                    <a:lnTo>
                      <a:pt x="310" y="470"/>
                    </a:lnTo>
                    <a:lnTo>
                      <a:pt x="308" y="480"/>
                    </a:lnTo>
                    <a:lnTo>
                      <a:pt x="300" y="492"/>
                    </a:lnTo>
                    <a:lnTo>
                      <a:pt x="292" y="500"/>
                    </a:lnTo>
                    <a:lnTo>
                      <a:pt x="288" y="502"/>
                    </a:lnTo>
                    <a:lnTo>
                      <a:pt x="284" y="502"/>
                    </a:lnTo>
                    <a:lnTo>
                      <a:pt x="16" y="528"/>
                    </a:lnTo>
                    <a:lnTo>
                      <a:pt x="8" y="528"/>
                    </a:lnTo>
                    <a:lnTo>
                      <a:pt x="2" y="522"/>
                    </a:lnTo>
                    <a:lnTo>
                      <a:pt x="0" y="514"/>
                    </a:lnTo>
                    <a:lnTo>
                      <a:pt x="0" y="504"/>
                    </a:lnTo>
                    <a:lnTo>
                      <a:pt x="82" y="36"/>
                    </a:lnTo>
                    <a:lnTo>
                      <a:pt x="86" y="28"/>
                    </a:lnTo>
                    <a:lnTo>
                      <a:pt x="92" y="18"/>
                    </a:lnTo>
                    <a:lnTo>
                      <a:pt x="98" y="14"/>
                    </a:lnTo>
                    <a:lnTo>
                      <a:pt x="106" y="12"/>
                    </a:lnTo>
                    <a:lnTo>
                      <a:pt x="376" y="0"/>
                    </a:lnTo>
                    <a:lnTo>
                      <a:pt x="382" y="0"/>
                    </a:lnTo>
                    <a:lnTo>
                      <a:pt x="388" y="6"/>
                    </a:lnTo>
                    <a:lnTo>
                      <a:pt x="392" y="14"/>
                    </a:lnTo>
                    <a:lnTo>
                      <a:pt x="392" y="24"/>
                    </a:lnTo>
                    <a:lnTo>
                      <a:pt x="310" y="470"/>
                    </a:lnTo>
                    <a:close/>
                  </a:path>
                </a:pathLst>
              </a:custGeom>
              <a:solidFill>
                <a:srgbClr val="8045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54" name="Freeform 504"/>
              <p:cNvSpPr>
                <a:spLocks noEditPoints="1"/>
              </p:cNvSpPr>
              <p:nvPr/>
            </p:nvSpPr>
            <p:spPr bwMode="auto">
              <a:xfrm>
                <a:off x="5373" y="634"/>
                <a:ext cx="4" cy="5"/>
              </a:xfrm>
              <a:custGeom>
                <a:avLst/>
                <a:gdLst>
                  <a:gd name="T0" fmla="*/ 4 w 12"/>
                  <a:gd name="T1" fmla="*/ 0 h 14"/>
                  <a:gd name="T2" fmla="*/ 4 w 12"/>
                  <a:gd name="T3" fmla="*/ 0 h 14"/>
                  <a:gd name="T4" fmla="*/ 0 w 12"/>
                  <a:gd name="T5" fmla="*/ 4 h 14"/>
                  <a:gd name="T6" fmla="*/ 0 w 12"/>
                  <a:gd name="T7" fmla="*/ 8 h 14"/>
                  <a:gd name="T8" fmla="*/ 0 w 12"/>
                  <a:gd name="T9" fmla="*/ 8 h 14"/>
                  <a:gd name="T10" fmla="*/ 2 w 12"/>
                  <a:gd name="T11" fmla="*/ 12 h 14"/>
                  <a:gd name="T12" fmla="*/ 8 w 12"/>
                  <a:gd name="T13" fmla="*/ 14 h 14"/>
                  <a:gd name="T14" fmla="*/ 8 w 12"/>
                  <a:gd name="T15" fmla="*/ 14 h 14"/>
                  <a:gd name="T16" fmla="*/ 12 w 12"/>
                  <a:gd name="T17" fmla="*/ 10 h 14"/>
                  <a:gd name="T18" fmla="*/ 12 w 12"/>
                  <a:gd name="T19" fmla="*/ 6 h 14"/>
                  <a:gd name="T20" fmla="*/ 12 w 12"/>
                  <a:gd name="T21" fmla="*/ 6 h 14"/>
                  <a:gd name="T22" fmla="*/ 10 w 12"/>
                  <a:gd name="T23" fmla="*/ 0 h 14"/>
                  <a:gd name="T24" fmla="*/ 4 w 12"/>
                  <a:gd name="T25" fmla="*/ 0 h 14"/>
                  <a:gd name="T26" fmla="*/ 10 w 12"/>
                  <a:gd name="T27" fmla="*/ 6 h 14"/>
                  <a:gd name="T28" fmla="*/ 10 w 12"/>
                  <a:gd name="T29" fmla="*/ 6 h 14"/>
                  <a:gd name="T30" fmla="*/ 10 w 12"/>
                  <a:gd name="T31" fmla="*/ 8 h 14"/>
                  <a:gd name="T32" fmla="*/ 8 w 12"/>
                  <a:gd name="T33" fmla="*/ 10 h 14"/>
                  <a:gd name="T34" fmla="*/ 8 w 12"/>
                  <a:gd name="T35" fmla="*/ 10 h 14"/>
                  <a:gd name="T36" fmla="*/ 4 w 12"/>
                  <a:gd name="T37" fmla="*/ 10 h 14"/>
                  <a:gd name="T38" fmla="*/ 2 w 12"/>
                  <a:gd name="T39" fmla="*/ 8 h 14"/>
                  <a:gd name="T40" fmla="*/ 2 w 12"/>
                  <a:gd name="T41" fmla="*/ 8 h 14"/>
                  <a:gd name="T42" fmla="*/ 4 w 12"/>
                  <a:gd name="T43" fmla="*/ 4 h 14"/>
                  <a:gd name="T44" fmla="*/ 6 w 12"/>
                  <a:gd name="T45" fmla="*/ 4 h 14"/>
                  <a:gd name="T46" fmla="*/ 6 w 12"/>
                  <a:gd name="T47" fmla="*/ 4 h 14"/>
                  <a:gd name="T48" fmla="*/ 8 w 12"/>
                  <a:gd name="T49" fmla="*/ 4 h 14"/>
                  <a:gd name="T50" fmla="*/ 10 w 12"/>
                  <a:gd name="T51" fmla="*/ 6 h 1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2"/>
                  <a:gd name="T79" fmla="*/ 0 h 14"/>
                  <a:gd name="T80" fmla="*/ 12 w 12"/>
                  <a:gd name="T81" fmla="*/ 14 h 1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8" y="14"/>
                    </a:lnTo>
                    <a:lnTo>
                      <a:pt x="12" y="10"/>
                    </a:lnTo>
                    <a:lnTo>
                      <a:pt x="12" y="6"/>
                    </a:lnTo>
                    <a:lnTo>
                      <a:pt x="10" y="0"/>
                    </a:lnTo>
                    <a:lnTo>
                      <a:pt x="4" y="0"/>
                    </a:lnTo>
                    <a:close/>
                    <a:moveTo>
                      <a:pt x="10" y="6"/>
                    </a:moveTo>
                    <a:lnTo>
                      <a:pt x="10" y="6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4" y="10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85858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55" name="Freeform 505"/>
              <p:cNvSpPr>
                <a:spLocks/>
              </p:cNvSpPr>
              <p:nvPr/>
            </p:nvSpPr>
            <p:spPr bwMode="auto">
              <a:xfrm>
                <a:off x="5373" y="634"/>
                <a:ext cx="4" cy="5"/>
              </a:xfrm>
              <a:custGeom>
                <a:avLst/>
                <a:gdLst>
                  <a:gd name="T0" fmla="*/ 4 w 12"/>
                  <a:gd name="T1" fmla="*/ 0 h 14"/>
                  <a:gd name="T2" fmla="*/ 4 w 12"/>
                  <a:gd name="T3" fmla="*/ 0 h 14"/>
                  <a:gd name="T4" fmla="*/ 0 w 12"/>
                  <a:gd name="T5" fmla="*/ 4 h 14"/>
                  <a:gd name="T6" fmla="*/ 0 w 12"/>
                  <a:gd name="T7" fmla="*/ 8 h 14"/>
                  <a:gd name="T8" fmla="*/ 0 w 12"/>
                  <a:gd name="T9" fmla="*/ 8 h 14"/>
                  <a:gd name="T10" fmla="*/ 2 w 12"/>
                  <a:gd name="T11" fmla="*/ 12 h 14"/>
                  <a:gd name="T12" fmla="*/ 8 w 12"/>
                  <a:gd name="T13" fmla="*/ 14 h 14"/>
                  <a:gd name="T14" fmla="*/ 8 w 12"/>
                  <a:gd name="T15" fmla="*/ 14 h 14"/>
                  <a:gd name="T16" fmla="*/ 12 w 12"/>
                  <a:gd name="T17" fmla="*/ 10 h 14"/>
                  <a:gd name="T18" fmla="*/ 12 w 12"/>
                  <a:gd name="T19" fmla="*/ 6 h 14"/>
                  <a:gd name="T20" fmla="*/ 12 w 12"/>
                  <a:gd name="T21" fmla="*/ 6 h 14"/>
                  <a:gd name="T22" fmla="*/ 10 w 12"/>
                  <a:gd name="T23" fmla="*/ 0 h 14"/>
                  <a:gd name="T24" fmla="*/ 4 w 12"/>
                  <a:gd name="T25" fmla="*/ 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4"/>
                  <a:gd name="T41" fmla="*/ 12 w 12"/>
                  <a:gd name="T42" fmla="*/ 14 h 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8" y="14"/>
                    </a:lnTo>
                    <a:lnTo>
                      <a:pt x="12" y="10"/>
                    </a:lnTo>
                    <a:lnTo>
                      <a:pt x="12" y="6"/>
                    </a:lnTo>
                    <a:lnTo>
                      <a:pt x="10" y="0"/>
                    </a:lnTo>
                    <a:lnTo>
                      <a:pt x="4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56" name="Freeform 506"/>
              <p:cNvSpPr>
                <a:spLocks/>
              </p:cNvSpPr>
              <p:nvPr/>
            </p:nvSpPr>
            <p:spPr bwMode="auto">
              <a:xfrm>
                <a:off x="5373" y="636"/>
                <a:ext cx="3" cy="2"/>
              </a:xfrm>
              <a:custGeom>
                <a:avLst/>
                <a:gdLst>
                  <a:gd name="T0" fmla="*/ 8 w 8"/>
                  <a:gd name="T1" fmla="*/ 2 h 6"/>
                  <a:gd name="T2" fmla="*/ 8 w 8"/>
                  <a:gd name="T3" fmla="*/ 2 h 6"/>
                  <a:gd name="T4" fmla="*/ 8 w 8"/>
                  <a:gd name="T5" fmla="*/ 4 h 6"/>
                  <a:gd name="T6" fmla="*/ 6 w 8"/>
                  <a:gd name="T7" fmla="*/ 6 h 6"/>
                  <a:gd name="T8" fmla="*/ 6 w 8"/>
                  <a:gd name="T9" fmla="*/ 6 h 6"/>
                  <a:gd name="T10" fmla="*/ 2 w 8"/>
                  <a:gd name="T11" fmla="*/ 6 h 6"/>
                  <a:gd name="T12" fmla="*/ 0 w 8"/>
                  <a:gd name="T13" fmla="*/ 4 h 6"/>
                  <a:gd name="T14" fmla="*/ 0 w 8"/>
                  <a:gd name="T15" fmla="*/ 4 h 6"/>
                  <a:gd name="T16" fmla="*/ 2 w 8"/>
                  <a:gd name="T17" fmla="*/ 0 h 6"/>
                  <a:gd name="T18" fmla="*/ 4 w 8"/>
                  <a:gd name="T19" fmla="*/ 0 h 6"/>
                  <a:gd name="T20" fmla="*/ 4 w 8"/>
                  <a:gd name="T21" fmla="*/ 0 h 6"/>
                  <a:gd name="T22" fmla="*/ 6 w 8"/>
                  <a:gd name="T23" fmla="*/ 0 h 6"/>
                  <a:gd name="T24" fmla="*/ 8 w 8"/>
                  <a:gd name="T25" fmla="*/ 2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6"/>
                  <a:gd name="T41" fmla="*/ 8 w 8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6">
                    <a:moveTo>
                      <a:pt x="8" y="2"/>
                    </a:moveTo>
                    <a:lnTo>
                      <a:pt x="8" y="2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57" name="Freeform 507"/>
              <p:cNvSpPr>
                <a:spLocks/>
              </p:cNvSpPr>
              <p:nvPr/>
            </p:nvSpPr>
            <p:spPr bwMode="auto">
              <a:xfrm>
                <a:off x="5341" y="632"/>
                <a:ext cx="60" cy="20"/>
              </a:xfrm>
              <a:custGeom>
                <a:avLst/>
                <a:gdLst>
                  <a:gd name="T0" fmla="*/ 156 w 156"/>
                  <a:gd name="T1" fmla="*/ 24 h 58"/>
                  <a:gd name="T2" fmla="*/ 140 w 156"/>
                  <a:gd name="T3" fmla="*/ 50 h 58"/>
                  <a:gd name="T4" fmla="*/ 0 w 156"/>
                  <a:gd name="T5" fmla="*/ 58 h 58"/>
                  <a:gd name="T6" fmla="*/ 12 w 156"/>
                  <a:gd name="T7" fmla="*/ 28 h 58"/>
                  <a:gd name="T8" fmla="*/ 64 w 156"/>
                  <a:gd name="T9" fmla="*/ 22 h 58"/>
                  <a:gd name="T10" fmla="*/ 64 w 156"/>
                  <a:gd name="T11" fmla="*/ 22 h 58"/>
                  <a:gd name="T12" fmla="*/ 86 w 156"/>
                  <a:gd name="T13" fmla="*/ 4 h 58"/>
                  <a:gd name="T14" fmla="*/ 86 w 156"/>
                  <a:gd name="T15" fmla="*/ 4 h 58"/>
                  <a:gd name="T16" fmla="*/ 90 w 156"/>
                  <a:gd name="T17" fmla="*/ 2 h 58"/>
                  <a:gd name="T18" fmla="*/ 96 w 156"/>
                  <a:gd name="T19" fmla="*/ 0 h 58"/>
                  <a:gd name="T20" fmla="*/ 102 w 156"/>
                  <a:gd name="T21" fmla="*/ 0 h 58"/>
                  <a:gd name="T22" fmla="*/ 108 w 156"/>
                  <a:gd name="T23" fmla="*/ 0 h 58"/>
                  <a:gd name="T24" fmla="*/ 112 w 156"/>
                  <a:gd name="T25" fmla="*/ 4 h 58"/>
                  <a:gd name="T26" fmla="*/ 116 w 156"/>
                  <a:gd name="T27" fmla="*/ 8 h 58"/>
                  <a:gd name="T28" fmla="*/ 116 w 156"/>
                  <a:gd name="T29" fmla="*/ 16 h 58"/>
                  <a:gd name="T30" fmla="*/ 114 w 156"/>
                  <a:gd name="T31" fmla="*/ 24 h 58"/>
                  <a:gd name="T32" fmla="*/ 156 w 156"/>
                  <a:gd name="T33" fmla="*/ 24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6"/>
                  <a:gd name="T52" fmla="*/ 0 h 58"/>
                  <a:gd name="T53" fmla="*/ 156 w 156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6" h="58">
                    <a:moveTo>
                      <a:pt x="156" y="24"/>
                    </a:moveTo>
                    <a:lnTo>
                      <a:pt x="140" y="50"/>
                    </a:lnTo>
                    <a:lnTo>
                      <a:pt x="0" y="58"/>
                    </a:lnTo>
                    <a:lnTo>
                      <a:pt x="12" y="28"/>
                    </a:lnTo>
                    <a:lnTo>
                      <a:pt x="64" y="22"/>
                    </a:lnTo>
                    <a:lnTo>
                      <a:pt x="86" y="4"/>
                    </a:lnTo>
                    <a:lnTo>
                      <a:pt x="90" y="2"/>
                    </a:lnTo>
                    <a:lnTo>
                      <a:pt x="96" y="0"/>
                    </a:lnTo>
                    <a:lnTo>
                      <a:pt x="102" y="0"/>
                    </a:lnTo>
                    <a:lnTo>
                      <a:pt x="108" y="0"/>
                    </a:lnTo>
                    <a:lnTo>
                      <a:pt x="112" y="4"/>
                    </a:lnTo>
                    <a:lnTo>
                      <a:pt x="116" y="8"/>
                    </a:lnTo>
                    <a:lnTo>
                      <a:pt x="116" y="16"/>
                    </a:lnTo>
                    <a:lnTo>
                      <a:pt x="114" y="24"/>
                    </a:lnTo>
                    <a:lnTo>
                      <a:pt x="156" y="24"/>
                    </a:lnTo>
                    <a:close/>
                  </a:path>
                </a:pathLst>
              </a:custGeom>
              <a:solidFill>
                <a:srgbClr val="9A9A9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58" name="Freeform 508"/>
              <p:cNvSpPr>
                <a:spLocks/>
              </p:cNvSpPr>
              <p:nvPr/>
            </p:nvSpPr>
            <p:spPr bwMode="auto">
              <a:xfrm>
                <a:off x="5375" y="637"/>
                <a:ext cx="4" cy="3"/>
              </a:xfrm>
              <a:custGeom>
                <a:avLst/>
                <a:gdLst>
                  <a:gd name="T0" fmla="*/ 0 w 10"/>
                  <a:gd name="T1" fmla="*/ 8 h 8"/>
                  <a:gd name="T2" fmla="*/ 0 w 10"/>
                  <a:gd name="T3" fmla="*/ 8 h 8"/>
                  <a:gd name="T4" fmla="*/ 2 w 10"/>
                  <a:gd name="T5" fmla="*/ 8 h 8"/>
                  <a:gd name="T6" fmla="*/ 6 w 10"/>
                  <a:gd name="T7" fmla="*/ 8 h 8"/>
                  <a:gd name="T8" fmla="*/ 6 w 10"/>
                  <a:gd name="T9" fmla="*/ 8 h 8"/>
                  <a:gd name="T10" fmla="*/ 8 w 10"/>
                  <a:gd name="T11" fmla="*/ 6 h 8"/>
                  <a:gd name="T12" fmla="*/ 10 w 10"/>
                  <a:gd name="T13" fmla="*/ 2 h 8"/>
                  <a:gd name="T14" fmla="*/ 10 w 10"/>
                  <a:gd name="T15" fmla="*/ 2 h 8"/>
                  <a:gd name="T16" fmla="*/ 6 w 10"/>
                  <a:gd name="T17" fmla="*/ 0 h 8"/>
                  <a:gd name="T18" fmla="*/ 2 w 10"/>
                  <a:gd name="T19" fmla="*/ 2 h 8"/>
                  <a:gd name="T20" fmla="*/ 2 w 10"/>
                  <a:gd name="T21" fmla="*/ 2 h 8"/>
                  <a:gd name="T22" fmla="*/ 0 w 10"/>
                  <a:gd name="T23" fmla="*/ 4 h 8"/>
                  <a:gd name="T24" fmla="*/ 0 w 10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8"/>
                  <a:gd name="T41" fmla="*/ 10 w 10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A2A2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59" name="Freeform 509"/>
              <p:cNvSpPr>
                <a:spLocks/>
              </p:cNvSpPr>
              <p:nvPr/>
            </p:nvSpPr>
            <p:spPr bwMode="auto">
              <a:xfrm>
                <a:off x="5375" y="637"/>
                <a:ext cx="4" cy="3"/>
              </a:xfrm>
              <a:custGeom>
                <a:avLst/>
                <a:gdLst>
                  <a:gd name="T0" fmla="*/ 0 w 10"/>
                  <a:gd name="T1" fmla="*/ 8 h 8"/>
                  <a:gd name="T2" fmla="*/ 0 w 10"/>
                  <a:gd name="T3" fmla="*/ 8 h 8"/>
                  <a:gd name="T4" fmla="*/ 2 w 10"/>
                  <a:gd name="T5" fmla="*/ 8 h 8"/>
                  <a:gd name="T6" fmla="*/ 6 w 10"/>
                  <a:gd name="T7" fmla="*/ 8 h 8"/>
                  <a:gd name="T8" fmla="*/ 6 w 10"/>
                  <a:gd name="T9" fmla="*/ 8 h 8"/>
                  <a:gd name="T10" fmla="*/ 8 w 10"/>
                  <a:gd name="T11" fmla="*/ 6 h 8"/>
                  <a:gd name="T12" fmla="*/ 10 w 10"/>
                  <a:gd name="T13" fmla="*/ 2 h 8"/>
                  <a:gd name="T14" fmla="*/ 10 w 10"/>
                  <a:gd name="T15" fmla="*/ 2 h 8"/>
                  <a:gd name="T16" fmla="*/ 6 w 10"/>
                  <a:gd name="T17" fmla="*/ 0 h 8"/>
                  <a:gd name="T18" fmla="*/ 2 w 10"/>
                  <a:gd name="T19" fmla="*/ 2 h 8"/>
                  <a:gd name="T20" fmla="*/ 2 w 10"/>
                  <a:gd name="T21" fmla="*/ 2 h 8"/>
                  <a:gd name="T22" fmla="*/ 0 w 10"/>
                  <a:gd name="T23" fmla="*/ 4 h 8"/>
                  <a:gd name="T24" fmla="*/ 0 w 10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8"/>
                  <a:gd name="T41" fmla="*/ 10 w 10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60" name="Freeform 510"/>
              <p:cNvSpPr>
                <a:spLocks/>
              </p:cNvSpPr>
              <p:nvPr/>
            </p:nvSpPr>
            <p:spPr bwMode="auto">
              <a:xfrm>
                <a:off x="5264" y="537"/>
                <a:ext cx="26" cy="4"/>
              </a:xfrm>
              <a:custGeom>
                <a:avLst/>
                <a:gdLst>
                  <a:gd name="T0" fmla="*/ 68 w 68"/>
                  <a:gd name="T1" fmla="*/ 4 h 12"/>
                  <a:gd name="T2" fmla="*/ 68 w 68"/>
                  <a:gd name="T3" fmla="*/ 4 h 12"/>
                  <a:gd name="T4" fmla="*/ 62 w 68"/>
                  <a:gd name="T5" fmla="*/ 6 h 12"/>
                  <a:gd name="T6" fmla="*/ 50 w 68"/>
                  <a:gd name="T7" fmla="*/ 8 h 12"/>
                  <a:gd name="T8" fmla="*/ 28 w 68"/>
                  <a:gd name="T9" fmla="*/ 8 h 12"/>
                  <a:gd name="T10" fmla="*/ 14 w 68"/>
                  <a:gd name="T11" fmla="*/ 4 h 12"/>
                  <a:gd name="T12" fmla="*/ 0 w 68"/>
                  <a:gd name="T13" fmla="*/ 0 h 12"/>
                  <a:gd name="T14" fmla="*/ 0 w 68"/>
                  <a:gd name="T15" fmla="*/ 0 h 12"/>
                  <a:gd name="T16" fmla="*/ 6 w 68"/>
                  <a:gd name="T17" fmla="*/ 4 h 12"/>
                  <a:gd name="T18" fmla="*/ 22 w 68"/>
                  <a:gd name="T19" fmla="*/ 10 h 12"/>
                  <a:gd name="T20" fmla="*/ 32 w 68"/>
                  <a:gd name="T21" fmla="*/ 12 h 12"/>
                  <a:gd name="T22" fmla="*/ 44 w 68"/>
                  <a:gd name="T23" fmla="*/ 12 h 12"/>
                  <a:gd name="T24" fmla="*/ 56 w 68"/>
                  <a:gd name="T25" fmla="*/ 10 h 12"/>
                  <a:gd name="T26" fmla="*/ 68 w 68"/>
                  <a:gd name="T27" fmla="*/ 4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8"/>
                  <a:gd name="T43" fmla="*/ 0 h 12"/>
                  <a:gd name="T44" fmla="*/ 68 w 68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8" h="12">
                    <a:moveTo>
                      <a:pt x="68" y="4"/>
                    </a:moveTo>
                    <a:lnTo>
                      <a:pt x="68" y="4"/>
                    </a:lnTo>
                    <a:lnTo>
                      <a:pt x="62" y="6"/>
                    </a:lnTo>
                    <a:lnTo>
                      <a:pt x="50" y="8"/>
                    </a:lnTo>
                    <a:lnTo>
                      <a:pt x="28" y="8"/>
                    </a:lnTo>
                    <a:lnTo>
                      <a:pt x="14" y="4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22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0"/>
                    </a:lnTo>
                    <a:lnTo>
                      <a:pt x="68" y="4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61" name="Freeform 511"/>
              <p:cNvSpPr>
                <a:spLocks/>
              </p:cNvSpPr>
              <p:nvPr/>
            </p:nvSpPr>
            <p:spPr bwMode="auto">
              <a:xfrm>
                <a:off x="5264" y="537"/>
                <a:ext cx="26" cy="4"/>
              </a:xfrm>
              <a:custGeom>
                <a:avLst/>
                <a:gdLst>
                  <a:gd name="T0" fmla="*/ 68 w 68"/>
                  <a:gd name="T1" fmla="*/ 4 h 12"/>
                  <a:gd name="T2" fmla="*/ 68 w 68"/>
                  <a:gd name="T3" fmla="*/ 4 h 12"/>
                  <a:gd name="T4" fmla="*/ 62 w 68"/>
                  <a:gd name="T5" fmla="*/ 6 h 12"/>
                  <a:gd name="T6" fmla="*/ 50 w 68"/>
                  <a:gd name="T7" fmla="*/ 8 h 12"/>
                  <a:gd name="T8" fmla="*/ 28 w 68"/>
                  <a:gd name="T9" fmla="*/ 8 h 12"/>
                  <a:gd name="T10" fmla="*/ 14 w 68"/>
                  <a:gd name="T11" fmla="*/ 4 h 12"/>
                  <a:gd name="T12" fmla="*/ 0 w 68"/>
                  <a:gd name="T13" fmla="*/ 0 h 12"/>
                  <a:gd name="T14" fmla="*/ 0 w 68"/>
                  <a:gd name="T15" fmla="*/ 0 h 12"/>
                  <a:gd name="T16" fmla="*/ 6 w 68"/>
                  <a:gd name="T17" fmla="*/ 4 h 12"/>
                  <a:gd name="T18" fmla="*/ 22 w 68"/>
                  <a:gd name="T19" fmla="*/ 10 h 12"/>
                  <a:gd name="T20" fmla="*/ 32 w 68"/>
                  <a:gd name="T21" fmla="*/ 12 h 12"/>
                  <a:gd name="T22" fmla="*/ 44 w 68"/>
                  <a:gd name="T23" fmla="*/ 12 h 12"/>
                  <a:gd name="T24" fmla="*/ 56 w 68"/>
                  <a:gd name="T25" fmla="*/ 10 h 12"/>
                  <a:gd name="T26" fmla="*/ 68 w 68"/>
                  <a:gd name="T27" fmla="*/ 4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8"/>
                  <a:gd name="T43" fmla="*/ 0 h 12"/>
                  <a:gd name="T44" fmla="*/ 68 w 68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8" h="12">
                    <a:moveTo>
                      <a:pt x="68" y="4"/>
                    </a:moveTo>
                    <a:lnTo>
                      <a:pt x="68" y="4"/>
                    </a:lnTo>
                    <a:lnTo>
                      <a:pt x="62" y="6"/>
                    </a:lnTo>
                    <a:lnTo>
                      <a:pt x="50" y="8"/>
                    </a:lnTo>
                    <a:lnTo>
                      <a:pt x="28" y="8"/>
                    </a:lnTo>
                    <a:lnTo>
                      <a:pt x="14" y="4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22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0"/>
                    </a:lnTo>
                    <a:lnTo>
                      <a:pt x="68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62" name="Freeform 512"/>
              <p:cNvSpPr>
                <a:spLocks/>
              </p:cNvSpPr>
              <p:nvPr/>
            </p:nvSpPr>
            <p:spPr bwMode="auto">
              <a:xfrm>
                <a:off x="5169" y="576"/>
                <a:ext cx="80" cy="83"/>
              </a:xfrm>
              <a:custGeom>
                <a:avLst/>
                <a:gdLst>
                  <a:gd name="T0" fmla="*/ 0 w 208"/>
                  <a:gd name="T1" fmla="*/ 0 h 236"/>
                  <a:gd name="T2" fmla="*/ 68 w 208"/>
                  <a:gd name="T3" fmla="*/ 120 h 236"/>
                  <a:gd name="T4" fmla="*/ 68 w 208"/>
                  <a:gd name="T5" fmla="*/ 120 h 236"/>
                  <a:gd name="T6" fmla="*/ 108 w 208"/>
                  <a:gd name="T7" fmla="*/ 90 h 236"/>
                  <a:gd name="T8" fmla="*/ 146 w 208"/>
                  <a:gd name="T9" fmla="*/ 64 h 236"/>
                  <a:gd name="T10" fmla="*/ 166 w 208"/>
                  <a:gd name="T11" fmla="*/ 52 h 236"/>
                  <a:gd name="T12" fmla="*/ 184 w 208"/>
                  <a:gd name="T13" fmla="*/ 44 h 236"/>
                  <a:gd name="T14" fmla="*/ 208 w 208"/>
                  <a:gd name="T15" fmla="*/ 236 h 236"/>
                  <a:gd name="T16" fmla="*/ 166 w 208"/>
                  <a:gd name="T17" fmla="*/ 84 h 236"/>
                  <a:gd name="T18" fmla="*/ 64 w 208"/>
                  <a:gd name="T19" fmla="*/ 132 h 236"/>
                  <a:gd name="T20" fmla="*/ 64 w 208"/>
                  <a:gd name="T21" fmla="*/ 132 h 236"/>
                  <a:gd name="T22" fmla="*/ 34 w 208"/>
                  <a:gd name="T23" fmla="*/ 80 h 236"/>
                  <a:gd name="T24" fmla="*/ 14 w 208"/>
                  <a:gd name="T25" fmla="*/ 36 h 236"/>
                  <a:gd name="T26" fmla="*/ 4 w 208"/>
                  <a:gd name="T27" fmla="*/ 16 h 236"/>
                  <a:gd name="T28" fmla="*/ 0 w 208"/>
                  <a:gd name="T29" fmla="*/ 0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8"/>
                  <a:gd name="T46" fmla="*/ 0 h 236"/>
                  <a:gd name="T47" fmla="*/ 208 w 208"/>
                  <a:gd name="T48" fmla="*/ 236 h 2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8" h="236">
                    <a:moveTo>
                      <a:pt x="0" y="0"/>
                    </a:moveTo>
                    <a:lnTo>
                      <a:pt x="68" y="120"/>
                    </a:lnTo>
                    <a:lnTo>
                      <a:pt x="108" y="90"/>
                    </a:lnTo>
                    <a:lnTo>
                      <a:pt x="146" y="64"/>
                    </a:lnTo>
                    <a:lnTo>
                      <a:pt x="166" y="52"/>
                    </a:lnTo>
                    <a:lnTo>
                      <a:pt x="184" y="44"/>
                    </a:lnTo>
                    <a:lnTo>
                      <a:pt x="208" y="236"/>
                    </a:lnTo>
                    <a:lnTo>
                      <a:pt x="166" y="84"/>
                    </a:lnTo>
                    <a:lnTo>
                      <a:pt x="64" y="132"/>
                    </a:lnTo>
                    <a:lnTo>
                      <a:pt x="34" y="80"/>
                    </a:lnTo>
                    <a:lnTo>
                      <a:pt x="14" y="36"/>
                    </a:lnTo>
                    <a:lnTo>
                      <a:pt x="4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63" name="Freeform 513"/>
              <p:cNvSpPr>
                <a:spLocks/>
              </p:cNvSpPr>
              <p:nvPr/>
            </p:nvSpPr>
            <p:spPr bwMode="auto">
              <a:xfrm>
                <a:off x="5169" y="576"/>
                <a:ext cx="80" cy="83"/>
              </a:xfrm>
              <a:custGeom>
                <a:avLst/>
                <a:gdLst>
                  <a:gd name="T0" fmla="*/ 0 w 208"/>
                  <a:gd name="T1" fmla="*/ 0 h 236"/>
                  <a:gd name="T2" fmla="*/ 68 w 208"/>
                  <a:gd name="T3" fmla="*/ 120 h 236"/>
                  <a:gd name="T4" fmla="*/ 68 w 208"/>
                  <a:gd name="T5" fmla="*/ 120 h 236"/>
                  <a:gd name="T6" fmla="*/ 108 w 208"/>
                  <a:gd name="T7" fmla="*/ 90 h 236"/>
                  <a:gd name="T8" fmla="*/ 146 w 208"/>
                  <a:gd name="T9" fmla="*/ 64 h 236"/>
                  <a:gd name="T10" fmla="*/ 166 w 208"/>
                  <a:gd name="T11" fmla="*/ 52 h 236"/>
                  <a:gd name="T12" fmla="*/ 184 w 208"/>
                  <a:gd name="T13" fmla="*/ 44 h 236"/>
                  <a:gd name="T14" fmla="*/ 208 w 208"/>
                  <a:gd name="T15" fmla="*/ 236 h 236"/>
                  <a:gd name="T16" fmla="*/ 166 w 208"/>
                  <a:gd name="T17" fmla="*/ 84 h 236"/>
                  <a:gd name="T18" fmla="*/ 64 w 208"/>
                  <a:gd name="T19" fmla="*/ 132 h 236"/>
                  <a:gd name="T20" fmla="*/ 64 w 208"/>
                  <a:gd name="T21" fmla="*/ 132 h 236"/>
                  <a:gd name="T22" fmla="*/ 34 w 208"/>
                  <a:gd name="T23" fmla="*/ 80 h 236"/>
                  <a:gd name="T24" fmla="*/ 14 w 208"/>
                  <a:gd name="T25" fmla="*/ 36 h 236"/>
                  <a:gd name="T26" fmla="*/ 4 w 208"/>
                  <a:gd name="T27" fmla="*/ 16 h 236"/>
                  <a:gd name="T28" fmla="*/ 0 w 208"/>
                  <a:gd name="T29" fmla="*/ 0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8"/>
                  <a:gd name="T46" fmla="*/ 0 h 236"/>
                  <a:gd name="T47" fmla="*/ 208 w 208"/>
                  <a:gd name="T48" fmla="*/ 236 h 2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8" h="236">
                    <a:moveTo>
                      <a:pt x="0" y="0"/>
                    </a:moveTo>
                    <a:lnTo>
                      <a:pt x="68" y="120"/>
                    </a:lnTo>
                    <a:lnTo>
                      <a:pt x="108" y="90"/>
                    </a:lnTo>
                    <a:lnTo>
                      <a:pt x="146" y="64"/>
                    </a:lnTo>
                    <a:lnTo>
                      <a:pt x="166" y="52"/>
                    </a:lnTo>
                    <a:lnTo>
                      <a:pt x="184" y="44"/>
                    </a:lnTo>
                    <a:lnTo>
                      <a:pt x="208" y="236"/>
                    </a:lnTo>
                    <a:lnTo>
                      <a:pt x="166" y="84"/>
                    </a:lnTo>
                    <a:lnTo>
                      <a:pt x="64" y="132"/>
                    </a:lnTo>
                    <a:lnTo>
                      <a:pt x="34" y="80"/>
                    </a:lnTo>
                    <a:lnTo>
                      <a:pt x="14" y="36"/>
                    </a:lnTo>
                    <a:lnTo>
                      <a:pt x="4" y="1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64" name="Freeform 514"/>
              <p:cNvSpPr>
                <a:spLocks/>
              </p:cNvSpPr>
              <p:nvPr/>
            </p:nvSpPr>
            <p:spPr bwMode="auto">
              <a:xfrm>
                <a:off x="5246" y="594"/>
                <a:ext cx="38" cy="47"/>
              </a:xfrm>
              <a:custGeom>
                <a:avLst/>
                <a:gdLst>
                  <a:gd name="T0" fmla="*/ 26 w 100"/>
                  <a:gd name="T1" fmla="*/ 0 h 132"/>
                  <a:gd name="T2" fmla="*/ 92 w 100"/>
                  <a:gd name="T3" fmla="*/ 78 h 132"/>
                  <a:gd name="T4" fmla="*/ 92 w 100"/>
                  <a:gd name="T5" fmla="*/ 0 h 132"/>
                  <a:gd name="T6" fmla="*/ 92 w 100"/>
                  <a:gd name="T7" fmla="*/ 0 h 132"/>
                  <a:gd name="T8" fmla="*/ 94 w 100"/>
                  <a:gd name="T9" fmla="*/ 8 h 132"/>
                  <a:gd name="T10" fmla="*/ 98 w 100"/>
                  <a:gd name="T11" fmla="*/ 32 h 132"/>
                  <a:gd name="T12" fmla="*/ 100 w 100"/>
                  <a:gd name="T13" fmla="*/ 48 h 132"/>
                  <a:gd name="T14" fmla="*/ 100 w 100"/>
                  <a:gd name="T15" fmla="*/ 66 h 132"/>
                  <a:gd name="T16" fmla="*/ 100 w 100"/>
                  <a:gd name="T17" fmla="*/ 82 h 132"/>
                  <a:gd name="T18" fmla="*/ 98 w 100"/>
                  <a:gd name="T19" fmla="*/ 100 h 132"/>
                  <a:gd name="T20" fmla="*/ 26 w 100"/>
                  <a:gd name="T21" fmla="*/ 28 h 132"/>
                  <a:gd name="T22" fmla="*/ 0 w 100"/>
                  <a:gd name="T23" fmla="*/ 132 h 132"/>
                  <a:gd name="T24" fmla="*/ 0 w 100"/>
                  <a:gd name="T25" fmla="*/ 132 h 132"/>
                  <a:gd name="T26" fmla="*/ 2 w 100"/>
                  <a:gd name="T27" fmla="*/ 110 h 132"/>
                  <a:gd name="T28" fmla="*/ 10 w 100"/>
                  <a:gd name="T29" fmla="*/ 64 h 132"/>
                  <a:gd name="T30" fmla="*/ 18 w 100"/>
                  <a:gd name="T31" fmla="*/ 18 h 132"/>
                  <a:gd name="T32" fmla="*/ 22 w 100"/>
                  <a:gd name="T33" fmla="*/ 4 h 132"/>
                  <a:gd name="T34" fmla="*/ 24 w 100"/>
                  <a:gd name="T35" fmla="*/ 0 h 132"/>
                  <a:gd name="T36" fmla="*/ 26 w 100"/>
                  <a:gd name="T37" fmla="*/ 0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0"/>
                  <a:gd name="T58" fmla="*/ 0 h 132"/>
                  <a:gd name="T59" fmla="*/ 100 w 100"/>
                  <a:gd name="T60" fmla="*/ 132 h 1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0" h="132">
                    <a:moveTo>
                      <a:pt x="26" y="0"/>
                    </a:moveTo>
                    <a:lnTo>
                      <a:pt x="92" y="78"/>
                    </a:lnTo>
                    <a:lnTo>
                      <a:pt x="92" y="0"/>
                    </a:lnTo>
                    <a:lnTo>
                      <a:pt x="94" y="8"/>
                    </a:lnTo>
                    <a:lnTo>
                      <a:pt x="98" y="32"/>
                    </a:lnTo>
                    <a:lnTo>
                      <a:pt x="100" y="48"/>
                    </a:lnTo>
                    <a:lnTo>
                      <a:pt x="100" y="66"/>
                    </a:lnTo>
                    <a:lnTo>
                      <a:pt x="100" y="82"/>
                    </a:lnTo>
                    <a:lnTo>
                      <a:pt x="98" y="100"/>
                    </a:lnTo>
                    <a:lnTo>
                      <a:pt x="26" y="28"/>
                    </a:lnTo>
                    <a:lnTo>
                      <a:pt x="0" y="132"/>
                    </a:lnTo>
                    <a:lnTo>
                      <a:pt x="2" y="110"/>
                    </a:lnTo>
                    <a:lnTo>
                      <a:pt x="10" y="64"/>
                    </a:lnTo>
                    <a:lnTo>
                      <a:pt x="18" y="18"/>
                    </a:lnTo>
                    <a:lnTo>
                      <a:pt x="22" y="4"/>
                    </a:lnTo>
                    <a:lnTo>
                      <a:pt x="24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65" name="Freeform 515"/>
              <p:cNvSpPr>
                <a:spLocks/>
              </p:cNvSpPr>
              <p:nvPr/>
            </p:nvSpPr>
            <p:spPr bwMode="auto">
              <a:xfrm>
                <a:off x="5246" y="594"/>
                <a:ext cx="38" cy="47"/>
              </a:xfrm>
              <a:custGeom>
                <a:avLst/>
                <a:gdLst>
                  <a:gd name="T0" fmla="*/ 26 w 100"/>
                  <a:gd name="T1" fmla="*/ 0 h 132"/>
                  <a:gd name="T2" fmla="*/ 92 w 100"/>
                  <a:gd name="T3" fmla="*/ 78 h 132"/>
                  <a:gd name="T4" fmla="*/ 92 w 100"/>
                  <a:gd name="T5" fmla="*/ 0 h 132"/>
                  <a:gd name="T6" fmla="*/ 92 w 100"/>
                  <a:gd name="T7" fmla="*/ 0 h 132"/>
                  <a:gd name="T8" fmla="*/ 94 w 100"/>
                  <a:gd name="T9" fmla="*/ 8 h 132"/>
                  <a:gd name="T10" fmla="*/ 98 w 100"/>
                  <a:gd name="T11" fmla="*/ 32 h 132"/>
                  <a:gd name="T12" fmla="*/ 100 w 100"/>
                  <a:gd name="T13" fmla="*/ 48 h 132"/>
                  <a:gd name="T14" fmla="*/ 100 w 100"/>
                  <a:gd name="T15" fmla="*/ 66 h 132"/>
                  <a:gd name="T16" fmla="*/ 100 w 100"/>
                  <a:gd name="T17" fmla="*/ 82 h 132"/>
                  <a:gd name="T18" fmla="*/ 98 w 100"/>
                  <a:gd name="T19" fmla="*/ 100 h 132"/>
                  <a:gd name="T20" fmla="*/ 26 w 100"/>
                  <a:gd name="T21" fmla="*/ 28 h 132"/>
                  <a:gd name="T22" fmla="*/ 0 w 100"/>
                  <a:gd name="T23" fmla="*/ 132 h 132"/>
                  <a:gd name="T24" fmla="*/ 0 w 100"/>
                  <a:gd name="T25" fmla="*/ 132 h 132"/>
                  <a:gd name="T26" fmla="*/ 2 w 100"/>
                  <a:gd name="T27" fmla="*/ 110 h 132"/>
                  <a:gd name="T28" fmla="*/ 10 w 100"/>
                  <a:gd name="T29" fmla="*/ 64 h 132"/>
                  <a:gd name="T30" fmla="*/ 18 w 100"/>
                  <a:gd name="T31" fmla="*/ 18 h 132"/>
                  <a:gd name="T32" fmla="*/ 22 w 100"/>
                  <a:gd name="T33" fmla="*/ 4 h 132"/>
                  <a:gd name="T34" fmla="*/ 24 w 100"/>
                  <a:gd name="T35" fmla="*/ 0 h 132"/>
                  <a:gd name="T36" fmla="*/ 26 w 100"/>
                  <a:gd name="T37" fmla="*/ 0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0"/>
                  <a:gd name="T58" fmla="*/ 0 h 132"/>
                  <a:gd name="T59" fmla="*/ 100 w 100"/>
                  <a:gd name="T60" fmla="*/ 132 h 1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0" h="132">
                    <a:moveTo>
                      <a:pt x="26" y="0"/>
                    </a:moveTo>
                    <a:lnTo>
                      <a:pt x="92" y="78"/>
                    </a:lnTo>
                    <a:lnTo>
                      <a:pt x="92" y="0"/>
                    </a:lnTo>
                    <a:lnTo>
                      <a:pt x="94" y="8"/>
                    </a:lnTo>
                    <a:lnTo>
                      <a:pt x="98" y="32"/>
                    </a:lnTo>
                    <a:lnTo>
                      <a:pt x="100" y="48"/>
                    </a:lnTo>
                    <a:lnTo>
                      <a:pt x="100" y="66"/>
                    </a:lnTo>
                    <a:lnTo>
                      <a:pt x="100" y="82"/>
                    </a:lnTo>
                    <a:lnTo>
                      <a:pt x="98" y="100"/>
                    </a:lnTo>
                    <a:lnTo>
                      <a:pt x="26" y="28"/>
                    </a:lnTo>
                    <a:lnTo>
                      <a:pt x="0" y="132"/>
                    </a:lnTo>
                    <a:lnTo>
                      <a:pt x="2" y="110"/>
                    </a:lnTo>
                    <a:lnTo>
                      <a:pt x="10" y="64"/>
                    </a:lnTo>
                    <a:lnTo>
                      <a:pt x="18" y="18"/>
                    </a:lnTo>
                    <a:lnTo>
                      <a:pt x="22" y="4"/>
                    </a:lnTo>
                    <a:lnTo>
                      <a:pt x="24" y="0"/>
                    </a:lnTo>
                    <a:lnTo>
                      <a:pt x="2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66" name="Freeform 516"/>
              <p:cNvSpPr>
                <a:spLocks/>
              </p:cNvSpPr>
              <p:nvPr/>
            </p:nvSpPr>
            <p:spPr bwMode="auto">
              <a:xfrm>
                <a:off x="5224" y="706"/>
                <a:ext cx="119" cy="85"/>
              </a:xfrm>
              <a:custGeom>
                <a:avLst/>
                <a:gdLst>
                  <a:gd name="T0" fmla="*/ 0 w 312"/>
                  <a:gd name="T1" fmla="*/ 172 h 242"/>
                  <a:gd name="T2" fmla="*/ 54 w 312"/>
                  <a:gd name="T3" fmla="*/ 148 h 242"/>
                  <a:gd name="T4" fmla="*/ 70 w 312"/>
                  <a:gd name="T5" fmla="*/ 134 h 242"/>
                  <a:gd name="T6" fmla="*/ 132 w 312"/>
                  <a:gd name="T7" fmla="*/ 44 h 242"/>
                  <a:gd name="T8" fmla="*/ 270 w 312"/>
                  <a:gd name="T9" fmla="*/ 0 h 242"/>
                  <a:gd name="T10" fmla="*/ 272 w 312"/>
                  <a:gd name="T11" fmla="*/ 2 h 242"/>
                  <a:gd name="T12" fmla="*/ 274 w 312"/>
                  <a:gd name="T13" fmla="*/ 12 h 242"/>
                  <a:gd name="T14" fmla="*/ 266 w 312"/>
                  <a:gd name="T15" fmla="*/ 18 h 242"/>
                  <a:gd name="T16" fmla="*/ 214 w 312"/>
                  <a:gd name="T17" fmla="*/ 24 h 242"/>
                  <a:gd name="T18" fmla="*/ 156 w 312"/>
                  <a:gd name="T19" fmla="*/ 60 h 242"/>
                  <a:gd name="T20" fmla="*/ 232 w 312"/>
                  <a:gd name="T21" fmla="*/ 42 h 242"/>
                  <a:gd name="T22" fmla="*/ 272 w 312"/>
                  <a:gd name="T23" fmla="*/ 42 h 242"/>
                  <a:gd name="T24" fmla="*/ 306 w 312"/>
                  <a:gd name="T25" fmla="*/ 42 h 242"/>
                  <a:gd name="T26" fmla="*/ 312 w 312"/>
                  <a:gd name="T27" fmla="*/ 52 h 242"/>
                  <a:gd name="T28" fmla="*/ 310 w 312"/>
                  <a:gd name="T29" fmla="*/ 60 h 242"/>
                  <a:gd name="T30" fmla="*/ 298 w 312"/>
                  <a:gd name="T31" fmla="*/ 66 h 242"/>
                  <a:gd name="T32" fmla="*/ 300 w 312"/>
                  <a:gd name="T33" fmla="*/ 68 h 242"/>
                  <a:gd name="T34" fmla="*/ 304 w 312"/>
                  <a:gd name="T35" fmla="*/ 76 h 242"/>
                  <a:gd name="T36" fmla="*/ 298 w 312"/>
                  <a:gd name="T37" fmla="*/ 82 h 242"/>
                  <a:gd name="T38" fmla="*/ 246 w 312"/>
                  <a:gd name="T39" fmla="*/ 98 h 242"/>
                  <a:gd name="T40" fmla="*/ 252 w 312"/>
                  <a:gd name="T41" fmla="*/ 108 h 242"/>
                  <a:gd name="T42" fmla="*/ 282 w 312"/>
                  <a:gd name="T43" fmla="*/ 100 h 242"/>
                  <a:gd name="T44" fmla="*/ 284 w 312"/>
                  <a:gd name="T45" fmla="*/ 108 h 242"/>
                  <a:gd name="T46" fmla="*/ 280 w 312"/>
                  <a:gd name="T47" fmla="*/ 114 h 242"/>
                  <a:gd name="T48" fmla="*/ 270 w 312"/>
                  <a:gd name="T49" fmla="*/ 120 h 242"/>
                  <a:gd name="T50" fmla="*/ 232 w 312"/>
                  <a:gd name="T51" fmla="*/ 134 h 242"/>
                  <a:gd name="T52" fmla="*/ 194 w 312"/>
                  <a:gd name="T53" fmla="*/ 148 h 242"/>
                  <a:gd name="T54" fmla="*/ 124 w 312"/>
                  <a:gd name="T55" fmla="*/ 202 h 242"/>
                  <a:gd name="T56" fmla="*/ 110 w 312"/>
                  <a:gd name="T57" fmla="*/ 208 h 242"/>
                  <a:gd name="T58" fmla="*/ 90 w 312"/>
                  <a:gd name="T59" fmla="*/ 210 h 242"/>
                  <a:gd name="T60" fmla="*/ 22 w 312"/>
                  <a:gd name="T61" fmla="*/ 242 h 242"/>
                  <a:gd name="T62" fmla="*/ 10 w 312"/>
                  <a:gd name="T63" fmla="*/ 224 h 242"/>
                  <a:gd name="T64" fmla="*/ 2 w 312"/>
                  <a:gd name="T65" fmla="*/ 202 h 242"/>
                  <a:gd name="T66" fmla="*/ 0 w 312"/>
                  <a:gd name="T67" fmla="*/ 172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42"/>
                  <a:gd name="T104" fmla="*/ 312 w 312"/>
                  <a:gd name="T105" fmla="*/ 242 h 2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42">
                    <a:moveTo>
                      <a:pt x="0" y="172"/>
                    </a:moveTo>
                    <a:lnTo>
                      <a:pt x="0" y="172"/>
                    </a:lnTo>
                    <a:lnTo>
                      <a:pt x="30" y="160"/>
                    </a:lnTo>
                    <a:lnTo>
                      <a:pt x="54" y="148"/>
                    </a:lnTo>
                    <a:lnTo>
                      <a:pt x="64" y="142"/>
                    </a:lnTo>
                    <a:lnTo>
                      <a:pt x="70" y="134"/>
                    </a:lnTo>
                    <a:lnTo>
                      <a:pt x="132" y="44"/>
                    </a:lnTo>
                    <a:lnTo>
                      <a:pt x="200" y="2"/>
                    </a:lnTo>
                    <a:lnTo>
                      <a:pt x="270" y="0"/>
                    </a:lnTo>
                    <a:lnTo>
                      <a:pt x="272" y="2"/>
                    </a:lnTo>
                    <a:lnTo>
                      <a:pt x="274" y="8"/>
                    </a:lnTo>
                    <a:lnTo>
                      <a:pt x="274" y="12"/>
                    </a:lnTo>
                    <a:lnTo>
                      <a:pt x="270" y="14"/>
                    </a:lnTo>
                    <a:lnTo>
                      <a:pt x="266" y="18"/>
                    </a:lnTo>
                    <a:lnTo>
                      <a:pt x="258" y="20"/>
                    </a:lnTo>
                    <a:lnTo>
                      <a:pt x="214" y="24"/>
                    </a:lnTo>
                    <a:lnTo>
                      <a:pt x="156" y="60"/>
                    </a:lnTo>
                    <a:lnTo>
                      <a:pt x="232" y="42"/>
                    </a:lnTo>
                    <a:lnTo>
                      <a:pt x="246" y="42"/>
                    </a:lnTo>
                    <a:lnTo>
                      <a:pt x="272" y="42"/>
                    </a:lnTo>
                    <a:lnTo>
                      <a:pt x="306" y="42"/>
                    </a:lnTo>
                    <a:lnTo>
                      <a:pt x="308" y="46"/>
                    </a:lnTo>
                    <a:lnTo>
                      <a:pt x="312" y="52"/>
                    </a:lnTo>
                    <a:lnTo>
                      <a:pt x="312" y="56"/>
                    </a:lnTo>
                    <a:lnTo>
                      <a:pt x="310" y="60"/>
                    </a:lnTo>
                    <a:lnTo>
                      <a:pt x="306" y="62"/>
                    </a:lnTo>
                    <a:lnTo>
                      <a:pt x="298" y="66"/>
                    </a:lnTo>
                    <a:lnTo>
                      <a:pt x="300" y="68"/>
                    </a:lnTo>
                    <a:lnTo>
                      <a:pt x="302" y="72"/>
                    </a:lnTo>
                    <a:lnTo>
                      <a:pt x="304" y="76"/>
                    </a:lnTo>
                    <a:lnTo>
                      <a:pt x="302" y="78"/>
                    </a:lnTo>
                    <a:lnTo>
                      <a:pt x="298" y="82"/>
                    </a:lnTo>
                    <a:lnTo>
                      <a:pt x="292" y="84"/>
                    </a:lnTo>
                    <a:lnTo>
                      <a:pt x="246" y="98"/>
                    </a:lnTo>
                    <a:lnTo>
                      <a:pt x="200" y="124"/>
                    </a:lnTo>
                    <a:lnTo>
                      <a:pt x="252" y="108"/>
                    </a:lnTo>
                    <a:lnTo>
                      <a:pt x="282" y="100"/>
                    </a:lnTo>
                    <a:lnTo>
                      <a:pt x="284" y="102"/>
                    </a:lnTo>
                    <a:lnTo>
                      <a:pt x="284" y="108"/>
                    </a:lnTo>
                    <a:lnTo>
                      <a:pt x="282" y="110"/>
                    </a:lnTo>
                    <a:lnTo>
                      <a:pt x="280" y="114"/>
                    </a:lnTo>
                    <a:lnTo>
                      <a:pt x="276" y="118"/>
                    </a:lnTo>
                    <a:lnTo>
                      <a:pt x="270" y="120"/>
                    </a:lnTo>
                    <a:lnTo>
                      <a:pt x="232" y="134"/>
                    </a:lnTo>
                    <a:lnTo>
                      <a:pt x="194" y="148"/>
                    </a:lnTo>
                    <a:lnTo>
                      <a:pt x="166" y="172"/>
                    </a:lnTo>
                    <a:lnTo>
                      <a:pt x="124" y="202"/>
                    </a:lnTo>
                    <a:lnTo>
                      <a:pt x="110" y="208"/>
                    </a:lnTo>
                    <a:lnTo>
                      <a:pt x="100" y="210"/>
                    </a:lnTo>
                    <a:lnTo>
                      <a:pt x="90" y="210"/>
                    </a:lnTo>
                    <a:lnTo>
                      <a:pt x="22" y="242"/>
                    </a:lnTo>
                    <a:lnTo>
                      <a:pt x="18" y="238"/>
                    </a:lnTo>
                    <a:lnTo>
                      <a:pt x="10" y="224"/>
                    </a:lnTo>
                    <a:lnTo>
                      <a:pt x="6" y="214"/>
                    </a:lnTo>
                    <a:lnTo>
                      <a:pt x="2" y="202"/>
                    </a:lnTo>
                    <a:lnTo>
                      <a:pt x="0" y="188"/>
                    </a:lnTo>
                    <a:lnTo>
                      <a:pt x="0" y="172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67" name="Freeform 517"/>
              <p:cNvSpPr>
                <a:spLocks/>
              </p:cNvSpPr>
              <p:nvPr/>
            </p:nvSpPr>
            <p:spPr bwMode="auto">
              <a:xfrm>
                <a:off x="5224" y="706"/>
                <a:ext cx="119" cy="85"/>
              </a:xfrm>
              <a:custGeom>
                <a:avLst/>
                <a:gdLst>
                  <a:gd name="T0" fmla="*/ 0 w 312"/>
                  <a:gd name="T1" fmla="*/ 172 h 242"/>
                  <a:gd name="T2" fmla="*/ 54 w 312"/>
                  <a:gd name="T3" fmla="*/ 148 h 242"/>
                  <a:gd name="T4" fmla="*/ 70 w 312"/>
                  <a:gd name="T5" fmla="*/ 134 h 242"/>
                  <a:gd name="T6" fmla="*/ 132 w 312"/>
                  <a:gd name="T7" fmla="*/ 44 h 242"/>
                  <a:gd name="T8" fmla="*/ 270 w 312"/>
                  <a:gd name="T9" fmla="*/ 0 h 242"/>
                  <a:gd name="T10" fmla="*/ 272 w 312"/>
                  <a:gd name="T11" fmla="*/ 2 h 242"/>
                  <a:gd name="T12" fmla="*/ 274 w 312"/>
                  <a:gd name="T13" fmla="*/ 12 h 242"/>
                  <a:gd name="T14" fmla="*/ 266 w 312"/>
                  <a:gd name="T15" fmla="*/ 18 h 242"/>
                  <a:gd name="T16" fmla="*/ 214 w 312"/>
                  <a:gd name="T17" fmla="*/ 24 h 242"/>
                  <a:gd name="T18" fmla="*/ 156 w 312"/>
                  <a:gd name="T19" fmla="*/ 60 h 242"/>
                  <a:gd name="T20" fmla="*/ 232 w 312"/>
                  <a:gd name="T21" fmla="*/ 42 h 242"/>
                  <a:gd name="T22" fmla="*/ 272 w 312"/>
                  <a:gd name="T23" fmla="*/ 42 h 242"/>
                  <a:gd name="T24" fmla="*/ 306 w 312"/>
                  <a:gd name="T25" fmla="*/ 42 h 242"/>
                  <a:gd name="T26" fmla="*/ 312 w 312"/>
                  <a:gd name="T27" fmla="*/ 52 h 242"/>
                  <a:gd name="T28" fmla="*/ 310 w 312"/>
                  <a:gd name="T29" fmla="*/ 60 h 242"/>
                  <a:gd name="T30" fmla="*/ 298 w 312"/>
                  <a:gd name="T31" fmla="*/ 66 h 242"/>
                  <a:gd name="T32" fmla="*/ 300 w 312"/>
                  <a:gd name="T33" fmla="*/ 68 h 242"/>
                  <a:gd name="T34" fmla="*/ 304 w 312"/>
                  <a:gd name="T35" fmla="*/ 76 h 242"/>
                  <a:gd name="T36" fmla="*/ 298 w 312"/>
                  <a:gd name="T37" fmla="*/ 82 h 242"/>
                  <a:gd name="T38" fmla="*/ 246 w 312"/>
                  <a:gd name="T39" fmla="*/ 98 h 242"/>
                  <a:gd name="T40" fmla="*/ 252 w 312"/>
                  <a:gd name="T41" fmla="*/ 108 h 242"/>
                  <a:gd name="T42" fmla="*/ 282 w 312"/>
                  <a:gd name="T43" fmla="*/ 100 h 242"/>
                  <a:gd name="T44" fmla="*/ 284 w 312"/>
                  <a:gd name="T45" fmla="*/ 108 h 242"/>
                  <a:gd name="T46" fmla="*/ 280 w 312"/>
                  <a:gd name="T47" fmla="*/ 114 h 242"/>
                  <a:gd name="T48" fmla="*/ 270 w 312"/>
                  <a:gd name="T49" fmla="*/ 120 h 242"/>
                  <a:gd name="T50" fmla="*/ 232 w 312"/>
                  <a:gd name="T51" fmla="*/ 134 h 242"/>
                  <a:gd name="T52" fmla="*/ 194 w 312"/>
                  <a:gd name="T53" fmla="*/ 148 h 242"/>
                  <a:gd name="T54" fmla="*/ 124 w 312"/>
                  <a:gd name="T55" fmla="*/ 202 h 242"/>
                  <a:gd name="T56" fmla="*/ 110 w 312"/>
                  <a:gd name="T57" fmla="*/ 208 h 242"/>
                  <a:gd name="T58" fmla="*/ 90 w 312"/>
                  <a:gd name="T59" fmla="*/ 210 h 242"/>
                  <a:gd name="T60" fmla="*/ 22 w 312"/>
                  <a:gd name="T61" fmla="*/ 242 h 242"/>
                  <a:gd name="T62" fmla="*/ 10 w 312"/>
                  <a:gd name="T63" fmla="*/ 224 h 242"/>
                  <a:gd name="T64" fmla="*/ 2 w 312"/>
                  <a:gd name="T65" fmla="*/ 202 h 242"/>
                  <a:gd name="T66" fmla="*/ 0 w 312"/>
                  <a:gd name="T67" fmla="*/ 172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42"/>
                  <a:gd name="T104" fmla="*/ 312 w 312"/>
                  <a:gd name="T105" fmla="*/ 242 h 2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42">
                    <a:moveTo>
                      <a:pt x="0" y="172"/>
                    </a:moveTo>
                    <a:lnTo>
                      <a:pt x="0" y="172"/>
                    </a:lnTo>
                    <a:lnTo>
                      <a:pt x="30" y="160"/>
                    </a:lnTo>
                    <a:lnTo>
                      <a:pt x="54" y="148"/>
                    </a:lnTo>
                    <a:lnTo>
                      <a:pt x="64" y="142"/>
                    </a:lnTo>
                    <a:lnTo>
                      <a:pt x="70" y="134"/>
                    </a:lnTo>
                    <a:lnTo>
                      <a:pt x="132" y="44"/>
                    </a:lnTo>
                    <a:lnTo>
                      <a:pt x="200" y="2"/>
                    </a:lnTo>
                    <a:lnTo>
                      <a:pt x="270" y="0"/>
                    </a:lnTo>
                    <a:lnTo>
                      <a:pt x="272" y="2"/>
                    </a:lnTo>
                    <a:lnTo>
                      <a:pt x="274" y="8"/>
                    </a:lnTo>
                    <a:lnTo>
                      <a:pt x="274" y="12"/>
                    </a:lnTo>
                    <a:lnTo>
                      <a:pt x="270" y="14"/>
                    </a:lnTo>
                    <a:lnTo>
                      <a:pt x="266" y="18"/>
                    </a:lnTo>
                    <a:lnTo>
                      <a:pt x="258" y="20"/>
                    </a:lnTo>
                    <a:lnTo>
                      <a:pt x="214" y="24"/>
                    </a:lnTo>
                    <a:lnTo>
                      <a:pt x="156" y="60"/>
                    </a:lnTo>
                    <a:lnTo>
                      <a:pt x="232" y="42"/>
                    </a:lnTo>
                    <a:lnTo>
                      <a:pt x="246" y="42"/>
                    </a:lnTo>
                    <a:lnTo>
                      <a:pt x="272" y="42"/>
                    </a:lnTo>
                    <a:lnTo>
                      <a:pt x="306" y="42"/>
                    </a:lnTo>
                    <a:lnTo>
                      <a:pt x="308" y="46"/>
                    </a:lnTo>
                    <a:lnTo>
                      <a:pt x="312" y="52"/>
                    </a:lnTo>
                    <a:lnTo>
                      <a:pt x="312" y="56"/>
                    </a:lnTo>
                    <a:lnTo>
                      <a:pt x="310" y="60"/>
                    </a:lnTo>
                    <a:lnTo>
                      <a:pt x="306" y="62"/>
                    </a:lnTo>
                    <a:lnTo>
                      <a:pt x="298" y="66"/>
                    </a:lnTo>
                    <a:lnTo>
                      <a:pt x="300" y="68"/>
                    </a:lnTo>
                    <a:lnTo>
                      <a:pt x="302" y="72"/>
                    </a:lnTo>
                    <a:lnTo>
                      <a:pt x="304" y="76"/>
                    </a:lnTo>
                    <a:lnTo>
                      <a:pt x="302" y="78"/>
                    </a:lnTo>
                    <a:lnTo>
                      <a:pt x="298" y="82"/>
                    </a:lnTo>
                    <a:lnTo>
                      <a:pt x="292" y="84"/>
                    </a:lnTo>
                    <a:lnTo>
                      <a:pt x="246" y="98"/>
                    </a:lnTo>
                    <a:lnTo>
                      <a:pt x="200" y="124"/>
                    </a:lnTo>
                    <a:lnTo>
                      <a:pt x="252" y="108"/>
                    </a:lnTo>
                    <a:lnTo>
                      <a:pt x="282" y="100"/>
                    </a:lnTo>
                    <a:lnTo>
                      <a:pt x="284" y="102"/>
                    </a:lnTo>
                    <a:lnTo>
                      <a:pt x="284" y="108"/>
                    </a:lnTo>
                    <a:lnTo>
                      <a:pt x="282" y="110"/>
                    </a:lnTo>
                    <a:lnTo>
                      <a:pt x="280" y="114"/>
                    </a:lnTo>
                    <a:lnTo>
                      <a:pt x="276" y="118"/>
                    </a:lnTo>
                    <a:lnTo>
                      <a:pt x="270" y="120"/>
                    </a:lnTo>
                    <a:lnTo>
                      <a:pt x="232" y="134"/>
                    </a:lnTo>
                    <a:lnTo>
                      <a:pt x="194" y="148"/>
                    </a:lnTo>
                    <a:lnTo>
                      <a:pt x="166" y="172"/>
                    </a:lnTo>
                    <a:lnTo>
                      <a:pt x="124" y="202"/>
                    </a:lnTo>
                    <a:lnTo>
                      <a:pt x="110" y="208"/>
                    </a:lnTo>
                    <a:lnTo>
                      <a:pt x="100" y="210"/>
                    </a:lnTo>
                    <a:lnTo>
                      <a:pt x="90" y="210"/>
                    </a:lnTo>
                    <a:lnTo>
                      <a:pt x="22" y="242"/>
                    </a:lnTo>
                    <a:lnTo>
                      <a:pt x="18" y="238"/>
                    </a:lnTo>
                    <a:lnTo>
                      <a:pt x="10" y="224"/>
                    </a:lnTo>
                    <a:lnTo>
                      <a:pt x="6" y="214"/>
                    </a:lnTo>
                    <a:lnTo>
                      <a:pt x="2" y="202"/>
                    </a:lnTo>
                    <a:lnTo>
                      <a:pt x="0" y="188"/>
                    </a:lnTo>
                    <a:lnTo>
                      <a:pt x="0" y="17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68" name="Freeform 518"/>
              <p:cNvSpPr>
                <a:spLocks/>
              </p:cNvSpPr>
              <p:nvPr/>
            </p:nvSpPr>
            <p:spPr bwMode="auto">
              <a:xfrm>
                <a:off x="5064" y="615"/>
                <a:ext cx="181" cy="238"/>
              </a:xfrm>
              <a:custGeom>
                <a:avLst/>
                <a:gdLst>
                  <a:gd name="T0" fmla="*/ 12 w 474"/>
                  <a:gd name="T1" fmla="*/ 0 h 678"/>
                  <a:gd name="T2" fmla="*/ 90 w 474"/>
                  <a:gd name="T3" fmla="*/ 52 h 678"/>
                  <a:gd name="T4" fmla="*/ 156 w 474"/>
                  <a:gd name="T5" fmla="*/ 104 h 678"/>
                  <a:gd name="T6" fmla="*/ 196 w 474"/>
                  <a:gd name="T7" fmla="*/ 142 h 678"/>
                  <a:gd name="T8" fmla="*/ 226 w 474"/>
                  <a:gd name="T9" fmla="*/ 180 h 678"/>
                  <a:gd name="T10" fmla="*/ 240 w 474"/>
                  <a:gd name="T11" fmla="*/ 218 h 678"/>
                  <a:gd name="T12" fmla="*/ 240 w 474"/>
                  <a:gd name="T13" fmla="*/ 234 h 678"/>
                  <a:gd name="T14" fmla="*/ 232 w 474"/>
                  <a:gd name="T15" fmla="*/ 268 h 678"/>
                  <a:gd name="T16" fmla="*/ 198 w 474"/>
                  <a:gd name="T17" fmla="*/ 372 h 678"/>
                  <a:gd name="T18" fmla="*/ 178 w 474"/>
                  <a:gd name="T19" fmla="*/ 436 h 678"/>
                  <a:gd name="T20" fmla="*/ 172 w 474"/>
                  <a:gd name="T21" fmla="*/ 480 h 678"/>
                  <a:gd name="T22" fmla="*/ 180 w 474"/>
                  <a:gd name="T23" fmla="*/ 476 h 678"/>
                  <a:gd name="T24" fmla="*/ 220 w 474"/>
                  <a:gd name="T25" fmla="*/ 458 h 678"/>
                  <a:gd name="T26" fmla="*/ 260 w 474"/>
                  <a:gd name="T27" fmla="*/ 448 h 678"/>
                  <a:gd name="T28" fmla="*/ 284 w 474"/>
                  <a:gd name="T29" fmla="*/ 446 h 678"/>
                  <a:gd name="T30" fmla="*/ 334 w 474"/>
                  <a:gd name="T31" fmla="*/ 440 h 678"/>
                  <a:gd name="T32" fmla="*/ 384 w 474"/>
                  <a:gd name="T33" fmla="*/ 426 h 678"/>
                  <a:gd name="T34" fmla="*/ 436 w 474"/>
                  <a:gd name="T35" fmla="*/ 406 h 678"/>
                  <a:gd name="T36" fmla="*/ 434 w 474"/>
                  <a:gd name="T37" fmla="*/ 414 h 678"/>
                  <a:gd name="T38" fmla="*/ 434 w 474"/>
                  <a:gd name="T39" fmla="*/ 436 h 678"/>
                  <a:gd name="T40" fmla="*/ 444 w 474"/>
                  <a:gd name="T41" fmla="*/ 464 h 678"/>
                  <a:gd name="T42" fmla="*/ 464 w 474"/>
                  <a:gd name="T43" fmla="*/ 486 h 678"/>
                  <a:gd name="T44" fmla="*/ 474 w 474"/>
                  <a:gd name="T45" fmla="*/ 494 h 678"/>
                  <a:gd name="T46" fmla="*/ 406 w 474"/>
                  <a:gd name="T47" fmla="*/ 542 h 678"/>
                  <a:gd name="T48" fmla="*/ 302 w 474"/>
                  <a:gd name="T49" fmla="*/ 604 h 678"/>
                  <a:gd name="T50" fmla="*/ 238 w 474"/>
                  <a:gd name="T51" fmla="*/ 632 h 678"/>
                  <a:gd name="T52" fmla="*/ 170 w 474"/>
                  <a:gd name="T53" fmla="*/ 658 h 678"/>
                  <a:gd name="T54" fmla="*/ 98 w 474"/>
                  <a:gd name="T55" fmla="*/ 674 h 678"/>
                  <a:gd name="T56" fmla="*/ 92 w 474"/>
                  <a:gd name="T57" fmla="*/ 676 h 678"/>
                  <a:gd name="T58" fmla="*/ 76 w 474"/>
                  <a:gd name="T59" fmla="*/ 676 h 678"/>
                  <a:gd name="T60" fmla="*/ 66 w 474"/>
                  <a:gd name="T61" fmla="*/ 668 h 678"/>
                  <a:gd name="T62" fmla="*/ 56 w 474"/>
                  <a:gd name="T63" fmla="*/ 650 h 678"/>
                  <a:gd name="T64" fmla="*/ 32 w 474"/>
                  <a:gd name="T65" fmla="*/ 582 h 678"/>
                  <a:gd name="T66" fmla="*/ 20 w 474"/>
                  <a:gd name="T67" fmla="*/ 532 h 678"/>
                  <a:gd name="T68" fmla="*/ 6 w 474"/>
                  <a:gd name="T69" fmla="*/ 426 h 678"/>
                  <a:gd name="T70" fmla="*/ 0 w 474"/>
                  <a:gd name="T71" fmla="*/ 324 h 678"/>
                  <a:gd name="T72" fmla="*/ 2 w 474"/>
                  <a:gd name="T73" fmla="*/ 234 h 678"/>
                  <a:gd name="T74" fmla="*/ 6 w 474"/>
                  <a:gd name="T75" fmla="*/ 200 h 678"/>
                  <a:gd name="T76" fmla="*/ 10 w 474"/>
                  <a:gd name="T77" fmla="*/ 134 h 678"/>
                  <a:gd name="T78" fmla="*/ 12 w 474"/>
                  <a:gd name="T79" fmla="*/ 0 h 67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4"/>
                  <a:gd name="T121" fmla="*/ 0 h 678"/>
                  <a:gd name="T122" fmla="*/ 474 w 474"/>
                  <a:gd name="T123" fmla="*/ 678 h 67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4" h="678">
                    <a:moveTo>
                      <a:pt x="12" y="0"/>
                    </a:moveTo>
                    <a:lnTo>
                      <a:pt x="12" y="0"/>
                    </a:lnTo>
                    <a:lnTo>
                      <a:pt x="50" y="26"/>
                    </a:lnTo>
                    <a:lnTo>
                      <a:pt x="90" y="52"/>
                    </a:lnTo>
                    <a:lnTo>
                      <a:pt x="134" y="84"/>
                    </a:lnTo>
                    <a:lnTo>
                      <a:pt x="156" y="104"/>
                    </a:lnTo>
                    <a:lnTo>
                      <a:pt x="176" y="122"/>
                    </a:lnTo>
                    <a:lnTo>
                      <a:pt x="196" y="142"/>
                    </a:lnTo>
                    <a:lnTo>
                      <a:pt x="212" y="162"/>
                    </a:lnTo>
                    <a:lnTo>
                      <a:pt x="226" y="180"/>
                    </a:lnTo>
                    <a:lnTo>
                      <a:pt x="236" y="200"/>
                    </a:lnTo>
                    <a:lnTo>
                      <a:pt x="240" y="218"/>
                    </a:lnTo>
                    <a:lnTo>
                      <a:pt x="242" y="226"/>
                    </a:lnTo>
                    <a:lnTo>
                      <a:pt x="240" y="234"/>
                    </a:lnTo>
                    <a:lnTo>
                      <a:pt x="232" y="268"/>
                    </a:lnTo>
                    <a:lnTo>
                      <a:pt x="222" y="302"/>
                    </a:lnTo>
                    <a:lnTo>
                      <a:pt x="198" y="372"/>
                    </a:lnTo>
                    <a:lnTo>
                      <a:pt x="188" y="406"/>
                    </a:lnTo>
                    <a:lnTo>
                      <a:pt x="178" y="436"/>
                    </a:lnTo>
                    <a:lnTo>
                      <a:pt x="174" y="460"/>
                    </a:lnTo>
                    <a:lnTo>
                      <a:pt x="172" y="480"/>
                    </a:lnTo>
                    <a:lnTo>
                      <a:pt x="180" y="476"/>
                    </a:lnTo>
                    <a:lnTo>
                      <a:pt x="204" y="464"/>
                    </a:lnTo>
                    <a:lnTo>
                      <a:pt x="220" y="458"/>
                    </a:lnTo>
                    <a:lnTo>
                      <a:pt x="240" y="452"/>
                    </a:lnTo>
                    <a:lnTo>
                      <a:pt x="260" y="448"/>
                    </a:lnTo>
                    <a:lnTo>
                      <a:pt x="284" y="446"/>
                    </a:lnTo>
                    <a:lnTo>
                      <a:pt x="308" y="444"/>
                    </a:lnTo>
                    <a:lnTo>
                      <a:pt x="334" y="440"/>
                    </a:lnTo>
                    <a:lnTo>
                      <a:pt x="360" y="432"/>
                    </a:lnTo>
                    <a:lnTo>
                      <a:pt x="384" y="426"/>
                    </a:lnTo>
                    <a:lnTo>
                      <a:pt x="420" y="412"/>
                    </a:lnTo>
                    <a:lnTo>
                      <a:pt x="436" y="406"/>
                    </a:lnTo>
                    <a:lnTo>
                      <a:pt x="434" y="414"/>
                    </a:lnTo>
                    <a:lnTo>
                      <a:pt x="432" y="424"/>
                    </a:lnTo>
                    <a:lnTo>
                      <a:pt x="434" y="436"/>
                    </a:lnTo>
                    <a:lnTo>
                      <a:pt x="438" y="450"/>
                    </a:lnTo>
                    <a:lnTo>
                      <a:pt x="444" y="464"/>
                    </a:lnTo>
                    <a:lnTo>
                      <a:pt x="456" y="480"/>
                    </a:lnTo>
                    <a:lnTo>
                      <a:pt x="464" y="486"/>
                    </a:lnTo>
                    <a:lnTo>
                      <a:pt x="474" y="494"/>
                    </a:lnTo>
                    <a:lnTo>
                      <a:pt x="442" y="518"/>
                    </a:lnTo>
                    <a:lnTo>
                      <a:pt x="406" y="542"/>
                    </a:lnTo>
                    <a:lnTo>
                      <a:pt x="358" y="572"/>
                    </a:lnTo>
                    <a:lnTo>
                      <a:pt x="302" y="604"/>
                    </a:lnTo>
                    <a:lnTo>
                      <a:pt x="270" y="618"/>
                    </a:lnTo>
                    <a:lnTo>
                      <a:pt x="238" y="632"/>
                    </a:lnTo>
                    <a:lnTo>
                      <a:pt x="204" y="646"/>
                    </a:lnTo>
                    <a:lnTo>
                      <a:pt x="170" y="658"/>
                    </a:lnTo>
                    <a:lnTo>
                      <a:pt x="134" y="666"/>
                    </a:lnTo>
                    <a:lnTo>
                      <a:pt x="98" y="674"/>
                    </a:lnTo>
                    <a:lnTo>
                      <a:pt x="92" y="676"/>
                    </a:lnTo>
                    <a:lnTo>
                      <a:pt x="86" y="678"/>
                    </a:lnTo>
                    <a:lnTo>
                      <a:pt x="76" y="676"/>
                    </a:lnTo>
                    <a:lnTo>
                      <a:pt x="72" y="672"/>
                    </a:lnTo>
                    <a:lnTo>
                      <a:pt x="66" y="668"/>
                    </a:lnTo>
                    <a:lnTo>
                      <a:pt x="62" y="660"/>
                    </a:lnTo>
                    <a:lnTo>
                      <a:pt x="56" y="650"/>
                    </a:lnTo>
                    <a:lnTo>
                      <a:pt x="44" y="622"/>
                    </a:lnTo>
                    <a:lnTo>
                      <a:pt x="32" y="582"/>
                    </a:lnTo>
                    <a:lnTo>
                      <a:pt x="20" y="532"/>
                    </a:lnTo>
                    <a:lnTo>
                      <a:pt x="12" y="480"/>
                    </a:lnTo>
                    <a:lnTo>
                      <a:pt x="6" y="426"/>
                    </a:lnTo>
                    <a:lnTo>
                      <a:pt x="2" y="374"/>
                    </a:lnTo>
                    <a:lnTo>
                      <a:pt x="0" y="324"/>
                    </a:lnTo>
                    <a:lnTo>
                      <a:pt x="0" y="276"/>
                    </a:lnTo>
                    <a:lnTo>
                      <a:pt x="2" y="234"/>
                    </a:lnTo>
                    <a:lnTo>
                      <a:pt x="6" y="200"/>
                    </a:lnTo>
                    <a:lnTo>
                      <a:pt x="8" y="168"/>
                    </a:lnTo>
                    <a:lnTo>
                      <a:pt x="10" y="134"/>
                    </a:lnTo>
                    <a:lnTo>
                      <a:pt x="12" y="7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69" name="Freeform 519"/>
              <p:cNvSpPr>
                <a:spLocks/>
              </p:cNvSpPr>
              <p:nvPr/>
            </p:nvSpPr>
            <p:spPr bwMode="auto">
              <a:xfrm>
                <a:off x="5064" y="615"/>
                <a:ext cx="181" cy="238"/>
              </a:xfrm>
              <a:custGeom>
                <a:avLst/>
                <a:gdLst>
                  <a:gd name="T0" fmla="*/ 12 w 474"/>
                  <a:gd name="T1" fmla="*/ 0 h 678"/>
                  <a:gd name="T2" fmla="*/ 90 w 474"/>
                  <a:gd name="T3" fmla="*/ 52 h 678"/>
                  <a:gd name="T4" fmla="*/ 156 w 474"/>
                  <a:gd name="T5" fmla="*/ 104 h 678"/>
                  <a:gd name="T6" fmla="*/ 196 w 474"/>
                  <a:gd name="T7" fmla="*/ 142 h 678"/>
                  <a:gd name="T8" fmla="*/ 226 w 474"/>
                  <a:gd name="T9" fmla="*/ 180 h 678"/>
                  <a:gd name="T10" fmla="*/ 240 w 474"/>
                  <a:gd name="T11" fmla="*/ 218 h 678"/>
                  <a:gd name="T12" fmla="*/ 240 w 474"/>
                  <a:gd name="T13" fmla="*/ 234 h 678"/>
                  <a:gd name="T14" fmla="*/ 232 w 474"/>
                  <a:gd name="T15" fmla="*/ 268 h 678"/>
                  <a:gd name="T16" fmla="*/ 198 w 474"/>
                  <a:gd name="T17" fmla="*/ 372 h 678"/>
                  <a:gd name="T18" fmla="*/ 178 w 474"/>
                  <a:gd name="T19" fmla="*/ 436 h 678"/>
                  <a:gd name="T20" fmla="*/ 172 w 474"/>
                  <a:gd name="T21" fmla="*/ 480 h 678"/>
                  <a:gd name="T22" fmla="*/ 180 w 474"/>
                  <a:gd name="T23" fmla="*/ 476 h 678"/>
                  <a:gd name="T24" fmla="*/ 220 w 474"/>
                  <a:gd name="T25" fmla="*/ 458 h 678"/>
                  <a:gd name="T26" fmla="*/ 260 w 474"/>
                  <a:gd name="T27" fmla="*/ 448 h 678"/>
                  <a:gd name="T28" fmla="*/ 284 w 474"/>
                  <a:gd name="T29" fmla="*/ 446 h 678"/>
                  <a:gd name="T30" fmla="*/ 334 w 474"/>
                  <a:gd name="T31" fmla="*/ 440 h 678"/>
                  <a:gd name="T32" fmla="*/ 384 w 474"/>
                  <a:gd name="T33" fmla="*/ 426 h 678"/>
                  <a:gd name="T34" fmla="*/ 436 w 474"/>
                  <a:gd name="T35" fmla="*/ 406 h 678"/>
                  <a:gd name="T36" fmla="*/ 434 w 474"/>
                  <a:gd name="T37" fmla="*/ 414 h 678"/>
                  <a:gd name="T38" fmla="*/ 434 w 474"/>
                  <a:gd name="T39" fmla="*/ 436 h 678"/>
                  <a:gd name="T40" fmla="*/ 444 w 474"/>
                  <a:gd name="T41" fmla="*/ 464 h 678"/>
                  <a:gd name="T42" fmla="*/ 464 w 474"/>
                  <a:gd name="T43" fmla="*/ 486 h 678"/>
                  <a:gd name="T44" fmla="*/ 474 w 474"/>
                  <a:gd name="T45" fmla="*/ 494 h 678"/>
                  <a:gd name="T46" fmla="*/ 406 w 474"/>
                  <a:gd name="T47" fmla="*/ 542 h 678"/>
                  <a:gd name="T48" fmla="*/ 302 w 474"/>
                  <a:gd name="T49" fmla="*/ 604 h 678"/>
                  <a:gd name="T50" fmla="*/ 238 w 474"/>
                  <a:gd name="T51" fmla="*/ 632 h 678"/>
                  <a:gd name="T52" fmla="*/ 170 w 474"/>
                  <a:gd name="T53" fmla="*/ 658 h 678"/>
                  <a:gd name="T54" fmla="*/ 98 w 474"/>
                  <a:gd name="T55" fmla="*/ 674 h 678"/>
                  <a:gd name="T56" fmla="*/ 92 w 474"/>
                  <a:gd name="T57" fmla="*/ 676 h 678"/>
                  <a:gd name="T58" fmla="*/ 76 w 474"/>
                  <a:gd name="T59" fmla="*/ 676 h 678"/>
                  <a:gd name="T60" fmla="*/ 66 w 474"/>
                  <a:gd name="T61" fmla="*/ 668 h 678"/>
                  <a:gd name="T62" fmla="*/ 56 w 474"/>
                  <a:gd name="T63" fmla="*/ 650 h 678"/>
                  <a:gd name="T64" fmla="*/ 32 w 474"/>
                  <a:gd name="T65" fmla="*/ 582 h 678"/>
                  <a:gd name="T66" fmla="*/ 20 w 474"/>
                  <a:gd name="T67" fmla="*/ 532 h 678"/>
                  <a:gd name="T68" fmla="*/ 6 w 474"/>
                  <a:gd name="T69" fmla="*/ 426 h 678"/>
                  <a:gd name="T70" fmla="*/ 0 w 474"/>
                  <a:gd name="T71" fmla="*/ 324 h 678"/>
                  <a:gd name="T72" fmla="*/ 2 w 474"/>
                  <a:gd name="T73" fmla="*/ 234 h 678"/>
                  <a:gd name="T74" fmla="*/ 6 w 474"/>
                  <a:gd name="T75" fmla="*/ 200 h 678"/>
                  <a:gd name="T76" fmla="*/ 10 w 474"/>
                  <a:gd name="T77" fmla="*/ 134 h 678"/>
                  <a:gd name="T78" fmla="*/ 12 w 474"/>
                  <a:gd name="T79" fmla="*/ 0 h 67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4"/>
                  <a:gd name="T121" fmla="*/ 0 h 678"/>
                  <a:gd name="T122" fmla="*/ 474 w 474"/>
                  <a:gd name="T123" fmla="*/ 678 h 67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4" h="678">
                    <a:moveTo>
                      <a:pt x="12" y="0"/>
                    </a:moveTo>
                    <a:lnTo>
                      <a:pt x="12" y="0"/>
                    </a:lnTo>
                    <a:lnTo>
                      <a:pt x="50" y="26"/>
                    </a:lnTo>
                    <a:lnTo>
                      <a:pt x="90" y="52"/>
                    </a:lnTo>
                    <a:lnTo>
                      <a:pt x="134" y="84"/>
                    </a:lnTo>
                    <a:lnTo>
                      <a:pt x="156" y="104"/>
                    </a:lnTo>
                    <a:lnTo>
                      <a:pt x="176" y="122"/>
                    </a:lnTo>
                    <a:lnTo>
                      <a:pt x="196" y="142"/>
                    </a:lnTo>
                    <a:lnTo>
                      <a:pt x="212" y="162"/>
                    </a:lnTo>
                    <a:lnTo>
                      <a:pt x="226" y="180"/>
                    </a:lnTo>
                    <a:lnTo>
                      <a:pt x="236" y="200"/>
                    </a:lnTo>
                    <a:lnTo>
                      <a:pt x="240" y="218"/>
                    </a:lnTo>
                    <a:lnTo>
                      <a:pt x="242" y="226"/>
                    </a:lnTo>
                    <a:lnTo>
                      <a:pt x="240" y="234"/>
                    </a:lnTo>
                    <a:lnTo>
                      <a:pt x="232" y="268"/>
                    </a:lnTo>
                    <a:lnTo>
                      <a:pt x="222" y="302"/>
                    </a:lnTo>
                    <a:lnTo>
                      <a:pt x="198" y="372"/>
                    </a:lnTo>
                    <a:lnTo>
                      <a:pt x="188" y="406"/>
                    </a:lnTo>
                    <a:lnTo>
                      <a:pt x="178" y="436"/>
                    </a:lnTo>
                    <a:lnTo>
                      <a:pt x="174" y="460"/>
                    </a:lnTo>
                    <a:lnTo>
                      <a:pt x="172" y="480"/>
                    </a:lnTo>
                    <a:lnTo>
                      <a:pt x="180" y="476"/>
                    </a:lnTo>
                    <a:lnTo>
                      <a:pt x="204" y="464"/>
                    </a:lnTo>
                    <a:lnTo>
                      <a:pt x="220" y="458"/>
                    </a:lnTo>
                    <a:lnTo>
                      <a:pt x="240" y="452"/>
                    </a:lnTo>
                    <a:lnTo>
                      <a:pt x="260" y="448"/>
                    </a:lnTo>
                    <a:lnTo>
                      <a:pt x="284" y="446"/>
                    </a:lnTo>
                    <a:lnTo>
                      <a:pt x="308" y="444"/>
                    </a:lnTo>
                    <a:lnTo>
                      <a:pt x="334" y="440"/>
                    </a:lnTo>
                    <a:lnTo>
                      <a:pt x="360" y="432"/>
                    </a:lnTo>
                    <a:lnTo>
                      <a:pt x="384" y="426"/>
                    </a:lnTo>
                    <a:lnTo>
                      <a:pt x="420" y="412"/>
                    </a:lnTo>
                    <a:lnTo>
                      <a:pt x="436" y="406"/>
                    </a:lnTo>
                    <a:lnTo>
                      <a:pt x="434" y="414"/>
                    </a:lnTo>
                    <a:lnTo>
                      <a:pt x="432" y="424"/>
                    </a:lnTo>
                    <a:lnTo>
                      <a:pt x="434" y="436"/>
                    </a:lnTo>
                    <a:lnTo>
                      <a:pt x="438" y="450"/>
                    </a:lnTo>
                    <a:lnTo>
                      <a:pt x="444" y="464"/>
                    </a:lnTo>
                    <a:lnTo>
                      <a:pt x="456" y="480"/>
                    </a:lnTo>
                    <a:lnTo>
                      <a:pt x="464" y="486"/>
                    </a:lnTo>
                    <a:lnTo>
                      <a:pt x="474" y="494"/>
                    </a:lnTo>
                    <a:lnTo>
                      <a:pt x="442" y="518"/>
                    </a:lnTo>
                    <a:lnTo>
                      <a:pt x="406" y="542"/>
                    </a:lnTo>
                    <a:lnTo>
                      <a:pt x="358" y="572"/>
                    </a:lnTo>
                    <a:lnTo>
                      <a:pt x="302" y="604"/>
                    </a:lnTo>
                    <a:lnTo>
                      <a:pt x="270" y="618"/>
                    </a:lnTo>
                    <a:lnTo>
                      <a:pt x="238" y="632"/>
                    </a:lnTo>
                    <a:lnTo>
                      <a:pt x="204" y="646"/>
                    </a:lnTo>
                    <a:lnTo>
                      <a:pt x="170" y="658"/>
                    </a:lnTo>
                    <a:lnTo>
                      <a:pt x="134" y="666"/>
                    </a:lnTo>
                    <a:lnTo>
                      <a:pt x="98" y="674"/>
                    </a:lnTo>
                    <a:lnTo>
                      <a:pt x="92" y="676"/>
                    </a:lnTo>
                    <a:lnTo>
                      <a:pt x="86" y="678"/>
                    </a:lnTo>
                    <a:lnTo>
                      <a:pt x="76" y="676"/>
                    </a:lnTo>
                    <a:lnTo>
                      <a:pt x="72" y="672"/>
                    </a:lnTo>
                    <a:lnTo>
                      <a:pt x="66" y="668"/>
                    </a:lnTo>
                    <a:lnTo>
                      <a:pt x="62" y="660"/>
                    </a:lnTo>
                    <a:lnTo>
                      <a:pt x="56" y="650"/>
                    </a:lnTo>
                    <a:lnTo>
                      <a:pt x="44" y="622"/>
                    </a:lnTo>
                    <a:lnTo>
                      <a:pt x="32" y="582"/>
                    </a:lnTo>
                    <a:lnTo>
                      <a:pt x="20" y="532"/>
                    </a:lnTo>
                    <a:lnTo>
                      <a:pt x="12" y="480"/>
                    </a:lnTo>
                    <a:lnTo>
                      <a:pt x="6" y="426"/>
                    </a:lnTo>
                    <a:lnTo>
                      <a:pt x="2" y="374"/>
                    </a:lnTo>
                    <a:lnTo>
                      <a:pt x="0" y="324"/>
                    </a:lnTo>
                    <a:lnTo>
                      <a:pt x="0" y="276"/>
                    </a:lnTo>
                    <a:lnTo>
                      <a:pt x="2" y="234"/>
                    </a:lnTo>
                    <a:lnTo>
                      <a:pt x="6" y="200"/>
                    </a:lnTo>
                    <a:lnTo>
                      <a:pt x="8" y="168"/>
                    </a:lnTo>
                    <a:lnTo>
                      <a:pt x="10" y="134"/>
                    </a:lnTo>
                    <a:lnTo>
                      <a:pt x="12" y="70"/>
                    </a:lnTo>
                    <a:lnTo>
                      <a:pt x="1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70" name="Freeform 520"/>
              <p:cNvSpPr>
                <a:spLocks/>
              </p:cNvSpPr>
              <p:nvPr/>
            </p:nvSpPr>
            <p:spPr bwMode="auto">
              <a:xfrm>
                <a:off x="5089" y="622"/>
                <a:ext cx="54" cy="130"/>
              </a:xfrm>
              <a:custGeom>
                <a:avLst/>
                <a:gdLst>
                  <a:gd name="T0" fmla="*/ 0 w 142"/>
                  <a:gd name="T1" fmla="*/ 0 h 370"/>
                  <a:gd name="T2" fmla="*/ 0 w 142"/>
                  <a:gd name="T3" fmla="*/ 0 h 370"/>
                  <a:gd name="T4" fmla="*/ 10 w 142"/>
                  <a:gd name="T5" fmla="*/ 8 h 370"/>
                  <a:gd name="T6" fmla="*/ 32 w 142"/>
                  <a:gd name="T7" fmla="*/ 30 h 370"/>
                  <a:gd name="T8" fmla="*/ 62 w 142"/>
                  <a:gd name="T9" fmla="*/ 64 h 370"/>
                  <a:gd name="T10" fmla="*/ 78 w 142"/>
                  <a:gd name="T11" fmla="*/ 84 h 370"/>
                  <a:gd name="T12" fmla="*/ 92 w 142"/>
                  <a:gd name="T13" fmla="*/ 108 h 370"/>
                  <a:gd name="T14" fmla="*/ 108 w 142"/>
                  <a:gd name="T15" fmla="*/ 134 h 370"/>
                  <a:gd name="T16" fmla="*/ 120 w 142"/>
                  <a:gd name="T17" fmla="*/ 162 h 370"/>
                  <a:gd name="T18" fmla="*/ 132 w 142"/>
                  <a:gd name="T19" fmla="*/ 194 h 370"/>
                  <a:gd name="T20" fmla="*/ 138 w 142"/>
                  <a:gd name="T21" fmla="*/ 226 h 370"/>
                  <a:gd name="T22" fmla="*/ 142 w 142"/>
                  <a:gd name="T23" fmla="*/ 260 h 370"/>
                  <a:gd name="T24" fmla="*/ 142 w 142"/>
                  <a:gd name="T25" fmla="*/ 276 h 370"/>
                  <a:gd name="T26" fmla="*/ 142 w 142"/>
                  <a:gd name="T27" fmla="*/ 294 h 370"/>
                  <a:gd name="T28" fmla="*/ 140 w 142"/>
                  <a:gd name="T29" fmla="*/ 312 h 370"/>
                  <a:gd name="T30" fmla="*/ 136 w 142"/>
                  <a:gd name="T31" fmla="*/ 332 h 370"/>
                  <a:gd name="T32" fmla="*/ 130 w 142"/>
                  <a:gd name="T33" fmla="*/ 350 h 370"/>
                  <a:gd name="T34" fmla="*/ 122 w 142"/>
                  <a:gd name="T35" fmla="*/ 370 h 370"/>
                  <a:gd name="T36" fmla="*/ 122 w 142"/>
                  <a:gd name="T37" fmla="*/ 370 h 370"/>
                  <a:gd name="T38" fmla="*/ 124 w 142"/>
                  <a:gd name="T39" fmla="*/ 362 h 370"/>
                  <a:gd name="T40" fmla="*/ 128 w 142"/>
                  <a:gd name="T41" fmla="*/ 340 h 370"/>
                  <a:gd name="T42" fmla="*/ 130 w 142"/>
                  <a:gd name="T43" fmla="*/ 306 h 370"/>
                  <a:gd name="T44" fmla="*/ 130 w 142"/>
                  <a:gd name="T45" fmla="*/ 286 h 370"/>
                  <a:gd name="T46" fmla="*/ 128 w 142"/>
                  <a:gd name="T47" fmla="*/ 262 h 370"/>
                  <a:gd name="T48" fmla="*/ 122 w 142"/>
                  <a:gd name="T49" fmla="*/ 236 h 370"/>
                  <a:gd name="T50" fmla="*/ 116 w 142"/>
                  <a:gd name="T51" fmla="*/ 208 h 370"/>
                  <a:gd name="T52" fmla="*/ 106 w 142"/>
                  <a:gd name="T53" fmla="*/ 178 h 370"/>
                  <a:gd name="T54" fmla="*/ 94 w 142"/>
                  <a:gd name="T55" fmla="*/ 146 h 370"/>
                  <a:gd name="T56" fmla="*/ 76 w 142"/>
                  <a:gd name="T57" fmla="*/ 112 h 370"/>
                  <a:gd name="T58" fmla="*/ 56 w 142"/>
                  <a:gd name="T59" fmla="*/ 76 h 370"/>
                  <a:gd name="T60" fmla="*/ 30 w 142"/>
                  <a:gd name="T61" fmla="*/ 38 h 370"/>
                  <a:gd name="T62" fmla="*/ 0 w 142"/>
                  <a:gd name="T63" fmla="*/ 0 h 3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2"/>
                  <a:gd name="T97" fmla="*/ 0 h 370"/>
                  <a:gd name="T98" fmla="*/ 142 w 142"/>
                  <a:gd name="T99" fmla="*/ 370 h 3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2" h="37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32" y="30"/>
                    </a:lnTo>
                    <a:lnTo>
                      <a:pt x="62" y="64"/>
                    </a:lnTo>
                    <a:lnTo>
                      <a:pt x="78" y="84"/>
                    </a:lnTo>
                    <a:lnTo>
                      <a:pt x="92" y="108"/>
                    </a:lnTo>
                    <a:lnTo>
                      <a:pt x="108" y="134"/>
                    </a:lnTo>
                    <a:lnTo>
                      <a:pt x="120" y="162"/>
                    </a:lnTo>
                    <a:lnTo>
                      <a:pt x="132" y="194"/>
                    </a:lnTo>
                    <a:lnTo>
                      <a:pt x="138" y="226"/>
                    </a:lnTo>
                    <a:lnTo>
                      <a:pt x="142" y="260"/>
                    </a:lnTo>
                    <a:lnTo>
                      <a:pt x="142" y="276"/>
                    </a:lnTo>
                    <a:lnTo>
                      <a:pt x="142" y="294"/>
                    </a:lnTo>
                    <a:lnTo>
                      <a:pt x="140" y="312"/>
                    </a:lnTo>
                    <a:lnTo>
                      <a:pt x="136" y="332"/>
                    </a:lnTo>
                    <a:lnTo>
                      <a:pt x="130" y="350"/>
                    </a:lnTo>
                    <a:lnTo>
                      <a:pt x="122" y="370"/>
                    </a:lnTo>
                    <a:lnTo>
                      <a:pt x="124" y="362"/>
                    </a:lnTo>
                    <a:lnTo>
                      <a:pt x="128" y="340"/>
                    </a:lnTo>
                    <a:lnTo>
                      <a:pt x="130" y="306"/>
                    </a:lnTo>
                    <a:lnTo>
                      <a:pt x="130" y="286"/>
                    </a:lnTo>
                    <a:lnTo>
                      <a:pt x="128" y="262"/>
                    </a:lnTo>
                    <a:lnTo>
                      <a:pt x="122" y="236"/>
                    </a:lnTo>
                    <a:lnTo>
                      <a:pt x="116" y="208"/>
                    </a:lnTo>
                    <a:lnTo>
                      <a:pt x="106" y="178"/>
                    </a:lnTo>
                    <a:lnTo>
                      <a:pt x="94" y="146"/>
                    </a:lnTo>
                    <a:lnTo>
                      <a:pt x="76" y="112"/>
                    </a:lnTo>
                    <a:lnTo>
                      <a:pt x="56" y="76"/>
                    </a:lnTo>
                    <a:lnTo>
                      <a:pt x="30" y="3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71" name="Freeform 521"/>
              <p:cNvSpPr>
                <a:spLocks/>
              </p:cNvSpPr>
              <p:nvPr/>
            </p:nvSpPr>
            <p:spPr bwMode="auto">
              <a:xfrm>
                <a:off x="5089" y="622"/>
                <a:ext cx="54" cy="130"/>
              </a:xfrm>
              <a:custGeom>
                <a:avLst/>
                <a:gdLst>
                  <a:gd name="T0" fmla="*/ 0 w 142"/>
                  <a:gd name="T1" fmla="*/ 0 h 370"/>
                  <a:gd name="T2" fmla="*/ 0 w 142"/>
                  <a:gd name="T3" fmla="*/ 0 h 370"/>
                  <a:gd name="T4" fmla="*/ 10 w 142"/>
                  <a:gd name="T5" fmla="*/ 8 h 370"/>
                  <a:gd name="T6" fmla="*/ 32 w 142"/>
                  <a:gd name="T7" fmla="*/ 30 h 370"/>
                  <a:gd name="T8" fmla="*/ 62 w 142"/>
                  <a:gd name="T9" fmla="*/ 64 h 370"/>
                  <a:gd name="T10" fmla="*/ 78 w 142"/>
                  <a:gd name="T11" fmla="*/ 84 h 370"/>
                  <a:gd name="T12" fmla="*/ 92 w 142"/>
                  <a:gd name="T13" fmla="*/ 108 h 370"/>
                  <a:gd name="T14" fmla="*/ 108 w 142"/>
                  <a:gd name="T15" fmla="*/ 134 h 370"/>
                  <a:gd name="T16" fmla="*/ 120 w 142"/>
                  <a:gd name="T17" fmla="*/ 162 h 370"/>
                  <a:gd name="T18" fmla="*/ 132 w 142"/>
                  <a:gd name="T19" fmla="*/ 194 h 370"/>
                  <a:gd name="T20" fmla="*/ 138 w 142"/>
                  <a:gd name="T21" fmla="*/ 226 h 370"/>
                  <a:gd name="T22" fmla="*/ 142 w 142"/>
                  <a:gd name="T23" fmla="*/ 260 h 370"/>
                  <a:gd name="T24" fmla="*/ 142 w 142"/>
                  <a:gd name="T25" fmla="*/ 276 h 370"/>
                  <a:gd name="T26" fmla="*/ 142 w 142"/>
                  <a:gd name="T27" fmla="*/ 294 h 370"/>
                  <a:gd name="T28" fmla="*/ 140 w 142"/>
                  <a:gd name="T29" fmla="*/ 312 h 370"/>
                  <a:gd name="T30" fmla="*/ 136 w 142"/>
                  <a:gd name="T31" fmla="*/ 332 h 370"/>
                  <a:gd name="T32" fmla="*/ 130 w 142"/>
                  <a:gd name="T33" fmla="*/ 350 h 370"/>
                  <a:gd name="T34" fmla="*/ 122 w 142"/>
                  <a:gd name="T35" fmla="*/ 370 h 370"/>
                  <a:gd name="T36" fmla="*/ 122 w 142"/>
                  <a:gd name="T37" fmla="*/ 370 h 370"/>
                  <a:gd name="T38" fmla="*/ 124 w 142"/>
                  <a:gd name="T39" fmla="*/ 362 h 370"/>
                  <a:gd name="T40" fmla="*/ 128 w 142"/>
                  <a:gd name="T41" fmla="*/ 340 h 370"/>
                  <a:gd name="T42" fmla="*/ 130 w 142"/>
                  <a:gd name="T43" fmla="*/ 306 h 370"/>
                  <a:gd name="T44" fmla="*/ 130 w 142"/>
                  <a:gd name="T45" fmla="*/ 286 h 370"/>
                  <a:gd name="T46" fmla="*/ 128 w 142"/>
                  <a:gd name="T47" fmla="*/ 262 h 370"/>
                  <a:gd name="T48" fmla="*/ 122 w 142"/>
                  <a:gd name="T49" fmla="*/ 236 h 370"/>
                  <a:gd name="T50" fmla="*/ 116 w 142"/>
                  <a:gd name="T51" fmla="*/ 208 h 370"/>
                  <a:gd name="T52" fmla="*/ 106 w 142"/>
                  <a:gd name="T53" fmla="*/ 178 h 370"/>
                  <a:gd name="T54" fmla="*/ 94 w 142"/>
                  <a:gd name="T55" fmla="*/ 146 h 370"/>
                  <a:gd name="T56" fmla="*/ 76 w 142"/>
                  <a:gd name="T57" fmla="*/ 112 h 370"/>
                  <a:gd name="T58" fmla="*/ 56 w 142"/>
                  <a:gd name="T59" fmla="*/ 76 h 370"/>
                  <a:gd name="T60" fmla="*/ 30 w 142"/>
                  <a:gd name="T61" fmla="*/ 38 h 370"/>
                  <a:gd name="T62" fmla="*/ 0 w 142"/>
                  <a:gd name="T63" fmla="*/ 0 h 3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2"/>
                  <a:gd name="T97" fmla="*/ 0 h 370"/>
                  <a:gd name="T98" fmla="*/ 142 w 142"/>
                  <a:gd name="T99" fmla="*/ 370 h 3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2" h="37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32" y="30"/>
                    </a:lnTo>
                    <a:lnTo>
                      <a:pt x="62" y="64"/>
                    </a:lnTo>
                    <a:lnTo>
                      <a:pt x="78" y="84"/>
                    </a:lnTo>
                    <a:lnTo>
                      <a:pt x="92" y="108"/>
                    </a:lnTo>
                    <a:lnTo>
                      <a:pt x="108" y="134"/>
                    </a:lnTo>
                    <a:lnTo>
                      <a:pt x="120" y="162"/>
                    </a:lnTo>
                    <a:lnTo>
                      <a:pt x="132" y="194"/>
                    </a:lnTo>
                    <a:lnTo>
                      <a:pt x="138" y="226"/>
                    </a:lnTo>
                    <a:lnTo>
                      <a:pt x="142" y="260"/>
                    </a:lnTo>
                    <a:lnTo>
                      <a:pt x="142" y="276"/>
                    </a:lnTo>
                    <a:lnTo>
                      <a:pt x="142" y="294"/>
                    </a:lnTo>
                    <a:lnTo>
                      <a:pt x="140" y="312"/>
                    </a:lnTo>
                    <a:lnTo>
                      <a:pt x="136" y="332"/>
                    </a:lnTo>
                    <a:lnTo>
                      <a:pt x="130" y="350"/>
                    </a:lnTo>
                    <a:lnTo>
                      <a:pt x="122" y="370"/>
                    </a:lnTo>
                    <a:lnTo>
                      <a:pt x="124" y="362"/>
                    </a:lnTo>
                    <a:lnTo>
                      <a:pt x="128" y="340"/>
                    </a:lnTo>
                    <a:lnTo>
                      <a:pt x="130" y="306"/>
                    </a:lnTo>
                    <a:lnTo>
                      <a:pt x="130" y="286"/>
                    </a:lnTo>
                    <a:lnTo>
                      <a:pt x="128" y="262"/>
                    </a:lnTo>
                    <a:lnTo>
                      <a:pt x="122" y="236"/>
                    </a:lnTo>
                    <a:lnTo>
                      <a:pt x="116" y="208"/>
                    </a:lnTo>
                    <a:lnTo>
                      <a:pt x="106" y="178"/>
                    </a:lnTo>
                    <a:lnTo>
                      <a:pt x="94" y="146"/>
                    </a:lnTo>
                    <a:lnTo>
                      <a:pt x="76" y="112"/>
                    </a:lnTo>
                    <a:lnTo>
                      <a:pt x="56" y="76"/>
                    </a:lnTo>
                    <a:lnTo>
                      <a:pt x="30" y="38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72" name="Freeform 522"/>
              <p:cNvSpPr>
                <a:spLocks/>
              </p:cNvSpPr>
              <p:nvPr/>
            </p:nvSpPr>
            <p:spPr bwMode="auto">
              <a:xfrm>
                <a:off x="5279" y="562"/>
                <a:ext cx="3" cy="5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8 w 8"/>
                  <a:gd name="T5" fmla="*/ 6 h 14"/>
                  <a:gd name="T6" fmla="*/ 6 w 8"/>
                  <a:gd name="T7" fmla="*/ 10 h 14"/>
                  <a:gd name="T8" fmla="*/ 0 w 8"/>
                  <a:gd name="T9" fmla="*/ 14 h 14"/>
                  <a:gd name="T10" fmla="*/ 0 w 8"/>
                  <a:gd name="T11" fmla="*/ 14 h 14"/>
                  <a:gd name="T12" fmla="*/ 2 w 8"/>
                  <a:gd name="T13" fmla="*/ 8 h 14"/>
                  <a:gd name="T14" fmla="*/ 6 w 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14"/>
                  <a:gd name="T26" fmla="*/ 8 w 8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73" name="Freeform 523"/>
              <p:cNvSpPr>
                <a:spLocks/>
              </p:cNvSpPr>
              <p:nvPr/>
            </p:nvSpPr>
            <p:spPr bwMode="auto">
              <a:xfrm>
                <a:off x="5279" y="562"/>
                <a:ext cx="3" cy="5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8 w 8"/>
                  <a:gd name="T5" fmla="*/ 6 h 14"/>
                  <a:gd name="T6" fmla="*/ 6 w 8"/>
                  <a:gd name="T7" fmla="*/ 10 h 14"/>
                  <a:gd name="T8" fmla="*/ 0 w 8"/>
                  <a:gd name="T9" fmla="*/ 14 h 14"/>
                  <a:gd name="T10" fmla="*/ 0 w 8"/>
                  <a:gd name="T11" fmla="*/ 14 h 14"/>
                  <a:gd name="T12" fmla="*/ 2 w 8"/>
                  <a:gd name="T13" fmla="*/ 8 h 14"/>
                  <a:gd name="T14" fmla="*/ 6 w 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14"/>
                  <a:gd name="T26" fmla="*/ 8 w 8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74" name="Freeform 524"/>
              <p:cNvSpPr>
                <a:spLocks/>
              </p:cNvSpPr>
              <p:nvPr/>
            </p:nvSpPr>
            <p:spPr bwMode="auto">
              <a:xfrm>
                <a:off x="5221" y="537"/>
                <a:ext cx="45" cy="38"/>
              </a:xfrm>
              <a:custGeom>
                <a:avLst/>
                <a:gdLst>
                  <a:gd name="T0" fmla="*/ 116 w 116"/>
                  <a:gd name="T1" fmla="*/ 84 h 110"/>
                  <a:gd name="T2" fmla="*/ 116 w 116"/>
                  <a:gd name="T3" fmla="*/ 84 h 110"/>
                  <a:gd name="T4" fmla="*/ 108 w 116"/>
                  <a:gd name="T5" fmla="*/ 84 h 110"/>
                  <a:gd name="T6" fmla="*/ 88 w 116"/>
                  <a:gd name="T7" fmla="*/ 78 h 110"/>
                  <a:gd name="T8" fmla="*/ 74 w 116"/>
                  <a:gd name="T9" fmla="*/ 74 h 110"/>
                  <a:gd name="T10" fmla="*/ 62 w 116"/>
                  <a:gd name="T11" fmla="*/ 68 h 110"/>
                  <a:gd name="T12" fmla="*/ 48 w 116"/>
                  <a:gd name="T13" fmla="*/ 60 h 110"/>
                  <a:gd name="T14" fmla="*/ 36 w 116"/>
                  <a:gd name="T15" fmla="*/ 52 h 110"/>
                  <a:gd name="T16" fmla="*/ 36 w 116"/>
                  <a:gd name="T17" fmla="*/ 52 h 110"/>
                  <a:gd name="T18" fmla="*/ 18 w 116"/>
                  <a:gd name="T19" fmla="*/ 30 h 110"/>
                  <a:gd name="T20" fmla="*/ 6 w 116"/>
                  <a:gd name="T21" fmla="*/ 14 h 110"/>
                  <a:gd name="T22" fmla="*/ 2 w 116"/>
                  <a:gd name="T23" fmla="*/ 4 h 110"/>
                  <a:gd name="T24" fmla="*/ 0 w 116"/>
                  <a:gd name="T25" fmla="*/ 0 h 110"/>
                  <a:gd name="T26" fmla="*/ 0 w 116"/>
                  <a:gd name="T27" fmla="*/ 0 h 110"/>
                  <a:gd name="T28" fmla="*/ 4 w 116"/>
                  <a:gd name="T29" fmla="*/ 12 h 110"/>
                  <a:gd name="T30" fmla="*/ 14 w 116"/>
                  <a:gd name="T31" fmla="*/ 38 h 110"/>
                  <a:gd name="T32" fmla="*/ 22 w 116"/>
                  <a:gd name="T33" fmla="*/ 54 h 110"/>
                  <a:gd name="T34" fmla="*/ 30 w 116"/>
                  <a:gd name="T35" fmla="*/ 70 h 110"/>
                  <a:gd name="T36" fmla="*/ 40 w 116"/>
                  <a:gd name="T37" fmla="*/ 84 h 110"/>
                  <a:gd name="T38" fmla="*/ 52 w 116"/>
                  <a:gd name="T39" fmla="*/ 98 h 110"/>
                  <a:gd name="T40" fmla="*/ 52 w 116"/>
                  <a:gd name="T41" fmla="*/ 98 h 110"/>
                  <a:gd name="T42" fmla="*/ 64 w 116"/>
                  <a:gd name="T43" fmla="*/ 106 h 110"/>
                  <a:gd name="T44" fmla="*/ 74 w 116"/>
                  <a:gd name="T45" fmla="*/ 110 h 110"/>
                  <a:gd name="T46" fmla="*/ 84 w 116"/>
                  <a:gd name="T47" fmla="*/ 110 h 110"/>
                  <a:gd name="T48" fmla="*/ 92 w 116"/>
                  <a:gd name="T49" fmla="*/ 108 h 110"/>
                  <a:gd name="T50" fmla="*/ 100 w 116"/>
                  <a:gd name="T51" fmla="*/ 102 h 110"/>
                  <a:gd name="T52" fmla="*/ 106 w 116"/>
                  <a:gd name="T53" fmla="*/ 96 h 110"/>
                  <a:gd name="T54" fmla="*/ 116 w 116"/>
                  <a:gd name="T55" fmla="*/ 84 h 1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6"/>
                  <a:gd name="T85" fmla="*/ 0 h 110"/>
                  <a:gd name="T86" fmla="*/ 116 w 116"/>
                  <a:gd name="T87" fmla="*/ 110 h 11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6" h="110">
                    <a:moveTo>
                      <a:pt x="116" y="84"/>
                    </a:moveTo>
                    <a:lnTo>
                      <a:pt x="116" y="84"/>
                    </a:lnTo>
                    <a:lnTo>
                      <a:pt x="108" y="84"/>
                    </a:lnTo>
                    <a:lnTo>
                      <a:pt x="88" y="78"/>
                    </a:lnTo>
                    <a:lnTo>
                      <a:pt x="74" y="74"/>
                    </a:lnTo>
                    <a:lnTo>
                      <a:pt x="62" y="68"/>
                    </a:lnTo>
                    <a:lnTo>
                      <a:pt x="48" y="60"/>
                    </a:lnTo>
                    <a:lnTo>
                      <a:pt x="36" y="52"/>
                    </a:lnTo>
                    <a:lnTo>
                      <a:pt x="18" y="30"/>
                    </a:lnTo>
                    <a:lnTo>
                      <a:pt x="6" y="1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12"/>
                    </a:lnTo>
                    <a:lnTo>
                      <a:pt x="14" y="38"/>
                    </a:lnTo>
                    <a:lnTo>
                      <a:pt x="22" y="54"/>
                    </a:lnTo>
                    <a:lnTo>
                      <a:pt x="30" y="70"/>
                    </a:lnTo>
                    <a:lnTo>
                      <a:pt x="40" y="84"/>
                    </a:lnTo>
                    <a:lnTo>
                      <a:pt x="52" y="98"/>
                    </a:lnTo>
                    <a:lnTo>
                      <a:pt x="64" y="106"/>
                    </a:lnTo>
                    <a:lnTo>
                      <a:pt x="74" y="110"/>
                    </a:lnTo>
                    <a:lnTo>
                      <a:pt x="84" y="110"/>
                    </a:lnTo>
                    <a:lnTo>
                      <a:pt x="92" y="108"/>
                    </a:lnTo>
                    <a:lnTo>
                      <a:pt x="100" y="102"/>
                    </a:lnTo>
                    <a:lnTo>
                      <a:pt x="106" y="96"/>
                    </a:lnTo>
                    <a:lnTo>
                      <a:pt x="116" y="84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75" name="Freeform 525"/>
              <p:cNvSpPr>
                <a:spLocks/>
              </p:cNvSpPr>
              <p:nvPr/>
            </p:nvSpPr>
            <p:spPr bwMode="auto">
              <a:xfrm>
                <a:off x="5221" y="537"/>
                <a:ext cx="45" cy="38"/>
              </a:xfrm>
              <a:custGeom>
                <a:avLst/>
                <a:gdLst>
                  <a:gd name="T0" fmla="*/ 116 w 116"/>
                  <a:gd name="T1" fmla="*/ 84 h 110"/>
                  <a:gd name="T2" fmla="*/ 116 w 116"/>
                  <a:gd name="T3" fmla="*/ 84 h 110"/>
                  <a:gd name="T4" fmla="*/ 108 w 116"/>
                  <a:gd name="T5" fmla="*/ 84 h 110"/>
                  <a:gd name="T6" fmla="*/ 88 w 116"/>
                  <a:gd name="T7" fmla="*/ 78 h 110"/>
                  <a:gd name="T8" fmla="*/ 74 w 116"/>
                  <a:gd name="T9" fmla="*/ 74 h 110"/>
                  <a:gd name="T10" fmla="*/ 62 w 116"/>
                  <a:gd name="T11" fmla="*/ 68 h 110"/>
                  <a:gd name="T12" fmla="*/ 48 w 116"/>
                  <a:gd name="T13" fmla="*/ 60 h 110"/>
                  <a:gd name="T14" fmla="*/ 36 w 116"/>
                  <a:gd name="T15" fmla="*/ 52 h 110"/>
                  <a:gd name="T16" fmla="*/ 36 w 116"/>
                  <a:gd name="T17" fmla="*/ 52 h 110"/>
                  <a:gd name="T18" fmla="*/ 18 w 116"/>
                  <a:gd name="T19" fmla="*/ 30 h 110"/>
                  <a:gd name="T20" fmla="*/ 6 w 116"/>
                  <a:gd name="T21" fmla="*/ 14 h 110"/>
                  <a:gd name="T22" fmla="*/ 2 w 116"/>
                  <a:gd name="T23" fmla="*/ 4 h 110"/>
                  <a:gd name="T24" fmla="*/ 0 w 116"/>
                  <a:gd name="T25" fmla="*/ 0 h 110"/>
                  <a:gd name="T26" fmla="*/ 0 w 116"/>
                  <a:gd name="T27" fmla="*/ 0 h 110"/>
                  <a:gd name="T28" fmla="*/ 4 w 116"/>
                  <a:gd name="T29" fmla="*/ 12 h 110"/>
                  <a:gd name="T30" fmla="*/ 14 w 116"/>
                  <a:gd name="T31" fmla="*/ 38 h 110"/>
                  <a:gd name="T32" fmla="*/ 22 w 116"/>
                  <a:gd name="T33" fmla="*/ 54 h 110"/>
                  <a:gd name="T34" fmla="*/ 30 w 116"/>
                  <a:gd name="T35" fmla="*/ 70 h 110"/>
                  <a:gd name="T36" fmla="*/ 40 w 116"/>
                  <a:gd name="T37" fmla="*/ 84 h 110"/>
                  <a:gd name="T38" fmla="*/ 52 w 116"/>
                  <a:gd name="T39" fmla="*/ 98 h 110"/>
                  <a:gd name="T40" fmla="*/ 52 w 116"/>
                  <a:gd name="T41" fmla="*/ 98 h 110"/>
                  <a:gd name="T42" fmla="*/ 64 w 116"/>
                  <a:gd name="T43" fmla="*/ 106 h 110"/>
                  <a:gd name="T44" fmla="*/ 74 w 116"/>
                  <a:gd name="T45" fmla="*/ 110 h 110"/>
                  <a:gd name="T46" fmla="*/ 84 w 116"/>
                  <a:gd name="T47" fmla="*/ 110 h 110"/>
                  <a:gd name="T48" fmla="*/ 92 w 116"/>
                  <a:gd name="T49" fmla="*/ 108 h 110"/>
                  <a:gd name="T50" fmla="*/ 100 w 116"/>
                  <a:gd name="T51" fmla="*/ 102 h 110"/>
                  <a:gd name="T52" fmla="*/ 106 w 116"/>
                  <a:gd name="T53" fmla="*/ 96 h 110"/>
                  <a:gd name="T54" fmla="*/ 116 w 116"/>
                  <a:gd name="T55" fmla="*/ 84 h 1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6"/>
                  <a:gd name="T85" fmla="*/ 0 h 110"/>
                  <a:gd name="T86" fmla="*/ 116 w 116"/>
                  <a:gd name="T87" fmla="*/ 110 h 11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6" h="110">
                    <a:moveTo>
                      <a:pt x="116" y="84"/>
                    </a:moveTo>
                    <a:lnTo>
                      <a:pt x="116" y="84"/>
                    </a:lnTo>
                    <a:lnTo>
                      <a:pt x="108" y="84"/>
                    </a:lnTo>
                    <a:lnTo>
                      <a:pt x="88" y="78"/>
                    </a:lnTo>
                    <a:lnTo>
                      <a:pt x="74" y="74"/>
                    </a:lnTo>
                    <a:lnTo>
                      <a:pt x="62" y="68"/>
                    </a:lnTo>
                    <a:lnTo>
                      <a:pt x="48" y="60"/>
                    </a:lnTo>
                    <a:lnTo>
                      <a:pt x="36" y="52"/>
                    </a:lnTo>
                    <a:lnTo>
                      <a:pt x="18" y="30"/>
                    </a:lnTo>
                    <a:lnTo>
                      <a:pt x="6" y="1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12"/>
                    </a:lnTo>
                    <a:lnTo>
                      <a:pt x="14" y="38"/>
                    </a:lnTo>
                    <a:lnTo>
                      <a:pt x="22" y="54"/>
                    </a:lnTo>
                    <a:lnTo>
                      <a:pt x="30" y="70"/>
                    </a:lnTo>
                    <a:lnTo>
                      <a:pt x="40" y="84"/>
                    </a:lnTo>
                    <a:lnTo>
                      <a:pt x="52" y="98"/>
                    </a:lnTo>
                    <a:lnTo>
                      <a:pt x="64" y="106"/>
                    </a:lnTo>
                    <a:lnTo>
                      <a:pt x="74" y="110"/>
                    </a:lnTo>
                    <a:lnTo>
                      <a:pt x="84" y="110"/>
                    </a:lnTo>
                    <a:lnTo>
                      <a:pt x="92" y="108"/>
                    </a:lnTo>
                    <a:lnTo>
                      <a:pt x="100" y="102"/>
                    </a:lnTo>
                    <a:lnTo>
                      <a:pt x="106" y="96"/>
                    </a:lnTo>
                    <a:lnTo>
                      <a:pt x="116" y="8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76" name="Freeform 526"/>
              <p:cNvSpPr>
                <a:spLocks/>
              </p:cNvSpPr>
              <p:nvPr/>
            </p:nvSpPr>
            <p:spPr bwMode="auto">
              <a:xfrm>
                <a:off x="5243" y="509"/>
                <a:ext cx="33" cy="16"/>
              </a:xfrm>
              <a:custGeom>
                <a:avLst/>
                <a:gdLst>
                  <a:gd name="T0" fmla="*/ 78 w 86"/>
                  <a:gd name="T1" fmla="*/ 2 h 44"/>
                  <a:gd name="T2" fmla="*/ 78 w 86"/>
                  <a:gd name="T3" fmla="*/ 2 h 44"/>
                  <a:gd name="T4" fmla="*/ 66 w 86"/>
                  <a:gd name="T5" fmla="*/ 4 h 44"/>
                  <a:gd name="T6" fmla="*/ 52 w 86"/>
                  <a:gd name="T7" fmla="*/ 4 h 44"/>
                  <a:gd name="T8" fmla="*/ 34 w 86"/>
                  <a:gd name="T9" fmla="*/ 2 h 44"/>
                  <a:gd name="T10" fmla="*/ 34 w 86"/>
                  <a:gd name="T11" fmla="*/ 2 h 44"/>
                  <a:gd name="T12" fmla="*/ 16 w 86"/>
                  <a:gd name="T13" fmla="*/ 0 h 44"/>
                  <a:gd name="T14" fmla="*/ 8 w 86"/>
                  <a:gd name="T15" fmla="*/ 2 h 44"/>
                  <a:gd name="T16" fmla="*/ 4 w 86"/>
                  <a:gd name="T17" fmla="*/ 4 h 44"/>
                  <a:gd name="T18" fmla="*/ 0 w 86"/>
                  <a:gd name="T19" fmla="*/ 8 h 44"/>
                  <a:gd name="T20" fmla="*/ 0 w 86"/>
                  <a:gd name="T21" fmla="*/ 12 h 44"/>
                  <a:gd name="T22" fmla="*/ 2 w 86"/>
                  <a:gd name="T23" fmla="*/ 20 h 44"/>
                  <a:gd name="T24" fmla="*/ 10 w 86"/>
                  <a:gd name="T25" fmla="*/ 30 h 44"/>
                  <a:gd name="T26" fmla="*/ 10 w 86"/>
                  <a:gd name="T27" fmla="*/ 30 h 44"/>
                  <a:gd name="T28" fmla="*/ 22 w 86"/>
                  <a:gd name="T29" fmla="*/ 40 h 44"/>
                  <a:gd name="T30" fmla="*/ 34 w 86"/>
                  <a:gd name="T31" fmla="*/ 44 h 44"/>
                  <a:gd name="T32" fmla="*/ 44 w 86"/>
                  <a:gd name="T33" fmla="*/ 44 h 44"/>
                  <a:gd name="T34" fmla="*/ 54 w 86"/>
                  <a:gd name="T35" fmla="*/ 40 h 44"/>
                  <a:gd name="T36" fmla="*/ 62 w 86"/>
                  <a:gd name="T37" fmla="*/ 36 h 44"/>
                  <a:gd name="T38" fmla="*/ 70 w 86"/>
                  <a:gd name="T39" fmla="*/ 28 h 44"/>
                  <a:gd name="T40" fmla="*/ 80 w 86"/>
                  <a:gd name="T41" fmla="*/ 18 h 44"/>
                  <a:gd name="T42" fmla="*/ 80 w 86"/>
                  <a:gd name="T43" fmla="*/ 18 h 44"/>
                  <a:gd name="T44" fmla="*/ 84 w 86"/>
                  <a:gd name="T45" fmla="*/ 14 h 44"/>
                  <a:gd name="T46" fmla="*/ 86 w 86"/>
                  <a:gd name="T47" fmla="*/ 8 h 44"/>
                  <a:gd name="T48" fmla="*/ 84 w 86"/>
                  <a:gd name="T49" fmla="*/ 4 h 44"/>
                  <a:gd name="T50" fmla="*/ 78 w 86"/>
                  <a:gd name="T51" fmla="*/ 2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6"/>
                  <a:gd name="T79" fmla="*/ 0 h 44"/>
                  <a:gd name="T80" fmla="*/ 86 w 86"/>
                  <a:gd name="T81" fmla="*/ 44 h 4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6" h="44">
                    <a:moveTo>
                      <a:pt x="78" y="2"/>
                    </a:moveTo>
                    <a:lnTo>
                      <a:pt x="78" y="2"/>
                    </a:lnTo>
                    <a:lnTo>
                      <a:pt x="66" y="4"/>
                    </a:lnTo>
                    <a:lnTo>
                      <a:pt x="52" y="4"/>
                    </a:lnTo>
                    <a:lnTo>
                      <a:pt x="34" y="2"/>
                    </a:lnTo>
                    <a:lnTo>
                      <a:pt x="16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20"/>
                    </a:lnTo>
                    <a:lnTo>
                      <a:pt x="10" y="30"/>
                    </a:lnTo>
                    <a:lnTo>
                      <a:pt x="22" y="40"/>
                    </a:lnTo>
                    <a:lnTo>
                      <a:pt x="34" y="44"/>
                    </a:lnTo>
                    <a:lnTo>
                      <a:pt x="44" y="44"/>
                    </a:lnTo>
                    <a:lnTo>
                      <a:pt x="54" y="40"/>
                    </a:lnTo>
                    <a:lnTo>
                      <a:pt x="62" y="36"/>
                    </a:lnTo>
                    <a:lnTo>
                      <a:pt x="70" y="28"/>
                    </a:lnTo>
                    <a:lnTo>
                      <a:pt x="80" y="18"/>
                    </a:lnTo>
                    <a:lnTo>
                      <a:pt x="84" y="14"/>
                    </a:lnTo>
                    <a:lnTo>
                      <a:pt x="86" y="8"/>
                    </a:lnTo>
                    <a:lnTo>
                      <a:pt x="84" y="4"/>
                    </a:lnTo>
                    <a:lnTo>
                      <a:pt x="78" y="2"/>
                    </a:lnTo>
                    <a:close/>
                  </a:path>
                </a:pathLst>
              </a:custGeom>
              <a:solidFill>
                <a:srgbClr val="F09C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77" name="Freeform 527"/>
              <p:cNvSpPr>
                <a:spLocks/>
              </p:cNvSpPr>
              <p:nvPr/>
            </p:nvSpPr>
            <p:spPr bwMode="auto">
              <a:xfrm>
                <a:off x="5243" y="509"/>
                <a:ext cx="33" cy="16"/>
              </a:xfrm>
              <a:custGeom>
                <a:avLst/>
                <a:gdLst>
                  <a:gd name="T0" fmla="*/ 78 w 86"/>
                  <a:gd name="T1" fmla="*/ 2 h 44"/>
                  <a:gd name="T2" fmla="*/ 78 w 86"/>
                  <a:gd name="T3" fmla="*/ 2 h 44"/>
                  <a:gd name="T4" fmla="*/ 66 w 86"/>
                  <a:gd name="T5" fmla="*/ 4 h 44"/>
                  <a:gd name="T6" fmla="*/ 52 w 86"/>
                  <a:gd name="T7" fmla="*/ 4 h 44"/>
                  <a:gd name="T8" fmla="*/ 34 w 86"/>
                  <a:gd name="T9" fmla="*/ 2 h 44"/>
                  <a:gd name="T10" fmla="*/ 34 w 86"/>
                  <a:gd name="T11" fmla="*/ 2 h 44"/>
                  <a:gd name="T12" fmla="*/ 16 w 86"/>
                  <a:gd name="T13" fmla="*/ 0 h 44"/>
                  <a:gd name="T14" fmla="*/ 8 w 86"/>
                  <a:gd name="T15" fmla="*/ 2 h 44"/>
                  <a:gd name="T16" fmla="*/ 4 w 86"/>
                  <a:gd name="T17" fmla="*/ 4 h 44"/>
                  <a:gd name="T18" fmla="*/ 0 w 86"/>
                  <a:gd name="T19" fmla="*/ 8 h 44"/>
                  <a:gd name="T20" fmla="*/ 0 w 86"/>
                  <a:gd name="T21" fmla="*/ 12 h 44"/>
                  <a:gd name="T22" fmla="*/ 2 w 86"/>
                  <a:gd name="T23" fmla="*/ 20 h 44"/>
                  <a:gd name="T24" fmla="*/ 10 w 86"/>
                  <a:gd name="T25" fmla="*/ 30 h 44"/>
                  <a:gd name="T26" fmla="*/ 10 w 86"/>
                  <a:gd name="T27" fmla="*/ 30 h 44"/>
                  <a:gd name="T28" fmla="*/ 22 w 86"/>
                  <a:gd name="T29" fmla="*/ 40 h 44"/>
                  <a:gd name="T30" fmla="*/ 34 w 86"/>
                  <a:gd name="T31" fmla="*/ 44 h 44"/>
                  <a:gd name="T32" fmla="*/ 44 w 86"/>
                  <a:gd name="T33" fmla="*/ 44 h 44"/>
                  <a:gd name="T34" fmla="*/ 54 w 86"/>
                  <a:gd name="T35" fmla="*/ 40 h 44"/>
                  <a:gd name="T36" fmla="*/ 62 w 86"/>
                  <a:gd name="T37" fmla="*/ 36 h 44"/>
                  <a:gd name="T38" fmla="*/ 70 w 86"/>
                  <a:gd name="T39" fmla="*/ 28 h 44"/>
                  <a:gd name="T40" fmla="*/ 80 w 86"/>
                  <a:gd name="T41" fmla="*/ 18 h 44"/>
                  <a:gd name="T42" fmla="*/ 80 w 86"/>
                  <a:gd name="T43" fmla="*/ 18 h 44"/>
                  <a:gd name="T44" fmla="*/ 84 w 86"/>
                  <a:gd name="T45" fmla="*/ 14 h 44"/>
                  <a:gd name="T46" fmla="*/ 86 w 86"/>
                  <a:gd name="T47" fmla="*/ 8 h 44"/>
                  <a:gd name="T48" fmla="*/ 84 w 86"/>
                  <a:gd name="T49" fmla="*/ 4 h 44"/>
                  <a:gd name="T50" fmla="*/ 78 w 86"/>
                  <a:gd name="T51" fmla="*/ 2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6"/>
                  <a:gd name="T79" fmla="*/ 0 h 44"/>
                  <a:gd name="T80" fmla="*/ 86 w 86"/>
                  <a:gd name="T81" fmla="*/ 44 h 4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6" h="44">
                    <a:moveTo>
                      <a:pt x="78" y="2"/>
                    </a:moveTo>
                    <a:lnTo>
                      <a:pt x="78" y="2"/>
                    </a:lnTo>
                    <a:lnTo>
                      <a:pt x="66" y="4"/>
                    </a:lnTo>
                    <a:lnTo>
                      <a:pt x="52" y="4"/>
                    </a:lnTo>
                    <a:lnTo>
                      <a:pt x="34" y="2"/>
                    </a:lnTo>
                    <a:lnTo>
                      <a:pt x="16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20"/>
                    </a:lnTo>
                    <a:lnTo>
                      <a:pt x="10" y="30"/>
                    </a:lnTo>
                    <a:lnTo>
                      <a:pt x="22" y="40"/>
                    </a:lnTo>
                    <a:lnTo>
                      <a:pt x="34" y="44"/>
                    </a:lnTo>
                    <a:lnTo>
                      <a:pt x="44" y="44"/>
                    </a:lnTo>
                    <a:lnTo>
                      <a:pt x="54" y="40"/>
                    </a:lnTo>
                    <a:lnTo>
                      <a:pt x="62" y="36"/>
                    </a:lnTo>
                    <a:lnTo>
                      <a:pt x="70" y="28"/>
                    </a:lnTo>
                    <a:lnTo>
                      <a:pt x="80" y="18"/>
                    </a:lnTo>
                    <a:lnTo>
                      <a:pt x="84" y="14"/>
                    </a:lnTo>
                    <a:lnTo>
                      <a:pt x="86" y="8"/>
                    </a:lnTo>
                    <a:lnTo>
                      <a:pt x="84" y="4"/>
                    </a:lnTo>
                    <a:lnTo>
                      <a:pt x="78" y="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78" name="Freeform 528"/>
              <p:cNvSpPr>
                <a:spLocks/>
              </p:cNvSpPr>
              <p:nvPr/>
            </p:nvSpPr>
            <p:spPr bwMode="auto">
              <a:xfrm>
                <a:off x="5298" y="508"/>
                <a:ext cx="7" cy="15"/>
              </a:xfrm>
              <a:custGeom>
                <a:avLst/>
                <a:gdLst>
                  <a:gd name="T0" fmla="*/ 18 w 20"/>
                  <a:gd name="T1" fmla="*/ 0 h 42"/>
                  <a:gd name="T2" fmla="*/ 18 w 20"/>
                  <a:gd name="T3" fmla="*/ 0 h 42"/>
                  <a:gd name="T4" fmla="*/ 14 w 20"/>
                  <a:gd name="T5" fmla="*/ 2 h 42"/>
                  <a:gd name="T6" fmla="*/ 6 w 20"/>
                  <a:gd name="T7" fmla="*/ 4 h 42"/>
                  <a:gd name="T8" fmla="*/ 6 w 20"/>
                  <a:gd name="T9" fmla="*/ 4 h 42"/>
                  <a:gd name="T10" fmla="*/ 2 w 20"/>
                  <a:gd name="T11" fmla="*/ 4 h 42"/>
                  <a:gd name="T12" fmla="*/ 0 w 20"/>
                  <a:gd name="T13" fmla="*/ 6 h 42"/>
                  <a:gd name="T14" fmla="*/ 0 w 20"/>
                  <a:gd name="T15" fmla="*/ 12 h 42"/>
                  <a:gd name="T16" fmla="*/ 4 w 20"/>
                  <a:gd name="T17" fmla="*/ 16 h 42"/>
                  <a:gd name="T18" fmla="*/ 4 w 20"/>
                  <a:gd name="T19" fmla="*/ 16 h 42"/>
                  <a:gd name="T20" fmla="*/ 12 w 20"/>
                  <a:gd name="T21" fmla="*/ 30 h 42"/>
                  <a:gd name="T22" fmla="*/ 16 w 20"/>
                  <a:gd name="T23" fmla="*/ 36 h 42"/>
                  <a:gd name="T24" fmla="*/ 16 w 20"/>
                  <a:gd name="T25" fmla="*/ 42 h 42"/>
                  <a:gd name="T26" fmla="*/ 16 w 20"/>
                  <a:gd name="T27" fmla="*/ 42 h 42"/>
                  <a:gd name="T28" fmla="*/ 20 w 20"/>
                  <a:gd name="T29" fmla="*/ 30 h 42"/>
                  <a:gd name="T30" fmla="*/ 20 w 20"/>
                  <a:gd name="T31" fmla="*/ 16 h 42"/>
                  <a:gd name="T32" fmla="*/ 18 w 20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42"/>
                  <a:gd name="T53" fmla="*/ 20 w 20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42">
                    <a:moveTo>
                      <a:pt x="18" y="0"/>
                    </a:moveTo>
                    <a:lnTo>
                      <a:pt x="18" y="0"/>
                    </a:lnTo>
                    <a:lnTo>
                      <a:pt x="14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4" y="16"/>
                    </a:lnTo>
                    <a:lnTo>
                      <a:pt x="12" y="30"/>
                    </a:lnTo>
                    <a:lnTo>
                      <a:pt x="16" y="36"/>
                    </a:lnTo>
                    <a:lnTo>
                      <a:pt x="16" y="42"/>
                    </a:lnTo>
                    <a:lnTo>
                      <a:pt x="20" y="30"/>
                    </a:lnTo>
                    <a:lnTo>
                      <a:pt x="20" y="16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09C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79" name="Freeform 529"/>
              <p:cNvSpPr>
                <a:spLocks/>
              </p:cNvSpPr>
              <p:nvPr/>
            </p:nvSpPr>
            <p:spPr bwMode="auto">
              <a:xfrm>
                <a:off x="5298" y="508"/>
                <a:ext cx="7" cy="15"/>
              </a:xfrm>
              <a:custGeom>
                <a:avLst/>
                <a:gdLst>
                  <a:gd name="T0" fmla="*/ 18 w 20"/>
                  <a:gd name="T1" fmla="*/ 0 h 42"/>
                  <a:gd name="T2" fmla="*/ 18 w 20"/>
                  <a:gd name="T3" fmla="*/ 0 h 42"/>
                  <a:gd name="T4" fmla="*/ 14 w 20"/>
                  <a:gd name="T5" fmla="*/ 2 h 42"/>
                  <a:gd name="T6" fmla="*/ 6 w 20"/>
                  <a:gd name="T7" fmla="*/ 4 h 42"/>
                  <a:gd name="T8" fmla="*/ 6 w 20"/>
                  <a:gd name="T9" fmla="*/ 4 h 42"/>
                  <a:gd name="T10" fmla="*/ 2 w 20"/>
                  <a:gd name="T11" fmla="*/ 4 h 42"/>
                  <a:gd name="T12" fmla="*/ 0 w 20"/>
                  <a:gd name="T13" fmla="*/ 6 h 42"/>
                  <a:gd name="T14" fmla="*/ 0 w 20"/>
                  <a:gd name="T15" fmla="*/ 12 h 42"/>
                  <a:gd name="T16" fmla="*/ 4 w 20"/>
                  <a:gd name="T17" fmla="*/ 16 h 42"/>
                  <a:gd name="T18" fmla="*/ 4 w 20"/>
                  <a:gd name="T19" fmla="*/ 16 h 42"/>
                  <a:gd name="T20" fmla="*/ 12 w 20"/>
                  <a:gd name="T21" fmla="*/ 30 h 42"/>
                  <a:gd name="T22" fmla="*/ 16 w 20"/>
                  <a:gd name="T23" fmla="*/ 36 h 42"/>
                  <a:gd name="T24" fmla="*/ 16 w 20"/>
                  <a:gd name="T25" fmla="*/ 42 h 42"/>
                  <a:gd name="T26" fmla="*/ 16 w 20"/>
                  <a:gd name="T27" fmla="*/ 42 h 42"/>
                  <a:gd name="T28" fmla="*/ 20 w 20"/>
                  <a:gd name="T29" fmla="*/ 30 h 42"/>
                  <a:gd name="T30" fmla="*/ 20 w 20"/>
                  <a:gd name="T31" fmla="*/ 16 h 42"/>
                  <a:gd name="T32" fmla="*/ 18 w 20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42"/>
                  <a:gd name="T53" fmla="*/ 20 w 20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42">
                    <a:moveTo>
                      <a:pt x="18" y="0"/>
                    </a:moveTo>
                    <a:lnTo>
                      <a:pt x="18" y="0"/>
                    </a:lnTo>
                    <a:lnTo>
                      <a:pt x="14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4" y="16"/>
                    </a:lnTo>
                    <a:lnTo>
                      <a:pt x="12" y="30"/>
                    </a:lnTo>
                    <a:lnTo>
                      <a:pt x="16" y="36"/>
                    </a:lnTo>
                    <a:lnTo>
                      <a:pt x="16" y="42"/>
                    </a:lnTo>
                    <a:lnTo>
                      <a:pt x="20" y="30"/>
                    </a:lnTo>
                    <a:lnTo>
                      <a:pt x="20" y="16"/>
                    </a:lnTo>
                    <a:lnTo>
                      <a:pt x="18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</p:grpSp>
        <p:grpSp>
          <p:nvGrpSpPr>
            <p:cNvPr id="310379" name="Group 3179"/>
            <p:cNvGrpSpPr>
              <a:grpSpLocks/>
            </p:cNvGrpSpPr>
            <p:nvPr/>
          </p:nvGrpSpPr>
          <p:grpSpPr bwMode="auto">
            <a:xfrm>
              <a:off x="4912" y="1008"/>
              <a:ext cx="377" cy="480"/>
              <a:chOff x="4912" y="672"/>
              <a:chExt cx="377" cy="480"/>
            </a:xfrm>
          </p:grpSpPr>
          <p:sp>
            <p:nvSpPr>
              <p:cNvPr id="292845" name="AutoShape 1005"/>
              <p:cNvSpPr>
                <a:spLocks noChangeAspect="1" noChangeArrowheads="1" noTextEdit="1"/>
              </p:cNvSpPr>
              <p:nvPr/>
            </p:nvSpPr>
            <p:spPr bwMode="auto">
              <a:xfrm>
                <a:off x="4912" y="672"/>
                <a:ext cx="377" cy="4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846" name="Freeform 1006"/>
              <p:cNvSpPr>
                <a:spLocks/>
              </p:cNvSpPr>
              <p:nvPr/>
            </p:nvSpPr>
            <p:spPr bwMode="auto">
              <a:xfrm>
                <a:off x="5118" y="1090"/>
                <a:ext cx="131" cy="53"/>
              </a:xfrm>
              <a:custGeom>
                <a:avLst/>
                <a:gdLst/>
                <a:ahLst/>
                <a:cxnLst>
                  <a:cxn ang="0">
                    <a:pos x="0" y="39"/>
                  </a:cxn>
                  <a:cxn ang="0">
                    <a:pos x="0" y="39"/>
                  </a:cxn>
                  <a:cxn ang="0">
                    <a:pos x="31" y="29"/>
                  </a:cxn>
                  <a:cxn ang="0">
                    <a:pos x="53" y="21"/>
                  </a:cxn>
                  <a:cxn ang="0">
                    <a:pos x="68" y="15"/>
                  </a:cxn>
                  <a:cxn ang="0">
                    <a:pos x="68" y="15"/>
                  </a:cxn>
                  <a:cxn ang="0">
                    <a:pos x="70" y="13"/>
                  </a:cxn>
                  <a:cxn ang="0">
                    <a:pos x="72" y="9"/>
                  </a:cxn>
                  <a:cxn ang="0">
                    <a:pos x="75" y="7"/>
                  </a:cxn>
                  <a:cxn ang="0">
                    <a:pos x="79" y="4"/>
                  </a:cxn>
                  <a:cxn ang="0">
                    <a:pos x="79" y="4"/>
                  </a:cxn>
                  <a:cxn ang="0">
                    <a:pos x="90" y="3"/>
                  </a:cxn>
                  <a:cxn ang="0">
                    <a:pos x="103" y="2"/>
                  </a:cxn>
                  <a:cxn ang="0">
                    <a:pos x="120" y="1"/>
                  </a:cxn>
                  <a:cxn ang="0">
                    <a:pos x="155" y="6"/>
                  </a:cxn>
                  <a:cxn ang="0">
                    <a:pos x="155" y="6"/>
                  </a:cxn>
                  <a:cxn ang="0">
                    <a:pos x="156" y="7"/>
                  </a:cxn>
                  <a:cxn ang="0">
                    <a:pos x="159" y="8"/>
                  </a:cxn>
                  <a:cxn ang="0">
                    <a:pos x="162" y="8"/>
                  </a:cxn>
                  <a:cxn ang="0">
                    <a:pos x="162" y="8"/>
                  </a:cxn>
                  <a:cxn ang="0">
                    <a:pos x="167" y="8"/>
                  </a:cxn>
                  <a:cxn ang="0">
                    <a:pos x="172" y="6"/>
                  </a:cxn>
                  <a:cxn ang="0">
                    <a:pos x="178" y="3"/>
                  </a:cxn>
                  <a:cxn ang="0">
                    <a:pos x="178" y="3"/>
                  </a:cxn>
                  <a:cxn ang="0">
                    <a:pos x="182" y="2"/>
                  </a:cxn>
                  <a:cxn ang="0">
                    <a:pos x="187" y="1"/>
                  </a:cxn>
                  <a:cxn ang="0">
                    <a:pos x="191" y="0"/>
                  </a:cxn>
                  <a:cxn ang="0">
                    <a:pos x="191" y="0"/>
                  </a:cxn>
                  <a:cxn ang="0">
                    <a:pos x="194" y="1"/>
                  </a:cxn>
                  <a:cxn ang="0">
                    <a:pos x="196" y="2"/>
                  </a:cxn>
                  <a:cxn ang="0">
                    <a:pos x="198" y="3"/>
                  </a:cxn>
                  <a:cxn ang="0">
                    <a:pos x="194" y="9"/>
                  </a:cxn>
                  <a:cxn ang="0">
                    <a:pos x="194" y="9"/>
                  </a:cxn>
                  <a:cxn ang="0">
                    <a:pos x="189" y="10"/>
                  </a:cxn>
                  <a:cxn ang="0">
                    <a:pos x="186" y="13"/>
                  </a:cxn>
                  <a:cxn ang="0">
                    <a:pos x="181" y="16"/>
                  </a:cxn>
                  <a:cxn ang="0">
                    <a:pos x="181" y="16"/>
                  </a:cxn>
                  <a:cxn ang="0">
                    <a:pos x="172" y="24"/>
                  </a:cxn>
                  <a:cxn ang="0">
                    <a:pos x="162" y="29"/>
                  </a:cxn>
                  <a:cxn ang="0">
                    <a:pos x="162" y="29"/>
                  </a:cxn>
                  <a:cxn ang="0">
                    <a:pos x="156" y="30"/>
                  </a:cxn>
                  <a:cxn ang="0">
                    <a:pos x="146" y="30"/>
                  </a:cxn>
                  <a:cxn ang="0">
                    <a:pos x="136" y="30"/>
                  </a:cxn>
                  <a:cxn ang="0">
                    <a:pos x="129" y="30"/>
                  </a:cxn>
                  <a:cxn ang="0">
                    <a:pos x="129" y="30"/>
                  </a:cxn>
                  <a:cxn ang="0">
                    <a:pos x="123" y="32"/>
                  </a:cxn>
                  <a:cxn ang="0">
                    <a:pos x="115" y="32"/>
                  </a:cxn>
                  <a:cxn ang="0">
                    <a:pos x="103" y="30"/>
                  </a:cxn>
                  <a:cxn ang="0">
                    <a:pos x="31" y="68"/>
                  </a:cxn>
                  <a:cxn ang="0">
                    <a:pos x="0" y="39"/>
                  </a:cxn>
                </a:cxnLst>
                <a:rect l="0" t="0" r="r" b="b"/>
                <a:pathLst>
                  <a:path w="198" h="68">
                    <a:moveTo>
                      <a:pt x="0" y="39"/>
                    </a:moveTo>
                    <a:lnTo>
                      <a:pt x="0" y="39"/>
                    </a:lnTo>
                    <a:lnTo>
                      <a:pt x="31" y="29"/>
                    </a:lnTo>
                    <a:lnTo>
                      <a:pt x="53" y="21"/>
                    </a:lnTo>
                    <a:lnTo>
                      <a:pt x="68" y="15"/>
                    </a:lnTo>
                    <a:lnTo>
                      <a:pt x="68" y="15"/>
                    </a:lnTo>
                    <a:lnTo>
                      <a:pt x="70" y="13"/>
                    </a:lnTo>
                    <a:lnTo>
                      <a:pt x="72" y="9"/>
                    </a:lnTo>
                    <a:lnTo>
                      <a:pt x="75" y="7"/>
                    </a:lnTo>
                    <a:lnTo>
                      <a:pt x="79" y="4"/>
                    </a:lnTo>
                    <a:lnTo>
                      <a:pt x="79" y="4"/>
                    </a:lnTo>
                    <a:lnTo>
                      <a:pt x="90" y="3"/>
                    </a:lnTo>
                    <a:lnTo>
                      <a:pt x="103" y="2"/>
                    </a:lnTo>
                    <a:lnTo>
                      <a:pt x="120" y="1"/>
                    </a:lnTo>
                    <a:lnTo>
                      <a:pt x="155" y="6"/>
                    </a:lnTo>
                    <a:lnTo>
                      <a:pt x="155" y="6"/>
                    </a:lnTo>
                    <a:lnTo>
                      <a:pt x="156" y="7"/>
                    </a:lnTo>
                    <a:lnTo>
                      <a:pt x="159" y="8"/>
                    </a:lnTo>
                    <a:lnTo>
                      <a:pt x="162" y="8"/>
                    </a:lnTo>
                    <a:lnTo>
                      <a:pt x="162" y="8"/>
                    </a:lnTo>
                    <a:lnTo>
                      <a:pt x="167" y="8"/>
                    </a:lnTo>
                    <a:lnTo>
                      <a:pt x="172" y="6"/>
                    </a:lnTo>
                    <a:lnTo>
                      <a:pt x="178" y="3"/>
                    </a:lnTo>
                    <a:lnTo>
                      <a:pt x="178" y="3"/>
                    </a:lnTo>
                    <a:lnTo>
                      <a:pt x="182" y="2"/>
                    </a:lnTo>
                    <a:lnTo>
                      <a:pt x="187" y="1"/>
                    </a:lnTo>
                    <a:lnTo>
                      <a:pt x="191" y="0"/>
                    </a:lnTo>
                    <a:lnTo>
                      <a:pt x="191" y="0"/>
                    </a:lnTo>
                    <a:lnTo>
                      <a:pt x="194" y="1"/>
                    </a:lnTo>
                    <a:lnTo>
                      <a:pt x="196" y="2"/>
                    </a:lnTo>
                    <a:lnTo>
                      <a:pt x="198" y="3"/>
                    </a:lnTo>
                    <a:lnTo>
                      <a:pt x="194" y="9"/>
                    </a:lnTo>
                    <a:lnTo>
                      <a:pt x="194" y="9"/>
                    </a:lnTo>
                    <a:lnTo>
                      <a:pt x="189" y="10"/>
                    </a:lnTo>
                    <a:lnTo>
                      <a:pt x="186" y="13"/>
                    </a:lnTo>
                    <a:lnTo>
                      <a:pt x="181" y="16"/>
                    </a:lnTo>
                    <a:lnTo>
                      <a:pt x="181" y="16"/>
                    </a:lnTo>
                    <a:lnTo>
                      <a:pt x="172" y="24"/>
                    </a:lnTo>
                    <a:lnTo>
                      <a:pt x="162" y="29"/>
                    </a:lnTo>
                    <a:lnTo>
                      <a:pt x="162" y="29"/>
                    </a:lnTo>
                    <a:lnTo>
                      <a:pt x="156" y="30"/>
                    </a:lnTo>
                    <a:lnTo>
                      <a:pt x="146" y="30"/>
                    </a:lnTo>
                    <a:lnTo>
                      <a:pt x="136" y="30"/>
                    </a:lnTo>
                    <a:lnTo>
                      <a:pt x="129" y="30"/>
                    </a:lnTo>
                    <a:lnTo>
                      <a:pt x="129" y="30"/>
                    </a:lnTo>
                    <a:lnTo>
                      <a:pt x="123" y="32"/>
                    </a:lnTo>
                    <a:lnTo>
                      <a:pt x="115" y="32"/>
                    </a:lnTo>
                    <a:lnTo>
                      <a:pt x="103" y="30"/>
                    </a:lnTo>
                    <a:lnTo>
                      <a:pt x="31" y="68"/>
                    </a:lnTo>
                    <a:lnTo>
                      <a:pt x="0" y="39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847" name="Freeform 1007"/>
              <p:cNvSpPr>
                <a:spLocks/>
              </p:cNvSpPr>
              <p:nvPr/>
            </p:nvSpPr>
            <p:spPr bwMode="auto">
              <a:xfrm>
                <a:off x="5005" y="762"/>
                <a:ext cx="54" cy="113"/>
              </a:xfrm>
              <a:custGeom>
                <a:avLst/>
                <a:gdLst/>
                <a:ahLst/>
                <a:cxnLst>
                  <a:cxn ang="0">
                    <a:pos x="75" y="1"/>
                  </a:cxn>
                  <a:cxn ang="0">
                    <a:pos x="75" y="1"/>
                  </a:cxn>
                  <a:cxn ang="0">
                    <a:pos x="72" y="1"/>
                  </a:cxn>
                  <a:cxn ang="0">
                    <a:pos x="67" y="0"/>
                  </a:cxn>
                  <a:cxn ang="0">
                    <a:pos x="61" y="1"/>
                  </a:cxn>
                  <a:cxn ang="0">
                    <a:pos x="55" y="2"/>
                  </a:cxn>
                  <a:cxn ang="0">
                    <a:pos x="49" y="6"/>
                  </a:cxn>
                  <a:cxn ang="0">
                    <a:pos x="42" y="11"/>
                  </a:cxn>
                  <a:cxn ang="0">
                    <a:pos x="38" y="18"/>
                  </a:cxn>
                  <a:cxn ang="0">
                    <a:pos x="38" y="18"/>
                  </a:cxn>
                  <a:cxn ang="0">
                    <a:pos x="29" y="32"/>
                  </a:cxn>
                  <a:cxn ang="0">
                    <a:pos x="23" y="45"/>
                  </a:cxn>
                  <a:cxn ang="0">
                    <a:pos x="19" y="53"/>
                  </a:cxn>
                  <a:cxn ang="0">
                    <a:pos x="15" y="59"/>
                  </a:cxn>
                  <a:cxn ang="0">
                    <a:pos x="15" y="59"/>
                  </a:cxn>
                  <a:cxn ang="0">
                    <a:pos x="21" y="54"/>
                  </a:cxn>
                  <a:cxn ang="0">
                    <a:pos x="26" y="50"/>
                  </a:cxn>
                  <a:cxn ang="0">
                    <a:pos x="31" y="44"/>
                  </a:cxn>
                  <a:cxn ang="0">
                    <a:pos x="31" y="44"/>
                  </a:cxn>
                  <a:cxn ang="0">
                    <a:pos x="28" y="52"/>
                  </a:cxn>
                  <a:cxn ang="0">
                    <a:pos x="25" y="61"/>
                  </a:cxn>
                  <a:cxn ang="0">
                    <a:pos x="19" y="71"/>
                  </a:cxn>
                  <a:cxn ang="0">
                    <a:pos x="19" y="71"/>
                  </a:cxn>
                  <a:cxn ang="0">
                    <a:pos x="14" y="77"/>
                  </a:cxn>
                  <a:cxn ang="0">
                    <a:pos x="10" y="84"/>
                  </a:cxn>
                  <a:cxn ang="0">
                    <a:pos x="5" y="99"/>
                  </a:cxn>
                  <a:cxn ang="0">
                    <a:pos x="1" y="116"/>
                  </a:cxn>
                  <a:cxn ang="0">
                    <a:pos x="0" y="123"/>
                  </a:cxn>
                  <a:cxn ang="0">
                    <a:pos x="0" y="128"/>
                  </a:cxn>
                  <a:cxn ang="0">
                    <a:pos x="0" y="128"/>
                  </a:cxn>
                  <a:cxn ang="0">
                    <a:pos x="2" y="147"/>
                  </a:cxn>
                  <a:cxn ang="0">
                    <a:pos x="65" y="128"/>
                  </a:cxn>
                  <a:cxn ang="0">
                    <a:pos x="65" y="128"/>
                  </a:cxn>
                  <a:cxn ang="0">
                    <a:pos x="66" y="123"/>
                  </a:cxn>
                  <a:cxn ang="0">
                    <a:pos x="68" y="112"/>
                  </a:cxn>
                  <a:cxn ang="0">
                    <a:pos x="70" y="106"/>
                  </a:cxn>
                  <a:cxn ang="0">
                    <a:pos x="70" y="100"/>
                  </a:cxn>
                  <a:cxn ang="0">
                    <a:pos x="70" y="95"/>
                  </a:cxn>
                  <a:cxn ang="0">
                    <a:pos x="67" y="91"/>
                  </a:cxn>
                  <a:cxn ang="0">
                    <a:pos x="67" y="91"/>
                  </a:cxn>
                  <a:cxn ang="0">
                    <a:pos x="65" y="85"/>
                  </a:cxn>
                  <a:cxn ang="0">
                    <a:pos x="64" y="78"/>
                  </a:cxn>
                  <a:cxn ang="0">
                    <a:pos x="64" y="70"/>
                  </a:cxn>
                  <a:cxn ang="0">
                    <a:pos x="64" y="63"/>
                  </a:cxn>
                  <a:cxn ang="0">
                    <a:pos x="66" y="54"/>
                  </a:cxn>
                  <a:cxn ang="0">
                    <a:pos x="67" y="46"/>
                  </a:cxn>
                  <a:cxn ang="0">
                    <a:pos x="71" y="40"/>
                  </a:cxn>
                  <a:cxn ang="0">
                    <a:pos x="73" y="37"/>
                  </a:cxn>
                  <a:cxn ang="0">
                    <a:pos x="73" y="37"/>
                  </a:cxn>
                  <a:cxn ang="0">
                    <a:pos x="78" y="31"/>
                  </a:cxn>
                  <a:cxn ang="0">
                    <a:pos x="80" y="25"/>
                  </a:cxn>
                  <a:cxn ang="0">
                    <a:pos x="81" y="19"/>
                  </a:cxn>
                  <a:cxn ang="0">
                    <a:pos x="80" y="13"/>
                  </a:cxn>
                  <a:cxn ang="0">
                    <a:pos x="78" y="5"/>
                  </a:cxn>
                  <a:cxn ang="0">
                    <a:pos x="75" y="1"/>
                  </a:cxn>
                  <a:cxn ang="0">
                    <a:pos x="75" y="1"/>
                  </a:cxn>
                </a:cxnLst>
                <a:rect l="0" t="0" r="r" b="b"/>
                <a:pathLst>
                  <a:path w="81" h="147">
                    <a:moveTo>
                      <a:pt x="75" y="1"/>
                    </a:moveTo>
                    <a:lnTo>
                      <a:pt x="75" y="1"/>
                    </a:lnTo>
                    <a:lnTo>
                      <a:pt x="72" y="1"/>
                    </a:lnTo>
                    <a:lnTo>
                      <a:pt x="67" y="0"/>
                    </a:lnTo>
                    <a:lnTo>
                      <a:pt x="61" y="1"/>
                    </a:lnTo>
                    <a:lnTo>
                      <a:pt x="55" y="2"/>
                    </a:lnTo>
                    <a:lnTo>
                      <a:pt x="49" y="6"/>
                    </a:lnTo>
                    <a:lnTo>
                      <a:pt x="42" y="11"/>
                    </a:lnTo>
                    <a:lnTo>
                      <a:pt x="38" y="18"/>
                    </a:lnTo>
                    <a:lnTo>
                      <a:pt x="38" y="18"/>
                    </a:lnTo>
                    <a:lnTo>
                      <a:pt x="29" y="32"/>
                    </a:lnTo>
                    <a:lnTo>
                      <a:pt x="23" y="45"/>
                    </a:lnTo>
                    <a:lnTo>
                      <a:pt x="19" y="53"/>
                    </a:lnTo>
                    <a:lnTo>
                      <a:pt x="15" y="59"/>
                    </a:lnTo>
                    <a:lnTo>
                      <a:pt x="15" y="59"/>
                    </a:lnTo>
                    <a:lnTo>
                      <a:pt x="21" y="54"/>
                    </a:lnTo>
                    <a:lnTo>
                      <a:pt x="26" y="50"/>
                    </a:lnTo>
                    <a:lnTo>
                      <a:pt x="31" y="44"/>
                    </a:lnTo>
                    <a:lnTo>
                      <a:pt x="31" y="44"/>
                    </a:lnTo>
                    <a:lnTo>
                      <a:pt x="28" y="52"/>
                    </a:lnTo>
                    <a:lnTo>
                      <a:pt x="25" y="61"/>
                    </a:lnTo>
                    <a:lnTo>
                      <a:pt x="19" y="71"/>
                    </a:lnTo>
                    <a:lnTo>
                      <a:pt x="19" y="71"/>
                    </a:lnTo>
                    <a:lnTo>
                      <a:pt x="14" y="77"/>
                    </a:lnTo>
                    <a:lnTo>
                      <a:pt x="10" y="84"/>
                    </a:lnTo>
                    <a:lnTo>
                      <a:pt x="5" y="99"/>
                    </a:lnTo>
                    <a:lnTo>
                      <a:pt x="1" y="116"/>
                    </a:lnTo>
                    <a:lnTo>
                      <a:pt x="0" y="123"/>
                    </a:lnTo>
                    <a:lnTo>
                      <a:pt x="0" y="128"/>
                    </a:lnTo>
                    <a:lnTo>
                      <a:pt x="0" y="128"/>
                    </a:lnTo>
                    <a:lnTo>
                      <a:pt x="2" y="147"/>
                    </a:lnTo>
                    <a:lnTo>
                      <a:pt x="65" y="128"/>
                    </a:lnTo>
                    <a:lnTo>
                      <a:pt x="65" y="128"/>
                    </a:lnTo>
                    <a:lnTo>
                      <a:pt x="66" y="123"/>
                    </a:lnTo>
                    <a:lnTo>
                      <a:pt x="68" y="112"/>
                    </a:lnTo>
                    <a:lnTo>
                      <a:pt x="70" y="106"/>
                    </a:lnTo>
                    <a:lnTo>
                      <a:pt x="70" y="100"/>
                    </a:lnTo>
                    <a:lnTo>
                      <a:pt x="70" y="95"/>
                    </a:lnTo>
                    <a:lnTo>
                      <a:pt x="67" y="91"/>
                    </a:lnTo>
                    <a:lnTo>
                      <a:pt x="67" y="91"/>
                    </a:lnTo>
                    <a:lnTo>
                      <a:pt x="65" y="85"/>
                    </a:lnTo>
                    <a:lnTo>
                      <a:pt x="64" y="78"/>
                    </a:lnTo>
                    <a:lnTo>
                      <a:pt x="64" y="70"/>
                    </a:lnTo>
                    <a:lnTo>
                      <a:pt x="64" y="63"/>
                    </a:lnTo>
                    <a:lnTo>
                      <a:pt x="66" y="54"/>
                    </a:lnTo>
                    <a:lnTo>
                      <a:pt x="67" y="46"/>
                    </a:lnTo>
                    <a:lnTo>
                      <a:pt x="71" y="40"/>
                    </a:lnTo>
                    <a:lnTo>
                      <a:pt x="73" y="37"/>
                    </a:lnTo>
                    <a:lnTo>
                      <a:pt x="73" y="37"/>
                    </a:lnTo>
                    <a:lnTo>
                      <a:pt x="78" y="31"/>
                    </a:lnTo>
                    <a:lnTo>
                      <a:pt x="80" y="25"/>
                    </a:lnTo>
                    <a:lnTo>
                      <a:pt x="81" y="19"/>
                    </a:lnTo>
                    <a:lnTo>
                      <a:pt x="80" y="13"/>
                    </a:lnTo>
                    <a:lnTo>
                      <a:pt x="78" y="5"/>
                    </a:lnTo>
                    <a:lnTo>
                      <a:pt x="75" y="1"/>
                    </a:lnTo>
                    <a:lnTo>
                      <a:pt x="75" y="1"/>
                    </a:lnTo>
                    <a:close/>
                  </a:path>
                </a:pathLst>
              </a:custGeom>
              <a:solidFill>
                <a:srgbClr val="372F1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848" name="Freeform 1008"/>
              <p:cNvSpPr>
                <a:spLocks/>
              </p:cNvSpPr>
              <p:nvPr/>
            </p:nvSpPr>
            <p:spPr bwMode="auto">
              <a:xfrm>
                <a:off x="4949" y="858"/>
                <a:ext cx="192" cy="289"/>
              </a:xfrm>
              <a:custGeom>
                <a:avLst/>
                <a:gdLst/>
                <a:ahLst/>
                <a:cxnLst>
                  <a:cxn ang="0">
                    <a:pos x="120" y="5"/>
                  </a:cxn>
                  <a:cxn ang="0">
                    <a:pos x="85" y="18"/>
                  </a:cxn>
                  <a:cxn ang="0">
                    <a:pos x="69" y="23"/>
                  </a:cxn>
                  <a:cxn ang="0">
                    <a:pos x="45" y="27"/>
                  </a:cxn>
                  <a:cxn ang="0">
                    <a:pos x="34" y="33"/>
                  </a:cxn>
                  <a:cxn ang="0">
                    <a:pos x="26" y="44"/>
                  </a:cxn>
                  <a:cxn ang="0">
                    <a:pos x="0" y="92"/>
                  </a:cxn>
                  <a:cxn ang="0">
                    <a:pos x="2" y="97"/>
                  </a:cxn>
                  <a:cxn ang="0">
                    <a:pos x="13" y="117"/>
                  </a:cxn>
                  <a:cxn ang="0">
                    <a:pos x="27" y="131"/>
                  </a:cxn>
                  <a:cxn ang="0">
                    <a:pos x="49" y="147"/>
                  </a:cxn>
                  <a:cxn ang="0">
                    <a:pos x="55" y="172"/>
                  </a:cxn>
                  <a:cxn ang="0">
                    <a:pos x="65" y="211"/>
                  </a:cxn>
                  <a:cxn ang="0">
                    <a:pos x="74" y="238"/>
                  </a:cxn>
                  <a:cxn ang="0">
                    <a:pos x="80" y="258"/>
                  </a:cxn>
                  <a:cxn ang="0">
                    <a:pos x="81" y="273"/>
                  </a:cxn>
                  <a:cxn ang="0">
                    <a:pos x="84" y="321"/>
                  </a:cxn>
                  <a:cxn ang="0">
                    <a:pos x="81" y="351"/>
                  </a:cxn>
                  <a:cxn ang="0">
                    <a:pos x="78" y="362"/>
                  </a:cxn>
                  <a:cxn ang="0">
                    <a:pos x="289" y="375"/>
                  </a:cxn>
                  <a:cxn ang="0">
                    <a:pos x="285" y="364"/>
                  </a:cxn>
                  <a:cxn ang="0">
                    <a:pos x="272" y="325"/>
                  </a:cxn>
                  <a:cxn ang="0">
                    <a:pos x="267" y="296"/>
                  </a:cxn>
                  <a:cxn ang="0">
                    <a:pos x="268" y="283"/>
                  </a:cxn>
                  <a:cxn ang="0">
                    <a:pos x="270" y="273"/>
                  </a:cxn>
                  <a:cxn ang="0">
                    <a:pos x="269" y="263"/>
                  </a:cxn>
                  <a:cxn ang="0">
                    <a:pos x="267" y="259"/>
                  </a:cxn>
                  <a:cxn ang="0">
                    <a:pos x="263" y="259"/>
                  </a:cxn>
                  <a:cxn ang="0">
                    <a:pos x="262" y="253"/>
                  </a:cxn>
                  <a:cxn ang="0">
                    <a:pos x="263" y="243"/>
                  </a:cxn>
                  <a:cxn ang="0">
                    <a:pos x="270" y="232"/>
                  </a:cxn>
                  <a:cxn ang="0">
                    <a:pos x="281" y="221"/>
                  </a:cxn>
                  <a:cxn ang="0">
                    <a:pos x="286" y="211"/>
                  </a:cxn>
                  <a:cxn ang="0">
                    <a:pos x="286" y="201"/>
                  </a:cxn>
                  <a:cxn ang="0">
                    <a:pos x="285" y="195"/>
                  </a:cxn>
                  <a:cxn ang="0">
                    <a:pos x="275" y="178"/>
                  </a:cxn>
                  <a:cxn ang="0">
                    <a:pos x="262" y="162"/>
                  </a:cxn>
                  <a:cxn ang="0">
                    <a:pos x="246" y="150"/>
                  </a:cxn>
                  <a:cxn ang="0">
                    <a:pos x="244" y="149"/>
                  </a:cxn>
                  <a:cxn ang="0">
                    <a:pos x="239" y="143"/>
                  </a:cxn>
                  <a:cxn ang="0">
                    <a:pos x="235" y="135"/>
                  </a:cxn>
                  <a:cxn ang="0">
                    <a:pos x="235" y="130"/>
                  </a:cxn>
                  <a:cxn ang="0">
                    <a:pos x="241" y="124"/>
                  </a:cxn>
                  <a:cxn ang="0">
                    <a:pos x="246" y="114"/>
                  </a:cxn>
                  <a:cxn ang="0">
                    <a:pos x="244" y="98"/>
                  </a:cxn>
                  <a:cxn ang="0">
                    <a:pos x="241" y="90"/>
                  </a:cxn>
                  <a:cxn ang="0">
                    <a:pos x="237" y="79"/>
                  </a:cxn>
                  <a:cxn ang="0">
                    <a:pos x="239" y="68"/>
                  </a:cxn>
                  <a:cxn ang="0">
                    <a:pos x="241" y="55"/>
                  </a:cxn>
                  <a:cxn ang="0">
                    <a:pos x="240" y="52"/>
                  </a:cxn>
                  <a:cxn ang="0">
                    <a:pos x="208" y="30"/>
                  </a:cxn>
                  <a:cxn ang="0">
                    <a:pos x="171" y="9"/>
                  </a:cxn>
                  <a:cxn ang="0">
                    <a:pos x="152" y="1"/>
                  </a:cxn>
                  <a:cxn ang="0">
                    <a:pos x="134" y="0"/>
                  </a:cxn>
                  <a:cxn ang="0">
                    <a:pos x="120" y="5"/>
                  </a:cxn>
                </a:cxnLst>
                <a:rect l="0" t="0" r="r" b="b"/>
                <a:pathLst>
                  <a:path w="289" h="375">
                    <a:moveTo>
                      <a:pt x="120" y="5"/>
                    </a:moveTo>
                    <a:lnTo>
                      <a:pt x="120" y="5"/>
                    </a:lnTo>
                    <a:lnTo>
                      <a:pt x="101" y="12"/>
                    </a:lnTo>
                    <a:lnTo>
                      <a:pt x="85" y="18"/>
                    </a:lnTo>
                    <a:lnTo>
                      <a:pt x="69" y="23"/>
                    </a:lnTo>
                    <a:lnTo>
                      <a:pt x="69" y="23"/>
                    </a:lnTo>
                    <a:lnTo>
                      <a:pt x="56" y="25"/>
                    </a:lnTo>
                    <a:lnTo>
                      <a:pt x="45" y="27"/>
                    </a:lnTo>
                    <a:lnTo>
                      <a:pt x="40" y="30"/>
                    </a:lnTo>
                    <a:lnTo>
                      <a:pt x="34" y="33"/>
                    </a:lnTo>
                    <a:lnTo>
                      <a:pt x="30" y="38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2" y="97"/>
                    </a:lnTo>
                    <a:lnTo>
                      <a:pt x="8" y="109"/>
                    </a:lnTo>
                    <a:lnTo>
                      <a:pt x="13" y="117"/>
                    </a:lnTo>
                    <a:lnTo>
                      <a:pt x="20" y="124"/>
                    </a:lnTo>
                    <a:lnTo>
                      <a:pt x="27" y="131"/>
                    </a:lnTo>
                    <a:lnTo>
                      <a:pt x="36" y="137"/>
                    </a:lnTo>
                    <a:lnTo>
                      <a:pt x="49" y="147"/>
                    </a:lnTo>
                    <a:lnTo>
                      <a:pt x="49" y="147"/>
                    </a:lnTo>
                    <a:lnTo>
                      <a:pt x="55" y="172"/>
                    </a:lnTo>
                    <a:lnTo>
                      <a:pt x="60" y="193"/>
                    </a:lnTo>
                    <a:lnTo>
                      <a:pt x="65" y="211"/>
                    </a:lnTo>
                    <a:lnTo>
                      <a:pt x="65" y="211"/>
                    </a:lnTo>
                    <a:lnTo>
                      <a:pt x="74" y="238"/>
                    </a:lnTo>
                    <a:lnTo>
                      <a:pt x="78" y="250"/>
                    </a:lnTo>
                    <a:lnTo>
                      <a:pt x="80" y="258"/>
                    </a:lnTo>
                    <a:lnTo>
                      <a:pt x="80" y="258"/>
                    </a:lnTo>
                    <a:lnTo>
                      <a:pt x="81" y="273"/>
                    </a:lnTo>
                    <a:lnTo>
                      <a:pt x="84" y="304"/>
                    </a:lnTo>
                    <a:lnTo>
                      <a:pt x="84" y="321"/>
                    </a:lnTo>
                    <a:lnTo>
                      <a:pt x="84" y="337"/>
                    </a:lnTo>
                    <a:lnTo>
                      <a:pt x="81" y="351"/>
                    </a:lnTo>
                    <a:lnTo>
                      <a:pt x="79" y="357"/>
                    </a:lnTo>
                    <a:lnTo>
                      <a:pt x="78" y="362"/>
                    </a:lnTo>
                    <a:lnTo>
                      <a:pt x="71" y="375"/>
                    </a:lnTo>
                    <a:lnTo>
                      <a:pt x="289" y="375"/>
                    </a:lnTo>
                    <a:lnTo>
                      <a:pt x="289" y="375"/>
                    </a:lnTo>
                    <a:lnTo>
                      <a:pt x="285" y="364"/>
                    </a:lnTo>
                    <a:lnTo>
                      <a:pt x="276" y="339"/>
                    </a:lnTo>
                    <a:lnTo>
                      <a:pt x="272" y="325"/>
                    </a:lnTo>
                    <a:lnTo>
                      <a:pt x="269" y="310"/>
                    </a:lnTo>
                    <a:lnTo>
                      <a:pt x="267" y="296"/>
                    </a:lnTo>
                    <a:lnTo>
                      <a:pt x="267" y="289"/>
                    </a:lnTo>
                    <a:lnTo>
                      <a:pt x="268" y="283"/>
                    </a:lnTo>
                    <a:lnTo>
                      <a:pt x="268" y="283"/>
                    </a:lnTo>
                    <a:lnTo>
                      <a:pt x="270" y="273"/>
                    </a:lnTo>
                    <a:lnTo>
                      <a:pt x="270" y="266"/>
                    </a:lnTo>
                    <a:lnTo>
                      <a:pt x="269" y="263"/>
                    </a:lnTo>
                    <a:lnTo>
                      <a:pt x="268" y="260"/>
                    </a:lnTo>
                    <a:lnTo>
                      <a:pt x="267" y="259"/>
                    </a:lnTo>
                    <a:lnTo>
                      <a:pt x="265" y="259"/>
                    </a:lnTo>
                    <a:lnTo>
                      <a:pt x="263" y="259"/>
                    </a:lnTo>
                    <a:lnTo>
                      <a:pt x="263" y="259"/>
                    </a:lnTo>
                    <a:lnTo>
                      <a:pt x="262" y="253"/>
                    </a:lnTo>
                    <a:lnTo>
                      <a:pt x="262" y="247"/>
                    </a:lnTo>
                    <a:lnTo>
                      <a:pt x="263" y="243"/>
                    </a:lnTo>
                    <a:lnTo>
                      <a:pt x="266" y="238"/>
                    </a:lnTo>
                    <a:lnTo>
                      <a:pt x="270" y="232"/>
                    </a:lnTo>
                    <a:lnTo>
                      <a:pt x="275" y="226"/>
                    </a:lnTo>
                    <a:lnTo>
                      <a:pt x="281" y="221"/>
                    </a:lnTo>
                    <a:lnTo>
                      <a:pt x="285" y="215"/>
                    </a:lnTo>
                    <a:lnTo>
                      <a:pt x="286" y="211"/>
                    </a:lnTo>
                    <a:lnTo>
                      <a:pt x="287" y="207"/>
                    </a:lnTo>
                    <a:lnTo>
                      <a:pt x="286" y="201"/>
                    </a:lnTo>
                    <a:lnTo>
                      <a:pt x="285" y="195"/>
                    </a:lnTo>
                    <a:lnTo>
                      <a:pt x="285" y="195"/>
                    </a:lnTo>
                    <a:lnTo>
                      <a:pt x="281" y="186"/>
                    </a:lnTo>
                    <a:lnTo>
                      <a:pt x="275" y="178"/>
                    </a:lnTo>
                    <a:lnTo>
                      <a:pt x="269" y="169"/>
                    </a:lnTo>
                    <a:lnTo>
                      <a:pt x="262" y="162"/>
                    </a:lnTo>
                    <a:lnTo>
                      <a:pt x="252" y="153"/>
                    </a:lnTo>
                    <a:lnTo>
                      <a:pt x="246" y="150"/>
                    </a:lnTo>
                    <a:lnTo>
                      <a:pt x="246" y="150"/>
                    </a:lnTo>
                    <a:lnTo>
                      <a:pt x="244" y="149"/>
                    </a:lnTo>
                    <a:lnTo>
                      <a:pt x="240" y="146"/>
                    </a:lnTo>
                    <a:lnTo>
                      <a:pt x="239" y="143"/>
                    </a:lnTo>
                    <a:lnTo>
                      <a:pt x="236" y="140"/>
                    </a:lnTo>
                    <a:lnTo>
                      <a:pt x="235" y="135"/>
                    </a:lnTo>
                    <a:lnTo>
                      <a:pt x="235" y="130"/>
                    </a:lnTo>
                    <a:lnTo>
                      <a:pt x="235" y="130"/>
                    </a:lnTo>
                    <a:lnTo>
                      <a:pt x="239" y="128"/>
                    </a:lnTo>
                    <a:lnTo>
                      <a:pt x="241" y="124"/>
                    </a:lnTo>
                    <a:lnTo>
                      <a:pt x="243" y="120"/>
                    </a:lnTo>
                    <a:lnTo>
                      <a:pt x="246" y="114"/>
                    </a:lnTo>
                    <a:lnTo>
                      <a:pt x="247" y="107"/>
                    </a:lnTo>
                    <a:lnTo>
                      <a:pt x="244" y="98"/>
                    </a:lnTo>
                    <a:lnTo>
                      <a:pt x="241" y="90"/>
                    </a:lnTo>
                    <a:lnTo>
                      <a:pt x="241" y="90"/>
                    </a:lnTo>
                    <a:lnTo>
                      <a:pt x="237" y="84"/>
                    </a:lnTo>
                    <a:lnTo>
                      <a:pt x="237" y="79"/>
                    </a:lnTo>
                    <a:lnTo>
                      <a:pt x="237" y="74"/>
                    </a:lnTo>
                    <a:lnTo>
                      <a:pt x="239" y="68"/>
                    </a:lnTo>
                    <a:lnTo>
                      <a:pt x="241" y="58"/>
                    </a:lnTo>
                    <a:lnTo>
                      <a:pt x="241" y="55"/>
                    </a:lnTo>
                    <a:lnTo>
                      <a:pt x="240" y="52"/>
                    </a:lnTo>
                    <a:lnTo>
                      <a:pt x="240" y="52"/>
                    </a:lnTo>
                    <a:lnTo>
                      <a:pt x="223" y="39"/>
                    </a:lnTo>
                    <a:lnTo>
                      <a:pt x="208" y="30"/>
                    </a:lnTo>
                    <a:lnTo>
                      <a:pt x="190" y="18"/>
                    </a:lnTo>
                    <a:lnTo>
                      <a:pt x="171" y="9"/>
                    </a:lnTo>
                    <a:lnTo>
                      <a:pt x="162" y="5"/>
                    </a:lnTo>
                    <a:lnTo>
                      <a:pt x="152" y="1"/>
                    </a:lnTo>
                    <a:lnTo>
                      <a:pt x="144" y="0"/>
                    </a:lnTo>
                    <a:lnTo>
                      <a:pt x="134" y="0"/>
                    </a:lnTo>
                    <a:lnTo>
                      <a:pt x="127" y="1"/>
                    </a:lnTo>
                    <a:lnTo>
                      <a:pt x="120" y="5"/>
                    </a:lnTo>
                    <a:lnTo>
                      <a:pt x="120" y="5"/>
                    </a:lnTo>
                    <a:close/>
                  </a:path>
                </a:pathLst>
              </a:custGeom>
              <a:solidFill>
                <a:srgbClr val="FF66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849" name="Freeform 1009"/>
              <p:cNvSpPr>
                <a:spLocks/>
              </p:cNvSpPr>
              <p:nvPr/>
            </p:nvSpPr>
            <p:spPr bwMode="auto">
              <a:xfrm>
                <a:off x="5033" y="769"/>
                <a:ext cx="124" cy="138"/>
              </a:xfrm>
              <a:custGeom>
                <a:avLst/>
                <a:gdLst/>
                <a:ahLst/>
                <a:cxnLst>
                  <a:cxn ang="0">
                    <a:pos x="5" y="125"/>
                  </a:cxn>
                  <a:cxn ang="0">
                    <a:pos x="17" y="110"/>
                  </a:cxn>
                  <a:cxn ang="0">
                    <a:pos x="21" y="102"/>
                  </a:cxn>
                  <a:cxn ang="0">
                    <a:pos x="43" y="60"/>
                  </a:cxn>
                  <a:cxn ang="0">
                    <a:pos x="46" y="48"/>
                  </a:cxn>
                  <a:cxn ang="0">
                    <a:pos x="47" y="30"/>
                  </a:cxn>
                  <a:cxn ang="0">
                    <a:pos x="52" y="18"/>
                  </a:cxn>
                  <a:cxn ang="0">
                    <a:pos x="56" y="15"/>
                  </a:cxn>
                  <a:cxn ang="0">
                    <a:pos x="62" y="15"/>
                  </a:cxn>
                  <a:cxn ang="0">
                    <a:pos x="68" y="17"/>
                  </a:cxn>
                  <a:cxn ang="0">
                    <a:pos x="74" y="23"/>
                  </a:cxn>
                  <a:cxn ang="0">
                    <a:pos x="76" y="30"/>
                  </a:cxn>
                  <a:cxn ang="0">
                    <a:pos x="76" y="32"/>
                  </a:cxn>
                  <a:cxn ang="0">
                    <a:pos x="76" y="35"/>
                  </a:cxn>
                  <a:cxn ang="0">
                    <a:pos x="77" y="37"/>
                  </a:cxn>
                  <a:cxn ang="0">
                    <a:pos x="84" y="38"/>
                  </a:cxn>
                  <a:cxn ang="0">
                    <a:pos x="87" y="37"/>
                  </a:cxn>
                  <a:cxn ang="0">
                    <a:pos x="102" y="28"/>
                  </a:cxn>
                  <a:cxn ang="0">
                    <a:pos x="123" y="19"/>
                  </a:cxn>
                  <a:cxn ang="0">
                    <a:pos x="129" y="18"/>
                  </a:cxn>
                  <a:cxn ang="0">
                    <a:pos x="141" y="12"/>
                  </a:cxn>
                  <a:cxn ang="0">
                    <a:pos x="146" y="6"/>
                  </a:cxn>
                  <a:cxn ang="0">
                    <a:pos x="156" y="0"/>
                  </a:cxn>
                  <a:cxn ang="0">
                    <a:pos x="166" y="3"/>
                  </a:cxn>
                  <a:cxn ang="0">
                    <a:pos x="175" y="10"/>
                  </a:cxn>
                  <a:cxn ang="0">
                    <a:pos x="182" y="15"/>
                  </a:cxn>
                  <a:cxn ang="0">
                    <a:pos x="187" y="18"/>
                  </a:cxn>
                  <a:cxn ang="0">
                    <a:pos x="187" y="31"/>
                  </a:cxn>
                  <a:cxn ang="0">
                    <a:pos x="184" y="47"/>
                  </a:cxn>
                  <a:cxn ang="0">
                    <a:pos x="182" y="52"/>
                  </a:cxn>
                  <a:cxn ang="0">
                    <a:pos x="167" y="74"/>
                  </a:cxn>
                  <a:cxn ang="0">
                    <a:pos x="166" y="84"/>
                  </a:cxn>
                  <a:cxn ang="0">
                    <a:pos x="165" y="97"/>
                  </a:cxn>
                  <a:cxn ang="0">
                    <a:pos x="165" y="100"/>
                  </a:cxn>
                  <a:cxn ang="0">
                    <a:pos x="160" y="103"/>
                  </a:cxn>
                  <a:cxn ang="0">
                    <a:pos x="154" y="102"/>
                  </a:cxn>
                  <a:cxn ang="0">
                    <a:pos x="150" y="112"/>
                  </a:cxn>
                  <a:cxn ang="0">
                    <a:pos x="142" y="113"/>
                  </a:cxn>
                  <a:cxn ang="0">
                    <a:pos x="142" y="121"/>
                  </a:cxn>
                  <a:cxn ang="0">
                    <a:pos x="140" y="123"/>
                  </a:cxn>
                  <a:cxn ang="0">
                    <a:pos x="131" y="128"/>
                  </a:cxn>
                  <a:cxn ang="0">
                    <a:pos x="128" y="134"/>
                  </a:cxn>
                  <a:cxn ang="0">
                    <a:pos x="123" y="142"/>
                  </a:cxn>
                  <a:cxn ang="0">
                    <a:pos x="118" y="142"/>
                  </a:cxn>
                  <a:cxn ang="0">
                    <a:pos x="107" y="139"/>
                  </a:cxn>
                  <a:cxn ang="0">
                    <a:pos x="95" y="128"/>
                  </a:cxn>
                  <a:cxn ang="0">
                    <a:pos x="92" y="136"/>
                  </a:cxn>
                  <a:cxn ang="0">
                    <a:pos x="90" y="145"/>
                  </a:cxn>
                  <a:cxn ang="0">
                    <a:pos x="89" y="152"/>
                  </a:cxn>
                  <a:cxn ang="0">
                    <a:pos x="94" y="159"/>
                  </a:cxn>
                  <a:cxn ang="0">
                    <a:pos x="98" y="167"/>
                  </a:cxn>
                  <a:cxn ang="0">
                    <a:pos x="98" y="169"/>
                  </a:cxn>
                  <a:cxn ang="0">
                    <a:pos x="92" y="174"/>
                  </a:cxn>
                  <a:cxn ang="0">
                    <a:pos x="81" y="178"/>
                  </a:cxn>
                  <a:cxn ang="0">
                    <a:pos x="64" y="178"/>
                  </a:cxn>
                  <a:cxn ang="0">
                    <a:pos x="53" y="175"/>
                  </a:cxn>
                  <a:cxn ang="0">
                    <a:pos x="30" y="164"/>
                  </a:cxn>
                  <a:cxn ang="0">
                    <a:pos x="11" y="147"/>
                  </a:cxn>
                  <a:cxn ang="0">
                    <a:pos x="1" y="133"/>
                  </a:cxn>
                  <a:cxn ang="0">
                    <a:pos x="0" y="127"/>
                  </a:cxn>
                  <a:cxn ang="0">
                    <a:pos x="5" y="125"/>
                  </a:cxn>
                </a:cxnLst>
                <a:rect l="0" t="0" r="r" b="b"/>
                <a:pathLst>
                  <a:path w="188" h="179">
                    <a:moveTo>
                      <a:pt x="5" y="125"/>
                    </a:moveTo>
                    <a:lnTo>
                      <a:pt x="5" y="125"/>
                    </a:lnTo>
                    <a:lnTo>
                      <a:pt x="11" y="117"/>
                    </a:lnTo>
                    <a:lnTo>
                      <a:pt x="17" y="110"/>
                    </a:lnTo>
                    <a:lnTo>
                      <a:pt x="21" y="102"/>
                    </a:lnTo>
                    <a:lnTo>
                      <a:pt x="21" y="102"/>
                    </a:lnTo>
                    <a:lnTo>
                      <a:pt x="43" y="60"/>
                    </a:lnTo>
                    <a:lnTo>
                      <a:pt x="43" y="60"/>
                    </a:lnTo>
                    <a:lnTo>
                      <a:pt x="46" y="48"/>
                    </a:lnTo>
                    <a:lnTo>
                      <a:pt x="46" y="48"/>
                    </a:lnTo>
                    <a:lnTo>
                      <a:pt x="46" y="43"/>
                    </a:lnTo>
                    <a:lnTo>
                      <a:pt x="47" y="30"/>
                    </a:lnTo>
                    <a:lnTo>
                      <a:pt x="49" y="24"/>
                    </a:lnTo>
                    <a:lnTo>
                      <a:pt x="52" y="18"/>
                    </a:lnTo>
                    <a:lnTo>
                      <a:pt x="53" y="16"/>
                    </a:lnTo>
                    <a:lnTo>
                      <a:pt x="56" y="15"/>
                    </a:lnTo>
                    <a:lnTo>
                      <a:pt x="59" y="15"/>
                    </a:lnTo>
                    <a:lnTo>
                      <a:pt x="62" y="15"/>
                    </a:lnTo>
                    <a:lnTo>
                      <a:pt x="62" y="15"/>
                    </a:lnTo>
                    <a:lnTo>
                      <a:pt x="68" y="17"/>
                    </a:lnTo>
                    <a:lnTo>
                      <a:pt x="71" y="19"/>
                    </a:lnTo>
                    <a:lnTo>
                      <a:pt x="74" y="23"/>
                    </a:lnTo>
                    <a:lnTo>
                      <a:pt x="76" y="25"/>
                    </a:lnTo>
                    <a:lnTo>
                      <a:pt x="76" y="30"/>
                    </a:lnTo>
                    <a:lnTo>
                      <a:pt x="76" y="32"/>
                    </a:lnTo>
                    <a:lnTo>
                      <a:pt x="76" y="32"/>
                    </a:lnTo>
                    <a:lnTo>
                      <a:pt x="76" y="34"/>
                    </a:lnTo>
                    <a:lnTo>
                      <a:pt x="76" y="35"/>
                    </a:lnTo>
                    <a:lnTo>
                      <a:pt x="77" y="37"/>
                    </a:lnTo>
                    <a:lnTo>
                      <a:pt x="77" y="37"/>
                    </a:lnTo>
                    <a:lnTo>
                      <a:pt x="82" y="38"/>
                    </a:lnTo>
                    <a:lnTo>
                      <a:pt x="84" y="38"/>
                    </a:lnTo>
                    <a:lnTo>
                      <a:pt x="87" y="37"/>
                    </a:lnTo>
                    <a:lnTo>
                      <a:pt x="87" y="37"/>
                    </a:lnTo>
                    <a:lnTo>
                      <a:pt x="92" y="34"/>
                    </a:lnTo>
                    <a:lnTo>
                      <a:pt x="102" y="28"/>
                    </a:lnTo>
                    <a:lnTo>
                      <a:pt x="114" y="23"/>
                    </a:lnTo>
                    <a:lnTo>
                      <a:pt x="123" y="19"/>
                    </a:lnTo>
                    <a:lnTo>
                      <a:pt x="123" y="19"/>
                    </a:lnTo>
                    <a:lnTo>
                      <a:pt x="129" y="18"/>
                    </a:lnTo>
                    <a:lnTo>
                      <a:pt x="136" y="16"/>
                    </a:lnTo>
                    <a:lnTo>
                      <a:pt x="141" y="12"/>
                    </a:lnTo>
                    <a:lnTo>
                      <a:pt x="146" y="6"/>
                    </a:lnTo>
                    <a:lnTo>
                      <a:pt x="146" y="6"/>
                    </a:lnTo>
                    <a:lnTo>
                      <a:pt x="152" y="3"/>
                    </a:lnTo>
                    <a:lnTo>
                      <a:pt x="156" y="0"/>
                    </a:lnTo>
                    <a:lnTo>
                      <a:pt x="161" y="0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75" y="10"/>
                    </a:lnTo>
                    <a:lnTo>
                      <a:pt x="182" y="15"/>
                    </a:lnTo>
                    <a:lnTo>
                      <a:pt x="182" y="15"/>
                    </a:lnTo>
                    <a:lnTo>
                      <a:pt x="185" y="16"/>
                    </a:lnTo>
                    <a:lnTo>
                      <a:pt x="187" y="18"/>
                    </a:lnTo>
                    <a:lnTo>
                      <a:pt x="188" y="23"/>
                    </a:lnTo>
                    <a:lnTo>
                      <a:pt x="187" y="31"/>
                    </a:lnTo>
                    <a:lnTo>
                      <a:pt x="187" y="31"/>
                    </a:lnTo>
                    <a:lnTo>
                      <a:pt x="184" y="47"/>
                    </a:lnTo>
                    <a:lnTo>
                      <a:pt x="182" y="52"/>
                    </a:lnTo>
                    <a:lnTo>
                      <a:pt x="182" y="52"/>
                    </a:lnTo>
                    <a:lnTo>
                      <a:pt x="176" y="62"/>
                    </a:lnTo>
                    <a:lnTo>
                      <a:pt x="167" y="74"/>
                    </a:lnTo>
                    <a:lnTo>
                      <a:pt x="167" y="74"/>
                    </a:lnTo>
                    <a:lnTo>
                      <a:pt x="166" y="84"/>
                    </a:lnTo>
                    <a:lnTo>
                      <a:pt x="165" y="91"/>
                    </a:lnTo>
                    <a:lnTo>
                      <a:pt x="165" y="97"/>
                    </a:lnTo>
                    <a:lnTo>
                      <a:pt x="165" y="97"/>
                    </a:lnTo>
                    <a:lnTo>
                      <a:pt x="165" y="100"/>
                    </a:lnTo>
                    <a:lnTo>
                      <a:pt x="162" y="102"/>
                    </a:lnTo>
                    <a:lnTo>
                      <a:pt x="160" y="103"/>
                    </a:lnTo>
                    <a:lnTo>
                      <a:pt x="154" y="102"/>
                    </a:lnTo>
                    <a:lnTo>
                      <a:pt x="154" y="102"/>
                    </a:lnTo>
                    <a:lnTo>
                      <a:pt x="150" y="112"/>
                    </a:lnTo>
                    <a:lnTo>
                      <a:pt x="150" y="112"/>
                    </a:lnTo>
                    <a:lnTo>
                      <a:pt x="142" y="113"/>
                    </a:lnTo>
                    <a:lnTo>
                      <a:pt x="142" y="113"/>
                    </a:lnTo>
                    <a:lnTo>
                      <a:pt x="142" y="116"/>
                    </a:lnTo>
                    <a:lnTo>
                      <a:pt x="142" y="121"/>
                    </a:lnTo>
                    <a:lnTo>
                      <a:pt x="140" y="123"/>
                    </a:lnTo>
                    <a:lnTo>
                      <a:pt x="140" y="123"/>
                    </a:lnTo>
                    <a:lnTo>
                      <a:pt x="135" y="126"/>
                    </a:lnTo>
                    <a:lnTo>
                      <a:pt x="131" y="128"/>
                    </a:lnTo>
                    <a:lnTo>
                      <a:pt x="131" y="128"/>
                    </a:lnTo>
                    <a:lnTo>
                      <a:pt x="128" y="134"/>
                    </a:lnTo>
                    <a:lnTo>
                      <a:pt x="126" y="139"/>
                    </a:lnTo>
                    <a:lnTo>
                      <a:pt x="123" y="142"/>
                    </a:lnTo>
                    <a:lnTo>
                      <a:pt x="123" y="142"/>
                    </a:lnTo>
                    <a:lnTo>
                      <a:pt x="118" y="142"/>
                    </a:lnTo>
                    <a:lnTo>
                      <a:pt x="113" y="142"/>
                    </a:lnTo>
                    <a:lnTo>
                      <a:pt x="107" y="139"/>
                    </a:lnTo>
                    <a:lnTo>
                      <a:pt x="102" y="135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2" y="136"/>
                    </a:lnTo>
                    <a:lnTo>
                      <a:pt x="92" y="136"/>
                    </a:lnTo>
                    <a:lnTo>
                      <a:pt x="90" y="145"/>
                    </a:lnTo>
                    <a:lnTo>
                      <a:pt x="89" y="149"/>
                    </a:lnTo>
                    <a:lnTo>
                      <a:pt x="89" y="152"/>
                    </a:lnTo>
                    <a:lnTo>
                      <a:pt x="89" y="152"/>
                    </a:lnTo>
                    <a:lnTo>
                      <a:pt x="94" y="159"/>
                    </a:lnTo>
                    <a:lnTo>
                      <a:pt x="97" y="164"/>
                    </a:lnTo>
                    <a:lnTo>
                      <a:pt x="98" y="167"/>
                    </a:lnTo>
                    <a:lnTo>
                      <a:pt x="98" y="167"/>
                    </a:lnTo>
                    <a:lnTo>
                      <a:pt x="98" y="169"/>
                    </a:lnTo>
                    <a:lnTo>
                      <a:pt x="96" y="172"/>
                    </a:lnTo>
                    <a:lnTo>
                      <a:pt x="92" y="174"/>
                    </a:lnTo>
                    <a:lnTo>
                      <a:pt x="88" y="177"/>
                    </a:lnTo>
                    <a:lnTo>
                      <a:pt x="81" y="178"/>
                    </a:lnTo>
                    <a:lnTo>
                      <a:pt x="74" y="179"/>
                    </a:lnTo>
                    <a:lnTo>
                      <a:pt x="64" y="178"/>
                    </a:lnTo>
                    <a:lnTo>
                      <a:pt x="53" y="175"/>
                    </a:lnTo>
                    <a:lnTo>
                      <a:pt x="53" y="175"/>
                    </a:lnTo>
                    <a:lnTo>
                      <a:pt x="42" y="171"/>
                    </a:lnTo>
                    <a:lnTo>
                      <a:pt x="30" y="164"/>
                    </a:lnTo>
                    <a:lnTo>
                      <a:pt x="20" y="155"/>
                    </a:lnTo>
                    <a:lnTo>
                      <a:pt x="11" y="147"/>
                    </a:lnTo>
                    <a:lnTo>
                      <a:pt x="5" y="140"/>
                    </a:lnTo>
                    <a:lnTo>
                      <a:pt x="1" y="133"/>
                    </a:lnTo>
                    <a:lnTo>
                      <a:pt x="0" y="129"/>
                    </a:lnTo>
                    <a:lnTo>
                      <a:pt x="0" y="127"/>
                    </a:lnTo>
                    <a:lnTo>
                      <a:pt x="3" y="126"/>
                    </a:lnTo>
                    <a:lnTo>
                      <a:pt x="5" y="125"/>
                    </a:lnTo>
                    <a:lnTo>
                      <a:pt x="5" y="125"/>
                    </a:lnTo>
                    <a:close/>
                  </a:path>
                </a:pathLst>
              </a:custGeom>
              <a:solidFill>
                <a:srgbClr val="D2D0D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850" name="Freeform 1010"/>
              <p:cNvSpPr>
                <a:spLocks/>
              </p:cNvSpPr>
              <p:nvPr/>
            </p:nvSpPr>
            <p:spPr bwMode="auto">
              <a:xfrm>
                <a:off x="5052" y="714"/>
                <a:ext cx="114" cy="128"/>
              </a:xfrm>
              <a:custGeom>
                <a:avLst/>
                <a:gdLst/>
                <a:ahLst/>
                <a:cxnLst>
                  <a:cxn ang="0">
                    <a:pos x="154" y="61"/>
                  </a:cxn>
                  <a:cxn ang="0">
                    <a:pos x="161" y="64"/>
                  </a:cxn>
                  <a:cxn ang="0">
                    <a:pos x="168" y="75"/>
                  </a:cxn>
                  <a:cxn ang="0">
                    <a:pos x="172" y="93"/>
                  </a:cxn>
                  <a:cxn ang="0">
                    <a:pos x="172" y="106"/>
                  </a:cxn>
                  <a:cxn ang="0">
                    <a:pos x="168" y="167"/>
                  </a:cxn>
                  <a:cxn ang="0">
                    <a:pos x="165" y="152"/>
                  </a:cxn>
                  <a:cxn ang="0">
                    <a:pos x="163" y="132"/>
                  </a:cxn>
                  <a:cxn ang="0">
                    <a:pos x="164" y="126"/>
                  </a:cxn>
                  <a:cxn ang="0">
                    <a:pos x="165" y="108"/>
                  </a:cxn>
                  <a:cxn ang="0">
                    <a:pos x="164" y="101"/>
                  </a:cxn>
                  <a:cxn ang="0">
                    <a:pos x="161" y="117"/>
                  </a:cxn>
                  <a:cxn ang="0">
                    <a:pos x="157" y="126"/>
                  </a:cxn>
                  <a:cxn ang="0">
                    <a:pos x="155" y="136"/>
                  </a:cxn>
                  <a:cxn ang="0">
                    <a:pos x="156" y="161"/>
                  </a:cxn>
                  <a:cxn ang="0">
                    <a:pos x="154" y="154"/>
                  </a:cxn>
                  <a:cxn ang="0">
                    <a:pos x="151" y="140"/>
                  </a:cxn>
                  <a:cxn ang="0">
                    <a:pos x="155" y="109"/>
                  </a:cxn>
                  <a:cxn ang="0">
                    <a:pos x="157" y="93"/>
                  </a:cxn>
                  <a:cxn ang="0">
                    <a:pos x="154" y="88"/>
                  </a:cxn>
                  <a:cxn ang="0">
                    <a:pos x="145" y="82"/>
                  </a:cxn>
                  <a:cxn ang="0">
                    <a:pos x="141" y="78"/>
                  </a:cxn>
                  <a:cxn ang="0">
                    <a:pos x="131" y="74"/>
                  </a:cxn>
                  <a:cxn ang="0">
                    <a:pos x="125" y="75"/>
                  </a:cxn>
                  <a:cxn ang="0">
                    <a:pos x="119" y="78"/>
                  </a:cxn>
                  <a:cxn ang="0">
                    <a:pos x="111" y="87"/>
                  </a:cxn>
                  <a:cxn ang="0">
                    <a:pos x="104" y="90"/>
                  </a:cxn>
                  <a:cxn ang="0">
                    <a:pos x="75" y="100"/>
                  </a:cxn>
                  <a:cxn ang="0">
                    <a:pos x="55" y="113"/>
                  </a:cxn>
                  <a:cxn ang="0">
                    <a:pos x="51" y="111"/>
                  </a:cxn>
                  <a:cxn ang="0">
                    <a:pos x="44" y="107"/>
                  </a:cxn>
                  <a:cxn ang="0">
                    <a:pos x="45" y="104"/>
                  </a:cxn>
                  <a:cxn ang="0">
                    <a:pos x="42" y="95"/>
                  </a:cxn>
                  <a:cxn ang="0">
                    <a:pos x="38" y="89"/>
                  </a:cxn>
                  <a:cxn ang="0">
                    <a:pos x="32" y="87"/>
                  </a:cxn>
                  <a:cxn ang="0">
                    <a:pos x="27" y="88"/>
                  </a:cxn>
                  <a:cxn ang="0">
                    <a:pos x="22" y="93"/>
                  </a:cxn>
                  <a:cxn ang="0">
                    <a:pos x="17" y="104"/>
                  </a:cxn>
                  <a:cxn ang="0">
                    <a:pos x="17" y="123"/>
                  </a:cxn>
                  <a:cxn ang="0">
                    <a:pos x="9" y="141"/>
                  </a:cxn>
                  <a:cxn ang="0">
                    <a:pos x="8" y="142"/>
                  </a:cxn>
                  <a:cxn ang="0">
                    <a:pos x="6" y="140"/>
                  </a:cxn>
                  <a:cxn ang="0">
                    <a:pos x="0" y="122"/>
                  </a:cxn>
                  <a:cxn ang="0">
                    <a:pos x="0" y="93"/>
                  </a:cxn>
                  <a:cxn ang="0">
                    <a:pos x="3" y="59"/>
                  </a:cxn>
                  <a:cxn ang="0">
                    <a:pos x="6" y="51"/>
                  </a:cxn>
                  <a:cxn ang="0">
                    <a:pos x="19" y="31"/>
                  </a:cxn>
                  <a:cxn ang="0">
                    <a:pos x="26" y="22"/>
                  </a:cxn>
                  <a:cxn ang="0">
                    <a:pos x="44" y="10"/>
                  </a:cxn>
                  <a:cxn ang="0">
                    <a:pos x="62" y="3"/>
                  </a:cxn>
                  <a:cxn ang="0">
                    <a:pos x="87" y="2"/>
                  </a:cxn>
                  <a:cxn ang="0">
                    <a:pos x="101" y="4"/>
                  </a:cxn>
                  <a:cxn ang="0">
                    <a:pos x="118" y="13"/>
                  </a:cxn>
                  <a:cxn ang="0">
                    <a:pos x="137" y="29"/>
                  </a:cxn>
                  <a:cxn ang="0">
                    <a:pos x="149" y="43"/>
                  </a:cxn>
                  <a:cxn ang="0">
                    <a:pos x="152" y="55"/>
                  </a:cxn>
                  <a:cxn ang="0">
                    <a:pos x="154" y="61"/>
                  </a:cxn>
                </a:cxnLst>
                <a:rect l="0" t="0" r="r" b="b"/>
                <a:pathLst>
                  <a:path w="172" h="167">
                    <a:moveTo>
                      <a:pt x="154" y="61"/>
                    </a:moveTo>
                    <a:lnTo>
                      <a:pt x="154" y="61"/>
                    </a:lnTo>
                    <a:lnTo>
                      <a:pt x="157" y="62"/>
                    </a:lnTo>
                    <a:lnTo>
                      <a:pt x="161" y="64"/>
                    </a:lnTo>
                    <a:lnTo>
                      <a:pt x="164" y="69"/>
                    </a:lnTo>
                    <a:lnTo>
                      <a:pt x="168" y="75"/>
                    </a:lnTo>
                    <a:lnTo>
                      <a:pt x="171" y="83"/>
                    </a:lnTo>
                    <a:lnTo>
                      <a:pt x="172" y="93"/>
                    </a:lnTo>
                    <a:lnTo>
                      <a:pt x="172" y="106"/>
                    </a:lnTo>
                    <a:lnTo>
                      <a:pt x="172" y="106"/>
                    </a:lnTo>
                    <a:lnTo>
                      <a:pt x="169" y="148"/>
                    </a:lnTo>
                    <a:lnTo>
                      <a:pt x="168" y="167"/>
                    </a:lnTo>
                    <a:lnTo>
                      <a:pt x="168" y="167"/>
                    </a:lnTo>
                    <a:lnTo>
                      <a:pt x="165" y="152"/>
                    </a:lnTo>
                    <a:lnTo>
                      <a:pt x="163" y="139"/>
                    </a:lnTo>
                    <a:lnTo>
                      <a:pt x="163" y="132"/>
                    </a:lnTo>
                    <a:lnTo>
                      <a:pt x="164" y="126"/>
                    </a:lnTo>
                    <a:lnTo>
                      <a:pt x="164" y="126"/>
                    </a:lnTo>
                    <a:lnTo>
                      <a:pt x="165" y="115"/>
                    </a:lnTo>
                    <a:lnTo>
                      <a:pt x="165" y="108"/>
                    </a:lnTo>
                    <a:lnTo>
                      <a:pt x="164" y="101"/>
                    </a:lnTo>
                    <a:lnTo>
                      <a:pt x="164" y="101"/>
                    </a:lnTo>
                    <a:lnTo>
                      <a:pt x="163" y="109"/>
                    </a:lnTo>
                    <a:lnTo>
                      <a:pt x="161" y="117"/>
                    </a:lnTo>
                    <a:lnTo>
                      <a:pt x="157" y="126"/>
                    </a:lnTo>
                    <a:lnTo>
                      <a:pt x="157" y="126"/>
                    </a:lnTo>
                    <a:lnTo>
                      <a:pt x="156" y="130"/>
                    </a:lnTo>
                    <a:lnTo>
                      <a:pt x="155" y="136"/>
                    </a:lnTo>
                    <a:lnTo>
                      <a:pt x="155" y="148"/>
                    </a:lnTo>
                    <a:lnTo>
                      <a:pt x="156" y="161"/>
                    </a:lnTo>
                    <a:lnTo>
                      <a:pt x="156" y="161"/>
                    </a:lnTo>
                    <a:lnTo>
                      <a:pt x="154" y="154"/>
                    </a:lnTo>
                    <a:lnTo>
                      <a:pt x="151" y="147"/>
                    </a:lnTo>
                    <a:lnTo>
                      <a:pt x="151" y="140"/>
                    </a:lnTo>
                    <a:lnTo>
                      <a:pt x="151" y="140"/>
                    </a:lnTo>
                    <a:lnTo>
                      <a:pt x="155" y="109"/>
                    </a:lnTo>
                    <a:lnTo>
                      <a:pt x="155" y="109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4" y="88"/>
                    </a:lnTo>
                    <a:lnTo>
                      <a:pt x="149" y="84"/>
                    </a:lnTo>
                    <a:lnTo>
                      <a:pt x="145" y="82"/>
                    </a:lnTo>
                    <a:lnTo>
                      <a:pt x="145" y="82"/>
                    </a:lnTo>
                    <a:lnTo>
                      <a:pt x="141" y="78"/>
                    </a:lnTo>
                    <a:lnTo>
                      <a:pt x="136" y="75"/>
                    </a:lnTo>
                    <a:lnTo>
                      <a:pt x="131" y="74"/>
                    </a:lnTo>
                    <a:lnTo>
                      <a:pt x="128" y="74"/>
                    </a:lnTo>
                    <a:lnTo>
                      <a:pt x="125" y="75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3"/>
                    </a:lnTo>
                    <a:lnTo>
                      <a:pt x="111" y="87"/>
                    </a:lnTo>
                    <a:lnTo>
                      <a:pt x="104" y="90"/>
                    </a:lnTo>
                    <a:lnTo>
                      <a:pt x="104" y="90"/>
                    </a:lnTo>
                    <a:lnTo>
                      <a:pt x="86" y="95"/>
                    </a:lnTo>
                    <a:lnTo>
                      <a:pt x="75" y="100"/>
                    </a:lnTo>
                    <a:lnTo>
                      <a:pt x="64" y="107"/>
                    </a:lnTo>
                    <a:lnTo>
                      <a:pt x="55" y="113"/>
                    </a:lnTo>
                    <a:lnTo>
                      <a:pt x="55" y="113"/>
                    </a:lnTo>
                    <a:lnTo>
                      <a:pt x="51" y="111"/>
                    </a:lnTo>
                    <a:lnTo>
                      <a:pt x="46" y="109"/>
                    </a:lnTo>
                    <a:lnTo>
                      <a:pt x="44" y="107"/>
                    </a:lnTo>
                    <a:lnTo>
                      <a:pt x="44" y="107"/>
                    </a:lnTo>
                    <a:lnTo>
                      <a:pt x="45" y="104"/>
                    </a:lnTo>
                    <a:lnTo>
                      <a:pt x="44" y="98"/>
                    </a:lnTo>
                    <a:lnTo>
                      <a:pt x="42" y="95"/>
                    </a:lnTo>
                    <a:lnTo>
                      <a:pt x="41" y="93"/>
                    </a:lnTo>
                    <a:lnTo>
                      <a:pt x="38" y="89"/>
                    </a:lnTo>
                    <a:lnTo>
                      <a:pt x="32" y="87"/>
                    </a:lnTo>
                    <a:lnTo>
                      <a:pt x="32" y="87"/>
                    </a:lnTo>
                    <a:lnTo>
                      <a:pt x="29" y="87"/>
                    </a:lnTo>
                    <a:lnTo>
                      <a:pt x="27" y="88"/>
                    </a:lnTo>
                    <a:lnTo>
                      <a:pt x="25" y="89"/>
                    </a:lnTo>
                    <a:lnTo>
                      <a:pt x="22" y="93"/>
                    </a:lnTo>
                    <a:lnTo>
                      <a:pt x="20" y="97"/>
                    </a:lnTo>
                    <a:lnTo>
                      <a:pt x="17" y="104"/>
                    </a:lnTo>
                    <a:lnTo>
                      <a:pt x="17" y="113"/>
                    </a:lnTo>
                    <a:lnTo>
                      <a:pt x="17" y="123"/>
                    </a:lnTo>
                    <a:lnTo>
                      <a:pt x="17" y="123"/>
                    </a:lnTo>
                    <a:lnTo>
                      <a:pt x="9" y="141"/>
                    </a:lnTo>
                    <a:lnTo>
                      <a:pt x="9" y="141"/>
                    </a:lnTo>
                    <a:lnTo>
                      <a:pt x="8" y="142"/>
                    </a:lnTo>
                    <a:lnTo>
                      <a:pt x="8" y="142"/>
                    </a:lnTo>
                    <a:lnTo>
                      <a:pt x="6" y="140"/>
                    </a:lnTo>
                    <a:lnTo>
                      <a:pt x="2" y="133"/>
                    </a:lnTo>
                    <a:lnTo>
                      <a:pt x="0" y="122"/>
                    </a:lnTo>
                    <a:lnTo>
                      <a:pt x="0" y="122"/>
                    </a:lnTo>
                    <a:lnTo>
                      <a:pt x="0" y="93"/>
                    </a:lnTo>
                    <a:lnTo>
                      <a:pt x="2" y="69"/>
                    </a:lnTo>
                    <a:lnTo>
                      <a:pt x="3" y="59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13" y="41"/>
                    </a:lnTo>
                    <a:lnTo>
                      <a:pt x="19" y="31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36" y="13"/>
                    </a:lnTo>
                    <a:lnTo>
                      <a:pt x="44" y="10"/>
                    </a:lnTo>
                    <a:lnTo>
                      <a:pt x="52" y="5"/>
                    </a:lnTo>
                    <a:lnTo>
                      <a:pt x="62" y="3"/>
                    </a:lnTo>
                    <a:lnTo>
                      <a:pt x="74" y="0"/>
                    </a:lnTo>
                    <a:lnTo>
                      <a:pt x="87" y="2"/>
                    </a:lnTo>
                    <a:lnTo>
                      <a:pt x="101" y="4"/>
                    </a:lnTo>
                    <a:lnTo>
                      <a:pt x="101" y="4"/>
                    </a:lnTo>
                    <a:lnTo>
                      <a:pt x="110" y="9"/>
                    </a:lnTo>
                    <a:lnTo>
                      <a:pt x="118" y="13"/>
                    </a:lnTo>
                    <a:lnTo>
                      <a:pt x="128" y="20"/>
                    </a:lnTo>
                    <a:lnTo>
                      <a:pt x="137" y="29"/>
                    </a:lnTo>
                    <a:lnTo>
                      <a:pt x="145" y="38"/>
                    </a:lnTo>
                    <a:lnTo>
                      <a:pt x="149" y="43"/>
                    </a:lnTo>
                    <a:lnTo>
                      <a:pt x="151" y="49"/>
                    </a:lnTo>
                    <a:lnTo>
                      <a:pt x="152" y="55"/>
                    </a:lnTo>
                    <a:lnTo>
                      <a:pt x="154" y="61"/>
                    </a:lnTo>
                    <a:lnTo>
                      <a:pt x="154" y="61"/>
                    </a:lnTo>
                    <a:close/>
                  </a:path>
                </a:pathLst>
              </a:custGeom>
              <a:solidFill>
                <a:srgbClr val="B39D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851" name="Freeform 1011"/>
              <p:cNvSpPr>
                <a:spLocks/>
              </p:cNvSpPr>
              <p:nvPr/>
            </p:nvSpPr>
            <p:spPr bwMode="auto">
              <a:xfrm>
                <a:off x="5131" y="1079"/>
                <a:ext cx="128" cy="16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" y="0"/>
                  </a:cxn>
                  <a:cxn ang="0">
                    <a:pos x="0" y="9"/>
                  </a:cxn>
                  <a:cxn ang="0">
                    <a:pos x="0" y="15"/>
                  </a:cxn>
                  <a:cxn ang="0">
                    <a:pos x="0" y="18"/>
                  </a:cxn>
                  <a:cxn ang="0">
                    <a:pos x="1" y="21"/>
                  </a:cxn>
                  <a:cxn ang="0">
                    <a:pos x="191" y="21"/>
                  </a:cxn>
                  <a:cxn ang="0">
                    <a:pos x="191" y="21"/>
                  </a:cxn>
                  <a:cxn ang="0">
                    <a:pos x="193" y="12"/>
                  </a:cxn>
                  <a:cxn ang="0">
                    <a:pos x="193" y="5"/>
                  </a:cxn>
                  <a:cxn ang="0">
                    <a:pos x="192" y="3"/>
                  </a:cxn>
                  <a:cxn ang="0">
                    <a:pos x="191" y="0"/>
                  </a:cxn>
                  <a:cxn ang="0">
                    <a:pos x="1" y="0"/>
                  </a:cxn>
                </a:cxnLst>
                <a:rect l="0" t="0" r="r" b="b"/>
                <a:pathLst>
                  <a:path w="193" h="21">
                    <a:moveTo>
                      <a:pt x="1" y="0"/>
                    </a:moveTo>
                    <a:lnTo>
                      <a:pt x="1" y="0"/>
                    </a:lnTo>
                    <a:lnTo>
                      <a:pt x="0" y="9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1" y="21"/>
                    </a:lnTo>
                    <a:lnTo>
                      <a:pt x="191" y="21"/>
                    </a:lnTo>
                    <a:lnTo>
                      <a:pt x="191" y="21"/>
                    </a:lnTo>
                    <a:lnTo>
                      <a:pt x="193" y="12"/>
                    </a:lnTo>
                    <a:lnTo>
                      <a:pt x="193" y="5"/>
                    </a:lnTo>
                    <a:lnTo>
                      <a:pt x="192" y="3"/>
                    </a:lnTo>
                    <a:lnTo>
                      <a:pt x="19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68E8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852" name="Freeform 1012"/>
              <p:cNvSpPr>
                <a:spLocks/>
              </p:cNvSpPr>
              <p:nvPr/>
            </p:nvSpPr>
            <p:spPr bwMode="auto">
              <a:xfrm>
                <a:off x="4939" y="930"/>
                <a:ext cx="257" cy="193"/>
              </a:xfrm>
              <a:custGeom>
                <a:avLst/>
                <a:gdLst/>
                <a:ahLst/>
                <a:cxnLst>
                  <a:cxn ang="0">
                    <a:pos x="28" y="1"/>
                  </a:cxn>
                  <a:cxn ang="0">
                    <a:pos x="13" y="82"/>
                  </a:cxn>
                  <a:cxn ang="0">
                    <a:pos x="3" y="147"/>
                  </a:cxn>
                  <a:cxn ang="0">
                    <a:pos x="0" y="193"/>
                  </a:cxn>
                  <a:cxn ang="0">
                    <a:pos x="2" y="206"/>
                  </a:cxn>
                  <a:cxn ang="0">
                    <a:pos x="8" y="232"/>
                  </a:cxn>
                  <a:cxn ang="0">
                    <a:pos x="12" y="244"/>
                  </a:cxn>
                  <a:cxn ang="0">
                    <a:pos x="19" y="247"/>
                  </a:cxn>
                  <a:cxn ang="0">
                    <a:pos x="35" y="250"/>
                  </a:cxn>
                  <a:cxn ang="0">
                    <a:pos x="48" y="250"/>
                  </a:cxn>
                  <a:cxn ang="0">
                    <a:pos x="96" y="249"/>
                  </a:cxn>
                  <a:cxn ang="0">
                    <a:pos x="125" y="244"/>
                  </a:cxn>
                  <a:cxn ang="0">
                    <a:pos x="202" y="224"/>
                  </a:cxn>
                  <a:cxn ang="0">
                    <a:pos x="250" y="211"/>
                  </a:cxn>
                  <a:cxn ang="0">
                    <a:pos x="277" y="206"/>
                  </a:cxn>
                  <a:cxn ang="0">
                    <a:pos x="288" y="202"/>
                  </a:cxn>
                  <a:cxn ang="0">
                    <a:pos x="297" y="198"/>
                  </a:cxn>
                  <a:cxn ang="0">
                    <a:pos x="313" y="192"/>
                  </a:cxn>
                  <a:cxn ang="0">
                    <a:pos x="333" y="184"/>
                  </a:cxn>
                  <a:cxn ang="0">
                    <a:pos x="352" y="190"/>
                  </a:cxn>
                  <a:cxn ang="0">
                    <a:pos x="360" y="190"/>
                  </a:cxn>
                  <a:cxn ang="0">
                    <a:pos x="342" y="175"/>
                  </a:cxn>
                  <a:cxn ang="0">
                    <a:pos x="347" y="171"/>
                  </a:cxn>
                  <a:cxn ang="0">
                    <a:pos x="361" y="179"/>
                  </a:cxn>
                  <a:cxn ang="0">
                    <a:pos x="372" y="185"/>
                  </a:cxn>
                  <a:cxn ang="0">
                    <a:pos x="382" y="184"/>
                  </a:cxn>
                  <a:cxn ang="0">
                    <a:pos x="388" y="183"/>
                  </a:cxn>
                  <a:cxn ang="0">
                    <a:pos x="382" y="171"/>
                  </a:cxn>
                  <a:cxn ang="0">
                    <a:pos x="378" y="165"/>
                  </a:cxn>
                  <a:cxn ang="0">
                    <a:pos x="356" y="147"/>
                  </a:cxn>
                  <a:cxn ang="0">
                    <a:pos x="355" y="146"/>
                  </a:cxn>
                  <a:cxn ang="0">
                    <a:pos x="351" y="147"/>
                  </a:cxn>
                  <a:cxn ang="0">
                    <a:pos x="330" y="147"/>
                  </a:cxn>
                  <a:cxn ang="0">
                    <a:pos x="315" y="147"/>
                  </a:cxn>
                  <a:cxn ang="0">
                    <a:pos x="303" y="150"/>
                  </a:cxn>
                  <a:cxn ang="0">
                    <a:pos x="297" y="152"/>
                  </a:cxn>
                  <a:cxn ang="0">
                    <a:pos x="254" y="176"/>
                  </a:cxn>
                  <a:cxn ang="0">
                    <a:pos x="121" y="176"/>
                  </a:cxn>
                  <a:cxn ang="0">
                    <a:pos x="102" y="177"/>
                  </a:cxn>
                  <a:cxn ang="0">
                    <a:pos x="75" y="179"/>
                  </a:cxn>
                  <a:cxn ang="0">
                    <a:pos x="69" y="180"/>
                  </a:cxn>
                  <a:cxn ang="0">
                    <a:pos x="74" y="143"/>
                  </a:cxn>
                  <a:cxn ang="0">
                    <a:pos x="76" y="131"/>
                  </a:cxn>
                  <a:cxn ang="0">
                    <a:pos x="96" y="41"/>
                  </a:cxn>
                  <a:cxn ang="0">
                    <a:pos x="96" y="40"/>
                  </a:cxn>
                  <a:cxn ang="0">
                    <a:pos x="89" y="30"/>
                  </a:cxn>
                  <a:cxn ang="0">
                    <a:pos x="69" y="14"/>
                  </a:cxn>
                  <a:cxn ang="0">
                    <a:pos x="45" y="1"/>
                  </a:cxn>
                  <a:cxn ang="0">
                    <a:pos x="36" y="0"/>
                  </a:cxn>
                  <a:cxn ang="0">
                    <a:pos x="28" y="1"/>
                  </a:cxn>
                </a:cxnLst>
                <a:rect l="0" t="0" r="r" b="b"/>
                <a:pathLst>
                  <a:path w="388" h="250">
                    <a:moveTo>
                      <a:pt x="28" y="1"/>
                    </a:moveTo>
                    <a:lnTo>
                      <a:pt x="28" y="1"/>
                    </a:lnTo>
                    <a:lnTo>
                      <a:pt x="23" y="26"/>
                    </a:lnTo>
                    <a:lnTo>
                      <a:pt x="13" y="82"/>
                    </a:lnTo>
                    <a:lnTo>
                      <a:pt x="8" y="115"/>
                    </a:lnTo>
                    <a:lnTo>
                      <a:pt x="3" y="147"/>
                    </a:lnTo>
                    <a:lnTo>
                      <a:pt x="0" y="173"/>
                    </a:lnTo>
                    <a:lnTo>
                      <a:pt x="0" y="193"/>
                    </a:lnTo>
                    <a:lnTo>
                      <a:pt x="0" y="193"/>
                    </a:lnTo>
                    <a:lnTo>
                      <a:pt x="2" y="206"/>
                    </a:lnTo>
                    <a:lnTo>
                      <a:pt x="3" y="217"/>
                    </a:lnTo>
                    <a:lnTo>
                      <a:pt x="8" y="232"/>
                    </a:lnTo>
                    <a:lnTo>
                      <a:pt x="10" y="242"/>
                    </a:lnTo>
                    <a:lnTo>
                      <a:pt x="12" y="244"/>
                    </a:lnTo>
                    <a:lnTo>
                      <a:pt x="12" y="244"/>
                    </a:lnTo>
                    <a:lnTo>
                      <a:pt x="19" y="247"/>
                    </a:lnTo>
                    <a:lnTo>
                      <a:pt x="26" y="249"/>
                    </a:lnTo>
                    <a:lnTo>
                      <a:pt x="35" y="250"/>
                    </a:lnTo>
                    <a:lnTo>
                      <a:pt x="35" y="250"/>
                    </a:lnTo>
                    <a:lnTo>
                      <a:pt x="48" y="250"/>
                    </a:lnTo>
                    <a:lnTo>
                      <a:pt x="69" y="250"/>
                    </a:lnTo>
                    <a:lnTo>
                      <a:pt x="96" y="249"/>
                    </a:lnTo>
                    <a:lnTo>
                      <a:pt x="110" y="248"/>
                    </a:lnTo>
                    <a:lnTo>
                      <a:pt x="125" y="244"/>
                    </a:lnTo>
                    <a:lnTo>
                      <a:pt x="125" y="244"/>
                    </a:lnTo>
                    <a:lnTo>
                      <a:pt x="202" y="224"/>
                    </a:lnTo>
                    <a:lnTo>
                      <a:pt x="250" y="211"/>
                    </a:lnTo>
                    <a:lnTo>
                      <a:pt x="250" y="211"/>
                    </a:lnTo>
                    <a:lnTo>
                      <a:pt x="264" y="209"/>
                    </a:lnTo>
                    <a:lnTo>
                      <a:pt x="277" y="206"/>
                    </a:lnTo>
                    <a:lnTo>
                      <a:pt x="288" y="202"/>
                    </a:lnTo>
                    <a:lnTo>
                      <a:pt x="288" y="202"/>
                    </a:lnTo>
                    <a:lnTo>
                      <a:pt x="297" y="198"/>
                    </a:lnTo>
                    <a:lnTo>
                      <a:pt x="297" y="198"/>
                    </a:lnTo>
                    <a:lnTo>
                      <a:pt x="308" y="195"/>
                    </a:lnTo>
                    <a:lnTo>
                      <a:pt x="313" y="192"/>
                    </a:lnTo>
                    <a:lnTo>
                      <a:pt x="316" y="188"/>
                    </a:lnTo>
                    <a:lnTo>
                      <a:pt x="333" y="184"/>
                    </a:lnTo>
                    <a:lnTo>
                      <a:pt x="352" y="190"/>
                    </a:lnTo>
                    <a:lnTo>
                      <a:pt x="352" y="190"/>
                    </a:lnTo>
                    <a:lnTo>
                      <a:pt x="355" y="190"/>
                    </a:lnTo>
                    <a:lnTo>
                      <a:pt x="360" y="190"/>
                    </a:lnTo>
                    <a:lnTo>
                      <a:pt x="365" y="186"/>
                    </a:lnTo>
                    <a:lnTo>
                      <a:pt x="342" y="175"/>
                    </a:lnTo>
                    <a:lnTo>
                      <a:pt x="347" y="171"/>
                    </a:lnTo>
                    <a:lnTo>
                      <a:pt x="347" y="171"/>
                    </a:lnTo>
                    <a:lnTo>
                      <a:pt x="352" y="173"/>
                    </a:lnTo>
                    <a:lnTo>
                      <a:pt x="361" y="179"/>
                    </a:lnTo>
                    <a:lnTo>
                      <a:pt x="366" y="183"/>
                    </a:lnTo>
                    <a:lnTo>
                      <a:pt x="372" y="185"/>
                    </a:lnTo>
                    <a:lnTo>
                      <a:pt x="378" y="185"/>
                    </a:lnTo>
                    <a:lnTo>
                      <a:pt x="382" y="184"/>
                    </a:lnTo>
                    <a:lnTo>
                      <a:pt x="388" y="183"/>
                    </a:lnTo>
                    <a:lnTo>
                      <a:pt x="388" y="183"/>
                    </a:lnTo>
                    <a:lnTo>
                      <a:pt x="386" y="178"/>
                    </a:lnTo>
                    <a:lnTo>
                      <a:pt x="382" y="171"/>
                    </a:lnTo>
                    <a:lnTo>
                      <a:pt x="382" y="171"/>
                    </a:lnTo>
                    <a:lnTo>
                      <a:pt x="378" y="165"/>
                    </a:lnTo>
                    <a:lnTo>
                      <a:pt x="368" y="158"/>
                    </a:lnTo>
                    <a:lnTo>
                      <a:pt x="356" y="147"/>
                    </a:lnTo>
                    <a:lnTo>
                      <a:pt x="356" y="147"/>
                    </a:lnTo>
                    <a:lnTo>
                      <a:pt x="355" y="146"/>
                    </a:lnTo>
                    <a:lnTo>
                      <a:pt x="351" y="147"/>
                    </a:lnTo>
                    <a:lnTo>
                      <a:pt x="351" y="147"/>
                    </a:lnTo>
                    <a:lnTo>
                      <a:pt x="342" y="147"/>
                    </a:lnTo>
                    <a:lnTo>
                      <a:pt x="330" y="147"/>
                    </a:lnTo>
                    <a:lnTo>
                      <a:pt x="315" y="147"/>
                    </a:lnTo>
                    <a:lnTo>
                      <a:pt x="315" y="147"/>
                    </a:lnTo>
                    <a:lnTo>
                      <a:pt x="309" y="147"/>
                    </a:lnTo>
                    <a:lnTo>
                      <a:pt x="303" y="150"/>
                    </a:lnTo>
                    <a:lnTo>
                      <a:pt x="297" y="152"/>
                    </a:lnTo>
                    <a:lnTo>
                      <a:pt x="297" y="152"/>
                    </a:lnTo>
                    <a:lnTo>
                      <a:pt x="272" y="166"/>
                    </a:lnTo>
                    <a:lnTo>
                      <a:pt x="254" y="176"/>
                    </a:lnTo>
                    <a:lnTo>
                      <a:pt x="254" y="176"/>
                    </a:lnTo>
                    <a:lnTo>
                      <a:pt x="121" y="176"/>
                    </a:lnTo>
                    <a:lnTo>
                      <a:pt x="121" y="176"/>
                    </a:lnTo>
                    <a:lnTo>
                      <a:pt x="102" y="177"/>
                    </a:lnTo>
                    <a:lnTo>
                      <a:pt x="86" y="177"/>
                    </a:lnTo>
                    <a:lnTo>
                      <a:pt x="75" y="179"/>
                    </a:lnTo>
                    <a:lnTo>
                      <a:pt x="69" y="180"/>
                    </a:lnTo>
                    <a:lnTo>
                      <a:pt x="69" y="180"/>
                    </a:lnTo>
                    <a:lnTo>
                      <a:pt x="71" y="159"/>
                    </a:lnTo>
                    <a:lnTo>
                      <a:pt x="74" y="143"/>
                    </a:lnTo>
                    <a:lnTo>
                      <a:pt x="76" y="131"/>
                    </a:lnTo>
                    <a:lnTo>
                      <a:pt x="76" y="131"/>
                    </a:lnTo>
                    <a:lnTo>
                      <a:pt x="87" y="86"/>
                    </a:lnTo>
                    <a:lnTo>
                      <a:pt x="96" y="41"/>
                    </a:lnTo>
                    <a:lnTo>
                      <a:pt x="96" y="41"/>
                    </a:lnTo>
                    <a:lnTo>
                      <a:pt x="96" y="40"/>
                    </a:lnTo>
                    <a:lnTo>
                      <a:pt x="95" y="37"/>
                    </a:lnTo>
                    <a:lnTo>
                      <a:pt x="89" y="30"/>
                    </a:lnTo>
                    <a:lnTo>
                      <a:pt x="80" y="22"/>
                    </a:lnTo>
                    <a:lnTo>
                      <a:pt x="69" y="14"/>
                    </a:lnTo>
                    <a:lnTo>
                      <a:pt x="57" y="7"/>
                    </a:lnTo>
                    <a:lnTo>
                      <a:pt x="45" y="1"/>
                    </a:lnTo>
                    <a:lnTo>
                      <a:pt x="41" y="0"/>
                    </a:lnTo>
                    <a:lnTo>
                      <a:pt x="36" y="0"/>
                    </a:lnTo>
                    <a:lnTo>
                      <a:pt x="31" y="0"/>
                    </a:lnTo>
                    <a:lnTo>
                      <a:pt x="28" y="1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D2D0D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853" name="Freeform 1013"/>
              <p:cNvSpPr>
                <a:spLocks/>
              </p:cNvSpPr>
              <p:nvPr/>
            </p:nvSpPr>
            <p:spPr bwMode="auto">
              <a:xfrm>
                <a:off x="5088" y="881"/>
                <a:ext cx="61" cy="266"/>
              </a:xfrm>
              <a:custGeom>
                <a:avLst/>
                <a:gdLst/>
                <a:ahLst/>
                <a:cxnLst>
                  <a:cxn ang="0">
                    <a:pos x="60" y="214"/>
                  </a:cxn>
                  <a:cxn ang="0">
                    <a:pos x="60" y="214"/>
                  </a:cxn>
                  <a:cxn ang="0">
                    <a:pos x="67" y="209"/>
                  </a:cxn>
                  <a:cxn ang="0">
                    <a:pos x="73" y="204"/>
                  </a:cxn>
                  <a:cxn ang="0">
                    <a:pos x="79" y="197"/>
                  </a:cxn>
                  <a:cxn ang="0">
                    <a:pos x="86" y="188"/>
                  </a:cxn>
                  <a:cxn ang="0">
                    <a:pos x="91" y="179"/>
                  </a:cxn>
                  <a:cxn ang="0">
                    <a:pos x="92" y="174"/>
                  </a:cxn>
                  <a:cxn ang="0">
                    <a:pos x="93" y="169"/>
                  </a:cxn>
                  <a:cxn ang="0">
                    <a:pos x="93" y="164"/>
                  </a:cxn>
                  <a:cxn ang="0">
                    <a:pos x="92" y="158"/>
                  </a:cxn>
                  <a:cxn ang="0">
                    <a:pos x="92" y="158"/>
                  </a:cxn>
                  <a:cxn ang="0">
                    <a:pos x="86" y="139"/>
                  </a:cxn>
                  <a:cxn ang="0">
                    <a:pos x="78" y="122"/>
                  </a:cxn>
                  <a:cxn ang="0">
                    <a:pos x="71" y="105"/>
                  </a:cxn>
                  <a:cxn ang="0">
                    <a:pos x="71" y="105"/>
                  </a:cxn>
                  <a:cxn ang="0">
                    <a:pos x="71" y="99"/>
                  </a:cxn>
                  <a:cxn ang="0">
                    <a:pos x="71" y="84"/>
                  </a:cxn>
                  <a:cxn ang="0">
                    <a:pos x="70" y="75"/>
                  </a:cxn>
                  <a:cxn ang="0">
                    <a:pos x="67" y="65"/>
                  </a:cxn>
                  <a:cxn ang="0">
                    <a:pos x="64" y="55"/>
                  </a:cxn>
                  <a:cxn ang="0">
                    <a:pos x="59" y="47"/>
                  </a:cxn>
                  <a:cxn ang="0">
                    <a:pos x="59" y="47"/>
                  </a:cxn>
                  <a:cxn ang="0">
                    <a:pos x="51" y="38"/>
                  </a:cxn>
                  <a:cxn ang="0">
                    <a:pos x="43" y="31"/>
                  </a:cxn>
                  <a:cxn ang="0">
                    <a:pos x="31" y="22"/>
                  </a:cxn>
                  <a:cxn ang="0">
                    <a:pos x="31" y="22"/>
                  </a:cxn>
                  <a:cxn ang="0">
                    <a:pos x="20" y="14"/>
                  </a:cxn>
                  <a:cxn ang="0">
                    <a:pos x="0" y="0"/>
                  </a:cxn>
                  <a:cxn ang="0">
                    <a:pos x="0" y="345"/>
                  </a:cxn>
                  <a:cxn ang="0">
                    <a:pos x="80" y="345"/>
                  </a:cxn>
                  <a:cxn ang="0">
                    <a:pos x="80" y="345"/>
                  </a:cxn>
                  <a:cxn ang="0">
                    <a:pos x="77" y="337"/>
                  </a:cxn>
                  <a:cxn ang="0">
                    <a:pos x="69" y="317"/>
                  </a:cxn>
                  <a:cxn ang="0">
                    <a:pos x="65" y="305"/>
                  </a:cxn>
                  <a:cxn ang="0">
                    <a:pos x="63" y="292"/>
                  </a:cxn>
                  <a:cxn ang="0">
                    <a:pos x="61" y="279"/>
                  </a:cxn>
                  <a:cxn ang="0">
                    <a:pos x="61" y="273"/>
                  </a:cxn>
                  <a:cxn ang="0">
                    <a:pos x="63" y="267"/>
                  </a:cxn>
                  <a:cxn ang="0">
                    <a:pos x="63" y="267"/>
                  </a:cxn>
                  <a:cxn ang="0">
                    <a:pos x="64" y="256"/>
                  </a:cxn>
                  <a:cxn ang="0">
                    <a:pos x="65" y="246"/>
                  </a:cxn>
                  <a:cxn ang="0">
                    <a:pos x="65" y="237"/>
                  </a:cxn>
                  <a:cxn ang="0">
                    <a:pos x="64" y="229"/>
                  </a:cxn>
                  <a:cxn ang="0">
                    <a:pos x="61" y="218"/>
                  </a:cxn>
                  <a:cxn ang="0">
                    <a:pos x="60" y="214"/>
                  </a:cxn>
                  <a:cxn ang="0">
                    <a:pos x="60" y="214"/>
                  </a:cxn>
                </a:cxnLst>
                <a:rect l="0" t="0" r="r" b="b"/>
                <a:pathLst>
                  <a:path w="93" h="345">
                    <a:moveTo>
                      <a:pt x="60" y="214"/>
                    </a:moveTo>
                    <a:lnTo>
                      <a:pt x="60" y="214"/>
                    </a:lnTo>
                    <a:lnTo>
                      <a:pt x="67" y="209"/>
                    </a:lnTo>
                    <a:lnTo>
                      <a:pt x="73" y="204"/>
                    </a:lnTo>
                    <a:lnTo>
                      <a:pt x="79" y="197"/>
                    </a:lnTo>
                    <a:lnTo>
                      <a:pt x="86" y="188"/>
                    </a:lnTo>
                    <a:lnTo>
                      <a:pt x="91" y="179"/>
                    </a:lnTo>
                    <a:lnTo>
                      <a:pt x="92" y="174"/>
                    </a:lnTo>
                    <a:lnTo>
                      <a:pt x="93" y="169"/>
                    </a:lnTo>
                    <a:lnTo>
                      <a:pt x="93" y="164"/>
                    </a:lnTo>
                    <a:lnTo>
                      <a:pt x="92" y="158"/>
                    </a:lnTo>
                    <a:lnTo>
                      <a:pt x="92" y="158"/>
                    </a:lnTo>
                    <a:lnTo>
                      <a:pt x="86" y="139"/>
                    </a:lnTo>
                    <a:lnTo>
                      <a:pt x="78" y="122"/>
                    </a:lnTo>
                    <a:lnTo>
                      <a:pt x="71" y="105"/>
                    </a:lnTo>
                    <a:lnTo>
                      <a:pt x="71" y="105"/>
                    </a:lnTo>
                    <a:lnTo>
                      <a:pt x="71" y="99"/>
                    </a:lnTo>
                    <a:lnTo>
                      <a:pt x="71" y="84"/>
                    </a:lnTo>
                    <a:lnTo>
                      <a:pt x="70" y="75"/>
                    </a:lnTo>
                    <a:lnTo>
                      <a:pt x="67" y="65"/>
                    </a:lnTo>
                    <a:lnTo>
                      <a:pt x="64" y="55"/>
                    </a:lnTo>
                    <a:lnTo>
                      <a:pt x="59" y="47"/>
                    </a:lnTo>
                    <a:lnTo>
                      <a:pt x="59" y="47"/>
                    </a:lnTo>
                    <a:lnTo>
                      <a:pt x="51" y="38"/>
                    </a:lnTo>
                    <a:lnTo>
                      <a:pt x="43" y="31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20" y="14"/>
                    </a:lnTo>
                    <a:lnTo>
                      <a:pt x="0" y="0"/>
                    </a:lnTo>
                    <a:lnTo>
                      <a:pt x="0" y="345"/>
                    </a:lnTo>
                    <a:lnTo>
                      <a:pt x="80" y="345"/>
                    </a:lnTo>
                    <a:lnTo>
                      <a:pt x="80" y="345"/>
                    </a:lnTo>
                    <a:lnTo>
                      <a:pt x="77" y="337"/>
                    </a:lnTo>
                    <a:lnTo>
                      <a:pt x="69" y="317"/>
                    </a:lnTo>
                    <a:lnTo>
                      <a:pt x="65" y="305"/>
                    </a:lnTo>
                    <a:lnTo>
                      <a:pt x="63" y="292"/>
                    </a:lnTo>
                    <a:lnTo>
                      <a:pt x="61" y="279"/>
                    </a:lnTo>
                    <a:lnTo>
                      <a:pt x="61" y="273"/>
                    </a:lnTo>
                    <a:lnTo>
                      <a:pt x="63" y="267"/>
                    </a:lnTo>
                    <a:lnTo>
                      <a:pt x="63" y="267"/>
                    </a:lnTo>
                    <a:lnTo>
                      <a:pt x="64" y="256"/>
                    </a:lnTo>
                    <a:lnTo>
                      <a:pt x="65" y="246"/>
                    </a:lnTo>
                    <a:lnTo>
                      <a:pt x="65" y="237"/>
                    </a:lnTo>
                    <a:lnTo>
                      <a:pt x="64" y="229"/>
                    </a:lnTo>
                    <a:lnTo>
                      <a:pt x="61" y="218"/>
                    </a:lnTo>
                    <a:lnTo>
                      <a:pt x="60" y="214"/>
                    </a:lnTo>
                    <a:lnTo>
                      <a:pt x="60" y="214"/>
                    </a:lnTo>
                    <a:close/>
                  </a:path>
                </a:pathLst>
              </a:custGeom>
              <a:solidFill>
                <a:srgbClr val="FF99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854" name="Freeform 1014"/>
              <p:cNvSpPr>
                <a:spLocks/>
              </p:cNvSpPr>
              <p:nvPr/>
            </p:nvSpPr>
            <p:spPr bwMode="auto">
              <a:xfrm>
                <a:off x="5088" y="769"/>
                <a:ext cx="69" cy="137"/>
              </a:xfrm>
              <a:custGeom>
                <a:avLst/>
                <a:gdLst/>
                <a:ahLst/>
                <a:cxnLst>
                  <a:cxn ang="0">
                    <a:pos x="99" y="15"/>
                  </a:cxn>
                  <a:cxn ang="0">
                    <a:pos x="83" y="3"/>
                  </a:cxn>
                  <a:cxn ang="0">
                    <a:pos x="78" y="0"/>
                  </a:cxn>
                  <a:cxn ang="0">
                    <a:pos x="69" y="3"/>
                  </a:cxn>
                  <a:cxn ang="0">
                    <a:pos x="63" y="6"/>
                  </a:cxn>
                  <a:cxn ang="0">
                    <a:pos x="53" y="16"/>
                  </a:cxn>
                  <a:cxn ang="0">
                    <a:pos x="40" y="19"/>
                  </a:cxn>
                  <a:cxn ang="0">
                    <a:pos x="31" y="23"/>
                  </a:cxn>
                  <a:cxn ang="0">
                    <a:pos x="9" y="34"/>
                  </a:cxn>
                  <a:cxn ang="0">
                    <a:pos x="4" y="37"/>
                  </a:cxn>
                  <a:cxn ang="0">
                    <a:pos x="0" y="38"/>
                  </a:cxn>
                  <a:cxn ang="0">
                    <a:pos x="0" y="178"/>
                  </a:cxn>
                  <a:cxn ang="0">
                    <a:pos x="12" y="173"/>
                  </a:cxn>
                  <a:cxn ang="0">
                    <a:pos x="15" y="167"/>
                  </a:cxn>
                  <a:cxn ang="0">
                    <a:pos x="14" y="164"/>
                  </a:cxn>
                  <a:cxn ang="0">
                    <a:pos x="6" y="152"/>
                  </a:cxn>
                  <a:cxn ang="0">
                    <a:pos x="6" y="149"/>
                  </a:cxn>
                  <a:cxn ang="0">
                    <a:pos x="9" y="136"/>
                  </a:cxn>
                  <a:cxn ang="0">
                    <a:pos x="12" y="128"/>
                  </a:cxn>
                  <a:cxn ang="0">
                    <a:pos x="19" y="135"/>
                  </a:cxn>
                  <a:cxn ang="0">
                    <a:pos x="30" y="142"/>
                  </a:cxn>
                  <a:cxn ang="0">
                    <a:pos x="40" y="142"/>
                  </a:cxn>
                  <a:cxn ang="0">
                    <a:pos x="43" y="139"/>
                  </a:cxn>
                  <a:cxn ang="0">
                    <a:pos x="48" y="128"/>
                  </a:cxn>
                  <a:cxn ang="0">
                    <a:pos x="52" y="126"/>
                  </a:cxn>
                  <a:cxn ang="0">
                    <a:pos x="57" y="123"/>
                  </a:cxn>
                  <a:cxn ang="0">
                    <a:pos x="59" y="116"/>
                  </a:cxn>
                  <a:cxn ang="0">
                    <a:pos x="59" y="113"/>
                  </a:cxn>
                  <a:cxn ang="0">
                    <a:pos x="67" y="112"/>
                  </a:cxn>
                  <a:cxn ang="0">
                    <a:pos x="77" y="103"/>
                  </a:cxn>
                  <a:cxn ang="0">
                    <a:pos x="79" y="102"/>
                  </a:cxn>
                  <a:cxn ang="0">
                    <a:pos x="82" y="97"/>
                  </a:cxn>
                  <a:cxn ang="0">
                    <a:pos x="82" y="91"/>
                  </a:cxn>
                  <a:cxn ang="0">
                    <a:pos x="84" y="74"/>
                  </a:cxn>
                  <a:cxn ang="0">
                    <a:pos x="93" y="62"/>
                  </a:cxn>
                  <a:cxn ang="0">
                    <a:pos x="99" y="52"/>
                  </a:cxn>
                  <a:cxn ang="0">
                    <a:pos x="104" y="31"/>
                  </a:cxn>
                  <a:cxn ang="0">
                    <a:pos x="105" y="23"/>
                  </a:cxn>
                  <a:cxn ang="0">
                    <a:pos x="102" y="16"/>
                  </a:cxn>
                  <a:cxn ang="0">
                    <a:pos x="99" y="15"/>
                  </a:cxn>
                </a:cxnLst>
                <a:rect l="0" t="0" r="r" b="b"/>
                <a:pathLst>
                  <a:path w="105" h="178">
                    <a:moveTo>
                      <a:pt x="99" y="15"/>
                    </a:moveTo>
                    <a:lnTo>
                      <a:pt x="99" y="15"/>
                    </a:lnTo>
                    <a:lnTo>
                      <a:pt x="92" y="10"/>
                    </a:lnTo>
                    <a:lnTo>
                      <a:pt x="83" y="3"/>
                    </a:lnTo>
                    <a:lnTo>
                      <a:pt x="83" y="3"/>
                    </a:lnTo>
                    <a:lnTo>
                      <a:pt x="78" y="0"/>
                    </a:lnTo>
                    <a:lnTo>
                      <a:pt x="73" y="0"/>
                    </a:lnTo>
                    <a:lnTo>
                      <a:pt x="69" y="3"/>
                    </a:lnTo>
                    <a:lnTo>
                      <a:pt x="63" y="6"/>
                    </a:lnTo>
                    <a:lnTo>
                      <a:pt x="63" y="6"/>
                    </a:lnTo>
                    <a:lnTo>
                      <a:pt x="58" y="12"/>
                    </a:lnTo>
                    <a:lnTo>
                      <a:pt x="53" y="16"/>
                    </a:lnTo>
                    <a:lnTo>
                      <a:pt x="46" y="18"/>
                    </a:lnTo>
                    <a:lnTo>
                      <a:pt x="40" y="19"/>
                    </a:lnTo>
                    <a:lnTo>
                      <a:pt x="40" y="19"/>
                    </a:lnTo>
                    <a:lnTo>
                      <a:pt x="31" y="23"/>
                    </a:lnTo>
                    <a:lnTo>
                      <a:pt x="19" y="28"/>
                    </a:lnTo>
                    <a:lnTo>
                      <a:pt x="9" y="34"/>
                    </a:lnTo>
                    <a:lnTo>
                      <a:pt x="4" y="37"/>
                    </a:lnTo>
                    <a:lnTo>
                      <a:pt x="4" y="37"/>
                    </a:lnTo>
                    <a:lnTo>
                      <a:pt x="1" y="38"/>
                    </a:lnTo>
                    <a:lnTo>
                      <a:pt x="0" y="38"/>
                    </a:lnTo>
                    <a:lnTo>
                      <a:pt x="0" y="178"/>
                    </a:lnTo>
                    <a:lnTo>
                      <a:pt x="0" y="178"/>
                    </a:lnTo>
                    <a:lnTo>
                      <a:pt x="7" y="175"/>
                    </a:lnTo>
                    <a:lnTo>
                      <a:pt x="12" y="173"/>
                    </a:lnTo>
                    <a:lnTo>
                      <a:pt x="14" y="169"/>
                    </a:lnTo>
                    <a:lnTo>
                      <a:pt x="15" y="167"/>
                    </a:lnTo>
                    <a:lnTo>
                      <a:pt x="15" y="167"/>
                    </a:lnTo>
                    <a:lnTo>
                      <a:pt x="14" y="164"/>
                    </a:lnTo>
                    <a:lnTo>
                      <a:pt x="11" y="159"/>
                    </a:lnTo>
                    <a:lnTo>
                      <a:pt x="6" y="152"/>
                    </a:lnTo>
                    <a:lnTo>
                      <a:pt x="6" y="152"/>
                    </a:lnTo>
                    <a:lnTo>
                      <a:pt x="6" y="149"/>
                    </a:lnTo>
                    <a:lnTo>
                      <a:pt x="7" y="145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12" y="128"/>
                    </a:lnTo>
                    <a:lnTo>
                      <a:pt x="19" y="135"/>
                    </a:lnTo>
                    <a:lnTo>
                      <a:pt x="19" y="135"/>
                    </a:lnTo>
                    <a:lnTo>
                      <a:pt x="24" y="139"/>
                    </a:lnTo>
                    <a:lnTo>
                      <a:pt x="30" y="142"/>
                    </a:lnTo>
                    <a:lnTo>
                      <a:pt x="35" y="142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3" y="139"/>
                    </a:lnTo>
                    <a:lnTo>
                      <a:pt x="45" y="134"/>
                    </a:lnTo>
                    <a:lnTo>
                      <a:pt x="48" y="128"/>
                    </a:lnTo>
                    <a:lnTo>
                      <a:pt x="48" y="128"/>
                    </a:lnTo>
                    <a:lnTo>
                      <a:pt x="52" y="126"/>
                    </a:lnTo>
                    <a:lnTo>
                      <a:pt x="57" y="123"/>
                    </a:lnTo>
                    <a:lnTo>
                      <a:pt x="57" y="123"/>
                    </a:lnTo>
                    <a:lnTo>
                      <a:pt x="59" y="121"/>
                    </a:lnTo>
                    <a:lnTo>
                      <a:pt x="59" y="116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67" y="112"/>
                    </a:lnTo>
                    <a:lnTo>
                      <a:pt x="67" y="112"/>
                    </a:lnTo>
                    <a:lnTo>
                      <a:pt x="71" y="102"/>
                    </a:lnTo>
                    <a:lnTo>
                      <a:pt x="77" y="103"/>
                    </a:lnTo>
                    <a:lnTo>
                      <a:pt x="77" y="103"/>
                    </a:lnTo>
                    <a:lnTo>
                      <a:pt x="79" y="102"/>
                    </a:lnTo>
                    <a:lnTo>
                      <a:pt x="82" y="100"/>
                    </a:lnTo>
                    <a:lnTo>
                      <a:pt x="82" y="97"/>
                    </a:lnTo>
                    <a:lnTo>
                      <a:pt x="82" y="97"/>
                    </a:lnTo>
                    <a:lnTo>
                      <a:pt x="82" y="91"/>
                    </a:lnTo>
                    <a:lnTo>
                      <a:pt x="83" y="84"/>
                    </a:lnTo>
                    <a:lnTo>
                      <a:pt x="84" y="74"/>
                    </a:lnTo>
                    <a:lnTo>
                      <a:pt x="84" y="74"/>
                    </a:lnTo>
                    <a:lnTo>
                      <a:pt x="93" y="62"/>
                    </a:lnTo>
                    <a:lnTo>
                      <a:pt x="99" y="52"/>
                    </a:lnTo>
                    <a:lnTo>
                      <a:pt x="99" y="52"/>
                    </a:lnTo>
                    <a:lnTo>
                      <a:pt x="101" y="47"/>
                    </a:lnTo>
                    <a:lnTo>
                      <a:pt x="104" y="31"/>
                    </a:lnTo>
                    <a:lnTo>
                      <a:pt x="104" y="31"/>
                    </a:lnTo>
                    <a:lnTo>
                      <a:pt x="105" y="23"/>
                    </a:lnTo>
                    <a:lnTo>
                      <a:pt x="104" y="18"/>
                    </a:lnTo>
                    <a:lnTo>
                      <a:pt x="102" y="16"/>
                    </a:lnTo>
                    <a:lnTo>
                      <a:pt x="99" y="15"/>
                    </a:lnTo>
                    <a:lnTo>
                      <a:pt x="99" y="1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855" name="Freeform 1015"/>
              <p:cNvSpPr>
                <a:spLocks/>
              </p:cNvSpPr>
              <p:nvPr/>
            </p:nvSpPr>
            <p:spPr bwMode="auto">
              <a:xfrm>
                <a:off x="5033" y="780"/>
                <a:ext cx="55" cy="127"/>
              </a:xfrm>
              <a:custGeom>
                <a:avLst/>
                <a:gdLst/>
                <a:ahLst/>
                <a:cxnLst>
                  <a:cxn ang="0">
                    <a:pos x="77" y="22"/>
                  </a:cxn>
                  <a:cxn ang="0">
                    <a:pos x="77" y="22"/>
                  </a:cxn>
                  <a:cxn ang="0">
                    <a:pos x="76" y="20"/>
                  </a:cxn>
                  <a:cxn ang="0">
                    <a:pos x="76" y="19"/>
                  </a:cxn>
                  <a:cxn ang="0">
                    <a:pos x="76" y="17"/>
                  </a:cxn>
                  <a:cxn ang="0">
                    <a:pos x="76" y="17"/>
                  </a:cxn>
                  <a:cxn ang="0">
                    <a:pos x="76" y="15"/>
                  </a:cxn>
                  <a:cxn ang="0">
                    <a:pos x="76" y="10"/>
                  </a:cxn>
                  <a:cxn ang="0">
                    <a:pos x="74" y="8"/>
                  </a:cxn>
                  <a:cxn ang="0">
                    <a:pos x="71" y="4"/>
                  </a:cxn>
                  <a:cxn ang="0">
                    <a:pos x="68" y="2"/>
                  </a:cxn>
                  <a:cxn ang="0">
                    <a:pos x="62" y="0"/>
                  </a:cxn>
                  <a:cxn ang="0">
                    <a:pos x="62" y="0"/>
                  </a:cxn>
                  <a:cxn ang="0">
                    <a:pos x="59" y="0"/>
                  </a:cxn>
                  <a:cxn ang="0">
                    <a:pos x="56" y="0"/>
                  </a:cxn>
                  <a:cxn ang="0">
                    <a:pos x="53" y="1"/>
                  </a:cxn>
                  <a:cxn ang="0">
                    <a:pos x="52" y="3"/>
                  </a:cxn>
                  <a:cxn ang="0">
                    <a:pos x="49" y="9"/>
                  </a:cxn>
                  <a:cxn ang="0">
                    <a:pos x="47" y="15"/>
                  </a:cxn>
                  <a:cxn ang="0">
                    <a:pos x="46" y="28"/>
                  </a:cxn>
                  <a:cxn ang="0">
                    <a:pos x="46" y="33"/>
                  </a:cxn>
                  <a:cxn ang="0">
                    <a:pos x="46" y="33"/>
                  </a:cxn>
                  <a:cxn ang="0">
                    <a:pos x="43" y="45"/>
                  </a:cxn>
                  <a:cxn ang="0">
                    <a:pos x="43" y="45"/>
                  </a:cxn>
                  <a:cxn ang="0">
                    <a:pos x="21" y="87"/>
                  </a:cxn>
                  <a:cxn ang="0">
                    <a:pos x="21" y="87"/>
                  </a:cxn>
                  <a:cxn ang="0">
                    <a:pos x="17" y="95"/>
                  </a:cxn>
                  <a:cxn ang="0">
                    <a:pos x="11" y="102"/>
                  </a:cxn>
                  <a:cxn ang="0">
                    <a:pos x="5" y="110"/>
                  </a:cxn>
                  <a:cxn ang="0">
                    <a:pos x="5" y="110"/>
                  </a:cxn>
                  <a:cxn ang="0">
                    <a:pos x="3" y="111"/>
                  </a:cxn>
                  <a:cxn ang="0">
                    <a:pos x="0" y="112"/>
                  </a:cxn>
                  <a:cxn ang="0">
                    <a:pos x="0" y="114"/>
                  </a:cxn>
                  <a:cxn ang="0">
                    <a:pos x="1" y="118"/>
                  </a:cxn>
                  <a:cxn ang="0">
                    <a:pos x="5" y="125"/>
                  </a:cxn>
                  <a:cxn ang="0">
                    <a:pos x="11" y="132"/>
                  </a:cxn>
                  <a:cxn ang="0">
                    <a:pos x="20" y="140"/>
                  </a:cxn>
                  <a:cxn ang="0">
                    <a:pos x="30" y="149"/>
                  </a:cxn>
                  <a:cxn ang="0">
                    <a:pos x="42" y="156"/>
                  </a:cxn>
                  <a:cxn ang="0">
                    <a:pos x="53" y="160"/>
                  </a:cxn>
                  <a:cxn ang="0">
                    <a:pos x="53" y="160"/>
                  </a:cxn>
                  <a:cxn ang="0">
                    <a:pos x="62" y="163"/>
                  </a:cxn>
                  <a:cxn ang="0">
                    <a:pos x="70" y="164"/>
                  </a:cxn>
                  <a:cxn ang="0">
                    <a:pos x="76" y="164"/>
                  </a:cxn>
                  <a:cxn ang="0">
                    <a:pos x="83" y="163"/>
                  </a:cxn>
                  <a:cxn ang="0">
                    <a:pos x="83" y="23"/>
                  </a:cxn>
                  <a:cxn ang="0">
                    <a:pos x="83" y="23"/>
                  </a:cxn>
                  <a:cxn ang="0">
                    <a:pos x="77" y="22"/>
                  </a:cxn>
                  <a:cxn ang="0">
                    <a:pos x="77" y="22"/>
                  </a:cxn>
                </a:cxnLst>
                <a:rect l="0" t="0" r="r" b="b"/>
                <a:pathLst>
                  <a:path w="83" h="164">
                    <a:moveTo>
                      <a:pt x="77" y="22"/>
                    </a:moveTo>
                    <a:lnTo>
                      <a:pt x="77" y="22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7"/>
                    </a:lnTo>
                    <a:lnTo>
                      <a:pt x="76" y="17"/>
                    </a:lnTo>
                    <a:lnTo>
                      <a:pt x="76" y="15"/>
                    </a:lnTo>
                    <a:lnTo>
                      <a:pt x="76" y="10"/>
                    </a:lnTo>
                    <a:lnTo>
                      <a:pt x="74" y="8"/>
                    </a:lnTo>
                    <a:lnTo>
                      <a:pt x="71" y="4"/>
                    </a:lnTo>
                    <a:lnTo>
                      <a:pt x="68" y="2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59" y="0"/>
                    </a:lnTo>
                    <a:lnTo>
                      <a:pt x="56" y="0"/>
                    </a:lnTo>
                    <a:lnTo>
                      <a:pt x="53" y="1"/>
                    </a:lnTo>
                    <a:lnTo>
                      <a:pt x="52" y="3"/>
                    </a:lnTo>
                    <a:lnTo>
                      <a:pt x="49" y="9"/>
                    </a:lnTo>
                    <a:lnTo>
                      <a:pt x="47" y="15"/>
                    </a:lnTo>
                    <a:lnTo>
                      <a:pt x="46" y="28"/>
                    </a:lnTo>
                    <a:lnTo>
                      <a:pt x="46" y="33"/>
                    </a:lnTo>
                    <a:lnTo>
                      <a:pt x="46" y="33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21" y="87"/>
                    </a:lnTo>
                    <a:lnTo>
                      <a:pt x="21" y="87"/>
                    </a:lnTo>
                    <a:lnTo>
                      <a:pt x="17" y="95"/>
                    </a:lnTo>
                    <a:lnTo>
                      <a:pt x="11" y="102"/>
                    </a:lnTo>
                    <a:lnTo>
                      <a:pt x="5" y="110"/>
                    </a:lnTo>
                    <a:lnTo>
                      <a:pt x="5" y="110"/>
                    </a:lnTo>
                    <a:lnTo>
                      <a:pt x="3" y="111"/>
                    </a:lnTo>
                    <a:lnTo>
                      <a:pt x="0" y="112"/>
                    </a:lnTo>
                    <a:lnTo>
                      <a:pt x="0" y="114"/>
                    </a:lnTo>
                    <a:lnTo>
                      <a:pt x="1" y="118"/>
                    </a:lnTo>
                    <a:lnTo>
                      <a:pt x="5" y="125"/>
                    </a:lnTo>
                    <a:lnTo>
                      <a:pt x="11" y="132"/>
                    </a:lnTo>
                    <a:lnTo>
                      <a:pt x="20" y="140"/>
                    </a:lnTo>
                    <a:lnTo>
                      <a:pt x="30" y="149"/>
                    </a:lnTo>
                    <a:lnTo>
                      <a:pt x="42" y="156"/>
                    </a:lnTo>
                    <a:lnTo>
                      <a:pt x="53" y="160"/>
                    </a:lnTo>
                    <a:lnTo>
                      <a:pt x="53" y="160"/>
                    </a:lnTo>
                    <a:lnTo>
                      <a:pt x="62" y="163"/>
                    </a:lnTo>
                    <a:lnTo>
                      <a:pt x="70" y="164"/>
                    </a:lnTo>
                    <a:lnTo>
                      <a:pt x="76" y="164"/>
                    </a:lnTo>
                    <a:lnTo>
                      <a:pt x="83" y="163"/>
                    </a:lnTo>
                    <a:lnTo>
                      <a:pt x="83" y="23"/>
                    </a:lnTo>
                    <a:lnTo>
                      <a:pt x="83" y="23"/>
                    </a:lnTo>
                    <a:lnTo>
                      <a:pt x="77" y="22"/>
                    </a:lnTo>
                    <a:lnTo>
                      <a:pt x="77" y="22"/>
                    </a:lnTo>
                    <a:close/>
                  </a:path>
                </a:pathLst>
              </a:custGeom>
              <a:solidFill>
                <a:srgbClr val="D2D0D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856" name="Freeform 1016"/>
              <p:cNvSpPr>
                <a:spLocks/>
              </p:cNvSpPr>
              <p:nvPr/>
            </p:nvSpPr>
            <p:spPr bwMode="auto">
              <a:xfrm>
                <a:off x="5052" y="717"/>
                <a:ext cx="36" cy="106"/>
              </a:xfrm>
              <a:custGeom>
                <a:avLst/>
                <a:gdLst/>
                <a:ahLst/>
                <a:cxnLst>
                  <a:cxn ang="0">
                    <a:pos x="26" y="17"/>
                  </a:cxn>
                  <a:cxn ang="0">
                    <a:pos x="26" y="17"/>
                  </a:cxn>
                  <a:cxn ang="0">
                    <a:pos x="19" y="26"/>
                  </a:cxn>
                  <a:cxn ang="0">
                    <a:pos x="13" y="36"/>
                  </a:cxn>
                  <a:cxn ang="0">
                    <a:pos x="6" y="46"/>
                  </a:cxn>
                  <a:cxn ang="0">
                    <a:pos x="6" y="46"/>
                  </a:cxn>
                  <a:cxn ang="0">
                    <a:pos x="3" y="54"/>
                  </a:cxn>
                  <a:cxn ang="0">
                    <a:pos x="2" y="64"/>
                  </a:cxn>
                  <a:cxn ang="0">
                    <a:pos x="0" y="88"/>
                  </a:cxn>
                  <a:cxn ang="0">
                    <a:pos x="0" y="117"/>
                  </a:cxn>
                  <a:cxn ang="0">
                    <a:pos x="0" y="117"/>
                  </a:cxn>
                  <a:cxn ang="0">
                    <a:pos x="2" y="128"/>
                  </a:cxn>
                  <a:cxn ang="0">
                    <a:pos x="6" y="135"/>
                  </a:cxn>
                  <a:cxn ang="0">
                    <a:pos x="8" y="137"/>
                  </a:cxn>
                  <a:cxn ang="0">
                    <a:pos x="8" y="137"/>
                  </a:cxn>
                  <a:cxn ang="0">
                    <a:pos x="9" y="136"/>
                  </a:cxn>
                  <a:cxn ang="0">
                    <a:pos x="9" y="136"/>
                  </a:cxn>
                  <a:cxn ang="0">
                    <a:pos x="17" y="118"/>
                  </a:cxn>
                  <a:cxn ang="0">
                    <a:pos x="17" y="108"/>
                  </a:cxn>
                  <a:cxn ang="0">
                    <a:pos x="17" y="108"/>
                  </a:cxn>
                  <a:cxn ang="0">
                    <a:pos x="17" y="99"/>
                  </a:cxn>
                  <a:cxn ang="0">
                    <a:pos x="20" y="92"/>
                  </a:cxn>
                  <a:cxn ang="0">
                    <a:pos x="22" y="88"/>
                  </a:cxn>
                  <a:cxn ang="0">
                    <a:pos x="25" y="84"/>
                  </a:cxn>
                  <a:cxn ang="0">
                    <a:pos x="27" y="83"/>
                  </a:cxn>
                  <a:cxn ang="0">
                    <a:pos x="29" y="82"/>
                  </a:cxn>
                  <a:cxn ang="0">
                    <a:pos x="32" y="82"/>
                  </a:cxn>
                  <a:cxn ang="0">
                    <a:pos x="32" y="82"/>
                  </a:cxn>
                  <a:cxn ang="0">
                    <a:pos x="38" y="84"/>
                  </a:cxn>
                  <a:cxn ang="0">
                    <a:pos x="41" y="88"/>
                  </a:cxn>
                  <a:cxn ang="0">
                    <a:pos x="42" y="90"/>
                  </a:cxn>
                  <a:cxn ang="0">
                    <a:pos x="44" y="93"/>
                  </a:cxn>
                  <a:cxn ang="0">
                    <a:pos x="45" y="99"/>
                  </a:cxn>
                  <a:cxn ang="0">
                    <a:pos x="44" y="102"/>
                  </a:cxn>
                  <a:cxn ang="0">
                    <a:pos x="44" y="102"/>
                  </a:cxn>
                  <a:cxn ang="0">
                    <a:pos x="45" y="104"/>
                  </a:cxn>
                  <a:cxn ang="0">
                    <a:pos x="47" y="105"/>
                  </a:cxn>
                  <a:cxn ang="0">
                    <a:pos x="53" y="106"/>
                  </a:cxn>
                  <a:cxn ang="0">
                    <a:pos x="53" y="0"/>
                  </a:cxn>
                  <a:cxn ang="0">
                    <a:pos x="53" y="0"/>
                  </a:cxn>
                  <a:cxn ang="0">
                    <a:pos x="44" y="4"/>
                  </a:cxn>
                  <a:cxn ang="0">
                    <a:pos x="36" y="8"/>
                  </a:cxn>
                  <a:cxn ang="0">
                    <a:pos x="31" y="13"/>
                  </a:cxn>
                  <a:cxn ang="0">
                    <a:pos x="26" y="17"/>
                  </a:cxn>
                  <a:cxn ang="0">
                    <a:pos x="26" y="17"/>
                  </a:cxn>
                </a:cxnLst>
                <a:rect l="0" t="0" r="r" b="b"/>
                <a:pathLst>
                  <a:path w="53" h="137">
                    <a:moveTo>
                      <a:pt x="26" y="17"/>
                    </a:moveTo>
                    <a:lnTo>
                      <a:pt x="26" y="17"/>
                    </a:lnTo>
                    <a:lnTo>
                      <a:pt x="19" y="26"/>
                    </a:lnTo>
                    <a:lnTo>
                      <a:pt x="13" y="36"/>
                    </a:lnTo>
                    <a:lnTo>
                      <a:pt x="6" y="46"/>
                    </a:lnTo>
                    <a:lnTo>
                      <a:pt x="6" y="46"/>
                    </a:lnTo>
                    <a:lnTo>
                      <a:pt x="3" y="54"/>
                    </a:lnTo>
                    <a:lnTo>
                      <a:pt x="2" y="64"/>
                    </a:lnTo>
                    <a:lnTo>
                      <a:pt x="0" y="88"/>
                    </a:lnTo>
                    <a:lnTo>
                      <a:pt x="0" y="117"/>
                    </a:lnTo>
                    <a:lnTo>
                      <a:pt x="0" y="117"/>
                    </a:lnTo>
                    <a:lnTo>
                      <a:pt x="2" y="128"/>
                    </a:lnTo>
                    <a:lnTo>
                      <a:pt x="6" y="135"/>
                    </a:lnTo>
                    <a:lnTo>
                      <a:pt x="8" y="137"/>
                    </a:lnTo>
                    <a:lnTo>
                      <a:pt x="8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17" y="118"/>
                    </a:lnTo>
                    <a:lnTo>
                      <a:pt x="17" y="108"/>
                    </a:lnTo>
                    <a:lnTo>
                      <a:pt x="17" y="108"/>
                    </a:lnTo>
                    <a:lnTo>
                      <a:pt x="17" y="99"/>
                    </a:lnTo>
                    <a:lnTo>
                      <a:pt x="20" y="92"/>
                    </a:lnTo>
                    <a:lnTo>
                      <a:pt x="22" y="88"/>
                    </a:lnTo>
                    <a:lnTo>
                      <a:pt x="25" y="84"/>
                    </a:lnTo>
                    <a:lnTo>
                      <a:pt x="27" y="83"/>
                    </a:lnTo>
                    <a:lnTo>
                      <a:pt x="29" y="82"/>
                    </a:lnTo>
                    <a:lnTo>
                      <a:pt x="32" y="82"/>
                    </a:lnTo>
                    <a:lnTo>
                      <a:pt x="32" y="82"/>
                    </a:lnTo>
                    <a:lnTo>
                      <a:pt x="38" y="84"/>
                    </a:lnTo>
                    <a:lnTo>
                      <a:pt x="41" y="88"/>
                    </a:lnTo>
                    <a:lnTo>
                      <a:pt x="42" y="90"/>
                    </a:lnTo>
                    <a:lnTo>
                      <a:pt x="44" y="93"/>
                    </a:lnTo>
                    <a:lnTo>
                      <a:pt x="45" y="99"/>
                    </a:lnTo>
                    <a:lnTo>
                      <a:pt x="44" y="102"/>
                    </a:lnTo>
                    <a:lnTo>
                      <a:pt x="44" y="102"/>
                    </a:lnTo>
                    <a:lnTo>
                      <a:pt x="45" y="104"/>
                    </a:lnTo>
                    <a:lnTo>
                      <a:pt x="47" y="105"/>
                    </a:lnTo>
                    <a:lnTo>
                      <a:pt x="53" y="106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44" y="4"/>
                    </a:lnTo>
                    <a:lnTo>
                      <a:pt x="36" y="8"/>
                    </a:lnTo>
                    <a:lnTo>
                      <a:pt x="31" y="13"/>
                    </a:lnTo>
                    <a:lnTo>
                      <a:pt x="26" y="17"/>
                    </a:lnTo>
                    <a:lnTo>
                      <a:pt x="26" y="17"/>
                    </a:lnTo>
                    <a:close/>
                  </a:path>
                </a:pathLst>
              </a:custGeom>
              <a:solidFill>
                <a:srgbClr val="372F1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857" name="Freeform 1017"/>
              <p:cNvSpPr>
                <a:spLocks/>
              </p:cNvSpPr>
              <p:nvPr/>
            </p:nvSpPr>
            <p:spPr bwMode="auto">
              <a:xfrm>
                <a:off x="5088" y="714"/>
                <a:ext cx="78" cy="128"/>
              </a:xfrm>
              <a:custGeom>
                <a:avLst/>
                <a:gdLst/>
                <a:ahLst/>
                <a:cxnLst>
                  <a:cxn ang="0">
                    <a:pos x="101" y="61"/>
                  </a:cxn>
                  <a:cxn ang="0">
                    <a:pos x="98" y="49"/>
                  </a:cxn>
                  <a:cxn ang="0">
                    <a:pos x="92" y="38"/>
                  </a:cxn>
                  <a:cxn ang="0">
                    <a:pos x="75" y="20"/>
                  </a:cxn>
                  <a:cxn ang="0">
                    <a:pos x="57" y="9"/>
                  </a:cxn>
                  <a:cxn ang="0">
                    <a:pos x="48" y="4"/>
                  </a:cxn>
                  <a:cxn ang="0">
                    <a:pos x="21" y="0"/>
                  </a:cxn>
                  <a:cxn ang="0">
                    <a:pos x="0" y="5"/>
                  </a:cxn>
                  <a:cxn ang="0">
                    <a:pos x="0" y="111"/>
                  </a:cxn>
                  <a:cxn ang="0">
                    <a:pos x="11" y="107"/>
                  </a:cxn>
                  <a:cxn ang="0">
                    <a:pos x="22" y="100"/>
                  </a:cxn>
                  <a:cxn ang="0">
                    <a:pos x="51" y="90"/>
                  </a:cxn>
                  <a:cxn ang="0">
                    <a:pos x="58" y="87"/>
                  </a:cxn>
                  <a:cxn ang="0">
                    <a:pos x="66" y="78"/>
                  </a:cxn>
                  <a:cxn ang="0">
                    <a:pos x="72" y="75"/>
                  </a:cxn>
                  <a:cxn ang="0">
                    <a:pos x="78" y="74"/>
                  </a:cxn>
                  <a:cxn ang="0">
                    <a:pos x="88" y="78"/>
                  </a:cxn>
                  <a:cxn ang="0">
                    <a:pos x="92" y="82"/>
                  </a:cxn>
                  <a:cxn ang="0">
                    <a:pos x="101" y="88"/>
                  </a:cxn>
                  <a:cxn ang="0">
                    <a:pos x="104" y="93"/>
                  </a:cxn>
                  <a:cxn ang="0">
                    <a:pos x="102" y="109"/>
                  </a:cxn>
                  <a:cxn ang="0">
                    <a:pos x="98" y="140"/>
                  </a:cxn>
                  <a:cxn ang="0">
                    <a:pos x="101" y="154"/>
                  </a:cxn>
                  <a:cxn ang="0">
                    <a:pos x="103" y="161"/>
                  </a:cxn>
                  <a:cxn ang="0">
                    <a:pos x="102" y="136"/>
                  </a:cxn>
                  <a:cxn ang="0">
                    <a:pos x="104" y="126"/>
                  </a:cxn>
                  <a:cxn ang="0">
                    <a:pos x="108" y="117"/>
                  </a:cxn>
                  <a:cxn ang="0">
                    <a:pos x="111" y="101"/>
                  </a:cxn>
                  <a:cxn ang="0">
                    <a:pos x="112" y="108"/>
                  </a:cxn>
                  <a:cxn ang="0">
                    <a:pos x="111" y="126"/>
                  </a:cxn>
                  <a:cxn ang="0">
                    <a:pos x="110" y="132"/>
                  </a:cxn>
                  <a:cxn ang="0">
                    <a:pos x="112" y="152"/>
                  </a:cxn>
                  <a:cxn ang="0">
                    <a:pos x="115" y="167"/>
                  </a:cxn>
                  <a:cxn ang="0">
                    <a:pos x="119" y="106"/>
                  </a:cxn>
                  <a:cxn ang="0">
                    <a:pos x="119" y="93"/>
                  </a:cxn>
                  <a:cxn ang="0">
                    <a:pos x="115" y="75"/>
                  </a:cxn>
                  <a:cxn ang="0">
                    <a:pos x="108" y="64"/>
                  </a:cxn>
                  <a:cxn ang="0">
                    <a:pos x="101" y="61"/>
                  </a:cxn>
                </a:cxnLst>
                <a:rect l="0" t="0" r="r" b="b"/>
                <a:pathLst>
                  <a:path w="119" h="167">
                    <a:moveTo>
                      <a:pt x="101" y="61"/>
                    </a:moveTo>
                    <a:lnTo>
                      <a:pt x="101" y="61"/>
                    </a:lnTo>
                    <a:lnTo>
                      <a:pt x="99" y="55"/>
                    </a:lnTo>
                    <a:lnTo>
                      <a:pt x="98" y="49"/>
                    </a:lnTo>
                    <a:lnTo>
                      <a:pt x="96" y="43"/>
                    </a:lnTo>
                    <a:lnTo>
                      <a:pt x="92" y="38"/>
                    </a:lnTo>
                    <a:lnTo>
                      <a:pt x="84" y="29"/>
                    </a:lnTo>
                    <a:lnTo>
                      <a:pt x="75" y="20"/>
                    </a:lnTo>
                    <a:lnTo>
                      <a:pt x="65" y="13"/>
                    </a:lnTo>
                    <a:lnTo>
                      <a:pt x="57" y="9"/>
                    </a:lnTo>
                    <a:lnTo>
                      <a:pt x="48" y="4"/>
                    </a:lnTo>
                    <a:lnTo>
                      <a:pt x="48" y="4"/>
                    </a:lnTo>
                    <a:lnTo>
                      <a:pt x="34" y="2"/>
                    </a:lnTo>
                    <a:lnTo>
                      <a:pt x="21" y="0"/>
                    </a:lnTo>
                    <a:lnTo>
                      <a:pt x="9" y="3"/>
                    </a:lnTo>
                    <a:lnTo>
                      <a:pt x="0" y="5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2" y="113"/>
                    </a:lnTo>
                    <a:lnTo>
                      <a:pt x="11" y="107"/>
                    </a:lnTo>
                    <a:lnTo>
                      <a:pt x="11" y="107"/>
                    </a:lnTo>
                    <a:lnTo>
                      <a:pt x="22" y="100"/>
                    </a:lnTo>
                    <a:lnTo>
                      <a:pt x="33" y="95"/>
                    </a:lnTo>
                    <a:lnTo>
                      <a:pt x="51" y="90"/>
                    </a:lnTo>
                    <a:lnTo>
                      <a:pt x="51" y="90"/>
                    </a:lnTo>
                    <a:lnTo>
                      <a:pt x="58" y="87"/>
                    </a:lnTo>
                    <a:lnTo>
                      <a:pt x="61" y="83"/>
                    </a:lnTo>
                    <a:lnTo>
                      <a:pt x="66" y="78"/>
                    </a:lnTo>
                    <a:lnTo>
                      <a:pt x="72" y="75"/>
                    </a:lnTo>
                    <a:lnTo>
                      <a:pt x="72" y="75"/>
                    </a:lnTo>
                    <a:lnTo>
                      <a:pt x="75" y="74"/>
                    </a:lnTo>
                    <a:lnTo>
                      <a:pt x="78" y="74"/>
                    </a:lnTo>
                    <a:lnTo>
                      <a:pt x="83" y="75"/>
                    </a:lnTo>
                    <a:lnTo>
                      <a:pt x="88" y="78"/>
                    </a:lnTo>
                    <a:lnTo>
                      <a:pt x="92" y="82"/>
                    </a:lnTo>
                    <a:lnTo>
                      <a:pt x="92" y="82"/>
                    </a:lnTo>
                    <a:lnTo>
                      <a:pt x="96" y="84"/>
                    </a:lnTo>
                    <a:lnTo>
                      <a:pt x="101" y="88"/>
                    </a:lnTo>
                    <a:lnTo>
                      <a:pt x="104" y="93"/>
                    </a:lnTo>
                    <a:lnTo>
                      <a:pt x="104" y="93"/>
                    </a:lnTo>
                    <a:lnTo>
                      <a:pt x="102" y="109"/>
                    </a:lnTo>
                    <a:lnTo>
                      <a:pt x="102" y="109"/>
                    </a:lnTo>
                    <a:lnTo>
                      <a:pt x="98" y="140"/>
                    </a:lnTo>
                    <a:lnTo>
                      <a:pt x="98" y="140"/>
                    </a:lnTo>
                    <a:lnTo>
                      <a:pt x="98" y="147"/>
                    </a:lnTo>
                    <a:lnTo>
                      <a:pt x="101" y="154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48"/>
                    </a:lnTo>
                    <a:lnTo>
                      <a:pt x="102" y="136"/>
                    </a:lnTo>
                    <a:lnTo>
                      <a:pt x="103" y="130"/>
                    </a:lnTo>
                    <a:lnTo>
                      <a:pt x="104" y="126"/>
                    </a:lnTo>
                    <a:lnTo>
                      <a:pt x="104" y="126"/>
                    </a:lnTo>
                    <a:lnTo>
                      <a:pt x="108" y="117"/>
                    </a:lnTo>
                    <a:lnTo>
                      <a:pt x="110" y="109"/>
                    </a:lnTo>
                    <a:lnTo>
                      <a:pt x="111" y="101"/>
                    </a:lnTo>
                    <a:lnTo>
                      <a:pt x="111" y="101"/>
                    </a:lnTo>
                    <a:lnTo>
                      <a:pt x="112" y="108"/>
                    </a:lnTo>
                    <a:lnTo>
                      <a:pt x="112" y="115"/>
                    </a:lnTo>
                    <a:lnTo>
                      <a:pt x="111" y="126"/>
                    </a:lnTo>
                    <a:lnTo>
                      <a:pt x="111" y="126"/>
                    </a:lnTo>
                    <a:lnTo>
                      <a:pt x="110" y="132"/>
                    </a:lnTo>
                    <a:lnTo>
                      <a:pt x="110" y="139"/>
                    </a:lnTo>
                    <a:lnTo>
                      <a:pt x="112" y="152"/>
                    </a:lnTo>
                    <a:lnTo>
                      <a:pt x="115" y="167"/>
                    </a:lnTo>
                    <a:lnTo>
                      <a:pt x="115" y="167"/>
                    </a:lnTo>
                    <a:lnTo>
                      <a:pt x="116" y="148"/>
                    </a:lnTo>
                    <a:lnTo>
                      <a:pt x="119" y="106"/>
                    </a:lnTo>
                    <a:lnTo>
                      <a:pt x="119" y="106"/>
                    </a:lnTo>
                    <a:lnTo>
                      <a:pt x="119" y="93"/>
                    </a:lnTo>
                    <a:lnTo>
                      <a:pt x="118" y="83"/>
                    </a:lnTo>
                    <a:lnTo>
                      <a:pt x="115" y="75"/>
                    </a:lnTo>
                    <a:lnTo>
                      <a:pt x="111" y="69"/>
                    </a:lnTo>
                    <a:lnTo>
                      <a:pt x="108" y="64"/>
                    </a:lnTo>
                    <a:lnTo>
                      <a:pt x="104" y="62"/>
                    </a:lnTo>
                    <a:lnTo>
                      <a:pt x="101" y="61"/>
                    </a:lnTo>
                    <a:lnTo>
                      <a:pt x="101" y="61"/>
                    </a:lnTo>
                    <a:close/>
                  </a:path>
                </a:pathLst>
              </a:custGeom>
              <a:solidFill>
                <a:srgbClr val="372F1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858" name="Freeform 1018"/>
              <p:cNvSpPr>
                <a:spLocks/>
              </p:cNvSpPr>
              <p:nvPr/>
            </p:nvSpPr>
            <p:spPr bwMode="auto">
              <a:xfrm>
                <a:off x="5088" y="1043"/>
                <a:ext cx="108" cy="55"/>
              </a:xfrm>
              <a:custGeom>
                <a:avLst/>
                <a:gdLst/>
                <a:ahLst/>
                <a:cxnLst>
                  <a:cxn ang="0">
                    <a:pos x="158" y="25"/>
                  </a:cxn>
                  <a:cxn ang="0">
                    <a:pos x="158" y="25"/>
                  </a:cxn>
                  <a:cxn ang="0">
                    <a:pos x="154" y="19"/>
                  </a:cxn>
                  <a:cxn ang="0">
                    <a:pos x="144" y="12"/>
                  </a:cxn>
                  <a:cxn ang="0">
                    <a:pos x="132" y="1"/>
                  </a:cxn>
                  <a:cxn ang="0">
                    <a:pos x="132" y="1"/>
                  </a:cxn>
                  <a:cxn ang="0">
                    <a:pos x="131" y="0"/>
                  </a:cxn>
                  <a:cxn ang="0">
                    <a:pos x="127" y="1"/>
                  </a:cxn>
                  <a:cxn ang="0">
                    <a:pos x="127" y="1"/>
                  </a:cxn>
                  <a:cxn ang="0">
                    <a:pos x="118" y="1"/>
                  </a:cxn>
                  <a:cxn ang="0">
                    <a:pos x="106" y="1"/>
                  </a:cxn>
                  <a:cxn ang="0">
                    <a:pos x="91" y="1"/>
                  </a:cxn>
                  <a:cxn ang="0">
                    <a:pos x="91" y="1"/>
                  </a:cxn>
                  <a:cxn ang="0">
                    <a:pos x="85" y="1"/>
                  </a:cxn>
                  <a:cxn ang="0">
                    <a:pos x="79" y="4"/>
                  </a:cxn>
                  <a:cxn ang="0">
                    <a:pos x="73" y="6"/>
                  </a:cxn>
                  <a:cxn ang="0">
                    <a:pos x="73" y="6"/>
                  </a:cxn>
                  <a:cxn ang="0">
                    <a:pos x="48" y="20"/>
                  </a:cxn>
                  <a:cxn ang="0">
                    <a:pos x="30" y="30"/>
                  </a:cxn>
                  <a:cxn ang="0">
                    <a:pos x="30" y="30"/>
                  </a:cxn>
                  <a:cxn ang="0">
                    <a:pos x="0" y="30"/>
                  </a:cxn>
                  <a:cxn ang="0">
                    <a:pos x="0" y="72"/>
                  </a:cxn>
                  <a:cxn ang="0">
                    <a:pos x="0" y="72"/>
                  </a:cxn>
                  <a:cxn ang="0">
                    <a:pos x="26" y="65"/>
                  </a:cxn>
                  <a:cxn ang="0">
                    <a:pos x="26" y="65"/>
                  </a:cxn>
                  <a:cxn ang="0">
                    <a:pos x="40" y="63"/>
                  </a:cxn>
                  <a:cxn ang="0">
                    <a:pos x="53" y="60"/>
                  </a:cxn>
                  <a:cxn ang="0">
                    <a:pos x="64" y="56"/>
                  </a:cxn>
                  <a:cxn ang="0">
                    <a:pos x="64" y="56"/>
                  </a:cxn>
                  <a:cxn ang="0">
                    <a:pos x="73" y="52"/>
                  </a:cxn>
                  <a:cxn ang="0">
                    <a:pos x="73" y="52"/>
                  </a:cxn>
                  <a:cxn ang="0">
                    <a:pos x="84" y="49"/>
                  </a:cxn>
                  <a:cxn ang="0">
                    <a:pos x="89" y="46"/>
                  </a:cxn>
                  <a:cxn ang="0">
                    <a:pos x="92" y="42"/>
                  </a:cxn>
                  <a:cxn ang="0">
                    <a:pos x="109" y="38"/>
                  </a:cxn>
                  <a:cxn ang="0">
                    <a:pos x="128" y="44"/>
                  </a:cxn>
                  <a:cxn ang="0">
                    <a:pos x="128" y="44"/>
                  </a:cxn>
                  <a:cxn ang="0">
                    <a:pos x="131" y="44"/>
                  </a:cxn>
                  <a:cxn ang="0">
                    <a:pos x="136" y="44"/>
                  </a:cxn>
                  <a:cxn ang="0">
                    <a:pos x="141" y="40"/>
                  </a:cxn>
                  <a:cxn ang="0">
                    <a:pos x="118" y="29"/>
                  </a:cxn>
                  <a:cxn ang="0">
                    <a:pos x="123" y="25"/>
                  </a:cxn>
                  <a:cxn ang="0">
                    <a:pos x="123" y="25"/>
                  </a:cxn>
                  <a:cxn ang="0">
                    <a:pos x="128" y="27"/>
                  </a:cxn>
                  <a:cxn ang="0">
                    <a:pos x="137" y="33"/>
                  </a:cxn>
                  <a:cxn ang="0">
                    <a:pos x="142" y="37"/>
                  </a:cxn>
                  <a:cxn ang="0">
                    <a:pos x="148" y="39"/>
                  </a:cxn>
                  <a:cxn ang="0">
                    <a:pos x="154" y="39"/>
                  </a:cxn>
                  <a:cxn ang="0">
                    <a:pos x="158" y="38"/>
                  </a:cxn>
                  <a:cxn ang="0">
                    <a:pos x="164" y="37"/>
                  </a:cxn>
                  <a:cxn ang="0">
                    <a:pos x="164" y="37"/>
                  </a:cxn>
                  <a:cxn ang="0">
                    <a:pos x="162" y="32"/>
                  </a:cxn>
                  <a:cxn ang="0">
                    <a:pos x="158" y="25"/>
                  </a:cxn>
                  <a:cxn ang="0">
                    <a:pos x="158" y="25"/>
                  </a:cxn>
                </a:cxnLst>
                <a:rect l="0" t="0" r="r" b="b"/>
                <a:pathLst>
                  <a:path w="164" h="72">
                    <a:moveTo>
                      <a:pt x="158" y="25"/>
                    </a:moveTo>
                    <a:lnTo>
                      <a:pt x="158" y="25"/>
                    </a:lnTo>
                    <a:lnTo>
                      <a:pt x="154" y="19"/>
                    </a:lnTo>
                    <a:lnTo>
                      <a:pt x="144" y="12"/>
                    </a:lnTo>
                    <a:lnTo>
                      <a:pt x="132" y="1"/>
                    </a:lnTo>
                    <a:lnTo>
                      <a:pt x="132" y="1"/>
                    </a:lnTo>
                    <a:lnTo>
                      <a:pt x="131" y="0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18" y="1"/>
                    </a:lnTo>
                    <a:lnTo>
                      <a:pt x="106" y="1"/>
                    </a:lnTo>
                    <a:lnTo>
                      <a:pt x="91" y="1"/>
                    </a:lnTo>
                    <a:lnTo>
                      <a:pt x="91" y="1"/>
                    </a:lnTo>
                    <a:lnTo>
                      <a:pt x="85" y="1"/>
                    </a:lnTo>
                    <a:lnTo>
                      <a:pt x="79" y="4"/>
                    </a:lnTo>
                    <a:lnTo>
                      <a:pt x="73" y="6"/>
                    </a:lnTo>
                    <a:lnTo>
                      <a:pt x="73" y="6"/>
                    </a:lnTo>
                    <a:lnTo>
                      <a:pt x="48" y="2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0" y="30"/>
                    </a:lnTo>
                    <a:lnTo>
                      <a:pt x="0" y="72"/>
                    </a:lnTo>
                    <a:lnTo>
                      <a:pt x="0" y="72"/>
                    </a:lnTo>
                    <a:lnTo>
                      <a:pt x="26" y="65"/>
                    </a:lnTo>
                    <a:lnTo>
                      <a:pt x="26" y="65"/>
                    </a:lnTo>
                    <a:lnTo>
                      <a:pt x="40" y="63"/>
                    </a:lnTo>
                    <a:lnTo>
                      <a:pt x="53" y="60"/>
                    </a:lnTo>
                    <a:lnTo>
                      <a:pt x="64" y="56"/>
                    </a:lnTo>
                    <a:lnTo>
                      <a:pt x="64" y="56"/>
                    </a:lnTo>
                    <a:lnTo>
                      <a:pt x="73" y="52"/>
                    </a:lnTo>
                    <a:lnTo>
                      <a:pt x="73" y="52"/>
                    </a:lnTo>
                    <a:lnTo>
                      <a:pt x="84" y="49"/>
                    </a:lnTo>
                    <a:lnTo>
                      <a:pt x="89" y="46"/>
                    </a:lnTo>
                    <a:lnTo>
                      <a:pt x="92" y="42"/>
                    </a:lnTo>
                    <a:lnTo>
                      <a:pt x="109" y="38"/>
                    </a:lnTo>
                    <a:lnTo>
                      <a:pt x="128" y="44"/>
                    </a:lnTo>
                    <a:lnTo>
                      <a:pt x="128" y="44"/>
                    </a:lnTo>
                    <a:lnTo>
                      <a:pt x="131" y="44"/>
                    </a:lnTo>
                    <a:lnTo>
                      <a:pt x="136" y="44"/>
                    </a:lnTo>
                    <a:lnTo>
                      <a:pt x="141" y="40"/>
                    </a:lnTo>
                    <a:lnTo>
                      <a:pt x="118" y="29"/>
                    </a:lnTo>
                    <a:lnTo>
                      <a:pt x="123" y="25"/>
                    </a:lnTo>
                    <a:lnTo>
                      <a:pt x="123" y="25"/>
                    </a:lnTo>
                    <a:lnTo>
                      <a:pt x="128" y="27"/>
                    </a:lnTo>
                    <a:lnTo>
                      <a:pt x="137" y="33"/>
                    </a:lnTo>
                    <a:lnTo>
                      <a:pt x="142" y="37"/>
                    </a:lnTo>
                    <a:lnTo>
                      <a:pt x="148" y="39"/>
                    </a:lnTo>
                    <a:lnTo>
                      <a:pt x="154" y="39"/>
                    </a:lnTo>
                    <a:lnTo>
                      <a:pt x="158" y="38"/>
                    </a:lnTo>
                    <a:lnTo>
                      <a:pt x="164" y="37"/>
                    </a:lnTo>
                    <a:lnTo>
                      <a:pt x="164" y="37"/>
                    </a:lnTo>
                    <a:lnTo>
                      <a:pt x="162" y="32"/>
                    </a:lnTo>
                    <a:lnTo>
                      <a:pt x="158" y="25"/>
                    </a:lnTo>
                    <a:lnTo>
                      <a:pt x="158" y="2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859" name="Freeform 1019"/>
              <p:cNvSpPr>
                <a:spLocks/>
              </p:cNvSpPr>
              <p:nvPr/>
            </p:nvSpPr>
            <p:spPr bwMode="auto">
              <a:xfrm>
                <a:off x="5251" y="958"/>
                <a:ext cx="34" cy="125"/>
              </a:xfrm>
              <a:custGeom>
                <a:avLst/>
                <a:gdLst/>
                <a:ahLst/>
                <a:cxnLst>
                  <a:cxn ang="0">
                    <a:pos x="51" y="0"/>
                  </a:cxn>
                  <a:cxn ang="0">
                    <a:pos x="0" y="157"/>
                  </a:cxn>
                  <a:cxn ang="0">
                    <a:pos x="14" y="162"/>
                  </a:cxn>
                  <a:cxn ang="0">
                    <a:pos x="51" y="48"/>
                  </a:cxn>
                  <a:cxn ang="0">
                    <a:pos x="51" y="0"/>
                  </a:cxn>
                </a:cxnLst>
                <a:rect l="0" t="0" r="r" b="b"/>
                <a:pathLst>
                  <a:path w="51" h="162">
                    <a:moveTo>
                      <a:pt x="51" y="0"/>
                    </a:moveTo>
                    <a:lnTo>
                      <a:pt x="0" y="157"/>
                    </a:lnTo>
                    <a:lnTo>
                      <a:pt x="14" y="162"/>
                    </a:lnTo>
                    <a:lnTo>
                      <a:pt x="51" y="48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968E8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</p:grpSp>
        <p:grpSp>
          <p:nvGrpSpPr>
            <p:cNvPr id="292440" name="Group 460"/>
            <p:cNvGrpSpPr>
              <a:grpSpLocks/>
            </p:cNvGrpSpPr>
            <p:nvPr/>
          </p:nvGrpSpPr>
          <p:grpSpPr bwMode="auto">
            <a:xfrm>
              <a:off x="4713" y="1056"/>
              <a:ext cx="399" cy="436"/>
              <a:chOff x="1508" y="3020"/>
              <a:chExt cx="1044" cy="1242"/>
            </a:xfrm>
          </p:grpSpPr>
          <p:sp>
            <p:nvSpPr>
              <p:cNvPr id="292441" name="AutoShape 461"/>
              <p:cNvSpPr>
                <a:spLocks noChangeAspect="1" noChangeArrowheads="1" noTextEdit="1"/>
              </p:cNvSpPr>
              <p:nvPr/>
            </p:nvSpPr>
            <p:spPr bwMode="auto">
              <a:xfrm>
                <a:off x="1508" y="3020"/>
                <a:ext cx="1044" cy="124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442" name="Freeform 462"/>
              <p:cNvSpPr>
                <a:spLocks/>
              </p:cNvSpPr>
              <p:nvPr/>
            </p:nvSpPr>
            <p:spPr bwMode="auto">
              <a:xfrm>
                <a:off x="2312" y="3580"/>
                <a:ext cx="150" cy="66"/>
              </a:xfrm>
              <a:custGeom>
                <a:avLst/>
                <a:gdLst>
                  <a:gd name="T0" fmla="*/ 6 w 150"/>
                  <a:gd name="T1" fmla="*/ 38 h 66"/>
                  <a:gd name="T2" fmla="*/ 0 w 150"/>
                  <a:gd name="T3" fmla="*/ 62 h 66"/>
                  <a:gd name="T4" fmla="*/ 0 w 150"/>
                  <a:gd name="T5" fmla="*/ 66 h 66"/>
                  <a:gd name="T6" fmla="*/ 2 w 150"/>
                  <a:gd name="T7" fmla="*/ 66 h 66"/>
                  <a:gd name="T8" fmla="*/ 138 w 150"/>
                  <a:gd name="T9" fmla="*/ 60 h 66"/>
                  <a:gd name="T10" fmla="*/ 140 w 150"/>
                  <a:gd name="T11" fmla="*/ 60 h 66"/>
                  <a:gd name="T12" fmla="*/ 140 w 150"/>
                  <a:gd name="T13" fmla="*/ 58 h 66"/>
                  <a:gd name="T14" fmla="*/ 150 w 150"/>
                  <a:gd name="T15" fmla="*/ 34 h 66"/>
                  <a:gd name="T16" fmla="*/ 150 w 150"/>
                  <a:gd name="T17" fmla="*/ 32 h 66"/>
                  <a:gd name="T18" fmla="*/ 148 w 150"/>
                  <a:gd name="T19" fmla="*/ 32 h 66"/>
                  <a:gd name="T20" fmla="*/ 108 w 150"/>
                  <a:gd name="T21" fmla="*/ 32 h 66"/>
                  <a:gd name="T22" fmla="*/ 108 w 150"/>
                  <a:gd name="T23" fmla="*/ 32 h 66"/>
                  <a:gd name="T24" fmla="*/ 108 w 150"/>
                  <a:gd name="T25" fmla="*/ 32 h 66"/>
                  <a:gd name="T26" fmla="*/ 108 w 150"/>
                  <a:gd name="T27" fmla="*/ 32 h 66"/>
                  <a:gd name="T28" fmla="*/ 108 w 150"/>
                  <a:gd name="T29" fmla="*/ 32 h 66"/>
                  <a:gd name="T30" fmla="*/ 106 w 150"/>
                  <a:gd name="T31" fmla="*/ 28 h 66"/>
                  <a:gd name="T32" fmla="*/ 102 w 150"/>
                  <a:gd name="T33" fmla="*/ 14 h 66"/>
                  <a:gd name="T34" fmla="*/ 102 w 150"/>
                  <a:gd name="T35" fmla="*/ 14 h 66"/>
                  <a:gd name="T36" fmla="*/ 100 w 150"/>
                  <a:gd name="T37" fmla="*/ 10 h 66"/>
                  <a:gd name="T38" fmla="*/ 98 w 150"/>
                  <a:gd name="T39" fmla="*/ 6 h 66"/>
                  <a:gd name="T40" fmla="*/ 94 w 150"/>
                  <a:gd name="T41" fmla="*/ 4 h 66"/>
                  <a:gd name="T42" fmla="*/ 90 w 150"/>
                  <a:gd name="T43" fmla="*/ 2 h 66"/>
                  <a:gd name="T44" fmla="*/ 90 w 150"/>
                  <a:gd name="T45" fmla="*/ 2 h 66"/>
                  <a:gd name="T46" fmla="*/ 84 w 150"/>
                  <a:gd name="T47" fmla="*/ 0 h 66"/>
                  <a:gd name="T48" fmla="*/ 78 w 150"/>
                  <a:gd name="T49" fmla="*/ 2 h 66"/>
                  <a:gd name="T50" fmla="*/ 70 w 150"/>
                  <a:gd name="T51" fmla="*/ 6 h 66"/>
                  <a:gd name="T52" fmla="*/ 66 w 150"/>
                  <a:gd name="T53" fmla="*/ 12 h 66"/>
                  <a:gd name="T54" fmla="*/ 60 w 150"/>
                  <a:gd name="T55" fmla="*/ 18 h 66"/>
                  <a:gd name="T56" fmla="*/ 60 w 150"/>
                  <a:gd name="T57" fmla="*/ 18 h 66"/>
                  <a:gd name="T58" fmla="*/ 52 w 150"/>
                  <a:gd name="T59" fmla="*/ 28 h 66"/>
                  <a:gd name="T60" fmla="*/ 46 w 150"/>
                  <a:gd name="T61" fmla="*/ 32 h 66"/>
                  <a:gd name="T62" fmla="*/ 46 w 150"/>
                  <a:gd name="T63" fmla="*/ 32 h 66"/>
                  <a:gd name="T64" fmla="*/ 8 w 150"/>
                  <a:gd name="T65" fmla="*/ 38 h 66"/>
                  <a:gd name="T66" fmla="*/ 6 w 150"/>
                  <a:gd name="T67" fmla="*/ 38 h 66"/>
                  <a:gd name="T68" fmla="*/ 6 w 150"/>
                  <a:gd name="T69" fmla="*/ 38 h 6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50"/>
                  <a:gd name="T106" fmla="*/ 0 h 66"/>
                  <a:gd name="T107" fmla="*/ 150 w 150"/>
                  <a:gd name="T108" fmla="*/ 66 h 6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50" h="66">
                    <a:moveTo>
                      <a:pt x="6" y="38"/>
                    </a:moveTo>
                    <a:lnTo>
                      <a:pt x="0" y="62"/>
                    </a:lnTo>
                    <a:lnTo>
                      <a:pt x="0" y="66"/>
                    </a:lnTo>
                    <a:lnTo>
                      <a:pt x="2" y="66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0" y="58"/>
                    </a:lnTo>
                    <a:lnTo>
                      <a:pt x="150" y="34"/>
                    </a:lnTo>
                    <a:lnTo>
                      <a:pt x="150" y="32"/>
                    </a:lnTo>
                    <a:lnTo>
                      <a:pt x="148" y="32"/>
                    </a:lnTo>
                    <a:lnTo>
                      <a:pt x="108" y="32"/>
                    </a:lnTo>
                    <a:lnTo>
                      <a:pt x="106" y="28"/>
                    </a:lnTo>
                    <a:lnTo>
                      <a:pt x="102" y="14"/>
                    </a:lnTo>
                    <a:lnTo>
                      <a:pt x="100" y="10"/>
                    </a:lnTo>
                    <a:lnTo>
                      <a:pt x="98" y="6"/>
                    </a:lnTo>
                    <a:lnTo>
                      <a:pt x="94" y="4"/>
                    </a:lnTo>
                    <a:lnTo>
                      <a:pt x="90" y="2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70" y="6"/>
                    </a:lnTo>
                    <a:lnTo>
                      <a:pt x="66" y="12"/>
                    </a:lnTo>
                    <a:lnTo>
                      <a:pt x="60" y="18"/>
                    </a:lnTo>
                    <a:lnTo>
                      <a:pt x="52" y="28"/>
                    </a:lnTo>
                    <a:lnTo>
                      <a:pt x="46" y="32"/>
                    </a:lnTo>
                    <a:lnTo>
                      <a:pt x="8" y="38"/>
                    </a:lnTo>
                    <a:lnTo>
                      <a:pt x="6" y="38"/>
                    </a:lnTo>
                    <a:close/>
                  </a:path>
                </a:pathLst>
              </a:custGeom>
              <a:solidFill>
                <a:srgbClr val="63636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43" name="Freeform 463"/>
              <p:cNvSpPr>
                <a:spLocks/>
              </p:cNvSpPr>
              <p:nvPr/>
            </p:nvSpPr>
            <p:spPr bwMode="auto">
              <a:xfrm>
                <a:off x="2228" y="3514"/>
                <a:ext cx="248" cy="508"/>
              </a:xfrm>
              <a:custGeom>
                <a:avLst/>
                <a:gdLst>
                  <a:gd name="T0" fmla="*/ 36 w 248"/>
                  <a:gd name="T1" fmla="*/ 8 h 508"/>
                  <a:gd name="T2" fmla="*/ 36 w 248"/>
                  <a:gd name="T3" fmla="*/ 8 h 508"/>
                  <a:gd name="T4" fmla="*/ 42 w 248"/>
                  <a:gd name="T5" fmla="*/ 4 h 508"/>
                  <a:gd name="T6" fmla="*/ 48 w 248"/>
                  <a:gd name="T7" fmla="*/ 2 h 508"/>
                  <a:gd name="T8" fmla="*/ 56 w 248"/>
                  <a:gd name="T9" fmla="*/ 0 h 508"/>
                  <a:gd name="T10" fmla="*/ 66 w 248"/>
                  <a:gd name="T11" fmla="*/ 4 h 508"/>
                  <a:gd name="T12" fmla="*/ 74 w 248"/>
                  <a:gd name="T13" fmla="*/ 10 h 508"/>
                  <a:gd name="T14" fmla="*/ 84 w 248"/>
                  <a:gd name="T15" fmla="*/ 24 h 508"/>
                  <a:gd name="T16" fmla="*/ 92 w 248"/>
                  <a:gd name="T17" fmla="*/ 44 h 508"/>
                  <a:gd name="T18" fmla="*/ 92 w 248"/>
                  <a:gd name="T19" fmla="*/ 44 h 508"/>
                  <a:gd name="T20" fmla="*/ 102 w 248"/>
                  <a:gd name="T21" fmla="*/ 74 h 508"/>
                  <a:gd name="T22" fmla="*/ 118 w 248"/>
                  <a:gd name="T23" fmla="*/ 114 h 508"/>
                  <a:gd name="T24" fmla="*/ 162 w 248"/>
                  <a:gd name="T25" fmla="*/ 218 h 508"/>
                  <a:gd name="T26" fmla="*/ 208 w 248"/>
                  <a:gd name="T27" fmla="*/ 328 h 508"/>
                  <a:gd name="T28" fmla="*/ 230 w 248"/>
                  <a:gd name="T29" fmla="*/ 380 h 508"/>
                  <a:gd name="T30" fmla="*/ 248 w 248"/>
                  <a:gd name="T31" fmla="*/ 426 h 508"/>
                  <a:gd name="T32" fmla="*/ 248 w 248"/>
                  <a:gd name="T33" fmla="*/ 426 h 508"/>
                  <a:gd name="T34" fmla="*/ 244 w 248"/>
                  <a:gd name="T35" fmla="*/ 436 h 508"/>
                  <a:gd name="T36" fmla="*/ 230 w 248"/>
                  <a:gd name="T37" fmla="*/ 480 h 508"/>
                  <a:gd name="T38" fmla="*/ 230 w 248"/>
                  <a:gd name="T39" fmla="*/ 480 h 508"/>
                  <a:gd name="T40" fmla="*/ 226 w 248"/>
                  <a:gd name="T41" fmla="*/ 488 h 508"/>
                  <a:gd name="T42" fmla="*/ 220 w 248"/>
                  <a:gd name="T43" fmla="*/ 496 h 508"/>
                  <a:gd name="T44" fmla="*/ 214 w 248"/>
                  <a:gd name="T45" fmla="*/ 502 h 508"/>
                  <a:gd name="T46" fmla="*/ 206 w 248"/>
                  <a:gd name="T47" fmla="*/ 506 h 508"/>
                  <a:gd name="T48" fmla="*/ 196 w 248"/>
                  <a:gd name="T49" fmla="*/ 508 h 508"/>
                  <a:gd name="T50" fmla="*/ 184 w 248"/>
                  <a:gd name="T51" fmla="*/ 508 h 508"/>
                  <a:gd name="T52" fmla="*/ 172 w 248"/>
                  <a:gd name="T53" fmla="*/ 504 h 508"/>
                  <a:gd name="T54" fmla="*/ 158 w 248"/>
                  <a:gd name="T55" fmla="*/ 496 h 508"/>
                  <a:gd name="T56" fmla="*/ 142 w 248"/>
                  <a:gd name="T57" fmla="*/ 484 h 508"/>
                  <a:gd name="T58" fmla="*/ 126 w 248"/>
                  <a:gd name="T59" fmla="*/ 466 h 508"/>
                  <a:gd name="T60" fmla="*/ 108 w 248"/>
                  <a:gd name="T61" fmla="*/ 444 h 508"/>
                  <a:gd name="T62" fmla="*/ 88 w 248"/>
                  <a:gd name="T63" fmla="*/ 414 h 508"/>
                  <a:gd name="T64" fmla="*/ 68 w 248"/>
                  <a:gd name="T65" fmla="*/ 378 h 508"/>
                  <a:gd name="T66" fmla="*/ 46 w 248"/>
                  <a:gd name="T67" fmla="*/ 336 h 508"/>
                  <a:gd name="T68" fmla="*/ 24 w 248"/>
                  <a:gd name="T69" fmla="*/ 284 h 508"/>
                  <a:gd name="T70" fmla="*/ 0 w 248"/>
                  <a:gd name="T71" fmla="*/ 226 h 508"/>
                  <a:gd name="T72" fmla="*/ 36 w 248"/>
                  <a:gd name="T73" fmla="*/ 8 h 50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48"/>
                  <a:gd name="T112" fmla="*/ 0 h 508"/>
                  <a:gd name="T113" fmla="*/ 248 w 248"/>
                  <a:gd name="T114" fmla="*/ 508 h 50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48" h="508">
                    <a:moveTo>
                      <a:pt x="36" y="8"/>
                    </a:moveTo>
                    <a:lnTo>
                      <a:pt x="36" y="8"/>
                    </a:lnTo>
                    <a:lnTo>
                      <a:pt x="42" y="4"/>
                    </a:lnTo>
                    <a:lnTo>
                      <a:pt x="48" y="2"/>
                    </a:lnTo>
                    <a:lnTo>
                      <a:pt x="56" y="0"/>
                    </a:lnTo>
                    <a:lnTo>
                      <a:pt x="66" y="4"/>
                    </a:lnTo>
                    <a:lnTo>
                      <a:pt x="74" y="10"/>
                    </a:lnTo>
                    <a:lnTo>
                      <a:pt x="84" y="24"/>
                    </a:lnTo>
                    <a:lnTo>
                      <a:pt x="92" y="44"/>
                    </a:lnTo>
                    <a:lnTo>
                      <a:pt x="102" y="74"/>
                    </a:lnTo>
                    <a:lnTo>
                      <a:pt x="118" y="114"/>
                    </a:lnTo>
                    <a:lnTo>
                      <a:pt x="162" y="218"/>
                    </a:lnTo>
                    <a:lnTo>
                      <a:pt x="208" y="328"/>
                    </a:lnTo>
                    <a:lnTo>
                      <a:pt x="230" y="380"/>
                    </a:lnTo>
                    <a:lnTo>
                      <a:pt x="248" y="426"/>
                    </a:lnTo>
                    <a:lnTo>
                      <a:pt x="244" y="436"/>
                    </a:lnTo>
                    <a:lnTo>
                      <a:pt x="230" y="480"/>
                    </a:lnTo>
                    <a:lnTo>
                      <a:pt x="226" y="488"/>
                    </a:lnTo>
                    <a:lnTo>
                      <a:pt x="220" y="496"/>
                    </a:lnTo>
                    <a:lnTo>
                      <a:pt x="214" y="502"/>
                    </a:lnTo>
                    <a:lnTo>
                      <a:pt x="206" y="506"/>
                    </a:lnTo>
                    <a:lnTo>
                      <a:pt x="196" y="508"/>
                    </a:lnTo>
                    <a:lnTo>
                      <a:pt x="184" y="508"/>
                    </a:lnTo>
                    <a:lnTo>
                      <a:pt x="172" y="504"/>
                    </a:lnTo>
                    <a:lnTo>
                      <a:pt x="158" y="496"/>
                    </a:lnTo>
                    <a:lnTo>
                      <a:pt x="142" y="484"/>
                    </a:lnTo>
                    <a:lnTo>
                      <a:pt x="126" y="466"/>
                    </a:lnTo>
                    <a:lnTo>
                      <a:pt x="108" y="444"/>
                    </a:lnTo>
                    <a:lnTo>
                      <a:pt x="88" y="414"/>
                    </a:lnTo>
                    <a:lnTo>
                      <a:pt x="68" y="378"/>
                    </a:lnTo>
                    <a:lnTo>
                      <a:pt x="46" y="336"/>
                    </a:lnTo>
                    <a:lnTo>
                      <a:pt x="24" y="284"/>
                    </a:lnTo>
                    <a:lnTo>
                      <a:pt x="0" y="226"/>
                    </a:lnTo>
                    <a:lnTo>
                      <a:pt x="36" y="8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44" name="Freeform 464"/>
              <p:cNvSpPr>
                <a:spLocks/>
              </p:cNvSpPr>
              <p:nvPr/>
            </p:nvSpPr>
            <p:spPr bwMode="auto">
              <a:xfrm>
                <a:off x="2298" y="3788"/>
                <a:ext cx="202" cy="258"/>
              </a:xfrm>
              <a:custGeom>
                <a:avLst/>
                <a:gdLst>
                  <a:gd name="T0" fmla="*/ 72 w 202"/>
                  <a:gd name="T1" fmla="*/ 0 h 258"/>
                  <a:gd name="T2" fmla="*/ 72 w 202"/>
                  <a:gd name="T3" fmla="*/ 0 h 258"/>
                  <a:gd name="T4" fmla="*/ 86 w 202"/>
                  <a:gd name="T5" fmla="*/ 12 h 258"/>
                  <a:gd name="T6" fmla="*/ 122 w 202"/>
                  <a:gd name="T7" fmla="*/ 44 h 258"/>
                  <a:gd name="T8" fmla="*/ 140 w 202"/>
                  <a:gd name="T9" fmla="*/ 64 h 258"/>
                  <a:gd name="T10" fmla="*/ 160 w 202"/>
                  <a:gd name="T11" fmla="*/ 86 h 258"/>
                  <a:gd name="T12" fmla="*/ 174 w 202"/>
                  <a:gd name="T13" fmla="*/ 108 h 258"/>
                  <a:gd name="T14" fmla="*/ 180 w 202"/>
                  <a:gd name="T15" fmla="*/ 120 h 258"/>
                  <a:gd name="T16" fmla="*/ 184 w 202"/>
                  <a:gd name="T17" fmla="*/ 130 h 258"/>
                  <a:gd name="T18" fmla="*/ 184 w 202"/>
                  <a:gd name="T19" fmla="*/ 130 h 258"/>
                  <a:gd name="T20" fmla="*/ 196 w 202"/>
                  <a:gd name="T21" fmla="*/ 168 h 258"/>
                  <a:gd name="T22" fmla="*/ 200 w 202"/>
                  <a:gd name="T23" fmla="*/ 184 h 258"/>
                  <a:gd name="T24" fmla="*/ 202 w 202"/>
                  <a:gd name="T25" fmla="*/ 200 h 258"/>
                  <a:gd name="T26" fmla="*/ 202 w 202"/>
                  <a:gd name="T27" fmla="*/ 214 h 258"/>
                  <a:gd name="T28" fmla="*/ 198 w 202"/>
                  <a:gd name="T29" fmla="*/ 226 h 258"/>
                  <a:gd name="T30" fmla="*/ 190 w 202"/>
                  <a:gd name="T31" fmla="*/ 236 h 258"/>
                  <a:gd name="T32" fmla="*/ 178 w 202"/>
                  <a:gd name="T33" fmla="*/ 246 h 258"/>
                  <a:gd name="T34" fmla="*/ 178 w 202"/>
                  <a:gd name="T35" fmla="*/ 246 h 258"/>
                  <a:gd name="T36" fmla="*/ 168 w 202"/>
                  <a:gd name="T37" fmla="*/ 252 h 258"/>
                  <a:gd name="T38" fmla="*/ 156 w 202"/>
                  <a:gd name="T39" fmla="*/ 256 h 258"/>
                  <a:gd name="T40" fmla="*/ 144 w 202"/>
                  <a:gd name="T41" fmla="*/ 258 h 258"/>
                  <a:gd name="T42" fmla="*/ 130 w 202"/>
                  <a:gd name="T43" fmla="*/ 258 h 258"/>
                  <a:gd name="T44" fmla="*/ 118 w 202"/>
                  <a:gd name="T45" fmla="*/ 258 h 258"/>
                  <a:gd name="T46" fmla="*/ 104 w 202"/>
                  <a:gd name="T47" fmla="*/ 254 h 258"/>
                  <a:gd name="T48" fmla="*/ 76 w 202"/>
                  <a:gd name="T49" fmla="*/ 246 h 258"/>
                  <a:gd name="T50" fmla="*/ 52 w 202"/>
                  <a:gd name="T51" fmla="*/ 234 h 258"/>
                  <a:gd name="T52" fmla="*/ 30 w 202"/>
                  <a:gd name="T53" fmla="*/ 218 h 258"/>
                  <a:gd name="T54" fmla="*/ 20 w 202"/>
                  <a:gd name="T55" fmla="*/ 210 h 258"/>
                  <a:gd name="T56" fmla="*/ 12 w 202"/>
                  <a:gd name="T57" fmla="*/ 202 h 258"/>
                  <a:gd name="T58" fmla="*/ 6 w 202"/>
                  <a:gd name="T59" fmla="*/ 192 h 258"/>
                  <a:gd name="T60" fmla="*/ 2 w 202"/>
                  <a:gd name="T61" fmla="*/ 184 h 258"/>
                  <a:gd name="T62" fmla="*/ 2 w 202"/>
                  <a:gd name="T63" fmla="*/ 184 h 258"/>
                  <a:gd name="T64" fmla="*/ 0 w 202"/>
                  <a:gd name="T65" fmla="*/ 174 h 258"/>
                  <a:gd name="T66" fmla="*/ 0 w 202"/>
                  <a:gd name="T67" fmla="*/ 162 h 258"/>
                  <a:gd name="T68" fmla="*/ 2 w 202"/>
                  <a:gd name="T69" fmla="*/ 148 h 258"/>
                  <a:gd name="T70" fmla="*/ 6 w 202"/>
                  <a:gd name="T71" fmla="*/ 134 h 258"/>
                  <a:gd name="T72" fmla="*/ 16 w 202"/>
                  <a:gd name="T73" fmla="*/ 104 h 258"/>
                  <a:gd name="T74" fmla="*/ 30 w 202"/>
                  <a:gd name="T75" fmla="*/ 72 h 258"/>
                  <a:gd name="T76" fmla="*/ 44 w 202"/>
                  <a:gd name="T77" fmla="*/ 44 h 258"/>
                  <a:gd name="T78" fmla="*/ 58 w 202"/>
                  <a:gd name="T79" fmla="*/ 22 h 258"/>
                  <a:gd name="T80" fmla="*/ 72 w 202"/>
                  <a:gd name="T81" fmla="*/ 0 h 2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2"/>
                  <a:gd name="T124" fmla="*/ 0 h 258"/>
                  <a:gd name="T125" fmla="*/ 202 w 202"/>
                  <a:gd name="T126" fmla="*/ 258 h 2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2" h="258">
                    <a:moveTo>
                      <a:pt x="72" y="0"/>
                    </a:moveTo>
                    <a:lnTo>
                      <a:pt x="72" y="0"/>
                    </a:lnTo>
                    <a:lnTo>
                      <a:pt x="86" y="12"/>
                    </a:lnTo>
                    <a:lnTo>
                      <a:pt x="122" y="44"/>
                    </a:lnTo>
                    <a:lnTo>
                      <a:pt x="140" y="64"/>
                    </a:lnTo>
                    <a:lnTo>
                      <a:pt x="160" y="86"/>
                    </a:lnTo>
                    <a:lnTo>
                      <a:pt x="174" y="108"/>
                    </a:lnTo>
                    <a:lnTo>
                      <a:pt x="180" y="120"/>
                    </a:lnTo>
                    <a:lnTo>
                      <a:pt x="184" y="130"/>
                    </a:lnTo>
                    <a:lnTo>
                      <a:pt x="196" y="168"/>
                    </a:lnTo>
                    <a:lnTo>
                      <a:pt x="200" y="184"/>
                    </a:lnTo>
                    <a:lnTo>
                      <a:pt x="202" y="200"/>
                    </a:lnTo>
                    <a:lnTo>
                      <a:pt x="202" y="214"/>
                    </a:lnTo>
                    <a:lnTo>
                      <a:pt x="198" y="226"/>
                    </a:lnTo>
                    <a:lnTo>
                      <a:pt x="190" y="236"/>
                    </a:lnTo>
                    <a:lnTo>
                      <a:pt x="178" y="246"/>
                    </a:lnTo>
                    <a:lnTo>
                      <a:pt x="168" y="252"/>
                    </a:lnTo>
                    <a:lnTo>
                      <a:pt x="156" y="256"/>
                    </a:lnTo>
                    <a:lnTo>
                      <a:pt x="144" y="258"/>
                    </a:lnTo>
                    <a:lnTo>
                      <a:pt x="130" y="258"/>
                    </a:lnTo>
                    <a:lnTo>
                      <a:pt x="118" y="258"/>
                    </a:lnTo>
                    <a:lnTo>
                      <a:pt x="104" y="254"/>
                    </a:lnTo>
                    <a:lnTo>
                      <a:pt x="76" y="246"/>
                    </a:lnTo>
                    <a:lnTo>
                      <a:pt x="52" y="234"/>
                    </a:lnTo>
                    <a:lnTo>
                      <a:pt x="30" y="218"/>
                    </a:lnTo>
                    <a:lnTo>
                      <a:pt x="20" y="210"/>
                    </a:lnTo>
                    <a:lnTo>
                      <a:pt x="12" y="202"/>
                    </a:lnTo>
                    <a:lnTo>
                      <a:pt x="6" y="192"/>
                    </a:lnTo>
                    <a:lnTo>
                      <a:pt x="2" y="184"/>
                    </a:lnTo>
                    <a:lnTo>
                      <a:pt x="0" y="174"/>
                    </a:lnTo>
                    <a:lnTo>
                      <a:pt x="0" y="162"/>
                    </a:lnTo>
                    <a:lnTo>
                      <a:pt x="2" y="148"/>
                    </a:lnTo>
                    <a:lnTo>
                      <a:pt x="6" y="134"/>
                    </a:lnTo>
                    <a:lnTo>
                      <a:pt x="16" y="104"/>
                    </a:lnTo>
                    <a:lnTo>
                      <a:pt x="30" y="72"/>
                    </a:lnTo>
                    <a:lnTo>
                      <a:pt x="44" y="44"/>
                    </a:lnTo>
                    <a:lnTo>
                      <a:pt x="58" y="22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45" name="Freeform 465"/>
              <p:cNvSpPr>
                <a:spLocks/>
              </p:cNvSpPr>
              <p:nvPr/>
            </p:nvSpPr>
            <p:spPr bwMode="auto">
              <a:xfrm>
                <a:off x="2298" y="3788"/>
                <a:ext cx="202" cy="258"/>
              </a:xfrm>
              <a:custGeom>
                <a:avLst/>
                <a:gdLst>
                  <a:gd name="T0" fmla="*/ 72 w 202"/>
                  <a:gd name="T1" fmla="*/ 0 h 258"/>
                  <a:gd name="T2" fmla="*/ 72 w 202"/>
                  <a:gd name="T3" fmla="*/ 0 h 258"/>
                  <a:gd name="T4" fmla="*/ 86 w 202"/>
                  <a:gd name="T5" fmla="*/ 12 h 258"/>
                  <a:gd name="T6" fmla="*/ 122 w 202"/>
                  <a:gd name="T7" fmla="*/ 44 h 258"/>
                  <a:gd name="T8" fmla="*/ 140 w 202"/>
                  <a:gd name="T9" fmla="*/ 64 h 258"/>
                  <a:gd name="T10" fmla="*/ 160 w 202"/>
                  <a:gd name="T11" fmla="*/ 86 h 258"/>
                  <a:gd name="T12" fmla="*/ 174 w 202"/>
                  <a:gd name="T13" fmla="*/ 108 h 258"/>
                  <a:gd name="T14" fmla="*/ 180 w 202"/>
                  <a:gd name="T15" fmla="*/ 120 h 258"/>
                  <a:gd name="T16" fmla="*/ 184 w 202"/>
                  <a:gd name="T17" fmla="*/ 130 h 258"/>
                  <a:gd name="T18" fmla="*/ 184 w 202"/>
                  <a:gd name="T19" fmla="*/ 130 h 258"/>
                  <a:gd name="T20" fmla="*/ 196 w 202"/>
                  <a:gd name="T21" fmla="*/ 168 h 258"/>
                  <a:gd name="T22" fmla="*/ 200 w 202"/>
                  <a:gd name="T23" fmla="*/ 184 h 258"/>
                  <a:gd name="T24" fmla="*/ 202 w 202"/>
                  <a:gd name="T25" fmla="*/ 200 h 258"/>
                  <a:gd name="T26" fmla="*/ 202 w 202"/>
                  <a:gd name="T27" fmla="*/ 214 h 258"/>
                  <a:gd name="T28" fmla="*/ 198 w 202"/>
                  <a:gd name="T29" fmla="*/ 226 h 258"/>
                  <a:gd name="T30" fmla="*/ 190 w 202"/>
                  <a:gd name="T31" fmla="*/ 236 h 258"/>
                  <a:gd name="T32" fmla="*/ 178 w 202"/>
                  <a:gd name="T33" fmla="*/ 246 h 258"/>
                  <a:gd name="T34" fmla="*/ 178 w 202"/>
                  <a:gd name="T35" fmla="*/ 246 h 258"/>
                  <a:gd name="T36" fmla="*/ 168 w 202"/>
                  <a:gd name="T37" fmla="*/ 252 h 258"/>
                  <a:gd name="T38" fmla="*/ 156 w 202"/>
                  <a:gd name="T39" fmla="*/ 256 h 258"/>
                  <a:gd name="T40" fmla="*/ 144 w 202"/>
                  <a:gd name="T41" fmla="*/ 258 h 258"/>
                  <a:gd name="T42" fmla="*/ 130 w 202"/>
                  <a:gd name="T43" fmla="*/ 258 h 258"/>
                  <a:gd name="T44" fmla="*/ 118 w 202"/>
                  <a:gd name="T45" fmla="*/ 258 h 258"/>
                  <a:gd name="T46" fmla="*/ 104 w 202"/>
                  <a:gd name="T47" fmla="*/ 254 h 258"/>
                  <a:gd name="T48" fmla="*/ 76 w 202"/>
                  <a:gd name="T49" fmla="*/ 246 h 258"/>
                  <a:gd name="T50" fmla="*/ 52 w 202"/>
                  <a:gd name="T51" fmla="*/ 234 h 258"/>
                  <a:gd name="T52" fmla="*/ 30 w 202"/>
                  <a:gd name="T53" fmla="*/ 218 h 258"/>
                  <a:gd name="T54" fmla="*/ 20 w 202"/>
                  <a:gd name="T55" fmla="*/ 210 h 258"/>
                  <a:gd name="T56" fmla="*/ 12 w 202"/>
                  <a:gd name="T57" fmla="*/ 202 h 258"/>
                  <a:gd name="T58" fmla="*/ 6 w 202"/>
                  <a:gd name="T59" fmla="*/ 192 h 258"/>
                  <a:gd name="T60" fmla="*/ 2 w 202"/>
                  <a:gd name="T61" fmla="*/ 184 h 258"/>
                  <a:gd name="T62" fmla="*/ 2 w 202"/>
                  <a:gd name="T63" fmla="*/ 184 h 258"/>
                  <a:gd name="T64" fmla="*/ 0 w 202"/>
                  <a:gd name="T65" fmla="*/ 174 h 258"/>
                  <a:gd name="T66" fmla="*/ 0 w 202"/>
                  <a:gd name="T67" fmla="*/ 162 h 258"/>
                  <a:gd name="T68" fmla="*/ 2 w 202"/>
                  <a:gd name="T69" fmla="*/ 148 h 258"/>
                  <a:gd name="T70" fmla="*/ 6 w 202"/>
                  <a:gd name="T71" fmla="*/ 134 h 258"/>
                  <a:gd name="T72" fmla="*/ 16 w 202"/>
                  <a:gd name="T73" fmla="*/ 104 h 258"/>
                  <a:gd name="T74" fmla="*/ 30 w 202"/>
                  <a:gd name="T75" fmla="*/ 72 h 258"/>
                  <a:gd name="T76" fmla="*/ 44 w 202"/>
                  <a:gd name="T77" fmla="*/ 44 h 258"/>
                  <a:gd name="T78" fmla="*/ 58 w 202"/>
                  <a:gd name="T79" fmla="*/ 22 h 258"/>
                  <a:gd name="T80" fmla="*/ 72 w 202"/>
                  <a:gd name="T81" fmla="*/ 0 h 2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2"/>
                  <a:gd name="T124" fmla="*/ 0 h 258"/>
                  <a:gd name="T125" fmla="*/ 202 w 202"/>
                  <a:gd name="T126" fmla="*/ 258 h 2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2" h="258">
                    <a:moveTo>
                      <a:pt x="72" y="0"/>
                    </a:moveTo>
                    <a:lnTo>
                      <a:pt x="72" y="0"/>
                    </a:lnTo>
                    <a:lnTo>
                      <a:pt x="86" y="12"/>
                    </a:lnTo>
                    <a:lnTo>
                      <a:pt x="122" y="44"/>
                    </a:lnTo>
                    <a:lnTo>
                      <a:pt x="140" y="64"/>
                    </a:lnTo>
                    <a:lnTo>
                      <a:pt x="160" y="86"/>
                    </a:lnTo>
                    <a:lnTo>
                      <a:pt x="174" y="108"/>
                    </a:lnTo>
                    <a:lnTo>
                      <a:pt x="180" y="120"/>
                    </a:lnTo>
                    <a:lnTo>
                      <a:pt x="184" y="130"/>
                    </a:lnTo>
                    <a:lnTo>
                      <a:pt x="196" y="168"/>
                    </a:lnTo>
                    <a:lnTo>
                      <a:pt x="200" y="184"/>
                    </a:lnTo>
                    <a:lnTo>
                      <a:pt x="202" y="200"/>
                    </a:lnTo>
                    <a:lnTo>
                      <a:pt x="202" y="214"/>
                    </a:lnTo>
                    <a:lnTo>
                      <a:pt x="198" y="226"/>
                    </a:lnTo>
                    <a:lnTo>
                      <a:pt x="190" y="236"/>
                    </a:lnTo>
                    <a:lnTo>
                      <a:pt x="178" y="246"/>
                    </a:lnTo>
                    <a:lnTo>
                      <a:pt x="168" y="252"/>
                    </a:lnTo>
                    <a:lnTo>
                      <a:pt x="156" y="256"/>
                    </a:lnTo>
                    <a:lnTo>
                      <a:pt x="144" y="258"/>
                    </a:lnTo>
                    <a:lnTo>
                      <a:pt x="130" y="258"/>
                    </a:lnTo>
                    <a:lnTo>
                      <a:pt x="118" y="258"/>
                    </a:lnTo>
                    <a:lnTo>
                      <a:pt x="104" y="254"/>
                    </a:lnTo>
                    <a:lnTo>
                      <a:pt x="76" y="246"/>
                    </a:lnTo>
                    <a:lnTo>
                      <a:pt x="52" y="234"/>
                    </a:lnTo>
                    <a:lnTo>
                      <a:pt x="30" y="218"/>
                    </a:lnTo>
                    <a:lnTo>
                      <a:pt x="20" y="210"/>
                    </a:lnTo>
                    <a:lnTo>
                      <a:pt x="12" y="202"/>
                    </a:lnTo>
                    <a:lnTo>
                      <a:pt x="6" y="192"/>
                    </a:lnTo>
                    <a:lnTo>
                      <a:pt x="2" y="184"/>
                    </a:lnTo>
                    <a:lnTo>
                      <a:pt x="0" y="174"/>
                    </a:lnTo>
                    <a:lnTo>
                      <a:pt x="0" y="162"/>
                    </a:lnTo>
                    <a:lnTo>
                      <a:pt x="2" y="148"/>
                    </a:lnTo>
                    <a:lnTo>
                      <a:pt x="6" y="134"/>
                    </a:lnTo>
                    <a:lnTo>
                      <a:pt x="16" y="104"/>
                    </a:lnTo>
                    <a:lnTo>
                      <a:pt x="30" y="72"/>
                    </a:lnTo>
                    <a:lnTo>
                      <a:pt x="44" y="44"/>
                    </a:lnTo>
                    <a:lnTo>
                      <a:pt x="58" y="22"/>
                    </a:lnTo>
                    <a:lnTo>
                      <a:pt x="7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46" name="Freeform 466"/>
              <p:cNvSpPr>
                <a:spLocks/>
              </p:cNvSpPr>
              <p:nvPr/>
            </p:nvSpPr>
            <p:spPr bwMode="auto">
              <a:xfrm>
                <a:off x="1942" y="3024"/>
                <a:ext cx="284" cy="380"/>
              </a:xfrm>
              <a:custGeom>
                <a:avLst/>
                <a:gdLst>
                  <a:gd name="T0" fmla="*/ 10 w 284"/>
                  <a:gd name="T1" fmla="*/ 66 h 380"/>
                  <a:gd name="T2" fmla="*/ 20 w 284"/>
                  <a:gd name="T3" fmla="*/ 48 h 380"/>
                  <a:gd name="T4" fmla="*/ 42 w 284"/>
                  <a:gd name="T5" fmla="*/ 26 h 380"/>
                  <a:gd name="T6" fmla="*/ 82 w 284"/>
                  <a:gd name="T7" fmla="*/ 8 h 380"/>
                  <a:gd name="T8" fmla="*/ 110 w 284"/>
                  <a:gd name="T9" fmla="*/ 2 h 380"/>
                  <a:gd name="T10" fmla="*/ 130 w 284"/>
                  <a:gd name="T11" fmla="*/ 0 h 380"/>
                  <a:gd name="T12" fmla="*/ 174 w 284"/>
                  <a:gd name="T13" fmla="*/ 2 h 380"/>
                  <a:gd name="T14" fmla="*/ 214 w 284"/>
                  <a:gd name="T15" fmla="*/ 12 h 380"/>
                  <a:gd name="T16" fmla="*/ 248 w 284"/>
                  <a:gd name="T17" fmla="*/ 36 h 380"/>
                  <a:gd name="T18" fmla="*/ 262 w 284"/>
                  <a:gd name="T19" fmla="*/ 54 h 380"/>
                  <a:gd name="T20" fmla="*/ 272 w 284"/>
                  <a:gd name="T21" fmla="*/ 76 h 380"/>
                  <a:gd name="T22" fmla="*/ 282 w 284"/>
                  <a:gd name="T23" fmla="*/ 104 h 380"/>
                  <a:gd name="T24" fmla="*/ 284 w 284"/>
                  <a:gd name="T25" fmla="*/ 134 h 380"/>
                  <a:gd name="T26" fmla="*/ 282 w 284"/>
                  <a:gd name="T27" fmla="*/ 164 h 380"/>
                  <a:gd name="T28" fmla="*/ 276 w 284"/>
                  <a:gd name="T29" fmla="*/ 174 h 380"/>
                  <a:gd name="T30" fmla="*/ 268 w 284"/>
                  <a:gd name="T31" fmla="*/ 194 h 380"/>
                  <a:gd name="T32" fmla="*/ 272 w 284"/>
                  <a:gd name="T33" fmla="*/ 208 h 380"/>
                  <a:gd name="T34" fmla="*/ 276 w 284"/>
                  <a:gd name="T35" fmla="*/ 230 h 380"/>
                  <a:gd name="T36" fmla="*/ 272 w 284"/>
                  <a:gd name="T37" fmla="*/ 256 h 380"/>
                  <a:gd name="T38" fmla="*/ 264 w 284"/>
                  <a:gd name="T39" fmla="*/ 272 h 380"/>
                  <a:gd name="T40" fmla="*/ 246 w 284"/>
                  <a:gd name="T41" fmla="*/ 332 h 380"/>
                  <a:gd name="T42" fmla="*/ 238 w 284"/>
                  <a:gd name="T43" fmla="*/ 362 h 380"/>
                  <a:gd name="T44" fmla="*/ 234 w 284"/>
                  <a:gd name="T45" fmla="*/ 370 h 380"/>
                  <a:gd name="T46" fmla="*/ 220 w 284"/>
                  <a:gd name="T47" fmla="*/ 378 h 380"/>
                  <a:gd name="T48" fmla="*/ 192 w 284"/>
                  <a:gd name="T49" fmla="*/ 380 h 380"/>
                  <a:gd name="T50" fmla="*/ 172 w 284"/>
                  <a:gd name="T51" fmla="*/ 378 h 380"/>
                  <a:gd name="T52" fmla="*/ 144 w 284"/>
                  <a:gd name="T53" fmla="*/ 370 h 380"/>
                  <a:gd name="T54" fmla="*/ 114 w 284"/>
                  <a:gd name="T55" fmla="*/ 354 h 380"/>
                  <a:gd name="T56" fmla="*/ 84 w 284"/>
                  <a:gd name="T57" fmla="*/ 332 h 380"/>
                  <a:gd name="T58" fmla="*/ 56 w 284"/>
                  <a:gd name="T59" fmla="*/ 302 h 380"/>
                  <a:gd name="T60" fmla="*/ 46 w 284"/>
                  <a:gd name="T61" fmla="*/ 282 h 380"/>
                  <a:gd name="T62" fmla="*/ 30 w 284"/>
                  <a:gd name="T63" fmla="*/ 238 h 380"/>
                  <a:gd name="T64" fmla="*/ 20 w 284"/>
                  <a:gd name="T65" fmla="*/ 180 h 380"/>
                  <a:gd name="T66" fmla="*/ 20 w 284"/>
                  <a:gd name="T67" fmla="*/ 164 h 380"/>
                  <a:gd name="T68" fmla="*/ 10 w 284"/>
                  <a:gd name="T69" fmla="*/ 152 h 380"/>
                  <a:gd name="T70" fmla="*/ 2 w 284"/>
                  <a:gd name="T71" fmla="*/ 128 h 380"/>
                  <a:gd name="T72" fmla="*/ 2 w 284"/>
                  <a:gd name="T73" fmla="*/ 90 h 3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4"/>
                  <a:gd name="T112" fmla="*/ 0 h 380"/>
                  <a:gd name="T113" fmla="*/ 284 w 284"/>
                  <a:gd name="T114" fmla="*/ 380 h 3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4" h="380">
                    <a:moveTo>
                      <a:pt x="10" y="66"/>
                    </a:moveTo>
                    <a:lnTo>
                      <a:pt x="10" y="66"/>
                    </a:lnTo>
                    <a:lnTo>
                      <a:pt x="14" y="58"/>
                    </a:lnTo>
                    <a:lnTo>
                      <a:pt x="20" y="48"/>
                    </a:lnTo>
                    <a:lnTo>
                      <a:pt x="30" y="38"/>
                    </a:lnTo>
                    <a:lnTo>
                      <a:pt x="42" y="26"/>
                    </a:lnTo>
                    <a:lnTo>
                      <a:pt x="60" y="16"/>
                    </a:lnTo>
                    <a:lnTo>
                      <a:pt x="82" y="8"/>
                    </a:lnTo>
                    <a:lnTo>
                      <a:pt x="96" y="4"/>
                    </a:lnTo>
                    <a:lnTo>
                      <a:pt x="110" y="2"/>
                    </a:lnTo>
                    <a:lnTo>
                      <a:pt x="130" y="0"/>
                    </a:lnTo>
                    <a:lnTo>
                      <a:pt x="152" y="0"/>
                    </a:lnTo>
                    <a:lnTo>
                      <a:pt x="174" y="2"/>
                    </a:lnTo>
                    <a:lnTo>
                      <a:pt x="194" y="6"/>
                    </a:lnTo>
                    <a:lnTo>
                      <a:pt x="214" y="12"/>
                    </a:lnTo>
                    <a:lnTo>
                      <a:pt x="232" y="22"/>
                    </a:lnTo>
                    <a:lnTo>
                      <a:pt x="248" y="36"/>
                    </a:lnTo>
                    <a:lnTo>
                      <a:pt x="256" y="44"/>
                    </a:lnTo>
                    <a:lnTo>
                      <a:pt x="262" y="54"/>
                    </a:lnTo>
                    <a:lnTo>
                      <a:pt x="272" y="76"/>
                    </a:lnTo>
                    <a:lnTo>
                      <a:pt x="278" y="90"/>
                    </a:lnTo>
                    <a:lnTo>
                      <a:pt x="282" y="104"/>
                    </a:lnTo>
                    <a:lnTo>
                      <a:pt x="284" y="118"/>
                    </a:lnTo>
                    <a:lnTo>
                      <a:pt x="284" y="134"/>
                    </a:lnTo>
                    <a:lnTo>
                      <a:pt x="284" y="148"/>
                    </a:lnTo>
                    <a:lnTo>
                      <a:pt x="282" y="164"/>
                    </a:lnTo>
                    <a:lnTo>
                      <a:pt x="276" y="174"/>
                    </a:lnTo>
                    <a:lnTo>
                      <a:pt x="268" y="194"/>
                    </a:lnTo>
                    <a:lnTo>
                      <a:pt x="270" y="200"/>
                    </a:lnTo>
                    <a:lnTo>
                      <a:pt x="272" y="208"/>
                    </a:lnTo>
                    <a:lnTo>
                      <a:pt x="276" y="218"/>
                    </a:lnTo>
                    <a:lnTo>
                      <a:pt x="276" y="230"/>
                    </a:lnTo>
                    <a:lnTo>
                      <a:pt x="276" y="242"/>
                    </a:lnTo>
                    <a:lnTo>
                      <a:pt x="272" y="256"/>
                    </a:lnTo>
                    <a:lnTo>
                      <a:pt x="264" y="272"/>
                    </a:lnTo>
                    <a:lnTo>
                      <a:pt x="254" y="302"/>
                    </a:lnTo>
                    <a:lnTo>
                      <a:pt x="246" y="332"/>
                    </a:lnTo>
                    <a:lnTo>
                      <a:pt x="238" y="362"/>
                    </a:lnTo>
                    <a:lnTo>
                      <a:pt x="236" y="366"/>
                    </a:lnTo>
                    <a:lnTo>
                      <a:pt x="234" y="370"/>
                    </a:lnTo>
                    <a:lnTo>
                      <a:pt x="228" y="374"/>
                    </a:lnTo>
                    <a:lnTo>
                      <a:pt x="220" y="378"/>
                    </a:lnTo>
                    <a:lnTo>
                      <a:pt x="208" y="380"/>
                    </a:lnTo>
                    <a:lnTo>
                      <a:pt x="192" y="380"/>
                    </a:lnTo>
                    <a:lnTo>
                      <a:pt x="172" y="378"/>
                    </a:lnTo>
                    <a:lnTo>
                      <a:pt x="160" y="376"/>
                    </a:lnTo>
                    <a:lnTo>
                      <a:pt x="144" y="370"/>
                    </a:lnTo>
                    <a:lnTo>
                      <a:pt x="130" y="364"/>
                    </a:lnTo>
                    <a:lnTo>
                      <a:pt x="114" y="354"/>
                    </a:lnTo>
                    <a:lnTo>
                      <a:pt x="100" y="344"/>
                    </a:lnTo>
                    <a:lnTo>
                      <a:pt x="84" y="332"/>
                    </a:lnTo>
                    <a:lnTo>
                      <a:pt x="70" y="318"/>
                    </a:lnTo>
                    <a:lnTo>
                      <a:pt x="56" y="302"/>
                    </a:lnTo>
                    <a:lnTo>
                      <a:pt x="46" y="282"/>
                    </a:lnTo>
                    <a:lnTo>
                      <a:pt x="36" y="260"/>
                    </a:lnTo>
                    <a:lnTo>
                      <a:pt x="30" y="238"/>
                    </a:lnTo>
                    <a:lnTo>
                      <a:pt x="26" y="216"/>
                    </a:lnTo>
                    <a:lnTo>
                      <a:pt x="20" y="180"/>
                    </a:lnTo>
                    <a:lnTo>
                      <a:pt x="20" y="164"/>
                    </a:lnTo>
                    <a:lnTo>
                      <a:pt x="14" y="160"/>
                    </a:lnTo>
                    <a:lnTo>
                      <a:pt x="10" y="152"/>
                    </a:lnTo>
                    <a:lnTo>
                      <a:pt x="4" y="142"/>
                    </a:lnTo>
                    <a:lnTo>
                      <a:pt x="2" y="128"/>
                    </a:lnTo>
                    <a:lnTo>
                      <a:pt x="0" y="110"/>
                    </a:lnTo>
                    <a:lnTo>
                      <a:pt x="2" y="90"/>
                    </a:lnTo>
                    <a:lnTo>
                      <a:pt x="10" y="66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47" name="Freeform 467"/>
              <p:cNvSpPr>
                <a:spLocks/>
              </p:cNvSpPr>
              <p:nvPr/>
            </p:nvSpPr>
            <p:spPr bwMode="auto">
              <a:xfrm>
                <a:off x="1942" y="3024"/>
                <a:ext cx="284" cy="380"/>
              </a:xfrm>
              <a:custGeom>
                <a:avLst/>
                <a:gdLst>
                  <a:gd name="T0" fmla="*/ 10 w 284"/>
                  <a:gd name="T1" fmla="*/ 66 h 380"/>
                  <a:gd name="T2" fmla="*/ 20 w 284"/>
                  <a:gd name="T3" fmla="*/ 48 h 380"/>
                  <a:gd name="T4" fmla="*/ 42 w 284"/>
                  <a:gd name="T5" fmla="*/ 26 h 380"/>
                  <a:gd name="T6" fmla="*/ 82 w 284"/>
                  <a:gd name="T7" fmla="*/ 8 h 380"/>
                  <a:gd name="T8" fmla="*/ 110 w 284"/>
                  <a:gd name="T9" fmla="*/ 2 h 380"/>
                  <a:gd name="T10" fmla="*/ 130 w 284"/>
                  <a:gd name="T11" fmla="*/ 0 h 380"/>
                  <a:gd name="T12" fmla="*/ 174 w 284"/>
                  <a:gd name="T13" fmla="*/ 2 h 380"/>
                  <a:gd name="T14" fmla="*/ 214 w 284"/>
                  <a:gd name="T15" fmla="*/ 12 h 380"/>
                  <a:gd name="T16" fmla="*/ 248 w 284"/>
                  <a:gd name="T17" fmla="*/ 36 h 380"/>
                  <a:gd name="T18" fmla="*/ 262 w 284"/>
                  <a:gd name="T19" fmla="*/ 54 h 380"/>
                  <a:gd name="T20" fmla="*/ 272 w 284"/>
                  <a:gd name="T21" fmla="*/ 76 h 380"/>
                  <a:gd name="T22" fmla="*/ 282 w 284"/>
                  <a:gd name="T23" fmla="*/ 104 h 380"/>
                  <a:gd name="T24" fmla="*/ 284 w 284"/>
                  <a:gd name="T25" fmla="*/ 134 h 380"/>
                  <a:gd name="T26" fmla="*/ 282 w 284"/>
                  <a:gd name="T27" fmla="*/ 164 h 380"/>
                  <a:gd name="T28" fmla="*/ 276 w 284"/>
                  <a:gd name="T29" fmla="*/ 174 h 380"/>
                  <a:gd name="T30" fmla="*/ 268 w 284"/>
                  <a:gd name="T31" fmla="*/ 194 h 380"/>
                  <a:gd name="T32" fmla="*/ 272 w 284"/>
                  <a:gd name="T33" fmla="*/ 208 h 380"/>
                  <a:gd name="T34" fmla="*/ 276 w 284"/>
                  <a:gd name="T35" fmla="*/ 230 h 380"/>
                  <a:gd name="T36" fmla="*/ 272 w 284"/>
                  <a:gd name="T37" fmla="*/ 256 h 380"/>
                  <a:gd name="T38" fmla="*/ 264 w 284"/>
                  <a:gd name="T39" fmla="*/ 272 h 380"/>
                  <a:gd name="T40" fmla="*/ 246 w 284"/>
                  <a:gd name="T41" fmla="*/ 332 h 380"/>
                  <a:gd name="T42" fmla="*/ 238 w 284"/>
                  <a:gd name="T43" fmla="*/ 362 h 380"/>
                  <a:gd name="T44" fmla="*/ 234 w 284"/>
                  <a:gd name="T45" fmla="*/ 370 h 380"/>
                  <a:gd name="T46" fmla="*/ 220 w 284"/>
                  <a:gd name="T47" fmla="*/ 378 h 380"/>
                  <a:gd name="T48" fmla="*/ 192 w 284"/>
                  <a:gd name="T49" fmla="*/ 380 h 380"/>
                  <a:gd name="T50" fmla="*/ 172 w 284"/>
                  <a:gd name="T51" fmla="*/ 378 h 380"/>
                  <a:gd name="T52" fmla="*/ 144 w 284"/>
                  <a:gd name="T53" fmla="*/ 370 h 380"/>
                  <a:gd name="T54" fmla="*/ 114 w 284"/>
                  <a:gd name="T55" fmla="*/ 354 h 380"/>
                  <a:gd name="T56" fmla="*/ 84 w 284"/>
                  <a:gd name="T57" fmla="*/ 332 h 380"/>
                  <a:gd name="T58" fmla="*/ 56 w 284"/>
                  <a:gd name="T59" fmla="*/ 302 h 380"/>
                  <a:gd name="T60" fmla="*/ 46 w 284"/>
                  <a:gd name="T61" fmla="*/ 282 h 380"/>
                  <a:gd name="T62" fmla="*/ 30 w 284"/>
                  <a:gd name="T63" fmla="*/ 238 h 380"/>
                  <a:gd name="T64" fmla="*/ 20 w 284"/>
                  <a:gd name="T65" fmla="*/ 180 h 380"/>
                  <a:gd name="T66" fmla="*/ 20 w 284"/>
                  <a:gd name="T67" fmla="*/ 164 h 380"/>
                  <a:gd name="T68" fmla="*/ 10 w 284"/>
                  <a:gd name="T69" fmla="*/ 152 h 380"/>
                  <a:gd name="T70" fmla="*/ 2 w 284"/>
                  <a:gd name="T71" fmla="*/ 128 h 380"/>
                  <a:gd name="T72" fmla="*/ 2 w 284"/>
                  <a:gd name="T73" fmla="*/ 90 h 3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4"/>
                  <a:gd name="T112" fmla="*/ 0 h 380"/>
                  <a:gd name="T113" fmla="*/ 284 w 284"/>
                  <a:gd name="T114" fmla="*/ 380 h 3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4" h="380">
                    <a:moveTo>
                      <a:pt x="10" y="66"/>
                    </a:moveTo>
                    <a:lnTo>
                      <a:pt x="10" y="66"/>
                    </a:lnTo>
                    <a:lnTo>
                      <a:pt x="14" y="58"/>
                    </a:lnTo>
                    <a:lnTo>
                      <a:pt x="20" y="48"/>
                    </a:lnTo>
                    <a:lnTo>
                      <a:pt x="30" y="38"/>
                    </a:lnTo>
                    <a:lnTo>
                      <a:pt x="42" y="26"/>
                    </a:lnTo>
                    <a:lnTo>
                      <a:pt x="60" y="16"/>
                    </a:lnTo>
                    <a:lnTo>
                      <a:pt x="82" y="8"/>
                    </a:lnTo>
                    <a:lnTo>
                      <a:pt x="96" y="4"/>
                    </a:lnTo>
                    <a:lnTo>
                      <a:pt x="110" y="2"/>
                    </a:lnTo>
                    <a:lnTo>
                      <a:pt x="130" y="0"/>
                    </a:lnTo>
                    <a:lnTo>
                      <a:pt x="152" y="0"/>
                    </a:lnTo>
                    <a:lnTo>
                      <a:pt x="174" y="2"/>
                    </a:lnTo>
                    <a:lnTo>
                      <a:pt x="194" y="6"/>
                    </a:lnTo>
                    <a:lnTo>
                      <a:pt x="214" y="12"/>
                    </a:lnTo>
                    <a:lnTo>
                      <a:pt x="232" y="22"/>
                    </a:lnTo>
                    <a:lnTo>
                      <a:pt x="248" y="36"/>
                    </a:lnTo>
                    <a:lnTo>
                      <a:pt x="256" y="44"/>
                    </a:lnTo>
                    <a:lnTo>
                      <a:pt x="262" y="54"/>
                    </a:lnTo>
                    <a:lnTo>
                      <a:pt x="272" y="76"/>
                    </a:lnTo>
                    <a:lnTo>
                      <a:pt x="278" y="90"/>
                    </a:lnTo>
                    <a:lnTo>
                      <a:pt x="282" y="104"/>
                    </a:lnTo>
                    <a:lnTo>
                      <a:pt x="284" y="118"/>
                    </a:lnTo>
                    <a:lnTo>
                      <a:pt x="284" y="134"/>
                    </a:lnTo>
                    <a:lnTo>
                      <a:pt x="284" y="148"/>
                    </a:lnTo>
                    <a:lnTo>
                      <a:pt x="282" y="164"/>
                    </a:lnTo>
                    <a:lnTo>
                      <a:pt x="276" y="174"/>
                    </a:lnTo>
                    <a:lnTo>
                      <a:pt x="268" y="194"/>
                    </a:lnTo>
                    <a:lnTo>
                      <a:pt x="270" y="200"/>
                    </a:lnTo>
                    <a:lnTo>
                      <a:pt x="272" y="208"/>
                    </a:lnTo>
                    <a:lnTo>
                      <a:pt x="276" y="218"/>
                    </a:lnTo>
                    <a:lnTo>
                      <a:pt x="276" y="230"/>
                    </a:lnTo>
                    <a:lnTo>
                      <a:pt x="276" y="242"/>
                    </a:lnTo>
                    <a:lnTo>
                      <a:pt x="272" y="256"/>
                    </a:lnTo>
                    <a:lnTo>
                      <a:pt x="264" y="272"/>
                    </a:lnTo>
                    <a:lnTo>
                      <a:pt x="254" y="302"/>
                    </a:lnTo>
                    <a:lnTo>
                      <a:pt x="246" y="332"/>
                    </a:lnTo>
                    <a:lnTo>
                      <a:pt x="238" y="362"/>
                    </a:lnTo>
                    <a:lnTo>
                      <a:pt x="236" y="366"/>
                    </a:lnTo>
                    <a:lnTo>
                      <a:pt x="234" y="370"/>
                    </a:lnTo>
                    <a:lnTo>
                      <a:pt x="228" y="374"/>
                    </a:lnTo>
                    <a:lnTo>
                      <a:pt x="220" y="378"/>
                    </a:lnTo>
                    <a:lnTo>
                      <a:pt x="208" y="380"/>
                    </a:lnTo>
                    <a:lnTo>
                      <a:pt x="192" y="380"/>
                    </a:lnTo>
                    <a:lnTo>
                      <a:pt x="172" y="378"/>
                    </a:lnTo>
                    <a:lnTo>
                      <a:pt x="160" y="376"/>
                    </a:lnTo>
                    <a:lnTo>
                      <a:pt x="144" y="370"/>
                    </a:lnTo>
                    <a:lnTo>
                      <a:pt x="130" y="364"/>
                    </a:lnTo>
                    <a:lnTo>
                      <a:pt x="114" y="354"/>
                    </a:lnTo>
                    <a:lnTo>
                      <a:pt x="100" y="344"/>
                    </a:lnTo>
                    <a:lnTo>
                      <a:pt x="84" y="332"/>
                    </a:lnTo>
                    <a:lnTo>
                      <a:pt x="70" y="318"/>
                    </a:lnTo>
                    <a:lnTo>
                      <a:pt x="56" y="302"/>
                    </a:lnTo>
                    <a:lnTo>
                      <a:pt x="46" y="282"/>
                    </a:lnTo>
                    <a:lnTo>
                      <a:pt x="36" y="260"/>
                    </a:lnTo>
                    <a:lnTo>
                      <a:pt x="30" y="238"/>
                    </a:lnTo>
                    <a:lnTo>
                      <a:pt x="26" y="216"/>
                    </a:lnTo>
                    <a:lnTo>
                      <a:pt x="20" y="180"/>
                    </a:lnTo>
                    <a:lnTo>
                      <a:pt x="20" y="164"/>
                    </a:lnTo>
                    <a:lnTo>
                      <a:pt x="14" y="160"/>
                    </a:lnTo>
                    <a:lnTo>
                      <a:pt x="10" y="152"/>
                    </a:lnTo>
                    <a:lnTo>
                      <a:pt x="4" y="142"/>
                    </a:lnTo>
                    <a:lnTo>
                      <a:pt x="2" y="128"/>
                    </a:lnTo>
                    <a:lnTo>
                      <a:pt x="0" y="110"/>
                    </a:lnTo>
                    <a:lnTo>
                      <a:pt x="2" y="90"/>
                    </a:lnTo>
                    <a:lnTo>
                      <a:pt x="10" y="6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48" name="Freeform 468"/>
              <p:cNvSpPr>
                <a:spLocks/>
              </p:cNvSpPr>
              <p:nvPr/>
            </p:nvSpPr>
            <p:spPr bwMode="auto">
              <a:xfrm>
                <a:off x="1910" y="3156"/>
                <a:ext cx="232" cy="488"/>
              </a:xfrm>
              <a:custGeom>
                <a:avLst/>
                <a:gdLst>
                  <a:gd name="T0" fmla="*/ 38 w 232"/>
                  <a:gd name="T1" fmla="*/ 0 h 488"/>
                  <a:gd name="T2" fmla="*/ 38 w 232"/>
                  <a:gd name="T3" fmla="*/ 0 h 488"/>
                  <a:gd name="T4" fmla="*/ 38 w 232"/>
                  <a:gd name="T5" fmla="*/ 30 h 488"/>
                  <a:gd name="T6" fmla="*/ 40 w 232"/>
                  <a:gd name="T7" fmla="*/ 62 h 488"/>
                  <a:gd name="T8" fmla="*/ 40 w 232"/>
                  <a:gd name="T9" fmla="*/ 102 h 488"/>
                  <a:gd name="T10" fmla="*/ 36 w 232"/>
                  <a:gd name="T11" fmla="*/ 148 h 488"/>
                  <a:gd name="T12" fmla="*/ 32 w 232"/>
                  <a:gd name="T13" fmla="*/ 194 h 488"/>
                  <a:gd name="T14" fmla="*/ 24 w 232"/>
                  <a:gd name="T15" fmla="*/ 240 h 488"/>
                  <a:gd name="T16" fmla="*/ 18 w 232"/>
                  <a:gd name="T17" fmla="*/ 260 h 488"/>
                  <a:gd name="T18" fmla="*/ 10 w 232"/>
                  <a:gd name="T19" fmla="*/ 280 h 488"/>
                  <a:gd name="T20" fmla="*/ 10 w 232"/>
                  <a:gd name="T21" fmla="*/ 280 h 488"/>
                  <a:gd name="T22" fmla="*/ 12 w 232"/>
                  <a:gd name="T23" fmla="*/ 288 h 488"/>
                  <a:gd name="T24" fmla="*/ 12 w 232"/>
                  <a:gd name="T25" fmla="*/ 306 h 488"/>
                  <a:gd name="T26" fmla="*/ 12 w 232"/>
                  <a:gd name="T27" fmla="*/ 316 h 488"/>
                  <a:gd name="T28" fmla="*/ 10 w 232"/>
                  <a:gd name="T29" fmla="*/ 328 h 488"/>
                  <a:gd name="T30" fmla="*/ 6 w 232"/>
                  <a:gd name="T31" fmla="*/ 336 h 488"/>
                  <a:gd name="T32" fmla="*/ 0 w 232"/>
                  <a:gd name="T33" fmla="*/ 344 h 488"/>
                  <a:gd name="T34" fmla="*/ 0 w 232"/>
                  <a:gd name="T35" fmla="*/ 344 h 488"/>
                  <a:gd name="T36" fmla="*/ 8 w 232"/>
                  <a:gd name="T37" fmla="*/ 358 h 488"/>
                  <a:gd name="T38" fmla="*/ 30 w 232"/>
                  <a:gd name="T39" fmla="*/ 390 h 488"/>
                  <a:gd name="T40" fmla="*/ 44 w 232"/>
                  <a:gd name="T41" fmla="*/ 410 h 488"/>
                  <a:gd name="T42" fmla="*/ 60 w 232"/>
                  <a:gd name="T43" fmla="*/ 430 h 488"/>
                  <a:gd name="T44" fmla="*/ 76 w 232"/>
                  <a:gd name="T45" fmla="*/ 448 h 488"/>
                  <a:gd name="T46" fmla="*/ 94 w 232"/>
                  <a:gd name="T47" fmla="*/ 466 h 488"/>
                  <a:gd name="T48" fmla="*/ 112 w 232"/>
                  <a:gd name="T49" fmla="*/ 478 h 488"/>
                  <a:gd name="T50" fmla="*/ 122 w 232"/>
                  <a:gd name="T51" fmla="*/ 484 h 488"/>
                  <a:gd name="T52" fmla="*/ 130 w 232"/>
                  <a:gd name="T53" fmla="*/ 486 h 488"/>
                  <a:gd name="T54" fmla="*/ 138 w 232"/>
                  <a:gd name="T55" fmla="*/ 488 h 488"/>
                  <a:gd name="T56" fmla="*/ 146 w 232"/>
                  <a:gd name="T57" fmla="*/ 488 h 488"/>
                  <a:gd name="T58" fmla="*/ 154 w 232"/>
                  <a:gd name="T59" fmla="*/ 486 h 488"/>
                  <a:gd name="T60" fmla="*/ 162 w 232"/>
                  <a:gd name="T61" fmla="*/ 480 h 488"/>
                  <a:gd name="T62" fmla="*/ 168 w 232"/>
                  <a:gd name="T63" fmla="*/ 474 h 488"/>
                  <a:gd name="T64" fmla="*/ 176 w 232"/>
                  <a:gd name="T65" fmla="*/ 464 h 488"/>
                  <a:gd name="T66" fmla="*/ 180 w 232"/>
                  <a:gd name="T67" fmla="*/ 452 h 488"/>
                  <a:gd name="T68" fmla="*/ 186 w 232"/>
                  <a:gd name="T69" fmla="*/ 438 h 488"/>
                  <a:gd name="T70" fmla="*/ 190 w 232"/>
                  <a:gd name="T71" fmla="*/ 420 h 488"/>
                  <a:gd name="T72" fmla="*/ 194 w 232"/>
                  <a:gd name="T73" fmla="*/ 398 h 488"/>
                  <a:gd name="T74" fmla="*/ 196 w 232"/>
                  <a:gd name="T75" fmla="*/ 374 h 488"/>
                  <a:gd name="T76" fmla="*/ 198 w 232"/>
                  <a:gd name="T77" fmla="*/ 346 h 488"/>
                  <a:gd name="T78" fmla="*/ 198 w 232"/>
                  <a:gd name="T79" fmla="*/ 346 h 488"/>
                  <a:gd name="T80" fmla="*/ 198 w 232"/>
                  <a:gd name="T81" fmla="*/ 342 h 488"/>
                  <a:gd name="T82" fmla="*/ 200 w 232"/>
                  <a:gd name="T83" fmla="*/ 320 h 488"/>
                  <a:gd name="T84" fmla="*/ 200 w 232"/>
                  <a:gd name="T85" fmla="*/ 320 h 488"/>
                  <a:gd name="T86" fmla="*/ 204 w 232"/>
                  <a:gd name="T87" fmla="*/ 270 h 488"/>
                  <a:gd name="T88" fmla="*/ 206 w 232"/>
                  <a:gd name="T89" fmla="*/ 242 h 488"/>
                  <a:gd name="T90" fmla="*/ 208 w 232"/>
                  <a:gd name="T91" fmla="*/ 216 h 488"/>
                  <a:gd name="T92" fmla="*/ 208 w 232"/>
                  <a:gd name="T93" fmla="*/ 216 h 488"/>
                  <a:gd name="T94" fmla="*/ 208 w 232"/>
                  <a:gd name="T95" fmla="*/ 206 h 488"/>
                  <a:gd name="T96" fmla="*/ 210 w 232"/>
                  <a:gd name="T97" fmla="*/ 196 h 488"/>
                  <a:gd name="T98" fmla="*/ 218 w 232"/>
                  <a:gd name="T99" fmla="*/ 178 h 488"/>
                  <a:gd name="T100" fmla="*/ 228 w 232"/>
                  <a:gd name="T101" fmla="*/ 164 h 488"/>
                  <a:gd name="T102" fmla="*/ 232 w 232"/>
                  <a:gd name="T103" fmla="*/ 160 h 488"/>
                  <a:gd name="T104" fmla="*/ 38 w 232"/>
                  <a:gd name="T105" fmla="*/ 0 h 48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2"/>
                  <a:gd name="T160" fmla="*/ 0 h 488"/>
                  <a:gd name="T161" fmla="*/ 232 w 232"/>
                  <a:gd name="T162" fmla="*/ 488 h 488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2" h="488">
                    <a:moveTo>
                      <a:pt x="38" y="0"/>
                    </a:moveTo>
                    <a:lnTo>
                      <a:pt x="38" y="0"/>
                    </a:lnTo>
                    <a:lnTo>
                      <a:pt x="38" y="30"/>
                    </a:lnTo>
                    <a:lnTo>
                      <a:pt x="40" y="62"/>
                    </a:lnTo>
                    <a:lnTo>
                      <a:pt x="40" y="102"/>
                    </a:lnTo>
                    <a:lnTo>
                      <a:pt x="36" y="148"/>
                    </a:lnTo>
                    <a:lnTo>
                      <a:pt x="32" y="194"/>
                    </a:lnTo>
                    <a:lnTo>
                      <a:pt x="24" y="240"/>
                    </a:lnTo>
                    <a:lnTo>
                      <a:pt x="18" y="260"/>
                    </a:lnTo>
                    <a:lnTo>
                      <a:pt x="10" y="280"/>
                    </a:lnTo>
                    <a:lnTo>
                      <a:pt x="12" y="288"/>
                    </a:lnTo>
                    <a:lnTo>
                      <a:pt x="12" y="306"/>
                    </a:lnTo>
                    <a:lnTo>
                      <a:pt x="12" y="316"/>
                    </a:lnTo>
                    <a:lnTo>
                      <a:pt x="10" y="328"/>
                    </a:lnTo>
                    <a:lnTo>
                      <a:pt x="6" y="336"/>
                    </a:lnTo>
                    <a:lnTo>
                      <a:pt x="0" y="344"/>
                    </a:lnTo>
                    <a:lnTo>
                      <a:pt x="8" y="358"/>
                    </a:lnTo>
                    <a:lnTo>
                      <a:pt x="30" y="390"/>
                    </a:lnTo>
                    <a:lnTo>
                      <a:pt x="44" y="410"/>
                    </a:lnTo>
                    <a:lnTo>
                      <a:pt x="60" y="430"/>
                    </a:lnTo>
                    <a:lnTo>
                      <a:pt x="76" y="448"/>
                    </a:lnTo>
                    <a:lnTo>
                      <a:pt x="94" y="466"/>
                    </a:lnTo>
                    <a:lnTo>
                      <a:pt x="112" y="478"/>
                    </a:lnTo>
                    <a:lnTo>
                      <a:pt x="122" y="484"/>
                    </a:lnTo>
                    <a:lnTo>
                      <a:pt x="130" y="486"/>
                    </a:lnTo>
                    <a:lnTo>
                      <a:pt x="138" y="488"/>
                    </a:lnTo>
                    <a:lnTo>
                      <a:pt x="146" y="488"/>
                    </a:lnTo>
                    <a:lnTo>
                      <a:pt x="154" y="486"/>
                    </a:lnTo>
                    <a:lnTo>
                      <a:pt x="162" y="480"/>
                    </a:lnTo>
                    <a:lnTo>
                      <a:pt x="168" y="474"/>
                    </a:lnTo>
                    <a:lnTo>
                      <a:pt x="176" y="464"/>
                    </a:lnTo>
                    <a:lnTo>
                      <a:pt x="180" y="452"/>
                    </a:lnTo>
                    <a:lnTo>
                      <a:pt x="186" y="438"/>
                    </a:lnTo>
                    <a:lnTo>
                      <a:pt x="190" y="420"/>
                    </a:lnTo>
                    <a:lnTo>
                      <a:pt x="194" y="398"/>
                    </a:lnTo>
                    <a:lnTo>
                      <a:pt x="196" y="374"/>
                    </a:lnTo>
                    <a:lnTo>
                      <a:pt x="198" y="346"/>
                    </a:lnTo>
                    <a:lnTo>
                      <a:pt x="198" y="342"/>
                    </a:lnTo>
                    <a:lnTo>
                      <a:pt x="200" y="320"/>
                    </a:lnTo>
                    <a:lnTo>
                      <a:pt x="204" y="270"/>
                    </a:lnTo>
                    <a:lnTo>
                      <a:pt x="206" y="242"/>
                    </a:lnTo>
                    <a:lnTo>
                      <a:pt x="208" y="216"/>
                    </a:lnTo>
                    <a:lnTo>
                      <a:pt x="208" y="206"/>
                    </a:lnTo>
                    <a:lnTo>
                      <a:pt x="210" y="196"/>
                    </a:lnTo>
                    <a:lnTo>
                      <a:pt x="218" y="178"/>
                    </a:lnTo>
                    <a:lnTo>
                      <a:pt x="228" y="164"/>
                    </a:lnTo>
                    <a:lnTo>
                      <a:pt x="232" y="16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49" name="Freeform 469"/>
              <p:cNvSpPr>
                <a:spLocks/>
              </p:cNvSpPr>
              <p:nvPr/>
            </p:nvSpPr>
            <p:spPr bwMode="auto">
              <a:xfrm>
                <a:off x="1862" y="3368"/>
                <a:ext cx="312" cy="526"/>
              </a:xfrm>
              <a:custGeom>
                <a:avLst/>
                <a:gdLst>
                  <a:gd name="T0" fmla="*/ 184 w 312"/>
                  <a:gd name="T1" fmla="*/ 106 h 526"/>
                  <a:gd name="T2" fmla="*/ 184 w 312"/>
                  <a:gd name="T3" fmla="*/ 106 h 526"/>
                  <a:gd name="T4" fmla="*/ 162 w 312"/>
                  <a:gd name="T5" fmla="*/ 94 h 526"/>
                  <a:gd name="T6" fmla="*/ 140 w 312"/>
                  <a:gd name="T7" fmla="*/ 78 h 526"/>
                  <a:gd name="T8" fmla="*/ 120 w 312"/>
                  <a:gd name="T9" fmla="*/ 60 h 526"/>
                  <a:gd name="T10" fmla="*/ 102 w 312"/>
                  <a:gd name="T11" fmla="*/ 42 h 526"/>
                  <a:gd name="T12" fmla="*/ 76 w 312"/>
                  <a:gd name="T13" fmla="*/ 12 h 526"/>
                  <a:gd name="T14" fmla="*/ 66 w 312"/>
                  <a:gd name="T15" fmla="*/ 0 h 526"/>
                  <a:gd name="T16" fmla="*/ 30 w 312"/>
                  <a:gd name="T17" fmla="*/ 34 h 526"/>
                  <a:gd name="T18" fmla="*/ 0 w 312"/>
                  <a:gd name="T19" fmla="*/ 64 h 526"/>
                  <a:gd name="T20" fmla="*/ 0 w 312"/>
                  <a:gd name="T21" fmla="*/ 64 h 526"/>
                  <a:gd name="T22" fmla="*/ 16 w 312"/>
                  <a:gd name="T23" fmla="*/ 84 h 526"/>
                  <a:gd name="T24" fmla="*/ 32 w 312"/>
                  <a:gd name="T25" fmla="*/ 108 h 526"/>
                  <a:gd name="T26" fmla="*/ 50 w 312"/>
                  <a:gd name="T27" fmla="*/ 138 h 526"/>
                  <a:gd name="T28" fmla="*/ 68 w 312"/>
                  <a:gd name="T29" fmla="*/ 172 h 526"/>
                  <a:gd name="T30" fmla="*/ 106 w 312"/>
                  <a:gd name="T31" fmla="*/ 248 h 526"/>
                  <a:gd name="T32" fmla="*/ 142 w 312"/>
                  <a:gd name="T33" fmla="*/ 326 h 526"/>
                  <a:gd name="T34" fmla="*/ 174 w 312"/>
                  <a:gd name="T35" fmla="*/ 402 h 526"/>
                  <a:gd name="T36" fmla="*/ 200 w 312"/>
                  <a:gd name="T37" fmla="*/ 466 h 526"/>
                  <a:gd name="T38" fmla="*/ 224 w 312"/>
                  <a:gd name="T39" fmla="*/ 526 h 526"/>
                  <a:gd name="T40" fmla="*/ 224 w 312"/>
                  <a:gd name="T41" fmla="*/ 526 h 526"/>
                  <a:gd name="T42" fmla="*/ 234 w 312"/>
                  <a:gd name="T43" fmla="*/ 500 h 526"/>
                  <a:gd name="T44" fmla="*/ 242 w 312"/>
                  <a:gd name="T45" fmla="*/ 470 h 526"/>
                  <a:gd name="T46" fmla="*/ 260 w 312"/>
                  <a:gd name="T47" fmla="*/ 406 h 526"/>
                  <a:gd name="T48" fmla="*/ 274 w 312"/>
                  <a:gd name="T49" fmla="*/ 336 h 526"/>
                  <a:gd name="T50" fmla="*/ 288 w 312"/>
                  <a:gd name="T51" fmla="*/ 270 h 526"/>
                  <a:gd name="T52" fmla="*/ 306 w 312"/>
                  <a:gd name="T53" fmla="*/ 160 h 526"/>
                  <a:gd name="T54" fmla="*/ 312 w 312"/>
                  <a:gd name="T55" fmla="*/ 116 h 526"/>
                  <a:gd name="T56" fmla="*/ 296 w 312"/>
                  <a:gd name="T57" fmla="*/ 98 h 526"/>
                  <a:gd name="T58" fmla="*/ 264 w 312"/>
                  <a:gd name="T59" fmla="*/ 54 h 526"/>
                  <a:gd name="T60" fmla="*/ 264 w 312"/>
                  <a:gd name="T61" fmla="*/ 54 h 526"/>
                  <a:gd name="T62" fmla="*/ 252 w 312"/>
                  <a:gd name="T63" fmla="*/ 74 h 526"/>
                  <a:gd name="T64" fmla="*/ 240 w 312"/>
                  <a:gd name="T65" fmla="*/ 88 h 526"/>
                  <a:gd name="T66" fmla="*/ 230 w 312"/>
                  <a:gd name="T67" fmla="*/ 100 h 526"/>
                  <a:gd name="T68" fmla="*/ 220 w 312"/>
                  <a:gd name="T69" fmla="*/ 106 h 526"/>
                  <a:gd name="T70" fmla="*/ 200 w 312"/>
                  <a:gd name="T71" fmla="*/ 248 h 526"/>
                  <a:gd name="T72" fmla="*/ 184 w 312"/>
                  <a:gd name="T73" fmla="*/ 106 h 52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12"/>
                  <a:gd name="T112" fmla="*/ 0 h 526"/>
                  <a:gd name="T113" fmla="*/ 312 w 312"/>
                  <a:gd name="T114" fmla="*/ 526 h 52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12" h="526">
                    <a:moveTo>
                      <a:pt x="184" y="106"/>
                    </a:moveTo>
                    <a:lnTo>
                      <a:pt x="184" y="106"/>
                    </a:lnTo>
                    <a:lnTo>
                      <a:pt x="162" y="94"/>
                    </a:lnTo>
                    <a:lnTo>
                      <a:pt x="140" y="78"/>
                    </a:lnTo>
                    <a:lnTo>
                      <a:pt x="120" y="60"/>
                    </a:lnTo>
                    <a:lnTo>
                      <a:pt x="102" y="42"/>
                    </a:lnTo>
                    <a:lnTo>
                      <a:pt x="76" y="12"/>
                    </a:lnTo>
                    <a:lnTo>
                      <a:pt x="66" y="0"/>
                    </a:lnTo>
                    <a:lnTo>
                      <a:pt x="30" y="34"/>
                    </a:lnTo>
                    <a:lnTo>
                      <a:pt x="0" y="64"/>
                    </a:lnTo>
                    <a:lnTo>
                      <a:pt x="16" y="84"/>
                    </a:lnTo>
                    <a:lnTo>
                      <a:pt x="32" y="108"/>
                    </a:lnTo>
                    <a:lnTo>
                      <a:pt x="50" y="138"/>
                    </a:lnTo>
                    <a:lnTo>
                      <a:pt x="68" y="172"/>
                    </a:lnTo>
                    <a:lnTo>
                      <a:pt x="106" y="248"/>
                    </a:lnTo>
                    <a:lnTo>
                      <a:pt x="142" y="326"/>
                    </a:lnTo>
                    <a:lnTo>
                      <a:pt x="174" y="402"/>
                    </a:lnTo>
                    <a:lnTo>
                      <a:pt x="200" y="466"/>
                    </a:lnTo>
                    <a:lnTo>
                      <a:pt x="224" y="526"/>
                    </a:lnTo>
                    <a:lnTo>
                      <a:pt x="234" y="500"/>
                    </a:lnTo>
                    <a:lnTo>
                      <a:pt x="242" y="470"/>
                    </a:lnTo>
                    <a:lnTo>
                      <a:pt x="260" y="406"/>
                    </a:lnTo>
                    <a:lnTo>
                      <a:pt x="274" y="336"/>
                    </a:lnTo>
                    <a:lnTo>
                      <a:pt x="288" y="270"/>
                    </a:lnTo>
                    <a:lnTo>
                      <a:pt x="306" y="160"/>
                    </a:lnTo>
                    <a:lnTo>
                      <a:pt x="312" y="116"/>
                    </a:lnTo>
                    <a:lnTo>
                      <a:pt x="296" y="98"/>
                    </a:lnTo>
                    <a:lnTo>
                      <a:pt x="264" y="54"/>
                    </a:lnTo>
                    <a:lnTo>
                      <a:pt x="252" y="74"/>
                    </a:lnTo>
                    <a:lnTo>
                      <a:pt x="240" y="88"/>
                    </a:lnTo>
                    <a:lnTo>
                      <a:pt x="230" y="100"/>
                    </a:lnTo>
                    <a:lnTo>
                      <a:pt x="220" y="106"/>
                    </a:lnTo>
                    <a:lnTo>
                      <a:pt x="200" y="248"/>
                    </a:lnTo>
                    <a:lnTo>
                      <a:pt x="184" y="106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50" name="Freeform 470"/>
              <p:cNvSpPr>
                <a:spLocks/>
              </p:cNvSpPr>
              <p:nvPr/>
            </p:nvSpPr>
            <p:spPr bwMode="auto">
              <a:xfrm>
                <a:off x="1932" y="3024"/>
                <a:ext cx="282" cy="232"/>
              </a:xfrm>
              <a:custGeom>
                <a:avLst/>
                <a:gdLst>
                  <a:gd name="T0" fmla="*/ 16 w 282"/>
                  <a:gd name="T1" fmla="*/ 232 h 232"/>
                  <a:gd name="T2" fmla="*/ 10 w 282"/>
                  <a:gd name="T3" fmla="*/ 174 h 232"/>
                  <a:gd name="T4" fmla="*/ 2 w 282"/>
                  <a:gd name="T5" fmla="*/ 132 h 232"/>
                  <a:gd name="T6" fmla="*/ 0 w 282"/>
                  <a:gd name="T7" fmla="*/ 110 h 232"/>
                  <a:gd name="T8" fmla="*/ 4 w 282"/>
                  <a:gd name="T9" fmla="*/ 90 h 232"/>
                  <a:gd name="T10" fmla="*/ 24 w 282"/>
                  <a:gd name="T11" fmla="*/ 52 h 232"/>
                  <a:gd name="T12" fmla="*/ 54 w 282"/>
                  <a:gd name="T13" fmla="*/ 22 h 232"/>
                  <a:gd name="T14" fmla="*/ 92 w 282"/>
                  <a:gd name="T15" fmla="*/ 4 h 232"/>
                  <a:gd name="T16" fmla="*/ 114 w 282"/>
                  <a:gd name="T17" fmla="*/ 0 h 232"/>
                  <a:gd name="T18" fmla="*/ 164 w 282"/>
                  <a:gd name="T19" fmla="*/ 0 h 232"/>
                  <a:gd name="T20" fmla="*/ 212 w 282"/>
                  <a:gd name="T21" fmla="*/ 6 h 232"/>
                  <a:gd name="T22" fmla="*/ 244 w 282"/>
                  <a:gd name="T23" fmla="*/ 18 h 232"/>
                  <a:gd name="T24" fmla="*/ 270 w 282"/>
                  <a:gd name="T25" fmla="*/ 36 h 232"/>
                  <a:gd name="T26" fmla="*/ 276 w 282"/>
                  <a:gd name="T27" fmla="*/ 62 h 232"/>
                  <a:gd name="T28" fmla="*/ 270 w 282"/>
                  <a:gd name="T29" fmla="*/ 62 h 232"/>
                  <a:gd name="T30" fmla="*/ 260 w 282"/>
                  <a:gd name="T31" fmla="*/ 66 h 232"/>
                  <a:gd name="T32" fmla="*/ 252 w 282"/>
                  <a:gd name="T33" fmla="*/ 60 h 232"/>
                  <a:gd name="T34" fmla="*/ 226 w 282"/>
                  <a:gd name="T35" fmla="*/ 50 h 232"/>
                  <a:gd name="T36" fmla="*/ 182 w 282"/>
                  <a:gd name="T37" fmla="*/ 40 h 232"/>
                  <a:gd name="T38" fmla="*/ 120 w 282"/>
                  <a:gd name="T39" fmla="*/ 40 h 232"/>
                  <a:gd name="T40" fmla="*/ 108 w 282"/>
                  <a:gd name="T41" fmla="*/ 42 h 232"/>
                  <a:gd name="T42" fmla="*/ 92 w 282"/>
                  <a:gd name="T43" fmla="*/ 50 h 232"/>
                  <a:gd name="T44" fmla="*/ 84 w 282"/>
                  <a:gd name="T45" fmla="*/ 62 h 232"/>
                  <a:gd name="T46" fmla="*/ 84 w 282"/>
                  <a:gd name="T47" fmla="*/ 84 h 232"/>
                  <a:gd name="T48" fmla="*/ 92 w 282"/>
                  <a:gd name="T49" fmla="*/ 110 h 232"/>
                  <a:gd name="T50" fmla="*/ 98 w 282"/>
                  <a:gd name="T51" fmla="*/ 122 h 232"/>
                  <a:gd name="T52" fmla="*/ 88 w 282"/>
                  <a:gd name="T53" fmla="*/ 144 h 232"/>
                  <a:gd name="T54" fmla="*/ 84 w 282"/>
                  <a:gd name="T55" fmla="*/ 172 h 232"/>
                  <a:gd name="T56" fmla="*/ 88 w 282"/>
                  <a:gd name="T57" fmla="*/ 208 h 232"/>
                  <a:gd name="T58" fmla="*/ 62 w 282"/>
                  <a:gd name="T59" fmla="*/ 202 h 232"/>
                  <a:gd name="T60" fmla="*/ 50 w 282"/>
                  <a:gd name="T61" fmla="*/ 194 h 232"/>
                  <a:gd name="T62" fmla="*/ 40 w 282"/>
                  <a:gd name="T63" fmla="*/ 190 h 232"/>
                  <a:gd name="T64" fmla="*/ 34 w 282"/>
                  <a:gd name="T65" fmla="*/ 196 h 232"/>
                  <a:gd name="T66" fmla="*/ 16 w 282"/>
                  <a:gd name="T67" fmla="*/ 232 h 2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2"/>
                  <a:gd name="T103" fmla="*/ 0 h 232"/>
                  <a:gd name="T104" fmla="*/ 282 w 282"/>
                  <a:gd name="T105" fmla="*/ 232 h 23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2" h="232">
                    <a:moveTo>
                      <a:pt x="16" y="232"/>
                    </a:moveTo>
                    <a:lnTo>
                      <a:pt x="16" y="232"/>
                    </a:lnTo>
                    <a:lnTo>
                      <a:pt x="14" y="206"/>
                    </a:lnTo>
                    <a:lnTo>
                      <a:pt x="10" y="174"/>
                    </a:lnTo>
                    <a:lnTo>
                      <a:pt x="2" y="132"/>
                    </a:lnTo>
                    <a:lnTo>
                      <a:pt x="0" y="120"/>
                    </a:lnTo>
                    <a:lnTo>
                      <a:pt x="0" y="110"/>
                    </a:lnTo>
                    <a:lnTo>
                      <a:pt x="2" y="100"/>
                    </a:lnTo>
                    <a:lnTo>
                      <a:pt x="4" y="90"/>
                    </a:lnTo>
                    <a:lnTo>
                      <a:pt x="12" y="70"/>
                    </a:lnTo>
                    <a:lnTo>
                      <a:pt x="24" y="52"/>
                    </a:lnTo>
                    <a:lnTo>
                      <a:pt x="38" y="36"/>
                    </a:lnTo>
                    <a:lnTo>
                      <a:pt x="54" y="22"/>
                    </a:lnTo>
                    <a:lnTo>
                      <a:pt x="72" y="12"/>
                    </a:lnTo>
                    <a:lnTo>
                      <a:pt x="92" y="4"/>
                    </a:lnTo>
                    <a:lnTo>
                      <a:pt x="114" y="0"/>
                    </a:lnTo>
                    <a:lnTo>
                      <a:pt x="136" y="0"/>
                    </a:lnTo>
                    <a:lnTo>
                      <a:pt x="164" y="0"/>
                    </a:lnTo>
                    <a:lnTo>
                      <a:pt x="196" y="4"/>
                    </a:lnTo>
                    <a:lnTo>
                      <a:pt x="212" y="6"/>
                    </a:lnTo>
                    <a:lnTo>
                      <a:pt x="228" y="12"/>
                    </a:lnTo>
                    <a:lnTo>
                      <a:pt x="244" y="18"/>
                    </a:lnTo>
                    <a:lnTo>
                      <a:pt x="258" y="26"/>
                    </a:lnTo>
                    <a:lnTo>
                      <a:pt x="270" y="36"/>
                    </a:lnTo>
                    <a:lnTo>
                      <a:pt x="282" y="50"/>
                    </a:lnTo>
                    <a:lnTo>
                      <a:pt x="276" y="62"/>
                    </a:lnTo>
                    <a:lnTo>
                      <a:pt x="270" y="62"/>
                    </a:lnTo>
                    <a:lnTo>
                      <a:pt x="264" y="62"/>
                    </a:lnTo>
                    <a:lnTo>
                      <a:pt x="260" y="66"/>
                    </a:lnTo>
                    <a:lnTo>
                      <a:pt x="252" y="60"/>
                    </a:lnTo>
                    <a:lnTo>
                      <a:pt x="242" y="56"/>
                    </a:lnTo>
                    <a:lnTo>
                      <a:pt x="226" y="50"/>
                    </a:lnTo>
                    <a:lnTo>
                      <a:pt x="206" y="44"/>
                    </a:lnTo>
                    <a:lnTo>
                      <a:pt x="182" y="40"/>
                    </a:lnTo>
                    <a:lnTo>
                      <a:pt x="154" y="40"/>
                    </a:lnTo>
                    <a:lnTo>
                      <a:pt x="120" y="40"/>
                    </a:lnTo>
                    <a:lnTo>
                      <a:pt x="108" y="42"/>
                    </a:lnTo>
                    <a:lnTo>
                      <a:pt x="100" y="46"/>
                    </a:lnTo>
                    <a:lnTo>
                      <a:pt x="92" y="50"/>
                    </a:lnTo>
                    <a:lnTo>
                      <a:pt x="88" y="56"/>
                    </a:lnTo>
                    <a:lnTo>
                      <a:pt x="84" y="62"/>
                    </a:lnTo>
                    <a:lnTo>
                      <a:pt x="82" y="68"/>
                    </a:lnTo>
                    <a:lnTo>
                      <a:pt x="84" y="84"/>
                    </a:lnTo>
                    <a:lnTo>
                      <a:pt x="86" y="98"/>
                    </a:lnTo>
                    <a:lnTo>
                      <a:pt x="92" y="110"/>
                    </a:lnTo>
                    <a:lnTo>
                      <a:pt x="98" y="122"/>
                    </a:lnTo>
                    <a:lnTo>
                      <a:pt x="94" y="128"/>
                    </a:lnTo>
                    <a:lnTo>
                      <a:pt x="88" y="144"/>
                    </a:lnTo>
                    <a:lnTo>
                      <a:pt x="84" y="156"/>
                    </a:lnTo>
                    <a:lnTo>
                      <a:pt x="84" y="172"/>
                    </a:lnTo>
                    <a:lnTo>
                      <a:pt x="84" y="188"/>
                    </a:lnTo>
                    <a:lnTo>
                      <a:pt x="88" y="208"/>
                    </a:lnTo>
                    <a:lnTo>
                      <a:pt x="62" y="202"/>
                    </a:lnTo>
                    <a:lnTo>
                      <a:pt x="58" y="198"/>
                    </a:lnTo>
                    <a:lnTo>
                      <a:pt x="50" y="194"/>
                    </a:lnTo>
                    <a:lnTo>
                      <a:pt x="46" y="192"/>
                    </a:lnTo>
                    <a:lnTo>
                      <a:pt x="40" y="190"/>
                    </a:lnTo>
                    <a:lnTo>
                      <a:pt x="36" y="192"/>
                    </a:lnTo>
                    <a:lnTo>
                      <a:pt x="34" y="196"/>
                    </a:lnTo>
                    <a:lnTo>
                      <a:pt x="16" y="232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51" name="Freeform 471"/>
              <p:cNvSpPr>
                <a:spLocks/>
              </p:cNvSpPr>
              <p:nvPr/>
            </p:nvSpPr>
            <p:spPr bwMode="auto">
              <a:xfrm>
                <a:off x="1932" y="3024"/>
                <a:ext cx="282" cy="232"/>
              </a:xfrm>
              <a:custGeom>
                <a:avLst/>
                <a:gdLst>
                  <a:gd name="T0" fmla="*/ 16 w 282"/>
                  <a:gd name="T1" fmla="*/ 232 h 232"/>
                  <a:gd name="T2" fmla="*/ 10 w 282"/>
                  <a:gd name="T3" fmla="*/ 174 h 232"/>
                  <a:gd name="T4" fmla="*/ 2 w 282"/>
                  <a:gd name="T5" fmla="*/ 132 h 232"/>
                  <a:gd name="T6" fmla="*/ 0 w 282"/>
                  <a:gd name="T7" fmla="*/ 110 h 232"/>
                  <a:gd name="T8" fmla="*/ 4 w 282"/>
                  <a:gd name="T9" fmla="*/ 90 h 232"/>
                  <a:gd name="T10" fmla="*/ 24 w 282"/>
                  <a:gd name="T11" fmla="*/ 52 h 232"/>
                  <a:gd name="T12" fmla="*/ 54 w 282"/>
                  <a:gd name="T13" fmla="*/ 22 h 232"/>
                  <a:gd name="T14" fmla="*/ 92 w 282"/>
                  <a:gd name="T15" fmla="*/ 4 h 232"/>
                  <a:gd name="T16" fmla="*/ 114 w 282"/>
                  <a:gd name="T17" fmla="*/ 0 h 232"/>
                  <a:gd name="T18" fmla="*/ 164 w 282"/>
                  <a:gd name="T19" fmla="*/ 0 h 232"/>
                  <a:gd name="T20" fmla="*/ 212 w 282"/>
                  <a:gd name="T21" fmla="*/ 6 h 232"/>
                  <a:gd name="T22" fmla="*/ 244 w 282"/>
                  <a:gd name="T23" fmla="*/ 18 h 232"/>
                  <a:gd name="T24" fmla="*/ 270 w 282"/>
                  <a:gd name="T25" fmla="*/ 36 h 232"/>
                  <a:gd name="T26" fmla="*/ 276 w 282"/>
                  <a:gd name="T27" fmla="*/ 62 h 232"/>
                  <a:gd name="T28" fmla="*/ 270 w 282"/>
                  <a:gd name="T29" fmla="*/ 62 h 232"/>
                  <a:gd name="T30" fmla="*/ 260 w 282"/>
                  <a:gd name="T31" fmla="*/ 66 h 232"/>
                  <a:gd name="T32" fmla="*/ 252 w 282"/>
                  <a:gd name="T33" fmla="*/ 60 h 232"/>
                  <a:gd name="T34" fmla="*/ 226 w 282"/>
                  <a:gd name="T35" fmla="*/ 50 h 232"/>
                  <a:gd name="T36" fmla="*/ 182 w 282"/>
                  <a:gd name="T37" fmla="*/ 40 h 232"/>
                  <a:gd name="T38" fmla="*/ 120 w 282"/>
                  <a:gd name="T39" fmla="*/ 40 h 232"/>
                  <a:gd name="T40" fmla="*/ 108 w 282"/>
                  <a:gd name="T41" fmla="*/ 42 h 232"/>
                  <a:gd name="T42" fmla="*/ 92 w 282"/>
                  <a:gd name="T43" fmla="*/ 50 h 232"/>
                  <a:gd name="T44" fmla="*/ 84 w 282"/>
                  <a:gd name="T45" fmla="*/ 62 h 232"/>
                  <a:gd name="T46" fmla="*/ 84 w 282"/>
                  <a:gd name="T47" fmla="*/ 84 h 232"/>
                  <a:gd name="T48" fmla="*/ 92 w 282"/>
                  <a:gd name="T49" fmla="*/ 110 h 232"/>
                  <a:gd name="T50" fmla="*/ 98 w 282"/>
                  <a:gd name="T51" fmla="*/ 122 h 232"/>
                  <a:gd name="T52" fmla="*/ 88 w 282"/>
                  <a:gd name="T53" fmla="*/ 144 h 232"/>
                  <a:gd name="T54" fmla="*/ 84 w 282"/>
                  <a:gd name="T55" fmla="*/ 172 h 232"/>
                  <a:gd name="T56" fmla="*/ 88 w 282"/>
                  <a:gd name="T57" fmla="*/ 208 h 232"/>
                  <a:gd name="T58" fmla="*/ 62 w 282"/>
                  <a:gd name="T59" fmla="*/ 202 h 232"/>
                  <a:gd name="T60" fmla="*/ 50 w 282"/>
                  <a:gd name="T61" fmla="*/ 194 h 232"/>
                  <a:gd name="T62" fmla="*/ 40 w 282"/>
                  <a:gd name="T63" fmla="*/ 190 h 232"/>
                  <a:gd name="T64" fmla="*/ 34 w 282"/>
                  <a:gd name="T65" fmla="*/ 196 h 232"/>
                  <a:gd name="T66" fmla="*/ 16 w 282"/>
                  <a:gd name="T67" fmla="*/ 232 h 2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2"/>
                  <a:gd name="T103" fmla="*/ 0 h 232"/>
                  <a:gd name="T104" fmla="*/ 282 w 282"/>
                  <a:gd name="T105" fmla="*/ 232 h 23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2" h="232">
                    <a:moveTo>
                      <a:pt x="16" y="232"/>
                    </a:moveTo>
                    <a:lnTo>
                      <a:pt x="16" y="232"/>
                    </a:lnTo>
                    <a:lnTo>
                      <a:pt x="14" y="206"/>
                    </a:lnTo>
                    <a:lnTo>
                      <a:pt x="10" y="174"/>
                    </a:lnTo>
                    <a:lnTo>
                      <a:pt x="2" y="132"/>
                    </a:lnTo>
                    <a:lnTo>
                      <a:pt x="0" y="120"/>
                    </a:lnTo>
                    <a:lnTo>
                      <a:pt x="0" y="110"/>
                    </a:lnTo>
                    <a:lnTo>
                      <a:pt x="2" y="100"/>
                    </a:lnTo>
                    <a:lnTo>
                      <a:pt x="4" y="90"/>
                    </a:lnTo>
                    <a:lnTo>
                      <a:pt x="12" y="70"/>
                    </a:lnTo>
                    <a:lnTo>
                      <a:pt x="24" y="52"/>
                    </a:lnTo>
                    <a:lnTo>
                      <a:pt x="38" y="36"/>
                    </a:lnTo>
                    <a:lnTo>
                      <a:pt x="54" y="22"/>
                    </a:lnTo>
                    <a:lnTo>
                      <a:pt x="72" y="12"/>
                    </a:lnTo>
                    <a:lnTo>
                      <a:pt x="92" y="4"/>
                    </a:lnTo>
                    <a:lnTo>
                      <a:pt x="114" y="0"/>
                    </a:lnTo>
                    <a:lnTo>
                      <a:pt x="136" y="0"/>
                    </a:lnTo>
                    <a:lnTo>
                      <a:pt x="164" y="0"/>
                    </a:lnTo>
                    <a:lnTo>
                      <a:pt x="196" y="4"/>
                    </a:lnTo>
                    <a:lnTo>
                      <a:pt x="212" y="6"/>
                    </a:lnTo>
                    <a:lnTo>
                      <a:pt x="228" y="12"/>
                    </a:lnTo>
                    <a:lnTo>
                      <a:pt x="244" y="18"/>
                    </a:lnTo>
                    <a:lnTo>
                      <a:pt x="258" y="26"/>
                    </a:lnTo>
                    <a:lnTo>
                      <a:pt x="270" y="36"/>
                    </a:lnTo>
                    <a:lnTo>
                      <a:pt x="282" y="50"/>
                    </a:lnTo>
                    <a:lnTo>
                      <a:pt x="276" y="62"/>
                    </a:lnTo>
                    <a:lnTo>
                      <a:pt x="270" y="62"/>
                    </a:lnTo>
                    <a:lnTo>
                      <a:pt x="264" y="62"/>
                    </a:lnTo>
                    <a:lnTo>
                      <a:pt x="260" y="66"/>
                    </a:lnTo>
                    <a:lnTo>
                      <a:pt x="252" y="60"/>
                    </a:lnTo>
                    <a:lnTo>
                      <a:pt x="242" y="56"/>
                    </a:lnTo>
                    <a:lnTo>
                      <a:pt x="226" y="50"/>
                    </a:lnTo>
                    <a:lnTo>
                      <a:pt x="206" y="44"/>
                    </a:lnTo>
                    <a:lnTo>
                      <a:pt x="182" y="40"/>
                    </a:lnTo>
                    <a:lnTo>
                      <a:pt x="154" y="40"/>
                    </a:lnTo>
                    <a:lnTo>
                      <a:pt x="120" y="40"/>
                    </a:lnTo>
                    <a:lnTo>
                      <a:pt x="108" y="42"/>
                    </a:lnTo>
                    <a:lnTo>
                      <a:pt x="100" y="46"/>
                    </a:lnTo>
                    <a:lnTo>
                      <a:pt x="92" y="50"/>
                    </a:lnTo>
                    <a:lnTo>
                      <a:pt x="88" y="56"/>
                    </a:lnTo>
                    <a:lnTo>
                      <a:pt x="84" y="62"/>
                    </a:lnTo>
                    <a:lnTo>
                      <a:pt x="82" y="68"/>
                    </a:lnTo>
                    <a:lnTo>
                      <a:pt x="84" y="84"/>
                    </a:lnTo>
                    <a:lnTo>
                      <a:pt x="86" y="98"/>
                    </a:lnTo>
                    <a:lnTo>
                      <a:pt x="92" y="110"/>
                    </a:lnTo>
                    <a:lnTo>
                      <a:pt x="98" y="122"/>
                    </a:lnTo>
                    <a:lnTo>
                      <a:pt x="94" y="128"/>
                    </a:lnTo>
                    <a:lnTo>
                      <a:pt x="88" y="144"/>
                    </a:lnTo>
                    <a:lnTo>
                      <a:pt x="84" y="156"/>
                    </a:lnTo>
                    <a:lnTo>
                      <a:pt x="84" y="172"/>
                    </a:lnTo>
                    <a:lnTo>
                      <a:pt x="84" y="188"/>
                    </a:lnTo>
                    <a:lnTo>
                      <a:pt x="88" y="208"/>
                    </a:lnTo>
                    <a:lnTo>
                      <a:pt x="62" y="202"/>
                    </a:lnTo>
                    <a:lnTo>
                      <a:pt x="58" y="198"/>
                    </a:lnTo>
                    <a:lnTo>
                      <a:pt x="50" y="194"/>
                    </a:lnTo>
                    <a:lnTo>
                      <a:pt x="46" y="192"/>
                    </a:lnTo>
                    <a:lnTo>
                      <a:pt x="40" y="190"/>
                    </a:lnTo>
                    <a:lnTo>
                      <a:pt x="36" y="192"/>
                    </a:lnTo>
                    <a:lnTo>
                      <a:pt x="34" y="196"/>
                    </a:lnTo>
                    <a:lnTo>
                      <a:pt x="16" y="23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52" name="Freeform 472"/>
              <p:cNvSpPr>
                <a:spLocks/>
              </p:cNvSpPr>
              <p:nvPr/>
            </p:nvSpPr>
            <p:spPr bwMode="auto">
              <a:xfrm>
                <a:off x="2056" y="3174"/>
                <a:ext cx="98" cy="26"/>
              </a:xfrm>
              <a:custGeom>
                <a:avLst/>
                <a:gdLst>
                  <a:gd name="T0" fmla="*/ 0 w 98"/>
                  <a:gd name="T1" fmla="*/ 26 h 26"/>
                  <a:gd name="T2" fmla="*/ 0 w 98"/>
                  <a:gd name="T3" fmla="*/ 26 h 26"/>
                  <a:gd name="T4" fmla="*/ 16 w 98"/>
                  <a:gd name="T5" fmla="*/ 22 h 26"/>
                  <a:gd name="T6" fmla="*/ 30 w 98"/>
                  <a:gd name="T7" fmla="*/ 18 h 26"/>
                  <a:gd name="T8" fmla="*/ 46 w 98"/>
                  <a:gd name="T9" fmla="*/ 14 h 26"/>
                  <a:gd name="T10" fmla="*/ 46 w 98"/>
                  <a:gd name="T11" fmla="*/ 14 h 26"/>
                  <a:gd name="T12" fmla="*/ 62 w 98"/>
                  <a:gd name="T13" fmla="*/ 16 h 26"/>
                  <a:gd name="T14" fmla="*/ 78 w 98"/>
                  <a:gd name="T15" fmla="*/ 20 h 26"/>
                  <a:gd name="T16" fmla="*/ 96 w 98"/>
                  <a:gd name="T17" fmla="*/ 26 h 26"/>
                  <a:gd name="T18" fmla="*/ 96 w 98"/>
                  <a:gd name="T19" fmla="*/ 26 h 26"/>
                  <a:gd name="T20" fmla="*/ 98 w 98"/>
                  <a:gd name="T21" fmla="*/ 24 h 26"/>
                  <a:gd name="T22" fmla="*/ 98 w 98"/>
                  <a:gd name="T23" fmla="*/ 20 h 26"/>
                  <a:gd name="T24" fmla="*/ 96 w 98"/>
                  <a:gd name="T25" fmla="*/ 14 h 26"/>
                  <a:gd name="T26" fmla="*/ 86 w 98"/>
                  <a:gd name="T27" fmla="*/ 6 h 26"/>
                  <a:gd name="T28" fmla="*/ 86 w 98"/>
                  <a:gd name="T29" fmla="*/ 6 h 26"/>
                  <a:gd name="T30" fmla="*/ 78 w 98"/>
                  <a:gd name="T31" fmla="*/ 4 h 26"/>
                  <a:gd name="T32" fmla="*/ 68 w 98"/>
                  <a:gd name="T33" fmla="*/ 2 h 26"/>
                  <a:gd name="T34" fmla="*/ 56 w 98"/>
                  <a:gd name="T35" fmla="*/ 0 h 26"/>
                  <a:gd name="T36" fmla="*/ 42 w 98"/>
                  <a:gd name="T37" fmla="*/ 2 h 26"/>
                  <a:gd name="T38" fmla="*/ 28 w 98"/>
                  <a:gd name="T39" fmla="*/ 4 h 26"/>
                  <a:gd name="T40" fmla="*/ 16 w 98"/>
                  <a:gd name="T41" fmla="*/ 8 h 26"/>
                  <a:gd name="T42" fmla="*/ 6 w 98"/>
                  <a:gd name="T43" fmla="*/ 16 h 26"/>
                  <a:gd name="T44" fmla="*/ 2 w 98"/>
                  <a:gd name="T45" fmla="*/ 20 h 26"/>
                  <a:gd name="T46" fmla="*/ 0 w 98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8"/>
                  <a:gd name="T73" fmla="*/ 0 h 26"/>
                  <a:gd name="T74" fmla="*/ 98 w 98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8" h="26">
                    <a:moveTo>
                      <a:pt x="0" y="26"/>
                    </a:moveTo>
                    <a:lnTo>
                      <a:pt x="0" y="26"/>
                    </a:lnTo>
                    <a:lnTo>
                      <a:pt x="16" y="22"/>
                    </a:lnTo>
                    <a:lnTo>
                      <a:pt x="30" y="18"/>
                    </a:lnTo>
                    <a:lnTo>
                      <a:pt x="46" y="14"/>
                    </a:lnTo>
                    <a:lnTo>
                      <a:pt x="62" y="16"/>
                    </a:lnTo>
                    <a:lnTo>
                      <a:pt x="78" y="20"/>
                    </a:lnTo>
                    <a:lnTo>
                      <a:pt x="96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6" y="14"/>
                    </a:lnTo>
                    <a:lnTo>
                      <a:pt x="86" y="6"/>
                    </a:lnTo>
                    <a:lnTo>
                      <a:pt x="78" y="4"/>
                    </a:lnTo>
                    <a:lnTo>
                      <a:pt x="68" y="2"/>
                    </a:lnTo>
                    <a:lnTo>
                      <a:pt x="56" y="0"/>
                    </a:lnTo>
                    <a:lnTo>
                      <a:pt x="42" y="2"/>
                    </a:lnTo>
                    <a:lnTo>
                      <a:pt x="28" y="4"/>
                    </a:lnTo>
                    <a:lnTo>
                      <a:pt x="16" y="8"/>
                    </a:lnTo>
                    <a:lnTo>
                      <a:pt x="6" y="16"/>
                    </a:lnTo>
                    <a:lnTo>
                      <a:pt x="2" y="20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53" name="Freeform 473"/>
              <p:cNvSpPr>
                <a:spLocks/>
              </p:cNvSpPr>
              <p:nvPr/>
            </p:nvSpPr>
            <p:spPr bwMode="auto">
              <a:xfrm>
                <a:off x="2056" y="3174"/>
                <a:ext cx="98" cy="26"/>
              </a:xfrm>
              <a:custGeom>
                <a:avLst/>
                <a:gdLst>
                  <a:gd name="T0" fmla="*/ 0 w 98"/>
                  <a:gd name="T1" fmla="*/ 26 h 26"/>
                  <a:gd name="T2" fmla="*/ 0 w 98"/>
                  <a:gd name="T3" fmla="*/ 26 h 26"/>
                  <a:gd name="T4" fmla="*/ 16 w 98"/>
                  <a:gd name="T5" fmla="*/ 22 h 26"/>
                  <a:gd name="T6" fmla="*/ 30 w 98"/>
                  <a:gd name="T7" fmla="*/ 18 h 26"/>
                  <a:gd name="T8" fmla="*/ 46 w 98"/>
                  <a:gd name="T9" fmla="*/ 14 h 26"/>
                  <a:gd name="T10" fmla="*/ 46 w 98"/>
                  <a:gd name="T11" fmla="*/ 14 h 26"/>
                  <a:gd name="T12" fmla="*/ 62 w 98"/>
                  <a:gd name="T13" fmla="*/ 16 h 26"/>
                  <a:gd name="T14" fmla="*/ 78 w 98"/>
                  <a:gd name="T15" fmla="*/ 20 h 26"/>
                  <a:gd name="T16" fmla="*/ 96 w 98"/>
                  <a:gd name="T17" fmla="*/ 26 h 26"/>
                  <a:gd name="T18" fmla="*/ 96 w 98"/>
                  <a:gd name="T19" fmla="*/ 26 h 26"/>
                  <a:gd name="T20" fmla="*/ 98 w 98"/>
                  <a:gd name="T21" fmla="*/ 24 h 26"/>
                  <a:gd name="T22" fmla="*/ 98 w 98"/>
                  <a:gd name="T23" fmla="*/ 20 h 26"/>
                  <a:gd name="T24" fmla="*/ 96 w 98"/>
                  <a:gd name="T25" fmla="*/ 14 h 26"/>
                  <a:gd name="T26" fmla="*/ 86 w 98"/>
                  <a:gd name="T27" fmla="*/ 6 h 26"/>
                  <a:gd name="T28" fmla="*/ 86 w 98"/>
                  <a:gd name="T29" fmla="*/ 6 h 26"/>
                  <a:gd name="T30" fmla="*/ 78 w 98"/>
                  <a:gd name="T31" fmla="*/ 4 h 26"/>
                  <a:gd name="T32" fmla="*/ 68 w 98"/>
                  <a:gd name="T33" fmla="*/ 2 h 26"/>
                  <a:gd name="T34" fmla="*/ 56 w 98"/>
                  <a:gd name="T35" fmla="*/ 0 h 26"/>
                  <a:gd name="T36" fmla="*/ 42 w 98"/>
                  <a:gd name="T37" fmla="*/ 2 h 26"/>
                  <a:gd name="T38" fmla="*/ 28 w 98"/>
                  <a:gd name="T39" fmla="*/ 4 h 26"/>
                  <a:gd name="T40" fmla="*/ 16 w 98"/>
                  <a:gd name="T41" fmla="*/ 8 h 26"/>
                  <a:gd name="T42" fmla="*/ 6 w 98"/>
                  <a:gd name="T43" fmla="*/ 16 h 26"/>
                  <a:gd name="T44" fmla="*/ 2 w 98"/>
                  <a:gd name="T45" fmla="*/ 20 h 26"/>
                  <a:gd name="T46" fmla="*/ 0 w 98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8"/>
                  <a:gd name="T73" fmla="*/ 0 h 26"/>
                  <a:gd name="T74" fmla="*/ 98 w 98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8" h="26">
                    <a:moveTo>
                      <a:pt x="0" y="26"/>
                    </a:moveTo>
                    <a:lnTo>
                      <a:pt x="0" y="26"/>
                    </a:lnTo>
                    <a:lnTo>
                      <a:pt x="16" y="22"/>
                    </a:lnTo>
                    <a:lnTo>
                      <a:pt x="30" y="18"/>
                    </a:lnTo>
                    <a:lnTo>
                      <a:pt x="46" y="14"/>
                    </a:lnTo>
                    <a:lnTo>
                      <a:pt x="62" y="16"/>
                    </a:lnTo>
                    <a:lnTo>
                      <a:pt x="78" y="20"/>
                    </a:lnTo>
                    <a:lnTo>
                      <a:pt x="96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6" y="14"/>
                    </a:lnTo>
                    <a:lnTo>
                      <a:pt x="86" y="6"/>
                    </a:lnTo>
                    <a:lnTo>
                      <a:pt x="78" y="4"/>
                    </a:lnTo>
                    <a:lnTo>
                      <a:pt x="68" y="2"/>
                    </a:lnTo>
                    <a:lnTo>
                      <a:pt x="56" y="0"/>
                    </a:lnTo>
                    <a:lnTo>
                      <a:pt x="42" y="2"/>
                    </a:lnTo>
                    <a:lnTo>
                      <a:pt x="28" y="4"/>
                    </a:lnTo>
                    <a:lnTo>
                      <a:pt x="16" y="8"/>
                    </a:lnTo>
                    <a:lnTo>
                      <a:pt x="6" y="16"/>
                    </a:lnTo>
                    <a:lnTo>
                      <a:pt x="2" y="20"/>
                    </a:lnTo>
                    <a:lnTo>
                      <a:pt x="0" y="2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54" name="Freeform 474"/>
              <p:cNvSpPr>
                <a:spLocks/>
              </p:cNvSpPr>
              <p:nvPr/>
            </p:nvSpPr>
            <p:spPr bwMode="auto">
              <a:xfrm>
                <a:off x="2186" y="3176"/>
                <a:ext cx="38" cy="24"/>
              </a:xfrm>
              <a:custGeom>
                <a:avLst/>
                <a:gdLst>
                  <a:gd name="T0" fmla="*/ 0 w 38"/>
                  <a:gd name="T1" fmla="*/ 24 h 24"/>
                  <a:gd name="T2" fmla="*/ 0 w 38"/>
                  <a:gd name="T3" fmla="*/ 24 h 24"/>
                  <a:gd name="T4" fmla="*/ 14 w 38"/>
                  <a:gd name="T5" fmla="*/ 18 h 24"/>
                  <a:gd name="T6" fmla="*/ 24 w 38"/>
                  <a:gd name="T7" fmla="*/ 16 h 24"/>
                  <a:gd name="T8" fmla="*/ 30 w 38"/>
                  <a:gd name="T9" fmla="*/ 16 h 24"/>
                  <a:gd name="T10" fmla="*/ 32 w 38"/>
                  <a:gd name="T11" fmla="*/ 18 h 24"/>
                  <a:gd name="T12" fmla="*/ 32 w 38"/>
                  <a:gd name="T13" fmla="*/ 18 h 24"/>
                  <a:gd name="T14" fmla="*/ 34 w 38"/>
                  <a:gd name="T15" fmla="*/ 16 h 24"/>
                  <a:gd name="T16" fmla="*/ 38 w 38"/>
                  <a:gd name="T17" fmla="*/ 12 h 24"/>
                  <a:gd name="T18" fmla="*/ 38 w 38"/>
                  <a:gd name="T19" fmla="*/ 8 h 24"/>
                  <a:gd name="T20" fmla="*/ 38 w 38"/>
                  <a:gd name="T21" fmla="*/ 6 h 24"/>
                  <a:gd name="T22" fmla="*/ 38 w 38"/>
                  <a:gd name="T23" fmla="*/ 2 h 24"/>
                  <a:gd name="T24" fmla="*/ 34 w 38"/>
                  <a:gd name="T25" fmla="*/ 0 h 24"/>
                  <a:gd name="T26" fmla="*/ 34 w 38"/>
                  <a:gd name="T27" fmla="*/ 0 h 24"/>
                  <a:gd name="T28" fmla="*/ 30 w 38"/>
                  <a:gd name="T29" fmla="*/ 0 h 24"/>
                  <a:gd name="T30" fmla="*/ 24 w 38"/>
                  <a:gd name="T31" fmla="*/ 0 h 24"/>
                  <a:gd name="T32" fmla="*/ 14 w 38"/>
                  <a:gd name="T33" fmla="*/ 6 h 24"/>
                  <a:gd name="T34" fmla="*/ 4 w 38"/>
                  <a:gd name="T35" fmla="*/ 14 h 24"/>
                  <a:gd name="T36" fmla="*/ 0 w 38"/>
                  <a:gd name="T37" fmla="*/ 20 h 24"/>
                  <a:gd name="T38" fmla="*/ 0 w 38"/>
                  <a:gd name="T39" fmla="*/ 2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8"/>
                  <a:gd name="T61" fmla="*/ 0 h 24"/>
                  <a:gd name="T62" fmla="*/ 38 w 38"/>
                  <a:gd name="T63" fmla="*/ 24 h 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8" h="24">
                    <a:moveTo>
                      <a:pt x="0" y="24"/>
                    </a:moveTo>
                    <a:lnTo>
                      <a:pt x="0" y="24"/>
                    </a:lnTo>
                    <a:lnTo>
                      <a:pt x="14" y="18"/>
                    </a:lnTo>
                    <a:lnTo>
                      <a:pt x="24" y="16"/>
                    </a:lnTo>
                    <a:lnTo>
                      <a:pt x="30" y="16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8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4" y="6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55" name="Freeform 475"/>
              <p:cNvSpPr>
                <a:spLocks/>
              </p:cNvSpPr>
              <p:nvPr/>
            </p:nvSpPr>
            <p:spPr bwMode="auto">
              <a:xfrm>
                <a:off x="2186" y="3176"/>
                <a:ext cx="38" cy="24"/>
              </a:xfrm>
              <a:custGeom>
                <a:avLst/>
                <a:gdLst>
                  <a:gd name="T0" fmla="*/ 0 w 38"/>
                  <a:gd name="T1" fmla="*/ 24 h 24"/>
                  <a:gd name="T2" fmla="*/ 0 w 38"/>
                  <a:gd name="T3" fmla="*/ 24 h 24"/>
                  <a:gd name="T4" fmla="*/ 14 w 38"/>
                  <a:gd name="T5" fmla="*/ 18 h 24"/>
                  <a:gd name="T6" fmla="*/ 24 w 38"/>
                  <a:gd name="T7" fmla="*/ 16 h 24"/>
                  <a:gd name="T8" fmla="*/ 30 w 38"/>
                  <a:gd name="T9" fmla="*/ 16 h 24"/>
                  <a:gd name="T10" fmla="*/ 32 w 38"/>
                  <a:gd name="T11" fmla="*/ 18 h 24"/>
                  <a:gd name="T12" fmla="*/ 32 w 38"/>
                  <a:gd name="T13" fmla="*/ 18 h 24"/>
                  <a:gd name="T14" fmla="*/ 34 w 38"/>
                  <a:gd name="T15" fmla="*/ 16 h 24"/>
                  <a:gd name="T16" fmla="*/ 38 w 38"/>
                  <a:gd name="T17" fmla="*/ 12 h 24"/>
                  <a:gd name="T18" fmla="*/ 38 w 38"/>
                  <a:gd name="T19" fmla="*/ 8 h 24"/>
                  <a:gd name="T20" fmla="*/ 38 w 38"/>
                  <a:gd name="T21" fmla="*/ 6 h 24"/>
                  <a:gd name="T22" fmla="*/ 38 w 38"/>
                  <a:gd name="T23" fmla="*/ 2 h 24"/>
                  <a:gd name="T24" fmla="*/ 34 w 38"/>
                  <a:gd name="T25" fmla="*/ 0 h 24"/>
                  <a:gd name="T26" fmla="*/ 34 w 38"/>
                  <a:gd name="T27" fmla="*/ 0 h 24"/>
                  <a:gd name="T28" fmla="*/ 30 w 38"/>
                  <a:gd name="T29" fmla="*/ 0 h 24"/>
                  <a:gd name="T30" fmla="*/ 24 w 38"/>
                  <a:gd name="T31" fmla="*/ 0 h 24"/>
                  <a:gd name="T32" fmla="*/ 14 w 38"/>
                  <a:gd name="T33" fmla="*/ 6 h 24"/>
                  <a:gd name="T34" fmla="*/ 4 w 38"/>
                  <a:gd name="T35" fmla="*/ 14 h 24"/>
                  <a:gd name="T36" fmla="*/ 0 w 38"/>
                  <a:gd name="T37" fmla="*/ 20 h 24"/>
                  <a:gd name="T38" fmla="*/ 0 w 38"/>
                  <a:gd name="T39" fmla="*/ 2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8"/>
                  <a:gd name="T61" fmla="*/ 0 h 24"/>
                  <a:gd name="T62" fmla="*/ 38 w 38"/>
                  <a:gd name="T63" fmla="*/ 24 h 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8" h="24">
                    <a:moveTo>
                      <a:pt x="0" y="24"/>
                    </a:moveTo>
                    <a:lnTo>
                      <a:pt x="0" y="24"/>
                    </a:lnTo>
                    <a:lnTo>
                      <a:pt x="14" y="18"/>
                    </a:lnTo>
                    <a:lnTo>
                      <a:pt x="24" y="16"/>
                    </a:lnTo>
                    <a:lnTo>
                      <a:pt x="30" y="16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8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4" y="6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0" y="2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56" name="Freeform 476"/>
              <p:cNvSpPr>
                <a:spLocks/>
              </p:cNvSpPr>
              <p:nvPr/>
            </p:nvSpPr>
            <p:spPr bwMode="auto">
              <a:xfrm>
                <a:off x="1948" y="3184"/>
                <a:ext cx="46" cy="90"/>
              </a:xfrm>
              <a:custGeom>
                <a:avLst/>
                <a:gdLst>
                  <a:gd name="T0" fmla="*/ 46 w 46"/>
                  <a:gd name="T1" fmla="*/ 54 h 90"/>
                  <a:gd name="T2" fmla="*/ 46 w 46"/>
                  <a:gd name="T3" fmla="*/ 54 h 90"/>
                  <a:gd name="T4" fmla="*/ 46 w 46"/>
                  <a:gd name="T5" fmla="*/ 46 h 90"/>
                  <a:gd name="T6" fmla="*/ 46 w 46"/>
                  <a:gd name="T7" fmla="*/ 30 h 90"/>
                  <a:gd name="T8" fmla="*/ 44 w 46"/>
                  <a:gd name="T9" fmla="*/ 20 h 90"/>
                  <a:gd name="T10" fmla="*/ 40 w 46"/>
                  <a:gd name="T11" fmla="*/ 12 h 90"/>
                  <a:gd name="T12" fmla="*/ 34 w 46"/>
                  <a:gd name="T13" fmla="*/ 4 h 90"/>
                  <a:gd name="T14" fmla="*/ 26 w 46"/>
                  <a:gd name="T15" fmla="*/ 0 h 90"/>
                  <a:gd name="T16" fmla="*/ 26 w 46"/>
                  <a:gd name="T17" fmla="*/ 0 h 90"/>
                  <a:gd name="T18" fmla="*/ 18 w 46"/>
                  <a:gd name="T19" fmla="*/ 0 h 90"/>
                  <a:gd name="T20" fmla="*/ 10 w 46"/>
                  <a:gd name="T21" fmla="*/ 4 h 90"/>
                  <a:gd name="T22" fmla="*/ 4 w 46"/>
                  <a:gd name="T23" fmla="*/ 10 h 90"/>
                  <a:gd name="T24" fmla="*/ 2 w 46"/>
                  <a:gd name="T25" fmla="*/ 18 h 90"/>
                  <a:gd name="T26" fmla="*/ 0 w 46"/>
                  <a:gd name="T27" fmla="*/ 30 h 90"/>
                  <a:gd name="T28" fmla="*/ 2 w 46"/>
                  <a:gd name="T29" fmla="*/ 42 h 90"/>
                  <a:gd name="T30" fmla="*/ 6 w 46"/>
                  <a:gd name="T31" fmla="*/ 56 h 90"/>
                  <a:gd name="T32" fmla="*/ 14 w 46"/>
                  <a:gd name="T33" fmla="*/ 70 h 90"/>
                  <a:gd name="T34" fmla="*/ 14 w 46"/>
                  <a:gd name="T35" fmla="*/ 70 h 90"/>
                  <a:gd name="T36" fmla="*/ 22 w 46"/>
                  <a:gd name="T37" fmla="*/ 80 h 90"/>
                  <a:gd name="T38" fmla="*/ 28 w 46"/>
                  <a:gd name="T39" fmla="*/ 88 h 90"/>
                  <a:gd name="T40" fmla="*/ 34 w 46"/>
                  <a:gd name="T41" fmla="*/ 90 h 90"/>
                  <a:gd name="T42" fmla="*/ 40 w 46"/>
                  <a:gd name="T43" fmla="*/ 88 h 90"/>
                  <a:gd name="T44" fmla="*/ 44 w 46"/>
                  <a:gd name="T45" fmla="*/ 84 h 90"/>
                  <a:gd name="T46" fmla="*/ 46 w 46"/>
                  <a:gd name="T47" fmla="*/ 76 h 90"/>
                  <a:gd name="T48" fmla="*/ 46 w 46"/>
                  <a:gd name="T49" fmla="*/ 66 h 90"/>
                  <a:gd name="T50" fmla="*/ 46 w 46"/>
                  <a:gd name="T51" fmla="*/ 54 h 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6"/>
                  <a:gd name="T79" fmla="*/ 0 h 90"/>
                  <a:gd name="T80" fmla="*/ 46 w 46"/>
                  <a:gd name="T81" fmla="*/ 90 h 9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6" h="90">
                    <a:moveTo>
                      <a:pt x="46" y="54"/>
                    </a:moveTo>
                    <a:lnTo>
                      <a:pt x="46" y="54"/>
                    </a:lnTo>
                    <a:lnTo>
                      <a:pt x="46" y="46"/>
                    </a:lnTo>
                    <a:lnTo>
                      <a:pt x="46" y="30"/>
                    </a:lnTo>
                    <a:lnTo>
                      <a:pt x="44" y="20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4"/>
                    </a:lnTo>
                    <a:lnTo>
                      <a:pt x="4" y="10"/>
                    </a:lnTo>
                    <a:lnTo>
                      <a:pt x="2" y="18"/>
                    </a:lnTo>
                    <a:lnTo>
                      <a:pt x="0" y="30"/>
                    </a:lnTo>
                    <a:lnTo>
                      <a:pt x="2" y="42"/>
                    </a:lnTo>
                    <a:lnTo>
                      <a:pt x="6" y="56"/>
                    </a:lnTo>
                    <a:lnTo>
                      <a:pt x="14" y="70"/>
                    </a:lnTo>
                    <a:lnTo>
                      <a:pt x="22" y="80"/>
                    </a:lnTo>
                    <a:lnTo>
                      <a:pt x="28" y="88"/>
                    </a:lnTo>
                    <a:lnTo>
                      <a:pt x="34" y="90"/>
                    </a:lnTo>
                    <a:lnTo>
                      <a:pt x="40" y="88"/>
                    </a:lnTo>
                    <a:lnTo>
                      <a:pt x="44" y="84"/>
                    </a:lnTo>
                    <a:lnTo>
                      <a:pt x="46" y="76"/>
                    </a:lnTo>
                    <a:lnTo>
                      <a:pt x="46" y="66"/>
                    </a:lnTo>
                    <a:lnTo>
                      <a:pt x="46" y="54"/>
                    </a:lnTo>
                    <a:close/>
                  </a:path>
                </a:pathLst>
              </a:custGeom>
              <a:solidFill>
                <a:srgbClr val="EF905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57" name="Freeform 477"/>
              <p:cNvSpPr>
                <a:spLocks/>
              </p:cNvSpPr>
              <p:nvPr/>
            </p:nvSpPr>
            <p:spPr bwMode="auto">
              <a:xfrm>
                <a:off x="1948" y="3184"/>
                <a:ext cx="46" cy="90"/>
              </a:xfrm>
              <a:custGeom>
                <a:avLst/>
                <a:gdLst>
                  <a:gd name="T0" fmla="*/ 46 w 46"/>
                  <a:gd name="T1" fmla="*/ 54 h 90"/>
                  <a:gd name="T2" fmla="*/ 46 w 46"/>
                  <a:gd name="T3" fmla="*/ 54 h 90"/>
                  <a:gd name="T4" fmla="*/ 46 w 46"/>
                  <a:gd name="T5" fmla="*/ 46 h 90"/>
                  <a:gd name="T6" fmla="*/ 46 w 46"/>
                  <a:gd name="T7" fmla="*/ 30 h 90"/>
                  <a:gd name="T8" fmla="*/ 44 w 46"/>
                  <a:gd name="T9" fmla="*/ 20 h 90"/>
                  <a:gd name="T10" fmla="*/ 40 w 46"/>
                  <a:gd name="T11" fmla="*/ 12 h 90"/>
                  <a:gd name="T12" fmla="*/ 34 w 46"/>
                  <a:gd name="T13" fmla="*/ 4 h 90"/>
                  <a:gd name="T14" fmla="*/ 26 w 46"/>
                  <a:gd name="T15" fmla="*/ 0 h 90"/>
                  <a:gd name="T16" fmla="*/ 26 w 46"/>
                  <a:gd name="T17" fmla="*/ 0 h 90"/>
                  <a:gd name="T18" fmla="*/ 18 w 46"/>
                  <a:gd name="T19" fmla="*/ 0 h 90"/>
                  <a:gd name="T20" fmla="*/ 10 w 46"/>
                  <a:gd name="T21" fmla="*/ 4 h 90"/>
                  <a:gd name="T22" fmla="*/ 4 w 46"/>
                  <a:gd name="T23" fmla="*/ 10 h 90"/>
                  <a:gd name="T24" fmla="*/ 2 w 46"/>
                  <a:gd name="T25" fmla="*/ 18 h 90"/>
                  <a:gd name="T26" fmla="*/ 0 w 46"/>
                  <a:gd name="T27" fmla="*/ 30 h 90"/>
                  <a:gd name="T28" fmla="*/ 2 w 46"/>
                  <a:gd name="T29" fmla="*/ 42 h 90"/>
                  <a:gd name="T30" fmla="*/ 6 w 46"/>
                  <a:gd name="T31" fmla="*/ 56 h 90"/>
                  <a:gd name="T32" fmla="*/ 14 w 46"/>
                  <a:gd name="T33" fmla="*/ 70 h 90"/>
                  <a:gd name="T34" fmla="*/ 14 w 46"/>
                  <a:gd name="T35" fmla="*/ 70 h 90"/>
                  <a:gd name="T36" fmla="*/ 22 w 46"/>
                  <a:gd name="T37" fmla="*/ 80 h 90"/>
                  <a:gd name="T38" fmla="*/ 28 w 46"/>
                  <a:gd name="T39" fmla="*/ 88 h 90"/>
                  <a:gd name="T40" fmla="*/ 34 w 46"/>
                  <a:gd name="T41" fmla="*/ 90 h 90"/>
                  <a:gd name="T42" fmla="*/ 40 w 46"/>
                  <a:gd name="T43" fmla="*/ 88 h 90"/>
                  <a:gd name="T44" fmla="*/ 44 w 46"/>
                  <a:gd name="T45" fmla="*/ 84 h 90"/>
                  <a:gd name="T46" fmla="*/ 46 w 46"/>
                  <a:gd name="T47" fmla="*/ 76 h 90"/>
                  <a:gd name="T48" fmla="*/ 46 w 46"/>
                  <a:gd name="T49" fmla="*/ 66 h 90"/>
                  <a:gd name="T50" fmla="*/ 46 w 46"/>
                  <a:gd name="T51" fmla="*/ 54 h 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6"/>
                  <a:gd name="T79" fmla="*/ 0 h 90"/>
                  <a:gd name="T80" fmla="*/ 46 w 46"/>
                  <a:gd name="T81" fmla="*/ 90 h 9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6" h="90">
                    <a:moveTo>
                      <a:pt x="46" y="54"/>
                    </a:moveTo>
                    <a:lnTo>
                      <a:pt x="46" y="54"/>
                    </a:lnTo>
                    <a:lnTo>
                      <a:pt x="46" y="46"/>
                    </a:lnTo>
                    <a:lnTo>
                      <a:pt x="46" y="30"/>
                    </a:lnTo>
                    <a:lnTo>
                      <a:pt x="44" y="20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4"/>
                    </a:lnTo>
                    <a:lnTo>
                      <a:pt x="4" y="10"/>
                    </a:lnTo>
                    <a:lnTo>
                      <a:pt x="2" y="18"/>
                    </a:lnTo>
                    <a:lnTo>
                      <a:pt x="0" y="30"/>
                    </a:lnTo>
                    <a:lnTo>
                      <a:pt x="2" y="42"/>
                    </a:lnTo>
                    <a:lnTo>
                      <a:pt x="6" y="56"/>
                    </a:lnTo>
                    <a:lnTo>
                      <a:pt x="14" y="70"/>
                    </a:lnTo>
                    <a:lnTo>
                      <a:pt x="22" y="80"/>
                    </a:lnTo>
                    <a:lnTo>
                      <a:pt x="28" y="88"/>
                    </a:lnTo>
                    <a:lnTo>
                      <a:pt x="34" y="90"/>
                    </a:lnTo>
                    <a:lnTo>
                      <a:pt x="40" y="88"/>
                    </a:lnTo>
                    <a:lnTo>
                      <a:pt x="44" y="84"/>
                    </a:lnTo>
                    <a:lnTo>
                      <a:pt x="46" y="76"/>
                    </a:lnTo>
                    <a:lnTo>
                      <a:pt x="46" y="66"/>
                    </a:lnTo>
                    <a:lnTo>
                      <a:pt x="46" y="5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58" name="Freeform 478"/>
              <p:cNvSpPr>
                <a:spLocks/>
              </p:cNvSpPr>
              <p:nvPr/>
            </p:nvSpPr>
            <p:spPr bwMode="auto">
              <a:xfrm>
                <a:off x="2084" y="3214"/>
                <a:ext cx="54" cy="10"/>
              </a:xfrm>
              <a:custGeom>
                <a:avLst/>
                <a:gdLst>
                  <a:gd name="T0" fmla="*/ 0 w 54"/>
                  <a:gd name="T1" fmla="*/ 0 h 10"/>
                  <a:gd name="T2" fmla="*/ 0 w 54"/>
                  <a:gd name="T3" fmla="*/ 0 h 10"/>
                  <a:gd name="T4" fmla="*/ 14 w 54"/>
                  <a:gd name="T5" fmla="*/ 2 h 10"/>
                  <a:gd name="T6" fmla="*/ 34 w 54"/>
                  <a:gd name="T7" fmla="*/ 4 h 10"/>
                  <a:gd name="T8" fmla="*/ 34 w 54"/>
                  <a:gd name="T9" fmla="*/ 4 h 10"/>
                  <a:gd name="T10" fmla="*/ 54 w 54"/>
                  <a:gd name="T11" fmla="*/ 2 h 10"/>
                  <a:gd name="T12" fmla="*/ 54 w 54"/>
                  <a:gd name="T13" fmla="*/ 2 h 10"/>
                  <a:gd name="T14" fmla="*/ 50 w 54"/>
                  <a:gd name="T15" fmla="*/ 4 h 10"/>
                  <a:gd name="T16" fmla="*/ 46 w 54"/>
                  <a:gd name="T17" fmla="*/ 8 h 10"/>
                  <a:gd name="T18" fmla="*/ 42 w 54"/>
                  <a:gd name="T19" fmla="*/ 10 h 10"/>
                  <a:gd name="T20" fmla="*/ 34 w 54"/>
                  <a:gd name="T21" fmla="*/ 10 h 10"/>
                  <a:gd name="T22" fmla="*/ 24 w 54"/>
                  <a:gd name="T23" fmla="*/ 10 h 10"/>
                  <a:gd name="T24" fmla="*/ 14 w 54"/>
                  <a:gd name="T25" fmla="*/ 6 h 10"/>
                  <a:gd name="T26" fmla="*/ 0 w 54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2"/>
                    </a:lnTo>
                    <a:lnTo>
                      <a:pt x="34" y="4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24" y="10"/>
                    </a:lnTo>
                    <a:lnTo>
                      <a:pt x="14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59" name="Freeform 479"/>
              <p:cNvSpPr>
                <a:spLocks/>
              </p:cNvSpPr>
              <p:nvPr/>
            </p:nvSpPr>
            <p:spPr bwMode="auto">
              <a:xfrm>
                <a:off x="2084" y="3214"/>
                <a:ext cx="54" cy="10"/>
              </a:xfrm>
              <a:custGeom>
                <a:avLst/>
                <a:gdLst>
                  <a:gd name="T0" fmla="*/ 0 w 54"/>
                  <a:gd name="T1" fmla="*/ 0 h 10"/>
                  <a:gd name="T2" fmla="*/ 0 w 54"/>
                  <a:gd name="T3" fmla="*/ 0 h 10"/>
                  <a:gd name="T4" fmla="*/ 14 w 54"/>
                  <a:gd name="T5" fmla="*/ 2 h 10"/>
                  <a:gd name="T6" fmla="*/ 34 w 54"/>
                  <a:gd name="T7" fmla="*/ 4 h 10"/>
                  <a:gd name="T8" fmla="*/ 34 w 54"/>
                  <a:gd name="T9" fmla="*/ 4 h 10"/>
                  <a:gd name="T10" fmla="*/ 54 w 54"/>
                  <a:gd name="T11" fmla="*/ 2 h 10"/>
                  <a:gd name="T12" fmla="*/ 54 w 54"/>
                  <a:gd name="T13" fmla="*/ 2 h 10"/>
                  <a:gd name="T14" fmla="*/ 50 w 54"/>
                  <a:gd name="T15" fmla="*/ 4 h 10"/>
                  <a:gd name="T16" fmla="*/ 46 w 54"/>
                  <a:gd name="T17" fmla="*/ 8 h 10"/>
                  <a:gd name="T18" fmla="*/ 42 w 54"/>
                  <a:gd name="T19" fmla="*/ 10 h 10"/>
                  <a:gd name="T20" fmla="*/ 34 w 54"/>
                  <a:gd name="T21" fmla="*/ 10 h 10"/>
                  <a:gd name="T22" fmla="*/ 24 w 54"/>
                  <a:gd name="T23" fmla="*/ 10 h 10"/>
                  <a:gd name="T24" fmla="*/ 14 w 54"/>
                  <a:gd name="T25" fmla="*/ 6 h 10"/>
                  <a:gd name="T26" fmla="*/ 0 w 54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2"/>
                    </a:lnTo>
                    <a:lnTo>
                      <a:pt x="34" y="4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24" y="10"/>
                    </a:lnTo>
                    <a:lnTo>
                      <a:pt x="14" y="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60" name="Freeform 480"/>
              <p:cNvSpPr>
                <a:spLocks/>
              </p:cNvSpPr>
              <p:nvPr/>
            </p:nvSpPr>
            <p:spPr bwMode="auto">
              <a:xfrm>
                <a:off x="2186" y="3216"/>
                <a:ext cx="24" cy="8"/>
              </a:xfrm>
              <a:custGeom>
                <a:avLst/>
                <a:gdLst>
                  <a:gd name="T0" fmla="*/ 0 w 24"/>
                  <a:gd name="T1" fmla="*/ 0 h 8"/>
                  <a:gd name="T2" fmla="*/ 0 w 24"/>
                  <a:gd name="T3" fmla="*/ 0 h 8"/>
                  <a:gd name="T4" fmla="*/ 8 w 24"/>
                  <a:gd name="T5" fmla="*/ 2 h 8"/>
                  <a:gd name="T6" fmla="*/ 14 w 24"/>
                  <a:gd name="T7" fmla="*/ 2 h 8"/>
                  <a:gd name="T8" fmla="*/ 24 w 24"/>
                  <a:gd name="T9" fmla="*/ 0 h 8"/>
                  <a:gd name="T10" fmla="*/ 24 w 24"/>
                  <a:gd name="T11" fmla="*/ 0 h 8"/>
                  <a:gd name="T12" fmla="*/ 20 w 24"/>
                  <a:gd name="T13" fmla="*/ 4 h 8"/>
                  <a:gd name="T14" fmla="*/ 16 w 24"/>
                  <a:gd name="T15" fmla="*/ 8 h 8"/>
                  <a:gd name="T16" fmla="*/ 12 w 24"/>
                  <a:gd name="T17" fmla="*/ 8 h 8"/>
                  <a:gd name="T18" fmla="*/ 12 w 24"/>
                  <a:gd name="T19" fmla="*/ 8 h 8"/>
                  <a:gd name="T20" fmla="*/ 8 w 24"/>
                  <a:gd name="T21" fmla="*/ 8 h 8"/>
                  <a:gd name="T22" fmla="*/ 4 w 24"/>
                  <a:gd name="T23" fmla="*/ 4 h 8"/>
                  <a:gd name="T24" fmla="*/ 0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8"/>
                  <a:gd name="T41" fmla="*/ 24 w 2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2"/>
                    </a:lnTo>
                    <a:lnTo>
                      <a:pt x="24" y="0"/>
                    </a:lnTo>
                    <a:lnTo>
                      <a:pt x="20" y="4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61" name="Freeform 481"/>
              <p:cNvSpPr>
                <a:spLocks/>
              </p:cNvSpPr>
              <p:nvPr/>
            </p:nvSpPr>
            <p:spPr bwMode="auto">
              <a:xfrm>
                <a:off x="2186" y="3216"/>
                <a:ext cx="24" cy="8"/>
              </a:xfrm>
              <a:custGeom>
                <a:avLst/>
                <a:gdLst>
                  <a:gd name="T0" fmla="*/ 0 w 24"/>
                  <a:gd name="T1" fmla="*/ 0 h 8"/>
                  <a:gd name="T2" fmla="*/ 0 w 24"/>
                  <a:gd name="T3" fmla="*/ 0 h 8"/>
                  <a:gd name="T4" fmla="*/ 8 w 24"/>
                  <a:gd name="T5" fmla="*/ 2 h 8"/>
                  <a:gd name="T6" fmla="*/ 14 w 24"/>
                  <a:gd name="T7" fmla="*/ 2 h 8"/>
                  <a:gd name="T8" fmla="*/ 24 w 24"/>
                  <a:gd name="T9" fmla="*/ 0 h 8"/>
                  <a:gd name="T10" fmla="*/ 24 w 24"/>
                  <a:gd name="T11" fmla="*/ 0 h 8"/>
                  <a:gd name="T12" fmla="*/ 20 w 24"/>
                  <a:gd name="T13" fmla="*/ 4 h 8"/>
                  <a:gd name="T14" fmla="*/ 16 w 24"/>
                  <a:gd name="T15" fmla="*/ 8 h 8"/>
                  <a:gd name="T16" fmla="*/ 12 w 24"/>
                  <a:gd name="T17" fmla="*/ 8 h 8"/>
                  <a:gd name="T18" fmla="*/ 12 w 24"/>
                  <a:gd name="T19" fmla="*/ 8 h 8"/>
                  <a:gd name="T20" fmla="*/ 8 w 24"/>
                  <a:gd name="T21" fmla="*/ 8 h 8"/>
                  <a:gd name="T22" fmla="*/ 4 w 24"/>
                  <a:gd name="T23" fmla="*/ 4 h 8"/>
                  <a:gd name="T24" fmla="*/ 0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8"/>
                  <a:gd name="T41" fmla="*/ 24 w 2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2"/>
                    </a:lnTo>
                    <a:lnTo>
                      <a:pt x="24" y="0"/>
                    </a:lnTo>
                    <a:lnTo>
                      <a:pt x="20" y="4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62" name="Freeform 482"/>
              <p:cNvSpPr>
                <a:spLocks/>
              </p:cNvSpPr>
              <p:nvPr/>
            </p:nvSpPr>
            <p:spPr bwMode="auto">
              <a:xfrm>
                <a:off x="2162" y="3204"/>
                <a:ext cx="34" cy="106"/>
              </a:xfrm>
              <a:custGeom>
                <a:avLst/>
                <a:gdLst>
                  <a:gd name="T0" fmla="*/ 22 w 34"/>
                  <a:gd name="T1" fmla="*/ 0 h 106"/>
                  <a:gd name="T2" fmla="*/ 22 w 34"/>
                  <a:gd name="T3" fmla="*/ 0 h 106"/>
                  <a:gd name="T4" fmla="*/ 26 w 34"/>
                  <a:gd name="T5" fmla="*/ 30 h 106"/>
                  <a:gd name="T6" fmla="*/ 28 w 34"/>
                  <a:gd name="T7" fmla="*/ 60 h 106"/>
                  <a:gd name="T8" fmla="*/ 26 w 34"/>
                  <a:gd name="T9" fmla="*/ 76 h 106"/>
                  <a:gd name="T10" fmla="*/ 24 w 34"/>
                  <a:gd name="T11" fmla="*/ 90 h 106"/>
                  <a:gd name="T12" fmla="*/ 24 w 34"/>
                  <a:gd name="T13" fmla="*/ 90 h 106"/>
                  <a:gd name="T14" fmla="*/ 14 w 34"/>
                  <a:gd name="T15" fmla="*/ 94 h 106"/>
                  <a:gd name="T16" fmla="*/ 6 w 34"/>
                  <a:gd name="T17" fmla="*/ 100 h 106"/>
                  <a:gd name="T18" fmla="*/ 0 w 34"/>
                  <a:gd name="T19" fmla="*/ 106 h 106"/>
                  <a:gd name="T20" fmla="*/ 0 w 34"/>
                  <a:gd name="T21" fmla="*/ 106 h 106"/>
                  <a:gd name="T22" fmla="*/ 8 w 34"/>
                  <a:gd name="T23" fmla="*/ 104 h 106"/>
                  <a:gd name="T24" fmla="*/ 18 w 34"/>
                  <a:gd name="T25" fmla="*/ 100 h 106"/>
                  <a:gd name="T26" fmla="*/ 30 w 34"/>
                  <a:gd name="T27" fmla="*/ 94 h 106"/>
                  <a:gd name="T28" fmla="*/ 30 w 34"/>
                  <a:gd name="T29" fmla="*/ 94 h 106"/>
                  <a:gd name="T30" fmla="*/ 32 w 34"/>
                  <a:gd name="T31" fmla="*/ 90 h 106"/>
                  <a:gd name="T32" fmla="*/ 34 w 34"/>
                  <a:gd name="T33" fmla="*/ 74 h 106"/>
                  <a:gd name="T34" fmla="*/ 34 w 34"/>
                  <a:gd name="T35" fmla="*/ 60 h 106"/>
                  <a:gd name="T36" fmla="*/ 32 w 34"/>
                  <a:gd name="T37" fmla="*/ 44 h 106"/>
                  <a:gd name="T38" fmla="*/ 28 w 34"/>
                  <a:gd name="T39" fmla="*/ 24 h 106"/>
                  <a:gd name="T40" fmla="*/ 22 w 34"/>
                  <a:gd name="T41" fmla="*/ 0 h 1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06"/>
                  <a:gd name="T65" fmla="*/ 34 w 34"/>
                  <a:gd name="T66" fmla="*/ 106 h 10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06">
                    <a:moveTo>
                      <a:pt x="22" y="0"/>
                    </a:moveTo>
                    <a:lnTo>
                      <a:pt x="22" y="0"/>
                    </a:lnTo>
                    <a:lnTo>
                      <a:pt x="26" y="30"/>
                    </a:lnTo>
                    <a:lnTo>
                      <a:pt x="28" y="60"/>
                    </a:lnTo>
                    <a:lnTo>
                      <a:pt x="26" y="76"/>
                    </a:lnTo>
                    <a:lnTo>
                      <a:pt x="24" y="90"/>
                    </a:lnTo>
                    <a:lnTo>
                      <a:pt x="14" y="94"/>
                    </a:lnTo>
                    <a:lnTo>
                      <a:pt x="6" y="100"/>
                    </a:lnTo>
                    <a:lnTo>
                      <a:pt x="0" y="106"/>
                    </a:lnTo>
                    <a:lnTo>
                      <a:pt x="8" y="104"/>
                    </a:lnTo>
                    <a:lnTo>
                      <a:pt x="18" y="100"/>
                    </a:lnTo>
                    <a:lnTo>
                      <a:pt x="30" y="94"/>
                    </a:lnTo>
                    <a:lnTo>
                      <a:pt x="32" y="90"/>
                    </a:lnTo>
                    <a:lnTo>
                      <a:pt x="34" y="74"/>
                    </a:lnTo>
                    <a:lnTo>
                      <a:pt x="34" y="60"/>
                    </a:lnTo>
                    <a:lnTo>
                      <a:pt x="32" y="44"/>
                    </a:lnTo>
                    <a:lnTo>
                      <a:pt x="28" y="24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63" name="Freeform 483"/>
              <p:cNvSpPr>
                <a:spLocks/>
              </p:cNvSpPr>
              <p:nvPr/>
            </p:nvSpPr>
            <p:spPr bwMode="auto">
              <a:xfrm>
                <a:off x="2162" y="3204"/>
                <a:ext cx="34" cy="106"/>
              </a:xfrm>
              <a:custGeom>
                <a:avLst/>
                <a:gdLst>
                  <a:gd name="T0" fmla="*/ 22 w 34"/>
                  <a:gd name="T1" fmla="*/ 0 h 106"/>
                  <a:gd name="T2" fmla="*/ 22 w 34"/>
                  <a:gd name="T3" fmla="*/ 0 h 106"/>
                  <a:gd name="T4" fmla="*/ 26 w 34"/>
                  <a:gd name="T5" fmla="*/ 30 h 106"/>
                  <a:gd name="T6" fmla="*/ 28 w 34"/>
                  <a:gd name="T7" fmla="*/ 60 h 106"/>
                  <a:gd name="T8" fmla="*/ 26 w 34"/>
                  <a:gd name="T9" fmla="*/ 76 h 106"/>
                  <a:gd name="T10" fmla="*/ 24 w 34"/>
                  <a:gd name="T11" fmla="*/ 90 h 106"/>
                  <a:gd name="T12" fmla="*/ 24 w 34"/>
                  <a:gd name="T13" fmla="*/ 90 h 106"/>
                  <a:gd name="T14" fmla="*/ 14 w 34"/>
                  <a:gd name="T15" fmla="*/ 94 h 106"/>
                  <a:gd name="T16" fmla="*/ 6 w 34"/>
                  <a:gd name="T17" fmla="*/ 100 h 106"/>
                  <a:gd name="T18" fmla="*/ 0 w 34"/>
                  <a:gd name="T19" fmla="*/ 106 h 106"/>
                  <a:gd name="T20" fmla="*/ 0 w 34"/>
                  <a:gd name="T21" fmla="*/ 106 h 106"/>
                  <a:gd name="T22" fmla="*/ 8 w 34"/>
                  <a:gd name="T23" fmla="*/ 104 h 106"/>
                  <a:gd name="T24" fmla="*/ 18 w 34"/>
                  <a:gd name="T25" fmla="*/ 100 h 106"/>
                  <a:gd name="T26" fmla="*/ 30 w 34"/>
                  <a:gd name="T27" fmla="*/ 94 h 106"/>
                  <a:gd name="T28" fmla="*/ 30 w 34"/>
                  <a:gd name="T29" fmla="*/ 94 h 106"/>
                  <a:gd name="T30" fmla="*/ 32 w 34"/>
                  <a:gd name="T31" fmla="*/ 90 h 106"/>
                  <a:gd name="T32" fmla="*/ 34 w 34"/>
                  <a:gd name="T33" fmla="*/ 74 h 106"/>
                  <a:gd name="T34" fmla="*/ 34 w 34"/>
                  <a:gd name="T35" fmla="*/ 60 h 106"/>
                  <a:gd name="T36" fmla="*/ 32 w 34"/>
                  <a:gd name="T37" fmla="*/ 44 h 106"/>
                  <a:gd name="T38" fmla="*/ 28 w 34"/>
                  <a:gd name="T39" fmla="*/ 24 h 106"/>
                  <a:gd name="T40" fmla="*/ 22 w 34"/>
                  <a:gd name="T41" fmla="*/ 0 h 1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06"/>
                  <a:gd name="T65" fmla="*/ 34 w 34"/>
                  <a:gd name="T66" fmla="*/ 106 h 10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06">
                    <a:moveTo>
                      <a:pt x="22" y="0"/>
                    </a:moveTo>
                    <a:lnTo>
                      <a:pt x="22" y="0"/>
                    </a:lnTo>
                    <a:lnTo>
                      <a:pt x="26" y="30"/>
                    </a:lnTo>
                    <a:lnTo>
                      <a:pt x="28" y="60"/>
                    </a:lnTo>
                    <a:lnTo>
                      <a:pt x="26" y="76"/>
                    </a:lnTo>
                    <a:lnTo>
                      <a:pt x="24" y="90"/>
                    </a:lnTo>
                    <a:lnTo>
                      <a:pt x="14" y="94"/>
                    </a:lnTo>
                    <a:lnTo>
                      <a:pt x="6" y="100"/>
                    </a:lnTo>
                    <a:lnTo>
                      <a:pt x="0" y="106"/>
                    </a:lnTo>
                    <a:lnTo>
                      <a:pt x="8" y="104"/>
                    </a:lnTo>
                    <a:lnTo>
                      <a:pt x="18" y="100"/>
                    </a:lnTo>
                    <a:lnTo>
                      <a:pt x="30" y="94"/>
                    </a:lnTo>
                    <a:lnTo>
                      <a:pt x="32" y="90"/>
                    </a:lnTo>
                    <a:lnTo>
                      <a:pt x="34" y="74"/>
                    </a:lnTo>
                    <a:lnTo>
                      <a:pt x="34" y="60"/>
                    </a:lnTo>
                    <a:lnTo>
                      <a:pt x="32" y="44"/>
                    </a:lnTo>
                    <a:lnTo>
                      <a:pt x="28" y="24"/>
                    </a:lnTo>
                    <a:lnTo>
                      <a:pt x="2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64" name="Freeform 484"/>
              <p:cNvSpPr>
                <a:spLocks/>
              </p:cNvSpPr>
              <p:nvPr/>
            </p:nvSpPr>
            <p:spPr bwMode="auto">
              <a:xfrm>
                <a:off x="2142" y="3350"/>
                <a:ext cx="38" cy="6"/>
              </a:xfrm>
              <a:custGeom>
                <a:avLst/>
                <a:gdLst>
                  <a:gd name="T0" fmla="*/ 0 w 38"/>
                  <a:gd name="T1" fmla="*/ 0 h 6"/>
                  <a:gd name="T2" fmla="*/ 0 w 38"/>
                  <a:gd name="T3" fmla="*/ 0 h 6"/>
                  <a:gd name="T4" fmla="*/ 12 w 38"/>
                  <a:gd name="T5" fmla="*/ 2 h 6"/>
                  <a:gd name="T6" fmla="*/ 24 w 38"/>
                  <a:gd name="T7" fmla="*/ 2 h 6"/>
                  <a:gd name="T8" fmla="*/ 38 w 38"/>
                  <a:gd name="T9" fmla="*/ 0 h 6"/>
                  <a:gd name="T10" fmla="*/ 38 w 38"/>
                  <a:gd name="T11" fmla="*/ 0 h 6"/>
                  <a:gd name="T12" fmla="*/ 34 w 38"/>
                  <a:gd name="T13" fmla="*/ 2 h 6"/>
                  <a:gd name="T14" fmla="*/ 22 w 38"/>
                  <a:gd name="T15" fmla="*/ 6 h 6"/>
                  <a:gd name="T16" fmla="*/ 22 w 38"/>
                  <a:gd name="T17" fmla="*/ 6 h 6"/>
                  <a:gd name="T18" fmla="*/ 14 w 38"/>
                  <a:gd name="T19" fmla="*/ 6 h 6"/>
                  <a:gd name="T20" fmla="*/ 6 w 38"/>
                  <a:gd name="T21" fmla="*/ 4 h 6"/>
                  <a:gd name="T22" fmla="*/ 0 w 38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6"/>
                  <a:gd name="T38" fmla="*/ 38 w 38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6">
                    <a:moveTo>
                      <a:pt x="0" y="0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4" y="2"/>
                    </a:lnTo>
                    <a:lnTo>
                      <a:pt x="38" y="0"/>
                    </a:lnTo>
                    <a:lnTo>
                      <a:pt x="34" y="2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6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65" name="Freeform 485"/>
              <p:cNvSpPr>
                <a:spLocks/>
              </p:cNvSpPr>
              <p:nvPr/>
            </p:nvSpPr>
            <p:spPr bwMode="auto">
              <a:xfrm>
                <a:off x="2142" y="3350"/>
                <a:ext cx="38" cy="6"/>
              </a:xfrm>
              <a:custGeom>
                <a:avLst/>
                <a:gdLst>
                  <a:gd name="T0" fmla="*/ 0 w 38"/>
                  <a:gd name="T1" fmla="*/ 0 h 6"/>
                  <a:gd name="T2" fmla="*/ 0 w 38"/>
                  <a:gd name="T3" fmla="*/ 0 h 6"/>
                  <a:gd name="T4" fmla="*/ 12 w 38"/>
                  <a:gd name="T5" fmla="*/ 2 h 6"/>
                  <a:gd name="T6" fmla="*/ 24 w 38"/>
                  <a:gd name="T7" fmla="*/ 2 h 6"/>
                  <a:gd name="T8" fmla="*/ 38 w 38"/>
                  <a:gd name="T9" fmla="*/ 0 h 6"/>
                  <a:gd name="T10" fmla="*/ 38 w 38"/>
                  <a:gd name="T11" fmla="*/ 0 h 6"/>
                  <a:gd name="T12" fmla="*/ 34 w 38"/>
                  <a:gd name="T13" fmla="*/ 2 h 6"/>
                  <a:gd name="T14" fmla="*/ 22 w 38"/>
                  <a:gd name="T15" fmla="*/ 6 h 6"/>
                  <a:gd name="T16" fmla="*/ 22 w 38"/>
                  <a:gd name="T17" fmla="*/ 6 h 6"/>
                  <a:gd name="T18" fmla="*/ 14 w 38"/>
                  <a:gd name="T19" fmla="*/ 6 h 6"/>
                  <a:gd name="T20" fmla="*/ 6 w 38"/>
                  <a:gd name="T21" fmla="*/ 4 h 6"/>
                  <a:gd name="T22" fmla="*/ 0 w 38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6"/>
                  <a:gd name="T38" fmla="*/ 38 w 38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6">
                    <a:moveTo>
                      <a:pt x="0" y="0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4" y="2"/>
                    </a:lnTo>
                    <a:lnTo>
                      <a:pt x="38" y="0"/>
                    </a:lnTo>
                    <a:lnTo>
                      <a:pt x="34" y="2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66" name="Freeform 486"/>
              <p:cNvSpPr>
                <a:spLocks/>
              </p:cNvSpPr>
              <p:nvPr/>
            </p:nvSpPr>
            <p:spPr bwMode="auto">
              <a:xfrm>
                <a:off x="1600" y="3380"/>
                <a:ext cx="692" cy="878"/>
              </a:xfrm>
              <a:custGeom>
                <a:avLst/>
                <a:gdLst>
                  <a:gd name="T0" fmla="*/ 248 w 692"/>
                  <a:gd name="T1" fmla="*/ 878 h 878"/>
                  <a:gd name="T2" fmla="*/ 156 w 692"/>
                  <a:gd name="T3" fmla="*/ 578 h 878"/>
                  <a:gd name="T4" fmla="*/ 76 w 692"/>
                  <a:gd name="T5" fmla="*/ 352 h 878"/>
                  <a:gd name="T6" fmla="*/ 20 w 692"/>
                  <a:gd name="T7" fmla="*/ 210 h 878"/>
                  <a:gd name="T8" fmla="*/ 0 w 692"/>
                  <a:gd name="T9" fmla="*/ 162 h 878"/>
                  <a:gd name="T10" fmla="*/ 30 w 692"/>
                  <a:gd name="T11" fmla="*/ 138 h 878"/>
                  <a:gd name="T12" fmla="*/ 68 w 692"/>
                  <a:gd name="T13" fmla="*/ 116 h 878"/>
                  <a:gd name="T14" fmla="*/ 154 w 692"/>
                  <a:gd name="T15" fmla="*/ 80 h 878"/>
                  <a:gd name="T16" fmla="*/ 230 w 692"/>
                  <a:gd name="T17" fmla="*/ 58 h 878"/>
                  <a:gd name="T18" fmla="*/ 262 w 692"/>
                  <a:gd name="T19" fmla="*/ 50 h 878"/>
                  <a:gd name="T20" fmla="*/ 318 w 692"/>
                  <a:gd name="T21" fmla="*/ 14 h 878"/>
                  <a:gd name="T22" fmla="*/ 334 w 692"/>
                  <a:gd name="T23" fmla="*/ 0 h 878"/>
                  <a:gd name="T24" fmla="*/ 342 w 692"/>
                  <a:gd name="T25" fmla="*/ 52 h 878"/>
                  <a:gd name="T26" fmla="*/ 354 w 692"/>
                  <a:gd name="T27" fmla="*/ 96 h 878"/>
                  <a:gd name="T28" fmla="*/ 374 w 692"/>
                  <a:gd name="T29" fmla="*/ 140 h 878"/>
                  <a:gd name="T30" fmla="*/ 388 w 692"/>
                  <a:gd name="T31" fmla="*/ 166 h 878"/>
                  <a:gd name="T32" fmla="*/ 424 w 692"/>
                  <a:gd name="T33" fmla="*/ 252 h 878"/>
                  <a:gd name="T34" fmla="*/ 472 w 692"/>
                  <a:gd name="T35" fmla="*/ 388 h 878"/>
                  <a:gd name="T36" fmla="*/ 484 w 692"/>
                  <a:gd name="T37" fmla="*/ 426 h 878"/>
                  <a:gd name="T38" fmla="*/ 496 w 692"/>
                  <a:gd name="T39" fmla="*/ 382 h 878"/>
                  <a:gd name="T40" fmla="*/ 514 w 692"/>
                  <a:gd name="T41" fmla="*/ 266 h 878"/>
                  <a:gd name="T42" fmla="*/ 526 w 692"/>
                  <a:gd name="T43" fmla="*/ 104 h 878"/>
                  <a:gd name="T44" fmla="*/ 526 w 692"/>
                  <a:gd name="T45" fmla="*/ 60 h 878"/>
                  <a:gd name="T46" fmla="*/ 550 w 692"/>
                  <a:gd name="T47" fmla="*/ 82 h 878"/>
                  <a:gd name="T48" fmla="*/ 588 w 692"/>
                  <a:gd name="T49" fmla="*/ 108 h 878"/>
                  <a:gd name="T50" fmla="*/ 688 w 692"/>
                  <a:gd name="T51" fmla="*/ 142 h 878"/>
                  <a:gd name="T52" fmla="*/ 690 w 692"/>
                  <a:gd name="T53" fmla="*/ 154 h 878"/>
                  <a:gd name="T54" fmla="*/ 690 w 692"/>
                  <a:gd name="T55" fmla="*/ 212 h 878"/>
                  <a:gd name="T56" fmla="*/ 674 w 692"/>
                  <a:gd name="T57" fmla="*/ 336 h 878"/>
                  <a:gd name="T58" fmla="*/ 660 w 692"/>
                  <a:gd name="T59" fmla="*/ 492 h 878"/>
                  <a:gd name="T60" fmla="*/ 654 w 692"/>
                  <a:gd name="T61" fmla="*/ 620 h 878"/>
                  <a:gd name="T62" fmla="*/ 656 w 692"/>
                  <a:gd name="T63" fmla="*/ 664 h 878"/>
                  <a:gd name="T64" fmla="*/ 662 w 692"/>
                  <a:gd name="T65" fmla="*/ 828 h 878"/>
                  <a:gd name="T66" fmla="*/ 668 w 692"/>
                  <a:gd name="T67" fmla="*/ 876 h 87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92"/>
                  <a:gd name="T103" fmla="*/ 0 h 878"/>
                  <a:gd name="T104" fmla="*/ 692 w 692"/>
                  <a:gd name="T105" fmla="*/ 878 h 87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92" h="878">
                    <a:moveTo>
                      <a:pt x="248" y="878"/>
                    </a:moveTo>
                    <a:lnTo>
                      <a:pt x="248" y="878"/>
                    </a:lnTo>
                    <a:lnTo>
                      <a:pt x="202" y="718"/>
                    </a:lnTo>
                    <a:lnTo>
                      <a:pt x="156" y="578"/>
                    </a:lnTo>
                    <a:lnTo>
                      <a:pt x="114" y="454"/>
                    </a:lnTo>
                    <a:lnTo>
                      <a:pt x="76" y="352"/>
                    </a:lnTo>
                    <a:lnTo>
                      <a:pt x="46" y="270"/>
                    </a:lnTo>
                    <a:lnTo>
                      <a:pt x="20" y="210"/>
                    </a:lnTo>
                    <a:lnTo>
                      <a:pt x="0" y="162"/>
                    </a:lnTo>
                    <a:lnTo>
                      <a:pt x="14" y="148"/>
                    </a:lnTo>
                    <a:lnTo>
                      <a:pt x="30" y="138"/>
                    </a:lnTo>
                    <a:lnTo>
                      <a:pt x="48" y="126"/>
                    </a:lnTo>
                    <a:lnTo>
                      <a:pt x="68" y="116"/>
                    </a:lnTo>
                    <a:lnTo>
                      <a:pt x="110" y="96"/>
                    </a:lnTo>
                    <a:lnTo>
                      <a:pt x="154" y="80"/>
                    </a:lnTo>
                    <a:lnTo>
                      <a:pt x="196" y="68"/>
                    </a:lnTo>
                    <a:lnTo>
                      <a:pt x="230" y="58"/>
                    </a:lnTo>
                    <a:lnTo>
                      <a:pt x="262" y="50"/>
                    </a:lnTo>
                    <a:lnTo>
                      <a:pt x="296" y="28"/>
                    </a:lnTo>
                    <a:lnTo>
                      <a:pt x="318" y="14"/>
                    </a:lnTo>
                    <a:lnTo>
                      <a:pt x="334" y="0"/>
                    </a:lnTo>
                    <a:lnTo>
                      <a:pt x="336" y="16"/>
                    </a:lnTo>
                    <a:lnTo>
                      <a:pt x="342" y="52"/>
                    </a:lnTo>
                    <a:lnTo>
                      <a:pt x="346" y="74"/>
                    </a:lnTo>
                    <a:lnTo>
                      <a:pt x="354" y="96"/>
                    </a:lnTo>
                    <a:lnTo>
                      <a:pt x="362" y="118"/>
                    </a:lnTo>
                    <a:lnTo>
                      <a:pt x="374" y="140"/>
                    </a:lnTo>
                    <a:lnTo>
                      <a:pt x="388" y="166"/>
                    </a:lnTo>
                    <a:lnTo>
                      <a:pt x="406" y="206"/>
                    </a:lnTo>
                    <a:lnTo>
                      <a:pt x="424" y="252"/>
                    </a:lnTo>
                    <a:lnTo>
                      <a:pt x="442" y="302"/>
                    </a:lnTo>
                    <a:lnTo>
                      <a:pt x="472" y="388"/>
                    </a:lnTo>
                    <a:lnTo>
                      <a:pt x="484" y="426"/>
                    </a:lnTo>
                    <a:lnTo>
                      <a:pt x="490" y="406"/>
                    </a:lnTo>
                    <a:lnTo>
                      <a:pt x="496" y="382"/>
                    </a:lnTo>
                    <a:lnTo>
                      <a:pt x="506" y="326"/>
                    </a:lnTo>
                    <a:lnTo>
                      <a:pt x="514" y="266"/>
                    </a:lnTo>
                    <a:lnTo>
                      <a:pt x="520" y="206"/>
                    </a:lnTo>
                    <a:lnTo>
                      <a:pt x="526" y="104"/>
                    </a:lnTo>
                    <a:lnTo>
                      <a:pt x="526" y="60"/>
                    </a:lnTo>
                    <a:lnTo>
                      <a:pt x="538" y="72"/>
                    </a:lnTo>
                    <a:lnTo>
                      <a:pt x="550" y="82"/>
                    </a:lnTo>
                    <a:lnTo>
                      <a:pt x="572" y="98"/>
                    </a:lnTo>
                    <a:lnTo>
                      <a:pt x="588" y="108"/>
                    </a:lnTo>
                    <a:lnTo>
                      <a:pt x="596" y="112"/>
                    </a:lnTo>
                    <a:lnTo>
                      <a:pt x="688" y="142"/>
                    </a:lnTo>
                    <a:lnTo>
                      <a:pt x="690" y="154"/>
                    </a:lnTo>
                    <a:lnTo>
                      <a:pt x="692" y="170"/>
                    </a:lnTo>
                    <a:lnTo>
                      <a:pt x="690" y="212"/>
                    </a:lnTo>
                    <a:lnTo>
                      <a:pt x="684" y="268"/>
                    </a:lnTo>
                    <a:lnTo>
                      <a:pt x="674" y="336"/>
                    </a:lnTo>
                    <a:lnTo>
                      <a:pt x="666" y="410"/>
                    </a:lnTo>
                    <a:lnTo>
                      <a:pt x="660" y="492"/>
                    </a:lnTo>
                    <a:lnTo>
                      <a:pt x="656" y="578"/>
                    </a:lnTo>
                    <a:lnTo>
                      <a:pt x="654" y="620"/>
                    </a:lnTo>
                    <a:lnTo>
                      <a:pt x="656" y="664"/>
                    </a:lnTo>
                    <a:lnTo>
                      <a:pt x="658" y="768"/>
                    </a:lnTo>
                    <a:lnTo>
                      <a:pt x="662" y="828"/>
                    </a:lnTo>
                    <a:lnTo>
                      <a:pt x="664" y="856"/>
                    </a:lnTo>
                    <a:lnTo>
                      <a:pt x="668" y="876"/>
                    </a:lnTo>
                    <a:lnTo>
                      <a:pt x="248" y="878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67" name="Freeform 487"/>
              <p:cNvSpPr>
                <a:spLocks/>
              </p:cNvSpPr>
              <p:nvPr/>
            </p:nvSpPr>
            <p:spPr bwMode="auto">
              <a:xfrm>
                <a:off x="2058" y="3628"/>
                <a:ext cx="72" cy="586"/>
              </a:xfrm>
              <a:custGeom>
                <a:avLst/>
                <a:gdLst>
                  <a:gd name="T0" fmla="*/ 0 w 72"/>
                  <a:gd name="T1" fmla="*/ 2 h 586"/>
                  <a:gd name="T2" fmla="*/ 0 w 72"/>
                  <a:gd name="T3" fmla="*/ 2 h 586"/>
                  <a:gd name="T4" fmla="*/ 2 w 72"/>
                  <a:gd name="T5" fmla="*/ 18 h 586"/>
                  <a:gd name="T6" fmla="*/ 10 w 72"/>
                  <a:gd name="T7" fmla="*/ 62 h 586"/>
                  <a:gd name="T8" fmla="*/ 16 w 72"/>
                  <a:gd name="T9" fmla="*/ 94 h 586"/>
                  <a:gd name="T10" fmla="*/ 18 w 72"/>
                  <a:gd name="T11" fmla="*/ 132 h 586"/>
                  <a:gd name="T12" fmla="*/ 22 w 72"/>
                  <a:gd name="T13" fmla="*/ 176 h 586"/>
                  <a:gd name="T14" fmla="*/ 24 w 72"/>
                  <a:gd name="T15" fmla="*/ 224 h 586"/>
                  <a:gd name="T16" fmla="*/ 24 w 72"/>
                  <a:gd name="T17" fmla="*/ 224 h 586"/>
                  <a:gd name="T18" fmla="*/ 26 w 72"/>
                  <a:gd name="T19" fmla="*/ 318 h 586"/>
                  <a:gd name="T20" fmla="*/ 28 w 72"/>
                  <a:gd name="T21" fmla="*/ 364 h 586"/>
                  <a:gd name="T22" fmla="*/ 32 w 72"/>
                  <a:gd name="T23" fmla="*/ 412 h 586"/>
                  <a:gd name="T24" fmla="*/ 36 w 72"/>
                  <a:gd name="T25" fmla="*/ 458 h 586"/>
                  <a:gd name="T26" fmla="*/ 44 w 72"/>
                  <a:gd name="T27" fmla="*/ 502 h 586"/>
                  <a:gd name="T28" fmla="*/ 54 w 72"/>
                  <a:gd name="T29" fmla="*/ 546 h 586"/>
                  <a:gd name="T30" fmla="*/ 66 w 72"/>
                  <a:gd name="T31" fmla="*/ 586 h 586"/>
                  <a:gd name="T32" fmla="*/ 72 w 72"/>
                  <a:gd name="T33" fmla="*/ 584 h 586"/>
                  <a:gd name="T34" fmla="*/ 72 w 72"/>
                  <a:gd name="T35" fmla="*/ 584 h 586"/>
                  <a:gd name="T36" fmla="*/ 62 w 72"/>
                  <a:gd name="T37" fmla="*/ 544 h 586"/>
                  <a:gd name="T38" fmla="*/ 52 w 72"/>
                  <a:gd name="T39" fmla="*/ 502 h 586"/>
                  <a:gd name="T40" fmla="*/ 44 w 72"/>
                  <a:gd name="T41" fmla="*/ 456 h 586"/>
                  <a:gd name="T42" fmla="*/ 40 w 72"/>
                  <a:gd name="T43" fmla="*/ 410 h 586"/>
                  <a:gd name="T44" fmla="*/ 36 w 72"/>
                  <a:gd name="T45" fmla="*/ 364 h 586"/>
                  <a:gd name="T46" fmla="*/ 34 w 72"/>
                  <a:gd name="T47" fmla="*/ 318 h 586"/>
                  <a:gd name="T48" fmla="*/ 32 w 72"/>
                  <a:gd name="T49" fmla="*/ 224 h 586"/>
                  <a:gd name="T50" fmla="*/ 32 w 72"/>
                  <a:gd name="T51" fmla="*/ 224 h 586"/>
                  <a:gd name="T52" fmla="*/ 30 w 72"/>
                  <a:gd name="T53" fmla="*/ 176 h 586"/>
                  <a:gd name="T54" fmla="*/ 26 w 72"/>
                  <a:gd name="T55" fmla="*/ 132 h 586"/>
                  <a:gd name="T56" fmla="*/ 22 w 72"/>
                  <a:gd name="T57" fmla="*/ 92 h 586"/>
                  <a:gd name="T58" fmla="*/ 18 w 72"/>
                  <a:gd name="T59" fmla="*/ 60 h 586"/>
                  <a:gd name="T60" fmla="*/ 10 w 72"/>
                  <a:gd name="T61" fmla="*/ 16 h 586"/>
                  <a:gd name="T62" fmla="*/ 6 w 72"/>
                  <a:gd name="T63" fmla="*/ 0 h 586"/>
                  <a:gd name="T64" fmla="*/ 0 w 72"/>
                  <a:gd name="T65" fmla="*/ 2 h 58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72"/>
                  <a:gd name="T100" fmla="*/ 0 h 586"/>
                  <a:gd name="T101" fmla="*/ 72 w 72"/>
                  <a:gd name="T102" fmla="*/ 586 h 58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72" h="586">
                    <a:moveTo>
                      <a:pt x="0" y="2"/>
                    </a:moveTo>
                    <a:lnTo>
                      <a:pt x="0" y="2"/>
                    </a:lnTo>
                    <a:lnTo>
                      <a:pt x="2" y="18"/>
                    </a:lnTo>
                    <a:lnTo>
                      <a:pt x="10" y="62"/>
                    </a:lnTo>
                    <a:lnTo>
                      <a:pt x="16" y="94"/>
                    </a:lnTo>
                    <a:lnTo>
                      <a:pt x="18" y="132"/>
                    </a:lnTo>
                    <a:lnTo>
                      <a:pt x="22" y="176"/>
                    </a:lnTo>
                    <a:lnTo>
                      <a:pt x="24" y="224"/>
                    </a:lnTo>
                    <a:lnTo>
                      <a:pt x="26" y="318"/>
                    </a:lnTo>
                    <a:lnTo>
                      <a:pt x="28" y="364"/>
                    </a:lnTo>
                    <a:lnTo>
                      <a:pt x="32" y="412"/>
                    </a:lnTo>
                    <a:lnTo>
                      <a:pt x="36" y="458"/>
                    </a:lnTo>
                    <a:lnTo>
                      <a:pt x="44" y="502"/>
                    </a:lnTo>
                    <a:lnTo>
                      <a:pt x="54" y="546"/>
                    </a:lnTo>
                    <a:lnTo>
                      <a:pt x="66" y="586"/>
                    </a:lnTo>
                    <a:lnTo>
                      <a:pt x="72" y="584"/>
                    </a:lnTo>
                    <a:lnTo>
                      <a:pt x="62" y="544"/>
                    </a:lnTo>
                    <a:lnTo>
                      <a:pt x="52" y="502"/>
                    </a:lnTo>
                    <a:lnTo>
                      <a:pt x="44" y="456"/>
                    </a:lnTo>
                    <a:lnTo>
                      <a:pt x="40" y="410"/>
                    </a:lnTo>
                    <a:lnTo>
                      <a:pt x="36" y="364"/>
                    </a:lnTo>
                    <a:lnTo>
                      <a:pt x="34" y="318"/>
                    </a:lnTo>
                    <a:lnTo>
                      <a:pt x="32" y="224"/>
                    </a:lnTo>
                    <a:lnTo>
                      <a:pt x="30" y="176"/>
                    </a:lnTo>
                    <a:lnTo>
                      <a:pt x="26" y="132"/>
                    </a:lnTo>
                    <a:lnTo>
                      <a:pt x="22" y="92"/>
                    </a:lnTo>
                    <a:lnTo>
                      <a:pt x="18" y="60"/>
                    </a:lnTo>
                    <a:lnTo>
                      <a:pt x="10" y="16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68" name="Freeform 488"/>
              <p:cNvSpPr>
                <a:spLocks/>
              </p:cNvSpPr>
              <p:nvPr/>
            </p:nvSpPr>
            <p:spPr bwMode="auto">
              <a:xfrm>
                <a:off x="2032" y="3652"/>
                <a:ext cx="426" cy="440"/>
              </a:xfrm>
              <a:custGeom>
                <a:avLst/>
                <a:gdLst>
                  <a:gd name="T0" fmla="*/ 226 w 426"/>
                  <a:gd name="T1" fmla="*/ 0 h 440"/>
                  <a:gd name="T2" fmla="*/ 226 w 426"/>
                  <a:gd name="T3" fmla="*/ 0 h 440"/>
                  <a:gd name="T4" fmla="*/ 218 w 426"/>
                  <a:gd name="T5" fmla="*/ 8 h 440"/>
                  <a:gd name="T6" fmla="*/ 198 w 426"/>
                  <a:gd name="T7" fmla="*/ 28 h 440"/>
                  <a:gd name="T8" fmla="*/ 186 w 426"/>
                  <a:gd name="T9" fmla="*/ 42 h 440"/>
                  <a:gd name="T10" fmla="*/ 174 w 426"/>
                  <a:gd name="T11" fmla="*/ 60 h 440"/>
                  <a:gd name="T12" fmla="*/ 164 w 426"/>
                  <a:gd name="T13" fmla="*/ 80 h 440"/>
                  <a:gd name="T14" fmla="*/ 156 w 426"/>
                  <a:gd name="T15" fmla="*/ 102 h 440"/>
                  <a:gd name="T16" fmla="*/ 156 w 426"/>
                  <a:gd name="T17" fmla="*/ 102 h 440"/>
                  <a:gd name="T18" fmla="*/ 148 w 426"/>
                  <a:gd name="T19" fmla="*/ 144 h 440"/>
                  <a:gd name="T20" fmla="*/ 138 w 426"/>
                  <a:gd name="T21" fmla="*/ 188 h 440"/>
                  <a:gd name="T22" fmla="*/ 128 w 426"/>
                  <a:gd name="T23" fmla="*/ 234 h 440"/>
                  <a:gd name="T24" fmla="*/ 114 w 426"/>
                  <a:gd name="T25" fmla="*/ 280 h 440"/>
                  <a:gd name="T26" fmla="*/ 106 w 426"/>
                  <a:gd name="T27" fmla="*/ 302 h 440"/>
                  <a:gd name="T28" fmla="*/ 96 w 426"/>
                  <a:gd name="T29" fmla="*/ 322 h 440"/>
                  <a:gd name="T30" fmla="*/ 84 w 426"/>
                  <a:gd name="T31" fmla="*/ 342 h 440"/>
                  <a:gd name="T32" fmla="*/ 72 w 426"/>
                  <a:gd name="T33" fmla="*/ 360 h 440"/>
                  <a:gd name="T34" fmla="*/ 58 w 426"/>
                  <a:gd name="T35" fmla="*/ 378 h 440"/>
                  <a:gd name="T36" fmla="*/ 40 w 426"/>
                  <a:gd name="T37" fmla="*/ 392 h 440"/>
                  <a:gd name="T38" fmla="*/ 22 w 426"/>
                  <a:gd name="T39" fmla="*/ 404 h 440"/>
                  <a:gd name="T40" fmla="*/ 0 w 426"/>
                  <a:gd name="T41" fmla="*/ 416 h 440"/>
                  <a:gd name="T42" fmla="*/ 0 w 426"/>
                  <a:gd name="T43" fmla="*/ 416 h 440"/>
                  <a:gd name="T44" fmla="*/ 6 w 426"/>
                  <a:gd name="T45" fmla="*/ 418 h 440"/>
                  <a:gd name="T46" fmla="*/ 24 w 426"/>
                  <a:gd name="T47" fmla="*/ 426 h 440"/>
                  <a:gd name="T48" fmla="*/ 36 w 426"/>
                  <a:gd name="T49" fmla="*/ 430 h 440"/>
                  <a:gd name="T50" fmla="*/ 52 w 426"/>
                  <a:gd name="T51" fmla="*/ 434 h 440"/>
                  <a:gd name="T52" fmla="*/ 72 w 426"/>
                  <a:gd name="T53" fmla="*/ 438 h 440"/>
                  <a:gd name="T54" fmla="*/ 92 w 426"/>
                  <a:gd name="T55" fmla="*/ 440 h 440"/>
                  <a:gd name="T56" fmla="*/ 118 w 426"/>
                  <a:gd name="T57" fmla="*/ 440 h 440"/>
                  <a:gd name="T58" fmla="*/ 144 w 426"/>
                  <a:gd name="T59" fmla="*/ 438 h 440"/>
                  <a:gd name="T60" fmla="*/ 176 w 426"/>
                  <a:gd name="T61" fmla="*/ 432 h 440"/>
                  <a:gd name="T62" fmla="*/ 208 w 426"/>
                  <a:gd name="T63" fmla="*/ 424 h 440"/>
                  <a:gd name="T64" fmla="*/ 244 w 426"/>
                  <a:gd name="T65" fmla="*/ 412 h 440"/>
                  <a:gd name="T66" fmla="*/ 284 w 426"/>
                  <a:gd name="T67" fmla="*/ 396 h 440"/>
                  <a:gd name="T68" fmla="*/ 326 w 426"/>
                  <a:gd name="T69" fmla="*/ 376 h 440"/>
                  <a:gd name="T70" fmla="*/ 370 w 426"/>
                  <a:gd name="T71" fmla="*/ 350 h 440"/>
                  <a:gd name="T72" fmla="*/ 426 w 426"/>
                  <a:gd name="T73" fmla="*/ 18 h 440"/>
                  <a:gd name="T74" fmla="*/ 226 w 426"/>
                  <a:gd name="T75" fmla="*/ 0 h 44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426"/>
                  <a:gd name="T115" fmla="*/ 0 h 440"/>
                  <a:gd name="T116" fmla="*/ 426 w 426"/>
                  <a:gd name="T117" fmla="*/ 440 h 44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426" h="440">
                    <a:moveTo>
                      <a:pt x="226" y="0"/>
                    </a:moveTo>
                    <a:lnTo>
                      <a:pt x="226" y="0"/>
                    </a:lnTo>
                    <a:lnTo>
                      <a:pt x="218" y="8"/>
                    </a:lnTo>
                    <a:lnTo>
                      <a:pt x="198" y="28"/>
                    </a:lnTo>
                    <a:lnTo>
                      <a:pt x="186" y="42"/>
                    </a:lnTo>
                    <a:lnTo>
                      <a:pt x="174" y="60"/>
                    </a:lnTo>
                    <a:lnTo>
                      <a:pt x="164" y="80"/>
                    </a:lnTo>
                    <a:lnTo>
                      <a:pt x="156" y="102"/>
                    </a:lnTo>
                    <a:lnTo>
                      <a:pt x="148" y="144"/>
                    </a:lnTo>
                    <a:lnTo>
                      <a:pt x="138" y="188"/>
                    </a:lnTo>
                    <a:lnTo>
                      <a:pt x="128" y="234"/>
                    </a:lnTo>
                    <a:lnTo>
                      <a:pt x="114" y="280"/>
                    </a:lnTo>
                    <a:lnTo>
                      <a:pt x="106" y="302"/>
                    </a:lnTo>
                    <a:lnTo>
                      <a:pt x="96" y="322"/>
                    </a:lnTo>
                    <a:lnTo>
                      <a:pt x="84" y="342"/>
                    </a:lnTo>
                    <a:lnTo>
                      <a:pt x="72" y="360"/>
                    </a:lnTo>
                    <a:lnTo>
                      <a:pt x="58" y="378"/>
                    </a:lnTo>
                    <a:lnTo>
                      <a:pt x="40" y="392"/>
                    </a:lnTo>
                    <a:lnTo>
                      <a:pt x="22" y="404"/>
                    </a:lnTo>
                    <a:lnTo>
                      <a:pt x="0" y="416"/>
                    </a:lnTo>
                    <a:lnTo>
                      <a:pt x="6" y="418"/>
                    </a:lnTo>
                    <a:lnTo>
                      <a:pt x="24" y="426"/>
                    </a:lnTo>
                    <a:lnTo>
                      <a:pt x="36" y="430"/>
                    </a:lnTo>
                    <a:lnTo>
                      <a:pt x="52" y="434"/>
                    </a:lnTo>
                    <a:lnTo>
                      <a:pt x="72" y="438"/>
                    </a:lnTo>
                    <a:lnTo>
                      <a:pt x="92" y="440"/>
                    </a:lnTo>
                    <a:lnTo>
                      <a:pt x="118" y="440"/>
                    </a:lnTo>
                    <a:lnTo>
                      <a:pt x="144" y="438"/>
                    </a:lnTo>
                    <a:lnTo>
                      <a:pt x="176" y="432"/>
                    </a:lnTo>
                    <a:lnTo>
                      <a:pt x="208" y="424"/>
                    </a:lnTo>
                    <a:lnTo>
                      <a:pt x="244" y="412"/>
                    </a:lnTo>
                    <a:lnTo>
                      <a:pt x="284" y="396"/>
                    </a:lnTo>
                    <a:lnTo>
                      <a:pt x="326" y="376"/>
                    </a:lnTo>
                    <a:lnTo>
                      <a:pt x="370" y="350"/>
                    </a:lnTo>
                    <a:lnTo>
                      <a:pt x="426" y="18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69" name="Freeform 489"/>
              <p:cNvSpPr>
                <a:spLocks/>
              </p:cNvSpPr>
              <p:nvPr/>
            </p:nvSpPr>
            <p:spPr bwMode="auto">
              <a:xfrm>
                <a:off x="1792" y="3614"/>
                <a:ext cx="150" cy="78"/>
              </a:xfrm>
              <a:custGeom>
                <a:avLst/>
                <a:gdLst>
                  <a:gd name="T0" fmla="*/ 140 w 150"/>
                  <a:gd name="T1" fmla="*/ 0 h 78"/>
                  <a:gd name="T2" fmla="*/ 150 w 150"/>
                  <a:gd name="T3" fmla="*/ 64 h 78"/>
                  <a:gd name="T4" fmla="*/ 14 w 150"/>
                  <a:gd name="T5" fmla="*/ 78 h 78"/>
                  <a:gd name="T6" fmla="*/ 0 w 150"/>
                  <a:gd name="T7" fmla="*/ 2 h 78"/>
                  <a:gd name="T8" fmla="*/ 140 w 150"/>
                  <a:gd name="T9" fmla="*/ 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0"/>
                  <a:gd name="T16" fmla="*/ 0 h 78"/>
                  <a:gd name="T17" fmla="*/ 150 w 150"/>
                  <a:gd name="T18" fmla="*/ 78 h 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0" h="78">
                    <a:moveTo>
                      <a:pt x="140" y="0"/>
                    </a:moveTo>
                    <a:lnTo>
                      <a:pt x="150" y="64"/>
                    </a:lnTo>
                    <a:lnTo>
                      <a:pt x="14" y="78"/>
                    </a:lnTo>
                    <a:lnTo>
                      <a:pt x="0" y="2"/>
                    </a:lnTo>
                    <a:lnTo>
                      <a:pt x="140" y="0"/>
                    </a:lnTo>
                    <a:close/>
                  </a:path>
                </a:pathLst>
              </a:custGeom>
              <a:solidFill>
                <a:srgbClr val="D0CE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70" name="Freeform 490"/>
              <p:cNvSpPr>
                <a:spLocks/>
              </p:cNvSpPr>
              <p:nvPr/>
            </p:nvSpPr>
            <p:spPr bwMode="auto">
              <a:xfrm>
                <a:off x="2162" y="3618"/>
                <a:ext cx="96" cy="52"/>
              </a:xfrm>
              <a:custGeom>
                <a:avLst/>
                <a:gdLst>
                  <a:gd name="T0" fmla="*/ 0 w 96"/>
                  <a:gd name="T1" fmla="*/ 2 h 52"/>
                  <a:gd name="T2" fmla="*/ 6 w 96"/>
                  <a:gd name="T3" fmla="*/ 44 h 52"/>
                  <a:gd name="T4" fmla="*/ 96 w 96"/>
                  <a:gd name="T5" fmla="*/ 52 h 52"/>
                  <a:gd name="T6" fmla="*/ 90 w 96"/>
                  <a:gd name="T7" fmla="*/ 0 h 52"/>
                  <a:gd name="T8" fmla="*/ 0 w 96"/>
                  <a:gd name="T9" fmla="*/ 2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52"/>
                  <a:gd name="T17" fmla="*/ 96 w 96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52">
                    <a:moveTo>
                      <a:pt x="0" y="2"/>
                    </a:moveTo>
                    <a:lnTo>
                      <a:pt x="6" y="44"/>
                    </a:lnTo>
                    <a:lnTo>
                      <a:pt x="96" y="52"/>
                    </a:lnTo>
                    <a:lnTo>
                      <a:pt x="9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0CE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71" name="Freeform 491"/>
              <p:cNvSpPr>
                <a:spLocks noEditPoints="1"/>
              </p:cNvSpPr>
              <p:nvPr/>
            </p:nvSpPr>
            <p:spPr bwMode="auto">
              <a:xfrm>
                <a:off x="2030" y="3646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16 w 16"/>
                  <a:gd name="T43" fmla="*/ 6 h 16"/>
                  <a:gd name="T44" fmla="*/ 16 w 16"/>
                  <a:gd name="T45" fmla="*/ 6 h 16"/>
                  <a:gd name="T46" fmla="*/ 14 w 16"/>
                  <a:gd name="T47" fmla="*/ 12 h 16"/>
                  <a:gd name="T48" fmla="*/ 10 w 16"/>
                  <a:gd name="T49" fmla="*/ 14 h 16"/>
                  <a:gd name="T50" fmla="*/ 10 w 16"/>
                  <a:gd name="T51" fmla="*/ 14 h 16"/>
                  <a:gd name="T52" fmla="*/ 6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4 w 16"/>
                  <a:gd name="T59" fmla="*/ 4 h 16"/>
                  <a:gd name="T60" fmla="*/ 8 w 16"/>
                  <a:gd name="T61" fmla="*/ 2 h 16"/>
                  <a:gd name="T62" fmla="*/ 8 w 16"/>
                  <a:gd name="T63" fmla="*/ 2 h 16"/>
                  <a:gd name="T64" fmla="*/ 12 w 16"/>
                  <a:gd name="T65" fmla="*/ 2 h 16"/>
                  <a:gd name="T66" fmla="*/ 16 w 16"/>
                  <a:gd name="T67" fmla="*/ 6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6" y="6"/>
                    </a:moveTo>
                    <a:lnTo>
                      <a:pt x="16" y="6"/>
                    </a:lnTo>
                    <a:lnTo>
                      <a:pt x="14" y="12"/>
                    </a:lnTo>
                    <a:lnTo>
                      <a:pt x="10" y="14"/>
                    </a:lnTo>
                    <a:lnTo>
                      <a:pt x="6" y="14"/>
                    </a:lnTo>
                    <a:lnTo>
                      <a:pt x="2" y="10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72" name="Freeform 492"/>
              <p:cNvSpPr>
                <a:spLocks/>
              </p:cNvSpPr>
              <p:nvPr/>
            </p:nvSpPr>
            <p:spPr bwMode="auto">
              <a:xfrm>
                <a:off x="2030" y="3646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73" name="Freeform 493"/>
              <p:cNvSpPr>
                <a:spLocks/>
              </p:cNvSpPr>
              <p:nvPr/>
            </p:nvSpPr>
            <p:spPr bwMode="auto">
              <a:xfrm>
                <a:off x="2032" y="3648"/>
                <a:ext cx="14" cy="12"/>
              </a:xfrm>
              <a:custGeom>
                <a:avLst/>
                <a:gdLst>
                  <a:gd name="T0" fmla="*/ 14 w 14"/>
                  <a:gd name="T1" fmla="*/ 4 h 12"/>
                  <a:gd name="T2" fmla="*/ 14 w 14"/>
                  <a:gd name="T3" fmla="*/ 4 h 12"/>
                  <a:gd name="T4" fmla="*/ 12 w 14"/>
                  <a:gd name="T5" fmla="*/ 10 h 12"/>
                  <a:gd name="T6" fmla="*/ 8 w 14"/>
                  <a:gd name="T7" fmla="*/ 12 h 12"/>
                  <a:gd name="T8" fmla="*/ 8 w 14"/>
                  <a:gd name="T9" fmla="*/ 12 h 12"/>
                  <a:gd name="T10" fmla="*/ 4 w 14"/>
                  <a:gd name="T11" fmla="*/ 12 h 12"/>
                  <a:gd name="T12" fmla="*/ 0 w 14"/>
                  <a:gd name="T13" fmla="*/ 8 h 12"/>
                  <a:gd name="T14" fmla="*/ 0 w 14"/>
                  <a:gd name="T15" fmla="*/ 8 h 12"/>
                  <a:gd name="T16" fmla="*/ 2 w 14"/>
                  <a:gd name="T17" fmla="*/ 2 h 12"/>
                  <a:gd name="T18" fmla="*/ 6 w 14"/>
                  <a:gd name="T19" fmla="*/ 0 h 12"/>
                  <a:gd name="T20" fmla="*/ 6 w 14"/>
                  <a:gd name="T21" fmla="*/ 0 h 12"/>
                  <a:gd name="T22" fmla="*/ 10 w 14"/>
                  <a:gd name="T23" fmla="*/ 0 h 12"/>
                  <a:gd name="T24" fmla="*/ 14 w 14"/>
                  <a:gd name="T25" fmla="*/ 4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12"/>
                  <a:gd name="T41" fmla="*/ 14 w 14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12">
                    <a:moveTo>
                      <a:pt x="14" y="4"/>
                    </a:moveTo>
                    <a:lnTo>
                      <a:pt x="14" y="4"/>
                    </a:lnTo>
                    <a:lnTo>
                      <a:pt x="12" y="10"/>
                    </a:lnTo>
                    <a:lnTo>
                      <a:pt x="8" y="12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74" name="Freeform 494"/>
              <p:cNvSpPr>
                <a:spLocks noEditPoints="1"/>
              </p:cNvSpPr>
              <p:nvPr/>
            </p:nvSpPr>
            <p:spPr bwMode="auto">
              <a:xfrm>
                <a:off x="2048" y="3810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8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6 h 16"/>
                  <a:gd name="T26" fmla="*/ 16 w 16"/>
                  <a:gd name="T27" fmla="*/ 14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16 w 16"/>
                  <a:gd name="T43" fmla="*/ 8 h 16"/>
                  <a:gd name="T44" fmla="*/ 16 w 16"/>
                  <a:gd name="T45" fmla="*/ 8 h 16"/>
                  <a:gd name="T46" fmla="*/ 14 w 16"/>
                  <a:gd name="T47" fmla="*/ 12 h 16"/>
                  <a:gd name="T48" fmla="*/ 10 w 16"/>
                  <a:gd name="T49" fmla="*/ 16 h 16"/>
                  <a:gd name="T50" fmla="*/ 10 w 16"/>
                  <a:gd name="T51" fmla="*/ 16 h 16"/>
                  <a:gd name="T52" fmla="*/ 6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4 w 16"/>
                  <a:gd name="T59" fmla="*/ 6 h 16"/>
                  <a:gd name="T60" fmla="*/ 8 w 16"/>
                  <a:gd name="T61" fmla="*/ 2 h 16"/>
                  <a:gd name="T62" fmla="*/ 8 w 16"/>
                  <a:gd name="T63" fmla="*/ 2 h 16"/>
                  <a:gd name="T64" fmla="*/ 12 w 16"/>
                  <a:gd name="T65" fmla="*/ 2 h 16"/>
                  <a:gd name="T66" fmla="*/ 16 w 16"/>
                  <a:gd name="T67" fmla="*/ 8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6" y="8"/>
                    </a:moveTo>
                    <a:lnTo>
                      <a:pt x="16" y="8"/>
                    </a:lnTo>
                    <a:lnTo>
                      <a:pt x="14" y="12"/>
                    </a:lnTo>
                    <a:lnTo>
                      <a:pt x="10" y="16"/>
                    </a:lnTo>
                    <a:lnTo>
                      <a:pt x="6" y="14"/>
                    </a:lnTo>
                    <a:lnTo>
                      <a:pt x="2" y="10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6" y="8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75" name="Freeform 495"/>
              <p:cNvSpPr>
                <a:spLocks/>
              </p:cNvSpPr>
              <p:nvPr/>
            </p:nvSpPr>
            <p:spPr bwMode="auto">
              <a:xfrm>
                <a:off x="2048" y="3810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8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6 h 16"/>
                  <a:gd name="T26" fmla="*/ 16 w 16"/>
                  <a:gd name="T27" fmla="*/ 14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76" name="Freeform 496"/>
              <p:cNvSpPr>
                <a:spLocks/>
              </p:cNvSpPr>
              <p:nvPr/>
            </p:nvSpPr>
            <p:spPr bwMode="auto">
              <a:xfrm>
                <a:off x="2050" y="3812"/>
                <a:ext cx="14" cy="14"/>
              </a:xfrm>
              <a:custGeom>
                <a:avLst/>
                <a:gdLst>
                  <a:gd name="T0" fmla="*/ 14 w 14"/>
                  <a:gd name="T1" fmla="*/ 6 h 14"/>
                  <a:gd name="T2" fmla="*/ 14 w 14"/>
                  <a:gd name="T3" fmla="*/ 6 h 14"/>
                  <a:gd name="T4" fmla="*/ 12 w 14"/>
                  <a:gd name="T5" fmla="*/ 10 h 14"/>
                  <a:gd name="T6" fmla="*/ 8 w 14"/>
                  <a:gd name="T7" fmla="*/ 14 h 14"/>
                  <a:gd name="T8" fmla="*/ 8 w 14"/>
                  <a:gd name="T9" fmla="*/ 14 h 14"/>
                  <a:gd name="T10" fmla="*/ 4 w 14"/>
                  <a:gd name="T11" fmla="*/ 12 h 14"/>
                  <a:gd name="T12" fmla="*/ 0 w 14"/>
                  <a:gd name="T13" fmla="*/ 8 h 14"/>
                  <a:gd name="T14" fmla="*/ 0 w 14"/>
                  <a:gd name="T15" fmla="*/ 8 h 14"/>
                  <a:gd name="T16" fmla="*/ 2 w 14"/>
                  <a:gd name="T17" fmla="*/ 4 h 14"/>
                  <a:gd name="T18" fmla="*/ 6 w 14"/>
                  <a:gd name="T19" fmla="*/ 0 h 14"/>
                  <a:gd name="T20" fmla="*/ 6 w 14"/>
                  <a:gd name="T21" fmla="*/ 0 h 14"/>
                  <a:gd name="T22" fmla="*/ 10 w 14"/>
                  <a:gd name="T23" fmla="*/ 0 h 14"/>
                  <a:gd name="T24" fmla="*/ 14 w 14"/>
                  <a:gd name="T25" fmla="*/ 6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14"/>
                  <a:gd name="T41" fmla="*/ 14 w 14"/>
                  <a:gd name="T42" fmla="*/ 14 h 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14">
                    <a:moveTo>
                      <a:pt x="14" y="6"/>
                    </a:moveTo>
                    <a:lnTo>
                      <a:pt x="14" y="6"/>
                    </a:lnTo>
                    <a:lnTo>
                      <a:pt x="12" y="10"/>
                    </a:lnTo>
                    <a:lnTo>
                      <a:pt x="8" y="14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77" name="Freeform 497"/>
              <p:cNvSpPr>
                <a:spLocks noEditPoints="1"/>
              </p:cNvSpPr>
              <p:nvPr/>
            </p:nvSpPr>
            <p:spPr bwMode="auto">
              <a:xfrm>
                <a:off x="2070" y="4118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6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4 w 16"/>
                  <a:gd name="T35" fmla="*/ 4 h 16"/>
                  <a:gd name="T36" fmla="*/ 12 w 16"/>
                  <a:gd name="T37" fmla="*/ 0 h 16"/>
                  <a:gd name="T38" fmla="*/ 10 w 16"/>
                  <a:gd name="T39" fmla="*/ 0 h 16"/>
                  <a:gd name="T40" fmla="*/ 6 w 16"/>
                  <a:gd name="T41" fmla="*/ 0 h 16"/>
                  <a:gd name="T42" fmla="*/ 14 w 16"/>
                  <a:gd name="T43" fmla="*/ 6 h 16"/>
                  <a:gd name="T44" fmla="*/ 14 w 16"/>
                  <a:gd name="T45" fmla="*/ 6 h 16"/>
                  <a:gd name="T46" fmla="*/ 14 w 16"/>
                  <a:gd name="T47" fmla="*/ 12 h 16"/>
                  <a:gd name="T48" fmla="*/ 10 w 16"/>
                  <a:gd name="T49" fmla="*/ 14 h 16"/>
                  <a:gd name="T50" fmla="*/ 10 w 16"/>
                  <a:gd name="T51" fmla="*/ 14 h 16"/>
                  <a:gd name="T52" fmla="*/ 4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2 w 16"/>
                  <a:gd name="T59" fmla="*/ 4 h 16"/>
                  <a:gd name="T60" fmla="*/ 6 w 16"/>
                  <a:gd name="T61" fmla="*/ 2 h 16"/>
                  <a:gd name="T62" fmla="*/ 6 w 16"/>
                  <a:gd name="T63" fmla="*/ 2 h 16"/>
                  <a:gd name="T64" fmla="*/ 12 w 16"/>
                  <a:gd name="T65" fmla="*/ 2 h 16"/>
                  <a:gd name="T66" fmla="*/ 14 w 16"/>
                  <a:gd name="T67" fmla="*/ 6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4" y="6"/>
                    </a:moveTo>
                    <a:lnTo>
                      <a:pt x="14" y="6"/>
                    </a:lnTo>
                    <a:lnTo>
                      <a:pt x="14" y="12"/>
                    </a:lnTo>
                    <a:lnTo>
                      <a:pt x="10" y="14"/>
                    </a:lnTo>
                    <a:lnTo>
                      <a:pt x="4" y="14"/>
                    </a:lnTo>
                    <a:lnTo>
                      <a:pt x="2" y="10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12" y="2"/>
                    </a:lnTo>
                    <a:lnTo>
                      <a:pt x="14" y="6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78" name="Freeform 498"/>
              <p:cNvSpPr>
                <a:spLocks/>
              </p:cNvSpPr>
              <p:nvPr/>
            </p:nvSpPr>
            <p:spPr bwMode="auto">
              <a:xfrm>
                <a:off x="2070" y="4118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6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4 w 16"/>
                  <a:gd name="T35" fmla="*/ 4 h 16"/>
                  <a:gd name="T36" fmla="*/ 12 w 16"/>
                  <a:gd name="T37" fmla="*/ 0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79" name="Freeform 499"/>
              <p:cNvSpPr>
                <a:spLocks/>
              </p:cNvSpPr>
              <p:nvPr/>
            </p:nvSpPr>
            <p:spPr bwMode="auto">
              <a:xfrm>
                <a:off x="2072" y="4120"/>
                <a:ext cx="12" cy="12"/>
              </a:xfrm>
              <a:custGeom>
                <a:avLst/>
                <a:gdLst>
                  <a:gd name="T0" fmla="*/ 12 w 12"/>
                  <a:gd name="T1" fmla="*/ 4 h 12"/>
                  <a:gd name="T2" fmla="*/ 12 w 12"/>
                  <a:gd name="T3" fmla="*/ 4 h 12"/>
                  <a:gd name="T4" fmla="*/ 12 w 12"/>
                  <a:gd name="T5" fmla="*/ 10 h 12"/>
                  <a:gd name="T6" fmla="*/ 8 w 12"/>
                  <a:gd name="T7" fmla="*/ 12 h 12"/>
                  <a:gd name="T8" fmla="*/ 8 w 12"/>
                  <a:gd name="T9" fmla="*/ 12 h 12"/>
                  <a:gd name="T10" fmla="*/ 2 w 12"/>
                  <a:gd name="T11" fmla="*/ 12 h 12"/>
                  <a:gd name="T12" fmla="*/ 0 w 12"/>
                  <a:gd name="T13" fmla="*/ 8 h 12"/>
                  <a:gd name="T14" fmla="*/ 0 w 12"/>
                  <a:gd name="T15" fmla="*/ 8 h 12"/>
                  <a:gd name="T16" fmla="*/ 0 w 12"/>
                  <a:gd name="T17" fmla="*/ 2 h 12"/>
                  <a:gd name="T18" fmla="*/ 4 w 12"/>
                  <a:gd name="T19" fmla="*/ 0 h 12"/>
                  <a:gd name="T20" fmla="*/ 4 w 12"/>
                  <a:gd name="T21" fmla="*/ 0 h 12"/>
                  <a:gd name="T22" fmla="*/ 10 w 12"/>
                  <a:gd name="T23" fmla="*/ 0 h 12"/>
                  <a:gd name="T24" fmla="*/ 12 w 12"/>
                  <a:gd name="T25" fmla="*/ 4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2"/>
                  <a:gd name="T41" fmla="*/ 12 w 12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2">
                    <a:moveTo>
                      <a:pt x="12" y="4"/>
                    </a:moveTo>
                    <a:lnTo>
                      <a:pt x="12" y="4"/>
                    </a:lnTo>
                    <a:lnTo>
                      <a:pt x="12" y="10"/>
                    </a:lnTo>
                    <a:lnTo>
                      <a:pt x="8" y="12"/>
                    </a:lnTo>
                    <a:lnTo>
                      <a:pt x="2" y="12"/>
                    </a:lnTo>
                    <a:lnTo>
                      <a:pt x="0" y="8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10" y="0"/>
                    </a:lnTo>
                    <a:lnTo>
                      <a:pt x="12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80" name="Freeform 500"/>
              <p:cNvSpPr>
                <a:spLocks/>
              </p:cNvSpPr>
              <p:nvPr/>
            </p:nvSpPr>
            <p:spPr bwMode="auto">
              <a:xfrm>
                <a:off x="2418" y="3798"/>
                <a:ext cx="98" cy="154"/>
              </a:xfrm>
              <a:custGeom>
                <a:avLst/>
                <a:gdLst>
                  <a:gd name="T0" fmla="*/ 48 w 98"/>
                  <a:gd name="T1" fmla="*/ 0 h 154"/>
                  <a:gd name="T2" fmla="*/ 48 w 98"/>
                  <a:gd name="T3" fmla="*/ 0 h 154"/>
                  <a:gd name="T4" fmla="*/ 58 w 98"/>
                  <a:gd name="T5" fmla="*/ 4 h 154"/>
                  <a:gd name="T6" fmla="*/ 76 w 98"/>
                  <a:gd name="T7" fmla="*/ 14 h 154"/>
                  <a:gd name="T8" fmla="*/ 86 w 98"/>
                  <a:gd name="T9" fmla="*/ 20 h 154"/>
                  <a:gd name="T10" fmla="*/ 92 w 98"/>
                  <a:gd name="T11" fmla="*/ 30 h 154"/>
                  <a:gd name="T12" fmla="*/ 98 w 98"/>
                  <a:gd name="T13" fmla="*/ 40 h 154"/>
                  <a:gd name="T14" fmla="*/ 98 w 98"/>
                  <a:gd name="T15" fmla="*/ 46 h 154"/>
                  <a:gd name="T16" fmla="*/ 96 w 98"/>
                  <a:gd name="T17" fmla="*/ 52 h 154"/>
                  <a:gd name="T18" fmla="*/ 86 w 98"/>
                  <a:gd name="T19" fmla="*/ 86 h 154"/>
                  <a:gd name="T20" fmla="*/ 86 w 98"/>
                  <a:gd name="T21" fmla="*/ 86 h 154"/>
                  <a:gd name="T22" fmla="*/ 90 w 98"/>
                  <a:gd name="T23" fmla="*/ 92 h 154"/>
                  <a:gd name="T24" fmla="*/ 94 w 98"/>
                  <a:gd name="T25" fmla="*/ 106 h 154"/>
                  <a:gd name="T26" fmla="*/ 96 w 98"/>
                  <a:gd name="T27" fmla="*/ 114 h 154"/>
                  <a:gd name="T28" fmla="*/ 94 w 98"/>
                  <a:gd name="T29" fmla="*/ 124 h 154"/>
                  <a:gd name="T30" fmla="*/ 92 w 98"/>
                  <a:gd name="T31" fmla="*/ 130 h 154"/>
                  <a:gd name="T32" fmla="*/ 86 w 98"/>
                  <a:gd name="T33" fmla="*/ 136 h 154"/>
                  <a:gd name="T34" fmla="*/ 86 w 98"/>
                  <a:gd name="T35" fmla="*/ 136 h 154"/>
                  <a:gd name="T36" fmla="*/ 66 w 98"/>
                  <a:gd name="T37" fmla="*/ 146 h 154"/>
                  <a:gd name="T38" fmla="*/ 54 w 98"/>
                  <a:gd name="T39" fmla="*/ 150 h 154"/>
                  <a:gd name="T40" fmla="*/ 42 w 98"/>
                  <a:gd name="T41" fmla="*/ 154 h 154"/>
                  <a:gd name="T42" fmla="*/ 30 w 98"/>
                  <a:gd name="T43" fmla="*/ 154 h 154"/>
                  <a:gd name="T44" fmla="*/ 18 w 98"/>
                  <a:gd name="T45" fmla="*/ 152 h 154"/>
                  <a:gd name="T46" fmla="*/ 14 w 98"/>
                  <a:gd name="T47" fmla="*/ 150 h 154"/>
                  <a:gd name="T48" fmla="*/ 10 w 98"/>
                  <a:gd name="T49" fmla="*/ 146 h 154"/>
                  <a:gd name="T50" fmla="*/ 6 w 98"/>
                  <a:gd name="T51" fmla="*/ 142 h 154"/>
                  <a:gd name="T52" fmla="*/ 2 w 98"/>
                  <a:gd name="T53" fmla="*/ 136 h 154"/>
                  <a:gd name="T54" fmla="*/ 2 w 98"/>
                  <a:gd name="T55" fmla="*/ 136 h 154"/>
                  <a:gd name="T56" fmla="*/ 2 w 98"/>
                  <a:gd name="T57" fmla="*/ 128 h 154"/>
                  <a:gd name="T58" fmla="*/ 0 w 98"/>
                  <a:gd name="T59" fmla="*/ 120 h 154"/>
                  <a:gd name="T60" fmla="*/ 4 w 98"/>
                  <a:gd name="T61" fmla="*/ 100 h 154"/>
                  <a:gd name="T62" fmla="*/ 12 w 98"/>
                  <a:gd name="T63" fmla="*/ 78 h 154"/>
                  <a:gd name="T64" fmla="*/ 20 w 98"/>
                  <a:gd name="T65" fmla="*/ 56 h 154"/>
                  <a:gd name="T66" fmla="*/ 40 w 98"/>
                  <a:gd name="T67" fmla="*/ 16 h 154"/>
                  <a:gd name="T68" fmla="*/ 48 w 98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"/>
                  <a:gd name="T106" fmla="*/ 0 h 154"/>
                  <a:gd name="T107" fmla="*/ 98 w 98"/>
                  <a:gd name="T108" fmla="*/ 154 h 1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" h="154">
                    <a:moveTo>
                      <a:pt x="48" y="0"/>
                    </a:moveTo>
                    <a:lnTo>
                      <a:pt x="48" y="0"/>
                    </a:lnTo>
                    <a:lnTo>
                      <a:pt x="58" y="4"/>
                    </a:lnTo>
                    <a:lnTo>
                      <a:pt x="76" y="14"/>
                    </a:lnTo>
                    <a:lnTo>
                      <a:pt x="86" y="20"/>
                    </a:lnTo>
                    <a:lnTo>
                      <a:pt x="92" y="30"/>
                    </a:lnTo>
                    <a:lnTo>
                      <a:pt x="98" y="40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86" y="86"/>
                    </a:lnTo>
                    <a:lnTo>
                      <a:pt x="90" y="92"/>
                    </a:lnTo>
                    <a:lnTo>
                      <a:pt x="94" y="106"/>
                    </a:lnTo>
                    <a:lnTo>
                      <a:pt x="96" y="114"/>
                    </a:lnTo>
                    <a:lnTo>
                      <a:pt x="94" y="124"/>
                    </a:lnTo>
                    <a:lnTo>
                      <a:pt x="92" y="130"/>
                    </a:lnTo>
                    <a:lnTo>
                      <a:pt x="86" y="136"/>
                    </a:lnTo>
                    <a:lnTo>
                      <a:pt x="66" y="146"/>
                    </a:lnTo>
                    <a:lnTo>
                      <a:pt x="54" y="150"/>
                    </a:lnTo>
                    <a:lnTo>
                      <a:pt x="42" y="154"/>
                    </a:lnTo>
                    <a:lnTo>
                      <a:pt x="30" y="154"/>
                    </a:lnTo>
                    <a:lnTo>
                      <a:pt x="18" y="152"/>
                    </a:lnTo>
                    <a:lnTo>
                      <a:pt x="14" y="150"/>
                    </a:lnTo>
                    <a:lnTo>
                      <a:pt x="10" y="146"/>
                    </a:lnTo>
                    <a:lnTo>
                      <a:pt x="6" y="142"/>
                    </a:lnTo>
                    <a:lnTo>
                      <a:pt x="2" y="136"/>
                    </a:lnTo>
                    <a:lnTo>
                      <a:pt x="2" y="128"/>
                    </a:lnTo>
                    <a:lnTo>
                      <a:pt x="0" y="120"/>
                    </a:lnTo>
                    <a:lnTo>
                      <a:pt x="4" y="100"/>
                    </a:lnTo>
                    <a:lnTo>
                      <a:pt x="12" y="78"/>
                    </a:lnTo>
                    <a:lnTo>
                      <a:pt x="20" y="56"/>
                    </a:lnTo>
                    <a:lnTo>
                      <a:pt x="40" y="16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EB9E5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81" name="Freeform 501"/>
              <p:cNvSpPr>
                <a:spLocks/>
              </p:cNvSpPr>
              <p:nvPr/>
            </p:nvSpPr>
            <p:spPr bwMode="auto">
              <a:xfrm>
                <a:off x="2418" y="3798"/>
                <a:ext cx="98" cy="154"/>
              </a:xfrm>
              <a:custGeom>
                <a:avLst/>
                <a:gdLst>
                  <a:gd name="T0" fmla="*/ 48 w 98"/>
                  <a:gd name="T1" fmla="*/ 0 h 154"/>
                  <a:gd name="T2" fmla="*/ 48 w 98"/>
                  <a:gd name="T3" fmla="*/ 0 h 154"/>
                  <a:gd name="T4" fmla="*/ 58 w 98"/>
                  <a:gd name="T5" fmla="*/ 4 h 154"/>
                  <a:gd name="T6" fmla="*/ 76 w 98"/>
                  <a:gd name="T7" fmla="*/ 14 h 154"/>
                  <a:gd name="T8" fmla="*/ 86 w 98"/>
                  <a:gd name="T9" fmla="*/ 20 h 154"/>
                  <a:gd name="T10" fmla="*/ 92 w 98"/>
                  <a:gd name="T11" fmla="*/ 30 h 154"/>
                  <a:gd name="T12" fmla="*/ 98 w 98"/>
                  <a:gd name="T13" fmla="*/ 40 h 154"/>
                  <a:gd name="T14" fmla="*/ 98 w 98"/>
                  <a:gd name="T15" fmla="*/ 46 h 154"/>
                  <a:gd name="T16" fmla="*/ 96 w 98"/>
                  <a:gd name="T17" fmla="*/ 52 h 154"/>
                  <a:gd name="T18" fmla="*/ 86 w 98"/>
                  <a:gd name="T19" fmla="*/ 86 h 154"/>
                  <a:gd name="T20" fmla="*/ 86 w 98"/>
                  <a:gd name="T21" fmla="*/ 86 h 154"/>
                  <a:gd name="T22" fmla="*/ 90 w 98"/>
                  <a:gd name="T23" fmla="*/ 92 h 154"/>
                  <a:gd name="T24" fmla="*/ 94 w 98"/>
                  <a:gd name="T25" fmla="*/ 106 h 154"/>
                  <a:gd name="T26" fmla="*/ 96 w 98"/>
                  <a:gd name="T27" fmla="*/ 114 h 154"/>
                  <a:gd name="T28" fmla="*/ 94 w 98"/>
                  <a:gd name="T29" fmla="*/ 124 h 154"/>
                  <a:gd name="T30" fmla="*/ 92 w 98"/>
                  <a:gd name="T31" fmla="*/ 130 h 154"/>
                  <a:gd name="T32" fmla="*/ 86 w 98"/>
                  <a:gd name="T33" fmla="*/ 136 h 154"/>
                  <a:gd name="T34" fmla="*/ 86 w 98"/>
                  <a:gd name="T35" fmla="*/ 136 h 154"/>
                  <a:gd name="T36" fmla="*/ 66 w 98"/>
                  <a:gd name="T37" fmla="*/ 146 h 154"/>
                  <a:gd name="T38" fmla="*/ 54 w 98"/>
                  <a:gd name="T39" fmla="*/ 150 h 154"/>
                  <a:gd name="T40" fmla="*/ 42 w 98"/>
                  <a:gd name="T41" fmla="*/ 154 h 154"/>
                  <a:gd name="T42" fmla="*/ 30 w 98"/>
                  <a:gd name="T43" fmla="*/ 154 h 154"/>
                  <a:gd name="T44" fmla="*/ 18 w 98"/>
                  <a:gd name="T45" fmla="*/ 152 h 154"/>
                  <a:gd name="T46" fmla="*/ 14 w 98"/>
                  <a:gd name="T47" fmla="*/ 150 h 154"/>
                  <a:gd name="T48" fmla="*/ 10 w 98"/>
                  <a:gd name="T49" fmla="*/ 146 h 154"/>
                  <a:gd name="T50" fmla="*/ 6 w 98"/>
                  <a:gd name="T51" fmla="*/ 142 h 154"/>
                  <a:gd name="T52" fmla="*/ 2 w 98"/>
                  <a:gd name="T53" fmla="*/ 136 h 154"/>
                  <a:gd name="T54" fmla="*/ 2 w 98"/>
                  <a:gd name="T55" fmla="*/ 136 h 154"/>
                  <a:gd name="T56" fmla="*/ 2 w 98"/>
                  <a:gd name="T57" fmla="*/ 128 h 154"/>
                  <a:gd name="T58" fmla="*/ 0 w 98"/>
                  <a:gd name="T59" fmla="*/ 120 h 154"/>
                  <a:gd name="T60" fmla="*/ 4 w 98"/>
                  <a:gd name="T61" fmla="*/ 100 h 154"/>
                  <a:gd name="T62" fmla="*/ 12 w 98"/>
                  <a:gd name="T63" fmla="*/ 78 h 154"/>
                  <a:gd name="T64" fmla="*/ 20 w 98"/>
                  <a:gd name="T65" fmla="*/ 56 h 154"/>
                  <a:gd name="T66" fmla="*/ 40 w 98"/>
                  <a:gd name="T67" fmla="*/ 16 h 154"/>
                  <a:gd name="T68" fmla="*/ 48 w 98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"/>
                  <a:gd name="T106" fmla="*/ 0 h 154"/>
                  <a:gd name="T107" fmla="*/ 98 w 98"/>
                  <a:gd name="T108" fmla="*/ 154 h 1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" h="154">
                    <a:moveTo>
                      <a:pt x="48" y="0"/>
                    </a:moveTo>
                    <a:lnTo>
                      <a:pt x="48" y="0"/>
                    </a:lnTo>
                    <a:lnTo>
                      <a:pt x="58" y="4"/>
                    </a:lnTo>
                    <a:lnTo>
                      <a:pt x="76" y="14"/>
                    </a:lnTo>
                    <a:lnTo>
                      <a:pt x="86" y="20"/>
                    </a:lnTo>
                    <a:lnTo>
                      <a:pt x="92" y="30"/>
                    </a:lnTo>
                    <a:lnTo>
                      <a:pt x="98" y="40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86" y="86"/>
                    </a:lnTo>
                    <a:lnTo>
                      <a:pt x="90" y="92"/>
                    </a:lnTo>
                    <a:lnTo>
                      <a:pt x="94" y="106"/>
                    </a:lnTo>
                    <a:lnTo>
                      <a:pt x="96" y="114"/>
                    </a:lnTo>
                    <a:lnTo>
                      <a:pt x="94" y="124"/>
                    </a:lnTo>
                    <a:lnTo>
                      <a:pt x="92" y="130"/>
                    </a:lnTo>
                    <a:lnTo>
                      <a:pt x="86" y="136"/>
                    </a:lnTo>
                    <a:lnTo>
                      <a:pt x="66" y="146"/>
                    </a:lnTo>
                    <a:lnTo>
                      <a:pt x="54" y="150"/>
                    </a:lnTo>
                    <a:lnTo>
                      <a:pt x="42" y="154"/>
                    </a:lnTo>
                    <a:lnTo>
                      <a:pt x="30" y="154"/>
                    </a:lnTo>
                    <a:lnTo>
                      <a:pt x="18" y="152"/>
                    </a:lnTo>
                    <a:lnTo>
                      <a:pt x="14" y="150"/>
                    </a:lnTo>
                    <a:lnTo>
                      <a:pt x="10" y="146"/>
                    </a:lnTo>
                    <a:lnTo>
                      <a:pt x="6" y="142"/>
                    </a:lnTo>
                    <a:lnTo>
                      <a:pt x="2" y="136"/>
                    </a:lnTo>
                    <a:lnTo>
                      <a:pt x="2" y="128"/>
                    </a:lnTo>
                    <a:lnTo>
                      <a:pt x="0" y="120"/>
                    </a:lnTo>
                    <a:lnTo>
                      <a:pt x="4" y="100"/>
                    </a:lnTo>
                    <a:lnTo>
                      <a:pt x="12" y="78"/>
                    </a:lnTo>
                    <a:lnTo>
                      <a:pt x="20" y="56"/>
                    </a:lnTo>
                    <a:lnTo>
                      <a:pt x="40" y="16"/>
                    </a:lnTo>
                    <a:lnTo>
                      <a:pt x="48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82" name="Freeform 502"/>
              <p:cNvSpPr>
                <a:spLocks/>
              </p:cNvSpPr>
              <p:nvPr/>
            </p:nvSpPr>
            <p:spPr bwMode="auto">
              <a:xfrm>
                <a:off x="2144" y="3618"/>
                <a:ext cx="392" cy="530"/>
              </a:xfrm>
              <a:custGeom>
                <a:avLst/>
                <a:gdLst>
                  <a:gd name="T0" fmla="*/ 312 w 392"/>
                  <a:gd name="T1" fmla="*/ 470 h 530"/>
                  <a:gd name="T2" fmla="*/ 312 w 392"/>
                  <a:gd name="T3" fmla="*/ 470 h 530"/>
                  <a:gd name="T4" fmla="*/ 308 w 392"/>
                  <a:gd name="T5" fmla="*/ 482 h 530"/>
                  <a:gd name="T6" fmla="*/ 302 w 392"/>
                  <a:gd name="T7" fmla="*/ 492 h 530"/>
                  <a:gd name="T8" fmla="*/ 294 w 392"/>
                  <a:gd name="T9" fmla="*/ 500 h 530"/>
                  <a:gd name="T10" fmla="*/ 288 w 392"/>
                  <a:gd name="T11" fmla="*/ 502 h 530"/>
                  <a:gd name="T12" fmla="*/ 284 w 392"/>
                  <a:gd name="T13" fmla="*/ 502 h 530"/>
                  <a:gd name="T14" fmla="*/ 16 w 392"/>
                  <a:gd name="T15" fmla="*/ 530 h 530"/>
                  <a:gd name="T16" fmla="*/ 16 w 392"/>
                  <a:gd name="T17" fmla="*/ 530 h 530"/>
                  <a:gd name="T18" fmla="*/ 8 w 392"/>
                  <a:gd name="T19" fmla="*/ 528 h 530"/>
                  <a:gd name="T20" fmla="*/ 4 w 392"/>
                  <a:gd name="T21" fmla="*/ 522 h 530"/>
                  <a:gd name="T22" fmla="*/ 0 w 392"/>
                  <a:gd name="T23" fmla="*/ 514 h 530"/>
                  <a:gd name="T24" fmla="*/ 0 w 392"/>
                  <a:gd name="T25" fmla="*/ 506 h 530"/>
                  <a:gd name="T26" fmla="*/ 84 w 392"/>
                  <a:gd name="T27" fmla="*/ 38 h 530"/>
                  <a:gd name="T28" fmla="*/ 84 w 392"/>
                  <a:gd name="T29" fmla="*/ 38 h 530"/>
                  <a:gd name="T30" fmla="*/ 86 w 392"/>
                  <a:gd name="T31" fmla="*/ 28 h 530"/>
                  <a:gd name="T32" fmla="*/ 92 w 392"/>
                  <a:gd name="T33" fmla="*/ 20 h 530"/>
                  <a:gd name="T34" fmla="*/ 100 w 392"/>
                  <a:gd name="T35" fmla="*/ 14 h 530"/>
                  <a:gd name="T36" fmla="*/ 108 w 392"/>
                  <a:gd name="T37" fmla="*/ 12 h 530"/>
                  <a:gd name="T38" fmla="*/ 376 w 392"/>
                  <a:gd name="T39" fmla="*/ 0 h 530"/>
                  <a:gd name="T40" fmla="*/ 376 w 392"/>
                  <a:gd name="T41" fmla="*/ 0 h 530"/>
                  <a:gd name="T42" fmla="*/ 384 w 392"/>
                  <a:gd name="T43" fmla="*/ 2 h 530"/>
                  <a:gd name="T44" fmla="*/ 390 w 392"/>
                  <a:gd name="T45" fmla="*/ 6 h 530"/>
                  <a:gd name="T46" fmla="*/ 392 w 392"/>
                  <a:gd name="T47" fmla="*/ 14 h 530"/>
                  <a:gd name="T48" fmla="*/ 392 w 392"/>
                  <a:gd name="T49" fmla="*/ 24 h 530"/>
                  <a:gd name="T50" fmla="*/ 312 w 392"/>
                  <a:gd name="T51" fmla="*/ 470 h 53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2"/>
                  <a:gd name="T79" fmla="*/ 0 h 530"/>
                  <a:gd name="T80" fmla="*/ 392 w 392"/>
                  <a:gd name="T81" fmla="*/ 530 h 53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2" h="530">
                    <a:moveTo>
                      <a:pt x="312" y="470"/>
                    </a:moveTo>
                    <a:lnTo>
                      <a:pt x="312" y="470"/>
                    </a:lnTo>
                    <a:lnTo>
                      <a:pt x="308" y="482"/>
                    </a:lnTo>
                    <a:lnTo>
                      <a:pt x="302" y="492"/>
                    </a:lnTo>
                    <a:lnTo>
                      <a:pt x="294" y="500"/>
                    </a:lnTo>
                    <a:lnTo>
                      <a:pt x="288" y="502"/>
                    </a:lnTo>
                    <a:lnTo>
                      <a:pt x="284" y="502"/>
                    </a:lnTo>
                    <a:lnTo>
                      <a:pt x="16" y="530"/>
                    </a:lnTo>
                    <a:lnTo>
                      <a:pt x="8" y="528"/>
                    </a:lnTo>
                    <a:lnTo>
                      <a:pt x="4" y="522"/>
                    </a:lnTo>
                    <a:lnTo>
                      <a:pt x="0" y="514"/>
                    </a:lnTo>
                    <a:lnTo>
                      <a:pt x="0" y="506"/>
                    </a:lnTo>
                    <a:lnTo>
                      <a:pt x="84" y="38"/>
                    </a:lnTo>
                    <a:lnTo>
                      <a:pt x="86" y="28"/>
                    </a:lnTo>
                    <a:lnTo>
                      <a:pt x="92" y="20"/>
                    </a:lnTo>
                    <a:lnTo>
                      <a:pt x="100" y="14"/>
                    </a:lnTo>
                    <a:lnTo>
                      <a:pt x="108" y="12"/>
                    </a:lnTo>
                    <a:lnTo>
                      <a:pt x="376" y="0"/>
                    </a:lnTo>
                    <a:lnTo>
                      <a:pt x="384" y="2"/>
                    </a:lnTo>
                    <a:lnTo>
                      <a:pt x="390" y="6"/>
                    </a:lnTo>
                    <a:lnTo>
                      <a:pt x="392" y="14"/>
                    </a:lnTo>
                    <a:lnTo>
                      <a:pt x="392" y="24"/>
                    </a:lnTo>
                    <a:lnTo>
                      <a:pt x="312" y="470"/>
                    </a:lnTo>
                    <a:close/>
                  </a:path>
                </a:pathLst>
              </a:custGeom>
              <a:solidFill>
                <a:srgbClr val="A06B4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83" name="Freeform 503"/>
              <p:cNvSpPr>
                <a:spLocks/>
              </p:cNvSpPr>
              <p:nvPr/>
            </p:nvSpPr>
            <p:spPr bwMode="auto">
              <a:xfrm>
                <a:off x="2156" y="3616"/>
                <a:ext cx="392" cy="528"/>
              </a:xfrm>
              <a:custGeom>
                <a:avLst/>
                <a:gdLst>
                  <a:gd name="T0" fmla="*/ 310 w 392"/>
                  <a:gd name="T1" fmla="*/ 470 h 528"/>
                  <a:gd name="T2" fmla="*/ 310 w 392"/>
                  <a:gd name="T3" fmla="*/ 470 h 528"/>
                  <a:gd name="T4" fmla="*/ 308 w 392"/>
                  <a:gd name="T5" fmla="*/ 480 h 528"/>
                  <a:gd name="T6" fmla="*/ 300 w 392"/>
                  <a:gd name="T7" fmla="*/ 492 h 528"/>
                  <a:gd name="T8" fmla="*/ 292 w 392"/>
                  <a:gd name="T9" fmla="*/ 500 h 528"/>
                  <a:gd name="T10" fmla="*/ 288 w 392"/>
                  <a:gd name="T11" fmla="*/ 502 h 528"/>
                  <a:gd name="T12" fmla="*/ 284 w 392"/>
                  <a:gd name="T13" fmla="*/ 502 h 528"/>
                  <a:gd name="T14" fmla="*/ 16 w 392"/>
                  <a:gd name="T15" fmla="*/ 528 h 528"/>
                  <a:gd name="T16" fmla="*/ 16 w 392"/>
                  <a:gd name="T17" fmla="*/ 528 h 528"/>
                  <a:gd name="T18" fmla="*/ 8 w 392"/>
                  <a:gd name="T19" fmla="*/ 528 h 528"/>
                  <a:gd name="T20" fmla="*/ 2 w 392"/>
                  <a:gd name="T21" fmla="*/ 522 h 528"/>
                  <a:gd name="T22" fmla="*/ 0 w 392"/>
                  <a:gd name="T23" fmla="*/ 514 h 528"/>
                  <a:gd name="T24" fmla="*/ 0 w 392"/>
                  <a:gd name="T25" fmla="*/ 504 h 528"/>
                  <a:gd name="T26" fmla="*/ 82 w 392"/>
                  <a:gd name="T27" fmla="*/ 36 h 528"/>
                  <a:gd name="T28" fmla="*/ 82 w 392"/>
                  <a:gd name="T29" fmla="*/ 36 h 528"/>
                  <a:gd name="T30" fmla="*/ 86 w 392"/>
                  <a:gd name="T31" fmla="*/ 28 h 528"/>
                  <a:gd name="T32" fmla="*/ 92 w 392"/>
                  <a:gd name="T33" fmla="*/ 18 h 528"/>
                  <a:gd name="T34" fmla="*/ 98 w 392"/>
                  <a:gd name="T35" fmla="*/ 14 h 528"/>
                  <a:gd name="T36" fmla="*/ 106 w 392"/>
                  <a:gd name="T37" fmla="*/ 12 h 528"/>
                  <a:gd name="T38" fmla="*/ 376 w 392"/>
                  <a:gd name="T39" fmla="*/ 0 h 528"/>
                  <a:gd name="T40" fmla="*/ 376 w 392"/>
                  <a:gd name="T41" fmla="*/ 0 h 528"/>
                  <a:gd name="T42" fmla="*/ 382 w 392"/>
                  <a:gd name="T43" fmla="*/ 0 h 528"/>
                  <a:gd name="T44" fmla="*/ 388 w 392"/>
                  <a:gd name="T45" fmla="*/ 6 h 528"/>
                  <a:gd name="T46" fmla="*/ 392 w 392"/>
                  <a:gd name="T47" fmla="*/ 14 h 528"/>
                  <a:gd name="T48" fmla="*/ 392 w 392"/>
                  <a:gd name="T49" fmla="*/ 24 h 528"/>
                  <a:gd name="T50" fmla="*/ 310 w 392"/>
                  <a:gd name="T51" fmla="*/ 470 h 5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2"/>
                  <a:gd name="T79" fmla="*/ 0 h 528"/>
                  <a:gd name="T80" fmla="*/ 392 w 392"/>
                  <a:gd name="T81" fmla="*/ 528 h 52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2" h="528">
                    <a:moveTo>
                      <a:pt x="310" y="470"/>
                    </a:moveTo>
                    <a:lnTo>
                      <a:pt x="310" y="470"/>
                    </a:lnTo>
                    <a:lnTo>
                      <a:pt x="308" y="480"/>
                    </a:lnTo>
                    <a:lnTo>
                      <a:pt x="300" y="492"/>
                    </a:lnTo>
                    <a:lnTo>
                      <a:pt x="292" y="500"/>
                    </a:lnTo>
                    <a:lnTo>
                      <a:pt x="288" y="502"/>
                    </a:lnTo>
                    <a:lnTo>
                      <a:pt x="284" y="502"/>
                    </a:lnTo>
                    <a:lnTo>
                      <a:pt x="16" y="528"/>
                    </a:lnTo>
                    <a:lnTo>
                      <a:pt x="8" y="528"/>
                    </a:lnTo>
                    <a:lnTo>
                      <a:pt x="2" y="522"/>
                    </a:lnTo>
                    <a:lnTo>
                      <a:pt x="0" y="514"/>
                    </a:lnTo>
                    <a:lnTo>
                      <a:pt x="0" y="504"/>
                    </a:lnTo>
                    <a:lnTo>
                      <a:pt x="82" y="36"/>
                    </a:lnTo>
                    <a:lnTo>
                      <a:pt x="86" y="28"/>
                    </a:lnTo>
                    <a:lnTo>
                      <a:pt x="92" y="18"/>
                    </a:lnTo>
                    <a:lnTo>
                      <a:pt x="98" y="14"/>
                    </a:lnTo>
                    <a:lnTo>
                      <a:pt x="106" y="12"/>
                    </a:lnTo>
                    <a:lnTo>
                      <a:pt x="376" y="0"/>
                    </a:lnTo>
                    <a:lnTo>
                      <a:pt x="382" y="0"/>
                    </a:lnTo>
                    <a:lnTo>
                      <a:pt x="388" y="6"/>
                    </a:lnTo>
                    <a:lnTo>
                      <a:pt x="392" y="14"/>
                    </a:lnTo>
                    <a:lnTo>
                      <a:pt x="392" y="24"/>
                    </a:lnTo>
                    <a:lnTo>
                      <a:pt x="310" y="470"/>
                    </a:lnTo>
                    <a:close/>
                  </a:path>
                </a:pathLst>
              </a:custGeom>
              <a:solidFill>
                <a:srgbClr val="8045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84" name="Freeform 504"/>
              <p:cNvSpPr>
                <a:spLocks noEditPoints="1"/>
              </p:cNvSpPr>
              <p:nvPr/>
            </p:nvSpPr>
            <p:spPr bwMode="auto">
              <a:xfrm>
                <a:off x="2394" y="3596"/>
                <a:ext cx="12" cy="14"/>
              </a:xfrm>
              <a:custGeom>
                <a:avLst/>
                <a:gdLst>
                  <a:gd name="T0" fmla="*/ 4 w 12"/>
                  <a:gd name="T1" fmla="*/ 0 h 14"/>
                  <a:gd name="T2" fmla="*/ 4 w 12"/>
                  <a:gd name="T3" fmla="*/ 0 h 14"/>
                  <a:gd name="T4" fmla="*/ 0 w 12"/>
                  <a:gd name="T5" fmla="*/ 4 h 14"/>
                  <a:gd name="T6" fmla="*/ 0 w 12"/>
                  <a:gd name="T7" fmla="*/ 8 h 14"/>
                  <a:gd name="T8" fmla="*/ 0 w 12"/>
                  <a:gd name="T9" fmla="*/ 8 h 14"/>
                  <a:gd name="T10" fmla="*/ 2 w 12"/>
                  <a:gd name="T11" fmla="*/ 12 h 14"/>
                  <a:gd name="T12" fmla="*/ 8 w 12"/>
                  <a:gd name="T13" fmla="*/ 14 h 14"/>
                  <a:gd name="T14" fmla="*/ 8 w 12"/>
                  <a:gd name="T15" fmla="*/ 14 h 14"/>
                  <a:gd name="T16" fmla="*/ 12 w 12"/>
                  <a:gd name="T17" fmla="*/ 10 h 14"/>
                  <a:gd name="T18" fmla="*/ 12 w 12"/>
                  <a:gd name="T19" fmla="*/ 6 h 14"/>
                  <a:gd name="T20" fmla="*/ 12 w 12"/>
                  <a:gd name="T21" fmla="*/ 6 h 14"/>
                  <a:gd name="T22" fmla="*/ 10 w 12"/>
                  <a:gd name="T23" fmla="*/ 0 h 14"/>
                  <a:gd name="T24" fmla="*/ 4 w 12"/>
                  <a:gd name="T25" fmla="*/ 0 h 14"/>
                  <a:gd name="T26" fmla="*/ 10 w 12"/>
                  <a:gd name="T27" fmla="*/ 6 h 14"/>
                  <a:gd name="T28" fmla="*/ 10 w 12"/>
                  <a:gd name="T29" fmla="*/ 6 h 14"/>
                  <a:gd name="T30" fmla="*/ 10 w 12"/>
                  <a:gd name="T31" fmla="*/ 8 h 14"/>
                  <a:gd name="T32" fmla="*/ 8 w 12"/>
                  <a:gd name="T33" fmla="*/ 10 h 14"/>
                  <a:gd name="T34" fmla="*/ 8 w 12"/>
                  <a:gd name="T35" fmla="*/ 10 h 14"/>
                  <a:gd name="T36" fmla="*/ 4 w 12"/>
                  <a:gd name="T37" fmla="*/ 10 h 14"/>
                  <a:gd name="T38" fmla="*/ 2 w 12"/>
                  <a:gd name="T39" fmla="*/ 8 h 14"/>
                  <a:gd name="T40" fmla="*/ 2 w 12"/>
                  <a:gd name="T41" fmla="*/ 8 h 14"/>
                  <a:gd name="T42" fmla="*/ 4 w 12"/>
                  <a:gd name="T43" fmla="*/ 4 h 14"/>
                  <a:gd name="T44" fmla="*/ 6 w 12"/>
                  <a:gd name="T45" fmla="*/ 4 h 14"/>
                  <a:gd name="T46" fmla="*/ 6 w 12"/>
                  <a:gd name="T47" fmla="*/ 4 h 14"/>
                  <a:gd name="T48" fmla="*/ 8 w 12"/>
                  <a:gd name="T49" fmla="*/ 4 h 14"/>
                  <a:gd name="T50" fmla="*/ 10 w 12"/>
                  <a:gd name="T51" fmla="*/ 6 h 1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2"/>
                  <a:gd name="T79" fmla="*/ 0 h 14"/>
                  <a:gd name="T80" fmla="*/ 12 w 12"/>
                  <a:gd name="T81" fmla="*/ 14 h 1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8" y="14"/>
                    </a:lnTo>
                    <a:lnTo>
                      <a:pt x="12" y="10"/>
                    </a:lnTo>
                    <a:lnTo>
                      <a:pt x="12" y="6"/>
                    </a:lnTo>
                    <a:lnTo>
                      <a:pt x="10" y="0"/>
                    </a:lnTo>
                    <a:lnTo>
                      <a:pt x="4" y="0"/>
                    </a:lnTo>
                    <a:close/>
                    <a:moveTo>
                      <a:pt x="10" y="6"/>
                    </a:moveTo>
                    <a:lnTo>
                      <a:pt x="10" y="6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4" y="10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85858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85" name="Freeform 505"/>
              <p:cNvSpPr>
                <a:spLocks/>
              </p:cNvSpPr>
              <p:nvPr/>
            </p:nvSpPr>
            <p:spPr bwMode="auto">
              <a:xfrm>
                <a:off x="2394" y="3596"/>
                <a:ext cx="12" cy="14"/>
              </a:xfrm>
              <a:custGeom>
                <a:avLst/>
                <a:gdLst>
                  <a:gd name="T0" fmla="*/ 4 w 12"/>
                  <a:gd name="T1" fmla="*/ 0 h 14"/>
                  <a:gd name="T2" fmla="*/ 4 w 12"/>
                  <a:gd name="T3" fmla="*/ 0 h 14"/>
                  <a:gd name="T4" fmla="*/ 0 w 12"/>
                  <a:gd name="T5" fmla="*/ 4 h 14"/>
                  <a:gd name="T6" fmla="*/ 0 w 12"/>
                  <a:gd name="T7" fmla="*/ 8 h 14"/>
                  <a:gd name="T8" fmla="*/ 0 w 12"/>
                  <a:gd name="T9" fmla="*/ 8 h 14"/>
                  <a:gd name="T10" fmla="*/ 2 w 12"/>
                  <a:gd name="T11" fmla="*/ 12 h 14"/>
                  <a:gd name="T12" fmla="*/ 8 w 12"/>
                  <a:gd name="T13" fmla="*/ 14 h 14"/>
                  <a:gd name="T14" fmla="*/ 8 w 12"/>
                  <a:gd name="T15" fmla="*/ 14 h 14"/>
                  <a:gd name="T16" fmla="*/ 12 w 12"/>
                  <a:gd name="T17" fmla="*/ 10 h 14"/>
                  <a:gd name="T18" fmla="*/ 12 w 12"/>
                  <a:gd name="T19" fmla="*/ 6 h 14"/>
                  <a:gd name="T20" fmla="*/ 12 w 12"/>
                  <a:gd name="T21" fmla="*/ 6 h 14"/>
                  <a:gd name="T22" fmla="*/ 10 w 12"/>
                  <a:gd name="T23" fmla="*/ 0 h 14"/>
                  <a:gd name="T24" fmla="*/ 4 w 12"/>
                  <a:gd name="T25" fmla="*/ 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4"/>
                  <a:gd name="T41" fmla="*/ 12 w 12"/>
                  <a:gd name="T42" fmla="*/ 14 h 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8" y="14"/>
                    </a:lnTo>
                    <a:lnTo>
                      <a:pt x="12" y="10"/>
                    </a:lnTo>
                    <a:lnTo>
                      <a:pt x="12" y="6"/>
                    </a:lnTo>
                    <a:lnTo>
                      <a:pt x="10" y="0"/>
                    </a:lnTo>
                    <a:lnTo>
                      <a:pt x="4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86" name="Freeform 506"/>
              <p:cNvSpPr>
                <a:spLocks/>
              </p:cNvSpPr>
              <p:nvPr/>
            </p:nvSpPr>
            <p:spPr bwMode="auto">
              <a:xfrm>
                <a:off x="2396" y="3600"/>
                <a:ext cx="8" cy="6"/>
              </a:xfrm>
              <a:custGeom>
                <a:avLst/>
                <a:gdLst>
                  <a:gd name="T0" fmla="*/ 8 w 8"/>
                  <a:gd name="T1" fmla="*/ 2 h 6"/>
                  <a:gd name="T2" fmla="*/ 8 w 8"/>
                  <a:gd name="T3" fmla="*/ 2 h 6"/>
                  <a:gd name="T4" fmla="*/ 8 w 8"/>
                  <a:gd name="T5" fmla="*/ 4 h 6"/>
                  <a:gd name="T6" fmla="*/ 6 w 8"/>
                  <a:gd name="T7" fmla="*/ 6 h 6"/>
                  <a:gd name="T8" fmla="*/ 6 w 8"/>
                  <a:gd name="T9" fmla="*/ 6 h 6"/>
                  <a:gd name="T10" fmla="*/ 2 w 8"/>
                  <a:gd name="T11" fmla="*/ 6 h 6"/>
                  <a:gd name="T12" fmla="*/ 0 w 8"/>
                  <a:gd name="T13" fmla="*/ 4 h 6"/>
                  <a:gd name="T14" fmla="*/ 0 w 8"/>
                  <a:gd name="T15" fmla="*/ 4 h 6"/>
                  <a:gd name="T16" fmla="*/ 2 w 8"/>
                  <a:gd name="T17" fmla="*/ 0 h 6"/>
                  <a:gd name="T18" fmla="*/ 4 w 8"/>
                  <a:gd name="T19" fmla="*/ 0 h 6"/>
                  <a:gd name="T20" fmla="*/ 4 w 8"/>
                  <a:gd name="T21" fmla="*/ 0 h 6"/>
                  <a:gd name="T22" fmla="*/ 6 w 8"/>
                  <a:gd name="T23" fmla="*/ 0 h 6"/>
                  <a:gd name="T24" fmla="*/ 8 w 8"/>
                  <a:gd name="T25" fmla="*/ 2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6"/>
                  <a:gd name="T41" fmla="*/ 8 w 8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6">
                    <a:moveTo>
                      <a:pt x="8" y="2"/>
                    </a:moveTo>
                    <a:lnTo>
                      <a:pt x="8" y="2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87" name="Freeform 507"/>
              <p:cNvSpPr>
                <a:spLocks/>
              </p:cNvSpPr>
              <p:nvPr/>
            </p:nvSpPr>
            <p:spPr bwMode="auto">
              <a:xfrm>
                <a:off x="2312" y="3590"/>
                <a:ext cx="156" cy="58"/>
              </a:xfrm>
              <a:custGeom>
                <a:avLst/>
                <a:gdLst>
                  <a:gd name="T0" fmla="*/ 156 w 156"/>
                  <a:gd name="T1" fmla="*/ 24 h 58"/>
                  <a:gd name="T2" fmla="*/ 140 w 156"/>
                  <a:gd name="T3" fmla="*/ 50 h 58"/>
                  <a:gd name="T4" fmla="*/ 0 w 156"/>
                  <a:gd name="T5" fmla="*/ 58 h 58"/>
                  <a:gd name="T6" fmla="*/ 12 w 156"/>
                  <a:gd name="T7" fmla="*/ 28 h 58"/>
                  <a:gd name="T8" fmla="*/ 64 w 156"/>
                  <a:gd name="T9" fmla="*/ 22 h 58"/>
                  <a:gd name="T10" fmla="*/ 64 w 156"/>
                  <a:gd name="T11" fmla="*/ 22 h 58"/>
                  <a:gd name="T12" fmla="*/ 86 w 156"/>
                  <a:gd name="T13" fmla="*/ 4 h 58"/>
                  <a:gd name="T14" fmla="*/ 86 w 156"/>
                  <a:gd name="T15" fmla="*/ 4 h 58"/>
                  <a:gd name="T16" fmla="*/ 90 w 156"/>
                  <a:gd name="T17" fmla="*/ 2 h 58"/>
                  <a:gd name="T18" fmla="*/ 96 w 156"/>
                  <a:gd name="T19" fmla="*/ 0 h 58"/>
                  <a:gd name="T20" fmla="*/ 102 w 156"/>
                  <a:gd name="T21" fmla="*/ 0 h 58"/>
                  <a:gd name="T22" fmla="*/ 108 w 156"/>
                  <a:gd name="T23" fmla="*/ 0 h 58"/>
                  <a:gd name="T24" fmla="*/ 112 w 156"/>
                  <a:gd name="T25" fmla="*/ 4 h 58"/>
                  <a:gd name="T26" fmla="*/ 116 w 156"/>
                  <a:gd name="T27" fmla="*/ 8 h 58"/>
                  <a:gd name="T28" fmla="*/ 116 w 156"/>
                  <a:gd name="T29" fmla="*/ 16 h 58"/>
                  <a:gd name="T30" fmla="*/ 114 w 156"/>
                  <a:gd name="T31" fmla="*/ 24 h 58"/>
                  <a:gd name="T32" fmla="*/ 156 w 156"/>
                  <a:gd name="T33" fmla="*/ 24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6"/>
                  <a:gd name="T52" fmla="*/ 0 h 58"/>
                  <a:gd name="T53" fmla="*/ 156 w 156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6" h="58">
                    <a:moveTo>
                      <a:pt x="156" y="24"/>
                    </a:moveTo>
                    <a:lnTo>
                      <a:pt x="140" y="50"/>
                    </a:lnTo>
                    <a:lnTo>
                      <a:pt x="0" y="58"/>
                    </a:lnTo>
                    <a:lnTo>
                      <a:pt x="12" y="28"/>
                    </a:lnTo>
                    <a:lnTo>
                      <a:pt x="64" y="22"/>
                    </a:lnTo>
                    <a:lnTo>
                      <a:pt x="86" y="4"/>
                    </a:lnTo>
                    <a:lnTo>
                      <a:pt x="90" y="2"/>
                    </a:lnTo>
                    <a:lnTo>
                      <a:pt x="96" y="0"/>
                    </a:lnTo>
                    <a:lnTo>
                      <a:pt x="102" y="0"/>
                    </a:lnTo>
                    <a:lnTo>
                      <a:pt x="108" y="0"/>
                    </a:lnTo>
                    <a:lnTo>
                      <a:pt x="112" y="4"/>
                    </a:lnTo>
                    <a:lnTo>
                      <a:pt x="116" y="8"/>
                    </a:lnTo>
                    <a:lnTo>
                      <a:pt x="116" y="16"/>
                    </a:lnTo>
                    <a:lnTo>
                      <a:pt x="114" y="24"/>
                    </a:lnTo>
                    <a:lnTo>
                      <a:pt x="156" y="24"/>
                    </a:lnTo>
                    <a:close/>
                  </a:path>
                </a:pathLst>
              </a:custGeom>
              <a:solidFill>
                <a:srgbClr val="9A9A9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88" name="Freeform 508"/>
              <p:cNvSpPr>
                <a:spLocks/>
              </p:cNvSpPr>
              <p:nvPr/>
            </p:nvSpPr>
            <p:spPr bwMode="auto">
              <a:xfrm>
                <a:off x="2400" y="3604"/>
                <a:ext cx="10" cy="8"/>
              </a:xfrm>
              <a:custGeom>
                <a:avLst/>
                <a:gdLst>
                  <a:gd name="T0" fmla="*/ 0 w 10"/>
                  <a:gd name="T1" fmla="*/ 8 h 8"/>
                  <a:gd name="T2" fmla="*/ 0 w 10"/>
                  <a:gd name="T3" fmla="*/ 8 h 8"/>
                  <a:gd name="T4" fmla="*/ 2 w 10"/>
                  <a:gd name="T5" fmla="*/ 8 h 8"/>
                  <a:gd name="T6" fmla="*/ 6 w 10"/>
                  <a:gd name="T7" fmla="*/ 8 h 8"/>
                  <a:gd name="T8" fmla="*/ 6 w 10"/>
                  <a:gd name="T9" fmla="*/ 8 h 8"/>
                  <a:gd name="T10" fmla="*/ 8 w 10"/>
                  <a:gd name="T11" fmla="*/ 6 h 8"/>
                  <a:gd name="T12" fmla="*/ 10 w 10"/>
                  <a:gd name="T13" fmla="*/ 2 h 8"/>
                  <a:gd name="T14" fmla="*/ 10 w 10"/>
                  <a:gd name="T15" fmla="*/ 2 h 8"/>
                  <a:gd name="T16" fmla="*/ 6 w 10"/>
                  <a:gd name="T17" fmla="*/ 0 h 8"/>
                  <a:gd name="T18" fmla="*/ 2 w 10"/>
                  <a:gd name="T19" fmla="*/ 2 h 8"/>
                  <a:gd name="T20" fmla="*/ 2 w 10"/>
                  <a:gd name="T21" fmla="*/ 2 h 8"/>
                  <a:gd name="T22" fmla="*/ 0 w 10"/>
                  <a:gd name="T23" fmla="*/ 4 h 8"/>
                  <a:gd name="T24" fmla="*/ 0 w 10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8"/>
                  <a:gd name="T41" fmla="*/ 10 w 10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A2A2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89" name="Freeform 509"/>
              <p:cNvSpPr>
                <a:spLocks/>
              </p:cNvSpPr>
              <p:nvPr/>
            </p:nvSpPr>
            <p:spPr bwMode="auto">
              <a:xfrm>
                <a:off x="2400" y="3604"/>
                <a:ext cx="10" cy="8"/>
              </a:xfrm>
              <a:custGeom>
                <a:avLst/>
                <a:gdLst>
                  <a:gd name="T0" fmla="*/ 0 w 10"/>
                  <a:gd name="T1" fmla="*/ 8 h 8"/>
                  <a:gd name="T2" fmla="*/ 0 w 10"/>
                  <a:gd name="T3" fmla="*/ 8 h 8"/>
                  <a:gd name="T4" fmla="*/ 2 w 10"/>
                  <a:gd name="T5" fmla="*/ 8 h 8"/>
                  <a:gd name="T6" fmla="*/ 6 w 10"/>
                  <a:gd name="T7" fmla="*/ 8 h 8"/>
                  <a:gd name="T8" fmla="*/ 6 w 10"/>
                  <a:gd name="T9" fmla="*/ 8 h 8"/>
                  <a:gd name="T10" fmla="*/ 8 w 10"/>
                  <a:gd name="T11" fmla="*/ 6 h 8"/>
                  <a:gd name="T12" fmla="*/ 10 w 10"/>
                  <a:gd name="T13" fmla="*/ 2 h 8"/>
                  <a:gd name="T14" fmla="*/ 10 w 10"/>
                  <a:gd name="T15" fmla="*/ 2 h 8"/>
                  <a:gd name="T16" fmla="*/ 6 w 10"/>
                  <a:gd name="T17" fmla="*/ 0 h 8"/>
                  <a:gd name="T18" fmla="*/ 2 w 10"/>
                  <a:gd name="T19" fmla="*/ 2 h 8"/>
                  <a:gd name="T20" fmla="*/ 2 w 10"/>
                  <a:gd name="T21" fmla="*/ 2 h 8"/>
                  <a:gd name="T22" fmla="*/ 0 w 10"/>
                  <a:gd name="T23" fmla="*/ 4 h 8"/>
                  <a:gd name="T24" fmla="*/ 0 w 10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8"/>
                  <a:gd name="T41" fmla="*/ 10 w 10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90" name="Freeform 510"/>
              <p:cNvSpPr>
                <a:spLocks/>
              </p:cNvSpPr>
              <p:nvPr/>
            </p:nvSpPr>
            <p:spPr bwMode="auto">
              <a:xfrm>
                <a:off x="2110" y="3318"/>
                <a:ext cx="68" cy="12"/>
              </a:xfrm>
              <a:custGeom>
                <a:avLst/>
                <a:gdLst>
                  <a:gd name="T0" fmla="*/ 68 w 68"/>
                  <a:gd name="T1" fmla="*/ 4 h 12"/>
                  <a:gd name="T2" fmla="*/ 68 w 68"/>
                  <a:gd name="T3" fmla="*/ 4 h 12"/>
                  <a:gd name="T4" fmla="*/ 62 w 68"/>
                  <a:gd name="T5" fmla="*/ 6 h 12"/>
                  <a:gd name="T6" fmla="*/ 50 w 68"/>
                  <a:gd name="T7" fmla="*/ 8 h 12"/>
                  <a:gd name="T8" fmla="*/ 28 w 68"/>
                  <a:gd name="T9" fmla="*/ 8 h 12"/>
                  <a:gd name="T10" fmla="*/ 14 w 68"/>
                  <a:gd name="T11" fmla="*/ 4 h 12"/>
                  <a:gd name="T12" fmla="*/ 0 w 68"/>
                  <a:gd name="T13" fmla="*/ 0 h 12"/>
                  <a:gd name="T14" fmla="*/ 0 w 68"/>
                  <a:gd name="T15" fmla="*/ 0 h 12"/>
                  <a:gd name="T16" fmla="*/ 6 w 68"/>
                  <a:gd name="T17" fmla="*/ 4 h 12"/>
                  <a:gd name="T18" fmla="*/ 22 w 68"/>
                  <a:gd name="T19" fmla="*/ 10 h 12"/>
                  <a:gd name="T20" fmla="*/ 32 w 68"/>
                  <a:gd name="T21" fmla="*/ 12 h 12"/>
                  <a:gd name="T22" fmla="*/ 44 w 68"/>
                  <a:gd name="T23" fmla="*/ 12 h 12"/>
                  <a:gd name="T24" fmla="*/ 56 w 68"/>
                  <a:gd name="T25" fmla="*/ 10 h 12"/>
                  <a:gd name="T26" fmla="*/ 68 w 68"/>
                  <a:gd name="T27" fmla="*/ 4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8"/>
                  <a:gd name="T43" fmla="*/ 0 h 12"/>
                  <a:gd name="T44" fmla="*/ 68 w 68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8" h="12">
                    <a:moveTo>
                      <a:pt x="68" y="4"/>
                    </a:moveTo>
                    <a:lnTo>
                      <a:pt x="68" y="4"/>
                    </a:lnTo>
                    <a:lnTo>
                      <a:pt x="62" y="6"/>
                    </a:lnTo>
                    <a:lnTo>
                      <a:pt x="50" y="8"/>
                    </a:lnTo>
                    <a:lnTo>
                      <a:pt x="28" y="8"/>
                    </a:lnTo>
                    <a:lnTo>
                      <a:pt x="14" y="4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22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0"/>
                    </a:lnTo>
                    <a:lnTo>
                      <a:pt x="68" y="4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91" name="Freeform 511"/>
              <p:cNvSpPr>
                <a:spLocks/>
              </p:cNvSpPr>
              <p:nvPr/>
            </p:nvSpPr>
            <p:spPr bwMode="auto">
              <a:xfrm>
                <a:off x="2110" y="3318"/>
                <a:ext cx="68" cy="12"/>
              </a:xfrm>
              <a:custGeom>
                <a:avLst/>
                <a:gdLst>
                  <a:gd name="T0" fmla="*/ 68 w 68"/>
                  <a:gd name="T1" fmla="*/ 4 h 12"/>
                  <a:gd name="T2" fmla="*/ 68 w 68"/>
                  <a:gd name="T3" fmla="*/ 4 h 12"/>
                  <a:gd name="T4" fmla="*/ 62 w 68"/>
                  <a:gd name="T5" fmla="*/ 6 h 12"/>
                  <a:gd name="T6" fmla="*/ 50 w 68"/>
                  <a:gd name="T7" fmla="*/ 8 h 12"/>
                  <a:gd name="T8" fmla="*/ 28 w 68"/>
                  <a:gd name="T9" fmla="*/ 8 h 12"/>
                  <a:gd name="T10" fmla="*/ 14 w 68"/>
                  <a:gd name="T11" fmla="*/ 4 h 12"/>
                  <a:gd name="T12" fmla="*/ 0 w 68"/>
                  <a:gd name="T13" fmla="*/ 0 h 12"/>
                  <a:gd name="T14" fmla="*/ 0 w 68"/>
                  <a:gd name="T15" fmla="*/ 0 h 12"/>
                  <a:gd name="T16" fmla="*/ 6 w 68"/>
                  <a:gd name="T17" fmla="*/ 4 h 12"/>
                  <a:gd name="T18" fmla="*/ 22 w 68"/>
                  <a:gd name="T19" fmla="*/ 10 h 12"/>
                  <a:gd name="T20" fmla="*/ 32 w 68"/>
                  <a:gd name="T21" fmla="*/ 12 h 12"/>
                  <a:gd name="T22" fmla="*/ 44 w 68"/>
                  <a:gd name="T23" fmla="*/ 12 h 12"/>
                  <a:gd name="T24" fmla="*/ 56 w 68"/>
                  <a:gd name="T25" fmla="*/ 10 h 12"/>
                  <a:gd name="T26" fmla="*/ 68 w 68"/>
                  <a:gd name="T27" fmla="*/ 4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8"/>
                  <a:gd name="T43" fmla="*/ 0 h 12"/>
                  <a:gd name="T44" fmla="*/ 68 w 68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8" h="12">
                    <a:moveTo>
                      <a:pt x="68" y="4"/>
                    </a:moveTo>
                    <a:lnTo>
                      <a:pt x="68" y="4"/>
                    </a:lnTo>
                    <a:lnTo>
                      <a:pt x="62" y="6"/>
                    </a:lnTo>
                    <a:lnTo>
                      <a:pt x="50" y="8"/>
                    </a:lnTo>
                    <a:lnTo>
                      <a:pt x="28" y="8"/>
                    </a:lnTo>
                    <a:lnTo>
                      <a:pt x="14" y="4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22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0"/>
                    </a:lnTo>
                    <a:lnTo>
                      <a:pt x="68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92" name="Freeform 512"/>
              <p:cNvSpPr>
                <a:spLocks/>
              </p:cNvSpPr>
              <p:nvPr/>
            </p:nvSpPr>
            <p:spPr bwMode="auto">
              <a:xfrm>
                <a:off x="1862" y="3430"/>
                <a:ext cx="208" cy="236"/>
              </a:xfrm>
              <a:custGeom>
                <a:avLst/>
                <a:gdLst>
                  <a:gd name="T0" fmla="*/ 0 w 208"/>
                  <a:gd name="T1" fmla="*/ 0 h 236"/>
                  <a:gd name="T2" fmla="*/ 68 w 208"/>
                  <a:gd name="T3" fmla="*/ 120 h 236"/>
                  <a:gd name="T4" fmla="*/ 68 w 208"/>
                  <a:gd name="T5" fmla="*/ 120 h 236"/>
                  <a:gd name="T6" fmla="*/ 108 w 208"/>
                  <a:gd name="T7" fmla="*/ 90 h 236"/>
                  <a:gd name="T8" fmla="*/ 146 w 208"/>
                  <a:gd name="T9" fmla="*/ 64 h 236"/>
                  <a:gd name="T10" fmla="*/ 166 w 208"/>
                  <a:gd name="T11" fmla="*/ 52 h 236"/>
                  <a:gd name="T12" fmla="*/ 184 w 208"/>
                  <a:gd name="T13" fmla="*/ 44 h 236"/>
                  <a:gd name="T14" fmla="*/ 208 w 208"/>
                  <a:gd name="T15" fmla="*/ 236 h 236"/>
                  <a:gd name="T16" fmla="*/ 166 w 208"/>
                  <a:gd name="T17" fmla="*/ 84 h 236"/>
                  <a:gd name="T18" fmla="*/ 64 w 208"/>
                  <a:gd name="T19" fmla="*/ 132 h 236"/>
                  <a:gd name="T20" fmla="*/ 64 w 208"/>
                  <a:gd name="T21" fmla="*/ 132 h 236"/>
                  <a:gd name="T22" fmla="*/ 34 w 208"/>
                  <a:gd name="T23" fmla="*/ 80 h 236"/>
                  <a:gd name="T24" fmla="*/ 14 w 208"/>
                  <a:gd name="T25" fmla="*/ 36 h 236"/>
                  <a:gd name="T26" fmla="*/ 4 w 208"/>
                  <a:gd name="T27" fmla="*/ 16 h 236"/>
                  <a:gd name="T28" fmla="*/ 0 w 208"/>
                  <a:gd name="T29" fmla="*/ 0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8"/>
                  <a:gd name="T46" fmla="*/ 0 h 236"/>
                  <a:gd name="T47" fmla="*/ 208 w 208"/>
                  <a:gd name="T48" fmla="*/ 236 h 2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8" h="236">
                    <a:moveTo>
                      <a:pt x="0" y="0"/>
                    </a:moveTo>
                    <a:lnTo>
                      <a:pt x="68" y="120"/>
                    </a:lnTo>
                    <a:lnTo>
                      <a:pt x="108" y="90"/>
                    </a:lnTo>
                    <a:lnTo>
                      <a:pt x="146" y="64"/>
                    </a:lnTo>
                    <a:lnTo>
                      <a:pt x="166" y="52"/>
                    </a:lnTo>
                    <a:lnTo>
                      <a:pt x="184" y="44"/>
                    </a:lnTo>
                    <a:lnTo>
                      <a:pt x="208" y="236"/>
                    </a:lnTo>
                    <a:lnTo>
                      <a:pt x="166" y="84"/>
                    </a:lnTo>
                    <a:lnTo>
                      <a:pt x="64" y="132"/>
                    </a:lnTo>
                    <a:lnTo>
                      <a:pt x="34" y="80"/>
                    </a:lnTo>
                    <a:lnTo>
                      <a:pt x="14" y="36"/>
                    </a:lnTo>
                    <a:lnTo>
                      <a:pt x="4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93" name="Freeform 513"/>
              <p:cNvSpPr>
                <a:spLocks/>
              </p:cNvSpPr>
              <p:nvPr/>
            </p:nvSpPr>
            <p:spPr bwMode="auto">
              <a:xfrm>
                <a:off x="1862" y="3430"/>
                <a:ext cx="208" cy="236"/>
              </a:xfrm>
              <a:custGeom>
                <a:avLst/>
                <a:gdLst>
                  <a:gd name="T0" fmla="*/ 0 w 208"/>
                  <a:gd name="T1" fmla="*/ 0 h 236"/>
                  <a:gd name="T2" fmla="*/ 68 w 208"/>
                  <a:gd name="T3" fmla="*/ 120 h 236"/>
                  <a:gd name="T4" fmla="*/ 68 w 208"/>
                  <a:gd name="T5" fmla="*/ 120 h 236"/>
                  <a:gd name="T6" fmla="*/ 108 w 208"/>
                  <a:gd name="T7" fmla="*/ 90 h 236"/>
                  <a:gd name="T8" fmla="*/ 146 w 208"/>
                  <a:gd name="T9" fmla="*/ 64 h 236"/>
                  <a:gd name="T10" fmla="*/ 166 w 208"/>
                  <a:gd name="T11" fmla="*/ 52 h 236"/>
                  <a:gd name="T12" fmla="*/ 184 w 208"/>
                  <a:gd name="T13" fmla="*/ 44 h 236"/>
                  <a:gd name="T14" fmla="*/ 208 w 208"/>
                  <a:gd name="T15" fmla="*/ 236 h 236"/>
                  <a:gd name="T16" fmla="*/ 166 w 208"/>
                  <a:gd name="T17" fmla="*/ 84 h 236"/>
                  <a:gd name="T18" fmla="*/ 64 w 208"/>
                  <a:gd name="T19" fmla="*/ 132 h 236"/>
                  <a:gd name="T20" fmla="*/ 64 w 208"/>
                  <a:gd name="T21" fmla="*/ 132 h 236"/>
                  <a:gd name="T22" fmla="*/ 34 w 208"/>
                  <a:gd name="T23" fmla="*/ 80 h 236"/>
                  <a:gd name="T24" fmla="*/ 14 w 208"/>
                  <a:gd name="T25" fmla="*/ 36 h 236"/>
                  <a:gd name="T26" fmla="*/ 4 w 208"/>
                  <a:gd name="T27" fmla="*/ 16 h 236"/>
                  <a:gd name="T28" fmla="*/ 0 w 208"/>
                  <a:gd name="T29" fmla="*/ 0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8"/>
                  <a:gd name="T46" fmla="*/ 0 h 236"/>
                  <a:gd name="T47" fmla="*/ 208 w 208"/>
                  <a:gd name="T48" fmla="*/ 236 h 2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8" h="236">
                    <a:moveTo>
                      <a:pt x="0" y="0"/>
                    </a:moveTo>
                    <a:lnTo>
                      <a:pt x="68" y="120"/>
                    </a:lnTo>
                    <a:lnTo>
                      <a:pt x="108" y="90"/>
                    </a:lnTo>
                    <a:lnTo>
                      <a:pt x="146" y="64"/>
                    </a:lnTo>
                    <a:lnTo>
                      <a:pt x="166" y="52"/>
                    </a:lnTo>
                    <a:lnTo>
                      <a:pt x="184" y="44"/>
                    </a:lnTo>
                    <a:lnTo>
                      <a:pt x="208" y="236"/>
                    </a:lnTo>
                    <a:lnTo>
                      <a:pt x="166" y="84"/>
                    </a:lnTo>
                    <a:lnTo>
                      <a:pt x="64" y="132"/>
                    </a:lnTo>
                    <a:lnTo>
                      <a:pt x="34" y="80"/>
                    </a:lnTo>
                    <a:lnTo>
                      <a:pt x="14" y="36"/>
                    </a:lnTo>
                    <a:lnTo>
                      <a:pt x="4" y="1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94" name="Freeform 514"/>
              <p:cNvSpPr>
                <a:spLocks/>
              </p:cNvSpPr>
              <p:nvPr/>
            </p:nvSpPr>
            <p:spPr bwMode="auto">
              <a:xfrm>
                <a:off x="2062" y="3482"/>
                <a:ext cx="100" cy="132"/>
              </a:xfrm>
              <a:custGeom>
                <a:avLst/>
                <a:gdLst>
                  <a:gd name="T0" fmla="*/ 26 w 100"/>
                  <a:gd name="T1" fmla="*/ 0 h 132"/>
                  <a:gd name="T2" fmla="*/ 92 w 100"/>
                  <a:gd name="T3" fmla="*/ 78 h 132"/>
                  <a:gd name="T4" fmla="*/ 92 w 100"/>
                  <a:gd name="T5" fmla="*/ 0 h 132"/>
                  <a:gd name="T6" fmla="*/ 92 w 100"/>
                  <a:gd name="T7" fmla="*/ 0 h 132"/>
                  <a:gd name="T8" fmla="*/ 94 w 100"/>
                  <a:gd name="T9" fmla="*/ 8 h 132"/>
                  <a:gd name="T10" fmla="*/ 98 w 100"/>
                  <a:gd name="T11" fmla="*/ 32 h 132"/>
                  <a:gd name="T12" fmla="*/ 100 w 100"/>
                  <a:gd name="T13" fmla="*/ 48 h 132"/>
                  <a:gd name="T14" fmla="*/ 100 w 100"/>
                  <a:gd name="T15" fmla="*/ 66 h 132"/>
                  <a:gd name="T16" fmla="*/ 100 w 100"/>
                  <a:gd name="T17" fmla="*/ 82 h 132"/>
                  <a:gd name="T18" fmla="*/ 98 w 100"/>
                  <a:gd name="T19" fmla="*/ 100 h 132"/>
                  <a:gd name="T20" fmla="*/ 26 w 100"/>
                  <a:gd name="T21" fmla="*/ 28 h 132"/>
                  <a:gd name="T22" fmla="*/ 0 w 100"/>
                  <a:gd name="T23" fmla="*/ 132 h 132"/>
                  <a:gd name="T24" fmla="*/ 0 w 100"/>
                  <a:gd name="T25" fmla="*/ 132 h 132"/>
                  <a:gd name="T26" fmla="*/ 2 w 100"/>
                  <a:gd name="T27" fmla="*/ 110 h 132"/>
                  <a:gd name="T28" fmla="*/ 10 w 100"/>
                  <a:gd name="T29" fmla="*/ 64 h 132"/>
                  <a:gd name="T30" fmla="*/ 18 w 100"/>
                  <a:gd name="T31" fmla="*/ 18 h 132"/>
                  <a:gd name="T32" fmla="*/ 22 w 100"/>
                  <a:gd name="T33" fmla="*/ 4 h 132"/>
                  <a:gd name="T34" fmla="*/ 24 w 100"/>
                  <a:gd name="T35" fmla="*/ 0 h 132"/>
                  <a:gd name="T36" fmla="*/ 26 w 100"/>
                  <a:gd name="T37" fmla="*/ 0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0"/>
                  <a:gd name="T58" fmla="*/ 0 h 132"/>
                  <a:gd name="T59" fmla="*/ 100 w 100"/>
                  <a:gd name="T60" fmla="*/ 132 h 1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0" h="132">
                    <a:moveTo>
                      <a:pt x="26" y="0"/>
                    </a:moveTo>
                    <a:lnTo>
                      <a:pt x="92" y="78"/>
                    </a:lnTo>
                    <a:lnTo>
                      <a:pt x="92" y="0"/>
                    </a:lnTo>
                    <a:lnTo>
                      <a:pt x="94" y="8"/>
                    </a:lnTo>
                    <a:lnTo>
                      <a:pt x="98" y="32"/>
                    </a:lnTo>
                    <a:lnTo>
                      <a:pt x="100" y="48"/>
                    </a:lnTo>
                    <a:lnTo>
                      <a:pt x="100" y="66"/>
                    </a:lnTo>
                    <a:lnTo>
                      <a:pt x="100" y="82"/>
                    </a:lnTo>
                    <a:lnTo>
                      <a:pt x="98" y="100"/>
                    </a:lnTo>
                    <a:lnTo>
                      <a:pt x="26" y="28"/>
                    </a:lnTo>
                    <a:lnTo>
                      <a:pt x="0" y="132"/>
                    </a:lnTo>
                    <a:lnTo>
                      <a:pt x="2" y="110"/>
                    </a:lnTo>
                    <a:lnTo>
                      <a:pt x="10" y="64"/>
                    </a:lnTo>
                    <a:lnTo>
                      <a:pt x="18" y="18"/>
                    </a:lnTo>
                    <a:lnTo>
                      <a:pt x="22" y="4"/>
                    </a:lnTo>
                    <a:lnTo>
                      <a:pt x="24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95" name="Freeform 515"/>
              <p:cNvSpPr>
                <a:spLocks/>
              </p:cNvSpPr>
              <p:nvPr/>
            </p:nvSpPr>
            <p:spPr bwMode="auto">
              <a:xfrm>
                <a:off x="2062" y="3482"/>
                <a:ext cx="100" cy="132"/>
              </a:xfrm>
              <a:custGeom>
                <a:avLst/>
                <a:gdLst>
                  <a:gd name="T0" fmla="*/ 26 w 100"/>
                  <a:gd name="T1" fmla="*/ 0 h 132"/>
                  <a:gd name="T2" fmla="*/ 92 w 100"/>
                  <a:gd name="T3" fmla="*/ 78 h 132"/>
                  <a:gd name="T4" fmla="*/ 92 w 100"/>
                  <a:gd name="T5" fmla="*/ 0 h 132"/>
                  <a:gd name="T6" fmla="*/ 92 w 100"/>
                  <a:gd name="T7" fmla="*/ 0 h 132"/>
                  <a:gd name="T8" fmla="*/ 94 w 100"/>
                  <a:gd name="T9" fmla="*/ 8 h 132"/>
                  <a:gd name="T10" fmla="*/ 98 w 100"/>
                  <a:gd name="T11" fmla="*/ 32 h 132"/>
                  <a:gd name="T12" fmla="*/ 100 w 100"/>
                  <a:gd name="T13" fmla="*/ 48 h 132"/>
                  <a:gd name="T14" fmla="*/ 100 w 100"/>
                  <a:gd name="T15" fmla="*/ 66 h 132"/>
                  <a:gd name="T16" fmla="*/ 100 w 100"/>
                  <a:gd name="T17" fmla="*/ 82 h 132"/>
                  <a:gd name="T18" fmla="*/ 98 w 100"/>
                  <a:gd name="T19" fmla="*/ 100 h 132"/>
                  <a:gd name="T20" fmla="*/ 26 w 100"/>
                  <a:gd name="T21" fmla="*/ 28 h 132"/>
                  <a:gd name="T22" fmla="*/ 0 w 100"/>
                  <a:gd name="T23" fmla="*/ 132 h 132"/>
                  <a:gd name="T24" fmla="*/ 0 w 100"/>
                  <a:gd name="T25" fmla="*/ 132 h 132"/>
                  <a:gd name="T26" fmla="*/ 2 w 100"/>
                  <a:gd name="T27" fmla="*/ 110 h 132"/>
                  <a:gd name="T28" fmla="*/ 10 w 100"/>
                  <a:gd name="T29" fmla="*/ 64 h 132"/>
                  <a:gd name="T30" fmla="*/ 18 w 100"/>
                  <a:gd name="T31" fmla="*/ 18 h 132"/>
                  <a:gd name="T32" fmla="*/ 22 w 100"/>
                  <a:gd name="T33" fmla="*/ 4 h 132"/>
                  <a:gd name="T34" fmla="*/ 24 w 100"/>
                  <a:gd name="T35" fmla="*/ 0 h 132"/>
                  <a:gd name="T36" fmla="*/ 26 w 100"/>
                  <a:gd name="T37" fmla="*/ 0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0"/>
                  <a:gd name="T58" fmla="*/ 0 h 132"/>
                  <a:gd name="T59" fmla="*/ 100 w 100"/>
                  <a:gd name="T60" fmla="*/ 132 h 1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0" h="132">
                    <a:moveTo>
                      <a:pt x="26" y="0"/>
                    </a:moveTo>
                    <a:lnTo>
                      <a:pt x="92" y="78"/>
                    </a:lnTo>
                    <a:lnTo>
                      <a:pt x="92" y="0"/>
                    </a:lnTo>
                    <a:lnTo>
                      <a:pt x="94" y="8"/>
                    </a:lnTo>
                    <a:lnTo>
                      <a:pt x="98" y="32"/>
                    </a:lnTo>
                    <a:lnTo>
                      <a:pt x="100" y="48"/>
                    </a:lnTo>
                    <a:lnTo>
                      <a:pt x="100" y="66"/>
                    </a:lnTo>
                    <a:lnTo>
                      <a:pt x="100" y="82"/>
                    </a:lnTo>
                    <a:lnTo>
                      <a:pt x="98" y="100"/>
                    </a:lnTo>
                    <a:lnTo>
                      <a:pt x="26" y="28"/>
                    </a:lnTo>
                    <a:lnTo>
                      <a:pt x="0" y="132"/>
                    </a:lnTo>
                    <a:lnTo>
                      <a:pt x="2" y="110"/>
                    </a:lnTo>
                    <a:lnTo>
                      <a:pt x="10" y="64"/>
                    </a:lnTo>
                    <a:lnTo>
                      <a:pt x="18" y="18"/>
                    </a:lnTo>
                    <a:lnTo>
                      <a:pt x="22" y="4"/>
                    </a:lnTo>
                    <a:lnTo>
                      <a:pt x="24" y="0"/>
                    </a:lnTo>
                    <a:lnTo>
                      <a:pt x="2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96" name="Freeform 516"/>
              <p:cNvSpPr>
                <a:spLocks/>
              </p:cNvSpPr>
              <p:nvPr/>
            </p:nvSpPr>
            <p:spPr bwMode="auto">
              <a:xfrm>
                <a:off x="2004" y="3800"/>
                <a:ext cx="312" cy="242"/>
              </a:xfrm>
              <a:custGeom>
                <a:avLst/>
                <a:gdLst>
                  <a:gd name="T0" fmla="*/ 0 w 312"/>
                  <a:gd name="T1" fmla="*/ 172 h 242"/>
                  <a:gd name="T2" fmla="*/ 54 w 312"/>
                  <a:gd name="T3" fmla="*/ 148 h 242"/>
                  <a:gd name="T4" fmla="*/ 70 w 312"/>
                  <a:gd name="T5" fmla="*/ 134 h 242"/>
                  <a:gd name="T6" fmla="*/ 132 w 312"/>
                  <a:gd name="T7" fmla="*/ 44 h 242"/>
                  <a:gd name="T8" fmla="*/ 270 w 312"/>
                  <a:gd name="T9" fmla="*/ 0 h 242"/>
                  <a:gd name="T10" fmla="*/ 272 w 312"/>
                  <a:gd name="T11" fmla="*/ 2 h 242"/>
                  <a:gd name="T12" fmla="*/ 274 w 312"/>
                  <a:gd name="T13" fmla="*/ 12 h 242"/>
                  <a:gd name="T14" fmla="*/ 266 w 312"/>
                  <a:gd name="T15" fmla="*/ 18 h 242"/>
                  <a:gd name="T16" fmla="*/ 214 w 312"/>
                  <a:gd name="T17" fmla="*/ 24 h 242"/>
                  <a:gd name="T18" fmla="*/ 156 w 312"/>
                  <a:gd name="T19" fmla="*/ 60 h 242"/>
                  <a:gd name="T20" fmla="*/ 232 w 312"/>
                  <a:gd name="T21" fmla="*/ 42 h 242"/>
                  <a:gd name="T22" fmla="*/ 272 w 312"/>
                  <a:gd name="T23" fmla="*/ 42 h 242"/>
                  <a:gd name="T24" fmla="*/ 306 w 312"/>
                  <a:gd name="T25" fmla="*/ 42 h 242"/>
                  <a:gd name="T26" fmla="*/ 312 w 312"/>
                  <a:gd name="T27" fmla="*/ 52 h 242"/>
                  <a:gd name="T28" fmla="*/ 310 w 312"/>
                  <a:gd name="T29" fmla="*/ 60 h 242"/>
                  <a:gd name="T30" fmla="*/ 298 w 312"/>
                  <a:gd name="T31" fmla="*/ 66 h 242"/>
                  <a:gd name="T32" fmla="*/ 300 w 312"/>
                  <a:gd name="T33" fmla="*/ 68 h 242"/>
                  <a:gd name="T34" fmla="*/ 304 w 312"/>
                  <a:gd name="T35" fmla="*/ 76 h 242"/>
                  <a:gd name="T36" fmla="*/ 298 w 312"/>
                  <a:gd name="T37" fmla="*/ 82 h 242"/>
                  <a:gd name="T38" fmla="*/ 246 w 312"/>
                  <a:gd name="T39" fmla="*/ 98 h 242"/>
                  <a:gd name="T40" fmla="*/ 252 w 312"/>
                  <a:gd name="T41" fmla="*/ 108 h 242"/>
                  <a:gd name="T42" fmla="*/ 282 w 312"/>
                  <a:gd name="T43" fmla="*/ 100 h 242"/>
                  <a:gd name="T44" fmla="*/ 284 w 312"/>
                  <a:gd name="T45" fmla="*/ 108 h 242"/>
                  <a:gd name="T46" fmla="*/ 280 w 312"/>
                  <a:gd name="T47" fmla="*/ 114 h 242"/>
                  <a:gd name="T48" fmla="*/ 270 w 312"/>
                  <a:gd name="T49" fmla="*/ 120 h 242"/>
                  <a:gd name="T50" fmla="*/ 232 w 312"/>
                  <a:gd name="T51" fmla="*/ 134 h 242"/>
                  <a:gd name="T52" fmla="*/ 194 w 312"/>
                  <a:gd name="T53" fmla="*/ 148 h 242"/>
                  <a:gd name="T54" fmla="*/ 124 w 312"/>
                  <a:gd name="T55" fmla="*/ 202 h 242"/>
                  <a:gd name="T56" fmla="*/ 110 w 312"/>
                  <a:gd name="T57" fmla="*/ 208 h 242"/>
                  <a:gd name="T58" fmla="*/ 90 w 312"/>
                  <a:gd name="T59" fmla="*/ 210 h 242"/>
                  <a:gd name="T60" fmla="*/ 22 w 312"/>
                  <a:gd name="T61" fmla="*/ 242 h 242"/>
                  <a:gd name="T62" fmla="*/ 10 w 312"/>
                  <a:gd name="T63" fmla="*/ 224 h 242"/>
                  <a:gd name="T64" fmla="*/ 2 w 312"/>
                  <a:gd name="T65" fmla="*/ 202 h 242"/>
                  <a:gd name="T66" fmla="*/ 0 w 312"/>
                  <a:gd name="T67" fmla="*/ 172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42"/>
                  <a:gd name="T104" fmla="*/ 312 w 312"/>
                  <a:gd name="T105" fmla="*/ 242 h 2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42">
                    <a:moveTo>
                      <a:pt x="0" y="172"/>
                    </a:moveTo>
                    <a:lnTo>
                      <a:pt x="0" y="172"/>
                    </a:lnTo>
                    <a:lnTo>
                      <a:pt x="30" y="160"/>
                    </a:lnTo>
                    <a:lnTo>
                      <a:pt x="54" y="148"/>
                    </a:lnTo>
                    <a:lnTo>
                      <a:pt x="64" y="142"/>
                    </a:lnTo>
                    <a:lnTo>
                      <a:pt x="70" y="134"/>
                    </a:lnTo>
                    <a:lnTo>
                      <a:pt x="132" y="44"/>
                    </a:lnTo>
                    <a:lnTo>
                      <a:pt x="200" y="2"/>
                    </a:lnTo>
                    <a:lnTo>
                      <a:pt x="270" y="0"/>
                    </a:lnTo>
                    <a:lnTo>
                      <a:pt x="272" y="2"/>
                    </a:lnTo>
                    <a:lnTo>
                      <a:pt x="274" y="8"/>
                    </a:lnTo>
                    <a:lnTo>
                      <a:pt x="274" y="12"/>
                    </a:lnTo>
                    <a:lnTo>
                      <a:pt x="270" y="14"/>
                    </a:lnTo>
                    <a:lnTo>
                      <a:pt x="266" y="18"/>
                    </a:lnTo>
                    <a:lnTo>
                      <a:pt x="258" y="20"/>
                    </a:lnTo>
                    <a:lnTo>
                      <a:pt x="214" y="24"/>
                    </a:lnTo>
                    <a:lnTo>
                      <a:pt x="156" y="60"/>
                    </a:lnTo>
                    <a:lnTo>
                      <a:pt x="232" y="42"/>
                    </a:lnTo>
                    <a:lnTo>
                      <a:pt x="246" y="42"/>
                    </a:lnTo>
                    <a:lnTo>
                      <a:pt x="272" y="42"/>
                    </a:lnTo>
                    <a:lnTo>
                      <a:pt x="306" y="42"/>
                    </a:lnTo>
                    <a:lnTo>
                      <a:pt x="308" y="46"/>
                    </a:lnTo>
                    <a:lnTo>
                      <a:pt x="312" y="52"/>
                    </a:lnTo>
                    <a:lnTo>
                      <a:pt x="312" y="56"/>
                    </a:lnTo>
                    <a:lnTo>
                      <a:pt x="310" y="60"/>
                    </a:lnTo>
                    <a:lnTo>
                      <a:pt x="306" y="62"/>
                    </a:lnTo>
                    <a:lnTo>
                      <a:pt x="298" y="66"/>
                    </a:lnTo>
                    <a:lnTo>
                      <a:pt x="300" y="68"/>
                    </a:lnTo>
                    <a:lnTo>
                      <a:pt x="302" y="72"/>
                    </a:lnTo>
                    <a:lnTo>
                      <a:pt x="304" y="76"/>
                    </a:lnTo>
                    <a:lnTo>
                      <a:pt x="302" y="78"/>
                    </a:lnTo>
                    <a:lnTo>
                      <a:pt x="298" y="82"/>
                    </a:lnTo>
                    <a:lnTo>
                      <a:pt x="292" y="84"/>
                    </a:lnTo>
                    <a:lnTo>
                      <a:pt x="246" y="98"/>
                    </a:lnTo>
                    <a:lnTo>
                      <a:pt x="200" y="124"/>
                    </a:lnTo>
                    <a:lnTo>
                      <a:pt x="252" y="108"/>
                    </a:lnTo>
                    <a:lnTo>
                      <a:pt x="282" y="100"/>
                    </a:lnTo>
                    <a:lnTo>
                      <a:pt x="284" y="102"/>
                    </a:lnTo>
                    <a:lnTo>
                      <a:pt x="284" y="108"/>
                    </a:lnTo>
                    <a:lnTo>
                      <a:pt x="282" y="110"/>
                    </a:lnTo>
                    <a:lnTo>
                      <a:pt x="280" y="114"/>
                    </a:lnTo>
                    <a:lnTo>
                      <a:pt x="276" y="118"/>
                    </a:lnTo>
                    <a:lnTo>
                      <a:pt x="270" y="120"/>
                    </a:lnTo>
                    <a:lnTo>
                      <a:pt x="232" y="134"/>
                    </a:lnTo>
                    <a:lnTo>
                      <a:pt x="194" y="148"/>
                    </a:lnTo>
                    <a:lnTo>
                      <a:pt x="166" y="172"/>
                    </a:lnTo>
                    <a:lnTo>
                      <a:pt x="124" y="202"/>
                    </a:lnTo>
                    <a:lnTo>
                      <a:pt x="110" y="208"/>
                    </a:lnTo>
                    <a:lnTo>
                      <a:pt x="100" y="210"/>
                    </a:lnTo>
                    <a:lnTo>
                      <a:pt x="90" y="210"/>
                    </a:lnTo>
                    <a:lnTo>
                      <a:pt x="22" y="242"/>
                    </a:lnTo>
                    <a:lnTo>
                      <a:pt x="18" y="238"/>
                    </a:lnTo>
                    <a:lnTo>
                      <a:pt x="10" y="224"/>
                    </a:lnTo>
                    <a:lnTo>
                      <a:pt x="6" y="214"/>
                    </a:lnTo>
                    <a:lnTo>
                      <a:pt x="2" y="202"/>
                    </a:lnTo>
                    <a:lnTo>
                      <a:pt x="0" y="188"/>
                    </a:lnTo>
                    <a:lnTo>
                      <a:pt x="0" y="172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97" name="Freeform 517"/>
              <p:cNvSpPr>
                <a:spLocks/>
              </p:cNvSpPr>
              <p:nvPr/>
            </p:nvSpPr>
            <p:spPr bwMode="auto">
              <a:xfrm>
                <a:off x="2004" y="3800"/>
                <a:ext cx="312" cy="242"/>
              </a:xfrm>
              <a:custGeom>
                <a:avLst/>
                <a:gdLst>
                  <a:gd name="T0" fmla="*/ 0 w 312"/>
                  <a:gd name="T1" fmla="*/ 172 h 242"/>
                  <a:gd name="T2" fmla="*/ 54 w 312"/>
                  <a:gd name="T3" fmla="*/ 148 h 242"/>
                  <a:gd name="T4" fmla="*/ 70 w 312"/>
                  <a:gd name="T5" fmla="*/ 134 h 242"/>
                  <a:gd name="T6" fmla="*/ 132 w 312"/>
                  <a:gd name="T7" fmla="*/ 44 h 242"/>
                  <a:gd name="T8" fmla="*/ 270 w 312"/>
                  <a:gd name="T9" fmla="*/ 0 h 242"/>
                  <a:gd name="T10" fmla="*/ 272 w 312"/>
                  <a:gd name="T11" fmla="*/ 2 h 242"/>
                  <a:gd name="T12" fmla="*/ 274 w 312"/>
                  <a:gd name="T13" fmla="*/ 12 h 242"/>
                  <a:gd name="T14" fmla="*/ 266 w 312"/>
                  <a:gd name="T15" fmla="*/ 18 h 242"/>
                  <a:gd name="T16" fmla="*/ 214 w 312"/>
                  <a:gd name="T17" fmla="*/ 24 h 242"/>
                  <a:gd name="T18" fmla="*/ 156 w 312"/>
                  <a:gd name="T19" fmla="*/ 60 h 242"/>
                  <a:gd name="T20" fmla="*/ 232 w 312"/>
                  <a:gd name="T21" fmla="*/ 42 h 242"/>
                  <a:gd name="T22" fmla="*/ 272 w 312"/>
                  <a:gd name="T23" fmla="*/ 42 h 242"/>
                  <a:gd name="T24" fmla="*/ 306 w 312"/>
                  <a:gd name="T25" fmla="*/ 42 h 242"/>
                  <a:gd name="T26" fmla="*/ 312 w 312"/>
                  <a:gd name="T27" fmla="*/ 52 h 242"/>
                  <a:gd name="T28" fmla="*/ 310 w 312"/>
                  <a:gd name="T29" fmla="*/ 60 h 242"/>
                  <a:gd name="T30" fmla="*/ 298 w 312"/>
                  <a:gd name="T31" fmla="*/ 66 h 242"/>
                  <a:gd name="T32" fmla="*/ 300 w 312"/>
                  <a:gd name="T33" fmla="*/ 68 h 242"/>
                  <a:gd name="T34" fmla="*/ 304 w 312"/>
                  <a:gd name="T35" fmla="*/ 76 h 242"/>
                  <a:gd name="T36" fmla="*/ 298 w 312"/>
                  <a:gd name="T37" fmla="*/ 82 h 242"/>
                  <a:gd name="T38" fmla="*/ 246 w 312"/>
                  <a:gd name="T39" fmla="*/ 98 h 242"/>
                  <a:gd name="T40" fmla="*/ 252 w 312"/>
                  <a:gd name="T41" fmla="*/ 108 h 242"/>
                  <a:gd name="T42" fmla="*/ 282 w 312"/>
                  <a:gd name="T43" fmla="*/ 100 h 242"/>
                  <a:gd name="T44" fmla="*/ 284 w 312"/>
                  <a:gd name="T45" fmla="*/ 108 h 242"/>
                  <a:gd name="T46" fmla="*/ 280 w 312"/>
                  <a:gd name="T47" fmla="*/ 114 h 242"/>
                  <a:gd name="T48" fmla="*/ 270 w 312"/>
                  <a:gd name="T49" fmla="*/ 120 h 242"/>
                  <a:gd name="T50" fmla="*/ 232 w 312"/>
                  <a:gd name="T51" fmla="*/ 134 h 242"/>
                  <a:gd name="T52" fmla="*/ 194 w 312"/>
                  <a:gd name="T53" fmla="*/ 148 h 242"/>
                  <a:gd name="T54" fmla="*/ 124 w 312"/>
                  <a:gd name="T55" fmla="*/ 202 h 242"/>
                  <a:gd name="T56" fmla="*/ 110 w 312"/>
                  <a:gd name="T57" fmla="*/ 208 h 242"/>
                  <a:gd name="T58" fmla="*/ 90 w 312"/>
                  <a:gd name="T59" fmla="*/ 210 h 242"/>
                  <a:gd name="T60" fmla="*/ 22 w 312"/>
                  <a:gd name="T61" fmla="*/ 242 h 242"/>
                  <a:gd name="T62" fmla="*/ 10 w 312"/>
                  <a:gd name="T63" fmla="*/ 224 h 242"/>
                  <a:gd name="T64" fmla="*/ 2 w 312"/>
                  <a:gd name="T65" fmla="*/ 202 h 242"/>
                  <a:gd name="T66" fmla="*/ 0 w 312"/>
                  <a:gd name="T67" fmla="*/ 172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42"/>
                  <a:gd name="T104" fmla="*/ 312 w 312"/>
                  <a:gd name="T105" fmla="*/ 242 h 2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42">
                    <a:moveTo>
                      <a:pt x="0" y="172"/>
                    </a:moveTo>
                    <a:lnTo>
                      <a:pt x="0" y="172"/>
                    </a:lnTo>
                    <a:lnTo>
                      <a:pt x="30" y="160"/>
                    </a:lnTo>
                    <a:lnTo>
                      <a:pt x="54" y="148"/>
                    </a:lnTo>
                    <a:lnTo>
                      <a:pt x="64" y="142"/>
                    </a:lnTo>
                    <a:lnTo>
                      <a:pt x="70" y="134"/>
                    </a:lnTo>
                    <a:lnTo>
                      <a:pt x="132" y="44"/>
                    </a:lnTo>
                    <a:lnTo>
                      <a:pt x="200" y="2"/>
                    </a:lnTo>
                    <a:lnTo>
                      <a:pt x="270" y="0"/>
                    </a:lnTo>
                    <a:lnTo>
                      <a:pt x="272" y="2"/>
                    </a:lnTo>
                    <a:lnTo>
                      <a:pt x="274" y="8"/>
                    </a:lnTo>
                    <a:lnTo>
                      <a:pt x="274" y="12"/>
                    </a:lnTo>
                    <a:lnTo>
                      <a:pt x="270" y="14"/>
                    </a:lnTo>
                    <a:lnTo>
                      <a:pt x="266" y="18"/>
                    </a:lnTo>
                    <a:lnTo>
                      <a:pt x="258" y="20"/>
                    </a:lnTo>
                    <a:lnTo>
                      <a:pt x="214" y="24"/>
                    </a:lnTo>
                    <a:lnTo>
                      <a:pt x="156" y="60"/>
                    </a:lnTo>
                    <a:lnTo>
                      <a:pt x="232" y="42"/>
                    </a:lnTo>
                    <a:lnTo>
                      <a:pt x="246" y="42"/>
                    </a:lnTo>
                    <a:lnTo>
                      <a:pt x="272" y="42"/>
                    </a:lnTo>
                    <a:lnTo>
                      <a:pt x="306" y="42"/>
                    </a:lnTo>
                    <a:lnTo>
                      <a:pt x="308" y="46"/>
                    </a:lnTo>
                    <a:lnTo>
                      <a:pt x="312" y="52"/>
                    </a:lnTo>
                    <a:lnTo>
                      <a:pt x="312" y="56"/>
                    </a:lnTo>
                    <a:lnTo>
                      <a:pt x="310" y="60"/>
                    </a:lnTo>
                    <a:lnTo>
                      <a:pt x="306" y="62"/>
                    </a:lnTo>
                    <a:lnTo>
                      <a:pt x="298" y="66"/>
                    </a:lnTo>
                    <a:lnTo>
                      <a:pt x="300" y="68"/>
                    </a:lnTo>
                    <a:lnTo>
                      <a:pt x="302" y="72"/>
                    </a:lnTo>
                    <a:lnTo>
                      <a:pt x="304" y="76"/>
                    </a:lnTo>
                    <a:lnTo>
                      <a:pt x="302" y="78"/>
                    </a:lnTo>
                    <a:lnTo>
                      <a:pt x="298" y="82"/>
                    </a:lnTo>
                    <a:lnTo>
                      <a:pt x="292" y="84"/>
                    </a:lnTo>
                    <a:lnTo>
                      <a:pt x="246" y="98"/>
                    </a:lnTo>
                    <a:lnTo>
                      <a:pt x="200" y="124"/>
                    </a:lnTo>
                    <a:lnTo>
                      <a:pt x="252" y="108"/>
                    </a:lnTo>
                    <a:lnTo>
                      <a:pt x="282" y="100"/>
                    </a:lnTo>
                    <a:lnTo>
                      <a:pt x="284" y="102"/>
                    </a:lnTo>
                    <a:lnTo>
                      <a:pt x="284" y="108"/>
                    </a:lnTo>
                    <a:lnTo>
                      <a:pt x="282" y="110"/>
                    </a:lnTo>
                    <a:lnTo>
                      <a:pt x="280" y="114"/>
                    </a:lnTo>
                    <a:lnTo>
                      <a:pt x="276" y="118"/>
                    </a:lnTo>
                    <a:lnTo>
                      <a:pt x="270" y="120"/>
                    </a:lnTo>
                    <a:lnTo>
                      <a:pt x="232" y="134"/>
                    </a:lnTo>
                    <a:lnTo>
                      <a:pt x="194" y="148"/>
                    </a:lnTo>
                    <a:lnTo>
                      <a:pt x="166" y="172"/>
                    </a:lnTo>
                    <a:lnTo>
                      <a:pt x="124" y="202"/>
                    </a:lnTo>
                    <a:lnTo>
                      <a:pt x="110" y="208"/>
                    </a:lnTo>
                    <a:lnTo>
                      <a:pt x="100" y="210"/>
                    </a:lnTo>
                    <a:lnTo>
                      <a:pt x="90" y="210"/>
                    </a:lnTo>
                    <a:lnTo>
                      <a:pt x="22" y="242"/>
                    </a:lnTo>
                    <a:lnTo>
                      <a:pt x="18" y="238"/>
                    </a:lnTo>
                    <a:lnTo>
                      <a:pt x="10" y="224"/>
                    </a:lnTo>
                    <a:lnTo>
                      <a:pt x="6" y="214"/>
                    </a:lnTo>
                    <a:lnTo>
                      <a:pt x="2" y="202"/>
                    </a:lnTo>
                    <a:lnTo>
                      <a:pt x="0" y="188"/>
                    </a:lnTo>
                    <a:lnTo>
                      <a:pt x="0" y="17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98" name="Freeform 518"/>
              <p:cNvSpPr>
                <a:spLocks/>
              </p:cNvSpPr>
              <p:nvPr/>
            </p:nvSpPr>
            <p:spPr bwMode="auto">
              <a:xfrm>
                <a:off x="1586" y="3540"/>
                <a:ext cx="474" cy="678"/>
              </a:xfrm>
              <a:custGeom>
                <a:avLst/>
                <a:gdLst>
                  <a:gd name="T0" fmla="*/ 12 w 474"/>
                  <a:gd name="T1" fmla="*/ 0 h 678"/>
                  <a:gd name="T2" fmla="*/ 90 w 474"/>
                  <a:gd name="T3" fmla="*/ 52 h 678"/>
                  <a:gd name="T4" fmla="*/ 156 w 474"/>
                  <a:gd name="T5" fmla="*/ 104 h 678"/>
                  <a:gd name="T6" fmla="*/ 196 w 474"/>
                  <a:gd name="T7" fmla="*/ 142 h 678"/>
                  <a:gd name="T8" fmla="*/ 226 w 474"/>
                  <a:gd name="T9" fmla="*/ 180 h 678"/>
                  <a:gd name="T10" fmla="*/ 240 w 474"/>
                  <a:gd name="T11" fmla="*/ 218 h 678"/>
                  <a:gd name="T12" fmla="*/ 240 w 474"/>
                  <a:gd name="T13" fmla="*/ 234 h 678"/>
                  <a:gd name="T14" fmla="*/ 232 w 474"/>
                  <a:gd name="T15" fmla="*/ 268 h 678"/>
                  <a:gd name="T16" fmla="*/ 198 w 474"/>
                  <a:gd name="T17" fmla="*/ 372 h 678"/>
                  <a:gd name="T18" fmla="*/ 178 w 474"/>
                  <a:gd name="T19" fmla="*/ 436 h 678"/>
                  <a:gd name="T20" fmla="*/ 172 w 474"/>
                  <a:gd name="T21" fmla="*/ 480 h 678"/>
                  <a:gd name="T22" fmla="*/ 180 w 474"/>
                  <a:gd name="T23" fmla="*/ 476 h 678"/>
                  <a:gd name="T24" fmla="*/ 220 w 474"/>
                  <a:gd name="T25" fmla="*/ 458 h 678"/>
                  <a:gd name="T26" fmla="*/ 260 w 474"/>
                  <a:gd name="T27" fmla="*/ 448 h 678"/>
                  <a:gd name="T28" fmla="*/ 284 w 474"/>
                  <a:gd name="T29" fmla="*/ 446 h 678"/>
                  <a:gd name="T30" fmla="*/ 334 w 474"/>
                  <a:gd name="T31" fmla="*/ 440 h 678"/>
                  <a:gd name="T32" fmla="*/ 384 w 474"/>
                  <a:gd name="T33" fmla="*/ 426 h 678"/>
                  <a:gd name="T34" fmla="*/ 436 w 474"/>
                  <a:gd name="T35" fmla="*/ 406 h 678"/>
                  <a:gd name="T36" fmla="*/ 434 w 474"/>
                  <a:gd name="T37" fmla="*/ 414 h 678"/>
                  <a:gd name="T38" fmla="*/ 434 w 474"/>
                  <a:gd name="T39" fmla="*/ 436 h 678"/>
                  <a:gd name="T40" fmla="*/ 444 w 474"/>
                  <a:gd name="T41" fmla="*/ 464 h 678"/>
                  <a:gd name="T42" fmla="*/ 464 w 474"/>
                  <a:gd name="T43" fmla="*/ 486 h 678"/>
                  <a:gd name="T44" fmla="*/ 474 w 474"/>
                  <a:gd name="T45" fmla="*/ 494 h 678"/>
                  <a:gd name="T46" fmla="*/ 406 w 474"/>
                  <a:gd name="T47" fmla="*/ 542 h 678"/>
                  <a:gd name="T48" fmla="*/ 302 w 474"/>
                  <a:gd name="T49" fmla="*/ 604 h 678"/>
                  <a:gd name="T50" fmla="*/ 238 w 474"/>
                  <a:gd name="T51" fmla="*/ 632 h 678"/>
                  <a:gd name="T52" fmla="*/ 170 w 474"/>
                  <a:gd name="T53" fmla="*/ 658 h 678"/>
                  <a:gd name="T54" fmla="*/ 98 w 474"/>
                  <a:gd name="T55" fmla="*/ 674 h 678"/>
                  <a:gd name="T56" fmla="*/ 92 w 474"/>
                  <a:gd name="T57" fmla="*/ 676 h 678"/>
                  <a:gd name="T58" fmla="*/ 76 w 474"/>
                  <a:gd name="T59" fmla="*/ 676 h 678"/>
                  <a:gd name="T60" fmla="*/ 66 w 474"/>
                  <a:gd name="T61" fmla="*/ 668 h 678"/>
                  <a:gd name="T62" fmla="*/ 56 w 474"/>
                  <a:gd name="T63" fmla="*/ 650 h 678"/>
                  <a:gd name="T64" fmla="*/ 32 w 474"/>
                  <a:gd name="T65" fmla="*/ 582 h 678"/>
                  <a:gd name="T66" fmla="*/ 20 w 474"/>
                  <a:gd name="T67" fmla="*/ 532 h 678"/>
                  <a:gd name="T68" fmla="*/ 6 w 474"/>
                  <a:gd name="T69" fmla="*/ 426 h 678"/>
                  <a:gd name="T70" fmla="*/ 0 w 474"/>
                  <a:gd name="T71" fmla="*/ 324 h 678"/>
                  <a:gd name="T72" fmla="*/ 2 w 474"/>
                  <a:gd name="T73" fmla="*/ 234 h 678"/>
                  <a:gd name="T74" fmla="*/ 6 w 474"/>
                  <a:gd name="T75" fmla="*/ 200 h 678"/>
                  <a:gd name="T76" fmla="*/ 10 w 474"/>
                  <a:gd name="T77" fmla="*/ 134 h 678"/>
                  <a:gd name="T78" fmla="*/ 12 w 474"/>
                  <a:gd name="T79" fmla="*/ 0 h 67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4"/>
                  <a:gd name="T121" fmla="*/ 0 h 678"/>
                  <a:gd name="T122" fmla="*/ 474 w 474"/>
                  <a:gd name="T123" fmla="*/ 678 h 67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4" h="678">
                    <a:moveTo>
                      <a:pt x="12" y="0"/>
                    </a:moveTo>
                    <a:lnTo>
                      <a:pt x="12" y="0"/>
                    </a:lnTo>
                    <a:lnTo>
                      <a:pt x="50" y="26"/>
                    </a:lnTo>
                    <a:lnTo>
                      <a:pt x="90" y="52"/>
                    </a:lnTo>
                    <a:lnTo>
                      <a:pt x="134" y="84"/>
                    </a:lnTo>
                    <a:lnTo>
                      <a:pt x="156" y="104"/>
                    </a:lnTo>
                    <a:lnTo>
                      <a:pt x="176" y="122"/>
                    </a:lnTo>
                    <a:lnTo>
                      <a:pt x="196" y="142"/>
                    </a:lnTo>
                    <a:lnTo>
                      <a:pt x="212" y="162"/>
                    </a:lnTo>
                    <a:lnTo>
                      <a:pt x="226" y="180"/>
                    </a:lnTo>
                    <a:lnTo>
                      <a:pt x="236" y="200"/>
                    </a:lnTo>
                    <a:lnTo>
                      <a:pt x="240" y="218"/>
                    </a:lnTo>
                    <a:lnTo>
                      <a:pt x="242" y="226"/>
                    </a:lnTo>
                    <a:lnTo>
                      <a:pt x="240" y="234"/>
                    </a:lnTo>
                    <a:lnTo>
                      <a:pt x="232" y="268"/>
                    </a:lnTo>
                    <a:lnTo>
                      <a:pt x="222" y="302"/>
                    </a:lnTo>
                    <a:lnTo>
                      <a:pt x="198" y="372"/>
                    </a:lnTo>
                    <a:lnTo>
                      <a:pt x="188" y="406"/>
                    </a:lnTo>
                    <a:lnTo>
                      <a:pt x="178" y="436"/>
                    </a:lnTo>
                    <a:lnTo>
                      <a:pt x="174" y="460"/>
                    </a:lnTo>
                    <a:lnTo>
                      <a:pt x="172" y="480"/>
                    </a:lnTo>
                    <a:lnTo>
                      <a:pt x="180" y="476"/>
                    </a:lnTo>
                    <a:lnTo>
                      <a:pt x="204" y="464"/>
                    </a:lnTo>
                    <a:lnTo>
                      <a:pt x="220" y="458"/>
                    </a:lnTo>
                    <a:lnTo>
                      <a:pt x="240" y="452"/>
                    </a:lnTo>
                    <a:lnTo>
                      <a:pt x="260" y="448"/>
                    </a:lnTo>
                    <a:lnTo>
                      <a:pt x="284" y="446"/>
                    </a:lnTo>
                    <a:lnTo>
                      <a:pt x="308" y="444"/>
                    </a:lnTo>
                    <a:lnTo>
                      <a:pt x="334" y="440"/>
                    </a:lnTo>
                    <a:lnTo>
                      <a:pt x="360" y="432"/>
                    </a:lnTo>
                    <a:lnTo>
                      <a:pt x="384" y="426"/>
                    </a:lnTo>
                    <a:lnTo>
                      <a:pt x="420" y="412"/>
                    </a:lnTo>
                    <a:lnTo>
                      <a:pt x="436" y="406"/>
                    </a:lnTo>
                    <a:lnTo>
                      <a:pt x="434" y="414"/>
                    </a:lnTo>
                    <a:lnTo>
                      <a:pt x="432" y="424"/>
                    </a:lnTo>
                    <a:lnTo>
                      <a:pt x="434" y="436"/>
                    </a:lnTo>
                    <a:lnTo>
                      <a:pt x="438" y="450"/>
                    </a:lnTo>
                    <a:lnTo>
                      <a:pt x="444" y="464"/>
                    </a:lnTo>
                    <a:lnTo>
                      <a:pt x="456" y="480"/>
                    </a:lnTo>
                    <a:lnTo>
                      <a:pt x="464" y="486"/>
                    </a:lnTo>
                    <a:lnTo>
                      <a:pt x="474" y="494"/>
                    </a:lnTo>
                    <a:lnTo>
                      <a:pt x="442" y="518"/>
                    </a:lnTo>
                    <a:lnTo>
                      <a:pt x="406" y="542"/>
                    </a:lnTo>
                    <a:lnTo>
                      <a:pt x="358" y="572"/>
                    </a:lnTo>
                    <a:lnTo>
                      <a:pt x="302" y="604"/>
                    </a:lnTo>
                    <a:lnTo>
                      <a:pt x="270" y="618"/>
                    </a:lnTo>
                    <a:lnTo>
                      <a:pt x="238" y="632"/>
                    </a:lnTo>
                    <a:lnTo>
                      <a:pt x="204" y="646"/>
                    </a:lnTo>
                    <a:lnTo>
                      <a:pt x="170" y="658"/>
                    </a:lnTo>
                    <a:lnTo>
                      <a:pt x="134" y="666"/>
                    </a:lnTo>
                    <a:lnTo>
                      <a:pt x="98" y="674"/>
                    </a:lnTo>
                    <a:lnTo>
                      <a:pt x="92" y="676"/>
                    </a:lnTo>
                    <a:lnTo>
                      <a:pt x="86" y="678"/>
                    </a:lnTo>
                    <a:lnTo>
                      <a:pt x="76" y="676"/>
                    </a:lnTo>
                    <a:lnTo>
                      <a:pt x="72" y="672"/>
                    </a:lnTo>
                    <a:lnTo>
                      <a:pt x="66" y="668"/>
                    </a:lnTo>
                    <a:lnTo>
                      <a:pt x="62" y="660"/>
                    </a:lnTo>
                    <a:lnTo>
                      <a:pt x="56" y="650"/>
                    </a:lnTo>
                    <a:lnTo>
                      <a:pt x="44" y="622"/>
                    </a:lnTo>
                    <a:lnTo>
                      <a:pt x="32" y="582"/>
                    </a:lnTo>
                    <a:lnTo>
                      <a:pt x="20" y="532"/>
                    </a:lnTo>
                    <a:lnTo>
                      <a:pt x="12" y="480"/>
                    </a:lnTo>
                    <a:lnTo>
                      <a:pt x="6" y="426"/>
                    </a:lnTo>
                    <a:lnTo>
                      <a:pt x="2" y="374"/>
                    </a:lnTo>
                    <a:lnTo>
                      <a:pt x="0" y="324"/>
                    </a:lnTo>
                    <a:lnTo>
                      <a:pt x="0" y="276"/>
                    </a:lnTo>
                    <a:lnTo>
                      <a:pt x="2" y="234"/>
                    </a:lnTo>
                    <a:lnTo>
                      <a:pt x="6" y="200"/>
                    </a:lnTo>
                    <a:lnTo>
                      <a:pt x="8" y="168"/>
                    </a:lnTo>
                    <a:lnTo>
                      <a:pt x="10" y="134"/>
                    </a:lnTo>
                    <a:lnTo>
                      <a:pt x="12" y="7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499" name="Freeform 519"/>
              <p:cNvSpPr>
                <a:spLocks/>
              </p:cNvSpPr>
              <p:nvPr/>
            </p:nvSpPr>
            <p:spPr bwMode="auto">
              <a:xfrm>
                <a:off x="1586" y="3540"/>
                <a:ext cx="474" cy="678"/>
              </a:xfrm>
              <a:custGeom>
                <a:avLst/>
                <a:gdLst>
                  <a:gd name="T0" fmla="*/ 12 w 474"/>
                  <a:gd name="T1" fmla="*/ 0 h 678"/>
                  <a:gd name="T2" fmla="*/ 90 w 474"/>
                  <a:gd name="T3" fmla="*/ 52 h 678"/>
                  <a:gd name="T4" fmla="*/ 156 w 474"/>
                  <a:gd name="T5" fmla="*/ 104 h 678"/>
                  <a:gd name="T6" fmla="*/ 196 w 474"/>
                  <a:gd name="T7" fmla="*/ 142 h 678"/>
                  <a:gd name="T8" fmla="*/ 226 w 474"/>
                  <a:gd name="T9" fmla="*/ 180 h 678"/>
                  <a:gd name="T10" fmla="*/ 240 w 474"/>
                  <a:gd name="T11" fmla="*/ 218 h 678"/>
                  <a:gd name="T12" fmla="*/ 240 w 474"/>
                  <a:gd name="T13" fmla="*/ 234 h 678"/>
                  <a:gd name="T14" fmla="*/ 232 w 474"/>
                  <a:gd name="T15" fmla="*/ 268 h 678"/>
                  <a:gd name="T16" fmla="*/ 198 w 474"/>
                  <a:gd name="T17" fmla="*/ 372 h 678"/>
                  <a:gd name="T18" fmla="*/ 178 w 474"/>
                  <a:gd name="T19" fmla="*/ 436 h 678"/>
                  <a:gd name="T20" fmla="*/ 172 w 474"/>
                  <a:gd name="T21" fmla="*/ 480 h 678"/>
                  <a:gd name="T22" fmla="*/ 180 w 474"/>
                  <a:gd name="T23" fmla="*/ 476 h 678"/>
                  <a:gd name="T24" fmla="*/ 220 w 474"/>
                  <a:gd name="T25" fmla="*/ 458 h 678"/>
                  <a:gd name="T26" fmla="*/ 260 w 474"/>
                  <a:gd name="T27" fmla="*/ 448 h 678"/>
                  <a:gd name="T28" fmla="*/ 284 w 474"/>
                  <a:gd name="T29" fmla="*/ 446 h 678"/>
                  <a:gd name="T30" fmla="*/ 334 w 474"/>
                  <a:gd name="T31" fmla="*/ 440 h 678"/>
                  <a:gd name="T32" fmla="*/ 384 w 474"/>
                  <a:gd name="T33" fmla="*/ 426 h 678"/>
                  <a:gd name="T34" fmla="*/ 436 w 474"/>
                  <a:gd name="T35" fmla="*/ 406 h 678"/>
                  <a:gd name="T36" fmla="*/ 434 w 474"/>
                  <a:gd name="T37" fmla="*/ 414 h 678"/>
                  <a:gd name="T38" fmla="*/ 434 w 474"/>
                  <a:gd name="T39" fmla="*/ 436 h 678"/>
                  <a:gd name="T40" fmla="*/ 444 w 474"/>
                  <a:gd name="T41" fmla="*/ 464 h 678"/>
                  <a:gd name="T42" fmla="*/ 464 w 474"/>
                  <a:gd name="T43" fmla="*/ 486 h 678"/>
                  <a:gd name="T44" fmla="*/ 474 w 474"/>
                  <a:gd name="T45" fmla="*/ 494 h 678"/>
                  <a:gd name="T46" fmla="*/ 406 w 474"/>
                  <a:gd name="T47" fmla="*/ 542 h 678"/>
                  <a:gd name="T48" fmla="*/ 302 w 474"/>
                  <a:gd name="T49" fmla="*/ 604 h 678"/>
                  <a:gd name="T50" fmla="*/ 238 w 474"/>
                  <a:gd name="T51" fmla="*/ 632 h 678"/>
                  <a:gd name="T52" fmla="*/ 170 w 474"/>
                  <a:gd name="T53" fmla="*/ 658 h 678"/>
                  <a:gd name="T54" fmla="*/ 98 w 474"/>
                  <a:gd name="T55" fmla="*/ 674 h 678"/>
                  <a:gd name="T56" fmla="*/ 92 w 474"/>
                  <a:gd name="T57" fmla="*/ 676 h 678"/>
                  <a:gd name="T58" fmla="*/ 76 w 474"/>
                  <a:gd name="T59" fmla="*/ 676 h 678"/>
                  <a:gd name="T60" fmla="*/ 66 w 474"/>
                  <a:gd name="T61" fmla="*/ 668 h 678"/>
                  <a:gd name="T62" fmla="*/ 56 w 474"/>
                  <a:gd name="T63" fmla="*/ 650 h 678"/>
                  <a:gd name="T64" fmla="*/ 32 w 474"/>
                  <a:gd name="T65" fmla="*/ 582 h 678"/>
                  <a:gd name="T66" fmla="*/ 20 w 474"/>
                  <a:gd name="T67" fmla="*/ 532 h 678"/>
                  <a:gd name="T68" fmla="*/ 6 w 474"/>
                  <a:gd name="T69" fmla="*/ 426 h 678"/>
                  <a:gd name="T70" fmla="*/ 0 w 474"/>
                  <a:gd name="T71" fmla="*/ 324 h 678"/>
                  <a:gd name="T72" fmla="*/ 2 w 474"/>
                  <a:gd name="T73" fmla="*/ 234 h 678"/>
                  <a:gd name="T74" fmla="*/ 6 w 474"/>
                  <a:gd name="T75" fmla="*/ 200 h 678"/>
                  <a:gd name="T76" fmla="*/ 10 w 474"/>
                  <a:gd name="T77" fmla="*/ 134 h 678"/>
                  <a:gd name="T78" fmla="*/ 12 w 474"/>
                  <a:gd name="T79" fmla="*/ 0 h 67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4"/>
                  <a:gd name="T121" fmla="*/ 0 h 678"/>
                  <a:gd name="T122" fmla="*/ 474 w 474"/>
                  <a:gd name="T123" fmla="*/ 678 h 67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4" h="678">
                    <a:moveTo>
                      <a:pt x="12" y="0"/>
                    </a:moveTo>
                    <a:lnTo>
                      <a:pt x="12" y="0"/>
                    </a:lnTo>
                    <a:lnTo>
                      <a:pt x="50" y="26"/>
                    </a:lnTo>
                    <a:lnTo>
                      <a:pt x="90" y="52"/>
                    </a:lnTo>
                    <a:lnTo>
                      <a:pt x="134" y="84"/>
                    </a:lnTo>
                    <a:lnTo>
                      <a:pt x="156" y="104"/>
                    </a:lnTo>
                    <a:lnTo>
                      <a:pt x="176" y="122"/>
                    </a:lnTo>
                    <a:lnTo>
                      <a:pt x="196" y="142"/>
                    </a:lnTo>
                    <a:lnTo>
                      <a:pt x="212" y="162"/>
                    </a:lnTo>
                    <a:lnTo>
                      <a:pt x="226" y="180"/>
                    </a:lnTo>
                    <a:lnTo>
                      <a:pt x="236" y="200"/>
                    </a:lnTo>
                    <a:lnTo>
                      <a:pt x="240" y="218"/>
                    </a:lnTo>
                    <a:lnTo>
                      <a:pt x="242" y="226"/>
                    </a:lnTo>
                    <a:lnTo>
                      <a:pt x="240" y="234"/>
                    </a:lnTo>
                    <a:lnTo>
                      <a:pt x="232" y="268"/>
                    </a:lnTo>
                    <a:lnTo>
                      <a:pt x="222" y="302"/>
                    </a:lnTo>
                    <a:lnTo>
                      <a:pt x="198" y="372"/>
                    </a:lnTo>
                    <a:lnTo>
                      <a:pt x="188" y="406"/>
                    </a:lnTo>
                    <a:lnTo>
                      <a:pt x="178" y="436"/>
                    </a:lnTo>
                    <a:lnTo>
                      <a:pt x="174" y="460"/>
                    </a:lnTo>
                    <a:lnTo>
                      <a:pt x="172" y="480"/>
                    </a:lnTo>
                    <a:lnTo>
                      <a:pt x="180" y="476"/>
                    </a:lnTo>
                    <a:lnTo>
                      <a:pt x="204" y="464"/>
                    </a:lnTo>
                    <a:lnTo>
                      <a:pt x="220" y="458"/>
                    </a:lnTo>
                    <a:lnTo>
                      <a:pt x="240" y="452"/>
                    </a:lnTo>
                    <a:lnTo>
                      <a:pt x="260" y="448"/>
                    </a:lnTo>
                    <a:lnTo>
                      <a:pt x="284" y="446"/>
                    </a:lnTo>
                    <a:lnTo>
                      <a:pt x="308" y="444"/>
                    </a:lnTo>
                    <a:lnTo>
                      <a:pt x="334" y="440"/>
                    </a:lnTo>
                    <a:lnTo>
                      <a:pt x="360" y="432"/>
                    </a:lnTo>
                    <a:lnTo>
                      <a:pt x="384" y="426"/>
                    </a:lnTo>
                    <a:lnTo>
                      <a:pt x="420" y="412"/>
                    </a:lnTo>
                    <a:lnTo>
                      <a:pt x="436" y="406"/>
                    </a:lnTo>
                    <a:lnTo>
                      <a:pt x="434" y="414"/>
                    </a:lnTo>
                    <a:lnTo>
                      <a:pt x="432" y="424"/>
                    </a:lnTo>
                    <a:lnTo>
                      <a:pt x="434" y="436"/>
                    </a:lnTo>
                    <a:lnTo>
                      <a:pt x="438" y="450"/>
                    </a:lnTo>
                    <a:lnTo>
                      <a:pt x="444" y="464"/>
                    </a:lnTo>
                    <a:lnTo>
                      <a:pt x="456" y="480"/>
                    </a:lnTo>
                    <a:lnTo>
                      <a:pt x="464" y="486"/>
                    </a:lnTo>
                    <a:lnTo>
                      <a:pt x="474" y="494"/>
                    </a:lnTo>
                    <a:lnTo>
                      <a:pt x="442" y="518"/>
                    </a:lnTo>
                    <a:lnTo>
                      <a:pt x="406" y="542"/>
                    </a:lnTo>
                    <a:lnTo>
                      <a:pt x="358" y="572"/>
                    </a:lnTo>
                    <a:lnTo>
                      <a:pt x="302" y="604"/>
                    </a:lnTo>
                    <a:lnTo>
                      <a:pt x="270" y="618"/>
                    </a:lnTo>
                    <a:lnTo>
                      <a:pt x="238" y="632"/>
                    </a:lnTo>
                    <a:lnTo>
                      <a:pt x="204" y="646"/>
                    </a:lnTo>
                    <a:lnTo>
                      <a:pt x="170" y="658"/>
                    </a:lnTo>
                    <a:lnTo>
                      <a:pt x="134" y="666"/>
                    </a:lnTo>
                    <a:lnTo>
                      <a:pt x="98" y="674"/>
                    </a:lnTo>
                    <a:lnTo>
                      <a:pt x="92" y="676"/>
                    </a:lnTo>
                    <a:lnTo>
                      <a:pt x="86" y="678"/>
                    </a:lnTo>
                    <a:lnTo>
                      <a:pt x="76" y="676"/>
                    </a:lnTo>
                    <a:lnTo>
                      <a:pt x="72" y="672"/>
                    </a:lnTo>
                    <a:lnTo>
                      <a:pt x="66" y="668"/>
                    </a:lnTo>
                    <a:lnTo>
                      <a:pt x="62" y="660"/>
                    </a:lnTo>
                    <a:lnTo>
                      <a:pt x="56" y="650"/>
                    </a:lnTo>
                    <a:lnTo>
                      <a:pt x="44" y="622"/>
                    </a:lnTo>
                    <a:lnTo>
                      <a:pt x="32" y="582"/>
                    </a:lnTo>
                    <a:lnTo>
                      <a:pt x="20" y="532"/>
                    </a:lnTo>
                    <a:lnTo>
                      <a:pt x="12" y="480"/>
                    </a:lnTo>
                    <a:lnTo>
                      <a:pt x="6" y="426"/>
                    </a:lnTo>
                    <a:lnTo>
                      <a:pt x="2" y="374"/>
                    </a:lnTo>
                    <a:lnTo>
                      <a:pt x="0" y="324"/>
                    </a:lnTo>
                    <a:lnTo>
                      <a:pt x="0" y="276"/>
                    </a:lnTo>
                    <a:lnTo>
                      <a:pt x="2" y="234"/>
                    </a:lnTo>
                    <a:lnTo>
                      <a:pt x="6" y="200"/>
                    </a:lnTo>
                    <a:lnTo>
                      <a:pt x="8" y="168"/>
                    </a:lnTo>
                    <a:lnTo>
                      <a:pt x="10" y="134"/>
                    </a:lnTo>
                    <a:lnTo>
                      <a:pt x="12" y="70"/>
                    </a:lnTo>
                    <a:lnTo>
                      <a:pt x="1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00" name="Freeform 520"/>
              <p:cNvSpPr>
                <a:spLocks/>
              </p:cNvSpPr>
              <p:nvPr/>
            </p:nvSpPr>
            <p:spPr bwMode="auto">
              <a:xfrm>
                <a:off x="1652" y="3562"/>
                <a:ext cx="142" cy="370"/>
              </a:xfrm>
              <a:custGeom>
                <a:avLst/>
                <a:gdLst>
                  <a:gd name="T0" fmla="*/ 0 w 142"/>
                  <a:gd name="T1" fmla="*/ 0 h 370"/>
                  <a:gd name="T2" fmla="*/ 0 w 142"/>
                  <a:gd name="T3" fmla="*/ 0 h 370"/>
                  <a:gd name="T4" fmla="*/ 10 w 142"/>
                  <a:gd name="T5" fmla="*/ 8 h 370"/>
                  <a:gd name="T6" fmla="*/ 32 w 142"/>
                  <a:gd name="T7" fmla="*/ 30 h 370"/>
                  <a:gd name="T8" fmla="*/ 62 w 142"/>
                  <a:gd name="T9" fmla="*/ 64 h 370"/>
                  <a:gd name="T10" fmla="*/ 78 w 142"/>
                  <a:gd name="T11" fmla="*/ 84 h 370"/>
                  <a:gd name="T12" fmla="*/ 92 w 142"/>
                  <a:gd name="T13" fmla="*/ 108 h 370"/>
                  <a:gd name="T14" fmla="*/ 108 w 142"/>
                  <a:gd name="T15" fmla="*/ 134 h 370"/>
                  <a:gd name="T16" fmla="*/ 120 w 142"/>
                  <a:gd name="T17" fmla="*/ 162 h 370"/>
                  <a:gd name="T18" fmla="*/ 132 w 142"/>
                  <a:gd name="T19" fmla="*/ 194 h 370"/>
                  <a:gd name="T20" fmla="*/ 138 w 142"/>
                  <a:gd name="T21" fmla="*/ 226 h 370"/>
                  <a:gd name="T22" fmla="*/ 142 w 142"/>
                  <a:gd name="T23" fmla="*/ 260 h 370"/>
                  <a:gd name="T24" fmla="*/ 142 w 142"/>
                  <a:gd name="T25" fmla="*/ 276 h 370"/>
                  <a:gd name="T26" fmla="*/ 142 w 142"/>
                  <a:gd name="T27" fmla="*/ 294 h 370"/>
                  <a:gd name="T28" fmla="*/ 140 w 142"/>
                  <a:gd name="T29" fmla="*/ 312 h 370"/>
                  <a:gd name="T30" fmla="*/ 136 w 142"/>
                  <a:gd name="T31" fmla="*/ 332 h 370"/>
                  <a:gd name="T32" fmla="*/ 130 w 142"/>
                  <a:gd name="T33" fmla="*/ 350 h 370"/>
                  <a:gd name="T34" fmla="*/ 122 w 142"/>
                  <a:gd name="T35" fmla="*/ 370 h 370"/>
                  <a:gd name="T36" fmla="*/ 122 w 142"/>
                  <a:gd name="T37" fmla="*/ 370 h 370"/>
                  <a:gd name="T38" fmla="*/ 124 w 142"/>
                  <a:gd name="T39" fmla="*/ 362 h 370"/>
                  <a:gd name="T40" fmla="*/ 128 w 142"/>
                  <a:gd name="T41" fmla="*/ 340 h 370"/>
                  <a:gd name="T42" fmla="*/ 130 w 142"/>
                  <a:gd name="T43" fmla="*/ 306 h 370"/>
                  <a:gd name="T44" fmla="*/ 130 w 142"/>
                  <a:gd name="T45" fmla="*/ 286 h 370"/>
                  <a:gd name="T46" fmla="*/ 128 w 142"/>
                  <a:gd name="T47" fmla="*/ 262 h 370"/>
                  <a:gd name="T48" fmla="*/ 122 w 142"/>
                  <a:gd name="T49" fmla="*/ 236 h 370"/>
                  <a:gd name="T50" fmla="*/ 116 w 142"/>
                  <a:gd name="T51" fmla="*/ 208 h 370"/>
                  <a:gd name="T52" fmla="*/ 106 w 142"/>
                  <a:gd name="T53" fmla="*/ 178 h 370"/>
                  <a:gd name="T54" fmla="*/ 94 w 142"/>
                  <a:gd name="T55" fmla="*/ 146 h 370"/>
                  <a:gd name="T56" fmla="*/ 76 w 142"/>
                  <a:gd name="T57" fmla="*/ 112 h 370"/>
                  <a:gd name="T58" fmla="*/ 56 w 142"/>
                  <a:gd name="T59" fmla="*/ 76 h 370"/>
                  <a:gd name="T60" fmla="*/ 30 w 142"/>
                  <a:gd name="T61" fmla="*/ 38 h 370"/>
                  <a:gd name="T62" fmla="*/ 0 w 142"/>
                  <a:gd name="T63" fmla="*/ 0 h 3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2"/>
                  <a:gd name="T97" fmla="*/ 0 h 370"/>
                  <a:gd name="T98" fmla="*/ 142 w 142"/>
                  <a:gd name="T99" fmla="*/ 370 h 3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2" h="37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32" y="30"/>
                    </a:lnTo>
                    <a:lnTo>
                      <a:pt x="62" y="64"/>
                    </a:lnTo>
                    <a:lnTo>
                      <a:pt x="78" y="84"/>
                    </a:lnTo>
                    <a:lnTo>
                      <a:pt x="92" y="108"/>
                    </a:lnTo>
                    <a:lnTo>
                      <a:pt x="108" y="134"/>
                    </a:lnTo>
                    <a:lnTo>
                      <a:pt x="120" y="162"/>
                    </a:lnTo>
                    <a:lnTo>
                      <a:pt x="132" y="194"/>
                    </a:lnTo>
                    <a:lnTo>
                      <a:pt x="138" y="226"/>
                    </a:lnTo>
                    <a:lnTo>
                      <a:pt x="142" y="260"/>
                    </a:lnTo>
                    <a:lnTo>
                      <a:pt x="142" y="276"/>
                    </a:lnTo>
                    <a:lnTo>
                      <a:pt x="142" y="294"/>
                    </a:lnTo>
                    <a:lnTo>
                      <a:pt x="140" y="312"/>
                    </a:lnTo>
                    <a:lnTo>
                      <a:pt x="136" y="332"/>
                    </a:lnTo>
                    <a:lnTo>
                      <a:pt x="130" y="350"/>
                    </a:lnTo>
                    <a:lnTo>
                      <a:pt x="122" y="370"/>
                    </a:lnTo>
                    <a:lnTo>
                      <a:pt x="124" y="362"/>
                    </a:lnTo>
                    <a:lnTo>
                      <a:pt x="128" y="340"/>
                    </a:lnTo>
                    <a:lnTo>
                      <a:pt x="130" y="306"/>
                    </a:lnTo>
                    <a:lnTo>
                      <a:pt x="130" y="286"/>
                    </a:lnTo>
                    <a:lnTo>
                      <a:pt x="128" y="262"/>
                    </a:lnTo>
                    <a:lnTo>
                      <a:pt x="122" y="236"/>
                    </a:lnTo>
                    <a:lnTo>
                      <a:pt x="116" y="208"/>
                    </a:lnTo>
                    <a:lnTo>
                      <a:pt x="106" y="178"/>
                    </a:lnTo>
                    <a:lnTo>
                      <a:pt x="94" y="146"/>
                    </a:lnTo>
                    <a:lnTo>
                      <a:pt x="76" y="112"/>
                    </a:lnTo>
                    <a:lnTo>
                      <a:pt x="56" y="76"/>
                    </a:lnTo>
                    <a:lnTo>
                      <a:pt x="30" y="3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01" name="Freeform 521"/>
              <p:cNvSpPr>
                <a:spLocks/>
              </p:cNvSpPr>
              <p:nvPr/>
            </p:nvSpPr>
            <p:spPr bwMode="auto">
              <a:xfrm>
                <a:off x="1652" y="3562"/>
                <a:ext cx="142" cy="370"/>
              </a:xfrm>
              <a:custGeom>
                <a:avLst/>
                <a:gdLst>
                  <a:gd name="T0" fmla="*/ 0 w 142"/>
                  <a:gd name="T1" fmla="*/ 0 h 370"/>
                  <a:gd name="T2" fmla="*/ 0 w 142"/>
                  <a:gd name="T3" fmla="*/ 0 h 370"/>
                  <a:gd name="T4" fmla="*/ 10 w 142"/>
                  <a:gd name="T5" fmla="*/ 8 h 370"/>
                  <a:gd name="T6" fmla="*/ 32 w 142"/>
                  <a:gd name="T7" fmla="*/ 30 h 370"/>
                  <a:gd name="T8" fmla="*/ 62 w 142"/>
                  <a:gd name="T9" fmla="*/ 64 h 370"/>
                  <a:gd name="T10" fmla="*/ 78 w 142"/>
                  <a:gd name="T11" fmla="*/ 84 h 370"/>
                  <a:gd name="T12" fmla="*/ 92 w 142"/>
                  <a:gd name="T13" fmla="*/ 108 h 370"/>
                  <a:gd name="T14" fmla="*/ 108 w 142"/>
                  <a:gd name="T15" fmla="*/ 134 h 370"/>
                  <a:gd name="T16" fmla="*/ 120 w 142"/>
                  <a:gd name="T17" fmla="*/ 162 h 370"/>
                  <a:gd name="T18" fmla="*/ 132 w 142"/>
                  <a:gd name="T19" fmla="*/ 194 h 370"/>
                  <a:gd name="T20" fmla="*/ 138 w 142"/>
                  <a:gd name="T21" fmla="*/ 226 h 370"/>
                  <a:gd name="T22" fmla="*/ 142 w 142"/>
                  <a:gd name="T23" fmla="*/ 260 h 370"/>
                  <a:gd name="T24" fmla="*/ 142 w 142"/>
                  <a:gd name="T25" fmla="*/ 276 h 370"/>
                  <a:gd name="T26" fmla="*/ 142 w 142"/>
                  <a:gd name="T27" fmla="*/ 294 h 370"/>
                  <a:gd name="T28" fmla="*/ 140 w 142"/>
                  <a:gd name="T29" fmla="*/ 312 h 370"/>
                  <a:gd name="T30" fmla="*/ 136 w 142"/>
                  <a:gd name="T31" fmla="*/ 332 h 370"/>
                  <a:gd name="T32" fmla="*/ 130 w 142"/>
                  <a:gd name="T33" fmla="*/ 350 h 370"/>
                  <a:gd name="T34" fmla="*/ 122 w 142"/>
                  <a:gd name="T35" fmla="*/ 370 h 370"/>
                  <a:gd name="T36" fmla="*/ 122 w 142"/>
                  <a:gd name="T37" fmla="*/ 370 h 370"/>
                  <a:gd name="T38" fmla="*/ 124 w 142"/>
                  <a:gd name="T39" fmla="*/ 362 h 370"/>
                  <a:gd name="T40" fmla="*/ 128 w 142"/>
                  <a:gd name="T41" fmla="*/ 340 h 370"/>
                  <a:gd name="T42" fmla="*/ 130 w 142"/>
                  <a:gd name="T43" fmla="*/ 306 h 370"/>
                  <a:gd name="T44" fmla="*/ 130 w 142"/>
                  <a:gd name="T45" fmla="*/ 286 h 370"/>
                  <a:gd name="T46" fmla="*/ 128 w 142"/>
                  <a:gd name="T47" fmla="*/ 262 h 370"/>
                  <a:gd name="T48" fmla="*/ 122 w 142"/>
                  <a:gd name="T49" fmla="*/ 236 h 370"/>
                  <a:gd name="T50" fmla="*/ 116 w 142"/>
                  <a:gd name="T51" fmla="*/ 208 h 370"/>
                  <a:gd name="T52" fmla="*/ 106 w 142"/>
                  <a:gd name="T53" fmla="*/ 178 h 370"/>
                  <a:gd name="T54" fmla="*/ 94 w 142"/>
                  <a:gd name="T55" fmla="*/ 146 h 370"/>
                  <a:gd name="T56" fmla="*/ 76 w 142"/>
                  <a:gd name="T57" fmla="*/ 112 h 370"/>
                  <a:gd name="T58" fmla="*/ 56 w 142"/>
                  <a:gd name="T59" fmla="*/ 76 h 370"/>
                  <a:gd name="T60" fmla="*/ 30 w 142"/>
                  <a:gd name="T61" fmla="*/ 38 h 370"/>
                  <a:gd name="T62" fmla="*/ 0 w 142"/>
                  <a:gd name="T63" fmla="*/ 0 h 3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2"/>
                  <a:gd name="T97" fmla="*/ 0 h 370"/>
                  <a:gd name="T98" fmla="*/ 142 w 142"/>
                  <a:gd name="T99" fmla="*/ 370 h 3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2" h="37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32" y="30"/>
                    </a:lnTo>
                    <a:lnTo>
                      <a:pt x="62" y="64"/>
                    </a:lnTo>
                    <a:lnTo>
                      <a:pt x="78" y="84"/>
                    </a:lnTo>
                    <a:lnTo>
                      <a:pt x="92" y="108"/>
                    </a:lnTo>
                    <a:lnTo>
                      <a:pt x="108" y="134"/>
                    </a:lnTo>
                    <a:lnTo>
                      <a:pt x="120" y="162"/>
                    </a:lnTo>
                    <a:lnTo>
                      <a:pt x="132" y="194"/>
                    </a:lnTo>
                    <a:lnTo>
                      <a:pt x="138" y="226"/>
                    </a:lnTo>
                    <a:lnTo>
                      <a:pt x="142" y="260"/>
                    </a:lnTo>
                    <a:lnTo>
                      <a:pt x="142" y="276"/>
                    </a:lnTo>
                    <a:lnTo>
                      <a:pt x="142" y="294"/>
                    </a:lnTo>
                    <a:lnTo>
                      <a:pt x="140" y="312"/>
                    </a:lnTo>
                    <a:lnTo>
                      <a:pt x="136" y="332"/>
                    </a:lnTo>
                    <a:lnTo>
                      <a:pt x="130" y="350"/>
                    </a:lnTo>
                    <a:lnTo>
                      <a:pt x="122" y="370"/>
                    </a:lnTo>
                    <a:lnTo>
                      <a:pt x="124" y="362"/>
                    </a:lnTo>
                    <a:lnTo>
                      <a:pt x="128" y="340"/>
                    </a:lnTo>
                    <a:lnTo>
                      <a:pt x="130" y="306"/>
                    </a:lnTo>
                    <a:lnTo>
                      <a:pt x="130" y="286"/>
                    </a:lnTo>
                    <a:lnTo>
                      <a:pt x="128" y="262"/>
                    </a:lnTo>
                    <a:lnTo>
                      <a:pt x="122" y="236"/>
                    </a:lnTo>
                    <a:lnTo>
                      <a:pt x="116" y="208"/>
                    </a:lnTo>
                    <a:lnTo>
                      <a:pt x="106" y="178"/>
                    </a:lnTo>
                    <a:lnTo>
                      <a:pt x="94" y="146"/>
                    </a:lnTo>
                    <a:lnTo>
                      <a:pt x="76" y="112"/>
                    </a:lnTo>
                    <a:lnTo>
                      <a:pt x="56" y="76"/>
                    </a:lnTo>
                    <a:lnTo>
                      <a:pt x="30" y="38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02" name="Freeform 522"/>
              <p:cNvSpPr>
                <a:spLocks/>
              </p:cNvSpPr>
              <p:nvPr/>
            </p:nvSpPr>
            <p:spPr bwMode="auto">
              <a:xfrm>
                <a:off x="2150" y="3390"/>
                <a:ext cx="8" cy="14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8 w 8"/>
                  <a:gd name="T5" fmla="*/ 6 h 14"/>
                  <a:gd name="T6" fmla="*/ 6 w 8"/>
                  <a:gd name="T7" fmla="*/ 10 h 14"/>
                  <a:gd name="T8" fmla="*/ 0 w 8"/>
                  <a:gd name="T9" fmla="*/ 14 h 14"/>
                  <a:gd name="T10" fmla="*/ 0 w 8"/>
                  <a:gd name="T11" fmla="*/ 14 h 14"/>
                  <a:gd name="T12" fmla="*/ 2 w 8"/>
                  <a:gd name="T13" fmla="*/ 8 h 14"/>
                  <a:gd name="T14" fmla="*/ 6 w 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14"/>
                  <a:gd name="T26" fmla="*/ 8 w 8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03" name="Freeform 523"/>
              <p:cNvSpPr>
                <a:spLocks/>
              </p:cNvSpPr>
              <p:nvPr/>
            </p:nvSpPr>
            <p:spPr bwMode="auto">
              <a:xfrm>
                <a:off x="2150" y="3390"/>
                <a:ext cx="8" cy="14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8 w 8"/>
                  <a:gd name="T5" fmla="*/ 6 h 14"/>
                  <a:gd name="T6" fmla="*/ 6 w 8"/>
                  <a:gd name="T7" fmla="*/ 10 h 14"/>
                  <a:gd name="T8" fmla="*/ 0 w 8"/>
                  <a:gd name="T9" fmla="*/ 14 h 14"/>
                  <a:gd name="T10" fmla="*/ 0 w 8"/>
                  <a:gd name="T11" fmla="*/ 14 h 14"/>
                  <a:gd name="T12" fmla="*/ 2 w 8"/>
                  <a:gd name="T13" fmla="*/ 8 h 14"/>
                  <a:gd name="T14" fmla="*/ 6 w 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14"/>
                  <a:gd name="T26" fmla="*/ 8 w 8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04" name="Freeform 524"/>
              <p:cNvSpPr>
                <a:spLocks/>
              </p:cNvSpPr>
              <p:nvPr/>
            </p:nvSpPr>
            <p:spPr bwMode="auto">
              <a:xfrm>
                <a:off x="1998" y="3318"/>
                <a:ext cx="116" cy="110"/>
              </a:xfrm>
              <a:custGeom>
                <a:avLst/>
                <a:gdLst>
                  <a:gd name="T0" fmla="*/ 116 w 116"/>
                  <a:gd name="T1" fmla="*/ 84 h 110"/>
                  <a:gd name="T2" fmla="*/ 116 w 116"/>
                  <a:gd name="T3" fmla="*/ 84 h 110"/>
                  <a:gd name="T4" fmla="*/ 108 w 116"/>
                  <a:gd name="T5" fmla="*/ 84 h 110"/>
                  <a:gd name="T6" fmla="*/ 88 w 116"/>
                  <a:gd name="T7" fmla="*/ 78 h 110"/>
                  <a:gd name="T8" fmla="*/ 74 w 116"/>
                  <a:gd name="T9" fmla="*/ 74 h 110"/>
                  <a:gd name="T10" fmla="*/ 62 w 116"/>
                  <a:gd name="T11" fmla="*/ 68 h 110"/>
                  <a:gd name="T12" fmla="*/ 48 w 116"/>
                  <a:gd name="T13" fmla="*/ 60 h 110"/>
                  <a:gd name="T14" fmla="*/ 36 w 116"/>
                  <a:gd name="T15" fmla="*/ 52 h 110"/>
                  <a:gd name="T16" fmla="*/ 36 w 116"/>
                  <a:gd name="T17" fmla="*/ 52 h 110"/>
                  <a:gd name="T18" fmla="*/ 18 w 116"/>
                  <a:gd name="T19" fmla="*/ 30 h 110"/>
                  <a:gd name="T20" fmla="*/ 6 w 116"/>
                  <a:gd name="T21" fmla="*/ 14 h 110"/>
                  <a:gd name="T22" fmla="*/ 2 w 116"/>
                  <a:gd name="T23" fmla="*/ 4 h 110"/>
                  <a:gd name="T24" fmla="*/ 0 w 116"/>
                  <a:gd name="T25" fmla="*/ 0 h 110"/>
                  <a:gd name="T26" fmla="*/ 0 w 116"/>
                  <a:gd name="T27" fmla="*/ 0 h 110"/>
                  <a:gd name="T28" fmla="*/ 4 w 116"/>
                  <a:gd name="T29" fmla="*/ 12 h 110"/>
                  <a:gd name="T30" fmla="*/ 14 w 116"/>
                  <a:gd name="T31" fmla="*/ 38 h 110"/>
                  <a:gd name="T32" fmla="*/ 22 w 116"/>
                  <a:gd name="T33" fmla="*/ 54 h 110"/>
                  <a:gd name="T34" fmla="*/ 30 w 116"/>
                  <a:gd name="T35" fmla="*/ 70 h 110"/>
                  <a:gd name="T36" fmla="*/ 40 w 116"/>
                  <a:gd name="T37" fmla="*/ 84 h 110"/>
                  <a:gd name="T38" fmla="*/ 52 w 116"/>
                  <a:gd name="T39" fmla="*/ 98 h 110"/>
                  <a:gd name="T40" fmla="*/ 52 w 116"/>
                  <a:gd name="T41" fmla="*/ 98 h 110"/>
                  <a:gd name="T42" fmla="*/ 64 w 116"/>
                  <a:gd name="T43" fmla="*/ 106 h 110"/>
                  <a:gd name="T44" fmla="*/ 74 w 116"/>
                  <a:gd name="T45" fmla="*/ 110 h 110"/>
                  <a:gd name="T46" fmla="*/ 84 w 116"/>
                  <a:gd name="T47" fmla="*/ 110 h 110"/>
                  <a:gd name="T48" fmla="*/ 92 w 116"/>
                  <a:gd name="T49" fmla="*/ 108 h 110"/>
                  <a:gd name="T50" fmla="*/ 100 w 116"/>
                  <a:gd name="T51" fmla="*/ 102 h 110"/>
                  <a:gd name="T52" fmla="*/ 106 w 116"/>
                  <a:gd name="T53" fmla="*/ 96 h 110"/>
                  <a:gd name="T54" fmla="*/ 116 w 116"/>
                  <a:gd name="T55" fmla="*/ 84 h 1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6"/>
                  <a:gd name="T85" fmla="*/ 0 h 110"/>
                  <a:gd name="T86" fmla="*/ 116 w 116"/>
                  <a:gd name="T87" fmla="*/ 110 h 11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6" h="110">
                    <a:moveTo>
                      <a:pt x="116" y="84"/>
                    </a:moveTo>
                    <a:lnTo>
                      <a:pt x="116" y="84"/>
                    </a:lnTo>
                    <a:lnTo>
                      <a:pt x="108" y="84"/>
                    </a:lnTo>
                    <a:lnTo>
                      <a:pt x="88" y="78"/>
                    </a:lnTo>
                    <a:lnTo>
                      <a:pt x="74" y="74"/>
                    </a:lnTo>
                    <a:lnTo>
                      <a:pt x="62" y="68"/>
                    </a:lnTo>
                    <a:lnTo>
                      <a:pt x="48" y="60"/>
                    </a:lnTo>
                    <a:lnTo>
                      <a:pt x="36" y="52"/>
                    </a:lnTo>
                    <a:lnTo>
                      <a:pt x="18" y="30"/>
                    </a:lnTo>
                    <a:lnTo>
                      <a:pt x="6" y="1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12"/>
                    </a:lnTo>
                    <a:lnTo>
                      <a:pt x="14" y="38"/>
                    </a:lnTo>
                    <a:lnTo>
                      <a:pt x="22" y="54"/>
                    </a:lnTo>
                    <a:lnTo>
                      <a:pt x="30" y="70"/>
                    </a:lnTo>
                    <a:lnTo>
                      <a:pt x="40" y="84"/>
                    </a:lnTo>
                    <a:lnTo>
                      <a:pt x="52" y="98"/>
                    </a:lnTo>
                    <a:lnTo>
                      <a:pt x="64" y="106"/>
                    </a:lnTo>
                    <a:lnTo>
                      <a:pt x="74" y="110"/>
                    </a:lnTo>
                    <a:lnTo>
                      <a:pt x="84" y="110"/>
                    </a:lnTo>
                    <a:lnTo>
                      <a:pt x="92" y="108"/>
                    </a:lnTo>
                    <a:lnTo>
                      <a:pt x="100" y="102"/>
                    </a:lnTo>
                    <a:lnTo>
                      <a:pt x="106" y="96"/>
                    </a:lnTo>
                    <a:lnTo>
                      <a:pt x="116" y="84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05" name="Freeform 525"/>
              <p:cNvSpPr>
                <a:spLocks/>
              </p:cNvSpPr>
              <p:nvPr/>
            </p:nvSpPr>
            <p:spPr bwMode="auto">
              <a:xfrm>
                <a:off x="1998" y="3318"/>
                <a:ext cx="116" cy="110"/>
              </a:xfrm>
              <a:custGeom>
                <a:avLst/>
                <a:gdLst>
                  <a:gd name="T0" fmla="*/ 116 w 116"/>
                  <a:gd name="T1" fmla="*/ 84 h 110"/>
                  <a:gd name="T2" fmla="*/ 116 w 116"/>
                  <a:gd name="T3" fmla="*/ 84 h 110"/>
                  <a:gd name="T4" fmla="*/ 108 w 116"/>
                  <a:gd name="T5" fmla="*/ 84 h 110"/>
                  <a:gd name="T6" fmla="*/ 88 w 116"/>
                  <a:gd name="T7" fmla="*/ 78 h 110"/>
                  <a:gd name="T8" fmla="*/ 74 w 116"/>
                  <a:gd name="T9" fmla="*/ 74 h 110"/>
                  <a:gd name="T10" fmla="*/ 62 w 116"/>
                  <a:gd name="T11" fmla="*/ 68 h 110"/>
                  <a:gd name="T12" fmla="*/ 48 w 116"/>
                  <a:gd name="T13" fmla="*/ 60 h 110"/>
                  <a:gd name="T14" fmla="*/ 36 w 116"/>
                  <a:gd name="T15" fmla="*/ 52 h 110"/>
                  <a:gd name="T16" fmla="*/ 36 w 116"/>
                  <a:gd name="T17" fmla="*/ 52 h 110"/>
                  <a:gd name="T18" fmla="*/ 18 w 116"/>
                  <a:gd name="T19" fmla="*/ 30 h 110"/>
                  <a:gd name="T20" fmla="*/ 6 w 116"/>
                  <a:gd name="T21" fmla="*/ 14 h 110"/>
                  <a:gd name="T22" fmla="*/ 2 w 116"/>
                  <a:gd name="T23" fmla="*/ 4 h 110"/>
                  <a:gd name="T24" fmla="*/ 0 w 116"/>
                  <a:gd name="T25" fmla="*/ 0 h 110"/>
                  <a:gd name="T26" fmla="*/ 0 w 116"/>
                  <a:gd name="T27" fmla="*/ 0 h 110"/>
                  <a:gd name="T28" fmla="*/ 4 w 116"/>
                  <a:gd name="T29" fmla="*/ 12 h 110"/>
                  <a:gd name="T30" fmla="*/ 14 w 116"/>
                  <a:gd name="T31" fmla="*/ 38 h 110"/>
                  <a:gd name="T32" fmla="*/ 22 w 116"/>
                  <a:gd name="T33" fmla="*/ 54 h 110"/>
                  <a:gd name="T34" fmla="*/ 30 w 116"/>
                  <a:gd name="T35" fmla="*/ 70 h 110"/>
                  <a:gd name="T36" fmla="*/ 40 w 116"/>
                  <a:gd name="T37" fmla="*/ 84 h 110"/>
                  <a:gd name="T38" fmla="*/ 52 w 116"/>
                  <a:gd name="T39" fmla="*/ 98 h 110"/>
                  <a:gd name="T40" fmla="*/ 52 w 116"/>
                  <a:gd name="T41" fmla="*/ 98 h 110"/>
                  <a:gd name="T42" fmla="*/ 64 w 116"/>
                  <a:gd name="T43" fmla="*/ 106 h 110"/>
                  <a:gd name="T44" fmla="*/ 74 w 116"/>
                  <a:gd name="T45" fmla="*/ 110 h 110"/>
                  <a:gd name="T46" fmla="*/ 84 w 116"/>
                  <a:gd name="T47" fmla="*/ 110 h 110"/>
                  <a:gd name="T48" fmla="*/ 92 w 116"/>
                  <a:gd name="T49" fmla="*/ 108 h 110"/>
                  <a:gd name="T50" fmla="*/ 100 w 116"/>
                  <a:gd name="T51" fmla="*/ 102 h 110"/>
                  <a:gd name="T52" fmla="*/ 106 w 116"/>
                  <a:gd name="T53" fmla="*/ 96 h 110"/>
                  <a:gd name="T54" fmla="*/ 116 w 116"/>
                  <a:gd name="T55" fmla="*/ 84 h 1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6"/>
                  <a:gd name="T85" fmla="*/ 0 h 110"/>
                  <a:gd name="T86" fmla="*/ 116 w 116"/>
                  <a:gd name="T87" fmla="*/ 110 h 11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6" h="110">
                    <a:moveTo>
                      <a:pt x="116" y="84"/>
                    </a:moveTo>
                    <a:lnTo>
                      <a:pt x="116" y="84"/>
                    </a:lnTo>
                    <a:lnTo>
                      <a:pt x="108" y="84"/>
                    </a:lnTo>
                    <a:lnTo>
                      <a:pt x="88" y="78"/>
                    </a:lnTo>
                    <a:lnTo>
                      <a:pt x="74" y="74"/>
                    </a:lnTo>
                    <a:lnTo>
                      <a:pt x="62" y="68"/>
                    </a:lnTo>
                    <a:lnTo>
                      <a:pt x="48" y="60"/>
                    </a:lnTo>
                    <a:lnTo>
                      <a:pt x="36" y="52"/>
                    </a:lnTo>
                    <a:lnTo>
                      <a:pt x="18" y="30"/>
                    </a:lnTo>
                    <a:lnTo>
                      <a:pt x="6" y="1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12"/>
                    </a:lnTo>
                    <a:lnTo>
                      <a:pt x="14" y="38"/>
                    </a:lnTo>
                    <a:lnTo>
                      <a:pt x="22" y="54"/>
                    </a:lnTo>
                    <a:lnTo>
                      <a:pt x="30" y="70"/>
                    </a:lnTo>
                    <a:lnTo>
                      <a:pt x="40" y="84"/>
                    </a:lnTo>
                    <a:lnTo>
                      <a:pt x="52" y="98"/>
                    </a:lnTo>
                    <a:lnTo>
                      <a:pt x="64" y="106"/>
                    </a:lnTo>
                    <a:lnTo>
                      <a:pt x="74" y="110"/>
                    </a:lnTo>
                    <a:lnTo>
                      <a:pt x="84" y="110"/>
                    </a:lnTo>
                    <a:lnTo>
                      <a:pt x="92" y="108"/>
                    </a:lnTo>
                    <a:lnTo>
                      <a:pt x="100" y="102"/>
                    </a:lnTo>
                    <a:lnTo>
                      <a:pt x="106" y="96"/>
                    </a:lnTo>
                    <a:lnTo>
                      <a:pt x="116" y="8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06" name="Freeform 526"/>
              <p:cNvSpPr>
                <a:spLocks/>
              </p:cNvSpPr>
              <p:nvPr/>
            </p:nvSpPr>
            <p:spPr bwMode="auto">
              <a:xfrm>
                <a:off x="2056" y="3240"/>
                <a:ext cx="86" cy="44"/>
              </a:xfrm>
              <a:custGeom>
                <a:avLst/>
                <a:gdLst>
                  <a:gd name="T0" fmla="*/ 78 w 86"/>
                  <a:gd name="T1" fmla="*/ 2 h 44"/>
                  <a:gd name="T2" fmla="*/ 78 w 86"/>
                  <a:gd name="T3" fmla="*/ 2 h 44"/>
                  <a:gd name="T4" fmla="*/ 66 w 86"/>
                  <a:gd name="T5" fmla="*/ 4 h 44"/>
                  <a:gd name="T6" fmla="*/ 52 w 86"/>
                  <a:gd name="T7" fmla="*/ 4 h 44"/>
                  <a:gd name="T8" fmla="*/ 34 w 86"/>
                  <a:gd name="T9" fmla="*/ 2 h 44"/>
                  <a:gd name="T10" fmla="*/ 34 w 86"/>
                  <a:gd name="T11" fmla="*/ 2 h 44"/>
                  <a:gd name="T12" fmla="*/ 16 w 86"/>
                  <a:gd name="T13" fmla="*/ 0 h 44"/>
                  <a:gd name="T14" fmla="*/ 8 w 86"/>
                  <a:gd name="T15" fmla="*/ 2 h 44"/>
                  <a:gd name="T16" fmla="*/ 4 w 86"/>
                  <a:gd name="T17" fmla="*/ 4 h 44"/>
                  <a:gd name="T18" fmla="*/ 0 w 86"/>
                  <a:gd name="T19" fmla="*/ 8 h 44"/>
                  <a:gd name="T20" fmla="*/ 0 w 86"/>
                  <a:gd name="T21" fmla="*/ 12 h 44"/>
                  <a:gd name="T22" fmla="*/ 2 w 86"/>
                  <a:gd name="T23" fmla="*/ 20 h 44"/>
                  <a:gd name="T24" fmla="*/ 10 w 86"/>
                  <a:gd name="T25" fmla="*/ 30 h 44"/>
                  <a:gd name="T26" fmla="*/ 10 w 86"/>
                  <a:gd name="T27" fmla="*/ 30 h 44"/>
                  <a:gd name="T28" fmla="*/ 22 w 86"/>
                  <a:gd name="T29" fmla="*/ 40 h 44"/>
                  <a:gd name="T30" fmla="*/ 34 w 86"/>
                  <a:gd name="T31" fmla="*/ 44 h 44"/>
                  <a:gd name="T32" fmla="*/ 44 w 86"/>
                  <a:gd name="T33" fmla="*/ 44 h 44"/>
                  <a:gd name="T34" fmla="*/ 54 w 86"/>
                  <a:gd name="T35" fmla="*/ 40 h 44"/>
                  <a:gd name="T36" fmla="*/ 62 w 86"/>
                  <a:gd name="T37" fmla="*/ 36 h 44"/>
                  <a:gd name="T38" fmla="*/ 70 w 86"/>
                  <a:gd name="T39" fmla="*/ 28 h 44"/>
                  <a:gd name="T40" fmla="*/ 80 w 86"/>
                  <a:gd name="T41" fmla="*/ 18 h 44"/>
                  <a:gd name="T42" fmla="*/ 80 w 86"/>
                  <a:gd name="T43" fmla="*/ 18 h 44"/>
                  <a:gd name="T44" fmla="*/ 84 w 86"/>
                  <a:gd name="T45" fmla="*/ 14 h 44"/>
                  <a:gd name="T46" fmla="*/ 86 w 86"/>
                  <a:gd name="T47" fmla="*/ 8 h 44"/>
                  <a:gd name="T48" fmla="*/ 84 w 86"/>
                  <a:gd name="T49" fmla="*/ 4 h 44"/>
                  <a:gd name="T50" fmla="*/ 78 w 86"/>
                  <a:gd name="T51" fmla="*/ 2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6"/>
                  <a:gd name="T79" fmla="*/ 0 h 44"/>
                  <a:gd name="T80" fmla="*/ 86 w 86"/>
                  <a:gd name="T81" fmla="*/ 44 h 4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6" h="44">
                    <a:moveTo>
                      <a:pt x="78" y="2"/>
                    </a:moveTo>
                    <a:lnTo>
                      <a:pt x="78" y="2"/>
                    </a:lnTo>
                    <a:lnTo>
                      <a:pt x="66" y="4"/>
                    </a:lnTo>
                    <a:lnTo>
                      <a:pt x="52" y="4"/>
                    </a:lnTo>
                    <a:lnTo>
                      <a:pt x="34" y="2"/>
                    </a:lnTo>
                    <a:lnTo>
                      <a:pt x="16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20"/>
                    </a:lnTo>
                    <a:lnTo>
                      <a:pt x="10" y="30"/>
                    </a:lnTo>
                    <a:lnTo>
                      <a:pt x="22" y="40"/>
                    </a:lnTo>
                    <a:lnTo>
                      <a:pt x="34" y="44"/>
                    </a:lnTo>
                    <a:lnTo>
                      <a:pt x="44" y="44"/>
                    </a:lnTo>
                    <a:lnTo>
                      <a:pt x="54" y="40"/>
                    </a:lnTo>
                    <a:lnTo>
                      <a:pt x="62" y="36"/>
                    </a:lnTo>
                    <a:lnTo>
                      <a:pt x="70" y="28"/>
                    </a:lnTo>
                    <a:lnTo>
                      <a:pt x="80" y="18"/>
                    </a:lnTo>
                    <a:lnTo>
                      <a:pt x="84" y="14"/>
                    </a:lnTo>
                    <a:lnTo>
                      <a:pt x="86" y="8"/>
                    </a:lnTo>
                    <a:lnTo>
                      <a:pt x="84" y="4"/>
                    </a:lnTo>
                    <a:lnTo>
                      <a:pt x="78" y="2"/>
                    </a:lnTo>
                    <a:close/>
                  </a:path>
                </a:pathLst>
              </a:custGeom>
              <a:solidFill>
                <a:srgbClr val="F09C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07" name="Freeform 527"/>
              <p:cNvSpPr>
                <a:spLocks/>
              </p:cNvSpPr>
              <p:nvPr/>
            </p:nvSpPr>
            <p:spPr bwMode="auto">
              <a:xfrm>
                <a:off x="2056" y="3240"/>
                <a:ext cx="86" cy="44"/>
              </a:xfrm>
              <a:custGeom>
                <a:avLst/>
                <a:gdLst>
                  <a:gd name="T0" fmla="*/ 78 w 86"/>
                  <a:gd name="T1" fmla="*/ 2 h 44"/>
                  <a:gd name="T2" fmla="*/ 78 w 86"/>
                  <a:gd name="T3" fmla="*/ 2 h 44"/>
                  <a:gd name="T4" fmla="*/ 66 w 86"/>
                  <a:gd name="T5" fmla="*/ 4 h 44"/>
                  <a:gd name="T6" fmla="*/ 52 w 86"/>
                  <a:gd name="T7" fmla="*/ 4 h 44"/>
                  <a:gd name="T8" fmla="*/ 34 w 86"/>
                  <a:gd name="T9" fmla="*/ 2 h 44"/>
                  <a:gd name="T10" fmla="*/ 34 w 86"/>
                  <a:gd name="T11" fmla="*/ 2 h 44"/>
                  <a:gd name="T12" fmla="*/ 16 w 86"/>
                  <a:gd name="T13" fmla="*/ 0 h 44"/>
                  <a:gd name="T14" fmla="*/ 8 w 86"/>
                  <a:gd name="T15" fmla="*/ 2 h 44"/>
                  <a:gd name="T16" fmla="*/ 4 w 86"/>
                  <a:gd name="T17" fmla="*/ 4 h 44"/>
                  <a:gd name="T18" fmla="*/ 0 w 86"/>
                  <a:gd name="T19" fmla="*/ 8 h 44"/>
                  <a:gd name="T20" fmla="*/ 0 w 86"/>
                  <a:gd name="T21" fmla="*/ 12 h 44"/>
                  <a:gd name="T22" fmla="*/ 2 w 86"/>
                  <a:gd name="T23" fmla="*/ 20 h 44"/>
                  <a:gd name="T24" fmla="*/ 10 w 86"/>
                  <a:gd name="T25" fmla="*/ 30 h 44"/>
                  <a:gd name="T26" fmla="*/ 10 w 86"/>
                  <a:gd name="T27" fmla="*/ 30 h 44"/>
                  <a:gd name="T28" fmla="*/ 22 w 86"/>
                  <a:gd name="T29" fmla="*/ 40 h 44"/>
                  <a:gd name="T30" fmla="*/ 34 w 86"/>
                  <a:gd name="T31" fmla="*/ 44 h 44"/>
                  <a:gd name="T32" fmla="*/ 44 w 86"/>
                  <a:gd name="T33" fmla="*/ 44 h 44"/>
                  <a:gd name="T34" fmla="*/ 54 w 86"/>
                  <a:gd name="T35" fmla="*/ 40 h 44"/>
                  <a:gd name="T36" fmla="*/ 62 w 86"/>
                  <a:gd name="T37" fmla="*/ 36 h 44"/>
                  <a:gd name="T38" fmla="*/ 70 w 86"/>
                  <a:gd name="T39" fmla="*/ 28 h 44"/>
                  <a:gd name="T40" fmla="*/ 80 w 86"/>
                  <a:gd name="T41" fmla="*/ 18 h 44"/>
                  <a:gd name="T42" fmla="*/ 80 w 86"/>
                  <a:gd name="T43" fmla="*/ 18 h 44"/>
                  <a:gd name="T44" fmla="*/ 84 w 86"/>
                  <a:gd name="T45" fmla="*/ 14 h 44"/>
                  <a:gd name="T46" fmla="*/ 86 w 86"/>
                  <a:gd name="T47" fmla="*/ 8 h 44"/>
                  <a:gd name="T48" fmla="*/ 84 w 86"/>
                  <a:gd name="T49" fmla="*/ 4 h 44"/>
                  <a:gd name="T50" fmla="*/ 78 w 86"/>
                  <a:gd name="T51" fmla="*/ 2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6"/>
                  <a:gd name="T79" fmla="*/ 0 h 44"/>
                  <a:gd name="T80" fmla="*/ 86 w 86"/>
                  <a:gd name="T81" fmla="*/ 44 h 4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6" h="44">
                    <a:moveTo>
                      <a:pt x="78" y="2"/>
                    </a:moveTo>
                    <a:lnTo>
                      <a:pt x="78" y="2"/>
                    </a:lnTo>
                    <a:lnTo>
                      <a:pt x="66" y="4"/>
                    </a:lnTo>
                    <a:lnTo>
                      <a:pt x="52" y="4"/>
                    </a:lnTo>
                    <a:lnTo>
                      <a:pt x="34" y="2"/>
                    </a:lnTo>
                    <a:lnTo>
                      <a:pt x="16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20"/>
                    </a:lnTo>
                    <a:lnTo>
                      <a:pt x="10" y="30"/>
                    </a:lnTo>
                    <a:lnTo>
                      <a:pt x="22" y="40"/>
                    </a:lnTo>
                    <a:lnTo>
                      <a:pt x="34" y="44"/>
                    </a:lnTo>
                    <a:lnTo>
                      <a:pt x="44" y="44"/>
                    </a:lnTo>
                    <a:lnTo>
                      <a:pt x="54" y="40"/>
                    </a:lnTo>
                    <a:lnTo>
                      <a:pt x="62" y="36"/>
                    </a:lnTo>
                    <a:lnTo>
                      <a:pt x="70" y="28"/>
                    </a:lnTo>
                    <a:lnTo>
                      <a:pt x="80" y="18"/>
                    </a:lnTo>
                    <a:lnTo>
                      <a:pt x="84" y="14"/>
                    </a:lnTo>
                    <a:lnTo>
                      <a:pt x="86" y="8"/>
                    </a:lnTo>
                    <a:lnTo>
                      <a:pt x="84" y="4"/>
                    </a:lnTo>
                    <a:lnTo>
                      <a:pt x="78" y="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08" name="Freeform 528"/>
              <p:cNvSpPr>
                <a:spLocks/>
              </p:cNvSpPr>
              <p:nvPr/>
            </p:nvSpPr>
            <p:spPr bwMode="auto">
              <a:xfrm>
                <a:off x="2198" y="3236"/>
                <a:ext cx="20" cy="42"/>
              </a:xfrm>
              <a:custGeom>
                <a:avLst/>
                <a:gdLst>
                  <a:gd name="T0" fmla="*/ 18 w 20"/>
                  <a:gd name="T1" fmla="*/ 0 h 42"/>
                  <a:gd name="T2" fmla="*/ 18 w 20"/>
                  <a:gd name="T3" fmla="*/ 0 h 42"/>
                  <a:gd name="T4" fmla="*/ 14 w 20"/>
                  <a:gd name="T5" fmla="*/ 2 h 42"/>
                  <a:gd name="T6" fmla="*/ 6 w 20"/>
                  <a:gd name="T7" fmla="*/ 4 h 42"/>
                  <a:gd name="T8" fmla="*/ 6 w 20"/>
                  <a:gd name="T9" fmla="*/ 4 h 42"/>
                  <a:gd name="T10" fmla="*/ 2 w 20"/>
                  <a:gd name="T11" fmla="*/ 4 h 42"/>
                  <a:gd name="T12" fmla="*/ 0 w 20"/>
                  <a:gd name="T13" fmla="*/ 6 h 42"/>
                  <a:gd name="T14" fmla="*/ 0 w 20"/>
                  <a:gd name="T15" fmla="*/ 12 h 42"/>
                  <a:gd name="T16" fmla="*/ 4 w 20"/>
                  <a:gd name="T17" fmla="*/ 16 h 42"/>
                  <a:gd name="T18" fmla="*/ 4 w 20"/>
                  <a:gd name="T19" fmla="*/ 16 h 42"/>
                  <a:gd name="T20" fmla="*/ 12 w 20"/>
                  <a:gd name="T21" fmla="*/ 30 h 42"/>
                  <a:gd name="T22" fmla="*/ 16 w 20"/>
                  <a:gd name="T23" fmla="*/ 36 h 42"/>
                  <a:gd name="T24" fmla="*/ 16 w 20"/>
                  <a:gd name="T25" fmla="*/ 42 h 42"/>
                  <a:gd name="T26" fmla="*/ 16 w 20"/>
                  <a:gd name="T27" fmla="*/ 42 h 42"/>
                  <a:gd name="T28" fmla="*/ 20 w 20"/>
                  <a:gd name="T29" fmla="*/ 30 h 42"/>
                  <a:gd name="T30" fmla="*/ 20 w 20"/>
                  <a:gd name="T31" fmla="*/ 16 h 42"/>
                  <a:gd name="T32" fmla="*/ 18 w 20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42"/>
                  <a:gd name="T53" fmla="*/ 20 w 20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42">
                    <a:moveTo>
                      <a:pt x="18" y="0"/>
                    </a:moveTo>
                    <a:lnTo>
                      <a:pt x="18" y="0"/>
                    </a:lnTo>
                    <a:lnTo>
                      <a:pt x="14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4" y="16"/>
                    </a:lnTo>
                    <a:lnTo>
                      <a:pt x="12" y="30"/>
                    </a:lnTo>
                    <a:lnTo>
                      <a:pt x="16" y="36"/>
                    </a:lnTo>
                    <a:lnTo>
                      <a:pt x="16" y="42"/>
                    </a:lnTo>
                    <a:lnTo>
                      <a:pt x="20" y="30"/>
                    </a:lnTo>
                    <a:lnTo>
                      <a:pt x="20" y="16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09C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509" name="Freeform 529"/>
              <p:cNvSpPr>
                <a:spLocks/>
              </p:cNvSpPr>
              <p:nvPr/>
            </p:nvSpPr>
            <p:spPr bwMode="auto">
              <a:xfrm>
                <a:off x="2198" y="3236"/>
                <a:ext cx="20" cy="42"/>
              </a:xfrm>
              <a:custGeom>
                <a:avLst/>
                <a:gdLst>
                  <a:gd name="T0" fmla="*/ 18 w 20"/>
                  <a:gd name="T1" fmla="*/ 0 h 42"/>
                  <a:gd name="T2" fmla="*/ 18 w 20"/>
                  <a:gd name="T3" fmla="*/ 0 h 42"/>
                  <a:gd name="T4" fmla="*/ 14 w 20"/>
                  <a:gd name="T5" fmla="*/ 2 h 42"/>
                  <a:gd name="T6" fmla="*/ 6 w 20"/>
                  <a:gd name="T7" fmla="*/ 4 h 42"/>
                  <a:gd name="T8" fmla="*/ 6 w 20"/>
                  <a:gd name="T9" fmla="*/ 4 h 42"/>
                  <a:gd name="T10" fmla="*/ 2 w 20"/>
                  <a:gd name="T11" fmla="*/ 4 h 42"/>
                  <a:gd name="T12" fmla="*/ 0 w 20"/>
                  <a:gd name="T13" fmla="*/ 6 h 42"/>
                  <a:gd name="T14" fmla="*/ 0 w 20"/>
                  <a:gd name="T15" fmla="*/ 12 h 42"/>
                  <a:gd name="T16" fmla="*/ 4 w 20"/>
                  <a:gd name="T17" fmla="*/ 16 h 42"/>
                  <a:gd name="T18" fmla="*/ 4 w 20"/>
                  <a:gd name="T19" fmla="*/ 16 h 42"/>
                  <a:gd name="T20" fmla="*/ 12 w 20"/>
                  <a:gd name="T21" fmla="*/ 30 h 42"/>
                  <a:gd name="T22" fmla="*/ 16 w 20"/>
                  <a:gd name="T23" fmla="*/ 36 h 42"/>
                  <a:gd name="T24" fmla="*/ 16 w 20"/>
                  <a:gd name="T25" fmla="*/ 42 h 42"/>
                  <a:gd name="T26" fmla="*/ 16 w 20"/>
                  <a:gd name="T27" fmla="*/ 42 h 42"/>
                  <a:gd name="T28" fmla="*/ 20 w 20"/>
                  <a:gd name="T29" fmla="*/ 30 h 42"/>
                  <a:gd name="T30" fmla="*/ 20 w 20"/>
                  <a:gd name="T31" fmla="*/ 16 h 42"/>
                  <a:gd name="T32" fmla="*/ 18 w 20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42"/>
                  <a:gd name="T53" fmla="*/ 20 w 20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42">
                    <a:moveTo>
                      <a:pt x="18" y="0"/>
                    </a:moveTo>
                    <a:lnTo>
                      <a:pt x="18" y="0"/>
                    </a:lnTo>
                    <a:lnTo>
                      <a:pt x="14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4" y="16"/>
                    </a:lnTo>
                    <a:lnTo>
                      <a:pt x="12" y="30"/>
                    </a:lnTo>
                    <a:lnTo>
                      <a:pt x="16" y="36"/>
                    </a:lnTo>
                    <a:lnTo>
                      <a:pt x="16" y="42"/>
                    </a:lnTo>
                    <a:lnTo>
                      <a:pt x="20" y="30"/>
                    </a:lnTo>
                    <a:lnTo>
                      <a:pt x="20" y="16"/>
                    </a:lnTo>
                    <a:lnTo>
                      <a:pt x="18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</p:grpSp>
        <p:grpSp>
          <p:nvGrpSpPr>
            <p:cNvPr id="310375" name="Group 3175"/>
            <p:cNvGrpSpPr>
              <a:grpSpLocks/>
            </p:cNvGrpSpPr>
            <p:nvPr/>
          </p:nvGrpSpPr>
          <p:grpSpPr bwMode="auto">
            <a:xfrm>
              <a:off x="4598" y="1055"/>
              <a:ext cx="346" cy="433"/>
              <a:chOff x="4548" y="576"/>
              <a:chExt cx="346" cy="433"/>
            </a:xfrm>
          </p:grpSpPr>
          <p:sp>
            <p:nvSpPr>
              <p:cNvPr id="292726" name="Freeform 886"/>
              <p:cNvSpPr>
                <a:spLocks/>
              </p:cNvSpPr>
              <p:nvPr/>
            </p:nvSpPr>
            <p:spPr bwMode="auto">
              <a:xfrm>
                <a:off x="4727" y="952"/>
                <a:ext cx="131" cy="53"/>
              </a:xfrm>
              <a:custGeom>
                <a:avLst/>
                <a:gdLst/>
                <a:ahLst/>
                <a:cxnLst>
                  <a:cxn ang="0">
                    <a:pos x="0" y="39"/>
                  </a:cxn>
                  <a:cxn ang="0">
                    <a:pos x="0" y="39"/>
                  </a:cxn>
                  <a:cxn ang="0">
                    <a:pos x="31" y="29"/>
                  </a:cxn>
                  <a:cxn ang="0">
                    <a:pos x="53" y="21"/>
                  </a:cxn>
                  <a:cxn ang="0">
                    <a:pos x="68" y="15"/>
                  </a:cxn>
                  <a:cxn ang="0">
                    <a:pos x="68" y="15"/>
                  </a:cxn>
                  <a:cxn ang="0">
                    <a:pos x="70" y="13"/>
                  </a:cxn>
                  <a:cxn ang="0">
                    <a:pos x="72" y="9"/>
                  </a:cxn>
                  <a:cxn ang="0">
                    <a:pos x="75" y="7"/>
                  </a:cxn>
                  <a:cxn ang="0">
                    <a:pos x="79" y="4"/>
                  </a:cxn>
                  <a:cxn ang="0">
                    <a:pos x="79" y="4"/>
                  </a:cxn>
                  <a:cxn ang="0">
                    <a:pos x="90" y="3"/>
                  </a:cxn>
                  <a:cxn ang="0">
                    <a:pos x="103" y="2"/>
                  </a:cxn>
                  <a:cxn ang="0">
                    <a:pos x="120" y="1"/>
                  </a:cxn>
                  <a:cxn ang="0">
                    <a:pos x="155" y="6"/>
                  </a:cxn>
                  <a:cxn ang="0">
                    <a:pos x="155" y="6"/>
                  </a:cxn>
                  <a:cxn ang="0">
                    <a:pos x="156" y="7"/>
                  </a:cxn>
                  <a:cxn ang="0">
                    <a:pos x="159" y="8"/>
                  </a:cxn>
                  <a:cxn ang="0">
                    <a:pos x="162" y="8"/>
                  </a:cxn>
                  <a:cxn ang="0">
                    <a:pos x="162" y="8"/>
                  </a:cxn>
                  <a:cxn ang="0">
                    <a:pos x="167" y="8"/>
                  </a:cxn>
                  <a:cxn ang="0">
                    <a:pos x="172" y="6"/>
                  </a:cxn>
                  <a:cxn ang="0">
                    <a:pos x="178" y="3"/>
                  </a:cxn>
                  <a:cxn ang="0">
                    <a:pos x="178" y="3"/>
                  </a:cxn>
                  <a:cxn ang="0">
                    <a:pos x="182" y="2"/>
                  </a:cxn>
                  <a:cxn ang="0">
                    <a:pos x="187" y="1"/>
                  </a:cxn>
                  <a:cxn ang="0">
                    <a:pos x="191" y="0"/>
                  </a:cxn>
                  <a:cxn ang="0">
                    <a:pos x="191" y="0"/>
                  </a:cxn>
                  <a:cxn ang="0">
                    <a:pos x="194" y="1"/>
                  </a:cxn>
                  <a:cxn ang="0">
                    <a:pos x="196" y="2"/>
                  </a:cxn>
                  <a:cxn ang="0">
                    <a:pos x="198" y="3"/>
                  </a:cxn>
                  <a:cxn ang="0">
                    <a:pos x="194" y="9"/>
                  </a:cxn>
                  <a:cxn ang="0">
                    <a:pos x="194" y="9"/>
                  </a:cxn>
                  <a:cxn ang="0">
                    <a:pos x="189" y="10"/>
                  </a:cxn>
                  <a:cxn ang="0">
                    <a:pos x="186" y="13"/>
                  </a:cxn>
                  <a:cxn ang="0">
                    <a:pos x="181" y="16"/>
                  </a:cxn>
                  <a:cxn ang="0">
                    <a:pos x="181" y="16"/>
                  </a:cxn>
                  <a:cxn ang="0">
                    <a:pos x="172" y="24"/>
                  </a:cxn>
                  <a:cxn ang="0">
                    <a:pos x="162" y="29"/>
                  </a:cxn>
                  <a:cxn ang="0">
                    <a:pos x="162" y="29"/>
                  </a:cxn>
                  <a:cxn ang="0">
                    <a:pos x="156" y="30"/>
                  </a:cxn>
                  <a:cxn ang="0">
                    <a:pos x="146" y="30"/>
                  </a:cxn>
                  <a:cxn ang="0">
                    <a:pos x="136" y="30"/>
                  </a:cxn>
                  <a:cxn ang="0">
                    <a:pos x="129" y="30"/>
                  </a:cxn>
                  <a:cxn ang="0">
                    <a:pos x="129" y="30"/>
                  </a:cxn>
                  <a:cxn ang="0">
                    <a:pos x="123" y="32"/>
                  </a:cxn>
                  <a:cxn ang="0">
                    <a:pos x="115" y="32"/>
                  </a:cxn>
                  <a:cxn ang="0">
                    <a:pos x="103" y="30"/>
                  </a:cxn>
                  <a:cxn ang="0">
                    <a:pos x="31" y="68"/>
                  </a:cxn>
                  <a:cxn ang="0">
                    <a:pos x="0" y="39"/>
                  </a:cxn>
                </a:cxnLst>
                <a:rect l="0" t="0" r="r" b="b"/>
                <a:pathLst>
                  <a:path w="198" h="68">
                    <a:moveTo>
                      <a:pt x="0" y="39"/>
                    </a:moveTo>
                    <a:lnTo>
                      <a:pt x="0" y="39"/>
                    </a:lnTo>
                    <a:lnTo>
                      <a:pt x="31" y="29"/>
                    </a:lnTo>
                    <a:lnTo>
                      <a:pt x="53" y="21"/>
                    </a:lnTo>
                    <a:lnTo>
                      <a:pt x="68" y="15"/>
                    </a:lnTo>
                    <a:lnTo>
                      <a:pt x="68" y="15"/>
                    </a:lnTo>
                    <a:lnTo>
                      <a:pt x="70" y="13"/>
                    </a:lnTo>
                    <a:lnTo>
                      <a:pt x="72" y="9"/>
                    </a:lnTo>
                    <a:lnTo>
                      <a:pt x="75" y="7"/>
                    </a:lnTo>
                    <a:lnTo>
                      <a:pt x="79" y="4"/>
                    </a:lnTo>
                    <a:lnTo>
                      <a:pt x="79" y="4"/>
                    </a:lnTo>
                    <a:lnTo>
                      <a:pt x="90" y="3"/>
                    </a:lnTo>
                    <a:lnTo>
                      <a:pt x="103" y="2"/>
                    </a:lnTo>
                    <a:lnTo>
                      <a:pt x="120" y="1"/>
                    </a:lnTo>
                    <a:lnTo>
                      <a:pt x="155" y="6"/>
                    </a:lnTo>
                    <a:lnTo>
                      <a:pt x="155" y="6"/>
                    </a:lnTo>
                    <a:lnTo>
                      <a:pt x="156" y="7"/>
                    </a:lnTo>
                    <a:lnTo>
                      <a:pt x="159" y="8"/>
                    </a:lnTo>
                    <a:lnTo>
                      <a:pt x="162" y="8"/>
                    </a:lnTo>
                    <a:lnTo>
                      <a:pt x="162" y="8"/>
                    </a:lnTo>
                    <a:lnTo>
                      <a:pt x="167" y="8"/>
                    </a:lnTo>
                    <a:lnTo>
                      <a:pt x="172" y="6"/>
                    </a:lnTo>
                    <a:lnTo>
                      <a:pt x="178" y="3"/>
                    </a:lnTo>
                    <a:lnTo>
                      <a:pt x="178" y="3"/>
                    </a:lnTo>
                    <a:lnTo>
                      <a:pt x="182" y="2"/>
                    </a:lnTo>
                    <a:lnTo>
                      <a:pt x="187" y="1"/>
                    </a:lnTo>
                    <a:lnTo>
                      <a:pt x="191" y="0"/>
                    </a:lnTo>
                    <a:lnTo>
                      <a:pt x="191" y="0"/>
                    </a:lnTo>
                    <a:lnTo>
                      <a:pt x="194" y="1"/>
                    </a:lnTo>
                    <a:lnTo>
                      <a:pt x="196" y="2"/>
                    </a:lnTo>
                    <a:lnTo>
                      <a:pt x="198" y="3"/>
                    </a:lnTo>
                    <a:lnTo>
                      <a:pt x="194" y="9"/>
                    </a:lnTo>
                    <a:lnTo>
                      <a:pt x="194" y="9"/>
                    </a:lnTo>
                    <a:lnTo>
                      <a:pt x="189" y="10"/>
                    </a:lnTo>
                    <a:lnTo>
                      <a:pt x="186" y="13"/>
                    </a:lnTo>
                    <a:lnTo>
                      <a:pt x="181" y="16"/>
                    </a:lnTo>
                    <a:lnTo>
                      <a:pt x="181" y="16"/>
                    </a:lnTo>
                    <a:lnTo>
                      <a:pt x="172" y="24"/>
                    </a:lnTo>
                    <a:lnTo>
                      <a:pt x="162" y="29"/>
                    </a:lnTo>
                    <a:lnTo>
                      <a:pt x="162" y="29"/>
                    </a:lnTo>
                    <a:lnTo>
                      <a:pt x="156" y="30"/>
                    </a:lnTo>
                    <a:lnTo>
                      <a:pt x="146" y="30"/>
                    </a:lnTo>
                    <a:lnTo>
                      <a:pt x="136" y="30"/>
                    </a:lnTo>
                    <a:lnTo>
                      <a:pt x="129" y="30"/>
                    </a:lnTo>
                    <a:lnTo>
                      <a:pt x="129" y="30"/>
                    </a:lnTo>
                    <a:lnTo>
                      <a:pt x="123" y="32"/>
                    </a:lnTo>
                    <a:lnTo>
                      <a:pt x="115" y="32"/>
                    </a:lnTo>
                    <a:lnTo>
                      <a:pt x="103" y="30"/>
                    </a:lnTo>
                    <a:lnTo>
                      <a:pt x="31" y="68"/>
                    </a:lnTo>
                    <a:lnTo>
                      <a:pt x="0" y="39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728" name="Freeform 888"/>
              <p:cNvSpPr>
                <a:spLocks/>
              </p:cNvSpPr>
              <p:nvPr/>
            </p:nvSpPr>
            <p:spPr bwMode="auto">
              <a:xfrm>
                <a:off x="4558" y="720"/>
                <a:ext cx="192" cy="289"/>
              </a:xfrm>
              <a:custGeom>
                <a:avLst/>
                <a:gdLst/>
                <a:ahLst/>
                <a:cxnLst>
                  <a:cxn ang="0">
                    <a:pos x="120" y="5"/>
                  </a:cxn>
                  <a:cxn ang="0">
                    <a:pos x="85" y="18"/>
                  </a:cxn>
                  <a:cxn ang="0">
                    <a:pos x="69" y="23"/>
                  </a:cxn>
                  <a:cxn ang="0">
                    <a:pos x="45" y="27"/>
                  </a:cxn>
                  <a:cxn ang="0">
                    <a:pos x="34" y="33"/>
                  </a:cxn>
                  <a:cxn ang="0">
                    <a:pos x="26" y="44"/>
                  </a:cxn>
                  <a:cxn ang="0">
                    <a:pos x="0" y="92"/>
                  </a:cxn>
                  <a:cxn ang="0">
                    <a:pos x="2" y="97"/>
                  </a:cxn>
                  <a:cxn ang="0">
                    <a:pos x="13" y="117"/>
                  </a:cxn>
                  <a:cxn ang="0">
                    <a:pos x="27" y="131"/>
                  </a:cxn>
                  <a:cxn ang="0">
                    <a:pos x="49" y="147"/>
                  </a:cxn>
                  <a:cxn ang="0">
                    <a:pos x="55" y="172"/>
                  </a:cxn>
                  <a:cxn ang="0">
                    <a:pos x="65" y="211"/>
                  </a:cxn>
                  <a:cxn ang="0">
                    <a:pos x="74" y="238"/>
                  </a:cxn>
                  <a:cxn ang="0">
                    <a:pos x="80" y="258"/>
                  </a:cxn>
                  <a:cxn ang="0">
                    <a:pos x="81" y="273"/>
                  </a:cxn>
                  <a:cxn ang="0">
                    <a:pos x="84" y="321"/>
                  </a:cxn>
                  <a:cxn ang="0">
                    <a:pos x="81" y="351"/>
                  </a:cxn>
                  <a:cxn ang="0">
                    <a:pos x="78" y="362"/>
                  </a:cxn>
                  <a:cxn ang="0">
                    <a:pos x="289" y="375"/>
                  </a:cxn>
                  <a:cxn ang="0">
                    <a:pos x="285" y="364"/>
                  </a:cxn>
                  <a:cxn ang="0">
                    <a:pos x="272" y="325"/>
                  </a:cxn>
                  <a:cxn ang="0">
                    <a:pos x="267" y="296"/>
                  </a:cxn>
                  <a:cxn ang="0">
                    <a:pos x="268" y="283"/>
                  </a:cxn>
                  <a:cxn ang="0">
                    <a:pos x="270" y="273"/>
                  </a:cxn>
                  <a:cxn ang="0">
                    <a:pos x="269" y="263"/>
                  </a:cxn>
                  <a:cxn ang="0">
                    <a:pos x="267" y="259"/>
                  </a:cxn>
                  <a:cxn ang="0">
                    <a:pos x="263" y="259"/>
                  </a:cxn>
                  <a:cxn ang="0">
                    <a:pos x="262" y="253"/>
                  </a:cxn>
                  <a:cxn ang="0">
                    <a:pos x="263" y="243"/>
                  </a:cxn>
                  <a:cxn ang="0">
                    <a:pos x="270" y="232"/>
                  </a:cxn>
                  <a:cxn ang="0">
                    <a:pos x="281" y="221"/>
                  </a:cxn>
                  <a:cxn ang="0">
                    <a:pos x="286" y="211"/>
                  </a:cxn>
                  <a:cxn ang="0">
                    <a:pos x="286" y="201"/>
                  </a:cxn>
                  <a:cxn ang="0">
                    <a:pos x="285" y="195"/>
                  </a:cxn>
                  <a:cxn ang="0">
                    <a:pos x="275" y="178"/>
                  </a:cxn>
                  <a:cxn ang="0">
                    <a:pos x="262" y="162"/>
                  </a:cxn>
                  <a:cxn ang="0">
                    <a:pos x="246" y="150"/>
                  </a:cxn>
                  <a:cxn ang="0">
                    <a:pos x="244" y="149"/>
                  </a:cxn>
                  <a:cxn ang="0">
                    <a:pos x="239" y="143"/>
                  </a:cxn>
                  <a:cxn ang="0">
                    <a:pos x="235" y="135"/>
                  </a:cxn>
                  <a:cxn ang="0">
                    <a:pos x="235" y="130"/>
                  </a:cxn>
                  <a:cxn ang="0">
                    <a:pos x="241" y="124"/>
                  </a:cxn>
                  <a:cxn ang="0">
                    <a:pos x="246" y="114"/>
                  </a:cxn>
                  <a:cxn ang="0">
                    <a:pos x="244" y="98"/>
                  </a:cxn>
                  <a:cxn ang="0">
                    <a:pos x="241" y="90"/>
                  </a:cxn>
                  <a:cxn ang="0">
                    <a:pos x="237" y="79"/>
                  </a:cxn>
                  <a:cxn ang="0">
                    <a:pos x="239" y="68"/>
                  </a:cxn>
                  <a:cxn ang="0">
                    <a:pos x="241" y="55"/>
                  </a:cxn>
                  <a:cxn ang="0">
                    <a:pos x="240" y="52"/>
                  </a:cxn>
                  <a:cxn ang="0">
                    <a:pos x="208" y="30"/>
                  </a:cxn>
                  <a:cxn ang="0">
                    <a:pos x="171" y="9"/>
                  </a:cxn>
                  <a:cxn ang="0">
                    <a:pos x="152" y="1"/>
                  </a:cxn>
                  <a:cxn ang="0">
                    <a:pos x="134" y="0"/>
                  </a:cxn>
                  <a:cxn ang="0">
                    <a:pos x="120" y="5"/>
                  </a:cxn>
                </a:cxnLst>
                <a:rect l="0" t="0" r="r" b="b"/>
                <a:pathLst>
                  <a:path w="289" h="375">
                    <a:moveTo>
                      <a:pt x="120" y="5"/>
                    </a:moveTo>
                    <a:lnTo>
                      <a:pt x="120" y="5"/>
                    </a:lnTo>
                    <a:lnTo>
                      <a:pt x="101" y="12"/>
                    </a:lnTo>
                    <a:lnTo>
                      <a:pt x="85" y="18"/>
                    </a:lnTo>
                    <a:lnTo>
                      <a:pt x="69" y="23"/>
                    </a:lnTo>
                    <a:lnTo>
                      <a:pt x="69" y="23"/>
                    </a:lnTo>
                    <a:lnTo>
                      <a:pt x="56" y="25"/>
                    </a:lnTo>
                    <a:lnTo>
                      <a:pt x="45" y="27"/>
                    </a:lnTo>
                    <a:lnTo>
                      <a:pt x="40" y="30"/>
                    </a:lnTo>
                    <a:lnTo>
                      <a:pt x="34" y="33"/>
                    </a:lnTo>
                    <a:lnTo>
                      <a:pt x="30" y="38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2" y="97"/>
                    </a:lnTo>
                    <a:lnTo>
                      <a:pt x="8" y="109"/>
                    </a:lnTo>
                    <a:lnTo>
                      <a:pt x="13" y="117"/>
                    </a:lnTo>
                    <a:lnTo>
                      <a:pt x="20" y="124"/>
                    </a:lnTo>
                    <a:lnTo>
                      <a:pt x="27" y="131"/>
                    </a:lnTo>
                    <a:lnTo>
                      <a:pt x="36" y="137"/>
                    </a:lnTo>
                    <a:lnTo>
                      <a:pt x="49" y="147"/>
                    </a:lnTo>
                    <a:lnTo>
                      <a:pt x="49" y="147"/>
                    </a:lnTo>
                    <a:lnTo>
                      <a:pt x="55" y="172"/>
                    </a:lnTo>
                    <a:lnTo>
                      <a:pt x="60" y="193"/>
                    </a:lnTo>
                    <a:lnTo>
                      <a:pt x="65" y="211"/>
                    </a:lnTo>
                    <a:lnTo>
                      <a:pt x="65" y="211"/>
                    </a:lnTo>
                    <a:lnTo>
                      <a:pt x="74" y="238"/>
                    </a:lnTo>
                    <a:lnTo>
                      <a:pt x="78" y="250"/>
                    </a:lnTo>
                    <a:lnTo>
                      <a:pt x="80" y="258"/>
                    </a:lnTo>
                    <a:lnTo>
                      <a:pt x="80" y="258"/>
                    </a:lnTo>
                    <a:lnTo>
                      <a:pt x="81" y="273"/>
                    </a:lnTo>
                    <a:lnTo>
                      <a:pt x="84" y="304"/>
                    </a:lnTo>
                    <a:lnTo>
                      <a:pt x="84" y="321"/>
                    </a:lnTo>
                    <a:lnTo>
                      <a:pt x="84" y="337"/>
                    </a:lnTo>
                    <a:lnTo>
                      <a:pt x="81" y="351"/>
                    </a:lnTo>
                    <a:lnTo>
                      <a:pt x="79" y="357"/>
                    </a:lnTo>
                    <a:lnTo>
                      <a:pt x="78" y="362"/>
                    </a:lnTo>
                    <a:lnTo>
                      <a:pt x="71" y="375"/>
                    </a:lnTo>
                    <a:lnTo>
                      <a:pt x="289" y="375"/>
                    </a:lnTo>
                    <a:lnTo>
                      <a:pt x="289" y="375"/>
                    </a:lnTo>
                    <a:lnTo>
                      <a:pt x="285" y="364"/>
                    </a:lnTo>
                    <a:lnTo>
                      <a:pt x="276" y="339"/>
                    </a:lnTo>
                    <a:lnTo>
                      <a:pt x="272" y="325"/>
                    </a:lnTo>
                    <a:lnTo>
                      <a:pt x="269" y="310"/>
                    </a:lnTo>
                    <a:lnTo>
                      <a:pt x="267" y="296"/>
                    </a:lnTo>
                    <a:lnTo>
                      <a:pt x="267" y="289"/>
                    </a:lnTo>
                    <a:lnTo>
                      <a:pt x="268" y="283"/>
                    </a:lnTo>
                    <a:lnTo>
                      <a:pt x="268" y="283"/>
                    </a:lnTo>
                    <a:lnTo>
                      <a:pt x="270" y="273"/>
                    </a:lnTo>
                    <a:lnTo>
                      <a:pt x="270" y="266"/>
                    </a:lnTo>
                    <a:lnTo>
                      <a:pt x="269" y="263"/>
                    </a:lnTo>
                    <a:lnTo>
                      <a:pt x="268" y="260"/>
                    </a:lnTo>
                    <a:lnTo>
                      <a:pt x="267" y="259"/>
                    </a:lnTo>
                    <a:lnTo>
                      <a:pt x="265" y="259"/>
                    </a:lnTo>
                    <a:lnTo>
                      <a:pt x="263" y="259"/>
                    </a:lnTo>
                    <a:lnTo>
                      <a:pt x="263" y="259"/>
                    </a:lnTo>
                    <a:lnTo>
                      <a:pt x="262" y="253"/>
                    </a:lnTo>
                    <a:lnTo>
                      <a:pt x="262" y="247"/>
                    </a:lnTo>
                    <a:lnTo>
                      <a:pt x="263" y="243"/>
                    </a:lnTo>
                    <a:lnTo>
                      <a:pt x="266" y="238"/>
                    </a:lnTo>
                    <a:lnTo>
                      <a:pt x="270" y="232"/>
                    </a:lnTo>
                    <a:lnTo>
                      <a:pt x="275" y="226"/>
                    </a:lnTo>
                    <a:lnTo>
                      <a:pt x="281" y="221"/>
                    </a:lnTo>
                    <a:lnTo>
                      <a:pt x="285" y="215"/>
                    </a:lnTo>
                    <a:lnTo>
                      <a:pt x="286" y="211"/>
                    </a:lnTo>
                    <a:lnTo>
                      <a:pt x="287" y="207"/>
                    </a:lnTo>
                    <a:lnTo>
                      <a:pt x="286" y="201"/>
                    </a:lnTo>
                    <a:lnTo>
                      <a:pt x="285" y="195"/>
                    </a:lnTo>
                    <a:lnTo>
                      <a:pt x="285" y="195"/>
                    </a:lnTo>
                    <a:lnTo>
                      <a:pt x="281" y="186"/>
                    </a:lnTo>
                    <a:lnTo>
                      <a:pt x="275" y="178"/>
                    </a:lnTo>
                    <a:lnTo>
                      <a:pt x="269" y="169"/>
                    </a:lnTo>
                    <a:lnTo>
                      <a:pt x="262" y="162"/>
                    </a:lnTo>
                    <a:lnTo>
                      <a:pt x="252" y="153"/>
                    </a:lnTo>
                    <a:lnTo>
                      <a:pt x="246" y="150"/>
                    </a:lnTo>
                    <a:lnTo>
                      <a:pt x="246" y="150"/>
                    </a:lnTo>
                    <a:lnTo>
                      <a:pt x="244" y="149"/>
                    </a:lnTo>
                    <a:lnTo>
                      <a:pt x="240" y="146"/>
                    </a:lnTo>
                    <a:lnTo>
                      <a:pt x="239" y="143"/>
                    </a:lnTo>
                    <a:lnTo>
                      <a:pt x="236" y="140"/>
                    </a:lnTo>
                    <a:lnTo>
                      <a:pt x="235" y="135"/>
                    </a:lnTo>
                    <a:lnTo>
                      <a:pt x="235" y="130"/>
                    </a:lnTo>
                    <a:lnTo>
                      <a:pt x="235" y="130"/>
                    </a:lnTo>
                    <a:lnTo>
                      <a:pt x="239" y="128"/>
                    </a:lnTo>
                    <a:lnTo>
                      <a:pt x="241" y="124"/>
                    </a:lnTo>
                    <a:lnTo>
                      <a:pt x="243" y="120"/>
                    </a:lnTo>
                    <a:lnTo>
                      <a:pt x="246" y="114"/>
                    </a:lnTo>
                    <a:lnTo>
                      <a:pt x="247" y="107"/>
                    </a:lnTo>
                    <a:lnTo>
                      <a:pt x="244" y="98"/>
                    </a:lnTo>
                    <a:lnTo>
                      <a:pt x="241" y="90"/>
                    </a:lnTo>
                    <a:lnTo>
                      <a:pt x="241" y="90"/>
                    </a:lnTo>
                    <a:lnTo>
                      <a:pt x="237" y="84"/>
                    </a:lnTo>
                    <a:lnTo>
                      <a:pt x="237" y="79"/>
                    </a:lnTo>
                    <a:lnTo>
                      <a:pt x="237" y="74"/>
                    </a:lnTo>
                    <a:lnTo>
                      <a:pt x="239" y="68"/>
                    </a:lnTo>
                    <a:lnTo>
                      <a:pt x="241" y="58"/>
                    </a:lnTo>
                    <a:lnTo>
                      <a:pt x="241" y="55"/>
                    </a:lnTo>
                    <a:lnTo>
                      <a:pt x="240" y="52"/>
                    </a:lnTo>
                    <a:lnTo>
                      <a:pt x="240" y="52"/>
                    </a:lnTo>
                    <a:lnTo>
                      <a:pt x="223" y="39"/>
                    </a:lnTo>
                    <a:lnTo>
                      <a:pt x="208" y="30"/>
                    </a:lnTo>
                    <a:lnTo>
                      <a:pt x="190" y="18"/>
                    </a:lnTo>
                    <a:lnTo>
                      <a:pt x="171" y="9"/>
                    </a:lnTo>
                    <a:lnTo>
                      <a:pt x="162" y="5"/>
                    </a:lnTo>
                    <a:lnTo>
                      <a:pt x="152" y="1"/>
                    </a:lnTo>
                    <a:lnTo>
                      <a:pt x="144" y="0"/>
                    </a:lnTo>
                    <a:lnTo>
                      <a:pt x="134" y="0"/>
                    </a:lnTo>
                    <a:lnTo>
                      <a:pt x="127" y="1"/>
                    </a:lnTo>
                    <a:lnTo>
                      <a:pt x="120" y="5"/>
                    </a:lnTo>
                    <a:lnTo>
                      <a:pt x="120" y="5"/>
                    </a:lnTo>
                    <a:close/>
                  </a:path>
                </a:pathLst>
              </a:custGeom>
              <a:solidFill>
                <a:srgbClr val="00999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729" name="Freeform 889"/>
              <p:cNvSpPr>
                <a:spLocks/>
              </p:cNvSpPr>
              <p:nvPr/>
            </p:nvSpPr>
            <p:spPr bwMode="auto">
              <a:xfrm>
                <a:off x="4642" y="631"/>
                <a:ext cx="124" cy="138"/>
              </a:xfrm>
              <a:custGeom>
                <a:avLst/>
                <a:gdLst/>
                <a:ahLst/>
                <a:cxnLst>
                  <a:cxn ang="0">
                    <a:pos x="5" y="125"/>
                  </a:cxn>
                  <a:cxn ang="0">
                    <a:pos x="17" y="110"/>
                  </a:cxn>
                  <a:cxn ang="0">
                    <a:pos x="21" y="102"/>
                  </a:cxn>
                  <a:cxn ang="0">
                    <a:pos x="43" y="60"/>
                  </a:cxn>
                  <a:cxn ang="0">
                    <a:pos x="46" y="48"/>
                  </a:cxn>
                  <a:cxn ang="0">
                    <a:pos x="47" y="30"/>
                  </a:cxn>
                  <a:cxn ang="0">
                    <a:pos x="52" y="18"/>
                  </a:cxn>
                  <a:cxn ang="0">
                    <a:pos x="56" y="15"/>
                  </a:cxn>
                  <a:cxn ang="0">
                    <a:pos x="62" y="15"/>
                  </a:cxn>
                  <a:cxn ang="0">
                    <a:pos x="68" y="17"/>
                  </a:cxn>
                  <a:cxn ang="0">
                    <a:pos x="74" y="23"/>
                  </a:cxn>
                  <a:cxn ang="0">
                    <a:pos x="76" y="30"/>
                  </a:cxn>
                  <a:cxn ang="0">
                    <a:pos x="76" y="32"/>
                  </a:cxn>
                  <a:cxn ang="0">
                    <a:pos x="76" y="35"/>
                  </a:cxn>
                  <a:cxn ang="0">
                    <a:pos x="77" y="37"/>
                  </a:cxn>
                  <a:cxn ang="0">
                    <a:pos x="84" y="38"/>
                  </a:cxn>
                  <a:cxn ang="0">
                    <a:pos x="87" y="37"/>
                  </a:cxn>
                  <a:cxn ang="0">
                    <a:pos x="102" y="28"/>
                  </a:cxn>
                  <a:cxn ang="0">
                    <a:pos x="123" y="19"/>
                  </a:cxn>
                  <a:cxn ang="0">
                    <a:pos x="129" y="18"/>
                  </a:cxn>
                  <a:cxn ang="0">
                    <a:pos x="141" y="12"/>
                  </a:cxn>
                  <a:cxn ang="0">
                    <a:pos x="146" y="6"/>
                  </a:cxn>
                  <a:cxn ang="0">
                    <a:pos x="156" y="0"/>
                  </a:cxn>
                  <a:cxn ang="0">
                    <a:pos x="166" y="3"/>
                  </a:cxn>
                  <a:cxn ang="0">
                    <a:pos x="175" y="10"/>
                  </a:cxn>
                  <a:cxn ang="0">
                    <a:pos x="182" y="15"/>
                  </a:cxn>
                  <a:cxn ang="0">
                    <a:pos x="187" y="18"/>
                  </a:cxn>
                  <a:cxn ang="0">
                    <a:pos x="187" y="31"/>
                  </a:cxn>
                  <a:cxn ang="0">
                    <a:pos x="184" y="47"/>
                  </a:cxn>
                  <a:cxn ang="0">
                    <a:pos x="182" y="52"/>
                  </a:cxn>
                  <a:cxn ang="0">
                    <a:pos x="167" y="74"/>
                  </a:cxn>
                  <a:cxn ang="0">
                    <a:pos x="166" y="84"/>
                  </a:cxn>
                  <a:cxn ang="0">
                    <a:pos x="165" y="97"/>
                  </a:cxn>
                  <a:cxn ang="0">
                    <a:pos x="165" y="100"/>
                  </a:cxn>
                  <a:cxn ang="0">
                    <a:pos x="160" y="103"/>
                  </a:cxn>
                  <a:cxn ang="0">
                    <a:pos x="154" y="102"/>
                  </a:cxn>
                  <a:cxn ang="0">
                    <a:pos x="150" y="112"/>
                  </a:cxn>
                  <a:cxn ang="0">
                    <a:pos x="142" y="113"/>
                  </a:cxn>
                  <a:cxn ang="0">
                    <a:pos x="142" y="121"/>
                  </a:cxn>
                  <a:cxn ang="0">
                    <a:pos x="140" y="123"/>
                  </a:cxn>
                  <a:cxn ang="0">
                    <a:pos x="131" y="128"/>
                  </a:cxn>
                  <a:cxn ang="0">
                    <a:pos x="128" y="134"/>
                  </a:cxn>
                  <a:cxn ang="0">
                    <a:pos x="123" y="142"/>
                  </a:cxn>
                  <a:cxn ang="0">
                    <a:pos x="118" y="142"/>
                  </a:cxn>
                  <a:cxn ang="0">
                    <a:pos x="107" y="139"/>
                  </a:cxn>
                  <a:cxn ang="0">
                    <a:pos x="95" y="128"/>
                  </a:cxn>
                  <a:cxn ang="0">
                    <a:pos x="92" y="136"/>
                  </a:cxn>
                  <a:cxn ang="0">
                    <a:pos x="90" y="145"/>
                  </a:cxn>
                  <a:cxn ang="0">
                    <a:pos x="89" y="152"/>
                  </a:cxn>
                  <a:cxn ang="0">
                    <a:pos x="94" y="159"/>
                  </a:cxn>
                  <a:cxn ang="0">
                    <a:pos x="98" y="167"/>
                  </a:cxn>
                  <a:cxn ang="0">
                    <a:pos x="98" y="169"/>
                  </a:cxn>
                  <a:cxn ang="0">
                    <a:pos x="92" y="174"/>
                  </a:cxn>
                  <a:cxn ang="0">
                    <a:pos x="81" y="178"/>
                  </a:cxn>
                  <a:cxn ang="0">
                    <a:pos x="64" y="178"/>
                  </a:cxn>
                  <a:cxn ang="0">
                    <a:pos x="53" y="175"/>
                  </a:cxn>
                  <a:cxn ang="0">
                    <a:pos x="30" y="164"/>
                  </a:cxn>
                  <a:cxn ang="0">
                    <a:pos x="11" y="147"/>
                  </a:cxn>
                  <a:cxn ang="0">
                    <a:pos x="1" y="133"/>
                  </a:cxn>
                  <a:cxn ang="0">
                    <a:pos x="0" y="127"/>
                  </a:cxn>
                  <a:cxn ang="0">
                    <a:pos x="5" y="125"/>
                  </a:cxn>
                </a:cxnLst>
                <a:rect l="0" t="0" r="r" b="b"/>
                <a:pathLst>
                  <a:path w="188" h="179">
                    <a:moveTo>
                      <a:pt x="5" y="125"/>
                    </a:moveTo>
                    <a:lnTo>
                      <a:pt x="5" y="125"/>
                    </a:lnTo>
                    <a:lnTo>
                      <a:pt x="11" y="117"/>
                    </a:lnTo>
                    <a:lnTo>
                      <a:pt x="17" y="110"/>
                    </a:lnTo>
                    <a:lnTo>
                      <a:pt x="21" y="102"/>
                    </a:lnTo>
                    <a:lnTo>
                      <a:pt x="21" y="102"/>
                    </a:lnTo>
                    <a:lnTo>
                      <a:pt x="43" y="60"/>
                    </a:lnTo>
                    <a:lnTo>
                      <a:pt x="43" y="60"/>
                    </a:lnTo>
                    <a:lnTo>
                      <a:pt x="46" y="48"/>
                    </a:lnTo>
                    <a:lnTo>
                      <a:pt x="46" y="48"/>
                    </a:lnTo>
                    <a:lnTo>
                      <a:pt x="46" y="43"/>
                    </a:lnTo>
                    <a:lnTo>
                      <a:pt x="47" y="30"/>
                    </a:lnTo>
                    <a:lnTo>
                      <a:pt x="49" y="24"/>
                    </a:lnTo>
                    <a:lnTo>
                      <a:pt x="52" y="18"/>
                    </a:lnTo>
                    <a:lnTo>
                      <a:pt x="53" y="16"/>
                    </a:lnTo>
                    <a:lnTo>
                      <a:pt x="56" y="15"/>
                    </a:lnTo>
                    <a:lnTo>
                      <a:pt x="59" y="15"/>
                    </a:lnTo>
                    <a:lnTo>
                      <a:pt x="62" y="15"/>
                    </a:lnTo>
                    <a:lnTo>
                      <a:pt x="62" y="15"/>
                    </a:lnTo>
                    <a:lnTo>
                      <a:pt x="68" y="17"/>
                    </a:lnTo>
                    <a:lnTo>
                      <a:pt x="71" y="19"/>
                    </a:lnTo>
                    <a:lnTo>
                      <a:pt x="74" y="23"/>
                    </a:lnTo>
                    <a:lnTo>
                      <a:pt x="76" y="25"/>
                    </a:lnTo>
                    <a:lnTo>
                      <a:pt x="76" y="30"/>
                    </a:lnTo>
                    <a:lnTo>
                      <a:pt x="76" y="32"/>
                    </a:lnTo>
                    <a:lnTo>
                      <a:pt x="76" y="32"/>
                    </a:lnTo>
                    <a:lnTo>
                      <a:pt x="76" y="34"/>
                    </a:lnTo>
                    <a:lnTo>
                      <a:pt x="76" y="35"/>
                    </a:lnTo>
                    <a:lnTo>
                      <a:pt x="77" y="37"/>
                    </a:lnTo>
                    <a:lnTo>
                      <a:pt x="77" y="37"/>
                    </a:lnTo>
                    <a:lnTo>
                      <a:pt x="82" y="38"/>
                    </a:lnTo>
                    <a:lnTo>
                      <a:pt x="84" y="38"/>
                    </a:lnTo>
                    <a:lnTo>
                      <a:pt x="87" y="37"/>
                    </a:lnTo>
                    <a:lnTo>
                      <a:pt x="87" y="37"/>
                    </a:lnTo>
                    <a:lnTo>
                      <a:pt x="92" y="34"/>
                    </a:lnTo>
                    <a:lnTo>
                      <a:pt x="102" y="28"/>
                    </a:lnTo>
                    <a:lnTo>
                      <a:pt x="114" y="23"/>
                    </a:lnTo>
                    <a:lnTo>
                      <a:pt x="123" y="19"/>
                    </a:lnTo>
                    <a:lnTo>
                      <a:pt x="123" y="19"/>
                    </a:lnTo>
                    <a:lnTo>
                      <a:pt x="129" y="18"/>
                    </a:lnTo>
                    <a:lnTo>
                      <a:pt x="136" y="16"/>
                    </a:lnTo>
                    <a:lnTo>
                      <a:pt x="141" y="12"/>
                    </a:lnTo>
                    <a:lnTo>
                      <a:pt x="146" y="6"/>
                    </a:lnTo>
                    <a:lnTo>
                      <a:pt x="146" y="6"/>
                    </a:lnTo>
                    <a:lnTo>
                      <a:pt x="152" y="3"/>
                    </a:lnTo>
                    <a:lnTo>
                      <a:pt x="156" y="0"/>
                    </a:lnTo>
                    <a:lnTo>
                      <a:pt x="161" y="0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75" y="10"/>
                    </a:lnTo>
                    <a:lnTo>
                      <a:pt x="182" y="15"/>
                    </a:lnTo>
                    <a:lnTo>
                      <a:pt x="182" y="15"/>
                    </a:lnTo>
                    <a:lnTo>
                      <a:pt x="185" y="16"/>
                    </a:lnTo>
                    <a:lnTo>
                      <a:pt x="187" y="18"/>
                    </a:lnTo>
                    <a:lnTo>
                      <a:pt x="188" y="23"/>
                    </a:lnTo>
                    <a:lnTo>
                      <a:pt x="187" y="31"/>
                    </a:lnTo>
                    <a:lnTo>
                      <a:pt x="187" y="31"/>
                    </a:lnTo>
                    <a:lnTo>
                      <a:pt x="184" y="47"/>
                    </a:lnTo>
                    <a:lnTo>
                      <a:pt x="182" y="52"/>
                    </a:lnTo>
                    <a:lnTo>
                      <a:pt x="182" y="52"/>
                    </a:lnTo>
                    <a:lnTo>
                      <a:pt x="176" y="62"/>
                    </a:lnTo>
                    <a:lnTo>
                      <a:pt x="167" y="74"/>
                    </a:lnTo>
                    <a:lnTo>
                      <a:pt x="167" y="74"/>
                    </a:lnTo>
                    <a:lnTo>
                      <a:pt x="166" y="84"/>
                    </a:lnTo>
                    <a:lnTo>
                      <a:pt x="165" y="91"/>
                    </a:lnTo>
                    <a:lnTo>
                      <a:pt x="165" y="97"/>
                    </a:lnTo>
                    <a:lnTo>
                      <a:pt x="165" y="97"/>
                    </a:lnTo>
                    <a:lnTo>
                      <a:pt x="165" y="100"/>
                    </a:lnTo>
                    <a:lnTo>
                      <a:pt x="162" y="102"/>
                    </a:lnTo>
                    <a:lnTo>
                      <a:pt x="160" y="103"/>
                    </a:lnTo>
                    <a:lnTo>
                      <a:pt x="154" y="102"/>
                    </a:lnTo>
                    <a:lnTo>
                      <a:pt x="154" y="102"/>
                    </a:lnTo>
                    <a:lnTo>
                      <a:pt x="150" y="112"/>
                    </a:lnTo>
                    <a:lnTo>
                      <a:pt x="150" y="112"/>
                    </a:lnTo>
                    <a:lnTo>
                      <a:pt x="142" y="113"/>
                    </a:lnTo>
                    <a:lnTo>
                      <a:pt x="142" y="113"/>
                    </a:lnTo>
                    <a:lnTo>
                      <a:pt x="142" y="116"/>
                    </a:lnTo>
                    <a:lnTo>
                      <a:pt x="142" y="121"/>
                    </a:lnTo>
                    <a:lnTo>
                      <a:pt x="140" y="123"/>
                    </a:lnTo>
                    <a:lnTo>
                      <a:pt x="140" y="123"/>
                    </a:lnTo>
                    <a:lnTo>
                      <a:pt x="135" y="126"/>
                    </a:lnTo>
                    <a:lnTo>
                      <a:pt x="131" y="128"/>
                    </a:lnTo>
                    <a:lnTo>
                      <a:pt x="131" y="128"/>
                    </a:lnTo>
                    <a:lnTo>
                      <a:pt x="128" y="134"/>
                    </a:lnTo>
                    <a:lnTo>
                      <a:pt x="126" y="139"/>
                    </a:lnTo>
                    <a:lnTo>
                      <a:pt x="123" y="142"/>
                    </a:lnTo>
                    <a:lnTo>
                      <a:pt x="123" y="142"/>
                    </a:lnTo>
                    <a:lnTo>
                      <a:pt x="118" y="142"/>
                    </a:lnTo>
                    <a:lnTo>
                      <a:pt x="113" y="142"/>
                    </a:lnTo>
                    <a:lnTo>
                      <a:pt x="107" y="139"/>
                    </a:lnTo>
                    <a:lnTo>
                      <a:pt x="102" y="135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2" y="136"/>
                    </a:lnTo>
                    <a:lnTo>
                      <a:pt x="92" y="136"/>
                    </a:lnTo>
                    <a:lnTo>
                      <a:pt x="90" y="145"/>
                    </a:lnTo>
                    <a:lnTo>
                      <a:pt x="89" y="149"/>
                    </a:lnTo>
                    <a:lnTo>
                      <a:pt x="89" y="152"/>
                    </a:lnTo>
                    <a:lnTo>
                      <a:pt x="89" y="152"/>
                    </a:lnTo>
                    <a:lnTo>
                      <a:pt x="94" y="159"/>
                    </a:lnTo>
                    <a:lnTo>
                      <a:pt x="97" y="164"/>
                    </a:lnTo>
                    <a:lnTo>
                      <a:pt x="98" y="167"/>
                    </a:lnTo>
                    <a:lnTo>
                      <a:pt x="98" y="167"/>
                    </a:lnTo>
                    <a:lnTo>
                      <a:pt x="98" y="169"/>
                    </a:lnTo>
                    <a:lnTo>
                      <a:pt x="96" y="172"/>
                    </a:lnTo>
                    <a:lnTo>
                      <a:pt x="92" y="174"/>
                    </a:lnTo>
                    <a:lnTo>
                      <a:pt x="88" y="177"/>
                    </a:lnTo>
                    <a:lnTo>
                      <a:pt x="81" y="178"/>
                    </a:lnTo>
                    <a:lnTo>
                      <a:pt x="74" y="179"/>
                    </a:lnTo>
                    <a:lnTo>
                      <a:pt x="64" y="178"/>
                    </a:lnTo>
                    <a:lnTo>
                      <a:pt x="53" y="175"/>
                    </a:lnTo>
                    <a:lnTo>
                      <a:pt x="53" y="175"/>
                    </a:lnTo>
                    <a:lnTo>
                      <a:pt x="42" y="171"/>
                    </a:lnTo>
                    <a:lnTo>
                      <a:pt x="30" y="164"/>
                    </a:lnTo>
                    <a:lnTo>
                      <a:pt x="20" y="155"/>
                    </a:lnTo>
                    <a:lnTo>
                      <a:pt x="11" y="147"/>
                    </a:lnTo>
                    <a:lnTo>
                      <a:pt x="5" y="140"/>
                    </a:lnTo>
                    <a:lnTo>
                      <a:pt x="1" y="133"/>
                    </a:lnTo>
                    <a:lnTo>
                      <a:pt x="0" y="129"/>
                    </a:lnTo>
                    <a:lnTo>
                      <a:pt x="0" y="127"/>
                    </a:lnTo>
                    <a:lnTo>
                      <a:pt x="3" y="126"/>
                    </a:lnTo>
                    <a:lnTo>
                      <a:pt x="5" y="125"/>
                    </a:lnTo>
                    <a:lnTo>
                      <a:pt x="5" y="125"/>
                    </a:lnTo>
                    <a:close/>
                  </a:path>
                </a:pathLst>
              </a:custGeom>
              <a:solidFill>
                <a:srgbClr val="D2D0D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730" name="Freeform 890"/>
              <p:cNvSpPr>
                <a:spLocks/>
              </p:cNvSpPr>
              <p:nvPr/>
            </p:nvSpPr>
            <p:spPr bwMode="auto">
              <a:xfrm>
                <a:off x="4661" y="576"/>
                <a:ext cx="114" cy="128"/>
              </a:xfrm>
              <a:custGeom>
                <a:avLst/>
                <a:gdLst/>
                <a:ahLst/>
                <a:cxnLst>
                  <a:cxn ang="0">
                    <a:pos x="154" y="61"/>
                  </a:cxn>
                  <a:cxn ang="0">
                    <a:pos x="161" y="64"/>
                  </a:cxn>
                  <a:cxn ang="0">
                    <a:pos x="168" y="75"/>
                  </a:cxn>
                  <a:cxn ang="0">
                    <a:pos x="172" y="93"/>
                  </a:cxn>
                  <a:cxn ang="0">
                    <a:pos x="172" y="106"/>
                  </a:cxn>
                  <a:cxn ang="0">
                    <a:pos x="168" y="167"/>
                  </a:cxn>
                  <a:cxn ang="0">
                    <a:pos x="165" y="152"/>
                  </a:cxn>
                  <a:cxn ang="0">
                    <a:pos x="163" y="132"/>
                  </a:cxn>
                  <a:cxn ang="0">
                    <a:pos x="164" y="126"/>
                  </a:cxn>
                  <a:cxn ang="0">
                    <a:pos x="165" y="108"/>
                  </a:cxn>
                  <a:cxn ang="0">
                    <a:pos x="164" y="101"/>
                  </a:cxn>
                  <a:cxn ang="0">
                    <a:pos x="161" y="117"/>
                  </a:cxn>
                  <a:cxn ang="0">
                    <a:pos x="157" y="126"/>
                  </a:cxn>
                  <a:cxn ang="0">
                    <a:pos x="155" y="136"/>
                  </a:cxn>
                  <a:cxn ang="0">
                    <a:pos x="156" y="161"/>
                  </a:cxn>
                  <a:cxn ang="0">
                    <a:pos x="154" y="154"/>
                  </a:cxn>
                  <a:cxn ang="0">
                    <a:pos x="151" y="140"/>
                  </a:cxn>
                  <a:cxn ang="0">
                    <a:pos x="155" y="109"/>
                  </a:cxn>
                  <a:cxn ang="0">
                    <a:pos x="157" y="93"/>
                  </a:cxn>
                  <a:cxn ang="0">
                    <a:pos x="154" y="88"/>
                  </a:cxn>
                  <a:cxn ang="0">
                    <a:pos x="145" y="82"/>
                  </a:cxn>
                  <a:cxn ang="0">
                    <a:pos x="141" y="78"/>
                  </a:cxn>
                  <a:cxn ang="0">
                    <a:pos x="131" y="74"/>
                  </a:cxn>
                  <a:cxn ang="0">
                    <a:pos x="125" y="75"/>
                  </a:cxn>
                  <a:cxn ang="0">
                    <a:pos x="119" y="78"/>
                  </a:cxn>
                  <a:cxn ang="0">
                    <a:pos x="111" y="87"/>
                  </a:cxn>
                  <a:cxn ang="0">
                    <a:pos x="104" y="90"/>
                  </a:cxn>
                  <a:cxn ang="0">
                    <a:pos x="75" y="100"/>
                  </a:cxn>
                  <a:cxn ang="0">
                    <a:pos x="55" y="113"/>
                  </a:cxn>
                  <a:cxn ang="0">
                    <a:pos x="51" y="111"/>
                  </a:cxn>
                  <a:cxn ang="0">
                    <a:pos x="44" y="107"/>
                  </a:cxn>
                  <a:cxn ang="0">
                    <a:pos x="45" y="104"/>
                  </a:cxn>
                  <a:cxn ang="0">
                    <a:pos x="42" y="95"/>
                  </a:cxn>
                  <a:cxn ang="0">
                    <a:pos x="38" y="89"/>
                  </a:cxn>
                  <a:cxn ang="0">
                    <a:pos x="32" y="87"/>
                  </a:cxn>
                  <a:cxn ang="0">
                    <a:pos x="27" y="88"/>
                  </a:cxn>
                  <a:cxn ang="0">
                    <a:pos x="22" y="93"/>
                  </a:cxn>
                  <a:cxn ang="0">
                    <a:pos x="17" y="104"/>
                  </a:cxn>
                  <a:cxn ang="0">
                    <a:pos x="17" y="123"/>
                  </a:cxn>
                  <a:cxn ang="0">
                    <a:pos x="9" y="141"/>
                  </a:cxn>
                  <a:cxn ang="0">
                    <a:pos x="8" y="142"/>
                  </a:cxn>
                  <a:cxn ang="0">
                    <a:pos x="6" y="140"/>
                  </a:cxn>
                  <a:cxn ang="0">
                    <a:pos x="0" y="122"/>
                  </a:cxn>
                  <a:cxn ang="0">
                    <a:pos x="0" y="93"/>
                  </a:cxn>
                  <a:cxn ang="0">
                    <a:pos x="3" y="59"/>
                  </a:cxn>
                  <a:cxn ang="0">
                    <a:pos x="6" y="51"/>
                  </a:cxn>
                  <a:cxn ang="0">
                    <a:pos x="19" y="31"/>
                  </a:cxn>
                  <a:cxn ang="0">
                    <a:pos x="26" y="22"/>
                  </a:cxn>
                  <a:cxn ang="0">
                    <a:pos x="44" y="10"/>
                  </a:cxn>
                  <a:cxn ang="0">
                    <a:pos x="62" y="3"/>
                  </a:cxn>
                  <a:cxn ang="0">
                    <a:pos x="87" y="2"/>
                  </a:cxn>
                  <a:cxn ang="0">
                    <a:pos x="101" y="4"/>
                  </a:cxn>
                  <a:cxn ang="0">
                    <a:pos x="118" y="13"/>
                  </a:cxn>
                  <a:cxn ang="0">
                    <a:pos x="137" y="29"/>
                  </a:cxn>
                  <a:cxn ang="0">
                    <a:pos x="149" y="43"/>
                  </a:cxn>
                  <a:cxn ang="0">
                    <a:pos x="152" y="55"/>
                  </a:cxn>
                  <a:cxn ang="0">
                    <a:pos x="154" y="61"/>
                  </a:cxn>
                </a:cxnLst>
                <a:rect l="0" t="0" r="r" b="b"/>
                <a:pathLst>
                  <a:path w="172" h="167">
                    <a:moveTo>
                      <a:pt x="154" y="61"/>
                    </a:moveTo>
                    <a:lnTo>
                      <a:pt x="154" y="61"/>
                    </a:lnTo>
                    <a:lnTo>
                      <a:pt x="157" y="62"/>
                    </a:lnTo>
                    <a:lnTo>
                      <a:pt x="161" y="64"/>
                    </a:lnTo>
                    <a:lnTo>
                      <a:pt x="164" y="69"/>
                    </a:lnTo>
                    <a:lnTo>
                      <a:pt x="168" y="75"/>
                    </a:lnTo>
                    <a:lnTo>
                      <a:pt x="171" y="83"/>
                    </a:lnTo>
                    <a:lnTo>
                      <a:pt x="172" y="93"/>
                    </a:lnTo>
                    <a:lnTo>
                      <a:pt x="172" y="106"/>
                    </a:lnTo>
                    <a:lnTo>
                      <a:pt x="172" y="106"/>
                    </a:lnTo>
                    <a:lnTo>
                      <a:pt x="169" y="148"/>
                    </a:lnTo>
                    <a:lnTo>
                      <a:pt x="168" y="167"/>
                    </a:lnTo>
                    <a:lnTo>
                      <a:pt x="168" y="167"/>
                    </a:lnTo>
                    <a:lnTo>
                      <a:pt x="165" y="152"/>
                    </a:lnTo>
                    <a:lnTo>
                      <a:pt x="163" y="139"/>
                    </a:lnTo>
                    <a:lnTo>
                      <a:pt x="163" y="132"/>
                    </a:lnTo>
                    <a:lnTo>
                      <a:pt x="164" y="126"/>
                    </a:lnTo>
                    <a:lnTo>
                      <a:pt x="164" y="126"/>
                    </a:lnTo>
                    <a:lnTo>
                      <a:pt x="165" y="115"/>
                    </a:lnTo>
                    <a:lnTo>
                      <a:pt x="165" y="108"/>
                    </a:lnTo>
                    <a:lnTo>
                      <a:pt x="164" y="101"/>
                    </a:lnTo>
                    <a:lnTo>
                      <a:pt x="164" y="101"/>
                    </a:lnTo>
                    <a:lnTo>
                      <a:pt x="163" y="109"/>
                    </a:lnTo>
                    <a:lnTo>
                      <a:pt x="161" y="117"/>
                    </a:lnTo>
                    <a:lnTo>
                      <a:pt x="157" y="126"/>
                    </a:lnTo>
                    <a:lnTo>
                      <a:pt x="157" y="126"/>
                    </a:lnTo>
                    <a:lnTo>
                      <a:pt x="156" y="130"/>
                    </a:lnTo>
                    <a:lnTo>
                      <a:pt x="155" y="136"/>
                    </a:lnTo>
                    <a:lnTo>
                      <a:pt x="155" y="148"/>
                    </a:lnTo>
                    <a:lnTo>
                      <a:pt x="156" y="161"/>
                    </a:lnTo>
                    <a:lnTo>
                      <a:pt x="156" y="161"/>
                    </a:lnTo>
                    <a:lnTo>
                      <a:pt x="154" y="154"/>
                    </a:lnTo>
                    <a:lnTo>
                      <a:pt x="151" y="147"/>
                    </a:lnTo>
                    <a:lnTo>
                      <a:pt x="151" y="140"/>
                    </a:lnTo>
                    <a:lnTo>
                      <a:pt x="151" y="140"/>
                    </a:lnTo>
                    <a:lnTo>
                      <a:pt x="155" y="109"/>
                    </a:lnTo>
                    <a:lnTo>
                      <a:pt x="155" y="109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4" y="88"/>
                    </a:lnTo>
                    <a:lnTo>
                      <a:pt x="149" y="84"/>
                    </a:lnTo>
                    <a:lnTo>
                      <a:pt x="145" y="82"/>
                    </a:lnTo>
                    <a:lnTo>
                      <a:pt x="145" y="82"/>
                    </a:lnTo>
                    <a:lnTo>
                      <a:pt x="141" y="78"/>
                    </a:lnTo>
                    <a:lnTo>
                      <a:pt x="136" y="75"/>
                    </a:lnTo>
                    <a:lnTo>
                      <a:pt x="131" y="74"/>
                    </a:lnTo>
                    <a:lnTo>
                      <a:pt x="128" y="74"/>
                    </a:lnTo>
                    <a:lnTo>
                      <a:pt x="125" y="75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3"/>
                    </a:lnTo>
                    <a:lnTo>
                      <a:pt x="111" y="87"/>
                    </a:lnTo>
                    <a:lnTo>
                      <a:pt x="104" y="90"/>
                    </a:lnTo>
                    <a:lnTo>
                      <a:pt x="104" y="90"/>
                    </a:lnTo>
                    <a:lnTo>
                      <a:pt x="86" y="95"/>
                    </a:lnTo>
                    <a:lnTo>
                      <a:pt x="75" y="100"/>
                    </a:lnTo>
                    <a:lnTo>
                      <a:pt x="64" y="107"/>
                    </a:lnTo>
                    <a:lnTo>
                      <a:pt x="55" y="113"/>
                    </a:lnTo>
                    <a:lnTo>
                      <a:pt x="55" y="113"/>
                    </a:lnTo>
                    <a:lnTo>
                      <a:pt x="51" y="111"/>
                    </a:lnTo>
                    <a:lnTo>
                      <a:pt x="46" y="109"/>
                    </a:lnTo>
                    <a:lnTo>
                      <a:pt x="44" y="107"/>
                    </a:lnTo>
                    <a:lnTo>
                      <a:pt x="44" y="107"/>
                    </a:lnTo>
                    <a:lnTo>
                      <a:pt x="45" y="104"/>
                    </a:lnTo>
                    <a:lnTo>
                      <a:pt x="44" y="98"/>
                    </a:lnTo>
                    <a:lnTo>
                      <a:pt x="42" y="95"/>
                    </a:lnTo>
                    <a:lnTo>
                      <a:pt x="41" y="93"/>
                    </a:lnTo>
                    <a:lnTo>
                      <a:pt x="38" y="89"/>
                    </a:lnTo>
                    <a:lnTo>
                      <a:pt x="32" y="87"/>
                    </a:lnTo>
                    <a:lnTo>
                      <a:pt x="32" y="87"/>
                    </a:lnTo>
                    <a:lnTo>
                      <a:pt x="29" y="87"/>
                    </a:lnTo>
                    <a:lnTo>
                      <a:pt x="27" y="88"/>
                    </a:lnTo>
                    <a:lnTo>
                      <a:pt x="25" y="89"/>
                    </a:lnTo>
                    <a:lnTo>
                      <a:pt x="22" y="93"/>
                    </a:lnTo>
                    <a:lnTo>
                      <a:pt x="20" y="97"/>
                    </a:lnTo>
                    <a:lnTo>
                      <a:pt x="17" y="104"/>
                    </a:lnTo>
                    <a:lnTo>
                      <a:pt x="17" y="113"/>
                    </a:lnTo>
                    <a:lnTo>
                      <a:pt x="17" y="123"/>
                    </a:lnTo>
                    <a:lnTo>
                      <a:pt x="17" y="123"/>
                    </a:lnTo>
                    <a:lnTo>
                      <a:pt x="9" y="141"/>
                    </a:lnTo>
                    <a:lnTo>
                      <a:pt x="9" y="141"/>
                    </a:lnTo>
                    <a:lnTo>
                      <a:pt x="8" y="142"/>
                    </a:lnTo>
                    <a:lnTo>
                      <a:pt x="8" y="142"/>
                    </a:lnTo>
                    <a:lnTo>
                      <a:pt x="6" y="140"/>
                    </a:lnTo>
                    <a:lnTo>
                      <a:pt x="2" y="133"/>
                    </a:lnTo>
                    <a:lnTo>
                      <a:pt x="0" y="122"/>
                    </a:lnTo>
                    <a:lnTo>
                      <a:pt x="0" y="122"/>
                    </a:lnTo>
                    <a:lnTo>
                      <a:pt x="0" y="93"/>
                    </a:lnTo>
                    <a:lnTo>
                      <a:pt x="2" y="69"/>
                    </a:lnTo>
                    <a:lnTo>
                      <a:pt x="3" y="59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13" y="41"/>
                    </a:lnTo>
                    <a:lnTo>
                      <a:pt x="19" y="31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36" y="13"/>
                    </a:lnTo>
                    <a:lnTo>
                      <a:pt x="44" y="10"/>
                    </a:lnTo>
                    <a:lnTo>
                      <a:pt x="52" y="5"/>
                    </a:lnTo>
                    <a:lnTo>
                      <a:pt x="62" y="3"/>
                    </a:lnTo>
                    <a:lnTo>
                      <a:pt x="74" y="0"/>
                    </a:lnTo>
                    <a:lnTo>
                      <a:pt x="87" y="2"/>
                    </a:lnTo>
                    <a:lnTo>
                      <a:pt x="101" y="4"/>
                    </a:lnTo>
                    <a:lnTo>
                      <a:pt x="101" y="4"/>
                    </a:lnTo>
                    <a:lnTo>
                      <a:pt x="110" y="9"/>
                    </a:lnTo>
                    <a:lnTo>
                      <a:pt x="118" y="13"/>
                    </a:lnTo>
                    <a:lnTo>
                      <a:pt x="128" y="20"/>
                    </a:lnTo>
                    <a:lnTo>
                      <a:pt x="137" y="29"/>
                    </a:lnTo>
                    <a:lnTo>
                      <a:pt x="145" y="38"/>
                    </a:lnTo>
                    <a:lnTo>
                      <a:pt x="149" y="43"/>
                    </a:lnTo>
                    <a:lnTo>
                      <a:pt x="151" y="49"/>
                    </a:lnTo>
                    <a:lnTo>
                      <a:pt x="152" y="55"/>
                    </a:lnTo>
                    <a:lnTo>
                      <a:pt x="154" y="61"/>
                    </a:lnTo>
                    <a:lnTo>
                      <a:pt x="154" y="61"/>
                    </a:lnTo>
                    <a:close/>
                  </a:path>
                </a:pathLst>
              </a:custGeom>
              <a:solidFill>
                <a:srgbClr val="B39D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731" name="Freeform 891"/>
              <p:cNvSpPr>
                <a:spLocks/>
              </p:cNvSpPr>
              <p:nvPr/>
            </p:nvSpPr>
            <p:spPr bwMode="auto">
              <a:xfrm>
                <a:off x="4740" y="941"/>
                <a:ext cx="128" cy="16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" y="0"/>
                  </a:cxn>
                  <a:cxn ang="0">
                    <a:pos x="0" y="9"/>
                  </a:cxn>
                  <a:cxn ang="0">
                    <a:pos x="0" y="15"/>
                  </a:cxn>
                  <a:cxn ang="0">
                    <a:pos x="0" y="18"/>
                  </a:cxn>
                  <a:cxn ang="0">
                    <a:pos x="1" y="21"/>
                  </a:cxn>
                  <a:cxn ang="0">
                    <a:pos x="191" y="21"/>
                  </a:cxn>
                  <a:cxn ang="0">
                    <a:pos x="191" y="21"/>
                  </a:cxn>
                  <a:cxn ang="0">
                    <a:pos x="193" y="12"/>
                  </a:cxn>
                  <a:cxn ang="0">
                    <a:pos x="193" y="5"/>
                  </a:cxn>
                  <a:cxn ang="0">
                    <a:pos x="192" y="3"/>
                  </a:cxn>
                  <a:cxn ang="0">
                    <a:pos x="191" y="0"/>
                  </a:cxn>
                  <a:cxn ang="0">
                    <a:pos x="1" y="0"/>
                  </a:cxn>
                </a:cxnLst>
                <a:rect l="0" t="0" r="r" b="b"/>
                <a:pathLst>
                  <a:path w="193" h="21">
                    <a:moveTo>
                      <a:pt x="1" y="0"/>
                    </a:moveTo>
                    <a:lnTo>
                      <a:pt x="1" y="0"/>
                    </a:lnTo>
                    <a:lnTo>
                      <a:pt x="0" y="9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1" y="21"/>
                    </a:lnTo>
                    <a:lnTo>
                      <a:pt x="191" y="21"/>
                    </a:lnTo>
                    <a:lnTo>
                      <a:pt x="191" y="21"/>
                    </a:lnTo>
                    <a:lnTo>
                      <a:pt x="193" y="12"/>
                    </a:lnTo>
                    <a:lnTo>
                      <a:pt x="193" y="5"/>
                    </a:lnTo>
                    <a:lnTo>
                      <a:pt x="192" y="3"/>
                    </a:lnTo>
                    <a:lnTo>
                      <a:pt x="19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68E8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732" name="Freeform 892"/>
              <p:cNvSpPr>
                <a:spLocks/>
              </p:cNvSpPr>
              <p:nvPr/>
            </p:nvSpPr>
            <p:spPr bwMode="auto">
              <a:xfrm>
                <a:off x="4548" y="792"/>
                <a:ext cx="257" cy="193"/>
              </a:xfrm>
              <a:custGeom>
                <a:avLst/>
                <a:gdLst/>
                <a:ahLst/>
                <a:cxnLst>
                  <a:cxn ang="0">
                    <a:pos x="28" y="1"/>
                  </a:cxn>
                  <a:cxn ang="0">
                    <a:pos x="13" y="82"/>
                  </a:cxn>
                  <a:cxn ang="0">
                    <a:pos x="3" y="147"/>
                  </a:cxn>
                  <a:cxn ang="0">
                    <a:pos x="0" y="193"/>
                  </a:cxn>
                  <a:cxn ang="0">
                    <a:pos x="2" y="206"/>
                  </a:cxn>
                  <a:cxn ang="0">
                    <a:pos x="8" y="232"/>
                  </a:cxn>
                  <a:cxn ang="0">
                    <a:pos x="12" y="244"/>
                  </a:cxn>
                  <a:cxn ang="0">
                    <a:pos x="19" y="247"/>
                  </a:cxn>
                  <a:cxn ang="0">
                    <a:pos x="35" y="250"/>
                  </a:cxn>
                  <a:cxn ang="0">
                    <a:pos x="48" y="250"/>
                  </a:cxn>
                  <a:cxn ang="0">
                    <a:pos x="96" y="249"/>
                  </a:cxn>
                  <a:cxn ang="0">
                    <a:pos x="125" y="244"/>
                  </a:cxn>
                  <a:cxn ang="0">
                    <a:pos x="202" y="224"/>
                  </a:cxn>
                  <a:cxn ang="0">
                    <a:pos x="250" y="211"/>
                  </a:cxn>
                  <a:cxn ang="0">
                    <a:pos x="277" y="206"/>
                  </a:cxn>
                  <a:cxn ang="0">
                    <a:pos x="288" y="202"/>
                  </a:cxn>
                  <a:cxn ang="0">
                    <a:pos x="297" y="198"/>
                  </a:cxn>
                  <a:cxn ang="0">
                    <a:pos x="313" y="192"/>
                  </a:cxn>
                  <a:cxn ang="0">
                    <a:pos x="333" y="184"/>
                  </a:cxn>
                  <a:cxn ang="0">
                    <a:pos x="352" y="190"/>
                  </a:cxn>
                  <a:cxn ang="0">
                    <a:pos x="360" y="190"/>
                  </a:cxn>
                  <a:cxn ang="0">
                    <a:pos x="342" y="175"/>
                  </a:cxn>
                  <a:cxn ang="0">
                    <a:pos x="347" y="171"/>
                  </a:cxn>
                  <a:cxn ang="0">
                    <a:pos x="361" y="179"/>
                  </a:cxn>
                  <a:cxn ang="0">
                    <a:pos x="372" y="185"/>
                  </a:cxn>
                  <a:cxn ang="0">
                    <a:pos x="382" y="184"/>
                  </a:cxn>
                  <a:cxn ang="0">
                    <a:pos x="388" y="183"/>
                  </a:cxn>
                  <a:cxn ang="0">
                    <a:pos x="382" y="171"/>
                  </a:cxn>
                  <a:cxn ang="0">
                    <a:pos x="378" y="165"/>
                  </a:cxn>
                  <a:cxn ang="0">
                    <a:pos x="356" y="147"/>
                  </a:cxn>
                  <a:cxn ang="0">
                    <a:pos x="355" y="146"/>
                  </a:cxn>
                  <a:cxn ang="0">
                    <a:pos x="351" y="147"/>
                  </a:cxn>
                  <a:cxn ang="0">
                    <a:pos x="330" y="147"/>
                  </a:cxn>
                  <a:cxn ang="0">
                    <a:pos x="315" y="147"/>
                  </a:cxn>
                  <a:cxn ang="0">
                    <a:pos x="303" y="150"/>
                  </a:cxn>
                  <a:cxn ang="0">
                    <a:pos x="297" y="152"/>
                  </a:cxn>
                  <a:cxn ang="0">
                    <a:pos x="254" y="176"/>
                  </a:cxn>
                  <a:cxn ang="0">
                    <a:pos x="121" y="176"/>
                  </a:cxn>
                  <a:cxn ang="0">
                    <a:pos x="102" y="177"/>
                  </a:cxn>
                  <a:cxn ang="0">
                    <a:pos x="75" y="179"/>
                  </a:cxn>
                  <a:cxn ang="0">
                    <a:pos x="69" y="180"/>
                  </a:cxn>
                  <a:cxn ang="0">
                    <a:pos x="74" y="143"/>
                  </a:cxn>
                  <a:cxn ang="0">
                    <a:pos x="76" y="131"/>
                  </a:cxn>
                  <a:cxn ang="0">
                    <a:pos x="96" y="41"/>
                  </a:cxn>
                  <a:cxn ang="0">
                    <a:pos x="96" y="40"/>
                  </a:cxn>
                  <a:cxn ang="0">
                    <a:pos x="89" y="30"/>
                  </a:cxn>
                  <a:cxn ang="0">
                    <a:pos x="69" y="14"/>
                  </a:cxn>
                  <a:cxn ang="0">
                    <a:pos x="45" y="1"/>
                  </a:cxn>
                  <a:cxn ang="0">
                    <a:pos x="36" y="0"/>
                  </a:cxn>
                  <a:cxn ang="0">
                    <a:pos x="28" y="1"/>
                  </a:cxn>
                </a:cxnLst>
                <a:rect l="0" t="0" r="r" b="b"/>
                <a:pathLst>
                  <a:path w="388" h="250">
                    <a:moveTo>
                      <a:pt x="28" y="1"/>
                    </a:moveTo>
                    <a:lnTo>
                      <a:pt x="28" y="1"/>
                    </a:lnTo>
                    <a:lnTo>
                      <a:pt x="23" y="26"/>
                    </a:lnTo>
                    <a:lnTo>
                      <a:pt x="13" y="82"/>
                    </a:lnTo>
                    <a:lnTo>
                      <a:pt x="8" y="115"/>
                    </a:lnTo>
                    <a:lnTo>
                      <a:pt x="3" y="147"/>
                    </a:lnTo>
                    <a:lnTo>
                      <a:pt x="0" y="173"/>
                    </a:lnTo>
                    <a:lnTo>
                      <a:pt x="0" y="193"/>
                    </a:lnTo>
                    <a:lnTo>
                      <a:pt x="0" y="193"/>
                    </a:lnTo>
                    <a:lnTo>
                      <a:pt x="2" y="206"/>
                    </a:lnTo>
                    <a:lnTo>
                      <a:pt x="3" y="217"/>
                    </a:lnTo>
                    <a:lnTo>
                      <a:pt x="8" y="232"/>
                    </a:lnTo>
                    <a:lnTo>
                      <a:pt x="10" y="242"/>
                    </a:lnTo>
                    <a:lnTo>
                      <a:pt x="12" y="244"/>
                    </a:lnTo>
                    <a:lnTo>
                      <a:pt x="12" y="244"/>
                    </a:lnTo>
                    <a:lnTo>
                      <a:pt x="19" y="247"/>
                    </a:lnTo>
                    <a:lnTo>
                      <a:pt x="26" y="249"/>
                    </a:lnTo>
                    <a:lnTo>
                      <a:pt x="35" y="250"/>
                    </a:lnTo>
                    <a:lnTo>
                      <a:pt x="35" y="250"/>
                    </a:lnTo>
                    <a:lnTo>
                      <a:pt x="48" y="250"/>
                    </a:lnTo>
                    <a:lnTo>
                      <a:pt x="69" y="250"/>
                    </a:lnTo>
                    <a:lnTo>
                      <a:pt x="96" y="249"/>
                    </a:lnTo>
                    <a:lnTo>
                      <a:pt x="110" y="248"/>
                    </a:lnTo>
                    <a:lnTo>
                      <a:pt x="125" y="244"/>
                    </a:lnTo>
                    <a:lnTo>
                      <a:pt x="125" y="244"/>
                    </a:lnTo>
                    <a:lnTo>
                      <a:pt x="202" y="224"/>
                    </a:lnTo>
                    <a:lnTo>
                      <a:pt x="250" y="211"/>
                    </a:lnTo>
                    <a:lnTo>
                      <a:pt x="250" y="211"/>
                    </a:lnTo>
                    <a:lnTo>
                      <a:pt x="264" y="209"/>
                    </a:lnTo>
                    <a:lnTo>
                      <a:pt x="277" y="206"/>
                    </a:lnTo>
                    <a:lnTo>
                      <a:pt x="288" y="202"/>
                    </a:lnTo>
                    <a:lnTo>
                      <a:pt x="288" y="202"/>
                    </a:lnTo>
                    <a:lnTo>
                      <a:pt x="297" y="198"/>
                    </a:lnTo>
                    <a:lnTo>
                      <a:pt x="297" y="198"/>
                    </a:lnTo>
                    <a:lnTo>
                      <a:pt x="308" y="195"/>
                    </a:lnTo>
                    <a:lnTo>
                      <a:pt x="313" y="192"/>
                    </a:lnTo>
                    <a:lnTo>
                      <a:pt x="316" y="188"/>
                    </a:lnTo>
                    <a:lnTo>
                      <a:pt x="333" y="184"/>
                    </a:lnTo>
                    <a:lnTo>
                      <a:pt x="352" y="190"/>
                    </a:lnTo>
                    <a:lnTo>
                      <a:pt x="352" y="190"/>
                    </a:lnTo>
                    <a:lnTo>
                      <a:pt x="355" y="190"/>
                    </a:lnTo>
                    <a:lnTo>
                      <a:pt x="360" y="190"/>
                    </a:lnTo>
                    <a:lnTo>
                      <a:pt x="365" y="186"/>
                    </a:lnTo>
                    <a:lnTo>
                      <a:pt x="342" y="175"/>
                    </a:lnTo>
                    <a:lnTo>
                      <a:pt x="347" y="171"/>
                    </a:lnTo>
                    <a:lnTo>
                      <a:pt x="347" y="171"/>
                    </a:lnTo>
                    <a:lnTo>
                      <a:pt x="352" y="173"/>
                    </a:lnTo>
                    <a:lnTo>
                      <a:pt x="361" y="179"/>
                    </a:lnTo>
                    <a:lnTo>
                      <a:pt x="366" y="183"/>
                    </a:lnTo>
                    <a:lnTo>
                      <a:pt x="372" y="185"/>
                    </a:lnTo>
                    <a:lnTo>
                      <a:pt x="378" y="185"/>
                    </a:lnTo>
                    <a:lnTo>
                      <a:pt x="382" y="184"/>
                    </a:lnTo>
                    <a:lnTo>
                      <a:pt x="388" y="183"/>
                    </a:lnTo>
                    <a:lnTo>
                      <a:pt x="388" y="183"/>
                    </a:lnTo>
                    <a:lnTo>
                      <a:pt x="386" y="178"/>
                    </a:lnTo>
                    <a:lnTo>
                      <a:pt x="382" y="171"/>
                    </a:lnTo>
                    <a:lnTo>
                      <a:pt x="382" y="171"/>
                    </a:lnTo>
                    <a:lnTo>
                      <a:pt x="378" y="165"/>
                    </a:lnTo>
                    <a:lnTo>
                      <a:pt x="368" y="158"/>
                    </a:lnTo>
                    <a:lnTo>
                      <a:pt x="356" y="147"/>
                    </a:lnTo>
                    <a:lnTo>
                      <a:pt x="356" y="147"/>
                    </a:lnTo>
                    <a:lnTo>
                      <a:pt x="355" y="146"/>
                    </a:lnTo>
                    <a:lnTo>
                      <a:pt x="351" y="147"/>
                    </a:lnTo>
                    <a:lnTo>
                      <a:pt x="351" y="147"/>
                    </a:lnTo>
                    <a:lnTo>
                      <a:pt x="342" y="147"/>
                    </a:lnTo>
                    <a:lnTo>
                      <a:pt x="330" y="147"/>
                    </a:lnTo>
                    <a:lnTo>
                      <a:pt x="315" y="147"/>
                    </a:lnTo>
                    <a:lnTo>
                      <a:pt x="315" y="147"/>
                    </a:lnTo>
                    <a:lnTo>
                      <a:pt x="309" y="147"/>
                    </a:lnTo>
                    <a:lnTo>
                      <a:pt x="303" y="150"/>
                    </a:lnTo>
                    <a:lnTo>
                      <a:pt x="297" y="152"/>
                    </a:lnTo>
                    <a:lnTo>
                      <a:pt x="297" y="152"/>
                    </a:lnTo>
                    <a:lnTo>
                      <a:pt x="272" y="166"/>
                    </a:lnTo>
                    <a:lnTo>
                      <a:pt x="254" y="176"/>
                    </a:lnTo>
                    <a:lnTo>
                      <a:pt x="254" y="176"/>
                    </a:lnTo>
                    <a:lnTo>
                      <a:pt x="121" y="176"/>
                    </a:lnTo>
                    <a:lnTo>
                      <a:pt x="121" y="176"/>
                    </a:lnTo>
                    <a:lnTo>
                      <a:pt x="102" y="177"/>
                    </a:lnTo>
                    <a:lnTo>
                      <a:pt x="86" y="177"/>
                    </a:lnTo>
                    <a:lnTo>
                      <a:pt x="75" y="179"/>
                    </a:lnTo>
                    <a:lnTo>
                      <a:pt x="69" y="180"/>
                    </a:lnTo>
                    <a:lnTo>
                      <a:pt x="69" y="180"/>
                    </a:lnTo>
                    <a:lnTo>
                      <a:pt x="71" y="159"/>
                    </a:lnTo>
                    <a:lnTo>
                      <a:pt x="74" y="143"/>
                    </a:lnTo>
                    <a:lnTo>
                      <a:pt x="76" y="131"/>
                    </a:lnTo>
                    <a:lnTo>
                      <a:pt x="76" y="131"/>
                    </a:lnTo>
                    <a:lnTo>
                      <a:pt x="87" y="86"/>
                    </a:lnTo>
                    <a:lnTo>
                      <a:pt x="96" y="41"/>
                    </a:lnTo>
                    <a:lnTo>
                      <a:pt x="96" y="41"/>
                    </a:lnTo>
                    <a:lnTo>
                      <a:pt x="96" y="40"/>
                    </a:lnTo>
                    <a:lnTo>
                      <a:pt x="95" y="37"/>
                    </a:lnTo>
                    <a:lnTo>
                      <a:pt x="89" y="30"/>
                    </a:lnTo>
                    <a:lnTo>
                      <a:pt x="80" y="22"/>
                    </a:lnTo>
                    <a:lnTo>
                      <a:pt x="69" y="14"/>
                    </a:lnTo>
                    <a:lnTo>
                      <a:pt x="57" y="7"/>
                    </a:lnTo>
                    <a:lnTo>
                      <a:pt x="45" y="1"/>
                    </a:lnTo>
                    <a:lnTo>
                      <a:pt x="41" y="0"/>
                    </a:lnTo>
                    <a:lnTo>
                      <a:pt x="36" y="0"/>
                    </a:lnTo>
                    <a:lnTo>
                      <a:pt x="31" y="0"/>
                    </a:lnTo>
                    <a:lnTo>
                      <a:pt x="28" y="1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D2D0D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733" name="Freeform 893"/>
              <p:cNvSpPr>
                <a:spLocks/>
              </p:cNvSpPr>
              <p:nvPr/>
            </p:nvSpPr>
            <p:spPr bwMode="auto">
              <a:xfrm>
                <a:off x="4697" y="743"/>
                <a:ext cx="61" cy="266"/>
              </a:xfrm>
              <a:custGeom>
                <a:avLst/>
                <a:gdLst/>
                <a:ahLst/>
                <a:cxnLst>
                  <a:cxn ang="0">
                    <a:pos x="60" y="214"/>
                  </a:cxn>
                  <a:cxn ang="0">
                    <a:pos x="60" y="214"/>
                  </a:cxn>
                  <a:cxn ang="0">
                    <a:pos x="67" y="209"/>
                  </a:cxn>
                  <a:cxn ang="0">
                    <a:pos x="73" y="204"/>
                  </a:cxn>
                  <a:cxn ang="0">
                    <a:pos x="79" y="197"/>
                  </a:cxn>
                  <a:cxn ang="0">
                    <a:pos x="86" y="188"/>
                  </a:cxn>
                  <a:cxn ang="0">
                    <a:pos x="91" y="179"/>
                  </a:cxn>
                  <a:cxn ang="0">
                    <a:pos x="92" y="174"/>
                  </a:cxn>
                  <a:cxn ang="0">
                    <a:pos x="93" y="169"/>
                  </a:cxn>
                  <a:cxn ang="0">
                    <a:pos x="93" y="164"/>
                  </a:cxn>
                  <a:cxn ang="0">
                    <a:pos x="92" y="158"/>
                  </a:cxn>
                  <a:cxn ang="0">
                    <a:pos x="92" y="158"/>
                  </a:cxn>
                  <a:cxn ang="0">
                    <a:pos x="86" y="139"/>
                  </a:cxn>
                  <a:cxn ang="0">
                    <a:pos x="78" y="122"/>
                  </a:cxn>
                  <a:cxn ang="0">
                    <a:pos x="71" y="105"/>
                  </a:cxn>
                  <a:cxn ang="0">
                    <a:pos x="71" y="105"/>
                  </a:cxn>
                  <a:cxn ang="0">
                    <a:pos x="71" y="99"/>
                  </a:cxn>
                  <a:cxn ang="0">
                    <a:pos x="71" y="84"/>
                  </a:cxn>
                  <a:cxn ang="0">
                    <a:pos x="70" y="75"/>
                  </a:cxn>
                  <a:cxn ang="0">
                    <a:pos x="67" y="65"/>
                  </a:cxn>
                  <a:cxn ang="0">
                    <a:pos x="64" y="55"/>
                  </a:cxn>
                  <a:cxn ang="0">
                    <a:pos x="59" y="47"/>
                  </a:cxn>
                  <a:cxn ang="0">
                    <a:pos x="59" y="47"/>
                  </a:cxn>
                  <a:cxn ang="0">
                    <a:pos x="51" y="38"/>
                  </a:cxn>
                  <a:cxn ang="0">
                    <a:pos x="43" y="31"/>
                  </a:cxn>
                  <a:cxn ang="0">
                    <a:pos x="31" y="22"/>
                  </a:cxn>
                  <a:cxn ang="0">
                    <a:pos x="31" y="22"/>
                  </a:cxn>
                  <a:cxn ang="0">
                    <a:pos x="20" y="14"/>
                  </a:cxn>
                  <a:cxn ang="0">
                    <a:pos x="0" y="0"/>
                  </a:cxn>
                  <a:cxn ang="0">
                    <a:pos x="0" y="345"/>
                  </a:cxn>
                  <a:cxn ang="0">
                    <a:pos x="80" y="345"/>
                  </a:cxn>
                  <a:cxn ang="0">
                    <a:pos x="80" y="345"/>
                  </a:cxn>
                  <a:cxn ang="0">
                    <a:pos x="77" y="337"/>
                  </a:cxn>
                  <a:cxn ang="0">
                    <a:pos x="69" y="317"/>
                  </a:cxn>
                  <a:cxn ang="0">
                    <a:pos x="65" y="305"/>
                  </a:cxn>
                  <a:cxn ang="0">
                    <a:pos x="63" y="292"/>
                  </a:cxn>
                  <a:cxn ang="0">
                    <a:pos x="61" y="279"/>
                  </a:cxn>
                  <a:cxn ang="0">
                    <a:pos x="61" y="273"/>
                  </a:cxn>
                  <a:cxn ang="0">
                    <a:pos x="63" y="267"/>
                  </a:cxn>
                  <a:cxn ang="0">
                    <a:pos x="63" y="267"/>
                  </a:cxn>
                  <a:cxn ang="0">
                    <a:pos x="64" y="256"/>
                  </a:cxn>
                  <a:cxn ang="0">
                    <a:pos x="65" y="246"/>
                  </a:cxn>
                  <a:cxn ang="0">
                    <a:pos x="65" y="237"/>
                  </a:cxn>
                  <a:cxn ang="0">
                    <a:pos x="64" y="229"/>
                  </a:cxn>
                  <a:cxn ang="0">
                    <a:pos x="61" y="218"/>
                  </a:cxn>
                  <a:cxn ang="0">
                    <a:pos x="60" y="214"/>
                  </a:cxn>
                  <a:cxn ang="0">
                    <a:pos x="60" y="214"/>
                  </a:cxn>
                </a:cxnLst>
                <a:rect l="0" t="0" r="r" b="b"/>
                <a:pathLst>
                  <a:path w="93" h="345">
                    <a:moveTo>
                      <a:pt x="60" y="214"/>
                    </a:moveTo>
                    <a:lnTo>
                      <a:pt x="60" y="214"/>
                    </a:lnTo>
                    <a:lnTo>
                      <a:pt x="67" y="209"/>
                    </a:lnTo>
                    <a:lnTo>
                      <a:pt x="73" y="204"/>
                    </a:lnTo>
                    <a:lnTo>
                      <a:pt x="79" y="197"/>
                    </a:lnTo>
                    <a:lnTo>
                      <a:pt x="86" y="188"/>
                    </a:lnTo>
                    <a:lnTo>
                      <a:pt x="91" y="179"/>
                    </a:lnTo>
                    <a:lnTo>
                      <a:pt x="92" y="174"/>
                    </a:lnTo>
                    <a:lnTo>
                      <a:pt x="93" y="169"/>
                    </a:lnTo>
                    <a:lnTo>
                      <a:pt x="93" y="164"/>
                    </a:lnTo>
                    <a:lnTo>
                      <a:pt x="92" y="158"/>
                    </a:lnTo>
                    <a:lnTo>
                      <a:pt x="92" y="158"/>
                    </a:lnTo>
                    <a:lnTo>
                      <a:pt x="86" y="139"/>
                    </a:lnTo>
                    <a:lnTo>
                      <a:pt x="78" y="122"/>
                    </a:lnTo>
                    <a:lnTo>
                      <a:pt x="71" y="105"/>
                    </a:lnTo>
                    <a:lnTo>
                      <a:pt x="71" y="105"/>
                    </a:lnTo>
                    <a:lnTo>
                      <a:pt x="71" y="99"/>
                    </a:lnTo>
                    <a:lnTo>
                      <a:pt x="71" y="84"/>
                    </a:lnTo>
                    <a:lnTo>
                      <a:pt x="70" y="75"/>
                    </a:lnTo>
                    <a:lnTo>
                      <a:pt x="67" y="65"/>
                    </a:lnTo>
                    <a:lnTo>
                      <a:pt x="64" y="55"/>
                    </a:lnTo>
                    <a:lnTo>
                      <a:pt x="59" y="47"/>
                    </a:lnTo>
                    <a:lnTo>
                      <a:pt x="59" y="47"/>
                    </a:lnTo>
                    <a:lnTo>
                      <a:pt x="51" y="38"/>
                    </a:lnTo>
                    <a:lnTo>
                      <a:pt x="43" y="31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20" y="14"/>
                    </a:lnTo>
                    <a:lnTo>
                      <a:pt x="0" y="0"/>
                    </a:lnTo>
                    <a:lnTo>
                      <a:pt x="0" y="345"/>
                    </a:lnTo>
                    <a:lnTo>
                      <a:pt x="80" y="345"/>
                    </a:lnTo>
                    <a:lnTo>
                      <a:pt x="80" y="345"/>
                    </a:lnTo>
                    <a:lnTo>
                      <a:pt x="77" y="337"/>
                    </a:lnTo>
                    <a:lnTo>
                      <a:pt x="69" y="317"/>
                    </a:lnTo>
                    <a:lnTo>
                      <a:pt x="65" y="305"/>
                    </a:lnTo>
                    <a:lnTo>
                      <a:pt x="63" y="292"/>
                    </a:lnTo>
                    <a:lnTo>
                      <a:pt x="61" y="279"/>
                    </a:lnTo>
                    <a:lnTo>
                      <a:pt x="61" y="273"/>
                    </a:lnTo>
                    <a:lnTo>
                      <a:pt x="63" y="267"/>
                    </a:lnTo>
                    <a:lnTo>
                      <a:pt x="63" y="267"/>
                    </a:lnTo>
                    <a:lnTo>
                      <a:pt x="64" y="256"/>
                    </a:lnTo>
                    <a:lnTo>
                      <a:pt x="65" y="246"/>
                    </a:lnTo>
                    <a:lnTo>
                      <a:pt x="65" y="237"/>
                    </a:lnTo>
                    <a:lnTo>
                      <a:pt x="64" y="229"/>
                    </a:lnTo>
                    <a:lnTo>
                      <a:pt x="61" y="218"/>
                    </a:lnTo>
                    <a:lnTo>
                      <a:pt x="60" y="214"/>
                    </a:lnTo>
                    <a:lnTo>
                      <a:pt x="60" y="214"/>
                    </a:lnTo>
                    <a:close/>
                  </a:path>
                </a:pathLst>
              </a:custGeom>
              <a:solidFill>
                <a:srgbClr val="33CCC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734" name="Freeform 894"/>
              <p:cNvSpPr>
                <a:spLocks/>
              </p:cNvSpPr>
              <p:nvPr/>
            </p:nvSpPr>
            <p:spPr bwMode="auto">
              <a:xfrm>
                <a:off x="4697" y="631"/>
                <a:ext cx="69" cy="137"/>
              </a:xfrm>
              <a:custGeom>
                <a:avLst/>
                <a:gdLst/>
                <a:ahLst/>
                <a:cxnLst>
                  <a:cxn ang="0">
                    <a:pos x="99" y="15"/>
                  </a:cxn>
                  <a:cxn ang="0">
                    <a:pos x="83" y="3"/>
                  </a:cxn>
                  <a:cxn ang="0">
                    <a:pos x="78" y="0"/>
                  </a:cxn>
                  <a:cxn ang="0">
                    <a:pos x="69" y="3"/>
                  </a:cxn>
                  <a:cxn ang="0">
                    <a:pos x="63" y="6"/>
                  </a:cxn>
                  <a:cxn ang="0">
                    <a:pos x="53" y="16"/>
                  </a:cxn>
                  <a:cxn ang="0">
                    <a:pos x="40" y="19"/>
                  </a:cxn>
                  <a:cxn ang="0">
                    <a:pos x="31" y="23"/>
                  </a:cxn>
                  <a:cxn ang="0">
                    <a:pos x="9" y="34"/>
                  </a:cxn>
                  <a:cxn ang="0">
                    <a:pos x="4" y="37"/>
                  </a:cxn>
                  <a:cxn ang="0">
                    <a:pos x="0" y="38"/>
                  </a:cxn>
                  <a:cxn ang="0">
                    <a:pos x="0" y="178"/>
                  </a:cxn>
                  <a:cxn ang="0">
                    <a:pos x="12" y="173"/>
                  </a:cxn>
                  <a:cxn ang="0">
                    <a:pos x="15" y="167"/>
                  </a:cxn>
                  <a:cxn ang="0">
                    <a:pos x="14" y="164"/>
                  </a:cxn>
                  <a:cxn ang="0">
                    <a:pos x="6" y="152"/>
                  </a:cxn>
                  <a:cxn ang="0">
                    <a:pos x="6" y="149"/>
                  </a:cxn>
                  <a:cxn ang="0">
                    <a:pos x="9" y="136"/>
                  </a:cxn>
                  <a:cxn ang="0">
                    <a:pos x="12" y="128"/>
                  </a:cxn>
                  <a:cxn ang="0">
                    <a:pos x="19" y="135"/>
                  </a:cxn>
                  <a:cxn ang="0">
                    <a:pos x="30" y="142"/>
                  </a:cxn>
                  <a:cxn ang="0">
                    <a:pos x="40" y="142"/>
                  </a:cxn>
                  <a:cxn ang="0">
                    <a:pos x="43" y="139"/>
                  </a:cxn>
                  <a:cxn ang="0">
                    <a:pos x="48" y="128"/>
                  </a:cxn>
                  <a:cxn ang="0">
                    <a:pos x="52" y="126"/>
                  </a:cxn>
                  <a:cxn ang="0">
                    <a:pos x="57" y="123"/>
                  </a:cxn>
                  <a:cxn ang="0">
                    <a:pos x="59" y="116"/>
                  </a:cxn>
                  <a:cxn ang="0">
                    <a:pos x="59" y="113"/>
                  </a:cxn>
                  <a:cxn ang="0">
                    <a:pos x="67" y="112"/>
                  </a:cxn>
                  <a:cxn ang="0">
                    <a:pos x="77" y="103"/>
                  </a:cxn>
                  <a:cxn ang="0">
                    <a:pos x="79" y="102"/>
                  </a:cxn>
                  <a:cxn ang="0">
                    <a:pos x="82" y="97"/>
                  </a:cxn>
                  <a:cxn ang="0">
                    <a:pos x="82" y="91"/>
                  </a:cxn>
                  <a:cxn ang="0">
                    <a:pos x="84" y="74"/>
                  </a:cxn>
                  <a:cxn ang="0">
                    <a:pos x="93" y="62"/>
                  </a:cxn>
                  <a:cxn ang="0">
                    <a:pos x="99" y="52"/>
                  </a:cxn>
                  <a:cxn ang="0">
                    <a:pos x="104" y="31"/>
                  </a:cxn>
                  <a:cxn ang="0">
                    <a:pos x="105" y="23"/>
                  </a:cxn>
                  <a:cxn ang="0">
                    <a:pos x="102" y="16"/>
                  </a:cxn>
                  <a:cxn ang="0">
                    <a:pos x="99" y="15"/>
                  </a:cxn>
                </a:cxnLst>
                <a:rect l="0" t="0" r="r" b="b"/>
                <a:pathLst>
                  <a:path w="105" h="178">
                    <a:moveTo>
                      <a:pt x="99" y="15"/>
                    </a:moveTo>
                    <a:lnTo>
                      <a:pt x="99" y="15"/>
                    </a:lnTo>
                    <a:lnTo>
                      <a:pt x="92" y="10"/>
                    </a:lnTo>
                    <a:lnTo>
                      <a:pt x="83" y="3"/>
                    </a:lnTo>
                    <a:lnTo>
                      <a:pt x="83" y="3"/>
                    </a:lnTo>
                    <a:lnTo>
                      <a:pt x="78" y="0"/>
                    </a:lnTo>
                    <a:lnTo>
                      <a:pt x="73" y="0"/>
                    </a:lnTo>
                    <a:lnTo>
                      <a:pt x="69" y="3"/>
                    </a:lnTo>
                    <a:lnTo>
                      <a:pt x="63" y="6"/>
                    </a:lnTo>
                    <a:lnTo>
                      <a:pt x="63" y="6"/>
                    </a:lnTo>
                    <a:lnTo>
                      <a:pt x="58" y="12"/>
                    </a:lnTo>
                    <a:lnTo>
                      <a:pt x="53" y="16"/>
                    </a:lnTo>
                    <a:lnTo>
                      <a:pt x="46" y="18"/>
                    </a:lnTo>
                    <a:lnTo>
                      <a:pt x="40" y="19"/>
                    </a:lnTo>
                    <a:lnTo>
                      <a:pt x="40" y="19"/>
                    </a:lnTo>
                    <a:lnTo>
                      <a:pt x="31" y="23"/>
                    </a:lnTo>
                    <a:lnTo>
                      <a:pt x="19" y="28"/>
                    </a:lnTo>
                    <a:lnTo>
                      <a:pt x="9" y="34"/>
                    </a:lnTo>
                    <a:lnTo>
                      <a:pt x="4" y="37"/>
                    </a:lnTo>
                    <a:lnTo>
                      <a:pt x="4" y="37"/>
                    </a:lnTo>
                    <a:lnTo>
                      <a:pt x="1" y="38"/>
                    </a:lnTo>
                    <a:lnTo>
                      <a:pt x="0" y="38"/>
                    </a:lnTo>
                    <a:lnTo>
                      <a:pt x="0" y="178"/>
                    </a:lnTo>
                    <a:lnTo>
                      <a:pt x="0" y="178"/>
                    </a:lnTo>
                    <a:lnTo>
                      <a:pt x="7" y="175"/>
                    </a:lnTo>
                    <a:lnTo>
                      <a:pt x="12" y="173"/>
                    </a:lnTo>
                    <a:lnTo>
                      <a:pt x="14" y="169"/>
                    </a:lnTo>
                    <a:lnTo>
                      <a:pt x="15" y="167"/>
                    </a:lnTo>
                    <a:lnTo>
                      <a:pt x="15" y="167"/>
                    </a:lnTo>
                    <a:lnTo>
                      <a:pt x="14" y="164"/>
                    </a:lnTo>
                    <a:lnTo>
                      <a:pt x="11" y="159"/>
                    </a:lnTo>
                    <a:lnTo>
                      <a:pt x="6" y="152"/>
                    </a:lnTo>
                    <a:lnTo>
                      <a:pt x="6" y="152"/>
                    </a:lnTo>
                    <a:lnTo>
                      <a:pt x="6" y="149"/>
                    </a:lnTo>
                    <a:lnTo>
                      <a:pt x="7" y="145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12" y="128"/>
                    </a:lnTo>
                    <a:lnTo>
                      <a:pt x="19" y="135"/>
                    </a:lnTo>
                    <a:lnTo>
                      <a:pt x="19" y="135"/>
                    </a:lnTo>
                    <a:lnTo>
                      <a:pt x="24" y="139"/>
                    </a:lnTo>
                    <a:lnTo>
                      <a:pt x="30" y="142"/>
                    </a:lnTo>
                    <a:lnTo>
                      <a:pt x="35" y="142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3" y="139"/>
                    </a:lnTo>
                    <a:lnTo>
                      <a:pt x="45" y="134"/>
                    </a:lnTo>
                    <a:lnTo>
                      <a:pt x="48" y="128"/>
                    </a:lnTo>
                    <a:lnTo>
                      <a:pt x="48" y="128"/>
                    </a:lnTo>
                    <a:lnTo>
                      <a:pt x="52" y="126"/>
                    </a:lnTo>
                    <a:lnTo>
                      <a:pt x="57" y="123"/>
                    </a:lnTo>
                    <a:lnTo>
                      <a:pt x="57" y="123"/>
                    </a:lnTo>
                    <a:lnTo>
                      <a:pt x="59" y="121"/>
                    </a:lnTo>
                    <a:lnTo>
                      <a:pt x="59" y="116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67" y="112"/>
                    </a:lnTo>
                    <a:lnTo>
                      <a:pt x="67" y="112"/>
                    </a:lnTo>
                    <a:lnTo>
                      <a:pt x="71" y="102"/>
                    </a:lnTo>
                    <a:lnTo>
                      <a:pt x="77" y="103"/>
                    </a:lnTo>
                    <a:lnTo>
                      <a:pt x="77" y="103"/>
                    </a:lnTo>
                    <a:lnTo>
                      <a:pt x="79" y="102"/>
                    </a:lnTo>
                    <a:lnTo>
                      <a:pt x="82" y="100"/>
                    </a:lnTo>
                    <a:lnTo>
                      <a:pt x="82" y="97"/>
                    </a:lnTo>
                    <a:lnTo>
                      <a:pt x="82" y="97"/>
                    </a:lnTo>
                    <a:lnTo>
                      <a:pt x="82" y="91"/>
                    </a:lnTo>
                    <a:lnTo>
                      <a:pt x="83" y="84"/>
                    </a:lnTo>
                    <a:lnTo>
                      <a:pt x="84" y="74"/>
                    </a:lnTo>
                    <a:lnTo>
                      <a:pt x="84" y="74"/>
                    </a:lnTo>
                    <a:lnTo>
                      <a:pt x="93" y="62"/>
                    </a:lnTo>
                    <a:lnTo>
                      <a:pt x="99" y="52"/>
                    </a:lnTo>
                    <a:lnTo>
                      <a:pt x="99" y="52"/>
                    </a:lnTo>
                    <a:lnTo>
                      <a:pt x="101" y="47"/>
                    </a:lnTo>
                    <a:lnTo>
                      <a:pt x="104" y="31"/>
                    </a:lnTo>
                    <a:lnTo>
                      <a:pt x="104" y="31"/>
                    </a:lnTo>
                    <a:lnTo>
                      <a:pt x="105" y="23"/>
                    </a:lnTo>
                    <a:lnTo>
                      <a:pt x="104" y="18"/>
                    </a:lnTo>
                    <a:lnTo>
                      <a:pt x="102" y="16"/>
                    </a:lnTo>
                    <a:lnTo>
                      <a:pt x="99" y="15"/>
                    </a:lnTo>
                    <a:lnTo>
                      <a:pt x="99" y="1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735" name="Freeform 895"/>
              <p:cNvSpPr>
                <a:spLocks/>
              </p:cNvSpPr>
              <p:nvPr/>
            </p:nvSpPr>
            <p:spPr bwMode="auto">
              <a:xfrm>
                <a:off x="4642" y="642"/>
                <a:ext cx="55" cy="127"/>
              </a:xfrm>
              <a:custGeom>
                <a:avLst/>
                <a:gdLst/>
                <a:ahLst/>
                <a:cxnLst>
                  <a:cxn ang="0">
                    <a:pos x="77" y="22"/>
                  </a:cxn>
                  <a:cxn ang="0">
                    <a:pos x="77" y="22"/>
                  </a:cxn>
                  <a:cxn ang="0">
                    <a:pos x="76" y="20"/>
                  </a:cxn>
                  <a:cxn ang="0">
                    <a:pos x="76" y="19"/>
                  </a:cxn>
                  <a:cxn ang="0">
                    <a:pos x="76" y="17"/>
                  </a:cxn>
                  <a:cxn ang="0">
                    <a:pos x="76" y="17"/>
                  </a:cxn>
                  <a:cxn ang="0">
                    <a:pos x="76" y="15"/>
                  </a:cxn>
                  <a:cxn ang="0">
                    <a:pos x="76" y="10"/>
                  </a:cxn>
                  <a:cxn ang="0">
                    <a:pos x="74" y="8"/>
                  </a:cxn>
                  <a:cxn ang="0">
                    <a:pos x="71" y="4"/>
                  </a:cxn>
                  <a:cxn ang="0">
                    <a:pos x="68" y="2"/>
                  </a:cxn>
                  <a:cxn ang="0">
                    <a:pos x="62" y="0"/>
                  </a:cxn>
                  <a:cxn ang="0">
                    <a:pos x="62" y="0"/>
                  </a:cxn>
                  <a:cxn ang="0">
                    <a:pos x="59" y="0"/>
                  </a:cxn>
                  <a:cxn ang="0">
                    <a:pos x="56" y="0"/>
                  </a:cxn>
                  <a:cxn ang="0">
                    <a:pos x="53" y="1"/>
                  </a:cxn>
                  <a:cxn ang="0">
                    <a:pos x="52" y="3"/>
                  </a:cxn>
                  <a:cxn ang="0">
                    <a:pos x="49" y="9"/>
                  </a:cxn>
                  <a:cxn ang="0">
                    <a:pos x="47" y="15"/>
                  </a:cxn>
                  <a:cxn ang="0">
                    <a:pos x="46" y="28"/>
                  </a:cxn>
                  <a:cxn ang="0">
                    <a:pos x="46" y="33"/>
                  </a:cxn>
                  <a:cxn ang="0">
                    <a:pos x="46" y="33"/>
                  </a:cxn>
                  <a:cxn ang="0">
                    <a:pos x="43" y="45"/>
                  </a:cxn>
                  <a:cxn ang="0">
                    <a:pos x="43" y="45"/>
                  </a:cxn>
                  <a:cxn ang="0">
                    <a:pos x="21" y="87"/>
                  </a:cxn>
                  <a:cxn ang="0">
                    <a:pos x="21" y="87"/>
                  </a:cxn>
                  <a:cxn ang="0">
                    <a:pos x="17" y="95"/>
                  </a:cxn>
                  <a:cxn ang="0">
                    <a:pos x="11" y="102"/>
                  </a:cxn>
                  <a:cxn ang="0">
                    <a:pos x="5" y="110"/>
                  </a:cxn>
                  <a:cxn ang="0">
                    <a:pos x="5" y="110"/>
                  </a:cxn>
                  <a:cxn ang="0">
                    <a:pos x="3" y="111"/>
                  </a:cxn>
                  <a:cxn ang="0">
                    <a:pos x="0" y="112"/>
                  </a:cxn>
                  <a:cxn ang="0">
                    <a:pos x="0" y="114"/>
                  </a:cxn>
                  <a:cxn ang="0">
                    <a:pos x="1" y="118"/>
                  </a:cxn>
                  <a:cxn ang="0">
                    <a:pos x="5" y="125"/>
                  </a:cxn>
                  <a:cxn ang="0">
                    <a:pos x="11" y="132"/>
                  </a:cxn>
                  <a:cxn ang="0">
                    <a:pos x="20" y="140"/>
                  </a:cxn>
                  <a:cxn ang="0">
                    <a:pos x="30" y="149"/>
                  </a:cxn>
                  <a:cxn ang="0">
                    <a:pos x="42" y="156"/>
                  </a:cxn>
                  <a:cxn ang="0">
                    <a:pos x="53" y="160"/>
                  </a:cxn>
                  <a:cxn ang="0">
                    <a:pos x="53" y="160"/>
                  </a:cxn>
                  <a:cxn ang="0">
                    <a:pos x="62" y="163"/>
                  </a:cxn>
                  <a:cxn ang="0">
                    <a:pos x="70" y="164"/>
                  </a:cxn>
                  <a:cxn ang="0">
                    <a:pos x="76" y="164"/>
                  </a:cxn>
                  <a:cxn ang="0">
                    <a:pos x="83" y="163"/>
                  </a:cxn>
                  <a:cxn ang="0">
                    <a:pos x="83" y="23"/>
                  </a:cxn>
                  <a:cxn ang="0">
                    <a:pos x="83" y="23"/>
                  </a:cxn>
                  <a:cxn ang="0">
                    <a:pos x="77" y="22"/>
                  </a:cxn>
                  <a:cxn ang="0">
                    <a:pos x="77" y="22"/>
                  </a:cxn>
                </a:cxnLst>
                <a:rect l="0" t="0" r="r" b="b"/>
                <a:pathLst>
                  <a:path w="83" h="164">
                    <a:moveTo>
                      <a:pt x="77" y="22"/>
                    </a:moveTo>
                    <a:lnTo>
                      <a:pt x="77" y="22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7"/>
                    </a:lnTo>
                    <a:lnTo>
                      <a:pt x="76" y="17"/>
                    </a:lnTo>
                    <a:lnTo>
                      <a:pt x="76" y="15"/>
                    </a:lnTo>
                    <a:lnTo>
                      <a:pt x="76" y="10"/>
                    </a:lnTo>
                    <a:lnTo>
                      <a:pt x="74" y="8"/>
                    </a:lnTo>
                    <a:lnTo>
                      <a:pt x="71" y="4"/>
                    </a:lnTo>
                    <a:lnTo>
                      <a:pt x="68" y="2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59" y="0"/>
                    </a:lnTo>
                    <a:lnTo>
                      <a:pt x="56" y="0"/>
                    </a:lnTo>
                    <a:lnTo>
                      <a:pt x="53" y="1"/>
                    </a:lnTo>
                    <a:lnTo>
                      <a:pt x="52" y="3"/>
                    </a:lnTo>
                    <a:lnTo>
                      <a:pt x="49" y="9"/>
                    </a:lnTo>
                    <a:lnTo>
                      <a:pt x="47" y="15"/>
                    </a:lnTo>
                    <a:lnTo>
                      <a:pt x="46" y="28"/>
                    </a:lnTo>
                    <a:lnTo>
                      <a:pt x="46" y="33"/>
                    </a:lnTo>
                    <a:lnTo>
                      <a:pt x="46" y="33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21" y="87"/>
                    </a:lnTo>
                    <a:lnTo>
                      <a:pt x="21" y="87"/>
                    </a:lnTo>
                    <a:lnTo>
                      <a:pt x="17" y="95"/>
                    </a:lnTo>
                    <a:lnTo>
                      <a:pt x="11" y="102"/>
                    </a:lnTo>
                    <a:lnTo>
                      <a:pt x="5" y="110"/>
                    </a:lnTo>
                    <a:lnTo>
                      <a:pt x="5" y="110"/>
                    </a:lnTo>
                    <a:lnTo>
                      <a:pt x="3" y="111"/>
                    </a:lnTo>
                    <a:lnTo>
                      <a:pt x="0" y="112"/>
                    </a:lnTo>
                    <a:lnTo>
                      <a:pt x="0" y="114"/>
                    </a:lnTo>
                    <a:lnTo>
                      <a:pt x="1" y="118"/>
                    </a:lnTo>
                    <a:lnTo>
                      <a:pt x="5" y="125"/>
                    </a:lnTo>
                    <a:lnTo>
                      <a:pt x="11" y="132"/>
                    </a:lnTo>
                    <a:lnTo>
                      <a:pt x="20" y="140"/>
                    </a:lnTo>
                    <a:lnTo>
                      <a:pt x="30" y="149"/>
                    </a:lnTo>
                    <a:lnTo>
                      <a:pt x="42" y="156"/>
                    </a:lnTo>
                    <a:lnTo>
                      <a:pt x="53" y="160"/>
                    </a:lnTo>
                    <a:lnTo>
                      <a:pt x="53" y="160"/>
                    </a:lnTo>
                    <a:lnTo>
                      <a:pt x="62" y="163"/>
                    </a:lnTo>
                    <a:lnTo>
                      <a:pt x="70" y="164"/>
                    </a:lnTo>
                    <a:lnTo>
                      <a:pt x="76" y="164"/>
                    </a:lnTo>
                    <a:lnTo>
                      <a:pt x="83" y="163"/>
                    </a:lnTo>
                    <a:lnTo>
                      <a:pt x="83" y="23"/>
                    </a:lnTo>
                    <a:lnTo>
                      <a:pt x="83" y="23"/>
                    </a:lnTo>
                    <a:lnTo>
                      <a:pt x="77" y="22"/>
                    </a:lnTo>
                    <a:lnTo>
                      <a:pt x="77" y="22"/>
                    </a:lnTo>
                    <a:close/>
                  </a:path>
                </a:pathLst>
              </a:custGeom>
              <a:solidFill>
                <a:srgbClr val="D2D0D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736" name="Freeform 896"/>
              <p:cNvSpPr>
                <a:spLocks/>
              </p:cNvSpPr>
              <p:nvPr/>
            </p:nvSpPr>
            <p:spPr bwMode="auto">
              <a:xfrm>
                <a:off x="4661" y="579"/>
                <a:ext cx="36" cy="106"/>
              </a:xfrm>
              <a:custGeom>
                <a:avLst/>
                <a:gdLst/>
                <a:ahLst/>
                <a:cxnLst>
                  <a:cxn ang="0">
                    <a:pos x="26" y="17"/>
                  </a:cxn>
                  <a:cxn ang="0">
                    <a:pos x="26" y="17"/>
                  </a:cxn>
                  <a:cxn ang="0">
                    <a:pos x="19" y="26"/>
                  </a:cxn>
                  <a:cxn ang="0">
                    <a:pos x="13" y="36"/>
                  </a:cxn>
                  <a:cxn ang="0">
                    <a:pos x="6" y="46"/>
                  </a:cxn>
                  <a:cxn ang="0">
                    <a:pos x="6" y="46"/>
                  </a:cxn>
                  <a:cxn ang="0">
                    <a:pos x="3" y="54"/>
                  </a:cxn>
                  <a:cxn ang="0">
                    <a:pos x="2" y="64"/>
                  </a:cxn>
                  <a:cxn ang="0">
                    <a:pos x="0" y="88"/>
                  </a:cxn>
                  <a:cxn ang="0">
                    <a:pos x="0" y="117"/>
                  </a:cxn>
                  <a:cxn ang="0">
                    <a:pos x="0" y="117"/>
                  </a:cxn>
                  <a:cxn ang="0">
                    <a:pos x="2" y="128"/>
                  </a:cxn>
                  <a:cxn ang="0">
                    <a:pos x="6" y="135"/>
                  </a:cxn>
                  <a:cxn ang="0">
                    <a:pos x="8" y="137"/>
                  </a:cxn>
                  <a:cxn ang="0">
                    <a:pos x="8" y="137"/>
                  </a:cxn>
                  <a:cxn ang="0">
                    <a:pos x="9" y="136"/>
                  </a:cxn>
                  <a:cxn ang="0">
                    <a:pos x="9" y="136"/>
                  </a:cxn>
                  <a:cxn ang="0">
                    <a:pos x="17" y="118"/>
                  </a:cxn>
                  <a:cxn ang="0">
                    <a:pos x="17" y="108"/>
                  </a:cxn>
                  <a:cxn ang="0">
                    <a:pos x="17" y="108"/>
                  </a:cxn>
                  <a:cxn ang="0">
                    <a:pos x="17" y="99"/>
                  </a:cxn>
                  <a:cxn ang="0">
                    <a:pos x="20" y="92"/>
                  </a:cxn>
                  <a:cxn ang="0">
                    <a:pos x="22" y="88"/>
                  </a:cxn>
                  <a:cxn ang="0">
                    <a:pos x="25" y="84"/>
                  </a:cxn>
                  <a:cxn ang="0">
                    <a:pos x="27" y="83"/>
                  </a:cxn>
                  <a:cxn ang="0">
                    <a:pos x="29" y="82"/>
                  </a:cxn>
                  <a:cxn ang="0">
                    <a:pos x="32" y="82"/>
                  </a:cxn>
                  <a:cxn ang="0">
                    <a:pos x="32" y="82"/>
                  </a:cxn>
                  <a:cxn ang="0">
                    <a:pos x="38" y="84"/>
                  </a:cxn>
                  <a:cxn ang="0">
                    <a:pos x="41" y="88"/>
                  </a:cxn>
                  <a:cxn ang="0">
                    <a:pos x="42" y="90"/>
                  </a:cxn>
                  <a:cxn ang="0">
                    <a:pos x="44" y="93"/>
                  </a:cxn>
                  <a:cxn ang="0">
                    <a:pos x="45" y="99"/>
                  </a:cxn>
                  <a:cxn ang="0">
                    <a:pos x="44" y="102"/>
                  </a:cxn>
                  <a:cxn ang="0">
                    <a:pos x="44" y="102"/>
                  </a:cxn>
                  <a:cxn ang="0">
                    <a:pos x="45" y="104"/>
                  </a:cxn>
                  <a:cxn ang="0">
                    <a:pos x="47" y="105"/>
                  </a:cxn>
                  <a:cxn ang="0">
                    <a:pos x="53" y="106"/>
                  </a:cxn>
                  <a:cxn ang="0">
                    <a:pos x="53" y="0"/>
                  </a:cxn>
                  <a:cxn ang="0">
                    <a:pos x="53" y="0"/>
                  </a:cxn>
                  <a:cxn ang="0">
                    <a:pos x="44" y="4"/>
                  </a:cxn>
                  <a:cxn ang="0">
                    <a:pos x="36" y="8"/>
                  </a:cxn>
                  <a:cxn ang="0">
                    <a:pos x="31" y="13"/>
                  </a:cxn>
                  <a:cxn ang="0">
                    <a:pos x="26" y="17"/>
                  </a:cxn>
                  <a:cxn ang="0">
                    <a:pos x="26" y="17"/>
                  </a:cxn>
                </a:cxnLst>
                <a:rect l="0" t="0" r="r" b="b"/>
                <a:pathLst>
                  <a:path w="53" h="137">
                    <a:moveTo>
                      <a:pt x="26" y="17"/>
                    </a:moveTo>
                    <a:lnTo>
                      <a:pt x="26" y="17"/>
                    </a:lnTo>
                    <a:lnTo>
                      <a:pt x="19" y="26"/>
                    </a:lnTo>
                    <a:lnTo>
                      <a:pt x="13" y="36"/>
                    </a:lnTo>
                    <a:lnTo>
                      <a:pt x="6" y="46"/>
                    </a:lnTo>
                    <a:lnTo>
                      <a:pt x="6" y="46"/>
                    </a:lnTo>
                    <a:lnTo>
                      <a:pt x="3" y="54"/>
                    </a:lnTo>
                    <a:lnTo>
                      <a:pt x="2" y="64"/>
                    </a:lnTo>
                    <a:lnTo>
                      <a:pt x="0" y="88"/>
                    </a:lnTo>
                    <a:lnTo>
                      <a:pt x="0" y="117"/>
                    </a:lnTo>
                    <a:lnTo>
                      <a:pt x="0" y="117"/>
                    </a:lnTo>
                    <a:lnTo>
                      <a:pt x="2" y="128"/>
                    </a:lnTo>
                    <a:lnTo>
                      <a:pt x="6" y="135"/>
                    </a:lnTo>
                    <a:lnTo>
                      <a:pt x="8" y="137"/>
                    </a:lnTo>
                    <a:lnTo>
                      <a:pt x="8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17" y="118"/>
                    </a:lnTo>
                    <a:lnTo>
                      <a:pt x="17" y="108"/>
                    </a:lnTo>
                    <a:lnTo>
                      <a:pt x="17" y="108"/>
                    </a:lnTo>
                    <a:lnTo>
                      <a:pt x="17" y="99"/>
                    </a:lnTo>
                    <a:lnTo>
                      <a:pt x="20" y="92"/>
                    </a:lnTo>
                    <a:lnTo>
                      <a:pt x="22" y="88"/>
                    </a:lnTo>
                    <a:lnTo>
                      <a:pt x="25" y="84"/>
                    </a:lnTo>
                    <a:lnTo>
                      <a:pt x="27" y="83"/>
                    </a:lnTo>
                    <a:lnTo>
                      <a:pt x="29" y="82"/>
                    </a:lnTo>
                    <a:lnTo>
                      <a:pt x="32" y="82"/>
                    </a:lnTo>
                    <a:lnTo>
                      <a:pt x="32" y="82"/>
                    </a:lnTo>
                    <a:lnTo>
                      <a:pt x="38" y="84"/>
                    </a:lnTo>
                    <a:lnTo>
                      <a:pt x="41" y="88"/>
                    </a:lnTo>
                    <a:lnTo>
                      <a:pt x="42" y="90"/>
                    </a:lnTo>
                    <a:lnTo>
                      <a:pt x="44" y="93"/>
                    </a:lnTo>
                    <a:lnTo>
                      <a:pt x="45" y="99"/>
                    </a:lnTo>
                    <a:lnTo>
                      <a:pt x="44" y="102"/>
                    </a:lnTo>
                    <a:lnTo>
                      <a:pt x="44" y="102"/>
                    </a:lnTo>
                    <a:lnTo>
                      <a:pt x="45" y="104"/>
                    </a:lnTo>
                    <a:lnTo>
                      <a:pt x="47" y="105"/>
                    </a:lnTo>
                    <a:lnTo>
                      <a:pt x="53" y="106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44" y="4"/>
                    </a:lnTo>
                    <a:lnTo>
                      <a:pt x="36" y="8"/>
                    </a:lnTo>
                    <a:lnTo>
                      <a:pt x="31" y="13"/>
                    </a:lnTo>
                    <a:lnTo>
                      <a:pt x="26" y="17"/>
                    </a:lnTo>
                    <a:lnTo>
                      <a:pt x="26" y="17"/>
                    </a:lnTo>
                    <a:close/>
                  </a:path>
                </a:pathLst>
              </a:custGeom>
              <a:solidFill>
                <a:srgbClr val="372F1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737" name="Freeform 897"/>
              <p:cNvSpPr>
                <a:spLocks/>
              </p:cNvSpPr>
              <p:nvPr/>
            </p:nvSpPr>
            <p:spPr bwMode="auto">
              <a:xfrm>
                <a:off x="4697" y="576"/>
                <a:ext cx="78" cy="128"/>
              </a:xfrm>
              <a:custGeom>
                <a:avLst/>
                <a:gdLst/>
                <a:ahLst/>
                <a:cxnLst>
                  <a:cxn ang="0">
                    <a:pos x="101" y="61"/>
                  </a:cxn>
                  <a:cxn ang="0">
                    <a:pos x="98" y="49"/>
                  </a:cxn>
                  <a:cxn ang="0">
                    <a:pos x="92" y="38"/>
                  </a:cxn>
                  <a:cxn ang="0">
                    <a:pos x="75" y="20"/>
                  </a:cxn>
                  <a:cxn ang="0">
                    <a:pos x="57" y="9"/>
                  </a:cxn>
                  <a:cxn ang="0">
                    <a:pos x="48" y="4"/>
                  </a:cxn>
                  <a:cxn ang="0">
                    <a:pos x="21" y="0"/>
                  </a:cxn>
                  <a:cxn ang="0">
                    <a:pos x="0" y="5"/>
                  </a:cxn>
                  <a:cxn ang="0">
                    <a:pos x="0" y="111"/>
                  </a:cxn>
                  <a:cxn ang="0">
                    <a:pos x="11" y="107"/>
                  </a:cxn>
                  <a:cxn ang="0">
                    <a:pos x="22" y="100"/>
                  </a:cxn>
                  <a:cxn ang="0">
                    <a:pos x="51" y="90"/>
                  </a:cxn>
                  <a:cxn ang="0">
                    <a:pos x="58" y="87"/>
                  </a:cxn>
                  <a:cxn ang="0">
                    <a:pos x="66" y="78"/>
                  </a:cxn>
                  <a:cxn ang="0">
                    <a:pos x="72" y="75"/>
                  </a:cxn>
                  <a:cxn ang="0">
                    <a:pos x="78" y="74"/>
                  </a:cxn>
                  <a:cxn ang="0">
                    <a:pos x="88" y="78"/>
                  </a:cxn>
                  <a:cxn ang="0">
                    <a:pos x="92" y="82"/>
                  </a:cxn>
                  <a:cxn ang="0">
                    <a:pos x="101" y="88"/>
                  </a:cxn>
                  <a:cxn ang="0">
                    <a:pos x="104" y="93"/>
                  </a:cxn>
                  <a:cxn ang="0">
                    <a:pos x="102" y="109"/>
                  </a:cxn>
                  <a:cxn ang="0">
                    <a:pos x="98" y="140"/>
                  </a:cxn>
                  <a:cxn ang="0">
                    <a:pos x="101" y="154"/>
                  </a:cxn>
                  <a:cxn ang="0">
                    <a:pos x="103" y="161"/>
                  </a:cxn>
                  <a:cxn ang="0">
                    <a:pos x="102" y="136"/>
                  </a:cxn>
                  <a:cxn ang="0">
                    <a:pos x="104" y="126"/>
                  </a:cxn>
                  <a:cxn ang="0">
                    <a:pos x="108" y="117"/>
                  </a:cxn>
                  <a:cxn ang="0">
                    <a:pos x="111" y="101"/>
                  </a:cxn>
                  <a:cxn ang="0">
                    <a:pos x="112" y="108"/>
                  </a:cxn>
                  <a:cxn ang="0">
                    <a:pos x="111" y="126"/>
                  </a:cxn>
                  <a:cxn ang="0">
                    <a:pos x="110" y="132"/>
                  </a:cxn>
                  <a:cxn ang="0">
                    <a:pos x="112" y="152"/>
                  </a:cxn>
                  <a:cxn ang="0">
                    <a:pos x="115" y="167"/>
                  </a:cxn>
                  <a:cxn ang="0">
                    <a:pos x="119" y="106"/>
                  </a:cxn>
                  <a:cxn ang="0">
                    <a:pos x="119" y="93"/>
                  </a:cxn>
                  <a:cxn ang="0">
                    <a:pos x="115" y="75"/>
                  </a:cxn>
                  <a:cxn ang="0">
                    <a:pos x="108" y="64"/>
                  </a:cxn>
                  <a:cxn ang="0">
                    <a:pos x="101" y="61"/>
                  </a:cxn>
                </a:cxnLst>
                <a:rect l="0" t="0" r="r" b="b"/>
                <a:pathLst>
                  <a:path w="119" h="167">
                    <a:moveTo>
                      <a:pt x="101" y="61"/>
                    </a:moveTo>
                    <a:lnTo>
                      <a:pt x="101" y="61"/>
                    </a:lnTo>
                    <a:lnTo>
                      <a:pt x="99" y="55"/>
                    </a:lnTo>
                    <a:lnTo>
                      <a:pt x="98" y="49"/>
                    </a:lnTo>
                    <a:lnTo>
                      <a:pt x="96" y="43"/>
                    </a:lnTo>
                    <a:lnTo>
                      <a:pt x="92" y="38"/>
                    </a:lnTo>
                    <a:lnTo>
                      <a:pt x="84" y="29"/>
                    </a:lnTo>
                    <a:lnTo>
                      <a:pt x="75" y="20"/>
                    </a:lnTo>
                    <a:lnTo>
                      <a:pt x="65" y="13"/>
                    </a:lnTo>
                    <a:lnTo>
                      <a:pt x="57" y="9"/>
                    </a:lnTo>
                    <a:lnTo>
                      <a:pt x="48" y="4"/>
                    </a:lnTo>
                    <a:lnTo>
                      <a:pt x="48" y="4"/>
                    </a:lnTo>
                    <a:lnTo>
                      <a:pt x="34" y="2"/>
                    </a:lnTo>
                    <a:lnTo>
                      <a:pt x="21" y="0"/>
                    </a:lnTo>
                    <a:lnTo>
                      <a:pt x="9" y="3"/>
                    </a:lnTo>
                    <a:lnTo>
                      <a:pt x="0" y="5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2" y="113"/>
                    </a:lnTo>
                    <a:lnTo>
                      <a:pt x="11" y="107"/>
                    </a:lnTo>
                    <a:lnTo>
                      <a:pt x="11" y="107"/>
                    </a:lnTo>
                    <a:lnTo>
                      <a:pt x="22" y="100"/>
                    </a:lnTo>
                    <a:lnTo>
                      <a:pt x="33" y="95"/>
                    </a:lnTo>
                    <a:lnTo>
                      <a:pt x="51" y="90"/>
                    </a:lnTo>
                    <a:lnTo>
                      <a:pt x="51" y="90"/>
                    </a:lnTo>
                    <a:lnTo>
                      <a:pt x="58" y="87"/>
                    </a:lnTo>
                    <a:lnTo>
                      <a:pt x="61" y="83"/>
                    </a:lnTo>
                    <a:lnTo>
                      <a:pt x="66" y="78"/>
                    </a:lnTo>
                    <a:lnTo>
                      <a:pt x="72" y="75"/>
                    </a:lnTo>
                    <a:lnTo>
                      <a:pt x="72" y="75"/>
                    </a:lnTo>
                    <a:lnTo>
                      <a:pt x="75" y="74"/>
                    </a:lnTo>
                    <a:lnTo>
                      <a:pt x="78" y="74"/>
                    </a:lnTo>
                    <a:lnTo>
                      <a:pt x="83" y="75"/>
                    </a:lnTo>
                    <a:lnTo>
                      <a:pt x="88" y="78"/>
                    </a:lnTo>
                    <a:lnTo>
                      <a:pt x="92" y="82"/>
                    </a:lnTo>
                    <a:lnTo>
                      <a:pt x="92" y="82"/>
                    </a:lnTo>
                    <a:lnTo>
                      <a:pt x="96" y="84"/>
                    </a:lnTo>
                    <a:lnTo>
                      <a:pt x="101" y="88"/>
                    </a:lnTo>
                    <a:lnTo>
                      <a:pt x="104" y="93"/>
                    </a:lnTo>
                    <a:lnTo>
                      <a:pt x="104" y="93"/>
                    </a:lnTo>
                    <a:lnTo>
                      <a:pt x="102" y="109"/>
                    </a:lnTo>
                    <a:lnTo>
                      <a:pt x="102" y="109"/>
                    </a:lnTo>
                    <a:lnTo>
                      <a:pt x="98" y="140"/>
                    </a:lnTo>
                    <a:lnTo>
                      <a:pt x="98" y="140"/>
                    </a:lnTo>
                    <a:lnTo>
                      <a:pt x="98" y="147"/>
                    </a:lnTo>
                    <a:lnTo>
                      <a:pt x="101" y="154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48"/>
                    </a:lnTo>
                    <a:lnTo>
                      <a:pt x="102" y="136"/>
                    </a:lnTo>
                    <a:lnTo>
                      <a:pt x="103" y="130"/>
                    </a:lnTo>
                    <a:lnTo>
                      <a:pt x="104" y="126"/>
                    </a:lnTo>
                    <a:lnTo>
                      <a:pt x="104" y="126"/>
                    </a:lnTo>
                    <a:lnTo>
                      <a:pt x="108" y="117"/>
                    </a:lnTo>
                    <a:lnTo>
                      <a:pt x="110" y="109"/>
                    </a:lnTo>
                    <a:lnTo>
                      <a:pt x="111" y="101"/>
                    </a:lnTo>
                    <a:lnTo>
                      <a:pt x="111" y="101"/>
                    </a:lnTo>
                    <a:lnTo>
                      <a:pt x="112" y="108"/>
                    </a:lnTo>
                    <a:lnTo>
                      <a:pt x="112" y="115"/>
                    </a:lnTo>
                    <a:lnTo>
                      <a:pt x="111" y="126"/>
                    </a:lnTo>
                    <a:lnTo>
                      <a:pt x="111" y="126"/>
                    </a:lnTo>
                    <a:lnTo>
                      <a:pt x="110" y="132"/>
                    </a:lnTo>
                    <a:lnTo>
                      <a:pt x="110" y="139"/>
                    </a:lnTo>
                    <a:lnTo>
                      <a:pt x="112" y="152"/>
                    </a:lnTo>
                    <a:lnTo>
                      <a:pt x="115" y="167"/>
                    </a:lnTo>
                    <a:lnTo>
                      <a:pt x="115" y="167"/>
                    </a:lnTo>
                    <a:lnTo>
                      <a:pt x="116" y="148"/>
                    </a:lnTo>
                    <a:lnTo>
                      <a:pt x="119" y="106"/>
                    </a:lnTo>
                    <a:lnTo>
                      <a:pt x="119" y="106"/>
                    </a:lnTo>
                    <a:lnTo>
                      <a:pt x="119" y="93"/>
                    </a:lnTo>
                    <a:lnTo>
                      <a:pt x="118" y="83"/>
                    </a:lnTo>
                    <a:lnTo>
                      <a:pt x="115" y="75"/>
                    </a:lnTo>
                    <a:lnTo>
                      <a:pt x="111" y="69"/>
                    </a:lnTo>
                    <a:lnTo>
                      <a:pt x="108" y="64"/>
                    </a:lnTo>
                    <a:lnTo>
                      <a:pt x="104" y="62"/>
                    </a:lnTo>
                    <a:lnTo>
                      <a:pt x="101" y="61"/>
                    </a:lnTo>
                    <a:lnTo>
                      <a:pt x="101" y="61"/>
                    </a:lnTo>
                    <a:close/>
                  </a:path>
                </a:pathLst>
              </a:custGeom>
              <a:solidFill>
                <a:srgbClr val="372F1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738" name="Freeform 898"/>
              <p:cNvSpPr>
                <a:spLocks/>
              </p:cNvSpPr>
              <p:nvPr/>
            </p:nvSpPr>
            <p:spPr bwMode="auto">
              <a:xfrm>
                <a:off x="4697" y="905"/>
                <a:ext cx="108" cy="55"/>
              </a:xfrm>
              <a:custGeom>
                <a:avLst/>
                <a:gdLst/>
                <a:ahLst/>
                <a:cxnLst>
                  <a:cxn ang="0">
                    <a:pos x="158" y="25"/>
                  </a:cxn>
                  <a:cxn ang="0">
                    <a:pos x="158" y="25"/>
                  </a:cxn>
                  <a:cxn ang="0">
                    <a:pos x="154" y="19"/>
                  </a:cxn>
                  <a:cxn ang="0">
                    <a:pos x="144" y="12"/>
                  </a:cxn>
                  <a:cxn ang="0">
                    <a:pos x="132" y="1"/>
                  </a:cxn>
                  <a:cxn ang="0">
                    <a:pos x="132" y="1"/>
                  </a:cxn>
                  <a:cxn ang="0">
                    <a:pos x="131" y="0"/>
                  </a:cxn>
                  <a:cxn ang="0">
                    <a:pos x="127" y="1"/>
                  </a:cxn>
                  <a:cxn ang="0">
                    <a:pos x="127" y="1"/>
                  </a:cxn>
                  <a:cxn ang="0">
                    <a:pos x="118" y="1"/>
                  </a:cxn>
                  <a:cxn ang="0">
                    <a:pos x="106" y="1"/>
                  </a:cxn>
                  <a:cxn ang="0">
                    <a:pos x="91" y="1"/>
                  </a:cxn>
                  <a:cxn ang="0">
                    <a:pos x="91" y="1"/>
                  </a:cxn>
                  <a:cxn ang="0">
                    <a:pos x="85" y="1"/>
                  </a:cxn>
                  <a:cxn ang="0">
                    <a:pos x="79" y="4"/>
                  </a:cxn>
                  <a:cxn ang="0">
                    <a:pos x="73" y="6"/>
                  </a:cxn>
                  <a:cxn ang="0">
                    <a:pos x="73" y="6"/>
                  </a:cxn>
                  <a:cxn ang="0">
                    <a:pos x="48" y="20"/>
                  </a:cxn>
                  <a:cxn ang="0">
                    <a:pos x="30" y="30"/>
                  </a:cxn>
                  <a:cxn ang="0">
                    <a:pos x="30" y="30"/>
                  </a:cxn>
                  <a:cxn ang="0">
                    <a:pos x="0" y="30"/>
                  </a:cxn>
                  <a:cxn ang="0">
                    <a:pos x="0" y="72"/>
                  </a:cxn>
                  <a:cxn ang="0">
                    <a:pos x="0" y="72"/>
                  </a:cxn>
                  <a:cxn ang="0">
                    <a:pos x="26" y="65"/>
                  </a:cxn>
                  <a:cxn ang="0">
                    <a:pos x="26" y="65"/>
                  </a:cxn>
                  <a:cxn ang="0">
                    <a:pos x="40" y="63"/>
                  </a:cxn>
                  <a:cxn ang="0">
                    <a:pos x="53" y="60"/>
                  </a:cxn>
                  <a:cxn ang="0">
                    <a:pos x="64" y="56"/>
                  </a:cxn>
                  <a:cxn ang="0">
                    <a:pos x="64" y="56"/>
                  </a:cxn>
                  <a:cxn ang="0">
                    <a:pos x="73" y="52"/>
                  </a:cxn>
                  <a:cxn ang="0">
                    <a:pos x="73" y="52"/>
                  </a:cxn>
                  <a:cxn ang="0">
                    <a:pos x="84" y="49"/>
                  </a:cxn>
                  <a:cxn ang="0">
                    <a:pos x="89" y="46"/>
                  </a:cxn>
                  <a:cxn ang="0">
                    <a:pos x="92" y="42"/>
                  </a:cxn>
                  <a:cxn ang="0">
                    <a:pos x="109" y="38"/>
                  </a:cxn>
                  <a:cxn ang="0">
                    <a:pos x="128" y="44"/>
                  </a:cxn>
                  <a:cxn ang="0">
                    <a:pos x="128" y="44"/>
                  </a:cxn>
                  <a:cxn ang="0">
                    <a:pos x="131" y="44"/>
                  </a:cxn>
                  <a:cxn ang="0">
                    <a:pos x="136" y="44"/>
                  </a:cxn>
                  <a:cxn ang="0">
                    <a:pos x="141" y="40"/>
                  </a:cxn>
                  <a:cxn ang="0">
                    <a:pos x="118" y="29"/>
                  </a:cxn>
                  <a:cxn ang="0">
                    <a:pos x="123" y="25"/>
                  </a:cxn>
                  <a:cxn ang="0">
                    <a:pos x="123" y="25"/>
                  </a:cxn>
                  <a:cxn ang="0">
                    <a:pos x="128" y="27"/>
                  </a:cxn>
                  <a:cxn ang="0">
                    <a:pos x="137" y="33"/>
                  </a:cxn>
                  <a:cxn ang="0">
                    <a:pos x="142" y="37"/>
                  </a:cxn>
                  <a:cxn ang="0">
                    <a:pos x="148" y="39"/>
                  </a:cxn>
                  <a:cxn ang="0">
                    <a:pos x="154" y="39"/>
                  </a:cxn>
                  <a:cxn ang="0">
                    <a:pos x="158" y="38"/>
                  </a:cxn>
                  <a:cxn ang="0">
                    <a:pos x="164" y="37"/>
                  </a:cxn>
                  <a:cxn ang="0">
                    <a:pos x="164" y="37"/>
                  </a:cxn>
                  <a:cxn ang="0">
                    <a:pos x="162" y="32"/>
                  </a:cxn>
                  <a:cxn ang="0">
                    <a:pos x="158" y="25"/>
                  </a:cxn>
                  <a:cxn ang="0">
                    <a:pos x="158" y="25"/>
                  </a:cxn>
                </a:cxnLst>
                <a:rect l="0" t="0" r="r" b="b"/>
                <a:pathLst>
                  <a:path w="164" h="72">
                    <a:moveTo>
                      <a:pt x="158" y="25"/>
                    </a:moveTo>
                    <a:lnTo>
                      <a:pt x="158" y="25"/>
                    </a:lnTo>
                    <a:lnTo>
                      <a:pt x="154" y="19"/>
                    </a:lnTo>
                    <a:lnTo>
                      <a:pt x="144" y="12"/>
                    </a:lnTo>
                    <a:lnTo>
                      <a:pt x="132" y="1"/>
                    </a:lnTo>
                    <a:lnTo>
                      <a:pt x="132" y="1"/>
                    </a:lnTo>
                    <a:lnTo>
                      <a:pt x="131" y="0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18" y="1"/>
                    </a:lnTo>
                    <a:lnTo>
                      <a:pt x="106" y="1"/>
                    </a:lnTo>
                    <a:lnTo>
                      <a:pt x="91" y="1"/>
                    </a:lnTo>
                    <a:lnTo>
                      <a:pt x="91" y="1"/>
                    </a:lnTo>
                    <a:lnTo>
                      <a:pt x="85" y="1"/>
                    </a:lnTo>
                    <a:lnTo>
                      <a:pt x="79" y="4"/>
                    </a:lnTo>
                    <a:lnTo>
                      <a:pt x="73" y="6"/>
                    </a:lnTo>
                    <a:lnTo>
                      <a:pt x="73" y="6"/>
                    </a:lnTo>
                    <a:lnTo>
                      <a:pt x="48" y="2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0" y="30"/>
                    </a:lnTo>
                    <a:lnTo>
                      <a:pt x="0" y="72"/>
                    </a:lnTo>
                    <a:lnTo>
                      <a:pt x="0" y="72"/>
                    </a:lnTo>
                    <a:lnTo>
                      <a:pt x="26" y="65"/>
                    </a:lnTo>
                    <a:lnTo>
                      <a:pt x="26" y="65"/>
                    </a:lnTo>
                    <a:lnTo>
                      <a:pt x="40" y="63"/>
                    </a:lnTo>
                    <a:lnTo>
                      <a:pt x="53" y="60"/>
                    </a:lnTo>
                    <a:lnTo>
                      <a:pt x="64" y="56"/>
                    </a:lnTo>
                    <a:lnTo>
                      <a:pt x="64" y="56"/>
                    </a:lnTo>
                    <a:lnTo>
                      <a:pt x="73" y="52"/>
                    </a:lnTo>
                    <a:lnTo>
                      <a:pt x="73" y="52"/>
                    </a:lnTo>
                    <a:lnTo>
                      <a:pt x="84" y="49"/>
                    </a:lnTo>
                    <a:lnTo>
                      <a:pt x="89" y="46"/>
                    </a:lnTo>
                    <a:lnTo>
                      <a:pt x="92" y="42"/>
                    </a:lnTo>
                    <a:lnTo>
                      <a:pt x="109" y="38"/>
                    </a:lnTo>
                    <a:lnTo>
                      <a:pt x="128" y="44"/>
                    </a:lnTo>
                    <a:lnTo>
                      <a:pt x="128" y="44"/>
                    </a:lnTo>
                    <a:lnTo>
                      <a:pt x="131" y="44"/>
                    </a:lnTo>
                    <a:lnTo>
                      <a:pt x="136" y="44"/>
                    </a:lnTo>
                    <a:lnTo>
                      <a:pt x="141" y="40"/>
                    </a:lnTo>
                    <a:lnTo>
                      <a:pt x="118" y="29"/>
                    </a:lnTo>
                    <a:lnTo>
                      <a:pt x="123" y="25"/>
                    </a:lnTo>
                    <a:lnTo>
                      <a:pt x="123" y="25"/>
                    </a:lnTo>
                    <a:lnTo>
                      <a:pt x="128" y="27"/>
                    </a:lnTo>
                    <a:lnTo>
                      <a:pt x="137" y="33"/>
                    </a:lnTo>
                    <a:lnTo>
                      <a:pt x="142" y="37"/>
                    </a:lnTo>
                    <a:lnTo>
                      <a:pt x="148" y="39"/>
                    </a:lnTo>
                    <a:lnTo>
                      <a:pt x="154" y="39"/>
                    </a:lnTo>
                    <a:lnTo>
                      <a:pt x="158" y="38"/>
                    </a:lnTo>
                    <a:lnTo>
                      <a:pt x="164" y="37"/>
                    </a:lnTo>
                    <a:lnTo>
                      <a:pt x="164" y="37"/>
                    </a:lnTo>
                    <a:lnTo>
                      <a:pt x="162" y="32"/>
                    </a:lnTo>
                    <a:lnTo>
                      <a:pt x="158" y="25"/>
                    </a:lnTo>
                    <a:lnTo>
                      <a:pt x="158" y="2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739" name="Freeform 899"/>
              <p:cNvSpPr>
                <a:spLocks/>
              </p:cNvSpPr>
              <p:nvPr/>
            </p:nvSpPr>
            <p:spPr bwMode="auto">
              <a:xfrm>
                <a:off x="4860" y="820"/>
                <a:ext cx="34" cy="125"/>
              </a:xfrm>
              <a:custGeom>
                <a:avLst/>
                <a:gdLst/>
                <a:ahLst/>
                <a:cxnLst>
                  <a:cxn ang="0">
                    <a:pos x="51" y="0"/>
                  </a:cxn>
                  <a:cxn ang="0">
                    <a:pos x="0" y="157"/>
                  </a:cxn>
                  <a:cxn ang="0">
                    <a:pos x="14" y="162"/>
                  </a:cxn>
                  <a:cxn ang="0">
                    <a:pos x="51" y="48"/>
                  </a:cxn>
                  <a:cxn ang="0">
                    <a:pos x="51" y="0"/>
                  </a:cxn>
                </a:cxnLst>
                <a:rect l="0" t="0" r="r" b="b"/>
                <a:pathLst>
                  <a:path w="51" h="162">
                    <a:moveTo>
                      <a:pt x="51" y="0"/>
                    </a:moveTo>
                    <a:lnTo>
                      <a:pt x="0" y="157"/>
                    </a:lnTo>
                    <a:lnTo>
                      <a:pt x="14" y="162"/>
                    </a:lnTo>
                    <a:lnTo>
                      <a:pt x="51" y="48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968E8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</p:grpSp>
        <p:grpSp>
          <p:nvGrpSpPr>
            <p:cNvPr id="310376" name="Group 3176"/>
            <p:cNvGrpSpPr>
              <a:grpSpLocks/>
            </p:cNvGrpSpPr>
            <p:nvPr/>
          </p:nvGrpSpPr>
          <p:grpSpPr bwMode="auto">
            <a:xfrm>
              <a:off x="4368" y="1052"/>
              <a:ext cx="399" cy="436"/>
              <a:chOff x="4281" y="720"/>
              <a:chExt cx="399" cy="436"/>
            </a:xfrm>
          </p:grpSpPr>
          <p:sp>
            <p:nvSpPr>
              <p:cNvPr id="292743" name="AutoShape 461"/>
              <p:cNvSpPr>
                <a:spLocks noChangeAspect="1" noChangeArrowheads="1" noTextEdit="1"/>
              </p:cNvSpPr>
              <p:nvPr/>
            </p:nvSpPr>
            <p:spPr bwMode="auto">
              <a:xfrm>
                <a:off x="4281" y="720"/>
                <a:ext cx="399" cy="43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744" name="Freeform 462"/>
              <p:cNvSpPr>
                <a:spLocks/>
              </p:cNvSpPr>
              <p:nvPr/>
            </p:nvSpPr>
            <p:spPr bwMode="auto">
              <a:xfrm>
                <a:off x="4588" y="917"/>
                <a:ext cx="58" cy="23"/>
              </a:xfrm>
              <a:custGeom>
                <a:avLst/>
                <a:gdLst>
                  <a:gd name="T0" fmla="*/ 6 w 150"/>
                  <a:gd name="T1" fmla="*/ 38 h 66"/>
                  <a:gd name="T2" fmla="*/ 0 w 150"/>
                  <a:gd name="T3" fmla="*/ 62 h 66"/>
                  <a:gd name="T4" fmla="*/ 0 w 150"/>
                  <a:gd name="T5" fmla="*/ 66 h 66"/>
                  <a:gd name="T6" fmla="*/ 2 w 150"/>
                  <a:gd name="T7" fmla="*/ 66 h 66"/>
                  <a:gd name="T8" fmla="*/ 138 w 150"/>
                  <a:gd name="T9" fmla="*/ 60 h 66"/>
                  <a:gd name="T10" fmla="*/ 140 w 150"/>
                  <a:gd name="T11" fmla="*/ 60 h 66"/>
                  <a:gd name="T12" fmla="*/ 140 w 150"/>
                  <a:gd name="T13" fmla="*/ 58 h 66"/>
                  <a:gd name="T14" fmla="*/ 150 w 150"/>
                  <a:gd name="T15" fmla="*/ 34 h 66"/>
                  <a:gd name="T16" fmla="*/ 150 w 150"/>
                  <a:gd name="T17" fmla="*/ 32 h 66"/>
                  <a:gd name="T18" fmla="*/ 148 w 150"/>
                  <a:gd name="T19" fmla="*/ 32 h 66"/>
                  <a:gd name="T20" fmla="*/ 108 w 150"/>
                  <a:gd name="T21" fmla="*/ 32 h 66"/>
                  <a:gd name="T22" fmla="*/ 108 w 150"/>
                  <a:gd name="T23" fmla="*/ 32 h 66"/>
                  <a:gd name="T24" fmla="*/ 108 w 150"/>
                  <a:gd name="T25" fmla="*/ 32 h 66"/>
                  <a:gd name="T26" fmla="*/ 108 w 150"/>
                  <a:gd name="T27" fmla="*/ 32 h 66"/>
                  <a:gd name="T28" fmla="*/ 108 w 150"/>
                  <a:gd name="T29" fmla="*/ 32 h 66"/>
                  <a:gd name="T30" fmla="*/ 106 w 150"/>
                  <a:gd name="T31" fmla="*/ 28 h 66"/>
                  <a:gd name="T32" fmla="*/ 102 w 150"/>
                  <a:gd name="T33" fmla="*/ 14 h 66"/>
                  <a:gd name="T34" fmla="*/ 102 w 150"/>
                  <a:gd name="T35" fmla="*/ 14 h 66"/>
                  <a:gd name="T36" fmla="*/ 100 w 150"/>
                  <a:gd name="T37" fmla="*/ 10 h 66"/>
                  <a:gd name="T38" fmla="*/ 98 w 150"/>
                  <a:gd name="T39" fmla="*/ 6 h 66"/>
                  <a:gd name="T40" fmla="*/ 94 w 150"/>
                  <a:gd name="T41" fmla="*/ 4 h 66"/>
                  <a:gd name="T42" fmla="*/ 90 w 150"/>
                  <a:gd name="T43" fmla="*/ 2 h 66"/>
                  <a:gd name="T44" fmla="*/ 90 w 150"/>
                  <a:gd name="T45" fmla="*/ 2 h 66"/>
                  <a:gd name="T46" fmla="*/ 84 w 150"/>
                  <a:gd name="T47" fmla="*/ 0 h 66"/>
                  <a:gd name="T48" fmla="*/ 78 w 150"/>
                  <a:gd name="T49" fmla="*/ 2 h 66"/>
                  <a:gd name="T50" fmla="*/ 70 w 150"/>
                  <a:gd name="T51" fmla="*/ 6 h 66"/>
                  <a:gd name="T52" fmla="*/ 66 w 150"/>
                  <a:gd name="T53" fmla="*/ 12 h 66"/>
                  <a:gd name="T54" fmla="*/ 60 w 150"/>
                  <a:gd name="T55" fmla="*/ 18 h 66"/>
                  <a:gd name="T56" fmla="*/ 60 w 150"/>
                  <a:gd name="T57" fmla="*/ 18 h 66"/>
                  <a:gd name="T58" fmla="*/ 52 w 150"/>
                  <a:gd name="T59" fmla="*/ 28 h 66"/>
                  <a:gd name="T60" fmla="*/ 46 w 150"/>
                  <a:gd name="T61" fmla="*/ 32 h 66"/>
                  <a:gd name="T62" fmla="*/ 46 w 150"/>
                  <a:gd name="T63" fmla="*/ 32 h 66"/>
                  <a:gd name="T64" fmla="*/ 8 w 150"/>
                  <a:gd name="T65" fmla="*/ 38 h 66"/>
                  <a:gd name="T66" fmla="*/ 6 w 150"/>
                  <a:gd name="T67" fmla="*/ 38 h 66"/>
                  <a:gd name="T68" fmla="*/ 6 w 150"/>
                  <a:gd name="T69" fmla="*/ 38 h 6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50"/>
                  <a:gd name="T106" fmla="*/ 0 h 66"/>
                  <a:gd name="T107" fmla="*/ 150 w 150"/>
                  <a:gd name="T108" fmla="*/ 66 h 6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50" h="66">
                    <a:moveTo>
                      <a:pt x="6" y="38"/>
                    </a:moveTo>
                    <a:lnTo>
                      <a:pt x="0" y="62"/>
                    </a:lnTo>
                    <a:lnTo>
                      <a:pt x="0" y="66"/>
                    </a:lnTo>
                    <a:lnTo>
                      <a:pt x="2" y="66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0" y="58"/>
                    </a:lnTo>
                    <a:lnTo>
                      <a:pt x="150" y="34"/>
                    </a:lnTo>
                    <a:lnTo>
                      <a:pt x="150" y="32"/>
                    </a:lnTo>
                    <a:lnTo>
                      <a:pt x="148" y="32"/>
                    </a:lnTo>
                    <a:lnTo>
                      <a:pt x="108" y="32"/>
                    </a:lnTo>
                    <a:lnTo>
                      <a:pt x="106" y="28"/>
                    </a:lnTo>
                    <a:lnTo>
                      <a:pt x="102" y="14"/>
                    </a:lnTo>
                    <a:lnTo>
                      <a:pt x="100" y="10"/>
                    </a:lnTo>
                    <a:lnTo>
                      <a:pt x="98" y="6"/>
                    </a:lnTo>
                    <a:lnTo>
                      <a:pt x="94" y="4"/>
                    </a:lnTo>
                    <a:lnTo>
                      <a:pt x="90" y="2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70" y="6"/>
                    </a:lnTo>
                    <a:lnTo>
                      <a:pt x="66" y="12"/>
                    </a:lnTo>
                    <a:lnTo>
                      <a:pt x="60" y="18"/>
                    </a:lnTo>
                    <a:lnTo>
                      <a:pt x="52" y="28"/>
                    </a:lnTo>
                    <a:lnTo>
                      <a:pt x="46" y="32"/>
                    </a:lnTo>
                    <a:lnTo>
                      <a:pt x="8" y="38"/>
                    </a:lnTo>
                    <a:lnTo>
                      <a:pt x="6" y="38"/>
                    </a:lnTo>
                    <a:close/>
                  </a:path>
                </a:pathLst>
              </a:custGeom>
              <a:solidFill>
                <a:srgbClr val="63636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45" name="Freeform 463"/>
              <p:cNvSpPr>
                <a:spLocks/>
              </p:cNvSpPr>
              <p:nvPr/>
            </p:nvSpPr>
            <p:spPr bwMode="auto">
              <a:xfrm>
                <a:off x="4556" y="893"/>
                <a:ext cx="95" cy="179"/>
              </a:xfrm>
              <a:custGeom>
                <a:avLst/>
                <a:gdLst>
                  <a:gd name="T0" fmla="*/ 36 w 248"/>
                  <a:gd name="T1" fmla="*/ 8 h 508"/>
                  <a:gd name="T2" fmla="*/ 36 w 248"/>
                  <a:gd name="T3" fmla="*/ 8 h 508"/>
                  <a:gd name="T4" fmla="*/ 42 w 248"/>
                  <a:gd name="T5" fmla="*/ 4 h 508"/>
                  <a:gd name="T6" fmla="*/ 48 w 248"/>
                  <a:gd name="T7" fmla="*/ 2 h 508"/>
                  <a:gd name="T8" fmla="*/ 56 w 248"/>
                  <a:gd name="T9" fmla="*/ 0 h 508"/>
                  <a:gd name="T10" fmla="*/ 66 w 248"/>
                  <a:gd name="T11" fmla="*/ 4 h 508"/>
                  <a:gd name="T12" fmla="*/ 74 w 248"/>
                  <a:gd name="T13" fmla="*/ 10 h 508"/>
                  <a:gd name="T14" fmla="*/ 84 w 248"/>
                  <a:gd name="T15" fmla="*/ 24 h 508"/>
                  <a:gd name="T16" fmla="*/ 92 w 248"/>
                  <a:gd name="T17" fmla="*/ 44 h 508"/>
                  <a:gd name="T18" fmla="*/ 92 w 248"/>
                  <a:gd name="T19" fmla="*/ 44 h 508"/>
                  <a:gd name="T20" fmla="*/ 102 w 248"/>
                  <a:gd name="T21" fmla="*/ 74 h 508"/>
                  <a:gd name="T22" fmla="*/ 118 w 248"/>
                  <a:gd name="T23" fmla="*/ 114 h 508"/>
                  <a:gd name="T24" fmla="*/ 162 w 248"/>
                  <a:gd name="T25" fmla="*/ 218 h 508"/>
                  <a:gd name="T26" fmla="*/ 208 w 248"/>
                  <a:gd name="T27" fmla="*/ 328 h 508"/>
                  <a:gd name="T28" fmla="*/ 230 w 248"/>
                  <a:gd name="T29" fmla="*/ 380 h 508"/>
                  <a:gd name="T30" fmla="*/ 248 w 248"/>
                  <a:gd name="T31" fmla="*/ 426 h 508"/>
                  <a:gd name="T32" fmla="*/ 248 w 248"/>
                  <a:gd name="T33" fmla="*/ 426 h 508"/>
                  <a:gd name="T34" fmla="*/ 244 w 248"/>
                  <a:gd name="T35" fmla="*/ 436 h 508"/>
                  <a:gd name="T36" fmla="*/ 230 w 248"/>
                  <a:gd name="T37" fmla="*/ 480 h 508"/>
                  <a:gd name="T38" fmla="*/ 230 w 248"/>
                  <a:gd name="T39" fmla="*/ 480 h 508"/>
                  <a:gd name="T40" fmla="*/ 226 w 248"/>
                  <a:gd name="T41" fmla="*/ 488 h 508"/>
                  <a:gd name="T42" fmla="*/ 220 w 248"/>
                  <a:gd name="T43" fmla="*/ 496 h 508"/>
                  <a:gd name="T44" fmla="*/ 214 w 248"/>
                  <a:gd name="T45" fmla="*/ 502 h 508"/>
                  <a:gd name="T46" fmla="*/ 206 w 248"/>
                  <a:gd name="T47" fmla="*/ 506 h 508"/>
                  <a:gd name="T48" fmla="*/ 196 w 248"/>
                  <a:gd name="T49" fmla="*/ 508 h 508"/>
                  <a:gd name="T50" fmla="*/ 184 w 248"/>
                  <a:gd name="T51" fmla="*/ 508 h 508"/>
                  <a:gd name="T52" fmla="*/ 172 w 248"/>
                  <a:gd name="T53" fmla="*/ 504 h 508"/>
                  <a:gd name="T54" fmla="*/ 158 w 248"/>
                  <a:gd name="T55" fmla="*/ 496 h 508"/>
                  <a:gd name="T56" fmla="*/ 142 w 248"/>
                  <a:gd name="T57" fmla="*/ 484 h 508"/>
                  <a:gd name="T58" fmla="*/ 126 w 248"/>
                  <a:gd name="T59" fmla="*/ 466 h 508"/>
                  <a:gd name="T60" fmla="*/ 108 w 248"/>
                  <a:gd name="T61" fmla="*/ 444 h 508"/>
                  <a:gd name="T62" fmla="*/ 88 w 248"/>
                  <a:gd name="T63" fmla="*/ 414 h 508"/>
                  <a:gd name="T64" fmla="*/ 68 w 248"/>
                  <a:gd name="T65" fmla="*/ 378 h 508"/>
                  <a:gd name="T66" fmla="*/ 46 w 248"/>
                  <a:gd name="T67" fmla="*/ 336 h 508"/>
                  <a:gd name="T68" fmla="*/ 24 w 248"/>
                  <a:gd name="T69" fmla="*/ 284 h 508"/>
                  <a:gd name="T70" fmla="*/ 0 w 248"/>
                  <a:gd name="T71" fmla="*/ 226 h 508"/>
                  <a:gd name="T72" fmla="*/ 36 w 248"/>
                  <a:gd name="T73" fmla="*/ 8 h 50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48"/>
                  <a:gd name="T112" fmla="*/ 0 h 508"/>
                  <a:gd name="T113" fmla="*/ 248 w 248"/>
                  <a:gd name="T114" fmla="*/ 508 h 50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48" h="508">
                    <a:moveTo>
                      <a:pt x="36" y="8"/>
                    </a:moveTo>
                    <a:lnTo>
                      <a:pt x="36" y="8"/>
                    </a:lnTo>
                    <a:lnTo>
                      <a:pt x="42" y="4"/>
                    </a:lnTo>
                    <a:lnTo>
                      <a:pt x="48" y="2"/>
                    </a:lnTo>
                    <a:lnTo>
                      <a:pt x="56" y="0"/>
                    </a:lnTo>
                    <a:lnTo>
                      <a:pt x="66" y="4"/>
                    </a:lnTo>
                    <a:lnTo>
                      <a:pt x="74" y="10"/>
                    </a:lnTo>
                    <a:lnTo>
                      <a:pt x="84" y="24"/>
                    </a:lnTo>
                    <a:lnTo>
                      <a:pt x="92" y="44"/>
                    </a:lnTo>
                    <a:lnTo>
                      <a:pt x="102" y="74"/>
                    </a:lnTo>
                    <a:lnTo>
                      <a:pt x="118" y="114"/>
                    </a:lnTo>
                    <a:lnTo>
                      <a:pt x="162" y="218"/>
                    </a:lnTo>
                    <a:lnTo>
                      <a:pt x="208" y="328"/>
                    </a:lnTo>
                    <a:lnTo>
                      <a:pt x="230" y="380"/>
                    </a:lnTo>
                    <a:lnTo>
                      <a:pt x="248" y="426"/>
                    </a:lnTo>
                    <a:lnTo>
                      <a:pt x="244" y="436"/>
                    </a:lnTo>
                    <a:lnTo>
                      <a:pt x="230" y="480"/>
                    </a:lnTo>
                    <a:lnTo>
                      <a:pt x="226" y="488"/>
                    </a:lnTo>
                    <a:lnTo>
                      <a:pt x="220" y="496"/>
                    </a:lnTo>
                    <a:lnTo>
                      <a:pt x="214" y="502"/>
                    </a:lnTo>
                    <a:lnTo>
                      <a:pt x="206" y="506"/>
                    </a:lnTo>
                    <a:lnTo>
                      <a:pt x="196" y="508"/>
                    </a:lnTo>
                    <a:lnTo>
                      <a:pt x="184" y="508"/>
                    </a:lnTo>
                    <a:lnTo>
                      <a:pt x="172" y="504"/>
                    </a:lnTo>
                    <a:lnTo>
                      <a:pt x="158" y="496"/>
                    </a:lnTo>
                    <a:lnTo>
                      <a:pt x="142" y="484"/>
                    </a:lnTo>
                    <a:lnTo>
                      <a:pt x="126" y="466"/>
                    </a:lnTo>
                    <a:lnTo>
                      <a:pt x="108" y="444"/>
                    </a:lnTo>
                    <a:lnTo>
                      <a:pt x="88" y="414"/>
                    </a:lnTo>
                    <a:lnTo>
                      <a:pt x="68" y="378"/>
                    </a:lnTo>
                    <a:lnTo>
                      <a:pt x="46" y="336"/>
                    </a:lnTo>
                    <a:lnTo>
                      <a:pt x="24" y="284"/>
                    </a:lnTo>
                    <a:lnTo>
                      <a:pt x="0" y="226"/>
                    </a:lnTo>
                    <a:lnTo>
                      <a:pt x="36" y="8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46" name="Freeform 464"/>
              <p:cNvSpPr>
                <a:spLocks/>
              </p:cNvSpPr>
              <p:nvPr/>
            </p:nvSpPr>
            <p:spPr bwMode="auto">
              <a:xfrm>
                <a:off x="4583" y="990"/>
                <a:ext cx="77" cy="90"/>
              </a:xfrm>
              <a:custGeom>
                <a:avLst/>
                <a:gdLst>
                  <a:gd name="T0" fmla="*/ 72 w 202"/>
                  <a:gd name="T1" fmla="*/ 0 h 258"/>
                  <a:gd name="T2" fmla="*/ 72 w 202"/>
                  <a:gd name="T3" fmla="*/ 0 h 258"/>
                  <a:gd name="T4" fmla="*/ 86 w 202"/>
                  <a:gd name="T5" fmla="*/ 12 h 258"/>
                  <a:gd name="T6" fmla="*/ 122 w 202"/>
                  <a:gd name="T7" fmla="*/ 44 h 258"/>
                  <a:gd name="T8" fmla="*/ 140 w 202"/>
                  <a:gd name="T9" fmla="*/ 64 h 258"/>
                  <a:gd name="T10" fmla="*/ 160 w 202"/>
                  <a:gd name="T11" fmla="*/ 86 h 258"/>
                  <a:gd name="T12" fmla="*/ 174 w 202"/>
                  <a:gd name="T13" fmla="*/ 108 h 258"/>
                  <a:gd name="T14" fmla="*/ 180 w 202"/>
                  <a:gd name="T15" fmla="*/ 120 h 258"/>
                  <a:gd name="T16" fmla="*/ 184 w 202"/>
                  <a:gd name="T17" fmla="*/ 130 h 258"/>
                  <a:gd name="T18" fmla="*/ 184 w 202"/>
                  <a:gd name="T19" fmla="*/ 130 h 258"/>
                  <a:gd name="T20" fmla="*/ 196 w 202"/>
                  <a:gd name="T21" fmla="*/ 168 h 258"/>
                  <a:gd name="T22" fmla="*/ 200 w 202"/>
                  <a:gd name="T23" fmla="*/ 184 h 258"/>
                  <a:gd name="T24" fmla="*/ 202 w 202"/>
                  <a:gd name="T25" fmla="*/ 200 h 258"/>
                  <a:gd name="T26" fmla="*/ 202 w 202"/>
                  <a:gd name="T27" fmla="*/ 214 h 258"/>
                  <a:gd name="T28" fmla="*/ 198 w 202"/>
                  <a:gd name="T29" fmla="*/ 226 h 258"/>
                  <a:gd name="T30" fmla="*/ 190 w 202"/>
                  <a:gd name="T31" fmla="*/ 236 h 258"/>
                  <a:gd name="T32" fmla="*/ 178 w 202"/>
                  <a:gd name="T33" fmla="*/ 246 h 258"/>
                  <a:gd name="T34" fmla="*/ 178 w 202"/>
                  <a:gd name="T35" fmla="*/ 246 h 258"/>
                  <a:gd name="T36" fmla="*/ 168 w 202"/>
                  <a:gd name="T37" fmla="*/ 252 h 258"/>
                  <a:gd name="T38" fmla="*/ 156 w 202"/>
                  <a:gd name="T39" fmla="*/ 256 h 258"/>
                  <a:gd name="T40" fmla="*/ 144 w 202"/>
                  <a:gd name="T41" fmla="*/ 258 h 258"/>
                  <a:gd name="T42" fmla="*/ 130 w 202"/>
                  <a:gd name="T43" fmla="*/ 258 h 258"/>
                  <a:gd name="T44" fmla="*/ 118 w 202"/>
                  <a:gd name="T45" fmla="*/ 258 h 258"/>
                  <a:gd name="T46" fmla="*/ 104 w 202"/>
                  <a:gd name="T47" fmla="*/ 254 h 258"/>
                  <a:gd name="T48" fmla="*/ 76 w 202"/>
                  <a:gd name="T49" fmla="*/ 246 h 258"/>
                  <a:gd name="T50" fmla="*/ 52 w 202"/>
                  <a:gd name="T51" fmla="*/ 234 h 258"/>
                  <a:gd name="T52" fmla="*/ 30 w 202"/>
                  <a:gd name="T53" fmla="*/ 218 h 258"/>
                  <a:gd name="T54" fmla="*/ 20 w 202"/>
                  <a:gd name="T55" fmla="*/ 210 h 258"/>
                  <a:gd name="T56" fmla="*/ 12 w 202"/>
                  <a:gd name="T57" fmla="*/ 202 h 258"/>
                  <a:gd name="T58" fmla="*/ 6 w 202"/>
                  <a:gd name="T59" fmla="*/ 192 h 258"/>
                  <a:gd name="T60" fmla="*/ 2 w 202"/>
                  <a:gd name="T61" fmla="*/ 184 h 258"/>
                  <a:gd name="T62" fmla="*/ 2 w 202"/>
                  <a:gd name="T63" fmla="*/ 184 h 258"/>
                  <a:gd name="T64" fmla="*/ 0 w 202"/>
                  <a:gd name="T65" fmla="*/ 174 h 258"/>
                  <a:gd name="T66" fmla="*/ 0 w 202"/>
                  <a:gd name="T67" fmla="*/ 162 h 258"/>
                  <a:gd name="T68" fmla="*/ 2 w 202"/>
                  <a:gd name="T69" fmla="*/ 148 h 258"/>
                  <a:gd name="T70" fmla="*/ 6 w 202"/>
                  <a:gd name="T71" fmla="*/ 134 h 258"/>
                  <a:gd name="T72" fmla="*/ 16 w 202"/>
                  <a:gd name="T73" fmla="*/ 104 h 258"/>
                  <a:gd name="T74" fmla="*/ 30 w 202"/>
                  <a:gd name="T75" fmla="*/ 72 h 258"/>
                  <a:gd name="T76" fmla="*/ 44 w 202"/>
                  <a:gd name="T77" fmla="*/ 44 h 258"/>
                  <a:gd name="T78" fmla="*/ 58 w 202"/>
                  <a:gd name="T79" fmla="*/ 22 h 258"/>
                  <a:gd name="T80" fmla="*/ 72 w 202"/>
                  <a:gd name="T81" fmla="*/ 0 h 2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2"/>
                  <a:gd name="T124" fmla="*/ 0 h 258"/>
                  <a:gd name="T125" fmla="*/ 202 w 202"/>
                  <a:gd name="T126" fmla="*/ 258 h 2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2" h="258">
                    <a:moveTo>
                      <a:pt x="72" y="0"/>
                    </a:moveTo>
                    <a:lnTo>
                      <a:pt x="72" y="0"/>
                    </a:lnTo>
                    <a:lnTo>
                      <a:pt x="86" y="12"/>
                    </a:lnTo>
                    <a:lnTo>
                      <a:pt x="122" y="44"/>
                    </a:lnTo>
                    <a:lnTo>
                      <a:pt x="140" y="64"/>
                    </a:lnTo>
                    <a:lnTo>
                      <a:pt x="160" y="86"/>
                    </a:lnTo>
                    <a:lnTo>
                      <a:pt x="174" y="108"/>
                    </a:lnTo>
                    <a:lnTo>
                      <a:pt x="180" y="120"/>
                    </a:lnTo>
                    <a:lnTo>
                      <a:pt x="184" y="130"/>
                    </a:lnTo>
                    <a:lnTo>
                      <a:pt x="196" y="168"/>
                    </a:lnTo>
                    <a:lnTo>
                      <a:pt x="200" y="184"/>
                    </a:lnTo>
                    <a:lnTo>
                      <a:pt x="202" y="200"/>
                    </a:lnTo>
                    <a:lnTo>
                      <a:pt x="202" y="214"/>
                    </a:lnTo>
                    <a:lnTo>
                      <a:pt x="198" y="226"/>
                    </a:lnTo>
                    <a:lnTo>
                      <a:pt x="190" y="236"/>
                    </a:lnTo>
                    <a:lnTo>
                      <a:pt x="178" y="246"/>
                    </a:lnTo>
                    <a:lnTo>
                      <a:pt x="168" y="252"/>
                    </a:lnTo>
                    <a:lnTo>
                      <a:pt x="156" y="256"/>
                    </a:lnTo>
                    <a:lnTo>
                      <a:pt x="144" y="258"/>
                    </a:lnTo>
                    <a:lnTo>
                      <a:pt x="130" y="258"/>
                    </a:lnTo>
                    <a:lnTo>
                      <a:pt x="118" y="258"/>
                    </a:lnTo>
                    <a:lnTo>
                      <a:pt x="104" y="254"/>
                    </a:lnTo>
                    <a:lnTo>
                      <a:pt x="76" y="246"/>
                    </a:lnTo>
                    <a:lnTo>
                      <a:pt x="52" y="234"/>
                    </a:lnTo>
                    <a:lnTo>
                      <a:pt x="30" y="218"/>
                    </a:lnTo>
                    <a:lnTo>
                      <a:pt x="20" y="210"/>
                    </a:lnTo>
                    <a:lnTo>
                      <a:pt x="12" y="202"/>
                    </a:lnTo>
                    <a:lnTo>
                      <a:pt x="6" y="192"/>
                    </a:lnTo>
                    <a:lnTo>
                      <a:pt x="2" y="184"/>
                    </a:lnTo>
                    <a:lnTo>
                      <a:pt x="0" y="174"/>
                    </a:lnTo>
                    <a:lnTo>
                      <a:pt x="0" y="162"/>
                    </a:lnTo>
                    <a:lnTo>
                      <a:pt x="2" y="148"/>
                    </a:lnTo>
                    <a:lnTo>
                      <a:pt x="6" y="134"/>
                    </a:lnTo>
                    <a:lnTo>
                      <a:pt x="16" y="104"/>
                    </a:lnTo>
                    <a:lnTo>
                      <a:pt x="30" y="72"/>
                    </a:lnTo>
                    <a:lnTo>
                      <a:pt x="44" y="44"/>
                    </a:lnTo>
                    <a:lnTo>
                      <a:pt x="58" y="22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47" name="Freeform 465"/>
              <p:cNvSpPr>
                <a:spLocks/>
              </p:cNvSpPr>
              <p:nvPr/>
            </p:nvSpPr>
            <p:spPr bwMode="auto">
              <a:xfrm>
                <a:off x="4583" y="990"/>
                <a:ext cx="77" cy="90"/>
              </a:xfrm>
              <a:custGeom>
                <a:avLst/>
                <a:gdLst>
                  <a:gd name="T0" fmla="*/ 72 w 202"/>
                  <a:gd name="T1" fmla="*/ 0 h 258"/>
                  <a:gd name="T2" fmla="*/ 72 w 202"/>
                  <a:gd name="T3" fmla="*/ 0 h 258"/>
                  <a:gd name="T4" fmla="*/ 86 w 202"/>
                  <a:gd name="T5" fmla="*/ 12 h 258"/>
                  <a:gd name="T6" fmla="*/ 122 w 202"/>
                  <a:gd name="T7" fmla="*/ 44 h 258"/>
                  <a:gd name="T8" fmla="*/ 140 w 202"/>
                  <a:gd name="T9" fmla="*/ 64 h 258"/>
                  <a:gd name="T10" fmla="*/ 160 w 202"/>
                  <a:gd name="T11" fmla="*/ 86 h 258"/>
                  <a:gd name="T12" fmla="*/ 174 w 202"/>
                  <a:gd name="T13" fmla="*/ 108 h 258"/>
                  <a:gd name="T14" fmla="*/ 180 w 202"/>
                  <a:gd name="T15" fmla="*/ 120 h 258"/>
                  <a:gd name="T16" fmla="*/ 184 w 202"/>
                  <a:gd name="T17" fmla="*/ 130 h 258"/>
                  <a:gd name="T18" fmla="*/ 184 w 202"/>
                  <a:gd name="T19" fmla="*/ 130 h 258"/>
                  <a:gd name="T20" fmla="*/ 196 w 202"/>
                  <a:gd name="T21" fmla="*/ 168 h 258"/>
                  <a:gd name="T22" fmla="*/ 200 w 202"/>
                  <a:gd name="T23" fmla="*/ 184 h 258"/>
                  <a:gd name="T24" fmla="*/ 202 w 202"/>
                  <a:gd name="T25" fmla="*/ 200 h 258"/>
                  <a:gd name="T26" fmla="*/ 202 w 202"/>
                  <a:gd name="T27" fmla="*/ 214 h 258"/>
                  <a:gd name="T28" fmla="*/ 198 w 202"/>
                  <a:gd name="T29" fmla="*/ 226 h 258"/>
                  <a:gd name="T30" fmla="*/ 190 w 202"/>
                  <a:gd name="T31" fmla="*/ 236 h 258"/>
                  <a:gd name="T32" fmla="*/ 178 w 202"/>
                  <a:gd name="T33" fmla="*/ 246 h 258"/>
                  <a:gd name="T34" fmla="*/ 178 w 202"/>
                  <a:gd name="T35" fmla="*/ 246 h 258"/>
                  <a:gd name="T36" fmla="*/ 168 w 202"/>
                  <a:gd name="T37" fmla="*/ 252 h 258"/>
                  <a:gd name="T38" fmla="*/ 156 w 202"/>
                  <a:gd name="T39" fmla="*/ 256 h 258"/>
                  <a:gd name="T40" fmla="*/ 144 w 202"/>
                  <a:gd name="T41" fmla="*/ 258 h 258"/>
                  <a:gd name="T42" fmla="*/ 130 w 202"/>
                  <a:gd name="T43" fmla="*/ 258 h 258"/>
                  <a:gd name="T44" fmla="*/ 118 w 202"/>
                  <a:gd name="T45" fmla="*/ 258 h 258"/>
                  <a:gd name="T46" fmla="*/ 104 w 202"/>
                  <a:gd name="T47" fmla="*/ 254 h 258"/>
                  <a:gd name="T48" fmla="*/ 76 w 202"/>
                  <a:gd name="T49" fmla="*/ 246 h 258"/>
                  <a:gd name="T50" fmla="*/ 52 w 202"/>
                  <a:gd name="T51" fmla="*/ 234 h 258"/>
                  <a:gd name="T52" fmla="*/ 30 w 202"/>
                  <a:gd name="T53" fmla="*/ 218 h 258"/>
                  <a:gd name="T54" fmla="*/ 20 w 202"/>
                  <a:gd name="T55" fmla="*/ 210 h 258"/>
                  <a:gd name="T56" fmla="*/ 12 w 202"/>
                  <a:gd name="T57" fmla="*/ 202 h 258"/>
                  <a:gd name="T58" fmla="*/ 6 w 202"/>
                  <a:gd name="T59" fmla="*/ 192 h 258"/>
                  <a:gd name="T60" fmla="*/ 2 w 202"/>
                  <a:gd name="T61" fmla="*/ 184 h 258"/>
                  <a:gd name="T62" fmla="*/ 2 w 202"/>
                  <a:gd name="T63" fmla="*/ 184 h 258"/>
                  <a:gd name="T64" fmla="*/ 0 w 202"/>
                  <a:gd name="T65" fmla="*/ 174 h 258"/>
                  <a:gd name="T66" fmla="*/ 0 w 202"/>
                  <a:gd name="T67" fmla="*/ 162 h 258"/>
                  <a:gd name="T68" fmla="*/ 2 w 202"/>
                  <a:gd name="T69" fmla="*/ 148 h 258"/>
                  <a:gd name="T70" fmla="*/ 6 w 202"/>
                  <a:gd name="T71" fmla="*/ 134 h 258"/>
                  <a:gd name="T72" fmla="*/ 16 w 202"/>
                  <a:gd name="T73" fmla="*/ 104 h 258"/>
                  <a:gd name="T74" fmla="*/ 30 w 202"/>
                  <a:gd name="T75" fmla="*/ 72 h 258"/>
                  <a:gd name="T76" fmla="*/ 44 w 202"/>
                  <a:gd name="T77" fmla="*/ 44 h 258"/>
                  <a:gd name="T78" fmla="*/ 58 w 202"/>
                  <a:gd name="T79" fmla="*/ 22 h 258"/>
                  <a:gd name="T80" fmla="*/ 72 w 202"/>
                  <a:gd name="T81" fmla="*/ 0 h 2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2"/>
                  <a:gd name="T124" fmla="*/ 0 h 258"/>
                  <a:gd name="T125" fmla="*/ 202 w 202"/>
                  <a:gd name="T126" fmla="*/ 258 h 2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2" h="258">
                    <a:moveTo>
                      <a:pt x="72" y="0"/>
                    </a:moveTo>
                    <a:lnTo>
                      <a:pt x="72" y="0"/>
                    </a:lnTo>
                    <a:lnTo>
                      <a:pt x="86" y="12"/>
                    </a:lnTo>
                    <a:lnTo>
                      <a:pt x="122" y="44"/>
                    </a:lnTo>
                    <a:lnTo>
                      <a:pt x="140" y="64"/>
                    </a:lnTo>
                    <a:lnTo>
                      <a:pt x="160" y="86"/>
                    </a:lnTo>
                    <a:lnTo>
                      <a:pt x="174" y="108"/>
                    </a:lnTo>
                    <a:lnTo>
                      <a:pt x="180" y="120"/>
                    </a:lnTo>
                    <a:lnTo>
                      <a:pt x="184" y="130"/>
                    </a:lnTo>
                    <a:lnTo>
                      <a:pt x="196" y="168"/>
                    </a:lnTo>
                    <a:lnTo>
                      <a:pt x="200" y="184"/>
                    </a:lnTo>
                    <a:lnTo>
                      <a:pt x="202" y="200"/>
                    </a:lnTo>
                    <a:lnTo>
                      <a:pt x="202" y="214"/>
                    </a:lnTo>
                    <a:lnTo>
                      <a:pt x="198" y="226"/>
                    </a:lnTo>
                    <a:lnTo>
                      <a:pt x="190" y="236"/>
                    </a:lnTo>
                    <a:lnTo>
                      <a:pt x="178" y="246"/>
                    </a:lnTo>
                    <a:lnTo>
                      <a:pt x="168" y="252"/>
                    </a:lnTo>
                    <a:lnTo>
                      <a:pt x="156" y="256"/>
                    </a:lnTo>
                    <a:lnTo>
                      <a:pt x="144" y="258"/>
                    </a:lnTo>
                    <a:lnTo>
                      <a:pt x="130" y="258"/>
                    </a:lnTo>
                    <a:lnTo>
                      <a:pt x="118" y="258"/>
                    </a:lnTo>
                    <a:lnTo>
                      <a:pt x="104" y="254"/>
                    </a:lnTo>
                    <a:lnTo>
                      <a:pt x="76" y="246"/>
                    </a:lnTo>
                    <a:lnTo>
                      <a:pt x="52" y="234"/>
                    </a:lnTo>
                    <a:lnTo>
                      <a:pt x="30" y="218"/>
                    </a:lnTo>
                    <a:lnTo>
                      <a:pt x="20" y="210"/>
                    </a:lnTo>
                    <a:lnTo>
                      <a:pt x="12" y="202"/>
                    </a:lnTo>
                    <a:lnTo>
                      <a:pt x="6" y="192"/>
                    </a:lnTo>
                    <a:lnTo>
                      <a:pt x="2" y="184"/>
                    </a:lnTo>
                    <a:lnTo>
                      <a:pt x="0" y="174"/>
                    </a:lnTo>
                    <a:lnTo>
                      <a:pt x="0" y="162"/>
                    </a:lnTo>
                    <a:lnTo>
                      <a:pt x="2" y="148"/>
                    </a:lnTo>
                    <a:lnTo>
                      <a:pt x="6" y="134"/>
                    </a:lnTo>
                    <a:lnTo>
                      <a:pt x="16" y="104"/>
                    </a:lnTo>
                    <a:lnTo>
                      <a:pt x="30" y="72"/>
                    </a:lnTo>
                    <a:lnTo>
                      <a:pt x="44" y="44"/>
                    </a:lnTo>
                    <a:lnTo>
                      <a:pt x="58" y="22"/>
                    </a:lnTo>
                    <a:lnTo>
                      <a:pt x="7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48" name="Freeform 466"/>
              <p:cNvSpPr>
                <a:spLocks/>
              </p:cNvSpPr>
              <p:nvPr/>
            </p:nvSpPr>
            <p:spPr bwMode="auto">
              <a:xfrm>
                <a:off x="4447" y="721"/>
                <a:ext cx="108" cy="134"/>
              </a:xfrm>
              <a:custGeom>
                <a:avLst/>
                <a:gdLst>
                  <a:gd name="T0" fmla="*/ 10 w 284"/>
                  <a:gd name="T1" fmla="*/ 66 h 380"/>
                  <a:gd name="T2" fmla="*/ 20 w 284"/>
                  <a:gd name="T3" fmla="*/ 48 h 380"/>
                  <a:gd name="T4" fmla="*/ 42 w 284"/>
                  <a:gd name="T5" fmla="*/ 26 h 380"/>
                  <a:gd name="T6" fmla="*/ 82 w 284"/>
                  <a:gd name="T7" fmla="*/ 8 h 380"/>
                  <a:gd name="T8" fmla="*/ 110 w 284"/>
                  <a:gd name="T9" fmla="*/ 2 h 380"/>
                  <a:gd name="T10" fmla="*/ 130 w 284"/>
                  <a:gd name="T11" fmla="*/ 0 h 380"/>
                  <a:gd name="T12" fmla="*/ 174 w 284"/>
                  <a:gd name="T13" fmla="*/ 2 h 380"/>
                  <a:gd name="T14" fmla="*/ 214 w 284"/>
                  <a:gd name="T15" fmla="*/ 12 h 380"/>
                  <a:gd name="T16" fmla="*/ 248 w 284"/>
                  <a:gd name="T17" fmla="*/ 36 h 380"/>
                  <a:gd name="T18" fmla="*/ 262 w 284"/>
                  <a:gd name="T19" fmla="*/ 54 h 380"/>
                  <a:gd name="T20" fmla="*/ 272 w 284"/>
                  <a:gd name="T21" fmla="*/ 76 h 380"/>
                  <a:gd name="T22" fmla="*/ 282 w 284"/>
                  <a:gd name="T23" fmla="*/ 104 h 380"/>
                  <a:gd name="T24" fmla="*/ 284 w 284"/>
                  <a:gd name="T25" fmla="*/ 134 h 380"/>
                  <a:gd name="T26" fmla="*/ 282 w 284"/>
                  <a:gd name="T27" fmla="*/ 164 h 380"/>
                  <a:gd name="T28" fmla="*/ 276 w 284"/>
                  <a:gd name="T29" fmla="*/ 174 h 380"/>
                  <a:gd name="T30" fmla="*/ 268 w 284"/>
                  <a:gd name="T31" fmla="*/ 194 h 380"/>
                  <a:gd name="T32" fmla="*/ 272 w 284"/>
                  <a:gd name="T33" fmla="*/ 208 h 380"/>
                  <a:gd name="T34" fmla="*/ 276 w 284"/>
                  <a:gd name="T35" fmla="*/ 230 h 380"/>
                  <a:gd name="T36" fmla="*/ 272 w 284"/>
                  <a:gd name="T37" fmla="*/ 256 h 380"/>
                  <a:gd name="T38" fmla="*/ 264 w 284"/>
                  <a:gd name="T39" fmla="*/ 272 h 380"/>
                  <a:gd name="T40" fmla="*/ 246 w 284"/>
                  <a:gd name="T41" fmla="*/ 332 h 380"/>
                  <a:gd name="T42" fmla="*/ 238 w 284"/>
                  <a:gd name="T43" fmla="*/ 362 h 380"/>
                  <a:gd name="T44" fmla="*/ 234 w 284"/>
                  <a:gd name="T45" fmla="*/ 370 h 380"/>
                  <a:gd name="T46" fmla="*/ 220 w 284"/>
                  <a:gd name="T47" fmla="*/ 378 h 380"/>
                  <a:gd name="T48" fmla="*/ 192 w 284"/>
                  <a:gd name="T49" fmla="*/ 380 h 380"/>
                  <a:gd name="T50" fmla="*/ 172 w 284"/>
                  <a:gd name="T51" fmla="*/ 378 h 380"/>
                  <a:gd name="T52" fmla="*/ 144 w 284"/>
                  <a:gd name="T53" fmla="*/ 370 h 380"/>
                  <a:gd name="T54" fmla="*/ 114 w 284"/>
                  <a:gd name="T55" fmla="*/ 354 h 380"/>
                  <a:gd name="T56" fmla="*/ 84 w 284"/>
                  <a:gd name="T57" fmla="*/ 332 h 380"/>
                  <a:gd name="T58" fmla="*/ 56 w 284"/>
                  <a:gd name="T59" fmla="*/ 302 h 380"/>
                  <a:gd name="T60" fmla="*/ 46 w 284"/>
                  <a:gd name="T61" fmla="*/ 282 h 380"/>
                  <a:gd name="T62" fmla="*/ 30 w 284"/>
                  <a:gd name="T63" fmla="*/ 238 h 380"/>
                  <a:gd name="T64" fmla="*/ 20 w 284"/>
                  <a:gd name="T65" fmla="*/ 180 h 380"/>
                  <a:gd name="T66" fmla="*/ 20 w 284"/>
                  <a:gd name="T67" fmla="*/ 164 h 380"/>
                  <a:gd name="T68" fmla="*/ 10 w 284"/>
                  <a:gd name="T69" fmla="*/ 152 h 380"/>
                  <a:gd name="T70" fmla="*/ 2 w 284"/>
                  <a:gd name="T71" fmla="*/ 128 h 380"/>
                  <a:gd name="T72" fmla="*/ 2 w 284"/>
                  <a:gd name="T73" fmla="*/ 90 h 3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4"/>
                  <a:gd name="T112" fmla="*/ 0 h 380"/>
                  <a:gd name="T113" fmla="*/ 284 w 284"/>
                  <a:gd name="T114" fmla="*/ 380 h 3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4" h="380">
                    <a:moveTo>
                      <a:pt x="10" y="66"/>
                    </a:moveTo>
                    <a:lnTo>
                      <a:pt x="10" y="66"/>
                    </a:lnTo>
                    <a:lnTo>
                      <a:pt x="14" y="58"/>
                    </a:lnTo>
                    <a:lnTo>
                      <a:pt x="20" y="48"/>
                    </a:lnTo>
                    <a:lnTo>
                      <a:pt x="30" y="38"/>
                    </a:lnTo>
                    <a:lnTo>
                      <a:pt x="42" y="26"/>
                    </a:lnTo>
                    <a:lnTo>
                      <a:pt x="60" y="16"/>
                    </a:lnTo>
                    <a:lnTo>
                      <a:pt x="82" y="8"/>
                    </a:lnTo>
                    <a:lnTo>
                      <a:pt x="96" y="4"/>
                    </a:lnTo>
                    <a:lnTo>
                      <a:pt x="110" y="2"/>
                    </a:lnTo>
                    <a:lnTo>
                      <a:pt x="130" y="0"/>
                    </a:lnTo>
                    <a:lnTo>
                      <a:pt x="152" y="0"/>
                    </a:lnTo>
                    <a:lnTo>
                      <a:pt x="174" y="2"/>
                    </a:lnTo>
                    <a:lnTo>
                      <a:pt x="194" y="6"/>
                    </a:lnTo>
                    <a:lnTo>
                      <a:pt x="214" y="12"/>
                    </a:lnTo>
                    <a:lnTo>
                      <a:pt x="232" y="22"/>
                    </a:lnTo>
                    <a:lnTo>
                      <a:pt x="248" y="36"/>
                    </a:lnTo>
                    <a:lnTo>
                      <a:pt x="256" y="44"/>
                    </a:lnTo>
                    <a:lnTo>
                      <a:pt x="262" y="54"/>
                    </a:lnTo>
                    <a:lnTo>
                      <a:pt x="272" y="76"/>
                    </a:lnTo>
                    <a:lnTo>
                      <a:pt x="278" y="90"/>
                    </a:lnTo>
                    <a:lnTo>
                      <a:pt x="282" y="104"/>
                    </a:lnTo>
                    <a:lnTo>
                      <a:pt x="284" y="118"/>
                    </a:lnTo>
                    <a:lnTo>
                      <a:pt x="284" y="134"/>
                    </a:lnTo>
                    <a:lnTo>
                      <a:pt x="284" y="148"/>
                    </a:lnTo>
                    <a:lnTo>
                      <a:pt x="282" y="164"/>
                    </a:lnTo>
                    <a:lnTo>
                      <a:pt x="276" y="174"/>
                    </a:lnTo>
                    <a:lnTo>
                      <a:pt x="268" y="194"/>
                    </a:lnTo>
                    <a:lnTo>
                      <a:pt x="270" y="200"/>
                    </a:lnTo>
                    <a:lnTo>
                      <a:pt x="272" y="208"/>
                    </a:lnTo>
                    <a:lnTo>
                      <a:pt x="276" y="218"/>
                    </a:lnTo>
                    <a:lnTo>
                      <a:pt x="276" y="230"/>
                    </a:lnTo>
                    <a:lnTo>
                      <a:pt x="276" y="242"/>
                    </a:lnTo>
                    <a:lnTo>
                      <a:pt x="272" y="256"/>
                    </a:lnTo>
                    <a:lnTo>
                      <a:pt x="264" y="272"/>
                    </a:lnTo>
                    <a:lnTo>
                      <a:pt x="254" y="302"/>
                    </a:lnTo>
                    <a:lnTo>
                      <a:pt x="246" y="332"/>
                    </a:lnTo>
                    <a:lnTo>
                      <a:pt x="238" y="362"/>
                    </a:lnTo>
                    <a:lnTo>
                      <a:pt x="236" y="366"/>
                    </a:lnTo>
                    <a:lnTo>
                      <a:pt x="234" y="370"/>
                    </a:lnTo>
                    <a:lnTo>
                      <a:pt x="228" y="374"/>
                    </a:lnTo>
                    <a:lnTo>
                      <a:pt x="220" y="378"/>
                    </a:lnTo>
                    <a:lnTo>
                      <a:pt x="208" y="380"/>
                    </a:lnTo>
                    <a:lnTo>
                      <a:pt x="192" y="380"/>
                    </a:lnTo>
                    <a:lnTo>
                      <a:pt x="172" y="378"/>
                    </a:lnTo>
                    <a:lnTo>
                      <a:pt x="160" y="376"/>
                    </a:lnTo>
                    <a:lnTo>
                      <a:pt x="144" y="370"/>
                    </a:lnTo>
                    <a:lnTo>
                      <a:pt x="130" y="364"/>
                    </a:lnTo>
                    <a:lnTo>
                      <a:pt x="114" y="354"/>
                    </a:lnTo>
                    <a:lnTo>
                      <a:pt x="100" y="344"/>
                    </a:lnTo>
                    <a:lnTo>
                      <a:pt x="84" y="332"/>
                    </a:lnTo>
                    <a:lnTo>
                      <a:pt x="70" y="318"/>
                    </a:lnTo>
                    <a:lnTo>
                      <a:pt x="56" y="302"/>
                    </a:lnTo>
                    <a:lnTo>
                      <a:pt x="46" y="282"/>
                    </a:lnTo>
                    <a:lnTo>
                      <a:pt x="36" y="260"/>
                    </a:lnTo>
                    <a:lnTo>
                      <a:pt x="30" y="238"/>
                    </a:lnTo>
                    <a:lnTo>
                      <a:pt x="26" y="216"/>
                    </a:lnTo>
                    <a:lnTo>
                      <a:pt x="20" y="180"/>
                    </a:lnTo>
                    <a:lnTo>
                      <a:pt x="20" y="164"/>
                    </a:lnTo>
                    <a:lnTo>
                      <a:pt x="14" y="160"/>
                    </a:lnTo>
                    <a:lnTo>
                      <a:pt x="10" y="152"/>
                    </a:lnTo>
                    <a:lnTo>
                      <a:pt x="4" y="142"/>
                    </a:lnTo>
                    <a:lnTo>
                      <a:pt x="2" y="128"/>
                    </a:lnTo>
                    <a:lnTo>
                      <a:pt x="0" y="110"/>
                    </a:lnTo>
                    <a:lnTo>
                      <a:pt x="2" y="90"/>
                    </a:lnTo>
                    <a:lnTo>
                      <a:pt x="10" y="66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49" name="Freeform 467"/>
              <p:cNvSpPr>
                <a:spLocks/>
              </p:cNvSpPr>
              <p:nvPr/>
            </p:nvSpPr>
            <p:spPr bwMode="auto">
              <a:xfrm>
                <a:off x="4447" y="721"/>
                <a:ext cx="108" cy="134"/>
              </a:xfrm>
              <a:custGeom>
                <a:avLst/>
                <a:gdLst>
                  <a:gd name="T0" fmla="*/ 10 w 284"/>
                  <a:gd name="T1" fmla="*/ 66 h 380"/>
                  <a:gd name="T2" fmla="*/ 20 w 284"/>
                  <a:gd name="T3" fmla="*/ 48 h 380"/>
                  <a:gd name="T4" fmla="*/ 42 w 284"/>
                  <a:gd name="T5" fmla="*/ 26 h 380"/>
                  <a:gd name="T6" fmla="*/ 82 w 284"/>
                  <a:gd name="T7" fmla="*/ 8 h 380"/>
                  <a:gd name="T8" fmla="*/ 110 w 284"/>
                  <a:gd name="T9" fmla="*/ 2 h 380"/>
                  <a:gd name="T10" fmla="*/ 130 w 284"/>
                  <a:gd name="T11" fmla="*/ 0 h 380"/>
                  <a:gd name="T12" fmla="*/ 174 w 284"/>
                  <a:gd name="T13" fmla="*/ 2 h 380"/>
                  <a:gd name="T14" fmla="*/ 214 w 284"/>
                  <a:gd name="T15" fmla="*/ 12 h 380"/>
                  <a:gd name="T16" fmla="*/ 248 w 284"/>
                  <a:gd name="T17" fmla="*/ 36 h 380"/>
                  <a:gd name="T18" fmla="*/ 262 w 284"/>
                  <a:gd name="T19" fmla="*/ 54 h 380"/>
                  <a:gd name="T20" fmla="*/ 272 w 284"/>
                  <a:gd name="T21" fmla="*/ 76 h 380"/>
                  <a:gd name="T22" fmla="*/ 282 w 284"/>
                  <a:gd name="T23" fmla="*/ 104 h 380"/>
                  <a:gd name="T24" fmla="*/ 284 w 284"/>
                  <a:gd name="T25" fmla="*/ 134 h 380"/>
                  <a:gd name="T26" fmla="*/ 282 w 284"/>
                  <a:gd name="T27" fmla="*/ 164 h 380"/>
                  <a:gd name="T28" fmla="*/ 276 w 284"/>
                  <a:gd name="T29" fmla="*/ 174 h 380"/>
                  <a:gd name="T30" fmla="*/ 268 w 284"/>
                  <a:gd name="T31" fmla="*/ 194 h 380"/>
                  <a:gd name="T32" fmla="*/ 272 w 284"/>
                  <a:gd name="T33" fmla="*/ 208 h 380"/>
                  <a:gd name="T34" fmla="*/ 276 w 284"/>
                  <a:gd name="T35" fmla="*/ 230 h 380"/>
                  <a:gd name="T36" fmla="*/ 272 w 284"/>
                  <a:gd name="T37" fmla="*/ 256 h 380"/>
                  <a:gd name="T38" fmla="*/ 264 w 284"/>
                  <a:gd name="T39" fmla="*/ 272 h 380"/>
                  <a:gd name="T40" fmla="*/ 246 w 284"/>
                  <a:gd name="T41" fmla="*/ 332 h 380"/>
                  <a:gd name="T42" fmla="*/ 238 w 284"/>
                  <a:gd name="T43" fmla="*/ 362 h 380"/>
                  <a:gd name="T44" fmla="*/ 234 w 284"/>
                  <a:gd name="T45" fmla="*/ 370 h 380"/>
                  <a:gd name="T46" fmla="*/ 220 w 284"/>
                  <a:gd name="T47" fmla="*/ 378 h 380"/>
                  <a:gd name="T48" fmla="*/ 192 w 284"/>
                  <a:gd name="T49" fmla="*/ 380 h 380"/>
                  <a:gd name="T50" fmla="*/ 172 w 284"/>
                  <a:gd name="T51" fmla="*/ 378 h 380"/>
                  <a:gd name="T52" fmla="*/ 144 w 284"/>
                  <a:gd name="T53" fmla="*/ 370 h 380"/>
                  <a:gd name="T54" fmla="*/ 114 w 284"/>
                  <a:gd name="T55" fmla="*/ 354 h 380"/>
                  <a:gd name="T56" fmla="*/ 84 w 284"/>
                  <a:gd name="T57" fmla="*/ 332 h 380"/>
                  <a:gd name="T58" fmla="*/ 56 w 284"/>
                  <a:gd name="T59" fmla="*/ 302 h 380"/>
                  <a:gd name="T60" fmla="*/ 46 w 284"/>
                  <a:gd name="T61" fmla="*/ 282 h 380"/>
                  <a:gd name="T62" fmla="*/ 30 w 284"/>
                  <a:gd name="T63" fmla="*/ 238 h 380"/>
                  <a:gd name="T64" fmla="*/ 20 w 284"/>
                  <a:gd name="T65" fmla="*/ 180 h 380"/>
                  <a:gd name="T66" fmla="*/ 20 w 284"/>
                  <a:gd name="T67" fmla="*/ 164 h 380"/>
                  <a:gd name="T68" fmla="*/ 10 w 284"/>
                  <a:gd name="T69" fmla="*/ 152 h 380"/>
                  <a:gd name="T70" fmla="*/ 2 w 284"/>
                  <a:gd name="T71" fmla="*/ 128 h 380"/>
                  <a:gd name="T72" fmla="*/ 2 w 284"/>
                  <a:gd name="T73" fmla="*/ 90 h 3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4"/>
                  <a:gd name="T112" fmla="*/ 0 h 380"/>
                  <a:gd name="T113" fmla="*/ 284 w 284"/>
                  <a:gd name="T114" fmla="*/ 380 h 3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4" h="380">
                    <a:moveTo>
                      <a:pt x="10" y="66"/>
                    </a:moveTo>
                    <a:lnTo>
                      <a:pt x="10" y="66"/>
                    </a:lnTo>
                    <a:lnTo>
                      <a:pt x="14" y="58"/>
                    </a:lnTo>
                    <a:lnTo>
                      <a:pt x="20" y="48"/>
                    </a:lnTo>
                    <a:lnTo>
                      <a:pt x="30" y="38"/>
                    </a:lnTo>
                    <a:lnTo>
                      <a:pt x="42" y="26"/>
                    </a:lnTo>
                    <a:lnTo>
                      <a:pt x="60" y="16"/>
                    </a:lnTo>
                    <a:lnTo>
                      <a:pt x="82" y="8"/>
                    </a:lnTo>
                    <a:lnTo>
                      <a:pt x="96" y="4"/>
                    </a:lnTo>
                    <a:lnTo>
                      <a:pt x="110" y="2"/>
                    </a:lnTo>
                    <a:lnTo>
                      <a:pt x="130" y="0"/>
                    </a:lnTo>
                    <a:lnTo>
                      <a:pt x="152" y="0"/>
                    </a:lnTo>
                    <a:lnTo>
                      <a:pt x="174" y="2"/>
                    </a:lnTo>
                    <a:lnTo>
                      <a:pt x="194" y="6"/>
                    </a:lnTo>
                    <a:lnTo>
                      <a:pt x="214" y="12"/>
                    </a:lnTo>
                    <a:lnTo>
                      <a:pt x="232" y="22"/>
                    </a:lnTo>
                    <a:lnTo>
                      <a:pt x="248" y="36"/>
                    </a:lnTo>
                    <a:lnTo>
                      <a:pt x="256" y="44"/>
                    </a:lnTo>
                    <a:lnTo>
                      <a:pt x="262" y="54"/>
                    </a:lnTo>
                    <a:lnTo>
                      <a:pt x="272" y="76"/>
                    </a:lnTo>
                    <a:lnTo>
                      <a:pt x="278" y="90"/>
                    </a:lnTo>
                    <a:lnTo>
                      <a:pt x="282" y="104"/>
                    </a:lnTo>
                    <a:lnTo>
                      <a:pt x="284" y="118"/>
                    </a:lnTo>
                    <a:lnTo>
                      <a:pt x="284" y="134"/>
                    </a:lnTo>
                    <a:lnTo>
                      <a:pt x="284" y="148"/>
                    </a:lnTo>
                    <a:lnTo>
                      <a:pt x="282" y="164"/>
                    </a:lnTo>
                    <a:lnTo>
                      <a:pt x="276" y="174"/>
                    </a:lnTo>
                    <a:lnTo>
                      <a:pt x="268" y="194"/>
                    </a:lnTo>
                    <a:lnTo>
                      <a:pt x="270" y="200"/>
                    </a:lnTo>
                    <a:lnTo>
                      <a:pt x="272" y="208"/>
                    </a:lnTo>
                    <a:lnTo>
                      <a:pt x="276" y="218"/>
                    </a:lnTo>
                    <a:lnTo>
                      <a:pt x="276" y="230"/>
                    </a:lnTo>
                    <a:lnTo>
                      <a:pt x="276" y="242"/>
                    </a:lnTo>
                    <a:lnTo>
                      <a:pt x="272" y="256"/>
                    </a:lnTo>
                    <a:lnTo>
                      <a:pt x="264" y="272"/>
                    </a:lnTo>
                    <a:lnTo>
                      <a:pt x="254" y="302"/>
                    </a:lnTo>
                    <a:lnTo>
                      <a:pt x="246" y="332"/>
                    </a:lnTo>
                    <a:lnTo>
                      <a:pt x="238" y="362"/>
                    </a:lnTo>
                    <a:lnTo>
                      <a:pt x="236" y="366"/>
                    </a:lnTo>
                    <a:lnTo>
                      <a:pt x="234" y="370"/>
                    </a:lnTo>
                    <a:lnTo>
                      <a:pt x="228" y="374"/>
                    </a:lnTo>
                    <a:lnTo>
                      <a:pt x="220" y="378"/>
                    </a:lnTo>
                    <a:lnTo>
                      <a:pt x="208" y="380"/>
                    </a:lnTo>
                    <a:lnTo>
                      <a:pt x="192" y="380"/>
                    </a:lnTo>
                    <a:lnTo>
                      <a:pt x="172" y="378"/>
                    </a:lnTo>
                    <a:lnTo>
                      <a:pt x="160" y="376"/>
                    </a:lnTo>
                    <a:lnTo>
                      <a:pt x="144" y="370"/>
                    </a:lnTo>
                    <a:lnTo>
                      <a:pt x="130" y="364"/>
                    </a:lnTo>
                    <a:lnTo>
                      <a:pt x="114" y="354"/>
                    </a:lnTo>
                    <a:lnTo>
                      <a:pt x="100" y="344"/>
                    </a:lnTo>
                    <a:lnTo>
                      <a:pt x="84" y="332"/>
                    </a:lnTo>
                    <a:lnTo>
                      <a:pt x="70" y="318"/>
                    </a:lnTo>
                    <a:lnTo>
                      <a:pt x="56" y="302"/>
                    </a:lnTo>
                    <a:lnTo>
                      <a:pt x="46" y="282"/>
                    </a:lnTo>
                    <a:lnTo>
                      <a:pt x="36" y="260"/>
                    </a:lnTo>
                    <a:lnTo>
                      <a:pt x="30" y="238"/>
                    </a:lnTo>
                    <a:lnTo>
                      <a:pt x="26" y="216"/>
                    </a:lnTo>
                    <a:lnTo>
                      <a:pt x="20" y="180"/>
                    </a:lnTo>
                    <a:lnTo>
                      <a:pt x="20" y="164"/>
                    </a:lnTo>
                    <a:lnTo>
                      <a:pt x="14" y="160"/>
                    </a:lnTo>
                    <a:lnTo>
                      <a:pt x="10" y="152"/>
                    </a:lnTo>
                    <a:lnTo>
                      <a:pt x="4" y="142"/>
                    </a:lnTo>
                    <a:lnTo>
                      <a:pt x="2" y="128"/>
                    </a:lnTo>
                    <a:lnTo>
                      <a:pt x="0" y="110"/>
                    </a:lnTo>
                    <a:lnTo>
                      <a:pt x="2" y="90"/>
                    </a:lnTo>
                    <a:lnTo>
                      <a:pt x="10" y="6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50" name="Freeform 468"/>
              <p:cNvSpPr>
                <a:spLocks/>
              </p:cNvSpPr>
              <p:nvPr/>
            </p:nvSpPr>
            <p:spPr bwMode="auto">
              <a:xfrm>
                <a:off x="4435" y="768"/>
                <a:ext cx="88" cy="171"/>
              </a:xfrm>
              <a:custGeom>
                <a:avLst/>
                <a:gdLst>
                  <a:gd name="T0" fmla="*/ 38 w 232"/>
                  <a:gd name="T1" fmla="*/ 0 h 488"/>
                  <a:gd name="T2" fmla="*/ 38 w 232"/>
                  <a:gd name="T3" fmla="*/ 0 h 488"/>
                  <a:gd name="T4" fmla="*/ 38 w 232"/>
                  <a:gd name="T5" fmla="*/ 30 h 488"/>
                  <a:gd name="T6" fmla="*/ 40 w 232"/>
                  <a:gd name="T7" fmla="*/ 62 h 488"/>
                  <a:gd name="T8" fmla="*/ 40 w 232"/>
                  <a:gd name="T9" fmla="*/ 102 h 488"/>
                  <a:gd name="T10" fmla="*/ 36 w 232"/>
                  <a:gd name="T11" fmla="*/ 148 h 488"/>
                  <a:gd name="T12" fmla="*/ 32 w 232"/>
                  <a:gd name="T13" fmla="*/ 194 h 488"/>
                  <a:gd name="T14" fmla="*/ 24 w 232"/>
                  <a:gd name="T15" fmla="*/ 240 h 488"/>
                  <a:gd name="T16" fmla="*/ 18 w 232"/>
                  <a:gd name="T17" fmla="*/ 260 h 488"/>
                  <a:gd name="T18" fmla="*/ 10 w 232"/>
                  <a:gd name="T19" fmla="*/ 280 h 488"/>
                  <a:gd name="T20" fmla="*/ 10 w 232"/>
                  <a:gd name="T21" fmla="*/ 280 h 488"/>
                  <a:gd name="T22" fmla="*/ 12 w 232"/>
                  <a:gd name="T23" fmla="*/ 288 h 488"/>
                  <a:gd name="T24" fmla="*/ 12 w 232"/>
                  <a:gd name="T25" fmla="*/ 306 h 488"/>
                  <a:gd name="T26" fmla="*/ 12 w 232"/>
                  <a:gd name="T27" fmla="*/ 316 h 488"/>
                  <a:gd name="T28" fmla="*/ 10 w 232"/>
                  <a:gd name="T29" fmla="*/ 328 h 488"/>
                  <a:gd name="T30" fmla="*/ 6 w 232"/>
                  <a:gd name="T31" fmla="*/ 336 h 488"/>
                  <a:gd name="T32" fmla="*/ 0 w 232"/>
                  <a:gd name="T33" fmla="*/ 344 h 488"/>
                  <a:gd name="T34" fmla="*/ 0 w 232"/>
                  <a:gd name="T35" fmla="*/ 344 h 488"/>
                  <a:gd name="T36" fmla="*/ 8 w 232"/>
                  <a:gd name="T37" fmla="*/ 358 h 488"/>
                  <a:gd name="T38" fmla="*/ 30 w 232"/>
                  <a:gd name="T39" fmla="*/ 390 h 488"/>
                  <a:gd name="T40" fmla="*/ 44 w 232"/>
                  <a:gd name="T41" fmla="*/ 410 h 488"/>
                  <a:gd name="T42" fmla="*/ 60 w 232"/>
                  <a:gd name="T43" fmla="*/ 430 h 488"/>
                  <a:gd name="T44" fmla="*/ 76 w 232"/>
                  <a:gd name="T45" fmla="*/ 448 h 488"/>
                  <a:gd name="T46" fmla="*/ 94 w 232"/>
                  <a:gd name="T47" fmla="*/ 466 h 488"/>
                  <a:gd name="T48" fmla="*/ 112 w 232"/>
                  <a:gd name="T49" fmla="*/ 478 h 488"/>
                  <a:gd name="T50" fmla="*/ 122 w 232"/>
                  <a:gd name="T51" fmla="*/ 484 h 488"/>
                  <a:gd name="T52" fmla="*/ 130 w 232"/>
                  <a:gd name="T53" fmla="*/ 486 h 488"/>
                  <a:gd name="T54" fmla="*/ 138 w 232"/>
                  <a:gd name="T55" fmla="*/ 488 h 488"/>
                  <a:gd name="T56" fmla="*/ 146 w 232"/>
                  <a:gd name="T57" fmla="*/ 488 h 488"/>
                  <a:gd name="T58" fmla="*/ 154 w 232"/>
                  <a:gd name="T59" fmla="*/ 486 h 488"/>
                  <a:gd name="T60" fmla="*/ 162 w 232"/>
                  <a:gd name="T61" fmla="*/ 480 h 488"/>
                  <a:gd name="T62" fmla="*/ 168 w 232"/>
                  <a:gd name="T63" fmla="*/ 474 h 488"/>
                  <a:gd name="T64" fmla="*/ 176 w 232"/>
                  <a:gd name="T65" fmla="*/ 464 h 488"/>
                  <a:gd name="T66" fmla="*/ 180 w 232"/>
                  <a:gd name="T67" fmla="*/ 452 h 488"/>
                  <a:gd name="T68" fmla="*/ 186 w 232"/>
                  <a:gd name="T69" fmla="*/ 438 h 488"/>
                  <a:gd name="T70" fmla="*/ 190 w 232"/>
                  <a:gd name="T71" fmla="*/ 420 h 488"/>
                  <a:gd name="T72" fmla="*/ 194 w 232"/>
                  <a:gd name="T73" fmla="*/ 398 h 488"/>
                  <a:gd name="T74" fmla="*/ 196 w 232"/>
                  <a:gd name="T75" fmla="*/ 374 h 488"/>
                  <a:gd name="T76" fmla="*/ 198 w 232"/>
                  <a:gd name="T77" fmla="*/ 346 h 488"/>
                  <a:gd name="T78" fmla="*/ 198 w 232"/>
                  <a:gd name="T79" fmla="*/ 346 h 488"/>
                  <a:gd name="T80" fmla="*/ 198 w 232"/>
                  <a:gd name="T81" fmla="*/ 342 h 488"/>
                  <a:gd name="T82" fmla="*/ 200 w 232"/>
                  <a:gd name="T83" fmla="*/ 320 h 488"/>
                  <a:gd name="T84" fmla="*/ 200 w 232"/>
                  <a:gd name="T85" fmla="*/ 320 h 488"/>
                  <a:gd name="T86" fmla="*/ 204 w 232"/>
                  <a:gd name="T87" fmla="*/ 270 h 488"/>
                  <a:gd name="T88" fmla="*/ 206 w 232"/>
                  <a:gd name="T89" fmla="*/ 242 h 488"/>
                  <a:gd name="T90" fmla="*/ 208 w 232"/>
                  <a:gd name="T91" fmla="*/ 216 h 488"/>
                  <a:gd name="T92" fmla="*/ 208 w 232"/>
                  <a:gd name="T93" fmla="*/ 216 h 488"/>
                  <a:gd name="T94" fmla="*/ 208 w 232"/>
                  <a:gd name="T95" fmla="*/ 206 h 488"/>
                  <a:gd name="T96" fmla="*/ 210 w 232"/>
                  <a:gd name="T97" fmla="*/ 196 h 488"/>
                  <a:gd name="T98" fmla="*/ 218 w 232"/>
                  <a:gd name="T99" fmla="*/ 178 h 488"/>
                  <a:gd name="T100" fmla="*/ 228 w 232"/>
                  <a:gd name="T101" fmla="*/ 164 h 488"/>
                  <a:gd name="T102" fmla="*/ 232 w 232"/>
                  <a:gd name="T103" fmla="*/ 160 h 488"/>
                  <a:gd name="T104" fmla="*/ 38 w 232"/>
                  <a:gd name="T105" fmla="*/ 0 h 48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2"/>
                  <a:gd name="T160" fmla="*/ 0 h 488"/>
                  <a:gd name="T161" fmla="*/ 232 w 232"/>
                  <a:gd name="T162" fmla="*/ 488 h 488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2" h="488">
                    <a:moveTo>
                      <a:pt x="38" y="0"/>
                    </a:moveTo>
                    <a:lnTo>
                      <a:pt x="38" y="0"/>
                    </a:lnTo>
                    <a:lnTo>
                      <a:pt x="38" y="30"/>
                    </a:lnTo>
                    <a:lnTo>
                      <a:pt x="40" y="62"/>
                    </a:lnTo>
                    <a:lnTo>
                      <a:pt x="40" y="102"/>
                    </a:lnTo>
                    <a:lnTo>
                      <a:pt x="36" y="148"/>
                    </a:lnTo>
                    <a:lnTo>
                      <a:pt x="32" y="194"/>
                    </a:lnTo>
                    <a:lnTo>
                      <a:pt x="24" y="240"/>
                    </a:lnTo>
                    <a:lnTo>
                      <a:pt x="18" y="260"/>
                    </a:lnTo>
                    <a:lnTo>
                      <a:pt x="10" y="280"/>
                    </a:lnTo>
                    <a:lnTo>
                      <a:pt x="12" y="288"/>
                    </a:lnTo>
                    <a:lnTo>
                      <a:pt x="12" y="306"/>
                    </a:lnTo>
                    <a:lnTo>
                      <a:pt x="12" y="316"/>
                    </a:lnTo>
                    <a:lnTo>
                      <a:pt x="10" y="328"/>
                    </a:lnTo>
                    <a:lnTo>
                      <a:pt x="6" y="336"/>
                    </a:lnTo>
                    <a:lnTo>
                      <a:pt x="0" y="344"/>
                    </a:lnTo>
                    <a:lnTo>
                      <a:pt x="8" y="358"/>
                    </a:lnTo>
                    <a:lnTo>
                      <a:pt x="30" y="390"/>
                    </a:lnTo>
                    <a:lnTo>
                      <a:pt x="44" y="410"/>
                    </a:lnTo>
                    <a:lnTo>
                      <a:pt x="60" y="430"/>
                    </a:lnTo>
                    <a:lnTo>
                      <a:pt x="76" y="448"/>
                    </a:lnTo>
                    <a:lnTo>
                      <a:pt x="94" y="466"/>
                    </a:lnTo>
                    <a:lnTo>
                      <a:pt x="112" y="478"/>
                    </a:lnTo>
                    <a:lnTo>
                      <a:pt x="122" y="484"/>
                    </a:lnTo>
                    <a:lnTo>
                      <a:pt x="130" y="486"/>
                    </a:lnTo>
                    <a:lnTo>
                      <a:pt x="138" y="488"/>
                    </a:lnTo>
                    <a:lnTo>
                      <a:pt x="146" y="488"/>
                    </a:lnTo>
                    <a:lnTo>
                      <a:pt x="154" y="486"/>
                    </a:lnTo>
                    <a:lnTo>
                      <a:pt x="162" y="480"/>
                    </a:lnTo>
                    <a:lnTo>
                      <a:pt x="168" y="474"/>
                    </a:lnTo>
                    <a:lnTo>
                      <a:pt x="176" y="464"/>
                    </a:lnTo>
                    <a:lnTo>
                      <a:pt x="180" y="452"/>
                    </a:lnTo>
                    <a:lnTo>
                      <a:pt x="186" y="438"/>
                    </a:lnTo>
                    <a:lnTo>
                      <a:pt x="190" y="420"/>
                    </a:lnTo>
                    <a:lnTo>
                      <a:pt x="194" y="398"/>
                    </a:lnTo>
                    <a:lnTo>
                      <a:pt x="196" y="374"/>
                    </a:lnTo>
                    <a:lnTo>
                      <a:pt x="198" y="346"/>
                    </a:lnTo>
                    <a:lnTo>
                      <a:pt x="198" y="342"/>
                    </a:lnTo>
                    <a:lnTo>
                      <a:pt x="200" y="320"/>
                    </a:lnTo>
                    <a:lnTo>
                      <a:pt x="204" y="270"/>
                    </a:lnTo>
                    <a:lnTo>
                      <a:pt x="206" y="242"/>
                    </a:lnTo>
                    <a:lnTo>
                      <a:pt x="208" y="216"/>
                    </a:lnTo>
                    <a:lnTo>
                      <a:pt x="208" y="206"/>
                    </a:lnTo>
                    <a:lnTo>
                      <a:pt x="210" y="196"/>
                    </a:lnTo>
                    <a:lnTo>
                      <a:pt x="218" y="178"/>
                    </a:lnTo>
                    <a:lnTo>
                      <a:pt x="228" y="164"/>
                    </a:lnTo>
                    <a:lnTo>
                      <a:pt x="232" y="16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51" name="Freeform 469"/>
              <p:cNvSpPr>
                <a:spLocks/>
              </p:cNvSpPr>
              <p:nvPr/>
            </p:nvSpPr>
            <p:spPr bwMode="auto">
              <a:xfrm>
                <a:off x="4416" y="842"/>
                <a:ext cx="120" cy="185"/>
              </a:xfrm>
              <a:custGeom>
                <a:avLst/>
                <a:gdLst>
                  <a:gd name="T0" fmla="*/ 184 w 312"/>
                  <a:gd name="T1" fmla="*/ 106 h 526"/>
                  <a:gd name="T2" fmla="*/ 184 w 312"/>
                  <a:gd name="T3" fmla="*/ 106 h 526"/>
                  <a:gd name="T4" fmla="*/ 162 w 312"/>
                  <a:gd name="T5" fmla="*/ 94 h 526"/>
                  <a:gd name="T6" fmla="*/ 140 w 312"/>
                  <a:gd name="T7" fmla="*/ 78 h 526"/>
                  <a:gd name="T8" fmla="*/ 120 w 312"/>
                  <a:gd name="T9" fmla="*/ 60 h 526"/>
                  <a:gd name="T10" fmla="*/ 102 w 312"/>
                  <a:gd name="T11" fmla="*/ 42 h 526"/>
                  <a:gd name="T12" fmla="*/ 76 w 312"/>
                  <a:gd name="T13" fmla="*/ 12 h 526"/>
                  <a:gd name="T14" fmla="*/ 66 w 312"/>
                  <a:gd name="T15" fmla="*/ 0 h 526"/>
                  <a:gd name="T16" fmla="*/ 30 w 312"/>
                  <a:gd name="T17" fmla="*/ 34 h 526"/>
                  <a:gd name="T18" fmla="*/ 0 w 312"/>
                  <a:gd name="T19" fmla="*/ 64 h 526"/>
                  <a:gd name="T20" fmla="*/ 0 w 312"/>
                  <a:gd name="T21" fmla="*/ 64 h 526"/>
                  <a:gd name="T22" fmla="*/ 16 w 312"/>
                  <a:gd name="T23" fmla="*/ 84 h 526"/>
                  <a:gd name="T24" fmla="*/ 32 w 312"/>
                  <a:gd name="T25" fmla="*/ 108 h 526"/>
                  <a:gd name="T26" fmla="*/ 50 w 312"/>
                  <a:gd name="T27" fmla="*/ 138 h 526"/>
                  <a:gd name="T28" fmla="*/ 68 w 312"/>
                  <a:gd name="T29" fmla="*/ 172 h 526"/>
                  <a:gd name="T30" fmla="*/ 106 w 312"/>
                  <a:gd name="T31" fmla="*/ 248 h 526"/>
                  <a:gd name="T32" fmla="*/ 142 w 312"/>
                  <a:gd name="T33" fmla="*/ 326 h 526"/>
                  <a:gd name="T34" fmla="*/ 174 w 312"/>
                  <a:gd name="T35" fmla="*/ 402 h 526"/>
                  <a:gd name="T36" fmla="*/ 200 w 312"/>
                  <a:gd name="T37" fmla="*/ 466 h 526"/>
                  <a:gd name="T38" fmla="*/ 224 w 312"/>
                  <a:gd name="T39" fmla="*/ 526 h 526"/>
                  <a:gd name="T40" fmla="*/ 224 w 312"/>
                  <a:gd name="T41" fmla="*/ 526 h 526"/>
                  <a:gd name="T42" fmla="*/ 234 w 312"/>
                  <a:gd name="T43" fmla="*/ 500 h 526"/>
                  <a:gd name="T44" fmla="*/ 242 w 312"/>
                  <a:gd name="T45" fmla="*/ 470 h 526"/>
                  <a:gd name="T46" fmla="*/ 260 w 312"/>
                  <a:gd name="T47" fmla="*/ 406 h 526"/>
                  <a:gd name="T48" fmla="*/ 274 w 312"/>
                  <a:gd name="T49" fmla="*/ 336 h 526"/>
                  <a:gd name="T50" fmla="*/ 288 w 312"/>
                  <a:gd name="T51" fmla="*/ 270 h 526"/>
                  <a:gd name="T52" fmla="*/ 306 w 312"/>
                  <a:gd name="T53" fmla="*/ 160 h 526"/>
                  <a:gd name="T54" fmla="*/ 312 w 312"/>
                  <a:gd name="T55" fmla="*/ 116 h 526"/>
                  <a:gd name="T56" fmla="*/ 296 w 312"/>
                  <a:gd name="T57" fmla="*/ 98 h 526"/>
                  <a:gd name="T58" fmla="*/ 264 w 312"/>
                  <a:gd name="T59" fmla="*/ 54 h 526"/>
                  <a:gd name="T60" fmla="*/ 264 w 312"/>
                  <a:gd name="T61" fmla="*/ 54 h 526"/>
                  <a:gd name="T62" fmla="*/ 252 w 312"/>
                  <a:gd name="T63" fmla="*/ 74 h 526"/>
                  <a:gd name="T64" fmla="*/ 240 w 312"/>
                  <a:gd name="T65" fmla="*/ 88 h 526"/>
                  <a:gd name="T66" fmla="*/ 230 w 312"/>
                  <a:gd name="T67" fmla="*/ 100 h 526"/>
                  <a:gd name="T68" fmla="*/ 220 w 312"/>
                  <a:gd name="T69" fmla="*/ 106 h 526"/>
                  <a:gd name="T70" fmla="*/ 200 w 312"/>
                  <a:gd name="T71" fmla="*/ 248 h 526"/>
                  <a:gd name="T72" fmla="*/ 184 w 312"/>
                  <a:gd name="T73" fmla="*/ 106 h 52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12"/>
                  <a:gd name="T112" fmla="*/ 0 h 526"/>
                  <a:gd name="T113" fmla="*/ 312 w 312"/>
                  <a:gd name="T114" fmla="*/ 526 h 52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12" h="526">
                    <a:moveTo>
                      <a:pt x="184" y="106"/>
                    </a:moveTo>
                    <a:lnTo>
                      <a:pt x="184" y="106"/>
                    </a:lnTo>
                    <a:lnTo>
                      <a:pt x="162" y="94"/>
                    </a:lnTo>
                    <a:lnTo>
                      <a:pt x="140" y="78"/>
                    </a:lnTo>
                    <a:lnTo>
                      <a:pt x="120" y="60"/>
                    </a:lnTo>
                    <a:lnTo>
                      <a:pt x="102" y="42"/>
                    </a:lnTo>
                    <a:lnTo>
                      <a:pt x="76" y="12"/>
                    </a:lnTo>
                    <a:lnTo>
                      <a:pt x="66" y="0"/>
                    </a:lnTo>
                    <a:lnTo>
                      <a:pt x="30" y="34"/>
                    </a:lnTo>
                    <a:lnTo>
                      <a:pt x="0" y="64"/>
                    </a:lnTo>
                    <a:lnTo>
                      <a:pt x="16" y="84"/>
                    </a:lnTo>
                    <a:lnTo>
                      <a:pt x="32" y="108"/>
                    </a:lnTo>
                    <a:lnTo>
                      <a:pt x="50" y="138"/>
                    </a:lnTo>
                    <a:lnTo>
                      <a:pt x="68" y="172"/>
                    </a:lnTo>
                    <a:lnTo>
                      <a:pt x="106" y="248"/>
                    </a:lnTo>
                    <a:lnTo>
                      <a:pt x="142" y="326"/>
                    </a:lnTo>
                    <a:lnTo>
                      <a:pt x="174" y="402"/>
                    </a:lnTo>
                    <a:lnTo>
                      <a:pt x="200" y="466"/>
                    </a:lnTo>
                    <a:lnTo>
                      <a:pt x="224" y="526"/>
                    </a:lnTo>
                    <a:lnTo>
                      <a:pt x="234" y="500"/>
                    </a:lnTo>
                    <a:lnTo>
                      <a:pt x="242" y="470"/>
                    </a:lnTo>
                    <a:lnTo>
                      <a:pt x="260" y="406"/>
                    </a:lnTo>
                    <a:lnTo>
                      <a:pt x="274" y="336"/>
                    </a:lnTo>
                    <a:lnTo>
                      <a:pt x="288" y="270"/>
                    </a:lnTo>
                    <a:lnTo>
                      <a:pt x="306" y="160"/>
                    </a:lnTo>
                    <a:lnTo>
                      <a:pt x="312" y="116"/>
                    </a:lnTo>
                    <a:lnTo>
                      <a:pt x="296" y="98"/>
                    </a:lnTo>
                    <a:lnTo>
                      <a:pt x="264" y="54"/>
                    </a:lnTo>
                    <a:lnTo>
                      <a:pt x="252" y="74"/>
                    </a:lnTo>
                    <a:lnTo>
                      <a:pt x="240" y="88"/>
                    </a:lnTo>
                    <a:lnTo>
                      <a:pt x="230" y="100"/>
                    </a:lnTo>
                    <a:lnTo>
                      <a:pt x="220" y="106"/>
                    </a:lnTo>
                    <a:lnTo>
                      <a:pt x="200" y="248"/>
                    </a:lnTo>
                    <a:lnTo>
                      <a:pt x="184" y="106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52" name="Freeform 470"/>
              <p:cNvSpPr>
                <a:spLocks/>
              </p:cNvSpPr>
              <p:nvPr/>
            </p:nvSpPr>
            <p:spPr bwMode="auto">
              <a:xfrm>
                <a:off x="4443" y="721"/>
                <a:ext cx="108" cy="82"/>
              </a:xfrm>
              <a:custGeom>
                <a:avLst/>
                <a:gdLst>
                  <a:gd name="T0" fmla="*/ 16 w 282"/>
                  <a:gd name="T1" fmla="*/ 232 h 232"/>
                  <a:gd name="T2" fmla="*/ 10 w 282"/>
                  <a:gd name="T3" fmla="*/ 174 h 232"/>
                  <a:gd name="T4" fmla="*/ 2 w 282"/>
                  <a:gd name="T5" fmla="*/ 132 h 232"/>
                  <a:gd name="T6" fmla="*/ 0 w 282"/>
                  <a:gd name="T7" fmla="*/ 110 h 232"/>
                  <a:gd name="T8" fmla="*/ 4 w 282"/>
                  <a:gd name="T9" fmla="*/ 90 h 232"/>
                  <a:gd name="T10" fmla="*/ 24 w 282"/>
                  <a:gd name="T11" fmla="*/ 52 h 232"/>
                  <a:gd name="T12" fmla="*/ 54 w 282"/>
                  <a:gd name="T13" fmla="*/ 22 h 232"/>
                  <a:gd name="T14" fmla="*/ 92 w 282"/>
                  <a:gd name="T15" fmla="*/ 4 h 232"/>
                  <a:gd name="T16" fmla="*/ 114 w 282"/>
                  <a:gd name="T17" fmla="*/ 0 h 232"/>
                  <a:gd name="T18" fmla="*/ 164 w 282"/>
                  <a:gd name="T19" fmla="*/ 0 h 232"/>
                  <a:gd name="T20" fmla="*/ 212 w 282"/>
                  <a:gd name="T21" fmla="*/ 6 h 232"/>
                  <a:gd name="T22" fmla="*/ 244 w 282"/>
                  <a:gd name="T23" fmla="*/ 18 h 232"/>
                  <a:gd name="T24" fmla="*/ 270 w 282"/>
                  <a:gd name="T25" fmla="*/ 36 h 232"/>
                  <a:gd name="T26" fmla="*/ 276 w 282"/>
                  <a:gd name="T27" fmla="*/ 62 h 232"/>
                  <a:gd name="T28" fmla="*/ 270 w 282"/>
                  <a:gd name="T29" fmla="*/ 62 h 232"/>
                  <a:gd name="T30" fmla="*/ 260 w 282"/>
                  <a:gd name="T31" fmla="*/ 66 h 232"/>
                  <a:gd name="T32" fmla="*/ 252 w 282"/>
                  <a:gd name="T33" fmla="*/ 60 h 232"/>
                  <a:gd name="T34" fmla="*/ 226 w 282"/>
                  <a:gd name="T35" fmla="*/ 50 h 232"/>
                  <a:gd name="T36" fmla="*/ 182 w 282"/>
                  <a:gd name="T37" fmla="*/ 40 h 232"/>
                  <a:gd name="T38" fmla="*/ 120 w 282"/>
                  <a:gd name="T39" fmla="*/ 40 h 232"/>
                  <a:gd name="T40" fmla="*/ 108 w 282"/>
                  <a:gd name="T41" fmla="*/ 42 h 232"/>
                  <a:gd name="T42" fmla="*/ 92 w 282"/>
                  <a:gd name="T43" fmla="*/ 50 h 232"/>
                  <a:gd name="T44" fmla="*/ 84 w 282"/>
                  <a:gd name="T45" fmla="*/ 62 h 232"/>
                  <a:gd name="T46" fmla="*/ 84 w 282"/>
                  <a:gd name="T47" fmla="*/ 84 h 232"/>
                  <a:gd name="T48" fmla="*/ 92 w 282"/>
                  <a:gd name="T49" fmla="*/ 110 h 232"/>
                  <a:gd name="T50" fmla="*/ 98 w 282"/>
                  <a:gd name="T51" fmla="*/ 122 h 232"/>
                  <a:gd name="T52" fmla="*/ 88 w 282"/>
                  <a:gd name="T53" fmla="*/ 144 h 232"/>
                  <a:gd name="T54" fmla="*/ 84 w 282"/>
                  <a:gd name="T55" fmla="*/ 172 h 232"/>
                  <a:gd name="T56" fmla="*/ 88 w 282"/>
                  <a:gd name="T57" fmla="*/ 208 h 232"/>
                  <a:gd name="T58" fmla="*/ 62 w 282"/>
                  <a:gd name="T59" fmla="*/ 202 h 232"/>
                  <a:gd name="T60" fmla="*/ 50 w 282"/>
                  <a:gd name="T61" fmla="*/ 194 h 232"/>
                  <a:gd name="T62" fmla="*/ 40 w 282"/>
                  <a:gd name="T63" fmla="*/ 190 h 232"/>
                  <a:gd name="T64" fmla="*/ 34 w 282"/>
                  <a:gd name="T65" fmla="*/ 196 h 232"/>
                  <a:gd name="T66" fmla="*/ 16 w 282"/>
                  <a:gd name="T67" fmla="*/ 232 h 2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2"/>
                  <a:gd name="T103" fmla="*/ 0 h 232"/>
                  <a:gd name="T104" fmla="*/ 282 w 282"/>
                  <a:gd name="T105" fmla="*/ 232 h 23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2" h="232">
                    <a:moveTo>
                      <a:pt x="16" y="232"/>
                    </a:moveTo>
                    <a:lnTo>
                      <a:pt x="16" y="232"/>
                    </a:lnTo>
                    <a:lnTo>
                      <a:pt x="14" y="206"/>
                    </a:lnTo>
                    <a:lnTo>
                      <a:pt x="10" y="174"/>
                    </a:lnTo>
                    <a:lnTo>
                      <a:pt x="2" y="132"/>
                    </a:lnTo>
                    <a:lnTo>
                      <a:pt x="0" y="120"/>
                    </a:lnTo>
                    <a:lnTo>
                      <a:pt x="0" y="110"/>
                    </a:lnTo>
                    <a:lnTo>
                      <a:pt x="2" y="100"/>
                    </a:lnTo>
                    <a:lnTo>
                      <a:pt x="4" y="90"/>
                    </a:lnTo>
                    <a:lnTo>
                      <a:pt x="12" y="70"/>
                    </a:lnTo>
                    <a:lnTo>
                      <a:pt x="24" y="52"/>
                    </a:lnTo>
                    <a:lnTo>
                      <a:pt x="38" y="36"/>
                    </a:lnTo>
                    <a:lnTo>
                      <a:pt x="54" y="22"/>
                    </a:lnTo>
                    <a:lnTo>
                      <a:pt x="72" y="12"/>
                    </a:lnTo>
                    <a:lnTo>
                      <a:pt x="92" y="4"/>
                    </a:lnTo>
                    <a:lnTo>
                      <a:pt x="114" y="0"/>
                    </a:lnTo>
                    <a:lnTo>
                      <a:pt x="136" y="0"/>
                    </a:lnTo>
                    <a:lnTo>
                      <a:pt x="164" y="0"/>
                    </a:lnTo>
                    <a:lnTo>
                      <a:pt x="196" y="4"/>
                    </a:lnTo>
                    <a:lnTo>
                      <a:pt x="212" y="6"/>
                    </a:lnTo>
                    <a:lnTo>
                      <a:pt x="228" y="12"/>
                    </a:lnTo>
                    <a:lnTo>
                      <a:pt x="244" y="18"/>
                    </a:lnTo>
                    <a:lnTo>
                      <a:pt x="258" y="26"/>
                    </a:lnTo>
                    <a:lnTo>
                      <a:pt x="270" y="36"/>
                    </a:lnTo>
                    <a:lnTo>
                      <a:pt x="282" y="50"/>
                    </a:lnTo>
                    <a:lnTo>
                      <a:pt x="276" y="62"/>
                    </a:lnTo>
                    <a:lnTo>
                      <a:pt x="270" y="62"/>
                    </a:lnTo>
                    <a:lnTo>
                      <a:pt x="264" y="62"/>
                    </a:lnTo>
                    <a:lnTo>
                      <a:pt x="260" y="66"/>
                    </a:lnTo>
                    <a:lnTo>
                      <a:pt x="252" y="60"/>
                    </a:lnTo>
                    <a:lnTo>
                      <a:pt x="242" y="56"/>
                    </a:lnTo>
                    <a:lnTo>
                      <a:pt x="226" y="50"/>
                    </a:lnTo>
                    <a:lnTo>
                      <a:pt x="206" y="44"/>
                    </a:lnTo>
                    <a:lnTo>
                      <a:pt x="182" y="40"/>
                    </a:lnTo>
                    <a:lnTo>
                      <a:pt x="154" y="40"/>
                    </a:lnTo>
                    <a:lnTo>
                      <a:pt x="120" y="40"/>
                    </a:lnTo>
                    <a:lnTo>
                      <a:pt x="108" y="42"/>
                    </a:lnTo>
                    <a:lnTo>
                      <a:pt x="100" y="46"/>
                    </a:lnTo>
                    <a:lnTo>
                      <a:pt x="92" y="50"/>
                    </a:lnTo>
                    <a:lnTo>
                      <a:pt x="88" y="56"/>
                    </a:lnTo>
                    <a:lnTo>
                      <a:pt x="84" y="62"/>
                    </a:lnTo>
                    <a:lnTo>
                      <a:pt x="82" y="68"/>
                    </a:lnTo>
                    <a:lnTo>
                      <a:pt x="84" y="84"/>
                    </a:lnTo>
                    <a:lnTo>
                      <a:pt x="86" y="98"/>
                    </a:lnTo>
                    <a:lnTo>
                      <a:pt x="92" y="110"/>
                    </a:lnTo>
                    <a:lnTo>
                      <a:pt x="98" y="122"/>
                    </a:lnTo>
                    <a:lnTo>
                      <a:pt x="94" y="128"/>
                    </a:lnTo>
                    <a:lnTo>
                      <a:pt x="88" y="144"/>
                    </a:lnTo>
                    <a:lnTo>
                      <a:pt x="84" y="156"/>
                    </a:lnTo>
                    <a:lnTo>
                      <a:pt x="84" y="172"/>
                    </a:lnTo>
                    <a:lnTo>
                      <a:pt x="84" y="188"/>
                    </a:lnTo>
                    <a:lnTo>
                      <a:pt x="88" y="208"/>
                    </a:lnTo>
                    <a:lnTo>
                      <a:pt x="62" y="202"/>
                    </a:lnTo>
                    <a:lnTo>
                      <a:pt x="58" y="198"/>
                    </a:lnTo>
                    <a:lnTo>
                      <a:pt x="50" y="194"/>
                    </a:lnTo>
                    <a:lnTo>
                      <a:pt x="46" y="192"/>
                    </a:lnTo>
                    <a:lnTo>
                      <a:pt x="40" y="190"/>
                    </a:lnTo>
                    <a:lnTo>
                      <a:pt x="36" y="192"/>
                    </a:lnTo>
                    <a:lnTo>
                      <a:pt x="34" y="196"/>
                    </a:lnTo>
                    <a:lnTo>
                      <a:pt x="16" y="232"/>
                    </a:lnTo>
                    <a:close/>
                  </a:path>
                </a:pathLst>
              </a:custGeom>
              <a:solidFill>
                <a:srgbClr val="CC66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54" name="Freeform 472"/>
              <p:cNvSpPr>
                <a:spLocks/>
              </p:cNvSpPr>
              <p:nvPr/>
            </p:nvSpPr>
            <p:spPr bwMode="auto">
              <a:xfrm>
                <a:off x="4490" y="774"/>
                <a:ext cx="38" cy="9"/>
              </a:xfrm>
              <a:custGeom>
                <a:avLst/>
                <a:gdLst>
                  <a:gd name="T0" fmla="*/ 0 w 98"/>
                  <a:gd name="T1" fmla="*/ 26 h 26"/>
                  <a:gd name="T2" fmla="*/ 0 w 98"/>
                  <a:gd name="T3" fmla="*/ 26 h 26"/>
                  <a:gd name="T4" fmla="*/ 16 w 98"/>
                  <a:gd name="T5" fmla="*/ 22 h 26"/>
                  <a:gd name="T6" fmla="*/ 30 w 98"/>
                  <a:gd name="T7" fmla="*/ 18 h 26"/>
                  <a:gd name="T8" fmla="*/ 46 w 98"/>
                  <a:gd name="T9" fmla="*/ 14 h 26"/>
                  <a:gd name="T10" fmla="*/ 46 w 98"/>
                  <a:gd name="T11" fmla="*/ 14 h 26"/>
                  <a:gd name="T12" fmla="*/ 62 w 98"/>
                  <a:gd name="T13" fmla="*/ 16 h 26"/>
                  <a:gd name="T14" fmla="*/ 78 w 98"/>
                  <a:gd name="T15" fmla="*/ 20 h 26"/>
                  <a:gd name="T16" fmla="*/ 96 w 98"/>
                  <a:gd name="T17" fmla="*/ 26 h 26"/>
                  <a:gd name="T18" fmla="*/ 96 w 98"/>
                  <a:gd name="T19" fmla="*/ 26 h 26"/>
                  <a:gd name="T20" fmla="*/ 98 w 98"/>
                  <a:gd name="T21" fmla="*/ 24 h 26"/>
                  <a:gd name="T22" fmla="*/ 98 w 98"/>
                  <a:gd name="T23" fmla="*/ 20 h 26"/>
                  <a:gd name="T24" fmla="*/ 96 w 98"/>
                  <a:gd name="T25" fmla="*/ 14 h 26"/>
                  <a:gd name="T26" fmla="*/ 86 w 98"/>
                  <a:gd name="T27" fmla="*/ 6 h 26"/>
                  <a:gd name="T28" fmla="*/ 86 w 98"/>
                  <a:gd name="T29" fmla="*/ 6 h 26"/>
                  <a:gd name="T30" fmla="*/ 78 w 98"/>
                  <a:gd name="T31" fmla="*/ 4 h 26"/>
                  <a:gd name="T32" fmla="*/ 68 w 98"/>
                  <a:gd name="T33" fmla="*/ 2 h 26"/>
                  <a:gd name="T34" fmla="*/ 56 w 98"/>
                  <a:gd name="T35" fmla="*/ 0 h 26"/>
                  <a:gd name="T36" fmla="*/ 42 w 98"/>
                  <a:gd name="T37" fmla="*/ 2 h 26"/>
                  <a:gd name="T38" fmla="*/ 28 w 98"/>
                  <a:gd name="T39" fmla="*/ 4 h 26"/>
                  <a:gd name="T40" fmla="*/ 16 w 98"/>
                  <a:gd name="T41" fmla="*/ 8 h 26"/>
                  <a:gd name="T42" fmla="*/ 6 w 98"/>
                  <a:gd name="T43" fmla="*/ 16 h 26"/>
                  <a:gd name="T44" fmla="*/ 2 w 98"/>
                  <a:gd name="T45" fmla="*/ 20 h 26"/>
                  <a:gd name="T46" fmla="*/ 0 w 98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8"/>
                  <a:gd name="T73" fmla="*/ 0 h 26"/>
                  <a:gd name="T74" fmla="*/ 98 w 98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8" h="26">
                    <a:moveTo>
                      <a:pt x="0" y="26"/>
                    </a:moveTo>
                    <a:lnTo>
                      <a:pt x="0" y="26"/>
                    </a:lnTo>
                    <a:lnTo>
                      <a:pt x="16" y="22"/>
                    </a:lnTo>
                    <a:lnTo>
                      <a:pt x="30" y="18"/>
                    </a:lnTo>
                    <a:lnTo>
                      <a:pt x="46" y="14"/>
                    </a:lnTo>
                    <a:lnTo>
                      <a:pt x="62" y="16"/>
                    </a:lnTo>
                    <a:lnTo>
                      <a:pt x="78" y="20"/>
                    </a:lnTo>
                    <a:lnTo>
                      <a:pt x="96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6" y="14"/>
                    </a:lnTo>
                    <a:lnTo>
                      <a:pt x="86" y="6"/>
                    </a:lnTo>
                    <a:lnTo>
                      <a:pt x="78" y="4"/>
                    </a:lnTo>
                    <a:lnTo>
                      <a:pt x="68" y="2"/>
                    </a:lnTo>
                    <a:lnTo>
                      <a:pt x="56" y="0"/>
                    </a:lnTo>
                    <a:lnTo>
                      <a:pt x="42" y="2"/>
                    </a:lnTo>
                    <a:lnTo>
                      <a:pt x="28" y="4"/>
                    </a:lnTo>
                    <a:lnTo>
                      <a:pt x="16" y="8"/>
                    </a:lnTo>
                    <a:lnTo>
                      <a:pt x="6" y="16"/>
                    </a:lnTo>
                    <a:lnTo>
                      <a:pt x="2" y="20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55" name="Freeform 473"/>
              <p:cNvSpPr>
                <a:spLocks/>
              </p:cNvSpPr>
              <p:nvPr/>
            </p:nvSpPr>
            <p:spPr bwMode="auto">
              <a:xfrm>
                <a:off x="4490" y="774"/>
                <a:ext cx="38" cy="9"/>
              </a:xfrm>
              <a:custGeom>
                <a:avLst/>
                <a:gdLst>
                  <a:gd name="T0" fmla="*/ 0 w 98"/>
                  <a:gd name="T1" fmla="*/ 26 h 26"/>
                  <a:gd name="T2" fmla="*/ 0 w 98"/>
                  <a:gd name="T3" fmla="*/ 26 h 26"/>
                  <a:gd name="T4" fmla="*/ 16 w 98"/>
                  <a:gd name="T5" fmla="*/ 22 h 26"/>
                  <a:gd name="T6" fmla="*/ 30 w 98"/>
                  <a:gd name="T7" fmla="*/ 18 h 26"/>
                  <a:gd name="T8" fmla="*/ 46 w 98"/>
                  <a:gd name="T9" fmla="*/ 14 h 26"/>
                  <a:gd name="T10" fmla="*/ 46 w 98"/>
                  <a:gd name="T11" fmla="*/ 14 h 26"/>
                  <a:gd name="T12" fmla="*/ 62 w 98"/>
                  <a:gd name="T13" fmla="*/ 16 h 26"/>
                  <a:gd name="T14" fmla="*/ 78 w 98"/>
                  <a:gd name="T15" fmla="*/ 20 h 26"/>
                  <a:gd name="T16" fmla="*/ 96 w 98"/>
                  <a:gd name="T17" fmla="*/ 26 h 26"/>
                  <a:gd name="T18" fmla="*/ 96 w 98"/>
                  <a:gd name="T19" fmla="*/ 26 h 26"/>
                  <a:gd name="T20" fmla="*/ 98 w 98"/>
                  <a:gd name="T21" fmla="*/ 24 h 26"/>
                  <a:gd name="T22" fmla="*/ 98 w 98"/>
                  <a:gd name="T23" fmla="*/ 20 h 26"/>
                  <a:gd name="T24" fmla="*/ 96 w 98"/>
                  <a:gd name="T25" fmla="*/ 14 h 26"/>
                  <a:gd name="T26" fmla="*/ 86 w 98"/>
                  <a:gd name="T27" fmla="*/ 6 h 26"/>
                  <a:gd name="T28" fmla="*/ 86 w 98"/>
                  <a:gd name="T29" fmla="*/ 6 h 26"/>
                  <a:gd name="T30" fmla="*/ 78 w 98"/>
                  <a:gd name="T31" fmla="*/ 4 h 26"/>
                  <a:gd name="T32" fmla="*/ 68 w 98"/>
                  <a:gd name="T33" fmla="*/ 2 h 26"/>
                  <a:gd name="T34" fmla="*/ 56 w 98"/>
                  <a:gd name="T35" fmla="*/ 0 h 26"/>
                  <a:gd name="T36" fmla="*/ 42 w 98"/>
                  <a:gd name="T37" fmla="*/ 2 h 26"/>
                  <a:gd name="T38" fmla="*/ 28 w 98"/>
                  <a:gd name="T39" fmla="*/ 4 h 26"/>
                  <a:gd name="T40" fmla="*/ 16 w 98"/>
                  <a:gd name="T41" fmla="*/ 8 h 26"/>
                  <a:gd name="T42" fmla="*/ 6 w 98"/>
                  <a:gd name="T43" fmla="*/ 16 h 26"/>
                  <a:gd name="T44" fmla="*/ 2 w 98"/>
                  <a:gd name="T45" fmla="*/ 20 h 26"/>
                  <a:gd name="T46" fmla="*/ 0 w 98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8"/>
                  <a:gd name="T73" fmla="*/ 0 h 26"/>
                  <a:gd name="T74" fmla="*/ 98 w 98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8" h="26">
                    <a:moveTo>
                      <a:pt x="0" y="26"/>
                    </a:moveTo>
                    <a:lnTo>
                      <a:pt x="0" y="26"/>
                    </a:lnTo>
                    <a:lnTo>
                      <a:pt x="16" y="22"/>
                    </a:lnTo>
                    <a:lnTo>
                      <a:pt x="30" y="18"/>
                    </a:lnTo>
                    <a:lnTo>
                      <a:pt x="46" y="14"/>
                    </a:lnTo>
                    <a:lnTo>
                      <a:pt x="62" y="16"/>
                    </a:lnTo>
                    <a:lnTo>
                      <a:pt x="78" y="20"/>
                    </a:lnTo>
                    <a:lnTo>
                      <a:pt x="96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6" y="14"/>
                    </a:lnTo>
                    <a:lnTo>
                      <a:pt x="86" y="6"/>
                    </a:lnTo>
                    <a:lnTo>
                      <a:pt x="78" y="4"/>
                    </a:lnTo>
                    <a:lnTo>
                      <a:pt x="68" y="2"/>
                    </a:lnTo>
                    <a:lnTo>
                      <a:pt x="56" y="0"/>
                    </a:lnTo>
                    <a:lnTo>
                      <a:pt x="42" y="2"/>
                    </a:lnTo>
                    <a:lnTo>
                      <a:pt x="28" y="4"/>
                    </a:lnTo>
                    <a:lnTo>
                      <a:pt x="16" y="8"/>
                    </a:lnTo>
                    <a:lnTo>
                      <a:pt x="6" y="16"/>
                    </a:lnTo>
                    <a:lnTo>
                      <a:pt x="2" y="20"/>
                    </a:lnTo>
                    <a:lnTo>
                      <a:pt x="0" y="2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56" name="Freeform 474"/>
              <p:cNvSpPr>
                <a:spLocks/>
              </p:cNvSpPr>
              <p:nvPr/>
            </p:nvSpPr>
            <p:spPr bwMode="auto">
              <a:xfrm>
                <a:off x="4540" y="775"/>
                <a:ext cx="15" cy="8"/>
              </a:xfrm>
              <a:custGeom>
                <a:avLst/>
                <a:gdLst>
                  <a:gd name="T0" fmla="*/ 0 w 38"/>
                  <a:gd name="T1" fmla="*/ 24 h 24"/>
                  <a:gd name="T2" fmla="*/ 0 w 38"/>
                  <a:gd name="T3" fmla="*/ 24 h 24"/>
                  <a:gd name="T4" fmla="*/ 14 w 38"/>
                  <a:gd name="T5" fmla="*/ 18 h 24"/>
                  <a:gd name="T6" fmla="*/ 24 w 38"/>
                  <a:gd name="T7" fmla="*/ 16 h 24"/>
                  <a:gd name="T8" fmla="*/ 30 w 38"/>
                  <a:gd name="T9" fmla="*/ 16 h 24"/>
                  <a:gd name="T10" fmla="*/ 32 w 38"/>
                  <a:gd name="T11" fmla="*/ 18 h 24"/>
                  <a:gd name="T12" fmla="*/ 32 w 38"/>
                  <a:gd name="T13" fmla="*/ 18 h 24"/>
                  <a:gd name="T14" fmla="*/ 34 w 38"/>
                  <a:gd name="T15" fmla="*/ 16 h 24"/>
                  <a:gd name="T16" fmla="*/ 38 w 38"/>
                  <a:gd name="T17" fmla="*/ 12 h 24"/>
                  <a:gd name="T18" fmla="*/ 38 w 38"/>
                  <a:gd name="T19" fmla="*/ 8 h 24"/>
                  <a:gd name="T20" fmla="*/ 38 w 38"/>
                  <a:gd name="T21" fmla="*/ 6 h 24"/>
                  <a:gd name="T22" fmla="*/ 38 w 38"/>
                  <a:gd name="T23" fmla="*/ 2 h 24"/>
                  <a:gd name="T24" fmla="*/ 34 w 38"/>
                  <a:gd name="T25" fmla="*/ 0 h 24"/>
                  <a:gd name="T26" fmla="*/ 34 w 38"/>
                  <a:gd name="T27" fmla="*/ 0 h 24"/>
                  <a:gd name="T28" fmla="*/ 30 w 38"/>
                  <a:gd name="T29" fmla="*/ 0 h 24"/>
                  <a:gd name="T30" fmla="*/ 24 w 38"/>
                  <a:gd name="T31" fmla="*/ 0 h 24"/>
                  <a:gd name="T32" fmla="*/ 14 w 38"/>
                  <a:gd name="T33" fmla="*/ 6 h 24"/>
                  <a:gd name="T34" fmla="*/ 4 w 38"/>
                  <a:gd name="T35" fmla="*/ 14 h 24"/>
                  <a:gd name="T36" fmla="*/ 0 w 38"/>
                  <a:gd name="T37" fmla="*/ 20 h 24"/>
                  <a:gd name="T38" fmla="*/ 0 w 38"/>
                  <a:gd name="T39" fmla="*/ 2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8"/>
                  <a:gd name="T61" fmla="*/ 0 h 24"/>
                  <a:gd name="T62" fmla="*/ 38 w 38"/>
                  <a:gd name="T63" fmla="*/ 24 h 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8" h="24">
                    <a:moveTo>
                      <a:pt x="0" y="24"/>
                    </a:moveTo>
                    <a:lnTo>
                      <a:pt x="0" y="24"/>
                    </a:lnTo>
                    <a:lnTo>
                      <a:pt x="14" y="18"/>
                    </a:lnTo>
                    <a:lnTo>
                      <a:pt x="24" y="16"/>
                    </a:lnTo>
                    <a:lnTo>
                      <a:pt x="30" y="16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8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4" y="6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57" name="Freeform 475"/>
              <p:cNvSpPr>
                <a:spLocks/>
              </p:cNvSpPr>
              <p:nvPr/>
            </p:nvSpPr>
            <p:spPr bwMode="auto">
              <a:xfrm>
                <a:off x="4540" y="775"/>
                <a:ext cx="15" cy="8"/>
              </a:xfrm>
              <a:custGeom>
                <a:avLst/>
                <a:gdLst>
                  <a:gd name="T0" fmla="*/ 0 w 38"/>
                  <a:gd name="T1" fmla="*/ 24 h 24"/>
                  <a:gd name="T2" fmla="*/ 0 w 38"/>
                  <a:gd name="T3" fmla="*/ 24 h 24"/>
                  <a:gd name="T4" fmla="*/ 14 w 38"/>
                  <a:gd name="T5" fmla="*/ 18 h 24"/>
                  <a:gd name="T6" fmla="*/ 24 w 38"/>
                  <a:gd name="T7" fmla="*/ 16 h 24"/>
                  <a:gd name="T8" fmla="*/ 30 w 38"/>
                  <a:gd name="T9" fmla="*/ 16 h 24"/>
                  <a:gd name="T10" fmla="*/ 32 w 38"/>
                  <a:gd name="T11" fmla="*/ 18 h 24"/>
                  <a:gd name="T12" fmla="*/ 32 w 38"/>
                  <a:gd name="T13" fmla="*/ 18 h 24"/>
                  <a:gd name="T14" fmla="*/ 34 w 38"/>
                  <a:gd name="T15" fmla="*/ 16 h 24"/>
                  <a:gd name="T16" fmla="*/ 38 w 38"/>
                  <a:gd name="T17" fmla="*/ 12 h 24"/>
                  <a:gd name="T18" fmla="*/ 38 w 38"/>
                  <a:gd name="T19" fmla="*/ 8 h 24"/>
                  <a:gd name="T20" fmla="*/ 38 w 38"/>
                  <a:gd name="T21" fmla="*/ 6 h 24"/>
                  <a:gd name="T22" fmla="*/ 38 w 38"/>
                  <a:gd name="T23" fmla="*/ 2 h 24"/>
                  <a:gd name="T24" fmla="*/ 34 w 38"/>
                  <a:gd name="T25" fmla="*/ 0 h 24"/>
                  <a:gd name="T26" fmla="*/ 34 w 38"/>
                  <a:gd name="T27" fmla="*/ 0 h 24"/>
                  <a:gd name="T28" fmla="*/ 30 w 38"/>
                  <a:gd name="T29" fmla="*/ 0 h 24"/>
                  <a:gd name="T30" fmla="*/ 24 w 38"/>
                  <a:gd name="T31" fmla="*/ 0 h 24"/>
                  <a:gd name="T32" fmla="*/ 14 w 38"/>
                  <a:gd name="T33" fmla="*/ 6 h 24"/>
                  <a:gd name="T34" fmla="*/ 4 w 38"/>
                  <a:gd name="T35" fmla="*/ 14 h 24"/>
                  <a:gd name="T36" fmla="*/ 0 w 38"/>
                  <a:gd name="T37" fmla="*/ 20 h 24"/>
                  <a:gd name="T38" fmla="*/ 0 w 38"/>
                  <a:gd name="T39" fmla="*/ 2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8"/>
                  <a:gd name="T61" fmla="*/ 0 h 24"/>
                  <a:gd name="T62" fmla="*/ 38 w 38"/>
                  <a:gd name="T63" fmla="*/ 24 h 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8" h="24">
                    <a:moveTo>
                      <a:pt x="0" y="24"/>
                    </a:moveTo>
                    <a:lnTo>
                      <a:pt x="0" y="24"/>
                    </a:lnTo>
                    <a:lnTo>
                      <a:pt x="14" y="18"/>
                    </a:lnTo>
                    <a:lnTo>
                      <a:pt x="24" y="16"/>
                    </a:lnTo>
                    <a:lnTo>
                      <a:pt x="30" y="16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8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4" y="6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0" y="2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58" name="Freeform 476"/>
              <p:cNvSpPr>
                <a:spLocks/>
              </p:cNvSpPr>
              <p:nvPr/>
            </p:nvSpPr>
            <p:spPr bwMode="auto">
              <a:xfrm>
                <a:off x="4449" y="778"/>
                <a:ext cx="18" cy="31"/>
              </a:xfrm>
              <a:custGeom>
                <a:avLst/>
                <a:gdLst>
                  <a:gd name="T0" fmla="*/ 46 w 46"/>
                  <a:gd name="T1" fmla="*/ 54 h 90"/>
                  <a:gd name="T2" fmla="*/ 46 w 46"/>
                  <a:gd name="T3" fmla="*/ 54 h 90"/>
                  <a:gd name="T4" fmla="*/ 46 w 46"/>
                  <a:gd name="T5" fmla="*/ 46 h 90"/>
                  <a:gd name="T6" fmla="*/ 46 w 46"/>
                  <a:gd name="T7" fmla="*/ 30 h 90"/>
                  <a:gd name="T8" fmla="*/ 44 w 46"/>
                  <a:gd name="T9" fmla="*/ 20 h 90"/>
                  <a:gd name="T10" fmla="*/ 40 w 46"/>
                  <a:gd name="T11" fmla="*/ 12 h 90"/>
                  <a:gd name="T12" fmla="*/ 34 w 46"/>
                  <a:gd name="T13" fmla="*/ 4 h 90"/>
                  <a:gd name="T14" fmla="*/ 26 w 46"/>
                  <a:gd name="T15" fmla="*/ 0 h 90"/>
                  <a:gd name="T16" fmla="*/ 26 w 46"/>
                  <a:gd name="T17" fmla="*/ 0 h 90"/>
                  <a:gd name="T18" fmla="*/ 18 w 46"/>
                  <a:gd name="T19" fmla="*/ 0 h 90"/>
                  <a:gd name="T20" fmla="*/ 10 w 46"/>
                  <a:gd name="T21" fmla="*/ 4 h 90"/>
                  <a:gd name="T22" fmla="*/ 4 w 46"/>
                  <a:gd name="T23" fmla="*/ 10 h 90"/>
                  <a:gd name="T24" fmla="*/ 2 w 46"/>
                  <a:gd name="T25" fmla="*/ 18 h 90"/>
                  <a:gd name="T26" fmla="*/ 0 w 46"/>
                  <a:gd name="T27" fmla="*/ 30 h 90"/>
                  <a:gd name="T28" fmla="*/ 2 w 46"/>
                  <a:gd name="T29" fmla="*/ 42 h 90"/>
                  <a:gd name="T30" fmla="*/ 6 w 46"/>
                  <a:gd name="T31" fmla="*/ 56 h 90"/>
                  <a:gd name="T32" fmla="*/ 14 w 46"/>
                  <a:gd name="T33" fmla="*/ 70 h 90"/>
                  <a:gd name="T34" fmla="*/ 14 w 46"/>
                  <a:gd name="T35" fmla="*/ 70 h 90"/>
                  <a:gd name="T36" fmla="*/ 22 w 46"/>
                  <a:gd name="T37" fmla="*/ 80 h 90"/>
                  <a:gd name="T38" fmla="*/ 28 w 46"/>
                  <a:gd name="T39" fmla="*/ 88 h 90"/>
                  <a:gd name="T40" fmla="*/ 34 w 46"/>
                  <a:gd name="T41" fmla="*/ 90 h 90"/>
                  <a:gd name="T42" fmla="*/ 40 w 46"/>
                  <a:gd name="T43" fmla="*/ 88 h 90"/>
                  <a:gd name="T44" fmla="*/ 44 w 46"/>
                  <a:gd name="T45" fmla="*/ 84 h 90"/>
                  <a:gd name="T46" fmla="*/ 46 w 46"/>
                  <a:gd name="T47" fmla="*/ 76 h 90"/>
                  <a:gd name="T48" fmla="*/ 46 w 46"/>
                  <a:gd name="T49" fmla="*/ 66 h 90"/>
                  <a:gd name="T50" fmla="*/ 46 w 46"/>
                  <a:gd name="T51" fmla="*/ 54 h 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6"/>
                  <a:gd name="T79" fmla="*/ 0 h 90"/>
                  <a:gd name="T80" fmla="*/ 46 w 46"/>
                  <a:gd name="T81" fmla="*/ 90 h 9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6" h="90">
                    <a:moveTo>
                      <a:pt x="46" y="54"/>
                    </a:moveTo>
                    <a:lnTo>
                      <a:pt x="46" y="54"/>
                    </a:lnTo>
                    <a:lnTo>
                      <a:pt x="46" y="46"/>
                    </a:lnTo>
                    <a:lnTo>
                      <a:pt x="46" y="30"/>
                    </a:lnTo>
                    <a:lnTo>
                      <a:pt x="44" y="20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4"/>
                    </a:lnTo>
                    <a:lnTo>
                      <a:pt x="4" y="10"/>
                    </a:lnTo>
                    <a:lnTo>
                      <a:pt x="2" y="18"/>
                    </a:lnTo>
                    <a:lnTo>
                      <a:pt x="0" y="30"/>
                    </a:lnTo>
                    <a:lnTo>
                      <a:pt x="2" y="42"/>
                    </a:lnTo>
                    <a:lnTo>
                      <a:pt x="6" y="56"/>
                    </a:lnTo>
                    <a:lnTo>
                      <a:pt x="14" y="70"/>
                    </a:lnTo>
                    <a:lnTo>
                      <a:pt x="22" y="80"/>
                    </a:lnTo>
                    <a:lnTo>
                      <a:pt x="28" y="88"/>
                    </a:lnTo>
                    <a:lnTo>
                      <a:pt x="34" y="90"/>
                    </a:lnTo>
                    <a:lnTo>
                      <a:pt x="40" y="88"/>
                    </a:lnTo>
                    <a:lnTo>
                      <a:pt x="44" y="84"/>
                    </a:lnTo>
                    <a:lnTo>
                      <a:pt x="46" y="76"/>
                    </a:lnTo>
                    <a:lnTo>
                      <a:pt x="46" y="66"/>
                    </a:lnTo>
                    <a:lnTo>
                      <a:pt x="46" y="54"/>
                    </a:lnTo>
                    <a:close/>
                  </a:path>
                </a:pathLst>
              </a:custGeom>
              <a:solidFill>
                <a:srgbClr val="EF905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59" name="Freeform 477"/>
              <p:cNvSpPr>
                <a:spLocks/>
              </p:cNvSpPr>
              <p:nvPr/>
            </p:nvSpPr>
            <p:spPr bwMode="auto">
              <a:xfrm>
                <a:off x="4449" y="778"/>
                <a:ext cx="18" cy="31"/>
              </a:xfrm>
              <a:custGeom>
                <a:avLst/>
                <a:gdLst>
                  <a:gd name="T0" fmla="*/ 46 w 46"/>
                  <a:gd name="T1" fmla="*/ 54 h 90"/>
                  <a:gd name="T2" fmla="*/ 46 w 46"/>
                  <a:gd name="T3" fmla="*/ 54 h 90"/>
                  <a:gd name="T4" fmla="*/ 46 w 46"/>
                  <a:gd name="T5" fmla="*/ 46 h 90"/>
                  <a:gd name="T6" fmla="*/ 46 w 46"/>
                  <a:gd name="T7" fmla="*/ 30 h 90"/>
                  <a:gd name="T8" fmla="*/ 44 w 46"/>
                  <a:gd name="T9" fmla="*/ 20 h 90"/>
                  <a:gd name="T10" fmla="*/ 40 w 46"/>
                  <a:gd name="T11" fmla="*/ 12 h 90"/>
                  <a:gd name="T12" fmla="*/ 34 w 46"/>
                  <a:gd name="T13" fmla="*/ 4 h 90"/>
                  <a:gd name="T14" fmla="*/ 26 w 46"/>
                  <a:gd name="T15" fmla="*/ 0 h 90"/>
                  <a:gd name="T16" fmla="*/ 26 w 46"/>
                  <a:gd name="T17" fmla="*/ 0 h 90"/>
                  <a:gd name="T18" fmla="*/ 18 w 46"/>
                  <a:gd name="T19" fmla="*/ 0 h 90"/>
                  <a:gd name="T20" fmla="*/ 10 w 46"/>
                  <a:gd name="T21" fmla="*/ 4 h 90"/>
                  <a:gd name="T22" fmla="*/ 4 w 46"/>
                  <a:gd name="T23" fmla="*/ 10 h 90"/>
                  <a:gd name="T24" fmla="*/ 2 w 46"/>
                  <a:gd name="T25" fmla="*/ 18 h 90"/>
                  <a:gd name="T26" fmla="*/ 0 w 46"/>
                  <a:gd name="T27" fmla="*/ 30 h 90"/>
                  <a:gd name="T28" fmla="*/ 2 w 46"/>
                  <a:gd name="T29" fmla="*/ 42 h 90"/>
                  <a:gd name="T30" fmla="*/ 6 w 46"/>
                  <a:gd name="T31" fmla="*/ 56 h 90"/>
                  <a:gd name="T32" fmla="*/ 14 w 46"/>
                  <a:gd name="T33" fmla="*/ 70 h 90"/>
                  <a:gd name="T34" fmla="*/ 14 w 46"/>
                  <a:gd name="T35" fmla="*/ 70 h 90"/>
                  <a:gd name="T36" fmla="*/ 22 w 46"/>
                  <a:gd name="T37" fmla="*/ 80 h 90"/>
                  <a:gd name="T38" fmla="*/ 28 w 46"/>
                  <a:gd name="T39" fmla="*/ 88 h 90"/>
                  <a:gd name="T40" fmla="*/ 34 w 46"/>
                  <a:gd name="T41" fmla="*/ 90 h 90"/>
                  <a:gd name="T42" fmla="*/ 40 w 46"/>
                  <a:gd name="T43" fmla="*/ 88 h 90"/>
                  <a:gd name="T44" fmla="*/ 44 w 46"/>
                  <a:gd name="T45" fmla="*/ 84 h 90"/>
                  <a:gd name="T46" fmla="*/ 46 w 46"/>
                  <a:gd name="T47" fmla="*/ 76 h 90"/>
                  <a:gd name="T48" fmla="*/ 46 w 46"/>
                  <a:gd name="T49" fmla="*/ 66 h 90"/>
                  <a:gd name="T50" fmla="*/ 46 w 46"/>
                  <a:gd name="T51" fmla="*/ 54 h 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6"/>
                  <a:gd name="T79" fmla="*/ 0 h 90"/>
                  <a:gd name="T80" fmla="*/ 46 w 46"/>
                  <a:gd name="T81" fmla="*/ 90 h 9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6" h="90">
                    <a:moveTo>
                      <a:pt x="46" y="54"/>
                    </a:moveTo>
                    <a:lnTo>
                      <a:pt x="46" y="54"/>
                    </a:lnTo>
                    <a:lnTo>
                      <a:pt x="46" y="46"/>
                    </a:lnTo>
                    <a:lnTo>
                      <a:pt x="46" y="30"/>
                    </a:lnTo>
                    <a:lnTo>
                      <a:pt x="44" y="20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4"/>
                    </a:lnTo>
                    <a:lnTo>
                      <a:pt x="4" y="10"/>
                    </a:lnTo>
                    <a:lnTo>
                      <a:pt x="2" y="18"/>
                    </a:lnTo>
                    <a:lnTo>
                      <a:pt x="0" y="30"/>
                    </a:lnTo>
                    <a:lnTo>
                      <a:pt x="2" y="42"/>
                    </a:lnTo>
                    <a:lnTo>
                      <a:pt x="6" y="56"/>
                    </a:lnTo>
                    <a:lnTo>
                      <a:pt x="14" y="70"/>
                    </a:lnTo>
                    <a:lnTo>
                      <a:pt x="22" y="80"/>
                    </a:lnTo>
                    <a:lnTo>
                      <a:pt x="28" y="88"/>
                    </a:lnTo>
                    <a:lnTo>
                      <a:pt x="34" y="90"/>
                    </a:lnTo>
                    <a:lnTo>
                      <a:pt x="40" y="88"/>
                    </a:lnTo>
                    <a:lnTo>
                      <a:pt x="44" y="84"/>
                    </a:lnTo>
                    <a:lnTo>
                      <a:pt x="46" y="76"/>
                    </a:lnTo>
                    <a:lnTo>
                      <a:pt x="46" y="66"/>
                    </a:lnTo>
                    <a:lnTo>
                      <a:pt x="46" y="5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60" name="Freeform 478"/>
              <p:cNvSpPr>
                <a:spLocks/>
              </p:cNvSpPr>
              <p:nvPr/>
            </p:nvSpPr>
            <p:spPr bwMode="auto">
              <a:xfrm>
                <a:off x="4501" y="788"/>
                <a:ext cx="21" cy="4"/>
              </a:xfrm>
              <a:custGeom>
                <a:avLst/>
                <a:gdLst>
                  <a:gd name="T0" fmla="*/ 0 w 54"/>
                  <a:gd name="T1" fmla="*/ 0 h 10"/>
                  <a:gd name="T2" fmla="*/ 0 w 54"/>
                  <a:gd name="T3" fmla="*/ 0 h 10"/>
                  <a:gd name="T4" fmla="*/ 14 w 54"/>
                  <a:gd name="T5" fmla="*/ 2 h 10"/>
                  <a:gd name="T6" fmla="*/ 34 w 54"/>
                  <a:gd name="T7" fmla="*/ 4 h 10"/>
                  <a:gd name="T8" fmla="*/ 34 w 54"/>
                  <a:gd name="T9" fmla="*/ 4 h 10"/>
                  <a:gd name="T10" fmla="*/ 54 w 54"/>
                  <a:gd name="T11" fmla="*/ 2 h 10"/>
                  <a:gd name="T12" fmla="*/ 54 w 54"/>
                  <a:gd name="T13" fmla="*/ 2 h 10"/>
                  <a:gd name="T14" fmla="*/ 50 w 54"/>
                  <a:gd name="T15" fmla="*/ 4 h 10"/>
                  <a:gd name="T16" fmla="*/ 46 w 54"/>
                  <a:gd name="T17" fmla="*/ 8 h 10"/>
                  <a:gd name="T18" fmla="*/ 42 w 54"/>
                  <a:gd name="T19" fmla="*/ 10 h 10"/>
                  <a:gd name="T20" fmla="*/ 34 w 54"/>
                  <a:gd name="T21" fmla="*/ 10 h 10"/>
                  <a:gd name="T22" fmla="*/ 24 w 54"/>
                  <a:gd name="T23" fmla="*/ 10 h 10"/>
                  <a:gd name="T24" fmla="*/ 14 w 54"/>
                  <a:gd name="T25" fmla="*/ 6 h 10"/>
                  <a:gd name="T26" fmla="*/ 0 w 54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2"/>
                    </a:lnTo>
                    <a:lnTo>
                      <a:pt x="34" y="4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24" y="10"/>
                    </a:lnTo>
                    <a:lnTo>
                      <a:pt x="14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61" name="Freeform 479"/>
              <p:cNvSpPr>
                <a:spLocks/>
              </p:cNvSpPr>
              <p:nvPr/>
            </p:nvSpPr>
            <p:spPr bwMode="auto">
              <a:xfrm>
                <a:off x="4501" y="788"/>
                <a:ext cx="21" cy="4"/>
              </a:xfrm>
              <a:custGeom>
                <a:avLst/>
                <a:gdLst>
                  <a:gd name="T0" fmla="*/ 0 w 54"/>
                  <a:gd name="T1" fmla="*/ 0 h 10"/>
                  <a:gd name="T2" fmla="*/ 0 w 54"/>
                  <a:gd name="T3" fmla="*/ 0 h 10"/>
                  <a:gd name="T4" fmla="*/ 14 w 54"/>
                  <a:gd name="T5" fmla="*/ 2 h 10"/>
                  <a:gd name="T6" fmla="*/ 34 w 54"/>
                  <a:gd name="T7" fmla="*/ 4 h 10"/>
                  <a:gd name="T8" fmla="*/ 34 w 54"/>
                  <a:gd name="T9" fmla="*/ 4 h 10"/>
                  <a:gd name="T10" fmla="*/ 54 w 54"/>
                  <a:gd name="T11" fmla="*/ 2 h 10"/>
                  <a:gd name="T12" fmla="*/ 54 w 54"/>
                  <a:gd name="T13" fmla="*/ 2 h 10"/>
                  <a:gd name="T14" fmla="*/ 50 w 54"/>
                  <a:gd name="T15" fmla="*/ 4 h 10"/>
                  <a:gd name="T16" fmla="*/ 46 w 54"/>
                  <a:gd name="T17" fmla="*/ 8 h 10"/>
                  <a:gd name="T18" fmla="*/ 42 w 54"/>
                  <a:gd name="T19" fmla="*/ 10 h 10"/>
                  <a:gd name="T20" fmla="*/ 34 w 54"/>
                  <a:gd name="T21" fmla="*/ 10 h 10"/>
                  <a:gd name="T22" fmla="*/ 24 w 54"/>
                  <a:gd name="T23" fmla="*/ 10 h 10"/>
                  <a:gd name="T24" fmla="*/ 14 w 54"/>
                  <a:gd name="T25" fmla="*/ 6 h 10"/>
                  <a:gd name="T26" fmla="*/ 0 w 54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2"/>
                    </a:lnTo>
                    <a:lnTo>
                      <a:pt x="34" y="4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24" y="10"/>
                    </a:lnTo>
                    <a:lnTo>
                      <a:pt x="14" y="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62" name="Freeform 480"/>
              <p:cNvSpPr>
                <a:spLocks/>
              </p:cNvSpPr>
              <p:nvPr/>
            </p:nvSpPr>
            <p:spPr bwMode="auto">
              <a:xfrm>
                <a:off x="4540" y="789"/>
                <a:ext cx="9" cy="3"/>
              </a:xfrm>
              <a:custGeom>
                <a:avLst/>
                <a:gdLst>
                  <a:gd name="T0" fmla="*/ 0 w 24"/>
                  <a:gd name="T1" fmla="*/ 0 h 8"/>
                  <a:gd name="T2" fmla="*/ 0 w 24"/>
                  <a:gd name="T3" fmla="*/ 0 h 8"/>
                  <a:gd name="T4" fmla="*/ 8 w 24"/>
                  <a:gd name="T5" fmla="*/ 2 h 8"/>
                  <a:gd name="T6" fmla="*/ 14 w 24"/>
                  <a:gd name="T7" fmla="*/ 2 h 8"/>
                  <a:gd name="T8" fmla="*/ 24 w 24"/>
                  <a:gd name="T9" fmla="*/ 0 h 8"/>
                  <a:gd name="T10" fmla="*/ 24 w 24"/>
                  <a:gd name="T11" fmla="*/ 0 h 8"/>
                  <a:gd name="T12" fmla="*/ 20 w 24"/>
                  <a:gd name="T13" fmla="*/ 4 h 8"/>
                  <a:gd name="T14" fmla="*/ 16 w 24"/>
                  <a:gd name="T15" fmla="*/ 8 h 8"/>
                  <a:gd name="T16" fmla="*/ 12 w 24"/>
                  <a:gd name="T17" fmla="*/ 8 h 8"/>
                  <a:gd name="T18" fmla="*/ 12 w 24"/>
                  <a:gd name="T19" fmla="*/ 8 h 8"/>
                  <a:gd name="T20" fmla="*/ 8 w 24"/>
                  <a:gd name="T21" fmla="*/ 8 h 8"/>
                  <a:gd name="T22" fmla="*/ 4 w 24"/>
                  <a:gd name="T23" fmla="*/ 4 h 8"/>
                  <a:gd name="T24" fmla="*/ 0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8"/>
                  <a:gd name="T41" fmla="*/ 24 w 2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2"/>
                    </a:lnTo>
                    <a:lnTo>
                      <a:pt x="24" y="0"/>
                    </a:lnTo>
                    <a:lnTo>
                      <a:pt x="20" y="4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63" name="Freeform 481"/>
              <p:cNvSpPr>
                <a:spLocks/>
              </p:cNvSpPr>
              <p:nvPr/>
            </p:nvSpPr>
            <p:spPr bwMode="auto">
              <a:xfrm>
                <a:off x="4540" y="789"/>
                <a:ext cx="9" cy="3"/>
              </a:xfrm>
              <a:custGeom>
                <a:avLst/>
                <a:gdLst>
                  <a:gd name="T0" fmla="*/ 0 w 24"/>
                  <a:gd name="T1" fmla="*/ 0 h 8"/>
                  <a:gd name="T2" fmla="*/ 0 w 24"/>
                  <a:gd name="T3" fmla="*/ 0 h 8"/>
                  <a:gd name="T4" fmla="*/ 8 w 24"/>
                  <a:gd name="T5" fmla="*/ 2 h 8"/>
                  <a:gd name="T6" fmla="*/ 14 w 24"/>
                  <a:gd name="T7" fmla="*/ 2 h 8"/>
                  <a:gd name="T8" fmla="*/ 24 w 24"/>
                  <a:gd name="T9" fmla="*/ 0 h 8"/>
                  <a:gd name="T10" fmla="*/ 24 w 24"/>
                  <a:gd name="T11" fmla="*/ 0 h 8"/>
                  <a:gd name="T12" fmla="*/ 20 w 24"/>
                  <a:gd name="T13" fmla="*/ 4 h 8"/>
                  <a:gd name="T14" fmla="*/ 16 w 24"/>
                  <a:gd name="T15" fmla="*/ 8 h 8"/>
                  <a:gd name="T16" fmla="*/ 12 w 24"/>
                  <a:gd name="T17" fmla="*/ 8 h 8"/>
                  <a:gd name="T18" fmla="*/ 12 w 24"/>
                  <a:gd name="T19" fmla="*/ 8 h 8"/>
                  <a:gd name="T20" fmla="*/ 8 w 24"/>
                  <a:gd name="T21" fmla="*/ 8 h 8"/>
                  <a:gd name="T22" fmla="*/ 4 w 24"/>
                  <a:gd name="T23" fmla="*/ 4 h 8"/>
                  <a:gd name="T24" fmla="*/ 0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8"/>
                  <a:gd name="T41" fmla="*/ 24 w 2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2"/>
                    </a:lnTo>
                    <a:lnTo>
                      <a:pt x="24" y="0"/>
                    </a:lnTo>
                    <a:lnTo>
                      <a:pt x="20" y="4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64" name="Freeform 482"/>
              <p:cNvSpPr>
                <a:spLocks/>
              </p:cNvSpPr>
              <p:nvPr/>
            </p:nvSpPr>
            <p:spPr bwMode="auto">
              <a:xfrm>
                <a:off x="4531" y="785"/>
                <a:ext cx="13" cy="37"/>
              </a:xfrm>
              <a:custGeom>
                <a:avLst/>
                <a:gdLst>
                  <a:gd name="T0" fmla="*/ 22 w 34"/>
                  <a:gd name="T1" fmla="*/ 0 h 106"/>
                  <a:gd name="T2" fmla="*/ 22 w 34"/>
                  <a:gd name="T3" fmla="*/ 0 h 106"/>
                  <a:gd name="T4" fmla="*/ 26 w 34"/>
                  <a:gd name="T5" fmla="*/ 30 h 106"/>
                  <a:gd name="T6" fmla="*/ 28 w 34"/>
                  <a:gd name="T7" fmla="*/ 60 h 106"/>
                  <a:gd name="T8" fmla="*/ 26 w 34"/>
                  <a:gd name="T9" fmla="*/ 76 h 106"/>
                  <a:gd name="T10" fmla="*/ 24 w 34"/>
                  <a:gd name="T11" fmla="*/ 90 h 106"/>
                  <a:gd name="T12" fmla="*/ 24 w 34"/>
                  <a:gd name="T13" fmla="*/ 90 h 106"/>
                  <a:gd name="T14" fmla="*/ 14 w 34"/>
                  <a:gd name="T15" fmla="*/ 94 h 106"/>
                  <a:gd name="T16" fmla="*/ 6 w 34"/>
                  <a:gd name="T17" fmla="*/ 100 h 106"/>
                  <a:gd name="T18" fmla="*/ 0 w 34"/>
                  <a:gd name="T19" fmla="*/ 106 h 106"/>
                  <a:gd name="T20" fmla="*/ 0 w 34"/>
                  <a:gd name="T21" fmla="*/ 106 h 106"/>
                  <a:gd name="T22" fmla="*/ 8 w 34"/>
                  <a:gd name="T23" fmla="*/ 104 h 106"/>
                  <a:gd name="T24" fmla="*/ 18 w 34"/>
                  <a:gd name="T25" fmla="*/ 100 h 106"/>
                  <a:gd name="T26" fmla="*/ 30 w 34"/>
                  <a:gd name="T27" fmla="*/ 94 h 106"/>
                  <a:gd name="T28" fmla="*/ 30 w 34"/>
                  <a:gd name="T29" fmla="*/ 94 h 106"/>
                  <a:gd name="T30" fmla="*/ 32 w 34"/>
                  <a:gd name="T31" fmla="*/ 90 h 106"/>
                  <a:gd name="T32" fmla="*/ 34 w 34"/>
                  <a:gd name="T33" fmla="*/ 74 h 106"/>
                  <a:gd name="T34" fmla="*/ 34 w 34"/>
                  <a:gd name="T35" fmla="*/ 60 h 106"/>
                  <a:gd name="T36" fmla="*/ 32 w 34"/>
                  <a:gd name="T37" fmla="*/ 44 h 106"/>
                  <a:gd name="T38" fmla="*/ 28 w 34"/>
                  <a:gd name="T39" fmla="*/ 24 h 106"/>
                  <a:gd name="T40" fmla="*/ 22 w 34"/>
                  <a:gd name="T41" fmla="*/ 0 h 1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06"/>
                  <a:gd name="T65" fmla="*/ 34 w 34"/>
                  <a:gd name="T66" fmla="*/ 106 h 10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06">
                    <a:moveTo>
                      <a:pt x="22" y="0"/>
                    </a:moveTo>
                    <a:lnTo>
                      <a:pt x="22" y="0"/>
                    </a:lnTo>
                    <a:lnTo>
                      <a:pt x="26" y="30"/>
                    </a:lnTo>
                    <a:lnTo>
                      <a:pt x="28" y="60"/>
                    </a:lnTo>
                    <a:lnTo>
                      <a:pt x="26" y="76"/>
                    </a:lnTo>
                    <a:lnTo>
                      <a:pt x="24" y="90"/>
                    </a:lnTo>
                    <a:lnTo>
                      <a:pt x="14" y="94"/>
                    </a:lnTo>
                    <a:lnTo>
                      <a:pt x="6" y="100"/>
                    </a:lnTo>
                    <a:lnTo>
                      <a:pt x="0" y="106"/>
                    </a:lnTo>
                    <a:lnTo>
                      <a:pt x="8" y="104"/>
                    </a:lnTo>
                    <a:lnTo>
                      <a:pt x="18" y="100"/>
                    </a:lnTo>
                    <a:lnTo>
                      <a:pt x="30" y="94"/>
                    </a:lnTo>
                    <a:lnTo>
                      <a:pt x="32" y="90"/>
                    </a:lnTo>
                    <a:lnTo>
                      <a:pt x="34" y="74"/>
                    </a:lnTo>
                    <a:lnTo>
                      <a:pt x="34" y="60"/>
                    </a:lnTo>
                    <a:lnTo>
                      <a:pt x="32" y="44"/>
                    </a:lnTo>
                    <a:lnTo>
                      <a:pt x="28" y="24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65" name="Freeform 483"/>
              <p:cNvSpPr>
                <a:spLocks/>
              </p:cNvSpPr>
              <p:nvPr/>
            </p:nvSpPr>
            <p:spPr bwMode="auto">
              <a:xfrm>
                <a:off x="4531" y="785"/>
                <a:ext cx="13" cy="37"/>
              </a:xfrm>
              <a:custGeom>
                <a:avLst/>
                <a:gdLst>
                  <a:gd name="T0" fmla="*/ 22 w 34"/>
                  <a:gd name="T1" fmla="*/ 0 h 106"/>
                  <a:gd name="T2" fmla="*/ 22 w 34"/>
                  <a:gd name="T3" fmla="*/ 0 h 106"/>
                  <a:gd name="T4" fmla="*/ 26 w 34"/>
                  <a:gd name="T5" fmla="*/ 30 h 106"/>
                  <a:gd name="T6" fmla="*/ 28 w 34"/>
                  <a:gd name="T7" fmla="*/ 60 h 106"/>
                  <a:gd name="T8" fmla="*/ 26 w 34"/>
                  <a:gd name="T9" fmla="*/ 76 h 106"/>
                  <a:gd name="T10" fmla="*/ 24 w 34"/>
                  <a:gd name="T11" fmla="*/ 90 h 106"/>
                  <a:gd name="T12" fmla="*/ 24 w 34"/>
                  <a:gd name="T13" fmla="*/ 90 h 106"/>
                  <a:gd name="T14" fmla="*/ 14 w 34"/>
                  <a:gd name="T15" fmla="*/ 94 h 106"/>
                  <a:gd name="T16" fmla="*/ 6 w 34"/>
                  <a:gd name="T17" fmla="*/ 100 h 106"/>
                  <a:gd name="T18" fmla="*/ 0 w 34"/>
                  <a:gd name="T19" fmla="*/ 106 h 106"/>
                  <a:gd name="T20" fmla="*/ 0 w 34"/>
                  <a:gd name="T21" fmla="*/ 106 h 106"/>
                  <a:gd name="T22" fmla="*/ 8 w 34"/>
                  <a:gd name="T23" fmla="*/ 104 h 106"/>
                  <a:gd name="T24" fmla="*/ 18 w 34"/>
                  <a:gd name="T25" fmla="*/ 100 h 106"/>
                  <a:gd name="T26" fmla="*/ 30 w 34"/>
                  <a:gd name="T27" fmla="*/ 94 h 106"/>
                  <a:gd name="T28" fmla="*/ 30 w 34"/>
                  <a:gd name="T29" fmla="*/ 94 h 106"/>
                  <a:gd name="T30" fmla="*/ 32 w 34"/>
                  <a:gd name="T31" fmla="*/ 90 h 106"/>
                  <a:gd name="T32" fmla="*/ 34 w 34"/>
                  <a:gd name="T33" fmla="*/ 74 h 106"/>
                  <a:gd name="T34" fmla="*/ 34 w 34"/>
                  <a:gd name="T35" fmla="*/ 60 h 106"/>
                  <a:gd name="T36" fmla="*/ 32 w 34"/>
                  <a:gd name="T37" fmla="*/ 44 h 106"/>
                  <a:gd name="T38" fmla="*/ 28 w 34"/>
                  <a:gd name="T39" fmla="*/ 24 h 106"/>
                  <a:gd name="T40" fmla="*/ 22 w 34"/>
                  <a:gd name="T41" fmla="*/ 0 h 1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06"/>
                  <a:gd name="T65" fmla="*/ 34 w 34"/>
                  <a:gd name="T66" fmla="*/ 106 h 10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06">
                    <a:moveTo>
                      <a:pt x="22" y="0"/>
                    </a:moveTo>
                    <a:lnTo>
                      <a:pt x="22" y="0"/>
                    </a:lnTo>
                    <a:lnTo>
                      <a:pt x="26" y="30"/>
                    </a:lnTo>
                    <a:lnTo>
                      <a:pt x="28" y="60"/>
                    </a:lnTo>
                    <a:lnTo>
                      <a:pt x="26" y="76"/>
                    </a:lnTo>
                    <a:lnTo>
                      <a:pt x="24" y="90"/>
                    </a:lnTo>
                    <a:lnTo>
                      <a:pt x="14" y="94"/>
                    </a:lnTo>
                    <a:lnTo>
                      <a:pt x="6" y="100"/>
                    </a:lnTo>
                    <a:lnTo>
                      <a:pt x="0" y="106"/>
                    </a:lnTo>
                    <a:lnTo>
                      <a:pt x="8" y="104"/>
                    </a:lnTo>
                    <a:lnTo>
                      <a:pt x="18" y="100"/>
                    </a:lnTo>
                    <a:lnTo>
                      <a:pt x="30" y="94"/>
                    </a:lnTo>
                    <a:lnTo>
                      <a:pt x="32" y="90"/>
                    </a:lnTo>
                    <a:lnTo>
                      <a:pt x="34" y="74"/>
                    </a:lnTo>
                    <a:lnTo>
                      <a:pt x="34" y="60"/>
                    </a:lnTo>
                    <a:lnTo>
                      <a:pt x="32" y="44"/>
                    </a:lnTo>
                    <a:lnTo>
                      <a:pt x="28" y="24"/>
                    </a:lnTo>
                    <a:lnTo>
                      <a:pt x="2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66" name="Freeform 484"/>
              <p:cNvSpPr>
                <a:spLocks/>
              </p:cNvSpPr>
              <p:nvPr/>
            </p:nvSpPr>
            <p:spPr bwMode="auto">
              <a:xfrm>
                <a:off x="4523" y="836"/>
                <a:ext cx="15" cy="2"/>
              </a:xfrm>
              <a:custGeom>
                <a:avLst/>
                <a:gdLst>
                  <a:gd name="T0" fmla="*/ 0 w 38"/>
                  <a:gd name="T1" fmla="*/ 0 h 6"/>
                  <a:gd name="T2" fmla="*/ 0 w 38"/>
                  <a:gd name="T3" fmla="*/ 0 h 6"/>
                  <a:gd name="T4" fmla="*/ 12 w 38"/>
                  <a:gd name="T5" fmla="*/ 2 h 6"/>
                  <a:gd name="T6" fmla="*/ 24 w 38"/>
                  <a:gd name="T7" fmla="*/ 2 h 6"/>
                  <a:gd name="T8" fmla="*/ 38 w 38"/>
                  <a:gd name="T9" fmla="*/ 0 h 6"/>
                  <a:gd name="T10" fmla="*/ 38 w 38"/>
                  <a:gd name="T11" fmla="*/ 0 h 6"/>
                  <a:gd name="T12" fmla="*/ 34 w 38"/>
                  <a:gd name="T13" fmla="*/ 2 h 6"/>
                  <a:gd name="T14" fmla="*/ 22 w 38"/>
                  <a:gd name="T15" fmla="*/ 6 h 6"/>
                  <a:gd name="T16" fmla="*/ 22 w 38"/>
                  <a:gd name="T17" fmla="*/ 6 h 6"/>
                  <a:gd name="T18" fmla="*/ 14 w 38"/>
                  <a:gd name="T19" fmla="*/ 6 h 6"/>
                  <a:gd name="T20" fmla="*/ 6 w 38"/>
                  <a:gd name="T21" fmla="*/ 4 h 6"/>
                  <a:gd name="T22" fmla="*/ 0 w 38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6"/>
                  <a:gd name="T38" fmla="*/ 38 w 38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6">
                    <a:moveTo>
                      <a:pt x="0" y="0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4" y="2"/>
                    </a:lnTo>
                    <a:lnTo>
                      <a:pt x="38" y="0"/>
                    </a:lnTo>
                    <a:lnTo>
                      <a:pt x="34" y="2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6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67" name="Freeform 485"/>
              <p:cNvSpPr>
                <a:spLocks/>
              </p:cNvSpPr>
              <p:nvPr/>
            </p:nvSpPr>
            <p:spPr bwMode="auto">
              <a:xfrm>
                <a:off x="4523" y="836"/>
                <a:ext cx="15" cy="2"/>
              </a:xfrm>
              <a:custGeom>
                <a:avLst/>
                <a:gdLst>
                  <a:gd name="T0" fmla="*/ 0 w 38"/>
                  <a:gd name="T1" fmla="*/ 0 h 6"/>
                  <a:gd name="T2" fmla="*/ 0 w 38"/>
                  <a:gd name="T3" fmla="*/ 0 h 6"/>
                  <a:gd name="T4" fmla="*/ 12 w 38"/>
                  <a:gd name="T5" fmla="*/ 2 h 6"/>
                  <a:gd name="T6" fmla="*/ 24 w 38"/>
                  <a:gd name="T7" fmla="*/ 2 h 6"/>
                  <a:gd name="T8" fmla="*/ 38 w 38"/>
                  <a:gd name="T9" fmla="*/ 0 h 6"/>
                  <a:gd name="T10" fmla="*/ 38 w 38"/>
                  <a:gd name="T11" fmla="*/ 0 h 6"/>
                  <a:gd name="T12" fmla="*/ 34 w 38"/>
                  <a:gd name="T13" fmla="*/ 2 h 6"/>
                  <a:gd name="T14" fmla="*/ 22 w 38"/>
                  <a:gd name="T15" fmla="*/ 6 h 6"/>
                  <a:gd name="T16" fmla="*/ 22 w 38"/>
                  <a:gd name="T17" fmla="*/ 6 h 6"/>
                  <a:gd name="T18" fmla="*/ 14 w 38"/>
                  <a:gd name="T19" fmla="*/ 6 h 6"/>
                  <a:gd name="T20" fmla="*/ 6 w 38"/>
                  <a:gd name="T21" fmla="*/ 4 h 6"/>
                  <a:gd name="T22" fmla="*/ 0 w 38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6"/>
                  <a:gd name="T38" fmla="*/ 38 w 38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6">
                    <a:moveTo>
                      <a:pt x="0" y="0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4" y="2"/>
                    </a:lnTo>
                    <a:lnTo>
                      <a:pt x="38" y="0"/>
                    </a:lnTo>
                    <a:lnTo>
                      <a:pt x="34" y="2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68" name="Freeform 486"/>
              <p:cNvSpPr>
                <a:spLocks/>
              </p:cNvSpPr>
              <p:nvPr/>
            </p:nvSpPr>
            <p:spPr bwMode="auto">
              <a:xfrm>
                <a:off x="4316" y="846"/>
                <a:ext cx="265" cy="309"/>
              </a:xfrm>
              <a:custGeom>
                <a:avLst/>
                <a:gdLst>
                  <a:gd name="T0" fmla="*/ 248 w 692"/>
                  <a:gd name="T1" fmla="*/ 878 h 878"/>
                  <a:gd name="T2" fmla="*/ 156 w 692"/>
                  <a:gd name="T3" fmla="*/ 578 h 878"/>
                  <a:gd name="T4" fmla="*/ 76 w 692"/>
                  <a:gd name="T5" fmla="*/ 352 h 878"/>
                  <a:gd name="T6" fmla="*/ 20 w 692"/>
                  <a:gd name="T7" fmla="*/ 210 h 878"/>
                  <a:gd name="T8" fmla="*/ 0 w 692"/>
                  <a:gd name="T9" fmla="*/ 162 h 878"/>
                  <a:gd name="T10" fmla="*/ 30 w 692"/>
                  <a:gd name="T11" fmla="*/ 138 h 878"/>
                  <a:gd name="T12" fmla="*/ 68 w 692"/>
                  <a:gd name="T13" fmla="*/ 116 h 878"/>
                  <a:gd name="T14" fmla="*/ 154 w 692"/>
                  <a:gd name="T15" fmla="*/ 80 h 878"/>
                  <a:gd name="T16" fmla="*/ 230 w 692"/>
                  <a:gd name="T17" fmla="*/ 58 h 878"/>
                  <a:gd name="T18" fmla="*/ 262 w 692"/>
                  <a:gd name="T19" fmla="*/ 50 h 878"/>
                  <a:gd name="T20" fmla="*/ 318 w 692"/>
                  <a:gd name="T21" fmla="*/ 14 h 878"/>
                  <a:gd name="T22" fmla="*/ 334 w 692"/>
                  <a:gd name="T23" fmla="*/ 0 h 878"/>
                  <a:gd name="T24" fmla="*/ 342 w 692"/>
                  <a:gd name="T25" fmla="*/ 52 h 878"/>
                  <a:gd name="T26" fmla="*/ 354 w 692"/>
                  <a:gd name="T27" fmla="*/ 96 h 878"/>
                  <a:gd name="T28" fmla="*/ 374 w 692"/>
                  <a:gd name="T29" fmla="*/ 140 h 878"/>
                  <a:gd name="T30" fmla="*/ 388 w 692"/>
                  <a:gd name="T31" fmla="*/ 166 h 878"/>
                  <a:gd name="T32" fmla="*/ 424 w 692"/>
                  <a:gd name="T33" fmla="*/ 252 h 878"/>
                  <a:gd name="T34" fmla="*/ 472 w 692"/>
                  <a:gd name="T35" fmla="*/ 388 h 878"/>
                  <a:gd name="T36" fmla="*/ 484 w 692"/>
                  <a:gd name="T37" fmla="*/ 426 h 878"/>
                  <a:gd name="T38" fmla="*/ 496 w 692"/>
                  <a:gd name="T39" fmla="*/ 382 h 878"/>
                  <a:gd name="T40" fmla="*/ 514 w 692"/>
                  <a:gd name="T41" fmla="*/ 266 h 878"/>
                  <a:gd name="T42" fmla="*/ 526 w 692"/>
                  <a:gd name="T43" fmla="*/ 104 h 878"/>
                  <a:gd name="T44" fmla="*/ 526 w 692"/>
                  <a:gd name="T45" fmla="*/ 60 h 878"/>
                  <a:gd name="T46" fmla="*/ 550 w 692"/>
                  <a:gd name="T47" fmla="*/ 82 h 878"/>
                  <a:gd name="T48" fmla="*/ 588 w 692"/>
                  <a:gd name="T49" fmla="*/ 108 h 878"/>
                  <a:gd name="T50" fmla="*/ 688 w 692"/>
                  <a:gd name="T51" fmla="*/ 142 h 878"/>
                  <a:gd name="T52" fmla="*/ 690 w 692"/>
                  <a:gd name="T53" fmla="*/ 154 h 878"/>
                  <a:gd name="T54" fmla="*/ 690 w 692"/>
                  <a:gd name="T55" fmla="*/ 212 h 878"/>
                  <a:gd name="T56" fmla="*/ 674 w 692"/>
                  <a:gd name="T57" fmla="*/ 336 h 878"/>
                  <a:gd name="T58" fmla="*/ 660 w 692"/>
                  <a:gd name="T59" fmla="*/ 492 h 878"/>
                  <a:gd name="T60" fmla="*/ 654 w 692"/>
                  <a:gd name="T61" fmla="*/ 620 h 878"/>
                  <a:gd name="T62" fmla="*/ 656 w 692"/>
                  <a:gd name="T63" fmla="*/ 664 h 878"/>
                  <a:gd name="T64" fmla="*/ 662 w 692"/>
                  <a:gd name="T65" fmla="*/ 828 h 878"/>
                  <a:gd name="T66" fmla="*/ 668 w 692"/>
                  <a:gd name="T67" fmla="*/ 876 h 87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92"/>
                  <a:gd name="T103" fmla="*/ 0 h 878"/>
                  <a:gd name="T104" fmla="*/ 692 w 692"/>
                  <a:gd name="T105" fmla="*/ 878 h 87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92" h="878">
                    <a:moveTo>
                      <a:pt x="248" y="878"/>
                    </a:moveTo>
                    <a:lnTo>
                      <a:pt x="248" y="878"/>
                    </a:lnTo>
                    <a:lnTo>
                      <a:pt x="202" y="718"/>
                    </a:lnTo>
                    <a:lnTo>
                      <a:pt x="156" y="578"/>
                    </a:lnTo>
                    <a:lnTo>
                      <a:pt x="114" y="454"/>
                    </a:lnTo>
                    <a:lnTo>
                      <a:pt x="76" y="352"/>
                    </a:lnTo>
                    <a:lnTo>
                      <a:pt x="46" y="270"/>
                    </a:lnTo>
                    <a:lnTo>
                      <a:pt x="20" y="210"/>
                    </a:lnTo>
                    <a:lnTo>
                      <a:pt x="0" y="162"/>
                    </a:lnTo>
                    <a:lnTo>
                      <a:pt x="14" y="148"/>
                    </a:lnTo>
                    <a:lnTo>
                      <a:pt x="30" y="138"/>
                    </a:lnTo>
                    <a:lnTo>
                      <a:pt x="48" y="126"/>
                    </a:lnTo>
                    <a:lnTo>
                      <a:pt x="68" y="116"/>
                    </a:lnTo>
                    <a:lnTo>
                      <a:pt x="110" y="96"/>
                    </a:lnTo>
                    <a:lnTo>
                      <a:pt x="154" y="80"/>
                    </a:lnTo>
                    <a:lnTo>
                      <a:pt x="196" y="68"/>
                    </a:lnTo>
                    <a:lnTo>
                      <a:pt x="230" y="58"/>
                    </a:lnTo>
                    <a:lnTo>
                      <a:pt x="262" y="50"/>
                    </a:lnTo>
                    <a:lnTo>
                      <a:pt x="296" y="28"/>
                    </a:lnTo>
                    <a:lnTo>
                      <a:pt x="318" y="14"/>
                    </a:lnTo>
                    <a:lnTo>
                      <a:pt x="334" y="0"/>
                    </a:lnTo>
                    <a:lnTo>
                      <a:pt x="336" y="16"/>
                    </a:lnTo>
                    <a:lnTo>
                      <a:pt x="342" y="52"/>
                    </a:lnTo>
                    <a:lnTo>
                      <a:pt x="346" y="74"/>
                    </a:lnTo>
                    <a:lnTo>
                      <a:pt x="354" y="96"/>
                    </a:lnTo>
                    <a:lnTo>
                      <a:pt x="362" y="118"/>
                    </a:lnTo>
                    <a:lnTo>
                      <a:pt x="374" y="140"/>
                    </a:lnTo>
                    <a:lnTo>
                      <a:pt x="388" y="166"/>
                    </a:lnTo>
                    <a:lnTo>
                      <a:pt x="406" y="206"/>
                    </a:lnTo>
                    <a:lnTo>
                      <a:pt x="424" y="252"/>
                    </a:lnTo>
                    <a:lnTo>
                      <a:pt x="442" y="302"/>
                    </a:lnTo>
                    <a:lnTo>
                      <a:pt x="472" y="388"/>
                    </a:lnTo>
                    <a:lnTo>
                      <a:pt x="484" y="426"/>
                    </a:lnTo>
                    <a:lnTo>
                      <a:pt x="490" y="406"/>
                    </a:lnTo>
                    <a:lnTo>
                      <a:pt x="496" y="382"/>
                    </a:lnTo>
                    <a:lnTo>
                      <a:pt x="506" y="326"/>
                    </a:lnTo>
                    <a:lnTo>
                      <a:pt x="514" y="266"/>
                    </a:lnTo>
                    <a:lnTo>
                      <a:pt x="520" y="206"/>
                    </a:lnTo>
                    <a:lnTo>
                      <a:pt x="526" y="104"/>
                    </a:lnTo>
                    <a:lnTo>
                      <a:pt x="526" y="60"/>
                    </a:lnTo>
                    <a:lnTo>
                      <a:pt x="538" y="72"/>
                    </a:lnTo>
                    <a:lnTo>
                      <a:pt x="550" y="82"/>
                    </a:lnTo>
                    <a:lnTo>
                      <a:pt x="572" y="98"/>
                    </a:lnTo>
                    <a:lnTo>
                      <a:pt x="588" y="108"/>
                    </a:lnTo>
                    <a:lnTo>
                      <a:pt x="596" y="112"/>
                    </a:lnTo>
                    <a:lnTo>
                      <a:pt x="688" y="142"/>
                    </a:lnTo>
                    <a:lnTo>
                      <a:pt x="690" y="154"/>
                    </a:lnTo>
                    <a:lnTo>
                      <a:pt x="692" y="170"/>
                    </a:lnTo>
                    <a:lnTo>
                      <a:pt x="690" y="212"/>
                    </a:lnTo>
                    <a:lnTo>
                      <a:pt x="684" y="268"/>
                    </a:lnTo>
                    <a:lnTo>
                      <a:pt x="674" y="336"/>
                    </a:lnTo>
                    <a:lnTo>
                      <a:pt x="666" y="410"/>
                    </a:lnTo>
                    <a:lnTo>
                      <a:pt x="660" y="492"/>
                    </a:lnTo>
                    <a:lnTo>
                      <a:pt x="656" y="578"/>
                    </a:lnTo>
                    <a:lnTo>
                      <a:pt x="654" y="620"/>
                    </a:lnTo>
                    <a:lnTo>
                      <a:pt x="656" y="664"/>
                    </a:lnTo>
                    <a:lnTo>
                      <a:pt x="658" y="768"/>
                    </a:lnTo>
                    <a:lnTo>
                      <a:pt x="662" y="828"/>
                    </a:lnTo>
                    <a:lnTo>
                      <a:pt x="664" y="856"/>
                    </a:lnTo>
                    <a:lnTo>
                      <a:pt x="668" y="876"/>
                    </a:lnTo>
                    <a:lnTo>
                      <a:pt x="248" y="878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69" name="Freeform 487"/>
              <p:cNvSpPr>
                <a:spLocks/>
              </p:cNvSpPr>
              <p:nvPr/>
            </p:nvSpPr>
            <p:spPr bwMode="auto">
              <a:xfrm>
                <a:off x="4491" y="933"/>
                <a:ext cx="28" cy="206"/>
              </a:xfrm>
              <a:custGeom>
                <a:avLst/>
                <a:gdLst>
                  <a:gd name="T0" fmla="*/ 0 w 72"/>
                  <a:gd name="T1" fmla="*/ 2 h 586"/>
                  <a:gd name="T2" fmla="*/ 0 w 72"/>
                  <a:gd name="T3" fmla="*/ 2 h 586"/>
                  <a:gd name="T4" fmla="*/ 2 w 72"/>
                  <a:gd name="T5" fmla="*/ 18 h 586"/>
                  <a:gd name="T6" fmla="*/ 10 w 72"/>
                  <a:gd name="T7" fmla="*/ 62 h 586"/>
                  <a:gd name="T8" fmla="*/ 16 w 72"/>
                  <a:gd name="T9" fmla="*/ 94 h 586"/>
                  <a:gd name="T10" fmla="*/ 18 w 72"/>
                  <a:gd name="T11" fmla="*/ 132 h 586"/>
                  <a:gd name="T12" fmla="*/ 22 w 72"/>
                  <a:gd name="T13" fmla="*/ 176 h 586"/>
                  <a:gd name="T14" fmla="*/ 24 w 72"/>
                  <a:gd name="T15" fmla="*/ 224 h 586"/>
                  <a:gd name="T16" fmla="*/ 24 w 72"/>
                  <a:gd name="T17" fmla="*/ 224 h 586"/>
                  <a:gd name="T18" fmla="*/ 26 w 72"/>
                  <a:gd name="T19" fmla="*/ 318 h 586"/>
                  <a:gd name="T20" fmla="*/ 28 w 72"/>
                  <a:gd name="T21" fmla="*/ 364 h 586"/>
                  <a:gd name="T22" fmla="*/ 32 w 72"/>
                  <a:gd name="T23" fmla="*/ 412 h 586"/>
                  <a:gd name="T24" fmla="*/ 36 w 72"/>
                  <a:gd name="T25" fmla="*/ 458 h 586"/>
                  <a:gd name="T26" fmla="*/ 44 w 72"/>
                  <a:gd name="T27" fmla="*/ 502 h 586"/>
                  <a:gd name="T28" fmla="*/ 54 w 72"/>
                  <a:gd name="T29" fmla="*/ 546 h 586"/>
                  <a:gd name="T30" fmla="*/ 66 w 72"/>
                  <a:gd name="T31" fmla="*/ 586 h 586"/>
                  <a:gd name="T32" fmla="*/ 72 w 72"/>
                  <a:gd name="T33" fmla="*/ 584 h 586"/>
                  <a:gd name="T34" fmla="*/ 72 w 72"/>
                  <a:gd name="T35" fmla="*/ 584 h 586"/>
                  <a:gd name="T36" fmla="*/ 62 w 72"/>
                  <a:gd name="T37" fmla="*/ 544 h 586"/>
                  <a:gd name="T38" fmla="*/ 52 w 72"/>
                  <a:gd name="T39" fmla="*/ 502 h 586"/>
                  <a:gd name="T40" fmla="*/ 44 w 72"/>
                  <a:gd name="T41" fmla="*/ 456 h 586"/>
                  <a:gd name="T42" fmla="*/ 40 w 72"/>
                  <a:gd name="T43" fmla="*/ 410 h 586"/>
                  <a:gd name="T44" fmla="*/ 36 w 72"/>
                  <a:gd name="T45" fmla="*/ 364 h 586"/>
                  <a:gd name="T46" fmla="*/ 34 w 72"/>
                  <a:gd name="T47" fmla="*/ 318 h 586"/>
                  <a:gd name="T48" fmla="*/ 32 w 72"/>
                  <a:gd name="T49" fmla="*/ 224 h 586"/>
                  <a:gd name="T50" fmla="*/ 32 w 72"/>
                  <a:gd name="T51" fmla="*/ 224 h 586"/>
                  <a:gd name="T52" fmla="*/ 30 w 72"/>
                  <a:gd name="T53" fmla="*/ 176 h 586"/>
                  <a:gd name="T54" fmla="*/ 26 w 72"/>
                  <a:gd name="T55" fmla="*/ 132 h 586"/>
                  <a:gd name="T56" fmla="*/ 22 w 72"/>
                  <a:gd name="T57" fmla="*/ 92 h 586"/>
                  <a:gd name="T58" fmla="*/ 18 w 72"/>
                  <a:gd name="T59" fmla="*/ 60 h 586"/>
                  <a:gd name="T60" fmla="*/ 10 w 72"/>
                  <a:gd name="T61" fmla="*/ 16 h 586"/>
                  <a:gd name="T62" fmla="*/ 6 w 72"/>
                  <a:gd name="T63" fmla="*/ 0 h 586"/>
                  <a:gd name="T64" fmla="*/ 0 w 72"/>
                  <a:gd name="T65" fmla="*/ 2 h 58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72"/>
                  <a:gd name="T100" fmla="*/ 0 h 586"/>
                  <a:gd name="T101" fmla="*/ 72 w 72"/>
                  <a:gd name="T102" fmla="*/ 586 h 58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72" h="586">
                    <a:moveTo>
                      <a:pt x="0" y="2"/>
                    </a:moveTo>
                    <a:lnTo>
                      <a:pt x="0" y="2"/>
                    </a:lnTo>
                    <a:lnTo>
                      <a:pt x="2" y="18"/>
                    </a:lnTo>
                    <a:lnTo>
                      <a:pt x="10" y="62"/>
                    </a:lnTo>
                    <a:lnTo>
                      <a:pt x="16" y="94"/>
                    </a:lnTo>
                    <a:lnTo>
                      <a:pt x="18" y="132"/>
                    </a:lnTo>
                    <a:lnTo>
                      <a:pt x="22" y="176"/>
                    </a:lnTo>
                    <a:lnTo>
                      <a:pt x="24" y="224"/>
                    </a:lnTo>
                    <a:lnTo>
                      <a:pt x="26" y="318"/>
                    </a:lnTo>
                    <a:lnTo>
                      <a:pt x="28" y="364"/>
                    </a:lnTo>
                    <a:lnTo>
                      <a:pt x="32" y="412"/>
                    </a:lnTo>
                    <a:lnTo>
                      <a:pt x="36" y="458"/>
                    </a:lnTo>
                    <a:lnTo>
                      <a:pt x="44" y="502"/>
                    </a:lnTo>
                    <a:lnTo>
                      <a:pt x="54" y="546"/>
                    </a:lnTo>
                    <a:lnTo>
                      <a:pt x="66" y="586"/>
                    </a:lnTo>
                    <a:lnTo>
                      <a:pt x="72" y="584"/>
                    </a:lnTo>
                    <a:lnTo>
                      <a:pt x="62" y="544"/>
                    </a:lnTo>
                    <a:lnTo>
                      <a:pt x="52" y="502"/>
                    </a:lnTo>
                    <a:lnTo>
                      <a:pt x="44" y="456"/>
                    </a:lnTo>
                    <a:lnTo>
                      <a:pt x="40" y="410"/>
                    </a:lnTo>
                    <a:lnTo>
                      <a:pt x="36" y="364"/>
                    </a:lnTo>
                    <a:lnTo>
                      <a:pt x="34" y="318"/>
                    </a:lnTo>
                    <a:lnTo>
                      <a:pt x="32" y="224"/>
                    </a:lnTo>
                    <a:lnTo>
                      <a:pt x="30" y="176"/>
                    </a:lnTo>
                    <a:lnTo>
                      <a:pt x="26" y="132"/>
                    </a:lnTo>
                    <a:lnTo>
                      <a:pt x="22" y="92"/>
                    </a:lnTo>
                    <a:lnTo>
                      <a:pt x="18" y="60"/>
                    </a:lnTo>
                    <a:lnTo>
                      <a:pt x="10" y="16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70" name="Freeform 488"/>
              <p:cNvSpPr>
                <a:spLocks/>
              </p:cNvSpPr>
              <p:nvPr/>
            </p:nvSpPr>
            <p:spPr bwMode="auto">
              <a:xfrm>
                <a:off x="4481" y="942"/>
                <a:ext cx="163" cy="154"/>
              </a:xfrm>
              <a:custGeom>
                <a:avLst/>
                <a:gdLst>
                  <a:gd name="T0" fmla="*/ 226 w 426"/>
                  <a:gd name="T1" fmla="*/ 0 h 440"/>
                  <a:gd name="T2" fmla="*/ 226 w 426"/>
                  <a:gd name="T3" fmla="*/ 0 h 440"/>
                  <a:gd name="T4" fmla="*/ 218 w 426"/>
                  <a:gd name="T5" fmla="*/ 8 h 440"/>
                  <a:gd name="T6" fmla="*/ 198 w 426"/>
                  <a:gd name="T7" fmla="*/ 28 h 440"/>
                  <a:gd name="T8" fmla="*/ 186 w 426"/>
                  <a:gd name="T9" fmla="*/ 42 h 440"/>
                  <a:gd name="T10" fmla="*/ 174 w 426"/>
                  <a:gd name="T11" fmla="*/ 60 h 440"/>
                  <a:gd name="T12" fmla="*/ 164 w 426"/>
                  <a:gd name="T13" fmla="*/ 80 h 440"/>
                  <a:gd name="T14" fmla="*/ 156 w 426"/>
                  <a:gd name="T15" fmla="*/ 102 h 440"/>
                  <a:gd name="T16" fmla="*/ 156 w 426"/>
                  <a:gd name="T17" fmla="*/ 102 h 440"/>
                  <a:gd name="T18" fmla="*/ 148 w 426"/>
                  <a:gd name="T19" fmla="*/ 144 h 440"/>
                  <a:gd name="T20" fmla="*/ 138 w 426"/>
                  <a:gd name="T21" fmla="*/ 188 h 440"/>
                  <a:gd name="T22" fmla="*/ 128 w 426"/>
                  <a:gd name="T23" fmla="*/ 234 h 440"/>
                  <a:gd name="T24" fmla="*/ 114 w 426"/>
                  <a:gd name="T25" fmla="*/ 280 h 440"/>
                  <a:gd name="T26" fmla="*/ 106 w 426"/>
                  <a:gd name="T27" fmla="*/ 302 h 440"/>
                  <a:gd name="T28" fmla="*/ 96 w 426"/>
                  <a:gd name="T29" fmla="*/ 322 h 440"/>
                  <a:gd name="T30" fmla="*/ 84 w 426"/>
                  <a:gd name="T31" fmla="*/ 342 h 440"/>
                  <a:gd name="T32" fmla="*/ 72 w 426"/>
                  <a:gd name="T33" fmla="*/ 360 h 440"/>
                  <a:gd name="T34" fmla="*/ 58 w 426"/>
                  <a:gd name="T35" fmla="*/ 378 h 440"/>
                  <a:gd name="T36" fmla="*/ 40 w 426"/>
                  <a:gd name="T37" fmla="*/ 392 h 440"/>
                  <a:gd name="T38" fmla="*/ 22 w 426"/>
                  <a:gd name="T39" fmla="*/ 404 h 440"/>
                  <a:gd name="T40" fmla="*/ 0 w 426"/>
                  <a:gd name="T41" fmla="*/ 416 h 440"/>
                  <a:gd name="T42" fmla="*/ 0 w 426"/>
                  <a:gd name="T43" fmla="*/ 416 h 440"/>
                  <a:gd name="T44" fmla="*/ 6 w 426"/>
                  <a:gd name="T45" fmla="*/ 418 h 440"/>
                  <a:gd name="T46" fmla="*/ 24 w 426"/>
                  <a:gd name="T47" fmla="*/ 426 h 440"/>
                  <a:gd name="T48" fmla="*/ 36 w 426"/>
                  <a:gd name="T49" fmla="*/ 430 h 440"/>
                  <a:gd name="T50" fmla="*/ 52 w 426"/>
                  <a:gd name="T51" fmla="*/ 434 h 440"/>
                  <a:gd name="T52" fmla="*/ 72 w 426"/>
                  <a:gd name="T53" fmla="*/ 438 h 440"/>
                  <a:gd name="T54" fmla="*/ 92 w 426"/>
                  <a:gd name="T55" fmla="*/ 440 h 440"/>
                  <a:gd name="T56" fmla="*/ 118 w 426"/>
                  <a:gd name="T57" fmla="*/ 440 h 440"/>
                  <a:gd name="T58" fmla="*/ 144 w 426"/>
                  <a:gd name="T59" fmla="*/ 438 h 440"/>
                  <a:gd name="T60" fmla="*/ 176 w 426"/>
                  <a:gd name="T61" fmla="*/ 432 h 440"/>
                  <a:gd name="T62" fmla="*/ 208 w 426"/>
                  <a:gd name="T63" fmla="*/ 424 h 440"/>
                  <a:gd name="T64" fmla="*/ 244 w 426"/>
                  <a:gd name="T65" fmla="*/ 412 h 440"/>
                  <a:gd name="T66" fmla="*/ 284 w 426"/>
                  <a:gd name="T67" fmla="*/ 396 h 440"/>
                  <a:gd name="T68" fmla="*/ 326 w 426"/>
                  <a:gd name="T69" fmla="*/ 376 h 440"/>
                  <a:gd name="T70" fmla="*/ 370 w 426"/>
                  <a:gd name="T71" fmla="*/ 350 h 440"/>
                  <a:gd name="T72" fmla="*/ 426 w 426"/>
                  <a:gd name="T73" fmla="*/ 18 h 440"/>
                  <a:gd name="T74" fmla="*/ 226 w 426"/>
                  <a:gd name="T75" fmla="*/ 0 h 44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426"/>
                  <a:gd name="T115" fmla="*/ 0 h 440"/>
                  <a:gd name="T116" fmla="*/ 426 w 426"/>
                  <a:gd name="T117" fmla="*/ 440 h 44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426" h="440">
                    <a:moveTo>
                      <a:pt x="226" y="0"/>
                    </a:moveTo>
                    <a:lnTo>
                      <a:pt x="226" y="0"/>
                    </a:lnTo>
                    <a:lnTo>
                      <a:pt x="218" y="8"/>
                    </a:lnTo>
                    <a:lnTo>
                      <a:pt x="198" y="28"/>
                    </a:lnTo>
                    <a:lnTo>
                      <a:pt x="186" y="42"/>
                    </a:lnTo>
                    <a:lnTo>
                      <a:pt x="174" y="60"/>
                    </a:lnTo>
                    <a:lnTo>
                      <a:pt x="164" y="80"/>
                    </a:lnTo>
                    <a:lnTo>
                      <a:pt x="156" y="102"/>
                    </a:lnTo>
                    <a:lnTo>
                      <a:pt x="148" y="144"/>
                    </a:lnTo>
                    <a:lnTo>
                      <a:pt x="138" y="188"/>
                    </a:lnTo>
                    <a:lnTo>
                      <a:pt x="128" y="234"/>
                    </a:lnTo>
                    <a:lnTo>
                      <a:pt x="114" y="280"/>
                    </a:lnTo>
                    <a:lnTo>
                      <a:pt x="106" y="302"/>
                    </a:lnTo>
                    <a:lnTo>
                      <a:pt x="96" y="322"/>
                    </a:lnTo>
                    <a:lnTo>
                      <a:pt x="84" y="342"/>
                    </a:lnTo>
                    <a:lnTo>
                      <a:pt x="72" y="360"/>
                    </a:lnTo>
                    <a:lnTo>
                      <a:pt x="58" y="378"/>
                    </a:lnTo>
                    <a:lnTo>
                      <a:pt x="40" y="392"/>
                    </a:lnTo>
                    <a:lnTo>
                      <a:pt x="22" y="404"/>
                    </a:lnTo>
                    <a:lnTo>
                      <a:pt x="0" y="416"/>
                    </a:lnTo>
                    <a:lnTo>
                      <a:pt x="6" y="418"/>
                    </a:lnTo>
                    <a:lnTo>
                      <a:pt x="24" y="426"/>
                    </a:lnTo>
                    <a:lnTo>
                      <a:pt x="36" y="430"/>
                    </a:lnTo>
                    <a:lnTo>
                      <a:pt x="52" y="434"/>
                    </a:lnTo>
                    <a:lnTo>
                      <a:pt x="72" y="438"/>
                    </a:lnTo>
                    <a:lnTo>
                      <a:pt x="92" y="440"/>
                    </a:lnTo>
                    <a:lnTo>
                      <a:pt x="118" y="440"/>
                    </a:lnTo>
                    <a:lnTo>
                      <a:pt x="144" y="438"/>
                    </a:lnTo>
                    <a:lnTo>
                      <a:pt x="176" y="432"/>
                    </a:lnTo>
                    <a:lnTo>
                      <a:pt x="208" y="424"/>
                    </a:lnTo>
                    <a:lnTo>
                      <a:pt x="244" y="412"/>
                    </a:lnTo>
                    <a:lnTo>
                      <a:pt x="284" y="396"/>
                    </a:lnTo>
                    <a:lnTo>
                      <a:pt x="326" y="376"/>
                    </a:lnTo>
                    <a:lnTo>
                      <a:pt x="370" y="350"/>
                    </a:lnTo>
                    <a:lnTo>
                      <a:pt x="426" y="18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71" name="Freeform 489"/>
              <p:cNvSpPr>
                <a:spLocks/>
              </p:cNvSpPr>
              <p:nvPr/>
            </p:nvSpPr>
            <p:spPr bwMode="auto">
              <a:xfrm>
                <a:off x="4390" y="929"/>
                <a:ext cx="57" cy="27"/>
              </a:xfrm>
              <a:custGeom>
                <a:avLst/>
                <a:gdLst>
                  <a:gd name="T0" fmla="*/ 140 w 150"/>
                  <a:gd name="T1" fmla="*/ 0 h 78"/>
                  <a:gd name="T2" fmla="*/ 150 w 150"/>
                  <a:gd name="T3" fmla="*/ 64 h 78"/>
                  <a:gd name="T4" fmla="*/ 14 w 150"/>
                  <a:gd name="T5" fmla="*/ 78 h 78"/>
                  <a:gd name="T6" fmla="*/ 0 w 150"/>
                  <a:gd name="T7" fmla="*/ 2 h 78"/>
                  <a:gd name="T8" fmla="*/ 140 w 150"/>
                  <a:gd name="T9" fmla="*/ 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0"/>
                  <a:gd name="T16" fmla="*/ 0 h 78"/>
                  <a:gd name="T17" fmla="*/ 150 w 150"/>
                  <a:gd name="T18" fmla="*/ 78 h 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0" h="78">
                    <a:moveTo>
                      <a:pt x="140" y="0"/>
                    </a:moveTo>
                    <a:lnTo>
                      <a:pt x="150" y="64"/>
                    </a:lnTo>
                    <a:lnTo>
                      <a:pt x="14" y="78"/>
                    </a:lnTo>
                    <a:lnTo>
                      <a:pt x="0" y="2"/>
                    </a:lnTo>
                    <a:lnTo>
                      <a:pt x="140" y="0"/>
                    </a:lnTo>
                    <a:close/>
                  </a:path>
                </a:pathLst>
              </a:custGeom>
              <a:solidFill>
                <a:srgbClr val="D0CE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72" name="Freeform 490"/>
              <p:cNvSpPr>
                <a:spLocks/>
              </p:cNvSpPr>
              <p:nvPr/>
            </p:nvSpPr>
            <p:spPr bwMode="auto">
              <a:xfrm>
                <a:off x="4531" y="930"/>
                <a:ext cx="37" cy="18"/>
              </a:xfrm>
              <a:custGeom>
                <a:avLst/>
                <a:gdLst>
                  <a:gd name="T0" fmla="*/ 0 w 96"/>
                  <a:gd name="T1" fmla="*/ 2 h 52"/>
                  <a:gd name="T2" fmla="*/ 6 w 96"/>
                  <a:gd name="T3" fmla="*/ 44 h 52"/>
                  <a:gd name="T4" fmla="*/ 96 w 96"/>
                  <a:gd name="T5" fmla="*/ 52 h 52"/>
                  <a:gd name="T6" fmla="*/ 90 w 96"/>
                  <a:gd name="T7" fmla="*/ 0 h 52"/>
                  <a:gd name="T8" fmla="*/ 0 w 96"/>
                  <a:gd name="T9" fmla="*/ 2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52"/>
                  <a:gd name="T17" fmla="*/ 96 w 96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52">
                    <a:moveTo>
                      <a:pt x="0" y="2"/>
                    </a:moveTo>
                    <a:lnTo>
                      <a:pt x="6" y="44"/>
                    </a:lnTo>
                    <a:lnTo>
                      <a:pt x="96" y="52"/>
                    </a:lnTo>
                    <a:lnTo>
                      <a:pt x="9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0CE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73" name="Freeform 491"/>
              <p:cNvSpPr>
                <a:spLocks noEditPoints="1"/>
              </p:cNvSpPr>
              <p:nvPr/>
            </p:nvSpPr>
            <p:spPr bwMode="auto">
              <a:xfrm>
                <a:off x="4481" y="940"/>
                <a:ext cx="6" cy="5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16 w 16"/>
                  <a:gd name="T43" fmla="*/ 6 h 16"/>
                  <a:gd name="T44" fmla="*/ 16 w 16"/>
                  <a:gd name="T45" fmla="*/ 6 h 16"/>
                  <a:gd name="T46" fmla="*/ 14 w 16"/>
                  <a:gd name="T47" fmla="*/ 12 h 16"/>
                  <a:gd name="T48" fmla="*/ 10 w 16"/>
                  <a:gd name="T49" fmla="*/ 14 h 16"/>
                  <a:gd name="T50" fmla="*/ 10 w 16"/>
                  <a:gd name="T51" fmla="*/ 14 h 16"/>
                  <a:gd name="T52" fmla="*/ 6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4 w 16"/>
                  <a:gd name="T59" fmla="*/ 4 h 16"/>
                  <a:gd name="T60" fmla="*/ 8 w 16"/>
                  <a:gd name="T61" fmla="*/ 2 h 16"/>
                  <a:gd name="T62" fmla="*/ 8 w 16"/>
                  <a:gd name="T63" fmla="*/ 2 h 16"/>
                  <a:gd name="T64" fmla="*/ 12 w 16"/>
                  <a:gd name="T65" fmla="*/ 2 h 16"/>
                  <a:gd name="T66" fmla="*/ 16 w 16"/>
                  <a:gd name="T67" fmla="*/ 6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6" y="6"/>
                    </a:moveTo>
                    <a:lnTo>
                      <a:pt x="16" y="6"/>
                    </a:lnTo>
                    <a:lnTo>
                      <a:pt x="14" y="12"/>
                    </a:lnTo>
                    <a:lnTo>
                      <a:pt x="10" y="14"/>
                    </a:lnTo>
                    <a:lnTo>
                      <a:pt x="6" y="14"/>
                    </a:lnTo>
                    <a:lnTo>
                      <a:pt x="2" y="10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74" name="Freeform 492"/>
              <p:cNvSpPr>
                <a:spLocks/>
              </p:cNvSpPr>
              <p:nvPr/>
            </p:nvSpPr>
            <p:spPr bwMode="auto">
              <a:xfrm>
                <a:off x="4481" y="940"/>
                <a:ext cx="6" cy="5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75" name="Freeform 493"/>
              <p:cNvSpPr>
                <a:spLocks/>
              </p:cNvSpPr>
              <p:nvPr/>
            </p:nvSpPr>
            <p:spPr bwMode="auto">
              <a:xfrm>
                <a:off x="4481" y="940"/>
                <a:ext cx="6" cy="5"/>
              </a:xfrm>
              <a:custGeom>
                <a:avLst/>
                <a:gdLst>
                  <a:gd name="T0" fmla="*/ 14 w 14"/>
                  <a:gd name="T1" fmla="*/ 4 h 12"/>
                  <a:gd name="T2" fmla="*/ 14 w 14"/>
                  <a:gd name="T3" fmla="*/ 4 h 12"/>
                  <a:gd name="T4" fmla="*/ 12 w 14"/>
                  <a:gd name="T5" fmla="*/ 10 h 12"/>
                  <a:gd name="T6" fmla="*/ 8 w 14"/>
                  <a:gd name="T7" fmla="*/ 12 h 12"/>
                  <a:gd name="T8" fmla="*/ 8 w 14"/>
                  <a:gd name="T9" fmla="*/ 12 h 12"/>
                  <a:gd name="T10" fmla="*/ 4 w 14"/>
                  <a:gd name="T11" fmla="*/ 12 h 12"/>
                  <a:gd name="T12" fmla="*/ 0 w 14"/>
                  <a:gd name="T13" fmla="*/ 8 h 12"/>
                  <a:gd name="T14" fmla="*/ 0 w 14"/>
                  <a:gd name="T15" fmla="*/ 8 h 12"/>
                  <a:gd name="T16" fmla="*/ 2 w 14"/>
                  <a:gd name="T17" fmla="*/ 2 h 12"/>
                  <a:gd name="T18" fmla="*/ 6 w 14"/>
                  <a:gd name="T19" fmla="*/ 0 h 12"/>
                  <a:gd name="T20" fmla="*/ 6 w 14"/>
                  <a:gd name="T21" fmla="*/ 0 h 12"/>
                  <a:gd name="T22" fmla="*/ 10 w 14"/>
                  <a:gd name="T23" fmla="*/ 0 h 12"/>
                  <a:gd name="T24" fmla="*/ 14 w 14"/>
                  <a:gd name="T25" fmla="*/ 4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12"/>
                  <a:gd name="T41" fmla="*/ 14 w 14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12">
                    <a:moveTo>
                      <a:pt x="14" y="4"/>
                    </a:moveTo>
                    <a:lnTo>
                      <a:pt x="14" y="4"/>
                    </a:lnTo>
                    <a:lnTo>
                      <a:pt x="12" y="10"/>
                    </a:lnTo>
                    <a:lnTo>
                      <a:pt x="8" y="12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76" name="Freeform 494"/>
              <p:cNvSpPr>
                <a:spLocks noEditPoints="1"/>
              </p:cNvSpPr>
              <p:nvPr/>
            </p:nvSpPr>
            <p:spPr bwMode="auto">
              <a:xfrm>
                <a:off x="4487" y="997"/>
                <a:ext cx="6" cy="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8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6 h 16"/>
                  <a:gd name="T26" fmla="*/ 16 w 16"/>
                  <a:gd name="T27" fmla="*/ 14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16 w 16"/>
                  <a:gd name="T43" fmla="*/ 8 h 16"/>
                  <a:gd name="T44" fmla="*/ 16 w 16"/>
                  <a:gd name="T45" fmla="*/ 8 h 16"/>
                  <a:gd name="T46" fmla="*/ 14 w 16"/>
                  <a:gd name="T47" fmla="*/ 12 h 16"/>
                  <a:gd name="T48" fmla="*/ 10 w 16"/>
                  <a:gd name="T49" fmla="*/ 16 h 16"/>
                  <a:gd name="T50" fmla="*/ 10 w 16"/>
                  <a:gd name="T51" fmla="*/ 16 h 16"/>
                  <a:gd name="T52" fmla="*/ 6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4 w 16"/>
                  <a:gd name="T59" fmla="*/ 6 h 16"/>
                  <a:gd name="T60" fmla="*/ 8 w 16"/>
                  <a:gd name="T61" fmla="*/ 2 h 16"/>
                  <a:gd name="T62" fmla="*/ 8 w 16"/>
                  <a:gd name="T63" fmla="*/ 2 h 16"/>
                  <a:gd name="T64" fmla="*/ 12 w 16"/>
                  <a:gd name="T65" fmla="*/ 2 h 16"/>
                  <a:gd name="T66" fmla="*/ 16 w 16"/>
                  <a:gd name="T67" fmla="*/ 8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6" y="8"/>
                    </a:moveTo>
                    <a:lnTo>
                      <a:pt x="16" y="8"/>
                    </a:lnTo>
                    <a:lnTo>
                      <a:pt x="14" y="12"/>
                    </a:lnTo>
                    <a:lnTo>
                      <a:pt x="10" y="16"/>
                    </a:lnTo>
                    <a:lnTo>
                      <a:pt x="6" y="14"/>
                    </a:lnTo>
                    <a:lnTo>
                      <a:pt x="2" y="10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6" y="8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77" name="Freeform 495"/>
              <p:cNvSpPr>
                <a:spLocks/>
              </p:cNvSpPr>
              <p:nvPr/>
            </p:nvSpPr>
            <p:spPr bwMode="auto">
              <a:xfrm>
                <a:off x="4487" y="997"/>
                <a:ext cx="6" cy="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8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6 h 16"/>
                  <a:gd name="T26" fmla="*/ 16 w 16"/>
                  <a:gd name="T27" fmla="*/ 14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78" name="Freeform 496"/>
              <p:cNvSpPr>
                <a:spLocks/>
              </p:cNvSpPr>
              <p:nvPr/>
            </p:nvSpPr>
            <p:spPr bwMode="auto">
              <a:xfrm>
                <a:off x="4488" y="998"/>
                <a:ext cx="5" cy="5"/>
              </a:xfrm>
              <a:custGeom>
                <a:avLst/>
                <a:gdLst>
                  <a:gd name="T0" fmla="*/ 14 w 14"/>
                  <a:gd name="T1" fmla="*/ 6 h 14"/>
                  <a:gd name="T2" fmla="*/ 14 w 14"/>
                  <a:gd name="T3" fmla="*/ 6 h 14"/>
                  <a:gd name="T4" fmla="*/ 12 w 14"/>
                  <a:gd name="T5" fmla="*/ 10 h 14"/>
                  <a:gd name="T6" fmla="*/ 8 w 14"/>
                  <a:gd name="T7" fmla="*/ 14 h 14"/>
                  <a:gd name="T8" fmla="*/ 8 w 14"/>
                  <a:gd name="T9" fmla="*/ 14 h 14"/>
                  <a:gd name="T10" fmla="*/ 4 w 14"/>
                  <a:gd name="T11" fmla="*/ 12 h 14"/>
                  <a:gd name="T12" fmla="*/ 0 w 14"/>
                  <a:gd name="T13" fmla="*/ 8 h 14"/>
                  <a:gd name="T14" fmla="*/ 0 w 14"/>
                  <a:gd name="T15" fmla="*/ 8 h 14"/>
                  <a:gd name="T16" fmla="*/ 2 w 14"/>
                  <a:gd name="T17" fmla="*/ 4 h 14"/>
                  <a:gd name="T18" fmla="*/ 6 w 14"/>
                  <a:gd name="T19" fmla="*/ 0 h 14"/>
                  <a:gd name="T20" fmla="*/ 6 w 14"/>
                  <a:gd name="T21" fmla="*/ 0 h 14"/>
                  <a:gd name="T22" fmla="*/ 10 w 14"/>
                  <a:gd name="T23" fmla="*/ 0 h 14"/>
                  <a:gd name="T24" fmla="*/ 14 w 14"/>
                  <a:gd name="T25" fmla="*/ 6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14"/>
                  <a:gd name="T41" fmla="*/ 14 w 14"/>
                  <a:gd name="T42" fmla="*/ 14 h 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14">
                    <a:moveTo>
                      <a:pt x="14" y="6"/>
                    </a:moveTo>
                    <a:lnTo>
                      <a:pt x="14" y="6"/>
                    </a:lnTo>
                    <a:lnTo>
                      <a:pt x="12" y="10"/>
                    </a:lnTo>
                    <a:lnTo>
                      <a:pt x="8" y="14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79" name="Freeform 497"/>
              <p:cNvSpPr>
                <a:spLocks noEditPoints="1"/>
              </p:cNvSpPr>
              <p:nvPr/>
            </p:nvSpPr>
            <p:spPr bwMode="auto">
              <a:xfrm>
                <a:off x="4496" y="1105"/>
                <a:ext cx="6" cy="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6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4 w 16"/>
                  <a:gd name="T35" fmla="*/ 4 h 16"/>
                  <a:gd name="T36" fmla="*/ 12 w 16"/>
                  <a:gd name="T37" fmla="*/ 0 h 16"/>
                  <a:gd name="T38" fmla="*/ 10 w 16"/>
                  <a:gd name="T39" fmla="*/ 0 h 16"/>
                  <a:gd name="T40" fmla="*/ 6 w 16"/>
                  <a:gd name="T41" fmla="*/ 0 h 16"/>
                  <a:gd name="T42" fmla="*/ 14 w 16"/>
                  <a:gd name="T43" fmla="*/ 6 h 16"/>
                  <a:gd name="T44" fmla="*/ 14 w 16"/>
                  <a:gd name="T45" fmla="*/ 6 h 16"/>
                  <a:gd name="T46" fmla="*/ 14 w 16"/>
                  <a:gd name="T47" fmla="*/ 12 h 16"/>
                  <a:gd name="T48" fmla="*/ 10 w 16"/>
                  <a:gd name="T49" fmla="*/ 14 h 16"/>
                  <a:gd name="T50" fmla="*/ 10 w 16"/>
                  <a:gd name="T51" fmla="*/ 14 h 16"/>
                  <a:gd name="T52" fmla="*/ 4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2 w 16"/>
                  <a:gd name="T59" fmla="*/ 4 h 16"/>
                  <a:gd name="T60" fmla="*/ 6 w 16"/>
                  <a:gd name="T61" fmla="*/ 2 h 16"/>
                  <a:gd name="T62" fmla="*/ 6 w 16"/>
                  <a:gd name="T63" fmla="*/ 2 h 16"/>
                  <a:gd name="T64" fmla="*/ 12 w 16"/>
                  <a:gd name="T65" fmla="*/ 2 h 16"/>
                  <a:gd name="T66" fmla="*/ 14 w 16"/>
                  <a:gd name="T67" fmla="*/ 6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4" y="6"/>
                    </a:moveTo>
                    <a:lnTo>
                      <a:pt x="14" y="6"/>
                    </a:lnTo>
                    <a:lnTo>
                      <a:pt x="14" y="12"/>
                    </a:lnTo>
                    <a:lnTo>
                      <a:pt x="10" y="14"/>
                    </a:lnTo>
                    <a:lnTo>
                      <a:pt x="4" y="14"/>
                    </a:lnTo>
                    <a:lnTo>
                      <a:pt x="2" y="10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12" y="2"/>
                    </a:lnTo>
                    <a:lnTo>
                      <a:pt x="14" y="6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80" name="Freeform 498"/>
              <p:cNvSpPr>
                <a:spLocks/>
              </p:cNvSpPr>
              <p:nvPr/>
            </p:nvSpPr>
            <p:spPr bwMode="auto">
              <a:xfrm>
                <a:off x="4496" y="1105"/>
                <a:ext cx="6" cy="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6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4 w 16"/>
                  <a:gd name="T35" fmla="*/ 4 h 16"/>
                  <a:gd name="T36" fmla="*/ 12 w 16"/>
                  <a:gd name="T37" fmla="*/ 0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81" name="Freeform 499"/>
              <p:cNvSpPr>
                <a:spLocks/>
              </p:cNvSpPr>
              <p:nvPr/>
            </p:nvSpPr>
            <p:spPr bwMode="auto">
              <a:xfrm>
                <a:off x="4497" y="1106"/>
                <a:ext cx="4" cy="4"/>
              </a:xfrm>
              <a:custGeom>
                <a:avLst/>
                <a:gdLst>
                  <a:gd name="T0" fmla="*/ 12 w 12"/>
                  <a:gd name="T1" fmla="*/ 4 h 12"/>
                  <a:gd name="T2" fmla="*/ 12 w 12"/>
                  <a:gd name="T3" fmla="*/ 4 h 12"/>
                  <a:gd name="T4" fmla="*/ 12 w 12"/>
                  <a:gd name="T5" fmla="*/ 10 h 12"/>
                  <a:gd name="T6" fmla="*/ 8 w 12"/>
                  <a:gd name="T7" fmla="*/ 12 h 12"/>
                  <a:gd name="T8" fmla="*/ 8 w 12"/>
                  <a:gd name="T9" fmla="*/ 12 h 12"/>
                  <a:gd name="T10" fmla="*/ 2 w 12"/>
                  <a:gd name="T11" fmla="*/ 12 h 12"/>
                  <a:gd name="T12" fmla="*/ 0 w 12"/>
                  <a:gd name="T13" fmla="*/ 8 h 12"/>
                  <a:gd name="T14" fmla="*/ 0 w 12"/>
                  <a:gd name="T15" fmla="*/ 8 h 12"/>
                  <a:gd name="T16" fmla="*/ 0 w 12"/>
                  <a:gd name="T17" fmla="*/ 2 h 12"/>
                  <a:gd name="T18" fmla="*/ 4 w 12"/>
                  <a:gd name="T19" fmla="*/ 0 h 12"/>
                  <a:gd name="T20" fmla="*/ 4 w 12"/>
                  <a:gd name="T21" fmla="*/ 0 h 12"/>
                  <a:gd name="T22" fmla="*/ 10 w 12"/>
                  <a:gd name="T23" fmla="*/ 0 h 12"/>
                  <a:gd name="T24" fmla="*/ 12 w 12"/>
                  <a:gd name="T25" fmla="*/ 4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2"/>
                  <a:gd name="T41" fmla="*/ 12 w 12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2">
                    <a:moveTo>
                      <a:pt x="12" y="4"/>
                    </a:moveTo>
                    <a:lnTo>
                      <a:pt x="12" y="4"/>
                    </a:lnTo>
                    <a:lnTo>
                      <a:pt x="12" y="10"/>
                    </a:lnTo>
                    <a:lnTo>
                      <a:pt x="8" y="12"/>
                    </a:lnTo>
                    <a:lnTo>
                      <a:pt x="2" y="12"/>
                    </a:lnTo>
                    <a:lnTo>
                      <a:pt x="0" y="8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10" y="0"/>
                    </a:lnTo>
                    <a:lnTo>
                      <a:pt x="12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82" name="Freeform 500"/>
              <p:cNvSpPr>
                <a:spLocks/>
              </p:cNvSpPr>
              <p:nvPr/>
            </p:nvSpPr>
            <p:spPr bwMode="auto">
              <a:xfrm>
                <a:off x="4629" y="993"/>
                <a:ext cx="37" cy="54"/>
              </a:xfrm>
              <a:custGeom>
                <a:avLst/>
                <a:gdLst>
                  <a:gd name="T0" fmla="*/ 48 w 98"/>
                  <a:gd name="T1" fmla="*/ 0 h 154"/>
                  <a:gd name="T2" fmla="*/ 48 w 98"/>
                  <a:gd name="T3" fmla="*/ 0 h 154"/>
                  <a:gd name="T4" fmla="*/ 58 w 98"/>
                  <a:gd name="T5" fmla="*/ 4 h 154"/>
                  <a:gd name="T6" fmla="*/ 76 w 98"/>
                  <a:gd name="T7" fmla="*/ 14 h 154"/>
                  <a:gd name="T8" fmla="*/ 86 w 98"/>
                  <a:gd name="T9" fmla="*/ 20 h 154"/>
                  <a:gd name="T10" fmla="*/ 92 w 98"/>
                  <a:gd name="T11" fmla="*/ 30 h 154"/>
                  <a:gd name="T12" fmla="*/ 98 w 98"/>
                  <a:gd name="T13" fmla="*/ 40 h 154"/>
                  <a:gd name="T14" fmla="*/ 98 w 98"/>
                  <a:gd name="T15" fmla="*/ 46 h 154"/>
                  <a:gd name="T16" fmla="*/ 96 w 98"/>
                  <a:gd name="T17" fmla="*/ 52 h 154"/>
                  <a:gd name="T18" fmla="*/ 86 w 98"/>
                  <a:gd name="T19" fmla="*/ 86 h 154"/>
                  <a:gd name="T20" fmla="*/ 86 w 98"/>
                  <a:gd name="T21" fmla="*/ 86 h 154"/>
                  <a:gd name="T22" fmla="*/ 90 w 98"/>
                  <a:gd name="T23" fmla="*/ 92 h 154"/>
                  <a:gd name="T24" fmla="*/ 94 w 98"/>
                  <a:gd name="T25" fmla="*/ 106 h 154"/>
                  <a:gd name="T26" fmla="*/ 96 w 98"/>
                  <a:gd name="T27" fmla="*/ 114 h 154"/>
                  <a:gd name="T28" fmla="*/ 94 w 98"/>
                  <a:gd name="T29" fmla="*/ 124 h 154"/>
                  <a:gd name="T30" fmla="*/ 92 w 98"/>
                  <a:gd name="T31" fmla="*/ 130 h 154"/>
                  <a:gd name="T32" fmla="*/ 86 w 98"/>
                  <a:gd name="T33" fmla="*/ 136 h 154"/>
                  <a:gd name="T34" fmla="*/ 86 w 98"/>
                  <a:gd name="T35" fmla="*/ 136 h 154"/>
                  <a:gd name="T36" fmla="*/ 66 w 98"/>
                  <a:gd name="T37" fmla="*/ 146 h 154"/>
                  <a:gd name="T38" fmla="*/ 54 w 98"/>
                  <a:gd name="T39" fmla="*/ 150 h 154"/>
                  <a:gd name="T40" fmla="*/ 42 w 98"/>
                  <a:gd name="T41" fmla="*/ 154 h 154"/>
                  <a:gd name="T42" fmla="*/ 30 w 98"/>
                  <a:gd name="T43" fmla="*/ 154 h 154"/>
                  <a:gd name="T44" fmla="*/ 18 w 98"/>
                  <a:gd name="T45" fmla="*/ 152 h 154"/>
                  <a:gd name="T46" fmla="*/ 14 w 98"/>
                  <a:gd name="T47" fmla="*/ 150 h 154"/>
                  <a:gd name="T48" fmla="*/ 10 w 98"/>
                  <a:gd name="T49" fmla="*/ 146 h 154"/>
                  <a:gd name="T50" fmla="*/ 6 w 98"/>
                  <a:gd name="T51" fmla="*/ 142 h 154"/>
                  <a:gd name="T52" fmla="*/ 2 w 98"/>
                  <a:gd name="T53" fmla="*/ 136 h 154"/>
                  <a:gd name="T54" fmla="*/ 2 w 98"/>
                  <a:gd name="T55" fmla="*/ 136 h 154"/>
                  <a:gd name="T56" fmla="*/ 2 w 98"/>
                  <a:gd name="T57" fmla="*/ 128 h 154"/>
                  <a:gd name="T58" fmla="*/ 0 w 98"/>
                  <a:gd name="T59" fmla="*/ 120 h 154"/>
                  <a:gd name="T60" fmla="*/ 4 w 98"/>
                  <a:gd name="T61" fmla="*/ 100 h 154"/>
                  <a:gd name="T62" fmla="*/ 12 w 98"/>
                  <a:gd name="T63" fmla="*/ 78 h 154"/>
                  <a:gd name="T64" fmla="*/ 20 w 98"/>
                  <a:gd name="T65" fmla="*/ 56 h 154"/>
                  <a:gd name="T66" fmla="*/ 40 w 98"/>
                  <a:gd name="T67" fmla="*/ 16 h 154"/>
                  <a:gd name="T68" fmla="*/ 48 w 98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"/>
                  <a:gd name="T106" fmla="*/ 0 h 154"/>
                  <a:gd name="T107" fmla="*/ 98 w 98"/>
                  <a:gd name="T108" fmla="*/ 154 h 1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" h="154">
                    <a:moveTo>
                      <a:pt x="48" y="0"/>
                    </a:moveTo>
                    <a:lnTo>
                      <a:pt x="48" y="0"/>
                    </a:lnTo>
                    <a:lnTo>
                      <a:pt x="58" y="4"/>
                    </a:lnTo>
                    <a:lnTo>
                      <a:pt x="76" y="14"/>
                    </a:lnTo>
                    <a:lnTo>
                      <a:pt x="86" y="20"/>
                    </a:lnTo>
                    <a:lnTo>
                      <a:pt x="92" y="30"/>
                    </a:lnTo>
                    <a:lnTo>
                      <a:pt x="98" y="40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86" y="86"/>
                    </a:lnTo>
                    <a:lnTo>
                      <a:pt x="90" y="92"/>
                    </a:lnTo>
                    <a:lnTo>
                      <a:pt x="94" y="106"/>
                    </a:lnTo>
                    <a:lnTo>
                      <a:pt x="96" y="114"/>
                    </a:lnTo>
                    <a:lnTo>
                      <a:pt x="94" y="124"/>
                    </a:lnTo>
                    <a:lnTo>
                      <a:pt x="92" y="130"/>
                    </a:lnTo>
                    <a:lnTo>
                      <a:pt x="86" y="136"/>
                    </a:lnTo>
                    <a:lnTo>
                      <a:pt x="66" y="146"/>
                    </a:lnTo>
                    <a:lnTo>
                      <a:pt x="54" y="150"/>
                    </a:lnTo>
                    <a:lnTo>
                      <a:pt x="42" y="154"/>
                    </a:lnTo>
                    <a:lnTo>
                      <a:pt x="30" y="154"/>
                    </a:lnTo>
                    <a:lnTo>
                      <a:pt x="18" y="152"/>
                    </a:lnTo>
                    <a:lnTo>
                      <a:pt x="14" y="150"/>
                    </a:lnTo>
                    <a:lnTo>
                      <a:pt x="10" y="146"/>
                    </a:lnTo>
                    <a:lnTo>
                      <a:pt x="6" y="142"/>
                    </a:lnTo>
                    <a:lnTo>
                      <a:pt x="2" y="136"/>
                    </a:lnTo>
                    <a:lnTo>
                      <a:pt x="2" y="128"/>
                    </a:lnTo>
                    <a:lnTo>
                      <a:pt x="0" y="120"/>
                    </a:lnTo>
                    <a:lnTo>
                      <a:pt x="4" y="100"/>
                    </a:lnTo>
                    <a:lnTo>
                      <a:pt x="12" y="78"/>
                    </a:lnTo>
                    <a:lnTo>
                      <a:pt x="20" y="56"/>
                    </a:lnTo>
                    <a:lnTo>
                      <a:pt x="40" y="16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EB9E5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83" name="Freeform 501"/>
              <p:cNvSpPr>
                <a:spLocks/>
              </p:cNvSpPr>
              <p:nvPr/>
            </p:nvSpPr>
            <p:spPr bwMode="auto">
              <a:xfrm>
                <a:off x="4629" y="993"/>
                <a:ext cx="37" cy="54"/>
              </a:xfrm>
              <a:custGeom>
                <a:avLst/>
                <a:gdLst>
                  <a:gd name="T0" fmla="*/ 48 w 98"/>
                  <a:gd name="T1" fmla="*/ 0 h 154"/>
                  <a:gd name="T2" fmla="*/ 48 w 98"/>
                  <a:gd name="T3" fmla="*/ 0 h 154"/>
                  <a:gd name="T4" fmla="*/ 58 w 98"/>
                  <a:gd name="T5" fmla="*/ 4 h 154"/>
                  <a:gd name="T6" fmla="*/ 76 w 98"/>
                  <a:gd name="T7" fmla="*/ 14 h 154"/>
                  <a:gd name="T8" fmla="*/ 86 w 98"/>
                  <a:gd name="T9" fmla="*/ 20 h 154"/>
                  <a:gd name="T10" fmla="*/ 92 w 98"/>
                  <a:gd name="T11" fmla="*/ 30 h 154"/>
                  <a:gd name="T12" fmla="*/ 98 w 98"/>
                  <a:gd name="T13" fmla="*/ 40 h 154"/>
                  <a:gd name="T14" fmla="*/ 98 w 98"/>
                  <a:gd name="T15" fmla="*/ 46 h 154"/>
                  <a:gd name="T16" fmla="*/ 96 w 98"/>
                  <a:gd name="T17" fmla="*/ 52 h 154"/>
                  <a:gd name="T18" fmla="*/ 86 w 98"/>
                  <a:gd name="T19" fmla="*/ 86 h 154"/>
                  <a:gd name="T20" fmla="*/ 86 w 98"/>
                  <a:gd name="T21" fmla="*/ 86 h 154"/>
                  <a:gd name="T22" fmla="*/ 90 w 98"/>
                  <a:gd name="T23" fmla="*/ 92 h 154"/>
                  <a:gd name="T24" fmla="*/ 94 w 98"/>
                  <a:gd name="T25" fmla="*/ 106 h 154"/>
                  <a:gd name="T26" fmla="*/ 96 w 98"/>
                  <a:gd name="T27" fmla="*/ 114 h 154"/>
                  <a:gd name="T28" fmla="*/ 94 w 98"/>
                  <a:gd name="T29" fmla="*/ 124 h 154"/>
                  <a:gd name="T30" fmla="*/ 92 w 98"/>
                  <a:gd name="T31" fmla="*/ 130 h 154"/>
                  <a:gd name="T32" fmla="*/ 86 w 98"/>
                  <a:gd name="T33" fmla="*/ 136 h 154"/>
                  <a:gd name="T34" fmla="*/ 86 w 98"/>
                  <a:gd name="T35" fmla="*/ 136 h 154"/>
                  <a:gd name="T36" fmla="*/ 66 w 98"/>
                  <a:gd name="T37" fmla="*/ 146 h 154"/>
                  <a:gd name="T38" fmla="*/ 54 w 98"/>
                  <a:gd name="T39" fmla="*/ 150 h 154"/>
                  <a:gd name="T40" fmla="*/ 42 w 98"/>
                  <a:gd name="T41" fmla="*/ 154 h 154"/>
                  <a:gd name="T42" fmla="*/ 30 w 98"/>
                  <a:gd name="T43" fmla="*/ 154 h 154"/>
                  <a:gd name="T44" fmla="*/ 18 w 98"/>
                  <a:gd name="T45" fmla="*/ 152 h 154"/>
                  <a:gd name="T46" fmla="*/ 14 w 98"/>
                  <a:gd name="T47" fmla="*/ 150 h 154"/>
                  <a:gd name="T48" fmla="*/ 10 w 98"/>
                  <a:gd name="T49" fmla="*/ 146 h 154"/>
                  <a:gd name="T50" fmla="*/ 6 w 98"/>
                  <a:gd name="T51" fmla="*/ 142 h 154"/>
                  <a:gd name="T52" fmla="*/ 2 w 98"/>
                  <a:gd name="T53" fmla="*/ 136 h 154"/>
                  <a:gd name="T54" fmla="*/ 2 w 98"/>
                  <a:gd name="T55" fmla="*/ 136 h 154"/>
                  <a:gd name="T56" fmla="*/ 2 w 98"/>
                  <a:gd name="T57" fmla="*/ 128 h 154"/>
                  <a:gd name="T58" fmla="*/ 0 w 98"/>
                  <a:gd name="T59" fmla="*/ 120 h 154"/>
                  <a:gd name="T60" fmla="*/ 4 w 98"/>
                  <a:gd name="T61" fmla="*/ 100 h 154"/>
                  <a:gd name="T62" fmla="*/ 12 w 98"/>
                  <a:gd name="T63" fmla="*/ 78 h 154"/>
                  <a:gd name="T64" fmla="*/ 20 w 98"/>
                  <a:gd name="T65" fmla="*/ 56 h 154"/>
                  <a:gd name="T66" fmla="*/ 40 w 98"/>
                  <a:gd name="T67" fmla="*/ 16 h 154"/>
                  <a:gd name="T68" fmla="*/ 48 w 98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"/>
                  <a:gd name="T106" fmla="*/ 0 h 154"/>
                  <a:gd name="T107" fmla="*/ 98 w 98"/>
                  <a:gd name="T108" fmla="*/ 154 h 1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" h="154">
                    <a:moveTo>
                      <a:pt x="48" y="0"/>
                    </a:moveTo>
                    <a:lnTo>
                      <a:pt x="48" y="0"/>
                    </a:lnTo>
                    <a:lnTo>
                      <a:pt x="58" y="4"/>
                    </a:lnTo>
                    <a:lnTo>
                      <a:pt x="76" y="14"/>
                    </a:lnTo>
                    <a:lnTo>
                      <a:pt x="86" y="20"/>
                    </a:lnTo>
                    <a:lnTo>
                      <a:pt x="92" y="30"/>
                    </a:lnTo>
                    <a:lnTo>
                      <a:pt x="98" y="40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86" y="86"/>
                    </a:lnTo>
                    <a:lnTo>
                      <a:pt x="90" y="92"/>
                    </a:lnTo>
                    <a:lnTo>
                      <a:pt x="94" y="106"/>
                    </a:lnTo>
                    <a:lnTo>
                      <a:pt x="96" y="114"/>
                    </a:lnTo>
                    <a:lnTo>
                      <a:pt x="94" y="124"/>
                    </a:lnTo>
                    <a:lnTo>
                      <a:pt x="92" y="130"/>
                    </a:lnTo>
                    <a:lnTo>
                      <a:pt x="86" y="136"/>
                    </a:lnTo>
                    <a:lnTo>
                      <a:pt x="66" y="146"/>
                    </a:lnTo>
                    <a:lnTo>
                      <a:pt x="54" y="150"/>
                    </a:lnTo>
                    <a:lnTo>
                      <a:pt x="42" y="154"/>
                    </a:lnTo>
                    <a:lnTo>
                      <a:pt x="30" y="154"/>
                    </a:lnTo>
                    <a:lnTo>
                      <a:pt x="18" y="152"/>
                    </a:lnTo>
                    <a:lnTo>
                      <a:pt x="14" y="150"/>
                    </a:lnTo>
                    <a:lnTo>
                      <a:pt x="10" y="146"/>
                    </a:lnTo>
                    <a:lnTo>
                      <a:pt x="6" y="142"/>
                    </a:lnTo>
                    <a:lnTo>
                      <a:pt x="2" y="136"/>
                    </a:lnTo>
                    <a:lnTo>
                      <a:pt x="2" y="128"/>
                    </a:lnTo>
                    <a:lnTo>
                      <a:pt x="0" y="120"/>
                    </a:lnTo>
                    <a:lnTo>
                      <a:pt x="4" y="100"/>
                    </a:lnTo>
                    <a:lnTo>
                      <a:pt x="12" y="78"/>
                    </a:lnTo>
                    <a:lnTo>
                      <a:pt x="20" y="56"/>
                    </a:lnTo>
                    <a:lnTo>
                      <a:pt x="40" y="16"/>
                    </a:lnTo>
                    <a:lnTo>
                      <a:pt x="48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84" name="Freeform 502"/>
              <p:cNvSpPr>
                <a:spLocks/>
              </p:cNvSpPr>
              <p:nvPr/>
            </p:nvSpPr>
            <p:spPr bwMode="auto">
              <a:xfrm>
                <a:off x="4524" y="930"/>
                <a:ext cx="150" cy="186"/>
              </a:xfrm>
              <a:custGeom>
                <a:avLst/>
                <a:gdLst>
                  <a:gd name="T0" fmla="*/ 312 w 392"/>
                  <a:gd name="T1" fmla="*/ 470 h 530"/>
                  <a:gd name="T2" fmla="*/ 312 w 392"/>
                  <a:gd name="T3" fmla="*/ 470 h 530"/>
                  <a:gd name="T4" fmla="*/ 308 w 392"/>
                  <a:gd name="T5" fmla="*/ 482 h 530"/>
                  <a:gd name="T6" fmla="*/ 302 w 392"/>
                  <a:gd name="T7" fmla="*/ 492 h 530"/>
                  <a:gd name="T8" fmla="*/ 294 w 392"/>
                  <a:gd name="T9" fmla="*/ 500 h 530"/>
                  <a:gd name="T10" fmla="*/ 288 w 392"/>
                  <a:gd name="T11" fmla="*/ 502 h 530"/>
                  <a:gd name="T12" fmla="*/ 284 w 392"/>
                  <a:gd name="T13" fmla="*/ 502 h 530"/>
                  <a:gd name="T14" fmla="*/ 16 w 392"/>
                  <a:gd name="T15" fmla="*/ 530 h 530"/>
                  <a:gd name="T16" fmla="*/ 16 w 392"/>
                  <a:gd name="T17" fmla="*/ 530 h 530"/>
                  <a:gd name="T18" fmla="*/ 8 w 392"/>
                  <a:gd name="T19" fmla="*/ 528 h 530"/>
                  <a:gd name="T20" fmla="*/ 4 w 392"/>
                  <a:gd name="T21" fmla="*/ 522 h 530"/>
                  <a:gd name="T22" fmla="*/ 0 w 392"/>
                  <a:gd name="T23" fmla="*/ 514 h 530"/>
                  <a:gd name="T24" fmla="*/ 0 w 392"/>
                  <a:gd name="T25" fmla="*/ 506 h 530"/>
                  <a:gd name="T26" fmla="*/ 84 w 392"/>
                  <a:gd name="T27" fmla="*/ 38 h 530"/>
                  <a:gd name="T28" fmla="*/ 84 w 392"/>
                  <a:gd name="T29" fmla="*/ 38 h 530"/>
                  <a:gd name="T30" fmla="*/ 86 w 392"/>
                  <a:gd name="T31" fmla="*/ 28 h 530"/>
                  <a:gd name="T32" fmla="*/ 92 w 392"/>
                  <a:gd name="T33" fmla="*/ 20 h 530"/>
                  <a:gd name="T34" fmla="*/ 100 w 392"/>
                  <a:gd name="T35" fmla="*/ 14 h 530"/>
                  <a:gd name="T36" fmla="*/ 108 w 392"/>
                  <a:gd name="T37" fmla="*/ 12 h 530"/>
                  <a:gd name="T38" fmla="*/ 376 w 392"/>
                  <a:gd name="T39" fmla="*/ 0 h 530"/>
                  <a:gd name="T40" fmla="*/ 376 w 392"/>
                  <a:gd name="T41" fmla="*/ 0 h 530"/>
                  <a:gd name="T42" fmla="*/ 384 w 392"/>
                  <a:gd name="T43" fmla="*/ 2 h 530"/>
                  <a:gd name="T44" fmla="*/ 390 w 392"/>
                  <a:gd name="T45" fmla="*/ 6 h 530"/>
                  <a:gd name="T46" fmla="*/ 392 w 392"/>
                  <a:gd name="T47" fmla="*/ 14 h 530"/>
                  <a:gd name="T48" fmla="*/ 392 w 392"/>
                  <a:gd name="T49" fmla="*/ 24 h 530"/>
                  <a:gd name="T50" fmla="*/ 312 w 392"/>
                  <a:gd name="T51" fmla="*/ 470 h 53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2"/>
                  <a:gd name="T79" fmla="*/ 0 h 530"/>
                  <a:gd name="T80" fmla="*/ 392 w 392"/>
                  <a:gd name="T81" fmla="*/ 530 h 53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2" h="530">
                    <a:moveTo>
                      <a:pt x="312" y="470"/>
                    </a:moveTo>
                    <a:lnTo>
                      <a:pt x="312" y="470"/>
                    </a:lnTo>
                    <a:lnTo>
                      <a:pt x="308" y="482"/>
                    </a:lnTo>
                    <a:lnTo>
                      <a:pt x="302" y="492"/>
                    </a:lnTo>
                    <a:lnTo>
                      <a:pt x="294" y="500"/>
                    </a:lnTo>
                    <a:lnTo>
                      <a:pt x="288" y="502"/>
                    </a:lnTo>
                    <a:lnTo>
                      <a:pt x="284" y="502"/>
                    </a:lnTo>
                    <a:lnTo>
                      <a:pt x="16" y="530"/>
                    </a:lnTo>
                    <a:lnTo>
                      <a:pt x="8" y="528"/>
                    </a:lnTo>
                    <a:lnTo>
                      <a:pt x="4" y="522"/>
                    </a:lnTo>
                    <a:lnTo>
                      <a:pt x="0" y="514"/>
                    </a:lnTo>
                    <a:lnTo>
                      <a:pt x="0" y="506"/>
                    </a:lnTo>
                    <a:lnTo>
                      <a:pt x="84" y="38"/>
                    </a:lnTo>
                    <a:lnTo>
                      <a:pt x="86" y="28"/>
                    </a:lnTo>
                    <a:lnTo>
                      <a:pt x="92" y="20"/>
                    </a:lnTo>
                    <a:lnTo>
                      <a:pt x="100" y="14"/>
                    </a:lnTo>
                    <a:lnTo>
                      <a:pt x="108" y="12"/>
                    </a:lnTo>
                    <a:lnTo>
                      <a:pt x="376" y="0"/>
                    </a:lnTo>
                    <a:lnTo>
                      <a:pt x="384" y="2"/>
                    </a:lnTo>
                    <a:lnTo>
                      <a:pt x="390" y="6"/>
                    </a:lnTo>
                    <a:lnTo>
                      <a:pt x="392" y="14"/>
                    </a:lnTo>
                    <a:lnTo>
                      <a:pt x="392" y="24"/>
                    </a:lnTo>
                    <a:lnTo>
                      <a:pt x="312" y="470"/>
                    </a:lnTo>
                    <a:close/>
                  </a:path>
                </a:pathLst>
              </a:custGeom>
              <a:solidFill>
                <a:srgbClr val="A06B4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85" name="Freeform 503"/>
              <p:cNvSpPr>
                <a:spLocks/>
              </p:cNvSpPr>
              <p:nvPr/>
            </p:nvSpPr>
            <p:spPr bwMode="auto">
              <a:xfrm>
                <a:off x="4529" y="929"/>
                <a:ext cx="149" cy="186"/>
              </a:xfrm>
              <a:custGeom>
                <a:avLst/>
                <a:gdLst>
                  <a:gd name="T0" fmla="*/ 310 w 392"/>
                  <a:gd name="T1" fmla="*/ 470 h 528"/>
                  <a:gd name="T2" fmla="*/ 310 w 392"/>
                  <a:gd name="T3" fmla="*/ 470 h 528"/>
                  <a:gd name="T4" fmla="*/ 308 w 392"/>
                  <a:gd name="T5" fmla="*/ 480 h 528"/>
                  <a:gd name="T6" fmla="*/ 300 w 392"/>
                  <a:gd name="T7" fmla="*/ 492 h 528"/>
                  <a:gd name="T8" fmla="*/ 292 w 392"/>
                  <a:gd name="T9" fmla="*/ 500 h 528"/>
                  <a:gd name="T10" fmla="*/ 288 w 392"/>
                  <a:gd name="T11" fmla="*/ 502 h 528"/>
                  <a:gd name="T12" fmla="*/ 284 w 392"/>
                  <a:gd name="T13" fmla="*/ 502 h 528"/>
                  <a:gd name="T14" fmla="*/ 16 w 392"/>
                  <a:gd name="T15" fmla="*/ 528 h 528"/>
                  <a:gd name="T16" fmla="*/ 16 w 392"/>
                  <a:gd name="T17" fmla="*/ 528 h 528"/>
                  <a:gd name="T18" fmla="*/ 8 w 392"/>
                  <a:gd name="T19" fmla="*/ 528 h 528"/>
                  <a:gd name="T20" fmla="*/ 2 w 392"/>
                  <a:gd name="T21" fmla="*/ 522 h 528"/>
                  <a:gd name="T22" fmla="*/ 0 w 392"/>
                  <a:gd name="T23" fmla="*/ 514 h 528"/>
                  <a:gd name="T24" fmla="*/ 0 w 392"/>
                  <a:gd name="T25" fmla="*/ 504 h 528"/>
                  <a:gd name="T26" fmla="*/ 82 w 392"/>
                  <a:gd name="T27" fmla="*/ 36 h 528"/>
                  <a:gd name="T28" fmla="*/ 82 w 392"/>
                  <a:gd name="T29" fmla="*/ 36 h 528"/>
                  <a:gd name="T30" fmla="*/ 86 w 392"/>
                  <a:gd name="T31" fmla="*/ 28 h 528"/>
                  <a:gd name="T32" fmla="*/ 92 w 392"/>
                  <a:gd name="T33" fmla="*/ 18 h 528"/>
                  <a:gd name="T34" fmla="*/ 98 w 392"/>
                  <a:gd name="T35" fmla="*/ 14 h 528"/>
                  <a:gd name="T36" fmla="*/ 106 w 392"/>
                  <a:gd name="T37" fmla="*/ 12 h 528"/>
                  <a:gd name="T38" fmla="*/ 376 w 392"/>
                  <a:gd name="T39" fmla="*/ 0 h 528"/>
                  <a:gd name="T40" fmla="*/ 376 w 392"/>
                  <a:gd name="T41" fmla="*/ 0 h 528"/>
                  <a:gd name="T42" fmla="*/ 382 w 392"/>
                  <a:gd name="T43" fmla="*/ 0 h 528"/>
                  <a:gd name="T44" fmla="*/ 388 w 392"/>
                  <a:gd name="T45" fmla="*/ 6 h 528"/>
                  <a:gd name="T46" fmla="*/ 392 w 392"/>
                  <a:gd name="T47" fmla="*/ 14 h 528"/>
                  <a:gd name="T48" fmla="*/ 392 w 392"/>
                  <a:gd name="T49" fmla="*/ 24 h 528"/>
                  <a:gd name="T50" fmla="*/ 310 w 392"/>
                  <a:gd name="T51" fmla="*/ 470 h 5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2"/>
                  <a:gd name="T79" fmla="*/ 0 h 528"/>
                  <a:gd name="T80" fmla="*/ 392 w 392"/>
                  <a:gd name="T81" fmla="*/ 528 h 52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2" h="528">
                    <a:moveTo>
                      <a:pt x="310" y="470"/>
                    </a:moveTo>
                    <a:lnTo>
                      <a:pt x="310" y="470"/>
                    </a:lnTo>
                    <a:lnTo>
                      <a:pt x="308" y="480"/>
                    </a:lnTo>
                    <a:lnTo>
                      <a:pt x="300" y="492"/>
                    </a:lnTo>
                    <a:lnTo>
                      <a:pt x="292" y="500"/>
                    </a:lnTo>
                    <a:lnTo>
                      <a:pt x="288" y="502"/>
                    </a:lnTo>
                    <a:lnTo>
                      <a:pt x="284" y="502"/>
                    </a:lnTo>
                    <a:lnTo>
                      <a:pt x="16" y="528"/>
                    </a:lnTo>
                    <a:lnTo>
                      <a:pt x="8" y="528"/>
                    </a:lnTo>
                    <a:lnTo>
                      <a:pt x="2" y="522"/>
                    </a:lnTo>
                    <a:lnTo>
                      <a:pt x="0" y="514"/>
                    </a:lnTo>
                    <a:lnTo>
                      <a:pt x="0" y="504"/>
                    </a:lnTo>
                    <a:lnTo>
                      <a:pt x="82" y="36"/>
                    </a:lnTo>
                    <a:lnTo>
                      <a:pt x="86" y="28"/>
                    </a:lnTo>
                    <a:lnTo>
                      <a:pt x="92" y="18"/>
                    </a:lnTo>
                    <a:lnTo>
                      <a:pt x="98" y="14"/>
                    </a:lnTo>
                    <a:lnTo>
                      <a:pt x="106" y="12"/>
                    </a:lnTo>
                    <a:lnTo>
                      <a:pt x="376" y="0"/>
                    </a:lnTo>
                    <a:lnTo>
                      <a:pt x="382" y="0"/>
                    </a:lnTo>
                    <a:lnTo>
                      <a:pt x="388" y="6"/>
                    </a:lnTo>
                    <a:lnTo>
                      <a:pt x="392" y="14"/>
                    </a:lnTo>
                    <a:lnTo>
                      <a:pt x="392" y="24"/>
                    </a:lnTo>
                    <a:lnTo>
                      <a:pt x="310" y="470"/>
                    </a:lnTo>
                    <a:close/>
                  </a:path>
                </a:pathLst>
              </a:custGeom>
              <a:solidFill>
                <a:srgbClr val="8045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86" name="Freeform 504"/>
              <p:cNvSpPr>
                <a:spLocks noEditPoints="1"/>
              </p:cNvSpPr>
              <p:nvPr/>
            </p:nvSpPr>
            <p:spPr bwMode="auto">
              <a:xfrm>
                <a:off x="4620" y="922"/>
                <a:ext cx="4" cy="5"/>
              </a:xfrm>
              <a:custGeom>
                <a:avLst/>
                <a:gdLst>
                  <a:gd name="T0" fmla="*/ 4 w 12"/>
                  <a:gd name="T1" fmla="*/ 0 h 14"/>
                  <a:gd name="T2" fmla="*/ 4 w 12"/>
                  <a:gd name="T3" fmla="*/ 0 h 14"/>
                  <a:gd name="T4" fmla="*/ 0 w 12"/>
                  <a:gd name="T5" fmla="*/ 4 h 14"/>
                  <a:gd name="T6" fmla="*/ 0 w 12"/>
                  <a:gd name="T7" fmla="*/ 8 h 14"/>
                  <a:gd name="T8" fmla="*/ 0 w 12"/>
                  <a:gd name="T9" fmla="*/ 8 h 14"/>
                  <a:gd name="T10" fmla="*/ 2 w 12"/>
                  <a:gd name="T11" fmla="*/ 12 h 14"/>
                  <a:gd name="T12" fmla="*/ 8 w 12"/>
                  <a:gd name="T13" fmla="*/ 14 h 14"/>
                  <a:gd name="T14" fmla="*/ 8 w 12"/>
                  <a:gd name="T15" fmla="*/ 14 h 14"/>
                  <a:gd name="T16" fmla="*/ 12 w 12"/>
                  <a:gd name="T17" fmla="*/ 10 h 14"/>
                  <a:gd name="T18" fmla="*/ 12 w 12"/>
                  <a:gd name="T19" fmla="*/ 6 h 14"/>
                  <a:gd name="T20" fmla="*/ 12 w 12"/>
                  <a:gd name="T21" fmla="*/ 6 h 14"/>
                  <a:gd name="T22" fmla="*/ 10 w 12"/>
                  <a:gd name="T23" fmla="*/ 0 h 14"/>
                  <a:gd name="T24" fmla="*/ 4 w 12"/>
                  <a:gd name="T25" fmla="*/ 0 h 14"/>
                  <a:gd name="T26" fmla="*/ 10 w 12"/>
                  <a:gd name="T27" fmla="*/ 6 h 14"/>
                  <a:gd name="T28" fmla="*/ 10 w 12"/>
                  <a:gd name="T29" fmla="*/ 6 h 14"/>
                  <a:gd name="T30" fmla="*/ 10 w 12"/>
                  <a:gd name="T31" fmla="*/ 8 h 14"/>
                  <a:gd name="T32" fmla="*/ 8 w 12"/>
                  <a:gd name="T33" fmla="*/ 10 h 14"/>
                  <a:gd name="T34" fmla="*/ 8 w 12"/>
                  <a:gd name="T35" fmla="*/ 10 h 14"/>
                  <a:gd name="T36" fmla="*/ 4 w 12"/>
                  <a:gd name="T37" fmla="*/ 10 h 14"/>
                  <a:gd name="T38" fmla="*/ 2 w 12"/>
                  <a:gd name="T39" fmla="*/ 8 h 14"/>
                  <a:gd name="T40" fmla="*/ 2 w 12"/>
                  <a:gd name="T41" fmla="*/ 8 h 14"/>
                  <a:gd name="T42" fmla="*/ 4 w 12"/>
                  <a:gd name="T43" fmla="*/ 4 h 14"/>
                  <a:gd name="T44" fmla="*/ 6 w 12"/>
                  <a:gd name="T45" fmla="*/ 4 h 14"/>
                  <a:gd name="T46" fmla="*/ 6 w 12"/>
                  <a:gd name="T47" fmla="*/ 4 h 14"/>
                  <a:gd name="T48" fmla="*/ 8 w 12"/>
                  <a:gd name="T49" fmla="*/ 4 h 14"/>
                  <a:gd name="T50" fmla="*/ 10 w 12"/>
                  <a:gd name="T51" fmla="*/ 6 h 1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2"/>
                  <a:gd name="T79" fmla="*/ 0 h 14"/>
                  <a:gd name="T80" fmla="*/ 12 w 12"/>
                  <a:gd name="T81" fmla="*/ 14 h 1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8" y="14"/>
                    </a:lnTo>
                    <a:lnTo>
                      <a:pt x="12" y="10"/>
                    </a:lnTo>
                    <a:lnTo>
                      <a:pt x="12" y="6"/>
                    </a:lnTo>
                    <a:lnTo>
                      <a:pt x="10" y="0"/>
                    </a:lnTo>
                    <a:lnTo>
                      <a:pt x="4" y="0"/>
                    </a:lnTo>
                    <a:close/>
                    <a:moveTo>
                      <a:pt x="10" y="6"/>
                    </a:moveTo>
                    <a:lnTo>
                      <a:pt x="10" y="6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4" y="10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85858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87" name="Freeform 505"/>
              <p:cNvSpPr>
                <a:spLocks/>
              </p:cNvSpPr>
              <p:nvPr/>
            </p:nvSpPr>
            <p:spPr bwMode="auto">
              <a:xfrm>
                <a:off x="4620" y="922"/>
                <a:ext cx="4" cy="5"/>
              </a:xfrm>
              <a:custGeom>
                <a:avLst/>
                <a:gdLst>
                  <a:gd name="T0" fmla="*/ 4 w 12"/>
                  <a:gd name="T1" fmla="*/ 0 h 14"/>
                  <a:gd name="T2" fmla="*/ 4 w 12"/>
                  <a:gd name="T3" fmla="*/ 0 h 14"/>
                  <a:gd name="T4" fmla="*/ 0 w 12"/>
                  <a:gd name="T5" fmla="*/ 4 h 14"/>
                  <a:gd name="T6" fmla="*/ 0 w 12"/>
                  <a:gd name="T7" fmla="*/ 8 h 14"/>
                  <a:gd name="T8" fmla="*/ 0 w 12"/>
                  <a:gd name="T9" fmla="*/ 8 h 14"/>
                  <a:gd name="T10" fmla="*/ 2 w 12"/>
                  <a:gd name="T11" fmla="*/ 12 h 14"/>
                  <a:gd name="T12" fmla="*/ 8 w 12"/>
                  <a:gd name="T13" fmla="*/ 14 h 14"/>
                  <a:gd name="T14" fmla="*/ 8 w 12"/>
                  <a:gd name="T15" fmla="*/ 14 h 14"/>
                  <a:gd name="T16" fmla="*/ 12 w 12"/>
                  <a:gd name="T17" fmla="*/ 10 h 14"/>
                  <a:gd name="T18" fmla="*/ 12 w 12"/>
                  <a:gd name="T19" fmla="*/ 6 h 14"/>
                  <a:gd name="T20" fmla="*/ 12 w 12"/>
                  <a:gd name="T21" fmla="*/ 6 h 14"/>
                  <a:gd name="T22" fmla="*/ 10 w 12"/>
                  <a:gd name="T23" fmla="*/ 0 h 14"/>
                  <a:gd name="T24" fmla="*/ 4 w 12"/>
                  <a:gd name="T25" fmla="*/ 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4"/>
                  <a:gd name="T41" fmla="*/ 12 w 12"/>
                  <a:gd name="T42" fmla="*/ 14 h 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8" y="14"/>
                    </a:lnTo>
                    <a:lnTo>
                      <a:pt x="12" y="10"/>
                    </a:lnTo>
                    <a:lnTo>
                      <a:pt x="12" y="6"/>
                    </a:lnTo>
                    <a:lnTo>
                      <a:pt x="10" y="0"/>
                    </a:lnTo>
                    <a:lnTo>
                      <a:pt x="4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88" name="Freeform 506"/>
              <p:cNvSpPr>
                <a:spLocks/>
              </p:cNvSpPr>
              <p:nvPr/>
            </p:nvSpPr>
            <p:spPr bwMode="auto">
              <a:xfrm>
                <a:off x="4620" y="924"/>
                <a:ext cx="3" cy="2"/>
              </a:xfrm>
              <a:custGeom>
                <a:avLst/>
                <a:gdLst>
                  <a:gd name="T0" fmla="*/ 8 w 8"/>
                  <a:gd name="T1" fmla="*/ 2 h 6"/>
                  <a:gd name="T2" fmla="*/ 8 w 8"/>
                  <a:gd name="T3" fmla="*/ 2 h 6"/>
                  <a:gd name="T4" fmla="*/ 8 w 8"/>
                  <a:gd name="T5" fmla="*/ 4 h 6"/>
                  <a:gd name="T6" fmla="*/ 6 w 8"/>
                  <a:gd name="T7" fmla="*/ 6 h 6"/>
                  <a:gd name="T8" fmla="*/ 6 w 8"/>
                  <a:gd name="T9" fmla="*/ 6 h 6"/>
                  <a:gd name="T10" fmla="*/ 2 w 8"/>
                  <a:gd name="T11" fmla="*/ 6 h 6"/>
                  <a:gd name="T12" fmla="*/ 0 w 8"/>
                  <a:gd name="T13" fmla="*/ 4 h 6"/>
                  <a:gd name="T14" fmla="*/ 0 w 8"/>
                  <a:gd name="T15" fmla="*/ 4 h 6"/>
                  <a:gd name="T16" fmla="*/ 2 w 8"/>
                  <a:gd name="T17" fmla="*/ 0 h 6"/>
                  <a:gd name="T18" fmla="*/ 4 w 8"/>
                  <a:gd name="T19" fmla="*/ 0 h 6"/>
                  <a:gd name="T20" fmla="*/ 4 w 8"/>
                  <a:gd name="T21" fmla="*/ 0 h 6"/>
                  <a:gd name="T22" fmla="*/ 6 w 8"/>
                  <a:gd name="T23" fmla="*/ 0 h 6"/>
                  <a:gd name="T24" fmla="*/ 8 w 8"/>
                  <a:gd name="T25" fmla="*/ 2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6"/>
                  <a:gd name="T41" fmla="*/ 8 w 8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6">
                    <a:moveTo>
                      <a:pt x="8" y="2"/>
                    </a:moveTo>
                    <a:lnTo>
                      <a:pt x="8" y="2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89" name="Freeform 507"/>
              <p:cNvSpPr>
                <a:spLocks/>
              </p:cNvSpPr>
              <p:nvPr/>
            </p:nvSpPr>
            <p:spPr bwMode="auto">
              <a:xfrm>
                <a:off x="4588" y="920"/>
                <a:ext cx="60" cy="20"/>
              </a:xfrm>
              <a:custGeom>
                <a:avLst/>
                <a:gdLst>
                  <a:gd name="T0" fmla="*/ 156 w 156"/>
                  <a:gd name="T1" fmla="*/ 24 h 58"/>
                  <a:gd name="T2" fmla="*/ 140 w 156"/>
                  <a:gd name="T3" fmla="*/ 50 h 58"/>
                  <a:gd name="T4" fmla="*/ 0 w 156"/>
                  <a:gd name="T5" fmla="*/ 58 h 58"/>
                  <a:gd name="T6" fmla="*/ 12 w 156"/>
                  <a:gd name="T7" fmla="*/ 28 h 58"/>
                  <a:gd name="T8" fmla="*/ 64 w 156"/>
                  <a:gd name="T9" fmla="*/ 22 h 58"/>
                  <a:gd name="T10" fmla="*/ 64 w 156"/>
                  <a:gd name="T11" fmla="*/ 22 h 58"/>
                  <a:gd name="T12" fmla="*/ 86 w 156"/>
                  <a:gd name="T13" fmla="*/ 4 h 58"/>
                  <a:gd name="T14" fmla="*/ 86 w 156"/>
                  <a:gd name="T15" fmla="*/ 4 h 58"/>
                  <a:gd name="T16" fmla="*/ 90 w 156"/>
                  <a:gd name="T17" fmla="*/ 2 h 58"/>
                  <a:gd name="T18" fmla="*/ 96 w 156"/>
                  <a:gd name="T19" fmla="*/ 0 h 58"/>
                  <a:gd name="T20" fmla="*/ 102 w 156"/>
                  <a:gd name="T21" fmla="*/ 0 h 58"/>
                  <a:gd name="T22" fmla="*/ 108 w 156"/>
                  <a:gd name="T23" fmla="*/ 0 h 58"/>
                  <a:gd name="T24" fmla="*/ 112 w 156"/>
                  <a:gd name="T25" fmla="*/ 4 h 58"/>
                  <a:gd name="T26" fmla="*/ 116 w 156"/>
                  <a:gd name="T27" fmla="*/ 8 h 58"/>
                  <a:gd name="T28" fmla="*/ 116 w 156"/>
                  <a:gd name="T29" fmla="*/ 16 h 58"/>
                  <a:gd name="T30" fmla="*/ 114 w 156"/>
                  <a:gd name="T31" fmla="*/ 24 h 58"/>
                  <a:gd name="T32" fmla="*/ 156 w 156"/>
                  <a:gd name="T33" fmla="*/ 24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6"/>
                  <a:gd name="T52" fmla="*/ 0 h 58"/>
                  <a:gd name="T53" fmla="*/ 156 w 156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6" h="58">
                    <a:moveTo>
                      <a:pt x="156" y="24"/>
                    </a:moveTo>
                    <a:lnTo>
                      <a:pt x="140" y="50"/>
                    </a:lnTo>
                    <a:lnTo>
                      <a:pt x="0" y="58"/>
                    </a:lnTo>
                    <a:lnTo>
                      <a:pt x="12" y="28"/>
                    </a:lnTo>
                    <a:lnTo>
                      <a:pt x="64" y="22"/>
                    </a:lnTo>
                    <a:lnTo>
                      <a:pt x="86" y="4"/>
                    </a:lnTo>
                    <a:lnTo>
                      <a:pt x="90" y="2"/>
                    </a:lnTo>
                    <a:lnTo>
                      <a:pt x="96" y="0"/>
                    </a:lnTo>
                    <a:lnTo>
                      <a:pt x="102" y="0"/>
                    </a:lnTo>
                    <a:lnTo>
                      <a:pt x="108" y="0"/>
                    </a:lnTo>
                    <a:lnTo>
                      <a:pt x="112" y="4"/>
                    </a:lnTo>
                    <a:lnTo>
                      <a:pt x="116" y="8"/>
                    </a:lnTo>
                    <a:lnTo>
                      <a:pt x="116" y="16"/>
                    </a:lnTo>
                    <a:lnTo>
                      <a:pt x="114" y="24"/>
                    </a:lnTo>
                    <a:lnTo>
                      <a:pt x="156" y="24"/>
                    </a:lnTo>
                    <a:close/>
                  </a:path>
                </a:pathLst>
              </a:custGeom>
              <a:solidFill>
                <a:srgbClr val="9A9A9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90" name="Freeform 508"/>
              <p:cNvSpPr>
                <a:spLocks/>
              </p:cNvSpPr>
              <p:nvPr/>
            </p:nvSpPr>
            <p:spPr bwMode="auto">
              <a:xfrm>
                <a:off x="4622" y="925"/>
                <a:ext cx="4" cy="3"/>
              </a:xfrm>
              <a:custGeom>
                <a:avLst/>
                <a:gdLst>
                  <a:gd name="T0" fmla="*/ 0 w 10"/>
                  <a:gd name="T1" fmla="*/ 8 h 8"/>
                  <a:gd name="T2" fmla="*/ 0 w 10"/>
                  <a:gd name="T3" fmla="*/ 8 h 8"/>
                  <a:gd name="T4" fmla="*/ 2 w 10"/>
                  <a:gd name="T5" fmla="*/ 8 h 8"/>
                  <a:gd name="T6" fmla="*/ 6 w 10"/>
                  <a:gd name="T7" fmla="*/ 8 h 8"/>
                  <a:gd name="T8" fmla="*/ 6 w 10"/>
                  <a:gd name="T9" fmla="*/ 8 h 8"/>
                  <a:gd name="T10" fmla="*/ 8 w 10"/>
                  <a:gd name="T11" fmla="*/ 6 h 8"/>
                  <a:gd name="T12" fmla="*/ 10 w 10"/>
                  <a:gd name="T13" fmla="*/ 2 h 8"/>
                  <a:gd name="T14" fmla="*/ 10 w 10"/>
                  <a:gd name="T15" fmla="*/ 2 h 8"/>
                  <a:gd name="T16" fmla="*/ 6 w 10"/>
                  <a:gd name="T17" fmla="*/ 0 h 8"/>
                  <a:gd name="T18" fmla="*/ 2 w 10"/>
                  <a:gd name="T19" fmla="*/ 2 h 8"/>
                  <a:gd name="T20" fmla="*/ 2 w 10"/>
                  <a:gd name="T21" fmla="*/ 2 h 8"/>
                  <a:gd name="T22" fmla="*/ 0 w 10"/>
                  <a:gd name="T23" fmla="*/ 4 h 8"/>
                  <a:gd name="T24" fmla="*/ 0 w 10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8"/>
                  <a:gd name="T41" fmla="*/ 10 w 10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A2A2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91" name="Freeform 509"/>
              <p:cNvSpPr>
                <a:spLocks/>
              </p:cNvSpPr>
              <p:nvPr/>
            </p:nvSpPr>
            <p:spPr bwMode="auto">
              <a:xfrm>
                <a:off x="4622" y="925"/>
                <a:ext cx="4" cy="3"/>
              </a:xfrm>
              <a:custGeom>
                <a:avLst/>
                <a:gdLst>
                  <a:gd name="T0" fmla="*/ 0 w 10"/>
                  <a:gd name="T1" fmla="*/ 8 h 8"/>
                  <a:gd name="T2" fmla="*/ 0 w 10"/>
                  <a:gd name="T3" fmla="*/ 8 h 8"/>
                  <a:gd name="T4" fmla="*/ 2 w 10"/>
                  <a:gd name="T5" fmla="*/ 8 h 8"/>
                  <a:gd name="T6" fmla="*/ 6 w 10"/>
                  <a:gd name="T7" fmla="*/ 8 h 8"/>
                  <a:gd name="T8" fmla="*/ 6 w 10"/>
                  <a:gd name="T9" fmla="*/ 8 h 8"/>
                  <a:gd name="T10" fmla="*/ 8 w 10"/>
                  <a:gd name="T11" fmla="*/ 6 h 8"/>
                  <a:gd name="T12" fmla="*/ 10 w 10"/>
                  <a:gd name="T13" fmla="*/ 2 h 8"/>
                  <a:gd name="T14" fmla="*/ 10 w 10"/>
                  <a:gd name="T15" fmla="*/ 2 h 8"/>
                  <a:gd name="T16" fmla="*/ 6 w 10"/>
                  <a:gd name="T17" fmla="*/ 0 h 8"/>
                  <a:gd name="T18" fmla="*/ 2 w 10"/>
                  <a:gd name="T19" fmla="*/ 2 h 8"/>
                  <a:gd name="T20" fmla="*/ 2 w 10"/>
                  <a:gd name="T21" fmla="*/ 2 h 8"/>
                  <a:gd name="T22" fmla="*/ 0 w 10"/>
                  <a:gd name="T23" fmla="*/ 4 h 8"/>
                  <a:gd name="T24" fmla="*/ 0 w 10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8"/>
                  <a:gd name="T41" fmla="*/ 10 w 10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92" name="Freeform 510"/>
              <p:cNvSpPr>
                <a:spLocks/>
              </p:cNvSpPr>
              <p:nvPr/>
            </p:nvSpPr>
            <p:spPr bwMode="auto">
              <a:xfrm>
                <a:off x="4511" y="825"/>
                <a:ext cx="26" cy="4"/>
              </a:xfrm>
              <a:custGeom>
                <a:avLst/>
                <a:gdLst>
                  <a:gd name="T0" fmla="*/ 68 w 68"/>
                  <a:gd name="T1" fmla="*/ 4 h 12"/>
                  <a:gd name="T2" fmla="*/ 68 w 68"/>
                  <a:gd name="T3" fmla="*/ 4 h 12"/>
                  <a:gd name="T4" fmla="*/ 62 w 68"/>
                  <a:gd name="T5" fmla="*/ 6 h 12"/>
                  <a:gd name="T6" fmla="*/ 50 w 68"/>
                  <a:gd name="T7" fmla="*/ 8 h 12"/>
                  <a:gd name="T8" fmla="*/ 28 w 68"/>
                  <a:gd name="T9" fmla="*/ 8 h 12"/>
                  <a:gd name="T10" fmla="*/ 14 w 68"/>
                  <a:gd name="T11" fmla="*/ 4 h 12"/>
                  <a:gd name="T12" fmla="*/ 0 w 68"/>
                  <a:gd name="T13" fmla="*/ 0 h 12"/>
                  <a:gd name="T14" fmla="*/ 0 w 68"/>
                  <a:gd name="T15" fmla="*/ 0 h 12"/>
                  <a:gd name="T16" fmla="*/ 6 w 68"/>
                  <a:gd name="T17" fmla="*/ 4 h 12"/>
                  <a:gd name="T18" fmla="*/ 22 w 68"/>
                  <a:gd name="T19" fmla="*/ 10 h 12"/>
                  <a:gd name="T20" fmla="*/ 32 w 68"/>
                  <a:gd name="T21" fmla="*/ 12 h 12"/>
                  <a:gd name="T22" fmla="*/ 44 w 68"/>
                  <a:gd name="T23" fmla="*/ 12 h 12"/>
                  <a:gd name="T24" fmla="*/ 56 w 68"/>
                  <a:gd name="T25" fmla="*/ 10 h 12"/>
                  <a:gd name="T26" fmla="*/ 68 w 68"/>
                  <a:gd name="T27" fmla="*/ 4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8"/>
                  <a:gd name="T43" fmla="*/ 0 h 12"/>
                  <a:gd name="T44" fmla="*/ 68 w 68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8" h="12">
                    <a:moveTo>
                      <a:pt x="68" y="4"/>
                    </a:moveTo>
                    <a:lnTo>
                      <a:pt x="68" y="4"/>
                    </a:lnTo>
                    <a:lnTo>
                      <a:pt x="62" y="6"/>
                    </a:lnTo>
                    <a:lnTo>
                      <a:pt x="50" y="8"/>
                    </a:lnTo>
                    <a:lnTo>
                      <a:pt x="28" y="8"/>
                    </a:lnTo>
                    <a:lnTo>
                      <a:pt x="14" y="4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22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0"/>
                    </a:lnTo>
                    <a:lnTo>
                      <a:pt x="68" y="4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93" name="Freeform 511"/>
              <p:cNvSpPr>
                <a:spLocks/>
              </p:cNvSpPr>
              <p:nvPr/>
            </p:nvSpPr>
            <p:spPr bwMode="auto">
              <a:xfrm>
                <a:off x="4511" y="825"/>
                <a:ext cx="26" cy="4"/>
              </a:xfrm>
              <a:custGeom>
                <a:avLst/>
                <a:gdLst>
                  <a:gd name="T0" fmla="*/ 68 w 68"/>
                  <a:gd name="T1" fmla="*/ 4 h 12"/>
                  <a:gd name="T2" fmla="*/ 68 w 68"/>
                  <a:gd name="T3" fmla="*/ 4 h 12"/>
                  <a:gd name="T4" fmla="*/ 62 w 68"/>
                  <a:gd name="T5" fmla="*/ 6 h 12"/>
                  <a:gd name="T6" fmla="*/ 50 w 68"/>
                  <a:gd name="T7" fmla="*/ 8 h 12"/>
                  <a:gd name="T8" fmla="*/ 28 w 68"/>
                  <a:gd name="T9" fmla="*/ 8 h 12"/>
                  <a:gd name="T10" fmla="*/ 14 w 68"/>
                  <a:gd name="T11" fmla="*/ 4 h 12"/>
                  <a:gd name="T12" fmla="*/ 0 w 68"/>
                  <a:gd name="T13" fmla="*/ 0 h 12"/>
                  <a:gd name="T14" fmla="*/ 0 w 68"/>
                  <a:gd name="T15" fmla="*/ 0 h 12"/>
                  <a:gd name="T16" fmla="*/ 6 w 68"/>
                  <a:gd name="T17" fmla="*/ 4 h 12"/>
                  <a:gd name="T18" fmla="*/ 22 w 68"/>
                  <a:gd name="T19" fmla="*/ 10 h 12"/>
                  <a:gd name="T20" fmla="*/ 32 w 68"/>
                  <a:gd name="T21" fmla="*/ 12 h 12"/>
                  <a:gd name="T22" fmla="*/ 44 w 68"/>
                  <a:gd name="T23" fmla="*/ 12 h 12"/>
                  <a:gd name="T24" fmla="*/ 56 w 68"/>
                  <a:gd name="T25" fmla="*/ 10 h 12"/>
                  <a:gd name="T26" fmla="*/ 68 w 68"/>
                  <a:gd name="T27" fmla="*/ 4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8"/>
                  <a:gd name="T43" fmla="*/ 0 h 12"/>
                  <a:gd name="T44" fmla="*/ 68 w 68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8" h="12">
                    <a:moveTo>
                      <a:pt x="68" y="4"/>
                    </a:moveTo>
                    <a:lnTo>
                      <a:pt x="68" y="4"/>
                    </a:lnTo>
                    <a:lnTo>
                      <a:pt x="62" y="6"/>
                    </a:lnTo>
                    <a:lnTo>
                      <a:pt x="50" y="8"/>
                    </a:lnTo>
                    <a:lnTo>
                      <a:pt x="28" y="8"/>
                    </a:lnTo>
                    <a:lnTo>
                      <a:pt x="14" y="4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22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0"/>
                    </a:lnTo>
                    <a:lnTo>
                      <a:pt x="68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94" name="Freeform 512"/>
              <p:cNvSpPr>
                <a:spLocks/>
              </p:cNvSpPr>
              <p:nvPr/>
            </p:nvSpPr>
            <p:spPr bwMode="auto">
              <a:xfrm>
                <a:off x="4416" y="864"/>
                <a:ext cx="80" cy="83"/>
              </a:xfrm>
              <a:custGeom>
                <a:avLst/>
                <a:gdLst>
                  <a:gd name="T0" fmla="*/ 0 w 208"/>
                  <a:gd name="T1" fmla="*/ 0 h 236"/>
                  <a:gd name="T2" fmla="*/ 68 w 208"/>
                  <a:gd name="T3" fmla="*/ 120 h 236"/>
                  <a:gd name="T4" fmla="*/ 68 w 208"/>
                  <a:gd name="T5" fmla="*/ 120 h 236"/>
                  <a:gd name="T6" fmla="*/ 108 w 208"/>
                  <a:gd name="T7" fmla="*/ 90 h 236"/>
                  <a:gd name="T8" fmla="*/ 146 w 208"/>
                  <a:gd name="T9" fmla="*/ 64 h 236"/>
                  <a:gd name="T10" fmla="*/ 166 w 208"/>
                  <a:gd name="T11" fmla="*/ 52 h 236"/>
                  <a:gd name="T12" fmla="*/ 184 w 208"/>
                  <a:gd name="T13" fmla="*/ 44 h 236"/>
                  <a:gd name="T14" fmla="*/ 208 w 208"/>
                  <a:gd name="T15" fmla="*/ 236 h 236"/>
                  <a:gd name="T16" fmla="*/ 166 w 208"/>
                  <a:gd name="T17" fmla="*/ 84 h 236"/>
                  <a:gd name="T18" fmla="*/ 64 w 208"/>
                  <a:gd name="T19" fmla="*/ 132 h 236"/>
                  <a:gd name="T20" fmla="*/ 64 w 208"/>
                  <a:gd name="T21" fmla="*/ 132 h 236"/>
                  <a:gd name="T22" fmla="*/ 34 w 208"/>
                  <a:gd name="T23" fmla="*/ 80 h 236"/>
                  <a:gd name="T24" fmla="*/ 14 w 208"/>
                  <a:gd name="T25" fmla="*/ 36 h 236"/>
                  <a:gd name="T26" fmla="*/ 4 w 208"/>
                  <a:gd name="T27" fmla="*/ 16 h 236"/>
                  <a:gd name="T28" fmla="*/ 0 w 208"/>
                  <a:gd name="T29" fmla="*/ 0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8"/>
                  <a:gd name="T46" fmla="*/ 0 h 236"/>
                  <a:gd name="T47" fmla="*/ 208 w 208"/>
                  <a:gd name="T48" fmla="*/ 236 h 2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8" h="236">
                    <a:moveTo>
                      <a:pt x="0" y="0"/>
                    </a:moveTo>
                    <a:lnTo>
                      <a:pt x="68" y="120"/>
                    </a:lnTo>
                    <a:lnTo>
                      <a:pt x="108" y="90"/>
                    </a:lnTo>
                    <a:lnTo>
                      <a:pt x="146" y="64"/>
                    </a:lnTo>
                    <a:lnTo>
                      <a:pt x="166" y="52"/>
                    </a:lnTo>
                    <a:lnTo>
                      <a:pt x="184" y="44"/>
                    </a:lnTo>
                    <a:lnTo>
                      <a:pt x="208" y="236"/>
                    </a:lnTo>
                    <a:lnTo>
                      <a:pt x="166" y="84"/>
                    </a:lnTo>
                    <a:lnTo>
                      <a:pt x="64" y="132"/>
                    </a:lnTo>
                    <a:lnTo>
                      <a:pt x="34" y="80"/>
                    </a:lnTo>
                    <a:lnTo>
                      <a:pt x="14" y="36"/>
                    </a:lnTo>
                    <a:lnTo>
                      <a:pt x="4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95" name="Freeform 513"/>
              <p:cNvSpPr>
                <a:spLocks/>
              </p:cNvSpPr>
              <p:nvPr/>
            </p:nvSpPr>
            <p:spPr bwMode="auto">
              <a:xfrm>
                <a:off x="4416" y="864"/>
                <a:ext cx="80" cy="83"/>
              </a:xfrm>
              <a:custGeom>
                <a:avLst/>
                <a:gdLst>
                  <a:gd name="T0" fmla="*/ 0 w 208"/>
                  <a:gd name="T1" fmla="*/ 0 h 236"/>
                  <a:gd name="T2" fmla="*/ 68 w 208"/>
                  <a:gd name="T3" fmla="*/ 120 h 236"/>
                  <a:gd name="T4" fmla="*/ 68 w 208"/>
                  <a:gd name="T5" fmla="*/ 120 h 236"/>
                  <a:gd name="T6" fmla="*/ 108 w 208"/>
                  <a:gd name="T7" fmla="*/ 90 h 236"/>
                  <a:gd name="T8" fmla="*/ 146 w 208"/>
                  <a:gd name="T9" fmla="*/ 64 h 236"/>
                  <a:gd name="T10" fmla="*/ 166 w 208"/>
                  <a:gd name="T11" fmla="*/ 52 h 236"/>
                  <a:gd name="T12" fmla="*/ 184 w 208"/>
                  <a:gd name="T13" fmla="*/ 44 h 236"/>
                  <a:gd name="T14" fmla="*/ 208 w 208"/>
                  <a:gd name="T15" fmla="*/ 236 h 236"/>
                  <a:gd name="T16" fmla="*/ 166 w 208"/>
                  <a:gd name="T17" fmla="*/ 84 h 236"/>
                  <a:gd name="T18" fmla="*/ 64 w 208"/>
                  <a:gd name="T19" fmla="*/ 132 h 236"/>
                  <a:gd name="T20" fmla="*/ 64 w 208"/>
                  <a:gd name="T21" fmla="*/ 132 h 236"/>
                  <a:gd name="T22" fmla="*/ 34 w 208"/>
                  <a:gd name="T23" fmla="*/ 80 h 236"/>
                  <a:gd name="T24" fmla="*/ 14 w 208"/>
                  <a:gd name="T25" fmla="*/ 36 h 236"/>
                  <a:gd name="T26" fmla="*/ 4 w 208"/>
                  <a:gd name="T27" fmla="*/ 16 h 236"/>
                  <a:gd name="T28" fmla="*/ 0 w 208"/>
                  <a:gd name="T29" fmla="*/ 0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8"/>
                  <a:gd name="T46" fmla="*/ 0 h 236"/>
                  <a:gd name="T47" fmla="*/ 208 w 208"/>
                  <a:gd name="T48" fmla="*/ 236 h 2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8" h="236">
                    <a:moveTo>
                      <a:pt x="0" y="0"/>
                    </a:moveTo>
                    <a:lnTo>
                      <a:pt x="68" y="120"/>
                    </a:lnTo>
                    <a:lnTo>
                      <a:pt x="108" y="90"/>
                    </a:lnTo>
                    <a:lnTo>
                      <a:pt x="146" y="64"/>
                    </a:lnTo>
                    <a:lnTo>
                      <a:pt x="166" y="52"/>
                    </a:lnTo>
                    <a:lnTo>
                      <a:pt x="184" y="44"/>
                    </a:lnTo>
                    <a:lnTo>
                      <a:pt x="208" y="236"/>
                    </a:lnTo>
                    <a:lnTo>
                      <a:pt x="166" y="84"/>
                    </a:lnTo>
                    <a:lnTo>
                      <a:pt x="64" y="132"/>
                    </a:lnTo>
                    <a:lnTo>
                      <a:pt x="34" y="80"/>
                    </a:lnTo>
                    <a:lnTo>
                      <a:pt x="14" y="36"/>
                    </a:lnTo>
                    <a:lnTo>
                      <a:pt x="4" y="1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96" name="Freeform 514"/>
              <p:cNvSpPr>
                <a:spLocks/>
              </p:cNvSpPr>
              <p:nvPr/>
            </p:nvSpPr>
            <p:spPr bwMode="auto">
              <a:xfrm>
                <a:off x="4493" y="882"/>
                <a:ext cx="38" cy="47"/>
              </a:xfrm>
              <a:custGeom>
                <a:avLst/>
                <a:gdLst>
                  <a:gd name="T0" fmla="*/ 26 w 100"/>
                  <a:gd name="T1" fmla="*/ 0 h 132"/>
                  <a:gd name="T2" fmla="*/ 92 w 100"/>
                  <a:gd name="T3" fmla="*/ 78 h 132"/>
                  <a:gd name="T4" fmla="*/ 92 w 100"/>
                  <a:gd name="T5" fmla="*/ 0 h 132"/>
                  <a:gd name="T6" fmla="*/ 92 w 100"/>
                  <a:gd name="T7" fmla="*/ 0 h 132"/>
                  <a:gd name="T8" fmla="*/ 94 w 100"/>
                  <a:gd name="T9" fmla="*/ 8 h 132"/>
                  <a:gd name="T10" fmla="*/ 98 w 100"/>
                  <a:gd name="T11" fmla="*/ 32 h 132"/>
                  <a:gd name="T12" fmla="*/ 100 w 100"/>
                  <a:gd name="T13" fmla="*/ 48 h 132"/>
                  <a:gd name="T14" fmla="*/ 100 w 100"/>
                  <a:gd name="T15" fmla="*/ 66 h 132"/>
                  <a:gd name="T16" fmla="*/ 100 w 100"/>
                  <a:gd name="T17" fmla="*/ 82 h 132"/>
                  <a:gd name="T18" fmla="*/ 98 w 100"/>
                  <a:gd name="T19" fmla="*/ 100 h 132"/>
                  <a:gd name="T20" fmla="*/ 26 w 100"/>
                  <a:gd name="T21" fmla="*/ 28 h 132"/>
                  <a:gd name="T22" fmla="*/ 0 w 100"/>
                  <a:gd name="T23" fmla="*/ 132 h 132"/>
                  <a:gd name="T24" fmla="*/ 0 w 100"/>
                  <a:gd name="T25" fmla="*/ 132 h 132"/>
                  <a:gd name="T26" fmla="*/ 2 w 100"/>
                  <a:gd name="T27" fmla="*/ 110 h 132"/>
                  <a:gd name="T28" fmla="*/ 10 w 100"/>
                  <a:gd name="T29" fmla="*/ 64 h 132"/>
                  <a:gd name="T30" fmla="*/ 18 w 100"/>
                  <a:gd name="T31" fmla="*/ 18 h 132"/>
                  <a:gd name="T32" fmla="*/ 22 w 100"/>
                  <a:gd name="T33" fmla="*/ 4 h 132"/>
                  <a:gd name="T34" fmla="*/ 24 w 100"/>
                  <a:gd name="T35" fmla="*/ 0 h 132"/>
                  <a:gd name="T36" fmla="*/ 26 w 100"/>
                  <a:gd name="T37" fmla="*/ 0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0"/>
                  <a:gd name="T58" fmla="*/ 0 h 132"/>
                  <a:gd name="T59" fmla="*/ 100 w 100"/>
                  <a:gd name="T60" fmla="*/ 132 h 1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0" h="132">
                    <a:moveTo>
                      <a:pt x="26" y="0"/>
                    </a:moveTo>
                    <a:lnTo>
                      <a:pt x="92" y="78"/>
                    </a:lnTo>
                    <a:lnTo>
                      <a:pt x="92" y="0"/>
                    </a:lnTo>
                    <a:lnTo>
                      <a:pt x="94" y="8"/>
                    </a:lnTo>
                    <a:lnTo>
                      <a:pt x="98" y="32"/>
                    </a:lnTo>
                    <a:lnTo>
                      <a:pt x="100" y="48"/>
                    </a:lnTo>
                    <a:lnTo>
                      <a:pt x="100" y="66"/>
                    </a:lnTo>
                    <a:lnTo>
                      <a:pt x="100" y="82"/>
                    </a:lnTo>
                    <a:lnTo>
                      <a:pt x="98" y="100"/>
                    </a:lnTo>
                    <a:lnTo>
                      <a:pt x="26" y="28"/>
                    </a:lnTo>
                    <a:lnTo>
                      <a:pt x="0" y="132"/>
                    </a:lnTo>
                    <a:lnTo>
                      <a:pt x="2" y="110"/>
                    </a:lnTo>
                    <a:lnTo>
                      <a:pt x="10" y="64"/>
                    </a:lnTo>
                    <a:lnTo>
                      <a:pt x="18" y="18"/>
                    </a:lnTo>
                    <a:lnTo>
                      <a:pt x="22" y="4"/>
                    </a:lnTo>
                    <a:lnTo>
                      <a:pt x="24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97" name="Freeform 515"/>
              <p:cNvSpPr>
                <a:spLocks/>
              </p:cNvSpPr>
              <p:nvPr/>
            </p:nvSpPr>
            <p:spPr bwMode="auto">
              <a:xfrm>
                <a:off x="4493" y="882"/>
                <a:ext cx="38" cy="47"/>
              </a:xfrm>
              <a:custGeom>
                <a:avLst/>
                <a:gdLst>
                  <a:gd name="T0" fmla="*/ 26 w 100"/>
                  <a:gd name="T1" fmla="*/ 0 h 132"/>
                  <a:gd name="T2" fmla="*/ 92 w 100"/>
                  <a:gd name="T3" fmla="*/ 78 h 132"/>
                  <a:gd name="T4" fmla="*/ 92 w 100"/>
                  <a:gd name="T5" fmla="*/ 0 h 132"/>
                  <a:gd name="T6" fmla="*/ 92 w 100"/>
                  <a:gd name="T7" fmla="*/ 0 h 132"/>
                  <a:gd name="T8" fmla="*/ 94 w 100"/>
                  <a:gd name="T9" fmla="*/ 8 h 132"/>
                  <a:gd name="T10" fmla="*/ 98 w 100"/>
                  <a:gd name="T11" fmla="*/ 32 h 132"/>
                  <a:gd name="T12" fmla="*/ 100 w 100"/>
                  <a:gd name="T13" fmla="*/ 48 h 132"/>
                  <a:gd name="T14" fmla="*/ 100 w 100"/>
                  <a:gd name="T15" fmla="*/ 66 h 132"/>
                  <a:gd name="T16" fmla="*/ 100 w 100"/>
                  <a:gd name="T17" fmla="*/ 82 h 132"/>
                  <a:gd name="T18" fmla="*/ 98 w 100"/>
                  <a:gd name="T19" fmla="*/ 100 h 132"/>
                  <a:gd name="T20" fmla="*/ 26 w 100"/>
                  <a:gd name="T21" fmla="*/ 28 h 132"/>
                  <a:gd name="T22" fmla="*/ 0 w 100"/>
                  <a:gd name="T23" fmla="*/ 132 h 132"/>
                  <a:gd name="T24" fmla="*/ 0 w 100"/>
                  <a:gd name="T25" fmla="*/ 132 h 132"/>
                  <a:gd name="T26" fmla="*/ 2 w 100"/>
                  <a:gd name="T27" fmla="*/ 110 h 132"/>
                  <a:gd name="T28" fmla="*/ 10 w 100"/>
                  <a:gd name="T29" fmla="*/ 64 h 132"/>
                  <a:gd name="T30" fmla="*/ 18 w 100"/>
                  <a:gd name="T31" fmla="*/ 18 h 132"/>
                  <a:gd name="T32" fmla="*/ 22 w 100"/>
                  <a:gd name="T33" fmla="*/ 4 h 132"/>
                  <a:gd name="T34" fmla="*/ 24 w 100"/>
                  <a:gd name="T35" fmla="*/ 0 h 132"/>
                  <a:gd name="T36" fmla="*/ 26 w 100"/>
                  <a:gd name="T37" fmla="*/ 0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0"/>
                  <a:gd name="T58" fmla="*/ 0 h 132"/>
                  <a:gd name="T59" fmla="*/ 100 w 100"/>
                  <a:gd name="T60" fmla="*/ 132 h 1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0" h="132">
                    <a:moveTo>
                      <a:pt x="26" y="0"/>
                    </a:moveTo>
                    <a:lnTo>
                      <a:pt x="92" y="78"/>
                    </a:lnTo>
                    <a:lnTo>
                      <a:pt x="92" y="0"/>
                    </a:lnTo>
                    <a:lnTo>
                      <a:pt x="94" y="8"/>
                    </a:lnTo>
                    <a:lnTo>
                      <a:pt x="98" y="32"/>
                    </a:lnTo>
                    <a:lnTo>
                      <a:pt x="100" y="48"/>
                    </a:lnTo>
                    <a:lnTo>
                      <a:pt x="100" y="66"/>
                    </a:lnTo>
                    <a:lnTo>
                      <a:pt x="100" y="82"/>
                    </a:lnTo>
                    <a:lnTo>
                      <a:pt x="98" y="100"/>
                    </a:lnTo>
                    <a:lnTo>
                      <a:pt x="26" y="28"/>
                    </a:lnTo>
                    <a:lnTo>
                      <a:pt x="0" y="132"/>
                    </a:lnTo>
                    <a:lnTo>
                      <a:pt x="2" y="110"/>
                    </a:lnTo>
                    <a:lnTo>
                      <a:pt x="10" y="64"/>
                    </a:lnTo>
                    <a:lnTo>
                      <a:pt x="18" y="18"/>
                    </a:lnTo>
                    <a:lnTo>
                      <a:pt x="22" y="4"/>
                    </a:lnTo>
                    <a:lnTo>
                      <a:pt x="24" y="0"/>
                    </a:lnTo>
                    <a:lnTo>
                      <a:pt x="2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98" name="Freeform 516"/>
              <p:cNvSpPr>
                <a:spLocks/>
              </p:cNvSpPr>
              <p:nvPr/>
            </p:nvSpPr>
            <p:spPr bwMode="auto">
              <a:xfrm>
                <a:off x="4471" y="994"/>
                <a:ext cx="119" cy="85"/>
              </a:xfrm>
              <a:custGeom>
                <a:avLst/>
                <a:gdLst>
                  <a:gd name="T0" fmla="*/ 0 w 312"/>
                  <a:gd name="T1" fmla="*/ 172 h 242"/>
                  <a:gd name="T2" fmla="*/ 54 w 312"/>
                  <a:gd name="T3" fmla="*/ 148 h 242"/>
                  <a:gd name="T4" fmla="*/ 70 w 312"/>
                  <a:gd name="T5" fmla="*/ 134 h 242"/>
                  <a:gd name="T6" fmla="*/ 132 w 312"/>
                  <a:gd name="T7" fmla="*/ 44 h 242"/>
                  <a:gd name="T8" fmla="*/ 270 w 312"/>
                  <a:gd name="T9" fmla="*/ 0 h 242"/>
                  <a:gd name="T10" fmla="*/ 272 w 312"/>
                  <a:gd name="T11" fmla="*/ 2 h 242"/>
                  <a:gd name="T12" fmla="*/ 274 w 312"/>
                  <a:gd name="T13" fmla="*/ 12 h 242"/>
                  <a:gd name="T14" fmla="*/ 266 w 312"/>
                  <a:gd name="T15" fmla="*/ 18 h 242"/>
                  <a:gd name="T16" fmla="*/ 214 w 312"/>
                  <a:gd name="T17" fmla="*/ 24 h 242"/>
                  <a:gd name="T18" fmla="*/ 156 w 312"/>
                  <a:gd name="T19" fmla="*/ 60 h 242"/>
                  <a:gd name="T20" fmla="*/ 232 w 312"/>
                  <a:gd name="T21" fmla="*/ 42 h 242"/>
                  <a:gd name="T22" fmla="*/ 272 w 312"/>
                  <a:gd name="T23" fmla="*/ 42 h 242"/>
                  <a:gd name="T24" fmla="*/ 306 w 312"/>
                  <a:gd name="T25" fmla="*/ 42 h 242"/>
                  <a:gd name="T26" fmla="*/ 312 w 312"/>
                  <a:gd name="T27" fmla="*/ 52 h 242"/>
                  <a:gd name="T28" fmla="*/ 310 w 312"/>
                  <a:gd name="T29" fmla="*/ 60 h 242"/>
                  <a:gd name="T30" fmla="*/ 298 w 312"/>
                  <a:gd name="T31" fmla="*/ 66 h 242"/>
                  <a:gd name="T32" fmla="*/ 300 w 312"/>
                  <a:gd name="T33" fmla="*/ 68 h 242"/>
                  <a:gd name="T34" fmla="*/ 304 w 312"/>
                  <a:gd name="T35" fmla="*/ 76 h 242"/>
                  <a:gd name="T36" fmla="*/ 298 w 312"/>
                  <a:gd name="T37" fmla="*/ 82 h 242"/>
                  <a:gd name="T38" fmla="*/ 246 w 312"/>
                  <a:gd name="T39" fmla="*/ 98 h 242"/>
                  <a:gd name="T40" fmla="*/ 252 w 312"/>
                  <a:gd name="T41" fmla="*/ 108 h 242"/>
                  <a:gd name="T42" fmla="*/ 282 w 312"/>
                  <a:gd name="T43" fmla="*/ 100 h 242"/>
                  <a:gd name="T44" fmla="*/ 284 w 312"/>
                  <a:gd name="T45" fmla="*/ 108 h 242"/>
                  <a:gd name="T46" fmla="*/ 280 w 312"/>
                  <a:gd name="T47" fmla="*/ 114 h 242"/>
                  <a:gd name="T48" fmla="*/ 270 w 312"/>
                  <a:gd name="T49" fmla="*/ 120 h 242"/>
                  <a:gd name="T50" fmla="*/ 232 w 312"/>
                  <a:gd name="T51" fmla="*/ 134 h 242"/>
                  <a:gd name="T52" fmla="*/ 194 w 312"/>
                  <a:gd name="T53" fmla="*/ 148 h 242"/>
                  <a:gd name="T54" fmla="*/ 124 w 312"/>
                  <a:gd name="T55" fmla="*/ 202 h 242"/>
                  <a:gd name="T56" fmla="*/ 110 w 312"/>
                  <a:gd name="T57" fmla="*/ 208 h 242"/>
                  <a:gd name="T58" fmla="*/ 90 w 312"/>
                  <a:gd name="T59" fmla="*/ 210 h 242"/>
                  <a:gd name="T60" fmla="*/ 22 w 312"/>
                  <a:gd name="T61" fmla="*/ 242 h 242"/>
                  <a:gd name="T62" fmla="*/ 10 w 312"/>
                  <a:gd name="T63" fmla="*/ 224 h 242"/>
                  <a:gd name="T64" fmla="*/ 2 w 312"/>
                  <a:gd name="T65" fmla="*/ 202 h 242"/>
                  <a:gd name="T66" fmla="*/ 0 w 312"/>
                  <a:gd name="T67" fmla="*/ 172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42"/>
                  <a:gd name="T104" fmla="*/ 312 w 312"/>
                  <a:gd name="T105" fmla="*/ 242 h 2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42">
                    <a:moveTo>
                      <a:pt x="0" y="172"/>
                    </a:moveTo>
                    <a:lnTo>
                      <a:pt x="0" y="172"/>
                    </a:lnTo>
                    <a:lnTo>
                      <a:pt x="30" y="160"/>
                    </a:lnTo>
                    <a:lnTo>
                      <a:pt x="54" y="148"/>
                    </a:lnTo>
                    <a:lnTo>
                      <a:pt x="64" y="142"/>
                    </a:lnTo>
                    <a:lnTo>
                      <a:pt x="70" y="134"/>
                    </a:lnTo>
                    <a:lnTo>
                      <a:pt x="132" y="44"/>
                    </a:lnTo>
                    <a:lnTo>
                      <a:pt x="200" y="2"/>
                    </a:lnTo>
                    <a:lnTo>
                      <a:pt x="270" y="0"/>
                    </a:lnTo>
                    <a:lnTo>
                      <a:pt x="272" y="2"/>
                    </a:lnTo>
                    <a:lnTo>
                      <a:pt x="274" y="8"/>
                    </a:lnTo>
                    <a:lnTo>
                      <a:pt x="274" y="12"/>
                    </a:lnTo>
                    <a:lnTo>
                      <a:pt x="270" y="14"/>
                    </a:lnTo>
                    <a:lnTo>
                      <a:pt x="266" y="18"/>
                    </a:lnTo>
                    <a:lnTo>
                      <a:pt x="258" y="20"/>
                    </a:lnTo>
                    <a:lnTo>
                      <a:pt x="214" y="24"/>
                    </a:lnTo>
                    <a:lnTo>
                      <a:pt x="156" y="60"/>
                    </a:lnTo>
                    <a:lnTo>
                      <a:pt x="232" y="42"/>
                    </a:lnTo>
                    <a:lnTo>
                      <a:pt x="246" y="42"/>
                    </a:lnTo>
                    <a:lnTo>
                      <a:pt x="272" y="42"/>
                    </a:lnTo>
                    <a:lnTo>
                      <a:pt x="306" y="42"/>
                    </a:lnTo>
                    <a:lnTo>
                      <a:pt x="308" y="46"/>
                    </a:lnTo>
                    <a:lnTo>
                      <a:pt x="312" y="52"/>
                    </a:lnTo>
                    <a:lnTo>
                      <a:pt x="312" y="56"/>
                    </a:lnTo>
                    <a:lnTo>
                      <a:pt x="310" y="60"/>
                    </a:lnTo>
                    <a:lnTo>
                      <a:pt x="306" y="62"/>
                    </a:lnTo>
                    <a:lnTo>
                      <a:pt x="298" y="66"/>
                    </a:lnTo>
                    <a:lnTo>
                      <a:pt x="300" y="68"/>
                    </a:lnTo>
                    <a:lnTo>
                      <a:pt x="302" y="72"/>
                    </a:lnTo>
                    <a:lnTo>
                      <a:pt x="304" y="76"/>
                    </a:lnTo>
                    <a:lnTo>
                      <a:pt x="302" y="78"/>
                    </a:lnTo>
                    <a:lnTo>
                      <a:pt x="298" y="82"/>
                    </a:lnTo>
                    <a:lnTo>
                      <a:pt x="292" y="84"/>
                    </a:lnTo>
                    <a:lnTo>
                      <a:pt x="246" y="98"/>
                    </a:lnTo>
                    <a:lnTo>
                      <a:pt x="200" y="124"/>
                    </a:lnTo>
                    <a:lnTo>
                      <a:pt x="252" y="108"/>
                    </a:lnTo>
                    <a:lnTo>
                      <a:pt x="282" y="100"/>
                    </a:lnTo>
                    <a:lnTo>
                      <a:pt x="284" y="102"/>
                    </a:lnTo>
                    <a:lnTo>
                      <a:pt x="284" y="108"/>
                    </a:lnTo>
                    <a:lnTo>
                      <a:pt x="282" y="110"/>
                    </a:lnTo>
                    <a:lnTo>
                      <a:pt x="280" y="114"/>
                    </a:lnTo>
                    <a:lnTo>
                      <a:pt x="276" y="118"/>
                    </a:lnTo>
                    <a:lnTo>
                      <a:pt x="270" y="120"/>
                    </a:lnTo>
                    <a:lnTo>
                      <a:pt x="232" y="134"/>
                    </a:lnTo>
                    <a:lnTo>
                      <a:pt x="194" y="148"/>
                    </a:lnTo>
                    <a:lnTo>
                      <a:pt x="166" y="172"/>
                    </a:lnTo>
                    <a:lnTo>
                      <a:pt x="124" y="202"/>
                    </a:lnTo>
                    <a:lnTo>
                      <a:pt x="110" y="208"/>
                    </a:lnTo>
                    <a:lnTo>
                      <a:pt x="100" y="210"/>
                    </a:lnTo>
                    <a:lnTo>
                      <a:pt x="90" y="210"/>
                    </a:lnTo>
                    <a:lnTo>
                      <a:pt x="22" y="242"/>
                    </a:lnTo>
                    <a:lnTo>
                      <a:pt x="18" y="238"/>
                    </a:lnTo>
                    <a:lnTo>
                      <a:pt x="10" y="224"/>
                    </a:lnTo>
                    <a:lnTo>
                      <a:pt x="6" y="214"/>
                    </a:lnTo>
                    <a:lnTo>
                      <a:pt x="2" y="202"/>
                    </a:lnTo>
                    <a:lnTo>
                      <a:pt x="0" y="188"/>
                    </a:lnTo>
                    <a:lnTo>
                      <a:pt x="0" y="172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799" name="Freeform 517"/>
              <p:cNvSpPr>
                <a:spLocks/>
              </p:cNvSpPr>
              <p:nvPr/>
            </p:nvSpPr>
            <p:spPr bwMode="auto">
              <a:xfrm>
                <a:off x="4471" y="994"/>
                <a:ext cx="119" cy="85"/>
              </a:xfrm>
              <a:custGeom>
                <a:avLst/>
                <a:gdLst>
                  <a:gd name="T0" fmla="*/ 0 w 312"/>
                  <a:gd name="T1" fmla="*/ 172 h 242"/>
                  <a:gd name="T2" fmla="*/ 54 w 312"/>
                  <a:gd name="T3" fmla="*/ 148 h 242"/>
                  <a:gd name="T4" fmla="*/ 70 w 312"/>
                  <a:gd name="T5" fmla="*/ 134 h 242"/>
                  <a:gd name="T6" fmla="*/ 132 w 312"/>
                  <a:gd name="T7" fmla="*/ 44 h 242"/>
                  <a:gd name="T8" fmla="*/ 270 w 312"/>
                  <a:gd name="T9" fmla="*/ 0 h 242"/>
                  <a:gd name="T10" fmla="*/ 272 w 312"/>
                  <a:gd name="T11" fmla="*/ 2 h 242"/>
                  <a:gd name="T12" fmla="*/ 274 w 312"/>
                  <a:gd name="T13" fmla="*/ 12 h 242"/>
                  <a:gd name="T14" fmla="*/ 266 w 312"/>
                  <a:gd name="T15" fmla="*/ 18 h 242"/>
                  <a:gd name="T16" fmla="*/ 214 w 312"/>
                  <a:gd name="T17" fmla="*/ 24 h 242"/>
                  <a:gd name="T18" fmla="*/ 156 w 312"/>
                  <a:gd name="T19" fmla="*/ 60 h 242"/>
                  <a:gd name="T20" fmla="*/ 232 w 312"/>
                  <a:gd name="T21" fmla="*/ 42 h 242"/>
                  <a:gd name="T22" fmla="*/ 272 w 312"/>
                  <a:gd name="T23" fmla="*/ 42 h 242"/>
                  <a:gd name="T24" fmla="*/ 306 w 312"/>
                  <a:gd name="T25" fmla="*/ 42 h 242"/>
                  <a:gd name="T26" fmla="*/ 312 w 312"/>
                  <a:gd name="T27" fmla="*/ 52 h 242"/>
                  <a:gd name="T28" fmla="*/ 310 w 312"/>
                  <a:gd name="T29" fmla="*/ 60 h 242"/>
                  <a:gd name="T30" fmla="*/ 298 w 312"/>
                  <a:gd name="T31" fmla="*/ 66 h 242"/>
                  <a:gd name="T32" fmla="*/ 300 w 312"/>
                  <a:gd name="T33" fmla="*/ 68 h 242"/>
                  <a:gd name="T34" fmla="*/ 304 w 312"/>
                  <a:gd name="T35" fmla="*/ 76 h 242"/>
                  <a:gd name="T36" fmla="*/ 298 w 312"/>
                  <a:gd name="T37" fmla="*/ 82 h 242"/>
                  <a:gd name="T38" fmla="*/ 246 w 312"/>
                  <a:gd name="T39" fmla="*/ 98 h 242"/>
                  <a:gd name="T40" fmla="*/ 252 w 312"/>
                  <a:gd name="T41" fmla="*/ 108 h 242"/>
                  <a:gd name="T42" fmla="*/ 282 w 312"/>
                  <a:gd name="T43" fmla="*/ 100 h 242"/>
                  <a:gd name="T44" fmla="*/ 284 w 312"/>
                  <a:gd name="T45" fmla="*/ 108 h 242"/>
                  <a:gd name="T46" fmla="*/ 280 w 312"/>
                  <a:gd name="T47" fmla="*/ 114 h 242"/>
                  <a:gd name="T48" fmla="*/ 270 w 312"/>
                  <a:gd name="T49" fmla="*/ 120 h 242"/>
                  <a:gd name="T50" fmla="*/ 232 w 312"/>
                  <a:gd name="T51" fmla="*/ 134 h 242"/>
                  <a:gd name="T52" fmla="*/ 194 w 312"/>
                  <a:gd name="T53" fmla="*/ 148 h 242"/>
                  <a:gd name="T54" fmla="*/ 124 w 312"/>
                  <a:gd name="T55" fmla="*/ 202 h 242"/>
                  <a:gd name="T56" fmla="*/ 110 w 312"/>
                  <a:gd name="T57" fmla="*/ 208 h 242"/>
                  <a:gd name="T58" fmla="*/ 90 w 312"/>
                  <a:gd name="T59" fmla="*/ 210 h 242"/>
                  <a:gd name="T60" fmla="*/ 22 w 312"/>
                  <a:gd name="T61" fmla="*/ 242 h 242"/>
                  <a:gd name="T62" fmla="*/ 10 w 312"/>
                  <a:gd name="T63" fmla="*/ 224 h 242"/>
                  <a:gd name="T64" fmla="*/ 2 w 312"/>
                  <a:gd name="T65" fmla="*/ 202 h 242"/>
                  <a:gd name="T66" fmla="*/ 0 w 312"/>
                  <a:gd name="T67" fmla="*/ 172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42"/>
                  <a:gd name="T104" fmla="*/ 312 w 312"/>
                  <a:gd name="T105" fmla="*/ 242 h 2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42">
                    <a:moveTo>
                      <a:pt x="0" y="172"/>
                    </a:moveTo>
                    <a:lnTo>
                      <a:pt x="0" y="172"/>
                    </a:lnTo>
                    <a:lnTo>
                      <a:pt x="30" y="160"/>
                    </a:lnTo>
                    <a:lnTo>
                      <a:pt x="54" y="148"/>
                    </a:lnTo>
                    <a:lnTo>
                      <a:pt x="64" y="142"/>
                    </a:lnTo>
                    <a:lnTo>
                      <a:pt x="70" y="134"/>
                    </a:lnTo>
                    <a:lnTo>
                      <a:pt x="132" y="44"/>
                    </a:lnTo>
                    <a:lnTo>
                      <a:pt x="200" y="2"/>
                    </a:lnTo>
                    <a:lnTo>
                      <a:pt x="270" y="0"/>
                    </a:lnTo>
                    <a:lnTo>
                      <a:pt x="272" y="2"/>
                    </a:lnTo>
                    <a:lnTo>
                      <a:pt x="274" y="8"/>
                    </a:lnTo>
                    <a:lnTo>
                      <a:pt x="274" y="12"/>
                    </a:lnTo>
                    <a:lnTo>
                      <a:pt x="270" y="14"/>
                    </a:lnTo>
                    <a:lnTo>
                      <a:pt x="266" y="18"/>
                    </a:lnTo>
                    <a:lnTo>
                      <a:pt x="258" y="20"/>
                    </a:lnTo>
                    <a:lnTo>
                      <a:pt x="214" y="24"/>
                    </a:lnTo>
                    <a:lnTo>
                      <a:pt x="156" y="60"/>
                    </a:lnTo>
                    <a:lnTo>
                      <a:pt x="232" y="42"/>
                    </a:lnTo>
                    <a:lnTo>
                      <a:pt x="246" y="42"/>
                    </a:lnTo>
                    <a:lnTo>
                      <a:pt x="272" y="42"/>
                    </a:lnTo>
                    <a:lnTo>
                      <a:pt x="306" y="42"/>
                    </a:lnTo>
                    <a:lnTo>
                      <a:pt x="308" y="46"/>
                    </a:lnTo>
                    <a:lnTo>
                      <a:pt x="312" y="52"/>
                    </a:lnTo>
                    <a:lnTo>
                      <a:pt x="312" y="56"/>
                    </a:lnTo>
                    <a:lnTo>
                      <a:pt x="310" y="60"/>
                    </a:lnTo>
                    <a:lnTo>
                      <a:pt x="306" y="62"/>
                    </a:lnTo>
                    <a:lnTo>
                      <a:pt x="298" y="66"/>
                    </a:lnTo>
                    <a:lnTo>
                      <a:pt x="300" y="68"/>
                    </a:lnTo>
                    <a:lnTo>
                      <a:pt x="302" y="72"/>
                    </a:lnTo>
                    <a:lnTo>
                      <a:pt x="304" y="76"/>
                    </a:lnTo>
                    <a:lnTo>
                      <a:pt x="302" y="78"/>
                    </a:lnTo>
                    <a:lnTo>
                      <a:pt x="298" y="82"/>
                    </a:lnTo>
                    <a:lnTo>
                      <a:pt x="292" y="84"/>
                    </a:lnTo>
                    <a:lnTo>
                      <a:pt x="246" y="98"/>
                    </a:lnTo>
                    <a:lnTo>
                      <a:pt x="200" y="124"/>
                    </a:lnTo>
                    <a:lnTo>
                      <a:pt x="252" y="108"/>
                    </a:lnTo>
                    <a:lnTo>
                      <a:pt x="282" y="100"/>
                    </a:lnTo>
                    <a:lnTo>
                      <a:pt x="284" y="102"/>
                    </a:lnTo>
                    <a:lnTo>
                      <a:pt x="284" y="108"/>
                    </a:lnTo>
                    <a:lnTo>
                      <a:pt x="282" y="110"/>
                    </a:lnTo>
                    <a:lnTo>
                      <a:pt x="280" y="114"/>
                    </a:lnTo>
                    <a:lnTo>
                      <a:pt x="276" y="118"/>
                    </a:lnTo>
                    <a:lnTo>
                      <a:pt x="270" y="120"/>
                    </a:lnTo>
                    <a:lnTo>
                      <a:pt x="232" y="134"/>
                    </a:lnTo>
                    <a:lnTo>
                      <a:pt x="194" y="148"/>
                    </a:lnTo>
                    <a:lnTo>
                      <a:pt x="166" y="172"/>
                    </a:lnTo>
                    <a:lnTo>
                      <a:pt x="124" y="202"/>
                    </a:lnTo>
                    <a:lnTo>
                      <a:pt x="110" y="208"/>
                    </a:lnTo>
                    <a:lnTo>
                      <a:pt x="100" y="210"/>
                    </a:lnTo>
                    <a:lnTo>
                      <a:pt x="90" y="210"/>
                    </a:lnTo>
                    <a:lnTo>
                      <a:pt x="22" y="242"/>
                    </a:lnTo>
                    <a:lnTo>
                      <a:pt x="18" y="238"/>
                    </a:lnTo>
                    <a:lnTo>
                      <a:pt x="10" y="224"/>
                    </a:lnTo>
                    <a:lnTo>
                      <a:pt x="6" y="214"/>
                    </a:lnTo>
                    <a:lnTo>
                      <a:pt x="2" y="202"/>
                    </a:lnTo>
                    <a:lnTo>
                      <a:pt x="0" y="188"/>
                    </a:lnTo>
                    <a:lnTo>
                      <a:pt x="0" y="17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800" name="Freeform 518"/>
              <p:cNvSpPr>
                <a:spLocks/>
              </p:cNvSpPr>
              <p:nvPr/>
            </p:nvSpPr>
            <p:spPr bwMode="auto">
              <a:xfrm>
                <a:off x="4311" y="903"/>
                <a:ext cx="181" cy="238"/>
              </a:xfrm>
              <a:custGeom>
                <a:avLst/>
                <a:gdLst>
                  <a:gd name="T0" fmla="*/ 12 w 474"/>
                  <a:gd name="T1" fmla="*/ 0 h 678"/>
                  <a:gd name="T2" fmla="*/ 90 w 474"/>
                  <a:gd name="T3" fmla="*/ 52 h 678"/>
                  <a:gd name="T4" fmla="*/ 156 w 474"/>
                  <a:gd name="T5" fmla="*/ 104 h 678"/>
                  <a:gd name="T6" fmla="*/ 196 w 474"/>
                  <a:gd name="T7" fmla="*/ 142 h 678"/>
                  <a:gd name="T8" fmla="*/ 226 w 474"/>
                  <a:gd name="T9" fmla="*/ 180 h 678"/>
                  <a:gd name="T10" fmla="*/ 240 w 474"/>
                  <a:gd name="T11" fmla="*/ 218 h 678"/>
                  <a:gd name="T12" fmla="*/ 240 w 474"/>
                  <a:gd name="T13" fmla="*/ 234 h 678"/>
                  <a:gd name="T14" fmla="*/ 232 w 474"/>
                  <a:gd name="T15" fmla="*/ 268 h 678"/>
                  <a:gd name="T16" fmla="*/ 198 w 474"/>
                  <a:gd name="T17" fmla="*/ 372 h 678"/>
                  <a:gd name="T18" fmla="*/ 178 w 474"/>
                  <a:gd name="T19" fmla="*/ 436 h 678"/>
                  <a:gd name="T20" fmla="*/ 172 w 474"/>
                  <a:gd name="T21" fmla="*/ 480 h 678"/>
                  <a:gd name="T22" fmla="*/ 180 w 474"/>
                  <a:gd name="T23" fmla="*/ 476 h 678"/>
                  <a:gd name="T24" fmla="*/ 220 w 474"/>
                  <a:gd name="T25" fmla="*/ 458 h 678"/>
                  <a:gd name="T26" fmla="*/ 260 w 474"/>
                  <a:gd name="T27" fmla="*/ 448 h 678"/>
                  <a:gd name="T28" fmla="*/ 284 w 474"/>
                  <a:gd name="T29" fmla="*/ 446 h 678"/>
                  <a:gd name="T30" fmla="*/ 334 w 474"/>
                  <a:gd name="T31" fmla="*/ 440 h 678"/>
                  <a:gd name="T32" fmla="*/ 384 w 474"/>
                  <a:gd name="T33" fmla="*/ 426 h 678"/>
                  <a:gd name="T34" fmla="*/ 436 w 474"/>
                  <a:gd name="T35" fmla="*/ 406 h 678"/>
                  <a:gd name="T36" fmla="*/ 434 w 474"/>
                  <a:gd name="T37" fmla="*/ 414 h 678"/>
                  <a:gd name="T38" fmla="*/ 434 w 474"/>
                  <a:gd name="T39" fmla="*/ 436 h 678"/>
                  <a:gd name="T40" fmla="*/ 444 w 474"/>
                  <a:gd name="T41" fmla="*/ 464 h 678"/>
                  <a:gd name="T42" fmla="*/ 464 w 474"/>
                  <a:gd name="T43" fmla="*/ 486 h 678"/>
                  <a:gd name="T44" fmla="*/ 474 w 474"/>
                  <a:gd name="T45" fmla="*/ 494 h 678"/>
                  <a:gd name="T46" fmla="*/ 406 w 474"/>
                  <a:gd name="T47" fmla="*/ 542 h 678"/>
                  <a:gd name="T48" fmla="*/ 302 w 474"/>
                  <a:gd name="T49" fmla="*/ 604 h 678"/>
                  <a:gd name="T50" fmla="*/ 238 w 474"/>
                  <a:gd name="T51" fmla="*/ 632 h 678"/>
                  <a:gd name="T52" fmla="*/ 170 w 474"/>
                  <a:gd name="T53" fmla="*/ 658 h 678"/>
                  <a:gd name="T54" fmla="*/ 98 w 474"/>
                  <a:gd name="T55" fmla="*/ 674 h 678"/>
                  <a:gd name="T56" fmla="*/ 92 w 474"/>
                  <a:gd name="T57" fmla="*/ 676 h 678"/>
                  <a:gd name="T58" fmla="*/ 76 w 474"/>
                  <a:gd name="T59" fmla="*/ 676 h 678"/>
                  <a:gd name="T60" fmla="*/ 66 w 474"/>
                  <a:gd name="T61" fmla="*/ 668 h 678"/>
                  <a:gd name="T62" fmla="*/ 56 w 474"/>
                  <a:gd name="T63" fmla="*/ 650 h 678"/>
                  <a:gd name="T64" fmla="*/ 32 w 474"/>
                  <a:gd name="T65" fmla="*/ 582 h 678"/>
                  <a:gd name="T66" fmla="*/ 20 w 474"/>
                  <a:gd name="T67" fmla="*/ 532 h 678"/>
                  <a:gd name="T68" fmla="*/ 6 w 474"/>
                  <a:gd name="T69" fmla="*/ 426 h 678"/>
                  <a:gd name="T70" fmla="*/ 0 w 474"/>
                  <a:gd name="T71" fmla="*/ 324 h 678"/>
                  <a:gd name="T72" fmla="*/ 2 w 474"/>
                  <a:gd name="T73" fmla="*/ 234 h 678"/>
                  <a:gd name="T74" fmla="*/ 6 w 474"/>
                  <a:gd name="T75" fmla="*/ 200 h 678"/>
                  <a:gd name="T76" fmla="*/ 10 w 474"/>
                  <a:gd name="T77" fmla="*/ 134 h 678"/>
                  <a:gd name="T78" fmla="*/ 12 w 474"/>
                  <a:gd name="T79" fmla="*/ 0 h 67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4"/>
                  <a:gd name="T121" fmla="*/ 0 h 678"/>
                  <a:gd name="T122" fmla="*/ 474 w 474"/>
                  <a:gd name="T123" fmla="*/ 678 h 67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4" h="678">
                    <a:moveTo>
                      <a:pt x="12" y="0"/>
                    </a:moveTo>
                    <a:lnTo>
                      <a:pt x="12" y="0"/>
                    </a:lnTo>
                    <a:lnTo>
                      <a:pt x="50" y="26"/>
                    </a:lnTo>
                    <a:lnTo>
                      <a:pt x="90" y="52"/>
                    </a:lnTo>
                    <a:lnTo>
                      <a:pt x="134" y="84"/>
                    </a:lnTo>
                    <a:lnTo>
                      <a:pt x="156" y="104"/>
                    </a:lnTo>
                    <a:lnTo>
                      <a:pt x="176" y="122"/>
                    </a:lnTo>
                    <a:lnTo>
                      <a:pt x="196" y="142"/>
                    </a:lnTo>
                    <a:lnTo>
                      <a:pt x="212" y="162"/>
                    </a:lnTo>
                    <a:lnTo>
                      <a:pt x="226" y="180"/>
                    </a:lnTo>
                    <a:lnTo>
                      <a:pt x="236" y="200"/>
                    </a:lnTo>
                    <a:lnTo>
                      <a:pt x="240" y="218"/>
                    </a:lnTo>
                    <a:lnTo>
                      <a:pt x="242" y="226"/>
                    </a:lnTo>
                    <a:lnTo>
                      <a:pt x="240" y="234"/>
                    </a:lnTo>
                    <a:lnTo>
                      <a:pt x="232" y="268"/>
                    </a:lnTo>
                    <a:lnTo>
                      <a:pt x="222" y="302"/>
                    </a:lnTo>
                    <a:lnTo>
                      <a:pt x="198" y="372"/>
                    </a:lnTo>
                    <a:lnTo>
                      <a:pt x="188" y="406"/>
                    </a:lnTo>
                    <a:lnTo>
                      <a:pt x="178" y="436"/>
                    </a:lnTo>
                    <a:lnTo>
                      <a:pt x="174" y="460"/>
                    </a:lnTo>
                    <a:lnTo>
                      <a:pt x="172" y="480"/>
                    </a:lnTo>
                    <a:lnTo>
                      <a:pt x="180" y="476"/>
                    </a:lnTo>
                    <a:lnTo>
                      <a:pt x="204" y="464"/>
                    </a:lnTo>
                    <a:lnTo>
                      <a:pt x="220" y="458"/>
                    </a:lnTo>
                    <a:lnTo>
                      <a:pt x="240" y="452"/>
                    </a:lnTo>
                    <a:lnTo>
                      <a:pt x="260" y="448"/>
                    </a:lnTo>
                    <a:lnTo>
                      <a:pt x="284" y="446"/>
                    </a:lnTo>
                    <a:lnTo>
                      <a:pt x="308" y="444"/>
                    </a:lnTo>
                    <a:lnTo>
                      <a:pt x="334" y="440"/>
                    </a:lnTo>
                    <a:lnTo>
                      <a:pt x="360" y="432"/>
                    </a:lnTo>
                    <a:lnTo>
                      <a:pt x="384" y="426"/>
                    </a:lnTo>
                    <a:lnTo>
                      <a:pt x="420" y="412"/>
                    </a:lnTo>
                    <a:lnTo>
                      <a:pt x="436" y="406"/>
                    </a:lnTo>
                    <a:lnTo>
                      <a:pt x="434" y="414"/>
                    </a:lnTo>
                    <a:lnTo>
                      <a:pt x="432" y="424"/>
                    </a:lnTo>
                    <a:lnTo>
                      <a:pt x="434" y="436"/>
                    </a:lnTo>
                    <a:lnTo>
                      <a:pt x="438" y="450"/>
                    </a:lnTo>
                    <a:lnTo>
                      <a:pt x="444" y="464"/>
                    </a:lnTo>
                    <a:lnTo>
                      <a:pt x="456" y="480"/>
                    </a:lnTo>
                    <a:lnTo>
                      <a:pt x="464" y="486"/>
                    </a:lnTo>
                    <a:lnTo>
                      <a:pt x="474" y="494"/>
                    </a:lnTo>
                    <a:lnTo>
                      <a:pt x="442" y="518"/>
                    </a:lnTo>
                    <a:lnTo>
                      <a:pt x="406" y="542"/>
                    </a:lnTo>
                    <a:lnTo>
                      <a:pt x="358" y="572"/>
                    </a:lnTo>
                    <a:lnTo>
                      <a:pt x="302" y="604"/>
                    </a:lnTo>
                    <a:lnTo>
                      <a:pt x="270" y="618"/>
                    </a:lnTo>
                    <a:lnTo>
                      <a:pt x="238" y="632"/>
                    </a:lnTo>
                    <a:lnTo>
                      <a:pt x="204" y="646"/>
                    </a:lnTo>
                    <a:lnTo>
                      <a:pt x="170" y="658"/>
                    </a:lnTo>
                    <a:lnTo>
                      <a:pt x="134" y="666"/>
                    </a:lnTo>
                    <a:lnTo>
                      <a:pt x="98" y="674"/>
                    </a:lnTo>
                    <a:lnTo>
                      <a:pt x="92" y="676"/>
                    </a:lnTo>
                    <a:lnTo>
                      <a:pt x="86" y="678"/>
                    </a:lnTo>
                    <a:lnTo>
                      <a:pt x="76" y="676"/>
                    </a:lnTo>
                    <a:lnTo>
                      <a:pt x="72" y="672"/>
                    </a:lnTo>
                    <a:lnTo>
                      <a:pt x="66" y="668"/>
                    </a:lnTo>
                    <a:lnTo>
                      <a:pt x="62" y="660"/>
                    </a:lnTo>
                    <a:lnTo>
                      <a:pt x="56" y="650"/>
                    </a:lnTo>
                    <a:lnTo>
                      <a:pt x="44" y="622"/>
                    </a:lnTo>
                    <a:lnTo>
                      <a:pt x="32" y="582"/>
                    </a:lnTo>
                    <a:lnTo>
                      <a:pt x="20" y="532"/>
                    </a:lnTo>
                    <a:lnTo>
                      <a:pt x="12" y="480"/>
                    </a:lnTo>
                    <a:lnTo>
                      <a:pt x="6" y="426"/>
                    </a:lnTo>
                    <a:lnTo>
                      <a:pt x="2" y="374"/>
                    </a:lnTo>
                    <a:lnTo>
                      <a:pt x="0" y="324"/>
                    </a:lnTo>
                    <a:lnTo>
                      <a:pt x="0" y="276"/>
                    </a:lnTo>
                    <a:lnTo>
                      <a:pt x="2" y="234"/>
                    </a:lnTo>
                    <a:lnTo>
                      <a:pt x="6" y="200"/>
                    </a:lnTo>
                    <a:lnTo>
                      <a:pt x="8" y="168"/>
                    </a:lnTo>
                    <a:lnTo>
                      <a:pt x="10" y="134"/>
                    </a:lnTo>
                    <a:lnTo>
                      <a:pt x="12" y="7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801" name="Freeform 519"/>
              <p:cNvSpPr>
                <a:spLocks/>
              </p:cNvSpPr>
              <p:nvPr/>
            </p:nvSpPr>
            <p:spPr bwMode="auto">
              <a:xfrm>
                <a:off x="4311" y="903"/>
                <a:ext cx="181" cy="238"/>
              </a:xfrm>
              <a:custGeom>
                <a:avLst/>
                <a:gdLst>
                  <a:gd name="T0" fmla="*/ 12 w 474"/>
                  <a:gd name="T1" fmla="*/ 0 h 678"/>
                  <a:gd name="T2" fmla="*/ 90 w 474"/>
                  <a:gd name="T3" fmla="*/ 52 h 678"/>
                  <a:gd name="T4" fmla="*/ 156 w 474"/>
                  <a:gd name="T5" fmla="*/ 104 h 678"/>
                  <a:gd name="T6" fmla="*/ 196 w 474"/>
                  <a:gd name="T7" fmla="*/ 142 h 678"/>
                  <a:gd name="T8" fmla="*/ 226 w 474"/>
                  <a:gd name="T9" fmla="*/ 180 h 678"/>
                  <a:gd name="T10" fmla="*/ 240 w 474"/>
                  <a:gd name="T11" fmla="*/ 218 h 678"/>
                  <a:gd name="T12" fmla="*/ 240 w 474"/>
                  <a:gd name="T13" fmla="*/ 234 h 678"/>
                  <a:gd name="T14" fmla="*/ 232 w 474"/>
                  <a:gd name="T15" fmla="*/ 268 h 678"/>
                  <a:gd name="T16" fmla="*/ 198 w 474"/>
                  <a:gd name="T17" fmla="*/ 372 h 678"/>
                  <a:gd name="T18" fmla="*/ 178 w 474"/>
                  <a:gd name="T19" fmla="*/ 436 h 678"/>
                  <a:gd name="T20" fmla="*/ 172 w 474"/>
                  <a:gd name="T21" fmla="*/ 480 h 678"/>
                  <a:gd name="T22" fmla="*/ 180 w 474"/>
                  <a:gd name="T23" fmla="*/ 476 h 678"/>
                  <a:gd name="T24" fmla="*/ 220 w 474"/>
                  <a:gd name="T25" fmla="*/ 458 h 678"/>
                  <a:gd name="T26" fmla="*/ 260 w 474"/>
                  <a:gd name="T27" fmla="*/ 448 h 678"/>
                  <a:gd name="T28" fmla="*/ 284 w 474"/>
                  <a:gd name="T29" fmla="*/ 446 h 678"/>
                  <a:gd name="T30" fmla="*/ 334 w 474"/>
                  <a:gd name="T31" fmla="*/ 440 h 678"/>
                  <a:gd name="T32" fmla="*/ 384 w 474"/>
                  <a:gd name="T33" fmla="*/ 426 h 678"/>
                  <a:gd name="T34" fmla="*/ 436 w 474"/>
                  <a:gd name="T35" fmla="*/ 406 h 678"/>
                  <a:gd name="T36" fmla="*/ 434 w 474"/>
                  <a:gd name="T37" fmla="*/ 414 h 678"/>
                  <a:gd name="T38" fmla="*/ 434 w 474"/>
                  <a:gd name="T39" fmla="*/ 436 h 678"/>
                  <a:gd name="T40" fmla="*/ 444 w 474"/>
                  <a:gd name="T41" fmla="*/ 464 h 678"/>
                  <a:gd name="T42" fmla="*/ 464 w 474"/>
                  <a:gd name="T43" fmla="*/ 486 h 678"/>
                  <a:gd name="T44" fmla="*/ 474 w 474"/>
                  <a:gd name="T45" fmla="*/ 494 h 678"/>
                  <a:gd name="T46" fmla="*/ 406 w 474"/>
                  <a:gd name="T47" fmla="*/ 542 h 678"/>
                  <a:gd name="T48" fmla="*/ 302 w 474"/>
                  <a:gd name="T49" fmla="*/ 604 h 678"/>
                  <a:gd name="T50" fmla="*/ 238 w 474"/>
                  <a:gd name="T51" fmla="*/ 632 h 678"/>
                  <a:gd name="T52" fmla="*/ 170 w 474"/>
                  <a:gd name="T53" fmla="*/ 658 h 678"/>
                  <a:gd name="T54" fmla="*/ 98 w 474"/>
                  <a:gd name="T55" fmla="*/ 674 h 678"/>
                  <a:gd name="T56" fmla="*/ 92 w 474"/>
                  <a:gd name="T57" fmla="*/ 676 h 678"/>
                  <a:gd name="T58" fmla="*/ 76 w 474"/>
                  <a:gd name="T59" fmla="*/ 676 h 678"/>
                  <a:gd name="T60" fmla="*/ 66 w 474"/>
                  <a:gd name="T61" fmla="*/ 668 h 678"/>
                  <a:gd name="T62" fmla="*/ 56 w 474"/>
                  <a:gd name="T63" fmla="*/ 650 h 678"/>
                  <a:gd name="T64" fmla="*/ 32 w 474"/>
                  <a:gd name="T65" fmla="*/ 582 h 678"/>
                  <a:gd name="T66" fmla="*/ 20 w 474"/>
                  <a:gd name="T67" fmla="*/ 532 h 678"/>
                  <a:gd name="T68" fmla="*/ 6 w 474"/>
                  <a:gd name="T69" fmla="*/ 426 h 678"/>
                  <a:gd name="T70" fmla="*/ 0 w 474"/>
                  <a:gd name="T71" fmla="*/ 324 h 678"/>
                  <a:gd name="T72" fmla="*/ 2 w 474"/>
                  <a:gd name="T73" fmla="*/ 234 h 678"/>
                  <a:gd name="T74" fmla="*/ 6 w 474"/>
                  <a:gd name="T75" fmla="*/ 200 h 678"/>
                  <a:gd name="T76" fmla="*/ 10 w 474"/>
                  <a:gd name="T77" fmla="*/ 134 h 678"/>
                  <a:gd name="T78" fmla="*/ 12 w 474"/>
                  <a:gd name="T79" fmla="*/ 0 h 67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4"/>
                  <a:gd name="T121" fmla="*/ 0 h 678"/>
                  <a:gd name="T122" fmla="*/ 474 w 474"/>
                  <a:gd name="T123" fmla="*/ 678 h 67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4" h="678">
                    <a:moveTo>
                      <a:pt x="12" y="0"/>
                    </a:moveTo>
                    <a:lnTo>
                      <a:pt x="12" y="0"/>
                    </a:lnTo>
                    <a:lnTo>
                      <a:pt x="50" y="26"/>
                    </a:lnTo>
                    <a:lnTo>
                      <a:pt x="90" y="52"/>
                    </a:lnTo>
                    <a:lnTo>
                      <a:pt x="134" y="84"/>
                    </a:lnTo>
                    <a:lnTo>
                      <a:pt x="156" y="104"/>
                    </a:lnTo>
                    <a:lnTo>
                      <a:pt x="176" y="122"/>
                    </a:lnTo>
                    <a:lnTo>
                      <a:pt x="196" y="142"/>
                    </a:lnTo>
                    <a:lnTo>
                      <a:pt x="212" y="162"/>
                    </a:lnTo>
                    <a:lnTo>
                      <a:pt x="226" y="180"/>
                    </a:lnTo>
                    <a:lnTo>
                      <a:pt x="236" y="200"/>
                    </a:lnTo>
                    <a:lnTo>
                      <a:pt x="240" y="218"/>
                    </a:lnTo>
                    <a:lnTo>
                      <a:pt x="242" y="226"/>
                    </a:lnTo>
                    <a:lnTo>
                      <a:pt x="240" y="234"/>
                    </a:lnTo>
                    <a:lnTo>
                      <a:pt x="232" y="268"/>
                    </a:lnTo>
                    <a:lnTo>
                      <a:pt x="222" y="302"/>
                    </a:lnTo>
                    <a:lnTo>
                      <a:pt x="198" y="372"/>
                    </a:lnTo>
                    <a:lnTo>
                      <a:pt x="188" y="406"/>
                    </a:lnTo>
                    <a:lnTo>
                      <a:pt x="178" y="436"/>
                    </a:lnTo>
                    <a:lnTo>
                      <a:pt x="174" y="460"/>
                    </a:lnTo>
                    <a:lnTo>
                      <a:pt x="172" y="480"/>
                    </a:lnTo>
                    <a:lnTo>
                      <a:pt x="180" y="476"/>
                    </a:lnTo>
                    <a:lnTo>
                      <a:pt x="204" y="464"/>
                    </a:lnTo>
                    <a:lnTo>
                      <a:pt x="220" y="458"/>
                    </a:lnTo>
                    <a:lnTo>
                      <a:pt x="240" y="452"/>
                    </a:lnTo>
                    <a:lnTo>
                      <a:pt x="260" y="448"/>
                    </a:lnTo>
                    <a:lnTo>
                      <a:pt x="284" y="446"/>
                    </a:lnTo>
                    <a:lnTo>
                      <a:pt x="308" y="444"/>
                    </a:lnTo>
                    <a:lnTo>
                      <a:pt x="334" y="440"/>
                    </a:lnTo>
                    <a:lnTo>
                      <a:pt x="360" y="432"/>
                    </a:lnTo>
                    <a:lnTo>
                      <a:pt x="384" y="426"/>
                    </a:lnTo>
                    <a:lnTo>
                      <a:pt x="420" y="412"/>
                    </a:lnTo>
                    <a:lnTo>
                      <a:pt x="436" y="406"/>
                    </a:lnTo>
                    <a:lnTo>
                      <a:pt x="434" y="414"/>
                    </a:lnTo>
                    <a:lnTo>
                      <a:pt x="432" y="424"/>
                    </a:lnTo>
                    <a:lnTo>
                      <a:pt x="434" y="436"/>
                    </a:lnTo>
                    <a:lnTo>
                      <a:pt x="438" y="450"/>
                    </a:lnTo>
                    <a:lnTo>
                      <a:pt x="444" y="464"/>
                    </a:lnTo>
                    <a:lnTo>
                      <a:pt x="456" y="480"/>
                    </a:lnTo>
                    <a:lnTo>
                      <a:pt x="464" y="486"/>
                    </a:lnTo>
                    <a:lnTo>
                      <a:pt x="474" y="494"/>
                    </a:lnTo>
                    <a:lnTo>
                      <a:pt x="442" y="518"/>
                    </a:lnTo>
                    <a:lnTo>
                      <a:pt x="406" y="542"/>
                    </a:lnTo>
                    <a:lnTo>
                      <a:pt x="358" y="572"/>
                    </a:lnTo>
                    <a:lnTo>
                      <a:pt x="302" y="604"/>
                    </a:lnTo>
                    <a:lnTo>
                      <a:pt x="270" y="618"/>
                    </a:lnTo>
                    <a:lnTo>
                      <a:pt x="238" y="632"/>
                    </a:lnTo>
                    <a:lnTo>
                      <a:pt x="204" y="646"/>
                    </a:lnTo>
                    <a:lnTo>
                      <a:pt x="170" y="658"/>
                    </a:lnTo>
                    <a:lnTo>
                      <a:pt x="134" y="666"/>
                    </a:lnTo>
                    <a:lnTo>
                      <a:pt x="98" y="674"/>
                    </a:lnTo>
                    <a:lnTo>
                      <a:pt x="92" y="676"/>
                    </a:lnTo>
                    <a:lnTo>
                      <a:pt x="86" y="678"/>
                    </a:lnTo>
                    <a:lnTo>
                      <a:pt x="76" y="676"/>
                    </a:lnTo>
                    <a:lnTo>
                      <a:pt x="72" y="672"/>
                    </a:lnTo>
                    <a:lnTo>
                      <a:pt x="66" y="668"/>
                    </a:lnTo>
                    <a:lnTo>
                      <a:pt x="62" y="660"/>
                    </a:lnTo>
                    <a:lnTo>
                      <a:pt x="56" y="650"/>
                    </a:lnTo>
                    <a:lnTo>
                      <a:pt x="44" y="622"/>
                    </a:lnTo>
                    <a:lnTo>
                      <a:pt x="32" y="582"/>
                    </a:lnTo>
                    <a:lnTo>
                      <a:pt x="20" y="532"/>
                    </a:lnTo>
                    <a:lnTo>
                      <a:pt x="12" y="480"/>
                    </a:lnTo>
                    <a:lnTo>
                      <a:pt x="6" y="426"/>
                    </a:lnTo>
                    <a:lnTo>
                      <a:pt x="2" y="374"/>
                    </a:lnTo>
                    <a:lnTo>
                      <a:pt x="0" y="324"/>
                    </a:lnTo>
                    <a:lnTo>
                      <a:pt x="0" y="276"/>
                    </a:lnTo>
                    <a:lnTo>
                      <a:pt x="2" y="234"/>
                    </a:lnTo>
                    <a:lnTo>
                      <a:pt x="6" y="200"/>
                    </a:lnTo>
                    <a:lnTo>
                      <a:pt x="8" y="168"/>
                    </a:lnTo>
                    <a:lnTo>
                      <a:pt x="10" y="134"/>
                    </a:lnTo>
                    <a:lnTo>
                      <a:pt x="12" y="70"/>
                    </a:lnTo>
                    <a:lnTo>
                      <a:pt x="1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802" name="Freeform 520"/>
              <p:cNvSpPr>
                <a:spLocks/>
              </p:cNvSpPr>
              <p:nvPr/>
            </p:nvSpPr>
            <p:spPr bwMode="auto">
              <a:xfrm>
                <a:off x="4336" y="910"/>
                <a:ext cx="54" cy="130"/>
              </a:xfrm>
              <a:custGeom>
                <a:avLst/>
                <a:gdLst>
                  <a:gd name="T0" fmla="*/ 0 w 142"/>
                  <a:gd name="T1" fmla="*/ 0 h 370"/>
                  <a:gd name="T2" fmla="*/ 0 w 142"/>
                  <a:gd name="T3" fmla="*/ 0 h 370"/>
                  <a:gd name="T4" fmla="*/ 10 w 142"/>
                  <a:gd name="T5" fmla="*/ 8 h 370"/>
                  <a:gd name="T6" fmla="*/ 32 w 142"/>
                  <a:gd name="T7" fmla="*/ 30 h 370"/>
                  <a:gd name="T8" fmla="*/ 62 w 142"/>
                  <a:gd name="T9" fmla="*/ 64 h 370"/>
                  <a:gd name="T10" fmla="*/ 78 w 142"/>
                  <a:gd name="T11" fmla="*/ 84 h 370"/>
                  <a:gd name="T12" fmla="*/ 92 w 142"/>
                  <a:gd name="T13" fmla="*/ 108 h 370"/>
                  <a:gd name="T14" fmla="*/ 108 w 142"/>
                  <a:gd name="T15" fmla="*/ 134 h 370"/>
                  <a:gd name="T16" fmla="*/ 120 w 142"/>
                  <a:gd name="T17" fmla="*/ 162 h 370"/>
                  <a:gd name="T18" fmla="*/ 132 w 142"/>
                  <a:gd name="T19" fmla="*/ 194 h 370"/>
                  <a:gd name="T20" fmla="*/ 138 w 142"/>
                  <a:gd name="T21" fmla="*/ 226 h 370"/>
                  <a:gd name="T22" fmla="*/ 142 w 142"/>
                  <a:gd name="T23" fmla="*/ 260 h 370"/>
                  <a:gd name="T24" fmla="*/ 142 w 142"/>
                  <a:gd name="T25" fmla="*/ 276 h 370"/>
                  <a:gd name="T26" fmla="*/ 142 w 142"/>
                  <a:gd name="T27" fmla="*/ 294 h 370"/>
                  <a:gd name="T28" fmla="*/ 140 w 142"/>
                  <a:gd name="T29" fmla="*/ 312 h 370"/>
                  <a:gd name="T30" fmla="*/ 136 w 142"/>
                  <a:gd name="T31" fmla="*/ 332 h 370"/>
                  <a:gd name="T32" fmla="*/ 130 w 142"/>
                  <a:gd name="T33" fmla="*/ 350 h 370"/>
                  <a:gd name="T34" fmla="*/ 122 w 142"/>
                  <a:gd name="T35" fmla="*/ 370 h 370"/>
                  <a:gd name="T36" fmla="*/ 122 w 142"/>
                  <a:gd name="T37" fmla="*/ 370 h 370"/>
                  <a:gd name="T38" fmla="*/ 124 w 142"/>
                  <a:gd name="T39" fmla="*/ 362 h 370"/>
                  <a:gd name="T40" fmla="*/ 128 w 142"/>
                  <a:gd name="T41" fmla="*/ 340 h 370"/>
                  <a:gd name="T42" fmla="*/ 130 w 142"/>
                  <a:gd name="T43" fmla="*/ 306 h 370"/>
                  <a:gd name="T44" fmla="*/ 130 w 142"/>
                  <a:gd name="T45" fmla="*/ 286 h 370"/>
                  <a:gd name="T46" fmla="*/ 128 w 142"/>
                  <a:gd name="T47" fmla="*/ 262 h 370"/>
                  <a:gd name="T48" fmla="*/ 122 w 142"/>
                  <a:gd name="T49" fmla="*/ 236 h 370"/>
                  <a:gd name="T50" fmla="*/ 116 w 142"/>
                  <a:gd name="T51" fmla="*/ 208 h 370"/>
                  <a:gd name="T52" fmla="*/ 106 w 142"/>
                  <a:gd name="T53" fmla="*/ 178 h 370"/>
                  <a:gd name="T54" fmla="*/ 94 w 142"/>
                  <a:gd name="T55" fmla="*/ 146 h 370"/>
                  <a:gd name="T56" fmla="*/ 76 w 142"/>
                  <a:gd name="T57" fmla="*/ 112 h 370"/>
                  <a:gd name="T58" fmla="*/ 56 w 142"/>
                  <a:gd name="T59" fmla="*/ 76 h 370"/>
                  <a:gd name="T60" fmla="*/ 30 w 142"/>
                  <a:gd name="T61" fmla="*/ 38 h 370"/>
                  <a:gd name="T62" fmla="*/ 0 w 142"/>
                  <a:gd name="T63" fmla="*/ 0 h 3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2"/>
                  <a:gd name="T97" fmla="*/ 0 h 370"/>
                  <a:gd name="T98" fmla="*/ 142 w 142"/>
                  <a:gd name="T99" fmla="*/ 370 h 3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2" h="37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32" y="30"/>
                    </a:lnTo>
                    <a:lnTo>
                      <a:pt x="62" y="64"/>
                    </a:lnTo>
                    <a:lnTo>
                      <a:pt x="78" y="84"/>
                    </a:lnTo>
                    <a:lnTo>
                      <a:pt x="92" y="108"/>
                    </a:lnTo>
                    <a:lnTo>
                      <a:pt x="108" y="134"/>
                    </a:lnTo>
                    <a:lnTo>
                      <a:pt x="120" y="162"/>
                    </a:lnTo>
                    <a:lnTo>
                      <a:pt x="132" y="194"/>
                    </a:lnTo>
                    <a:lnTo>
                      <a:pt x="138" y="226"/>
                    </a:lnTo>
                    <a:lnTo>
                      <a:pt x="142" y="260"/>
                    </a:lnTo>
                    <a:lnTo>
                      <a:pt x="142" y="276"/>
                    </a:lnTo>
                    <a:lnTo>
                      <a:pt x="142" y="294"/>
                    </a:lnTo>
                    <a:lnTo>
                      <a:pt x="140" y="312"/>
                    </a:lnTo>
                    <a:lnTo>
                      <a:pt x="136" y="332"/>
                    </a:lnTo>
                    <a:lnTo>
                      <a:pt x="130" y="350"/>
                    </a:lnTo>
                    <a:lnTo>
                      <a:pt x="122" y="370"/>
                    </a:lnTo>
                    <a:lnTo>
                      <a:pt x="124" y="362"/>
                    </a:lnTo>
                    <a:lnTo>
                      <a:pt x="128" y="340"/>
                    </a:lnTo>
                    <a:lnTo>
                      <a:pt x="130" y="306"/>
                    </a:lnTo>
                    <a:lnTo>
                      <a:pt x="130" y="286"/>
                    </a:lnTo>
                    <a:lnTo>
                      <a:pt x="128" y="262"/>
                    </a:lnTo>
                    <a:lnTo>
                      <a:pt x="122" y="236"/>
                    </a:lnTo>
                    <a:lnTo>
                      <a:pt x="116" y="208"/>
                    </a:lnTo>
                    <a:lnTo>
                      <a:pt x="106" y="178"/>
                    </a:lnTo>
                    <a:lnTo>
                      <a:pt x="94" y="146"/>
                    </a:lnTo>
                    <a:lnTo>
                      <a:pt x="76" y="112"/>
                    </a:lnTo>
                    <a:lnTo>
                      <a:pt x="56" y="76"/>
                    </a:lnTo>
                    <a:lnTo>
                      <a:pt x="30" y="3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803" name="Freeform 521"/>
              <p:cNvSpPr>
                <a:spLocks/>
              </p:cNvSpPr>
              <p:nvPr/>
            </p:nvSpPr>
            <p:spPr bwMode="auto">
              <a:xfrm>
                <a:off x="4336" y="910"/>
                <a:ext cx="54" cy="130"/>
              </a:xfrm>
              <a:custGeom>
                <a:avLst/>
                <a:gdLst>
                  <a:gd name="T0" fmla="*/ 0 w 142"/>
                  <a:gd name="T1" fmla="*/ 0 h 370"/>
                  <a:gd name="T2" fmla="*/ 0 w 142"/>
                  <a:gd name="T3" fmla="*/ 0 h 370"/>
                  <a:gd name="T4" fmla="*/ 10 w 142"/>
                  <a:gd name="T5" fmla="*/ 8 h 370"/>
                  <a:gd name="T6" fmla="*/ 32 w 142"/>
                  <a:gd name="T7" fmla="*/ 30 h 370"/>
                  <a:gd name="T8" fmla="*/ 62 w 142"/>
                  <a:gd name="T9" fmla="*/ 64 h 370"/>
                  <a:gd name="T10" fmla="*/ 78 w 142"/>
                  <a:gd name="T11" fmla="*/ 84 h 370"/>
                  <a:gd name="T12" fmla="*/ 92 w 142"/>
                  <a:gd name="T13" fmla="*/ 108 h 370"/>
                  <a:gd name="T14" fmla="*/ 108 w 142"/>
                  <a:gd name="T15" fmla="*/ 134 h 370"/>
                  <a:gd name="T16" fmla="*/ 120 w 142"/>
                  <a:gd name="T17" fmla="*/ 162 h 370"/>
                  <a:gd name="T18" fmla="*/ 132 w 142"/>
                  <a:gd name="T19" fmla="*/ 194 h 370"/>
                  <a:gd name="T20" fmla="*/ 138 w 142"/>
                  <a:gd name="T21" fmla="*/ 226 h 370"/>
                  <a:gd name="T22" fmla="*/ 142 w 142"/>
                  <a:gd name="T23" fmla="*/ 260 h 370"/>
                  <a:gd name="T24" fmla="*/ 142 w 142"/>
                  <a:gd name="T25" fmla="*/ 276 h 370"/>
                  <a:gd name="T26" fmla="*/ 142 w 142"/>
                  <a:gd name="T27" fmla="*/ 294 h 370"/>
                  <a:gd name="T28" fmla="*/ 140 w 142"/>
                  <a:gd name="T29" fmla="*/ 312 h 370"/>
                  <a:gd name="T30" fmla="*/ 136 w 142"/>
                  <a:gd name="T31" fmla="*/ 332 h 370"/>
                  <a:gd name="T32" fmla="*/ 130 w 142"/>
                  <a:gd name="T33" fmla="*/ 350 h 370"/>
                  <a:gd name="T34" fmla="*/ 122 w 142"/>
                  <a:gd name="T35" fmla="*/ 370 h 370"/>
                  <a:gd name="T36" fmla="*/ 122 w 142"/>
                  <a:gd name="T37" fmla="*/ 370 h 370"/>
                  <a:gd name="T38" fmla="*/ 124 w 142"/>
                  <a:gd name="T39" fmla="*/ 362 h 370"/>
                  <a:gd name="T40" fmla="*/ 128 w 142"/>
                  <a:gd name="T41" fmla="*/ 340 h 370"/>
                  <a:gd name="T42" fmla="*/ 130 w 142"/>
                  <a:gd name="T43" fmla="*/ 306 h 370"/>
                  <a:gd name="T44" fmla="*/ 130 w 142"/>
                  <a:gd name="T45" fmla="*/ 286 h 370"/>
                  <a:gd name="T46" fmla="*/ 128 w 142"/>
                  <a:gd name="T47" fmla="*/ 262 h 370"/>
                  <a:gd name="T48" fmla="*/ 122 w 142"/>
                  <a:gd name="T49" fmla="*/ 236 h 370"/>
                  <a:gd name="T50" fmla="*/ 116 w 142"/>
                  <a:gd name="T51" fmla="*/ 208 h 370"/>
                  <a:gd name="T52" fmla="*/ 106 w 142"/>
                  <a:gd name="T53" fmla="*/ 178 h 370"/>
                  <a:gd name="T54" fmla="*/ 94 w 142"/>
                  <a:gd name="T55" fmla="*/ 146 h 370"/>
                  <a:gd name="T56" fmla="*/ 76 w 142"/>
                  <a:gd name="T57" fmla="*/ 112 h 370"/>
                  <a:gd name="T58" fmla="*/ 56 w 142"/>
                  <a:gd name="T59" fmla="*/ 76 h 370"/>
                  <a:gd name="T60" fmla="*/ 30 w 142"/>
                  <a:gd name="T61" fmla="*/ 38 h 370"/>
                  <a:gd name="T62" fmla="*/ 0 w 142"/>
                  <a:gd name="T63" fmla="*/ 0 h 3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2"/>
                  <a:gd name="T97" fmla="*/ 0 h 370"/>
                  <a:gd name="T98" fmla="*/ 142 w 142"/>
                  <a:gd name="T99" fmla="*/ 370 h 3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2" h="37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32" y="30"/>
                    </a:lnTo>
                    <a:lnTo>
                      <a:pt x="62" y="64"/>
                    </a:lnTo>
                    <a:lnTo>
                      <a:pt x="78" y="84"/>
                    </a:lnTo>
                    <a:lnTo>
                      <a:pt x="92" y="108"/>
                    </a:lnTo>
                    <a:lnTo>
                      <a:pt x="108" y="134"/>
                    </a:lnTo>
                    <a:lnTo>
                      <a:pt x="120" y="162"/>
                    </a:lnTo>
                    <a:lnTo>
                      <a:pt x="132" y="194"/>
                    </a:lnTo>
                    <a:lnTo>
                      <a:pt x="138" y="226"/>
                    </a:lnTo>
                    <a:lnTo>
                      <a:pt x="142" y="260"/>
                    </a:lnTo>
                    <a:lnTo>
                      <a:pt x="142" y="276"/>
                    </a:lnTo>
                    <a:lnTo>
                      <a:pt x="142" y="294"/>
                    </a:lnTo>
                    <a:lnTo>
                      <a:pt x="140" y="312"/>
                    </a:lnTo>
                    <a:lnTo>
                      <a:pt x="136" y="332"/>
                    </a:lnTo>
                    <a:lnTo>
                      <a:pt x="130" y="350"/>
                    </a:lnTo>
                    <a:lnTo>
                      <a:pt x="122" y="370"/>
                    </a:lnTo>
                    <a:lnTo>
                      <a:pt x="124" y="362"/>
                    </a:lnTo>
                    <a:lnTo>
                      <a:pt x="128" y="340"/>
                    </a:lnTo>
                    <a:lnTo>
                      <a:pt x="130" y="306"/>
                    </a:lnTo>
                    <a:lnTo>
                      <a:pt x="130" y="286"/>
                    </a:lnTo>
                    <a:lnTo>
                      <a:pt x="128" y="262"/>
                    </a:lnTo>
                    <a:lnTo>
                      <a:pt x="122" y="236"/>
                    </a:lnTo>
                    <a:lnTo>
                      <a:pt x="116" y="208"/>
                    </a:lnTo>
                    <a:lnTo>
                      <a:pt x="106" y="178"/>
                    </a:lnTo>
                    <a:lnTo>
                      <a:pt x="94" y="146"/>
                    </a:lnTo>
                    <a:lnTo>
                      <a:pt x="76" y="112"/>
                    </a:lnTo>
                    <a:lnTo>
                      <a:pt x="56" y="76"/>
                    </a:lnTo>
                    <a:lnTo>
                      <a:pt x="30" y="38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804" name="Freeform 522"/>
              <p:cNvSpPr>
                <a:spLocks/>
              </p:cNvSpPr>
              <p:nvPr/>
            </p:nvSpPr>
            <p:spPr bwMode="auto">
              <a:xfrm>
                <a:off x="4526" y="850"/>
                <a:ext cx="3" cy="5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8 w 8"/>
                  <a:gd name="T5" fmla="*/ 6 h 14"/>
                  <a:gd name="T6" fmla="*/ 6 w 8"/>
                  <a:gd name="T7" fmla="*/ 10 h 14"/>
                  <a:gd name="T8" fmla="*/ 0 w 8"/>
                  <a:gd name="T9" fmla="*/ 14 h 14"/>
                  <a:gd name="T10" fmla="*/ 0 w 8"/>
                  <a:gd name="T11" fmla="*/ 14 h 14"/>
                  <a:gd name="T12" fmla="*/ 2 w 8"/>
                  <a:gd name="T13" fmla="*/ 8 h 14"/>
                  <a:gd name="T14" fmla="*/ 6 w 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14"/>
                  <a:gd name="T26" fmla="*/ 8 w 8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805" name="Freeform 523"/>
              <p:cNvSpPr>
                <a:spLocks/>
              </p:cNvSpPr>
              <p:nvPr/>
            </p:nvSpPr>
            <p:spPr bwMode="auto">
              <a:xfrm>
                <a:off x="4526" y="850"/>
                <a:ext cx="3" cy="5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8 w 8"/>
                  <a:gd name="T5" fmla="*/ 6 h 14"/>
                  <a:gd name="T6" fmla="*/ 6 w 8"/>
                  <a:gd name="T7" fmla="*/ 10 h 14"/>
                  <a:gd name="T8" fmla="*/ 0 w 8"/>
                  <a:gd name="T9" fmla="*/ 14 h 14"/>
                  <a:gd name="T10" fmla="*/ 0 w 8"/>
                  <a:gd name="T11" fmla="*/ 14 h 14"/>
                  <a:gd name="T12" fmla="*/ 2 w 8"/>
                  <a:gd name="T13" fmla="*/ 8 h 14"/>
                  <a:gd name="T14" fmla="*/ 6 w 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14"/>
                  <a:gd name="T26" fmla="*/ 8 w 8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806" name="Freeform 524"/>
              <p:cNvSpPr>
                <a:spLocks/>
              </p:cNvSpPr>
              <p:nvPr/>
            </p:nvSpPr>
            <p:spPr bwMode="auto">
              <a:xfrm>
                <a:off x="4468" y="825"/>
                <a:ext cx="45" cy="38"/>
              </a:xfrm>
              <a:custGeom>
                <a:avLst/>
                <a:gdLst>
                  <a:gd name="T0" fmla="*/ 116 w 116"/>
                  <a:gd name="T1" fmla="*/ 84 h 110"/>
                  <a:gd name="T2" fmla="*/ 116 w 116"/>
                  <a:gd name="T3" fmla="*/ 84 h 110"/>
                  <a:gd name="T4" fmla="*/ 108 w 116"/>
                  <a:gd name="T5" fmla="*/ 84 h 110"/>
                  <a:gd name="T6" fmla="*/ 88 w 116"/>
                  <a:gd name="T7" fmla="*/ 78 h 110"/>
                  <a:gd name="T8" fmla="*/ 74 w 116"/>
                  <a:gd name="T9" fmla="*/ 74 h 110"/>
                  <a:gd name="T10" fmla="*/ 62 w 116"/>
                  <a:gd name="T11" fmla="*/ 68 h 110"/>
                  <a:gd name="T12" fmla="*/ 48 w 116"/>
                  <a:gd name="T13" fmla="*/ 60 h 110"/>
                  <a:gd name="T14" fmla="*/ 36 w 116"/>
                  <a:gd name="T15" fmla="*/ 52 h 110"/>
                  <a:gd name="T16" fmla="*/ 36 w 116"/>
                  <a:gd name="T17" fmla="*/ 52 h 110"/>
                  <a:gd name="T18" fmla="*/ 18 w 116"/>
                  <a:gd name="T19" fmla="*/ 30 h 110"/>
                  <a:gd name="T20" fmla="*/ 6 w 116"/>
                  <a:gd name="T21" fmla="*/ 14 h 110"/>
                  <a:gd name="T22" fmla="*/ 2 w 116"/>
                  <a:gd name="T23" fmla="*/ 4 h 110"/>
                  <a:gd name="T24" fmla="*/ 0 w 116"/>
                  <a:gd name="T25" fmla="*/ 0 h 110"/>
                  <a:gd name="T26" fmla="*/ 0 w 116"/>
                  <a:gd name="T27" fmla="*/ 0 h 110"/>
                  <a:gd name="T28" fmla="*/ 4 w 116"/>
                  <a:gd name="T29" fmla="*/ 12 h 110"/>
                  <a:gd name="T30" fmla="*/ 14 w 116"/>
                  <a:gd name="T31" fmla="*/ 38 h 110"/>
                  <a:gd name="T32" fmla="*/ 22 w 116"/>
                  <a:gd name="T33" fmla="*/ 54 h 110"/>
                  <a:gd name="T34" fmla="*/ 30 w 116"/>
                  <a:gd name="T35" fmla="*/ 70 h 110"/>
                  <a:gd name="T36" fmla="*/ 40 w 116"/>
                  <a:gd name="T37" fmla="*/ 84 h 110"/>
                  <a:gd name="T38" fmla="*/ 52 w 116"/>
                  <a:gd name="T39" fmla="*/ 98 h 110"/>
                  <a:gd name="T40" fmla="*/ 52 w 116"/>
                  <a:gd name="T41" fmla="*/ 98 h 110"/>
                  <a:gd name="T42" fmla="*/ 64 w 116"/>
                  <a:gd name="T43" fmla="*/ 106 h 110"/>
                  <a:gd name="T44" fmla="*/ 74 w 116"/>
                  <a:gd name="T45" fmla="*/ 110 h 110"/>
                  <a:gd name="T46" fmla="*/ 84 w 116"/>
                  <a:gd name="T47" fmla="*/ 110 h 110"/>
                  <a:gd name="T48" fmla="*/ 92 w 116"/>
                  <a:gd name="T49" fmla="*/ 108 h 110"/>
                  <a:gd name="T50" fmla="*/ 100 w 116"/>
                  <a:gd name="T51" fmla="*/ 102 h 110"/>
                  <a:gd name="T52" fmla="*/ 106 w 116"/>
                  <a:gd name="T53" fmla="*/ 96 h 110"/>
                  <a:gd name="T54" fmla="*/ 116 w 116"/>
                  <a:gd name="T55" fmla="*/ 84 h 1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6"/>
                  <a:gd name="T85" fmla="*/ 0 h 110"/>
                  <a:gd name="T86" fmla="*/ 116 w 116"/>
                  <a:gd name="T87" fmla="*/ 110 h 11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6" h="110">
                    <a:moveTo>
                      <a:pt x="116" y="84"/>
                    </a:moveTo>
                    <a:lnTo>
                      <a:pt x="116" y="84"/>
                    </a:lnTo>
                    <a:lnTo>
                      <a:pt x="108" y="84"/>
                    </a:lnTo>
                    <a:lnTo>
                      <a:pt x="88" y="78"/>
                    </a:lnTo>
                    <a:lnTo>
                      <a:pt x="74" y="74"/>
                    </a:lnTo>
                    <a:lnTo>
                      <a:pt x="62" y="68"/>
                    </a:lnTo>
                    <a:lnTo>
                      <a:pt x="48" y="60"/>
                    </a:lnTo>
                    <a:lnTo>
                      <a:pt x="36" y="52"/>
                    </a:lnTo>
                    <a:lnTo>
                      <a:pt x="18" y="30"/>
                    </a:lnTo>
                    <a:lnTo>
                      <a:pt x="6" y="1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12"/>
                    </a:lnTo>
                    <a:lnTo>
                      <a:pt x="14" y="38"/>
                    </a:lnTo>
                    <a:lnTo>
                      <a:pt x="22" y="54"/>
                    </a:lnTo>
                    <a:lnTo>
                      <a:pt x="30" y="70"/>
                    </a:lnTo>
                    <a:lnTo>
                      <a:pt x="40" y="84"/>
                    </a:lnTo>
                    <a:lnTo>
                      <a:pt x="52" y="98"/>
                    </a:lnTo>
                    <a:lnTo>
                      <a:pt x="64" y="106"/>
                    </a:lnTo>
                    <a:lnTo>
                      <a:pt x="74" y="110"/>
                    </a:lnTo>
                    <a:lnTo>
                      <a:pt x="84" y="110"/>
                    </a:lnTo>
                    <a:lnTo>
                      <a:pt x="92" y="108"/>
                    </a:lnTo>
                    <a:lnTo>
                      <a:pt x="100" y="102"/>
                    </a:lnTo>
                    <a:lnTo>
                      <a:pt x="106" y="96"/>
                    </a:lnTo>
                    <a:lnTo>
                      <a:pt x="116" y="84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807" name="Freeform 525"/>
              <p:cNvSpPr>
                <a:spLocks/>
              </p:cNvSpPr>
              <p:nvPr/>
            </p:nvSpPr>
            <p:spPr bwMode="auto">
              <a:xfrm>
                <a:off x="4468" y="825"/>
                <a:ext cx="45" cy="38"/>
              </a:xfrm>
              <a:custGeom>
                <a:avLst/>
                <a:gdLst>
                  <a:gd name="T0" fmla="*/ 116 w 116"/>
                  <a:gd name="T1" fmla="*/ 84 h 110"/>
                  <a:gd name="T2" fmla="*/ 116 w 116"/>
                  <a:gd name="T3" fmla="*/ 84 h 110"/>
                  <a:gd name="T4" fmla="*/ 108 w 116"/>
                  <a:gd name="T5" fmla="*/ 84 h 110"/>
                  <a:gd name="T6" fmla="*/ 88 w 116"/>
                  <a:gd name="T7" fmla="*/ 78 h 110"/>
                  <a:gd name="T8" fmla="*/ 74 w 116"/>
                  <a:gd name="T9" fmla="*/ 74 h 110"/>
                  <a:gd name="T10" fmla="*/ 62 w 116"/>
                  <a:gd name="T11" fmla="*/ 68 h 110"/>
                  <a:gd name="T12" fmla="*/ 48 w 116"/>
                  <a:gd name="T13" fmla="*/ 60 h 110"/>
                  <a:gd name="T14" fmla="*/ 36 w 116"/>
                  <a:gd name="T15" fmla="*/ 52 h 110"/>
                  <a:gd name="T16" fmla="*/ 36 w 116"/>
                  <a:gd name="T17" fmla="*/ 52 h 110"/>
                  <a:gd name="T18" fmla="*/ 18 w 116"/>
                  <a:gd name="T19" fmla="*/ 30 h 110"/>
                  <a:gd name="T20" fmla="*/ 6 w 116"/>
                  <a:gd name="T21" fmla="*/ 14 h 110"/>
                  <a:gd name="T22" fmla="*/ 2 w 116"/>
                  <a:gd name="T23" fmla="*/ 4 h 110"/>
                  <a:gd name="T24" fmla="*/ 0 w 116"/>
                  <a:gd name="T25" fmla="*/ 0 h 110"/>
                  <a:gd name="T26" fmla="*/ 0 w 116"/>
                  <a:gd name="T27" fmla="*/ 0 h 110"/>
                  <a:gd name="T28" fmla="*/ 4 w 116"/>
                  <a:gd name="T29" fmla="*/ 12 h 110"/>
                  <a:gd name="T30" fmla="*/ 14 w 116"/>
                  <a:gd name="T31" fmla="*/ 38 h 110"/>
                  <a:gd name="T32" fmla="*/ 22 w 116"/>
                  <a:gd name="T33" fmla="*/ 54 h 110"/>
                  <a:gd name="T34" fmla="*/ 30 w 116"/>
                  <a:gd name="T35" fmla="*/ 70 h 110"/>
                  <a:gd name="T36" fmla="*/ 40 w 116"/>
                  <a:gd name="T37" fmla="*/ 84 h 110"/>
                  <a:gd name="T38" fmla="*/ 52 w 116"/>
                  <a:gd name="T39" fmla="*/ 98 h 110"/>
                  <a:gd name="T40" fmla="*/ 52 w 116"/>
                  <a:gd name="T41" fmla="*/ 98 h 110"/>
                  <a:gd name="T42" fmla="*/ 64 w 116"/>
                  <a:gd name="T43" fmla="*/ 106 h 110"/>
                  <a:gd name="T44" fmla="*/ 74 w 116"/>
                  <a:gd name="T45" fmla="*/ 110 h 110"/>
                  <a:gd name="T46" fmla="*/ 84 w 116"/>
                  <a:gd name="T47" fmla="*/ 110 h 110"/>
                  <a:gd name="T48" fmla="*/ 92 w 116"/>
                  <a:gd name="T49" fmla="*/ 108 h 110"/>
                  <a:gd name="T50" fmla="*/ 100 w 116"/>
                  <a:gd name="T51" fmla="*/ 102 h 110"/>
                  <a:gd name="T52" fmla="*/ 106 w 116"/>
                  <a:gd name="T53" fmla="*/ 96 h 110"/>
                  <a:gd name="T54" fmla="*/ 116 w 116"/>
                  <a:gd name="T55" fmla="*/ 84 h 1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6"/>
                  <a:gd name="T85" fmla="*/ 0 h 110"/>
                  <a:gd name="T86" fmla="*/ 116 w 116"/>
                  <a:gd name="T87" fmla="*/ 110 h 11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6" h="110">
                    <a:moveTo>
                      <a:pt x="116" y="84"/>
                    </a:moveTo>
                    <a:lnTo>
                      <a:pt x="116" y="84"/>
                    </a:lnTo>
                    <a:lnTo>
                      <a:pt x="108" y="84"/>
                    </a:lnTo>
                    <a:lnTo>
                      <a:pt x="88" y="78"/>
                    </a:lnTo>
                    <a:lnTo>
                      <a:pt x="74" y="74"/>
                    </a:lnTo>
                    <a:lnTo>
                      <a:pt x="62" y="68"/>
                    </a:lnTo>
                    <a:lnTo>
                      <a:pt x="48" y="60"/>
                    </a:lnTo>
                    <a:lnTo>
                      <a:pt x="36" y="52"/>
                    </a:lnTo>
                    <a:lnTo>
                      <a:pt x="18" y="30"/>
                    </a:lnTo>
                    <a:lnTo>
                      <a:pt x="6" y="1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12"/>
                    </a:lnTo>
                    <a:lnTo>
                      <a:pt x="14" y="38"/>
                    </a:lnTo>
                    <a:lnTo>
                      <a:pt x="22" y="54"/>
                    </a:lnTo>
                    <a:lnTo>
                      <a:pt x="30" y="70"/>
                    </a:lnTo>
                    <a:lnTo>
                      <a:pt x="40" y="84"/>
                    </a:lnTo>
                    <a:lnTo>
                      <a:pt x="52" y="98"/>
                    </a:lnTo>
                    <a:lnTo>
                      <a:pt x="64" y="106"/>
                    </a:lnTo>
                    <a:lnTo>
                      <a:pt x="74" y="110"/>
                    </a:lnTo>
                    <a:lnTo>
                      <a:pt x="84" y="110"/>
                    </a:lnTo>
                    <a:lnTo>
                      <a:pt x="92" y="108"/>
                    </a:lnTo>
                    <a:lnTo>
                      <a:pt x="100" y="102"/>
                    </a:lnTo>
                    <a:lnTo>
                      <a:pt x="106" y="96"/>
                    </a:lnTo>
                    <a:lnTo>
                      <a:pt x="116" y="8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808" name="Freeform 526"/>
              <p:cNvSpPr>
                <a:spLocks/>
              </p:cNvSpPr>
              <p:nvPr/>
            </p:nvSpPr>
            <p:spPr bwMode="auto">
              <a:xfrm>
                <a:off x="4490" y="797"/>
                <a:ext cx="33" cy="16"/>
              </a:xfrm>
              <a:custGeom>
                <a:avLst/>
                <a:gdLst>
                  <a:gd name="T0" fmla="*/ 78 w 86"/>
                  <a:gd name="T1" fmla="*/ 2 h 44"/>
                  <a:gd name="T2" fmla="*/ 78 w 86"/>
                  <a:gd name="T3" fmla="*/ 2 h 44"/>
                  <a:gd name="T4" fmla="*/ 66 w 86"/>
                  <a:gd name="T5" fmla="*/ 4 h 44"/>
                  <a:gd name="T6" fmla="*/ 52 w 86"/>
                  <a:gd name="T7" fmla="*/ 4 h 44"/>
                  <a:gd name="T8" fmla="*/ 34 w 86"/>
                  <a:gd name="T9" fmla="*/ 2 h 44"/>
                  <a:gd name="T10" fmla="*/ 34 w 86"/>
                  <a:gd name="T11" fmla="*/ 2 h 44"/>
                  <a:gd name="T12" fmla="*/ 16 w 86"/>
                  <a:gd name="T13" fmla="*/ 0 h 44"/>
                  <a:gd name="T14" fmla="*/ 8 w 86"/>
                  <a:gd name="T15" fmla="*/ 2 h 44"/>
                  <a:gd name="T16" fmla="*/ 4 w 86"/>
                  <a:gd name="T17" fmla="*/ 4 h 44"/>
                  <a:gd name="T18" fmla="*/ 0 w 86"/>
                  <a:gd name="T19" fmla="*/ 8 h 44"/>
                  <a:gd name="T20" fmla="*/ 0 w 86"/>
                  <a:gd name="T21" fmla="*/ 12 h 44"/>
                  <a:gd name="T22" fmla="*/ 2 w 86"/>
                  <a:gd name="T23" fmla="*/ 20 h 44"/>
                  <a:gd name="T24" fmla="*/ 10 w 86"/>
                  <a:gd name="T25" fmla="*/ 30 h 44"/>
                  <a:gd name="T26" fmla="*/ 10 w 86"/>
                  <a:gd name="T27" fmla="*/ 30 h 44"/>
                  <a:gd name="T28" fmla="*/ 22 w 86"/>
                  <a:gd name="T29" fmla="*/ 40 h 44"/>
                  <a:gd name="T30" fmla="*/ 34 w 86"/>
                  <a:gd name="T31" fmla="*/ 44 h 44"/>
                  <a:gd name="T32" fmla="*/ 44 w 86"/>
                  <a:gd name="T33" fmla="*/ 44 h 44"/>
                  <a:gd name="T34" fmla="*/ 54 w 86"/>
                  <a:gd name="T35" fmla="*/ 40 h 44"/>
                  <a:gd name="T36" fmla="*/ 62 w 86"/>
                  <a:gd name="T37" fmla="*/ 36 h 44"/>
                  <a:gd name="T38" fmla="*/ 70 w 86"/>
                  <a:gd name="T39" fmla="*/ 28 h 44"/>
                  <a:gd name="T40" fmla="*/ 80 w 86"/>
                  <a:gd name="T41" fmla="*/ 18 h 44"/>
                  <a:gd name="T42" fmla="*/ 80 w 86"/>
                  <a:gd name="T43" fmla="*/ 18 h 44"/>
                  <a:gd name="T44" fmla="*/ 84 w 86"/>
                  <a:gd name="T45" fmla="*/ 14 h 44"/>
                  <a:gd name="T46" fmla="*/ 86 w 86"/>
                  <a:gd name="T47" fmla="*/ 8 h 44"/>
                  <a:gd name="T48" fmla="*/ 84 w 86"/>
                  <a:gd name="T49" fmla="*/ 4 h 44"/>
                  <a:gd name="T50" fmla="*/ 78 w 86"/>
                  <a:gd name="T51" fmla="*/ 2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6"/>
                  <a:gd name="T79" fmla="*/ 0 h 44"/>
                  <a:gd name="T80" fmla="*/ 86 w 86"/>
                  <a:gd name="T81" fmla="*/ 44 h 4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6" h="44">
                    <a:moveTo>
                      <a:pt x="78" y="2"/>
                    </a:moveTo>
                    <a:lnTo>
                      <a:pt x="78" y="2"/>
                    </a:lnTo>
                    <a:lnTo>
                      <a:pt x="66" y="4"/>
                    </a:lnTo>
                    <a:lnTo>
                      <a:pt x="52" y="4"/>
                    </a:lnTo>
                    <a:lnTo>
                      <a:pt x="34" y="2"/>
                    </a:lnTo>
                    <a:lnTo>
                      <a:pt x="16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20"/>
                    </a:lnTo>
                    <a:lnTo>
                      <a:pt x="10" y="30"/>
                    </a:lnTo>
                    <a:lnTo>
                      <a:pt x="22" y="40"/>
                    </a:lnTo>
                    <a:lnTo>
                      <a:pt x="34" y="44"/>
                    </a:lnTo>
                    <a:lnTo>
                      <a:pt x="44" y="44"/>
                    </a:lnTo>
                    <a:lnTo>
                      <a:pt x="54" y="40"/>
                    </a:lnTo>
                    <a:lnTo>
                      <a:pt x="62" y="36"/>
                    </a:lnTo>
                    <a:lnTo>
                      <a:pt x="70" y="28"/>
                    </a:lnTo>
                    <a:lnTo>
                      <a:pt x="80" y="18"/>
                    </a:lnTo>
                    <a:lnTo>
                      <a:pt x="84" y="14"/>
                    </a:lnTo>
                    <a:lnTo>
                      <a:pt x="86" y="8"/>
                    </a:lnTo>
                    <a:lnTo>
                      <a:pt x="84" y="4"/>
                    </a:lnTo>
                    <a:lnTo>
                      <a:pt x="78" y="2"/>
                    </a:lnTo>
                    <a:close/>
                  </a:path>
                </a:pathLst>
              </a:custGeom>
              <a:solidFill>
                <a:srgbClr val="F09C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809" name="Freeform 527"/>
              <p:cNvSpPr>
                <a:spLocks/>
              </p:cNvSpPr>
              <p:nvPr/>
            </p:nvSpPr>
            <p:spPr bwMode="auto">
              <a:xfrm>
                <a:off x="4490" y="797"/>
                <a:ext cx="33" cy="16"/>
              </a:xfrm>
              <a:custGeom>
                <a:avLst/>
                <a:gdLst>
                  <a:gd name="T0" fmla="*/ 78 w 86"/>
                  <a:gd name="T1" fmla="*/ 2 h 44"/>
                  <a:gd name="T2" fmla="*/ 78 w 86"/>
                  <a:gd name="T3" fmla="*/ 2 h 44"/>
                  <a:gd name="T4" fmla="*/ 66 w 86"/>
                  <a:gd name="T5" fmla="*/ 4 h 44"/>
                  <a:gd name="T6" fmla="*/ 52 w 86"/>
                  <a:gd name="T7" fmla="*/ 4 h 44"/>
                  <a:gd name="T8" fmla="*/ 34 w 86"/>
                  <a:gd name="T9" fmla="*/ 2 h 44"/>
                  <a:gd name="T10" fmla="*/ 34 w 86"/>
                  <a:gd name="T11" fmla="*/ 2 h 44"/>
                  <a:gd name="T12" fmla="*/ 16 w 86"/>
                  <a:gd name="T13" fmla="*/ 0 h 44"/>
                  <a:gd name="T14" fmla="*/ 8 w 86"/>
                  <a:gd name="T15" fmla="*/ 2 h 44"/>
                  <a:gd name="T16" fmla="*/ 4 w 86"/>
                  <a:gd name="T17" fmla="*/ 4 h 44"/>
                  <a:gd name="T18" fmla="*/ 0 w 86"/>
                  <a:gd name="T19" fmla="*/ 8 h 44"/>
                  <a:gd name="T20" fmla="*/ 0 w 86"/>
                  <a:gd name="T21" fmla="*/ 12 h 44"/>
                  <a:gd name="T22" fmla="*/ 2 w 86"/>
                  <a:gd name="T23" fmla="*/ 20 h 44"/>
                  <a:gd name="T24" fmla="*/ 10 w 86"/>
                  <a:gd name="T25" fmla="*/ 30 h 44"/>
                  <a:gd name="T26" fmla="*/ 10 w 86"/>
                  <a:gd name="T27" fmla="*/ 30 h 44"/>
                  <a:gd name="T28" fmla="*/ 22 w 86"/>
                  <a:gd name="T29" fmla="*/ 40 h 44"/>
                  <a:gd name="T30" fmla="*/ 34 w 86"/>
                  <a:gd name="T31" fmla="*/ 44 h 44"/>
                  <a:gd name="T32" fmla="*/ 44 w 86"/>
                  <a:gd name="T33" fmla="*/ 44 h 44"/>
                  <a:gd name="T34" fmla="*/ 54 w 86"/>
                  <a:gd name="T35" fmla="*/ 40 h 44"/>
                  <a:gd name="T36" fmla="*/ 62 w 86"/>
                  <a:gd name="T37" fmla="*/ 36 h 44"/>
                  <a:gd name="T38" fmla="*/ 70 w 86"/>
                  <a:gd name="T39" fmla="*/ 28 h 44"/>
                  <a:gd name="T40" fmla="*/ 80 w 86"/>
                  <a:gd name="T41" fmla="*/ 18 h 44"/>
                  <a:gd name="T42" fmla="*/ 80 w 86"/>
                  <a:gd name="T43" fmla="*/ 18 h 44"/>
                  <a:gd name="T44" fmla="*/ 84 w 86"/>
                  <a:gd name="T45" fmla="*/ 14 h 44"/>
                  <a:gd name="T46" fmla="*/ 86 w 86"/>
                  <a:gd name="T47" fmla="*/ 8 h 44"/>
                  <a:gd name="T48" fmla="*/ 84 w 86"/>
                  <a:gd name="T49" fmla="*/ 4 h 44"/>
                  <a:gd name="T50" fmla="*/ 78 w 86"/>
                  <a:gd name="T51" fmla="*/ 2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6"/>
                  <a:gd name="T79" fmla="*/ 0 h 44"/>
                  <a:gd name="T80" fmla="*/ 86 w 86"/>
                  <a:gd name="T81" fmla="*/ 44 h 4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6" h="44">
                    <a:moveTo>
                      <a:pt x="78" y="2"/>
                    </a:moveTo>
                    <a:lnTo>
                      <a:pt x="78" y="2"/>
                    </a:lnTo>
                    <a:lnTo>
                      <a:pt x="66" y="4"/>
                    </a:lnTo>
                    <a:lnTo>
                      <a:pt x="52" y="4"/>
                    </a:lnTo>
                    <a:lnTo>
                      <a:pt x="34" y="2"/>
                    </a:lnTo>
                    <a:lnTo>
                      <a:pt x="16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20"/>
                    </a:lnTo>
                    <a:lnTo>
                      <a:pt x="10" y="30"/>
                    </a:lnTo>
                    <a:lnTo>
                      <a:pt x="22" y="40"/>
                    </a:lnTo>
                    <a:lnTo>
                      <a:pt x="34" y="44"/>
                    </a:lnTo>
                    <a:lnTo>
                      <a:pt x="44" y="44"/>
                    </a:lnTo>
                    <a:lnTo>
                      <a:pt x="54" y="40"/>
                    </a:lnTo>
                    <a:lnTo>
                      <a:pt x="62" y="36"/>
                    </a:lnTo>
                    <a:lnTo>
                      <a:pt x="70" y="28"/>
                    </a:lnTo>
                    <a:lnTo>
                      <a:pt x="80" y="18"/>
                    </a:lnTo>
                    <a:lnTo>
                      <a:pt x="84" y="14"/>
                    </a:lnTo>
                    <a:lnTo>
                      <a:pt x="86" y="8"/>
                    </a:lnTo>
                    <a:lnTo>
                      <a:pt x="84" y="4"/>
                    </a:lnTo>
                    <a:lnTo>
                      <a:pt x="78" y="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810" name="Freeform 528"/>
              <p:cNvSpPr>
                <a:spLocks/>
              </p:cNvSpPr>
              <p:nvPr/>
            </p:nvSpPr>
            <p:spPr bwMode="auto">
              <a:xfrm>
                <a:off x="4545" y="796"/>
                <a:ext cx="7" cy="15"/>
              </a:xfrm>
              <a:custGeom>
                <a:avLst/>
                <a:gdLst>
                  <a:gd name="T0" fmla="*/ 18 w 20"/>
                  <a:gd name="T1" fmla="*/ 0 h 42"/>
                  <a:gd name="T2" fmla="*/ 18 w 20"/>
                  <a:gd name="T3" fmla="*/ 0 h 42"/>
                  <a:gd name="T4" fmla="*/ 14 w 20"/>
                  <a:gd name="T5" fmla="*/ 2 h 42"/>
                  <a:gd name="T6" fmla="*/ 6 w 20"/>
                  <a:gd name="T7" fmla="*/ 4 h 42"/>
                  <a:gd name="T8" fmla="*/ 6 w 20"/>
                  <a:gd name="T9" fmla="*/ 4 h 42"/>
                  <a:gd name="T10" fmla="*/ 2 w 20"/>
                  <a:gd name="T11" fmla="*/ 4 h 42"/>
                  <a:gd name="T12" fmla="*/ 0 w 20"/>
                  <a:gd name="T13" fmla="*/ 6 h 42"/>
                  <a:gd name="T14" fmla="*/ 0 w 20"/>
                  <a:gd name="T15" fmla="*/ 12 h 42"/>
                  <a:gd name="T16" fmla="*/ 4 w 20"/>
                  <a:gd name="T17" fmla="*/ 16 h 42"/>
                  <a:gd name="T18" fmla="*/ 4 w 20"/>
                  <a:gd name="T19" fmla="*/ 16 h 42"/>
                  <a:gd name="T20" fmla="*/ 12 w 20"/>
                  <a:gd name="T21" fmla="*/ 30 h 42"/>
                  <a:gd name="T22" fmla="*/ 16 w 20"/>
                  <a:gd name="T23" fmla="*/ 36 h 42"/>
                  <a:gd name="T24" fmla="*/ 16 w 20"/>
                  <a:gd name="T25" fmla="*/ 42 h 42"/>
                  <a:gd name="T26" fmla="*/ 16 w 20"/>
                  <a:gd name="T27" fmla="*/ 42 h 42"/>
                  <a:gd name="T28" fmla="*/ 20 w 20"/>
                  <a:gd name="T29" fmla="*/ 30 h 42"/>
                  <a:gd name="T30" fmla="*/ 20 w 20"/>
                  <a:gd name="T31" fmla="*/ 16 h 42"/>
                  <a:gd name="T32" fmla="*/ 18 w 20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42"/>
                  <a:gd name="T53" fmla="*/ 20 w 20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42">
                    <a:moveTo>
                      <a:pt x="18" y="0"/>
                    </a:moveTo>
                    <a:lnTo>
                      <a:pt x="18" y="0"/>
                    </a:lnTo>
                    <a:lnTo>
                      <a:pt x="14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4" y="16"/>
                    </a:lnTo>
                    <a:lnTo>
                      <a:pt x="12" y="30"/>
                    </a:lnTo>
                    <a:lnTo>
                      <a:pt x="16" y="36"/>
                    </a:lnTo>
                    <a:lnTo>
                      <a:pt x="16" y="42"/>
                    </a:lnTo>
                    <a:lnTo>
                      <a:pt x="20" y="30"/>
                    </a:lnTo>
                    <a:lnTo>
                      <a:pt x="20" y="16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09C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811" name="Freeform 529"/>
              <p:cNvSpPr>
                <a:spLocks/>
              </p:cNvSpPr>
              <p:nvPr/>
            </p:nvSpPr>
            <p:spPr bwMode="auto">
              <a:xfrm>
                <a:off x="4545" y="796"/>
                <a:ext cx="7" cy="15"/>
              </a:xfrm>
              <a:custGeom>
                <a:avLst/>
                <a:gdLst>
                  <a:gd name="T0" fmla="*/ 18 w 20"/>
                  <a:gd name="T1" fmla="*/ 0 h 42"/>
                  <a:gd name="T2" fmla="*/ 18 w 20"/>
                  <a:gd name="T3" fmla="*/ 0 h 42"/>
                  <a:gd name="T4" fmla="*/ 14 w 20"/>
                  <a:gd name="T5" fmla="*/ 2 h 42"/>
                  <a:gd name="T6" fmla="*/ 6 w 20"/>
                  <a:gd name="T7" fmla="*/ 4 h 42"/>
                  <a:gd name="T8" fmla="*/ 6 w 20"/>
                  <a:gd name="T9" fmla="*/ 4 h 42"/>
                  <a:gd name="T10" fmla="*/ 2 w 20"/>
                  <a:gd name="T11" fmla="*/ 4 h 42"/>
                  <a:gd name="T12" fmla="*/ 0 w 20"/>
                  <a:gd name="T13" fmla="*/ 6 h 42"/>
                  <a:gd name="T14" fmla="*/ 0 w 20"/>
                  <a:gd name="T15" fmla="*/ 12 h 42"/>
                  <a:gd name="T16" fmla="*/ 4 w 20"/>
                  <a:gd name="T17" fmla="*/ 16 h 42"/>
                  <a:gd name="T18" fmla="*/ 4 w 20"/>
                  <a:gd name="T19" fmla="*/ 16 h 42"/>
                  <a:gd name="T20" fmla="*/ 12 w 20"/>
                  <a:gd name="T21" fmla="*/ 30 h 42"/>
                  <a:gd name="T22" fmla="*/ 16 w 20"/>
                  <a:gd name="T23" fmla="*/ 36 h 42"/>
                  <a:gd name="T24" fmla="*/ 16 w 20"/>
                  <a:gd name="T25" fmla="*/ 42 h 42"/>
                  <a:gd name="T26" fmla="*/ 16 w 20"/>
                  <a:gd name="T27" fmla="*/ 42 h 42"/>
                  <a:gd name="T28" fmla="*/ 20 w 20"/>
                  <a:gd name="T29" fmla="*/ 30 h 42"/>
                  <a:gd name="T30" fmla="*/ 20 w 20"/>
                  <a:gd name="T31" fmla="*/ 16 h 42"/>
                  <a:gd name="T32" fmla="*/ 18 w 20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42"/>
                  <a:gd name="T53" fmla="*/ 20 w 20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42">
                    <a:moveTo>
                      <a:pt x="18" y="0"/>
                    </a:moveTo>
                    <a:lnTo>
                      <a:pt x="18" y="0"/>
                    </a:lnTo>
                    <a:lnTo>
                      <a:pt x="14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4" y="16"/>
                    </a:lnTo>
                    <a:lnTo>
                      <a:pt x="12" y="30"/>
                    </a:lnTo>
                    <a:lnTo>
                      <a:pt x="16" y="36"/>
                    </a:lnTo>
                    <a:lnTo>
                      <a:pt x="16" y="42"/>
                    </a:lnTo>
                    <a:lnTo>
                      <a:pt x="20" y="30"/>
                    </a:lnTo>
                    <a:lnTo>
                      <a:pt x="20" y="16"/>
                    </a:lnTo>
                    <a:lnTo>
                      <a:pt x="18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</p:grpSp>
        <p:sp>
          <p:nvSpPr>
            <p:cNvPr id="292830" name="Freeform 990"/>
            <p:cNvSpPr>
              <a:spLocks/>
            </p:cNvSpPr>
            <p:nvPr/>
          </p:nvSpPr>
          <p:spPr bwMode="auto">
            <a:xfrm>
              <a:off x="4437" y="1426"/>
              <a:ext cx="131" cy="53"/>
            </a:xfrm>
            <a:custGeom>
              <a:avLst/>
              <a:gdLst/>
              <a:ahLst/>
              <a:cxnLst>
                <a:cxn ang="0">
                  <a:pos x="0" y="39"/>
                </a:cxn>
                <a:cxn ang="0">
                  <a:pos x="0" y="39"/>
                </a:cxn>
                <a:cxn ang="0">
                  <a:pos x="31" y="29"/>
                </a:cxn>
                <a:cxn ang="0">
                  <a:pos x="53" y="21"/>
                </a:cxn>
                <a:cxn ang="0">
                  <a:pos x="68" y="15"/>
                </a:cxn>
                <a:cxn ang="0">
                  <a:pos x="68" y="15"/>
                </a:cxn>
                <a:cxn ang="0">
                  <a:pos x="70" y="13"/>
                </a:cxn>
                <a:cxn ang="0">
                  <a:pos x="72" y="9"/>
                </a:cxn>
                <a:cxn ang="0">
                  <a:pos x="75" y="7"/>
                </a:cxn>
                <a:cxn ang="0">
                  <a:pos x="79" y="4"/>
                </a:cxn>
                <a:cxn ang="0">
                  <a:pos x="79" y="4"/>
                </a:cxn>
                <a:cxn ang="0">
                  <a:pos x="90" y="3"/>
                </a:cxn>
                <a:cxn ang="0">
                  <a:pos x="103" y="2"/>
                </a:cxn>
                <a:cxn ang="0">
                  <a:pos x="120" y="1"/>
                </a:cxn>
                <a:cxn ang="0">
                  <a:pos x="155" y="6"/>
                </a:cxn>
                <a:cxn ang="0">
                  <a:pos x="155" y="6"/>
                </a:cxn>
                <a:cxn ang="0">
                  <a:pos x="156" y="7"/>
                </a:cxn>
                <a:cxn ang="0">
                  <a:pos x="159" y="8"/>
                </a:cxn>
                <a:cxn ang="0">
                  <a:pos x="162" y="8"/>
                </a:cxn>
                <a:cxn ang="0">
                  <a:pos x="162" y="8"/>
                </a:cxn>
                <a:cxn ang="0">
                  <a:pos x="167" y="8"/>
                </a:cxn>
                <a:cxn ang="0">
                  <a:pos x="172" y="6"/>
                </a:cxn>
                <a:cxn ang="0">
                  <a:pos x="178" y="3"/>
                </a:cxn>
                <a:cxn ang="0">
                  <a:pos x="178" y="3"/>
                </a:cxn>
                <a:cxn ang="0">
                  <a:pos x="182" y="2"/>
                </a:cxn>
                <a:cxn ang="0">
                  <a:pos x="187" y="1"/>
                </a:cxn>
                <a:cxn ang="0">
                  <a:pos x="191" y="0"/>
                </a:cxn>
                <a:cxn ang="0">
                  <a:pos x="191" y="0"/>
                </a:cxn>
                <a:cxn ang="0">
                  <a:pos x="194" y="1"/>
                </a:cxn>
                <a:cxn ang="0">
                  <a:pos x="196" y="2"/>
                </a:cxn>
                <a:cxn ang="0">
                  <a:pos x="198" y="3"/>
                </a:cxn>
                <a:cxn ang="0">
                  <a:pos x="194" y="9"/>
                </a:cxn>
                <a:cxn ang="0">
                  <a:pos x="194" y="9"/>
                </a:cxn>
                <a:cxn ang="0">
                  <a:pos x="189" y="10"/>
                </a:cxn>
                <a:cxn ang="0">
                  <a:pos x="186" y="13"/>
                </a:cxn>
                <a:cxn ang="0">
                  <a:pos x="181" y="16"/>
                </a:cxn>
                <a:cxn ang="0">
                  <a:pos x="181" y="16"/>
                </a:cxn>
                <a:cxn ang="0">
                  <a:pos x="172" y="24"/>
                </a:cxn>
                <a:cxn ang="0">
                  <a:pos x="162" y="29"/>
                </a:cxn>
                <a:cxn ang="0">
                  <a:pos x="162" y="29"/>
                </a:cxn>
                <a:cxn ang="0">
                  <a:pos x="156" y="30"/>
                </a:cxn>
                <a:cxn ang="0">
                  <a:pos x="146" y="30"/>
                </a:cxn>
                <a:cxn ang="0">
                  <a:pos x="136" y="30"/>
                </a:cxn>
                <a:cxn ang="0">
                  <a:pos x="129" y="30"/>
                </a:cxn>
                <a:cxn ang="0">
                  <a:pos x="129" y="30"/>
                </a:cxn>
                <a:cxn ang="0">
                  <a:pos x="123" y="32"/>
                </a:cxn>
                <a:cxn ang="0">
                  <a:pos x="115" y="32"/>
                </a:cxn>
                <a:cxn ang="0">
                  <a:pos x="103" y="30"/>
                </a:cxn>
                <a:cxn ang="0">
                  <a:pos x="31" y="68"/>
                </a:cxn>
                <a:cxn ang="0">
                  <a:pos x="0" y="39"/>
                </a:cxn>
              </a:cxnLst>
              <a:rect l="0" t="0" r="r" b="b"/>
              <a:pathLst>
                <a:path w="198" h="68">
                  <a:moveTo>
                    <a:pt x="0" y="39"/>
                  </a:moveTo>
                  <a:lnTo>
                    <a:pt x="0" y="39"/>
                  </a:lnTo>
                  <a:lnTo>
                    <a:pt x="31" y="29"/>
                  </a:lnTo>
                  <a:lnTo>
                    <a:pt x="53" y="21"/>
                  </a:lnTo>
                  <a:lnTo>
                    <a:pt x="68" y="15"/>
                  </a:lnTo>
                  <a:lnTo>
                    <a:pt x="68" y="15"/>
                  </a:lnTo>
                  <a:lnTo>
                    <a:pt x="70" y="13"/>
                  </a:lnTo>
                  <a:lnTo>
                    <a:pt x="72" y="9"/>
                  </a:lnTo>
                  <a:lnTo>
                    <a:pt x="75" y="7"/>
                  </a:lnTo>
                  <a:lnTo>
                    <a:pt x="79" y="4"/>
                  </a:lnTo>
                  <a:lnTo>
                    <a:pt x="79" y="4"/>
                  </a:lnTo>
                  <a:lnTo>
                    <a:pt x="90" y="3"/>
                  </a:lnTo>
                  <a:lnTo>
                    <a:pt x="103" y="2"/>
                  </a:lnTo>
                  <a:lnTo>
                    <a:pt x="120" y="1"/>
                  </a:lnTo>
                  <a:lnTo>
                    <a:pt x="155" y="6"/>
                  </a:lnTo>
                  <a:lnTo>
                    <a:pt x="155" y="6"/>
                  </a:lnTo>
                  <a:lnTo>
                    <a:pt x="156" y="7"/>
                  </a:lnTo>
                  <a:lnTo>
                    <a:pt x="159" y="8"/>
                  </a:lnTo>
                  <a:lnTo>
                    <a:pt x="162" y="8"/>
                  </a:lnTo>
                  <a:lnTo>
                    <a:pt x="162" y="8"/>
                  </a:lnTo>
                  <a:lnTo>
                    <a:pt x="167" y="8"/>
                  </a:lnTo>
                  <a:lnTo>
                    <a:pt x="172" y="6"/>
                  </a:lnTo>
                  <a:lnTo>
                    <a:pt x="178" y="3"/>
                  </a:lnTo>
                  <a:lnTo>
                    <a:pt x="178" y="3"/>
                  </a:lnTo>
                  <a:lnTo>
                    <a:pt x="182" y="2"/>
                  </a:lnTo>
                  <a:lnTo>
                    <a:pt x="187" y="1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4" y="1"/>
                  </a:lnTo>
                  <a:lnTo>
                    <a:pt x="196" y="2"/>
                  </a:lnTo>
                  <a:lnTo>
                    <a:pt x="198" y="3"/>
                  </a:lnTo>
                  <a:lnTo>
                    <a:pt x="194" y="9"/>
                  </a:lnTo>
                  <a:lnTo>
                    <a:pt x="194" y="9"/>
                  </a:lnTo>
                  <a:lnTo>
                    <a:pt x="189" y="10"/>
                  </a:lnTo>
                  <a:lnTo>
                    <a:pt x="186" y="13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72" y="24"/>
                  </a:lnTo>
                  <a:lnTo>
                    <a:pt x="162" y="29"/>
                  </a:lnTo>
                  <a:lnTo>
                    <a:pt x="162" y="29"/>
                  </a:lnTo>
                  <a:lnTo>
                    <a:pt x="156" y="30"/>
                  </a:lnTo>
                  <a:lnTo>
                    <a:pt x="146" y="30"/>
                  </a:lnTo>
                  <a:lnTo>
                    <a:pt x="136" y="30"/>
                  </a:lnTo>
                  <a:lnTo>
                    <a:pt x="129" y="30"/>
                  </a:lnTo>
                  <a:lnTo>
                    <a:pt x="129" y="30"/>
                  </a:lnTo>
                  <a:lnTo>
                    <a:pt x="123" y="32"/>
                  </a:lnTo>
                  <a:lnTo>
                    <a:pt x="115" y="32"/>
                  </a:lnTo>
                  <a:lnTo>
                    <a:pt x="103" y="30"/>
                  </a:lnTo>
                  <a:lnTo>
                    <a:pt x="31" y="68"/>
                  </a:lnTo>
                  <a:lnTo>
                    <a:pt x="0" y="3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292835" name="Freeform 995"/>
            <p:cNvSpPr>
              <a:spLocks/>
            </p:cNvSpPr>
            <p:nvPr/>
          </p:nvSpPr>
          <p:spPr bwMode="auto">
            <a:xfrm>
              <a:off x="4450" y="1415"/>
              <a:ext cx="128" cy="16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0" y="9"/>
                </a:cxn>
                <a:cxn ang="0">
                  <a:pos x="0" y="15"/>
                </a:cxn>
                <a:cxn ang="0">
                  <a:pos x="0" y="18"/>
                </a:cxn>
                <a:cxn ang="0">
                  <a:pos x="1" y="21"/>
                </a:cxn>
                <a:cxn ang="0">
                  <a:pos x="191" y="21"/>
                </a:cxn>
                <a:cxn ang="0">
                  <a:pos x="191" y="21"/>
                </a:cxn>
                <a:cxn ang="0">
                  <a:pos x="193" y="12"/>
                </a:cxn>
                <a:cxn ang="0">
                  <a:pos x="193" y="5"/>
                </a:cxn>
                <a:cxn ang="0">
                  <a:pos x="192" y="3"/>
                </a:cxn>
                <a:cxn ang="0">
                  <a:pos x="191" y="0"/>
                </a:cxn>
                <a:cxn ang="0">
                  <a:pos x="1" y="0"/>
                </a:cxn>
              </a:cxnLst>
              <a:rect l="0" t="0" r="r" b="b"/>
              <a:pathLst>
                <a:path w="193" h="21">
                  <a:moveTo>
                    <a:pt x="1" y="0"/>
                  </a:moveTo>
                  <a:lnTo>
                    <a:pt x="1" y="0"/>
                  </a:lnTo>
                  <a:lnTo>
                    <a:pt x="0" y="9"/>
                  </a:lnTo>
                  <a:lnTo>
                    <a:pt x="0" y="15"/>
                  </a:lnTo>
                  <a:lnTo>
                    <a:pt x="0" y="18"/>
                  </a:lnTo>
                  <a:lnTo>
                    <a:pt x="1" y="21"/>
                  </a:lnTo>
                  <a:lnTo>
                    <a:pt x="191" y="21"/>
                  </a:lnTo>
                  <a:lnTo>
                    <a:pt x="191" y="21"/>
                  </a:lnTo>
                  <a:lnTo>
                    <a:pt x="193" y="12"/>
                  </a:lnTo>
                  <a:lnTo>
                    <a:pt x="193" y="5"/>
                  </a:lnTo>
                  <a:lnTo>
                    <a:pt x="192" y="3"/>
                  </a:lnTo>
                  <a:lnTo>
                    <a:pt x="19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68E8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  <p:grpSp>
          <p:nvGrpSpPr>
            <p:cNvPr id="310378" name="Group 3178"/>
            <p:cNvGrpSpPr>
              <a:grpSpLocks/>
            </p:cNvGrpSpPr>
            <p:nvPr/>
          </p:nvGrpSpPr>
          <p:grpSpPr bwMode="auto">
            <a:xfrm>
              <a:off x="4231" y="1008"/>
              <a:ext cx="377" cy="480"/>
              <a:chOff x="4231" y="1008"/>
              <a:chExt cx="377" cy="480"/>
            </a:xfrm>
          </p:grpSpPr>
          <p:sp>
            <p:nvSpPr>
              <p:cNvPr id="292829" name="AutoShape 989"/>
              <p:cNvSpPr>
                <a:spLocks noChangeAspect="1" noChangeArrowheads="1" noTextEdit="1"/>
              </p:cNvSpPr>
              <p:nvPr/>
            </p:nvSpPr>
            <p:spPr bwMode="auto">
              <a:xfrm>
                <a:off x="4231" y="1008"/>
                <a:ext cx="377" cy="4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831" name="Freeform 991"/>
              <p:cNvSpPr>
                <a:spLocks/>
              </p:cNvSpPr>
              <p:nvPr/>
            </p:nvSpPr>
            <p:spPr bwMode="auto">
              <a:xfrm>
                <a:off x="4324" y="1098"/>
                <a:ext cx="54" cy="113"/>
              </a:xfrm>
              <a:custGeom>
                <a:avLst/>
                <a:gdLst/>
                <a:ahLst/>
                <a:cxnLst>
                  <a:cxn ang="0">
                    <a:pos x="75" y="1"/>
                  </a:cxn>
                  <a:cxn ang="0">
                    <a:pos x="75" y="1"/>
                  </a:cxn>
                  <a:cxn ang="0">
                    <a:pos x="72" y="1"/>
                  </a:cxn>
                  <a:cxn ang="0">
                    <a:pos x="67" y="0"/>
                  </a:cxn>
                  <a:cxn ang="0">
                    <a:pos x="61" y="1"/>
                  </a:cxn>
                  <a:cxn ang="0">
                    <a:pos x="55" y="2"/>
                  </a:cxn>
                  <a:cxn ang="0">
                    <a:pos x="49" y="6"/>
                  </a:cxn>
                  <a:cxn ang="0">
                    <a:pos x="42" y="11"/>
                  </a:cxn>
                  <a:cxn ang="0">
                    <a:pos x="38" y="18"/>
                  </a:cxn>
                  <a:cxn ang="0">
                    <a:pos x="38" y="18"/>
                  </a:cxn>
                  <a:cxn ang="0">
                    <a:pos x="29" y="32"/>
                  </a:cxn>
                  <a:cxn ang="0">
                    <a:pos x="23" y="45"/>
                  </a:cxn>
                  <a:cxn ang="0">
                    <a:pos x="19" y="53"/>
                  </a:cxn>
                  <a:cxn ang="0">
                    <a:pos x="15" y="59"/>
                  </a:cxn>
                  <a:cxn ang="0">
                    <a:pos x="15" y="59"/>
                  </a:cxn>
                  <a:cxn ang="0">
                    <a:pos x="21" y="54"/>
                  </a:cxn>
                  <a:cxn ang="0">
                    <a:pos x="26" y="50"/>
                  </a:cxn>
                  <a:cxn ang="0">
                    <a:pos x="31" y="44"/>
                  </a:cxn>
                  <a:cxn ang="0">
                    <a:pos x="31" y="44"/>
                  </a:cxn>
                  <a:cxn ang="0">
                    <a:pos x="28" y="52"/>
                  </a:cxn>
                  <a:cxn ang="0">
                    <a:pos x="25" y="61"/>
                  </a:cxn>
                  <a:cxn ang="0">
                    <a:pos x="19" y="71"/>
                  </a:cxn>
                  <a:cxn ang="0">
                    <a:pos x="19" y="71"/>
                  </a:cxn>
                  <a:cxn ang="0">
                    <a:pos x="14" y="77"/>
                  </a:cxn>
                  <a:cxn ang="0">
                    <a:pos x="10" y="84"/>
                  </a:cxn>
                  <a:cxn ang="0">
                    <a:pos x="5" y="99"/>
                  </a:cxn>
                  <a:cxn ang="0">
                    <a:pos x="1" y="116"/>
                  </a:cxn>
                  <a:cxn ang="0">
                    <a:pos x="0" y="123"/>
                  </a:cxn>
                  <a:cxn ang="0">
                    <a:pos x="0" y="128"/>
                  </a:cxn>
                  <a:cxn ang="0">
                    <a:pos x="0" y="128"/>
                  </a:cxn>
                  <a:cxn ang="0">
                    <a:pos x="2" y="147"/>
                  </a:cxn>
                  <a:cxn ang="0">
                    <a:pos x="65" y="128"/>
                  </a:cxn>
                  <a:cxn ang="0">
                    <a:pos x="65" y="128"/>
                  </a:cxn>
                  <a:cxn ang="0">
                    <a:pos x="66" y="123"/>
                  </a:cxn>
                  <a:cxn ang="0">
                    <a:pos x="68" y="112"/>
                  </a:cxn>
                  <a:cxn ang="0">
                    <a:pos x="70" y="106"/>
                  </a:cxn>
                  <a:cxn ang="0">
                    <a:pos x="70" y="100"/>
                  </a:cxn>
                  <a:cxn ang="0">
                    <a:pos x="70" y="95"/>
                  </a:cxn>
                  <a:cxn ang="0">
                    <a:pos x="67" y="91"/>
                  </a:cxn>
                  <a:cxn ang="0">
                    <a:pos x="67" y="91"/>
                  </a:cxn>
                  <a:cxn ang="0">
                    <a:pos x="65" y="85"/>
                  </a:cxn>
                  <a:cxn ang="0">
                    <a:pos x="64" y="78"/>
                  </a:cxn>
                  <a:cxn ang="0">
                    <a:pos x="64" y="70"/>
                  </a:cxn>
                  <a:cxn ang="0">
                    <a:pos x="64" y="63"/>
                  </a:cxn>
                  <a:cxn ang="0">
                    <a:pos x="66" y="54"/>
                  </a:cxn>
                  <a:cxn ang="0">
                    <a:pos x="67" y="46"/>
                  </a:cxn>
                  <a:cxn ang="0">
                    <a:pos x="71" y="40"/>
                  </a:cxn>
                  <a:cxn ang="0">
                    <a:pos x="73" y="37"/>
                  </a:cxn>
                  <a:cxn ang="0">
                    <a:pos x="73" y="37"/>
                  </a:cxn>
                  <a:cxn ang="0">
                    <a:pos x="78" y="31"/>
                  </a:cxn>
                  <a:cxn ang="0">
                    <a:pos x="80" y="25"/>
                  </a:cxn>
                  <a:cxn ang="0">
                    <a:pos x="81" y="19"/>
                  </a:cxn>
                  <a:cxn ang="0">
                    <a:pos x="80" y="13"/>
                  </a:cxn>
                  <a:cxn ang="0">
                    <a:pos x="78" y="5"/>
                  </a:cxn>
                  <a:cxn ang="0">
                    <a:pos x="75" y="1"/>
                  </a:cxn>
                  <a:cxn ang="0">
                    <a:pos x="75" y="1"/>
                  </a:cxn>
                </a:cxnLst>
                <a:rect l="0" t="0" r="r" b="b"/>
                <a:pathLst>
                  <a:path w="81" h="147">
                    <a:moveTo>
                      <a:pt x="75" y="1"/>
                    </a:moveTo>
                    <a:lnTo>
                      <a:pt x="75" y="1"/>
                    </a:lnTo>
                    <a:lnTo>
                      <a:pt x="72" y="1"/>
                    </a:lnTo>
                    <a:lnTo>
                      <a:pt x="67" y="0"/>
                    </a:lnTo>
                    <a:lnTo>
                      <a:pt x="61" y="1"/>
                    </a:lnTo>
                    <a:lnTo>
                      <a:pt x="55" y="2"/>
                    </a:lnTo>
                    <a:lnTo>
                      <a:pt x="49" y="6"/>
                    </a:lnTo>
                    <a:lnTo>
                      <a:pt x="42" y="11"/>
                    </a:lnTo>
                    <a:lnTo>
                      <a:pt x="38" y="18"/>
                    </a:lnTo>
                    <a:lnTo>
                      <a:pt x="38" y="18"/>
                    </a:lnTo>
                    <a:lnTo>
                      <a:pt x="29" y="32"/>
                    </a:lnTo>
                    <a:lnTo>
                      <a:pt x="23" y="45"/>
                    </a:lnTo>
                    <a:lnTo>
                      <a:pt x="19" y="53"/>
                    </a:lnTo>
                    <a:lnTo>
                      <a:pt x="15" y="59"/>
                    </a:lnTo>
                    <a:lnTo>
                      <a:pt x="15" y="59"/>
                    </a:lnTo>
                    <a:lnTo>
                      <a:pt x="21" y="54"/>
                    </a:lnTo>
                    <a:lnTo>
                      <a:pt x="26" y="50"/>
                    </a:lnTo>
                    <a:lnTo>
                      <a:pt x="31" y="44"/>
                    </a:lnTo>
                    <a:lnTo>
                      <a:pt x="31" y="44"/>
                    </a:lnTo>
                    <a:lnTo>
                      <a:pt x="28" y="52"/>
                    </a:lnTo>
                    <a:lnTo>
                      <a:pt x="25" y="61"/>
                    </a:lnTo>
                    <a:lnTo>
                      <a:pt x="19" y="71"/>
                    </a:lnTo>
                    <a:lnTo>
                      <a:pt x="19" y="71"/>
                    </a:lnTo>
                    <a:lnTo>
                      <a:pt x="14" y="77"/>
                    </a:lnTo>
                    <a:lnTo>
                      <a:pt x="10" y="84"/>
                    </a:lnTo>
                    <a:lnTo>
                      <a:pt x="5" y="99"/>
                    </a:lnTo>
                    <a:lnTo>
                      <a:pt x="1" y="116"/>
                    </a:lnTo>
                    <a:lnTo>
                      <a:pt x="0" y="123"/>
                    </a:lnTo>
                    <a:lnTo>
                      <a:pt x="0" y="128"/>
                    </a:lnTo>
                    <a:lnTo>
                      <a:pt x="0" y="128"/>
                    </a:lnTo>
                    <a:lnTo>
                      <a:pt x="2" y="147"/>
                    </a:lnTo>
                    <a:lnTo>
                      <a:pt x="65" y="128"/>
                    </a:lnTo>
                    <a:lnTo>
                      <a:pt x="65" y="128"/>
                    </a:lnTo>
                    <a:lnTo>
                      <a:pt x="66" y="123"/>
                    </a:lnTo>
                    <a:lnTo>
                      <a:pt x="68" y="112"/>
                    </a:lnTo>
                    <a:lnTo>
                      <a:pt x="70" y="106"/>
                    </a:lnTo>
                    <a:lnTo>
                      <a:pt x="70" y="100"/>
                    </a:lnTo>
                    <a:lnTo>
                      <a:pt x="70" y="95"/>
                    </a:lnTo>
                    <a:lnTo>
                      <a:pt x="67" y="91"/>
                    </a:lnTo>
                    <a:lnTo>
                      <a:pt x="67" y="91"/>
                    </a:lnTo>
                    <a:lnTo>
                      <a:pt x="65" y="85"/>
                    </a:lnTo>
                    <a:lnTo>
                      <a:pt x="64" y="78"/>
                    </a:lnTo>
                    <a:lnTo>
                      <a:pt x="64" y="70"/>
                    </a:lnTo>
                    <a:lnTo>
                      <a:pt x="64" y="63"/>
                    </a:lnTo>
                    <a:lnTo>
                      <a:pt x="66" y="54"/>
                    </a:lnTo>
                    <a:lnTo>
                      <a:pt x="67" y="46"/>
                    </a:lnTo>
                    <a:lnTo>
                      <a:pt x="71" y="40"/>
                    </a:lnTo>
                    <a:lnTo>
                      <a:pt x="73" y="37"/>
                    </a:lnTo>
                    <a:lnTo>
                      <a:pt x="73" y="37"/>
                    </a:lnTo>
                    <a:lnTo>
                      <a:pt x="78" y="31"/>
                    </a:lnTo>
                    <a:lnTo>
                      <a:pt x="80" y="25"/>
                    </a:lnTo>
                    <a:lnTo>
                      <a:pt x="81" y="19"/>
                    </a:lnTo>
                    <a:lnTo>
                      <a:pt x="80" y="13"/>
                    </a:lnTo>
                    <a:lnTo>
                      <a:pt x="78" y="5"/>
                    </a:lnTo>
                    <a:lnTo>
                      <a:pt x="75" y="1"/>
                    </a:lnTo>
                    <a:lnTo>
                      <a:pt x="75" y="1"/>
                    </a:lnTo>
                    <a:close/>
                  </a:path>
                </a:pathLst>
              </a:custGeom>
              <a:solidFill>
                <a:srgbClr val="99663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832" name="Freeform 992"/>
              <p:cNvSpPr>
                <a:spLocks/>
              </p:cNvSpPr>
              <p:nvPr/>
            </p:nvSpPr>
            <p:spPr bwMode="auto">
              <a:xfrm>
                <a:off x="4268" y="1194"/>
                <a:ext cx="192" cy="289"/>
              </a:xfrm>
              <a:custGeom>
                <a:avLst/>
                <a:gdLst/>
                <a:ahLst/>
                <a:cxnLst>
                  <a:cxn ang="0">
                    <a:pos x="120" y="5"/>
                  </a:cxn>
                  <a:cxn ang="0">
                    <a:pos x="85" y="18"/>
                  </a:cxn>
                  <a:cxn ang="0">
                    <a:pos x="69" y="23"/>
                  </a:cxn>
                  <a:cxn ang="0">
                    <a:pos x="45" y="27"/>
                  </a:cxn>
                  <a:cxn ang="0">
                    <a:pos x="34" y="33"/>
                  </a:cxn>
                  <a:cxn ang="0">
                    <a:pos x="26" y="44"/>
                  </a:cxn>
                  <a:cxn ang="0">
                    <a:pos x="0" y="92"/>
                  </a:cxn>
                  <a:cxn ang="0">
                    <a:pos x="2" y="97"/>
                  </a:cxn>
                  <a:cxn ang="0">
                    <a:pos x="13" y="117"/>
                  </a:cxn>
                  <a:cxn ang="0">
                    <a:pos x="27" y="131"/>
                  </a:cxn>
                  <a:cxn ang="0">
                    <a:pos x="49" y="147"/>
                  </a:cxn>
                  <a:cxn ang="0">
                    <a:pos x="55" y="172"/>
                  </a:cxn>
                  <a:cxn ang="0">
                    <a:pos x="65" y="211"/>
                  </a:cxn>
                  <a:cxn ang="0">
                    <a:pos x="74" y="238"/>
                  </a:cxn>
                  <a:cxn ang="0">
                    <a:pos x="80" y="258"/>
                  </a:cxn>
                  <a:cxn ang="0">
                    <a:pos x="81" y="273"/>
                  </a:cxn>
                  <a:cxn ang="0">
                    <a:pos x="84" y="321"/>
                  </a:cxn>
                  <a:cxn ang="0">
                    <a:pos x="81" y="351"/>
                  </a:cxn>
                  <a:cxn ang="0">
                    <a:pos x="78" y="362"/>
                  </a:cxn>
                  <a:cxn ang="0">
                    <a:pos x="289" y="375"/>
                  </a:cxn>
                  <a:cxn ang="0">
                    <a:pos x="285" y="364"/>
                  </a:cxn>
                  <a:cxn ang="0">
                    <a:pos x="272" y="325"/>
                  </a:cxn>
                  <a:cxn ang="0">
                    <a:pos x="267" y="296"/>
                  </a:cxn>
                  <a:cxn ang="0">
                    <a:pos x="268" y="283"/>
                  </a:cxn>
                  <a:cxn ang="0">
                    <a:pos x="270" y="273"/>
                  </a:cxn>
                  <a:cxn ang="0">
                    <a:pos x="269" y="263"/>
                  </a:cxn>
                  <a:cxn ang="0">
                    <a:pos x="267" y="259"/>
                  </a:cxn>
                  <a:cxn ang="0">
                    <a:pos x="263" y="259"/>
                  </a:cxn>
                  <a:cxn ang="0">
                    <a:pos x="262" y="253"/>
                  </a:cxn>
                  <a:cxn ang="0">
                    <a:pos x="263" y="243"/>
                  </a:cxn>
                  <a:cxn ang="0">
                    <a:pos x="270" y="232"/>
                  </a:cxn>
                  <a:cxn ang="0">
                    <a:pos x="281" y="221"/>
                  </a:cxn>
                  <a:cxn ang="0">
                    <a:pos x="286" y="211"/>
                  </a:cxn>
                  <a:cxn ang="0">
                    <a:pos x="286" y="201"/>
                  </a:cxn>
                  <a:cxn ang="0">
                    <a:pos x="285" y="195"/>
                  </a:cxn>
                  <a:cxn ang="0">
                    <a:pos x="275" y="178"/>
                  </a:cxn>
                  <a:cxn ang="0">
                    <a:pos x="262" y="162"/>
                  </a:cxn>
                  <a:cxn ang="0">
                    <a:pos x="246" y="150"/>
                  </a:cxn>
                  <a:cxn ang="0">
                    <a:pos x="244" y="149"/>
                  </a:cxn>
                  <a:cxn ang="0">
                    <a:pos x="239" y="143"/>
                  </a:cxn>
                  <a:cxn ang="0">
                    <a:pos x="235" y="135"/>
                  </a:cxn>
                  <a:cxn ang="0">
                    <a:pos x="235" y="130"/>
                  </a:cxn>
                  <a:cxn ang="0">
                    <a:pos x="241" y="124"/>
                  </a:cxn>
                  <a:cxn ang="0">
                    <a:pos x="246" y="114"/>
                  </a:cxn>
                  <a:cxn ang="0">
                    <a:pos x="244" y="98"/>
                  </a:cxn>
                  <a:cxn ang="0">
                    <a:pos x="241" y="90"/>
                  </a:cxn>
                  <a:cxn ang="0">
                    <a:pos x="237" y="79"/>
                  </a:cxn>
                  <a:cxn ang="0">
                    <a:pos x="239" y="68"/>
                  </a:cxn>
                  <a:cxn ang="0">
                    <a:pos x="241" y="55"/>
                  </a:cxn>
                  <a:cxn ang="0">
                    <a:pos x="240" y="52"/>
                  </a:cxn>
                  <a:cxn ang="0">
                    <a:pos x="208" y="30"/>
                  </a:cxn>
                  <a:cxn ang="0">
                    <a:pos x="171" y="9"/>
                  </a:cxn>
                  <a:cxn ang="0">
                    <a:pos x="152" y="1"/>
                  </a:cxn>
                  <a:cxn ang="0">
                    <a:pos x="134" y="0"/>
                  </a:cxn>
                  <a:cxn ang="0">
                    <a:pos x="120" y="5"/>
                  </a:cxn>
                </a:cxnLst>
                <a:rect l="0" t="0" r="r" b="b"/>
                <a:pathLst>
                  <a:path w="289" h="375">
                    <a:moveTo>
                      <a:pt x="120" y="5"/>
                    </a:moveTo>
                    <a:lnTo>
                      <a:pt x="120" y="5"/>
                    </a:lnTo>
                    <a:lnTo>
                      <a:pt x="101" y="12"/>
                    </a:lnTo>
                    <a:lnTo>
                      <a:pt x="85" y="18"/>
                    </a:lnTo>
                    <a:lnTo>
                      <a:pt x="69" y="23"/>
                    </a:lnTo>
                    <a:lnTo>
                      <a:pt x="69" y="23"/>
                    </a:lnTo>
                    <a:lnTo>
                      <a:pt x="56" y="25"/>
                    </a:lnTo>
                    <a:lnTo>
                      <a:pt x="45" y="27"/>
                    </a:lnTo>
                    <a:lnTo>
                      <a:pt x="40" y="30"/>
                    </a:lnTo>
                    <a:lnTo>
                      <a:pt x="34" y="33"/>
                    </a:lnTo>
                    <a:lnTo>
                      <a:pt x="30" y="38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2" y="97"/>
                    </a:lnTo>
                    <a:lnTo>
                      <a:pt x="8" y="109"/>
                    </a:lnTo>
                    <a:lnTo>
                      <a:pt x="13" y="117"/>
                    </a:lnTo>
                    <a:lnTo>
                      <a:pt x="20" y="124"/>
                    </a:lnTo>
                    <a:lnTo>
                      <a:pt x="27" y="131"/>
                    </a:lnTo>
                    <a:lnTo>
                      <a:pt x="36" y="137"/>
                    </a:lnTo>
                    <a:lnTo>
                      <a:pt x="49" y="147"/>
                    </a:lnTo>
                    <a:lnTo>
                      <a:pt x="49" y="147"/>
                    </a:lnTo>
                    <a:lnTo>
                      <a:pt x="55" y="172"/>
                    </a:lnTo>
                    <a:lnTo>
                      <a:pt x="60" y="193"/>
                    </a:lnTo>
                    <a:lnTo>
                      <a:pt x="65" y="211"/>
                    </a:lnTo>
                    <a:lnTo>
                      <a:pt x="65" y="211"/>
                    </a:lnTo>
                    <a:lnTo>
                      <a:pt x="74" y="238"/>
                    </a:lnTo>
                    <a:lnTo>
                      <a:pt x="78" y="250"/>
                    </a:lnTo>
                    <a:lnTo>
                      <a:pt x="80" y="258"/>
                    </a:lnTo>
                    <a:lnTo>
                      <a:pt x="80" y="258"/>
                    </a:lnTo>
                    <a:lnTo>
                      <a:pt x="81" y="273"/>
                    </a:lnTo>
                    <a:lnTo>
                      <a:pt x="84" y="304"/>
                    </a:lnTo>
                    <a:lnTo>
                      <a:pt x="84" y="321"/>
                    </a:lnTo>
                    <a:lnTo>
                      <a:pt x="84" y="337"/>
                    </a:lnTo>
                    <a:lnTo>
                      <a:pt x="81" y="351"/>
                    </a:lnTo>
                    <a:lnTo>
                      <a:pt x="79" y="357"/>
                    </a:lnTo>
                    <a:lnTo>
                      <a:pt x="78" y="362"/>
                    </a:lnTo>
                    <a:lnTo>
                      <a:pt x="71" y="375"/>
                    </a:lnTo>
                    <a:lnTo>
                      <a:pt x="289" y="375"/>
                    </a:lnTo>
                    <a:lnTo>
                      <a:pt x="289" y="375"/>
                    </a:lnTo>
                    <a:lnTo>
                      <a:pt x="285" y="364"/>
                    </a:lnTo>
                    <a:lnTo>
                      <a:pt x="276" y="339"/>
                    </a:lnTo>
                    <a:lnTo>
                      <a:pt x="272" y="325"/>
                    </a:lnTo>
                    <a:lnTo>
                      <a:pt x="269" y="310"/>
                    </a:lnTo>
                    <a:lnTo>
                      <a:pt x="267" y="296"/>
                    </a:lnTo>
                    <a:lnTo>
                      <a:pt x="267" y="289"/>
                    </a:lnTo>
                    <a:lnTo>
                      <a:pt x="268" y="283"/>
                    </a:lnTo>
                    <a:lnTo>
                      <a:pt x="268" y="283"/>
                    </a:lnTo>
                    <a:lnTo>
                      <a:pt x="270" y="273"/>
                    </a:lnTo>
                    <a:lnTo>
                      <a:pt x="270" y="266"/>
                    </a:lnTo>
                    <a:lnTo>
                      <a:pt x="269" y="263"/>
                    </a:lnTo>
                    <a:lnTo>
                      <a:pt x="268" y="260"/>
                    </a:lnTo>
                    <a:lnTo>
                      <a:pt x="267" y="259"/>
                    </a:lnTo>
                    <a:lnTo>
                      <a:pt x="265" y="259"/>
                    </a:lnTo>
                    <a:lnTo>
                      <a:pt x="263" y="259"/>
                    </a:lnTo>
                    <a:lnTo>
                      <a:pt x="263" y="259"/>
                    </a:lnTo>
                    <a:lnTo>
                      <a:pt x="262" y="253"/>
                    </a:lnTo>
                    <a:lnTo>
                      <a:pt x="262" y="247"/>
                    </a:lnTo>
                    <a:lnTo>
                      <a:pt x="263" y="243"/>
                    </a:lnTo>
                    <a:lnTo>
                      <a:pt x="266" y="238"/>
                    </a:lnTo>
                    <a:lnTo>
                      <a:pt x="270" y="232"/>
                    </a:lnTo>
                    <a:lnTo>
                      <a:pt x="275" y="226"/>
                    </a:lnTo>
                    <a:lnTo>
                      <a:pt x="281" y="221"/>
                    </a:lnTo>
                    <a:lnTo>
                      <a:pt x="285" y="215"/>
                    </a:lnTo>
                    <a:lnTo>
                      <a:pt x="286" y="211"/>
                    </a:lnTo>
                    <a:lnTo>
                      <a:pt x="287" y="207"/>
                    </a:lnTo>
                    <a:lnTo>
                      <a:pt x="286" y="201"/>
                    </a:lnTo>
                    <a:lnTo>
                      <a:pt x="285" y="195"/>
                    </a:lnTo>
                    <a:lnTo>
                      <a:pt x="285" y="195"/>
                    </a:lnTo>
                    <a:lnTo>
                      <a:pt x="281" y="186"/>
                    </a:lnTo>
                    <a:lnTo>
                      <a:pt x="275" y="178"/>
                    </a:lnTo>
                    <a:lnTo>
                      <a:pt x="269" y="169"/>
                    </a:lnTo>
                    <a:lnTo>
                      <a:pt x="262" y="162"/>
                    </a:lnTo>
                    <a:lnTo>
                      <a:pt x="252" y="153"/>
                    </a:lnTo>
                    <a:lnTo>
                      <a:pt x="246" y="150"/>
                    </a:lnTo>
                    <a:lnTo>
                      <a:pt x="246" y="150"/>
                    </a:lnTo>
                    <a:lnTo>
                      <a:pt x="244" y="149"/>
                    </a:lnTo>
                    <a:lnTo>
                      <a:pt x="240" y="146"/>
                    </a:lnTo>
                    <a:lnTo>
                      <a:pt x="239" y="143"/>
                    </a:lnTo>
                    <a:lnTo>
                      <a:pt x="236" y="140"/>
                    </a:lnTo>
                    <a:lnTo>
                      <a:pt x="235" y="135"/>
                    </a:lnTo>
                    <a:lnTo>
                      <a:pt x="235" y="130"/>
                    </a:lnTo>
                    <a:lnTo>
                      <a:pt x="235" y="130"/>
                    </a:lnTo>
                    <a:lnTo>
                      <a:pt x="239" y="128"/>
                    </a:lnTo>
                    <a:lnTo>
                      <a:pt x="241" y="124"/>
                    </a:lnTo>
                    <a:lnTo>
                      <a:pt x="243" y="120"/>
                    </a:lnTo>
                    <a:lnTo>
                      <a:pt x="246" y="114"/>
                    </a:lnTo>
                    <a:lnTo>
                      <a:pt x="247" y="107"/>
                    </a:lnTo>
                    <a:lnTo>
                      <a:pt x="244" y="98"/>
                    </a:lnTo>
                    <a:lnTo>
                      <a:pt x="241" y="90"/>
                    </a:lnTo>
                    <a:lnTo>
                      <a:pt x="241" y="90"/>
                    </a:lnTo>
                    <a:lnTo>
                      <a:pt x="237" y="84"/>
                    </a:lnTo>
                    <a:lnTo>
                      <a:pt x="237" y="79"/>
                    </a:lnTo>
                    <a:lnTo>
                      <a:pt x="237" y="74"/>
                    </a:lnTo>
                    <a:lnTo>
                      <a:pt x="239" y="68"/>
                    </a:lnTo>
                    <a:lnTo>
                      <a:pt x="241" y="58"/>
                    </a:lnTo>
                    <a:lnTo>
                      <a:pt x="241" y="55"/>
                    </a:lnTo>
                    <a:lnTo>
                      <a:pt x="240" y="52"/>
                    </a:lnTo>
                    <a:lnTo>
                      <a:pt x="240" y="52"/>
                    </a:lnTo>
                    <a:lnTo>
                      <a:pt x="223" y="39"/>
                    </a:lnTo>
                    <a:lnTo>
                      <a:pt x="208" y="30"/>
                    </a:lnTo>
                    <a:lnTo>
                      <a:pt x="190" y="18"/>
                    </a:lnTo>
                    <a:lnTo>
                      <a:pt x="171" y="9"/>
                    </a:lnTo>
                    <a:lnTo>
                      <a:pt x="162" y="5"/>
                    </a:lnTo>
                    <a:lnTo>
                      <a:pt x="152" y="1"/>
                    </a:lnTo>
                    <a:lnTo>
                      <a:pt x="144" y="0"/>
                    </a:lnTo>
                    <a:lnTo>
                      <a:pt x="134" y="0"/>
                    </a:lnTo>
                    <a:lnTo>
                      <a:pt x="127" y="1"/>
                    </a:lnTo>
                    <a:lnTo>
                      <a:pt x="120" y="5"/>
                    </a:lnTo>
                    <a:lnTo>
                      <a:pt x="120" y="5"/>
                    </a:lnTo>
                    <a:close/>
                  </a:path>
                </a:pathLst>
              </a:custGeom>
              <a:solidFill>
                <a:srgbClr val="FFCC9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833" name="Freeform 993"/>
              <p:cNvSpPr>
                <a:spLocks/>
              </p:cNvSpPr>
              <p:nvPr/>
            </p:nvSpPr>
            <p:spPr bwMode="auto">
              <a:xfrm>
                <a:off x="4352" y="1105"/>
                <a:ext cx="124" cy="138"/>
              </a:xfrm>
              <a:custGeom>
                <a:avLst/>
                <a:gdLst/>
                <a:ahLst/>
                <a:cxnLst>
                  <a:cxn ang="0">
                    <a:pos x="5" y="125"/>
                  </a:cxn>
                  <a:cxn ang="0">
                    <a:pos x="17" y="110"/>
                  </a:cxn>
                  <a:cxn ang="0">
                    <a:pos x="21" y="102"/>
                  </a:cxn>
                  <a:cxn ang="0">
                    <a:pos x="43" y="60"/>
                  </a:cxn>
                  <a:cxn ang="0">
                    <a:pos x="46" y="48"/>
                  </a:cxn>
                  <a:cxn ang="0">
                    <a:pos x="47" y="30"/>
                  </a:cxn>
                  <a:cxn ang="0">
                    <a:pos x="52" y="18"/>
                  </a:cxn>
                  <a:cxn ang="0">
                    <a:pos x="56" y="15"/>
                  </a:cxn>
                  <a:cxn ang="0">
                    <a:pos x="62" y="15"/>
                  </a:cxn>
                  <a:cxn ang="0">
                    <a:pos x="68" y="17"/>
                  </a:cxn>
                  <a:cxn ang="0">
                    <a:pos x="74" y="23"/>
                  </a:cxn>
                  <a:cxn ang="0">
                    <a:pos x="76" y="30"/>
                  </a:cxn>
                  <a:cxn ang="0">
                    <a:pos x="76" y="32"/>
                  </a:cxn>
                  <a:cxn ang="0">
                    <a:pos x="76" y="35"/>
                  </a:cxn>
                  <a:cxn ang="0">
                    <a:pos x="77" y="37"/>
                  </a:cxn>
                  <a:cxn ang="0">
                    <a:pos x="84" y="38"/>
                  </a:cxn>
                  <a:cxn ang="0">
                    <a:pos x="87" y="37"/>
                  </a:cxn>
                  <a:cxn ang="0">
                    <a:pos x="102" y="28"/>
                  </a:cxn>
                  <a:cxn ang="0">
                    <a:pos x="123" y="19"/>
                  </a:cxn>
                  <a:cxn ang="0">
                    <a:pos x="129" y="18"/>
                  </a:cxn>
                  <a:cxn ang="0">
                    <a:pos x="141" y="12"/>
                  </a:cxn>
                  <a:cxn ang="0">
                    <a:pos x="146" y="6"/>
                  </a:cxn>
                  <a:cxn ang="0">
                    <a:pos x="156" y="0"/>
                  </a:cxn>
                  <a:cxn ang="0">
                    <a:pos x="166" y="3"/>
                  </a:cxn>
                  <a:cxn ang="0">
                    <a:pos x="175" y="10"/>
                  </a:cxn>
                  <a:cxn ang="0">
                    <a:pos x="182" y="15"/>
                  </a:cxn>
                  <a:cxn ang="0">
                    <a:pos x="187" y="18"/>
                  </a:cxn>
                  <a:cxn ang="0">
                    <a:pos x="187" y="31"/>
                  </a:cxn>
                  <a:cxn ang="0">
                    <a:pos x="184" y="47"/>
                  </a:cxn>
                  <a:cxn ang="0">
                    <a:pos x="182" y="52"/>
                  </a:cxn>
                  <a:cxn ang="0">
                    <a:pos x="167" y="74"/>
                  </a:cxn>
                  <a:cxn ang="0">
                    <a:pos x="166" y="84"/>
                  </a:cxn>
                  <a:cxn ang="0">
                    <a:pos x="165" y="97"/>
                  </a:cxn>
                  <a:cxn ang="0">
                    <a:pos x="165" y="100"/>
                  </a:cxn>
                  <a:cxn ang="0">
                    <a:pos x="160" y="103"/>
                  </a:cxn>
                  <a:cxn ang="0">
                    <a:pos x="154" y="102"/>
                  </a:cxn>
                  <a:cxn ang="0">
                    <a:pos x="150" y="112"/>
                  </a:cxn>
                  <a:cxn ang="0">
                    <a:pos x="142" y="113"/>
                  </a:cxn>
                  <a:cxn ang="0">
                    <a:pos x="142" y="121"/>
                  </a:cxn>
                  <a:cxn ang="0">
                    <a:pos x="140" y="123"/>
                  </a:cxn>
                  <a:cxn ang="0">
                    <a:pos x="131" y="128"/>
                  </a:cxn>
                  <a:cxn ang="0">
                    <a:pos x="128" y="134"/>
                  </a:cxn>
                  <a:cxn ang="0">
                    <a:pos x="123" y="142"/>
                  </a:cxn>
                  <a:cxn ang="0">
                    <a:pos x="118" y="142"/>
                  </a:cxn>
                  <a:cxn ang="0">
                    <a:pos x="107" y="139"/>
                  </a:cxn>
                  <a:cxn ang="0">
                    <a:pos x="95" y="128"/>
                  </a:cxn>
                  <a:cxn ang="0">
                    <a:pos x="92" y="136"/>
                  </a:cxn>
                  <a:cxn ang="0">
                    <a:pos x="90" y="145"/>
                  </a:cxn>
                  <a:cxn ang="0">
                    <a:pos x="89" y="152"/>
                  </a:cxn>
                  <a:cxn ang="0">
                    <a:pos x="94" y="159"/>
                  </a:cxn>
                  <a:cxn ang="0">
                    <a:pos x="98" y="167"/>
                  </a:cxn>
                  <a:cxn ang="0">
                    <a:pos x="98" y="169"/>
                  </a:cxn>
                  <a:cxn ang="0">
                    <a:pos x="92" y="174"/>
                  </a:cxn>
                  <a:cxn ang="0">
                    <a:pos x="81" y="178"/>
                  </a:cxn>
                  <a:cxn ang="0">
                    <a:pos x="64" y="178"/>
                  </a:cxn>
                  <a:cxn ang="0">
                    <a:pos x="53" y="175"/>
                  </a:cxn>
                  <a:cxn ang="0">
                    <a:pos x="30" y="164"/>
                  </a:cxn>
                  <a:cxn ang="0">
                    <a:pos x="11" y="147"/>
                  </a:cxn>
                  <a:cxn ang="0">
                    <a:pos x="1" y="133"/>
                  </a:cxn>
                  <a:cxn ang="0">
                    <a:pos x="0" y="127"/>
                  </a:cxn>
                  <a:cxn ang="0">
                    <a:pos x="5" y="125"/>
                  </a:cxn>
                </a:cxnLst>
                <a:rect l="0" t="0" r="r" b="b"/>
                <a:pathLst>
                  <a:path w="188" h="179">
                    <a:moveTo>
                      <a:pt x="5" y="125"/>
                    </a:moveTo>
                    <a:lnTo>
                      <a:pt x="5" y="125"/>
                    </a:lnTo>
                    <a:lnTo>
                      <a:pt x="11" y="117"/>
                    </a:lnTo>
                    <a:lnTo>
                      <a:pt x="17" y="110"/>
                    </a:lnTo>
                    <a:lnTo>
                      <a:pt x="21" y="102"/>
                    </a:lnTo>
                    <a:lnTo>
                      <a:pt x="21" y="102"/>
                    </a:lnTo>
                    <a:lnTo>
                      <a:pt x="43" y="60"/>
                    </a:lnTo>
                    <a:lnTo>
                      <a:pt x="43" y="60"/>
                    </a:lnTo>
                    <a:lnTo>
                      <a:pt x="46" y="48"/>
                    </a:lnTo>
                    <a:lnTo>
                      <a:pt x="46" y="48"/>
                    </a:lnTo>
                    <a:lnTo>
                      <a:pt x="46" y="43"/>
                    </a:lnTo>
                    <a:lnTo>
                      <a:pt x="47" y="30"/>
                    </a:lnTo>
                    <a:lnTo>
                      <a:pt x="49" y="24"/>
                    </a:lnTo>
                    <a:lnTo>
                      <a:pt x="52" y="18"/>
                    </a:lnTo>
                    <a:lnTo>
                      <a:pt x="53" y="16"/>
                    </a:lnTo>
                    <a:lnTo>
                      <a:pt x="56" y="15"/>
                    </a:lnTo>
                    <a:lnTo>
                      <a:pt x="59" y="15"/>
                    </a:lnTo>
                    <a:lnTo>
                      <a:pt x="62" y="15"/>
                    </a:lnTo>
                    <a:lnTo>
                      <a:pt x="62" y="15"/>
                    </a:lnTo>
                    <a:lnTo>
                      <a:pt x="68" y="17"/>
                    </a:lnTo>
                    <a:lnTo>
                      <a:pt x="71" y="19"/>
                    </a:lnTo>
                    <a:lnTo>
                      <a:pt x="74" y="23"/>
                    </a:lnTo>
                    <a:lnTo>
                      <a:pt x="76" y="25"/>
                    </a:lnTo>
                    <a:lnTo>
                      <a:pt x="76" y="30"/>
                    </a:lnTo>
                    <a:lnTo>
                      <a:pt x="76" y="32"/>
                    </a:lnTo>
                    <a:lnTo>
                      <a:pt x="76" y="32"/>
                    </a:lnTo>
                    <a:lnTo>
                      <a:pt x="76" y="34"/>
                    </a:lnTo>
                    <a:lnTo>
                      <a:pt x="76" y="35"/>
                    </a:lnTo>
                    <a:lnTo>
                      <a:pt x="77" y="37"/>
                    </a:lnTo>
                    <a:lnTo>
                      <a:pt x="77" y="37"/>
                    </a:lnTo>
                    <a:lnTo>
                      <a:pt x="82" y="38"/>
                    </a:lnTo>
                    <a:lnTo>
                      <a:pt x="84" y="38"/>
                    </a:lnTo>
                    <a:lnTo>
                      <a:pt x="87" y="37"/>
                    </a:lnTo>
                    <a:lnTo>
                      <a:pt x="87" y="37"/>
                    </a:lnTo>
                    <a:lnTo>
                      <a:pt x="92" y="34"/>
                    </a:lnTo>
                    <a:lnTo>
                      <a:pt x="102" y="28"/>
                    </a:lnTo>
                    <a:lnTo>
                      <a:pt x="114" y="23"/>
                    </a:lnTo>
                    <a:lnTo>
                      <a:pt x="123" y="19"/>
                    </a:lnTo>
                    <a:lnTo>
                      <a:pt x="123" y="19"/>
                    </a:lnTo>
                    <a:lnTo>
                      <a:pt x="129" y="18"/>
                    </a:lnTo>
                    <a:lnTo>
                      <a:pt x="136" y="16"/>
                    </a:lnTo>
                    <a:lnTo>
                      <a:pt x="141" y="12"/>
                    </a:lnTo>
                    <a:lnTo>
                      <a:pt x="146" y="6"/>
                    </a:lnTo>
                    <a:lnTo>
                      <a:pt x="146" y="6"/>
                    </a:lnTo>
                    <a:lnTo>
                      <a:pt x="152" y="3"/>
                    </a:lnTo>
                    <a:lnTo>
                      <a:pt x="156" y="0"/>
                    </a:lnTo>
                    <a:lnTo>
                      <a:pt x="161" y="0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75" y="10"/>
                    </a:lnTo>
                    <a:lnTo>
                      <a:pt x="182" y="15"/>
                    </a:lnTo>
                    <a:lnTo>
                      <a:pt x="182" y="15"/>
                    </a:lnTo>
                    <a:lnTo>
                      <a:pt x="185" y="16"/>
                    </a:lnTo>
                    <a:lnTo>
                      <a:pt x="187" y="18"/>
                    </a:lnTo>
                    <a:lnTo>
                      <a:pt x="188" y="23"/>
                    </a:lnTo>
                    <a:lnTo>
                      <a:pt x="187" y="31"/>
                    </a:lnTo>
                    <a:lnTo>
                      <a:pt x="187" y="31"/>
                    </a:lnTo>
                    <a:lnTo>
                      <a:pt x="184" y="47"/>
                    </a:lnTo>
                    <a:lnTo>
                      <a:pt x="182" y="52"/>
                    </a:lnTo>
                    <a:lnTo>
                      <a:pt x="182" y="52"/>
                    </a:lnTo>
                    <a:lnTo>
                      <a:pt x="176" y="62"/>
                    </a:lnTo>
                    <a:lnTo>
                      <a:pt x="167" y="74"/>
                    </a:lnTo>
                    <a:lnTo>
                      <a:pt x="167" y="74"/>
                    </a:lnTo>
                    <a:lnTo>
                      <a:pt x="166" y="84"/>
                    </a:lnTo>
                    <a:lnTo>
                      <a:pt x="165" y="91"/>
                    </a:lnTo>
                    <a:lnTo>
                      <a:pt x="165" y="97"/>
                    </a:lnTo>
                    <a:lnTo>
                      <a:pt x="165" y="97"/>
                    </a:lnTo>
                    <a:lnTo>
                      <a:pt x="165" y="100"/>
                    </a:lnTo>
                    <a:lnTo>
                      <a:pt x="162" y="102"/>
                    </a:lnTo>
                    <a:lnTo>
                      <a:pt x="160" y="103"/>
                    </a:lnTo>
                    <a:lnTo>
                      <a:pt x="154" y="102"/>
                    </a:lnTo>
                    <a:lnTo>
                      <a:pt x="154" y="102"/>
                    </a:lnTo>
                    <a:lnTo>
                      <a:pt x="150" y="112"/>
                    </a:lnTo>
                    <a:lnTo>
                      <a:pt x="150" y="112"/>
                    </a:lnTo>
                    <a:lnTo>
                      <a:pt x="142" y="113"/>
                    </a:lnTo>
                    <a:lnTo>
                      <a:pt x="142" y="113"/>
                    </a:lnTo>
                    <a:lnTo>
                      <a:pt x="142" y="116"/>
                    </a:lnTo>
                    <a:lnTo>
                      <a:pt x="142" y="121"/>
                    </a:lnTo>
                    <a:lnTo>
                      <a:pt x="140" y="123"/>
                    </a:lnTo>
                    <a:lnTo>
                      <a:pt x="140" y="123"/>
                    </a:lnTo>
                    <a:lnTo>
                      <a:pt x="135" y="126"/>
                    </a:lnTo>
                    <a:lnTo>
                      <a:pt x="131" y="128"/>
                    </a:lnTo>
                    <a:lnTo>
                      <a:pt x="131" y="128"/>
                    </a:lnTo>
                    <a:lnTo>
                      <a:pt x="128" y="134"/>
                    </a:lnTo>
                    <a:lnTo>
                      <a:pt x="126" y="139"/>
                    </a:lnTo>
                    <a:lnTo>
                      <a:pt x="123" y="142"/>
                    </a:lnTo>
                    <a:lnTo>
                      <a:pt x="123" y="142"/>
                    </a:lnTo>
                    <a:lnTo>
                      <a:pt x="118" y="142"/>
                    </a:lnTo>
                    <a:lnTo>
                      <a:pt x="113" y="142"/>
                    </a:lnTo>
                    <a:lnTo>
                      <a:pt x="107" y="139"/>
                    </a:lnTo>
                    <a:lnTo>
                      <a:pt x="102" y="135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2" y="136"/>
                    </a:lnTo>
                    <a:lnTo>
                      <a:pt x="92" y="136"/>
                    </a:lnTo>
                    <a:lnTo>
                      <a:pt x="90" y="145"/>
                    </a:lnTo>
                    <a:lnTo>
                      <a:pt x="89" y="149"/>
                    </a:lnTo>
                    <a:lnTo>
                      <a:pt x="89" y="152"/>
                    </a:lnTo>
                    <a:lnTo>
                      <a:pt x="89" y="152"/>
                    </a:lnTo>
                    <a:lnTo>
                      <a:pt x="94" y="159"/>
                    </a:lnTo>
                    <a:lnTo>
                      <a:pt x="97" y="164"/>
                    </a:lnTo>
                    <a:lnTo>
                      <a:pt x="98" y="167"/>
                    </a:lnTo>
                    <a:lnTo>
                      <a:pt x="98" y="167"/>
                    </a:lnTo>
                    <a:lnTo>
                      <a:pt x="98" y="169"/>
                    </a:lnTo>
                    <a:lnTo>
                      <a:pt x="96" y="172"/>
                    </a:lnTo>
                    <a:lnTo>
                      <a:pt x="92" y="174"/>
                    </a:lnTo>
                    <a:lnTo>
                      <a:pt x="88" y="177"/>
                    </a:lnTo>
                    <a:lnTo>
                      <a:pt x="81" y="178"/>
                    </a:lnTo>
                    <a:lnTo>
                      <a:pt x="74" y="179"/>
                    </a:lnTo>
                    <a:lnTo>
                      <a:pt x="64" y="178"/>
                    </a:lnTo>
                    <a:lnTo>
                      <a:pt x="53" y="175"/>
                    </a:lnTo>
                    <a:lnTo>
                      <a:pt x="53" y="175"/>
                    </a:lnTo>
                    <a:lnTo>
                      <a:pt x="42" y="171"/>
                    </a:lnTo>
                    <a:lnTo>
                      <a:pt x="30" y="164"/>
                    </a:lnTo>
                    <a:lnTo>
                      <a:pt x="20" y="155"/>
                    </a:lnTo>
                    <a:lnTo>
                      <a:pt x="11" y="147"/>
                    </a:lnTo>
                    <a:lnTo>
                      <a:pt x="5" y="140"/>
                    </a:lnTo>
                    <a:lnTo>
                      <a:pt x="1" y="133"/>
                    </a:lnTo>
                    <a:lnTo>
                      <a:pt x="0" y="129"/>
                    </a:lnTo>
                    <a:lnTo>
                      <a:pt x="0" y="127"/>
                    </a:lnTo>
                    <a:lnTo>
                      <a:pt x="3" y="126"/>
                    </a:lnTo>
                    <a:lnTo>
                      <a:pt x="5" y="125"/>
                    </a:lnTo>
                    <a:lnTo>
                      <a:pt x="5" y="125"/>
                    </a:lnTo>
                    <a:close/>
                  </a:path>
                </a:pathLst>
              </a:custGeom>
              <a:solidFill>
                <a:srgbClr val="D2D0D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834" name="Freeform 994"/>
              <p:cNvSpPr>
                <a:spLocks/>
              </p:cNvSpPr>
              <p:nvPr/>
            </p:nvSpPr>
            <p:spPr bwMode="auto">
              <a:xfrm>
                <a:off x="4371" y="1050"/>
                <a:ext cx="114" cy="128"/>
              </a:xfrm>
              <a:custGeom>
                <a:avLst/>
                <a:gdLst/>
                <a:ahLst/>
                <a:cxnLst>
                  <a:cxn ang="0">
                    <a:pos x="154" y="61"/>
                  </a:cxn>
                  <a:cxn ang="0">
                    <a:pos x="161" y="64"/>
                  </a:cxn>
                  <a:cxn ang="0">
                    <a:pos x="168" y="75"/>
                  </a:cxn>
                  <a:cxn ang="0">
                    <a:pos x="172" y="93"/>
                  </a:cxn>
                  <a:cxn ang="0">
                    <a:pos x="172" y="106"/>
                  </a:cxn>
                  <a:cxn ang="0">
                    <a:pos x="168" y="167"/>
                  </a:cxn>
                  <a:cxn ang="0">
                    <a:pos x="165" y="152"/>
                  </a:cxn>
                  <a:cxn ang="0">
                    <a:pos x="163" y="132"/>
                  </a:cxn>
                  <a:cxn ang="0">
                    <a:pos x="164" y="126"/>
                  </a:cxn>
                  <a:cxn ang="0">
                    <a:pos x="165" y="108"/>
                  </a:cxn>
                  <a:cxn ang="0">
                    <a:pos x="164" y="101"/>
                  </a:cxn>
                  <a:cxn ang="0">
                    <a:pos x="161" y="117"/>
                  </a:cxn>
                  <a:cxn ang="0">
                    <a:pos x="157" y="126"/>
                  </a:cxn>
                  <a:cxn ang="0">
                    <a:pos x="155" y="136"/>
                  </a:cxn>
                  <a:cxn ang="0">
                    <a:pos x="156" y="161"/>
                  </a:cxn>
                  <a:cxn ang="0">
                    <a:pos x="154" y="154"/>
                  </a:cxn>
                  <a:cxn ang="0">
                    <a:pos x="151" y="140"/>
                  </a:cxn>
                  <a:cxn ang="0">
                    <a:pos x="155" y="109"/>
                  </a:cxn>
                  <a:cxn ang="0">
                    <a:pos x="157" y="93"/>
                  </a:cxn>
                  <a:cxn ang="0">
                    <a:pos x="154" y="88"/>
                  </a:cxn>
                  <a:cxn ang="0">
                    <a:pos x="145" y="82"/>
                  </a:cxn>
                  <a:cxn ang="0">
                    <a:pos x="141" y="78"/>
                  </a:cxn>
                  <a:cxn ang="0">
                    <a:pos x="131" y="74"/>
                  </a:cxn>
                  <a:cxn ang="0">
                    <a:pos x="125" y="75"/>
                  </a:cxn>
                  <a:cxn ang="0">
                    <a:pos x="119" y="78"/>
                  </a:cxn>
                  <a:cxn ang="0">
                    <a:pos x="111" y="87"/>
                  </a:cxn>
                  <a:cxn ang="0">
                    <a:pos x="104" y="90"/>
                  </a:cxn>
                  <a:cxn ang="0">
                    <a:pos x="75" y="100"/>
                  </a:cxn>
                  <a:cxn ang="0">
                    <a:pos x="55" y="113"/>
                  </a:cxn>
                  <a:cxn ang="0">
                    <a:pos x="51" y="111"/>
                  </a:cxn>
                  <a:cxn ang="0">
                    <a:pos x="44" y="107"/>
                  </a:cxn>
                  <a:cxn ang="0">
                    <a:pos x="45" y="104"/>
                  </a:cxn>
                  <a:cxn ang="0">
                    <a:pos x="42" y="95"/>
                  </a:cxn>
                  <a:cxn ang="0">
                    <a:pos x="38" y="89"/>
                  </a:cxn>
                  <a:cxn ang="0">
                    <a:pos x="32" y="87"/>
                  </a:cxn>
                  <a:cxn ang="0">
                    <a:pos x="27" y="88"/>
                  </a:cxn>
                  <a:cxn ang="0">
                    <a:pos x="22" y="93"/>
                  </a:cxn>
                  <a:cxn ang="0">
                    <a:pos x="17" y="104"/>
                  </a:cxn>
                  <a:cxn ang="0">
                    <a:pos x="17" y="123"/>
                  </a:cxn>
                  <a:cxn ang="0">
                    <a:pos x="9" y="141"/>
                  </a:cxn>
                  <a:cxn ang="0">
                    <a:pos x="8" y="142"/>
                  </a:cxn>
                  <a:cxn ang="0">
                    <a:pos x="6" y="140"/>
                  </a:cxn>
                  <a:cxn ang="0">
                    <a:pos x="0" y="122"/>
                  </a:cxn>
                  <a:cxn ang="0">
                    <a:pos x="0" y="93"/>
                  </a:cxn>
                  <a:cxn ang="0">
                    <a:pos x="3" y="59"/>
                  </a:cxn>
                  <a:cxn ang="0">
                    <a:pos x="6" y="51"/>
                  </a:cxn>
                  <a:cxn ang="0">
                    <a:pos x="19" y="31"/>
                  </a:cxn>
                  <a:cxn ang="0">
                    <a:pos x="26" y="22"/>
                  </a:cxn>
                  <a:cxn ang="0">
                    <a:pos x="44" y="10"/>
                  </a:cxn>
                  <a:cxn ang="0">
                    <a:pos x="62" y="3"/>
                  </a:cxn>
                  <a:cxn ang="0">
                    <a:pos x="87" y="2"/>
                  </a:cxn>
                  <a:cxn ang="0">
                    <a:pos x="101" y="4"/>
                  </a:cxn>
                  <a:cxn ang="0">
                    <a:pos x="118" y="13"/>
                  </a:cxn>
                  <a:cxn ang="0">
                    <a:pos x="137" y="29"/>
                  </a:cxn>
                  <a:cxn ang="0">
                    <a:pos x="149" y="43"/>
                  </a:cxn>
                  <a:cxn ang="0">
                    <a:pos x="152" y="55"/>
                  </a:cxn>
                  <a:cxn ang="0">
                    <a:pos x="154" y="61"/>
                  </a:cxn>
                </a:cxnLst>
                <a:rect l="0" t="0" r="r" b="b"/>
                <a:pathLst>
                  <a:path w="172" h="167">
                    <a:moveTo>
                      <a:pt x="154" y="61"/>
                    </a:moveTo>
                    <a:lnTo>
                      <a:pt x="154" y="61"/>
                    </a:lnTo>
                    <a:lnTo>
                      <a:pt x="157" y="62"/>
                    </a:lnTo>
                    <a:lnTo>
                      <a:pt x="161" y="64"/>
                    </a:lnTo>
                    <a:lnTo>
                      <a:pt x="164" y="69"/>
                    </a:lnTo>
                    <a:lnTo>
                      <a:pt x="168" y="75"/>
                    </a:lnTo>
                    <a:lnTo>
                      <a:pt x="171" y="83"/>
                    </a:lnTo>
                    <a:lnTo>
                      <a:pt x="172" y="93"/>
                    </a:lnTo>
                    <a:lnTo>
                      <a:pt x="172" y="106"/>
                    </a:lnTo>
                    <a:lnTo>
                      <a:pt x="172" y="106"/>
                    </a:lnTo>
                    <a:lnTo>
                      <a:pt x="169" y="148"/>
                    </a:lnTo>
                    <a:lnTo>
                      <a:pt x="168" y="167"/>
                    </a:lnTo>
                    <a:lnTo>
                      <a:pt x="168" y="167"/>
                    </a:lnTo>
                    <a:lnTo>
                      <a:pt x="165" y="152"/>
                    </a:lnTo>
                    <a:lnTo>
                      <a:pt x="163" y="139"/>
                    </a:lnTo>
                    <a:lnTo>
                      <a:pt x="163" y="132"/>
                    </a:lnTo>
                    <a:lnTo>
                      <a:pt x="164" y="126"/>
                    </a:lnTo>
                    <a:lnTo>
                      <a:pt x="164" y="126"/>
                    </a:lnTo>
                    <a:lnTo>
                      <a:pt x="165" y="115"/>
                    </a:lnTo>
                    <a:lnTo>
                      <a:pt x="165" y="108"/>
                    </a:lnTo>
                    <a:lnTo>
                      <a:pt x="164" y="101"/>
                    </a:lnTo>
                    <a:lnTo>
                      <a:pt x="164" y="101"/>
                    </a:lnTo>
                    <a:lnTo>
                      <a:pt x="163" y="109"/>
                    </a:lnTo>
                    <a:lnTo>
                      <a:pt x="161" y="117"/>
                    </a:lnTo>
                    <a:lnTo>
                      <a:pt x="157" y="126"/>
                    </a:lnTo>
                    <a:lnTo>
                      <a:pt x="157" y="126"/>
                    </a:lnTo>
                    <a:lnTo>
                      <a:pt x="156" y="130"/>
                    </a:lnTo>
                    <a:lnTo>
                      <a:pt x="155" y="136"/>
                    </a:lnTo>
                    <a:lnTo>
                      <a:pt x="155" y="148"/>
                    </a:lnTo>
                    <a:lnTo>
                      <a:pt x="156" y="161"/>
                    </a:lnTo>
                    <a:lnTo>
                      <a:pt x="156" y="161"/>
                    </a:lnTo>
                    <a:lnTo>
                      <a:pt x="154" y="154"/>
                    </a:lnTo>
                    <a:lnTo>
                      <a:pt x="151" y="147"/>
                    </a:lnTo>
                    <a:lnTo>
                      <a:pt x="151" y="140"/>
                    </a:lnTo>
                    <a:lnTo>
                      <a:pt x="151" y="140"/>
                    </a:lnTo>
                    <a:lnTo>
                      <a:pt x="155" y="109"/>
                    </a:lnTo>
                    <a:lnTo>
                      <a:pt x="155" y="109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4" y="88"/>
                    </a:lnTo>
                    <a:lnTo>
                      <a:pt x="149" y="84"/>
                    </a:lnTo>
                    <a:lnTo>
                      <a:pt x="145" y="82"/>
                    </a:lnTo>
                    <a:lnTo>
                      <a:pt x="145" y="82"/>
                    </a:lnTo>
                    <a:lnTo>
                      <a:pt x="141" y="78"/>
                    </a:lnTo>
                    <a:lnTo>
                      <a:pt x="136" y="75"/>
                    </a:lnTo>
                    <a:lnTo>
                      <a:pt x="131" y="74"/>
                    </a:lnTo>
                    <a:lnTo>
                      <a:pt x="128" y="74"/>
                    </a:lnTo>
                    <a:lnTo>
                      <a:pt x="125" y="75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3"/>
                    </a:lnTo>
                    <a:lnTo>
                      <a:pt x="111" y="87"/>
                    </a:lnTo>
                    <a:lnTo>
                      <a:pt x="104" y="90"/>
                    </a:lnTo>
                    <a:lnTo>
                      <a:pt x="104" y="90"/>
                    </a:lnTo>
                    <a:lnTo>
                      <a:pt x="86" y="95"/>
                    </a:lnTo>
                    <a:lnTo>
                      <a:pt x="75" y="100"/>
                    </a:lnTo>
                    <a:lnTo>
                      <a:pt x="64" y="107"/>
                    </a:lnTo>
                    <a:lnTo>
                      <a:pt x="55" y="113"/>
                    </a:lnTo>
                    <a:lnTo>
                      <a:pt x="55" y="113"/>
                    </a:lnTo>
                    <a:lnTo>
                      <a:pt x="51" y="111"/>
                    </a:lnTo>
                    <a:lnTo>
                      <a:pt x="46" y="109"/>
                    </a:lnTo>
                    <a:lnTo>
                      <a:pt x="44" y="107"/>
                    </a:lnTo>
                    <a:lnTo>
                      <a:pt x="44" y="107"/>
                    </a:lnTo>
                    <a:lnTo>
                      <a:pt x="45" y="104"/>
                    </a:lnTo>
                    <a:lnTo>
                      <a:pt x="44" y="98"/>
                    </a:lnTo>
                    <a:lnTo>
                      <a:pt x="42" y="95"/>
                    </a:lnTo>
                    <a:lnTo>
                      <a:pt x="41" y="93"/>
                    </a:lnTo>
                    <a:lnTo>
                      <a:pt x="38" y="89"/>
                    </a:lnTo>
                    <a:lnTo>
                      <a:pt x="32" y="87"/>
                    </a:lnTo>
                    <a:lnTo>
                      <a:pt x="32" y="87"/>
                    </a:lnTo>
                    <a:lnTo>
                      <a:pt x="29" y="87"/>
                    </a:lnTo>
                    <a:lnTo>
                      <a:pt x="27" y="88"/>
                    </a:lnTo>
                    <a:lnTo>
                      <a:pt x="25" y="89"/>
                    </a:lnTo>
                    <a:lnTo>
                      <a:pt x="22" y="93"/>
                    </a:lnTo>
                    <a:lnTo>
                      <a:pt x="20" y="97"/>
                    </a:lnTo>
                    <a:lnTo>
                      <a:pt x="17" y="104"/>
                    </a:lnTo>
                    <a:lnTo>
                      <a:pt x="17" y="113"/>
                    </a:lnTo>
                    <a:lnTo>
                      <a:pt x="17" y="123"/>
                    </a:lnTo>
                    <a:lnTo>
                      <a:pt x="17" y="123"/>
                    </a:lnTo>
                    <a:lnTo>
                      <a:pt x="9" y="141"/>
                    </a:lnTo>
                    <a:lnTo>
                      <a:pt x="9" y="141"/>
                    </a:lnTo>
                    <a:lnTo>
                      <a:pt x="8" y="142"/>
                    </a:lnTo>
                    <a:lnTo>
                      <a:pt x="8" y="142"/>
                    </a:lnTo>
                    <a:lnTo>
                      <a:pt x="6" y="140"/>
                    </a:lnTo>
                    <a:lnTo>
                      <a:pt x="2" y="133"/>
                    </a:lnTo>
                    <a:lnTo>
                      <a:pt x="0" y="122"/>
                    </a:lnTo>
                    <a:lnTo>
                      <a:pt x="0" y="122"/>
                    </a:lnTo>
                    <a:lnTo>
                      <a:pt x="0" y="93"/>
                    </a:lnTo>
                    <a:lnTo>
                      <a:pt x="2" y="69"/>
                    </a:lnTo>
                    <a:lnTo>
                      <a:pt x="3" y="59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13" y="41"/>
                    </a:lnTo>
                    <a:lnTo>
                      <a:pt x="19" y="31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36" y="13"/>
                    </a:lnTo>
                    <a:lnTo>
                      <a:pt x="44" y="10"/>
                    </a:lnTo>
                    <a:lnTo>
                      <a:pt x="52" y="5"/>
                    </a:lnTo>
                    <a:lnTo>
                      <a:pt x="62" y="3"/>
                    </a:lnTo>
                    <a:lnTo>
                      <a:pt x="74" y="0"/>
                    </a:lnTo>
                    <a:lnTo>
                      <a:pt x="87" y="2"/>
                    </a:lnTo>
                    <a:lnTo>
                      <a:pt x="101" y="4"/>
                    </a:lnTo>
                    <a:lnTo>
                      <a:pt x="101" y="4"/>
                    </a:lnTo>
                    <a:lnTo>
                      <a:pt x="110" y="9"/>
                    </a:lnTo>
                    <a:lnTo>
                      <a:pt x="118" y="13"/>
                    </a:lnTo>
                    <a:lnTo>
                      <a:pt x="128" y="20"/>
                    </a:lnTo>
                    <a:lnTo>
                      <a:pt x="137" y="29"/>
                    </a:lnTo>
                    <a:lnTo>
                      <a:pt x="145" y="38"/>
                    </a:lnTo>
                    <a:lnTo>
                      <a:pt x="149" y="43"/>
                    </a:lnTo>
                    <a:lnTo>
                      <a:pt x="151" y="49"/>
                    </a:lnTo>
                    <a:lnTo>
                      <a:pt x="152" y="55"/>
                    </a:lnTo>
                    <a:lnTo>
                      <a:pt x="154" y="61"/>
                    </a:lnTo>
                    <a:lnTo>
                      <a:pt x="154" y="61"/>
                    </a:lnTo>
                    <a:close/>
                  </a:path>
                </a:pathLst>
              </a:custGeom>
              <a:solidFill>
                <a:srgbClr val="B39D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836" name="Freeform 996"/>
              <p:cNvSpPr>
                <a:spLocks/>
              </p:cNvSpPr>
              <p:nvPr/>
            </p:nvSpPr>
            <p:spPr bwMode="auto">
              <a:xfrm>
                <a:off x="4258" y="1266"/>
                <a:ext cx="257" cy="193"/>
              </a:xfrm>
              <a:custGeom>
                <a:avLst/>
                <a:gdLst/>
                <a:ahLst/>
                <a:cxnLst>
                  <a:cxn ang="0">
                    <a:pos x="28" y="1"/>
                  </a:cxn>
                  <a:cxn ang="0">
                    <a:pos x="13" y="82"/>
                  </a:cxn>
                  <a:cxn ang="0">
                    <a:pos x="3" y="147"/>
                  </a:cxn>
                  <a:cxn ang="0">
                    <a:pos x="0" y="193"/>
                  </a:cxn>
                  <a:cxn ang="0">
                    <a:pos x="2" y="206"/>
                  </a:cxn>
                  <a:cxn ang="0">
                    <a:pos x="8" y="232"/>
                  </a:cxn>
                  <a:cxn ang="0">
                    <a:pos x="12" y="244"/>
                  </a:cxn>
                  <a:cxn ang="0">
                    <a:pos x="19" y="247"/>
                  </a:cxn>
                  <a:cxn ang="0">
                    <a:pos x="35" y="250"/>
                  </a:cxn>
                  <a:cxn ang="0">
                    <a:pos x="48" y="250"/>
                  </a:cxn>
                  <a:cxn ang="0">
                    <a:pos x="96" y="249"/>
                  </a:cxn>
                  <a:cxn ang="0">
                    <a:pos x="125" y="244"/>
                  </a:cxn>
                  <a:cxn ang="0">
                    <a:pos x="202" y="224"/>
                  </a:cxn>
                  <a:cxn ang="0">
                    <a:pos x="250" y="211"/>
                  </a:cxn>
                  <a:cxn ang="0">
                    <a:pos x="277" y="206"/>
                  </a:cxn>
                  <a:cxn ang="0">
                    <a:pos x="288" y="202"/>
                  </a:cxn>
                  <a:cxn ang="0">
                    <a:pos x="297" y="198"/>
                  </a:cxn>
                  <a:cxn ang="0">
                    <a:pos x="313" y="192"/>
                  </a:cxn>
                  <a:cxn ang="0">
                    <a:pos x="333" y="184"/>
                  </a:cxn>
                  <a:cxn ang="0">
                    <a:pos x="352" y="190"/>
                  </a:cxn>
                  <a:cxn ang="0">
                    <a:pos x="360" y="190"/>
                  </a:cxn>
                  <a:cxn ang="0">
                    <a:pos x="342" y="175"/>
                  </a:cxn>
                  <a:cxn ang="0">
                    <a:pos x="347" y="171"/>
                  </a:cxn>
                  <a:cxn ang="0">
                    <a:pos x="361" y="179"/>
                  </a:cxn>
                  <a:cxn ang="0">
                    <a:pos x="372" y="185"/>
                  </a:cxn>
                  <a:cxn ang="0">
                    <a:pos x="382" y="184"/>
                  </a:cxn>
                  <a:cxn ang="0">
                    <a:pos x="388" y="183"/>
                  </a:cxn>
                  <a:cxn ang="0">
                    <a:pos x="382" y="171"/>
                  </a:cxn>
                  <a:cxn ang="0">
                    <a:pos x="378" y="165"/>
                  </a:cxn>
                  <a:cxn ang="0">
                    <a:pos x="356" y="147"/>
                  </a:cxn>
                  <a:cxn ang="0">
                    <a:pos x="355" y="146"/>
                  </a:cxn>
                  <a:cxn ang="0">
                    <a:pos x="351" y="147"/>
                  </a:cxn>
                  <a:cxn ang="0">
                    <a:pos x="330" y="147"/>
                  </a:cxn>
                  <a:cxn ang="0">
                    <a:pos x="315" y="147"/>
                  </a:cxn>
                  <a:cxn ang="0">
                    <a:pos x="303" y="150"/>
                  </a:cxn>
                  <a:cxn ang="0">
                    <a:pos x="297" y="152"/>
                  </a:cxn>
                  <a:cxn ang="0">
                    <a:pos x="254" y="176"/>
                  </a:cxn>
                  <a:cxn ang="0">
                    <a:pos x="121" y="176"/>
                  </a:cxn>
                  <a:cxn ang="0">
                    <a:pos x="102" y="177"/>
                  </a:cxn>
                  <a:cxn ang="0">
                    <a:pos x="75" y="179"/>
                  </a:cxn>
                  <a:cxn ang="0">
                    <a:pos x="69" y="180"/>
                  </a:cxn>
                  <a:cxn ang="0">
                    <a:pos x="74" y="143"/>
                  </a:cxn>
                  <a:cxn ang="0">
                    <a:pos x="76" y="131"/>
                  </a:cxn>
                  <a:cxn ang="0">
                    <a:pos x="96" y="41"/>
                  </a:cxn>
                  <a:cxn ang="0">
                    <a:pos x="96" y="40"/>
                  </a:cxn>
                  <a:cxn ang="0">
                    <a:pos x="89" y="30"/>
                  </a:cxn>
                  <a:cxn ang="0">
                    <a:pos x="69" y="14"/>
                  </a:cxn>
                  <a:cxn ang="0">
                    <a:pos x="45" y="1"/>
                  </a:cxn>
                  <a:cxn ang="0">
                    <a:pos x="36" y="0"/>
                  </a:cxn>
                  <a:cxn ang="0">
                    <a:pos x="28" y="1"/>
                  </a:cxn>
                </a:cxnLst>
                <a:rect l="0" t="0" r="r" b="b"/>
                <a:pathLst>
                  <a:path w="388" h="250">
                    <a:moveTo>
                      <a:pt x="28" y="1"/>
                    </a:moveTo>
                    <a:lnTo>
                      <a:pt x="28" y="1"/>
                    </a:lnTo>
                    <a:lnTo>
                      <a:pt x="23" y="26"/>
                    </a:lnTo>
                    <a:lnTo>
                      <a:pt x="13" y="82"/>
                    </a:lnTo>
                    <a:lnTo>
                      <a:pt x="8" y="115"/>
                    </a:lnTo>
                    <a:lnTo>
                      <a:pt x="3" y="147"/>
                    </a:lnTo>
                    <a:lnTo>
                      <a:pt x="0" y="173"/>
                    </a:lnTo>
                    <a:lnTo>
                      <a:pt x="0" y="193"/>
                    </a:lnTo>
                    <a:lnTo>
                      <a:pt x="0" y="193"/>
                    </a:lnTo>
                    <a:lnTo>
                      <a:pt x="2" y="206"/>
                    </a:lnTo>
                    <a:lnTo>
                      <a:pt x="3" y="217"/>
                    </a:lnTo>
                    <a:lnTo>
                      <a:pt x="8" y="232"/>
                    </a:lnTo>
                    <a:lnTo>
                      <a:pt x="10" y="242"/>
                    </a:lnTo>
                    <a:lnTo>
                      <a:pt x="12" y="244"/>
                    </a:lnTo>
                    <a:lnTo>
                      <a:pt x="12" y="244"/>
                    </a:lnTo>
                    <a:lnTo>
                      <a:pt x="19" y="247"/>
                    </a:lnTo>
                    <a:lnTo>
                      <a:pt x="26" y="249"/>
                    </a:lnTo>
                    <a:lnTo>
                      <a:pt x="35" y="250"/>
                    </a:lnTo>
                    <a:lnTo>
                      <a:pt x="35" y="250"/>
                    </a:lnTo>
                    <a:lnTo>
                      <a:pt x="48" y="250"/>
                    </a:lnTo>
                    <a:lnTo>
                      <a:pt x="69" y="250"/>
                    </a:lnTo>
                    <a:lnTo>
                      <a:pt x="96" y="249"/>
                    </a:lnTo>
                    <a:lnTo>
                      <a:pt x="110" y="248"/>
                    </a:lnTo>
                    <a:lnTo>
                      <a:pt x="125" y="244"/>
                    </a:lnTo>
                    <a:lnTo>
                      <a:pt x="125" y="244"/>
                    </a:lnTo>
                    <a:lnTo>
                      <a:pt x="202" y="224"/>
                    </a:lnTo>
                    <a:lnTo>
                      <a:pt x="250" y="211"/>
                    </a:lnTo>
                    <a:lnTo>
                      <a:pt x="250" y="211"/>
                    </a:lnTo>
                    <a:lnTo>
                      <a:pt x="264" y="209"/>
                    </a:lnTo>
                    <a:lnTo>
                      <a:pt x="277" y="206"/>
                    </a:lnTo>
                    <a:lnTo>
                      <a:pt x="288" y="202"/>
                    </a:lnTo>
                    <a:lnTo>
                      <a:pt x="288" y="202"/>
                    </a:lnTo>
                    <a:lnTo>
                      <a:pt x="297" y="198"/>
                    </a:lnTo>
                    <a:lnTo>
                      <a:pt x="297" y="198"/>
                    </a:lnTo>
                    <a:lnTo>
                      <a:pt x="308" y="195"/>
                    </a:lnTo>
                    <a:lnTo>
                      <a:pt x="313" y="192"/>
                    </a:lnTo>
                    <a:lnTo>
                      <a:pt x="316" y="188"/>
                    </a:lnTo>
                    <a:lnTo>
                      <a:pt x="333" y="184"/>
                    </a:lnTo>
                    <a:lnTo>
                      <a:pt x="352" y="190"/>
                    </a:lnTo>
                    <a:lnTo>
                      <a:pt x="352" y="190"/>
                    </a:lnTo>
                    <a:lnTo>
                      <a:pt x="355" y="190"/>
                    </a:lnTo>
                    <a:lnTo>
                      <a:pt x="360" y="190"/>
                    </a:lnTo>
                    <a:lnTo>
                      <a:pt x="365" y="186"/>
                    </a:lnTo>
                    <a:lnTo>
                      <a:pt x="342" y="175"/>
                    </a:lnTo>
                    <a:lnTo>
                      <a:pt x="347" y="171"/>
                    </a:lnTo>
                    <a:lnTo>
                      <a:pt x="347" y="171"/>
                    </a:lnTo>
                    <a:lnTo>
                      <a:pt x="352" y="173"/>
                    </a:lnTo>
                    <a:lnTo>
                      <a:pt x="361" y="179"/>
                    </a:lnTo>
                    <a:lnTo>
                      <a:pt x="366" y="183"/>
                    </a:lnTo>
                    <a:lnTo>
                      <a:pt x="372" y="185"/>
                    </a:lnTo>
                    <a:lnTo>
                      <a:pt x="378" y="185"/>
                    </a:lnTo>
                    <a:lnTo>
                      <a:pt x="382" y="184"/>
                    </a:lnTo>
                    <a:lnTo>
                      <a:pt x="388" y="183"/>
                    </a:lnTo>
                    <a:lnTo>
                      <a:pt x="388" y="183"/>
                    </a:lnTo>
                    <a:lnTo>
                      <a:pt x="386" y="178"/>
                    </a:lnTo>
                    <a:lnTo>
                      <a:pt x="382" y="171"/>
                    </a:lnTo>
                    <a:lnTo>
                      <a:pt x="382" y="171"/>
                    </a:lnTo>
                    <a:lnTo>
                      <a:pt x="378" y="165"/>
                    </a:lnTo>
                    <a:lnTo>
                      <a:pt x="368" y="158"/>
                    </a:lnTo>
                    <a:lnTo>
                      <a:pt x="356" y="147"/>
                    </a:lnTo>
                    <a:lnTo>
                      <a:pt x="356" y="147"/>
                    </a:lnTo>
                    <a:lnTo>
                      <a:pt x="355" y="146"/>
                    </a:lnTo>
                    <a:lnTo>
                      <a:pt x="351" y="147"/>
                    </a:lnTo>
                    <a:lnTo>
                      <a:pt x="351" y="147"/>
                    </a:lnTo>
                    <a:lnTo>
                      <a:pt x="342" y="147"/>
                    </a:lnTo>
                    <a:lnTo>
                      <a:pt x="330" y="147"/>
                    </a:lnTo>
                    <a:lnTo>
                      <a:pt x="315" y="147"/>
                    </a:lnTo>
                    <a:lnTo>
                      <a:pt x="315" y="147"/>
                    </a:lnTo>
                    <a:lnTo>
                      <a:pt x="309" y="147"/>
                    </a:lnTo>
                    <a:lnTo>
                      <a:pt x="303" y="150"/>
                    </a:lnTo>
                    <a:lnTo>
                      <a:pt x="297" y="152"/>
                    </a:lnTo>
                    <a:lnTo>
                      <a:pt x="297" y="152"/>
                    </a:lnTo>
                    <a:lnTo>
                      <a:pt x="272" y="166"/>
                    </a:lnTo>
                    <a:lnTo>
                      <a:pt x="254" y="176"/>
                    </a:lnTo>
                    <a:lnTo>
                      <a:pt x="254" y="176"/>
                    </a:lnTo>
                    <a:lnTo>
                      <a:pt x="121" y="176"/>
                    </a:lnTo>
                    <a:lnTo>
                      <a:pt x="121" y="176"/>
                    </a:lnTo>
                    <a:lnTo>
                      <a:pt x="102" y="177"/>
                    </a:lnTo>
                    <a:lnTo>
                      <a:pt x="86" y="177"/>
                    </a:lnTo>
                    <a:lnTo>
                      <a:pt x="75" y="179"/>
                    </a:lnTo>
                    <a:lnTo>
                      <a:pt x="69" y="180"/>
                    </a:lnTo>
                    <a:lnTo>
                      <a:pt x="69" y="180"/>
                    </a:lnTo>
                    <a:lnTo>
                      <a:pt x="71" y="159"/>
                    </a:lnTo>
                    <a:lnTo>
                      <a:pt x="74" y="143"/>
                    </a:lnTo>
                    <a:lnTo>
                      <a:pt x="76" y="131"/>
                    </a:lnTo>
                    <a:lnTo>
                      <a:pt x="76" y="131"/>
                    </a:lnTo>
                    <a:lnTo>
                      <a:pt x="87" y="86"/>
                    </a:lnTo>
                    <a:lnTo>
                      <a:pt x="96" y="41"/>
                    </a:lnTo>
                    <a:lnTo>
                      <a:pt x="96" y="41"/>
                    </a:lnTo>
                    <a:lnTo>
                      <a:pt x="96" y="40"/>
                    </a:lnTo>
                    <a:lnTo>
                      <a:pt x="95" y="37"/>
                    </a:lnTo>
                    <a:lnTo>
                      <a:pt x="89" y="30"/>
                    </a:lnTo>
                    <a:lnTo>
                      <a:pt x="80" y="22"/>
                    </a:lnTo>
                    <a:lnTo>
                      <a:pt x="69" y="14"/>
                    </a:lnTo>
                    <a:lnTo>
                      <a:pt x="57" y="7"/>
                    </a:lnTo>
                    <a:lnTo>
                      <a:pt x="45" y="1"/>
                    </a:lnTo>
                    <a:lnTo>
                      <a:pt x="41" y="0"/>
                    </a:lnTo>
                    <a:lnTo>
                      <a:pt x="36" y="0"/>
                    </a:lnTo>
                    <a:lnTo>
                      <a:pt x="31" y="0"/>
                    </a:lnTo>
                    <a:lnTo>
                      <a:pt x="28" y="1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D2D0D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837" name="Freeform 997"/>
              <p:cNvSpPr>
                <a:spLocks/>
              </p:cNvSpPr>
              <p:nvPr/>
            </p:nvSpPr>
            <p:spPr bwMode="auto">
              <a:xfrm>
                <a:off x="4407" y="1217"/>
                <a:ext cx="61" cy="266"/>
              </a:xfrm>
              <a:custGeom>
                <a:avLst/>
                <a:gdLst/>
                <a:ahLst/>
                <a:cxnLst>
                  <a:cxn ang="0">
                    <a:pos x="60" y="214"/>
                  </a:cxn>
                  <a:cxn ang="0">
                    <a:pos x="60" y="214"/>
                  </a:cxn>
                  <a:cxn ang="0">
                    <a:pos x="67" y="209"/>
                  </a:cxn>
                  <a:cxn ang="0">
                    <a:pos x="73" y="204"/>
                  </a:cxn>
                  <a:cxn ang="0">
                    <a:pos x="79" y="197"/>
                  </a:cxn>
                  <a:cxn ang="0">
                    <a:pos x="86" y="188"/>
                  </a:cxn>
                  <a:cxn ang="0">
                    <a:pos x="91" y="179"/>
                  </a:cxn>
                  <a:cxn ang="0">
                    <a:pos x="92" y="174"/>
                  </a:cxn>
                  <a:cxn ang="0">
                    <a:pos x="93" y="169"/>
                  </a:cxn>
                  <a:cxn ang="0">
                    <a:pos x="93" y="164"/>
                  </a:cxn>
                  <a:cxn ang="0">
                    <a:pos x="92" y="158"/>
                  </a:cxn>
                  <a:cxn ang="0">
                    <a:pos x="92" y="158"/>
                  </a:cxn>
                  <a:cxn ang="0">
                    <a:pos x="86" y="139"/>
                  </a:cxn>
                  <a:cxn ang="0">
                    <a:pos x="78" y="122"/>
                  </a:cxn>
                  <a:cxn ang="0">
                    <a:pos x="71" y="105"/>
                  </a:cxn>
                  <a:cxn ang="0">
                    <a:pos x="71" y="105"/>
                  </a:cxn>
                  <a:cxn ang="0">
                    <a:pos x="71" y="99"/>
                  </a:cxn>
                  <a:cxn ang="0">
                    <a:pos x="71" y="84"/>
                  </a:cxn>
                  <a:cxn ang="0">
                    <a:pos x="70" y="75"/>
                  </a:cxn>
                  <a:cxn ang="0">
                    <a:pos x="67" y="65"/>
                  </a:cxn>
                  <a:cxn ang="0">
                    <a:pos x="64" y="55"/>
                  </a:cxn>
                  <a:cxn ang="0">
                    <a:pos x="59" y="47"/>
                  </a:cxn>
                  <a:cxn ang="0">
                    <a:pos x="59" y="47"/>
                  </a:cxn>
                  <a:cxn ang="0">
                    <a:pos x="51" y="38"/>
                  </a:cxn>
                  <a:cxn ang="0">
                    <a:pos x="43" y="31"/>
                  </a:cxn>
                  <a:cxn ang="0">
                    <a:pos x="31" y="22"/>
                  </a:cxn>
                  <a:cxn ang="0">
                    <a:pos x="31" y="22"/>
                  </a:cxn>
                  <a:cxn ang="0">
                    <a:pos x="20" y="14"/>
                  </a:cxn>
                  <a:cxn ang="0">
                    <a:pos x="0" y="0"/>
                  </a:cxn>
                  <a:cxn ang="0">
                    <a:pos x="0" y="345"/>
                  </a:cxn>
                  <a:cxn ang="0">
                    <a:pos x="80" y="345"/>
                  </a:cxn>
                  <a:cxn ang="0">
                    <a:pos x="80" y="345"/>
                  </a:cxn>
                  <a:cxn ang="0">
                    <a:pos x="77" y="337"/>
                  </a:cxn>
                  <a:cxn ang="0">
                    <a:pos x="69" y="317"/>
                  </a:cxn>
                  <a:cxn ang="0">
                    <a:pos x="65" y="305"/>
                  </a:cxn>
                  <a:cxn ang="0">
                    <a:pos x="63" y="292"/>
                  </a:cxn>
                  <a:cxn ang="0">
                    <a:pos x="61" y="279"/>
                  </a:cxn>
                  <a:cxn ang="0">
                    <a:pos x="61" y="273"/>
                  </a:cxn>
                  <a:cxn ang="0">
                    <a:pos x="63" y="267"/>
                  </a:cxn>
                  <a:cxn ang="0">
                    <a:pos x="63" y="267"/>
                  </a:cxn>
                  <a:cxn ang="0">
                    <a:pos x="64" y="256"/>
                  </a:cxn>
                  <a:cxn ang="0">
                    <a:pos x="65" y="246"/>
                  </a:cxn>
                  <a:cxn ang="0">
                    <a:pos x="65" y="237"/>
                  </a:cxn>
                  <a:cxn ang="0">
                    <a:pos x="64" y="229"/>
                  </a:cxn>
                  <a:cxn ang="0">
                    <a:pos x="61" y="218"/>
                  </a:cxn>
                  <a:cxn ang="0">
                    <a:pos x="60" y="214"/>
                  </a:cxn>
                  <a:cxn ang="0">
                    <a:pos x="60" y="214"/>
                  </a:cxn>
                </a:cxnLst>
                <a:rect l="0" t="0" r="r" b="b"/>
                <a:pathLst>
                  <a:path w="93" h="345">
                    <a:moveTo>
                      <a:pt x="60" y="214"/>
                    </a:moveTo>
                    <a:lnTo>
                      <a:pt x="60" y="214"/>
                    </a:lnTo>
                    <a:lnTo>
                      <a:pt x="67" y="209"/>
                    </a:lnTo>
                    <a:lnTo>
                      <a:pt x="73" y="204"/>
                    </a:lnTo>
                    <a:lnTo>
                      <a:pt x="79" y="197"/>
                    </a:lnTo>
                    <a:lnTo>
                      <a:pt x="86" y="188"/>
                    </a:lnTo>
                    <a:lnTo>
                      <a:pt x="91" y="179"/>
                    </a:lnTo>
                    <a:lnTo>
                      <a:pt x="92" y="174"/>
                    </a:lnTo>
                    <a:lnTo>
                      <a:pt x="93" y="169"/>
                    </a:lnTo>
                    <a:lnTo>
                      <a:pt x="93" y="164"/>
                    </a:lnTo>
                    <a:lnTo>
                      <a:pt x="92" y="158"/>
                    </a:lnTo>
                    <a:lnTo>
                      <a:pt x="92" y="158"/>
                    </a:lnTo>
                    <a:lnTo>
                      <a:pt x="86" y="139"/>
                    </a:lnTo>
                    <a:lnTo>
                      <a:pt x="78" y="122"/>
                    </a:lnTo>
                    <a:lnTo>
                      <a:pt x="71" y="105"/>
                    </a:lnTo>
                    <a:lnTo>
                      <a:pt x="71" y="105"/>
                    </a:lnTo>
                    <a:lnTo>
                      <a:pt x="71" y="99"/>
                    </a:lnTo>
                    <a:lnTo>
                      <a:pt x="71" y="84"/>
                    </a:lnTo>
                    <a:lnTo>
                      <a:pt x="70" y="75"/>
                    </a:lnTo>
                    <a:lnTo>
                      <a:pt x="67" y="65"/>
                    </a:lnTo>
                    <a:lnTo>
                      <a:pt x="64" y="55"/>
                    </a:lnTo>
                    <a:lnTo>
                      <a:pt x="59" y="47"/>
                    </a:lnTo>
                    <a:lnTo>
                      <a:pt x="59" y="47"/>
                    </a:lnTo>
                    <a:lnTo>
                      <a:pt x="51" y="38"/>
                    </a:lnTo>
                    <a:lnTo>
                      <a:pt x="43" y="31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20" y="14"/>
                    </a:lnTo>
                    <a:lnTo>
                      <a:pt x="0" y="0"/>
                    </a:lnTo>
                    <a:lnTo>
                      <a:pt x="0" y="345"/>
                    </a:lnTo>
                    <a:lnTo>
                      <a:pt x="80" y="345"/>
                    </a:lnTo>
                    <a:lnTo>
                      <a:pt x="80" y="345"/>
                    </a:lnTo>
                    <a:lnTo>
                      <a:pt x="77" y="337"/>
                    </a:lnTo>
                    <a:lnTo>
                      <a:pt x="69" y="317"/>
                    </a:lnTo>
                    <a:lnTo>
                      <a:pt x="65" y="305"/>
                    </a:lnTo>
                    <a:lnTo>
                      <a:pt x="63" y="292"/>
                    </a:lnTo>
                    <a:lnTo>
                      <a:pt x="61" y="279"/>
                    </a:lnTo>
                    <a:lnTo>
                      <a:pt x="61" y="273"/>
                    </a:lnTo>
                    <a:lnTo>
                      <a:pt x="63" y="267"/>
                    </a:lnTo>
                    <a:lnTo>
                      <a:pt x="63" y="267"/>
                    </a:lnTo>
                    <a:lnTo>
                      <a:pt x="64" y="256"/>
                    </a:lnTo>
                    <a:lnTo>
                      <a:pt x="65" y="246"/>
                    </a:lnTo>
                    <a:lnTo>
                      <a:pt x="65" y="237"/>
                    </a:lnTo>
                    <a:lnTo>
                      <a:pt x="64" y="229"/>
                    </a:lnTo>
                    <a:lnTo>
                      <a:pt x="61" y="218"/>
                    </a:lnTo>
                    <a:lnTo>
                      <a:pt x="60" y="214"/>
                    </a:lnTo>
                    <a:lnTo>
                      <a:pt x="60" y="214"/>
                    </a:lnTo>
                    <a:close/>
                  </a:path>
                </a:pathLst>
              </a:custGeom>
              <a:solidFill>
                <a:srgbClr val="FFCCC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838" name="Freeform 998"/>
              <p:cNvSpPr>
                <a:spLocks/>
              </p:cNvSpPr>
              <p:nvPr/>
            </p:nvSpPr>
            <p:spPr bwMode="auto">
              <a:xfrm>
                <a:off x="4407" y="1105"/>
                <a:ext cx="69" cy="137"/>
              </a:xfrm>
              <a:custGeom>
                <a:avLst/>
                <a:gdLst/>
                <a:ahLst/>
                <a:cxnLst>
                  <a:cxn ang="0">
                    <a:pos x="99" y="15"/>
                  </a:cxn>
                  <a:cxn ang="0">
                    <a:pos x="83" y="3"/>
                  </a:cxn>
                  <a:cxn ang="0">
                    <a:pos x="78" y="0"/>
                  </a:cxn>
                  <a:cxn ang="0">
                    <a:pos x="69" y="3"/>
                  </a:cxn>
                  <a:cxn ang="0">
                    <a:pos x="63" y="6"/>
                  </a:cxn>
                  <a:cxn ang="0">
                    <a:pos x="53" y="16"/>
                  </a:cxn>
                  <a:cxn ang="0">
                    <a:pos x="40" y="19"/>
                  </a:cxn>
                  <a:cxn ang="0">
                    <a:pos x="31" y="23"/>
                  </a:cxn>
                  <a:cxn ang="0">
                    <a:pos x="9" y="34"/>
                  </a:cxn>
                  <a:cxn ang="0">
                    <a:pos x="4" y="37"/>
                  </a:cxn>
                  <a:cxn ang="0">
                    <a:pos x="0" y="38"/>
                  </a:cxn>
                  <a:cxn ang="0">
                    <a:pos x="0" y="178"/>
                  </a:cxn>
                  <a:cxn ang="0">
                    <a:pos x="12" y="173"/>
                  </a:cxn>
                  <a:cxn ang="0">
                    <a:pos x="15" y="167"/>
                  </a:cxn>
                  <a:cxn ang="0">
                    <a:pos x="14" y="164"/>
                  </a:cxn>
                  <a:cxn ang="0">
                    <a:pos x="6" y="152"/>
                  </a:cxn>
                  <a:cxn ang="0">
                    <a:pos x="6" y="149"/>
                  </a:cxn>
                  <a:cxn ang="0">
                    <a:pos x="9" y="136"/>
                  </a:cxn>
                  <a:cxn ang="0">
                    <a:pos x="12" y="128"/>
                  </a:cxn>
                  <a:cxn ang="0">
                    <a:pos x="19" y="135"/>
                  </a:cxn>
                  <a:cxn ang="0">
                    <a:pos x="30" y="142"/>
                  </a:cxn>
                  <a:cxn ang="0">
                    <a:pos x="40" y="142"/>
                  </a:cxn>
                  <a:cxn ang="0">
                    <a:pos x="43" y="139"/>
                  </a:cxn>
                  <a:cxn ang="0">
                    <a:pos x="48" y="128"/>
                  </a:cxn>
                  <a:cxn ang="0">
                    <a:pos x="52" y="126"/>
                  </a:cxn>
                  <a:cxn ang="0">
                    <a:pos x="57" y="123"/>
                  </a:cxn>
                  <a:cxn ang="0">
                    <a:pos x="59" y="116"/>
                  </a:cxn>
                  <a:cxn ang="0">
                    <a:pos x="59" y="113"/>
                  </a:cxn>
                  <a:cxn ang="0">
                    <a:pos x="67" y="112"/>
                  </a:cxn>
                  <a:cxn ang="0">
                    <a:pos x="77" y="103"/>
                  </a:cxn>
                  <a:cxn ang="0">
                    <a:pos x="79" y="102"/>
                  </a:cxn>
                  <a:cxn ang="0">
                    <a:pos x="82" y="97"/>
                  </a:cxn>
                  <a:cxn ang="0">
                    <a:pos x="82" y="91"/>
                  </a:cxn>
                  <a:cxn ang="0">
                    <a:pos x="84" y="74"/>
                  </a:cxn>
                  <a:cxn ang="0">
                    <a:pos x="93" y="62"/>
                  </a:cxn>
                  <a:cxn ang="0">
                    <a:pos x="99" y="52"/>
                  </a:cxn>
                  <a:cxn ang="0">
                    <a:pos x="104" y="31"/>
                  </a:cxn>
                  <a:cxn ang="0">
                    <a:pos x="105" y="23"/>
                  </a:cxn>
                  <a:cxn ang="0">
                    <a:pos x="102" y="16"/>
                  </a:cxn>
                  <a:cxn ang="0">
                    <a:pos x="99" y="15"/>
                  </a:cxn>
                </a:cxnLst>
                <a:rect l="0" t="0" r="r" b="b"/>
                <a:pathLst>
                  <a:path w="105" h="178">
                    <a:moveTo>
                      <a:pt x="99" y="15"/>
                    </a:moveTo>
                    <a:lnTo>
                      <a:pt x="99" y="15"/>
                    </a:lnTo>
                    <a:lnTo>
                      <a:pt x="92" y="10"/>
                    </a:lnTo>
                    <a:lnTo>
                      <a:pt x="83" y="3"/>
                    </a:lnTo>
                    <a:lnTo>
                      <a:pt x="83" y="3"/>
                    </a:lnTo>
                    <a:lnTo>
                      <a:pt x="78" y="0"/>
                    </a:lnTo>
                    <a:lnTo>
                      <a:pt x="73" y="0"/>
                    </a:lnTo>
                    <a:lnTo>
                      <a:pt x="69" y="3"/>
                    </a:lnTo>
                    <a:lnTo>
                      <a:pt x="63" y="6"/>
                    </a:lnTo>
                    <a:lnTo>
                      <a:pt x="63" y="6"/>
                    </a:lnTo>
                    <a:lnTo>
                      <a:pt x="58" y="12"/>
                    </a:lnTo>
                    <a:lnTo>
                      <a:pt x="53" y="16"/>
                    </a:lnTo>
                    <a:lnTo>
                      <a:pt x="46" y="18"/>
                    </a:lnTo>
                    <a:lnTo>
                      <a:pt x="40" y="19"/>
                    </a:lnTo>
                    <a:lnTo>
                      <a:pt x="40" y="19"/>
                    </a:lnTo>
                    <a:lnTo>
                      <a:pt x="31" y="23"/>
                    </a:lnTo>
                    <a:lnTo>
                      <a:pt x="19" y="28"/>
                    </a:lnTo>
                    <a:lnTo>
                      <a:pt x="9" y="34"/>
                    </a:lnTo>
                    <a:lnTo>
                      <a:pt x="4" y="37"/>
                    </a:lnTo>
                    <a:lnTo>
                      <a:pt x="4" y="37"/>
                    </a:lnTo>
                    <a:lnTo>
                      <a:pt x="1" y="38"/>
                    </a:lnTo>
                    <a:lnTo>
                      <a:pt x="0" y="38"/>
                    </a:lnTo>
                    <a:lnTo>
                      <a:pt x="0" y="178"/>
                    </a:lnTo>
                    <a:lnTo>
                      <a:pt x="0" y="178"/>
                    </a:lnTo>
                    <a:lnTo>
                      <a:pt x="7" y="175"/>
                    </a:lnTo>
                    <a:lnTo>
                      <a:pt x="12" y="173"/>
                    </a:lnTo>
                    <a:lnTo>
                      <a:pt x="14" y="169"/>
                    </a:lnTo>
                    <a:lnTo>
                      <a:pt x="15" y="167"/>
                    </a:lnTo>
                    <a:lnTo>
                      <a:pt x="15" y="167"/>
                    </a:lnTo>
                    <a:lnTo>
                      <a:pt x="14" y="164"/>
                    </a:lnTo>
                    <a:lnTo>
                      <a:pt x="11" y="159"/>
                    </a:lnTo>
                    <a:lnTo>
                      <a:pt x="6" y="152"/>
                    </a:lnTo>
                    <a:lnTo>
                      <a:pt x="6" y="152"/>
                    </a:lnTo>
                    <a:lnTo>
                      <a:pt x="6" y="149"/>
                    </a:lnTo>
                    <a:lnTo>
                      <a:pt x="7" y="145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12" y="128"/>
                    </a:lnTo>
                    <a:lnTo>
                      <a:pt x="19" y="135"/>
                    </a:lnTo>
                    <a:lnTo>
                      <a:pt x="19" y="135"/>
                    </a:lnTo>
                    <a:lnTo>
                      <a:pt x="24" y="139"/>
                    </a:lnTo>
                    <a:lnTo>
                      <a:pt x="30" y="142"/>
                    </a:lnTo>
                    <a:lnTo>
                      <a:pt x="35" y="142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3" y="139"/>
                    </a:lnTo>
                    <a:lnTo>
                      <a:pt x="45" y="134"/>
                    </a:lnTo>
                    <a:lnTo>
                      <a:pt x="48" y="128"/>
                    </a:lnTo>
                    <a:lnTo>
                      <a:pt x="48" y="128"/>
                    </a:lnTo>
                    <a:lnTo>
                      <a:pt x="52" y="126"/>
                    </a:lnTo>
                    <a:lnTo>
                      <a:pt x="57" y="123"/>
                    </a:lnTo>
                    <a:lnTo>
                      <a:pt x="57" y="123"/>
                    </a:lnTo>
                    <a:lnTo>
                      <a:pt x="59" y="121"/>
                    </a:lnTo>
                    <a:lnTo>
                      <a:pt x="59" y="116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67" y="112"/>
                    </a:lnTo>
                    <a:lnTo>
                      <a:pt x="67" y="112"/>
                    </a:lnTo>
                    <a:lnTo>
                      <a:pt x="71" y="102"/>
                    </a:lnTo>
                    <a:lnTo>
                      <a:pt x="77" y="103"/>
                    </a:lnTo>
                    <a:lnTo>
                      <a:pt x="77" y="103"/>
                    </a:lnTo>
                    <a:lnTo>
                      <a:pt x="79" y="102"/>
                    </a:lnTo>
                    <a:lnTo>
                      <a:pt x="82" y="100"/>
                    </a:lnTo>
                    <a:lnTo>
                      <a:pt x="82" y="97"/>
                    </a:lnTo>
                    <a:lnTo>
                      <a:pt x="82" y="97"/>
                    </a:lnTo>
                    <a:lnTo>
                      <a:pt x="82" y="91"/>
                    </a:lnTo>
                    <a:lnTo>
                      <a:pt x="83" y="84"/>
                    </a:lnTo>
                    <a:lnTo>
                      <a:pt x="84" y="74"/>
                    </a:lnTo>
                    <a:lnTo>
                      <a:pt x="84" y="74"/>
                    </a:lnTo>
                    <a:lnTo>
                      <a:pt x="93" y="62"/>
                    </a:lnTo>
                    <a:lnTo>
                      <a:pt x="99" y="52"/>
                    </a:lnTo>
                    <a:lnTo>
                      <a:pt x="99" y="52"/>
                    </a:lnTo>
                    <a:lnTo>
                      <a:pt x="101" y="47"/>
                    </a:lnTo>
                    <a:lnTo>
                      <a:pt x="104" y="31"/>
                    </a:lnTo>
                    <a:lnTo>
                      <a:pt x="104" y="31"/>
                    </a:lnTo>
                    <a:lnTo>
                      <a:pt x="105" y="23"/>
                    </a:lnTo>
                    <a:lnTo>
                      <a:pt x="104" y="18"/>
                    </a:lnTo>
                    <a:lnTo>
                      <a:pt x="102" y="16"/>
                    </a:lnTo>
                    <a:lnTo>
                      <a:pt x="99" y="15"/>
                    </a:lnTo>
                    <a:lnTo>
                      <a:pt x="99" y="1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839" name="Freeform 999"/>
              <p:cNvSpPr>
                <a:spLocks/>
              </p:cNvSpPr>
              <p:nvPr/>
            </p:nvSpPr>
            <p:spPr bwMode="auto">
              <a:xfrm>
                <a:off x="4352" y="1116"/>
                <a:ext cx="55" cy="127"/>
              </a:xfrm>
              <a:custGeom>
                <a:avLst/>
                <a:gdLst/>
                <a:ahLst/>
                <a:cxnLst>
                  <a:cxn ang="0">
                    <a:pos x="77" y="22"/>
                  </a:cxn>
                  <a:cxn ang="0">
                    <a:pos x="77" y="22"/>
                  </a:cxn>
                  <a:cxn ang="0">
                    <a:pos x="76" y="20"/>
                  </a:cxn>
                  <a:cxn ang="0">
                    <a:pos x="76" y="19"/>
                  </a:cxn>
                  <a:cxn ang="0">
                    <a:pos x="76" y="17"/>
                  </a:cxn>
                  <a:cxn ang="0">
                    <a:pos x="76" y="17"/>
                  </a:cxn>
                  <a:cxn ang="0">
                    <a:pos x="76" y="15"/>
                  </a:cxn>
                  <a:cxn ang="0">
                    <a:pos x="76" y="10"/>
                  </a:cxn>
                  <a:cxn ang="0">
                    <a:pos x="74" y="8"/>
                  </a:cxn>
                  <a:cxn ang="0">
                    <a:pos x="71" y="4"/>
                  </a:cxn>
                  <a:cxn ang="0">
                    <a:pos x="68" y="2"/>
                  </a:cxn>
                  <a:cxn ang="0">
                    <a:pos x="62" y="0"/>
                  </a:cxn>
                  <a:cxn ang="0">
                    <a:pos x="62" y="0"/>
                  </a:cxn>
                  <a:cxn ang="0">
                    <a:pos x="59" y="0"/>
                  </a:cxn>
                  <a:cxn ang="0">
                    <a:pos x="56" y="0"/>
                  </a:cxn>
                  <a:cxn ang="0">
                    <a:pos x="53" y="1"/>
                  </a:cxn>
                  <a:cxn ang="0">
                    <a:pos x="52" y="3"/>
                  </a:cxn>
                  <a:cxn ang="0">
                    <a:pos x="49" y="9"/>
                  </a:cxn>
                  <a:cxn ang="0">
                    <a:pos x="47" y="15"/>
                  </a:cxn>
                  <a:cxn ang="0">
                    <a:pos x="46" y="28"/>
                  </a:cxn>
                  <a:cxn ang="0">
                    <a:pos x="46" y="33"/>
                  </a:cxn>
                  <a:cxn ang="0">
                    <a:pos x="46" y="33"/>
                  </a:cxn>
                  <a:cxn ang="0">
                    <a:pos x="43" y="45"/>
                  </a:cxn>
                  <a:cxn ang="0">
                    <a:pos x="43" y="45"/>
                  </a:cxn>
                  <a:cxn ang="0">
                    <a:pos x="21" y="87"/>
                  </a:cxn>
                  <a:cxn ang="0">
                    <a:pos x="21" y="87"/>
                  </a:cxn>
                  <a:cxn ang="0">
                    <a:pos x="17" y="95"/>
                  </a:cxn>
                  <a:cxn ang="0">
                    <a:pos x="11" y="102"/>
                  </a:cxn>
                  <a:cxn ang="0">
                    <a:pos x="5" y="110"/>
                  </a:cxn>
                  <a:cxn ang="0">
                    <a:pos x="5" y="110"/>
                  </a:cxn>
                  <a:cxn ang="0">
                    <a:pos x="3" y="111"/>
                  </a:cxn>
                  <a:cxn ang="0">
                    <a:pos x="0" y="112"/>
                  </a:cxn>
                  <a:cxn ang="0">
                    <a:pos x="0" y="114"/>
                  </a:cxn>
                  <a:cxn ang="0">
                    <a:pos x="1" y="118"/>
                  </a:cxn>
                  <a:cxn ang="0">
                    <a:pos x="5" y="125"/>
                  </a:cxn>
                  <a:cxn ang="0">
                    <a:pos x="11" y="132"/>
                  </a:cxn>
                  <a:cxn ang="0">
                    <a:pos x="20" y="140"/>
                  </a:cxn>
                  <a:cxn ang="0">
                    <a:pos x="30" y="149"/>
                  </a:cxn>
                  <a:cxn ang="0">
                    <a:pos x="42" y="156"/>
                  </a:cxn>
                  <a:cxn ang="0">
                    <a:pos x="53" y="160"/>
                  </a:cxn>
                  <a:cxn ang="0">
                    <a:pos x="53" y="160"/>
                  </a:cxn>
                  <a:cxn ang="0">
                    <a:pos x="62" y="163"/>
                  </a:cxn>
                  <a:cxn ang="0">
                    <a:pos x="70" y="164"/>
                  </a:cxn>
                  <a:cxn ang="0">
                    <a:pos x="76" y="164"/>
                  </a:cxn>
                  <a:cxn ang="0">
                    <a:pos x="83" y="163"/>
                  </a:cxn>
                  <a:cxn ang="0">
                    <a:pos x="83" y="23"/>
                  </a:cxn>
                  <a:cxn ang="0">
                    <a:pos x="83" y="23"/>
                  </a:cxn>
                  <a:cxn ang="0">
                    <a:pos x="77" y="22"/>
                  </a:cxn>
                  <a:cxn ang="0">
                    <a:pos x="77" y="22"/>
                  </a:cxn>
                </a:cxnLst>
                <a:rect l="0" t="0" r="r" b="b"/>
                <a:pathLst>
                  <a:path w="83" h="164">
                    <a:moveTo>
                      <a:pt x="77" y="22"/>
                    </a:moveTo>
                    <a:lnTo>
                      <a:pt x="77" y="22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7"/>
                    </a:lnTo>
                    <a:lnTo>
                      <a:pt x="76" y="17"/>
                    </a:lnTo>
                    <a:lnTo>
                      <a:pt x="76" y="15"/>
                    </a:lnTo>
                    <a:lnTo>
                      <a:pt x="76" y="10"/>
                    </a:lnTo>
                    <a:lnTo>
                      <a:pt x="74" y="8"/>
                    </a:lnTo>
                    <a:lnTo>
                      <a:pt x="71" y="4"/>
                    </a:lnTo>
                    <a:lnTo>
                      <a:pt x="68" y="2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59" y="0"/>
                    </a:lnTo>
                    <a:lnTo>
                      <a:pt x="56" y="0"/>
                    </a:lnTo>
                    <a:lnTo>
                      <a:pt x="53" y="1"/>
                    </a:lnTo>
                    <a:lnTo>
                      <a:pt x="52" y="3"/>
                    </a:lnTo>
                    <a:lnTo>
                      <a:pt x="49" y="9"/>
                    </a:lnTo>
                    <a:lnTo>
                      <a:pt x="47" y="15"/>
                    </a:lnTo>
                    <a:lnTo>
                      <a:pt x="46" y="28"/>
                    </a:lnTo>
                    <a:lnTo>
                      <a:pt x="46" y="33"/>
                    </a:lnTo>
                    <a:lnTo>
                      <a:pt x="46" y="33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21" y="87"/>
                    </a:lnTo>
                    <a:lnTo>
                      <a:pt x="21" y="87"/>
                    </a:lnTo>
                    <a:lnTo>
                      <a:pt x="17" y="95"/>
                    </a:lnTo>
                    <a:lnTo>
                      <a:pt x="11" y="102"/>
                    </a:lnTo>
                    <a:lnTo>
                      <a:pt x="5" y="110"/>
                    </a:lnTo>
                    <a:lnTo>
                      <a:pt x="5" y="110"/>
                    </a:lnTo>
                    <a:lnTo>
                      <a:pt x="3" y="111"/>
                    </a:lnTo>
                    <a:lnTo>
                      <a:pt x="0" y="112"/>
                    </a:lnTo>
                    <a:lnTo>
                      <a:pt x="0" y="114"/>
                    </a:lnTo>
                    <a:lnTo>
                      <a:pt x="1" y="118"/>
                    </a:lnTo>
                    <a:lnTo>
                      <a:pt x="5" y="125"/>
                    </a:lnTo>
                    <a:lnTo>
                      <a:pt x="11" y="132"/>
                    </a:lnTo>
                    <a:lnTo>
                      <a:pt x="20" y="140"/>
                    </a:lnTo>
                    <a:lnTo>
                      <a:pt x="30" y="149"/>
                    </a:lnTo>
                    <a:lnTo>
                      <a:pt x="42" y="156"/>
                    </a:lnTo>
                    <a:lnTo>
                      <a:pt x="53" y="160"/>
                    </a:lnTo>
                    <a:lnTo>
                      <a:pt x="53" y="160"/>
                    </a:lnTo>
                    <a:lnTo>
                      <a:pt x="62" y="163"/>
                    </a:lnTo>
                    <a:lnTo>
                      <a:pt x="70" y="164"/>
                    </a:lnTo>
                    <a:lnTo>
                      <a:pt x="76" y="164"/>
                    </a:lnTo>
                    <a:lnTo>
                      <a:pt x="83" y="163"/>
                    </a:lnTo>
                    <a:lnTo>
                      <a:pt x="83" y="23"/>
                    </a:lnTo>
                    <a:lnTo>
                      <a:pt x="83" y="23"/>
                    </a:lnTo>
                    <a:lnTo>
                      <a:pt x="77" y="22"/>
                    </a:lnTo>
                    <a:lnTo>
                      <a:pt x="77" y="22"/>
                    </a:lnTo>
                    <a:close/>
                  </a:path>
                </a:pathLst>
              </a:custGeom>
              <a:solidFill>
                <a:srgbClr val="D2D0D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840" name="Freeform 1000"/>
              <p:cNvSpPr>
                <a:spLocks/>
              </p:cNvSpPr>
              <p:nvPr/>
            </p:nvSpPr>
            <p:spPr bwMode="auto">
              <a:xfrm>
                <a:off x="4371" y="1053"/>
                <a:ext cx="36" cy="106"/>
              </a:xfrm>
              <a:custGeom>
                <a:avLst/>
                <a:gdLst/>
                <a:ahLst/>
                <a:cxnLst>
                  <a:cxn ang="0">
                    <a:pos x="26" y="17"/>
                  </a:cxn>
                  <a:cxn ang="0">
                    <a:pos x="26" y="17"/>
                  </a:cxn>
                  <a:cxn ang="0">
                    <a:pos x="19" y="26"/>
                  </a:cxn>
                  <a:cxn ang="0">
                    <a:pos x="13" y="36"/>
                  </a:cxn>
                  <a:cxn ang="0">
                    <a:pos x="6" y="46"/>
                  </a:cxn>
                  <a:cxn ang="0">
                    <a:pos x="6" y="46"/>
                  </a:cxn>
                  <a:cxn ang="0">
                    <a:pos x="3" y="54"/>
                  </a:cxn>
                  <a:cxn ang="0">
                    <a:pos x="2" y="64"/>
                  </a:cxn>
                  <a:cxn ang="0">
                    <a:pos x="0" y="88"/>
                  </a:cxn>
                  <a:cxn ang="0">
                    <a:pos x="0" y="117"/>
                  </a:cxn>
                  <a:cxn ang="0">
                    <a:pos x="0" y="117"/>
                  </a:cxn>
                  <a:cxn ang="0">
                    <a:pos x="2" y="128"/>
                  </a:cxn>
                  <a:cxn ang="0">
                    <a:pos x="6" y="135"/>
                  </a:cxn>
                  <a:cxn ang="0">
                    <a:pos x="8" y="137"/>
                  </a:cxn>
                  <a:cxn ang="0">
                    <a:pos x="8" y="137"/>
                  </a:cxn>
                  <a:cxn ang="0">
                    <a:pos x="9" y="136"/>
                  </a:cxn>
                  <a:cxn ang="0">
                    <a:pos x="9" y="136"/>
                  </a:cxn>
                  <a:cxn ang="0">
                    <a:pos x="17" y="118"/>
                  </a:cxn>
                  <a:cxn ang="0">
                    <a:pos x="17" y="108"/>
                  </a:cxn>
                  <a:cxn ang="0">
                    <a:pos x="17" y="108"/>
                  </a:cxn>
                  <a:cxn ang="0">
                    <a:pos x="17" y="99"/>
                  </a:cxn>
                  <a:cxn ang="0">
                    <a:pos x="20" y="92"/>
                  </a:cxn>
                  <a:cxn ang="0">
                    <a:pos x="22" y="88"/>
                  </a:cxn>
                  <a:cxn ang="0">
                    <a:pos x="25" y="84"/>
                  </a:cxn>
                  <a:cxn ang="0">
                    <a:pos x="27" y="83"/>
                  </a:cxn>
                  <a:cxn ang="0">
                    <a:pos x="29" y="82"/>
                  </a:cxn>
                  <a:cxn ang="0">
                    <a:pos x="32" y="82"/>
                  </a:cxn>
                  <a:cxn ang="0">
                    <a:pos x="32" y="82"/>
                  </a:cxn>
                  <a:cxn ang="0">
                    <a:pos x="38" y="84"/>
                  </a:cxn>
                  <a:cxn ang="0">
                    <a:pos x="41" y="88"/>
                  </a:cxn>
                  <a:cxn ang="0">
                    <a:pos x="42" y="90"/>
                  </a:cxn>
                  <a:cxn ang="0">
                    <a:pos x="44" y="93"/>
                  </a:cxn>
                  <a:cxn ang="0">
                    <a:pos x="45" y="99"/>
                  </a:cxn>
                  <a:cxn ang="0">
                    <a:pos x="44" y="102"/>
                  </a:cxn>
                  <a:cxn ang="0">
                    <a:pos x="44" y="102"/>
                  </a:cxn>
                  <a:cxn ang="0">
                    <a:pos x="45" y="104"/>
                  </a:cxn>
                  <a:cxn ang="0">
                    <a:pos x="47" y="105"/>
                  </a:cxn>
                  <a:cxn ang="0">
                    <a:pos x="53" y="106"/>
                  </a:cxn>
                  <a:cxn ang="0">
                    <a:pos x="53" y="0"/>
                  </a:cxn>
                  <a:cxn ang="0">
                    <a:pos x="53" y="0"/>
                  </a:cxn>
                  <a:cxn ang="0">
                    <a:pos x="44" y="4"/>
                  </a:cxn>
                  <a:cxn ang="0">
                    <a:pos x="36" y="8"/>
                  </a:cxn>
                  <a:cxn ang="0">
                    <a:pos x="31" y="13"/>
                  </a:cxn>
                  <a:cxn ang="0">
                    <a:pos x="26" y="17"/>
                  </a:cxn>
                  <a:cxn ang="0">
                    <a:pos x="26" y="17"/>
                  </a:cxn>
                </a:cxnLst>
                <a:rect l="0" t="0" r="r" b="b"/>
                <a:pathLst>
                  <a:path w="53" h="137">
                    <a:moveTo>
                      <a:pt x="26" y="17"/>
                    </a:moveTo>
                    <a:lnTo>
                      <a:pt x="26" y="17"/>
                    </a:lnTo>
                    <a:lnTo>
                      <a:pt x="19" y="26"/>
                    </a:lnTo>
                    <a:lnTo>
                      <a:pt x="13" y="36"/>
                    </a:lnTo>
                    <a:lnTo>
                      <a:pt x="6" y="46"/>
                    </a:lnTo>
                    <a:lnTo>
                      <a:pt x="6" y="46"/>
                    </a:lnTo>
                    <a:lnTo>
                      <a:pt x="3" y="54"/>
                    </a:lnTo>
                    <a:lnTo>
                      <a:pt x="2" y="64"/>
                    </a:lnTo>
                    <a:lnTo>
                      <a:pt x="0" y="88"/>
                    </a:lnTo>
                    <a:lnTo>
                      <a:pt x="0" y="117"/>
                    </a:lnTo>
                    <a:lnTo>
                      <a:pt x="0" y="117"/>
                    </a:lnTo>
                    <a:lnTo>
                      <a:pt x="2" y="128"/>
                    </a:lnTo>
                    <a:lnTo>
                      <a:pt x="6" y="135"/>
                    </a:lnTo>
                    <a:lnTo>
                      <a:pt x="8" y="137"/>
                    </a:lnTo>
                    <a:lnTo>
                      <a:pt x="8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17" y="118"/>
                    </a:lnTo>
                    <a:lnTo>
                      <a:pt x="17" y="108"/>
                    </a:lnTo>
                    <a:lnTo>
                      <a:pt x="17" y="108"/>
                    </a:lnTo>
                    <a:lnTo>
                      <a:pt x="17" y="99"/>
                    </a:lnTo>
                    <a:lnTo>
                      <a:pt x="20" y="92"/>
                    </a:lnTo>
                    <a:lnTo>
                      <a:pt x="22" y="88"/>
                    </a:lnTo>
                    <a:lnTo>
                      <a:pt x="25" y="84"/>
                    </a:lnTo>
                    <a:lnTo>
                      <a:pt x="27" y="83"/>
                    </a:lnTo>
                    <a:lnTo>
                      <a:pt x="29" y="82"/>
                    </a:lnTo>
                    <a:lnTo>
                      <a:pt x="32" y="82"/>
                    </a:lnTo>
                    <a:lnTo>
                      <a:pt x="32" y="82"/>
                    </a:lnTo>
                    <a:lnTo>
                      <a:pt x="38" y="84"/>
                    </a:lnTo>
                    <a:lnTo>
                      <a:pt x="41" y="88"/>
                    </a:lnTo>
                    <a:lnTo>
                      <a:pt x="42" y="90"/>
                    </a:lnTo>
                    <a:lnTo>
                      <a:pt x="44" y="93"/>
                    </a:lnTo>
                    <a:lnTo>
                      <a:pt x="45" y="99"/>
                    </a:lnTo>
                    <a:lnTo>
                      <a:pt x="44" y="102"/>
                    </a:lnTo>
                    <a:lnTo>
                      <a:pt x="44" y="102"/>
                    </a:lnTo>
                    <a:lnTo>
                      <a:pt x="45" y="104"/>
                    </a:lnTo>
                    <a:lnTo>
                      <a:pt x="47" y="105"/>
                    </a:lnTo>
                    <a:lnTo>
                      <a:pt x="53" y="106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44" y="4"/>
                    </a:lnTo>
                    <a:lnTo>
                      <a:pt x="36" y="8"/>
                    </a:lnTo>
                    <a:lnTo>
                      <a:pt x="31" y="13"/>
                    </a:lnTo>
                    <a:lnTo>
                      <a:pt x="26" y="17"/>
                    </a:lnTo>
                    <a:lnTo>
                      <a:pt x="26" y="17"/>
                    </a:lnTo>
                    <a:close/>
                  </a:path>
                </a:pathLst>
              </a:custGeom>
              <a:solidFill>
                <a:srgbClr val="99663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841" name="Freeform 1001"/>
              <p:cNvSpPr>
                <a:spLocks/>
              </p:cNvSpPr>
              <p:nvPr/>
            </p:nvSpPr>
            <p:spPr bwMode="auto">
              <a:xfrm>
                <a:off x="4407" y="1050"/>
                <a:ext cx="78" cy="128"/>
              </a:xfrm>
              <a:custGeom>
                <a:avLst/>
                <a:gdLst/>
                <a:ahLst/>
                <a:cxnLst>
                  <a:cxn ang="0">
                    <a:pos x="101" y="61"/>
                  </a:cxn>
                  <a:cxn ang="0">
                    <a:pos x="98" y="49"/>
                  </a:cxn>
                  <a:cxn ang="0">
                    <a:pos x="92" y="38"/>
                  </a:cxn>
                  <a:cxn ang="0">
                    <a:pos x="75" y="20"/>
                  </a:cxn>
                  <a:cxn ang="0">
                    <a:pos x="57" y="9"/>
                  </a:cxn>
                  <a:cxn ang="0">
                    <a:pos x="48" y="4"/>
                  </a:cxn>
                  <a:cxn ang="0">
                    <a:pos x="21" y="0"/>
                  </a:cxn>
                  <a:cxn ang="0">
                    <a:pos x="0" y="5"/>
                  </a:cxn>
                  <a:cxn ang="0">
                    <a:pos x="0" y="111"/>
                  </a:cxn>
                  <a:cxn ang="0">
                    <a:pos x="11" y="107"/>
                  </a:cxn>
                  <a:cxn ang="0">
                    <a:pos x="22" y="100"/>
                  </a:cxn>
                  <a:cxn ang="0">
                    <a:pos x="51" y="90"/>
                  </a:cxn>
                  <a:cxn ang="0">
                    <a:pos x="58" y="87"/>
                  </a:cxn>
                  <a:cxn ang="0">
                    <a:pos x="66" y="78"/>
                  </a:cxn>
                  <a:cxn ang="0">
                    <a:pos x="72" y="75"/>
                  </a:cxn>
                  <a:cxn ang="0">
                    <a:pos x="78" y="74"/>
                  </a:cxn>
                  <a:cxn ang="0">
                    <a:pos x="88" y="78"/>
                  </a:cxn>
                  <a:cxn ang="0">
                    <a:pos x="92" y="82"/>
                  </a:cxn>
                  <a:cxn ang="0">
                    <a:pos x="101" y="88"/>
                  </a:cxn>
                  <a:cxn ang="0">
                    <a:pos x="104" y="93"/>
                  </a:cxn>
                  <a:cxn ang="0">
                    <a:pos x="102" y="109"/>
                  </a:cxn>
                  <a:cxn ang="0">
                    <a:pos x="98" y="140"/>
                  </a:cxn>
                  <a:cxn ang="0">
                    <a:pos x="101" y="154"/>
                  </a:cxn>
                  <a:cxn ang="0">
                    <a:pos x="103" y="161"/>
                  </a:cxn>
                  <a:cxn ang="0">
                    <a:pos x="102" y="136"/>
                  </a:cxn>
                  <a:cxn ang="0">
                    <a:pos x="104" y="126"/>
                  </a:cxn>
                  <a:cxn ang="0">
                    <a:pos x="108" y="117"/>
                  </a:cxn>
                  <a:cxn ang="0">
                    <a:pos x="111" y="101"/>
                  </a:cxn>
                  <a:cxn ang="0">
                    <a:pos x="112" y="108"/>
                  </a:cxn>
                  <a:cxn ang="0">
                    <a:pos x="111" y="126"/>
                  </a:cxn>
                  <a:cxn ang="0">
                    <a:pos x="110" y="132"/>
                  </a:cxn>
                  <a:cxn ang="0">
                    <a:pos x="112" y="152"/>
                  </a:cxn>
                  <a:cxn ang="0">
                    <a:pos x="115" y="167"/>
                  </a:cxn>
                  <a:cxn ang="0">
                    <a:pos x="119" y="106"/>
                  </a:cxn>
                  <a:cxn ang="0">
                    <a:pos x="119" y="93"/>
                  </a:cxn>
                  <a:cxn ang="0">
                    <a:pos x="115" y="75"/>
                  </a:cxn>
                  <a:cxn ang="0">
                    <a:pos x="108" y="64"/>
                  </a:cxn>
                  <a:cxn ang="0">
                    <a:pos x="101" y="61"/>
                  </a:cxn>
                </a:cxnLst>
                <a:rect l="0" t="0" r="r" b="b"/>
                <a:pathLst>
                  <a:path w="119" h="167">
                    <a:moveTo>
                      <a:pt x="101" y="61"/>
                    </a:moveTo>
                    <a:lnTo>
                      <a:pt x="101" y="61"/>
                    </a:lnTo>
                    <a:lnTo>
                      <a:pt x="99" y="55"/>
                    </a:lnTo>
                    <a:lnTo>
                      <a:pt x="98" y="49"/>
                    </a:lnTo>
                    <a:lnTo>
                      <a:pt x="96" y="43"/>
                    </a:lnTo>
                    <a:lnTo>
                      <a:pt x="92" y="38"/>
                    </a:lnTo>
                    <a:lnTo>
                      <a:pt x="84" y="29"/>
                    </a:lnTo>
                    <a:lnTo>
                      <a:pt x="75" y="20"/>
                    </a:lnTo>
                    <a:lnTo>
                      <a:pt x="65" y="13"/>
                    </a:lnTo>
                    <a:lnTo>
                      <a:pt x="57" y="9"/>
                    </a:lnTo>
                    <a:lnTo>
                      <a:pt x="48" y="4"/>
                    </a:lnTo>
                    <a:lnTo>
                      <a:pt x="48" y="4"/>
                    </a:lnTo>
                    <a:lnTo>
                      <a:pt x="34" y="2"/>
                    </a:lnTo>
                    <a:lnTo>
                      <a:pt x="21" y="0"/>
                    </a:lnTo>
                    <a:lnTo>
                      <a:pt x="9" y="3"/>
                    </a:lnTo>
                    <a:lnTo>
                      <a:pt x="0" y="5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2" y="113"/>
                    </a:lnTo>
                    <a:lnTo>
                      <a:pt x="11" y="107"/>
                    </a:lnTo>
                    <a:lnTo>
                      <a:pt x="11" y="107"/>
                    </a:lnTo>
                    <a:lnTo>
                      <a:pt x="22" y="100"/>
                    </a:lnTo>
                    <a:lnTo>
                      <a:pt x="33" y="95"/>
                    </a:lnTo>
                    <a:lnTo>
                      <a:pt x="51" y="90"/>
                    </a:lnTo>
                    <a:lnTo>
                      <a:pt x="51" y="90"/>
                    </a:lnTo>
                    <a:lnTo>
                      <a:pt x="58" y="87"/>
                    </a:lnTo>
                    <a:lnTo>
                      <a:pt x="61" y="83"/>
                    </a:lnTo>
                    <a:lnTo>
                      <a:pt x="66" y="78"/>
                    </a:lnTo>
                    <a:lnTo>
                      <a:pt x="72" y="75"/>
                    </a:lnTo>
                    <a:lnTo>
                      <a:pt x="72" y="75"/>
                    </a:lnTo>
                    <a:lnTo>
                      <a:pt x="75" y="74"/>
                    </a:lnTo>
                    <a:lnTo>
                      <a:pt x="78" y="74"/>
                    </a:lnTo>
                    <a:lnTo>
                      <a:pt x="83" y="75"/>
                    </a:lnTo>
                    <a:lnTo>
                      <a:pt x="88" y="78"/>
                    </a:lnTo>
                    <a:lnTo>
                      <a:pt x="92" y="82"/>
                    </a:lnTo>
                    <a:lnTo>
                      <a:pt x="92" y="82"/>
                    </a:lnTo>
                    <a:lnTo>
                      <a:pt x="96" y="84"/>
                    </a:lnTo>
                    <a:lnTo>
                      <a:pt x="101" y="88"/>
                    </a:lnTo>
                    <a:lnTo>
                      <a:pt x="104" y="93"/>
                    </a:lnTo>
                    <a:lnTo>
                      <a:pt x="104" y="93"/>
                    </a:lnTo>
                    <a:lnTo>
                      <a:pt x="102" y="109"/>
                    </a:lnTo>
                    <a:lnTo>
                      <a:pt x="102" y="109"/>
                    </a:lnTo>
                    <a:lnTo>
                      <a:pt x="98" y="140"/>
                    </a:lnTo>
                    <a:lnTo>
                      <a:pt x="98" y="140"/>
                    </a:lnTo>
                    <a:lnTo>
                      <a:pt x="98" y="147"/>
                    </a:lnTo>
                    <a:lnTo>
                      <a:pt x="101" y="154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48"/>
                    </a:lnTo>
                    <a:lnTo>
                      <a:pt x="102" y="136"/>
                    </a:lnTo>
                    <a:lnTo>
                      <a:pt x="103" y="130"/>
                    </a:lnTo>
                    <a:lnTo>
                      <a:pt x="104" y="126"/>
                    </a:lnTo>
                    <a:lnTo>
                      <a:pt x="104" y="126"/>
                    </a:lnTo>
                    <a:lnTo>
                      <a:pt x="108" y="117"/>
                    </a:lnTo>
                    <a:lnTo>
                      <a:pt x="110" y="109"/>
                    </a:lnTo>
                    <a:lnTo>
                      <a:pt x="111" y="101"/>
                    </a:lnTo>
                    <a:lnTo>
                      <a:pt x="111" y="101"/>
                    </a:lnTo>
                    <a:lnTo>
                      <a:pt x="112" y="108"/>
                    </a:lnTo>
                    <a:lnTo>
                      <a:pt x="112" y="115"/>
                    </a:lnTo>
                    <a:lnTo>
                      <a:pt x="111" y="126"/>
                    </a:lnTo>
                    <a:lnTo>
                      <a:pt x="111" y="126"/>
                    </a:lnTo>
                    <a:lnTo>
                      <a:pt x="110" y="132"/>
                    </a:lnTo>
                    <a:lnTo>
                      <a:pt x="110" y="139"/>
                    </a:lnTo>
                    <a:lnTo>
                      <a:pt x="112" y="152"/>
                    </a:lnTo>
                    <a:lnTo>
                      <a:pt x="115" y="167"/>
                    </a:lnTo>
                    <a:lnTo>
                      <a:pt x="115" y="167"/>
                    </a:lnTo>
                    <a:lnTo>
                      <a:pt x="116" y="148"/>
                    </a:lnTo>
                    <a:lnTo>
                      <a:pt x="119" y="106"/>
                    </a:lnTo>
                    <a:lnTo>
                      <a:pt x="119" y="106"/>
                    </a:lnTo>
                    <a:lnTo>
                      <a:pt x="119" y="93"/>
                    </a:lnTo>
                    <a:lnTo>
                      <a:pt x="118" y="83"/>
                    </a:lnTo>
                    <a:lnTo>
                      <a:pt x="115" y="75"/>
                    </a:lnTo>
                    <a:lnTo>
                      <a:pt x="111" y="69"/>
                    </a:lnTo>
                    <a:lnTo>
                      <a:pt x="108" y="64"/>
                    </a:lnTo>
                    <a:lnTo>
                      <a:pt x="104" y="62"/>
                    </a:lnTo>
                    <a:lnTo>
                      <a:pt x="101" y="61"/>
                    </a:lnTo>
                    <a:lnTo>
                      <a:pt x="101" y="61"/>
                    </a:lnTo>
                    <a:close/>
                  </a:path>
                </a:pathLst>
              </a:custGeom>
              <a:solidFill>
                <a:srgbClr val="99663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842" name="Freeform 1002"/>
              <p:cNvSpPr>
                <a:spLocks/>
              </p:cNvSpPr>
              <p:nvPr/>
            </p:nvSpPr>
            <p:spPr bwMode="auto">
              <a:xfrm>
                <a:off x="4407" y="1379"/>
                <a:ext cx="108" cy="55"/>
              </a:xfrm>
              <a:custGeom>
                <a:avLst/>
                <a:gdLst/>
                <a:ahLst/>
                <a:cxnLst>
                  <a:cxn ang="0">
                    <a:pos x="158" y="25"/>
                  </a:cxn>
                  <a:cxn ang="0">
                    <a:pos x="158" y="25"/>
                  </a:cxn>
                  <a:cxn ang="0">
                    <a:pos x="154" y="19"/>
                  </a:cxn>
                  <a:cxn ang="0">
                    <a:pos x="144" y="12"/>
                  </a:cxn>
                  <a:cxn ang="0">
                    <a:pos x="132" y="1"/>
                  </a:cxn>
                  <a:cxn ang="0">
                    <a:pos x="132" y="1"/>
                  </a:cxn>
                  <a:cxn ang="0">
                    <a:pos x="131" y="0"/>
                  </a:cxn>
                  <a:cxn ang="0">
                    <a:pos x="127" y="1"/>
                  </a:cxn>
                  <a:cxn ang="0">
                    <a:pos x="127" y="1"/>
                  </a:cxn>
                  <a:cxn ang="0">
                    <a:pos x="118" y="1"/>
                  </a:cxn>
                  <a:cxn ang="0">
                    <a:pos x="106" y="1"/>
                  </a:cxn>
                  <a:cxn ang="0">
                    <a:pos x="91" y="1"/>
                  </a:cxn>
                  <a:cxn ang="0">
                    <a:pos x="91" y="1"/>
                  </a:cxn>
                  <a:cxn ang="0">
                    <a:pos x="85" y="1"/>
                  </a:cxn>
                  <a:cxn ang="0">
                    <a:pos x="79" y="4"/>
                  </a:cxn>
                  <a:cxn ang="0">
                    <a:pos x="73" y="6"/>
                  </a:cxn>
                  <a:cxn ang="0">
                    <a:pos x="73" y="6"/>
                  </a:cxn>
                  <a:cxn ang="0">
                    <a:pos x="48" y="20"/>
                  </a:cxn>
                  <a:cxn ang="0">
                    <a:pos x="30" y="30"/>
                  </a:cxn>
                  <a:cxn ang="0">
                    <a:pos x="30" y="30"/>
                  </a:cxn>
                  <a:cxn ang="0">
                    <a:pos x="0" y="30"/>
                  </a:cxn>
                  <a:cxn ang="0">
                    <a:pos x="0" y="72"/>
                  </a:cxn>
                  <a:cxn ang="0">
                    <a:pos x="0" y="72"/>
                  </a:cxn>
                  <a:cxn ang="0">
                    <a:pos x="26" y="65"/>
                  </a:cxn>
                  <a:cxn ang="0">
                    <a:pos x="26" y="65"/>
                  </a:cxn>
                  <a:cxn ang="0">
                    <a:pos x="40" y="63"/>
                  </a:cxn>
                  <a:cxn ang="0">
                    <a:pos x="53" y="60"/>
                  </a:cxn>
                  <a:cxn ang="0">
                    <a:pos x="64" y="56"/>
                  </a:cxn>
                  <a:cxn ang="0">
                    <a:pos x="64" y="56"/>
                  </a:cxn>
                  <a:cxn ang="0">
                    <a:pos x="73" y="52"/>
                  </a:cxn>
                  <a:cxn ang="0">
                    <a:pos x="73" y="52"/>
                  </a:cxn>
                  <a:cxn ang="0">
                    <a:pos x="84" y="49"/>
                  </a:cxn>
                  <a:cxn ang="0">
                    <a:pos x="89" y="46"/>
                  </a:cxn>
                  <a:cxn ang="0">
                    <a:pos x="92" y="42"/>
                  </a:cxn>
                  <a:cxn ang="0">
                    <a:pos x="109" y="38"/>
                  </a:cxn>
                  <a:cxn ang="0">
                    <a:pos x="128" y="44"/>
                  </a:cxn>
                  <a:cxn ang="0">
                    <a:pos x="128" y="44"/>
                  </a:cxn>
                  <a:cxn ang="0">
                    <a:pos x="131" y="44"/>
                  </a:cxn>
                  <a:cxn ang="0">
                    <a:pos x="136" y="44"/>
                  </a:cxn>
                  <a:cxn ang="0">
                    <a:pos x="141" y="40"/>
                  </a:cxn>
                  <a:cxn ang="0">
                    <a:pos x="118" y="29"/>
                  </a:cxn>
                  <a:cxn ang="0">
                    <a:pos x="123" y="25"/>
                  </a:cxn>
                  <a:cxn ang="0">
                    <a:pos x="123" y="25"/>
                  </a:cxn>
                  <a:cxn ang="0">
                    <a:pos x="128" y="27"/>
                  </a:cxn>
                  <a:cxn ang="0">
                    <a:pos x="137" y="33"/>
                  </a:cxn>
                  <a:cxn ang="0">
                    <a:pos x="142" y="37"/>
                  </a:cxn>
                  <a:cxn ang="0">
                    <a:pos x="148" y="39"/>
                  </a:cxn>
                  <a:cxn ang="0">
                    <a:pos x="154" y="39"/>
                  </a:cxn>
                  <a:cxn ang="0">
                    <a:pos x="158" y="38"/>
                  </a:cxn>
                  <a:cxn ang="0">
                    <a:pos x="164" y="37"/>
                  </a:cxn>
                  <a:cxn ang="0">
                    <a:pos x="164" y="37"/>
                  </a:cxn>
                  <a:cxn ang="0">
                    <a:pos x="162" y="32"/>
                  </a:cxn>
                  <a:cxn ang="0">
                    <a:pos x="158" y="25"/>
                  </a:cxn>
                  <a:cxn ang="0">
                    <a:pos x="158" y="25"/>
                  </a:cxn>
                </a:cxnLst>
                <a:rect l="0" t="0" r="r" b="b"/>
                <a:pathLst>
                  <a:path w="164" h="72">
                    <a:moveTo>
                      <a:pt x="158" y="25"/>
                    </a:moveTo>
                    <a:lnTo>
                      <a:pt x="158" y="25"/>
                    </a:lnTo>
                    <a:lnTo>
                      <a:pt x="154" y="19"/>
                    </a:lnTo>
                    <a:lnTo>
                      <a:pt x="144" y="12"/>
                    </a:lnTo>
                    <a:lnTo>
                      <a:pt x="132" y="1"/>
                    </a:lnTo>
                    <a:lnTo>
                      <a:pt x="132" y="1"/>
                    </a:lnTo>
                    <a:lnTo>
                      <a:pt x="131" y="0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18" y="1"/>
                    </a:lnTo>
                    <a:lnTo>
                      <a:pt x="106" y="1"/>
                    </a:lnTo>
                    <a:lnTo>
                      <a:pt x="91" y="1"/>
                    </a:lnTo>
                    <a:lnTo>
                      <a:pt x="91" y="1"/>
                    </a:lnTo>
                    <a:lnTo>
                      <a:pt x="85" y="1"/>
                    </a:lnTo>
                    <a:lnTo>
                      <a:pt x="79" y="4"/>
                    </a:lnTo>
                    <a:lnTo>
                      <a:pt x="73" y="6"/>
                    </a:lnTo>
                    <a:lnTo>
                      <a:pt x="73" y="6"/>
                    </a:lnTo>
                    <a:lnTo>
                      <a:pt x="48" y="2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0" y="30"/>
                    </a:lnTo>
                    <a:lnTo>
                      <a:pt x="0" y="72"/>
                    </a:lnTo>
                    <a:lnTo>
                      <a:pt x="0" y="72"/>
                    </a:lnTo>
                    <a:lnTo>
                      <a:pt x="26" y="65"/>
                    </a:lnTo>
                    <a:lnTo>
                      <a:pt x="26" y="65"/>
                    </a:lnTo>
                    <a:lnTo>
                      <a:pt x="40" y="63"/>
                    </a:lnTo>
                    <a:lnTo>
                      <a:pt x="53" y="60"/>
                    </a:lnTo>
                    <a:lnTo>
                      <a:pt x="64" y="56"/>
                    </a:lnTo>
                    <a:lnTo>
                      <a:pt x="64" y="56"/>
                    </a:lnTo>
                    <a:lnTo>
                      <a:pt x="73" y="52"/>
                    </a:lnTo>
                    <a:lnTo>
                      <a:pt x="73" y="52"/>
                    </a:lnTo>
                    <a:lnTo>
                      <a:pt x="84" y="49"/>
                    </a:lnTo>
                    <a:lnTo>
                      <a:pt x="89" y="46"/>
                    </a:lnTo>
                    <a:lnTo>
                      <a:pt x="92" y="42"/>
                    </a:lnTo>
                    <a:lnTo>
                      <a:pt x="109" y="38"/>
                    </a:lnTo>
                    <a:lnTo>
                      <a:pt x="128" y="44"/>
                    </a:lnTo>
                    <a:lnTo>
                      <a:pt x="128" y="44"/>
                    </a:lnTo>
                    <a:lnTo>
                      <a:pt x="131" y="44"/>
                    </a:lnTo>
                    <a:lnTo>
                      <a:pt x="136" y="44"/>
                    </a:lnTo>
                    <a:lnTo>
                      <a:pt x="141" y="40"/>
                    </a:lnTo>
                    <a:lnTo>
                      <a:pt x="118" y="29"/>
                    </a:lnTo>
                    <a:lnTo>
                      <a:pt x="123" y="25"/>
                    </a:lnTo>
                    <a:lnTo>
                      <a:pt x="123" y="25"/>
                    </a:lnTo>
                    <a:lnTo>
                      <a:pt x="128" y="27"/>
                    </a:lnTo>
                    <a:lnTo>
                      <a:pt x="137" y="33"/>
                    </a:lnTo>
                    <a:lnTo>
                      <a:pt x="142" y="37"/>
                    </a:lnTo>
                    <a:lnTo>
                      <a:pt x="148" y="39"/>
                    </a:lnTo>
                    <a:lnTo>
                      <a:pt x="154" y="39"/>
                    </a:lnTo>
                    <a:lnTo>
                      <a:pt x="158" y="38"/>
                    </a:lnTo>
                    <a:lnTo>
                      <a:pt x="164" y="37"/>
                    </a:lnTo>
                    <a:lnTo>
                      <a:pt x="164" y="37"/>
                    </a:lnTo>
                    <a:lnTo>
                      <a:pt x="162" y="32"/>
                    </a:lnTo>
                    <a:lnTo>
                      <a:pt x="158" y="25"/>
                    </a:lnTo>
                    <a:lnTo>
                      <a:pt x="158" y="2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</p:grpSp>
        <p:sp>
          <p:nvSpPr>
            <p:cNvPr id="292843" name="Freeform 1003"/>
            <p:cNvSpPr>
              <a:spLocks/>
            </p:cNvSpPr>
            <p:nvPr/>
          </p:nvSpPr>
          <p:spPr bwMode="auto">
            <a:xfrm>
              <a:off x="4570" y="1294"/>
              <a:ext cx="34" cy="125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0" y="157"/>
                </a:cxn>
                <a:cxn ang="0">
                  <a:pos x="14" y="162"/>
                </a:cxn>
                <a:cxn ang="0">
                  <a:pos x="51" y="48"/>
                </a:cxn>
                <a:cxn ang="0">
                  <a:pos x="51" y="0"/>
                </a:cxn>
              </a:cxnLst>
              <a:rect l="0" t="0" r="r" b="b"/>
              <a:pathLst>
                <a:path w="51" h="162">
                  <a:moveTo>
                    <a:pt x="51" y="0"/>
                  </a:moveTo>
                  <a:lnTo>
                    <a:pt x="0" y="157"/>
                  </a:lnTo>
                  <a:lnTo>
                    <a:pt x="14" y="162"/>
                  </a:lnTo>
                  <a:lnTo>
                    <a:pt x="51" y="48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968E8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291863" name="Line 23"/>
          <p:cNvSpPr>
            <a:spLocks noChangeShapeType="1"/>
          </p:cNvSpPr>
          <p:nvPr/>
        </p:nvSpPr>
        <p:spPr bwMode="auto">
          <a:xfrm>
            <a:off x="4572000" y="1600200"/>
            <a:ext cx="0" cy="2286000"/>
          </a:xfrm>
          <a:prstGeom prst="line">
            <a:avLst/>
          </a:prstGeom>
          <a:noFill/>
          <a:ln w="38100" cap="sq">
            <a:solidFill>
              <a:schemeClr val="tx1"/>
            </a:solidFill>
            <a:round/>
            <a:headEnd type="none" w="sm" len="sm"/>
            <a:tailEnd type="none" w="sm" len="sm"/>
          </a:ln>
          <a:effectLst>
            <a:prstShdw prst="shdw18" dist="17961" dir="13500000">
              <a:schemeClr val="tx1">
                <a:gamma/>
                <a:shade val="60000"/>
                <a:invGamma/>
              </a:schemeClr>
            </a:prstShdw>
          </a:effectLst>
        </p:spPr>
        <p:txBody>
          <a:bodyPr/>
          <a:lstStyle/>
          <a:p>
            <a:endParaRPr lang="en-GB"/>
          </a:p>
        </p:txBody>
      </p:sp>
      <p:sp>
        <p:nvSpPr>
          <p:cNvPr id="291865" name="Line 25"/>
          <p:cNvSpPr>
            <a:spLocks noChangeShapeType="1"/>
          </p:cNvSpPr>
          <p:nvPr/>
        </p:nvSpPr>
        <p:spPr bwMode="auto">
          <a:xfrm>
            <a:off x="4572000" y="3886200"/>
            <a:ext cx="3352800" cy="1752600"/>
          </a:xfrm>
          <a:prstGeom prst="line">
            <a:avLst/>
          </a:prstGeom>
          <a:noFill/>
          <a:ln w="38100" cap="sq">
            <a:solidFill>
              <a:schemeClr val="tx1"/>
            </a:solidFill>
            <a:round/>
            <a:headEnd type="none" w="sm" len="sm"/>
            <a:tailEnd type="none" w="sm" len="sm"/>
          </a:ln>
          <a:effectLst>
            <a:prstShdw prst="shdw18" dist="17961" dir="13500000">
              <a:schemeClr val="tx1">
                <a:gamma/>
                <a:shade val="60000"/>
                <a:invGamma/>
              </a:schemeClr>
            </a:prstShdw>
          </a:effectLst>
        </p:spPr>
        <p:txBody>
          <a:bodyPr/>
          <a:lstStyle/>
          <a:p>
            <a:endParaRPr lang="en-GB"/>
          </a:p>
        </p:txBody>
      </p:sp>
      <p:grpSp>
        <p:nvGrpSpPr>
          <p:cNvPr id="311039" name="Group 3839"/>
          <p:cNvGrpSpPr>
            <a:grpSpLocks/>
          </p:cNvGrpSpPr>
          <p:nvPr/>
        </p:nvGrpSpPr>
        <p:grpSpPr bwMode="auto">
          <a:xfrm>
            <a:off x="5029200" y="4946650"/>
            <a:ext cx="2514600" cy="1203325"/>
            <a:chOff x="3024" y="3116"/>
            <a:chExt cx="1584" cy="758"/>
          </a:xfrm>
        </p:grpSpPr>
        <p:sp>
          <p:nvSpPr>
            <p:cNvPr id="6" name="Text Box 530"/>
            <p:cNvSpPr txBox="1">
              <a:spLocks noChangeArrowheads="1"/>
            </p:cNvSpPr>
            <p:nvPr/>
          </p:nvSpPr>
          <p:spPr bwMode="auto">
            <a:xfrm>
              <a:off x="3135" y="3508"/>
              <a:ext cx="1473" cy="366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 eaLnBrk="1" hangingPunct="1">
                <a:spcBef>
                  <a:spcPct val="20000"/>
                </a:spcBef>
                <a:buClr>
                  <a:schemeClr val="accent1"/>
                </a:buClr>
                <a:buFont typeface="Wingdings" pitchFamily="2" charset="2"/>
                <a:buNone/>
              </a:pPr>
              <a:r>
                <a:rPr lang="en-US" sz="1600">
                  <a:effectLst>
                    <a:outerShdw blurRad="38100" dist="38100" dir="2700000" algn="tl">
                      <a:srgbClr val="000000"/>
                    </a:outerShdw>
                  </a:effectLst>
                  <a:latin typeface="Berlin Sans FB" pitchFamily="34" charset="0"/>
                </a:rPr>
                <a:t>Commissioners In Charge (CIC)</a:t>
              </a:r>
              <a:endParaRPr lang="en-US" sz="1600" baseline="-25000">
                <a:effectLst>
                  <a:outerShdw blurRad="38100" dist="38100" dir="2700000" algn="tl">
                    <a:srgbClr val="000000"/>
                  </a:outerShdw>
                </a:effectLst>
                <a:latin typeface="Berlin Sans FB" pitchFamily="34" charset="0"/>
              </a:endParaRPr>
            </a:p>
          </p:txBody>
        </p:sp>
        <p:grpSp>
          <p:nvGrpSpPr>
            <p:cNvPr id="292087" name="Group 460"/>
            <p:cNvGrpSpPr>
              <a:grpSpLocks/>
            </p:cNvGrpSpPr>
            <p:nvPr/>
          </p:nvGrpSpPr>
          <p:grpSpPr bwMode="auto">
            <a:xfrm>
              <a:off x="3984" y="3120"/>
              <a:ext cx="399" cy="436"/>
              <a:chOff x="1508" y="3020"/>
              <a:chExt cx="1044" cy="1242"/>
            </a:xfrm>
          </p:grpSpPr>
          <p:sp>
            <p:nvSpPr>
              <p:cNvPr id="292088" name="AutoShape 461"/>
              <p:cNvSpPr>
                <a:spLocks noChangeAspect="1" noChangeArrowheads="1" noTextEdit="1"/>
              </p:cNvSpPr>
              <p:nvPr/>
            </p:nvSpPr>
            <p:spPr bwMode="auto">
              <a:xfrm>
                <a:off x="1508" y="3020"/>
                <a:ext cx="1044" cy="124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089" name="Freeform 462"/>
              <p:cNvSpPr>
                <a:spLocks/>
              </p:cNvSpPr>
              <p:nvPr/>
            </p:nvSpPr>
            <p:spPr bwMode="auto">
              <a:xfrm>
                <a:off x="2312" y="3580"/>
                <a:ext cx="150" cy="66"/>
              </a:xfrm>
              <a:custGeom>
                <a:avLst/>
                <a:gdLst>
                  <a:gd name="T0" fmla="*/ 6 w 150"/>
                  <a:gd name="T1" fmla="*/ 38 h 66"/>
                  <a:gd name="T2" fmla="*/ 0 w 150"/>
                  <a:gd name="T3" fmla="*/ 62 h 66"/>
                  <a:gd name="T4" fmla="*/ 0 w 150"/>
                  <a:gd name="T5" fmla="*/ 66 h 66"/>
                  <a:gd name="T6" fmla="*/ 2 w 150"/>
                  <a:gd name="T7" fmla="*/ 66 h 66"/>
                  <a:gd name="T8" fmla="*/ 138 w 150"/>
                  <a:gd name="T9" fmla="*/ 60 h 66"/>
                  <a:gd name="T10" fmla="*/ 140 w 150"/>
                  <a:gd name="T11" fmla="*/ 60 h 66"/>
                  <a:gd name="T12" fmla="*/ 140 w 150"/>
                  <a:gd name="T13" fmla="*/ 58 h 66"/>
                  <a:gd name="T14" fmla="*/ 150 w 150"/>
                  <a:gd name="T15" fmla="*/ 34 h 66"/>
                  <a:gd name="T16" fmla="*/ 150 w 150"/>
                  <a:gd name="T17" fmla="*/ 32 h 66"/>
                  <a:gd name="T18" fmla="*/ 148 w 150"/>
                  <a:gd name="T19" fmla="*/ 32 h 66"/>
                  <a:gd name="T20" fmla="*/ 108 w 150"/>
                  <a:gd name="T21" fmla="*/ 32 h 66"/>
                  <a:gd name="T22" fmla="*/ 108 w 150"/>
                  <a:gd name="T23" fmla="*/ 32 h 66"/>
                  <a:gd name="T24" fmla="*/ 108 w 150"/>
                  <a:gd name="T25" fmla="*/ 32 h 66"/>
                  <a:gd name="T26" fmla="*/ 108 w 150"/>
                  <a:gd name="T27" fmla="*/ 32 h 66"/>
                  <a:gd name="T28" fmla="*/ 108 w 150"/>
                  <a:gd name="T29" fmla="*/ 32 h 66"/>
                  <a:gd name="T30" fmla="*/ 106 w 150"/>
                  <a:gd name="T31" fmla="*/ 28 h 66"/>
                  <a:gd name="T32" fmla="*/ 102 w 150"/>
                  <a:gd name="T33" fmla="*/ 14 h 66"/>
                  <a:gd name="T34" fmla="*/ 102 w 150"/>
                  <a:gd name="T35" fmla="*/ 14 h 66"/>
                  <a:gd name="T36" fmla="*/ 100 w 150"/>
                  <a:gd name="T37" fmla="*/ 10 h 66"/>
                  <a:gd name="T38" fmla="*/ 98 w 150"/>
                  <a:gd name="T39" fmla="*/ 6 h 66"/>
                  <a:gd name="T40" fmla="*/ 94 w 150"/>
                  <a:gd name="T41" fmla="*/ 4 h 66"/>
                  <a:gd name="T42" fmla="*/ 90 w 150"/>
                  <a:gd name="T43" fmla="*/ 2 h 66"/>
                  <a:gd name="T44" fmla="*/ 90 w 150"/>
                  <a:gd name="T45" fmla="*/ 2 h 66"/>
                  <a:gd name="T46" fmla="*/ 84 w 150"/>
                  <a:gd name="T47" fmla="*/ 0 h 66"/>
                  <a:gd name="T48" fmla="*/ 78 w 150"/>
                  <a:gd name="T49" fmla="*/ 2 h 66"/>
                  <a:gd name="T50" fmla="*/ 70 w 150"/>
                  <a:gd name="T51" fmla="*/ 6 h 66"/>
                  <a:gd name="T52" fmla="*/ 66 w 150"/>
                  <a:gd name="T53" fmla="*/ 12 h 66"/>
                  <a:gd name="T54" fmla="*/ 60 w 150"/>
                  <a:gd name="T55" fmla="*/ 18 h 66"/>
                  <a:gd name="T56" fmla="*/ 60 w 150"/>
                  <a:gd name="T57" fmla="*/ 18 h 66"/>
                  <a:gd name="T58" fmla="*/ 52 w 150"/>
                  <a:gd name="T59" fmla="*/ 28 h 66"/>
                  <a:gd name="T60" fmla="*/ 46 w 150"/>
                  <a:gd name="T61" fmla="*/ 32 h 66"/>
                  <a:gd name="T62" fmla="*/ 46 w 150"/>
                  <a:gd name="T63" fmla="*/ 32 h 66"/>
                  <a:gd name="T64" fmla="*/ 8 w 150"/>
                  <a:gd name="T65" fmla="*/ 38 h 66"/>
                  <a:gd name="T66" fmla="*/ 6 w 150"/>
                  <a:gd name="T67" fmla="*/ 38 h 66"/>
                  <a:gd name="T68" fmla="*/ 6 w 150"/>
                  <a:gd name="T69" fmla="*/ 38 h 6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50"/>
                  <a:gd name="T106" fmla="*/ 0 h 66"/>
                  <a:gd name="T107" fmla="*/ 150 w 150"/>
                  <a:gd name="T108" fmla="*/ 66 h 6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50" h="66">
                    <a:moveTo>
                      <a:pt x="6" y="38"/>
                    </a:moveTo>
                    <a:lnTo>
                      <a:pt x="0" y="62"/>
                    </a:lnTo>
                    <a:lnTo>
                      <a:pt x="0" y="66"/>
                    </a:lnTo>
                    <a:lnTo>
                      <a:pt x="2" y="66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0" y="58"/>
                    </a:lnTo>
                    <a:lnTo>
                      <a:pt x="150" y="34"/>
                    </a:lnTo>
                    <a:lnTo>
                      <a:pt x="150" y="32"/>
                    </a:lnTo>
                    <a:lnTo>
                      <a:pt x="148" y="32"/>
                    </a:lnTo>
                    <a:lnTo>
                      <a:pt x="108" y="32"/>
                    </a:lnTo>
                    <a:lnTo>
                      <a:pt x="106" y="28"/>
                    </a:lnTo>
                    <a:lnTo>
                      <a:pt x="102" y="14"/>
                    </a:lnTo>
                    <a:lnTo>
                      <a:pt x="100" y="10"/>
                    </a:lnTo>
                    <a:lnTo>
                      <a:pt x="98" y="6"/>
                    </a:lnTo>
                    <a:lnTo>
                      <a:pt x="94" y="4"/>
                    </a:lnTo>
                    <a:lnTo>
                      <a:pt x="90" y="2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70" y="6"/>
                    </a:lnTo>
                    <a:lnTo>
                      <a:pt x="66" y="12"/>
                    </a:lnTo>
                    <a:lnTo>
                      <a:pt x="60" y="18"/>
                    </a:lnTo>
                    <a:lnTo>
                      <a:pt x="52" y="28"/>
                    </a:lnTo>
                    <a:lnTo>
                      <a:pt x="46" y="32"/>
                    </a:lnTo>
                    <a:lnTo>
                      <a:pt x="8" y="38"/>
                    </a:lnTo>
                    <a:lnTo>
                      <a:pt x="6" y="38"/>
                    </a:lnTo>
                    <a:close/>
                  </a:path>
                </a:pathLst>
              </a:custGeom>
              <a:solidFill>
                <a:srgbClr val="63636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90" name="Freeform 463"/>
              <p:cNvSpPr>
                <a:spLocks/>
              </p:cNvSpPr>
              <p:nvPr/>
            </p:nvSpPr>
            <p:spPr bwMode="auto">
              <a:xfrm>
                <a:off x="2228" y="3514"/>
                <a:ext cx="248" cy="508"/>
              </a:xfrm>
              <a:custGeom>
                <a:avLst/>
                <a:gdLst>
                  <a:gd name="T0" fmla="*/ 36 w 248"/>
                  <a:gd name="T1" fmla="*/ 8 h 508"/>
                  <a:gd name="T2" fmla="*/ 36 w 248"/>
                  <a:gd name="T3" fmla="*/ 8 h 508"/>
                  <a:gd name="T4" fmla="*/ 42 w 248"/>
                  <a:gd name="T5" fmla="*/ 4 h 508"/>
                  <a:gd name="T6" fmla="*/ 48 w 248"/>
                  <a:gd name="T7" fmla="*/ 2 h 508"/>
                  <a:gd name="T8" fmla="*/ 56 w 248"/>
                  <a:gd name="T9" fmla="*/ 0 h 508"/>
                  <a:gd name="T10" fmla="*/ 66 w 248"/>
                  <a:gd name="T11" fmla="*/ 4 h 508"/>
                  <a:gd name="T12" fmla="*/ 74 w 248"/>
                  <a:gd name="T13" fmla="*/ 10 h 508"/>
                  <a:gd name="T14" fmla="*/ 84 w 248"/>
                  <a:gd name="T15" fmla="*/ 24 h 508"/>
                  <a:gd name="T16" fmla="*/ 92 w 248"/>
                  <a:gd name="T17" fmla="*/ 44 h 508"/>
                  <a:gd name="T18" fmla="*/ 92 w 248"/>
                  <a:gd name="T19" fmla="*/ 44 h 508"/>
                  <a:gd name="T20" fmla="*/ 102 w 248"/>
                  <a:gd name="T21" fmla="*/ 74 h 508"/>
                  <a:gd name="T22" fmla="*/ 118 w 248"/>
                  <a:gd name="T23" fmla="*/ 114 h 508"/>
                  <a:gd name="T24" fmla="*/ 162 w 248"/>
                  <a:gd name="T25" fmla="*/ 218 h 508"/>
                  <a:gd name="T26" fmla="*/ 208 w 248"/>
                  <a:gd name="T27" fmla="*/ 328 h 508"/>
                  <a:gd name="T28" fmla="*/ 230 w 248"/>
                  <a:gd name="T29" fmla="*/ 380 h 508"/>
                  <a:gd name="T30" fmla="*/ 248 w 248"/>
                  <a:gd name="T31" fmla="*/ 426 h 508"/>
                  <a:gd name="T32" fmla="*/ 248 w 248"/>
                  <a:gd name="T33" fmla="*/ 426 h 508"/>
                  <a:gd name="T34" fmla="*/ 244 w 248"/>
                  <a:gd name="T35" fmla="*/ 436 h 508"/>
                  <a:gd name="T36" fmla="*/ 230 w 248"/>
                  <a:gd name="T37" fmla="*/ 480 h 508"/>
                  <a:gd name="T38" fmla="*/ 230 w 248"/>
                  <a:gd name="T39" fmla="*/ 480 h 508"/>
                  <a:gd name="T40" fmla="*/ 226 w 248"/>
                  <a:gd name="T41" fmla="*/ 488 h 508"/>
                  <a:gd name="T42" fmla="*/ 220 w 248"/>
                  <a:gd name="T43" fmla="*/ 496 h 508"/>
                  <a:gd name="T44" fmla="*/ 214 w 248"/>
                  <a:gd name="T45" fmla="*/ 502 h 508"/>
                  <a:gd name="T46" fmla="*/ 206 w 248"/>
                  <a:gd name="T47" fmla="*/ 506 h 508"/>
                  <a:gd name="T48" fmla="*/ 196 w 248"/>
                  <a:gd name="T49" fmla="*/ 508 h 508"/>
                  <a:gd name="T50" fmla="*/ 184 w 248"/>
                  <a:gd name="T51" fmla="*/ 508 h 508"/>
                  <a:gd name="T52" fmla="*/ 172 w 248"/>
                  <a:gd name="T53" fmla="*/ 504 h 508"/>
                  <a:gd name="T54" fmla="*/ 158 w 248"/>
                  <a:gd name="T55" fmla="*/ 496 h 508"/>
                  <a:gd name="T56" fmla="*/ 142 w 248"/>
                  <a:gd name="T57" fmla="*/ 484 h 508"/>
                  <a:gd name="T58" fmla="*/ 126 w 248"/>
                  <a:gd name="T59" fmla="*/ 466 h 508"/>
                  <a:gd name="T60" fmla="*/ 108 w 248"/>
                  <a:gd name="T61" fmla="*/ 444 h 508"/>
                  <a:gd name="T62" fmla="*/ 88 w 248"/>
                  <a:gd name="T63" fmla="*/ 414 h 508"/>
                  <a:gd name="T64" fmla="*/ 68 w 248"/>
                  <a:gd name="T65" fmla="*/ 378 h 508"/>
                  <a:gd name="T66" fmla="*/ 46 w 248"/>
                  <a:gd name="T67" fmla="*/ 336 h 508"/>
                  <a:gd name="T68" fmla="*/ 24 w 248"/>
                  <a:gd name="T69" fmla="*/ 284 h 508"/>
                  <a:gd name="T70" fmla="*/ 0 w 248"/>
                  <a:gd name="T71" fmla="*/ 226 h 508"/>
                  <a:gd name="T72" fmla="*/ 36 w 248"/>
                  <a:gd name="T73" fmla="*/ 8 h 50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48"/>
                  <a:gd name="T112" fmla="*/ 0 h 508"/>
                  <a:gd name="T113" fmla="*/ 248 w 248"/>
                  <a:gd name="T114" fmla="*/ 508 h 50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48" h="508">
                    <a:moveTo>
                      <a:pt x="36" y="8"/>
                    </a:moveTo>
                    <a:lnTo>
                      <a:pt x="36" y="8"/>
                    </a:lnTo>
                    <a:lnTo>
                      <a:pt x="42" y="4"/>
                    </a:lnTo>
                    <a:lnTo>
                      <a:pt x="48" y="2"/>
                    </a:lnTo>
                    <a:lnTo>
                      <a:pt x="56" y="0"/>
                    </a:lnTo>
                    <a:lnTo>
                      <a:pt x="66" y="4"/>
                    </a:lnTo>
                    <a:lnTo>
                      <a:pt x="74" y="10"/>
                    </a:lnTo>
                    <a:lnTo>
                      <a:pt x="84" y="24"/>
                    </a:lnTo>
                    <a:lnTo>
                      <a:pt x="92" y="44"/>
                    </a:lnTo>
                    <a:lnTo>
                      <a:pt x="102" y="74"/>
                    </a:lnTo>
                    <a:lnTo>
                      <a:pt x="118" y="114"/>
                    </a:lnTo>
                    <a:lnTo>
                      <a:pt x="162" y="218"/>
                    </a:lnTo>
                    <a:lnTo>
                      <a:pt x="208" y="328"/>
                    </a:lnTo>
                    <a:lnTo>
                      <a:pt x="230" y="380"/>
                    </a:lnTo>
                    <a:lnTo>
                      <a:pt x="248" y="426"/>
                    </a:lnTo>
                    <a:lnTo>
                      <a:pt x="244" y="436"/>
                    </a:lnTo>
                    <a:lnTo>
                      <a:pt x="230" y="480"/>
                    </a:lnTo>
                    <a:lnTo>
                      <a:pt x="226" y="488"/>
                    </a:lnTo>
                    <a:lnTo>
                      <a:pt x="220" y="496"/>
                    </a:lnTo>
                    <a:lnTo>
                      <a:pt x="214" y="502"/>
                    </a:lnTo>
                    <a:lnTo>
                      <a:pt x="206" y="506"/>
                    </a:lnTo>
                    <a:lnTo>
                      <a:pt x="196" y="508"/>
                    </a:lnTo>
                    <a:lnTo>
                      <a:pt x="184" y="508"/>
                    </a:lnTo>
                    <a:lnTo>
                      <a:pt x="172" y="504"/>
                    </a:lnTo>
                    <a:lnTo>
                      <a:pt x="158" y="496"/>
                    </a:lnTo>
                    <a:lnTo>
                      <a:pt x="142" y="484"/>
                    </a:lnTo>
                    <a:lnTo>
                      <a:pt x="126" y="466"/>
                    </a:lnTo>
                    <a:lnTo>
                      <a:pt x="108" y="444"/>
                    </a:lnTo>
                    <a:lnTo>
                      <a:pt x="88" y="414"/>
                    </a:lnTo>
                    <a:lnTo>
                      <a:pt x="68" y="378"/>
                    </a:lnTo>
                    <a:lnTo>
                      <a:pt x="46" y="336"/>
                    </a:lnTo>
                    <a:lnTo>
                      <a:pt x="24" y="284"/>
                    </a:lnTo>
                    <a:lnTo>
                      <a:pt x="0" y="226"/>
                    </a:lnTo>
                    <a:lnTo>
                      <a:pt x="36" y="8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91" name="Freeform 464"/>
              <p:cNvSpPr>
                <a:spLocks/>
              </p:cNvSpPr>
              <p:nvPr/>
            </p:nvSpPr>
            <p:spPr bwMode="auto">
              <a:xfrm>
                <a:off x="2298" y="3788"/>
                <a:ext cx="202" cy="258"/>
              </a:xfrm>
              <a:custGeom>
                <a:avLst/>
                <a:gdLst>
                  <a:gd name="T0" fmla="*/ 72 w 202"/>
                  <a:gd name="T1" fmla="*/ 0 h 258"/>
                  <a:gd name="T2" fmla="*/ 72 w 202"/>
                  <a:gd name="T3" fmla="*/ 0 h 258"/>
                  <a:gd name="T4" fmla="*/ 86 w 202"/>
                  <a:gd name="T5" fmla="*/ 12 h 258"/>
                  <a:gd name="T6" fmla="*/ 122 w 202"/>
                  <a:gd name="T7" fmla="*/ 44 h 258"/>
                  <a:gd name="T8" fmla="*/ 140 w 202"/>
                  <a:gd name="T9" fmla="*/ 64 h 258"/>
                  <a:gd name="T10" fmla="*/ 160 w 202"/>
                  <a:gd name="T11" fmla="*/ 86 h 258"/>
                  <a:gd name="T12" fmla="*/ 174 w 202"/>
                  <a:gd name="T13" fmla="*/ 108 h 258"/>
                  <a:gd name="T14" fmla="*/ 180 w 202"/>
                  <a:gd name="T15" fmla="*/ 120 h 258"/>
                  <a:gd name="T16" fmla="*/ 184 w 202"/>
                  <a:gd name="T17" fmla="*/ 130 h 258"/>
                  <a:gd name="T18" fmla="*/ 184 w 202"/>
                  <a:gd name="T19" fmla="*/ 130 h 258"/>
                  <a:gd name="T20" fmla="*/ 196 w 202"/>
                  <a:gd name="T21" fmla="*/ 168 h 258"/>
                  <a:gd name="T22" fmla="*/ 200 w 202"/>
                  <a:gd name="T23" fmla="*/ 184 h 258"/>
                  <a:gd name="T24" fmla="*/ 202 w 202"/>
                  <a:gd name="T25" fmla="*/ 200 h 258"/>
                  <a:gd name="T26" fmla="*/ 202 w 202"/>
                  <a:gd name="T27" fmla="*/ 214 h 258"/>
                  <a:gd name="T28" fmla="*/ 198 w 202"/>
                  <a:gd name="T29" fmla="*/ 226 h 258"/>
                  <a:gd name="T30" fmla="*/ 190 w 202"/>
                  <a:gd name="T31" fmla="*/ 236 h 258"/>
                  <a:gd name="T32" fmla="*/ 178 w 202"/>
                  <a:gd name="T33" fmla="*/ 246 h 258"/>
                  <a:gd name="T34" fmla="*/ 178 w 202"/>
                  <a:gd name="T35" fmla="*/ 246 h 258"/>
                  <a:gd name="T36" fmla="*/ 168 w 202"/>
                  <a:gd name="T37" fmla="*/ 252 h 258"/>
                  <a:gd name="T38" fmla="*/ 156 w 202"/>
                  <a:gd name="T39" fmla="*/ 256 h 258"/>
                  <a:gd name="T40" fmla="*/ 144 w 202"/>
                  <a:gd name="T41" fmla="*/ 258 h 258"/>
                  <a:gd name="T42" fmla="*/ 130 w 202"/>
                  <a:gd name="T43" fmla="*/ 258 h 258"/>
                  <a:gd name="T44" fmla="*/ 118 w 202"/>
                  <a:gd name="T45" fmla="*/ 258 h 258"/>
                  <a:gd name="T46" fmla="*/ 104 w 202"/>
                  <a:gd name="T47" fmla="*/ 254 h 258"/>
                  <a:gd name="T48" fmla="*/ 76 w 202"/>
                  <a:gd name="T49" fmla="*/ 246 h 258"/>
                  <a:gd name="T50" fmla="*/ 52 w 202"/>
                  <a:gd name="T51" fmla="*/ 234 h 258"/>
                  <a:gd name="T52" fmla="*/ 30 w 202"/>
                  <a:gd name="T53" fmla="*/ 218 h 258"/>
                  <a:gd name="T54" fmla="*/ 20 w 202"/>
                  <a:gd name="T55" fmla="*/ 210 h 258"/>
                  <a:gd name="T56" fmla="*/ 12 w 202"/>
                  <a:gd name="T57" fmla="*/ 202 h 258"/>
                  <a:gd name="T58" fmla="*/ 6 w 202"/>
                  <a:gd name="T59" fmla="*/ 192 h 258"/>
                  <a:gd name="T60" fmla="*/ 2 w 202"/>
                  <a:gd name="T61" fmla="*/ 184 h 258"/>
                  <a:gd name="T62" fmla="*/ 2 w 202"/>
                  <a:gd name="T63" fmla="*/ 184 h 258"/>
                  <a:gd name="T64" fmla="*/ 0 w 202"/>
                  <a:gd name="T65" fmla="*/ 174 h 258"/>
                  <a:gd name="T66" fmla="*/ 0 w 202"/>
                  <a:gd name="T67" fmla="*/ 162 h 258"/>
                  <a:gd name="T68" fmla="*/ 2 w 202"/>
                  <a:gd name="T69" fmla="*/ 148 h 258"/>
                  <a:gd name="T70" fmla="*/ 6 w 202"/>
                  <a:gd name="T71" fmla="*/ 134 h 258"/>
                  <a:gd name="T72" fmla="*/ 16 w 202"/>
                  <a:gd name="T73" fmla="*/ 104 h 258"/>
                  <a:gd name="T74" fmla="*/ 30 w 202"/>
                  <a:gd name="T75" fmla="*/ 72 h 258"/>
                  <a:gd name="T76" fmla="*/ 44 w 202"/>
                  <a:gd name="T77" fmla="*/ 44 h 258"/>
                  <a:gd name="T78" fmla="*/ 58 w 202"/>
                  <a:gd name="T79" fmla="*/ 22 h 258"/>
                  <a:gd name="T80" fmla="*/ 72 w 202"/>
                  <a:gd name="T81" fmla="*/ 0 h 2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2"/>
                  <a:gd name="T124" fmla="*/ 0 h 258"/>
                  <a:gd name="T125" fmla="*/ 202 w 202"/>
                  <a:gd name="T126" fmla="*/ 258 h 2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2" h="258">
                    <a:moveTo>
                      <a:pt x="72" y="0"/>
                    </a:moveTo>
                    <a:lnTo>
                      <a:pt x="72" y="0"/>
                    </a:lnTo>
                    <a:lnTo>
                      <a:pt x="86" y="12"/>
                    </a:lnTo>
                    <a:lnTo>
                      <a:pt x="122" y="44"/>
                    </a:lnTo>
                    <a:lnTo>
                      <a:pt x="140" y="64"/>
                    </a:lnTo>
                    <a:lnTo>
                      <a:pt x="160" y="86"/>
                    </a:lnTo>
                    <a:lnTo>
                      <a:pt x="174" y="108"/>
                    </a:lnTo>
                    <a:lnTo>
                      <a:pt x="180" y="120"/>
                    </a:lnTo>
                    <a:lnTo>
                      <a:pt x="184" y="130"/>
                    </a:lnTo>
                    <a:lnTo>
                      <a:pt x="196" y="168"/>
                    </a:lnTo>
                    <a:lnTo>
                      <a:pt x="200" y="184"/>
                    </a:lnTo>
                    <a:lnTo>
                      <a:pt x="202" y="200"/>
                    </a:lnTo>
                    <a:lnTo>
                      <a:pt x="202" y="214"/>
                    </a:lnTo>
                    <a:lnTo>
                      <a:pt x="198" y="226"/>
                    </a:lnTo>
                    <a:lnTo>
                      <a:pt x="190" y="236"/>
                    </a:lnTo>
                    <a:lnTo>
                      <a:pt x="178" y="246"/>
                    </a:lnTo>
                    <a:lnTo>
                      <a:pt x="168" y="252"/>
                    </a:lnTo>
                    <a:lnTo>
                      <a:pt x="156" y="256"/>
                    </a:lnTo>
                    <a:lnTo>
                      <a:pt x="144" y="258"/>
                    </a:lnTo>
                    <a:lnTo>
                      <a:pt x="130" y="258"/>
                    </a:lnTo>
                    <a:lnTo>
                      <a:pt x="118" y="258"/>
                    </a:lnTo>
                    <a:lnTo>
                      <a:pt x="104" y="254"/>
                    </a:lnTo>
                    <a:lnTo>
                      <a:pt x="76" y="246"/>
                    </a:lnTo>
                    <a:lnTo>
                      <a:pt x="52" y="234"/>
                    </a:lnTo>
                    <a:lnTo>
                      <a:pt x="30" y="218"/>
                    </a:lnTo>
                    <a:lnTo>
                      <a:pt x="20" y="210"/>
                    </a:lnTo>
                    <a:lnTo>
                      <a:pt x="12" y="202"/>
                    </a:lnTo>
                    <a:lnTo>
                      <a:pt x="6" y="192"/>
                    </a:lnTo>
                    <a:lnTo>
                      <a:pt x="2" y="184"/>
                    </a:lnTo>
                    <a:lnTo>
                      <a:pt x="0" y="174"/>
                    </a:lnTo>
                    <a:lnTo>
                      <a:pt x="0" y="162"/>
                    </a:lnTo>
                    <a:lnTo>
                      <a:pt x="2" y="148"/>
                    </a:lnTo>
                    <a:lnTo>
                      <a:pt x="6" y="134"/>
                    </a:lnTo>
                    <a:lnTo>
                      <a:pt x="16" y="104"/>
                    </a:lnTo>
                    <a:lnTo>
                      <a:pt x="30" y="72"/>
                    </a:lnTo>
                    <a:lnTo>
                      <a:pt x="44" y="44"/>
                    </a:lnTo>
                    <a:lnTo>
                      <a:pt x="58" y="22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92" name="Freeform 465"/>
              <p:cNvSpPr>
                <a:spLocks/>
              </p:cNvSpPr>
              <p:nvPr/>
            </p:nvSpPr>
            <p:spPr bwMode="auto">
              <a:xfrm>
                <a:off x="2298" y="3788"/>
                <a:ext cx="202" cy="258"/>
              </a:xfrm>
              <a:custGeom>
                <a:avLst/>
                <a:gdLst>
                  <a:gd name="T0" fmla="*/ 72 w 202"/>
                  <a:gd name="T1" fmla="*/ 0 h 258"/>
                  <a:gd name="T2" fmla="*/ 72 w 202"/>
                  <a:gd name="T3" fmla="*/ 0 h 258"/>
                  <a:gd name="T4" fmla="*/ 86 w 202"/>
                  <a:gd name="T5" fmla="*/ 12 h 258"/>
                  <a:gd name="T6" fmla="*/ 122 w 202"/>
                  <a:gd name="T7" fmla="*/ 44 h 258"/>
                  <a:gd name="T8" fmla="*/ 140 w 202"/>
                  <a:gd name="T9" fmla="*/ 64 h 258"/>
                  <a:gd name="T10" fmla="*/ 160 w 202"/>
                  <a:gd name="T11" fmla="*/ 86 h 258"/>
                  <a:gd name="T12" fmla="*/ 174 w 202"/>
                  <a:gd name="T13" fmla="*/ 108 h 258"/>
                  <a:gd name="T14" fmla="*/ 180 w 202"/>
                  <a:gd name="T15" fmla="*/ 120 h 258"/>
                  <a:gd name="T16" fmla="*/ 184 w 202"/>
                  <a:gd name="T17" fmla="*/ 130 h 258"/>
                  <a:gd name="T18" fmla="*/ 184 w 202"/>
                  <a:gd name="T19" fmla="*/ 130 h 258"/>
                  <a:gd name="T20" fmla="*/ 196 w 202"/>
                  <a:gd name="T21" fmla="*/ 168 h 258"/>
                  <a:gd name="T22" fmla="*/ 200 w 202"/>
                  <a:gd name="T23" fmla="*/ 184 h 258"/>
                  <a:gd name="T24" fmla="*/ 202 w 202"/>
                  <a:gd name="T25" fmla="*/ 200 h 258"/>
                  <a:gd name="T26" fmla="*/ 202 w 202"/>
                  <a:gd name="T27" fmla="*/ 214 h 258"/>
                  <a:gd name="T28" fmla="*/ 198 w 202"/>
                  <a:gd name="T29" fmla="*/ 226 h 258"/>
                  <a:gd name="T30" fmla="*/ 190 w 202"/>
                  <a:gd name="T31" fmla="*/ 236 h 258"/>
                  <a:gd name="T32" fmla="*/ 178 w 202"/>
                  <a:gd name="T33" fmla="*/ 246 h 258"/>
                  <a:gd name="T34" fmla="*/ 178 w 202"/>
                  <a:gd name="T35" fmla="*/ 246 h 258"/>
                  <a:gd name="T36" fmla="*/ 168 w 202"/>
                  <a:gd name="T37" fmla="*/ 252 h 258"/>
                  <a:gd name="T38" fmla="*/ 156 w 202"/>
                  <a:gd name="T39" fmla="*/ 256 h 258"/>
                  <a:gd name="T40" fmla="*/ 144 w 202"/>
                  <a:gd name="T41" fmla="*/ 258 h 258"/>
                  <a:gd name="T42" fmla="*/ 130 w 202"/>
                  <a:gd name="T43" fmla="*/ 258 h 258"/>
                  <a:gd name="T44" fmla="*/ 118 w 202"/>
                  <a:gd name="T45" fmla="*/ 258 h 258"/>
                  <a:gd name="T46" fmla="*/ 104 w 202"/>
                  <a:gd name="T47" fmla="*/ 254 h 258"/>
                  <a:gd name="T48" fmla="*/ 76 w 202"/>
                  <a:gd name="T49" fmla="*/ 246 h 258"/>
                  <a:gd name="T50" fmla="*/ 52 w 202"/>
                  <a:gd name="T51" fmla="*/ 234 h 258"/>
                  <a:gd name="T52" fmla="*/ 30 w 202"/>
                  <a:gd name="T53" fmla="*/ 218 h 258"/>
                  <a:gd name="T54" fmla="*/ 20 w 202"/>
                  <a:gd name="T55" fmla="*/ 210 h 258"/>
                  <a:gd name="T56" fmla="*/ 12 w 202"/>
                  <a:gd name="T57" fmla="*/ 202 h 258"/>
                  <a:gd name="T58" fmla="*/ 6 w 202"/>
                  <a:gd name="T59" fmla="*/ 192 h 258"/>
                  <a:gd name="T60" fmla="*/ 2 w 202"/>
                  <a:gd name="T61" fmla="*/ 184 h 258"/>
                  <a:gd name="T62" fmla="*/ 2 w 202"/>
                  <a:gd name="T63" fmla="*/ 184 h 258"/>
                  <a:gd name="T64" fmla="*/ 0 w 202"/>
                  <a:gd name="T65" fmla="*/ 174 h 258"/>
                  <a:gd name="T66" fmla="*/ 0 w 202"/>
                  <a:gd name="T67" fmla="*/ 162 h 258"/>
                  <a:gd name="T68" fmla="*/ 2 w 202"/>
                  <a:gd name="T69" fmla="*/ 148 h 258"/>
                  <a:gd name="T70" fmla="*/ 6 w 202"/>
                  <a:gd name="T71" fmla="*/ 134 h 258"/>
                  <a:gd name="T72" fmla="*/ 16 w 202"/>
                  <a:gd name="T73" fmla="*/ 104 h 258"/>
                  <a:gd name="T74" fmla="*/ 30 w 202"/>
                  <a:gd name="T75" fmla="*/ 72 h 258"/>
                  <a:gd name="T76" fmla="*/ 44 w 202"/>
                  <a:gd name="T77" fmla="*/ 44 h 258"/>
                  <a:gd name="T78" fmla="*/ 58 w 202"/>
                  <a:gd name="T79" fmla="*/ 22 h 258"/>
                  <a:gd name="T80" fmla="*/ 72 w 202"/>
                  <a:gd name="T81" fmla="*/ 0 h 2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2"/>
                  <a:gd name="T124" fmla="*/ 0 h 258"/>
                  <a:gd name="T125" fmla="*/ 202 w 202"/>
                  <a:gd name="T126" fmla="*/ 258 h 2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2" h="258">
                    <a:moveTo>
                      <a:pt x="72" y="0"/>
                    </a:moveTo>
                    <a:lnTo>
                      <a:pt x="72" y="0"/>
                    </a:lnTo>
                    <a:lnTo>
                      <a:pt x="86" y="12"/>
                    </a:lnTo>
                    <a:lnTo>
                      <a:pt x="122" y="44"/>
                    </a:lnTo>
                    <a:lnTo>
                      <a:pt x="140" y="64"/>
                    </a:lnTo>
                    <a:lnTo>
                      <a:pt x="160" y="86"/>
                    </a:lnTo>
                    <a:lnTo>
                      <a:pt x="174" y="108"/>
                    </a:lnTo>
                    <a:lnTo>
                      <a:pt x="180" y="120"/>
                    </a:lnTo>
                    <a:lnTo>
                      <a:pt x="184" y="130"/>
                    </a:lnTo>
                    <a:lnTo>
                      <a:pt x="196" y="168"/>
                    </a:lnTo>
                    <a:lnTo>
                      <a:pt x="200" y="184"/>
                    </a:lnTo>
                    <a:lnTo>
                      <a:pt x="202" y="200"/>
                    </a:lnTo>
                    <a:lnTo>
                      <a:pt x="202" y="214"/>
                    </a:lnTo>
                    <a:lnTo>
                      <a:pt x="198" y="226"/>
                    </a:lnTo>
                    <a:lnTo>
                      <a:pt x="190" y="236"/>
                    </a:lnTo>
                    <a:lnTo>
                      <a:pt x="178" y="246"/>
                    </a:lnTo>
                    <a:lnTo>
                      <a:pt x="168" y="252"/>
                    </a:lnTo>
                    <a:lnTo>
                      <a:pt x="156" y="256"/>
                    </a:lnTo>
                    <a:lnTo>
                      <a:pt x="144" y="258"/>
                    </a:lnTo>
                    <a:lnTo>
                      <a:pt x="130" y="258"/>
                    </a:lnTo>
                    <a:lnTo>
                      <a:pt x="118" y="258"/>
                    </a:lnTo>
                    <a:lnTo>
                      <a:pt x="104" y="254"/>
                    </a:lnTo>
                    <a:lnTo>
                      <a:pt x="76" y="246"/>
                    </a:lnTo>
                    <a:lnTo>
                      <a:pt x="52" y="234"/>
                    </a:lnTo>
                    <a:lnTo>
                      <a:pt x="30" y="218"/>
                    </a:lnTo>
                    <a:lnTo>
                      <a:pt x="20" y="210"/>
                    </a:lnTo>
                    <a:lnTo>
                      <a:pt x="12" y="202"/>
                    </a:lnTo>
                    <a:lnTo>
                      <a:pt x="6" y="192"/>
                    </a:lnTo>
                    <a:lnTo>
                      <a:pt x="2" y="184"/>
                    </a:lnTo>
                    <a:lnTo>
                      <a:pt x="0" y="174"/>
                    </a:lnTo>
                    <a:lnTo>
                      <a:pt x="0" y="162"/>
                    </a:lnTo>
                    <a:lnTo>
                      <a:pt x="2" y="148"/>
                    </a:lnTo>
                    <a:lnTo>
                      <a:pt x="6" y="134"/>
                    </a:lnTo>
                    <a:lnTo>
                      <a:pt x="16" y="104"/>
                    </a:lnTo>
                    <a:lnTo>
                      <a:pt x="30" y="72"/>
                    </a:lnTo>
                    <a:lnTo>
                      <a:pt x="44" y="44"/>
                    </a:lnTo>
                    <a:lnTo>
                      <a:pt x="58" y="22"/>
                    </a:lnTo>
                    <a:lnTo>
                      <a:pt x="7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93" name="Freeform 466"/>
              <p:cNvSpPr>
                <a:spLocks/>
              </p:cNvSpPr>
              <p:nvPr/>
            </p:nvSpPr>
            <p:spPr bwMode="auto">
              <a:xfrm>
                <a:off x="1942" y="3024"/>
                <a:ext cx="284" cy="380"/>
              </a:xfrm>
              <a:custGeom>
                <a:avLst/>
                <a:gdLst>
                  <a:gd name="T0" fmla="*/ 10 w 284"/>
                  <a:gd name="T1" fmla="*/ 66 h 380"/>
                  <a:gd name="T2" fmla="*/ 20 w 284"/>
                  <a:gd name="T3" fmla="*/ 48 h 380"/>
                  <a:gd name="T4" fmla="*/ 42 w 284"/>
                  <a:gd name="T5" fmla="*/ 26 h 380"/>
                  <a:gd name="T6" fmla="*/ 82 w 284"/>
                  <a:gd name="T7" fmla="*/ 8 h 380"/>
                  <a:gd name="T8" fmla="*/ 110 w 284"/>
                  <a:gd name="T9" fmla="*/ 2 h 380"/>
                  <a:gd name="T10" fmla="*/ 130 w 284"/>
                  <a:gd name="T11" fmla="*/ 0 h 380"/>
                  <a:gd name="T12" fmla="*/ 174 w 284"/>
                  <a:gd name="T13" fmla="*/ 2 h 380"/>
                  <a:gd name="T14" fmla="*/ 214 w 284"/>
                  <a:gd name="T15" fmla="*/ 12 h 380"/>
                  <a:gd name="T16" fmla="*/ 248 w 284"/>
                  <a:gd name="T17" fmla="*/ 36 h 380"/>
                  <a:gd name="T18" fmla="*/ 262 w 284"/>
                  <a:gd name="T19" fmla="*/ 54 h 380"/>
                  <a:gd name="T20" fmla="*/ 272 w 284"/>
                  <a:gd name="T21" fmla="*/ 76 h 380"/>
                  <a:gd name="T22" fmla="*/ 282 w 284"/>
                  <a:gd name="T23" fmla="*/ 104 h 380"/>
                  <a:gd name="T24" fmla="*/ 284 w 284"/>
                  <a:gd name="T25" fmla="*/ 134 h 380"/>
                  <a:gd name="T26" fmla="*/ 282 w 284"/>
                  <a:gd name="T27" fmla="*/ 164 h 380"/>
                  <a:gd name="T28" fmla="*/ 276 w 284"/>
                  <a:gd name="T29" fmla="*/ 174 h 380"/>
                  <a:gd name="T30" fmla="*/ 268 w 284"/>
                  <a:gd name="T31" fmla="*/ 194 h 380"/>
                  <a:gd name="T32" fmla="*/ 272 w 284"/>
                  <a:gd name="T33" fmla="*/ 208 h 380"/>
                  <a:gd name="T34" fmla="*/ 276 w 284"/>
                  <a:gd name="T35" fmla="*/ 230 h 380"/>
                  <a:gd name="T36" fmla="*/ 272 w 284"/>
                  <a:gd name="T37" fmla="*/ 256 h 380"/>
                  <a:gd name="T38" fmla="*/ 264 w 284"/>
                  <a:gd name="T39" fmla="*/ 272 h 380"/>
                  <a:gd name="T40" fmla="*/ 246 w 284"/>
                  <a:gd name="T41" fmla="*/ 332 h 380"/>
                  <a:gd name="T42" fmla="*/ 238 w 284"/>
                  <a:gd name="T43" fmla="*/ 362 h 380"/>
                  <a:gd name="T44" fmla="*/ 234 w 284"/>
                  <a:gd name="T45" fmla="*/ 370 h 380"/>
                  <a:gd name="T46" fmla="*/ 220 w 284"/>
                  <a:gd name="T47" fmla="*/ 378 h 380"/>
                  <a:gd name="T48" fmla="*/ 192 w 284"/>
                  <a:gd name="T49" fmla="*/ 380 h 380"/>
                  <a:gd name="T50" fmla="*/ 172 w 284"/>
                  <a:gd name="T51" fmla="*/ 378 h 380"/>
                  <a:gd name="T52" fmla="*/ 144 w 284"/>
                  <a:gd name="T53" fmla="*/ 370 h 380"/>
                  <a:gd name="T54" fmla="*/ 114 w 284"/>
                  <a:gd name="T55" fmla="*/ 354 h 380"/>
                  <a:gd name="T56" fmla="*/ 84 w 284"/>
                  <a:gd name="T57" fmla="*/ 332 h 380"/>
                  <a:gd name="T58" fmla="*/ 56 w 284"/>
                  <a:gd name="T59" fmla="*/ 302 h 380"/>
                  <a:gd name="T60" fmla="*/ 46 w 284"/>
                  <a:gd name="T61" fmla="*/ 282 h 380"/>
                  <a:gd name="T62" fmla="*/ 30 w 284"/>
                  <a:gd name="T63" fmla="*/ 238 h 380"/>
                  <a:gd name="T64" fmla="*/ 20 w 284"/>
                  <a:gd name="T65" fmla="*/ 180 h 380"/>
                  <a:gd name="T66" fmla="*/ 20 w 284"/>
                  <a:gd name="T67" fmla="*/ 164 h 380"/>
                  <a:gd name="T68" fmla="*/ 10 w 284"/>
                  <a:gd name="T69" fmla="*/ 152 h 380"/>
                  <a:gd name="T70" fmla="*/ 2 w 284"/>
                  <a:gd name="T71" fmla="*/ 128 h 380"/>
                  <a:gd name="T72" fmla="*/ 2 w 284"/>
                  <a:gd name="T73" fmla="*/ 90 h 3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4"/>
                  <a:gd name="T112" fmla="*/ 0 h 380"/>
                  <a:gd name="T113" fmla="*/ 284 w 284"/>
                  <a:gd name="T114" fmla="*/ 380 h 3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4" h="380">
                    <a:moveTo>
                      <a:pt x="10" y="66"/>
                    </a:moveTo>
                    <a:lnTo>
                      <a:pt x="10" y="66"/>
                    </a:lnTo>
                    <a:lnTo>
                      <a:pt x="14" y="58"/>
                    </a:lnTo>
                    <a:lnTo>
                      <a:pt x="20" y="48"/>
                    </a:lnTo>
                    <a:lnTo>
                      <a:pt x="30" y="38"/>
                    </a:lnTo>
                    <a:lnTo>
                      <a:pt x="42" y="26"/>
                    </a:lnTo>
                    <a:lnTo>
                      <a:pt x="60" y="16"/>
                    </a:lnTo>
                    <a:lnTo>
                      <a:pt x="82" y="8"/>
                    </a:lnTo>
                    <a:lnTo>
                      <a:pt x="96" y="4"/>
                    </a:lnTo>
                    <a:lnTo>
                      <a:pt x="110" y="2"/>
                    </a:lnTo>
                    <a:lnTo>
                      <a:pt x="130" y="0"/>
                    </a:lnTo>
                    <a:lnTo>
                      <a:pt x="152" y="0"/>
                    </a:lnTo>
                    <a:lnTo>
                      <a:pt x="174" y="2"/>
                    </a:lnTo>
                    <a:lnTo>
                      <a:pt x="194" y="6"/>
                    </a:lnTo>
                    <a:lnTo>
                      <a:pt x="214" y="12"/>
                    </a:lnTo>
                    <a:lnTo>
                      <a:pt x="232" y="22"/>
                    </a:lnTo>
                    <a:lnTo>
                      <a:pt x="248" y="36"/>
                    </a:lnTo>
                    <a:lnTo>
                      <a:pt x="256" y="44"/>
                    </a:lnTo>
                    <a:lnTo>
                      <a:pt x="262" y="54"/>
                    </a:lnTo>
                    <a:lnTo>
                      <a:pt x="272" y="76"/>
                    </a:lnTo>
                    <a:lnTo>
                      <a:pt x="278" y="90"/>
                    </a:lnTo>
                    <a:lnTo>
                      <a:pt x="282" y="104"/>
                    </a:lnTo>
                    <a:lnTo>
                      <a:pt x="284" y="118"/>
                    </a:lnTo>
                    <a:lnTo>
                      <a:pt x="284" y="134"/>
                    </a:lnTo>
                    <a:lnTo>
                      <a:pt x="284" y="148"/>
                    </a:lnTo>
                    <a:lnTo>
                      <a:pt x="282" y="164"/>
                    </a:lnTo>
                    <a:lnTo>
                      <a:pt x="276" y="174"/>
                    </a:lnTo>
                    <a:lnTo>
                      <a:pt x="268" y="194"/>
                    </a:lnTo>
                    <a:lnTo>
                      <a:pt x="270" y="200"/>
                    </a:lnTo>
                    <a:lnTo>
                      <a:pt x="272" y="208"/>
                    </a:lnTo>
                    <a:lnTo>
                      <a:pt x="276" y="218"/>
                    </a:lnTo>
                    <a:lnTo>
                      <a:pt x="276" y="230"/>
                    </a:lnTo>
                    <a:lnTo>
                      <a:pt x="276" y="242"/>
                    </a:lnTo>
                    <a:lnTo>
                      <a:pt x="272" y="256"/>
                    </a:lnTo>
                    <a:lnTo>
                      <a:pt x="264" y="272"/>
                    </a:lnTo>
                    <a:lnTo>
                      <a:pt x="254" y="302"/>
                    </a:lnTo>
                    <a:lnTo>
                      <a:pt x="246" y="332"/>
                    </a:lnTo>
                    <a:lnTo>
                      <a:pt x="238" y="362"/>
                    </a:lnTo>
                    <a:lnTo>
                      <a:pt x="236" y="366"/>
                    </a:lnTo>
                    <a:lnTo>
                      <a:pt x="234" y="370"/>
                    </a:lnTo>
                    <a:lnTo>
                      <a:pt x="228" y="374"/>
                    </a:lnTo>
                    <a:lnTo>
                      <a:pt x="220" y="378"/>
                    </a:lnTo>
                    <a:lnTo>
                      <a:pt x="208" y="380"/>
                    </a:lnTo>
                    <a:lnTo>
                      <a:pt x="192" y="380"/>
                    </a:lnTo>
                    <a:lnTo>
                      <a:pt x="172" y="378"/>
                    </a:lnTo>
                    <a:lnTo>
                      <a:pt x="160" y="376"/>
                    </a:lnTo>
                    <a:lnTo>
                      <a:pt x="144" y="370"/>
                    </a:lnTo>
                    <a:lnTo>
                      <a:pt x="130" y="364"/>
                    </a:lnTo>
                    <a:lnTo>
                      <a:pt x="114" y="354"/>
                    </a:lnTo>
                    <a:lnTo>
                      <a:pt x="100" y="344"/>
                    </a:lnTo>
                    <a:lnTo>
                      <a:pt x="84" y="332"/>
                    </a:lnTo>
                    <a:lnTo>
                      <a:pt x="70" y="318"/>
                    </a:lnTo>
                    <a:lnTo>
                      <a:pt x="56" y="302"/>
                    </a:lnTo>
                    <a:lnTo>
                      <a:pt x="46" y="282"/>
                    </a:lnTo>
                    <a:lnTo>
                      <a:pt x="36" y="260"/>
                    </a:lnTo>
                    <a:lnTo>
                      <a:pt x="30" y="238"/>
                    </a:lnTo>
                    <a:lnTo>
                      <a:pt x="26" y="216"/>
                    </a:lnTo>
                    <a:lnTo>
                      <a:pt x="20" y="180"/>
                    </a:lnTo>
                    <a:lnTo>
                      <a:pt x="20" y="164"/>
                    </a:lnTo>
                    <a:lnTo>
                      <a:pt x="14" y="160"/>
                    </a:lnTo>
                    <a:lnTo>
                      <a:pt x="10" y="152"/>
                    </a:lnTo>
                    <a:lnTo>
                      <a:pt x="4" y="142"/>
                    </a:lnTo>
                    <a:lnTo>
                      <a:pt x="2" y="128"/>
                    </a:lnTo>
                    <a:lnTo>
                      <a:pt x="0" y="110"/>
                    </a:lnTo>
                    <a:lnTo>
                      <a:pt x="2" y="90"/>
                    </a:lnTo>
                    <a:lnTo>
                      <a:pt x="10" y="66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94" name="Freeform 467"/>
              <p:cNvSpPr>
                <a:spLocks/>
              </p:cNvSpPr>
              <p:nvPr/>
            </p:nvSpPr>
            <p:spPr bwMode="auto">
              <a:xfrm>
                <a:off x="1942" y="3024"/>
                <a:ext cx="284" cy="380"/>
              </a:xfrm>
              <a:custGeom>
                <a:avLst/>
                <a:gdLst>
                  <a:gd name="T0" fmla="*/ 10 w 284"/>
                  <a:gd name="T1" fmla="*/ 66 h 380"/>
                  <a:gd name="T2" fmla="*/ 20 w 284"/>
                  <a:gd name="T3" fmla="*/ 48 h 380"/>
                  <a:gd name="T4" fmla="*/ 42 w 284"/>
                  <a:gd name="T5" fmla="*/ 26 h 380"/>
                  <a:gd name="T6" fmla="*/ 82 w 284"/>
                  <a:gd name="T7" fmla="*/ 8 h 380"/>
                  <a:gd name="T8" fmla="*/ 110 w 284"/>
                  <a:gd name="T9" fmla="*/ 2 h 380"/>
                  <a:gd name="T10" fmla="*/ 130 w 284"/>
                  <a:gd name="T11" fmla="*/ 0 h 380"/>
                  <a:gd name="T12" fmla="*/ 174 w 284"/>
                  <a:gd name="T13" fmla="*/ 2 h 380"/>
                  <a:gd name="T14" fmla="*/ 214 w 284"/>
                  <a:gd name="T15" fmla="*/ 12 h 380"/>
                  <a:gd name="T16" fmla="*/ 248 w 284"/>
                  <a:gd name="T17" fmla="*/ 36 h 380"/>
                  <a:gd name="T18" fmla="*/ 262 w 284"/>
                  <a:gd name="T19" fmla="*/ 54 h 380"/>
                  <a:gd name="T20" fmla="*/ 272 w 284"/>
                  <a:gd name="T21" fmla="*/ 76 h 380"/>
                  <a:gd name="T22" fmla="*/ 282 w 284"/>
                  <a:gd name="T23" fmla="*/ 104 h 380"/>
                  <a:gd name="T24" fmla="*/ 284 w 284"/>
                  <a:gd name="T25" fmla="*/ 134 h 380"/>
                  <a:gd name="T26" fmla="*/ 282 w 284"/>
                  <a:gd name="T27" fmla="*/ 164 h 380"/>
                  <a:gd name="T28" fmla="*/ 276 w 284"/>
                  <a:gd name="T29" fmla="*/ 174 h 380"/>
                  <a:gd name="T30" fmla="*/ 268 w 284"/>
                  <a:gd name="T31" fmla="*/ 194 h 380"/>
                  <a:gd name="T32" fmla="*/ 272 w 284"/>
                  <a:gd name="T33" fmla="*/ 208 h 380"/>
                  <a:gd name="T34" fmla="*/ 276 w 284"/>
                  <a:gd name="T35" fmla="*/ 230 h 380"/>
                  <a:gd name="T36" fmla="*/ 272 w 284"/>
                  <a:gd name="T37" fmla="*/ 256 h 380"/>
                  <a:gd name="T38" fmla="*/ 264 w 284"/>
                  <a:gd name="T39" fmla="*/ 272 h 380"/>
                  <a:gd name="T40" fmla="*/ 246 w 284"/>
                  <a:gd name="T41" fmla="*/ 332 h 380"/>
                  <a:gd name="T42" fmla="*/ 238 w 284"/>
                  <a:gd name="T43" fmla="*/ 362 h 380"/>
                  <a:gd name="T44" fmla="*/ 234 w 284"/>
                  <a:gd name="T45" fmla="*/ 370 h 380"/>
                  <a:gd name="T46" fmla="*/ 220 w 284"/>
                  <a:gd name="T47" fmla="*/ 378 h 380"/>
                  <a:gd name="T48" fmla="*/ 192 w 284"/>
                  <a:gd name="T49" fmla="*/ 380 h 380"/>
                  <a:gd name="T50" fmla="*/ 172 w 284"/>
                  <a:gd name="T51" fmla="*/ 378 h 380"/>
                  <a:gd name="T52" fmla="*/ 144 w 284"/>
                  <a:gd name="T53" fmla="*/ 370 h 380"/>
                  <a:gd name="T54" fmla="*/ 114 w 284"/>
                  <a:gd name="T55" fmla="*/ 354 h 380"/>
                  <a:gd name="T56" fmla="*/ 84 w 284"/>
                  <a:gd name="T57" fmla="*/ 332 h 380"/>
                  <a:gd name="T58" fmla="*/ 56 w 284"/>
                  <a:gd name="T59" fmla="*/ 302 h 380"/>
                  <a:gd name="T60" fmla="*/ 46 w 284"/>
                  <a:gd name="T61" fmla="*/ 282 h 380"/>
                  <a:gd name="T62" fmla="*/ 30 w 284"/>
                  <a:gd name="T63" fmla="*/ 238 h 380"/>
                  <a:gd name="T64" fmla="*/ 20 w 284"/>
                  <a:gd name="T65" fmla="*/ 180 h 380"/>
                  <a:gd name="T66" fmla="*/ 20 w 284"/>
                  <a:gd name="T67" fmla="*/ 164 h 380"/>
                  <a:gd name="T68" fmla="*/ 10 w 284"/>
                  <a:gd name="T69" fmla="*/ 152 h 380"/>
                  <a:gd name="T70" fmla="*/ 2 w 284"/>
                  <a:gd name="T71" fmla="*/ 128 h 380"/>
                  <a:gd name="T72" fmla="*/ 2 w 284"/>
                  <a:gd name="T73" fmla="*/ 90 h 3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4"/>
                  <a:gd name="T112" fmla="*/ 0 h 380"/>
                  <a:gd name="T113" fmla="*/ 284 w 284"/>
                  <a:gd name="T114" fmla="*/ 380 h 3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4" h="380">
                    <a:moveTo>
                      <a:pt x="10" y="66"/>
                    </a:moveTo>
                    <a:lnTo>
                      <a:pt x="10" y="66"/>
                    </a:lnTo>
                    <a:lnTo>
                      <a:pt x="14" y="58"/>
                    </a:lnTo>
                    <a:lnTo>
                      <a:pt x="20" y="48"/>
                    </a:lnTo>
                    <a:lnTo>
                      <a:pt x="30" y="38"/>
                    </a:lnTo>
                    <a:lnTo>
                      <a:pt x="42" y="26"/>
                    </a:lnTo>
                    <a:lnTo>
                      <a:pt x="60" y="16"/>
                    </a:lnTo>
                    <a:lnTo>
                      <a:pt x="82" y="8"/>
                    </a:lnTo>
                    <a:lnTo>
                      <a:pt x="96" y="4"/>
                    </a:lnTo>
                    <a:lnTo>
                      <a:pt x="110" y="2"/>
                    </a:lnTo>
                    <a:lnTo>
                      <a:pt x="130" y="0"/>
                    </a:lnTo>
                    <a:lnTo>
                      <a:pt x="152" y="0"/>
                    </a:lnTo>
                    <a:lnTo>
                      <a:pt x="174" y="2"/>
                    </a:lnTo>
                    <a:lnTo>
                      <a:pt x="194" y="6"/>
                    </a:lnTo>
                    <a:lnTo>
                      <a:pt x="214" y="12"/>
                    </a:lnTo>
                    <a:lnTo>
                      <a:pt x="232" y="22"/>
                    </a:lnTo>
                    <a:lnTo>
                      <a:pt x="248" y="36"/>
                    </a:lnTo>
                    <a:lnTo>
                      <a:pt x="256" y="44"/>
                    </a:lnTo>
                    <a:lnTo>
                      <a:pt x="262" y="54"/>
                    </a:lnTo>
                    <a:lnTo>
                      <a:pt x="272" y="76"/>
                    </a:lnTo>
                    <a:lnTo>
                      <a:pt x="278" y="90"/>
                    </a:lnTo>
                    <a:lnTo>
                      <a:pt x="282" y="104"/>
                    </a:lnTo>
                    <a:lnTo>
                      <a:pt x="284" y="118"/>
                    </a:lnTo>
                    <a:lnTo>
                      <a:pt x="284" y="134"/>
                    </a:lnTo>
                    <a:lnTo>
                      <a:pt x="284" y="148"/>
                    </a:lnTo>
                    <a:lnTo>
                      <a:pt x="282" y="164"/>
                    </a:lnTo>
                    <a:lnTo>
                      <a:pt x="276" y="174"/>
                    </a:lnTo>
                    <a:lnTo>
                      <a:pt x="268" y="194"/>
                    </a:lnTo>
                    <a:lnTo>
                      <a:pt x="270" y="200"/>
                    </a:lnTo>
                    <a:lnTo>
                      <a:pt x="272" y="208"/>
                    </a:lnTo>
                    <a:lnTo>
                      <a:pt x="276" y="218"/>
                    </a:lnTo>
                    <a:lnTo>
                      <a:pt x="276" y="230"/>
                    </a:lnTo>
                    <a:lnTo>
                      <a:pt x="276" y="242"/>
                    </a:lnTo>
                    <a:lnTo>
                      <a:pt x="272" y="256"/>
                    </a:lnTo>
                    <a:lnTo>
                      <a:pt x="264" y="272"/>
                    </a:lnTo>
                    <a:lnTo>
                      <a:pt x="254" y="302"/>
                    </a:lnTo>
                    <a:lnTo>
                      <a:pt x="246" y="332"/>
                    </a:lnTo>
                    <a:lnTo>
                      <a:pt x="238" y="362"/>
                    </a:lnTo>
                    <a:lnTo>
                      <a:pt x="236" y="366"/>
                    </a:lnTo>
                    <a:lnTo>
                      <a:pt x="234" y="370"/>
                    </a:lnTo>
                    <a:lnTo>
                      <a:pt x="228" y="374"/>
                    </a:lnTo>
                    <a:lnTo>
                      <a:pt x="220" y="378"/>
                    </a:lnTo>
                    <a:lnTo>
                      <a:pt x="208" y="380"/>
                    </a:lnTo>
                    <a:lnTo>
                      <a:pt x="192" y="380"/>
                    </a:lnTo>
                    <a:lnTo>
                      <a:pt x="172" y="378"/>
                    </a:lnTo>
                    <a:lnTo>
                      <a:pt x="160" y="376"/>
                    </a:lnTo>
                    <a:lnTo>
                      <a:pt x="144" y="370"/>
                    </a:lnTo>
                    <a:lnTo>
                      <a:pt x="130" y="364"/>
                    </a:lnTo>
                    <a:lnTo>
                      <a:pt x="114" y="354"/>
                    </a:lnTo>
                    <a:lnTo>
                      <a:pt x="100" y="344"/>
                    </a:lnTo>
                    <a:lnTo>
                      <a:pt x="84" y="332"/>
                    </a:lnTo>
                    <a:lnTo>
                      <a:pt x="70" y="318"/>
                    </a:lnTo>
                    <a:lnTo>
                      <a:pt x="56" y="302"/>
                    </a:lnTo>
                    <a:lnTo>
                      <a:pt x="46" y="282"/>
                    </a:lnTo>
                    <a:lnTo>
                      <a:pt x="36" y="260"/>
                    </a:lnTo>
                    <a:lnTo>
                      <a:pt x="30" y="238"/>
                    </a:lnTo>
                    <a:lnTo>
                      <a:pt x="26" y="216"/>
                    </a:lnTo>
                    <a:lnTo>
                      <a:pt x="20" y="180"/>
                    </a:lnTo>
                    <a:lnTo>
                      <a:pt x="20" y="164"/>
                    </a:lnTo>
                    <a:lnTo>
                      <a:pt x="14" y="160"/>
                    </a:lnTo>
                    <a:lnTo>
                      <a:pt x="10" y="152"/>
                    </a:lnTo>
                    <a:lnTo>
                      <a:pt x="4" y="142"/>
                    </a:lnTo>
                    <a:lnTo>
                      <a:pt x="2" y="128"/>
                    </a:lnTo>
                    <a:lnTo>
                      <a:pt x="0" y="110"/>
                    </a:lnTo>
                    <a:lnTo>
                      <a:pt x="2" y="90"/>
                    </a:lnTo>
                    <a:lnTo>
                      <a:pt x="10" y="6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95" name="Freeform 468"/>
              <p:cNvSpPr>
                <a:spLocks/>
              </p:cNvSpPr>
              <p:nvPr/>
            </p:nvSpPr>
            <p:spPr bwMode="auto">
              <a:xfrm>
                <a:off x="1910" y="3156"/>
                <a:ext cx="232" cy="488"/>
              </a:xfrm>
              <a:custGeom>
                <a:avLst/>
                <a:gdLst>
                  <a:gd name="T0" fmla="*/ 38 w 232"/>
                  <a:gd name="T1" fmla="*/ 0 h 488"/>
                  <a:gd name="T2" fmla="*/ 38 w 232"/>
                  <a:gd name="T3" fmla="*/ 0 h 488"/>
                  <a:gd name="T4" fmla="*/ 38 w 232"/>
                  <a:gd name="T5" fmla="*/ 30 h 488"/>
                  <a:gd name="T6" fmla="*/ 40 w 232"/>
                  <a:gd name="T7" fmla="*/ 62 h 488"/>
                  <a:gd name="T8" fmla="*/ 40 w 232"/>
                  <a:gd name="T9" fmla="*/ 102 h 488"/>
                  <a:gd name="T10" fmla="*/ 36 w 232"/>
                  <a:gd name="T11" fmla="*/ 148 h 488"/>
                  <a:gd name="T12" fmla="*/ 32 w 232"/>
                  <a:gd name="T13" fmla="*/ 194 h 488"/>
                  <a:gd name="T14" fmla="*/ 24 w 232"/>
                  <a:gd name="T15" fmla="*/ 240 h 488"/>
                  <a:gd name="T16" fmla="*/ 18 w 232"/>
                  <a:gd name="T17" fmla="*/ 260 h 488"/>
                  <a:gd name="T18" fmla="*/ 10 w 232"/>
                  <a:gd name="T19" fmla="*/ 280 h 488"/>
                  <a:gd name="T20" fmla="*/ 10 w 232"/>
                  <a:gd name="T21" fmla="*/ 280 h 488"/>
                  <a:gd name="T22" fmla="*/ 12 w 232"/>
                  <a:gd name="T23" fmla="*/ 288 h 488"/>
                  <a:gd name="T24" fmla="*/ 12 w 232"/>
                  <a:gd name="T25" fmla="*/ 306 h 488"/>
                  <a:gd name="T26" fmla="*/ 12 w 232"/>
                  <a:gd name="T27" fmla="*/ 316 h 488"/>
                  <a:gd name="T28" fmla="*/ 10 w 232"/>
                  <a:gd name="T29" fmla="*/ 328 h 488"/>
                  <a:gd name="T30" fmla="*/ 6 w 232"/>
                  <a:gd name="T31" fmla="*/ 336 h 488"/>
                  <a:gd name="T32" fmla="*/ 0 w 232"/>
                  <a:gd name="T33" fmla="*/ 344 h 488"/>
                  <a:gd name="T34" fmla="*/ 0 w 232"/>
                  <a:gd name="T35" fmla="*/ 344 h 488"/>
                  <a:gd name="T36" fmla="*/ 8 w 232"/>
                  <a:gd name="T37" fmla="*/ 358 h 488"/>
                  <a:gd name="T38" fmla="*/ 30 w 232"/>
                  <a:gd name="T39" fmla="*/ 390 h 488"/>
                  <a:gd name="T40" fmla="*/ 44 w 232"/>
                  <a:gd name="T41" fmla="*/ 410 h 488"/>
                  <a:gd name="T42" fmla="*/ 60 w 232"/>
                  <a:gd name="T43" fmla="*/ 430 h 488"/>
                  <a:gd name="T44" fmla="*/ 76 w 232"/>
                  <a:gd name="T45" fmla="*/ 448 h 488"/>
                  <a:gd name="T46" fmla="*/ 94 w 232"/>
                  <a:gd name="T47" fmla="*/ 466 h 488"/>
                  <a:gd name="T48" fmla="*/ 112 w 232"/>
                  <a:gd name="T49" fmla="*/ 478 h 488"/>
                  <a:gd name="T50" fmla="*/ 122 w 232"/>
                  <a:gd name="T51" fmla="*/ 484 h 488"/>
                  <a:gd name="T52" fmla="*/ 130 w 232"/>
                  <a:gd name="T53" fmla="*/ 486 h 488"/>
                  <a:gd name="T54" fmla="*/ 138 w 232"/>
                  <a:gd name="T55" fmla="*/ 488 h 488"/>
                  <a:gd name="T56" fmla="*/ 146 w 232"/>
                  <a:gd name="T57" fmla="*/ 488 h 488"/>
                  <a:gd name="T58" fmla="*/ 154 w 232"/>
                  <a:gd name="T59" fmla="*/ 486 h 488"/>
                  <a:gd name="T60" fmla="*/ 162 w 232"/>
                  <a:gd name="T61" fmla="*/ 480 h 488"/>
                  <a:gd name="T62" fmla="*/ 168 w 232"/>
                  <a:gd name="T63" fmla="*/ 474 h 488"/>
                  <a:gd name="T64" fmla="*/ 176 w 232"/>
                  <a:gd name="T65" fmla="*/ 464 h 488"/>
                  <a:gd name="T66" fmla="*/ 180 w 232"/>
                  <a:gd name="T67" fmla="*/ 452 h 488"/>
                  <a:gd name="T68" fmla="*/ 186 w 232"/>
                  <a:gd name="T69" fmla="*/ 438 h 488"/>
                  <a:gd name="T70" fmla="*/ 190 w 232"/>
                  <a:gd name="T71" fmla="*/ 420 h 488"/>
                  <a:gd name="T72" fmla="*/ 194 w 232"/>
                  <a:gd name="T73" fmla="*/ 398 h 488"/>
                  <a:gd name="T74" fmla="*/ 196 w 232"/>
                  <a:gd name="T75" fmla="*/ 374 h 488"/>
                  <a:gd name="T76" fmla="*/ 198 w 232"/>
                  <a:gd name="T77" fmla="*/ 346 h 488"/>
                  <a:gd name="T78" fmla="*/ 198 w 232"/>
                  <a:gd name="T79" fmla="*/ 346 h 488"/>
                  <a:gd name="T80" fmla="*/ 198 w 232"/>
                  <a:gd name="T81" fmla="*/ 342 h 488"/>
                  <a:gd name="T82" fmla="*/ 200 w 232"/>
                  <a:gd name="T83" fmla="*/ 320 h 488"/>
                  <a:gd name="T84" fmla="*/ 200 w 232"/>
                  <a:gd name="T85" fmla="*/ 320 h 488"/>
                  <a:gd name="T86" fmla="*/ 204 w 232"/>
                  <a:gd name="T87" fmla="*/ 270 h 488"/>
                  <a:gd name="T88" fmla="*/ 206 w 232"/>
                  <a:gd name="T89" fmla="*/ 242 h 488"/>
                  <a:gd name="T90" fmla="*/ 208 w 232"/>
                  <a:gd name="T91" fmla="*/ 216 h 488"/>
                  <a:gd name="T92" fmla="*/ 208 w 232"/>
                  <a:gd name="T93" fmla="*/ 216 h 488"/>
                  <a:gd name="T94" fmla="*/ 208 w 232"/>
                  <a:gd name="T95" fmla="*/ 206 h 488"/>
                  <a:gd name="T96" fmla="*/ 210 w 232"/>
                  <a:gd name="T97" fmla="*/ 196 h 488"/>
                  <a:gd name="T98" fmla="*/ 218 w 232"/>
                  <a:gd name="T99" fmla="*/ 178 h 488"/>
                  <a:gd name="T100" fmla="*/ 228 w 232"/>
                  <a:gd name="T101" fmla="*/ 164 h 488"/>
                  <a:gd name="T102" fmla="*/ 232 w 232"/>
                  <a:gd name="T103" fmla="*/ 160 h 488"/>
                  <a:gd name="T104" fmla="*/ 38 w 232"/>
                  <a:gd name="T105" fmla="*/ 0 h 48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2"/>
                  <a:gd name="T160" fmla="*/ 0 h 488"/>
                  <a:gd name="T161" fmla="*/ 232 w 232"/>
                  <a:gd name="T162" fmla="*/ 488 h 488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2" h="488">
                    <a:moveTo>
                      <a:pt x="38" y="0"/>
                    </a:moveTo>
                    <a:lnTo>
                      <a:pt x="38" y="0"/>
                    </a:lnTo>
                    <a:lnTo>
                      <a:pt x="38" y="30"/>
                    </a:lnTo>
                    <a:lnTo>
                      <a:pt x="40" y="62"/>
                    </a:lnTo>
                    <a:lnTo>
                      <a:pt x="40" y="102"/>
                    </a:lnTo>
                    <a:lnTo>
                      <a:pt x="36" y="148"/>
                    </a:lnTo>
                    <a:lnTo>
                      <a:pt x="32" y="194"/>
                    </a:lnTo>
                    <a:lnTo>
                      <a:pt x="24" y="240"/>
                    </a:lnTo>
                    <a:lnTo>
                      <a:pt x="18" y="260"/>
                    </a:lnTo>
                    <a:lnTo>
                      <a:pt x="10" y="280"/>
                    </a:lnTo>
                    <a:lnTo>
                      <a:pt x="12" y="288"/>
                    </a:lnTo>
                    <a:lnTo>
                      <a:pt x="12" y="306"/>
                    </a:lnTo>
                    <a:lnTo>
                      <a:pt x="12" y="316"/>
                    </a:lnTo>
                    <a:lnTo>
                      <a:pt x="10" y="328"/>
                    </a:lnTo>
                    <a:lnTo>
                      <a:pt x="6" y="336"/>
                    </a:lnTo>
                    <a:lnTo>
                      <a:pt x="0" y="344"/>
                    </a:lnTo>
                    <a:lnTo>
                      <a:pt x="8" y="358"/>
                    </a:lnTo>
                    <a:lnTo>
                      <a:pt x="30" y="390"/>
                    </a:lnTo>
                    <a:lnTo>
                      <a:pt x="44" y="410"/>
                    </a:lnTo>
                    <a:lnTo>
                      <a:pt x="60" y="430"/>
                    </a:lnTo>
                    <a:lnTo>
                      <a:pt x="76" y="448"/>
                    </a:lnTo>
                    <a:lnTo>
                      <a:pt x="94" y="466"/>
                    </a:lnTo>
                    <a:lnTo>
                      <a:pt x="112" y="478"/>
                    </a:lnTo>
                    <a:lnTo>
                      <a:pt x="122" y="484"/>
                    </a:lnTo>
                    <a:lnTo>
                      <a:pt x="130" y="486"/>
                    </a:lnTo>
                    <a:lnTo>
                      <a:pt x="138" y="488"/>
                    </a:lnTo>
                    <a:lnTo>
                      <a:pt x="146" y="488"/>
                    </a:lnTo>
                    <a:lnTo>
                      <a:pt x="154" y="486"/>
                    </a:lnTo>
                    <a:lnTo>
                      <a:pt x="162" y="480"/>
                    </a:lnTo>
                    <a:lnTo>
                      <a:pt x="168" y="474"/>
                    </a:lnTo>
                    <a:lnTo>
                      <a:pt x="176" y="464"/>
                    </a:lnTo>
                    <a:lnTo>
                      <a:pt x="180" y="452"/>
                    </a:lnTo>
                    <a:lnTo>
                      <a:pt x="186" y="438"/>
                    </a:lnTo>
                    <a:lnTo>
                      <a:pt x="190" y="420"/>
                    </a:lnTo>
                    <a:lnTo>
                      <a:pt x="194" y="398"/>
                    </a:lnTo>
                    <a:lnTo>
                      <a:pt x="196" y="374"/>
                    </a:lnTo>
                    <a:lnTo>
                      <a:pt x="198" y="346"/>
                    </a:lnTo>
                    <a:lnTo>
                      <a:pt x="198" y="342"/>
                    </a:lnTo>
                    <a:lnTo>
                      <a:pt x="200" y="320"/>
                    </a:lnTo>
                    <a:lnTo>
                      <a:pt x="204" y="270"/>
                    </a:lnTo>
                    <a:lnTo>
                      <a:pt x="206" y="242"/>
                    </a:lnTo>
                    <a:lnTo>
                      <a:pt x="208" y="216"/>
                    </a:lnTo>
                    <a:lnTo>
                      <a:pt x="208" y="206"/>
                    </a:lnTo>
                    <a:lnTo>
                      <a:pt x="210" y="196"/>
                    </a:lnTo>
                    <a:lnTo>
                      <a:pt x="218" y="178"/>
                    </a:lnTo>
                    <a:lnTo>
                      <a:pt x="228" y="164"/>
                    </a:lnTo>
                    <a:lnTo>
                      <a:pt x="232" y="16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96" name="Freeform 469"/>
              <p:cNvSpPr>
                <a:spLocks/>
              </p:cNvSpPr>
              <p:nvPr/>
            </p:nvSpPr>
            <p:spPr bwMode="auto">
              <a:xfrm>
                <a:off x="1862" y="3368"/>
                <a:ext cx="312" cy="526"/>
              </a:xfrm>
              <a:custGeom>
                <a:avLst/>
                <a:gdLst>
                  <a:gd name="T0" fmla="*/ 184 w 312"/>
                  <a:gd name="T1" fmla="*/ 106 h 526"/>
                  <a:gd name="T2" fmla="*/ 184 w 312"/>
                  <a:gd name="T3" fmla="*/ 106 h 526"/>
                  <a:gd name="T4" fmla="*/ 162 w 312"/>
                  <a:gd name="T5" fmla="*/ 94 h 526"/>
                  <a:gd name="T6" fmla="*/ 140 w 312"/>
                  <a:gd name="T7" fmla="*/ 78 h 526"/>
                  <a:gd name="T8" fmla="*/ 120 w 312"/>
                  <a:gd name="T9" fmla="*/ 60 h 526"/>
                  <a:gd name="T10" fmla="*/ 102 w 312"/>
                  <a:gd name="T11" fmla="*/ 42 h 526"/>
                  <a:gd name="T12" fmla="*/ 76 w 312"/>
                  <a:gd name="T13" fmla="*/ 12 h 526"/>
                  <a:gd name="T14" fmla="*/ 66 w 312"/>
                  <a:gd name="T15" fmla="*/ 0 h 526"/>
                  <a:gd name="T16" fmla="*/ 30 w 312"/>
                  <a:gd name="T17" fmla="*/ 34 h 526"/>
                  <a:gd name="T18" fmla="*/ 0 w 312"/>
                  <a:gd name="T19" fmla="*/ 64 h 526"/>
                  <a:gd name="T20" fmla="*/ 0 w 312"/>
                  <a:gd name="T21" fmla="*/ 64 h 526"/>
                  <a:gd name="T22" fmla="*/ 16 w 312"/>
                  <a:gd name="T23" fmla="*/ 84 h 526"/>
                  <a:gd name="T24" fmla="*/ 32 w 312"/>
                  <a:gd name="T25" fmla="*/ 108 h 526"/>
                  <a:gd name="T26" fmla="*/ 50 w 312"/>
                  <a:gd name="T27" fmla="*/ 138 h 526"/>
                  <a:gd name="T28" fmla="*/ 68 w 312"/>
                  <a:gd name="T29" fmla="*/ 172 h 526"/>
                  <a:gd name="T30" fmla="*/ 106 w 312"/>
                  <a:gd name="T31" fmla="*/ 248 h 526"/>
                  <a:gd name="T32" fmla="*/ 142 w 312"/>
                  <a:gd name="T33" fmla="*/ 326 h 526"/>
                  <a:gd name="T34" fmla="*/ 174 w 312"/>
                  <a:gd name="T35" fmla="*/ 402 h 526"/>
                  <a:gd name="T36" fmla="*/ 200 w 312"/>
                  <a:gd name="T37" fmla="*/ 466 h 526"/>
                  <a:gd name="T38" fmla="*/ 224 w 312"/>
                  <a:gd name="T39" fmla="*/ 526 h 526"/>
                  <a:gd name="T40" fmla="*/ 224 w 312"/>
                  <a:gd name="T41" fmla="*/ 526 h 526"/>
                  <a:gd name="T42" fmla="*/ 234 w 312"/>
                  <a:gd name="T43" fmla="*/ 500 h 526"/>
                  <a:gd name="T44" fmla="*/ 242 w 312"/>
                  <a:gd name="T45" fmla="*/ 470 h 526"/>
                  <a:gd name="T46" fmla="*/ 260 w 312"/>
                  <a:gd name="T47" fmla="*/ 406 h 526"/>
                  <a:gd name="T48" fmla="*/ 274 w 312"/>
                  <a:gd name="T49" fmla="*/ 336 h 526"/>
                  <a:gd name="T50" fmla="*/ 288 w 312"/>
                  <a:gd name="T51" fmla="*/ 270 h 526"/>
                  <a:gd name="T52" fmla="*/ 306 w 312"/>
                  <a:gd name="T53" fmla="*/ 160 h 526"/>
                  <a:gd name="T54" fmla="*/ 312 w 312"/>
                  <a:gd name="T55" fmla="*/ 116 h 526"/>
                  <a:gd name="T56" fmla="*/ 296 w 312"/>
                  <a:gd name="T57" fmla="*/ 98 h 526"/>
                  <a:gd name="T58" fmla="*/ 264 w 312"/>
                  <a:gd name="T59" fmla="*/ 54 h 526"/>
                  <a:gd name="T60" fmla="*/ 264 w 312"/>
                  <a:gd name="T61" fmla="*/ 54 h 526"/>
                  <a:gd name="T62" fmla="*/ 252 w 312"/>
                  <a:gd name="T63" fmla="*/ 74 h 526"/>
                  <a:gd name="T64" fmla="*/ 240 w 312"/>
                  <a:gd name="T65" fmla="*/ 88 h 526"/>
                  <a:gd name="T66" fmla="*/ 230 w 312"/>
                  <a:gd name="T67" fmla="*/ 100 h 526"/>
                  <a:gd name="T68" fmla="*/ 220 w 312"/>
                  <a:gd name="T69" fmla="*/ 106 h 526"/>
                  <a:gd name="T70" fmla="*/ 200 w 312"/>
                  <a:gd name="T71" fmla="*/ 248 h 526"/>
                  <a:gd name="T72" fmla="*/ 184 w 312"/>
                  <a:gd name="T73" fmla="*/ 106 h 52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12"/>
                  <a:gd name="T112" fmla="*/ 0 h 526"/>
                  <a:gd name="T113" fmla="*/ 312 w 312"/>
                  <a:gd name="T114" fmla="*/ 526 h 52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12" h="526">
                    <a:moveTo>
                      <a:pt x="184" y="106"/>
                    </a:moveTo>
                    <a:lnTo>
                      <a:pt x="184" y="106"/>
                    </a:lnTo>
                    <a:lnTo>
                      <a:pt x="162" y="94"/>
                    </a:lnTo>
                    <a:lnTo>
                      <a:pt x="140" y="78"/>
                    </a:lnTo>
                    <a:lnTo>
                      <a:pt x="120" y="60"/>
                    </a:lnTo>
                    <a:lnTo>
                      <a:pt x="102" y="42"/>
                    </a:lnTo>
                    <a:lnTo>
                      <a:pt x="76" y="12"/>
                    </a:lnTo>
                    <a:lnTo>
                      <a:pt x="66" y="0"/>
                    </a:lnTo>
                    <a:lnTo>
                      <a:pt x="30" y="34"/>
                    </a:lnTo>
                    <a:lnTo>
                      <a:pt x="0" y="64"/>
                    </a:lnTo>
                    <a:lnTo>
                      <a:pt x="16" y="84"/>
                    </a:lnTo>
                    <a:lnTo>
                      <a:pt x="32" y="108"/>
                    </a:lnTo>
                    <a:lnTo>
                      <a:pt x="50" y="138"/>
                    </a:lnTo>
                    <a:lnTo>
                      <a:pt x="68" y="172"/>
                    </a:lnTo>
                    <a:lnTo>
                      <a:pt x="106" y="248"/>
                    </a:lnTo>
                    <a:lnTo>
                      <a:pt x="142" y="326"/>
                    </a:lnTo>
                    <a:lnTo>
                      <a:pt x="174" y="402"/>
                    </a:lnTo>
                    <a:lnTo>
                      <a:pt x="200" y="466"/>
                    </a:lnTo>
                    <a:lnTo>
                      <a:pt x="224" y="526"/>
                    </a:lnTo>
                    <a:lnTo>
                      <a:pt x="234" y="500"/>
                    </a:lnTo>
                    <a:lnTo>
                      <a:pt x="242" y="470"/>
                    </a:lnTo>
                    <a:lnTo>
                      <a:pt x="260" y="406"/>
                    </a:lnTo>
                    <a:lnTo>
                      <a:pt x="274" y="336"/>
                    </a:lnTo>
                    <a:lnTo>
                      <a:pt x="288" y="270"/>
                    </a:lnTo>
                    <a:lnTo>
                      <a:pt x="306" y="160"/>
                    </a:lnTo>
                    <a:lnTo>
                      <a:pt x="312" y="116"/>
                    </a:lnTo>
                    <a:lnTo>
                      <a:pt x="296" y="98"/>
                    </a:lnTo>
                    <a:lnTo>
                      <a:pt x="264" y="54"/>
                    </a:lnTo>
                    <a:lnTo>
                      <a:pt x="252" y="74"/>
                    </a:lnTo>
                    <a:lnTo>
                      <a:pt x="240" y="88"/>
                    </a:lnTo>
                    <a:lnTo>
                      <a:pt x="230" y="100"/>
                    </a:lnTo>
                    <a:lnTo>
                      <a:pt x="220" y="106"/>
                    </a:lnTo>
                    <a:lnTo>
                      <a:pt x="200" y="248"/>
                    </a:lnTo>
                    <a:lnTo>
                      <a:pt x="184" y="106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97" name="Freeform 470"/>
              <p:cNvSpPr>
                <a:spLocks/>
              </p:cNvSpPr>
              <p:nvPr/>
            </p:nvSpPr>
            <p:spPr bwMode="auto">
              <a:xfrm>
                <a:off x="1932" y="3024"/>
                <a:ext cx="282" cy="232"/>
              </a:xfrm>
              <a:custGeom>
                <a:avLst/>
                <a:gdLst>
                  <a:gd name="T0" fmla="*/ 16 w 282"/>
                  <a:gd name="T1" fmla="*/ 232 h 232"/>
                  <a:gd name="T2" fmla="*/ 10 w 282"/>
                  <a:gd name="T3" fmla="*/ 174 h 232"/>
                  <a:gd name="T4" fmla="*/ 2 w 282"/>
                  <a:gd name="T5" fmla="*/ 132 h 232"/>
                  <a:gd name="T6" fmla="*/ 0 w 282"/>
                  <a:gd name="T7" fmla="*/ 110 h 232"/>
                  <a:gd name="T8" fmla="*/ 4 w 282"/>
                  <a:gd name="T9" fmla="*/ 90 h 232"/>
                  <a:gd name="T10" fmla="*/ 24 w 282"/>
                  <a:gd name="T11" fmla="*/ 52 h 232"/>
                  <a:gd name="T12" fmla="*/ 54 w 282"/>
                  <a:gd name="T13" fmla="*/ 22 h 232"/>
                  <a:gd name="T14" fmla="*/ 92 w 282"/>
                  <a:gd name="T15" fmla="*/ 4 h 232"/>
                  <a:gd name="T16" fmla="*/ 114 w 282"/>
                  <a:gd name="T17" fmla="*/ 0 h 232"/>
                  <a:gd name="T18" fmla="*/ 164 w 282"/>
                  <a:gd name="T19" fmla="*/ 0 h 232"/>
                  <a:gd name="T20" fmla="*/ 212 w 282"/>
                  <a:gd name="T21" fmla="*/ 6 h 232"/>
                  <a:gd name="T22" fmla="*/ 244 w 282"/>
                  <a:gd name="T23" fmla="*/ 18 h 232"/>
                  <a:gd name="T24" fmla="*/ 270 w 282"/>
                  <a:gd name="T25" fmla="*/ 36 h 232"/>
                  <a:gd name="T26" fmla="*/ 276 w 282"/>
                  <a:gd name="T27" fmla="*/ 62 h 232"/>
                  <a:gd name="T28" fmla="*/ 270 w 282"/>
                  <a:gd name="T29" fmla="*/ 62 h 232"/>
                  <a:gd name="T30" fmla="*/ 260 w 282"/>
                  <a:gd name="T31" fmla="*/ 66 h 232"/>
                  <a:gd name="T32" fmla="*/ 252 w 282"/>
                  <a:gd name="T33" fmla="*/ 60 h 232"/>
                  <a:gd name="T34" fmla="*/ 226 w 282"/>
                  <a:gd name="T35" fmla="*/ 50 h 232"/>
                  <a:gd name="T36" fmla="*/ 182 w 282"/>
                  <a:gd name="T37" fmla="*/ 40 h 232"/>
                  <a:gd name="T38" fmla="*/ 120 w 282"/>
                  <a:gd name="T39" fmla="*/ 40 h 232"/>
                  <a:gd name="T40" fmla="*/ 108 w 282"/>
                  <a:gd name="T41" fmla="*/ 42 h 232"/>
                  <a:gd name="T42" fmla="*/ 92 w 282"/>
                  <a:gd name="T43" fmla="*/ 50 h 232"/>
                  <a:gd name="T44" fmla="*/ 84 w 282"/>
                  <a:gd name="T45" fmla="*/ 62 h 232"/>
                  <a:gd name="T46" fmla="*/ 84 w 282"/>
                  <a:gd name="T47" fmla="*/ 84 h 232"/>
                  <a:gd name="T48" fmla="*/ 92 w 282"/>
                  <a:gd name="T49" fmla="*/ 110 h 232"/>
                  <a:gd name="T50" fmla="*/ 98 w 282"/>
                  <a:gd name="T51" fmla="*/ 122 h 232"/>
                  <a:gd name="T52" fmla="*/ 88 w 282"/>
                  <a:gd name="T53" fmla="*/ 144 h 232"/>
                  <a:gd name="T54" fmla="*/ 84 w 282"/>
                  <a:gd name="T55" fmla="*/ 172 h 232"/>
                  <a:gd name="T56" fmla="*/ 88 w 282"/>
                  <a:gd name="T57" fmla="*/ 208 h 232"/>
                  <a:gd name="T58" fmla="*/ 62 w 282"/>
                  <a:gd name="T59" fmla="*/ 202 h 232"/>
                  <a:gd name="T60" fmla="*/ 50 w 282"/>
                  <a:gd name="T61" fmla="*/ 194 h 232"/>
                  <a:gd name="T62" fmla="*/ 40 w 282"/>
                  <a:gd name="T63" fmla="*/ 190 h 232"/>
                  <a:gd name="T64" fmla="*/ 34 w 282"/>
                  <a:gd name="T65" fmla="*/ 196 h 232"/>
                  <a:gd name="T66" fmla="*/ 16 w 282"/>
                  <a:gd name="T67" fmla="*/ 232 h 2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2"/>
                  <a:gd name="T103" fmla="*/ 0 h 232"/>
                  <a:gd name="T104" fmla="*/ 282 w 282"/>
                  <a:gd name="T105" fmla="*/ 232 h 23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2" h="232">
                    <a:moveTo>
                      <a:pt x="16" y="232"/>
                    </a:moveTo>
                    <a:lnTo>
                      <a:pt x="16" y="232"/>
                    </a:lnTo>
                    <a:lnTo>
                      <a:pt x="14" y="206"/>
                    </a:lnTo>
                    <a:lnTo>
                      <a:pt x="10" y="174"/>
                    </a:lnTo>
                    <a:lnTo>
                      <a:pt x="2" y="132"/>
                    </a:lnTo>
                    <a:lnTo>
                      <a:pt x="0" y="120"/>
                    </a:lnTo>
                    <a:lnTo>
                      <a:pt x="0" y="110"/>
                    </a:lnTo>
                    <a:lnTo>
                      <a:pt x="2" y="100"/>
                    </a:lnTo>
                    <a:lnTo>
                      <a:pt x="4" y="90"/>
                    </a:lnTo>
                    <a:lnTo>
                      <a:pt x="12" y="70"/>
                    </a:lnTo>
                    <a:lnTo>
                      <a:pt x="24" y="52"/>
                    </a:lnTo>
                    <a:lnTo>
                      <a:pt x="38" y="36"/>
                    </a:lnTo>
                    <a:lnTo>
                      <a:pt x="54" y="22"/>
                    </a:lnTo>
                    <a:lnTo>
                      <a:pt x="72" y="12"/>
                    </a:lnTo>
                    <a:lnTo>
                      <a:pt x="92" y="4"/>
                    </a:lnTo>
                    <a:lnTo>
                      <a:pt x="114" y="0"/>
                    </a:lnTo>
                    <a:lnTo>
                      <a:pt x="136" y="0"/>
                    </a:lnTo>
                    <a:lnTo>
                      <a:pt x="164" y="0"/>
                    </a:lnTo>
                    <a:lnTo>
                      <a:pt x="196" y="4"/>
                    </a:lnTo>
                    <a:lnTo>
                      <a:pt x="212" y="6"/>
                    </a:lnTo>
                    <a:lnTo>
                      <a:pt x="228" y="12"/>
                    </a:lnTo>
                    <a:lnTo>
                      <a:pt x="244" y="18"/>
                    </a:lnTo>
                    <a:lnTo>
                      <a:pt x="258" y="26"/>
                    </a:lnTo>
                    <a:lnTo>
                      <a:pt x="270" y="36"/>
                    </a:lnTo>
                    <a:lnTo>
                      <a:pt x="282" y="50"/>
                    </a:lnTo>
                    <a:lnTo>
                      <a:pt x="276" y="62"/>
                    </a:lnTo>
                    <a:lnTo>
                      <a:pt x="270" y="62"/>
                    </a:lnTo>
                    <a:lnTo>
                      <a:pt x="264" y="62"/>
                    </a:lnTo>
                    <a:lnTo>
                      <a:pt x="260" y="66"/>
                    </a:lnTo>
                    <a:lnTo>
                      <a:pt x="252" y="60"/>
                    </a:lnTo>
                    <a:lnTo>
                      <a:pt x="242" y="56"/>
                    </a:lnTo>
                    <a:lnTo>
                      <a:pt x="226" y="50"/>
                    </a:lnTo>
                    <a:lnTo>
                      <a:pt x="206" y="44"/>
                    </a:lnTo>
                    <a:lnTo>
                      <a:pt x="182" y="40"/>
                    </a:lnTo>
                    <a:lnTo>
                      <a:pt x="154" y="40"/>
                    </a:lnTo>
                    <a:lnTo>
                      <a:pt x="120" y="40"/>
                    </a:lnTo>
                    <a:lnTo>
                      <a:pt x="108" y="42"/>
                    </a:lnTo>
                    <a:lnTo>
                      <a:pt x="100" y="46"/>
                    </a:lnTo>
                    <a:lnTo>
                      <a:pt x="92" y="50"/>
                    </a:lnTo>
                    <a:lnTo>
                      <a:pt x="88" y="56"/>
                    </a:lnTo>
                    <a:lnTo>
                      <a:pt x="84" y="62"/>
                    </a:lnTo>
                    <a:lnTo>
                      <a:pt x="82" y="68"/>
                    </a:lnTo>
                    <a:lnTo>
                      <a:pt x="84" y="84"/>
                    </a:lnTo>
                    <a:lnTo>
                      <a:pt x="86" y="98"/>
                    </a:lnTo>
                    <a:lnTo>
                      <a:pt x="92" y="110"/>
                    </a:lnTo>
                    <a:lnTo>
                      <a:pt x="98" y="122"/>
                    </a:lnTo>
                    <a:lnTo>
                      <a:pt x="94" y="128"/>
                    </a:lnTo>
                    <a:lnTo>
                      <a:pt x="88" y="144"/>
                    </a:lnTo>
                    <a:lnTo>
                      <a:pt x="84" y="156"/>
                    </a:lnTo>
                    <a:lnTo>
                      <a:pt x="84" y="172"/>
                    </a:lnTo>
                    <a:lnTo>
                      <a:pt x="84" y="188"/>
                    </a:lnTo>
                    <a:lnTo>
                      <a:pt x="88" y="208"/>
                    </a:lnTo>
                    <a:lnTo>
                      <a:pt x="62" y="202"/>
                    </a:lnTo>
                    <a:lnTo>
                      <a:pt x="58" y="198"/>
                    </a:lnTo>
                    <a:lnTo>
                      <a:pt x="50" y="194"/>
                    </a:lnTo>
                    <a:lnTo>
                      <a:pt x="46" y="192"/>
                    </a:lnTo>
                    <a:lnTo>
                      <a:pt x="40" y="190"/>
                    </a:lnTo>
                    <a:lnTo>
                      <a:pt x="36" y="192"/>
                    </a:lnTo>
                    <a:lnTo>
                      <a:pt x="34" y="196"/>
                    </a:lnTo>
                    <a:lnTo>
                      <a:pt x="16" y="232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98" name="Freeform 471"/>
              <p:cNvSpPr>
                <a:spLocks/>
              </p:cNvSpPr>
              <p:nvPr/>
            </p:nvSpPr>
            <p:spPr bwMode="auto">
              <a:xfrm>
                <a:off x="1932" y="3024"/>
                <a:ext cx="282" cy="232"/>
              </a:xfrm>
              <a:custGeom>
                <a:avLst/>
                <a:gdLst>
                  <a:gd name="T0" fmla="*/ 16 w 282"/>
                  <a:gd name="T1" fmla="*/ 232 h 232"/>
                  <a:gd name="T2" fmla="*/ 10 w 282"/>
                  <a:gd name="T3" fmla="*/ 174 h 232"/>
                  <a:gd name="T4" fmla="*/ 2 w 282"/>
                  <a:gd name="T5" fmla="*/ 132 h 232"/>
                  <a:gd name="T6" fmla="*/ 0 w 282"/>
                  <a:gd name="T7" fmla="*/ 110 h 232"/>
                  <a:gd name="T8" fmla="*/ 4 w 282"/>
                  <a:gd name="T9" fmla="*/ 90 h 232"/>
                  <a:gd name="T10" fmla="*/ 24 w 282"/>
                  <a:gd name="T11" fmla="*/ 52 h 232"/>
                  <a:gd name="T12" fmla="*/ 54 w 282"/>
                  <a:gd name="T13" fmla="*/ 22 h 232"/>
                  <a:gd name="T14" fmla="*/ 92 w 282"/>
                  <a:gd name="T15" fmla="*/ 4 h 232"/>
                  <a:gd name="T16" fmla="*/ 114 w 282"/>
                  <a:gd name="T17" fmla="*/ 0 h 232"/>
                  <a:gd name="T18" fmla="*/ 164 w 282"/>
                  <a:gd name="T19" fmla="*/ 0 h 232"/>
                  <a:gd name="T20" fmla="*/ 212 w 282"/>
                  <a:gd name="T21" fmla="*/ 6 h 232"/>
                  <a:gd name="T22" fmla="*/ 244 w 282"/>
                  <a:gd name="T23" fmla="*/ 18 h 232"/>
                  <a:gd name="T24" fmla="*/ 270 w 282"/>
                  <a:gd name="T25" fmla="*/ 36 h 232"/>
                  <a:gd name="T26" fmla="*/ 276 w 282"/>
                  <a:gd name="T27" fmla="*/ 62 h 232"/>
                  <a:gd name="T28" fmla="*/ 270 w 282"/>
                  <a:gd name="T29" fmla="*/ 62 h 232"/>
                  <a:gd name="T30" fmla="*/ 260 w 282"/>
                  <a:gd name="T31" fmla="*/ 66 h 232"/>
                  <a:gd name="T32" fmla="*/ 252 w 282"/>
                  <a:gd name="T33" fmla="*/ 60 h 232"/>
                  <a:gd name="T34" fmla="*/ 226 w 282"/>
                  <a:gd name="T35" fmla="*/ 50 h 232"/>
                  <a:gd name="T36" fmla="*/ 182 w 282"/>
                  <a:gd name="T37" fmla="*/ 40 h 232"/>
                  <a:gd name="T38" fmla="*/ 120 w 282"/>
                  <a:gd name="T39" fmla="*/ 40 h 232"/>
                  <a:gd name="T40" fmla="*/ 108 w 282"/>
                  <a:gd name="T41" fmla="*/ 42 h 232"/>
                  <a:gd name="T42" fmla="*/ 92 w 282"/>
                  <a:gd name="T43" fmla="*/ 50 h 232"/>
                  <a:gd name="T44" fmla="*/ 84 w 282"/>
                  <a:gd name="T45" fmla="*/ 62 h 232"/>
                  <a:gd name="T46" fmla="*/ 84 w 282"/>
                  <a:gd name="T47" fmla="*/ 84 h 232"/>
                  <a:gd name="T48" fmla="*/ 92 w 282"/>
                  <a:gd name="T49" fmla="*/ 110 h 232"/>
                  <a:gd name="T50" fmla="*/ 98 w 282"/>
                  <a:gd name="T51" fmla="*/ 122 h 232"/>
                  <a:gd name="T52" fmla="*/ 88 w 282"/>
                  <a:gd name="T53" fmla="*/ 144 h 232"/>
                  <a:gd name="T54" fmla="*/ 84 w 282"/>
                  <a:gd name="T55" fmla="*/ 172 h 232"/>
                  <a:gd name="T56" fmla="*/ 88 w 282"/>
                  <a:gd name="T57" fmla="*/ 208 h 232"/>
                  <a:gd name="T58" fmla="*/ 62 w 282"/>
                  <a:gd name="T59" fmla="*/ 202 h 232"/>
                  <a:gd name="T60" fmla="*/ 50 w 282"/>
                  <a:gd name="T61" fmla="*/ 194 h 232"/>
                  <a:gd name="T62" fmla="*/ 40 w 282"/>
                  <a:gd name="T63" fmla="*/ 190 h 232"/>
                  <a:gd name="T64" fmla="*/ 34 w 282"/>
                  <a:gd name="T65" fmla="*/ 196 h 232"/>
                  <a:gd name="T66" fmla="*/ 16 w 282"/>
                  <a:gd name="T67" fmla="*/ 232 h 2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2"/>
                  <a:gd name="T103" fmla="*/ 0 h 232"/>
                  <a:gd name="T104" fmla="*/ 282 w 282"/>
                  <a:gd name="T105" fmla="*/ 232 h 23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2" h="232">
                    <a:moveTo>
                      <a:pt x="16" y="232"/>
                    </a:moveTo>
                    <a:lnTo>
                      <a:pt x="16" y="232"/>
                    </a:lnTo>
                    <a:lnTo>
                      <a:pt x="14" y="206"/>
                    </a:lnTo>
                    <a:lnTo>
                      <a:pt x="10" y="174"/>
                    </a:lnTo>
                    <a:lnTo>
                      <a:pt x="2" y="132"/>
                    </a:lnTo>
                    <a:lnTo>
                      <a:pt x="0" y="120"/>
                    </a:lnTo>
                    <a:lnTo>
                      <a:pt x="0" y="110"/>
                    </a:lnTo>
                    <a:lnTo>
                      <a:pt x="2" y="100"/>
                    </a:lnTo>
                    <a:lnTo>
                      <a:pt x="4" y="90"/>
                    </a:lnTo>
                    <a:lnTo>
                      <a:pt x="12" y="70"/>
                    </a:lnTo>
                    <a:lnTo>
                      <a:pt x="24" y="52"/>
                    </a:lnTo>
                    <a:lnTo>
                      <a:pt x="38" y="36"/>
                    </a:lnTo>
                    <a:lnTo>
                      <a:pt x="54" y="22"/>
                    </a:lnTo>
                    <a:lnTo>
                      <a:pt x="72" y="12"/>
                    </a:lnTo>
                    <a:lnTo>
                      <a:pt x="92" y="4"/>
                    </a:lnTo>
                    <a:lnTo>
                      <a:pt x="114" y="0"/>
                    </a:lnTo>
                    <a:lnTo>
                      <a:pt x="136" y="0"/>
                    </a:lnTo>
                    <a:lnTo>
                      <a:pt x="164" y="0"/>
                    </a:lnTo>
                    <a:lnTo>
                      <a:pt x="196" y="4"/>
                    </a:lnTo>
                    <a:lnTo>
                      <a:pt x="212" y="6"/>
                    </a:lnTo>
                    <a:lnTo>
                      <a:pt x="228" y="12"/>
                    </a:lnTo>
                    <a:lnTo>
                      <a:pt x="244" y="18"/>
                    </a:lnTo>
                    <a:lnTo>
                      <a:pt x="258" y="26"/>
                    </a:lnTo>
                    <a:lnTo>
                      <a:pt x="270" y="36"/>
                    </a:lnTo>
                    <a:lnTo>
                      <a:pt x="282" y="50"/>
                    </a:lnTo>
                    <a:lnTo>
                      <a:pt x="276" y="62"/>
                    </a:lnTo>
                    <a:lnTo>
                      <a:pt x="270" y="62"/>
                    </a:lnTo>
                    <a:lnTo>
                      <a:pt x="264" y="62"/>
                    </a:lnTo>
                    <a:lnTo>
                      <a:pt x="260" y="66"/>
                    </a:lnTo>
                    <a:lnTo>
                      <a:pt x="252" y="60"/>
                    </a:lnTo>
                    <a:lnTo>
                      <a:pt x="242" y="56"/>
                    </a:lnTo>
                    <a:lnTo>
                      <a:pt x="226" y="50"/>
                    </a:lnTo>
                    <a:lnTo>
                      <a:pt x="206" y="44"/>
                    </a:lnTo>
                    <a:lnTo>
                      <a:pt x="182" y="40"/>
                    </a:lnTo>
                    <a:lnTo>
                      <a:pt x="154" y="40"/>
                    </a:lnTo>
                    <a:lnTo>
                      <a:pt x="120" y="40"/>
                    </a:lnTo>
                    <a:lnTo>
                      <a:pt x="108" y="42"/>
                    </a:lnTo>
                    <a:lnTo>
                      <a:pt x="100" y="46"/>
                    </a:lnTo>
                    <a:lnTo>
                      <a:pt x="92" y="50"/>
                    </a:lnTo>
                    <a:lnTo>
                      <a:pt x="88" y="56"/>
                    </a:lnTo>
                    <a:lnTo>
                      <a:pt x="84" y="62"/>
                    </a:lnTo>
                    <a:lnTo>
                      <a:pt x="82" y="68"/>
                    </a:lnTo>
                    <a:lnTo>
                      <a:pt x="84" y="84"/>
                    </a:lnTo>
                    <a:lnTo>
                      <a:pt x="86" y="98"/>
                    </a:lnTo>
                    <a:lnTo>
                      <a:pt x="92" y="110"/>
                    </a:lnTo>
                    <a:lnTo>
                      <a:pt x="98" y="122"/>
                    </a:lnTo>
                    <a:lnTo>
                      <a:pt x="94" y="128"/>
                    </a:lnTo>
                    <a:lnTo>
                      <a:pt x="88" y="144"/>
                    </a:lnTo>
                    <a:lnTo>
                      <a:pt x="84" y="156"/>
                    </a:lnTo>
                    <a:lnTo>
                      <a:pt x="84" y="172"/>
                    </a:lnTo>
                    <a:lnTo>
                      <a:pt x="84" y="188"/>
                    </a:lnTo>
                    <a:lnTo>
                      <a:pt x="88" y="208"/>
                    </a:lnTo>
                    <a:lnTo>
                      <a:pt x="62" y="202"/>
                    </a:lnTo>
                    <a:lnTo>
                      <a:pt x="58" y="198"/>
                    </a:lnTo>
                    <a:lnTo>
                      <a:pt x="50" y="194"/>
                    </a:lnTo>
                    <a:lnTo>
                      <a:pt x="46" y="192"/>
                    </a:lnTo>
                    <a:lnTo>
                      <a:pt x="40" y="190"/>
                    </a:lnTo>
                    <a:lnTo>
                      <a:pt x="36" y="192"/>
                    </a:lnTo>
                    <a:lnTo>
                      <a:pt x="34" y="196"/>
                    </a:lnTo>
                    <a:lnTo>
                      <a:pt x="16" y="23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99" name="Freeform 472"/>
              <p:cNvSpPr>
                <a:spLocks/>
              </p:cNvSpPr>
              <p:nvPr/>
            </p:nvSpPr>
            <p:spPr bwMode="auto">
              <a:xfrm>
                <a:off x="2056" y="3174"/>
                <a:ext cx="98" cy="26"/>
              </a:xfrm>
              <a:custGeom>
                <a:avLst/>
                <a:gdLst>
                  <a:gd name="T0" fmla="*/ 0 w 98"/>
                  <a:gd name="T1" fmla="*/ 26 h 26"/>
                  <a:gd name="T2" fmla="*/ 0 w 98"/>
                  <a:gd name="T3" fmla="*/ 26 h 26"/>
                  <a:gd name="T4" fmla="*/ 16 w 98"/>
                  <a:gd name="T5" fmla="*/ 22 h 26"/>
                  <a:gd name="T6" fmla="*/ 30 w 98"/>
                  <a:gd name="T7" fmla="*/ 18 h 26"/>
                  <a:gd name="T8" fmla="*/ 46 w 98"/>
                  <a:gd name="T9" fmla="*/ 14 h 26"/>
                  <a:gd name="T10" fmla="*/ 46 w 98"/>
                  <a:gd name="T11" fmla="*/ 14 h 26"/>
                  <a:gd name="T12" fmla="*/ 62 w 98"/>
                  <a:gd name="T13" fmla="*/ 16 h 26"/>
                  <a:gd name="T14" fmla="*/ 78 w 98"/>
                  <a:gd name="T15" fmla="*/ 20 h 26"/>
                  <a:gd name="T16" fmla="*/ 96 w 98"/>
                  <a:gd name="T17" fmla="*/ 26 h 26"/>
                  <a:gd name="T18" fmla="*/ 96 w 98"/>
                  <a:gd name="T19" fmla="*/ 26 h 26"/>
                  <a:gd name="T20" fmla="*/ 98 w 98"/>
                  <a:gd name="T21" fmla="*/ 24 h 26"/>
                  <a:gd name="T22" fmla="*/ 98 w 98"/>
                  <a:gd name="T23" fmla="*/ 20 h 26"/>
                  <a:gd name="T24" fmla="*/ 96 w 98"/>
                  <a:gd name="T25" fmla="*/ 14 h 26"/>
                  <a:gd name="T26" fmla="*/ 86 w 98"/>
                  <a:gd name="T27" fmla="*/ 6 h 26"/>
                  <a:gd name="T28" fmla="*/ 86 w 98"/>
                  <a:gd name="T29" fmla="*/ 6 h 26"/>
                  <a:gd name="T30" fmla="*/ 78 w 98"/>
                  <a:gd name="T31" fmla="*/ 4 h 26"/>
                  <a:gd name="T32" fmla="*/ 68 w 98"/>
                  <a:gd name="T33" fmla="*/ 2 h 26"/>
                  <a:gd name="T34" fmla="*/ 56 w 98"/>
                  <a:gd name="T35" fmla="*/ 0 h 26"/>
                  <a:gd name="T36" fmla="*/ 42 w 98"/>
                  <a:gd name="T37" fmla="*/ 2 h 26"/>
                  <a:gd name="T38" fmla="*/ 28 w 98"/>
                  <a:gd name="T39" fmla="*/ 4 h 26"/>
                  <a:gd name="T40" fmla="*/ 16 w 98"/>
                  <a:gd name="T41" fmla="*/ 8 h 26"/>
                  <a:gd name="T42" fmla="*/ 6 w 98"/>
                  <a:gd name="T43" fmla="*/ 16 h 26"/>
                  <a:gd name="T44" fmla="*/ 2 w 98"/>
                  <a:gd name="T45" fmla="*/ 20 h 26"/>
                  <a:gd name="T46" fmla="*/ 0 w 98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8"/>
                  <a:gd name="T73" fmla="*/ 0 h 26"/>
                  <a:gd name="T74" fmla="*/ 98 w 98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8" h="26">
                    <a:moveTo>
                      <a:pt x="0" y="26"/>
                    </a:moveTo>
                    <a:lnTo>
                      <a:pt x="0" y="26"/>
                    </a:lnTo>
                    <a:lnTo>
                      <a:pt x="16" y="22"/>
                    </a:lnTo>
                    <a:lnTo>
                      <a:pt x="30" y="18"/>
                    </a:lnTo>
                    <a:lnTo>
                      <a:pt x="46" y="14"/>
                    </a:lnTo>
                    <a:lnTo>
                      <a:pt x="62" y="16"/>
                    </a:lnTo>
                    <a:lnTo>
                      <a:pt x="78" y="20"/>
                    </a:lnTo>
                    <a:lnTo>
                      <a:pt x="96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6" y="14"/>
                    </a:lnTo>
                    <a:lnTo>
                      <a:pt x="86" y="6"/>
                    </a:lnTo>
                    <a:lnTo>
                      <a:pt x="78" y="4"/>
                    </a:lnTo>
                    <a:lnTo>
                      <a:pt x="68" y="2"/>
                    </a:lnTo>
                    <a:lnTo>
                      <a:pt x="56" y="0"/>
                    </a:lnTo>
                    <a:lnTo>
                      <a:pt x="42" y="2"/>
                    </a:lnTo>
                    <a:lnTo>
                      <a:pt x="28" y="4"/>
                    </a:lnTo>
                    <a:lnTo>
                      <a:pt x="16" y="8"/>
                    </a:lnTo>
                    <a:lnTo>
                      <a:pt x="6" y="16"/>
                    </a:lnTo>
                    <a:lnTo>
                      <a:pt x="2" y="20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00" name="Freeform 473"/>
              <p:cNvSpPr>
                <a:spLocks/>
              </p:cNvSpPr>
              <p:nvPr/>
            </p:nvSpPr>
            <p:spPr bwMode="auto">
              <a:xfrm>
                <a:off x="2056" y="3174"/>
                <a:ext cx="98" cy="26"/>
              </a:xfrm>
              <a:custGeom>
                <a:avLst/>
                <a:gdLst>
                  <a:gd name="T0" fmla="*/ 0 w 98"/>
                  <a:gd name="T1" fmla="*/ 26 h 26"/>
                  <a:gd name="T2" fmla="*/ 0 w 98"/>
                  <a:gd name="T3" fmla="*/ 26 h 26"/>
                  <a:gd name="T4" fmla="*/ 16 w 98"/>
                  <a:gd name="T5" fmla="*/ 22 h 26"/>
                  <a:gd name="T6" fmla="*/ 30 w 98"/>
                  <a:gd name="T7" fmla="*/ 18 h 26"/>
                  <a:gd name="T8" fmla="*/ 46 w 98"/>
                  <a:gd name="T9" fmla="*/ 14 h 26"/>
                  <a:gd name="T10" fmla="*/ 46 w 98"/>
                  <a:gd name="T11" fmla="*/ 14 h 26"/>
                  <a:gd name="T12" fmla="*/ 62 w 98"/>
                  <a:gd name="T13" fmla="*/ 16 h 26"/>
                  <a:gd name="T14" fmla="*/ 78 w 98"/>
                  <a:gd name="T15" fmla="*/ 20 h 26"/>
                  <a:gd name="T16" fmla="*/ 96 w 98"/>
                  <a:gd name="T17" fmla="*/ 26 h 26"/>
                  <a:gd name="T18" fmla="*/ 96 w 98"/>
                  <a:gd name="T19" fmla="*/ 26 h 26"/>
                  <a:gd name="T20" fmla="*/ 98 w 98"/>
                  <a:gd name="T21" fmla="*/ 24 h 26"/>
                  <a:gd name="T22" fmla="*/ 98 w 98"/>
                  <a:gd name="T23" fmla="*/ 20 h 26"/>
                  <a:gd name="T24" fmla="*/ 96 w 98"/>
                  <a:gd name="T25" fmla="*/ 14 h 26"/>
                  <a:gd name="T26" fmla="*/ 86 w 98"/>
                  <a:gd name="T27" fmla="*/ 6 h 26"/>
                  <a:gd name="T28" fmla="*/ 86 w 98"/>
                  <a:gd name="T29" fmla="*/ 6 h 26"/>
                  <a:gd name="T30" fmla="*/ 78 w 98"/>
                  <a:gd name="T31" fmla="*/ 4 h 26"/>
                  <a:gd name="T32" fmla="*/ 68 w 98"/>
                  <a:gd name="T33" fmla="*/ 2 h 26"/>
                  <a:gd name="T34" fmla="*/ 56 w 98"/>
                  <a:gd name="T35" fmla="*/ 0 h 26"/>
                  <a:gd name="T36" fmla="*/ 42 w 98"/>
                  <a:gd name="T37" fmla="*/ 2 h 26"/>
                  <a:gd name="T38" fmla="*/ 28 w 98"/>
                  <a:gd name="T39" fmla="*/ 4 h 26"/>
                  <a:gd name="T40" fmla="*/ 16 w 98"/>
                  <a:gd name="T41" fmla="*/ 8 h 26"/>
                  <a:gd name="T42" fmla="*/ 6 w 98"/>
                  <a:gd name="T43" fmla="*/ 16 h 26"/>
                  <a:gd name="T44" fmla="*/ 2 w 98"/>
                  <a:gd name="T45" fmla="*/ 20 h 26"/>
                  <a:gd name="T46" fmla="*/ 0 w 98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8"/>
                  <a:gd name="T73" fmla="*/ 0 h 26"/>
                  <a:gd name="T74" fmla="*/ 98 w 98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8" h="26">
                    <a:moveTo>
                      <a:pt x="0" y="26"/>
                    </a:moveTo>
                    <a:lnTo>
                      <a:pt x="0" y="26"/>
                    </a:lnTo>
                    <a:lnTo>
                      <a:pt x="16" y="22"/>
                    </a:lnTo>
                    <a:lnTo>
                      <a:pt x="30" y="18"/>
                    </a:lnTo>
                    <a:lnTo>
                      <a:pt x="46" y="14"/>
                    </a:lnTo>
                    <a:lnTo>
                      <a:pt x="62" y="16"/>
                    </a:lnTo>
                    <a:lnTo>
                      <a:pt x="78" y="20"/>
                    </a:lnTo>
                    <a:lnTo>
                      <a:pt x="96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6" y="14"/>
                    </a:lnTo>
                    <a:lnTo>
                      <a:pt x="86" y="6"/>
                    </a:lnTo>
                    <a:lnTo>
                      <a:pt x="78" y="4"/>
                    </a:lnTo>
                    <a:lnTo>
                      <a:pt x="68" y="2"/>
                    </a:lnTo>
                    <a:lnTo>
                      <a:pt x="56" y="0"/>
                    </a:lnTo>
                    <a:lnTo>
                      <a:pt x="42" y="2"/>
                    </a:lnTo>
                    <a:lnTo>
                      <a:pt x="28" y="4"/>
                    </a:lnTo>
                    <a:lnTo>
                      <a:pt x="16" y="8"/>
                    </a:lnTo>
                    <a:lnTo>
                      <a:pt x="6" y="16"/>
                    </a:lnTo>
                    <a:lnTo>
                      <a:pt x="2" y="20"/>
                    </a:lnTo>
                    <a:lnTo>
                      <a:pt x="0" y="2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01" name="Freeform 474"/>
              <p:cNvSpPr>
                <a:spLocks/>
              </p:cNvSpPr>
              <p:nvPr/>
            </p:nvSpPr>
            <p:spPr bwMode="auto">
              <a:xfrm>
                <a:off x="2186" y="3176"/>
                <a:ext cx="38" cy="24"/>
              </a:xfrm>
              <a:custGeom>
                <a:avLst/>
                <a:gdLst>
                  <a:gd name="T0" fmla="*/ 0 w 38"/>
                  <a:gd name="T1" fmla="*/ 24 h 24"/>
                  <a:gd name="T2" fmla="*/ 0 w 38"/>
                  <a:gd name="T3" fmla="*/ 24 h 24"/>
                  <a:gd name="T4" fmla="*/ 14 w 38"/>
                  <a:gd name="T5" fmla="*/ 18 h 24"/>
                  <a:gd name="T6" fmla="*/ 24 w 38"/>
                  <a:gd name="T7" fmla="*/ 16 h 24"/>
                  <a:gd name="T8" fmla="*/ 30 w 38"/>
                  <a:gd name="T9" fmla="*/ 16 h 24"/>
                  <a:gd name="T10" fmla="*/ 32 w 38"/>
                  <a:gd name="T11" fmla="*/ 18 h 24"/>
                  <a:gd name="T12" fmla="*/ 32 w 38"/>
                  <a:gd name="T13" fmla="*/ 18 h 24"/>
                  <a:gd name="T14" fmla="*/ 34 w 38"/>
                  <a:gd name="T15" fmla="*/ 16 h 24"/>
                  <a:gd name="T16" fmla="*/ 38 w 38"/>
                  <a:gd name="T17" fmla="*/ 12 h 24"/>
                  <a:gd name="T18" fmla="*/ 38 w 38"/>
                  <a:gd name="T19" fmla="*/ 8 h 24"/>
                  <a:gd name="T20" fmla="*/ 38 w 38"/>
                  <a:gd name="T21" fmla="*/ 6 h 24"/>
                  <a:gd name="T22" fmla="*/ 38 w 38"/>
                  <a:gd name="T23" fmla="*/ 2 h 24"/>
                  <a:gd name="T24" fmla="*/ 34 w 38"/>
                  <a:gd name="T25" fmla="*/ 0 h 24"/>
                  <a:gd name="T26" fmla="*/ 34 w 38"/>
                  <a:gd name="T27" fmla="*/ 0 h 24"/>
                  <a:gd name="T28" fmla="*/ 30 w 38"/>
                  <a:gd name="T29" fmla="*/ 0 h 24"/>
                  <a:gd name="T30" fmla="*/ 24 w 38"/>
                  <a:gd name="T31" fmla="*/ 0 h 24"/>
                  <a:gd name="T32" fmla="*/ 14 w 38"/>
                  <a:gd name="T33" fmla="*/ 6 h 24"/>
                  <a:gd name="T34" fmla="*/ 4 w 38"/>
                  <a:gd name="T35" fmla="*/ 14 h 24"/>
                  <a:gd name="T36" fmla="*/ 0 w 38"/>
                  <a:gd name="T37" fmla="*/ 20 h 24"/>
                  <a:gd name="T38" fmla="*/ 0 w 38"/>
                  <a:gd name="T39" fmla="*/ 2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8"/>
                  <a:gd name="T61" fmla="*/ 0 h 24"/>
                  <a:gd name="T62" fmla="*/ 38 w 38"/>
                  <a:gd name="T63" fmla="*/ 24 h 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8" h="24">
                    <a:moveTo>
                      <a:pt x="0" y="24"/>
                    </a:moveTo>
                    <a:lnTo>
                      <a:pt x="0" y="24"/>
                    </a:lnTo>
                    <a:lnTo>
                      <a:pt x="14" y="18"/>
                    </a:lnTo>
                    <a:lnTo>
                      <a:pt x="24" y="16"/>
                    </a:lnTo>
                    <a:lnTo>
                      <a:pt x="30" y="16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8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4" y="6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02" name="Freeform 475"/>
              <p:cNvSpPr>
                <a:spLocks/>
              </p:cNvSpPr>
              <p:nvPr/>
            </p:nvSpPr>
            <p:spPr bwMode="auto">
              <a:xfrm>
                <a:off x="2186" y="3176"/>
                <a:ext cx="38" cy="24"/>
              </a:xfrm>
              <a:custGeom>
                <a:avLst/>
                <a:gdLst>
                  <a:gd name="T0" fmla="*/ 0 w 38"/>
                  <a:gd name="T1" fmla="*/ 24 h 24"/>
                  <a:gd name="T2" fmla="*/ 0 w 38"/>
                  <a:gd name="T3" fmla="*/ 24 h 24"/>
                  <a:gd name="T4" fmla="*/ 14 w 38"/>
                  <a:gd name="T5" fmla="*/ 18 h 24"/>
                  <a:gd name="T6" fmla="*/ 24 w 38"/>
                  <a:gd name="T7" fmla="*/ 16 h 24"/>
                  <a:gd name="T8" fmla="*/ 30 w 38"/>
                  <a:gd name="T9" fmla="*/ 16 h 24"/>
                  <a:gd name="T10" fmla="*/ 32 w 38"/>
                  <a:gd name="T11" fmla="*/ 18 h 24"/>
                  <a:gd name="T12" fmla="*/ 32 w 38"/>
                  <a:gd name="T13" fmla="*/ 18 h 24"/>
                  <a:gd name="T14" fmla="*/ 34 w 38"/>
                  <a:gd name="T15" fmla="*/ 16 h 24"/>
                  <a:gd name="T16" fmla="*/ 38 w 38"/>
                  <a:gd name="T17" fmla="*/ 12 h 24"/>
                  <a:gd name="T18" fmla="*/ 38 w 38"/>
                  <a:gd name="T19" fmla="*/ 8 h 24"/>
                  <a:gd name="T20" fmla="*/ 38 w 38"/>
                  <a:gd name="T21" fmla="*/ 6 h 24"/>
                  <a:gd name="T22" fmla="*/ 38 w 38"/>
                  <a:gd name="T23" fmla="*/ 2 h 24"/>
                  <a:gd name="T24" fmla="*/ 34 w 38"/>
                  <a:gd name="T25" fmla="*/ 0 h 24"/>
                  <a:gd name="T26" fmla="*/ 34 w 38"/>
                  <a:gd name="T27" fmla="*/ 0 h 24"/>
                  <a:gd name="T28" fmla="*/ 30 w 38"/>
                  <a:gd name="T29" fmla="*/ 0 h 24"/>
                  <a:gd name="T30" fmla="*/ 24 w 38"/>
                  <a:gd name="T31" fmla="*/ 0 h 24"/>
                  <a:gd name="T32" fmla="*/ 14 w 38"/>
                  <a:gd name="T33" fmla="*/ 6 h 24"/>
                  <a:gd name="T34" fmla="*/ 4 w 38"/>
                  <a:gd name="T35" fmla="*/ 14 h 24"/>
                  <a:gd name="T36" fmla="*/ 0 w 38"/>
                  <a:gd name="T37" fmla="*/ 20 h 24"/>
                  <a:gd name="T38" fmla="*/ 0 w 38"/>
                  <a:gd name="T39" fmla="*/ 2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8"/>
                  <a:gd name="T61" fmla="*/ 0 h 24"/>
                  <a:gd name="T62" fmla="*/ 38 w 38"/>
                  <a:gd name="T63" fmla="*/ 24 h 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8" h="24">
                    <a:moveTo>
                      <a:pt x="0" y="24"/>
                    </a:moveTo>
                    <a:lnTo>
                      <a:pt x="0" y="24"/>
                    </a:lnTo>
                    <a:lnTo>
                      <a:pt x="14" y="18"/>
                    </a:lnTo>
                    <a:lnTo>
                      <a:pt x="24" y="16"/>
                    </a:lnTo>
                    <a:lnTo>
                      <a:pt x="30" y="16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8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4" y="6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0" y="2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03" name="Freeform 476"/>
              <p:cNvSpPr>
                <a:spLocks/>
              </p:cNvSpPr>
              <p:nvPr/>
            </p:nvSpPr>
            <p:spPr bwMode="auto">
              <a:xfrm>
                <a:off x="1948" y="3184"/>
                <a:ext cx="46" cy="90"/>
              </a:xfrm>
              <a:custGeom>
                <a:avLst/>
                <a:gdLst>
                  <a:gd name="T0" fmla="*/ 46 w 46"/>
                  <a:gd name="T1" fmla="*/ 54 h 90"/>
                  <a:gd name="T2" fmla="*/ 46 w 46"/>
                  <a:gd name="T3" fmla="*/ 54 h 90"/>
                  <a:gd name="T4" fmla="*/ 46 w 46"/>
                  <a:gd name="T5" fmla="*/ 46 h 90"/>
                  <a:gd name="T6" fmla="*/ 46 w 46"/>
                  <a:gd name="T7" fmla="*/ 30 h 90"/>
                  <a:gd name="T8" fmla="*/ 44 w 46"/>
                  <a:gd name="T9" fmla="*/ 20 h 90"/>
                  <a:gd name="T10" fmla="*/ 40 w 46"/>
                  <a:gd name="T11" fmla="*/ 12 h 90"/>
                  <a:gd name="T12" fmla="*/ 34 w 46"/>
                  <a:gd name="T13" fmla="*/ 4 h 90"/>
                  <a:gd name="T14" fmla="*/ 26 w 46"/>
                  <a:gd name="T15" fmla="*/ 0 h 90"/>
                  <a:gd name="T16" fmla="*/ 26 w 46"/>
                  <a:gd name="T17" fmla="*/ 0 h 90"/>
                  <a:gd name="T18" fmla="*/ 18 w 46"/>
                  <a:gd name="T19" fmla="*/ 0 h 90"/>
                  <a:gd name="T20" fmla="*/ 10 w 46"/>
                  <a:gd name="T21" fmla="*/ 4 h 90"/>
                  <a:gd name="T22" fmla="*/ 4 w 46"/>
                  <a:gd name="T23" fmla="*/ 10 h 90"/>
                  <a:gd name="T24" fmla="*/ 2 w 46"/>
                  <a:gd name="T25" fmla="*/ 18 h 90"/>
                  <a:gd name="T26" fmla="*/ 0 w 46"/>
                  <a:gd name="T27" fmla="*/ 30 h 90"/>
                  <a:gd name="T28" fmla="*/ 2 w 46"/>
                  <a:gd name="T29" fmla="*/ 42 h 90"/>
                  <a:gd name="T30" fmla="*/ 6 w 46"/>
                  <a:gd name="T31" fmla="*/ 56 h 90"/>
                  <a:gd name="T32" fmla="*/ 14 w 46"/>
                  <a:gd name="T33" fmla="*/ 70 h 90"/>
                  <a:gd name="T34" fmla="*/ 14 w 46"/>
                  <a:gd name="T35" fmla="*/ 70 h 90"/>
                  <a:gd name="T36" fmla="*/ 22 w 46"/>
                  <a:gd name="T37" fmla="*/ 80 h 90"/>
                  <a:gd name="T38" fmla="*/ 28 w 46"/>
                  <a:gd name="T39" fmla="*/ 88 h 90"/>
                  <a:gd name="T40" fmla="*/ 34 w 46"/>
                  <a:gd name="T41" fmla="*/ 90 h 90"/>
                  <a:gd name="T42" fmla="*/ 40 w 46"/>
                  <a:gd name="T43" fmla="*/ 88 h 90"/>
                  <a:gd name="T44" fmla="*/ 44 w 46"/>
                  <a:gd name="T45" fmla="*/ 84 h 90"/>
                  <a:gd name="T46" fmla="*/ 46 w 46"/>
                  <a:gd name="T47" fmla="*/ 76 h 90"/>
                  <a:gd name="T48" fmla="*/ 46 w 46"/>
                  <a:gd name="T49" fmla="*/ 66 h 90"/>
                  <a:gd name="T50" fmla="*/ 46 w 46"/>
                  <a:gd name="T51" fmla="*/ 54 h 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6"/>
                  <a:gd name="T79" fmla="*/ 0 h 90"/>
                  <a:gd name="T80" fmla="*/ 46 w 46"/>
                  <a:gd name="T81" fmla="*/ 90 h 9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6" h="90">
                    <a:moveTo>
                      <a:pt x="46" y="54"/>
                    </a:moveTo>
                    <a:lnTo>
                      <a:pt x="46" y="54"/>
                    </a:lnTo>
                    <a:lnTo>
                      <a:pt x="46" y="46"/>
                    </a:lnTo>
                    <a:lnTo>
                      <a:pt x="46" y="30"/>
                    </a:lnTo>
                    <a:lnTo>
                      <a:pt x="44" y="20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4"/>
                    </a:lnTo>
                    <a:lnTo>
                      <a:pt x="4" y="10"/>
                    </a:lnTo>
                    <a:lnTo>
                      <a:pt x="2" y="18"/>
                    </a:lnTo>
                    <a:lnTo>
                      <a:pt x="0" y="30"/>
                    </a:lnTo>
                    <a:lnTo>
                      <a:pt x="2" y="42"/>
                    </a:lnTo>
                    <a:lnTo>
                      <a:pt x="6" y="56"/>
                    </a:lnTo>
                    <a:lnTo>
                      <a:pt x="14" y="70"/>
                    </a:lnTo>
                    <a:lnTo>
                      <a:pt x="22" y="80"/>
                    </a:lnTo>
                    <a:lnTo>
                      <a:pt x="28" y="88"/>
                    </a:lnTo>
                    <a:lnTo>
                      <a:pt x="34" y="90"/>
                    </a:lnTo>
                    <a:lnTo>
                      <a:pt x="40" y="88"/>
                    </a:lnTo>
                    <a:lnTo>
                      <a:pt x="44" y="84"/>
                    </a:lnTo>
                    <a:lnTo>
                      <a:pt x="46" y="76"/>
                    </a:lnTo>
                    <a:lnTo>
                      <a:pt x="46" y="66"/>
                    </a:lnTo>
                    <a:lnTo>
                      <a:pt x="46" y="54"/>
                    </a:lnTo>
                    <a:close/>
                  </a:path>
                </a:pathLst>
              </a:custGeom>
              <a:solidFill>
                <a:srgbClr val="EF905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04" name="Freeform 477"/>
              <p:cNvSpPr>
                <a:spLocks/>
              </p:cNvSpPr>
              <p:nvPr/>
            </p:nvSpPr>
            <p:spPr bwMode="auto">
              <a:xfrm>
                <a:off x="1948" y="3184"/>
                <a:ext cx="46" cy="90"/>
              </a:xfrm>
              <a:custGeom>
                <a:avLst/>
                <a:gdLst>
                  <a:gd name="T0" fmla="*/ 46 w 46"/>
                  <a:gd name="T1" fmla="*/ 54 h 90"/>
                  <a:gd name="T2" fmla="*/ 46 w 46"/>
                  <a:gd name="T3" fmla="*/ 54 h 90"/>
                  <a:gd name="T4" fmla="*/ 46 w 46"/>
                  <a:gd name="T5" fmla="*/ 46 h 90"/>
                  <a:gd name="T6" fmla="*/ 46 w 46"/>
                  <a:gd name="T7" fmla="*/ 30 h 90"/>
                  <a:gd name="T8" fmla="*/ 44 w 46"/>
                  <a:gd name="T9" fmla="*/ 20 h 90"/>
                  <a:gd name="T10" fmla="*/ 40 w 46"/>
                  <a:gd name="T11" fmla="*/ 12 h 90"/>
                  <a:gd name="T12" fmla="*/ 34 w 46"/>
                  <a:gd name="T13" fmla="*/ 4 h 90"/>
                  <a:gd name="T14" fmla="*/ 26 w 46"/>
                  <a:gd name="T15" fmla="*/ 0 h 90"/>
                  <a:gd name="T16" fmla="*/ 26 w 46"/>
                  <a:gd name="T17" fmla="*/ 0 h 90"/>
                  <a:gd name="T18" fmla="*/ 18 w 46"/>
                  <a:gd name="T19" fmla="*/ 0 h 90"/>
                  <a:gd name="T20" fmla="*/ 10 w 46"/>
                  <a:gd name="T21" fmla="*/ 4 h 90"/>
                  <a:gd name="T22" fmla="*/ 4 w 46"/>
                  <a:gd name="T23" fmla="*/ 10 h 90"/>
                  <a:gd name="T24" fmla="*/ 2 w 46"/>
                  <a:gd name="T25" fmla="*/ 18 h 90"/>
                  <a:gd name="T26" fmla="*/ 0 w 46"/>
                  <a:gd name="T27" fmla="*/ 30 h 90"/>
                  <a:gd name="T28" fmla="*/ 2 w 46"/>
                  <a:gd name="T29" fmla="*/ 42 h 90"/>
                  <a:gd name="T30" fmla="*/ 6 w 46"/>
                  <a:gd name="T31" fmla="*/ 56 h 90"/>
                  <a:gd name="T32" fmla="*/ 14 w 46"/>
                  <a:gd name="T33" fmla="*/ 70 h 90"/>
                  <a:gd name="T34" fmla="*/ 14 w 46"/>
                  <a:gd name="T35" fmla="*/ 70 h 90"/>
                  <a:gd name="T36" fmla="*/ 22 w 46"/>
                  <a:gd name="T37" fmla="*/ 80 h 90"/>
                  <a:gd name="T38" fmla="*/ 28 w 46"/>
                  <a:gd name="T39" fmla="*/ 88 h 90"/>
                  <a:gd name="T40" fmla="*/ 34 w 46"/>
                  <a:gd name="T41" fmla="*/ 90 h 90"/>
                  <a:gd name="T42" fmla="*/ 40 w 46"/>
                  <a:gd name="T43" fmla="*/ 88 h 90"/>
                  <a:gd name="T44" fmla="*/ 44 w 46"/>
                  <a:gd name="T45" fmla="*/ 84 h 90"/>
                  <a:gd name="T46" fmla="*/ 46 w 46"/>
                  <a:gd name="T47" fmla="*/ 76 h 90"/>
                  <a:gd name="T48" fmla="*/ 46 w 46"/>
                  <a:gd name="T49" fmla="*/ 66 h 90"/>
                  <a:gd name="T50" fmla="*/ 46 w 46"/>
                  <a:gd name="T51" fmla="*/ 54 h 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6"/>
                  <a:gd name="T79" fmla="*/ 0 h 90"/>
                  <a:gd name="T80" fmla="*/ 46 w 46"/>
                  <a:gd name="T81" fmla="*/ 90 h 9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6" h="90">
                    <a:moveTo>
                      <a:pt x="46" y="54"/>
                    </a:moveTo>
                    <a:lnTo>
                      <a:pt x="46" y="54"/>
                    </a:lnTo>
                    <a:lnTo>
                      <a:pt x="46" y="46"/>
                    </a:lnTo>
                    <a:lnTo>
                      <a:pt x="46" y="30"/>
                    </a:lnTo>
                    <a:lnTo>
                      <a:pt x="44" y="20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4"/>
                    </a:lnTo>
                    <a:lnTo>
                      <a:pt x="4" y="10"/>
                    </a:lnTo>
                    <a:lnTo>
                      <a:pt x="2" y="18"/>
                    </a:lnTo>
                    <a:lnTo>
                      <a:pt x="0" y="30"/>
                    </a:lnTo>
                    <a:lnTo>
                      <a:pt x="2" y="42"/>
                    </a:lnTo>
                    <a:lnTo>
                      <a:pt x="6" y="56"/>
                    </a:lnTo>
                    <a:lnTo>
                      <a:pt x="14" y="70"/>
                    </a:lnTo>
                    <a:lnTo>
                      <a:pt x="22" y="80"/>
                    </a:lnTo>
                    <a:lnTo>
                      <a:pt x="28" y="88"/>
                    </a:lnTo>
                    <a:lnTo>
                      <a:pt x="34" y="90"/>
                    </a:lnTo>
                    <a:lnTo>
                      <a:pt x="40" y="88"/>
                    </a:lnTo>
                    <a:lnTo>
                      <a:pt x="44" y="84"/>
                    </a:lnTo>
                    <a:lnTo>
                      <a:pt x="46" y="76"/>
                    </a:lnTo>
                    <a:lnTo>
                      <a:pt x="46" y="66"/>
                    </a:lnTo>
                    <a:lnTo>
                      <a:pt x="46" y="5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05" name="Freeform 478"/>
              <p:cNvSpPr>
                <a:spLocks/>
              </p:cNvSpPr>
              <p:nvPr/>
            </p:nvSpPr>
            <p:spPr bwMode="auto">
              <a:xfrm>
                <a:off x="2084" y="3214"/>
                <a:ext cx="54" cy="10"/>
              </a:xfrm>
              <a:custGeom>
                <a:avLst/>
                <a:gdLst>
                  <a:gd name="T0" fmla="*/ 0 w 54"/>
                  <a:gd name="T1" fmla="*/ 0 h 10"/>
                  <a:gd name="T2" fmla="*/ 0 w 54"/>
                  <a:gd name="T3" fmla="*/ 0 h 10"/>
                  <a:gd name="T4" fmla="*/ 14 w 54"/>
                  <a:gd name="T5" fmla="*/ 2 h 10"/>
                  <a:gd name="T6" fmla="*/ 34 w 54"/>
                  <a:gd name="T7" fmla="*/ 4 h 10"/>
                  <a:gd name="T8" fmla="*/ 34 w 54"/>
                  <a:gd name="T9" fmla="*/ 4 h 10"/>
                  <a:gd name="T10" fmla="*/ 54 w 54"/>
                  <a:gd name="T11" fmla="*/ 2 h 10"/>
                  <a:gd name="T12" fmla="*/ 54 w 54"/>
                  <a:gd name="T13" fmla="*/ 2 h 10"/>
                  <a:gd name="T14" fmla="*/ 50 w 54"/>
                  <a:gd name="T15" fmla="*/ 4 h 10"/>
                  <a:gd name="T16" fmla="*/ 46 w 54"/>
                  <a:gd name="T17" fmla="*/ 8 h 10"/>
                  <a:gd name="T18" fmla="*/ 42 w 54"/>
                  <a:gd name="T19" fmla="*/ 10 h 10"/>
                  <a:gd name="T20" fmla="*/ 34 w 54"/>
                  <a:gd name="T21" fmla="*/ 10 h 10"/>
                  <a:gd name="T22" fmla="*/ 24 w 54"/>
                  <a:gd name="T23" fmla="*/ 10 h 10"/>
                  <a:gd name="T24" fmla="*/ 14 w 54"/>
                  <a:gd name="T25" fmla="*/ 6 h 10"/>
                  <a:gd name="T26" fmla="*/ 0 w 54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2"/>
                    </a:lnTo>
                    <a:lnTo>
                      <a:pt x="34" y="4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24" y="10"/>
                    </a:lnTo>
                    <a:lnTo>
                      <a:pt x="14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06" name="Freeform 479"/>
              <p:cNvSpPr>
                <a:spLocks/>
              </p:cNvSpPr>
              <p:nvPr/>
            </p:nvSpPr>
            <p:spPr bwMode="auto">
              <a:xfrm>
                <a:off x="2084" y="3214"/>
                <a:ext cx="54" cy="10"/>
              </a:xfrm>
              <a:custGeom>
                <a:avLst/>
                <a:gdLst>
                  <a:gd name="T0" fmla="*/ 0 w 54"/>
                  <a:gd name="T1" fmla="*/ 0 h 10"/>
                  <a:gd name="T2" fmla="*/ 0 w 54"/>
                  <a:gd name="T3" fmla="*/ 0 h 10"/>
                  <a:gd name="T4" fmla="*/ 14 w 54"/>
                  <a:gd name="T5" fmla="*/ 2 h 10"/>
                  <a:gd name="T6" fmla="*/ 34 w 54"/>
                  <a:gd name="T7" fmla="*/ 4 h 10"/>
                  <a:gd name="T8" fmla="*/ 34 w 54"/>
                  <a:gd name="T9" fmla="*/ 4 h 10"/>
                  <a:gd name="T10" fmla="*/ 54 w 54"/>
                  <a:gd name="T11" fmla="*/ 2 h 10"/>
                  <a:gd name="T12" fmla="*/ 54 w 54"/>
                  <a:gd name="T13" fmla="*/ 2 h 10"/>
                  <a:gd name="T14" fmla="*/ 50 w 54"/>
                  <a:gd name="T15" fmla="*/ 4 h 10"/>
                  <a:gd name="T16" fmla="*/ 46 w 54"/>
                  <a:gd name="T17" fmla="*/ 8 h 10"/>
                  <a:gd name="T18" fmla="*/ 42 w 54"/>
                  <a:gd name="T19" fmla="*/ 10 h 10"/>
                  <a:gd name="T20" fmla="*/ 34 w 54"/>
                  <a:gd name="T21" fmla="*/ 10 h 10"/>
                  <a:gd name="T22" fmla="*/ 24 w 54"/>
                  <a:gd name="T23" fmla="*/ 10 h 10"/>
                  <a:gd name="T24" fmla="*/ 14 w 54"/>
                  <a:gd name="T25" fmla="*/ 6 h 10"/>
                  <a:gd name="T26" fmla="*/ 0 w 54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2"/>
                    </a:lnTo>
                    <a:lnTo>
                      <a:pt x="34" y="4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24" y="10"/>
                    </a:lnTo>
                    <a:lnTo>
                      <a:pt x="14" y="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07" name="Freeform 480"/>
              <p:cNvSpPr>
                <a:spLocks/>
              </p:cNvSpPr>
              <p:nvPr/>
            </p:nvSpPr>
            <p:spPr bwMode="auto">
              <a:xfrm>
                <a:off x="2186" y="3216"/>
                <a:ext cx="24" cy="8"/>
              </a:xfrm>
              <a:custGeom>
                <a:avLst/>
                <a:gdLst>
                  <a:gd name="T0" fmla="*/ 0 w 24"/>
                  <a:gd name="T1" fmla="*/ 0 h 8"/>
                  <a:gd name="T2" fmla="*/ 0 w 24"/>
                  <a:gd name="T3" fmla="*/ 0 h 8"/>
                  <a:gd name="T4" fmla="*/ 8 w 24"/>
                  <a:gd name="T5" fmla="*/ 2 h 8"/>
                  <a:gd name="T6" fmla="*/ 14 w 24"/>
                  <a:gd name="T7" fmla="*/ 2 h 8"/>
                  <a:gd name="T8" fmla="*/ 24 w 24"/>
                  <a:gd name="T9" fmla="*/ 0 h 8"/>
                  <a:gd name="T10" fmla="*/ 24 w 24"/>
                  <a:gd name="T11" fmla="*/ 0 h 8"/>
                  <a:gd name="T12" fmla="*/ 20 w 24"/>
                  <a:gd name="T13" fmla="*/ 4 h 8"/>
                  <a:gd name="T14" fmla="*/ 16 w 24"/>
                  <a:gd name="T15" fmla="*/ 8 h 8"/>
                  <a:gd name="T16" fmla="*/ 12 w 24"/>
                  <a:gd name="T17" fmla="*/ 8 h 8"/>
                  <a:gd name="T18" fmla="*/ 12 w 24"/>
                  <a:gd name="T19" fmla="*/ 8 h 8"/>
                  <a:gd name="T20" fmla="*/ 8 w 24"/>
                  <a:gd name="T21" fmla="*/ 8 h 8"/>
                  <a:gd name="T22" fmla="*/ 4 w 24"/>
                  <a:gd name="T23" fmla="*/ 4 h 8"/>
                  <a:gd name="T24" fmla="*/ 0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8"/>
                  <a:gd name="T41" fmla="*/ 24 w 2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2"/>
                    </a:lnTo>
                    <a:lnTo>
                      <a:pt x="24" y="0"/>
                    </a:lnTo>
                    <a:lnTo>
                      <a:pt x="20" y="4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08" name="Freeform 481"/>
              <p:cNvSpPr>
                <a:spLocks/>
              </p:cNvSpPr>
              <p:nvPr/>
            </p:nvSpPr>
            <p:spPr bwMode="auto">
              <a:xfrm>
                <a:off x="2186" y="3216"/>
                <a:ext cx="24" cy="8"/>
              </a:xfrm>
              <a:custGeom>
                <a:avLst/>
                <a:gdLst>
                  <a:gd name="T0" fmla="*/ 0 w 24"/>
                  <a:gd name="T1" fmla="*/ 0 h 8"/>
                  <a:gd name="T2" fmla="*/ 0 w 24"/>
                  <a:gd name="T3" fmla="*/ 0 h 8"/>
                  <a:gd name="T4" fmla="*/ 8 w 24"/>
                  <a:gd name="T5" fmla="*/ 2 h 8"/>
                  <a:gd name="T6" fmla="*/ 14 w 24"/>
                  <a:gd name="T7" fmla="*/ 2 h 8"/>
                  <a:gd name="T8" fmla="*/ 24 w 24"/>
                  <a:gd name="T9" fmla="*/ 0 h 8"/>
                  <a:gd name="T10" fmla="*/ 24 w 24"/>
                  <a:gd name="T11" fmla="*/ 0 h 8"/>
                  <a:gd name="T12" fmla="*/ 20 w 24"/>
                  <a:gd name="T13" fmla="*/ 4 h 8"/>
                  <a:gd name="T14" fmla="*/ 16 w 24"/>
                  <a:gd name="T15" fmla="*/ 8 h 8"/>
                  <a:gd name="T16" fmla="*/ 12 w 24"/>
                  <a:gd name="T17" fmla="*/ 8 h 8"/>
                  <a:gd name="T18" fmla="*/ 12 w 24"/>
                  <a:gd name="T19" fmla="*/ 8 h 8"/>
                  <a:gd name="T20" fmla="*/ 8 w 24"/>
                  <a:gd name="T21" fmla="*/ 8 h 8"/>
                  <a:gd name="T22" fmla="*/ 4 w 24"/>
                  <a:gd name="T23" fmla="*/ 4 h 8"/>
                  <a:gd name="T24" fmla="*/ 0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8"/>
                  <a:gd name="T41" fmla="*/ 24 w 2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2"/>
                    </a:lnTo>
                    <a:lnTo>
                      <a:pt x="24" y="0"/>
                    </a:lnTo>
                    <a:lnTo>
                      <a:pt x="20" y="4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09" name="Freeform 482"/>
              <p:cNvSpPr>
                <a:spLocks/>
              </p:cNvSpPr>
              <p:nvPr/>
            </p:nvSpPr>
            <p:spPr bwMode="auto">
              <a:xfrm>
                <a:off x="2162" y="3204"/>
                <a:ext cx="34" cy="106"/>
              </a:xfrm>
              <a:custGeom>
                <a:avLst/>
                <a:gdLst>
                  <a:gd name="T0" fmla="*/ 22 w 34"/>
                  <a:gd name="T1" fmla="*/ 0 h 106"/>
                  <a:gd name="T2" fmla="*/ 22 w 34"/>
                  <a:gd name="T3" fmla="*/ 0 h 106"/>
                  <a:gd name="T4" fmla="*/ 26 w 34"/>
                  <a:gd name="T5" fmla="*/ 30 h 106"/>
                  <a:gd name="T6" fmla="*/ 28 w 34"/>
                  <a:gd name="T7" fmla="*/ 60 h 106"/>
                  <a:gd name="T8" fmla="*/ 26 w 34"/>
                  <a:gd name="T9" fmla="*/ 76 h 106"/>
                  <a:gd name="T10" fmla="*/ 24 w 34"/>
                  <a:gd name="T11" fmla="*/ 90 h 106"/>
                  <a:gd name="T12" fmla="*/ 24 w 34"/>
                  <a:gd name="T13" fmla="*/ 90 h 106"/>
                  <a:gd name="T14" fmla="*/ 14 w 34"/>
                  <a:gd name="T15" fmla="*/ 94 h 106"/>
                  <a:gd name="T16" fmla="*/ 6 w 34"/>
                  <a:gd name="T17" fmla="*/ 100 h 106"/>
                  <a:gd name="T18" fmla="*/ 0 w 34"/>
                  <a:gd name="T19" fmla="*/ 106 h 106"/>
                  <a:gd name="T20" fmla="*/ 0 w 34"/>
                  <a:gd name="T21" fmla="*/ 106 h 106"/>
                  <a:gd name="T22" fmla="*/ 8 w 34"/>
                  <a:gd name="T23" fmla="*/ 104 h 106"/>
                  <a:gd name="T24" fmla="*/ 18 w 34"/>
                  <a:gd name="T25" fmla="*/ 100 h 106"/>
                  <a:gd name="T26" fmla="*/ 30 w 34"/>
                  <a:gd name="T27" fmla="*/ 94 h 106"/>
                  <a:gd name="T28" fmla="*/ 30 w 34"/>
                  <a:gd name="T29" fmla="*/ 94 h 106"/>
                  <a:gd name="T30" fmla="*/ 32 w 34"/>
                  <a:gd name="T31" fmla="*/ 90 h 106"/>
                  <a:gd name="T32" fmla="*/ 34 w 34"/>
                  <a:gd name="T33" fmla="*/ 74 h 106"/>
                  <a:gd name="T34" fmla="*/ 34 w 34"/>
                  <a:gd name="T35" fmla="*/ 60 h 106"/>
                  <a:gd name="T36" fmla="*/ 32 w 34"/>
                  <a:gd name="T37" fmla="*/ 44 h 106"/>
                  <a:gd name="T38" fmla="*/ 28 w 34"/>
                  <a:gd name="T39" fmla="*/ 24 h 106"/>
                  <a:gd name="T40" fmla="*/ 22 w 34"/>
                  <a:gd name="T41" fmla="*/ 0 h 1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06"/>
                  <a:gd name="T65" fmla="*/ 34 w 34"/>
                  <a:gd name="T66" fmla="*/ 106 h 10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06">
                    <a:moveTo>
                      <a:pt x="22" y="0"/>
                    </a:moveTo>
                    <a:lnTo>
                      <a:pt x="22" y="0"/>
                    </a:lnTo>
                    <a:lnTo>
                      <a:pt x="26" y="30"/>
                    </a:lnTo>
                    <a:lnTo>
                      <a:pt x="28" y="60"/>
                    </a:lnTo>
                    <a:lnTo>
                      <a:pt x="26" y="76"/>
                    </a:lnTo>
                    <a:lnTo>
                      <a:pt x="24" y="90"/>
                    </a:lnTo>
                    <a:lnTo>
                      <a:pt x="14" y="94"/>
                    </a:lnTo>
                    <a:lnTo>
                      <a:pt x="6" y="100"/>
                    </a:lnTo>
                    <a:lnTo>
                      <a:pt x="0" y="106"/>
                    </a:lnTo>
                    <a:lnTo>
                      <a:pt x="8" y="104"/>
                    </a:lnTo>
                    <a:lnTo>
                      <a:pt x="18" y="100"/>
                    </a:lnTo>
                    <a:lnTo>
                      <a:pt x="30" y="94"/>
                    </a:lnTo>
                    <a:lnTo>
                      <a:pt x="32" y="90"/>
                    </a:lnTo>
                    <a:lnTo>
                      <a:pt x="34" y="74"/>
                    </a:lnTo>
                    <a:lnTo>
                      <a:pt x="34" y="60"/>
                    </a:lnTo>
                    <a:lnTo>
                      <a:pt x="32" y="44"/>
                    </a:lnTo>
                    <a:lnTo>
                      <a:pt x="28" y="24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10" name="Freeform 483"/>
              <p:cNvSpPr>
                <a:spLocks/>
              </p:cNvSpPr>
              <p:nvPr/>
            </p:nvSpPr>
            <p:spPr bwMode="auto">
              <a:xfrm>
                <a:off x="2162" y="3204"/>
                <a:ext cx="34" cy="106"/>
              </a:xfrm>
              <a:custGeom>
                <a:avLst/>
                <a:gdLst>
                  <a:gd name="T0" fmla="*/ 22 w 34"/>
                  <a:gd name="T1" fmla="*/ 0 h 106"/>
                  <a:gd name="T2" fmla="*/ 22 w 34"/>
                  <a:gd name="T3" fmla="*/ 0 h 106"/>
                  <a:gd name="T4" fmla="*/ 26 w 34"/>
                  <a:gd name="T5" fmla="*/ 30 h 106"/>
                  <a:gd name="T6" fmla="*/ 28 w 34"/>
                  <a:gd name="T7" fmla="*/ 60 h 106"/>
                  <a:gd name="T8" fmla="*/ 26 w 34"/>
                  <a:gd name="T9" fmla="*/ 76 h 106"/>
                  <a:gd name="T10" fmla="*/ 24 w 34"/>
                  <a:gd name="T11" fmla="*/ 90 h 106"/>
                  <a:gd name="T12" fmla="*/ 24 w 34"/>
                  <a:gd name="T13" fmla="*/ 90 h 106"/>
                  <a:gd name="T14" fmla="*/ 14 w 34"/>
                  <a:gd name="T15" fmla="*/ 94 h 106"/>
                  <a:gd name="T16" fmla="*/ 6 w 34"/>
                  <a:gd name="T17" fmla="*/ 100 h 106"/>
                  <a:gd name="T18" fmla="*/ 0 w 34"/>
                  <a:gd name="T19" fmla="*/ 106 h 106"/>
                  <a:gd name="T20" fmla="*/ 0 w 34"/>
                  <a:gd name="T21" fmla="*/ 106 h 106"/>
                  <a:gd name="T22" fmla="*/ 8 w 34"/>
                  <a:gd name="T23" fmla="*/ 104 h 106"/>
                  <a:gd name="T24" fmla="*/ 18 w 34"/>
                  <a:gd name="T25" fmla="*/ 100 h 106"/>
                  <a:gd name="T26" fmla="*/ 30 w 34"/>
                  <a:gd name="T27" fmla="*/ 94 h 106"/>
                  <a:gd name="T28" fmla="*/ 30 w 34"/>
                  <a:gd name="T29" fmla="*/ 94 h 106"/>
                  <a:gd name="T30" fmla="*/ 32 w 34"/>
                  <a:gd name="T31" fmla="*/ 90 h 106"/>
                  <a:gd name="T32" fmla="*/ 34 w 34"/>
                  <a:gd name="T33" fmla="*/ 74 h 106"/>
                  <a:gd name="T34" fmla="*/ 34 w 34"/>
                  <a:gd name="T35" fmla="*/ 60 h 106"/>
                  <a:gd name="T36" fmla="*/ 32 w 34"/>
                  <a:gd name="T37" fmla="*/ 44 h 106"/>
                  <a:gd name="T38" fmla="*/ 28 w 34"/>
                  <a:gd name="T39" fmla="*/ 24 h 106"/>
                  <a:gd name="T40" fmla="*/ 22 w 34"/>
                  <a:gd name="T41" fmla="*/ 0 h 1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06"/>
                  <a:gd name="T65" fmla="*/ 34 w 34"/>
                  <a:gd name="T66" fmla="*/ 106 h 10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06">
                    <a:moveTo>
                      <a:pt x="22" y="0"/>
                    </a:moveTo>
                    <a:lnTo>
                      <a:pt x="22" y="0"/>
                    </a:lnTo>
                    <a:lnTo>
                      <a:pt x="26" y="30"/>
                    </a:lnTo>
                    <a:lnTo>
                      <a:pt x="28" y="60"/>
                    </a:lnTo>
                    <a:lnTo>
                      <a:pt x="26" y="76"/>
                    </a:lnTo>
                    <a:lnTo>
                      <a:pt x="24" y="90"/>
                    </a:lnTo>
                    <a:lnTo>
                      <a:pt x="14" y="94"/>
                    </a:lnTo>
                    <a:lnTo>
                      <a:pt x="6" y="100"/>
                    </a:lnTo>
                    <a:lnTo>
                      <a:pt x="0" y="106"/>
                    </a:lnTo>
                    <a:lnTo>
                      <a:pt x="8" y="104"/>
                    </a:lnTo>
                    <a:lnTo>
                      <a:pt x="18" y="100"/>
                    </a:lnTo>
                    <a:lnTo>
                      <a:pt x="30" y="94"/>
                    </a:lnTo>
                    <a:lnTo>
                      <a:pt x="32" y="90"/>
                    </a:lnTo>
                    <a:lnTo>
                      <a:pt x="34" y="74"/>
                    </a:lnTo>
                    <a:lnTo>
                      <a:pt x="34" y="60"/>
                    </a:lnTo>
                    <a:lnTo>
                      <a:pt x="32" y="44"/>
                    </a:lnTo>
                    <a:lnTo>
                      <a:pt x="28" y="24"/>
                    </a:lnTo>
                    <a:lnTo>
                      <a:pt x="2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11" name="Freeform 484"/>
              <p:cNvSpPr>
                <a:spLocks/>
              </p:cNvSpPr>
              <p:nvPr/>
            </p:nvSpPr>
            <p:spPr bwMode="auto">
              <a:xfrm>
                <a:off x="2142" y="3350"/>
                <a:ext cx="38" cy="6"/>
              </a:xfrm>
              <a:custGeom>
                <a:avLst/>
                <a:gdLst>
                  <a:gd name="T0" fmla="*/ 0 w 38"/>
                  <a:gd name="T1" fmla="*/ 0 h 6"/>
                  <a:gd name="T2" fmla="*/ 0 w 38"/>
                  <a:gd name="T3" fmla="*/ 0 h 6"/>
                  <a:gd name="T4" fmla="*/ 12 w 38"/>
                  <a:gd name="T5" fmla="*/ 2 h 6"/>
                  <a:gd name="T6" fmla="*/ 24 w 38"/>
                  <a:gd name="T7" fmla="*/ 2 h 6"/>
                  <a:gd name="T8" fmla="*/ 38 w 38"/>
                  <a:gd name="T9" fmla="*/ 0 h 6"/>
                  <a:gd name="T10" fmla="*/ 38 w 38"/>
                  <a:gd name="T11" fmla="*/ 0 h 6"/>
                  <a:gd name="T12" fmla="*/ 34 w 38"/>
                  <a:gd name="T13" fmla="*/ 2 h 6"/>
                  <a:gd name="T14" fmla="*/ 22 w 38"/>
                  <a:gd name="T15" fmla="*/ 6 h 6"/>
                  <a:gd name="T16" fmla="*/ 22 w 38"/>
                  <a:gd name="T17" fmla="*/ 6 h 6"/>
                  <a:gd name="T18" fmla="*/ 14 w 38"/>
                  <a:gd name="T19" fmla="*/ 6 h 6"/>
                  <a:gd name="T20" fmla="*/ 6 w 38"/>
                  <a:gd name="T21" fmla="*/ 4 h 6"/>
                  <a:gd name="T22" fmla="*/ 0 w 38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6"/>
                  <a:gd name="T38" fmla="*/ 38 w 38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6">
                    <a:moveTo>
                      <a:pt x="0" y="0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4" y="2"/>
                    </a:lnTo>
                    <a:lnTo>
                      <a:pt x="38" y="0"/>
                    </a:lnTo>
                    <a:lnTo>
                      <a:pt x="34" y="2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6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12" name="Freeform 485"/>
              <p:cNvSpPr>
                <a:spLocks/>
              </p:cNvSpPr>
              <p:nvPr/>
            </p:nvSpPr>
            <p:spPr bwMode="auto">
              <a:xfrm>
                <a:off x="2142" y="3350"/>
                <a:ext cx="38" cy="6"/>
              </a:xfrm>
              <a:custGeom>
                <a:avLst/>
                <a:gdLst>
                  <a:gd name="T0" fmla="*/ 0 w 38"/>
                  <a:gd name="T1" fmla="*/ 0 h 6"/>
                  <a:gd name="T2" fmla="*/ 0 w 38"/>
                  <a:gd name="T3" fmla="*/ 0 h 6"/>
                  <a:gd name="T4" fmla="*/ 12 w 38"/>
                  <a:gd name="T5" fmla="*/ 2 h 6"/>
                  <a:gd name="T6" fmla="*/ 24 w 38"/>
                  <a:gd name="T7" fmla="*/ 2 h 6"/>
                  <a:gd name="T8" fmla="*/ 38 w 38"/>
                  <a:gd name="T9" fmla="*/ 0 h 6"/>
                  <a:gd name="T10" fmla="*/ 38 w 38"/>
                  <a:gd name="T11" fmla="*/ 0 h 6"/>
                  <a:gd name="T12" fmla="*/ 34 w 38"/>
                  <a:gd name="T13" fmla="*/ 2 h 6"/>
                  <a:gd name="T14" fmla="*/ 22 w 38"/>
                  <a:gd name="T15" fmla="*/ 6 h 6"/>
                  <a:gd name="T16" fmla="*/ 22 w 38"/>
                  <a:gd name="T17" fmla="*/ 6 h 6"/>
                  <a:gd name="T18" fmla="*/ 14 w 38"/>
                  <a:gd name="T19" fmla="*/ 6 h 6"/>
                  <a:gd name="T20" fmla="*/ 6 w 38"/>
                  <a:gd name="T21" fmla="*/ 4 h 6"/>
                  <a:gd name="T22" fmla="*/ 0 w 38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6"/>
                  <a:gd name="T38" fmla="*/ 38 w 38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6">
                    <a:moveTo>
                      <a:pt x="0" y="0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4" y="2"/>
                    </a:lnTo>
                    <a:lnTo>
                      <a:pt x="38" y="0"/>
                    </a:lnTo>
                    <a:lnTo>
                      <a:pt x="34" y="2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13" name="Freeform 486"/>
              <p:cNvSpPr>
                <a:spLocks/>
              </p:cNvSpPr>
              <p:nvPr/>
            </p:nvSpPr>
            <p:spPr bwMode="auto">
              <a:xfrm>
                <a:off x="1600" y="3380"/>
                <a:ext cx="692" cy="878"/>
              </a:xfrm>
              <a:custGeom>
                <a:avLst/>
                <a:gdLst>
                  <a:gd name="T0" fmla="*/ 248 w 692"/>
                  <a:gd name="T1" fmla="*/ 878 h 878"/>
                  <a:gd name="T2" fmla="*/ 156 w 692"/>
                  <a:gd name="T3" fmla="*/ 578 h 878"/>
                  <a:gd name="T4" fmla="*/ 76 w 692"/>
                  <a:gd name="T5" fmla="*/ 352 h 878"/>
                  <a:gd name="T6" fmla="*/ 20 w 692"/>
                  <a:gd name="T7" fmla="*/ 210 h 878"/>
                  <a:gd name="T8" fmla="*/ 0 w 692"/>
                  <a:gd name="T9" fmla="*/ 162 h 878"/>
                  <a:gd name="T10" fmla="*/ 30 w 692"/>
                  <a:gd name="T11" fmla="*/ 138 h 878"/>
                  <a:gd name="T12" fmla="*/ 68 w 692"/>
                  <a:gd name="T13" fmla="*/ 116 h 878"/>
                  <a:gd name="T14" fmla="*/ 154 w 692"/>
                  <a:gd name="T15" fmla="*/ 80 h 878"/>
                  <a:gd name="T16" fmla="*/ 230 w 692"/>
                  <a:gd name="T17" fmla="*/ 58 h 878"/>
                  <a:gd name="T18" fmla="*/ 262 w 692"/>
                  <a:gd name="T19" fmla="*/ 50 h 878"/>
                  <a:gd name="T20" fmla="*/ 318 w 692"/>
                  <a:gd name="T21" fmla="*/ 14 h 878"/>
                  <a:gd name="T22" fmla="*/ 334 w 692"/>
                  <a:gd name="T23" fmla="*/ 0 h 878"/>
                  <a:gd name="T24" fmla="*/ 342 w 692"/>
                  <a:gd name="T25" fmla="*/ 52 h 878"/>
                  <a:gd name="T26" fmla="*/ 354 w 692"/>
                  <a:gd name="T27" fmla="*/ 96 h 878"/>
                  <a:gd name="T28" fmla="*/ 374 w 692"/>
                  <a:gd name="T29" fmla="*/ 140 h 878"/>
                  <a:gd name="T30" fmla="*/ 388 w 692"/>
                  <a:gd name="T31" fmla="*/ 166 h 878"/>
                  <a:gd name="T32" fmla="*/ 424 w 692"/>
                  <a:gd name="T33" fmla="*/ 252 h 878"/>
                  <a:gd name="T34" fmla="*/ 472 w 692"/>
                  <a:gd name="T35" fmla="*/ 388 h 878"/>
                  <a:gd name="T36" fmla="*/ 484 w 692"/>
                  <a:gd name="T37" fmla="*/ 426 h 878"/>
                  <a:gd name="T38" fmla="*/ 496 w 692"/>
                  <a:gd name="T39" fmla="*/ 382 h 878"/>
                  <a:gd name="T40" fmla="*/ 514 w 692"/>
                  <a:gd name="T41" fmla="*/ 266 h 878"/>
                  <a:gd name="T42" fmla="*/ 526 w 692"/>
                  <a:gd name="T43" fmla="*/ 104 h 878"/>
                  <a:gd name="T44" fmla="*/ 526 w 692"/>
                  <a:gd name="T45" fmla="*/ 60 h 878"/>
                  <a:gd name="T46" fmla="*/ 550 w 692"/>
                  <a:gd name="T47" fmla="*/ 82 h 878"/>
                  <a:gd name="T48" fmla="*/ 588 w 692"/>
                  <a:gd name="T49" fmla="*/ 108 h 878"/>
                  <a:gd name="T50" fmla="*/ 688 w 692"/>
                  <a:gd name="T51" fmla="*/ 142 h 878"/>
                  <a:gd name="T52" fmla="*/ 690 w 692"/>
                  <a:gd name="T53" fmla="*/ 154 h 878"/>
                  <a:gd name="T54" fmla="*/ 690 w 692"/>
                  <a:gd name="T55" fmla="*/ 212 h 878"/>
                  <a:gd name="T56" fmla="*/ 674 w 692"/>
                  <a:gd name="T57" fmla="*/ 336 h 878"/>
                  <a:gd name="T58" fmla="*/ 660 w 692"/>
                  <a:gd name="T59" fmla="*/ 492 h 878"/>
                  <a:gd name="T60" fmla="*/ 654 w 692"/>
                  <a:gd name="T61" fmla="*/ 620 h 878"/>
                  <a:gd name="T62" fmla="*/ 656 w 692"/>
                  <a:gd name="T63" fmla="*/ 664 h 878"/>
                  <a:gd name="T64" fmla="*/ 662 w 692"/>
                  <a:gd name="T65" fmla="*/ 828 h 878"/>
                  <a:gd name="T66" fmla="*/ 668 w 692"/>
                  <a:gd name="T67" fmla="*/ 876 h 87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92"/>
                  <a:gd name="T103" fmla="*/ 0 h 878"/>
                  <a:gd name="T104" fmla="*/ 692 w 692"/>
                  <a:gd name="T105" fmla="*/ 878 h 87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92" h="878">
                    <a:moveTo>
                      <a:pt x="248" y="878"/>
                    </a:moveTo>
                    <a:lnTo>
                      <a:pt x="248" y="878"/>
                    </a:lnTo>
                    <a:lnTo>
                      <a:pt x="202" y="718"/>
                    </a:lnTo>
                    <a:lnTo>
                      <a:pt x="156" y="578"/>
                    </a:lnTo>
                    <a:lnTo>
                      <a:pt x="114" y="454"/>
                    </a:lnTo>
                    <a:lnTo>
                      <a:pt x="76" y="352"/>
                    </a:lnTo>
                    <a:lnTo>
                      <a:pt x="46" y="270"/>
                    </a:lnTo>
                    <a:lnTo>
                      <a:pt x="20" y="210"/>
                    </a:lnTo>
                    <a:lnTo>
                      <a:pt x="0" y="162"/>
                    </a:lnTo>
                    <a:lnTo>
                      <a:pt x="14" y="148"/>
                    </a:lnTo>
                    <a:lnTo>
                      <a:pt x="30" y="138"/>
                    </a:lnTo>
                    <a:lnTo>
                      <a:pt x="48" y="126"/>
                    </a:lnTo>
                    <a:lnTo>
                      <a:pt x="68" y="116"/>
                    </a:lnTo>
                    <a:lnTo>
                      <a:pt x="110" y="96"/>
                    </a:lnTo>
                    <a:lnTo>
                      <a:pt x="154" y="80"/>
                    </a:lnTo>
                    <a:lnTo>
                      <a:pt x="196" y="68"/>
                    </a:lnTo>
                    <a:lnTo>
                      <a:pt x="230" y="58"/>
                    </a:lnTo>
                    <a:lnTo>
                      <a:pt x="262" y="50"/>
                    </a:lnTo>
                    <a:lnTo>
                      <a:pt x="296" y="28"/>
                    </a:lnTo>
                    <a:lnTo>
                      <a:pt x="318" y="14"/>
                    </a:lnTo>
                    <a:lnTo>
                      <a:pt x="334" y="0"/>
                    </a:lnTo>
                    <a:lnTo>
                      <a:pt x="336" y="16"/>
                    </a:lnTo>
                    <a:lnTo>
                      <a:pt x="342" y="52"/>
                    </a:lnTo>
                    <a:lnTo>
                      <a:pt x="346" y="74"/>
                    </a:lnTo>
                    <a:lnTo>
                      <a:pt x="354" y="96"/>
                    </a:lnTo>
                    <a:lnTo>
                      <a:pt x="362" y="118"/>
                    </a:lnTo>
                    <a:lnTo>
                      <a:pt x="374" y="140"/>
                    </a:lnTo>
                    <a:lnTo>
                      <a:pt x="388" y="166"/>
                    </a:lnTo>
                    <a:lnTo>
                      <a:pt x="406" y="206"/>
                    </a:lnTo>
                    <a:lnTo>
                      <a:pt x="424" y="252"/>
                    </a:lnTo>
                    <a:lnTo>
                      <a:pt x="442" y="302"/>
                    </a:lnTo>
                    <a:lnTo>
                      <a:pt x="472" y="388"/>
                    </a:lnTo>
                    <a:lnTo>
                      <a:pt x="484" y="426"/>
                    </a:lnTo>
                    <a:lnTo>
                      <a:pt x="490" y="406"/>
                    </a:lnTo>
                    <a:lnTo>
                      <a:pt x="496" y="382"/>
                    </a:lnTo>
                    <a:lnTo>
                      <a:pt x="506" y="326"/>
                    </a:lnTo>
                    <a:lnTo>
                      <a:pt x="514" y="266"/>
                    </a:lnTo>
                    <a:lnTo>
                      <a:pt x="520" y="206"/>
                    </a:lnTo>
                    <a:lnTo>
                      <a:pt x="526" y="104"/>
                    </a:lnTo>
                    <a:lnTo>
                      <a:pt x="526" y="60"/>
                    </a:lnTo>
                    <a:lnTo>
                      <a:pt x="538" y="72"/>
                    </a:lnTo>
                    <a:lnTo>
                      <a:pt x="550" y="82"/>
                    </a:lnTo>
                    <a:lnTo>
                      <a:pt x="572" y="98"/>
                    </a:lnTo>
                    <a:lnTo>
                      <a:pt x="588" y="108"/>
                    </a:lnTo>
                    <a:lnTo>
                      <a:pt x="596" y="112"/>
                    </a:lnTo>
                    <a:lnTo>
                      <a:pt x="688" y="142"/>
                    </a:lnTo>
                    <a:lnTo>
                      <a:pt x="690" y="154"/>
                    </a:lnTo>
                    <a:lnTo>
                      <a:pt x="692" y="170"/>
                    </a:lnTo>
                    <a:lnTo>
                      <a:pt x="690" y="212"/>
                    </a:lnTo>
                    <a:lnTo>
                      <a:pt x="684" y="268"/>
                    </a:lnTo>
                    <a:lnTo>
                      <a:pt x="674" y="336"/>
                    </a:lnTo>
                    <a:lnTo>
                      <a:pt x="666" y="410"/>
                    </a:lnTo>
                    <a:lnTo>
                      <a:pt x="660" y="492"/>
                    </a:lnTo>
                    <a:lnTo>
                      <a:pt x="656" y="578"/>
                    </a:lnTo>
                    <a:lnTo>
                      <a:pt x="654" y="620"/>
                    </a:lnTo>
                    <a:lnTo>
                      <a:pt x="656" y="664"/>
                    </a:lnTo>
                    <a:lnTo>
                      <a:pt x="658" y="768"/>
                    </a:lnTo>
                    <a:lnTo>
                      <a:pt x="662" y="828"/>
                    </a:lnTo>
                    <a:lnTo>
                      <a:pt x="664" y="856"/>
                    </a:lnTo>
                    <a:lnTo>
                      <a:pt x="668" y="876"/>
                    </a:lnTo>
                    <a:lnTo>
                      <a:pt x="248" y="878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14" name="Freeform 487"/>
              <p:cNvSpPr>
                <a:spLocks/>
              </p:cNvSpPr>
              <p:nvPr/>
            </p:nvSpPr>
            <p:spPr bwMode="auto">
              <a:xfrm>
                <a:off x="2058" y="3628"/>
                <a:ext cx="72" cy="586"/>
              </a:xfrm>
              <a:custGeom>
                <a:avLst/>
                <a:gdLst>
                  <a:gd name="T0" fmla="*/ 0 w 72"/>
                  <a:gd name="T1" fmla="*/ 2 h 586"/>
                  <a:gd name="T2" fmla="*/ 0 w 72"/>
                  <a:gd name="T3" fmla="*/ 2 h 586"/>
                  <a:gd name="T4" fmla="*/ 2 w 72"/>
                  <a:gd name="T5" fmla="*/ 18 h 586"/>
                  <a:gd name="T6" fmla="*/ 10 w 72"/>
                  <a:gd name="T7" fmla="*/ 62 h 586"/>
                  <a:gd name="T8" fmla="*/ 16 w 72"/>
                  <a:gd name="T9" fmla="*/ 94 h 586"/>
                  <a:gd name="T10" fmla="*/ 18 w 72"/>
                  <a:gd name="T11" fmla="*/ 132 h 586"/>
                  <a:gd name="T12" fmla="*/ 22 w 72"/>
                  <a:gd name="T13" fmla="*/ 176 h 586"/>
                  <a:gd name="T14" fmla="*/ 24 w 72"/>
                  <a:gd name="T15" fmla="*/ 224 h 586"/>
                  <a:gd name="T16" fmla="*/ 24 w 72"/>
                  <a:gd name="T17" fmla="*/ 224 h 586"/>
                  <a:gd name="T18" fmla="*/ 26 w 72"/>
                  <a:gd name="T19" fmla="*/ 318 h 586"/>
                  <a:gd name="T20" fmla="*/ 28 w 72"/>
                  <a:gd name="T21" fmla="*/ 364 h 586"/>
                  <a:gd name="T22" fmla="*/ 32 w 72"/>
                  <a:gd name="T23" fmla="*/ 412 h 586"/>
                  <a:gd name="T24" fmla="*/ 36 w 72"/>
                  <a:gd name="T25" fmla="*/ 458 h 586"/>
                  <a:gd name="T26" fmla="*/ 44 w 72"/>
                  <a:gd name="T27" fmla="*/ 502 h 586"/>
                  <a:gd name="T28" fmla="*/ 54 w 72"/>
                  <a:gd name="T29" fmla="*/ 546 h 586"/>
                  <a:gd name="T30" fmla="*/ 66 w 72"/>
                  <a:gd name="T31" fmla="*/ 586 h 586"/>
                  <a:gd name="T32" fmla="*/ 72 w 72"/>
                  <a:gd name="T33" fmla="*/ 584 h 586"/>
                  <a:gd name="T34" fmla="*/ 72 w 72"/>
                  <a:gd name="T35" fmla="*/ 584 h 586"/>
                  <a:gd name="T36" fmla="*/ 62 w 72"/>
                  <a:gd name="T37" fmla="*/ 544 h 586"/>
                  <a:gd name="T38" fmla="*/ 52 w 72"/>
                  <a:gd name="T39" fmla="*/ 502 h 586"/>
                  <a:gd name="T40" fmla="*/ 44 w 72"/>
                  <a:gd name="T41" fmla="*/ 456 h 586"/>
                  <a:gd name="T42" fmla="*/ 40 w 72"/>
                  <a:gd name="T43" fmla="*/ 410 h 586"/>
                  <a:gd name="T44" fmla="*/ 36 w 72"/>
                  <a:gd name="T45" fmla="*/ 364 h 586"/>
                  <a:gd name="T46" fmla="*/ 34 w 72"/>
                  <a:gd name="T47" fmla="*/ 318 h 586"/>
                  <a:gd name="T48" fmla="*/ 32 w 72"/>
                  <a:gd name="T49" fmla="*/ 224 h 586"/>
                  <a:gd name="T50" fmla="*/ 32 w 72"/>
                  <a:gd name="T51" fmla="*/ 224 h 586"/>
                  <a:gd name="T52" fmla="*/ 30 w 72"/>
                  <a:gd name="T53" fmla="*/ 176 h 586"/>
                  <a:gd name="T54" fmla="*/ 26 w 72"/>
                  <a:gd name="T55" fmla="*/ 132 h 586"/>
                  <a:gd name="T56" fmla="*/ 22 w 72"/>
                  <a:gd name="T57" fmla="*/ 92 h 586"/>
                  <a:gd name="T58" fmla="*/ 18 w 72"/>
                  <a:gd name="T59" fmla="*/ 60 h 586"/>
                  <a:gd name="T60" fmla="*/ 10 w 72"/>
                  <a:gd name="T61" fmla="*/ 16 h 586"/>
                  <a:gd name="T62" fmla="*/ 6 w 72"/>
                  <a:gd name="T63" fmla="*/ 0 h 586"/>
                  <a:gd name="T64" fmla="*/ 0 w 72"/>
                  <a:gd name="T65" fmla="*/ 2 h 58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72"/>
                  <a:gd name="T100" fmla="*/ 0 h 586"/>
                  <a:gd name="T101" fmla="*/ 72 w 72"/>
                  <a:gd name="T102" fmla="*/ 586 h 58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72" h="586">
                    <a:moveTo>
                      <a:pt x="0" y="2"/>
                    </a:moveTo>
                    <a:lnTo>
                      <a:pt x="0" y="2"/>
                    </a:lnTo>
                    <a:lnTo>
                      <a:pt x="2" y="18"/>
                    </a:lnTo>
                    <a:lnTo>
                      <a:pt x="10" y="62"/>
                    </a:lnTo>
                    <a:lnTo>
                      <a:pt x="16" y="94"/>
                    </a:lnTo>
                    <a:lnTo>
                      <a:pt x="18" y="132"/>
                    </a:lnTo>
                    <a:lnTo>
                      <a:pt x="22" y="176"/>
                    </a:lnTo>
                    <a:lnTo>
                      <a:pt x="24" y="224"/>
                    </a:lnTo>
                    <a:lnTo>
                      <a:pt x="26" y="318"/>
                    </a:lnTo>
                    <a:lnTo>
                      <a:pt x="28" y="364"/>
                    </a:lnTo>
                    <a:lnTo>
                      <a:pt x="32" y="412"/>
                    </a:lnTo>
                    <a:lnTo>
                      <a:pt x="36" y="458"/>
                    </a:lnTo>
                    <a:lnTo>
                      <a:pt x="44" y="502"/>
                    </a:lnTo>
                    <a:lnTo>
                      <a:pt x="54" y="546"/>
                    </a:lnTo>
                    <a:lnTo>
                      <a:pt x="66" y="586"/>
                    </a:lnTo>
                    <a:lnTo>
                      <a:pt x="72" y="584"/>
                    </a:lnTo>
                    <a:lnTo>
                      <a:pt x="62" y="544"/>
                    </a:lnTo>
                    <a:lnTo>
                      <a:pt x="52" y="502"/>
                    </a:lnTo>
                    <a:lnTo>
                      <a:pt x="44" y="456"/>
                    </a:lnTo>
                    <a:lnTo>
                      <a:pt x="40" y="410"/>
                    </a:lnTo>
                    <a:lnTo>
                      <a:pt x="36" y="364"/>
                    </a:lnTo>
                    <a:lnTo>
                      <a:pt x="34" y="318"/>
                    </a:lnTo>
                    <a:lnTo>
                      <a:pt x="32" y="224"/>
                    </a:lnTo>
                    <a:lnTo>
                      <a:pt x="30" y="176"/>
                    </a:lnTo>
                    <a:lnTo>
                      <a:pt x="26" y="132"/>
                    </a:lnTo>
                    <a:lnTo>
                      <a:pt x="22" y="92"/>
                    </a:lnTo>
                    <a:lnTo>
                      <a:pt x="18" y="60"/>
                    </a:lnTo>
                    <a:lnTo>
                      <a:pt x="10" y="16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15" name="Freeform 488"/>
              <p:cNvSpPr>
                <a:spLocks/>
              </p:cNvSpPr>
              <p:nvPr/>
            </p:nvSpPr>
            <p:spPr bwMode="auto">
              <a:xfrm>
                <a:off x="2032" y="3652"/>
                <a:ext cx="426" cy="440"/>
              </a:xfrm>
              <a:custGeom>
                <a:avLst/>
                <a:gdLst>
                  <a:gd name="T0" fmla="*/ 226 w 426"/>
                  <a:gd name="T1" fmla="*/ 0 h 440"/>
                  <a:gd name="T2" fmla="*/ 226 w 426"/>
                  <a:gd name="T3" fmla="*/ 0 h 440"/>
                  <a:gd name="T4" fmla="*/ 218 w 426"/>
                  <a:gd name="T5" fmla="*/ 8 h 440"/>
                  <a:gd name="T6" fmla="*/ 198 w 426"/>
                  <a:gd name="T7" fmla="*/ 28 h 440"/>
                  <a:gd name="T8" fmla="*/ 186 w 426"/>
                  <a:gd name="T9" fmla="*/ 42 h 440"/>
                  <a:gd name="T10" fmla="*/ 174 w 426"/>
                  <a:gd name="T11" fmla="*/ 60 h 440"/>
                  <a:gd name="T12" fmla="*/ 164 w 426"/>
                  <a:gd name="T13" fmla="*/ 80 h 440"/>
                  <a:gd name="T14" fmla="*/ 156 w 426"/>
                  <a:gd name="T15" fmla="*/ 102 h 440"/>
                  <a:gd name="T16" fmla="*/ 156 w 426"/>
                  <a:gd name="T17" fmla="*/ 102 h 440"/>
                  <a:gd name="T18" fmla="*/ 148 w 426"/>
                  <a:gd name="T19" fmla="*/ 144 h 440"/>
                  <a:gd name="T20" fmla="*/ 138 w 426"/>
                  <a:gd name="T21" fmla="*/ 188 h 440"/>
                  <a:gd name="T22" fmla="*/ 128 w 426"/>
                  <a:gd name="T23" fmla="*/ 234 h 440"/>
                  <a:gd name="T24" fmla="*/ 114 w 426"/>
                  <a:gd name="T25" fmla="*/ 280 h 440"/>
                  <a:gd name="T26" fmla="*/ 106 w 426"/>
                  <a:gd name="T27" fmla="*/ 302 h 440"/>
                  <a:gd name="T28" fmla="*/ 96 w 426"/>
                  <a:gd name="T29" fmla="*/ 322 h 440"/>
                  <a:gd name="T30" fmla="*/ 84 w 426"/>
                  <a:gd name="T31" fmla="*/ 342 h 440"/>
                  <a:gd name="T32" fmla="*/ 72 w 426"/>
                  <a:gd name="T33" fmla="*/ 360 h 440"/>
                  <a:gd name="T34" fmla="*/ 58 w 426"/>
                  <a:gd name="T35" fmla="*/ 378 h 440"/>
                  <a:gd name="T36" fmla="*/ 40 w 426"/>
                  <a:gd name="T37" fmla="*/ 392 h 440"/>
                  <a:gd name="T38" fmla="*/ 22 w 426"/>
                  <a:gd name="T39" fmla="*/ 404 h 440"/>
                  <a:gd name="T40" fmla="*/ 0 w 426"/>
                  <a:gd name="T41" fmla="*/ 416 h 440"/>
                  <a:gd name="T42" fmla="*/ 0 w 426"/>
                  <a:gd name="T43" fmla="*/ 416 h 440"/>
                  <a:gd name="T44" fmla="*/ 6 w 426"/>
                  <a:gd name="T45" fmla="*/ 418 h 440"/>
                  <a:gd name="T46" fmla="*/ 24 w 426"/>
                  <a:gd name="T47" fmla="*/ 426 h 440"/>
                  <a:gd name="T48" fmla="*/ 36 w 426"/>
                  <a:gd name="T49" fmla="*/ 430 h 440"/>
                  <a:gd name="T50" fmla="*/ 52 w 426"/>
                  <a:gd name="T51" fmla="*/ 434 h 440"/>
                  <a:gd name="T52" fmla="*/ 72 w 426"/>
                  <a:gd name="T53" fmla="*/ 438 h 440"/>
                  <a:gd name="T54" fmla="*/ 92 w 426"/>
                  <a:gd name="T55" fmla="*/ 440 h 440"/>
                  <a:gd name="T56" fmla="*/ 118 w 426"/>
                  <a:gd name="T57" fmla="*/ 440 h 440"/>
                  <a:gd name="T58" fmla="*/ 144 w 426"/>
                  <a:gd name="T59" fmla="*/ 438 h 440"/>
                  <a:gd name="T60" fmla="*/ 176 w 426"/>
                  <a:gd name="T61" fmla="*/ 432 h 440"/>
                  <a:gd name="T62" fmla="*/ 208 w 426"/>
                  <a:gd name="T63" fmla="*/ 424 h 440"/>
                  <a:gd name="T64" fmla="*/ 244 w 426"/>
                  <a:gd name="T65" fmla="*/ 412 h 440"/>
                  <a:gd name="T66" fmla="*/ 284 w 426"/>
                  <a:gd name="T67" fmla="*/ 396 h 440"/>
                  <a:gd name="T68" fmla="*/ 326 w 426"/>
                  <a:gd name="T69" fmla="*/ 376 h 440"/>
                  <a:gd name="T70" fmla="*/ 370 w 426"/>
                  <a:gd name="T71" fmla="*/ 350 h 440"/>
                  <a:gd name="T72" fmla="*/ 426 w 426"/>
                  <a:gd name="T73" fmla="*/ 18 h 440"/>
                  <a:gd name="T74" fmla="*/ 226 w 426"/>
                  <a:gd name="T75" fmla="*/ 0 h 44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426"/>
                  <a:gd name="T115" fmla="*/ 0 h 440"/>
                  <a:gd name="T116" fmla="*/ 426 w 426"/>
                  <a:gd name="T117" fmla="*/ 440 h 44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426" h="440">
                    <a:moveTo>
                      <a:pt x="226" y="0"/>
                    </a:moveTo>
                    <a:lnTo>
                      <a:pt x="226" y="0"/>
                    </a:lnTo>
                    <a:lnTo>
                      <a:pt x="218" y="8"/>
                    </a:lnTo>
                    <a:lnTo>
                      <a:pt x="198" y="28"/>
                    </a:lnTo>
                    <a:lnTo>
                      <a:pt x="186" y="42"/>
                    </a:lnTo>
                    <a:lnTo>
                      <a:pt x="174" y="60"/>
                    </a:lnTo>
                    <a:lnTo>
                      <a:pt x="164" y="80"/>
                    </a:lnTo>
                    <a:lnTo>
                      <a:pt x="156" y="102"/>
                    </a:lnTo>
                    <a:lnTo>
                      <a:pt x="148" y="144"/>
                    </a:lnTo>
                    <a:lnTo>
                      <a:pt x="138" y="188"/>
                    </a:lnTo>
                    <a:lnTo>
                      <a:pt x="128" y="234"/>
                    </a:lnTo>
                    <a:lnTo>
                      <a:pt x="114" y="280"/>
                    </a:lnTo>
                    <a:lnTo>
                      <a:pt x="106" y="302"/>
                    </a:lnTo>
                    <a:lnTo>
                      <a:pt x="96" y="322"/>
                    </a:lnTo>
                    <a:lnTo>
                      <a:pt x="84" y="342"/>
                    </a:lnTo>
                    <a:lnTo>
                      <a:pt x="72" y="360"/>
                    </a:lnTo>
                    <a:lnTo>
                      <a:pt x="58" y="378"/>
                    </a:lnTo>
                    <a:lnTo>
                      <a:pt x="40" y="392"/>
                    </a:lnTo>
                    <a:lnTo>
                      <a:pt x="22" y="404"/>
                    </a:lnTo>
                    <a:lnTo>
                      <a:pt x="0" y="416"/>
                    </a:lnTo>
                    <a:lnTo>
                      <a:pt x="6" y="418"/>
                    </a:lnTo>
                    <a:lnTo>
                      <a:pt x="24" y="426"/>
                    </a:lnTo>
                    <a:lnTo>
                      <a:pt x="36" y="430"/>
                    </a:lnTo>
                    <a:lnTo>
                      <a:pt x="52" y="434"/>
                    </a:lnTo>
                    <a:lnTo>
                      <a:pt x="72" y="438"/>
                    </a:lnTo>
                    <a:lnTo>
                      <a:pt x="92" y="440"/>
                    </a:lnTo>
                    <a:lnTo>
                      <a:pt x="118" y="440"/>
                    </a:lnTo>
                    <a:lnTo>
                      <a:pt x="144" y="438"/>
                    </a:lnTo>
                    <a:lnTo>
                      <a:pt x="176" y="432"/>
                    </a:lnTo>
                    <a:lnTo>
                      <a:pt x="208" y="424"/>
                    </a:lnTo>
                    <a:lnTo>
                      <a:pt x="244" y="412"/>
                    </a:lnTo>
                    <a:lnTo>
                      <a:pt x="284" y="396"/>
                    </a:lnTo>
                    <a:lnTo>
                      <a:pt x="326" y="376"/>
                    </a:lnTo>
                    <a:lnTo>
                      <a:pt x="370" y="350"/>
                    </a:lnTo>
                    <a:lnTo>
                      <a:pt x="426" y="18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16" name="Freeform 489"/>
              <p:cNvSpPr>
                <a:spLocks/>
              </p:cNvSpPr>
              <p:nvPr/>
            </p:nvSpPr>
            <p:spPr bwMode="auto">
              <a:xfrm>
                <a:off x="1792" y="3614"/>
                <a:ext cx="150" cy="78"/>
              </a:xfrm>
              <a:custGeom>
                <a:avLst/>
                <a:gdLst>
                  <a:gd name="T0" fmla="*/ 140 w 150"/>
                  <a:gd name="T1" fmla="*/ 0 h 78"/>
                  <a:gd name="T2" fmla="*/ 150 w 150"/>
                  <a:gd name="T3" fmla="*/ 64 h 78"/>
                  <a:gd name="T4" fmla="*/ 14 w 150"/>
                  <a:gd name="T5" fmla="*/ 78 h 78"/>
                  <a:gd name="T6" fmla="*/ 0 w 150"/>
                  <a:gd name="T7" fmla="*/ 2 h 78"/>
                  <a:gd name="T8" fmla="*/ 140 w 150"/>
                  <a:gd name="T9" fmla="*/ 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0"/>
                  <a:gd name="T16" fmla="*/ 0 h 78"/>
                  <a:gd name="T17" fmla="*/ 150 w 150"/>
                  <a:gd name="T18" fmla="*/ 78 h 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0" h="78">
                    <a:moveTo>
                      <a:pt x="140" y="0"/>
                    </a:moveTo>
                    <a:lnTo>
                      <a:pt x="150" y="64"/>
                    </a:lnTo>
                    <a:lnTo>
                      <a:pt x="14" y="78"/>
                    </a:lnTo>
                    <a:lnTo>
                      <a:pt x="0" y="2"/>
                    </a:lnTo>
                    <a:lnTo>
                      <a:pt x="140" y="0"/>
                    </a:lnTo>
                    <a:close/>
                  </a:path>
                </a:pathLst>
              </a:custGeom>
              <a:solidFill>
                <a:srgbClr val="D0CE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17" name="Freeform 490"/>
              <p:cNvSpPr>
                <a:spLocks/>
              </p:cNvSpPr>
              <p:nvPr/>
            </p:nvSpPr>
            <p:spPr bwMode="auto">
              <a:xfrm>
                <a:off x="2162" y="3618"/>
                <a:ext cx="96" cy="52"/>
              </a:xfrm>
              <a:custGeom>
                <a:avLst/>
                <a:gdLst>
                  <a:gd name="T0" fmla="*/ 0 w 96"/>
                  <a:gd name="T1" fmla="*/ 2 h 52"/>
                  <a:gd name="T2" fmla="*/ 6 w 96"/>
                  <a:gd name="T3" fmla="*/ 44 h 52"/>
                  <a:gd name="T4" fmla="*/ 96 w 96"/>
                  <a:gd name="T5" fmla="*/ 52 h 52"/>
                  <a:gd name="T6" fmla="*/ 90 w 96"/>
                  <a:gd name="T7" fmla="*/ 0 h 52"/>
                  <a:gd name="T8" fmla="*/ 0 w 96"/>
                  <a:gd name="T9" fmla="*/ 2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52"/>
                  <a:gd name="T17" fmla="*/ 96 w 96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52">
                    <a:moveTo>
                      <a:pt x="0" y="2"/>
                    </a:moveTo>
                    <a:lnTo>
                      <a:pt x="6" y="44"/>
                    </a:lnTo>
                    <a:lnTo>
                      <a:pt x="96" y="52"/>
                    </a:lnTo>
                    <a:lnTo>
                      <a:pt x="9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0CE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18" name="Freeform 491"/>
              <p:cNvSpPr>
                <a:spLocks noEditPoints="1"/>
              </p:cNvSpPr>
              <p:nvPr/>
            </p:nvSpPr>
            <p:spPr bwMode="auto">
              <a:xfrm>
                <a:off x="2030" y="3646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16 w 16"/>
                  <a:gd name="T43" fmla="*/ 6 h 16"/>
                  <a:gd name="T44" fmla="*/ 16 w 16"/>
                  <a:gd name="T45" fmla="*/ 6 h 16"/>
                  <a:gd name="T46" fmla="*/ 14 w 16"/>
                  <a:gd name="T47" fmla="*/ 12 h 16"/>
                  <a:gd name="T48" fmla="*/ 10 w 16"/>
                  <a:gd name="T49" fmla="*/ 14 h 16"/>
                  <a:gd name="T50" fmla="*/ 10 w 16"/>
                  <a:gd name="T51" fmla="*/ 14 h 16"/>
                  <a:gd name="T52" fmla="*/ 6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4 w 16"/>
                  <a:gd name="T59" fmla="*/ 4 h 16"/>
                  <a:gd name="T60" fmla="*/ 8 w 16"/>
                  <a:gd name="T61" fmla="*/ 2 h 16"/>
                  <a:gd name="T62" fmla="*/ 8 w 16"/>
                  <a:gd name="T63" fmla="*/ 2 h 16"/>
                  <a:gd name="T64" fmla="*/ 12 w 16"/>
                  <a:gd name="T65" fmla="*/ 2 h 16"/>
                  <a:gd name="T66" fmla="*/ 16 w 16"/>
                  <a:gd name="T67" fmla="*/ 6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6" y="6"/>
                    </a:moveTo>
                    <a:lnTo>
                      <a:pt x="16" y="6"/>
                    </a:lnTo>
                    <a:lnTo>
                      <a:pt x="14" y="12"/>
                    </a:lnTo>
                    <a:lnTo>
                      <a:pt x="10" y="14"/>
                    </a:lnTo>
                    <a:lnTo>
                      <a:pt x="6" y="14"/>
                    </a:lnTo>
                    <a:lnTo>
                      <a:pt x="2" y="10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19" name="Freeform 492"/>
              <p:cNvSpPr>
                <a:spLocks/>
              </p:cNvSpPr>
              <p:nvPr/>
            </p:nvSpPr>
            <p:spPr bwMode="auto">
              <a:xfrm>
                <a:off x="2030" y="3646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20" name="Freeform 493"/>
              <p:cNvSpPr>
                <a:spLocks/>
              </p:cNvSpPr>
              <p:nvPr/>
            </p:nvSpPr>
            <p:spPr bwMode="auto">
              <a:xfrm>
                <a:off x="2032" y="3648"/>
                <a:ext cx="14" cy="12"/>
              </a:xfrm>
              <a:custGeom>
                <a:avLst/>
                <a:gdLst>
                  <a:gd name="T0" fmla="*/ 14 w 14"/>
                  <a:gd name="T1" fmla="*/ 4 h 12"/>
                  <a:gd name="T2" fmla="*/ 14 w 14"/>
                  <a:gd name="T3" fmla="*/ 4 h 12"/>
                  <a:gd name="T4" fmla="*/ 12 w 14"/>
                  <a:gd name="T5" fmla="*/ 10 h 12"/>
                  <a:gd name="T6" fmla="*/ 8 w 14"/>
                  <a:gd name="T7" fmla="*/ 12 h 12"/>
                  <a:gd name="T8" fmla="*/ 8 w 14"/>
                  <a:gd name="T9" fmla="*/ 12 h 12"/>
                  <a:gd name="T10" fmla="*/ 4 w 14"/>
                  <a:gd name="T11" fmla="*/ 12 h 12"/>
                  <a:gd name="T12" fmla="*/ 0 w 14"/>
                  <a:gd name="T13" fmla="*/ 8 h 12"/>
                  <a:gd name="T14" fmla="*/ 0 w 14"/>
                  <a:gd name="T15" fmla="*/ 8 h 12"/>
                  <a:gd name="T16" fmla="*/ 2 w 14"/>
                  <a:gd name="T17" fmla="*/ 2 h 12"/>
                  <a:gd name="T18" fmla="*/ 6 w 14"/>
                  <a:gd name="T19" fmla="*/ 0 h 12"/>
                  <a:gd name="T20" fmla="*/ 6 w 14"/>
                  <a:gd name="T21" fmla="*/ 0 h 12"/>
                  <a:gd name="T22" fmla="*/ 10 w 14"/>
                  <a:gd name="T23" fmla="*/ 0 h 12"/>
                  <a:gd name="T24" fmla="*/ 14 w 14"/>
                  <a:gd name="T25" fmla="*/ 4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12"/>
                  <a:gd name="T41" fmla="*/ 14 w 14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12">
                    <a:moveTo>
                      <a:pt x="14" y="4"/>
                    </a:moveTo>
                    <a:lnTo>
                      <a:pt x="14" y="4"/>
                    </a:lnTo>
                    <a:lnTo>
                      <a:pt x="12" y="10"/>
                    </a:lnTo>
                    <a:lnTo>
                      <a:pt x="8" y="12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21" name="Freeform 494"/>
              <p:cNvSpPr>
                <a:spLocks noEditPoints="1"/>
              </p:cNvSpPr>
              <p:nvPr/>
            </p:nvSpPr>
            <p:spPr bwMode="auto">
              <a:xfrm>
                <a:off x="2048" y="3810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8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6 h 16"/>
                  <a:gd name="T26" fmla="*/ 16 w 16"/>
                  <a:gd name="T27" fmla="*/ 14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16 w 16"/>
                  <a:gd name="T43" fmla="*/ 8 h 16"/>
                  <a:gd name="T44" fmla="*/ 16 w 16"/>
                  <a:gd name="T45" fmla="*/ 8 h 16"/>
                  <a:gd name="T46" fmla="*/ 14 w 16"/>
                  <a:gd name="T47" fmla="*/ 12 h 16"/>
                  <a:gd name="T48" fmla="*/ 10 w 16"/>
                  <a:gd name="T49" fmla="*/ 16 h 16"/>
                  <a:gd name="T50" fmla="*/ 10 w 16"/>
                  <a:gd name="T51" fmla="*/ 16 h 16"/>
                  <a:gd name="T52" fmla="*/ 6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4 w 16"/>
                  <a:gd name="T59" fmla="*/ 6 h 16"/>
                  <a:gd name="T60" fmla="*/ 8 w 16"/>
                  <a:gd name="T61" fmla="*/ 2 h 16"/>
                  <a:gd name="T62" fmla="*/ 8 w 16"/>
                  <a:gd name="T63" fmla="*/ 2 h 16"/>
                  <a:gd name="T64" fmla="*/ 12 w 16"/>
                  <a:gd name="T65" fmla="*/ 2 h 16"/>
                  <a:gd name="T66" fmla="*/ 16 w 16"/>
                  <a:gd name="T67" fmla="*/ 8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6" y="8"/>
                    </a:moveTo>
                    <a:lnTo>
                      <a:pt x="16" y="8"/>
                    </a:lnTo>
                    <a:lnTo>
                      <a:pt x="14" y="12"/>
                    </a:lnTo>
                    <a:lnTo>
                      <a:pt x="10" y="16"/>
                    </a:lnTo>
                    <a:lnTo>
                      <a:pt x="6" y="14"/>
                    </a:lnTo>
                    <a:lnTo>
                      <a:pt x="2" y="10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6" y="8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22" name="Freeform 495"/>
              <p:cNvSpPr>
                <a:spLocks/>
              </p:cNvSpPr>
              <p:nvPr/>
            </p:nvSpPr>
            <p:spPr bwMode="auto">
              <a:xfrm>
                <a:off x="2048" y="3810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8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6 h 16"/>
                  <a:gd name="T26" fmla="*/ 16 w 16"/>
                  <a:gd name="T27" fmla="*/ 14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23" name="Freeform 496"/>
              <p:cNvSpPr>
                <a:spLocks/>
              </p:cNvSpPr>
              <p:nvPr/>
            </p:nvSpPr>
            <p:spPr bwMode="auto">
              <a:xfrm>
                <a:off x="2050" y="3812"/>
                <a:ext cx="14" cy="14"/>
              </a:xfrm>
              <a:custGeom>
                <a:avLst/>
                <a:gdLst>
                  <a:gd name="T0" fmla="*/ 14 w 14"/>
                  <a:gd name="T1" fmla="*/ 6 h 14"/>
                  <a:gd name="T2" fmla="*/ 14 w 14"/>
                  <a:gd name="T3" fmla="*/ 6 h 14"/>
                  <a:gd name="T4" fmla="*/ 12 w 14"/>
                  <a:gd name="T5" fmla="*/ 10 h 14"/>
                  <a:gd name="T6" fmla="*/ 8 w 14"/>
                  <a:gd name="T7" fmla="*/ 14 h 14"/>
                  <a:gd name="T8" fmla="*/ 8 w 14"/>
                  <a:gd name="T9" fmla="*/ 14 h 14"/>
                  <a:gd name="T10" fmla="*/ 4 w 14"/>
                  <a:gd name="T11" fmla="*/ 12 h 14"/>
                  <a:gd name="T12" fmla="*/ 0 w 14"/>
                  <a:gd name="T13" fmla="*/ 8 h 14"/>
                  <a:gd name="T14" fmla="*/ 0 w 14"/>
                  <a:gd name="T15" fmla="*/ 8 h 14"/>
                  <a:gd name="T16" fmla="*/ 2 w 14"/>
                  <a:gd name="T17" fmla="*/ 4 h 14"/>
                  <a:gd name="T18" fmla="*/ 6 w 14"/>
                  <a:gd name="T19" fmla="*/ 0 h 14"/>
                  <a:gd name="T20" fmla="*/ 6 w 14"/>
                  <a:gd name="T21" fmla="*/ 0 h 14"/>
                  <a:gd name="T22" fmla="*/ 10 w 14"/>
                  <a:gd name="T23" fmla="*/ 0 h 14"/>
                  <a:gd name="T24" fmla="*/ 14 w 14"/>
                  <a:gd name="T25" fmla="*/ 6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14"/>
                  <a:gd name="T41" fmla="*/ 14 w 14"/>
                  <a:gd name="T42" fmla="*/ 14 h 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14">
                    <a:moveTo>
                      <a:pt x="14" y="6"/>
                    </a:moveTo>
                    <a:lnTo>
                      <a:pt x="14" y="6"/>
                    </a:lnTo>
                    <a:lnTo>
                      <a:pt x="12" y="10"/>
                    </a:lnTo>
                    <a:lnTo>
                      <a:pt x="8" y="14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24" name="Freeform 497"/>
              <p:cNvSpPr>
                <a:spLocks noEditPoints="1"/>
              </p:cNvSpPr>
              <p:nvPr/>
            </p:nvSpPr>
            <p:spPr bwMode="auto">
              <a:xfrm>
                <a:off x="2070" y="4118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6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4 w 16"/>
                  <a:gd name="T35" fmla="*/ 4 h 16"/>
                  <a:gd name="T36" fmla="*/ 12 w 16"/>
                  <a:gd name="T37" fmla="*/ 0 h 16"/>
                  <a:gd name="T38" fmla="*/ 10 w 16"/>
                  <a:gd name="T39" fmla="*/ 0 h 16"/>
                  <a:gd name="T40" fmla="*/ 6 w 16"/>
                  <a:gd name="T41" fmla="*/ 0 h 16"/>
                  <a:gd name="T42" fmla="*/ 14 w 16"/>
                  <a:gd name="T43" fmla="*/ 6 h 16"/>
                  <a:gd name="T44" fmla="*/ 14 w 16"/>
                  <a:gd name="T45" fmla="*/ 6 h 16"/>
                  <a:gd name="T46" fmla="*/ 14 w 16"/>
                  <a:gd name="T47" fmla="*/ 12 h 16"/>
                  <a:gd name="T48" fmla="*/ 10 w 16"/>
                  <a:gd name="T49" fmla="*/ 14 h 16"/>
                  <a:gd name="T50" fmla="*/ 10 w 16"/>
                  <a:gd name="T51" fmla="*/ 14 h 16"/>
                  <a:gd name="T52" fmla="*/ 4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2 w 16"/>
                  <a:gd name="T59" fmla="*/ 4 h 16"/>
                  <a:gd name="T60" fmla="*/ 6 w 16"/>
                  <a:gd name="T61" fmla="*/ 2 h 16"/>
                  <a:gd name="T62" fmla="*/ 6 w 16"/>
                  <a:gd name="T63" fmla="*/ 2 h 16"/>
                  <a:gd name="T64" fmla="*/ 12 w 16"/>
                  <a:gd name="T65" fmla="*/ 2 h 16"/>
                  <a:gd name="T66" fmla="*/ 14 w 16"/>
                  <a:gd name="T67" fmla="*/ 6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4" y="6"/>
                    </a:moveTo>
                    <a:lnTo>
                      <a:pt x="14" y="6"/>
                    </a:lnTo>
                    <a:lnTo>
                      <a:pt x="14" y="12"/>
                    </a:lnTo>
                    <a:lnTo>
                      <a:pt x="10" y="14"/>
                    </a:lnTo>
                    <a:lnTo>
                      <a:pt x="4" y="14"/>
                    </a:lnTo>
                    <a:lnTo>
                      <a:pt x="2" y="10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12" y="2"/>
                    </a:lnTo>
                    <a:lnTo>
                      <a:pt x="14" y="6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25" name="Freeform 498"/>
              <p:cNvSpPr>
                <a:spLocks/>
              </p:cNvSpPr>
              <p:nvPr/>
            </p:nvSpPr>
            <p:spPr bwMode="auto">
              <a:xfrm>
                <a:off x="2070" y="4118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6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4 w 16"/>
                  <a:gd name="T35" fmla="*/ 4 h 16"/>
                  <a:gd name="T36" fmla="*/ 12 w 16"/>
                  <a:gd name="T37" fmla="*/ 0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26" name="Freeform 499"/>
              <p:cNvSpPr>
                <a:spLocks/>
              </p:cNvSpPr>
              <p:nvPr/>
            </p:nvSpPr>
            <p:spPr bwMode="auto">
              <a:xfrm>
                <a:off x="2072" y="4120"/>
                <a:ext cx="12" cy="12"/>
              </a:xfrm>
              <a:custGeom>
                <a:avLst/>
                <a:gdLst>
                  <a:gd name="T0" fmla="*/ 12 w 12"/>
                  <a:gd name="T1" fmla="*/ 4 h 12"/>
                  <a:gd name="T2" fmla="*/ 12 w 12"/>
                  <a:gd name="T3" fmla="*/ 4 h 12"/>
                  <a:gd name="T4" fmla="*/ 12 w 12"/>
                  <a:gd name="T5" fmla="*/ 10 h 12"/>
                  <a:gd name="T6" fmla="*/ 8 w 12"/>
                  <a:gd name="T7" fmla="*/ 12 h 12"/>
                  <a:gd name="T8" fmla="*/ 8 w 12"/>
                  <a:gd name="T9" fmla="*/ 12 h 12"/>
                  <a:gd name="T10" fmla="*/ 2 w 12"/>
                  <a:gd name="T11" fmla="*/ 12 h 12"/>
                  <a:gd name="T12" fmla="*/ 0 w 12"/>
                  <a:gd name="T13" fmla="*/ 8 h 12"/>
                  <a:gd name="T14" fmla="*/ 0 w 12"/>
                  <a:gd name="T15" fmla="*/ 8 h 12"/>
                  <a:gd name="T16" fmla="*/ 0 w 12"/>
                  <a:gd name="T17" fmla="*/ 2 h 12"/>
                  <a:gd name="T18" fmla="*/ 4 w 12"/>
                  <a:gd name="T19" fmla="*/ 0 h 12"/>
                  <a:gd name="T20" fmla="*/ 4 w 12"/>
                  <a:gd name="T21" fmla="*/ 0 h 12"/>
                  <a:gd name="T22" fmla="*/ 10 w 12"/>
                  <a:gd name="T23" fmla="*/ 0 h 12"/>
                  <a:gd name="T24" fmla="*/ 12 w 12"/>
                  <a:gd name="T25" fmla="*/ 4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2"/>
                  <a:gd name="T41" fmla="*/ 12 w 12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2">
                    <a:moveTo>
                      <a:pt x="12" y="4"/>
                    </a:moveTo>
                    <a:lnTo>
                      <a:pt x="12" y="4"/>
                    </a:lnTo>
                    <a:lnTo>
                      <a:pt x="12" y="10"/>
                    </a:lnTo>
                    <a:lnTo>
                      <a:pt x="8" y="12"/>
                    </a:lnTo>
                    <a:lnTo>
                      <a:pt x="2" y="12"/>
                    </a:lnTo>
                    <a:lnTo>
                      <a:pt x="0" y="8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10" y="0"/>
                    </a:lnTo>
                    <a:lnTo>
                      <a:pt x="12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27" name="Freeform 500"/>
              <p:cNvSpPr>
                <a:spLocks/>
              </p:cNvSpPr>
              <p:nvPr/>
            </p:nvSpPr>
            <p:spPr bwMode="auto">
              <a:xfrm>
                <a:off x="2418" y="3798"/>
                <a:ext cx="98" cy="154"/>
              </a:xfrm>
              <a:custGeom>
                <a:avLst/>
                <a:gdLst>
                  <a:gd name="T0" fmla="*/ 48 w 98"/>
                  <a:gd name="T1" fmla="*/ 0 h 154"/>
                  <a:gd name="T2" fmla="*/ 48 w 98"/>
                  <a:gd name="T3" fmla="*/ 0 h 154"/>
                  <a:gd name="T4" fmla="*/ 58 w 98"/>
                  <a:gd name="T5" fmla="*/ 4 h 154"/>
                  <a:gd name="T6" fmla="*/ 76 w 98"/>
                  <a:gd name="T7" fmla="*/ 14 h 154"/>
                  <a:gd name="T8" fmla="*/ 86 w 98"/>
                  <a:gd name="T9" fmla="*/ 20 h 154"/>
                  <a:gd name="T10" fmla="*/ 92 w 98"/>
                  <a:gd name="T11" fmla="*/ 30 h 154"/>
                  <a:gd name="T12" fmla="*/ 98 w 98"/>
                  <a:gd name="T13" fmla="*/ 40 h 154"/>
                  <a:gd name="T14" fmla="*/ 98 w 98"/>
                  <a:gd name="T15" fmla="*/ 46 h 154"/>
                  <a:gd name="T16" fmla="*/ 96 w 98"/>
                  <a:gd name="T17" fmla="*/ 52 h 154"/>
                  <a:gd name="T18" fmla="*/ 86 w 98"/>
                  <a:gd name="T19" fmla="*/ 86 h 154"/>
                  <a:gd name="T20" fmla="*/ 86 w 98"/>
                  <a:gd name="T21" fmla="*/ 86 h 154"/>
                  <a:gd name="T22" fmla="*/ 90 w 98"/>
                  <a:gd name="T23" fmla="*/ 92 h 154"/>
                  <a:gd name="T24" fmla="*/ 94 w 98"/>
                  <a:gd name="T25" fmla="*/ 106 h 154"/>
                  <a:gd name="T26" fmla="*/ 96 w 98"/>
                  <a:gd name="T27" fmla="*/ 114 h 154"/>
                  <a:gd name="T28" fmla="*/ 94 w 98"/>
                  <a:gd name="T29" fmla="*/ 124 h 154"/>
                  <a:gd name="T30" fmla="*/ 92 w 98"/>
                  <a:gd name="T31" fmla="*/ 130 h 154"/>
                  <a:gd name="T32" fmla="*/ 86 w 98"/>
                  <a:gd name="T33" fmla="*/ 136 h 154"/>
                  <a:gd name="T34" fmla="*/ 86 w 98"/>
                  <a:gd name="T35" fmla="*/ 136 h 154"/>
                  <a:gd name="T36" fmla="*/ 66 w 98"/>
                  <a:gd name="T37" fmla="*/ 146 h 154"/>
                  <a:gd name="T38" fmla="*/ 54 w 98"/>
                  <a:gd name="T39" fmla="*/ 150 h 154"/>
                  <a:gd name="T40" fmla="*/ 42 w 98"/>
                  <a:gd name="T41" fmla="*/ 154 h 154"/>
                  <a:gd name="T42" fmla="*/ 30 w 98"/>
                  <a:gd name="T43" fmla="*/ 154 h 154"/>
                  <a:gd name="T44" fmla="*/ 18 w 98"/>
                  <a:gd name="T45" fmla="*/ 152 h 154"/>
                  <a:gd name="T46" fmla="*/ 14 w 98"/>
                  <a:gd name="T47" fmla="*/ 150 h 154"/>
                  <a:gd name="T48" fmla="*/ 10 w 98"/>
                  <a:gd name="T49" fmla="*/ 146 h 154"/>
                  <a:gd name="T50" fmla="*/ 6 w 98"/>
                  <a:gd name="T51" fmla="*/ 142 h 154"/>
                  <a:gd name="T52" fmla="*/ 2 w 98"/>
                  <a:gd name="T53" fmla="*/ 136 h 154"/>
                  <a:gd name="T54" fmla="*/ 2 w 98"/>
                  <a:gd name="T55" fmla="*/ 136 h 154"/>
                  <a:gd name="T56" fmla="*/ 2 w 98"/>
                  <a:gd name="T57" fmla="*/ 128 h 154"/>
                  <a:gd name="T58" fmla="*/ 0 w 98"/>
                  <a:gd name="T59" fmla="*/ 120 h 154"/>
                  <a:gd name="T60" fmla="*/ 4 w 98"/>
                  <a:gd name="T61" fmla="*/ 100 h 154"/>
                  <a:gd name="T62" fmla="*/ 12 w 98"/>
                  <a:gd name="T63" fmla="*/ 78 h 154"/>
                  <a:gd name="T64" fmla="*/ 20 w 98"/>
                  <a:gd name="T65" fmla="*/ 56 h 154"/>
                  <a:gd name="T66" fmla="*/ 40 w 98"/>
                  <a:gd name="T67" fmla="*/ 16 h 154"/>
                  <a:gd name="T68" fmla="*/ 48 w 98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"/>
                  <a:gd name="T106" fmla="*/ 0 h 154"/>
                  <a:gd name="T107" fmla="*/ 98 w 98"/>
                  <a:gd name="T108" fmla="*/ 154 h 1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" h="154">
                    <a:moveTo>
                      <a:pt x="48" y="0"/>
                    </a:moveTo>
                    <a:lnTo>
                      <a:pt x="48" y="0"/>
                    </a:lnTo>
                    <a:lnTo>
                      <a:pt x="58" y="4"/>
                    </a:lnTo>
                    <a:lnTo>
                      <a:pt x="76" y="14"/>
                    </a:lnTo>
                    <a:lnTo>
                      <a:pt x="86" y="20"/>
                    </a:lnTo>
                    <a:lnTo>
                      <a:pt x="92" y="30"/>
                    </a:lnTo>
                    <a:lnTo>
                      <a:pt x="98" y="40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86" y="86"/>
                    </a:lnTo>
                    <a:lnTo>
                      <a:pt x="90" y="92"/>
                    </a:lnTo>
                    <a:lnTo>
                      <a:pt x="94" y="106"/>
                    </a:lnTo>
                    <a:lnTo>
                      <a:pt x="96" y="114"/>
                    </a:lnTo>
                    <a:lnTo>
                      <a:pt x="94" y="124"/>
                    </a:lnTo>
                    <a:lnTo>
                      <a:pt x="92" y="130"/>
                    </a:lnTo>
                    <a:lnTo>
                      <a:pt x="86" y="136"/>
                    </a:lnTo>
                    <a:lnTo>
                      <a:pt x="66" y="146"/>
                    </a:lnTo>
                    <a:lnTo>
                      <a:pt x="54" y="150"/>
                    </a:lnTo>
                    <a:lnTo>
                      <a:pt x="42" y="154"/>
                    </a:lnTo>
                    <a:lnTo>
                      <a:pt x="30" y="154"/>
                    </a:lnTo>
                    <a:lnTo>
                      <a:pt x="18" y="152"/>
                    </a:lnTo>
                    <a:lnTo>
                      <a:pt x="14" y="150"/>
                    </a:lnTo>
                    <a:lnTo>
                      <a:pt x="10" y="146"/>
                    </a:lnTo>
                    <a:lnTo>
                      <a:pt x="6" y="142"/>
                    </a:lnTo>
                    <a:lnTo>
                      <a:pt x="2" y="136"/>
                    </a:lnTo>
                    <a:lnTo>
                      <a:pt x="2" y="128"/>
                    </a:lnTo>
                    <a:lnTo>
                      <a:pt x="0" y="120"/>
                    </a:lnTo>
                    <a:lnTo>
                      <a:pt x="4" y="100"/>
                    </a:lnTo>
                    <a:lnTo>
                      <a:pt x="12" y="78"/>
                    </a:lnTo>
                    <a:lnTo>
                      <a:pt x="20" y="56"/>
                    </a:lnTo>
                    <a:lnTo>
                      <a:pt x="40" y="16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EB9E5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28" name="Freeform 501"/>
              <p:cNvSpPr>
                <a:spLocks/>
              </p:cNvSpPr>
              <p:nvPr/>
            </p:nvSpPr>
            <p:spPr bwMode="auto">
              <a:xfrm>
                <a:off x="2418" y="3798"/>
                <a:ext cx="98" cy="154"/>
              </a:xfrm>
              <a:custGeom>
                <a:avLst/>
                <a:gdLst>
                  <a:gd name="T0" fmla="*/ 48 w 98"/>
                  <a:gd name="T1" fmla="*/ 0 h 154"/>
                  <a:gd name="T2" fmla="*/ 48 w 98"/>
                  <a:gd name="T3" fmla="*/ 0 h 154"/>
                  <a:gd name="T4" fmla="*/ 58 w 98"/>
                  <a:gd name="T5" fmla="*/ 4 h 154"/>
                  <a:gd name="T6" fmla="*/ 76 w 98"/>
                  <a:gd name="T7" fmla="*/ 14 h 154"/>
                  <a:gd name="T8" fmla="*/ 86 w 98"/>
                  <a:gd name="T9" fmla="*/ 20 h 154"/>
                  <a:gd name="T10" fmla="*/ 92 w 98"/>
                  <a:gd name="T11" fmla="*/ 30 h 154"/>
                  <a:gd name="T12" fmla="*/ 98 w 98"/>
                  <a:gd name="T13" fmla="*/ 40 h 154"/>
                  <a:gd name="T14" fmla="*/ 98 w 98"/>
                  <a:gd name="T15" fmla="*/ 46 h 154"/>
                  <a:gd name="T16" fmla="*/ 96 w 98"/>
                  <a:gd name="T17" fmla="*/ 52 h 154"/>
                  <a:gd name="T18" fmla="*/ 86 w 98"/>
                  <a:gd name="T19" fmla="*/ 86 h 154"/>
                  <a:gd name="T20" fmla="*/ 86 w 98"/>
                  <a:gd name="T21" fmla="*/ 86 h 154"/>
                  <a:gd name="T22" fmla="*/ 90 w 98"/>
                  <a:gd name="T23" fmla="*/ 92 h 154"/>
                  <a:gd name="T24" fmla="*/ 94 w 98"/>
                  <a:gd name="T25" fmla="*/ 106 h 154"/>
                  <a:gd name="T26" fmla="*/ 96 w 98"/>
                  <a:gd name="T27" fmla="*/ 114 h 154"/>
                  <a:gd name="T28" fmla="*/ 94 w 98"/>
                  <a:gd name="T29" fmla="*/ 124 h 154"/>
                  <a:gd name="T30" fmla="*/ 92 w 98"/>
                  <a:gd name="T31" fmla="*/ 130 h 154"/>
                  <a:gd name="T32" fmla="*/ 86 w 98"/>
                  <a:gd name="T33" fmla="*/ 136 h 154"/>
                  <a:gd name="T34" fmla="*/ 86 w 98"/>
                  <a:gd name="T35" fmla="*/ 136 h 154"/>
                  <a:gd name="T36" fmla="*/ 66 w 98"/>
                  <a:gd name="T37" fmla="*/ 146 h 154"/>
                  <a:gd name="T38" fmla="*/ 54 w 98"/>
                  <a:gd name="T39" fmla="*/ 150 h 154"/>
                  <a:gd name="T40" fmla="*/ 42 w 98"/>
                  <a:gd name="T41" fmla="*/ 154 h 154"/>
                  <a:gd name="T42" fmla="*/ 30 w 98"/>
                  <a:gd name="T43" fmla="*/ 154 h 154"/>
                  <a:gd name="T44" fmla="*/ 18 w 98"/>
                  <a:gd name="T45" fmla="*/ 152 h 154"/>
                  <a:gd name="T46" fmla="*/ 14 w 98"/>
                  <a:gd name="T47" fmla="*/ 150 h 154"/>
                  <a:gd name="T48" fmla="*/ 10 w 98"/>
                  <a:gd name="T49" fmla="*/ 146 h 154"/>
                  <a:gd name="T50" fmla="*/ 6 w 98"/>
                  <a:gd name="T51" fmla="*/ 142 h 154"/>
                  <a:gd name="T52" fmla="*/ 2 w 98"/>
                  <a:gd name="T53" fmla="*/ 136 h 154"/>
                  <a:gd name="T54" fmla="*/ 2 w 98"/>
                  <a:gd name="T55" fmla="*/ 136 h 154"/>
                  <a:gd name="T56" fmla="*/ 2 w 98"/>
                  <a:gd name="T57" fmla="*/ 128 h 154"/>
                  <a:gd name="T58" fmla="*/ 0 w 98"/>
                  <a:gd name="T59" fmla="*/ 120 h 154"/>
                  <a:gd name="T60" fmla="*/ 4 w 98"/>
                  <a:gd name="T61" fmla="*/ 100 h 154"/>
                  <a:gd name="T62" fmla="*/ 12 w 98"/>
                  <a:gd name="T63" fmla="*/ 78 h 154"/>
                  <a:gd name="T64" fmla="*/ 20 w 98"/>
                  <a:gd name="T65" fmla="*/ 56 h 154"/>
                  <a:gd name="T66" fmla="*/ 40 w 98"/>
                  <a:gd name="T67" fmla="*/ 16 h 154"/>
                  <a:gd name="T68" fmla="*/ 48 w 98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"/>
                  <a:gd name="T106" fmla="*/ 0 h 154"/>
                  <a:gd name="T107" fmla="*/ 98 w 98"/>
                  <a:gd name="T108" fmla="*/ 154 h 1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" h="154">
                    <a:moveTo>
                      <a:pt x="48" y="0"/>
                    </a:moveTo>
                    <a:lnTo>
                      <a:pt x="48" y="0"/>
                    </a:lnTo>
                    <a:lnTo>
                      <a:pt x="58" y="4"/>
                    </a:lnTo>
                    <a:lnTo>
                      <a:pt x="76" y="14"/>
                    </a:lnTo>
                    <a:lnTo>
                      <a:pt x="86" y="20"/>
                    </a:lnTo>
                    <a:lnTo>
                      <a:pt x="92" y="30"/>
                    </a:lnTo>
                    <a:lnTo>
                      <a:pt x="98" y="40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86" y="86"/>
                    </a:lnTo>
                    <a:lnTo>
                      <a:pt x="90" y="92"/>
                    </a:lnTo>
                    <a:lnTo>
                      <a:pt x="94" y="106"/>
                    </a:lnTo>
                    <a:lnTo>
                      <a:pt x="96" y="114"/>
                    </a:lnTo>
                    <a:lnTo>
                      <a:pt x="94" y="124"/>
                    </a:lnTo>
                    <a:lnTo>
                      <a:pt x="92" y="130"/>
                    </a:lnTo>
                    <a:lnTo>
                      <a:pt x="86" y="136"/>
                    </a:lnTo>
                    <a:lnTo>
                      <a:pt x="66" y="146"/>
                    </a:lnTo>
                    <a:lnTo>
                      <a:pt x="54" y="150"/>
                    </a:lnTo>
                    <a:lnTo>
                      <a:pt x="42" y="154"/>
                    </a:lnTo>
                    <a:lnTo>
                      <a:pt x="30" y="154"/>
                    </a:lnTo>
                    <a:lnTo>
                      <a:pt x="18" y="152"/>
                    </a:lnTo>
                    <a:lnTo>
                      <a:pt x="14" y="150"/>
                    </a:lnTo>
                    <a:lnTo>
                      <a:pt x="10" y="146"/>
                    </a:lnTo>
                    <a:lnTo>
                      <a:pt x="6" y="142"/>
                    </a:lnTo>
                    <a:lnTo>
                      <a:pt x="2" y="136"/>
                    </a:lnTo>
                    <a:lnTo>
                      <a:pt x="2" y="128"/>
                    </a:lnTo>
                    <a:lnTo>
                      <a:pt x="0" y="120"/>
                    </a:lnTo>
                    <a:lnTo>
                      <a:pt x="4" y="100"/>
                    </a:lnTo>
                    <a:lnTo>
                      <a:pt x="12" y="78"/>
                    </a:lnTo>
                    <a:lnTo>
                      <a:pt x="20" y="56"/>
                    </a:lnTo>
                    <a:lnTo>
                      <a:pt x="40" y="16"/>
                    </a:lnTo>
                    <a:lnTo>
                      <a:pt x="48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29" name="Freeform 502"/>
              <p:cNvSpPr>
                <a:spLocks/>
              </p:cNvSpPr>
              <p:nvPr/>
            </p:nvSpPr>
            <p:spPr bwMode="auto">
              <a:xfrm>
                <a:off x="2144" y="3618"/>
                <a:ext cx="392" cy="530"/>
              </a:xfrm>
              <a:custGeom>
                <a:avLst/>
                <a:gdLst>
                  <a:gd name="T0" fmla="*/ 312 w 392"/>
                  <a:gd name="T1" fmla="*/ 470 h 530"/>
                  <a:gd name="T2" fmla="*/ 312 w 392"/>
                  <a:gd name="T3" fmla="*/ 470 h 530"/>
                  <a:gd name="T4" fmla="*/ 308 w 392"/>
                  <a:gd name="T5" fmla="*/ 482 h 530"/>
                  <a:gd name="T6" fmla="*/ 302 w 392"/>
                  <a:gd name="T7" fmla="*/ 492 h 530"/>
                  <a:gd name="T8" fmla="*/ 294 w 392"/>
                  <a:gd name="T9" fmla="*/ 500 h 530"/>
                  <a:gd name="T10" fmla="*/ 288 w 392"/>
                  <a:gd name="T11" fmla="*/ 502 h 530"/>
                  <a:gd name="T12" fmla="*/ 284 w 392"/>
                  <a:gd name="T13" fmla="*/ 502 h 530"/>
                  <a:gd name="T14" fmla="*/ 16 w 392"/>
                  <a:gd name="T15" fmla="*/ 530 h 530"/>
                  <a:gd name="T16" fmla="*/ 16 w 392"/>
                  <a:gd name="T17" fmla="*/ 530 h 530"/>
                  <a:gd name="T18" fmla="*/ 8 w 392"/>
                  <a:gd name="T19" fmla="*/ 528 h 530"/>
                  <a:gd name="T20" fmla="*/ 4 w 392"/>
                  <a:gd name="T21" fmla="*/ 522 h 530"/>
                  <a:gd name="T22" fmla="*/ 0 w 392"/>
                  <a:gd name="T23" fmla="*/ 514 h 530"/>
                  <a:gd name="T24" fmla="*/ 0 w 392"/>
                  <a:gd name="T25" fmla="*/ 506 h 530"/>
                  <a:gd name="T26" fmla="*/ 84 w 392"/>
                  <a:gd name="T27" fmla="*/ 38 h 530"/>
                  <a:gd name="T28" fmla="*/ 84 w 392"/>
                  <a:gd name="T29" fmla="*/ 38 h 530"/>
                  <a:gd name="T30" fmla="*/ 86 w 392"/>
                  <a:gd name="T31" fmla="*/ 28 h 530"/>
                  <a:gd name="T32" fmla="*/ 92 w 392"/>
                  <a:gd name="T33" fmla="*/ 20 h 530"/>
                  <a:gd name="T34" fmla="*/ 100 w 392"/>
                  <a:gd name="T35" fmla="*/ 14 h 530"/>
                  <a:gd name="T36" fmla="*/ 108 w 392"/>
                  <a:gd name="T37" fmla="*/ 12 h 530"/>
                  <a:gd name="T38" fmla="*/ 376 w 392"/>
                  <a:gd name="T39" fmla="*/ 0 h 530"/>
                  <a:gd name="T40" fmla="*/ 376 w 392"/>
                  <a:gd name="T41" fmla="*/ 0 h 530"/>
                  <a:gd name="T42" fmla="*/ 384 w 392"/>
                  <a:gd name="T43" fmla="*/ 2 h 530"/>
                  <a:gd name="T44" fmla="*/ 390 w 392"/>
                  <a:gd name="T45" fmla="*/ 6 h 530"/>
                  <a:gd name="T46" fmla="*/ 392 w 392"/>
                  <a:gd name="T47" fmla="*/ 14 h 530"/>
                  <a:gd name="T48" fmla="*/ 392 w 392"/>
                  <a:gd name="T49" fmla="*/ 24 h 530"/>
                  <a:gd name="T50" fmla="*/ 312 w 392"/>
                  <a:gd name="T51" fmla="*/ 470 h 53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2"/>
                  <a:gd name="T79" fmla="*/ 0 h 530"/>
                  <a:gd name="T80" fmla="*/ 392 w 392"/>
                  <a:gd name="T81" fmla="*/ 530 h 53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2" h="530">
                    <a:moveTo>
                      <a:pt x="312" y="470"/>
                    </a:moveTo>
                    <a:lnTo>
                      <a:pt x="312" y="470"/>
                    </a:lnTo>
                    <a:lnTo>
                      <a:pt x="308" y="482"/>
                    </a:lnTo>
                    <a:lnTo>
                      <a:pt x="302" y="492"/>
                    </a:lnTo>
                    <a:lnTo>
                      <a:pt x="294" y="500"/>
                    </a:lnTo>
                    <a:lnTo>
                      <a:pt x="288" y="502"/>
                    </a:lnTo>
                    <a:lnTo>
                      <a:pt x="284" y="502"/>
                    </a:lnTo>
                    <a:lnTo>
                      <a:pt x="16" y="530"/>
                    </a:lnTo>
                    <a:lnTo>
                      <a:pt x="8" y="528"/>
                    </a:lnTo>
                    <a:lnTo>
                      <a:pt x="4" y="522"/>
                    </a:lnTo>
                    <a:lnTo>
                      <a:pt x="0" y="514"/>
                    </a:lnTo>
                    <a:lnTo>
                      <a:pt x="0" y="506"/>
                    </a:lnTo>
                    <a:lnTo>
                      <a:pt x="84" y="38"/>
                    </a:lnTo>
                    <a:lnTo>
                      <a:pt x="86" y="28"/>
                    </a:lnTo>
                    <a:lnTo>
                      <a:pt x="92" y="20"/>
                    </a:lnTo>
                    <a:lnTo>
                      <a:pt x="100" y="14"/>
                    </a:lnTo>
                    <a:lnTo>
                      <a:pt x="108" y="12"/>
                    </a:lnTo>
                    <a:lnTo>
                      <a:pt x="376" y="0"/>
                    </a:lnTo>
                    <a:lnTo>
                      <a:pt x="384" y="2"/>
                    </a:lnTo>
                    <a:lnTo>
                      <a:pt x="390" y="6"/>
                    </a:lnTo>
                    <a:lnTo>
                      <a:pt x="392" y="14"/>
                    </a:lnTo>
                    <a:lnTo>
                      <a:pt x="392" y="24"/>
                    </a:lnTo>
                    <a:lnTo>
                      <a:pt x="312" y="470"/>
                    </a:lnTo>
                    <a:close/>
                  </a:path>
                </a:pathLst>
              </a:custGeom>
              <a:solidFill>
                <a:srgbClr val="A06B4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30" name="Freeform 503"/>
              <p:cNvSpPr>
                <a:spLocks/>
              </p:cNvSpPr>
              <p:nvPr/>
            </p:nvSpPr>
            <p:spPr bwMode="auto">
              <a:xfrm>
                <a:off x="2156" y="3616"/>
                <a:ext cx="392" cy="528"/>
              </a:xfrm>
              <a:custGeom>
                <a:avLst/>
                <a:gdLst>
                  <a:gd name="T0" fmla="*/ 310 w 392"/>
                  <a:gd name="T1" fmla="*/ 470 h 528"/>
                  <a:gd name="T2" fmla="*/ 310 w 392"/>
                  <a:gd name="T3" fmla="*/ 470 h 528"/>
                  <a:gd name="T4" fmla="*/ 308 w 392"/>
                  <a:gd name="T5" fmla="*/ 480 h 528"/>
                  <a:gd name="T6" fmla="*/ 300 w 392"/>
                  <a:gd name="T7" fmla="*/ 492 h 528"/>
                  <a:gd name="T8" fmla="*/ 292 w 392"/>
                  <a:gd name="T9" fmla="*/ 500 h 528"/>
                  <a:gd name="T10" fmla="*/ 288 w 392"/>
                  <a:gd name="T11" fmla="*/ 502 h 528"/>
                  <a:gd name="T12" fmla="*/ 284 w 392"/>
                  <a:gd name="T13" fmla="*/ 502 h 528"/>
                  <a:gd name="T14" fmla="*/ 16 w 392"/>
                  <a:gd name="T15" fmla="*/ 528 h 528"/>
                  <a:gd name="T16" fmla="*/ 16 w 392"/>
                  <a:gd name="T17" fmla="*/ 528 h 528"/>
                  <a:gd name="T18" fmla="*/ 8 w 392"/>
                  <a:gd name="T19" fmla="*/ 528 h 528"/>
                  <a:gd name="T20" fmla="*/ 2 w 392"/>
                  <a:gd name="T21" fmla="*/ 522 h 528"/>
                  <a:gd name="T22" fmla="*/ 0 w 392"/>
                  <a:gd name="T23" fmla="*/ 514 h 528"/>
                  <a:gd name="T24" fmla="*/ 0 w 392"/>
                  <a:gd name="T25" fmla="*/ 504 h 528"/>
                  <a:gd name="T26" fmla="*/ 82 w 392"/>
                  <a:gd name="T27" fmla="*/ 36 h 528"/>
                  <a:gd name="T28" fmla="*/ 82 w 392"/>
                  <a:gd name="T29" fmla="*/ 36 h 528"/>
                  <a:gd name="T30" fmla="*/ 86 w 392"/>
                  <a:gd name="T31" fmla="*/ 28 h 528"/>
                  <a:gd name="T32" fmla="*/ 92 w 392"/>
                  <a:gd name="T33" fmla="*/ 18 h 528"/>
                  <a:gd name="T34" fmla="*/ 98 w 392"/>
                  <a:gd name="T35" fmla="*/ 14 h 528"/>
                  <a:gd name="T36" fmla="*/ 106 w 392"/>
                  <a:gd name="T37" fmla="*/ 12 h 528"/>
                  <a:gd name="T38" fmla="*/ 376 w 392"/>
                  <a:gd name="T39" fmla="*/ 0 h 528"/>
                  <a:gd name="T40" fmla="*/ 376 w 392"/>
                  <a:gd name="T41" fmla="*/ 0 h 528"/>
                  <a:gd name="T42" fmla="*/ 382 w 392"/>
                  <a:gd name="T43" fmla="*/ 0 h 528"/>
                  <a:gd name="T44" fmla="*/ 388 w 392"/>
                  <a:gd name="T45" fmla="*/ 6 h 528"/>
                  <a:gd name="T46" fmla="*/ 392 w 392"/>
                  <a:gd name="T47" fmla="*/ 14 h 528"/>
                  <a:gd name="T48" fmla="*/ 392 w 392"/>
                  <a:gd name="T49" fmla="*/ 24 h 528"/>
                  <a:gd name="T50" fmla="*/ 310 w 392"/>
                  <a:gd name="T51" fmla="*/ 470 h 5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2"/>
                  <a:gd name="T79" fmla="*/ 0 h 528"/>
                  <a:gd name="T80" fmla="*/ 392 w 392"/>
                  <a:gd name="T81" fmla="*/ 528 h 52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2" h="528">
                    <a:moveTo>
                      <a:pt x="310" y="470"/>
                    </a:moveTo>
                    <a:lnTo>
                      <a:pt x="310" y="470"/>
                    </a:lnTo>
                    <a:lnTo>
                      <a:pt x="308" y="480"/>
                    </a:lnTo>
                    <a:lnTo>
                      <a:pt x="300" y="492"/>
                    </a:lnTo>
                    <a:lnTo>
                      <a:pt x="292" y="500"/>
                    </a:lnTo>
                    <a:lnTo>
                      <a:pt x="288" y="502"/>
                    </a:lnTo>
                    <a:lnTo>
                      <a:pt x="284" y="502"/>
                    </a:lnTo>
                    <a:lnTo>
                      <a:pt x="16" y="528"/>
                    </a:lnTo>
                    <a:lnTo>
                      <a:pt x="8" y="528"/>
                    </a:lnTo>
                    <a:lnTo>
                      <a:pt x="2" y="522"/>
                    </a:lnTo>
                    <a:lnTo>
                      <a:pt x="0" y="514"/>
                    </a:lnTo>
                    <a:lnTo>
                      <a:pt x="0" y="504"/>
                    </a:lnTo>
                    <a:lnTo>
                      <a:pt x="82" y="36"/>
                    </a:lnTo>
                    <a:lnTo>
                      <a:pt x="86" y="28"/>
                    </a:lnTo>
                    <a:lnTo>
                      <a:pt x="92" y="18"/>
                    </a:lnTo>
                    <a:lnTo>
                      <a:pt x="98" y="14"/>
                    </a:lnTo>
                    <a:lnTo>
                      <a:pt x="106" y="12"/>
                    </a:lnTo>
                    <a:lnTo>
                      <a:pt x="376" y="0"/>
                    </a:lnTo>
                    <a:lnTo>
                      <a:pt x="382" y="0"/>
                    </a:lnTo>
                    <a:lnTo>
                      <a:pt x="388" y="6"/>
                    </a:lnTo>
                    <a:lnTo>
                      <a:pt x="392" y="14"/>
                    </a:lnTo>
                    <a:lnTo>
                      <a:pt x="392" y="24"/>
                    </a:lnTo>
                    <a:lnTo>
                      <a:pt x="310" y="470"/>
                    </a:lnTo>
                    <a:close/>
                  </a:path>
                </a:pathLst>
              </a:custGeom>
              <a:solidFill>
                <a:srgbClr val="8045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31" name="Freeform 504"/>
              <p:cNvSpPr>
                <a:spLocks noEditPoints="1"/>
              </p:cNvSpPr>
              <p:nvPr/>
            </p:nvSpPr>
            <p:spPr bwMode="auto">
              <a:xfrm>
                <a:off x="2394" y="3596"/>
                <a:ext cx="12" cy="14"/>
              </a:xfrm>
              <a:custGeom>
                <a:avLst/>
                <a:gdLst>
                  <a:gd name="T0" fmla="*/ 4 w 12"/>
                  <a:gd name="T1" fmla="*/ 0 h 14"/>
                  <a:gd name="T2" fmla="*/ 4 w 12"/>
                  <a:gd name="T3" fmla="*/ 0 h 14"/>
                  <a:gd name="T4" fmla="*/ 0 w 12"/>
                  <a:gd name="T5" fmla="*/ 4 h 14"/>
                  <a:gd name="T6" fmla="*/ 0 w 12"/>
                  <a:gd name="T7" fmla="*/ 8 h 14"/>
                  <a:gd name="T8" fmla="*/ 0 w 12"/>
                  <a:gd name="T9" fmla="*/ 8 h 14"/>
                  <a:gd name="T10" fmla="*/ 2 w 12"/>
                  <a:gd name="T11" fmla="*/ 12 h 14"/>
                  <a:gd name="T12" fmla="*/ 8 w 12"/>
                  <a:gd name="T13" fmla="*/ 14 h 14"/>
                  <a:gd name="T14" fmla="*/ 8 w 12"/>
                  <a:gd name="T15" fmla="*/ 14 h 14"/>
                  <a:gd name="T16" fmla="*/ 12 w 12"/>
                  <a:gd name="T17" fmla="*/ 10 h 14"/>
                  <a:gd name="T18" fmla="*/ 12 w 12"/>
                  <a:gd name="T19" fmla="*/ 6 h 14"/>
                  <a:gd name="T20" fmla="*/ 12 w 12"/>
                  <a:gd name="T21" fmla="*/ 6 h 14"/>
                  <a:gd name="T22" fmla="*/ 10 w 12"/>
                  <a:gd name="T23" fmla="*/ 0 h 14"/>
                  <a:gd name="T24" fmla="*/ 4 w 12"/>
                  <a:gd name="T25" fmla="*/ 0 h 14"/>
                  <a:gd name="T26" fmla="*/ 10 w 12"/>
                  <a:gd name="T27" fmla="*/ 6 h 14"/>
                  <a:gd name="T28" fmla="*/ 10 w 12"/>
                  <a:gd name="T29" fmla="*/ 6 h 14"/>
                  <a:gd name="T30" fmla="*/ 10 w 12"/>
                  <a:gd name="T31" fmla="*/ 8 h 14"/>
                  <a:gd name="T32" fmla="*/ 8 w 12"/>
                  <a:gd name="T33" fmla="*/ 10 h 14"/>
                  <a:gd name="T34" fmla="*/ 8 w 12"/>
                  <a:gd name="T35" fmla="*/ 10 h 14"/>
                  <a:gd name="T36" fmla="*/ 4 w 12"/>
                  <a:gd name="T37" fmla="*/ 10 h 14"/>
                  <a:gd name="T38" fmla="*/ 2 w 12"/>
                  <a:gd name="T39" fmla="*/ 8 h 14"/>
                  <a:gd name="T40" fmla="*/ 2 w 12"/>
                  <a:gd name="T41" fmla="*/ 8 h 14"/>
                  <a:gd name="T42" fmla="*/ 4 w 12"/>
                  <a:gd name="T43" fmla="*/ 4 h 14"/>
                  <a:gd name="T44" fmla="*/ 6 w 12"/>
                  <a:gd name="T45" fmla="*/ 4 h 14"/>
                  <a:gd name="T46" fmla="*/ 6 w 12"/>
                  <a:gd name="T47" fmla="*/ 4 h 14"/>
                  <a:gd name="T48" fmla="*/ 8 w 12"/>
                  <a:gd name="T49" fmla="*/ 4 h 14"/>
                  <a:gd name="T50" fmla="*/ 10 w 12"/>
                  <a:gd name="T51" fmla="*/ 6 h 1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2"/>
                  <a:gd name="T79" fmla="*/ 0 h 14"/>
                  <a:gd name="T80" fmla="*/ 12 w 12"/>
                  <a:gd name="T81" fmla="*/ 14 h 1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8" y="14"/>
                    </a:lnTo>
                    <a:lnTo>
                      <a:pt x="12" y="10"/>
                    </a:lnTo>
                    <a:lnTo>
                      <a:pt x="12" y="6"/>
                    </a:lnTo>
                    <a:lnTo>
                      <a:pt x="10" y="0"/>
                    </a:lnTo>
                    <a:lnTo>
                      <a:pt x="4" y="0"/>
                    </a:lnTo>
                    <a:close/>
                    <a:moveTo>
                      <a:pt x="10" y="6"/>
                    </a:moveTo>
                    <a:lnTo>
                      <a:pt x="10" y="6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4" y="10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85858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32" name="Freeform 505"/>
              <p:cNvSpPr>
                <a:spLocks/>
              </p:cNvSpPr>
              <p:nvPr/>
            </p:nvSpPr>
            <p:spPr bwMode="auto">
              <a:xfrm>
                <a:off x="2394" y="3596"/>
                <a:ext cx="12" cy="14"/>
              </a:xfrm>
              <a:custGeom>
                <a:avLst/>
                <a:gdLst>
                  <a:gd name="T0" fmla="*/ 4 w 12"/>
                  <a:gd name="T1" fmla="*/ 0 h 14"/>
                  <a:gd name="T2" fmla="*/ 4 w 12"/>
                  <a:gd name="T3" fmla="*/ 0 h 14"/>
                  <a:gd name="T4" fmla="*/ 0 w 12"/>
                  <a:gd name="T5" fmla="*/ 4 h 14"/>
                  <a:gd name="T6" fmla="*/ 0 w 12"/>
                  <a:gd name="T7" fmla="*/ 8 h 14"/>
                  <a:gd name="T8" fmla="*/ 0 w 12"/>
                  <a:gd name="T9" fmla="*/ 8 h 14"/>
                  <a:gd name="T10" fmla="*/ 2 w 12"/>
                  <a:gd name="T11" fmla="*/ 12 h 14"/>
                  <a:gd name="T12" fmla="*/ 8 w 12"/>
                  <a:gd name="T13" fmla="*/ 14 h 14"/>
                  <a:gd name="T14" fmla="*/ 8 w 12"/>
                  <a:gd name="T15" fmla="*/ 14 h 14"/>
                  <a:gd name="T16" fmla="*/ 12 w 12"/>
                  <a:gd name="T17" fmla="*/ 10 h 14"/>
                  <a:gd name="T18" fmla="*/ 12 w 12"/>
                  <a:gd name="T19" fmla="*/ 6 h 14"/>
                  <a:gd name="T20" fmla="*/ 12 w 12"/>
                  <a:gd name="T21" fmla="*/ 6 h 14"/>
                  <a:gd name="T22" fmla="*/ 10 w 12"/>
                  <a:gd name="T23" fmla="*/ 0 h 14"/>
                  <a:gd name="T24" fmla="*/ 4 w 12"/>
                  <a:gd name="T25" fmla="*/ 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4"/>
                  <a:gd name="T41" fmla="*/ 12 w 12"/>
                  <a:gd name="T42" fmla="*/ 14 h 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8" y="14"/>
                    </a:lnTo>
                    <a:lnTo>
                      <a:pt x="12" y="10"/>
                    </a:lnTo>
                    <a:lnTo>
                      <a:pt x="12" y="6"/>
                    </a:lnTo>
                    <a:lnTo>
                      <a:pt x="10" y="0"/>
                    </a:lnTo>
                    <a:lnTo>
                      <a:pt x="4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33" name="Freeform 506"/>
              <p:cNvSpPr>
                <a:spLocks/>
              </p:cNvSpPr>
              <p:nvPr/>
            </p:nvSpPr>
            <p:spPr bwMode="auto">
              <a:xfrm>
                <a:off x="2396" y="3600"/>
                <a:ext cx="8" cy="6"/>
              </a:xfrm>
              <a:custGeom>
                <a:avLst/>
                <a:gdLst>
                  <a:gd name="T0" fmla="*/ 8 w 8"/>
                  <a:gd name="T1" fmla="*/ 2 h 6"/>
                  <a:gd name="T2" fmla="*/ 8 w 8"/>
                  <a:gd name="T3" fmla="*/ 2 h 6"/>
                  <a:gd name="T4" fmla="*/ 8 w 8"/>
                  <a:gd name="T5" fmla="*/ 4 h 6"/>
                  <a:gd name="T6" fmla="*/ 6 w 8"/>
                  <a:gd name="T7" fmla="*/ 6 h 6"/>
                  <a:gd name="T8" fmla="*/ 6 w 8"/>
                  <a:gd name="T9" fmla="*/ 6 h 6"/>
                  <a:gd name="T10" fmla="*/ 2 w 8"/>
                  <a:gd name="T11" fmla="*/ 6 h 6"/>
                  <a:gd name="T12" fmla="*/ 0 w 8"/>
                  <a:gd name="T13" fmla="*/ 4 h 6"/>
                  <a:gd name="T14" fmla="*/ 0 w 8"/>
                  <a:gd name="T15" fmla="*/ 4 h 6"/>
                  <a:gd name="T16" fmla="*/ 2 w 8"/>
                  <a:gd name="T17" fmla="*/ 0 h 6"/>
                  <a:gd name="T18" fmla="*/ 4 w 8"/>
                  <a:gd name="T19" fmla="*/ 0 h 6"/>
                  <a:gd name="T20" fmla="*/ 4 w 8"/>
                  <a:gd name="T21" fmla="*/ 0 h 6"/>
                  <a:gd name="T22" fmla="*/ 6 w 8"/>
                  <a:gd name="T23" fmla="*/ 0 h 6"/>
                  <a:gd name="T24" fmla="*/ 8 w 8"/>
                  <a:gd name="T25" fmla="*/ 2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6"/>
                  <a:gd name="T41" fmla="*/ 8 w 8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6">
                    <a:moveTo>
                      <a:pt x="8" y="2"/>
                    </a:moveTo>
                    <a:lnTo>
                      <a:pt x="8" y="2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34" name="Freeform 507"/>
              <p:cNvSpPr>
                <a:spLocks/>
              </p:cNvSpPr>
              <p:nvPr/>
            </p:nvSpPr>
            <p:spPr bwMode="auto">
              <a:xfrm>
                <a:off x="2312" y="3590"/>
                <a:ext cx="156" cy="58"/>
              </a:xfrm>
              <a:custGeom>
                <a:avLst/>
                <a:gdLst>
                  <a:gd name="T0" fmla="*/ 156 w 156"/>
                  <a:gd name="T1" fmla="*/ 24 h 58"/>
                  <a:gd name="T2" fmla="*/ 140 w 156"/>
                  <a:gd name="T3" fmla="*/ 50 h 58"/>
                  <a:gd name="T4" fmla="*/ 0 w 156"/>
                  <a:gd name="T5" fmla="*/ 58 h 58"/>
                  <a:gd name="T6" fmla="*/ 12 w 156"/>
                  <a:gd name="T7" fmla="*/ 28 h 58"/>
                  <a:gd name="T8" fmla="*/ 64 w 156"/>
                  <a:gd name="T9" fmla="*/ 22 h 58"/>
                  <a:gd name="T10" fmla="*/ 64 w 156"/>
                  <a:gd name="T11" fmla="*/ 22 h 58"/>
                  <a:gd name="T12" fmla="*/ 86 w 156"/>
                  <a:gd name="T13" fmla="*/ 4 h 58"/>
                  <a:gd name="T14" fmla="*/ 86 w 156"/>
                  <a:gd name="T15" fmla="*/ 4 h 58"/>
                  <a:gd name="T16" fmla="*/ 90 w 156"/>
                  <a:gd name="T17" fmla="*/ 2 h 58"/>
                  <a:gd name="T18" fmla="*/ 96 w 156"/>
                  <a:gd name="T19" fmla="*/ 0 h 58"/>
                  <a:gd name="T20" fmla="*/ 102 w 156"/>
                  <a:gd name="T21" fmla="*/ 0 h 58"/>
                  <a:gd name="T22" fmla="*/ 108 w 156"/>
                  <a:gd name="T23" fmla="*/ 0 h 58"/>
                  <a:gd name="T24" fmla="*/ 112 w 156"/>
                  <a:gd name="T25" fmla="*/ 4 h 58"/>
                  <a:gd name="T26" fmla="*/ 116 w 156"/>
                  <a:gd name="T27" fmla="*/ 8 h 58"/>
                  <a:gd name="T28" fmla="*/ 116 w 156"/>
                  <a:gd name="T29" fmla="*/ 16 h 58"/>
                  <a:gd name="T30" fmla="*/ 114 w 156"/>
                  <a:gd name="T31" fmla="*/ 24 h 58"/>
                  <a:gd name="T32" fmla="*/ 156 w 156"/>
                  <a:gd name="T33" fmla="*/ 24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6"/>
                  <a:gd name="T52" fmla="*/ 0 h 58"/>
                  <a:gd name="T53" fmla="*/ 156 w 156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6" h="58">
                    <a:moveTo>
                      <a:pt x="156" y="24"/>
                    </a:moveTo>
                    <a:lnTo>
                      <a:pt x="140" y="50"/>
                    </a:lnTo>
                    <a:lnTo>
                      <a:pt x="0" y="58"/>
                    </a:lnTo>
                    <a:lnTo>
                      <a:pt x="12" y="28"/>
                    </a:lnTo>
                    <a:lnTo>
                      <a:pt x="64" y="22"/>
                    </a:lnTo>
                    <a:lnTo>
                      <a:pt x="86" y="4"/>
                    </a:lnTo>
                    <a:lnTo>
                      <a:pt x="90" y="2"/>
                    </a:lnTo>
                    <a:lnTo>
                      <a:pt x="96" y="0"/>
                    </a:lnTo>
                    <a:lnTo>
                      <a:pt x="102" y="0"/>
                    </a:lnTo>
                    <a:lnTo>
                      <a:pt x="108" y="0"/>
                    </a:lnTo>
                    <a:lnTo>
                      <a:pt x="112" y="4"/>
                    </a:lnTo>
                    <a:lnTo>
                      <a:pt x="116" y="8"/>
                    </a:lnTo>
                    <a:lnTo>
                      <a:pt x="116" y="16"/>
                    </a:lnTo>
                    <a:lnTo>
                      <a:pt x="114" y="24"/>
                    </a:lnTo>
                    <a:lnTo>
                      <a:pt x="156" y="24"/>
                    </a:lnTo>
                    <a:close/>
                  </a:path>
                </a:pathLst>
              </a:custGeom>
              <a:solidFill>
                <a:srgbClr val="9A9A9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35" name="Freeform 508"/>
              <p:cNvSpPr>
                <a:spLocks/>
              </p:cNvSpPr>
              <p:nvPr/>
            </p:nvSpPr>
            <p:spPr bwMode="auto">
              <a:xfrm>
                <a:off x="2400" y="3604"/>
                <a:ext cx="10" cy="8"/>
              </a:xfrm>
              <a:custGeom>
                <a:avLst/>
                <a:gdLst>
                  <a:gd name="T0" fmla="*/ 0 w 10"/>
                  <a:gd name="T1" fmla="*/ 8 h 8"/>
                  <a:gd name="T2" fmla="*/ 0 w 10"/>
                  <a:gd name="T3" fmla="*/ 8 h 8"/>
                  <a:gd name="T4" fmla="*/ 2 w 10"/>
                  <a:gd name="T5" fmla="*/ 8 h 8"/>
                  <a:gd name="T6" fmla="*/ 6 w 10"/>
                  <a:gd name="T7" fmla="*/ 8 h 8"/>
                  <a:gd name="T8" fmla="*/ 6 w 10"/>
                  <a:gd name="T9" fmla="*/ 8 h 8"/>
                  <a:gd name="T10" fmla="*/ 8 w 10"/>
                  <a:gd name="T11" fmla="*/ 6 h 8"/>
                  <a:gd name="T12" fmla="*/ 10 w 10"/>
                  <a:gd name="T13" fmla="*/ 2 h 8"/>
                  <a:gd name="T14" fmla="*/ 10 w 10"/>
                  <a:gd name="T15" fmla="*/ 2 h 8"/>
                  <a:gd name="T16" fmla="*/ 6 w 10"/>
                  <a:gd name="T17" fmla="*/ 0 h 8"/>
                  <a:gd name="T18" fmla="*/ 2 w 10"/>
                  <a:gd name="T19" fmla="*/ 2 h 8"/>
                  <a:gd name="T20" fmla="*/ 2 w 10"/>
                  <a:gd name="T21" fmla="*/ 2 h 8"/>
                  <a:gd name="T22" fmla="*/ 0 w 10"/>
                  <a:gd name="T23" fmla="*/ 4 h 8"/>
                  <a:gd name="T24" fmla="*/ 0 w 10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8"/>
                  <a:gd name="T41" fmla="*/ 10 w 10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A2A2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36" name="Freeform 509"/>
              <p:cNvSpPr>
                <a:spLocks/>
              </p:cNvSpPr>
              <p:nvPr/>
            </p:nvSpPr>
            <p:spPr bwMode="auto">
              <a:xfrm>
                <a:off x="2400" y="3604"/>
                <a:ext cx="10" cy="8"/>
              </a:xfrm>
              <a:custGeom>
                <a:avLst/>
                <a:gdLst>
                  <a:gd name="T0" fmla="*/ 0 w 10"/>
                  <a:gd name="T1" fmla="*/ 8 h 8"/>
                  <a:gd name="T2" fmla="*/ 0 w 10"/>
                  <a:gd name="T3" fmla="*/ 8 h 8"/>
                  <a:gd name="T4" fmla="*/ 2 w 10"/>
                  <a:gd name="T5" fmla="*/ 8 h 8"/>
                  <a:gd name="T6" fmla="*/ 6 w 10"/>
                  <a:gd name="T7" fmla="*/ 8 h 8"/>
                  <a:gd name="T8" fmla="*/ 6 w 10"/>
                  <a:gd name="T9" fmla="*/ 8 h 8"/>
                  <a:gd name="T10" fmla="*/ 8 w 10"/>
                  <a:gd name="T11" fmla="*/ 6 h 8"/>
                  <a:gd name="T12" fmla="*/ 10 w 10"/>
                  <a:gd name="T13" fmla="*/ 2 h 8"/>
                  <a:gd name="T14" fmla="*/ 10 w 10"/>
                  <a:gd name="T15" fmla="*/ 2 h 8"/>
                  <a:gd name="T16" fmla="*/ 6 w 10"/>
                  <a:gd name="T17" fmla="*/ 0 h 8"/>
                  <a:gd name="T18" fmla="*/ 2 w 10"/>
                  <a:gd name="T19" fmla="*/ 2 h 8"/>
                  <a:gd name="T20" fmla="*/ 2 w 10"/>
                  <a:gd name="T21" fmla="*/ 2 h 8"/>
                  <a:gd name="T22" fmla="*/ 0 w 10"/>
                  <a:gd name="T23" fmla="*/ 4 h 8"/>
                  <a:gd name="T24" fmla="*/ 0 w 10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8"/>
                  <a:gd name="T41" fmla="*/ 10 w 10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37" name="Freeform 510"/>
              <p:cNvSpPr>
                <a:spLocks/>
              </p:cNvSpPr>
              <p:nvPr/>
            </p:nvSpPr>
            <p:spPr bwMode="auto">
              <a:xfrm>
                <a:off x="2110" y="3318"/>
                <a:ext cx="68" cy="12"/>
              </a:xfrm>
              <a:custGeom>
                <a:avLst/>
                <a:gdLst>
                  <a:gd name="T0" fmla="*/ 68 w 68"/>
                  <a:gd name="T1" fmla="*/ 4 h 12"/>
                  <a:gd name="T2" fmla="*/ 68 w 68"/>
                  <a:gd name="T3" fmla="*/ 4 h 12"/>
                  <a:gd name="T4" fmla="*/ 62 w 68"/>
                  <a:gd name="T5" fmla="*/ 6 h 12"/>
                  <a:gd name="T6" fmla="*/ 50 w 68"/>
                  <a:gd name="T7" fmla="*/ 8 h 12"/>
                  <a:gd name="T8" fmla="*/ 28 w 68"/>
                  <a:gd name="T9" fmla="*/ 8 h 12"/>
                  <a:gd name="T10" fmla="*/ 14 w 68"/>
                  <a:gd name="T11" fmla="*/ 4 h 12"/>
                  <a:gd name="T12" fmla="*/ 0 w 68"/>
                  <a:gd name="T13" fmla="*/ 0 h 12"/>
                  <a:gd name="T14" fmla="*/ 0 w 68"/>
                  <a:gd name="T15" fmla="*/ 0 h 12"/>
                  <a:gd name="T16" fmla="*/ 6 w 68"/>
                  <a:gd name="T17" fmla="*/ 4 h 12"/>
                  <a:gd name="T18" fmla="*/ 22 w 68"/>
                  <a:gd name="T19" fmla="*/ 10 h 12"/>
                  <a:gd name="T20" fmla="*/ 32 w 68"/>
                  <a:gd name="T21" fmla="*/ 12 h 12"/>
                  <a:gd name="T22" fmla="*/ 44 w 68"/>
                  <a:gd name="T23" fmla="*/ 12 h 12"/>
                  <a:gd name="T24" fmla="*/ 56 w 68"/>
                  <a:gd name="T25" fmla="*/ 10 h 12"/>
                  <a:gd name="T26" fmla="*/ 68 w 68"/>
                  <a:gd name="T27" fmla="*/ 4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8"/>
                  <a:gd name="T43" fmla="*/ 0 h 12"/>
                  <a:gd name="T44" fmla="*/ 68 w 68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8" h="12">
                    <a:moveTo>
                      <a:pt x="68" y="4"/>
                    </a:moveTo>
                    <a:lnTo>
                      <a:pt x="68" y="4"/>
                    </a:lnTo>
                    <a:lnTo>
                      <a:pt x="62" y="6"/>
                    </a:lnTo>
                    <a:lnTo>
                      <a:pt x="50" y="8"/>
                    </a:lnTo>
                    <a:lnTo>
                      <a:pt x="28" y="8"/>
                    </a:lnTo>
                    <a:lnTo>
                      <a:pt x="14" y="4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22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0"/>
                    </a:lnTo>
                    <a:lnTo>
                      <a:pt x="68" y="4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38" name="Freeform 511"/>
              <p:cNvSpPr>
                <a:spLocks/>
              </p:cNvSpPr>
              <p:nvPr/>
            </p:nvSpPr>
            <p:spPr bwMode="auto">
              <a:xfrm>
                <a:off x="2110" y="3318"/>
                <a:ext cx="68" cy="12"/>
              </a:xfrm>
              <a:custGeom>
                <a:avLst/>
                <a:gdLst>
                  <a:gd name="T0" fmla="*/ 68 w 68"/>
                  <a:gd name="T1" fmla="*/ 4 h 12"/>
                  <a:gd name="T2" fmla="*/ 68 w 68"/>
                  <a:gd name="T3" fmla="*/ 4 h 12"/>
                  <a:gd name="T4" fmla="*/ 62 w 68"/>
                  <a:gd name="T5" fmla="*/ 6 h 12"/>
                  <a:gd name="T6" fmla="*/ 50 w 68"/>
                  <a:gd name="T7" fmla="*/ 8 h 12"/>
                  <a:gd name="T8" fmla="*/ 28 w 68"/>
                  <a:gd name="T9" fmla="*/ 8 h 12"/>
                  <a:gd name="T10" fmla="*/ 14 w 68"/>
                  <a:gd name="T11" fmla="*/ 4 h 12"/>
                  <a:gd name="T12" fmla="*/ 0 w 68"/>
                  <a:gd name="T13" fmla="*/ 0 h 12"/>
                  <a:gd name="T14" fmla="*/ 0 w 68"/>
                  <a:gd name="T15" fmla="*/ 0 h 12"/>
                  <a:gd name="T16" fmla="*/ 6 w 68"/>
                  <a:gd name="T17" fmla="*/ 4 h 12"/>
                  <a:gd name="T18" fmla="*/ 22 w 68"/>
                  <a:gd name="T19" fmla="*/ 10 h 12"/>
                  <a:gd name="T20" fmla="*/ 32 w 68"/>
                  <a:gd name="T21" fmla="*/ 12 h 12"/>
                  <a:gd name="T22" fmla="*/ 44 w 68"/>
                  <a:gd name="T23" fmla="*/ 12 h 12"/>
                  <a:gd name="T24" fmla="*/ 56 w 68"/>
                  <a:gd name="T25" fmla="*/ 10 h 12"/>
                  <a:gd name="T26" fmla="*/ 68 w 68"/>
                  <a:gd name="T27" fmla="*/ 4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8"/>
                  <a:gd name="T43" fmla="*/ 0 h 12"/>
                  <a:gd name="T44" fmla="*/ 68 w 68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8" h="12">
                    <a:moveTo>
                      <a:pt x="68" y="4"/>
                    </a:moveTo>
                    <a:lnTo>
                      <a:pt x="68" y="4"/>
                    </a:lnTo>
                    <a:lnTo>
                      <a:pt x="62" y="6"/>
                    </a:lnTo>
                    <a:lnTo>
                      <a:pt x="50" y="8"/>
                    </a:lnTo>
                    <a:lnTo>
                      <a:pt x="28" y="8"/>
                    </a:lnTo>
                    <a:lnTo>
                      <a:pt x="14" y="4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22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0"/>
                    </a:lnTo>
                    <a:lnTo>
                      <a:pt x="68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39" name="Freeform 512"/>
              <p:cNvSpPr>
                <a:spLocks/>
              </p:cNvSpPr>
              <p:nvPr/>
            </p:nvSpPr>
            <p:spPr bwMode="auto">
              <a:xfrm>
                <a:off x="1862" y="3430"/>
                <a:ext cx="208" cy="236"/>
              </a:xfrm>
              <a:custGeom>
                <a:avLst/>
                <a:gdLst>
                  <a:gd name="T0" fmla="*/ 0 w 208"/>
                  <a:gd name="T1" fmla="*/ 0 h 236"/>
                  <a:gd name="T2" fmla="*/ 68 w 208"/>
                  <a:gd name="T3" fmla="*/ 120 h 236"/>
                  <a:gd name="T4" fmla="*/ 68 w 208"/>
                  <a:gd name="T5" fmla="*/ 120 h 236"/>
                  <a:gd name="T6" fmla="*/ 108 w 208"/>
                  <a:gd name="T7" fmla="*/ 90 h 236"/>
                  <a:gd name="T8" fmla="*/ 146 w 208"/>
                  <a:gd name="T9" fmla="*/ 64 h 236"/>
                  <a:gd name="T10" fmla="*/ 166 w 208"/>
                  <a:gd name="T11" fmla="*/ 52 h 236"/>
                  <a:gd name="T12" fmla="*/ 184 w 208"/>
                  <a:gd name="T13" fmla="*/ 44 h 236"/>
                  <a:gd name="T14" fmla="*/ 208 w 208"/>
                  <a:gd name="T15" fmla="*/ 236 h 236"/>
                  <a:gd name="T16" fmla="*/ 166 w 208"/>
                  <a:gd name="T17" fmla="*/ 84 h 236"/>
                  <a:gd name="T18" fmla="*/ 64 w 208"/>
                  <a:gd name="T19" fmla="*/ 132 h 236"/>
                  <a:gd name="T20" fmla="*/ 64 w 208"/>
                  <a:gd name="T21" fmla="*/ 132 h 236"/>
                  <a:gd name="T22" fmla="*/ 34 w 208"/>
                  <a:gd name="T23" fmla="*/ 80 h 236"/>
                  <a:gd name="T24" fmla="*/ 14 w 208"/>
                  <a:gd name="T25" fmla="*/ 36 h 236"/>
                  <a:gd name="T26" fmla="*/ 4 w 208"/>
                  <a:gd name="T27" fmla="*/ 16 h 236"/>
                  <a:gd name="T28" fmla="*/ 0 w 208"/>
                  <a:gd name="T29" fmla="*/ 0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8"/>
                  <a:gd name="T46" fmla="*/ 0 h 236"/>
                  <a:gd name="T47" fmla="*/ 208 w 208"/>
                  <a:gd name="T48" fmla="*/ 236 h 2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8" h="236">
                    <a:moveTo>
                      <a:pt x="0" y="0"/>
                    </a:moveTo>
                    <a:lnTo>
                      <a:pt x="68" y="120"/>
                    </a:lnTo>
                    <a:lnTo>
                      <a:pt x="108" y="90"/>
                    </a:lnTo>
                    <a:lnTo>
                      <a:pt x="146" y="64"/>
                    </a:lnTo>
                    <a:lnTo>
                      <a:pt x="166" y="52"/>
                    </a:lnTo>
                    <a:lnTo>
                      <a:pt x="184" y="44"/>
                    </a:lnTo>
                    <a:lnTo>
                      <a:pt x="208" y="236"/>
                    </a:lnTo>
                    <a:lnTo>
                      <a:pt x="166" y="84"/>
                    </a:lnTo>
                    <a:lnTo>
                      <a:pt x="64" y="132"/>
                    </a:lnTo>
                    <a:lnTo>
                      <a:pt x="34" y="80"/>
                    </a:lnTo>
                    <a:lnTo>
                      <a:pt x="14" y="36"/>
                    </a:lnTo>
                    <a:lnTo>
                      <a:pt x="4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40" name="Freeform 513"/>
              <p:cNvSpPr>
                <a:spLocks/>
              </p:cNvSpPr>
              <p:nvPr/>
            </p:nvSpPr>
            <p:spPr bwMode="auto">
              <a:xfrm>
                <a:off x="1862" y="3430"/>
                <a:ext cx="208" cy="236"/>
              </a:xfrm>
              <a:custGeom>
                <a:avLst/>
                <a:gdLst>
                  <a:gd name="T0" fmla="*/ 0 w 208"/>
                  <a:gd name="T1" fmla="*/ 0 h 236"/>
                  <a:gd name="T2" fmla="*/ 68 w 208"/>
                  <a:gd name="T3" fmla="*/ 120 h 236"/>
                  <a:gd name="T4" fmla="*/ 68 w 208"/>
                  <a:gd name="T5" fmla="*/ 120 h 236"/>
                  <a:gd name="T6" fmla="*/ 108 w 208"/>
                  <a:gd name="T7" fmla="*/ 90 h 236"/>
                  <a:gd name="T8" fmla="*/ 146 w 208"/>
                  <a:gd name="T9" fmla="*/ 64 h 236"/>
                  <a:gd name="T10" fmla="*/ 166 w 208"/>
                  <a:gd name="T11" fmla="*/ 52 h 236"/>
                  <a:gd name="T12" fmla="*/ 184 w 208"/>
                  <a:gd name="T13" fmla="*/ 44 h 236"/>
                  <a:gd name="T14" fmla="*/ 208 w 208"/>
                  <a:gd name="T15" fmla="*/ 236 h 236"/>
                  <a:gd name="T16" fmla="*/ 166 w 208"/>
                  <a:gd name="T17" fmla="*/ 84 h 236"/>
                  <a:gd name="T18" fmla="*/ 64 w 208"/>
                  <a:gd name="T19" fmla="*/ 132 h 236"/>
                  <a:gd name="T20" fmla="*/ 64 w 208"/>
                  <a:gd name="T21" fmla="*/ 132 h 236"/>
                  <a:gd name="T22" fmla="*/ 34 w 208"/>
                  <a:gd name="T23" fmla="*/ 80 h 236"/>
                  <a:gd name="T24" fmla="*/ 14 w 208"/>
                  <a:gd name="T25" fmla="*/ 36 h 236"/>
                  <a:gd name="T26" fmla="*/ 4 w 208"/>
                  <a:gd name="T27" fmla="*/ 16 h 236"/>
                  <a:gd name="T28" fmla="*/ 0 w 208"/>
                  <a:gd name="T29" fmla="*/ 0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8"/>
                  <a:gd name="T46" fmla="*/ 0 h 236"/>
                  <a:gd name="T47" fmla="*/ 208 w 208"/>
                  <a:gd name="T48" fmla="*/ 236 h 2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8" h="236">
                    <a:moveTo>
                      <a:pt x="0" y="0"/>
                    </a:moveTo>
                    <a:lnTo>
                      <a:pt x="68" y="120"/>
                    </a:lnTo>
                    <a:lnTo>
                      <a:pt x="108" y="90"/>
                    </a:lnTo>
                    <a:lnTo>
                      <a:pt x="146" y="64"/>
                    </a:lnTo>
                    <a:lnTo>
                      <a:pt x="166" y="52"/>
                    </a:lnTo>
                    <a:lnTo>
                      <a:pt x="184" y="44"/>
                    </a:lnTo>
                    <a:lnTo>
                      <a:pt x="208" y="236"/>
                    </a:lnTo>
                    <a:lnTo>
                      <a:pt x="166" y="84"/>
                    </a:lnTo>
                    <a:lnTo>
                      <a:pt x="64" y="132"/>
                    </a:lnTo>
                    <a:lnTo>
                      <a:pt x="34" y="80"/>
                    </a:lnTo>
                    <a:lnTo>
                      <a:pt x="14" y="36"/>
                    </a:lnTo>
                    <a:lnTo>
                      <a:pt x="4" y="1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41" name="Freeform 514"/>
              <p:cNvSpPr>
                <a:spLocks/>
              </p:cNvSpPr>
              <p:nvPr/>
            </p:nvSpPr>
            <p:spPr bwMode="auto">
              <a:xfrm>
                <a:off x="2062" y="3482"/>
                <a:ext cx="100" cy="132"/>
              </a:xfrm>
              <a:custGeom>
                <a:avLst/>
                <a:gdLst>
                  <a:gd name="T0" fmla="*/ 26 w 100"/>
                  <a:gd name="T1" fmla="*/ 0 h 132"/>
                  <a:gd name="T2" fmla="*/ 92 w 100"/>
                  <a:gd name="T3" fmla="*/ 78 h 132"/>
                  <a:gd name="T4" fmla="*/ 92 w 100"/>
                  <a:gd name="T5" fmla="*/ 0 h 132"/>
                  <a:gd name="T6" fmla="*/ 92 w 100"/>
                  <a:gd name="T7" fmla="*/ 0 h 132"/>
                  <a:gd name="T8" fmla="*/ 94 w 100"/>
                  <a:gd name="T9" fmla="*/ 8 h 132"/>
                  <a:gd name="T10" fmla="*/ 98 w 100"/>
                  <a:gd name="T11" fmla="*/ 32 h 132"/>
                  <a:gd name="T12" fmla="*/ 100 w 100"/>
                  <a:gd name="T13" fmla="*/ 48 h 132"/>
                  <a:gd name="T14" fmla="*/ 100 w 100"/>
                  <a:gd name="T15" fmla="*/ 66 h 132"/>
                  <a:gd name="T16" fmla="*/ 100 w 100"/>
                  <a:gd name="T17" fmla="*/ 82 h 132"/>
                  <a:gd name="T18" fmla="*/ 98 w 100"/>
                  <a:gd name="T19" fmla="*/ 100 h 132"/>
                  <a:gd name="T20" fmla="*/ 26 w 100"/>
                  <a:gd name="T21" fmla="*/ 28 h 132"/>
                  <a:gd name="T22" fmla="*/ 0 w 100"/>
                  <a:gd name="T23" fmla="*/ 132 h 132"/>
                  <a:gd name="T24" fmla="*/ 0 w 100"/>
                  <a:gd name="T25" fmla="*/ 132 h 132"/>
                  <a:gd name="T26" fmla="*/ 2 w 100"/>
                  <a:gd name="T27" fmla="*/ 110 h 132"/>
                  <a:gd name="T28" fmla="*/ 10 w 100"/>
                  <a:gd name="T29" fmla="*/ 64 h 132"/>
                  <a:gd name="T30" fmla="*/ 18 w 100"/>
                  <a:gd name="T31" fmla="*/ 18 h 132"/>
                  <a:gd name="T32" fmla="*/ 22 w 100"/>
                  <a:gd name="T33" fmla="*/ 4 h 132"/>
                  <a:gd name="T34" fmla="*/ 24 w 100"/>
                  <a:gd name="T35" fmla="*/ 0 h 132"/>
                  <a:gd name="T36" fmla="*/ 26 w 100"/>
                  <a:gd name="T37" fmla="*/ 0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0"/>
                  <a:gd name="T58" fmla="*/ 0 h 132"/>
                  <a:gd name="T59" fmla="*/ 100 w 100"/>
                  <a:gd name="T60" fmla="*/ 132 h 1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0" h="132">
                    <a:moveTo>
                      <a:pt x="26" y="0"/>
                    </a:moveTo>
                    <a:lnTo>
                      <a:pt x="92" y="78"/>
                    </a:lnTo>
                    <a:lnTo>
                      <a:pt x="92" y="0"/>
                    </a:lnTo>
                    <a:lnTo>
                      <a:pt x="94" y="8"/>
                    </a:lnTo>
                    <a:lnTo>
                      <a:pt x="98" y="32"/>
                    </a:lnTo>
                    <a:lnTo>
                      <a:pt x="100" y="48"/>
                    </a:lnTo>
                    <a:lnTo>
                      <a:pt x="100" y="66"/>
                    </a:lnTo>
                    <a:lnTo>
                      <a:pt x="100" y="82"/>
                    </a:lnTo>
                    <a:lnTo>
                      <a:pt x="98" y="100"/>
                    </a:lnTo>
                    <a:lnTo>
                      <a:pt x="26" y="28"/>
                    </a:lnTo>
                    <a:lnTo>
                      <a:pt x="0" y="132"/>
                    </a:lnTo>
                    <a:lnTo>
                      <a:pt x="2" y="110"/>
                    </a:lnTo>
                    <a:lnTo>
                      <a:pt x="10" y="64"/>
                    </a:lnTo>
                    <a:lnTo>
                      <a:pt x="18" y="18"/>
                    </a:lnTo>
                    <a:lnTo>
                      <a:pt x="22" y="4"/>
                    </a:lnTo>
                    <a:lnTo>
                      <a:pt x="24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42" name="Freeform 515"/>
              <p:cNvSpPr>
                <a:spLocks/>
              </p:cNvSpPr>
              <p:nvPr/>
            </p:nvSpPr>
            <p:spPr bwMode="auto">
              <a:xfrm>
                <a:off x="2062" y="3482"/>
                <a:ext cx="100" cy="132"/>
              </a:xfrm>
              <a:custGeom>
                <a:avLst/>
                <a:gdLst>
                  <a:gd name="T0" fmla="*/ 26 w 100"/>
                  <a:gd name="T1" fmla="*/ 0 h 132"/>
                  <a:gd name="T2" fmla="*/ 92 w 100"/>
                  <a:gd name="T3" fmla="*/ 78 h 132"/>
                  <a:gd name="T4" fmla="*/ 92 w 100"/>
                  <a:gd name="T5" fmla="*/ 0 h 132"/>
                  <a:gd name="T6" fmla="*/ 92 w 100"/>
                  <a:gd name="T7" fmla="*/ 0 h 132"/>
                  <a:gd name="T8" fmla="*/ 94 w 100"/>
                  <a:gd name="T9" fmla="*/ 8 h 132"/>
                  <a:gd name="T10" fmla="*/ 98 w 100"/>
                  <a:gd name="T11" fmla="*/ 32 h 132"/>
                  <a:gd name="T12" fmla="*/ 100 w 100"/>
                  <a:gd name="T13" fmla="*/ 48 h 132"/>
                  <a:gd name="T14" fmla="*/ 100 w 100"/>
                  <a:gd name="T15" fmla="*/ 66 h 132"/>
                  <a:gd name="T16" fmla="*/ 100 w 100"/>
                  <a:gd name="T17" fmla="*/ 82 h 132"/>
                  <a:gd name="T18" fmla="*/ 98 w 100"/>
                  <a:gd name="T19" fmla="*/ 100 h 132"/>
                  <a:gd name="T20" fmla="*/ 26 w 100"/>
                  <a:gd name="T21" fmla="*/ 28 h 132"/>
                  <a:gd name="T22" fmla="*/ 0 w 100"/>
                  <a:gd name="T23" fmla="*/ 132 h 132"/>
                  <a:gd name="T24" fmla="*/ 0 w 100"/>
                  <a:gd name="T25" fmla="*/ 132 h 132"/>
                  <a:gd name="T26" fmla="*/ 2 w 100"/>
                  <a:gd name="T27" fmla="*/ 110 h 132"/>
                  <a:gd name="T28" fmla="*/ 10 w 100"/>
                  <a:gd name="T29" fmla="*/ 64 h 132"/>
                  <a:gd name="T30" fmla="*/ 18 w 100"/>
                  <a:gd name="T31" fmla="*/ 18 h 132"/>
                  <a:gd name="T32" fmla="*/ 22 w 100"/>
                  <a:gd name="T33" fmla="*/ 4 h 132"/>
                  <a:gd name="T34" fmla="*/ 24 w 100"/>
                  <a:gd name="T35" fmla="*/ 0 h 132"/>
                  <a:gd name="T36" fmla="*/ 26 w 100"/>
                  <a:gd name="T37" fmla="*/ 0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0"/>
                  <a:gd name="T58" fmla="*/ 0 h 132"/>
                  <a:gd name="T59" fmla="*/ 100 w 100"/>
                  <a:gd name="T60" fmla="*/ 132 h 1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0" h="132">
                    <a:moveTo>
                      <a:pt x="26" y="0"/>
                    </a:moveTo>
                    <a:lnTo>
                      <a:pt x="92" y="78"/>
                    </a:lnTo>
                    <a:lnTo>
                      <a:pt x="92" y="0"/>
                    </a:lnTo>
                    <a:lnTo>
                      <a:pt x="94" y="8"/>
                    </a:lnTo>
                    <a:lnTo>
                      <a:pt x="98" y="32"/>
                    </a:lnTo>
                    <a:lnTo>
                      <a:pt x="100" y="48"/>
                    </a:lnTo>
                    <a:lnTo>
                      <a:pt x="100" y="66"/>
                    </a:lnTo>
                    <a:lnTo>
                      <a:pt x="100" y="82"/>
                    </a:lnTo>
                    <a:lnTo>
                      <a:pt x="98" y="100"/>
                    </a:lnTo>
                    <a:lnTo>
                      <a:pt x="26" y="28"/>
                    </a:lnTo>
                    <a:lnTo>
                      <a:pt x="0" y="132"/>
                    </a:lnTo>
                    <a:lnTo>
                      <a:pt x="2" y="110"/>
                    </a:lnTo>
                    <a:lnTo>
                      <a:pt x="10" y="64"/>
                    </a:lnTo>
                    <a:lnTo>
                      <a:pt x="18" y="18"/>
                    </a:lnTo>
                    <a:lnTo>
                      <a:pt x="22" y="4"/>
                    </a:lnTo>
                    <a:lnTo>
                      <a:pt x="24" y="0"/>
                    </a:lnTo>
                    <a:lnTo>
                      <a:pt x="2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43" name="Freeform 516"/>
              <p:cNvSpPr>
                <a:spLocks/>
              </p:cNvSpPr>
              <p:nvPr/>
            </p:nvSpPr>
            <p:spPr bwMode="auto">
              <a:xfrm>
                <a:off x="2004" y="3800"/>
                <a:ext cx="312" cy="242"/>
              </a:xfrm>
              <a:custGeom>
                <a:avLst/>
                <a:gdLst>
                  <a:gd name="T0" fmla="*/ 0 w 312"/>
                  <a:gd name="T1" fmla="*/ 172 h 242"/>
                  <a:gd name="T2" fmla="*/ 54 w 312"/>
                  <a:gd name="T3" fmla="*/ 148 h 242"/>
                  <a:gd name="T4" fmla="*/ 70 w 312"/>
                  <a:gd name="T5" fmla="*/ 134 h 242"/>
                  <a:gd name="T6" fmla="*/ 132 w 312"/>
                  <a:gd name="T7" fmla="*/ 44 h 242"/>
                  <a:gd name="T8" fmla="*/ 270 w 312"/>
                  <a:gd name="T9" fmla="*/ 0 h 242"/>
                  <a:gd name="T10" fmla="*/ 272 w 312"/>
                  <a:gd name="T11" fmla="*/ 2 h 242"/>
                  <a:gd name="T12" fmla="*/ 274 w 312"/>
                  <a:gd name="T13" fmla="*/ 12 h 242"/>
                  <a:gd name="T14" fmla="*/ 266 w 312"/>
                  <a:gd name="T15" fmla="*/ 18 h 242"/>
                  <a:gd name="T16" fmla="*/ 214 w 312"/>
                  <a:gd name="T17" fmla="*/ 24 h 242"/>
                  <a:gd name="T18" fmla="*/ 156 w 312"/>
                  <a:gd name="T19" fmla="*/ 60 h 242"/>
                  <a:gd name="T20" fmla="*/ 232 w 312"/>
                  <a:gd name="T21" fmla="*/ 42 h 242"/>
                  <a:gd name="T22" fmla="*/ 272 w 312"/>
                  <a:gd name="T23" fmla="*/ 42 h 242"/>
                  <a:gd name="T24" fmla="*/ 306 w 312"/>
                  <a:gd name="T25" fmla="*/ 42 h 242"/>
                  <a:gd name="T26" fmla="*/ 312 w 312"/>
                  <a:gd name="T27" fmla="*/ 52 h 242"/>
                  <a:gd name="T28" fmla="*/ 310 w 312"/>
                  <a:gd name="T29" fmla="*/ 60 h 242"/>
                  <a:gd name="T30" fmla="*/ 298 w 312"/>
                  <a:gd name="T31" fmla="*/ 66 h 242"/>
                  <a:gd name="T32" fmla="*/ 300 w 312"/>
                  <a:gd name="T33" fmla="*/ 68 h 242"/>
                  <a:gd name="T34" fmla="*/ 304 w 312"/>
                  <a:gd name="T35" fmla="*/ 76 h 242"/>
                  <a:gd name="T36" fmla="*/ 298 w 312"/>
                  <a:gd name="T37" fmla="*/ 82 h 242"/>
                  <a:gd name="T38" fmla="*/ 246 w 312"/>
                  <a:gd name="T39" fmla="*/ 98 h 242"/>
                  <a:gd name="T40" fmla="*/ 252 w 312"/>
                  <a:gd name="T41" fmla="*/ 108 h 242"/>
                  <a:gd name="T42" fmla="*/ 282 w 312"/>
                  <a:gd name="T43" fmla="*/ 100 h 242"/>
                  <a:gd name="T44" fmla="*/ 284 w 312"/>
                  <a:gd name="T45" fmla="*/ 108 h 242"/>
                  <a:gd name="T46" fmla="*/ 280 w 312"/>
                  <a:gd name="T47" fmla="*/ 114 h 242"/>
                  <a:gd name="T48" fmla="*/ 270 w 312"/>
                  <a:gd name="T49" fmla="*/ 120 h 242"/>
                  <a:gd name="T50" fmla="*/ 232 w 312"/>
                  <a:gd name="T51" fmla="*/ 134 h 242"/>
                  <a:gd name="T52" fmla="*/ 194 w 312"/>
                  <a:gd name="T53" fmla="*/ 148 h 242"/>
                  <a:gd name="T54" fmla="*/ 124 w 312"/>
                  <a:gd name="T55" fmla="*/ 202 h 242"/>
                  <a:gd name="T56" fmla="*/ 110 w 312"/>
                  <a:gd name="T57" fmla="*/ 208 h 242"/>
                  <a:gd name="T58" fmla="*/ 90 w 312"/>
                  <a:gd name="T59" fmla="*/ 210 h 242"/>
                  <a:gd name="T60" fmla="*/ 22 w 312"/>
                  <a:gd name="T61" fmla="*/ 242 h 242"/>
                  <a:gd name="T62" fmla="*/ 10 w 312"/>
                  <a:gd name="T63" fmla="*/ 224 h 242"/>
                  <a:gd name="T64" fmla="*/ 2 w 312"/>
                  <a:gd name="T65" fmla="*/ 202 h 242"/>
                  <a:gd name="T66" fmla="*/ 0 w 312"/>
                  <a:gd name="T67" fmla="*/ 172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42"/>
                  <a:gd name="T104" fmla="*/ 312 w 312"/>
                  <a:gd name="T105" fmla="*/ 242 h 2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42">
                    <a:moveTo>
                      <a:pt x="0" y="172"/>
                    </a:moveTo>
                    <a:lnTo>
                      <a:pt x="0" y="172"/>
                    </a:lnTo>
                    <a:lnTo>
                      <a:pt x="30" y="160"/>
                    </a:lnTo>
                    <a:lnTo>
                      <a:pt x="54" y="148"/>
                    </a:lnTo>
                    <a:lnTo>
                      <a:pt x="64" y="142"/>
                    </a:lnTo>
                    <a:lnTo>
                      <a:pt x="70" y="134"/>
                    </a:lnTo>
                    <a:lnTo>
                      <a:pt x="132" y="44"/>
                    </a:lnTo>
                    <a:lnTo>
                      <a:pt x="200" y="2"/>
                    </a:lnTo>
                    <a:lnTo>
                      <a:pt x="270" y="0"/>
                    </a:lnTo>
                    <a:lnTo>
                      <a:pt x="272" y="2"/>
                    </a:lnTo>
                    <a:lnTo>
                      <a:pt x="274" y="8"/>
                    </a:lnTo>
                    <a:lnTo>
                      <a:pt x="274" y="12"/>
                    </a:lnTo>
                    <a:lnTo>
                      <a:pt x="270" y="14"/>
                    </a:lnTo>
                    <a:lnTo>
                      <a:pt x="266" y="18"/>
                    </a:lnTo>
                    <a:lnTo>
                      <a:pt x="258" y="20"/>
                    </a:lnTo>
                    <a:lnTo>
                      <a:pt x="214" y="24"/>
                    </a:lnTo>
                    <a:lnTo>
                      <a:pt x="156" y="60"/>
                    </a:lnTo>
                    <a:lnTo>
                      <a:pt x="232" y="42"/>
                    </a:lnTo>
                    <a:lnTo>
                      <a:pt x="246" y="42"/>
                    </a:lnTo>
                    <a:lnTo>
                      <a:pt x="272" y="42"/>
                    </a:lnTo>
                    <a:lnTo>
                      <a:pt x="306" y="42"/>
                    </a:lnTo>
                    <a:lnTo>
                      <a:pt x="308" y="46"/>
                    </a:lnTo>
                    <a:lnTo>
                      <a:pt x="312" y="52"/>
                    </a:lnTo>
                    <a:lnTo>
                      <a:pt x="312" y="56"/>
                    </a:lnTo>
                    <a:lnTo>
                      <a:pt x="310" y="60"/>
                    </a:lnTo>
                    <a:lnTo>
                      <a:pt x="306" y="62"/>
                    </a:lnTo>
                    <a:lnTo>
                      <a:pt x="298" y="66"/>
                    </a:lnTo>
                    <a:lnTo>
                      <a:pt x="300" y="68"/>
                    </a:lnTo>
                    <a:lnTo>
                      <a:pt x="302" y="72"/>
                    </a:lnTo>
                    <a:lnTo>
                      <a:pt x="304" y="76"/>
                    </a:lnTo>
                    <a:lnTo>
                      <a:pt x="302" y="78"/>
                    </a:lnTo>
                    <a:lnTo>
                      <a:pt x="298" y="82"/>
                    </a:lnTo>
                    <a:lnTo>
                      <a:pt x="292" y="84"/>
                    </a:lnTo>
                    <a:lnTo>
                      <a:pt x="246" y="98"/>
                    </a:lnTo>
                    <a:lnTo>
                      <a:pt x="200" y="124"/>
                    </a:lnTo>
                    <a:lnTo>
                      <a:pt x="252" y="108"/>
                    </a:lnTo>
                    <a:lnTo>
                      <a:pt x="282" y="100"/>
                    </a:lnTo>
                    <a:lnTo>
                      <a:pt x="284" y="102"/>
                    </a:lnTo>
                    <a:lnTo>
                      <a:pt x="284" y="108"/>
                    </a:lnTo>
                    <a:lnTo>
                      <a:pt x="282" y="110"/>
                    </a:lnTo>
                    <a:lnTo>
                      <a:pt x="280" y="114"/>
                    </a:lnTo>
                    <a:lnTo>
                      <a:pt x="276" y="118"/>
                    </a:lnTo>
                    <a:lnTo>
                      <a:pt x="270" y="120"/>
                    </a:lnTo>
                    <a:lnTo>
                      <a:pt x="232" y="134"/>
                    </a:lnTo>
                    <a:lnTo>
                      <a:pt x="194" y="148"/>
                    </a:lnTo>
                    <a:lnTo>
                      <a:pt x="166" y="172"/>
                    </a:lnTo>
                    <a:lnTo>
                      <a:pt x="124" y="202"/>
                    </a:lnTo>
                    <a:lnTo>
                      <a:pt x="110" y="208"/>
                    </a:lnTo>
                    <a:lnTo>
                      <a:pt x="100" y="210"/>
                    </a:lnTo>
                    <a:lnTo>
                      <a:pt x="90" y="210"/>
                    </a:lnTo>
                    <a:lnTo>
                      <a:pt x="22" y="242"/>
                    </a:lnTo>
                    <a:lnTo>
                      <a:pt x="18" y="238"/>
                    </a:lnTo>
                    <a:lnTo>
                      <a:pt x="10" y="224"/>
                    </a:lnTo>
                    <a:lnTo>
                      <a:pt x="6" y="214"/>
                    </a:lnTo>
                    <a:lnTo>
                      <a:pt x="2" y="202"/>
                    </a:lnTo>
                    <a:lnTo>
                      <a:pt x="0" y="188"/>
                    </a:lnTo>
                    <a:lnTo>
                      <a:pt x="0" y="172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44" name="Freeform 517"/>
              <p:cNvSpPr>
                <a:spLocks/>
              </p:cNvSpPr>
              <p:nvPr/>
            </p:nvSpPr>
            <p:spPr bwMode="auto">
              <a:xfrm>
                <a:off x="2004" y="3800"/>
                <a:ext cx="312" cy="242"/>
              </a:xfrm>
              <a:custGeom>
                <a:avLst/>
                <a:gdLst>
                  <a:gd name="T0" fmla="*/ 0 w 312"/>
                  <a:gd name="T1" fmla="*/ 172 h 242"/>
                  <a:gd name="T2" fmla="*/ 54 w 312"/>
                  <a:gd name="T3" fmla="*/ 148 h 242"/>
                  <a:gd name="T4" fmla="*/ 70 w 312"/>
                  <a:gd name="T5" fmla="*/ 134 h 242"/>
                  <a:gd name="T6" fmla="*/ 132 w 312"/>
                  <a:gd name="T7" fmla="*/ 44 h 242"/>
                  <a:gd name="T8" fmla="*/ 270 w 312"/>
                  <a:gd name="T9" fmla="*/ 0 h 242"/>
                  <a:gd name="T10" fmla="*/ 272 w 312"/>
                  <a:gd name="T11" fmla="*/ 2 h 242"/>
                  <a:gd name="T12" fmla="*/ 274 w 312"/>
                  <a:gd name="T13" fmla="*/ 12 h 242"/>
                  <a:gd name="T14" fmla="*/ 266 w 312"/>
                  <a:gd name="T15" fmla="*/ 18 h 242"/>
                  <a:gd name="T16" fmla="*/ 214 w 312"/>
                  <a:gd name="T17" fmla="*/ 24 h 242"/>
                  <a:gd name="T18" fmla="*/ 156 w 312"/>
                  <a:gd name="T19" fmla="*/ 60 h 242"/>
                  <a:gd name="T20" fmla="*/ 232 w 312"/>
                  <a:gd name="T21" fmla="*/ 42 h 242"/>
                  <a:gd name="T22" fmla="*/ 272 w 312"/>
                  <a:gd name="T23" fmla="*/ 42 h 242"/>
                  <a:gd name="T24" fmla="*/ 306 w 312"/>
                  <a:gd name="T25" fmla="*/ 42 h 242"/>
                  <a:gd name="T26" fmla="*/ 312 w 312"/>
                  <a:gd name="T27" fmla="*/ 52 h 242"/>
                  <a:gd name="T28" fmla="*/ 310 w 312"/>
                  <a:gd name="T29" fmla="*/ 60 h 242"/>
                  <a:gd name="T30" fmla="*/ 298 w 312"/>
                  <a:gd name="T31" fmla="*/ 66 h 242"/>
                  <a:gd name="T32" fmla="*/ 300 w 312"/>
                  <a:gd name="T33" fmla="*/ 68 h 242"/>
                  <a:gd name="T34" fmla="*/ 304 w 312"/>
                  <a:gd name="T35" fmla="*/ 76 h 242"/>
                  <a:gd name="T36" fmla="*/ 298 w 312"/>
                  <a:gd name="T37" fmla="*/ 82 h 242"/>
                  <a:gd name="T38" fmla="*/ 246 w 312"/>
                  <a:gd name="T39" fmla="*/ 98 h 242"/>
                  <a:gd name="T40" fmla="*/ 252 w 312"/>
                  <a:gd name="T41" fmla="*/ 108 h 242"/>
                  <a:gd name="T42" fmla="*/ 282 w 312"/>
                  <a:gd name="T43" fmla="*/ 100 h 242"/>
                  <a:gd name="T44" fmla="*/ 284 w 312"/>
                  <a:gd name="T45" fmla="*/ 108 h 242"/>
                  <a:gd name="T46" fmla="*/ 280 w 312"/>
                  <a:gd name="T47" fmla="*/ 114 h 242"/>
                  <a:gd name="T48" fmla="*/ 270 w 312"/>
                  <a:gd name="T49" fmla="*/ 120 h 242"/>
                  <a:gd name="T50" fmla="*/ 232 w 312"/>
                  <a:gd name="T51" fmla="*/ 134 h 242"/>
                  <a:gd name="T52" fmla="*/ 194 w 312"/>
                  <a:gd name="T53" fmla="*/ 148 h 242"/>
                  <a:gd name="T54" fmla="*/ 124 w 312"/>
                  <a:gd name="T55" fmla="*/ 202 h 242"/>
                  <a:gd name="T56" fmla="*/ 110 w 312"/>
                  <a:gd name="T57" fmla="*/ 208 h 242"/>
                  <a:gd name="T58" fmla="*/ 90 w 312"/>
                  <a:gd name="T59" fmla="*/ 210 h 242"/>
                  <a:gd name="T60" fmla="*/ 22 w 312"/>
                  <a:gd name="T61" fmla="*/ 242 h 242"/>
                  <a:gd name="T62" fmla="*/ 10 w 312"/>
                  <a:gd name="T63" fmla="*/ 224 h 242"/>
                  <a:gd name="T64" fmla="*/ 2 w 312"/>
                  <a:gd name="T65" fmla="*/ 202 h 242"/>
                  <a:gd name="T66" fmla="*/ 0 w 312"/>
                  <a:gd name="T67" fmla="*/ 172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42"/>
                  <a:gd name="T104" fmla="*/ 312 w 312"/>
                  <a:gd name="T105" fmla="*/ 242 h 2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42">
                    <a:moveTo>
                      <a:pt x="0" y="172"/>
                    </a:moveTo>
                    <a:lnTo>
                      <a:pt x="0" y="172"/>
                    </a:lnTo>
                    <a:lnTo>
                      <a:pt x="30" y="160"/>
                    </a:lnTo>
                    <a:lnTo>
                      <a:pt x="54" y="148"/>
                    </a:lnTo>
                    <a:lnTo>
                      <a:pt x="64" y="142"/>
                    </a:lnTo>
                    <a:lnTo>
                      <a:pt x="70" y="134"/>
                    </a:lnTo>
                    <a:lnTo>
                      <a:pt x="132" y="44"/>
                    </a:lnTo>
                    <a:lnTo>
                      <a:pt x="200" y="2"/>
                    </a:lnTo>
                    <a:lnTo>
                      <a:pt x="270" y="0"/>
                    </a:lnTo>
                    <a:lnTo>
                      <a:pt x="272" y="2"/>
                    </a:lnTo>
                    <a:lnTo>
                      <a:pt x="274" y="8"/>
                    </a:lnTo>
                    <a:lnTo>
                      <a:pt x="274" y="12"/>
                    </a:lnTo>
                    <a:lnTo>
                      <a:pt x="270" y="14"/>
                    </a:lnTo>
                    <a:lnTo>
                      <a:pt x="266" y="18"/>
                    </a:lnTo>
                    <a:lnTo>
                      <a:pt x="258" y="20"/>
                    </a:lnTo>
                    <a:lnTo>
                      <a:pt x="214" y="24"/>
                    </a:lnTo>
                    <a:lnTo>
                      <a:pt x="156" y="60"/>
                    </a:lnTo>
                    <a:lnTo>
                      <a:pt x="232" y="42"/>
                    </a:lnTo>
                    <a:lnTo>
                      <a:pt x="246" y="42"/>
                    </a:lnTo>
                    <a:lnTo>
                      <a:pt x="272" y="42"/>
                    </a:lnTo>
                    <a:lnTo>
                      <a:pt x="306" y="42"/>
                    </a:lnTo>
                    <a:lnTo>
                      <a:pt x="308" y="46"/>
                    </a:lnTo>
                    <a:lnTo>
                      <a:pt x="312" y="52"/>
                    </a:lnTo>
                    <a:lnTo>
                      <a:pt x="312" y="56"/>
                    </a:lnTo>
                    <a:lnTo>
                      <a:pt x="310" y="60"/>
                    </a:lnTo>
                    <a:lnTo>
                      <a:pt x="306" y="62"/>
                    </a:lnTo>
                    <a:lnTo>
                      <a:pt x="298" y="66"/>
                    </a:lnTo>
                    <a:lnTo>
                      <a:pt x="300" y="68"/>
                    </a:lnTo>
                    <a:lnTo>
                      <a:pt x="302" y="72"/>
                    </a:lnTo>
                    <a:lnTo>
                      <a:pt x="304" y="76"/>
                    </a:lnTo>
                    <a:lnTo>
                      <a:pt x="302" y="78"/>
                    </a:lnTo>
                    <a:lnTo>
                      <a:pt x="298" y="82"/>
                    </a:lnTo>
                    <a:lnTo>
                      <a:pt x="292" y="84"/>
                    </a:lnTo>
                    <a:lnTo>
                      <a:pt x="246" y="98"/>
                    </a:lnTo>
                    <a:lnTo>
                      <a:pt x="200" y="124"/>
                    </a:lnTo>
                    <a:lnTo>
                      <a:pt x="252" y="108"/>
                    </a:lnTo>
                    <a:lnTo>
                      <a:pt x="282" y="100"/>
                    </a:lnTo>
                    <a:lnTo>
                      <a:pt x="284" y="102"/>
                    </a:lnTo>
                    <a:lnTo>
                      <a:pt x="284" y="108"/>
                    </a:lnTo>
                    <a:lnTo>
                      <a:pt x="282" y="110"/>
                    </a:lnTo>
                    <a:lnTo>
                      <a:pt x="280" y="114"/>
                    </a:lnTo>
                    <a:lnTo>
                      <a:pt x="276" y="118"/>
                    </a:lnTo>
                    <a:lnTo>
                      <a:pt x="270" y="120"/>
                    </a:lnTo>
                    <a:lnTo>
                      <a:pt x="232" y="134"/>
                    </a:lnTo>
                    <a:lnTo>
                      <a:pt x="194" y="148"/>
                    </a:lnTo>
                    <a:lnTo>
                      <a:pt x="166" y="172"/>
                    </a:lnTo>
                    <a:lnTo>
                      <a:pt x="124" y="202"/>
                    </a:lnTo>
                    <a:lnTo>
                      <a:pt x="110" y="208"/>
                    </a:lnTo>
                    <a:lnTo>
                      <a:pt x="100" y="210"/>
                    </a:lnTo>
                    <a:lnTo>
                      <a:pt x="90" y="210"/>
                    </a:lnTo>
                    <a:lnTo>
                      <a:pt x="22" y="242"/>
                    </a:lnTo>
                    <a:lnTo>
                      <a:pt x="18" y="238"/>
                    </a:lnTo>
                    <a:lnTo>
                      <a:pt x="10" y="224"/>
                    </a:lnTo>
                    <a:lnTo>
                      <a:pt x="6" y="214"/>
                    </a:lnTo>
                    <a:lnTo>
                      <a:pt x="2" y="202"/>
                    </a:lnTo>
                    <a:lnTo>
                      <a:pt x="0" y="188"/>
                    </a:lnTo>
                    <a:lnTo>
                      <a:pt x="0" y="17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45" name="Freeform 518"/>
              <p:cNvSpPr>
                <a:spLocks/>
              </p:cNvSpPr>
              <p:nvPr/>
            </p:nvSpPr>
            <p:spPr bwMode="auto">
              <a:xfrm>
                <a:off x="1586" y="3540"/>
                <a:ext cx="474" cy="678"/>
              </a:xfrm>
              <a:custGeom>
                <a:avLst/>
                <a:gdLst>
                  <a:gd name="T0" fmla="*/ 12 w 474"/>
                  <a:gd name="T1" fmla="*/ 0 h 678"/>
                  <a:gd name="T2" fmla="*/ 90 w 474"/>
                  <a:gd name="T3" fmla="*/ 52 h 678"/>
                  <a:gd name="T4" fmla="*/ 156 w 474"/>
                  <a:gd name="T5" fmla="*/ 104 h 678"/>
                  <a:gd name="T6" fmla="*/ 196 w 474"/>
                  <a:gd name="T7" fmla="*/ 142 h 678"/>
                  <a:gd name="T8" fmla="*/ 226 w 474"/>
                  <a:gd name="T9" fmla="*/ 180 h 678"/>
                  <a:gd name="T10" fmla="*/ 240 w 474"/>
                  <a:gd name="T11" fmla="*/ 218 h 678"/>
                  <a:gd name="T12" fmla="*/ 240 w 474"/>
                  <a:gd name="T13" fmla="*/ 234 h 678"/>
                  <a:gd name="T14" fmla="*/ 232 w 474"/>
                  <a:gd name="T15" fmla="*/ 268 h 678"/>
                  <a:gd name="T16" fmla="*/ 198 w 474"/>
                  <a:gd name="T17" fmla="*/ 372 h 678"/>
                  <a:gd name="T18" fmla="*/ 178 w 474"/>
                  <a:gd name="T19" fmla="*/ 436 h 678"/>
                  <a:gd name="T20" fmla="*/ 172 w 474"/>
                  <a:gd name="T21" fmla="*/ 480 h 678"/>
                  <a:gd name="T22" fmla="*/ 180 w 474"/>
                  <a:gd name="T23" fmla="*/ 476 h 678"/>
                  <a:gd name="T24" fmla="*/ 220 w 474"/>
                  <a:gd name="T25" fmla="*/ 458 h 678"/>
                  <a:gd name="T26" fmla="*/ 260 w 474"/>
                  <a:gd name="T27" fmla="*/ 448 h 678"/>
                  <a:gd name="T28" fmla="*/ 284 w 474"/>
                  <a:gd name="T29" fmla="*/ 446 h 678"/>
                  <a:gd name="T30" fmla="*/ 334 w 474"/>
                  <a:gd name="T31" fmla="*/ 440 h 678"/>
                  <a:gd name="T32" fmla="*/ 384 w 474"/>
                  <a:gd name="T33" fmla="*/ 426 h 678"/>
                  <a:gd name="T34" fmla="*/ 436 w 474"/>
                  <a:gd name="T35" fmla="*/ 406 h 678"/>
                  <a:gd name="T36" fmla="*/ 434 w 474"/>
                  <a:gd name="T37" fmla="*/ 414 h 678"/>
                  <a:gd name="T38" fmla="*/ 434 w 474"/>
                  <a:gd name="T39" fmla="*/ 436 h 678"/>
                  <a:gd name="T40" fmla="*/ 444 w 474"/>
                  <a:gd name="T41" fmla="*/ 464 h 678"/>
                  <a:gd name="T42" fmla="*/ 464 w 474"/>
                  <a:gd name="T43" fmla="*/ 486 h 678"/>
                  <a:gd name="T44" fmla="*/ 474 w 474"/>
                  <a:gd name="T45" fmla="*/ 494 h 678"/>
                  <a:gd name="T46" fmla="*/ 406 w 474"/>
                  <a:gd name="T47" fmla="*/ 542 h 678"/>
                  <a:gd name="T48" fmla="*/ 302 w 474"/>
                  <a:gd name="T49" fmla="*/ 604 h 678"/>
                  <a:gd name="T50" fmla="*/ 238 w 474"/>
                  <a:gd name="T51" fmla="*/ 632 h 678"/>
                  <a:gd name="T52" fmla="*/ 170 w 474"/>
                  <a:gd name="T53" fmla="*/ 658 h 678"/>
                  <a:gd name="T54" fmla="*/ 98 w 474"/>
                  <a:gd name="T55" fmla="*/ 674 h 678"/>
                  <a:gd name="T56" fmla="*/ 92 w 474"/>
                  <a:gd name="T57" fmla="*/ 676 h 678"/>
                  <a:gd name="T58" fmla="*/ 76 w 474"/>
                  <a:gd name="T59" fmla="*/ 676 h 678"/>
                  <a:gd name="T60" fmla="*/ 66 w 474"/>
                  <a:gd name="T61" fmla="*/ 668 h 678"/>
                  <a:gd name="T62" fmla="*/ 56 w 474"/>
                  <a:gd name="T63" fmla="*/ 650 h 678"/>
                  <a:gd name="T64" fmla="*/ 32 w 474"/>
                  <a:gd name="T65" fmla="*/ 582 h 678"/>
                  <a:gd name="T66" fmla="*/ 20 w 474"/>
                  <a:gd name="T67" fmla="*/ 532 h 678"/>
                  <a:gd name="T68" fmla="*/ 6 w 474"/>
                  <a:gd name="T69" fmla="*/ 426 h 678"/>
                  <a:gd name="T70" fmla="*/ 0 w 474"/>
                  <a:gd name="T71" fmla="*/ 324 h 678"/>
                  <a:gd name="T72" fmla="*/ 2 w 474"/>
                  <a:gd name="T73" fmla="*/ 234 h 678"/>
                  <a:gd name="T74" fmla="*/ 6 w 474"/>
                  <a:gd name="T75" fmla="*/ 200 h 678"/>
                  <a:gd name="T76" fmla="*/ 10 w 474"/>
                  <a:gd name="T77" fmla="*/ 134 h 678"/>
                  <a:gd name="T78" fmla="*/ 12 w 474"/>
                  <a:gd name="T79" fmla="*/ 0 h 67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4"/>
                  <a:gd name="T121" fmla="*/ 0 h 678"/>
                  <a:gd name="T122" fmla="*/ 474 w 474"/>
                  <a:gd name="T123" fmla="*/ 678 h 67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4" h="678">
                    <a:moveTo>
                      <a:pt x="12" y="0"/>
                    </a:moveTo>
                    <a:lnTo>
                      <a:pt x="12" y="0"/>
                    </a:lnTo>
                    <a:lnTo>
                      <a:pt x="50" y="26"/>
                    </a:lnTo>
                    <a:lnTo>
                      <a:pt x="90" y="52"/>
                    </a:lnTo>
                    <a:lnTo>
                      <a:pt x="134" y="84"/>
                    </a:lnTo>
                    <a:lnTo>
                      <a:pt x="156" y="104"/>
                    </a:lnTo>
                    <a:lnTo>
                      <a:pt x="176" y="122"/>
                    </a:lnTo>
                    <a:lnTo>
                      <a:pt x="196" y="142"/>
                    </a:lnTo>
                    <a:lnTo>
                      <a:pt x="212" y="162"/>
                    </a:lnTo>
                    <a:lnTo>
                      <a:pt x="226" y="180"/>
                    </a:lnTo>
                    <a:lnTo>
                      <a:pt x="236" y="200"/>
                    </a:lnTo>
                    <a:lnTo>
                      <a:pt x="240" y="218"/>
                    </a:lnTo>
                    <a:lnTo>
                      <a:pt x="242" y="226"/>
                    </a:lnTo>
                    <a:lnTo>
                      <a:pt x="240" y="234"/>
                    </a:lnTo>
                    <a:lnTo>
                      <a:pt x="232" y="268"/>
                    </a:lnTo>
                    <a:lnTo>
                      <a:pt x="222" y="302"/>
                    </a:lnTo>
                    <a:lnTo>
                      <a:pt x="198" y="372"/>
                    </a:lnTo>
                    <a:lnTo>
                      <a:pt x="188" y="406"/>
                    </a:lnTo>
                    <a:lnTo>
                      <a:pt x="178" y="436"/>
                    </a:lnTo>
                    <a:lnTo>
                      <a:pt x="174" y="460"/>
                    </a:lnTo>
                    <a:lnTo>
                      <a:pt x="172" y="480"/>
                    </a:lnTo>
                    <a:lnTo>
                      <a:pt x="180" y="476"/>
                    </a:lnTo>
                    <a:lnTo>
                      <a:pt x="204" y="464"/>
                    </a:lnTo>
                    <a:lnTo>
                      <a:pt x="220" y="458"/>
                    </a:lnTo>
                    <a:lnTo>
                      <a:pt x="240" y="452"/>
                    </a:lnTo>
                    <a:lnTo>
                      <a:pt x="260" y="448"/>
                    </a:lnTo>
                    <a:lnTo>
                      <a:pt x="284" y="446"/>
                    </a:lnTo>
                    <a:lnTo>
                      <a:pt x="308" y="444"/>
                    </a:lnTo>
                    <a:lnTo>
                      <a:pt x="334" y="440"/>
                    </a:lnTo>
                    <a:lnTo>
                      <a:pt x="360" y="432"/>
                    </a:lnTo>
                    <a:lnTo>
                      <a:pt x="384" y="426"/>
                    </a:lnTo>
                    <a:lnTo>
                      <a:pt x="420" y="412"/>
                    </a:lnTo>
                    <a:lnTo>
                      <a:pt x="436" y="406"/>
                    </a:lnTo>
                    <a:lnTo>
                      <a:pt x="434" y="414"/>
                    </a:lnTo>
                    <a:lnTo>
                      <a:pt x="432" y="424"/>
                    </a:lnTo>
                    <a:lnTo>
                      <a:pt x="434" y="436"/>
                    </a:lnTo>
                    <a:lnTo>
                      <a:pt x="438" y="450"/>
                    </a:lnTo>
                    <a:lnTo>
                      <a:pt x="444" y="464"/>
                    </a:lnTo>
                    <a:lnTo>
                      <a:pt x="456" y="480"/>
                    </a:lnTo>
                    <a:lnTo>
                      <a:pt x="464" y="486"/>
                    </a:lnTo>
                    <a:lnTo>
                      <a:pt x="474" y="494"/>
                    </a:lnTo>
                    <a:lnTo>
                      <a:pt x="442" y="518"/>
                    </a:lnTo>
                    <a:lnTo>
                      <a:pt x="406" y="542"/>
                    </a:lnTo>
                    <a:lnTo>
                      <a:pt x="358" y="572"/>
                    </a:lnTo>
                    <a:lnTo>
                      <a:pt x="302" y="604"/>
                    </a:lnTo>
                    <a:lnTo>
                      <a:pt x="270" y="618"/>
                    </a:lnTo>
                    <a:lnTo>
                      <a:pt x="238" y="632"/>
                    </a:lnTo>
                    <a:lnTo>
                      <a:pt x="204" y="646"/>
                    </a:lnTo>
                    <a:lnTo>
                      <a:pt x="170" y="658"/>
                    </a:lnTo>
                    <a:lnTo>
                      <a:pt x="134" y="666"/>
                    </a:lnTo>
                    <a:lnTo>
                      <a:pt x="98" y="674"/>
                    </a:lnTo>
                    <a:lnTo>
                      <a:pt x="92" y="676"/>
                    </a:lnTo>
                    <a:lnTo>
                      <a:pt x="86" y="678"/>
                    </a:lnTo>
                    <a:lnTo>
                      <a:pt x="76" y="676"/>
                    </a:lnTo>
                    <a:lnTo>
                      <a:pt x="72" y="672"/>
                    </a:lnTo>
                    <a:lnTo>
                      <a:pt x="66" y="668"/>
                    </a:lnTo>
                    <a:lnTo>
                      <a:pt x="62" y="660"/>
                    </a:lnTo>
                    <a:lnTo>
                      <a:pt x="56" y="650"/>
                    </a:lnTo>
                    <a:lnTo>
                      <a:pt x="44" y="622"/>
                    </a:lnTo>
                    <a:lnTo>
                      <a:pt x="32" y="582"/>
                    </a:lnTo>
                    <a:lnTo>
                      <a:pt x="20" y="532"/>
                    </a:lnTo>
                    <a:lnTo>
                      <a:pt x="12" y="480"/>
                    </a:lnTo>
                    <a:lnTo>
                      <a:pt x="6" y="426"/>
                    </a:lnTo>
                    <a:lnTo>
                      <a:pt x="2" y="374"/>
                    </a:lnTo>
                    <a:lnTo>
                      <a:pt x="0" y="324"/>
                    </a:lnTo>
                    <a:lnTo>
                      <a:pt x="0" y="276"/>
                    </a:lnTo>
                    <a:lnTo>
                      <a:pt x="2" y="234"/>
                    </a:lnTo>
                    <a:lnTo>
                      <a:pt x="6" y="200"/>
                    </a:lnTo>
                    <a:lnTo>
                      <a:pt x="8" y="168"/>
                    </a:lnTo>
                    <a:lnTo>
                      <a:pt x="10" y="134"/>
                    </a:lnTo>
                    <a:lnTo>
                      <a:pt x="12" y="7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46" name="Freeform 519"/>
              <p:cNvSpPr>
                <a:spLocks/>
              </p:cNvSpPr>
              <p:nvPr/>
            </p:nvSpPr>
            <p:spPr bwMode="auto">
              <a:xfrm>
                <a:off x="1586" y="3540"/>
                <a:ext cx="474" cy="678"/>
              </a:xfrm>
              <a:custGeom>
                <a:avLst/>
                <a:gdLst>
                  <a:gd name="T0" fmla="*/ 12 w 474"/>
                  <a:gd name="T1" fmla="*/ 0 h 678"/>
                  <a:gd name="T2" fmla="*/ 90 w 474"/>
                  <a:gd name="T3" fmla="*/ 52 h 678"/>
                  <a:gd name="T4" fmla="*/ 156 w 474"/>
                  <a:gd name="T5" fmla="*/ 104 h 678"/>
                  <a:gd name="T6" fmla="*/ 196 w 474"/>
                  <a:gd name="T7" fmla="*/ 142 h 678"/>
                  <a:gd name="T8" fmla="*/ 226 w 474"/>
                  <a:gd name="T9" fmla="*/ 180 h 678"/>
                  <a:gd name="T10" fmla="*/ 240 w 474"/>
                  <a:gd name="T11" fmla="*/ 218 h 678"/>
                  <a:gd name="T12" fmla="*/ 240 w 474"/>
                  <a:gd name="T13" fmla="*/ 234 h 678"/>
                  <a:gd name="T14" fmla="*/ 232 w 474"/>
                  <a:gd name="T15" fmla="*/ 268 h 678"/>
                  <a:gd name="T16" fmla="*/ 198 w 474"/>
                  <a:gd name="T17" fmla="*/ 372 h 678"/>
                  <a:gd name="T18" fmla="*/ 178 w 474"/>
                  <a:gd name="T19" fmla="*/ 436 h 678"/>
                  <a:gd name="T20" fmla="*/ 172 w 474"/>
                  <a:gd name="T21" fmla="*/ 480 h 678"/>
                  <a:gd name="T22" fmla="*/ 180 w 474"/>
                  <a:gd name="T23" fmla="*/ 476 h 678"/>
                  <a:gd name="T24" fmla="*/ 220 w 474"/>
                  <a:gd name="T25" fmla="*/ 458 h 678"/>
                  <a:gd name="T26" fmla="*/ 260 w 474"/>
                  <a:gd name="T27" fmla="*/ 448 h 678"/>
                  <a:gd name="T28" fmla="*/ 284 w 474"/>
                  <a:gd name="T29" fmla="*/ 446 h 678"/>
                  <a:gd name="T30" fmla="*/ 334 w 474"/>
                  <a:gd name="T31" fmla="*/ 440 h 678"/>
                  <a:gd name="T32" fmla="*/ 384 w 474"/>
                  <a:gd name="T33" fmla="*/ 426 h 678"/>
                  <a:gd name="T34" fmla="*/ 436 w 474"/>
                  <a:gd name="T35" fmla="*/ 406 h 678"/>
                  <a:gd name="T36" fmla="*/ 434 w 474"/>
                  <a:gd name="T37" fmla="*/ 414 h 678"/>
                  <a:gd name="T38" fmla="*/ 434 w 474"/>
                  <a:gd name="T39" fmla="*/ 436 h 678"/>
                  <a:gd name="T40" fmla="*/ 444 w 474"/>
                  <a:gd name="T41" fmla="*/ 464 h 678"/>
                  <a:gd name="T42" fmla="*/ 464 w 474"/>
                  <a:gd name="T43" fmla="*/ 486 h 678"/>
                  <a:gd name="T44" fmla="*/ 474 w 474"/>
                  <a:gd name="T45" fmla="*/ 494 h 678"/>
                  <a:gd name="T46" fmla="*/ 406 w 474"/>
                  <a:gd name="T47" fmla="*/ 542 h 678"/>
                  <a:gd name="T48" fmla="*/ 302 w 474"/>
                  <a:gd name="T49" fmla="*/ 604 h 678"/>
                  <a:gd name="T50" fmla="*/ 238 w 474"/>
                  <a:gd name="T51" fmla="*/ 632 h 678"/>
                  <a:gd name="T52" fmla="*/ 170 w 474"/>
                  <a:gd name="T53" fmla="*/ 658 h 678"/>
                  <a:gd name="T54" fmla="*/ 98 w 474"/>
                  <a:gd name="T55" fmla="*/ 674 h 678"/>
                  <a:gd name="T56" fmla="*/ 92 w 474"/>
                  <a:gd name="T57" fmla="*/ 676 h 678"/>
                  <a:gd name="T58" fmla="*/ 76 w 474"/>
                  <a:gd name="T59" fmla="*/ 676 h 678"/>
                  <a:gd name="T60" fmla="*/ 66 w 474"/>
                  <a:gd name="T61" fmla="*/ 668 h 678"/>
                  <a:gd name="T62" fmla="*/ 56 w 474"/>
                  <a:gd name="T63" fmla="*/ 650 h 678"/>
                  <a:gd name="T64" fmla="*/ 32 w 474"/>
                  <a:gd name="T65" fmla="*/ 582 h 678"/>
                  <a:gd name="T66" fmla="*/ 20 w 474"/>
                  <a:gd name="T67" fmla="*/ 532 h 678"/>
                  <a:gd name="T68" fmla="*/ 6 w 474"/>
                  <a:gd name="T69" fmla="*/ 426 h 678"/>
                  <a:gd name="T70" fmla="*/ 0 w 474"/>
                  <a:gd name="T71" fmla="*/ 324 h 678"/>
                  <a:gd name="T72" fmla="*/ 2 w 474"/>
                  <a:gd name="T73" fmla="*/ 234 h 678"/>
                  <a:gd name="T74" fmla="*/ 6 w 474"/>
                  <a:gd name="T75" fmla="*/ 200 h 678"/>
                  <a:gd name="T76" fmla="*/ 10 w 474"/>
                  <a:gd name="T77" fmla="*/ 134 h 678"/>
                  <a:gd name="T78" fmla="*/ 12 w 474"/>
                  <a:gd name="T79" fmla="*/ 0 h 67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4"/>
                  <a:gd name="T121" fmla="*/ 0 h 678"/>
                  <a:gd name="T122" fmla="*/ 474 w 474"/>
                  <a:gd name="T123" fmla="*/ 678 h 67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4" h="678">
                    <a:moveTo>
                      <a:pt x="12" y="0"/>
                    </a:moveTo>
                    <a:lnTo>
                      <a:pt x="12" y="0"/>
                    </a:lnTo>
                    <a:lnTo>
                      <a:pt x="50" y="26"/>
                    </a:lnTo>
                    <a:lnTo>
                      <a:pt x="90" y="52"/>
                    </a:lnTo>
                    <a:lnTo>
                      <a:pt x="134" y="84"/>
                    </a:lnTo>
                    <a:lnTo>
                      <a:pt x="156" y="104"/>
                    </a:lnTo>
                    <a:lnTo>
                      <a:pt x="176" y="122"/>
                    </a:lnTo>
                    <a:lnTo>
                      <a:pt x="196" y="142"/>
                    </a:lnTo>
                    <a:lnTo>
                      <a:pt x="212" y="162"/>
                    </a:lnTo>
                    <a:lnTo>
                      <a:pt x="226" y="180"/>
                    </a:lnTo>
                    <a:lnTo>
                      <a:pt x="236" y="200"/>
                    </a:lnTo>
                    <a:lnTo>
                      <a:pt x="240" y="218"/>
                    </a:lnTo>
                    <a:lnTo>
                      <a:pt x="242" y="226"/>
                    </a:lnTo>
                    <a:lnTo>
                      <a:pt x="240" y="234"/>
                    </a:lnTo>
                    <a:lnTo>
                      <a:pt x="232" y="268"/>
                    </a:lnTo>
                    <a:lnTo>
                      <a:pt x="222" y="302"/>
                    </a:lnTo>
                    <a:lnTo>
                      <a:pt x="198" y="372"/>
                    </a:lnTo>
                    <a:lnTo>
                      <a:pt x="188" y="406"/>
                    </a:lnTo>
                    <a:lnTo>
                      <a:pt x="178" y="436"/>
                    </a:lnTo>
                    <a:lnTo>
                      <a:pt x="174" y="460"/>
                    </a:lnTo>
                    <a:lnTo>
                      <a:pt x="172" y="480"/>
                    </a:lnTo>
                    <a:lnTo>
                      <a:pt x="180" y="476"/>
                    </a:lnTo>
                    <a:lnTo>
                      <a:pt x="204" y="464"/>
                    </a:lnTo>
                    <a:lnTo>
                      <a:pt x="220" y="458"/>
                    </a:lnTo>
                    <a:lnTo>
                      <a:pt x="240" y="452"/>
                    </a:lnTo>
                    <a:lnTo>
                      <a:pt x="260" y="448"/>
                    </a:lnTo>
                    <a:lnTo>
                      <a:pt x="284" y="446"/>
                    </a:lnTo>
                    <a:lnTo>
                      <a:pt x="308" y="444"/>
                    </a:lnTo>
                    <a:lnTo>
                      <a:pt x="334" y="440"/>
                    </a:lnTo>
                    <a:lnTo>
                      <a:pt x="360" y="432"/>
                    </a:lnTo>
                    <a:lnTo>
                      <a:pt x="384" y="426"/>
                    </a:lnTo>
                    <a:lnTo>
                      <a:pt x="420" y="412"/>
                    </a:lnTo>
                    <a:lnTo>
                      <a:pt x="436" y="406"/>
                    </a:lnTo>
                    <a:lnTo>
                      <a:pt x="434" y="414"/>
                    </a:lnTo>
                    <a:lnTo>
                      <a:pt x="432" y="424"/>
                    </a:lnTo>
                    <a:lnTo>
                      <a:pt x="434" y="436"/>
                    </a:lnTo>
                    <a:lnTo>
                      <a:pt x="438" y="450"/>
                    </a:lnTo>
                    <a:lnTo>
                      <a:pt x="444" y="464"/>
                    </a:lnTo>
                    <a:lnTo>
                      <a:pt x="456" y="480"/>
                    </a:lnTo>
                    <a:lnTo>
                      <a:pt x="464" y="486"/>
                    </a:lnTo>
                    <a:lnTo>
                      <a:pt x="474" y="494"/>
                    </a:lnTo>
                    <a:lnTo>
                      <a:pt x="442" y="518"/>
                    </a:lnTo>
                    <a:lnTo>
                      <a:pt x="406" y="542"/>
                    </a:lnTo>
                    <a:lnTo>
                      <a:pt x="358" y="572"/>
                    </a:lnTo>
                    <a:lnTo>
                      <a:pt x="302" y="604"/>
                    </a:lnTo>
                    <a:lnTo>
                      <a:pt x="270" y="618"/>
                    </a:lnTo>
                    <a:lnTo>
                      <a:pt x="238" y="632"/>
                    </a:lnTo>
                    <a:lnTo>
                      <a:pt x="204" y="646"/>
                    </a:lnTo>
                    <a:lnTo>
                      <a:pt x="170" y="658"/>
                    </a:lnTo>
                    <a:lnTo>
                      <a:pt x="134" y="666"/>
                    </a:lnTo>
                    <a:lnTo>
                      <a:pt x="98" y="674"/>
                    </a:lnTo>
                    <a:lnTo>
                      <a:pt x="92" y="676"/>
                    </a:lnTo>
                    <a:lnTo>
                      <a:pt x="86" y="678"/>
                    </a:lnTo>
                    <a:lnTo>
                      <a:pt x="76" y="676"/>
                    </a:lnTo>
                    <a:lnTo>
                      <a:pt x="72" y="672"/>
                    </a:lnTo>
                    <a:lnTo>
                      <a:pt x="66" y="668"/>
                    </a:lnTo>
                    <a:lnTo>
                      <a:pt x="62" y="660"/>
                    </a:lnTo>
                    <a:lnTo>
                      <a:pt x="56" y="650"/>
                    </a:lnTo>
                    <a:lnTo>
                      <a:pt x="44" y="622"/>
                    </a:lnTo>
                    <a:lnTo>
                      <a:pt x="32" y="582"/>
                    </a:lnTo>
                    <a:lnTo>
                      <a:pt x="20" y="532"/>
                    </a:lnTo>
                    <a:lnTo>
                      <a:pt x="12" y="480"/>
                    </a:lnTo>
                    <a:lnTo>
                      <a:pt x="6" y="426"/>
                    </a:lnTo>
                    <a:lnTo>
                      <a:pt x="2" y="374"/>
                    </a:lnTo>
                    <a:lnTo>
                      <a:pt x="0" y="324"/>
                    </a:lnTo>
                    <a:lnTo>
                      <a:pt x="0" y="276"/>
                    </a:lnTo>
                    <a:lnTo>
                      <a:pt x="2" y="234"/>
                    </a:lnTo>
                    <a:lnTo>
                      <a:pt x="6" y="200"/>
                    </a:lnTo>
                    <a:lnTo>
                      <a:pt x="8" y="168"/>
                    </a:lnTo>
                    <a:lnTo>
                      <a:pt x="10" y="134"/>
                    </a:lnTo>
                    <a:lnTo>
                      <a:pt x="12" y="70"/>
                    </a:lnTo>
                    <a:lnTo>
                      <a:pt x="1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47" name="Freeform 520"/>
              <p:cNvSpPr>
                <a:spLocks/>
              </p:cNvSpPr>
              <p:nvPr/>
            </p:nvSpPr>
            <p:spPr bwMode="auto">
              <a:xfrm>
                <a:off x="1652" y="3562"/>
                <a:ext cx="142" cy="370"/>
              </a:xfrm>
              <a:custGeom>
                <a:avLst/>
                <a:gdLst>
                  <a:gd name="T0" fmla="*/ 0 w 142"/>
                  <a:gd name="T1" fmla="*/ 0 h 370"/>
                  <a:gd name="T2" fmla="*/ 0 w 142"/>
                  <a:gd name="T3" fmla="*/ 0 h 370"/>
                  <a:gd name="T4" fmla="*/ 10 w 142"/>
                  <a:gd name="T5" fmla="*/ 8 h 370"/>
                  <a:gd name="T6" fmla="*/ 32 w 142"/>
                  <a:gd name="T7" fmla="*/ 30 h 370"/>
                  <a:gd name="T8" fmla="*/ 62 w 142"/>
                  <a:gd name="T9" fmla="*/ 64 h 370"/>
                  <a:gd name="T10" fmla="*/ 78 w 142"/>
                  <a:gd name="T11" fmla="*/ 84 h 370"/>
                  <a:gd name="T12" fmla="*/ 92 w 142"/>
                  <a:gd name="T13" fmla="*/ 108 h 370"/>
                  <a:gd name="T14" fmla="*/ 108 w 142"/>
                  <a:gd name="T15" fmla="*/ 134 h 370"/>
                  <a:gd name="T16" fmla="*/ 120 w 142"/>
                  <a:gd name="T17" fmla="*/ 162 h 370"/>
                  <a:gd name="T18" fmla="*/ 132 w 142"/>
                  <a:gd name="T19" fmla="*/ 194 h 370"/>
                  <a:gd name="T20" fmla="*/ 138 w 142"/>
                  <a:gd name="T21" fmla="*/ 226 h 370"/>
                  <a:gd name="T22" fmla="*/ 142 w 142"/>
                  <a:gd name="T23" fmla="*/ 260 h 370"/>
                  <a:gd name="T24" fmla="*/ 142 w 142"/>
                  <a:gd name="T25" fmla="*/ 276 h 370"/>
                  <a:gd name="T26" fmla="*/ 142 w 142"/>
                  <a:gd name="T27" fmla="*/ 294 h 370"/>
                  <a:gd name="T28" fmla="*/ 140 w 142"/>
                  <a:gd name="T29" fmla="*/ 312 h 370"/>
                  <a:gd name="T30" fmla="*/ 136 w 142"/>
                  <a:gd name="T31" fmla="*/ 332 h 370"/>
                  <a:gd name="T32" fmla="*/ 130 w 142"/>
                  <a:gd name="T33" fmla="*/ 350 h 370"/>
                  <a:gd name="T34" fmla="*/ 122 w 142"/>
                  <a:gd name="T35" fmla="*/ 370 h 370"/>
                  <a:gd name="T36" fmla="*/ 122 w 142"/>
                  <a:gd name="T37" fmla="*/ 370 h 370"/>
                  <a:gd name="T38" fmla="*/ 124 w 142"/>
                  <a:gd name="T39" fmla="*/ 362 h 370"/>
                  <a:gd name="T40" fmla="*/ 128 w 142"/>
                  <a:gd name="T41" fmla="*/ 340 h 370"/>
                  <a:gd name="T42" fmla="*/ 130 w 142"/>
                  <a:gd name="T43" fmla="*/ 306 h 370"/>
                  <a:gd name="T44" fmla="*/ 130 w 142"/>
                  <a:gd name="T45" fmla="*/ 286 h 370"/>
                  <a:gd name="T46" fmla="*/ 128 w 142"/>
                  <a:gd name="T47" fmla="*/ 262 h 370"/>
                  <a:gd name="T48" fmla="*/ 122 w 142"/>
                  <a:gd name="T49" fmla="*/ 236 h 370"/>
                  <a:gd name="T50" fmla="*/ 116 w 142"/>
                  <a:gd name="T51" fmla="*/ 208 h 370"/>
                  <a:gd name="T52" fmla="*/ 106 w 142"/>
                  <a:gd name="T53" fmla="*/ 178 h 370"/>
                  <a:gd name="T54" fmla="*/ 94 w 142"/>
                  <a:gd name="T55" fmla="*/ 146 h 370"/>
                  <a:gd name="T56" fmla="*/ 76 w 142"/>
                  <a:gd name="T57" fmla="*/ 112 h 370"/>
                  <a:gd name="T58" fmla="*/ 56 w 142"/>
                  <a:gd name="T59" fmla="*/ 76 h 370"/>
                  <a:gd name="T60" fmla="*/ 30 w 142"/>
                  <a:gd name="T61" fmla="*/ 38 h 370"/>
                  <a:gd name="T62" fmla="*/ 0 w 142"/>
                  <a:gd name="T63" fmla="*/ 0 h 3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2"/>
                  <a:gd name="T97" fmla="*/ 0 h 370"/>
                  <a:gd name="T98" fmla="*/ 142 w 142"/>
                  <a:gd name="T99" fmla="*/ 370 h 3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2" h="37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32" y="30"/>
                    </a:lnTo>
                    <a:lnTo>
                      <a:pt x="62" y="64"/>
                    </a:lnTo>
                    <a:lnTo>
                      <a:pt x="78" y="84"/>
                    </a:lnTo>
                    <a:lnTo>
                      <a:pt x="92" y="108"/>
                    </a:lnTo>
                    <a:lnTo>
                      <a:pt x="108" y="134"/>
                    </a:lnTo>
                    <a:lnTo>
                      <a:pt x="120" y="162"/>
                    </a:lnTo>
                    <a:lnTo>
                      <a:pt x="132" y="194"/>
                    </a:lnTo>
                    <a:lnTo>
                      <a:pt x="138" y="226"/>
                    </a:lnTo>
                    <a:lnTo>
                      <a:pt x="142" y="260"/>
                    </a:lnTo>
                    <a:lnTo>
                      <a:pt x="142" y="276"/>
                    </a:lnTo>
                    <a:lnTo>
                      <a:pt x="142" y="294"/>
                    </a:lnTo>
                    <a:lnTo>
                      <a:pt x="140" y="312"/>
                    </a:lnTo>
                    <a:lnTo>
                      <a:pt x="136" y="332"/>
                    </a:lnTo>
                    <a:lnTo>
                      <a:pt x="130" y="350"/>
                    </a:lnTo>
                    <a:lnTo>
                      <a:pt x="122" y="370"/>
                    </a:lnTo>
                    <a:lnTo>
                      <a:pt x="124" y="362"/>
                    </a:lnTo>
                    <a:lnTo>
                      <a:pt x="128" y="340"/>
                    </a:lnTo>
                    <a:lnTo>
                      <a:pt x="130" y="306"/>
                    </a:lnTo>
                    <a:lnTo>
                      <a:pt x="130" y="286"/>
                    </a:lnTo>
                    <a:lnTo>
                      <a:pt x="128" y="262"/>
                    </a:lnTo>
                    <a:lnTo>
                      <a:pt x="122" y="236"/>
                    </a:lnTo>
                    <a:lnTo>
                      <a:pt x="116" y="208"/>
                    </a:lnTo>
                    <a:lnTo>
                      <a:pt x="106" y="178"/>
                    </a:lnTo>
                    <a:lnTo>
                      <a:pt x="94" y="146"/>
                    </a:lnTo>
                    <a:lnTo>
                      <a:pt x="76" y="112"/>
                    </a:lnTo>
                    <a:lnTo>
                      <a:pt x="56" y="76"/>
                    </a:lnTo>
                    <a:lnTo>
                      <a:pt x="30" y="3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48" name="Freeform 521"/>
              <p:cNvSpPr>
                <a:spLocks/>
              </p:cNvSpPr>
              <p:nvPr/>
            </p:nvSpPr>
            <p:spPr bwMode="auto">
              <a:xfrm>
                <a:off x="1652" y="3562"/>
                <a:ext cx="142" cy="370"/>
              </a:xfrm>
              <a:custGeom>
                <a:avLst/>
                <a:gdLst>
                  <a:gd name="T0" fmla="*/ 0 w 142"/>
                  <a:gd name="T1" fmla="*/ 0 h 370"/>
                  <a:gd name="T2" fmla="*/ 0 w 142"/>
                  <a:gd name="T3" fmla="*/ 0 h 370"/>
                  <a:gd name="T4" fmla="*/ 10 w 142"/>
                  <a:gd name="T5" fmla="*/ 8 h 370"/>
                  <a:gd name="T6" fmla="*/ 32 w 142"/>
                  <a:gd name="T7" fmla="*/ 30 h 370"/>
                  <a:gd name="T8" fmla="*/ 62 w 142"/>
                  <a:gd name="T9" fmla="*/ 64 h 370"/>
                  <a:gd name="T10" fmla="*/ 78 w 142"/>
                  <a:gd name="T11" fmla="*/ 84 h 370"/>
                  <a:gd name="T12" fmla="*/ 92 w 142"/>
                  <a:gd name="T13" fmla="*/ 108 h 370"/>
                  <a:gd name="T14" fmla="*/ 108 w 142"/>
                  <a:gd name="T15" fmla="*/ 134 h 370"/>
                  <a:gd name="T16" fmla="*/ 120 w 142"/>
                  <a:gd name="T17" fmla="*/ 162 h 370"/>
                  <a:gd name="T18" fmla="*/ 132 w 142"/>
                  <a:gd name="T19" fmla="*/ 194 h 370"/>
                  <a:gd name="T20" fmla="*/ 138 w 142"/>
                  <a:gd name="T21" fmla="*/ 226 h 370"/>
                  <a:gd name="T22" fmla="*/ 142 w 142"/>
                  <a:gd name="T23" fmla="*/ 260 h 370"/>
                  <a:gd name="T24" fmla="*/ 142 w 142"/>
                  <a:gd name="T25" fmla="*/ 276 h 370"/>
                  <a:gd name="T26" fmla="*/ 142 w 142"/>
                  <a:gd name="T27" fmla="*/ 294 h 370"/>
                  <a:gd name="T28" fmla="*/ 140 w 142"/>
                  <a:gd name="T29" fmla="*/ 312 h 370"/>
                  <a:gd name="T30" fmla="*/ 136 w 142"/>
                  <a:gd name="T31" fmla="*/ 332 h 370"/>
                  <a:gd name="T32" fmla="*/ 130 w 142"/>
                  <a:gd name="T33" fmla="*/ 350 h 370"/>
                  <a:gd name="T34" fmla="*/ 122 w 142"/>
                  <a:gd name="T35" fmla="*/ 370 h 370"/>
                  <a:gd name="T36" fmla="*/ 122 w 142"/>
                  <a:gd name="T37" fmla="*/ 370 h 370"/>
                  <a:gd name="T38" fmla="*/ 124 w 142"/>
                  <a:gd name="T39" fmla="*/ 362 h 370"/>
                  <a:gd name="T40" fmla="*/ 128 w 142"/>
                  <a:gd name="T41" fmla="*/ 340 h 370"/>
                  <a:gd name="T42" fmla="*/ 130 w 142"/>
                  <a:gd name="T43" fmla="*/ 306 h 370"/>
                  <a:gd name="T44" fmla="*/ 130 w 142"/>
                  <a:gd name="T45" fmla="*/ 286 h 370"/>
                  <a:gd name="T46" fmla="*/ 128 w 142"/>
                  <a:gd name="T47" fmla="*/ 262 h 370"/>
                  <a:gd name="T48" fmla="*/ 122 w 142"/>
                  <a:gd name="T49" fmla="*/ 236 h 370"/>
                  <a:gd name="T50" fmla="*/ 116 w 142"/>
                  <a:gd name="T51" fmla="*/ 208 h 370"/>
                  <a:gd name="T52" fmla="*/ 106 w 142"/>
                  <a:gd name="T53" fmla="*/ 178 h 370"/>
                  <a:gd name="T54" fmla="*/ 94 w 142"/>
                  <a:gd name="T55" fmla="*/ 146 h 370"/>
                  <a:gd name="T56" fmla="*/ 76 w 142"/>
                  <a:gd name="T57" fmla="*/ 112 h 370"/>
                  <a:gd name="T58" fmla="*/ 56 w 142"/>
                  <a:gd name="T59" fmla="*/ 76 h 370"/>
                  <a:gd name="T60" fmla="*/ 30 w 142"/>
                  <a:gd name="T61" fmla="*/ 38 h 370"/>
                  <a:gd name="T62" fmla="*/ 0 w 142"/>
                  <a:gd name="T63" fmla="*/ 0 h 3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2"/>
                  <a:gd name="T97" fmla="*/ 0 h 370"/>
                  <a:gd name="T98" fmla="*/ 142 w 142"/>
                  <a:gd name="T99" fmla="*/ 370 h 3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2" h="37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32" y="30"/>
                    </a:lnTo>
                    <a:lnTo>
                      <a:pt x="62" y="64"/>
                    </a:lnTo>
                    <a:lnTo>
                      <a:pt x="78" y="84"/>
                    </a:lnTo>
                    <a:lnTo>
                      <a:pt x="92" y="108"/>
                    </a:lnTo>
                    <a:lnTo>
                      <a:pt x="108" y="134"/>
                    </a:lnTo>
                    <a:lnTo>
                      <a:pt x="120" y="162"/>
                    </a:lnTo>
                    <a:lnTo>
                      <a:pt x="132" y="194"/>
                    </a:lnTo>
                    <a:lnTo>
                      <a:pt x="138" y="226"/>
                    </a:lnTo>
                    <a:lnTo>
                      <a:pt x="142" y="260"/>
                    </a:lnTo>
                    <a:lnTo>
                      <a:pt x="142" y="276"/>
                    </a:lnTo>
                    <a:lnTo>
                      <a:pt x="142" y="294"/>
                    </a:lnTo>
                    <a:lnTo>
                      <a:pt x="140" y="312"/>
                    </a:lnTo>
                    <a:lnTo>
                      <a:pt x="136" y="332"/>
                    </a:lnTo>
                    <a:lnTo>
                      <a:pt x="130" y="350"/>
                    </a:lnTo>
                    <a:lnTo>
                      <a:pt x="122" y="370"/>
                    </a:lnTo>
                    <a:lnTo>
                      <a:pt x="124" y="362"/>
                    </a:lnTo>
                    <a:lnTo>
                      <a:pt x="128" y="340"/>
                    </a:lnTo>
                    <a:lnTo>
                      <a:pt x="130" y="306"/>
                    </a:lnTo>
                    <a:lnTo>
                      <a:pt x="130" y="286"/>
                    </a:lnTo>
                    <a:lnTo>
                      <a:pt x="128" y="262"/>
                    </a:lnTo>
                    <a:lnTo>
                      <a:pt x="122" y="236"/>
                    </a:lnTo>
                    <a:lnTo>
                      <a:pt x="116" y="208"/>
                    </a:lnTo>
                    <a:lnTo>
                      <a:pt x="106" y="178"/>
                    </a:lnTo>
                    <a:lnTo>
                      <a:pt x="94" y="146"/>
                    </a:lnTo>
                    <a:lnTo>
                      <a:pt x="76" y="112"/>
                    </a:lnTo>
                    <a:lnTo>
                      <a:pt x="56" y="76"/>
                    </a:lnTo>
                    <a:lnTo>
                      <a:pt x="30" y="38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49" name="Freeform 522"/>
              <p:cNvSpPr>
                <a:spLocks/>
              </p:cNvSpPr>
              <p:nvPr/>
            </p:nvSpPr>
            <p:spPr bwMode="auto">
              <a:xfrm>
                <a:off x="2150" y="3390"/>
                <a:ext cx="8" cy="14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8 w 8"/>
                  <a:gd name="T5" fmla="*/ 6 h 14"/>
                  <a:gd name="T6" fmla="*/ 6 w 8"/>
                  <a:gd name="T7" fmla="*/ 10 h 14"/>
                  <a:gd name="T8" fmla="*/ 0 w 8"/>
                  <a:gd name="T9" fmla="*/ 14 h 14"/>
                  <a:gd name="T10" fmla="*/ 0 w 8"/>
                  <a:gd name="T11" fmla="*/ 14 h 14"/>
                  <a:gd name="T12" fmla="*/ 2 w 8"/>
                  <a:gd name="T13" fmla="*/ 8 h 14"/>
                  <a:gd name="T14" fmla="*/ 6 w 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14"/>
                  <a:gd name="T26" fmla="*/ 8 w 8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50" name="Freeform 523"/>
              <p:cNvSpPr>
                <a:spLocks/>
              </p:cNvSpPr>
              <p:nvPr/>
            </p:nvSpPr>
            <p:spPr bwMode="auto">
              <a:xfrm>
                <a:off x="2150" y="3390"/>
                <a:ext cx="8" cy="14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8 w 8"/>
                  <a:gd name="T5" fmla="*/ 6 h 14"/>
                  <a:gd name="T6" fmla="*/ 6 w 8"/>
                  <a:gd name="T7" fmla="*/ 10 h 14"/>
                  <a:gd name="T8" fmla="*/ 0 w 8"/>
                  <a:gd name="T9" fmla="*/ 14 h 14"/>
                  <a:gd name="T10" fmla="*/ 0 w 8"/>
                  <a:gd name="T11" fmla="*/ 14 h 14"/>
                  <a:gd name="T12" fmla="*/ 2 w 8"/>
                  <a:gd name="T13" fmla="*/ 8 h 14"/>
                  <a:gd name="T14" fmla="*/ 6 w 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14"/>
                  <a:gd name="T26" fmla="*/ 8 w 8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51" name="Freeform 524"/>
              <p:cNvSpPr>
                <a:spLocks/>
              </p:cNvSpPr>
              <p:nvPr/>
            </p:nvSpPr>
            <p:spPr bwMode="auto">
              <a:xfrm>
                <a:off x="1998" y="3318"/>
                <a:ext cx="116" cy="110"/>
              </a:xfrm>
              <a:custGeom>
                <a:avLst/>
                <a:gdLst>
                  <a:gd name="T0" fmla="*/ 116 w 116"/>
                  <a:gd name="T1" fmla="*/ 84 h 110"/>
                  <a:gd name="T2" fmla="*/ 116 w 116"/>
                  <a:gd name="T3" fmla="*/ 84 h 110"/>
                  <a:gd name="T4" fmla="*/ 108 w 116"/>
                  <a:gd name="T5" fmla="*/ 84 h 110"/>
                  <a:gd name="T6" fmla="*/ 88 w 116"/>
                  <a:gd name="T7" fmla="*/ 78 h 110"/>
                  <a:gd name="T8" fmla="*/ 74 w 116"/>
                  <a:gd name="T9" fmla="*/ 74 h 110"/>
                  <a:gd name="T10" fmla="*/ 62 w 116"/>
                  <a:gd name="T11" fmla="*/ 68 h 110"/>
                  <a:gd name="T12" fmla="*/ 48 w 116"/>
                  <a:gd name="T13" fmla="*/ 60 h 110"/>
                  <a:gd name="T14" fmla="*/ 36 w 116"/>
                  <a:gd name="T15" fmla="*/ 52 h 110"/>
                  <a:gd name="T16" fmla="*/ 36 w 116"/>
                  <a:gd name="T17" fmla="*/ 52 h 110"/>
                  <a:gd name="T18" fmla="*/ 18 w 116"/>
                  <a:gd name="T19" fmla="*/ 30 h 110"/>
                  <a:gd name="T20" fmla="*/ 6 w 116"/>
                  <a:gd name="T21" fmla="*/ 14 h 110"/>
                  <a:gd name="T22" fmla="*/ 2 w 116"/>
                  <a:gd name="T23" fmla="*/ 4 h 110"/>
                  <a:gd name="T24" fmla="*/ 0 w 116"/>
                  <a:gd name="T25" fmla="*/ 0 h 110"/>
                  <a:gd name="T26" fmla="*/ 0 w 116"/>
                  <a:gd name="T27" fmla="*/ 0 h 110"/>
                  <a:gd name="T28" fmla="*/ 4 w 116"/>
                  <a:gd name="T29" fmla="*/ 12 h 110"/>
                  <a:gd name="T30" fmla="*/ 14 w 116"/>
                  <a:gd name="T31" fmla="*/ 38 h 110"/>
                  <a:gd name="T32" fmla="*/ 22 w 116"/>
                  <a:gd name="T33" fmla="*/ 54 h 110"/>
                  <a:gd name="T34" fmla="*/ 30 w 116"/>
                  <a:gd name="T35" fmla="*/ 70 h 110"/>
                  <a:gd name="T36" fmla="*/ 40 w 116"/>
                  <a:gd name="T37" fmla="*/ 84 h 110"/>
                  <a:gd name="T38" fmla="*/ 52 w 116"/>
                  <a:gd name="T39" fmla="*/ 98 h 110"/>
                  <a:gd name="T40" fmla="*/ 52 w 116"/>
                  <a:gd name="T41" fmla="*/ 98 h 110"/>
                  <a:gd name="T42" fmla="*/ 64 w 116"/>
                  <a:gd name="T43" fmla="*/ 106 h 110"/>
                  <a:gd name="T44" fmla="*/ 74 w 116"/>
                  <a:gd name="T45" fmla="*/ 110 h 110"/>
                  <a:gd name="T46" fmla="*/ 84 w 116"/>
                  <a:gd name="T47" fmla="*/ 110 h 110"/>
                  <a:gd name="T48" fmla="*/ 92 w 116"/>
                  <a:gd name="T49" fmla="*/ 108 h 110"/>
                  <a:gd name="T50" fmla="*/ 100 w 116"/>
                  <a:gd name="T51" fmla="*/ 102 h 110"/>
                  <a:gd name="T52" fmla="*/ 106 w 116"/>
                  <a:gd name="T53" fmla="*/ 96 h 110"/>
                  <a:gd name="T54" fmla="*/ 116 w 116"/>
                  <a:gd name="T55" fmla="*/ 84 h 1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6"/>
                  <a:gd name="T85" fmla="*/ 0 h 110"/>
                  <a:gd name="T86" fmla="*/ 116 w 116"/>
                  <a:gd name="T87" fmla="*/ 110 h 11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6" h="110">
                    <a:moveTo>
                      <a:pt x="116" y="84"/>
                    </a:moveTo>
                    <a:lnTo>
                      <a:pt x="116" y="84"/>
                    </a:lnTo>
                    <a:lnTo>
                      <a:pt x="108" y="84"/>
                    </a:lnTo>
                    <a:lnTo>
                      <a:pt x="88" y="78"/>
                    </a:lnTo>
                    <a:lnTo>
                      <a:pt x="74" y="74"/>
                    </a:lnTo>
                    <a:lnTo>
                      <a:pt x="62" y="68"/>
                    </a:lnTo>
                    <a:lnTo>
                      <a:pt x="48" y="60"/>
                    </a:lnTo>
                    <a:lnTo>
                      <a:pt x="36" y="52"/>
                    </a:lnTo>
                    <a:lnTo>
                      <a:pt x="18" y="30"/>
                    </a:lnTo>
                    <a:lnTo>
                      <a:pt x="6" y="1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12"/>
                    </a:lnTo>
                    <a:lnTo>
                      <a:pt x="14" y="38"/>
                    </a:lnTo>
                    <a:lnTo>
                      <a:pt x="22" y="54"/>
                    </a:lnTo>
                    <a:lnTo>
                      <a:pt x="30" y="70"/>
                    </a:lnTo>
                    <a:lnTo>
                      <a:pt x="40" y="84"/>
                    </a:lnTo>
                    <a:lnTo>
                      <a:pt x="52" y="98"/>
                    </a:lnTo>
                    <a:lnTo>
                      <a:pt x="64" y="106"/>
                    </a:lnTo>
                    <a:lnTo>
                      <a:pt x="74" y="110"/>
                    </a:lnTo>
                    <a:lnTo>
                      <a:pt x="84" y="110"/>
                    </a:lnTo>
                    <a:lnTo>
                      <a:pt x="92" y="108"/>
                    </a:lnTo>
                    <a:lnTo>
                      <a:pt x="100" y="102"/>
                    </a:lnTo>
                    <a:lnTo>
                      <a:pt x="106" y="96"/>
                    </a:lnTo>
                    <a:lnTo>
                      <a:pt x="116" y="84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52" name="Freeform 525"/>
              <p:cNvSpPr>
                <a:spLocks/>
              </p:cNvSpPr>
              <p:nvPr/>
            </p:nvSpPr>
            <p:spPr bwMode="auto">
              <a:xfrm>
                <a:off x="1998" y="3318"/>
                <a:ext cx="116" cy="110"/>
              </a:xfrm>
              <a:custGeom>
                <a:avLst/>
                <a:gdLst>
                  <a:gd name="T0" fmla="*/ 116 w 116"/>
                  <a:gd name="T1" fmla="*/ 84 h 110"/>
                  <a:gd name="T2" fmla="*/ 116 w 116"/>
                  <a:gd name="T3" fmla="*/ 84 h 110"/>
                  <a:gd name="T4" fmla="*/ 108 w 116"/>
                  <a:gd name="T5" fmla="*/ 84 h 110"/>
                  <a:gd name="T6" fmla="*/ 88 w 116"/>
                  <a:gd name="T7" fmla="*/ 78 h 110"/>
                  <a:gd name="T8" fmla="*/ 74 w 116"/>
                  <a:gd name="T9" fmla="*/ 74 h 110"/>
                  <a:gd name="T10" fmla="*/ 62 w 116"/>
                  <a:gd name="T11" fmla="*/ 68 h 110"/>
                  <a:gd name="T12" fmla="*/ 48 w 116"/>
                  <a:gd name="T13" fmla="*/ 60 h 110"/>
                  <a:gd name="T14" fmla="*/ 36 w 116"/>
                  <a:gd name="T15" fmla="*/ 52 h 110"/>
                  <a:gd name="T16" fmla="*/ 36 w 116"/>
                  <a:gd name="T17" fmla="*/ 52 h 110"/>
                  <a:gd name="T18" fmla="*/ 18 w 116"/>
                  <a:gd name="T19" fmla="*/ 30 h 110"/>
                  <a:gd name="T20" fmla="*/ 6 w 116"/>
                  <a:gd name="T21" fmla="*/ 14 h 110"/>
                  <a:gd name="T22" fmla="*/ 2 w 116"/>
                  <a:gd name="T23" fmla="*/ 4 h 110"/>
                  <a:gd name="T24" fmla="*/ 0 w 116"/>
                  <a:gd name="T25" fmla="*/ 0 h 110"/>
                  <a:gd name="T26" fmla="*/ 0 w 116"/>
                  <a:gd name="T27" fmla="*/ 0 h 110"/>
                  <a:gd name="T28" fmla="*/ 4 w 116"/>
                  <a:gd name="T29" fmla="*/ 12 h 110"/>
                  <a:gd name="T30" fmla="*/ 14 w 116"/>
                  <a:gd name="T31" fmla="*/ 38 h 110"/>
                  <a:gd name="T32" fmla="*/ 22 w 116"/>
                  <a:gd name="T33" fmla="*/ 54 h 110"/>
                  <a:gd name="T34" fmla="*/ 30 w 116"/>
                  <a:gd name="T35" fmla="*/ 70 h 110"/>
                  <a:gd name="T36" fmla="*/ 40 w 116"/>
                  <a:gd name="T37" fmla="*/ 84 h 110"/>
                  <a:gd name="T38" fmla="*/ 52 w 116"/>
                  <a:gd name="T39" fmla="*/ 98 h 110"/>
                  <a:gd name="T40" fmla="*/ 52 w 116"/>
                  <a:gd name="T41" fmla="*/ 98 h 110"/>
                  <a:gd name="T42" fmla="*/ 64 w 116"/>
                  <a:gd name="T43" fmla="*/ 106 h 110"/>
                  <a:gd name="T44" fmla="*/ 74 w 116"/>
                  <a:gd name="T45" fmla="*/ 110 h 110"/>
                  <a:gd name="T46" fmla="*/ 84 w 116"/>
                  <a:gd name="T47" fmla="*/ 110 h 110"/>
                  <a:gd name="T48" fmla="*/ 92 w 116"/>
                  <a:gd name="T49" fmla="*/ 108 h 110"/>
                  <a:gd name="T50" fmla="*/ 100 w 116"/>
                  <a:gd name="T51" fmla="*/ 102 h 110"/>
                  <a:gd name="T52" fmla="*/ 106 w 116"/>
                  <a:gd name="T53" fmla="*/ 96 h 110"/>
                  <a:gd name="T54" fmla="*/ 116 w 116"/>
                  <a:gd name="T55" fmla="*/ 84 h 1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6"/>
                  <a:gd name="T85" fmla="*/ 0 h 110"/>
                  <a:gd name="T86" fmla="*/ 116 w 116"/>
                  <a:gd name="T87" fmla="*/ 110 h 11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6" h="110">
                    <a:moveTo>
                      <a:pt x="116" y="84"/>
                    </a:moveTo>
                    <a:lnTo>
                      <a:pt x="116" y="84"/>
                    </a:lnTo>
                    <a:lnTo>
                      <a:pt x="108" y="84"/>
                    </a:lnTo>
                    <a:lnTo>
                      <a:pt x="88" y="78"/>
                    </a:lnTo>
                    <a:lnTo>
                      <a:pt x="74" y="74"/>
                    </a:lnTo>
                    <a:lnTo>
                      <a:pt x="62" y="68"/>
                    </a:lnTo>
                    <a:lnTo>
                      <a:pt x="48" y="60"/>
                    </a:lnTo>
                    <a:lnTo>
                      <a:pt x="36" y="52"/>
                    </a:lnTo>
                    <a:lnTo>
                      <a:pt x="18" y="30"/>
                    </a:lnTo>
                    <a:lnTo>
                      <a:pt x="6" y="1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12"/>
                    </a:lnTo>
                    <a:lnTo>
                      <a:pt x="14" y="38"/>
                    </a:lnTo>
                    <a:lnTo>
                      <a:pt x="22" y="54"/>
                    </a:lnTo>
                    <a:lnTo>
                      <a:pt x="30" y="70"/>
                    </a:lnTo>
                    <a:lnTo>
                      <a:pt x="40" y="84"/>
                    </a:lnTo>
                    <a:lnTo>
                      <a:pt x="52" y="98"/>
                    </a:lnTo>
                    <a:lnTo>
                      <a:pt x="64" y="106"/>
                    </a:lnTo>
                    <a:lnTo>
                      <a:pt x="74" y="110"/>
                    </a:lnTo>
                    <a:lnTo>
                      <a:pt x="84" y="110"/>
                    </a:lnTo>
                    <a:lnTo>
                      <a:pt x="92" y="108"/>
                    </a:lnTo>
                    <a:lnTo>
                      <a:pt x="100" y="102"/>
                    </a:lnTo>
                    <a:lnTo>
                      <a:pt x="106" y="96"/>
                    </a:lnTo>
                    <a:lnTo>
                      <a:pt x="116" y="8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53" name="Freeform 526"/>
              <p:cNvSpPr>
                <a:spLocks/>
              </p:cNvSpPr>
              <p:nvPr/>
            </p:nvSpPr>
            <p:spPr bwMode="auto">
              <a:xfrm>
                <a:off x="2056" y="3240"/>
                <a:ext cx="86" cy="44"/>
              </a:xfrm>
              <a:custGeom>
                <a:avLst/>
                <a:gdLst>
                  <a:gd name="T0" fmla="*/ 78 w 86"/>
                  <a:gd name="T1" fmla="*/ 2 h 44"/>
                  <a:gd name="T2" fmla="*/ 78 w 86"/>
                  <a:gd name="T3" fmla="*/ 2 h 44"/>
                  <a:gd name="T4" fmla="*/ 66 w 86"/>
                  <a:gd name="T5" fmla="*/ 4 h 44"/>
                  <a:gd name="T6" fmla="*/ 52 w 86"/>
                  <a:gd name="T7" fmla="*/ 4 h 44"/>
                  <a:gd name="T8" fmla="*/ 34 w 86"/>
                  <a:gd name="T9" fmla="*/ 2 h 44"/>
                  <a:gd name="T10" fmla="*/ 34 w 86"/>
                  <a:gd name="T11" fmla="*/ 2 h 44"/>
                  <a:gd name="T12" fmla="*/ 16 w 86"/>
                  <a:gd name="T13" fmla="*/ 0 h 44"/>
                  <a:gd name="T14" fmla="*/ 8 w 86"/>
                  <a:gd name="T15" fmla="*/ 2 h 44"/>
                  <a:gd name="T16" fmla="*/ 4 w 86"/>
                  <a:gd name="T17" fmla="*/ 4 h 44"/>
                  <a:gd name="T18" fmla="*/ 0 w 86"/>
                  <a:gd name="T19" fmla="*/ 8 h 44"/>
                  <a:gd name="T20" fmla="*/ 0 w 86"/>
                  <a:gd name="T21" fmla="*/ 12 h 44"/>
                  <a:gd name="T22" fmla="*/ 2 w 86"/>
                  <a:gd name="T23" fmla="*/ 20 h 44"/>
                  <a:gd name="T24" fmla="*/ 10 w 86"/>
                  <a:gd name="T25" fmla="*/ 30 h 44"/>
                  <a:gd name="T26" fmla="*/ 10 w 86"/>
                  <a:gd name="T27" fmla="*/ 30 h 44"/>
                  <a:gd name="T28" fmla="*/ 22 w 86"/>
                  <a:gd name="T29" fmla="*/ 40 h 44"/>
                  <a:gd name="T30" fmla="*/ 34 w 86"/>
                  <a:gd name="T31" fmla="*/ 44 h 44"/>
                  <a:gd name="T32" fmla="*/ 44 w 86"/>
                  <a:gd name="T33" fmla="*/ 44 h 44"/>
                  <a:gd name="T34" fmla="*/ 54 w 86"/>
                  <a:gd name="T35" fmla="*/ 40 h 44"/>
                  <a:gd name="T36" fmla="*/ 62 w 86"/>
                  <a:gd name="T37" fmla="*/ 36 h 44"/>
                  <a:gd name="T38" fmla="*/ 70 w 86"/>
                  <a:gd name="T39" fmla="*/ 28 h 44"/>
                  <a:gd name="T40" fmla="*/ 80 w 86"/>
                  <a:gd name="T41" fmla="*/ 18 h 44"/>
                  <a:gd name="T42" fmla="*/ 80 w 86"/>
                  <a:gd name="T43" fmla="*/ 18 h 44"/>
                  <a:gd name="T44" fmla="*/ 84 w 86"/>
                  <a:gd name="T45" fmla="*/ 14 h 44"/>
                  <a:gd name="T46" fmla="*/ 86 w 86"/>
                  <a:gd name="T47" fmla="*/ 8 h 44"/>
                  <a:gd name="T48" fmla="*/ 84 w 86"/>
                  <a:gd name="T49" fmla="*/ 4 h 44"/>
                  <a:gd name="T50" fmla="*/ 78 w 86"/>
                  <a:gd name="T51" fmla="*/ 2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6"/>
                  <a:gd name="T79" fmla="*/ 0 h 44"/>
                  <a:gd name="T80" fmla="*/ 86 w 86"/>
                  <a:gd name="T81" fmla="*/ 44 h 4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6" h="44">
                    <a:moveTo>
                      <a:pt x="78" y="2"/>
                    </a:moveTo>
                    <a:lnTo>
                      <a:pt x="78" y="2"/>
                    </a:lnTo>
                    <a:lnTo>
                      <a:pt x="66" y="4"/>
                    </a:lnTo>
                    <a:lnTo>
                      <a:pt x="52" y="4"/>
                    </a:lnTo>
                    <a:lnTo>
                      <a:pt x="34" y="2"/>
                    </a:lnTo>
                    <a:lnTo>
                      <a:pt x="16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20"/>
                    </a:lnTo>
                    <a:lnTo>
                      <a:pt x="10" y="30"/>
                    </a:lnTo>
                    <a:lnTo>
                      <a:pt x="22" y="40"/>
                    </a:lnTo>
                    <a:lnTo>
                      <a:pt x="34" y="44"/>
                    </a:lnTo>
                    <a:lnTo>
                      <a:pt x="44" y="44"/>
                    </a:lnTo>
                    <a:lnTo>
                      <a:pt x="54" y="40"/>
                    </a:lnTo>
                    <a:lnTo>
                      <a:pt x="62" y="36"/>
                    </a:lnTo>
                    <a:lnTo>
                      <a:pt x="70" y="28"/>
                    </a:lnTo>
                    <a:lnTo>
                      <a:pt x="80" y="18"/>
                    </a:lnTo>
                    <a:lnTo>
                      <a:pt x="84" y="14"/>
                    </a:lnTo>
                    <a:lnTo>
                      <a:pt x="86" y="8"/>
                    </a:lnTo>
                    <a:lnTo>
                      <a:pt x="84" y="4"/>
                    </a:lnTo>
                    <a:lnTo>
                      <a:pt x="78" y="2"/>
                    </a:lnTo>
                    <a:close/>
                  </a:path>
                </a:pathLst>
              </a:custGeom>
              <a:solidFill>
                <a:srgbClr val="F09C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54" name="Freeform 527"/>
              <p:cNvSpPr>
                <a:spLocks/>
              </p:cNvSpPr>
              <p:nvPr/>
            </p:nvSpPr>
            <p:spPr bwMode="auto">
              <a:xfrm>
                <a:off x="2056" y="3240"/>
                <a:ext cx="86" cy="44"/>
              </a:xfrm>
              <a:custGeom>
                <a:avLst/>
                <a:gdLst>
                  <a:gd name="T0" fmla="*/ 78 w 86"/>
                  <a:gd name="T1" fmla="*/ 2 h 44"/>
                  <a:gd name="T2" fmla="*/ 78 w 86"/>
                  <a:gd name="T3" fmla="*/ 2 h 44"/>
                  <a:gd name="T4" fmla="*/ 66 w 86"/>
                  <a:gd name="T5" fmla="*/ 4 h 44"/>
                  <a:gd name="T6" fmla="*/ 52 w 86"/>
                  <a:gd name="T7" fmla="*/ 4 h 44"/>
                  <a:gd name="T8" fmla="*/ 34 w 86"/>
                  <a:gd name="T9" fmla="*/ 2 h 44"/>
                  <a:gd name="T10" fmla="*/ 34 w 86"/>
                  <a:gd name="T11" fmla="*/ 2 h 44"/>
                  <a:gd name="T12" fmla="*/ 16 w 86"/>
                  <a:gd name="T13" fmla="*/ 0 h 44"/>
                  <a:gd name="T14" fmla="*/ 8 w 86"/>
                  <a:gd name="T15" fmla="*/ 2 h 44"/>
                  <a:gd name="T16" fmla="*/ 4 w 86"/>
                  <a:gd name="T17" fmla="*/ 4 h 44"/>
                  <a:gd name="T18" fmla="*/ 0 w 86"/>
                  <a:gd name="T19" fmla="*/ 8 h 44"/>
                  <a:gd name="T20" fmla="*/ 0 w 86"/>
                  <a:gd name="T21" fmla="*/ 12 h 44"/>
                  <a:gd name="T22" fmla="*/ 2 w 86"/>
                  <a:gd name="T23" fmla="*/ 20 h 44"/>
                  <a:gd name="T24" fmla="*/ 10 w 86"/>
                  <a:gd name="T25" fmla="*/ 30 h 44"/>
                  <a:gd name="T26" fmla="*/ 10 w 86"/>
                  <a:gd name="T27" fmla="*/ 30 h 44"/>
                  <a:gd name="T28" fmla="*/ 22 w 86"/>
                  <a:gd name="T29" fmla="*/ 40 h 44"/>
                  <a:gd name="T30" fmla="*/ 34 w 86"/>
                  <a:gd name="T31" fmla="*/ 44 h 44"/>
                  <a:gd name="T32" fmla="*/ 44 w 86"/>
                  <a:gd name="T33" fmla="*/ 44 h 44"/>
                  <a:gd name="T34" fmla="*/ 54 w 86"/>
                  <a:gd name="T35" fmla="*/ 40 h 44"/>
                  <a:gd name="T36" fmla="*/ 62 w 86"/>
                  <a:gd name="T37" fmla="*/ 36 h 44"/>
                  <a:gd name="T38" fmla="*/ 70 w 86"/>
                  <a:gd name="T39" fmla="*/ 28 h 44"/>
                  <a:gd name="T40" fmla="*/ 80 w 86"/>
                  <a:gd name="T41" fmla="*/ 18 h 44"/>
                  <a:gd name="T42" fmla="*/ 80 w 86"/>
                  <a:gd name="T43" fmla="*/ 18 h 44"/>
                  <a:gd name="T44" fmla="*/ 84 w 86"/>
                  <a:gd name="T45" fmla="*/ 14 h 44"/>
                  <a:gd name="T46" fmla="*/ 86 w 86"/>
                  <a:gd name="T47" fmla="*/ 8 h 44"/>
                  <a:gd name="T48" fmla="*/ 84 w 86"/>
                  <a:gd name="T49" fmla="*/ 4 h 44"/>
                  <a:gd name="T50" fmla="*/ 78 w 86"/>
                  <a:gd name="T51" fmla="*/ 2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6"/>
                  <a:gd name="T79" fmla="*/ 0 h 44"/>
                  <a:gd name="T80" fmla="*/ 86 w 86"/>
                  <a:gd name="T81" fmla="*/ 44 h 4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6" h="44">
                    <a:moveTo>
                      <a:pt x="78" y="2"/>
                    </a:moveTo>
                    <a:lnTo>
                      <a:pt x="78" y="2"/>
                    </a:lnTo>
                    <a:lnTo>
                      <a:pt x="66" y="4"/>
                    </a:lnTo>
                    <a:lnTo>
                      <a:pt x="52" y="4"/>
                    </a:lnTo>
                    <a:lnTo>
                      <a:pt x="34" y="2"/>
                    </a:lnTo>
                    <a:lnTo>
                      <a:pt x="16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20"/>
                    </a:lnTo>
                    <a:lnTo>
                      <a:pt x="10" y="30"/>
                    </a:lnTo>
                    <a:lnTo>
                      <a:pt x="22" y="40"/>
                    </a:lnTo>
                    <a:lnTo>
                      <a:pt x="34" y="44"/>
                    </a:lnTo>
                    <a:lnTo>
                      <a:pt x="44" y="44"/>
                    </a:lnTo>
                    <a:lnTo>
                      <a:pt x="54" y="40"/>
                    </a:lnTo>
                    <a:lnTo>
                      <a:pt x="62" y="36"/>
                    </a:lnTo>
                    <a:lnTo>
                      <a:pt x="70" y="28"/>
                    </a:lnTo>
                    <a:lnTo>
                      <a:pt x="80" y="18"/>
                    </a:lnTo>
                    <a:lnTo>
                      <a:pt x="84" y="14"/>
                    </a:lnTo>
                    <a:lnTo>
                      <a:pt x="86" y="8"/>
                    </a:lnTo>
                    <a:lnTo>
                      <a:pt x="84" y="4"/>
                    </a:lnTo>
                    <a:lnTo>
                      <a:pt x="78" y="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55" name="Freeform 528"/>
              <p:cNvSpPr>
                <a:spLocks/>
              </p:cNvSpPr>
              <p:nvPr/>
            </p:nvSpPr>
            <p:spPr bwMode="auto">
              <a:xfrm>
                <a:off x="2198" y="3236"/>
                <a:ext cx="20" cy="42"/>
              </a:xfrm>
              <a:custGeom>
                <a:avLst/>
                <a:gdLst>
                  <a:gd name="T0" fmla="*/ 18 w 20"/>
                  <a:gd name="T1" fmla="*/ 0 h 42"/>
                  <a:gd name="T2" fmla="*/ 18 w 20"/>
                  <a:gd name="T3" fmla="*/ 0 h 42"/>
                  <a:gd name="T4" fmla="*/ 14 w 20"/>
                  <a:gd name="T5" fmla="*/ 2 h 42"/>
                  <a:gd name="T6" fmla="*/ 6 w 20"/>
                  <a:gd name="T7" fmla="*/ 4 h 42"/>
                  <a:gd name="T8" fmla="*/ 6 w 20"/>
                  <a:gd name="T9" fmla="*/ 4 h 42"/>
                  <a:gd name="T10" fmla="*/ 2 w 20"/>
                  <a:gd name="T11" fmla="*/ 4 h 42"/>
                  <a:gd name="T12" fmla="*/ 0 w 20"/>
                  <a:gd name="T13" fmla="*/ 6 h 42"/>
                  <a:gd name="T14" fmla="*/ 0 w 20"/>
                  <a:gd name="T15" fmla="*/ 12 h 42"/>
                  <a:gd name="T16" fmla="*/ 4 w 20"/>
                  <a:gd name="T17" fmla="*/ 16 h 42"/>
                  <a:gd name="T18" fmla="*/ 4 w 20"/>
                  <a:gd name="T19" fmla="*/ 16 h 42"/>
                  <a:gd name="T20" fmla="*/ 12 w 20"/>
                  <a:gd name="T21" fmla="*/ 30 h 42"/>
                  <a:gd name="T22" fmla="*/ 16 w 20"/>
                  <a:gd name="T23" fmla="*/ 36 h 42"/>
                  <a:gd name="T24" fmla="*/ 16 w 20"/>
                  <a:gd name="T25" fmla="*/ 42 h 42"/>
                  <a:gd name="T26" fmla="*/ 16 w 20"/>
                  <a:gd name="T27" fmla="*/ 42 h 42"/>
                  <a:gd name="T28" fmla="*/ 20 w 20"/>
                  <a:gd name="T29" fmla="*/ 30 h 42"/>
                  <a:gd name="T30" fmla="*/ 20 w 20"/>
                  <a:gd name="T31" fmla="*/ 16 h 42"/>
                  <a:gd name="T32" fmla="*/ 18 w 20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42"/>
                  <a:gd name="T53" fmla="*/ 20 w 20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42">
                    <a:moveTo>
                      <a:pt x="18" y="0"/>
                    </a:moveTo>
                    <a:lnTo>
                      <a:pt x="18" y="0"/>
                    </a:lnTo>
                    <a:lnTo>
                      <a:pt x="14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4" y="16"/>
                    </a:lnTo>
                    <a:lnTo>
                      <a:pt x="12" y="30"/>
                    </a:lnTo>
                    <a:lnTo>
                      <a:pt x="16" y="36"/>
                    </a:lnTo>
                    <a:lnTo>
                      <a:pt x="16" y="42"/>
                    </a:lnTo>
                    <a:lnTo>
                      <a:pt x="20" y="30"/>
                    </a:lnTo>
                    <a:lnTo>
                      <a:pt x="20" y="16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09C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156" name="Freeform 529"/>
              <p:cNvSpPr>
                <a:spLocks/>
              </p:cNvSpPr>
              <p:nvPr/>
            </p:nvSpPr>
            <p:spPr bwMode="auto">
              <a:xfrm>
                <a:off x="2198" y="3236"/>
                <a:ext cx="20" cy="42"/>
              </a:xfrm>
              <a:custGeom>
                <a:avLst/>
                <a:gdLst>
                  <a:gd name="T0" fmla="*/ 18 w 20"/>
                  <a:gd name="T1" fmla="*/ 0 h 42"/>
                  <a:gd name="T2" fmla="*/ 18 w 20"/>
                  <a:gd name="T3" fmla="*/ 0 h 42"/>
                  <a:gd name="T4" fmla="*/ 14 w 20"/>
                  <a:gd name="T5" fmla="*/ 2 h 42"/>
                  <a:gd name="T6" fmla="*/ 6 w 20"/>
                  <a:gd name="T7" fmla="*/ 4 h 42"/>
                  <a:gd name="T8" fmla="*/ 6 w 20"/>
                  <a:gd name="T9" fmla="*/ 4 h 42"/>
                  <a:gd name="T10" fmla="*/ 2 w 20"/>
                  <a:gd name="T11" fmla="*/ 4 h 42"/>
                  <a:gd name="T12" fmla="*/ 0 w 20"/>
                  <a:gd name="T13" fmla="*/ 6 h 42"/>
                  <a:gd name="T14" fmla="*/ 0 w 20"/>
                  <a:gd name="T15" fmla="*/ 12 h 42"/>
                  <a:gd name="T16" fmla="*/ 4 w 20"/>
                  <a:gd name="T17" fmla="*/ 16 h 42"/>
                  <a:gd name="T18" fmla="*/ 4 w 20"/>
                  <a:gd name="T19" fmla="*/ 16 h 42"/>
                  <a:gd name="T20" fmla="*/ 12 w 20"/>
                  <a:gd name="T21" fmla="*/ 30 h 42"/>
                  <a:gd name="T22" fmla="*/ 16 w 20"/>
                  <a:gd name="T23" fmla="*/ 36 h 42"/>
                  <a:gd name="T24" fmla="*/ 16 w 20"/>
                  <a:gd name="T25" fmla="*/ 42 h 42"/>
                  <a:gd name="T26" fmla="*/ 16 w 20"/>
                  <a:gd name="T27" fmla="*/ 42 h 42"/>
                  <a:gd name="T28" fmla="*/ 20 w 20"/>
                  <a:gd name="T29" fmla="*/ 30 h 42"/>
                  <a:gd name="T30" fmla="*/ 20 w 20"/>
                  <a:gd name="T31" fmla="*/ 16 h 42"/>
                  <a:gd name="T32" fmla="*/ 18 w 20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42"/>
                  <a:gd name="T53" fmla="*/ 20 w 20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42">
                    <a:moveTo>
                      <a:pt x="18" y="0"/>
                    </a:moveTo>
                    <a:lnTo>
                      <a:pt x="18" y="0"/>
                    </a:lnTo>
                    <a:lnTo>
                      <a:pt x="14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4" y="16"/>
                    </a:lnTo>
                    <a:lnTo>
                      <a:pt x="12" y="30"/>
                    </a:lnTo>
                    <a:lnTo>
                      <a:pt x="16" y="36"/>
                    </a:lnTo>
                    <a:lnTo>
                      <a:pt x="16" y="42"/>
                    </a:lnTo>
                    <a:lnTo>
                      <a:pt x="20" y="30"/>
                    </a:lnTo>
                    <a:lnTo>
                      <a:pt x="20" y="16"/>
                    </a:lnTo>
                    <a:lnTo>
                      <a:pt x="18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</p:grpSp>
        <p:grpSp>
          <p:nvGrpSpPr>
            <p:cNvPr id="310163" name="Group 460"/>
            <p:cNvGrpSpPr>
              <a:grpSpLocks/>
            </p:cNvGrpSpPr>
            <p:nvPr/>
          </p:nvGrpSpPr>
          <p:grpSpPr bwMode="auto">
            <a:xfrm>
              <a:off x="3825" y="3120"/>
              <a:ext cx="399" cy="436"/>
              <a:chOff x="1508" y="3020"/>
              <a:chExt cx="1044" cy="1242"/>
            </a:xfrm>
          </p:grpSpPr>
          <p:sp>
            <p:nvSpPr>
              <p:cNvPr id="310164" name="AutoShape 461"/>
              <p:cNvSpPr>
                <a:spLocks noChangeAspect="1" noChangeArrowheads="1" noTextEdit="1"/>
              </p:cNvSpPr>
              <p:nvPr/>
            </p:nvSpPr>
            <p:spPr bwMode="auto">
              <a:xfrm>
                <a:off x="1508" y="3020"/>
                <a:ext cx="1044" cy="124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10165" name="Freeform 462"/>
              <p:cNvSpPr>
                <a:spLocks/>
              </p:cNvSpPr>
              <p:nvPr/>
            </p:nvSpPr>
            <p:spPr bwMode="auto">
              <a:xfrm>
                <a:off x="2312" y="3580"/>
                <a:ext cx="150" cy="66"/>
              </a:xfrm>
              <a:custGeom>
                <a:avLst/>
                <a:gdLst>
                  <a:gd name="T0" fmla="*/ 6 w 150"/>
                  <a:gd name="T1" fmla="*/ 38 h 66"/>
                  <a:gd name="T2" fmla="*/ 0 w 150"/>
                  <a:gd name="T3" fmla="*/ 62 h 66"/>
                  <a:gd name="T4" fmla="*/ 0 w 150"/>
                  <a:gd name="T5" fmla="*/ 66 h 66"/>
                  <a:gd name="T6" fmla="*/ 2 w 150"/>
                  <a:gd name="T7" fmla="*/ 66 h 66"/>
                  <a:gd name="T8" fmla="*/ 138 w 150"/>
                  <a:gd name="T9" fmla="*/ 60 h 66"/>
                  <a:gd name="T10" fmla="*/ 140 w 150"/>
                  <a:gd name="T11" fmla="*/ 60 h 66"/>
                  <a:gd name="T12" fmla="*/ 140 w 150"/>
                  <a:gd name="T13" fmla="*/ 58 h 66"/>
                  <a:gd name="T14" fmla="*/ 150 w 150"/>
                  <a:gd name="T15" fmla="*/ 34 h 66"/>
                  <a:gd name="T16" fmla="*/ 150 w 150"/>
                  <a:gd name="T17" fmla="*/ 32 h 66"/>
                  <a:gd name="T18" fmla="*/ 148 w 150"/>
                  <a:gd name="T19" fmla="*/ 32 h 66"/>
                  <a:gd name="T20" fmla="*/ 108 w 150"/>
                  <a:gd name="T21" fmla="*/ 32 h 66"/>
                  <a:gd name="T22" fmla="*/ 108 w 150"/>
                  <a:gd name="T23" fmla="*/ 32 h 66"/>
                  <a:gd name="T24" fmla="*/ 108 w 150"/>
                  <a:gd name="T25" fmla="*/ 32 h 66"/>
                  <a:gd name="T26" fmla="*/ 108 w 150"/>
                  <a:gd name="T27" fmla="*/ 32 h 66"/>
                  <a:gd name="T28" fmla="*/ 108 w 150"/>
                  <a:gd name="T29" fmla="*/ 32 h 66"/>
                  <a:gd name="T30" fmla="*/ 106 w 150"/>
                  <a:gd name="T31" fmla="*/ 28 h 66"/>
                  <a:gd name="T32" fmla="*/ 102 w 150"/>
                  <a:gd name="T33" fmla="*/ 14 h 66"/>
                  <a:gd name="T34" fmla="*/ 102 w 150"/>
                  <a:gd name="T35" fmla="*/ 14 h 66"/>
                  <a:gd name="T36" fmla="*/ 100 w 150"/>
                  <a:gd name="T37" fmla="*/ 10 h 66"/>
                  <a:gd name="T38" fmla="*/ 98 w 150"/>
                  <a:gd name="T39" fmla="*/ 6 h 66"/>
                  <a:gd name="T40" fmla="*/ 94 w 150"/>
                  <a:gd name="T41" fmla="*/ 4 h 66"/>
                  <a:gd name="T42" fmla="*/ 90 w 150"/>
                  <a:gd name="T43" fmla="*/ 2 h 66"/>
                  <a:gd name="T44" fmla="*/ 90 w 150"/>
                  <a:gd name="T45" fmla="*/ 2 h 66"/>
                  <a:gd name="T46" fmla="*/ 84 w 150"/>
                  <a:gd name="T47" fmla="*/ 0 h 66"/>
                  <a:gd name="T48" fmla="*/ 78 w 150"/>
                  <a:gd name="T49" fmla="*/ 2 h 66"/>
                  <a:gd name="T50" fmla="*/ 70 w 150"/>
                  <a:gd name="T51" fmla="*/ 6 h 66"/>
                  <a:gd name="T52" fmla="*/ 66 w 150"/>
                  <a:gd name="T53" fmla="*/ 12 h 66"/>
                  <a:gd name="T54" fmla="*/ 60 w 150"/>
                  <a:gd name="T55" fmla="*/ 18 h 66"/>
                  <a:gd name="T56" fmla="*/ 60 w 150"/>
                  <a:gd name="T57" fmla="*/ 18 h 66"/>
                  <a:gd name="T58" fmla="*/ 52 w 150"/>
                  <a:gd name="T59" fmla="*/ 28 h 66"/>
                  <a:gd name="T60" fmla="*/ 46 w 150"/>
                  <a:gd name="T61" fmla="*/ 32 h 66"/>
                  <a:gd name="T62" fmla="*/ 46 w 150"/>
                  <a:gd name="T63" fmla="*/ 32 h 66"/>
                  <a:gd name="T64" fmla="*/ 8 w 150"/>
                  <a:gd name="T65" fmla="*/ 38 h 66"/>
                  <a:gd name="T66" fmla="*/ 6 w 150"/>
                  <a:gd name="T67" fmla="*/ 38 h 66"/>
                  <a:gd name="T68" fmla="*/ 6 w 150"/>
                  <a:gd name="T69" fmla="*/ 38 h 6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50"/>
                  <a:gd name="T106" fmla="*/ 0 h 66"/>
                  <a:gd name="T107" fmla="*/ 150 w 150"/>
                  <a:gd name="T108" fmla="*/ 66 h 6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50" h="66">
                    <a:moveTo>
                      <a:pt x="6" y="38"/>
                    </a:moveTo>
                    <a:lnTo>
                      <a:pt x="0" y="62"/>
                    </a:lnTo>
                    <a:lnTo>
                      <a:pt x="0" y="66"/>
                    </a:lnTo>
                    <a:lnTo>
                      <a:pt x="2" y="66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0" y="58"/>
                    </a:lnTo>
                    <a:lnTo>
                      <a:pt x="150" y="34"/>
                    </a:lnTo>
                    <a:lnTo>
                      <a:pt x="150" y="32"/>
                    </a:lnTo>
                    <a:lnTo>
                      <a:pt x="148" y="32"/>
                    </a:lnTo>
                    <a:lnTo>
                      <a:pt x="108" y="32"/>
                    </a:lnTo>
                    <a:lnTo>
                      <a:pt x="106" y="28"/>
                    </a:lnTo>
                    <a:lnTo>
                      <a:pt x="102" y="14"/>
                    </a:lnTo>
                    <a:lnTo>
                      <a:pt x="100" y="10"/>
                    </a:lnTo>
                    <a:lnTo>
                      <a:pt x="98" y="6"/>
                    </a:lnTo>
                    <a:lnTo>
                      <a:pt x="94" y="4"/>
                    </a:lnTo>
                    <a:lnTo>
                      <a:pt x="90" y="2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70" y="6"/>
                    </a:lnTo>
                    <a:lnTo>
                      <a:pt x="66" y="12"/>
                    </a:lnTo>
                    <a:lnTo>
                      <a:pt x="60" y="18"/>
                    </a:lnTo>
                    <a:lnTo>
                      <a:pt x="52" y="28"/>
                    </a:lnTo>
                    <a:lnTo>
                      <a:pt x="46" y="32"/>
                    </a:lnTo>
                    <a:lnTo>
                      <a:pt x="8" y="38"/>
                    </a:lnTo>
                    <a:lnTo>
                      <a:pt x="6" y="38"/>
                    </a:lnTo>
                    <a:close/>
                  </a:path>
                </a:pathLst>
              </a:custGeom>
              <a:solidFill>
                <a:srgbClr val="63636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66" name="Freeform 463"/>
              <p:cNvSpPr>
                <a:spLocks/>
              </p:cNvSpPr>
              <p:nvPr/>
            </p:nvSpPr>
            <p:spPr bwMode="auto">
              <a:xfrm>
                <a:off x="2228" y="3514"/>
                <a:ext cx="248" cy="508"/>
              </a:xfrm>
              <a:custGeom>
                <a:avLst/>
                <a:gdLst>
                  <a:gd name="T0" fmla="*/ 36 w 248"/>
                  <a:gd name="T1" fmla="*/ 8 h 508"/>
                  <a:gd name="T2" fmla="*/ 36 w 248"/>
                  <a:gd name="T3" fmla="*/ 8 h 508"/>
                  <a:gd name="T4" fmla="*/ 42 w 248"/>
                  <a:gd name="T5" fmla="*/ 4 h 508"/>
                  <a:gd name="T6" fmla="*/ 48 w 248"/>
                  <a:gd name="T7" fmla="*/ 2 h 508"/>
                  <a:gd name="T8" fmla="*/ 56 w 248"/>
                  <a:gd name="T9" fmla="*/ 0 h 508"/>
                  <a:gd name="T10" fmla="*/ 66 w 248"/>
                  <a:gd name="T11" fmla="*/ 4 h 508"/>
                  <a:gd name="T12" fmla="*/ 74 w 248"/>
                  <a:gd name="T13" fmla="*/ 10 h 508"/>
                  <a:gd name="T14" fmla="*/ 84 w 248"/>
                  <a:gd name="T15" fmla="*/ 24 h 508"/>
                  <a:gd name="T16" fmla="*/ 92 w 248"/>
                  <a:gd name="T17" fmla="*/ 44 h 508"/>
                  <a:gd name="T18" fmla="*/ 92 w 248"/>
                  <a:gd name="T19" fmla="*/ 44 h 508"/>
                  <a:gd name="T20" fmla="*/ 102 w 248"/>
                  <a:gd name="T21" fmla="*/ 74 h 508"/>
                  <a:gd name="T22" fmla="*/ 118 w 248"/>
                  <a:gd name="T23" fmla="*/ 114 h 508"/>
                  <a:gd name="T24" fmla="*/ 162 w 248"/>
                  <a:gd name="T25" fmla="*/ 218 h 508"/>
                  <a:gd name="T26" fmla="*/ 208 w 248"/>
                  <a:gd name="T27" fmla="*/ 328 h 508"/>
                  <a:gd name="T28" fmla="*/ 230 w 248"/>
                  <a:gd name="T29" fmla="*/ 380 h 508"/>
                  <a:gd name="T30" fmla="*/ 248 w 248"/>
                  <a:gd name="T31" fmla="*/ 426 h 508"/>
                  <a:gd name="T32" fmla="*/ 248 w 248"/>
                  <a:gd name="T33" fmla="*/ 426 h 508"/>
                  <a:gd name="T34" fmla="*/ 244 w 248"/>
                  <a:gd name="T35" fmla="*/ 436 h 508"/>
                  <a:gd name="T36" fmla="*/ 230 w 248"/>
                  <a:gd name="T37" fmla="*/ 480 h 508"/>
                  <a:gd name="T38" fmla="*/ 230 w 248"/>
                  <a:gd name="T39" fmla="*/ 480 h 508"/>
                  <a:gd name="T40" fmla="*/ 226 w 248"/>
                  <a:gd name="T41" fmla="*/ 488 h 508"/>
                  <a:gd name="T42" fmla="*/ 220 w 248"/>
                  <a:gd name="T43" fmla="*/ 496 h 508"/>
                  <a:gd name="T44" fmla="*/ 214 w 248"/>
                  <a:gd name="T45" fmla="*/ 502 h 508"/>
                  <a:gd name="T46" fmla="*/ 206 w 248"/>
                  <a:gd name="T47" fmla="*/ 506 h 508"/>
                  <a:gd name="T48" fmla="*/ 196 w 248"/>
                  <a:gd name="T49" fmla="*/ 508 h 508"/>
                  <a:gd name="T50" fmla="*/ 184 w 248"/>
                  <a:gd name="T51" fmla="*/ 508 h 508"/>
                  <a:gd name="T52" fmla="*/ 172 w 248"/>
                  <a:gd name="T53" fmla="*/ 504 h 508"/>
                  <a:gd name="T54" fmla="*/ 158 w 248"/>
                  <a:gd name="T55" fmla="*/ 496 h 508"/>
                  <a:gd name="T56" fmla="*/ 142 w 248"/>
                  <a:gd name="T57" fmla="*/ 484 h 508"/>
                  <a:gd name="T58" fmla="*/ 126 w 248"/>
                  <a:gd name="T59" fmla="*/ 466 h 508"/>
                  <a:gd name="T60" fmla="*/ 108 w 248"/>
                  <a:gd name="T61" fmla="*/ 444 h 508"/>
                  <a:gd name="T62" fmla="*/ 88 w 248"/>
                  <a:gd name="T63" fmla="*/ 414 h 508"/>
                  <a:gd name="T64" fmla="*/ 68 w 248"/>
                  <a:gd name="T65" fmla="*/ 378 h 508"/>
                  <a:gd name="T66" fmla="*/ 46 w 248"/>
                  <a:gd name="T67" fmla="*/ 336 h 508"/>
                  <a:gd name="T68" fmla="*/ 24 w 248"/>
                  <a:gd name="T69" fmla="*/ 284 h 508"/>
                  <a:gd name="T70" fmla="*/ 0 w 248"/>
                  <a:gd name="T71" fmla="*/ 226 h 508"/>
                  <a:gd name="T72" fmla="*/ 36 w 248"/>
                  <a:gd name="T73" fmla="*/ 8 h 50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48"/>
                  <a:gd name="T112" fmla="*/ 0 h 508"/>
                  <a:gd name="T113" fmla="*/ 248 w 248"/>
                  <a:gd name="T114" fmla="*/ 508 h 50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48" h="508">
                    <a:moveTo>
                      <a:pt x="36" y="8"/>
                    </a:moveTo>
                    <a:lnTo>
                      <a:pt x="36" y="8"/>
                    </a:lnTo>
                    <a:lnTo>
                      <a:pt x="42" y="4"/>
                    </a:lnTo>
                    <a:lnTo>
                      <a:pt x="48" y="2"/>
                    </a:lnTo>
                    <a:lnTo>
                      <a:pt x="56" y="0"/>
                    </a:lnTo>
                    <a:lnTo>
                      <a:pt x="66" y="4"/>
                    </a:lnTo>
                    <a:lnTo>
                      <a:pt x="74" y="10"/>
                    </a:lnTo>
                    <a:lnTo>
                      <a:pt x="84" y="24"/>
                    </a:lnTo>
                    <a:lnTo>
                      <a:pt x="92" y="44"/>
                    </a:lnTo>
                    <a:lnTo>
                      <a:pt x="102" y="74"/>
                    </a:lnTo>
                    <a:lnTo>
                      <a:pt x="118" y="114"/>
                    </a:lnTo>
                    <a:lnTo>
                      <a:pt x="162" y="218"/>
                    </a:lnTo>
                    <a:lnTo>
                      <a:pt x="208" y="328"/>
                    </a:lnTo>
                    <a:lnTo>
                      <a:pt x="230" y="380"/>
                    </a:lnTo>
                    <a:lnTo>
                      <a:pt x="248" y="426"/>
                    </a:lnTo>
                    <a:lnTo>
                      <a:pt x="244" y="436"/>
                    </a:lnTo>
                    <a:lnTo>
                      <a:pt x="230" y="480"/>
                    </a:lnTo>
                    <a:lnTo>
                      <a:pt x="226" y="488"/>
                    </a:lnTo>
                    <a:lnTo>
                      <a:pt x="220" y="496"/>
                    </a:lnTo>
                    <a:lnTo>
                      <a:pt x="214" y="502"/>
                    </a:lnTo>
                    <a:lnTo>
                      <a:pt x="206" y="506"/>
                    </a:lnTo>
                    <a:lnTo>
                      <a:pt x="196" y="508"/>
                    </a:lnTo>
                    <a:lnTo>
                      <a:pt x="184" y="508"/>
                    </a:lnTo>
                    <a:lnTo>
                      <a:pt x="172" y="504"/>
                    </a:lnTo>
                    <a:lnTo>
                      <a:pt x="158" y="496"/>
                    </a:lnTo>
                    <a:lnTo>
                      <a:pt x="142" y="484"/>
                    </a:lnTo>
                    <a:lnTo>
                      <a:pt x="126" y="466"/>
                    </a:lnTo>
                    <a:lnTo>
                      <a:pt x="108" y="444"/>
                    </a:lnTo>
                    <a:lnTo>
                      <a:pt x="88" y="414"/>
                    </a:lnTo>
                    <a:lnTo>
                      <a:pt x="68" y="378"/>
                    </a:lnTo>
                    <a:lnTo>
                      <a:pt x="46" y="336"/>
                    </a:lnTo>
                    <a:lnTo>
                      <a:pt x="24" y="284"/>
                    </a:lnTo>
                    <a:lnTo>
                      <a:pt x="0" y="226"/>
                    </a:lnTo>
                    <a:lnTo>
                      <a:pt x="36" y="8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67" name="Freeform 464"/>
              <p:cNvSpPr>
                <a:spLocks/>
              </p:cNvSpPr>
              <p:nvPr/>
            </p:nvSpPr>
            <p:spPr bwMode="auto">
              <a:xfrm>
                <a:off x="2298" y="3788"/>
                <a:ext cx="202" cy="258"/>
              </a:xfrm>
              <a:custGeom>
                <a:avLst/>
                <a:gdLst>
                  <a:gd name="T0" fmla="*/ 72 w 202"/>
                  <a:gd name="T1" fmla="*/ 0 h 258"/>
                  <a:gd name="T2" fmla="*/ 72 w 202"/>
                  <a:gd name="T3" fmla="*/ 0 h 258"/>
                  <a:gd name="T4" fmla="*/ 86 w 202"/>
                  <a:gd name="T5" fmla="*/ 12 h 258"/>
                  <a:gd name="T6" fmla="*/ 122 w 202"/>
                  <a:gd name="T7" fmla="*/ 44 h 258"/>
                  <a:gd name="T8" fmla="*/ 140 w 202"/>
                  <a:gd name="T9" fmla="*/ 64 h 258"/>
                  <a:gd name="T10" fmla="*/ 160 w 202"/>
                  <a:gd name="T11" fmla="*/ 86 h 258"/>
                  <a:gd name="T12" fmla="*/ 174 w 202"/>
                  <a:gd name="T13" fmla="*/ 108 h 258"/>
                  <a:gd name="T14" fmla="*/ 180 w 202"/>
                  <a:gd name="T15" fmla="*/ 120 h 258"/>
                  <a:gd name="T16" fmla="*/ 184 w 202"/>
                  <a:gd name="T17" fmla="*/ 130 h 258"/>
                  <a:gd name="T18" fmla="*/ 184 w 202"/>
                  <a:gd name="T19" fmla="*/ 130 h 258"/>
                  <a:gd name="T20" fmla="*/ 196 w 202"/>
                  <a:gd name="T21" fmla="*/ 168 h 258"/>
                  <a:gd name="T22" fmla="*/ 200 w 202"/>
                  <a:gd name="T23" fmla="*/ 184 h 258"/>
                  <a:gd name="T24" fmla="*/ 202 w 202"/>
                  <a:gd name="T25" fmla="*/ 200 h 258"/>
                  <a:gd name="T26" fmla="*/ 202 w 202"/>
                  <a:gd name="T27" fmla="*/ 214 h 258"/>
                  <a:gd name="T28" fmla="*/ 198 w 202"/>
                  <a:gd name="T29" fmla="*/ 226 h 258"/>
                  <a:gd name="T30" fmla="*/ 190 w 202"/>
                  <a:gd name="T31" fmla="*/ 236 h 258"/>
                  <a:gd name="T32" fmla="*/ 178 w 202"/>
                  <a:gd name="T33" fmla="*/ 246 h 258"/>
                  <a:gd name="T34" fmla="*/ 178 w 202"/>
                  <a:gd name="T35" fmla="*/ 246 h 258"/>
                  <a:gd name="T36" fmla="*/ 168 w 202"/>
                  <a:gd name="T37" fmla="*/ 252 h 258"/>
                  <a:gd name="T38" fmla="*/ 156 w 202"/>
                  <a:gd name="T39" fmla="*/ 256 h 258"/>
                  <a:gd name="T40" fmla="*/ 144 w 202"/>
                  <a:gd name="T41" fmla="*/ 258 h 258"/>
                  <a:gd name="T42" fmla="*/ 130 w 202"/>
                  <a:gd name="T43" fmla="*/ 258 h 258"/>
                  <a:gd name="T44" fmla="*/ 118 w 202"/>
                  <a:gd name="T45" fmla="*/ 258 h 258"/>
                  <a:gd name="T46" fmla="*/ 104 w 202"/>
                  <a:gd name="T47" fmla="*/ 254 h 258"/>
                  <a:gd name="T48" fmla="*/ 76 w 202"/>
                  <a:gd name="T49" fmla="*/ 246 h 258"/>
                  <a:gd name="T50" fmla="*/ 52 w 202"/>
                  <a:gd name="T51" fmla="*/ 234 h 258"/>
                  <a:gd name="T52" fmla="*/ 30 w 202"/>
                  <a:gd name="T53" fmla="*/ 218 h 258"/>
                  <a:gd name="T54" fmla="*/ 20 w 202"/>
                  <a:gd name="T55" fmla="*/ 210 h 258"/>
                  <a:gd name="T56" fmla="*/ 12 w 202"/>
                  <a:gd name="T57" fmla="*/ 202 h 258"/>
                  <a:gd name="T58" fmla="*/ 6 w 202"/>
                  <a:gd name="T59" fmla="*/ 192 h 258"/>
                  <a:gd name="T60" fmla="*/ 2 w 202"/>
                  <a:gd name="T61" fmla="*/ 184 h 258"/>
                  <a:gd name="T62" fmla="*/ 2 w 202"/>
                  <a:gd name="T63" fmla="*/ 184 h 258"/>
                  <a:gd name="T64" fmla="*/ 0 w 202"/>
                  <a:gd name="T65" fmla="*/ 174 h 258"/>
                  <a:gd name="T66" fmla="*/ 0 w 202"/>
                  <a:gd name="T67" fmla="*/ 162 h 258"/>
                  <a:gd name="T68" fmla="*/ 2 w 202"/>
                  <a:gd name="T69" fmla="*/ 148 h 258"/>
                  <a:gd name="T70" fmla="*/ 6 w 202"/>
                  <a:gd name="T71" fmla="*/ 134 h 258"/>
                  <a:gd name="T72" fmla="*/ 16 w 202"/>
                  <a:gd name="T73" fmla="*/ 104 h 258"/>
                  <a:gd name="T74" fmla="*/ 30 w 202"/>
                  <a:gd name="T75" fmla="*/ 72 h 258"/>
                  <a:gd name="T76" fmla="*/ 44 w 202"/>
                  <a:gd name="T77" fmla="*/ 44 h 258"/>
                  <a:gd name="T78" fmla="*/ 58 w 202"/>
                  <a:gd name="T79" fmla="*/ 22 h 258"/>
                  <a:gd name="T80" fmla="*/ 72 w 202"/>
                  <a:gd name="T81" fmla="*/ 0 h 2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2"/>
                  <a:gd name="T124" fmla="*/ 0 h 258"/>
                  <a:gd name="T125" fmla="*/ 202 w 202"/>
                  <a:gd name="T126" fmla="*/ 258 h 2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2" h="258">
                    <a:moveTo>
                      <a:pt x="72" y="0"/>
                    </a:moveTo>
                    <a:lnTo>
                      <a:pt x="72" y="0"/>
                    </a:lnTo>
                    <a:lnTo>
                      <a:pt x="86" y="12"/>
                    </a:lnTo>
                    <a:lnTo>
                      <a:pt x="122" y="44"/>
                    </a:lnTo>
                    <a:lnTo>
                      <a:pt x="140" y="64"/>
                    </a:lnTo>
                    <a:lnTo>
                      <a:pt x="160" y="86"/>
                    </a:lnTo>
                    <a:lnTo>
                      <a:pt x="174" y="108"/>
                    </a:lnTo>
                    <a:lnTo>
                      <a:pt x="180" y="120"/>
                    </a:lnTo>
                    <a:lnTo>
                      <a:pt x="184" y="130"/>
                    </a:lnTo>
                    <a:lnTo>
                      <a:pt x="196" y="168"/>
                    </a:lnTo>
                    <a:lnTo>
                      <a:pt x="200" y="184"/>
                    </a:lnTo>
                    <a:lnTo>
                      <a:pt x="202" y="200"/>
                    </a:lnTo>
                    <a:lnTo>
                      <a:pt x="202" y="214"/>
                    </a:lnTo>
                    <a:lnTo>
                      <a:pt x="198" y="226"/>
                    </a:lnTo>
                    <a:lnTo>
                      <a:pt x="190" y="236"/>
                    </a:lnTo>
                    <a:lnTo>
                      <a:pt x="178" y="246"/>
                    </a:lnTo>
                    <a:lnTo>
                      <a:pt x="168" y="252"/>
                    </a:lnTo>
                    <a:lnTo>
                      <a:pt x="156" y="256"/>
                    </a:lnTo>
                    <a:lnTo>
                      <a:pt x="144" y="258"/>
                    </a:lnTo>
                    <a:lnTo>
                      <a:pt x="130" y="258"/>
                    </a:lnTo>
                    <a:lnTo>
                      <a:pt x="118" y="258"/>
                    </a:lnTo>
                    <a:lnTo>
                      <a:pt x="104" y="254"/>
                    </a:lnTo>
                    <a:lnTo>
                      <a:pt x="76" y="246"/>
                    </a:lnTo>
                    <a:lnTo>
                      <a:pt x="52" y="234"/>
                    </a:lnTo>
                    <a:lnTo>
                      <a:pt x="30" y="218"/>
                    </a:lnTo>
                    <a:lnTo>
                      <a:pt x="20" y="210"/>
                    </a:lnTo>
                    <a:lnTo>
                      <a:pt x="12" y="202"/>
                    </a:lnTo>
                    <a:lnTo>
                      <a:pt x="6" y="192"/>
                    </a:lnTo>
                    <a:lnTo>
                      <a:pt x="2" y="184"/>
                    </a:lnTo>
                    <a:lnTo>
                      <a:pt x="0" y="174"/>
                    </a:lnTo>
                    <a:lnTo>
                      <a:pt x="0" y="162"/>
                    </a:lnTo>
                    <a:lnTo>
                      <a:pt x="2" y="148"/>
                    </a:lnTo>
                    <a:lnTo>
                      <a:pt x="6" y="134"/>
                    </a:lnTo>
                    <a:lnTo>
                      <a:pt x="16" y="104"/>
                    </a:lnTo>
                    <a:lnTo>
                      <a:pt x="30" y="72"/>
                    </a:lnTo>
                    <a:lnTo>
                      <a:pt x="44" y="44"/>
                    </a:lnTo>
                    <a:lnTo>
                      <a:pt x="58" y="22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68" name="Freeform 465"/>
              <p:cNvSpPr>
                <a:spLocks/>
              </p:cNvSpPr>
              <p:nvPr/>
            </p:nvSpPr>
            <p:spPr bwMode="auto">
              <a:xfrm>
                <a:off x="2298" y="3788"/>
                <a:ext cx="202" cy="258"/>
              </a:xfrm>
              <a:custGeom>
                <a:avLst/>
                <a:gdLst>
                  <a:gd name="T0" fmla="*/ 72 w 202"/>
                  <a:gd name="T1" fmla="*/ 0 h 258"/>
                  <a:gd name="T2" fmla="*/ 72 w 202"/>
                  <a:gd name="T3" fmla="*/ 0 h 258"/>
                  <a:gd name="T4" fmla="*/ 86 w 202"/>
                  <a:gd name="T5" fmla="*/ 12 h 258"/>
                  <a:gd name="T6" fmla="*/ 122 w 202"/>
                  <a:gd name="T7" fmla="*/ 44 h 258"/>
                  <a:gd name="T8" fmla="*/ 140 w 202"/>
                  <a:gd name="T9" fmla="*/ 64 h 258"/>
                  <a:gd name="T10" fmla="*/ 160 w 202"/>
                  <a:gd name="T11" fmla="*/ 86 h 258"/>
                  <a:gd name="T12" fmla="*/ 174 w 202"/>
                  <a:gd name="T13" fmla="*/ 108 h 258"/>
                  <a:gd name="T14" fmla="*/ 180 w 202"/>
                  <a:gd name="T15" fmla="*/ 120 h 258"/>
                  <a:gd name="T16" fmla="*/ 184 w 202"/>
                  <a:gd name="T17" fmla="*/ 130 h 258"/>
                  <a:gd name="T18" fmla="*/ 184 w 202"/>
                  <a:gd name="T19" fmla="*/ 130 h 258"/>
                  <a:gd name="T20" fmla="*/ 196 w 202"/>
                  <a:gd name="T21" fmla="*/ 168 h 258"/>
                  <a:gd name="T22" fmla="*/ 200 w 202"/>
                  <a:gd name="T23" fmla="*/ 184 h 258"/>
                  <a:gd name="T24" fmla="*/ 202 w 202"/>
                  <a:gd name="T25" fmla="*/ 200 h 258"/>
                  <a:gd name="T26" fmla="*/ 202 w 202"/>
                  <a:gd name="T27" fmla="*/ 214 h 258"/>
                  <a:gd name="T28" fmla="*/ 198 w 202"/>
                  <a:gd name="T29" fmla="*/ 226 h 258"/>
                  <a:gd name="T30" fmla="*/ 190 w 202"/>
                  <a:gd name="T31" fmla="*/ 236 h 258"/>
                  <a:gd name="T32" fmla="*/ 178 w 202"/>
                  <a:gd name="T33" fmla="*/ 246 h 258"/>
                  <a:gd name="T34" fmla="*/ 178 w 202"/>
                  <a:gd name="T35" fmla="*/ 246 h 258"/>
                  <a:gd name="T36" fmla="*/ 168 w 202"/>
                  <a:gd name="T37" fmla="*/ 252 h 258"/>
                  <a:gd name="T38" fmla="*/ 156 w 202"/>
                  <a:gd name="T39" fmla="*/ 256 h 258"/>
                  <a:gd name="T40" fmla="*/ 144 w 202"/>
                  <a:gd name="T41" fmla="*/ 258 h 258"/>
                  <a:gd name="T42" fmla="*/ 130 w 202"/>
                  <a:gd name="T43" fmla="*/ 258 h 258"/>
                  <a:gd name="T44" fmla="*/ 118 w 202"/>
                  <a:gd name="T45" fmla="*/ 258 h 258"/>
                  <a:gd name="T46" fmla="*/ 104 w 202"/>
                  <a:gd name="T47" fmla="*/ 254 h 258"/>
                  <a:gd name="T48" fmla="*/ 76 w 202"/>
                  <a:gd name="T49" fmla="*/ 246 h 258"/>
                  <a:gd name="T50" fmla="*/ 52 w 202"/>
                  <a:gd name="T51" fmla="*/ 234 h 258"/>
                  <a:gd name="T52" fmla="*/ 30 w 202"/>
                  <a:gd name="T53" fmla="*/ 218 h 258"/>
                  <a:gd name="T54" fmla="*/ 20 w 202"/>
                  <a:gd name="T55" fmla="*/ 210 h 258"/>
                  <a:gd name="T56" fmla="*/ 12 w 202"/>
                  <a:gd name="T57" fmla="*/ 202 h 258"/>
                  <a:gd name="T58" fmla="*/ 6 w 202"/>
                  <a:gd name="T59" fmla="*/ 192 h 258"/>
                  <a:gd name="T60" fmla="*/ 2 w 202"/>
                  <a:gd name="T61" fmla="*/ 184 h 258"/>
                  <a:gd name="T62" fmla="*/ 2 w 202"/>
                  <a:gd name="T63" fmla="*/ 184 h 258"/>
                  <a:gd name="T64" fmla="*/ 0 w 202"/>
                  <a:gd name="T65" fmla="*/ 174 h 258"/>
                  <a:gd name="T66" fmla="*/ 0 w 202"/>
                  <a:gd name="T67" fmla="*/ 162 h 258"/>
                  <a:gd name="T68" fmla="*/ 2 w 202"/>
                  <a:gd name="T69" fmla="*/ 148 h 258"/>
                  <a:gd name="T70" fmla="*/ 6 w 202"/>
                  <a:gd name="T71" fmla="*/ 134 h 258"/>
                  <a:gd name="T72" fmla="*/ 16 w 202"/>
                  <a:gd name="T73" fmla="*/ 104 h 258"/>
                  <a:gd name="T74" fmla="*/ 30 w 202"/>
                  <a:gd name="T75" fmla="*/ 72 h 258"/>
                  <a:gd name="T76" fmla="*/ 44 w 202"/>
                  <a:gd name="T77" fmla="*/ 44 h 258"/>
                  <a:gd name="T78" fmla="*/ 58 w 202"/>
                  <a:gd name="T79" fmla="*/ 22 h 258"/>
                  <a:gd name="T80" fmla="*/ 72 w 202"/>
                  <a:gd name="T81" fmla="*/ 0 h 2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2"/>
                  <a:gd name="T124" fmla="*/ 0 h 258"/>
                  <a:gd name="T125" fmla="*/ 202 w 202"/>
                  <a:gd name="T126" fmla="*/ 258 h 2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2" h="258">
                    <a:moveTo>
                      <a:pt x="72" y="0"/>
                    </a:moveTo>
                    <a:lnTo>
                      <a:pt x="72" y="0"/>
                    </a:lnTo>
                    <a:lnTo>
                      <a:pt x="86" y="12"/>
                    </a:lnTo>
                    <a:lnTo>
                      <a:pt x="122" y="44"/>
                    </a:lnTo>
                    <a:lnTo>
                      <a:pt x="140" y="64"/>
                    </a:lnTo>
                    <a:lnTo>
                      <a:pt x="160" y="86"/>
                    </a:lnTo>
                    <a:lnTo>
                      <a:pt x="174" y="108"/>
                    </a:lnTo>
                    <a:lnTo>
                      <a:pt x="180" y="120"/>
                    </a:lnTo>
                    <a:lnTo>
                      <a:pt x="184" y="130"/>
                    </a:lnTo>
                    <a:lnTo>
                      <a:pt x="196" y="168"/>
                    </a:lnTo>
                    <a:lnTo>
                      <a:pt x="200" y="184"/>
                    </a:lnTo>
                    <a:lnTo>
                      <a:pt x="202" y="200"/>
                    </a:lnTo>
                    <a:lnTo>
                      <a:pt x="202" y="214"/>
                    </a:lnTo>
                    <a:lnTo>
                      <a:pt x="198" y="226"/>
                    </a:lnTo>
                    <a:lnTo>
                      <a:pt x="190" y="236"/>
                    </a:lnTo>
                    <a:lnTo>
                      <a:pt x="178" y="246"/>
                    </a:lnTo>
                    <a:lnTo>
                      <a:pt x="168" y="252"/>
                    </a:lnTo>
                    <a:lnTo>
                      <a:pt x="156" y="256"/>
                    </a:lnTo>
                    <a:lnTo>
                      <a:pt x="144" y="258"/>
                    </a:lnTo>
                    <a:lnTo>
                      <a:pt x="130" y="258"/>
                    </a:lnTo>
                    <a:lnTo>
                      <a:pt x="118" y="258"/>
                    </a:lnTo>
                    <a:lnTo>
                      <a:pt x="104" y="254"/>
                    </a:lnTo>
                    <a:lnTo>
                      <a:pt x="76" y="246"/>
                    </a:lnTo>
                    <a:lnTo>
                      <a:pt x="52" y="234"/>
                    </a:lnTo>
                    <a:lnTo>
                      <a:pt x="30" y="218"/>
                    </a:lnTo>
                    <a:lnTo>
                      <a:pt x="20" y="210"/>
                    </a:lnTo>
                    <a:lnTo>
                      <a:pt x="12" y="202"/>
                    </a:lnTo>
                    <a:lnTo>
                      <a:pt x="6" y="192"/>
                    </a:lnTo>
                    <a:lnTo>
                      <a:pt x="2" y="184"/>
                    </a:lnTo>
                    <a:lnTo>
                      <a:pt x="0" y="174"/>
                    </a:lnTo>
                    <a:lnTo>
                      <a:pt x="0" y="162"/>
                    </a:lnTo>
                    <a:lnTo>
                      <a:pt x="2" y="148"/>
                    </a:lnTo>
                    <a:lnTo>
                      <a:pt x="6" y="134"/>
                    </a:lnTo>
                    <a:lnTo>
                      <a:pt x="16" y="104"/>
                    </a:lnTo>
                    <a:lnTo>
                      <a:pt x="30" y="72"/>
                    </a:lnTo>
                    <a:lnTo>
                      <a:pt x="44" y="44"/>
                    </a:lnTo>
                    <a:lnTo>
                      <a:pt x="58" y="22"/>
                    </a:lnTo>
                    <a:lnTo>
                      <a:pt x="7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69" name="Freeform 466"/>
              <p:cNvSpPr>
                <a:spLocks/>
              </p:cNvSpPr>
              <p:nvPr/>
            </p:nvSpPr>
            <p:spPr bwMode="auto">
              <a:xfrm>
                <a:off x="1942" y="3024"/>
                <a:ext cx="284" cy="380"/>
              </a:xfrm>
              <a:custGeom>
                <a:avLst/>
                <a:gdLst>
                  <a:gd name="T0" fmla="*/ 10 w 284"/>
                  <a:gd name="T1" fmla="*/ 66 h 380"/>
                  <a:gd name="T2" fmla="*/ 20 w 284"/>
                  <a:gd name="T3" fmla="*/ 48 h 380"/>
                  <a:gd name="T4" fmla="*/ 42 w 284"/>
                  <a:gd name="T5" fmla="*/ 26 h 380"/>
                  <a:gd name="T6" fmla="*/ 82 w 284"/>
                  <a:gd name="T7" fmla="*/ 8 h 380"/>
                  <a:gd name="T8" fmla="*/ 110 w 284"/>
                  <a:gd name="T9" fmla="*/ 2 h 380"/>
                  <a:gd name="T10" fmla="*/ 130 w 284"/>
                  <a:gd name="T11" fmla="*/ 0 h 380"/>
                  <a:gd name="T12" fmla="*/ 174 w 284"/>
                  <a:gd name="T13" fmla="*/ 2 h 380"/>
                  <a:gd name="T14" fmla="*/ 214 w 284"/>
                  <a:gd name="T15" fmla="*/ 12 h 380"/>
                  <a:gd name="T16" fmla="*/ 248 w 284"/>
                  <a:gd name="T17" fmla="*/ 36 h 380"/>
                  <a:gd name="T18" fmla="*/ 262 w 284"/>
                  <a:gd name="T19" fmla="*/ 54 h 380"/>
                  <a:gd name="T20" fmla="*/ 272 w 284"/>
                  <a:gd name="T21" fmla="*/ 76 h 380"/>
                  <a:gd name="T22" fmla="*/ 282 w 284"/>
                  <a:gd name="T23" fmla="*/ 104 h 380"/>
                  <a:gd name="T24" fmla="*/ 284 w 284"/>
                  <a:gd name="T25" fmla="*/ 134 h 380"/>
                  <a:gd name="T26" fmla="*/ 282 w 284"/>
                  <a:gd name="T27" fmla="*/ 164 h 380"/>
                  <a:gd name="T28" fmla="*/ 276 w 284"/>
                  <a:gd name="T29" fmla="*/ 174 h 380"/>
                  <a:gd name="T30" fmla="*/ 268 w 284"/>
                  <a:gd name="T31" fmla="*/ 194 h 380"/>
                  <a:gd name="T32" fmla="*/ 272 w 284"/>
                  <a:gd name="T33" fmla="*/ 208 h 380"/>
                  <a:gd name="T34" fmla="*/ 276 w 284"/>
                  <a:gd name="T35" fmla="*/ 230 h 380"/>
                  <a:gd name="T36" fmla="*/ 272 w 284"/>
                  <a:gd name="T37" fmla="*/ 256 h 380"/>
                  <a:gd name="T38" fmla="*/ 264 w 284"/>
                  <a:gd name="T39" fmla="*/ 272 h 380"/>
                  <a:gd name="T40" fmla="*/ 246 w 284"/>
                  <a:gd name="T41" fmla="*/ 332 h 380"/>
                  <a:gd name="T42" fmla="*/ 238 w 284"/>
                  <a:gd name="T43" fmla="*/ 362 h 380"/>
                  <a:gd name="T44" fmla="*/ 234 w 284"/>
                  <a:gd name="T45" fmla="*/ 370 h 380"/>
                  <a:gd name="T46" fmla="*/ 220 w 284"/>
                  <a:gd name="T47" fmla="*/ 378 h 380"/>
                  <a:gd name="T48" fmla="*/ 192 w 284"/>
                  <a:gd name="T49" fmla="*/ 380 h 380"/>
                  <a:gd name="T50" fmla="*/ 172 w 284"/>
                  <a:gd name="T51" fmla="*/ 378 h 380"/>
                  <a:gd name="T52" fmla="*/ 144 w 284"/>
                  <a:gd name="T53" fmla="*/ 370 h 380"/>
                  <a:gd name="T54" fmla="*/ 114 w 284"/>
                  <a:gd name="T55" fmla="*/ 354 h 380"/>
                  <a:gd name="T56" fmla="*/ 84 w 284"/>
                  <a:gd name="T57" fmla="*/ 332 h 380"/>
                  <a:gd name="T58" fmla="*/ 56 w 284"/>
                  <a:gd name="T59" fmla="*/ 302 h 380"/>
                  <a:gd name="T60" fmla="*/ 46 w 284"/>
                  <a:gd name="T61" fmla="*/ 282 h 380"/>
                  <a:gd name="T62" fmla="*/ 30 w 284"/>
                  <a:gd name="T63" fmla="*/ 238 h 380"/>
                  <a:gd name="T64" fmla="*/ 20 w 284"/>
                  <a:gd name="T65" fmla="*/ 180 h 380"/>
                  <a:gd name="T66" fmla="*/ 20 w 284"/>
                  <a:gd name="T67" fmla="*/ 164 h 380"/>
                  <a:gd name="T68" fmla="*/ 10 w 284"/>
                  <a:gd name="T69" fmla="*/ 152 h 380"/>
                  <a:gd name="T70" fmla="*/ 2 w 284"/>
                  <a:gd name="T71" fmla="*/ 128 h 380"/>
                  <a:gd name="T72" fmla="*/ 2 w 284"/>
                  <a:gd name="T73" fmla="*/ 90 h 3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4"/>
                  <a:gd name="T112" fmla="*/ 0 h 380"/>
                  <a:gd name="T113" fmla="*/ 284 w 284"/>
                  <a:gd name="T114" fmla="*/ 380 h 3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4" h="380">
                    <a:moveTo>
                      <a:pt x="10" y="66"/>
                    </a:moveTo>
                    <a:lnTo>
                      <a:pt x="10" y="66"/>
                    </a:lnTo>
                    <a:lnTo>
                      <a:pt x="14" y="58"/>
                    </a:lnTo>
                    <a:lnTo>
                      <a:pt x="20" y="48"/>
                    </a:lnTo>
                    <a:lnTo>
                      <a:pt x="30" y="38"/>
                    </a:lnTo>
                    <a:lnTo>
                      <a:pt x="42" y="26"/>
                    </a:lnTo>
                    <a:lnTo>
                      <a:pt x="60" y="16"/>
                    </a:lnTo>
                    <a:lnTo>
                      <a:pt x="82" y="8"/>
                    </a:lnTo>
                    <a:lnTo>
                      <a:pt x="96" y="4"/>
                    </a:lnTo>
                    <a:lnTo>
                      <a:pt x="110" y="2"/>
                    </a:lnTo>
                    <a:lnTo>
                      <a:pt x="130" y="0"/>
                    </a:lnTo>
                    <a:lnTo>
                      <a:pt x="152" y="0"/>
                    </a:lnTo>
                    <a:lnTo>
                      <a:pt x="174" y="2"/>
                    </a:lnTo>
                    <a:lnTo>
                      <a:pt x="194" y="6"/>
                    </a:lnTo>
                    <a:lnTo>
                      <a:pt x="214" y="12"/>
                    </a:lnTo>
                    <a:lnTo>
                      <a:pt x="232" y="22"/>
                    </a:lnTo>
                    <a:lnTo>
                      <a:pt x="248" y="36"/>
                    </a:lnTo>
                    <a:lnTo>
                      <a:pt x="256" y="44"/>
                    </a:lnTo>
                    <a:lnTo>
                      <a:pt x="262" y="54"/>
                    </a:lnTo>
                    <a:lnTo>
                      <a:pt x="272" y="76"/>
                    </a:lnTo>
                    <a:lnTo>
                      <a:pt x="278" y="90"/>
                    </a:lnTo>
                    <a:lnTo>
                      <a:pt x="282" y="104"/>
                    </a:lnTo>
                    <a:lnTo>
                      <a:pt x="284" y="118"/>
                    </a:lnTo>
                    <a:lnTo>
                      <a:pt x="284" y="134"/>
                    </a:lnTo>
                    <a:lnTo>
                      <a:pt x="284" y="148"/>
                    </a:lnTo>
                    <a:lnTo>
                      <a:pt x="282" y="164"/>
                    </a:lnTo>
                    <a:lnTo>
                      <a:pt x="276" y="174"/>
                    </a:lnTo>
                    <a:lnTo>
                      <a:pt x="268" y="194"/>
                    </a:lnTo>
                    <a:lnTo>
                      <a:pt x="270" y="200"/>
                    </a:lnTo>
                    <a:lnTo>
                      <a:pt x="272" y="208"/>
                    </a:lnTo>
                    <a:lnTo>
                      <a:pt x="276" y="218"/>
                    </a:lnTo>
                    <a:lnTo>
                      <a:pt x="276" y="230"/>
                    </a:lnTo>
                    <a:lnTo>
                      <a:pt x="276" y="242"/>
                    </a:lnTo>
                    <a:lnTo>
                      <a:pt x="272" y="256"/>
                    </a:lnTo>
                    <a:lnTo>
                      <a:pt x="264" y="272"/>
                    </a:lnTo>
                    <a:lnTo>
                      <a:pt x="254" y="302"/>
                    </a:lnTo>
                    <a:lnTo>
                      <a:pt x="246" y="332"/>
                    </a:lnTo>
                    <a:lnTo>
                      <a:pt x="238" y="362"/>
                    </a:lnTo>
                    <a:lnTo>
                      <a:pt x="236" y="366"/>
                    </a:lnTo>
                    <a:lnTo>
                      <a:pt x="234" y="370"/>
                    </a:lnTo>
                    <a:lnTo>
                      <a:pt x="228" y="374"/>
                    </a:lnTo>
                    <a:lnTo>
                      <a:pt x="220" y="378"/>
                    </a:lnTo>
                    <a:lnTo>
                      <a:pt x="208" y="380"/>
                    </a:lnTo>
                    <a:lnTo>
                      <a:pt x="192" y="380"/>
                    </a:lnTo>
                    <a:lnTo>
                      <a:pt x="172" y="378"/>
                    </a:lnTo>
                    <a:lnTo>
                      <a:pt x="160" y="376"/>
                    </a:lnTo>
                    <a:lnTo>
                      <a:pt x="144" y="370"/>
                    </a:lnTo>
                    <a:lnTo>
                      <a:pt x="130" y="364"/>
                    </a:lnTo>
                    <a:lnTo>
                      <a:pt x="114" y="354"/>
                    </a:lnTo>
                    <a:lnTo>
                      <a:pt x="100" y="344"/>
                    </a:lnTo>
                    <a:lnTo>
                      <a:pt x="84" y="332"/>
                    </a:lnTo>
                    <a:lnTo>
                      <a:pt x="70" y="318"/>
                    </a:lnTo>
                    <a:lnTo>
                      <a:pt x="56" y="302"/>
                    </a:lnTo>
                    <a:lnTo>
                      <a:pt x="46" y="282"/>
                    </a:lnTo>
                    <a:lnTo>
                      <a:pt x="36" y="260"/>
                    </a:lnTo>
                    <a:lnTo>
                      <a:pt x="30" y="238"/>
                    </a:lnTo>
                    <a:lnTo>
                      <a:pt x="26" y="216"/>
                    </a:lnTo>
                    <a:lnTo>
                      <a:pt x="20" y="180"/>
                    </a:lnTo>
                    <a:lnTo>
                      <a:pt x="20" y="164"/>
                    </a:lnTo>
                    <a:lnTo>
                      <a:pt x="14" y="160"/>
                    </a:lnTo>
                    <a:lnTo>
                      <a:pt x="10" y="152"/>
                    </a:lnTo>
                    <a:lnTo>
                      <a:pt x="4" y="142"/>
                    </a:lnTo>
                    <a:lnTo>
                      <a:pt x="2" y="128"/>
                    </a:lnTo>
                    <a:lnTo>
                      <a:pt x="0" y="110"/>
                    </a:lnTo>
                    <a:lnTo>
                      <a:pt x="2" y="90"/>
                    </a:lnTo>
                    <a:lnTo>
                      <a:pt x="10" y="66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70" name="Freeform 467"/>
              <p:cNvSpPr>
                <a:spLocks/>
              </p:cNvSpPr>
              <p:nvPr/>
            </p:nvSpPr>
            <p:spPr bwMode="auto">
              <a:xfrm>
                <a:off x="1942" y="3024"/>
                <a:ext cx="284" cy="380"/>
              </a:xfrm>
              <a:custGeom>
                <a:avLst/>
                <a:gdLst>
                  <a:gd name="T0" fmla="*/ 10 w 284"/>
                  <a:gd name="T1" fmla="*/ 66 h 380"/>
                  <a:gd name="T2" fmla="*/ 20 w 284"/>
                  <a:gd name="T3" fmla="*/ 48 h 380"/>
                  <a:gd name="T4" fmla="*/ 42 w 284"/>
                  <a:gd name="T5" fmla="*/ 26 h 380"/>
                  <a:gd name="T6" fmla="*/ 82 w 284"/>
                  <a:gd name="T7" fmla="*/ 8 h 380"/>
                  <a:gd name="T8" fmla="*/ 110 w 284"/>
                  <a:gd name="T9" fmla="*/ 2 h 380"/>
                  <a:gd name="T10" fmla="*/ 130 w 284"/>
                  <a:gd name="T11" fmla="*/ 0 h 380"/>
                  <a:gd name="T12" fmla="*/ 174 w 284"/>
                  <a:gd name="T13" fmla="*/ 2 h 380"/>
                  <a:gd name="T14" fmla="*/ 214 w 284"/>
                  <a:gd name="T15" fmla="*/ 12 h 380"/>
                  <a:gd name="T16" fmla="*/ 248 w 284"/>
                  <a:gd name="T17" fmla="*/ 36 h 380"/>
                  <a:gd name="T18" fmla="*/ 262 w 284"/>
                  <a:gd name="T19" fmla="*/ 54 h 380"/>
                  <a:gd name="T20" fmla="*/ 272 w 284"/>
                  <a:gd name="T21" fmla="*/ 76 h 380"/>
                  <a:gd name="T22" fmla="*/ 282 w 284"/>
                  <a:gd name="T23" fmla="*/ 104 h 380"/>
                  <a:gd name="T24" fmla="*/ 284 w 284"/>
                  <a:gd name="T25" fmla="*/ 134 h 380"/>
                  <a:gd name="T26" fmla="*/ 282 w 284"/>
                  <a:gd name="T27" fmla="*/ 164 h 380"/>
                  <a:gd name="T28" fmla="*/ 276 w 284"/>
                  <a:gd name="T29" fmla="*/ 174 h 380"/>
                  <a:gd name="T30" fmla="*/ 268 w 284"/>
                  <a:gd name="T31" fmla="*/ 194 h 380"/>
                  <a:gd name="T32" fmla="*/ 272 w 284"/>
                  <a:gd name="T33" fmla="*/ 208 h 380"/>
                  <a:gd name="T34" fmla="*/ 276 w 284"/>
                  <a:gd name="T35" fmla="*/ 230 h 380"/>
                  <a:gd name="T36" fmla="*/ 272 w 284"/>
                  <a:gd name="T37" fmla="*/ 256 h 380"/>
                  <a:gd name="T38" fmla="*/ 264 w 284"/>
                  <a:gd name="T39" fmla="*/ 272 h 380"/>
                  <a:gd name="T40" fmla="*/ 246 w 284"/>
                  <a:gd name="T41" fmla="*/ 332 h 380"/>
                  <a:gd name="T42" fmla="*/ 238 w 284"/>
                  <a:gd name="T43" fmla="*/ 362 h 380"/>
                  <a:gd name="T44" fmla="*/ 234 w 284"/>
                  <a:gd name="T45" fmla="*/ 370 h 380"/>
                  <a:gd name="T46" fmla="*/ 220 w 284"/>
                  <a:gd name="T47" fmla="*/ 378 h 380"/>
                  <a:gd name="T48" fmla="*/ 192 w 284"/>
                  <a:gd name="T49" fmla="*/ 380 h 380"/>
                  <a:gd name="T50" fmla="*/ 172 w 284"/>
                  <a:gd name="T51" fmla="*/ 378 h 380"/>
                  <a:gd name="T52" fmla="*/ 144 w 284"/>
                  <a:gd name="T53" fmla="*/ 370 h 380"/>
                  <a:gd name="T54" fmla="*/ 114 w 284"/>
                  <a:gd name="T55" fmla="*/ 354 h 380"/>
                  <a:gd name="T56" fmla="*/ 84 w 284"/>
                  <a:gd name="T57" fmla="*/ 332 h 380"/>
                  <a:gd name="T58" fmla="*/ 56 w 284"/>
                  <a:gd name="T59" fmla="*/ 302 h 380"/>
                  <a:gd name="T60" fmla="*/ 46 w 284"/>
                  <a:gd name="T61" fmla="*/ 282 h 380"/>
                  <a:gd name="T62" fmla="*/ 30 w 284"/>
                  <a:gd name="T63" fmla="*/ 238 h 380"/>
                  <a:gd name="T64" fmla="*/ 20 w 284"/>
                  <a:gd name="T65" fmla="*/ 180 h 380"/>
                  <a:gd name="T66" fmla="*/ 20 w 284"/>
                  <a:gd name="T67" fmla="*/ 164 h 380"/>
                  <a:gd name="T68" fmla="*/ 10 w 284"/>
                  <a:gd name="T69" fmla="*/ 152 h 380"/>
                  <a:gd name="T70" fmla="*/ 2 w 284"/>
                  <a:gd name="T71" fmla="*/ 128 h 380"/>
                  <a:gd name="T72" fmla="*/ 2 w 284"/>
                  <a:gd name="T73" fmla="*/ 90 h 3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4"/>
                  <a:gd name="T112" fmla="*/ 0 h 380"/>
                  <a:gd name="T113" fmla="*/ 284 w 284"/>
                  <a:gd name="T114" fmla="*/ 380 h 3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4" h="380">
                    <a:moveTo>
                      <a:pt x="10" y="66"/>
                    </a:moveTo>
                    <a:lnTo>
                      <a:pt x="10" y="66"/>
                    </a:lnTo>
                    <a:lnTo>
                      <a:pt x="14" y="58"/>
                    </a:lnTo>
                    <a:lnTo>
                      <a:pt x="20" y="48"/>
                    </a:lnTo>
                    <a:lnTo>
                      <a:pt x="30" y="38"/>
                    </a:lnTo>
                    <a:lnTo>
                      <a:pt x="42" y="26"/>
                    </a:lnTo>
                    <a:lnTo>
                      <a:pt x="60" y="16"/>
                    </a:lnTo>
                    <a:lnTo>
                      <a:pt x="82" y="8"/>
                    </a:lnTo>
                    <a:lnTo>
                      <a:pt x="96" y="4"/>
                    </a:lnTo>
                    <a:lnTo>
                      <a:pt x="110" y="2"/>
                    </a:lnTo>
                    <a:lnTo>
                      <a:pt x="130" y="0"/>
                    </a:lnTo>
                    <a:lnTo>
                      <a:pt x="152" y="0"/>
                    </a:lnTo>
                    <a:lnTo>
                      <a:pt x="174" y="2"/>
                    </a:lnTo>
                    <a:lnTo>
                      <a:pt x="194" y="6"/>
                    </a:lnTo>
                    <a:lnTo>
                      <a:pt x="214" y="12"/>
                    </a:lnTo>
                    <a:lnTo>
                      <a:pt x="232" y="22"/>
                    </a:lnTo>
                    <a:lnTo>
                      <a:pt x="248" y="36"/>
                    </a:lnTo>
                    <a:lnTo>
                      <a:pt x="256" y="44"/>
                    </a:lnTo>
                    <a:lnTo>
                      <a:pt x="262" y="54"/>
                    </a:lnTo>
                    <a:lnTo>
                      <a:pt x="272" y="76"/>
                    </a:lnTo>
                    <a:lnTo>
                      <a:pt x="278" y="90"/>
                    </a:lnTo>
                    <a:lnTo>
                      <a:pt x="282" y="104"/>
                    </a:lnTo>
                    <a:lnTo>
                      <a:pt x="284" y="118"/>
                    </a:lnTo>
                    <a:lnTo>
                      <a:pt x="284" y="134"/>
                    </a:lnTo>
                    <a:lnTo>
                      <a:pt x="284" y="148"/>
                    </a:lnTo>
                    <a:lnTo>
                      <a:pt x="282" y="164"/>
                    </a:lnTo>
                    <a:lnTo>
                      <a:pt x="276" y="174"/>
                    </a:lnTo>
                    <a:lnTo>
                      <a:pt x="268" y="194"/>
                    </a:lnTo>
                    <a:lnTo>
                      <a:pt x="270" y="200"/>
                    </a:lnTo>
                    <a:lnTo>
                      <a:pt x="272" y="208"/>
                    </a:lnTo>
                    <a:lnTo>
                      <a:pt x="276" y="218"/>
                    </a:lnTo>
                    <a:lnTo>
                      <a:pt x="276" y="230"/>
                    </a:lnTo>
                    <a:lnTo>
                      <a:pt x="276" y="242"/>
                    </a:lnTo>
                    <a:lnTo>
                      <a:pt x="272" y="256"/>
                    </a:lnTo>
                    <a:lnTo>
                      <a:pt x="264" y="272"/>
                    </a:lnTo>
                    <a:lnTo>
                      <a:pt x="254" y="302"/>
                    </a:lnTo>
                    <a:lnTo>
                      <a:pt x="246" y="332"/>
                    </a:lnTo>
                    <a:lnTo>
                      <a:pt x="238" y="362"/>
                    </a:lnTo>
                    <a:lnTo>
                      <a:pt x="236" y="366"/>
                    </a:lnTo>
                    <a:lnTo>
                      <a:pt x="234" y="370"/>
                    </a:lnTo>
                    <a:lnTo>
                      <a:pt x="228" y="374"/>
                    </a:lnTo>
                    <a:lnTo>
                      <a:pt x="220" y="378"/>
                    </a:lnTo>
                    <a:lnTo>
                      <a:pt x="208" y="380"/>
                    </a:lnTo>
                    <a:lnTo>
                      <a:pt x="192" y="380"/>
                    </a:lnTo>
                    <a:lnTo>
                      <a:pt x="172" y="378"/>
                    </a:lnTo>
                    <a:lnTo>
                      <a:pt x="160" y="376"/>
                    </a:lnTo>
                    <a:lnTo>
                      <a:pt x="144" y="370"/>
                    </a:lnTo>
                    <a:lnTo>
                      <a:pt x="130" y="364"/>
                    </a:lnTo>
                    <a:lnTo>
                      <a:pt x="114" y="354"/>
                    </a:lnTo>
                    <a:lnTo>
                      <a:pt x="100" y="344"/>
                    </a:lnTo>
                    <a:lnTo>
                      <a:pt x="84" y="332"/>
                    </a:lnTo>
                    <a:lnTo>
                      <a:pt x="70" y="318"/>
                    </a:lnTo>
                    <a:lnTo>
                      <a:pt x="56" y="302"/>
                    </a:lnTo>
                    <a:lnTo>
                      <a:pt x="46" y="282"/>
                    </a:lnTo>
                    <a:lnTo>
                      <a:pt x="36" y="260"/>
                    </a:lnTo>
                    <a:lnTo>
                      <a:pt x="30" y="238"/>
                    </a:lnTo>
                    <a:lnTo>
                      <a:pt x="26" y="216"/>
                    </a:lnTo>
                    <a:lnTo>
                      <a:pt x="20" y="180"/>
                    </a:lnTo>
                    <a:lnTo>
                      <a:pt x="20" y="164"/>
                    </a:lnTo>
                    <a:lnTo>
                      <a:pt x="14" y="160"/>
                    </a:lnTo>
                    <a:lnTo>
                      <a:pt x="10" y="152"/>
                    </a:lnTo>
                    <a:lnTo>
                      <a:pt x="4" y="142"/>
                    </a:lnTo>
                    <a:lnTo>
                      <a:pt x="2" y="128"/>
                    </a:lnTo>
                    <a:lnTo>
                      <a:pt x="0" y="110"/>
                    </a:lnTo>
                    <a:lnTo>
                      <a:pt x="2" y="90"/>
                    </a:lnTo>
                    <a:lnTo>
                      <a:pt x="10" y="6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71" name="Freeform 468"/>
              <p:cNvSpPr>
                <a:spLocks/>
              </p:cNvSpPr>
              <p:nvPr/>
            </p:nvSpPr>
            <p:spPr bwMode="auto">
              <a:xfrm>
                <a:off x="1910" y="3156"/>
                <a:ext cx="232" cy="488"/>
              </a:xfrm>
              <a:custGeom>
                <a:avLst/>
                <a:gdLst>
                  <a:gd name="T0" fmla="*/ 38 w 232"/>
                  <a:gd name="T1" fmla="*/ 0 h 488"/>
                  <a:gd name="T2" fmla="*/ 38 w 232"/>
                  <a:gd name="T3" fmla="*/ 0 h 488"/>
                  <a:gd name="T4" fmla="*/ 38 w 232"/>
                  <a:gd name="T5" fmla="*/ 30 h 488"/>
                  <a:gd name="T6" fmla="*/ 40 w 232"/>
                  <a:gd name="T7" fmla="*/ 62 h 488"/>
                  <a:gd name="T8" fmla="*/ 40 w 232"/>
                  <a:gd name="T9" fmla="*/ 102 h 488"/>
                  <a:gd name="T10" fmla="*/ 36 w 232"/>
                  <a:gd name="T11" fmla="*/ 148 h 488"/>
                  <a:gd name="T12" fmla="*/ 32 w 232"/>
                  <a:gd name="T13" fmla="*/ 194 h 488"/>
                  <a:gd name="T14" fmla="*/ 24 w 232"/>
                  <a:gd name="T15" fmla="*/ 240 h 488"/>
                  <a:gd name="T16" fmla="*/ 18 w 232"/>
                  <a:gd name="T17" fmla="*/ 260 h 488"/>
                  <a:gd name="T18" fmla="*/ 10 w 232"/>
                  <a:gd name="T19" fmla="*/ 280 h 488"/>
                  <a:gd name="T20" fmla="*/ 10 w 232"/>
                  <a:gd name="T21" fmla="*/ 280 h 488"/>
                  <a:gd name="T22" fmla="*/ 12 w 232"/>
                  <a:gd name="T23" fmla="*/ 288 h 488"/>
                  <a:gd name="T24" fmla="*/ 12 w 232"/>
                  <a:gd name="T25" fmla="*/ 306 h 488"/>
                  <a:gd name="T26" fmla="*/ 12 w 232"/>
                  <a:gd name="T27" fmla="*/ 316 h 488"/>
                  <a:gd name="T28" fmla="*/ 10 w 232"/>
                  <a:gd name="T29" fmla="*/ 328 h 488"/>
                  <a:gd name="T30" fmla="*/ 6 w 232"/>
                  <a:gd name="T31" fmla="*/ 336 h 488"/>
                  <a:gd name="T32" fmla="*/ 0 w 232"/>
                  <a:gd name="T33" fmla="*/ 344 h 488"/>
                  <a:gd name="T34" fmla="*/ 0 w 232"/>
                  <a:gd name="T35" fmla="*/ 344 h 488"/>
                  <a:gd name="T36" fmla="*/ 8 w 232"/>
                  <a:gd name="T37" fmla="*/ 358 h 488"/>
                  <a:gd name="T38" fmla="*/ 30 w 232"/>
                  <a:gd name="T39" fmla="*/ 390 h 488"/>
                  <a:gd name="T40" fmla="*/ 44 w 232"/>
                  <a:gd name="T41" fmla="*/ 410 h 488"/>
                  <a:gd name="T42" fmla="*/ 60 w 232"/>
                  <a:gd name="T43" fmla="*/ 430 h 488"/>
                  <a:gd name="T44" fmla="*/ 76 w 232"/>
                  <a:gd name="T45" fmla="*/ 448 h 488"/>
                  <a:gd name="T46" fmla="*/ 94 w 232"/>
                  <a:gd name="T47" fmla="*/ 466 h 488"/>
                  <a:gd name="T48" fmla="*/ 112 w 232"/>
                  <a:gd name="T49" fmla="*/ 478 h 488"/>
                  <a:gd name="T50" fmla="*/ 122 w 232"/>
                  <a:gd name="T51" fmla="*/ 484 h 488"/>
                  <a:gd name="T52" fmla="*/ 130 w 232"/>
                  <a:gd name="T53" fmla="*/ 486 h 488"/>
                  <a:gd name="T54" fmla="*/ 138 w 232"/>
                  <a:gd name="T55" fmla="*/ 488 h 488"/>
                  <a:gd name="T56" fmla="*/ 146 w 232"/>
                  <a:gd name="T57" fmla="*/ 488 h 488"/>
                  <a:gd name="T58" fmla="*/ 154 w 232"/>
                  <a:gd name="T59" fmla="*/ 486 h 488"/>
                  <a:gd name="T60" fmla="*/ 162 w 232"/>
                  <a:gd name="T61" fmla="*/ 480 h 488"/>
                  <a:gd name="T62" fmla="*/ 168 w 232"/>
                  <a:gd name="T63" fmla="*/ 474 h 488"/>
                  <a:gd name="T64" fmla="*/ 176 w 232"/>
                  <a:gd name="T65" fmla="*/ 464 h 488"/>
                  <a:gd name="T66" fmla="*/ 180 w 232"/>
                  <a:gd name="T67" fmla="*/ 452 h 488"/>
                  <a:gd name="T68" fmla="*/ 186 w 232"/>
                  <a:gd name="T69" fmla="*/ 438 h 488"/>
                  <a:gd name="T70" fmla="*/ 190 w 232"/>
                  <a:gd name="T71" fmla="*/ 420 h 488"/>
                  <a:gd name="T72" fmla="*/ 194 w 232"/>
                  <a:gd name="T73" fmla="*/ 398 h 488"/>
                  <a:gd name="T74" fmla="*/ 196 w 232"/>
                  <a:gd name="T75" fmla="*/ 374 h 488"/>
                  <a:gd name="T76" fmla="*/ 198 w 232"/>
                  <a:gd name="T77" fmla="*/ 346 h 488"/>
                  <a:gd name="T78" fmla="*/ 198 w 232"/>
                  <a:gd name="T79" fmla="*/ 346 h 488"/>
                  <a:gd name="T80" fmla="*/ 198 w 232"/>
                  <a:gd name="T81" fmla="*/ 342 h 488"/>
                  <a:gd name="T82" fmla="*/ 200 w 232"/>
                  <a:gd name="T83" fmla="*/ 320 h 488"/>
                  <a:gd name="T84" fmla="*/ 200 w 232"/>
                  <a:gd name="T85" fmla="*/ 320 h 488"/>
                  <a:gd name="T86" fmla="*/ 204 w 232"/>
                  <a:gd name="T87" fmla="*/ 270 h 488"/>
                  <a:gd name="T88" fmla="*/ 206 w 232"/>
                  <a:gd name="T89" fmla="*/ 242 h 488"/>
                  <a:gd name="T90" fmla="*/ 208 w 232"/>
                  <a:gd name="T91" fmla="*/ 216 h 488"/>
                  <a:gd name="T92" fmla="*/ 208 w 232"/>
                  <a:gd name="T93" fmla="*/ 216 h 488"/>
                  <a:gd name="T94" fmla="*/ 208 w 232"/>
                  <a:gd name="T95" fmla="*/ 206 h 488"/>
                  <a:gd name="T96" fmla="*/ 210 w 232"/>
                  <a:gd name="T97" fmla="*/ 196 h 488"/>
                  <a:gd name="T98" fmla="*/ 218 w 232"/>
                  <a:gd name="T99" fmla="*/ 178 h 488"/>
                  <a:gd name="T100" fmla="*/ 228 w 232"/>
                  <a:gd name="T101" fmla="*/ 164 h 488"/>
                  <a:gd name="T102" fmla="*/ 232 w 232"/>
                  <a:gd name="T103" fmla="*/ 160 h 488"/>
                  <a:gd name="T104" fmla="*/ 38 w 232"/>
                  <a:gd name="T105" fmla="*/ 0 h 48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2"/>
                  <a:gd name="T160" fmla="*/ 0 h 488"/>
                  <a:gd name="T161" fmla="*/ 232 w 232"/>
                  <a:gd name="T162" fmla="*/ 488 h 488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2" h="488">
                    <a:moveTo>
                      <a:pt x="38" y="0"/>
                    </a:moveTo>
                    <a:lnTo>
                      <a:pt x="38" y="0"/>
                    </a:lnTo>
                    <a:lnTo>
                      <a:pt x="38" y="30"/>
                    </a:lnTo>
                    <a:lnTo>
                      <a:pt x="40" y="62"/>
                    </a:lnTo>
                    <a:lnTo>
                      <a:pt x="40" y="102"/>
                    </a:lnTo>
                    <a:lnTo>
                      <a:pt x="36" y="148"/>
                    </a:lnTo>
                    <a:lnTo>
                      <a:pt x="32" y="194"/>
                    </a:lnTo>
                    <a:lnTo>
                      <a:pt x="24" y="240"/>
                    </a:lnTo>
                    <a:lnTo>
                      <a:pt x="18" y="260"/>
                    </a:lnTo>
                    <a:lnTo>
                      <a:pt x="10" y="280"/>
                    </a:lnTo>
                    <a:lnTo>
                      <a:pt x="12" y="288"/>
                    </a:lnTo>
                    <a:lnTo>
                      <a:pt x="12" y="306"/>
                    </a:lnTo>
                    <a:lnTo>
                      <a:pt x="12" y="316"/>
                    </a:lnTo>
                    <a:lnTo>
                      <a:pt x="10" y="328"/>
                    </a:lnTo>
                    <a:lnTo>
                      <a:pt x="6" y="336"/>
                    </a:lnTo>
                    <a:lnTo>
                      <a:pt x="0" y="344"/>
                    </a:lnTo>
                    <a:lnTo>
                      <a:pt x="8" y="358"/>
                    </a:lnTo>
                    <a:lnTo>
                      <a:pt x="30" y="390"/>
                    </a:lnTo>
                    <a:lnTo>
                      <a:pt x="44" y="410"/>
                    </a:lnTo>
                    <a:lnTo>
                      <a:pt x="60" y="430"/>
                    </a:lnTo>
                    <a:lnTo>
                      <a:pt x="76" y="448"/>
                    </a:lnTo>
                    <a:lnTo>
                      <a:pt x="94" y="466"/>
                    </a:lnTo>
                    <a:lnTo>
                      <a:pt x="112" y="478"/>
                    </a:lnTo>
                    <a:lnTo>
                      <a:pt x="122" y="484"/>
                    </a:lnTo>
                    <a:lnTo>
                      <a:pt x="130" y="486"/>
                    </a:lnTo>
                    <a:lnTo>
                      <a:pt x="138" y="488"/>
                    </a:lnTo>
                    <a:lnTo>
                      <a:pt x="146" y="488"/>
                    </a:lnTo>
                    <a:lnTo>
                      <a:pt x="154" y="486"/>
                    </a:lnTo>
                    <a:lnTo>
                      <a:pt x="162" y="480"/>
                    </a:lnTo>
                    <a:lnTo>
                      <a:pt x="168" y="474"/>
                    </a:lnTo>
                    <a:lnTo>
                      <a:pt x="176" y="464"/>
                    </a:lnTo>
                    <a:lnTo>
                      <a:pt x="180" y="452"/>
                    </a:lnTo>
                    <a:lnTo>
                      <a:pt x="186" y="438"/>
                    </a:lnTo>
                    <a:lnTo>
                      <a:pt x="190" y="420"/>
                    </a:lnTo>
                    <a:lnTo>
                      <a:pt x="194" y="398"/>
                    </a:lnTo>
                    <a:lnTo>
                      <a:pt x="196" y="374"/>
                    </a:lnTo>
                    <a:lnTo>
                      <a:pt x="198" y="346"/>
                    </a:lnTo>
                    <a:lnTo>
                      <a:pt x="198" y="342"/>
                    </a:lnTo>
                    <a:lnTo>
                      <a:pt x="200" y="320"/>
                    </a:lnTo>
                    <a:lnTo>
                      <a:pt x="204" y="270"/>
                    </a:lnTo>
                    <a:lnTo>
                      <a:pt x="206" y="242"/>
                    </a:lnTo>
                    <a:lnTo>
                      <a:pt x="208" y="216"/>
                    </a:lnTo>
                    <a:lnTo>
                      <a:pt x="208" y="206"/>
                    </a:lnTo>
                    <a:lnTo>
                      <a:pt x="210" y="196"/>
                    </a:lnTo>
                    <a:lnTo>
                      <a:pt x="218" y="178"/>
                    </a:lnTo>
                    <a:lnTo>
                      <a:pt x="228" y="164"/>
                    </a:lnTo>
                    <a:lnTo>
                      <a:pt x="232" y="16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72" name="Freeform 469"/>
              <p:cNvSpPr>
                <a:spLocks/>
              </p:cNvSpPr>
              <p:nvPr/>
            </p:nvSpPr>
            <p:spPr bwMode="auto">
              <a:xfrm>
                <a:off x="1862" y="3368"/>
                <a:ext cx="312" cy="526"/>
              </a:xfrm>
              <a:custGeom>
                <a:avLst/>
                <a:gdLst>
                  <a:gd name="T0" fmla="*/ 184 w 312"/>
                  <a:gd name="T1" fmla="*/ 106 h 526"/>
                  <a:gd name="T2" fmla="*/ 184 w 312"/>
                  <a:gd name="T3" fmla="*/ 106 h 526"/>
                  <a:gd name="T4" fmla="*/ 162 w 312"/>
                  <a:gd name="T5" fmla="*/ 94 h 526"/>
                  <a:gd name="T6" fmla="*/ 140 w 312"/>
                  <a:gd name="T7" fmla="*/ 78 h 526"/>
                  <a:gd name="T8" fmla="*/ 120 w 312"/>
                  <a:gd name="T9" fmla="*/ 60 h 526"/>
                  <a:gd name="T10" fmla="*/ 102 w 312"/>
                  <a:gd name="T11" fmla="*/ 42 h 526"/>
                  <a:gd name="T12" fmla="*/ 76 w 312"/>
                  <a:gd name="T13" fmla="*/ 12 h 526"/>
                  <a:gd name="T14" fmla="*/ 66 w 312"/>
                  <a:gd name="T15" fmla="*/ 0 h 526"/>
                  <a:gd name="T16" fmla="*/ 30 w 312"/>
                  <a:gd name="T17" fmla="*/ 34 h 526"/>
                  <a:gd name="T18" fmla="*/ 0 w 312"/>
                  <a:gd name="T19" fmla="*/ 64 h 526"/>
                  <a:gd name="T20" fmla="*/ 0 w 312"/>
                  <a:gd name="T21" fmla="*/ 64 h 526"/>
                  <a:gd name="T22" fmla="*/ 16 w 312"/>
                  <a:gd name="T23" fmla="*/ 84 h 526"/>
                  <a:gd name="T24" fmla="*/ 32 w 312"/>
                  <a:gd name="T25" fmla="*/ 108 h 526"/>
                  <a:gd name="T26" fmla="*/ 50 w 312"/>
                  <a:gd name="T27" fmla="*/ 138 h 526"/>
                  <a:gd name="T28" fmla="*/ 68 w 312"/>
                  <a:gd name="T29" fmla="*/ 172 h 526"/>
                  <a:gd name="T30" fmla="*/ 106 w 312"/>
                  <a:gd name="T31" fmla="*/ 248 h 526"/>
                  <a:gd name="T32" fmla="*/ 142 w 312"/>
                  <a:gd name="T33" fmla="*/ 326 h 526"/>
                  <a:gd name="T34" fmla="*/ 174 w 312"/>
                  <a:gd name="T35" fmla="*/ 402 h 526"/>
                  <a:gd name="T36" fmla="*/ 200 w 312"/>
                  <a:gd name="T37" fmla="*/ 466 h 526"/>
                  <a:gd name="T38" fmla="*/ 224 w 312"/>
                  <a:gd name="T39" fmla="*/ 526 h 526"/>
                  <a:gd name="T40" fmla="*/ 224 w 312"/>
                  <a:gd name="T41" fmla="*/ 526 h 526"/>
                  <a:gd name="T42" fmla="*/ 234 w 312"/>
                  <a:gd name="T43" fmla="*/ 500 h 526"/>
                  <a:gd name="T44" fmla="*/ 242 w 312"/>
                  <a:gd name="T45" fmla="*/ 470 h 526"/>
                  <a:gd name="T46" fmla="*/ 260 w 312"/>
                  <a:gd name="T47" fmla="*/ 406 h 526"/>
                  <a:gd name="T48" fmla="*/ 274 w 312"/>
                  <a:gd name="T49" fmla="*/ 336 h 526"/>
                  <a:gd name="T50" fmla="*/ 288 w 312"/>
                  <a:gd name="T51" fmla="*/ 270 h 526"/>
                  <a:gd name="T52" fmla="*/ 306 w 312"/>
                  <a:gd name="T53" fmla="*/ 160 h 526"/>
                  <a:gd name="T54" fmla="*/ 312 w 312"/>
                  <a:gd name="T55" fmla="*/ 116 h 526"/>
                  <a:gd name="T56" fmla="*/ 296 w 312"/>
                  <a:gd name="T57" fmla="*/ 98 h 526"/>
                  <a:gd name="T58" fmla="*/ 264 w 312"/>
                  <a:gd name="T59" fmla="*/ 54 h 526"/>
                  <a:gd name="T60" fmla="*/ 264 w 312"/>
                  <a:gd name="T61" fmla="*/ 54 h 526"/>
                  <a:gd name="T62" fmla="*/ 252 w 312"/>
                  <a:gd name="T63" fmla="*/ 74 h 526"/>
                  <a:gd name="T64" fmla="*/ 240 w 312"/>
                  <a:gd name="T65" fmla="*/ 88 h 526"/>
                  <a:gd name="T66" fmla="*/ 230 w 312"/>
                  <a:gd name="T67" fmla="*/ 100 h 526"/>
                  <a:gd name="T68" fmla="*/ 220 w 312"/>
                  <a:gd name="T69" fmla="*/ 106 h 526"/>
                  <a:gd name="T70" fmla="*/ 200 w 312"/>
                  <a:gd name="T71" fmla="*/ 248 h 526"/>
                  <a:gd name="T72" fmla="*/ 184 w 312"/>
                  <a:gd name="T73" fmla="*/ 106 h 52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12"/>
                  <a:gd name="T112" fmla="*/ 0 h 526"/>
                  <a:gd name="T113" fmla="*/ 312 w 312"/>
                  <a:gd name="T114" fmla="*/ 526 h 52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12" h="526">
                    <a:moveTo>
                      <a:pt x="184" y="106"/>
                    </a:moveTo>
                    <a:lnTo>
                      <a:pt x="184" y="106"/>
                    </a:lnTo>
                    <a:lnTo>
                      <a:pt x="162" y="94"/>
                    </a:lnTo>
                    <a:lnTo>
                      <a:pt x="140" y="78"/>
                    </a:lnTo>
                    <a:lnTo>
                      <a:pt x="120" y="60"/>
                    </a:lnTo>
                    <a:lnTo>
                      <a:pt x="102" y="42"/>
                    </a:lnTo>
                    <a:lnTo>
                      <a:pt x="76" y="12"/>
                    </a:lnTo>
                    <a:lnTo>
                      <a:pt x="66" y="0"/>
                    </a:lnTo>
                    <a:lnTo>
                      <a:pt x="30" y="34"/>
                    </a:lnTo>
                    <a:lnTo>
                      <a:pt x="0" y="64"/>
                    </a:lnTo>
                    <a:lnTo>
                      <a:pt x="16" y="84"/>
                    </a:lnTo>
                    <a:lnTo>
                      <a:pt x="32" y="108"/>
                    </a:lnTo>
                    <a:lnTo>
                      <a:pt x="50" y="138"/>
                    </a:lnTo>
                    <a:lnTo>
                      <a:pt x="68" y="172"/>
                    </a:lnTo>
                    <a:lnTo>
                      <a:pt x="106" y="248"/>
                    </a:lnTo>
                    <a:lnTo>
                      <a:pt x="142" y="326"/>
                    </a:lnTo>
                    <a:lnTo>
                      <a:pt x="174" y="402"/>
                    </a:lnTo>
                    <a:lnTo>
                      <a:pt x="200" y="466"/>
                    </a:lnTo>
                    <a:lnTo>
                      <a:pt x="224" y="526"/>
                    </a:lnTo>
                    <a:lnTo>
                      <a:pt x="234" y="500"/>
                    </a:lnTo>
                    <a:lnTo>
                      <a:pt x="242" y="470"/>
                    </a:lnTo>
                    <a:lnTo>
                      <a:pt x="260" y="406"/>
                    </a:lnTo>
                    <a:lnTo>
                      <a:pt x="274" y="336"/>
                    </a:lnTo>
                    <a:lnTo>
                      <a:pt x="288" y="270"/>
                    </a:lnTo>
                    <a:lnTo>
                      <a:pt x="306" y="160"/>
                    </a:lnTo>
                    <a:lnTo>
                      <a:pt x="312" y="116"/>
                    </a:lnTo>
                    <a:lnTo>
                      <a:pt x="296" y="98"/>
                    </a:lnTo>
                    <a:lnTo>
                      <a:pt x="264" y="54"/>
                    </a:lnTo>
                    <a:lnTo>
                      <a:pt x="252" y="74"/>
                    </a:lnTo>
                    <a:lnTo>
                      <a:pt x="240" y="88"/>
                    </a:lnTo>
                    <a:lnTo>
                      <a:pt x="230" y="100"/>
                    </a:lnTo>
                    <a:lnTo>
                      <a:pt x="220" y="106"/>
                    </a:lnTo>
                    <a:lnTo>
                      <a:pt x="200" y="248"/>
                    </a:lnTo>
                    <a:lnTo>
                      <a:pt x="184" y="106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73" name="Freeform 470"/>
              <p:cNvSpPr>
                <a:spLocks/>
              </p:cNvSpPr>
              <p:nvPr/>
            </p:nvSpPr>
            <p:spPr bwMode="auto">
              <a:xfrm>
                <a:off x="1932" y="3024"/>
                <a:ext cx="282" cy="232"/>
              </a:xfrm>
              <a:custGeom>
                <a:avLst/>
                <a:gdLst>
                  <a:gd name="T0" fmla="*/ 16 w 282"/>
                  <a:gd name="T1" fmla="*/ 232 h 232"/>
                  <a:gd name="T2" fmla="*/ 10 w 282"/>
                  <a:gd name="T3" fmla="*/ 174 h 232"/>
                  <a:gd name="T4" fmla="*/ 2 w 282"/>
                  <a:gd name="T5" fmla="*/ 132 h 232"/>
                  <a:gd name="T6" fmla="*/ 0 w 282"/>
                  <a:gd name="T7" fmla="*/ 110 h 232"/>
                  <a:gd name="T8" fmla="*/ 4 w 282"/>
                  <a:gd name="T9" fmla="*/ 90 h 232"/>
                  <a:gd name="T10" fmla="*/ 24 w 282"/>
                  <a:gd name="T11" fmla="*/ 52 h 232"/>
                  <a:gd name="T12" fmla="*/ 54 w 282"/>
                  <a:gd name="T13" fmla="*/ 22 h 232"/>
                  <a:gd name="T14" fmla="*/ 92 w 282"/>
                  <a:gd name="T15" fmla="*/ 4 h 232"/>
                  <a:gd name="T16" fmla="*/ 114 w 282"/>
                  <a:gd name="T17" fmla="*/ 0 h 232"/>
                  <a:gd name="T18" fmla="*/ 164 w 282"/>
                  <a:gd name="T19" fmla="*/ 0 h 232"/>
                  <a:gd name="T20" fmla="*/ 212 w 282"/>
                  <a:gd name="T21" fmla="*/ 6 h 232"/>
                  <a:gd name="T22" fmla="*/ 244 w 282"/>
                  <a:gd name="T23" fmla="*/ 18 h 232"/>
                  <a:gd name="T24" fmla="*/ 270 w 282"/>
                  <a:gd name="T25" fmla="*/ 36 h 232"/>
                  <a:gd name="T26" fmla="*/ 276 w 282"/>
                  <a:gd name="T27" fmla="*/ 62 h 232"/>
                  <a:gd name="T28" fmla="*/ 270 w 282"/>
                  <a:gd name="T29" fmla="*/ 62 h 232"/>
                  <a:gd name="T30" fmla="*/ 260 w 282"/>
                  <a:gd name="T31" fmla="*/ 66 h 232"/>
                  <a:gd name="T32" fmla="*/ 252 w 282"/>
                  <a:gd name="T33" fmla="*/ 60 h 232"/>
                  <a:gd name="T34" fmla="*/ 226 w 282"/>
                  <a:gd name="T35" fmla="*/ 50 h 232"/>
                  <a:gd name="T36" fmla="*/ 182 w 282"/>
                  <a:gd name="T37" fmla="*/ 40 h 232"/>
                  <a:gd name="T38" fmla="*/ 120 w 282"/>
                  <a:gd name="T39" fmla="*/ 40 h 232"/>
                  <a:gd name="T40" fmla="*/ 108 w 282"/>
                  <a:gd name="T41" fmla="*/ 42 h 232"/>
                  <a:gd name="T42" fmla="*/ 92 w 282"/>
                  <a:gd name="T43" fmla="*/ 50 h 232"/>
                  <a:gd name="T44" fmla="*/ 84 w 282"/>
                  <a:gd name="T45" fmla="*/ 62 h 232"/>
                  <a:gd name="T46" fmla="*/ 84 w 282"/>
                  <a:gd name="T47" fmla="*/ 84 h 232"/>
                  <a:gd name="T48" fmla="*/ 92 w 282"/>
                  <a:gd name="T49" fmla="*/ 110 h 232"/>
                  <a:gd name="T50" fmla="*/ 98 w 282"/>
                  <a:gd name="T51" fmla="*/ 122 h 232"/>
                  <a:gd name="T52" fmla="*/ 88 w 282"/>
                  <a:gd name="T53" fmla="*/ 144 h 232"/>
                  <a:gd name="T54" fmla="*/ 84 w 282"/>
                  <a:gd name="T55" fmla="*/ 172 h 232"/>
                  <a:gd name="T56" fmla="*/ 88 w 282"/>
                  <a:gd name="T57" fmla="*/ 208 h 232"/>
                  <a:gd name="T58" fmla="*/ 62 w 282"/>
                  <a:gd name="T59" fmla="*/ 202 h 232"/>
                  <a:gd name="T60" fmla="*/ 50 w 282"/>
                  <a:gd name="T61" fmla="*/ 194 h 232"/>
                  <a:gd name="T62" fmla="*/ 40 w 282"/>
                  <a:gd name="T63" fmla="*/ 190 h 232"/>
                  <a:gd name="T64" fmla="*/ 34 w 282"/>
                  <a:gd name="T65" fmla="*/ 196 h 232"/>
                  <a:gd name="T66" fmla="*/ 16 w 282"/>
                  <a:gd name="T67" fmla="*/ 232 h 2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2"/>
                  <a:gd name="T103" fmla="*/ 0 h 232"/>
                  <a:gd name="T104" fmla="*/ 282 w 282"/>
                  <a:gd name="T105" fmla="*/ 232 h 23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2" h="232">
                    <a:moveTo>
                      <a:pt x="16" y="232"/>
                    </a:moveTo>
                    <a:lnTo>
                      <a:pt x="16" y="232"/>
                    </a:lnTo>
                    <a:lnTo>
                      <a:pt x="14" y="206"/>
                    </a:lnTo>
                    <a:lnTo>
                      <a:pt x="10" y="174"/>
                    </a:lnTo>
                    <a:lnTo>
                      <a:pt x="2" y="132"/>
                    </a:lnTo>
                    <a:lnTo>
                      <a:pt x="0" y="120"/>
                    </a:lnTo>
                    <a:lnTo>
                      <a:pt x="0" y="110"/>
                    </a:lnTo>
                    <a:lnTo>
                      <a:pt x="2" y="100"/>
                    </a:lnTo>
                    <a:lnTo>
                      <a:pt x="4" y="90"/>
                    </a:lnTo>
                    <a:lnTo>
                      <a:pt x="12" y="70"/>
                    </a:lnTo>
                    <a:lnTo>
                      <a:pt x="24" y="52"/>
                    </a:lnTo>
                    <a:lnTo>
                      <a:pt x="38" y="36"/>
                    </a:lnTo>
                    <a:lnTo>
                      <a:pt x="54" y="22"/>
                    </a:lnTo>
                    <a:lnTo>
                      <a:pt x="72" y="12"/>
                    </a:lnTo>
                    <a:lnTo>
                      <a:pt x="92" y="4"/>
                    </a:lnTo>
                    <a:lnTo>
                      <a:pt x="114" y="0"/>
                    </a:lnTo>
                    <a:lnTo>
                      <a:pt x="136" y="0"/>
                    </a:lnTo>
                    <a:lnTo>
                      <a:pt x="164" y="0"/>
                    </a:lnTo>
                    <a:lnTo>
                      <a:pt x="196" y="4"/>
                    </a:lnTo>
                    <a:lnTo>
                      <a:pt x="212" y="6"/>
                    </a:lnTo>
                    <a:lnTo>
                      <a:pt x="228" y="12"/>
                    </a:lnTo>
                    <a:lnTo>
                      <a:pt x="244" y="18"/>
                    </a:lnTo>
                    <a:lnTo>
                      <a:pt x="258" y="26"/>
                    </a:lnTo>
                    <a:lnTo>
                      <a:pt x="270" y="36"/>
                    </a:lnTo>
                    <a:lnTo>
                      <a:pt x="282" y="50"/>
                    </a:lnTo>
                    <a:lnTo>
                      <a:pt x="276" y="62"/>
                    </a:lnTo>
                    <a:lnTo>
                      <a:pt x="270" y="62"/>
                    </a:lnTo>
                    <a:lnTo>
                      <a:pt x="264" y="62"/>
                    </a:lnTo>
                    <a:lnTo>
                      <a:pt x="260" y="66"/>
                    </a:lnTo>
                    <a:lnTo>
                      <a:pt x="252" y="60"/>
                    </a:lnTo>
                    <a:lnTo>
                      <a:pt x="242" y="56"/>
                    </a:lnTo>
                    <a:lnTo>
                      <a:pt x="226" y="50"/>
                    </a:lnTo>
                    <a:lnTo>
                      <a:pt x="206" y="44"/>
                    </a:lnTo>
                    <a:lnTo>
                      <a:pt x="182" y="40"/>
                    </a:lnTo>
                    <a:lnTo>
                      <a:pt x="154" y="40"/>
                    </a:lnTo>
                    <a:lnTo>
                      <a:pt x="120" y="40"/>
                    </a:lnTo>
                    <a:lnTo>
                      <a:pt x="108" y="42"/>
                    </a:lnTo>
                    <a:lnTo>
                      <a:pt x="100" y="46"/>
                    </a:lnTo>
                    <a:lnTo>
                      <a:pt x="92" y="50"/>
                    </a:lnTo>
                    <a:lnTo>
                      <a:pt x="88" y="56"/>
                    </a:lnTo>
                    <a:lnTo>
                      <a:pt x="84" y="62"/>
                    </a:lnTo>
                    <a:lnTo>
                      <a:pt x="82" y="68"/>
                    </a:lnTo>
                    <a:lnTo>
                      <a:pt x="84" y="84"/>
                    </a:lnTo>
                    <a:lnTo>
                      <a:pt x="86" y="98"/>
                    </a:lnTo>
                    <a:lnTo>
                      <a:pt x="92" y="110"/>
                    </a:lnTo>
                    <a:lnTo>
                      <a:pt x="98" y="122"/>
                    </a:lnTo>
                    <a:lnTo>
                      <a:pt x="94" y="128"/>
                    </a:lnTo>
                    <a:lnTo>
                      <a:pt x="88" y="144"/>
                    </a:lnTo>
                    <a:lnTo>
                      <a:pt x="84" y="156"/>
                    </a:lnTo>
                    <a:lnTo>
                      <a:pt x="84" y="172"/>
                    </a:lnTo>
                    <a:lnTo>
                      <a:pt x="84" y="188"/>
                    </a:lnTo>
                    <a:lnTo>
                      <a:pt x="88" y="208"/>
                    </a:lnTo>
                    <a:lnTo>
                      <a:pt x="62" y="202"/>
                    </a:lnTo>
                    <a:lnTo>
                      <a:pt x="58" y="198"/>
                    </a:lnTo>
                    <a:lnTo>
                      <a:pt x="50" y="194"/>
                    </a:lnTo>
                    <a:lnTo>
                      <a:pt x="46" y="192"/>
                    </a:lnTo>
                    <a:lnTo>
                      <a:pt x="40" y="190"/>
                    </a:lnTo>
                    <a:lnTo>
                      <a:pt x="36" y="192"/>
                    </a:lnTo>
                    <a:lnTo>
                      <a:pt x="34" y="196"/>
                    </a:lnTo>
                    <a:lnTo>
                      <a:pt x="16" y="232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74" name="Freeform 471"/>
              <p:cNvSpPr>
                <a:spLocks/>
              </p:cNvSpPr>
              <p:nvPr/>
            </p:nvSpPr>
            <p:spPr bwMode="auto">
              <a:xfrm>
                <a:off x="1932" y="3024"/>
                <a:ext cx="282" cy="232"/>
              </a:xfrm>
              <a:custGeom>
                <a:avLst/>
                <a:gdLst>
                  <a:gd name="T0" fmla="*/ 16 w 282"/>
                  <a:gd name="T1" fmla="*/ 232 h 232"/>
                  <a:gd name="T2" fmla="*/ 10 w 282"/>
                  <a:gd name="T3" fmla="*/ 174 h 232"/>
                  <a:gd name="T4" fmla="*/ 2 w 282"/>
                  <a:gd name="T5" fmla="*/ 132 h 232"/>
                  <a:gd name="T6" fmla="*/ 0 w 282"/>
                  <a:gd name="T7" fmla="*/ 110 h 232"/>
                  <a:gd name="T8" fmla="*/ 4 w 282"/>
                  <a:gd name="T9" fmla="*/ 90 h 232"/>
                  <a:gd name="T10" fmla="*/ 24 w 282"/>
                  <a:gd name="T11" fmla="*/ 52 h 232"/>
                  <a:gd name="T12" fmla="*/ 54 w 282"/>
                  <a:gd name="T13" fmla="*/ 22 h 232"/>
                  <a:gd name="T14" fmla="*/ 92 w 282"/>
                  <a:gd name="T15" fmla="*/ 4 h 232"/>
                  <a:gd name="T16" fmla="*/ 114 w 282"/>
                  <a:gd name="T17" fmla="*/ 0 h 232"/>
                  <a:gd name="T18" fmla="*/ 164 w 282"/>
                  <a:gd name="T19" fmla="*/ 0 h 232"/>
                  <a:gd name="T20" fmla="*/ 212 w 282"/>
                  <a:gd name="T21" fmla="*/ 6 h 232"/>
                  <a:gd name="T22" fmla="*/ 244 w 282"/>
                  <a:gd name="T23" fmla="*/ 18 h 232"/>
                  <a:gd name="T24" fmla="*/ 270 w 282"/>
                  <a:gd name="T25" fmla="*/ 36 h 232"/>
                  <a:gd name="T26" fmla="*/ 276 w 282"/>
                  <a:gd name="T27" fmla="*/ 62 h 232"/>
                  <a:gd name="T28" fmla="*/ 270 w 282"/>
                  <a:gd name="T29" fmla="*/ 62 h 232"/>
                  <a:gd name="T30" fmla="*/ 260 w 282"/>
                  <a:gd name="T31" fmla="*/ 66 h 232"/>
                  <a:gd name="T32" fmla="*/ 252 w 282"/>
                  <a:gd name="T33" fmla="*/ 60 h 232"/>
                  <a:gd name="T34" fmla="*/ 226 w 282"/>
                  <a:gd name="T35" fmla="*/ 50 h 232"/>
                  <a:gd name="T36" fmla="*/ 182 w 282"/>
                  <a:gd name="T37" fmla="*/ 40 h 232"/>
                  <a:gd name="T38" fmla="*/ 120 w 282"/>
                  <a:gd name="T39" fmla="*/ 40 h 232"/>
                  <a:gd name="T40" fmla="*/ 108 w 282"/>
                  <a:gd name="T41" fmla="*/ 42 h 232"/>
                  <a:gd name="T42" fmla="*/ 92 w 282"/>
                  <a:gd name="T43" fmla="*/ 50 h 232"/>
                  <a:gd name="T44" fmla="*/ 84 w 282"/>
                  <a:gd name="T45" fmla="*/ 62 h 232"/>
                  <a:gd name="T46" fmla="*/ 84 w 282"/>
                  <a:gd name="T47" fmla="*/ 84 h 232"/>
                  <a:gd name="T48" fmla="*/ 92 w 282"/>
                  <a:gd name="T49" fmla="*/ 110 h 232"/>
                  <a:gd name="T50" fmla="*/ 98 w 282"/>
                  <a:gd name="T51" fmla="*/ 122 h 232"/>
                  <a:gd name="T52" fmla="*/ 88 w 282"/>
                  <a:gd name="T53" fmla="*/ 144 h 232"/>
                  <a:gd name="T54" fmla="*/ 84 w 282"/>
                  <a:gd name="T55" fmla="*/ 172 h 232"/>
                  <a:gd name="T56" fmla="*/ 88 w 282"/>
                  <a:gd name="T57" fmla="*/ 208 h 232"/>
                  <a:gd name="T58" fmla="*/ 62 w 282"/>
                  <a:gd name="T59" fmla="*/ 202 h 232"/>
                  <a:gd name="T60" fmla="*/ 50 w 282"/>
                  <a:gd name="T61" fmla="*/ 194 h 232"/>
                  <a:gd name="T62" fmla="*/ 40 w 282"/>
                  <a:gd name="T63" fmla="*/ 190 h 232"/>
                  <a:gd name="T64" fmla="*/ 34 w 282"/>
                  <a:gd name="T65" fmla="*/ 196 h 232"/>
                  <a:gd name="T66" fmla="*/ 16 w 282"/>
                  <a:gd name="T67" fmla="*/ 232 h 2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2"/>
                  <a:gd name="T103" fmla="*/ 0 h 232"/>
                  <a:gd name="T104" fmla="*/ 282 w 282"/>
                  <a:gd name="T105" fmla="*/ 232 h 23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2" h="232">
                    <a:moveTo>
                      <a:pt x="16" y="232"/>
                    </a:moveTo>
                    <a:lnTo>
                      <a:pt x="16" y="232"/>
                    </a:lnTo>
                    <a:lnTo>
                      <a:pt x="14" y="206"/>
                    </a:lnTo>
                    <a:lnTo>
                      <a:pt x="10" y="174"/>
                    </a:lnTo>
                    <a:lnTo>
                      <a:pt x="2" y="132"/>
                    </a:lnTo>
                    <a:lnTo>
                      <a:pt x="0" y="120"/>
                    </a:lnTo>
                    <a:lnTo>
                      <a:pt x="0" y="110"/>
                    </a:lnTo>
                    <a:lnTo>
                      <a:pt x="2" y="100"/>
                    </a:lnTo>
                    <a:lnTo>
                      <a:pt x="4" y="90"/>
                    </a:lnTo>
                    <a:lnTo>
                      <a:pt x="12" y="70"/>
                    </a:lnTo>
                    <a:lnTo>
                      <a:pt x="24" y="52"/>
                    </a:lnTo>
                    <a:lnTo>
                      <a:pt x="38" y="36"/>
                    </a:lnTo>
                    <a:lnTo>
                      <a:pt x="54" y="22"/>
                    </a:lnTo>
                    <a:lnTo>
                      <a:pt x="72" y="12"/>
                    </a:lnTo>
                    <a:lnTo>
                      <a:pt x="92" y="4"/>
                    </a:lnTo>
                    <a:lnTo>
                      <a:pt x="114" y="0"/>
                    </a:lnTo>
                    <a:lnTo>
                      <a:pt x="136" y="0"/>
                    </a:lnTo>
                    <a:lnTo>
                      <a:pt x="164" y="0"/>
                    </a:lnTo>
                    <a:lnTo>
                      <a:pt x="196" y="4"/>
                    </a:lnTo>
                    <a:lnTo>
                      <a:pt x="212" y="6"/>
                    </a:lnTo>
                    <a:lnTo>
                      <a:pt x="228" y="12"/>
                    </a:lnTo>
                    <a:lnTo>
                      <a:pt x="244" y="18"/>
                    </a:lnTo>
                    <a:lnTo>
                      <a:pt x="258" y="26"/>
                    </a:lnTo>
                    <a:lnTo>
                      <a:pt x="270" y="36"/>
                    </a:lnTo>
                    <a:lnTo>
                      <a:pt x="282" y="50"/>
                    </a:lnTo>
                    <a:lnTo>
                      <a:pt x="276" y="62"/>
                    </a:lnTo>
                    <a:lnTo>
                      <a:pt x="270" y="62"/>
                    </a:lnTo>
                    <a:lnTo>
                      <a:pt x="264" y="62"/>
                    </a:lnTo>
                    <a:lnTo>
                      <a:pt x="260" y="66"/>
                    </a:lnTo>
                    <a:lnTo>
                      <a:pt x="252" y="60"/>
                    </a:lnTo>
                    <a:lnTo>
                      <a:pt x="242" y="56"/>
                    </a:lnTo>
                    <a:lnTo>
                      <a:pt x="226" y="50"/>
                    </a:lnTo>
                    <a:lnTo>
                      <a:pt x="206" y="44"/>
                    </a:lnTo>
                    <a:lnTo>
                      <a:pt x="182" y="40"/>
                    </a:lnTo>
                    <a:lnTo>
                      <a:pt x="154" y="40"/>
                    </a:lnTo>
                    <a:lnTo>
                      <a:pt x="120" y="40"/>
                    </a:lnTo>
                    <a:lnTo>
                      <a:pt x="108" y="42"/>
                    </a:lnTo>
                    <a:lnTo>
                      <a:pt x="100" y="46"/>
                    </a:lnTo>
                    <a:lnTo>
                      <a:pt x="92" y="50"/>
                    </a:lnTo>
                    <a:lnTo>
                      <a:pt x="88" y="56"/>
                    </a:lnTo>
                    <a:lnTo>
                      <a:pt x="84" y="62"/>
                    </a:lnTo>
                    <a:lnTo>
                      <a:pt x="82" y="68"/>
                    </a:lnTo>
                    <a:lnTo>
                      <a:pt x="84" y="84"/>
                    </a:lnTo>
                    <a:lnTo>
                      <a:pt x="86" y="98"/>
                    </a:lnTo>
                    <a:lnTo>
                      <a:pt x="92" y="110"/>
                    </a:lnTo>
                    <a:lnTo>
                      <a:pt x="98" y="122"/>
                    </a:lnTo>
                    <a:lnTo>
                      <a:pt x="94" y="128"/>
                    </a:lnTo>
                    <a:lnTo>
                      <a:pt x="88" y="144"/>
                    </a:lnTo>
                    <a:lnTo>
                      <a:pt x="84" y="156"/>
                    </a:lnTo>
                    <a:lnTo>
                      <a:pt x="84" y="172"/>
                    </a:lnTo>
                    <a:lnTo>
                      <a:pt x="84" y="188"/>
                    </a:lnTo>
                    <a:lnTo>
                      <a:pt x="88" y="208"/>
                    </a:lnTo>
                    <a:lnTo>
                      <a:pt x="62" y="202"/>
                    </a:lnTo>
                    <a:lnTo>
                      <a:pt x="58" y="198"/>
                    </a:lnTo>
                    <a:lnTo>
                      <a:pt x="50" y="194"/>
                    </a:lnTo>
                    <a:lnTo>
                      <a:pt x="46" y="192"/>
                    </a:lnTo>
                    <a:lnTo>
                      <a:pt x="40" y="190"/>
                    </a:lnTo>
                    <a:lnTo>
                      <a:pt x="36" y="192"/>
                    </a:lnTo>
                    <a:lnTo>
                      <a:pt x="34" y="196"/>
                    </a:lnTo>
                    <a:lnTo>
                      <a:pt x="16" y="23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75" name="Freeform 472"/>
              <p:cNvSpPr>
                <a:spLocks/>
              </p:cNvSpPr>
              <p:nvPr/>
            </p:nvSpPr>
            <p:spPr bwMode="auto">
              <a:xfrm>
                <a:off x="2056" y="3174"/>
                <a:ext cx="98" cy="26"/>
              </a:xfrm>
              <a:custGeom>
                <a:avLst/>
                <a:gdLst>
                  <a:gd name="T0" fmla="*/ 0 w 98"/>
                  <a:gd name="T1" fmla="*/ 26 h 26"/>
                  <a:gd name="T2" fmla="*/ 0 w 98"/>
                  <a:gd name="T3" fmla="*/ 26 h 26"/>
                  <a:gd name="T4" fmla="*/ 16 w 98"/>
                  <a:gd name="T5" fmla="*/ 22 h 26"/>
                  <a:gd name="T6" fmla="*/ 30 w 98"/>
                  <a:gd name="T7" fmla="*/ 18 h 26"/>
                  <a:gd name="T8" fmla="*/ 46 w 98"/>
                  <a:gd name="T9" fmla="*/ 14 h 26"/>
                  <a:gd name="T10" fmla="*/ 46 w 98"/>
                  <a:gd name="T11" fmla="*/ 14 h 26"/>
                  <a:gd name="T12" fmla="*/ 62 w 98"/>
                  <a:gd name="T13" fmla="*/ 16 h 26"/>
                  <a:gd name="T14" fmla="*/ 78 w 98"/>
                  <a:gd name="T15" fmla="*/ 20 h 26"/>
                  <a:gd name="T16" fmla="*/ 96 w 98"/>
                  <a:gd name="T17" fmla="*/ 26 h 26"/>
                  <a:gd name="T18" fmla="*/ 96 w 98"/>
                  <a:gd name="T19" fmla="*/ 26 h 26"/>
                  <a:gd name="T20" fmla="*/ 98 w 98"/>
                  <a:gd name="T21" fmla="*/ 24 h 26"/>
                  <a:gd name="T22" fmla="*/ 98 w 98"/>
                  <a:gd name="T23" fmla="*/ 20 h 26"/>
                  <a:gd name="T24" fmla="*/ 96 w 98"/>
                  <a:gd name="T25" fmla="*/ 14 h 26"/>
                  <a:gd name="T26" fmla="*/ 86 w 98"/>
                  <a:gd name="T27" fmla="*/ 6 h 26"/>
                  <a:gd name="T28" fmla="*/ 86 w 98"/>
                  <a:gd name="T29" fmla="*/ 6 h 26"/>
                  <a:gd name="T30" fmla="*/ 78 w 98"/>
                  <a:gd name="T31" fmla="*/ 4 h 26"/>
                  <a:gd name="T32" fmla="*/ 68 w 98"/>
                  <a:gd name="T33" fmla="*/ 2 h 26"/>
                  <a:gd name="T34" fmla="*/ 56 w 98"/>
                  <a:gd name="T35" fmla="*/ 0 h 26"/>
                  <a:gd name="T36" fmla="*/ 42 w 98"/>
                  <a:gd name="T37" fmla="*/ 2 h 26"/>
                  <a:gd name="T38" fmla="*/ 28 w 98"/>
                  <a:gd name="T39" fmla="*/ 4 h 26"/>
                  <a:gd name="T40" fmla="*/ 16 w 98"/>
                  <a:gd name="T41" fmla="*/ 8 h 26"/>
                  <a:gd name="T42" fmla="*/ 6 w 98"/>
                  <a:gd name="T43" fmla="*/ 16 h 26"/>
                  <a:gd name="T44" fmla="*/ 2 w 98"/>
                  <a:gd name="T45" fmla="*/ 20 h 26"/>
                  <a:gd name="T46" fmla="*/ 0 w 98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8"/>
                  <a:gd name="T73" fmla="*/ 0 h 26"/>
                  <a:gd name="T74" fmla="*/ 98 w 98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8" h="26">
                    <a:moveTo>
                      <a:pt x="0" y="26"/>
                    </a:moveTo>
                    <a:lnTo>
                      <a:pt x="0" y="26"/>
                    </a:lnTo>
                    <a:lnTo>
                      <a:pt x="16" y="22"/>
                    </a:lnTo>
                    <a:lnTo>
                      <a:pt x="30" y="18"/>
                    </a:lnTo>
                    <a:lnTo>
                      <a:pt x="46" y="14"/>
                    </a:lnTo>
                    <a:lnTo>
                      <a:pt x="62" y="16"/>
                    </a:lnTo>
                    <a:lnTo>
                      <a:pt x="78" y="20"/>
                    </a:lnTo>
                    <a:lnTo>
                      <a:pt x="96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6" y="14"/>
                    </a:lnTo>
                    <a:lnTo>
                      <a:pt x="86" y="6"/>
                    </a:lnTo>
                    <a:lnTo>
                      <a:pt x="78" y="4"/>
                    </a:lnTo>
                    <a:lnTo>
                      <a:pt x="68" y="2"/>
                    </a:lnTo>
                    <a:lnTo>
                      <a:pt x="56" y="0"/>
                    </a:lnTo>
                    <a:lnTo>
                      <a:pt x="42" y="2"/>
                    </a:lnTo>
                    <a:lnTo>
                      <a:pt x="28" y="4"/>
                    </a:lnTo>
                    <a:lnTo>
                      <a:pt x="16" y="8"/>
                    </a:lnTo>
                    <a:lnTo>
                      <a:pt x="6" y="16"/>
                    </a:lnTo>
                    <a:lnTo>
                      <a:pt x="2" y="20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76" name="Freeform 473"/>
              <p:cNvSpPr>
                <a:spLocks/>
              </p:cNvSpPr>
              <p:nvPr/>
            </p:nvSpPr>
            <p:spPr bwMode="auto">
              <a:xfrm>
                <a:off x="2056" y="3174"/>
                <a:ext cx="98" cy="26"/>
              </a:xfrm>
              <a:custGeom>
                <a:avLst/>
                <a:gdLst>
                  <a:gd name="T0" fmla="*/ 0 w 98"/>
                  <a:gd name="T1" fmla="*/ 26 h 26"/>
                  <a:gd name="T2" fmla="*/ 0 w 98"/>
                  <a:gd name="T3" fmla="*/ 26 h 26"/>
                  <a:gd name="T4" fmla="*/ 16 w 98"/>
                  <a:gd name="T5" fmla="*/ 22 h 26"/>
                  <a:gd name="T6" fmla="*/ 30 w 98"/>
                  <a:gd name="T7" fmla="*/ 18 h 26"/>
                  <a:gd name="T8" fmla="*/ 46 w 98"/>
                  <a:gd name="T9" fmla="*/ 14 h 26"/>
                  <a:gd name="T10" fmla="*/ 46 w 98"/>
                  <a:gd name="T11" fmla="*/ 14 h 26"/>
                  <a:gd name="T12" fmla="*/ 62 w 98"/>
                  <a:gd name="T13" fmla="*/ 16 h 26"/>
                  <a:gd name="T14" fmla="*/ 78 w 98"/>
                  <a:gd name="T15" fmla="*/ 20 h 26"/>
                  <a:gd name="T16" fmla="*/ 96 w 98"/>
                  <a:gd name="T17" fmla="*/ 26 h 26"/>
                  <a:gd name="T18" fmla="*/ 96 w 98"/>
                  <a:gd name="T19" fmla="*/ 26 h 26"/>
                  <a:gd name="T20" fmla="*/ 98 w 98"/>
                  <a:gd name="T21" fmla="*/ 24 h 26"/>
                  <a:gd name="T22" fmla="*/ 98 w 98"/>
                  <a:gd name="T23" fmla="*/ 20 h 26"/>
                  <a:gd name="T24" fmla="*/ 96 w 98"/>
                  <a:gd name="T25" fmla="*/ 14 h 26"/>
                  <a:gd name="T26" fmla="*/ 86 w 98"/>
                  <a:gd name="T27" fmla="*/ 6 h 26"/>
                  <a:gd name="T28" fmla="*/ 86 w 98"/>
                  <a:gd name="T29" fmla="*/ 6 h 26"/>
                  <a:gd name="T30" fmla="*/ 78 w 98"/>
                  <a:gd name="T31" fmla="*/ 4 h 26"/>
                  <a:gd name="T32" fmla="*/ 68 w 98"/>
                  <a:gd name="T33" fmla="*/ 2 h 26"/>
                  <a:gd name="T34" fmla="*/ 56 w 98"/>
                  <a:gd name="T35" fmla="*/ 0 h 26"/>
                  <a:gd name="T36" fmla="*/ 42 w 98"/>
                  <a:gd name="T37" fmla="*/ 2 h 26"/>
                  <a:gd name="T38" fmla="*/ 28 w 98"/>
                  <a:gd name="T39" fmla="*/ 4 h 26"/>
                  <a:gd name="T40" fmla="*/ 16 w 98"/>
                  <a:gd name="T41" fmla="*/ 8 h 26"/>
                  <a:gd name="T42" fmla="*/ 6 w 98"/>
                  <a:gd name="T43" fmla="*/ 16 h 26"/>
                  <a:gd name="T44" fmla="*/ 2 w 98"/>
                  <a:gd name="T45" fmla="*/ 20 h 26"/>
                  <a:gd name="T46" fmla="*/ 0 w 98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8"/>
                  <a:gd name="T73" fmla="*/ 0 h 26"/>
                  <a:gd name="T74" fmla="*/ 98 w 98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8" h="26">
                    <a:moveTo>
                      <a:pt x="0" y="26"/>
                    </a:moveTo>
                    <a:lnTo>
                      <a:pt x="0" y="26"/>
                    </a:lnTo>
                    <a:lnTo>
                      <a:pt x="16" y="22"/>
                    </a:lnTo>
                    <a:lnTo>
                      <a:pt x="30" y="18"/>
                    </a:lnTo>
                    <a:lnTo>
                      <a:pt x="46" y="14"/>
                    </a:lnTo>
                    <a:lnTo>
                      <a:pt x="62" y="16"/>
                    </a:lnTo>
                    <a:lnTo>
                      <a:pt x="78" y="20"/>
                    </a:lnTo>
                    <a:lnTo>
                      <a:pt x="96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6" y="14"/>
                    </a:lnTo>
                    <a:lnTo>
                      <a:pt x="86" y="6"/>
                    </a:lnTo>
                    <a:lnTo>
                      <a:pt x="78" y="4"/>
                    </a:lnTo>
                    <a:lnTo>
                      <a:pt x="68" y="2"/>
                    </a:lnTo>
                    <a:lnTo>
                      <a:pt x="56" y="0"/>
                    </a:lnTo>
                    <a:lnTo>
                      <a:pt x="42" y="2"/>
                    </a:lnTo>
                    <a:lnTo>
                      <a:pt x="28" y="4"/>
                    </a:lnTo>
                    <a:lnTo>
                      <a:pt x="16" y="8"/>
                    </a:lnTo>
                    <a:lnTo>
                      <a:pt x="6" y="16"/>
                    </a:lnTo>
                    <a:lnTo>
                      <a:pt x="2" y="20"/>
                    </a:lnTo>
                    <a:lnTo>
                      <a:pt x="0" y="2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77" name="Freeform 474"/>
              <p:cNvSpPr>
                <a:spLocks/>
              </p:cNvSpPr>
              <p:nvPr/>
            </p:nvSpPr>
            <p:spPr bwMode="auto">
              <a:xfrm>
                <a:off x="2186" y="3176"/>
                <a:ext cx="38" cy="24"/>
              </a:xfrm>
              <a:custGeom>
                <a:avLst/>
                <a:gdLst>
                  <a:gd name="T0" fmla="*/ 0 w 38"/>
                  <a:gd name="T1" fmla="*/ 24 h 24"/>
                  <a:gd name="T2" fmla="*/ 0 w 38"/>
                  <a:gd name="T3" fmla="*/ 24 h 24"/>
                  <a:gd name="T4" fmla="*/ 14 w 38"/>
                  <a:gd name="T5" fmla="*/ 18 h 24"/>
                  <a:gd name="T6" fmla="*/ 24 w 38"/>
                  <a:gd name="T7" fmla="*/ 16 h 24"/>
                  <a:gd name="T8" fmla="*/ 30 w 38"/>
                  <a:gd name="T9" fmla="*/ 16 h 24"/>
                  <a:gd name="T10" fmla="*/ 32 w 38"/>
                  <a:gd name="T11" fmla="*/ 18 h 24"/>
                  <a:gd name="T12" fmla="*/ 32 w 38"/>
                  <a:gd name="T13" fmla="*/ 18 h 24"/>
                  <a:gd name="T14" fmla="*/ 34 w 38"/>
                  <a:gd name="T15" fmla="*/ 16 h 24"/>
                  <a:gd name="T16" fmla="*/ 38 w 38"/>
                  <a:gd name="T17" fmla="*/ 12 h 24"/>
                  <a:gd name="T18" fmla="*/ 38 w 38"/>
                  <a:gd name="T19" fmla="*/ 8 h 24"/>
                  <a:gd name="T20" fmla="*/ 38 w 38"/>
                  <a:gd name="T21" fmla="*/ 6 h 24"/>
                  <a:gd name="T22" fmla="*/ 38 w 38"/>
                  <a:gd name="T23" fmla="*/ 2 h 24"/>
                  <a:gd name="T24" fmla="*/ 34 w 38"/>
                  <a:gd name="T25" fmla="*/ 0 h 24"/>
                  <a:gd name="T26" fmla="*/ 34 w 38"/>
                  <a:gd name="T27" fmla="*/ 0 h 24"/>
                  <a:gd name="T28" fmla="*/ 30 w 38"/>
                  <a:gd name="T29" fmla="*/ 0 h 24"/>
                  <a:gd name="T30" fmla="*/ 24 w 38"/>
                  <a:gd name="T31" fmla="*/ 0 h 24"/>
                  <a:gd name="T32" fmla="*/ 14 w 38"/>
                  <a:gd name="T33" fmla="*/ 6 h 24"/>
                  <a:gd name="T34" fmla="*/ 4 w 38"/>
                  <a:gd name="T35" fmla="*/ 14 h 24"/>
                  <a:gd name="T36" fmla="*/ 0 w 38"/>
                  <a:gd name="T37" fmla="*/ 20 h 24"/>
                  <a:gd name="T38" fmla="*/ 0 w 38"/>
                  <a:gd name="T39" fmla="*/ 2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8"/>
                  <a:gd name="T61" fmla="*/ 0 h 24"/>
                  <a:gd name="T62" fmla="*/ 38 w 38"/>
                  <a:gd name="T63" fmla="*/ 24 h 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8" h="24">
                    <a:moveTo>
                      <a:pt x="0" y="24"/>
                    </a:moveTo>
                    <a:lnTo>
                      <a:pt x="0" y="24"/>
                    </a:lnTo>
                    <a:lnTo>
                      <a:pt x="14" y="18"/>
                    </a:lnTo>
                    <a:lnTo>
                      <a:pt x="24" y="16"/>
                    </a:lnTo>
                    <a:lnTo>
                      <a:pt x="30" y="16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8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4" y="6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78" name="Freeform 475"/>
              <p:cNvSpPr>
                <a:spLocks/>
              </p:cNvSpPr>
              <p:nvPr/>
            </p:nvSpPr>
            <p:spPr bwMode="auto">
              <a:xfrm>
                <a:off x="2186" y="3176"/>
                <a:ext cx="38" cy="24"/>
              </a:xfrm>
              <a:custGeom>
                <a:avLst/>
                <a:gdLst>
                  <a:gd name="T0" fmla="*/ 0 w 38"/>
                  <a:gd name="T1" fmla="*/ 24 h 24"/>
                  <a:gd name="T2" fmla="*/ 0 w 38"/>
                  <a:gd name="T3" fmla="*/ 24 h 24"/>
                  <a:gd name="T4" fmla="*/ 14 w 38"/>
                  <a:gd name="T5" fmla="*/ 18 h 24"/>
                  <a:gd name="T6" fmla="*/ 24 w 38"/>
                  <a:gd name="T7" fmla="*/ 16 h 24"/>
                  <a:gd name="T8" fmla="*/ 30 w 38"/>
                  <a:gd name="T9" fmla="*/ 16 h 24"/>
                  <a:gd name="T10" fmla="*/ 32 w 38"/>
                  <a:gd name="T11" fmla="*/ 18 h 24"/>
                  <a:gd name="T12" fmla="*/ 32 w 38"/>
                  <a:gd name="T13" fmla="*/ 18 h 24"/>
                  <a:gd name="T14" fmla="*/ 34 w 38"/>
                  <a:gd name="T15" fmla="*/ 16 h 24"/>
                  <a:gd name="T16" fmla="*/ 38 w 38"/>
                  <a:gd name="T17" fmla="*/ 12 h 24"/>
                  <a:gd name="T18" fmla="*/ 38 w 38"/>
                  <a:gd name="T19" fmla="*/ 8 h 24"/>
                  <a:gd name="T20" fmla="*/ 38 w 38"/>
                  <a:gd name="T21" fmla="*/ 6 h 24"/>
                  <a:gd name="T22" fmla="*/ 38 w 38"/>
                  <a:gd name="T23" fmla="*/ 2 h 24"/>
                  <a:gd name="T24" fmla="*/ 34 w 38"/>
                  <a:gd name="T25" fmla="*/ 0 h 24"/>
                  <a:gd name="T26" fmla="*/ 34 w 38"/>
                  <a:gd name="T27" fmla="*/ 0 h 24"/>
                  <a:gd name="T28" fmla="*/ 30 w 38"/>
                  <a:gd name="T29" fmla="*/ 0 h 24"/>
                  <a:gd name="T30" fmla="*/ 24 w 38"/>
                  <a:gd name="T31" fmla="*/ 0 h 24"/>
                  <a:gd name="T32" fmla="*/ 14 w 38"/>
                  <a:gd name="T33" fmla="*/ 6 h 24"/>
                  <a:gd name="T34" fmla="*/ 4 w 38"/>
                  <a:gd name="T35" fmla="*/ 14 h 24"/>
                  <a:gd name="T36" fmla="*/ 0 w 38"/>
                  <a:gd name="T37" fmla="*/ 20 h 24"/>
                  <a:gd name="T38" fmla="*/ 0 w 38"/>
                  <a:gd name="T39" fmla="*/ 2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8"/>
                  <a:gd name="T61" fmla="*/ 0 h 24"/>
                  <a:gd name="T62" fmla="*/ 38 w 38"/>
                  <a:gd name="T63" fmla="*/ 24 h 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8" h="24">
                    <a:moveTo>
                      <a:pt x="0" y="24"/>
                    </a:moveTo>
                    <a:lnTo>
                      <a:pt x="0" y="24"/>
                    </a:lnTo>
                    <a:lnTo>
                      <a:pt x="14" y="18"/>
                    </a:lnTo>
                    <a:lnTo>
                      <a:pt x="24" y="16"/>
                    </a:lnTo>
                    <a:lnTo>
                      <a:pt x="30" y="16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8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4" y="6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0" y="2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79" name="Freeform 476"/>
              <p:cNvSpPr>
                <a:spLocks/>
              </p:cNvSpPr>
              <p:nvPr/>
            </p:nvSpPr>
            <p:spPr bwMode="auto">
              <a:xfrm>
                <a:off x="1948" y="3184"/>
                <a:ext cx="46" cy="90"/>
              </a:xfrm>
              <a:custGeom>
                <a:avLst/>
                <a:gdLst>
                  <a:gd name="T0" fmla="*/ 46 w 46"/>
                  <a:gd name="T1" fmla="*/ 54 h 90"/>
                  <a:gd name="T2" fmla="*/ 46 w 46"/>
                  <a:gd name="T3" fmla="*/ 54 h 90"/>
                  <a:gd name="T4" fmla="*/ 46 w 46"/>
                  <a:gd name="T5" fmla="*/ 46 h 90"/>
                  <a:gd name="T6" fmla="*/ 46 w 46"/>
                  <a:gd name="T7" fmla="*/ 30 h 90"/>
                  <a:gd name="T8" fmla="*/ 44 w 46"/>
                  <a:gd name="T9" fmla="*/ 20 h 90"/>
                  <a:gd name="T10" fmla="*/ 40 w 46"/>
                  <a:gd name="T11" fmla="*/ 12 h 90"/>
                  <a:gd name="T12" fmla="*/ 34 w 46"/>
                  <a:gd name="T13" fmla="*/ 4 h 90"/>
                  <a:gd name="T14" fmla="*/ 26 w 46"/>
                  <a:gd name="T15" fmla="*/ 0 h 90"/>
                  <a:gd name="T16" fmla="*/ 26 w 46"/>
                  <a:gd name="T17" fmla="*/ 0 h 90"/>
                  <a:gd name="T18" fmla="*/ 18 w 46"/>
                  <a:gd name="T19" fmla="*/ 0 h 90"/>
                  <a:gd name="T20" fmla="*/ 10 w 46"/>
                  <a:gd name="T21" fmla="*/ 4 h 90"/>
                  <a:gd name="T22" fmla="*/ 4 w 46"/>
                  <a:gd name="T23" fmla="*/ 10 h 90"/>
                  <a:gd name="T24" fmla="*/ 2 w 46"/>
                  <a:gd name="T25" fmla="*/ 18 h 90"/>
                  <a:gd name="T26" fmla="*/ 0 w 46"/>
                  <a:gd name="T27" fmla="*/ 30 h 90"/>
                  <a:gd name="T28" fmla="*/ 2 w 46"/>
                  <a:gd name="T29" fmla="*/ 42 h 90"/>
                  <a:gd name="T30" fmla="*/ 6 w 46"/>
                  <a:gd name="T31" fmla="*/ 56 h 90"/>
                  <a:gd name="T32" fmla="*/ 14 w 46"/>
                  <a:gd name="T33" fmla="*/ 70 h 90"/>
                  <a:gd name="T34" fmla="*/ 14 w 46"/>
                  <a:gd name="T35" fmla="*/ 70 h 90"/>
                  <a:gd name="T36" fmla="*/ 22 w 46"/>
                  <a:gd name="T37" fmla="*/ 80 h 90"/>
                  <a:gd name="T38" fmla="*/ 28 w 46"/>
                  <a:gd name="T39" fmla="*/ 88 h 90"/>
                  <a:gd name="T40" fmla="*/ 34 w 46"/>
                  <a:gd name="T41" fmla="*/ 90 h 90"/>
                  <a:gd name="T42" fmla="*/ 40 w 46"/>
                  <a:gd name="T43" fmla="*/ 88 h 90"/>
                  <a:gd name="T44" fmla="*/ 44 w 46"/>
                  <a:gd name="T45" fmla="*/ 84 h 90"/>
                  <a:gd name="T46" fmla="*/ 46 w 46"/>
                  <a:gd name="T47" fmla="*/ 76 h 90"/>
                  <a:gd name="T48" fmla="*/ 46 w 46"/>
                  <a:gd name="T49" fmla="*/ 66 h 90"/>
                  <a:gd name="T50" fmla="*/ 46 w 46"/>
                  <a:gd name="T51" fmla="*/ 54 h 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6"/>
                  <a:gd name="T79" fmla="*/ 0 h 90"/>
                  <a:gd name="T80" fmla="*/ 46 w 46"/>
                  <a:gd name="T81" fmla="*/ 90 h 9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6" h="90">
                    <a:moveTo>
                      <a:pt x="46" y="54"/>
                    </a:moveTo>
                    <a:lnTo>
                      <a:pt x="46" y="54"/>
                    </a:lnTo>
                    <a:lnTo>
                      <a:pt x="46" y="46"/>
                    </a:lnTo>
                    <a:lnTo>
                      <a:pt x="46" y="30"/>
                    </a:lnTo>
                    <a:lnTo>
                      <a:pt x="44" y="20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4"/>
                    </a:lnTo>
                    <a:lnTo>
                      <a:pt x="4" y="10"/>
                    </a:lnTo>
                    <a:lnTo>
                      <a:pt x="2" y="18"/>
                    </a:lnTo>
                    <a:lnTo>
                      <a:pt x="0" y="30"/>
                    </a:lnTo>
                    <a:lnTo>
                      <a:pt x="2" y="42"/>
                    </a:lnTo>
                    <a:lnTo>
                      <a:pt x="6" y="56"/>
                    </a:lnTo>
                    <a:lnTo>
                      <a:pt x="14" y="70"/>
                    </a:lnTo>
                    <a:lnTo>
                      <a:pt x="22" y="80"/>
                    </a:lnTo>
                    <a:lnTo>
                      <a:pt x="28" y="88"/>
                    </a:lnTo>
                    <a:lnTo>
                      <a:pt x="34" y="90"/>
                    </a:lnTo>
                    <a:lnTo>
                      <a:pt x="40" y="88"/>
                    </a:lnTo>
                    <a:lnTo>
                      <a:pt x="44" y="84"/>
                    </a:lnTo>
                    <a:lnTo>
                      <a:pt x="46" y="76"/>
                    </a:lnTo>
                    <a:lnTo>
                      <a:pt x="46" y="66"/>
                    </a:lnTo>
                    <a:lnTo>
                      <a:pt x="46" y="54"/>
                    </a:lnTo>
                    <a:close/>
                  </a:path>
                </a:pathLst>
              </a:custGeom>
              <a:solidFill>
                <a:srgbClr val="EF905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80" name="Freeform 477"/>
              <p:cNvSpPr>
                <a:spLocks/>
              </p:cNvSpPr>
              <p:nvPr/>
            </p:nvSpPr>
            <p:spPr bwMode="auto">
              <a:xfrm>
                <a:off x="1948" y="3184"/>
                <a:ext cx="46" cy="90"/>
              </a:xfrm>
              <a:custGeom>
                <a:avLst/>
                <a:gdLst>
                  <a:gd name="T0" fmla="*/ 46 w 46"/>
                  <a:gd name="T1" fmla="*/ 54 h 90"/>
                  <a:gd name="T2" fmla="*/ 46 w 46"/>
                  <a:gd name="T3" fmla="*/ 54 h 90"/>
                  <a:gd name="T4" fmla="*/ 46 w 46"/>
                  <a:gd name="T5" fmla="*/ 46 h 90"/>
                  <a:gd name="T6" fmla="*/ 46 w 46"/>
                  <a:gd name="T7" fmla="*/ 30 h 90"/>
                  <a:gd name="T8" fmla="*/ 44 w 46"/>
                  <a:gd name="T9" fmla="*/ 20 h 90"/>
                  <a:gd name="T10" fmla="*/ 40 w 46"/>
                  <a:gd name="T11" fmla="*/ 12 h 90"/>
                  <a:gd name="T12" fmla="*/ 34 w 46"/>
                  <a:gd name="T13" fmla="*/ 4 h 90"/>
                  <a:gd name="T14" fmla="*/ 26 w 46"/>
                  <a:gd name="T15" fmla="*/ 0 h 90"/>
                  <a:gd name="T16" fmla="*/ 26 w 46"/>
                  <a:gd name="T17" fmla="*/ 0 h 90"/>
                  <a:gd name="T18" fmla="*/ 18 w 46"/>
                  <a:gd name="T19" fmla="*/ 0 h 90"/>
                  <a:gd name="T20" fmla="*/ 10 w 46"/>
                  <a:gd name="T21" fmla="*/ 4 h 90"/>
                  <a:gd name="T22" fmla="*/ 4 w 46"/>
                  <a:gd name="T23" fmla="*/ 10 h 90"/>
                  <a:gd name="T24" fmla="*/ 2 w 46"/>
                  <a:gd name="T25" fmla="*/ 18 h 90"/>
                  <a:gd name="T26" fmla="*/ 0 w 46"/>
                  <a:gd name="T27" fmla="*/ 30 h 90"/>
                  <a:gd name="T28" fmla="*/ 2 w 46"/>
                  <a:gd name="T29" fmla="*/ 42 h 90"/>
                  <a:gd name="T30" fmla="*/ 6 w 46"/>
                  <a:gd name="T31" fmla="*/ 56 h 90"/>
                  <a:gd name="T32" fmla="*/ 14 w 46"/>
                  <a:gd name="T33" fmla="*/ 70 h 90"/>
                  <a:gd name="T34" fmla="*/ 14 w 46"/>
                  <a:gd name="T35" fmla="*/ 70 h 90"/>
                  <a:gd name="T36" fmla="*/ 22 w 46"/>
                  <a:gd name="T37" fmla="*/ 80 h 90"/>
                  <a:gd name="T38" fmla="*/ 28 w 46"/>
                  <a:gd name="T39" fmla="*/ 88 h 90"/>
                  <a:gd name="T40" fmla="*/ 34 w 46"/>
                  <a:gd name="T41" fmla="*/ 90 h 90"/>
                  <a:gd name="T42" fmla="*/ 40 w 46"/>
                  <a:gd name="T43" fmla="*/ 88 h 90"/>
                  <a:gd name="T44" fmla="*/ 44 w 46"/>
                  <a:gd name="T45" fmla="*/ 84 h 90"/>
                  <a:gd name="T46" fmla="*/ 46 w 46"/>
                  <a:gd name="T47" fmla="*/ 76 h 90"/>
                  <a:gd name="T48" fmla="*/ 46 w 46"/>
                  <a:gd name="T49" fmla="*/ 66 h 90"/>
                  <a:gd name="T50" fmla="*/ 46 w 46"/>
                  <a:gd name="T51" fmla="*/ 54 h 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6"/>
                  <a:gd name="T79" fmla="*/ 0 h 90"/>
                  <a:gd name="T80" fmla="*/ 46 w 46"/>
                  <a:gd name="T81" fmla="*/ 90 h 9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6" h="90">
                    <a:moveTo>
                      <a:pt x="46" y="54"/>
                    </a:moveTo>
                    <a:lnTo>
                      <a:pt x="46" y="54"/>
                    </a:lnTo>
                    <a:lnTo>
                      <a:pt x="46" y="46"/>
                    </a:lnTo>
                    <a:lnTo>
                      <a:pt x="46" y="30"/>
                    </a:lnTo>
                    <a:lnTo>
                      <a:pt x="44" y="20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4"/>
                    </a:lnTo>
                    <a:lnTo>
                      <a:pt x="4" y="10"/>
                    </a:lnTo>
                    <a:lnTo>
                      <a:pt x="2" y="18"/>
                    </a:lnTo>
                    <a:lnTo>
                      <a:pt x="0" y="30"/>
                    </a:lnTo>
                    <a:lnTo>
                      <a:pt x="2" y="42"/>
                    </a:lnTo>
                    <a:lnTo>
                      <a:pt x="6" y="56"/>
                    </a:lnTo>
                    <a:lnTo>
                      <a:pt x="14" y="70"/>
                    </a:lnTo>
                    <a:lnTo>
                      <a:pt x="22" y="80"/>
                    </a:lnTo>
                    <a:lnTo>
                      <a:pt x="28" y="88"/>
                    </a:lnTo>
                    <a:lnTo>
                      <a:pt x="34" y="90"/>
                    </a:lnTo>
                    <a:lnTo>
                      <a:pt x="40" y="88"/>
                    </a:lnTo>
                    <a:lnTo>
                      <a:pt x="44" y="84"/>
                    </a:lnTo>
                    <a:lnTo>
                      <a:pt x="46" y="76"/>
                    </a:lnTo>
                    <a:lnTo>
                      <a:pt x="46" y="66"/>
                    </a:lnTo>
                    <a:lnTo>
                      <a:pt x="46" y="5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81" name="Freeform 478"/>
              <p:cNvSpPr>
                <a:spLocks/>
              </p:cNvSpPr>
              <p:nvPr/>
            </p:nvSpPr>
            <p:spPr bwMode="auto">
              <a:xfrm>
                <a:off x="2084" y="3214"/>
                <a:ext cx="54" cy="10"/>
              </a:xfrm>
              <a:custGeom>
                <a:avLst/>
                <a:gdLst>
                  <a:gd name="T0" fmla="*/ 0 w 54"/>
                  <a:gd name="T1" fmla="*/ 0 h 10"/>
                  <a:gd name="T2" fmla="*/ 0 w 54"/>
                  <a:gd name="T3" fmla="*/ 0 h 10"/>
                  <a:gd name="T4" fmla="*/ 14 w 54"/>
                  <a:gd name="T5" fmla="*/ 2 h 10"/>
                  <a:gd name="T6" fmla="*/ 34 w 54"/>
                  <a:gd name="T7" fmla="*/ 4 h 10"/>
                  <a:gd name="T8" fmla="*/ 34 w 54"/>
                  <a:gd name="T9" fmla="*/ 4 h 10"/>
                  <a:gd name="T10" fmla="*/ 54 w 54"/>
                  <a:gd name="T11" fmla="*/ 2 h 10"/>
                  <a:gd name="T12" fmla="*/ 54 w 54"/>
                  <a:gd name="T13" fmla="*/ 2 h 10"/>
                  <a:gd name="T14" fmla="*/ 50 w 54"/>
                  <a:gd name="T15" fmla="*/ 4 h 10"/>
                  <a:gd name="T16" fmla="*/ 46 w 54"/>
                  <a:gd name="T17" fmla="*/ 8 h 10"/>
                  <a:gd name="T18" fmla="*/ 42 w 54"/>
                  <a:gd name="T19" fmla="*/ 10 h 10"/>
                  <a:gd name="T20" fmla="*/ 34 w 54"/>
                  <a:gd name="T21" fmla="*/ 10 h 10"/>
                  <a:gd name="T22" fmla="*/ 24 w 54"/>
                  <a:gd name="T23" fmla="*/ 10 h 10"/>
                  <a:gd name="T24" fmla="*/ 14 w 54"/>
                  <a:gd name="T25" fmla="*/ 6 h 10"/>
                  <a:gd name="T26" fmla="*/ 0 w 54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2"/>
                    </a:lnTo>
                    <a:lnTo>
                      <a:pt x="34" y="4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24" y="10"/>
                    </a:lnTo>
                    <a:lnTo>
                      <a:pt x="14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82" name="Freeform 479"/>
              <p:cNvSpPr>
                <a:spLocks/>
              </p:cNvSpPr>
              <p:nvPr/>
            </p:nvSpPr>
            <p:spPr bwMode="auto">
              <a:xfrm>
                <a:off x="2084" y="3214"/>
                <a:ext cx="54" cy="10"/>
              </a:xfrm>
              <a:custGeom>
                <a:avLst/>
                <a:gdLst>
                  <a:gd name="T0" fmla="*/ 0 w 54"/>
                  <a:gd name="T1" fmla="*/ 0 h 10"/>
                  <a:gd name="T2" fmla="*/ 0 w 54"/>
                  <a:gd name="T3" fmla="*/ 0 h 10"/>
                  <a:gd name="T4" fmla="*/ 14 w 54"/>
                  <a:gd name="T5" fmla="*/ 2 h 10"/>
                  <a:gd name="T6" fmla="*/ 34 w 54"/>
                  <a:gd name="T7" fmla="*/ 4 h 10"/>
                  <a:gd name="T8" fmla="*/ 34 w 54"/>
                  <a:gd name="T9" fmla="*/ 4 h 10"/>
                  <a:gd name="T10" fmla="*/ 54 w 54"/>
                  <a:gd name="T11" fmla="*/ 2 h 10"/>
                  <a:gd name="T12" fmla="*/ 54 w 54"/>
                  <a:gd name="T13" fmla="*/ 2 h 10"/>
                  <a:gd name="T14" fmla="*/ 50 w 54"/>
                  <a:gd name="T15" fmla="*/ 4 h 10"/>
                  <a:gd name="T16" fmla="*/ 46 w 54"/>
                  <a:gd name="T17" fmla="*/ 8 h 10"/>
                  <a:gd name="T18" fmla="*/ 42 w 54"/>
                  <a:gd name="T19" fmla="*/ 10 h 10"/>
                  <a:gd name="T20" fmla="*/ 34 w 54"/>
                  <a:gd name="T21" fmla="*/ 10 h 10"/>
                  <a:gd name="T22" fmla="*/ 24 w 54"/>
                  <a:gd name="T23" fmla="*/ 10 h 10"/>
                  <a:gd name="T24" fmla="*/ 14 w 54"/>
                  <a:gd name="T25" fmla="*/ 6 h 10"/>
                  <a:gd name="T26" fmla="*/ 0 w 54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2"/>
                    </a:lnTo>
                    <a:lnTo>
                      <a:pt x="34" y="4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24" y="10"/>
                    </a:lnTo>
                    <a:lnTo>
                      <a:pt x="14" y="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83" name="Freeform 480"/>
              <p:cNvSpPr>
                <a:spLocks/>
              </p:cNvSpPr>
              <p:nvPr/>
            </p:nvSpPr>
            <p:spPr bwMode="auto">
              <a:xfrm>
                <a:off x="2186" y="3216"/>
                <a:ext cx="24" cy="8"/>
              </a:xfrm>
              <a:custGeom>
                <a:avLst/>
                <a:gdLst>
                  <a:gd name="T0" fmla="*/ 0 w 24"/>
                  <a:gd name="T1" fmla="*/ 0 h 8"/>
                  <a:gd name="T2" fmla="*/ 0 w 24"/>
                  <a:gd name="T3" fmla="*/ 0 h 8"/>
                  <a:gd name="T4" fmla="*/ 8 w 24"/>
                  <a:gd name="T5" fmla="*/ 2 h 8"/>
                  <a:gd name="T6" fmla="*/ 14 w 24"/>
                  <a:gd name="T7" fmla="*/ 2 h 8"/>
                  <a:gd name="T8" fmla="*/ 24 w 24"/>
                  <a:gd name="T9" fmla="*/ 0 h 8"/>
                  <a:gd name="T10" fmla="*/ 24 w 24"/>
                  <a:gd name="T11" fmla="*/ 0 h 8"/>
                  <a:gd name="T12" fmla="*/ 20 w 24"/>
                  <a:gd name="T13" fmla="*/ 4 h 8"/>
                  <a:gd name="T14" fmla="*/ 16 w 24"/>
                  <a:gd name="T15" fmla="*/ 8 h 8"/>
                  <a:gd name="T16" fmla="*/ 12 w 24"/>
                  <a:gd name="T17" fmla="*/ 8 h 8"/>
                  <a:gd name="T18" fmla="*/ 12 w 24"/>
                  <a:gd name="T19" fmla="*/ 8 h 8"/>
                  <a:gd name="T20" fmla="*/ 8 w 24"/>
                  <a:gd name="T21" fmla="*/ 8 h 8"/>
                  <a:gd name="T22" fmla="*/ 4 w 24"/>
                  <a:gd name="T23" fmla="*/ 4 h 8"/>
                  <a:gd name="T24" fmla="*/ 0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8"/>
                  <a:gd name="T41" fmla="*/ 24 w 2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2"/>
                    </a:lnTo>
                    <a:lnTo>
                      <a:pt x="24" y="0"/>
                    </a:lnTo>
                    <a:lnTo>
                      <a:pt x="20" y="4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84" name="Freeform 481"/>
              <p:cNvSpPr>
                <a:spLocks/>
              </p:cNvSpPr>
              <p:nvPr/>
            </p:nvSpPr>
            <p:spPr bwMode="auto">
              <a:xfrm>
                <a:off x="2186" y="3216"/>
                <a:ext cx="24" cy="8"/>
              </a:xfrm>
              <a:custGeom>
                <a:avLst/>
                <a:gdLst>
                  <a:gd name="T0" fmla="*/ 0 w 24"/>
                  <a:gd name="T1" fmla="*/ 0 h 8"/>
                  <a:gd name="T2" fmla="*/ 0 w 24"/>
                  <a:gd name="T3" fmla="*/ 0 h 8"/>
                  <a:gd name="T4" fmla="*/ 8 w 24"/>
                  <a:gd name="T5" fmla="*/ 2 h 8"/>
                  <a:gd name="T6" fmla="*/ 14 w 24"/>
                  <a:gd name="T7" fmla="*/ 2 h 8"/>
                  <a:gd name="T8" fmla="*/ 24 w 24"/>
                  <a:gd name="T9" fmla="*/ 0 h 8"/>
                  <a:gd name="T10" fmla="*/ 24 w 24"/>
                  <a:gd name="T11" fmla="*/ 0 h 8"/>
                  <a:gd name="T12" fmla="*/ 20 w 24"/>
                  <a:gd name="T13" fmla="*/ 4 h 8"/>
                  <a:gd name="T14" fmla="*/ 16 w 24"/>
                  <a:gd name="T15" fmla="*/ 8 h 8"/>
                  <a:gd name="T16" fmla="*/ 12 w 24"/>
                  <a:gd name="T17" fmla="*/ 8 h 8"/>
                  <a:gd name="T18" fmla="*/ 12 w 24"/>
                  <a:gd name="T19" fmla="*/ 8 h 8"/>
                  <a:gd name="T20" fmla="*/ 8 w 24"/>
                  <a:gd name="T21" fmla="*/ 8 h 8"/>
                  <a:gd name="T22" fmla="*/ 4 w 24"/>
                  <a:gd name="T23" fmla="*/ 4 h 8"/>
                  <a:gd name="T24" fmla="*/ 0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8"/>
                  <a:gd name="T41" fmla="*/ 24 w 2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2"/>
                    </a:lnTo>
                    <a:lnTo>
                      <a:pt x="24" y="0"/>
                    </a:lnTo>
                    <a:lnTo>
                      <a:pt x="20" y="4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85" name="Freeform 482"/>
              <p:cNvSpPr>
                <a:spLocks/>
              </p:cNvSpPr>
              <p:nvPr/>
            </p:nvSpPr>
            <p:spPr bwMode="auto">
              <a:xfrm>
                <a:off x="2162" y="3204"/>
                <a:ext cx="34" cy="106"/>
              </a:xfrm>
              <a:custGeom>
                <a:avLst/>
                <a:gdLst>
                  <a:gd name="T0" fmla="*/ 22 w 34"/>
                  <a:gd name="T1" fmla="*/ 0 h 106"/>
                  <a:gd name="T2" fmla="*/ 22 w 34"/>
                  <a:gd name="T3" fmla="*/ 0 h 106"/>
                  <a:gd name="T4" fmla="*/ 26 w 34"/>
                  <a:gd name="T5" fmla="*/ 30 h 106"/>
                  <a:gd name="T6" fmla="*/ 28 w 34"/>
                  <a:gd name="T7" fmla="*/ 60 h 106"/>
                  <a:gd name="T8" fmla="*/ 26 w 34"/>
                  <a:gd name="T9" fmla="*/ 76 h 106"/>
                  <a:gd name="T10" fmla="*/ 24 w 34"/>
                  <a:gd name="T11" fmla="*/ 90 h 106"/>
                  <a:gd name="T12" fmla="*/ 24 w 34"/>
                  <a:gd name="T13" fmla="*/ 90 h 106"/>
                  <a:gd name="T14" fmla="*/ 14 w 34"/>
                  <a:gd name="T15" fmla="*/ 94 h 106"/>
                  <a:gd name="T16" fmla="*/ 6 w 34"/>
                  <a:gd name="T17" fmla="*/ 100 h 106"/>
                  <a:gd name="T18" fmla="*/ 0 w 34"/>
                  <a:gd name="T19" fmla="*/ 106 h 106"/>
                  <a:gd name="T20" fmla="*/ 0 w 34"/>
                  <a:gd name="T21" fmla="*/ 106 h 106"/>
                  <a:gd name="T22" fmla="*/ 8 w 34"/>
                  <a:gd name="T23" fmla="*/ 104 h 106"/>
                  <a:gd name="T24" fmla="*/ 18 w 34"/>
                  <a:gd name="T25" fmla="*/ 100 h 106"/>
                  <a:gd name="T26" fmla="*/ 30 w 34"/>
                  <a:gd name="T27" fmla="*/ 94 h 106"/>
                  <a:gd name="T28" fmla="*/ 30 w 34"/>
                  <a:gd name="T29" fmla="*/ 94 h 106"/>
                  <a:gd name="T30" fmla="*/ 32 w 34"/>
                  <a:gd name="T31" fmla="*/ 90 h 106"/>
                  <a:gd name="T32" fmla="*/ 34 w 34"/>
                  <a:gd name="T33" fmla="*/ 74 h 106"/>
                  <a:gd name="T34" fmla="*/ 34 w 34"/>
                  <a:gd name="T35" fmla="*/ 60 h 106"/>
                  <a:gd name="T36" fmla="*/ 32 w 34"/>
                  <a:gd name="T37" fmla="*/ 44 h 106"/>
                  <a:gd name="T38" fmla="*/ 28 w 34"/>
                  <a:gd name="T39" fmla="*/ 24 h 106"/>
                  <a:gd name="T40" fmla="*/ 22 w 34"/>
                  <a:gd name="T41" fmla="*/ 0 h 1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06"/>
                  <a:gd name="T65" fmla="*/ 34 w 34"/>
                  <a:gd name="T66" fmla="*/ 106 h 10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06">
                    <a:moveTo>
                      <a:pt x="22" y="0"/>
                    </a:moveTo>
                    <a:lnTo>
                      <a:pt x="22" y="0"/>
                    </a:lnTo>
                    <a:lnTo>
                      <a:pt x="26" y="30"/>
                    </a:lnTo>
                    <a:lnTo>
                      <a:pt x="28" y="60"/>
                    </a:lnTo>
                    <a:lnTo>
                      <a:pt x="26" y="76"/>
                    </a:lnTo>
                    <a:lnTo>
                      <a:pt x="24" y="90"/>
                    </a:lnTo>
                    <a:lnTo>
                      <a:pt x="14" y="94"/>
                    </a:lnTo>
                    <a:lnTo>
                      <a:pt x="6" y="100"/>
                    </a:lnTo>
                    <a:lnTo>
                      <a:pt x="0" y="106"/>
                    </a:lnTo>
                    <a:lnTo>
                      <a:pt x="8" y="104"/>
                    </a:lnTo>
                    <a:lnTo>
                      <a:pt x="18" y="100"/>
                    </a:lnTo>
                    <a:lnTo>
                      <a:pt x="30" y="94"/>
                    </a:lnTo>
                    <a:lnTo>
                      <a:pt x="32" y="90"/>
                    </a:lnTo>
                    <a:lnTo>
                      <a:pt x="34" y="74"/>
                    </a:lnTo>
                    <a:lnTo>
                      <a:pt x="34" y="60"/>
                    </a:lnTo>
                    <a:lnTo>
                      <a:pt x="32" y="44"/>
                    </a:lnTo>
                    <a:lnTo>
                      <a:pt x="28" y="24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86" name="Freeform 483"/>
              <p:cNvSpPr>
                <a:spLocks/>
              </p:cNvSpPr>
              <p:nvPr/>
            </p:nvSpPr>
            <p:spPr bwMode="auto">
              <a:xfrm>
                <a:off x="2162" y="3204"/>
                <a:ext cx="34" cy="106"/>
              </a:xfrm>
              <a:custGeom>
                <a:avLst/>
                <a:gdLst>
                  <a:gd name="T0" fmla="*/ 22 w 34"/>
                  <a:gd name="T1" fmla="*/ 0 h 106"/>
                  <a:gd name="T2" fmla="*/ 22 w 34"/>
                  <a:gd name="T3" fmla="*/ 0 h 106"/>
                  <a:gd name="T4" fmla="*/ 26 w 34"/>
                  <a:gd name="T5" fmla="*/ 30 h 106"/>
                  <a:gd name="T6" fmla="*/ 28 w 34"/>
                  <a:gd name="T7" fmla="*/ 60 h 106"/>
                  <a:gd name="T8" fmla="*/ 26 w 34"/>
                  <a:gd name="T9" fmla="*/ 76 h 106"/>
                  <a:gd name="T10" fmla="*/ 24 w 34"/>
                  <a:gd name="T11" fmla="*/ 90 h 106"/>
                  <a:gd name="T12" fmla="*/ 24 w 34"/>
                  <a:gd name="T13" fmla="*/ 90 h 106"/>
                  <a:gd name="T14" fmla="*/ 14 w 34"/>
                  <a:gd name="T15" fmla="*/ 94 h 106"/>
                  <a:gd name="T16" fmla="*/ 6 w 34"/>
                  <a:gd name="T17" fmla="*/ 100 h 106"/>
                  <a:gd name="T18" fmla="*/ 0 w 34"/>
                  <a:gd name="T19" fmla="*/ 106 h 106"/>
                  <a:gd name="T20" fmla="*/ 0 w 34"/>
                  <a:gd name="T21" fmla="*/ 106 h 106"/>
                  <a:gd name="T22" fmla="*/ 8 w 34"/>
                  <a:gd name="T23" fmla="*/ 104 h 106"/>
                  <a:gd name="T24" fmla="*/ 18 w 34"/>
                  <a:gd name="T25" fmla="*/ 100 h 106"/>
                  <a:gd name="T26" fmla="*/ 30 w 34"/>
                  <a:gd name="T27" fmla="*/ 94 h 106"/>
                  <a:gd name="T28" fmla="*/ 30 w 34"/>
                  <a:gd name="T29" fmla="*/ 94 h 106"/>
                  <a:gd name="T30" fmla="*/ 32 w 34"/>
                  <a:gd name="T31" fmla="*/ 90 h 106"/>
                  <a:gd name="T32" fmla="*/ 34 w 34"/>
                  <a:gd name="T33" fmla="*/ 74 h 106"/>
                  <a:gd name="T34" fmla="*/ 34 w 34"/>
                  <a:gd name="T35" fmla="*/ 60 h 106"/>
                  <a:gd name="T36" fmla="*/ 32 w 34"/>
                  <a:gd name="T37" fmla="*/ 44 h 106"/>
                  <a:gd name="T38" fmla="*/ 28 w 34"/>
                  <a:gd name="T39" fmla="*/ 24 h 106"/>
                  <a:gd name="T40" fmla="*/ 22 w 34"/>
                  <a:gd name="T41" fmla="*/ 0 h 1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06"/>
                  <a:gd name="T65" fmla="*/ 34 w 34"/>
                  <a:gd name="T66" fmla="*/ 106 h 10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06">
                    <a:moveTo>
                      <a:pt x="22" y="0"/>
                    </a:moveTo>
                    <a:lnTo>
                      <a:pt x="22" y="0"/>
                    </a:lnTo>
                    <a:lnTo>
                      <a:pt x="26" y="30"/>
                    </a:lnTo>
                    <a:lnTo>
                      <a:pt x="28" y="60"/>
                    </a:lnTo>
                    <a:lnTo>
                      <a:pt x="26" y="76"/>
                    </a:lnTo>
                    <a:lnTo>
                      <a:pt x="24" y="90"/>
                    </a:lnTo>
                    <a:lnTo>
                      <a:pt x="14" y="94"/>
                    </a:lnTo>
                    <a:lnTo>
                      <a:pt x="6" y="100"/>
                    </a:lnTo>
                    <a:lnTo>
                      <a:pt x="0" y="106"/>
                    </a:lnTo>
                    <a:lnTo>
                      <a:pt x="8" y="104"/>
                    </a:lnTo>
                    <a:lnTo>
                      <a:pt x="18" y="100"/>
                    </a:lnTo>
                    <a:lnTo>
                      <a:pt x="30" y="94"/>
                    </a:lnTo>
                    <a:lnTo>
                      <a:pt x="32" y="90"/>
                    </a:lnTo>
                    <a:lnTo>
                      <a:pt x="34" y="74"/>
                    </a:lnTo>
                    <a:lnTo>
                      <a:pt x="34" y="60"/>
                    </a:lnTo>
                    <a:lnTo>
                      <a:pt x="32" y="44"/>
                    </a:lnTo>
                    <a:lnTo>
                      <a:pt x="28" y="24"/>
                    </a:lnTo>
                    <a:lnTo>
                      <a:pt x="2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87" name="Freeform 484"/>
              <p:cNvSpPr>
                <a:spLocks/>
              </p:cNvSpPr>
              <p:nvPr/>
            </p:nvSpPr>
            <p:spPr bwMode="auto">
              <a:xfrm>
                <a:off x="2142" y="3350"/>
                <a:ext cx="38" cy="6"/>
              </a:xfrm>
              <a:custGeom>
                <a:avLst/>
                <a:gdLst>
                  <a:gd name="T0" fmla="*/ 0 w 38"/>
                  <a:gd name="T1" fmla="*/ 0 h 6"/>
                  <a:gd name="T2" fmla="*/ 0 w 38"/>
                  <a:gd name="T3" fmla="*/ 0 h 6"/>
                  <a:gd name="T4" fmla="*/ 12 w 38"/>
                  <a:gd name="T5" fmla="*/ 2 h 6"/>
                  <a:gd name="T6" fmla="*/ 24 w 38"/>
                  <a:gd name="T7" fmla="*/ 2 h 6"/>
                  <a:gd name="T8" fmla="*/ 38 w 38"/>
                  <a:gd name="T9" fmla="*/ 0 h 6"/>
                  <a:gd name="T10" fmla="*/ 38 w 38"/>
                  <a:gd name="T11" fmla="*/ 0 h 6"/>
                  <a:gd name="T12" fmla="*/ 34 w 38"/>
                  <a:gd name="T13" fmla="*/ 2 h 6"/>
                  <a:gd name="T14" fmla="*/ 22 w 38"/>
                  <a:gd name="T15" fmla="*/ 6 h 6"/>
                  <a:gd name="T16" fmla="*/ 22 w 38"/>
                  <a:gd name="T17" fmla="*/ 6 h 6"/>
                  <a:gd name="T18" fmla="*/ 14 w 38"/>
                  <a:gd name="T19" fmla="*/ 6 h 6"/>
                  <a:gd name="T20" fmla="*/ 6 w 38"/>
                  <a:gd name="T21" fmla="*/ 4 h 6"/>
                  <a:gd name="T22" fmla="*/ 0 w 38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6"/>
                  <a:gd name="T38" fmla="*/ 38 w 38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6">
                    <a:moveTo>
                      <a:pt x="0" y="0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4" y="2"/>
                    </a:lnTo>
                    <a:lnTo>
                      <a:pt x="38" y="0"/>
                    </a:lnTo>
                    <a:lnTo>
                      <a:pt x="34" y="2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6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88" name="Freeform 485"/>
              <p:cNvSpPr>
                <a:spLocks/>
              </p:cNvSpPr>
              <p:nvPr/>
            </p:nvSpPr>
            <p:spPr bwMode="auto">
              <a:xfrm>
                <a:off x="2142" y="3350"/>
                <a:ext cx="38" cy="6"/>
              </a:xfrm>
              <a:custGeom>
                <a:avLst/>
                <a:gdLst>
                  <a:gd name="T0" fmla="*/ 0 w 38"/>
                  <a:gd name="T1" fmla="*/ 0 h 6"/>
                  <a:gd name="T2" fmla="*/ 0 w 38"/>
                  <a:gd name="T3" fmla="*/ 0 h 6"/>
                  <a:gd name="T4" fmla="*/ 12 w 38"/>
                  <a:gd name="T5" fmla="*/ 2 h 6"/>
                  <a:gd name="T6" fmla="*/ 24 w 38"/>
                  <a:gd name="T7" fmla="*/ 2 h 6"/>
                  <a:gd name="T8" fmla="*/ 38 w 38"/>
                  <a:gd name="T9" fmla="*/ 0 h 6"/>
                  <a:gd name="T10" fmla="*/ 38 w 38"/>
                  <a:gd name="T11" fmla="*/ 0 h 6"/>
                  <a:gd name="T12" fmla="*/ 34 w 38"/>
                  <a:gd name="T13" fmla="*/ 2 h 6"/>
                  <a:gd name="T14" fmla="*/ 22 w 38"/>
                  <a:gd name="T15" fmla="*/ 6 h 6"/>
                  <a:gd name="T16" fmla="*/ 22 w 38"/>
                  <a:gd name="T17" fmla="*/ 6 h 6"/>
                  <a:gd name="T18" fmla="*/ 14 w 38"/>
                  <a:gd name="T19" fmla="*/ 6 h 6"/>
                  <a:gd name="T20" fmla="*/ 6 w 38"/>
                  <a:gd name="T21" fmla="*/ 4 h 6"/>
                  <a:gd name="T22" fmla="*/ 0 w 38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6"/>
                  <a:gd name="T38" fmla="*/ 38 w 38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6">
                    <a:moveTo>
                      <a:pt x="0" y="0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4" y="2"/>
                    </a:lnTo>
                    <a:lnTo>
                      <a:pt x="38" y="0"/>
                    </a:lnTo>
                    <a:lnTo>
                      <a:pt x="34" y="2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89" name="Freeform 486"/>
              <p:cNvSpPr>
                <a:spLocks/>
              </p:cNvSpPr>
              <p:nvPr/>
            </p:nvSpPr>
            <p:spPr bwMode="auto">
              <a:xfrm>
                <a:off x="1600" y="3380"/>
                <a:ext cx="692" cy="878"/>
              </a:xfrm>
              <a:custGeom>
                <a:avLst/>
                <a:gdLst>
                  <a:gd name="T0" fmla="*/ 248 w 692"/>
                  <a:gd name="T1" fmla="*/ 878 h 878"/>
                  <a:gd name="T2" fmla="*/ 156 w 692"/>
                  <a:gd name="T3" fmla="*/ 578 h 878"/>
                  <a:gd name="T4" fmla="*/ 76 w 692"/>
                  <a:gd name="T5" fmla="*/ 352 h 878"/>
                  <a:gd name="T6" fmla="*/ 20 w 692"/>
                  <a:gd name="T7" fmla="*/ 210 h 878"/>
                  <a:gd name="T8" fmla="*/ 0 w 692"/>
                  <a:gd name="T9" fmla="*/ 162 h 878"/>
                  <a:gd name="T10" fmla="*/ 30 w 692"/>
                  <a:gd name="T11" fmla="*/ 138 h 878"/>
                  <a:gd name="T12" fmla="*/ 68 w 692"/>
                  <a:gd name="T13" fmla="*/ 116 h 878"/>
                  <a:gd name="T14" fmla="*/ 154 w 692"/>
                  <a:gd name="T15" fmla="*/ 80 h 878"/>
                  <a:gd name="T16" fmla="*/ 230 w 692"/>
                  <a:gd name="T17" fmla="*/ 58 h 878"/>
                  <a:gd name="T18" fmla="*/ 262 w 692"/>
                  <a:gd name="T19" fmla="*/ 50 h 878"/>
                  <a:gd name="T20" fmla="*/ 318 w 692"/>
                  <a:gd name="T21" fmla="*/ 14 h 878"/>
                  <a:gd name="T22" fmla="*/ 334 w 692"/>
                  <a:gd name="T23" fmla="*/ 0 h 878"/>
                  <a:gd name="T24" fmla="*/ 342 w 692"/>
                  <a:gd name="T25" fmla="*/ 52 h 878"/>
                  <a:gd name="T26" fmla="*/ 354 w 692"/>
                  <a:gd name="T27" fmla="*/ 96 h 878"/>
                  <a:gd name="T28" fmla="*/ 374 w 692"/>
                  <a:gd name="T29" fmla="*/ 140 h 878"/>
                  <a:gd name="T30" fmla="*/ 388 w 692"/>
                  <a:gd name="T31" fmla="*/ 166 h 878"/>
                  <a:gd name="T32" fmla="*/ 424 w 692"/>
                  <a:gd name="T33" fmla="*/ 252 h 878"/>
                  <a:gd name="T34" fmla="*/ 472 w 692"/>
                  <a:gd name="T35" fmla="*/ 388 h 878"/>
                  <a:gd name="T36" fmla="*/ 484 w 692"/>
                  <a:gd name="T37" fmla="*/ 426 h 878"/>
                  <a:gd name="T38" fmla="*/ 496 w 692"/>
                  <a:gd name="T39" fmla="*/ 382 h 878"/>
                  <a:gd name="T40" fmla="*/ 514 w 692"/>
                  <a:gd name="T41" fmla="*/ 266 h 878"/>
                  <a:gd name="T42" fmla="*/ 526 w 692"/>
                  <a:gd name="T43" fmla="*/ 104 h 878"/>
                  <a:gd name="T44" fmla="*/ 526 w 692"/>
                  <a:gd name="T45" fmla="*/ 60 h 878"/>
                  <a:gd name="T46" fmla="*/ 550 w 692"/>
                  <a:gd name="T47" fmla="*/ 82 h 878"/>
                  <a:gd name="T48" fmla="*/ 588 w 692"/>
                  <a:gd name="T49" fmla="*/ 108 h 878"/>
                  <a:gd name="T50" fmla="*/ 688 w 692"/>
                  <a:gd name="T51" fmla="*/ 142 h 878"/>
                  <a:gd name="T52" fmla="*/ 690 w 692"/>
                  <a:gd name="T53" fmla="*/ 154 h 878"/>
                  <a:gd name="T54" fmla="*/ 690 w 692"/>
                  <a:gd name="T55" fmla="*/ 212 h 878"/>
                  <a:gd name="T56" fmla="*/ 674 w 692"/>
                  <a:gd name="T57" fmla="*/ 336 h 878"/>
                  <a:gd name="T58" fmla="*/ 660 w 692"/>
                  <a:gd name="T59" fmla="*/ 492 h 878"/>
                  <a:gd name="T60" fmla="*/ 654 w 692"/>
                  <a:gd name="T61" fmla="*/ 620 h 878"/>
                  <a:gd name="T62" fmla="*/ 656 w 692"/>
                  <a:gd name="T63" fmla="*/ 664 h 878"/>
                  <a:gd name="T64" fmla="*/ 662 w 692"/>
                  <a:gd name="T65" fmla="*/ 828 h 878"/>
                  <a:gd name="T66" fmla="*/ 668 w 692"/>
                  <a:gd name="T67" fmla="*/ 876 h 87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92"/>
                  <a:gd name="T103" fmla="*/ 0 h 878"/>
                  <a:gd name="T104" fmla="*/ 692 w 692"/>
                  <a:gd name="T105" fmla="*/ 878 h 87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92" h="878">
                    <a:moveTo>
                      <a:pt x="248" y="878"/>
                    </a:moveTo>
                    <a:lnTo>
                      <a:pt x="248" y="878"/>
                    </a:lnTo>
                    <a:lnTo>
                      <a:pt x="202" y="718"/>
                    </a:lnTo>
                    <a:lnTo>
                      <a:pt x="156" y="578"/>
                    </a:lnTo>
                    <a:lnTo>
                      <a:pt x="114" y="454"/>
                    </a:lnTo>
                    <a:lnTo>
                      <a:pt x="76" y="352"/>
                    </a:lnTo>
                    <a:lnTo>
                      <a:pt x="46" y="270"/>
                    </a:lnTo>
                    <a:lnTo>
                      <a:pt x="20" y="210"/>
                    </a:lnTo>
                    <a:lnTo>
                      <a:pt x="0" y="162"/>
                    </a:lnTo>
                    <a:lnTo>
                      <a:pt x="14" y="148"/>
                    </a:lnTo>
                    <a:lnTo>
                      <a:pt x="30" y="138"/>
                    </a:lnTo>
                    <a:lnTo>
                      <a:pt x="48" y="126"/>
                    </a:lnTo>
                    <a:lnTo>
                      <a:pt x="68" y="116"/>
                    </a:lnTo>
                    <a:lnTo>
                      <a:pt x="110" y="96"/>
                    </a:lnTo>
                    <a:lnTo>
                      <a:pt x="154" y="80"/>
                    </a:lnTo>
                    <a:lnTo>
                      <a:pt x="196" y="68"/>
                    </a:lnTo>
                    <a:lnTo>
                      <a:pt x="230" y="58"/>
                    </a:lnTo>
                    <a:lnTo>
                      <a:pt x="262" y="50"/>
                    </a:lnTo>
                    <a:lnTo>
                      <a:pt x="296" y="28"/>
                    </a:lnTo>
                    <a:lnTo>
                      <a:pt x="318" y="14"/>
                    </a:lnTo>
                    <a:lnTo>
                      <a:pt x="334" y="0"/>
                    </a:lnTo>
                    <a:lnTo>
                      <a:pt x="336" y="16"/>
                    </a:lnTo>
                    <a:lnTo>
                      <a:pt x="342" y="52"/>
                    </a:lnTo>
                    <a:lnTo>
                      <a:pt x="346" y="74"/>
                    </a:lnTo>
                    <a:lnTo>
                      <a:pt x="354" y="96"/>
                    </a:lnTo>
                    <a:lnTo>
                      <a:pt x="362" y="118"/>
                    </a:lnTo>
                    <a:lnTo>
                      <a:pt x="374" y="140"/>
                    </a:lnTo>
                    <a:lnTo>
                      <a:pt x="388" y="166"/>
                    </a:lnTo>
                    <a:lnTo>
                      <a:pt x="406" y="206"/>
                    </a:lnTo>
                    <a:lnTo>
                      <a:pt x="424" y="252"/>
                    </a:lnTo>
                    <a:lnTo>
                      <a:pt x="442" y="302"/>
                    </a:lnTo>
                    <a:lnTo>
                      <a:pt x="472" y="388"/>
                    </a:lnTo>
                    <a:lnTo>
                      <a:pt x="484" y="426"/>
                    </a:lnTo>
                    <a:lnTo>
                      <a:pt x="490" y="406"/>
                    </a:lnTo>
                    <a:lnTo>
                      <a:pt x="496" y="382"/>
                    </a:lnTo>
                    <a:lnTo>
                      <a:pt x="506" y="326"/>
                    </a:lnTo>
                    <a:lnTo>
                      <a:pt x="514" y="266"/>
                    </a:lnTo>
                    <a:lnTo>
                      <a:pt x="520" y="206"/>
                    </a:lnTo>
                    <a:lnTo>
                      <a:pt x="526" y="104"/>
                    </a:lnTo>
                    <a:lnTo>
                      <a:pt x="526" y="60"/>
                    </a:lnTo>
                    <a:lnTo>
                      <a:pt x="538" y="72"/>
                    </a:lnTo>
                    <a:lnTo>
                      <a:pt x="550" y="82"/>
                    </a:lnTo>
                    <a:lnTo>
                      <a:pt x="572" y="98"/>
                    </a:lnTo>
                    <a:lnTo>
                      <a:pt x="588" y="108"/>
                    </a:lnTo>
                    <a:lnTo>
                      <a:pt x="596" y="112"/>
                    </a:lnTo>
                    <a:lnTo>
                      <a:pt x="688" y="142"/>
                    </a:lnTo>
                    <a:lnTo>
                      <a:pt x="690" y="154"/>
                    </a:lnTo>
                    <a:lnTo>
                      <a:pt x="692" y="170"/>
                    </a:lnTo>
                    <a:lnTo>
                      <a:pt x="690" y="212"/>
                    </a:lnTo>
                    <a:lnTo>
                      <a:pt x="684" y="268"/>
                    </a:lnTo>
                    <a:lnTo>
                      <a:pt x="674" y="336"/>
                    </a:lnTo>
                    <a:lnTo>
                      <a:pt x="666" y="410"/>
                    </a:lnTo>
                    <a:lnTo>
                      <a:pt x="660" y="492"/>
                    </a:lnTo>
                    <a:lnTo>
                      <a:pt x="656" y="578"/>
                    </a:lnTo>
                    <a:lnTo>
                      <a:pt x="654" y="620"/>
                    </a:lnTo>
                    <a:lnTo>
                      <a:pt x="656" y="664"/>
                    </a:lnTo>
                    <a:lnTo>
                      <a:pt x="658" y="768"/>
                    </a:lnTo>
                    <a:lnTo>
                      <a:pt x="662" y="828"/>
                    </a:lnTo>
                    <a:lnTo>
                      <a:pt x="664" y="856"/>
                    </a:lnTo>
                    <a:lnTo>
                      <a:pt x="668" y="876"/>
                    </a:lnTo>
                    <a:lnTo>
                      <a:pt x="248" y="878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90" name="Freeform 487"/>
              <p:cNvSpPr>
                <a:spLocks/>
              </p:cNvSpPr>
              <p:nvPr/>
            </p:nvSpPr>
            <p:spPr bwMode="auto">
              <a:xfrm>
                <a:off x="2058" y="3628"/>
                <a:ext cx="72" cy="586"/>
              </a:xfrm>
              <a:custGeom>
                <a:avLst/>
                <a:gdLst>
                  <a:gd name="T0" fmla="*/ 0 w 72"/>
                  <a:gd name="T1" fmla="*/ 2 h 586"/>
                  <a:gd name="T2" fmla="*/ 0 w 72"/>
                  <a:gd name="T3" fmla="*/ 2 h 586"/>
                  <a:gd name="T4" fmla="*/ 2 w 72"/>
                  <a:gd name="T5" fmla="*/ 18 h 586"/>
                  <a:gd name="T6" fmla="*/ 10 w 72"/>
                  <a:gd name="T7" fmla="*/ 62 h 586"/>
                  <a:gd name="T8" fmla="*/ 16 w 72"/>
                  <a:gd name="T9" fmla="*/ 94 h 586"/>
                  <a:gd name="T10" fmla="*/ 18 w 72"/>
                  <a:gd name="T11" fmla="*/ 132 h 586"/>
                  <a:gd name="T12" fmla="*/ 22 w 72"/>
                  <a:gd name="T13" fmla="*/ 176 h 586"/>
                  <a:gd name="T14" fmla="*/ 24 w 72"/>
                  <a:gd name="T15" fmla="*/ 224 h 586"/>
                  <a:gd name="T16" fmla="*/ 24 w 72"/>
                  <a:gd name="T17" fmla="*/ 224 h 586"/>
                  <a:gd name="T18" fmla="*/ 26 w 72"/>
                  <a:gd name="T19" fmla="*/ 318 h 586"/>
                  <a:gd name="T20" fmla="*/ 28 w 72"/>
                  <a:gd name="T21" fmla="*/ 364 h 586"/>
                  <a:gd name="T22" fmla="*/ 32 w 72"/>
                  <a:gd name="T23" fmla="*/ 412 h 586"/>
                  <a:gd name="T24" fmla="*/ 36 w 72"/>
                  <a:gd name="T25" fmla="*/ 458 h 586"/>
                  <a:gd name="T26" fmla="*/ 44 w 72"/>
                  <a:gd name="T27" fmla="*/ 502 h 586"/>
                  <a:gd name="T28" fmla="*/ 54 w 72"/>
                  <a:gd name="T29" fmla="*/ 546 h 586"/>
                  <a:gd name="T30" fmla="*/ 66 w 72"/>
                  <a:gd name="T31" fmla="*/ 586 h 586"/>
                  <a:gd name="T32" fmla="*/ 72 w 72"/>
                  <a:gd name="T33" fmla="*/ 584 h 586"/>
                  <a:gd name="T34" fmla="*/ 72 w 72"/>
                  <a:gd name="T35" fmla="*/ 584 h 586"/>
                  <a:gd name="T36" fmla="*/ 62 w 72"/>
                  <a:gd name="T37" fmla="*/ 544 h 586"/>
                  <a:gd name="T38" fmla="*/ 52 w 72"/>
                  <a:gd name="T39" fmla="*/ 502 h 586"/>
                  <a:gd name="T40" fmla="*/ 44 w 72"/>
                  <a:gd name="T41" fmla="*/ 456 h 586"/>
                  <a:gd name="T42" fmla="*/ 40 w 72"/>
                  <a:gd name="T43" fmla="*/ 410 h 586"/>
                  <a:gd name="T44" fmla="*/ 36 w 72"/>
                  <a:gd name="T45" fmla="*/ 364 h 586"/>
                  <a:gd name="T46" fmla="*/ 34 w 72"/>
                  <a:gd name="T47" fmla="*/ 318 h 586"/>
                  <a:gd name="T48" fmla="*/ 32 w 72"/>
                  <a:gd name="T49" fmla="*/ 224 h 586"/>
                  <a:gd name="T50" fmla="*/ 32 w 72"/>
                  <a:gd name="T51" fmla="*/ 224 h 586"/>
                  <a:gd name="T52" fmla="*/ 30 w 72"/>
                  <a:gd name="T53" fmla="*/ 176 h 586"/>
                  <a:gd name="T54" fmla="*/ 26 w 72"/>
                  <a:gd name="T55" fmla="*/ 132 h 586"/>
                  <a:gd name="T56" fmla="*/ 22 w 72"/>
                  <a:gd name="T57" fmla="*/ 92 h 586"/>
                  <a:gd name="T58" fmla="*/ 18 w 72"/>
                  <a:gd name="T59" fmla="*/ 60 h 586"/>
                  <a:gd name="T60" fmla="*/ 10 w 72"/>
                  <a:gd name="T61" fmla="*/ 16 h 586"/>
                  <a:gd name="T62" fmla="*/ 6 w 72"/>
                  <a:gd name="T63" fmla="*/ 0 h 586"/>
                  <a:gd name="T64" fmla="*/ 0 w 72"/>
                  <a:gd name="T65" fmla="*/ 2 h 58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72"/>
                  <a:gd name="T100" fmla="*/ 0 h 586"/>
                  <a:gd name="T101" fmla="*/ 72 w 72"/>
                  <a:gd name="T102" fmla="*/ 586 h 58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72" h="586">
                    <a:moveTo>
                      <a:pt x="0" y="2"/>
                    </a:moveTo>
                    <a:lnTo>
                      <a:pt x="0" y="2"/>
                    </a:lnTo>
                    <a:lnTo>
                      <a:pt x="2" y="18"/>
                    </a:lnTo>
                    <a:lnTo>
                      <a:pt x="10" y="62"/>
                    </a:lnTo>
                    <a:lnTo>
                      <a:pt x="16" y="94"/>
                    </a:lnTo>
                    <a:lnTo>
                      <a:pt x="18" y="132"/>
                    </a:lnTo>
                    <a:lnTo>
                      <a:pt x="22" y="176"/>
                    </a:lnTo>
                    <a:lnTo>
                      <a:pt x="24" y="224"/>
                    </a:lnTo>
                    <a:lnTo>
                      <a:pt x="26" y="318"/>
                    </a:lnTo>
                    <a:lnTo>
                      <a:pt x="28" y="364"/>
                    </a:lnTo>
                    <a:lnTo>
                      <a:pt x="32" y="412"/>
                    </a:lnTo>
                    <a:lnTo>
                      <a:pt x="36" y="458"/>
                    </a:lnTo>
                    <a:lnTo>
                      <a:pt x="44" y="502"/>
                    </a:lnTo>
                    <a:lnTo>
                      <a:pt x="54" y="546"/>
                    </a:lnTo>
                    <a:lnTo>
                      <a:pt x="66" y="586"/>
                    </a:lnTo>
                    <a:lnTo>
                      <a:pt x="72" y="584"/>
                    </a:lnTo>
                    <a:lnTo>
                      <a:pt x="62" y="544"/>
                    </a:lnTo>
                    <a:lnTo>
                      <a:pt x="52" y="502"/>
                    </a:lnTo>
                    <a:lnTo>
                      <a:pt x="44" y="456"/>
                    </a:lnTo>
                    <a:lnTo>
                      <a:pt x="40" y="410"/>
                    </a:lnTo>
                    <a:lnTo>
                      <a:pt x="36" y="364"/>
                    </a:lnTo>
                    <a:lnTo>
                      <a:pt x="34" y="318"/>
                    </a:lnTo>
                    <a:lnTo>
                      <a:pt x="32" y="224"/>
                    </a:lnTo>
                    <a:lnTo>
                      <a:pt x="30" y="176"/>
                    </a:lnTo>
                    <a:lnTo>
                      <a:pt x="26" y="132"/>
                    </a:lnTo>
                    <a:lnTo>
                      <a:pt x="22" y="92"/>
                    </a:lnTo>
                    <a:lnTo>
                      <a:pt x="18" y="60"/>
                    </a:lnTo>
                    <a:lnTo>
                      <a:pt x="10" y="16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91" name="Freeform 488"/>
              <p:cNvSpPr>
                <a:spLocks/>
              </p:cNvSpPr>
              <p:nvPr/>
            </p:nvSpPr>
            <p:spPr bwMode="auto">
              <a:xfrm>
                <a:off x="2032" y="3652"/>
                <a:ext cx="426" cy="440"/>
              </a:xfrm>
              <a:custGeom>
                <a:avLst/>
                <a:gdLst>
                  <a:gd name="T0" fmla="*/ 226 w 426"/>
                  <a:gd name="T1" fmla="*/ 0 h 440"/>
                  <a:gd name="T2" fmla="*/ 226 w 426"/>
                  <a:gd name="T3" fmla="*/ 0 h 440"/>
                  <a:gd name="T4" fmla="*/ 218 w 426"/>
                  <a:gd name="T5" fmla="*/ 8 h 440"/>
                  <a:gd name="T6" fmla="*/ 198 w 426"/>
                  <a:gd name="T7" fmla="*/ 28 h 440"/>
                  <a:gd name="T8" fmla="*/ 186 w 426"/>
                  <a:gd name="T9" fmla="*/ 42 h 440"/>
                  <a:gd name="T10" fmla="*/ 174 w 426"/>
                  <a:gd name="T11" fmla="*/ 60 h 440"/>
                  <a:gd name="T12" fmla="*/ 164 w 426"/>
                  <a:gd name="T13" fmla="*/ 80 h 440"/>
                  <a:gd name="T14" fmla="*/ 156 w 426"/>
                  <a:gd name="T15" fmla="*/ 102 h 440"/>
                  <a:gd name="T16" fmla="*/ 156 w 426"/>
                  <a:gd name="T17" fmla="*/ 102 h 440"/>
                  <a:gd name="T18" fmla="*/ 148 w 426"/>
                  <a:gd name="T19" fmla="*/ 144 h 440"/>
                  <a:gd name="T20" fmla="*/ 138 w 426"/>
                  <a:gd name="T21" fmla="*/ 188 h 440"/>
                  <a:gd name="T22" fmla="*/ 128 w 426"/>
                  <a:gd name="T23" fmla="*/ 234 h 440"/>
                  <a:gd name="T24" fmla="*/ 114 w 426"/>
                  <a:gd name="T25" fmla="*/ 280 h 440"/>
                  <a:gd name="T26" fmla="*/ 106 w 426"/>
                  <a:gd name="T27" fmla="*/ 302 h 440"/>
                  <a:gd name="T28" fmla="*/ 96 w 426"/>
                  <a:gd name="T29" fmla="*/ 322 h 440"/>
                  <a:gd name="T30" fmla="*/ 84 w 426"/>
                  <a:gd name="T31" fmla="*/ 342 h 440"/>
                  <a:gd name="T32" fmla="*/ 72 w 426"/>
                  <a:gd name="T33" fmla="*/ 360 h 440"/>
                  <a:gd name="T34" fmla="*/ 58 w 426"/>
                  <a:gd name="T35" fmla="*/ 378 h 440"/>
                  <a:gd name="T36" fmla="*/ 40 w 426"/>
                  <a:gd name="T37" fmla="*/ 392 h 440"/>
                  <a:gd name="T38" fmla="*/ 22 w 426"/>
                  <a:gd name="T39" fmla="*/ 404 h 440"/>
                  <a:gd name="T40" fmla="*/ 0 w 426"/>
                  <a:gd name="T41" fmla="*/ 416 h 440"/>
                  <a:gd name="T42" fmla="*/ 0 w 426"/>
                  <a:gd name="T43" fmla="*/ 416 h 440"/>
                  <a:gd name="T44" fmla="*/ 6 w 426"/>
                  <a:gd name="T45" fmla="*/ 418 h 440"/>
                  <a:gd name="T46" fmla="*/ 24 w 426"/>
                  <a:gd name="T47" fmla="*/ 426 h 440"/>
                  <a:gd name="T48" fmla="*/ 36 w 426"/>
                  <a:gd name="T49" fmla="*/ 430 h 440"/>
                  <a:gd name="T50" fmla="*/ 52 w 426"/>
                  <a:gd name="T51" fmla="*/ 434 h 440"/>
                  <a:gd name="T52" fmla="*/ 72 w 426"/>
                  <a:gd name="T53" fmla="*/ 438 h 440"/>
                  <a:gd name="T54" fmla="*/ 92 w 426"/>
                  <a:gd name="T55" fmla="*/ 440 h 440"/>
                  <a:gd name="T56" fmla="*/ 118 w 426"/>
                  <a:gd name="T57" fmla="*/ 440 h 440"/>
                  <a:gd name="T58" fmla="*/ 144 w 426"/>
                  <a:gd name="T59" fmla="*/ 438 h 440"/>
                  <a:gd name="T60" fmla="*/ 176 w 426"/>
                  <a:gd name="T61" fmla="*/ 432 h 440"/>
                  <a:gd name="T62" fmla="*/ 208 w 426"/>
                  <a:gd name="T63" fmla="*/ 424 h 440"/>
                  <a:gd name="T64" fmla="*/ 244 w 426"/>
                  <a:gd name="T65" fmla="*/ 412 h 440"/>
                  <a:gd name="T66" fmla="*/ 284 w 426"/>
                  <a:gd name="T67" fmla="*/ 396 h 440"/>
                  <a:gd name="T68" fmla="*/ 326 w 426"/>
                  <a:gd name="T69" fmla="*/ 376 h 440"/>
                  <a:gd name="T70" fmla="*/ 370 w 426"/>
                  <a:gd name="T71" fmla="*/ 350 h 440"/>
                  <a:gd name="T72" fmla="*/ 426 w 426"/>
                  <a:gd name="T73" fmla="*/ 18 h 440"/>
                  <a:gd name="T74" fmla="*/ 226 w 426"/>
                  <a:gd name="T75" fmla="*/ 0 h 44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426"/>
                  <a:gd name="T115" fmla="*/ 0 h 440"/>
                  <a:gd name="T116" fmla="*/ 426 w 426"/>
                  <a:gd name="T117" fmla="*/ 440 h 44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426" h="440">
                    <a:moveTo>
                      <a:pt x="226" y="0"/>
                    </a:moveTo>
                    <a:lnTo>
                      <a:pt x="226" y="0"/>
                    </a:lnTo>
                    <a:lnTo>
                      <a:pt x="218" y="8"/>
                    </a:lnTo>
                    <a:lnTo>
                      <a:pt x="198" y="28"/>
                    </a:lnTo>
                    <a:lnTo>
                      <a:pt x="186" y="42"/>
                    </a:lnTo>
                    <a:lnTo>
                      <a:pt x="174" y="60"/>
                    </a:lnTo>
                    <a:lnTo>
                      <a:pt x="164" y="80"/>
                    </a:lnTo>
                    <a:lnTo>
                      <a:pt x="156" y="102"/>
                    </a:lnTo>
                    <a:lnTo>
                      <a:pt x="148" y="144"/>
                    </a:lnTo>
                    <a:lnTo>
                      <a:pt x="138" y="188"/>
                    </a:lnTo>
                    <a:lnTo>
                      <a:pt x="128" y="234"/>
                    </a:lnTo>
                    <a:lnTo>
                      <a:pt x="114" y="280"/>
                    </a:lnTo>
                    <a:lnTo>
                      <a:pt x="106" y="302"/>
                    </a:lnTo>
                    <a:lnTo>
                      <a:pt x="96" y="322"/>
                    </a:lnTo>
                    <a:lnTo>
                      <a:pt x="84" y="342"/>
                    </a:lnTo>
                    <a:lnTo>
                      <a:pt x="72" y="360"/>
                    </a:lnTo>
                    <a:lnTo>
                      <a:pt x="58" y="378"/>
                    </a:lnTo>
                    <a:lnTo>
                      <a:pt x="40" y="392"/>
                    </a:lnTo>
                    <a:lnTo>
                      <a:pt x="22" y="404"/>
                    </a:lnTo>
                    <a:lnTo>
                      <a:pt x="0" y="416"/>
                    </a:lnTo>
                    <a:lnTo>
                      <a:pt x="6" y="418"/>
                    </a:lnTo>
                    <a:lnTo>
                      <a:pt x="24" y="426"/>
                    </a:lnTo>
                    <a:lnTo>
                      <a:pt x="36" y="430"/>
                    </a:lnTo>
                    <a:lnTo>
                      <a:pt x="52" y="434"/>
                    </a:lnTo>
                    <a:lnTo>
                      <a:pt x="72" y="438"/>
                    </a:lnTo>
                    <a:lnTo>
                      <a:pt x="92" y="440"/>
                    </a:lnTo>
                    <a:lnTo>
                      <a:pt x="118" y="440"/>
                    </a:lnTo>
                    <a:lnTo>
                      <a:pt x="144" y="438"/>
                    </a:lnTo>
                    <a:lnTo>
                      <a:pt x="176" y="432"/>
                    </a:lnTo>
                    <a:lnTo>
                      <a:pt x="208" y="424"/>
                    </a:lnTo>
                    <a:lnTo>
                      <a:pt x="244" y="412"/>
                    </a:lnTo>
                    <a:lnTo>
                      <a:pt x="284" y="396"/>
                    </a:lnTo>
                    <a:lnTo>
                      <a:pt x="326" y="376"/>
                    </a:lnTo>
                    <a:lnTo>
                      <a:pt x="370" y="350"/>
                    </a:lnTo>
                    <a:lnTo>
                      <a:pt x="426" y="18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92" name="Freeform 489"/>
              <p:cNvSpPr>
                <a:spLocks/>
              </p:cNvSpPr>
              <p:nvPr/>
            </p:nvSpPr>
            <p:spPr bwMode="auto">
              <a:xfrm>
                <a:off x="1792" y="3614"/>
                <a:ext cx="150" cy="78"/>
              </a:xfrm>
              <a:custGeom>
                <a:avLst/>
                <a:gdLst>
                  <a:gd name="T0" fmla="*/ 140 w 150"/>
                  <a:gd name="T1" fmla="*/ 0 h 78"/>
                  <a:gd name="T2" fmla="*/ 150 w 150"/>
                  <a:gd name="T3" fmla="*/ 64 h 78"/>
                  <a:gd name="T4" fmla="*/ 14 w 150"/>
                  <a:gd name="T5" fmla="*/ 78 h 78"/>
                  <a:gd name="T6" fmla="*/ 0 w 150"/>
                  <a:gd name="T7" fmla="*/ 2 h 78"/>
                  <a:gd name="T8" fmla="*/ 140 w 150"/>
                  <a:gd name="T9" fmla="*/ 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0"/>
                  <a:gd name="T16" fmla="*/ 0 h 78"/>
                  <a:gd name="T17" fmla="*/ 150 w 150"/>
                  <a:gd name="T18" fmla="*/ 78 h 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0" h="78">
                    <a:moveTo>
                      <a:pt x="140" y="0"/>
                    </a:moveTo>
                    <a:lnTo>
                      <a:pt x="150" y="64"/>
                    </a:lnTo>
                    <a:lnTo>
                      <a:pt x="14" y="78"/>
                    </a:lnTo>
                    <a:lnTo>
                      <a:pt x="0" y="2"/>
                    </a:lnTo>
                    <a:lnTo>
                      <a:pt x="140" y="0"/>
                    </a:lnTo>
                    <a:close/>
                  </a:path>
                </a:pathLst>
              </a:custGeom>
              <a:solidFill>
                <a:srgbClr val="D0CE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93" name="Freeform 490"/>
              <p:cNvSpPr>
                <a:spLocks/>
              </p:cNvSpPr>
              <p:nvPr/>
            </p:nvSpPr>
            <p:spPr bwMode="auto">
              <a:xfrm>
                <a:off x="2162" y="3618"/>
                <a:ext cx="96" cy="52"/>
              </a:xfrm>
              <a:custGeom>
                <a:avLst/>
                <a:gdLst>
                  <a:gd name="T0" fmla="*/ 0 w 96"/>
                  <a:gd name="T1" fmla="*/ 2 h 52"/>
                  <a:gd name="T2" fmla="*/ 6 w 96"/>
                  <a:gd name="T3" fmla="*/ 44 h 52"/>
                  <a:gd name="T4" fmla="*/ 96 w 96"/>
                  <a:gd name="T5" fmla="*/ 52 h 52"/>
                  <a:gd name="T6" fmla="*/ 90 w 96"/>
                  <a:gd name="T7" fmla="*/ 0 h 52"/>
                  <a:gd name="T8" fmla="*/ 0 w 96"/>
                  <a:gd name="T9" fmla="*/ 2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52"/>
                  <a:gd name="T17" fmla="*/ 96 w 96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52">
                    <a:moveTo>
                      <a:pt x="0" y="2"/>
                    </a:moveTo>
                    <a:lnTo>
                      <a:pt x="6" y="44"/>
                    </a:lnTo>
                    <a:lnTo>
                      <a:pt x="96" y="52"/>
                    </a:lnTo>
                    <a:lnTo>
                      <a:pt x="9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0CE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94" name="Freeform 491"/>
              <p:cNvSpPr>
                <a:spLocks noEditPoints="1"/>
              </p:cNvSpPr>
              <p:nvPr/>
            </p:nvSpPr>
            <p:spPr bwMode="auto">
              <a:xfrm>
                <a:off x="2030" y="3646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16 w 16"/>
                  <a:gd name="T43" fmla="*/ 6 h 16"/>
                  <a:gd name="T44" fmla="*/ 16 w 16"/>
                  <a:gd name="T45" fmla="*/ 6 h 16"/>
                  <a:gd name="T46" fmla="*/ 14 w 16"/>
                  <a:gd name="T47" fmla="*/ 12 h 16"/>
                  <a:gd name="T48" fmla="*/ 10 w 16"/>
                  <a:gd name="T49" fmla="*/ 14 h 16"/>
                  <a:gd name="T50" fmla="*/ 10 w 16"/>
                  <a:gd name="T51" fmla="*/ 14 h 16"/>
                  <a:gd name="T52" fmla="*/ 6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4 w 16"/>
                  <a:gd name="T59" fmla="*/ 4 h 16"/>
                  <a:gd name="T60" fmla="*/ 8 w 16"/>
                  <a:gd name="T61" fmla="*/ 2 h 16"/>
                  <a:gd name="T62" fmla="*/ 8 w 16"/>
                  <a:gd name="T63" fmla="*/ 2 h 16"/>
                  <a:gd name="T64" fmla="*/ 12 w 16"/>
                  <a:gd name="T65" fmla="*/ 2 h 16"/>
                  <a:gd name="T66" fmla="*/ 16 w 16"/>
                  <a:gd name="T67" fmla="*/ 6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6" y="6"/>
                    </a:moveTo>
                    <a:lnTo>
                      <a:pt x="16" y="6"/>
                    </a:lnTo>
                    <a:lnTo>
                      <a:pt x="14" y="12"/>
                    </a:lnTo>
                    <a:lnTo>
                      <a:pt x="10" y="14"/>
                    </a:lnTo>
                    <a:lnTo>
                      <a:pt x="6" y="14"/>
                    </a:lnTo>
                    <a:lnTo>
                      <a:pt x="2" y="10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95" name="Freeform 492"/>
              <p:cNvSpPr>
                <a:spLocks/>
              </p:cNvSpPr>
              <p:nvPr/>
            </p:nvSpPr>
            <p:spPr bwMode="auto">
              <a:xfrm>
                <a:off x="2030" y="3646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96" name="Freeform 493"/>
              <p:cNvSpPr>
                <a:spLocks/>
              </p:cNvSpPr>
              <p:nvPr/>
            </p:nvSpPr>
            <p:spPr bwMode="auto">
              <a:xfrm>
                <a:off x="2032" y="3648"/>
                <a:ext cx="14" cy="12"/>
              </a:xfrm>
              <a:custGeom>
                <a:avLst/>
                <a:gdLst>
                  <a:gd name="T0" fmla="*/ 14 w 14"/>
                  <a:gd name="T1" fmla="*/ 4 h 12"/>
                  <a:gd name="T2" fmla="*/ 14 w 14"/>
                  <a:gd name="T3" fmla="*/ 4 h 12"/>
                  <a:gd name="T4" fmla="*/ 12 w 14"/>
                  <a:gd name="T5" fmla="*/ 10 h 12"/>
                  <a:gd name="T6" fmla="*/ 8 w 14"/>
                  <a:gd name="T7" fmla="*/ 12 h 12"/>
                  <a:gd name="T8" fmla="*/ 8 w 14"/>
                  <a:gd name="T9" fmla="*/ 12 h 12"/>
                  <a:gd name="T10" fmla="*/ 4 w 14"/>
                  <a:gd name="T11" fmla="*/ 12 h 12"/>
                  <a:gd name="T12" fmla="*/ 0 w 14"/>
                  <a:gd name="T13" fmla="*/ 8 h 12"/>
                  <a:gd name="T14" fmla="*/ 0 w 14"/>
                  <a:gd name="T15" fmla="*/ 8 h 12"/>
                  <a:gd name="T16" fmla="*/ 2 w 14"/>
                  <a:gd name="T17" fmla="*/ 2 h 12"/>
                  <a:gd name="T18" fmla="*/ 6 w 14"/>
                  <a:gd name="T19" fmla="*/ 0 h 12"/>
                  <a:gd name="T20" fmla="*/ 6 w 14"/>
                  <a:gd name="T21" fmla="*/ 0 h 12"/>
                  <a:gd name="T22" fmla="*/ 10 w 14"/>
                  <a:gd name="T23" fmla="*/ 0 h 12"/>
                  <a:gd name="T24" fmla="*/ 14 w 14"/>
                  <a:gd name="T25" fmla="*/ 4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12"/>
                  <a:gd name="T41" fmla="*/ 14 w 14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12">
                    <a:moveTo>
                      <a:pt x="14" y="4"/>
                    </a:moveTo>
                    <a:lnTo>
                      <a:pt x="14" y="4"/>
                    </a:lnTo>
                    <a:lnTo>
                      <a:pt x="12" y="10"/>
                    </a:lnTo>
                    <a:lnTo>
                      <a:pt x="8" y="12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97" name="Freeform 494"/>
              <p:cNvSpPr>
                <a:spLocks noEditPoints="1"/>
              </p:cNvSpPr>
              <p:nvPr/>
            </p:nvSpPr>
            <p:spPr bwMode="auto">
              <a:xfrm>
                <a:off x="2048" y="3810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8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6 h 16"/>
                  <a:gd name="T26" fmla="*/ 16 w 16"/>
                  <a:gd name="T27" fmla="*/ 14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16 w 16"/>
                  <a:gd name="T43" fmla="*/ 8 h 16"/>
                  <a:gd name="T44" fmla="*/ 16 w 16"/>
                  <a:gd name="T45" fmla="*/ 8 h 16"/>
                  <a:gd name="T46" fmla="*/ 14 w 16"/>
                  <a:gd name="T47" fmla="*/ 12 h 16"/>
                  <a:gd name="T48" fmla="*/ 10 w 16"/>
                  <a:gd name="T49" fmla="*/ 16 h 16"/>
                  <a:gd name="T50" fmla="*/ 10 w 16"/>
                  <a:gd name="T51" fmla="*/ 16 h 16"/>
                  <a:gd name="T52" fmla="*/ 6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4 w 16"/>
                  <a:gd name="T59" fmla="*/ 6 h 16"/>
                  <a:gd name="T60" fmla="*/ 8 w 16"/>
                  <a:gd name="T61" fmla="*/ 2 h 16"/>
                  <a:gd name="T62" fmla="*/ 8 w 16"/>
                  <a:gd name="T63" fmla="*/ 2 h 16"/>
                  <a:gd name="T64" fmla="*/ 12 w 16"/>
                  <a:gd name="T65" fmla="*/ 2 h 16"/>
                  <a:gd name="T66" fmla="*/ 16 w 16"/>
                  <a:gd name="T67" fmla="*/ 8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6" y="8"/>
                    </a:moveTo>
                    <a:lnTo>
                      <a:pt x="16" y="8"/>
                    </a:lnTo>
                    <a:lnTo>
                      <a:pt x="14" y="12"/>
                    </a:lnTo>
                    <a:lnTo>
                      <a:pt x="10" y="16"/>
                    </a:lnTo>
                    <a:lnTo>
                      <a:pt x="6" y="14"/>
                    </a:lnTo>
                    <a:lnTo>
                      <a:pt x="2" y="10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6" y="8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98" name="Freeform 495"/>
              <p:cNvSpPr>
                <a:spLocks/>
              </p:cNvSpPr>
              <p:nvPr/>
            </p:nvSpPr>
            <p:spPr bwMode="auto">
              <a:xfrm>
                <a:off x="2048" y="3810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8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6 h 16"/>
                  <a:gd name="T26" fmla="*/ 16 w 16"/>
                  <a:gd name="T27" fmla="*/ 14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199" name="Freeform 496"/>
              <p:cNvSpPr>
                <a:spLocks/>
              </p:cNvSpPr>
              <p:nvPr/>
            </p:nvSpPr>
            <p:spPr bwMode="auto">
              <a:xfrm>
                <a:off x="2050" y="3812"/>
                <a:ext cx="14" cy="14"/>
              </a:xfrm>
              <a:custGeom>
                <a:avLst/>
                <a:gdLst>
                  <a:gd name="T0" fmla="*/ 14 w 14"/>
                  <a:gd name="T1" fmla="*/ 6 h 14"/>
                  <a:gd name="T2" fmla="*/ 14 w 14"/>
                  <a:gd name="T3" fmla="*/ 6 h 14"/>
                  <a:gd name="T4" fmla="*/ 12 w 14"/>
                  <a:gd name="T5" fmla="*/ 10 h 14"/>
                  <a:gd name="T6" fmla="*/ 8 w 14"/>
                  <a:gd name="T7" fmla="*/ 14 h 14"/>
                  <a:gd name="T8" fmla="*/ 8 w 14"/>
                  <a:gd name="T9" fmla="*/ 14 h 14"/>
                  <a:gd name="T10" fmla="*/ 4 w 14"/>
                  <a:gd name="T11" fmla="*/ 12 h 14"/>
                  <a:gd name="T12" fmla="*/ 0 w 14"/>
                  <a:gd name="T13" fmla="*/ 8 h 14"/>
                  <a:gd name="T14" fmla="*/ 0 w 14"/>
                  <a:gd name="T15" fmla="*/ 8 h 14"/>
                  <a:gd name="T16" fmla="*/ 2 w 14"/>
                  <a:gd name="T17" fmla="*/ 4 h 14"/>
                  <a:gd name="T18" fmla="*/ 6 w 14"/>
                  <a:gd name="T19" fmla="*/ 0 h 14"/>
                  <a:gd name="T20" fmla="*/ 6 w 14"/>
                  <a:gd name="T21" fmla="*/ 0 h 14"/>
                  <a:gd name="T22" fmla="*/ 10 w 14"/>
                  <a:gd name="T23" fmla="*/ 0 h 14"/>
                  <a:gd name="T24" fmla="*/ 14 w 14"/>
                  <a:gd name="T25" fmla="*/ 6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14"/>
                  <a:gd name="T41" fmla="*/ 14 w 14"/>
                  <a:gd name="T42" fmla="*/ 14 h 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14">
                    <a:moveTo>
                      <a:pt x="14" y="6"/>
                    </a:moveTo>
                    <a:lnTo>
                      <a:pt x="14" y="6"/>
                    </a:lnTo>
                    <a:lnTo>
                      <a:pt x="12" y="10"/>
                    </a:lnTo>
                    <a:lnTo>
                      <a:pt x="8" y="14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00" name="Freeform 497"/>
              <p:cNvSpPr>
                <a:spLocks noEditPoints="1"/>
              </p:cNvSpPr>
              <p:nvPr/>
            </p:nvSpPr>
            <p:spPr bwMode="auto">
              <a:xfrm>
                <a:off x="2070" y="4118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6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4 w 16"/>
                  <a:gd name="T35" fmla="*/ 4 h 16"/>
                  <a:gd name="T36" fmla="*/ 12 w 16"/>
                  <a:gd name="T37" fmla="*/ 0 h 16"/>
                  <a:gd name="T38" fmla="*/ 10 w 16"/>
                  <a:gd name="T39" fmla="*/ 0 h 16"/>
                  <a:gd name="T40" fmla="*/ 6 w 16"/>
                  <a:gd name="T41" fmla="*/ 0 h 16"/>
                  <a:gd name="T42" fmla="*/ 14 w 16"/>
                  <a:gd name="T43" fmla="*/ 6 h 16"/>
                  <a:gd name="T44" fmla="*/ 14 w 16"/>
                  <a:gd name="T45" fmla="*/ 6 h 16"/>
                  <a:gd name="T46" fmla="*/ 14 w 16"/>
                  <a:gd name="T47" fmla="*/ 12 h 16"/>
                  <a:gd name="T48" fmla="*/ 10 w 16"/>
                  <a:gd name="T49" fmla="*/ 14 h 16"/>
                  <a:gd name="T50" fmla="*/ 10 w 16"/>
                  <a:gd name="T51" fmla="*/ 14 h 16"/>
                  <a:gd name="T52" fmla="*/ 4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2 w 16"/>
                  <a:gd name="T59" fmla="*/ 4 h 16"/>
                  <a:gd name="T60" fmla="*/ 6 w 16"/>
                  <a:gd name="T61" fmla="*/ 2 h 16"/>
                  <a:gd name="T62" fmla="*/ 6 w 16"/>
                  <a:gd name="T63" fmla="*/ 2 h 16"/>
                  <a:gd name="T64" fmla="*/ 12 w 16"/>
                  <a:gd name="T65" fmla="*/ 2 h 16"/>
                  <a:gd name="T66" fmla="*/ 14 w 16"/>
                  <a:gd name="T67" fmla="*/ 6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4" y="6"/>
                    </a:moveTo>
                    <a:lnTo>
                      <a:pt x="14" y="6"/>
                    </a:lnTo>
                    <a:lnTo>
                      <a:pt x="14" y="12"/>
                    </a:lnTo>
                    <a:lnTo>
                      <a:pt x="10" y="14"/>
                    </a:lnTo>
                    <a:lnTo>
                      <a:pt x="4" y="14"/>
                    </a:lnTo>
                    <a:lnTo>
                      <a:pt x="2" y="10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12" y="2"/>
                    </a:lnTo>
                    <a:lnTo>
                      <a:pt x="14" y="6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01" name="Freeform 498"/>
              <p:cNvSpPr>
                <a:spLocks/>
              </p:cNvSpPr>
              <p:nvPr/>
            </p:nvSpPr>
            <p:spPr bwMode="auto">
              <a:xfrm>
                <a:off x="2070" y="4118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6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4 w 16"/>
                  <a:gd name="T35" fmla="*/ 4 h 16"/>
                  <a:gd name="T36" fmla="*/ 12 w 16"/>
                  <a:gd name="T37" fmla="*/ 0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02" name="Freeform 499"/>
              <p:cNvSpPr>
                <a:spLocks/>
              </p:cNvSpPr>
              <p:nvPr/>
            </p:nvSpPr>
            <p:spPr bwMode="auto">
              <a:xfrm>
                <a:off x="2072" y="4120"/>
                <a:ext cx="12" cy="12"/>
              </a:xfrm>
              <a:custGeom>
                <a:avLst/>
                <a:gdLst>
                  <a:gd name="T0" fmla="*/ 12 w 12"/>
                  <a:gd name="T1" fmla="*/ 4 h 12"/>
                  <a:gd name="T2" fmla="*/ 12 w 12"/>
                  <a:gd name="T3" fmla="*/ 4 h 12"/>
                  <a:gd name="T4" fmla="*/ 12 w 12"/>
                  <a:gd name="T5" fmla="*/ 10 h 12"/>
                  <a:gd name="T6" fmla="*/ 8 w 12"/>
                  <a:gd name="T7" fmla="*/ 12 h 12"/>
                  <a:gd name="T8" fmla="*/ 8 w 12"/>
                  <a:gd name="T9" fmla="*/ 12 h 12"/>
                  <a:gd name="T10" fmla="*/ 2 w 12"/>
                  <a:gd name="T11" fmla="*/ 12 h 12"/>
                  <a:gd name="T12" fmla="*/ 0 w 12"/>
                  <a:gd name="T13" fmla="*/ 8 h 12"/>
                  <a:gd name="T14" fmla="*/ 0 w 12"/>
                  <a:gd name="T15" fmla="*/ 8 h 12"/>
                  <a:gd name="T16" fmla="*/ 0 w 12"/>
                  <a:gd name="T17" fmla="*/ 2 h 12"/>
                  <a:gd name="T18" fmla="*/ 4 w 12"/>
                  <a:gd name="T19" fmla="*/ 0 h 12"/>
                  <a:gd name="T20" fmla="*/ 4 w 12"/>
                  <a:gd name="T21" fmla="*/ 0 h 12"/>
                  <a:gd name="T22" fmla="*/ 10 w 12"/>
                  <a:gd name="T23" fmla="*/ 0 h 12"/>
                  <a:gd name="T24" fmla="*/ 12 w 12"/>
                  <a:gd name="T25" fmla="*/ 4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2"/>
                  <a:gd name="T41" fmla="*/ 12 w 12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2">
                    <a:moveTo>
                      <a:pt x="12" y="4"/>
                    </a:moveTo>
                    <a:lnTo>
                      <a:pt x="12" y="4"/>
                    </a:lnTo>
                    <a:lnTo>
                      <a:pt x="12" y="10"/>
                    </a:lnTo>
                    <a:lnTo>
                      <a:pt x="8" y="12"/>
                    </a:lnTo>
                    <a:lnTo>
                      <a:pt x="2" y="12"/>
                    </a:lnTo>
                    <a:lnTo>
                      <a:pt x="0" y="8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10" y="0"/>
                    </a:lnTo>
                    <a:lnTo>
                      <a:pt x="12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03" name="Freeform 500"/>
              <p:cNvSpPr>
                <a:spLocks/>
              </p:cNvSpPr>
              <p:nvPr/>
            </p:nvSpPr>
            <p:spPr bwMode="auto">
              <a:xfrm>
                <a:off x="2418" y="3798"/>
                <a:ext cx="98" cy="154"/>
              </a:xfrm>
              <a:custGeom>
                <a:avLst/>
                <a:gdLst>
                  <a:gd name="T0" fmla="*/ 48 w 98"/>
                  <a:gd name="T1" fmla="*/ 0 h 154"/>
                  <a:gd name="T2" fmla="*/ 48 w 98"/>
                  <a:gd name="T3" fmla="*/ 0 h 154"/>
                  <a:gd name="T4" fmla="*/ 58 w 98"/>
                  <a:gd name="T5" fmla="*/ 4 h 154"/>
                  <a:gd name="T6" fmla="*/ 76 w 98"/>
                  <a:gd name="T7" fmla="*/ 14 h 154"/>
                  <a:gd name="T8" fmla="*/ 86 w 98"/>
                  <a:gd name="T9" fmla="*/ 20 h 154"/>
                  <a:gd name="T10" fmla="*/ 92 w 98"/>
                  <a:gd name="T11" fmla="*/ 30 h 154"/>
                  <a:gd name="T12" fmla="*/ 98 w 98"/>
                  <a:gd name="T13" fmla="*/ 40 h 154"/>
                  <a:gd name="T14" fmla="*/ 98 w 98"/>
                  <a:gd name="T15" fmla="*/ 46 h 154"/>
                  <a:gd name="T16" fmla="*/ 96 w 98"/>
                  <a:gd name="T17" fmla="*/ 52 h 154"/>
                  <a:gd name="T18" fmla="*/ 86 w 98"/>
                  <a:gd name="T19" fmla="*/ 86 h 154"/>
                  <a:gd name="T20" fmla="*/ 86 w 98"/>
                  <a:gd name="T21" fmla="*/ 86 h 154"/>
                  <a:gd name="T22" fmla="*/ 90 w 98"/>
                  <a:gd name="T23" fmla="*/ 92 h 154"/>
                  <a:gd name="T24" fmla="*/ 94 w 98"/>
                  <a:gd name="T25" fmla="*/ 106 h 154"/>
                  <a:gd name="T26" fmla="*/ 96 w 98"/>
                  <a:gd name="T27" fmla="*/ 114 h 154"/>
                  <a:gd name="T28" fmla="*/ 94 w 98"/>
                  <a:gd name="T29" fmla="*/ 124 h 154"/>
                  <a:gd name="T30" fmla="*/ 92 w 98"/>
                  <a:gd name="T31" fmla="*/ 130 h 154"/>
                  <a:gd name="T32" fmla="*/ 86 w 98"/>
                  <a:gd name="T33" fmla="*/ 136 h 154"/>
                  <a:gd name="T34" fmla="*/ 86 w 98"/>
                  <a:gd name="T35" fmla="*/ 136 h 154"/>
                  <a:gd name="T36" fmla="*/ 66 w 98"/>
                  <a:gd name="T37" fmla="*/ 146 h 154"/>
                  <a:gd name="T38" fmla="*/ 54 w 98"/>
                  <a:gd name="T39" fmla="*/ 150 h 154"/>
                  <a:gd name="T40" fmla="*/ 42 w 98"/>
                  <a:gd name="T41" fmla="*/ 154 h 154"/>
                  <a:gd name="T42" fmla="*/ 30 w 98"/>
                  <a:gd name="T43" fmla="*/ 154 h 154"/>
                  <a:gd name="T44" fmla="*/ 18 w 98"/>
                  <a:gd name="T45" fmla="*/ 152 h 154"/>
                  <a:gd name="T46" fmla="*/ 14 w 98"/>
                  <a:gd name="T47" fmla="*/ 150 h 154"/>
                  <a:gd name="T48" fmla="*/ 10 w 98"/>
                  <a:gd name="T49" fmla="*/ 146 h 154"/>
                  <a:gd name="T50" fmla="*/ 6 w 98"/>
                  <a:gd name="T51" fmla="*/ 142 h 154"/>
                  <a:gd name="T52" fmla="*/ 2 w 98"/>
                  <a:gd name="T53" fmla="*/ 136 h 154"/>
                  <a:gd name="T54" fmla="*/ 2 w 98"/>
                  <a:gd name="T55" fmla="*/ 136 h 154"/>
                  <a:gd name="T56" fmla="*/ 2 w 98"/>
                  <a:gd name="T57" fmla="*/ 128 h 154"/>
                  <a:gd name="T58" fmla="*/ 0 w 98"/>
                  <a:gd name="T59" fmla="*/ 120 h 154"/>
                  <a:gd name="T60" fmla="*/ 4 w 98"/>
                  <a:gd name="T61" fmla="*/ 100 h 154"/>
                  <a:gd name="T62" fmla="*/ 12 w 98"/>
                  <a:gd name="T63" fmla="*/ 78 h 154"/>
                  <a:gd name="T64" fmla="*/ 20 w 98"/>
                  <a:gd name="T65" fmla="*/ 56 h 154"/>
                  <a:gd name="T66" fmla="*/ 40 w 98"/>
                  <a:gd name="T67" fmla="*/ 16 h 154"/>
                  <a:gd name="T68" fmla="*/ 48 w 98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"/>
                  <a:gd name="T106" fmla="*/ 0 h 154"/>
                  <a:gd name="T107" fmla="*/ 98 w 98"/>
                  <a:gd name="T108" fmla="*/ 154 h 1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" h="154">
                    <a:moveTo>
                      <a:pt x="48" y="0"/>
                    </a:moveTo>
                    <a:lnTo>
                      <a:pt x="48" y="0"/>
                    </a:lnTo>
                    <a:lnTo>
                      <a:pt x="58" y="4"/>
                    </a:lnTo>
                    <a:lnTo>
                      <a:pt x="76" y="14"/>
                    </a:lnTo>
                    <a:lnTo>
                      <a:pt x="86" y="20"/>
                    </a:lnTo>
                    <a:lnTo>
                      <a:pt x="92" y="30"/>
                    </a:lnTo>
                    <a:lnTo>
                      <a:pt x="98" y="40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86" y="86"/>
                    </a:lnTo>
                    <a:lnTo>
                      <a:pt x="90" y="92"/>
                    </a:lnTo>
                    <a:lnTo>
                      <a:pt x="94" y="106"/>
                    </a:lnTo>
                    <a:lnTo>
                      <a:pt x="96" y="114"/>
                    </a:lnTo>
                    <a:lnTo>
                      <a:pt x="94" y="124"/>
                    </a:lnTo>
                    <a:lnTo>
                      <a:pt x="92" y="130"/>
                    </a:lnTo>
                    <a:lnTo>
                      <a:pt x="86" y="136"/>
                    </a:lnTo>
                    <a:lnTo>
                      <a:pt x="66" y="146"/>
                    </a:lnTo>
                    <a:lnTo>
                      <a:pt x="54" y="150"/>
                    </a:lnTo>
                    <a:lnTo>
                      <a:pt x="42" y="154"/>
                    </a:lnTo>
                    <a:lnTo>
                      <a:pt x="30" y="154"/>
                    </a:lnTo>
                    <a:lnTo>
                      <a:pt x="18" y="152"/>
                    </a:lnTo>
                    <a:lnTo>
                      <a:pt x="14" y="150"/>
                    </a:lnTo>
                    <a:lnTo>
                      <a:pt x="10" y="146"/>
                    </a:lnTo>
                    <a:lnTo>
                      <a:pt x="6" y="142"/>
                    </a:lnTo>
                    <a:lnTo>
                      <a:pt x="2" y="136"/>
                    </a:lnTo>
                    <a:lnTo>
                      <a:pt x="2" y="128"/>
                    </a:lnTo>
                    <a:lnTo>
                      <a:pt x="0" y="120"/>
                    </a:lnTo>
                    <a:lnTo>
                      <a:pt x="4" y="100"/>
                    </a:lnTo>
                    <a:lnTo>
                      <a:pt x="12" y="78"/>
                    </a:lnTo>
                    <a:lnTo>
                      <a:pt x="20" y="56"/>
                    </a:lnTo>
                    <a:lnTo>
                      <a:pt x="40" y="16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EB9E5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04" name="Freeform 501"/>
              <p:cNvSpPr>
                <a:spLocks/>
              </p:cNvSpPr>
              <p:nvPr/>
            </p:nvSpPr>
            <p:spPr bwMode="auto">
              <a:xfrm>
                <a:off x="2418" y="3798"/>
                <a:ext cx="98" cy="154"/>
              </a:xfrm>
              <a:custGeom>
                <a:avLst/>
                <a:gdLst>
                  <a:gd name="T0" fmla="*/ 48 w 98"/>
                  <a:gd name="T1" fmla="*/ 0 h 154"/>
                  <a:gd name="T2" fmla="*/ 48 w 98"/>
                  <a:gd name="T3" fmla="*/ 0 h 154"/>
                  <a:gd name="T4" fmla="*/ 58 w 98"/>
                  <a:gd name="T5" fmla="*/ 4 h 154"/>
                  <a:gd name="T6" fmla="*/ 76 w 98"/>
                  <a:gd name="T7" fmla="*/ 14 h 154"/>
                  <a:gd name="T8" fmla="*/ 86 w 98"/>
                  <a:gd name="T9" fmla="*/ 20 h 154"/>
                  <a:gd name="T10" fmla="*/ 92 w 98"/>
                  <a:gd name="T11" fmla="*/ 30 h 154"/>
                  <a:gd name="T12" fmla="*/ 98 w 98"/>
                  <a:gd name="T13" fmla="*/ 40 h 154"/>
                  <a:gd name="T14" fmla="*/ 98 w 98"/>
                  <a:gd name="T15" fmla="*/ 46 h 154"/>
                  <a:gd name="T16" fmla="*/ 96 w 98"/>
                  <a:gd name="T17" fmla="*/ 52 h 154"/>
                  <a:gd name="T18" fmla="*/ 86 w 98"/>
                  <a:gd name="T19" fmla="*/ 86 h 154"/>
                  <a:gd name="T20" fmla="*/ 86 w 98"/>
                  <a:gd name="T21" fmla="*/ 86 h 154"/>
                  <a:gd name="T22" fmla="*/ 90 w 98"/>
                  <a:gd name="T23" fmla="*/ 92 h 154"/>
                  <a:gd name="T24" fmla="*/ 94 w 98"/>
                  <a:gd name="T25" fmla="*/ 106 h 154"/>
                  <a:gd name="T26" fmla="*/ 96 w 98"/>
                  <a:gd name="T27" fmla="*/ 114 h 154"/>
                  <a:gd name="T28" fmla="*/ 94 w 98"/>
                  <a:gd name="T29" fmla="*/ 124 h 154"/>
                  <a:gd name="T30" fmla="*/ 92 w 98"/>
                  <a:gd name="T31" fmla="*/ 130 h 154"/>
                  <a:gd name="T32" fmla="*/ 86 w 98"/>
                  <a:gd name="T33" fmla="*/ 136 h 154"/>
                  <a:gd name="T34" fmla="*/ 86 w 98"/>
                  <a:gd name="T35" fmla="*/ 136 h 154"/>
                  <a:gd name="T36" fmla="*/ 66 w 98"/>
                  <a:gd name="T37" fmla="*/ 146 h 154"/>
                  <a:gd name="T38" fmla="*/ 54 w 98"/>
                  <a:gd name="T39" fmla="*/ 150 h 154"/>
                  <a:gd name="T40" fmla="*/ 42 w 98"/>
                  <a:gd name="T41" fmla="*/ 154 h 154"/>
                  <a:gd name="T42" fmla="*/ 30 w 98"/>
                  <a:gd name="T43" fmla="*/ 154 h 154"/>
                  <a:gd name="T44" fmla="*/ 18 w 98"/>
                  <a:gd name="T45" fmla="*/ 152 h 154"/>
                  <a:gd name="T46" fmla="*/ 14 w 98"/>
                  <a:gd name="T47" fmla="*/ 150 h 154"/>
                  <a:gd name="T48" fmla="*/ 10 w 98"/>
                  <a:gd name="T49" fmla="*/ 146 h 154"/>
                  <a:gd name="T50" fmla="*/ 6 w 98"/>
                  <a:gd name="T51" fmla="*/ 142 h 154"/>
                  <a:gd name="T52" fmla="*/ 2 w 98"/>
                  <a:gd name="T53" fmla="*/ 136 h 154"/>
                  <a:gd name="T54" fmla="*/ 2 w 98"/>
                  <a:gd name="T55" fmla="*/ 136 h 154"/>
                  <a:gd name="T56" fmla="*/ 2 w 98"/>
                  <a:gd name="T57" fmla="*/ 128 h 154"/>
                  <a:gd name="T58" fmla="*/ 0 w 98"/>
                  <a:gd name="T59" fmla="*/ 120 h 154"/>
                  <a:gd name="T60" fmla="*/ 4 w 98"/>
                  <a:gd name="T61" fmla="*/ 100 h 154"/>
                  <a:gd name="T62" fmla="*/ 12 w 98"/>
                  <a:gd name="T63" fmla="*/ 78 h 154"/>
                  <a:gd name="T64" fmla="*/ 20 w 98"/>
                  <a:gd name="T65" fmla="*/ 56 h 154"/>
                  <a:gd name="T66" fmla="*/ 40 w 98"/>
                  <a:gd name="T67" fmla="*/ 16 h 154"/>
                  <a:gd name="T68" fmla="*/ 48 w 98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"/>
                  <a:gd name="T106" fmla="*/ 0 h 154"/>
                  <a:gd name="T107" fmla="*/ 98 w 98"/>
                  <a:gd name="T108" fmla="*/ 154 h 1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" h="154">
                    <a:moveTo>
                      <a:pt x="48" y="0"/>
                    </a:moveTo>
                    <a:lnTo>
                      <a:pt x="48" y="0"/>
                    </a:lnTo>
                    <a:lnTo>
                      <a:pt x="58" y="4"/>
                    </a:lnTo>
                    <a:lnTo>
                      <a:pt x="76" y="14"/>
                    </a:lnTo>
                    <a:lnTo>
                      <a:pt x="86" y="20"/>
                    </a:lnTo>
                    <a:lnTo>
                      <a:pt x="92" y="30"/>
                    </a:lnTo>
                    <a:lnTo>
                      <a:pt x="98" y="40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86" y="86"/>
                    </a:lnTo>
                    <a:lnTo>
                      <a:pt x="90" y="92"/>
                    </a:lnTo>
                    <a:lnTo>
                      <a:pt x="94" y="106"/>
                    </a:lnTo>
                    <a:lnTo>
                      <a:pt x="96" y="114"/>
                    </a:lnTo>
                    <a:lnTo>
                      <a:pt x="94" y="124"/>
                    </a:lnTo>
                    <a:lnTo>
                      <a:pt x="92" y="130"/>
                    </a:lnTo>
                    <a:lnTo>
                      <a:pt x="86" y="136"/>
                    </a:lnTo>
                    <a:lnTo>
                      <a:pt x="66" y="146"/>
                    </a:lnTo>
                    <a:lnTo>
                      <a:pt x="54" y="150"/>
                    </a:lnTo>
                    <a:lnTo>
                      <a:pt x="42" y="154"/>
                    </a:lnTo>
                    <a:lnTo>
                      <a:pt x="30" y="154"/>
                    </a:lnTo>
                    <a:lnTo>
                      <a:pt x="18" y="152"/>
                    </a:lnTo>
                    <a:lnTo>
                      <a:pt x="14" y="150"/>
                    </a:lnTo>
                    <a:lnTo>
                      <a:pt x="10" y="146"/>
                    </a:lnTo>
                    <a:lnTo>
                      <a:pt x="6" y="142"/>
                    </a:lnTo>
                    <a:lnTo>
                      <a:pt x="2" y="136"/>
                    </a:lnTo>
                    <a:lnTo>
                      <a:pt x="2" y="128"/>
                    </a:lnTo>
                    <a:lnTo>
                      <a:pt x="0" y="120"/>
                    </a:lnTo>
                    <a:lnTo>
                      <a:pt x="4" y="100"/>
                    </a:lnTo>
                    <a:lnTo>
                      <a:pt x="12" y="78"/>
                    </a:lnTo>
                    <a:lnTo>
                      <a:pt x="20" y="56"/>
                    </a:lnTo>
                    <a:lnTo>
                      <a:pt x="40" y="16"/>
                    </a:lnTo>
                    <a:lnTo>
                      <a:pt x="48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05" name="Freeform 502"/>
              <p:cNvSpPr>
                <a:spLocks/>
              </p:cNvSpPr>
              <p:nvPr/>
            </p:nvSpPr>
            <p:spPr bwMode="auto">
              <a:xfrm>
                <a:off x="2144" y="3618"/>
                <a:ext cx="392" cy="530"/>
              </a:xfrm>
              <a:custGeom>
                <a:avLst/>
                <a:gdLst>
                  <a:gd name="T0" fmla="*/ 312 w 392"/>
                  <a:gd name="T1" fmla="*/ 470 h 530"/>
                  <a:gd name="T2" fmla="*/ 312 w 392"/>
                  <a:gd name="T3" fmla="*/ 470 h 530"/>
                  <a:gd name="T4" fmla="*/ 308 w 392"/>
                  <a:gd name="T5" fmla="*/ 482 h 530"/>
                  <a:gd name="T6" fmla="*/ 302 w 392"/>
                  <a:gd name="T7" fmla="*/ 492 h 530"/>
                  <a:gd name="T8" fmla="*/ 294 w 392"/>
                  <a:gd name="T9" fmla="*/ 500 h 530"/>
                  <a:gd name="T10" fmla="*/ 288 w 392"/>
                  <a:gd name="T11" fmla="*/ 502 h 530"/>
                  <a:gd name="T12" fmla="*/ 284 w 392"/>
                  <a:gd name="T13" fmla="*/ 502 h 530"/>
                  <a:gd name="T14" fmla="*/ 16 w 392"/>
                  <a:gd name="T15" fmla="*/ 530 h 530"/>
                  <a:gd name="T16" fmla="*/ 16 w 392"/>
                  <a:gd name="T17" fmla="*/ 530 h 530"/>
                  <a:gd name="T18" fmla="*/ 8 w 392"/>
                  <a:gd name="T19" fmla="*/ 528 h 530"/>
                  <a:gd name="T20" fmla="*/ 4 w 392"/>
                  <a:gd name="T21" fmla="*/ 522 h 530"/>
                  <a:gd name="T22" fmla="*/ 0 w 392"/>
                  <a:gd name="T23" fmla="*/ 514 h 530"/>
                  <a:gd name="T24" fmla="*/ 0 w 392"/>
                  <a:gd name="T25" fmla="*/ 506 h 530"/>
                  <a:gd name="T26" fmla="*/ 84 w 392"/>
                  <a:gd name="T27" fmla="*/ 38 h 530"/>
                  <a:gd name="T28" fmla="*/ 84 w 392"/>
                  <a:gd name="T29" fmla="*/ 38 h 530"/>
                  <a:gd name="T30" fmla="*/ 86 w 392"/>
                  <a:gd name="T31" fmla="*/ 28 h 530"/>
                  <a:gd name="T32" fmla="*/ 92 w 392"/>
                  <a:gd name="T33" fmla="*/ 20 h 530"/>
                  <a:gd name="T34" fmla="*/ 100 w 392"/>
                  <a:gd name="T35" fmla="*/ 14 h 530"/>
                  <a:gd name="T36" fmla="*/ 108 w 392"/>
                  <a:gd name="T37" fmla="*/ 12 h 530"/>
                  <a:gd name="T38" fmla="*/ 376 w 392"/>
                  <a:gd name="T39" fmla="*/ 0 h 530"/>
                  <a:gd name="T40" fmla="*/ 376 w 392"/>
                  <a:gd name="T41" fmla="*/ 0 h 530"/>
                  <a:gd name="T42" fmla="*/ 384 w 392"/>
                  <a:gd name="T43" fmla="*/ 2 h 530"/>
                  <a:gd name="T44" fmla="*/ 390 w 392"/>
                  <a:gd name="T45" fmla="*/ 6 h 530"/>
                  <a:gd name="T46" fmla="*/ 392 w 392"/>
                  <a:gd name="T47" fmla="*/ 14 h 530"/>
                  <a:gd name="T48" fmla="*/ 392 w 392"/>
                  <a:gd name="T49" fmla="*/ 24 h 530"/>
                  <a:gd name="T50" fmla="*/ 312 w 392"/>
                  <a:gd name="T51" fmla="*/ 470 h 53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2"/>
                  <a:gd name="T79" fmla="*/ 0 h 530"/>
                  <a:gd name="T80" fmla="*/ 392 w 392"/>
                  <a:gd name="T81" fmla="*/ 530 h 53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2" h="530">
                    <a:moveTo>
                      <a:pt x="312" y="470"/>
                    </a:moveTo>
                    <a:lnTo>
                      <a:pt x="312" y="470"/>
                    </a:lnTo>
                    <a:lnTo>
                      <a:pt x="308" y="482"/>
                    </a:lnTo>
                    <a:lnTo>
                      <a:pt x="302" y="492"/>
                    </a:lnTo>
                    <a:lnTo>
                      <a:pt x="294" y="500"/>
                    </a:lnTo>
                    <a:lnTo>
                      <a:pt x="288" y="502"/>
                    </a:lnTo>
                    <a:lnTo>
                      <a:pt x="284" y="502"/>
                    </a:lnTo>
                    <a:lnTo>
                      <a:pt x="16" y="530"/>
                    </a:lnTo>
                    <a:lnTo>
                      <a:pt x="8" y="528"/>
                    </a:lnTo>
                    <a:lnTo>
                      <a:pt x="4" y="522"/>
                    </a:lnTo>
                    <a:lnTo>
                      <a:pt x="0" y="514"/>
                    </a:lnTo>
                    <a:lnTo>
                      <a:pt x="0" y="506"/>
                    </a:lnTo>
                    <a:lnTo>
                      <a:pt x="84" y="38"/>
                    </a:lnTo>
                    <a:lnTo>
                      <a:pt x="86" y="28"/>
                    </a:lnTo>
                    <a:lnTo>
                      <a:pt x="92" y="20"/>
                    </a:lnTo>
                    <a:lnTo>
                      <a:pt x="100" y="14"/>
                    </a:lnTo>
                    <a:lnTo>
                      <a:pt x="108" y="12"/>
                    </a:lnTo>
                    <a:lnTo>
                      <a:pt x="376" y="0"/>
                    </a:lnTo>
                    <a:lnTo>
                      <a:pt x="384" y="2"/>
                    </a:lnTo>
                    <a:lnTo>
                      <a:pt x="390" y="6"/>
                    </a:lnTo>
                    <a:lnTo>
                      <a:pt x="392" y="14"/>
                    </a:lnTo>
                    <a:lnTo>
                      <a:pt x="392" y="24"/>
                    </a:lnTo>
                    <a:lnTo>
                      <a:pt x="312" y="470"/>
                    </a:lnTo>
                    <a:close/>
                  </a:path>
                </a:pathLst>
              </a:custGeom>
              <a:solidFill>
                <a:srgbClr val="A06B4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06" name="Freeform 503"/>
              <p:cNvSpPr>
                <a:spLocks/>
              </p:cNvSpPr>
              <p:nvPr/>
            </p:nvSpPr>
            <p:spPr bwMode="auto">
              <a:xfrm>
                <a:off x="2156" y="3616"/>
                <a:ext cx="392" cy="528"/>
              </a:xfrm>
              <a:custGeom>
                <a:avLst/>
                <a:gdLst>
                  <a:gd name="T0" fmla="*/ 310 w 392"/>
                  <a:gd name="T1" fmla="*/ 470 h 528"/>
                  <a:gd name="T2" fmla="*/ 310 w 392"/>
                  <a:gd name="T3" fmla="*/ 470 h 528"/>
                  <a:gd name="T4" fmla="*/ 308 w 392"/>
                  <a:gd name="T5" fmla="*/ 480 h 528"/>
                  <a:gd name="T6" fmla="*/ 300 w 392"/>
                  <a:gd name="T7" fmla="*/ 492 h 528"/>
                  <a:gd name="T8" fmla="*/ 292 w 392"/>
                  <a:gd name="T9" fmla="*/ 500 h 528"/>
                  <a:gd name="T10" fmla="*/ 288 w 392"/>
                  <a:gd name="T11" fmla="*/ 502 h 528"/>
                  <a:gd name="T12" fmla="*/ 284 w 392"/>
                  <a:gd name="T13" fmla="*/ 502 h 528"/>
                  <a:gd name="T14" fmla="*/ 16 w 392"/>
                  <a:gd name="T15" fmla="*/ 528 h 528"/>
                  <a:gd name="T16" fmla="*/ 16 w 392"/>
                  <a:gd name="T17" fmla="*/ 528 h 528"/>
                  <a:gd name="T18" fmla="*/ 8 w 392"/>
                  <a:gd name="T19" fmla="*/ 528 h 528"/>
                  <a:gd name="T20" fmla="*/ 2 w 392"/>
                  <a:gd name="T21" fmla="*/ 522 h 528"/>
                  <a:gd name="T22" fmla="*/ 0 w 392"/>
                  <a:gd name="T23" fmla="*/ 514 h 528"/>
                  <a:gd name="T24" fmla="*/ 0 w 392"/>
                  <a:gd name="T25" fmla="*/ 504 h 528"/>
                  <a:gd name="T26" fmla="*/ 82 w 392"/>
                  <a:gd name="T27" fmla="*/ 36 h 528"/>
                  <a:gd name="T28" fmla="*/ 82 w 392"/>
                  <a:gd name="T29" fmla="*/ 36 h 528"/>
                  <a:gd name="T30" fmla="*/ 86 w 392"/>
                  <a:gd name="T31" fmla="*/ 28 h 528"/>
                  <a:gd name="T32" fmla="*/ 92 w 392"/>
                  <a:gd name="T33" fmla="*/ 18 h 528"/>
                  <a:gd name="T34" fmla="*/ 98 w 392"/>
                  <a:gd name="T35" fmla="*/ 14 h 528"/>
                  <a:gd name="T36" fmla="*/ 106 w 392"/>
                  <a:gd name="T37" fmla="*/ 12 h 528"/>
                  <a:gd name="T38" fmla="*/ 376 w 392"/>
                  <a:gd name="T39" fmla="*/ 0 h 528"/>
                  <a:gd name="T40" fmla="*/ 376 w 392"/>
                  <a:gd name="T41" fmla="*/ 0 h 528"/>
                  <a:gd name="T42" fmla="*/ 382 w 392"/>
                  <a:gd name="T43" fmla="*/ 0 h 528"/>
                  <a:gd name="T44" fmla="*/ 388 w 392"/>
                  <a:gd name="T45" fmla="*/ 6 h 528"/>
                  <a:gd name="T46" fmla="*/ 392 w 392"/>
                  <a:gd name="T47" fmla="*/ 14 h 528"/>
                  <a:gd name="T48" fmla="*/ 392 w 392"/>
                  <a:gd name="T49" fmla="*/ 24 h 528"/>
                  <a:gd name="T50" fmla="*/ 310 w 392"/>
                  <a:gd name="T51" fmla="*/ 470 h 5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2"/>
                  <a:gd name="T79" fmla="*/ 0 h 528"/>
                  <a:gd name="T80" fmla="*/ 392 w 392"/>
                  <a:gd name="T81" fmla="*/ 528 h 52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2" h="528">
                    <a:moveTo>
                      <a:pt x="310" y="470"/>
                    </a:moveTo>
                    <a:lnTo>
                      <a:pt x="310" y="470"/>
                    </a:lnTo>
                    <a:lnTo>
                      <a:pt x="308" y="480"/>
                    </a:lnTo>
                    <a:lnTo>
                      <a:pt x="300" y="492"/>
                    </a:lnTo>
                    <a:lnTo>
                      <a:pt x="292" y="500"/>
                    </a:lnTo>
                    <a:lnTo>
                      <a:pt x="288" y="502"/>
                    </a:lnTo>
                    <a:lnTo>
                      <a:pt x="284" y="502"/>
                    </a:lnTo>
                    <a:lnTo>
                      <a:pt x="16" y="528"/>
                    </a:lnTo>
                    <a:lnTo>
                      <a:pt x="8" y="528"/>
                    </a:lnTo>
                    <a:lnTo>
                      <a:pt x="2" y="522"/>
                    </a:lnTo>
                    <a:lnTo>
                      <a:pt x="0" y="514"/>
                    </a:lnTo>
                    <a:lnTo>
                      <a:pt x="0" y="504"/>
                    </a:lnTo>
                    <a:lnTo>
                      <a:pt x="82" y="36"/>
                    </a:lnTo>
                    <a:lnTo>
                      <a:pt x="86" y="28"/>
                    </a:lnTo>
                    <a:lnTo>
                      <a:pt x="92" y="18"/>
                    </a:lnTo>
                    <a:lnTo>
                      <a:pt x="98" y="14"/>
                    </a:lnTo>
                    <a:lnTo>
                      <a:pt x="106" y="12"/>
                    </a:lnTo>
                    <a:lnTo>
                      <a:pt x="376" y="0"/>
                    </a:lnTo>
                    <a:lnTo>
                      <a:pt x="382" y="0"/>
                    </a:lnTo>
                    <a:lnTo>
                      <a:pt x="388" y="6"/>
                    </a:lnTo>
                    <a:lnTo>
                      <a:pt x="392" y="14"/>
                    </a:lnTo>
                    <a:lnTo>
                      <a:pt x="392" y="24"/>
                    </a:lnTo>
                    <a:lnTo>
                      <a:pt x="310" y="470"/>
                    </a:lnTo>
                    <a:close/>
                  </a:path>
                </a:pathLst>
              </a:custGeom>
              <a:solidFill>
                <a:srgbClr val="8045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07" name="Freeform 504"/>
              <p:cNvSpPr>
                <a:spLocks noEditPoints="1"/>
              </p:cNvSpPr>
              <p:nvPr/>
            </p:nvSpPr>
            <p:spPr bwMode="auto">
              <a:xfrm>
                <a:off x="2394" y="3596"/>
                <a:ext cx="12" cy="14"/>
              </a:xfrm>
              <a:custGeom>
                <a:avLst/>
                <a:gdLst>
                  <a:gd name="T0" fmla="*/ 4 w 12"/>
                  <a:gd name="T1" fmla="*/ 0 h 14"/>
                  <a:gd name="T2" fmla="*/ 4 w 12"/>
                  <a:gd name="T3" fmla="*/ 0 h 14"/>
                  <a:gd name="T4" fmla="*/ 0 w 12"/>
                  <a:gd name="T5" fmla="*/ 4 h 14"/>
                  <a:gd name="T6" fmla="*/ 0 w 12"/>
                  <a:gd name="T7" fmla="*/ 8 h 14"/>
                  <a:gd name="T8" fmla="*/ 0 w 12"/>
                  <a:gd name="T9" fmla="*/ 8 h 14"/>
                  <a:gd name="T10" fmla="*/ 2 w 12"/>
                  <a:gd name="T11" fmla="*/ 12 h 14"/>
                  <a:gd name="T12" fmla="*/ 8 w 12"/>
                  <a:gd name="T13" fmla="*/ 14 h 14"/>
                  <a:gd name="T14" fmla="*/ 8 w 12"/>
                  <a:gd name="T15" fmla="*/ 14 h 14"/>
                  <a:gd name="T16" fmla="*/ 12 w 12"/>
                  <a:gd name="T17" fmla="*/ 10 h 14"/>
                  <a:gd name="T18" fmla="*/ 12 w 12"/>
                  <a:gd name="T19" fmla="*/ 6 h 14"/>
                  <a:gd name="T20" fmla="*/ 12 w 12"/>
                  <a:gd name="T21" fmla="*/ 6 h 14"/>
                  <a:gd name="T22" fmla="*/ 10 w 12"/>
                  <a:gd name="T23" fmla="*/ 0 h 14"/>
                  <a:gd name="T24" fmla="*/ 4 w 12"/>
                  <a:gd name="T25" fmla="*/ 0 h 14"/>
                  <a:gd name="T26" fmla="*/ 10 w 12"/>
                  <a:gd name="T27" fmla="*/ 6 h 14"/>
                  <a:gd name="T28" fmla="*/ 10 w 12"/>
                  <a:gd name="T29" fmla="*/ 6 h 14"/>
                  <a:gd name="T30" fmla="*/ 10 w 12"/>
                  <a:gd name="T31" fmla="*/ 8 h 14"/>
                  <a:gd name="T32" fmla="*/ 8 w 12"/>
                  <a:gd name="T33" fmla="*/ 10 h 14"/>
                  <a:gd name="T34" fmla="*/ 8 w 12"/>
                  <a:gd name="T35" fmla="*/ 10 h 14"/>
                  <a:gd name="T36" fmla="*/ 4 w 12"/>
                  <a:gd name="T37" fmla="*/ 10 h 14"/>
                  <a:gd name="T38" fmla="*/ 2 w 12"/>
                  <a:gd name="T39" fmla="*/ 8 h 14"/>
                  <a:gd name="T40" fmla="*/ 2 w 12"/>
                  <a:gd name="T41" fmla="*/ 8 h 14"/>
                  <a:gd name="T42" fmla="*/ 4 w 12"/>
                  <a:gd name="T43" fmla="*/ 4 h 14"/>
                  <a:gd name="T44" fmla="*/ 6 w 12"/>
                  <a:gd name="T45" fmla="*/ 4 h 14"/>
                  <a:gd name="T46" fmla="*/ 6 w 12"/>
                  <a:gd name="T47" fmla="*/ 4 h 14"/>
                  <a:gd name="T48" fmla="*/ 8 w 12"/>
                  <a:gd name="T49" fmla="*/ 4 h 14"/>
                  <a:gd name="T50" fmla="*/ 10 w 12"/>
                  <a:gd name="T51" fmla="*/ 6 h 1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2"/>
                  <a:gd name="T79" fmla="*/ 0 h 14"/>
                  <a:gd name="T80" fmla="*/ 12 w 12"/>
                  <a:gd name="T81" fmla="*/ 14 h 1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8" y="14"/>
                    </a:lnTo>
                    <a:lnTo>
                      <a:pt x="12" y="10"/>
                    </a:lnTo>
                    <a:lnTo>
                      <a:pt x="12" y="6"/>
                    </a:lnTo>
                    <a:lnTo>
                      <a:pt x="10" y="0"/>
                    </a:lnTo>
                    <a:lnTo>
                      <a:pt x="4" y="0"/>
                    </a:lnTo>
                    <a:close/>
                    <a:moveTo>
                      <a:pt x="10" y="6"/>
                    </a:moveTo>
                    <a:lnTo>
                      <a:pt x="10" y="6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4" y="10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85858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08" name="Freeform 505"/>
              <p:cNvSpPr>
                <a:spLocks/>
              </p:cNvSpPr>
              <p:nvPr/>
            </p:nvSpPr>
            <p:spPr bwMode="auto">
              <a:xfrm>
                <a:off x="2394" y="3596"/>
                <a:ext cx="12" cy="14"/>
              </a:xfrm>
              <a:custGeom>
                <a:avLst/>
                <a:gdLst>
                  <a:gd name="T0" fmla="*/ 4 w 12"/>
                  <a:gd name="T1" fmla="*/ 0 h 14"/>
                  <a:gd name="T2" fmla="*/ 4 w 12"/>
                  <a:gd name="T3" fmla="*/ 0 h 14"/>
                  <a:gd name="T4" fmla="*/ 0 w 12"/>
                  <a:gd name="T5" fmla="*/ 4 h 14"/>
                  <a:gd name="T6" fmla="*/ 0 w 12"/>
                  <a:gd name="T7" fmla="*/ 8 h 14"/>
                  <a:gd name="T8" fmla="*/ 0 w 12"/>
                  <a:gd name="T9" fmla="*/ 8 h 14"/>
                  <a:gd name="T10" fmla="*/ 2 w 12"/>
                  <a:gd name="T11" fmla="*/ 12 h 14"/>
                  <a:gd name="T12" fmla="*/ 8 w 12"/>
                  <a:gd name="T13" fmla="*/ 14 h 14"/>
                  <a:gd name="T14" fmla="*/ 8 w 12"/>
                  <a:gd name="T15" fmla="*/ 14 h 14"/>
                  <a:gd name="T16" fmla="*/ 12 w 12"/>
                  <a:gd name="T17" fmla="*/ 10 h 14"/>
                  <a:gd name="T18" fmla="*/ 12 w 12"/>
                  <a:gd name="T19" fmla="*/ 6 h 14"/>
                  <a:gd name="T20" fmla="*/ 12 w 12"/>
                  <a:gd name="T21" fmla="*/ 6 h 14"/>
                  <a:gd name="T22" fmla="*/ 10 w 12"/>
                  <a:gd name="T23" fmla="*/ 0 h 14"/>
                  <a:gd name="T24" fmla="*/ 4 w 12"/>
                  <a:gd name="T25" fmla="*/ 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4"/>
                  <a:gd name="T41" fmla="*/ 12 w 12"/>
                  <a:gd name="T42" fmla="*/ 14 h 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8" y="14"/>
                    </a:lnTo>
                    <a:lnTo>
                      <a:pt x="12" y="10"/>
                    </a:lnTo>
                    <a:lnTo>
                      <a:pt x="12" y="6"/>
                    </a:lnTo>
                    <a:lnTo>
                      <a:pt x="10" y="0"/>
                    </a:lnTo>
                    <a:lnTo>
                      <a:pt x="4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09" name="Freeform 506"/>
              <p:cNvSpPr>
                <a:spLocks/>
              </p:cNvSpPr>
              <p:nvPr/>
            </p:nvSpPr>
            <p:spPr bwMode="auto">
              <a:xfrm>
                <a:off x="2396" y="3600"/>
                <a:ext cx="8" cy="6"/>
              </a:xfrm>
              <a:custGeom>
                <a:avLst/>
                <a:gdLst>
                  <a:gd name="T0" fmla="*/ 8 w 8"/>
                  <a:gd name="T1" fmla="*/ 2 h 6"/>
                  <a:gd name="T2" fmla="*/ 8 w 8"/>
                  <a:gd name="T3" fmla="*/ 2 h 6"/>
                  <a:gd name="T4" fmla="*/ 8 w 8"/>
                  <a:gd name="T5" fmla="*/ 4 h 6"/>
                  <a:gd name="T6" fmla="*/ 6 w 8"/>
                  <a:gd name="T7" fmla="*/ 6 h 6"/>
                  <a:gd name="T8" fmla="*/ 6 w 8"/>
                  <a:gd name="T9" fmla="*/ 6 h 6"/>
                  <a:gd name="T10" fmla="*/ 2 w 8"/>
                  <a:gd name="T11" fmla="*/ 6 h 6"/>
                  <a:gd name="T12" fmla="*/ 0 w 8"/>
                  <a:gd name="T13" fmla="*/ 4 h 6"/>
                  <a:gd name="T14" fmla="*/ 0 w 8"/>
                  <a:gd name="T15" fmla="*/ 4 h 6"/>
                  <a:gd name="T16" fmla="*/ 2 w 8"/>
                  <a:gd name="T17" fmla="*/ 0 h 6"/>
                  <a:gd name="T18" fmla="*/ 4 w 8"/>
                  <a:gd name="T19" fmla="*/ 0 h 6"/>
                  <a:gd name="T20" fmla="*/ 4 w 8"/>
                  <a:gd name="T21" fmla="*/ 0 h 6"/>
                  <a:gd name="T22" fmla="*/ 6 w 8"/>
                  <a:gd name="T23" fmla="*/ 0 h 6"/>
                  <a:gd name="T24" fmla="*/ 8 w 8"/>
                  <a:gd name="T25" fmla="*/ 2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6"/>
                  <a:gd name="T41" fmla="*/ 8 w 8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6">
                    <a:moveTo>
                      <a:pt x="8" y="2"/>
                    </a:moveTo>
                    <a:lnTo>
                      <a:pt x="8" y="2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10" name="Freeform 507"/>
              <p:cNvSpPr>
                <a:spLocks/>
              </p:cNvSpPr>
              <p:nvPr/>
            </p:nvSpPr>
            <p:spPr bwMode="auto">
              <a:xfrm>
                <a:off x="2312" y="3590"/>
                <a:ext cx="156" cy="58"/>
              </a:xfrm>
              <a:custGeom>
                <a:avLst/>
                <a:gdLst>
                  <a:gd name="T0" fmla="*/ 156 w 156"/>
                  <a:gd name="T1" fmla="*/ 24 h 58"/>
                  <a:gd name="T2" fmla="*/ 140 w 156"/>
                  <a:gd name="T3" fmla="*/ 50 h 58"/>
                  <a:gd name="T4" fmla="*/ 0 w 156"/>
                  <a:gd name="T5" fmla="*/ 58 h 58"/>
                  <a:gd name="T6" fmla="*/ 12 w 156"/>
                  <a:gd name="T7" fmla="*/ 28 h 58"/>
                  <a:gd name="T8" fmla="*/ 64 w 156"/>
                  <a:gd name="T9" fmla="*/ 22 h 58"/>
                  <a:gd name="T10" fmla="*/ 64 w 156"/>
                  <a:gd name="T11" fmla="*/ 22 h 58"/>
                  <a:gd name="T12" fmla="*/ 86 w 156"/>
                  <a:gd name="T13" fmla="*/ 4 h 58"/>
                  <a:gd name="T14" fmla="*/ 86 w 156"/>
                  <a:gd name="T15" fmla="*/ 4 h 58"/>
                  <a:gd name="T16" fmla="*/ 90 w 156"/>
                  <a:gd name="T17" fmla="*/ 2 h 58"/>
                  <a:gd name="T18" fmla="*/ 96 w 156"/>
                  <a:gd name="T19" fmla="*/ 0 h 58"/>
                  <a:gd name="T20" fmla="*/ 102 w 156"/>
                  <a:gd name="T21" fmla="*/ 0 h 58"/>
                  <a:gd name="T22" fmla="*/ 108 w 156"/>
                  <a:gd name="T23" fmla="*/ 0 h 58"/>
                  <a:gd name="T24" fmla="*/ 112 w 156"/>
                  <a:gd name="T25" fmla="*/ 4 h 58"/>
                  <a:gd name="T26" fmla="*/ 116 w 156"/>
                  <a:gd name="T27" fmla="*/ 8 h 58"/>
                  <a:gd name="T28" fmla="*/ 116 w 156"/>
                  <a:gd name="T29" fmla="*/ 16 h 58"/>
                  <a:gd name="T30" fmla="*/ 114 w 156"/>
                  <a:gd name="T31" fmla="*/ 24 h 58"/>
                  <a:gd name="T32" fmla="*/ 156 w 156"/>
                  <a:gd name="T33" fmla="*/ 24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6"/>
                  <a:gd name="T52" fmla="*/ 0 h 58"/>
                  <a:gd name="T53" fmla="*/ 156 w 156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6" h="58">
                    <a:moveTo>
                      <a:pt x="156" y="24"/>
                    </a:moveTo>
                    <a:lnTo>
                      <a:pt x="140" y="50"/>
                    </a:lnTo>
                    <a:lnTo>
                      <a:pt x="0" y="58"/>
                    </a:lnTo>
                    <a:lnTo>
                      <a:pt x="12" y="28"/>
                    </a:lnTo>
                    <a:lnTo>
                      <a:pt x="64" y="22"/>
                    </a:lnTo>
                    <a:lnTo>
                      <a:pt x="86" y="4"/>
                    </a:lnTo>
                    <a:lnTo>
                      <a:pt x="90" y="2"/>
                    </a:lnTo>
                    <a:lnTo>
                      <a:pt x="96" y="0"/>
                    </a:lnTo>
                    <a:lnTo>
                      <a:pt x="102" y="0"/>
                    </a:lnTo>
                    <a:lnTo>
                      <a:pt x="108" y="0"/>
                    </a:lnTo>
                    <a:lnTo>
                      <a:pt x="112" y="4"/>
                    </a:lnTo>
                    <a:lnTo>
                      <a:pt x="116" y="8"/>
                    </a:lnTo>
                    <a:lnTo>
                      <a:pt x="116" y="16"/>
                    </a:lnTo>
                    <a:lnTo>
                      <a:pt x="114" y="24"/>
                    </a:lnTo>
                    <a:lnTo>
                      <a:pt x="156" y="24"/>
                    </a:lnTo>
                    <a:close/>
                  </a:path>
                </a:pathLst>
              </a:custGeom>
              <a:solidFill>
                <a:srgbClr val="9A9A9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11" name="Freeform 508"/>
              <p:cNvSpPr>
                <a:spLocks/>
              </p:cNvSpPr>
              <p:nvPr/>
            </p:nvSpPr>
            <p:spPr bwMode="auto">
              <a:xfrm>
                <a:off x="2400" y="3604"/>
                <a:ext cx="10" cy="8"/>
              </a:xfrm>
              <a:custGeom>
                <a:avLst/>
                <a:gdLst>
                  <a:gd name="T0" fmla="*/ 0 w 10"/>
                  <a:gd name="T1" fmla="*/ 8 h 8"/>
                  <a:gd name="T2" fmla="*/ 0 w 10"/>
                  <a:gd name="T3" fmla="*/ 8 h 8"/>
                  <a:gd name="T4" fmla="*/ 2 w 10"/>
                  <a:gd name="T5" fmla="*/ 8 h 8"/>
                  <a:gd name="T6" fmla="*/ 6 w 10"/>
                  <a:gd name="T7" fmla="*/ 8 h 8"/>
                  <a:gd name="T8" fmla="*/ 6 w 10"/>
                  <a:gd name="T9" fmla="*/ 8 h 8"/>
                  <a:gd name="T10" fmla="*/ 8 w 10"/>
                  <a:gd name="T11" fmla="*/ 6 h 8"/>
                  <a:gd name="T12" fmla="*/ 10 w 10"/>
                  <a:gd name="T13" fmla="*/ 2 h 8"/>
                  <a:gd name="T14" fmla="*/ 10 w 10"/>
                  <a:gd name="T15" fmla="*/ 2 h 8"/>
                  <a:gd name="T16" fmla="*/ 6 w 10"/>
                  <a:gd name="T17" fmla="*/ 0 h 8"/>
                  <a:gd name="T18" fmla="*/ 2 w 10"/>
                  <a:gd name="T19" fmla="*/ 2 h 8"/>
                  <a:gd name="T20" fmla="*/ 2 w 10"/>
                  <a:gd name="T21" fmla="*/ 2 h 8"/>
                  <a:gd name="T22" fmla="*/ 0 w 10"/>
                  <a:gd name="T23" fmla="*/ 4 h 8"/>
                  <a:gd name="T24" fmla="*/ 0 w 10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8"/>
                  <a:gd name="T41" fmla="*/ 10 w 10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A2A2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12" name="Freeform 509"/>
              <p:cNvSpPr>
                <a:spLocks/>
              </p:cNvSpPr>
              <p:nvPr/>
            </p:nvSpPr>
            <p:spPr bwMode="auto">
              <a:xfrm>
                <a:off x="2400" y="3604"/>
                <a:ext cx="10" cy="8"/>
              </a:xfrm>
              <a:custGeom>
                <a:avLst/>
                <a:gdLst>
                  <a:gd name="T0" fmla="*/ 0 w 10"/>
                  <a:gd name="T1" fmla="*/ 8 h 8"/>
                  <a:gd name="T2" fmla="*/ 0 w 10"/>
                  <a:gd name="T3" fmla="*/ 8 h 8"/>
                  <a:gd name="T4" fmla="*/ 2 w 10"/>
                  <a:gd name="T5" fmla="*/ 8 h 8"/>
                  <a:gd name="T6" fmla="*/ 6 w 10"/>
                  <a:gd name="T7" fmla="*/ 8 h 8"/>
                  <a:gd name="T8" fmla="*/ 6 w 10"/>
                  <a:gd name="T9" fmla="*/ 8 h 8"/>
                  <a:gd name="T10" fmla="*/ 8 w 10"/>
                  <a:gd name="T11" fmla="*/ 6 h 8"/>
                  <a:gd name="T12" fmla="*/ 10 w 10"/>
                  <a:gd name="T13" fmla="*/ 2 h 8"/>
                  <a:gd name="T14" fmla="*/ 10 w 10"/>
                  <a:gd name="T15" fmla="*/ 2 h 8"/>
                  <a:gd name="T16" fmla="*/ 6 w 10"/>
                  <a:gd name="T17" fmla="*/ 0 h 8"/>
                  <a:gd name="T18" fmla="*/ 2 w 10"/>
                  <a:gd name="T19" fmla="*/ 2 h 8"/>
                  <a:gd name="T20" fmla="*/ 2 w 10"/>
                  <a:gd name="T21" fmla="*/ 2 h 8"/>
                  <a:gd name="T22" fmla="*/ 0 w 10"/>
                  <a:gd name="T23" fmla="*/ 4 h 8"/>
                  <a:gd name="T24" fmla="*/ 0 w 10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8"/>
                  <a:gd name="T41" fmla="*/ 10 w 10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13" name="Freeform 510"/>
              <p:cNvSpPr>
                <a:spLocks/>
              </p:cNvSpPr>
              <p:nvPr/>
            </p:nvSpPr>
            <p:spPr bwMode="auto">
              <a:xfrm>
                <a:off x="2110" y="3318"/>
                <a:ext cx="68" cy="12"/>
              </a:xfrm>
              <a:custGeom>
                <a:avLst/>
                <a:gdLst>
                  <a:gd name="T0" fmla="*/ 68 w 68"/>
                  <a:gd name="T1" fmla="*/ 4 h 12"/>
                  <a:gd name="T2" fmla="*/ 68 w 68"/>
                  <a:gd name="T3" fmla="*/ 4 h 12"/>
                  <a:gd name="T4" fmla="*/ 62 w 68"/>
                  <a:gd name="T5" fmla="*/ 6 h 12"/>
                  <a:gd name="T6" fmla="*/ 50 w 68"/>
                  <a:gd name="T7" fmla="*/ 8 h 12"/>
                  <a:gd name="T8" fmla="*/ 28 w 68"/>
                  <a:gd name="T9" fmla="*/ 8 h 12"/>
                  <a:gd name="T10" fmla="*/ 14 w 68"/>
                  <a:gd name="T11" fmla="*/ 4 h 12"/>
                  <a:gd name="T12" fmla="*/ 0 w 68"/>
                  <a:gd name="T13" fmla="*/ 0 h 12"/>
                  <a:gd name="T14" fmla="*/ 0 w 68"/>
                  <a:gd name="T15" fmla="*/ 0 h 12"/>
                  <a:gd name="T16" fmla="*/ 6 w 68"/>
                  <a:gd name="T17" fmla="*/ 4 h 12"/>
                  <a:gd name="T18" fmla="*/ 22 w 68"/>
                  <a:gd name="T19" fmla="*/ 10 h 12"/>
                  <a:gd name="T20" fmla="*/ 32 w 68"/>
                  <a:gd name="T21" fmla="*/ 12 h 12"/>
                  <a:gd name="T22" fmla="*/ 44 w 68"/>
                  <a:gd name="T23" fmla="*/ 12 h 12"/>
                  <a:gd name="T24" fmla="*/ 56 w 68"/>
                  <a:gd name="T25" fmla="*/ 10 h 12"/>
                  <a:gd name="T26" fmla="*/ 68 w 68"/>
                  <a:gd name="T27" fmla="*/ 4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8"/>
                  <a:gd name="T43" fmla="*/ 0 h 12"/>
                  <a:gd name="T44" fmla="*/ 68 w 68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8" h="12">
                    <a:moveTo>
                      <a:pt x="68" y="4"/>
                    </a:moveTo>
                    <a:lnTo>
                      <a:pt x="68" y="4"/>
                    </a:lnTo>
                    <a:lnTo>
                      <a:pt x="62" y="6"/>
                    </a:lnTo>
                    <a:lnTo>
                      <a:pt x="50" y="8"/>
                    </a:lnTo>
                    <a:lnTo>
                      <a:pt x="28" y="8"/>
                    </a:lnTo>
                    <a:lnTo>
                      <a:pt x="14" y="4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22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0"/>
                    </a:lnTo>
                    <a:lnTo>
                      <a:pt x="68" y="4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14" name="Freeform 511"/>
              <p:cNvSpPr>
                <a:spLocks/>
              </p:cNvSpPr>
              <p:nvPr/>
            </p:nvSpPr>
            <p:spPr bwMode="auto">
              <a:xfrm>
                <a:off x="2110" y="3318"/>
                <a:ext cx="68" cy="12"/>
              </a:xfrm>
              <a:custGeom>
                <a:avLst/>
                <a:gdLst>
                  <a:gd name="T0" fmla="*/ 68 w 68"/>
                  <a:gd name="T1" fmla="*/ 4 h 12"/>
                  <a:gd name="T2" fmla="*/ 68 w 68"/>
                  <a:gd name="T3" fmla="*/ 4 h 12"/>
                  <a:gd name="T4" fmla="*/ 62 w 68"/>
                  <a:gd name="T5" fmla="*/ 6 h 12"/>
                  <a:gd name="T6" fmla="*/ 50 w 68"/>
                  <a:gd name="T7" fmla="*/ 8 h 12"/>
                  <a:gd name="T8" fmla="*/ 28 w 68"/>
                  <a:gd name="T9" fmla="*/ 8 h 12"/>
                  <a:gd name="T10" fmla="*/ 14 w 68"/>
                  <a:gd name="T11" fmla="*/ 4 h 12"/>
                  <a:gd name="T12" fmla="*/ 0 w 68"/>
                  <a:gd name="T13" fmla="*/ 0 h 12"/>
                  <a:gd name="T14" fmla="*/ 0 w 68"/>
                  <a:gd name="T15" fmla="*/ 0 h 12"/>
                  <a:gd name="T16" fmla="*/ 6 w 68"/>
                  <a:gd name="T17" fmla="*/ 4 h 12"/>
                  <a:gd name="T18" fmla="*/ 22 w 68"/>
                  <a:gd name="T19" fmla="*/ 10 h 12"/>
                  <a:gd name="T20" fmla="*/ 32 w 68"/>
                  <a:gd name="T21" fmla="*/ 12 h 12"/>
                  <a:gd name="T22" fmla="*/ 44 w 68"/>
                  <a:gd name="T23" fmla="*/ 12 h 12"/>
                  <a:gd name="T24" fmla="*/ 56 w 68"/>
                  <a:gd name="T25" fmla="*/ 10 h 12"/>
                  <a:gd name="T26" fmla="*/ 68 w 68"/>
                  <a:gd name="T27" fmla="*/ 4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8"/>
                  <a:gd name="T43" fmla="*/ 0 h 12"/>
                  <a:gd name="T44" fmla="*/ 68 w 68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8" h="12">
                    <a:moveTo>
                      <a:pt x="68" y="4"/>
                    </a:moveTo>
                    <a:lnTo>
                      <a:pt x="68" y="4"/>
                    </a:lnTo>
                    <a:lnTo>
                      <a:pt x="62" y="6"/>
                    </a:lnTo>
                    <a:lnTo>
                      <a:pt x="50" y="8"/>
                    </a:lnTo>
                    <a:lnTo>
                      <a:pt x="28" y="8"/>
                    </a:lnTo>
                    <a:lnTo>
                      <a:pt x="14" y="4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22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0"/>
                    </a:lnTo>
                    <a:lnTo>
                      <a:pt x="68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15" name="Freeform 512"/>
              <p:cNvSpPr>
                <a:spLocks/>
              </p:cNvSpPr>
              <p:nvPr/>
            </p:nvSpPr>
            <p:spPr bwMode="auto">
              <a:xfrm>
                <a:off x="1862" y="3430"/>
                <a:ext cx="208" cy="236"/>
              </a:xfrm>
              <a:custGeom>
                <a:avLst/>
                <a:gdLst>
                  <a:gd name="T0" fmla="*/ 0 w 208"/>
                  <a:gd name="T1" fmla="*/ 0 h 236"/>
                  <a:gd name="T2" fmla="*/ 68 w 208"/>
                  <a:gd name="T3" fmla="*/ 120 h 236"/>
                  <a:gd name="T4" fmla="*/ 68 w 208"/>
                  <a:gd name="T5" fmla="*/ 120 h 236"/>
                  <a:gd name="T6" fmla="*/ 108 w 208"/>
                  <a:gd name="T7" fmla="*/ 90 h 236"/>
                  <a:gd name="T8" fmla="*/ 146 w 208"/>
                  <a:gd name="T9" fmla="*/ 64 h 236"/>
                  <a:gd name="T10" fmla="*/ 166 w 208"/>
                  <a:gd name="T11" fmla="*/ 52 h 236"/>
                  <a:gd name="T12" fmla="*/ 184 w 208"/>
                  <a:gd name="T13" fmla="*/ 44 h 236"/>
                  <a:gd name="T14" fmla="*/ 208 w 208"/>
                  <a:gd name="T15" fmla="*/ 236 h 236"/>
                  <a:gd name="T16" fmla="*/ 166 w 208"/>
                  <a:gd name="T17" fmla="*/ 84 h 236"/>
                  <a:gd name="T18" fmla="*/ 64 w 208"/>
                  <a:gd name="T19" fmla="*/ 132 h 236"/>
                  <a:gd name="T20" fmla="*/ 64 w 208"/>
                  <a:gd name="T21" fmla="*/ 132 h 236"/>
                  <a:gd name="T22" fmla="*/ 34 w 208"/>
                  <a:gd name="T23" fmla="*/ 80 h 236"/>
                  <a:gd name="T24" fmla="*/ 14 w 208"/>
                  <a:gd name="T25" fmla="*/ 36 h 236"/>
                  <a:gd name="T26" fmla="*/ 4 w 208"/>
                  <a:gd name="T27" fmla="*/ 16 h 236"/>
                  <a:gd name="T28" fmla="*/ 0 w 208"/>
                  <a:gd name="T29" fmla="*/ 0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8"/>
                  <a:gd name="T46" fmla="*/ 0 h 236"/>
                  <a:gd name="T47" fmla="*/ 208 w 208"/>
                  <a:gd name="T48" fmla="*/ 236 h 2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8" h="236">
                    <a:moveTo>
                      <a:pt x="0" y="0"/>
                    </a:moveTo>
                    <a:lnTo>
                      <a:pt x="68" y="120"/>
                    </a:lnTo>
                    <a:lnTo>
                      <a:pt x="108" y="90"/>
                    </a:lnTo>
                    <a:lnTo>
                      <a:pt x="146" y="64"/>
                    </a:lnTo>
                    <a:lnTo>
                      <a:pt x="166" y="52"/>
                    </a:lnTo>
                    <a:lnTo>
                      <a:pt x="184" y="44"/>
                    </a:lnTo>
                    <a:lnTo>
                      <a:pt x="208" y="236"/>
                    </a:lnTo>
                    <a:lnTo>
                      <a:pt x="166" y="84"/>
                    </a:lnTo>
                    <a:lnTo>
                      <a:pt x="64" y="132"/>
                    </a:lnTo>
                    <a:lnTo>
                      <a:pt x="34" y="80"/>
                    </a:lnTo>
                    <a:lnTo>
                      <a:pt x="14" y="36"/>
                    </a:lnTo>
                    <a:lnTo>
                      <a:pt x="4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16" name="Freeform 513"/>
              <p:cNvSpPr>
                <a:spLocks/>
              </p:cNvSpPr>
              <p:nvPr/>
            </p:nvSpPr>
            <p:spPr bwMode="auto">
              <a:xfrm>
                <a:off x="1862" y="3430"/>
                <a:ext cx="208" cy="236"/>
              </a:xfrm>
              <a:custGeom>
                <a:avLst/>
                <a:gdLst>
                  <a:gd name="T0" fmla="*/ 0 w 208"/>
                  <a:gd name="T1" fmla="*/ 0 h 236"/>
                  <a:gd name="T2" fmla="*/ 68 w 208"/>
                  <a:gd name="T3" fmla="*/ 120 h 236"/>
                  <a:gd name="T4" fmla="*/ 68 w 208"/>
                  <a:gd name="T5" fmla="*/ 120 h 236"/>
                  <a:gd name="T6" fmla="*/ 108 w 208"/>
                  <a:gd name="T7" fmla="*/ 90 h 236"/>
                  <a:gd name="T8" fmla="*/ 146 w 208"/>
                  <a:gd name="T9" fmla="*/ 64 h 236"/>
                  <a:gd name="T10" fmla="*/ 166 w 208"/>
                  <a:gd name="T11" fmla="*/ 52 h 236"/>
                  <a:gd name="T12" fmla="*/ 184 w 208"/>
                  <a:gd name="T13" fmla="*/ 44 h 236"/>
                  <a:gd name="T14" fmla="*/ 208 w 208"/>
                  <a:gd name="T15" fmla="*/ 236 h 236"/>
                  <a:gd name="T16" fmla="*/ 166 w 208"/>
                  <a:gd name="T17" fmla="*/ 84 h 236"/>
                  <a:gd name="T18" fmla="*/ 64 w 208"/>
                  <a:gd name="T19" fmla="*/ 132 h 236"/>
                  <a:gd name="T20" fmla="*/ 64 w 208"/>
                  <a:gd name="T21" fmla="*/ 132 h 236"/>
                  <a:gd name="T22" fmla="*/ 34 w 208"/>
                  <a:gd name="T23" fmla="*/ 80 h 236"/>
                  <a:gd name="T24" fmla="*/ 14 w 208"/>
                  <a:gd name="T25" fmla="*/ 36 h 236"/>
                  <a:gd name="T26" fmla="*/ 4 w 208"/>
                  <a:gd name="T27" fmla="*/ 16 h 236"/>
                  <a:gd name="T28" fmla="*/ 0 w 208"/>
                  <a:gd name="T29" fmla="*/ 0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8"/>
                  <a:gd name="T46" fmla="*/ 0 h 236"/>
                  <a:gd name="T47" fmla="*/ 208 w 208"/>
                  <a:gd name="T48" fmla="*/ 236 h 2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8" h="236">
                    <a:moveTo>
                      <a:pt x="0" y="0"/>
                    </a:moveTo>
                    <a:lnTo>
                      <a:pt x="68" y="120"/>
                    </a:lnTo>
                    <a:lnTo>
                      <a:pt x="108" y="90"/>
                    </a:lnTo>
                    <a:lnTo>
                      <a:pt x="146" y="64"/>
                    </a:lnTo>
                    <a:lnTo>
                      <a:pt x="166" y="52"/>
                    </a:lnTo>
                    <a:lnTo>
                      <a:pt x="184" y="44"/>
                    </a:lnTo>
                    <a:lnTo>
                      <a:pt x="208" y="236"/>
                    </a:lnTo>
                    <a:lnTo>
                      <a:pt x="166" y="84"/>
                    </a:lnTo>
                    <a:lnTo>
                      <a:pt x="64" y="132"/>
                    </a:lnTo>
                    <a:lnTo>
                      <a:pt x="34" y="80"/>
                    </a:lnTo>
                    <a:lnTo>
                      <a:pt x="14" y="36"/>
                    </a:lnTo>
                    <a:lnTo>
                      <a:pt x="4" y="1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17" name="Freeform 514"/>
              <p:cNvSpPr>
                <a:spLocks/>
              </p:cNvSpPr>
              <p:nvPr/>
            </p:nvSpPr>
            <p:spPr bwMode="auto">
              <a:xfrm>
                <a:off x="2062" y="3482"/>
                <a:ext cx="100" cy="132"/>
              </a:xfrm>
              <a:custGeom>
                <a:avLst/>
                <a:gdLst>
                  <a:gd name="T0" fmla="*/ 26 w 100"/>
                  <a:gd name="T1" fmla="*/ 0 h 132"/>
                  <a:gd name="T2" fmla="*/ 92 w 100"/>
                  <a:gd name="T3" fmla="*/ 78 h 132"/>
                  <a:gd name="T4" fmla="*/ 92 w 100"/>
                  <a:gd name="T5" fmla="*/ 0 h 132"/>
                  <a:gd name="T6" fmla="*/ 92 w 100"/>
                  <a:gd name="T7" fmla="*/ 0 h 132"/>
                  <a:gd name="T8" fmla="*/ 94 w 100"/>
                  <a:gd name="T9" fmla="*/ 8 h 132"/>
                  <a:gd name="T10" fmla="*/ 98 w 100"/>
                  <a:gd name="T11" fmla="*/ 32 h 132"/>
                  <a:gd name="T12" fmla="*/ 100 w 100"/>
                  <a:gd name="T13" fmla="*/ 48 h 132"/>
                  <a:gd name="T14" fmla="*/ 100 w 100"/>
                  <a:gd name="T15" fmla="*/ 66 h 132"/>
                  <a:gd name="T16" fmla="*/ 100 w 100"/>
                  <a:gd name="T17" fmla="*/ 82 h 132"/>
                  <a:gd name="T18" fmla="*/ 98 w 100"/>
                  <a:gd name="T19" fmla="*/ 100 h 132"/>
                  <a:gd name="T20" fmla="*/ 26 w 100"/>
                  <a:gd name="T21" fmla="*/ 28 h 132"/>
                  <a:gd name="T22" fmla="*/ 0 w 100"/>
                  <a:gd name="T23" fmla="*/ 132 h 132"/>
                  <a:gd name="T24" fmla="*/ 0 w 100"/>
                  <a:gd name="T25" fmla="*/ 132 h 132"/>
                  <a:gd name="T26" fmla="*/ 2 w 100"/>
                  <a:gd name="T27" fmla="*/ 110 h 132"/>
                  <a:gd name="T28" fmla="*/ 10 w 100"/>
                  <a:gd name="T29" fmla="*/ 64 h 132"/>
                  <a:gd name="T30" fmla="*/ 18 w 100"/>
                  <a:gd name="T31" fmla="*/ 18 h 132"/>
                  <a:gd name="T32" fmla="*/ 22 w 100"/>
                  <a:gd name="T33" fmla="*/ 4 h 132"/>
                  <a:gd name="T34" fmla="*/ 24 w 100"/>
                  <a:gd name="T35" fmla="*/ 0 h 132"/>
                  <a:gd name="T36" fmla="*/ 26 w 100"/>
                  <a:gd name="T37" fmla="*/ 0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0"/>
                  <a:gd name="T58" fmla="*/ 0 h 132"/>
                  <a:gd name="T59" fmla="*/ 100 w 100"/>
                  <a:gd name="T60" fmla="*/ 132 h 1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0" h="132">
                    <a:moveTo>
                      <a:pt x="26" y="0"/>
                    </a:moveTo>
                    <a:lnTo>
                      <a:pt x="92" y="78"/>
                    </a:lnTo>
                    <a:lnTo>
                      <a:pt x="92" y="0"/>
                    </a:lnTo>
                    <a:lnTo>
                      <a:pt x="94" y="8"/>
                    </a:lnTo>
                    <a:lnTo>
                      <a:pt x="98" y="32"/>
                    </a:lnTo>
                    <a:lnTo>
                      <a:pt x="100" y="48"/>
                    </a:lnTo>
                    <a:lnTo>
                      <a:pt x="100" y="66"/>
                    </a:lnTo>
                    <a:lnTo>
                      <a:pt x="100" y="82"/>
                    </a:lnTo>
                    <a:lnTo>
                      <a:pt x="98" y="100"/>
                    </a:lnTo>
                    <a:lnTo>
                      <a:pt x="26" y="28"/>
                    </a:lnTo>
                    <a:lnTo>
                      <a:pt x="0" y="132"/>
                    </a:lnTo>
                    <a:lnTo>
                      <a:pt x="2" y="110"/>
                    </a:lnTo>
                    <a:lnTo>
                      <a:pt x="10" y="64"/>
                    </a:lnTo>
                    <a:lnTo>
                      <a:pt x="18" y="18"/>
                    </a:lnTo>
                    <a:lnTo>
                      <a:pt x="22" y="4"/>
                    </a:lnTo>
                    <a:lnTo>
                      <a:pt x="24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18" name="Freeform 515"/>
              <p:cNvSpPr>
                <a:spLocks/>
              </p:cNvSpPr>
              <p:nvPr/>
            </p:nvSpPr>
            <p:spPr bwMode="auto">
              <a:xfrm>
                <a:off x="2062" y="3482"/>
                <a:ext cx="100" cy="132"/>
              </a:xfrm>
              <a:custGeom>
                <a:avLst/>
                <a:gdLst>
                  <a:gd name="T0" fmla="*/ 26 w 100"/>
                  <a:gd name="T1" fmla="*/ 0 h 132"/>
                  <a:gd name="T2" fmla="*/ 92 w 100"/>
                  <a:gd name="T3" fmla="*/ 78 h 132"/>
                  <a:gd name="T4" fmla="*/ 92 w 100"/>
                  <a:gd name="T5" fmla="*/ 0 h 132"/>
                  <a:gd name="T6" fmla="*/ 92 w 100"/>
                  <a:gd name="T7" fmla="*/ 0 h 132"/>
                  <a:gd name="T8" fmla="*/ 94 w 100"/>
                  <a:gd name="T9" fmla="*/ 8 h 132"/>
                  <a:gd name="T10" fmla="*/ 98 w 100"/>
                  <a:gd name="T11" fmla="*/ 32 h 132"/>
                  <a:gd name="T12" fmla="*/ 100 w 100"/>
                  <a:gd name="T13" fmla="*/ 48 h 132"/>
                  <a:gd name="T14" fmla="*/ 100 w 100"/>
                  <a:gd name="T15" fmla="*/ 66 h 132"/>
                  <a:gd name="T16" fmla="*/ 100 w 100"/>
                  <a:gd name="T17" fmla="*/ 82 h 132"/>
                  <a:gd name="T18" fmla="*/ 98 w 100"/>
                  <a:gd name="T19" fmla="*/ 100 h 132"/>
                  <a:gd name="T20" fmla="*/ 26 w 100"/>
                  <a:gd name="T21" fmla="*/ 28 h 132"/>
                  <a:gd name="T22" fmla="*/ 0 w 100"/>
                  <a:gd name="T23" fmla="*/ 132 h 132"/>
                  <a:gd name="T24" fmla="*/ 0 w 100"/>
                  <a:gd name="T25" fmla="*/ 132 h 132"/>
                  <a:gd name="T26" fmla="*/ 2 w 100"/>
                  <a:gd name="T27" fmla="*/ 110 h 132"/>
                  <a:gd name="T28" fmla="*/ 10 w 100"/>
                  <a:gd name="T29" fmla="*/ 64 h 132"/>
                  <a:gd name="T30" fmla="*/ 18 w 100"/>
                  <a:gd name="T31" fmla="*/ 18 h 132"/>
                  <a:gd name="T32" fmla="*/ 22 w 100"/>
                  <a:gd name="T33" fmla="*/ 4 h 132"/>
                  <a:gd name="T34" fmla="*/ 24 w 100"/>
                  <a:gd name="T35" fmla="*/ 0 h 132"/>
                  <a:gd name="T36" fmla="*/ 26 w 100"/>
                  <a:gd name="T37" fmla="*/ 0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0"/>
                  <a:gd name="T58" fmla="*/ 0 h 132"/>
                  <a:gd name="T59" fmla="*/ 100 w 100"/>
                  <a:gd name="T60" fmla="*/ 132 h 1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0" h="132">
                    <a:moveTo>
                      <a:pt x="26" y="0"/>
                    </a:moveTo>
                    <a:lnTo>
                      <a:pt x="92" y="78"/>
                    </a:lnTo>
                    <a:lnTo>
                      <a:pt x="92" y="0"/>
                    </a:lnTo>
                    <a:lnTo>
                      <a:pt x="94" y="8"/>
                    </a:lnTo>
                    <a:lnTo>
                      <a:pt x="98" y="32"/>
                    </a:lnTo>
                    <a:lnTo>
                      <a:pt x="100" y="48"/>
                    </a:lnTo>
                    <a:lnTo>
                      <a:pt x="100" y="66"/>
                    </a:lnTo>
                    <a:lnTo>
                      <a:pt x="100" y="82"/>
                    </a:lnTo>
                    <a:lnTo>
                      <a:pt x="98" y="100"/>
                    </a:lnTo>
                    <a:lnTo>
                      <a:pt x="26" y="28"/>
                    </a:lnTo>
                    <a:lnTo>
                      <a:pt x="0" y="132"/>
                    </a:lnTo>
                    <a:lnTo>
                      <a:pt x="2" y="110"/>
                    </a:lnTo>
                    <a:lnTo>
                      <a:pt x="10" y="64"/>
                    </a:lnTo>
                    <a:lnTo>
                      <a:pt x="18" y="18"/>
                    </a:lnTo>
                    <a:lnTo>
                      <a:pt x="22" y="4"/>
                    </a:lnTo>
                    <a:lnTo>
                      <a:pt x="24" y="0"/>
                    </a:lnTo>
                    <a:lnTo>
                      <a:pt x="2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19" name="Freeform 516"/>
              <p:cNvSpPr>
                <a:spLocks/>
              </p:cNvSpPr>
              <p:nvPr/>
            </p:nvSpPr>
            <p:spPr bwMode="auto">
              <a:xfrm>
                <a:off x="2004" y="3800"/>
                <a:ext cx="312" cy="242"/>
              </a:xfrm>
              <a:custGeom>
                <a:avLst/>
                <a:gdLst>
                  <a:gd name="T0" fmla="*/ 0 w 312"/>
                  <a:gd name="T1" fmla="*/ 172 h 242"/>
                  <a:gd name="T2" fmla="*/ 54 w 312"/>
                  <a:gd name="T3" fmla="*/ 148 h 242"/>
                  <a:gd name="T4" fmla="*/ 70 w 312"/>
                  <a:gd name="T5" fmla="*/ 134 h 242"/>
                  <a:gd name="T6" fmla="*/ 132 w 312"/>
                  <a:gd name="T7" fmla="*/ 44 h 242"/>
                  <a:gd name="T8" fmla="*/ 270 w 312"/>
                  <a:gd name="T9" fmla="*/ 0 h 242"/>
                  <a:gd name="T10" fmla="*/ 272 w 312"/>
                  <a:gd name="T11" fmla="*/ 2 h 242"/>
                  <a:gd name="T12" fmla="*/ 274 w 312"/>
                  <a:gd name="T13" fmla="*/ 12 h 242"/>
                  <a:gd name="T14" fmla="*/ 266 w 312"/>
                  <a:gd name="T15" fmla="*/ 18 h 242"/>
                  <a:gd name="T16" fmla="*/ 214 w 312"/>
                  <a:gd name="T17" fmla="*/ 24 h 242"/>
                  <a:gd name="T18" fmla="*/ 156 w 312"/>
                  <a:gd name="T19" fmla="*/ 60 h 242"/>
                  <a:gd name="T20" fmla="*/ 232 w 312"/>
                  <a:gd name="T21" fmla="*/ 42 h 242"/>
                  <a:gd name="T22" fmla="*/ 272 w 312"/>
                  <a:gd name="T23" fmla="*/ 42 h 242"/>
                  <a:gd name="T24" fmla="*/ 306 w 312"/>
                  <a:gd name="T25" fmla="*/ 42 h 242"/>
                  <a:gd name="T26" fmla="*/ 312 w 312"/>
                  <a:gd name="T27" fmla="*/ 52 h 242"/>
                  <a:gd name="T28" fmla="*/ 310 w 312"/>
                  <a:gd name="T29" fmla="*/ 60 h 242"/>
                  <a:gd name="T30" fmla="*/ 298 w 312"/>
                  <a:gd name="T31" fmla="*/ 66 h 242"/>
                  <a:gd name="T32" fmla="*/ 300 w 312"/>
                  <a:gd name="T33" fmla="*/ 68 h 242"/>
                  <a:gd name="T34" fmla="*/ 304 w 312"/>
                  <a:gd name="T35" fmla="*/ 76 h 242"/>
                  <a:gd name="T36" fmla="*/ 298 w 312"/>
                  <a:gd name="T37" fmla="*/ 82 h 242"/>
                  <a:gd name="T38" fmla="*/ 246 w 312"/>
                  <a:gd name="T39" fmla="*/ 98 h 242"/>
                  <a:gd name="T40" fmla="*/ 252 w 312"/>
                  <a:gd name="T41" fmla="*/ 108 h 242"/>
                  <a:gd name="T42" fmla="*/ 282 w 312"/>
                  <a:gd name="T43" fmla="*/ 100 h 242"/>
                  <a:gd name="T44" fmla="*/ 284 w 312"/>
                  <a:gd name="T45" fmla="*/ 108 h 242"/>
                  <a:gd name="T46" fmla="*/ 280 w 312"/>
                  <a:gd name="T47" fmla="*/ 114 h 242"/>
                  <a:gd name="T48" fmla="*/ 270 w 312"/>
                  <a:gd name="T49" fmla="*/ 120 h 242"/>
                  <a:gd name="T50" fmla="*/ 232 w 312"/>
                  <a:gd name="T51" fmla="*/ 134 h 242"/>
                  <a:gd name="T52" fmla="*/ 194 w 312"/>
                  <a:gd name="T53" fmla="*/ 148 h 242"/>
                  <a:gd name="T54" fmla="*/ 124 w 312"/>
                  <a:gd name="T55" fmla="*/ 202 h 242"/>
                  <a:gd name="T56" fmla="*/ 110 w 312"/>
                  <a:gd name="T57" fmla="*/ 208 h 242"/>
                  <a:gd name="T58" fmla="*/ 90 w 312"/>
                  <a:gd name="T59" fmla="*/ 210 h 242"/>
                  <a:gd name="T60" fmla="*/ 22 w 312"/>
                  <a:gd name="T61" fmla="*/ 242 h 242"/>
                  <a:gd name="T62" fmla="*/ 10 w 312"/>
                  <a:gd name="T63" fmla="*/ 224 h 242"/>
                  <a:gd name="T64" fmla="*/ 2 w 312"/>
                  <a:gd name="T65" fmla="*/ 202 h 242"/>
                  <a:gd name="T66" fmla="*/ 0 w 312"/>
                  <a:gd name="T67" fmla="*/ 172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42"/>
                  <a:gd name="T104" fmla="*/ 312 w 312"/>
                  <a:gd name="T105" fmla="*/ 242 h 2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42">
                    <a:moveTo>
                      <a:pt x="0" y="172"/>
                    </a:moveTo>
                    <a:lnTo>
                      <a:pt x="0" y="172"/>
                    </a:lnTo>
                    <a:lnTo>
                      <a:pt x="30" y="160"/>
                    </a:lnTo>
                    <a:lnTo>
                      <a:pt x="54" y="148"/>
                    </a:lnTo>
                    <a:lnTo>
                      <a:pt x="64" y="142"/>
                    </a:lnTo>
                    <a:lnTo>
                      <a:pt x="70" y="134"/>
                    </a:lnTo>
                    <a:lnTo>
                      <a:pt x="132" y="44"/>
                    </a:lnTo>
                    <a:lnTo>
                      <a:pt x="200" y="2"/>
                    </a:lnTo>
                    <a:lnTo>
                      <a:pt x="270" y="0"/>
                    </a:lnTo>
                    <a:lnTo>
                      <a:pt x="272" y="2"/>
                    </a:lnTo>
                    <a:lnTo>
                      <a:pt x="274" y="8"/>
                    </a:lnTo>
                    <a:lnTo>
                      <a:pt x="274" y="12"/>
                    </a:lnTo>
                    <a:lnTo>
                      <a:pt x="270" y="14"/>
                    </a:lnTo>
                    <a:lnTo>
                      <a:pt x="266" y="18"/>
                    </a:lnTo>
                    <a:lnTo>
                      <a:pt x="258" y="20"/>
                    </a:lnTo>
                    <a:lnTo>
                      <a:pt x="214" y="24"/>
                    </a:lnTo>
                    <a:lnTo>
                      <a:pt x="156" y="60"/>
                    </a:lnTo>
                    <a:lnTo>
                      <a:pt x="232" y="42"/>
                    </a:lnTo>
                    <a:lnTo>
                      <a:pt x="246" y="42"/>
                    </a:lnTo>
                    <a:lnTo>
                      <a:pt x="272" y="42"/>
                    </a:lnTo>
                    <a:lnTo>
                      <a:pt x="306" y="42"/>
                    </a:lnTo>
                    <a:lnTo>
                      <a:pt x="308" y="46"/>
                    </a:lnTo>
                    <a:lnTo>
                      <a:pt x="312" y="52"/>
                    </a:lnTo>
                    <a:lnTo>
                      <a:pt x="312" y="56"/>
                    </a:lnTo>
                    <a:lnTo>
                      <a:pt x="310" y="60"/>
                    </a:lnTo>
                    <a:lnTo>
                      <a:pt x="306" y="62"/>
                    </a:lnTo>
                    <a:lnTo>
                      <a:pt x="298" y="66"/>
                    </a:lnTo>
                    <a:lnTo>
                      <a:pt x="300" y="68"/>
                    </a:lnTo>
                    <a:lnTo>
                      <a:pt x="302" y="72"/>
                    </a:lnTo>
                    <a:lnTo>
                      <a:pt x="304" y="76"/>
                    </a:lnTo>
                    <a:lnTo>
                      <a:pt x="302" y="78"/>
                    </a:lnTo>
                    <a:lnTo>
                      <a:pt x="298" y="82"/>
                    </a:lnTo>
                    <a:lnTo>
                      <a:pt x="292" y="84"/>
                    </a:lnTo>
                    <a:lnTo>
                      <a:pt x="246" y="98"/>
                    </a:lnTo>
                    <a:lnTo>
                      <a:pt x="200" y="124"/>
                    </a:lnTo>
                    <a:lnTo>
                      <a:pt x="252" y="108"/>
                    </a:lnTo>
                    <a:lnTo>
                      <a:pt x="282" y="100"/>
                    </a:lnTo>
                    <a:lnTo>
                      <a:pt x="284" y="102"/>
                    </a:lnTo>
                    <a:lnTo>
                      <a:pt x="284" y="108"/>
                    </a:lnTo>
                    <a:lnTo>
                      <a:pt x="282" y="110"/>
                    </a:lnTo>
                    <a:lnTo>
                      <a:pt x="280" y="114"/>
                    </a:lnTo>
                    <a:lnTo>
                      <a:pt x="276" y="118"/>
                    </a:lnTo>
                    <a:lnTo>
                      <a:pt x="270" y="120"/>
                    </a:lnTo>
                    <a:lnTo>
                      <a:pt x="232" y="134"/>
                    </a:lnTo>
                    <a:lnTo>
                      <a:pt x="194" y="148"/>
                    </a:lnTo>
                    <a:lnTo>
                      <a:pt x="166" y="172"/>
                    </a:lnTo>
                    <a:lnTo>
                      <a:pt x="124" y="202"/>
                    </a:lnTo>
                    <a:lnTo>
                      <a:pt x="110" y="208"/>
                    </a:lnTo>
                    <a:lnTo>
                      <a:pt x="100" y="210"/>
                    </a:lnTo>
                    <a:lnTo>
                      <a:pt x="90" y="210"/>
                    </a:lnTo>
                    <a:lnTo>
                      <a:pt x="22" y="242"/>
                    </a:lnTo>
                    <a:lnTo>
                      <a:pt x="18" y="238"/>
                    </a:lnTo>
                    <a:lnTo>
                      <a:pt x="10" y="224"/>
                    </a:lnTo>
                    <a:lnTo>
                      <a:pt x="6" y="214"/>
                    </a:lnTo>
                    <a:lnTo>
                      <a:pt x="2" y="202"/>
                    </a:lnTo>
                    <a:lnTo>
                      <a:pt x="0" y="188"/>
                    </a:lnTo>
                    <a:lnTo>
                      <a:pt x="0" y="172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20" name="Freeform 517"/>
              <p:cNvSpPr>
                <a:spLocks/>
              </p:cNvSpPr>
              <p:nvPr/>
            </p:nvSpPr>
            <p:spPr bwMode="auto">
              <a:xfrm>
                <a:off x="2004" y="3800"/>
                <a:ext cx="312" cy="242"/>
              </a:xfrm>
              <a:custGeom>
                <a:avLst/>
                <a:gdLst>
                  <a:gd name="T0" fmla="*/ 0 w 312"/>
                  <a:gd name="T1" fmla="*/ 172 h 242"/>
                  <a:gd name="T2" fmla="*/ 54 w 312"/>
                  <a:gd name="T3" fmla="*/ 148 h 242"/>
                  <a:gd name="T4" fmla="*/ 70 w 312"/>
                  <a:gd name="T5" fmla="*/ 134 h 242"/>
                  <a:gd name="T6" fmla="*/ 132 w 312"/>
                  <a:gd name="T7" fmla="*/ 44 h 242"/>
                  <a:gd name="T8" fmla="*/ 270 w 312"/>
                  <a:gd name="T9" fmla="*/ 0 h 242"/>
                  <a:gd name="T10" fmla="*/ 272 w 312"/>
                  <a:gd name="T11" fmla="*/ 2 h 242"/>
                  <a:gd name="T12" fmla="*/ 274 w 312"/>
                  <a:gd name="T13" fmla="*/ 12 h 242"/>
                  <a:gd name="T14" fmla="*/ 266 w 312"/>
                  <a:gd name="T15" fmla="*/ 18 h 242"/>
                  <a:gd name="T16" fmla="*/ 214 w 312"/>
                  <a:gd name="T17" fmla="*/ 24 h 242"/>
                  <a:gd name="T18" fmla="*/ 156 w 312"/>
                  <a:gd name="T19" fmla="*/ 60 h 242"/>
                  <a:gd name="T20" fmla="*/ 232 w 312"/>
                  <a:gd name="T21" fmla="*/ 42 h 242"/>
                  <a:gd name="T22" fmla="*/ 272 w 312"/>
                  <a:gd name="T23" fmla="*/ 42 h 242"/>
                  <a:gd name="T24" fmla="*/ 306 w 312"/>
                  <a:gd name="T25" fmla="*/ 42 h 242"/>
                  <a:gd name="T26" fmla="*/ 312 w 312"/>
                  <a:gd name="T27" fmla="*/ 52 h 242"/>
                  <a:gd name="T28" fmla="*/ 310 w 312"/>
                  <a:gd name="T29" fmla="*/ 60 h 242"/>
                  <a:gd name="T30" fmla="*/ 298 w 312"/>
                  <a:gd name="T31" fmla="*/ 66 h 242"/>
                  <a:gd name="T32" fmla="*/ 300 w 312"/>
                  <a:gd name="T33" fmla="*/ 68 h 242"/>
                  <a:gd name="T34" fmla="*/ 304 w 312"/>
                  <a:gd name="T35" fmla="*/ 76 h 242"/>
                  <a:gd name="T36" fmla="*/ 298 w 312"/>
                  <a:gd name="T37" fmla="*/ 82 h 242"/>
                  <a:gd name="T38" fmla="*/ 246 w 312"/>
                  <a:gd name="T39" fmla="*/ 98 h 242"/>
                  <a:gd name="T40" fmla="*/ 252 w 312"/>
                  <a:gd name="T41" fmla="*/ 108 h 242"/>
                  <a:gd name="T42" fmla="*/ 282 w 312"/>
                  <a:gd name="T43" fmla="*/ 100 h 242"/>
                  <a:gd name="T44" fmla="*/ 284 w 312"/>
                  <a:gd name="T45" fmla="*/ 108 h 242"/>
                  <a:gd name="T46" fmla="*/ 280 w 312"/>
                  <a:gd name="T47" fmla="*/ 114 h 242"/>
                  <a:gd name="T48" fmla="*/ 270 w 312"/>
                  <a:gd name="T49" fmla="*/ 120 h 242"/>
                  <a:gd name="T50" fmla="*/ 232 w 312"/>
                  <a:gd name="T51" fmla="*/ 134 h 242"/>
                  <a:gd name="T52" fmla="*/ 194 w 312"/>
                  <a:gd name="T53" fmla="*/ 148 h 242"/>
                  <a:gd name="T54" fmla="*/ 124 w 312"/>
                  <a:gd name="T55" fmla="*/ 202 h 242"/>
                  <a:gd name="T56" fmla="*/ 110 w 312"/>
                  <a:gd name="T57" fmla="*/ 208 h 242"/>
                  <a:gd name="T58" fmla="*/ 90 w 312"/>
                  <a:gd name="T59" fmla="*/ 210 h 242"/>
                  <a:gd name="T60" fmla="*/ 22 w 312"/>
                  <a:gd name="T61" fmla="*/ 242 h 242"/>
                  <a:gd name="T62" fmla="*/ 10 w 312"/>
                  <a:gd name="T63" fmla="*/ 224 h 242"/>
                  <a:gd name="T64" fmla="*/ 2 w 312"/>
                  <a:gd name="T65" fmla="*/ 202 h 242"/>
                  <a:gd name="T66" fmla="*/ 0 w 312"/>
                  <a:gd name="T67" fmla="*/ 172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42"/>
                  <a:gd name="T104" fmla="*/ 312 w 312"/>
                  <a:gd name="T105" fmla="*/ 242 h 2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42">
                    <a:moveTo>
                      <a:pt x="0" y="172"/>
                    </a:moveTo>
                    <a:lnTo>
                      <a:pt x="0" y="172"/>
                    </a:lnTo>
                    <a:lnTo>
                      <a:pt x="30" y="160"/>
                    </a:lnTo>
                    <a:lnTo>
                      <a:pt x="54" y="148"/>
                    </a:lnTo>
                    <a:lnTo>
                      <a:pt x="64" y="142"/>
                    </a:lnTo>
                    <a:lnTo>
                      <a:pt x="70" y="134"/>
                    </a:lnTo>
                    <a:lnTo>
                      <a:pt x="132" y="44"/>
                    </a:lnTo>
                    <a:lnTo>
                      <a:pt x="200" y="2"/>
                    </a:lnTo>
                    <a:lnTo>
                      <a:pt x="270" y="0"/>
                    </a:lnTo>
                    <a:lnTo>
                      <a:pt x="272" y="2"/>
                    </a:lnTo>
                    <a:lnTo>
                      <a:pt x="274" y="8"/>
                    </a:lnTo>
                    <a:lnTo>
                      <a:pt x="274" y="12"/>
                    </a:lnTo>
                    <a:lnTo>
                      <a:pt x="270" y="14"/>
                    </a:lnTo>
                    <a:lnTo>
                      <a:pt x="266" y="18"/>
                    </a:lnTo>
                    <a:lnTo>
                      <a:pt x="258" y="20"/>
                    </a:lnTo>
                    <a:lnTo>
                      <a:pt x="214" y="24"/>
                    </a:lnTo>
                    <a:lnTo>
                      <a:pt x="156" y="60"/>
                    </a:lnTo>
                    <a:lnTo>
                      <a:pt x="232" y="42"/>
                    </a:lnTo>
                    <a:lnTo>
                      <a:pt x="246" y="42"/>
                    </a:lnTo>
                    <a:lnTo>
                      <a:pt x="272" y="42"/>
                    </a:lnTo>
                    <a:lnTo>
                      <a:pt x="306" y="42"/>
                    </a:lnTo>
                    <a:lnTo>
                      <a:pt x="308" y="46"/>
                    </a:lnTo>
                    <a:lnTo>
                      <a:pt x="312" y="52"/>
                    </a:lnTo>
                    <a:lnTo>
                      <a:pt x="312" y="56"/>
                    </a:lnTo>
                    <a:lnTo>
                      <a:pt x="310" y="60"/>
                    </a:lnTo>
                    <a:lnTo>
                      <a:pt x="306" y="62"/>
                    </a:lnTo>
                    <a:lnTo>
                      <a:pt x="298" y="66"/>
                    </a:lnTo>
                    <a:lnTo>
                      <a:pt x="300" y="68"/>
                    </a:lnTo>
                    <a:lnTo>
                      <a:pt x="302" y="72"/>
                    </a:lnTo>
                    <a:lnTo>
                      <a:pt x="304" y="76"/>
                    </a:lnTo>
                    <a:lnTo>
                      <a:pt x="302" y="78"/>
                    </a:lnTo>
                    <a:lnTo>
                      <a:pt x="298" y="82"/>
                    </a:lnTo>
                    <a:lnTo>
                      <a:pt x="292" y="84"/>
                    </a:lnTo>
                    <a:lnTo>
                      <a:pt x="246" y="98"/>
                    </a:lnTo>
                    <a:lnTo>
                      <a:pt x="200" y="124"/>
                    </a:lnTo>
                    <a:lnTo>
                      <a:pt x="252" y="108"/>
                    </a:lnTo>
                    <a:lnTo>
                      <a:pt x="282" y="100"/>
                    </a:lnTo>
                    <a:lnTo>
                      <a:pt x="284" y="102"/>
                    </a:lnTo>
                    <a:lnTo>
                      <a:pt x="284" y="108"/>
                    </a:lnTo>
                    <a:lnTo>
                      <a:pt x="282" y="110"/>
                    </a:lnTo>
                    <a:lnTo>
                      <a:pt x="280" y="114"/>
                    </a:lnTo>
                    <a:lnTo>
                      <a:pt x="276" y="118"/>
                    </a:lnTo>
                    <a:lnTo>
                      <a:pt x="270" y="120"/>
                    </a:lnTo>
                    <a:lnTo>
                      <a:pt x="232" y="134"/>
                    </a:lnTo>
                    <a:lnTo>
                      <a:pt x="194" y="148"/>
                    </a:lnTo>
                    <a:lnTo>
                      <a:pt x="166" y="172"/>
                    </a:lnTo>
                    <a:lnTo>
                      <a:pt x="124" y="202"/>
                    </a:lnTo>
                    <a:lnTo>
                      <a:pt x="110" y="208"/>
                    </a:lnTo>
                    <a:lnTo>
                      <a:pt x="100" y="210"/>
                    </a:lnTo>
                    <a:lnTo>
                      <a:pt x="90" y="210"/>
                    </a:lnTo>
                    <a:lnTo>
                      <a:pt x="22" y="242"/>
                    </a:lnTo>
                    <a:lnTo>
                      <a:pt x="18" y="238"/>
                    </a:lnTo>
                    <a:lnTo>
                      <a:pt x="10" y="224"/>
                    </a:lnTo>
                    <a:lnTo>
                      <a:pt x="6" y="214"/>
                    </a:lnTo>
                    <a:lnTo>
                      <a:pt x="2" y="202"/>
                    </a:lnTo>
                    <a:lnTo>
                      <a:pt x="0" y="188"/>
                    </a:lnTo>
                    <a:lnTo>
                      <a:pt x="0" y="17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21" name="Freeform 518"/>
              <p:cNvSpPr>
                <a:spLocks/>
              </p:cNvSpPr>
              <p:nvPr/>
            </p:nvSpPr>
            <p:spPr bwMode="auto">
              <a:xfrm>
                <a:off x="1586" y="3540"/>
                <a:ext cx="474" cy="678"/>
              </a:xfrm>
              <a:custGeom>
                <a:avLst/>
                <a:gdLst>
                  <a:gd name="T0" fmla="*/ 12 w 474"/>
                  <a:gd name="T1" fmla="*/ 0 h 678"/>
                  <a:gd name="T2" fmla="*/ 90 w 474"/>
                  <a:gd name="T3" fmla="*/ 52 h 678"/>
                  <a:gd name="T4" fmla="*/ 156 w 474"/>
                  <a:gd name="T5" fmla="*/ 104 h 678"/>
                  <a:gd name="T6" fmla="*/ 196 w 474"/>
                  <a:gd name="T7" fmla="*/ 142 h 678"/>
                  <a:gd name="T8" fmla="*/ 226 w 474"/>
                  <a:gd name="T9" fmla="*/ 180 h 678"/>
                  <a:gd name="T10" fmla="*/ 240 w 474"/>
                  <a:gd name="T11" fmla="*/ 218 h 678"/>
                  <a:gd name="T12" fmla="*/ 240 w 474"/>
                  <a:gd name="T13" fmla="*/ 234 h 678"/>
                  <a:gd name="T14" fmla="*/ 232 w 474"/>
                  <a:gd name="T15" fmla="*/ 268 h 678"/>
                  <a:gd name="T16" fmla="*/ 198 w 474"/>
                  <a:gd name="T17" fmla="*/ 372 h 678"/>
                  <a:gd name="T18" fmla="*/ 178 w 474"/>
                  <a:gd name="T19" fmla="*/ 436 h 678"/>
                  <a:gd name="T20" fmla="*/ 172 w 474"/>
                  <a:gd name="T21" fmla="*/ 480 h 678"/>
                  <a:gd name="T22" fmla="*/ 180 w 474"/>
                  <a:gd name="T23" fmla="*/ 476 h 678"/>
                  <a:gd name="T24" fmla="*/ 220 w 474"/>
                  <a:gd name="T25" fmla="*/ 458 h 678"/>
                  <a:gd name="T26" fmla="*/ 260 w 474"/>
                  <a:gd name="T27" fmla="*/ 448 h 678"/>
                  <a:gd name="T28" fmla="*/ 284 w 474"/>
                  <a:gd name="T29" fmla="*/ 446 h 678"/>
                  <a:gd name="T30" fmla="*/ 334 w 474"/>
                  <a:gd name="T31" fmla="*/ 440 h 678"/>
                  <a:gd name="T32" fmla="*/ 384 w 474"/>
                  <a:gd name="T33" fmla="*/ 426 h 678"/>
                  <a:gd name="T34" fmla="*/ 436 w 474"/>
                  <a:gd name="T35" fmla="*/ 406 h 678"/>
                  <a:gd name="T36" fmla="*/ 434 w 474"/>
                  <a:gd name="T37" fmla="*/ 414 h 678"/>
                  <a:gd name="T38" fmla="*/ 434 w 474"/>
                  <a:gd name="T39" fmla="*/ 436 h 678"/>
                  <a:gd name="T40" fmla="*/ 444 w 474"/>
                  <a:gd name="T41" fmla="*/ 464 h 678"/>
                  <a:gd name="T42" fmla="*/ 464 w 474"/>
                  <a:gd name="T43" fmla="*/ 486 h 678"/>
                  <a:gd name="T44" fmla="*/ 474 w 474"/>
                  <a:gd name="T45" fmla="*/ 494 h 678"/>
                  <a:gd name="T46" fmla="*/ 406 w 474"/>
                  <a:gd name="T47" fmla="*/ 542 h 678"/>
                  <a:gd name="T48" fmla="*/ 302 w 474"/>
                  <a:gd name="T49" fmla="*/ 604 h 678"/>
                  <a:gd name="T50" fmla="*/ 238 w 474"/>
                  <a:gd name="T51" fmla="*/ 632 h 678"/>
                  <a:gd name="T52" fmla="*/ 170 w 474"/>
                  <a:gd name="T53" fmla="*/ 658 h 678"/>
                  <a:gd name="T54" fmla="*/ 98 w 474"/>
                  <a:gd name="T55" fmla="*/ 674 h 678"/>
                  <a:gd name="T56" fmla="*/ 92 w 474"/>
                  <a:gd name="T57" fmla="*/ 676 h 678"/>
                  <a:gd name="T58" fmla="*/ 76 w 474"/>
                  <a:gd name="T59" fmla="*/ 676 h 678"/>
                  <a:gd name="T60" fmla="*/ 66 w 474"/>
                  <a:gd name="T61" fmla="*/ 668 h 678"/>
                  <a:gd name="T62" fmla="*/ 56 w 474"/>
                  <a:gd name="T63" fmla="*/ 650 h 678"/>
                  <a:gd name="T64" fmla="*/ 32 w 474"/>
                  <a:gd name="T65" fmla="*/ 582 h 678"/>
                  <a:gd name="T66" fmla="*/ 20 w 474"/>
                  <a:gd name="T67" fmla="*/ 532 h 678"/>
                  <a:gd name="T68" fmla="*/ 6 w 474"/>
                  <a:gd name="T69" fmla="*/ 426 h 678"/>
                  <a:gd name="T70" fmla="*/ 0 w 474"/>
                  <a:gd name="T71" fmla="*/ 324 h 678"/>
                  <a:gd name="T72" fmla="*/ 2 w 474"/>
                  <a:gd name="T73" fmla="*/ 234 h 678"/>
                  <a:gd name="T74" fmla="*/ 6 w 474"/>
                  <a:gd name="T75" fmla="*/ 200 h 678"/>
                  <a:gd name="T76" fmla="*/ 10 w 474"/>
                  <a:gd name="T77" fmla="*/ 134 h 678"/>
                  <a:gd name="T78" fmla="*/ 12 w 474"/>
                  <a:gd name="T79" fmla="*/ 0 h 67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4"/>
                  <a:gd name="T121" fmla="*/ 0 h 678"/>
                  <a:gd name="T122" fmla="*/ 474 w 474"/>
                  <a:gd name="T123" fmla="*/ 678 h 67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4" h="678">
                    <a:moveTo>
                      <a:pt x="12" y="0"/>
                    </a:moveTo>
                    <a:lnTo>
                      <a:pt x="12" y="0"/>
                    </a:lnTo>
                    <a:lnTo>
                      <a:pt x="50" y="26"/>
                    </a:lnTo>
                    <a:lnTo>
                      <a:pt x="90" y="52"/>
                    </a:lnTo>
                    <a:lnTo>
                      <a:pt x="134" y="84"/>
                    </a:lnTo>
                    <a:lnTo>
                      <a:pt x="156" y="104"/>
                    </a:lnTo>
                    <a:lnTo>
                      <a:pt x="176" y="122"/>
                    </a:lnTo>
                    <a:lnTo>
                      <a:pt x="196" y="142"/>
                    </a:lnTo>
                    <a:lnTo>
                      <a:pt x="212" y="162"/>
                    </a:lnTo>
                    <a:lnTo>
                      <a:pt x="226" y="180"/>
                    </a:lnTo>
                    <a:lnTo>
                      <a:pt x="236" y="200"/>
                    </a:lnTo>
                    <a:lnTo>
                      <a:pt x="240" y="218"/>
                    </a:lnTo>
                    <a:lnTo>
                      <a:pt x="242" y="226"/>
                    </a:lnTo>
                    <a:lnTo>
                      <a:pt x="240" y="234"/>
                    </a:lnTo>
                    <a:lnTo>
                      <a:pt x="232" y="268"/>
                    </a:lnTo>
                    <a:lnTo>
                      <a:pt x="222" y="302"/>
                    </a:lnTo>
                    <a:lnTo>
                      <a:pt x="198" y="372"/>
                    </a:lnTo>
                    <a:lnTo>
                      <a:pt x="188" y="406"/>
                    </a:lnTo>
                    <a:lnTo>
                      <a:pt x="178" y="436"/>
                    </a:lnTo>
                    <a:lnTo>
                      <a:pt x="174" y="460"/>
                    </a:lnTo>
                    <a:lnTo>
                      <a:pt x="172" y="480"/>
                    </a:lnTo>
                    <a:lnTo>
                      <a:pt x="180" y="476"/>
                    </a:lnTo>
                    <a:lnTo>
                      <a:pt x="204" y="464"/>
                    </a:lnTo>
                    <a:lnTo>
                      <a:pt x="220" y="458"/>
                    </a:lnTo>
                    <a:lnTo>
                      <a:pt x="240" y="452"/>
                    </a:lnTo>
                    <a:lnTo>
                      <a:pt x="260" y="448"/>
                    </a:lnTo>
                    <a:lnTo>
                      <a:pt x="284" y="446"/>
                    </a:lnTo>
                    <a:lnTo>
                      <a:pt x="308" y="444"/>
                    </a:lnTo>
                    <a:lnTo>
                      <a:pt x="334" y="440"/>
                    </a:lnTo>
                    <a:lnTo>
                      <a:pt x="360" y="432"/>
                    </a:lnTo>
                    <a:lnTo>
                      <a:pt x="384" y="426"/>
                    </a:lnTo>
                    <a:lnTo>
                      <a:pt x="420" y="412"/>
                    </a:lnTo>
                    <a:lnTo>
                      <a:pt x="436" y="406"/>
                    </a:lnTo>
                    <a:lnTo>
                      <a:pt x="434" y="414"/>
                    </a:lnTo>
                    <a:lnTo>
                      <a:pt x="432" y="424"/>
                    </a:lnTo>
                    <a:lnTo>
                      <a:pt x="434" y="436"/>
                    </a:lnTo>
                    <a:lnTo>
                      <a:pt x="438" y="450"/>
                    </a:lnTo>
                    <a:lnTo>
                      <a:pt x="444" y="464"/>
                    </a:lnTo>
                    <a:lnTo>
                      <a:pt x="456" y="480"/>
                    </a:lnTo>
                    <a:lnTo>
                      <a:pt x="464" y="486"/>
                    </a:lnTo>
                    <a:lnTo>
                      <a:pt x="474" y="494"/>
                    </a:lnTo>
                    <a:lnTo>
                      <a:pt x="442" y="518"/>
                    </a:lnTo>
                    <a:lnTo>
                      <a:pt x="406" y="542"/>
                    </a:lnTo>
                    <a:lnTo>
                      <a:pt x="358" y="572"/>
                    </a:lnTo>
                    <a:lnTo>
                      <a:pt x="302" y="604"/>
                    </a:lnTo>
                    <a:lnTo>
                      <a:pt x="270" y="618"/>
                    </a:lnTo>
                    <a:lnTo>
                      <a:pt x="238" y="632"/>
                    </a:lnTo>
                    <a:lnTo>
                      <a:pt x="204" y="646"/>
                    </a:lnTo>
                    <a:lnTo>
                      <a:pt x="170" y="658"/>
                    </a:lnTo>
                    <a:lnTo>
                      <a:pt x="134" y="666"/>
                    </a:lnTo>
                    <a:lnTo>
                      <a:pt x="98" y="674"/>
                    </a:lnTo>
                    <a:lnTo>
                      <a:pt x="92" y="676"/>
                    </a:lnTo>
                    <a:lnTo>
                      <a:pt x="86" y="678"/>
                    </a:lnTo>
                    <a:lnTo>
                      <a:pt x="76" y="676"/>
                    </a:lnTo>
                    <a:lnTo>
                      <a:pt x="72" y="672"/>
                    </a:lnTo>
                    <a:lnTo>
                      <a:pt x="66" y="668"/>
                    </a:lnTo>
                    <a:lnTo>
                      <a:pt x="62" y="660"/>
                    </a:lnTo>
                    <a:lnTo>
                      <a:pt x="56" y="650"/>
                    </a:lnTo>
                    <a:lnTo>
                      <a:pt x="44" y="622"/>
                    </a:lnTo>
                    <a:lnTo>
                      <a:pt x="32" y="582"/>
                    </a:lnTo>
                    <a:lnTo>
                      <a:pt x="20" y="532"/>
                    </a:lnTo>
                    <a:lnTo>
                      <a:pt x="12" y="480"/>
                    </a:lnTo>
                    <a:lnTo>
                      <a:pt x="6" y="426"/>
                    </a:lnTo>
                    <a:lnTo>
                      <a:pt x="2" y="374"/>
                    </a:lnTo>
                    <a:lnTo>
                      <a:pt x="0" y="324"/>
                    </a:lnTo>
                    <a:lnTo>
                      <a:pt x="0" y="276"/>
                    </a:lnTo>
                    <a:lnTo>
                      <a:pt x="2" y="234"/>
                    </a:lnTo>
                    <a:lnTo>
                      <a:pt x="6" y="200"/>
                    </a:lnTo>
                    <a:lnTo>
                      <a:pt x="8" y="168"/>
                    </a:lnTo>
                    <a:lnTo>
                      <a:pt x="10" y="134"/>
                    </a:lnTo>
                    <a:lnTo>
                      <a:pt x="12" y="7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22" name="Freeform 519"/>
              <p:cNvSpPr>
                <a:spLocks/>
              </p:cNvSpPr>
              <p:nvPr/>
            </p:nvSpPr>
            <p:spPr bwMode="auto">
              <a:xfrm>
                <a:off x="1586" y="3540"/>
                <a:ext cx="474" cy="678"/>
              </a:xfrm>
              <a:custGeom>
                <a:avLst/>
                <a:gdLst>
                  <a:gd name="T0" fmla="*/ 12 w 474"/>
                  <a:gd name="T1" fmla="*/ 0 h 678"/>
                  <a:gd name="T2" fmla="*/ 90 w 474"/>
                  <a:gd name="T3" fmla="*/ 52 h 678"/>
                  <a:gd name="T4" fmla="*/ 156 w 474"/>
                  <a:gd name="T5" fmla="*/ 104 h 678"/>
                  <a:gd name="T6" fmla="*/ 196 w 474"/>
                  <a:gd name="T7" fmla="*/ 142 h 678"/>
                  <a:gd name="T8" fmla="*/ 226 w 474"/>
                  <a:gd name="T9" fmla="*/ 180 h 678"/>
                  <a:gd name="T10" fmla="*/ 240 w 474"/>
                  <a:gd name="T11" fmla="*/ 218 h 678"/>
                  <a:gd name="T12" fmla="*/ 240 w 474"/>
                  <a:gd name="T13" fmla="*/ 234 h 678"/>
                  <a:gd name="T14" fmla="*/ 232 w 474"/>
                  <a:gd name="T15" fmla="*/ 268 h 678"/>
                  <a:gd name="T16" fmla="*/ 198 w 474"/>
                  <a:gd name="T17" fmla="*/ 372 h 678"/>
                  <a:gd name="T18" fmla="*/ 178 w 474"/>
                  <a:gd name="T19" fmla="*/ 436 h 678"/>
                  <a:gd name="T20" fmla="*/ 172 w 474"/>
                  <a:gd name="T21" fmla="*/ 480 h 678"/>
                  <a:gd name="T22" fmla="*/ 180 w 474"/>
                  <a:gd name="T23" fmla="*/ 476 h 678"/>
                  <a:gd name="T24" fmla="*/ 220 w 474"/>
                  <a:gd name="T25" fmla="*/ 458 h 678"/>
                  <a:gd name="T26" fmla="*/ 260 w 474"/>
                  <a:gd name="T27" fmla="*/ 448 h 678"/>
                  <a:gd name="T28" fmla="*/ 284 w 474"/>
                  <a:gd name="T29" fmla="*/ 446 h 678"/>
                  <a:gd name="T30" fmla="*/ 334 w 474"/>
                  <a:gd name="T31" fmla="*/ 440 h 678"/>
                  <a:gd name="T32" fmla="*/ 384 w 474"/>
                  <a:gd name="T33" fmla="*/ 426 h 678"/>
                  <a:gd name="T34" fmla="*/ 436 w 474"/>
                  <a:gd name="T35" fmla="*/ 406 h 678"/>
                  <a:gd name="T36" fmla="*/ 434 w 474"/>
                  <a:gd name="T37" fmla="*/ 414 h 678"/>
                  <a:gd name="T38" fmla="*/ 434 w 474"/>
                  <a:gd name="T39" fmla="*/ 436 h 678"/>
                  <a:gd name="T40" fmla="*/ 444 w 474"/>
                  <a:gd name="T41" fmla="*/ 464 h 678"/>
                  <a:gd name="T42" fmla="*/ 464 w 474"/>
                  <a:gd name="T43" fmla="*/ 486 h 678"/>
                  <a:gd name="T44" fmla="*/ 474 w 474"/>
                  <a:gd name="T45" fmla="*/ 494 h 678"/>
                  <a:gd name="T46" fmla="*/ 406 w 474"/>
                  <a:gd name="T47" fmla="*/ 542 h 678"/>
                  <a:gd name="T48" fmla="*/ 302 w 474"/>
                  <a:gd name="T49" fmla="*/ 604 h 678"/>
                  <a:gd name="T50" fmla="*/ 238 w 474"/>
                  <a:gd name="T51" fmla="*/ 632 h 678"/>
                  <a:gd name="T52" fmla="*/ 170 w 474"/>
                  <a:gd name="T53" fmla="*/ 658 h 678"/>
                  <a:gd name="T54" fmla="*/ 98 w 474"/>
                  <a:gd name="T55" fmla="*/ 674 h 678"/>
                  <a:gd name="T56" fmla="*/ 92 w 474"/>
                  <a:gd name="T57" fmla="*/ 676 h 678"/>
                  <a:gd name="T58" fmla="*/ 76 w 474"/>
                  <a:gd name="T59" fmla="*/ 676 h 678"/>
                  <a:gd name="T60" fmla="*/ 66 w 474"/>
                  <a:gd name="T61" fmla="*/ 668 h 678"/>
                  <a:gd name="T62" fmla="*/ 56 w 474"/>
                  <a:gd name="T63" fmla="*/ 650 h 678"/>
                  <a:gd name="T64" fmla="*/ 32 w 474"/>
                  <a:gd name="T65" fmla="*/ 582 h 678"/>
                  <a:gd name="T66" fmla="*/ 20 w 474"/>
                  <a:gd name="T67" fmla="*/ 532 h 678"/>
                  <a:gd name="T68" fmla="*/ 6 w 474"/>
                  <a:gd name="T69" fmla="*/ 426 h 678"/>
                  <a:gd name="T70" fmla="*/ 0 w 474"/>
                  <a:gd name="T71" fmla="*/ 324 h 678"/>
                  <a:gd name="T72" fmla="*/ 2 w 474"/>
                  <a:gd name="T73" fmla="*/ 234 h 678"/>
                  <a:gd name="T74" fmla="*/ 6 w 474"/>
                  <a:gd name="T75" fmla="*/ 200 h 678"/>
                  <a:gd name="T76" fmla="*/ 10 w 474"/>
                  <a:gd name="T77" fmla="*/ 134 h 678"/>
                  <a:gd name="T78" fmla="*/ 12 w 474"/>
                  <a:gd name="T79" fmla="*/ 0 h 67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4"/>
                  <a:gd name="T121" fmla="*/ 0 h 678"/>
                  <a:gd name="T122" fmla="*/ 474 w 474"/>
                  <a:gd name="T123" fmla="*/ 678 h 67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4" h="678">
                    <a:moveTo>
                      <a:pt x="12" y="0"/>
                    </a:moveTo>
                    <a:lnTo>
                      <a:pt x="12" y="0"/>
                    </a:lnTo>
                    <a:lnTo>
                      <a:pt x="50" y="26"/>
                    </a:lnTo>
                    <a:lnTo>
                      <a:pt x="90" y="52"/>
                    </a:lnTo>
                    <a:lnTo>
                      <a:pt x="134" y="84"/>
                    </a:lnTo>
                    <a:lnTo>
                      <a:pt x="156" y="104"/>
                    </a:lnTo>
                    <a:lnTo>
                      <a:pt x="176" y="122"/>
                    </a:lnTo>
                    <a:lnTo>
                      <a:pt x="196" y="142"/>
                    </a:lnTo>
                    <a:lnTo>
                      <a:pt x="212" y="162"/>
                    </a:lnTo>
                    <a:lnTo>
                      <a:pt x="226" y="180"/>
                    </a:lnTo>
                    <a:lnTo>
                      <a:pt x="236" y="200"/>
                    </a:lnTo>
                    <a:lnTo>
                      <a:pt x="240" y="218"/>
                    </a:lnTo>
                    <a:lnTo>
                      <a:pt x="242" y="226"/>
                    </a:lnTo>
                    <a:lnTo>
                      <a:pt x="240" y="234"/>
                    </a:lnTo>
                    <a:lnTo>
                      <a:pt x="232" y="268"/>
                    </a:lnTo>
                    <a:lnTo>
                      <a:pt x="222" y="302"/>
                    </a:lnTo>
                    <a:lnTo>
                      <a:pt x="198" y="372"/>
                    </a:lnTo>
                    <a:lnTo>
                      <a:pt x="188" y="406"/>
                    </a:lnTo>
                    <a:lnTo>
                      <a:pt x="178" y="436"/>
                    </a:lnTo>
                    <a:lnTo>
                      <a:pt x="174" y="460"/>
                    </a:lnTo>
                    <a:lnTo>
                      <a:pt x="172" y="480"/>
                    </a:lnTo>
                    <a:lnTo>
                      <a:pt x="180" y="476"/>
                    </a:lnTo>
                    <a:lnTo>
                      <a:pt x="204" y="464"/>
                    </a:lnTo>
                    <a:lnTo>
                      <a:pt x="220" y="458"/>
                    </a:lnTo>
                    <a:lnTo>
                      <a:pt x="240" y="452"/>
                    </a:lnTo>
                    <a:lnTo>
                      <a:pt x="260" y="448"/>
                    </a:lnTo>
                    <a:lnTo>
                      <a:pt x="284" y="446"/>
                    </a:lnTo>
                    <a:lnTo>
                      <a:pt x="308" y="444"/>
                    </a:lnTo>
                    <a:lnTo>
                      <a:pt x="334" y="440"/>
                    </a:lnTo>
                    <a:lnTo>
                      <a:pt x="360" y="432"/>
                    </a:lnTo>
                    <a:lnTo>
                      <a:pt x="384" y="426"/>
                    </a:lnTo>
                    <a:lnTo>
                      <a:pt x="420" y="412"/>
                    </a:lnTo>
                    <a:lnTo>
                      <a:pt x="436" y="406"/>
                    </a:lnTo>
                    <a:lnTo>
                      <a:pt x="434" y="414"/>
                    </a:lnTo>
                    <a:lnTo>
                      <a:pt x="432" y="424"/>
                    </a:lnTo>
                    <a:lnTo>
                      <a:pt x="434" y="436"/>
                    </a:lnTo>
                    <a:lnTo>
                      <a:pt x="438" y="450"/>
                    </a:lnTo>
                    <a:lnTo>
                      <a:pt x="444" y="464"/>
                    </a:lnTo>
                    <a:lnTo>
                      <a:pt x="456" y="480"/>
                    </a:lnTo>
                    <a:lnTo>
                      <a:pt x="464" y="486"/>
                    </a:lnTo>
                    <a:lnTo>
                      <a:pt x="474" y="494"/>
                    </a:lnTo>
                    <a:lnTo>
                      <a:pt x="442" y="518"/>
                    </a:lnTo>
                    <a:lnTo>
                      <a:pt x="406" y="542"/>
                    </a:lnTo>
                    <a:lnTo>
                      <a:pt x="358" y="572"/>
                    </a:lnTo>
                    <a:lnTo>
                      <a:pt x="302" y="604"/>
                    </a:lnTo>
                    <a:lnTo>
                      <a:pt x="270" y="618"/>
                    </a:lnTo>
                    <a:lnTo>
                      <a:pt x="238" y="632"/>
                    </a:lnTo>
                    <a:lnTo>
                      <a:pt x="204" y="646"/>
                    </a:lnTo>
                    <a:lnTo>
                      <a:pt x="170" y="658"/>
                    </a:lnTo>
                    <a:lnTo>
                      <a:pt x="134" y="666"/>
                    </a:lnTo>
                    <a:lnTo>
                      <a:pt x="98" y="674"/>
                    </a:lnTo>
                    <a:lnTo>
                      <a:pt x="92" y="676"/>
                    </a:lnTo>
                    <a:lnTo>
                      <a:pt x="86" y="678"/>
                    </a:lnTo>
                    <a:lnTo>
                      <a:pt x="76" y="676"/>
                    </a:lnTo>
                    <a:lnTo>
                      <a:pt x="72" y="672"/>
                    </a:lnTo>
                    <a:lnTo>
                      <a:pt x="66" y="668"/>
                    </a:lnTo>
                    <a:lnTo>
                      <a:pt x="62" y="660"/>
                    </a:lnTo>
                    <a:lnTo>
                      <a:pt x="56" y="650"/>
                    </a:lnTo>
                    <a:lnTo>
                      <a:pt x="44" y="622"/>
                    </a:lnTo>
                    <a:lnTo>
                      <a:pt x="32" y="582"/>
                    </a:lnTo>
                    <a:lnTo>
                      <a:pt x="20" y="532"/>
                    </a:lnTo>
                    <a:lnTo>
                      <a:pt x="12" y="480"/>
                    </a:lnTo>
                    <a:lnTo>
                      <a:pt x="6" y="426"/>
                    </a:lnTo>
                    <a:lnTo>
                      <a:pt x="2" y="374"/>
                    </a:lnTo>
                    <a:lnTo>
                      <a:pt x="0" y="324"/>
                    </a:lnTo>
                    <a:lnTo>
                      <a:pt x="0" y="276"/>
                    </a:lnTo>
                    <a:lnTo>
                      <a:pt x="2" y="234"/>
                    </a:lnTo>
                    <a:lnTo>
                      <a:pt x="6" y="200"/>
                    </a:lnTo>
                    <a:lnTo>
                      <a:pt x="8" y="168"/>
                    </a:lnTo>
                    <a:lnTo>
                      <a:pt x="10" y="134"/>
                    </a:lnTo>
                    <a:lnTo>
                      <a:pt x="12" y="70"/>
                    </a:lnTo>
                    <a:lnTo>
                      <a:pt x="1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23" name="Freeform 520"/>
              <p:cNvSpPr>
                <a:spLocks/>
              </p:cNvSpPr>
              <p:nvPr/>
            </p:nvSpPr>
            <p:spPr bwMode="auto">
              <a:xfrm>
                <a:off x="1652" y="3562"/>
                <a:ext cx="142" cy="370"/>
              </a:xfrm>
              <a:custGeom>
                <a:avLst/>
                <a:gdLst>
                  <a:gd name="T0" fmla="*/ 0 w 142"/>
                  <a:gd name="T1" fmla="*/ 0 h 370"/>
                  <a:gd name="T2" fmla="*/ 0 w 142"/>
                  <a:gd name="T3" fmla="*/ 0 h 370"/>
                  <a:gd name="T4" fmla="*/ 10 w 142"/>
                  <a:gd name="T5" fmla="*/ 8 h 370"/>
                  <a:gd name="T6" fmla="*/ 32 w 142"/>
                  <a:gd name="T7" fmla="*/ 30 h 370"/>
                  <a:gd name="T8" fmla="*/ 62 w 142"/>
                  <a:gd name="T9" fmla="*/ 64 h 370"/>
                  <a:gd name="T10" fmla="*/ 78 w 142"/>
                  <a:gd name="T11" fmla="*/ 84 h 370"/>
                  <a:gd name="T12" fmla="*/ 92 w 142"/>
                  <a:gd name="T13" fmla="*/ 108 h 370"/>
                  <a:gd name="T14" fmla="*/ 108 w 142"/>
                  <a:gd name="T15" fmla="*/ 134 h 370"/>
                  <a:gd name="T16" fmla="*/ 120 w 142"/>
                  <a:gd name="T17" fmla="*/ 162 h 370"/>
                  <a:gd name="T18" fmla="*/ 132 w 142"/>
                  <a:gd name="T19" fmla="*/ 194 h 370"/>
                  <a:gd name="T20" fmla="*/ 138 w 142"/>
                  <a:gd name="T21" fmla="*/ 226 h 370"/>
                  <a:gd name="T22" fmla="*/ 142 w 142"/>
                  <a:gd name="T23" fmla="*/ 260 h 370"/>
                  <a:gd name="T24" fmla="*/ 142 w 142"/>
                  <a:gd name="T25" fmla="*/ 276 h 370"/>
                  <a:gd name="T26" fmla="*/ 142 w 142"/>
                  <a:gd name="T27" fmla="*/ 294 h 370"/>
                  <a:gd name="T28" fmla="*/ 140 w 142"/>
                  <a:gd name="T29" fmla="*/ 312 h 370"/>
                  <a:gd name="T30" fmla="*/ 136 w 142"/>
                  <a:gd name="T31" fmla="*/ 332 h 370"/>
                  <a:gd name="T32" fmla="*/ 130 w 142"/>
                  <a:gd name="T33" fmla="*/ 350 h 370"/>
                  <a:gd name="T34" fmla="*/ 122 w 142"/>
                  <a:gd name="T35" fmla="*/ 370 h 370"/>
                  <a:gd name="T36" fmla="*/ 122 w 142"/>
                  <a:gd name="T37" fmla="*/ 370 h 370"/>
                  <a:gd name="T38" fmla="*/ 124 w 142"/>
                  <a:gd name="T39" fmla="*/ 362 h 370"/>
                  <a:gd name="T40" fmla="*/ 128 w 142"/>
                  <a:gd name="T41" fmla="*/ 340 h 370"/>
                  <a:gd name="T42" fmla="*/ 130 w 142"/>
                  <a:gd name="T43" fmla="*/ 306 h 370"/>
                  <a:gd name="T44" fmla="*/ 130 w 142"/>
                  <a:gd name="T45" fmla="*/ 286 h 370"/>
                  <a:gd name="T46" fmla="*/ 128 w 142"/>
                  <a:gd name="T47" fmla="*/ 262 h 370"/>
                  <a:gd name="T48" fmla="*/ 122 w 142"/>
                  <a:gd name="T49" fmla="*/ 236 h 370"/>
                  <a:gd name="T50" fmla="*/ 116 w 142"/>
                  <a:gd name="T51" fmla="*/ 208 h 370"/>
                  <a:gd name="T52" fmla="*/ 106 w 142"/>
                  <a:gd name="T53" fmla="*/ 178 h 370"/>
                  <a:gd name="T54" fmla="*/ 94 w 142"/>
                  <a:gd name="T55" fmla="*/ 146 h 370"/>
                  <a:gd name="T56" fmla="*/ 76 w 142"/>
                  <a:gd name="T57" fmla="*/ 112 h 370"/>
                  <a:gd name="T58" fmla="*/ 56 w 142"/>
                  <a:gd name="T59" fmla="*/ 76 h 370"/>
                  <a:gd name="T60" fmla="*/ 30 w 142"/>
                  <a:gd name="T61" fmla="*/ 38 h 370"/>
                  <a:gd name="T62" fmla="*/ 0 w 142"/>
                  <a:gd name="T63" fmla="*/ 0 h 3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2"/>
                  <a:gd name="T97" fmla="*/ 0 h 370"/>
                  <a:gd name="T98" fmla="*/ 142 w 142"/>
                  <a:gd name="T99" fmla="*/ 370 h 3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2" h="37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32" y="30"/>
                    </a:lnTo>
                    <a:lnTo>
                      <a:pt x="62" y="64"/>
                    </a:lnTo>
                    <a:lnTo>
                      <a:pt x="78" y="84"/>
                    </a:lnTo>
                    <a:lnTo>
                      <a:pt x="92" y="108"/>
                    </a:lnTo>
                    <a:lnTo>
                      <a:pt x="108" y="134"/>
                    </a:lnTo>
                    <a:lnTo>
                      <a:pt x="120" y="162"/>
                    </a:lnTo>
                    <a:lnTo>
                      <a:pt x="132" y="194"/>
                    </a:lnTo>
                    <a:lnTo>
                      <a:pt x="138" y="226"/>
                    </a:lnTo>
                    <a:lnTo>
                      <a:pt x="142" y="260"/>
                    </a:lnTo>
                    <a:lnTo>
                      <a:pt x="142" y="276"/>
                    </a:lnTo>
                    <a:lnTo>
                      <a:pt x="142" y="294"/>
                    </a:lnTo>
                    <a:lnTo>
                      <a:pt x="140" y="312"/>
                    </a:lnTo>
                    <a:lnTo>
                      <a:pt x="136" y="332"/>
                    </a:lnTo>
                    <a:lnTo>
                      <a:pt x="130" y="350"/>
                    </a:lnTo>
                    <a:lnTo>
                      <a:pt x="122" y="370"/>
                    </a:lnTo>
                    <a:lnTo>
                      <a:pt x="124" y="362"/>
                    </a:lnTo>
                    <a:lnTo>
                      <a:pt x="128" y="340"/>
                    </a:lnTo>
                    <a:lnTo>
                      <a:pt x="130" y="306"/>
                    </a:lnTo>
                    <a:lnTo>
                      <a:pt x="130" y="286"/>
                    </a:lnTo>
                    <a:lnTo>
                      <a:pt x="128" y="262"/>
                    </a:lnTo>
                    <a:lnTo>
                      <a:pt x="122" y="236"/>
                    </a:lnTo>
                    <a:lnTo>
                      <a:pt x="116" y="208"/>
                    </a:lnTo>
                    <a:lnTo>
                      <a:pt x="106" y="178"/>
                    </a:lnTo>
                    <a:lnTo>
                      <a:pt x="94" y="146"/>
                    </a:lnTo>
                    <a:lnTo>
                      <a:pt x="76" y="112"/>
                    </a:lnTo>
                    <a:lnTo>
                      <a:pt x="56" y="76"/>
                    </a:lnTo>
                    <a:lnTo>
                      <a:pt x="30" y="3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24" name="Freeform 521"/>
              <p:cNvSpPr>
                <a:spLocks/>
              </p:cNvSpPr>
              <p:nvPr/>
            </p:nvSpPr>
            <p:spPr bwMode="auto">
              <a:xfrm>
                <a:off x="1652" y="3562"/>
                <a:ext cx="142" cy="370"/>
              </a:xfrm>
              <a:custGeom>
                <a:avLst/>
                <a:gdLst>
                  <a:gd name="T0" fmla="*/ 0 w 142"/>
                  <a:gd name="T1" fmla="*/ 0 h 370"/>
                  <a:gd name="T2" fmla="*/ 0 w 142"/>
                  <a:gd name="T3" fmla="*/ 0 h 370"/>
                  <a:gd name="T4" fmla="*/ 10 w 142"/>
                  <a:gd name="T5" fmla="*/ 8 h 370"/>
                  <a:gd name="T6" fmla="*/ 32 w 142"/>
                  <a:gd name="T7" fmla="*/ 30 h 370"/>
                  <a:gd name="T8" fmla="*/ 62 w 142"/>
                  <a:gd name="T9" fmla="*/ 64 h 370"/>
                  <a:gd name="T10" fmla="*/ 78 w 142"/>
                  <a:gd name="T11" fmla="*/ 84 h 370"/>
                  <a:gd name="T12" fmla="*/ 92 w 142"/>
                  <a:gd name="T13" fmla="*/ 108 h 370"/>
                  <a:gd name="T14" fmla="*/ 108 w 142"/>
                  <a:gd name="T15" fmla="*/ 134 h 370"/>
                  <a:gd name="T16" fmla="*/ 120 w 142"/>
                  <a:gd name="T17" fmla="*/ 162 h 370"/>
                  <a:gd name="T18" fmla="*/ 132 w 142"/>
                  <a:gd name="T19" fmla="*/ 194 h 370"/>
                  <a:gd name="T20" fmla="*/ 138 w 142"/>
                  <a:gd name="T21" fmla="*/ 226 h 370"/>
                  <a:gd name="T22" fmla="*/ 142 w 142"/>
                  <a:gd name="T23" fmla="*/ 260 h 370"/>
                  <a:gd name="T24" fmla="*/ 142 w 142"/>
                  <a:gd name="T25" fmla="*/ 276 h 370"/>
                  <a:gd name="T26" fmla="*/ 142 w 142"/>
                  <a:gd name="T27" fmla="*/ 294 h 370"/>
                  <a:gd name="T28" fmla="*/ 140 w 142"/>
                  <a:gd name="T29" fmla="*/ 312 h 370"/>
                  <a:gd name="T30" fmla="*/ 136 w 142"/>
                  <a:gd name="T31" fmla="*/ 332 h 370"/>
                  <a:gd name="T32" fmla="*/ 130 w 142"/>
                  <a:gd name="T33" fmla="*/ 350 h 370"/>
                  <a:gd name="T34" fmla="*/ 122 w 142"/>
                  <a:gd name="T35" fmla="*/ 370 h 370"/>
                  <a:gd name="T36" fmla="*/ 122 w 142"/>
                  <a:gd name="T37" fmla="*/ 370 h 370"/>
                  <a:gd name="T38" fmla="*/ 124 w 142"/>
                  <a:gd name="T39" fmla="*/ 362 h 370"/>
                  <a:gd name="T40" fmla="*/ 128 w 142"/>
                  <a:gd name="T41" fmla="*/ 340 h 370"/>
                  <a:gd name="T42" fmla="*/ 130 w 142"/>
                  <a:gd name="T43" fmla="*/ 306 h 370"/>
                  <a:gd name="T44" fmla="*/ 130 w 142"/>
                  <a:gd name="T45" fmla="*/ 286 h 370"/>
                  <a:gd name="T46" fmla="*/ 128 w 142"/>
                  <a:gd name="T47" fmla="*/ 262 h 370"/>
                  <a:gd name="T48" fmla="*/ 122 w 142"/>
                  <a:gd name="T49" fmla="*/ 236 h 370"/>
                  <a:gd name="T50" fmla="*/ 116 w 142"/>
                  <a:gd name="T51" fmla="*/ 208 h 370"/>
                  <a:gd name="T52" fmla="*/ 106 w 142"/>
                  <a:gd name="T53" fmla="*/ 178 h 370"/>
                  <a:gd name="T54" fmla="*/ 94 w 142"/>
                  <a:gd name="T55" fmla="*/ 146 h 370"/>
                  <a:gd name="T56" fmla="*/ 76 w 142"/>
                  <a:gd name="T57" fmla="*/ 112 h 370"/>
                  <a:gd name="T58" fmla="*/ 56 w 142"/>
                  <a:gd name="T59" fmla="*/ 76 h 370"/>
                  <a:gd name="T60" fmla="*/ 30 w 142"/>
                  <a:gd name="T61" fmla="*/ 38 h 370"/>
                  <a:gd name="T62" fmla="*/ 0 w 142"/>
                  <a:gd name="T63" fmla="*/ 0 h 3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2"/>
                  <a:gd name="T97" fmla="*/ 0 h 370"/>
                  <a:gd name="T98" fmla="*/ 142 w 142"/>
                  <a:gd name="T99" fmla="*/ 370 h 3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2" h="37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32" y="30"/>
                    </a:lnTo>
                    <a:lnTo>
                      <a:pt x="62" y="64"/>
                    </a:lnTo>
                    <a:lnTo>
                      <a:pt x="78" y="84"/>
                    </a:lnTo>
                    <a:lnTo>
                      <a:pt x="92" y="108"/>
                    </a:lnTo>
                    <a:lnTo>
                      <a:pt x="108" y="134"/>
                    </a:lnTo>
                    <a:lnTo>
                      <a:pt x="120" y="162"/>
                    </a:lnTo>
                    <a:lnTo>
                      <a:pt x="132" y="194"/>
                    </a:lnTo>
                    <a:lnTo>
                      <a:pt x="138" y="226"/>
                    </a:lnTo>
                    <a:lnTo>
                      <a:pt x="142" y="260"/>
                    </a:lnTo>
                    <a:lnTo>
                      <a:pt x="142" y="276"/>
                    </a:lnTo>
                    <a:lnTo>
                      <a:pt x="142" y="294"/>
                    </a:lnTo>
                    <a:lnTo>
                      <a:pt x="140" y="312"/>
                    </a:lnTo>
                    <a:lnTo>
                      <a:pt x="136" y="332"/>
                    </a:lnTo>
                    <a:lnTo>
                      <a:pt x="130" y="350"/>
                    </a:lnTo>
                    <a:lnTo>
                      <a:pt x="122" y="370"/>
                    </a:lnTo>
                    <a:lnTo>
                      <a:pt x="124" y="362"/>
                    </a:lnTo>
                    <a:lnTo>
                      <a:pt x="128" y="340"/>
                    </a:lnTo>
                    <a:lnTo>
                      <a:pt x="130" y="306"/>
                    </a:lnTo>
                    <a:lnTo>
                      <a:pt x="130" y="286"/>
                    </a:lnTo>
                    <a:lnTo>
                      <a:pt x="128" y="262"/>
                    </a:lnTo>
                    <a:lnTo>
                      <a:pt x="122" y="236"/>
                    </a:lnTo>
                    <a:lnTo>
                      <a:pt x="116" y="208"/>
                    </a:lnTo>
                    <a:lnTo>
                      <a:pt x="106" y="178"/>
                    </a:lnTo>
                    <a:lnTo>
                      <a:pt x="94" y="146"/>
                    </a:lnTo>
                    <a:lnTo>
                      <a:pt x="76" y="112"/>
                    </a:lnTo>
                    <a:lnTo>
                      <a:pt x="56" y="76"/>
                    </a:lnTo>
                    <a:lnTo>
                      <a:pt x="30" y="38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25" name="Freeform 522"/>
              <p:cNvSpPr>
                <a:spLocks/>
              </p:cNvSpPr>
              <p:nvPr/>
            </p:nvSpPr>
            <p:spPr bwMode="auto">
              <a:xfrm>
                <a:off x="2150" y="3390"/>
                <a:ext cx="8" cy="14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8 w 8"/>
                  <a:gd name="T5" fmla="*/ 6 h 14"/>
                  <a:gd name="T6" fmla="*/ 6 w 8"/>
                  <a:gd name="T7" fmla="*/ 10 h 14"/>
                  <a:gd name="T8" fmla="*/ 0 w 8"/>
                  <a:gd name="T9" fmla="*/ 14 h 14"/>
                  <a:gd name="T10" fmla="*/ 0 w 8"/>
                  <a:gd name="T11" fmla="*/ 14 h 14"/>
                  <a:gd name="T12" fmla="*/ 2 w 8"/>
                  <a:gd name="T13" fmla="*/ 8 h 14"/>
                  <a:gd name="T14" fmla="*/ 6 w 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14"/>
                  <a:gd name="T26" fmla="*/ 8 w 8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26" name="Freeform 523"/>
              <p:cNvSpPr>
                <a:spLocks/>
              </p:cNvSpPr>
              <p:nvPr/>
            </p:nvSpPr>
            <p:spPr bwMode="auto">
              <a:xfrm>
                <a:off x="2150" y="3390"/>
                <a:ext cx="8" cy="14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8 w 8"/>
                  <a:gd name="T5" fmla="*/ 6 h 14"/>
                  <a:gd name="T6" fmla="*/ 6 w 8"/>
                  <a:gd name="T7" fmla="*/ 10 h 14"/>
                  <a:gd name="T8" fmla="*/ 0 w 8"/>
                  <a:gd name="T9" fmla="*/ 14 h 14"/>
                  <a:gd name="T10" fmla="*/ 0 w 8"/>
                  <a:gd name="T11" fmla="*/ 14 h 14"/>
                  <a:gd name="T12" fmla="*/ 2 w 8"/>
                  <a:gd name="T13" fmla="*/ 8 h 14"/>
                  <a:gd name="T14" fmla="*/ 6 w 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14"/>
                  <a:gd name="T26" fmla="*/ 8 w 8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27" name="Freeform 524"/>
              <p:cNvSpPr>
                <a:spLocks/>
              </p:cNvSpPr>
              <p:nvPr/>
            </p:nvSpPr>
            <p:spPr bwMode="auto">
              <a:xfrm>
                <a:off x="1998" y="3318"/>
                <a:ext cx="116" cy="110"/>
              </a:xfrm>
              <a:custGeom>
                <a:avLst/>
                <a:gdLst>
                  <a:gd name="T0" fmla="*/ 116 w 116"/>
                  <a:gd name="T1" fmla="*/ 84 h 110"/>
                  <a:gd name="T2" fmla="*/ 116 w 116"/>
                  <a:gd name="T3" fmla="*/ 84 h 110"/>
                  <a:gd name="T4" fmla="*/ 108 w 116"/>
                  <a:gd name="T5" fmla="*/ 84 h 110"/>
                  <a:gd name="T6" fmla="*/ 88 w 116"/>
                  <a:gd name="T7" fmla="*/ 78 h 110"/>
                  <a:gd name="T8" fmla="*/ 74 w 116"/>
                  <a:gd name="T9" fmla="*/ 74 h 110"/>
                  <a:gd name="T10" fmla="*/ 62 w 116"/>
                  <a:gd name="T11" fmla="*/ 68 h 110"/>
                  <a:gd name="T12" fmla="*/ 48 w 116"/>
                  <a:gd name="T13" fmla="*/ 60 h 110"/>
                  <a:gd name="T14" fmla="*/ 36 w 116"/>
                  <a:gd name="T15" fmla="*/ 52 h 110"/>
                  <a:gd name="T16" fmla="*/ 36 w 116"/>
                  <a:gd name="T17" fmla="*/ 52 h 110"/>
                  <a:gd name="T18" fmla="*/ 18 w 116"/>
                  <a:gd name="T19" fmla="*/ 30 h 110"/>
                  <a:gd name="T20" fmla="*/ 6 w 116"/>
                  <a:gd name="T21" fmla="*/ 14 h 110"/>
                  <a:gd name="T22" fmla="*/ 2 w 116"/>
                  <a:gd name="T23" fmla="*/ 4 h 110"/>
                  <a:gd name="T24" fmla="*/ 0 w 116"/>
                  <a:gd name="T25" fmla="*/ 0 h 110"/>
                  <a:gd name="T26" fmla="*/ 0 w 116"/>
                  <a:gd name="T27" fmla="*/ 0 h 110"/>
                  <a:gd name="T28" fmla="*/ 4 w 116"/>
                  <a:gd name="T29" fmla="*/ 12 h 110"/>
                  <a:gd name="T30" fmla="*/ 14 w 116"/>
                  <a:gd name="T31" fmla="*/ 38 h 110"/>
                  <a:gd name="T32" fmla="*/ 22 w 116"/>
                  <a:gd name="T33" fmla="*/ 54 h 110"/>
                  <a:gd name="T34" fmla="*/ 30 w 116"/>
                  <a:gd name="T35" fmla="*/ 70 h 110"/>
                  <a:gd name="T36" fmla="*/ 40 w 116"/>
                  <a:gd name="T37" fmla="*/ 84 h 110"/>
                  <a:gd name="T38" fmla="*/ 52 w 116"/>
                  <a:gd name="T39" fmla="*/ 98 h 110"/>
                  <a:gd name="T40" fmla="*/ 52 w 116"/>
                  <a:gd name="T41" fmla="*/ 98 h 110"/>
                  <a:gd name="T42" fmla="*/ 64 w 116"/>
                  <a:gd name="T43" fmla="*/ 106 h 110"/>
                  <a:gd name="T44" fmla="*/ 74 w 116"/>
                  <a:gd name="T45" fmla="*/ 110 h 110"/>
                  <a:gd name="T46" fmla="*/ 84 w 116"/>
                  <a:gd name="T47" fmla="*/ 110 h 110"/>
                  <a:gd name="T48" fmla="*/ 92 w 116"/>
                  <a:gd name="T49" fmla="*/ 108 h 110"/>
                  <a:gd name="T50" fmla="*/ 100 w 116"/>
                  <a:gd name="T51" fmla="*/ 102 h 110"/>
                  <a:gd name="T52" fmla="*/ 106 w 116"/>
                  <a:gd name="T53" fmla="*/ 96 h 110"/>
                  <a:gd name="T54" fmla="*/ 116 w 116"/>
                  <a:gd name="T55" fmla="*/ 84 h 1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6"/>
                  <a:gd name="T85" fmla="*/ 0 h 110"/>
                  <a:gd name="T86" fmla="*/ 116 w 116"/>
                  <a:gd name="T87" fmla="*/ 110 h 11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6" h="110">
                    <a:moveTo>
                      <a:pt x="116" y="84"/>
                    </a:moveTo>
                    <a:lnTo>
                      <a:pt x="116" y="84"/>
                    </a:lnTo>
                    <a:lnTo>
                      <a:pt x="108" y="84"/>
                    </a:lnTo>
                    <a:lnTo>
                      <a:pt x="88" y="78"/>
                    </a:lnTo>
                    <a:lnTo>
                      <a:pt x="74" y="74"/>
                    </a:lnTo>
                    <a:lnTo>
                      <a:pt x="62" y="68"/>
                    </a:lnTo>
                    <a:lnTo>
                      <a:pt x="48" y="60"/>
                    </a:lnTo>
                    <a:lnTo>
                      <a:pt x="36" y="52"/>
                    </a:lnTo>
                    <a:lnTo>
                      <a:pt x="18" y="30"/>
                    </a:lnTo>
                    <a:lnTo>
                      <a:pt x="6" y="1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12"/>
                    </a:lnTo>
                    <a:lnTo>
                      <a:pt x="14" y="38"/>
                    </a:lnTo>
                    <a:lnTo>
                      <a:pt x="22" y="54"/>
                    </a:lnTo>
                    <a:lnTo>
                      <a:pt x="30" y="70"/>
                    </a:lnTo>
                    <a:lnTo>
                      <a:pt x="40" y="84"/>
                    </a:lnTo>
                    <a:lnTo>
                      <a:pt x="52" y="98"/>
                    </a:lnTo>
                    <a:lnTo>
                      <a:pt x="64" y="106"/>
                    </a:lnTo>
                    <a:lnTo>
                      <a:pt x="74" y="110"/>
                    </a:lnTo>
                    <a:lnTo>
                      <a:pt x="84" y="110"/>
                    </a:lnTo>
                    <a:lnTo>
                      <a:pt x="92" y="108"/>
                    </a:lnTo>
                    <a:lnTo>
                      <a:pt x="100" y="102"/>
                    </a:lnTo>
                    <a:lnTo>
                      <a:pt x="106" y="96"/>
                    </a:lnTo>
                    <a:lnTo>
                      <a:pt x="116" y="84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28" name="Freeform 525"/>
              <p:cNvSpPr>
                <a:spLocks/>
              </p:cNvSpPr>
              <p:nvPr/>
            </p:nvSpPr>
            <p:spPr bwMode="auto">
              <a:xfrm>
                <a:off x="1998" y="3318"/>
                <a:ext cx="116" cy="110"/>
              </a:xfrm>
              <a:custGeom>
                <a:avLst/>
                <a:gdLst>
                  <a:gd name="T0" fmla="*/ 116 w 116"/>
                  <a:gd name="T1" fmla="*/ 84 h 110"/>
                  <a:gd name="T2" fmla="*/ 116 w 116"/>
                  <a:gd name="T3" fmla="*/ 84 h 110"/>
                  <a:gd name="T4" fmla="*/ 108 w 116"/>
                  <a:gd name="T5" fmla="*/ 84 h 110"/>
                  <a:gd name="T6" fmla="*/ 88 w 116"/>
                  <a:gd name="T7" fmla="*/ 78 h 110"/>
                  <a:gd name="T8" fmla="*/ 74 w 116"/>
                  <a:gd name="T9" fmla="*/ 74 h 110"/>
                  <a:gd name="T10" fmla="*/ 62 w 116"/>
                  <a:gd name="T11" fmla="*/ 68 h 110"/>
                  <a:gd name="T12" fmla="*/ 48 w 116"/>
                  <a:gd name="T13" fmla="*/ 60 h 110"/>
                  <a:gd name="T14" fmla="*/ 36 w 116"/>
                  <a:gd name="T15" fmla="*/ 52 h 110"/>
                  <a:gd name="T16" fmla="*/ 36 w 116"/>
                  <a:gd name="T17" fmla="*/ 52 h 110"/>
                  <a:gd name="T18" fmla="*/ 18 w 116"/>
                  <a:gd name="T19" fmla="*/ 30 h 110"/>
                  <a:gd name="T20" fmla="*/ 6 w 116"/>
                  <a:gd name="T21" fmla="*/ 14 h 110"/>
                  <a:gd name="T22" fmla="*/ 2 w 116"/>
                  <a:gd name="T23" fmla="*/ 4 h 110"/>
                  <a:gd name="T24" fmla="*/ 0 w 116"/>
                  <a:gd name="T25" fmla="*/ 0 h 110"/>
                  <a:gd name="T26" fmla="*/ 0 w 116"/>
                  <a:gd name="T27" fmla="*/ 0 h 110"/>
                  <a:gd name="T28" fmla="*/ 4 w 116"/>
                  <a:gd name="T29" fmla="*/ 12 h 110"/>
                  <a:gd name="T30" fmla="*/ 14 w 116"/>
                  <a:gd name="T31" fmla="*/ 38 h 110"/>
                  <a:gd name="T32" fmla="*/ 22 w 116"/>
                  <a:gd name="T33" fmla="*/ 54 h 110"/>
                  <a:gd name="T34" fmla="*/ 30 w 116"/>
                  <a:gd name="T35" fmla="*/ 70 h 110"/>
                  <a:gd name="T36" fmla="*/ 40 w 116"/>
                  <a:gd name="T37" fmla="*/ 84 h 110"/>
                  <a:gd name="T38" fmla="*/ 52 w 116"/>
                  <a:gd name="T39" fmla="*/ 98 h 110"/>
                  <a:gd name="T40" fmla="*/ 52 w 116"/>
                  <a:gd name="T41" fmla="*/ 98 h 110"/>
                  <a:gd name="T42" fmla="*/ 64 w 116"/>
                  <a:gd name="T43" fmla="*/ 106 h 110"/>
                  <a:gd name="T44" fmla="*/ 74 w 116"/>
                  <a:gd name="T45" fmla="*/ 110 h 110"/>
                  <a:gd name="T46" fmla="*/ 84 w 116"/>
                  <a:gd name="T47" fmla="*/ 110 h 110"/>
                  <a:gd name="T48" fmla="*/ 92 w 116"/>
                  <a:gd name="T49" fmla="*/ 108 h 110"/>
                  <a:gd name="T50" fmla="*/ 100 w 116"/>
                  <a:gd name="T51" fmla="*/ 102 h 110"/>
                  <a:gd name="T52" fmla="*/ 106 w 116"/>
                  <a:gd name="T53" fmla="*/ 96 h 110"/>
                  <a:gd name="T54" fmla="*/ 116 w 116"/>
                  <a:gd name="T55" fmla="*/ 84 h 1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6"/>
                  <a:gd name="T85" fmla="*/ 0 h 110"/>
                  <a:gd name="T86" fmla="*/ 116 w 116"/>
                  <a:gd name="T87" fmla="*/ 110 h 11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6" h="110">
                    <a:moveTo>
                      <a:pt x="116" y="84"/>
                    </a:moveTo>
                    <a:lnTo>
                      <a:pt x="116" y="84"/>
                    </a:lnTo>
                    <a:lnTo>
                      <a:pt x="108" y="84"/>
                    </a:lnTo>
                    <a:lnTo>
                      <a:pt x="88" y="78"/>
                    </a:lnTo>
                    <a:lnTo>
                      <a:pt x="74" y="74"/>
                    </a:lnTo>
                    <a:lnTo>
                      <a:pt x="62" y="68"/>
                    </a:lnTo>
                    <a:lnTo>
                      <a:pt x="48" y="60"/>
                    </a:lnTo>
                    <a:lnTo>
                      <a:pt x="36" y="52"/>
                    </a:lnTo>
                    <a:lnTo>
                      <a:pt x="18" y="30"/>
                    </a:lnTo>
                    <a:lnTo>
                      <a:pt x="6" y="1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12"/>
                    </a:lnTo>
                    <a:lnTo>
                      <a:pt x="14" y="38"/>
                    </a:lnTo>
                    <a:lnTo>
                      <a:pt x="22" y="54"/>
                    </a:lnTo>
                    <a:lnTo>
                      <a:pt x="30" y="70"/>
                    </a:lnTo>
                    <a:lnTo>
                      <a:pt x="40" y="84"/>
                    </a:lnTo>
                    <a:lnTo>
                      <a:pt x="52" y="98"/>
                    </a:lnTo>
                    <a:lnTo>
                      <a:pt x="64" y="106"/>
                    </a:lnTo>
                    <a:lnTo>
                      <a:pt x="74" y="110"/>
                    </a:lnTo>
                    <a:lnTo>
                      <a:pt x="84" y="110"/>
                    </a:lnTo>
                    <a:lnTo>
                      <a:pt x="92" y="108"/>
                    </a:lnTo>
                    <a:lnTo>
                      <a:pt x="100" y="102"/>
                    </a:lnTo>
                    <a:lnTo>
                      <a:pt x="106" y="96"/>
                    </a:lnTo>
                    <a:lnTo>
                      <a:pt x="116" y="8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29" name="Freeform 526"/>
              <p:cNvSpPr>
                <a:spLocks/>
              </p:cNvSpPr>
              <p:nvPr/>
            </p:nvSpPr>
            <p:spPr bwMode="auto">
              <a:xfrm>
                <a:off x="2056" y="3240"/>
                <a:ext cx="86" cy="44"/>
              </a:xfrm>
              <a:custGeom>
                <a:avLst/>
                <a:gdLst>
                  <a:gd name="T0" fmla="*/ 78 w 86"/>
                  <a:gd name="T1" fmla="*/ 2 h 44"/>
                  <a:gd name="T2" fmla="*/ 78 w 86"/>
                  <a:gd name="T3" fmla="*/ 2 h 44"/>
                  <a:gd name="T4" fmla="*/ 66 w 86"/>
                  <a:gd name="T5" fmla="*/ 4 h 44"/>
                  <a:gd name="T6" fmla="*/ 52 w 86"/>
                  <a:gd name="T7" fmla="*/ 4 h 44"/>
                  <a:gd name="T8" fmla="*/ 34 w 86"/>
                  <a:gd name="T9" fmla="*/ 2 h 44"/>
                  <a:gd name="T10" fmla="*/ 34 w 86"/>
                  <a:gd name="T11" fmla="*/ 2 h 44"/>
                  <a:gd name="T12" fmla="*/ 16 w 86"/>
                  <a:gd name="T13" fmla="*/ 0 h 44"/>
                  <a:gd name="T14" fmla="*/ 8 w 86"/>
                  <a:gd name="T15" fmla="*/ 2 h 44"/>
                  <a:gd name="T16" fmla="*/ 4 w 86"/>
                  <a:gd name="T17" fmla="*/ 4 h 44"/>
                  <a:gd name="T18" fmla="*/ 0 w 86"/>
                  <a:gd name="T19" fmla="*/ 8 h 44"/>
                  <a:gd name="T20" fmla="*/ 0 w 86"/>
                  <a:gd name="T21" fmla="*/ 12 h 44"/>
                  <a:gd name="T22" fmla="*/ 2 w 86"/>
                  <a:gd name="T23" fmla="*/ 20 h 44"/>
                  <a:gd name="T24" fmla="*/ 10 w 86"/>
                  <a:gd name="T25" fmla="*/ 30 h 44"/>
                  <a:gd name="T26" fmla="*/ 10 w 86"/>
                  <a:gd name="T27" fmla="*/ 30 h 44"/>
                  <a:gd name="T28" fmla="*/ 22 w 86"/>
                  <a:gd name="T29" fmla="*/ 40 h 44"/>
                  <a:gd name="T30" fmla="*/ 34 w 86"/>
                  <a:gd name="T31" fmla="*/ 44 h 44"/>
                  <a:gd name="T32" fmla="*/ 44 w 86"/>
                  <a:gd name="T33" fmla="*/ 44 h 44"/>
                  <a:gd name="T34" fmla="*/ 54 w 86"/>
                  <a:gd name="T35" fmla="*/ 40 h 44"/>
                  <a:gd name="T36" fmla="*/ 62 w 86"/>
                  <a:gd name="T37" fmla="*/ 36 h 44"/>
                  <a:gd name="T38" fmla="*/ 70 w 86"/>
                  <a:gd name="T39" fmla="*/ 28 h 44"/>
                  <a:gd name="T40" fmla="*/ 80 w 86"/>
                  <a:gd name="T41" fmla="*/ 18 h 44"/>
                  <a:gd name="T42" fmla="*/ 80 w 86"/>
                  <a:gd name="T43" fmla="*/ 18 h 44"/>
                  <a:gd name="T44" fmla="*/ 84 w 86"/>
                  <a:gd name="T45" fmla="*/ 14 h 44"/>
                  <a:gd name="T46" fmla="*/ 86 w 86"/>
                  <a:gd name="T47" fmla="*/ 8 h 44"/>
                  <a:gd name="T48" fmla="*/ 84 w 86"/>
                  <a:gd name="T49" fmla="*/ 4 h 44"/>
                  <a:gd name="T50" fmla="*/ 78 w 86"/>
                  <a:gd name="T51" fmla="*/ 2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6"/>
                  <a:gd name="T79" fmla="*/ 0 h 44"/>
                  <a:gd name="T80" fmla="*/ 86 w 86"/>
                  <a:gd name="T81" fmla="*/ 44 h 4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6" h="44">
                    <a:moveTo>
                      <a:pt x="78" y="2"/>
                    </a:moveTo>
                    <a:lnTo>
                      <a:pt x="78" y="2"/>
                    </a:lnTo>
                    <a:lnTo>
                      <a:pt x="66" y="4"/>
                    </a:lnTo>
                    <a:lnTo>
                      <a:pt x="52" y="4"/>
                    </a:lnTo>
                    <a:lnTo>
                      <a:pt x="34" y="2"/>
                    </a:lnTo>
                    <a:lnTo>
                      <a:pt x="16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20"/>
                    </a:lnTo>
                    <a:lnTo>
                      <a:pt x="10" y="30"/>
                    </a:lnTo>
                    <a:lnTo>
                      <a:pt x="22" y="40"/>
                    </a:lnTo>
                    <a:lnTo>
                      <a:pt x="34" y="44"/>
                    </a:lnTo>
                    <a:lnTo>
                      <a:pt x="44" y="44"/>
                    </a:lnTo>
                    <a:lnTo>
                      <a:pt x="54" y="40"/>
                    </a:lnTo>
                    <a:lnTo>
                      <a:pt x="62" y="36"/>
                    </a:lnTo>
                    <a:lnTo>
                      <a:pt x="70" y="28"/>
                    </a:lnTo>
                    <a:lnTo>
                      <a:pt x="80" y="18"/>
                    </a:lnTo>
                    <a:lnTo>
                      <a:pt x="84" y="14"/>
                    </a:lnTo>
                    <a:lnTo>
                      <a:pt x="86" y="8"/>
                    </a:lnTo>
                    <a:lnTo>
                      <a:pt x="84" y="4"/>
                    </a:lnTo>
                    <a:lnTo>
                      <a:pt x="78" y="2"/>
                    </a:lnTo>
                    <a:close/>
                  </a:path>
                </a:pathLst>
              </a:custGeom>
              <a:solidFill>
                <a:srgbClr val="F09C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30" name="Freeform 527"/>
              <p:cNvSpPr>
                <a:spLocks/>
              </p:cNvSpPr>
              <p:nvPr/>
            </p:nvSpPr>
            <p:spPr bwMode="auto">
              <a:xfrm>
                <a:off x="2056" y="3240"/>
                <a:ext cx="86" cy="44"/>
              </a:xfrm>
              <a:custGeom>
                <a:avLst/>
                <a:gdLst>
                  <a:gd name="T0" fmla="*/ 78 w 86"/>
                  <a:gd name="T1" fmla="*/ 2 h 44"/>
                  <a:gd name="T2" fmla="*/ 78 w 86"/>
                  <a:gd name="T3" fmla="*/ 2 h 44"/>
                  <a:gd name="T4" fmla="*/ 66 w 86"/>
                  <a:gd name="T5" fmla="*/ 4 h 44"/>
                  <a:gd name="T6" fmla="*/ 52 w 86"/>
                  <a:gd name="T7" fmla="*/ 4 h 44"/>
                  <a:gd name="T8" fmla="*/ 34 w 86"/>
                  <a:gd name="T9" fmla="*/ 2 h 44"/>
                  <a:gd name="T10" fmla="*/ 34 w 86"/>
                  <a:gd name="T11" fmla="*/ 2 h 44"/>
                  <a:gd name="T12" fmla="*/ 16 w 86"/>
                  <a:gd name="T13" fmla="*/ 0 h 44"/>
                  <a:gd name="T14" fmla="*/ 8 w 86"/>
                  <a:gd name="T15" fmla="*/ 2 h 44"/>
                  <a:gd name="T16" fmla="*/ 4 w 86"/>
                  <a:gd name="T17" fmla="*/ 4 h 44"/>
                  <a:gd name="T18" fmla="*/ 0 w 86"/>
                  <a:gd name="T19" fmla="*/ 8 h 44"/>
                  <a:gd name="T20" fmla="*/ 0 w 86"/>
                  <a:gd name="T21" fmla="*/ 12 h 44"/>
                  <a:gd name="T22" fmla="*/ 2 w 86"/>
                  <a:gd name="T23" fmla="*/ 20 h 44"/>
                  <a:gd name="T24" fmla="*/ 10 w 86"/>
                  <a:gd name="T25" fmla="*/ 30 h 44"/>
                  <a:gd name="T26" fmla="*/ 10 w 86"/>
                  <a:gd name="T27" fmla="*/ 30 h 44"/>
                  <a:gd name="T28" fmla="*/ 22 w 86"/>
                  <a:gd name="T29" fmla="*/ 40 h 44"/>
                  <a:gd name="T30" fmla="*/ 34 w 86"/>
                  <a:gd name="T31" fmla="*/ 44 h 44"/>
                  <a:gd name="T32" fmla="*/ 44 w 86"/>
                  <a:gd name="T33" fmla="*/ 44 h 44"/>
                  <a:gd name="T34" fmla="*/ 54 w 86"/>
                  <a:gd name="T35" fmla="*/ 40 h 44"/>
                  <a:gd name="T36" fmla="*/ 62 w 86"/>
                  <a:gd name="T37" fmla="*/ 36 h 44"/>
                  <a:gd name="T38" fmla="*/ 70 w 86"/>
                  <a:gd name="T39" fmla="*/ 28 h 44"/>
                  <a:gd name="T40" fmla="*/ 80 w 86"/>
                  <a:gd name="T41" fmla="*/ 18 h 44"/>
                  <a:gd name="T42" fmla="*/ 80 w 86"/>
                  <a:gd name="T43" fmla="*/ 18 h 44"/>
                  <a:gd name="T44" fmla="*/ 84 w 86"/>
                  <a:gd name="T45" fmla="*/ 14 h 44"/>
                  <a:gd name="T46" fmla="*/ 86 w 86"/>
                  <a:gd name="T47" fmla="*/ 8 h 44"/>
                  <a:gd name="T48" fmla="*/ 84 w 86"/>
                  <a:gd name="T49" fmla="*/ 4 h 44"/>
                  <a:gd name="T50" fmla="*/ 78 w 86"/>
                  <a:gd name="T51" fmla="*/ 2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6"/>
                  <a:gd name="T79" fmla="*/ 0 h 44"/>
                  <a:gd name="T80" fmla="*/ 86 w 86"/>
                  <a:gd name="T81" fmla="*/ 44 h 4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6" h="44">
                    <a:moveTo>
                      <a:pt x="78" y="2"/>
                    </a:moveTo>
                    <a:lnTo>
                      <a:pt x="78" y="2"/>
                    </a:lnTo>
                    <a:lnTo>
                      <a:pt x="66" y="4"/>
                    </a:lnTo>
                    <a:lnTo>
                      <a:pt x="52" y="4"/>
                    </a:lnTo>
                    <a:lnTo>
                      <a:pt x="34" y="2"/>
                    </a:lnTo>
                    <a:lnTo>
                      <a:pt x="16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20"/>
                    </a:lnTo>
                    <a:lnTo>
                      <a:pt x="10" y="30"/>
                    </a:lnTo>
                    <a:lnTo>
                      <a:pt x="22" y="40"/>
                    </a:lnTo>
                    <a:lnTo>
                      <a:pt x="34" y="44"/>
                    </a:lnTo>
                    <a:lnTo>
                      <a:pt x="44" y="44"/>
                    </a:lnTo>
                    <a:lnTo>
                      <a:pt x="54" y="40"/>
                    </a:lnTo>
                    <a:lnTo>
                      <a:pt x="62" y="36"/>
                    </a:lnTo>
                    <a:lnTo>
                      <a:pt x="70" y="28"/>
                    </a:lnTo>
                    <a:lnTo>
                      <a:pt x="80" y="18"/>
                    </a:lnTo>
                    <a:lnTo>
                      <a:pt x="84" y="14"/>
                    </a:lnTo>
                    <a:lnTo>
                      <a:pt x="86" y="8"/>
                    </a:lnTo>
                    <a:lnTo>
                      <a:pt x="84" y="4"/>
                    </a:lnTo>
                    <a:lnTo>
                      <a:pt x="78" y="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31" name="Freeform 528"/>
              <p:cNvSpPr>
                <a:spLocks/>
              </p:cNvSpPr>
              <p:nvPr/>
            </p:nvSpPr>
            <p:spPr bwMode="auto">
              <a:xfrm>
                <a:off x="2198" y="3236"/>
                <a:ext cx="20" cy="42"/>
              </a:xfrm>
              <a:custGeom>
                <a:avLst/>
                <a:gdLst>
                  <a:gd name="T0" fmla="*/ 18 w 20"/>
                  <a:gd name="T1" fmla="*/ 0 h 42"/>
                  <a:gd name="T2" fmla="*/ 18 w 20"/>
                  <a:gd name="T3" fmla="*/ 0 h 42"/>
                  <a:gd name="T4" fmla="*/ 14 w 20"/>
                  <a:gd name="T5" fmla="*/ 2 h 42"/>
                  <a:gd name="T6" fmla="*/ 6 w 20"/>
                  <a:gd name="T7" fmla="*/ 4 h 42"/>
                  <a:gd name="T8" fmla="*/ 6 w 20"/>
                  <a:gd name="T9" fmla="*/ 4 h 42"/>
                  <a:gd name="T10" fmla="*/ 2 w 20"/>
                  <a:gd name="T11" fmla="*/ 4 h 42"/>
                  <a:gd name="T12" fmla="*/ 0 w 20"/>
                  <a:gd name="T13" fmla="*/ 6 h 42"/>
                  <a:gd name="T14" fmla="*/ 0 w 20"/>
                  <a:gd name="T15" fmla="*/ 12 h 42"/>
                  <a:gd name="T16" fmla="*/ 4 w 20"/>
                  <a:gd name="T17" fmla="*/ 16 h 42"/>
                  <a:gd name="T18" fmla="*/ 4 w 20"/>
                  <a:gd name="T19" fmla="*/ 16 h 42"/>
                  <a:gd name="T20" fmla="*/ 12 w 20"/>
                  <a:gd name="T21" fmla="*/ 30 h 42"/>
                  <a:gd name="T22" fmla="*/ 16 w 20"/>
                  <a:gd name="T23" fmla="*/ 36 h 42"/>
                  <a:gd name="T24" fmla="*/ 16 w 20"/>
                  <a:gd name="T25" fmla="*/ 42 h 42"/>
                  <a:gd name="T26" fmla="*/ 16 w 20"/>
                  <a:gd name="T27" fmla="*/ 42 h 42"/>
                  <a:gd name="T28" fmla="*/ 20 w 20"/>
                  <a:gd name="T29" fmla="*/ 30 h 42"/>
                  <a:gd name="T30" fmla="*/ 20 w 20"/>
                  <a:gd name="T31" fmla="*/ 16 h 42"/>
                  <a:gd name="T32" fmla="*/ 18 w 20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42"/>
                  <a:gd name="T53" fmla="*/ 20 w 20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42">
                    <a:moveTo>
                      <a:pt x="18" y="0"/>
                    </a:moveTo>
                    <a:lnTo>
                      <a:pt x="18" y="0"/>
                    </a:lnTo>
                    <a:lnTo>
                      <a:pt x="14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4" y="16"/>
                    </a:lnTo>
                    <a:lnTo>
                      <a:pt x="12" y="30"/>
                    </a:lnTo>
                    <a:lnTo>
                      <a:pt x="16" y="36"/>
                    </a:lnTo>
                    <a:lnTo>
                      <a:pt x="16" y="42"/>
                    </a:lnTo>
                    <a:lnTo>
                      <a:pt x="20" y="30"/>
                    </a:lnTo>
                    <a:lnTo>
                      <a:pt x="20" y="16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09C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32" name="Freeform 529"/>
              <p:cNvSpPr>
                <a:spLocks/>
              </p:cNvSpPr>
              <p:nvPr/>
            </p:nvSpPr>
            <p:spPr bwMode="auto">
              <a:xfrm>
                <a:off x="2198" y="3236"/>
                <a:ext cx="20" cy="42"/>
              </a:xfrm>
              <a:custGeom>
                <a:avLst/>
                <a:gdLst>
                  <a:gd name="T0" fmla="*/ 18 w 20"/>
                  <a:gd name="T1" fmla="*/ 0 h 42"/>
                  <a:gd name="T2" fmla="*/ 18 w 20"/>
                  <a:gd name="T3" fmla="*/ 0 h 42"/>
                  <a:gd name="T4" fmla="*/ 14 w 20"/>
                  <a:gd name="T5" fmla="*/ 2 h 42"/>
                  <a:gd name="T6" fmla="*/ 6 w 20"/>
                  <a:gd name="T7" fmla="*/ 4 h 42"/>
                  <a:gd name="T8" fmla="*/ 6 w 20"/>
                  <a:gd name="T9" fmla="*/ 4 h 42"/>
                  <a:gd name="T10" fmla="*/ 2 w 20"/>
                  <a:gd name="T11" fmla="*/ 4 h 42"/>
                  <a:gd name="T12" fmla="*/ 0 w 20"/>
                  <a:gd name="T13" fmla="*/ 6 h 42"/>
                  <a:gd name="T14" fmla="*/ 0 w 20"/>
                  <a:gd name="T15" fmla="*/ 12 h 42"/>
                  <a:gd name="T16" fmla="*/ 4 w 20"/>
                  <a:gd name="T17" fmla="*/ 16 h 42"/>
                  <a:gd name="T18" fmla="*/ 4 w 20"/>
                  <a:gd name="T19" fmla="*/ 16 h 42"/>
                  <a:gd name="T20" fmla="*/ 12 w 20"/>
                  <a:gd name="T21" fmla="*/ 30 h 42"/>
                  <a:gd name="T22" fmla="*/ 16 w 20"/>
                  <a:gd name="T23" fmla="*/ 36 h 42"/>
                  <a:gd name="T24" fmla="*/ 16 w 20"/>
                  <a:gd name="T25" fmla="*/ 42 h 42"/>
                  <a:gd name="T26" fmla="*/ 16 w 20"/>
                  <a:gd name="T27" fmla="*/ 42 h 42"/>
                  <a:gd name="T28" fmla="*/ 20 w 20"/>
                  <a:gd name="T29" fmla="*/ 30 h 42"/>
                  <a:gd name="T30" fmla="*/ 20 w 20"/>
                  <a:gd name="T31" fmla="*/ 16 h 42"/>
                  <a:gd name="T32" fmla="*/ 18 w 20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42"/>
                  <a:gd name="T53" fmla="*/ 20 w 20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42">
                    <a:moveTo>
                      <a:pt x="18" y="0"/>
                    </a:moveTo>
                    <a:lnTo>
                      <a:pt x="18" y="0"/>
                    </a:lnTo>
                    <a:lnTo>
                      <a:pt x="14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4" y="16"/>
                    </a:lnTo>
                    <a:lnTo>
                      <a:pt x="12" y="30"/>
                    </a:lnTo>
                    <a:lnTo>
                      <a:pt x="16" y="36"/>
                    </a:lnTo>
                    <a:lnTo>
                      <a:pt x="16" y="42"/>
                    </a:lnTo>
                    <a:lnTo>
                      <a:pt x="20" y="30"/>
                    </a:lnTo>
                    <a:lnTo>
                      <a:pt x="20" y="16"/>
                    </a:lnTo>
                    <a:lnTo>
                      <a:pt x="18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</p:grpSp>
        <p:grpSp>
          <p:nvGrpSpPr>
            <p:cNvPr id="292017" name="Group 460"/>
            <p:cNvGrpSpPr>
              <a:grpSpLocks/>
            </p:cNvGrpSpPr>
            <p:nvPr/>
          </p:nvGrpSpPr>
          <p:grpSpPr bwMode="auto">
            <a:xfrm>
              <a:off x="3648" y="3120"/>
              <a:ext cx="399" cy="436"/>
              <a:chOff x="1508" y="3020"/>
              <a:chExt cx="1044" cy="1242"/>
            </a:xfrm>
          </p:grpSpPr>
          <p:sp>
            <p:nvSpPr>
              <p:cNvPr id="292018" name="AutoShape 461"/>
              <p:cNvSpPr>
                <a:spLocks noChangeAspect="1" noChangeArrowheads="1" noTextEdit="1"/>
              </p:cNvSpPr>
              <p:nvPr/>
            </p:nvSpPr>
            <p:spPr bwMode="auto">
              <a:xfrm>
                <a:off x="1508" y="3020"/>
                <a:ext cx="1044" cy="124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2019" name="Freeform 462"/>
              <p:cNvSpPr>
                <a:spLocks/>
              </p:cNvSpPr>
              <p:nvPr/>
            </p:nvSpPr>
            <p:spPr bwMode="auto">
              <a:xfrm>
                <a:off x="2312" y="3580"/>
                <a:ext cx="150" cy="66"/>
              </a:xfrm>
              <a:custGeom>
                <a:avLst/>
                <a:gdLst>
                  <a:gd name="T0" fmla="*/ 6 w 150"/>
                  <a:gd name="T1" fmla="*/ 38 h 66"/>
                  <a:gd name="T2" fmla="*/ 0 w 150"/>
                  <a:gd name="T3" fmla="*/ 62 h 66"/>
                  <a:gd name="T4" fmla="*/ 0 w 150"/>
                  <a:gd name="T5" fmla="*/ 66 h 66"/>
                  <a:gd name="T6" fmla="*/ 2 w 150"/>
                  <a:gd name="T7" fmla="*/ 66 h 66"/>
                  <a:gd name="T8" fmla="*/ 138 w 150"/>
                  <a:gd name="T9" fmla="*/ 60 h 66"/>
                  <a:gd name="T10" fmla="*/ 140 w 150"/>
                  <a:gd name="T11" fmla="*/ 60 h 66"/>
                  <a:gd name="T12" fmla="*/ 140 w 150"/>
                  <a:gd name="T13" fmla="*/ 58 h 66"/>
                  <a:gd name="T14" fmla="*/ 150 w 150"/>
                  <a:gd name="T15" fmla="*/ 34 h 66"/>
                  <a:gd name="T16" fmla="*/ 150 w 150"/>
                  <a:gd name="T17" fmla="*/ 32 h 66"/>
                  <a:gd name="T18" fmla="*/ 148 w 150"/>
                  <a:gd name="T19" fmla="*/ 32 h 66"/>
                  <a:gd name="T20" fmla="*/ 108 w 150"/>
                  <a:gd name="T21" fmla="*/ 32 h 66"/>
                  <a:gd name="T22" fmla="*/ 108 w 150"/>
                  <a:gd name="T23" fmla="*/ 32 h 66"/>
                  <a:gd name="T24" fmla="*/ 108 w 150"/>
                  <a:gd name="T25" fmla="*/ 32 h 66"/>
                  <a:gd name="T26" fmla="*/ 108 w 150"/>
                  <a:gd name="T27" fmla="*/ 32 h 66"/>
                  <a:gd name="T28" fmla="*/ 108 w 150"/>
                  <a:gd name="T29" fmla="*/ 32 h 66"/>
                  <a:gd name="T30" fmla="*/ 106 w 150"/>
                  <a:gd name="T31" fmla="*/ 28 h 66"/>
                  <a:gd name="T32" fmla="*/ 102 w 150"/>
                  <a:gd name="T33" fmla="*/ 14 h 66"/>
                  <a:gd name="T34" fmla="*/ 102 w 150"/>
                  <a:gd name="T35" fmla="*/ 14 h 66"/>
                  <a:gd name="T36" fmla="*/ 100 w 150"/>
                  <a:gd name="T37" fmla="*/ 10 h 66"/>
                  <a:gd name="T38" fmla="*/ 98 w 150"/>
                  <a:gd name="T39" fmla="*/ 6 h 66"/>
                  <a:gd name="T40" fmla="*/ 94 w 150"/>
                  <a:gd name="T41" fmla="*/ 4 h 66"/>
                  <a:gd name="T42" fmla="*/ 90 w 150"/>
                  <a:gd name="T43" fmla="*/ 2 h 66"/>
                  <a:gd name="T44" fmla="*/ 90 w 150"/>
                  <a:gd name="T45" fmla="*/ 2 h 66"/>
                  <a:gd name="T46" fmla="*/ 84 w 150"/>
                  <a:gd name="T47" fmla="*/ 0 h 66"/>
                  <a:gd name="T48" fmla="*/ 78 w 150"/>
                  <a:gd name="T49" fmla="*/ 2 h 66"/>
                  <a:gd name="T50" fmla="*/ 70 w 150"/>
                  <a:gd name="T51" fmla="*/ 6 h 66"/>
                  <a:gd name="T52" fmla="*/ 66 w 150"/>
                  <a:gd name="T53" fmla="*/ 12 h 66"/>
                  <a:gd name="T54" fmla="*/ 60 w 150"/>
                  <a:gd name="T55" fmla="*/ 18 h 66"/>
                  <a:gd name="T56" fmla="*/ 60 w 150"/>
                  <a:gd name="T57" fmla="*/ 18 h 66"/>
                  <a:gd name="T58" fmla="*/ 52 w 150"/>
                  <a:gd name="T59" fmla="*/ 28 h 66"/>
                  <a:gd name="T60" fmla="*/ 46 w 150"/>
                  <a:gd name="T61" fmla="*/ 32 h 66"/>
                  <a:gd name="T62" fmla="*/ 46 w 150"/>
                  <a:gd name="T63" fmla="*/ 32 h 66"/>
                  <a:gd name="T64" fmla="*/ 8 w 150"/>
                  <a:gd name="T65" fmla="*/ 38 h 66"/>
                  <a:gd name="T66" fmla="*/ 6 w 150"/>
                  <a:gd name="T67" fmla="*/ 38 h 66"/>
                  <a:gd name="T68" fmla="*/ 6 w 150"/>
                  <a:gd name="T69" fmla="*/ 38 h 6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50"/>
                  <a:gd name="T106" fmla="*/ 0 h 66"/>
                  <a:gd name="T107" fmla="*/ 150 w 150"/>
                  <a:gd name="T108" fmla="*/ 66 h 6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50" h="66">
                    <a:moveTo>
                      <a:pt x="6" y="38"/>
                    </a:moveTo>
                    <a:lnTo>
                      <a:pt x="0" y="62"/>
                    </a:lnTo>
                    <a:lnTo>
                      <a:pt x="0" y="66"/>
                    </a:lnTo>
                    <a:lnTo>
                      <a:pt x="2" y="66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0" y="58"/>
                    </a:lnTo>
                    <a:lnTo>
                      <a:pt x="150" y="34"/>
                    </a:lnTo>
                    <a:lnTo>
                      <a:pt x="150" y="32"/>
                    </a:lnTo>
                    <a:lnTo>
                      <a:pt x="148" y="32"/>
                    </a:lnTo>
                    <a:lnTo>
                      <a:pt x="108" y="32"/>
                    </a:lnTo>
                    <a:lnTo>
                      <a:pt x="106" y="28"/>
                    </a:lnTo>
                    <a:lnTo>
                      <a:pt x="102" y="14"/>
                    </a:lnTo>
                    <a:lnTo>
                      <a:pt x="100" y="10"/>
                    </a:lnTo>
                    <a:lnTo>
                      <a:pt x="98" y="6"/>
                    </a:lnTo>
                    <a:lnTo>
                      <a:pt x="94" y="4"/>
                    </a:lnTo>
                    <a:lnTo>
                      <a:pt x="90" y="2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70" y="6"/>
                    </a:lnTo>
                    <a:lnTo>
                      <a:pt x="66" y="12"/>
                    </a:lnTo>
                    <a:lnTo>
                      <a:pt x="60" y="18"/>
                    </a:lnTo>
                    <a:lnTo>
                      <a:pt x="52" y="28"/>
                    </a:lnTo>
                    <a:lnTo>
                      <a:pt x="46" y="32"/>
                    </a:lnTo>
                    <a:lnTo>
                      <a:pt x="8" y="38"/>
                    </a:lnTo>
                    <a:lnTo>
                      <a:pt x="6" y="38"/>
                    </a:lnTo>
                    <a:close/>
                  </a:path>
                </a:pathLst>
              </a:custGeom>
              <a:solidFill>
                <a:srgbClr val="63636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20" name="Freeform 463"/>
              <p:cNvSpPr>
                <a:spLocks/>
              </p:cNvSpPr>
              <p:nvPr/>
            </p:nvSpPr>
            <p:spPr bwMode="auto">
              <a:xfrm>
                <a:off x="2228" y="3514"/>
                <a:ext cx="248" cy="508"/>
              </a:xfrm>
              <a:custGeom>
                <a:avLst/>
                <a:gdLst>
                  <a:gd name="T0" fmla="*/ 36 w 248"/>
                  <a:gd name="T1" fmla="*/ 8 h 508"/>
                  <a:gd name="T2" fmla="*/ 36 w 248"/>
                  <a:gd name="T3" fmla="*/ 8 h 508"/>
                  <a:gd name="T4" fmla="*/ 42 w 248"/>
                  <a:gd name="T5" fmla="*/ 4 h 508"/>
                  <a:gd name="T6" fmla="*/ 48 w 248"/>
                  <a:gd name="T7" fmla="*/ 2 h 508"/>
                  <a:gd name="T8" fmla="*/ 56 w 248"/>
                  <a:gd name="T9" fmla="*/ 0 h 508"/>
                  <a:gd name="T10" fmla="*/ 66 w 248"/>
                  <a:gd name="T11" fmla="*/ 4 h 508"/>
                  <a:gd name="T12" fmla="*/ 74 w 248"/>
                  <a:gd name="T13" fmla="*/ 10 h 508"/>
                  <a:gd name="T14" fmla="*/ 84 w 248"/>
                  <a:gd name="T15" fmla="*/ 24 h 508"/>
                  <a:gd name="T16" fmla="*/ 92 w 248"/>
                  <a:gd name="T17" fmla="*/ 44 h 508"/>
                  <a:gd name="T18" fmla="*/ 92 w 248"/>
                  <a:gd name="T19" fmla="*/ 44 h 508"/>
                  <a:gd name="T20" fmla="*/ 102 w 248"/>
                  <a:gd name="T21" fmla="*/ 74 h 508"/>
                  <a:gd name="T22" fmla="*/ 118 w 248"/>
                  <a:gd name="T23" fmla="*/ 114 h 508"/>
                  <a:gd name="T24" fmla="*/ 162 w 248"/>
                  <a:gd name="T25" fmla="*/ 218 h 508"/>
                  <a:gd name="T26" fmla="*/ 208 w 248"/>
                  <a:gd name="T27" fmla="*/ 328 h 508"/>
                  <a:gd name="T28" fmla="*/ 230 w 248"/>
                  <a:gd name="T29" fmla="*/ 380 h 508"/>
                  <a:gd name="T30" fmla="*/ 248 w 248"/>
                  <a:gd name="T31" fmla="*/ 426 h 508"/>
                  <a:gd name="T32" fmla="*/ 248 w 248"/>
                  <a:gd name="T33" fmla="*/ 426 h 508"/>
                  <a:gd name="T34" fmla="*/ 244 w 248"/>
                  <a:gd name="T35" fmla="*/ 436 h 508"/>
                  <a:gd name="T36" fmla="*/ 230 w 248"/>
                  <a:gd name="T37" fmla="*/ 480 h 508"/>
                  <a:gd name="T38" fmla="*/ 230 w 248"/>
                  <a:gd name="T39" fmla="*/ 480 h 508"/>
                  <a:gd name="T40" fmla="*/ 226 w 248"/>
                  <a:gd name="T41" fmla="*/ 488 h 508"/>
                  <a:gd name="T42" fmla="*/ 220 w 248"/>
                  <a:gd name="T43" fmla="*/ 496 h 508"/>
                  <a:gd name="T44" fmla="*/ 214 w 248"/>
                  <a:gd name="T45" fmla="*/ 502 h 508"/>
                  <a:gd name="T46" fmla="*/ 206 w 248"/>
                  <a:gd name="T47" fmla="*/ 506 h 508"/>
                  <a:gd name="T48" fmla="*/ 196 w 248"/>
                  <a:gd name="T49" fmla="*/ 508 h 508"/>
                  <a:gd name="T50" fmla="*/ 184 w 248"/>
                  <a:gd name="T51" fmla="*/ 508 h 508"/>
                  <a:gd name="T52" fmla="*/ 172 w 248"/>
                  <a:gd name="T53" fmla="*/ 504 h 508"/>
                  <a:gd name="T54" fmla="*/ 158 w 248"/>
                  <a:gd name="T55" fmla="*/ 496 h 508"/>
                  <a:gd name="T56" fmla="*/ 142 w 248"/>
                  <a:gd name="T57" fmla="*/ 484 h 508"/>
                  <a:gd name="T58" fmla="*/ 126 w 248"/>
                  <a:gd name="T59" fmla="*/ 466 h 508"/>
                  <a:gd name="T60" fmla="*/ 108 w 248"/>
                  <a:gd name="T61" fmla="*/ 444 h 508"/>
                  <a:gd name="T62" fmla="*/ 88 w 248"/>
                  <a:gd name="T63" fmla="*/ 414 h 508"/>
                  <a:gd name="T64" fmla="*/ 68 w 248"/>
                  <a:gd name="T65" fmla="*/ 378 h 508"/>
                  <a:gd name="T66" fmla="*/ 46 w 248"/>
                  <a:gd name="T67" fmla="*/ 336 h 508"/>
                  <a:gd name="T68" fmla="*/ 24 w 248"/>
                  <a:gd name="T69" fmla="*/ 284 h 508"/>
                  <a:gd name="T70" fmla="*/ 0 w 248"/>
                  <a:gd name="T71" fmla="*/ 226 h 508"/>
                  <a:gd name="T72" fmla="*/ 36 w 248"/>
                  <a:gd name="T73" fmla="*/ 8 h 50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48"/>
                  <a:gd name="T112" fmla="*/ 0 h 508"/>
                  <a:gd name="T113" fmla="*/ 248 w 248"/>
                  <a:gd name="T114" fmla="*/ 508 h 50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48" h="508">
                    <a:moveTo>
                      <a:pt x="36" y="8"/>
                    </a:moveTo>
                    <a:lnTo>
                      <a:pt x="36" y="8"/>
                    </a:lnTo>
                    <a:lnTo>
                      <a:pt x="42" y="4"/>
                    </a:lnTo>
                    <a:lnTo>
                      <a:pt x="48" y="2"/>
                    </a:lnTo>
                    <a:lnTo>
                      <a:pt x="56" y="0"/>
                    </a:lnTo>
                    <a:lnTo>
                      <a:pt x="66" y="4"/>
                    </a:lnTo>
                    <a:lnTo>
                      <a:pt x="74" y="10"/>
                    </a:lnTo>
                    <a:lnTo>
                      <a:pt x="84" y="24"/>
                    </a:lnTo>
                    <a:lnTo>
                      <a:pt x="92" y="44"/>
                    </a:lnTo>
                    <a:lnTo>
                      <a:pt x="102" y="74"/>
                    </a:lnTo>
                    <a:lnTo>
                      <a:pt x="118" y="114"/>
                    </a:lnTo>
                    <a:lnTo>
                      <a:pt x="162" y="218"/>
                    </a:lnTo>
                    <a:lnTo>
                      <a:pt x="208" y="328"/>
                    </a:lnTo>
                    <a:lnTo>
                      <a:pt x="230" y="380"/>
                    </a:lnTo>
                    <a:lnTo>
                      <a:pt x="248" y="426"/>
                    </a:lnTo>
                    <a:lnTo>
                      <a:pt x="244" y="436"/>
                    </a:lnTo>
                    <a:lnTo>
                      <a:pt x="230" y="480"/>
                    </a:lnTo>
                    <a:lnTo>
                      <a:pt x="226" y="488"/>
                    </a:lnTo>
                    <a:lnTo>
                      <a:pt x="220" y="496"/>
                    </a:lnTo>
                    <a:lnTo>
                      <a:pt x="214" y="502"/>
                    </a:lnTo>
                    <a:lnTo>
                      <a:pt x="206" y="506"/>
                    </a:lnTo>
                    <a:lnTo>
                      <a:pt x="196" y="508"/>
                    </a:lnTo>
                    <a:lnTo>
                      <a:pt x="184" y="508"/>
                    </a:lnTo>
                    <a:lnTo>
                      <a:pt x="172" y="504"/>
                    </a:lnTo>
                    <a:lnTo>
                      <a:pt x="158" y="496"/>
                    </a:lnTo>
                    <a:lnTo>
                      <a:pt x="142" y="484"/>
                    </a:lnTo>
                    <a:lnTo>
                      <a:pt x="126" y="466"/>
                    </a:lnTo>
                    <a:lnTo>
                      <a:pt x="108" y="444"/>
                    </a:lnTo>
                    <a:lnTo>
                      <a:pt x="88" y="414"/>
                    </a:lnTo>
                    <a:lnTo>
                      <a:pt x="68" y="378"/>
                    </a:lnTo>
                    <a:lnTo>
                      <a:pt x="46" y="336"/>
                    </a:lnTo>
                    <a:lnTo>
                      <a:pt x="24" y="284"/>
                    </a:lnTo>
                    <a:lnTo>
                      <a:pt x="0" y="226"/>
                    </a:lnTo>
                    <a:lnTo>
                      <a:pt x="36" y="8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21" name="Freeform 464"/>
              <p:cNvSpPr>
                <a:spLocks/>
              </p:cNvSpPr>
              <p:nvPr/>
            </p:nvSpPr>
            <p:spPr bwMode="auto">
              <a:xfrm>
                <a:off x="2298" y="3788"/>
                <a:ext cx="202" cy="258"/>
              </a:xfrm>
              <a:custGeom>
                <a:avLst/>
                <a:gdLst>
                  <a:gd name="T0" fmla="*/ 72 w 202"/>
                  <a:gd name="T1" fmla="*/ 0 h 258"/>
                  <a:gd name="T2" fmla="*/ 72 w 202"/>
                  <a:gd name="T3" fmla="*/ 0 h 258"/>
                  <a:gd name="T4" fmla="*/ 86 w 202"/>
                  <a:gd name="T5" fmla="*/ 12 h 258"/>
                  <a:gd name="T6" fmla="*/ 122 w 202"/>
                  <a:gd name="T7" fmla="*/ 44 h 258"/>
                  <a:gd name="T8" fmla="*/ 140 w 202"/>
                  <a:gd name="T9" fmla="*/ 64 h 258"/>
                  <a:gd name="T10" fmla="*/ 160 w 202"/>
                  <a:gd name="T11" fmla="*/ 86 h 258"/>
                  <a:gd name="T12" fmla="*/ 174 w 202"/>
                  <a:gd name="T13" fmla="*/ 108 h 258"/>
                  <a:gd name="T14" fmla="*/ 180 w 202"/>
                  <a:gd name="T15" fmla="*/ 120 h 258"/>
                  <a:gd name="T16" fmla="*/ 184 w 202"/>
                  <a:gd name="T17" fmla="*/ 130 h 258"/>
                  <a:gd name="T18" fmla="*/ 184 w 202"/>
                  <a:gd name="T19" fmla="*/ 130 h 258"/>
                  <a:gd name="T20" fmla="*/ 196 w 202"/>
                  <a:gd name="T21" fmla="*/ 168 h 258"/>
                  <a:gd name="T22" fmla="*/ 200 w 202"/>
                  <a:gd name="T23" fmla="*/ 184 h 258"/>
                  <a:gd name="T24" fmla="*/ 202 w 202"/>
                  <a:gd name="T25" fmla="*/ 200 h 258"/>
                  <a:gd name="T26" fmla="*/ 202 w 202"/>
                  <a:gd name="T27" fmla="*/ 214 h 258"/>
                  <a:gd name="T28" fmla="*/ 198 w 202"/>
                  <a:gd name="T29" fmla="*/ 226 h 258"/>
                  <a:gd name="T30" fmla="*/ 190 w 202"/>
                  <a:gd name="T31" fmla="*/ 236 h 258"/>
                  <a:gd name="T32" fmla="*/ 178 w 202"/>
                  <a:gd name="T33" fmla="*/ 246 h 258"/>
                  <a:gd name="T34" fmla="*/ 178 w 202"/>
                  <a:gd name="T35" fmla="*/ 246 h 258"/>
                  <a:gd name="T36" fmla="*/ 168 w 202"/>
                  <a:gd name="T37" fmla="*/ 252 h 258"/>
                  <a:gd name="T38" fmla="*/ 156 w 202"/>
                  <a:gd name="T39" fmla="*/ 256 h 258"/>
                  <a:gd name="T40" fmla="*/ 144 w 202"/>
                  <a:gd name="T41" fmla="*/ 258 h 258"/>
                  <a:gd name="T42" fmla="*/ 130 w 202"/>
                  <a:gd name="T43" fmla="*/ 258 h 258"/>
                  <a:gd name="T44" fmla="*/ 118 w 202"/>
                  <a:gd name="T45" fmla="*/ 258 h 258"/>
                  <a:gd name="T46" fmla="*/ 104 w 202"/>
                  <a:gd name="T47" fmla="*/ 254 h 258"/>
                  <a:gd name="T48" fmla="*/ 76 w 202"/>
                  <a:gd name="T49" fmla="*/ 246 h 258"/>
                  <a:gd name="T50" fmla="*/ 52 w 202"/>
                  <a:gd name="T51" fmla="*/ 234 h 258"/>
                  <a:gd name="T52" fmla="*/ 30 w 202"/>
                  <a:gd name="T53" fmla="*/ 218 h 258"/>
                  <a:gd name="T54" fmla="*/ 20 w 202"/>
                  <a:gd name="T55" fmla="*/ 210 h 258"/>
                  <a:gd name="T56" fmla="*/ 12 w 202"/>
                  <a:gd name="T57" fmla="*/ 202 h 258"/>
                  <a:gd name="T58" fmla="*/ 6 w 202"/>
                  <a:gd name="T59" fmla="*/ 192 h 258"/>
                  <a:gd name="T60" fmla="*/ 2 w 202"/>
                  <a:gd name="T61" fmla="*/ 184 h 258"/>
                  <a:gd name="T62" fmla="*/ 2 w 202"/>
                  <a:gd name="T63" fmla="*/ 184 h 258"/>
                  <a:gd name="T64" fmla="*/ 0 w 202"/>
                  <a:gd name="T65" fmla="*/ 174 h 258"/>
                  <a:gd name="T66" fmla="*/ 0 w 202"/>
                  <a:gd name="T67" fmla="*/ 162 h 258"/>
                  <a:gd name="T68" fmla="*/ 2 w 202"/>
                  <a:gd name="T69" fmla="*/ 148 h 258"/>
                  <a:gd name="T70" fmla="*/ 6 w 202"/>
                  <a:gd name="T71" fmla="*/ 134 h 258"/>
                  <a:gd name="T72" fmla="*/ 16 w 202"/>
                  <a:gd name="T73" fmla="*/ 104 h 258"/>
                  <a:gd name="T74" fmla="*/ 30 w 202"/>
                  <a:gd name="T75" fmla="*/ 72 h 258"/>
                  <a:gd name="T76" fmla="*/ 44 w 202"/>
                  <a:gd name="T77" fmla="*/ 44 h 258"/>
                  <a:gd name="T78" fmla="*/ 58 w 202"/>
                  <a:gd name="T79" fmla="*/ 22 h 258"/>
                  <a:gd name="T80" fmla="*/ 72 w 202"/>
                  <a:gd name="T81" fmla="*/ 0 h 2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2"/>
                  <a:gd name="T124" fmla="*/ 0 h 258"/>
                  <a:gd name="T125" fmla="*/ 202 w 202"/>
                  <a:gd name="T126" fmla="*/ 258 h 2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2" h="258">
                    <a:moveTo>
                      <a:pt x="72" y="0"/>
                    </a:moveTo>
                    <a:lnTo>
                      <a:pt x="72" y="0"/>
                    </a:lnTo>
                    <a:lnTo>
                      <a:pt x="86" y="12"/>
                    </a:lnTo>
                    <a:lnTo>
                      <a:pt x="122" y="44"/>
                    </a:lnTo>
                    <a:lnTo>
                      <a:pt x="140" y="64"/>
                    </a:lnTo>
                    <a:lnTo>
                      <a:pt x="160" y="86"/>
                    </a:lnTo>
                    <a:lnTo>
                      <a:pt x="174" y="108"/>
                    </a:lnTo>
                    <a:lnTo>
                      <a:pt x="180" y="120"/>
                    </a:lnTo>
                    <a:lnTo>
                      <a:pt x="184" y="130"/>
                    </a:lnTo>
                    <a:lnTo>
                      <a:pt x="196" y="168"/>
                    </a:lnTo>
                    <a:lnTo>
                      <a:pt x="200" y="184"/>
                    </a:lnTo>
                    <a:lnTo>
                      <a:pt x="202" y="200"/>
                    </a:lnTo>
                    <a:lnTo>
                      <a:pt x="202" y="214"/>
                    </a:lnTo>
                    <a:lnTo>
                      <a:pt x="198" y="226"/>
                    </a:lnTo>
                    <a:lnTo>
                      <a:pt x="190" y="236"/>
                    </a:lnTo>
                    <a:lnTo>
                      <a:pt x="178" y="246"/>
                    </a:lnTo>
                    <a:lnTo>
                      <a:pt x="168" y="252"/>
                    </a:lnTo>
                    <a:lnTo>
                      <a:pt x="156" y="256"/>
                    </a:lnTo>
                    <a:lnTo>
                      <a:pt x="144" y="258"/>
                    </a:lnTo>
                    <a:lnTo>
                      <a:pt x="130" y="258"/>
                    </a:lnTo>
                    <a:lnTo>
                      <a:pt x="118" y="258"/>
                    </a:lnTo>
                    <a:lnTo>
                      <a:pt x="104" y="254"/>
                    </a:lnTo>
                    <a:lnTo>
                      <a:pt x="76" y="246"/>
                    </a:lnTo>
                    <a:lnTo>
                      <a:pt x="52" y="234"/>
                    </a:lnTo>
                    <a:lnTo>
                      <a:pt x="30" y="218"/>
                    </a:lnTo>
                    <a:lnTo>
                      <a:pt x="20" y="210"/>
                    </a:lnTo>
                    <a:lnTo>
                      <a:pt x="12" y="202"/>
                    </a:lnTo>
                    <a:lnTo>
                      <a:pt x="6" y="192"/>
                    </a:lnTo>
                    <a:lnTo>
                      <a:pt x="2" y="184"/>
                    </a:lnTo>
                    <a:lnTo>
                      <a:pt x="0" y="174"/>
                    </a:lnTo>
                    <a:lnTo>
                      <a:pt x="0" y="162"/>
                    </a:lnTo>
                    <a:lnTo>
                      <a:pt x="2" y="148"/>
                    </a:lnTo>
                    <a:lnTo>
                      <a:pt x="6" y="134"/>
                    </a:lnTo>
                    <a:lnTo>
                      <a:pt x="16" y="104"/>
                    </a:lnTo>
                    <a:lnTo>
                      <a:pt x="30" y="72"/>
                    </a:lnTo>
                    <a:lnTo>
                      <a:pt x="44" y="44"/>
                    </a:lnTo>
                    <a:lnTo>
                      <a:pt x="58" y="22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22" name="Freeform 465"/>
              <p:cNvSpPr>
                <a:spLocks/>
              </p:cNvSpPr>
              <p:nvPr/>
            </p:nvSpPr>
            <p:spPr bwMode="auto">
              <a:xfrm>
                <a:off x="2298" y="3788"/>
                <a:ext cx="202" cy="258"/>
              </a:xfrm>
              <a:custGeom>
                <a:avLst/>
                <a:gdLst>
                  <a:gd name="T0" fmla="*/ 72 w 202"/>
                  <a:gd name="T1" fmla="*/ 0 h 258"/>
                  <a:gd name="T2" fmla="*/ 72 w 202"/>
                  <a:gd name="T3" fmla="*/ 0 h 258"/>
                  <a:gd name="T4" fmla="*/ 86 w 202"/>
                  <a:gd name="T5" fmla="*/ 12 h 258"/>
                  <a:gd name="T6" fmla="*/ 122 w 202"/>
                  <a:gd name="T7" fmla="*/ 44 h 258"/>
                  <a:gd name="T8" fmla="*/ 140 w 202"/>
                  <a:gd name="T9" fmla="*/ 64 h 258"/>
                  <a:gd name="T10" fmla="*/ 160 w 202"/>
                  <a:gd name="T11" fmla="*/ 86 h 258"/>
                  <a:gd name="T12" fmla="*/ 174 w 202"/>
                  <a:gd name="T13" fmla="*/ 108 h 258"/>
                  <a:gd name="T14" fmla="*/ 180 w 202"/>
                  <a:gd name="T15" fmla="*/ 120 h 258"/>
                  <a:gd name="T16" fmla="*/ 184 w 202"/>
                  <a:gd name="T17" fmla="*/ 130 h 258"/>
                  <a:gd name="T18" fmla="*/ 184 w 202"/>
                  <a:gd name="T19" fmla="*/ 130 h 258"/>
                  <a:gd name="T20" fmla="*/ 196 w 202"/>
                  <a:gd name="T21" fmla="*/ 168 h 258"/>
                  <a:gd name="T22" fmla="*/ 200 w 202"/>
                  <a:gd name="T23" fmla="*/ 184 h 258"/>
                  <a:gd name="T24" fmla="*/ 202 w 202"/>
                  <a:gd name="T25" fmla="*/ 200 h 258"/>
                  <a:gd name="T26" fmla="*/ 202 w 202"/>
                  <a:gd name="T27" fmla="*/ 214 h 258"/>
                  <a:gd name="T28" fmla="*/ 198 w 202"/>
                  <a:gd name="T29" fmla="*/ 226 h 258"/>
                  <a:gd name="T30" fmla="*/ 190 w 202"/>
                  <a:gd name="T31" fmla="*/ 236 h 258"/>
                  <a:gd name="T32" fmla="*/ 178 w 202"/>
                  <a:gd name="T33" fmla="*/ 246 h 258"/>
                  <a:gd name="T34" fmla="*/ 178 w 202"/>
                  <a:gd name="T35" fmla="*/ 246 h 258"/>
                  <a:gd name="T36" fmla="*/ 168 w 202"/>
                  <a:gd name="T37" fmla="*/ 252 h 258"/>
                  <a:gd name="T38" fmla="*/ 156 w 202"/>
                  <a:gd name="T39" fmla="*/ 256 h 258"/>
                  <a:gd name="T40" fmla="*/ 144 w 202"/>
                  <a:gd name="T41" fmla="*/ 258 h 258"/>
                  <a:gd name="T42" fmla="*/ 130 w 202"/>
                  <a:gd name="T43" fmla="*/ 258 h 258"/>
                  <a:gd name="T44" fmla="*/ 118 w 202"/>
                  <a:gd name="T45" fmla="*/ 258 h 258"/>
                  <a:gd name="T46" fmla="*/ 104 w 202"/>
                  <a:gd name="T47" fmla="*/ 254 h 258"/>
                  <a:gd name="T48" fmla="*/ 76 w 202"/>
                  <a:gd name="T49" fmla="*/ 246 h 258"/>
                  <a:gd name="T50" fmla="*/ 52 w 202"/>
                  <a:gd name="T51" fmla="*/ 234 h 258"/>
                  <a:gd name="T52" fmla="*/ 30 w 202"/>
                  <a:gd name="T53" fmla="*/ 218 h 258"/>
                  <a:gd name="T54" fmla="*/ 20 w 202"/>
                  <a:gd name="T55" fmla="*/ 210 h 258"/>
                  <a:gd name="T56" fmla="*/ 12 w 202"/>
                  <a:gd name="T57" fmla="*/ 202 h 258"/>
                  <a:gd name="T58" fmla="*/ 6 w 202"/>
                  <a:gd name="T59" fmla="*/ 192 h 258"/>
                  <a:gd name="T60" fmla="*/ 2 w 202"/>
                  <a:gd name="T61" fmla="*/ 184 h 258"/>
                  <a:gd name="T62" fmla="*/ 2 w 202"/>
                  <a:gd name="T63" fmla="*/ 184 h 258"/>
                  <a:gd name="T64" fmla="*/ 0 w 202"/>
                  <a:gd name="T65" fmla="*/ 174 h 258"/>
                  <a:gd name="T66" fmla="*/ 0 w 202"/>
                  <a:gd name="T67" fmla="*/ 162 h 258"/>
                  <a:gd name="T68" fmla="*/ 2 w 202"/>
                  <a:gd name="T69" fmla="*/ 148 h 258"/>
                  <a:gd name="T70" fmla="*/ 6 w 202"/>
                  <a:gd name="T71" fmla="*/ 134 h 258"/>
                  <a:gd name="T72" fmla="*/ 16 w 202"/>
                  <a:gd name="T73" fmla="*/ 104 h 258"/>
                  <a:gd name="T74" fmla="*/ 30 w 202"/>
                  <a:gd name="T75" fmla="*/ 72 h 258"/>
                  <a:gd name="T76" fmla="*/ 44 w 202"/>
                  <a:gd name="T77" fmla="*/ 44 h 258"/>
                  <a:gd name="T78" fmla="*/ 58 w 202"/>
                  <a:gd name="T79" fmla="*/ 22 h 258"/>
                  <a:gd name="T80" fmla="*/ 72 w 202"/>
                  <a:gd name="T81" fmla="*/ 0 h 2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2"/>
                  <a:gd name="T124" fmla="*/ 0 h 258"/>
                  <a:gd name="T125" fmla="*/ 202 w 202"/>
                  <a:gd name="T126" fmla="*/ 258 h 2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2" h="258">
                    <a:moveTo>
                      <a:pt x="72" y="0"/>
                    </a:moveTo>
                    <a:lnTo>
                      <a:pt x="72" y="0"/>
                    </a:lnTo>
                    <a:lnTo>
                      <a:pt x="86" y="12"/>
                    </a:lnTo>
                    <a:lnTo>
                      <a:pt x="122" y="44"/>
                    </a:lnTo>
                    <a:lnTo>
                      <a:pt x="140" y="64"/>
                    </a:lnTo>
                    <a:lnTo>
                      <a:pt x="160" y="86"/>
                    </a:lnTo>
                    <a:lnTo>
                      <a:pt x="174" y="108"/>
                    </a:lnTo>
                    <a:lnTo>
                      <a:pt x="180" y="120"/>
                    </a:lnTo>
                    <a:lnTo>
                      <a:pt x="184" y="130"/>
                    </a:lnTo>
                    <a:lnTo>
                      <a:pt x="196" y="168"/>
                    </a:lnTo>
                    <a:lnTo>
                      <a:pt x="200" y="184"/>
                    </a:lnTo>
                    <a:lnTo>
                      <a:pt x="202" y="200"/>
                    </a:lnTo>
                    <a:lnTo>
                      <a:pt x="202" y="214"/>
                    </a:lnTo>
                    <a:lnTo>
                      <a:pt x="198" y="226"/>
                    </a:lnTo>
                    <a:lnTo>
                      <a:pt x="190" y="236"/>
                    </a:lnTo>
                    <a:lnTo>
                      <a:pt x="178" y="246"/>
                    </a:lnTo>
                    <a:lnTo>
                      <a:pt x="168" y="252"/>
                    </a:lnTo>
                    <a:lnTo>
                      <a:pt x="156" y="256"/>
                    </a:lnTo>
                    <a:lnTo>
                      <a:pt x="144" y="258"/>
                    </a:lnTo>
                    <a:lnTo>
                      <a:pt x="130" y="258"/>
                    </a:lnTo>
                    <a:lnTo>
                      <a:pt x="118" y="258"/>
                    </a:lnTo>
                    <a:lnTo>
                      <a:pt x="104" y="254"/>
                    </a:lnTo>
                    <a:lnTo>
                      <a:pt x="76" y="246"/>
                    </a:lnTo>
                    <a:lnTo>
                      <a:pt x="52" y="234"/>
                    </a:lnTo>
                    <a:lnTo>
                      <a:pt x="30" y="218"/>
                    </a:lnTo>
                    <a:lnTo>
                      <a:pt x="20" y="210"/>
                    </a:lnTo>
                    <a:lnTo>
                      <a:pt x="12" y="202"/>
                    </a:lnTo>
                    <a:lnTo>
                      <a:pt x="6" y="192"/>
                    </a:lnTo>
                    <a:lnTo>
                      <a:pt x="2" y="184"/>
                    </a:lnTo>
                    <a:lnTo>
                      <a:pt x="0" y="174"/>
                    </a:lnTo>
                    <a:lnTo>
                      <a:pt x="0" y="162"/>
                    </a:lnTo>
                    <a:lnTo>
                      <a:pt x="2" y="148"/>
                    </a:lnTo>
                    <a:lnTo>
                      <a:pt x="6" y="134"/>
                    </a:lnTo>
                    <a:lnTo>
                      <a:pt x="16" y="104"/>
                    </a:lnTo>
                    <a:lnTo>
                      <a:pt x="30" y="72"/>
                    </a:lnTo>
                    <a:lnTo>
                      <a:pt x="44" y="44"/>
                    </a:lnTo>
                    <a:lnTo>
                      <a:pt x="58" y="22"/>
                    </a:lnTo>
                    <a:lnTo>
                      <a:pt x="7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23" name="Freeform 466"/>
              <p:cNvSpPr>
                <a:spLocks/>
              </p:cNvSpPr>
              <p:nvPr/>
            </p:nvSpPr>
            <p:spPr bwMode="auto">
              <a:xfrm>
                <a:off x="1942" y="3024"/>
                <a:ext cx="284" cy="380"/>
              </a:xfrm>
              <a:custGeom>
                <a:avLst/>
                <a:gdLst>
                  <a:gd name="T0" fmla="*/ 10 w 284"/>
                  <a:gd name="T1" fmla="*/ 66 h 380"/>
                  <a:gd name="T2" fmla="*/ 20 w 284"/>
                  <a:gd name="T3" fmla="*/ 48 h 380"/>
                  <a:gd name="T4" fmla="*/ 42 w 284"/>
                  <a:gd name="T5" fmla="*/ 26 h 380"/>
                  <a:gd name="T6" fmla="*/ 82 w 284"/>
                  <a:gd name="T7" fmla="*/ 8 h 380"/>
                  <a:gd name="T8" fmla="*/ 110 w 284"/>
                  <a:gd name="T9" fmla="*/ 2 h 380"/>
                  <a:gd name="T10" fmla="*/ 130 w 284"/>
                  <a:gd name="T11" fmla="*/ 0 h 380"/>
                  <a:gd name="T12" fmla="*/ 174 w 284"/>
                  <a:gd name="T13" fmla="*/ 2 h 380"/>
                  <a:gd name="T14" fmla="*/ 214 w 284"/>
                  <a:gd name="T15" fmla="*/ 12 h 380"/>
                  <a:gd name="T16" fmla="*/ 248 w 284"/>
                  <a:gd name="T17" fmla="*/ 36 h 380"/>
                  <a:gd name="T18" fmla="*/ 262 w 284"/>
                  <a:gd name="T19" fmla="*/ 54 h 380"/>
                  <a:gd name="T20" fmla="*/ 272 w 284"/>
                  <a:gd name="T21" fmla="*/ 76 h 380"/>
                  <a:gd name="T22" fmla="*/ 282 w 284"/>
                  <a:gd name="T23" fmla="*/ 104 h 380"/>
                  <a:gd name="T24" fmla="*/ 284 w 284"/>
                  <a:gd name="T25" fmla="*/ 134 h 380"/>
                  <a:gd name="T26" fmla="*/ 282 w 284"/>
                  <a:gd name="T27" fmla="*/ 164 h 380"/>
                  <a:gd name="T28" fmla="*/ 276 w 284"/>
                  <a:gd name="T29" fmla="*/ 174 h 380"/>
                  <a:gd name="T30" fmla="*/ 268 w 284"/>
                  <a:gd name="T31" fmla="*/ 194 h 380"/>
                  <a:gd name="T32" fmla="*/ 272 w 284"/>
                  <a:gd name="T33" fmla="*/ 208 h 380"/>
                  <a:gd name="T34" fmla="*/ 276 w 284"/>
                  <a:gd name="T35" fmla="*/ 230 h 380"/>
                  <a:gd name="T36" fmla="*/ 272 w 284"/>
                  <a:gd name="T37" fmla="*/ 256 h 380"/>
                  <a:gd name="T38" fmla="*/ 264 w 284"/>
                  <a:gd name="T39" fmla="*/ 272 h 380"/>
                  <a:gd name="T40" fmla="*/ 246 w 284"/>
                  <a:gd name="T41" fmla="*/ 332 h 380"/>
                  <a:gd name="T42" fmla="*/ 238 w 284"/>
                  <a:gd name="T43" fmla="*/ 362 h 380"/>
                  <a:gd name="T44" fmla="*/ 234 w 284"/>
                  <a:gd name="T45" fmla="*/ 370 h 380"/>
                  <a:gd name="T46" fmla="*/ 220 w 284"/>
                  <a:gd name="T47" fmla="*/ 378 h 380"/>
                  <a:gd name="T48" fmla="*/ 192 w 284"/>
                  <a:gd name="T49" fmla="*/ 380 h 380"/>
                  <a:gd name="T50" fmla="*/ 172 w 284"/>
                  <a:gd name="T51" fmla="*/ 378 h 380"/>
                  <a:gd name="T52" fmla="*/ 144 w 284"/>
                  <a:gd name="T53" fmla="*/ 370 h 380"/>
                  <a:gd name="T54" fmla="*/ 114 w 284"/>
                  <a:gd name="T55" fmla="*/ 354 h 380"/>
                  <a:gd name="T56" fmla="*/ 84 w 284"/>
                  <a:gd name="T57" fmla="*/ 332 h 380"/>
                  <a:gd name="T58" fmla="*/ 56 w 284"/>
                  <a:gd name="T59" fmla="*/ 302 h 380"/>
                  <a:gd name="T60" fmla="*/ 46 w 284"/>
                  <a:gd name="T61" fmla="*/ 282 h 380"/>
                  <a:gd name="T62" fmla="*/ 30 w 284"/>
                  <a:gd name="T63" fmla="*/ 238 h 380"/>
                  <a:gd name="T64" fmla="*/ 20 w 284"/>
                  <a:gd name="T65" fmla="*/ 180 h 380"/>
                  <a:gd name="T66" fmla="*/ 20 w 284"/>
                  <a:gd name="T67" fmla="*/ 164 h 380"/>
                  <a:gd name="T68" fmla="*/ 10 w 284"/>
                  <a:gd name="T69" fmla="*/ 152 h 380"/>
                  <a:gd name="T70" fmla="*/ 2 w 284"/>
                  <a:gd name="T71" fmla="*/ 128 h 380"/>
                  <a:gd name="T72" fmla="*/ 2 w 284"/>
                  <a:gd name="T73" fmla="*/ 90 h 3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4"/>
                  <a:gd name="T112" fmla="*/ 0 h 380"/>
                  <a:gd name="T113" fmla="*/ 284 w 284"/>
                  <a:gd name="T114" fmla="*/ 380 h 3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4" h="380">
                    <a:moveTo>
                      <a:pt x="10" y="66"/>
                    </a:moveTo>
                    <a:lnTo>
                      <a:pt x="10" y="66"/>
                    </a:lnTo>
                    <a:lnTo>
                      <a:pt x="14" y="58"/>
                    </a:lnTo>
                    <a:lnTo>
                      <a:pt x="20" y="48"/>
                    </a:lnTo>
                    <a:lnTo>
                      <a:pt x="30" y="38"/>
                    </a:lnTo>
                    <a:lnTo>
                      <a:pt x="42" y="26"/>
                    </a:lnTo>
                    <a:lnTo>
                      <a:pt x="60" y="16"/>
                    </a:lnTo>
                    <a:lnTo>
                      <a:pt x="82" y="8"/>
                    </a:lnTo>
                    <a:lnTo>
                      <a:pt x="96" y="4"/>
                    </a:lnTo>
                    <a:lnTo>
                      <a:pt x="110" y="2"/>
                    </a:lnTo>
                    <a:lnTo>
                      <a:pt x="130" y="0"/>
                    </a:lnTo>
                    <a:lnTo>
                      <a:pt x="152" y="0"/>
                    </a:lnTo>
                    <a:lnTo>
                      <a:pt x="174" y="2"/>
                    </a:lnTo>
                    <a:lnTo>
                      <a:pt x="194" y="6"/>
                    </a:lnTo>
                    <a:lnTo>
                      <a:pt x="214" y="12"/>
                    </a:lnTo>
                    <a:lnTo>
                      <a:pt x="232" y="22"/>
                    </a:lnTo>
                    <a:lnTo>
                      <a:pt x="248" y="36"/>
                    </a:lnTo>
                    <a:lnTo>
                      <a:pt x="256" y="44"/>
                    </a:lnTo>
                    <a:lnTo>
                      <a:pt x="262" y="54"/>
                    </a:lnTo>
                    <a:lnTo>
                      <a:pt x="272" y="76"/>
                    </a:lnTo>
                    <a:lnTo>
                      <a:pt x="278" y="90"/>
                    </a:lnTo>
                    <a:lnTo>
                      <a:pt x="282" y="104"/>
                    </a:lnTo>
                    <a:lnTo>
                      <a:pt x="284" y="118"/>
                    </a:lnTo>
                    <a:lnTo>
                      <a:pt x="284" y="134"/>
                    </a:lnTo>
                    <a:lnTo>
                      <a:pt x="284" y="148"/>
                    </a:lnTo>
                    <a:lnTo>
                      <a:pt x="282" y="164"/>
                    </a:lnTo>
                    <a:lnTo>
                      <a:pt x="276" y="174"/>
                    </a:lnTo>
                    <a:lnTo>
                      <a:pt x="268" y="194"/>
                    </a:lnTo>
                    <a:lnTo>
                      <a:pt x="270" y="200"/>
                    </a:lnTo>
                    <a:lnTo>
                      <a:pt x="272" y="208"/>
                    </a:lnTo>
                    <a:lnTo>
                      <a:pt x="276" y="218"/>
                    </a:lnTo>
                    <a:lnTo>
                      <a:pt x="276" y="230"/>
                    </a:lnTo>
                    <a:lnTo>
                      <a:pt x="276" y="242"/>
                    </a:lnTo>
                    <a:lnTo>
                      <a:pt x="272" y="256"/>
                    </a:lnTo>
                    <a:lnTo>
                      <a:pt x="264" y="272"/>
                    </a:lnTo>
                    <a:lnTo>
                      <a:pt x="254" y="302"/>
                    </a:lnTo>
                    <a:lnTo>
                      <a:pt x="246" y="332"/>
                    </a:lnTo>
                    <a:lnTo>
                      <a:pt x="238" y="362"/>
                    </a:lnTo>
                    <a:lnTo>
                      <a:pt x="236" y="366"/>
                    </a:lnTo>
                    <a:lnTo>
                      <a:pt x="234" y="370"/>
                    </a:lnTo>
                    <a:lnTo>
                      <a:pt x="228" y="374"/>
                    </a:lnTo>
                    <a:lnTo>
                      <a:pt x="220" y="378"/>
                    </a:lnTo>
                    <a:lnTo>
                      <a:pt x="208" y="380"/>
                    </a:lnTo>
                    <a:lnTo>
                      <a:pt x="192" y="380"/>
                    </a:lnTo>
                    <a:lnTo>
                      <a:pt x="172" y="378"/>
                    </a:lnTo>
                    <a:lnTo>
                      <a:pt x="160" y="376"/>
                    </a:lnTo>
                    <a:lnTo>
                      <a:pt x="144" y="370"/>
                    </a:lnTo>
                    <a:lnTo>
                      <a:pt x="130" y="364"/>
                    </a:lnTo>
                    <a:lnTo>
                      <a:pt x="114" y="354"/>
                    </a:lnTo>
                    <a:lnTo>
                      <a:pt x="100" y="344"/>
                    </a:lnTo>
                    <a:lnTo>
                      <a:pt x="84" y="332"/>
                    </a:lnTo>
                    <a:lnTo>
                      <a:pt x="70" y="318"/>
                    </a:lnTo>
                    <a:lnTo>
                      <a:pt x="56" y="302"/>
                    </a:lnTo>
                    <a:lnTo>
                      <a:pt x="46" y="282"/>
                    </a:lnTo>
                    <a:lnTo>
                      <a:pt x="36" y="260"/>
                    </a:lnTo>
                    <a:lnTo>
                      <a:pt x="30" y="238"/>
                    </a:lnTo>
                    <a:lnTo>
                      <a:pt x="26" y="216"/>
                    </a:lnTo>
                    <a:lnTo>
                      <a:pt x="20" y="180"/>
                    </a:lnTo>
                    <a:lnTo>
                      <a:pt x="20" y="164"/>
                    </a:lnTo>
                    <a:lnTo>
                      <a:pt x="14" y="160"/>
                    </a:lnTo>
                    <a:lnTo>
                      <a:pt x="10" y="152"/>
                    </a:lnTo>
                    <a:lnTo>
                      <a:pt x="4" y="142"/>
                    </a:lnTo>
                    <a:lnTo>
                      <a:pt x="2" y="128"/>
                    </a:lnTo>
                    <a:lnTo>
                      <a:pt x="0" y="110"/>
                    </a:lnTo>
                    <a:lnTo>
                      <a:pt x="2" y="90"/>
                    </a:lnTo>
                    <a:lnTo>
                      <a:pt x="10" y="66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24" name="Freeform 467"/>
              <p:cNvSpPr>
                <a:spLocks/>
              </p:cNvSpPr>
              <p:nvPr/>
            </p:nvSpPr>
            <p:spPr bwMode="auto">
              <a:xfrm>
                <a:off x="1942" y="3024"/>
                <a:ext cx="284" cy="380"/>
              </a:xfrm>
              <a:custGeom>
                <a:avLst/>
                <a:gdLst>
                  <a:gd name="T0" fmla="*/ 10 w 284"/>
                  <a:gd name="T1" fmla="*/ 66 h 380"/>
                  <a:gd name="T2" fmla="*/ 20 w 284"/>
                  <a:gd name="T3" fmla="*/ 48 h 380"/>
                  <a:gd name="T4" fmla="*/ 42 w 284"/>
                  <a:gd name="T5" fmla="*/ 26 h 380"/>
                  <a:gd name="T6" fmla="*/ 82 w 284"/>
                  <a:gd name="T7" fmla="*/ 8 h 380"/>
                  <a:gd name="T8" fmla="*/ 110 w 284"/>
                  <a:gd name="T9" fmla="*/ 2 h 380"/>
                  <a:gd name="T10" fmla="*/ 130 w 284"/>
                  <a:gd name="T11" fmla="*/ 0 h 380"/>
                  <a:gd name="T12" fmla="*/ 174 w 284"/>
                  <a:gd name="T13" fmla="*/ 2 h 380"/>
                  <a:gd name="T14" fmla="*/ 214 w 284"/>
                  <a:gd name="T15" fmla="*/ 12 h 380"/>
                  <a:gd name="T16" fmla="*/ 248 w 284"/>
                  <a:gd name="T17" fmla="*/ 36 h 380"/>
                  <a:gd name="T18" fmla="*/ 262 w 284"/>
                  <a:gd name="T19" fmla="*/ 54 h 380"/>
                  <a:gd name="T20" fmla="*/ 272 w 284"/>
                  <a:gd name="T21" fmla="*/ 76 h 380"/>
                  <a:gd name="T22" fmla="*/ 282 w 284"/>
                  <a:gd name="T23" fmla="*/ 104 h 380"/>
                  <a:gd name="T24" fmla="*/ 284 w 284"/>
                  <a:gd name="T25" fmla="*/ 134 h 380"/>
                  <a:gd name="T26" fmla="*/ 282 w 284"/>
                  <a:gd name="T27" fmla="*/ 164 h 380"/>
                  <a:gd name="T28" fmla="*/ 276 w 284"/>
                  <a:gd name="T29" fmla="*/ 174 h 380"/>
                  <a:gd name="T30" fmla="*/ 268 w 284"/>
                  <a:gd name="T31" fmla="*/ 194 h 380"/>
                  <a:gd name="T32" fmla="*/ 272 w 284"/>
                  <a:gd name="T33" fmla="*/ 208 h 380"/>
                  <a:gd name="T34" fmla="*/ 276 w 284"/>
                  <a:gd name="T35" fmla="*/ 230 h 380"/>
                  <a:gd name="T36" fmla="*/ 272 w 284"/>
                  <a:gd name="T37" fmla="*/ 256 h 380"/>
                  <a:gd name="T38" fmla="*/ 264 w 284"/>
                  <a:gd name="T39" fmla="*/ 272 h 380"/>
                  <a:gd name="T40" fmla="*/ 246 w 284"/>
                  <a:gd name="T41" fmla="*/ 332 h 380"/>
                  <a:gd name="T42" fmla="*/ 238 w 284"/>
                  <a:gd name="T43" fmla="*/ 362 h 380"/>
                  <a:gd name="T44" fmla="*/ 234 w 284"/>
                  <a:gd name="T45" fmla="*/ 370 h 380"/>
                  <a:gd name="T46" fmla="*/ 220 w 284"/>
                  <a:gd name="T47" fmla="*/ 378 h 380"/>
                  <a:gd name="T48" fmla="*/ 192 w 284"/>
                  <a:gd name="T49" fmla="*/ 380 h 380"/>
                  <a:gd name="T50" fmla="*/ 172 w 284"/>
                  <a:gd name="T51" fmla="*/ 378 h 380"/>
                  <a:gd name="T52" fmla="*/ 144 w 284"/>
                  <a:gd name="T53" fmla="*/ 370 h 380"/>
                  <a:gd name="T54" fmla="*/ 114 w 284"/>
                  <a:gd name="T55" fmla="*/ 354 h 380"/>
                  <a:gd name="T56" fmla="*/ 84 w 284"/>
                  <a:gd name="T57" fmla="*/ 332 h 380"/>
                  <a:gd name="T58" fmla="*/ 56 w 284"/>
                  <a:gd name="T59" fmla="*/ 302 h 380"/>
                  <a:gd name="T60" fmla="*/ 46 w 284"/>
                  <a:gd name="T61" fmla="*/ 282 h 380"/>
                  <a:gd name="T62" fmla="*/ 30 w 284"/>
                  <a:gd name="T63" fmla="*/ 238 h 380"/>
                  <a:gd name="T64" fmla="*/ 20 w 284"/>
                  <a:gd name="T65" fmla="*/ 180 h 380"/>
                  <a:gd name="T66" fmla="*/ 20 w 284"/>
                  <a:gd name="T67" fmla="*/ 164 h 380"/>
                  <a:gd name="T68" fmla="*/ 10 w 284"/>
                  <a:gd name="T69" fmla="*/ 152 h 380"/>
                  <a:gd name="T70" fmla="*/ 2 w 284"/>
                  <a:gd name="T71" fmla="*/ 128 h 380"/>
                  <a:gd name="T72" fmla="*/ 2 w 284"/>
                  <a:gd name="T73" fmla="*/ 90 h 3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4"/>
                  <a:gd name="T112" fmla="*/ 0 h 380"/>
                  <a:gd name="T113" fmla="*/ 284 w 284"/>
                  <a:gd name="T114" fmla="*/ 380 h 3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4" h="380">
                    <a:moveTo>
                      <a:pt x="10" y="66"/>
                    </a:moveTo>
                    <a:lnTo>
                      <a:pt x="10" y="66"/>
                    </a:lnTo>
                    <a:lnTo>
                      <a:pt x="14" y="58"/>
                    </a:lnTo>
                    <a:lnTo>
                      <a:pt x="20" y="48"/>
                    </a:lnTo>
                    <a:lnTo>
                      <a:pt x="30" y="38"/>
                    </a:lnTo>
                    <a:lnTo>
                      <a:pt x="42" y="26"/>
                    </a:lnTo>
                    <a:lnTo>
                      <a:pt x="60" y="16"/>
                    </a:lnTo>
                    <a:lnTo>
                      <a:pt x="82" y="8"/>
                    </a:lnTo>
                    <a:lnTo>
                      <a:pt x="96" y="4"/>
                    </a:lnTo>
                    <a:lnTo>
                      <a:pt x="110" y="2"/>
                    </a:lnTo>
                    <a:lnTo>
                      <a:pt x="130" y="0"/>
                    </a:lnTo>
                    <a:lnTo>
                      <a:pt x="152" y="0"/>
                    </a:lnTo>
                    <a:lnTo>
                      <a:pt x="174" y="2"/>
                    </a:lnTo>
                    <a:lnTo>
                      <a:pt x="194" y="6"/>
                    </a:lnTo>
                    <a:lnTo>
                      <a:pt x="214" y="12"/>
                    </a:lnTo>
                    <a:lnTo>
                      <a:pt x="232" y="22"/>
                    </a:lnTo>
                    <a:lnTo>
                      <a:pt x="248" y="36"/>
                    </a:lnTo>
                    <a:lnTo>
                      <a:pt x="256" y="44"/>
                    </a:lnTo>
                    <a:lnTo>
                      <a:pt x="262" y="54"/>
                    </a:lnTo>
                    <a:lnTo>
                      <a:pt x="272" y="76"/>
                    </a:lnTo>
                    <a:lnTo>
                      <a:pt x="278" y="90"/>
                    </a:lnTo>
                    <a:lnTo>
                      <a:pt x="282" y="104"/>
                    </a:lnTo>
                    <a:lnTo>
                      <a:pt x="284" y="118"/>
                    </a:lnTo>
                    <a:lnTo>
                      <a:pt x="284" y="134"/>
                    </a:lnTo>
                    <a:lnTo>
                      <a:pt x="284" y="148"/>
                    </a:lnTo>
                    <a:lnTo>
                      <a:pt x="282" y="164"/>
                    </a:lnTo>
                    <a:lnTo>
                      <a:pt x="276" y="174"/>
                    </a:lnTo>
                    <a:lnTo>
                      <a:pt x="268" y="194"/>
                    </a:lnTo>
                    <a:lnTo>
                      <a:pt x="270" y="200"/>
                    </a:lnTo>
                    <a:lnTo>
                      <a:pt x="272" y="208"/>
                    </a:lnTo>
                    <a:lnTo>
                      <a:pt x="276" y="218"/>
                    </a:lnTo>
                    <a:lnTo>
                      <a:pt x="276" y="230"/>
                    </a:lnTo>
                    <a:lnTo>
                      <a:pt x="276" y="242"/>
                    </a:lnTo>
                    <a:lnTo>
                      <a:pt x="272" y="256"/>
                    </a:lnTo>
                    <a:lnTo>
                      <a:pt x="264" y="272"/>
                    </a:lnTo>
                    <a:lnTo>
                      <a:pt x="254" y="302"/>
                    </a:lnTo>
                    <a:lnTo>
                      <a:pt x="246" y="332"/>
                    </a:lnTo>
                    <a:lnTo>
                      <a:pt x="238" y="362"/>
                    </a:lnTo>
                    <a:lnTo>
                      <a:pt x="236" y="366"/>
                    </a:lnTo>
                    <a:lnTo>
                      <a:pt x="234" y="370"/>
                    </a:lnTo>
                    <a:lnTo>
                      <a:pt x="228" y="374"/>
                    </a:lnTo>
                    <a:lnTo>
                      <a:pt x="220" y="378"/>
                    </a:lnTo>
                    <a:lnTo>
                      <a:pt x="208" y="380"/>
                    </a:lnTo>
                    <a:lnTo>
                      <a:pt x="192" y="380"/>
                    </a:lnTo>
                    <a:lnTo>
                      <a:pt x="172" y="378"/>
                    </a:lnTo>
                    <a:lnTo>
                      <a:pt x="160" y="376"/>
                    </a:lnTo>
                    <a:lnTo>
                      <a:pt x="144" y="370"/>
                    </a:lnTo>
                    <a:lnTo>
                      <a:pt x="130" y="364"/>
                    </a:lnTo>
                    <a:lnTo>
                      <a:pt x="114" y="354"/>
                    </a:lnTo>
                    <a:lnTo>
                      <a:pt x="100" y="344"/>
                    </a:lnTo>
                    <a:lnTo>
                      <a:pt x="84" y="332"/>
                    </a:lnTo>
                    <a:lnTo>
                      <a:pt x="70" y="318"/>
                    </a:lnTo>
                    <a:lnTo>
                      <a:pt x="56" y="302"/>
                    </a:lnTo>
                    <a:lnTo>
                      <a:pt x="46" y="282"/>
                    </a:lnTo>
                    <a:lnTo>
                      <a:pt x="36" y="260"/>
                    </a:lnTo>
                    <a:lnTo>
                      <a:pt x="30" y="238"/>
                    </a:lnTo>
                    <a:lnTo>
                      <a:pt x="26" y="216"/>
                    </a:lnTo>
                    <a:lnTo>
                      <a:pt x="20" y="180"/>
                    </a:lnTo>
                    <a:lnTo>
                      <a:pt x="20" y="164"/>
                    </a:lnTo>
                    <a:lnTo>
                      <a:pt x="14" y="160"/>
                    </a:lnTo>
                    <a:lnTo>
                      <a:pt x="10" y="152"/>
                    </a:lnTo>
                    <a:lnTo>
                      <a:pt x="4" y="142"/>
                    </a:lnTo>
                    <a:lnTo>
                      <a:pt x="2" y="128"/>
                    </a:lnTo>
                    <a:lnTo>
                      <a:pt x="0" y="110"/>
                    </a:lnTo>
                    <a:lnTo>
                      <a:pt x="2" y="90"/>
                    </a:lnTo>
                    <a:lnTo>
                      <a:pt x="10" y="6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25" name="Freeform 468"/>
              <p:cNvSpPr>
                <a:spLocks/>
              </p:cNvSpPr>
              <p:nvPr/>
            </p:nvSpPr>
            <p:spPr bwMode="auto">
              <a:xfrm>
                <a:off x="1910" y="3156"/>
                <a:ext cx="232" cy="488"/>
              </a:xfrm>
              <a:custGeom>
                <a:avLst/>
                <a:gdLst>
                  <a:gd name="T0" fmla="*/ 38 w 232"/>
                  <a:gd name="T1" fmla="*/ 0 h 488"/>
                  <a:gd name="T2" fmla="*/ 38 w 232"/>
                  <a:gd name="T3" fmla="*/ 0 h 488"/>
                  <a:gd name="T4" fmla="*/ 38 w 232"/>
                  <a:gd name="T5" fmla="*/ 30 h 488"/>
                  <a:gd name="T6" fmla="*/ 40 w 232"/>
                  <a:gd name="T7" fmla="*/ 62 h 488"/>
                  <a:gd name="T8" fmla="*/ 40 w 232"/>
                  <a:gd name="T9" fmla="*/ 102 h 488"/>
                  <a:gd name="T10" fmla="*/ 36 w 232"/>
                  <a:gd name="T11" fmla="*/ 148 h 488"/>
                  <a:gd name="T12" fmla="*/ 32 w 232"/>
                  <a:gd name="T13" fmla="*/ 194 h 488"/>
                  <a:gd name="T14" fmla="*/ 24 w 232"/>
                  <a:gd name="T15" fmla="*/ 240 h 488"/>
                  <a:gd name="T16" fmla="*/ 18 w 232"/>
                  <a:gd name="T17" fmla="*/ 260 h 488"/>
                  <a:gd name="T18" fmla="*/ 10 w 232"/>
                  <a:gd name="T19" fmla="*/ 280 h 488"/>
                  <a:gd name="T20" fmla="*/ 10 w 232"/>
                  <a:gd name="T21" fmla="*/ 280 h 488"/>
                  <a:gd name="T22" fmla="*/ 12 w 232"/>
                  <a:gd name="T23" fmla="*/ 288 h 488"/>
                  <a:gd name="T24" fmla="*/ 12 w 232"/>
                  <a:gd name="T25" fmla="*/ 306 h 488"/>
                  <a:gd name="T26" fmla="*/ 12 w 232"/>
                  <a:gd name="T27" fmla="*/ 316 h 488"/>
                  <a:gd name="T28" fmla="*/ 10 w 232"/>
                  <a:gd name="T29" fmla="*/ 328 h 488"/>
                  <a:gd name="T30" fmla="*/ 6 w 232"/>
                  <a:gd name="T31" fmla="*/ 336 h 488"/>
                  <a:gd name="T32" fmla="*/ 0 w 232"/>
                  <a:gd name="T33" fmla="*/ 344 h 488"/>
                  <a:gd name="T34" fmla="*/ 0 w 232"/>
                  <a:gd name="T35" fmla="*/ 344 h 488"/>
                  <a:gd name="T36" fmla="*/ 8 w 232"/>
                  <a:gd name="T37" fmla="*/ 358 h 488"/>
                  <a:gd name="T38" fmla="*/ 30 w 232"/>
                  <a:gd name="T39" fmla="*/ 390 h 488"/>
                  <a:gd name="T40" fmla="*/ 44 w 232"/>
                  <a:gd name="T41" fmla="*/ 410 h 488"/>
                  <a:gd name="T42" fmla="*/ 60 w 232"/>
                  <a:gd name="T43" fmla="*/ 430 h 488"/>
                  <a:gd name="T44" fmla="*/ 76 w 232"/>
                  <a:gd name="T45" fmla="*/ 448 h 488"/>
                  <a:gd name="T46" fmla="*/ 94 w 232"/>
                  <a:gd name="T47" fmla="*/ 466 h 488"/>
                  <a:gd name="T48" fmla="*/ 112 w 232"/>
                  <a:gd name="T49" fmla="*/ 478 h 488"/>
                  <a:gd name="T50" fmla="*/ 122 w 232"/>
                  <a:gd name="T51" fmla="*/ 484 h 488"/>
                  <a:gd name="T52" fmla="*/ 130 w 232"/>
                  <a:gd name="T53" fmla="*/ 486 h 488"/>
                  <a:gd name="T54" fmla="*/ 138 w 232"/>
                  <a:gd name="T55" fmla="*/ 488 h 488"/>
                  <a:gd name="T56" fmla="*/ 146 w 232"/>
                  <a:gd name="T57" fmla="*/ 488 h 488"/>
                  <a:gd name="T58" fmla="*/ 154 w 232"/>
                  <a:gd name="T59" fmla="*/ 486 h 488"/>
                  <a:gd name="T60" fmla="*/ 162 w 232"/>
                  <a:gd name="T61" fmla="*/ 480 h 488"/>
                  <a:gd name="T62" fmla="*/ 168 w 232"/>
                  <a:gd name="T63" fmla="*/ 474 h 488"/>
                  <a:gd name="T64" fmla="*/ 176 w 232"/>
                  <a:gd name="T65" fmla="*/ 464 h 488"/>
                  <a:gd name="T66" fmla="*/ 180 w 232"/>
                  <a:gd name="T67" fmla="*/ 452 h 488"/>
                  <a:gd name="T68" fmla="*/ 186 w 232"/>
                  <a:gd name="T69" fmla="*/ 438 h 488"/>
                  <a:gd name="T70" fmla="*/ 190 w 232"/>
                  <a:gd name="T71" fmla="*/ 420 h 488"/>
                  <a:gd name="T72" fmla="*/ 194 w 232"/>
                  <a:gd name="T73" fmla="*/ 398 h 488"/>
                  <a:gd name="T74" fmla="*/ 196 w 232"/>
                  <a:gd name="T75" fmla="*/ 374 h 488"/>
                  <a:gd name="T76" fmla="*/ 198 w 232"/>
                  <a:gd name="T77" fmla="*/ 346 h 488"/>
                  <a:gd name="T78" fmla="*/ 198 w 232"/>
                  <a:gd name="T79" fmla="*/ 346 h 488"/>
                  <a:gd name="T80" fmla="*/ 198 w 232"/>
                  <a:gd name="T81" fmla="*/ 342 h 488"/>
                  <a:gd name="T82" fmla="*/ 200 w 232"/>
                  <a:gd name="T83" fmla="*/ 320 h 488"/>
                  <a:gd name="T84" fmla="*/ 200 w 232"/>
                  <a:gd name="T85" fmla="*/ 320 h 488"/>
                  <a:gd name="T86" fmla="*/ 204 w 232"/>
                  <a:gd name="T87" fmla="*/ 270 h 488"/>
                  <a:gd name="T88" fmla="*/ 206 w 232"/>
                  <a:gd name="T89" fmla="*/ 242 h 488"/>
                  <a:gd name="T90" fmla="*/ 208 w 232"/>
                  <a:gd name="T91" fmla="*/ 216 h 488"/>
                  <a:gd name="T92" fmla="*/ 208 w 232"/>
                  <a:gd name="T93" fmla="*/ 216 h 488"/>
                  <a:gd name="T94" fmla="*/ 208 w 232"/>
                  <a:gd name="T95" fmla="*/ 206 h 488"/>
                  <a:gd name="T96" fmla="*/ 210 w 232"/>
                  <a:gd name="T97" fmla="*/ 196 h 488"/>
                  <a:gd name="T98" fmla="*/ 218 w 232"/>
                  <a:gd name="T99" fmla="*/ 178 h 488"/>
                  <a:gd name="T100" fmla="*/ 228 w 232"/>
                  <a:gd name="T101" fmla="*/ 164 h 488"/>
                  <a:gd name="T102" fmla="*/ 232 w 232"/>
                  <a:gd name="T103" fmla="*/ 160 h 488"/>
                  <a:gd name="T104" fmla="*/ 38 w 232"/>
                  <a:gd name="T105" fmla="*/ 0 h 48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2"/>
                  <a:gd name="T160" fmla="*/ 0 h 488"/>
                  <a:gd name="T161" fmla="*/ 232 w 232"/>
                  <a:gd name="T162" fmla="*/ 488 h 488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2" h="488">
                    <a:moveTo>
                      <a:pt x="38" y="0"/>
                    </a:moveTo>
                    <a:lnTo>
                      <a:pt x="38" y="0"/>
                    </a:lnTo>
                    <a:lnTo>
                      <a:pt x="38" y="30"/>
                    </a:lnTo>
                    <a:lnTo>
                      <a:pt x="40" y="62"/>
                    </a:lnTo>
                    <a:lnTo>
                      <a:pt x="40" y="102"/>
                    </a:lnTo>
                    <a:lnTo>
                      <a:pt x="36" y="148"/>
                    </a:lnTo>
                    <a:lnTo>
                      <a:pt x="32" y="194"/>
                    </a:lnTo>
                    <a:lnTo>
                      <a:pt x="24" y="240"/>
                    </a:lnTo>
                    <a:lnTo>
                      <a:pt x="18" y="260"/>
                    </a:lnTo>
                    <a:lnTo>
                      <a:pt x="10" y="280"/>
                    </a:lnTo>
                    <a:lnTo>
                      <a:pt x="12" y="288"/>
                    </a:lnTo>
                    <a:lnTo>
                      <a:pt x="12" y="306"/>
                    </a:lnTo>
                    <a:lnTo>
                      <a:pt x="12" y="316"/>
                    </a:lnTo>
                    <a:lnTo>
                      <a:pt x="10" y="328"/>
                    </a:lnTo>
                    <a:lnTo>
                      <a:pt x="6" y="336"/>
                    </a:lnTo>
                    <a:lnTo>
                      <a:pt x="0" y="344"/>
                    </a:lnTo>
                    <a:lnTo>
                      <a:pt x="8" y="358"/>
                    </a:lnTo>
                    <a:lnTo>
                      <a:pt x="30" y="390"/>
                    </a:lnTo>
                    <a:lnTo>
                      <a:pt x="44" y="410"/>
                    </a:lnTo>
                    <a:lnTo>
                      <a:pt x="60" y="430"/>
                    </a:lnTo>
                    <a:lnTo>
                      <a:pt x="76" y="448"/>
                    </a:lnTo>
                    <a:lnTo>
                      <a:pt x="94" y="466"/>
                    </a:lnTo>
                    <a:lnTo>
                      <a:pt x="112" y="478"/>
                    </a:lnTo>
                    <a:lnTo>
                      <a:pt x="122" y="484"/>
                    </a:lnTo>
                    <a:lnTo>
                      <a:pt x="130" y="486"/>
                    </a:lnTo>
                    <a:lnTo>
                      <a:pt x="138" y="488"/>
                    </a:lnTo>
                    <a:lnTo>
                      <a:pt x="146" y="488"/>
                    </a:lnTo>
                    <a:lnTo>
                      <a:pt x="154" y="486"/>
                    </a:lnTo>
                    <a:lnTo>
                      <a:pt x="162" y="480"/>
                    </a:lnTo>
                    <a:lnTo>
                      <a:pt x="168" y="474"/>
                    </a:lnTo>
                    <a:lnTo>
                      <a:pt x="176" y="464"/>
                    </a:lnTo>
                    <a:lnTo>
                      <a:pt x="180" y="452"/>
                    </a:lnTo>
                    <a:lnTo>
                      <a:pt x="186" y="438"/>
                    </a:lnTo>
                    <a:lnTo>
                      <a:pt x="190" y="420"/>
                    </a:lnTo>
                    <a:lnTo>
                      <a:pt x="194" y="398"/>
                    </a:lnTo>
                    <a:lnTo>
                      <a:pt x="196" y="374"/>
                    </a:lnTo>
                    <a:lnTo>
                      <a:pt x="198" y="346"/>
                    </a:lnTo>
                    <a:lnTo>
                      <a:pt x="198" y="342"/>
                    </a:lnTo>
                    <a:lnTo>
                      <a:pt x="200" y="320"/>
                    </a:lnTo>
                    <a:lnTo>
                      <a:pt x="204" y="270"/>
                    </a:lnTo>
                    <a:lnTo>
                      <a:pt x="206" y="242"/>
                    </a:lnTo>
                    <a:lnTo>
                      <a:pt x="208" y="216"/>
                    </a:lnTo>
                    <a:lnTo>
                      <a:pt x="208" y="206"/>
                    </a:lnTo>
                    <a:lnTo>
                      <a:pt x="210" y="196"/>
                    </a:lnTo>
                    <a:lnTo>
                      <a:pt x="218" y="178"/>
                    </a:lnTo>
                    <a:lnTo>
                      <a:pt x="228" y="164"/>
                    </a:lnTo>
                    <a:lnTo>
                      <a:pt x="232" y="16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26" name="Freeform 469"/>
              <p:cNvSpPr>
                <a:spLocks/>
              </p:cNvSpPr>
              <p:nvPr/>
            </p:nvSpPr>
            <p:spPr bwMode="auto">
              <a:xfrm>
                <a:off x="1862" y="3368"/>
                <a:ext cx="312" cy="526"/>
              </a:xfrm>
              <a:custGeom>
                <a:avLst/>
                <a:gdLst>
                  <a:gd name="T0" fmla="*/ 184 w 312"/>
                  <a:gd name="T1" fmla="*/ 106 h 526"/>
                  <a:gd name="T2" fmla="*/ 184 w 312"/>
                  <a:gd name="T3" fmla="*/ 106 h 526"/>
                  <a:gd name="T4" fmla="*/ 162 w 312"/>
                  <a:gd name="T5" fmla="*/ 94 h 526"/>
                  <a:gd name="T6" fmla="*/ 140 w 312"/>
                  <a:gd name="T7" fmla="*/ 78 h 526"/>
                  <a:gd name="T8" fmla="*/ 120 w 312"/>
                  <a:gd name="T9" fmla="*/ 60 h 526"/>
                  <a:gd name="T10" fmla="*/ 102 w 312"/>
                  <a:gd name="T11" fmla="*/ 42 h 526"/>
                  <a:gd name="T12" fmla="*/ 76 w 312"/>
                  <a:gd name="T13" fmla="*/ 12 h 526"/>
                  <a:gd name="T14" fmla="*/ 66 w 312"/>
                  <a:gd name="T15" fmla="*/ 0 h 526"/>
                  <a:gd name="T16" fmla="*/ 30 w 312"/>
                  <a:gd name="T17" fmla="*/ 34 h 526"/>
                  <a:gd name="T18" fmla="*/ 0 w 312"/>
                  <a:gd name="T19" fmla="*/ 64 h 526"/>
                  <a:gd name="T20" fmla="*/ 0 w 312"/>
                  <a:gd name="T21" fmla="*/ 64 h 526"/>
                  <a:gd name="T22" fmla="*/ 16 w 312"/>
                  <a:gd name="T23" fmla="*/ 84 h 526"/>
                  <a:gd name="T24" fmla="*/ 32 w 312"/>
                  <a:gd name="T25" fmla="*/ 108 h 526"/>
                  <a:gd name="T26" fmla="*/ 50 w 312"/>
                  <a:gd name="T27" fmla="*/ 138 h 526"/>
                  <a:gd name="T28" fmla="*/ 68 w 312"/>
                  <a:gd name="T29" fmla="*/ 172 h 526"/>
                  <a:gd name="T30" fmla="*/ 106 w 312"/>
                  <a:gd name="T31" fmla="*/ 248 h 526"/>
                  <a:gd name="T32" fmla="*/ 142 w 312"/>
                  <a:gd name="T33" fmla="*/ 326 h 526"/>
                  <a:gd name="T34" fmla="*/ 174 w 312"/>
                  <a:gd name="T35" fmla="*/ 402 h 526"/>
                  <a:gd name="T36" fmla="*/ 200 w 312"/>
                  <a:gd name="T37" fmla="*/ 466 h 526"/>
                  <a:gd name="T38" fmla="*/ 224 w 312"/>
                  <a:gd name="T39" fmla="*/ 526 h 526"/>
                  <a:gd name="T40" fmla="*/ 224 w 312"/>
                  <a:gd name="T41" fmla="*/ 526 h 526"/>
                  <a:gd name="T42" fmla="*/ 234 w 312"/>
                  <a:gd name="T43" fmla="*/ 500 h 526"/>
                  <a:gd name="T44" fmla="*/ 242 w 312"/>
                  <a:gd name="T45" fmla="*/ 470 h 526"/>
                  <a:gd name="T46" fmla="*/ 260 w 312"/>
                  <a:gd name="T47" fmla="*/ 406 h 526"/>
                  <a:gd name="T48" fmla="*/ 274 w 312"/>
                  <a:gd name="T49" fmla="*/ 336 h 526"/>
                  <a:gd name="T50" fmla="*/ 288 w 312"/>
                  <a:gd name="T51" fmla="*/ 270 h 526"/>
                  <a:gd name="T52" fmla="*/ 306 w 312"/>
                  <a:gd name="T53" fmla="*/ 160 h 526"/>
                  <a:gd name="T54" fmla="*/ 312 w 312"/>
                  <a:gd name="T55" fmla="*/ 116 h 526"/>
                  <a:gd name="T56" fmla="*/ 296 w 312"/>
                  <a:gd name="T57" fmla="*/ 98 h 526"/>
                  <a:gd name="T58" fmla="*/ 264 w 312"/>
                  <a:gd name="T59" fmla="*/ 54 h 526"/>
                  <a:gd name="T60" fmla="*/ 264 w 312"/>
                  <a:gd name="T61" fmla="*/ 54 h 526"/>
                  <a:gd name="T62" fmla="*/ 252 w 312"/>
                  <a:gd name="T63" fmla="*/ 74 h 526"/>
                  <a:gd name="T64" fmla="*/ 240 w 312"/>
                  <a:gd name="T65" fmla="*/ 88 h 526"/>
                  <a:gd name="T66" fmla="*/ 230 w 312"/>
                  <a:gd name="T67" fmla="*/ 100 h 526"/>
                  <a:gd name="T68" fmla="*/ 220 w 312"/>
                  <a:gd name="T69" fmla="*/ 106 h 526"/>
                  <a:gd name="T70" fmla="*/ 200 w 312"/>
                  <a:gd name="T71" fmla="*/ 248 h 526"/>
                  <a:gd name="T72" fmla="*/ 184 w 312"/>
                  <a:gd name="T73" fmla="*/ 106 h 52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12"/>
                  <a:gd name="T112" fmla="*/ 0 h 526"/>
                  <a:gd name="T113" fmla="*/ 312 w 312"/>
                  <a:gd name="T114" fmla="*/ 526 h 52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12" h="526">
                    <a:moveTo>
                      <a:pt x="184" y="106"/>
                    </a:moveTo>
                    <a:lnTo>
                      <a:pt x="184" y="106"/>
                    </a:lnTo>
                    <a:lnTo>
                      <a:pt x="162" y="94"/>
                    </a:lnTo>
                    <a:lnTo>
                      <a:pt x="140" y="78"/>
                    </a:lnTo>
                    <a:lnTo>
                      <a:pt x="120" y="60"/>
                    </a:lnTo>
                    <a:lnTo>
                      <a:pt x="102" y="42"/>
                    </a:lnTo>
                    <a:lnTo>
                      <a:pt x="76" y="12"/>
                    </a:lnTo>
                    <a:lnTo>
                      <a:pt x="66" y="0"/>
                    </a:lnTo>
                    <a:lnTo>
                      <a:pt x="30" y="34"/>
                    </a:lnTo>
                    <a:lnTo>
                      <a:pt x="0" y="64"/>
                    </a:lnTo>
                    <a:lnTo>
                      <a:pt x="16" y="84"/>
                    </a:lnTo>
                    <a:lnTo>
                      <a:pt x="32" y="108"/>
                    </a:lnTo>
                    <a:lnTo>
                      <a:pt x="50" y="138"/>
                    </a:lnTo>
                    <a:lnTo>
                      <a:pt x="68" y="172"/>
                    </a:lnTo>
                    <a:lnTo>
                      <a:pt x="106" y="248"/>
                    </a:lnTo>
                    <a:lnTo>
                      <a:pt x="142" y="326"/>
                    </a:lnTo>
                    <a:lnTo>
                      <a:pt x="174" y="402"/>
                    </a:lnTo>
                    <a:lnTo>
                      <a:pt x="200" y="466"/>
                    </a:lnTo>
                    <a:lnTo>
                      <a:pt x="224" y="526"/>
                    </a:lnTo>
                    <a:lnTo>
                      <a:pt x="234" y="500"/>
                    </a:lnTo>
                    <a:lnTo>
                      <a:pt x="242" y="470"/>
                    </a:lnTo>
                    <a:lnTo>
                      <a:pt x="260" y="406"/>
                    </a:lnTo>
                    <a:lnTo>
                      <a:pt x="274" y="336"/>
                    </a:lnTo>
                    <a:lnTo>
                      <a:pt x="288" y="270"/>
                    </a:lnTo>
                    <a:lnTo>
                      <a:pt x="306" y="160"/>
                    </a:lnTo>
                    <a:lnTo>
                      <a:pt x="312" y="116"/>
                    </a:lnTo>
                    <a:lnTo>
                      <a:pt x="296" y="98"/>
                    </a:lnTo>
                    <a:lnTo>
                      <a:pt x="264" y="54"/>
                    </a:lnTo>
                    <a:lnTo>
                      <a:pt x="252" y="74"/>
                    </a:lnTo>
                    <a:lnTo>
                      <a:pt x="240" y="88"/>
                    </a:lnTo>
                    <a:lnTo>
                      <a:pt x="230" y="100"/>
                    </a:lnTo>
                    <a:lnTo>
                      <a:pt x="220" y="106"/>
                    </a:lnTo>
                    <a:lnTo>
                      <a:pt x="200" y="248"/>
                    </a:lnTo>
                    <a:lnTo>
                      <a:pt x="184" y="106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27" name="Freeform 470"/>
              <p:cNvSpPr>
                <a:spLocks/>
              </p:cNvSpPr>
              <p:nvPr/>
            </p:nvSpPr>
            <p:spPr bwMode="auto">
              <a:xfrm>
                <a:off x="1932" y="3024"/>
                <a:ext cx="282" cy="232"/>
              </a:xfrm>
              <a:custGeom>
                <a:avLst/>
                <a:gdLst>
                  <a:gd name="T0" fmla="*/ 16 w 282"/>
                  <a:gd name="T1" fmla="*/ 232 h 232"/>
                  <a:gd name="T2" fmla="*/ 10 w 282"/>
                  <a:gd name="T3" fmla="*/ 174 h 232"/>
                  <a:gd name="T4" fmla="*/ 2 w 282"/>
                  <a:gd name="T5" fmla="*/ 132 h 232"/>
                  <a:gd name="T6" fmla="*/ 0 w 282"/>
                  <a:gd name="T7" fmla="*/ 110 h 232"/>
                  <a:gd name="T8" fmla="*/ 4 w 282"/>
                  <a:gd name="T9" fmla="*/ 90 h 232"/>
                  <a:gd name="T10" fmla="*/ 24 w 282"/>
                  <a:gd name="T11" fmla="*/ 52 h 232"/>
                  <a:gd name="T12" fmla="*/ 54 w 282"/>
                  <a:gd name="T13" fmla="*/ 22 h 232"/>
                  <a:gd name="T14" fmla="*/ 92 w 282"/>
                  <a:gd name="T15" fmla="*/ 4 h 232"/>
                  <a:gd name="T16" fmla="*/ 114 w 282"/>
                  <a:gd name="T17" fmla="*/ 0 h 232"/>
                  <a:gd name="T18" fmla="*/ 164 w 282"/>
                  <a:gd name="T19" fmla="*/ 0 h 232"/>
                  <a:gd name="T20" fmla="*/ 212 w 282"/>
                  <a:gd name="T21" fmla="*/ 6 h 232"/>
                  <a:gd name="T22" fmla="*/ 244 w 282"/>
                  <a:gd name="T23" fmla="*/ 18 h 232"/>
                  <a:gd name="T24" fmla="*/ 270 w 282"/>
                  <a:gd name="T25" fmla="*/ 36 h 232"/>
                  <a:gd name="T26" fmla="*/ 276 w 282"/>
                  <a:gd name="T27" fmla="*/ 62 h 232"/>
                  <a:gd name="T28" fmla="*/ 270 w 282"/>
                  <a:gd name="T29" fmla="*/ 62 h 232"/>
                  <a:gd name="T30" fmla="*/ 260 w 282"/>
                  <a:gd name="T31" fmla="*/ 66 h 232"/>
                  <a:gd name="T32" fmla="*/ 252 w 282"/>
                  <a:gd name="T33" fmla="*/ 60 h 232"/>
                  <a:gd name="T34" fmla="*/ 226 w 282"/>
                  <a:gd name="T35" fmla="*/ 50 h 232"/>
                  <a:gd name="T36" fmla="*/ 182 w 282"/>
                  <a:gd name="T37" fmla="*/ 40 h 232"/>
                  <a:gd name="T38" fmla="*/ 120 w 282"/>
                  <a:gd name="T39" fmla="*/ 40 h 232"/>
                  <a:gd name="T40" fmla="*/ 108 w 282"/>
                  <a:gd name="T41" fmla="*/ 42 h 232"/>
                  <a:gd name="T42" fmla="*/ 92 w 282"/>
                  <a:gd name="T43" fmla="*/ 50 h 232"/>
                  <a:gd name="T44" fmla="*/ 84 w 282"/>
                  <a:gd name="T45" fmla="*/ 62 h 232"/>
                  <a:gd name="T46" fmla="*/ 84 w 282"/>
                  <a:gd name="T47" fmla="*/ 84 h 232"/>
                  <a:gd name="T48" fmla="*/ 92 w 282"/>
                  <a:gd name="T49" fmla="*/ 110 h 232"/>
                  <a:gd name="T50" fmla="*/ 98 w 282"/>
                  <a:gd name="T51" fmla="*/ 122 h 232"/>
                  <a:gd name="T52" fmla="*/ 88 w 282"/>
                  <a:gd name="T53" fmla="*/ 144 h 232"/>
                  <a:gd name="T54" fmla="*/ 84 w 282"/>
                  <a:gd name="T55" fmla="*/ 172 h 232"/>
                  <a:gd name="T56" fmla="*/ 88 w 282"/>
                  <a:gd name="T57" fmla="*/ 208 h 232"/>
                  <a:gd name="T58" fmla="*/ 62 w 282"/>
                  <a:gd name="T59" fmla="*/ 202 h 232"/>
                  <a:gd name="T60" fmla="*/ 50 w 282"/>
                  <a:gd name="T61" fmla="*/ 194 h 232"/>
                  <a:gd name="T62" fmla="*/ 40 w 282"/>
                  <a:gd name="T63" fmla="*/ 190 h 232"/>
                  <a:gd name="T64" fmla="*/ 34 w 282"/>
                  <a:gd name="T65" fmla="*/ 196 h 232"/>
                  <a:gd name="T66" fmla="*/ 16 w 282"/>
                  <a:gd name="T67" fmla="*/ 232 h 2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2"/>
                  <a:gd name="T103" fmla="*/ 0 h 232"/>
                  <a:gd name="T104" fmla="*/ 282 w 282"/>
                  <a:gd name="T105" fmla="*/ 232 h 23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2" h="232">
                    <a:moveTo>
                      <a:pt x="16" y="232"/>
                    </a:moveTo>
                    <a:lnTo>
                      <a:pt x="16" y="232"/>
                    </a:lnTo>
                    <a:lnTo>
                      <a:pt x="14" y="206"/>
                    </a:lnTo>
                    <a:lnTo>
                      <a:pt x="10" y="174"/>
                    </a:lnTo>
                    <a:lnTo>
                      <a:pt x="2" y="132"/>
                    </a:lnTo>
                    <a:lnTo>
                      <a:pt x="0" y="120"/>
                    </a:lnTo>
                    <a:lnTo>
                      <a:pt x="0" y="110"/>
                    </a:lnTo>
                    <a:lnTo>
                      <a:pt x="2" y="100"/>
                    </a:lnTo>
                    <a:lnTo>
                      <a:pt x="4" y="90"/>
                    </a:lnTo>
                    <a:lnTo>
                      <a:pt x="12" y="70"/>
                    </a:lnTo>
                    <a:lnTo>
                      <a:pt x="24" y="52"/>
                    </a:lnTo>
                    <a:lnTo>
                      <a:pt x="38" y="36"/>
                    </a:lnTo>
                    <a:lnTo>
                      <a:pt x="54" y="22"/>
                    </a:lnTo>
                    <a:lnTo>
                      <a:pt x="72" y="12"/>
                    </a:lnTo>
                    <a:lnTo>
                      <a:pt x="92" y="4"/>
                    </a:lnTo>
                    <a:lnTo>
                      <a:pt x="114" y="0"/>
                    </a:lnTo>
                    <a:lnTo>
                      <a:pt x="136" y="0"/>
                    </a:lnTo>
                    <a:lnTo>
                      <a:pt x="164" y="0"/>
                    </a:lnTo>
                    <a:lnTo>
                      <a:pt x="196" y="4"/>
                    </a:lnTo>
                    <a:lnTo>
                      <a:pt x="212" y="6"/>
                    </a:lnTo>
                    <a:lnTo>
                      <a:pt x="228" y="12"/>
                    </a:lnTo>
                    <a:lnTo>
                      <a:pt x="244" y="18"/>
                    </a:lnTo>
                    <a:lnTo>
                      <a:pt x="258" y="26"/>
                    </a:lnTo>
                    <a:lnTo>
                      <a:pt x="270" y="36"/>
                    </a:lnTo>
                    <a:lnTo>
                      <a:pt x="282" y="50"/>
                    </a:lnTo>
                    <a:lnTo>
                      <a:pt x="276" y="62"/>
                    </a:lnTo>
                    <a:lnTo>
                      <a:pt x="270" y="62"/>
                    </a:lnTo>
                    <a:lnTo>
                      <a:pt x="264" y="62"/>
                    </a:lnTo>
                    <a:lnTo>
                      <a:pt x="260" y="66"/>
                    </a:lnTo>
                    <a:lnTo>
                      <a:pt x="252" y="60"/>
                    </a:lnTo>
                    <a:lnTo>
                      <a:pt x="242" y="56"/>
                    </a:lnTo>
                    <a:lnTo>
                      <a:pt x="226" y="50"/>
                    </a:lnTo>
                    <a:lnTo>
                      <a:pt x="206" y="44"/>
                    </a:lnTo>
                    <a:lnTo>
                      <a:pt x="182" y="40"/>
                    </a:lnTo>
                    <a:lnTo>
                      <a:pt x="154" y="40"/>
                    </a:lnTo>
                    <a:lnTo>
                      <a:pt x="120" y="40"/>
                    </a:lnTo>
                    <a:lnTo>
                      <a:pt x="108" y="42"/>
                    </a:lnTo>
                    <a:lnTo>
                      <a:pt x="100" y="46"/>
                    </a:lnTo>
                    <a:lnTo>
                      <a:pt x="92" y="50"/>
                    </a:lnTo>
                    <a:lnTo>
                      <a:pt x="88" y="56"/>
                    </a:lnTo>
                    <a:lnTo>
                      <a:pt x="84" y="62"/>
                    </a:lnTo>
                    <a:lnTo>
                      <a:pt x="82" y="68"/>
                    </a:lnTo>
                    <a:lnTo>
                      <a:pt x="84" y="84"/>
                    </a:lnTo>
                    <a:lnTo>
                      <a:pt x="86" y="98"/>
                    </a:lnTo>
                    <a:lnTo>
                      <a:pt x="92" y="110"/>
                    </a:lnTo>
                    <a:lnTo>
                      <a:pt x="98" y="122"/>
                    </a:lnTo>
                    <a:lnTo>
                      <a:pt x="94" y="128"/>
                    </a:lnTo>
                    <a:lnTo>
                      <a:pt x="88" y="144"/>
                    </a:lnTo>
                    <a:lnTo>
                      <a:pt x="84" y="156"/>
                    </a:lnTo>
                    <a:lnTo>
                      <a:pt x="84" y="172"/>
                    </a:lnTo>
                    <a:lnTo>
                      <a:pt x="84" y="188"/>
                    </a:lnTo>
                    <a:lnTo>
                      <a:pt x="88" y="208"/>
                    </a:lnTo>
                    <a:lnTo>
                      <a:pt x="62" y="202"/>
                    </a:lnTo>
                    <a:lnTo>
                      <a:pt x="58" y="198"/>
                    </a:lnTo>
                    <a:lnTo>
                      <a:pt x="50" y="194"/>
                    </a:lnTo>
                    <a:lnTo>
                      <a:pt x="46" y="192"/>
                    </a:lnTo>
                    <a:lnTo>
                      <a:pt x="40" y="190"/>
                    </a:lnTo>
                    <a:lnTo>
                      <a:pt x="36" y="192"/>
                    </a:lnTo>
                    <a:lnTo>
                      <a:pt x="34" y="196"/>
                    </a:lnTo>
                    <a:lnTo>
                      <a:pt x="16" y="232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28" name="Freeform 471"/>
              <p:cNvSpPr>
                <a:spLocks/>
              </p:cNvSpPr>
              <p:nvPr/>
            </p:nvSpPr>
            <p:spPr bwMode="auto">
              <a:xfrm>
                <a:off x="1932" y="3024"/>
                <a:ext cx="282" cy="232"/>
              </a:xfrm>
              <a:custGeom>
                <a:avLst/>
                <a:gdLst>
                  <a:gd name="T0" fmla="*/ 16 w 282"/>
                  <a:gd name="T1" fmla="*/ 232 h 232"/>
                  <a:gd name="T2" fmla="*/ 10 w 282"/>
                  <a:gd name="T3" fmla="*/ 174 h 232"/>
                  <a:gd name="T4" fmla="*/ 2 w 282"/>
                  <a:gd name="T5" fmla="*/ 132 h 232"/>
                  <a:gd name="T6" fmla="*/ 0 w 282"/>
                  <a:gd name="T7" fmla="*/ 110 h 232"/>
                  <a:gd name="T8" fmla="*/ 4 w 282"/>
                  <a:gd name="T9" fmla="*/ 90 h 232"/>
                  <a:gd name="T10" fmla="*/ 24 w 282"/>
                  <a:gd name="T11" fmla="*/ 52 h 232"/>
                  <a:gd name="T12" fmla="*/ 54 w 282"/>
                  <a:gd name="T13" fmla="*/ 22 h 232"/>
                  <a:gd name="T14" fmla="*/ 92 w 282"/>
                  <a:gd name="T15" fmla="*/ 4 h 232"/>
                  <a:gd name="T16" fmla="*/ 114 w 282"/>
                  <a:gd name="T17" fmla="*/ 0 h 232"/>
                  <a:gd name="T18" fmla="*/ 164 w 282"/>
                  <a:gd name="T19" fmla="*/ 0 h 232"/>
                  <a:gd name="T20" fmla="*/ 212 w 282"/>
                  <a:gd name="T21" fmla="*/ 6 h 232"/>
                  <a:gd name="T22" fmla="*/ 244 w 282"/>
                  <a:gd name="T23" fmla="*/ 18 h 232"/>
                  <a:gd name="T24" fmla="*/ 270 w 282"/>
                  <a:gd name="T25" fmla="*/ 36 h 232"/>
                  <a:gd name="T26" fmla="*/ 276 w 282"/>
                  <a:gd name="T27" fmla="*/ 62 h 232"/>
                  <a:gd name="T28" fmla="*/ 270 w 282"/>
                  <a:gd name="T29" fmla="*/ 62 h 232"/>
                  <a:gd name="T30" fmla="*/ 260 w 282"/>
                  <a:gd name="T31" fmla="*/ 66 h 232"/>
                  <a:gd name="T32" fmla="*/ 252 w 282"/>
                  <a:gd name="T33" fmla="*/ 60 h 232"/>
                  <a:gd name="T34" fmla="*/ 226 w 282"/>
                  <a:gd name="T35" fmla="*/ 50 h 232"/>
                  <a:gd name="T36" fmla="*/ 182 w 282"/>
                  <a:gd name="T37" fmla="*/ 40 h 232"/>
                  <a:gd name="T38" fmla="*/ 120 w 282"/>
                  <a:gd name="T39" fmla="*/ 40 h 232"/>
                  <a:gd name="T40" fmla="*/ 108 w 282"/>
                  <a:gd name="T41" fmla="*/ 42 h 232"/>
                  <a:gd name="T42" fmla="*/ 92 w 282"/>
                  <a:gd name="T43" fmla="*/ 50 h 232"/>
                  <a:gd name="T44" fmla="*/ 84 w 282"/>
                  <a:gd name="T45" fmla="*/ 62 h 232"/>
                  <a:gd name="T46" fmla="*/ 84 w 282"/>
                  <a:gd name="T47" fmla="*/ 84 h 232"/>
                  <a:gd name="T48" fmla="*/ 92 w 282"/>
                  <a:gd name="T49" fmla="*/ 110 h 232"/>
                  <a:gd name="T50" fmla="*/ 98 w 282"/>
                  <a:gd name="T51" fmla="*/ 122 h 232"/>
                  <a:gd name="T52" fmla="*/ 88 w 282"/>
                  <a:gd name="T53" fmla="*/ 144 h 232"/>
                  <a:gd name="T54" fmla="*/ 84 w 282"/>
                  <a:gd name="T55" fmla="*/ 172 h 232"/>
                  <a:gd name="T56" fmla="*/ 88 w 282"/>
                  <a:gd name="T57" fmla="*/ 208 h 232"/>
                  <a:gd name="T58" fmla="*/ 62 w 282"/>
                  <a:gd name="T59" fmla="*/ 202 h 232"/>
                  <a:gd name="T60" fmla="*/ 50 w 282"/>
                  <a:gd name="T61" fmla="*/ 194 h 232"/>
                  <a:gd name="T62" fmla="*/ 40 w 282"/>
                  <a:gd name="T63" fmla="*/ 190 h 232"/>
                  <a:gd name="T64" fmla="*/ 34 w 282"/>
                  <a:gd name="T65" fmla="*/ 196 h 232"/>
                  <a:gd name="T66" fmla="*/ 16 w 282"/>
                  <a:gd name="T67" fmla="*/ 232 h 2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2"/>
                  <a:gd name="T103" fmla="*/ 0 h 232"/>
                  <a:gd name="T104" fmla="*/ 282 w 282"/>
                  <a:gd name="T105" fmla="*/ 232 h 23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2" h="232">
                    <a:moveTo>
                      <a:pt x="16" y="232"/>
                    </a:moveTo>
                    <a:lnTo>
                      <a:pt x="16" y="232"/>
                    </a:lnTo>
                    <a:lnTo>
                      <a:pt x="14" y="206"/>
                    </a:lnTo>
                    <a:lnTo>
                      <a:pt x="10" y="174"/>
                    </a:lnTo>
                    <a:lnTo>
                      <a:pt x="2" y="132"/>
                    </a:lnTo>
                    <a:lnTo>
                      <a:pt x="0" y="120"/>
                    </a:lnTo>
                    <a:lnTo>
                      <a:pt x="0" y="110"/>
                    </a:lnTo>
                    <a:lnTo>
                      <a:pt x="2" y="100"/>
                    </a:lnTo>
                    <a:lnTo>
                      <a:pt x="4" y="90"/>
                    </a:lnTo>
                    <a:lnTo>
                      <a:pt x="12" y="70"/>
                    </a:lnTo>
                    <a:lnTo>
                      <a:pt x="24" y="52"/>
                    </a:lnTo>
                    <a:lnTo>
                      <a:pt x="38" y="36"/>
                    </a:lnTo>
                    <a:lnTo>
                      <a:pt x="54" y="22"/>
                    </a:lnTo>
                    <a:lnTo>
                      <a:pt x="72" y="12"/>
                    </a:lnTo>
                    <a:lnTo>
                      <a:pt x="92" y="4"/>
                    </a:lnTo>
                    <a:lnTo>
                      <a:pt x="114" y="0"/>
                    </a:lnTo>
                    <a:lnTo>
                      <a:pt x="136" y="0"/>
                    </a:lnTo>
                    <a:lnTo>
                      <a:pt x="164" y="0"/>
                    </a:lnTo>
                    <a:lnTo>
                      <a:pt x="196" y="4"/>
                    </a:lnTo>
                    <a:lnTo>
                      <a:pt x="212" y="6"/>
                    </a:lnTo>
                    <a:lnTo>
                      <a:pt x="228" y="12"/>
                    </a:lnTo>
                    <a:lnTo>
                      <a:pt x="244" y="18"/>
                    </a:lnTo>
                    <a:lnTo>
                      <a:pt x="258" y="26"/>
                    </a:lnTo>
                    <a:lnTo>
                      <a:pt x="270" y="36"/>
                    </a:lnTo>
                    <a:lnTo>
                      <a:pt x="282" y="50"/>
                    </a:lnTo>
                    <a:lnTo>
                      <a:pt x="276" y="62"/>
                    </a:lnTo>
                    <a:lnTo>
                      <a:pt x="270" y="62"/>
                    </a:lnTo>
                    <a:lnTo>
                      <a:pt x="264" y="62"/>
                    </a:lnTo>
                    <a:lnTo>
                      <a:pt x="260" y="66"/>
                    </a:lnTo>
                    <a:lnTo>
                      <a:pt x="252" y="60"/>
                    </a:lnTo>
                    <a:lnTo>
                      <a:pt x="242" y="56"/>
                    </a:lnTo>
                    <a:lnTo>
                      <a:pt x="226" y="50"/>
                    </a:lnTo>
                    <a:lnTo>
                      <a:pt x="206" y="44"/>
                    </a:lnTo>
                    <a:lnTo>
                      <a:pt x="182" y="40"/>
                    </a:lnTo>
                    <a:lnTo>
                      <a:pt x="154" y="40"/>
                    </a:lnTo>
                    <a:lnTo>
                      <a:pt x="120" y="40"/>
                    </a:lnTo>
                    <a:lnTo>
                      <a:pt x="108" y="42"/>
                    </a:lnTo>
                    <a:lnTo>
                      <a:pt x="100" y="46"/>
                    </a:lnTo>
                    <a:lnTo>
                      <a:pt x="92" y="50"/>
                    </a:lnTo>
                    <a:lnTo>
                      <a:pt x="88" y="56"/>
                    </a:lnTo>
                    <a:lnTo>
                      <a:pt x="84" y="62"/>
                    </a:lnTo>
                    <a:lnTo>
                      <a:pt x="82" y="68"/>
                    </a:lnTo>
                    <a:lnTo>
                      <a:pt x="84" y="84"/>
                    </a:lnTo>
                    <a:lnTo>
                      <a:pt x="86" y="98"/>
                    </a:lnTo>
                    <a:lnTo>
                      <a:pt x="92" y="110"/>
                    </a:lnTo>
                    <a:lnTo>
                      <a:pt x="98" y="122"/>
                    </a:lnTo>
                    <a:lnTo>
                      <a:pt x="94" y="128"/>
                    </a:lnTo>
                    <a:lnTo>
                      <a:pt x="88" y="144"/>
                    </a:lnTo>
                    <a:lnTo>
                      <a:pt x="84" y="156"/>
                    </a:lnTo>
                    <a:lnTo>
                      <a:pt x="84" y="172"/>
                    </a:lnTo>
                    <a:lnTo>
                      <a:pt x="84" y="188"/>
                    </a:lnTo>
                    <a:lnTo>
                      <a:pt x="88" y="208"/>
                    </a:lnTo>
                    <a:lnTo>
                      <a:pt x="62" y="202"/>
                    </a:lnTo>
                    <a:lnTo>
                      <a:pt x="58" y="198"/>
                    </a:lnTo>
                    <a:lnTo>
                      <a:pt x="50" y="194"/>
                    </a:lnTo>
                    <a:lnTo>
                      <a:pt x="46" y="192"/>
                    </a:lnTo>
                    <a:lnTo>
                      <a:pt x="40" y="190"/>
                    </a:lnTo>
                    <a:lnTo>
                      <a:pt x="36" y="192"/>
                    </a:lnTo>
                    <a:lnTo>
                      <a:pt x="34" y="196"/>
                    </a:lnTo>
                    <a:lnTo>
                      <a:pt x="16" y="23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29" name="Freeform 472"/>
              <p:cNvSpPr>
                <a:spLocks/>
              </p:cNvSpPr>
              <p:nvPr/>
            </p:nvSpPr>
            <p:spPr bwMode="auto">
              <a:xfrm>
                <a:off x="2056" y="3174"/>
                <a:ext cx="98" cy="26"/>
              </a:xfrm>
              <a:custGeom>
                <a:avLst/>
                <a:gdLst>
                  <a:gd name="T0" fmla="*/ 0 w 98"/>
                  <a:gd name="T1" fmla="*/ 26 h 26"/>
                  <a:gd name="T2" fmla="*/ 0 w 98"/>
                  <a:gd name="T3" fmla="*/ 26 h 26"/>
                  <a:gd name="T4" fmla="*/ 16 w 98"/>
                  <a:gd name="T5" fmla="*/ 22 h 26"/>
                  <a:gd name="T6" fmla="*/ 30 w 98"/>
                  <a:gd name="T7" fmla="*/ 18 h 26"/>
                  <a:gd name="T8" fmla="*/ 46 w 98"/>
                  <a:gd name="T9" fmla="*/ 14 h 26"/>
                  <a:gd name="T10" fmla="*/ 46 w 98"/>
                  <a:gd name="T11" fmla="*/ 14 h 26"/>
                  <a:gd name="T12" fmla="*/ 62 w 98"/>
                  <a:gd name="T13" fmla="*/ 16 h 26"/>
                  <a:gd name="T14" fmla="*/ 78 w 98"/>
                  <a:gd name="T15" fmla="*/ 20 h 26"/>
                  <a:gd name="T16" fmla="*/ 96 w 98"/>
                  <a:gd name="T17" fmla="*/ 26 h 26"/>
                  <a:gd name="T18" fmla="*/ 96 w 98"/>
                  <a:gd name="T19" fmla="*/ 26 h 26"/>
                  <a:gd name="T20" fmla="*/ 98 w 98"/>
                  <a:gd name="T21" fmla="*/ 24 h 26"/>
                  <a:gd name="T22" fmla="*/ 98 w 98"/>
                  <a:gd name="T23" fmla="*/ 20 h 26"/>
                  <a:gd name="T24" fmla="*/ 96 w 98"/>
                  <a:gd name="T25" fmla="*/ 14 h 26"/>
                  <a:gd name="T26" fmla="*/ 86 w 98"/>
                  <a:gd name="T27" fmla="*/ 6 h 26"/>
                  <a:gd name="T28" fmla="*/ 86 w 98"/>
                  <a:gd name="T29" fmla="*/ 6 h 26"/>
                  <a:gd name="T30" fmla="*/ 78 w 98"/>
                  <a:gd name="T31" fmla="*/ 4 h 26"/>
                  <a:gd name="T32" fmla="*/ 68 w 98"/>
                  <a:gd name="T33" fmla="*/ 2 h 26"/>
                  <a:gd name="T34" fmla="*/ 56 w 98"/>
                  <a:gd name="T35" fmla="*/ 0 h 26"/>
                  <a:gd name="T36" fmla="*/ 42 w 98"/>
                  <a:gd name="T37" fmla="*/ 2 h 26"/>
                  <a:gd name="T38" fmla="*/ 28 w 98"/>
                  <a:gd name="T39" fmla="*/ 4 h 26"/>
                  <a:gd name="T40" fmla="*/ 16 w 98"/>
                  <a:gd name="T41" fmla="*/ 8 h 26"/>
                  <a:gd name="T42" fmla="*/ 6 w 98"/>
                  <a:gd name="T43" fmla="*/ 16 h 26"/>
                  <a:gd name="T44" fmla="*/ 2 w 98"/>
                  <a:gd name="T45" fmla="*/ 20 h 26"/>
                  <a:gd name="T46" fmla="*/ 0 w 98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8"/>
                  <a:gd name="T73" fmla="*/ 0 h 26"/>
                  <a:gd name="T74" fmla="*/ 98 w 98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8" h="26">
                    <a:moveTo>
                      <a:pt x="0" y="26"/>
                    </a:moveTo>
                    <a:lnTo>
                      <a:pt x="0" y="26"/>
                    </a:lnTo>
                    <a:lnTo>
                      <a:pt x="16" y="22"/>
                    </a:lnTo>
                    <a:lnTo>
                      <a:pt x="30" y="18"/>
                    </a:lnTo>
                    <a:lnTo>
                      <a:pt x="46" y="14"/>
                    </a:lnTo>
                    <a:lnTo>
                      <a:pt x="62" y="16"/>
                    </a:lnTo>
                    <a:lnTo>
                      <a:pt x="78" y="20"/>
                    </a:lnTo>
                    <a:lnTo>
                      <a:pt x="96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6" y="14"/>
                    </a:lnTo>
                    <a:lnTo>
                      <a:pt x="86" y="6"/>
                    </a:lnTo>
                    <a:lnTo>
                      <a:pt x="78" y="4"/>
                    </a:lnTo>
                    <a:lnTo>
                      <a:pt x="68" y="2"/>
                    </a:lnTo>
                    <a:lnTo>
                      <a:pt x="56" y="0"/>
                    </a:lnTo>
                    <a:lnTo>
                      <a:pt x="42" y="2"/>
                    </a:lnTo>
                    <a:lnTo>
                      <a:pt x="28" y="4"/>
                    </a:lnTo>
                    <a:lnTo>
                      <a:pt x="16" y="8"/>
                    </a:lnTo>
                    <a:lnTo>
                      <a:pt x="6" y="16"/>
                    </a:lnTo>
                    <a:lnTo>
                      <a:pt x="2" y="20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30" name="Freeform 473"/>
              <p:cNvSpPr>
                <a:spLocks/>
              </p:cNvSpPr>
              <p:nvPr/>
            </p:nvSpPr>
            <p:spPr bwMode="auto">
              <a:xfrm>
                <a:off x="2056" y="3174"/>
                <a:ext cx="98" cy="26"/>
              </a:xfrm>
              <a:custGeom>
                <a:avLst/>
                <a:gdLst>
                  <a:gd name="T0" fmla="*/ 0 w 98"/>
                  <a:gd name="T1" fmla="*/ 26 h 26"/>
                  <a:gd name="T2" fmla="*/ 0 w 98"/>
                  <a:gd name="T3" fmla="*/ 26 h 26"/>
                  <a:gd name="T4" fmla="*/ 16 w 98"/>
                  <a:gd name="T5" fmla="*/ 22 h 26"/>
                  <a:gd name="T6" fmla="*/ 30 w 98"/>
                  <a:gd name="T7" fmla="*/ 18 h 26"/>
                  <a:gd name="T8" fmla="*/ 46 w 98"/>
                  <a:gd name="T9" fmla="*/ 14 h 26"/>
                  <a:gd name="T10" fmla="*/ 46 w 98"/>
                  <a:gd name="T11" fmla="*/ 14 h 26"/>
                  <a:gd name="T12" fmla="*/ 62 w 98"/>
                  <a:gd name="T13" fmla="*/ 16 h 26"/>
                  <a:gd name="T14" fmla="*/ 78 w 98"/>
                  <a:gd name="T15" fmla="*/ 20 h 26"/>
                  <a:gd name="T16" fmla="*/ 96 w 98"/>
                  <a:gd name="T17" fmla="*/ 26 h 26"/>
                  <a:gd name="T18" fmla="*/ 96 w 98"/>
                  <a:gd name="T19" fmla="*/ 26 h 26"/>
                  <a:gd name="T20" fmla="*/ 98 w 98"/>
                  <a:gd name="T21" fmla="*/ 24 h 26"/>
                  <a:gd name="T22" fmla="*/ 98 w 98"/>
                  <a:gd name="T23" fmla="*/ 20 h 26"/>
                  <a:gd name="T24" fmla="*/ 96 w 98"/>
                  <a:gd name="T25" fmla="*/ 14 h 26"/>
                  <a:gd name="T26" fmla="*/ 86 w 98"/>
                  <a:gd name="T27" fmla="*/ 6 h 26"/>
                  <a:gd name="T28" fmla="*/ 86 w 98"/>
                  <a:gd name="T29" fmla="*/ 6 h 26"/>
                  <a:gd name="T30" fmla="*/ 78 w 98"/>
                  <a:gd name="T31" fmla="*/ 4 h 26"/>
                  <a:gd name="T32" fmla="*/ 68 w 98"/>
                  <a:gd name="T33" fmla="*/ 2 h 26"/>
                  <a:gd name="T34" fmla="*/ 56 w 98"/>
                  <a:gd name="T35" fmla="*/ 0 h 26"/>
                  <a:gd name="T36" fmla="*/ 42 w 98"/>
                  <a:gd name="T37" fmla="*/ 2 h 26"/>
                  <a:gd name="T38" fmla="*/ 28 w 98"/>
                  <a:gd name="T39" fmla="*/ 4 h 26"/>
                  <a:gd name="T40" fmla="*/ 16 w 98"/>
                  <a:gd name="T41" fmla="*/ 8 h 26"/>
                  <a:gd name="T42" fmla="*/ 6 w 98"/>
                  <a:gd name="T43" fmla="*/ 16 h 26"/>
                  <a:gd name="T44" fmla="*/ 2 w 98"/>
                  <a:gd name="T45" fmla="*/ 20 h 26"/>
                  <a:gd name="T46" fmla="*/ 0 w 98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8"/>
                  <a:gd name="T73" fmla="*/ 0 h 26"/>
                  <a:gd name="T74" fmla="*/ 98 w 98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8" h="26">
                    <a:moveTo>
                      <a:pt x="0" y="26"/>
                    </a:moveTo>
                    <a:lnTo>
                      <a:pt x="0" y="26"/>
                    </a:lnTo>
                    <a:lnTo>
                      <a:pt x="16" y="22"/>
                    </a:lnTo>
                    <a:lnTo>
                      <a:pt x="30" y="18"/>
                    </a:lnTo>
                    <a:lnTo>
                      <a:pt x="46" y="14"/>
                    </a:lnTo>
                    <a:lnTo>
                      <a:pt x="62" y="16"/>
                    </a:lnTo>
                    <a:lnTo>
                      <a:pt x="78" y="20"/>
                    </a:lnTo>
                    <a:lnTo>
                      <a:pt x="96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6" y="14"/>
                    </a:lnTo>
                    <a:lnTo>
                      <a:pt x="86" y="6"/>
                    </a:lnTo>
                    <a:lnTo>
                      <a:pt x="78" y="4"/>
                    </a:lnTo>
                    <a:lnTo>
                      <a:pt x="68" y="2"/>
                    </a:lnTo>
                    <a:lnTo>
                      <a:pt x="56" y="0"/>
                    </a:lnTo>
                    <a:lnTo>
                      <a:pt x="42" y="2"/>
                    </a:lnTo>
                    <a:lnTo>
                      <a:pt x="28" y="4"/>
                    </a:lnTo>
                    <a:lnTo>
                      <a:pt x="16" y="8"/>
                    </a:lnTo>
                    <a:lnTo>
                      <a:pt x="6" y="16"/>
                    </a:lnTo>
                    <a:lnTo>
                      <a:pt x="2" y="20"/>
                    </a:lnTo>
                    <a:lnTo>
                      <a:pt x="0" y="2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31" name="Freeform 474"/>
              <p:cNvSpPr>
                <a:spLocks/>
              </p:cNvSpPr>
              <p:nvPr/>
            </p:nvSpPr>
            <p:spPr bwMode="auto">
              <a:xfrm>
                <a:off x="2186" y="3176"/>
                <a:ext cx="38" cy="24"/>
              </a:xfrm>
              <a:custGeom>
                <a:avLst/>
                <a:gdLst>
                  <a:gd name="T0" fmla="*/ 0 w 38"/>
                  <a:gd name="T1" fmla="*/ 24 h 24"/>
                  <a:gd name="T2" fmla="*/ 0 w 38"/>
                  <a:gd name="T3" fmla="*/ 24 h 24"/>
                  <a:gd name="T4" fmla="*/ 14 w 38"/>
                  <a:gd name="T5" fmla="*/ 18 h 24"/>
                  <a:gd name="T6" fmla="*/ 24 w 38"/>
                  <a:gd name="T7" fmla="*/ 16 h 24"/>
                  <a:gd name="T8" fmla="*/ 30 w 38"/>
                  <a:gd name="T9" fmla="*/ 16 h 24"/>
                  <a:gd name="T10" fmla="*/ 32 w 38"/>
                  <a:gd name="T11" fmla="*/ 18 h 24"/>
                  <a:gd name="T12" fmla="*/ 32 w 38"/>
                  <a:gd name="T13" fmla="*/ 18 h 24"/>
                  <a:gd name="T14" fmla="*/ 34 w 38"/>
                  <a:gd name="T15" fmla="*/ 16 h 24"/>
                  <a:gd name="T16" fmla="*/ 38 w 38"/>
                  <a:gd name="T17" fmla="*/ 12 h 24"/>
                  <a:gd name="T18" fmla="*/ 38 w 38"/>
                  <a:gd name="T19" fmla="*/ 8 h 24"/>
                  <a:gd name="T20" fmla="*/ 38 w 38"/>
                  <a:gd name="T21" fmla="*/ 6 h 24"/>
                  <a:gd name="T22" fmla="*/ 38 w 38"/>
                  <a:gd name="T23" fmla="*/ 2 h 24"/>
                  <a:gd name="T24" fmla="*/ 34 w 38"/>
                  <a:gd name="T25" fmla="*/ 0 h 24"/>
                  <a:gd name="T26" fmla="*/ 34 w 38"/>
                  <a:gd name="T27" fmla="*/ 0 h 24"/>
                  <a:gd name="T28" fmla="*/ 30 w 38"/>
                  <a:gd name="T29" fmla="*/ 0 h 24"/>
                  <a:gd name="T30" fmla="*/ 24 w 38"/>
                  <a:gd name="T31" fmla="*/ 0 h 24"/>
                  <a:gd name="T32" fmla="*/ 14 w 38"/>
                  <a:gd name="T33" fmla="*/ 6 h 24"/>
                  <a:gd name="T34" fmla="*/ 4 w 38"/>
                  <a:gd name="T35" fmla="*/ 14 h 24"/>
                  <a:gd name="T36" fmla="*/ 0 w 38"/>
                  <a:gd name="T37" fmla="*/ 20 h 24"/>
                  <a:gd name="T38" fmla="*/ 0 w 38"/>
                  <a:gd name="T39" fmla="*/ 2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8"/>
                  <a:gd name="T61" fmla="*/ 0 h 24"/>
                  <a:gd name="T62" fmla="*/ 38 w 38"/>
                  <a:gd name="T63" fmla="*/ 24 h 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8" h="24">
                    <a:moveTo>
                      <a:pt x="0" y="24"/>
                    </a:moveTo>
                    <a:lnTo>
                      <a:pt x="0" y="24"/>
                    </a:lnTo>
                    <a:lnTo>
                      <a:pt x="14" y="18"/>
                    </a:lnTo>
                    <a:lnTo>
                      <a:pt x="24" y="16"/>
                    </a:lnTo>
                    <a:lnTo>
                      <a:pt x="30" y="16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8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4" y="6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32" name="Freeform 475"/>
              <p:cNvSpPr>
                <a:spLocks/>
              </p:cNvSpPr>
              <p:nvPr/>
            </p:nvSpPr>
            <p:spPr bwMode="auto">
              <a:xfrm>
                <a:off x="2186" y="3176"/>
                <a:ext cx="38" cy="24"/>
              </a:xfrm>
              <a:custGeom>
                <a:avLst/>
                <a:gdLst>
                  <a:gd name="T0" fmla="*/ 0 w 38"/>
                  <a:gd name="T1" fmla="*/ 24 h 24"/>
                  <a:gd name="T2" fmla="*/ 0 w 38"/>
                  <a:gd name="T3" fmla="*/ 24 h 24"/>
                  <a:gd name="T4" fmla="*/ 14 w 38"/>
                  <a:gd name="T5" fmla="*/ 18 h 24"/>
                  <a:gd name="T6" fmla="*/ 24 w 38"/>
                  <a:gd name="T7" fmla="*/ 16 h 24"/>
                  <a:gd name="T8" fmla="*/ 30 w 38"/>
                  <a:gd name="T9" fmla="*/ 16 h 24"/>
                  <a:gd name="T10" fmla="*/ 32 w 38"/>
                  <a:gd name="T11" fmla="*/ 18 h 24"/>
                  <a:gd name="T12" fmla="*/ 32 w 38"/>
                  <a:gd name="T13" fmla="*/ 18 h 24"/>
                  <a:gd name="T14" fmla="*/ 34 w 38"/>
                  <a:gd name="T15" fmla="*/ 16 h 24"/>
                  <a:gd name="T16" fmla="*/ 38 w 38"/>
                  <a:gd name="T17" fmla="*/ 12 h 24"/>
                  <a:gd name="T18" fmla="*/ 38 w 38"/>
                  <a:gd name="T19" fmla="*/ 8 h 24"/>
                  <a:gd name="T20" fmla="*/ 38 w 38"/>
                  <a:gd name="T21" fmla="*/ 6 h 24"/>
                  <a:gd name="T22" fmla="*/ 38 w 38"/>
                  <a:gd name="T23" fmla="*/ 2 h 24"/>
                  <a:gd name="T24" fmla="*/ 34 w 38"/>
                  <a:gd name="T25" fmla="*/ 0 h 24"/>
                  <a:gd name="T26" fmla="*/ 34 w 38"/>
                  <a:gd name="T27" fmla="*/ 0 h 24"/>
                  <a:gd name="T28" fmla="*/ 30 w 38"/>
                  <a:gd name="T29" fmla="*/ 0 h 24"/>
                  <a:gd name="T30" fmla="*/ 24 w 38"/>
                  <a:gd name="T31" fmla="*/ 0 h 24"/>
                  <a:gd name="T32" fmla="*/ 14 w 38"/>
                  <a:gd name="T33" fmla="*/ 6 h 24"/>
                  <a:gd name="T34" fmla="*/ 4 w 38"/>
                  <a:gd name="T35" fmla="*/ 14 h 24"/>
                  <a:gd name="T36" fmla="*/ 0 w 38"/>
                  <a:gd name="T37" fmla="*/ 20 h 24"/>
                  <a:gd name="T38" fmla="*/ 0 w 38"/>
                  <a:gd name="T39" fmla="*/ 2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8"/>
                  <a:gd name="T61" fmla="*/ 0 h 24"/>
                  <a:gd name="T62" fmla="*/ 38 w 38"/>
                  <a:gd name="T63" fmla="*/ 24 h 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8" h="24">
                    <a:moveTo>
                      <a:pt x="0" y="24"/>
                    </a:moveTo>
                    <a:lnTo>
                      <a:pt x="0" y="24"/>
                    </a:lnTo>
                    <a:lnTo>
                      <a:pt x="14" y="18"/>
                    </a:lnTo>
                    <a:lnTo>
                      <a:pt x="24" y="16"/>
                    </a:lnTo>
                    <a:lnTo>
                      <a:pt x="30" y="16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8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4" y="6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0" y="2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33" name="Freeform 476"/>
              <p:cNvSpPr>
                <a:spLocks/>
              </p:cNvSpPr>
              <p:nvPr/>
            </p:nvSpPr>
            <p:spPr bwMode="auto">
              <a:xfrm>
                <a:off x="1948" y="3184"/>
                <a:ext cx="46" cy="90"/>
              </a:xfrm>
              <a:custGeom>
                <a:avLst/>
                <a:gdLst>
                  <a:gd name="T0" fmla="*/ 46 w 46"/>
                  <a:gd name="T1" fmla="*/ 54 h 90"/>
                  <a:gd name="T2" fmla="*/ 46 w 46"/>
                  <a:gd name="T3" fmla="*/ 54 h 90"/>
                  <a:gd name="T4" fmla="*/ 46 w 46"/>
                  <a:gd name="T5" fmla="*/ 46 h 90"/>
                  <a:gd name="T6" fmla="*/ 46 w 46"/>
                  <a:gd name="T7" fmla="*/ 30 h 90"/>
                  <a:gd name="T8" fmla="*/ 44 w 46"/>
                  <a:gd name="T9" fmla="*/ 20 h 90"/>
                  <a:gd name="T10" fmla="*/ 40 w 46"/>
                  <a:gd name="T11" fmla="*/ 12 h 90"/>
                  <a:gd name="T12" fmla="*/ 34 w 46"/>
                  <a:gd name="T13" fmla="*/ 4 h 90"/>
                  <a:gd name="T14" fmla="*/ 26 w 46"/>
                  <a:gd name="T15" fmla="*/ 0 h 90"/>
                  <a:gd name="T16" fmla="*/ 26 w 46"/>
                  <a:gd name="T17" fmla="*/ 0 h 90"/>
                  <a:gd name="T18" fmla="*/ 18 w 46"/>
                  <a:gd name="T19" fmla="*/ 0 h 90"/>
                  <a:gd name="T20" fmla="*/ 10 w 46"/>
                  <a:gd name="T21" fmla="*/ 4 h 90"/>
                  <a:gd name="T22" fmla="*/ 4 w 46"/>
                  <a:gd name="T23" fmla="*/ 10 h 90"/>
                  <a:gd name="T24" fmla="*/ 2 w 46"/>
                  <a:gd name="T25" fmla="*/ 18 h 90"/>
                  <a:gd name="T26" fmla="*/ 0 w 46"/>
                  <a:gd name="T27" fmla="*/ 30 h 90"/>
                  <a:gd name="T28" fmla="*/ 2 w 46"/>
                  <a:gd name="T29" fmla="*/ 42 h 90"/>
                  <a:gd name="T30" fmla="*/ 6 w 46"/>
                  <a:gd name="T31" fmla="*/ 56 h 90"/>
                  <a:gd name="T32" fmla="*/ 14 w 46"/>
                  <a:gd name="T33" fmla="*/ 70 h 90"/>
                  <a:gd name="T34" fmla="*/ 14 w 46"/>
                  <a:gd name="T35" fmla="*/ 70 h 90"/>
                  <a:gd name="T36" fmla="*/ 22 w 46"/>
                  <a:gd name="T37" fmla="*/ 80 h 90"/>
                  <a:gd name="T38" fmla="*/ 28 w 46"/>
                  <a:gd name="T39" fmla="*/ 88 h 90"/>
                  <a:gd name="T40" fmla="*/ 34 w 46"/>
                  <a:gd name="T41" fmla="*/ 90 h 90"/>
                  <a:gd name="T42" fmla="*/ 40 w 46"/>
                  <a:gd name="T43" fmla="*/ 88 h 90"/>
                  <a:gd name="T44" fmla="*/ 44 w 46"/>
                  <a:gd name="T45" fmla="*/ 84 h 90"/>
                  <a:gd name="T46" fmla="*/ 46 w 46"/>
                  <a:gd name="T47" fmla="*/ 76 h 90"/>
                  <a:gd name="T48" fmla="*/ 46 w 46"/>
                  <a:gd name="T49" fmla="*/ 66 h 90"/>
                  <a:gd name="T50" fmla="*/ 46 w 46"/>
                  <a:gd name="T51" fmla="*/ 54 h 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6"/>
                  <a:gd name="T79" fmla="*/ 0 h 90"/>
                  <a:gd name="T80" fmla="*/ 46 w 46"/>
                  <a:gd name="T81" fmla="*/ 90 h 9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6" h="90">
                    <a:moveTo>
                      <a:pt x="46" y="54"/>
                    </a:moveTo>
                    <a:lnTo>
                      <a:pt x="46" y="54"/>
                    </a:lnTo>
                    <a:lnTo>
                      <a:pt x="46" y="46"/>
                    </a:lnTo>
                    <a:lnTo>
                      <a:pt x="46" y="30"/>
                    </a:lnTo>
                    <a:lnTo>
                      <a:pt x="44" y="20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4"/>
                    </a:lnTo>
                    <a:lnTo>
                      <a:pt x="4" y="10"/>
                    </a:lnTo>
                    <a:lnTo>
                      <a:pt x="2" y="18"/>
                    </a:lnTo>
                    <a:lnTo>
                      <a:pt x="0" y="30"/>
                    </a:lnTo>
                    <a:lnTo>
                      <a:pt x="2" y="42"/>
                    </a:lnTo>
                    <a:lnTo>
                      <a:pt x="6" y="56"/>
                    </a:lnTo>
                    <a:lnTo>
                      <a:pt x="14" y="70"/>
                    </a:lnTo>
                    <a:lnTo>
                      <a:pt x="22" y="80"/>
                    </a:lnTo>
                    <a:lnTo>
                      <a:pt x="28" y="88"/>
                    </a:lnTo>
                    <a:lnTo>
                      <a:pt x="34" y="90"/>
                    </a:lnTo>
                    <a:lnTo>
                      <a:pt x="40" y="88"/>
                    </a:lnTo>
                    <a:lnTo>
                      <a:pt x="44" y="84"/>
                    </a:lnTo>
                    <a:lnTo>
                      <a:pt x="46" y="76"/>
                    </a:lnTo>
                    <a:lnTo>
                      <a:pt x="46" y="66"/>
                    </a:lnTo>
                    <a:lnTo>
                      <a:pt x="46" y="54"/>
                    </a:lnTo>
                    <a:close/>
                  </a:path>
                </a:pathLst>
              </a:custGeom>
              <a:solidFill>
                <a:srgbClr val="EF905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34" name="Freeform 477"/>
              <p:cNvSpPr>
                <a:spLocks/>
              </p:cNvSpPr>
              <p:nvPr/>
            </p:nvSpPr>
            <p:spPr bwMode="auto">
              <a:xfrm>
                <a:off x="1948" y="3184"/>
                <a:ext cx="46" cy="90"/>
              </a:xfrm>
              <a:custGeom>
                <a:avLst/>
                <a:gdLst>
                  <a:gd name="T0" fmla="*/ 46 w 46"/>
                  <a:gd name="T1" fmla="*/ 54 h 90"/>
                  <a:gd name="T2" fmla="*/ 46 w 46"/>
                  <a:gd name="T3" fmla="*/ 54 h 90"/>
                  <a:gd name="T4" fmla="*/ 46 w 46"/>
                  <a:gd name="T5" fmla="*/ 46 h 90"/>
                  <a:gd name="T6" fmla="*/ 46 w 46"/>
                  <a:gd name="T7" fmla="*/ 30 h 90"/>
                  <a:gd name="T8" fmla="*/ 44 w 46"/>
                  <a:gd name="T9" fmla="*/ 20 h 90"/>
                  <a:gd name="T10" fmla="*/ 40 w 46"/>
                  <a:gd name="T11" fmla="*/ 12 h 90"/>
                  <a:gd name="T12" fmla="*/ 34 w 46"/>
                  <a:gd name="T13" fmla="*/ 4 h 90"/>
                  <a:gd name="T14" fmla="*/ 26 w 46"/>
                  <a:gd name="T15" fmla="*/ 0 h 90"/>
                  <a:gd name="T16" fmla="*/ 26 w 46"/>
                  <a:gd name="T17" fmla="*/ 0 h 90"/>
                  <a:gd name="T18" fmla="*/ 18 w 46"/>
                  <a:gd name="T19" fmla="*/ 0 h 90"/>
                  <a:gd name="T20" fmla="*/ 10 w 46"/>
                  <a:gd name="T21" fmla="*/ 4 h 90"/>
                  <a:gd name="T22" fmla="*/ 4 w 46"/>
                  <a:gd name="T23" fmla="*/ 10 h 90"/>
                  <a:gd name="T24" fmla="*/ 2 w 46"/>
                  <a:gd name="T25" fmla="*/ 18 h 90"/>
                  <a:gd name="T26" fmla="*/ 0 w 46"/>
                  <a:gd name="T27" fmla="*/ 30 h 90"/>
                  <a:gd name="T28" fmla="*/ 2 w 46"/>
                  <a:gd name="T29" fmla="*/ 42 h 90"/>
                  <a:gd name="T30" fmla="*/ 6 w 46"/>
                  <a:gd name="T31" fmla="*/ 56 h 90"/>
                  <a:gd name="T32" fmla="*/ 14 w 46"/>
                  <a:gd name="T33" fmla="*/ 70 h 90"/>
                  <a:gd name="T34" fmla="*/ 14 w 46"/>
                  <a:gd name="T35" fmla="*/ 70 h 90"/>
                  <a:gd name="T36" fmla="*/ 22 w 46"/>
                  <a:gd name="T37" fmla="*/ 80 h 90"/>
                  <a:gd name="T38" fmla="*/ 28 w 46"/>
                  <a:gd name="T39" fmla="*/ 88 h 90"/>
                  <a:gd name="T40" fmla="*/ 34 w 46"/>
                  <a:gd name="T41" fmla="*/ 90 h 90"/>
                  <a:gd name="T42" fmla="*/ 40 w 46"/>
                  <a:gd name="T43" fmla="*/ 88 h 90"/>
                  <a:gd name="T44" fmla="*/ 44 w 46"/>
                  <a:gd name="T45" fmla="*/ 84 h 90"/>
                  <a:gd name="T46" fmla="*/ 46 w 46"/>
                  <a:gd name="T47" fmla="*/ 76 h 90"/>
                  <a:gd name="T48" fmla="*/ 46 w 46"/>
                  <a:gd name="T49" fmla="*/ 66 h 90"/>
                  <a:gd name="T50" fmla="*/ 46 w 46"/>
                  <a:gd name="T51" fmla="*/ 54 h 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6"/>
                  <a:gd name="T79" fmla="*/ 0 h 90"/>
                  <a:gd name="T80" fmla="*/ 46 w 46"/>
                  <a:gd name="T81" fmla="*/ 90 h 9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6" h="90">
                    <a:moveTo>
                      <a:pt x="46" y="54"/>
                    </a:moveTo>
                    <a:lnTo>
                      <a:pt x="46" y="54"/>
                    </a:lnTo>
                    <a:lnTo>
                      <a:pt x="46" y="46"/>
                    </a:lnTo>
                    <a:lnTo>
                      <a:pt x="46" y="30"/>
                    </a:lnTo>
                    <a:lnTo>
                      <a:pt x="44" y="20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4"/>
                    </a:lnTo>
                    <a:lnTo>
                      <a:pt x="4" y="10"/>
                    </a:lnTo>
                    <a:lnTo>
                      <a:pt x="2" y="18"/>
                    </a:lnTo>
                    <a:lnTo>
                      <a:pt x="0" y="30"/>
                    </a:lnTo>
                    <a:lnTo>
                      <a:pt x="2" y="42"/>
                    </a:lnTo>
                    <a:lnTo>
                      <a:pt x="6" y="56"/>
                    </a:lnTo>
                    <a:lnTo>
                      <a:pt x="14" y="70"/>
                    </a:lnTo>
                    <a:lnTo>
                      <a:pt x="22" y="80"/>
                    </a:lnTo>
                    <a:lnTo>
                      <a:pt x="28" y="88"/>
                    </a:lnTo>
                    <a:lnTo>
                      <a:pt x="34" y="90"/>
                    </a:lnTo>
                    <a:lnTo>
                      <a:pt x="40" y="88"/>
                    </a:lnTo>
                    <a:lnTo>
                      <a:pt x="44" y="84"/>
                    </a:lnTo>
                    <a:lnTo>
                      <a:pt x="46" y="76"/>
                    </a:lnTo>
                    <a:lnTo>
                      <a:pt x="46" y="66"/>
                    </a:lnTo>
                    <a:lnTo>
                      <a:pt x="46" y="5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35" name="Freeform 478"/>
              <p:cNvSpPr>
                <a:spLocks/>
              </p:cNvSpPr>
              <p:nvPr/>
            </p:nvSpPr>
            <p:spPr bwMode="auto">
              <a:xfrm>
                <a:off x="2084" y="3214"/>
                <a:ext cx="54" cy="10"/>
              </a:xfrm>
              <a:custGeom>
                <a:avLst/>
                <a:gdLst>
                  <a:gd name="T0" fmla="*/ 0 w 54"/>
                  <a:gd name="T1" fmla="*/ 0 h 10"/>
                  <a:gd name="T2" fmla="*/ 0 w 54"/>
                  <a:gd name="T3" fmla="*/ 0 h 10"/>
                  <a:gd name="T4" fmla="*/ 14 w 54"/>
                  <a:gd name="T5" fmla="*/ 2 h 10"/>
                  <a:gd name="T6" fmla="*/ 34 w 54"/>
                  <a:gd name="T7" fmla="*/ 4 h 10"/>
                  <a:gd name="T8" fmla="*/ 34 w 54"/>
                  <a:gd name="T9" fmla="*/ 4 h 10"/>
                  <a:gd name="T10" fmla="*/ 54 w 54"/>
                  <a:gd name="T11" fmla="*/ 2 h 10"/>
                  <a:gd name="T12" fmla="*/ 54 w 54"/>
                  <a:gd name="T13" fmla="*/ 2 h 10"/>
                  <a:gd name="T14" fmla="*/ 50 w 54"/>
                  <a:gd name="T15" fmla="*/ 4 h 10"/>
                  <a:gd name="T16" fmla="*/ 46 w 54"/>
                  <a:gd name="T17" fmla="*/ 8 h 10"/>
                  <a:gd name="T18" fmla="*/ 42 w 54"/>
                  <a:gd name="T19" fmla="*/ 10 h 10"/>
                  <a:gd name="T20" fmla="*/ 34 w 54"/>
                  <a:gd name="T21" fmla="*/ 10 h 10"/>
                  <a:gd name="T22" fmla="*/ 24 w 54"/>
                  <a:gd name="T23" fmla="*/ 10 h 10"/>
                  <a:gd name="T24" fmla="*/ 14 w 54"/>
                  <a:gd name="T25" fmla="*/ 6 h 10"/>
                  <a:gd name="T26" fmla="*/ 0 w 54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2"/>
                    </a:lnTo>
                    <a:lnTo>
                      <a:pt x="34" y="4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24" y="10"/>
                    </a:lnTo>
                    <a:lnTo>
                      <a:pt x="14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36" name="Freeform 479"/>
              <p:cNvSpPr>
                <a:spLocks/>
              </p:cNvSpPr>
              <p:nvPr/>
            </p:nvSpPr>
            <p:spPr bwMode="auto">
              <a:xfrm>
                <a:off x="2084" y="3214"/>
                <a:ext cx="54" cy="10"/>
              </a:xfrm>
              <a:custGeom>
                <a:avLst/>
                <a:gdLst>
                  <a:gd name="T0" fmla="*/ 0 w 54"/>
                  <a:gd name="T1" fmla="*/ 0 h 10"/>
                  <a:gd name="T2" fmla="*/ 0 w 54"/>
                  <a:gd name="T3" fmla="*/ 0 h 10"/>
                  <a:gd name="T4" fmla="*/ 14 w 54"/>
                  <a:gd name="T5" fmla="*/ 2 h 10"/>
                  <a:gd name="T6" fmla="*/ 34 w 54"/>
                  <a:gd name="T7" fmla="*/ 4 h 10"/>
                  <a:gd name="T8" fmla="*/ 34 w 54"/>
                  <a:gd name="T9" fmla="*/ 4 h 10"/>
                  <a:gd name="T10" fmla="*/ 54 w 54"/>
                  <a:gd name="T11" fmla="*/ 2 h 10"/>
                  <a:gd name="T12" fmla="*/ 54 w 54"/>
                  <a:gd name="T13" fmla="*/ 2 h 10"/>
                  <a:gd name="T14" fmla="*/ 50 w 54"/>
                  <a:gd name="T15" fmla="*/ 4 h 10"/>
                  <a:gd name="T16" fmla="*/ 46 w 54"/>
                  <a:gd name="T17" fmla="*/ 8 h 10"/>
                  <a:gd name="T18" fmla="*/ 42 w 54"/>
                  <a:gd name="T19" fmla="*/ 10 h 10"/>
                  <a:gd name="T20" fmla="*/ 34 w 54"/>
                  <a:gd name="T21" fmla="*/ 10 h 10"/>
                  <a:gd name="T22" fmla="*/ 24 w 54"/>
                  <a:gd name="T23" fmla="*/ 10 h 10"/>
                  <a:gd name="T24" fmla="*/ 14 w 54"/>
                  <a:gd name="T25" fmla="*/ 6 h 10"/>
                  <a:gd name="T26" fmla="*/ 0 w 54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2"/>
                    </a:lnTo>
                    <a:lnTo>
                      <a:pt x="34" y="4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24" y="10"/>
                    </a:lnTo>
                    <a:lnTo>
                      <a:pt x="14" y="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37" name="Freeform 480"/>
              <p:cNvSpPr>
                <a:spLocks/>
              </p:cNvSpPr>
              <p:nvPr/>
            </p:nvSpPr>
            <p:spPr bwMode="auto">
              <a:xfrm>
                <a:off x="2186" y="3216"/>
                <a:ext cx="24" cy="8"/>
              </a:xfrm>
              <a:custGeom>
                <a:avLst/>
                <a:gdLst>
                  <a:gd name="T0" fmla="*/ 0 w 24"/>
                  <a:gd name="T1" fmla="*/ 0 h 8"/>
                  <a:gd name="T2" fmla="*/ 0 w 24"/>
                  <a:gd name="T3" fmla="*/ 0 h 8"/>
                  <a:gd name="T4" fmla="*/ 8 w 24"/>
                  <a:gd name="T5" fmla="*/ 2 h 8"/>
                  <a:gd name="T6" fmla="*/ 14 w 24"/>
                  <a:gd name="T7" fmla="*/ 2 h 8"/>
                  <a:gd name="T8" fmla="*/ 24 w 24"/>
                  <a:gd name="T9" fmla="*/ 0 h 8"/>
                  <a:gd name="T10" fmla="*/ 24 w 24"/>
                  <a:gd name="T11" fmla="*/ 0 h 8"/>
                  <a:gd name="T12" fmla="*/ 20 w 24"/>
                  <a:gd name="T13" fmla="*/ 4 h 8"/>
                  <a:gd name="T14" fmla="*/ 16 w 24"/>
                  <a:gd name="T15" fmla="*/ 8 h 8"/>
                  <a:gd name="T16" fmla="*/ 12 w 24"/>
                  <a:gd name="T17" fmla="*/ 8 h 8"/>
                  <a:gd name="T18" fmla="*/ 12 w 24"/>
                  <a:gd name="T19" fmla="*/ 8 h 8"/>
                  <a:gd name="T20" fmla="*/ 8 w 24"/>
                  <a:gd name="T21" fmla="*/ 8 h 8"/>
                  <a:gd name="T22" fmla="*/ 4 w 24"/>
                  <a:gd name="T23" fmla="*/ 4 h 8"/>
                  <a:gd name="T24" fmla="*/ 0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8"/>
                  <a:gd name="T41" fmla="*/ 24 w 2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2"/>
                    </a:lnTo>
                    <a:lnTo>
                      <a:pt x="24" y="0"/>
                    </a:lnTo>
                    <a:lnTo>
                      <a:pt x="20" y="4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38" name="Freeform 481"/>
              <p:cNvSpPr>
                <a:spLocks/>
              </p:cNvSpPr>
              <p:nvPr/>
            </p:nvSpPr>
            <p:spPr bwMode="auto">
              <a:xfrm>
                <a:off x="2186" y="3216"/>
                <a:ext cx="24" cy="8"/>
              </a:xfrm>
              <a:custGeom>
                <a:avLst/>
                <a:gdLst>
                  <a:gd name="T0" fmla="*/ 0 w 24"/>
                  <a:gd name="T1" fmla="*/ 0 h 8"/>
                  <a:gd name="T2" fmla="*/ 0 w 24"/>
                  <a:gd name="T3" fmla="*/ 0 h 8"/>
                  <a:gd name="T4" fmla="*/ 8 w 24"/>
                  <a:gd name="T5" fmla="*/ 2 h 8"/>
                  <a:gd name="T6" fmla="*/ 14 w 24"/>
                  <a:gd name="T7" fmla="*/ 2 h 8"/>
                  <a:gd name="T8" fmla="*/ 24 w 24"/>
                  <a:gd name="T9" fmla="*/ 0 h 8"/>
                  <a:gd name="T10" fmla="*/ 24 w 24"/>
                  <a:gd name="T11" fmla="*/ 0 h 8"/>
                  <a:gd name="T12" fmla="*/ 20 w 24"/>
                  <a:gd name="T13" fmla="*/ 4 h 8"/>
                  <a:gd name="T14" fmla="*/ 16 w 24"/>
                  <a:gd name="T15" fmla="*/ 8 h 8"/>
                  <a:gd name="T16" fmla="*/ 12 w 24"/>
                  <a:gd name="T17" fmla="*/ 8 h 8"/>
                  <a:gd name="T18" fmla="*/ 12 w 24"/>
                  <a:gd name="T19" fmla="*/ 8 h 8"/>
                  <a:gd name="T20" fmla="*/ 8 w 24"/>
                  <a:gd name="T21" fmla="*/ 8 h 8"/>
                  <a:gd name="T22" fmla="*/ 4 w 24"/>
                  <a:gd name="T23" fmla="*/ 4 h 8"/>
                  <a:gd name="T24" fmla="*/ 0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8"/>
                  <a:gd name="T41" fmla="*/ 24 w 2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2"/>
                    </a:lnTo>
                    <a:lnTo>
                      <a:pt x="24" y="0"/>
                    </a:lnTo>
                    <a:lnTo>
                      <a:pt x="20" y="4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39" name="Freeform 482"/>
              <p:cNvSpPr>
                <a:spLocks/>
              </p:cNvSpPr>
              <p:nvPr/>
            </p:nvSpPr>
            <p:spPr bwMode="auto">
              <a:xfrm>
                <a:off x="2162" y="3204"/>
                <a:ext cx="34" cy="106"/>
              </a:xfrm>
              <a:custGeom>
                <a:avLst/>
                <a:gdLst>
                  <a:gd name="T0" fmla="*/ 22 w 34"/>
                  <a:gd name="T1" fmla="*/ 0 h 106"/>
                  <a:gd name="T2" fmla="*/ 22 w 34"/>
                  <a:gd name="T3" fmla="*/ 0 h 106"/>
                  <a:gd name="T4" fmla="*/ 26 w 34"/>
                  <a:gd name="T5" fmla="*/ 30 h 106"/>
                  <a:gd name="T6" fmla="*/ 28 w 34"/>
                  <a:gd name="T7" fmla="*/ 60 h 106"/>
                  <a:gd name="T8" fmla="*/ 26 w 34"/>
                  <a:gd name="T9" fmla="*/ 76 h 106"/>
                  <a:gd name="T10" fmla="*/ 24 w 34"/>
                  <a:gd name="T11" fmla="*/ 90 h 106"/>
                  <a:gd name="T12" fmla="*/ 24 w 34"/>
                  <a:gd name="T13" fmla="*/ 90 h 106"/>
                  <a:gd name="T14" fmla="*/ 14 w 34"/>
                  <a:gd name="T15" fmla="*/ 94 h 106"/>
                  <a:gd name="T16" fmla="*/ 6 w 34"/>
                  <a:gd name="T17" fmla="*/ 100 h 106"/>
                  <a:gd name="T18" fmla="*/ 0 w 34"/>
                  <a:gd name="T19" fmla="*/ 106 h 106"/>
                  <a:gd name="T20" fmla="*/ 0 w 34"/>
                  <a:gd name="T21" fmla="*/ 106 h 106"/>
                  <a:gd name="T22" fmla="*/ 8 w 34"/>
                  <a:gd name="T23" fmla="*/ 104 h 106"/>
                  <a:gd name="T24" fmla="*/ 18 w 34"/>
                  <a:gd name="T25" fmla="*/ 100 h 106"/>
                  <a:gd name="T26" fmla="*/ 30 w 34"/>
                  <a:gd name="T27" fmla="*/ 94 h 106"/>
                  <a:gd name="T28" fmla="*/ 30 w 34"/>
                  <a:gd name="T29" fmla="*/ 94 h 106"/>
                  <a:gd name="T30" fmla="*/ 32 w 34"/>
                  <a:gd name="T31" fmla="*/ 90 h 106"/>
                  <a:gd name="T32" fmla="*/ 34 w 34"/>
                  <a:gd name="T33" fmla="*/ 74 h 106"/>
                  <a:gd name="T34" fmla="*/ 34 w 34"/>
                  <a:gd name="T35" fmla="*/ 60 h 106"/>
                  <a:gd name="T36" fmla="*/ 32 w 34"/>
                  <a:gd name="T37" fmla="*/ 44 h 106"/>
                  <a:gd name="T38" fmla="*/ 28 w 34"/>
                  <a:gd name="T39" fmla="*/ 24 h 106"/>
                  <a:gd name="T40" fmla="*/ 22 w 34"/>
                  <a:gd name="T41" fmla="*/ 0 h 1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06"/>
                  <a:gd name="T65" fmla="*/ 34 w 34"/>
                  <a:gd name="T66" fmla="*/ 106 h 10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06">
                    <a:moveTo>
                      <a:pt x="22" y="0"/>
                    </a:moveTo>
                    <a:lnTo>
                      <a:pt x="22" y="0"/>
                    </a:lnTo>
                    <a:lnTo>
                      <a:pt x="26" y="30"/>
                    </a:lnTo>
                    <a:lnTo>
                      <a:pt x="28" y="60"/>
                    </a:lnTo>
                    <a:lnTo>
                      <a:pt x="26" y="76"/>
                    </a:lnTo>
                    <a:lnTo>
                      <a:pt x="24" y="90"/>
                    </a:lnTo>
                    <a:lnTo>
                      <a:pt x="14" y="94"/>
                    </a:lnTo>
                    <a:lnTo>
                      <a:pt x="6" y="100"/>
                    </a:lnTo>
                    <a:lnTo>
                      <a:pt x="0" y="106"/>
                    </a:lnTo>
                    <a:lnTo>
                      <a:pt x="8" y="104"/>
                    </a:lnTo>
                    <a:lnTo>
                      <a:pt x="18" y="100"/>
                    </a:lnTo>
                    <a:lnTo>
                      <a:pt x="30" y="94"/>
                    </a:lnTo>
                    <a:lnTo>
                      <a:pt x="32" y="90"/>
                    </a:lnTo>
                    <a:lnTo>
                      <a:pt x="34" y="74"/>
                    </a:lnTo>
                    <a:lnTo>
                      <a:pt x="34" y="60"/>
                    </a:lnTo>
                    <a:lnTo>
                      <a:pt x="32" y="44"/>
                    </a:lnTo>
                    <a:lnTo>
                      <a:pt x="28" y="24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40" name="Freeform 483"/>
              <p:cNvSpPr>
                <a:spLocks/>
              </p:cNvSpPr>
              <p:nvPr/>
            </p:nvSpPr>
            <p:spPr bwMode="auto">
              <a:xfrm>
                <a:off x="2162" y="3204"/>
                <a:ext cx="34" cy="106"/>
              </a:xfrm>
              <a:custGeom>
                <a:avLst/>
                <a:gdLst>
                  <a:gd name="T0" fmla="*/ 22 w 34"/>
                  <a:gd name="T1" fmla="*/ 0 h 106"/>
                  <a:gd name="T2" fmla="*/ 22 w 34"/>
                  <a:gd name="T3" fmla="*/ 0 h 106"/>
                  <a:gd name="T4" fmla="*/ 26 w 34"/>
                  <a:gd name="T5" fmla="*/ 30 h 106"/>
                  <a:gd name="T6" fmla="*/ 28 w 34"/>
                  <a:gd name="T7" fmla="*/ 60 h 106"/>
                  <a:gd name="T8" fmla="*/ 26 w 34"/>
                  <a:gd name="T9" fmla="*/ 76 h 106"/>
                  <a:gd name="T10" fmla="*/ 24 w 34"/>
                  <a:gd name="T11" fmla="*/ 90 h 106"/>
                  <a:gd name="T12" fmla="*/ 24 w 34"/>
                  <a:gd name="T13" fmla="*/ 90 h 106"/>
                  <a:gd name="T14" fmla="*/ 14 w 34"/>
                  <a:gd name="T15" fmla="*/ 94 h 106"/>
                  <a:gd name="T16" fmla="*/ 6 w 34"/>
                  <a:gd name="T17" fmla="*/ 100 h 106"/>
                  <a:gd name="T18" fmla="*/ 0 w 34"/>
                  <a:gd name="T19" fmla="*/ 106 h 106"/>
                  <a:gd name="T20" fmla="*/ 0 w 34"/>
                  <a:gd name="T21" fmla="*/ 106 h 106"/>
                  <a:gd name="T22" fmla="*/ 8 w 34"/>
                  <a:gd name="T23" fmla="*/ 104 h 106"/>
                  <a:gd name="T24" fmla="*/ 18 w 34"/>
                  <a:gd name="T25" fmla="*/ 100 h 106"/>
                  <a:gd name="T26" fmla="*/ 30 w 34"/>
                  <a:gd name="T27" fmla="*/ 94 h 106"/>
                  <a:gd name="T28" fmla="*/ 30 w 34"/>
                  <a:gd name="T29" fmla="*/ 94 h 106"/>
                  <a:gd name="T30" fmla="*/ 32 w 34"/>
                  <a:gd name="T31" fmla="*/ 90 h 106"/>
                  <a:gd name="T32" fmla="*/ 34 w 34"/>
                  <a:gd name="T33" fmla="*/ 74 h 106"/>
                  <a:gd name="T34" fmla="*/ 34 w 34"/>
                  <a:gd name="T35" fmla="*/ 60 h 106"/>
                  <a:gd name="T36" fmla="*/ 32 w 34"/>
                  <a:gd name="T37" fmla="*/ 44 h 106"/>
                  <a:gd name="T38" fmla="*/ 28 w 34"/>
                  <a:gd name="T39" fmla="*/ 24 h 106"/>
                  <a:gd name="T40" fmla="*/ 22 w 34"/>
                  <a:gd name="T41" fmla="*/ 0 h 1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06"/>
                  <a:gd name="T65" fmla="*/ 34 w 34"/>
                  <a:gd name="T66" fmla="*/ 106 h 10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06">
                    <a:moveTo>
                      <a:pt x="22" y="0"/>
                    </a:moveTo>
                    <a:lnTo>
                      <a:pt x="22" y="0"/>
                    </a:lnTo>
                    <a:lnTo>
                      <a:pt x="26" y="30"/>
                    </a:lnTo>
                    <a:lnTo>
                      <a:pt x="28" y="60"/>
                    </a:lnTo>
                    <a:lnTo>
                      <a:pt x="26" y="76"/>
                    </a:lnTo>
                    <a:lnTo>
                      <a:pt x="24" y="90"/>
                    </a:lnTo>
                    <a:lnTo>
                      <a:pt x="14" y="94"/>
                    </a:lnTo>
                    <a:lnTo>
                      <a:pt x="6" y="100"/>
                    </a:lnTo>
                    <a:lnTo>
                      <a:pt x="0" y="106"/>
                    </a:lnTo>
                    <a:lnTo>
                      <a:pt x="8" y="104"/>
                    </a:lnTo>
                    <a:lnTo>
                      <a:pt x="18" y="100"/>
                    </a:lnTo>
                    <a:lnTo>
                      <a:pt x="30" y="94"/>
                    </a:lnTo>
                    <a:lnTo>
                      <a:pt x="32" y="90"/>
                    </a:lnTo>
                    <a:lnTo>
                      <a:pt x="34" y="74"/>
                    </a:lnTo>
                    <a:lnTo>
                      <a:pt x="34" y="60"/>
                    </a:lnTo>
                    <a:lnTo>
                      <a:pt x="32" y="44"/>
                    </a:lnTo>
                    <a:lnTo>
                      <a:pt x="28" y="24"/>
                    </a:lnTo>
                    <a:lnTo>
                      <a:pt x="2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41" name="Freeform 484"/>
              <p:cNvSpPr>
                <a:spLocks/>
              </p:cNvSpPr>
              <p:nvPr/>
            </p:nvSpPr>
            <p:spPr bwMode="auto">
              <a:xfrm>
                <a:off x="2142" y="3350"/>
                <a:ext cx="38" cy="6"/>
              </a:xfrm>
              <a:custGeom>
                <a:avLst/>
                <a:gdLst>
                  <a:gd name="T0" fmla="*/ 0 w 38"/>
                  <a:gd name="T1" fmla="*/ 0 h 6"/>
                  <a:gd name="T2" fmla="*/ 0 w 38"/>
                  <a:gd name="T3" fmla="*/ 0 h 6"/>
                  <a:gd name="T4" fmla="*/ 12 w 38"/>
                  <a:gd name="T5" fmla="*/ 2 h 6"/>
                  <a:gd name="T6" fmla="*/ 24 w 38"/>
                  <a:gd name="T7" fmla="*/ 2 h 6"/>
                  <a:gd name="T8" fmla="*/ 38 w 38"/>
                  <a:gd name="T9" fmla="*/ 0 h 6"/>
                  <a:gd name="T10" fmla="*/ 38 w 38"/>
                  <a:gd name="T11" fmla="*/ 0 h 6"/>
                  <a:gd name="T12" fmla="*/ 34 w 38"/>
                  <a:gd name="T13" fmla="*/ 2 h 6"/>
                  <a:gd name="T14" fmla="*/ 22 w 38"/>
                  <a:gd name="T15" fmla="*/ 6 h 6"/>
                  <a:gd name="T16" fmla="*/ 22 w 38"/>
                  <a:gd name="T17" fmla="*/ 6 h 6"/>
                  <a:gd name="T18" fmla="*/ 14 w 38"/>
                  <a:gd name="T19" fmla="*/ 6 h 6"/>
                  <a:gd name="T20" fmla="*/ 6 w 38"/>
                  <a:gd name="T21" fmla="*/ 4 h 6"/>
                  <a:gd name="T22" fmla="*/ 0 w 38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6"/>
                  <a:gd name="T38" fmla="*/ 38 w 38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6">
                    <a:moveTo>
                      <a:pt x="0" y="0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4" y="2"/>
                    </a:lnTo>
                    <a:lnTo>
                      <a:pt x="38" y="0"/>
                    </a:lnTo>
                    <a:lnTo>
                      <a:pt x="34" y="2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6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42" name="Freeform 485"/>
              <p:cNvSpPr>
                <a:spLocks/>
              </p:cNvSpPr>
              <p:nvPr/>
            </p:nvSpPr>
            <p:spPr bwMode="auto">
              <a:xfrm>
                <a:off x="2142" y="3350"/>
                <a:ext cx="38" cy="6"/>
              </a:xfrm>
              <a:custGeom>
                <a:avLst/>
                <a:gdLst>
                  <a:gd name="T0" fmla="*/ 0 w 38"/>
                  <a:gd name="T1" fmla="*/ 0 h 6"/>
                  <a:gd name="T2" fmla="*/ 0 w 38"/>
                  <a:gd name="T3" fmla="*/ 0 h 6"/>
                  <a:gd name="T4" fmla="*/ 12 w 38"/>
                  <a:gd name="T5" fmla="*/ 2 h 6"/>
                  <a:gd name="T6" fmla="*/ 24 w 38"/>
                  <a:gd name="T7" fmla="*/ 2 h 6"/>
                  <a:gd name="T8" fmla="*/ 38 w 38"/>
                  <a:gd name="T9" fmla="*/ 0 h 6"/>
                  <a:gd name="T10" fmla="*/ 38 w 38"/>
                  <a:gd name="T11" fmla="*/ 0 h 6"/>
                  <a:gd name="T12" fmla="*/ 34 w 38"/>
                  <a:gd name="T13" fmla="*/ 2 h 6"/>
                  <a:gd name="T14" fmla="*/ 22 w 38"/>
                  <a:gd name="T15" fmla="*/ 6 h 6"/>
                  <a:gd name="T16" fmla="*/ 22 w 38"/>
                  <a:gd name="T17" fmla="*/ 6 h 6"/>
                  <a:gd name="T18" fmla="*/ 14 w 38"/>
                  <a:gd name="T19" fmla="*/ 6 h 6"/>
                  <a:gd name="T20" fmla="*/ 6 w 38"/>
                  <a:gd name="T21" fmla="*/ 4 h 6"/>
                  <a:gd name="T22" fmla="*/ 0 w 38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6"/>
                  <a:gd name="T38" fmla="*/ 38 w 38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6">
                    <a:moveTo>
                      <a:pt x="0" y="0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4" y="2"/>
                    </a:lnTo>
                    <a:lnTo>
                      <a:pt x="38" y="0"/>
                    </a:lnTo>
                    <a:lnTo>
                      <a:pt x="34" y="2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43" name="Freeform 486"/>
              <p:cNvSpPr>
                <a:spLocks/>
              </p:cNvSpPr>
              <p:nvPr/>
            </p:nvSpPr>
            <p:spPr bwMode="auto">
              <a:xfrm>
                <a:off x="1600" y="3380"/>
                <a:ext cx="692" cy="878"/>
              </a:xfrm>
              <a:custGeom>
                <a:avLst/>
                <a:gdLst>
                  <a:gd name="T0" fmla="*/ 248 w 692"/>
                  <a:gd name="T1" fmla="*/ 878 h 878"/>
                  <a:gd name="T2" fmla="*/ 156 w 692"/>
                  <a:gd name="T3" fmla="*/ 578 h 878"/>
                  <a:gd name="T4" fmla="*/ 76 w 692"/>
                  <a:gd name="T5" fmla="*/ 352 h 878"/>
                  <a:gd name="T6" fmla="*/ 20 w 692"/>
                  <a:gd name="T7" fmla="*/ 210 h 878"/>
                  <a:gd name="T8" fmla="*/ 0 w 692"/>
                  <a:gd name="T9" fmla="*/ 162 h 878"/>
                  <a:gd name="T10" fmla="*/ 30 w 692"/>
                  <a:gd name="T11" fmla="*/ 138 h 878"/>
                  <a:gd name="T12" fmla="*/ 68 w 692"/>
                  <a:gd name="T13" fmla="*/ 116 h 878"/>
                  <a:gd name="T14" fmla="*/ 154 w 692"/>
                  <a:gd name="T15" fmla="*/ 80 h 878"/>
                  <a:gd name="T16" fmla="*/ 230 w 692"/>
                  <a:gd name="T17" fmla="*/ 58 h 878"/>
                  <a:gd name="T18" fmla="*/ 262 w 692"/>
                  <a:gd name="T19" fmla="*/ 50 h 878"/>
                  <a:gd name="T20" fmla="*/ 318 w 692"/>
                  <a:gd name="T21" fmla="*/ 14 h 878"/>
                  <a:gd name="T22" fmla="*/ 334 w 692"/>
                  <a:gd name="T23" fmla="*/ 0 h 878"/>
                  <a:gd name="T24" fmla="*/ 342 w 692"/>
                  <a:gd name="T25" fmla="*/ 52 h 878"/>
                  <a:gd name="T26" fmla="*/ 354 w 692"/>
                  <a:gd name="T27" fmla="*/ 96 h 878"/>
                  <a:gd name="T28" fmla="*/ 374 w 692"/>
                  <a:gd name="T29" fmla="*/ 140 h 878"/>
                  <a:gd name="T30" fmla="*/ 388 w 692"/>
                  <a:gd name="T31" fmla="*/ 166 h 878"/>
                  <a:gd name="T32" fmla="*/ 424 w 692"/>
                  <a:gd name="T33" fmla="*/ 252 h 878"/>
                  <a:gd name="T34" fmla="*/ 472 w 692"/>
                  <a:gd name="T35" fmla="*/ 388 h 878"/>
                  <a:gd name="T36" fmla="*/ 484 w 692"/>
                  <a:gd name="T37" fmla="*/ 426 h 878"/>
                  <a:gd name="T38" fmla="*/ 496 w 692"/>
                  <a:gd name="T39" fmla="*/ 382 h 878"/>
                  <a:gd name="T40" fmla="*/ 514 w 692"/>
                  <a:gd name="T41" fmla="*/ 266 h 878"/>
                  <a:gd name="T42" fmla="*/ 526 w 692"/>
                  <a:gd name="T43" fmla="*/ 104 h 878"/>
                  <a:gd name="T44" fmla="*/ 526 w 692"/>
                  <a:gd name="T45" fmla="*/ 60 h 878"/>
                  <a:gd name="T46" fmla="*/ 550 w 692"/>
                  <a:gd name="T47" fmla="*/ 82 h 878"/>
                  <a:gd name="T48" fmla="*/ 588 w 692"/>
                  <a:gd name="T49" fmla="*/ 108 h 878"/>
                  <a:gd name="T50" fmla="*/ 688 w 692"/>
                  <a:gd name="T51" fmla="*/ 142 h 878"/>
                  <a:gd name="T52" fmla="*/ 690 w 692"/>
                  <a:gd name="T53" fmla="*/ 154 h 878"/>
                  <a:gd name="T54" fmla="*/ 690 w 692"/>
                  <a:gd name="T55" fmla="*/ 212 h 878"/>
                  <a:gd name="T56" fmla="*/ 674 w 692"/>
                  <a:gd name="T57" fmla="*/ 336 h 878"/>
                  <a:gd name="T58" fmla="*/ 660 w 692"/>
                  <a:gd name="T59" fmla="*/ 492 h 878"/>
                  <a:gd name="T60" fmla="*/ 654 w 692"/>
                  <a:gd name="T61" fmla="*/ 620 h 878"/>
                  <a:gd name="T62" fmla="*/ 656 w 692"/>
                  <a:gd name="T63" fmla="*/ 664 h 878"/>
                  <a:gd name="T64" fmla="*/ 662 w 692"/>
                  <a:gd name="T65" fmla="*/ 828 h 878"/>
                  <a:gd name="T66" fmla="*/ 668 w 692"/>
                  <a:gd name="T67" fmla="*/ 876 h 87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92"/>
                  <a:gd name="T103" fmla="*/ 0 h 878"/>
                  <a:gd name="T104" fmla="*/ 692 w 692"/>
                  <a:gd name="T105" fmla="*/ 878 h 87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92" h="878">
                    <a:moveTo>
                      <a:pt x="248" y="878"/>
                    </a:moveTo>
                    <a:lnTo>
                      <a:pt x="248" y="878"/>
                    </a:lnTo>
                    <a:lnTo>
                      <a:pt x="202" y="718"/>
                    </a:lnTo>
                    <a:lnTo>
                      <a:pt x="156" y="578"/>
                    </a:lnTo>
                    <a:lnTo>
                      <a:pt x="114" y="454"/>
                    </a:lnTo>
                    <a:lnTo>
                      <a:pt x="76" y="352"/>
                    </a:lnTo>
                    <a:lnTo>
                      <a:pt x="46" y="270"/>
                    </a:lnTo>
                    <a:lnTo>
                      <a:pt x="20" y="210"/>
                    </a:lnTo>
                    <a:lnTo>
                      <a:pt x="0" y="162"/>
                    </a:lnTo>
                    <a:lnTo>
                      <a:pt x="14" y="148"/>
                    </a:lnTo>
                    <a:lnTo>
                      <a:pt x="30" y="138"/>
                    </a:lnTo>
                    <a:lnTo>
                      <a:pt x="48" y="126"/>
                    </a:lnTo>
                    <a:lnTo>
                      <a:pt x="68" y="116"/>
                    </a:lnTo>
                    <a:lnTo>
                      <a:pt x="110" y="96"/>
                    </a:lnTo>
                    <a:lnTo>
                      <a:pt x="154" y="80"/>
                    </a:lnTo>
                    <a:lnTo>
                      <a:pt x="196" y="68"/>
                    </a:lnTo>
                    <a:lnTo>
                      <a:pt x="230" y="58"/>
                    </a:lnTo>
                    <a:lnTo>
                      <a:pt x="262" y="50"/>
                    </a:lnTo>
                    <a:lnTo>
                      <a:pt x="296" y="28"/>
                    </a:lnTo>
                    <a:lnTo>
                      <a:pt x="318" y="14"/>
                    </a:lnTo>
                    <a:lnTo>
                      <a:pt x="334" y="0"/>
                    </a:lnTo>
                    <a:lnTo>
                      <a:pt x="336" y="16"/>
                    </a:lnTo>
                    <a:lnTo>
                      <a:pt x="342" y="52"/>
                    </a:lnTo>
                    <a:lnTo>
                      <a:pt x="346" y="74"/>
                    </a:lnTo>
                    <a:lnTo>
                      <a:pt x="354" y="96"/>
                    </a:lnTo>
                    <a:lnTo>
                      <a:pt x="362" y="118"/>
                    </a:lnTo>
                    <a:lnTo>
                      <a:pt x="374" y="140"/>
                    </a:lnTo>
                    <a:lnTo>
                      <a:pt x="388" y="166"/>
                    </a:lnTo>
                    <a:lnTo>
                      <a:pt x="406" y="206"/>
                    </a:lnTo>
                    <a:lnTo>
                      <a:pt x="424" y="252"/>
                    </a:lnTo>
                    <a:lnTo>
                      <a:pt x="442" y="302"/>
                    </a:lnTo>
                    <a:lnTo>
                      <a:pt x="472" y="388"/>
                    </a:lnTo>
                    <a:lnTo>
                      <a:pt x="484" y="426"/>
                    </a:lnTo>
                    <a:lnTo>
                      <a:pt x="490" y="406"/>
                    </a:lnTo>
                    <a:lnTo>
                      <a:pt x="496" y="382"/>
                    </a:lnTo>
                    <a:lnTo>
                      <a:pt x="506" y="326"/>
                    </a:lnTo>
                    <a:lnTo>
                      <a:pt x="514" y="266"/>
                    </a:lnTo>
                    <a:lnTo>
                      <a:pt x="520" y="206"/>
                    </a:lnTo>
                    <a:lnTo>
                      <a:pt x="526" y="104"/>
                    </a:lnTo>
                    <a:lnTo>
                      <a:pt x="526" y="60"/>
                    </a:lnTo>
                    <a:lnTo>
                      <a:pt x="538" y="72"/>
                    </a:lnTo>
                    <a:lnTo>
                      <a:pt x="550" y="82"/>
                    </a:lnTo>
                    <a:lnTo>
                      <a:pt x="572" y="98"/>
                    </a:lnTo>
                    <a:lnTo>
                      <a:pt x="588" y="108"/>
                    </a:lnTo>
                    <a:lnTo>
                      <a:pt x="596" y="112"/>
                    </a:lnTo>
                    <a:lnTo>
                      <a:pt x="688" y="142"/>
                    </a:lnTo>
                    <a:lnTo>
                      <a:pt x="690" y="154"/>
                    </a:lnTo>
                    <a:lnTo>
                      <a:pt x="692" y="170"/>
                    </a:lnTo>
                    <a:lnTo>
                      <a:pt x="690" y="212"/>
                    </a:lnTo>
                    <a:lnTo>
                      <a:pt x="684" y="268"/>
                    </a:lnTo>
                    <a:lnTo>
                      <a:pt x="674" y="336"/>
                    </a:lnTo>
                    <a:lnTo>
                      <a:pt x="666" y="410"/>
                    </a:lnTo>
                    <a:lnTo>
                      <a:pt x="660" y="492"/>
                    </a:lnTo>
                    <a:lnTo>
                      <a:pt x="656" y="578"/>
                    </a:lnTo>
                    <a:lnTo>
                      <a:pt x="654" y="620"/>
                    </a:lnTo>
                    <a:lnTo>
                      <a:pt x="656" y="664"/>
                    </a:lnTo>
                    <a:lnTo>
                      <a:pt x="658" y="768"/>
                    </a:lnTo>
                    <a:lnTo>
                      <a:pt x="662" y="828"/>
                    </a:lnTo>
                    <a:lnTo>
                      <a:pt x="664" y="856"/>
                    </a:lnTo>
                    <a:lnTo>
                      <a:pt x="668" y="876"/>
                    </a:lnTo>
                    <a:lnTo>
                      <a:pt x="248" y="878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44" name="Freeform 487"/>
              <p:cNvSpPr>
                <a:spLocks/>
              </p:cNvSpPr>
              <p:nvPr/>
            </p:nvSpPr>
            <p:spPr bwMode="auto">
              <a:xfrm>
                <a:off x="2058" y="3628"/>
                <a:ext cx="72" cy="586"/>
              </a:xfrm>
              <a:custGeom>
                <a:avLst/>
                <a:gdLst>
                  <a:gd name="T0" fmla="*/ 0 w 72"/>
                  <a:gd name="T1" fmla="*/ 2 h 586"/>
                  <a:gd name="T2" fmla="*/ 0 w 72"/>
                  <a:gd name="T3" fmla="*/ 2 h 586"/>
                  <a:gd name="T4" fmla="*/ 2 w 72"/>
                  <a:gd name="T5" fmla="*/ 18 h 586"/>
                  <a:gd name="T6" fmla="*/ 10 w 72"/>
                  <a:gd name="T7" fmla="*/ 62 h 586"/>
                  <a:gd name="T8" fmla="*/ 16 w 72"/>
                  <a:gd name="T9" fmla="*/ 94 h 586"/>
                  <a:gd name="T10" fmla="*/ 18 w 72"/>
                  <a:gd name="T11" fmla="*/ 132 h 586"/>
                  <a:gd name="T12" fmla="*/ 22 w 72"/>
                  <a:gd name="T13" fmla="*/ 176 h 586"/>
                  <a:gd name="T14" fmla="*/ 24 w 72"/>
                  <a:gd name="T15" fmla="*/ 224 h 586"/>
                  <a:gd name="T16" fmla="*/ 24 w 72"/>
                  <a:gd name="T17" fmla="*/ 224 h 586"/>
                  <a:gd name="T18" fmla="*/ 26 w 72"/>
                  <a:gd name="T19" fmla="*/ 318 h 586"/>
                  <a:gd name="T20" fmla="*/ 28 w 72"/>
                  <a:gd name="T21" fmla="*/ 364 h 586"/>
                  <a:gd name="T22" fmla="*/ 32 w 72"/>
                  <a:gd name="T23" fmla="*/ 412 h 586"/>
                  <a:gd name="T24" fmla="*/ 36 w 72"/>
                  <a:gd name="T25" fmla="*/ 458 h 586"/>
                  <a:gd name="T26" fmla="*/ 44 w 72"/>
                  <a:gd name="T27" fmla="*/ 502 h 586"/>
                  <a:gd name="T28" fmla="*/ 54 w 72"/>
                  <a:gd name="T29" fmla="*/ 546 h 586"/>
                  <a:gd name="T30" fmla="*/ 66 w 72"/>
                  <a:gd name="T31" fmla="*/ 586 h 586"/>
                  <a:gd name="T32" fmla="*/ 72 w 72"/>
                  <a:gd name="T33" fmla="*/ 584 h 586"/>
                  <a:gd name="T34" fmla="*/ 72 w 72"/>
                  <a:gd name="T35" fmla="*/ 584 h 586"/>
                  <a:gd name="T36" fmla="*/ 62 w 72"/>
                  <a:gd name="T37" fmla="*/ 544 h 586"/>
                  <a:gd name="T38" fmla="*/ 52 w 72"/>
                  <a:gd name="T39" fmla="*/ 502 h 586"/>
                  <a:gd name="T40" fmla="*/ 44 w 72"/>
                  <a:gd name="T41" fmla="*/ 456 h 586"/>
                  <a:gd name="T42" fmla="*/ 40 w 72"/>
                  <a:gd name="T43" fmla="*/ 410 h 586"/>
                  <a:gd name="T44" fmla="*/ 36 w 72"/>
                  <a:gd name="T45" fmla="*/ 364 h 586"/>
                  <a:gd name="T46" fmla="*/ 34 w 72"/>
                  <a:gd name="T47" fmla="*/ 318 h 586"/>
                  <a:gd name="T48" fmla="*/ 32 w 72"/>
                  <a:gd name="T49" fmla="*/ 224 h 586"/>
                  <a:gd name="T50" fmla="*/ 32 w 72"/>
                  <a:gd name="T51" fmla="*/ 224 h 586"/>
                  <a:gd name="T52" fmla="*/ 30 w 72"/>
                  <a:gd name="T53" fmla="*/ 176 h 586"/>
                  <a:gd name="T54" fmla="*/ 26 w 72"/>
                  <a:gd name="T55" fmla="*/ 132 h 586"/>
                  <a:gd name="T56" fmla="*/ 22 w 72"/>
                  <a:gd name="T57" fmla="*/ 92 h 586"/>
                  <a:gd name="T58" fmla="*/ 18 w 72"/>
                  <a:gd name="T59" fmla="*/ 60 h 586"/>
                  <a:gd name="T60" fmla="*/ 10 w 72"/>
                  <a:gd name="T61" fmla="*/ 16 h 586"/>
                  <a:gd name="T62" fmla="*/ 6 w 72"/>
                  <a:gd name="T63" fmla="*/ 0 h 586"/>
                  <a:gd name="T64" fmla="*/ 0 w 72"/>
                  <a:gd name="T65" fmla="*/ 2 h 58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72"/>
                  <a:gd name="T100" fmla="*/ 0 h 586"/>
                  <a:gd name="T101" fmla="*/ 72 w 72"/>
                  <a:gd name="T102" fmla="*/ 586 h 58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72" h="586">
                    <a:moveTo>
                      <a:pt x="0" y="2"/>
                    </a:moveTo>
                    <a:lnTo>
                      <a:pt x="0" y="2"/>
                    </a:lnTo>
                    <a:lnTo>
                      <a:pt x="2" y="18"/>
                    </a:lnTo>
                    <a:lnTo>
                      <a:pt x="10" y="62"/>
                    </a:lnTo>
                    <a:lnTo>
                      <a:pt x="16" y="94"/>
                    </a:lnTo>
                    <a:lnTo>
                      <a:pt x="18" y="132"/>
                    </a:lnTo>
                    <a:lnTo>
                      <a:pt x="22" y="176"/>
                    </a:lnTo>
                    <a:lnTo>
                      <a:pt x="24" y="224"/>
                    </a:lnTo>
                    <a:lnTo>
                      <a:pt x="26" y="318"/>
                    </a:lnTo>
                    <a:lnTo>
                      <a:pt x="28" y="364"/>
                    </a:lnTo>
                    <a:lnTo>
                      <a:pt x="32" y="412"/>
                    </a:lnTo>
                    <a:lnTo>
                      <a:pt x="36" y="458"/>
                    </a:lnTo>
                    <a:lnTo>
                      <a:pt x="44" y="502"/>
                    </a:lnTo>
                    <a:lnTo>
                      <a:pt x="54" y="546"/>
                    </a:lnTo>
                    <a:lnTo>
                      <a:pt x="66" y="586"/>
                    </a:lnTo>
                    <a:lnTo>
                      <a:pt x="72" y="584"/>
                    </a:lnTo>
                    <a:lnTo>
                      <a:pt x="62" y="544"/>
                    </a:lnTo>
                    <a:lnTo>
                      <a:pt x="52" y="502"/>
                    </a:lnTo>
                    <a:lnTo>
                      <a:pt x="44" y="456"/>
                    </a:lnTo>
                    <a:lnTo>
                      <a:pt x="40" y="410"/>
                    </a:lnTo>
                    <a:lnTo>
                      <a:pt x="36" y="364"/>
                    </a:lnTo>
                    <a:lnTo>
                      <a:pt x="34" y="318"/>
                    </a:lnTo>
                    <a:lnTo>
                      <a:pt x="32" y="224"/>
                    </a:lnTo>
                    <a:lnTo>
                      <a:pt x="30" y="176"/>
                    </a:lnTo>
                    <a:lnTo>
                      <a:pt x="26" y="132"/>
                    </a:lnTo>
                    <a:lnTo>
                      <a:pt x="22" y="92"/>
                    </a:lnTo>
                    <a:lnTo>
                      <a:pt x="18" y="60"/>
                    </a:lnTo>
                    <a:lnTo>
                      <a:pt x="10" y="16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45" name="Freeform 488"/>
              <p:cNvSpPr>
                <a:spLocks/>
              </p:cNvSpPr>
              <p:nvPr/>
            </p:nvSpPr>
            <p:spPr bwMode="auto">
              <a:xfrm>
                <a:off x="2032" y="3652"/>
                <a:ext cx="426" cy="440"/>
              </a:xfrm>
              <a:custGeom>
                <a:avLst/>
                <a:gdLst>
                  <a:gd name="T0" fmla="*/ 226 w 426"/>
                  <a:gd name="T1" fmla="*/ 0 h 440"/>
                  <a:gd name="T2" fmla="*/ 226 w 426"/>
                  <a:gd name="T3" fmla="*/ 0 h 440"/>
                  <a:gd name="T4" fmla="*/ 218 w 426"/>
                  <a:gd name="T5" fmla="*/ 8 h 440"/>
                  <a:gd name="T6" fmla="*/ 198 w 426"/>
                  <a:gd name="T7" fmla="*/ 28 h 440"/>
                  <a:gd name="T8" fmla="*/ 186 w 426"/>
                  <a:gd name="T9" fmla="*/ 42 h 440"/>
                  <a:gd name="T10" fmla="*/ 174 w 426"/>
                  <a:gd name="T11" fmla="*/ 60 h 440"/>
                  <a:gd name="T12" fmla="*/ 164 w 426"/>
                  <a:gd name="T13" fmla="*/ 80 h 440"/>
                  <a:gd name="T14" fmla="*/ 156 w 426"/>
                  <a:gd name="T15" fmla="*/ 102 h 440"/>
                  <a:gd name="T16" fmla="*/ 156 w 426"/>
                  <a:gd name="T17" fmla="*/ 102 h 440"/>
                  <a:gd name="T18" fmla="*/ 148 w 426"/>
                  <a:gd name="T19" fmla="*/ 144 h 440"/>
                  <a:gd name="T20" fmla="*/ 138 w 426"/>
                  <a:gd name="T21" fmla="*/ 188 h 440"/>
                  <a:gd name="T22" fmla="*/ 128 w 426"/>
                  <a:gd name="T23" fmla="*/ 234 h 440"/>
                  <a:gd name="T24" fmla="*/ 114 w 426"/>
                  <a:gd name="T25" fmla="*/ 280 h 440"/>
                  <a:gd name="T26" fmla="*/ 106 w 426"/>
                  <a:gd name="T27" fmla="*/ 302 h 440"/>
                  <a:gd name="T28" fmla="*/ 96 w 426"/>
                  <a:gd name="T29" fmla="*/ 322 h 440"/>
                  <a:gd name="T30" fmla="*/ 84 w 426"/>
                  <a:gd name="T31" fmla="*/ 342 h 440"/>
                  <a:gd name="T32" fmla="*/ 72 w 426"/>
                  <a:gd name="T33" fmla="*/ 360 h 440"/>
                  <a:gd name="T34" fmla="*/ 58 w 426"/>
                  <a:gd name="T35" fmla="*/ 378 h 440"/>
                  <a:gd name="T36" fmla="*/ 40 w 426"/>
                  <a:gd name="T37" fmla="*/ 392 h 440"/>
                  <a:gd name="T38" fmla="*/ 22 w 426"/>
                  <a:gd name="T39" fmla="*/ 404 h 440"/>
                  <a:gd name="T40" fmla="*/ 0 w 426"/>
                  <a:gd name="T41" fmla="*/ 416 h 440"/>
                  <a:gd name="T42" fmla="*/ 0 w 426"/>
                  <a:gd name="T43" fmla="*/ 416 h 440"/>
                  <a:gd name="T44" fmla="*/ 6 w 426"/>
                  <a:gd name="T45" fmla="*/ 418 h 440"/>
                  <a:gd name="T46" fmla="*/ 24 w 426"/>
                  <a:gd name="T47" fmla="*/ 426 h 440"/>
                  <a:gd name="T48" fmla="*/ 36 w 426"/>
                  <a:gd name="T49" fmla="*/ 430 h 440"/>
                  <a:gd name="T50" fmla="*/ 52 w 426"/>
                  <a:gd name="T51" fmla="*/ 434 h 440"/>
                  <a:gd name="T52" fmla="*/ 72 w 426"/>
                  <a:gd name="T53" fmla="*/ 438 h 440"/>
                  <a:gd name="T54" fmla="*/ 92 w 426"/>
                  <a:gd name="T55" fmla="*/ 440 h 440"/>
                  <a:gd name="T56" fmla="*/ 118 w 426"/>
                  <a:gd name="T57" fmla="*/ 440 h 440"/>
                  <a:gd name="T58" fmla="*/ 144 w 426"/>
                  <a:gd name="T59" fmla="*/ 438 h 440"/>
                  <a:gd name="T60" fmla="*/ 176 w 426"/>
                  <a:gd name="T61" fmla="*/ 432 h 440"/>
                  <a:gd name="T62" fmla="*/ 208 w 426"/>
                  <a:gd name="T63" fmla="*/ 424 h 440"/>
                  <a:gd name="T64" fmla="*/ 244 w 426"/>
                  <a:gd name="T65" fmla="*/ 412 h 440"/>
                  <a:gd name="T66" fmla="*/ 284 w 426"/>
                  <a:gd name="T67" fmla="*/ 396 h 440"/>
                  <a:gd name="T68" fmla="*/ 326 w 426"/>
                  <a:gd name="T69" fmla="*/ 376 h 440"/>
                  <a:gd name="T70" fmla="*/ 370 w 426"/>
                  <a:gd name="T71" fmla="*/ 350 h 440"/>
                  <a:gd name="T72" fmla="*/ 426 w 426"/>
                  <a:gd name="T73" fmla="*/ 18 h 440"/>
                  <a:gd name="T74" fmla="*/ 226 w 426"/>
                  <a:gd name="T75" fmla="*/ 0 h 44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426"/>
                  <a:gd name="T115" fmla="*/ 0 h 440"/>
                  <a:gd name="T116" fmla="*/ 426 w 426"/>
                  <a:gd name="T117" fmla="*/ 440 h 44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426" h="440">
                    <a:moveTo>
                      <a:pt x="226" y="0"/>
                    </a:moveTo>
                    <a:lnTo>
                      <a:pt x="226" y="0"/>
                    </a:lnTo>
                    <a:lnTo>
                      <a:pt x="218" y="8"/>
                    </a:lnTo>
                    <a:lnTo>
                      <a:pt x="198" y="28"/>
                    </a:lnTo>
                    <a:lnTo>
                      <a:pt x="186" y="42"/>
                    </a:lnTo>
                    <a:lnTo>
                      <a:pt x="174" y="60"/>
                    </a:lnTo>
                    <a:lnTo>
                      <a:pt x="164" y="80"/>
                    </a:lnTo>
                    <a:lnTo>
                      <a:pt x="156" y="102"/>
                    </a:lnTo>
                    <a:lnTo>
                      <a:pt x="148" y="144"/>
                    </a:lnTo>
                    <a:lnTo>
                      <a:pt x="138" y="188"/>
                    </a:lnTo>
                    <a:lnTo>
                      <a:pt x="128" y="234"/>
                    </a:lnTo>
                    <a:lnTo>
                      <a:pt x="114" y="280"/>
                    </a:lnTo>
                    <a:lnTo>
                      <a:pt x="106" y="302"/>
                    </a:lnTo>
                    <a:lnTo>
                      <a:pt x="96" y="322"/>
                    </a:lnTo>
                    <a:lnTo>
                      <a:pt x="84" y="342"/>
                    </a:lnTo>
                    <a:lnTo>
                      <a:pt x="72" y="360"/>
                    </a:lnTo>
                    <a:lnTo>
                      <a:pt x="58" y="378"/>
                    </a:lnTo>
                    <a:lnTo>
                      <a:pt x="40" y="392"/>
                    </a:lnTo>
                    <a:lnTo>
                      <a:pt x="22" y="404"/>
                    </a:lnTo>
                    <a:lnTo>
                      <a:pt x="0" y="416"/>
                    </a:lnTo>
                    <a:lnTo>
                      <a:pt x="6" y="418"/>
                    </a:lnTo>
                    <a:lnTo>
                      <a:pt x="24" y="426"/>
                    </a:lnTo>
                    <a:lnTo>
                      <a:pt x="36" y="430"/>
                    </a:lnTo>
                    <a:lnTo>
                      <a:pt x="52" y="434"/>
                    </a:lnTo>
                    <a:lnTo>
                      <a:pt x="72" y="438"/>
                    </a:lnTo>
                    <a:lnTo>
                      <a:pt x="92" y="440"/>
                    </a:lnTo>
                    <a:lnTo>
                      <a:pt x="118" y="440"/>
                    </a:lnTo>
                    <a:lnTo>
                      <a:pt x="144" y="438"/>
                    </a:lnTo>
                    <a:lnTo>
                      <a:pt x="176" y="432"/>
                    </a:lnTo>
                    <a:lnTo>
                      <a:pt x="208" y="424"/>
                    </a:lnTo>
                    <a:lnTo>
                      <a:pt x="244" y="412"/>
                    </a:lnTo>
                    <a:lnTo>
                      <a:pt x="284" y="396"/>
                    </a:lnTo>
                    <a:lnTo>
                      <a:pt x="326" y="376"/>
                    </a:lnTo>
                    <a:lnTo>
                      <a:pt x="370" y="350"/>
                    </a:lnTo>
                    <a:lnTo>
                      <a:pt x="426" y="18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46" name="Freeform 489"/>
              <p:cNvSpPr>
                <a:spLocks/>
              </p:cNvSpPr>
              <p:nvPr/>
            </p:nvSpPr>
            <p:spPr bwMode="auto">
              <a:xfrm>
                <a:off x="1792" y="3614"/>
                <a:ext cx="150" cy="78"/>
              </a:xfrm>
              <a:custGeom>
                <a:avLst/>
                <a:gdLst>
                  <a:gd name="T0" fmla="*/ 140 w 150"/>
                  <a:gd name="T1" fmla="*/ 0 h 78"/>
                  <a:gd name="T2" fmla="*/ 150 w 150"/>
                  <a:gd name="T3" fmla="*/ 64 h 78"/>
                  <a:gd name="T4" fmla="*/ 14 w 150"/>
                  <a:gd name="T5" fmla="*/ 78 h 78"/>
                  <a:gd name="T6" fmla="*/ 0 w 150"/>
                  <a:gd name="T7" fmla="*/ 2 h 78"/>
                  <a:gd name="T8" fmla="*/ 140 w 150"/>
                  <a:gd name="T9" fmla="*/ 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0"/>
                  <a:gd name="T16" fmla="*/ 0 h 78"/>
                  <a:gd name="T17" fmla="*/ 150 w 150"/>
                  <a:gd name="T18" fmla="*/ 78 h 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0" h="78">
                    <a:moveTo>
                      <a:pt x="140" y="0"/>
                    </a:moveTo>
                    <a:lnTo>
                      <a:pt x="150" y="64"/>
                    </a:lnTo>
                    <a:lnTo>
                      <a:pt x="14" y="78"/>
                    </a:lnTo>
                    <a:lnTo>
                      <a:pt x="0" y="2"/>
                    </a:lnTo>
                    <a:lnTo>
                      <a:pt x="140" y="0"/>
                    </a:lnTo>
                    <a:close/>
                  </a:path>
                </a:pathLst>
              </a:custGeom>
              <a:solidFill>
                <a:srgbClr val="D0CE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47" name="Freeform 490"/>
              <p:cNvSpPr>
                <a:spLocks/>
              </p:cNvSpPr>
              <p:nvPr/>
            </p:nvSpPr>
            <p:spPr bwMode="auto">
              <a:xfrm>
                <a:off x="2162" y="3618"/>
                <a:ext cx="96" cy="52"/>
              </a:xfrm>
              <a:custGeom>
                <a:avLst/>
                <a:gdLst>
                  <a:gd name="T0" fmla="*/ 0 w 96"/>
                  <a:gd name="T1" fmla="*/ 2 h 52"/>
                  <a:gd name="T2" fmla="*/ 6 w 96"/>
                  <a:gd name="T3" fmla="*/ 44 h 52"/>
                  <a:gd name="T4" fmla="*/ 96 w 96"/>
                  <a:gd name="T5" fmla="*/ 52 h 52"/>
                  <a:gd name="T6" fmla="*/ 90 w 96"/>
                  <a:gd name="T7" fmla="*/ 0 h 52"/>
                  <a:gd name="T8" fmla="*/ 0 w 96"/>
                  <a:gd name="T9" fmla="*/ 2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52"/>
                  <a:gd name="T17" fmla="*/ 96 w 96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52">
                    <a:moveTo>
                      <a:pt x="0" y="2"/>
                    </a:moveTo>
                    <a:lnTo>
                      <a:pt x="6" y="44"/>
                    </a:lnTo>
                    <a:lnTo>
                      <a:pt x="96" y="52"/>
                    </a:lnTo>
                    <a:lnTo>
                      <a:pt x="9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0CE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48" name="Freeform 491"/>
              <p:cNvSpPr>
                <a:spLocks noEditPoints="1"/>
              </p:cNvSpPr>
              <p:nvPr/>
            </p:nvSpPr>
            <p:spPr bwMode="auto">
              <a:xfrm>
                <a:off x="2030" y="3646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16 w 16"/>
                  <a:gd name="T43" fmla="*/ 6 h 16"/>
                  <a:gd name="T44" fmla="*/ 16 w 16"/>
                  <a:gd name="T45" fmla="*/ 6 h 16"/>
                  <a:gd name="T46" fmla="*/ 14 w 16"/>
                  <a:gd name="T47" fmla="*/ 12 h 16"/>
                  <a:gd name="T48" fmla="*/ 10 w 16"/>
                  <a:gd name="T49" fmla="*/ 14 h 16"/>
                  <a:gd name="T50" fmla="*/ 10 w 16"/>
                  <a:gd name="T51" fmla="*/ 14 h 16"/>
                  <a:gd name="T52" fmla="*/ 6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4 w 16"/>
                  <a:gd name="T59" fmla="*/ 4 h 16"/>
                  <a:gd name="T60" fmla="*/ 8 w 16"/>
                  <a:gd name="T61" fmla="*/ 2 h 16"/>
                  <a:gd name="T62" fmla="*/ 8 w 16"/>
                  <a:gd name="T63" fmla="*/ 2 h 16"/>
                  <a:gd name="T64" fmla="*/ 12 w 16"/>
                  <a:gd name="T65" fmla="*/ 2 h 16"/>
                  <a:gd name="T66" fmla="*/ 16 w 16"/>
                  <a:gd name="T67" fmla="*/ 6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6" y="6"/>
                    </a:moveTo>
                    <a:lnTo>
                      <a:pt x="16" y="6"/>
                    </a:lnTo>
                    <a:lnTo>
                      <a:pt x="14" y="12"/>
                    </a:lnTo>
                    <a:lnTo>
                      <a:pt x="10" y="14"/>
                    </a:lnTo>
                    <a:lnTo>
                      <a:pt x="6" y="14"/>
                    </a:lnTo>
                    <a:lnTo>
                      <a:pt x="2" y="10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49" name="Freeform 492"/>
              <p:cNvSpPr>
                <a:spLocks/>
              </p:cNvSpPr>
              <p:nvPr/>
            </p:nvSpPr>
            <p:spPr bwMode="auto">
              <a:xfrm>
                <a:off x="2030" y="3646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50" name="Freeform 493"/>
              <p:cNvSpPr>
                <a:spLocks/>
              </p:cNvSpPr>
              <p:nvPr/>
            </p:nvSpPr>
            <p:spPr bwMode="auto">
              <a:xfrm>
                <a:off x="2032" y="3648"/>
                <a:ext cx="14" cy="12"/>
              </a:xfrm>
              <a:custGeom>
                <a:avLst/>
                <a:gdLst>
                  <a:gd name="T0" fmla="*/ 14 w 14"/>
                  <a:gd name="T1" fmla="*/ 4 h 12"/>
                  <a:gd name="T2" fmla="*/ 14 w 14"/>
                  <a:gd name="T3" fmla="*/ 4 h 12"/>
                  <a:gd name="T4" fmla="*/ 12 w 14"/>
                  <a:gd name="T5" fmla="*/ 10 h 12"/>
                  <a:gd name="T6" fmla="*/ 8 w 14"/>
                  <a:gd name="T7" fmla="*/ 12 h 12"/>
                  <a:gd name="T8" fmla="*/ 8 w 14"/>
                  <a:gd name="T9" fmla="*/ 12 h 12"/>
                  <a:gd name="T10" fmla="*/ 4 w 14"/>
                  <a:gd name="T11" fmla="*/ 12 h 12"/>
                  <a:gd name="T12" fmla="*/ 0 w 14"/>
                  <a:gd name="T13" fmla="*/ 8 h 12"/>
                  <a:gd name="T14" fmla="*/ 0 w 14"/>
                  <a:gd name="T15" fmla="*/ 8 h 12"/>
                  <a:gd name="T16" fmla="*/ 2 w 14"/>
                  <a:gd name="T17" fmla="*/ 2 h 12"/>
                  <a:gd name="T18" fmla="*/ 6 w 14"/>
                  <a:gd name="T19" fmla="*/ 0 h 12"/>
                  <a:gd name="T20" fmla="*/ 6 w 14"/>
                  <a:gd name="T21" fmla="*/ 0 h 12"/>
                  <a:gd name="T22" fmla="*/ 10 w 14"/>
                  <a:gd name="T23" fmla="*/ 0 h 12"/>
                  <a:gd name="T24" fmla="*/ 14 w 14"/>
                  <a:gd name="T25" fmla="*/ 4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12"/>
                  <a:gd name="T41" fmla="*/ 14 w 14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12">
                    <a:moveTo>
                      <a:pt x="14" y="4"/>
                    </a:moveTo>
                    <a:lnTo>
                      <a:pt x="14" y="4"/>
                    </a:lnTo>
                    <a:lnTo>
                      <a:pt x="12" y="10"/>
                    </a:lnTo>
                    <a:lnTo>
                      <a:pt x="8" y="12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51" name="Freeform 494"/>
              <p:cNvSpPr>
                <a:spLocks noEditPoints="1"/>
              </p:cNvSpPr>
              <p:nvPr/>
            </p:nvSpPr>
            <p:spPr bwMode="auto">
              <a:xfrm>
                <a:off x="2048" y="3810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8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6 h 16"/>
                  <a:gd name="T26" fmla="*/ 16 w 16"/>
                  <a:gd name="T27" fmla="*/ 14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16 w 16"/>
                  <a:gd name="T43" fmla="*/ 8 h 16"/>
                  <a:gd name="T44" fmla="*/ 16 w 16"/>
                  <a:gd name="T45" fmla="*/ 8 h 16"/>
                  <a:gd name="T46" fmla="*/ 14 w 16"/>
                  <a:gd name="T47" fmla="*/ 12 h 16"/>
                  <a:gd name="T48" fmla="*/ 10 w 16"/>
                  <a:gd name="T49" fmla="*/ 16 h 16"/>
                  <a:gd name="T50" fmla="*/ 10 w 16"/>
                  <a:gd name="T51" fmla="*/ 16 h 16"/>
                  <a:gd name="T52" fmla="*/ 6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4 w 16"/>
                  <a:gd name="T59" fmla="*/ 6 h 16"/>
                  <a:gd name="T60" fmla="*/ 8 w 16"/>
                  <a:gd name="T61" fmla="*/ 2 h 16"/>
                  <a:gd name="T62" fmla="*/ 8 w 16"/>
                  <a:gd name="T63" fmla="*/ 2 h 16"/>
                  <a:gd name="T64" fmla="*/ 12 w 16"/>
                  <a:gd name="T65" fmla="*/ 2 h 16"/>
                  <a:gd name="T66" fmla="*/ 16 w 16"/>
                  <a:gd name="T67" fmla="*/ 8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6" y="8"/>
                    </a:moveTo>
                    <a:lnTo>
                      <a:pt x="16" y="8"/>
                    </a:lnTo>
                    <a:lnTo>
                      <a:pt x="14" y="12"/>
                    </a:lnTo>
                    <a:lnTo>
                      <a:pt x="10" y="16"/>
                    </a:lnTo>
                    <a:lnTo>
                      <a:pt x="6" y="14"/>
                    </a:lnTo>
                    <a:lnTo>
                      <a:pt x="2" y="10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6" y="8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52" name="Freeform 495"/>
              <p:cNvSpPr>
                <a:spLocks/>
              </p:cNvSpPr>
              <p:nvPr/>
            </p:nvSpPr>
            <p:spPr bwMode="auto">
              <a:xfrm>
                <a:off x="2048" y="3810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8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6 h 16"/>
                  <a:gd name="T26" fmla="*/ 16 w 16"/>
                  <a:gd name="T27" fmla="*/ 14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53" name="Freeform 496"/>
              <p:cNvSpPr>
                <a:spLocks/>
              </p:cNvSpPr>
              <p:nvPr/>
            </p:nvSpPr>
            <p:spPr bwMode="auto">
              <a:xfrm>
                <a:off x="2050" y="3812"/>
                <a:ext cx="14" cy="14"/>
              </a:xfrm>
              <a:custGeom>
                <a:avLst/>
                <a:gdLst>
                  <a:gd name="T0" fmla="*/ 14 w 14"/>
                  <a:gd name="T1" fmla="*/ 6 h 14"/>
                  <a:gd name="T2" fmla="*/ 14 w 14"/>
                  <a:gd name="T3" fmla="*/ 6 h 14"/>
                  <a:gd name="T4" fmla="*/ 12 w 14"/>
                  <a:gd name="T5" fmla="*/ 10 h 14"/>
                  <a:gd name="T6" fmla="*/ 8 w 14"/>
                  <a:gd name="T7" fmla="*/ 14 h 14"/>
                  <a:gd name="T8" fmla="*/ 8 w 14"/>
                  <a:gd name="T9" fmla="*/ 14 h 14"/>
                  <a:gd name="T10" fmla="*/ 4 w 14"/>
                  <a:gd name="T11" fmla="*/ 12 h 14"/>
                  <a:gd name="T12" fmla="*/ 0 w 14"/>
                  <a:gd name="T13" fmla="*/ 8 h 14"/>
                  <a:gd name="T14" fmla="*/ 0 w 14"/>
                  <a:gd name="T15" fmla="*/ 8 h 14"/>
                  <a:gd name="T16" fmla="*/ 2 w 14"/>
                  <a:gd name="T17" fmla="*/ 4 h 14"/>
                  <a:gd name="T18" fmla="*/ 6 w 14"/>
                  <a:gd name="T19" fmla="*/ 0 h 14"/>
                  <a:gd name="T20" fmla="*/ 6 w 14"/>
                  <a:gd name="T21" fmla="*/ 0 h 14"/>
                  <a:gd name="T22" fmla="*/ 10 w 14"/>
                  <a:gd name="T23" fmla="*/ 0 h 14"/>
                  <a:gd name="T24" fmla="*/ 14 w 14"/>
                  <a:gd name="T25" fmla="*/ 6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14"/>
                  <a:gd name="T41" fmla="*/ 14 w 14"/>
                  <a:gd name="T42" fmla="*/ 14 h 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14">
                    <a:moveTo>
                      <a:pt x="14" y="6"/>
                    </a:moveTo>
                    <a:lnTo>
                      <a:pt x="14" y="6"/>
                    </a:lnTo>
                    <a:lnTo>
                      <a:pt x="12" y="10"/>
                    </a:lnTo>
                    <a:lnTo>
                      <a:pt x="8" y="14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54" name="Freeform 497"/>
              <p:cNvSpPr>
                <a:spLocks noEditPoints="1"/>
              </p:cNvSpPr>
              <p:nvPr/>
            </p:nvSpPr>
            <p:spPr bwMode="auto">
              <a:xfrm>
                <a:off x="2070" y="4118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6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4 w 16"/>
                  <a:gd name="T35" fmla="*/ 4 h 16"/>
                  <a:gd name="T36" fmla="*/ 12 w 16"/>
                  <a:gd name="T37" fmla="*/ 0 h 16"/>
                  <a:gd name="T38" fmla="*/ 10 w 16"/>
                  <a:gd name="T39" fmla="*/ 0 h 16"/>
                  <a:gd name="T40" fmla="*/ 6 w 16"/>
                  <a:gd name="T41" fmla="*/ 0 h 16"/>
                  <a:gd name="T42" fmla="*/ 14 w 16"/>
                  <a:gd name="T43" fmla="*/ 6 h 16"/>
                  <a:gd name="T44" fmla="*/ 14 w 16"/>
                  <a:gd name="T45" fmla="*/ 6 h 16"/>
                  <a:gd name="T46" fmla="*/ 14 w 16"/>
                  <a:gd name="T47" fmla="*/ 12 h 16"/>
                  <a:gd name="T48" fmla="*/ 10 w 16"/>
                  <a:gd name="T49" fmla="*/ 14 h 16"/>
                  <a:gd name="T50" fmla="*/ 10 w 16"/>
                  <a:gd name="T51" fmla="*/ 14 h 16"/>
                  <a:gd name="T52" fmla="*/ 4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2 w 16"/>
                  <a:gd name="T59" fmla="*/ 4 h 16"/>
                  <a:gd name="T60" fmla="*/ 6 w 16"/>
                  <a:gd name="T61" fmla="*/ 2 h 16"/>
                  <a:gd name="T62" fmla="*/ 6 w 16"/>
                  <a:gd name="T63" fmla="*/ 2 h 16"/>
                  <a:gd name="T64" fmla="*/ 12 w 16"/>
                  <a:gd name="T65" fmla="*/ 2 h 16"/>
                  <a:gd name="T66" fmla="*/ 14 w 16"/>
                  <a:gd name="T67" fmla="*/ 6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4" y="6"/>
                    </a:moveTo>
                    <a:lnTo>
                      <a:pt x="14" y="6"/>
                    </a:lnTo>
                    <a:lnTo>
                      <a:pt x="14" y="12"/>
                    </a:lnTo>
                    <a:lnTo>
                      <a:pt x="10" y="14"/>
                    </a:lnTo>
                    <a:lnTo>
                      <a:pt x="4" y="14"/>
                    </a:lnTo>
                    <a:lnTo>
                      <a:pt x="2" y="10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12" y="2"/>
                    </a:lnTo>
                    <a:lnTo>
                      <a:pt x="14" y="6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55" name="Freeform 498"/>
              <p:cNvSpPr>
                <a:spLocks/>
              </p:cNvSpPr>
              <p:nvPr/>
            </p:nvSpPr>
            <p:spPr bwMode="auto">
              <a:xfrm>
                <a:off x="2070" y="4118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6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4 w 16"/>
                  <a:gd name="T35" fmla="*/ 4 h 16"/>
                  <a:gd name="T36" fmla="*/ 12 w 16"/>
                  <a:gd name="T37" fmla="*/ 0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56" name="Freeform 499"/>
              <p:cNvSpPr>
                <a:spLocks/>
              </p:cNvSpPr>
              <p:nvPr/>
            </p:nvSpPr>
            <p:spPr bwMode="auto">
              <a:xfrm>
                <a:off x="2072" y="4120"/>
                <a:ext cx="12" cy="12"/>
              </a:xfrm>
              <a:custGeom>
                <a:avLst/>
                <a:gdLst>
                  <a:gd name="T0" fmla="*/ 12 w 12"/>
                  <a:gd name="T1" fmla="*/ 4 h 12"/>
                  <a:gd name="T2" fmla="*/ 12 w 12"/>
                  <a:gd name="T3" fmla="*/ 4 h 12"/>
                  <a:gd name="T4" fmla="*/ 12 w 12"/>
                  <a:gd name="T5" fmla="*/ 10 h 12"/>
                  <a:gd name="T6" fmla="*/ 8 w 12"/>
                  <a:gd name="T7" fmla="*/ 12 h 12"/>
                  <a:gd name="T8" fmla="*/ 8 w 12"/>
                  <a:gd name="T9" fmla="*/ 12 h 12"/>
                  <a:gd name="T10" fmla="*/ 2 w 12"/>
                  <a:gd name="T11" fmla="*/ 12 h 12"/>
                  <a:gd name="T12" fmla="*/ 0 w 12"/>
                  <a:gd name="T13" fmla="*/ 8 h 12"/>
                  <a:gd name="T14" fmla="*/ 0 w 12"/>
                  <a:gd name="T15" fmla="*/ 8 h 12"/>
                  <a:gd name="T16" fmla="*/ 0 w 12"/>
                  <a:gd name="T17" fmla="*/ 2 h 12"/>
                  <a:gd name="T18" fmla="*/ 4 w 12"/>
                  <a:gd name="T19" fmla="*/ 0 h 12"/>
                  <a:gd name="T20" fmla="*/ 4 w 12"/>
                  <a:gd name="T21" fmla="*/ 0 h 12"/>
                  <a:gd name="T22" fmla="*/ 10 w 12"/>
                  <a:gd name="T23" fmla="*/ 0 h 12"/>
                  <a:gd name="T24" fmla="*/ 12 w 12"/>
                  <a:gd name="T25" fmla="*/ 4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2"/>
                  <a:gd name="T41" fmla="*/ 12 w 12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2">
                    <a:moveTo>
                      <a:pt x="12" y="4"/>
                    </a:moveTo>
                    <a:lnTo>
                      <a:pt x="12" y="4"/>
                    </a:lnTo>
                    <a:lnTo>
                      <a:pt x="12" y="10"/>
                    </a:lnTo>
                    <a:lnTo>
                      <a:pt x="8" y="12"/>
                    </a:lnTo>
                    <a:lnTo>
                      <a:pt x="2" y="12"/>
                    </a:lnTo>
                    <a:lnTo>
                      <a:pt x="0" y="8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10" y="0"/>
                    </a:lnTo>
                    <a:lnTo>
                      <a:pt x="12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57" name="Freeform 500"/>
              <p:cNvSpPr>
                <a:spLocks/>
              </p:cNvSpPr>
              <p:nvPr/>
            </p:nvSpPr>
            <p:spPr bwMode="auto">
              <a:xfrm>
                <a:off x="2418" y="3798"/>
                <a:ext cx="98" cy="154"/>
              </a:xfrm>
              <a:custGeom>
                <a:avLst/>
                <a:gdLst>
                  <a:gd name="T0" fmla="*/ 48 w 98"/>
                  <a:gd name="T1" fmla="*/ 0 h 154"/>
                  <a:gd name="T2" fmla="*/ 48 w 98"/>
                  <a:gd name="T3" fmla="*/ 0 h 154"/>
                  <a:gd name="T4" fmla="*/ 58 w 98"/>
                  <a:gd name="T5" fmla="*/ 4 h 154"/>
                  <a:gd name="T6" fmla="*/ 76 w 98"/>
                  <a:gd name="T7" fmla="*/ 14 h 154"/>
                  <a:gd name="T8" fmla="*/ 86 w 98"/>
                  <a:gd name="T9" fmla="*/ 20 h 154"/>
                  <a:gd name="T10" fmla="*/ 92 w 98"/>
                  <a:gd name="T11" fmla="*/ 30 h 154"/>
                  <a:gd name="T12" fmla="*/ 98 w 98"/>
                  <a:gd name="T13" fmla="*/ 40 h 154"/>
                  <a:gd name="T14" fmla="*/ 98 w 98"/>
                  <a:gd name="T15" fmla="*/ 46 h 154"/>
                  <a:gd name="T16" fmla="*/ 96 w 98"/>
                  <a:gd name="T17" fmla="*/ 52 h 154"/>
                  <a:gd name="T18" fmla="*/ 86 w 98"/>
                  <a:gd name="T19" fmla="*/ 86 h 154"/>
                  <a:gd name="T20" fmla="*/ 86 w 98"/>
                  <a:gd name="T21" fmla="*/ 86 h 154"/>
                  <a:gd name="T22" fmla="*/ 90 w 98"/>
                  <a:gd name="T23" fmla="*/ 92 h 154"/>
                  <a:gd name="T24" fmla="*/ 94 w 98"/>
                  <a:gd name="T25" fmla="*/ 106 h 154"/>
                  <a:gd name="T26" fmla="*/ 96 w 98"/>
                  <a:gd name="T27" fmla="*/ 114 h 154"/>
                  <a:gd name="T28" fmla="*/ 94 w 98"/>
                  <a:gd name="T29" fmla="*/ 124 h 154"/>
                  <a:gd name="T30" fmla="*/ 92 w 98"/>
                  <a:gd name="T31" fmla="*/ 130 h 154"/>
                  <a:gd name="T32" fmla="*/ 86 w 98"/>
                  <a:gd name="T33" fmla="*/ 136 h 154"/>
                  <a:gd name="T34" fmla="*/ 86 w 98"/>
                  <a:gd name="T35" fmla="*/ 136 h 154"/>
                  <a:gd name="T36" fmla="*/ 66 w 98"/>
                  <a:gd name="T37" fmla="*/ 146 h 154"/>
                  <a:gd name="T38" fmla="*/ 54 w 98"/>
                  <a:gd name="T39" fmla="*/ 150 h 154"/>
                  <a:gd name="T40" fmla="*/ 42 w 98"/>
                  <a:gd name="T41" fmla="*/ 154 h 154"/>
                  <a:gd name="T42" fmla="*/ 30 w 98"/>
                  <a:gd name="T43" fmla="*/ 154 h 154"/>
                  <a:gd name="T44" fmla="*/ 18 w 98"/>
                  <a:gd name="T45" fmla="*/ 152 h 154"/>
                  <a:gd name="T46" fmla="*/ 14 w 98"/>
                  <a:gd name="T47" fmla="*/ 150 h 154"/>
                  <a:gd name="T48" fmla="*/ 10 w 98"/>
                  <a:gd name="T49" fmla="*/ 146 h 154"/>
                  <a:gd name="T50" fmla="*/ 6 w 98"/>
                  <a:gd name="T51" fmla="*/ 142 h 154"/>
                  <a:gd name="T52" fmla="*/ 2 w 98"/>
                  <a:gd name="T53" fmla="*/ 136 h 154"/>
                  <a:gd name="T54" fmla="*/ 2 w 98"/>
                  <a:gd name="T55" fmla="*/ 136 h 154"/>
                  <a:gd name="T56" fmla="*/ 2 w 98"/>
                  <a:gd name="T57" fmla="*/ 128 h 154"/>
                  <a:gd name="T58" fmla="*/ 0 w 98"/>
                  <a:gd name="T59" fmla="*/ 120 h 154"/>
                  <a:gd name="T60" fmla="*/ 4 w 98"/>
                  <a:gd name="T61" fmla="*/ 100 h 154"/>
                  <a:gd name="T62" fmla="*/ 12 w 98"/>
                  <a:gd name="T63" fmla="*/ 78 h 154"/>
                  <a:gd name="T64" fmla="*/ 20 w 98"/>
                  <a:gd name="T65" fmla="*/ 56 h 154"/>
                  <a:gd name="T66" fmla="*/ 40 w 98"/>
                  <a:gd name="T67" fmla="*/ 16 h 154"/>
                  <a:gd name="T68" fmla="*/ 48 w 98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"/>
                  <a:gd name="T106" fmla="*/ 0 h 154"/>
                  <a:gd name="T107" fmla="*/ 98 w 98"/>
                  <a:gd name="T108" fmla="*/ 154 h 1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" h="154">
                    <a:moveTo>
                      <a:pt x="48" y="0"/>
                    </a:moveTo>
                    <a:lnTo>
                      <a:pt x="48" y="0"/>
                    </a:lnTo>
                    <a:lnTo>
                      <a:pt x="58" y="4"/>
                    </a:lnTo>
                    <a:lnTo>
                      <a:pt x="76" y="14"/>
                    </a:lnTo>
                    <a:lnTo>
                      <a:pt x="86" y="20"/>
                    </a:lnTo>
                    <a:lnTo>
                      <a:pt x="92" y="30"/>
                    </a:lnTo>
                    <a:lnTo>
                      <a:pt x="98" y="40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86" y="86"/>
                    </a:lnTo>
                    <a:lnTo>
                      <a:pt x="90" y="92"/>
                    </a:lnTo>
                    <a:lnTo>
                      <a:pt x="94" y="106"/>
                    </a:lnTo>
                    <a:lnTo>
                      <a:pt x="96" y="114"/>
                    </a:lnTo>
                    <a:lnTo>
                      <a:pt x="94" y="124"/>
                    </a:lnTo>
                    <a:lnTo>
                      <a:pt x="92" y="130"/>
                    </a:lnTo>
                    <a:lnTo>
                      <a:pt x="86" y="136"/>
                    </a:lnTo>
                    <a:lnTo>
                      <a:pt x="66" y="146"/>
                    </a:lnTo>
                    <a:lnTo>
                      <a:pt x="54" y="150"/>
                    </a:lnTo>
                    <a:lnTo>
                      <a:pt x="42" y="154"/>
                    </a:lnTo>
                    <a:lnTo>
                      <a:pt x="30" y="154"/>
                    </a:lnTo>
                    <a:lnTo>
                      <a:pt x="18" y="152"/>
                    </a:lnTo>
                    <a:lnTo>
                      <a:pt x="14" y="150"/>
                    </a:lnTo>
                    <a:lnTo>
                      <a:pt x="10" y="146"/>
                    </a:lnTo>
                    <a:lnTo>
                      <a:pt x="6" y="142"/>
                    </a:lnTo>
                    <a:lnTo>
                      <a:pt x="2" y="136"/>
                    </a:lnTo>
                    <a:lnTo>
                      <a:pt x="2" y="128"/>
                    </a:lnTo>
                    <a:lnTo>
                      <a:pt x="0" y="120"/>
                    </a:lnTo>
                    <a:lnTo>
                      <a:pt x="4" y="100"/>
                    </a:lnTo>
                    <a:lnTo>
                      <a:pt x="12" y="78"/>
                    </a:lnTo>
                    <a:lnTo>
                      <a:pt x="20" y="56"/>
                    </a:lnTo>
                    <a:lnTo>
                      <a:pt x="40" y="16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EB9E5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58" name="Freeform 501"/>
              <p:cNvSpPr>
                <a:spLocks/>
              </p:cNvSpPr>
              <p:nvPr/>
            </p:nvSpPr>
            <p:spPr bwMode="auto">
              <a:xfrm>
                <a:off x="2418" y="3798"/>
                <a:ext cx="98" cy="154"/>
              </a:xfrm>
              <a:custGeom>
                <a:avLst/>
                <a:gdLst>
                  <a:gd name="T0" fmla="*/ 48 w 98"/>
                  <a:gd name="T1" fmla="*/ 0 h 154"/>
                  <a:gd name="T2" fmla="*/ 48 w 98"/>
                  <a:gd name="T3" fmla="*/ 0 h 154"/>
                  <a:gd name="T4" fmla="*/ 58 w 98"/>
                  <a:gd name="T5" fmla="*/ 4 h 154"/>
                  <a:gd name="T6" fmla="*/ 76 w 98"/>
                  <a:gd name="T7" fmla="*/ 14 h 154"/>
                  <a:gd name="T8" fmla="*/ 86 w 98"/>
                  <a:gd name="T9" fmla="*/ 20 h 154"/>
                  <a:gd name="T10" fmla="*/ 92 w 98"/>
                  <a:gd name="T11" fmla="*/ 30 h 154"/>
                  <a:gd name="T12" fmla="*/ 98 w 98"/>
                  <a:gd name="T13" fmla="*/ 40 h 154"/>
                  <a:gd name="T14" fmla="*/ 98 w 98"/>
                  <a:gd name="T15" fmla="*/ 46 h 154"/>
                  <a:gd name="T16" fmla="*/ 96 w 98"/>
                  <a:gd name="T17" fmla="*/ 52 h 154"/>
                  <a:gd name="T18" fmla="*/ 86 w 98"/>
                  <a:gd name="T19" fmla="*/ 86 h 154"/>
                  <a:gd name="T20" fmla="*/ 86 w 98"/>
                  <a:gd name="T21" fmla="*/ 86 h 154"/>
                  <a:gd name="T22" fmla="*/ 90 w 98"/>
                  <a:gd name="T23" fmla="*/ 92 h 154"/>
                  <a:gd name="T24" fmla="*/ 94 w 98"/>
                  <a:gd name="T25" fmla="*/ 106 h 154"/>
                  <a:gd name="T26" fmla="*/ 96 w 98"/>
                  <a:gd name="T27" fmla="*/ 114 h 154"/>
                  <a:gd name="T28" fmla="*/ 94 w 98"/>
                  <a:gd name="T29" fmla="*/ 124 h 154"/>
                  <a:gd name="T30" fmla="*/ 92 w 98"/>
                  <a:gd name="T31" fmla="*/ 130 h 154"/>
                  <a:gd name="T32" fmla="*/ 86 w 98"/>
                  <a:gd name="T33" fmla="*/ 136 h 154"/>
                  <a:gd name="T34" fmla="*/ 86 w 98"/>
                  <a:gd name="T35" fmla="*/ 136 h 154"/>
                  <a:gd name="T36" fmla="*/ 66 w 98"/>
                  <a:gd name="T37" fmla="*/ 146 h 154"/>
                  <a:gd name="T38" fmla="*/ 54 w 98"/>
                  <a:gd name="T39" fmla="*/ 150 h 154"/>
                  <a:gd name="T40" fmla="*/ 42 w 98"/>
                  <a:gd name="T41" fmla="*/ 154 h 154"/>
                  <a:gd name="T42" fmla="*/ 30 w 98"/>
                  <a:gd name="T43" fmla="*/ 154 h 154"/>
                  <a:gd name="T44" fmla="*/ 18 w 98"/>
                  <a:gd name="T45" fmla="*/ 152 h 154"/>
                  <a:gd name="T46" fmla="*/ 14 w 98"/>
                  <a:gd name="T47" fmla="*/ 150 h 154"/>
                  <a:gd name="T48" fmla="*/ 10 w 98"/>
                  <a:gd name="T49" fmla="*/ 146 h 154"/>
                  <a:gd name="T50" fmla="*/ 6 w 98"/>
                  <a:gd name="T51" fmla="*/ 142 h 154"/>
                  <a:gd name="T52" fmla="*/ 2 w 98"/>
                  <a:gd name="T53" fmla="*/ 136 h 154"/>
                  <a:gd name="T54" fmla="*/ 2 w 98"/>
                  <a:gd name="T55" fmla="*/ 136 h 154"/>
                  <a:gd name="T56" fmla="*/ 2 w 98"/>
                  <a:gd name="T57" fmla="*/ 128 h 154"/>
                  <a:gd name="T58" fmla="*/ 0 w 98"/>
                  <a:gd name="T59" fmla="*/ 120 h 154"/>
                  <a:gd name="T60" fmla="*/ 4 w 98"/>
                  <a:gd name="T61" fmla="*/ 100 h 154"/>
                  <a:gd name="T62" fmla="*/ 12 w 98"/>
                  <a:gd name="T63" fmla="*/ 78 h 154"/>
                  <a:gd name="T64" fmla="*/ 20 w 98"/>
                  <a:gd name="T65" fmla="*/ 56 h 154"/>
                  <a:gd name="T66" fmla="*/ 40 w 98"/>
                  <a:gd name="T67" fmla="*/ 16 h 154"/>
                  <a:gd name="T68" fmla="*/ 48 w 98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"/>
                  <a:gd name="T106" fmla="*/ 0 h 154"/>
                  <a:gd name="T107" fmla="*/ 98 w 98"/>
                  <a:gd name="T108" fmla="*/ 154 h 1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" h="154">
                    <a:moveTo>
                      <a:pt x="48" y="0"/>
                    </a:moveTo>
                    <a:lnTo>
                      <a:pt x="48" y="0"/>
                    </a:lnTo>
                    <a:lnTo>
                      <a:pt x="58" y="4"/>
                    </a:lnTo>
                    <a:lnTo>
                      <a:pt x="76" y="14"/>
                    </a:lnTo>
                    <a:lnTo>
                      <a:pt x="86" y="20"/>
                    </a:lnTo>
                    <a:lnTo>
                      <a:pt x="92" y="30"/>
                    </a:lnTo>
                    <a:lnTo>
                      <a:pt x="98" y="40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86" y="86"/>
                    </a:lnTo>
                    <a:lnTo>
                      <a:pt x="90" y="92"/>
                    </a:lnTo>
                    <a:lnTo>
                      <a:pt x="94" y="106"/>
                    </a:lnTo>
                    <a:lnTo>
                      <a:pt x="96" y="114"/>
                    </a:lnTo>
                    <a:lnTo>
                      <a:pt x="94" y="124"/>
                    </a:lnTo>
                    <a:lnTo>
                      <a:pt x="92" y="130"/>
                    </a:lnTo>
                    <a:lnTo>
                      <a:pt x="86" y="136"/>
                    </a:lnTo>
                    <a:lnTo>
                      <a:pt x="66" y="146"/>
                    </a:lnTo>
                    <a:lnTo>
                      <a:pt x="54" y="150"/>
                    </a:lnTo>
                    <a:lnTo>
                      <a:pt x="42" y="154"/>
                    </a:lnTo>
                    <a:lnTo>
                      <a:pt x="30" y="154"/>
                    </a:lnTo>
                    <a:lnTo>
                      <a:pt x="18" y="152"/>
                    </a:lnTo>
                    <a:lnTo>
                      <a:pt x="14" y="150"/>
                    </a:lnTo>
                    <a:lnTo>
                      <a:pt x="10" y="146"/>
                    </a:lnTo>
                    <a:lnTo>
                      <a:pt x="6" y="142"/>
                    </a:lnTo>
                    <a:lnTo>
                      <a:pt x="2" y="136"/>
                    </a:lnTo>
                    <a:lnTo>
                      <a:pt x="2" y="128"/>
                    </a:lnTo>
                    <a:lnTo>
                      <a:pt x="0" y="120"/>
                    </a:lnTo>
                    <a:lnTo>
                      <a:pt x="4" y="100"/>
                    </a:lnTo>
                    <a:lnTo>
                      <a:pt x="12" y="78"/>
                    </a:lnTo>
                    <a:lnTo>
                      <a:pt x="20" y="56"/>
                    </a:lnTo>
                    <a:lnTo>
                      <a:pt x="40" y="16"/>
                    </a:lnTo>
                    <a:lnTo>
                      <a:pt x="48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59" name="Freeform 502"/>
              <p:cNvSpPr>
                <a:spLocks/>
              </p:cNvSpPr>
              <p:nvPr/>
            </p:nvSpPr>
            <p:spPr bwMode="auto">
              <a:xfrm>
                <a:off x="2144" y="3618"/>
                <a:ext cx="392" cy="530"/>
              </a:xfrm>
              <a:custGeom>
                <a:avLst/>
                <a:gdLst>
                  <a:gd name="T0" fmla="*/ 312 w 392"/>
                  <a:gd name="T1" fmla="*/ 470 h 530"/>
                  <a:gd name="T2" fmla="*/ 312 w 392"/>
                  <a:gd name="T3" fmla="*/ 470 h 530"/>
                  <a:gd name="T4" fmla="*/ 308 w 392"/>
                  <a:gd name="T5" fmla="*/ 482 h 530"/>
                  <a:gd name="T6" fmla="*/ 302 w 392"/>
                  <a:gd name="T7" fmla="*/ 492 h 530"/>
                  <a:gd name="T8" fmla="*/ 294 w 392"/>
                  <a:gd name="T9" fmla="*/ 500 h 530"/>
                  <a:gd name="T10" fmla="*/ 288 w 392"/>
                  <a:gd name="T11" fmla="*/ 502 h 530"/>
                  <a:gd name="T12" fmla="*/ 284 w 392"/>
                  <a:gd name="T13" fmla="*/ 502 h 530"/>
                  <a:gd name="T14" fmla="*/ 16 w 392"/>
                  <a:gd name="T15" fmla="*/ 530 h 530"/>
                  <a:gd name="T16" fmla="*/ 16 w 392"/>
                  <a:gd name="T17" fmla="*/ 530 h 530"/>
                  <a:gd name="T18" fmla="*/ 8 w 392"/>
                  <a:gd name="T19" fmla="*/ 528 h 530"/>
                  <a:gd name="T20" fmla="*/ 4 w 392"/>
                  <a:gd name="T21" fmla="*/ 522 h 530"/>
                  <a:gd name="T22" fmla="*/ 0 w 392"/>
                  <a:gd name="T23" fmla="*/ 514 h 530"/>
                  <a:gd name="T24" fmla="*/ 0 w 392"/>
                  <a:gd name="T25" fmla="*/ 506 h 530"/>
                  <a:gd name="T26" fmla="*/ 84 w 392"/>
                  <a:gd name="T27" fmla="*/ 38 h 530"/>
                  <a:gd name="T28" fmla="*/ 84 w 392"/>
                  <a:gd name="T29" fmla="*/ 38 h 530"/>
                  <a:gd name="T30" fmla="*/ 86 w 392"/>
                  <a:gd name="T31" fmla="*/ 28 h 530"/>
                  <a:gd name="T32" fmla="*/ 92 w 392"/>
                  <a:gd name="T33" fmla="*/ 20 h 530"/>
                  <a:gd name="T34" fmla="*/ 100 w 392"/>
                  <a:gd name="T35" fmla="*/ 14 h 530"/>
                  <a:gd name="T36" fmla="*/ 108 w 392"/>
                  <a:gd name="T37" fmla="*/ 12 h 530"/>
                  <a:gd name="T38" fmla="*/ 376 w 392"/>
                  <a:gd name="T39" fmla="*/ 0 h 530"/>
                  <a:gd name="T40" fmla="*/ 376 w 392"/>
                  <a:gd name="T41" fmla="*/ 0 h 530"/>
                  <a:gd name="T42" fmla="*/ 384 w 392"/>
                  <a:gd name="T43" fmla="*/ 2 h 530"/>
                  <a:gd name="T44" fmla="*/ 390 w 392"/>
                  <a:gd name="T45" fmla="*/ 6 h 530"/>
                  <a:gd name="T46" fmla="*/ 392 w 392"/>
                  <a:gd name="T47" fmla="*/ 14 h 530"/>
                  <a:gd name="T48" fmla="*/ 392 w 392"/>
                  <a:gd name="T49" fmla="*/ 24 h 530"/>
                  <a:gd name="T50" fmla="*/ 312 w 392"/>
                  <a:gd name="T51" fmla="*/ 470 h 53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2"/>
                  <a:gd name="T79" fmla="*/ 0 h 530"/>
                  <a:gd name="T80" fmla="*/ 392 w 392"/>
                  <a:gd name="T81" fmla="*/ 530 h 53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2" h="530">
                    <a:moveTo>
                      <a:pt x="312" y="470"/>
                    </a:moveTo>
                    <a:lnTo>
                      <a:pt x="312" y="470"/>
                    </a:lnTo>
                    <a:lnTo>
                      <a:pt x="308" y="482"/>
                    </a:lnTo>
                    <a:lnTo>
                      <a:pt x="302" y="492"/>
                    </a:lnTo>
                    <a:lnTo>
                      <a:pt x="294" y="500"/>
                    </a:lnTo>
                    <a:lnTo>
                      <a:pt x="288" y="502"/>
                    </a:lnTo>
                    <a:lnTo>
                      <a:pt x="284" y="502"/>
                    </a:lnTo>
                    <a:lnTo>
                      <a:pt x="16" y="530"/>
                    </a:lnTo>
                    <a:lnTo>
                      <a:pt x="8" y="528"/>
                    </a:lnTo>
                    <a:lnTo>
                      <a:pt x="4" y="522"/>
                    </a:lnTo>
                    <a:lnTo>
                      <a:pt x="0" y="514"/>
                    </a:lnTo>
                    <a:lnTo>
                      <a:pt x="0" y="506"/>
                    </a:lnTo>
                    <a:lnTo>
                      <a:pt x="84" y="38"/>
                    </a:lnTo>
                    <a:lnTo>
                      <a:pt x="86" y="28"/>
                    </a:lnTo>
                    <a:lnTo>
                      <a:pt x="92" y="20"/>
                    </a:lnTo>
                    <a:lnTo>
                      <a:pt x="100" y="14"/>
                    </a:lnTo>
                    <a:lnTo>
                      <a:pt x="108" y="12"/>
                    </a:lnTo>
                    <a:lnTo>
                      <a:pt x="376" y="0"/>
                    </a:lnTo>
                    <a:lnTo>
                      <a:pt x="384" y="2"/>
                    </a:lnTo>
                    <a:lnTo>
                      <a:pt x="390" y="6"/>
                    </a:lnTo>
                    <a:lnTo>
                      <a:pt x="392" y="14"/>
                    </a:lnTo>
                    <a:lnTo>
                      <a:pt x="392" y="24"/>
                    </a:lnTo>
                    <a:lnTo>
                      <a:pt x="312" y="470"/>
                    </a:lnTo>
                    <a:close/>
                  </a:path>
                </a:pathLst>
              </a:custGeom>
              <a:solidFill>
                <a:srgbClr val="A06B4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60" name="Freeform 503"/>
              <p:cNvSpPr>
                <a:spLocks/>
              </p:cNvSpPr>
              <p:nvPr/>
            </p:nvSpPr>
            <p:spPr bwMode="auto">
              <a:xfrm>
                <a:off x="2156" y="3616"/>
                <a:ext cx="392" cy="528"/>
              </a:xfrm>
              <a:custGeom>
                <a:avLst/>
                <a:gdLst>
                  <a:gd name="T0" fmla="*/ 310 w 392"/>
                  <a:gd name="T1" fmla="*/ 470 h 528"/>
                  <a:gd name="T2" fmla="*/ 310 w 392"/>
                  <a:gd name="T3" fmla="*/ 470 h 528"/>
                  <a:gd name="T4" fmla="*/ 308 w 392"/>
                  <a:gd name="T5" fmla="*/ 480 h 528"/>
                  <a:gd name="T6" fmla="*/ 300 w 392"/>
                  <a:gd name="T7" fmla="*/ 492 h 528"/>
                  <a:gd name="T8" fmla="*/ 292 w 392"/>
                  <a:gd name="T9" fmla="*/ 500 h 528"/>
                  <a:gd name="T10" fmla="*/ 288 w 392"/>
                  <a:gd name="T11" fmla="*/ 502 h 528"/>
                  <a:gd name="T12" fmla="*/ 284 w 392"/>
                  <a:gd name="T13" fmla="*/ 502 h 528"/>
                  <a:gd name="T14" fmla="*/ 16 w 392"/>
                  <a:gd name="T15" fmla="*/ 528 h 528"/>
                  <a:gd name="T16" fmla="*/ 16 w 392"/>
                  <a:gd name="T17" fmla="*/ 528 h 528"/>
                  <a:gd name="T18" fmla="*/ 8 w 392"/>
                  <a:gd name="T19" fmla="*/ 528 h 528"/>
                  <a:gd name="T20" fmla="*/ 2 w 392"/>
                  <a:gd name="T21" fmla="*/ 522 h 528"/>
                  <a:gd name="T22" fmla="*/ 0 w 392"/>
                  <a:gd name="T23" fmla="*/ 514 h 528"/>
                  <a:gd name="T24" fmla="*/ 0 w 392"/>
                  <a:gd name="T25" fmla="*/ 504 h 528"/>
                  <a:gd name="T26" fmla="*/ 82 w 392"/>
                  <a:gd name="T27" fmla="*/ 36 h 528"/>
                  <a:gd name="T28" fmla="*/ 82 w 392"/>
                  <a:gd name="T29" fmla="*/ 36 h 528"/>
                  <a:gd name="T30" fmla="*/ 86 w 392"/>
                  <a:gd name="T31" fmla="*/ 28 h 528"/>
                  <a:gd name="T32" fmla="*/ 92 w 392"/>
                  <a:gd name="T33" fmla="*/ 18 h 528"/>
                  <a:gd name="T34" fmla="*/ 98 w 392"/>
                  <a:gd name="T35" fmla="*/ 14 h 528"/>
                  <a:gd name="T36" fmla="*/ 106 w 392"/>
                  <a:gd name="T37" fmla="*/ 12 h 528"/>
                  <a:gd name="T38" fmla="*/ 376 w 392"/>
                  <a:gd name="T39" fmla="*/ 0 h 528"/>
                  <a:gd name="T40" fmla="*/ 376 w 392"/>
                  <a:gd name="T41" fmla="*/ 0 h 528"/>
                  <a:gd name="T42" fmla="*/ 382 w 392"/>
                  <a:gd name="T43" fmla="*/ 0 h 528"/>
                  <a:gd name="T44" fmla="*/ 388 w 392"/>
                  <a:gd name="T45" fmla="*/ 6 h 528"/>
                  <a:gd name="T46" fmla="*/ 392 w 392"/>
                  <a:gd name="T47" fmla="*/ 14 h 528"/>
                  <a:gd name="T48" fmla="*/ 392 w 392"/>
                  <a:gd name="T49" fmla="*/ 24 h 528"/>
                  <a:gd name="T50" fmla="*/ 310 w 392"/>
                  <a:gd name="T51" fmla="*/ 470 h 5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2"/>
                  <a:gd name="T79" fmla="*/ 0 h 528"/>
                  <a:gd name="T80" fmla="*/ 392 w 392"/>
                  <a:gd name="T81" fmla="*/ 528 h 52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2" h="528">
                    <a:moveTo>
                      <a:pt x="310" y="470"/>
                    </a:moveTo>
                    <a:lnTo>
                      <a:pt x="310" y="470"/>
                    </a:lnTo>
                    <a:lnTo>
                      <a:pt x="308" y="480"/>
                    </a:lnTo>
                    <a:lnTo>
                      <a:pt x="300" y="492"/>
                    </a:lnTo>
                    <a:lnTo>
                      <a:pt x="292" y="500"/>
                    </a:lnTo>
                    <a:lnTo>
                      <a:pt x="288" y="502"/>
                    </a:lnTo>
                    <a:lnTo>
                      <a:pt x="284" y="502"/>
                    </a:lnTo>
                    <a:lnTo>
                      <a:pt x="16" y="528"/>
                    </a:lnTo>
                    <a:lnTo>
                      <a:pt x="8" y="528"/>
                    </a:lnTo>
                    <a:lnTo>
                      <a:pt x="2" y="522"/>
                    </a:lnTo>
                    <a:lnTo>
                      <a:pt x="0" y="514"/>
                    </a:lnTo>
                    <a:lnTo>
                      <a:pt x="0" y="504"/>
                    </a:lnTo>
                    <a:lnTo>
                      <a:pt x="82" y="36"/>
                    </a:lnTo>
                    <a:lnTo>
                      <a:pt x="86" y="28"/>
                    </a:lnTo>
                    <a:lnTo>
                      <a:pt x="92" y="18"/>
                    </a:lnTo>
                    <a:lnTo>
                      <a:pt x="98" y="14"/>
                    </a:lnTo>
                    <a:lnTo>
                      <a:pt x="106" y="12"/>
                    </a:lnTo>
                    <a:lnTo>
                      <a:pt x="376" y="0"/>
                    </a:lnTo>
                    <a:lnTo>
                      <a:pt x="382" y="0"/>
                    </a:lnTo>
                    <a:lnTo>
                      <a:pt x="388" y="6"/>
                    </a:lnTo>
                    <a:lnTo>
                      <a:pt x="392" y="14"/>
                    </a:lnTo>
                    <a:lnTo>
                      <a:pt x="392" y="24"/>
                    </a:lnTo>
                    <a:lnTo>
                      <a:pt x="310" y="470"/>
                    </a:lnTo>
                    <a:close/>
                  </a:path>
                </a:pathLst>
              </a:custGeom>
              <a:solidFill>
                <a:srgbClr val="8045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61" name="Freeform 504"/>
              <p:cNvSpPr>
                <a:spLocks noEditPoints="1"/>
              </p:cNvSpPr>
              <p:nvPr/>
            </p:nvSpPr>
            <p:spPr bwMode="auto">
              <a:xfrm>
                <a:off x="2394" y="3596"/>
                <a:ext cx="12" cy="14"/>
              </a:xfrm>
              <a:custGeom>
                <a:avLst/>
                <a:gdLst>
                  <a:gd name="T0" fmla="*/ 4 w 12"/>
                  <a:gd name="T1" fmla="*/ 0 h 14"/>
                  <a:gd name="T2" fmla="*/ 4 w 12"/>
                  <a:gd name="T3" fmla="*/ 0 h 14"/>
                  <a:gd name="T4" fmla="*/ 0 w 12"/>
                  <a:gd name="T5" fmla="*/ 4 h 14"/>
                  <a:gd name="T6" fmla="*/ 0 w 12"/>
                  <a:gd name="T7" fmla="*/ 8 h 14"/>
                  <a:gd name="T8" fmla="*/ 0 w 12"/>
                  <a:gd name="T9" fmla="*/ 8 h 14"/>
                  <a:gd name="T10" fmla="*/ 2 w 12"/>
                  <a:gd name="T11" fmla="*/ 12 h 14"/>
                  <a:gd name="T12" fmla="*/ 8 w 12"/>
                  <a:gd name="T13" fmla="*/ 14 h 14"/>
                  <a:gd name="T14" fmla="*/ 8 w 12"/>
                  <a:gd name="T15" fmla="*/ 14 h 14"/>
                  <a:gd name="T16" fmla="*/ 12 w 12"/>
                  <a:gd name="T17" fmla="*/ 10 h 14"/>
                  <a:gd name="T18" fmla="*/ 12 w 12"/>
                  <a:gd name="T19" fmla="*/ 6 h 14"/>
                  <a:gd name="T20" fmla="*/ 12 w 12"/>
                  <a:gd name="T21" fmla="*/ 6 h 14"/>
                  <a:gd name="T22" fmla="*/ 10 w 12"/>
                  <a:gd name="T23" fmla="*/ 0 h 14"/>
                  <a:gd name="T24" fmla="*/ 4 w 12"/>
                  <a:gd name="T25" fmla="*/ 0 h 14"/>
                  <a:gd name="T26" fmla="*/ 10 w 12"/>
                  <a:gd name="T27" fmla="*/ 6 h 14"/>
                  <a:gd name="T28" fmla="*/ 10 w 12"/>
                  <a:gd name="T29" fmla="*/ 6 h 14"/>
                  <a:gd name="T30" fmla="*/ 10 w 12"/>
                  <a:gd name="T31" fmla="*/ 8 h 14"/>
                  <a:gd name="T32" fmla="*/ 8 w 12"/>
                  <a:gd name="T33" fmla="*/ 10 h 14"/>
                  <a:gd name="T34" fmla="*/ 8 w 12"/>
                  <a:gd name="T35" fmla="*/ 10 h 14"/>
                  <a:gd name="T36" fmla="*/ 4 w 12"/>
                  <a:gd name="T37" fmla="*/ 10 h 14"/>
                  <a:gd name="T38" fmla="*/ 2 w 12"/>
                  <a:gd name="T39" fmla="*/ 8 h 14"/>
                  <a:gd name="T40" fmla="*/ 2 w 12"/>
                  <a:gd name="T41" fmla="*/ 8 h 14"/>
                  <a:gd name="T42" fmla="*/ 4 w 12"/>
                  <a:gd name="T43" fmla="*/ 4 h 14"/>
                  <a:gd name="T44" fmla="*/ 6 w 12"/>
                  <a:gd name="T45" fmla="*/ 4 h 14"/>
                  <a:gd name="T46" fmla="*/ 6 w 12"/>
                  <a:gd name="T47" fmla="*/ 4 h 14"/>
                  <a:gd name="T48" fmla="*/ 8 w 12"/>
                  <a:gd name="T49" fmla="*/ 4 h 14"/>
                  <a:gd name="T50" fmla="*/ 10 w 12"/>
                  <a:gd name="T51" fmla="*/ 6 h 1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2"/>
                  <a:gd name="T79" fmla="*/ 0 h 14"/>
                  <a:gd name="T80" fmla="*/ 12 w 12"/>
                  <a:gd name="T81" fmla="*/ 14 h 1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8" y="14"/>
                    </a:lnTo>
                    <a:lnTo>
                      <a:pt x="12" y="10"/>
                    </a:lnTo>
                    <a:lnTo>
                      <a:pt x="12" y="6"/>
                    </a:lnTo>
                    <a:lnTo>
                      <a:pt x="10" y="0"/>
                    </a:lnTo>
                    <a:lnTo>
                      <a:pt x="4" y="0"/>
                    </a:lnTo>
                    <a:close/>
                    <a:moveTo>
                      <a:pt x="10" y="6"/>
                    </a:moveTo>
                    <a:lnTo>
                      <a:pt x="10" y="6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4" y="10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85858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62" name="Freeform 505"/>
              <p:cNvSpPr>
                <a:spLocks/>
              </p:cNvSpPr>
              <p:nvPr/>
            </p:nvSpPr>
            <p:spPr bwMode="auto">
              <a:xfrm>
                <a:off x="2394" y="3596"/>
                <a:ext cx="12" cy="14"/>
              </a:xfrm>
              <a:custGeom>
                <a:avLst/>
                <a:gdLst>
                  <a:gd name="T0" fmla="*/ 4 w 12"/>
                  <a:gd name="T1" fmla="*/ 0 h 14"/>
                  <a:gd name="T2" fmla="*/ 4 w 12"/>
                  <a:gd name="T3" fmla="*/ 0 h 14"/>
                  <a:gd name="T4" fmla="*/ 0 w 12"/>
                  <a:gd name="T5" fmla="*/ 4 h 14"/>
                  <a:gd name="T6" fmla="*/ 0 w 12"/>
                  <a:gd name="T7" fmla="*/ 8 h 14"/>
                  <a:gd name="T8" fmla="*/ 0 w 12"/>
                  <a:gd name="T9" fmla="*/ 8 h 14"/>
                  <a:gd name="T10" fmla="*/ 2 w 12"/>
                  <a:gd name="T11" fmla="*/ 12 h 14"/>
                  <a:gd name="T12" fmla="*/ 8 w 12"/>
                  <a:gd name="T13" fmla="*/ 14 h 14"/>
                  <a:gd name="T14" fmla="*/ 8 w 12"/>
                  <a:gd name="T15" fmla="*/ 14 h 14"/>
                  <a:gd name="T16" fmla="*/ 12 w 12"/>
                  <a:gd name="T17" fmla="*/ 10 h 14"/>
                  <a:gd name="T18" fmla="*/ 12 w 12"/>
                  <a:gd name="T19" fmla="*/ 6 h 14"/>
                  <a:gd name="T20" fmla="*/ 12 w 12"/>
                  <a:gd name="T21" fmla="*/ 6 h 14"/>
                  <a:gd name="T22" fmla="*/ 10 w 12"/>
                  <a:gd name="T23" fmla="*/ 0 h 14"/>
                  <a:gd name="T24" fmla="*/ 4 w 12"/>
                  <a:gd name="T25" fmla="*/ 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4"/>
                  <a:gd name="T41" fmla="*/ 12 w 12"/>
                  <a:gd name="T42" fmla="*/ 14 h 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8" y="14"/>
                    </a:lnTo>
                    <a:lnTo>
                      <a:pt x="12" y="10"/>
                    </a:lnTo>
                    <a:lnTo>
                      <a:pt x="12" y="6"/>
                    </a:lnTo>
                    <a:lnTo>
                      <a:pt x="10" y="0"/>
                    </a:lnTo>
                    <a:lnTo>
                      <a:pt x="4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63" name="Freeform 506"/>
              <p:cNvSpPr>
                <a:spLocks/>
              </p:cNvSpPr>
              <p:nvPr/>
            </p:nvSpPr>
            <p:spPr bwMode="auto">
              <a:xfrm>
                <a:off x="2396" y="3600"/>
                <a:ext cx="8" cy="6"/>
              </a:xfrm>
              <a:custGeom>
                <a:avLst/>
                <a:gdLst>
                  <a:gd name="T0" fmla="*/ 8 w 8"/>
                  <a:gd name="T1" fmla="*/ 2 h 6"/>
                  <a:gd name="T2" fmla="*/ 8 w 8"/>
                  <a:gd name="T3" fmla="*/ 2 h 6"/>
                  <a:gd name="T4" fmla="*/ 8 w 8"/>
                  <a:gd name="T5" fmla="*/ 4 h 6"/>
                  <a:gd name="T6" fmla="*/ 6 w 8"/>
                  <a:gd name="T7" fmla="*/ 6 h 6"/>
                  <a:gd name="T8" fmla="*/ 6 w 8"/>
                  <a:gd name="T9" fmla="*/ 6 h 6"/>
                  <a:gd name="T10" fmla="*/ 2 w 8"/>
                  <a:gd name="T11" fmla="*/ 6 h 6"/>
                  <a:gd name="T12" fmla="*/ 0 w 8"/>
                  <a:gd name="T13" fmla="*/ 4 h 6"/>
                  <a:gd name="T14" fmla="*/ 0 w 8"/>
                  <a:gd name="T15" fmla="*/ 4 h 6"/>
                  <a:gd name="T16" fmla="*/ 2 w 8"/>
                  <a:gd name="T17" fmla="*/ 0 h 6"/>
                  <a:gd name="T18" fmla="*/ 4 w 8"/>
                  <a:gd name="T19" fmla="*/ 0 h 6"/>
                  <a:gd name="T20" fmla="*/ 4 w 8"/>
                  <a:gd name="T21" fmla="*/ 0 h 6"/>
                  <a:gd name="T22" fmla="*/ 6 w 8"/>
                  <a:gd name="T23" fmla="*/ 0 h 6"/>
                  <a:gd name="T24" fmla="*/ 8 w 8"/>
                  <a:gd name="T25" fmla="*/ 2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6"/>
                  <a:gd name="T41" fmla="*/ 8 w 8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6">
                    <a:moveTo>
                      <a:pt x="8" y="2"/>
                    </a:moveTo>
                    <a:lnTo>
                      <a:pt x="8" y="2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64" name="Freeform 507"/>
              <p:cNvSpPr>
                <a:spLocks/>
              </p:cNvSpPr>
              <p:nvPr/>
            </p:nvSpPr>
            <p:spPr bwMode="auto">
              <a:xfrm>
                <a:off x="2312" y="3590"/>
                <a:ext cx="156" cy="58"/>
              </a:xfrm>
              <a:custGeom>
                <a:avLst/>
                <a:gdLst>
                  <a:gd name="T0" fmla="*/ 156 w 156"/>
                  <a:gd name="T1" fmla="*/ 24 h 58"/>
                  <a:gd name="T2" fmla="*/ 140 w 156"/>
                  <a:gd name="T3" fmla="*/ 50 h 58"/>
                  <a:gd name="T4" fmla="*/ 0 w 156"/>
                  <a:gd name="T5" fmla="*/ 58 h 58"/>
                  <a:gd name="T6" fmla="*/ 12 w 156"/>
                  <a:gd name="T7" fmla="*/ 28 h 58"/>
                  <a:gd name="T8" fmla="*/ 64 w 156"/>
                  <a:gd name="T9" fmla="*/ 22 h 58"/>
                  <a:gd name="T10" fmla="*/ 64 w 156"/>
                  <a:gd name="T11" fmla="*/ 22 h 58"/>
                  <a:gd name="T12" fmla="*/ 86 w 156"/>
                  <a:gd name="T13" fmla="*/ 4 h 58"/>
                  <a:gd name="T14" fmla="*/ 86 w 156"/>
                  <a:gd name="T15" fmla="*/ 4 h 58"/>
                  <a:gd name="T16" fmla="*/ 90 w 156"/>
                  <a:gd name="T17" fmla="*/ 2 h 58"/>
                  <a:gd name="T18" fmla="*/ 96 w 156"/>
                  <a:gd name="T19" fmla="*/ 0 h 58"/>
                  <a:gd name="T20" fmla="*/ 102 w 156"/>
                  <a:gd name="T21" fmla="*/ 0 h 58"/>
                  <a:gd name="T22" fmla="*/ 108 w 156"/>
                  <a:gd name="T23" fmla="*/ 0 h 58"/>
                  <a:gd name="T24" fmla="*/ 112 w 156"/>
                  <a:gd name="T25" fmla="*/ 4 h 58"/>
                  <a:gd name="T26" fmla="*/ 116 w 156"/>
                  <a:gd name="T27" fmla="*/ 8 h 58"/>
                  <a:gd name="T28" fmla="*/ 116 w 156"/>
                  <a:gd name="T29" fmla="*/ 16 h 58"/>
                  <a:gd name="T30" fmla="*/ 114 w 156"/>
                  <a:gd name="T31" fmla="*/ 24 h 58"/>
                  <a:gd name="T32" fmla="*/ 156 w 156"/>
                  <a:gd name="T33" fmla="*/ 24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6"/>
                  <a:gd name="T52" fmla="*/ 0 h 58"/>
                  <a:gd name="T53" fmla="*/ 156 w 156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6" h="58">
                    <a:moveTo>
                      <a:pt x="156" y="24"/>
                    </a:moveTo>
                    <a:lnTo>
                      <a:pt x="140" y="50"/>
                    </a:lnTo>
                    <a:lnTo>
                      <a:pt x="0" y="58"/>
                    </a:lnTo>
                    <a:lnTo>
                      <a:pt x="12" y="28"/>
                    </a:lnTo>
                    <a:lnTo>
                      <a:pt x="64" y="22"/>
                    </a:lnTo>
                    <a:lnTo>
                      <a:pt x="86" y="4"/>
                    </a:lnTo>
                    <a:lnTo>
                      <a:pt x="90" y="2"/>
                    </a:lnTo>
                    <a:lnTo>
                      <a:pt x="96" y="0"/>
                    </a:lnTo>
                    <a:lnTo>
                      <a:pt x="102" y="0"/>
                    </a:lnTo>
                    <a:lnTo>
                      <a:pt x="108" y="0"/>
                    </a:lnTo>
                    <a:lnTo>
                      <a:pt x="112" y="4"/>
                    </a:lnTo>
                    <a:lnTo>
                      <a:pt x="116" y="8"/>
                    </a:lnTo>
                    <a:lnTo>
                      <a:pt x="116" y="16"/>
                    </a:lnTo>
                    <a:lnTo>
                      <a:pt x="114" y="24"/>
                    </a:lnTo>
                    <a:lnTo>
                      <a:pt x="156" y="24"/>
                    </a:lnTo>
                    <a:close/>
                  </a:path>
                </a:pathLst>
              </a:custGeom>
              <a:solidFill>
                <a:srgbClr val="9A9A9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65" name="Freeform 508"/>
              <p:cNvSpPr>
                <a:spLocks/>
              </p:cNvSpPr>
              <p:nvPr/>
            </p:nvSpPr>
            <p:spPr bwMode="auto">
              <a:xfrm>
                <a:off x="2400" y="3604"/>
                <a:ext cx="10" cy="8"/>
              </a:xfrm>
              <a:custGeom>
                <a:avLst/>
                <a:gdLst>
                  <a:gd name="T0" fmla="*/ 0 w 10"/>
                  <a:gd name="T1" fmla="*/ 8 h 8"/>
                  <a:gd name="T2" fmla="*/ 0 w 10"/>
                  <a:gd name="T3" fmla="*/ 8 h 8"/>
                  <a:gd name="T4" fmla="*/ 2 w 10"/>
                  <a:gd name="T5" fmla="*/ 8 h 8"/>
                  <a:gd name="T6" fmla="*/ 6 w 10"/>
                  <a:gd name="T7" fmla="*/ 8 h 8"/>
                  <a:gd name="T8" fmla="*/ 6 w 10"/>
                  <a:gd name="T9" fmla="*/ 8 h 8"/>
                  <a:gd name="T10" fmla="*/ 8 w 10"/>
                  <a:gd name="T11" fmla="*/ 6 h 8"/>
                  <a:gd name="T12" fmla="*/ 10 w 10"/>
                  <a:gd name="T13" fmla="*/ 2 h 8"/>
                  <a:gd name="T14" fmla="*/ 10 w 10"/>
                  <a:gd name="T15" fmla="*/ 2 h 8"/>
                  <a:gd name="T16" fmla="*/ 6 w 10"/>
                  <a:gd name="T17" fmla="*/ 0 h 8"/>
                  <a:gd name="T18" fmla="*/ 2 w 10"/>
                  <a:gd name="T19" fmla="*/ 2 h 8"/>
                  <a:gd name="T20" fmla="*/ 2 w 10"/>
                  <a:gd name="T21" fmla="*/ 2 h 8"/>
                  <a:gd name="T22" fmla="*/ 0 w 10"/>
                  <a:gd name="T23" fmla="*/ 4 h 8"/>
                  <a:gd name="T24" fmla="*/ 0 w 10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8"/>
                  <a:gd name="T41" fmla="*/ 10 w 10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A2A2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66" name="Freeform 509"/>
              <p:cNvSpPr>
                <a:spLocks/>
              </p:cNvSpPr>
              <p:nvPr/>
            </p:nvSpPr>
            <p:spPr bwMode="auto">
              <a:xfrm>
                <a:off x="2400" y="3604"/>
                <a:ext cx="10" cy="8"/>
              </a:xfrm>
              <a:custGeom>
                <a:avLst/>
                <a:gdLst>
                  <a:gd name="T0" fmla="*/ 0 w 10"/>
                  <a:gd name="T1" fmla="*/ 8 h 8"/>
                  <a:gd name="T2" fmla="*/ 0 w 10"/>
                  <a:gd name="T3" fmla="*/ 8 h 8"/>
                  <a:gd name="T4" fmla="*/ 2 w 10"/>
                  <a:gd name="T5" fmla="*/ 8 h 8"/>
                  <a:gd name="T6" fmla="*/ 6 w 10"/>
                  <a:gd name="T7" fmla="*/ 8 h 8"/>
                  <a:gd name="T8" fmla="*/ 6 w 10"/>
                  <a:gd name="T9" fmla="*/ 8 h 8"/>
                  <a:gd name="T10" fmla="*/ 8 w 10"/>
                  <a:gd name="T11" fmla="*/ 6 h 8"/>
                  <a:gd name="T12" fmla="*/ 10 w 10"/>
                  <a:gd name="T13" fmla="*/ 2 h 8"/>
                  <a:gd name="T14" fmla="*/ 10 w 10"/>
                  <a:gd name="T15" fmla="*/ 2 h 8"/>
                  <a:gd name="T16" fmla="*/ 6 w 10"/>
                  <a:gd name="T17" fmla="*/ 0 h 8"/>
                  <a:gd name="T18" fmla="*/ 2 w 10"/>
                  <a:gd name="T19" fmla="*/ 2 h 8"/>
                  <a:gd name="T20" fmla="*/ 2 w 10"/>
                  <a:gd name="T21" fmla="*/ 2 h 8"/>
                  <a:gd name="T22" fmla="*/ 0 w 10"/>
                  <a:gd name="T23" fmla="*/ 4 h 8"/>
                  <a:gd name="T24" fmla="*/ 0 w 10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8"/>
                  <a:gd name="T41" fmla="*/ 10 w 10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67" name="Freeform 510"/>
              <p:cNvSpPr>
                <a:spLocks/>
              </p:cNvSpPr>
              <p:nvPr/>
            </p:nvSpPr>
            <p:spPr bwMode="auto">
              <a:xfrm>
                <a:off x="2110" y="3318"/>
                <a:ext cx="68" cy="12"/>
              </a:xfrm>
              <a:custGeom>
                <a:avLst/>
                <a:gdLst>
                  <a:gd name="T0" fmla="*/ 68 w 68"/>
                  <a:gd name="T1" fmla="*/ 4 h 12"/>
                  <a:gd name="T2" fmla="*/ 68 w 68"/>
                  <a:gd name="T3" fmla="*/ 4 h 12"/>
                  <a:gd name="T4" fmla="*/ 62 w 68"/>
                  <a:gd name="T5" fmla="*/ 6 h 12"/>
                  <a:gd name="T6" fmla="*/ 50 w 68"/>
                  <a:gd name="T7" fmla="*/ 8 h 12"/>
                  <a:gd name="T8" fmla="*/ 28 w 68"/>
                  <a:gd name="T9" fmla="*/ 8 h 12"/>
                  <a:gd name="T10" fmla="*/ 14 w 68"/>
                  <a:gd name="T11" fmla="*/ 4 h 12"/>
                  <a:gd name="T12" fmla="*/ 0 w 68"/>
                  <a:gd name="T13" fmla="*/ 0 h 12"/>
                  <a:gd name="T14" fmla="*/ 0 w 68"/>
                  <a:gd name="T15" fmla="*/ 0 h 12"/>
                  <a:gd name="T16" fmla="*/ 6 w 68"/>
                  <a:gd name="T17" fmla="*/ 4 h 12"/>
                  <a:gd name="T18" fmla="*/ 22 w 68"/>
                  <a:gd name="T19" fmla="*/ 10 h 12"/>
                  <a:gd name="T20" fmla="*/ 32 w 68"/>
                  <a:gd name="T21" fmla="*/ 12 h 12"/>
                  <a:gd name="T22" fmla="*/ 44 w 68"/>
                  <a:gd name="T23" fmla="*/ 12 h 12"/>
                  <a:gd name="T24" fmla="*/ 56 w 68"/>
                  <a:gd name="T25" fmla="*/ 10 h 12"/>
                  <a:gd name="T26" fmla="*/ 68 w 68"/>
                  <a:gd name="T27" fmla="*/ 4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8"/>
                  <a:gd name="T43" fmla="*/ 0 h 12"/>
                  <a:gd name="T44" fmla="*/ 68 w 68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8" h="12">
                    <a:moveTo>
                      <a:pt x="68" y="4"/>
                    </a:moveTo>
                    <a:lnTo>
                      <a:pt x="68" y="4"/>
                    </a:lnTo>
                    <a:lnTo>
                      <a:pt x="62" y="6"/>
                    </a:lnTo>
                    <a:lnTo>
                      <a:pt x="50" y="8"/>
                    </a:lnTo>
                    <a:lnTo>
                      <a:pt x="28" y="8"/>
                    </a:lnTo>
                    <a:lnTo>
                      <a:pt x="14" y="4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22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0"/>
                    </a:lnTo>
                    <a:lnTo>
                      <a:pt x="68" y="4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68" name="Freeform 511"/>
              <p:cNvSpPr>
                <a:spLocks/>
              </p:cNvSpPr>
              <p:nvPr/>
            </p:nvSpPr>
            <p:spPr bwMode="auto">
              <a:xfrm>
                <a:off x="2110" y="3318"/>
                <a:ext cx="68" cy="12"/>
              </a:xfrm>
              <a:custGeom>
                <a:avLst/>
                <a:gdLst>
                  <a:gd name="T0" fmla="*/ 68 w 68"/>
                  <a:gd name="T1" fmla="*/ 4 h 12"/>
                  <a:gd name="T2" fmla="*/ 68 w 68"/>
                  <a:gd name="T3" fmla="*/ 4 h 12"/>
                  <a:gd name="T4" fmla="*/ 62 w 68"/>
                  <a:gd name="T5" fmla="*/ 6 h 12"/>
                  <a:gd name="T6" fmla="*/ 50 w 68"/>
                  <a:gd name="T7" fmla="*/ 8 h 12"/>
                  <a:gd name="T8" fmla="*/ 28 w 68"/>
                  <a:gd name="T9" fmla="*/ 8 h 12"/>
                  <a:gd name="T10" fmla="*/ 14 w 68"/>
                  <a:gd name="T11" fmla="*/ 4 h 12"/>
                  <a:gd name="T12" fmla="*/ 0 w 68"/>
                  <a:gd name="T13" fmla="*/ 0 h 12"/>
                  <a:gd name="T14" fmla="*/ 0 w 68"/>
                  <a:gd name="T15" fmla="*/ 0 h 12"/>
                  <a:gd name="T16" fmla="*/ 6 w 68"/>
                  <a:gd name="T17" fmla="*/ 4 h 12"/>
                  <a:gd name="T18" fmla="*/ 22 w 68"/>
                  <a:gd name="T19" fmla="*/ 10 h 12"/>
                  <a:gd name="T20" fmla="*/ 32 w 68"/>
                  <a:gd name="T21" fmla="*/ 12 h 12"/>
                  <a:gd name="T22" fmla="*/ 44 w 68"/>
                  <a:gd name="T23" fmla="*/ 12 h 12"/>
                  <a:gd name="T24" fmla="*/ 56 w 68"/>
                  <a:gd name="T25" fmla="*/ 10 h 12"/>
                  <a:gd name="T26" fmla="*/ 68 w 68"/>
                  <a:gd name="T27" fmla="*/ 4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8"/>
                  <a:gd name="T43" fmla="*/ 0 h 12"/>
                  <a:gd name="T44" fmla="*/ 68 w 68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8" h="12">
                    <a:moveTo>
                      <a:pt x="68" y="4"/>
                    </a:moveTo>
                    <a:lnTo>
                      <a:pt x="68" y="4"/>
                    </a:lnTo>
                    <a:lnTo>
                      <a:pt x="62" y="6"/>
                    </a:lnTo>
                    <a:lnTo>
                      <a:pt x="50" y="8"/>
                    </a:lnTo>
                    <a:lnTo>
                      <a:pt x="28" y="8"/>
                    </a:lnTo>
                    <a:lnTo>
                      <a:pt x="14" y="4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22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0"/>
                    </a:lnTo>
                    <a:lnTo>
                      <a:pt x="68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69" name="Freeform 512"/>
              <p:cNvSpPr>
                <a:spLocks/>
              </p:cNvSpPr>
              <p:nvPr/>
            </p:nvSpPr>
            <p:spPr bwMode="auto">
              <a:xfrm>
                <a:off x="1862" y="3430"/>
                <a:ext cx="208" cy="236"/>
              </a:xfrm>
              <a:custGeom>
                <a:avLst/>
                <a:gdLst>
                  <a:gd name="T0" fmla="*/ 0 w 208"/>
                  <a:gd name="T1" fmla="*/ 0 h 236"/>
                  <a:gd name="T2" fmla="*/ 68 w 208"/>
                  <a:gd name="T3" fmla="*/ 120 h 236"/>
                  <a:gd name="T4" fmla="*/ 68 w 208"/>
                  <a:gd name="T5" fmla="*/ 120 h 236"/>
                  <a:gd name="T6" fmla="*/ 108 w 208"/>
                  <a:gd name="T7" fmla="*/ 90 h 236"/>
                  <a:gd name="T8" fmla="*/ 146 w 208"/>
                  <a:gd name="T9" fmla="*/ 64 h 236"/>
                  <a:gd name="T10" fmla="*/ 166 w 208"/>
                  <a:gd name="T11" fmla="*/ 52 h 236"/>
                  <a:gd name="T12" fmla="*/ 184 w 208"/>
                  <a:gd name="T13" fmla="*/ 44 h 236"/>
                  <a:gd name="T14" fmla="*/ 208 w 208"/>
                  <a:gd name="T15" fmla="*/ 236 h 236"/>
                  <a:gd name="T16" fmla="*/ 166 w 208"/>
                  <a:gd name="T17" fmla="*/ 84 h 236"/>
                  <a:gd name="T18" fmla="*/ 64 w 208"/>
                  <a:gd name="T19" fmla="*/ 132 h 236"/>
                  <a:gd name="T20" fmla="*/ 64 w 208"/>
                  <a:gd name="T21" fmla="*/ 132 h 236"/>
                  <a:gd name="T22" fmla="*/ 34 w 208"/>
                  <a:gd name="T23" fmla="*/ 80 h 236"/>
                  <a:gd name="T24" fmla="*/ 14 w 208"/>
                  <a:gd name="T25" fmla="*/ 36 h 236"/>
                  <a:gd name="T26" fmla="*/ 4 w 208"/>
                  <a:gd name="T27" fmla="*/ 16 h 236"/>
                  <a:gd name="T28" fmla="*/ 0 w 208"/>
                  <a:gd name="T29" fmla="*/ 0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8"/>
                  <a:gd name="T46" fmla="*/ 0 h 236"/>
                  <a:gd name="T47" fmla="*/ 208 w 208"/>
                  <a:gd name="T48" fmla="*/ 236 h 2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8" h="236">
                    <a:moveTo>
                      <a:pt x="0" y="0"/>
                    </a:moveTo>
                    <a:lnTo>
                      <a:pt x="68" y="120"/>
                    </a:lnTo>
                    <a:lnTo>
                      <a:pt x="108" y="90"/>
                    </a:lnTo>
                    <a:lnTo>
                      <a:pt x="146" y="64"/>
                    </a:lnTo>
                    <a:lnTo>
                      <a:pt x="166" y="52"/>
                    </a:lnTo>
                    <a:lnTo>
                      <a:pt x="184" y="44"/>
                    </a:lnTo>
                    <a:lnTo>
                      <a:pt x="208" y="236"/>
                    </a:lnTo>
                    <a:lnTo>
                      <a:pt x="166" y="84"/>
                    </a:lnTo>
                    <a:lnTo>
                      <a:pt x="64" y="132"/>
                    </a:lnTo>
                    <a:lnTo>
                      <a:pt x="34" y="80"/>
                    </a:lnTo>
                    <a:lnTo>
                      <a:pt x="14" y="36"/>
                    </a:lnTo>
                    <a:lnTo>
                      <a:pt x="4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70" name="Freeform 513"/>
              <p:cNvSpPr>
                <a:spLocks/>
              </p:cNvSpPr>
              <p:nvPr/>
            </p:nvSpPr>
            <p:spPr bwMode="auto">
              <a:xfrm>
                <a:off x="1862" y="3430"/>
                <a:ext cx="208" cy="236"/>
              </a:xfrm>
              <a:custGeom>
                <a:avLst/>
                <a:gdLst>
                  <a:gd name="T0" fmla="*/ 0 w 208"/>
                  <a:gd name="T1" fmla="*/ 0 h 236"/>
                  <a:gd name="T2" fmla="*/ 68 w 208"/>
                  <a:gd name="T3" fmla="*/ 120 h 236"/>
                  <a:gd name="T4" fmla="*/ 68 w 208"/>
                  <a:gd name="T5" fmla="*/ 120 h 236"/>
                  <a:gd name="T6" fmla="*/ 108 w 208"/>
                  <a:gd name="T7" fmla="*/ 90 h 236"/>
                  <a:gd name="T8" fmla="*/ 146 w 208"/>
                  <a:gd name="T9" fmla="*/ 64 h 236"/>
                  <a:gd name="T10" fmla="*/ 166 w 208"/>
                  <a:gd name="T11" fmla="*/ 52 h 236"/>
                  <a:gd name="T12" fmla="*/ 184 w 208"/>
                  <a:gd name="T13" fmla="*/ 44 h 236"/>
                  <a:gd name="T14" fmla="*/ 208 w 208"/>
                  <a:gd name="T15" fmla="*/ 236 h 236"/>
                  <a:gd name="T16" fmla="*/ 166 w 208"/>
                  <a:gd name="T17" fmla="*/ 84 h 236"/>
                  <a:gd name="T18" fmla="*/ 64 w 208"/>
                  <a:gd name="T19" fmla="*/ 132 h 236"/>
                  <a:gd name="T20" fmla="*/ 64 w 208"/>
                  <a:gd name="T21" fmla="*/ 132 h 236"/>
                  <a:gd name="T22" fmla="*/ 34 w 208"/>
                  <a:gd name="T23" fmla="*/ 80 h 236"/>
                  <a:gd name="T24" fmla="*/ 14 w 208"/>
                  <a:gd name="T25" fmla="*/ 36 h 236"/>
                  <a:gd name="T26" fmla="*/ 4 w 208"/>
                  <a:gd name="T27" fmla="*/ 16 h 236"/>
                  <a:gd name="T28" fmla="*/ 0 w 208"/>
                  <a:gd name="T29" fmla="*/ 0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8"/>
                  <a:gd name="T46" fmla="*/ 0 h 236"/>
                  <a:gd name="T47" fmla="*/ 208 w 208"/>
                  <a:gd name="T48" fmla="*/ 236 h 2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8" h="236">
                    <a:moveTo>
                      <a:pt x="0" y="0"/>
                    </a:moveTo>
                    <a:lnTo>
                      <a:pt x="68" y="120"/>
                    </a:lnTo>
                    <a:lnTo>
                      <a:pt x="108" y="90"/>
                    </a:lnTo>
                    <a:lnTo>
                      <a:pt x="146" y="64"/>
                    </a:lnTo>
                    <a:lnTo>
                      <a:pt x="166" y="52"/>
                    </a:lnTo>
                    <a:lnTo>
                      <a:pt x="184" y="44"/>
                    </a:lnTo>
                    <a:lnTo>
                      <a:pt x="208" y="236"/>
                    </a:lnTo>
                    <a:lnTo>
                      <a:pt x="166" y="84"/>
                    </a:lnTo>
                    <a:lnTo>
                      <a:pt x="64" y="132"/>
                    </a:lnTo>
                    <a:lnTo>
                      <a:pt x="34" y="80"/>
                    </a:lnTo>
                    <a:lnTo>
                      <a:pt x="14" y="36"/>
                    </a:lnTo>
                    <a:lnTo>
                      <a:pt x="4" y="1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71" name="Freeform 514"/>
              <p:cNvSpPr>
                <a:spLocks/>
              </p:cNvSpPr>
              <p:nvPr/>
            </p:nvSpPr>
            <p:spPr bwMode="auto">
              <a:xfrm>
                <a:off x="2062" y="3482"/>
                <a:ext cx="100" cy="132"/>
              </a:xfrm>
              <a:custGeom>
                <a:avLst/>
                <a:gdLst>
                  <a:gd name="T0" fmla="*/ 26 w 100"/>
                  <a:gd name="T1" fmla="*/ 0 h 132"/>
                  <a:gd name="T2" fmla="*/ 92 w 100"/>
                  <a:gd name="T3" fmla="*/ 78 h 132"/>
                  <a:gd name="T4" fmla="*/ 92 w 100"/>
                  <a:gd name="T5" fmla="*/ 0 h 132"/>
                  <a:gd name="T6" fmla="*/ 92 w 100"/>
                  <a:gd name="T7" fmla="*/ 0 h 132"/>
                  <a:gd name="T8" fmla="*/ 94 w 100"/>
                  <a:gd name="T9" fmla="*/ 8 h 132"/>
                  <a:gd name="T10" fmla="*/ 98 w 100"/>
                  <a:gd name="T11" fmla="*/ 32 h 132"/>
                  <a:gd name="T12" fmla="*/ 100 w 100"/>
                  <a:gd name="T13" fmla="*/ 48 h 132"/>
                  <a:gd name="T14" fmla="*/ 100 w 100"/>
                  <a:gd name="T15" fmla="*/ 66 h 132"/>
                  <a:gd name="T16" fmla="*/ 100 w 100"/>
                  <a:gd name="T17" fmla="*/ 82 h 132"/>
                  <a:gd name="T18" fmla="*/ 98 w 100"/>
                  <a:gd name="T19" fmla="*/ 100 h 132"/>
                  <a:gd name="T20" fmla="*/ 26 w 100"/>
                  <a:gd name="T21" fmla="*/ 28 h 132"/>
                  <a:gd name="T22" fmla="*/ 0 w 100"/>
                  <a:gd name="T23" fmla="*/ 132 h 132"/>
                  <a:gd name="T24" fmla="*/ 0 w 100"/>
                  <a:gd name="T25" fmla="*/ 132 h 132"/>
                  <a:gd name="T26" fmla="*/ 2 w 100"/>
                  <a:gd name="T27" fmla="*/ 110 h 132"/>
                  <a:gd name="T28" fmla="*/ 10 w 100"/>
                  <a:gd name="T29" fmla="*/ 64 h 132"/>
                  <a:gd name="T30" fmla="*/ 18 w 100"/>
                  <a:gd name="T31" fmla="*/ 18 h 132"/>
                  <a:gd name="T32" fmla="*/ 22 w 100"/>
                  <a:gd name="T33" fmla="*/ 4 h 132"/>
                  <a:gd name="T34" fmla="*/ 24 w 100"/>
                  <a:gd name="T35" fmla="*/ 0 h 132"/>
                  <a:gd name="T36" fmla="*/ 26 w 100"/>
                  <a:gd name="T37" fmla="*/ 0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0"/>
                  <a:gd name="T58" fmla="*/ 0 h 132"/>
                  <a:gd name="T59" fmla="*/ 100 w 100"/>
                  <a:gd name="T60" fmla="*/ 132 h 1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0" h="132">
                    <a:moveTo>
                      <a:pt x="26" y="0"/>
                    </a:moveTo>
                    <a:lnTo>
                      <a:pt x="92" y="78"/>
                    </a:lnTo>
                    <a:lnTo>
                      <a:pt x="92" y="0"/>
                    </a:lnTo>
                    <a:lnTo>
                      <a:pt x="94" y="8"/>
                    </a:lnTo>
                    <a:lnTo>
                      <a:pt x="98" y="32"/>
                    </a:lnTo>
                    <a:lnTo>
                      <a:pt x="100" y="48"/>
                    </a:lnTo>
                    <a:lnTo>
                      <a:pt x="100" y="66"/>
                    </a:lnTo>
                    <a:lnTo>
                      <a:pt x="100" y="82"/>
                    </a:lnTo>
                    <a:lnTo>
                      <a:pt x="98" y="100"/>
                    </a:lnTo>
                    <a:lnTo>
                      <a:pt x="26" y="28"/>
                    </a:lnTo>
                    <a:lnTo>
                      <a:pt x="0" y="132"/>
                    </a:lnTo>
                    <a:lnTo>
                      <a:pt x="2" y="110"/>
                    </a:lnTo>
                    <a:lnTo>
                      <a:pt x="10" y="64"/>
                    </a:lnTo>
                    <a:lnTo>
                      <a:pt x="18" y="18"/>
                    </a:lnTo>
                    <a:lnTo>
                      <a:pt x="22" y="4"/>
                    </a:lnTo>
                    <a:lnTo>
                      <a:pt x="24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72" name="Freeform 515"/>
              <p:cNvSpPr>
                <a:spLocks/>
              </p:cNvSpPr>
              <p:nvPr/>
            </p:nvSpPr>
            <p:spPr bwMode="auto">
              <a:xfrm>
                <a:off x="2062" y="3482"/>
                <a:ext cx="100" cy="132"/>
              </a:xfrm>
              <a:custGeom>
                <a:avLst/>
                <a:gdLst>
                  <a:gd name="T0" fmla="*/ 26 w 100"/>
                  <a:gd name="T1" fmla="*/ 0 h 132"/>
                  <a:gd name="T2" fmla="*/ 92 w 100"/>
                  <a:gd name="T3" fmla="*/ 78 h 132"/>
                  <a:gd name="T4" fmla="*/ 92 w 100"/>
                  <a:gd name="T5" fmla="*/ 0 h 132"/>
                  <a:gd name="T6" fmla="*/ 92 w 100"/>
                  <a:gd name="T7" fmla="*/ 0 h 132"/>
                  <a:gd name="T8" fmla="*/ 94 w 100"/>
                  <a:gd name="T9" fmla="*/ 8 h 132"/>
                  <a:gd name="T10" fmla="*/ 98 w 100"/>
                  <a:gd name="T11" fmla="*/ 32 h 132"/>
                  <a:gd name="T12" fmla="*/ 100 w 100"/>
                  <a:gd name="T13" fmla="*/ 48 h 132"/>
                  <a:gd name="T14" fmla="*/ 100 w 100"/>
                  <a:gd name="T15" fmla="*/ 66 h 132"/>
                  <a:gd name="T16" fmla="*/ 100 w 100"/>
                  <a:gd name="T17" fmla="*/ 82 h 132"/>
                  <a:gd name="T18" fmla="*/ 98 w 100"/>
                  <a:gd name="T19" fmla="*/ 100 h 132"/>
                  <a:gd name="T20" fmla="*/ 26 w 100"/>
                  <a:gd name="T21" fmla="*/ 28 h 132"/>
                  <a:gd name="T22" fmla="*/ 0 w 100"/>
                  <a:gd name="T23" fmla="*/ 132 h 132"/>
                  <a:gd name="T24" fmla="*/ 0 w 100"/>
                  <a:gd name="T25" fmla="*/ 132 h 132"/>
                  <a:gd name="T26" fmla="*/ 2 w 100"/>
                  <a:gd name="T27" fmla="*/ 110 h 132"/>
                  <a:gd name="T28" fmla="*/ 10 w 100"/>
                  <a:gd name="T29" fmla="*/ 64 h 132"/>
                  <a:gd name="T30" fmla="*/ 18 w 100"/>
                  <a:gd name="T31" fmla="*/ 18 h 132"/>
                  <a:gd name="T32" fmla="*/ 22 w 100"/>
                  <a:gd name="T33" fmla="*/ 4 h 132"/>
                  <a:gd name="T34" fmla="*/ 24 w 100"/>
                  <a:gd name="T35" fmla="*/ 0 h 132"/>
                  <a:gd name="T36" fmla="*/ 26 w 100"/>
                  <a:gd name="T37" fmla="*/ 0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0"/>
                  <a:gd name="T58" fmla="*/ 0 h 132"/>
                  <a:gd name="T59" fmla="*/ 100 w 100"/>
                  <a:gd name="T60" fmla="*/ 132 h 1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0" h="132">
                    <a:moveTo>
                      <a:pt x="26" y="0"/>
                    </a:moveTo>
                    <a:lnTo>
                      <a:pt x="92" y="78"/>
                    </a:lnTo>
                    <a:lnTo>
                      <a:pt x="92" y="0"/>
                    </a:lnTo>
                    <a:lnTo>
                      <a:pt x="94" y="8"/>
                    </a:lnTo>
                    <a:lnTo>
                      <a:pt x="98" y="32"/>
                    </a:lnTo>
                    <a:lnTo>
                      <a:pt x="100" y="48"/>
                    </a:lnTo>
                    <a:lnTo>
                      <a:pt x="100" y="66"/>
                    </a:lnTo>
                    <a:lnTo>
                      <a:pt x="100" y="82"/>
                    </a:lnTo>
                    <a:lnTo>
                      <a:pt x="98" y="100"/>
                    </a:lnTo>
                    <a:lnTo>
                      <a:pt x="26" y="28"/>
                    </a:lnTo>
                    <a:lnTo>
                      <a:pt x="0" y="132"/>
                    </a:lnTo>
                    <a:lnTo>
                      <a:pt x="2" y="110"/>
                    </a:lnTo>
                    <a:lnTo>
                      <a:pt x="10" y="64"/>
                    </a:lnTo>
                    <a:lnTo>
                      <a:pt x="18" y="18"/>
                    </a:lnTo>
                    <a:lnTo>
                      <a:pt x="22" y="4"/>
                    </a:lnTo>
                    <a:lnTo>
                      <a:pt x="24" y="0"/>
                    </a:lnTo>
                    <a:lnTo>
                      <a:pt x="2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73" name="Freeform 516"/>
              <p:cNvSpPr>
                <a:spLocks/>
              </p:cNvSpPr>
              <p:nvPr/>
            </p:nvSpPr>
            <p:spPr bwMode="auto">
              <a:xfrm>
                <a:off x="2004" y="3800"/>
                <a:ext cx="312" cy="242"/>
              </a:xfrm>
              <a:custGeom>
                <a:avLst/>
                <a:gdLst>
                  <a:gd name="T0" fmla="*/ 0 w 312"/>
                  <a:gd name="T1" fmla="*/ 172 h 242"/>
                  <a:gd name="T2" fmla="*/ 54 w 312"/>
                  <a:gd name="T3" fmla="*/ 148 h 242"/>
                  <a:gd name="T4" fmla="*/ 70 w 312"/>
                  <a:gd name="T5" fmla="*/ 134 h 242"/>
                  <a:gd name="T6" fmla="*/ 132 w 312"/>
                  <a:gd name="T7" fmla="*/ 44 h 242"/>
                  <a:gd name="T8" fmla="*/ 270 w 312"/>
                  <a:gd name="T9" fmla="*/ 0 h 242"/>
                  <a:gd name="T10" fmla="*/ 272 w 312"/>
                  <a:gd name="T11" fmla="*/ 2 h 242"/>
                  <a:gd name="T12" fmla="*/ 274 w 312"/>
                  <a:gd name="T13" fmla="*/ 12 h 242"/>
                  <a:gd name="T14" fmla="*/ 266 w 312"/>
                  <a:gd name="T15" fmla="*/ 18 h 242"/>
                  <a:gd name="T16" fmla="*/ 214 w 312"/>
                  <a:gd name="T17" fmla="*/ 24 h 242"/>
                  <a:gd name="T18" fmla="*/ 156 w 312"/>
                  <a:gd name="T19" fmla="*/ 60 h 242"/>
                  <a:gd name="T20" fmla="*/ 232 w 312"/>
                  <a:gd name="T21" fmla="*/ 42 h 242"/>
                  <a:gd name="T22" fmla="*/ 272 w 312"/>
                  <a:gd name="T23" fmla="*/ 42 h 242"/>
                  <a:gd name="T24" fmla="*/ 306 w 312"/>
                  <a:gd name="T25" fmla="*/ 42 h 242"/>
                  <a:gd name="T26" fmla="*/ 312 w 312"/>
                  <a:gd name="T27" fmla="*/ 52 h 242"/>
                  <a:gd name="T28" fmla="*/ 310 w 312"/>
                  <a:gd name="T29" fmla="*/ 60 h 242"/>
                  <a:gd name="T30" fmla="*/ 298 w 312"/>
                  <a:gd name="T31" fmla="*/ 66 h 242"/>
                  <a:gd name="T32" fmla="*/ 300 w 312"/>
                  <a:gd name="T33" fmla="*/ 68 h 242"/>
                  <a:gd name="T34" fmla="*/ 304 w 312"/>
                  <a:gd name="T35" fmla="*/ 76 h 242"/>
                  <a:gd name="T36" fmla="*/ 298 w 312"/>
                  <a:gd name="T37" fmla="*/ 82 h 242"/>
                  <a:gd name="T38" fmla="*/ 246 w 312"/>
                  <a:gd name="T39" fmla="*/ 98 h 242"/>
                  <a:gd name="T40" fmla="*/ 252 w 312"/>
                  <a:gd name="T41" fmla="*/ 108 h 242"/>
                  <a:gd name="T42" fmla="*/ 282 w 312"/>
                  <a:gd name="T43" fmla="*/ 100 h 242"/>
                  <a:gd name="T44" fmla="*/ 284 w 312"/>
                  <a:gd name="T45" fmla="*/ 108 h 242"/>
                  <a:gd name="T46" fmla="*/ 280 w 312"/>
                  <a:gd name="T47" fmla="*/ 114 h 242"/>
                  <a:gd name="T48" fmla="*/ 270 w 312"/>
                  <a:gd name="T49" fmla="*/ 120 h 242"/>
                  <a:gd name="T50" fmla="*/ 232 w 312"/>
                  <a:gd name="T51" fmla="*/ 134 h 242"/>
                  <a:gd name="T52" fmla="*/ 194 w 312"/>
                  <a:gd name="T53" fmla="*/ 148 h 242"/>
                  <a:gd name="T54" fmla="*/ 124 w 312"/>
                  <a:gd name="T55" fmla="*/ 202 h 242"/>
                  <a:gd name="T56" fmla="*/ 110 w 312"/>
                  <a:gd name="T57" fmla="*/ 208 h 242"/>
                  <a:gd name="T58" fmla="*/ 90 w 312"/>
                  <a:gd name="T59" fmla="*/ 210 h 242"/>
                  <a:gd name="T60" fmla="*/ 22 w 312"/>
                  <a:gd name="T61" fmla="*/ 242 h 242"/>
                  <a:gd name="T62" fmla="*/ 10 w 312"/>
                  <a:gd name="T63" fmla="*/ 224 h 242"/>
                  <a:gd name="T64" fmla="*/ 2 w 312"/>
                  <a:gd name="T65" fmla="*/ 202 h 242"/>
                  <a:gd name="T66" fmla="*/ 0 w 312"/>
                  <a:gd name="T67" fmla="*/ 172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42"/>
                  <a:gd name="T104" fmla="*/ 312 w 312"/>
                  <a:gd name="T105" fmla="*/ 242 h 2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42">
                    <a:moveTo>
                      <a:pt x="0" y="172"/>
                    </a:moveTo>
                    <a:lnTo>
                      <a:pt x="0" y="172"/>
                    </a:lnTo>
                    <a:lnTo>
                      <a:pt x="30" y="160"/>
                    </a:lnTo>
                    <a:lnTo>
                      <a:pt x="54" y="148"/>
                    </a:lnTo>
                    <a:lnTo>
                      <a:pt x="64" y="142"/>
                    </a:lnTo>
                    <a:lnTo>
                      <a:pt x="70" y="134"/>
                    </a:lnTo>
                    <a:lnTo>
                      <a:pt x="132" y="44"/>
                    </a:lnTo>
                    <a:lnTo>
                      <a:pt x="200" y="2"/>
                    </a:lnTo>
                    <a:lnTo>
                      <a:pt x="270" y="0"/>
                    </a:lnTo>
                    <a:lnTo>
                      <a:pt x="272" y="2"/>
                    </a:lnTo>
                    <a:lnTo>
                      <a:pt x="274" y="8"/>
                    </a:lnTo>
                    <a:lnTo>
                      <a:pt x="274" y="12"/>
                    </a:lnTo>
                    <a:lnTo>
                      <a:pt x="270" y="14"/>
                    </a:lnTo>
                    <a:lnTo>
                      <a:pt x="266" y="18"/>
                    </a:lnTo>
                    <a:lnTo>
                      <a:pt x="258" y="20"/>
                    </a:lnTo>
                    <a:lnTo>
                      <a:pt x="214" y="24"/>
                    </a:lnTo>
                    <a:lnTo>
                      <a:pt x="156" y="60"/>
                    </a:lnTo>
                    <a:lnTo>
                      <a:pt x="232" y="42"/>
                    </a:lnTo>
                    <a:lnTo>
                      <a:pt x="246" y="42"/>
                    </a:lnTo>
                    <a:lnTo>
                      <a:pt x="272" y="42"/>
                    </a:lnTo>
                    <a:lnTo>
                      <a:pt x="306" y="42"/>
                    </a:lnTo>
                    <a:lnTo>
                      <a:pt x="308" y="46"/>
                    </a:lnTo>
                    <a:lnTo>
                      <a:pt x="312" y="52"/>
                    </a:lnTo>
                    <a:lnTo>
                      <a:pt x="312" y="56"/>
                    </a:lnTo>
                    <a:lnTo>
                      <a:pt x="310" y="60"/>
                    </a:lnTo>
                    <a:lnTo>
                      <a:pt x="306" y="62"/>
                    </a:lnTo>
                    <a:lnTo>
                      <a:pt x="298" y="66"/>
                    </a:lnTo>
                    <a:lnTo>
                      <a:pt x="300" y="68"/>
                    </a:lnTo>
                    <a:lnTo>
                      <a:pt x="302" y="72"/>
                    </a:lnTo>
                    <a:lnTo>
                      <a:pt x="304" y="76"/>
                    </a:lnTo>
                    <a:lnTo>
                      <a:pt x="302" y="78"/>
                    </a:lnTo>
                    <a:lnTo>
                      <a:pt x="298" y="82"/>
                    </a:lnTo>
                    <a:lnTo>
                      <a:pt x="292" y="84"/>
                    </a:lnTo>
                    <a:lnTo>
                      <a:pt x="246" y="98"/>
                    </a:lnTo>
                    <a:lnTo>
                      <a:pt x="200" y="124"/>
                    </a:lnTo>
                    <a:lnTo>
                      <a:pt x="252" y="108"/>
                    </a:lnTo>
                    <a:lnTo>
                      <a:pt x="282" y="100"/>
                    </a:lnTo>
                    <a:lnTo>
                      <a:pt x="284" y="102"/>
                    </a:lnTo>
                    <a:lnTo>
                      <a:pt x="284" y="108"/>
                    </a:lnTo>
                    <a:lnTo>
                      <a:pt x="282" y="110"/>
                    </a:lnTo>
                    <a:lnTo>
                      <a:pt x="280" y="114"/>
                    </a:lnTo>
                    <a:lnTo>
                      <a:pt x="276" y="118"/>
                    </a:lnTo>
                    <a:lnTo>
                      <a:pt x="270" y="120"/>
                    </a:lnTo>
                    <a:lnTo>
                      <a:pt x="232" y="134"/>
                    </a:lnTo>
                    <a:lnTo>
                      <a:pt x="194" y="148"/>
                    </a:lnTo>
                    <a:lnTo>
                      <a:pt x="166" y="172"/>
                    </a:lnTo>
                    <a:lnTo>
                      <a:pt x="124" y="202"/>
                    </a:lnTo>
                    <a:lnTo>
                      <a:pt x="110" y="208"/>
                    </a:lnTo>
                    <a:lnTo>
                      <a:pt x="100" y="210"/>
                    </a:lnTo>
                    <a:lnTo>
                      <a:pt x="90" y="210"/>
                    </a:lnTo>
                    <a:lnTo>
                      <a:pt x="22" y="242"/>
                    </a:lnTo>
                    <a:lnTo>
                      <a:pt x="18" y="238"/>
                    </a:lnTo>
                    <a:lnTo>
                      <a:pt x="10" y="224"/>
                    </a:lnTo>
                    <a:lnTo>
                      <a:pt x="6" y="214"/>
                    </a:lnTo>
                    <a:lnTo>
                      <a:pt x="2" y="202"/>
                    </a:lnTo>
                    <a:lnTo>
                      <a:pt x="0" y="188"/>
                    </a:lnTo>
                    <a:lnTo>
                      <a:pt x="0" y="172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74" name="Freeform 517"/>
              <p:cNvSpPr>
                <a:spLocks/>
              </p:cNvSpPr>
              <p:nvPr/>
            </p:nvSpPr>
            <p:spPr bwMode="auto">
              <a:xfrm>
                <a:off x="2004" y="3800"/>
                <a:ext cx="312" cy="242"/>
              </a:xfrm>
              <a:custGeom>
                <a:avLst/>
                <a:gdLst>
                  <a:gd name="T0" fmla="*/ 0 w 312"/>
                  <a:gd name="T1" fmla="*/ 172 h 242"/>
                  <a:gd name="T2" fmla="*/ 54 w 312"/>
                  <a:gd name="T3" fmla="*/ 148 h 242"/>
                  <a:gd name="T4" fmla="*/ 70 w 312"/>
                  <a:gd name="T5" fmla="*/ 134 h 242"/>
                  <a:gd name="T6" fmla="*/ 132 w 312"/>
                  <a:gd name="T7" fmla="*/ 44 h 242"/>
                  <a:gd name="T8" fmla="*/ 270 w 312"/>
                  <a:gd name="T9" fmla="*/ 0 h 242"/>
                  <a:gd name="T10" fmla="*/ 272 w 312"/>
                  <a:gd name="T11" fmla="*/ 2 h 242"/>
                  <a:gd name="T12" fmla="*/ 274 w 312"/>
                  <a:gd name="T13" fmla="*/ 12 h 242"/>
                  <a:gd name="T14" fmla="*/ 266 w 312"/>
                  <a:gd name="T15" fmla="*/ 18 h 242"/>
                  <a:gd name="T16" fmla="*/ 214 w 312"/>
                  <a:gd name="T17" fmla="*/ 24 h 242"/>
                  <a:gd name="T18" fmla="*/ 156 w 312"/>
                  <a:gd name="T19" fmla="*/ 60 h 242"/>
                  <a:gd name="T20" fmla="*/ 232 w 312"/>
                  <a:gd name="T21" fmla="*/ 42 h 242"/>
                  <a:gd name="T22" fmla="*/ 272 w 312"/>
                  <a:gd name="T23" fmla="*/ 42 h 242"/>
                  <a:gd name="T24" fmla="*/ 306 w 312"/>
                  <a:gd name="T25" fmla="*/ 42 h 242"/>
                  <a:gd name="T26" fmla="*/ 312 w 312"/>
                  <a:gd name="T27" fmla="*/ 52 h 242"/>
                  <a:gd name="T28" fmla="*/ 310 w 312"/>
                  <a:gd name="T29" fmla="*/ 60 h 242"/>
                  <a:gd name="T30" fmla="*/ 298 w 312"/>
                  <a:gd name="T31" fmla="*/ 66 h 242"/>
                  <a:gd name="T32" fmla="*/ 300 w 312"/>
                  <a:gd name="T33" fmla="*/ 68 h 242"/>
                  <a:gd name="T34" fmla="*/ 304 w 312"/>
                  <a:gd name="T35" fmla="*/ 76 h 242"/>
                  <a:gd name="T36" fmla="*/ 298 w 312"/>
                  <a:gd name="T37" fmla="*/ 82 h 242"/>
                  <a:gd name="T38" fmla="*/ 246 w 312"/>
                  <a:gd name="T39" fmla="*/ 98 h 242"/>
                  <a:gd name="T40" fmla="*/ 252 w 312"/>
                  <a:gd name="T41" fmla="*/ 108 h 242"/>
                  <a:gd name="T42" fmla="*/ 282 w 312"/>
                  <a:gd name="T43" fmla="*/ 100 h 242"/>
                  <a:gd name="T44" fmla="*/ 284 w 312"/>
                  <a:gd name="T45" fmla="*/ 108 h 242"/>
                  <a:gd name="T46" fmla="*/ 280 w 312"/>
                  <a:gd name="T47" fmla="*/ 114 h 242"/>
                  <a:gd name="T48" fmla="*/ 270 w 312"/>
                  <a:gd name="T49" fmla="*/ 120 h 242"/>
                  <a:gd name="T50" fmla="*/ 232 w 312"/>
                  <a:gd name="T51" fmla="*/ 134 h 242"/>
                  <a:gd name="T52" fmla="*/ 194 w 312"/>
                  <a:gd name="T53" fmla="*/ 148 h 242"/>
                  <a:gd name="T54" fmla="*/ 124 w 312"/>
                  <a:gd name="T55" fmla="*/ 202 h 242"/>
                  <a:gd name="T56" fmla="*/ 110 w 312"/>
                  <a:gd name="T57" fmla="*/ 208 h 242"/>
                  <a:gd name="T58" fmla="*/ 90 w 312"/>
                  <a:gd name="T59" fmla="*/ 210 h 242"/>
                  <a:gd name="T60" fmla="*/ 22 w 312"/>
                  <a:gd name="T61" fmla="*/ 242 h 242"/>
                  <a:gd name="T62" fmla="*/ 10 w 312"/>
                  <a:gd name="T63" fmla="*/ 224 h 242"/>
                  <a:gd name="T64" fmla="*/ 2 w 312"/>
                  <a:gd name="T65" fmla="*/ 202 h 242"/>
                  <a:gd name="T66" fmla="*/ 0 w 312"/>
                  <a:gd name="T67" fmla="*/ 172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42"/>
                  <a:gd name="T104" fmla="*/ 312 w 312"/>
                  <a:gd name="T105" fmla="*/ 242 h 2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42">
                    <a:moveTo>
                      <a:pt x="0" y="172"/>
                    </a:moveTo>
                    <a:lnTo>
                      <a:pt x="0" y="172"/>
                    </a:lnTo>
                    <a:lnTo>
                      <a:pt x="30" y="160"/>
                    </a:lnTo>
                    <a:lnTo>
                      <a:pt x="54" y="148"/>
                    </a:lnTo>
                    <a:lnTo>
                      <a:pt x="64" y="142"/>
                    </a:lnTo>
                    <a:lnTo>
                      <a:pt x="70" y="134"/>
                    </a:lnTo>
                    <a:lnTo>
                      <a:pt x="132" y="44"/>
                    </a:lnTo>
                    <a:lnTo>
                      <a:pt x="200" y="2"/>
                    </a:lnTo>
                    <a:lnTo>
                      <a:pt x="270" y="0"/>
                    </a:lnTo>
                    <a:lnTo>
                      <a:pt x="272" y="2"/>
                    </a:lnTo>
                    <a:lnTo>
                      <a:pt x="274" y="8"/>
                    </a:lnTo>
                    <a:lnTo>
                      <a:pt x="274" y="12"/>
                    </a:lnTo>
                    <a:lnTo>
                      <a:pt x="270" y="14"/>
                    </a:lnTo>
                    <a:lnTo>
                      <a:pt x="266" y="18"/>
                    </a:lnTo>
                    <a:lnTo>
                      <a:pt x="258" y="20"/>
                    </a:lnTo>
                    <a:lnTo>
                      <a:pt x="214" y="24"/>
                    </a:lnTo>
                    <a:lnTo>
                      <a:pt x="156" y="60"/>
                    </a:lnTo>
                    <a:lnTo>
                      <a:pt x="232" y="42"/>
                    </a:lnTo>
                    <a:lnTo>
                      <a:pt x="246" y="42"/>
                    </a:lnTo>
                    <a:lnTo>
                      <a:pt x="272" y="42"/>
                    </a:lnTo>
                    <a:lnTo>
                      <a:pt x="306" y="42"/>
                    </a:lnTo>
                    <a:lnTo>
                      <a:pt x="308" y="46"/>
                    </a:lnTo>
                    <a:lnTo>
                      <a:pt x="312" y="52"/>
                    </a:lnTo>
                    <a:lnTo>
                      <a:pt x="312" y="56"/>
                    </a:lnTo>
                    <a:lnTo>
                      <a:pt x="310" y="60"/>
                    </a:lnTo>
                    <a:lnTo>
                      <a:pt x="306" y="62"/>
                    </a:lnTo>
                    <a:lnTo>
                      <a:pt x="298" y="66"/>
                    </a:lnTo>
                    <a:lnTo>
                      <a:pt x="300" y="68"/>
                    </a:lnTo>
                    <a:lnTo>
                      <a:pt x="302" y="72"/>
                    </a:lnTo>
                    <a:lnTo>
                      <a:pt x="304" y="76"/>
                    </a:lnTo>
                    <a:lnTo>
                      <a:pt x="302" y="78"/>
                    </a:lnTo>
                    <a:lnTo>
                      <a:pt x="298" y="82"/>
                    </a:lnTo>
                    <a:lnTo>
                      <a:pt x="292" y="84"/>
                    </a:lnTo>
                    <a:lnTo>
                      <a:pt x="246" y="98"/>
                    </a:lnTo>
                    <a:lnTo>
                      <a:pt x="200" y="124"/>
                    </a:lnTo>
                    <a:lnTo>
                      <a:pt x="252" y="108"/>
                    </a:lnTo>
                    <a:lnTo>
                      <a:pt x="282" y="100"/>
                    </a:lnTo>
                    <a:lnTo>
                      <a:pt x="284" y="102"/>
                    </a:lnTo>
                    <a:lnTo>
                      <a:pt x="284" y="108"/>
                    </a:lnTo>
                    <a:lnTo>
                      <a:pt x="282" y="110"/>
                    </a:lnTo>
                    <a:lnTo>
                      <a:pt x="280" y="114"/>
                    </a:lnTo>
                    <a:lnTo>
                      <a:pt x="276" y="118"/>
                    </a:lnTo>
                    <a:lnTo>
                      <a:pt x="270" y="120"/>
                    </a:lnTo>
                    <a:lnTo>
                      <a:pt x="232" y="134"/>
                    </a:lnTo>
                    <a:lnTo>
                      <a:pt x="194" y="148"/>
                    </a:lnTo>
                    <a:lnTo>
                      <a:pt x="166" y="172"/>
                    </a:lnTo>
                    <a:lnTo>
                      <a:pt x="124" y="202"/>
                    </a:lnTo>
                    <a:lnTo>
                      <a:pt x="110" y="208"/>
                    </a:lnTo>
                    <a:lnTo>
                      <a:pt x="100" y="210"/>
                    </a:lnTo>
                    <a:lnTo>
                      <a:pt x="90" y="210"/>
                    </a:lnTo>
                    <a:lnTo>
                      <a:pt x="22" y="242"/>
                    </a:lnTo>
                    <a:lnTo>
                      <a:pt x="18" y="238"/>
                    </a:lnTo>
                    <a:lnTo>
                      <a:pt x="10" y="224"/>
                    </a:lnTo>
                    <a:lnTo>
                      <a:pt x="6" y="214"/>
                    </a:lnTo>
                    <a:lnTo>
                      <a:pt x="2" y="202"/>
                    </a:lnTo>
                    <a:lnTo>
                      <a:pt x="0" y="188"/>
                    </a:lnTo>
                    <a:lnTo>
                      <a:pt x="0" y="17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75" name="Freeform 518"/>
              <p:cNvSpPr>
                <a:spLocks/>
              </p:cNvSpPr>
              <p:nvPr/>
            </p:nvSpPr>
            <p:spPr bwMode="auto">
              <a:xfrm>
                <a:off x="1586" y="3540"/>
                <a:ext cx="474" cy="678"/>
              </a:xfrm>
              <a:custGeom>
                <a:avLst/>
                <a:gdLst>
                  <a:gd name="T0" fmla="*/ 12 w 474"/>
                  <a:gd name="T1" fmla="*/ 0 h 678"/>
                  <a:gd name="T2" fmla="*/ 90 w 474"/>
                  <a:gd name="T3" fmla="*/ 52 h 678"/>
                  <a:gd name="T4" fmla="*/ 156 w 474"/>
                  <a:gd name="T5" fmla="*/ 104 h 678"/>
                  <a:gd name="T6" fmla="*/ 196 w 474"/>
                  <a:gd name="T7" fmla="*/ 142 h 678"/>
                  <a:gd name="T8" fmla="*/ 226 w 474"/>
                  <a:gd name="T9" fmla="*/ 180 h 678"/>
                  <a:gd name="T10" fmla="*/ 240 w 474"/>
                  <a:gd name="T11" fmla="*/ 218 h 678"/>
                  <a:gd name="T12" fmla="*/ 240 w 474"/>
                  <a:gd name="T13" fmla="*/ 234 h 678"/>
                  <a:gd name="T14" fmla="*/ 232 w 474"/>
                  <a:gd name="T15" fmla="*/ 268 h 678"/>
                  <a:gd name="T16" fmla="*/ 198 w 474"/>
                  <a:gd name="T17" fmla="*/ 372 h 678"/>
                  <a:gd name="T18" fmla="*/ 178 w 474"/>
                  <a:gd name="T19" fmla="*/ 436 h 678"/>
                  <a:gd name="T20" fmla="*/ 172 w 474"/>
                  <a:gd name="T21" fmla="*/ 480 h 678"/>
                  <a:gd name="T22" fmla="*/ 180 w 474"/>
                  <a:gd name="T23" fmla="*/ 476 h 678"/>
                  <a:gd name="T24" fmla="*/ 220 w 474"/>
                  <a:gd name="T25" fmla="*/ 458 h 678"/>
                  <a:gd name="T26" fmla="*/ 260 w 474"/>
                  <a:gd name="T27" fmla="*/ 448 h 678"/>
                  <a:gd name="T28" fmla="*/ 284 w 474"/>
                  <a:gd name="T29" fmla="*/ 446 h 678"/>
                  <a:gd name="T30" fmla="*/ 334 w 474"/>
                  <a:gd name="T31" fmla="*/ 440 h 678"/>
                  <a:gd name="T32" fmla="*/ 384 w 474"/>
                  <a:gd name="T33" fmla="*/ 426 h 678"/>
                  <a:gd name="T34" fmla="*/ 436 w 474"/>
                  <a:gd name="T35" fmla="*/ 406 h 678"/>
                  <a:gd name="T36" fmla="*/ 434 w 474"/>
                  <a:gd name="T37" fmla="*/ 414 h 678"/>
                  <a:gd name="T38" fmla="*/ 434 w 474"/>
                  <a:gd name="T39" fmla="*/ 436 h 678"/>
                  <a:gd name="T40" fmla="*/ 444 w 474"/>
                  <a:gd name="T41" fmla="*/ 464 h 678"/>
                  <a:gd name="T42" fmla="*/ 464 w 474"/>
                  <a:gd name="T43" fmla="*/ 486 h 678"/>
                  <a:gd name="T44" fmla="*/ 474 w 474"/>
                  <a:gd name="T45" fmla="*/ 494 h 678"/>
                  <a:gd name="T46" fmla="*/ 406 w 474"/>
                  <a:gd name="T47" fmla="*/ 542 h 678"/>
                  <a:gd name="T48" fmla="*/ 302 w 474"/>
                  <a:gd name="T49" fmla="*/ 604 h 678"/>
                  <a:gd name="T50" fmla="*/ 238 w 474"/>
                  <a:gd name="T51" fmla="*/ 632 h 678"/>
                  <a:gd name="T52" fmla="*/ 170 w 474"/>
                  <a:gd name="T53" fmla="*/ 658 h 678"/>
                  <a:gd name="T54" fmla="*/ 98 w 474"/>
                  <a:gd name="T55" fmla="*/ 674 h 678"/>
                  <a:gd name="T56" fmla="*/ 92 w 474"/>
                  <a:gd name="T57" fmla="*/ 676 h 678"/>
                  <a:gd name="T58" fmla="*/ 76 w 474"/>
                  <a:gd name="T59" fmla="*/ 676 h 678"/>
                  <a:gd name="T60" fmla="*/ 66 w 474"/>
                  <a:gd name="T61" fmla="*/ 668 h 678"/>
                  <a:gd name="T62" fmla="*/ 56 w 474"/>
                  <a:gd name="T63" fmla="*/ 650 h 678"/>
                  <a:gd name="T64" fmla="*/ 32 w 474"/>
                  <a:gd name="T65" fmla="*/ 582 h 678"/>
                  <a:gd name="T66" fmla="*/ 20 w 474"/>
                  <a:gd name="T67" fmla="*/ 532 h 678"/>
                  <a:gd name="T68" fmla="*/ 6 w 474"/>
                  <a:gd name="T69" fmla="*/ 426 h 678"/>
                  <a:gd name="T70" fmla="*/ 0 w 474"/>
                  <a:gd name="T71" fmla="*/ 324 h 678"/>
                  <a:gd name="T72" fmla="*/ 2 w 474"/>
                  <a:gd name="T73" fmla="*/ 234 h 678"/>
                  <a:gd name="T74" fmla="*/ 6 w 474"/>
                  <a:gd name="T75" fmla="*/ 200 h 678"/>
                  <a:gd name="T76" fmla="*/ 10 w 474"/>
                  <a:gd name="T77" fmla="*/ 134 h 678"/>
                  <a:gd name="T78" fmla="*/ 12 w 474"/>
                  <a:gd name="T79" fmla="*/ 0 h 67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4"/>
                  <a:gd name="T121" fmla="*/ 0 h 678"/>
                  <a:gd name="T122" fmla="*/ 474 w 474"/>
                  <a:gd name="T123" fmla="*/ 678 h 67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4" h="678">
                    <a:moveTo>
                      <a:pt x="12" y="0"/>
                    </a:moveTo>
                    <a:lnTo>
                      <a:pt x="12" y="0"/>
                    </a:lnTo>
                    <a:lnTo>
                      <a:pt x="50" y="26"/>
                    </a:lnTo>
                    <a:lnTo>
                      <a:pt x="90" y="52"/>
                    </a:lnTo>
                    <a:lnTo>
                      <a:pt x="134" y="84"/>
                    </a:lnTo>
                    <a:lnTo>
                      <a:pt x="156" y="104"/>
                    </a:lnTo>
                    <a:lnTo>
                      <a:pt x="176" y="122"/>
                    </a:lnTo>
                    <a:lnTo>
                      <a:pt x="196" y="142"/>
                    </a:lnTo>
                    <a:lnTo>
                      <a:pt x="212" y="162"/>
                    </a:lnTo>
                    <a:lnTo>
                      <a:pt x="226" y="180"/>
                    </a:lnTo>
                    <a:lnTo>
                      <a:pt x="236" y="200"/>
                    </a:lnTo>
                    <a:lnTo>
                      <a:pt x="240" y="218"/>
                    </a:lnTo>
                    <a:lnTo>
                      <a:pt x="242" y="226"/>
                    </a:lnTo>
                    <a:lnTo>
                      <a:pt x="240" y="234"/>
                    </a:lnTo>
                    <a:lnTo>
                      <a:pt x="232" y="268"/>
                    </a:lnTo>
                    <a:lnTo>
                      <a:pt x="222" y="302"/>
                    </a:lnTo>
                    <a:lnTo>
                      <a:pt x="198" y="372"/>
                    </a:lnTo>
                    <a:lnTo>
                      <a:pt x="188" y="406"/>
                    </a:lnTo>
                    <a:lnTo>
                      <a:pt x="178" y="436"/>
                    </a:lnTo>
                    <a:lnTo>
                      <a:pt x="174" y="460"/>
                    </a:lnTo>
                    <a:lnTo>
                      <a:pt x="172" y="480"/>
                    </a:lnTo>
                    <a:lnTo>
                      <a:pt x="180" y="476"/>
                    </a:lnTo>
                    <a:lnTo>
                      <a:pt x="204" y="464"/>
                    </a:lnTo>
                    <a:lnTo>
                      <a:pt x="220" y="458"/>
                    </a:lnTo>
                    <a:lnTo>
                      <a:pt x="240" y="452"/>
                    </a:lnTo>
                    <a:lnTo>
                      <a:pt x="260" y="448"/>
                    </a:lnTo>
                    <a:lnTo>
                      <a:pt x="284" y="446"/>
                    </a:lnTo>
                    <a:lnTo>
                      <a:pt x="308" y="444"/>
                    </a:lnTo>
                    <a:lnTo>
                      <a:pt x="334" y="440"/>
                    </a:lnTo>
                    <a:lnTo>
                      <a:pt x="360" y="432"/>
                    </a:lnTo>
                    <a:lnTo>
                      <a:pt x="384" y="426"/>
                    </a:lnTo>
                    <a:lnTo>
                      <a:pt x="420" y="412"/>
                    </a:lnTo>
                    <a:lnTo>
                      <a:pt x="436" y="406"/>
                    </a:lnTo>
                    <a:lnTo>
                      <a:pt x="434" y="414"/>
                    </a:lnTo>
                    <a:lnTo>
                      <a:pt x="432" y="424"/>
                    </a:lnTo>
                    <a:lnTo>
                      <a:pt x="434" y="436"/>
                    </a:lnTo>
                    <a:lnTo>
                      <a:pt x="438" y="450"/>
                    </a:lnTo>
                    <a:lnTo>
                      <a:pt x="444" y="464"/>
                    </a:lnTo>
                    <a:lnTo>
                      <a:pt x="456" y="480"/>
                    </a:lnTo>
                    <a:lnTo>
                      <a:pt x="464" y="486"/>
                    </a:lnTo>
                    <a:lnTo>
                      <a:pt x="474" y="494"/>
                    </a:lnTo>
                    <a:lnTo>
                      <a:pt x="442" y="518"/>
                    </a:lnTo>
                    <a:lnTo>
                      <a:pt x="406" y="542"/>
                    </a:lnTo>
                    <a:lnTo>
                      <a:pt x="358" y="572"/>
                    </a:lnTo>
                    <a:lnTo>
                      <a:pt x="302" y="604"/>
                    </a:lnTo>
                    <a:lnTo>
                      <a:pt x="270" y="618"/>
                    </a:lnTo>
                    <a:lnTo>
                      <a:pt x="238" y="632"/>
                    </a:lnTo>
                    <a:lnTo>
                      <a:pt x="204" y="646"/>
                    </a:lnTo>
                    <a:lnTo>
                      <a:pt x="170" y="658"/>
                    </a:lnTo>
                    <a:lnTo>
                      <a:pt x="134" y="666"/>
                    </a:lnTo>
                    <a:lnTo>
                      <a:pt x="98" y="674"/>
                    </a:lnTo>
                    <a:lnTo>
                      <a:pt x="92" y="676"/>
                    </a:lnTo>
                    <a:lnTo>
                      <a:pt x="86" y="678"/>
                    </a:lnTo>
                    <a:lnTo>
                      <a:pt x="76" y="676"/>
                    </a:lnTo>
                    <a:lnTo>
                      <a:pt x="72" y="672"/>
                    </a:lnTo>
                    <a:lnTo>
                      <a:pt x="66" y="668"/>
                    </a:lnTo>
                    <a:lnTo>
                      <a:pt x="62" y="660"/>
                    </a:lnTo>
                    <a:lnTo>
                      <a:pt x="56" y="650"/>
                    </a:lnTo>
                    <a:lnTo>
                      <a:pt x="44" y="622"/>
                    </a:lnTo>
                    <a:lnTo>
                      <a:pt x="32" y="582"/>
                    </a:lnTo>
                    <a:lnTo>
                      <a:pt x="20" y="532"/>
                    </a:lnTo>
                    <a:lnTo>
                      <a:pt x="12" y="480"/>
                    </a:lnTo>
                    <a:lnTo>
                      <a:pt x="6" y="426"/>
                    </a:lnTo>
                    <a:lnTo>
                      <a:pt x="2" y="374"/>
                    </a:lnTo>
                    <a:lnTo>
                      <a:pt x="0" y="324"/>
                    </a:lnTo>
                    <a:lnTo>
                      <a:pt x="0" y="276"/>
                    </a:lnTo>
                    <a:lnTo>
                      <a:pt x="2" y="234"/>
                    </a:lnTo>
                    <a:lnTo>
                      <a:pt x="6" y="200"/>
                    </a:lnTo>
                    <a:lnTo>
                      <a:pt x="8" y="168"/>
                    </a:lnTo>
                    <a:lnTo>
                      <a:pt x="10" y="134"/>
                    </a:lnTo>
                    <a:lnTo>
                      <a:pt x="12" y="7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76" name="Freeform 519"/>
              <p:cNvSpPr>
                <a:spLocks/>
              </p:cNvSpPr>
              <p:nvPr/>
            </p:nvSpPr>
            <p:spPr bwMode="auto">
              <a:xfrm>
                <a:off x="1586" y="3540"/>
                <a:ext cx="474" cy="678"/>
              </a:xfrm>
              <a:custGeom>
                <a:avLst/>
                <a:gdLst>
                  <a:gd name="T0" fmla="*/ 12 w 474"/>
                  <a:gd name="T1" fmla="*/ 0 h 678"/>
                  <a:gd name="T2" fmla="*/ 90 w 474"/>
                  <a:gd name="T3" fmla="*/ 52 h 678"/>
                  <a:gd name="T4" fmla="*/ 156 w 474"/>
                  <a:gd name="T5" fmla="*/ 104 h 678"/>
                  <a:gd name="T6" fmla="*/ 196 w 474"/>
                  <a:gd name="T7" fmla="*/ 142 h 678"/>
                  <a:gd name="T8" fmla="*/ 226 w 474"/>
                  <a:gd name="T9" fmla="*/ 180 h 678"/>
                  <a:gd name="T10" fmla="*/ 240 w 474"/>
                  <a:gd name="T11" fmla="*/ 218 h 678"/>
                  <a:gd name="T12" fmla="*/ 240 w 474"/>
                  <a:gd name="T13" fmla="*/ 234 h 678"/>
                  <a:gd name="T14" fmla="*/ 232 w 474"/>
                  <a:gd name="T15" fmla="*/ 268 h 678"/>
                  <a:gd name="T16" fmla="*/ 198 w 474"/>
                  <a:gd name="T17" fmla="*/ 372 h 678"/>
                  <a:gd name="T18" fmla="*/ 178 w 474"/>
                  <a:gd name="T19" fmla="*/ 436 h 678"/>
                  <a:gd name="T20" fmla="*/ 172 w 474"/>
                  <a:gd name="T21" fmla="*/ 480 h 678"/>
                  <a:gd name="T22" fmla="*/ 180 w 474"/>
                  <a:gd name="T23" fmla="*/ 476 h 678"/>
                  <a:gd name="T24" fmla="*/ 220 w 474"/>
                  <a:gd name="T25" fmla="*/ 458 h 678"/>
                  <a:gd name="T26" fmla="*/ 260 w 474"/>
                  <a:gd name="T27" fmla="*/ 448 h 678"/>
                  <a:gd name="T28" fmla="*/ 284 w 474"/>
                  <a:gd name="T29" fmla="*/ 446 h 678"/>
                  <a:gd name="T30" fmla="*/ 334 w 474"/>
                  <a:gd name="T31" fmla="*/ 440 h 678"/>
                  <a:gd name="T32" fmla="*/ 384 w 474"/>
                  <a:gd name="T33" fmla="*/ 426 h 678"/>
                  <a:gd name="T34" fmla="*/ 436 w 474"/>
                  <a:gd name="T35" fmla="*/ 406 h 678"/>
                  <a:gd name="T36" fmla="*/ 434 w 474"/>
                  <a:gd name="T37" fmla="*/ 414 h 678"/>
                  <a:gd name="T38" fmla="*/ 434 w 474"/>
                  <a:gd name="T39" fmla="*/ 436 h 678"/>
                  <a:gd name="T40" fmla="*/ 444 w 474"/>
                  <a:gd name="T41" fmla="*/ 464 h 678"/>
                  <a:gd name="T42" fmla="*/ 464 w 474"/>
                  <a:gd name="T43" fmla="*/ 486 h 678"/>
                  <a:gd name="T44" fmla="*/ 474 w 474"/>
                  <a:gd name="T45" fmla="*/ 494 h 678"/>
                  <a:gd name="T46" fmla="*/ 406 w 474"/>
                  <a:gd name="T47" fmla="*/ 542 h 678"/>
                  <a:gd name="T48" fmla="*/ 302 w 474"/>
                  <a:gd name="T49" fmla="*/ 604 h 678"/>
                  <a:gd name="T50" fmla="*/ 238 w 474"/>
                  <a:gd name="T51" fmla="*/ 632 h 678"/>
                  <a:gd name="T52" fmla="*/ 170 w 474"/>
                  <a:gd name="T53" fmla="*/ 658 h 678"/>
                  <a:gd name="T54" fmla="*/ 98 w 474"/>
                  <a:gd name="T55" fmla="*/ 674 h 678"/>
                  <a:gd name="T56" fmla="*/ 92 w 474"/>
                  <a:gd name="T57" fmla="*/ 676 h 678"/>
                  <a:gd name="T58" fmla="*/ 76 w 474"/>
                  <a:gd name="T59" fmla="*/ 676 h 678"/>
                  <a:gd name="T60" fmla="*/ 66 w 474"/>
                  <a:gd name="T61" fmla="*/ 668 h 678"/>
                  <a:gd name="T62" fmla="*/ 56 w 474"/>
                  <a:gd name="T63" fmla="*/ 650 h 678"/>
                  <a:gd name="T64" fmla="*/ 32 w 474"/>
                  <a:gd name="T65" fmla="*/ 582 h 678"/>
                  <a:gd name="T66" fmla="*/ 20 w 474"/>
                  <a:gd name="T67" fmla="*/ 532 h 678"/>
                  <a:gd name="T68" fmla="*/ 6 w 474"/>
                  <a:gd name="T69" fmla="*/ 426 h 678"/>
                  <a:gd name="T70" fmla="*/ 0 w 474"/>
                  <a:gd name="T71" fmla="*/ 324 h 678"/>
                  <a:gd name="T72" fmla="*/ 2 w 474"/>
                  <a:gd name="T73" fmla="*/ 234 h 678"/>
                  <a:gd name="T74" fmla="*/ 6 w 474"/>
                  <a:gd name="T75" fmla="*/ 200 h 678"/>
                  <a:gd name="T76" fmla="*/ 10 w 474"/>
                  <a:gd name="T77" fmla="*/ 134 h 678"/>
                  <a:gd name="T78" fmla="*/ 12 w 474"/>
                  <a:gd name="T79" fmla="*/ 0 h 67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4"/>
                  <a:gd name="T121" fmla="*/ 0 h 678"/>
                  <a:gd name="T122" fmla="*/ 474 w 474"/>
                  <a:gd name="T123" fmla="*/ 678 h 67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4" h="678">
                    <a:moveTo>
                      <a:pt x="12" y="0"/>
                    </a:moveTo>
                    <a:lnTo>
                      <a:pt x="12" y="0"/>
                    </a:lnTo>
                    <a:lnTo>
                      <a:pt x="50" y="26"/>
                    </a:lnTo>
                    <a:lnTo>
                      <a:pt x="90" y="52"/>
                    </a:lnTo>
                    <a:lnTo>
                      <a:pt x="134" y="84"/>
                    </a:lnTo>
                    <a:lnTo>
                      <a:pt x="156" y="104"/>
                    </a:lnTo>
                    <a:lnTo>
                      <a:pt x="176" y="122"/>
                    </a:lnTo>
                    <a:lnTo>
                      <a:pt x="196" y="142"/>
                    </a:lnTo>
                    <a:lnTo>
                      <a:pt x="212" y="162"/>
                    </a:lnTo>
                    <a:lnTo>
                      <a:pt x="226" y="180"/>
                    </a:lnTo>
                    <a:lnTo>
                      <a:pt x="236" y="200"/>
                    </a:lnTo>
                    <a:lnTo>
                      <a:pt x="240" y="218"/>
                    </a:lnTo>
                    <a:lnTo>
                      <a:pt x="242" y="226"/>
                    </a:lnTo>
                    <a:lnTo>
                      <a:pt x="240" y="234"/>
                    </a:lnTo>
                    <a:lnTo>
                      <a:pt x="232" y="268"/>
                    </a:lnTo>
                    <a:lnTo>
                      <a:pt x="222" y="302"/>
                    </a:lnTo>
                    <a:lnTo>
                      <a:pt x="198" y="372"/>
                    </a:lnTo>
                    <a:lnTo>
                      <a:pt x="188" y="406"/>
                    </a:lnTo>
                    <a:lnTo>
                      <a:pt x="178" y="436"/>
                    </a:lnTo>
                    <a:lnTo>
                      <a:pt x="174" y="460"/>
                    </a:lnTo>
                    <a:lnTo>
                      <a:pt x="172" y="480"/>
                    </a:lnTo>
                    <a:lnTo>
                      <a:pt x="180" y="476"/>
                    </a:lnTo>
                    <a:lnTo>
                      <a:pt x="204" y="464"/>
                    </a:lnTo>
                    <a:lnTo>
                      <a:pt x="220" y="458"/>
                    </a:lnTo>
                    <a:lnTo>
                      <a:pt x="240" y="452"/>
                    </a:lnTo>
                    <a:lnTo>
                      <a:pt x="260" y="448"/>
                    </a:lnTo>
                    <a:lnTo>
                      <a:pt x="284" y="446"/>
                    </a:lnTo>
                    <a:lnTo>
                      <a:pt x="308" y="444"/>
                    </a:lnTo>
                    <a:lnTo>
                      <a:pt x="334" y="440"/>
                    </a:lnTo>
                    <a:lnTo>
                      <a:pt x="360" y="432"/>
                    </a:lnTo>
                    <a:lnTo>
                      <a:pt x="384" y="426"/>
                    </a:lnTo>
                    <a:lnTo>
                      <a:pt x="420" y="412"/>
                    </a:lnTo>
                    <a:lnTo>
                      <a:pt x="436" y="406"/>
                    </a:lnTo>
                    <a:lnTo>
                      <a:pt x="434" y="414"/>
                    </a:lnTo>
                    <a:lnTo>
                      <a:pt x="432" y="424"/>
                    </a:lnTo>
                    <a:lnTo>
                      <a:pt x="434" y="436"/>
                    </a:lnTo>
                    <a:lnTo>
                      <a:pt x="438" y="450"/>
                    </a:lnTo>
                    <a:lnTo>
                      <a:pt x="444" y="464"/>
                    </a:lnTo>
                    <a:lnTo>
                      <a:pt x="456" y="480"/>
                    </a:lnTo>
                    <a:lnTo>
                      <a:pt x="464" y="486"/>
                    </a:lnTo>
                    <a:lnTo>
                      <a:pt x="474" y="494"/>
                    </a:lnTo>
                    <a:lnTo>
                      <a:pt x="442" y="518"/>
                    </a:lnTo>
                    <a:lnTo>
                      <a:pt x="406" y="542"/>
                    </a:lnTo>
                    <a:lnTo>
                      <a:pt x="358" y="572"/>
                    </a:lnTo>
                    <a:lnTo>
                      <a:pt x="302" y="604"/>
                    </a:lnTo>
                    <a:lnTo>
                      <a:pt x="270" y="618"/>
                    </a:lnTo>
                    <a:lnTo>
                      <a:pt x="238" y="632"/>
                    </a:lnTo>
                    <a:lnTo>
                      <a:pt x="204" y="646"/>
                    </a:lnTo>
                    <a:lnTo>
                      <a:pt x="170" y="658"/>
                    </a:lnTo>
                    <a:lnTo>
                      <a:pt x="134" y="666"/>
                    </a:lnTo>
                    <a:lnTo>
                      <a:pt x="98" y="674"/>
                    </a:lnTo>
                    <a:lnTo>
                      <a:pt x="92" y="676"/>
                    </a:lnTo>
                    <a:lnTo>
                      <a:pt x="86" y="678"/>
                    </a:lnTo>
                    <a:lnTo>
                      <a:pt x="76" y="676"/>
                    </a:lnTo>
                    <a:lnTo>
                      <a:pt x="72" y="672"/>
                    </a:lnTo>
                    <a:lnTo>
                      <a:pt x="66" y="668"/>
                    </a:lnTo>
                    <a:lnTo>
                      <a:pt x="62" y="660"/>
                    </a:lnTo>
                    <a:lnTo>
                      <a:pt x="56" y="650"/>
                    </a:lnTo>
                    <a:lnTo>
                      <a:pt x="44" y="622"/>
                    </a:lnTo>
                    <a:lnTo>
                      <a:pt x="32" y="582"/>
                    </a:lnTo>
                    <a:lnTo>
                      <a:pt x="20" y="532"/>
                    </a:lnTo>
                    <a:lnTo>
                      <a:pt x="12" y="480"/>
                    </a:lnTo>
                    <a:lnTo>
                      <a:pt x="6" y="426"/>
                    </a:lnTo>
                    <a:lnTo>
                      <a:pt x="2" y="374"/>
                    </a:lnTo>
                    <a:lnTo>
                      <a:pt x="0" y="324"/>
                    </a:lnTo>
                    <a:lnTo>
                      <a:pt x="0" y="276"/>
                    </a:lnTo>
                    <a:lnTo>
                      <a:pt x="2" y="234"/>
                    </a:lnTo>
                    <a:lnTo>
                      <a:pt x="6" y="200"/>
                    </a:lnTo>
                    <a:lnTo>
                      <a:pt x="8" y="168"/>
                    </a:lnTo>
                    <a:lnTo>
                      <a:pt x="10" y="134"/>
                    </a:lnTo>
                    <a:lnTo>
                      <a:pt x="12" y="70"/>
                    </a:lnTo>
                    <a:lnTo>
                      <a:pt x="1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77" name="Freeform 520"/>
              <p:cNvSpPr>
                <a:spLocks/>
              </p:cNvSpPr>
              <p:nvPr/>
            </p:nvSpPr>
            <p:spPr bwMode="auto">
              <a:xfrm>
                <a:off x="1652" y="3562"/>
                <a:ext cx="142" cy="370"/>
              </a:xfrm>
              <a:custGeom>
                <a:avLst/>
                <a:gdLst>
                  <a:gd name="T0" fmla="*/ 0 w 142"/>
                  <a:gd name="T1" fmla="*/ 0 h 370"/>
                  <a:gd name="T2" fmla="*/ 0 w 142"/>
                  <a:gd name="T3" fmla="*/ 0 h 370"/>
                  <a:gd name="T4" fmla="*/ 10 w 142"/>
                  <a:gd name="T5" fmla="*/ 8 h 370"/>
                  <a:gd name="T6" fmla="*/ 32 w 142"/>
                  <a:gd name="T7" fmla="*/ 30 h 370"/>
                  <a:gd name="T8" fmla="*/ 62 w 142"/>
                  <a:gd name="T9" fmla="*/ 64 h 370"/>
                  <a:gd name="T10" fmla="*/ 78 w 142"/>
                  <a:gd name="T11" fmla="*/ 84 h 370"/>
                  <a:gd name="T12" fmla="*/ 92 w 142"/>
                  <a:gd name="T13" fmla="*/ 108 h 370"/>
                  <a:gd name="T14" fmla="*/ 108 w 142"/>
                  <a:gd name="T15" fmla="*/ 134 h 370"/>
                  <a:gd name="T16" fmla="*/ 120 w 142"/>
                  <a:gd name="T17" fmla="*/ 162 h 370"/>
                  <a:gd name="T18" fmla="*/ 132 w 142"/>
                  <a:gd name="T19" fmla="*/ 194 h 370"/>
                  <a:gd name="T20" fmla="*/ 138 w 142"/>
                  <a:gd name="T21" fmla="*/ 226 h 370"/>
                  <a:gd name="T22" fmla="*/ 142 w 142"/>
                  <a:gd name="T23" fmla="*/ 260 h 370"/>
                  <a:gd name="T24" fmla="*/ 142 w 142"/>
                  <a:gd name="T25" fmla="*/ 276 h 370"/>
                  <a:gd name="T26" fmla="*/ 142 w 142"/>
                  <a:gd name="T27" fmla="*/ 294 h 370"/>
                  <a:gd name="T28" fmla="*/ 140 w 142"/>
                  <a:gd name="T29" fmla="*/ 312 h 370"/>
                  <a:gd name="T30" fmla="*/ 136 w 142"/>
                  <a:gd name="T31" fmla="*/ 332 h 370"/>
                  <a:gd name="T32" fmla="*/ 130 w 142"/>
                  <a:gd name="T33" fmla="*/ 350 h 370"/>
                  <a:gd name="T34" fmla="*/ 122 w 142"/>
                  <a:gd name="T35" fmla="*/ 370 h 370"/>
                  <a:gd name="T36" fmla="*/ 122 w 142"/>
                  <a:gd name="T37" fmla="*/ 370 h 370"/>
                  <a:gd name="T38" fmla="*/ 124 w 142"/>
                  <a:gd name="T39" fmla="*/ 362 h 370"/>
                  <a:gd name="T40" fmla="*/ 128 w 142"/>
                  <a:gd name="T41" fmla="*/ 340 h 370"/>
                  <a:gd name="T42" fmla="*/ 130 w 142"/>
                  <a:gd name="T43" fmla="*/ 306 h 370"/>
                  <a:gd name="T44" fmla="*/ 130 w 142"/>
                  <a:gd name="T45" fmla="*/ 286 h 370"/>
                  <a:gd name="T46" fmla="*/ 128 w 142"/>
                  <a:gd name="T47" fmla="*/ 262 h 370"/>
                  <a:gd name="T48" fmla="*/ 122 w 142"/>
                  <a:gd name="T49" fmla="*/ 236 h 370"/>
                  <a:gd name="T50" fmla="*/ 116 w 142"/>
                  <a:gd name="T51" fmla="*/ 208 h 370"/>
                  <a:gd name="T52" fmla="*/ 106 w 142"/>
                  <a:gd name="T53" fmla="*/ 178 h 370"/>
                  <a:gd name="T54" fmla="*/ 94 w 142"/>
                  <a:gd name="T55" fmla="*/ 146 h 370"/>
                  <a:gd name="T56" fmla="*/ 76 w 142"/>
                  <a:gd name="T57" fmla="*/ 112 h 370"/>
                  <a:gd name="T58" fmla="*/ 56 w 142"/>
                  <a:gd name="T59" fmla="*/ 76 h 370"/>
                  <a:gd name="T60" fmla="*/ 30 w 142"/>
                  <a:gd name="T61" fmla="*/ 38 h 370"/>
                  <a:gd name="T62" fmla="*/ 0 w 142"/>
                  <a:gd name="T63" fmla="*/ 0 h 3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2"/>
                  <a:gd name="T97" fmla="*/ 0 h 370"/>
                  <a:gd name="T98" fmla="*/ 142 w 142"/>
                  <a:gd name="T99" fmla="*/ 370 h 3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2" h="37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32" y="30"/>
                    </a:lnTo>
                    <a:lnTo>
                      <a:pt x="62" y="64"/>
                    </a:lnTo>
                    <a:lnTo>
                      <a:pt x="78" y="84"/>
                    </a:lnTo>
                    <a:lnTo>
                      <a:pt x="92" y="108"/>
                    </a:lnTo>
                    <a:lnTo>
                      <a:pt x="108" y="134"/>
                    </a:lnTo>
                    <a:lnTo>
                      <a:pt x="120" y="162"/>
                    </a:lnTo>
                    <a:lnTo>
                      <a:pt x="132" y="194"/>
                    </a:lnTo>
                    <a:lnTo>
                      <a:pt x="138" y="226"/>
                    </a:lnTo>
                    <a:lnTo>
                      <a:pt x="142" y="260"/>
                    </a:lnTo>
                    <a:lnTo>
                      <a:pt x="142" y="276"/>
                    </a:lnTo>
                    <a:lnTo>
                      <a:pt x="142" y="294"/>
                    </a:lnTo>
                    <a:lnTo>
                      <a:pt x="140" y="312"/>
                    </a:lnTo>
                    <a:lnTo>
                      <a:pt x="136" y="332"/>
                    </a:lnTo>
                    <a:lnTo>
                      <a:pt x="130" y="350"/>
                    </a:lnTo>
                    <a:lnTo>
                      <a:pt x="122" y="370"/>
                    </a:lnTo>
                    <a:lnTo>
                      <a:pt x="124" y="362"/>
                    </a:lnTo>
                    <a:lnTo>
                      <a:pt x="128" y="340"/>
                    </a:lnTo>
                    <a:lnTo>
                      <a:pt x="130" y="306"/>
                    </a:lnTo>
                    <a:lnTo>
                      <a:pt x="130" y="286"/>
                    </a:lnTo>
                    <a:lnTo>
                      <a:pt x="128" y="262"/>
                    </a:lnTo>
                    <a:lnTo>
                      <a:pt x="122" y="236"/>
                    </a:lnTo>
                    <a:lnTo>
                      <a:pt x="116" y="208"/>
                    </a:lnTo>
                    <a:lnTo>
                      <a:pt x="106" y="178"/>
                    </a:lnTo>
                    <a:lnTo>
                      <a:pt x="94" y="146"/>
                    </a:lnTo>
                    <a:lnTo>
                      <a:pt x="76" y="112"/>
                    </a:lnTo>
                    <a:lnTo>
                      <a:pt x="56" y="76"/>
                    </a:lnTo>
                    <a:lnTo>
                      <a:pt x="30" y="3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78" name="Freeform 521"/>
              <p:cNvSpPr>
                <a:spLocks/>
              </p:cNvSpPr>
              <p:nvPr/>
            </p:nvSpPr>
            <p:spPr bwMode="auto">
              <a:xfrm>
                <a:off x="1652" y="3562"/>
                <a:ext cx="142" cy="370"/>
              </a:xfrm>
              <a:custGeom>
                <a:avLst/>
                <a:gdLst>
                  <a:gd name="T0" fmla="*/ 0 w 142"/>
                  <a:gd name="T1" fmla="*/ 0 h 370"/>
                  <a:gd name="T2" fmla="*/ 0 w 142"/>
                  <a:gd name="T3" fmla="*/ 0 h 370"/>
                  <a:gd name="T4" fmla="*/ 10 w 142"/>
                  <a:gd name="T5" fmla="*/ 8 h 370"/>
                  <a:gd name="T6" fmla="*/ 32 w 142"/>
                  <a:gd name="T7" fmla="*/ 30 h 370"/>
                  <a:gd name="T8" fmla="*/ 62 w 142"/>
                  <a:gd name="T9" fmla="*/ 64 h 370"/>
                  <a:gd name="T10" fmla="*/ 78 w 142"/>
                  <a:gd name="T11" fmla="*/ 84 h 370"/>
                  <a:gd name="T12" fmla="*/ 92 w 142"/>
                  <a:gd name="T13" fmla="*/ 108 h 370"/>
                  <a:gd name="T14" fmla="*/ 108 w 142"/>
                  <a:gd name="T15" fmla="*/ 134 h 370"/>
                  <a:gd name="T16" fmla="*/ 120 w 142"/>
                  <a:gd name="T17" fmla="*/ 162 h 370"/>
                  <a:gd name="T18" fmla="*/ 132 w 142"/>
                  <a:gd name="T19" fmla="*/ 194 h 370"/>
                  <a:gd name="T20" fmla="*/ 138 w 142"/>
                  <a:gd name="T21" fmla="*/ 226 h 370"/>
                  <a:gd name="T22" fmla="*/ 142 w 142"/>
                  <a:gd name="T23" fmla="*/ 260 h 370"/>
                  <a:gd name="T24" fmla="*/ 142 w 142"/>
                  <a:gd name="T25" fmla="*/ 276 h 370"/>
                  <a:gd name="T26" fmla="*/ 142 w 142"/>
                  <a:gd name="T27" fmla="*/ 294 h 370"/>
                  <a:gd name="T28" fmla="*/ 140 w 142"/>
                  <a:gd name="T29" fmla="*/ 312 h 370"/>
                  <a:gd name="T30" fmla="*/ 136 w 142"/>
                  <a:gd name="T31" fmla="*/ 332 h 370"/>
                  <a:gd name="T32" fmla="*/ 130 w 142"/>
                  <a:gd name="T33" fmla="*/ 350 h 370"/>
                  <a:gd name="T34" fmla="*/ 122 w 142"/>
                  <a:gd name="T35" fmla="*/ 370 h 370"/>
                  <a:gd name="T36" fmla="*/ 122 w 142"/>
                  <a:gd name="T37" fmla="*/ 370 h 370"/>
                  <a:gd name="T38" fmla="*/ 124 w 142"/>
                  <a:gd name="T39" fmla="*/ 362 h 370"/>
                  <a:gd name="T40" fmla="*/ 128 w 142"/>
                  <a:gd name="T41" fmla="*/ 340 h 370"/>
                  <a:gd name="T42" fmla="*/ 130 w 142"/>
                  <a:gd name="T43" fmla="*/ 306 h 370"/>
                  <a:gd name="T44" fmla="*/ 130 w 142"/>
                  <a:gd name="T45" fmla="*/ 286 h 370"/>
                  <a:gd name="T46" fmla="*/ 128 w 142"/>
                  <a:gd name="T47" fmla="*/ 262 h 370"/>
                  <a:gd name="T48" fmla="*/ 122 w 142"/>
                  <a:gd name="T49" fmla="*/ 236 h 370"/>
                  <a:gd name="T50" fmla="*/ 116 w 142"/>
                  <a:gd name="T51" fmla="*/ 208 h 370"/>
                  <a:gd name="T52" fmla="*/ 106 w 142"/>
                  <a:gd name="T53" fmla="*/ 178 h 370"/>
                  <a:gd name="T54" fmla="*/ 94 w 142"/>
                  <a:gd name="T55" fmla="*/ 146 h 370"/>
                  <a:gd name="T56" fmla="*/ 76 w 142"/>
                  <a:gd name="T57" fmla="*/ 112 h 370"/>
                  <a:gd name="T58" fmla="*/ 56 w 142"/>
                  <a:gd name="T59" fmla="*/ 76 h 370"/>
                  <a:gd name="T60" fmla="*/ 30 w 142"/>
                  <a:gd name="T61" fmla="*/ 38 h 370"/>
                  <a:gd name="T62" fmla="*/ 0 w 142"/>
                  <a:gd name="T63" fmla="*/ 0 h 3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2"/>
                  <a:gd name="T97" fmla="*/ 0 h 370"/>
                  <a:gd name="T98" fmla="*/ 142 w 142"/>
                  <a:gd name="T99" fmla="*/ 370 h 3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2" h="37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32" y="30"/>
                    </a:lnTo>
                    <a:lnTo>
                      <a:pt x="62" y="64"/>
                    </a:lnTo>
                    <a:lnTo>
                      <a:pt x="78" y="84"/>
                    </a:lnTo>
                    <a:lnTo>
                      <a:pt x="92" y="108"/>
                    </a:lnTo>
                    <a:lnTo>
                      <a:pt x="108" y="134"/>
                    </a:lnTo>
                    <a:lnTo>
                      <a:pt x="120" y="162"/>
                    </a:lnTo>
                    <a:lnTo>
                      <a:pt x="132" y="194"/>
                    </a:lnTo>
                    <a:lnTo>
                      <a:pt x="138" y="226"/>
                    </a:lnTo>
                    <a:lnTo>
                      <a:pt x="142" y="260"/>
                    </a:lnTo>
                    <a:lnTo>
                      <a:pt x="142" y="276"/>
                    </a:lnTo>
                    <a:lnTo>
                      <a:pt x="142" y="294"/>
                    </a:lnTo>
                    <a:lnTo>
                      <a:pt x="140" y="312"/>
                    </a:lnTo>
                    <a:lnTo>
                      <a:pt x="136" y="332"/>
                    </a:lnTo>
                    <a:lnTo>
                      <a:pt x="130" y="350"/>
                    </a:lnTo>
                    <a:lnTo>
                      <a:pt x="122" y="370"/>
                    </a:lnTo>
                    <a:lnTo>
                      <a:pt x="124" y="362"/>
                    </a:lnTo>
                    <a:lnTo>
                      <a:pt x="128" y="340"/>
                    </a:lnTo>
                    <a:lnTo>
                      <a:pt x="130" y="306"/>
                    </a:lnTo>
                    <a:lnTo>
                      <a:pt x="130" y="286"/>
                    </a:lnTo>
                    <a:lnTo>
                      <a:pt x="128" y="262"/>
                    </a:lnTo>
                    <a:lnTo>
                      <a:pt x="122" y="236"/>
                    </a:lnTo>
                    <a:lnTo>
                      <a:pt x="116" y="208"/>
                    </a:lnTo>
                    <a:lnTo>
                      <a:pt x="106" y="178"/>
                    </a:lnTo>
                    <a:lnTo>
                      <a:pt x="94" y="146"/>
                    </a:lnTo>
                    <a:lnTo>
                      <a:pt x="76" y="112"/>
                    </a:lnTo>
                    <a:lnTo>
                      <a:pt x="56" y="76"/>
                    </a:lnTo>
                    <a:lnTo>
                      <a:pt x="30" y="38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79" name="Freeform 522"/>
              <p:cNvSpPr>
                <a:spLocks/>
              </p:cNvSpPr>
              <p:nvPr/>
            </p:nvSpPr>
            <p:spPr bwMode="auto">
              <a:xfrm>
                <a:off x="2150" y="3390"/>
                <a:ext cx="8" cy="14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8 w 8"/>
                  <a:gd name="T5" fmla="*/ 6 h 14"/>
                  <a:gd name="T6" fmla="*/ 6 w 8"/>
                  <a:gd name="T7" fmla="*/ 10 h 14"/>
                  <a:gd name="T8" fmla="*/ 0 w 8"/>
                  <a:gd name="T9" fmla="*/ 14 h 14"/>
                  <a:gd name="T10" fmla="*/ 0 w 8"/>
                  <a:gd name="T11" fmla="*/ 14 h 14"/>
                  <a:gd name="T12" fmla="*/ 2 w 8"/>
                  <a:gd name="T13" fmla="*/ 8 h 14"/>
                  <a:gd name="T14" fmla="*/ 6 w 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14"/>
                  <a:gd name="T26" fmla="*/ 8 w 8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80" name="Freeform 523"/>
              <p:cNvSpPr>
                <a:spLocks/>
              </p:cNvSpPr>
              <p:nvPr/>
            </p:nvSpPr>
            <p:spPr bwMode="auto">
              <a:xfrm>
                <a:off x="2150" y="3390"/>
                <a:ext cx="8" cy="14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8 w 8"/>
                  <a:gd name="T5" fmla="*/ 6 h 14"/>
                  <a:gd name="T6" fmla="*/ 6 w 8"/>
                  <a:gd name="T7" fmla="*/ 10 h 14"/>
                  <a:gd name="T8" fmla="*/ 0 w 8"/>
                  <a:gd name="T9" fmla="*/ 14 h 14"/>
                  <a:gd name="T10" fmla="*/ 0 w 8"/>
                  <a:gd name="T11" fmla="*/ 14 h 14"/>
                  <a:gd name="T12" fmla="*/ 2 w 8"/>
                  <a:gd name="T13" fmla="*/ 8 h 14"/>
                  <a:gd name="T14" fmla="*/ 6 w 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14"/>
                  <a:gd name="T26" fmla="*/ 8 w 8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81" name="Freeform 524"/>
              <p:cNvSpPr>
                <a:spLocks/>
              </p:cNvSpPr>
              <p:nvPr/>
            </p:nvSpPr>
            <p:spPr bwMode="auto">
              <a:xfrm>
                <a:off x="1998" y="3318"/>
                <a:ext cx="116" cy="110"/>
              </a:xfrm>
              <a:custGeom>
                <a:avLst/>
                <a:gdLst>
                  <a:gd name="T0" fmla="*/ 116 w 116"/>
                  <a:gd name="T1" fmla="*/ 84 h 110"/>
                  <a:gd name="T2" fmla="*/ 116 w 116"/>
                  <a:gd name="T3" fmla="*/ 84 h 110"/>
                  <a:gd name="T4" fmla="*/ 108 w 116"/>
                  <a:gd name="T5" fmla="*/ 84 h 110"/>
                  <a:gd name="T6" fmla="*/ 88 w 116"/>
                  <a:gd name="T7" fmla="*/ 78 h 110"/>
                  <a:gd name="T8" fmla="*/ 74 w 116"/>
                  <a:gd name="T9" fmla="*/ 74 h 110"/>
                  <a:gd name="T10" fmla="*/ 62 w 116"/>
                  <a:gd name="T11" fmla="*/ 68 h 110"/>
                  <a:gd name="T12" fmla="*/ 48 w 116"/>
                  <a:gd name="T13" fmla="*/ 60 h 110"/>
                  <a:gd name="T14" fmla="*/ 36 w 116"/>
                  <a:gd name="T15" fmla="*/ 52 h 110"/>
                  <a:gd name="T16" fmla="*/ 36 w 116"/>
                  <a:gd name="T17" fmla="*/ 52 h 110"/>
                  <a:gd name="T18" fmla="*/ 18 w 116"/>
                  <a:gd name="T19" fmla="*/ 30 h 110"/>
                  <a:gd name="T20" fmla="*/ 6 w 116"/>
                  <a:gd name="T21" fmla="*/ 14 h 110"/>
                  <a:gd name="T22" fmla="*/ 2 w 116"/>
                  <a:gd name="T23" fmla="*/ 4 h 110"/>
                  <a:gd name="T24" fmla="*/ 0 w 116"/>
                  <a:gd name="T25" fmla="*/ 0 h 110"/>
                  <a:gd name="T26" fmla="*/ 0 w 116"/>
                  <a:gd name="T27" fmla="*/ 0 h 110"/>
                  <a:gd name="T28" fmla="*/ 4 w 116"/>
                  <a:gd name="T29" fmla="*/ 12 h 110"/>
                  <a:gd name="T30" fmla="*/ 14 w 116"/>
                  <a:gd name="T31" fmla="*/ 38 h 110"/>
                  <a:gd name="T32" fmla="*/ 22 w 116"/>
                  <a:gd name="T33" fmla="*/ 54 h 110"/>
                  <a:gd name="T34" fmla="*/ 30 w 116"/>
                  <a:gd name="T35" fmla="*/ 70 h 110"/>
                  <a:gd name="T36" fmla="*/ 40 w 116"/>
                  <a:gd name="T37" fmla="*/ 84 h 110"/>
                  <a:gd name="T38" fmla="*/ 52 w 116"/>
                  <a:gd name="T39" fmla="*/ 98 h 110"/>
                  <a:gd name="T40" fmla="*/ 52 w 116"/>
                  <a:gd name="T41" fmla="*/ 98 h 110"/>
                  <a:gd name="T42" fmla="*/ 64 w 116"/>
                  <a:gd name="T43" fmla="*/ 106 h 110"/>
                  <a:gd name="T44" fmla="*/ 74 w 116"/>
                  <a:gd name="T45" fmla="*/ 110 h 110"/>
                  <a:gd name="T46" fmla="*/ 84 w 116"/>
                  <a:gd name="T47" fmla="*/ 110 h 110"/>
                  <a:gd name="T48" fmla="*/ 92 w 116"/>
                  <a:gd name="T49" fmla="*/ 108 h 110"/>
                  <a:gd name="T50" fmla="*/ 100 w 116"/>
                  <a:gd name="T51" fmla="*/ 102 h 110"/>
                  <a:gd name="T52" fmla="*/ 106 w 116"/>
                  <a:gd name="T53" fmla="*/ 96 h 110"/>
                  <a:gd name="T54" fmla="*/ 116 w 116"/>
                  <a:gd name="T55" fmla="*/ 84 h 1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6"/>
                  <a:gd name="T85" fmla="*/ 0 h 110"/>
                  <a:gd name="T86" fmla="*/ 116 w 116"/>
                  <a:gd name="T87" fmla="*/ 110 h 11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6" h="110">
                    <a:moveTo>
                      <a:pt x="116" y="84"/>
                    </a:moveTo>
                    <a:lnTo>
                      <a:pt x="116" y="84"/>
                    </a:lnTo>
                    <a:lnTo>
                      <a:pt x="108" y="84"/>
                    </a:lnTo>
                    <a:lnTo>
                      <a:pt x="88" y="78"/>
                    </a:lnTo>
                    <a:lnTo>
                      <a:pt x="74" y="74"/>
                    </a:lnTo>
                    <a:lnTo>
                      <a:pt x="62" y="68"/>
                    </a:lnTo>
                    <a:lnTo>
                      <a:pt x="48" y="60"/>
                    </a:lnTo>
                    <a:lnTo>
                      <a:pt x="36" y="52"/>
                    </a:lnTo>
                    <a:lnTo>
                      <a:pt x="18" y="30"/>
                    </a:lnTo>
                    <a:lnTo>
                      <a:pt x="6" y="1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12"/>
                    </a:lnTo>
                    <a:lnTo>
                      <a:pt x="14" y="38"/>
                    </a:lnTo>
                    <a:lnTo>
                      <a:pt x="22" y="54"/>
                    </a:lnTo>
                    <a:lnTo>
                      <a:pt x="30" y="70"/>
                    </a:lnTo>
                    <a:lnTo>
                      <a:pt x="40" y="84"/>
                    </a:lnTo>
                    <a:lnTo>
                      <a:pt x="52" y="98"/>
                    </a:lnTo>
                    <a:lnTo>
                      <a:pt x="64" y="106"/>
                    </a:lnTo>
                    <a:lnTo>
                      <a:pt x="74" y="110"/>
                    </a:lnTo>
                    <a:lnTo>
                      <a:pt x="84" y="110"/>
                    </a:lnTo>
                    <a:lnTo>
                      <a:pt x="92" y="108"/>
                    </a:lnTo>
                    <a:lnTo>
                      <a:pt x="100" y="102"/>
                    </a:lnTo>
                    <a:lnTo>
                      <a:pt x="106" y="96"/>
                    </a:lnTo>
                    <a:lnTo>
                      <a:pt x="116" y="84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82" name="Freeform 525"/>
              <p:cNvSpPr>
                <a:spLocks/>
              </p:cNvSpPr>
              <p:nvPr/>
            </p:nvSpPr>
            <p:spPr bwMode="auto">
              <a:xfrm>
                <a:off x="1998" y="3318"/>
                <a:ext cx="116" cy="110"/>
              </a:xfrm>
              <a:custGeom>
                <a:avLst/>
                <a:gdLst>
                  <a:gd name="T0" fmla="*/ 116 w 116"/>
                  <a:gd name="T1" fmla="*/ 84 h 110"/>
                  <a:gd name="T2" fmla="*/ 116 w 116"/>
                  <a:gd name="T3" fmla="*/ 84 h 110"/>
                  <a:gd name="T4" fmla="*/ 108 w 116"/>
                  <a:gd name="T5" fmla="*/ 84 h 110"/>
                  <a:gd name="T6" fmla="*/ 88 w 116"/>
                  <a:gd name="T7" fmla="*/ 78 h 110"/>
                  <a:gd name="T8" fmla="*/ 74 w 116"/>
                  <a:gd name="T9" fmla="*/ 74 h 110"/>
                  <a:gd name="T10" fmla="*/ 62 w 116"/>
                  <a:gd name="T11" fmla="*/ 68 h 110"/>
                  <a:gd name="T12" fmla="*/ 48 w 116"/>
                  <a:gd name="T13" fmla="*/ 60 h 110"/>
                  <a:gd name="T14" fmla="*/ 36 w 116"/>
                  <a:gd name="T15" fmla="*/ 52 h 110"/>
                  <a:gd name="T16" fmla="*/ 36 w 116"/>
                  <a:gd name="T17" fmla="*/ 52 h 110"/>
                  <a:gd name="T18" fmla="*/ 18 w 116"/>
                  <a:gd name="T19" fmla="*/ 30 h 110"/>
                  <a:gd name="T20" fmla="*/ 6 w 116"/>
                  <a:gd name="T21" fmla="*/ 14 h 110"/>
                  <a:gd name="T22" fmla="*/ 2 w 116"/>
                  <a:gd name="T23" fmla="*/ 4 h 110"/>
                  <a:gd name="T24" fmla="*/ 0 w 116"/>
                  <a:gd name="T25" fmla="*/ 0 h 110"/>
                  <a:gd name="T26" fmla="*/ 0 w 116"/>
                  <a:gd name="T27" fmla="*/ 0 h 110"/>
                  <a:gd name="T28" fmla="*/ 4 w 116"/>
                  <a:gd name="T29" fmla="*/ 12 h 110"/>
                  <a:gd name="T30" fmla="*/ 14 w 116"/>
                  <a:gd name="T31" fmla="*/ 38 h 110"/>
                  <a:gd name="T32" fmla="*/ 22 w 116"/>
                  <a:gd name="T33" fmla="*/ 54 h 110"/>
                  <a:gd name="T34" fmla="*/ 30 w 116"/>
                  <a:gd name="T35" fmla="*/ 70 h 110"/>
                  <a:gd name="T36" fmla="*/ 40 w 116"/>
                  <a:gd name="T37" fmla="*/ 84 h 110"/>
                  <a:gd name="T38" fmla="*/ 52 w 116"/>
                  <a:gd name="T39" fmla="*/ 98 h 110"/>
                  <a:gd name="T40" fmla="*/ 52 w 116"/>
                  <a:gd name="T41" fmla="*/ 98 h 110"/>
                  <a:gd name="T42" fmla="*/ 64 w 116"/>
                  <a:gd name="T43" fmla="*/ 106 h 110"/>
                  <a:gd name="T44" fmla="*/ 74 w 116"/>
                  <a:gd name="T45" fmla="*/ 110 h 110"/>
                  <a:gd name="T46" fmla="*/ 84 w 116"/>
                  <a:gd name="T47" fmla="*/ 110 h 110"/>
                  <a:gd name="T48" fmla="*/ 92 w 116"/>
                  <a:gd name="T49" fmla="*/ 108 h 110"/>
                  <a:gd name="T50" fmla="*/ 100 w 116"/>
                  <a:gd name="T51" fmla="*/ 102 h 110"/>
                  <a:gd name="T52" fmla="*/ 106 w 116"/>
                  <a:gd name="T53" fmla="*/ 96 h 110"/>
                  <a:gd name="T54" fmla="*/ 116 w 116"/>
                  <a:gd name="T55" fmla="*/ 84 h 1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6"/>
                  <a:gd name="T85" fmla="*/ 0 h 110"/>
                  <a:gd name="T86" fmla="*/ 116 w 116"/>
                  <a:gd name="T87" fmla="*/ 110 h 11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6" h="110">
                    <a:moveTo>
                      <a:pt x="116" y="84"/>
                    </a:moveTo>
                    <a:lnTo>
                      <a:pt x="116" y="84"/>
                    </a:lnTo>
                    <a:lnTo>
                      <a:pt x="108" y="84"/>
                    </a:lnTo>
                    <a:lnTo>
                      <a:pt x="88" y="78"/>
                    </a:lnTo>
                    <a:lnTo>
                      <a:pt x="74" y="74"/>
                    </a:lnTo>
                    <a:lnTo>
                      <a:pt x="62" y="68"/>
                    </a:lnTo>
                    <a:lnTo>
                      <a:pt x="48" y="60"/>
                    </a:lnTo>
                    <a:lnTo>
                      <a:pt x="36" y="52"/>
                    </a:lnTo>
                    <a:lnTo>
                      <a:pt x="18" y="30"/>
                    </a:lnTo>
                    <a:lnTo>
                      <a:pt x="6" y="1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12"/>
                    </a:lnTo>
                    <a:lnTo>
                      <a:pt x="14" y="38"/>
                    </a:lnTo>
                    <a:lnTo>
                      <a:pt x="22" y="54"/>
                    </a:lnTo>
                    <a:lnTo>
                      <a:pt x="30" y="70"/>
                    </a:lnTo>
                    <a:lnTo>
                      <a:pt x="40" y="84"/>
                    </a:lnTo>
                    <a:lnTo>
                      <a:pt x="52" y="98"/>
                    </a:lnTo>
                    <a:lnTo>
                      <a:pt x="64" y="106"/>
                    </a:lnTo>
                    <a:lnTo>
                      <a:pt x="74" y="110"/>
                    </a:lnTo>
                    <a:lnTo>
                      <a:pt x="84" y="110"/>
                    </a:lnTo>
                    <a:lnTo>
                      <a:pt x="92" y="108"/>
                    </a:lnTo>
                    <a:lnTo>
                      <a:pt x="100" y="102"/>
                    </a:lnTo>
                    <a:lnTo>
                      <a:pt x="106" y="96"/>
                    </a:lnTo>
                    <a:lnTo>
                      <a:pt x="116" y="8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83" name="Freeform 526"/>
              <p:cNvSpPr>
                <a:spLocks/>
              </p:cNvSpPr>
              <p:nvPr/>
            </p:nvSpPr>
            <p:spPr bwMode="auto">
              <a:xfrm>
                <a:off x="2056" y="3240"/>
                <a:ext cx="86" cy="44"/>
              </a:xfrm>
              <a:custGeom>
                <a:avLst/>
                <a:gdLst>
                  <a:gd name="T0" fmla="*/ 78 w 86"/>
                  <a:gd name="T1" fmla="*/ 2 h 44"/>
                  <a:gd name="T2" fmla="*/ 78 w 86"/>
                  <a:gd name="T3" fmla="*/ 2 h 44"/>
                  <a:gd name="T4" fmla="*/ 66 w 86"/>
                  <a:gd name="T5" fmla="*/ 4 h 44"/>
                  <a:gd name="T6" fmla="*/ 52 w 86"/>
                  <a:gd name="T7" fmla="*/ 4 h 44"/>
                  <a:gd name="T8" fmla="*/ 34 w 86"/>
                  <a:gd name="T9" fmla="*/ 2 h 44"/>
                  <a:gd name="T10" fmla="*/ 34 w 86"/>
                  <a:gd name="T11" fmla="*/ 2 h 44"/>
                  <a:gd name="T12" fmla="*/ 16 w 86"/>
                  <a:gd name="T13" fmla="*/ 0 h 44"/>
                  <a:gd name="T14" fmla="*/ 8 w 86"/>
                  <a:gd name="T15" fmla="*/ 2 h 44"/>
                  <a:gd name="T16" fmla="*/ 4 w 86"/>
                  <a:gd name="T17" fmla="*/ 4 h 44"/>
                  <a:gd name="T18" fmla="*/ 0 w 86"/>
                  <a:gd name="T19" fmla="*/ 8 h 44"/>
                  <a:gd name="T20" fmla="*/ 0 w 86"/>
                  <a:gd name="T21" fmla="*/ 12 h 44"/>
                  <a:gd name="T22" fmla="*/ 2 w 86"/>
                  <a:gd name="T23" fmla="*/ 20 h 44"/>
                  <a:gd name="T24" fmla="*/ 10 w 86"/>
                  <a:gd name="T25" fmla="*/ 30 h 44"/>
                  <a:gd name="T26" fmla="*/ 10 w 86"/>
                  <a:gd name="T27" fmla="*/ 30 h 44"/>
                  <a:gd name="T28" fmla="*/ 22 w 86"/>
                  <a:gd name="T29" fmla="*/ 40 h 44"/>
                  <a:gd name="T30" fmla="*/ 34 w 86"/>
                  <a:gd name="T31" fmla="*/ 44 h 44"/>
                  <a:gd name="T32" fmla="*/ 44 w 86"/>
                  <a:gd name="T33" fmla="*/ 44 h 44"/>
                  <a:gd name="T34" fmla="*/ 54 w 86"/>
                  <a:gd name="T35" fmla="*/ 40 h 44"/>
                  <a:gd name="T36" fmla="*/ 62 w 86"/>
                  <a:gd name="T37" fmla="*/ 36 h 44"/>
                  <a:gd name="T38" fmla="*/ 70 w 86"/>
                  <a:gd name="T39" fmla="*/ 28 h 44"/>
                  <a:gd name="T40" fmla="*/ 80 w 86"/>
                  <a:gd name="T41" fmla="*/ 18 h 44"/>
                  <a:gd name="T42" fmla="*/ 80 w 86"/>
                  <a:gd name="T43" fmla="*/ 18 h 44"/>
                  <a:gd name="T44" fmla="*/ 84 w 86"/>
                  <a:gd name="T45" fmla="*/ 14 h 44"/>
                  <a:gd name="T46" fmla="*/ 86 w 86"/>
                  <a:gd name="T47" fmla="*/ 8 h 44"/>
                  <a:gd name="T48" fmla="*/ 84 w 86"/>
                  <a:gd name="T49" fmla="*/ 4 h 44"/>
                  <a:gd name="T50" fmla="*/ 78 w 86"/>
                  <a:gd name="T51" fmla="*/ 2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6"/>
                  <a:gd name="T79" fmla="*/ 0 h 44"/>
                  <a:gd name="T80" fmla="*/ 86 w 86"/>
                  <a:gd name="T81" fmla="*/ 44 h 4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6" h="44">
                    <a:moveTo>
                      <a:pt x="78" y="2"/>
                    </a:moveTo>
                    <a:lnTo>
                      <a:pt x="78" y="2"/>
                    </a:lnTo>
                    <a:lnTo>
                      <a:pt x="66" y="4"/>
                    </a:lnTo>
                    <a:lnTo>
                      <a:pt x="52" y="4"/>
                    </a:lnTo>
                    <a:lnTo>
                      <a:pt x="34" y="2"/>
                    </a:lnTo>
                    <a:lnTo>
                      <a:pt x="16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20"/>
                    </a:lnTo>
                    <a:lnTo>
                      <a:pt x="10" y="30"/>
                    </a:lnTo>
                    <a:lnTo>
                      <a:pt x="22" y="40"/>
                    </a:lnTo>
                    <a:lnTo>
                      <a:pt x="34" y="44"/>
                    </a:lnTo>
                    <a:lnTo>
                      <a:pt x="44" y="44"/>
                    </a:lnTo>
                    <a:lnTo>
                      <a:pt x="54" y="40"/>
                    </a:lnTo>
                    <a:lnTo>
                      <a:pt x="62" y="36"/>
                    </a:lnTo>
                    <a:lnTo>
                      <a:pt x="70" y="28"/>
                    </a:lnTo>
                    <a:lnTo>
                      <a:pt x="80" y="18"/>
                    </a:lnTo>
                    <a:lnTo>
                      <a:pt x="84" y="14"/>
                    </a:lnTo>
                    <a:lnTo>
                      <a:pt x="86" y="8"/>
                    </a:lnTo>
                    <a:lnTo>
                      <a:pt x="84" y="4"/>
                    </a:lnTo>
                    <a:lnTo>
                      <a:pt x="78" y="2"/>
                    </a:lnTo>
                    <a:close/>
                  </a:path>
                </a:pathLst>
              </a:custGeom>
              <a:solidFill>
                <a:srgbClr val="F09C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84" name="Freeform 527"/>
              <p:cNvSpPr>
                <a:spLocks/>
              </p:cNvSpPr>
              <p:nvPr/>
            </p:nvSpPr>
            <p:spPr bwMode="auto">
              <a:xfrm>
                <a:off x="2056" y="3240"/>
                <a:ext cx="86" cy="44"/>
              </a:xfrm>
              <a:custGeom>
                <a:avLst/>
                <a:gdLst>
                  <a:gd name="T0" fmla="*/ 78 w 86"/>
                  <a:gd name="T1" fmla="*/ 2 h 44"/>
                  <a:gd name="T2" fmla="*/ 78 w 86"/>
                  <a:gd name="T3" fmla="*/ 2 h 44"/>
                  <a:gd name="T4" fmla="*/ 66 w 86"/>
                  <a:gd name="T5" fmla="*/ 4 h 44"/>
                  <a:gd name="T6" fmla="*/ 52 w 86"/>
                  <a:gd name="T7" fmla="*/ 4 h 44"/>
                  <a:gd name="T8" fmla="*/ 34 w 86"/>
                  <a:gd name="T9" fmla="*/ 2 h 44"/>
                  <a:gd name="T10" fmla="*/ 34 w 86"/>
                  <a:gd name="T11" fmla="*/ 2 h 44"/>
                  <a:gd name="T12" fmla="*/ 16 w 86"/>
                  <a:gd name="T13" fmla="*/ 0 h 44"/>
                  <a:gd name="T14" fmla="*/ 8 w 86"/>
                  <a:gd name="T15" fmla="*/ 2 h 44"/>
                  <a:gd name="T16" fmla="*/ 4 w 86"/>
                  <a:gd name="T17" fmla="*/ 4 h 44"/>
                  <a:gd name="T18" fmla="*/ 0 w 86"/>
                  <a:gd name="T19" fmla="*/ 8 h 44"/>
                  <a:gd name="T20" fmla="*/ 0 w 86"/>
                  <a:gd name="T21" fmla="*/ 12 h 44"/>
                  <a:gd name="T22" fmla="*/ 2 w 86"/>
                  <a:gd name="T23" fmla="*/ 20 h 44"/>
                  <a:gd name="T24" fmla="*/ 10 w 86"/>
                  <a:gd name="T25" fmla="*/ 30 h 44"/>
                  <a:gd name="T26" fmla="*/ 10 w 86"/>
                  <a:gd name="T27" fmla="*/ 30 h 44"/>
                  <a:gd name="T28" fmla="*/ 22 w 86"/>
                  <a:gd name="T29" fmla="*/ 40 h 44"/>
                  <a:gd name="T30" fmla="*/ 34 w 86"/>
                  <a:gd name="T31" fmla="*/ 44 h 44"/>
                  <a:gd name="T32" fmla="*/ 44 w 86"/>
                  <a:gd name="T33" fmla="*/ 44 h 44"/>
                  <a:gd name="T34" fmla="*/ 54 w 86"/>
                  <a:gd name="T35" fmla="*/ 40 h 44"/>
                  <a:gd name="T36" fmla="*/ 62 w 86"/>
                  <a:gd name="T37" fmla="*/ 36 h 44"/>
                  <a:gd name="T38" fmla="*/ 70 w 86"/>
                  <a:gd name="T39" fmla="*/ 28 h 44"/>
                  <a:gd name="T40" fmla="*/ 80 w 86"/>
                  <a:gd name="T41" fmla="*/ 18 h 44"/>
                  <a:gd name="T42" fmla="*/ 80 w 86"/>
                  <a:gd name="T43" fmla="*/ 18 h 44"/>
                  <a:gd name="T44" fmla="*/ 84 w 86"/>
                  <a:gd name="T45" fmla="*/ 14 h 44"/>
                  <a:gd name="T46" fmla="*/ 86 w 86"/>
                  <a:gd name="T47" fmla="*/ 8 h 44"/>
                  <a:gd name="T48" fmla="*/ 84 w 86"/>
                  <a:gd name="T49" fmla="*/ 4 h 44"/>
                  <a:gd name="T50" fmla="*/ 78 w 86"/>
                  <a:gd name="T51" fmla="*/ 2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6"/>
                  <a:gd name="T79" fmla="*/ 0 h 44"/>
                  <a:gd name="T80" fmla="*/ 86 w 86"/>
                  <a:gd name="T81" fmla="*/ 44 h 4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6" h="44">
                    <a:moveTo>
                      <a:pt x="78" y="2"/>
                    </a:moveTo>
                    <a:lnTo>
                      <a:pt x="78" y="2"/>
                    </a:lnTo>
                    <a:lnTo>
                      <a:pt x="66" y="4"/>
                    </a:lnTo>
                    <a:lnTo>
                      <a:pt x="52" y="4"/>
                    </a:lnTo>
                    <a:lnTo>
                      <a:pt x="34" y="2"/>
                    </a:lnTo>
                    <a:lnTo>
                      <a:pt x="16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20"/>
                    </a:lnTo>
                    <a:lnTo>
                      <a:pt x="10" y="30"/>
                    </a:lnTo>
                    <a:lnTo>
                      <a:pt x="22" y="40"/>
                    </a:lnTo>
                    <a:lnTo>
                      <a:pt x="34" y="44"/>
                    </a:lnTo>
                    <a:lnTo>
                      <a:pt x="44" y="44"/>
                    </a:lnTo>
                    <a:lnTo>
                      <a:pt x="54" y="40"/>
                    </a:lnTo>
                    <a:lnTo>
                      <a:pt x="62" y="36"/>
                    </a:lnTo>
                    <a:lnTo>
                      <a:pt x="70" y="28"/>
                    </a:lnTo>
                    <a:lnTo>
                      <a:pt x="80" y="18"/>
                    </a:lnTo>
                    <a:lnTo>
                      <a:pt x="84" y="14"/>
                    </a:lnTo>
                    <a:lnTo>
                      <a:pt x="86" y="8"/>
                    </a:lnTo>
                    <a:lnTo>
                      <a:pt x="84" y="4"/>
                    </a:lnTo>
                    <a:lnTo>
                      <a:pt x="78" y="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85" name="Freeform 528"/>
              <p:cNvSpPr>
                <a:spLocks/>
              </p:cNvSpPr>
              <p:nvPr/>
            </p:nvSpPr>
            <p:spPr bwMode="auto">
              <a:xfrm>
                <a:off x="2198" y="3236"/>
                <a:ext cx="20" cy="42"/>
              </a:xfrm>
              <a:custGeom>
                <a:avLst/>
                <a:gdLst>
                  <a:gd name="T0" fmla="*/ 18 w 20"/>
                  <a:gd name="T1" fmla="*/ 0 h 42"/>
                  <a:gd name="T2" fmla="*/ 18 w 20"/>
                  <a:gd name="T3" fmla="*/ 0 h 42"/>
                  <a:gd name="T4" fmla="*/ 14 w 20"/>
                  <a:gd name="T5" fmla="*/ 2 h 42"/>
                  <a:gd name="T6" fmla="*/ 6 w 20"/>
                  <a:gd name="T7" fmla="*/ 4 h 42"/>
                  <a:gd name="T8" fmla="*/ 6 w 20"/>
                  <a:gd name="T9" fmla="*/ 4 h 42"/>
                  <a:gd name="T10" fmla="*/ 2 w 20"/>
                  <a:gd name="T11" fmla="*/ 4 h 42"/>
                  <a:gd name="T12" fmla="*/ 0 w 20"/>
                  <a:gd name="T13" fmla="*/ 6 h 42"/>
                  <a:gd name="T14" fmla="*/ 0 w 20"/>
                  <a:gd name="T15" fmla="*/ 12 h 42"/>
                  <a:gd name="T16" fmla="*/ 4 w 20"/>
                  <a:gd name="T17" fmla="*/ 16 h 42"/>
                  <a:gd name="T18" fmla="*/ 4 w 20"/>
                  <a:gd name="T19" fmla="*/ 16 h 42"/>
                  <a:gd name="T20" fmla="*/ 12 w 20"/>
                  <a:gd name="T21" fmla="*/ 30 h 42"/>
                  <a:gd name="T22" fmla="*/ 16 w 20"/>
                  <a:gd name="T23" fmla="*/ 36 h 42"/>
                  <a:gd name="T24" fmla="*/ 16 w 20"/>
                  <a:gd name="T25" fmla="*/ 42 h 42"/>
                  <a:gd name="T26" fmla="*/ 16 w 20"/>
                  <a:gd name="T27" fmla="*/ 42 h 42"/>
                  <a:gd name="T28" fmla="*/ 20 w 20"/>
                  <a:gd name="T29" fmla="*/ 30 h 42"/>
                  <a:gd name="T30" fmla="*/ 20 w 20"/>
                  <a:gd name="T31" fmla="*/ 16 h 42"/>
                  <a:gd name="T32" fmla="*/ 18 w 20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42"/>
                  <a:gd name="T53" fmla="*/ 20 w 20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42">
                    <a:moveTo>
                      <a:pt x="18" y="0"/>
                    </a:moveTo>
                    <a:lnTo>
                      <a:pt x="18" y="0"/>
                    </a:lnTo>
                    <a:lnTo>
                      <a:pt x="14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4" y="16"/>
                    </a:lnTo>
                    <a:lnTo>
                      <a:pt x="12" y="30"/>
                    </a:lnTo>
                    <a:lnTo>
                      <a:pt x="16" y="36"/>
                    </a:lnTo>
                    <a:lnTo>
                      <a:pt x="16" y="42"/>
                    </a:lnTo>
                    <a:lnTo>
                      <a:pt x="20" y="30"/>
                    </a:lnTo>
                    <a:lnTo>
                      <a:pt x="20" y="16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09C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86" name="Freeform 529"/>
              <p:cNvSpPr>
                <a:spLocks/>
              </p:cNvSpPr>
              <p:nvPr/>
            </p:nvSpPr>
            <p:spPr bwMode="auto">
              <a:xfrm>
                <a:off x="2198" y="3236"/>
                <a:ext cx="20" cy="42"/>
              </a:xfrm>
              <a:custGeom>
                <a:avLst/>
                <a:gdLst>
                  <a:gd name="T0" fmla="*/ 18 w 20"/>
                  <a:gd name="T1" fmla="*/ 0 h 42"/>
                  <a:gd name="T2" fmla="*/ 18 w 20"/>
                  <a:gd name="T3" fmla="*/ 0 h 42"/>
                  <a:gd name="T4" fmla="*/ 14 w 20"/>
                  <a:gd name="T5" fmla="*/ 2 h 42"/>
                  <a:gd name="T6" fmla="*/ 6 w 20"/>
                  <a:gd name="T7" fmla="*/ 4 h 42"/>
                  <a:gd name="T8" fmla="*/ 6 w 20"/>
                  <a:gd name="T9" fmla="*/ 4 h 42"/>
                  <a:gd name="T10" fmla="*/ 2 w 20"/>
                  <a:gd name="T11" fmla="*/ 4 h 42"/>
                  <a:gd name="T12" fmla="*/ 0 w 20"/>
                  <a:gd name="T13" fmla="*/ 6 h 42"/>
                  <a:gd name="T14" fmla="*/ 0 w 20"/>
                  <a:gd name="T15" fmla="*/ 12 h 42"/>
                  <a:gd name="T16" fmla="*/ 4 w 20"/>
                  <a:gd name="T17" fmla="*/ 16 h 42"/>
                  <a:gd name="T18" fmla="*/ 4 w 20"/>
                  <a:gd name="T19" fmla="*/ 16 h 42"/>
                  <a:gd name="T20" fmla="*/ 12 w 20"/>
                  <a:gd name="T21" fmla="*/ 30 h 42"/>
                  <a:gd name="T22" fmla="*/ 16 w 20"/>
                  <a:gd name="T23" fmla="*/ 36 h 42"/>
                  <a:gd name="T24" fmla="*/ 16 w 20"/>
                  <a:gd name="T25" fmla="*/ 42 h 42"/>
                  <a:gd name="T26" fmla="*/ 16 w 20"/>
                  <a:gd name="T27" fmla="*/ 42 h 42"/>
                  <a:gd name="T28" fmla="*/ 20 w 20"/>
                  <a:gd name="T29" fmla="*/ 30 h 42"/>
                  <a:gd name="T30" fmla="*/ 20 w 20"/>
                  <a:gd name="T31" fmla="*/ 16 h 42"/>
                  <a:gd name="T32" fmla="*/ 18 w 20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42"/>
                  <a:gd name="T53" fmla="*/ 20 w 20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42">
                    <a:moveTo>
                      <a:pt x="18" y="0"/>
                    </a:moveTo>
                    <a:lnTo>
                      <a:pt x="18" y="0"/>
                    </a:lnTo>
                    <a:lnTo>
                      <a:pt x="14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4" y="16"/>
                    </a:lnTo>
                    <a:lnTo>
                      <a:pt x="12" y="30"/>
                    </a:lnTo>
                    <a:lnTo>
                      <a:pt x="16" y="36"/>
                    </a:lnTo>
                    <a:lnTo>
                      <a:pt x="16" y="42"/>
                    </a:lnTo>
                    <a:lnTo>
                      <a:pt x="20" y="30"/>
                    </a:lnTo>
                    <a:lnTo>
                      <a:pt x="20" y="16"/>
                    </a:lnTo>
                    <a:lnTo>
                      <a:pt x="18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</p:grpSp>
        <p:grpSp>
          <p:nvGrpSpPr>
            <p:cNvPr id="291947" name="Group 460"/>
            <p:cNvGrpSpPr>
              <a:grpSpLocks/>
            </p:cNvGrpSpPr>
            <p:nvPr/>
          </p:nvGrpSpPr>
          <p:grpSpPr bwMode="auto">
            <a:xfrm>
              <a:off x="3489" y="3120"/>
              <a:ext cx="399" cy="436"/>
              <a:chOff x="1508" y="3020"/>
              <a:chExt cx="1044" cy="1242"/>
            </a:xfrm>
          </p:grpSpPr>
          <p:sp>
            <p:nvSpPr>
              <p:cNvPr id="291948" name="AutoShape 461"/>
              <p:cNvSpPr>
                <a:spLocks noChangeAspect="1" noChangeArrowheads="1" noTextEdit="1"/>
              </p:cNvSpPr>
              <p:nvPr/>
            </p:nvSpPr>
            <p:spPr bwMode="auto">
              <a:xfrm>
                <a:off x="1508" y="3020"/>
                <a:ext cx="1044" cy="124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1949" name="Freeform 462"/>
              <p:cNvSpPr>
                <a:spLocks/>
              </p:cNvSpPr>
              <p:nvPr/>
            </p:nvSpPr>
            <p:spPr bwMode="auto">
              <a:xfrm>
                <a:off x="2312" y="3580"/>
                <a:ext cx="150" cy="66"/>
              </a:xfrm>
              <a:custGeom>
                <a:avLst/>
                <a:gdLst>
                  <a:gd name="T0" fmla="*/ 6 w 150"/>
                  <a:gd name="T1" fmla="*/ 38 h 66"/>
                  <a:gd name="T2" fmla="*/ 0 w 150"/>
                  <a:gd name="T3" fmla="*/ 62 h 66"/>
                  <a:gd name="T4" fmla="*/ 0 w 150"/>
                  <a:gd name="T5" fmla="*/ 66 h 66"/>
                  <a:gd name="T6" fmla="*/ 2 w 150"/>
                  <a:gd name="T7" fmla="*/ 66 h 66"/>
                  <a:gd name="T8" fmla="*/ 138 w 150"/>
                  <a:gd name="T9" fmla="*/ 60 h 66"/>
                  <a:gd name="T10" fmla="*/ 140 w 150"/>
                  <a:gd name="T11" fmla="*/ 60 h 66"/>
                  <a:gd name="T12" fmla="*/ 140 w 150"/>
                  <a:gd name="T13" fmla="*/ 58 h 66"/>
                  <a:gd name="T14" fmla="*/ 150 w 150"/>
                  <a:gd name="T15" fmla="*/ 34 h 66"/>
                  <a:gd name="T16" fmla="*/ 150 w 150"/>
                  <a:gd name="T17" fmla="*/ 32 h 66"/>
                  <a:gd name="T18" fmla="*/ 148 w 150"/>
                  <a:gd name="T19" fmla="*/ 32 h 66"/>
                  <a:gd name="T20" fmla="*/ 108 w 150"/>
                  <a:gd name="T21" fmla="*/ 32 h 66"/>
                  <a:gd name="T22" fmla="*/ 108 w 150"/>
                  <a:gd name="T23" fmla="*/ 32 h 66"/>
                  <a:gd name="T24" fmla="*/ 108 w 150"/>
                  <a:gd name="T25" fmla="*/ 32 h 66"/>
                  <a:gd name="T26" fmla="*/ 108 w 150"/>
                  <a:gd name="T27" fmla="*/ 32 h 66"/>
                  <a:gd name="T28" fmla="*/ 108 w 150"/>
                  <a:gd name="T29" fmla="*/ 32 h 66"/>
                  <a:gd name="T30" fmla="*/ 106 w 150"/>
                  <a:gd name="T31" fmla="*/ 28 h 66"/>
                  <a:gd name="T32" fmla="*/ 102 w 150"/>
                  <a:gd name="T33" fmla="*/ 14 h 66"/>
                  <a:gd name="T34" fmla="*/ 102 w 150"/>
                  <a:gd name="T35" fmla="*/ 14 h 66"/>
                  <a:gd name="T36" fmla="*/ 100 w 150"/>
                  <a:gd name="T37" fmla="*/ 10 h 66"/>
                  <a:gd name="T38" fmla="*/ 98 w 150"/>
                  <a:gd name="T39" fmla="*/ 6 h 66"/>
                  <a:gd name="T40" fmla="*/ 94 w 150"/>
                  <a:gd name="T41" fmla="*/ 4 h 66"/>
                  <a:gd name="T42" fmla="*/ 90 w 150"/>
                  <a:gd name="T43" fmla="*/ 2 h 66"/>
                  <a:gd name="T44" fmla="*/ 90 w 150"/>
                  <a:gd name="T45" fmla="*/ 2 h 66"/>
                  <a:gd name="T46" fmla="*/ 84 w 150"/>
                  <a:gd name="T47" fmla="*/ 0 h 66"/>
                  <a:gd name="T48" fmla="*/ 78 w 150"/>
                  <a:gd name="T49" fmla="*/ 2 h 66"/>
                  <a:gd name="T50" fmla="*/ 70 w 150"/>
                  <a:gd name="T51" fmla="*/ 6 h 66"/>
                  <a:gd name="T52" fmla="*/ 66 w 150"/>
                  <a:gd name="T53" fmla="*/ 12 h 66"/>
                  <a:gd name="T54" fmla="*/ 60 w 150"/>
                  <a:gd name="T55" fmla="*/ 18 h 66"/>
                  <a:gd name="T56" fmla="*/ 60 w 150"/>
                  <a:gd name="T57" fmla="*/ 18 h 66"/>
                  <a:gd name="T58" fmla="*/ 52 w 150"/>
                  <a:gd name="T59" fmla="*/ 28 h 66"/>
                  <a:gd name="T60" fmla="*/ 46 w 150"/>
                  <a:gd name="T61" fmla="*/ 32 h 66"/>
                  <a:gd name="T62" fmla="*/ 46 w 150"/>
                  <a:gd name="T63" fmla="*/ 32 h 66"/>
                  <a:gd name="T64" fmla="*/ 8 w 150"/>
                  <a:gd name="T65" fmla="*/ 38 h 66"/>
                  <a:gd name="T66" fmla="*/ 6 w 150"/>
                  <a:gd name="T67" fmla="*/ 38 h 66"/>
                  <a:gd name="T68" fmla="*/ 6 w 150"/>
                  <a:gd name="T69" fmla="*/ 38 h 6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50"/>
                  <a:gd name="T106" fmla="*/ 0 h 66"/>
                  <a:gd name="T107" fmla="*/ 150 w 150"/>
                  <a:gd name="T108" fmla="*/ 66 h 6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50" h="66">
                    <a:moveTo>
                      <a:pt x="6" y="38"/>
                    </a:moveTo>
                    <a:lnTo>
                      <a:pt x="0" y="62"/>
                    </a:lnTo>
                    <a:lnTo>
                      <a:pt x="0" y="66"/>
                    </a:lnTo>
                    <a:lnTo>
                      <a:pt x="2" y="66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0" y="58"/>
                    </a:lnTo>
                    <a:lnTo>
                      <a:pt x="150" y="34"/>
                    </a:lnTo>
                    <a:lnTo>
                      <a:pt x="150" y="32"/>
                    </a:lnTo>
                    <a:lnTo>
                      <a:pt x="148" y="32"/>
                    </a:lnTo>
                    <a:lnTo>
                      <a:pt x="108" y="32"/>
                    </a:lnTo>
                    <a:lnTo>
                      <a:pt x="106" y="28"/>
                    </a:lnTo>
                    <a:lnTo>
                      <a:pt x="102" y="14"/>
                    </a:lnTo>
                    <a:lnTo>
                      <a:pt x="100" y="10"/>
                    </a:lnTo>
                    <a:lnTo>
                      <a:pt x="98" y="6"/>
                    </a:lnTo>
                    <a:lnTo>
                      <a:pt x="94" y="4"/>
                    </a:lnTo>
                    <a:lnTo>
                      <a:pt x="90" y="2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70" y="6"/>
                    </a:lnTo>
                    <a:lnTo>
                      <a:pt x="66" y="12"/>
                    </a:lnTo>
                    <a:lnTo>
                      <a:pt x="60" y="18"/>
                    </a:lnTo>
                    <a:lnTo>
                      <a:pt x="52" y="28"/>
                    </a:lnTo>
                    <a:lnTo>
                      <a:pt x="46" y="32"/>
                    </a:lnTo>
                    <a:lnTo>
                      <a:pt x="8" y="38"/>
                    </a:lnTo>
                    <a:lnTo>
                      <a:pt x="6" y="38"/>
                    </a:lnTo>
                    <a:close/>
                  </a:path>
                </a:pathLst>
              </a:custGeom>
              <a:solidFill>
                <a:srgbClr val="63636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50" name="Freeform 463"/>
              <p:cNvSpPr>
                <a:spLocks/>
              </p:cNvSpPr>
              <p:nvPr/>
            </p:nvSpPr>
            <p:spPr bwMode="auto">
              <a:xfrm>
                <a:off x="2228" y="3514"/>
                <a:ext cx="248" cy="508"/>
              </a:xfrm>
              <a:custGeom>
                <a:avLst/>
                <a:gdLst>
                  <a:gd name="T0" fmla="*/ 36 w 248"/>
                  <a:gd name="T1" fmla="*/ 8 h 508"/>
                  <a:gd name="T2" fmla="*/ 36 w 248"/>
                  <a:gd name="T3" fmla="*/ 8 h 508"/>
                  <a:gd name="T4" fmla="*/ 42 w 248"/>
                  <a:gd name="T5" fmla="*/ 4 h 508"/>
                  <a:gd name="T6" fmla="*/ 48 w 248"/>
                  <a:gd name="T7" fmla="*/ 2 h 508"/>
                  <a:gd name="T8" fmla="*/ 56 w 248"/>
                  <a:gd name="T9" fmla="*/ 0 h 508"/>
                  <a:gd name="T10" fmla="*/ 66 w 248"/>
                  <a:gd name="T11" fmla="*/ 4 h 508"/>
                  <a:gd name="T12" fmla="*/ 74 w 248"/>
                  <a:gd name="T13" fmla="*/ 10 h 508"/>
                  <a:gd name="T14" fmla="*/ 84 w 248"/>
                  <a:gd name="T15" fmla="*/ 24 h 508"/>
                  <a:gd name="T16" fmla="*/ 92 w 248"/>
                  <a:gd name="T17" fmla="*/ 44 h 508"/>
                  <a:gd name="T18" fmla="*/ 92 w 248"/>
                  <a:gd name="T19" fmla="*/ 44 h 508"/>
                  <a:gd name="T20" fmla="*/ 102 w 248"/>
                  <a:gd name="T21" fmla="*/ 74 h 508"/>
                  <a:gd name="T22" fmla="*/ 118 w 248"/>
                  <a:gd name="T23" fmla="*/ 114 h 508"/>
                  <a:gd name="T24" fmla="*/ 162 w 248"/>
                  <a:gd name="T25" fmla="*/ 218 h 508"/>
                  <a:gd name="T26" fmla="*/ 208 w 248"/>
                  <a:gd name="T27" fmla="*/ 328 h 508"/>
                  <a:gd name="T28" fmla="*/ 230 w 248"/>
                  <a:gd name="T29" fmla="*/ 380 h 508"/>
                  <a:gd name="T30" fmla="*/ 248 w 248"/>
                  <a:gd name="T31" fmla="*/ 426 h 508"/>
                  <a:gd name="T32" fmla="*/ 248 w 248"/>
                  <a:gd name="T33" fmla="*/ 426 h 508"/>
                  <a:gd name="T34" fmla="*/ 244 w 248"/>
                  <a:gd name="T35" fmla="*/ 436 h 508"/>
                  <a:gd name="T36" fmla="*/ 230 w 248"/>
                  <a:gd name="T37" fmla="*/ 480 h 508"/>
                  <a:gd name="T38" fmla="*/ 230 w 248"/>
                  <a:gd name="T39" fmla="*/ 480 h 508"/>
                  <a:gd name="T40" fmla="*/ 226 w 248"/>
                  <a:gd name="T41" fmla="*/ 488 h 508"/>
                  <a:gd name="T42" fmla="*/ 220 w 248"/>
                  <a:gd name="T43" fmla="*/ 496 h 508"/>
                  <a:gd name="T44" fmla="*/ 214 w 248"/>
                  <a:gd name="T45" fmla="*/ 502 h 508"/>
                  <a:gd name="T46" fmla="*/ 206 w 248"/>
                  <a:gd name="T47" fmla="*/ 506 h 508"/>
                  <a:gd name="T48" fmla="*/ 196 w 248"/>
                  <a:gd name="T49" fmla="*/ 508 h 508"/>
                  <a:gd name="T50" fmla="*/ 184 w 248"/>
                  <a:gd name="T51" fmla="*/ 508 h 508"/>
                  <a:gd name="T52" fmla="*/ 172 w 248"/>
                  <a:gd name="T53" fmla="*/ 504 h 508"/>
                  <a:gd name="T54" fmla="*/ 158 w 248"/>
                  <a:gd name="T55" fmla="*/ 496 h 508"/>
                  <a:gd name="T56" fmla="*/ 142 w 248"/>
                  <a:gd name="T57" fmla="*/ 484 h 508"/>
                  <a:gd name="T58" fmla="*/ 126 w 248"/>
                  <a:gd name="T59" fmla="*/ 466 h 508"/>
                  <a:gd name="T60" fmla="*/ 108 w 248"/>
                  <a:gd name="T61" fmla="*/ 444 h 508"/>
                  <a:gd name="T62" fmla="*/ 88 w 248"/>
                  <a:gd name="T63" fmla="*/ 414 h 508"/>
                  <a:gd name="T64" fmla="*/ 68 w 248"/>
                  <a:gd name="T65" fmla="*/ 378 h 508"/>
                  <a:gd name="T66" fmla="*/ 46 w 248"/>
                  <a:gd name="T67" fmla="*/ 336 h 508"/>
                  <a:gd name="T68" fmla="*/ 24 w 248"/>
                  <a:gd name="T69" fmla="*/ 284 h 508"/>
                  <a:gd name="T70" fmla="*/ 0 w 248"/>
                  <a:gd name="T71" fmla="*/ 226 h 508"/>
                  <a:gd name="T72" fmla="*/ 36 w 248"/>
                  <a:gd name="T73" fmla="*/ 8 h 50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48"/>
                  <a:gd name="T112" fmla="*/ 0 h 508"/>
                  <a:gd name="T113" fmla="*/ 248 w 248"/>
                  <a:gd name="T114" fmla="*/ 508 h 50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48" h="508">
                    <a:moveTo>
                      <a:pt x="36" y="8"/>
                    </a:moveTo>
                    <a:lnTo>
                      <a:pt x="36" y="8"/>
                    </a:lnTo>
                    <a:lnTo>
                      <a:pt x="42" y="4"/>
                    </a:lnTo>
                    <a:lnTo>
                      <a:pt x="48" y="2"/>
                    </a:lnTo>
                    <a:lnTo>
                      <a:pt x="56" y="0"/>
                    </a:lnTo>
                    <a:lnTo>
                      <a:pt x="66" y="4"/>
                    </a:lnTo>
                    <a:lnTo>
                      <a:pt x="74" y="10"/>
                    </a:lnTo>
                    <a:lnTo>
                      <a:pt x="84" y="24"/>
                    </a:lnTo>
                    <a:lnTo>
                      <a:pt x="92" y="44"/>
                    </a:lnTo>
                    <a:lnTo>
                      <a:pt x="102" y="74"/>
                    </a:lnTo>
                    <a:lnTo>
                      <a:pt x="118" y="114"/>
                    </a:lnTo>
                    <a:lnTo>
                      <a:pt x="162" y="218"/>
                    </a:lnTo>
                    <a:lnTo>
                      <a:pt x="208" y="328"/>
                    </a:lnTo>
                    <a:lnTo>
                      <a:pt x="230" y="380"/>
                    </a:lnTo>
                    <a:lnTo>
                      <a:pt x="248" y="426"/>
                    </a:lnTo>
                    <a:lnTo>
                      <a:pt x="244" y="436"/>
                    </a:lnTo>
                    <a:lnTo>
                      <a:pt x="230" y="480"/>
                    </a:lnTo>
                    <a:lnTo>
                      <a:pt x="226" y="488"/>
                    </a:lnTo>
                    <a:lnTo>
                      <a:pt x="220" y="496"/>
                    </a:lnTo>
                    <a:lnTo>
                      <a:pt x="214" y="502"/>
                    </a:lnTo>
                    <a:lnTo>
                      <a:pt x="206" y="506"/>
                    </a:lnTo>
                    <a:lnTo>
                      <a:pt x="196" y="508"/>
                    </a:lnTo>
                    <a:lnTo>
                      <a:pt x="184" y="508"/>
                    </a:lnTo>
                    <a:lnTo>
                      <a:pt x="172" y="504"/>
                    </a:lnTo>
                    <a:lnTo>
                      <a:pt x="158" y="496"/>
                    </a:lnTo>
                    <a:lnTo>
                      <a:pt x="142" y="484"/>
                    </a:lnTo>
                    <a:lnTo>
                      <a:pt x="126" y="466"/>
                    </a:lnTo>
                    <a:lnTo>
                      <a:pt x="108" y="444"/>
                    </a:lnTo>
                    <a:lnTo>
                      <a:pt x="88" y="414"/>
                    </a:lnTo>
                    <a:lnTo>
                      <a:pt x="68" y="378"/>
                    </a:lnTo>
                    <a:lnTo>
                      <a:pt x="46" y="336"/>
                    </a:lnTo>
                    <a:lnTo>
                      <a:pt x="24" y="284"/>
                    </a:lnTo>
                    <a:lnTo>
                      <a:pt x="0" y="226"/>
                    </a:lnTo>
                    <a:lnTo>
                      <a:pt x="36" y="8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51" name="Freeform 464"/>
              <p:cNvSpPr>
                <a:spLocks/>
              </p:cNvSpPr>
              <p:nvPr/>
            </p:nvSpPr>
            <p:spPr bwMode="auto">
              <a:xfrm>
                <a:off x="2298" y="3788"/>
                <a:ext cx="202" cy="258"/>
              </a:xfrm>
              <a:custGeom>
                <a:avLst/>
                <a:gdLst>
                  <a:gd name="T0" fmla="*/ 72 w 202"/>
                  <a:gd name="T1" fmla="*/ 0 h 258"/>
                  <a:gd name="T2" fmla="*/ 72 w 202"/>
                  <a:gd name="T3" fmla="*/ 0 h 258"/>
                  <a:gd name="T4" fmla="*/ 86 w 202"/>
                  <a:gd name="T5" fmla="*/ 12 h 258"/>
                  <a:gd name="T6" fmla="*/ 122 w 202"/>
                  <a:gd name="T7" fmla="*/ 44 h 258"/>
                  <a:gd name="T8" fmla="*/ 140 w 202"/>
                  <a:gd name="T9" fmla="*/ 64 h 258"/>
                  <a:gd name="T10" fmla="*/ 160 w 202"/>
                  <a:gd name="T11" fmla="*/ 86 h 258"/>
                  <a:gd name="T12" fmla="*/ 174 w 202"/>
                  <a:gd name="T13" fmla="*/ 108 h 258"/>
                  <a:gd name="T14" fmla="*/ 180 w 202"/>
                  <a:gd name="T15" fmla="*/ 120 h 258"/>
                  <a:gd name="T16" fmla="*/ 184 w 202"/>
                  <a:gd name="T17" fmla="*/ 130 h 258"/>
                  <a:gd name="T18" fmla="*/ 184 w 202"/>
                  <a:gd name="T19" fmla="*/ 130 h 258"/>
                  <a:gd name="T20" fmla="*/ 196 w 202"/>
                  <a:gd name="T21" fmla="*/ 168 h 258"/>
                  <a:gd name="T22" fmla="*/ 200 w 202"/>
                  <a:gd name="T23" fmla="*/ 184 h 258"/>
                  <a:gd name="T24" fmla="*/ 202 w 202"/>
                  <a:gd name="T25" fmla="*/ 200 h 258"/>
                  <a:gd name="T26" fmla="*/ 202 w 202"/>
                  <a:gd name="T27" fmla="*/ 214 h 258"/>
                  <a:gd name="T28" fmla="*/ 198 w 202"/>
                  <a:gd name="T29" fmla="*/ 226 h 258"/>
                  <a:gd name="T30" fmla="*/ 190 w 202"/>
                  <a:gd name="T31" fmla="*/ 236 h 258"/>
                  <a:gd name="T32" fmla="*/ 178 w 202"/>
                  <a:gd name="T33" fmla="*/ 246 h 258"/>
                  <a:gd name="T34" fmla="*/ 178 w 202"/>
                  <a:gd name="T35" fmla="*/ 246 h 258"/>
                  <a:gd name="T36" fmla="*/ 168 w 202"/>
                  <a:gd name="T37" fmla="*/ 252 h 258"/>
                  <a:gd name="T38" fmla="*/ 156 w 202"/>
                  <a:gd name="T39" fmla="*/ 256 h 258"/>
                  <a:gd name="T40" fmla="*/ 144 w 202"/>
                  <a:gd name="T41" fmla="*/ 258 h 258"/>
                  <a:gd name="T42" fmla="*/ 130 w 202"/>
                  <a:gd name="T43" fmla="*/ 258 h 258"/>
                  <a:gd name="T44" fmla="*/ 118 w 202"/>
                  <a:gd name="T45" fmla="*/ 258 h 258"/>
                  <a:gd name="T46" fmla="*/ 104 w 202"/>
                  <a:gd name="T47" fmla="*/ 254 h 258"/>
                  <a:gd name="T48" fmla="*/ 76 w 202"/>
                  <a:gd name="T49" fmla="*/ 246 h 258"/>
                  <a:gd name="T50" fmla="*/ 52 w 202"/>
                  <a:gd name="T51" fmla="*/ 234 h 258"/>
                  <a:gd name="T52" fmla="*/ 30 w 202"/>
                  <a:gd name="T53" fmla="*/ 218 h 258"/>
                  <a:gd name="T54" fmla="*/ 20 w 202"/>
                  <a:gd name="T55" fmla="*/ 210 h 258"/>
                  <a:gd name="T56" fmla="*/ 12 w 202"/>
                  <a:gd name="T57" fmla="*/ 202 h 258"/>
                  <a:gd name="T58" fmla="*/ 6 w 202"/>
                  <a:gd name="T59" fmla="*/ 192 h 258"/>
                  <a:gd name="T60" fmla="*/ 2 w 202"/>
                  <a:gd name="T61" fmla="*/ 184 h 258"/>
                  <a:gd name="T62" fmla="*/ 2 w 202"/>
                  <a:gd name="T63" fmla="*/ 184 h 258"/>
                  <a:gd name="T64" fmla="*/ 0 w 202"/>
                  <a:gd name="T65" fmla="*/ 174 h 258"/>
                  <a:gd name="T66" fmla="*/ 0 w 202"/>
                  <a:gd name="T67" fmla="*/ 162 h 258"/>
                  <a:gd name="T68" fmla="*/ 2 w 202"/>
                  <a:gd name="T69" fmla="*/ 148 h 258"/>
                  <a:gd name="T70" fmla="*/ 6 w 202"/>
                  <a:gd name="T71" fmla="*/ 134 h 258"/>
                  <a:gd name="T72" fmla="*/ 16 w 202"/>
                  <a:gd name="T73" fmla="*/ 104 h 258"/>
                  <a:gd name="T74" fmla="*/ 30 w 202"/>
                  <a:gd name="T75" fmla="*/ 72 h 258"/>
                  <a:gd name="T76" fmla="*/ 44 w 202"/>
                  <a:gd name="T77" fmla="*/ 44 h 258"/>
                  <a:gd name="T78" fmla="*/ 58 w 202"/>
                  <a:gd name="T79" fmla="*/ 22 h 258"/>
                  <a:gd name="T80" fmla="*/ 72 w 202"/>
                  <a:gd name="T81" fmla="*/ 0 h 2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2"/>
                  <a:gd name="T124" fmla="*/ 0 h 258"/>
                  <a:gd name="T125" fmla="*/ 202 w 202"/>
                  <a:gd name="T126" fmla="*/ 258 h 2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2" h="258">
                    <a:moveTo>
                      <a:pt x="72" y="0"/>
                    </a:moveTo>
                    <a:lnTo>
                      <a:pt x="72" y="0"/>
                    </a:lnTo>
                    <a:lnTo>
                      <a:pt x="86" y="12"/>
                    </a:lnTo>
                    <a:lnTo>
                      <a:pt x="122" y="44"/>
                    </a:lnTo>
                    <a:lnTo>
                      <a:pt x="140" y="64"/>
                    </a:lnTo>
                    <a:lnTo>
                      <a:pt x="160" y="86"/>
                    </a:lnTo>
                    <a:lnTo>
                      <a:pt x="174" y="108"/>
                    </a:lnTo>
                    <a:lnTo>
                      <a:pt x="180" y="120"/>
                    </a:lnTo>
                    <a:lnTo>
                      <a:pt x="184" y="130"/>
                    </a:lnTo>
                    <a:lnTo>
                      <a:pt x="196" y="168"/>
                    </a:lnTo>
                    <a:lnTo>
                      <a:pt x="200" y="184"/>
                    </a:lnTo>
                    <a:lnTo>
                      <a:pt x="202" y="200"/>
                    </a:lnTo>
                    <a:lnTo>
                      <a:pt x="202" y="214"/>
                    </a:lnTo>
                    <a:lnTo>
                      <a:pt x="198" y="226"/>
                    </a:lnTo>
                    <a:lnTo>
                      <a:pt x="190" y="236"/>
                    </a:lnTo>
                    <a:lnTo>
                      <a:pt x="178" y="246"/>
                    </a:lnTo>
                    <a:lnTo>
                      <a:pt x="168" y="252"/>
                    </a:lnTo>
                    <a:lnTo>
                      <a:pt x="156" y="256"/>
                    </a:lnTo>
                    <a:lnTo>
                      <a:pt x="144" y="258"/>
                    </a:lnTo>
                    <a:lnTo>
                      <a:pt x="130" y="258"/>
                    </a:lnTo>
                    <a:lnTo>
                      <a:pt x="118" y="258"/>
                    </a:lnTo>
                    <a:lnTo>
                      <a:pt x="104" y="254"/>
                    </a:lnTo>
                    <a:lnTo>
                      <a:pt x="76" y="246"/>
                    </a:lnTo>
                    <a:lnTo>
                      <a:pt x="52" y="234"/>
                    </a:lnTo>
                    <a:lnTo>
                      <a:pt x="30" y="218"/>
                    </a:lnTo>
                    <a:lnTo>
                      <a:pt x="20" y="210"/>
                    </a:lnTo>
                    <a:lnTo>
                      <a:pt x="12" y="202"/>
                    </a:lnTo>
                    <a:lnTo>
                      <a:pt x="6" y="192"/>
                    </a:lnTo>
                    <a:lnTo>
                      <a:pt x="2" y="184"/>
                    </a:lnTo>
                    <a:lnTo>
                      <a:pt x="0" y="174"/>
                    </a:lnTo>
                    <a:lnTo>
                      <a:pt x="0" y="162"/>
                    </a:lnTo>
                    <a:lnTo>
                      <a:pt x="2" y="148"/>
                    </a:lnTo>
                    <a:lnTo>
                      <a:pt x="6" y="134"/>
                    </a:lnTo>
                    <a:lnTo>
                      <a:pt x="16" y="104"/>
                    </a:lnTo>
                    <a:lnTo>
                      <a:pt x="30" y="72"/>
                    </a:lnTo>
                    <a:lnTo>
                      <a:pt x="44" y="44"/>
                    </a:lnTo>
                    <a:lnTo>
                      <a:pt x="58" y="22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52" name="Freeform 465"/>
              <p:cNvSpPr>
                <a:spLocks/>
              </p:cNvSpPr>
              <p:nvPr/>
            </p:nvSpPr>
            <p:spPr bwMode="auto">
              <a:xfrm>
                <a:off x="2298" y="3788"/>
                <a:ext cx="202" cy="258"/>
              </a:xfrm>
              <a:custGeom>
                <a:avLst/>
                <a:gdLst>
                  <a:gd name="T0" fmla="*/ 72 w 202"/>
                  <a:gd name="T1" fmla="*/ 0 h 258"/>
                  <a:gd name="T2" fmla="*/ 72 w 202"/>
                  <a:gd name="T3" fmla="*/ 0 h 258"/>
                  <a:gd name="T4" fmla="*/ 86 w 202"/>
                  <a:gd name="T5" fmla="*/ 12 h 258"/>
                  <a:gd name="T6" fmla="*/ 122 w 202"/>
                  <a:gd name="T7" fmla="*/ 44 h 258"/>
                  <a:gd name="T8" fmla="*/ 140 w 202"/>
                  <a:gd name="T9" fmla="*/ 64 h 258"/>
                  <a:gd name="T10" fmla="*/ 160 w 202"/>
                  <a:gd name="T11" fmla="*/ 86 h 258"/>
                  <a:gd name="T12" fmla="*/ 174 w 202"/>
                  <a:gd name="T13" fmla="*/ 108 h 258"/>
                  <a:gd name="T14" fmla="*/ 180 w 202"/>
                  <a:gd name="T15" fmla="*/ 120 h 258"/>
                  <a:gd name="T16" fmla="*/ 184 w 202"/>
                  <a:gd name="T17" fmla="*/ 130 h 258"/>
                  <a:gd name="T18" fmla="*/ 184 w 202"/>
                  <a:gd name="T19" fmla="*/ 130 h 258"/>
                  <a:gd name="T20" fmla="*/ 196 w 202"/>
                  <a:gd name="T21" fmla="*/ 168 h 258"/>
                  <a:gd name="T22" fmla="*/ 200 w 202"/>
                  <a:gd name="T23" fmla="*/ 184 h 258"/>
                  <a:gd name="T24" fmla="*/ 202 w 202"/>
                  <a:gd name="T25" fmla="*/ 200 h 258"/>
                  <a:gd name="T26" fmla="*/ 202 w 202"/>
                  <a:gd name="T27" fmla="*/ 214 h 258"/>
                  <a:gd name="T28" fmla="*/ 198 w 202"/>
                  <a:gd name="T29" fmla="*/ 226 h 258"/>
                  <a:gd name="T30" fmla="*/ 190 w 202"/>
                  <a:gd name="T31" fmla="*/ 236 h 258"/>
                  <a:gd name="T32" fmla="*/ 178 w 202"/>
                  <a:gd name="T33" fmla="*/ 246 h 258"/>
                  <a:gd name="T34" fmla="*/ 178 w 202"/>
                  <a:gd name="T35" fmla="*/ 246 h 258"/>
                  <a:gd name="T36" fmla="*/ 168 w 202"/>
                  <a:gd name="T37" fmla="*/ 252 h 258"/>
                  <a:gd name="T38" fmla="*/ 156 w 202"/>
                  <a:gd name="T39" fmla="*/ 256 h 258"/>
                  <a:gd name="T40" fmla="*/ 144 w 202"/>
                  <a:gd name="T41" fmla="*/ 258 h 258"/>
                  <a:gd name="T42" fmla="*/ 130 w 202"/>
                  <a:gd name="T43" fmla="*/ 258 h 258"/>
                  <a:gd name="T44" fmla="*/ 118 w 202"/>
                  <a:gd name="T45" fmla="*/ 258 h 258"/>
                  <a:gd name="T46" fmla="*/ 104 w 202"/>
                  <a:gd name="T47" fmla="*/ 254 h 258"/>
                  <a:gd name="T48" fmla="*/ 76 w 202"/>
                  <a:gd name="T49" fmla="*/ 246 h 258"/>
                  <a:gd name="T50" fmla="*/ 52 w 202"/>
                  <a:gd name="T51" fmla="*/ 234 h 258"/>
                  <a:gd name="T52" fmla="*/ 30 w 202"/>
                  <a:gd name="T53" fmla="*/ 218 h 258"/>
                  <a:gd name="T54" fmla="*/ 20 w 202"/>
                  <a:gd name="T55" fmla="*/ 210 h 258"/>
                  <a:gd name="T56" fmla="*/ 12 w 202"/>
                  <a:gd name="T57" fmla="*/ 202 h 258"/>
                  <a:gd name="T58" fmla="*/ 6 w 202"/>
                  <a:gd name="T59" fmla="*/ 192 h 258"/>
                  <a:gd name="T60" fmla="*/ 2 w 202"/>
                  <a:gd name="T61" fmla="*/ 184 h 258"/>
                  <a:gd name="T62" fmla="*/ 2 w 202"/>
                  <a:gd name="T63" fmla="*/ 184 h 258"/>
                  <a:gd name="T64" fmla="*/ 0 w 202"/>
                  <a:gd name="T65" fmla="*/ 174 h 258"/>
                  <a:gd name="T66" fmla="*/ 0 w 202"/>
                  <a:gd name="T67" fmla="*/ 162 h 258"/>
                  <a:gd name="T68" fmla="*/ 2 w 202"/>
                  <a:gd name="T69" fmla="*/ 148 h 258"/>
                  <a:gd name="T70" fmla="*/ 6 w 202"/>
                  <a:gd name="T71" fmla="*/ 134 h 258"/>
                  <a:gd name="T72" fmla="*/ 16 w 202"/>
                  <a:gd name="T73" fmla="*/ 104 h 258"/>
                  <a:gd name="T74" fmla="*/ 30 w 202"/>
                  <a:gd name="T75" fmla="*/ 72 h 258"/>
                  <a:gd name="T76" fmla="*/ 44 w 202"/>
                  <a:gd name="T77" fmla="*/ 44 h 258"/>
                  <a:gd name="T78" fmla="*/ 58 w 202"/>
                  <a:gd name="T79" fmla="*/ 22 h 258"/>
                  <a:gd name="T80" fmla="*/ 72 w 202"/>
                  <a:gd name="T81" fmla="*/ 0 h 2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2"/>
                  <a:gd name="T124" fmla="*/ 0 h 258"/>
                  <a:gd name="T125" fmla="*/ 202 w 202"/>
                  <a:gd name="T126" fmla="*/ 258 h 2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2" h="258">
                    <a:moveTo>
                      <a:pt x="72" y="0"/>
                    </a:moveTo>
                    <a:lnTo>
                      <a:pt x="72" y="0"/>
                    </a:lnTo>
                    <a:lnTo>
                      <a:pt x="86" y="12"/>
                    </a:lnTo>
                    <a:lnTo>
                      <a:pt x="122" y="44"/>
                    </a:lnTo>
                    <a:lnTo>
                      <a:pt x="140" y="64"/>
                    </a:lnTo>
                    <a:lnTo>
                      <a:pt x="160" y="86"/>
                    </a:lnTo>
                    <a:lnTo>
                      <a:pt x="174" y="108"/>
                    </a:lnTo>
                    <a:lnTo>
                      <a:pt x="180" y="120"/>
                    </a:lnTo>
                    <a:lnTo>
                      <a:pt x="184" y="130"/>
                    </a:lnTo>
                    <a:lnTo>
                      <a:pt x="196" y="168"/>
                    </a:lnTo>
                    <a:lnTo>
                      <a:pt x="200" y="184"/>
                    </a:lnTo>
                    <a:lnTo>
                      <a:pt x="202" y="200"/>
                    </a:lnTo>
                    <a:lnTo>
                      <a:pt x="202" y="214"/>
                    </a:lnTo>
                    <a:lnTo>
                      <a:pt x="198" y="226"/>
                    </a:lnTo>
                    <a:lnTo>
                      <a:pt x="190" y="236"/>
                    </a:lnTo>
                    <a:lnTo>
                      <a:pt x="178" y="246"/>
                    </a:lnTo>
                    <a:lnTo>
                      <a:pt x="168" y="252"/>
                    </a:lnTo>
                    <a:lnTo>
                      <a:pt x="156" y="256"/>
                    </a:lnTo>
                    <a:lnTo>
                      <a:pt x="144" y="258"/>
                    </a:lnTo>
                    <a:lnTo>
                      <a:pt x="130" y="258"/>
                    </a:lnTo>
                    <a:lnTo>
                      <a:pt x="118" y="258"/>
                    </a:lnTo>
                    <a:lnTo>
                      <a:pt x="104" y="254"/>
                    </a:lnTo>
                    <a:lnTo>
                      <a:pt x="76" y="246"/>
                    </a:lnTo>
                    <a:lnTo>
                      <a:pt x="52" y="234"/>
                    </a:lnTo>
                    <a:lnTo>
                      <a:pt x="30" y="218"/>
                    </a:lnTo>
                    <a:lnTo>
                      <a:pt x="20" y="210"/>
                    </a:lnTo>
                    <a:lnTo>
                      <a:pt x="12" y="202"/>
                    </a:lnTo>
                    <a:lnTo>
                      <a:pt x="6" y="192"/>
                    </a:lnTo>
                    <a:lnTo>
                      <a:pt x="2" y="184"/>
                    </a:lnTo>
                    <a:lnTo>
                      <a:pt x="0" y="174"/>
                    </a:lnTo>
                    <a:lnTo>
                      <a:pt x="0" y="162"/>
                    </a:lnTo>
                    <a:lnTo>
                      <a:pt x="2" y="148"/>
                    </a:lnTo>
                    <a:lnTo>
                      <a:pt x="6" y="134"/>
                    </a:lnTo>
                    <a:lnTo>
                      <a:pt x="16" y="104"/>
                    </a:lnTo>
                    <a:lnTo>
                      <a:pt x="30" y="72"/>
                    </a:lnTo>
                    <a:lnTo>
                      <a:pt x="44" y="44"/>
                    </a:lnTo>
                    <a:lnTo>
                      <a:pt x="58" y="22"/>
                    </a:lnTo>
                    <a:lnTo>
                      <a:pt x="7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53" name="Freeform 466"/>
              <p:cNvSpPr>
                <a:spLocks/>
              </p:cNvSpPr>
              <p:nvPr/>
            </p:nvSpPr>
            <p:spPr bwMode="auto">
              <a:xfrm>
                <a:off x="1942" y="3024"/>
                <a:ext cx="284" cy="380"/>
              </a:xfrm>
              <a:custGeom>
                <a:avLst/>
                <a:gdLst>
                  <a:gd name="T0" fmla="*/ 10 w 284"/>
                  <a:gd name="T1" fmla="*/ 66 h 380"/>
                  <a:gd name="T2" fmla="*/ 20 w 284"/>
                  <a:gd name="T3" fmla="*/ 48 h 380"/>
                  <a:gd name="T4" fmla="*/ 42 w 284"/>
                  <a:gd name="T5" fmla="*/ 26 h 380"/>
                  <a:gd name="T6" fmla="*/ 82 w 284"/>
                  <a:gd name="T7" fmla="*/ 8 h 380"/>
                  <a:gd name="T8" fmla="*/ 110 w 284"/>
                  <a:gd name="T9" fmla="*/ 2 h 380"/>
                  <a:gd name="T10" fmla="*/ 130 w 284"/>
                  <a:gd name="T11" fmla="*/ 0 h 380"/>
                  <a:gd name="T12" fmla="*/ 174 w 284"/>
                  <a:gd name="T13" fmla="*/ 2 h 380"/>
                  <a:gd name="T14" fmla="*/ 214 w 284"/>
                  <a:gd name="T15" fmla="*/ 12 h 380"/>
                  <a:gd name="T16" fmla="*/ 248 w 284"/>
                  <a:gd name="T17" fmla="*/ 36 h 380"/>
                  <a:gd name="T18" fmla="*/ 262 w 284"/>
                  <a:gd name="T19" fmla="*/ 54 h 380"/>
                  <a:gd name="T20" fmla="*/ 272 w 284"/>
                  <a:gd name="T21" fmla="*/ 76 h 380"/>
                  <a:gd name="T22" fmla="*/ 282 w 284"/>
                  <a:gd name="T23" fmla="*/ 104 h 380"/>
                  <a:gd name="T24" fmla="*/ 284 w 284"/>
                  <a:gd name="T25" fmla="*/ 134 h 380"/>
                  <a:gd name="T26" fmla="*/ 282 w 284"/>
                  <a:gd name="T27" fmla="*/ 164 h 380"/>
                  <a:gd name="T28" fmla="*/ 276 w 284"/>
                  <a:gd name="T29" fmla="*/ 174 h 380"/>
                  <a:gd name="T30" fmla="*/ 268 w 284"/>
                  <a:gd name="T31" fmla="*/ 194 h 380"/>
                  <a:gd name="T32" fmla="*/ 272 w 284"/>
                  <a:gd name="T33" fmla="*/ 208 h 380"/>
                  <a:gd name="T34" fmla="*/ 276 w 284"/>
                  <a:gd name="T35" fmla="*/ 230 h 380"/>
                  <a:gd name="T36" fmla="*/ 272 w 284"/>
                  <a:gd name="T37" fmla="*/ 256 h 380"/>
                  <a:gd name="T38" fmla="*/ 264 w 284"/>
                  <a:gd name="T39" fmla="*/ 272 h 380"/>
                  <a:gd name="T40" fmla="*/ 246 w 284"/>
                  <a:gd name="T41" fmla="*/ 332 h 380"/>
                  <a:gd name="T42" fmla="*/ 238 w 284"/>
                  <a:gd name="T43" fmla="*/ 362 h 380"/>
                  <a:gd name="T44" fmla="*/ 234 w 284"/>
                  <a:gd name="T45" fmla="*/ 370 h 380"/>
                  <a:gd name="T46" fmla="*/ 220 w 284"/>
                  <a:gd name="T47" fmla="*/ 378 h 380"/>
                  <a:gd name="T48" fmla="*/ 192 w 284"/>
                  <a:gd name="T49" fmla="*/ 380 h 380"/>
                  <a:gd name="T50" fmla="*/ 172 w 284"/>
                  <a:gd name="T51" fmla="*/ 378 h 380"/>
                  <a:gd name="T52" fmla="*/ 144 w 284"/>
                  <a:gd name="T53" fmla="*/ 370 h 380"/>
                  <a:gd name="T54" fmla="*/ 114 w 284"/>
                  <a:gd name="T55" fmla="*/ 354 h 380"/>
                  <a:gd name="T56" fmla="*/ 84 w 284"/>
                  <a:gd name="T57" fmla="*/ 332 h 380"/>
                  <a:gd name="T58" fmla="*/ 56 w 284"/>
                  <a:gd name="T59" fmla="*/ 302 h 380"/>
                  <a:gd name="T60" fmla="*/ 46 w 284"/>
                  <a:gd name="T61" fmla="*/ 282 h 380"/>
                  <a:gd name="T62" fmla="*/ 30 w 284"/>
                  <a:gd name="T63" fmla="*/ 238 h 380"/>
                  <a:gd name="T64" fmla="*/ 20 w 284"/>
                  <a:gd name="T65" fmla="*/ 180 h 380"/>
                  <a:gd name="T66" fmla="*/ 20 w 284"/>
                  <a:gd name="T67" fmla="*/ 164 h 380"/>
                  <a:gd name="T68" fmla="*/ 10 w 284"/>
                  <a:gd name="T69" fmla="*/ 152 h 380"/>
                  <a:gd name="T70" fmla="*/ 2 w 284"/>
                  <a:gd name="T71" fmla="*/ 128 h 380"/>
                  <a:gd name="T72" fmla="*/ 2 w 284"/>
                  <a:gd name="T73" fmla="*/ 90 h 3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4"/>
                  <a:gd name="T112" fmla="*/ 0 h 380"/>
                  <a:gd name="T113" fmla="*/ 284 w 284"/>
                  <a:gd name="T114" fmla="*/ 380 h 3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4" h="380">
                    <a:moveTo>
                      <a:pt x="10" y="66"/>
                    </a:moveTo>
                    <a:lnTo>
                      <a:pt x="10" y="66"/>
                    </a:lnTo>
                    <a:lnTo>
                      <a:pt x="14" y="58"/>
                    </a:lnTo>
                    <a:lnTo>
                      <a:pt x="20" y="48"/>
                    </a:lnTo>
                    <a:lnTo>
                      <a:pt x="30" y="38"/>
                    </a:lnTo>
                    <a:lnTo>
                      <a:pt x="42" y="26"/>
                    </a:lnTo>
                    <a:lnTo>
                      <a:pt x="60" y="16"/>
                    </a:lnTo>
                    <a:lnTo>
                      <a:pt x="82" y="8"/>
                    </a:lnTo>
                    <a:lnTo>
                      <a:pt x="96" y="4"/>
                    </a:lnTo>
                    <a:lnTo>
                      <a:pt x="110" y="2"/>
                    </a:lnTo>
                    <a:lnTo>
                      <a:pt x="130" y="0"/>
                    </a:lnTo>
                    <a:lnTo>
                      <a:pt x="152" y="0"/>
                    </a:lnTo>
                    <a:lnTo>
                      <a:pt x="174" y="2"/>
                    </a:lnTo>
                    <a:lnTo>
                      <a:pt x="194" y="6"/>
                    </a:lnTo>
                    <a:lnTo>
                      <a:pt x="214" y="12"/>
                    </a:lnTo>
                    <a:lnTo>
                      <a:pt x="232" y="22"/>
                    </a:lnTo>
                    <a:lnTo>
                      <a:pt x="248" y="36"/>
                    </a:lnTo>
                    <a:lnTo>
                      <a:pt x="256" y="44"/>
                    </a:lnTo>
                    <a:lnTo>
                      <a:pt x="262" y="54"/>
                    </a:lnTo>
                    <a:lnTo>
                      <a:pt x="272" y="76"/>
                    </a:lnTo>
                    <a:lnTo>
                      <a:pt x="278" y="90"/>
                    </a:lnTo>
                    <a:lnTo>
                      <a:pt x="282" y="104"/>
                    </a:lnTo>
                    <a:lnTo>
                      <a:pt x="284" y="118"/>
                    </a:lnTo>
                    <a:lnTo>
                      <a:pt x="284" y="134"/>
                    </a:lnTo>
                    <a:lnTo>
                      <a:pt x="284" y="148"/>
                    </a:lnTo>
                    <a:lnTo>
                      <a:pt x="282" y="164"/>
                    </a:lnTo>
                    <a:lnTo>
                      <a:pt x="276" y="174"/>
                    </a:lnTo>
                    <a:lnTo>
                      <a:pt x="268" y="194"/>
                    </a:lnTo>
                    <a:lnTo>
                      <a:pt x="270" y="200"/>
                    </a:lnTo>
                    <a:lnTo>
                      <a:pt x="272" y="208"/>
                    </a:lnTo>
                    <a:lnTo>
                      <a:pt x="276" y="218"/>
                    </a:lnTo>
                    <a:lnTo>
                      <a:pt x="276" y="230"/>
                    </a:lnTo>
                    <a:lnTo>
                      <a:pt x="276" y="242"/>
                    </a:lnTo>
                    <a:lnTo>
                      <a:pt x="272" y="256"/>
                    </a:lnTo>
                    <a:lnTo>
                      <a:pt x="264" y="272"/>
                    </a:lnTo>
                    <a:lnTo>
                      <a:pt x="254" y="302"/>
                    </a:lnTo>
                    <a:lnTo>
                      <a:pt x="246" y="332"/>
                    </a:lnTo>
                    <a:lnTo>
                      <a:pt x="238" y="362"/>
                    </a:lnTo>
                    <a:lnTo>
                      <a:pt x="236" y="366"/>
                    </a:lnTo>
                    <a:lnTo>
                      <a:pt x="234" y="370"/>
                    </a:lnTo>
                    <a:lnTo>
                      <a:pt x="228" y="374"/>
                    </a:lnTo>
                    <a:lnTo>
                      <a:pt x="220" y="378"/>
                    </a:lnTo>
                    <a:lnTo>
                      <a:pt x="208" y="380"/>
                    </a:lnTo>
                    <a:lnTo>
                      <a:pt x="192" y="380"/>
                    </a:lnTo>
                    <a:lnTo>
                      <a:pt x="172" y="378"/>
                    </a:lnTo>
                    <a:lnTo>
                      <a:pt x="160" y="376"/>
                    </a:lnTo>
                    <a:lnTo>
                      <a:pt x="144" y="370"/>
                    </a:lnTo>
                    <a:lnTo>
                      <a:pt x="130" y="364"/>
                    </a:lnTo>
                    <a:lnTo>
                      <a:pt x="114" y="354"/>
                    </a:lnTo>
                    <a:lnTo>
                      <a:pt x="100" y="344"/>
                    </a:lnTo>
                    <a:lnTo>
                      <a:pt x="84" y="332"/>
                    </a:lnTo>
                    <a:lnTo>
                      <a:pt x="70" y="318"/>
                    </a:lnTo>
                    <a:lnTo>
                      <a:pt x="56" y="302"/>
                    </a:lnTo>
                    <a:lnTo>
                      <a:pt x="46" y="282"/>
                    </a:lnTo>
                    <a:lnTo>
                      <a:pt x="36" y="260"/>
                    </a:lnTo>
                    <a:lnTo>
                      <a:pt x="30" y="238"/>
                    </a:lnTo>
                    <a:lnTo>
                      <a:pt x="26" y="216"/>
                    </a:lnTo>
                    <a:lnTo>
                      <a:pt x="20" y="180"/>
                    </a:lnTo>
                    <a:lnTo>
                      <a:pt x="20" y="164"/>
                    </a:lnTo>
                    <a:lnTo>
                      <a:pt x="14" y="160"/>
                    </a:lnTo>
                    <a:lnTo>
                      <a:pt x="10" y="152"/>
                    </a:lnTo>
                    <a:lnTo>
                      <a:pt x="4" y="142"/>
                    </a:lnTo>
                    <a:lnTo>
                      <a:pt x="2" y="128"/>
                    </a:lnTo>
                    <a:lnTo>
                      <a:pt x="0" y="110"/>
                    </a:lnTo>
                    <a:lnTo>
                      <a:pt x="2" y="90"/>
                    </a:lnTo>
                    <a:lnTo>
                      <a:pt x="10" y="66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54" name="Freeform 467"/>
              <p:cNvSpPr>
                <a:spLocks/>
              </p:cNvSpPr>
              <p:nvPr/>
            </p:nvSpPr>
            <p:spPr bwMode="auto">
              <a:xfrm>
                <a:off x="1942" y="3024"/>
                <a:ext cx="284" cy="380"/>
              </a:xfrm>
              <a:custGeom>
                <a:avLst/>
                <a:gdLst>
                  <a:gd name="T0" fmla="*/ 10 w 284"/>
                  <a:gd name="T1" fmla="*/ 66 h 380"/>
                  <a:gd name="T2" fmla="*/ 20 w 284"/>
                  <a:gd name="T3" fmla="*/ 48 h 380"/>
                  <a:gd name="T4" fmla="*/ 42 w 284"/>
                  <a:gd name="T5" fmla="*/ 26 h 380"/>
                  <a:gd name="T6" fmla="*/ 82 w 284"/>
                  <a:gd name="T7" fmla="*/ 8 h 380"/>
                  <a:gd name="T8" fmla="*/ 110 w 284"/>
                  <a:gd name="T9" fmla="*/ 2 h 380"/>
                  <a:gd name="T10" fmla="*/ 130 w 284"/>
                  <a:gd name="T11" fmla="*/ 0 h 380"/>
                  <a:gd name="T12" fmla="*/ 174 w 284"/>
                  <a:gd name="T13" fmla="*/ 2 h 380"/>
                  <a:gd name="T14" fmla="*/ 214 w 284"/>
                  <a:gd name="T15" fmla="*/ 12 h 380"/>
                  <a:gd name="T16" fmla="*/ 248 w 284"/>
                  <a:gd name="T17" fmla="*/ 36 h 380"/>
                  <a:gd name="T18" fmla="*/ 262 w 284"/>
                  <a:gd name="T19" fmla="*/ 54 h 380"/>
                  <a:gd name="T20" fmla="*/ 272 w 284"/>
                  <a:gd name="T21" fmla="*/ 76 h 380"/>
                  <a:gd name="T22" fmla="*/ 282 w 284"/>
                  <a:gd name="T23" fmla="*/ 104 h 380"/>
                  <a:gd name="T24" fmla="*/ 284 w 284"/>
                  <a:gd name="T25" fmla="*/ 134 h 380"/>
                  <a:gd name="T26" fmla="*/ 282 w 284"/>
                  <a:gd name="T27" fmla="*/ 164 h 380"/>
                  <a:gd name="T28" fmla="*/ 276 w 284"/>
                  <a:gd name="T29" fmla="*/ 174 h 380"/>
                  <a:gd name="T30" fmla="*/ 268 w 284"/>
                  <a:gd name="T31" fmla="*/ 194 h 380"/>
                  <a:gd name="T32" fmla="*/ 272 w 284"/>
                  <a:gd name="T33" fmla="*/ 208 h 380"/>
                  <a:gd name="T34" fmla="*/ 276 w 284"/>
                  <a:gd name="T35" fmla="*/ 230 h 380"/>
                  <a:gd name="T36" fmla="*/ 272 w 284"/>
                  <a:gd name="T37" fmla="*/ 256 h 380"/>
                  <a:gd name="T38" fmla="*/ 264 w 284"/>
                  <a:gd name="T39" fmla="*/ 272 h 380"/>
                  <a:gd name="T40" fmla="*/ 246 w 284"/>
                  <a:gd name="T41" fmla="*/ 332 h 380"/>
                  <a:gd name="T42" fmla="*/ 238 w 284"/>
                  <a:gd name="T43" fmla="*/ 362 h 380"/>
                  <a:gd name="T44" fmla="*/ 234 w 284"/>
                  <a:gd name="T45" fmla="*/ 370 h 380"/>
                  <a:gd name="T46" fmla="*/ 220 w 284"/>
                  <a:gd name="T47" fmla="*/ 378 h 380"/>
                  <a:gd name="T48" fmla="*/ 192 w 284"/>
                  <a:gd name="T49" fmla="*/ 380 h 380"/>
                  <a:gd name="T50" fmla="*/ 172 w 284"/>
                  <a:gd name="T51" fmla="*/ 378 h 380"/>
                  <a:gd name="T52" fmla="*/ 144 w 284"/>
                  <a:gd name="T53" fmla="*/ 370 h 380"/>
                  <a:gd name="T54" fmla="*/ 114 w 284"/>
                  <a:gd name="T55" fmla="*/ 354 h 380"/>
                  <a:gd name="T56" fmla="*/ 84 w 284"/>
                  <a:gd name="T57" fmla="*/ 332 h 380"/>
                  <a:gd name="T58" fmla="*/ 56 w 284"/>
                  <a:gd name="T59" fmla="*/ 302 h 380"/>
                  <a:gd name="T60" fmla="*/ 46 w 284"/>
                  <a:gd name="T61" fmla="*/ 282 h 380"/>
                  <a:gd name="T62" fmla="*/ 30 w 284"/>
                  <a:gd name="T63" fmla="*/ 238 h 380"/>
                  <a:gd name="T64" fmla="*/ 20 w 284"/>
                  <a:gd name="T65" fmla="*/ 180 h 380"/>
                  <a:gd name="T66" fmla="*/ 20 w 284"/>
                  <a:gd name="T67" fmla="*/ 164 h 380"/>
                  <a:gd name="T68" fmla="*/ 10 w 284"/>
                  <a:gd name="T69" fmla="*/ 152 h 380"/>
                  <a:gd name="T70" fmla="*/ 2 w 284"/>
                  <a:gd name="T71" fmla="*/ 128 h 380"/>
                  <a:gd name="T72" fmla="*/ 2 w 284"/>
                  <a:gd name="T73" fmla="*/ 90 h 3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4"/>
                  <a:gd name="T112" fmla="*/ 0 h 380"/>
                  <a:gd name="T113" fmla="*/ 284 w 284"/>
                  <a:gd name="T114" fmla="*/ 380 h 3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4" h="380">
                    <a:moveTo>
                      <a:pt x="10" y="66"/>
                    </a:moveTo>
                    <a:lnTo>
                      <a:pt x="10" y="66"/>
                    </a:lnTo>
                    <a:lnTo>
                      <a:pt x="14" y="58"/>
                    </a:lnTo>
                    <a:lnTo>
                      <a:pt x="20" y="48"/>
                    </a:lnTo>
                    <a:lnTo>
                      <a:pt x="30" y="38"/>
                    </a:lnTo>
                    <a:lnTo>
                      <a:pt x="42" y="26"/>
                    </a:lnTo>
                    <a:lnTo>
                      <a:pt x="60" y="16"/>
                    </a:lnTo>
                    <a:lnTo>
                      <a:pt x="82" y="8"/>
                    </a:lnTo>
                    <a:lnTo>
                      <a:pt x="96" y="4"/>
                    </a:lnTo>
                    <a:lnTo>
                      <a:pt x="110" y="2"/>
                    </a:lnTo>
                    <a:lnTo>
                      <a:pt x="130" y="0"/>
                    </a:lnTo>
                    <a:lnTo>
                      <a:pt x="152" y="0"/>
                    </a:lnTo>
                    <a:lnTo>
                      <a:pt x="174" y="2"/>
                    </a:lnTo>
                    <a:lnTo>
                      <a:pt x="194" y="6"/>
                    </a:lnTo>
                    <a:lnTo>
                      <a:pt x="214" y="12"/>
                    </a:lnTo>
                    <a:lnTo>
                      <a:pt x="232" y="22"/>
                    </a:lnTo>
                    <a:lnTo>
                      <a:pt x="248" y="36"/>
                    </a:lnTo>
                    <a:lnTo>
                      <a:pt x="256" y="44"/>
                    </a:lnTo>
                    <a:lnTo>
                      <a:pt x="262" y="54"/>
                    </a:lnTo>
                    <a:lnTo>
                      <a:pt x="272" y="76"/>
                    </a:lnTo>
                    <a:lnTo>
                      <a:pt x="278" y="90"/>
                    </a:lnTo>
                    <a:lnTo>
                      <a:pt x="282" y="104"/>
                    </a:lnTo>
                    <a:lnTo>
                      <a:pt x="284" y="118"/>
                    </a:lnTo>
                    <a:lnTo>
                      <a:pt x="284" y="134"/>
                    </a:lnTo>
                    <a:lnTo>
                      <a:pt x="284" y="148"/>
                    </a:lnTo>
                    <a:lnTo>
                      <a:pt x="282" y="164"/>
                    </a:lnTo>
                    <a:lnTo>
                      <a:pt x="276" y="174"/>
                    </a:lnTo>
                    <a:lnTo>
                      <a:pt x="268" y="194"/>
                    </a:lnTo>
                    <a:lnTo>
                      <a:pt x="270" y="200"/>
                    </a:lnTo>
                    <a:lnTo>
                      <a:pt x="272" y="208"/>
                    </a:lnTo>
                    <a:lnTo>
                      <a:pt x="276" y="218"/>
                    </a:lnTo>
                    <a:lnTo>
                      <a:pt x="276" y="230"/>
                    </a:lnTo>
                    <a:lnTo>
                      <a:pt x="276" y="242"/>
                    </a:lnTo>
                    <a:lnTo>
                      <a:pt x="272" y="256"/>
                    </a:lnTo>
                    <a:lnTo>
                      <a:pt x="264" y="272"/>
                    </a:lnTo>
                    <a:lnTo>
                      <a:pt x="254" y="302"/>
                    </a:lnTo>
                    <a:lnTo>
                      <a:pt x="246" y="332"/>
                    </a:lnTo>
                    <a:lnTo>
                      <a:pt x="238" y="362"/>
                    </a:lnTo>
                    <a:lnTo>
                      <a:pt x="236" y="366"/>
                    </a:lnTo>
                    <a:lnTo>
                      <a:pt x="234" y="370"/>
                    </a:lnTo>
                    <a:lnTo>
                      <a:pt x="228" y="374"/>
                    </a:lnTo>
                    <a:lnTo>
                      <a:pt x="220" y="378"/>
                    </a:lnTo>
                    <a:lnTo>
                      <a:pt x="208" y="380"/>
                    </a:lnTo>
                    <a:lnTo>
                      <a:pt x="192" y="380"/>
                    </a:lnTo>
                    <a:lnTo>
                      <a:pt x="172" y="378"/>
                    </a:lnTo>
                    <a:lnTo>
                      <a:pt x="160" y="376"/>
                    </a:lnTo>
                    <a:lnTo>
                      <a:pt x="144" y="370"/>
                    </a:lnTo>
                    <a:lnTo>
                      <a:pt x="130" y="364"/>
                    </a:lnTo>
                    <a:lnTo>
                      <a:pt x="114" y="354"/>
                    </a:lnTo>
                    <a:lnTo>
                      <a:pt x="100" y="344"/>
                    </a:lnTo>
                    <a:lnTo>
                      <a:pt x="84" y="332"/>
                    </a:lnTo>
                    <a:lnTo>
                      <a:pt x="70" y="318"/>
                    </a:lnTo>
                    <a:lnTo>
                      <a:pt x="56" y="302"/>
                    </a:lnTo>
                    <a:lnTo>
                      <a:pt x="46" y="282"/>
                    </a:lnTo>
                    <a:lnTo>
                      <a:pt x="36" y="260"/>
                    </a:lnTo>
                    <a:lnTo>
                      <a:pt x="30" y="238"/>
                    </a:lnTo>
                    <a:lnTo>
                      <a:pt x="26" y="216"/>
                    </a:lnTo>
                    <a:lnTo>
                      <a:pt x="20" y="180"/>
                    </a:lnTo>
                    <a:lnTo>
                      <a:pt x="20" y="164"/>
                    </a:lnTo>
                    <a:lnTo>
                      <a:pt x="14" y="160"/>
                    </a:lnTo>
                    <a:lnTo>
                      <a:pt x="10" y="152"/>
                    </a:lnTo>
                    <a:lnTo>
                      <a:pt x="4" y="142"/>
                    </a:lnTo>
                    <a:lnTo>
                      <a:pt x="2" y="128"/>
                    </a:lnTo>
                    <a:lnTo>
                      <a:pt x="0" y="110"/>
                    </a:lnTo>
                    <a:lnTo>
                      <a:pt x="2" y="90"/>
                    </a:lnTo>
                    <a:lnTo>
                      <a:pt x="10" y="6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55" name="Freeform 468"/>
              <p:cNvSpPr>
                <a:spLocks/>
              </p:cNvSpPr>
              <p:nvPr/>
            </p:nvSpPr>
            <p:spPr bwMode="auto">
              <a:xfrm>
                <a:off x="1910" y="3156"/>
                <a:ext cx="232" cy="488"/>
              </a:xfrm>
              <a:custGeom>
                <a:avLst/>
                <a:gdLst>
                  <a:gd name="T0" fmla="*/ 38 w 232"/>
                  <a:gd name="T1" fmla="*/ 0 h 488"/>
                  <a:gd name="T2" fmla="*/ 38 w 232"/>
                  <a:gd name="T3" fmla="*/ 0 h 488"/>
                  <a:gd name="T4" fmla="*/ 38 w 232"/>
                  <a:gd name="T5" fmla="*/ 30 h 488"/>
                  <a:gd name="T6" fmla="*/ 40 w 232"/>
                  <a:gd name="T7" fmla="*/ 62 h 488"/>
                  <a:gd name="T8" fmla="*/ 40 w 232"/>
                  <a:gd name="T9" fmla="*/ 102 h 488"/>
                  <a:gd name="T10" fmla="*/ 36 w 232"/>
                  <a:gd name="T11" fmla="*/ 148 h 488"/>
                  <a:gd name="T12" fmla="*/ 32 w 232"/>
                  <a:gd name="T13" fmla="*/ 194 h 488"/>
                  <a:gd name="T14" fmla="*/ 24 w 232"/>
                  <a:gd name="T15" fmla="*/ 240 h 488"/>
                  <a:gd name="T16" fmla="*/ 18 w 232"/>
                  <a:gd name="T17" fmla="*/ 260 h 488"/>
                  <a:gd name="T18" fmla="*/ 10 w 232"/>
                  <a:gd name="T19" fmla="*/ 280 h 488"/>
                  <a:gd name="T20" fmla="*/ 10 w 232"/>
                  <a:gd name="T21" fmla="*/ 280 h 488"/>
                  <a:gd name="T22" fmla="*/ 12 w 232"/>
                  <a:gd name="T23" fmla="*/ 288 h 488"/>
                  <a:gd name="T24" fmla="*/ 12 w 232"/>
                  <a:gd name="T25" fmla="*/ 306 h 488"/>
                  <a:gd name="T26" fmla="*/ 12 w 232"/>
                  <a:gd name="T27" fmla="*/ 316 h 488"/>
                  <a:gd name="T28" fmla="*/ 10 w 232"/>
                  <a:gd name="T29" fmla="*/ 328 h 488"/>
                  <a:gd name="T30" fmla="*/ 6 w 232"/>
                  <a:gd name="T31" fmla="*/ 336 h 488"/>
                  <a:gd name="T32" fmla="*/ 0 w 232"/>
                  <a:gd name="T33" fmla="*/ 344 h 488"/>
                  <a:gd name="T34" fmla="*/ 0 w 232"/>
                  <a:gd name="T35" fmla="*/ 344 h 488"/>
                  <a:gd name="T36" fmla="*/ 8 w 232"/>
                  <a:gd name="T37" fmla="*/ 358 h 488"/>
                  <a:gd name="T38" fmla="*/ 30 w 232"/>
                  <a:gd name="T39" fmla="*/ 390 h 488"/>
                  <a:gd name="T40" fmla="*/ 44 w 232"/>
                  <a:gd name="T41" fmla="*/ 410 h 488"/>
                  <a:gd name="T42" fmla="*/ 60 w 232"/>
                  <a:gd name="T43" fmla="*/ 430 h 488"/>
                  <a:gd name="T44" fmla="*/ 76 w 232"/>
                  <a:gd name="T45" fmla="*/ 448 h 488"/>
                  <a:gd name="T46" fmla="*/ 94 w 232"/>
                  <a:gd name="T47" fmla="*/ 466 h 488"/>
                  <a:gd name="T48" fmla="*/ 112 w 232"/>
                  <a:gd name="T49" fmla="*/ 478 h 488"/>
                  <a:gd name="T50" fmla="*/ 122 w 232"/>
                  <a:gd name="T51" fmla="*/ 484 h 488"/>
                  <a:gd name="T52" fmla="*/ 130 w 232"/>
                  <a:gd name="T53" fmla="*/ 486 h 488"/>
                  <a:gd name="T54" fmla="*/ 138 w 232"/>
                  <a:gd name="T55" fmla="*/ 488 h 488"/>
                  <a:gd name="T56" fmla="*/ 146 w 232"/>
                  <a:gd name="T57" fmla="*/ 488 h 488"/>
                  <a:gd name="T58" fmla="*/ 154 w 232"/>
                  <a:gd name="T59" fmla="*/ 486 h 488"/>
                  <a:gd name="T60" fmla="*/ 162 w 232"/>
                  <a:gd name="T61" fmla="*/ 480 h 488"/>
                  <a:gd name="T62" fmla="*/ 168 w 232"/>
                  <a:gd name="T63" fmla="*/ 474 h 488"/>
                  <a:gd name="T64" fmla="*/ 176 w 232"/>
                  <a:gd name="T65" fmla="*/ 464 h 488"/>
                  <a:gd name="T66" fmla="*/ 180 w 232"/>
                  <a:gd name="T67" fmla="*/ 452 h 488"/>
                  <a:gd name="T68" fmla="*/ 186 w 232"/>
                  <a:gd name="T69" fmla="*/ 438 h 488"/>
                  <a:gd name="T70" fmla="*/ 190 w 232"/>
                  <a:gd name="T71" fmla="*/ 420 h 488"/>
                  <a:gd name="T72" fmla="*/ 194 w 232"/>
                  <a:gd name="T73" fmla="*/ 398 h 488"/>
                  <a:gd name="T74" fmla="*/ 196 w 232"/>
                  <a:gd name="T75" fmla="*/ 374 h 488"/>
                  <a:gd name="T76" fmla="*/ 198 w 232"/>
                  <a:gd name="T77" fmla="*/ 346 h 488"/>
                  <a:gd name="T78" fmla="*/ 198 w 232"/>
                  <a:gd name="T79" fmla="*/ 346 h 488"/>
                  <a:gd name="T80" fmla="*/ 198 w 232"/>
                  <a:gd name="T81" fmla="*/ 342 h 488"/>
                  <a:gd name="T82" fmla="*/ 200 w 232"/>
                  <a:gd name="T83" fmla="*/ 320 h 488"/>
                  <a:gd name="T84" fmla="*/ 200 w 232"/>
                  <a:gd name="T85" fmla="*/ 320 h 488"/>
                  <a:gd name="T86" fmla="*/ 204 w 232"/>
                  <a:gd name="T87" fmla="*/ 270 h 488"/>
                  <a:gd name="T88" fmla="*/ 206 w 232"/>
                  <a:gd name="T89" fmla="*/ 242 h 488"/>
                  <a:gd name="T90" fmla="*/ 208 w 232"/>
                  <a:gd name="T91" fmla="*/ 216 h 488"/>
                  <a:gd name="T92" fmla="*/ 208 w 232"/>
                  <a:gd name="T93" fmla="*/ 216 h 488"/>
                  <a:gd name="T94" fmla="*/ 208 w 232"/>
                  <a:gd name="T95" fmla="*/ 206 h 488"/>
                  <a:gd name="T96" fmla="*/ 210 w 232"/>
                  <a:gd name="T97" fmla="*/ 196 h 488"/>
                  <a:gd name="T98" fmla="*/ 218 w 232"/>
                  <a:gd name="T99" fmla="*/ 178 h 488"/>
                  <a:gd name="T100" fmla="*/ 228 w 232"/>
                  <a:gd name="T101" fmla="*/ 164 h 488"/>
                  <a:gd name="T102" fmla="*/ 232 w 232"/>
                  <a:gd name="T103" fmla="*/ 160 h 488"/>
                  <a:gd name="T104" fmla="*/ 38 w 232"/>
                  <a:gd name="T105" fmla="*/ 0 h 48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2"/>
                  <a:gd name="T160" fmla="*/ 0 h 488"/>
                  <a:gd name="T161" fmla="*/ 232 w 232"/>
                  <a:gd name="T162" fmla="*/ 488 h 488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2" h="488">
                    <a:moveTo>
                      <a:pt x="38" y="0"/>
                    </a:moveTo>
                    <a:lnTo>
                      <a:pt x="38" y="0"/>
                    </a:lnTo>
                    <a:lnTo>
                      <a:pt x="38" y="30"/>
                    </a:lnTo>
                    <a:lnTo>
                      <a:pt x="40" y="62"/>
                    </a:lnTo>
                    <a:lnTo>
                      <a:pt x="40" y="102"/>
                    </a:lnTo>
                    <a:lnTo>
                      <a:pt x="36" y="148"/>
                    </a:lnTo>
                    <a:lnTo>
                      <a:pt x="32" y="194"/>
                    </a:lnTo>
                    <a:lnTo>
                      <a:pt x="24" y="240"/>
                    </a:lnTo>
                    <a:lnTo>
                      <a:pt x="18" y="260"/>
                    </a:lnTo>
                    <a:lnTo>
                      <a:pt x="10" y="280"/>
                    </a:lnTo>
                    <a:lnTo>
                      <a:pt x="12" y="288"/>
                    </a:lnTo>
                    <a:lnTo>
                      <a:pt x="12" y="306"/>
                    </a:lnTo>
                    <a:lnTo>
                      <a:pt x="12" y="316"/>
                    </a:lnTo>
                    <a:lnTo>
                      <a:pt x="10" y="328"/>
                    </a:lnTo>
                    <a:lnTo>
                      <a:pt x="6" y="336"/>
                    </a:lnTo>
                    <a:lnTo>
                      <a:pt x="0" y="344"/>
                    </a:lnTo>
                    <a:lnTo>
                      <a:pt x="8" y="358"/>
                    </a:lnTo>
                    <a:lnTo>
                      <a:pt x="30" y="390"/>
                    </a:lnTo>
                    <a:lnTo>
                      <a:pt x="44" y="410"/>
                    </a:lnTo>
                    <a:lnTo>
                      <a:pt x="60" y="430"/>
                    </a:lnTo>
                    <a:lnTo>
                      <a:pt x="76" y="448"/>
                    </a:lnTo>
                    <a:lnTo>
                      <a:pt x="94" y="466"/>
                    </a:lnTo>
                    <a:lnTo>
                      <a:pt x="112" y="478"/>
                    </a:lnTo>
                    <a:lnTo>
                      <a:pt x="122" y="484"/>
                    </a:lnTo>
                    <a:lnTo>
                      <a:pt x="130" y="486"/>
                    </a:lnTo>
                    <a:lnTo>
                      <a:pt x="138" y="488"/>
                    </a:lnTo>
                    <a:lnTo>
                      <a:pt x="146" y="488"/>
                    </a:lnTo>
                    <a:lnTo>
                      <a:pt x="154" y="486"/>
                    </a:lnTo>
                    <a:lnTo>
                      <a:pt x="162" y="480"/>
                    </a:lnTo>
                    <a:lnTo>
                      <a:pt x="168" y="474"/>
                    </a:lnTo>
                    <a:lnTo>
                      <a:pt x="176" y="464"/>
                    </a:lnTo>
                    <a:lnTo>
                      <a:pt x="180" y="452"/>
                    </a:lnTo>
                    <a:lnTo>
                      <a:pt x="186" y="438"/>
                    </a:lnTo>
                    <a:lnTo>
                      <a:pt x="190" y="420"/>
                    </a:lnTo>
                    <a:lnTo>
                      <a:pt x="194" y="398"/>
                    </a:lnTo>
                    <a:lnTo>
                      <a:pt x="196" y="374"/>
                    </a:lnTo>
                    <a:lnTo>
                      <a:pt x="198" y="346"/>
                    </a:lnTo>
                    <a:lnTo>
                      <a:pt x="198" y="342"/>
                    </a:lnTo>
                    <a:lnTo>
                      <a:pt x="200" y="320"/>
                    </a:lnTo>
                    <a:lnTo>
                      <a:pt x="204" y="270"/>
                    </a:lnTo>
                    <a:lnTo>
                      <a:pt x="206" y="242"/>
                    </a:lnTo>
                    <a:lnTo>
                      <a:pt x="208" y="216"/>
                    </a:lnTo>
                    <a:lnTo>
                      <a:pt x="208" y="206"/>
                    </a:lnTo>
                    <a:lnTo>
                      <a:pt x="210" y="196"/>
                    </a:lnTo>
                    <a:lnTo>
                      <a:pt x="218" y="178"/>
                    </a:lnTo>
                    <a:lnTo>
                      <a:pt x="228" y="164"/>
                    </a:lnTo>
                    <a:lnTo>
                      <a:pt x="232" y="16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56" name="Freeform 469"/>
              <p:cNvSpPr>
                <a:spLocks/>
              </p:cNvSpPr>
              <p:nvPr/>
            </p:nvSpPr>
            <p:spPr bwMode="auto">
              <a:xfrm>
                <a:off x="1862" y="3368"/>
                <a:ext cx="312" cy="526"/>
              </a:xfrm>
              <a:custGeom>
                <a:avLst/>
                <a:gdLst>
                  <a:gd name="T0" fmla="*/ 184 w 312"/>
                  <a:gd name="T1" fmla="*/ 106 h 526"/>
                  <a:gd name="T2" fmla="*/ 184 w 312"/>
                  <a:gd name="T3" fmla="*/ 106 h 526"/>
                  <a:gd name="T4" fmla="*/ 162 w 312"/>
                  <a:gd name="T5" fmla="*/ 94 h 526"/>
                  <a:gd name="T6" fmla="*/ 140 w 312"/>
                  <a:gd name="T7" fmla="*/ 78 h 526"/>
                  <a:gd name="T8" fmla="*/ 120 w 312"/>
                  <a:gd name="T9" fmla="*/ 60 h 526"/>
                  <a:gd name="T10" fmla="*/ 102 w 312"/>
                  <a:gd name="T11" fmla="*/ 42 h 526"/>
                  <a:gd name="T12" fmla="*/ 76 w 312"/>
                  <a:gd name="T13" fmla="*/ 12 h 526"/>
                  <a:gd name="T14" fmla="*/ 66 w 312"/>
                  <a:gd name="T15" fmla="*/ 0 h 526"/>
                  <a:gd name="T16" fmla="*/ 30 w 312"/>
                  <a:gd name="T17" fmla="*/ 34 h 526"/>
                  <a:gd name="T18" fmla="*/ 0 w 312"/>
                  <a:gd name="T19" fmla="*/ 64 h 526"/>
                  <a:gd name="T20" fmla="*/ 0 w 312"/>
                  <a:gd name="T21" fmla="*/ 64 h 526"/>
                  <a:gd name="T22" fmla="*/ 16 w 312"/>
                  <a:gd name="T23" fmla="*/ 84 h 526"/>
                  <a:gd name="T24" fmla="*/ 32 w 312"/>
                  <a:gd name="T25" fmla="*/ 108 h 526"/>
                  <a:gd name="T26" fmla="*/ 50 w 312"/>
                  <a:gd name="T27" fmla="*/ 138 h 526"/>
                  <a:gd name="T28" fmla="*/ 68 w 312"/>
                  <a:gd name="T29" fmla="*/ 172 h 526"/>
                  <a:gd name="T30" fmla="*/ 106 w 312"/>
                  <a:gd name="T31" fmla="*/ 248 h 526"/>
                  <a:gd name="T32" fmla="*/ 142 w 312"/>
                  <a:gd name="T33" fmla="*/ 326 h 526"/>
                  <a:gd name="T34" fmla="*/ 174 w 312"/>
                  <a:gd name="T35" fmla="*/ 402 h 526"/>
                  <a:gd name="T36" fmla="*/ 200 w 312"/>
                  <a:gd name="T37" fmla="*/ 466 h 526"/>
                  <a:gd name="T38" fmla="*/ 224 w 312"/>
                  <a:gd name="T39" fmla="*/ 526 h 526"/>
                  <a:gd name="T40" fmla="*/ 224 w 312"/>
                  <a:gd name="T41" fmla="*/ 526 h 526"/>
                  <a:gd name="T42" fmla="*/ 234 w 312"/>
                  <a:gd name="T43" fmla="*/ 500 h 526"/>
                  <a:gd name="T44" fmla="*/ 242 w 312"/>
                  <a:gd name="T45" fmla="*/ 470 h 526"/>
                  <a:gd name="T46" fmla="*/ 260 w 312"/>
                  <a:gd name="T47" fmla="*/ 406 h 526"/>
                  <a:gd name="T48" fmla="*/ 274 w 312"/>
                  <a:gd name="T49" fmla="*/ 336 h 526"/>
                  <a:gd name="T50" fmla="*/ 288 w 312"/>
                  <a:gd name="T51" fmla="*/ 270 h 526"/>
                  <a:gd name="T52" fmla="*/ 306 w 312"/>
                  <a:gd name="T53" fmla="*/ 160 h 526"/>
                  <a:gd name="T54" fmla="*/ 312 w 312"/>
                  <a:gd name="T55" fmla="*/ 116 h 526"/>
                  <a:gd name="T56" fmla="*/ 296 w 312"/>
                  <a:gd name="T57" fmla="*/ 98 h 526"/>
                  <a:gd name="T58" fmla="*/ 264 w 312"/>
                  <a:gd name="T59" fmla="*/ 54 h 526"/>
                  <a:gd name="T60" fmla="*/ 264 w 312"/>
                  <a:gd name="T61" fmla="*/ 54 h 526"/>
                  <a:gd name="T62" fmla="*/ 252 w 312"/>
                  <a:gd name="T63" fmla="*/ 74 h 526"/>
                  <a:gd name="T64" fmla="*/ 240 w 312"/>
                  <a:gd name="T65" fmla="*/ 88 h 526"/>
                  <a:gd name="T66" fmla="*/ 230 w 312"/>
                  <a:gd name="T67" fmla="*/ 100 h 526"/>
                  <a:gd name="T68" fmla="*/ 220 w 312"/>
                  <a:gd name="T69" fmla="*/ 106 h 526"/>
                  <a:gd name="T70" fmla="*/ 200 w 312"/>
                  <a:gd name="T71" fmla="*/ 248 h 526"/>
                  <a:gd name="T72" fmla="*/ 184 w 312"/>
                  <a:gd name="T73" fmla="*/ 106 h 52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12"/>
                  <a:gd name="T112" fmla="*/ 0 h 526"/>
                  <a:gd name="T113" fmla="*/ 312 w 312"/>
                  <a:gd name="T114" fmla="*/ 526 h 52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12" h="526">
                    <a:moveTo>
                      <a:pt x="184" y="106"/>
                    </a:moveTo>
                    <a:lnTo>
                      <a:pt x="184" y="106"/>
                    </a:lnTo>
                    <a:lnTo>
                      <a:pt x="162" y="94"/>
                    </a:lnTo>
                    <a:lnTo>
                      <a:pt x="140" y="78"/>
                    </a:lnTo>
                    <a:lnTo>
                      <a:pt x="120" y="60"/>
                    </a:lnTo>
                    <a:lnTo>
                      <a:pt x="102" y="42"/>
                    </a:lnTo>
                    <a:lnTo>
                      <a:pt x="76" y="12"/>
                    </a:lnTo>
                    <a:lnTo>
                      <a:pt x="66" y="0"/>
                    </a:lnTo>
                    <a:lnTo>
                      <a:pt x="30" y="34"/>
                    </a:lnTo>
                    <a:lnTo>
                      <a:pt x="0" y="64"/>
                    </a:lnTo>
                    <a:lnTo>
                      <a:pt x="16" y="84"/>
                    </a:lnTo>
                    <a:lnTo>
                      <a:pt x="32" y="108"/>
                    </a:lnTo>
                    <a:lnTo>
                      <a:pt x="50" y="138"/>
                    </a:lnTo>
                    <a:lnTo>
                      <a:pt x="68" y="172"/>
                    </a:lnTo>
                    <a:lnTo>
                      <a:pt x="106" y="248"/>
                    </a:lnTo>
                    <a:lnTo>
                      <a:pt x="142" y="326"/>
                    </a:lnTo>
                    <a:lnTo>
                      <a:pt x="174" y="402"/>
                    </a:lnTo>
                    <a:lnTo>
                      <a:pt x="200" y="466"/>
                    </a:lnTo>
                    <a:lnTo>
                      <a:pt x="224" y="526"/>
                    </a:lnTo>
                    <a:lnTo>
                      <a:pt x="234" y="500"/>
                    </a:lnTo>
                    <a:lnTo>
                      <a:pt x="242" y="470"/>
                    </a:lnTo>
                    <a:lnTo>
                      <a:pt x="260" y="406"/>
                    </a:lnTo>
                    <a:lnTo>
                      <a:pt x="274" y="336"/>
                    </a:lnTo>
                    <a:lnTo>
                      <a:pt x="288" y="270"/>
                    </a:lnTo>
                    <a:lnTo>
                      <a:pt x="306" y="160"/>
                    </a:lnTo>
                    <a:lnTo>
                      <a:pt x="312" y="116"/>
                    </a:lnTo>
                    <a:lnTo>
                      <a:pt x="296" y="98"/>
                    </a:lnTo>
                    <a:lnTo>
                      <a:pt x="264" y="54"/>
                    </a:lnTo>
                    <a:lnTo>
                      <a:pt x="252" y="74"/>
                    </a:lnTo>
                    <a:lnTo>
                      <a:pt x="240" y="88"/>
                    </a:lnTo>
                    <a:lnTo>
                      <a:pt x="230" y="100"/>
                    </a:lnTo>
                    <a:lnTo>
                      <a:pt x="220" y="106"/>
                    </a:lnTo>
                    <a:lnTo>
                      <a:pt x="200" y="248"/>
                    </a:lnTo>
                    <a:lnTo>
                      <a:pt x="184" y="106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57" name="Freeform 470"/>
              <p:cNvSpPr>
                <a:spLocks/>
              </p:cNvSpPr>
              <p:nvPr/>
            </p:nvSpPr>
            <p:spPr bwMode="auto">
              <a:xfrm>
                <a:off x="1932" y="3024"/>
                <a:ext cx="282" cy="232"/>
              </a:xfrm>
              <a:custGeom>
                <a:avLst/>
                <a:gdLst>
                  <a:gd name="T0" fmla="*/ 16 w 282"/>
                  <a:gd name="T1" fmla="*/ 232 h 232"/>
                  <a:gd name="T2" fmla="*/ 10 w 282"/>
                  <a:gd name="T3" fmla="*/ 174 h 232"/>
                  <a:gd name="T4" fmla="*/ 2 w 282"/>
                  <a:gd name="T5" fmla="*/ 132 h 232"/>
                  <a:gd name="T6" fmla="*/ 0 w 282"/>
                  <a:gd name="T7" fmla="*/ 110 h 232"/>
                  <a:gd name="T8" fmla="*/ 4 w 282"/>
                  <a:gd name="T9" fmla="*/ 90 h 232"/>
                  <a:gd name="T10" fmla="*/ 24 w 282"/>
                  <a:gd name="T11" fmla="*/ 52 h 232"/>
                  <a:gd name="T12" fmla="*/ 54 w 282"/>
                  <a:gd name="T13" fmla="*/ 22 h 232"/>
                  <a:gd name="T14" fmla="*/ 92 w 282"/>
                  <a:gd name="T15" fmla="*/ 4 h 232"/>
                  <a:gd name="T16" fmla="*/ 114 w 282"/>
                  <a:gd name="T17" fmla="*/ 0 h 232"/>
                  <a:gd name="T18" fmla="*/ 164 w 282"/>
                  <a:gd name="T19" fmla="*/ 0 h 232"/>
                  <a:gd name="T20" fmla="*/ 212 w 282"/>
                  <a:gd name="T21" fmla="*/ 6 h 232"/>
                  <a:gd name="T22" fmla="*/ 244 w 282"/>
                  <a:gd name="T23" fmla="*/ 18 h 232"/>
                  <a:gd name="T24" fmla="*/ 270 w 282"/>
                  <a:gd name="T25" fmla="*/ 36 h 232"/>
                  <a:gd name="T26" fmla="*/ 276 w 282"/>
                  <a:gd name="T27" fmla="*/ 62 h 232"/>
                  <a:gd name="T28" fmla="*/ 270 w 282"/>
                  <a:gd name="T29" fmla="*/ 62 h 232"/>
                  <a:gd name="T30" fmla="*/ 260 w 282"/>
                  <a:gd name="T31" fmla="*/ 66 h 232"/>
                  <a:gd name="T32" fmla="*/ 252 w 282"/>
                  <a:gd name="T33" fmla="*/ 60 h 232"/>
                  <a:gd name="T34" fmla="*/ 226 w 282"/>
                  <a:gd name="T35" fmla="*/ 50 h 232"/>
                  <a:gd name="T36" fmla="*/ 182 w 282"/>
                  <a:gd name="T37" fmla="*/ 40 h 232"/>
                  <a:gd name="T38" fmla="*/ 120 w 282"/>
                  <a:gd name="T39" fmla="*/ 40 h 232"/>
                  <a:gd name="T40" fmla="*/ 108 w 282"/>
                  <a:gd name="T41" fmla="*/ 42 h 232"/>
                  <a:gd name="T42" fmla="*/ 92 w 282"/>
                  <a:gd name="T43" fmla="*/ 50 h 232"/>
                  <a:gd name="T44" fmla="*/ 84 w 282"/>
                  <a:gd name="T45" fmla="*/ 62 h 232"/>
                  <a:gd name="T46" fmla="*/ 84 w 282"/>
                  <a:gd name="T47" fmla="*/ 84 h 232"/>
                  <a:gd name="T48" fmla="*/ 92 w 282"/>
                  <a:gd name="T49" fmla="*/ 110 h 232"/>
                  <a:gd name="T50" fmla="*/ 98 w 282"/>
                  <a:gd name="T51" fmla="*/ 122 h 232"/>
                  <a:gd name="T52" fmla="*/ 88 w 282"/>
                  <a:gd name="T53" fmla="*/ 144 h 232"/>
                  <a:gd name="T54" fmla="*/ 84 w 282"/>
                  <a:gd name="T55" fmla="*/ 172 h 232"/>
                  <a:gd name="T56" fmla="*/ 88 w 282"/>
                  <a:gd name="T57" fmla="*/ 208 h 232"/>
                  <a:gd name="T58" fmla="*/ 62 w 282"/>
                  <a:gd name="T59" fmla="*/ 202 h 232"/>
                  <a:gd name="T60" fmla="*/ 50 w 282"/>
                  <a:gd name="T61" fmla="*/ 194 h 232"/>
                  <a:gd name="T62" fmla="*/ 40 w 282"/>
                  <a:gd name="T63" fmla="*/ 190 h 232"/>
                  <a:gd name="T64" fmla="*/ 34 w 282"/>
                  <a:gd name="T65" fmla="*/ 196 h 232"/>
                  <a:gd name="T66" fmla="*/ 16 w 282"/>
                  <a:gd name="T67" fmla="*/ 232 h 2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2"/>
                  <a:gd name="T103" fmla="*/ 0 h 232"/>
                  <a:gd name="T104" fmla="*/ 282 w 282"/>
                  <a:gd name="T105" fmla="*/ 232 h 23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2" h="232">
                    <a:moveTo>
                      <a:pt x="16" y="232"/>
                    </a:moveTo>
                    <a:lnTo>
                      <a:pt x="16" y="232"/>
                    </a:lnTo>
                    <a:lnTo>
                      <a:pt x="14" y="206"/>
                    </a:lnTo>
                    <a:lnTo>
                      <a:pt x="10" y="174"/>
                    </a:lnTo>
                    <a:lnTo>
                      <a:pt x="2" y="132"/>
                    </a:lnTo>
                    <a:lnTo>
                      <a:pt x="0" y="120"/>
                    </a:lnTo>
                    <a:lnTo>
                      <a:pt x="0" y="110"/>
                    </a:lnTo>
                    <a:lnTo>
                      <a:pt x="2" y="100"/>
                    </a:lnTo>
                    <a:lnTo>
                      <a:pt x="4" y="90"/>
                    </a:lnTo>
                    <a:lnTo>
                      <a:pt x="12" y="70"/>
                    </a:lnTo>
                    <a:lnTo>
                      <a:pt x="24" y="52"/>
                    </a:lnTo>
                    <a:lnTo>
                      <a:pt x="38" y="36"/>
                    </a:lnTo>
                    <a:lnTo>
                      <a:pt x="54" y="22"/>
                    </a:lnTo>
                    <a:lnTo>
                      <a:pt x="72" y="12"/>
                    </a:lnTo>
                    <a:lnTo>
                      <a:pt x="92" y="4"/>
                    </a:lnTo>
                    <a:lnTo>
                      <a:pt x="114" y="0"/>
                    </a:lnTo>
                    <a:lnTo>
                      <a:pt x="136" y="0"/>
                    </a:lnTo>
                    <a:lnTo>
                      <a:pt x="164" y="0"/>
                    </a:lnTo>
                    <a:lnTo>
                      <a:pt x="196" y="4"/>
                    </a:lnTo>
                    <a:lnTo>
                      <a:pt x="212" y="6"/>
                    </a:lnTo>
                    <a:lnTo>
                      <a:pt x="228" y="12"/>
                    </a:lnTo>
                    <a:lnTo>
                      <a:pt x="244" y="18"/>
                    </a:lnTo>
                    <a:lnTo>
                      <a:pt x="258" y="26"/>
                    </a:lnTo>
                    <a:lnTo>
                      <a:pt x="270" y="36"/>
                    </a:lnTo>
                    <a:lnTo>
                      <a:pt x="282" y="50"/>
                    </a:lnTo>
                    <a:lnTo>
                      <a:pt x="276" y="62"/>
                    </a:lnTo>
                    <a:lnTo>
                      <a:pt x="270" y="62"/>
                    </a:lnTo>
                    <a:lnTo>
                      <a:pt x="264" y="62"/>
                    </a:lnTo>
                    <a:lnTo>
                      <a:pt x="260" y="66"/>
                    </a:lnTo>
                    <a:lnTo>
                      <a:pt x="252" y="60"/>
                    </a:lnTo>
                    <a:lnTo>
                      <a:pt x="242" y="56"/>
                    </a:lnTo>
                    <a:lnTo>
                      <a:pt x="226" y="50"/>
                    </a:lnTo>
                    <a:lnTo>
                      <a:pt x="206" y="44"/>
                    </a:lnTo>
                    <a:lnTo>
                      <a:pt x="182" y="40"/>
                    </a:lnTo>
                    <a:lnTo>
                      <a:pt x="154" y="40"/>
                    </a:lnTo>
                    <a:lnTo>
                      <a:pt x="120" y="40"/>
                    </a:lnTo>
                    <a:lnTo>
                      <a:pt x="108" y="42"/>
                    </a:lnTo>
                    <a:lnTo>
                      <a:pt x="100" y="46"/>
                    </a:lnTo>
                    <a:lnTo>
                      <a:pt x="92" y="50"/>
                    </a:lnTo>
                    <a:lnTo>
                      <a:pt x="88" y="56"/>
                    </a:lnTo>
                    <a:lnTo>
                      <a:pt x="84" y="62"/>
                    </a:lnTo>
                    <a:lnTo>
                      <a:pt x="82" y="68"/>
                    </a:lnTo>
                    <a:lnTo>
                      <a:pt x="84" y="84"/>
                    </a:lnTo>
                    <a:lnTo>
                      <a:pt x="86" y="98"/>
                    </a:lnTo>
                    <a:lnTo>
                      <a:pt x="92" y="110"/>
                    </a:lnTo>
                    <a:lnTo>
                      <a:pt x="98" y="122"/>
                    </a:lnTo>
                    <a:lnTo>
                      <a:pt x="94" y="128"/>
                    </a:lnTo>
                    <a:lnTo>
                      <a:pt x="88" y="144"/>
                    </a:lnTo>
                    <a:lnTo>
                      <a:pt x="84" y="156"/>
                    </a:lnTo>
                    <a:lnTo>
                      <a:pt x="84" y="172"/>
                    </a:lnTo>
                    <a:lnTo>
                      <a:pt x="84" y="188"/>
                    </a:lnTo>
                    <a:lnTo>
                      <a:pt x="88" y="208"/>
                    </a:lnTo>
                    <a:lnTo>
                      <a:pt x="62" y="202"/>
                    </a:lnTo>
                    <a:lnTo>
                      <a:pt x="58" y="198"/>
                    </a:lnTo>
                    <a:lnTo>
                      <a:pt x="50" y="194"/>
                    </a:lnTo>
                    <a:lnTo>
                      <a:pt x="46" y="192"/>
                    </a:lnTo>
                    <a:lnTo>
                      <a:pt x="40" y="190"/>
                    </a:lnTo>
                    <a:lnTo>
                      <a:pt x="36" y="192"/>
                    </a:lnTo>
                    <a:lnTo>
                      <a:pt x="34" y="196"/>
                    </a:lnTo>
                    <a:lnTo>
                      <a:pt x="16" y="232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58" name="Freeform 471"/>
              <p:cNvSpPr>
                <a:spLocks/>
              </p:cNvSpPr>
              <p:nvPr/>
            </p:nvSpPr>
            <p:spPr bwMode="auto">
              <a:xfrm>
                <a:off x="1932" y="3024"/>
                <a:ext cx="282" cy="232"/>
              </a:xfrm>
              <a:custGeom>
                <a:avLst/>
                <a:gdLst>
                  <a:gd name="T0" fmla="*/ 16 w 282"/>
                  <a:gd name="T1" fmla="*/ 232 h 232"/>
                  <a:gd name="T2" fmla="*/ 10 w 282"/>
                  <a:gd name="T3" fmla="*/ 174 h 232"/>
                  <a:gd name="T4" fmla="*/ 2 w 282"/>
                  <a:gd name="T5" fmla="*/ 132 h 232"/>
                  <a:gd name="T6" fmla="*/ 0 w 282"/>
                  <a:gd name="T7" fmla="*/ 110 h 232"/>
                  <a:gd name="T8" fmla="*/ 4 w 282"/>
                  <a:gd name="T9" fmla="*/ 90 h 232"/>
                  <a:gd name="T10" fmla="*/ 24 w 282"/>
                  <a:gd name="T11" fmla="*/ 52 h 232"/>
                  <a:gd name="T12" fmla="*/ 54 w 282"/>
                  <a:gd name="T13" fmla="*/ 22 h 232"/>
                  <a:gd name="T14" fmla="*/ 92 w 282"/>
                  <a:gd name="T15" fmla="*/ 4 h 232"/>
                  <a:gd name="T16" fmla="*/ 114 w 282"/>
                  <a:gd name="T17" fmla="*/ 0 h 232"/>
                  <a:gd name="T18" fmla="*/ 164 w 282"/>
                  <a:gd name="T19" fmla="*/ 0 h 232"/>
                  <a:gd name="T20" fmla="*/ 212 w 282"/>
                  <a:gd name="T21" fmla="*/ 6 h 232"/>
                  <a:gd name="T22" fmla="*/ 244 w 282"/>
                  <a:gd name="T23" fmla="*/ 18 h 232"/>
                  <a:gd name="T24" fmla="*/ 270 w 282"/>
                  <a:gd name="T25" fmla="*/ 36 h 232"/>
                  <a:gd name="T26" fmla="*/ 276 w 282"/>
                  <a:gd name="T27" fmla="*/ 62 h 232"/>
                  <a:gd name="T28" fmla="*/ 270 w 282"/>
                  <a:gd name="T29" fmla="*/ 62 h 232"/>
                  <a:gd name="T30" fmla="*/ 260 w 282"/>
                  <a:gd name="T31" fmla="*/ 66 h 232"/>
                  <a:gd name="T32" fmla="*/ 252 w 282"/>
                  <a:gd name="T33" fmla="*/ 60 h 232"/>
                  <a:gd name="T34" fmla="*/ 226 w 282"/>
                  <a:gd name="T35" fmla="*/ 50 h 232"/>
                  <a:gd name="T36" fmla="*/ 182 w 282"/>
                  <a:gd name="T37" fmla="*/ 40 h 232"/>
                  <a:gd name="T38" fmla="*/ 120 w 282"/>
                  <a:gd name="T39" fmla="*/ 40 h 232"/>
                  <a:gd name="T40" fmla="*/ 108 w 282"/>
                  <a:gd name="T41" fmla="*/ 42 h 232"/>
                  <a:gd name="T42" fmla="*/ 92 w 282"/>
                  <a:gd name="T43" fmla="*/ 50 h 232"/>
                  <a:gd name="T44" fmla="*/ 84 w 282"/>
                  <a:gd name="T45" fmla="*/ 62 h 232"/>
                  <a:gd name="T46" fmla="*/ 84 w 282"/>
                  <a:gd name="T47" fmla="*/ 84 h 232"/>
                  <a:gd name="T48" fmla="*/ 92 w 282"/>
                  <a:gd name="T49" fmla="*/ 110 h 232"/>
                  <a:gd name="T50" fmla="*/ 98 w 282"/>
                  <a:gd name="T51" fmla="*/ 122 h 232"/>
                  <a:gd name="T52" fmla="*/ 88 w 282"/>
                  <a:gd name="T53" fmla="*/ 144 h 232"/>
                  <a:gd name="T54" fmla="*/ 84 w 282"/>
                  <a:gd name="T55" fmla="*/ 172 h 232"/>
                  <a:gd name="T56" fmla="*/ 88 w 282"/>
                  <a:gd name="T57" fmla="*/ 208 h 232"/>
                  <a:gd name="T58" fmla="*/ 62 w 282"/>
                  <a:gd name="T59" fmla="*/ 202 h 232"/>
                  <a:gd name="T60" fmla="*/ 50 w 282"/>
                  <a:gd name="T61" fmla="*/ 194 h 232"/>
                  <a:gd name="T62" fmla="*/ 40 w 282"/>
                  <a:gd name="T63" fmla="*/ 190 h 232"/>
                  <a:gd name="T64" fmla="*/ 34 w 282"/>
                  <a:gd name="T65" fmla="*/ 196 h 232"/>
                  <a:gd name="T66" fmla="*/ 16 w 282"/>
                  <a:gd name="T67" fmla="*/ 232 h 2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2"/>
                  <a:gd name="T103" fmla="*/ 0 h 232"/>
                  <a:gd name="T104" fmla="*/ 282 w 282"/>
                  <a:gd name="T105" fmla="*/ 232 h 23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2" h="232">
                    <a:moveTo>
                      <a:pt x="16" y="232"/>
                    </a:moveTo>
                    <a:lnTo>
                      <a:pt x="16" y="232"/>
                    </a:lnTo>
                    <a:lnTo>
                      <a:pt x="14" y="206"/>
                    </a:lnTo>
                    <a:lnTo>
                      <a:pt x="10" y="174"/>
                    </a:lnTo>
                    <a:lnTo>
                      <a:pt x="2" y="132"/>
                    </a:lnTo>
                    <a:lnTo>
                      <a:pt x="0" y="120"/>
                    </a:lnTo>
                    <a:lnTo>
                      <a:pt x="0" y="110"/>
                    </a:lnTo>
                    <a:lnTo>
                      <a:pt x="2" y="100"/>
                    </a:lnTo>
                    <a:lnTo>
                      <a:pt x="4" y="90"/>
                    </a:lnTo>
                    <a:lnTo>
                      <a:pt x="12" y="70"/>
                    </a:lnTo>
                    <a:lnTo>
                      <a:pt x="24" y="52"/>
                    </a:lnTo>
                    <a:lnTo>
                      <a:pt x="38" y="36"/>
                    </a:lnTo>
                    <a:lnTo>
                      <a:pt x="54" y="22"/>
                    </a:lnTo>
                    <a:lnTo>
                      <a:pt x="72" y="12"/>
                    </a:lnTo>
                    <a:lnTo>
                      <a:pt x="92" y="4"/>
                    </a:lnTo>
                    <a:lnTo>
                      <a:pt x="114" y="0"/>
                    </a:lnTo>
                    <a:lnTo>
                      <a:pt x="136" y="0"/>
                    </a:lnTo>
                    <a:lnTo>
                      <a:pt x="164" y="0"/>
                    </a:lnTo>
                    <a:lnTo>
                      <a:pt x="196" y="4"/>
                    </a:lnTo>
                    <a:lnTo>
                      <a:pt x="212" y="6"/>
                    </a:lnTo>
                    <a:lnTo>
                      <a:pt x="228" y="12"/>
                    </a:lnTo>
                    <a:lnTo>
                      <a:pt x="244" y="18"/>
                    </a:lnTo>
                    <a:lnTo>
                      <a:pt x="258" y="26"/>
                    </a:lnTo>
                    <a:lnTo>
                      <a:pt x="270" y="36"/>
                    </a:lnTo>
                    <a:lnTo>
                      <a:pt x="282" y="50"/>
                    </a:lnTo>
                    <a:lnTo>
                      <a:pt x="276" y="62"/>
                    </a:lnTo>
                    <a:lnTo>
                      <a:pt x="270" y="62"/>
                    </a:lnTo>
                    <a:lnTo>
                      <a:pt x="264" y="62"/>
                    </a:lnTo>
                    <a:lnTo>
                      <a:pt x="260" y="66"/>
                    </a:lnTo>
                    <a:lnTo>
                      <a:pt x="252" y="60"/>
                    </a:lnTo>
                    <a:lnTo>
                      <a:pt x="242" y="56"/>
                    </a:lnTo>
                    <a:lnTo>
                      <a:pt x="226" y="50"/>
                    </a:lnTo>
                    <a:lnTo>
                      <a:pt x="206" y="44"/>
                    </a:lnTo>
                    <a:lnTo>
                      <a:pt x="182" y="40"/>
                    </a:lnTo>
                    <a:lnTo>
                      <a:pt x="154" y="40"/>
                    </a:lnTo>
                    <a:lnTo>
                      <a:pt x="120" y="40"/>
                    </a:lnTo>
                    <a:lnTo>
                      <a:pt x="108" y="42"/>
                    </a:lnTo>
                    <a:lnTo>
                      <a:pt x="100" y="46"/>
                    </a:lnTo>
                    <a:lnTo>
                      <a:pt x="92" y="50"/>
                    </a:lnTo>
                    <a:lnTo>
                      <a:pt x="88" y="56"/>
                    </a:lnTo>
                    <a:lnTo>
                      <a:pt x="84" y="62"/>
                    </a:lnTo>
                    <a:lnTo>
                      <a:pt x="82" y="68"/>
                    </a:lnTo>
                    <a:lnTo>
                      <a:pt x="84" y="84"/>
                    </a:lnTo>
                    <a:lnTo>
                      <a:pt x="86" y="98"/>
                    </a:lnTo>
                    <a:lnTo>
                      <a:pt x="92" y="110"/>
                    </a:lnTo>
                    <a:lnTo>
                      <a:pt x="98" y="122"/>
                    </a:lnTo>
                    <a:lnTo>
                      <a:pt x="94" y="128"/>
                    </a:lnTo>
                    <a:lnTo>
                      <a:pt x="88" y="144"/>
                    </a:lnTo>
                    <a:lnTo>
                      <a:pt x="84" y="156"/>
                    </a:lnTo>
                    <a:lnTo>
                      <a:pt x="84" y="172"/>
                    </a:lnTo>
                    <a:lnTo>
                      <a:pt x="84" y="188"/>
                    </a:lnTo>
                    <a:lnTo>
                      <a:pt x="88" y="208"/>
                    </a:lnTo>
                    <a:lnTo>
                      <a:pt x="62" y="202"/>
                    </a:lnTo>
                    <a:lnTo>
                      <a:pt x="58" y="198"/>
                    </a:lnTo>
                    <a:lnTo>
                      <a:pt x="50" y="194"/>
                    </a:lnTo>
                    <a:lnTo>
                      <a:pt x="46" y="192"/>
                    </a:lnTo>
                    <a:lnTo>
                      <a:pt x="40" y="190"/>
                    </a:lnTo>
                    <a:lnTo>
                      <a:pt x="36" y="192"/>
                    </a:lnTo>
                    <a:lnTo>
                      <a:pt x="34" y="196"/>
                    </a:lnTo>
                    <a:lnTo>
                      <a:pt x="16" y="23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59" name="Freeform 472"/>
              <p:cNvSpPr>
                <a:spLocks/>
              </p:cNvSpPr>
              <p:nvPr/>
            </p:nvSpPr>
            <p:spPr bwMode="auto">
              <a:xfrm>
                <a:off x="2056" y="3174"/>
                <a:ext cx="98" cy="26"/>
              </a:xfrm>
              <a:custGeom>
                <a:avLst/>
                <a:gdLst>
                  <a:gd name="T0" fmla="*/ 0 w 98"/>
                  <a:gd name="T1" fmla="*/ 26 h 26"/>
                  <a:gd name="T2" fmla="*/ 0 w 98"/>
                  <a:gd name="T3" fmla="*/ 26 h 26"/>
                  <a:gd name="T4" fmla="*/ 16 w 98"/>
                  <a:gd name="T5" fmla="*/ 22 h 26"/>
                  <a:gd name="T6" fmla="*/ 30 w 98"/>
                  <a:gd name="T7" fmla="*/ 18 h 26"/>
                  <a:gd name="T8" fmla="*/ 46 w 98"/>
                  <a:gd name="T9" fmla="*/ 14 h 26"/>
                  <a:gd name="T10" fmla="*/ 46 w 98"/>
                  <a:gd name="T11" fmla="*/ 14 h 26"/>
                  <a:gd name="T12" fmla="*/ 62 w 98"/>
                  <a:gd name="T13" fmla="*/ 16 h 26"/>
                  <a:gd name="T14" fmla="*/ 78 w 98"/>
                  <a:gd name="T15" fmla="*/ 20 h 26"/>
                  <a:gd name="T16" fmla="*/ 96 w 98"/>
                  <a:gd name="T17" fmla="*/ 26 h 26"/>
                  <a:gd name="T18" fmla="*/ 96 w 98"/>
                  <a:gd name="T19" fmla="*/ 26 h 26"/>
                  <a:gd name="T20" fmla="*/ 98 w 98"/>
                  <a:gd name="T21" fmla="*/ 24 h 26"/>
                  <a:gd name="T22" fmla="*/ 98 w 98"/>
                  <a:gd name="T23" fmla="*/ 20 h 26"/>
                  <a:gd name="T24" fmla="*/ 96 w 98"/>
                  <a:gd name="T25" fmla="*/ 14 h 26"/>
                  <a:gd name="T26" fmla="*/ 86 w 98"/>
                  <a:gd name="T27" fmla="*/ 6 h 26"/>
                  <a:gd name="T28" fmla="*/ 86 w 98"/>
                  <a:gd name="T29" fmla="*/ 6 h 26"/>
                  <a:gd name="T30" fmla="*/ 78 w 98"/>
                  <a:gd name="T31" fmla="*/ 4 h 26"/>
                  <a:gd name="T32" fmla="*/ 68 w 98"/>
                  <a:gd name="T33" fmla="*/ 2 h 26"/>
                  <a:gd name="T34" fmla="*/ 56 w 98"/>
                  <a:gd name="T35" fmla="*/ 0 h 26"/>
                  <a:gd name="T36" fmla="*/ 42 w 98"/>
                  <a:gd name="T37" fmla="*/ 2 h 26"/>
                  <a:gd name="T38" fmla="*/ 28 w 98"/>
                  <a:gd name="T39" fmla="*/ 4 h 26"/>
                  <a:gd name="T40" fmla="*/ 16 w 98"/>
                  <a:gd name="T41" fmla="*/ 8 h 26"/>
                  <a:gd name="T42" fmla="*/ 6 w 98"/>
                  <a:gd name="T43" fmla="*/ 16 h 26"/>
                  <a:gd name="T44" fmla="*/ 2 w 98"/>
                  <a:gd name="T45" fmla="*/ 20 h 26"/>
                  <a:gd name="T46" fmla="*/ 0 w 98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8"/>
                  <a:gd name="T73" fmla="*/ 0 h 26"/>
                  <a:gd name="T74" fmla="*/ 98 w 98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8" h="26">
                    <a:moveTo>
                      <a:pt x="0" y="26"/>
                    </a:moveTo>
                    <a:lnTo>
                      <a:pt x="0" y="26"/>
                    </a:lnTo>
                    <a:lnTo>
                      <a:pt x="16" y="22"/>
                    </a:lnTo>
                    <a:lnTo>
                      <a:pt x="30" y="18"/>
                    </a:lnTo>
                    <a:lnTo>
                      <a:pt x="46" y="14"/>
                    </a:lnTo>
                    <a:lnTo>
                      <a:pt x="62" y="16"/>
                    </a:lnTo>
                    <a:lnTo>
                      <a:pt x="78" y="20"/>
                    </a:lnTo>
                    <a:lnTo>
                      <a:pt x="96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6" y="14"/>
                    </a:lnTo>
                    <a:lnTo>
                      <a:pt x="86" y="6"/>
                    </a:lnTo>
                    <a:lnTo>
                      <a:pt x="78" y="4"/>
                    </a:lnTo>
                    <a:lnTo>
                      <a:pt x="68" y="2"/>
                    </a:lnTo>
                    <a:lnTo>
                      <a:pt x="56" y="0"/>
                    </a:lnTo>
                    <a:lnTo>
                      <a:pt x="42" y="2"/>
                    </a:lnTo>
                    <a:lnTo>
                      <a:pt x="28" y="4"/>
                    </a:lnTo>
                    <a:lnTo>
                      <a:pt x="16" y="8"/>
                    </a:lnTo>
                    <a:lnTo>
                      <a:pt x="6" y="16"/>
                    </a:lnTo>
                    <a:lnTo>
                      <a:pt x="2" y="20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60" name="Freeform 473"/>
              <p:cNvSpPr>
                <a:spLocks/>
              </p:cNvSpPr>
              <p:nvPr/>
            </p:nvSpPr>
            <p:spPr bwMode="auto">
              <a:xfrm>
                <a:off x="2056" y="3174"/>
                <a:ext cx="98" cy="26"/>
              </a:xfrm>
              <a:custGeom>
                <a:avLst/>
                <a:gdLst>
                  <a:gd name="T0" fmla="*/ 0 w 98"/>
                  <a:gd name="T1" fmla="*/ 26 h 26"/>
                  <a:gd name="T2" fmla="*/ 0 w 98"/>
                  <a:gd name="T3" fmla="*/ 26 h 26"/>
                  <a:gd name="T4" fmla="*/ 16 w 98"/>
                  <a:gd name="T5" fmla="*/ 22 h 26"/>
                  <a:gd name="T6" fmla="*/ 30 w 98"/>
                  <a:gd name="T7" fmla="*/ 18 h 26"/>
                  <a:gd name="T8" fmla="*/ 46 w 98"/>
                  <a:gd name="T9" fmla="*/ 14 h 26"/>
                  <a:gd name="T10" fmla="*/ 46 w 98"/>
                  <a:gd name="T11" fmla="*/ 14 h 26"/>
                  <a:gd name="T12" fmla="*/ 62 w 98"/>
                  <a:gd name="T13" fmla="*/ 16 h 26"/>
                  <a:gd name="T14" fmla="*/ 78 w 98"/>
                  <a:gd name="T15" fmla="*/ 20 h 26"/>
                  <a:gd name="T16" fmla="*/ 96 w 98"/>
                  <a:gd name="T17" fmla="*/ 26 h 26"/>
                  <a:gd name="T18" fmla="*/ 96 w 98"/>
                  <a:gd name="T19" fmla="*/ 26 h 26"/>
                  <a:gd name="T20" fmla="*/ 98 w 98"/>
                  <a:gd name="T21" fmla="*/ 24 h 26"/>
                  <a:gd name="T22" fmla="*/ 98 w 98"/>
                  <a:gd name="T23" fmla="*/ 20 h 26"/>
                  <a:gd name="T24" fmla="*/ 96 w 98"/>
                  <a:gd name="T25" fmla="*/ 14 h 26"/>
                  <a:gd name="T26" fmla="*/ 86 w 98"/>
                  <a:gd name="T27" fmla="*/ 6 h 26"/>
                  <a:gd name="T28" fmla="*/ 86 w 98"/>
                  <a:gd name="T29" fmla="*/ 6 h 26"/>
                  <a:gd name="T30" fmla="*/ 78 w 98"/>
                  <a:gd name="T31" fmla="*/ 4 h 26"/>
                  <a:gd name="T32" fmla="*/ 68 w 98"/>
                  <a:gd name="T33" fmla="*/ 2 h 26"/>
                  <a:gd name="T34" fmla="*/ 56 w 98"/>
                  <a:gd name="T35" fmla="*/ 0 h 26"/>
                  <a:gd name="T36" fmla="*/ 42 w 98"/>
                  <a:gd name="T37" fmla="*/ 2 h 26"/>
                  <a:gd name="T38" fmla="*/ 28 w 98"/>
                  <a:gd name="T39" fmla="*/ 4 h 26"/>
                  <a:gd name="T40" fmla="*/ 16 w 98"/>
                  <a:gd name="T41" fmla="*/ 8 h 26"/>
                  <a:gd name="T42" fmla="*/ 6 w 98"/>
                  <a:gd name="T43" fmla="*/ 16 h 26"/>
                  <a:gd name="T44" fmla="*/ 2 w 98"/>
                  <a:gd name="T45" fmla="*/ 20 h 26"/>
                  <a:gd name="T46" fmla="*/ 0 w 98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8"/>
                  <a:gd name="T73" fmla="*/ 0 h 26"/>
                  <a:gd name="T74" fmla="*/ 98 w 98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8" h="26">
                    <a:moveTo>
                      <a:pt x="0" y="26"/>
                    </a:moveTo>
                    <a:lnTo>
                      <a:pt x="0" y="26"/>
                    </a:lnTo>
                    <a:lnTo>
                      <a:pt x="16" y="22"/>
                    </a:lnTo>
                    <a:lnTo>
                      <a:pt x="30" y="18"/>
                    </a:lnTo>
                    <a:lnTo>
                      <a:pt x="46" y="14"/>
                    </a:lnTo>
                    <a:lnTo>
                      <a:pt x="62" y="16"/>
                    </a:lnTo>
                    <a:lnTo>
                      <a:pt x="78" y="20"/>
                    </a:lnTo>
                    <a:lnTo>
                      <a:pt x="96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6" y="14"/>
                    </a:lnTo>
                    <a:lnTo>
                      <a:pt x="86" y="6"/>
                    </a:lnTo>
                    <a:lnTo>
                      <a:pt x="78" y="4"/>
                    </a:lnTo>
                    <a:lnTo>
                      <a:pt x="68" y="2"/>
                    </a:lnTo>
                    <a:lnTo>
                      <a:pt x="56" y="0"/>
                    </a:lnTo>
                    <a:lnTo>
                      <a:pt x="42" y="2"/>
                    </a:lnTo>
                    <a:lnTo>
                      <a:pt x="28" y="4"/>
                    </a:lnTo>
                    <a:lnTo>
                      <a:pt x="16" y="8"/>
                    </a:lnTo>
                    <a:lnTo>
                      <a:pt x="6" y="16"/>
                    </a:lnTo>
                    <a:lnTo>
                      <a:pt x="2" y="20"/>
                    </a:lnTo>
                    <a:lnTo>
                      <a:pt x="0" y="2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61" name="Freeform 474"/>
              <p:cNvSpPr>
                <a:spLocks/>
              </p:cNvSpPr>
              <p:nvPr/>
            </p:nvSpPr>
            <p:spPr bwMode="auto">
              <a:xfrm>
                <a:off x="2186" y="3176"/>
                <a:ext cx="38" cy="24"/>
              </a:xfrm>
              <a:custGeom>
                <a:avLst/>
                <a:gdLst>
                  <a:gd name="T0" fmla="*/ 0 w 38"/>
                  <a:gd name="T1" fmla="*/ 24 h 24"/>
                  <a:gd name="T2" fmla="*/ 0 w 38"/>
                  <a:gd name="T3" fmla="*/ 24 h 24"/>
                  <a:gd name="T4" fmla="*/ 14 w 38"/>
                  <a:gd name="T5" fmla="*/ 18 h 24"/>
                  <a:gd name="T6" fmla="*/ 24 w 38"/>
                  <a:gd name="T7" fmla="*/ 16 h 24"/>
                  <a:gd name="T8" fmla="*/ 30 w 38"/>
                  <a:gd name="T9" fmla="*/ 16 h 24"/>
                  <a:gd name="T10" fmla="*/ 32 w 38"/>
                  <a:gd name="T11" fmla="*/ 18 h 24"/>
                  <a:gd name="T12" fmla="*/ 32 w 38"/>
                  <a:gd name="T13" fmla="*/ 18 h 24"/>
                  <a:gd name="T14" fmla="*/ 34 w 38"/>
                  <a:gd name="T15" fmla="*/ 16 h 24"/>
                  <a:gd name="T16" fmla="*/ 38 w 38"/>
                  <a:gd name="T17" fmla="*/ 12 h 24"/>
                  <a:gd name="T18" fmla="*/ 38 w 38"/>
                  <a:gd name="T19" fmla="*/ 8 h 24"/>
                  <a:gd name="T20" fmla="*/ 38 w 38"/>
                  <a:gd name="T21" fmla="*/ 6 h 24"/>
                  <a:gd name="T22" fmla="*/ 38 w 38"/>
                  <a:gd name="T23" fmla="*/ 2 h 24"/>
                  <a:gd name="T24" fmla="*/ 34 w 38"/>
                  <a:gd name="T25" fmla="*/ 0 h 24"/>
                  <a:gd name="T26" fmla="*/ 34 w 38"/>
                  <a:gd name="T27" fmla="*/ 0 h 24"/>
                  <a:gd name="T28" fmla="*/ 30 w 38"/>
                  <a:gd name="T29" fmla="*/ 0 h 24"/>
                  <a:gd name="T30" fmla="*/ 24 w 38"/>
                  <a:gd name="T31" fmla="*/ 0 h 24"/>
                  <a:gd name="T32" fmla="*/ 14 w 38"/>
                  <a:gd name="T33" fmla="*/ 6 h 24"/>
                  <a:gd name="T34" fmla="*/ 4 w 38"/>
                  <a:gd name="T35" fmla="*/ 14 h 24"/>
                  <a:gd name="T36" fmla="*/ 0 w 38"/>
                  <a:gd name="T37" fmla="*/ 20 h 24"/>
                  <a:gd name="T38" fmla="*/ 0 w 38"/>
                  <a:gd name="T39" fmla="*/ 2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8"/>
                  <a:gd name="T61" fmla="*/ 0 h 24"/>
                  <a:gd name="T62" fmla="*/ 38 w 38"/>
                  <a:gd name="T63" fmla="*/ 24 h 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8" h="24">
                    <a:moveTo>
                      <a:pt x="0" y="24"/>
                    </a:moveTo>
                    <a:lnTo>
                      <a:pt x="0" y="24"/>
                    </a:lnTo>
                    <a:lnTo>
                      <a:pt x="14" y="18"/>
                    </a:lnTo>
                    <a:lnTo>
                      <a:pt x="24" y="16"/>
                    </a:lnTo>
                    <a:lnTo>
                      <a:pt x="30" y="16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8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4" y="6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62" name="Freeform 475"/>
              <p:cNvSpPr>
                <a:spLocks/>
              </p:cNvSpPr>
              <p:nvPr/>
            </p:nvSpPr>
            <p:spPr bwMode="auto">
              <a:xfrm>
                <a:off x="2186" y="3176"/>
                <a:ext cx="38" cy="24"/>
              </a:xfrm>
              <a:custGeom>
                <a:avLst/>
                <a:gdLst>
                  <a:gd name="T0" fmla="*/ 0 w 38"/>
                  <a:gd name="T1" fmla="*/ 24 h 24"/>
                  <a:gd name="T2" fmla="*/ 0 w 38"/>
                  <a:gd name="T3" fmla="*/ 24 h 24"/>
                  <a:gd name="T4" fmla="*/ 14 w 38"/>
                  <a:gd name="T5" fmla="*/ 18 h 24"/>
                  <a:gd name="T6" fmla="*/ 24 w 38"/>
                  <a:gd name="T7" fmla="*/ 16 h 24"/>
                  <a:gd name="T8" fmla="*/ 30 w 38"/>
                  <a:gd name="T9" fmla="*/ 16 h 24"/>
                  <a:gd name="T10" fmla="*/ 32 w 38"/>
                  <a:gd name="T11" fmla="*/ 18 h 24"/>
                  <a:gd name="T12" fmla="*/ 32 w 38"/>
                  <a:gd name="T13" fmla="*/ 18 h 24"/>
                  <a:gd name="T14" fmla="*/ 34 w 38"/>
                  <a:gd name="T15" fmla="*/ 16 h 24"/>
                  <a:gd name="T16" fmla="*/ 38 w 38"/>
                  <a:gd name="T17" fmla="*/ 12 h 24"/>
                  <a:gd name="T18" fmla="*/ 38 w 38"/>
                  <a:gd name="T19" fmla="*/ 8 h 24"/>
                  <a:gd name="T20" fmla="*/ 38 w 38"/>
                  <a:gd name="T21" fmla="*/ 6 h 24"/>
                  <a:gd name="T22" fmla="*/ 38 w 38"/>
                  <a:gd name="T23" fmla="*/ 2 h 24"/>
                  <a:gd name="T24" fmla="*/ 34 w 38"/>
                  <a:gd name="T25" fmla="*/ 0 h 24"/>
                  <a:gd name="T26" fmla="*/ 34 w 38"/>
                  <a:gd name="T27" fmla="*/ 0 h 24"/>
                  <a:gd name="T28" fmla="*/ 30 w 38"/>
                  <a:gd name="T29" fmla="*/ 0 h 24"/>
                  <a:gd name="T30" fmla="*/ 24 w 38"/>
                  <a:gd name="T31" fmla="*/ 0 h 24"/>
                  <a:gd name="T32" fmla="*/ 14 w 38"/>
                  <a:gd name="T33" fmla="*/ 6 h 24"/>
                  <a:gd name="T34" fmla="*/ 4 w 38"/>
                  <a:gd name="T35" fmla="*/ 14 h 24"/>
                  <a:gd name="T36" fmla="*/ 0 w 38"/>
                  <a:gd name="T37" fmla="*/ 20 h 24"/>
                  <a:gd name="T38" fmla="*/ 0 w 38"/>
                  <a:gd name="T39" fmla="*/ 2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8"/>
                  <a:gd name="T61" fmla="*/ 0 h 24"/>
                  <a:gd name="T62" fmla="*/ 38 w 38"/>
                  <a:gd name="T63" fmla="*/ 24 h 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8" h="24">
                    <a:moveTo>
                      <a:pt x="0" y="24"/>
                    </a:moveTo>
                    <a:lnTo>
                      <a:pt x="0" y="24"/>
                    </a:lnTo>
                    <a:lnTo>
                      <a:pt x="14" y="18"/>
                    </a:lnTo>
                    <a:lnTo>
                      <a:pt x="24" y="16"/>
                    </a:lnTo>
                    <a:lnTo>
                      <a:pt x="30" y="16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8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4" y="6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0" y="2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63" name="Freeform 476"/>
              <p:cNvSpPr>
                <a:spLocks/>
              </p:cNvSpPr>
              <p:nvPr/>
            </p:nvSpPr>
            <p:spPr bwMode="auto">
              <a:xfrm>
                <a:off x="1948" y="3184"/>
                <a:ext cx="46" cy="90"/>
              </a:xfrm>
              <a:custGeom>
                <a:avLst/>
                <a:gdLst>
                  <a:gd name="T0" fmla="*/ 46 w 46"/>
                  <a:gd name="T1" fmla="*/ 54 h 90"/>
                  <a:gd name="T2" fmla="*/ 46 w 46"/>
                  <a:gd name="T3" fmla="*/ 54 h 90"/>
                  <a:gd name="T4" fmla="*/ 46 w 46"/>
                  <a:gd name="T5" fmla="*/ 46 h 90"/>
                  <a:gd name="T6" fmla="*/ 46 w 46"/>
                  <a:gd name="T7" fmla="*/ 30 h 90"/>
                  <a:gd name="T8" fmla="*/ 44 w 46"/>
                  <a:gd name="T9" fmla="*/ 20 h 90"/>
                  <a:gd name="T10" fmla="*/ 40 w 46"/>
                  <a:gd name="T11" fmla="*/ 12 h 90"/>
                  <a:gd name="T12" fmla="*/ 34 w 46"/>
                  <a:gd name="T13" fmla="*/ 4 h 90"/>
                  <a:gd name="T14" fmla="*/ 26 w 46"/>
                  <a:gd name="T15" fmla="*/ 0 h 90"/>
                  <a:gd name="T16" fmla="*/ 26 w 46"/>
                  <a:gd name="T17" fmla="*/ 0 h 90"/>
                  <a:gd name="T18" fmla="*/ 18 w 46"/>
                  <a:gd name="T19" fmla="*/ 0 h 90"/>
                  <a:gd name="T20" fmla="*/ 10 w 46"/>
                  <a:gd name="T21" fmla="*/ 4 h 90"/>
                  <a:gd name="T22" fmla="*/ 4 w 46"/>
                  <a:gd name="T23" fmla="*/ 10 h 90"/>
                  <a:gd name="T24" fmla="*/ 2 w 46"/>
                  <a:gd name="T25" fmla="*/ 18 h 90"/>
                  <a:gd name="T26" fmla="*/ 0 w 46"/>
                  <a:gd name="T27" fmla="*/ 30 h 90"/>
                  <a:gd name="T28" fmla="*/ 2 w 46"/>
                  <a:gd name="T29" fmla="*/ 42 h 90"/>
                  <a:gd name="T30" fmla="*/ 6 w 46"/>
                  <a:gd name="T31" fmla="*/ 56 h 90"/>
                  <a:gd name="T32" fmla="*/ 14 w 46"/>
                  <a:gd name="T33" fmla="*/ 70 h 90"/>
                  <a:gd name="T34" fmla="*/ 14 w 46"/>
                  <a:gd name="T35" fmla="*/ 70 h 90"/>
                  <a:gd name="T36" fmla="*/ 22 w 46"/>
                  <a:gd name="T37" fmla="*/ 80 h 90"/>
                  <a:gd name="T38" fmla="*/ 28 w 46"/>
                  <a:gd name="T39" fmla="*/ 88 h 90"/>
                  <a:gd name="T40" fmla="*/ 34 w 46"/>
                  <a:gd name="T41" fmla="*/ 90 h 90"/>
                  <a:gd name="T42" fmla="*/ 40 w 46"/>
                  <a:gd name="T43" fmla="*/ 88 h 90"/>
                  <a:gd name="T44" fmla="*/ 44 w 46"/>
                  <a:gd name="T45" fmla="*/ 84 h 90"/>
                  <a:gd name="T46" fmla="*/ 46 w 46"/>
                  <a:gd name="T47" fmla="*/ 76 h 90"/>
                  <a:gd name="T48" fmla="*/ 46 w 46"/>
                  <a:gd name="T49" fmla="*/ 66 h 90"/>
                  <a:gd name="T50" fmla="*/ 46 w 46"/>
                  <a:gd name="T51" fmla="*/ 54 h 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6"/>
                  <a:gd name="T79" fmla="*/ 0 h 90"/>
                  <a:gd name="T80" fmla="*/ 46 w 46"/>
                  <a:gd name="T81" fmla="*/ 90 h 9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6" h="90">
                    <a:moveTo>
                      <a:pt x="46" y="54"/>
                    </a:moveTo>
                    <a:lnTo>
                      <a:pt x="46" y="54"/>
                    </a:lnTo>
                    <a:lnTo>
                      <a:pt x="46" y="46"/>
                    </a:lnTo>
                    <a:lnTo>
                      <a:pt x="46" y="30"/>
                    </a:lnTo>
                    <a:lnTo>
                      <a:pt x="44" y="20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4"/>
                    </a:lnTo>
                    <a:lnTo>
                      <a:pt x="4" y="10"/>
                    </a:lnTo>
                    <a:lnTo>
                      <a:pt x="2" y="18"/>
                    </a:lnTo>
                    <a:lnTo>
                      <a:pt x="0" y="30"/>
                    </a:lnTo>
                    <a:lnTo>
                      <a:pt x="2" y="42"/>
                    </a:lnTo>
                    <a:lnTo>
                      <a:pt x="6" y="56"/>
                    </a:lnTo>
                    <a:lnTo>
                      <a:pt x="14" y="70"/>
                    </a:lnTo>
                    <a:lnTo>
                      <a:pt x="22" y="80"/>
                    </a:lnTo>
                    <a:lnTo>
                      <a:pt x="28" y="88"/>
                    </a:lnTo>
                    <a:lnTo>
                      <a:pt x="34" y="90"/>
                    </a:lnTo>
                    <a:lnTo>
                      <a:pt x="40" y="88"/>
                    </a:lnTo>
                    <a:lnTo>
                      <a:pt x="44" y="84"/>
                    </a:lnTo>
                    <a:lnTo>
                      <a:pt x="46" y="76"/>
                    </a:lnTo>
                    <a:lnTo>
                      <a:pt x="46" y="66"/>
                    </a:lnTo>
                    <a:lnTo>
                      <a:pt x="46" y="54"/>
                    </a:lnTo>
                    <a:close/>
                  </a:path>
                </a:pathLst>
              </a:custGeom>
              <a:solidFill>
                <a:srgbClr val="EF905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64" name="Freeform 477"/>
              <p:cNvSpPr>
                <a:spLocks/>
              </p:cNvSpPr>
              <p:nvPr/>
            </p:nvSpPr>
            <p:spPr bwMode="auto">
              <a:xfrm>
                <a:off x="1948" y="3184"/>
                <a:ext cx="46" cy="90"/>
              </a:xfrm>
              <a:custGeom>
                <a:avLst/>
                <a:gdLst>
                  <a:gd name="T0" fmla="*/ 46 w 46"/>
                  <a:gd name="T1" fmla="*/ 54 h 90"/>
                  <a:gd name="T2" fmla="*/ 46 w 46"/>
                  <a:gd name="T3" fmla="*/ 54 h 90"/>
                  <a:gd name="T4" fmla="*/ 46 w 46"/>
                  <a:gd name="T5" fmla="*/ 46 h 90"/>
                  <a:gd name="T6" fmla="*/ 46 w 46"/>
                  <a:gd name="T7" fmla="*/ 30 h 90"/>
                  <a:gd name="T8" fmla="*/ 44 w 46"/>
                  <a:gd name="T9" fmla="*/ 20 h 90"/>
                  <a:gd name="T10" fmla="*/ 40 w 46"/>
                  <a:gd name="T11" fmla="*/ 12 h 90"/>
                  <a:gd name="T12" fmla="*/ 34 w 46"/>
                  <a:gd name="T13" fmla="*/ 4 h 90"/>
                  <a:gd name="T14" fmla="*/ 26 w 46"/>
                  <a:gd name="T15" fmla="*/ 0 h 90"/>
                  <a:gd name="T16" fmla="*/ 26 w 46"/>
                  <a:gd name="T17" fmla="*/ 0 h 90"/>
                  <a:gd name="T18" fmla="*/ 18 w 46"/>
                  <a:gd name="T19" fmla="*/ 0 h 90"/>
                  <a:gd name="T20" fmla="*/ 10 w 46"/>
                  <a:gd name="T21" fmla="*/ 4 h 90"/>
                  <a:gd name="T22" fmla="*/ 4 w 46"/>
                  <a:gd name="T23" fmla="*/ 10 h 90"/>
                  <a:gd name="T24" fmla="*/ 2 w 46"/>
                  <a:gd name="T25" fmla="*/ 18 h 90"/>
                  <a:gd name="T26" fmla="*/ 0 w 46"/>
                  <a:gd name="T27" fmla="*/ 30 h 90"/>
                  <a:gd name="T28" fmla="*/ 2 w 46"/>
                  <a:gd name="T29" fmla="*/ 42 h 90"/>
                  <a:gd name="T30" fmla="*/ 6 w 46"/>
                  <a:gd name="T31" fmla="*/ 56 h 90"/>
                  <a:gd name="T32" fmla="*/ 14 w 46"/>
                  <a:gd name="T33" fmla="*/ 70 h 90"/>
                  <a:gd name="T34" fmla="*/ 14 w 46"/>
                  <a:gd name="T35" fmla="*/ 70 h 90"/>
                  <a:gd name="T36" fmla="*/ 22 w 46"/>
                  <a:gd name="T37" fmla="*/ 80 h 90"/>
                  <a:gd name="T38" fmla="*/ 28 w 46"/>
                  <a:gd name="T39" fmla="*/ 88 h 90"/>
                  <a:gd name="T40" fmla="*/ 34 w 46"/>
                  <a:gd name="T41" fmla="*/ 90 h 90"/>
                  <a:gd name="T42" fmla="*/ 40 w 46"/>
                  <a:gd name="T43" fmla="*/ 88 h 90"/>
                  <a:gd name="T44" fmla="*/ 44 w 46"/>
                  <a:gd name="T45" fmla="*/ 84 h 90"/>
                  <a:gd name="T46" fmla="*/ 46 w 46"/>
                  <a:gd name="T47" fmla="*/ 76 h 90"/>
                  <a:gd name="T48" fmla="*/ 46 w 46"/>
                  <a:gd name="T49" fmla="*/ 66 h 90"/>
                  <a:gd name="T50" fmla="*/ 46 w 46"/>
                  <a:gd name="T51" fmla="*/ 54 h 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6"/>
                  <a:gd name="T79" fmla="*/ 0 h 90"/>
                  <a:gd name="T80" fmla="*/ 46 w 46"/>
                  <a:gd name="T81" fmla="*/ 90 h 9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6" h="90">
                    <a:moveTo>
                      <a:pt x="46" y="54"/>
                    </a:moveTo>
                    <a:lnTo>
                      <a:pt x="46" y="54"/>
                    </a:lnTo>
                    <a:lnTo>
                      <a:pt x="46" y="46"/>
                    </a:lnTo>
                    <a:lnTo>
                      <a:pt x="46" y="30"/>
                    </a:lnTo>
                    <a:lnTo>
                      <a:pt x="44" y="20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4"/>
                    </a:lnTo>
                    <a:lnTo>
                      <a:pt x="4" y="10"/>
                    </a:lnTo>
                    <a:lnTo>
                      <a:pt x="2" y="18"/>
                    </a:lnTo>
                    <a:lnTo>
                      <a:pt x="0" y="30"/>
                    </a:lnTo>
                    <a:lnTo>
                      <a:pt x="2" y="42"/>
                    </a:lnTo>
                    <a:lnTo>
                      <a:pt x="6" y="56"/>
                    </a:lnTo>
                    <a:lnTo>
                      <a:pt x="14" y="70"/>
                    </a:lnTo>
                    <a:lnTo>
                      <a:pt x="22" y="80"/>
                    </a:lnTo>
                    <a:lnTo>
                      <a:pt x="28" y="88"/>
                    </a:lnTo>
                    <a:lnTo>
                      <a:pt x="34" y="90"/>
                    </a:lnTo>
                    <a:lnTo>
                      <a:pt x="40" y="88"/>
                    </a:lnTo>
                    <a:lnTo>
                      <a:pt x="44" y="84"/>
                    </a:lnTo>
                    <a:lnTo>
                      <a:pt x="46" y="76"/>
                    </a:lnTo>
                    <a:lnTo>
                      <a:pt x="46" y="66"/>
                    </a:lnTo>
                    <a:lnTo>
                      <a:pt x="46" y="5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65" name="Freeform 478"/>
              <p:cNvSpPr>
                <a:spLocks/>
              </p:cNvSpPr>
              <p:nvPr/>
            </p:nvSpPr>
            <p:spPr bwMode="auto">
              <a:xfrm>
                <a:off x="2084" y="3214"/>
                <a:ext cx="54" cy="10"/>
              </a:xfrm>
              <a:custGeom>
                <a:avLst/>
                <a:gdLst>
                  <a:gd name="T0" fmla="*/ 0 w 54"/>
                  <a:gd name="T1" fmla="*/ 0 h 10"/>
                  <a:gd name="T2" fmla="*/ 0 w 54"/>
                  <a:gd name="T3" fmla="*/ 0 h 10"/>
                  <a:gd name="T4" fmla="*/ 14 w 54"/>
                  <a:gd name="T5" fmla="*/ 2 h 10"/>
                  <a:gd name="T6" fmla="*/ 34 w 54"/>
                  <a:gd name="T7" fmla="*/ 4 h 10"/>
                  <a:gd name="T8" fmla="*/ 34 w 54"/>
                  <a:gd name="T9" fmla="*/ 4 h 10"/>
                  <a:gd name="T10" fmla="*/ 54 w 54"/>
                  <a:gd name="T11" fmla="*/ 2 h 10"/>
                  <a:gd name="T12" fmla="*/ 54 w 54"/>
                  <a:gd name="T13" fmla="*/ 2 h 10"/>
                  <a:gd name="T14" fmla="*/ 50 w 54"/>
                  <a:gd name="T15" fmla="*/ 4 h 10"/>
                  <a:gd name="T16" fmla="*/ 46 w 54"/>
                  <a:gd name="T17" fmla="*/ 8 h 10"/>
                  <a:gd name="T18" fmla="*/ 42 w 54"/>
                  <a:gd name="T19" fmla="*/ 10 h 10"/>
                  <a:gd name="T20" fmla="*/ 34 w 54"/>
                  <a:gd name="T21" fmla="*/ 10 h 10"/>
                  <a:gd name="T22" fmla="*/ 24 w 54"/>
                  <a:gd name="T23" fmla="*/ 10 h 10"/>
                  <a:gd name="T24" fmla="*/ 14 w 54"/>
                  <a:gd name="T25" fmla="*/ 6 h 10"/>
                  <a:gd name="T26" fmla="*/ 0 w 54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2"/>
                    </a:lnTo>
                    <a:lnTo>
                      <a:pt x="34" y="4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24" y="10"/>
                    </a:lnTo>
                    <a:lnTo>
                      <a:pt x="14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66" name="Freeform 479"/>
              <p:cNvSpPr>
                <a:spLocks/>
              </p:cNvSpPr>
              <p:nvPr/>
            </p:nvSpPr>
            <p:spPr bwMode="auto">
              <a:xfrm>
                <a:off x="2084" y="3214"/>
                <a:ext cx="54" cy="10"/>
              </a:xfrm>
              <a:custGeom>
                <a:avLst/>
                <a:gdLst>
                  <a:gd name="T0" fmla="*/ 0 w 54"/>
                  <a:gd name="T1" fmla="*/ 0 h 10"/>
                  <a:gd name="T2" fmla="*/ 0 w 54"/>
                  <a:gd name="T3" fmla="*/ 0 h 10"/>
                  <a:gd name="T4" fmla="*/ 14 w 54"/>
                  <a:gd name="T5" fmla="*/ 2 h 10"/>
                  <a:gd name="T6" fmla="*/ 34 w 54"/>
                  <a:gd name="T7" fmla="*/ 4 h 10"/>
                  <a:gd name="T8" fmla="*/ 34 w 54"/>
                  <a:gd name="T9" fmla="*/ 4 h 10"/>
                  <a:gd name="T10" fmla="*/ 54 w 54"/>
                  <a:gd name="T11" fmla="*/ 2 h 10"/>
                  <a:gd name="T12" fmla="*/ 54 w 54"/>
                  <a:gd name="T13" fmla="*/ 2 h 10"/>
                  <a:gd name="T14" fmla="*/ 50 w 54"/>
                  <a:gd name="T15" fmla="*/ 4 h 10"/>
                  <a:gd name="T16" fmla="*/ 46 w 54"/>
                  <a:gd name="T17" fmla="*/ 8 h 10"/>
                  <a:gd name="T18" fmla="*/ 42 w 54"/>
                  <a:gd name="T19" fmla="*/ 10 h 10"/>
                  <a:gd name="T20" fmla="*/ 34 w 54"/>
                  <a:gd name="T21" fmla="*/ 10 h 10"/>
                  <a:gd name="T22" fmla="*/ 24 w 54"/>
                  <a:gd name="T23" fmla="*/ 10 h 10"/>
                  <a:gd name="T24" fmla="*/ 14 w 54"/>
                  <a:gd name="T25" fmla="*/ 6 h 10"/>
                  <a:gd name="T26" fmla="*/ 0 w 54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2"/>
                    </a:lnTo>
                    <a:lnTo>
                      <a:pt x="34" y="4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24" y="10"/>
                    </a:lnTo>
                    <a:lnTo>
                      <a:pt x="14" y="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67" name="Freeform 480"/>
              <p:cNvSpPr>
                <a:spLocks/>
              </p:cNvSpPr>
              <p:nvPr/>
            </p:nvSpPr>
            <p:spPr bwMode="auto">
              <a:xfrm>
                <a:off x="2186" y="3216"/>
                <a:ext cx="24" cy="8"/>
              </a:xfrm>
              <a:custGeom>
                <a:avLst/>
                <a:gdLst>
                  <a:gd name="T0" fmla="*/ 0 w 24"/>
                  <a:gd name="T1" fmla="*/ 0 h 8"/>
                  <a:gd name="T2" fmla="*/ 0 w 24"/>
                  <a:gd name="T3" fmla="*/ 0 h 8"/>
                  <a:gd name="T4" fmla="*/ 8 w 24"/>
                  <a:gd name="T5" fmla="*/ 2 h 8"/>
                  <a:gd name="T6" fmla="*/ 14 w 24"/>
                  <a:gd name="T7" fmla="*/ 2 h 8"/>
                  <a:gd name="T8" fmla="*/ 24 w 24"/>
                  <a:gd name="T9" fmla="*/ 0 h 8"/>
                  <a:gd name="T10" fmla="*/ 24 w 24"/>
                  <a:gd name="T11" fmla="*/ 0 h 8"/>
                  <a:gd name="T12" fmla="*/ 20 w 24"/>
                  <a:gd name="T13" fmla="*/ 4 h 8"/>
                  <a:gd name="T14" fmla="*/ 16 w 24"/>
                  <a:gd name="T15" fmla="*/ 8 h 8"/>
                  <a:gd name="T16" fmla="*/ 12 w 24"/>
                  <a:gd name="T17" fmla="*/ 8 h 8"/>
                  <a:gd name="T18" fmla="*/ 12 w 24"/>
                  <a:gd name="T19" fmla="*/ 8 h 8"/>
                  <a:gd name="T20" fmla="*/ 8 w 24"/>
                  <a:gd name="T21" fmla="*/ 8 h 8"/>
                  <a:gd name="T22" fmla="*/ 4 w 24"/>
                  <a:gd name="T23" fmla="*/ 4 h 8"/>
                  <a:gd name="T24" fmla="*/ 0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8"/>
                  <a:gd name="T41" fmla="*/ 24 w 2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2"/>
                    </a:lnTo>
                    <a:lnTo>
                      <a:pt x="24" y="0"/>
                    </a:lnTo>
                    <a:lnTo>
                      <a:pt x="20" y="4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68" name="Freeform 481"/>
              <p:cNvSpPr>
                <a:spLocks/>
              </p:cNvSpPr>
              <p:nvPr/>
            </p:nvSpPr>
            <p:spPr bwMode="auto">
              <a:xfrm>
                <a:off x="2186" y="3216"/>
                <a:ext cx="24" cy="8"/>
              </a:xfrm>
              <a:custGeom>
                <a:avLst/>
                <a:gdLst>
                  <a:gd name="T0" fmla="*/ 0 w 24"/>
                  <a:gd name="T1" fmla="*/ 0 h 8"/>
                  <a:gd name="T2" fmla="*/ 0 w 24"/>
                  <a:gd name="T3" fmla="*/ 0 h 8"/>
                  <a:gd name="T4" fmla="*/ 8 w 24"/>
                  <a:gd name="T5" fmla="*/ 2 h 8"/>
                  <a:gd name="T6" fmla="*/ 14 w 24"/>
                  <a:gd name="T7" fmla="*/ 2 h 8"/>
                  <a:gd name="T8" fmla="*/ 24 w 24"/>
                  <a:gd name="T9" fmla="*/ 0 h 8"/>
                  <a:gd name="T10" fmla="*/ 24 w 24"/>
                  <a:gd name="T11" fmla="*/ 0 h 8"/>
                  <a:gd name="T12" fmla="*/ 20 w 24"/>
                  <a:gd name="T13" fmla="*/ 4 h 8"/>
                  <a:gd name="T14" fmla="*/ 16 w 24"/>
                  <a:gd name="T15" fmla="*/ 8 h 8"/>
                  <a:gd name="T16" fmla="*/ 12 w 24"/>
                  <a:gd name="T17" fmla="*/ 8 h 8"/>
                  <a:gd name="T18" fmla="*/ 12 w 24"/>
                  <a:gd name="T19" fmla="*/ 8 h 8"/>
                  <a:gd name="T20" fmla="*/ 8 w 24"/>
                  <a:gd name="T21" fmla="*/ 8 h 8"/>
                  <a:gd name="T22" fmla="*/ 4 w 24"/>
                  <a:gd name="T23" fmla="*/ 4 h 8"/>
                  <a:gd name="T24" fmla="*/ 0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8"/>
                  <a:gd name="T41" fmla="*/ 24 w 2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2"/>
                    </a:lnTo>
                    <a:lnTo>
                      <a:pt x="24" y="0"/>
                    </a:lnTo>
                    <a:lnTo>
                      <a:pt x="20" y="4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69" name="Freeform 482"/>
              <p:cNvSpPr>
                <a:spLocks/>
              </p:cNvSpPr>
              <p:nvPr/>
            </p:nvSpPr>
            <p:spPr bwMode="auto">
              <a:xfrm>
                <a:off x="2162" y="3204"/>
                <a:ext cx="34" cy="106"/>
              </a:xfrm>
              <a:custGeom>
                <a:avLst/>
                <a:gdLst>
                  <a:gd name="T0" fmla="*/ 22 w 34"/>
                  <a:gd name="T1" fmla="*/ 0 h 106"/>
                  <a:gd name="T2" fmla="*/ 22 w 34"/>
                  <a:gd name="T3" fmla="*/ 0 h 106"/>
                  <a:gd name="T4" fmla="*/ 26 w 34"/>
                  <a:gd name="T5" fmla="*/ 30 h 106"/>
                  <a:gd name="T6" fmla="*/ 28 w 34"/>
                  <a:gd name="T7" fmla="*/ 60 h 106"/>
                  <a:gd name="T8" fmla="*/ 26 w 34"/>
                  <a:gd name="T9" fmla="*/ 76 h 106"/>
                  <a:gd name="T10" fmla="*/ 24 w 34"/>
                  <a:gd name="T11" fmla="*/ 90 h 106"/>
                  <a:gd name="T12" fmla="*/ 24 w 34"/>
                  <a:gd name="T13" fmla="*/ 90 h 106"/>
                  <a:gd name="T14" fmla="*/ 14 w 34"/>
                  <a:gd name="T15" fmla="*/ 94 h 106"/>
                  <a:gd name="T16" fmla="*/ 6 w 34"/>
                  <a:gd name="T17" fmla="*/ 100 h 106"/>
                  <a:gd name="T18" fmla="*/ 0 w 34"/>
                  <a:gd name="T19" fmla="*/ 106 h 106"/>
                  <a:gd name="T20" fmla="*/ 0 w 34"/>
                  <a:gd name="T21" fmla="*/ 106 h 106"/>
                  <a:gd name="T22" fmla="*/ 8 w 34"/>
                  <a:gd name="T23" fmla="*/ 104 h 106"/>
                  <a:gd name="T24" fmla="*/ 18 w 34"/>
                  <a:gd name="T25" fmla="*/ 100 h 106"/>
                  <a:gd name="T26" fmla="*/ 30 w 34"/>
                  <a:gd name="T27" fmla="*/ 94 h 106"/>
                  <a:gd name="T28" fmla="*/ 30 w 34"/>
                  <a:gd name="T29" fmla="*/ 94 h 106"/>
                  <a:gd name="T30" fmla="*/ 32 w 34"/>
                  <a:gd name="T31" fmla="*/ 90 h 106"/>
                  <a:gd name="T32" fmla="*/ 34 w 34"/>
                  <a:gd name="T33" fmla="*/ 74 h 106"/>
                  <a:gd name="T34" fmla="*/ 34 w 34"/>
                  <a:gd name="T35" fmla="*/ 60 h 106"/>
                  <a:gd name="T36" fmla="*/ 32 w 34"/>
                  <a:gd name="T37" fmla="*/ 44 h 106"/>
                  <a:gd name="T38" fmla="*/ 28 w 34"/>
                  <a:gd name="T39" fmla="*/ 24 h 106"/>
                  <a:gd name="T40" fmla="*/ 22 w 34"/>
                  <a:gd name="T41" fmla="*/ 0 h 1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06"/>
                  <a:gd name="T65" fmla="*/ 34 w 34"/>
                  <a:gd name="T66" fmla="*/ 106 h 10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06">
                    <a:moveTo>
                      <a:pt x="22" y="0"/>
                    </a:moveTo>
                    <a:lnTo>
                      <a:pt x="22" y="0"/>
                    </a:lnTo>
                    <a:lnTo>
                      <a:pt x="26" y="30"/>
                    </a:lnTo>
                    <a:lnTo>
                      <a:pt x="28" y="60"/>
                    </a:lnTo>
                    <a:lnTo>
                      <a:pt x="26" y="76"/>
                    </a:lnTo>
                    <a:lnTo>
                      <a:pt x="24" y="90"/>
                    </a:lnTo>
                    <a:lnTo>
                      <a:pt x="14" y="94"/>
                    </a:lnTo>
                    <a:lnTo>
                      <a:pt x="6" y="100"/>
                    </a:lnTo>
                    <a:lnTo>
                      <a:pt x="0" y="106"/>
                    </a:lnTo>
                    <a:lnTo>
                      <a:pt x="8" y="104"/>
                    </a:lnTo>
                    <a:lnTo>
                      <a:pt x="18" y="100"/>
                    </a:lnTo>
                    <a:lnTo>
                      <a:pt x="30" y="94"/>
                    </a:lnTo>
                    <a:lnTo>
                      <a:pt x="32" y="90"/>
                    </a:lnTo>
                    <a:lnTo>
                      <a:pt x="34" y="74"/>
                    </a:lnTo>
                    <a:lnTo>
                      <a:pt x="34" y="60"/>
                    </a:lnTo>
                    <a:lnTo>
                      <a:pt x="32" y="44"/>
                    </a:lnTo>
                    <a:lnTo>
                      <a:pt x="28" y="24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70" name="Freeform 483"/>
              <p:cNvSpPr>
                <a:spLocks/>
              </p:cNvSpPr>
              <p:nvPr/>
            </p:nvSpPr>
            <p:spPr bwMode="auto">
              <a:xfrm>
                <a:off x="2162" y="3204"/>
                <a:ext cx="34" cy="106"/>
              </a:xfrm>
              <a:custGeom>
                <a:avLst/>
                <a:gdLst>
                  <a:gd name="T0" fmla="*/ 22 w 34"/>
                  <a:gd name="T1" fmla="*/ 0 h 106"/>
                  <a:gd name="T2" fmla="*/ 22 w 34"/>
                  <a:gd name="T3" fmla="*/ 0 h 106"/>
                  <a:gd name="T4" fmla="*/ 26 w 34"/>
                  <a:gd name="T5" fmla="*/ 30 h 106"/>
                  <a:gd name="T6" fmla="*/ 28 w 34"/>
                  <a:gd name="T7" fmla="*/ 60 h 106"/>
                  <a:gd name="T8" fmla="*/ 26 w 34"/>
                  <a:gd name="T9" fmla="*/ 76 h 106"/>
                  <a:gd name="T10" fmla="*/ 24 w 34"/>
                  <a:gd name="T11" fmla="*/ 90 h 106"/>
                  <a:gd name="T12" fmla="*/ 24 w 34"/>
                  <a:gd name="T13" fmla="*/ 90 h 106"/>
                  <a:gd name="T14" fmla="*/ 14 w 34"/>
                  <a:gd name="T15" fmla="*/ 94 h 106"/>
                  <a:gd name="T16" fmla="*/ 6 w 34"/>
                  <a:gd name="T17" fmla="*/ 100 h 106"/>
                  <a:gd name="T18" fmla="*/ 0 w 34"/>
                  <a:gd name="T19" fmla="*/ 106 h 106"/>
                  <a:gd name="T20" fmla="*/ 0 w 34"/>
                  <a:gd name="T21" fmla="*/ 106 h 106"/>
                  <a:gd name="T22" fmla="*/ 8 w 34"/>
                  <a:gd name="T23" fmla="*/ 104 h 106"/>
                  <a:gd name="T24" fmla="*/ 18 w 34"/>
                  <a:gd name="T25" fmla="*/ 100 h 106"/>
                  <a:gd name="T26" fmla="*/ 30 w 34"/>
                  <a:gd name="T27" fmla="*/ 94 h 106"/>
                  <a:gd name="T28" fmla="*/ 30 w 34"/>
                  <a:gd name="T29" fmla="*/ 94 h 106"/>
                  <a:gd name="T30" fmla="*/ 32 w 34"/>
                  <a:gd name="T31" fmla="*/ 90 h 106"/>
                  <a:gd name="T32" fmla="*/ 34 w 34"/>
                  <a:gd name="T33" fmla="*/ 74 h 106"/>
                  <a:gd name="T34" fmla="*/ 34 w 34"/>
                  <a:gd name="T35" fmla="*/ 60 h 106"/>
                  <a:gd name="T36" fmla="*/ 32 w 34"/>
                  <a:gd name="T37" fmla="*/ 44 h 106"/>
                  <a:gd name="T38" fmla="*/ 28 w 34"/>
                  <a:gd name="T39" fmla="*/ 24 h 106"/>
                  <a:gd name="T40" fmla="*/ 22 w 34"/>
                  <a:gd name="T41" fmla="*/ 0 h 1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06"/>
                  <a:gd name="T65" fmla="*/ 34 w 34"/>
                  <a:gd name="T66" fmla="*/ 106 h 10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06">
                    <a:moveTo>
                      <a:pt x="22" y="0"/>
                    </a:moveTo>
                    <a:lnTo>
                      <a:pt x="22" y="0"/>
                    </a:lnTo>
                    <a:lnTo>
                      <a:pt x="26" y="30"/>
                    </a:lnTo>
                    <a:lnTo>
                      <a:pt x="28" y="60"/>
                    </a:lnTo>
                    <a:lnTo>
                      <a:pt x="26" y="76"/>
                    </a:lnTo>
                    <a:lnTo>
                      <a:pt x="24" y="90"/>
                    </a:lnTo>
                    <a:lnTo>
                      <a:pt x="14" y="94"/>
                    </a:lnTo>
                    <a:lnTo>
                      <a:pt x="6" y="100"/>
                    </a:lnTo>
                    <a:lnTo>
                      <a:pt x="0" y="106"/>
                    </a:lnTo>
                    <a:lnTo>
                      <a:pt x="8" y="104"/>
                    </a:lnTo>
                    <a:lnTo>
                      <a:pt x="18" y="100"/>
                    </a:lnTo>
                    <a:lnTo>
                      <a:pt x="30" y="94"/>
                    </a:lnTo>
                    <a:lnTo>
                      <a:pt x="32" y="90"/>
                    </a:lnTo>
                    <a:lnTo>
                      <a:pt x="34" y="74"/>
                    </a:lnTo>
                    <a:lnTo>
                      <a:pt x="34" y="60"/>
                    </a:lnTo>
                    <a:lnTo>
                      <a:pt x="32" y="44"/>
                    </a:lnTo>
                    <a:lnTo>
                      <a:pt x="28" y="24"/>
                    </a:lnTo>
                    <a:lnTo>
                      <a:pt x="2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71" name="Freeform 484"/>
              <p:cNvSpPr>
                <a:spLocks/>
              </p:cNvSpPr>
              <p:nvPr/>
            </p:nvSpPr>
            <p:spPr bwMode="auto">
              <a:xfrm>
                <a:off x="2142" y="3350"/>
                <a:ext cx="38" cy="6"/>
              </a:xfrm>
              <a:custGeom>
                <a:avLst/>
                <a:gdLst>
                  <a:gd name="T0" fmla="*/ 0 w 38"/>
                  <a:gd name="T1" fmla="*/ 0 h 6"/>
                  <a:gd name="T2" fmla="*/ 0 w 38"/>
                  <a:gd name="T3" fmla="*/ 0 h 6"/>
                  <a:gd name="T4" fmla="*/ 12 w 38"/>
                  <a:gd name="T5" fmla="*/ 2 h 6"/>
                  <a:gd name="T6" fmla="*/ 24 w 38"/>
                  <a:gd name="T7" fmla="*/ 2 h 6"/>
                  <a:gd name="T8" fmla="*/ 38 w 38"/>
                  <a:gd name="T9" fmla="*/ 0 h 6"/>
                  <a:gd name="T10" fmla="*/ 38 w 38"/>
                  <a:gd name="T11" fmla="*/ 0 h 6"/>
                  <a:gd name="T12" fmla="*/ 34 w 38"/>
                  <a:gd name="T13" fmla="*/ 2 h 6"/>
                  <a:gd name="T14" fmla="*/ 22 w 38"/>
                  <a:gd name="T15" fmla="*/ 6 h 6"/>
                  <a:gd name="T16" fmla="*/ 22 w 38"/>
                  <a:gd name="T17" fmla="*/ 6 h 6"/>
                  <a:gd name="T18" fmla="*/ 14 w 38"/>
                  <a:gd name="T19" fmla="*/ 6 h 6"/>
                  <a:gd name="T20" fmla="*/ 6 w 38"/>
                  <a:gd name="T21" fmla="*/ 4 h 6"/>
                  <a:gd name="T22" fmla="*/ 0 w 38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6"/>
                  <a:gd name="T38" fmla="*/ 38 w 38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6">
                    <a:moveTo>
                      <a:pt x="0" y="0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4" y="2"/>
                    </a:lnTo>
                    <a:lnTo>
                      <a:pt x="38" y="0"/>
                    </a:lnTo>
                    <a:lnTo>
                      <a:pt x="34" y="2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6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72" name="Freeform 485"/>
              <p:cNvSpPr>
                <a:spLocks/>
              </p:cNvSpPr>
              <p:nvPr/>
            </p:nvSpPr>
            <p:spPr bwMode="auto">
              <a:xfrm>
                <a:off x="2142" y="3350"/>
                <a:ext cx="38" cy="6"/>
              </a:xfrm>
              <a:custGeom>
                <a:avLst/>
                <a:gdLst>
                  <a:gd name="T0" fmla="*/ 0 w 38"/>
                  <a:gd name="T1" fmla="*/ 0 h 6"/>
                  <a:gd name="T2" fmla="*/ 0 w 38"/>
                  <a:gd name="T3" fmla="*/ 0 h 6"/>
                  <a:gd name="T4" fmla="*/ 12 w 38"/>
                  <a:gd name="T5" fmla="*/ 2 h 6"/>
                  <a:gd name="T6" fmla="*/ 24 w 38"/>
                  <a:gd name="T7" fmla="*/ 2 h 6"/>
                  <a:gd name="T8" fmla="*/ 38 w 38"/>
                  <a:gd name="T9" fmla="*/ 0 h 6"/>
                  <a:gd name="T10" fmla="*/ 38 w 38"/>
                  <a:gd name="T11" fmla="*/ 0 h 6"/>
                  <a:gd name="T12" fmla="*/ 34 w 38"/>
                  <a:gd name="T13" fmla="*/ 2 h 6"/>
                  <a:gd name="T14" fmla="*/ 22 w 38"/>
                  <a:gd name="T15" fmla="*/ 6 h 6"/>
                  <a:gd name="T16" fmla="*/ 22 w 38"/>
                  <a:gd name="T17" fmla="*/ 6 h 6"/>
                  <a:gd name="T18" fmla="*/ 14 w 38"/>
                  <a:gd name="T19" fmla="*/ 6 h 6"/>
                  <a:gd name="T20" fmla="*/ 6 w 38"/>
                  <a:gd name="T21" fmla="*/ 4 h 6"/>
                  <a:gd name="T22" fmla="*/ 0 w 38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6"/>
                  <a:gd name="T38" fmla="*/ 38 w 38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6">
                    <a:moveTo>
                      <a:pt x="0" y="0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4" y="2"/>
                    </a:lnTo>
                    <a:lnTo>
                      <a:pt x="38" y="0"/>
                    </a:lnTo>
                    <a:lnTo>
                      <a:pt x="34" y="2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73" name="Freeform 486"/>
              <p:cNvSpPr>
                <a:spLocks/>
              </p:cNvSpPr>
              <p:nvPr/>
            </p:nvSpPr>
            <p:spPr bwMode="auto">
              <a:xfrm>
                <a:off x="1600" y="3380"/>
                <a:ext cx="692" cy="878"/>
              </a:xfrm>
              <a:custGeom>
                <a:avLst/>
                <a:gdLst>
                  <a:gd name="T0" fmla="*/ 248 w 692"/>
                  <a:gd name="T1" fmla="*/ 878 h 878"/>
                  <a:gd name="T2" fmla="*/ 156 w 692"/>
                  <a:gd name="T3" fmla="*/ 578 h 878"/>
                  <a:gd name="T4" fmla="*/ 76 w 692"/>
                  <a:gd name="T5" fmla="*/ 352 h 878"/>
                  <a:gd name="T6" fmla="*/ 20 w 692"/>
                  <a:gd name="T7" fmla="*/ 210 h 878"/>
                  <a:gd name="T8" fmla="*/ 0 w 692"/>
                  <a:gd name="T9" fmla="*/ 162 h 878"/>
                  <a:gd name="T10" fmla="*/ 30 w 692"/>
                  <a:gd name="T11" fmla="*/ 138 h 878"/>
                  <a:gd name="T12" fmla="*/ 68 w 692"/>
                  <a:gd name="T13" fmla="*/ 116 h 878"/>
                  <a:gd name="T14" fmla="*/ 154 w 692"/>
                  <a:gd name="T15" fmla="*/ 80 h 878"/>
                  <a:gd name="T16" fmla="*/ 230 w 692"/>
                  <a:gd name="T17" fmla="*/ 58 h 878"/>
                  <a:gd name="T18" fmla="*/ 262 w 692"/>
                  <a:gd name="T19" fmla="*/ 50 h 878"/>
                  <a:gd name="T20" fmla="*/ 318 w 692"/>
                  <a:gd name="T21" fmla="*/ 14 h 878"/>
                  <a:gd name="T22" fmla="*/ 334 w 692"/>
                  <a:gd name="T23" fmla="*/ 0 h 878"/>
                  <a:gd name="T24" fmla="*/ 342 w 692"/>
                  <a:gd name="T25" fmla="*/ 52 h 878"/>
                  <a:gd name="T26" fmla="*/ 354 w 692"/>
                  <a:gd name="T27" fmla="*/ 96 h 878"/>
                  <a:gd name="T28" fmla="*/ 374 w 692"/>
                  <a:gd name="T29" fmla="*/ 140 h 878"/>
                  <a:gd name="T30" fmla="*/ 388 w 692"/>
                  <a:gd name="T31" fmla="*/ 166 h 878"/>
                  <a:gd name="T32" fmla="*/ 424 w 692"/>
                  <a:gd name="T33" fmla="*/ 252 h 878"/>
                  <a:gd name="T34" fmla="*/ 472 w 692"/>
                  <a:gd name="T35" fmla="*/ 388 h 878"/>
                  <a:gd name="T36" fmla="*/ 484 w 692"/>
                  <a:gd name="T37" fmla="*/ 426 h 878"/>
                  <a:gd name="T38" fmla="*/ 496 w 692"/>
                  <a:gd name="T39" fmla="*/ 382 h 878"/>
                  <a:gd name="T40" fmla="*/ 514 w 692"/>
                  <a:gd name="T41" fmla="*/ 266 h 878"/>
                  <a:gd name="T42" fmla="*/ 526 w 692"/>
                  <a:gd name="T43" fmla="*/ 104 h 878"/>
                  <a:gd name="T44" fmla="*/ 526 w 692"/>
                  <a:gd name="T45" fmla="*/ 60 h 878"/>
                  <a:gd name="T46" fmla="*/ 550 w 692"/>
                  <a:gd name="T47" fmla="*/ 82 h 878"/>
                  <a:gd name="T48" fmla="*/ 588 w 692"/>
                  <a:gd name="T49" fmla="*/ 108 h 878"/>
                  <a:gd name="T50" fmla="*/ 688 w 692"/>
                  <a:gd name="T51" fmla="*/ 142 h 878"/>
                  <a:gd name="T52" fmla="*/ 690 w 692"/>
                  <a:gd name="T53" fmla="*/ 154 h 878"/>
                  <a:gd name="T54" fmla="*/ 690 w 692"/>
                  <a:gd name="T55" fmla="*/ 212 h 878"/>
                  <a:gd name="T56" fmla="*/ 674 w 692"/>
                  <a:gd name="T57" fmla="*/ 336 h 878"/>
                  <a:gd name="T58" fmla="*/ 660 w 692"/>
                  <a:gd name="T59" fmla="*/ 492 h 878"/>
                  <a:gd name="T60" fmla="*/ 654 w 692"/>
                  <a:gd name="T61" fmla="*/ 620 h 878"/>
                  <a:gd name="T62" fmla="*/ 656 w 692"/>
                  <a:gd name="T63" fmla="*/ 664 h 878"/>
                  <a:gd name="T64" fmla="*/ 662 w 692"/>
                  <a:gd name="T65" fmla="*/ 828 h 878"/>
                  <a:gd name="T66" fmla="*/ 668 w 692"/>
                  <a:gd name="T67" fmla="*/ 876 h 87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92"/>
                  <a:gd name="T103" fmla="*/ 0 h 878"/>
                  <a:gd name="T104" fmla="*/ 692 w 692"/>
                  <a:gd name="T105" fmla="*/ 878 h 87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92" h="878">
                    <a:moveTo>
                      <a:pt x="248" y="878"/>
                    </a:moveTo>
                    <a:lnTo>
                      <a:pt x="248" y="878"/>
                    </a:lnTo>
                    <a:lnTo>
                      <a:pt x="202" y="718"/>
                    </a:lnTo>
                    <a:lnTo>
                      <a:pt x="156" y="578"/>
                    </a:lnTo>
                    <a:lnTo>
                      <a:pt x="114" y="454"/>
                    </a:lnTo>
                    <a:lnTo>
                      <a:pt x="76" y="352"/>
                    </a:lnTo>
                    <a:lnTo>
                      <a:pt x="46" y="270"/>
                    </a:lnTo>
                    <a:lnTo>
                      <a:pt x="20" y="210"/>
                    </a:lnTo>
                    <a:lnTo>
                      <a:pt x="0" y="162"/>
                    </a:lnTo>
                    <a:lnTo>
                      <a:pt x="14" y="148"/>
                    </a:lnTo>
                    <a:lnTo>
                      <a:pt x="30" y="138"/>
                    </a:lnTo>
                    <a:lnTo>
                      <a:pt x="48" y="126"/>
                    </a:lnTo>
                    <a:lnTo>
                      <a:pt x="68" y="116"/>
                    </a:lnTo>
                    <a:lnTo>
                      <a:pt x="110" y="96"/>
                    </a:lnTo>
                    <a:lnTo>
                      <a:pt x="154" y="80"/>
                    </a:lnTo>
                    <a:lnTo>
                      <a:pt x="196" y="68"/>
                    </a:lnTo>
                    <a:lnTo>
                      <a:pt x="230" y="58"/>
                    </a:lnTo>
                    <a:lnTo>
                      <a:pt x="262" y="50"/>
                    </a:lnTo>
                    <a:lnTo>
                      <a:pt x="296" y="28"/>
                    </a:lnTo>
                    <a:lnTo>
                      <a:pt x="318" y="14"/>
                    </a:lnTo>
                    <a:lnTo>
                      <a:pt x="334" y="0"/>
                    </a:lnTo>
                    <a:lnTo>
                      <a:pt x="336" y="16"/>
                    </a:lnTo>
                    <a:lnTo>
                      <a:pt x="342" y="52"/>
                    </a:lnTo>
                    <a:lnTo>
                      <a:pt x="346" y="74"/>
                    </a:lnTo>
                    <a:lnTo>
                      <a:pt x="354" y="96"/>
                    </a:lnTo>
                    <a:lnTo>
                      <a:pt x="362" y="118"/>
                    </a:lnTo>
                    <a:lnTo>
                      <a:pt x="374" y="140"/>
                    </a:lnTo>
                    <a:lnTo>
                      <a:pt x="388" y="166"/>
                    </a:lnTo>
                    <a:lnTo>
                      <a:pt x="406" y="206"/>
                    </a:lnTo>
                    <a:lnTo>
                      <a:pt x="424" y="252"/>
                    </a:lnTo>
                    <a:lnTo>
                      <a:pt x="442" y="302"/>
                    </a:lnTo>
                    <a:lnTo>
                      <a:pt x="472" y="388"/>
                    </a:lnTo>
                    <a:lnTo>
                      <a:pt x="484" y="426"/>
                    </a:lnTo>
                    <a:lnTo>
                      <a:pt x="490" y="406"/>
                    </a:lnTo>
                    <a:lnTo>
                      <a:pt x="496" y="382"/>
                    </a:lnTo>
                    <a:lnTo>
                      <a:pt x="506" y="326"/>
                    </a:lnTo>
                    <a:lnTo>
                      <a:pt x="514" y="266"/>
                    </a:lnTo>
                    <a:lnTo>
                      <a:pt x="520" y="206"/>
                    </a:lnTo>
                    <a:lnTo>
                      <a:pt x="526" y="104"/>
                    </a:lnTo>
                    <a:lnTo>
                      <a:pt x="526" y="60"/>
                    </a:lnTo>
                    <a:lnTo>
                      <a:pt x="538" y="72"/>
                    </a:lnTo>
                    <a:lnTo>
                      <a:pt x="550" y="82"/>
                    </a:lnTo>
                    <a:lnTo>
                      <a:pt x="572" y="98"/>
                    </a:lnTo>
                    <a:lnTo>
                      <a:pt x="588" y="108"/>
                    </a:lnTo>
                    <a:lnTo>
                      <a:pt x="596" y="112"/>
                    </a:lnTo>
                    <a:lnTo>
                      <a:pt x="688" y="142"/>
                    </a:lnTo>
                    <a:lnTo>
                      <a:pt x="690" y="154"/>
                    </a:lnTo>
                    <a:lnTo>
                      <a:pt x="692" y="170"/>
                    </a:lnTo>
                    <a:lnTo>
                      <a:pt x="690" y="212"/>
                    </a:lnTo>
                    <a:lnTo>
                      <a:pt x="684" y="268"/>
                    </a:lnTo>
                    <a:lnTo>
                      <a:pt x="674" y="336"/>
                    </a:lnTo>
                    <a:lnTo>
                      <a:pt x="666" y="410"/>
                    </a:lnTo>
                    <a:lnTo>
                      <a:pt x="660" y="492"/>
                    </a:lnTo>
                    <a:lnTo>
                      <a:pt x="656" y="578"/>
                    </a:lnTo>
                    <a:lnTo>
                      <a:pt x="654" y="620"/>
                    </a:lnTo>
                    <a:lnTo>
                      <a:pt x="656" y="664"/>
                    </a:lnTo>
                    <a:lnTo>
                      <a:pt x="658" y="768"/>
                    </a:lnTo>
                    <a:lnTo>
                      <a:pt x="662" y="828"/>
                    </a:lnTo>
                    <a:lnTo>
                      <a:pt x="664" y="856"/>
                    </a:lnTo>
                    <a:lnTo>
                      <a:pt x="668" y="876"/>
                    </a:lnTo>
                    <a:lnTo>
                      <a:pt x="248" y="878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74" name="Freeform 487"/>
              <p:cNvSpPr>
                <a:spLocks/>
              </p:cNvSpPr>
              <p:nvPr/>
            </p:nvSpPr>
            <p:spPr bwMode="auto">
              <a:xfrm>
                <a:off x="2058" y="3628"/>
                <a:ext cx="72" cy="586"/>
              </a:xfrm>
              <a:custGeom>
                <a:avLst/>
                <a:gdLst>
                  <a:gd name="T0" fmla="*/ 0 w 72"/>
                  <a:gd name="T1" fmla="*/ 2 h 586"/>
                  <a:gd name="T2" fmla="*/ 0 w 72"/>
                  <a:gd name="T3" fmla="*/ 2 h 586"/>
                  <a:gd name="T4" fmla="*/ 2 w 72"/>
                  <a:gd name="T5" fmla="*/ 18 h 586"/>
                  <a:gd name="T6" fmla="*/ 10 w 72"/>
                  <a:gd name="T7" fmla="*/ 62 h 586"/>
                  <a:gd name="T8" fmla="*/ 16 w 72"/>
                  <a:gd name="T9" fmla="*/ 94 h 586"/>
                  <a:gd name="T10" fmla="*/ 18 w 72"/>
                  <a:gd name="T11" fmla="*/ 132 h 586"/>
                  <a:gd name="T12" fmla="*/ 22 w 72"/>
                  <a:gd name="T13" fmla="*/ 176 h 586"/>
                  <a:gd name="T14" fmla="*/ 24 w 72"/>
                  <a:gd name="T15" fmla="*/ 224 h 586"/>
                  <a:gd name="T16" fmla="*/ 24 w 72"/>
                  <a:gd name="T17" fmla="*/ 224 h 586"/>
                  <a:gd name="T18" fmla="*/ 26 w 72"/>
                  <a:gd name="T19" fmla="*/ 318 h 586"/>
                  <a:gd name="T20" fmla="*/ 28 w 72"/>
                  <a:gd name="T21" fmla="*/ 364 h 586"/>
                  <a:gd name="T22" fmla="*/ 32 w 72"/>
                  <a:gd name="T23" fmla="*/ 412 h 586"/>
                  <a:gd name="T24" fmla="*/ 36 w 72"/>
                  <a:gd name="T25" fmla="*/ 458 h 586"/>
                  <a:gd name="T26" fmla="*/ 44 w 72"/>
                  <a:gd name="T27" fmla="*/ 502 h 586"/>
                  <a:gd name="T28" fmla="*/ 54 w 72"/>
                  <a:gd name="T29" fmla="*/ 546 h 586"/>
                  <a:gd name="T30" fmla="*/ 66 w 72"/>
                  <a:gd name="T31" fmla="*/ 586 h 586"/>
                  <a:gd name="T32" fmla="*/ 72 w 72"/>
                  <a:gd name="T33" fmla="*/ 584 h 586"/>
                  <a:gd name="T34" fmla="*/ 72 w 72"/>
                  <a:gd name="T35" fmla="*/ 584 h 586"/>
                  <a:gd name="T36" fmla="*/ 62 w 72"/>
                  <a:gd name="T37" fmla="*/ 544 h 586"/>
                  <a:gd name="T38" fmla="*/ 52 w 72"/>
                  <a:gd name="T39" fmla="*/ 502 h 586"/>
                  <a:gd name="T40" fmla="*/ 44 w 72"/>
                  <a:gd name="T41" fmla="*/ 456 h 586"/>
                  <a:gd name="T42" fmla="*/ 40 w 72"/>
                  <a:gd name="T43" fmla="*/ 410 h 586"/>
                  <a:gd name="T44" fmla="*/ 36 w 72"/>
                  <a:gd name="T45" fmla="*/ 364 h 586"/>
                  <a:gd name="T46" fmla="*/ 34 w 72"/>
                  <a:gd name="T47" fmla="*/ 318 h 586"/>
                  <a:gd name="T48" fmla="*/ 32 w 72"/>
                  <a:gd name="T49" fmla="*/ 224 h 586"/>
                  <a:gd name="T50" fmla="*/ 32 w 72"/>
                  <a:gd name="T51" fmla="*/ 224 h 586"/>
                  <a:gd name="T52" fmla="*/ 30 w 72"/>
                  <a:gd name="T53" fmla="*/ 176 h 586"/>
                  <a:gd name="T54" fmla="*/ 26 w 72"/>
                  <a:gd name="T55" fmla="*/ 132 h 586"/>
                  <a:gd name="T56" fmla="*/ 22 w 72"/>
                  <a:gd name="T57" fmla="*/ 92 h 586"/>
                  <a:gd name="T58" fmla="*/ 18 w 72"/>
                  <a:gd name="T59" fmla="*/ 60 h 586"/>
                  <a:gd name="T60" fmla="*/ 10 w 72"/>
                  <a:gd name="T61" fmla="*/ 16 h 586"/>
                  <a:gd name="T62" fmla="*/ 6 w 72"/>
                  <a:gd name="T63" fmla="*/ 0 h 586"/>
                  <a:gd name="T64" fmla="*/ 0 w 72"/>
                  <a:gd name="T65" fmla="*/ 2 h 58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72"/>
                  <a:gd name="T100" fmla="*/ 0 h 586"/>
                  <a:gd name="T101" fmla="*/ 72 w 72"/>
                  <a:gd name="T102" fmla="*/ 586 h 58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72" h="586">
                    <a:moveTo>
                      <a:pt x="0" y="2"/>
                    </a:moveTo>
                    <a:lnTo>
                      <a:pt x="0" y="2"/>
                    </a:lnTo>
                    <a:lnTo>
                      <a:pt x="2" y="18"/>
                    </a:lnTo>
                    <a:lnTo>
                      <a:pt x="10" y="62"/>
                    </a:lnTo>
                    <a:lnTo>
                      <a:pt x="16" y="94"/>
                    </a:lnTo>
                    <a:lnTo>
                      <a:pt x="18" y="132"/>
                    </a:lnTo>
                    <a:lnTo>
                      <a:pt x="22" y="176"/>
                    </a:lnTo>
                    <a:lnTo>
                      <a:pt x="24" y="224"/>
                    </a:lnTo>
                    <a:lnTo>
                      <a:pt x="26" y="318"/>
                    </a:lnTo>
                    <a:lnTo>
                      <a:pt x="28" y="364"/>
                    </a:lnTo>
                    <a:lnTo>
                      <a:pt x="32" y="412"/>
                    </a:lnTo>
                    <a:lnTo>
                      <a:pt x="36" y="458"/>
                    </a:lnTo>
                    <a:lnTo>
                      <a:pt x="44" y="502"/>
                    </a:lnTo>
                    <a:lnTo>
                      <a:pt x="54" y="546"/>
                    </a:lnTo>
                    <a:lnTo>
                      <a:pt x="66" y="586"/>
                    </a:lnTo>
                    <a:lnTo>
                      <a:pt x="72" y="584"/>
                    </a:lnTo>
                    <a:lnTo>
                      <a:pt x="62" y="544"/>
                    </a:lnTo>
                    <a:lnTo>
                      <a:pt x="52" y="502"/>
                    </a:lnTo>
                    <a:lnTo>
                      <a:pt x="44" y="456"/>
                    </a:lnTo>
                    <a:lnTo>
                      <a:pt x="40" y="410"/>
                    </a:lnTo>
                    <a:lnTo>
                      <a:pt x="36" y="364"/>
                    </a:lnTo>
                    <a:lnTo>
                      <a:pt x="34" y="318"/>
                    </a:lnTo>
                    <a:lnTo>
                      <a:pt x="32" y="224"/>
                    </a:lnTo>
                    <a:lnTo>
                      <a:pt x="30" y="176"/>
                    </a:lnTo>
                    <a:lnTo>
                      <a:pt x="26" y="132"/>
                    </a:lnTo>
                    <a:lnTo>
                      <a:pt x="22" y="92"/>
                    </a:lnTo>
                    <a:lnTo>
                      <a:pt x="18" y="60"/>
                    </a:lnTo>
                    <a:lnTo>
                      <a:pt x="10" y="16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75" name="Freeform 488"/>
              <p:cNvSpPr>
                <a:spLocks/>
              </p:cNvSpPr>
              <p:nvPr/>
            </p:nvSpPr>
            <p:spPr bwMode="auto">
              <a:xfrm>
                <a:off x="2032" y="3652"/>
                <a:ext cx="426" cy="440"/>
              </a:xfrm>
              <a:custGeom>
                <a:avLst/>
                <a:gdLst>
                  <a:gd name="T0" fmla="*/ 226 w 426"/>
                  <a:gd name="T1" fmla="*/ 0 h 440"/>
                  <a:gd name="T2" fmla="*/ 226 w 426"/>
                  <a:gd name="T3" fmla="*/ 0 h 440"/>
                  <a:gd name="T4" fmla="*/ 218 w 426"/>
                  <a:gd name="T5" fmla="*/ 8 h 440"/>
                  <a:gd name="T6" fmla="*/ 198 w 426"/>
                  <a:gd name="T7" fmla="*/ 28 h 440"/>
                  <a:gd name="T8" fmla="*/ 186 w 426"/>
                  <a:gd name="T9" fmla="*/ 42 h 440"/>
                  <a:gd name="T10" fmla="*/ 174 w 426"/>
                  <a:gd name="T11" fmla="*/ 60 h 440"/>
                  <a:gd name="T12" fmla="*/ 164 w 426"/>
                  <a:gd name="T13" fmla="*/ 80 h 440"/>
                  <a:gd name="T14" fmla="*/ 156 w 426"/>
                  <a:gd name="T15" fmla="*/ 102 h 440"/>
                  <a:gd name="T16" fmla="*/ 156 w 426"/>
                  <a:gd name="T17" fmla="*/ 102 h 440"/>
                  <a:gd name="T18" fmla="*/ 148 w 426"/>
                  <a:gd name="T19" fmla="*/ 144 h 440"/>
                  <a:gd name="T20" fmla="*/ 138 w 426"/>
                  <a:gd name="T21" fmla="*/ 188 h 440"/>
                  <a:gd name="T22" fmla="*/ 128 w 426"/>
                  <a:gd name="T23" fmla="*/ 234 h 440"/>
                  <a:gd name="T24" fmla="*/ 114 w 426"/>
                  <a:gd name="T25" fmla="*/ 280 h 440"/>
                  <a:gd name="T26" fmla="*/ 106 w 426"/>
                  <a:gd name="T27" fmla="*/ 302 h 440"/>
                  <a:gd name="T28" fmla="*/ 96 w 426"/>
                  <a:gd name="T29" fmla="*/ 322 h 440"/>
                  <a:gd name="T30" fmla="*/ 84 w 426"/>
                  <a:gd name="T31" fmla="*/ 342 h 440"/>
                  <a:gd name="T32" fmla="*/ 72 w 426"/>
                  <a:gd name="T33" fmla="*/ 360 h 440"/>
                  <a:gd name="T34" fmla="*/ 58 w 426"/>
                  <a:gd name="T35" fmla="*/ 378 h 440"/>
                  <a:gd name="T36" fmla="*/ 40 w 426"/>
                  <a:gd name="T37" fmla="*/ 392 h 440"/>
                  <a:gd name="T38" fmla="*/ 22 w 426"/>
                  <a:gd name="T39" fmla="*/ 404 h 440"/>
                  <a:gd name="T40" fmla="*/ 0 w 426"/>
                  <a:gd name="T41" fmla="*/ 416 h 440"/>
                  <a:gd name="T42" fmla="*/ 0 w 426"/>
                  <a:gd name="T43" fmla="*/ 416 h 440"/>
                  <a:gd name="T44" fmla="*/ 6 w 426"/>
                  <a:gd name="T45" fmla="*/ 418 h 440"/>
                  <a:gd name="T46" fmla="*/ 24 w 426"/>
                  <a:gd name="T47" fmla="*/ 426 h 440"/>
                  <a:gd name="T48" fmla="*/ 36 w 426"/>
                  <a:gd name="T49" fmla="*/ 430 h 440"/>
                  <a:gd name="T50" fmla="*/ 52 w 426"/>
                  <a:gd name="T51" fmla="*/ 434 h 440"/>
                  <a:gd name="T52" fmla="*/ 72 w 426"/>
                  <a:gd name="T53" fmla="*/ 438 h 440"/>
                  <a:gd name="T54" fmla="*/ 92 w 426"/>
                  <a:gd name="T55" fmla="*/ 440 h 440"/>
                  <a:gd name="T56" fmla="*/ 118 w 426"/>
                  <a:gd name="T57" fmla="*/ 440 h 440"/>
                  <a:gd name="T58" fmla="*/ 144 w 426"/>
                  <a:gd name="T59" fmla="*/ 438 h 440"/>
                  <a:gd name="T60" fmla="*/ 176 w 426"/>
                  <a:gd name="T61" fmla="*/ 432 h 440"/>
                  <a:gd name="T62" fmla="*/ 208 w 426"/>
                  <a:gd name="T63" fmla="*/ 424 h 440"/>
                  <a:gd name="T64" fmla="*/ 244 w 426"/>
                  <a:gd name="T65" fmla="*/ 412 h 440"/>
                  <a:gd name="T66" fmla="*/ 284 w 426"/>
                  <a:gd name="T67" fmla="*/ 396 h 440"/>
                  <a:gd name="T68" fmla="*/ 326 w 426"/>
                  <a:gd name="T69" fmla="*/ 376 h 440"/>
                  <a:gd name="T70" fmla="*/ 370 w 426"/>
                  <a:gd name="T71" fmla="*/ 350 h 440"/>
                  <a:gd name="T72" fmla="*/ 426 w 426"/>
                  <a:gd name="T73" fmla="*/ 18 h 440"/>
                  <a:gd name="T74" fmla="*/ 226 w 426"/>
                  <a:gd name="T75" fmla="*/ 0 h 44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426"/>
                  <a:gd name="T115" fmla="*/ 0 h 440"/>
                  <a:gd name="T116" fmla="*/ 426 w 426"/>
                  <a:gd name="T117" fmla="*/ 440 h 44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426" h="440">
                    <a:moveTo>
                      <a:pt x="226" y="0"/>
                    </a:moveTo>
                    <a:lnTo>
                      <a:pt x="226" y="0"/>
                    </a:lnTo>
                    <a:lnTo>
                      <a:pt x="218" y="8"/>
                    </a:lnTo>
                    <a:lnTo>
                      <a:pt x="198" y="28"/>
                    </a:lnTo>
                    <a:lnTo>
                      <a:pt x="186" y="42"/>
                    </a:lnTo>
                    <a:lnTo>
                      <a:pt x="174" y="60"/>
                    </a:lnTo>
                    <a:lnTo>
                      <a:pt x="164" y="80"/>
                    </a:lnTo>
                    <a:lnTo>
                      <a:pt x="156" y="102"/>
                    </a:lnTo>
                    <a:lnTo>
                      <a:pt x="148" y="144"/>
                    </a:lnTo>
                    <a:lnTo>
                      <a:pt x="138" y="188"/>
                    </a:lnTo>
                    <a:lnTo>
                      <a:pt x="128" y="234"/>
                    </a:lnTo>
                    <a:lnTo>
                      <a:pt x="114" y="280"/>
                    </a:lnTo>
                    <a:lnTo>
                      <a:pt x="106" y="302"/>
                    </a:lnTo>
                    <a:lnTo>
                      <a:pt x="96" y="322"/>
                    </a:lnTo>
                    <a:lnTo>
                      <a:pt x="84" y="342"/>
                    </a:lnTo>
                    <a:lnTo>
                      <a:pt x="72" y="360"/>
                    </a:lnTo>
                    <a:lnTo>
                      <a:pt x="58" y="378"/>
                    </a:lnTo>
                    <a:lnTo>
                      <a:pt x="40" y="392"/>
                    </a:lnTo>
                    <a:lnTo>
                      <a:pt x="22" y="404"/>
                    </a:lnTo>
                    <a:lnTo>
                      <a:pt x="0" y="416"/>
                    </a:lnTo>
                    <a:lnTo>
                      <a:pt x="6" y="418"/>
                    </a:lnTo>
                    <a:lnTo>
                      <a:pt x="24" y="426"/>
                    </a:lnTo>
                    <a:lnTo>
                      <a:pt x="36" y="430"/>
                    </a:lnTo>
                    <a:lnTo>
                      <a:pt x="52" y="434"/>
                    </a:lnTo>
                    <a:lnTo>
                      <a:pt x="72" y="438"/>
                    </a:lnTo>
                    <a:lnTo>
                      <a:pt x="92" y="440"/>
                    </a:lnTo>
                    <a:lnTo>
                      <a:pt x="118" y="440"/>
                    </a:lnTo>
                    <a:lnTo>
                      <a:pt x="144" y="438"/>
                    </a:lnTo>
                    <a:lnTo>
                      <a:pt x="176" y="432"/>
                    </a:lnTo>
                    <a:lnTo>
                      <a:pt x="208" y="424"/>
                    </a:lnTo>
                    <a:lnTo>
                      <a:pt x="244" y="412"/>
                    </a:lnTo>
                    <a:lnTo>
                      <a:pt x="284" y="396"/>
                    </a:lnTo>
                    <a:lnTo>
                      <a:pt x="326" y="376"/>
                    </a:lnTo>
                    <a:lnTo>
                      <a:pt x="370" y="350"/>
                    </a:lnTo>
                    <a:lnTo>
                      <a:pt x="426" y="18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76" name="Freeform 489"/>
              <p:cNvSpPr>
                <a:spLocks/>
              </p:cNvSpPr>
              <p:nvPr/>
            </p:nvSpPr>
            <p:spPr bwMode="auto">
              <a:xfrm>
                <a:off x="1792" y="3614"/>
                <a:ext cx="150" cy="78"/>
              </a:xfrm>
              <a:custGeom>
                <a:avLst/>
                <a:gdLst>
                  <a:gd name="T0" fmla="*/ 140 w 150"/>
                  <a:gd name="T1" fmla="*/ 0 h 78"/>
                  <a:gd name="T2" fmla="*/ 150 w 150"/>
                  <a:gd name="T3" fmla="*/ 64 h 78"/>
                  <a:gd name="T4" fmla="*/ 14 w 150"/>
                  <a:gd name="T5" fmla="*/ 78 h 78"/>
                  <a:gd name="T6" fmla="*/ 0 w 150"/>
                  <a:gd name="T7" fmla="*/ 2 h 78"/>
                  <a:gd name="T8" fmla="*/ 140 w 150"/>
                  <a:gd name="T9" fmla="*/ 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0"/>
                  <a:gd name="T16" fmla="*/ 0 h 78"/>
                  <a:gd name="T17" fmla="*/ 150 w 150"/>
                  <a:gd name="T18" fmla="*/ 78 h 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0" h="78">
                    <a:moveTo>
                      <a:pt x="140" y="0"/>
                    </a:moveTo>
                    <a:lnTo>
                      <a:pt x="150" y="64"/>
                    </a:lnTo>
                    <a:lnTo>
                      <a:pt x="14" y="78"/>
                    </a:lnTo>
                    <a:lnTo>
                      <a:pt x="0" y="2"/>
                    </a:lnTo>
                    <a:lnTo>
                      <a:pt x="140" y="0"/>
                    </a:lnTo>
                    <a:close/>
                  </a:path>
                </a:pathLst>
              </a:custGeom>
              <a:solidFill>
                <a:srgbClr val="D0CE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77" name="Freeform 490"/>
              <p:cNvSpPr>
                <a:spLocks/>
              </p:cNvSpPr>
              <p:nvPr/>
            </p:nvSpPr>
            <p:spPr bwMode="auto">
              <a:xfrm>
                <a:off x="2162" y="3618"/>
                <a:ext cx="96" cy="52"/>
              </a:xfrm>
              <a:custGeom>
                <a:avLst/>
                <a:gdLst>
                  <a:gd name="T0" fmla="*/ 0 w 96"/>
                  <a:gd name="T1" fmla="*/ 2 h 52"/>
                  <a:gd name="T2" fmla="*/ 6 w 96"/>
                  <a:gd name="T3" fmla="*/ 44 h 52"/>
                  <a:gd name="T4" fmla="*/ 96 w 96"/>
                  <a:gd name="T5" fmla="*/ 52 h 52"/>
                  <a:gd name="T6" fmla="*/ 90 w 96"/>
                  <a:gd name="T7" fmla="*/ 0 h 52"/>
                  <a:gd name="T8" fmla="*/ 0 w 96"/>
                  <a:gd name="T9" fmla="*/ 2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52"/>
                  <a:gd name="T17" fmla="*/ 96 w 96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52">
                    <a:moveTo>
                      <a:pt x="0" y="2"/>
                    </a:moveTo>
                    <a:lnTo>
                      <a:pt x="6" y="44"/>
                    </a:lnTo>
                    <a:lnTo>
                      <a:pt x="96" y="52"/>
                    </a:lnTo>
                    <a:lnTo>
                      <a:pt x="9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0CE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78" name="Freeform 491"/>
              <p:cNvSpPr>
                <a:spLocks noEditPoints="1"/>
              </p:cNvSpPr>
              <p:nvPr/>
            </p:nvSpPr>
            <p:spPr bwMode="auto">
              <a:xfrm>
                <a:off x="2030" y="3646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16 w 16"/>
                  <a:gd name="T43" fmla="*/ 6 h 16"/>
                  <a:gd name="T44" fmla="*/ 16 w 16"/>
                  <a:gd name="T45" fmla="*/ 6 h 16"/>
                  <a:gd name="T46" fmla="*/ 14 w 16"/>
                  <a:gd name="T47" fmla="*/ 12 h 16"/>
                  <a:gd name="T48" fmla="*/ 10 w 16"/>
                  <a:gd name="T49" fmla="*/ 14 h 16"/>
                  <a:gd name="T50" fmla="*/ 10 w 16"/>
                  <a:gd name="T51" fmla="*/ 14 h 16"/>
                  <a:gd name="T52" fmla="*/ 6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4 w 16"/>
                  <a:gd name="T59" fmla="*/ 4 h 16"/>
                  <a:gd name="T60" fmla="*/ 8 w 16"/>
                  <a:gd name="T61" fmla="*/ 2 h 16"/>
                  <a:gd name="T62" fmla="*/ 8 w 16"/>
                  <a:gd name="T63" fmla="*/ 2 h 16"/>
                  <a:gd name="T64" fmla="*/ 12 w 16"/>
                  <a:gd name="T65" fmla="*/ 2 h 16"/>
                  <a:gd name="T66" fmla="*/ 16 w 16"/>
                  <a:gd name="T67" fmla="*/ 6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6" y="6"/>
                    </a:moveTo>
                    <a:lnTo>
                      <a:pt x="16" y="6"/>
                    </a:lnTo>
                    <a:lnTo>
                      <a:pt x="14" y="12"/>
                    </a:lnTo>
                    <a:lnTo>
                      <a:pt x="10" y="14"/>
                    </a:lnTo>
                    <a:lnTo>
                      <a:pt x="6" y="14"/>
                    </a:lnTo>
                    <a:lnTo>
                      <a:pt x="2" y="10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79" name="Freeform 492"/>
              <p:cNvSpPr>
                <a:spLocks/>
              </p:cNvSpPr>
              <p:nvPr/>
            </p:nvSpPr>
            <p:spPr bwMode="auto">
              <a:xfrm>
                <a:off x="2030" y="3646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80" name="Freeform 493"/>
              <p:cNvSpPr>
                <a:spLocks/>
              </p:cNvSpPr>
              <p:nvPr/>
            </p:nvSpPr>
            <p:spPr bwMode="auto">
              <a:xfrm>
                <a:off x="2032" y="3648"/>
                <a:ext cx="14" cy="12"/>
              </a:xfrm>
              <a:custGeom>
                <a:avLst/>
                <a:gdLst>
                  <a:gd name="T0" fmla="*/ 14 w 14"/>
                  <a:gd name="T1" fmla="*/ 4 h 12"/>
                  <a:gd name="T2" fmla="*/ 14 w 14"/>
                  <a:gd name="T3" fmla="*/ 4 h 12"/>
                  <a:gd name="T4" fmla="*/ 12 w 14"/>
                  <a:gd name="T5" fmla="*/ 10 h 12"/>
                  <a:gd name="T6" fmla="*/ 8 w 14"/>
                  <a:gd name="T7" fmla="*/ 12 h 12"/>
                  <a:gd name="T8" fmla="*/ 8 w 14"/>
                  <a:gd name="T9" fmla="*/ 12 h 12"/>
                  <a:gd name="T10" fmla="*/ 4 w 14"/>
                  <a:gd name="T11" fmla="*/ 12 h 12"/>
                  <a:gd name="T12" fmla="*/ 0 w 14"/>
                  <a:gd name="T13" fmla="*/ 8 h 12"/>
                  <a:gd name="T14" fmla="*/ 0 w 14"/>
                  <a:gd name="T15" fmla="*/ 8 h 12"/>
                  <a:gd name="T16" fmla="*/ 2 w 14"/>
                  <a:gd name="T17" fmla="*/ 2 h 12"/>
                  <a:gd name="T18" fmla="*/ 6 w 14"/>
                  <a:gd name="T19" fmla="*/ 0 h 12"/>
                  <a:gd name="T20" fmla="*/ 6 w 14"/>
                  <a:gd name="T21" fmla="*/ 0 h 12"/>
                  <a:gd name="T22" fmla="*/ 10 w 14"/>
                  <a:gd name="T23" fmla="*/ 0 h 12"/>
                  <a:gd name="T24" fmla="*/ 14 w 14"/>
                  <a:gd name="T25" fmla="*/ 4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12"/>
                  <a:gd name="T41" fmla="*/ 14 w 14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12">
                    <a:moveTo>
                      <a:pt x="14" y="4"/>
                    </a:moveTo>
                    <a:lnTo>
                      <a:pt x="14" y="4"/>
                    </a:lnTo>
                    <a:lnTo>
                      <a:pt x="12" y="10"/>
                    </a:lnTo>
                    <a:lnTo>
                      <a:pt x="8" y="12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81" name="Freeform 494"/>
              <p:cNvSpPr>
                <a:spLocks noEditPoints="1"/>
              </p:cNvSpPr>
              <p:nvPr/>
            </p:nvSpPr>
            <p:spPr bwMode="auto">
              <a:xfrm>
                <a:off x="2048" y="3810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8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6 h 16"/>
                  <a:gd name="T26" fmla="*/ 16 w 16"/>
                  <a:gd name="T27" fmla="*/ 14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16 w 16"/>
                  <a:gd name="T43" fmla="*/ 8 h 16"/>
                  <a:gd name="T44" fmla="*/ 16 w 16"/>
                  <a:gd name="T45" fmla="*/ 8 h 16"/>
                  <a:gd name="T46" fmla="*/ 14 w 16"/>
                  <a:gd name="T47" fmla="*/ 12 h 16"/>
                  <a:gd name="T48" fmla="*/ 10 w 16"/>
                  <a:gd name="T49" fmla="*/ 16 h 16"/>
                  <a:gd name="T50" fmla="*/ 10 w 16"/>
                  <a:gd name="T51" fmla="*/ 16 h 16"/>
                  <a:gd name="T52" fmla="*/ 6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4 w 16"/>
                  <a:gd name="T59" fmla="*/ 6 h 16"/>
                  <a:gd name="T60" fmla="*/ 8 w 16"/>
                  <a:gd name="T61" fmla="*/ 2 h 16"/>
                  <a:gd name="T62" fmla="*/ 8 w 16"/>
                  <a:gd name="T63" fmla="*/ 2 h 16"/>
                  <a:gd name="T64" fmla="*/ 12 w 16"/>
                  <a:gd name="T65" fmla="*/ 2 h 16"/>
                  <a:gd name="T66" fmla="*/ 16 w 16"/>
                  <a:gd name="T67" fmla="*/ 8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6" y="8"/>
                    </a:moveTo>
                    <a:lnTo>
                      <a:pt x="16" y="8"/>
                    </a:lnTo>
                    <a:lnTo>
                      <a:pt x="14" y="12"/>
                    </a:lnTo>
                    <a:lnTo>
                      <a:pt x="10" y="16"/>
                    </a:lnTo>
                    <a:lnTo>
                      <a:pt x="6" y="14"/>
                    </a:lnTo>
                    <a:lnTo>
                      <a:pt x="2" y="10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6" y="8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82" name="Freeform 495"/>
              <p:cNvSpPr>
                <a:spLocks/>
              </p:cNvSpPr>
              <p:nvPr/>
            </p:nvSpPr>
            <p:spPr bwMode="auto">
              <a:xfrm>
                <a:off x="2048" y="3810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8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6 h 16"/>
                  <a:gd name="T26" fmla="*/ 16 w 16"/>
                  <a:gd name="T27" fmla="*/ 14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83" name="Freeform 496"/>
              <p:cNvSpPr>
                <a:spLocks/>
              </p:cNvSpPr>
              <p:nvPr/>
            </p:nvSpPr>
            <p:spPr bwMode="auto">
              <a:xfrm>
                <a:off x="2050" y="3812"/>
                <a:ext cx="14" cy="14"/>
              </a:xfrm>
              <a:custGeom>
                <a:avLst/>
                <a:gdLst>
                  <a:gd name="T0" fmla="*/ 14 w 14"/>
                  <a:gd name="T1" fmla="*/ 6 h 14"/>
                  <a:gd name="T2" fmla="*/ 14 w 14"/>
                  <a:gd name="T3" fmla="*/ 6 h 14"/>
                  <a:gd name="T4" fmla="*/ 12 w 14"/>
                  <a:gd name="T5" fmla="*/ 10 h 14"/>
                  <a:gd name="T6" fmla="*/ 8 w 14"/>
                  <a:gd name="T7" fmla="*/ 14 h 14"/>
                  <a:gd name="T8" fmla="*/ 8 w 14"/>
                  <a:gd name="T9" fmla="*/ 14 h 14"/>
                  <a:gd name="T10" fmla="*/ 4 w 14"/>
                  <a:gd name="T11" fmla="*/ 12 h 14"/>
                  <a:gd name="T12" fmla="*/ 0 w 14"/>
                  <a:gd name="T13" fmla="*/ 8 h 14"/>
                  <a:gd name="T14" fmla="*/ 0 w 14"/>
                  <a:gd name="T15" fmla="*/ 8 h 14"/>
                  <a:gd name="T16" fmla="*/ 2 w 14"/>
                  <a:gd name="T17" fmla="*/ 4 h 14"/>
                  <a:gd name="T18" fmla="*/ 6 w 14"/>
                  <a:gd name="T19" fmla="*/ 0 h 14"/>
                  <a:gd name="T20" fmla="*/ 6 w 14"/>
                  <a:gd name="T21" fmla="*/ 0 h 14"/>
                  <a:gd name="T22" fmla="*/ 10 w 14"/>
                  <a:gd name="T23" fmla="*/ 0 h 14"/>
                  <a:gd name="T24" fmla="*/ 14 w 14"/>
                  <a:gd name="T25" fmla="*/ 6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14"/>
                  <a:gd name="T41" fmla="*/ 14 w 14"/>
                  <a:gd name="T42" fmla="*/ 14 h 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14">
                    <a:moveTo>
                      <a:pt x="14" y="6"/>
                    </a:moveTo>
                    <a:lnTo>
                      <a:pt x="14" y="6"/>
                    </a:lnTo>
                    <a:lnTo>
                      <a:pt x="12" y="10"/>
                    </a:lnTo>
                    <a:lnTo>
                      <a:pt x="8" y="14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84" name="Freeform 497"/>
              <p:cNvSpPr>
                <a:spLocks noEditPoints="1"/>
              </p:cNvSpPr>
              <p:nvPr/>
            </p:nvSpPr>
            <p:spPr bwMode="auto">
              <a:xfrm>
                <a:off x="2070" y="4118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6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4 w 16"/>
                  <a:gd name="T35" fmla="*/ 4 h 16"/>
                  <a:gd name="T36" fmla="*/ 12 w 16"/>
                  <a:gd name="T37" fmla="*/ 0 h 16"/>
                  <a:gd name="T38" fmla="*/ 10 w 16"/>
                  <a:gd name="T39" fmla="*/ 0 h 16"/>
                  <a:gd name="T40" fmla="*/ 6 w 16"/>
                  <a:gd name="T41" fmla="*/ 0 h 16"/>
                  <a:gd name="T42" fmla="*/ 14 w 16"/>
                  <a:gd name="T43" fmla="*/ 6 h 16"/>
                  <a:gd name="T44" fmla="*/ 14 w 16"/>
                  <a:gd name="T45" fmla="*/ 6 h 16"/>
                  <a:gd name="T46" fmla="*/ 14 w 16"/>
                  <a:gd name="T47" fmla="*/ 12 h 16"/>
                  <a:gd name="T48" fmla="*/ 10 w 16"/>
                  <a:gd name="T49" fmla="*/ 14 h 16"/>
                  <a:gd name="T50" fmla="*/ 10 w 16"/>
                  <a:gd name="T51" fmla="*/ 14 h 16"/>
                  <a:gd name="T52" fmla="*/ 4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2 w 16"/>
                  <a:gd name="T59" fmla="*/ 4 h 16"/>
                  <a:gd name="T60" fmla="*/ 6 w 16"/>
                  <a:gd name="T61" fmla="*/ 2 h 16"/>
                  <a:gd name="T62" fmla="*/ 6 w 16"/>
                  <a:gd name="T63" fmla="*/ 2 h 16"/>
                  <a:gd name="T64" fmla="*/ 12 w 16"/>
                  <a:gd name="T65" fmla="*/ 2 h 16"/>
                  <a:gd name="T66" fmla="*/ 14 w 16"/>
                  <a:gd name="T67" fmla="*/ 6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4" y="6"/>
                    </a:moveTo>
                    <a:lnTo>
                      <a:pt x="14" y="6"/>
                    </a:lnTo>
                    <a:lnTo>
                      <a:pt x="14" y="12"/>
                    </a:lnTo>
                    <a:lnTo>
                      <a:pt x="10" y="14"/>
                    </a:lnTo>
                    <a:lnTo>
                      <a:pt x="4" y="14"/>
                    </a:lnTo>
                    <a:lnTo>
                      <a:pt x="2" y="10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12" y="2"/>
                    </a:lnTo>
                    <a:lnTo>
                      <a:pt x="14" y="6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85" name="Freeform 498"/>
              <p:cNvSpPr>
                <a:spLocks/>
              </p:cNvSpPr>
              <p:nvPr/>
            </p:nvSpPr>
            <p:spPr bwMode="auto">
              <a:xfrm>
                <a:off x="2070" y="4118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6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4 w 16"/>
                  <a:gd name="T35" fmla="*/ 4 h 16"/>
                  <a:gd name="T36" fmla="*/ 12 w 16"/>
                  <a:gd name="T37" fmla="*/ 0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86" name="Freeform 499"/>
              <p:cNvSpPr>
                <a:spLocks/>
              </p:cNvSpPr>
              <p:nvPr/>
            </p:nvSpPr>
            <p:spPr bwMode="auto">
              <a:xfrm>
                <a:off x="2072" y="4120"/>
                <a:ext cx="12" cy="12"/>
              </a:xfrm>
              <a:custGeom>
                <a:avLst/>
                <a:gdLst>
                  <a:gd name="T0" fmla="*/ 12 w 12"/>
                  <a:gd name="T1" fmla="*/ 4 h 12"/>
                  <a:gd name="T2" fmla="*/ 12 w 12"/>
                  <a:gd name="T3" fmla="*/ 4 h 12"/>
                  <a:gd name="T4" fmla="*/ 12 w 12"/>
                  <a:gd name="T5" fmla="*/ 10 h 12"/>
                  <a:gd name="T6" fmla="*/ 8 w 12"/>
                  <a:gd name="T7" fmla="*/ 12 h 12"/>
                  <a:gd name="T8" fmla="*/ 8 w 12"/>
                  <a:gd name="T9" fmla="*/ 12 h 12"/>
                  <a:gd name="T10" fmla="*/ 2 w 12"/>
                  <a:gd name="T11" fmla="*/ 12 h 12"/>
                  <a:gd name="T12" fmla="*/ 0 w 12"/>
                  <a:gd name="T13" fmla="*/ 8 h 12"/>
                  <a:gd name="T14" fmla="*/ 0 w 12"/>
                  <a:gd name="T15" fmla="*/ 8 h 12"/>
                  <a:gd name="T16" fmla="*/ 0 w 12"/>
                  <a:gd name="T17" fmla="*/ 2 h 12"/>
                  <a:gd name="T18" fmla="*/ 4 w 12"/>
                  <a:gd name="T19" fmla="*/ 0 h 12"/>
                  <a:gd name="T20" fmla="*/ 4 w 12"/>
                  <a:gd name="T21" fmla="*/ 0 h 12"/>
                  <a:gd name="T22" fmla="*/ 10 w 12"/>
                  <a:gd name="T23" fmla="*/ 0 h 12"/>
                  <a:gd name="T24" fmla="*/ 12 w 12"/>
                  <a:gd name="T25" fmla="*/ 4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2"/>
                  <a:gd name="T41" fmla="*/ 12 w 12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2">
                    <a:moveTo>
                      <a:pt x="12" y="4"/>
                    </a:moveTo>
                    <a:lnTo>
                      <a:pt x="12" y="4"/>
                    </a:lnTo>
                    <a:lnTo>
                      <a:pt x="12" y="10"/>
                    </a:lnTo>
                    <a:lnTo>
                      <a:pt x="8" y="12"/>
                    </a:lnTo>
                    <a:lnTo>
                      <a:pt x="2" y="12"/>
                    </a:lnTo>
                    <a:lnTo>
                      <a:pt x="0" y="8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10" y="0"/>
                    </a:lnTo>
                    <a:lnTo>
                      <a:pt x="12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87" name="Freeform 500"/>
              <p:cNvSpPr>
                <a:spLocks/>
              </p:cNvSpPr>
              <p:nvPr/>
            </p:nvSpPr>
            <p:spPr bwMode="auto">
              <a:xfrm>
                <a:off x="2418" y="3798"/>
                <a:ext cx="98" cy="154"/>
              </a:xfrm>
              <a:custGeom>
                <a:avLst/>
                <a:gdLst>
                  <a:gd name="T0" fmla="*/ 48 w 98"/>
                  <a:gd name="T1" fmla="*/ 0 h 154"/>
                  <a:gd name="T2" fmla="*/ 48 w 98"/>
                  <a:gd name="T3" fmla="*/ 0 h 154"/>
                  <a:gd name="T4" fmla="*/ 58 w 98"/>
                  <a:gd name="T5" fmla="*/ 4 h 154"/>
                  <a:gd name="T6" fmla="*/ 76 w 98"/>
                  <a:gd name="T7" fmla="*/ 14 h 154"/>
                  <a:gd name="T8" fmla="*/ 86 w 98"/>
                  <a:gd name="T9" fmla="*/ 20 h 154"/>
                  <a:gd name="T10" fmla="*/ 92 w 98"/>
                  <a:gd name="T11" fmla="*/ 30 h 154"/>
                  <a:gd name="T12" fmla="*/ 98 w 98"/>
                  <a:gd name="T13" fmla="*/ 40 h 154"/>
                  <a:gd name="T14" fmla="*/ 98 w 98"/>
                  <a:gd name="T15" fmla="*/ 46 h 154"/>
                  <a:gd name="T16" fmla="*/ 96 w 98"/>
                  <a:gd name="T17" fmla="*/ 52 h 154"/>
                  <a:gd name="T18" fmla="*/ 86 w 98"/>
                  <a:gd name="T19" fmla="*/ 86 h 154"/>
                  <a:gd name="T20" fmla="*/ 86 w 98"/>
                  <a:gd name="T21" fmla="*/ 86 h 154"/>
                  <a:gd name="T22" fmla="*/ 90 w 98"/>
                  <a:gd name="T23" fmla="*/ 92 h 154"/>
                  <a:gd name="T24" fmla="*/ 94 w 98"/>
                  <a:gd name="T25" fmla="*/ 106 h 154"/>
                  <a:gd name="T26" fmla="*/ 96 w 98"/>
                  <a:gd name="T27" fmla="*/ 114 h 154"/>
                  <a:gd name="T28" fmla="*/ 94 w 98"/>
                  <a:gd name="T29" fmla="*/ 124 h 154"/>
                  <a:gd name="T30" fmla="*/ 92 w 98"/>
                  <a:gd name="T31" fmla="*/ 130 h 154"/>
                  <a:gd name="T32" fmla="*/ 86 w 98"/>
                  <a:gd name="T33" fmla="*/ 136 h 154"/>
                  <a:gd name="T34" fmla="*/ 86 w 98"/>
                  <a:gd name="T35" fmla="*/ 136 h 154"/>
                  <a:gd name="T36" fmla="*/ 66 w 98"/>
                  <a:gd name="T37" fmla="*/ 146 h 154"/>
                  <a:gd name="T38" fmla="*/ 54 w 98"/>
                  <a:gd name="T39" fmla="*/ 150 h 154"/>
                  <a:gd name="T40" fmla="*/ 42 w 98"/>
                  <a:gd name="T41" fmla="*/ 154 h 154"/>
                  <a:gd name="T42" fmla="*/ 30 w 98"/>
                  <a:gd name="T43" fmla="*/ 154 h 154"/>
                  <a:gd name="T44" fmla="*/ 18 w 98"/>
                  <a:gd name="T45" fmla="*/ 152 h 154"/>
                  <a:gd name="T46" fmla="*/ 14 w 98"/>
                  <a:gd name="T47" fmla="*/ 150 h 154"/>
                  <a:gd name="T48" fmla="*/ 10 w 98"/>
                  <a:gd name="T49" fmla="*/ 146 h 154"/>
                  <a:gd name="T50" fmla="*/ 6 w 98"/>
                  <a:gd name="T51" fmla="*/ 142 h 154"/>
                  <a:gd name="T52" fmla="*/ 2 w 98"/>
                  <a:gd name="T53" fmla="*/ 136 h 154"/>
                  <a:gd name="T54" fmla="*/ 2 w 98"/>
                  <a:gd name="T55" fmla="*/ 136 h 154"/>
                  <a:gd name="T56" fmla="*/ 2 w 98"/>
                  <a:gd name="T57" fmla="*/ 128 h 154"/>
                  <a:gd name="T58" fmla="*/ 0 w 98"/>
                  <a:gd name="T59" fmla="*/ 120 h 154"/>
                  <a:gd name="T60" fmla="*/ 4 w 98"/>
                  <a:gd name="T61" fmla="*/ 100 h 154"/>
                  <a:gd name="T62" fmla="*/ 12 w 98"/>
                  <a:gd name="T63" fmla="*/ 78 h 154"/>
                  <a:gd name="T64" fmla="*/ 20 w 98"/>
                  <a:gd name="T65" fmla="*/ 56 h 154"/>
                  <a:gd name="T66" fmla="*/ 40 w 98"/>
                  <a:gd name="T67" fmla="*/ 16 h 154"/>
                  <a:gd name="T68" fmla="*/ 48 w 98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"/>
                  <a:gd name="T106" fmla="*/ 0 h 154"/>
                  <a:gd name="T107" fmla="*/ 98 w 98"/>
                  <a:gd name="T108" fmla="*/ 154 h 1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" h="154">
                    <a:moveTo>
                      <a:pt x="48" y="0"/>
                    </a:moveTo>
                    <a:lnTo>
                      <a:pt x="48" y="0"/>
                    </a:lnTo>
                    <a:lnTo>
                      <a:pt x="58" y="4"/>
                    </a:lnTo>
                    <a:lnTo>
                      <a:pt x="76" y="14"/>
                    </a:lnTo>
                    <a:lnTo>
                      <a:pt x="86" y="20"/>
                    </a:lnTo>
                    <a:lnTo>
                      <a:pt x="92" y="30"/>
                    </a:lnTo>
                    <a:lnTo>
                      <a:pt x="98" y="40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86" y="86"/>
                    </a:lnTo>
                    <a:lnTo>
                      <a:pt x="90" y="92"/>
                    </a:lnTo>
                    <a:lnTo>
                      <a:pt x="94" y="106"/>
                    </a:lnTo>
                    <a:lnTo>
                      <a:pt x="96" y="114"/>
                    </a:lnTo>
                    <a:lnTo>
                      <a:pt x="94" y="124"/>
                    </a:lnTo>
                    <a:lnTo>
                      <a:pt x="92" y="130"/>
                    </a:lnTo>
                    <a:lnTo>
                      <a:pt x="86" y="136"/>
                    </a:lnTo>
                    <a:lnTo>
                      <a:pt x="66" y="146"/>
                    </a:lnTo>
                    <a:lnTo>
                      <a:pt x="54" y="150"/>
                    </a:lnTo>
                    <a:lnTo>
                      <a:pt x="42" y="154"/>
                    </a:lnTo>
                    <a:lnTo>
                      <a:pt x="30" y="154"/>
                    </a:lnTo>
                    <a:lnTo>
                      <a:pt x="18" y="152"/>
                    </a:lnTo>
                    <a:lnTo>
                      <a:pt x="14" y="150"/>
                    </a:lnTo>
                    <a:lnTo>
                      <a:pt x="10" y="146"/>
                    </a:lnTo>
                    <a:lnTo>
                      <a:pt x="6" y="142"/>
                    </a:lnTo>
                    <a:lnTo>
                      <a:pt x="2" y="136"/>
                    </a:lnTo>
                    <a:lnTo>
                      <a:pt x="2" y="128"/>
                    </a:lnTo>
                    <a:lnTo>
                      <a:pt x="0" y="120"/>
                    </a:lnTo>
                    <a:lnTo>
                      <a:pt x="4" y="100"/>
                    </a:lnTo>
                    <a:lnTo>
                      <a:pt x="12" y="78"/>
                    </a:lnTo>
                    <a:lnTo>
                      <a:pt x="20" y="56"/>
                    </a:lnTo>
                    <a:lnTo>
                      <a:pt x="40" y="16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EB9E5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88" name="Freeform 501"/>
              <p:cNvSpPr>
                <a:spLocks/>
              </p:cNvSpPr>
              <p:nvPr/>
            </p:nvSpPr>
            <p:spPr bwMode="auto">
              <a:xfrm>
                <a:off x="2418" y="3798"/>
                <a:ext cx="98" cy="154"/>
              </a:xfrm>
              <a:custGeom>
                <a:avLst/>
                <a:gdLst>
                  <a:gd name="T0" fmla="*/ 48 w 98"/>
                  <a:gd name="T1" fmla="*/ 0 h 154"/>
                  <a:gd name="T2" fmla="*/ 48 w 98"/>
                  <a:gd name="T3" fmla="*/ 0 h 154"/>
                  <a:gd name="T4" fmla="*/ 58 w 98"/>
                  <a:gd name="T5" fmla="*/ 4 h 154"/>
                  <a:gd name="T6" fmla="*/ 76 w 98"/>
                  <a:gd name="T7" fmla="*/ 14 h 154"/>
                  <a:gd name="T8" fmla="*/ 86 w 98"/>
                  <a:gd name="T9" fmla="*/ 20 h 154"/>
                  <a:gd name="T10" fmla="*/ 92 w 98"/>
                  <a:gd name="T11" fmla="*/ 30 h 154"/>
                  <a:gd name="T12" fmla="*/ 98 w 98"/>
                  <a:gd name="T13" fmla="*/ 40 h 154"/>
                  <a:gd name="T14" fmla="*/ 98 w 98"/>
                  <a:gd name="T15" fmla="*/ 46 h 154"/>
                  <a:gd name="T16" fmla="*/ 96 w 98"/>
                  <a:gd name="T17" fmla="*/ 52 h 154"/>
                  <a:gd name="T18" fmla="*/ 86 w 98"/>
                  <a:gd name="T19" fmla="*/ 86 h 154"/>
                  <a:gd name="T20" fmla="*/ 86 w 98"/>
                  <a:gd name="T21" fmla="*/ 86 h 154"/>
                  <a:gd name="T22" fmla="*/ 90 w 98"/>
                  <a:gd name="T23" fmla="*/ 92 h 154"/>
                  <a:gd name="T24" fmla="*/ 94 w 98"/>
                  <a:gd name="T25" fmla="*/ 106 h 154"/>
                  <a:gd name="T26" fmla="*/ 96 w 98"/>
                  <a:gd name="T27" fmla="*/ 114 h 154"/>
                  <a:gd name="T28" fmla="*/ 94 w 98"/>
                  <a:gd name="T29" fmla="*/ 124 h 154"/>
                  <a:gd name="T30" fmla="*/ 92 w 98"/>
                  <a:gd name="T31" fmla="*/ 130 h 154"/>
                  <a:gd name="T32" fmla="*/ 86 w 98"/>
                  <a:gd name="T33" fmla="*/ 136 h 154"/>
                  <a:gd name="T34" fmla="*/ 86 w 98"/>
                  <a:gd name="T35" fmla="*/ 136 h 154"/>
                  <a:gd name="T36" fmla="*/ 66 w 98"/>
                  <a:gd name="T37" fmla="*/ 146 h 154"/>
                  <a:gd name="T38" fmla="*/ 54 w 98"/>
                  <a:gd name="T39" fmla="*/ 150 h 154"/>
                  <a:gd name="T40" fmla="*/ 42 w 98"/>
                  <a:gd name="T41" fmla="*/ 154 h 154"/>
                  <a:gd name="T42" fmla="*/ 30 w 98"/>
                  <a:gd name="T43" fmla="*/ 154 h 154"/>
                  <a:gd name="T44" fmla="*/ 18 w 98"/>
                  <a:gd name="T45" fmla="*/ 152 h 154"/>
                  <a:gd name="T46" fmla="*/ 14 w 98"/>
                  <a:gd name="T47" fmla="*/ 150 h 154"/>
                  <a:gd name="T48" fmla="*/ 10 w 98"/>
                  <a:gd name="T49" fmla="*/ 146 h 154"/>
                  <a:gd name="T50" fmla="*/ 6 w 98"/>
                  <a:gd name="T51" fmla="*/ 142 h 154"/>
                  <a:gd name="T52" fmla="*/ 2 w 98"/>
                  <a:gd name="T53" fmla="*/ 136 h 154"/>
                  <a:gd name="T54" fmla="*/ 2 w 98"/>
                  <a:gd name="T55" fmla="*/ 136 h 154"/>
                  <a:gd name="T56" fmla="*/ 2 w 98"/>
                  <a:gd name="T57" fmla="*/ 128 h 154"/>
                  <a:gd name="T58" fmla="*/ 0 w 98"/>
                  <a:gd name="T59" fmla="*/ 120 h 154"/>
                  <a:gd name="T60" fmla="*/ 4 w 98"/>
                  <a:gd name="T61" fmla="*/ 100 h 154"/>
                  <a:gd name="T62" fmla="*/ 12 w 98"/>
                  <a:gd name="T63" fmla="*/ 78 h 154"/>
                  <a:gd name="T64" fmla="*/ 20 w 98"/>
                  <a:gd name="T65" fmla="*/ 56 h 154"/>
                  <a:gd name="T66" fmla="*/ 40 w 98"/>
                  <a:gd name="T67" fmla="*/ 16 h 154"/>
                  <a:gd name="T68" fmla="*/ 48 w 98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"/>
                  <a:gd name="T106" fmla="*/ 0 h 154"/>
                  <a:gd name="T107" fmla="*/ 98 w 98"/>
                  <a:gd name="T108" fmla="*/ 154 h 1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" h="154">
                    <a:moveTo>
                      <a:pt x="48" y="0"/>
                    </a:moveTo>
                    <a:lnTo>
                      <a:pt x="48" y="0"/>
                    </a:lnTo>
                    <a:lnTo>
                      <a:pt x="58" y="4"/>
                    </a:lnTo>
                    <a:lnTo>
                      <a:pt x="76" y="14"/>
                    </a:lnTo>
                    <a:lnTo>
                      <a:pt x="86" y="20"/>
                    </a:lnTo>
                    <a:lnTo>
                      <a:pt x="92" y="30"/>
                    </a:lnTo>
                    <a:lnTo>
                      <a:pt x="98" y="40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86" y="86"/>
                    </a:lnTo>
                    <a:lnTo>
                      <a:pt x="90" y="92"/>
                    </a:lnTo>
                    <a:lnTo>
                      <a:pt x="94" y="106"/>
                    </a:lnTo>
                    <a:lnTo>
                      <a:pt x="96" y="114"/>
                    </a:lnTo>
                    <a:lnTo>
                      <a:pt x="94" y="124"/>
                    </a:lnTo>
                    <a:lnTo>
                      <a:pt x="92" y="130"/>
                    </a:lnTo>
                    <a:lnTo>
                      <a:pt x="86" y="136"/>
                    </a:lnTo>
                    <a:lnTo>
                      <a:pt x="66" y="146"/>
                    </a:lnTo>
                    <a:lnTo>
                      <a:pt x="54" y="150"/>
                    </a:lnTo>
                    <a:lnTo>
                      <a:pt x="42" y="154"/>
                    </a:lnTo>
                    <a:lnTo>
                      <a:pt x="30" y="154"/>
                    </a:lnTo>
                    <a:lnTo>
                      <a:pt x="18" y="152"/>
                    </a:lnTo>
                    <a:lnTo>
                      <a:pt x="14" y="150"/>
                    </a:lnTo>
                    <a:lnTo>
                      <a:pt x="10" y="146"/>
                    </a:lnTo>
                    <a:lnTo>
                      <a:pt x="6" y="142"/>
                    </a:lnTo>
                    <a:lnTo>
                      <a:pt x="2" y="136"/>
                    </a:lnTo>
                    <a:lnTo>
                      <a:pt x="2" y="128"/>
                    </a:lnTo>
                    <a:lnTo>
                      <a:pt x="0" y="120"/>
                    </a:lnTo>
                    <a:lnTo>
                      <a:pt x="4" y="100"/>
                    </a:lnTo>
                    <a:lnTo>
                      <a:pt x="12" y="78"/>
                    </a:lnTo>
                    <a:lnTo>
                      <a:pt x="20" y="56"/>
                    </a:lnTo>
                    <a:lnTo>
                      <a:pt x="40" y="16"/>
                    </a:lnTo>
                    <a:lnTo>
                      <a:pt x="48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89" name="Freeform 502"/>
              <p:cNvSpPr>
                <a:spLocks/>
              </p:cNvSpPr>
              <p:nvPr/>
            </p:nvSpPr>
            <p:spPr bwMode="auto">
              <a:xfrm>
                <a:off x="2144" y="3618"/>
                <a:ext cx="392" cy="530"/>
              </a:xfrm>
              <a:custGeom>
                <a:avLst/>
                <a:gdLst>
                  <a:gd name="T0" fmla="*/ 312 w 392"/>
                  <a:gd name="T1" fmla="*/ 470 h 530"/>
                  <a:gd name="T2" fmla="*/ 312 w 392"/>
                  <a:gd name="T3" fmla="*/ 470 h 530"/>
                  <a:gd name="T4" fmla="*/ 308 w 392"/>
                  <a:gd name="T5" fmla="*/ 482 h 530"/>
                  <a:gd name="T6" fmla="*/ 302 w 392"/>
                  <a:gd name="T7" fmla="*/ 492 h 530"/>
                  <a:gd name="T8" fmla="*/ 294 w 392"/>
                  <a:gd name="T9" fmla="*/ 500 h 530"/>
                  <a:gd name="T10" fmla="*/ 288 w 392"/>
                  <a:gd name="T11" fmla="*/ 502 h 530"/>
                  <a:gd name="T12" fmla="*/ 284 w 392"/>
                  <a:gd name="T13" fmla="*/ 502 h 530"/>
                  <a:gd name="T14" fmla="*/ 16 w 392"/>
                  <a:gd name="T15" fmla="*/ 530 h 530"/>
                  <a:gd name="T16" fmla="*/ 16 w 392"/>
                  <a:gd name="T17" fmla="*/ 530 h 530"/>
                  <a:gd name="T18" fmla="*/ 8 w 392"/>
                  <a:gd name="T19" fmla="*/ 528 h 530"/>
                  <a:gd name="T20" fmla="*/ 4 w 392"/>
                  <a:gd name="T21" fmla="*/ 522 h 530"/>
                  <a:gd name="T22" fmla="*/ 0 w 392"/>
                  <a:gd name="T23" fmla="*/ 514 h 530"/>
                  <a:gd name="T24" fmla="*/ 0 w 392"/>
                  <a:gd name="T25" fmla="*/ 506 h 530"/>
                  <a:gd name="T26" fmla="*/ 84 w 392"/>
                  <a:gd name="T27" fmla="*/ 38 h 530"/>
                  <a:gd name="T28" fmla="*/ 84 w 392"/>
                  <a:gd name="T29" fmla="*/ 38 h 530"/>
                  <a:gd name="T30" fmla="*/ 86 w 392"/>
                  <a:gd name="T31" fmla="*/ 28 h 530"/>
                  <a:gd name="T32" fmla="*/ 92 w 392"/>
                  <a:gd name="T33" fmla="*/ 20 h 530"/>
                  <a:gd name="T34" fmla="*/ 100 w 392"/>
                  <a:gd name="T35" fmla="*/ 14 h 530"/>
                  <a:gd name="T36" fmla="*/ 108 w 392"/>
                  <a:gd name="T37" fmla="*/ 12 h 530"/>
                  <a:gd name="T38" fmla="*/ 376 w 392"/>
                  <a:gd name="T39" fmla="*/ 0 h 530"/>
                  <a:gd name="T40" fmla="*/ 376 w 392"/>
                  <a:gd name="T41" fmla="*/ 0 h 530"/>
                  <a:gd name="T42" fmla="*/ 384 w 392"/>
                  <a:gd name="T43" fmla="*/ 2 h 530"/>
                  <a:gd name="T44" fmla="*/ 390 w 392"/>
                  <a:gd name="T45" fmla="*/ 6 h 530"/>
                  <a:gd name="T46" fmla="*/ 392 w 392"/>
                  <a:gd name="T47" fmla="*/ 14 h 530"/>
                  <a:gd name="T48" fmla="*/ 392 w 392"/>
                  <a:gd name="T49" fmla="*/ 24 h 530"/>
                  <a:gd name="T50" fmla="*/ 312 w 392"/>
                  <a:gd name="T51" fmla="*/ 470 h 53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2"/>
                  <a:gd name="T79" fmla="*/ 0 h 530"/>
                  <a:gd name="T80" fmla="*/ 392 w 392"/>
                  <a:gd name="T81" fmla="*/ 530 h 53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2" h="530">
                    <a:moveTo>
                      <a:pt x="312" y="470"/>
                    </a:moveTo>
                    <a:lnTo>
                      <a:pt x="312" y="470"/>
                    </a:lnTo>
                    <a:lnTo>
                      <a:pt x="308" y="482"/>
                    </a:lnTo>
                    <a:lnTo>
                      <a:pt x="302" y="492"/>
                    </a:lnTo>
                    <a:lnTo>
                      <a:pt x="294" y="500"/>
                    </a:lnTo>
                    <a:lnTo>
                      <a:pt x="288" y="502"/>
                    </a:lnTo>
                    <a:lnTo>
                      <a:pt x="284" y="502"/>
                    </a:lnTo>
                    <a:lnTo>
                      <a:pt x="16" y="530"/>
                    </a:lnTo>
                    <a:lnTo>
                      <a:pt x="8" y="528"/>
                    </a:lnTo>
                    <a:lnTo>
                      <a:pt x="4" y="522"/>
                    </a:lnTo>
                    <a:lnTo>
                      <a:pt x="0" y="514"/>
                    </a:lnTo>
                    <a:lnTo>
                      <a:pt x="0" y="506"/>
                    </a:lnTo>
                    <a:lnTo>
                      <a:pt x="84" y="38"/>
                    </a:lnTo>
                    <a:lnTo>
                      <a:pt x="86" y="28"/>
                    </a:lnTo>
                    <a:lnTo>
                      <a:pt x="92" y="20"/>
                    </a:lnTo>
                    <a:lnTo>
                      <a:pt x="100" y="14"/>
                    </a:lnTo>
                    <a:lnTo>
                      <a:pt x="108" y="12"/>
                    </a:lnTo>
                    <a:lnTo>
                      <a:pt x="376" y="0"/>
                    </a:lnTo>
                    <a:lnTo>
                      <a:pt x="384" y="2"/>
                    </a:lnTo>
                    <a:lnTo>
                      <a:pt x="390" y="6"/>
                    </a:lnTo>
                    <a:lnTo>
                      <a:pt x="392" y="14"/>
                    </a:lnTo>
                    <a:lnTo>
                      <a:pt x="392" y="24"/>
                    </a:lnTo>
                    <a:lnTo>
                      <a:pt x="312" y="470"/>
                    </a:lnTo>
                    <a:close/>
                  </a:path>
                </a:pathLst>
              </a:custGeom>
              <a:solidFill>
                <a:srgbClr val="A06B4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90" name="Freeform 503"/>
              <p:cNvSpPr>
                <a:spLocks/>
              </p:cNvSpPr>
              <p:nvPr/>
            </p:nvSpPr>
            <p:spPr bwMode="auto">
              <a:xfrm>
                <a:off x="2156" y="3616"/>
                <a:ext cx="392" cy="528"/>
              </a:xfrm>
              <a:custGeom>
                <a:avLst/>
                <a:gdLst>
                  <a:gd name="T0" fmla="*/ 310 w 392"/>
                  <a:gd name="T1" fmla="*/ 470 h 528"/>
                  <a:gd name="T2" fmla="*/ 310 w 392"/>
                  <a:gd name="T3" fmla="*/ 470 h 528"/>
                  <a:gd name="T4" fmla="*/ 308 w 392"/>
                  <a:gd name="T5" fmla="*/ 480 h 528"/>
                  <a:gd name="T6" fmla="*/ 300 w 392"/>
                  <a:gd name="T7" fmla="*/ 492 h 528"/>
                  <a:gd name="T8" fmla="*/ 292 w 392"/>
                  <a:gd name="T9" fmla="*/ 500 h 528"/>
                  <a:gd name="T10" fmla="*/ 288 w 392"/>
                  <a:gd name="T11" fmla="*/ 502 h 528"/>
                  <a:gd name="T12" fmla="*/ 284 w 392"/>
                  <a:gd name="T13" fmla="*/ 502 h 528"/>
                  <a:gd name="T14" fmla="*/ 16 w 392"/>
                  <a:gd name="T15" fmla="*/ 528 h 528"/>
                  <a:gd name="T16" fmla="*/ 16 w 392"/>
                  <a:gd name="T17" fmla="*/ 528 h 528"/>
                  <a:gd name="T18" fmla="*/ 8 w 392"/>
                  <a:gd name="T19" fmla="*/ 528 h 528"/>
                  <a:gd name="T20" fmla="*/ 2 w 392"/>
                  <a:gd name="T21" fmla="*/ 522 h 528"/>
                  <a:gd name="T22" fmla="*/ 0 w 392"/>
                  <a:gd name="T23" fmla="*/ 514 h 528"/>
                  <a:gd name="T24" fmla="*/ 0 w 392"/>
                  <a:gd name="T25" fmla="*/ 504 h 528"/>
                  <a:gd name="T26" fmla="*/ 82 w 392"/>
                  <a:gd name="T27" fmla="*/ 36 h 528"/>
                  <a:gd name="T28" fmla="*/ 82 w 392"/>
                  <a:gd name="T29" fmla="*/ 36 h 528"/>
                  <a:gd name="T30" fmla="*/ 86 w 392"/>
                  <a:gd name="T31" fmla="*/ 28 h 528"/>
                  <a:gd name="T32" fmla="*/ 92 w 392"/>
                  <a:gd name="T33" fmla="*/ 18 h 528"/>
                  <a:gd name="T34" fmla="*/ 98 w 392"/>
                  <a:gd name="T35" fmla="*/ 14 h 528"/>
                  <a:gd name="T36" fmla="*/ 106 w 392"/>
                  <a:gd name="T37" fmla="*/ 12 h 528"/>
                  <a:gd name="T38" fmla="*/ 376 w 392"/>
                  <a:gd name="T39" fmla="*/ 0 h 528"/>
                  <a:gd name="T40" fmla="*/ 376 w 392"/>
                  <a:gd name="T41" fmla="*/ 0 h 528"/>
                  <a:gd name="T42" fmla="*/ 382 w 392"/>
                  <a:gd name="T43" fmla="*/ 0 h 528"/>
                  <a:gd name="T44" fmla="*/ 388 w 392"/>
                  <a:gd name="T45" fmla="*/ 6 h 528"/>
                  <a:gd name="T46" fmla="*/ 392 w 392"/>
                  <a:gd name="T47" fmla="*/ 14 h 528"/>
                  <a:gd name="T48" fmla="*/ 392 w 392"/>
                  <a:gd name="T49" fmla="*/ 24 h 528"/>
                  <a:gd name="T50" fmla="*/ 310 w 392"/>
                  <a:gd name="T51" fmla="*/ 470 h 5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2"/>
                  <a:gd name="T79" fmla="*/ 0 h 528"/>
                  <a:gd name="T80" fmla="*/ 392 w 392"/>
                  <a:gd name="T81" fmla="*/ 528 h 52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2" h="528">
                    <a:moveTo>
                      <a:pt x="310" y="470"/>
                    </a:moveTo>
                    <a:lnTo>
                      <a:pt x="310" y="470"/>
                    </a:lnTo>
                    <a:lnTo>
                      <a:pt x="308" y="480"/>
                    </a:lnTo>
                    <a:lnTo>
                      <a:pt x="300" y="492"/>
                    </a:lnTo>
                    <a:lnTo>
                      <a:pt x="292" y="500"/>
                    </a:lnTo>
                    <a:lnTo>
                      <a:pt x="288" y="502"/>
                    </a:lnTo>
                    <a:lnTo>
                      <a:pt x="284" y="502"/>
                    </a:lnTo>
                    <a:lnTo>
                      <a:pt x="16" y="528"/>
                    </a:lnTo>
                    <a:lnTo>
                      <a:pt x="8" y="528"/>
                    </a:lnTo>
                    <a:lnTo>
                      <a:pt x="2" y="522"/>
                    </a:lnTo>
                    <a:lnTo>
                      <a:pt x="0" y="514"/>
                    </a:lnTo>
                    <a:lnTo>
                      <a:pt x="0" y="504"/>
                    </a:lnTo>
                    <a:lnTo>
                      <a:pt x="82" y="36"/>
                    </a:lnTo>
                    <a:lnTo>
                      <a:pt x="86" y="28"/>
                    </a:lnTo>
                    <a:lnTo>
                      <a:pt x="92" y="18"/>
                    </a:lnTo>
                    <a:lnTo>
                      <a:pt x="98" y="14"/>
                    </a:lnTo>
                    <a:lnTo>
                      <a:pt x="106" y="12"/>
                    </a:lnTo>
                    <a:lnTo>
                      <a:pt x="376" y="0"/>
                    </a:lnTo>
                    <a:lnTo>
                      <a:pt x="382" y="0"/>
                    </a:lnTo>
                    <a:lnTo>
                      <a:pt x="388" y="6"/>
                    </a:lnTo>
                    <a:lnTo>
                      <a:pt x="392" y="14"/>
                    </a:lnTo>
                    <a:lnTo>
                      <a:pt x="392" y="24"/>
                    </a:lnTo>
                    <a:lnTo>
                      <a:pt x="310" y="470"/>
                    </a:lnTo>
                    <a:close/>
                  </a:path>
                </a:pathLst>
              </a:custGeom>
              <a:solidFill>
                <a:srgbClr val="8045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91" name="Freeform 504"/>
              <p:cNvSpPr>
                <a:spLocks noEditPoints="1"/>
              </p:cNvSpPr>
              <p:nvPr/>
            </p:nvSpPr>
            <p:spPr bwMode="auto">
              <a:xfrm>
                <a:off x="2394" y="3596"/>
                <a:ext cx="12" cy="14"/>
              </a:xfrm>
              <a:custGeom>
                <a:avLst/>
                <a:gdLst>
                  <a:gd name="T0" fmla="*/ 4 w 12"/>
                  <a:gd name="T1" fmla="*/ 0 h 14"/>
                  <a:gd name="T2" fmla="*/ 4 w 12"/>
                  <a:gd name="T3" fmla="*/ 0 h 14"/>
                  <a:gd name="T4" fmla="*/ 0 w 12"/>
                  <a:gd name="T5" fmla="*/ 4 h 14"/>
                  <a:gd name="T6" fmla="*/ 0 w 12"/>
                  <a:gd name="T7" fmla="*/ 8 h 14"/>
                  <a:gd name="T8" fmla="*/ 0 w 12"/>
                  <a:gd name="T9" fmla="*/ 8 h 14"/>
                  <a:gd name="T10" fmla="*/ 2 w 12"/>
                  <a:gd name="T11" fmla="*/ 12 h 14"/>
                  <a:gd name="T12" fmla="*/ 8 w 12"/>
                  <a:gd name="T13" fmla="*/ 14 h 14"/>
                  <a:gd name="T14" fmla="*/ 8 w 12"/>
                  <a:gd name="T15" fmla="*/ 14 h 14"/>
                  <a:gd name="T16" fmla="*/ 12 w 12"/>
                  <a:gd name="T17" fmla="*/ 10 h 14"/>
                  <a:gd name="T18" fmla="*/ 12 w 12"/>
                  <a:gd name="T19" fmla="*/ 6 h 14"/>
                  <a:gd name="T20" fmla="*/ 12 w 12"/>
                  <a:gd name="T21" fmla="*/ 6 h 14"/>
                  <a:gd name="T22" fmla="*/ 10 w 12"/>
                  <a:gd name="T23" fmla="*/ 0 h 14"/>
                  <a:gd name="T24" fmla="*/ 4 w 12"/>
                  <a:gd name="T25" fmla="*/ 0 h 14"/>
                  <a:gd name="T26" fmla="*/ 10 w 12"/>
                  <a:gd name="T27" fmla="*/ 6 h 14"/>
                  <a:gd name="T28" fmla="*/ 10 w 12"/>
                  <a:gd name="T29" fmla="*/ 6 h 14"/>
                  <a:gd name="T30" fmla="*/ 10 w 12"/>
                  <a:gd name="T31" fmla="*/ 8 h 14"/>
                  <a:gd name="T32" fmla="*/ 8 w 12"/>
                  <a:gd name="T33" fmla="*/ 10 h 14"/>
                  <a:gd name="T34" fmla="*/ 8 w 12"/>
                  <a:gd name="T35" fmla="*/ 10 h 14"/>
                  <a:gd name="T36" fmla="*/ 4 w 12"/>
                  <a:gd name="T37" fmla="*/ 10 h 14"/>
                  <a:gd name="T38" fmla="*/ 2 w 12"/>
                  <a:gd name="T39" fmla="*/ 8 h 14"/>
                  <a:gd name="T40" fmla="*/ 2 w 12"/>
                  <a:gd name="T41" fmla="*/ 8 h 14"/>
                  <a:gd name="T42" fmla="*/ 4 w 12"/>
                  <a:gd name="T43" fmla="*/ 4 h 14"/>
                  <a:gd name="T44" fmla="*/ 6 w 12"/>
                  <a:gd name="T45" fmla="*/ 4 h 14"/>
                  <a:gd name="T46" fmla="*/ 6 w 12"/>
                  <a:gd name="T47" fmla="*/ 4 h 14"/>
                  <a:gd name="T48" fmla="*/ 8 w 12"/>
                  <a:gd name="T49" fmla="*/ 4 h 14"/>
                  <a:gd name="T50" fmla="*/ 10 w 12"/>
                  <a:gd name="T51" fmla="*/ 6 h 1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2"/>
                  <a:gd name="T79" fmla="*/ 0 h 14"/>
                  <a:gd name="T80" fmla="*/ 12 w 12"/>
                  <a:gd name="T81" fmla="*/ 14 h 1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8" y="14"/>
                    </a:lnTo>
                    <a:lnTo>
                      <a:pt x="12" y="10"/>
                    </a:lnTo>
                    <a:lnTo>
                      <a:pt x="12" y="6"/>
                    </a:lnTo>
                    <a:lnTo>
                      <a:pt x="10" y="0"/>
                    </a:lnTo>
                    <a:lnTo>
                      <a:pt x="4" y="0"/>
                    </a:lnTo>
                    <a:close/>
                    <a:moveTo>
                      <a:pt x="10" y="6"/>
                    </a:moveTo>
                    <a:lnTo>
                      <a:pt x="10" y="6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4" y="10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85858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92" name="Freeform 505"/>
              <p:cNvSpPr>
                <a:spLocks/>
              </p:cNvSpPr>
              <p:nvPr/>
            </p:nvSpPr>
            <p:spPr bwMode="auto">
              <a:xfrm>
                <a:off x="2394" y="3596"/>
                <a:ext cx="12" cy="14"/>
              </a:xfrm>
              <a:custGeom>
                <a:avLst/>
                <a:gdLst>
                  <a:gd name="T0" fmla="*/ 4 w 12"/>
                  <a:gd name="T1" fmla="*/ 0 h 14"/>
                  <a:gd name="T2" fmla="*/ 4 w 12"/>
                  <a:gd name="T3" fmla="*/ 0 h 14"/>
                  <a:gd name="T4" fmla="*/ 0 w 12"/>
                  <a:gd name="T5" fmla="*/ 4 h 14"/>
                  <a:gd name="T6" fmla="*/ 0 w 12"/>
                  <a:gd name="T7" fmla="*/ 8 h 14"/>
                  <a:gd name="T8" fmla="*/ 0 w 12"/>
                  <a:gd name="T9" fmla="*/ 8 h 14"/>
                  <a:gd name="T10" fmla="*/ 2 w 12"/>
                  <a:gd name="T11" fmla="*/ 12 h 14"/>
                  <a:gd name="T12" fmla="*/ 8 w 12"/>
                  <a:gd name="T13" fmla="*/ 14 h 14"/>
                  <a:gd name="T14" fmla="*/ 8 w 12"/>
                  <a:gd name="T15" fmla="*/ 14 h 14"/>
                  <a:gd name="T16" fmla="*/ 12 w 12"/>
                  <a:gd name="T17" fmla="*/ 10 h 14"/>
                  <a:gd name="T18" fmla="*/ 12 w 12"/>
                  <a:gd name="T19" fmla="*/ 6 h 14"/>
                  <a:gd name="T20" fmla="*/ 12 w 12"/>
                  <a:gd name="T21" fmla="*/ 6 h 14"/>
                  <a:gd name="T22" fmla="*/ 10 w 12"/>
                  <a:gd name="T23" fmla="*/ 0 h 14"/>
                  <a:gd name="T24" fmla="*/ 4 w 12"/>
                  <a:gd name="T25" fmla="*/ 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4"/>
                  <a:gd name="T41" fmla="*/ 12 w 12"/>
                  <a:gd name="T42" fmla="*/ 14 h 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8" y="14"/>
                    </a:lnTo>
                    <a:lnTo>
                      <a:pt x="12" y="10"/>
                    </a:lnTo>
                    <a:lnTo>
                      <a:pt x="12" y="6"/>
                    </a:lnTo>
                    <a:lnTo>
                      <a:pt x="10" y="0"/>
                    </a:lnTo>
                    <a:lnTo>
                      <a:pt x="4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93" name="Freeform 506"/>
              <p:cNvSpPr>
                <a:spLocks/>
              </p:cNvSpPr>
              <p:nvPr/>
            </p:nvSpPr>
            <p:spPr bwMode="auto">
              <a:xfrm>
                <a:off x="2396" y="3600"/>
                <a:ext cx="8" cy="6"/>
              </a:xfrm>
              <a:custGeom>
                <a:avLst/>
                <a:gdLst>
                  <a:gd name="T0" fmla="*/ 8 w 8"/>
                  <a:gd name="T1" fmla="*/ 2 h 6"/>
                  <a:gd name="T2" fmla="*/ 8 w 8"/>
                  <a:gd name="T3" fmla="*/ 2 h 6"/>
                  <a:gd name="T4" fmla="*/ 8 w 8"/>
                  <a:gd name="T5" fmla="*/ 4 h 6"/>
                  <a:gd name="T6" fmla="*/ 6 w 8"/>
                  <a:gd name="T7" fmla="*/ 6 h 6"/>
                  <a:gd name="T8" fmla="*/ 6 w 8"/>
                  <a:gd name="T9" fmla="*/ 6 h 6"/>
                  <a:gd name="T10" fmla="*/ 2 w 8"/>
                  <a:gd name="T11" fmla="*/ 6 h 6"/>
                  <a:gd name="T12" fmla="*/ 0 w 8"/>
                  <a:gd name="T13" fmla="*/ 4 h 6"/>
                  <a:gd name="T14" fmla="*/ 0 w 8"/>
                  <a:gd name="T15" fmla="*/ 4 h 6"/>
                  <a:gd name="T16" fmla="*/ 2 w 8"/>
                  <a:gd name="T17" fmla="*/ 0 h 6"/>
                  <a:gd name="T18" fmla="*/ 4 w 8"/>
                  <a:gd name="T19" fmla="*/ 0 h 6"/>
                  <a:gd name="T20" fmla="*/ 4 w 8"/>
                  <a:gd name="T21" fmla="*/ 0 h 6"/>
                  <a:gd name="T22" fmla="*/ 6 w 8"/>
                  <a:gd name="T23" fmla="*/ 0 h 6"/>
                  <a:gd name="T24" fmla="*/ 8 w 8"/>
                  <a:gd name="T25" fmla="*/ 2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6"/>
                  <a:gd name="T41" fmla="*/ 8 w 8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6">
                    <a:moveTo>
                      <a:pt x="8" y="2"/>
                    </a:moveTo>
                    <a:lnTo>
                      <a:pt x="8" y="2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94" name="Freeform 507"/>
              <p:cNvSpPr>
                <a:spLocks/>
              </p:cNvSpPr>
              <p:nvPr/>
            </p:nvSpPr>
            <p:spPr bwMode="auto">
              <a:xfrm>
                <a:off x="2312" y="3590"/>
                <a:ext cx="156" cy="58"/>
              </a:xfrm>
              <a:custGeom>
                <a:avLst/>
                <a:gdLst>
                  <a:gd name="T0" fmla="*/ 156 w 156"/>
                  <a:gd name="T1" fmla="*/ 24 h 58"/>
                  <a:gd name="T2" fmla="*/ 140 w 156"/>
                  <a:gd name="T3" fmla="*/ 50 h 58"/>
                  <a:gd name="T4" fmla="*/ 0 w 156"/>
                  <a:gd name="T5" fmla="*/ 58 h 58"/>
                  <a:gd name="T6" fmla="*/ 12 w 156"/>
                  <a:gd name="T7" fmla="*/ 28 h 58"/>
                  <a:gd name="T8" fmla="*/ 64 w 156"/>
                  <a:gd name="T9" fmla="*/ 22 h 58"/>
                  <a:gd name="T10" fmla="*/ 64 w 156"/>
                  <a:gd name="T11" fmla="*/ 22 h 58"/>
                  <a:gd name="T12" fmla="*/ 86 w 156"/>
                  <a:gd name="T13" fmla="*/ 4 h 58"/>
                  <a:gd name="T14" fmla="*/ 86 w 156"/>
                  <a:gd name="T15" fmla="*/ 4 h 58"/>
                  <a:gd name="T16" fmla="*/ 90 w 156"/>
                  <a:gd name="T17" fmla="*/ 2 h 58"/>
                  <a:gd name="T18" fmla="*/ 96 w 156"/>
                  <a:gd name="T19" fmla="*/ 0 h 58"/>
                  <a:gd name="T20" fmla="*/ 102 w 156"/>
                  <a:gd name="T21" fmla="*/ 0 h 58"/>
                  <a:gd name="T22" fmla="*/ 108 w 156"/>
                  <a:gd name="T23" fmla="*/ 0 h 58"/>
                  <a:gd name="T24" fmla="*/ 112 w 156"/>
                  <a:gd name="T25" fmla="*/ 4 h 58"/>
                  <a:gd name="T26" fmla="*/ 116 w 156"/>
                  <a:gd name="T27" fmla="*/ 8 h 58"/>
                  <a:gd name="T28" fmla="*/ 116 w 156"/>
                  <a:gd name="T29" fmla="*/ 16 h 58"/>
                  <a:gd name="T30" fmla="*/ 114 w 156"/>
                  <a:gd name="T31" fmla="*/ 24 h 58"/>
                  <a:gd name="T32" fmla="*/ 156 w 156"/>
                  <a:gd name="T33" fmla="*/ 24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6"/>
                  <a:gd name="T52" fmla="*/ 0 h 58"/>
                  <a:gd name="T53" fmla="*/ 156 w 156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6" h="58">
                    <a:moveTo>
                      <a:pt x="156" y="24"/>
                    </a:moveTo>
                    <a:lnTo>
                      <a:pt x="140" y="50"/>
                    </a:lnTo>
                    <a:lnTo>
                      <a:pt x="0" y="58"/>
                    </a:lnTo>
                    <a:lnTo>
                      <a:pt x="12" y="28"/>
                    </a:lnTo>
                    <a:lnTo>
                      <a:pt x="64" y="22"/>
                    </a:lnTo>
                    <a:lnTo>
                      <a:pt x="86" y="4"/>
                    </a:lnTo>
                    <a:lnTo>
                      <a:pt x="90" y="2"/>
                    </a:lnTo>
                    <a:lnTo>
                      <a:pt x="96" y="0"/>
                    </a:lnTo>
                    <a:lnTo>
                      <a:pt x="102" y="0"/>
                    </a:lnTo>
                    <a:lnTo>
                      <a:pt x="108" y="0"/>
                    </a:lnTo>
                    <a:lnTo>
                      <a:pt x="112" y="4"/>
                    </a:lnTo>
                    <a:lnTo>
                      <a:pt x="116" y="8"/>
                    </a:lnTo>
                    <a:lnTo>
                      <a:pt x="116" y="16"/>
                    </a:lnTo>
                    <a:lnTo>
                      <a:pt x="114" y="24"/>
                    </a:lnTo>
                    <a:lnTo>
                      <a:pt x="156" y="24"/>
                    </a:lnTo>
                    <a:close/>
                  </a:path>
                </a:pathLst>
              </a:custGeom>
              <a:solidFill>
                <a:srgbClr val="9A9A9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95" name="Freeform 508"/>
              <p:cNvSpPr>
                <a:spLocks/>
              </p:cNvSpPr>
              <p:nvPr/>
            </p:nvSpPr>
            <p:spPr bwMode="auto">
              <a:xfrm>
                <a:off x="2400" y="3604"/>
                <a:ext cx="10" cy="8"/>
              </a:xfrm>
              <a:custGeom>
                <a:avLst/>
                <a:gdLst>
                  <a:gd name="T0" fmla="*/ 0 w 10"/>
                  <a:gd name="T1" fmla="*/ 8 h 8"/>
                  <a:gd name="T2" fmla="*/ 0 w 10"/>
                  <a:gd name="T3" fmla="*/ 8 h 8"/>
                  <a:gd name="T4" fmla="*/ 2 w 10"/>
                  <a:gd name="T5" fmla="*/ 8 h 8"/>
                  <a:gd name="T6" fmla="*/ 6 w 10"/>
                  <a:gd name="T7" fmla="*/ 8 h 8"/>
                  <a:gd name="T8" fmla="*/ 6 w 10"/>
                  <a:gd name="T9" fmla="*/ 8 h 8"/>
                  <a:gd name="T10" fmla="*/ 8 w 10"/>
                  <a:gd name="T11" fmla="*/ 6 h 8"/>
                  <a:gd name="T12" fmla="*/ 10 w 10"/>
                  <a:gd name="T13" fmla="*/ 2 h 8"/>
                  <a:gd name="T14" fmla="*/ 10 w 10"/>
                  <a:gd name="T15" fmla="*/ 2 h 8"/>
                  <a:gd name="T16" fmla="*/ 6 w 10"/>
                  <a:gd name="T17" fmla="*/ 0 h 8"/>
                  <a:gd name="T18" fmla="*/ 2 w 10"/>
                  <a:gd name="T19" fmla="*/ 2 h 8"/>
                  <a:gd name="T20" fmla="*/ 2 w 10"/>
                  <a:gd name="T21" fmla="*/ 2 h 8"/>
                  <a:gd name="T22" fmla="*/ 0 w 10"/>
                  <a:gd name="T23" fmla="*/ 4 h 8"/>
                  <a:gd name="T24" fmla="*/ 0 w 10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8"/>
                  <a:gd name="T41" fmla="*/ 10 w 10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A2A2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96" name="Freeform 509"/>
              <p:cNvSpPr>
                <a:spLocks/>
              </p:cNvSpPr>
              <p:nvPr/>
            </p:nvSpPr>
            <p:spPr bwMode="auto">
              <a:xfrm>
                <a:off x="2400" y="3604"/>
                <a:ext cx="10" cy="8"/>
              </a:xfrm>
              <a:custGeom>
                <a:avLst/>
                <a:gdLst>
                  <a:gd name="T0" fmla="*/ 0 w 10"/>
                  <a:gd name="T1" fmla="*/ 8 h 8"/>
                  <a:gd name="T2" fmla="*/ 0 w 10"/>
                  <a:gd name="T3" fmla="*/ 8 h 8"/>
                  <a:gd name="T4" fmla="*/ 2 w 10"/>
                  <a:gd name="T5" fmla="*/ 8 h 8"/>
                  <a:gd name="T6" fmla="*/ 6 w 10"/>
                  <a:gd name="T7" fmla="*/ 8 h 8"/>
                  <a:gd name="T8" fmla="*/ 6 w 10"/>
                  <a:gd name="T9" fmla="*/ 8 h 8"/>
                  <a:gd name="T10" fmla="*/ 8 w 10"/>
                  <a:gd name="T11" fmla="*/ 6 h 8"/>
                  <a:gd name="T12" fmla="*/ 10 w 10"/>
                  <a:gd name="T13" fmla="*/ 2 h 8"/>
                  <a:gd name="T14" fmla="*/ 10 w 10"/>
                  <a:gd name="T15" fmla="*/ 2 h 8"/>
                  <a:gd name="T16" fmla="*/ 6 w 10"/>
                  <a:gd name="T17" fmla="*/ 0 h 8"/>
                  <a:gd name="T18" fmla="*/ 2 w 10"/>
                  <a:gd name="T19" fmla="*/ 2 h 8"/>
                  <a:gd name="T20" fmla="*/ 2 w 10"/>
                  <a:gd name="T21" fmla="*/ 2 h 8"/>
                  <a:gd name="T22" fmla="*/ 0 w 10"/>
                  <a:gd name="T23" fmla="*/ 4 h 8"/>
                  <a:gd name="T24" fmla="*/ 0 w 10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8"/>
                  <a:gd name="T41" fmla="*/ 10 w 10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97" name="Freeform 510"/>
              <p:cNvSpPr>
                <a:spLocks/>
              </p:cNvSpPr>
              <p:nvPr/>
            </p:nvSpPr>
            <p:spPr bwMode="auto">
              <a:xfrm>
                <a:off x="2110" y="3318"/>
                <a:ext cx="68" cy="12"/>
              </a:xfrm>
              <a:custGeom>
                <a:avLst/>
                <a:gdLst>
                  <a:gd name="T0" fmla="*/ 68 w 68"/>
                  <a:gd name="T1" fmla="*/ 4 h 12"/>
                  <a:gd name="T2" fmla="*/ 68 w 68"/>
                  <a:gd name="T3" fmla="*/ 4 h 12"/>
                  <a:gd name="T4" fmla="*/ 62 w 68"/>
                  <a:gd name="T5" fmla="*/ 6 h 12"/>
                  <a:gd name="T6" fmla="*/ 50 w 68"/>
                  <a:gd name="T7" fmla="*/ 8 h 12"/>
                  <a:gd name="T8" fmla="*/ 28 w 68"/>
                  <a:gd name="T9" fmla="*/ 8 h 12"/>
                  <a:gd name="T10" fmla="*/ 14 w 68"/>
                  <a:gd name="T11" fmla="*/ 4 h 12"/>
                  <a:gd name="T12" fmla="*/ 0 w 68"/>
                  <a:gd name="T13" fmla="*/ 0 h 12"/>
                  <a:gd name="T14" fmla="*/ 0 w 68"/>
                  <a:gd name="T15" fmla="*/ 0 h 12"/>
                  <a:gd name="T16" fmla="*/ 6 w 68"/>
                  <a:gd name="T17" fmla="*/ 4 h 12"/>
                  <a:gd name="T18" fmla="*/ 22 w 68"/>
                  <a:gd name="T19" fmla="*/ 10 h 12"/>
                  <a:gd name="T20" fmla="*/ 32 w 68"/>
                  <a:gd name="T21" fmla="*/ 12 h 12"/>
                  <a:gd name="T22" fmla="*/ 44 w 68"/>
                  <a:gd name="T23" fmla="*/ 12 h 12"/>
                  <a:gd name="T24" fmla="*/ 56 w 68"/>
                  <a:gd name="T25" fmla="*/ 10 h 12"/>
                  <a:gd name="T26" fmla="*/ 68 w 68"/>
                  <a:gd name="T27" fmla="*/ 4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8"/>
                  <a:gd name="T43" fmla="*/ 0 h 12"/>
                  <a:gd name="T44" fmla="*/ 68 w 68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8" h="12">
                    <a:moveTo>
                      <a:pt x="68" y="4"/>
                    </a:moveTo>
                    <a:lnTo>
                      <a:pt x="68" y="4"/>
                    </a:lnTo>
                    <a:lnTo>
                      <a:pt x="62" y="6"/>
                    </a:lnTo>
                    <a:lnTo>
                      <a:pt x="50" y="8"/>
                    </a:lnTo>
                    <a:lnTo>
                      <a:pt x="28" y="8"/>
                    </a:lnTo>
                    <a:lnTo>
                      <a:pt x="14" y="4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22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0"/>
                    </a:lnTo>
                    <a:lnTo>
                      <a:pt x="68" y="4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98" name="Freeform 511"/>
              <p:cNvSpPr>
                <a:spLocks/>
              </p:cNvSpPr>
              <p:nvPr/>
            </p:nvSpPr>
            <p:spPr bwMode="auto">
              <a:xfrm>
                <a:off x="2110" y="3318"/>
                <a:ext cx="68" cy="12"/>
              </a:xfrm>
              <a:custGeom>
                <a:avLst/>
                <a:gdLst>
                  <a:gd name="T0" fmla="*/ 68 w 68"/>
                  <a:gd name="T1" fmla="*/ 4 h 12"/>
                  <a:gd name="T2" fmla="*/ 68 w 68"/>
                  <a:gd name="T3" fmla="*/ 4 h 12"/>
                  <a:gd name="T4" fmla="*/ 62 w 68"/>
                  <a:gd name="T5" fmla="*/ 6 h 12"/>
                  <a:gd name="T6" fmla="*/ 50 w 68"/>
                  <a:gd name="T7" fmla="*/ 8 h 12"/>
                  <a:gd name="T8" fmla="*/ 28 w 68"/>
                  <a:gd name="T9" fmla="*/ 8 h 12"/>
                  <a:gd name="T10" fmla="*/ 14 w 68"/>
                  <a:gd name="T11" fmla="*/ 4 h 12"/>
                  <a:gd name="T12" fmla="*/ 0 w 68"/>
                  <a:gd name="T13" fmla="*/ 0 h 12"/>
                  <a:gd name="T14" fmla="*/ 0 w 68"/>
                  <a:gd name="T15" fmla="*/ 0 h 12"/>
                  <a:gd name="T16" fmla="*/ 6 w 68"/>
                  <a:gd name="T17" fmla="*/ 4 h 12"/>
                  <a:gd name="T18" fmla="*/ 22 w 68"/>
                  <a:gd name="T19" fmla="*/ 10 h 12"/>
                  <a:gd name="T20" fmla="*/ 32 w 68"/>
                  <a:gd name="T21" fmla="*/ 12 h 12"/>
                  <a:gd name="T22" fmla="*/ 44 w 68"/>
                  <a:gd name="T23" fmla="*/ 12 h 12"/>
                  <a:gd name="T24" fmla="*/ 56 w 68"/>
                  <a:gd name="T25" fmla="*/ 10 h 12"/>
                  <a:gd name="T26" fmla="*/ 68 w 68"/>
                  <a:gd name="T27" fmla="*/ 4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8"/>
                  <a:gd name="T43" fmla="*/ 0 h 12"/>
                  <a:gd name="T44" fmla="*/ 68 w 68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8" h="12">
                    <a:moveTo>
                      <a:pt x="68" y="4"/>
                    </a:moveTo>
                    <a:lnTo>
                      <a:pt x="68" y="4"/>
                    </a:lnTo>
                    <a:lnTo>
                      <a:pt x="62" y="6"/>
                    </a:lnTo>
                    <a:lnTo>
                      <a:pt x="50" y="8"/>
                    </a:lnTo>
                    <a:lnTo>
                      <a:pt x="28" y="8"/>
                    </a:lnTo>
                    <a:lnTo>
                      <a:pt x="14" y="4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22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0"/>
                    </a:lnTo>
                    <a:lnTo>
                      <a:pt x="68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99" name="Freeform 512"/>
              <p:cNvSpPr>
                <a:spLocks/>
              </p:cNvSpPr>
              <p:nvPr/>
            </p:nvSpPr>
            <p:spPr bwMode="auto">
              <a:xfrm>
                <a:off x="1862" y="3430"/>
                <a:ext cx="208" cy="236"/>
              </a:xfrm>
              <a:custGeom>
                <a:avLst/>
                <a:gdLst>
                  <a:gd name="T0" fmla="*/ 0 w 208"/>
                  <a:gd name="T1" fmla="*/ 0 h 236"/>
                  <a:gd name="T2" fmla="*/ 68 w 208"/>
                  <a:gd name="T3" fmla="*/ 120 h 236"/>
                  <a:gd name="T4" fmla="*/ 68 w 208"/>
                  <a:gd name="T5" fmla="*/ 120 h 236"/>
                  <a:gd name="T6" fmla="*/ 108 w 208"/>
                  <a:gd name="T7" fmla="*/ 90 h 236"/>
                  <a:gd name="T8" fmla="*/ 146 w 208"/>
                  <a:gd name="T9" fmla="*/ 64 h 236"/>
                  <a:gd name="T10" fmla="*/ 166 w 208"/>
                  <a:gd name="T11" fmla="*/ 52 h 236"/>
                  <a:gd name="T12" fmla="*/ 184 w 208"/>
                  <a:gd name="T13" fmla="*/ 44 h 236"/>
                  <a:gd name="T14" fmla="*/ 208 w 208"/>
                  <a:gd name="T15" fmla="*/ 236 h 236"/>
                  <a:gd name="T16" fmla="*/ 166 w 208"/>
                  <a:gd name="T17" fmla="*/ 84 h 236"/>
                  <a:gd name="T18" fmla="*/ 64 w 208"/>
                  <a:gd name="T19" fmla="*/ 132 h 236"/>
                  <a:gd name="T20" fmla="*/ 64 w 208"/>
                  <a:gd name="T21" fmla="*/ 132 h 236"/>
                  <a:gd name="T22" fmla="*/ 34 w 208"/>
                  <a:gd name="T23" fmla="*/ 80 h 236"/>
                  <a:gd name="T24" fmla="*/ 14 w 208"/>
                  <a:gd name="T25" fmla="*/ 36 h 236"/>
                  <a:gd name="T26" fmla="*/ 4 w 208"/>
                  <a:gd name="T27" fmla="*/ 16 h 236"/>
                  <a:gd name="T28" fmla="*/ 0 w 208"/>
                  <a:gd name="T29" fmla="*/ 0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8"/>
                  <a:gd name="T46" fmla="*/ 0 h 236"/>
                  <a:gd name="T47" fmla="*/ 208 w 208"/>
                  <a:gd name="T48" fmla="*/ 236 h 2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8" h="236">
                    <a:moveTo>
                      <a:pt x="0" y="0"/>
                    </a:moveTo>
                    <a:lnTo>
                      <a:pt x="68" y="120"/>
                    </a:lnTo>
                    <a:lnTo>
                      <a:pt x="108" y="90"/>
                    </a:lnTo>
                    <a:lnTo>
                      <a:pt x="146" y="64"/>
                    </a:lnTo>
                    <a:lnTo>
                      <a:pt x="166" y="52"/>
                    </a:lnTo>
                    <a:lnTo>
                      <a:pt x="184" y="44"/>
                    </a:lnTo>
                    <a:lnTo>
                      <a:pt x="208" y="236"/>
                    </a:lnTo>
                    <a:lnTo>
                      <a:pt x="166" y="84"/>
                    </a:lnTo>
                    <a:lnTo>
                      <a:pt x="64" y="132"/>
                    </a:lnTo>
                    <a:lnTo>
                      <a:pt x="34" y="80"/>
                    </a:lnTo>
                    <a:lnTo>
                      <a:pt x="14" y="36"/>
                    </a:lnTo>
                    <a:lnTo>
                      <a:pt x="4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00" name="Freeform 513"/>
              <p:cNvSpPr>
                <a:spLocks/>
              </p:cNvSpPr>
              <p:nvPr/>
            </p:nvSpPr>
            <p:spPr bwMode="auto">
              <a:xfrm>
                <a:off x="1862" y="3430"/>
                <a:ext cx="208" cy="236"/>
              </a:xfrm>
              <a:custGeom>
                <a:avLst/>
                <a:gdLst>
                  <a:gd name="T0" fmla="*/ 0 w 208"/>
                  <a:gd name="T1" fmla="*/ 0 h 236"/>
                  <a:gd name="T2" fmla="*/ 68 w 208"/>
                  <a:gd name="T3" fmla="*/ 120 h 236"/>
                  <a:gd name="T4" fmla="*/ 68 w 208"/>
                  <a:gd name="T5" fmla="*/ 120 h 236"/>
                  <a:gd name="T6" fmla="*/ 108 w 208"/>
                  <a:gd name="T7" fmla="*/ 90 h 236"/>
                  <a:gd name="T8" fmla="*/ 146 w 208"/>
                  <a:gd name="T9" fmla="*/ 64 h 236"/>
                  <a:gd name="T10" fmla="*/ 166 w 208"/>
                  <a:gd name="T11" fmla="*/ 52 h 236"/>
                  <a:gd name="T12" fmla="*/ 184 w 208"/>
                  <a:gd name="T13" fmla="*/ 44 h 236"/>
                  <a:gd name="T14" fmla="*/ 208 w 208"/>
                  <a:gd name="T15" fmla="*/ 236 h 236"/>
                  <a:gd name="T16" fmla="*/ 166 w 208"/>
                  <a:gd name="T17" fmla="*/ 84 h 236"/>
                  <a:gd name="T18" fmla="*/ 64 w 208"/>
                  <a:gd name="T19" fmla="*/ 132 h 236"/>
                  <a:gd name="T20" fmla="*/ 64 w 208"/>
                  <a:gd name="T21" fmla="*/ 132 h 236"/>
                  <a:gd name="T22" fmla="*/ 34 w 208"/>
                  <a:gd name="T23" fmla="*/ 80 h 236"/>
                  <a:gd name="T24" fmla="*/ 14 w 208"/>
                  <a:gd name="T25" fmla="*/ 36 h 236"/>
                  <a:gd name="T26" fmla="*/ 4 w 208"/>
                  <a:gd name="T27" fmla="*/ 16 h 236"/>
                  <a:gd name="T28" fmla="*/ 0 w 208"/>
                  <a:gd name="T29" fmla="*/ 0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8"/>
                  <a:gd name="T46" fmla="*/ 0 h 236"/>
                  <a:gd name="T47" fmla="*/ 208 w 208"/>
                  <a:gd name="T48" fmla="*/ 236 h 2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8" h="236">
                    <a:moveTo>
                      <a:pt x="0" y="0"/>
                    </a:moveTo>
                    <a:lnTo>
                      <a:pt x="68" y="120"/>
                    </a:lnTo>
                    <a:lnTo>
                      <a:pt x="108" y="90"/>
                    </a:lnTo>
                    <a:lnTo>
                      <a:pt x="146" y="64"/>
                    </a:lnTo>
                    <a:lnTo>
                      <a:pt x="166" y="52"/>
                    </a:lnTo>
                    <a:lnTo>
                      <a:pt x="184" y="44"/>
                    </a:lnTo>
                    <a:lnTo>
                      <a:pt x="208" y="236"/>
                    </a:lnTo>
                    <a:lnTo>
                      <a:pt x="166" y="84"/>
                    </a:lnTo>
                    <a:lnTo>
                      <a:pt x="64" y="132"/>
                    </a:lnTo>
                    <a:lnTo>
                      <a:pt x="34" y="80"/>
                    </a:lnTo>
                    <a:lnTo>
                      <a:pt x="14" y="36"/>
                    </a:lnTo>
                    <a:lnTo>
                      <a:pt x="4" y="1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01" name="Freeform 514"/>
              <p:cNvSpPr>
                <a:spLocks/>
              </p:cNvSpPr>
              <p:nvPr/>
            </p:nvSpPr>
            <p:spPr bwMode="auto">
              <a:xfrm>
                <a:off x="2062" y="3482"/>
                <a:ext cx="100" cy="132"/>
              </a:xfrm>
              <a:custGeom>
                <a:avLst/>
                <a:gdLst>
                  <a:gd name="T0" fmla="*/ 26 w 100"/>
                  <a:gd name="T1" fmla="*/ 0 h 132"/>
                  <a:gd name="T2" fmla="*/ 92 w 100"/>
                  <a:gd name="T3" fmla="*/ 78 h 132"/>
                  <a:gd name="T4" fmla="*/ 92 w 100"/>
                  <a:gd name="T5" fmla="*/ 0 h 132"/>
                  <a:gd name="T6" fmla="*/ 92 w 100"/>
                  <a:gd name="T7" fmla="*/ 0 h 132"/>
                  <a:gd name="T8" fmla="*/ 94 w 100"/>
                  <a:gd name="T9" fmla="*/ 8 h 132"/>
                  <a:gd name="T10" fmla="*/ 98 w 100"/>
                  <a:gd name="T11" fmla="*/ 32 h 132"/>
                  <a:gd name="T12" fmla="*/ 100 w 100"/>
                  <a:gd name="T13" fmla="*/ 48 h 132"/>
                  <a:gd name="T14" fmla="*/ 100 w 100"/>
                  <a:gd name="T15" fmla="*/ 66 h 132"/>
                  <a:gd name="T16" fmla="*/ 100 w 100"/>
                  <a:gd name="T17" fmla="*/ 82 h 132"/>
                  <a:gd name="T18" fmla="*/ 98 w 100"/>
                  <a:gd name="T19" fmla="*/ 100 h 132"/>
                  <a:gd name="T20" fmla="*/ 26 w 100"/>
                  <a:gd name="T21" fmla="*/ 28 h 132"/>
                  <a:gd name="T22" fmla="*/ 0 w 100"/>
                  <a:gd name="T23" fmla="*/ 132 h 132"/>
                  <a:gd name="T24" fmla="*/ 0 w 100"/>
                  <a:gd name="T25" fmla="*/ 132 h 132"/>
                  <a:gd name="T26" fmla="*/ 2 w 100"/>
                  <a:gd name="T27" fmla="*/ 110 h 132"/>
                  <a:gd name="T28" fmla="*/ 10 w 100"/>
                  <a:gd name="T29" fmla="*/ 64 h 132"/>
                  <a:gd name="T30" fmla="*/ 18 w 100"/>
                  <a:gd name="T31" fmla="*/ 18 h 132"/>
                  <a:gd name="T32" fmla="*/ 22 w 100"/>
                  <a:gd name="T33" fmla="*/ 4 h 132"/>
                  <a:gd name="T34" fmla="*/ 24 w 100"/>
                  <a:gd name="T35" fmla="*/ 0 h 132"/>
                  <a:gd name="T36" fmla="*/ 26 w 100"/>
                  <a:gd name="T37" fmla="*/ 0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0"/>
                  <a:gd name="T58" fmla="*/ 0 h 132"/>
                  <a:gd name="T59" fmla="*/ 100 w 100"/>
                  <a:gd name="T60" fmla="*/ 132 h 1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0" h="132">
                    <a:moveTo>
                      <a:pt x="26" y="0"/>
                    </a:moveTo>
                    <a:lnTo>
                      <a:pt x="92" y="78"/>
                    </a:lnTo>
                    <a:lnTo>
                      <a:pt x="92" y="0"/>
                    </a:lnTo>
                    <a:lnTo>
                      <a:pt x="94" y="8"/>
                    </a:lnTo>
                    <a:lnTo>
                      <a:pt x="98" y="32"/>
                    </a:lnTo>
                    <a:lnTo>
                      <a:pt x="100" y="48"/>
                    </a:lnTo>
                    <a:lnTo>
                      <a:pt x="100" y="66"/>
                    </a:lnTo>
                    <a:lnTo>
                      <a:pt x="100" y="82"/>
                    </a:lnTo>
                    <a:lnTo>
                      <a:pt x="98" y="100"/>
                    </a:lnTo>
                    <a:lnTo>
                      <a:pt x="26" y="28"/>
                    </a:lnTo>
                    <a:lnTo>
                      <a:pt x="0" y="132"/>
                    </a:lnTo>
                    <a:lnTo>
                      <a:pt x="2" y="110"/>
                    </a:lnTo>
                    <a:lnTo>
                      <a:pt x="10" y="64"/>
                    </a:lnTo>
                    <a:lnTo>
                      <a:pt x="18" y="18"/>
                    </a:lnTo>
                    <a:lnTo>
                      <a:pt x="22" y="4"/>
                    </a:lnTo>
                    <a:lnTo>
                      <a:pt x="24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02" name="Freeform 515"/>
              <p:cNvSpPr>
                <a:spLocks/>
              </p:cNvSpPr>
              <p:nvPr/>
            </p:nvSpPr>
            <p:spPr bwMode="auto">
              <a:xfrm>
                <a:off x="2062" y="3482"/>
                <a:ext cx="100" cy="132"/>
              </a:xfrm>
              <a:custGeom>
                <a:avLst/>
                <a:gdLst>
                  <a:gd name="T0" fmla="*/ 26 w 100"/>
                  <a:gd name="T1" fmla="*/ 0 h 132"/>
                  <a:gd name="T2" fmla="*/ 92 w 100"/>
                  <a:gd name="T3" fmla="*/ 78 h 132"/>
                  <a:gd name="T4" fmla="*/ 92 w 100"/>
                  <a:gd name="T5" fmla="*/ 0 h 132"/>
                  <a:gd name="T6" fmla="*/ 92 w 100"/>
                  <a:gd name="T7" fmla="*/ 0 h 132"/>
                  <a:gd name="T8" fmla="*/ 94 w 100"/>
                  <a:gd name="T9" fmla="*/ 8 h 132"/>
                  <a:gd name="T10" fmla="*/ 98 w 100"/>
                  <a:gd name="T11" fmla="*/ 32 h 132"/>
                  <a:gd name="T12" fmla="*/ 100 w 100"/>
                  <a:gd name="T13" fmla="*/ 48 h 132"/>
                  <a:gd name="T14" fmla="*/ 100 w 100"/>
                  <a:gd name="T15" fmla="*/ 66 h 132"/>
                  <a:gd name="T16" fmla="*/ 100 w 100"/>
                  <a:gd name="T17" fmla="*/ 82 h 132"/>
                  <a:gd name="T18" fmla="*/ 98 w 100"/>
                  <a:gd name="T19" fmla="*/ 100 h 132"/>
                  <a:gd name="T20" fmla="*/ 26 w 100"/>
                  <a:gd name="T21" fmla="*/ 28 h 132"/>
                  <a:gd name="T22" fmla="*/ 0 w 100"/>
                  <a:gd name="T23" fmla="*/ 132 h 132"/>
                  <a:gd name="T24" fmla="*/ 0 w 100"/>
                  <a:gd name="T25" fmla="*/ 132 h 132"/>
                  <a:gd name="T26" fmla="*/ 2 w 100"/>
                  <a:gd name="T27" fmla="*/ 110 h 132"/>
                  <a:gd name="T28" fmla="*/ 10 w 100"/>
                  <a:gd name="T29" fmla="*/ 64 h 132"/>
                  <a:gd name="T30" fmla="*/ 18 w 100"/>
                  <a:gd name="T31" fmla="*/ 18 h 132"/>
                  <a:gd name="T32" fmla="*/ 22 w 100"/>
                  <a:gd name="T33" fmla="*/ 4 h 132"/>
                  <a:gd name="T34" fmla="*/ 24 w 100"/>
                  <a:gd name="T35" fmla="*/ 0 h 132"/>
                  <a:gd name="T36" fmla="*/ 26 w 100"/>
                  <a:gd name="T37" fmla="*/ 0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0"/>
                  <a:gd name="T58" fmla="*/ 0 h 132"/>
                  <a:gd name="T59" fmla="*/ 100 w 100"/>
                  <a:gd name="T60" fmla="*/ 132 h 1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0" h="132">
                    <a:moveTo>
                      <a:pt x="26" y="0"/>
                    </a:moveTo>
                    <a:lnTo>
                      <a:pt x="92" y="78"/>
                    </a:lnTo>
                    <a:lnTo>
                      <a:pt x="92" y="0"/>
                    </a:lnTo>
                    <a:lnTo>
                      <a:pt x="94" y="8"/>
                    </a:lnTo>
                    <a:lnTo>
                      <a:pt x="98" y="32"/>
                    </a:lnTo>
                    <a:lnTo>
                      <a:pt x="100" y="48"/>
                    </a:lnTo>
                    <a:lnTo>
                      <a:pt x="100" y="66"/>
                    </a:lnTo>
                    <a:lnTo>
                      <a:pt x="100" y="82"/>
                    </a:lnTo>
                    <a:lnTo>
                      <a:pt x="98" y="100"/>
                    </a:lnTo>
                    <a:lnTo>
                      <a:pt x="26" y="28"/>
                    </a:lnTo>
                    <a:lnTo>
                      <a:pt x="0" y="132"/>
                    </a:lnTo>
                    <a:lnTo>
                      <a:pt x="2" y="110"/>
                    </a:lnTo>
                    <a:lnTo>
                      <a:pt x="10" y="64"/>
                    </a:lnTo>
                    <a:lnTo>
                      <a:pt x="18" y="18"/>
                    </a:lnTo>
                    <a:lnTo>
                      <a:pt x="22" y="4"/>
                    </a:lnTo>
                    <a:lnTo>
                      <a:pt x="24" y="0"/>
                    </a:lnTo>
                    <a:lnTo>
                      <a:pt x="2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03" name="Freeform 516"/>
              <p:cNvSpPr>
                <a:spLocks/>
              </p:cNvSpPr>
              <p:nvPr/>
            </p:nvSpPr>
            <p:spPr bwMode="auto">
              <a:xfrm>
                <a:off x="2004" y="3800"/>
                <a:ext cx="312" cy="242"/>
              </a:xfrm>
              <a:custGeom>
                <a:avLst/>
                <a:gdLst>
                  <a:gd name="T0" fmla="*/ 0 w 312"/>
                  <a:gd name="T1" fmla="*/ 172 h 242"/>
                  <a:gd name="T2" fmla="*/ 54 w 312"/>
                  <a:gd name="T3" fmla="*/ 148 h 242"/>
                  <a:gd name="T4" fmla="*/ 70 w 312"/>
                  <a:gd name="T5" fmla="*/ 134 h 242"/>
                  <a:gd name="T6" fmla="*/ 132 w 312"/>
                  <a:gd name="T7" fmla="*/ 44 h 242"/>
                  <a:gd name="T8" fmla="*/ 270 w 312"/>
                  <a:gd name="T9" fmla="*/ 0 h 242"/>
                  <a:gd name="T10" fmla="*/ 272 w 312"/>
                  <a:gd name="T11" fmla="*/ 2 h 242"/>
                  <a:gd name="T12" fmla="*/ 274 w 312"/>
                  <a:gd name="T13" fmla="*/ 12 h 242"/>
                  <a:gd name="T14" fmla="*/ 266 w 312"/>
                  <a:gd name="T15" fmla="*/ 18 h 242"/>
                  <a:gd name="T16" fmla="*/ 214 w 312"/>
                  <a:gd name="T17" fmla="*/ 24 h 242"/>
                  <a:gd name="T18" fmla="*/ 156 w 312"/>
                  <a:gd name="T19" fmla="*/ 60 h 242"/>
                  <a:gd name="T20" fmla="*/ 232 w 312"/>
                  <a:gd name="T21" fmla="*/ 42 h 242"/>
                  <a:gd name="T22" fmla="*/ 272 w 312"/>
                  <a:gd name="T23" fmla="*/ 42 h 242"/>
                  <a:gd name="T24" fmla="*/ 306 w 312"/>
                  <a:gd name="T25" fmla="*/ 42 h 242"/>
                  <a:gd name="T26" fmla="*/ 312 w 312"/>
                  <a:gd name="T27" fmla="*/ 52 h 242"/>
                  <a:gd name="T28" fmla="*/ 310 w 312"/>
                  <a:gd name="T29" fmla="*/ 60 h 242"/>
                  <a:gd name="T30" fmla="*/ 298 w 312"/>
                  <a:gd name="T31" fmla="*/ 66 h 242"/>
                  <a:gd name="T32" fmla="*/ 300 w 312"/>
                  <a:gd name="T33" fmla="*/ 68 h 242"/>
                  <a:gd name="T34" fmla="*/ 304 w 312"/>
                  <a:gd name="T35" fmla="*/ 76 h 242"/>
                  <a:gd name="T36" fmla="*/ 298 w 312"/>
                  <a:gd name="T37" fmla="*/ 82 h 242"/>
                  <a:gd name="T38" fmla="*/ 246 w 312"/>
                  <a:gd name="T39" fmla="*/ 98 h 242"/>
                  <a:gd name="T40" fmla="*/ 252 w 312"/>
                  <a:gd name="T41" fmla="*/ 108 h 242"/>
                  <a:gd name="T42" fmla="*/ 282 w 312"/>
                  <a:gd name="T43" fmla="*/ 100 h 242"/>
                  <a:gd name="T44" fmla="*/ 284 w 312"/>
                  <a:gd name="T45" fmla="*/ 108 h 242"/>
                  <a:gd name="T46" fmla="*/ 280 w 312"/>
                  <a:gd name="T47" fmla="*/ 114 h 242"/>
                  <a:gd name="T48" fmla="*/ 270 w 312"/>
                  <a:gd name="T49" fmla="*/ 120 h 242"/>
                  <a:gd name="T50" fmla="*/ 232 w 312"/>
                  <a:gd name="T51" fmla="*/ 134 h 242"/>
                  <a:gd name="T52" fmla="*/ 194 w 312"/>
                  <a:gd name="T53" fmla="*/ 148 h 242"/>
                  <a:gd name="T54" fmla="*/ 124 w 312"/>
                  <a:gd name="T55" fmla="*/ 202 h 242"/>
                  <a:gd name="T56" fmla="*/ 110 w 312"/>
                  <a:gd name="T57" fmla="*/ 208 h 242"/>
                  <a:gd name="T58" fmla="*/ 90 w 312"/>
                  <a:gd name="T59" fmla="*/ 210 h 242"/>
                  <a:gd name="T60" fmla="*/ 22 w 312"/>
                  <a:gd name="T61" fmla="*/ 242 h 242"/>
                  <a:gd name="T62" fmla="*/ 10 w 312"/>
                  <a:gd name="T63" fmla="*/ 224 h 242"/>
                  <a:gd name="T64" fmla="*/ 2 w 312"/>
                  <a:gd name="T65" fmla="*/ 202 h 242"/>
                  <a:gd name="T66" fmla="*/ 0 w 312"/>
                  <a:gd name="T67" fmla="*/ 172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42"/>
                  <a:gd name="T104" fmla="*/ 312 w 312"/>
                  <a:gd name="T105" fmla="*/ 242 h 2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42">
                    <a:moveTo>
                      <a:pt x="0" y="172"/>
                    </a:moveTo>
                    <a:lnTo>
                      <a:pt x="0" y="172"/>
                    </a:lnTo>
                    <a:lnTo>
                      <a:pt x="30" y="160"/>
                    </a:lnTo>
                    <a:lnTo>
                      <a:pt x="54" y="148"/>
                    </a:lnTo>
                    <a:lnTo>
                      <a:pt x="64" y="142"/>
                    </a:lnTo>
                    <a:lnTo>
                      <a:pt x="70" y="134"/>
                    </a:lnTo>
                    <a:lnTo>
                      <a:pt x="132" y="44"/>
                    </a:lnTo>
                    <a:lnTo>
                      <a:pt x="200" y="2"/>
                    </a:lnTo>
                    <a:lnTo>
                      <a:pt x="270" y="0"/>
                    </a:lnTo>
                    <a:lnTo>
                      <a:pt x="272" y="2"/>
                    </a:lnTo>
                    <a:lnTo>
                      <a:pt x="274" y="8"/>
                    </a:lnTo>
                    <a:lnTo>
                      <a:pt x="274" y="12"/>
                    </a:lnTo>
                    <a:lnTo>
                      <a:pt x="270" y="14"/>
                    </a:lnTo>
                    <a:lnTo>
                      <a:pt x="266" y="18"/>
                    </a:lnTo>
                    <a:lnTo>
                      <a:pt x="258" y="20"/>
                    </a:lnTo>
                    <a:lnTo>
                      <a:pt x="214" y="24"/>
                    </a:lnTo>
                    <a:lnTo>
                      <a:pt x="156" y="60"/>
                    </a:lnTo>
                    <a:lnTo>
                      <a:pt x="232" y="42"/>
                    </a:lnTo>
                    <a:lnTo>
                      <a:pt x="246" y="42"/>
                    </a:lnTo>
                    <a:lnTo>
                      <a:pt x="272" y="42"/>
                    </a:lnTo>
                    <a:lnTo>
                      <a:pt x="306" y="42"/>
                    </a:lnTo>
                    <a:lnTo>
                      <a:pt x="308" y="46"/>
                    </a:lnTo>
                    <a:lnTo>
                      <a:pt x="312" y="52"/>
                    </a:lnTo>
                    <a:lnTo>
                      <a:pt x="312" y="56"/>
                    </a:lnTo>
                    <a:lnTo>
                      <a:pt x="310" y="60"/>
                    </a:lnTo>
                    <a:lnTo>
                      <a:pt x="306" y="62"/>
                    </a:lnTo>
                    <a:lnTo>
                      <a:pt x="298" y="66"/>
                    </a:lnTo>
                    <a:lnTo>
                      <a:pt x="300" y="68"/>
                    </a:lnTo>
                    <a:lnTo>
                      <a:pt x="302" y="72"/>
                    </a:lnTo>
                    <a:lnTo>
                      <a:pt x="304" y="76"/>
                    </a:lnTo>
                    <a:lnTo>
                      <a:pt x="302" y="78"/>
                    </a:lnTo>
                    <a:lnTo>
                      <a:pt x="298" y="82"/>
                    </a:lnTo>
                    <a:lnTo>
                      <a:pt x="292" y="84"/>
                    </a:lnTo>
                    <a:lnTo>
                      <a:pt x="246" y="98"/>
                    </a:lnTo>
                    <a:lnTo>
                      <a:pt x="200" y="124"/>
                    </a:lnTo>
                    <a:lnTo>
                      <a:pt x="252" y="108"/>
                    </a:lnTo>
                    <a:lnTo>
                      <a:pt x="282" y="100"/>
                    </a:lnTo>
                    <a:lnTo>
                      <a:pt x="284" y="102"/>
                    </a:lnTo>
                    <a:lnTo>
                      <a:pt x="284" y="108"/>
                    </a:lnTo>
                    <a:lnTo>
                      <a:pt x="282" y="110"/>
                    </a:lnTo>
                    <a:lnTo>
                      <a:pt x="280" y="114"/>
                    </a:lnTo>
                    <a:lnTo>
                      <a:pt x="276" y="118"/>
                    </a:lnTo>
                    <a:lnTo>
                      <a:pt x="270" y="120"/>
                    </a:lnTo>
                    <a:lnTo>
                      <a:pt x="232" y="134"/>
                    </a:lnTo>
                    <a:lnTo>
                      <a:pt x="194" y="148"/>
                    </a:lnTo>
                    <a:lnTo>
                      <a:pt x="166" y="172"/>
                    </a:lnTo>
                    <a:lnTo>
                      <a:pt x="124" y="202"/>
                    </a:lnTo>
                    <a:lnTo>
                      <a:pt x="110" y="208"/>
                    </a:lnTo>
                    <a:lnTo>
                      <a:pt x="100" y="210"/>
                    </a:lnTo>
                    <a:lnTo>
                      <a:pt x="90" y="210"/>
                    </a:lnTo>
                    <a:lnTo>
                      <a:pt x="22" y="242"/>
                    </a:lnTo>
                    <a:lnTo>
                      <a:pt x="18" y="238"/>
                    </a:lnTo>
                    <a:lnTo>
                      <a:pt x="10" y="224"/>
                    </a:lnTo>
                    <a:lnTo>
                      <a:pt x="6" y="214"/>
                    </a:lnTo>
                    <a:lnTo>
                      <a:pt x="2" y="202"/>
                    </a:lnTo>
                    <a:lnTo>
                      <a:pt x="0" y="188"/>
                    </a:lnTo>
                    <a:lnTo>
                      <a:pt x="0" y="172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04" name="Freeform 517"/>
              <p:cNvSpPr>
                <a:spLocks/>
              </p:cNvSpPr>
              <p:nvPr/>
            </p:nvSpPr>
            <p:spPr bwMode="auto">
              <a:xfrm>
                <a:off x="2004" y="3800"/>
                <a:ext cx="312" cy="242"/>
              </a:xfrm>
              <a:custGeom>
                <a:avLst/>
                <a:gdLst>
                  <a:gd name="T0" fmla="*/ 0 w 312"/>
                  <a:gd name="T1" fmla="*/ 172 h 242"/>
                  <a:gd name="T2" fmla="*/ 54 w 312"/>
                  <a:gd name="T3" fmla="*/ 148 h 242"/>
                  <a:gd name="T4" fmla="*/ 70 w 312"/>
                  <a:gd name="T5" fmla="*/ 134 h 242"/>
                  <a:gd name="T6" fmla="*/ 132 w 312"/>
                  <a:gd name="T7" fmla="*/ 44 h 242"/>
                  <a:gd name="T8" fmla="*/ 270 w 312"/>
                  <a:gd name="T9" fmla="*/ 0 h 242"/>
                  <a:gd name="T10" fmla="*/ 272 w 312"/>
                  <a:gd name="T11" fmla="*/ 2 h 242"/>
                  <a:gd name="T12" fmla="*/ 274 w 312"/>
                  <a:gd name="T13" fmla="*/ 12 h 242"/>
                  <a:gd name="T14" fmla="*/ 266 w 312"/>
                  <a:gd name="T15" fmla="*/ 18 h 242"/>
                  <a:gd name="T16" fmla="*/ 214 w 312"/>
                  <a:gd name="T17" fmla="*/ 24 h 242"/>
                  <a:gd name="T18" fmla="*/ 156 w 312"/>
                  <a:gd name="T19" fmla="*/ 60 h 242"/>
                  <a:gd name="T20" fmla="*/ 232 w 312"/>
                  <a:gd name="T21" fmla="*/ 42 h 242"/>
                  <a:gd name="T22" fmla="*/ 272 w 312"/>
                  <a:gd name="T23" fmla="*/ 42 h 242"/>
                  <a:gd name="T24" fmla="*/ 306 w 312"/>
                  <a:gd name="T25" fmla="*/ 42 h 242"/>
                  <a:gd name="T26" fmla="*/ 312 w 312"/>
                  <a:gd name="T27" fmla="*/ 52 h 242"/>
                  <a:gd name="T28" fmla="*/ 310 w 312"/>
                  <a:gd name="T29" fmla="*/ 60 h 242"/>
                  <a:gd name="T30" fmla="*/ 298 w 312"/>
                  <a:gd name="T31" fmla="*/ 66 h 242"/>
                  <a:gd name="T32" fmla="*/ 300 w 312"/>
                  <a:gd name="T33" fmla="*/ 68 h 242"/>
                  <a:gd name="T34" fmla="*/ 304 w 312"/>
                  <a:gd name="T35" fmla="*/ 76 h 242"/>
                  <a:gd name="T36" fmla="*/ 298 w 312"/>
                  <a:gd name="T37" fmla="*/ 82 h 242"/>
                  <a:gd name="T38" fmla="*/ 246 w 312"/>
                  <a:gd name="T39" fmla="*/ 98 h 242"/>
                  <a:gd name="T40" fmla="*/ 252 w 312"/>
                  <a:gd name="T41" fmla="*/ 108 h 242"/>
                  <a:gd name="T42" fmla="*/ 282 w 312"/>
                  <a:gd name="T43" fmla="*/ 100 h 242"/>
                  <a:gd name="T44" fmla="*/ 284 w 312"/>
                  <a:gd name="T45" fmla="*/ 108 h 242"/>
                  <a:gd name="T46" fmla="*/ 280 w 312"/>
                  <a:gd name="T47" fmla="*/ 114 h 242"/>
                  <a:gd name="T48" fmla="*/ 270 w 312"/>
                  <a:gd name="T49" fmla="*/ 120 h 242"/>
                  <a:gd name="T50" fmla="*/ 232 w 312"/>
                  <a:gd name="T51" fmla="*/ 134 h 242"/>
                  <a:gd name="T52" fmla="*/ 194 w 312"/>
                  <a:gd name="T53" fmla="*/ 148 h 242"/>
                  <a:gd name="T54" fmla="*/ 124 w 312"/>
                  <a:gd name="T55" fmla="*/ 202 h 242"/>
                  <a:gd name="T56" fmla="*/ 110 w 312"/>
                  <a:gd name="T57" fmla="*/ 208 h 242"/>
                  <a:gd name="T58" fmla="*/ 90 w 312"/>
                  <a:gd name="T59" fmla="*/ 210 h 242"/>
                  <a:gd name="T60" fmla="*/ 22 w 312"/>
                  <a:gd name="T61" fmla="*/ 242 h 242"/>
                  <a:gd name="T62" fmla="*/ 10 w 312"/>
                  <a:gd name="T63" fmla="*/ 224 h 242"/>
                  <a:gd name="T64" fmla="*/ 2 w 312"/>
                  <a:gd name="T65" fmla="*/ 202 h 242"/>
                  <a:gd name="T66" fmla="*/ 0 w 312"/>
                  <a:gd name="T67" fmla="*/ 172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42"/>
                  <a:gd name="T104" fmla="*/ 312 w 312"/>
                  <a:gd name="T105" fmla="*/ 242 h 2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42">
                    <a:moveTo>
                      <a:pt x="0" y="172"/>
                    </a:moveTo>
                    <a:lnTo>
                      <a:pt x="0" y="172"/>
                    </a:lnTo>
                    <a:lnTo>
                      <a:pt x="30" y="160"/>
                    </a:lnTo>
                    <a:lnTo>
                      <a:pt x="54" y="148"/>
                    </a:lnTo>
                    <a:lnTo>
                      <a:pt x="64" y="142"/>
                    </a:lnTo>
                    <a:lnTo>
                      <a:pt x="70" y="134"/>
                    </a:lnTo>
                    <a:lnTo>
                      <a:pt x="132" y="44"/>
                    </a:lnTo>
                    <a:lnTo>
                      <a:pt x="200" y="2"/>
                    </a:lnTo>
                    <a:lnTo>
                      <a:pt x="270" y="0"/>
                    </a:lnTo>
                    <a:lnTo>
                      <a:pt x="272" y="2"/>
                    </a:lnTo>
                    <a:lnTo>
                      <a:pt x="274" y="8"/>
                    </a:lnTo>
                    <a:lnTo>
                      <a:pt x="274" y="12"/>
                    </a:lnTo>
                    <a:lnTo>
                      <a:pt x="270" y="14"/>
                    </a:lnTo>
                    <a:lnTo>
                      <a:pt x="266" y="18"/>
                    </a:lnTo>
                    <a:lnTo>
                      <a:pt x="258" y="20"/>
                    </a:lnTo>
                    <a:lnTo>
                      <a:pt x="214" y="24"/>
                    </a:lnTo>
                    <a:lnTo>
                      <a:pt x="156" y="60"/>
                    </a:lnTo>
                    <a:lnTo>
                      <a:pt x="232" y="42"/>
                    </a:lnTo>
                    <a:lnTo>
                      <a:pt x="246" y="42"/>
                    </a:lnTo>
                    <a:lnTo>
                      <a:pt x="272" y="42"/>
                    </a:lnTo>
                    <a:lnTo>
                      <a:pt x="306" y="42"/>
                    </a:lnTo>
                    <a:lnTo>
                      <a:pt x="308" y="46"/>
                    </a:lnTo>
                    <a:lnTo>
                      <a:pt x="312" y="52"/>
                    </a:lnTo>
                    <a:lnTo>
                      <a:pt x="312" y="56"/>
                    </a:lnTo>
                    <a:lnTo>
                      <a:pt x="310" y="60"/>
                    </a:lnTo>
                    <a:lnTo>
                      <a:pt x="306" y="62"/>
                    </a:lnTo>
                    <a:lnTo>
                      <a:pt x="298" y="66"/>
                    </a:lnTo>
                    <a:lnTo>
                      <a:pt x="300" y="68"/>
                    </a:lnTo>
                    <a:lnTo>
                      <a:pt x="302" y="72"/>
                    </a:lnTo>
                    <a:lnTo>
                      <a:pt x="304" y="76"/>
                    </a:lnTo>
                    <a:lnTo>
                      <a:pt x="302" y="78"/>
                    </a:lnTo>
                    <a:lnTo>
                      <a:pt x="298" y="82"/>
                    </a:lnTo>
                    <a:lnTo>
                      <a:pt x="292" y="84"/>
                    </a:lnTo>
                    <a:lnTo>
                      <a:pt x="246" y="98"/>
                    </a:lnTo>
                    <a:lnTo>
                      <a:pt x="200" y="124"/>
                    </a:lnTo>
                    <a:lnTo>
                      <a:pt x="252" y="108"/>
                    </a:lnTo>
                    <a:lnTo>
                      <a:pt x="282" y="100"/>
                    </a:lnTo>
                    <a:lnTo>
                      <a:pt x="284" y="102"/>
                    </a:lnTo>
                    <a:lnTo>
                      <a:pt x="284" y="108"/>
                    </a:lnTo>
                    <a:lnTo>
                      <a:pt x="282" y="110"/>
                    </a:lnTo>
                    <a:lnTo>
                      <a:pt x="280" y="114"/>
                    </a:lnTo>
                    <a:lnTo>
                      <a:pt x="276" y="118"/>
                    </a:lnTo>
                    <a:lnTo>
                      <a:pt x="270" y="120"/>
                    </a:lnTo>
                    <a:lnTo>
                      <a:pt x="232" y="134"/>
                    </a:lnTo>
                    <a:lnTo>
                      <a:pt x="194" y="148"/>
                    </a:lnTo>
                    <a:lnTo>
                      <a:pt x="166" y="172"/>
                    </a:lnTo>
                    <a:lnTo>
                      <a:pt x="124" y="202"/>
                    </a:lnTo>
                    <a:lnTo>
                      <a:pt x="110" y="208"/>
                    </a:lnTo>
                    <a:lnTo>
                      <a:pt x="100" y="210"/>
                    </a:lnTo>
                    <a:lnTo>
                      <a:pt x="90" y="210"/>
                    </a:lnTo>
                    <a:lnTo>
                      <a:pt x="22" y="242"/>
                    </a:lnTo>
                    <a:lnTo>
                      <a:pt x="18" y="238"/>
                    </a:lnTo>
                    <a:lnTo>
                      <a:pt x="10" y="224"/>
                    </a:lnTo>
                    <a:lnTo>
                      <a:pt x="6" y="214"/>
                    </a:lnTo>
                    <a:lnTo>
                      <a:pt x="2" y="202"/>
                    </a:lnTo>
                    <a:lnTo>
                      <a:pt x="0" y="188"/>
                    </a:lnTo>
                    <a:lnTo>
                      <a:pt x="0" y="17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05" name="Freeform 518"/>
              <p:cNvSpPr>
                <a:spLocks/>
              </p:cNvSpPr>
              <p:nvPr/>
            </p:nvSpPr>
            <p:spPr bwMode="auto">
              <a:xfrm>
                <a:off x="1586" y="3540"/>
                <a:ext cx="474" cy="678"/>
              </a:xfrm>
              <a:custGeom>
                <a:avLst/>
                <a:gdLst>
                  <a:gd name="T0" fmla="*/ 12 w 474"/>
                  <a:gd name="T1" fmla="*/ 0 h 678"/>
                  <a:gd name="T2" fmla="*/ 90 w 474"/>
                  <a:gd name="T3" fmla="*/ 52 h 678"/>
                  <a:gd name="T4" fmla="*/ 156 w 474"/>
                  <a:gd name="T5" fmla="*/ 104 h 678"/>
                  <a:gd name="T6" fmla="*/ 196 w 474"/>
                  <a:gd name="T7" fmla="*/ 142 h 678"/>
                  <a:gd name="T8" fmla="*/ 226 w 474"/>
                  <a:gd name="T9" fmla="*/ 180 h 678"/>
                  <a:gd name="T10" fmla="*/ 240 w 474"/>
                  <a:gd name="T11" fmla="*/ 218 h 678"/>
                  <a:gd name="T12" fmla="*/ 240 w 474"/>
                  <a:gd name="T13" fmla="*/ 234 h 678"/>
                  <a:gd name="T14" fmla="*/ 232 w 474"/>
                  <a:gd name="T15" fmla="*/ 268 h 678"/>
                  <a:gd name="T16" fmla="*/ 198 w 474"/>
                  <a:gd name="T17" fmla="*/ 372 h 678"/>
                  <a:gd name="T18" fmla="*/ 178 w 474"/>
                  <a:gd name="T19" fmla="*/ 436 h 678"/>
                  <a:gd name="T20" fmla="*/ 172 w 474"/>
                  <a:gd name="T21" fmla="*/ 480 h 678"/>
                  <a:gd name="T22" fmla="*/ 180 w 474"/>
                  <a:gd name="T23" fmla="*/ 476 h 678"/>
                  <a:gd name="T24" fmla="*/ 220 w 474"/>
                  <a:gd name="T25" fmla="*/ 458 h 678"/>
                  <a:gd name="T26" fmla="*/ 260 w 474"/>
                  <a:gd name="T27" fmla="*/ 448 h 678"/>
                  <a:gd name="T28" fmla="*/ 284 w 474"/>
                  <a:gd name="T29" fmla="*/ 446 h 678"/>
                  <a:gd name="T30" fmla="*/ 334 w 474"/>
                  <a:gd name="T31" fmla="*/ 440 h 678"/>
                  <a:gd name="T32" fmla="*/ 384 w 474"/>
                  <a:gd name="T33" fmla="*/ 426 h 678"/>
                  <a:gd name="T34" fmla="*/ 436 w 474"/>
                  <a:gd name="T35" fmla="*/ 406 h 678"/>
                  <a:gd name="T36" fmla="*/ 434 w 474"/>
                  <a:gd name="T37" fmla="*/ 414 h 678"/>
                  <a:gd name="T38" fmla="*/ 434 w 474"/>
                  <a:gd name="T39" fmla="*/ 436 h 678"/>
                  <a:gd name="T40" fmla="*/ 444 w 474"/>
                  <a:gd name="T41" fmla="*/ 464 h 678"/>
                  <a:gd name="T42" fmla="*/ 464 w 474"/>
                  <a:gd name="T43" fmla="*/ 486 h 678"/>
                  <a:gd name="T44" fmla="*/ 474 w 474"/>
                  <a:gd name="T45" fmla="*/ 494 h 678"/>
                  <a:gd name="T46" fmla="*/ 406 w 474"/>
                  <a:gd name="T47" fmla="*/ 542 h 678"/>
                  <a:gd name="T48" fmla="*/ 302 w 474"/>
                  <a:gd name="T49" fmla="*/ 604 h 678"/>
                  <a:gd name="T50" fmla="*/ 238 w 474"/>
                  <a:gd name="T51" fmla="*/ 632 h 678"/>
                  <a:gd name="T52" fmla="*/ 170 w 474"/>
                  <a:gd name="T53" fmla="*/ 658 h 678"/>
                  <a:gd name="T54" fmla="*/ 98 w 474"/>
                  <a:gd name="T55" fmla="*/ 674 h 678"/>
                  <a:gd name="T56" fmla="*/ 92 w 474"/>
                  <a:gd name="T57" fmla="*/ 676 h 678"/>
                  <a:gd name="T58" fmla="*/ 76 w 474"/>
                  <a:gd name="T59" fmla="*/ 676 h 678"/>
                  <a:gd name="T60" fmla="*/ 66 w 474"/>
                  <a:gd name="T61" fmla="*/ 668 h 678"/>
                  <a:gd name="T62" fmla="*/ 56 w 474"/>
                  <a:gd name="T63" fmla="*/ 650 h 678"/>
                  <a:gd name="T64" fmla="*/ 32 w 474"/>
                  <a:gd name="T65" fmla="*/ 582 h 678"/>
                  <a:gd name="T66" fmla="*/ 20 w 474"/>
                  <a:gd name="T67" fmla="*/ 532 h 678"/>
                  <a:gd name="T68" fmla="*/ 6 w 474"/>
                  <a:gd name="T69" fmla="*/ 426 h 678"/>
                  <a:gd name="T70" fmla="*/ 0 w 474"/>
                  <a:gd name="T71" fmla="*/ 324 h 678"/>
                  <a:gd name="T72" fmla="*/ 2 w 474"/>
                  <a:gd name="T73" fmla="*/ 234 h 678"/>
                  <a:gd name="T74" fmla="*/ 6 w 474"/>
                  <a:gd name="T75" fmla="*/ 200 h 678"/>
                  <a:gd name="T76" fmla="*/ 10 w 474"/>
                  <a:gd name="T77" fmla="*/ 134 h 678"/>
                  <a:gd name="T78" fmla="*/ 12 w 474"/>
                  <a:gd name="T79" fmla="*/ 0 h 67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4"/>
                  <a:gd name="T121" fmla="*/ 0 h 678"/>
                  <a:gd name="T122" fmla="*/ 474 w 474"/>
                  <a:gd name="T123" fmla="*/ 678 h 67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4" h="678">
                    <a:moveTo>
                      <a:pt x="12" y="0"/>
                    </a:moveTo>
                    <a:lnTo>
                      <a:pt x="12" y="0"/>
                    </a:lnTo>
                    <a:lnTo>
                      <a:pt x="50" y="26"/>
                    </a:lnTo>
                    <a:lnTo>
                      <a:pt x="90" y="52"/>
                    </a:lnTo>
                    <a:lnTo>
                      <a:pt x="134" y="84"/>
                    </a:lnTo>
                    <a:lnTo>
                      <a:pt x="156" y="104"/>
                    </a:lnTo>
                    <a:lnTo>
                      <a:pt x="176" y="122"/>
                    </a:lnTo>
                    <a:lnTo>
                      <a:pt x="196" y="142"/>
                    </a:lnTo>
                    <a:lnTo>
                      <a:pt x="212" y="162"/>
                    </a:lnTo>
                    <a:lnTo>
                      <a:pt x="226" y="180"/>
                    </a:lnTo>
                    <a:lnTo>
                      <a:pt x="236" y="200"/>
                    </a:lnTo>
                    <a:lnTo>
                      <a:pt x="240" y="218"/>
                    </a:lnTo>
                    <a:lnTo>
                      <a:pt x="242" y="226"/>
                    </a:lnTo>
                    <a:lnTo>
                      <a:pt x="240" y="234"/>
                    </a:lnTo>
                    <a:lnTo>
                      <a:pt x="232" y="268"/>
                    </a:lnTo>
                    <a:lnTo>
                      <a:pt x="222" y="302"/>
                    </a:lnTo>
                    <a:lnTo>
                      <a:pt x="198" y="372"/>
                    </a:lnTo>
                    <a:lnTo>
                      <a:pt x="188" y="406"/>
                    </a:lnTo>
                    <a:lnTo>
                      <a:pt x="178" y="436"/>
                    </a:lnTo>
                    <a:lnTo>
                      <a:pt x="174" y="460"/>
                    </a:lnTo>
                    <a:lnTo>
                      <a:pt x="172" y="480"/>
                    </a:lnTo>
                    <a:lnTo>
                      <a:pt x="180" y="476"/>
                    </a:lnTo>
                    <a:lnTo>
                      <a:pt x="204" y="464"/>
                    </a:lnTo>
                    <a:lnTo>
                      <a:pt x="220" y="458"/>
                    </a:lnTo>
                    <a:lnTo>
                      <a:pt x="240" y="452"/>
                    </a:lnTo>
                    <a:lnTo>
                      <a:pt x="260" y="448"/>
                    </a:lnTo>
                    <a:lnTo>
                      <a:pt x="284" y="446"/>
                    </a:lnTo>
                    <a:lnTo>
                      <a:pt x="308" y="444"/>
                    </a:lnTo>
                    <a:lnTo>
                      <a:pt x="334" y="440"/>
                    </a:lnTo>
                    <a:lnTo>
                      <a:pt x="360" y="432"/>
                    </a:lnTo>
                    <a:lnTo>
                      <a:pt x="384" y="426"/>
                    </a:lnTo>
                    <a:lnTo>
                      <a:pt x="420" y="412"/>
                    </a:lnTo>
                    <a:lnTo>
                      <a:pt x="436" y="406"/>
                    </a:lnTo>
                    <a:lnTo>
                      <a:pt x="434" y="414"/>
                    </a:lnTo>
                    <a:lnTo>
                      <a:pt x="432" y="424"/>
                    </a:lnTo>
                    <a:lnTo>
                      <a:pt x="434" y="436"/>
                    </a:lnTo>
                    <a:lnTo>
                      <a:pt x="438" y="450"/>
                    </a:lnTo>
                    <a:lnTo>
                      <a:pt x="444" y="464"/>
                    </a:lnTo>
                    <a:lnTo>
                      <a:pt x="456" y="480"/>
                    </a:lnTo>
                    <a:lnTo>
                      <a:pt x="464" y="486"/>
                    </a:lnTo>
                    <a:lnTo>
                      <a:pt x="474" y="494"/>
                    </a:lnTo>
                    <a:lnTo>
                      <a:pt x="442" y="518"/>
                    </a:lnTo>
                    <a:lnTo>
                      <a:pt x="406" y="542"/>
                    </a:lnTo>
                    <a:lnTo>
                      <a:pt x="358" y="572"/>
                    </a:lnTo>
                    <a:lnTo>
                      <a:pt x="302" y="604"/>
                    </a:lnTo>
                    <a:lnTo>
                      <a:pt x="270" y="618"/>
                    </a:lnTo>
                    <a:lnTo>
                      <a:pt x="238" y="632"/>
                    </a:lnTo>
                    <a:lnTo>
                      <a:pt x="204" y="646"/>
                    </a:lnTo>
                    <a:lnTo>
                      <a:pt x="170" y="658"/>
                    </a:lnTo>
                    <a:lnTo>
                      <a:pt x="134" y="666"/>
                    </a:lnTo>
                    <a:lnTo>
                      <a:pt x="98" y="674"/>
                    </a:lnTo>
                    <a:lnTo>
                      <a:pt x="92" y="676"/>
                    </a:lnTo>
                    <a:lnTo>
                      <a:pt x="86" y="678"/>
                    </a:lnTo>
                    <a:lnTo>
                      <a:pt x="76" y="676"/>
                    </a:lnTo>
                    <a:lnTo>
                      <a:pt x="72" y="672"/>
                    </a:lnTo>
                    <a:lnTo>
                      <a:pt x="66" y="668"/>
                    </a:lnTo>
                    <a:lnTo>
                      <a:pt x="62" y="660"/>
                    </a:lnTo>
                    <a:lnTo>
                      <a:pt x="56" y="650"/>
                    </a:lnTo>
                    <a:lnTo>
                      <a:pt x="44" y="622"/>
                    </a:lnTo>
                    <a:lnTo>
                      <a:pt x="32" y="582"/>
                    </a:lnTo>
                    <a:lnTo>
                      <a:pt x="20" y="532"/>
                    </a:lnTo>
                    <a:lnTo>
                      <a:pt x="12" y="480"/>
                    </a:lnTo>
                    <a:lnTo>
                      <a:pt x="6" y="426"/>
                    </a:lnTo>
                    <a:lnTo>
                      <a:pt x="2" y="374"/>
                    </a:lnTo>
                    <a:lnTo>
                      <a:pt x="0" y="324"/>
                    </a:lnTo>
                    <a:lnTo>
                      <a:pt x="0" y="276"/>
                    </a:lnTo>
                    <a:lnTo>
                      <a:pt x="2" y="234"/>
                    </a:lnTo>
                    <a:lnTo>
                      <a:pt x="6" y="200"/>
                    </a:lnTo>
                    <a:lnTo>
                      <a:pt x="8" y="168"/>
                    </a:lnTo>
                    <a:lnTo>
                      <a:pt x="10" y="134"/>
                    </a:lnTo>
                    <a:lnTo>
                      <a:pt x="12" y="7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06" name="Freeform 519"/>
              <p:cNvSpPr>
                <a:spLocks/>
              </p:cNvSpPr>
              <p:nvPr/>
            </p:nvSpPr>
            <p:spPr bwMode="auto">
              <a:xfrm>
                <a:off x="1586" y="3540"/>
                <a:ext cx="474" cy="678"/>
              </a:xfrm>
              <a:custGeom>
                <a:avLst/>
                <a:gdLst>
                  <a:gd name="T0" fmla="*/ 12 w 474"/>
                  <a:gd name="T1" fmla="*/ 0 h 678"/>
                  <a:gd name="T2" fmla="*/ 90 w 474"/>
                  <a:gd name="T3" fmla="*/ 52 h 678"/>
                  <a:gd name="T4" fmla="*/ 156 w 474"/>
                  <a:gd name="T5" fmla="*/ 104 h 678"/>
                  <a:gd name="T6" fmla="*/ 196 w 474"/>
                  <a:gd name="T7" fmla="*/ 142 h 678"/>
                  <a:gd name="T8" fmla="*/ 226 w 474"/>
                  <a:gd name="T9" fmla="*/ 180 h 678"/>
                  <a:gd name="T10" fmla="*/ 240 w 474"/>
                  <a:gd name="T11" fmla="*/ 218 h 678"/>
                  <a:gd name="T12" fmla="*/ 240 w 474"/>
                  <a:gd name="T13" fmla="*/ 234 h 678"/>
                  <a:gd name="T14" fmla="*/ 232 w 474"/>
                  <a:gd name="T15" fmla="*/ 268 h 678"/>
                  <a:gd name="T16" fmla="*/ 198 w 474"/>
                  <a:gd name="T17" fmla="*/ 372 h 678"/>
                  <a:gd name="T18" fmla="*/ 178 w 474"/>
                  <a:gd name="T19" fmla="*/ 436 h 678"/>
                  <a:gd name="T20" fmla="*/ 172 w 474"/>
                  <a:gd name="T21" fmla="*/ 480 h 678"/>
                  <a:gd name="T22" fmla="*/ 180 w 474"/>
                  <a:gd name="T23" fmla="*/ 476 h 678"/>
                  <a:gd name="T24" fmla="*/ 220 w 474"/>
                  <a:gd name="T25" fmla="*/ 458 h 678"/>
                  <a:gd name="T26" fmla="*/ 260 w 474"/>
                  <a:gd name="T27" fmla="*/ 448 h 678"/>
                  <a:gd name="T28" fmla="*/ 284 w 474"/>
                  <a:gd name="T29" fmla="*/ 446 h 678"/>
                  <a:gd name="T30" fmla="*/ 334 w 474"/>
                  <a:gd name="T31" fmla="*/ 440 h 678"/>
                  <a:gd name="T32" fmla="*/ 384 w 474"/>
                  <a:gd name="T33" fmla="*/ 426 h 678"/>
                  <a:gd name="T34" fmla="*/ 436 w 474"/>
                  <a:gd name="T35" fmla="*/ 406 h 678"/>
                  <a:gd name="T36" fmla="*/ 434 w 474"/>
                  <a:gd name="T37" fmla="*/ 414 h 678"/>
                  <a:gd name="T38" fmla="*/ 434 w 474"/>
                  <a:gd name="T39" fmla="*/ 436 h 678"/>
                  <a:gd name="T40" fmla="*/ 444 w 474"/>
                  <a:gd name="T41" fmla="*/ 464 h 678"/>
                  <a:gd name="T42" fmla="*/ 464 w 474"/>
                  <a:gd name="T43" fmla="*/ 486 h 678"/>
                  <a:gd name="T44" fmla="*/ 474 w 474"/>
                  <a:gd name="T45" fmla="*/ 494 h 678"/>
                  <a:gd name="T46" fmla="*/ 406 w 474"/>
                  <a:gd name="T47" fmla="*/ 542 h 678"/>
                  <a:gd name="T48" fmla="*/ 302 w 474"/>
                  <a:gd name="T49" fmla="*/ 604 h 678"/>
                  <a:gd name="T50" fmla="*/ 238 w 474"/>
                  <a:gd name="T51" fmla="*/ 632 h 678"/>
                  <a:gd name="T52" fmla="*/ 170 w 474"/>
                  <a:gd name="T53" fmla="*/ 658 h 678"/>
                  <a:gd name="T54" fmla="*/ 98 w 474"/>
                  <a:gd name="T55" fmla="*/ 674 h 678"/>
                  <a:gd name="T56" fmla="*/ 92 w 474"/>
                  <a:gd name="T57" fmla="*/ 676 h 678"/>
                  <a:gd name="T58" fmla="*/ 76 w 474"/>
                  <a:gd name="T59" fmla="*/ 676 h 678"/>
                  <a:gd name="T60" fmla="*/ 66 w 474"/>
                  <a:gd name="T61" fmla="*/ 668 h 678"/>
                  <a:gd name="T62" fmla="*/ 56 w 474"/>
                  <a:gd name="T63" fmla="*/ 650 h 678"/>
                  <a:gd name="T64" fmla="*/ 32 w 474"/>
                  <a:gd name="T65" fmla="*/ 582 h 678"/>
                  <a:gd name="T66" fmla="*/ 20 w 474"/>
                  <a:gd name="T67" fmla="*/ 532 h 678"/>
                  <a:gd name="T68" fmla="*/ 6 w 474"/>
                  <a:gd name="T69" fmla="*/ 426 h 678"/>
                  <a:gd name="T70" fmla="*/ 0 w 474"/>
                  <a:gd name="T71" fmla="*/ 324 h 678"/>
                  <a:gd name="T72" fmla="*/ 2 w 474"/>
                  <a:gd name="T73" fmla="*/ 234 h 678"/>
                  <a:gd name="T74" fmla="*/ 6 w 474"/>
                  <a:gd name="T75" fmla="*/ 200 h 678"/>
                  <a:gd name="T76" fmla="*/ 10 w 474"/>
                  <a:gd name="T77" fmla="*/ 134 h 678"/>
                  <a:gd name="T78" fmla="*/ 12 w 474"/>
                  <a:gd name="T79" fmla="*/ 0 h 67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4"/>
                  <a:gd name="T121" fmla="*/ 0 h 678"/>
                  <a:gd name="T122" fmla="*/ 474 w 474"/>
                  <a:gd name="T123" fmla="*/ 678 h 67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4" h="678">
                    <a:moveTo>
                      <a:pt x="12" y="0"/>
                    </a:moveTo>
                    <a:lnTo>
                      <a:pt x="12" y="0"/>
                    </a:lnTo>
                    <a:lnTo>
                      <a:pt x="50" y="26"/>
                    </a:lnTo>
                    <a:lnTo>
                      <a:pt x="90" y="52"/>
                    </a:lnTo>
                    <a:lnTo>
                      <a:pt x="134" y="84"/>
                    </a:lnTo>
                    <a:lnTo>
                      <a:pt x="156" y="104"/>
                    </a:lnTo>
                    <a:lnTo>
                      <a:pt x="176" y="122"/>
                    </a:lnTo>
                    <a:lnTo>
                      <a:pt x="196" y="142"/>
                    </a:lnTo>
                    <a:lnTo>
                      <a:pt x="212" y="162"/>
                    </a:lnTo>
                    <a:lnTo>
                      <a:pt x="226" y="180"/>
                    </a:lnTo>
                    <a:lnTo>
                      <a:pt x="236" y="200"/>
                    </a:lnTo>
                    <a:lnTo>
                      <a:pt x="240" y="218"/>
                    </a:lnTo>
                    <a:lnTo>
                      <a:pt x="242" y="226"/>
                    </a:lnTo>
                    <a:lnTo>
                      <a:pt x="240" y="234"/>
                    </a:lnTo>
                    <a:lnTo>
                      <a:pt x="232" y="268"/>
                    </a:lnTo>
                    <a:lnTo>
                      <a:pt x="222" y="302"/>
                    </a:lnTo>
                    <a:lnTo>
                      <a:pt x="198" y="372"/>
                    </a:lnTo>
                    <a:lnTo>
                      <a:pt x="188" y="406"/>
                    </a:lnTo>
                    <a:lnTo>
                      <a:pt x="178" y="436"/>
                    </a:lnTo>
                    <a:lnTo>
                      <a:pt x="174" y="460"/>
                    </a:lnTo>
                    <a:lnTo>
                      <a:pt x="172" y="480"/>
                    </a:lnTo>
                    <a:lnTo>
                      <a:pt x="180" y="476"/>
                    </a:lnTo>
                    <a:lnTo>
                      <a:pt x="204" y="464"/>
                    </a:lnTo>
                    <a:lnTo>
                      <a:pt x="220" y="458"/>
                    </a:lnTo>
                    <a:lnTo>
                      <a:pt x="240" y="452"/>
                    </a:lnTo>
                    <a:lnTo>
                      <a:pt x="260" y="448"/>
                    </a:lnTo>
                    <a:lnTo>
                      <a:pt x="284" y="446"/>
                    </a:lnTo>
                    <a:lnTo>
                      <a:pt x="308" y="444"/>
                    </a:lnTo>
                    <a:lnTo>
                      <a:pt x="334" y="440"/>
                    </a:lnTo>
                    <a:lnTo>
                      <a:pt x="360" y="432"/>
                    </a:lnTo>
                    <a:lnTo>
                      <a:pt x="384" y="426"/>
                    </a:lnTo>
                    <a:lnTo>
                      <a:pt x="420" y="412"/>
                    </a:lnTo>
                    <a:lnTo>
                      <a:pt x="436" y="406"/>
                    </a:lnTo>
                    <a:lnTo>
                      <a:pt x="434" y="414"/>
                    </a:lnTo>
                    <a:lnTo>
                      <a:pt x="432" y="424"/>
                    </a:lnTo>
                    <a:lnTo>
                      <a:pt x="434" y="436"/>
                    </a:lnTo>
                    <a:lnTo>
                      <a:pt x="438" y="450"/>
                    </a:lnTo>
                    <a:lnTo>
                      <a:pt x="444" y="464"/>
                    </a:lnTo>
                    <a:lnTo>
                      <a:pt x="456" y="480"/>
                    </a:lnTo>
                    <a:lnTo>
                      <a:pt x="464" y="486"/>
                    </a:lnTo>
                    <a:lnTo>
                      <a:pt x="474" y="494"/>
                    </a:lnTo>
                    <a:lnTo>
                      <a:pt x="442" y="518"/>
                    </a:lnTo>
                    <a:lnTo>
                      <a:pt x="406" y="542"/>
                    </a:lnTo>
                    <a:lnTo>
                      <a:pt x="358" y="572"/>
                    </a:lnTo>
                    <a:lnTo>
                      <a:pt x="302" y="604"/>
                    </a:lnTo>
                    <a:lnTo>
                      <a:pt x="270" y="618"/>
                    </a:lnTo>
                    <a:lnTo>
                      <a:pt x="238" y="632"/>
                    </a:lnTo>
                    <a:lnTo>
                      <a:pt x="204" y="646"/>
                    </a:lnTo>
                    <a:lnTo>
                      <a:pt x="170" y="658"/>
                    </a:lnTo>
                    <a:lnTo>
                      <a:pt x="134" y="666"/>
                    </a:lnTo>
                    <a:lnTo>
                      <a:pt x="98" y="674"/>
                    </a:lnTo>
                    <a:lnTo>
                      <a:pt x="92" y="676"/>
                    </a:lnTo>
                    <a:lnTo>
                      <a:pt x="86" y="678"/>
                    </a:lnTo>
                    <a:lnTo>
                      <a:pt x="76" y="676"/>
                    </a:lnTo>
                    <a:lnTo>
                      <a:pt x="72" y="672"/>
                    </a:lnTo>
                    <a:lnTo>
                      <a:pt x="66" y="668"/>
                    </a:lnTo>
                    <a:lnTo>
                      <a:pt x="62" y="660"/>
                    </a:lnTo>
                    <a:lnTo>
                      <a:pt x="56" y="650"/>
                    </a:lnTo>
                    <a:lnTo>
                      <a:pt x="44" y="622"/>
                    </a:lnTo>
                    <a:lnTo>
                      <a:pt x="32" y="582"/>
                    </a:lnTo>
                    <a:lnTo>
                      <a:pt x="20" y="532"/>
                    </a:lnTo>
                    <a:lnTo>
                      <a:pt x="12" y="480"/>
                    </a:lnTo>
                    <a:lnTo>
                      <a:pt x="6" y="426"/>
                    </a:lnTo>
                    <a:lnTo>
                      <a:pt x="2" y="374"/>
                    </a:lnTo>
                    <a:lnTo>
                      <a:pt x="0" y="324"/>
                    </a:lnTo>
                    <a:lnTo>
                      <a:pt x="0" y="276"/>
                    </a:lnTo>
                    <a:lnTo>
                      <a:pt x="2" y="234"/>
                    </a:lnTo>
                    <a:lnTo>
                      <a:pt x="6" y="200"/>
                    </a:lnTo>
                    <a:lnTo>
                      <a:pt x="8" y="168"/>
                    </a:lnTo>
                    <a:lnTo>
                      <a:pt x="10" y="134"/>
                    </a:lnTo>
                    <a:lnTo>
                      <a:pt x="12" y="70"/>
                    </a:lnTo>
                    <a:lnTo>
                      <a:pt x="1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07" name="Freeform 520"/>
              <p:cNvSpPr>
                <a:spLocks/>
              </p:cNvSpPr>
              <p:nvPr/>
            </p:nvSpPr>
            <p:spPr bwMode="auto">
              <a:xfrm>
                <a:off x="1652" y="3562"/>
                <a:ext cx="142" cy="370"/>
              </a:xfrm>
              <a:custGeom>
                <a:avLst/>
                <a:gdLst>
                  <a:gd name="T0" fmla="*/ 0 w 142"/>
                  <a:gd name="T1" fmla="*/ 0 h 370"/>
                  <a:gd name="T2" fmla="*/ 0 w 142"/>
                  <a:gd name="T3" fmla="*/ 0 h 370"/>
                  <a:gd name="T4" fmla="*/ 10 w 142"/>
                  <a:gd name="T5" fmla="*/ 8 h 370"/>
                  <a:gd name="T6" fmla="*/ 32 w 142"/>
                  <a:gd name="T7" fmla="*/ 30 h 370"/>
                  <a:gd name="T8" fmla="*/ 62 w 142"/>
                  <a:gd name="T9" fmla="*/ 64 h 370"/>
                  <a:gd name="T10" fmla="*/ 78 w 142"/>
                  <a:gd name="T11" fmla="*/ 84 h 370"/>
                  <a:gd name="T12" fmla="*/ 92 w 142"/>
                  <a:gd name="T13" fmla="*/ 108 h 370"/>
                  <a:gd name="T14" fmla="*/ 108 w 142"/>
                  <a:gd name="T15" fmla="*/ 134 h 370"/>
                  <a:gd name="T16" fmla="*/ 120 w 142"/>
                  <a:gd name="T17" fmla="*/ 162 h 370"/>
                  <a:gd name="T18" fmla="*/ 132 w 142"/>
                  <a:gd name="T19" fmla="*/ 194 h 370"/>
                  <a:gd name="T20" fmla="*/ 138 w 142"/>
                  <a:gd name="T21" fmla="*/ 226 h 370"/>
                  <a:gd name="T22" fmla="*/ 142 w 142"/>
                  <a:gd name="T23" fmla="*/ 260 h 370"/>
                  <a:gd name="T24" fmla="*/ 142 w 142"/>
                  <a:gd name="T25" fmla="*/ 276 h 370"/>
                  <a:gd name="T26" fmla="*/ 142 w 142"/>
                  <a:gd name="T27" fmla="*/ 294 h 370"/>
                  <a:gd name="T28" fmla="*/ 140 w 142"/>
                  <a:gd name="T29" fmla="*/ 312 h 370"/>
                  <a:gd name="T30" fmla="*/ 136 w 142"/>
                  <a:gd name="T31" fmla="*/ 332 h 370"/>
                  <a:gd name="T32" fmla="*/ 130 w 142"/>
                  <a:gd name="T33" fmla="*/ 350 h 370"/>
                  <a:gd name="T34" fmla="*/ 122 w 142"/>
                  <a:gd name="T35" fmla="*/ 370 h 370"/>
                  <a:gd name="T36" fmla="*/ 122 w 142"/>
                  <a:gd name="T37" fmla="*/ 370 h 370"/>
                  <a:gd name="T38" fmla="*/ 124 w 142"/>
                  <a:gd name="T39" fmla="*/ 362 h 370"/>
                  <a:gd name="T40" fmla="*/ 128 w 142"/>
                  <a:gd name="T41" fmla="*/ 340 h 370"/>
                  <a:gd name="T42" fmla="*/ 130 w 142"/>
                  <a:gd name="T43" fmla="*/ 306 h 370"/>
                  <a:gd name="T44" fmla="*/ 130 w 142"/>
                  <a:gd name="T45" fmla="*/ 286 h 370"/>
                  <a:gd name="T46" fmla="*/ 128 w 142"/>
                  <a:gd name="T47" fmla="*/ 262 h 370"/>
                  <a:gd name="T48" fmla="*/ 122 w 142"/>
                  <a:gd name="T49" fmla="*/ 236 h 370"/>
                  <a:gd name="T50" fmla="*/ 116 w 142"/>
                  <a:gd name="T51" fmla="*/ 208 h 370"/>
                  <a:gd name="T52" fmla="*/ 106 w 142"/>
                  <a:gd name="T53" fmla="*/ 178 h 370"/>
                  <a:gd name="T54" fmla="*/ 94 w 142"/>
                  <a:gd name="T55" fmla="*/ 146 h 370"/>
                  <a:gd name="T56" fmla="*/ 76 w 142"/>
                  <a:gd name="T57" fmla="*/ 112 h 370"/>
                  <a:gd name="T58" fmla="*/ 56 w 142"/>
                  <a:gd name="T59" fmla="*/ 76 h 370"/>
                  <a:gd name="T60" fmla="*/ 30 w 142"/>
                  <a:gd name="T61" fmla="*/ 38 h 370"/>
                  <a:gd name="T62" fmla="*/ 0 w 142"/>
                  <a:gd name="T63" fmla="*/ 0 h 3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2"/>
                  <a:gd name="T97" fmla="*/ 0 h 370"/>
                  <a:gd name="T98" fmla="*/ 142 w 142"/>
                  <a:gd name="T99" fmla="*/ 370 h 3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2" h="37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32" y="30"/>
                    </a:lnTo>
                    <a:lnTo>
                      <a:pt x="62" y="64"/>
                    </a:lnTo>
                    <a:lnTo>
                      <a:pt x="78" y="84"/>
                    </a:lnTo>
                    <a:lnTo>
                      <a:pt x="92" y="108"/>
                    </a:lnTo>
                    <a:lnTo>
                      <a:pt x="108" y="134"/>
                    </a:lnTo>
                    <a:lnTo>
                      <a:pt x="120" y="162"/>
                    </a:lnTo>
                    <a:lnTo>
                      <a:pt x="132" y="194"/>
                    </a:lnTo>
                    <a:lnTo>
                      <a:pt x="138" y="226"/>
                    </a:lnTo>
                    <a:lnTo>
                      <a:pt x="142" y="260"/>
                    </a:lnTo>
                    <a:lnTo>
                      <a:pt x="142" y="276"/>
                    </a:lnTo>
                    <a:lnTo>
                      <a:pt x="142" y="294"/>
                    </a:lnTo>
                    <a:lnTo>
                      <a:pt x="140" y="312"/>
                    </a:lnTo>
                    <a:lnTo>
                      <a:pt x="136" y="332"/>
                    </a:lnTo>
                    <a:lnTo>
                      <a:pt x="130" y="350"/>
                    </a:lnTo>
                    <a:lnTo>
                      <a:pt x="122" y="370"/>
                    </a:lnTo>
                    <a:lnTo>
                      <a:pt x="124" y="362"/>
                    </a:lnTo>
                    <a:lnTo>
                      <a:pt x="128" y="340"/>
                    </a:lnTo>
                    <a:lnTo>
                      <a:pt x="130" y="306"/>
                    </a:lnTo>
                    <a:lnTo>
                      <a:pt x="130" y="286"/>
                    </a:lnTo>
                    <a:lnTo>
                      <a:pt x="128" y="262"/>
                    </a:lnTo>
                    <a:lnTo>
                      <a:pt x="122" y="236"/>
                    </a:lnTo>
                    <a:lnTo>
                      <a:pt x="116" y="208"/>
                    </a:lnTo>
                    <a:lnTo>
                      <a:pt x="106" y="178"/>
                    </a:lnTo>
                    <a:lnTo>
                      <a:pt x="94" y="146"/>
                    </a:lnTo>
                    <a:lnTo>
                      <a:pt x="76" y="112"/>
                    </a:lnTo>
                    <a:lnTo>
                      <a:pt x="56" y="76"/>
                    </a:lnTo>
                    <a:lnTo>
                      <a:pt x="30" y="3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08" name="Freeform 521"/>
              <p:cNvSpPr>
                <a:spLocks/>
              </p:cNvSpPr>
              <p:nvPr/>
            </p:nvSpPr>
            <p:spPr bwMode="auto">
              <a:xfrm>
                <a:off x="1652" y="3562"/>
                <a:ext cx="142" cy="370"/>
              </a:xfrm>
              <a:custGeom>
                <a:avLst/>
                <a:gdLst>
                  <a:gd name="T0" fmla="*/ 0 w 142"/>
                  <a:gd name="T1" fmla="*/ 0 h 370"/>
                  <a:gd name="T2" fmla="*/ 0 w 142"/>
                  <a:gd name="T3" fmla="*/ 0 h 370"/>
                  <a:gd name="T4" fmla="*/ 10 w 142"/>
                  <a:gd name="T5" fmla="*/ 8 h 370"/>
                  <a:gd name="T6" fmla="*/ 32 w 142"/>
                  <a:gd name="T7" fmla="*/ 30 h 370"/>
                  <a:gd name="T8" fmla="*/ 62 w 142"/>
                  <a:gd name="T9" fmla="*/ 64 h 370"/>
                  <a:gd name="T10" fmla="*/ 78 w 142"/>
                  <a:gd name="T11" fmla="*/ 84 h 370"/>
                  <a:gd name="T12" fmla="*/ 92 w 142"/>
                  <a:gd name="T13" fmla="*/ 108 h 370"/>
                  <a:gd name="T14" fmla="*/ 108 w 142"/>
                  <a:gd name="T15" fmla="*/ 134 h 370"/>
                  <a:gd name="T16" fmla="*/ 120 w 142"/>
                  <a:gd name="T17" fmla="*/ 162 h 370"/>
                  <a:gd name="T18" fmla="*/ 132 w 142"/>
                  <a:gd name="T19" fmla="*/ 194 h 370"/>
                  <a:gd name="T20" fmla="*/ 138 w 142"/>
                  <a:gd name="T21" fmla="*/ 226 h 370"/>
                  <a:gd name="T22" fmla="*/ 142 w 142"/>
                  <a:gd name="T23" fmla="*/ 260 h 370"/>
                  <a:gd name="T24" fmla="*/ 142 w 142"/>
                  <a:gd name="T25" fmla="*/ 276 h 370"/>
                  <a:gd name="T26" fmla="*/ 142 w 142"/>
                  <a:gd name="T27" fmla="*/ 294 h 370"/>
                  <a:gd name="T28" fmla="*/ 140 w 142"/>
                  <a:gd name="T29" fmla="*/ 312 h 370"/>
                  <a:gd name="T30" fmla="*/ 136 w 142"/>
                  <a:gd name="T31" fmla="*/ 332 h 370"/>
                  <a:gd name="T32" fmla="*/ 130 w 142"/>
                  <a:gd name="T33" fmla="*/ 350 h 370"/>
                  <a:gd name="T34" fmla="*/ 122 w 142"/>
                  <a:gd name="T35" fmla="*/ 370 h 370"/>
                  <a:gd name="T36" fmla="*/ 122 w 142"/>
                  <a:gd name="T37" fmla="*/ 370 h 370"/>
                  <a:gd name="T38" fmla="*/ 124 w 142"/>
                  <a:gd name="T39" fmla="*/ 362 h 370"/>
                  <a:gd name="T40" fmla="*/ 128 w 142"/>
                  <a:gd name="T41" fmla="*/ 340 h 370"/>
                  <a:gd name="T42" fmla="*/ 130 w 142"/>
                  <a:gd name="T43" fmla="*/ 306 h 370"/>
                  <a:gd name="T44" fmla="*/ 130 w 142"/>
                  <a:gd name="T45" fmla="*/ 286 h 370"/>
                  <a:gd name="T46" fmla="*/ 128 w 142"/>
                  <a:gd name="T47" fmla="*/ 262 h 370"/>
                  <a:gd name="T48" fmla="*/ 122 w 142"/>
                  <a:gd name="T49" fmla="*/ 236 h 370"/>
                  <a:gd name="T50" fmla="*/ 116 w 142"/>
                  <a:gd name="T51" fmla="*/ 208 h 370"/>
                  <a:gd name="T52" fmla="*/ 106 w 142"/>
                  <a:gd name="T53" fmla="*/ 178 h 370"/>
                  <a:gd name="T54" fmla="*/ 94 w 142"/>
                  <a:gd name="T55" fmla="*/ 146 h 370"/>
                  <a:gd name="T56" fmla="*/ 76 w 142"/>
                  <a:gd name="T57" fmla="*/ 112 h 370"/>
                  <a:gd name="T58" fmla="*/ 56 w 142"/>
                  <a:gd name="T59" fmla="*/ 76 h 370"/>
                  <a:gd name="T60" fmla="*/ 30 w 142"/>
                  <a:gd name="T61" fmla="*/ 38 h 370"/>
                  <a:gd name="T62" fmla="*/ 0 w 142"/>
                  <a:gd name="T63" fmla="*/ 0 h 3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2"/>
                  <a:gd name="T97" fmla="*/ 0 h 370"/>
                  <a:gd name="T98" fmla="*/ 142 w 142"/>
                  <a:gd name="T99" fmla="*/ 370 h 3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2" h="37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32" y="30"/>
                    </a:lnTo>
                    <a:lnTo>
                      <a:pt x="62" y="64"/>
                    </a:lnTo>
                    <a:lnTo>
                      <a:pt x="78" y="84"/>
                    </a:lnTo>
                    <a:lnTo>
                      <a:pt x="92" y="108"/>
                    </a:lnTo>
                    <a:lnTo>
                      <a:pt x="108" y="134"/>
                    </a:lnTo>
                    <a:lnTo>
                      <a:pt x="120" y="162"/>
                    </a:lnTo>
                    <a:lnTo>
                      <a:pt x="132" y="194"/>
                    </a:lnTo>
                    <a:lnTo>
                      <a:pt x="138" y="226"/>
                    </a:lnTo>
                    <a:lnTo>
                      <a:pt x="142" y="260"/>
                    </a:lnTo>
                    <a:lnTo>
                      <a:pt x="142" y="276"/>
                    </a:lnTo>
                    <a:lnTo>
                      <a:pt x="142" y="294"/>
                    </a:lnTo>
                    <a:lnTo>
                      <a:pt x="140" y="312"/>
                    </a:lnTo>
                    <a:lnTo>
                      <a:pt x="136" y="332"/>
                    </a:lnTo>
                    <a:lnTo>
                      <a:pt x="130" y="350"/>
                    </a:lnTo>
                    <a:lnTo>
                      <a:pt x="122" y="370"/>
                    </a:lnTo>
                    <a:lnTo>
                      <a:pt x="124" y="362"/>
                    </a:lnTo>
                    <a:lnTo>
                      <a:pt x="128" y="340"/>
                    </a:lnTo>
                    <a:lnTo>
                      <a:pt x="130" y="306"/>
                    </a:lnTo>
                    <a:lnTo>
                      <a:pt x="130" y="286"/>
                    </a:lnTo>
                    <a:lnTo>
                      <a:pt x="128" y="262"/>
                    </a:lnTo>
                    <a:lnTo>
                      <a:pt x="122" y="236"/>
                    </a:lnTo>
                    <a:lnTo>
                      <a:pt x="116" y="208"/>
                    </a:lnTo>
                    <a:lnTo>
                      <a:pt x="106" y="178"/>
                    </a:lnTo>
                    <a:lnTo>
                      <a:pt x="94" y="146"/>
                    </a:lnTo>
                    <a:lnTo>
                      <a:pt x="76" y="112"/>
                    </a:lnTo>
                    <a:lnTo>
                      <a:pt x="56" y="76"/>
                    </a:lnTo>
                    <a:lnTo>
                      <a:pt x="30" y="38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09" name="Freeform 522"/>
              <p:cNvSpPr>
                <a:spLocks/>
              </p:cNvSpPr>
              <p:nvPr/>
            </p:nvSpPr>
            <p:spPr bwMode="auto">
              <a:xfrm>
                <a:off x="2150" y="3390"/>
                <a:ext cx="8" cy="14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8 w 8"/>
                  <a:gd name="T5" fmla="*/ 6 h 14"/>
                  <a:gd name="T6" fmla="*/ 6 w 8"/>
                  <a:gd name="T7" fmla="*/ 10 h 14"/>
                  <a:gd name="T8" fmla="*/ 0 w 8"/>
                  <a:gd name="T9" fmla="*/ 14 h 14"/>
                  <a:gd name="T10" fmla="*/ 0 w 8"/>
                  <a:gd name="T11" fmla="*/ 14 h 14"/>
                  <a:gd name="T12" fmla="*/ 2 w 8"/>
                  <a:gd name="T13" fmla="*/ 8 h 14"/>
                  <a:gd name="T14" fmla="*/ 6 w 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14"/>
                  <a:gd name="T26" fmla="*/ 8 w 8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10" name="Freeform 523"/>
              <p:cNvSpPr>
                <a:spLocks/>
              </p:cNvSpPr>
              <p:nvPr/>
            </p:nvSpPr>
            <p:spPr bwMode="auto">
              <a:xfrm>
                <a:off x="2150" y="3390"/>
                <a:ext cx="8" cy="14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8 w 8"/>
                  <a:gd name="T5" fmla="*/ 6 h 14"/>
                  <a:gd name="T6" fmla="*/ 6 w 8"/>
                  <a:gd name="T7" fmla="*/ 10 h 14"/>
                  <a:gd name="T8" fmla="*/ 0 w 8"/>
                  <a:gd name="T9" fmla="*/ 14 h 14"/>
                  <a:gd name="T10" fmla="*/ 0 w 8"/>
                  <a:gd name="T11" fmla="*/ 14 h 14"/>
                  <a:gd name="T12" fmla="*/ 2 w 8"/>
                  <a:gd name="T13" fmla="*/ 8 h 14"/>
                  <a:gd name="T14" fmla="*/ 6 w 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14"/>
                  <a:gd name="T26" fmla="*/ 8 w 8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11" name="Freeform 524"/>
              <p:cNvSpPr>
                <a:spLocks/>
              </p:cNvSpPr>
              <p:nvPr/>
            </p:nvSpPr>
            <p:spPr bwMode="auto">
              <a:xfrm>
                <a:off x="1998" y="3318"/>
                <a:ext cx="116" cy="110"/>
              </a:xfrm>
              <a:custGeom>
                <a:avLst/>
                <a:gdLst>
                  <a:gd name="T0" fmla="*/ 116 w 116"/>
                  <a:gd name="T1" fmla="*/ 84 h 110"/>
                  <a:gd name="T2" fmla="*/ 116 w 116"/>
                  <a:gd name="T3" fmla="*/ 84 h 110"/>
                  <a:gd name="T4" fmla="*/ 108 w 116"/>
                  <a:gd name="T5" fmla="*/ 84 h 110"/>
                  <a:gd name="T6" fmla="*/ 88 w 116"/>
                  <a:gd name="T7" fmla="*/ 78 h 110"/>
                  <a:gd name="T8" fmla="*/ 74 w 116"/>
                  <a:gd name="T9" fmla="*/ 74 h 110"/>
                  <a:gd name="T10" fmla="*/ 62 w 116"/>
                  <a:gd name="T11" fmla="*/ 68 h 110"/>
                  <a:gd name="T12" fmla="*/ 48 w 116"/>
                  <a:gd name="T13" fmla="*/ 60 h 110"/>
                  <a:gd name="T14" fmla="*/ 36 w 116"/>
                  <a:gd name="T15" fmla="*/ 52 h 110"/>
                  <a:gd name="T16" fmla="*/ 36 w 116"/>
                  <a:gd name="T17" fmla="*/ 52 h 110"/>
                  <a:gd name="T18" fmla="*/ 18 w 116"/>
                  <a:gd name="T19" fmla="*/ 30 h 110"/>
                  <a:gd name="T20" fmla="*/ 6 w 116"/>
                  <a:gd name="T21" fmla="*/ 14 h 110"/>
                  <a:gd name="T22" fmla="*/ 2 w 116"/>
                  <a:gd name="T23" fmla="*/ 4 h 110"/>
                  <a:gd name="T24" fmla="*/ 0 w 116"/>
                  <a:gd name="T25" fmla="*/ 0 h 110"/>
                  <a:gd name="T26" fmla="*/ 0 w 116"/>
                  <a:gd name="T27" fmla="*/ 0 h 110"/>
                  <a:gd name="T28" fmla="*/ 4 w 116"/>
                  <a:gd name="T29" fmla="*/ 12 h 110"/>
                  <a:gd name="T30" fmla="*/ 14 w 116"/>
                  <a:gd name="T31" fmla="*/ 38 h 110"/>
                  <a:gd name="T32" fmla="*/ 22 w 116"/>
                  <a:gd name="T33" fmla="*/ 54 h 110"/>
                  <a:gd name="T34" fmla="*/ 30 w 116"/>
                  <a:gd name="T35" fmla="*/ 70 h 110"/>
                  <a:gd name="T36" fmla="*/ 40 w 116"/>
                  <a:gd name="T37" fmla="*/ 84 h 110"/>
                  <a:gd name="T38" fmla="*/ 52 w 116"/>
                  <a:gd name="T39" fmla="*/ 98 h 110"/>
                  <a:gd name="T40" fmla="*/ 52 w 116"/>
                  <a:gd name="T41" fmla="*/ 98 h 110"/>
                  <a:gd name="T42" fmla="*/ 64 w 116"/>
                  <a:gd name="T43" fmla="*/ 106 h 110"/>
                  <a:gd name="T44" fmla="*/ 74 w 116"/>
                  <a:gd name="T45" fmla="*/ 110 h 110"/>
                  <a:gd name="T46" fmla="*/ 84 w 116"/>
                  <a:gd name="T47" fmla="*/ 110 h 110"/>
                  <a:gd name="T48" fmla="*/ 92 w 116"/>
                  <a:gd name="T49" fmla="*/ 108 h 110"/>
                  <a:gd name="T50" fmla="*/ 100 w 116"/>
                  <a:gd name="T51" fmla="*/ 102 h 110"/>
                  <a:gd name="T52" fmla="*/ 106 w 116"/>
                  <a:gd name="T53" fmla="*/ 96 h 110"/>
                  <a:gd name="T54" fmla="*/ 116 w 116"/>
                  <a:gd name="T55" fmla="*/ 84 h 1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6"/>
                  <a:gd name="T85" fmla="*/ 0 h 110"/>
                  <a:gd name="T86" fmla="*/ 116 w 116"/>
                  <a:gd name="T87" fmla="*/ 110 h 11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6" h="110">
                    <a:moveTo>
                      <a:pt x="116" y="84"/>
                    </a:moveTo>
                    <a:lnTo>
                      <a:pt x="116" y="84"/>
                    </a:lnTo>
                    <a:lnTo>
                      <a:pt x="108" y="84"/>
                    </a:lnTo>
                    <a:lnTo>
                      <a:pt x="88" y="78"/>
                    </a:lnTo>
                    <a:lnTo>
                      <a:pt x="74" y="74"/>
                    </a:lnTo>
                    <a:lnTo>
                      <a:pt x="62" y="68"/>
                    </a:lnTo>
                    <a:lnTo>
                      <a:pt x="48" y="60"/>
                    </a:lnTo>
                    <a:lnTo>
                      <a:pt x="36" y="52"/>
                    </a:lnTo>
                    <a:lnTo>
                      <a:pt x="18" y="30"/>
                    </a:lnTo>
                    <a:lnTo>
                      <a:pt x="6" y="1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12"/>
                    </a:lnTo>
                    <a:lnTo>
                      <a:pt x="14" y="38"/>
                    </a:lnTo>
                    <a:lnTo>
                      <a:pt x="22" y="54"/>
                    </a:lnTo>
                    <a:lnTo>
                      <a:pt x="30" y="70"/>
                    </a:lnTo>
                    <a:lnTo>
                      <a:pt x="40" y="84"/>
                    </a:lnTo>
                    <a:lnTo>
                      <a:pt x="52" y="98"/>
                    </a:lnTo>
                    <a:lnTo>
                      <a:pt x="64" y="106"/>
                    </a:lnTo>
                    <a:lnTo>
                      <a:pt x="74" y="110"/>
                    </a:lnTo>
                    <a:lnTo>
                      <a:pt x="84" y="110"/>
                    </a:lnTo>
                    <a:lnTo>
                      <a:pt x="92" y="108"/>
                    </a:lnTo>
                    <a:lnTo>
                      <a:pt x="100" y="102"/>
                    </a:lnTo>
                    <a:lnTo>
                      <a:pt x="106" y="96"/>
                    </a:lnTo>
                    <a:lnTo>
                      <a:pt x="116" y="84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12" name="Freeform 525"/>
              <p:cNvSpPr>
                <a:spLocks/>
              </p:cNvSpPr>
              <p:nvPr/>
            </p:nvSpPr>
            <p:spPr bwMode="auto">
              <a:xfrm>
                <a:off x="1998" y="3318"/>
                <a:ext cx="116" cy="110"/>
              </a:xfrm>
              <a:custGeom>
                <a:avLst/>
                <a:gdLst>
                  <a:gd name="T0" fmla="*/ 116 w 116"/>
                  <a:gd name="T1" fmla="*/ 84 h 110"/>
                  <a:gd name="T2" fmla="*/ 116 w 116"/>
                  <a:gd name="T3" fmla="*/ 84 h 110"/>
                  <a:gd name="T4" fmla="*/ 108 w 116"/>
                  <a:gd name="T5" fmla="*/ 84 h 110"/>
                  <a:gd name="T6" fmla="*/ 88 w 116"/>
                  <a:gd name="T7" fmla="*/ 78 h 110"/>
                  <a:gd name="T8" fmla="*/ 74 w 116"/>
                  <a:gd name="T9" fmla="*/ 74 h 110"/>
                  <a:gd name="T10" fmla="*/ 62 w 116"/>
                  <a:gd name="T11" fmla="*/ 68 h 110"/>
                  <a:gd name="T12" fmla="*/ 48 w 116"/>
                  <a:gd name="T13" fmla="*/ 60 h 110"/>
                  <a:gd name="T14" fmla="*/ 36 w 116"/>
                  <a:gd name="T15" fmla="*/ 52 h 110"/>
                  <a:gd name="T16" fmla="*/ 36 w 116"/>
                  <a:gd name="T17" fmla="*/ 52 h 110"/>
                  <a:gd name="T18" fmla="*/ 18 w 116"/>
                  <a:gd name="T19" fmla="*/ 30 h 110"/>
                  <a:gd name="T20" fmla="*/ 6 w 116"/>
                  <a:gd name="T21" fmla="*/ 14 h 110"/>
                  <a:gd name="T22" fmla="*/ 2 w 116"/>
                  <a:gd name="T23" fmla="*/ 4 h 110"/>
                  <a:gd name="T24" fmla="*/ 0 w 116"/>
                  <a:gd name="T25" fmla="*/ 0 h 110"/>
                  <a:gd name="T26" fmla="*/ 0 w 116"/>
                  <a:gd name="T27" fmla="*/ 0 h 110"/>
                  <a:gd name="T28" fmla="*/ 4 w 116"/>
                  <a:gd name="T29" fmla="*/ 12 h 110"/>
                  <a:gd name="T30" fmla="*/ 14 w 116"/>
                  <a:gd name="T31" fmla="*/ 38 h 110"/>
                  <a:gd name="T32" fmla="*/ 22 w 116"/>
                  <a:gd name="T33" fmla="*/ 54 h 110"/>
                  <a:gd name="T34" fmla="*/ 30 w 116"/>
                  <a:gd name="T35" fmla="*/ 70 h 110"/>
                  <a:gd name="T36" fmla="*/ 40 w 116"/>
                  <a:gd name="T37" fmla="*/ 84 h 110"/>
                  <a:gd name="T38" fmla="*/ 52 w 116"/>
                  <a:gd name="T39" fmla="*/ 98 h 110"/>
                  <a:gd name="T40" fmla="*/ 52 w 116"/>
                  <a:gd name="T41" fmla="*/ 98 h 110"/>
                  <a:gd name="T42" fmla="*/ 64 w 116"/>
                  <a:gd name="T43" fmla="*/ 106 h 110"/>
                  <a:gd name="T44" fmla="*/ 74 w 116"/>
                  <a:gd name="T45" fmla="*/ 110 h 110"/>
                  <a:gd name="T46" fmla="*/ 84 w 116"/>
                  <a:gd name="T47" fmla="*/ 110 h 110"/>
                  <a:gd name="T48" fmla="*/ 92 w 116"/>
                  <a:gd name="T49" fmla="*/ 108 h 110"/>
                  <a:gd name="T50" fmla="*/ 100 w 116"/>
                  <a:gd name="T51" fmla="*/ 102 h 110"/>
                  <a:gd name="T52" fmla="*/ 106 w 116"/>
                  <a:gd name="T53" fmla="*/ 96 h 110"/>
                  <a:gd name="T54" fmla="*/ 116 w 116"/>
                  <a:gd name="T55" fmla="*/ 84 h 1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6"/>
                  <a:gd name="T85" fmla="*/ 0 h 110"/>
                  <a:gd name="T86" fmla="*/ 116 w 116"/>
                  <a:gd name="T87" fmla="*/ 110 h 11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6" h="110">
                    <a:moveTo>
                      <a:pt x="116" y="84"/>
                    </a:moveTo>
                    <a:lnTo>
                      <a:pt x="116" y="84"/>
                    </a:lnTo>
                    <a:lnTo>
                      <a:pt x="108" y="84"/>
                    </a:lnTo>
                    <a:lnTo>
                      <a:pt x="88" y="78"/>
                    </a:lnTo>
                    <a:lnTo>
                      <a:pt x="74" y="74"/>
                    </a:lnTo>
                    <a:lnTo>
                      <a:pt x="62" y="68"/>
                    </a:lnTo>
                    <a:lnTo>
                      <a:pt x="48" y="60"/>
                    </a:lnTo>
                    <a:lnTo>
                      <a:pt x="36" y="52"/>
                    </a:lnTo>
                    <a:lnTo>
                      <a:pt x="18" y="30"/>
                    </a:lnTo>
                    <a:lnTo>
                      <a:pt x="6" y="1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12"/>
                    </a:lnTo>
                    <a:lnTo>
                      <a:pt x="14" y="38"/>
                    </a:lnTo>
                    <a:lnTo>
                      <a:pt x="22" y="54"/>
                    </a:lnTo>
                    <a:lnTo>
                      <a:pt x="30" y="70"/>
                    </a:lnTo>
                    <a:lnTo>
                      <a:pt x="40" y="84"/>
                    </a:lnTo>
                    <a:lnTo>
                      <a:pt x="52" y="98"/>
                    </a:lnTo>
                    <a:lnTo>
                      <a:pt x="64" y="106"/>
                    </a:lnTo>
                    <a:lnTo>
                      <a:pt x="74" y="110"/>
                    </a:lnTo>
                    <a:lnTo>
                      <a:pt x="84" y="110"/>
                    </a:lnTo>
                    <a:lnTo>
                      <a:pt x="92" y="108"/>
                    </a:lnTo>
                    <a:lnTo>
                      <a:pt x="100" y="102"/>
                    </a:lnTo>
                    <a:lnTo>
                      <a:pt x="106" y="96"/>
                    </a:lnTo>
                    <a:lnTo>
                      <a:pt x="116" y="8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13" name="Freeform 526"/>
              <p:cNvSpPr>
                <a:spLocks/>
              </p:cNvSpPr>
              <p:nvPr/>
            </p:nvSpPr>
            <p:spPr bwMode="auto">
              <a:xfrm>
                <a:off x="2056" y="3240"/>
                <a:ext cx="86" cy="44"/>
              </a:xfrm>
              <a:custGeom>
                <a:avLst/>
                <a:gdLst>
                  <a:gd name="T0" fmla="*/ 78 w 86"/>
                  <a:gd name="T1" fmla="*/ 2 h 44"/>
                  <a:gd name="T2" fmla="*/ 78 w 86"/>
                  <a:gd name="T3" fmla="*/ 2 h 44"/>
                  <a:gd name="T4" fmla="*/ 66 w 86"/>
                  <a:gd name="T5" fmla="*/ 4 h 44"/>
                  <a:gd name="T6" fmla="*/ 52 w 86"/>
                  <a:gd name="T7" fmla="*/ 4 h 44"/>
                  <a:gd name="T8" fmla="*/ 34 w 86"/>
                  <a:gd name="T9" fmla="*/ 2 h 44"/>
                  <a:gd name="T10" fmla="*/ 34 w 86"/>
                  <a:gd name="T11" fmla="*/ 2 h 44"/>
                  <a:gd name="T12" fmla="*/ 16 w 86"/>
                  <a:gd name="T13" fmla="*/ 0 h 44"/>
                  <a:gd name="T14" fmla="*/ 8 w 86"/>
                  <a:gd name="T15" fmla="*/ 2 h 44"/>
                  <a:gd name="T16" fmla="*/ 4 w 86"/>
                  <a:gd name="T17" fmla="*/ 4 h 44"/>
                  <a:gd name="T18" fmla="*/ 0 w 86"/>
                  <a:gd name="T19" fmla="*/ 8 h 44"/>
                  <a:gd name="T20" fmla="*/ 0 w 86"/>
                  <a:gd name="T21" fmla="*/ 12 h 44"/>
                  <a:gd name="T22" fmla="*/ 2 w 86"/>
                  <a:gd name="T23" fmla="*/ 20 h 44"/>
                  <a:gd name="T24" fmla="*/ 10 w 86"/>
                  <a:gd name="T25" fmla="*/ 30 h 44"/>
                  <a:gd name="T26" fmla="*/ 10 w 86"/>
                  <a:gd name="T27" fmla="*/ 30 h 44"/>
                  <a:gd name="T28" fmla="*/ 22 w 86"/>
                  <a:gd name="T29" fmla="*/ 40 h 44"/>
                  <a:gd name="T30" fmla="*/ 34 w 86"/>
                  <a:gd name="T31" fmla="*/ 44 h 44"/>
                  <a:gd name="T32" fmla="*/ 44 w 86"/>
                  <a:gd name="T33" fmla="*/ 44 h 44"/>
                  <a:gd name="T34" fmla="*/ 54 w 86"/>
                  <a:gd name="T35" fmla="*/ 40 h 44"/>
                  <a:gd name="T36" fmla="*/ 62 w 86"/>
                  <a:gd name="T37" fmla="*/ 36 h 44"/>
                  <a:gd name="T38" fmla="*/ 70 w 86"/>
                  <a:gd name="T39" fmla="*/ 28 h 44"/>
                  <a:gd name="T40" fmla="*/ 80 w 86"/>
                  <a:gd name="T41" fmla="*/ 18 h 44"/>
                  <a:gd name="T42" fmla="*/ 80 w 86"/>
                  <a:gd name="T43" fmla="*/ 18 h 44"/>
                  <a:gd name="T44" fmla="*/ 84 w 86"/>
                  <a:gd name="T45" fmla="*/ 14 h 44"/>
                  <a:gd name="T46" fmla="*/ 86 w 86"/>
                  <a:gd name="T47" fmla="*/ 8 h 44"/>
                  <a:gd name="T48" fmla="*/ 84 w 86"/>
                  <a:gd name="T49" fmla="*/ 4 h 44"/>
                  <a:gd name="T50" fmla="*/ 78 w 86"/>
                  <a:gd name="T51" fmla="*/ 2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6"/>
                  <a:gd name="T79" fmla="*/ 0 h 44"/>
                  <a:gd name="T80" fmla="*/ 86 w 86"/>
                  <a:gd name="T81" fmla="*/ 44 h 4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6" h="44">
                    <a:moveTo>
                      <a:pt x="78" y="2"/>
                    </a:moveTo>
                    <a:lnTo>
                      <a:pt x="78" y="2"/>
                    </a:lnTo>
                    <a:lnTo>
                      <a:pt x="66" y="4"/>
                    </a:lnTo>
                    <a:lnTo>
                      <a:pt x="52" y="4"/>
                    </a:lnTo>
                    <a:lnTo>
                      <a:pt x="34" y="2"/>
                    </a:lnTo>
                    <a:lnTo>
                      <a:pt x="16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20"/>
                    </a:lnTo>
                    <a:lnTo>
                      <a:pt x="10" y="30"/>
                    </a:lnTo>
                    <a:lnTo>
                      <a:pt x="22" y="40"/>
                    </a:lnTo>
                    <a:lnTo>
                      <a:pt x="34" y="44"/>
                    </a:lnTo>
                    <a:lnTo>
                      <a:pt x="44" y="44"/>
                    </a:lnTo>
                    <a:lnTo>
                      <a:pt x="54" y="40"/>
                    </a:lnTo>
                    <a:lnTo>
                      <a:pt x="62" y="36"/>
                    </a:lnTo>
                    <a:lnTo>
                      <a:pt x="70" y="28"/>
                    </a:lnTo>
                    <a:lnTo>
                      <a:pt x="80" y="18"/>
                    </a:lnTo>
                    <a:lnTo>
                      <a:pt x="84" y="14"/>
                    </a:lnTo>
                    <a:lnTo>
                      <a:pt x="86" y="8"/>
                    </a:lnTo>
                    <a:lnTo>
                      <a:pt x="84" y="4"/>
                    </a:lnTo>
                    <a:lnTo>
                      <a:pt x="78" y="2"/>
                    </a:lnTo>
                    <a:close/>
                  </a:path>
                </a:pathLst>
              </a:custGeom>
              <a:solidFill>
                <a:srgbClr val="F09C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14" name="Freeform 527"/>
              <p:cNvSpPr>
                <a:spLocks/>
              </p:cNvSpPr>
              <p:nvPr/>
            </p:nvSpPr>
            <p:spPr bwMode="auto">
              <a:xfrm>
                <a:off x="2056" y="3240"/>
                <a:ext cx="86" cy="44"/>
              </a:xfrm>
              <a:custGeom>
                <a:avLst/>
                <a:gdLst>
                  <a:gd name="T0" fmla="*/ 78 w 86"/>
                  <a:gd name="T1" fmla="*/ 2 h 44"/>
                  <a:gd name="T2" fmla="*/ 78 w 86"/>
                  <a:gd name="T3" fmla="*/ 2 h 44"/>
                  <a:gd name="T4" fmla="*/ 66 w 86"/>
                  <a:gd name="T5" fmla="*/ 4 h 44"/>
                  <a:gd name="T6" fmla="*/ 52 w 86"/>
                  <a:gd name="T7" fmla="*/ 4 h 44"/>
                  <a:gd name="T8" fmla="*/ 34 w 86"/>
                  <a:gd name="T9" fmla="*/ 2 h 44"/>
                  <a:gd name="T10" fmla="*/ 34 w 86"/>
                  <a:gd name="T11" fmla="*/ 2 h 44"/>
                  <a:gd name="T12" fmla="*/ 16 w 86"/>
                  <a:gd name="T13" fmla="*/ 0 h 44"/>
                  <a:gd name="T14" fmla="*/ 8 w 86"/>
                  <a:gd name="T15" fmla="*/ 2 h 44"/>
                  <a:gd name="T16" fmla="*/ 4 w 86"/>
                  <a:gd name="T17" fmla="*/ 4 h 44"/>
                  <a:gd name="T18" fmla="*/ 0 w 86"/>
                  <a:gd name="T19" fmla="*/ 8 h 44"/>
                  <a:gd name="T20" fmla="*/ 0 w 86"/>
                  <a:gd name="T21" fmla="*/ 12 h 44"/>
                  <a:gd name="T22" fmla="*/ 2 w 86"/>
                  <a:gd name="T23" fmla="*/ 20 h 44"/>
                  <a:gd name="T24" fmla="*/ 10 w 86"/>
                  <a:gd name="T25" fmla="*/ 30 h 44"/>
                  <a:gd name="T26" fmla="*/ 10 w 86"/>
                  <a:gd name="T27" fmla="*/ 30 h 44"/>
                  <a:gd name="T28" fmla="*/ 22 w 86"/>
                  <a:gd name="T29" fmla="*/ 40 h 44"/>
                  <a:gd name="T30" fmla="*/ 34 w 86"/>
                  <a:gd name="T31" fmla="*/ 44 h 44"/>
                  <a:gd name="T32" fmla="*/ 44 w 86"/>
                  <a:gd name="T33" fmla="*/ 44 h 44"/>
                  <a:gd name="T34" fmla="*/ 54 w 86"/>
                  <a:gd name="T35" fmla="*/ 40 h 44"/>
                  <a:gd name="T36" fmla="*/ 62 w 86"/>
                  <a:gd name="T37" fmla="*/ 36 h 44"/>
                  <a:gd name="T38" fmla="*/ 70 w 86"/>
                  <a:gd name="T39" fmla="*/ 28 h 44"/>
                  <a:gd name="T40" fmla="*/ 80 w 86"/>
                  <a:gd name="T41" fmla="*/ 18 h 44"/>
                  <a:gd name="T42" fmla="*/ 80 w 86"/>
                  <a:gd name="T43" fmla="*/ 18 h 44"/>
                  <a:gd name="T44" fmla="*/ 84 w 86"/>
                  <a:gd name="T45" fmla="*/ 14 h 44"/>
                  <a:gd name="T46" fmla="*/ 86 w 86"/>
                  <a:gd name="T47" fmla="*/ 8 h 44"/>
                  <a:gd name="T48" fmla="*/ 84 w 86"/>
                  <a:gd name="T49" fmla="*/ 4 h 44"/>
                  <a:gd name="T50" fmla="*/ 78 w 86"/>
                  <a:gd name="T51" fmla="*/ 2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6"/>
                  <a:gd name="T79" fmla="*/ 0 h 44"/>
                  <a:gd name="T80" fmla="*/ 86 w 86"/>
                  <a:gd name="T81" fmla="*/ 44 h 4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6" h="44">
                    <a:moveTo>
                      <a:pt x="78" y="2"/>
                    </a:moveTo>
                    <a:lnTo>
                      <a:pt x="78" y="2"/>
                    </a:lnTo>
                    <a:lnTo>
                      <a:pt x="66" y="4"/>
                    </a:lnTo>
                    <a:lnTo>
                      <a:pt x="52" y="4"/>
                    </a:lnTo>
                    <a:lnTo>
                      <a:pt x="34" y="2"/>
                    </a:lnTo>
                    <a:lnTo>
                      <a:pt x="16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20"/>
                    </a:lnTo>
                    <a:lnTo>
                      <a:pt x="10" y="30"/>
                    </a:lnTo>
                    <a:lnTo>
                      <a:pt x="22" y="40"/>
                    </a:lnTo>
                    <a:lnTo>
                      <a:pt x="34" y="44"/>
                    </a:lnTo>
                    <a:lnTo>
                      <a:pt x="44" y="44"/>
                    </a:lnTo>
                    <a:lnTo>
                      <a:pt x="54" y="40"/>
                    </a:lnTo>
                    <a:lnTo>
                      <a:pt x="62" y="36"/>
                    </a:lnTo>
                    <a:lnTo>
                      <a:pt x="70" y="28"/>
                    </a:lnTo>
                    <a:lnTo>
                      <a:pt x="80" y="18"/>
                    </a:lnTo>
                    <a:lnTo>
                      <a:pt x="84" y="14"/>
                    </a:lnTo>
                    <a:lnTo>
                      <a:pt x="86" y="8"/>
                    </a:lnTo>
                    <a:lnTo>
                      <a:pt x="84" y="4"/>
                    </a:lnTo>
                    <a:lnTo>
                      <a:pt x="78" y="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15" name="Freeform 528"/>
              <p:cNvSpPr>
                <a:spLocks/>
              </p:cNvSpPr>
              <p:nvPr/>
            </p:nvSpPr>
            <p:spPr bwMode="auto">
              <a:xfrm>
                <a:off x="2198" y="3236"/>
                <a:ext cx="20" cy="42"/>
              </a:xfrm>
              <a:custGeom>
                <a:avLst/>
                <a:gdLst>
                  <a:gd name="T0" fmla="*/ 18 w 20"/>
                  <a:gd name="T1" fmla="*/ 0 h 42"/>
                  <a:gd name="T2" fmla="*/ 18 w 20"/>
                  <a:gd name="T3" fmla="*/ 0 h 42"/>
                  <a:gd name="T4" fmla="*/ 14 w 20"/>
                  <a:gd name="T5" fmla="*/ 2 h 42"/>
                  <a:gd name="T6" fmla="*/ 6 w 20"/>
                  <a:gd name="T7" fmla="*/ 4 h 42"/>
                  <a:gd name="T8" fmla="*/ 6 w 20"/>
                  <a:gd name="T9" fmla="*/ 4 h 42"/>
                  <a:gd name="T10" fmla="*/ 2 w 20"/>
                  <a:gd name="T11" fmla="*/ 4 h 42"/>
                  <a:gd name="T12" fmla="*/ 0 w 20"/>
                  <a:gd name="T13" fmla="*/ 6 h 42"/>
                  <a:gd name="T14" fmla="*/ 0 w 20"/>
                  <a:gd name="T15" fmla="*/ 12 h 42"/>
                  <a:gd name="T16" fmla="*/ 4 w 20"/>
                  <a:gd name="T17" fmla="*/ 16 h 42"/>
                  <a:gd name="T18" fmla="*/ 4 w 20"/>
                  <a:gd name="T19" fmla="*/ 16 h 42"/>
                  <a:gd name="T20" fmla="*/ 12 w 20"/>
                  <a:gd name="T21" fmla="*/ 30 h 42"/>
                  <a:gd name="T22" fmla="*/ 16 w 20"/>
                  <a:gd name="T23" fmla="*/ 36 h 42"/>
                  <a:gd name="T24" fmla="*/ 16 w 20"/>
                  <a:gd name="T25" fmla="*/ 42 h 42"/>
                  <a:gd name="T26" fmla="*/ 16 w 20"/>
                  <a:gd name="T27" fmla="*/ 42 h 42"/>
                  <a:gd name="T28" fmla="*/ 20 w 20"/>
                  <a:gd name="T29" fmla="*/ 30 h 42"/>
                  <a:gd name="T30" fmla="*/ 20 w 20"/>
                  <a:gd name="T31" fmla="*/ 16 h 42"/>
                  <a:gd name="T32" fmla="*/ 18 w 20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42"/>
                  <a:gd name="T53" fmla="*/ 20 w 20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42">
                    <a:moveTo>
                      <a:pt x="18" y="0"/>
                    </a:moveTo>
                    <a:lnTo>
                      <a:pt x="18" y="0"/>
                    </a:lnTo>
                    <a:lnTo>
                      <a:pt x="14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4" y="16"/>
                    </a:lnTo>
                    <a:lnTo>
                      <a:pt x="12" y="30"/>
                    </a:lnTo>
                    <a:lnTo>
                      <a:pt x="16" y="36"/>
                    </a:lnTo>
                    <a:lnTo>
                      <a:pt x="16" y="42"/>
                    </a:lnTo>
                    <a:lnTo>
                      <a:pt x="20" y="30"/>
                    </a:lnTo>
                    <a:lnTo>
                      <a:pt x="20" y="16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09C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2016" name="Freeform 529"/>
              <p:cNvSpPr>
                <a:spLocks/>
              </p:cNvSpPr>
              <p:nvPr/>
            </p:nvSpPr>
            <p:spPr bwMode="auto">
              <a:xfrm>
                <a:off x="2198" y="3236"/>
                <a:ext cx="20" cy="42"/>
              </a:xfrm>
              <a:custGeom>
                <a:avLst/>
                <a:gdLst>
                  <a:gd name="T0" fmla="*/ 18 w 20"/>
                  <a:gd name="T1" fmla="*/ 0 h 42"/>
                  <a:gd name="T2" fmla="*/ 18 w 20"/>
                  <a:gd name="T3" fmla="*/ 0 h 42"/>
                  <a:gd name="T4" fmla="*/ 14 w 20"/>
                  <a:gd name="T5" fmla="*/ 2 h 42"/>
                  <a:gd name="T6" fmla="*/ 6 w 20"/>
                  <a:gd name="T7" fmla="*/ 4 h 42"/>
                  <a:gd name="T8" fmla="*/ 6 w 20"/>
                  <a:gd name="T9" fmla="*/ 4 h 42"/>
                  <a:gd name="T10" fmla="*/ 2 w 20"/>
                  <a:gd name="T11" fmla="*/ 4 h 42"/>
                  <a:gd name="T12" fmla="*/ 0 w 20"/>
                  <a:gd name="T13" fmla="*/ 6 h 42"/>
                  <a:gd name="T14" fmla="*/ 0 w 20"/>
                  <a:gd name="T15" fmla="*/ 12 h 42"/>
                  <a:gd name="T16" fmla="*/ 4 w 20"/>
                  <a:gd name="T17" fmla="*/ 16 h 42"/>
                  <a:gd name="T18" fmla="*/ 4 w 20"/>
                  <a:gd name="T19" fmla="*/ 16 h 42"/>
                  <a:gd name="T20" fmla="*/ 12 w 20"/>
                  <a:gd name="T21" fmla="*/ 30 h 42"/>
                  <a:gd name="T22" fmla="*/ 16 w 20"/>
                  <a:gd name="T23" fmla="*/ 36 h 42"/>
                  <a:gd name="T24" fmla="*/ 16 w 20"/>
                  <a:gd name="T25" fmla="*/ 42 h 42"/>
                  <a:gd name="T26" fmla="*/ 16 w 20"/>
                  <a:gd name="T27" fmla="*/ 42 h 42"/>
                  <a:gd name="T28" fmla="*/ 20 w 20"/>
                  <a:gd name="T29" fmla="*/ 30 h 42"/>
                  <a:gd name="T30" fmla="*/ 20 w 20"/>
                  <a:gd name="T31" fmla="*/ 16 h 42"/>
                  <a:gd name="T32" fmla="*/ 18 w 20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42"/>
                  <a:gd name="T53" fmla="*/ 20 w 20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42">
                    <a:moveTo>
                      <a:pt x="18" y="0"/>
                    </a:moveTo>
                    <a:lnTo>
                      <a:pt x="18" y="0"/>
                    </a:lnTo>
                    <a:lnTo>
                      <a:pt x="14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4" y="16"/>
                    </a:lnTo>
                    <a:lnTo>
                      <a:pt x="12" y="30"/>
                    </a:lnTo>
                    <a:lnTo>
                      <a:pt x="16" y="36"/>
                    </a:lnTo>
                    <a:lnTo>
                      <a:pt x="16" y="42"/>
                    </a:lnTo>
                    <a:lnTo>
                      <a:pt x="20" y="30"/>
                    </a:lnTo>
                    <a:lnTo>
                      <a:pt x="20" y="16"/>
                    </a:lnTo>
                    <a:lnTo>
                      <a:pt x="18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</p:grpSp>
        <p:grpSp>
          <p:nvGrpSpPr>
            <p:cNvPr id="291875" name="Group 460"/>
            <p:cNvGrpSpPr>
              <a:grpSpLocks/>
            </p:cNvGrpSpPr>
            <p:nvPr/>
          </p:nvGrpSpPr>
          <p:grpSpPr bwMode="auto">
            <a:xfrm>
              <a:off x="3297" y="3116"/>
              <a:ext cx="399" cy="436"/>
              <a:chOff x="1508" y="3020"/>
              <a:chExt cx="1044" cy="1242"/>
            </a:xfrm>
          </p:grpSpPr>
          <p:sp>
            <p:nvSpPr>
              <p:cNvPr id="291876" name="AutoShape 461"/>
              <p:cNvSpPr>
                <a:spLocks noChangeAspect="1" noChangeArrowheads="1" noTextEdit="1"/>
              </p:cNvSpPr>
              <p:nvPr/>
            </p:nvSpPr>
            <p:spPr bwMode="auto">
              <a:xfrm>
                <a:off x="1508" y="3020"/>
                <a:ext cx="1044" cy="124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91877" name="Freeform 462"/>
              <p:cNvSpPr>
                <a:spLocks/>
              </p:cNvSpPr>
              <p:nvPr/>
            </p:nvSpPr>
            <p:spPr bwMode="auto">
              <a:xfrm>
                <a:off x="2312" y="3580"/>
                <a:ext cx="150" cy="66"/>
              </a:xfrm>
              <a:custGeom>
                <a:avLst/>
                <a:gdLst>
                  <a:gd name="T0" fmla="*/ 6 w 150"/>
                  <a:gd name="T1" fmla="*/ 38 h 66"/>
                  <a:gd name="T2" fmla="*/ 0 w 150"/>
                  <a:gd name="T3" fmla="*/ 62 h 66"/>
                  <a:gd name="T4" fmla="*/ 0 w 150"/>
                  <a:gd name="T5" fmla="*/ 66 h 66"/>
                  <a:gd name="T6" fmla="*/ 2 w 150"/>
                  <a:gd name="T7" fmla="*/ 66 h 66"/>
                  <a:gd name="T8" fmla="*/ 138 w 150"/>
                  <a:gd name="T9" fmla="*/ 60 h 66"/>
                  <a:gd name="T10" fmla="*/ 140 w 150"/>
                  <a:gd name="T11" fmla="*/ 60 h 66"/>
                  <a:gd name="T12" fmla="*/ 140 w 150"/>
                  <a:gd name="T13" fmla="*/ 58 h 66"/>
                  <a:gd name="T14" fmla="*/ 150 w 150"/>
                  <a:gd name="T15" fmla="*/ 34 h 66"/>
                  <a:gd name="T16" fmla="*/ 150 w 150"/>
                  <a:gd name="T17" fmla="*/ 32 h 66"/>
                  <a:gd name="T18" fmla="*/ 148 w 150"/>
                  <a:gd name="T19" fmla="*/ 32 h 66"/>
                  <a:gd name="T20" fmla="*/ 108 w 150"/>
                  <a:gd name="T21" fmla="*/ 32 h 66"/>
                  <a:gd name="T22" fmla="*/ 108 w 150"/>
                  <a:gd name="T23" fmla="*/ 32 h 66"/>
                  <a:gd name="T24" fmla="*/ 108 w 150"/>
                  <a:gd name="T25" fmla="*/ 32 h 66"/>
                  <a:gd name="T26" fmla="*/ 108 w 150"/>
                  <a:gd name="T27" fmla="*/ 32 h 66"/>
                  <a:gd name="T28" fmla="*/ 108 w 150"/>
                  <a:gd name="T29" fmla="*/ 32 h 66"/>
                  <a:gd name="T30" fmla="*/ 106 w 150"/>
                  <a:gd name="T31" fmla="*/ 28 h 66"/>
                  <a:gd name="T32" fmla="*/ 102 w 150"/>
                  <a:gd name="T33" fmla="*/ 14 h 66"/>
                  <a:gd name="T34" fmla="*/ 102 w 150"/>
                  <a:gd name="T35" fmla="*/ 14 h 66"/>
                  <a:gd name="T36" fmla="*/ 100 w 150"/>
                  <a:gd name="T37" fmla="*/ 10 h 66"/>
                  <a:gd name="T38" fmla="*/ 98 w 150"/>
                  <a:gd name="T39" fmla="*/ 6 h 66"/>
                  <a:gd name="T40" fmla="*/ 94 w 150"/>
                  <a:gd name="T41" fmla="*/ 4 h 66"/>
                  <a:gd name="T42" fmla="*/ 90 w 150"/>
                  <a:gd name="T43" fmla="*/ 2 h 66"/>
                  <a:gd name="T44" fmla="*/ 90 w 150"/>
                  <a:gd name="T45" fmla="*/ 2 h 66"/>
                  <a:gd name="T46" fmla="*/ 84 w 150"/>
                  <a:gd name="T47" fmla="*/ 0 h 66"/>
                  <a:gd name="T48" fmla="*/ 78 w 150"/>
                  <a:gd name="T49" fmla="*/ 2 h 66"/>
                  <a:gd name="T50" fmla="*/ 70 w 150"/>
                  <a:gd name="T51" fmla="*/ 6 h 66"/>
                  <a:gd name="T52" fmla="*/ 66 w 150"/>
                  <a:gd name="T53" fmla="*/ 12 h 66"/>
                  <a:gd name="T54" fmla="*/ 60 w 150"/>
                  <a:gd name="T55" fmla="*/ 18 h 66"/>
                  <a:gd name="T56" fmla="*/ 60 w 150"/>
                  <a:gd name="T57" fmla="*/ 18 h 66"/>
                  <a:gd name="T58" fmla="*/ 52 w 150"/>
                  <a:gd name="T59" fmla="*/ 28 h 66"/>
                  <a:gd name="T60" fmla="*/ 46 w 150"/>
                  <a:gd name="T61" fmla="*/ 32 h 66"/>
                  <a:gd name="T62" fmla="*/ 46 w 150"/>
                  <a:gd name="T63" fmla="*/ 32 h 66"/>
                  <a:gd name="T64" fmla="*/ 8 w 150"/>
                  <a:gd name="T65" fmla="*/ 38 h 66"/>
                  <a:gd name="T66" fmla="*/ 6 w 150"/>
                  <a:gd name="T67" fmla="*/ 38 h 66"/>
                  <a:gd name="T68" fmla="*/ 6 w 150"/>
                  <a:gd name="T69" fmla="*/ 38 h 6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50"/>
                  <a:gd name="T106" fmla="*/ 0 h 66"/>
                  <a:gd name="T107" fmla="*/ 150 w 150"/>
                  <a:gd name="T108" fmla="*/ 66 h 6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50" h="66">
                    <a:moveTo>
                      <a:pt x="6" y="38"/>
                    </a:moveTo>
                    <a:lnTo>
                      <a:pt x="0" y="62"/>
                    </a:lnTo>
                    <a:lnTo>
                      <a:pt x="0" y="66"/>
                    </a:lnTo>
                    <a:lnTo>
                      <a:pt x="2" y="66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0" y="58"/>
                    </a:lnTo>
                    <a:lnTo>
                      <a:pt x="150" y="34"/>
                    </a:lnTo>
                    <a:lnTo>
                      <a:pt x="150" y="32"/>
                    </a:lnTo>
                    <a:lnTo>
                      <a:pt x="148" y="32"/>
                    </a:lnTo>
                    <a:lnTo>
                      <a:pt x="108" y="32"/>
                    </a:lnTo>
                    <a:lnTo>
                      <a:pt x="106" y="28"/>
                    </a:lnTo>
                    <a:lnTo>
                      <a:pt x="102" y="14"/>
                    </a:lnTo>
                    <a:lnTo>
                      <a:pt x="100" y="10"/>
                    </a:lnTo>
                    <a:lnTo>
                      <a:pt x="98" y="6"/>
                    </a:lnTo>
                    <a:lnTo>
                      <a:pt x="94" y="4"/>
                    </a:lnTo>
                    <a:lnTo>
                      <a:pt x="90" y="2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70" y="6"/>
                    </a:lnTo>
                    <a:lnTo>
                      <a:pt x="66" y="12"/>
                    </a:lnTo>
                    <a:lnTo>
                      <a:pt x="60" y="18"/>
                    </a:lnTo>
                    <a:lnTo>
                      <a:pt x="52" y="28"/>
                    </a:lnTo>
                    <a:lnTo>
                      <a:pt x="46" y="32"/>
                    </a:lnTo>
                    <a:lnTo>
                      <a:pt x="8" y="38"/>
                    </a:lnTo>
                    <a:lnTo>
                      <a:pt x="6" y="38"/>
                    </a:lnTo>
                    <a:close/>
                  </a:path>
                </a:pathLst>
              </a:custGeom>
              <a:solidFill>
                <a:srgbClr val="63636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878" name="Freeform 463"/>
              <p:cNvSpPr>
                <a:spLocks/>
              </p:cNvSpPr>
              <p:nvPr/>
            </p:nvSpPr>
            <p:spPr bwMode="auto">
              <a:xfrm>
                <a:off x="2228" y="3514"/>
                <a:ext cx="248" cy="508"/>
              </a:xfrm>
              <a:custGeom>
                <a:avLst/>
                <a:gdLst>
                  <a:gd name="T0" fmla="*/ 36 w 248"/>
                  <a:gd name="T1" fmla="*/ 8 h 508"/>
                  <a:gd name="T2" fmla="*/ 36 w 248"/>
                  <a:gd name="T3" fmla="*/ 8 h 508"/>
                  <a:gd name="T4" fmla="*/ 42 w 248"/>
                  <a:gd name="T5" fmla="*/ 4 h 508"/>
                  <a:gd name="T6" fmla="*/ 48 w 248"/>
                  <a:gd name="T7" fmla="*/ 2 h 508"/>
                  <a:gd name="T8" fmla="*/ 56 w 248"/>
                  <a:gd name="T9" fmla="*/ 0 h 508"/>
                  <a:gd name="T10" fmla="*/ 66 w 248"/>
                  <a:gd name="T11" fmla="*/ 4 h 508"/>
                  <a:gd name="T12" fmla="*/ 74 w 248"/>
                  <a:gd name="T13" fmla="*/ 10 h 508"/>
                  <a:gd name="T14" fmla="*/ 84 w 248"/>
                  <a:gd name="T15" fmla="*/ 24 h 508"/>
                  <a:gd name="T16" fmla="*/ 92 w 248"/>
                  <a:gd name="T17" fmla="*/ 44 h 508"/>
                  <a:gd name="T18" fmla="*/ 92 w 248"/>
                  <a:gd name="T19" fmla="*/ 44 h 508"/>
                  <a:gd name="T20" fmla="*/ 102 w 248"/>
                  <a:gd name="T21" fmla="*/ 74 h 508"/>
                  <a:gd name="T22" fmla="*/ 118 w 248"/>
                  <a:gd name="T23" fmla="*/ 114 h 508"/>
                  <a:gd name="T24" fmla="*/ 162 w 248"/>
                  <a:gd name="T25" fmla="*/ 218 h 508"/>
                  <a:gd name="T26" fmla="*/ 208 w 248"/>
                  <a:gd name="T27" fmla="*/ 328 h 508"/>
                  <a:gd name="T28" fmla="*/ 230 w 248"/>
                  <a:gd name="T29" fmla="*/ 380 h 508"/>
                  <a:gd name="T30" fmla="*/ 248 w 248"/>
                  <a:gd name="T31" fmla="*/ 426 h 508"/>
                  <a:gd name="T32" fmla="*/ 248 w 248"/>
                  <a:gd name="T33" fmla="*/ 426 h 508"/>
                  <a:gd name="T34" fmla="*/ 244 w 248"/>
                  <a:gd name="T35" fmla="*/ 436 h 508"/>
                  <a:gd name="T36" fmla="*/ 230 w 248"/>
                  <a:gd name="T37" fmla="*/ 480 h 508"/>
                  <a:gd name="T38" fmla="*/ 230 w 248"/>
                  <a:gd name="T39" fmla="*/ 480 h 508"/>
                  <a:gd name="T40" fmla="*/ 226 w 248"/>
                  <a:gd name="T41" fmla="*/ 488 h 508"/>
                  <a:gd name="T42" fmla="*/ 220 w 248"/>
                  <a:gd name="T43" fmla="*/ 496 h 508"/>
                  <a:gd name="T44" fmla="*/ 214 w 248"/>
                  <a:gd name="T45" fmla="*/ 502 h 508"/>
                  <a:gd name="T46" fmla="*/ 206 w 248"/>
                  <a:gd name="T47" fmla="*/ 506 h 508"/>
                  <a:gd name="T48" fmla="*/ 196 w 248"/>
                  <a:gd name="T49" fmla="*/ 508 h 508"/>
                  <a:gd name="T50" fmla="*/ 184 w 248"/>
                  <a:gd name="T51" fmla="*/ 508 h 508"/>
                  <a:gd name="T52" fmla="*/ 172 w 248"/>
                  <a:gd name="T53" fmla="*/ 504 h 508"/>
                  <a:gd name="T54" fmla="*/ 158 w 248"/>
                  <a:gd name="T55" fmla="*/ 496 h 508"/>
                  <a:gd name="T56" fmla="*/ 142 w 248"/>
                  <a:gd name="T57" fmla="*/ 484 h 508"/>
                  <a:gd name="T58" fmla="*/ 126 w 248"/>
                  <a:gd name="T59" fmla="*/ 466 h 508"/>
                  <a:gd name="T60" fmla="*/ 108 w 248"/>
                  <a:gd name="T61" fmla="*/ 444 h 508"/>
                  <a:gd name="T62" fmla="*/ 88 w 248"/>
                  <a:gd name="T63" fmla="*/ 414 h 508"/>
                  <a:gd name="T64" fmla="*/ 68 w 248"/>
                  <a:gd name="T65" fmla="*/ 378 h 508"/>
                  <a:gd name="T66" fmla="*/ 46 w 248"/>
                  <a:gd name="T67" fmla="*/ 336 h 508"/>
                  <a:gd name="T68" fmla="*/ 24 w 248"/>
                  <a:gd name="T69" fmla="*/ 284 h 508"/>
                  <a:gd name="T70" fmla="*/ 0 w 248"/>
                  <a:gd name="T71" fmla="*/ 226 h 508"/>
                  <a:gd name="T72" fmla="*/ 36 w 248"/>
                  <a:gd name="T73" fmla="*/ 8 h 50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48"/>
                  <a:gd name="T112" fmla="*/ 0 h 508"/>
                  <a:gd name="T113" fmla="*/ 248 w 248"/>
                  <a:gd name="T114" fmla="*/ 508 h 50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48" h="508">
                    <a:moveTo>
                      <a:pt x="36" y="8"/>
                    </a:moveTo>
                    <a:lnTo>
                      <a:pt x="36" y="8"/>
                    </a:lnTo>
                    <a:lnTo>
                      <a:pt x="42" y="4"/>
                    </a:lnTo>
                    <a:lnTo>
                      <a:pt x="48" y="2"/>
                    </a:lnTo>
                    <a:lnTo>
                      <a:pt x="56" y="0"/>
                    </a:lnTo>
                    <a:lnTo>
                      <a:pt x="66" y="4"/>
                    </a:lnTo>
                    <a:lnTo>
                      <a:pt x="74" y="10"/>
                    </a:lnTo>
                    <a:lnTo>
                      <a:pt x="84" y="24"/>
                    </a:lnTo>
                    <a:lnTo>
                      <a:pt x="92" y="44"/>
                    </a:lnTo>
                    <a:lnTo>
                      <a:pt x="102" y="74"/>
                    </a:lnTo>
                    <a:lnTo>
                      <a:pt x="118" y="114"/>
                    </a:lnTo>
                    <a:lnTo>
                      <a:pt x="162" y="218"/>
                    </a:lnTo>
                    <a:lnTo>
                      <a:pt x="208" y="328"/>
                    </a:lnTo>
                    <a:lnTo>
                      <a:pt x="230" y="380"/>
                    </a:lnTo>
                    <a:lnTo>
                      <a:pt x="248" y="426"/>
                    </a:lnTo>
                    <a:lnTo>
                      <a:pt x="244" y="436"/>
                    </a:lnTo>
                    <a:lnTo>
                      <a:pt x="230" y="480"/>
                    </a:lnTo>
                    <a:lnTo>
                      <a:pt x="226" y="488"/>
                    </a:lnTo>
                    <a:lnTo>
                      <a:pt x="220" y="496"/>
                    </a:lnTo>
                    <a:lnTo>
                      <a:pt x="214" y="502"/>
                    </a:lnTo>
                    <a:lnTo>
                      <a:pt x="206" y="506"/>
                    </a:lnTo>
                    <a:lnTo>
                      <a:pt x="196" y="508"/>
                    </a:lnTo>
                    <a:lnTo>
                      <a:pt x="184" y="508"/>
                    </a:lnTo>
                    <a:lnTo>
                      <a:pt x="172" y="504"/>
                    </a:lnTo>
                    <a:lnTo>
                      <a:pt x="158" y="496"/>
                    </a:lnTo>
                    <a:lnTo>
                      <a:pt x="142" y="484"/>
                    </a:lnTo>
                    <a:lnTo>
                      <a:pt x="126" y="466"/>
                    </a:lnTo>
                    <a:lnTo>
                      <a:pt x="108" y="444"/>
                    </a:lnTo>
                    <a:lnTo>
                      <a:pt x="88" y="414"/>
                    </a:lnTo>
                    <a:lnTo>
                      <a:pt x="68" y="378"/>
                    </a:lnTo>
                    <a:lnTo>
                      <a:pt x="46" y="336"/>
                    </a:lnTo>
                    <a:lnTo>
                      <a:pt x="24" y="284"/>
                    </a:lnTo>
                    <a:lnTo>
                      <a:pt x="0" y="226"/>
                    </a:lnTo>
                    <a:lnTo>
                      <a:pt x="36" y="8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879" name="Freeform 464"/>
              <p:cNvSpPr>
                <a:spLocks/>
              </p:cNvSpPr>
              <p:nvPr/>
            </p:nvSpPr>
            <p:spPr bwMode="auto">
              <a:xfrm>
                <a:off x="2298" y="3788"/>
                <a:ext cx="202" cy="258"/>
              </a:xfrm>
              <a:custGeom>
                <a:avLst/>
                <a:gdLst>
                  <a:gd name="T0" fmla="*/ 72 w 202"/>
                  <a:gd name="T1" fmla="*/ 0 h 258"/>
                  <a:gd name="T2" fmla="*/ 72 w 202"/>
                  <a:gd name="T3" fmla="*/ 0 h 258"/>
                  <a:gd name="T4" fmla="*/ 86 w 202"/>
                  <a:gd name="T5" fmla="*/ 12 h 258"/>
                  <a:gd name="T6" fmla="*/ 122 w 202"/>
                  <a:gd name="T7" fmla="*/ 44 h 258"/>
                  <a:gd name="T8" fmla="*/ 140 w 202"/>
                  <a:gd name="T9" fmla="*/ 64 h 258"/>
                  <a:gd name="T10" fmla="*/ 160 w 202"/>
                  <a:gd name="T11" fmla="*/ 86 h 258"/>
                  <a:gd name="T12" fmla="*/ 174 w 202"/>
                  <a:gd name="T13" fmla="*/ 108 h 258"/>
                  <a:gd name="T14" fmla="*/ 180 w 202"/>
                  <a:gd name="T15" fmla="*/ 120 h 258"/>
                  <a:gd name="T16" fmla="*/ 184 w 202"/>
                  <a:gd name="T17" fmla="*/ 130 h 258"/>
                  <a:gd name="T18" fmla="*/ 184 w 202"/>
                  <a:gd name="T19" fmla="*/ 130 h 258"/>
                  <a:gd name="T20" fmla="*/ 196 w 202"/>
                  <a:gd name="T21" fmla="*/ 168 h 258"/>
                  <a:gd name="T22" fmla="*/ 200 w 202"/>
                  <a:gd name="T23" fmla="*/ 184 h 258"/>
                  <a:gd name="T24" fmla="*/ 202 w 202"/>
                  <a:gd name="T25" fmla="*/ 200 h 258"/>
                  <a:gd name="T26" fmla="*/ 202 w 202"/>
                  <a:gd name="T27" fmla="*/ 214 h 258"/>
                  <a:gd name="T28" fmla="*/ 198 w 202"/>
                  <a:gd name="T29" fmla="*/ 226 h 258"/>
                  <a:gd name="T30" fmla="*/ 190 w 202"/>
                  <a:gd name="T31" fmla="*/ 236 h 258"/>
                  <a:gd name="T32" fmla="*/ 178 w 202"/>
                  <a:gd name="T33" fmla="*/ 246 h 258"/>
                  <a:gd name="T34" fmla="*/ 178 w 202"/>
                  <a:gd name="T35" fmla="*/ 246 h 258"/>
                  <a:gd name="T36" fmla="*/ 168 w 202"/>
                  <a:gd name="T37" fmla="*/ 252 h 258"/>
                  <a:gd name="T38" fmla="*/ 156 w 202"/>
                  <a:gd name="T39" fmla="*/ 256 h 258"/>
                  <a:gd name="T40" fmla="*/ 144 w 202"/>
                  <a:gd name="T41" fmla="*/ 258 h 258"/>
                  <a:gd name="T42" fmla="*/ 130 w 202"/>
                  <a:gd name="T43" fmla="*/ 258 h 258"/>
                  <a:gd name="T44" fmla="*/ 118 w 202"/>
                  <a:gd name="T45" fmla="*/ 258 h 258"/>
                  <a:gd name="T46" fmla="*/ 104 w 202"/>
                  <a:gd name="T47" fmla="*/ 254 h 258"/>
                  <a:gd name="T48" fmla="*/ 76 w 202"/>
                  <a:gd name="T49" fmla="*/ 246 h 258"/>
                  <a:gd name="T50" fmla="*/ 52 w 202"/>
                  <a:gd name="T51" fmla="*/ 234 h 258"/>
                  <a:gd name="T52" fmla="*/ 30 w 202"/>
                  <a:gd name="T53" fmla="*/ 218 h 258"/>
                  <a:gd name="T54" fmla="*/ 20 w 202"/>
                  <a:gd name="T55" fmla="*/ 210 h 258"/>
                  <a:gd name="T56" fmla="*/ 12 w 202"/>
                  <a:gd name="T57" fmla="*/ 202 h 258"/>
                  <a:gd name="T58" fmla="*/ 6 w 202"/>
                  <a:gd name="T59" fmla="*/ 192 h 258"/>
                  <a:gd name="T60" fmla="*/ 2 w 202"/>
                  <a:gd name="T61" fmla="*/ 184 h 258"/>
                  <a:gd name="T62" fmla="*/ 2 w 202"/>
                  <a:gd name="T63" fmla="*/ 184 h 258"/>
                  <a:gd name="T64" fmla="*/ 0 w 202"/>
                  <a:gd name="T65" fmla="*/ 174 h 258"/>
                  <a:gd name="T66" fmla="*/ 0 w 202"/>
                  <a:gd name="T67" fmla="*/ 162 h 258"/>
                  <a:gd name="T68" fmla="*/ 2 w 202"/>
                  <a:gd name="T69" fmla="*/ 148 h 258"/>
                  <a:gd name="T70" fmla="*/ 6 w 202"/>
                  <a:gd name="T71" fmla="*/ 134 h 258"/>
                  <a:gd name="T72" fmla="*/ 16 w 202"/>
                  <a:gd name="T73" fmla="*/ 104 h 258"/>
                  <a:gd name="T74" fmla="*/ 30 w 202"/>
                  <a:gd name="T75" fmla="*/ 72 h 258"/>
                  <a:gd name="T76" fmla="*/ 44 w 202"/>
                  <a:gd name="T77" fmla="*/ 44 h 258"/>
                  <a:gd name="T78" fmla="*/ 58 w 202"/>
                  <a:gd name="T79" fmla="*/ 22 h 258"/>
                  <a:gd name="T80" fmla="*/ 72 w 202"/>
                  <a:gd name="T81" fmla="*/ 0 h 2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2"/>
                  <a:gd name="T124" fmla="*/ 0 h 258"/>
                  <a:gd name="T125" fmla="*/ 202 w 202"/>
                  <a:gd name="T126" fmla="*/ 258 h 2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2" h="258">
                    <a:moveTo>
                      <a:pt x="72" y="0"/>
                    </a:moveTo>
                    <a:lnTo>
                      <a:pt x="72" y="0"/>
                    </a:lnTo>
                    <a:lnTo>
                      <a:pt x="86" y="12"/>
                    </a:lnTo>
                    <a:lnTo>
                      <a:pt x="122" y="44"/>
                    </a:lnTo>
                    <a:lnTo>
                      <a:pt x="140" y="64"/>
                    </a:lnTo>
                    <a:lnTo>
                      <a:pt x="160" y="86"/>
                    </a:lnTo>
                    <a:lnTo>
                      <a:pt x="174" y="108"/>
                    </a:lnTo>
                    <a:lnTo>
                      <a:pt x="180" y="120"/>
                    </a:lnTo>
                    <a:lnTo>
                      <a:pt x="184" y="130"/>
                    </a:lnTo>
                    <a:lnTo>
                      <a:pt x="196" y="168"/>
                    </a:lnTo>
                    <a:lnTo>
                      <a:pt x="200" y="184"/>
                    </a:lnTo>
                    <a:lnTo>
                      <a:pt x="202" y="200"/>
                    </a:lnTo>
                    <a:lnTo>
                      <a:pt x="202" y="214"/>
                    </a:lnTo>
                    <a:lnTo>
                      <a:pt x="198" y="226"/>
                    </a:lnTo>
                    <a:lnTo>
                      <a:pt x="190" y="236"/>
                    </a:lnTo>
                    <a:lnTo>
                      <a:pt x="178" y="246"/>
                    </a:lnTo>
                    <a:lnTo>
                      <a:pt x="168" y="252"/>
                    </a:lnTo>
                    <a:lnTo>
                      <a:pt x="156" y="256"/>
                    </a:lnTo>
                    <a:lnTo>
                      <a:pt x="144" y="258"/>
                    </a:lnTo>
                    <a:lnTo>
                      <a:pt x="130" y="258"/>
                    </a:lnTo>
                    <a:lnTo>
                      <a:pt x="118" y="258"/>
                    </a:lnTo>
                    <a:lnTo>
                      <a:pt x="104" y="254"/>
                    </a:lnTo>
                    <a:lnTo>
                      <a:pt x="76" y="246"/>
                    </a:lnTo>
                    <a:lnTo>
                      <a:pt x="52" y="234"/>
                    </a:lnTo>
                    <a:lnTo>
                      <a:pt x="30" y="218"/>
                    </a:lnTo>
                    <a:lnTo>
                      <a:pt x="20" y="210"/>
                    </a:lnTo>
                    <a:lnTo>
                      <a:pt x="12" y="202"/>
                    </a:lnTo>
                    <a:lnTo>
                      <a:pt x="6" y="192"/>
                    </a:lnTo>
                    <a:lnTo>
                      <a:pt x="2" y="184"/>
                    </a:lnTo>
                    <a:lnTo>
                      <a:pt x="0" y="174"/>
                    </a:lnTo>
                    <a:lnTo>
                      <a:pt x="0" y="162"/>
                    </a:lnTo>
                    <a:lnTo>
                      <a:pt x="2" y="148"/>
                    </a:lnTo>
                    <a:lnTo>
                      <a:pt x="6" y="134"/>
                    </a:lnTo>
                    <a:lnTo>
                      <a:pt x="16" y="104"/>
                    </a:lnTo>
                    <a:lnTo>
                      <a:pt x="30" y="72"/>
                    </a:lnTo>
                    <a:lnTo>
                      <a:pt x="44" y="44"/>
                    </a:lnTo>
                    <a:lnTo>
                      <a:pt x="58" y="22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880" name="Freeform 465"/>
              <p:cNvSpPr>
                <a:spLocks/>
              </p:cNvSpPr>
              <p:nvPr/>
            </p:nvSpPr>
            <p:spPr bwMode="auto">
              <a:xfrm>
                <a:off x="2298" y="3788"/>
                <a:ext cx="202" cy="258"/>
              </a:xfrm>
              <a:custGeom>
                <a:avLst/>
                <a:gdLst>
                  <a:gd name="T0" fmla="*/ 72 w 202"/>
                  <a:gd name="T1" fmla="*/ 0 h 258"/>
                  <a:gd name="T2" fmla="*/ 72 w 202"/>
                  <a:gd name="T3" fmla="*/ 0 h 258"/>
                  <a:gd name="T4" fmla="*/ 86 w 202"/>
                  <a:gd name="T5" fmla="*/ 12 h 258"/>
                  <a:gd name="T6" fmla="*/ 122 w 202"/>
                  <a:gd name="T7" fmla="*/ 44 h 258"/>
                  <a:gd name="T8" fmla="*/ 140 w 202"/>
                  <a:gd name="T9" fmla="*/ 64 h 258"/>
                  <a:gd name="T10" fmla="*/ 160 w 202"/>
                  <a:gd name="T11" fmla="*/ 86 h 258"/>
                  <a:gd name="T12" fmla="*/ 174 w 202"/>
                  <a:gd name="T13" fmla="*/ 108 h 258"/>
                  <a:gd name="T14" fmla="*/ 180 w 202"/>
                  <a:gd name="T15" fmla="*/ 120 h 258"/>
                  <a:gd name="T16" fmla="*/ 184 w 202"/>
                  <a:gd name="T17" fmla="*/ 130 h 258"/>
                  <a:gd name="T18" fmla="*/ 184 w 202"/>
                  <a:gd name="T19" fmla="*/ 130 h 258"/>
                  <a:gd name="T20" fmla="*/ 196 w 202"/>
                  <a:gd name="T21" fmla="*/ 168 h 258"/>
                  <a:gd name="T22" fmla="*/ 200 w 202"/>
                  <a:gd name="T23" fmla="*/ 184 h 258"/>
                  <a:gd name="T24" fmla="*/ 202 w 202"/>
                  <a:gd name="T25" fmla="*/ 200 h 258"/>
                  <a:gd name="T26" fmla="*/ 202 w 202"/>
                  <a:gd name="T27" fmla="*/ 214 h 258"/>
                  <a:gd name="T28" fmla="*/ 198 w 202"/>
                  <a:gd name="T29" fmla="*/ 226 h 258"/>
                  <a:gd name="T30" fmla="*/ 190 w 202"/>
                  <a:gd name="T31" fmla="*/ 236 h 258"/>
                  <a:gd name="T32" fmla="*/ 178 w 202"/>
                  <a:gd name="T33" fmla="*/ 246 h 258"/>
                  <a:gd name="T34" fmla="*/ 178 w 202"/>
                  <a:gd name="T35" fmla="*/ 246 h 258"/>
                  <a:gd name="T36" fmla="*/ 168 w 202"/>
                  <a:gd name="T37" fmla="*/ 252 h 258"/>
                  <a:gd name="T38" fmla="*/ 156 w 202"/>
                  <a:gd name="T39" fmla="*/ 256 h 258"/>
                  <a:gd name="T40" fmla="*/ 144 w 202"/>
                  <a:gd name="T41" fmla="*/ 258 h 258"/>
                  <a:gd name="T42" fmla="*/ 130 w 202"/>
                  <a:gd name="T43" fmla="*/ 258 h 258"/>
                  <a:gd name="T44" fmla="*/ 118 w 202"/>
                  <a:gd name="T45" fmla="*/ 258 h 258"/>
                  <a:gd name="T46" fmla="*/ 104 w 202"/>
                  <a:gd name="T47" fmla="*/ 254 h 258"/>
                  <a:gd name="T48" fmla="*/ 76 w 202"/>
                  <a:gd name="T49" fmla="*/ 246 h 258"/>
                  <a:gd name="T50" fmla="*/ 52 w 202"/>
                  <a:gd name="T51" fmla="*/ 234 h 258"/>
                  <a:gd name="T52" fmla="*/ 30 w 202"/>
                  <a:gd name="T53" fmla="*/ 218 h 258"/>
                  <a:gd name="T54" fmla="*/ 20 w 202"/>
                  <a:gd name="T55" fmla="*/ 210 h 258"/>
                  <a:gd name="T56" fmla="*/ 12 w 202"/>
                  <a:gd name="T57" fmla="*/ 202 h 258"/>
                  <a:gd name="T58" fmla="*/ 6 w 202"/>
                  <a:gd name="T59" fmla="*/ 192 h 258"/>
                  <a:gd name="T60" fmla="*/ 2 w 202"/>
                  <a:gd name="T61" fmla="*/ 184 h 258"/>
                  <a:gd name="T62" fmla="*/ 2 w 202"/>
                  <a:gd name="T63" fmla="*/ 184 h 258"/>
                  <a:gd name="T64" fmla="*/ 0 w 202"/>
                  <a:gd name="T65" fmla="*/ 174 h 258"/>
                  <a:gd name="T66" fmla="*/ 0 w 202"/>
                  <a:gd name="T67" fmla="*/ 162 h 258"/>
                  <a:gd name="T68" fmla="*/ 2 w 202"/>
                  <a:gd name="T69" fmla="*/ 148 h 258"/>
                  <a:gd name="T70" fmla="*/ 6 w 202"/>
                  <a:gd name="T71" fmla="*/ 134 h 258"/>
                  <a:gd name="T72" fmla="*/ 16 w 202"/>
                  <a:gd name="T73" fmla="*/ 104 h 258"/>
                  <a:gd name="T74" fmla="*/ 30 w 202"/>
                  <a:gd name="T75" fmla="*/ 72 h 258"/>
                  <a:gd name="T76" fmla="*/ 44 w 202"/>
                  <a:gd name="T77" fmla="*/ 44 h 258"/>
                  <a:gd name="T78" fmla="*/ 58 w 202"/>
                  <a:gd name="T79" fmla="*/ 22 h 258"/>
                  <a:gd name="T80" fmla="*/ 72 w 202"/>
                  <a:gd name="T81" fmla="*/ 0 h 2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2"/>
                  <a:gd name="T124" fmla="*/ 0 h 258"/>
                  <a:gd name="T125" fmla="*/ 202 w 202"/>
                  <a:gd name="T126" fmla="*/ 258 h 2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2" h="258">
                    <a:moveTo>
                      <a:pt x="72" y="0"/>
                    </a:moveTo>
                    <a:lnTo>
                      <a:pt x="72" y="0"/>
                    </a:lnTo>
                    <a:lnTo>
                      <a:pt x="86" y="12"/>
                    </a:lnTo>
                    <a:lnTo>
                      <a:pt x="122" y="44"/>
                    </a:lnTo>
                    <a:lnTo>
                      <a:pt x="140" y="64"/>
                    </a:lnTo>
                    <a:lnTo>
                      <a:pt x="160" y="86"/>
                    </a:lnTo>
                    <a:lnTo>
                      <a:pt x="174" y="108"/>
                    </a:lnTo>
                    <a:lnTo>
                      <a:pt x="180" y="120"/>
                    </a:lnTo>
                    <a:lnTo>
                      <a:pt x="184" y="130"/>
                    </a:lnTo>
                    <a:lnTo>
                      <a:pt x="196" y="168"/>
                    </a:lnTo>
                    <a:lnTo>
                      <a:pt x="200" y="184"/>
                    </a:lnTo>
                    <a:lnTo>
                      <a:pt x="202" y="200"/>
                    </a:lnTo>
                    <a:lnTo>
                      <a:pt x="202" y="214"/>
                    </a:lnTo>
                    <a:lnTo>
                      <a:pt x="198" y="226"/>
                    </a:lnTo>
                    <a:lnTo>
                      <a:pt x="190" y="236"/>
                    </a:lnTo>
                    <a:lnTo>
                      <a:pt x="178" y="246"/>
                    </a:lnTo>
                    <a:lnTo>
                      <a:pt x="168" y="252"/>
                    </a:lnTo>
                    <a:lnTo>
                      <a:pt x="156" y="256"/>
                    </a:lnTo>
                    <a:lnTo>
                      <a:pt x="144" y="258"/>
                    </a:lnTo>
                    <a:lnTo>
                      <a:pt x="130" y="258"/>
                    </a:lnTo>
                    <a:lnTo>
                      <a:pt x="118" y="258"/>
                    </a:lnTo>
                    <a:lnTo>
                      <a:pt x="104" y="254"/>
                    </a:lnTo>
                    <a:lnTo>
                      <a:pt x="76" y="246"/>
                    </a:lnTo>
                    <a:lnTo>
                      <a:pt x="52" y="234"/>
                    </a:lnTo>
                    <a:lnTo>
                      <a:pt x="30" y="218"/>
                    </a:lnTo>
                    <a:lnTo>
                      <a:pt x="20" y="210"/>
                    </a:lnTo>
                    <a:lnTo>
                      <a:pt x="12" y="202"/>
                    </a:lnTo>
                    <a:lnTo>
                      <a:pt x="6" y="192"/>
                    </a:lnTo>
                    <a:lnTo>
                      <a:pt x="2" y="184"/>
                    </a:lnTo>
                    <a:lnTo>
                      <a:pt x="0" y="174"/>
                    </a:lnTo>
                    <a:lnTo>
                      <a:pt x="0" y="162"/>
                    </a:lnTo>
                    <a:lnTo>
                      <a:pt x="2" y="148"/>
                    </a:lnTo>
                    <a:lnTo>
                      <a:pt x="6" y="134"/>
                    </a:lnTo>
                    <a:lnTo>
                      <a:pt x="16" y="104"/>
                    </a:lnTo>
                    <a:lnTo>
                      <a:pt x="30" y="72"/>
                    </a:lnTo>
                    <a:lnTo>
                      <a:pt x="44" y="44"/>
                    </a:lnTo>
                    <a:lnTo>
                      <a:pt x="58" y="22"/>
                    </a:lnTo>
                    <a:lnTo>
                      <a:pt x="7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881" name="Freeform 466"/>
              <p:cNvSpPr>
                <a:spLocks/>
              </p:cNvSpPr>
              <p:nvPr/>
            </p:nvSpPr>
            <p:spPr bwMode="auto">
              <a:xfrm>
                <a:off x="1942" y="3024"/>
                <a:ext cx="284" cy="380"/>
              </a:xfrm>
              <a:custGeom>
                <a:avLst/>
                <a:gdLst>
                  <a:gd name="T0" fmla="*/ 10 w 284"/>
                  <a:gd name="T1" fmla="*/ 66 h 380"/>
                  <a:gd name="T2" fmla="*/ 20 w 284"/>
                  <a:gd name="T3" fmla="*/ 48 h 380"/>
                  <a:gd name="T4" fmla="*/ 42 w 284"/>
                  <a:gd name="T5" fmla="*/ 26 h 380"/>
                  <a:gd name="T6" fmla="*/ 82 w 284"/>
                  <a:gd name="T7" fmla="*/ 8 h 380"/>
                  <a:gd name="T8" fmla="*/ 110 w 284"/>
                  <a:gd name="T9" fmla="*/ 2 h 380"/>
                  <a:gd name="T10" fmla="*/ 130 w 284"/>
                  <a:gd name="T11" fmla="*/ 0 h 380"/>
                  <a:gd name="T12" fmla="*/ 174 w 284"/>
                  <a:gd name="T13" fmla="*/ 2 h 380"/>
                  <a:gd name="T14" fmla="*/ 214 w 284"/>
                  <a:gd name="T15" fmla="*/ 12 h 380"/>
                  <a:gd name="T16" fmla="*/ 248 w 284"/>
                  <a:gd name="T17" fmla="*/ 36 h 380"/>
                  <a:gd name="T18" fmla="*/ 262 w 284"/>
                  <a:gd name="T19" fmla="*/ 54 h 380"/>
                  <a:gd name="T20" fmla="*/ 272 w 284"/>
                  <a:gd name="T21" fmla="*/ 76 h 380"/>
                  <a:gd name="T22" fmla="*/ 282 w 284"/>
                  <a:gd name="T23" fmla="*/ 104 h 380"/>
                  <a:gd name="T24" fmla="*/ 284 w 284"/>
                  <a:gd name="T25" fmla="*/ 134 h 380"/>
                  <a:gd name="T26" fmla="*/ 282 w 284"/>
                  <a:gd name="T27" fmla="*/ 164 h 380"/>
                  <a:gd name="T28" fmla="*/ 276 w 284"/>
                  <a:gd name="T29" fmla="*/ 174 h 380"/>
                  <a:gd name="T30" fmla="*/ 268 w 284"/>
                  <a:gd name="T31" fmla="*/ 194 h 380"/>
                  <a:gd name="T32" fmla="*/ 272 w 284"/>
                  <a:gd name="T33" fmla="*/ 208 h 380"/>
                  <a:gd name="T34" fmla="*/ 276 w 284"/>
                  <a:gd name="T35" fmla="*/ 230 h 380"/>
                  <a:gd name="T36" fmla="*/ 272 w 284"/>
                  <a:gd name="T37" fmla="*/ 256 h 380"/>
                  <a:gd name="T38" fmla="*/ 264 w 284"/>
                  <a:gd name="T39" fmla="*/ 272 h 380"/>
                  <a:gd name="T40" fmla="*/ 246 w 284"/>
                  <a:gd name="T41" fmla="*/ 332 h 380"/>
                  <a:gd name="T42" fmla="*/ 238 w 284"/>
                  <a:gd name="T43" fmla="*/ 362 h 380"/>
                  <a:gd name="T44" fmla="*/ 234 w 284"/>
                  <a:gd name="T45" fmla="*/ 370 h 380"/>
                  <a:gd name="T46" fmla="*/ 220 w 284"/>
                  <a:gd name="T47" fmla="*/ 378 h 380"/>
                  <a:gd name="T48" fmla="*/ 192 w 284"/>
                  <a:gd name="T49" fmla="*/ 380 h 380"/>
                  <a:gd name="T50" fmla="*/ 172 w 284"/>
                  <a:gd name="T51" fmla="*/ 378 h 380"/>
                  <a:gd name="T52" fmla="*/ 144 w 284"/>
                  <a:gd name="T53" fmla="*/ 370 h 380"/>
                  <a:gd name="T54" fmla="*/ 114 w 284"/>
                  <a:gd name="T55" fmla="*/ 354 h 380"/>
                  <a:gd name="T56" fmla="*/ 84 w 284"/>
                  <a:gd name="T57" fmla="*/ 332 h 380"/>
                  <a:gd name="T58" fmla="*/ 56 w 284"/>
                  <a:gd name="T59" fmla="*/ 302 h 380"/>
                  <a:gd name="T60" fmla="*/ 46 w 284"/>
                  <a:gd name="T61" fmla="*/ 282 h 380"/>
                  <a:gd name="T62" fmla="*/ 30 w 284"/>
                  <a:gd name="T63" fmla="*/ 238 h 380"/>
                  <a:gd name="T64" fmla="*/ 20 w 284"/>
                  <a:gd name="T65" fmla="*/ 180 h 380"/>
                  <a:gd name="T66" fmla="*/ 20 w 284"/>
                  <a:gd name="T67" fmla="*/ 164 h 380"/>
                  <a:gd name="T68" fmla="*/ 10 w 284"/>
                  <a:gd name="T69" fmla="*/ 152 h 380"/>
                  <a:gd name="T70" fmla="*/ 2 w 284"/>
                  <a:gd name="T71" fmla="*/ 128 h 380"/>
                  <a:gd name="T72" fmla="*/ 2 w 284"/>
                  <a:gd name="T73" fmla="*/ 90 h 3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4"/>
                  <a:gd name="T112" fmla="*/ 0 h 380"/>
                  <a:gd name="T113" fmla="*/ 284 w 284"/>
                  <a:gd name="T114" fmla="*/ 380 h 3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4" h="380">
                    <a:moveTo>
                      <a:pt x="10" y="66"/>
                    </a:moveTo>
                    <a:lnTo>
                      <a:pt x="10" y="66"/>
                    </a:lnTo>
                    <a:lnTo>
                      <a:pt x="14" y="58"/>
                    </a:lnTo>
                    <a:lnTo>
                      <a:pt x="20" y="48"/>
                    </a:lnTo>
                    <a:lnTo>
                      <a:pt x="30" y="38"/>
                    </a:lnTo>
                    <a:lnTo>
                      <a:pt x="42" y="26"/>
                    </a:lnTo>
                    <a:lnTo>
                      <a:pt x="60" y="16"/>
                    </a:lnTo>
                    <a:lnTo>
                      <a:pt x="82" y="8"/>
                    </a:lnTo>
                    <a:lnTo>
                      <a:pt x="96" y="4"/>
                    </a:lnTo>
                    <a:lnTo>
                      <a:pt x="110" y="2"/>
                    </a:lnTo>
                    <a:lnTo>
                      <a:pt x="130" y="0"/>
                    </a:lnTo>
                    <a:lnTo>
                      <a:pt x="152" y="0"/>
                    </a:lnTo>
                    <a:lnTo>
                      <a:pt x="174" y="2"/>
                    </a:lnTo>
                    <a:lnTo>
                      <a:pt x="194" y="6"/>
                    </a:lnTo>
                    <a:lnTo>
                      <a:pt x="214" y="12"/>
                    </a:lnTo>
                    <a:lnTo>
                      <a:pt x="232" y="22"/>
                    </a:lnTo>
                    <a:lnTo>
                      <a:pt x="248" y="36"/>
                    </a:lnTo>
                    <a:lnTo>
                      <a:pt x="256" y="44"/>
                    </a:lnTo>
                    <a:lnTo>
                      <a:pt x="262" y="54"/>
                    </a:lnTo>
                    <a:lnTo>
                      <a:pt x="272" y="76"/>
                    </a:lnTo>
                    <a:lnTo>
                      <a:pt x="278" y="90"/>
                    </a:lnTo>
                    <a:lnTo>
                      <a:pt x="282" y="104"/>
                    </a:lnTo>
                    <a:lnTo>
                      <a:pt x="284" y="118"/>
                    </a:lnTo>
                    <a:lnTo>
                      <a:pt x="284" y="134"/>
                    </a:lnTo>
                    <a:lnTo>
                      <a:pt x="284" y="148"/>
                    </a:lnTo>
                    <a:lnTo>
                      <a:pt x="282" y="164"/>
                    </a:lnTo>
                    <a:lnTo>
                      <a:pt x="276" y="174"/>
                    </a:lnTo>
                    <a:lnTo>
                      <a:pt x="268" y="194"/>
                    </a:lnTo>
                    <a:lnTo>
                      <a:pt x="270" y="200"/>
                    </a:lnTo>
                    <a:lnTo>
                      <a:pt x="272" y="208"/>
                    </a:lnTo>
                    <a:lnTo>
                      <a:pt x="276" y="218"/>
                    </a:lnTo>
                    <a:lnTo>
                      <a:pt x="276" y="230"/>
                    </a:lnTo>
                    <a:lnTo>
                      <a:pt x="276" y="242"/>
                    </a:lnTo>
                    <a:lnTo>
                      <a:pt x="272" y="256"/>
                    </a:lnTo>
                    <a:lnTo>
                      <a:pt x="264" y="272"/>
                    </a:lnTo>
                    <a:lnTo>
                      <a:pt x="254" y="302"/>
                    </a:lnTo>
                    <a:lnTo>
                      <a:pt x="246" y="332"/>
                    </a:lnTo>
                    <a:lnTo>
                      <a:pt x="238" y="362"/>
                    </a:lnTo>
                    <a:lnTo>
                      <a:pt x="236" y="366"/>
                    </a:lnTo>
                    <a:lnTo>
                      <a:pt x="234" y="370"/>
                    </a:lnTo>
                    <a:lnTo>
                      <a:pt x="228" y="374"/>
                    </a:lnTo>
                    <a:lnTo>
                      <a:pt x="220" y="378"/>
                    </a:lnTo>
                    <a:lnTo>
                      <a:pt x="208" y="380"/>
                    </a:lnTo>
                    <a:lnTo>
                      <a:pt x="192" y="380"/>
                    </a:lnTo>
                    <a:lnTo>
                      <a:pt x="172" y="378"/>
                    </a:lnTo>
                    <a:lnTo>
                      <a:pt x="160" y="376"/>
                    </a:lnTo>
                    <a:lnTo>
                      <a:pt x="144" y="370"/>
                    </a:lnTo>
                    <a:lnTo>
                      <a:pt x="130" y="364"/>
                    </a:lnTo>
                    <a:lnTo>
                      <a:pt x="114" y="354"/>
                    </a:lnTo>
                    <a:lnTo>
                      <a:pt x="100" y="344"/>
                    </a:lnTo>
                    <a:lnTo>
                      <a:pt x="84" y="332"/>
                    </a:lnTo>
                    <a:lnTo>
                      <a:pt x="70" y="318"/>
                    </a:lnTo>
                    <a:lnTo>
                      <a:pt x="56" y="302"/>
                    </a:lnTo>
                    <a:lnTo>
                      <a:pt x="46" y="282"/>
                    </a:lnTo>
                    <a:lnTo>
                      <a:pt x="36" y="260"/>
                    </a:lnTo>
                    <a:lnTo>
                      <a:pt x="30" y="238"/>
                    </a:lnTo>
                    <a:lnTo>
                      <a:pt x="26" y="216"/>
                    </a:lnTo>
                    <a:lnTo>
                      <a:pt x="20" y="180"/>
                    </a:lnTo>
                    <a:lnTo>
                      <a:pt x="20" y="164"/>
                    </a:lnTo>
                    <a:lnTo>
                      <a:pt x="14" y="160"/>
                    </a:lnTo>
                    <a:lnTo>
                      <a:pt x="10" y="152"/>
                    </a:lnTo>
                    <a:lnTo>
                      <a:pt x="4" y="142"/>
                    </a:lnTo>
                    <a:lnTo>
                      <a:pt x="2" y="128"/>
                    </a:lnTo>
                    <a:lnTo>
                      <a:pt x="0" y="110"/>
                    </a:lnTo>
                    <a:lnTo>
                      <a:pt x="2" y="90"/>
                    </a:lnTo>
                    <a:lnTo>
                      <a:pt x="10" y="66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882" name="Freeform 467"/>
              <p:cNvSpPr>
                <a:spLocks/>
              </p:cNvSpPr>
              <p:nvPr/>
            </p:nvSpPr>
            <p:spPr bwMode="auto">
              <a:xfrm>
                <a:off x="1942" y="3024"/>
                <a:ext cx="284" cy="380"/>
              </a:xfrm>
              <a:custGeom>
                <a:avLst/>
                <a:gdLst>
                  <a:gd name="T0" fmla="*/ 10 w 284"/>
                  <a:gd name="T1" fmla="*/ 66 h 380"/>
                  <a:gd name="T2" fmla="*/ 20 w 284"/>
                  <a:gd name="T3" fmla="*/ 48 h 380"/>
                  <a:gd name="T4" fmla="*/ 42 w 284"/>
                  <a:gd name="T5" fmla="*/ 26 h 380"/>
                  <a:gd name="T6" fmla="*/ 82 w 284"/>
                  <a:gd name="T7" fmla="*/ 8 h 380"/>
                  <a:gd name="T8" fmla="*/ 110 w 284"/>
                  <a:gd name="T9" fmla="*/ 2 h 380"/>
                  <a:gd name="T10" fmla="*/ 130 w 284"/>
                  <a:gd name="T11" fmla="*/ 0 h 380"/>
                  <a:gd name="T12" fmla="*/ 174 w 284"/>
                  <a:gd name="T13" fmla="*/ 2 h 380"/>
                  <a:gd name="T14" fmla="*/ 214 w 284"/>
                  <a:gd name="T15" fmla="*/ 12 h 380"/>
                  <a:gd name="T16" fmla="*/ 248 w 284"/>
                  <a:gd name="T17" fmla="*/ 36 h 380"/>
                  <a:gd name="T18" fmla="*/ 262 w 284"/>
                  <a:gd name="T19" fmla="*/ 54 h 380"/>
                  <a:gd name="T20" fmla="*/ 272 w 284"/>
                  <a:gd name="T21" fmla="*/ 76 h 380"/>
                  <a:gd name="T22" fmla="*/ 282 w 284"/>
                  <a:gd name="T23" fmla="*/ 104 h 380"/>
                  <a:gd name="T24" fmla="*/ 284 w 284"/>
                  <a:gd name="T25" fmla="*/ 134 h 380"/>
                  <a:gd name="T26" fmla="*/ 282 w 284"/>
                  <a:gd name="T27" fmla="*/ 164 h 380"/>
                  <a:gd name="T28" fmla="*/ 276 w 284"/>
                  <a:gd name="T29" fmla="*/ 174 h 380"/>
                  <a:gd name="T30" fmla="*/ 268 w 284"/>
                  <a:gd name="T31" fmla="*/ 194 h 380"/>
                  <a:gd name="T32" fmla="*/ 272 w 284"/>
                  <a:gd name="T33" fmla="*/ 208 h 380"/>
                  <a:gd name="T34" fmla="*/ 276 w 284"/>
                  <a:gd name="T35" fmla="*/ 230 h 380"/>
                  <a:gd name="T36" fmla="*/ 272 w 284"/>
                  <a:gd name="T37" fmla="*/ 256 h 380"/>
                  <a:gd name="T38" fmla="*/ 264 w 284"/>
                  <a:gd name="T39" fmla="*/ 272 h 380"/>
                  <a:gd name="T40" fmla="*/ 246 w 284"/>
                  <a:gd name="T41" fmla="*/ 332 h 380"/>
                  <a:gd name="T42" fmla="*/ 238 w 284"/>
                  <a:gd name="T43" fmla="*/ 362 h 380"/>
                  <a:gd name="T44" fmla="*/ 234 w 284"/>
                  <a:gd name="T45" fmla="*/ 370 h 380"/>
                  <a:gd name="T46" fmla="*/ 220 w 284"/>
                  <a:gd name="T47" fmla="*/ 378 h 380"/>
                  <a:gd name="T48" fmla="*/ 192 w 284"/>
                  <a:gd name="T49" fmla="*/ 380 h 380"/>
                  <a:gd name="T50" fmla="*/ 172 w 284"/>
                  <a:gd name="T51" fmla="*/ 378 h 380"/>
                  <a:gd name="T52" fmla="*/ 144 w 284"/>
                  <a:gd name="T53" fmla="*/ 370 h 380"/>
                  <a:gd name="T54" fmla="*/ 114 w 284"/>
                  <a:gd name="T55" fmla="*/ 354 h 380"/>
                  <a:gd name="T56" fmla="*/ 84 w 284"/>
                  <a:gd name="T57" fmla="*/ 332 h 380"/>
                  <a:gd name="T58" fmla="*/ 56 w 284"/>
                  <a:gd name="T59" fmla="*/ 302 h 380"/>
                  <a:gd name="T60" fmla="*/ 46 w 284"/>
                  <a:gd name="T61" fmla="*/ 282 h 380"/>
                  <a:gd name="T62" fmla="*/ 30 w 284"/>
                  <a:gd name="T63" fmla="*/ 238 h 380"/>
                  <a:gd name="T64" fmla="*/ 20 w 284"/>
                  <a:gd name="T65" fmla="*/ 180 h 380"/>
                  <a:gd name="T66" fmla="*/ 20 w 284"/>
                  <a:gd name="T67" fmla="*/ 164 h 380"/>
                  <a:gd name="T68" fmla="*/ 10 w 284"/>
                  <a:gd name="T69" fmla="*/ 152 h 380"/>
                  <a:gd name="T70" fmla="*/ 2 w 284"/>
                  <a:gd name="T71" fmla="*/ 128 h 380"/>
                  <a:gd name="T72" fmla="*/ 2 w 284"/>
                  <a:gd name="T73" fmla="*/ 90 h 3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4"/>
                  <a:gd name="T112" fmla="*/ 0 h 380"/>
                  <a:gd name="T113" fmla="*/ 284 w 284"/>
                  <a:gd name="T114" fmla="*/ 380 h 3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4" h="380">
                    <a:moveTo>
                      <a:pt x="10" y="66"/>
                    </a:moveTo>
                    <a:lnTo>
                      <a:pt x="10" y="66"/>
                    </a:lnTo>
                    <a:lnTo>
                      <a:pt x="14" y="58"/>
                    </a:lnTo>
                    <a:lnTo>
                      <a:pt x="20" y="48"/>
                    </a:lnTo>
                    <a:lnTo>
                      <a:pt x="30" y="38"/>
                    </a:lnTo>
                    <a:lnTo>
                      <a:pt x="42" y="26"/>
                    </a:lnTo>
                    <a:lnTo>
                      <a:pt x="60" y="16"/>
                    </a:lnTo>
                    <a:lnTo>
                      <a:pt x="82" y="8"/>
                    </a:lnTo>
                    <a:lnTo>
                      <a:pt x="96" y="4"/>
                    </a:lnTo>
                    <a:lnTo>
                      <a:pt x="110" y="2"/>
                    </a:lnTo>
                    <a:lnTo>
                      <a:pt x="130" y="0"/>
                    </a:lnTo>
                    <a:lnTo>
                      <a:pt x="152" y="0"/>
                    </a:lnTo>
                    <a:lnTo>
                      <a:pt x="174" y="2"/>
                    </a:lnTo>
                    <a:lnTo>
                      <a:pt x="194" y="6"/>
                    </a:lnTo>
                    <a:lnTo>
                      <a:pt x="214" y="12"/>
                    </a:lnTo>
                    <a:lnTo>
                      <a:pt x="232" y="22"/>
                    </a:lnTo>
                    <a:lnTo>
                      <a:pt x="248" y="36"/>
                    </a:lnTo>
                    <a:lnTo>
                      <a:pt x="256" y="44"/>
                    </a:lnTo>
                    <a:lnTo>
                      <a:pt x="262" y="54"/>
                    </a:lnTo>
                    <a:lnTo>
                      <a:pt x="272" y="76"/>
                    </a:lnTo>
                    <a:lnTo>
                      <a:pt x="278" y="90"/>
                    </a:lnTo>
                    <a:lnTo>
                      <a:pt x="282" y="104"/>
                    </a:lnTo>
                    <a:lnTo>
                      <a:pt x="284" y="118"/>
                    </a:lnTo>
                    <a:lnTo>
                      <a:pt x="284" y="134"/>
                    </a:lnTo>
                    <a:lnTo>
                      <a:pt x="284" y="148"/>
                    </a:lnTo>
                    <a:lnTo>
                      <a:pt x="282" y="164"/>
                    </a:lnTo>
                    <a:lnTo>
                      <a:pt x="276" y="174"/>
                    </a:lnTo>
                    <a:lnTo>
                      <a:pt x="268" y="194"/>
                    </a:lnTo>
                    <a:lnTo>
                      <a:pt x="270" y="200"/>
                    </a:lnTo>
                    <a:lnTo>
                      <a:pt x="272" y="208"/>
                    </a:lnTo>
                    <a:lnTo>
                      <a:pt x="276" y="218"/>
                    </a:lnTo>
                    <a:lnTo>
                      <a:pt x="276" y="230"/>
                    </a:lnTo>
                    <a:lnTo>
                      <a:pt x="276" y="242"/>
                    </a:lnTo>
                    <a:lnTo>
                      <a:pt x="272" y="256"/>
                    </a:lnTo>
                    <a:lnTo>
                      <a:pt x="264" y="272"/>
                    </a:lnTo>
                    <a:lnTo>
                      <a:pt x="254" y="302"/>
                    </a:lnTo>
                    <a:lnTo>
                      <a:pt x="246" y="332"/>
                    </a:lnTo>
                    <a:lnTo>
                      <a:pt x="238" y="362"/>
                    </a:lnTo>
                    <a:lnTo>
                      <a:pt x="236" y="366"/>
                    </a:lnTo>
                    <a:lnTo>
                      <a:pt x="234" y="370"/>
                    </a:lnTo>
                    <a:lnTo>
                      <a:pt x="228" y="374"/>
                    </a:lnTo>
                    <a:lnTo>
                      <a:pt x="220" y="378"/>
                    </a:lnTo>
                    <a:lnTo>
                      <a:pt x="208" y="380"/>
                    </a:lnTo>
                    <a:lnTo>
                      <a:pt x="192" y="380"/>
                    </a:lnTo>
                    <a:lnTo>
                      <a:pt x="172" y="378"/>
                    </a:lnTo>
                    <a:lnTo>
                      <a:pt x="160" y="376"/>
                    </a:lnTo>
                    <a:lnTo>
                      <a:pt x="144" y="370"/>
                    </a:lnTo>
                    <a:lnTo>
                      <a:pt x="130" y="364"/>
                    </a:lnTo>
                    <a:lnTo>
                      <a:pt x="114" y="354"/>
                    </a:lnTo>
                    <a:lnTo>
                      <a:pt x="100" y="344"/>
                    </a:lnTo>
                    <a:lnTo>
                      <a:pt x="84" y="332"/>
                    </a:lnTo>
                    <a:lnTo>
                      <a:pt x="70" y="318"/>
                    </a:lnTo>
                    <a:lnTo>
                      <a:pt x="56" y="302"/>
                    </a:lnTo>
                    <a:lnTo>
                      <a:pt x="46" y="282"/>
                    </a:lnTo>
                    <a:lnTo>
                      <a:pt x="36" y="260"/>
                    </a:lnTo>
                    <a:lnTo>
                      <a:pt x="30" y="238"/>
                    </a:lnTo>
                    <a:lnTo>
                      <a:pt x="26" y="216"/>
                    </a:lnTo>
                    <a:lnTo>
                      <a:pt x="20" y="180"/>
                    </a:lnTo>
                    <a:lnTo>
                      <a:pt x="20" y="164"/>
                    </a:lnTo>
                    <a:lnTo>
                      <a:pt x="14" y="160"/>
                    </a:lnTo>
                    <a:lnTo>
                      <a:pt x="10" y="152"/>
                    </a:lnTo>
                    <a:lnTo>
                      <a:pt x="4" y="142"/>
                    </a:lnTo>
                    <a:lnTo>
                      <a:pt x="2" y="128"/>
                    </a:lnTo>
                    <a:lnTo>
                      <a:pt x="0" y="110"/>
                    </a:lnTo>
                    <a:lnTo>
                      <a:pt x="2" y="90"/>
                    </a:lnTo>
                    <a:lnTo>
                      <a:pt x="10" y="6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883" name="Freeform 468"/>
              <p:cNvSpPr>
                <a:spLocks/>
              </p:cNvSpPr>
              <p:nvPr/>
            </p:nvSpPr>
            <p:spPr bwMode="auto">
              <a:xfrm>
                <a:off x="1910" y="3156"/>
                <a:ext cx="232" cy="488"/>
              </a:xfrm>
              <a:custGeom>
                <a:avLst/>
                <a:gdLst>
                  <a:gd name="T0" fmla="*/ 38 w 232"/>
                  <a:gd name="T1" fmla="*/ 0 h 488"/>
                  <a:gd name="T2" fmla="*/ 38 w 232"/>
                  <a:gd name="T3" fmla="*/ 0 h 488"/>
                  <a:gd name="T4" fmla="*/ 38 w 232"/>
                  <a:gd name="T5" fmla="*/ 30 h 488"/>
                  <a:gd name="T6" fmla="*/ 40 w 232"/>
                  <a:gd name="T7" fmla="*/ 62 h 488"/>
                  <a:gd name="T8" fmla="*/ 40 w 232"/>
                  <a:gd name="T9" fmla="*/ 102 h 488"/>
                  <a:gd name="T10" fmla="*/ 36 w 232"/>
                  <a:gd name="T11" fmla="*/ 148 h 488"/>
                  <a:gd name="T12" fmla="*/ 32 w 232"/>
                  <a:gd name="T13" fmla="*/ 194 h 488"/>
                  <a:gd name="T14" fmla="*/ 24 w 232"/>
                  <a:gd name="T15" fmla="*/ 240 h 488"/>
                  <a:gd name="T16" fmla="*/ 18 w 232"/>
                  <a:gd name="T17" fmla="*/ 260 h 488"/>
                  <a:gd name="T18" fmla="*/ 10 w 232"/>
                  <a:gd name="T19" fmla="*/ 280 h 488"/>
                  <a:gd name="T20" fmla="*/ 10 w 232"/>
                  <a:gd name="T21" fmla="*/ 280 h 488"/>
                  <a:gd name="T22" fmla="*/ 12 w 232"/>
                  <a:gd name="T23" fmla="*/ 288 h 488"/>
                  <a:gd name="T24" fmla="*/ 12 w 232"/>
                  <a:gd name="T25" fmla="*/ 306 h 488"/>
                  <a:gd name="T26" fmla="*/ 12 w 232"/>
                  <a:gd name="T27" fmla="*/ 316 h 488"/>
                  <a:gd name="T28" fmla="*/ 10 w 232"/>
                  <a:gd name="T29" fmla="*/ 328 h 488"/>
                  <a:gd name="T30" fmla="*/ 6 w 232"/>
                  <a:gd name="T31" fmla="*/ 336 h 488"/>
                  <a:gd name="T32" fmla="*/ 0 w 232"/>
                  <a:gd name="T33" fmla="*/ 344 h 488"/>
                  <a:gd name="T34" fmla="*/ 0 w 232"/>
                  <a:gd name="T35" fmla="*/ 344 h 488"/>
                  <a:gd name="T36" fmla="*/ 8 w 232"/>
                  <a:gd name="T37" fmla="*/ 358 h 488"/>
                  <a:gd name="T38" fmla="*/ 30 w 232"/>
                  <a:gd name="T39" fmla="*/ 390 h 488"/>
                  <a:gd name="T40" fmla="*/ 44 w 232"/>
                  <a:gd name="T41" fmla="*/ 410 h 488"/>
                  <a:gd name="T42" fmla="*/ 60 w 232"/>
                  <a:gd name="T43" fmla="*/ 430 h 488"/>
                  <a:gd name="T44" fmla="*/ 76 w 232"/>
                  <a:gd name="T45" fmla="*/ 448 h 488"/>
                  <a:gd name="T46" fmla="*/ 94 w 232"/>
                  <a:gd name="T47" fmla="*/ 466 h 488"/>
                  <a:gd name="T48" fmla="*/ 112 w 232"/>
                  <a:gd name="T49" fmla="*/ 478 h 488"/>
                  <a:gd name="T50" fmla="*/ 122 w 232"/>
                  <a:gd name="T51" fmla="*/ 484 h 488"/>
                  <a:gd name="T52" fmla="*/ 130 w 232"/>
                  <a:gd name="T53" fmla="*/ 486 h 488"/>
                  <a:gd name="T54" fmla="*/ 138 w 232"/>
                  <a:gd name="T55" fmla="*/ 488 h 488"/>
                  <a:gd name="T56" fmla="*/ 146 w 232"/>
                  <a:gd name="T57" fmla="*/ 488 h 488"/>
                  <a:gd name="T58" fmla="*/ 154 w 232"/>
                  <a:gd name="T59" fmla="*/ 486 h 488"/>
                  <a:gd name="T60" fmla="*/ 162 w 232"/>
                  <a:gd name="T61" fmla="*/ 480 h 488"/>
                  <a:gd name="T62" fmla="*/ 168 w 232"/>
                  <a:gd name="T63" fmla="*/ 474 h 488"/>
                  <a:gd name="T64" fmla="*/ 176 w 232"/>
                  <a:gd name="T65" fmla="*/ 464 h 488"/>
                  <a:gd name="T66" fmla="*/ 180 w 232"/>
                  <a:gd name="T67" fmla="*/ 452 h 488"/>
                  <a:gd name="T68" fmla="*/ 186 w 232"/>
                  <a:gd name="T69" fmla="*/ 438 h 488"/>
                  <a:gd name="T70" fmla="*/ 190 w 232"/>
                  <a:gd name="T71" fmla="*/ 420 h 488"/>
                  <a:gd name="T72" fmla="*/ 194 w 232"/>
                  <a:gd name="T73" fmla="*/ 398 h 488"/>
                  <a:gd name="T74" fmla="*/ 196 w 232"/>
                  <a:gd name="T75" fmla="*/ 374 h 488"/>
                  <a:gd name="T76" fmla="*/ 198 w 232"/>
                  <a:gd name="T77" fmla="*/ 346 h 488"/>
                  <a:gd name="T78" fmla="*/ 198 w 232"/>
                  <a:gd name="T79" fmla="*/ 346 h 488"/>
                  <a:gd name="T80" fmla="*/ 198 w 232"/>
                  <a:gd name="T81" fmla="*/ 342 h 488"/>
                  <a:gd name="T82" fmla="*/ 200 w 232"/>
                  <a:gd name="T83" fmla="*/ 320 h 488"/>
                  <a:gd name="T84" fmla="*/ 200 w 232"/>
                  <a:gd name="T85" fmla="*/ 320 h 488"/>
                  <a:gd name="T86" fmla="*/ 204 w 232"/>
                  <a:gd name="T87" fmla="*/ 270 h 488"/>
                  <a:gd name="T88" fmla="*/ 206 w 232"/>
                  <a:gd name="T89" fmla="*/ 242 h 488"/>
                  <a:gd name="T90" fmla="*/ 208 w 232"/>
                  <a:gd name="T91" fmla="*/ 216 h 488"/>
                  <a:gd name="T92" fmla="*/ 208 w 232"/>
                  <a:gd name="T93" fmla="*/ 216 h 488"/>
                  <a:gd name="T94" fmla="*/ 208 w 232"/>
                  <a:gd name="T95" fmla="*/ 206 h 488"/>
                  <a:gd name="T96" fmla="*/ 210 w 232"/>
                  <a:gd name="T97" fmla="*/ 196 h 488"/>
                  <a:gd name="T98" fmla="*/ 218 w 232"/>
                  <a:gd name="T99" fmla="*/ 178 h 488"/>
                  <a:gd name="T100" fmla="*/ 228 w 232"/>
                  <a:gd name="T101" fmla="*/ 164 h 488"/>
                  <a:gd name="T102" fmla="*/ 232 w 232"/>
                  <a:gd name="T103" fmla="*/ 160 h 488"/>
                  <a:gd name="T104" fmla="*/ 38 w 232"/>
                  <a:gd name="T105" fmla="*/ 0 h 48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2"/>
                  <a:gd name="T160" fmla="*/ 0 h 488"/>
                  <a:gd name="T161" fmla="*/ 232 w 232"/>
                  <a:gd name="T162" fmla="*/ 488 h 488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2" h="488">
                    <a:moveTo>
                      <a:pt x="38" y="0"/>
                    </a:moveTo>
                    <a:lnTo>
                      <a:pt x="38" y="0"/>
                    </a:lnTo>
                    <a:lnTo>
                      <a:pt x="38" y="30"/>
                    </a:lnTo>
                    <a:lnTo>
                      <a:pt x="40" y="62"/>
                    </a:lnTo>
                    <a:lnTo>
                      <a:pt x="40" y="102"/>
                    </a:lnTo>
                    <a:lnTo>
                      <a:pt x="36" y="148"/>
                    </a:lnTo>
                    <a:lnTo>
                      <a:pt x="32" y="194"/>
                    </a:lnTo>
                    <a:lnTo>
                      <a:pt x="24" y="240"/>
                    </a:lnTo>
                    <a:lnTo>
                      <a:pt x="18" y="260"/>
                    </a:lnTo>
                    <a:lnTo>
                      <a:pt x="10" y="280"/>
                    </a:lnTo>
                    <a:lnTo>
                      <a:pt x="12" y="288"/>
                    </a:lnTo>
                    <a:lnTo>
                      <a:pt x="12" y="306"/>
                    </a:lnTo>
                    <a:lnTo>
                      <a:pt x="12" y="316"/>
                    </a:lnTo>
                    <a:lnTo>
                      <a:pt x="10" y="328"/>
                    </a:lnTo>
                    <a:lnTo>
                      <a:pt x="6" y="336"/>
                    </a:lnTo>
                    <a:lnTo>
                      <a:pt x="0" y="344"/>
                    </a:lnTo>
                    <a:lnTo>
                      <a:pt x="8" y="358"/>
                    </a:lnTo>
                    <a:lnTo>
                      <a:pt x="30" y="390"/>
                    </a:lnTo>
                    <a:lnTo>
                      <a:pt x="44" y="410"/>
                    </a:lnTo>
                    <a:lnTo>
                      <a:pt x="60" y="430"/>
                    </a:lnTo>
                    <a:lnTo>
                      <a:pt x="76" y="448"/>
                    </a:lnTo>
                    <a:lnTo>
                      <a:pt x="94" y="466"/>
                    </a:lnTo>
                    <a:lnTo>
                      <a:pt x="112" y="478"/>
                    </a:lnTo>
                    <a:lnTo>
                      <a:pt x="122" y="484"/>
                    </a:lnTo>
                    <a:lnTo>
                      <a:pt x="130" y="486"/>
                    </a:lnTo>
                    <a:lnTo>
                      <a:pt x="138" y="488"/>
                    </a:lnTo>
                    <a:lnTo>
                      <a:pt x="146" y="488"/>
                    </a:lnTo>
                    <a:lnTo>
                      <a:pt x="154" y="486"/>
                    </a:lnTo>
                    <a:lnTo>
                      <a:pt x="162" y="480"/>
                    </a:lnTo>
                    <a:lnTo>
                      <a:pt x="168" y="474"/>
                    </a:lnTo>
                    <a:lnTo>
                      <a:pt x="176" y="464"/>
                    </a:lnTo>
                    <a:lnTo>
                      <a:pt x="180" y="452"/>
                    </a:lnTo>
                    <a:lnTo>
                      <a:pt x="186" y="438"/>
                    </a:lnTo>
                    <a:lnTo>
                      <a:pt x="190" y="420"/>
                    </a:lnTo>
                    <a:lnTo>
                      <a:pt x="194" y="398"/>
                    </a:lnTo>
                    <a:lnTo>
                      <a:pt x="196" y="374"/>
                    </a:lnTo>
                    <a:lnTo>
                      <a:pt x="198" y="346"/>
                    </a:lnTo>
                    <a:lnTo>
                      <a:pt x="198" y="342"/>
                    </a:lnTo>
                    <a:lnTo>
                      <a:pt x="200" y="320"/>
                    </a:lnTo>
                    <a:lnTo>
                      <a:pt x="204" y="270"/>
                    </a:lnTo>
                    <a:lnTo>
                      <a:pt x="206" y="242"/>
                    </a:lnTo>
                    <a:lnTo>
                      <a:pt x="208" y="216"/>
                    </a:lnTo>
                    <a:lnTo>
                      <a:pt x="208" y="206"/>
                    </a:lnTo>
                    <a:lnTo>
                      <a:pt x="210" y="196"/>
                    </a:lnTo>
                    <a:lnTo>
                      <a:pt x="218" y="178"/>
                    </a:lnTo>
                    <a:lnTo>
                      <a:pt x="228" y="164"/>
                    </a:lnTo>
                    <a:lnTo>
                      <a:pt x="232" y="16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884" name="Freeform 469"/>
              <p:cNvSpPr>
                <a:spLocks/>
              </p:cNvSpPr>
              <p:nvPr/>
            </p:nvSpPr>
            <p:spPr bwMode="auto">
              <a:xfrm>
                <a:off x="1862" y="3368"/>
                <a:ext cx="312" cy="526"/>
              </a:xfrm>
              <a:custGeom>
                <a:avLst/>
                <a:gdLst>
                  <a:gd name="T0" fmla="*/ 184 w 312"/>
                  <a:gd name="T1" fmla="*/ 106 h 526"/>
                  <a:gd name="T2" fmla="*/ 184 w 312"/>
                  <a:gd name="T3" fmla="*/ 106 h 526"/>
                  <a:gd name="T4" fmla="*/ 162 w 312"/>
                  <a:gd name="T5" fmla="*/ 94 h 526"/>
                  <a:gd name="T6" fmla="*/ 140 w 312"/>
                  <a:gd name="T7" fmla="*/ 78 h 526"/>
                  <a:gd name="T8" fmla="*/ 120 w 312"/>
                  <a:gd name="T9" fmla="*/ 60 h 526"/>
                  <a:gd name="T10" fmla="*/ 102 w 312"/>
                  <a:gd name="T11" fmla="*/ 42 h 526"/>
                  <a:gd name="T12" fmla="*/ 76 w 312"/>
                  <a:gd name="T13" fmla="*/ 12 h 526"/>
                  <a:gd name="T14" fmla="*/ 66 w 312"/>
                  <a:gd name="T15" fmla="*/ 0 h 526"/>
                  <a:gd name="T16" fmla="*/ 30 w 312"/>
                  <a:gd name="T17" fmla="*/ 34 h 526"/>
                  <a:gd name="T18" fmla="*/ 0 w 312"/>
                  <a:gd name="T19" fmla="*/ 64 h 526"/>
                  <a:gd name="T20" fmla="*/ 0 w 312"/>
                  <a:gd name="T21" fmla="*/ 64 h 526"/>
                  <a:gd name="T22" fmla="*/ 16 w 312"/>
                  <a:gd name="T23" fmla="*/ 84 h 526"/>
                  <a:gd name="T24" fmla="*/ 32 w 312"/>
                  <a:gd name="T25" fmla="*/ 108 h 526"/>
                  <a:gd name="T26" fmla="*/ 50 w 312"/>
                  <a:gd name="T27" fmla="*/ 138 h 526"/>
                  <a:gd name="T28" fmla="*/ 68 w 312"/>
                  <a:gd name="T29" fmla="*/ 172 h 526"/>
                  <a:gd name="T30" fmla="*/ 106 w 312"/>
                  <a:gd name="T31" fmla="*/ 248 h 526"/>
                  <a:gd name="T32" fmla="*/ 142 w 312"/>
                  <a:gd name="T33" fmla="*/ 326 h 526"/>
                  <a:gd name="T34" fmla="*/ 174 w 312"/>
                  <a:gd name="T35" fmla="*/ 402 h 526"/>
                  <a:gd name="T36" fmla="*/ 200 w 312"/>
                  <a:gd name="T37" fmla="*/ 466 h 526"/>
                  <a:gd name="T38" fmla="*/ 224 w 312"/>
                  <a:gd name="T39" fmla="*/ 526 h 526"/>
                  <a:gd name="T40" fmla="*/ 224 w 312"/>
                  <a:gd name="T41" fmla="*/ 526 h 526"/>
                  <a:gd name="T42" fmla="*/ 234 w 312"/>
                  <a:gd name="T43" fmla="*/ 500 h 526"/>
                  <a:gd name="T44" fmla="*/ 242 w 312"/>
                  <a:gd name="T45" fmla="*/ 470 h 526"/>
                  <a:gd name="T46" fmla="*/ 260 w 312"/>
                  <a:gd name="T47" fmla="*/ 406 h 526"/>
                  <a:gd name="T48" fmla="*/ 274 w 312"/>
                  <a:gd name="T49" fmla="*/ 336 h 526"/>
                  <a:gd name="T50" fmla="*/ 288 w 312"/>
                  <a:gd name="T51" fmla="*/ 270 h 526"/>
                  <a:gd name="T52" fmla="*/ 306 w 312"/>
                  <a:gd name="T53" fmla="*/ 160 h 526"/>
                  <a:gd name="T54" fmla="*/ 312 w 312"/>
                  <a:gd name="T55" fmla="*/ 116 h 526"/>
                  <a:gd name="T56" fmla="*/ 296 w 312"/>
                  <a:gd name="T57" fmla="*/ 98 h 526"/>
                  <a:gd name="T58" fmla="*/ 264 w 312"/>
                  <a:gd name="T59" fmla="*/ 54 h 526"/>
                  <a:gd name="T60" fmla="*/ 264 w 312"/>
                  <a:gd name="T61" fmla="*/ 54 h 526"/>
                  <a:gd name="T62" fmla="*/ 252 w 312"/>
                  <a:gd name="T63" fmla="*/ 74 h 526"/>
                  <a:gd name="T64" fmla="*/ 240 w 312"/>
                  <a:gd name="T65" fmla="*/ 88 h 526"/>
                  <a:gd name="T66" fmla="*/ 230 w 312"/>
                  <a:gd name="T67" fmla="*/ 100 h 526"/>
                  <a:gd name="T68" fmla="*/ 220 w 312"/>
                  <a:gd name="T69" fmla="*/ 106 h 526"/>
                  <a:gd name="T70" fmla="*/ 200 w 312"/>
                  <a:gd name="T71" fmla="*/ 248 h 526"/>
                  <a:gd name="T72" fmla="*/ 184 w 312"/>
                  <a:gd name="T73" fmla="*/ 106 h 52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12"/>
                  <a:gd name="T112" fmla="*/ 0 h 526"/>
                  <a:gd name="T113" fmla="*/ 312 w 312"/>
                  <a:gd name="T114" fmla="*/ 526 h 52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12" h="526">
                    <a:moveTo>
                      <a:pt x="184" y="106"/>
                    </a:moveTo>
                    <a:lnTo>
                      <a:pt x="184" y="106"/>
                    </a:lnTo>
                    <a:lnTo>
                      <a:pt x="162" y="94"/>
                    </a:lnTo>
                    <a:lnTo>
                      <a:pt x="140" y="78"/>
                    </a:lnTo>
                    <a:lnTo>
                      <a:pt x="120" y="60"/>
                    </a:lnTo>
                    <a:lnTo>
                      <a:pt x="102" y="42"/>
                    </a:lnTo>
                    <a:lnTo>
                      <a:pt x="76" y="12"/>
                    </a:lnTo>
                    <a:lnTo>
                      <a:pt x="66" y="0"/>
                    </a:lnTo>
                    <a:lnTo>
                      <a:pt x="30" y="34"/>
                    </a:lnTo>
                    <a:lnTo>
                      <a:pt x="0" y="64"/>
                    </a:lnTo>
                    <a:lnTo>
                      <a:pt x="16" y="84"/>
                    </a:lnTo>
                    <a:lnTo>
                      <a:pt x="32" y="108"/>
                    </a:lnTo>
                    <a:lnTo>
                      <a:pt x="50" y="138"/>
                    </a:lnTo>
                    <a:lnTo>
                      <a:pt x="68" y="172"/>
                    </a:lnTo>
                    <a:lnTo>
                      <a:pt x="106" y="248"/>
                    </a:lnTo>
                    <a:lnTo>
                      <a:pt x="142" y="326"/>
                    </a:lnTo>
                    <a:lnTo>
                      <a:pt x="174" y="402"/>
                    </a:lnTo>
                    <a:lnTo>
                      <a:pt x="200" y="466"/>
                    </a:lnTo>
                    <a:lnTo>
                      <a:pt x="224" y="526"/>
                    </a:lnTo>
                    <a:lnTo>
                      <a:pt x="234" y="500"/>
                    </a:lnTo>
                    <a:lnTo>
                      <a:pt x="242" y="470"/>
                    </a:lnTo>
                    <a:lnTo>
                      <a:pt x="260" y="406"/>
                    </a:lnTo>
                    <a:lnTo>
                      <a:pt x="274" y="336"/>
                    </a:lnTo>
                    <a:lnTo>
                      <a:pt x="288" y="270"/>
                    </a:lnTo>
                    <a:lnTo>
                      <a:pt x="306" y="160"/>
                    </a:lnTo>
                    <a:lnTo>
                      <a:pt x="312" y="116"/>
                    </a:lnTo>
                    <a:lnTo>
                      <a:pt x="296" y="98"/>
                    </a:lnTo>
                    <a:lnTo>
                      <a:pt x="264" y="54"/>
                    </a:lnTo>
                    <a:lnTo>
                      <a:pt x="252" y="74"/>
                    </a:lnTo>
                    <a:lnTo>
                      <a:pt x="240" y="88"/>
                    </a:lnTo>
                    <a:lnTo>
                      <a:pt x="230" y="100"/>
                    </a:lnTo>
                    <a:lnTo>
                      <a:pt x="220" y="106"/>
                    </a:lnTo>
                    <a:lnTo>
                      <a:pt x="200" y="248"/>
                    </a:lnTo>
                    <a:lnTo>
                      <a:pt x="184" y="106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885" name="Freeform 470"/>
              <p:cNvSpPr>
                <a:spLocks/>
              </p:cNvSpPr>
              <p:nvPr/>
            </p:nvSpPr>
            <p:spPr bwMode="auto">
              <a:xfrm>
                <a:off x="1932" y="3024"/>
                <a:ext cx="282" cy="232"/>
              </a:xfrm>
              <a:custGeom>
                <a:avLst/>
                <a:gdLst>
                  <a:gd name="T0" fmla="*/ 16 w 282"/>
                  <a:gd name="T1" fmla="*/ 232 h 232"/>
                  <a:gd name="T2" fmla="*/ 10 w 282"/>
                  <a:gd name="T3" fmla="*/ 174 h 232"/>
                  <a:gd name="T4" fmla="*/ 2 w 282"/>
                  <a:gd name="T5" fmla="*/ 132 h 232"/>
                  <a:gd name="T6" fmla="*/ 0 w 282"/>
                  <a:gd name="T7" fmla="*/ 110 h 232"/>
                  <a:gd name="T8" fmla="*/ 4 w 282"/>
                  <a:gd name="T9" fmla="*/ 90 h 232"/>
                  <a:gd name="T10" fmla="*/ 24 w 282"/>
                  <a:gd name="T11" fmla="*/ 52 h 232"/>
                  <a:gd name="T12" fmla="*/ 54 w 282"/>
                  <a:gd name="T13" fmla="*/ 22 h 232"/>
                  <a:gd name="T14" fmla="*/ 92 w 282"/>
                  <a:gd name="T15" fmla="*/ 4 h 232"/>
                  <a:gd name="T16" fmla="*/ 114 w 282"/>
                  <a:gd name="T17" fmla="*/ 0 h 232"/>
                  <a:gd name="T18" fmla="*/ 164 w 282"/>
                  <a:gd name="T19" fmla="*/ 0 h 232"/>
                  <a:gd name="T20" fmla="*/ 212 w 282"/>
                  <a:gd name="T21" fmla="*/ 6 h 232"/>
                  <a:gd name="T22" fmla="*/ 244 w 282"/>
                  <a:gd name="T23" fmla="*/ 18 h 232"/>
                  <a:gd name="T24" fmla="*/ 270 w 282"/>
                  <a:gd name="T25" fmla="*/ 36 h 232"/>
                  <a:gd name="T26" fmla="*/ 276 w 282"/>
                  <a:gd name="T27" fmla="*/ 62 h 232"/>
                  <a:gd name="T28" fmla="*/ 270 w 282"/>
                  <a:gd name="T29" fmla="*/ 62 h 232"/>
                  <a:gd name="T30" fmla="*/ 260 w 282"/>
                  <a:gd name="T31" fmla="*/ 66 h 232"/>
                  <a:gd name="T32" fmla="*/ 252 w 282"/>
                  <a:gd name="T33" fmla="*/ 60 h 232"/>
                  <a:gd name="T34" fmla="*/ 226 w 282"/>
                  <a:gd name="T35" fmla="*/ 50 h 232"/>
                  <a:gd name="T36" fmla="*/ 182 w 282"/>
                  <a:gd name="T37" fmla="*/ 40 h 232"/>
                  <a:gd name="T38" fmla="*/ 120 w 282"/>
                  <a:gd name="T39" fmla="*/ 40 h 232"/>
                  <a:gd name="T40" fmla="*/ 108 w 282"/>
                  <a:gd name="T41" fmla="*/ 42 h 232"/>
                  <a:gd name="T42" fmla="*/ 92 w 282"/>
                  <a:gd name="T43" fmla="*/ 50 h 232"/>
                  <a:gd name="T44" fmla="*/ 84 w 282"/>
                  <a:gd name="T45" fmla="*/ 62 h 232"/>
                  <a:gd name="T46" fmla="*/ 84 w 282"/>
                  <a:gd name="T47" fmla="*/ 84 h 232"/>
                  <a:gd name="T48" fmla="*/ 92 w 282"/>
                  <a:gd name="T49" fmla="*/ 110 h 232"/>
                  <a:gd name="T50" fmla="*/ 98 w 282"/>
                  <a:gd name="T51" fmla="*/ 122 h 232"/>
                  <a:gd name="T52" fmla="*/ 88 w 282"/>
                  <a:gd name="T53" fmla="*/ 144 h 232"/>
                  <a:gd name="T54" fmla="*/ 84 w 282"/>
                  <a:gd name="T55" fmla="*/ 172 h 232"/>
                  <a:gd name="T56" fmla="*/ 88 w 282"/>
                  <a:gd name="T57" fmla="*/ 208 h 232"/>
                  <a:gd name="T58" fmla="*/ 62 w 282"/>
                  <a:gd name="T59" fmla="*/ 202 h 232"/>
                  <a:gd name="T60" fmla="*/ 50 w 282"/>
                  <a:gd name="T61" fmla="*/ 194 h 232"/>
                  <a:gd name="T62" fmla="*/ 40 w 282"/>
                  <a:gd name="T63" fmla="*/ 190 h 232"/>
                  <a:gd name="T64" fmla="*/ 34 w 282"/>
                  <a:gd name="T65" fmla="*/ 196 h 232"/>
                  <a:gd name="T66" fmla="*/ 16 w 282"/>
                  <a:gd name="T67" fmla="*/ 232 h 2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2"/>
                  <a:gd name="T103" fmla="*/ 0 h 232"/>
                  <a:gd name="T104" fmla="*/ 282 w 282"/>
                  <a:gd name="T105" fmla="*/ 232 h 23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2" h="232">
                    <a:moveTo>
                      <a:pt x="16" y="232"/>
                    </a:moveTo>
                    <a:lnTo>
                      <a:pt x="16" y="232"/>
                    </a:lnTo>
                    <a:lnTo>
                      <a:pt x="14" y="206"/>
                    </a:lnTo>
                    <a:lnTo>
                      <a:pt x="10" y="174"/>
                    </a:lnTo>
                    <a:lnTo>
                      <a:pt x="2" y="132"/>
                    </a:lnTo>
                    <a:lnTo>
                      <a:pt x="0" y="120"/>
                    </a:lnTo>
                    <a:lnTo>
                      <a:pt x="0" y="110"/>
                    </a:lnTo>
                    <a:lnTo>
                      <a:pt x="2" y="100"/>
                    </a:lnTo>
                    <a:lnTo>
                      <a:pt x="4" y="90"/>
                    </a:lnTo>
                    <a:lnTo>
                      <a:pt x="12" y="70"/>
                    </a:lnTo>
                    <a:lnTo>
                      <a:pt x="24" y="52"/>
                    </a:lnTo>
                    <a:lnTo>
                      <a:pt x="38" y="36"/>
                    </a:lnTo>
                    <a:lnTo>
                      <a:pt x="54" y="22"/>
                    </a:lnTo>
                    <a:lnTo>
                      <a:pt x="72" y="12"/>
                    </a:lnTo>
                    <a:lnTo>
                      <a:pt x="92" y="4"/>
                    </a:lnTo>
                    <a:lnTo>
                      <a:pt x="114" y="0"/>
                    </a:lnTo>
                    <a:lnTo>
                      <a:pt x="136" y="0"/>
                    </a:lnTo>
                    <a:lnTo>
                      <a:pt x="164" y="0"/>
                    </a:lnTo>
                    <a:lnTo>
                      <a:pt x="196" y="4"/>
                    </a:lnTo>
                    <a:lnTo>
                      <a:pt x="212" y="6"/>
                    </a:lnTo>
                    <a:lnTo>
                      <a:pt x="228" y="12"/>
                    </a:lnTo>
                    <a:lnTo>
                      <a:pt x="244" y="18"/>
                    </a:lnTo>
                    <a:lnTo>
                      <a:pt x="258" y="26"/>
                    </a:lnTo>
                    <a:lnTo>
                      <a:pt x="270" y="36"/>
                    </a:lnTo>
                    <a:lnTo>
                      <a:pt x="282" y="50"/>
                    </a:lnTo>
                    <a:lnTo>
                      <a:pt x="276" y="62"/>
                    </a:lnTo>
                    <a:lnTo>
                      <a:pt x="270" y="62"/>
                    </a:lnTo>
                    <a:lnTo>
                      <a:pt x="264" y="62"/>
                    </a:lnTo>
                    <a:lnTo>
                      <a:pt x="260" y="66"/>
                    </a:lnTo>
                    <a:lnTo>
                      <a:pt x="252" y="60"/>
                    </a:lnTo>
                    <a:lnTo>
                      <a:pt x="242" y="56"/>
                    </a:lnTo>
                    <a:lnTo>
                      <a:pt x="226" y="50"/>
                    </a:lnTo>
                    <a:lnTo>
                      <a:pt x="206" y="44"/>
                    </a:lnTo>
                    <a:lnTo>
                      <a:pt x="182" y="40"/>
                    </a:lnTo>
                    <a:lnTo>
                      <a:pt x="154" y="40"/>
                    </a:lnTo>
                    <a:lnTo>
                      <a:pt x="120" y="40"/>
                    </a:lnTo>
                    <a:lnTo>
                      <a:pt x="108" y="42"/>
                    </a:lnTo>
                    <a:lnTo>
                      <a:pt x="100" y="46"/>
                    </a:lnTo>
                    <a:lnTo>
                      <a:pt x="92" y="50"/>
                    </a:lnTo>
                    <a:lnTo>
                      <a:pt x="88" y="56"/>
                    </a:lnTo>
                    <a:lnTo>
                      <a:pt x="84" y="62"/>
                    </a:lnTo>
                    <a:lnTo>
                      <a:pt x="82" y="68"/>
                    </a:lnTo>
                    <a:lnTo>
                      <a:pt x="84" y="84"/>
                    </a:lnTo>
                    <a:lnTo>
                      <a:pt x="86" y="98"/>
                    </a:lnTo>
                    <a:lnTo>
                      <a:pt x="92" y="110"/>
                    </a:lnTo>
                    <a:lnTo>
                      <a:pt x="98" y="122"/>
                    </a:lnTo>
                    <a:lnTo>
                      <a:pt x="94" y="128"/>
                    </a:lnTo>
                    <a:lnTo>
                      <a:pt x="88" y="144"/>
                    </a:lnTo>
                    <a:lnTo>
                      <a:pt x="84" y="156"/>
                    </a:lnTo>
                    <a:lnTo>
                      <a:pt x="84" y="172"/>
                    </a:lnTo>
                    <a:lnTo>
                      <a:pt x="84" y="188"/>
                    </a:lnTo>
                    <a:lnTo>
                      <a:pt x="88" y="208"/>
                    </a:lnTo>
                    <a:lnTo>
                      <a:pt x="62" y="202"/>
                    </a:lnTo>
                    <a:lnTo>
                      <a:pt x="58" y="198"/>
                    </a:lnTo>
                    <a:lnTo>
                      <a:pt x="50" y="194"/>
                    </a:lnTo>
                    <a:lnTo>
                      <a:pt x="46" y="192"/>
                    </a:lnTo>
                    <a:lnTo>
                      <a:pt x="40" y="190"/>
                    </a:lnTo>
                    <a:lnTo>
                      <a:pt x="36" y="192"/>
                    </a:lnTo>
                    <a:lnTo>
                      <a:pt x="34" y="196"/>
                    </a:lnTo>
                    <a:lnTo>
                      <a:pt x="16" y="232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886" name="Freeform 471"/>
              <p:cNvSpPr>
                <a:spLocks/>
              </p:cNvSpPr>
              <p:nvPr/>
            </p:nvSpPr>
            <p:spPr bwMode="auto">
              <a:xfrm>
                <a:off x="1932" y="3024"/>
                <a:ext cx="282" cy="232"/>
              </a:xfrm>
              <a:custGeom>
                <a:avLst/>
                <a:gdLst>
                  <a:gd name="T0" fmla="*/ 16 w 282"/>
                  <a:gd name="T1" fmla="*/ 232 h 232"/>
                  <a:gd name="T2" fmla="*/ 10 w 282"/>
                  <a:gd name="T3" fmla="*/ 174 h 232"/>
                  <a:gd name="T4" fmla="*/ 2 w 282"/>
                  <a:gd name="T5" fmla="*/ 132 h 232"/>
                  <a:gd name="T6" fmla="*/ 0 w 282"/>
                  <a:gd name="T7" fmla="*/ 110 h 232"/>
                  <a:gd name="T8" fmla="*/ 4 w 282"/>
                  <a:gd name="T9" fmla="*/ 90 h 232"/>
                  <a:gd name="T10" fmla="*/ 24 w 282"/>
                  <a:gd name="T11" fmla="*/ 52 h 232"/>
                  <a:gd name="T12" fmla="*/ 54 w 282"/>
                  <a:gd name="T13" fmla="*/ 22 h 232"/>
                  <a:gd name="T14" fmla="*/ 92 w 282"/>
                  <a:gd name="T15" fmla="*/ 4 h 232"/>
                  <a:gd name="T16" fmla="*/ 114 w 282"/>
                  <a:gd name="T17" fmla="*/ 0 h 232"/>
                  <a:gd name="T18" fmla="*/ 164 w 282"/>
                  <a:gd name="T19" fmla="*/ 0 h 232"/>
                  <a:gd name="T20" fmla="*/ 212 w 282"/>
                  <a:gd name="T21" fmla="*/ 6 h 232"/>
                  <a:gd name="T22" fmla="*/ 244 w 282"/>
                  <a:gd name="T23" fmla="*/ 18 h 232"/>
                  <a:gd name="T24" fmla="*/ 270 w 282"/>
                  <a:gd name="T25" fmla="*/ 36 h 232"/>
                  <a:gd name="T26" fmla="*/ 276 w 282"/>
                  <a:gd name="T27" fmla="*/ 62 h 232"/>
                  <a:gd name="T28" fmla="*/ 270 w 282"/>
                  <a:gd name="T29" fmla="*/ 62 h 232"/>
                  <a:gd name="T30" fmla="*/ 260 w 282"/>
                  <a:gd name="T31" fmla="*/ 66 h 232"/>
                  <a:gd name="T32" fmla="*/ 252 w 282"/>
                  <a:gd name="T33" fmla="*/ 60 h 232"/>
                  <a:gd name="T34" fmla="*/ 226 w 282"/>
                  <a:gd name="T35" fmla="*/ 50 h 232"/>
                  <a:gd name="T36" fmla="*/ 182 w 282"/>
                  <a:gd name="T37" fmla="*/ 40 h 232"/>
                  <a:gd name="T38" fmla="*/ 120 w 282"/>
                  <a:gd name="T39" fmla="*/ 40 h 232"/>
                  <a:gd name="T40" fmla="*/ 108 w 282"/>
                  <a:gd name="T41" fmla="*/ 42 h 232"/>
                  <a:gd name="T42" fmla="*/ 92 w 282"/>
                  <a:gd name="T43" fmla="*/ 50 h 232"/>
                  <a:gd name="T44" fmla="*/ 84 w 282"/>
                  <a:gd name="T45" fmla="*/ 62 h 232"/>
                  <a:gd name="T46" fmla="*/ 84 w 282"/>
                  <a:gd name="T47" fmla="*/ 84 h 232"/>
                  <a:gd name="T48" fmla="*/ 92 w 282"/>
                  <a:gd name="T49" fmla="*/ 110 h 232"/>
                  <a:gd name="T50" fmla="*/ 98 w 282"/>
                  <a:gd name="T51" fmla="*/ 122 h 232"/>
                  <a:gd name="T52" fmla="*/ 88 w 282"/>
                  <a:gd name="T53" fmla="*/ 144 h 232"/>
                  <a:gd name="T54" fmla="*/ 84 w 282"/>
                  <a:gd name="T55" fmla="*/ 172 h 232"/>
                  <a:gd name="T56" fmla="*/ 88 w 282"/>
                  <a:gd name="T57" fmla="*/ 208 h 232"/>
                  <a:gd name="T58" fmla="*/ 62 w 282"/>
                  <a:gd name="T59" fmla="*/ 202 h 232"/>
                  <a:gd name="T60" fmla="*/ 50 w 282"/>
                  <a:gd name="T61" fmla="*/ 194 h 232"/>
                  <a:gd name="T62" fmla="*/ 40 w 282"/>
                  <a:gd name="T63" fmla="*/ 190 h 232"/>
                  <a:gd name="T64" fmla="*/ 34 w 282"/>
                  <a:gd name="T65" fmla="*/ 196 h 232"/>
                  <a:gd name="T66" fmla="*/ 16 w 282"/>
                  <a:gd name="T67" fmla="*/ 232 h 2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2"/>
                  <a:gd name="T103" fmla="*/ 0 h 232"/>
                  <a:gd name="T104" fmla="*/ 282 w 282"/>
                  <a:gd name="T105" fmla="*/ 232 h 23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2" h="232">
                    <a:moveTo>
                      <a:pt x="16" y="232"/>
                    </a:moveTo>
                    <a:lnTo>
                      <a:pt x="16" y="232"/>
                    </a:lnTo>
                    <a:lnTo>
                      <a:pt x="14" y="206"/>
                    </a:lnTo>
                    <a:lnTo>
                      <a:pt x="10" y="174"/>
                    </a:lnTo>
                    <a:lnTo>
                      <a:pt x="2" y="132"/>
                    </a:lnTo>
                    <a:lnTo>
                      <a:pt x="0" y="120"/>
                    </a:lnTo>
                    <a:lnTo>
                      <a:pt x="0" y="110"/>
                    </a:lnTo>
                    <a:lnTo>
                      <a:pt x="2" y="100"/>
                    </a:lnTo>
                    <a:lnTo>
                      <a:pt x="4" y="90"/>
                    </a:lnTo>
                    <a:lnTo>
                      <a:pt x="12" y="70"/>
                    </a:lnTo>
                    <a:lnTo>
                      <a:pt x="24" y="52"/>
                    </a:lnTo>
                    <a:lnTo>
                      <a:pt x="38" y="36"/>
                    </a:lnTo>
                    <a:lnTo>
                      <a:pt x="54" y="22"/>
                    </a:lnTo>
                    <a:lnTo>
                      <a:pt x="72" y="12"/>
                    </a:lnTo>
                    <a:lnTo>
                      <a:pt x="92" y="4"/>
                    </a:lnTo>
                    <a:lnTo>
                      <a:pt x="114" y="0"/>
                    </a:lnTo>
                    <a:lnTo>
                      <a:pt x="136" y="0"/>
                    </a:lnTo>
                    <a:lnTo>
                      <a:pt x="164" y="0"/>
                    </a:lnTo>
                    <a:lnTo>
                      <a:pt x="196" y="4"/>
                    </a:lnTo>
                    <a:lnTo>
                      <a:pt x="212" y="6"/>
                    </a:lnTo>
                    <a:lnTo>
                      <a:pt x="228" y="12"/>
                    </a:lnTo>
                    <a:lnTo>
                      <a:pt x="244" y="18"/>
                    </a:lnTo>
                    <a:lnTo>
                      <a:pt x="258" y="26"/>
                    </a:lnTo>
                    <a:lnTo>
                      <a:pt x="270" y="36"/>
                    </a:lnTo>
                    <a:lnTo>
                      <a:pt x="282" y="50"/>
                    </a:lnTo>
                    <a:lnTo>
                      <a:pt x="276" y="62"/>
                    </a:lnTo>
                    <a:lnTo>
                      <a:pt x="270" y="62"/>
                    </a:lnTo>
                    <a:lnTo>
                      <a:pt x="264" y="62"/>
                    </a:lnTo>
                    <a:lnTo>
                      <a:pt x="260" y="66"/>
                    </a:lnTo>
                    <a:lnTo>
                      <a:pt x="252" y="60"/>
                    </a:lnTo>
                    <a:lnTo>
                      <a:pt x="242" y="56"/>
                    </a:lnTo>
                    <a:lnTo>
                      <a:pt x="226" y="50"/>
                    </a:lnTo>
                    <a:lnTo>
                      <a:pt x="206" y="44"/>
                    </a:lnTo>
                    <a:lnTo>
                      <a:pt x="182" y="40"/>
                    </a:lnTo>
                    <a:lnTo>
                      <a:pt x="154" y="40"/>
                    </a:lnTo>
                    <a:lnTo>
                      <a:pt x="120" y="40"/>
                    </a:lnTo>
                    <a:lnTo>
                      <a:pt x="108" y="42"/>
                    </a:lnTo>
                    <a:lnTo>
                      <a:pt x="100" y="46"/>
                    </a:lnTo>
                    <a:lnTo>
                      <a:pt x="92" y="50"/>
                    </a:lnTo>
                    <a:lnTo>
                      <a:pt x="88" y="56"/>
                    </a:lnTo>
                    <a:lnTo>
                      <a:pt x="84" y="62"/>
                    </a:lnTo>
                    <a:lnTo>
                      <a:pt x="82" y="68"/>
                    </a:lnTo>
                    <a:lnTo>
                      <a:pt x="84" y="84"/>
                    </a:lnTo>
                    <a:lnTo>
                      <a:pt x="86" y="98"/>
                    </a:lnTo>
                    <a:lnTo>
                      <a:pt x="92" y="110"/>
                    </a:lnTo>
                    <a:lnTo>
                      <a:pt x="98" y="122"/>
                    </a:lnTo>
                    <a:lnTo>
                      <a:pt x="94" y="128"/>
                    </a:lnTo>
                    <a:lnTo>
                      <a:pt x="88" y="144"/>
                    </a:lnTo>
                    <a:lnTo>
                      <a:pt x="84" y="156"/>
                    </a:lnTo>
                    <a:lnTo>
                      <a:pt x="84" y="172"/>
                    </a:lnTo>
                    <a:lnTo>
                      <a:pt x="84" y="188"/>
                    </a:lnTo>
                    <a:lnTo>
                      <a:pt x="88" y="208"/>
                    </a:lnTo>
                    <a:lnTo>
                      <a:pt x="62" y="202"/>
                    </a:lnTo>
                    <a:lnTo>
                      <a:pt x="58" y="198"/>
                    </a:lnTo>
                    <a:lnTo>
                      <a:pt x="50" y="194"/>
                    </a:lnTo>
                    <a:lnTo>
                      <a:pt x="46" y="192"/>
                    </a:lnTo>
                    <a:lnTo>
                      <a:pt x="40" y="190"/>
                    </a:lnTo>
                    <a:lnTo>
                      <a:pt x="36" y="192"/>
                    </a:lnTo>
                    <a:lnTo>
                      <a:pt x="34" y="196"/>
                    </a:lnTo>
                    <a:lnTo>
                      <a:pt x="16" y="23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887" name="Freeform 472"/>
              <p:cNvSpPr>
                <a:spLocks/>
              </p:cNvSpPr>
              <p:nvPr/>
            </p:nvSpPr>
            <p:spPr bwMode="auto">
              <a:xfrm>
                <a:off x="2056" y="3174"/>
                <a:ext cx="98" cy="26"/>
              </a:xfrm>
              <a:custGeom>
                <a:avLst/>
                <a:gdLst>
                  <a:gd name="T0" fmla="*/ 0 w 98"/>
                  <a:gd name="T1" fmla="*/ 26 h 26"/>
                  <a:gd name="T2" fmla="*/ 0 w 98"/>
                  <a:gd name="T3" fmla="*/ 26 h 26"/>
                  <a:gd name="T4" fmla="*/ 16 w 98"/>
                  <a:gd name="T5" fmla="*/ 22 h 26"/>
                  <a:gd name="T6" fmla="*/ 30 w 98"/>
                  <a:gd name="T7" fmla="*/ 18 h 26"/>
                  <a:gd name="T8" fmla="*/ 46 w 98"/>
                  <a:gd name="T9" fmla="*/ 14 h 26"/>
                  <a:gd name="T10" fmla="*/ 46 w 98"/>
                  <a:gd name="T11" fmla="*/ 14 h 26"/>
                  <a:gd name="T12" fmla="*/ 62 w 98"/>
                  <a:gd name="T13" fmla="*/ 16 h 26"/>
                  <a:gd name="T14" fmla="*/ 78 w 98"/>
                  <a:gd name="T15" fmla="*/ 20 h 26"/>
                  <a:gd name="T16" fmla="*/ 96 w 98"/>
                  <a:gd name="T17" fmla="*/ 26 h 26"/>
                  <a:gd name="T18" fmla="*/ 96 w 98"/>
                  <a:gd name="T19" fmla="*/ 26 h 26"/>
                  <a:gd name="T20" fmla="*/ 98 w 98"/>
                  <a:gd name="T21" fmla="*/ 24 h 26"/>
                  <a:gd name="T22" fmla="*/ 98 w 98"/>
                  <a:gd name="T23" fmla="*/ 20 h 26"/>
                  <a:gd name="T24" fmla="*/ 96 w 98"/>
                  <a:gd name="T25" fmla="*/ 14 h 26"/>
                  <a:gd name="T26" fmla="*/ 86 w 98"/>
                  <a:gd name="T27" fmla="*/ 6 h 26"/>
                  <a:gd name="T28" fmla="*/ 86 w 98"/>
                  <a:gd name="T29" fmla="*/ 6 h 26"/>
                  <a:gd name="T30" fmla="*/ 78 w 98"/>
                  <a:gd name="T31" fmla="*/ 4 h 26"/>
                  <a:gd name="T32" fmla="*/ 68 w 98"/>
                  <a:gd name="T33" fmla="*/ 2 h 26"/>
                  <a:gd name="T34" fmla="*/ 56 w 98"/>
                  <a:gd name="T35" fmla="*/ 0 h 26"/>
                  <a:gd name="T36" fmla="*/ 42 w 98"/>
                  <a:gd name="T37" fmla="*/ 2 h 26"/>
                  <a:gd name="T38" fmla="*/ 28 w 98"/>
                  <a:gd name="T39" fmla="*/ 4 h 26"/>
                  <a:gd name="T40" fmla="*/ 16 w 98"/>
                  <a:gd name="T41" fmla="*/ 8 h 26"/>
                  <a:gd name="T42" fmla="*/ 6 w 98"/>
                  <a:gd name="T43" fmla="*/ 16 h 26"/>
                  <a:gd name="T44" fmla="*/ 2 w 98"/>
                  <a:gd name="T45" fmla="*/ 20 h 26"/>
                  <a:gd name="T46" fmla="*/ 0 w 98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8"/>
                  <a:gd name="T73" fmla="*/ 0 h 26"/>
                  <a:gd name="T74" fmla="*/ 98 w 98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8" h="26">
                    <a:moveTo>
                      <a:pt x="0" y="26"/>
                    </a:moveTo>
                    <a:lnTo>
                      <a:pt x="0" y="26"/>
                    </a:lnTo>
                    <a:lnTo>
                      <a:pt x="16" y="22"/>
                    </a:lnTo>
                    <a:lnTo>
                      <a:pt x="30" y="18"/>
                    </a:lnTo>
                    <a:lnTo>
                      <a:pt x="46" y="14"/>
                    </a:lnTo>
                    <a:lnTo>
                      <a:pt x="62" y="16"/>
                    </a:lnTo>
                    <a:lnTo>
                      <a:pt x="78" y="20"/>
                    </a:lnTo>
                    <a:lnTo>
                      <a:pt x="96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6" y="14"/>
                    </a:lnTo>
                    <a:lnTo>
                      <a:pt x="86" y="6"/>
                    </a:lnTo>
                    <a:lnTo>
                      <a:pt x="78" y="4"/>
                    </a:lnTo>
                    <a:lnTo>
                      <a:pt x="68" y="2"/>
                    </a:lnTo>
                    <a:lnTo>
                      <a:pt x="56" y="0"/>
                    </a:lnTo>
                    <a:lnTo>
                      <a:pt x="42" y="2"/>
                    </a:lnTo>
                    <a:lnTo>
                      <a:pt x="28" y="4"/>
                    </a:lnTo>
                    <a:lnTo>
                      <a:pt x="16" y="8"/>
                    </a:lnTo>
                    <a:lnTo>
                      <a:pt x="6" y="16"/>
                    </a:lnTo>
                    <a:lnTo>
                      <a:pt x="2" y="20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888" name="Freeform 473"/>
              <p:cNvSpPr>
                <a:spLocks/>
              </p:cNvSpPr>
              <p:nvPr/>
            </p:nvSpPr>
            <p:spPr bwMode="auto">
              <a:xfrm>
                <a:off x="2056" y="3174"/>
                <a:ext cx="98" cy="26"/>
              </a:xfrm>
              <a:custGeom>
                <a:avLst/>
                <a:gdLst>
                  <a:gd name="T0" fmla="*/ 0 w 98"/>
                  <a:gd name="T1" fmla="*/ 26 h 26"/>
                  <a:gd name="T2" fmla="*/ 0 w 98"/>
                  <a:gd name="T3" fmla="*/ 26 h 26"/>
                  <a:gd name="T4" fmla="*/ 16 w 98"/>
                  <a:gd name="T5" fmla="*/ 22 h 26"/>
                  <a:gd name="T6" fmla="*/ 30 w 98"/>
                  <a:gd name="T7" fmla="*/ 18 h 26"/>
                  <a:gd name="T8" fmla="*/ 46 w 98"/>
                  <a:gd name="T9" fmla="*/ 14 h 26"/>
                  <a:gd name="T10" fmla="*/ 46 w 98"/>
                  <a:gd name="T11" fmla="*/ 14 h 26"/>
                  <a:gd name="T12" fmla="*/ 62 w 98"/>
                  <a:gd name="T13" fmla="*/ 16 h 26"/>
                  <a:gd name="T14" fmla="*/ 78 w 98"/>
                  <a:gd name="T15" fmla="*/ 20 h 26"/>
                  <a:gd name="T16" fmla="*/ 96 w 98"/>
                  <a:gd name="T17" fmla="*/ 26 h 26"/>
                  <a:gd name="T18" fmla="*/ 96 w 98"/>
                  <a:gd name="T19" fmla="*/ 26 h 26"/>
                  <a:gd name="T20" fmla="*/ 98 w 98"/>
                  <a:gd name="T21" fmla="*/ 24 h 26"/>
                  <a:gd name="T22" fmla="*/ 98 w 98"/>
                  <a:gd name="T23" fmla="*/ 20 h 26"/>
                  <a:gd name="T24" fmla="*/ 96 w 98"/>
                  <a:gd name="T25" fmla="*/ 14 h 26"/>
                  <a:gd name="T26" fmla="*/ 86 w 98"/>
                  <a:gd name="T27" fmla="*/ 6 h 26"/>
                  <a:gd name="T28" fmla="*/ 86 w 98"/>
                  <a:gd name="T29" fmla="*/ 6 h 26"/>
                  <a:gd name="T30" fmla="*/ 78 w 98"/>
                  <a:gd name="T31" fmla="*/ 4 h 26"/>
                  <a:gd name="T32" fmla="*/ 68 w 98"/>
                  <a:gd name="T33" fmla="*/ 2 h 26"/>
                  <a:gd name="T34" fmla="*/ 56 w 98"/>
                  <a:gd name="T35" fmla="*/ 0 h 26"/>
                  <a:gd name="T36" fmla="*/ 42 w 98"/>
                  <a:gd name="T37" fmla="*/ 2 h 26"/>
                  <a:gd name="T38" fmla="*/ 28 w 98"/>
                  <a:gd name="T39" fmla="*/ 4 h 26"/>
                  <a:gd name="T40" fmla="*/ 16 w 98"/>
                  <a:gd name="T41" fmla="*/ 8 h 26"/>
                  <a:gd name="T42" fmla="*/ 6 w 98"/>
                  <a:gd name="T43" fmla="*/ 16 h 26"/>
                  <a:gd name="T44" fmla="*/ 2 w 98"/>
                  <a:gd name="T45" fmla="*/ 20 h 26"/>
                  <a:gd name="T46" fmla="*/ 0 w 98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8"/>
                  <a:gd name="T73" fmla="*/ 0 h 26"/>
                  <a:gd name="T74" fmla="*/ 98 w 98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8" h="26">
                    <a:moveTo>
                      <a:pt x="0" y="26"/>
                    </a:moveTo>
                    <a:lnTo>
                      <a:pt x="0" y="26"/>
                    </a:lnTo>
                    <a:lnTo>
                      <a:pt x="16" y="22"/>
                    </a:lnTo>
                    <a:lnTo>
                      <a:pt x="30" y="18"/>
                    </a:lnTo>
                    <a:lnTo>
                      <a:pt x="46" y="14"/>
                    </a:lnTo>
                    <a:lnTo>
                      <a:pt x="62" y="16"/>
                    </a:lnTo>
                    <a:lnTo>
                      <a:pt x="78" y="20"/>
                    </a:lnTo>
                    <a:lnTo>
                      <a:pt x="96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6" y="14"/>
                    </a:lnTo>
                    <a:lnTo>
                      <a:pt x="86" y="6"/>
                    </a:lnTo>
                    <a:lnTo>
                      <a:pt x="78" y="4"/>
                    </a:lnTo>
                    <a:lnTo>
                      <a:pt x="68" y="2"/>
                    </a:lnTo>
                    <a:lnTo>
                      <a:pt x="56" y="0"/>
                    </a:lnTo>
                    <a:lnTo>
                      <a:pt x="42" y="2"/>
                    </a:lnTo>
                    <a:lnTo>
                      <a:pt x="28" y="4"/>
                    </a:lnTo>
                    <a:lnTo>
                      <a:pt x="16" y="8"/>
                    </a:lnTo>
                    <a:lnTo>
                      <a:pt x="6" y="16"/>
                    </a:lnTo>
                    <a:lnTo>
                      <a:pt x="2" y="20"/>
                    </a:lnTo>
                    <a:lnTo>
                      <a:pt x="0" y="2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889" name="Freeform 474"/>
              <p:cNvSpPr>
                <a:spLocks/>
              </p:cNvSpPr>
              <p:nvPr/>
            </p:nvSpPr>
            <p:spPr bwMode="auto">
              <a:xfrm>
                <a:off x="2186" y="3176"/>
                <a:ext cx="38" cy="24"/>
              </a:xfrm>
              <a:custGeom>
                <a:avLst/>
                <a:gdLst>
                  <a:gd name="T0" fmla="*/ 0 w 38"/>
                  <a:gd name="T1" fmla="*/ 24 h 24"/>
                  <a:gd name="T2" fmla="*/ 0 w 38"/>
                  <a:gd name="T3" fmla="*/ 24 h 24"/>
                  <a:gd name="T4" fmla="*/ 14 w 38"/>
                  <a:gd name="T5" fmla="*/ 18 h 24"/>
                  <a:gd name="T6" fmla="*/ 24 w 38"/>
                  <a:gd name="T7" fmla="*/ 16 h 24"/>
                  <a:gd name="T8" fmla="*/ 30 w 38"/>
                  <a:gd name="T9" fmla="*/ 16 h 24"/>
                  <a:gd name="T10" fmla="*/ 32 w 38"/>
                  <a:gd name="T11" fmla="*/ 18 h 24"/>
                  <a:gd name="T12" fmla="*/ 32 w 38"/>
                  <a:gd name="T13" fmla="*/ 18 h 24"/>
                  <a:gd name="T14" fmla="*/ 34 w 38"/>
                  <a:gd name="T15" fmla="*/ 16 h 24"/>
                  <a:gd name="T16" fmla="*/ 38 w 38"/>
                  <a:gd name="T17" fmla="*/ 12 h 24"/>
                  <a:gd name="T18" fmla="*/ 38 w 38"/>
                  <a:gd name="T19" fmla="*/ 8 h 24"/>
                  <a:gd name="T20" fmla="*/ 38 w 38"/>
                  <a:gd name="T21" fmla="*/ 6 h 24"/>
                  <a:gd name="T22" fmla="*/ 38 w 38"/>
                  <a:gd name="T23" fmla="*/ 2 h 24"/>
                  <a:gd name="T24" fmla="*/ 34 w 38"/>
                  <a:gd name="T25" fmla="*/ 0 h 24"/>
                  <a:gd name="T26" fmla="*/ 34 w 38"/>
                  <a:gd name="T27" fmla="*/ 0 h 24"/>
                  <a:gd name="T28" fmla="*/ 30 w 38"/>
                  <a:gd name="T29" fmla="*/ 0 h 24"/>
                  <a:gd name="T30" fmla="*/ 24 w 38"/>
                  <a:gd name="T31" fmla="*/ 0 h 24"/>
                  <a:gd name="T32" fmla="*/ 14 w 38"/>
                  <a:gd name="T33" fmla="*/ 6 h 24"/>
                  <a:gd name="T34" fmla="*/ 4 w 38"/>
                  <a:gd name="T35" fmla="*/ 14 h 24"/>
                  <a:gd name="T36" fmla="*/ 0 w 38"/>
                  <a:gd name="T37" fmla="*/ 20 h 24"/>
                  <a:gd name="T38" fmla="*/ 0 w 38"/>
                  <a:gd name="T39" fmla="*/ 2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8"/>
                  <a:gd name="T61" fmla="*/ 0 h 24"/>
                  <a:gd name="T62" fmla="*/ 38 w 38"/>
                  <a:gd name="T63" fmla="*/ 24 h 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8" h="24">
                    <a:moveTo>
                      <a:pt x="0" y="24"/>
                    </a:moveTo>
                    <a:lnTo>
                      <a:pt x="0" y="24"/>
                    </a:lnTo>
                    <a:lnTo>
                      <a:pt x="14" y="18"/>
                    </a:lnTo>
                    <a:lnTo>
                      <a:pt x="24" y="16"/>
                    </a:lnTo>
                    <a:lnTo>
                      <a:pt x="30" y="16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8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4" y="6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890" name="Freeform 475"/>
              <p:cNvSpPr>
                <a:spLocks/>
              </p:cNvSpPr>
              <p:nvPr/>
            </p:nvSpPr>
            <p:spPr bwMode="auto">
              <a:xfrm>
                <a:off x="2186" y="3176"/>
                <a:ext cx="38" cy="24"/>
              </a:xfrm>
              <a:custGeom>
                <a:avLst/>
                <a:gdLst>
                  <a:gd name="T0" fmla="*/ 0 w 38"/>
                  <a:gd name="T1" fmla="*/ 24 h 24"/>
                  <a:gd name="T2" fmla="*/ 0 w 38"/>
                  <a:gd name="T3" fmla="*/ 24 h 24"/>
                  <a:gd name="T4" fmla="*/ 14 w 38"/>
                  <a:gd name="T5" fmla="*/ 18 h 24"/>
                  <a:gd name="T6" fmla="*/ 24 w 38"/>
                  <a:gd name="T7" fmla="*/ 16 h 24"/>
                  <a:gd name="T8" fmla="*/ 30 w 38"/>
                  <a:gd name="T9" fmla="*/ 16 h 24"/>
                  <a:gd name="T10" fmla="*/ 32 w 38"/>
                  <a:gd name="T11" fmla="*/ 18 h 24"/>
                  <a:gd name="T12" fmla="*/ 32 w 38"/>
                  <a:gd name="T13" fmla="*/ 18 h 24"/>
                  <a:gd name="T14" fmla="*/ 34 w 38"/>
                  <a:gd name="T15" fmla="*/ 16 h 24"/>
                  <a:gd name="T16" fmla="*/ 38 w 38"/>
                  <a:gd name="T17" fmla="*/ 12 h 24"/>
                  <a:gd name="T18" fmla="*/ 38 w 38"/>
                  <a:gd name="T19" fmla="*/ 8 h 24"/>
                  <a:gd name="T20" fmla="*/ 38 w 38"/>
                  <a:gd name="T21" fmla="*/ 6 h 24"/>
                  <a:gd name="T22" fmla="*/ 38 w 38"/>
                  <a:gd name="T23" fmla="*/ 2 h 24"/>
                  <a:gd name="T24" fmla="*/ 34 w 38"/>
                  <a:gd name="T25" fmla="*/ 0 h 24"/>
                  <a:gd name="T26" fmla="*/ 34 w 38"/>
                  <a:gd name="T27" fmla="*/ 0 h 24"/>
                  <a:gd name="T28" fmla="*/ 30 w 38"/>
                  <a:gd name="T29" fmla="*/ 0 h 24"/>
                  <a:gd name="T30" fmla="*/ 24 w 38"/>
                  <a:gd name="T31" fmla="*/ 0 h 24"/>
                  <a:gd name="T32" fmla="*/ 14 w 38"/>
                  <a:gd name="T33" fmla="*/ 6 h 24"/>
                  <a:gd name="T34" fmla="*/ 4 w 38"/>
                  <a:gd name="T35" fmla="*/ 14 h 24"/>
                  <a:gd name="T36" fmla="*/ 0 w 38"/>
                  <a:gd name="T37" fmla="*/ 20 h 24"/>
                  <a:gd name="T38" fmla="*/ 0 w 38"/>
                  <a:gd name="T39" fmla="*/ 2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8"/>
                  <a:gd name="T61" fmla="*/ 0 h 24"/>
                  <a:gd name="T62" fmla="*/ 38 w 38"/>
                  <a:gd name="T63" fmla="*/ 24 h 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8" h="24">
                    <a:moveTo>
                      <a:pt x="0" y="24"/>
                    </a:moveTo>
                    <a:lnTo>
                      <a:pt x="0" y="24"/>
                    </a:lnTo>
                    <a:lnTo>
                      <a:pt x="14" y="18"/>
                    </a:lnTo>
                    <a:lnTo>
                      <a:pt x="24" y="16"/>
                    </a:lnTo>
                    <a:lnTo>
                      <a:pt x="30" y="16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8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4" y="6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0" y="2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891" name="Freeform 476"/>
              <p:cNvSpPr>
                <a:spLocks/>
              </p:cNvSpPr>
              <p:nvPr/>
            </p:nvSpPr>
            <p:spPr bwMode="auto">
              <a:xfrm>
                <a:off x="1948" y="3184"/>
                <a:ext cx="46" cy="90"/>
              </a:xfrm>
              <a:custGeom>
                <a:avLst/>
                <a:gdLst>
                  <a:gd name="T0" fmla="*/ 46 w 46"/>
                  <a:gd name="T1" fmla="*/ 54 h 90"/>
                  <a:gd name="T2" fmla="*/ 46 w 46"/>
                  <a:gd name="T3" fmla="*/ 54 h 90"/>
                  <a:gd name="T4" fmla="*/ 46 w 46"/>
                  <a:gd name="T5" fmla="*/ 46 h 90"/>
                  <a:gd name="T6" fmla="*/ 46 w 46"/>
                  <a:gd name="T7" fmla="*/ 30 h 90"/>
                  <a:gd name="T8" fmla="*/ 44 w 46"/>
                  <a:gd name="T9" fmla="*/ 20 h 90"/>
                  <a:gd name="T10" fmla="*/ 40 w 46"/>
                  <a:gd name="T11" fmla="*/ 12 h 90"/>
                  <a:gd name="T12" fmla="*/ 34 w 46"/>
                  <a:gd name="T13" fmla="*/ 4 h 90"/>
                  <a:gd name="T14" fmla="*/ 26 w 46"/>
                  <a:gd name="T15" fmla="*/ 0 h 90"/>
                  <a:gd name="T16" fmla="*/ 26 w 46"/>
                  <a:gd name="T17" fmla="*/ 0 h 90"/>
                  <a:gd name="T18" fmla="*/ 18 w 46"/>
                  <a:gd name="T19" fmla="*/ 0 h 90"/>
                  <a:gd name="T20" fmla="*/ 10 w 46"/>
                  <a:gd name="T21" fmla="*/ 4 h 90"/>
                  <a:gd name="T22" fmla="*/ 4 w 46"/>
                  <a:gd name="T23" fmla="*/ 10 h 90"/>
                  <a:gd name="T24" fmla="*/ 2 w 46"/>
                  <a:gd name="T25" fmla="*/ 18 h 90"/>
                  <a:gd name="T26" fmla="*/ 0 w 46"/>
                  <a:gd name="T27" fmla="*/ 30 h 90"/>
                  <a:gd name="T28" fmla="*/ 2 w 46"/>
                  <a:gd name="T29" fmla="*/ 42 h 90"/>
                  <a:gd name="T30" fmla="*/ 6 w 46"/>
                  <a:gd name="T31" fmla="*/ 56 h 90"/>
                  <a:gd name="T32" fmla="*/ 14 w 46"/>
                  <a:gd name="T33" fmla="*/ 70 h 90"/>
                  <a:gd name="T34" fmla="*/ 14 w 46"/>
                  <a:gd name="T35" fmla="*/ 70 h 90"/>
                  <a:gd name="T36" fmla="*/ 22 w 46"/>
                  <a:gd name="T37" fmla="*/ 80 h 90"/>
                  <a:gd name="T38" fmla="*/ 28 w 46"/>
                  <a:gd name="T39" fmla="*/ 88 h 90"/>
                  <a:gd name="T40" fmla="*/ 34 w 46"/>
                  <a:gd name="T41" fmla="*/ 90 h 90"/>
                  <a:gd name="T42" fmla="*/ 40 w 46"/>
                  <a:gd name="T43" fmla="*/ 88 h 90"/>
                  <a:gd name="T44" fmla="*/ 44 w 46"/>
                  <a:gd name="T45" fmla="*/ 84 h 90"/>
                  <a:gd name="T46" fmla="*/ 46 w 46"/>
                  <a:gd name="T47" fmla="*/ 76 h 90"/>
                  <a:gd name="T48" fmla="*/ 46 w 46"/>
                  <a:gd name="T49" fmla="*/ 66 h 90"/>
                  <a:gd name="T50" fmla="*/ 46 w 46"/>
                  <a:gd name="T51" fmla="*/ 54 h 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6"/>
                  <a:gd name="T79" fmla="*/ 0 h 90"/>
                  <a:gd name="T80" fmla="*/ 46 w 46"/>
                  <a:gd name="T81" fmla="*/ 90 h 9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6" h="90">
                    <a:moveTo>
                      <a:pt x="46" y="54"/>
                    </a:moveTo>
                    <a:lnTo>
                      <a:pt x="46" y="54"/>
                    </a:lnTo>
                    <a:lnTo>
                      <a:pt x="46" y="46"/>
                    </a:lnTo>
                    <a:lnTo>
                      <a:pt x="46" y="30"/>
                    </a:lnTo>
                    <a:lnTo>
                      <a:pt x="44" y="20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4"/>
                    </a:lnTo>
                    <a:lnTo>
                      <a:pt x="4" y="10"/>
                    </a:lnTo>
                    <a:lnTo>
                      <a:pt x="2" y="18"/>
                    </a:lnTo>
                    <a:lnTo>
                      <a:pt x="0" y="30"/>
                    </a:lnTo>
                    <a:lnTo>
                      <a:pt x="2" y="42"/>
                    </a:lnTo>
                    <a:lnTo>
                      <a:pt x="6" y="56"/>
                    </a:lnTo>
                    <a:lnTo>
                      <a:pt x="14" y="70"/>
                    </a:lnTo>
                    <a:lnTo>
                      <a:pt x="22" y="80"/>
                    </a:lnTo>
                    <a:lnTo>
                      <a:pt x="28" y="88"/>
                    </a:lnTo>
                    <a:lnTo>
                      <a:pt x="34" y="90"/>
                    </a:lnTo>
                    <a:lnTo>
                      <a:pt x="40" y="88"/>
                    </a:lnTo>
                    <a:lnTo>
                      <a:pt x="44" y="84"/>
                    </a:lnTo>
                    <a:lnTo>
                      <a:pt x="46" y="76"/>
                    </a:lnTo>
                    <a:lnTo>
                      <a:pt x="46" y="66"/>
                    </a:lnTo>
                    <a:lnTo>
                      <a:pt x="46" y="54"/>
                    </a:lnTo>
                    <a:close/>
                  </a:path>
                </a:pathLst>
              </a:custGeom>
              <a:solidFill>
                <a:srgbClr val="EF905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892" name="Freeform 477"/>
              <p:cNvSpPr>
                <a:spLocks/>
              </p:cNvSpPr>
              <p:nvPr/>
            </p:nvSpPr>
            <p:spPr bwMode="auto">
              <a:xfrm>
                <a:off x="1948" y="3184"/>
                <a:ext cx="46" cy="90"/>
              </a:xfrm>
              <a:custGeom>
                <a:avLst/>
                <a:gdLst>
                  <a:gd name="T0" fmla="*/ 46 w 46"/>
                  <a:gd name="T1" fmla="*/ 54 h 90"/>
                  <a:gd name="T2" fmla="*/ 46 w 46"/>
                  <a:gd name="T3" fmla="*/ 54 h 90"/>
                  <a:gd name="T4" fmla="*/ 46 w 46"/>
                  <a:gd name="T5" fmla="*/ 46 h 90"/>
                  <a:gd name="T6" fmla="*/ 46 w 46"/>
                  <a:gd name="T7" fmla="*/ 30 h 90"/>
                  <a:gd name="T8" fmla="*/ 44 w 46"/>
                  <a:gd name="T9" fmla="*/ 20 h 90"/>
                  <a:gd name="T10" fmla="*/ 40 w 46"/>
                  <a:gd name="T11" fmla="*/ 12 h 90"/>
                  <a:gd name="T12" fmla="*/ 34 w 46"/>
                  <a:gd name="T13" fmla="*/ 4 h 90"/>
                  <a:gd name="T14" fmla="*/ 26 w 46"/>
                  <a:gd name="T15" fmla="*/ 0 h 90"/>
                  <a:gd name="T16" fmla="*/ 26 w 46"/>
                  <a:gd name="T17" fmla="*/ 0 h 90"/>
                  <a:gd name="T18" fmla="*/ 18 w 46"/>
                  <a:gd name="T19" fmla="*/ 0 h 90"/>
                  <a:gd name="T20" fmla="*/ 10 w 46"/>
                  <a:gd name="T21" fmla="*/ 4 h 90"/>
                  <a:gd name="T22" fmla="*/ 4 w 46"/>
                  <a:gd name="T23" fmla="*/ 10 h 90"/>
                  <a:gd name="T24" fmla="*/ 2 w 46"/>
                  <a:gd name="T25" fmla="*/ 18 h 90"/>
                  <a:gd name="T26" fmla="*/ 0 w 46"/>
                  <a:gd name="T27" fmla="*/ 30 h 90"/>
                  <a:gd name="T28" fmla="*/ 2 w 46"/>
                  <a:gd name="T29" fmla="*/ 42 h 90"/>
                  <a:gd name="T30" fmla="*/ 6 w 46"/>
                  <a:gd name="T31" fmla="*/ 56 h 90"/>
                  <a:gd name="T32" fmla="*/ 14 w 46"/>
                  <a:gd name="T33" fmla="*/ 70 h 90"/>
                  <a:gd name="T34" fmla="*/ 14 w 46"/>
                  <a:gd name="T35" fmla="*/ 70 h 90"/>
                  <a:gd name="T36" fmla="*/ 22 w 46"/>
                  <a:gd name="T37" fmla="*/ 80 h 90"/>
                  <a:gd name="T38" fmla="*/ 28 w 46"/>
                  <a:gd name="T39" fmla="*/ 88 h 90"/>
                  <a:gd name="T40" fmla="*/ 34 w 46"/>
                  <a:gd name="T41" fmla="*/ 90 h 90"/>
                  <a:gd name="T42" fmla="*/ 40 w 46"/>
                  <a:gd name="T43" fmla="*/ 88 h 90"/>
                  <a:gd name="T44" fmla="*/ 44 w 46"/>
                  <a:gd name="T45" fmla="*/ 84 h 90"/>
                  <a:gd name="T46" fmla="*/ 46 w 46"/>
                  <a:gd name="T47" fmla="*/ 76 h 90"/>
                  <a:gd name="T48" fmla="*/ 46 w 46"/>
                  <a:gd name="T49" fmla="*/ 66 h 90"/>
                  <a:gd name="T50" fmla="*/ 46 w 46"/>
                  <a:gd name="T51" fmla="*/ 54 h 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6"/>
                  <a:gd name="T79" fmla="*/ 0 h 90"/>
                  <a:gd name="T80" fmla="*/ 46 w 46"/>
                  <a:gd name="T81" fmla="*/ 90 h 9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6" h="90">
                    <a:moveTo>
                      <a:pt x="46" y="54"/>
                    </a:moveTo>
                    <a:lnTo>
                      <a:pt x="46" y="54"/>
                    </a:lnTo>
                    <a:lnTo>
                      <a:pt x="46" y="46"/>
                    </a:lnTo>
                    <a:lnTo>
                      <a:pt x="46" y="30"/>
                    </a:lnTo>
                    <a:lnTo>
                      <a:pt x="44" y="20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4"/>
                    </a:lnTo>
                    <a:lnTo>
                      <a:pt x="4" y="10"/>
                    </a:lnTo>
                    <a:lnTo>
                      <a:pt x="2" y="18"/>
                    </a:lnTo>
                    <a:lnTo>
                      <a:pt x="0" y="30"/>
                    </a:lnTo>
                    <a:lnTo>
                      <a:pt x="2" y="42"/>
                    </a:lnTo>
                    <a:lnTo>
                      <a:pt x="6" y="56"/>
                    </a:lnTo>
                    <a:lnTo>
                      <a:pt x="14" y="70"/>
                    </a:lnTo>
                    <a:lnTo>
                      <a:pt x="22" y="80"/>
                    </a:lnTo>
                    <a:lnTo>
                      <a:pt x="28" y="88"/>
                    </a:lnTo>
                    <a:lnTo>
                      <a:pt x="34" y="90"/>
                    </a:lnTo>
                    <a:lnTo>
                      <a:pt x="40" y="88"/>
                    </a:lnTo>
                    <a:lnTo>
                      <a:pt x="44" y="84"/>
                    </a:lnTo>
                    <a:lnTo>
                      <a:pt x="46" y="76"/>
                    </a:lnTo>
                    <a:lnTo>
                      <a:pt x="46" y="66"/>
                    </a:lnTo>
                    <a:lnTo>
                      <a:pt x="46" y="5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893" name="Freeform 478"/>
              <p:cNvSpPr>
                <a:spLocks/>
              </p:cNvSpPr>
              <p:nvPr/>
            </p:nvSpPr>
            <p:spPr bwMode="auto">
              <a:xfrm>
                <a:off x="2084" y="3214"/>
                <a:ext cx="54" cy="10"/>
              </a:xfrm>
              <a:custGeom>
                <a:avLst/>
                <a:gdLst>
                  <a:gd name="T0" fmla="*/ 0 w 54"/>
                  <a:gd name="T1" fmla="*/ 0 h 10"/>
                  <a:gd name="T2" fmla="*/ 0 w 54"/>
                  <a:gd name="T3" fmla="*/ 0 h 10"/>
                  <a:gd name="T4" fmla="*/ 14 w 54"/>
                  <a:gd name="T5" fmla="*/ 2 h 10"/>
                  <a:gd name="T6" fmla="*/ 34 w 54"/>
                  <a:gd name="T7" fmla="*/ 4 h 10"/>
                  <a:gd name="T8" fmla="*/ 34 w 54"/>
                  <a:gd name="T9" fmla="*/ 4 h 10"/>
                  <a:gd name="T10" fmla="*/ 54 w 54"/>
                  <a:gd name="T11" fmla="*/ 2 h 10"/>
                  <a:gd name="T12" fmla="*/ 54 w 54"/>
                  <a:gd name="T13" fmla="*/ 2 h 10"/>
                  <a:gd name="T14" fmla="*/ 50 w 54"/>
                  <a:gd name="T15" fmla="*/ 4 h 10"/>
                  <a:gd name="T16" fmla="*/ 46 w 54"/>
                  <a:gd name="T17" fmla="*/ 8 h 10"/>
                  <a:gd name="T18" fmla="*/ 42 w 54"/>
                  <a:gd name="T19" fmla="*/ 10 h 10"/>
                  <a:gd name="T20" fmla="*/ 34 w 54"/>
                  <a:gd name="T21" fmla="*/ 10 h 10"/>
                  <a:gd name="T22" fmla="*/ 24 w 54"/>
                  <a:gd name="T23" fmla="*/ 10 h 10"/>
                  <a:gd name="T24" fmla="*/ 14 w 54"/>
                  <a:gd name="T25" fmla="*/ 6 h 10"/>
                  <a:gd name="T26" fmla="*/ 0 w 54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2"/>
                    </a:lnTo>
                    <a:lnTo>
                      <a:pt x="34" y="4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24" y="10"/>
                    </a:lnTo>
                    <a:lnTo>
                      <a:pt x="14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894" name="Freeform 479"/>
              <p:cNvSpPr>
                <a:spLocks/>
              </p:cNvSpPr>
              <p:nvPr/>
            </p:nvSpPr>
            <p:spPr bwMode="auto">
              <a:xfrm>
                <a:off x="2084" y="3214"/>
                <a:ext cx="54" cy="10"/>
              </a:xfrm>
              <a:custGeom>
                <a:avLst/>
                <a:gdLst>
                  <a:gd name="T0" fmla="*/ 0 w 54"/>
                  <a:gd name="T1" fmla="*/ 0 h 10"/>
                  <a:gd name="T2" fmla="*/ 0 w 54"/>
                  <a:gd name="T3" fmla="*/ 0 h 10"/>
                  <a:gd name="T4" fmla="*/ 14 w 54"/>
                  <a:gd name="T5" fmla="*/ 2 h 10"/>
                  <a:gd name="T6" fmla="*/ 34 w 54"/>
                  <a:gd name="T7" fmla="*/ 4 h 10"/>
                  <a:gd name="T8" fmla="*/ 34 w 54"/>
                  <a:gd name="T9" fmla="*/ 4 h 10"/>
                  <a:gd name="T10" fmla="*/ 54 w 54"/>
                  <a:gd name="T11" fmla="*/ 2 h 10"/>
                  <a:gd name="T12" fmla="*/ 54 w 54"/>
                  <a:gd name="T13" fmla="*/ 2 h 10"/>
                  <a:gd name="T14" fmla="*/ 50 w 54"/>
                  <a:gd name="T15" fmla="*/ 4 h 10"/>
                  <a:gd name="T16" fmla="*/ 46 w 54"/>
                  <a:gd name="T17" fmla="*/ 8 h 10"/>
                  <a:gd name="T18" fmla="*/ 42 w 54"/>
                  <a:gd name="T19" fmla="*/ 10 h 10"/>
                  <a:gd name="T20" fmla="*/ 34 w 54"/>
                  <a:gd name="T21" fmla="*/ 10 h 10"/>
                  <a:gd name="T22" fmla="*/ 24 w 54"/>
                  <a:gd name="T23" fmla="*/ 10 h 10"/>
                  <a:gd name="T24" fmla="*/ 14 w 54"/>
                  <a:gd name="T25" fmla="*/ 6 h 10"/>
                  <a:gd name="T26" fmla="*/ 0 w 54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2"/>
                    </a:lnTo>
                    <a:lnTo>
                      <a:pt x="34" y="4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24" y="10"/>
                    </a:lnTo>
                    <a:lnTo>
                      <a:pt x="14" y="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895" name="Freeform 480"/>
              <p:cNvSpPr>
                <a:spLocks/>
              </p:cNvSpPr>
              <p:nvPr/>
            </p:nvSpPr>
            <p:spPr bwMode="auto">
              <a:xfrm>
                <a:off x="2186" y="3216"/>
                <a:ext cx="24" cy="8"/>
              </a:xfrm>
              <a:custGeom>
                <a:avLst/>
                <a:gdLst>
                  <a:gd name="T0" fmla="*/ 0 w 24"/>
                  <a:gd name="T1" fmla="*/ 0 h 8"/>
                  <a:gd name="T2" fmla="*/ 0 w 24"/>
                  <a:gd name="T3" fmla="*/ 0 h 8"/>
                  <a:gd name="T4" fmla="*/ 8 w 24"/>
                  <a:gd name="T5" fmla="*/ 2 h 8"/>
                  <a:gd name="T6" fmla="*/ 14 w 24"/>
                  <a:gd name="T7" fmla="*/ 2 h 8"/>
                  <a:gd name="T8" fmla="*/ 24 w 24"/>
                  <a:gd name="T9" fmla="*/ 0 h 8"/>
                  <a:gd name="T10" fmla="*/ 24 w 24"/>
                  <a:gd name="T11" fmla="*/ 0 h 8"/>
                  <a:gd name="T12" fmla="*/ 20 w 24"/>
                  <a:gd name="T13" fmla="*/ 4 h 8"/>
                  <a:gd name="T14" fmla="*/ 16 w 24"/>
                  <a:gd name="T15" fmla="*/ 8 h 8"/>
                  <a:gd name="T16" fmla="*/ 12 w 24"/>
                  <a:gd name="T17" fmla="*/ 8 h 8"/>
                  <a:gd name="T18" fmla="*/ 12 w 24"/>
                  <a:gd name="T19" fmla="*/ 8 h 8"/>
                  <a:gd name="T20" fmla="*/ 8 w 24"/>
                  <a:gd name="T21" fmla="*/ 8 h 8"/>
                  <a:gd name="T22" fmla="*/ 4 w 24"/>
                  <a:gd name="T23" fmla="*/ 4 h 8"/>
                  <a:gd name="T24" fmla="*/ 0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8"/>
                  <a:gd name="T41" fmla="*/ 24 w 2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2"/>
                    </a:lnTo>
                    <a:lnTo>
                      <a:pt x="24" y="0"/>
                    </a:lnTo>
                    <a:lnTo>
                      <a:pt x="20" y="4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896" name="Freeform 481"/>
              <p:cNvSpPr>
                <a:spLocks/>
              </p:cNvSpPr>
              <p:nvPr/>
            </p:nvSpPr>
            <p:spPr bwMode="auto">
              <a:xfrm>
                <a:off x="2186" y="3216"/>
                <a:ext cx="24" cy="8"/>
              </a:xfrm>
              <a:custGeom>
                <a:avLst/>
                <a:gdLst>
                  <a:gd name="T0" fmla="*/ 0 w 24"/>
                  <a:gd name="T1" fmla="*/ 0 h 8"/>
                  <a:gd name="T2" fmla="*/ 0 w 24"/>
                  <a:gd name="T3" fmla="*/ 0 h 8"/>
                  <a:gd name="T4" fmla="*/ 8 w 24"/>
                  <a:gd name="T5" fmla="*/ 2 h 8"/>
                  <a:gd name="T6" fmla="*/ 14 w 24"/>
                  <a:gd name="T7" fmla="*/ 2 h 8"/>
                  <a:gd name="T8" fmla="*/ 24 w 24"/>
                  <a:gd name="T9" fmla="*/ 0 h 8"/>
                  <a:gd name="T10" fmla="*/ 24 w 24"/>
                  <a:gd name="T11" fmla="*/ 0 h 8"/>
                  <a:gd name="T12" fmla="*/ 20 w 24"/>
                  <a:gd name="T13" fmla="*/ 4 h 8"/>
                  <a:gd name="T14" fmla="*/ 16 w 24"/>
                  <a:gd name="T15" fmla="*/ 8 h 8"/>
                  <a:gd name="T16" fmla="*/ 12 w 24"/>
                  <a:gd name="T17" fmla="*/ 8 h 8"/>
                  <a:gd name="T18" fmla="*/ 12 w 24"/>
                  <a:gd name="T19" fmla="*/ 8 h 8"/>
                  <a:gd name="T20" fmla="*/ 8 w 24"/>
                  <a:gd name="T21" fmla="*/ 8 h 8"/>
                  <a:gd name="T22" fmla="*/ 4 w 24"/>
                  <a:gd name="T23" fmla="*/ 4 h 8"/>
                  <a:gd name="T24" fmla="*/ 0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8"/>
                  <a:gd name="T41" fmla="*/ 24 w 2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2"/>
                    </a:lnTo>
                    <a:lnTo>
                      <a:pt x="24" y="0"/>
                    </a:lnTo>
                    <a:lnTo>
                      <a:pt x="20" y="4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897" name="Freeform 482"/>
              <p:cNvSpPr>
                <a:spLocks/>
              </p:cNvSpPr>
              <p:nvPr/>
            </p:nvSpPr>
            <p:spPr bwMode="auto">
              <a:xfrm>
                <a:off x="2162" y="3204"/>
                <a:ext cx="34" cy="106"/>
              </a:xfrm>
              <a:custGeom>
                <a:avLst/>
                <a:gdLst>
                  <a:gd name="T0" fmla="*/ 22 w 34"/>
                  <a:gd name="T1" fmla="*/ 0 h 106"/>
                  <a:gd name="T2" fmla="*/ 22 w 34"/>
                  <a:gd name="T3" fmla="*/ 0 h 106"/>
                  <a:gd name="T4" fmla="*/ 26 w 34"/>
                  <a:gd name="T5" fmla="*/ 30 h 106"/>
                  <a:gd name="T6" fmla="*/ 28 w 34"/>
                  <a:gd name="T7" fmla="*/ 60 h 106"/>
                  <a:gd name="T8" fmla="*/ 26 w 34"/>
                  <a:gd name="T9" fmla="*/ 76 h 106"/>
                  <a:gd name="T10" fmla="*/ 24 w 34"/>
                  <a:gd name="T11" fmla="*/ 90 h 106"/>
                  <a:gd name="T12" fmla="*/ 24 w 34"/>
                  <a:gd name="T13" fmla="*/ 90 h 106"/>
                  <a:gd name="T14" fmla="*/ 14 w 34"/>
                  <a:gd name="T15" fmla="*/ 94 h 106"/>
                  <a:gd name="T16" fmla="*/ 6 w 34"/>
                  <a:gd name="T17" fmla="*/ 100 h 106"/>
                  <a:gd name="T18" fmla="*/ 0 w 34"/>
                  <a:gd name="T19" fmla="*/ 106 h 106"/>
                  <a:gd name="T20" fmla="*/ 0 w 34"/>
                  <a:gd name="T21" fmla="*/ 106 h 106"/>
                  <a:gd name="T22" fmla="*/ 8 w 34"/>
                  <a:gd name="T23" fmla="*/ 104 h 106"/>
                  <a:gd name="T24" fmla="*/ 18 w 34"/>
                  <a:gd name="T25" fmla="*/ 100 h 106"/>
                  <a:gd name="T26" fmla="*/ 30 w 34"/>
                  <a:gd name="T27" fmla="*/ 94 h 106"/>
                  <a:gd name="T28" fmla="*/ 30 w 34"/>
                  <a:gd name="T29" fmla="*/ 94 h 106"/>
                  <a:gd name="T30" fmla="*/ 32 w 34"/>
                  <a:gd name="T31" fmla="*/ 90 h 106"/>
                  <a:gd name="T32" fmla="*/ 34 w 34"/>
                  <a:gd name="T33" fmla="*/ 74 h 106"/>
                  <a:gd name="T34" fmla="*/ 34 w 34"/>
                  <a:gd name="T35" fmla="*/ 60 h 106"/>
                  <a:gd name="T36" fmla="*/ 32 w 34"/>
                  <a:gd name="T37" fmla="*/ 44 h 106"/>
                  <a:gd name="T38" fmla="*/ 28 w 34"/>
                  <a:gd name="T39" fmla="*/ 24 h 106"/>
                  <a:gd name="T40" fmla="*/ 22 w 34"/>
                  <a:gd name="T41" fmla="*/ 0 h 1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06"/>
                  <a:gd name="T65" fmla="*/ 34 w 34"/>
                  <a:gd name="T66" fmla="*/ 106 h 10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06">
                    <a:moveTo>
                      <a:pt x="22" y="0"/>
                    </a:moveTo>
                    <a:lnTo>
                      <a:pt x="22" y="0"/>
                    </a:lnTo>
                    <a:lnTo>
                      <a:pt x="26" y="30"/>
                    </a:lnTo>
                    <a:lnTo>
                      <a:pt x="28" y="60"/>
                    </a:lnTo>
                    <a:lnTo>
                      <a:pt x="26" y="76"/>
                    </a:lnTo>
                    <a:lnTo>
                      <a:pt x="24" y="90"/>
                    </a:lnTo>
                    <a:lnTo>
                      <a:pt x="14" y="94"/>
                    </a:lnTo>
                    <a:lnTo>
                      <a:pt x="6" y="100"/>
                    </a:lnTo>
                    <a:lnTo>
                      <a:pt x="0" y="106"/>
                    </a:lnTo>
                    <a:lnTo>
                      <a:pt x="8" y="104"/>
                    </a:lnTo>
                    <a:lnTo>
                      <a:pt x="18" y="100"/>
                    </a:lnTo>
                    <a:lnTo>
                      <a:pt x="30" y="94"/>
                    </a:lnTo>
                    <a:lnTo>
                      <a:pt x="32" y="90"/>
                    </a:lnTo>
                    <a:lnTo>
                      <a:pt x="34" y="74"/>
                    </a:lnTo>
                    <a:lnTo>
                      <a:pt x="34" y="60"/>
                    </a:lnTo>
                    <a:lnTo>
                      <a:pt x="32" y="44"/>
                    </a:lnTo>
                    <a:lnTo>
                      <a:pt x="28" y="24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898" name="Freeform 483"/>
              <p:cNvSpPr>
                <a:spLocks/>
              </p:cNvSpPr>
              <p:nvPr/>
            </p:nvSpPr>
            <p:spPr bwMode="auto">
              <a:xfrm>
                <a:off x="2162" y="3204"/>
                <a:ext cx="34" cy="106"/>
              </a:xfrm>
              <a:custGeom>
                <a:avLst/>
                <a:gdLst>
                  <a:gd name="T0" fmla="*/ 22 w 34"/>
                  <a:gd name="T1" fmla="*/ 0 h 106"/>
                  <a:gd name="T2" fmla="*/ 22 w 34"/>
                  <a:gd name="T3" fmla="*/ 0 h 106"/>
                  <a:gd name="T4" fmla="*/ 26 w 34"/>
                  <a:gd name="T5" fmla="*/ 30 h 106"/>
                  <a:gd name="T6" fmla="*/ 28 w 34"/>
                  <a:gd name="T7" fmla="*/ 60 h 106"/>
                  <a:gd name="T8" fmla="*/ 26 w 34"/>
                  <a:gd name="T9" fmla="*/ 76 h 106"/>
                  <a:gd name="T10" fmla="*/ 24 w 34"/>
                  <a:gd name="T11" fmla="*/ 90 h 106"/>
                  <a:gd name="T12" fmla="*/ 24 w 34"/>
                  <a:gd name="T13" fmla="*/ 90 h 106"/>
                  <a:gd name="T14" fmla="*/ 14 w 34"/>
                  <a:gd name="T15" fmla="*/ 94 h 106"/>
                  <a:gd name="T16" fmla="*/ 6 w 34"/>
                  <a:gd name="T17" fmla="*/ 100 h 106"/>
                  <a:gd name="T18" fmla="*/ 0 w 34"/>
                  <a:gd name="T19" fmla="*/ 106 h 106"/>
                  <a:gd name="T20" fmla="*/ 0 w 34"/>
                  <a:gd name="T21" fmla="*/ 106 h 106"/>
                  <a:gd name="T22" fmla="*/ 8 w 34"/>
                  <a:gd name="T23" fmla="*/ 104 h 106"/>
                  <a:gd name="T24" fmla="*/ 18 w 34"/>
                  <a:gd name="T25" fmla="*/ 100 h 106"/>
                  <a:gd name="T26" fmla="*/ 30 w 34"/>
                  <a:gd name="T27" fmla="*/ 94 h 106"/>
                  <a:gd name="T28" fmla="*/ 30 w 34"/>
                  <a:gd name="T29" fmla="*/ 94 h 106"/>
                  <a:gd name="T30" fmla="*/ 32 w 34"/>
                  <a:gd name="T31" fmla="*/ 90 h 106"/>
                  <a:gd name="T32" fmla="*/ 34 w 34"/>
                  <a:gd name="T33" fmla="*/ 74 h 106"/>
                  <a:gd name="T34" fmla="*/ 34 w 34"/>
                  <a:gd name="T35" fmla="*/ 60 h 106"/>
                  <a:gd name="T36" fmla="*/ 32 w 34"/>
                  <a:gd name="T37" fmla="*/ 44 h 106"/>
                  <a:gd name="T38" fmla="*/ 28 w 34"/>
                  <a:gd name="T39" fmla="*/ 24 h 106"/>
                  <a:gd name="T40" fmla="*/ 22 w 34"/>
                  <a:gd name="T41" fmla="*/ 0 h 1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06"/>
                  <a:gd name="T65" fmla="*/ 34 w 34"/>
                  <a:gd name="T66" fmla="*/ 106 h 10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06">
                    <a:moveTo>
                      <a:pt x="22" y="0"/>
                    </a:moveTo>
                    <a:lnTo>
                      <a:pt x="22" y="0"/>
                    </a:lnTo>
                    <a:lnTo>
                      <a:pt x="26" y="30"/>
                    </a:lnTo>
                    <a:lnTo>
                      <a:pt x="28" y="60"/>
                    </a:lnTo>
                    <a:lnTo>
                      <a:pt x="26" y="76"/>
                    </a:lnTo>
                    <a:lnTo>
                      <a:pt x="24" y="90"/>
                    </a:lnTo>
                    <a:lnTo>
                      <a:pt x="14" y="94"/>
                    </a:lnTo>
                    <a:lnTo>
                      <a:pt x="6" y="100"/>
                    </a:lnTo>
                    <a:lnTo>
                      <a:pt x="0" y="106"/>
                    </a:lnTo>
                    <a:lnTo>
                      <a:pt x="8" y="104"/>
                    </a:lnTo>
                    <a:lnTo>
                      <a:pt x="18" y="100"/>
                    </a:lnTo>
                    <a:lnTo>
                      <a:pt x="30" y="94"/>
                    </a:lnTo>
                    <a:lnTo>
                      <a:pt x="32" y="90"/>
                    </a:lnTo>
                    <a:lnTo>
                      <a:pt x="34" y="74"/>
                    </a:lnTo>
                    <a:lnTo>
                      <a:pt x="34" y="60"/>
                    </a:lnTo>
                    <a:lnTo>
                      <a:pt x="32" y="44"/>
                    </a:lnTo>
                    <a:lnTo>
                      <a:pt x="28" y="24"/>
                    </a:lnTo>
                    <a:lnTo>
                      <a:pt x="2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899" name="Freeform 484"/>
              <p:cNvSpPr>
                <a:spLocks/>
              </p:cNvSpPr>
              <p:nvPr/>
            </p:nvSpPr>
            <p:spPr bwMode="auto">
              <a:xfrm>
                <a:off x="2142" y="3350"/>
                <a:ext cx="38" cy="6"/>
              </a:xfrm>
              <a:custGeom>
                <a:avLst/>
                <a:gdLst>
                  <a:gd name="T0" fmla="*/ 0 w 38"/>
                  <a:gd name="T1" fmla="*/ 0 h 6"/>
                  <a:gd name="T2" fmla="*/ 0 w 38"/>
                  <a:gd name="T3" fmla="*/ 0 h 6"/>
                  <a:gd name="T4" fmla="*/ 12 w 38"/>
                  <a:gd name="T5" fmla="*/ 2 h 6"/>
                  <a:gd name="T6" fmla="*/ 24 w 38"/>
                  <a:gd name="T7" fmla="*/ 2 h 6"/>
                  <a:gd name="T8" fmla="*/ 38 w 38"/>
                  <a:gd name="T9" fmla="*/ 0 h 6"/>
                  <a:gd name="T10" fmla="*/ 38 w 38"/>
                  <a:gd name="T11" fmla="*/ 0 h 6"/>
                  <a:gd name="T12" fmla="*/ 34 w 38"/>
                  <a:gd name="T13" fmla="*/ 2 h 6"/>
                  <a:gd name="T14" fmla="*/ 22 w 38"/>
                  <a:gd name="T15" fmla="*/ 6 h 6"/>
                  <a:gd name="T16" fmla="*/ 22 w 38"/>
                  <a:gd name="T17" fmla="*/ 6 h 6"/>
                  <a:gd name="T18" fmla="*/ 14 w 38"/>
                  <a:gd name="T19" fmla="*/ 6 h 6"/>
                  <a:gd name="T20" fmla="*/ 6 w 38"/>
                  <a:gd name="T21" fmla="*/ 4 h 6"/>
                  <a:gd name="T22" fmla="*/ 0 w 38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6"/>
                  <a:gd name="T38" fmla="*/ 38 w 38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6">
                    <a:moveTo>
                      <a:pt x="0" y="0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4" y="2"/>
                    </a:lnTo>
                    <a:lnTo>
                      <a:pt x="38" y="0"/>
                    </a:lnTo>
                    <a:lnTo>
                      <a:pt x="34" y="2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6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00" name="Freeform 485"/>
              <p:cNvSpPr>
                <a:spLocks/>
              </p:cNvSpPr>
              <p:nvPr/>
            </p:nvSpPr>
            <p:spPr bwMode="auto">
              <a:xfrm>
                <a:off x="2142" y="3350"/>
                <a:ext cx="38" cy="6"/>
              </a:xfrm>
              <a:custGeom>
                <a:avLst/>
                <a:gdLst>
                  <a:gd name="T0" fmla="*/ 0 w 38"/>
                  <a:gd name="T1" fmla="*/ 0 h 6"/>
                  <a:gd name="T2" fmla="*/ 0 w 38"/>
                  <a:gd name="T3" fmla="*/ 0 h 6"/>
                  <a:gd name="T4" fmla="*/ 12 w 38"/>
                  <a:gd name="T5" fmla="*/ 2 h 6"/>
                  <a:gd name="T6" fmla="*/ 24 w 38"/>
                  <a:gd name="T7" fmla="*/ 2 h 6"/>
                  <a:gd name="T8" fmla="*/ 38 w 38"/>
                  <a:gd name="T9" fmla="*/ 0 h 6"/>
                  <a:gd name="T10" fmla="*/ 38 w 38"/>
                  <a:gd name="T11" fmla="*/ 0 h 6"/>
                  <a:gd name="T12" fmla="*/ 34 w 38"/>
                  <a:gd name="T13" fmla="*/ 2 h 6"/>
                  <a:gd name="T14" fmla="*/ 22 w 38"/>
                  <a:gd name="T15" fmla="*/ 6 h 6"/>
                  <a:gd name="T16" fmla="*/ 22 w 38"/>
                  <a:gd name="T17" fmla="*/ 6 h 6"/>
                  <a:gd name="T18" fmla="*/ 14 w 38"/>
                  <a:gd name="T19" fmla="*/ 6 h 6"/>
                  <a:gd name="T20" fmla="*/ 6 w 38"/>
                  <a:gd name="T21" fmla="*/ 4 h 6"/>
                  <a:gd name="T22" fmla="*/ 0 w 38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6"/>
                  <a:gd name="T38" fmla="*/ 38 w 38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6">
                    <a:moveTo>
                      <a:pt x="0" y="0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4" y="2"/>
                    </a:lnTo>
                    <a:lnTo>
                      <a:pt x="38" y="0"/>
                    </a:lnTo>
                    <a:lnTo>
                      <a:pt x="34" y="2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01" name="Freeform 486"/>
              <p:cNvSpPr>
                <a:spLocks/>
              </p:cNvSpPr>
              <p:nvPr/>
            </p:nvSpPr>
            <p:spPr bwMode="auto">
              <a:xfrm>
                <a:off x="1600" y="3380"/>
                <a:ext cx="692" cy="878"/>
              </a:xfrm>
              <a:custGeom>
                <a:avLst/>
                <a:gdLst>
                  <a:gd name="T0" fmla="*/ 248 w 692"/>
                  <a:gd name="T1" fmla="*/ 878 h 878"/>
                  <a:gd name="T2" fmla="*/ 156 w 692"/>
                  <a:gd name="T3" fmla="*/ 578 h 878"/>
                  <a:gd name="T4" fmla="*/ 76 w 692"/>
                  <a:gd name="T5" fmla="*/ 352 h 878"/>
                  <a:gd name="T6" fmla="*/ 20 w 692"/>
                  <a:gd name="T7" fmla="*/ 210 h 878"/>
                  <a:gd name="T8" fmla="*/ 0 w 692"/>
                  <a:gd name="T9" fmla="*/ 162 h 878"/>
                  <a:gd name="T10" fmla="*/ 30 w 692"/>
                  <a:gd name="T11" fmla="*/ 138 h 878"/>
                  <a:gd name="T12" fmla="*/ 68 w 692"/>
                  <a:gd name="T13" fmla="*/ 116 h 878"/>
                  <a:gd name="T14" fmla="*/ 154 w 692"/>
                  <a:gd name="T15" fmla="*/ 80 h 878"/>
                  <a:gd name="T16" fmla="*/ 230 w 692"/>
                  <a:gd name="T17" fmla="*/ 58 h 878"/>
                  <a:gd name="T18" fmla="*/ 262 w 692"/>
                  <a:gd name="T19" fmla="*/ 50 h 878"/>
                  <a:gd name="T20" fmla="*/ 318 w 692"/>
                  <a:gd name="T21" fmla="*/ 14 h 878"/>
                  <a:gd name="T22" fmla="*/ 334 w 692"/>
                  <a:gd name="T23" fmla="*/ 0 h 878"/>
                  <a:gd name="T24" fmla="*/ 342 w 692"/>
                  <a:gd name="T25" fmla="*/ 52 h 878"/>
                  <a:gd name="T26" fmla="*/ 354 w 692"/>
                  <a:gd name="T27" fmla="*/ 96 h 878"/>
                  <a:gd name="T28" fmla="*/ 374 w 692"/>
                  <a:gd name="T29" fmla="*/ 140 h 878"/>
                  <a:gd name="T30" fmla="*/ 388 w 692"/>
                  <a:gd name="T31" fmla="*/ 166 h 878"/>
                  <a:gd name="T32" fmla="*/ 424 w 692"/>
                  <a:gd name="T33" fmla="*/ 252 h 878"/>
                  <a:gd name="T34" fmla="*/ 472 w 692"/>
                  <a:gd name="T35" fmla="*/ 388 h 878"/>
                  <a:gd name="T36" fmla="*/ 484 w 692"/>
                  <a:gd name="T37" fmla="*/ 426 h 878"/>
                  <a:gd name="T38" fmla="*/ 496 w 692"/>
                  <a:gd name="T39" fmla="*/ 382 h 878"/>
                  <a:gd name="T40" fmla="*/ 514 w 692"/>
                  <a:gd name="T41" fmla="*/ 266 h 878"/>
                  <a:gd name="T42" fmla="*/ 526 w 692"/>
                  <a:gd name="T43" fmla="*/ 104 h 878"/>
                  <a:gd name="T44" fmla="*/ 526 w 692"/>
                  <a:gd name="T45" fmla="*/ 60 h 878"/>
                  <a:gd name="T46" fmla="*/ 550 w 692"/>
                  <a:gd name="T47" fmla="*/ 82 h 878"/>
                  <a:gd name="T48" fmla="*/ 588 w 692"/>
                  <a:gd name="T49" fmla="*/ 108 h 878"/>
                  <a:gd name="T50" fmla="*/ 688 w 692"/>
                  <a:gd name="T51" fmla="*/ 142 h 878"/>
                  <a:gd name="T52" fmla="*/ 690 w 692"/>
                  <a:gd name="T53" fmla="*/ 154 h 878"/>
                  <a:gd name="T54" fmla="*/ 690 w 692"/>
                  <a:gd name="T55" fmla="*/ 212 h 878"/>
                  <a:gd name="T56" fmla="*/ 674 w 692"/>
                  <a:gd name="T57" fmla="*/ 336 h 878"/>
                  <a:gd name="T58" fmla="*/ 660 w 692"/>
                  <a:gd name="T59" fmla="*/ 492 h 878"/>
                  <a:gd name="T60" fmla="*/ 654 w 692"/>
                  <a:gd name="T61" fmla="*/ 620 h 878"/>
                  <a:gd name="T62" fmla="*/ 656 w 692"/>
                  <a:gd name="T63" fmla="*/ 664 h 878"/>
                  <a:gd name="T64" fmla="*/ 662 w 692"/>
                  <a:gd name="T65" fmla="*/ 828 h 878"/>
                  <a:gd name="T66" fmla="*/ 668 w 692"/>
                  <a:gd name="T67" fmla="*/ 876 h 87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92"/>
                  <a:gd name="T103" fmla="*/ 0 h 878"/>
                  <a:gd name="T104" fmla="*/ 692 w 692"/>
                  <a:gd name="T105" fmla="*/ 878 h 87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92" h="878">
                    <a:moveTo>
                      <a:pt x="248" y="878"/>
                    </a:moveTo>
                    <a:lnTo>
                      <a:pt x="248" y="878"/>
                    </a:lnTo>
                    <a:lnTo>
                      <a:pt x="202" y="718"/>
                    </a:lnTo>
                    <a:lnTo>
                      <a:pt x="156" y="578"/>
                    </a:lnTo>
                    <a:lnTo>
                      <a:pt x="114" y="454"/>
                    </a:lnTo>
                    <a:lnTo>
                      <a:pt x="76" y="352"/>
                    </a:lnTo>
                    <a:lnTo>
                      <a:pt x="46" y="270"/>
                    </a:lnTo>
                    <a:lnTo>
                      <a:pt x="20" y="210"/>
                    </a:lnTo>
                    <a:lnTo>
                      <a:pt x="0" y="162"/>
                    </a:lnTo>
                    <a:lnTo>
                      <a:pt x="14" y="148"/>
                    </a:lnTo>
                    <a:lnTo>
                      <a:pt x="30" y="138"/>
                    </a:lnTo>
                    <a:lnTo>
                      <a:pt x="48" y="126"/>
                    </a:lnTo>
                    <a:lnTo>
                      <a:pt x="68" y="116"/>
                    </a:lnTo>
                    <a:lnTo>
                      <a:pt x="110" y="96"/>
                    </a:lnTo>
                    <a:lnTo>
                      <a:pt x="154" y="80"/>
                    </a:lnTo>
                    <a:lnTo>
                      <a:pt x="196" y="68"/>
                    </a:lnTo>
                    <a:lnTo>
                      <a:pt x="230" y="58"/>
                    </a:lnTo>
                    <a:lnTo>
                      <a:pt x="262" y="50"/>
                    </a:lnTo>
                    <a:lnTo>
                      <a:pt x="296" y="28"/>
                    </a:lnTo>
                    <a:lnTo>
                      <a:pt x="318" y="14"/>
                    </a:lnTo>
                    <a:lnTo>
                      <a:pt x="334" y="0"/>
                    </a:lnTo>
                    <a:lnTo>
                      <a:pt x="336" y="16"/>
                    </a:lnTo>
                    <a:lnTo>
                      <a:pt x="342" y="52"/>
                    </a:lnTo>
                    <a:lnTo>
                      <a:pt x="346" y="74"/>
                    </a:lnTo>
                    <a:lnTo>
                      <a:pt x="354" y="96"/>
                    </a:lnTo>
                    <a:lnTo>
                      <a:pt x="362" y="118"/>
                    </a:lnTo>
                    <a:lnTo>
                      <a:pt x="374" y="140"/>
                    </a:lnTo>
                    <a:lnTo>
                      <a:pt x="388" y="166"/>
                    </a:lnTo>
                    <a:lnTo>
                      <a:pt x="406" y="206"/>
                    </a:lnTo>
                    <a:lnTo>
                      <a:pt x="424" y="252"/>
                    </a:lnTo>
                    <a:lnTo>
                      <a:pt x="442" y="302"/>
                    </a:lnTo>
                    <a:lnTo>
                      <a:pt x="472" y="388"/>
                    </a:lnTo>
                    <a:lnTo>
                      <a:pt x="484" y="426"/>
                    </a:lnTo>
                    <a:lnTo>
                      <a:pt x="490" y="406"/>
                    </a:lnTo>
                    <a:lnTo>
                      <a:pt x="496" y="382"/>
                    </a:lnTo>
                    <a:lnTo>
                      <a:pt x="506" y="326"/>
                    </a:lnTo>
                    <a:lnTo>
                      <a:pt x="514" y="266"/>
                    </a:lnTo>
                    <a:lnTo>
                      <a:pt x="520" y="206"/>
                    </a:lnTo>
                    <a:lnTo>
                      <a:pt x="526" y="104"/>
                    </a:lnTo>
                    <a:lnTo>
                      <a:pt x="526" y="60"/>
                    </a:lnTo>
                    <a:lnTo>
                      <a:pt x="538" y="72"/>
                    </a:lnTo>
                    <a:lnTo>
                      <a:pt x="550" y="82"/>
                    </a:lnTo>
                    <a:lnTo>
                      <a:pt x="572" y="98"/>
                    </a:lnTo>
                    <a:lnTo>
                      <a:pt x="588" y="108"/>
                    </a:lnTo>
                    <a:lnTo>
                      <a:pt x="596" y="112"/>
                    </a:lnTo>
                    <a:lnTo>
                      <a:pt x="688" y="142"/>
                    </a:lnTo>
                    <a:lnTo>
                      <a:pt x="690" y="154"/>
                    </a:lnTo>
                    <a:lnTo>
                      <a:pt x="692" y="170"/>
                    </a:lnTo>
                    <a:lnTo>
                      <a:pt x="690" y="212"/>
                    </a:lnTo>
                    <a:lnTo>
                      <a:pt x="684" y="268"/>
                    </a:lnTo>
                    <a:lnTo>
                      <a:pt x="674" y="336"/>
                    </a:lnTo>
                    <a:lnTo>
                      <a:pt x="666" y="410"/>
                    </a:lnTo>
                    <a:lnTo>
                      <a:pt x="660" y="492"/>
                    </a:lnTo>
                    <a:lnTo>
                      <a:pt x="656" y="578"/>
                    </a:lnTo>
                    <a:lnTo>
                      <a:pt x="654" y="620"/>
                    </a:lnTo>
                    <a:lnTo>
                      <a:pt x="656" y="664"/>
                    </a:lnTo>
                    <a:lnTo>
                      <a:pt x="658" y="768"/>
                    </a:lnTo>
                    <a:lnTo>
                      <a:pt x="662" y="828"/>
                    </a:lnTo>
                    <a:lnTo>
                      <a:pt x="664" y="856"/>
                    </a:lnTo>
                    <a:lnTo>
                      <a:pt x="668" y="876"/>
                    </a:lnTo>
                    <a:lnTo>
                      <a:pt x="248" y="878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02" name="Freeform 487"/>
              <p:cNvSpPr>
                <a:spLocks/>
              </p:cNvSpPr>
              <p:nvPr/>
            </p:nvSpPr>
            <p:spPr bwMode="auto">
              <a:xfrm>
                <a:off x="2058" y="3628"/>
                <a:ext cx="72" cy="586"/>
              </a:xfrm>
              <a:custGeom>
                <a:avLst/>
                <a:gdLst>
                  <a:gd name="T0" fmla="*/ 0 w 72"/>
                  <a:gd name="T1" fmla="*/ 2 h 586"/>
                  <a:gd name="T2" fmla="*/ 0 w 72"/>
                  <a:gd name="T3" fmla="*/ 2 h 586"/>
                  <a:gd name="T4" fmla="*/ 2 w 72"/>
                  <a:gd name="T5" fmla="*/ 18 h 586"/>
                  <a:gd name="T6" fmla="*/ 10 w 72"/>
                  <a:gd name="T7" fmla="*/ 62 h 586"/>
                  <a:gd name="T8" fmla="*/ 16 w 72"/>
                  <a:gd name="T9" fmla="*/ 94 h 586"/>
                  <a:gd name="T10" fmla="*/ 18 w 72"/>
                  <a:gd name="T11" fmla="*/ 132 h 586"/>
                  <a:gd name="T12" fmla="*/ 22 w 72"/>
                  <a:gd name="T13" fmla="*/ 176 h 586"/>
                  <a:gd name="T14" fmla="*/ 24 w 72"/>
                  <a:gd name="T15" fmla="*/ 224 h 586"/>
                  <a:gd name="T16" fmla="*/ 24 w 72"/>
                  <a:gd name="T17" fmla="*/ 224 h 586"/>
                  <a:gd name="T18" fmla="*/ 26 w 72"/>
                  <a:gd name="T19" fmla="*/ 318 h 586"/>
                  <a:gd name="T20" fmla="*/ 28 w 72"/>
                  <a:gd name="T21" fmla="*/ 364 h 586"/>
                  <a:gd name="T22" fmla="*/ 32 w 72"/>
                  <a:gd name="T23" fmla="*/ 412 h 586"/>
                  <a:gd name="T24" fmla="*/ 36 w 72"/>
                  <a:gd name="T25" fmla="*/ 458 h 586"/>
                  <a:gd name="T26" fmla="*/ 44 w 72"/>
                  <a:gd name="T27" fmla="*/ 502 h 586"/>
                  <a:gd name="T28" fmla="*/ 54 w 72"/>
                  <a:gd name="T29" fmla="*/ 546 h 586"/>
                  <a:gd name="T30" fmla="*/ 66 w 72"/>
                  <a:gd name="T31" fmla="*/ 586 h 586"/>
                  <a:gd name="T32" fmla="*/ 72 w 72"/>
                  <a:gd name="T33" fmla="*/ 584 h 586"/>
                  <a:gd name="T34" fmla="*/ 72 w 72"/>
                  <a:gd name="T35" fmla="*/ 584 h 586"/>
                  <a:gd name="T36" fmla="*/ 62 w 72"/>
                  <a:gd name="T37" fmla="*/ 544 h 586"/>
                  <a:gd name="T38" fmla="*/ 52 w 72"/>
                  <a:gd name="T39" fmla="*/ 502 h 586"/>
                  <a:gd name="T40" fmla="*/ 44 w 72"/>
                  <a:gd name="T41" fmla="*/ 456 h 586"/>
                  <a:gd name="T42" fmla="*/ 40 w 72"/>
                  <a:gd name="T43" fmla="*/ 410 h 586"/>
                  <a:gd name="T44" fmla="*/ 36 w 72"/>
                  <a:gd name="T45" fmla="*/ 364 h 586"/>
                  <a:gd name="T46" fmla="*/ 34 w 72"/>
                  <a:gd name="T47" fmla="*/ 318 h 586"/>
                  <a:gd name="T48" fmla="*/ 32 w 72"/>
                  <a:gd name="T49" fmla="*/ 224 h 586"/>
                  <a:gd name="T50" fmla="*/ 32 w 72"/>
                  <a:gd name="T51" fmla="*/ 224 h 586"/>
                  <a:gd name="T52" fmla="*/ 30 w 72"/>
                  <a:gd name="T53" fmla="*/ 176 h 586"/>
                  <a:gd name="T54" fmla="*/ 26 w 72"/>
                  <a:gd name="T55" fmla="*/ 132 h 586"/>
                  <a:gd name="T56" fmla="*/ 22 w 72"/>
                  <a:gd name="T57" fmla="*/ 92 h 586"/>
                  <a:gd name="T58" fmla="*/ 18 w 72"/>
                  <a:gd name="T59" fmla="*/ 60 h 586"/>
                  <a:gd name="T60" fmla="*/ 10 w 72"/>
                  <a:gd name="T61" fmla="*/ 16 h 586"/>
                  <a:gd name="T62" fmla="*/ 6 w 72"/>
                  <a:gd name="T63" fmla="*/ 0 h 586"/>
                  <a:gd name="T64" fmla="*/ 0 w 72"/>
                  <a:gd name="T65" fmla="*/ 2 h 58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72"/>
                  <a:gd name="T100" fmla="*/ 0 h 586"/>
                  <a:gd name="T101" fmla="*/ 72 w 72"/>
                  <a:gd name="T102" fmla="*/ 586 h 58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72" h="586">
                    <a:moveTo>
                      <a:pt x="0" y="2"/>
                    </a:moveTo>
                    <a:lnTo>
                      <a:pt x="0" y="2"/>
                    </a:lnTo>
                    <a:lnTo>
                      <a:pt x="2" y="18"/>
                    </a:lnTo>
                    <a:lnTo>
                      <a:pt x="10" y="62"/>
                    </a:lnTo>
                    <a:lnTo>
                      <a:pt x="16" y="94"/>
                    </a:lnTo>
                    <a:lnTo>
                      <a:pt x="18" y="132"/>
                    </a:lnTo>
                    <a:lnTo>
                      <a:pt x="22" y="176"/>
                    </a:lnTo>
                    <a:lnTo>
                      <a:pt x="24" y="224"/>
                    </a:lnTo>
                    <a:lnTo>
                      <a:pt x="26" y="318"/>
                    </a:lnTo>
                    <a:lnTo>
                      <a:pt x="28" y="364"/>
                    </a:lnTo>
                    <a:lnTo>
                      <a:pt x="32" y="412"/>
                    </a:lnTo>
                    <a:lnTo>
                      <a:pt x="36" y="458"/>
                    </a:lnTo>
                    <a:lnTo>
                      <a:pt x="44" y="502"/>
                    </a:lnTo>
                    <a:lnTo>
                      <a:pt x="54" y="546"/>
                    </a:lnTo>
                    <a:lnTo>
                      <a:pt x="66" y="586"/>
                    </a:lnTo>
                    <a:lnTo>
                      <a:pt x="72" y="584"/>
                    </a:lnTo>
                    <a:lnTo>
                      <a:pt x="62" y="544"/>
                    </a:lnTo>
                    <a:lnTo>
                      <a:pt x="52" y="502"/>
                    </a:lnTo>
                    <a:lnTo>
                      <a:pt x="44" y="456"/>
                    </a:lnTo>
                    <a:lnTo>
                      <a:pt x="40" y="410"/>
                    </a:lnTo>
                    <a:lnTo>
                      <a:pt x="36" y="364"/>
                    </a:lnTo>
                    <a:lnTo>
                      <a:pt x="34" y="318"/>
                    </a:lnTo>
                    <a:lnTo>
                      <a:pt x="32" y="224"/>
                    </a:lnTo>
                    <a:lnTo>
                      <a:pt x="30" y="176"/>
                    </a:lnTo>
                    <a:lnTo>
                      <a:pt x="26" y="132"/>
                    </a:lnTo>
                    <a:lnTo>
                      <a:pt x="22" y="92"/>
                    </a:lnTo>
                    <a:lnTo>
                      <a:pt x="18" y="60"/>
                    </a:lnTo>
                    <a:lnTo>
                      <a:pt x="10" y="16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03" name="Freeform 488"/>
              <p:cNvSpPr>
                <a:spLocks/>
              </p:cNvSpPr>
              <p:nvPr/>
            </p:nvSpPr>
            <p:spPr bwMode="auto">
              <a:xfrm>
                <a:off x="2032" y="3652"/>
                <a:ext cx="426" cy="440"/>
              </a:xfrm>
              <a:custGeom>
                <a:avLst/>
                <a:gdLst>
                  <a:gd name="T0" fmla="*/ 226 w 426"/>
                  <a:gd name="T1" fmla="*/ 0 h 440"/>
                  <a:gd name="T2" fmla="*/ 226 w 426"/>
                  <a:gd name="T3" fmla="*/ 0 h 440"/>
                  <a:gd name="T4" fmla="*/ 218 w 426"/>
                  <a:gd name="T5" fmla="*/ 8 h 440"/>
                  <a:gd name="T6" fmla="*/ 198 w 426"/>
                  <a:gd name="T7" fmla="*/ 28 h 440"/>
                  <a:gd name="T8" fmla="*/ 186 w 426"/>
                  <a:gd name="T9" fmla="*/ 42 h 440"/>
                  <a:gd name="T10" fmla="*/ 174 w 426"/>
                  <a:gd name="T11" fmla="*/ 60 h 440"/>
                  <a:gd name="T12" fmla="*/ 164 w 426"/>
                  <a:gd name="T13" fmla="*/ 80 h 440"/>
                  <a:gd name="T14" fmla="*/ 156 w 426"/>
                  <a:gd name="T15" fmla="*/ 102 h 440"/>
                  <a:gd name="T16" fmla="*/ 156 w 426"/>
                  <a:gd name="T17" fmla="*/ 102 h 440"/>
                  <a:gd name="T18" fmla="*/ 148 w 426"/>
                  <a:gd name="T19" fmla="*/ 144 h 440"/>
                  <a:gd name="T20" fmla="*/ 138 w 426"/>
                  <a:gd name="T21" fmla="*/ 188 h 440"/>
                  <a:gd name="T22" fmla="*/ 128 w 426"/>
                  <a:gd name="T23" fmla="*/ 234 h 440"/>
                  <a:gd name="T24" fmla="*/ 114 w 426"/>
                  <a:gd name="T25" fmla="*/ 280 h 440"/>
                  <a:gd name="T26" fmla="*/ 106 w 426"/>
                  <a:gd name="T27" fmla="*/ 302 h 440"/>
                  <a:gd name="T28" fmla="*/ 96 w 426"/>
                  <a:gd name="T29" fmla="*/ 322 h 440"/>
                  <a:gd name="T30" fmla="*/ 84 w 426"/>
                  <a:gd name="T31" fmla="*/ 342 h 440"/>
                  <a:gd name="T32" fmla="*/ 72 w 426"/>
                  <a:gd name="T33" fmla="*/ 360 h 440"/>
                  <a:gd name="T34" fmla="*/ 58 w 426"/>
                  <a:gd name="T35" fmla="*/ 378 h 440"/>
                  <a:gd name="T36" fmla="*/ 40 w 426"/>
                  <a:gd name="T37" fmla="*/ 392 h 440"/>
                  <a:gd name="T38" fmla="*/ 22 w 426"/>
                  <a:gd name="T39" fmla="*/ 404 h 440"/>
                  <a:gd name="T40" fmla="*/ 0 w 426"/>
                  <a:gd name="T41" fmla="*/ 416 h 440"/>
                  <a:gd name="T42" fmla="*/ 0 w 426"/>
                  <a:gd name="T43" fmla="*/ 416 h 440"/>
                  <a:gd name="T44" fmla="*/ 6 w 426"/>
                  <a:gd name="T45" fmla="*/ 418 h 440"/>
                  <a:gd name="T46" fmla="*/ 24 w 426"/>
                  <a:gd name="T47" fmla="*/ 426 h 440"/>
                  <a:gd name="T48" fmla="*/ 36 w 426"/>
                  <a:gd name="T49" fmla="*/ 430 h 440"/>
                  <a:gd name="T50" fmla="*/ 52 w 426"/>
                  <a:gd name="T51" fmla="*/ 434 h 440"/>
                  <a:gd name="T52" fmla="*/ 72 w 426"/>
                  <a:gd name="T53" fmla="*/ 438 h 440"/>
                  <a:gd name="T54" fmla="*/ 92 w 426"/>
                  <a:gd name="T55" fmla="*/ 440 h 440"/>
                  <a:gd name="T56" fmla="*/ 118 w 426"/>
                  <a:gd name="T57" fmla="*/ 440 h 440"/>
                  <a:gd name="T58" fmla="*/ 144 w 426"/>
                  <a:gd name="T59" fmla="*/ 438 h 440"/>
                  <a:gd name="T60" fmla="*/ 176 w 426"/>
                  <a:gd name="T61" fmla="*/ 432 h 440"/>
                  <a:gd name="T62" fmla="*/ 208 w 426"/>
                  <a:gd name="T63" fmla="*/ 424 h 440"/>
                  <a:gd name="T64" fmla="*/ 244 w 426"/>
                  <a:gd name="T65" fmla="*/ 412 h 440"/>
                  <a:gd name="T66" fmla="*/ 284 w 426"/>
                  <a:gd name="T67" fmla="*/ 396 h 440"/>
                  <a:gd name="T68" fmla="*/ 326 w 426"/>
                  <a:gd name="T69" fmla="*/ 376 h 440"/>
                  <a:gd name="T70" fmla="*/ 370 w 426"/>
                  <a:gd name="T71" fmla="*/ 350 h 440"/>
                  <a:gd name="T72" fmla="*/ 426 w 426"/>
                  <a:gd name="T73" fmla="*/ 18 h 440"/>
                  <a:gd name="T74" fmla="*/ 226 w 426"/>
                  <a:gd name="T75" fmla="*/ 0 h 44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426"/>
                  <a:gd name="T115" fmla="*/ 0 h 440"/>
                  <a:gd name="T116" fmla="*/ 426 w 426"/>
                  <a:gd name="T117" fmla="*/ 440 h 44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426" h="440">
                    <a:moveTo>
                      <a:pt x="226" y="0"/>
                    </a:moveTo>
                    <a:lnTo>
                      <a:pt x="226" y="0"/>
                    </a:lnTo>
                    <a:lnTo>
                      <a:pt x="218" y="8"/>
                    </a:lnTo>
                    <a:lnTo>
                      <a:pt x="198" y="28"/>
                    </a:lnTo>
                    <a:lnTo>
                      <a:pt x="186" y="42"/>
                    </a:lnTo>
                    <a:lnTo>
                      <a:pt x="174" y="60"/>
                    </a:lnTo>
                    <a:lnTo>
                      <a:pt x="164" y="80"/>
                    </a:lnTo>
                    <a:lnTo>
                      <a:pt x="156" y="102"/>
                    </a:lnTo>
                    <a:lnTo>
                      <a:pt x="148" y="144"/>
                    </a:lnTo>
                    <a:lnTo>
                      <a:pt x="138" y="188"/>
                    </a:lnTo>
                    <a:lnTo>
                      <a:pt x="128" y="234"/>
                    </a:lnTo>
                    <a:lnTo>
                      <a:pt x="114" y="280"/>
                    </a:lnTo>
                    <a:lnTo>
                      <a:pt x="106" y="302"/>
                    </a:lnTo>
                    <a:lnTo>
                      <a:pt x="96" y="322"/>
                    </a:lnTo>
                    <a:lnTo>
                      <a:pt x="84" y="342"/>
                    </a:lnTo>
                    <a:lnTo>
                      <a:pt x="72" y="360"/>
                    </a:lnTo>
                    <a:lnTo>
                      <a:pt x="58" y="378"/>
                    </a:lnTo>
                    <a:lnTo>
                      <a:pt x="40" y="392"/>
                    </a:lnTo>
                    <a:lnTo>
                      <a:pt x="22" y="404"/>
                    </a:lnTo>
                    <a:lnTo>
                      <a:pt x="0" y="416"/>
                    </a:lnTo>
                    <a:lnTo>
                      <a:pt x="6" y="418"/>
                    </a:lnTo>
                    <a:lnTo>
                      <a:pt x="24" y="426"/>
                    </a:lnTo>
                    <a:lnTo>
                      <a:pt x="36" y="430"/>
                    </a:lnTo>
                    <a:lnTo>
                      <a:pt x="52" y="434"/>
                    </a:lnTo>
                    <a:lnTo>
                      <a:pt x="72" y="438"/>
                    </a:lnTo>
                    <a:lnTo>
                      <a:pt x="92" y="440"/>
                    </a:lnTo>
                    <a:lnTo>
                      <a:pt x="118" y="440"/>
                    </a:lnTo>
                    <a:lnTo>
                      <a:pt x="144" y="438"/>
                    </a:lnTo>
                    <a:lnTo>
                      <a:pt x="176" y="432"/>
                    </a:lnTo>
                    <a:lnTo>
                      <a:pt x="208" y="424"/>
                    </a:lnTo>
                    <a:lnTo>
                      <a:pt x="244" y="412"/>
                    </a:lnTo>
                    <a:lnTo>
                      <a:pt x="284" y="396"/>
                    </a:lnTo>
                    <a:lnTo>
                      <a:pt x="326" y="376"/>
                    </a:lnTo>
                    <a:lnTo>
                      <a:pt x="370" y="350"/>
                    </a:lnTo>
                    <a:lnTo>
                      <a:pt x="426" y="18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04" name="Freeform 489"/>
              <p:cNvSpPr>
                <a:spLocks/>
              </p:cNvSpPr>
              <p:nvPr/>
            </p:nvSpPr>
            <p:spPr bwMode="auto">
              <a:xfrm>
                <a:off x="1792" y="3614"/>
                <a:ext cx="150" cy="78"/>
              </a:xfrm>
              <a:custGeom>
                <a:avLst/>
                <a:gdLst>
                  <a:gd name="T0" fmla="*/ 140 w 150"/>
                  <a:gd name="T1" fmla="*/ 0 h 78"/>
                  <a:gd name="T2" fmla="*/ 150 w 150"/>
                  <a:gd name="T3" fmla="*/ 64 h 78"/>
                  <a:gd name="T4" fmla="*/ 14 w 150"/>
                  <a:gd name="T5" fmla="*/ 78 h 78"/>
                  <a:gd name="T6" fmla="*/ 0 w 150"/>
                  <a:gd name="T7" fmla="*/ 2 h 78"/>
                  <a:gd name="T8" fmla="*/ 140 w 150"/>
                  <a:gd name="T9" fmla="*/ 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0"/>
                  <a:gd name="T16" fmla="*/ 0 h 78"/>
                  <a:gd name="T17" fmla="*/ 150 w 150"/>
                  <a:gd name="T18" fmla="*/ 78 h 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0" h="78">
                    <a:moveTo>
                      <a:pt x="140" y="0"/>
                    </a:moveTo>
                    <a:lnTo>
                      <a:pt x="150" y="64"/>
                    </a:lnTo>
                    <a:lnTo>
                      <a:pt x="14" y="78"/>
                    </a:lnTo>
                    <a:lnTo>
                      <a:pt x="0" y="2"/>
                    </a:lnTo>
                    <a:lnTo>
                      <a:pt x="140" y="0"/>
                    </a:lnTo>
                    <a:close/>
                  </a:path>
                </a:pathLst>
              </a:custGeom>
              <a:solidFill>
                <a:srgbClr val="D0CE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05" name="Freeform 490"/>
              <p:cNvSpPr>
                <a:spLocks/>
              </p:cNvSpPr>
              <p:nvPr/>
            </p:nvSpPr>
            <p:spPr bwMode="auto">
              <a:xfrm>
                <a:off x="2162" y="3618"/>
                <a:ext cx="96" cy="52"/>
              </a:xfrm>
              <a:custGeom>
                <a:avLst/>
                <a:gdLst>
                  <a:gd name="T0" fmla="*/ 0 w 96"/>
                  <a:gd name="T1" fmla="*/ 2 h 52"/>
                  <a:gd name="T2" fmla="*/ 6 w 96"/>
                  <a:gd name="T3" fmla="*/ 44 h 52"/>
                  <a:gd name="T4" fmla="*/ 96 w 96"/>
                  <a:gd name="T5" fmla="*/ 52 h 52"/>
                  <a:gd name="T6" fmla="*/ 90 w 96"/>
                  <a:gd name="T7" fmla="*/ 0 h 52"/>
                  <a:gd name="T8" fmla="*/ 0 w 96"/>
                  <a:gd name="T9" fmla="*/ 2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52"/>
                  <a:gd name="T17" fmla="*/ 96 w 96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52">
                    <a:moveTo>
                      <a:pt x="0" y="2"/>
                    </a:moveTo>
                    <a:lnTo>
                      <a:pt x="6" y="44"/>
                    </a:lnTo>
                    <a:lnTo>
                      <a:pt x="96" y="52"/>
                    </a:lnTo>
                    <a:lnTo>
                      <a:pt x="9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0CE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06" name="Freeform 491"/>
              <p:cNvSpPr>
                <a:spLocks noEditPoints="1"/>
              </p:cNvSpPr>
              <p:nvPr/>
            </p:nvSpPr>
            <p:spPr bwMode="auto">
              <a:xfrm>
                <a:off x="2030" y="3646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16 w 16"/>
                  <a:gd name="T43" fmla="*/ 6 h 16"/>
                  <a:gd name="T44" fmla="*/ 16 w 16"/>
                  <a:gd name="T45" fmla="*/ 6 h 16"/>
                  <a:gd name="T46" fmla="*/ 14 w 16"/>
                  <a:gd name="T47" fmla="*/ 12 h 16"/>
                  <a:gd name="T48" fmla="*/ 10 w 16"/>
                  <a:gd name="T49" fmla="*/ 14 h 16"/>
                  <a:gd name="T50" fmla="*/ 10 w 16"/>
                  <a:gd name="T51" fmla="*/ 14 h 16"/>
                  <a:gd name="T52" fmla="*/ 6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4 w 16"/>
                  <a:gd name="T59" fmla="*/ 4 h 16"/>
                  <a:gd name="T60" fmla="*/ 8 w 16"/>
                  <a:gd name="T61" fmla="*/ 2 h 16"/>
                  <a:gd name="T62" fmla="*/ 8 w 16"/>
                  <a:gd name="T63" fmla="*/ 2 h 16"/>
                  <a:gd name="T64" fmla="*/ 12 w 16"/>
                  <a:gd name="T65" fmla="*/ 2 h 16"/>
                  <a:gd name="T66" fmla="*/ 16 w 16"/>
                  <a:gd name="T67" fmla="*/ 6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6" y="6"/>
                    </a:moveTo>
                    <a:lnTo>
                      <a:pt x="16" y="6"/>
                    </a:lnTo>
                    <a:lnTo>
                      <a:pt x="14" y="12"/>
                    </a:lnTo>
                    <a:lnTo>
                      <a:pt x="10" y="14"/>
                    </a:lnTo>
                    <a:lnTo>
                      <a:pt x="6" y="14"/>
                    </a:lnTo>
                    <a:lnTo>
                      <a:pt x="2" y="10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07" name="Freeform 492"/>
              <p:cNvSpPr>
                <a:spLocks/>
              </p:cNvSpPr>
              <p:nvPr/>
            </p:nvSpPr>
            <p:spPr bwMode="auto">
              <a:xfrm>
                <a:off x="2030" y="3646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08" name="Freeform 493"/>
              <p:cNvSpPr>
                <a:spLocks/>
              </p:cNvSpPr>
              <p:nvPr/>
            </p:nvSpPr>
            <p:spPr bwMode="auto">
              <a:xfrm>
                <a:off x="2032" y="3648"/>
                <a:ext cx="14" cy="12"/>
              </a:xfrm>
              <a:custGeom>
                <a:avLst/>
                <a:gdLst>
                  <a:gd name="T0" fmla="*/ 14 w 14"/>
                  <a:gd name="T1" fmla="*/ 4 h 12"/>
                  <a:gd name="T2" fmla="*/ 14 w 14"/>
                  <a:gd name="T3" fmla="*/ 4 h 12"/>
                  <a:gd name="T4" fmla="*/ 12 w 14"/>
                  <a:gd name="T5" fmla="*/ 10 h 12"/>
                  <a:gd name="T6" fmla="*/ 8 w 14"/>
                  <a:gd name="T7" fmla="*/ 12 h 12"/>
                  <a:gd name="T8" fmla="*/ 8 w 14"/>
                  <a:gd name="T9" fmla="*/ 12 h 12"/>
                  <a:gd name="T10" fmla="*/ 4 w 14"/>
                  <a:gd name="T11" fmla="*/ 12 h 12"/>
                  <a:gd name="T12" fmla="*/ 0 w 14"/>
                  <a:gd name="T13" fmla="*/ 8 h 12"/>
                  <a:gd name="T14" fmla="*/ 0 w 14"/>
                  <a:gd name="T15" fmla="*/ 8 h 12"/>
                  <a:gd name="T16" fmla="*/ 2 w 14"/>
                  <a:gd name="T17" fmla="*/ 2 h 12"/>
                  <a:gd name="T18" fmla="*/ 6 w 14"/>
                  <a:gd name="T19" fmla="*/ 0 h 12"/>
                  <a:gd name="T20" fmla="*/ 6 w 14"/>
                  <a:gd name="T21" fmla="*/ 0 h 12"/>
                  <a:gd name="T22" fmla="*/ 10 w 14"/>
                  <a:gd name="T23" fmla="*/ 0 h 12"/>
                  <a:gd name="T24" fmla="*/ 14 w 14"/>
                  <a:gd name="T25" fmla="*/ 4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12"/>
                  <a:gd name="T41" fmla="*/ 14 w 14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12">
                    <a:moveTo>
                      <a:pt x="14" y="4"/>
                    </a:moveTo>
                    <a:lnTo>
                      <a:pt x="14" y="4"/>
                    </a:lnTo>
                    <a:lnTo>
                      <a:pt x="12" y="10"/>
                    </a:lnTo>
                    <a:lnTo>
                      <a:pt x="8" y="12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09" name="Freeform 494"/>
              <p:cNvSpPr>
                <a:spLocks noEditPoints="1"/>
              </p:cNvSpPr>
              <p:nvPr/>
            </p:nvSpPr>
            <p:spPr bwMode="auto">
              <a:xfrm>
                <a:off x="2048" y="3810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8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6 h 16"/>
                  <a:gd name="T26" fmla="*/ 16 w 16"/>
                  <a:gd name="T27" fmla="*/ 14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16 w 16"/>
                  <a:gd name="T43" fmla="*/ 8 h 16"/>
                  <a:gd name="T44" fmla="*/ 16 w 16"/>
                  <a:gd name="T45" fmla="*/ 8 h 16"/>
                  <a:gd name="T46" fmla="*/ 14 w 16"/>
                  <a:gd name="T47" fmla="*/ 12 h 16"/>
                  <a:gd name="T48" fmla="*/ 10 w 16"/>
                  <a:gd name="T49" fmla="*/ 16 h 16"/>
                  <a:gd name="T50" fmla="*/ 10 w 16"/>
                  <a:gd name="T51" fmla="*/ 16 h 16"/>
                  <a:gd name="T52" fmla="*/ 6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4 w 16"/>
                  <a:gd name="T59" fmla="*/ 6 h 16"/>
                  <a:gd name="T60" fmla="*/ 8 w 16"/>
                  <a:gd name="T61" fmla="*/ 2 h 16"/>
                  <a:gd name="T62" fmla="*/ 8 w 16"/>
                  <a:gd name="T63" fmla="*/ 2 h 16"/>
                  <a:gd name="T64" fmla="*/ 12 w 16"/>
                  <a:gd name="T65" fmla="*/ 2 h 16"/>
                  <a:gd name="T66" fmla="*/ 16 w 16"/>
                  <a:gd name="T67" fmla="*/ 8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6" y="8"/>
                    </a:moveTo>
                    <a:lnTo>
                      <a:pt x="16" y="8"/>
                    </a:lnTo>
                    <a:lnTo>
                      <a:pt x="14" y="12"/>
                    </a:lnTo>
                    <a:lnTo>
                      <a:pt x="10" y="16"/>
                    </a:lnTo>
                    <a:lnTo>
                      <a:pt x="6" y="14"/>
                    </a:lnTo>
                    <a:lnTo>
                      <a:pt x="2" y="10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6" y="8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10" name="Freeform 495"/>
              <p:cNvSpPr>
                <a:spLocks/>
              </p:cNvSpPr>
              <p:nvPr/>
            </p:nvSpPr>
            <p:spPr bwMode="auto">
              <a:xfrm>
                <a:off x="2048" y="3810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8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6 h 16"/>
                  <a:gd name="T26" fmla="*/ 16 w 16"/>
                  <a:gd name="T27" fmla="*/ 14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11" name="Freeform 496"/>
              <p:cNvSpPr>
                <a:spLocks/>
              </p:cNvSpPr>
              <p:nvPr/>
            </p:nvSpPr>
            <p:spPr bwMode="auto">
              <a:xfrm>
                <a:off x="2050" y="3812"/>
                <a:ext cx="14" cy="14"/>
              </a:xfrm>
              <a:custGeom>
                <a:avLst/>
                <a:gdLst>
                  <a:gd name="T0" fmla="*/ 14 w 14"/>
                  <a:gd name="T1" fmla="*/ 6 h 14"/>
                  <a:gd name="T2" fmla="*/ 14 w 14"/>
                  <a:gd name="T3" fmla="*/ 6 h 14"/>
                  <a:gd name="T4" fmla="*/ 12 w 14"/>
                  <a:gd name="T5" fmla="*/ 10 h 14"/>
                  <a:gd name="T6" fmla="*/ 8 w 14"/>
                  <a:gd name="T7" fmla="*/ 14 h 14"/>
                  <a:gd name="T8" fmla="*/ 8 w 14"/>
                  <a:gd name="T9" fmla="*/ 14 h 14"/>
                  <a:gd name="T10" fmla="*/ 4 w 14"/>
                  <a:gd name="T11" fmla="*/ 12 h 14"/>
                  <a:gd name="T12" fmla="*/ 0 w 14"/>
                  <a:gd name="T13" fmla="*/ 8 h 14"/>
                  <a:gd name="T14" fmla="*/ 0 w 14"/>
                  <a:gd name="T15" fmla="*/ 8 h 14"/>
                  <a:gd name="T16" fmla="*/ 2 w 14"/>
                  <a:gd name="T17" fmla="*/ 4 h 14"/>
                  <a:gd name="T18" fmla="*/ 6 w 14"/>
                  <a:gd name="T19" fmla="*/ 0 h 14"/>
                  <a:gd name="T20" fmla="*/ 6 w 14"/>
                  <a:gd name="T21" fmla="*/ 0 h 14"/>
                  <a:gd name="T22" fmla="*/ 10 w 14"/>
                  <a:gd name="T23" fmla="*/ 0 h 14"/>
                  <a:gd name="T24" fmla="*/ 14 w 14"/>
                  <a:gd name="T25" fmla="*/ 6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14"/>
                  <a:gd name="T41" fmla="*/ 14 w 14"/>
                  <a:gd name="T42" fmla="*/ 14 h 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14">
                    <a:moveTo>
                      <a:pt x="14" y="6"/>
                    </a:moveTo>
                    <a:lnTo>
                      <a:pt x="14" y="6"/>
                    </a:lnTo>
                    <a:lnTo>
                      <a:pt x="12" y="10"/>
                    </a:lnTo>
                    <a:lnTo>
                      <a:pt x="8" y="14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12" name="Freeform 497"/>
              <p:cNvSpPr>
                <a:spLocks noEditPoints="1"/>
              </p:cNvSpPr>
              <p:nvPr/>
            </p:nvSpPr>
            <p:spPr bwMode="auto">
              <a:xfrm>
                <a:off x="2070" y="4118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6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4 w 16"/>
                  <a:gd name="T35" fmla="*/ 4 h 16"/>
                  <a:gd name="T36" fmla="*/ 12 w 16"/>
                  <a:gd name="T37" fmla="*/ 0 h 16"/>
                  <a:gd name="T38" fmla="*/ 10 w 16"/>
                  <a:gd name="T39" fmla="*/ 0 h 16"/>
                  <a:gd name="T40" fmla="*/ 6 w 16"/>
                  <a:gd name="T41" fmla="*/ 0 h 16"/>
                  <a:gd name="T42" fmla="*/ 14 w 16"/>
                  <a:gd name="T43" fmla="*/ 6 h 16"/>
                  <a:gd name="T44" fmla="*/ 14 w 16"/>
                  <a:gd name="T45" fmla="*/ 6 h 16"/>
                  <a:gd name="T46" fmla="*/ 14 w 16"/>
                  <a:gd name="T47" fmla="*/ 12 h 16"/>
                  <a:gd name="T48" fmla="*/ 10 w 16"/>
                  <a:gd name="T49" fmla="*/ 14 h 16"/>
                  <a:gd name="T50" fmla="*/ 10 w 16"/>
                  <a:gd name="T51" fmla="*/ 14 h 16"/>
                  <a:gd name="T52" fmla="*/ 4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2 w 16"/>
                  <a:gd name="T59" fmla="*/ 4 h 16"/>
                  <a:gd name="T60" fmla="*/ 6 w 16"/>
                  <a:gd name="T61" fmla="*/ 2 h 16"/>
                  <a:gd name="T62" fmla="*/ 6 w 16"/>
                  <a:gd name="T63" fmla="*/ 2 h 16"/>
                  <a:gd name="T64" fmla="*/ 12 w 16"/>
                  <a:gd name="T65" fmla="*/ 2 h 16"/>
                  <a:gd name="T66" fmla="*/ 14 w 16"/>
                  <a:gd name="T67" fmla="*/ 6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4" y="6"/>
                    </a:moveTo>
                    <a:lnTo>
                      <a:pt x="14" y="6"/>
                    </a:lnTo>
                    <a:lnTo>
                      <a:pt x="14" y="12"/>
                    </a:lnTo>
                    <a:lnTo>
                      <a:pt x="10" y="14"/>
                    </a:lnTo>
                    <a:lnTo>
                      <a:pt x="4" y="14"/>
                    </a:lnTo>
                    <a:lnTo>
                      <a:pt x="2" y="10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12" y="2"/>
                    </a:lnTo>
                    <a:lnTo>
                      <a:pt x="14" y="6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13" name="Freeform 498"/>
              <p:cNvSpPr>
                <a:spLocks/>
              </p:cNvSpPr>
              <p:nvPr/>
            </p:nvSpPr>
            <p:spPr bwMode="auto">
              <a:xfrm>
                <a:off x="2070" y="4118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6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4 w 16"/>
                  <a:gd name="T35" fmla="*/ 4 h 16"/>
                  <a:gd name="T36" fmla="*/ 12 w 16"/>
                  <a:gd name="T37" fmla="*/ 0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14" name="Freeform 499"/>
              <p:cNvSpPr>
                <a:spLocks/>
              </p:cNvSpPr>
              <p:nvPr/>
            </p:nvSpPr>
            <p:spPr bwMode="auto">
              <a:xfrm>
                <a:off x="2072" y="4120"/>
                <a:ext cx="12" cy="12"/>
              </a:xfrm>
              <a:custGeom>
                <a:avLst/>
                <a:gdLst>
                  <a:gd name="T0" fmla="*/ 12 w 12"/>
                  <a:gd name="T1" fmla="*/ 4 h 12"/>
                  <a:gd name="T2" fmla="*/ 12 w 12"/>
                  <a:gd name="T3" fmla="*/ 4 h 12"/>
                  <a:gd name="T4" fmla="*/ 12 w 12"/>
                  <a:gd name="T5" fmla="*/ 10 h 12"/>
                  <a:gd name="T6" fmla="*/ 8 w 12"/>
                  <a:gd name="T7" fmla="*/ 12 h 12"/>
                  <a:gd name="T8" fmla="*/ 8 w 12"/>
                  <a:gd name="T9" fmla="*/ 12 h 12"/>
                  <a:gd name="T10" fmla="*/ 2 w 12"/>
                  <a:gd name="T11" fmla="*/ 12 h 12"/>
                  <a:gd name="T12" fmla="*/ 0 w 12"/>
                  <a:gd name="T13" fmla="*/ 8 h 12"/>
                  <a:gd name="T14" fmla="*/ 0 w 12"/>
                  <a:gd name="T15" fmla="*/ 8 h 12"/>
                  <a:gd name="T16" fmla="*/ 0 w 12"/>
                  <a:gd name="T17" fmla="*/ 2 h 12"/>
                  <a:gd name="T18" fmla="*/ 4 w 12"/>
                  <a:gd name="T19" fmla="*/ 0 h 12"/>
                  <a:gd name="T20" fmla="*/ 4 w 12"/>
                  <a:gd name="T21" fmla="*/ 0 h 12"/>
                  <a:gd name="T22" fmla="*/ 10 w 12"/>
                  <a:gd name="T23" fmla="*/ 0 h 12"/>
                  <a:gd name="T24" fmla="*/ 12 w 12"/>
                  <a:gd name="T25" fmla="*/ 4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2"/>
                  <a:gd name="T41" fmla="*/ 12 w 12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2">
                    <a:moveTo>
                      <a:pt x="12" y="4"/>
                    </a:moveTo>
                    <a:lnTo>
                      <a:pt x="12" y="4"/>
                    </a:lnTo>
                    <a:lnTo>
                      <a:pt x="12" y="10"/>
                    </a:lnTo>
                    <a:lnTo>
                      <a:pt x="8" y="12"/>
                    </a:lnTo>
                    <a:lnTo>
                      <a:pt x="2" y="12"/>
                    </a:lnTo>
                    <a:lnTo>
                      <a:pt x="0" y="8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10" y="0"/>
                    </a:lnTo>
                    <a:lnTo>
                      <a:pt x="12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15" name="Freeform 500"/>
              <p:cNvSpPr>
                <a:spLocks/>
              </p:cNvSpPr>
              <p:nvPr/>
            </p:nvSpPr>
            <p:spPr bwMode="auto">
              <a:xfrm>
                <a:off x="2418" y="3798"/>
                <a:ext cx="98" cy="154"/>
              </a:xfrm>
              <a:custGeom>
                <a:avLst/>
                <a:gdLst>
                  <a:gd name="T0" fmla="*/ 48 w 98"/>
                  <a:gd name="T1" fmla="*/ 0 h 154"/>
                  <a:gd name="T2" fmla="*/ 48 w 98"/>
                  <a:gd name="T3" fmla="*/ 0 h 154"/>
                  <a:gd name="T4" fmla="*/ 58 w 98"/>
                  <a:gd name="T5" fmla="*/ 4 h 154"/>
                  <a:gd name="T6" fmla="*/ 76 w 98"/>
                  <a:gd name="T7" fmla="*/ 14 h 154"/>
                  <a:gd name="T8" fmla="*/ 86 w 98"/>
                  <a:gd name="T9" fmla="*/ 20 h 154"/>
                  <a:gd name="T10" fmla="*/ 92 w 98"/>
                  <a:gd name="T11" fmla="*/ 30 h 154"/>
                  <a:gd name="T12" fmla="*/ 98 w 98"/>
                  <a:gd name="T13" fmla="*/ 40 h 154"/>
                  <a:gd name="T14" fmla="*/ 98 w 98"/>
                  <a:gd name="T15" fmla="*/ 46 h 154"/>
                  <a:gd name="T16" fmla="*/ 96 w 98"/>
                  <a:gd name="T17" fmla="*/ 52 h 154"/>
                  <a:gd name="T18" fmla="*/ 86 w 98"/>
                  <a:gd name="T19" fmla="*/ 86 h 154"/>
                  <a:gd name="T20" fmla="*/ 86 w 98"/>
                  <a:gd name="T21" fmla="*/ 86 h 154"/>
                  <a:gd name="T22" fmla="*/ 90 w 98"/>
                  <a:gd name="T23" fmla="*/ 92 h 154"/>
                  <a:gd name="T24" fmla="*/ 94 w 98"/>
                  <a:gd name="T25" fmla="*/ 106 h 154"/>
                  <a:gd name="T26" fmla="*/ 96 w 98"/>
                  <a:gd name="T27" fmla="*/ 114 h 154"/>
                  <a:gd name="T28" fmla="*/ 94 w 98"/>
                  <a:gd name="T29" fmla="*/ 124 h 154"/>
                  <a:gd name="T30" fmla="*/ 92 w 98"/>
                  <a:gd name="T31" fmla="*/ 130 h 154"/>
                  <a:gd name="T32" fmla="*/ 86 w 98"/>
                  <a:gd name="T33" fmla="*/ 136 h 154"/>
                  <a:gd name="T34" fmla="*/ 86 w 98"/>
                  <a:gd name="T35" fmla="*/ 136 h 154"/>
                  <a:gd name="T36" fmla="*/ 66 w 98"/>
                  <a:gd name="T37" fmla="*/ 146 h 154"/>
                  <a:gd name="T38" fmla="*/ 54 w 98"/>
                  <a:gd name="T39" fmla="*/ 150 h 154"/>
                  <a:gd name="T40" fmla="*/ 42 w 98"/>
                  <a:gd name="T41" fmla="*/ 154 h 154"/>
                  <a:gd name="T42" fmla="*/ 30 w 98"/>
                  <a:gd name="T43" fmla="*/ 154 h 154"/>
                  <a:gd name="T44" fmla="*/ 18 w 98"/>
                  <a:gd name="T45" fmla="*/ 152 h 154"/>
                  <a:gd name="T46" fmla="*/ 14 w 98"/>
                  <a:gd name="T47" fmla="*/ 150 h 154"/>
                  <a:gd name="T48" fmla="*/ 10 w 98"/>
                  <a:gd name="T49" fmla="*/ 146 h 154"/>
                  <a:gd name="T50" fmla="*/ 6 w 98"/>
                  <a:gd name="T51" fmla="*/ 142 h 154"/>
                  <a:gd name="T52" fmla="*/ 2 w 98"/>
                  <a:gd name="T53" fmla="*/ 136 h 154"/>
                  <a:gd name="T54" fmla="*/ 2 w 98"/>
                  <a:gd name="T55" fmla="*/ 136 h 154"/>
                  <a:gd name="T56" fmla="*/ 2 w 98"/>
                  <a:gd name="T57" fmla="*/ 128 h 154"/>
                  <a:gd name="T58" fmla="*/ 0 w 98"/>
                  <a:gd name="T59" fmla="*/ 120 h 154"/>
                  <a:gd name="T60" fmla="*/ 4 w 98"/>
                  <a:gd name="T61" fmla="*/ 100 h 154"/>
                  <a:gd name="T62" fmla="*/ 12 w 98"/>
                  <a:gd name="T63" fmla="*/ 78 h 154"/>
                  <a:gd name="T64" fmla="*/ 20 w 98"/>
                  <a:gd name="T65" fmla="*/ 56 h 154"/>
                  <a:gd name="T66" fmla="*/ 40 w 98"/>
                  <a:gd name="T67" fmla="*/ 16 h 154"/>
                  <a:gd name="T68" fmla="*/ 48 w 98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"/>
                  <a:gd name="T106" fmla="*/ 0 h 154"/>
                  <a:gd name="T107" fmla="*/ 98 w 98"/>
                  <a:gd name="T108" fmla="*/ 154 h 1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" h="154">
                    <a:moveTo>
                      <a:pt x="48" y="0"/>
                    </a:moveTo>
                    <a:lnTo>
                      <a:pt x="48" y="0"/>
                    </a:lnTo>
                    <a:lnTo>
                      <a:pt x="58" y="4"/>
                    </a:lnTo>
                    <a:lnTo>
                      <a:pt x="76" y="14"/>
                    </a:lnTo>
                    <a:lnTo>
                      <a:pt x="86" y="20"/>
                    </a:lnTo>
                    <a:lnTo>
                      <a:pt x="92" y="30"/>
                    </a:lnTo>
                    <a:lnTo>
                      <a:pt x="98" y="40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86" y="86"/>
                    </a:lnTo>
                    <a:lnTo>
                      <a:pt x="90" y="92"/>
                    </a:lnTo>
                    <a:lnTo>
                      <a:pt x="94" y="106"/>
                    </a:lnTo>
                    <a:lnTo>
                      <a:pt x="96" y="114"/>
                    </a:lnTo>
                    <a:lnTo>
                      <a:pt x="94" y="124"/>
                    </a:lnTo>
                    <a:lnTo>
                      <a:pt x="92" y="130"/>
                    </a:lnTo>
                    <a:lnTo>
                      <a:pt x="86" y="136"/>
                    </a:lnTo>
                    <a:lnTo>
                      <a:pt x="66" y="146"/>
                    </a:lnTo>
                    <a:lnTo>
                      <a:pt x="54" y="150"/>
                    </a:lnTo>
                    <a:lnTo>
                      <a:pt x="42" y="154"/>
                    </a:lnTo>
                    <a:lnTo>
                      <a:pt x="30" y="154"/>
                    </a:lnTo>
                    <a:lnTo>
                      <a:pt x="18" y="152"/>
                    </a:lnTo>
                    <a:lnTo>
                      <a:pt x="14" y="150"/>
                    </a:lnTo>
                    <a:lnTo>
                      <a:pt x="10" y="146"/>
                    </a:lnTo>
                    <a:lnTo>
                      <a:pt x="6" y="142"/>
                    </a:lnTo>
                    <a:lnTo>
                      <a:pt x="2" y="136"/>
                    </a:lnTo>
                    <a:lnTo>
                      <a:pt x="2" y="128"/>
                    </a:lnTo>
                    <a:lnTo>
                      <a:pt x="0" y="120"/>
                    </a:lnTo>
                    <a:lnTo>
                      <a:pt x="4" y="100"/>
                    </a:lnTo>
                    <a:lnTo>
                      <a:pt x="12" y="78"/>
                    </a:lnTo>
                    <a:lnTo>
                      <a:pt x="20" y="56"/>
                    </a:lnTo>
                    <a:lnTo>
                      <a:pt x="40" y="16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EB9E5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16" name="Freeform 501"/>
              <p:cNvSpPr>
                <a:spLocks/>
              </p:cNvSpPr>
              <p:nvPr/>
            </p:nvSpPr>
            <p:spPr bwMode="auto">
              <a:xfrm>
                <a:off x="2418" y="3798"/>
                <a:ext cx="98" cy="154"/>
              </a:xfrm>
              <a:custGeom>
                <a:avLst/>
                <a:gdLst>
                  <a:gd name="T0" fmla="*/ 48 w 98"/>
                  <a:gd name="T1" fmla="*/ 0 h 154"/>
                  <a:gd name="T2" fmla="*/ 48 w 98"/>
                  <a:gd name="T3" fmla="*/ 0 h 154"/>
                  <a:gd name="T4" fmla="*/ 58 w 98"/>
                  <a:gd name="T5" fmla="*/ 4 h 154"/>
                  <a:gd name="T6" fmla="*/ 76 w 98"/>
                  <a:gd name="T7" fmla="*/ 14 h 154"/>
                  <a:gd name="T8" fmla="*/ 86 w 98"/>
                  <a:gd name="T9" fmla="*/ 20 h 154"/>
                  <a:gd name="T10" fmla="*/ 92 w 98"/>
                  <a:gd name="T11" fmla="*/ 30 h 154"/>
                  <a:gd name="T12" fmla="*/ 98 w 98"/>
                  <a:gd name="T13" fmla="*/ 40 h 154"/>
                  <a:gd name="T14" fmla="*/ 98 w 98"/>
                  <a:gd name="T15" fmla="*/ 46 h 154"/>
                  <a:gd name="T16" fmla="*/ 96 w 98"/>
                  <a:gd name="T17" fmla="*/ 52 h 154"/>
                  <a:gd name="T18" fmla="*/ 86 w 98"/>
                  <a:gd name="T19" fmla="*/ 86 h 154"/>
                  <a:gd name="T20" fmla="*/ 86 w 98"/>
                  <a:gd name="T21" fmla="*/ 86 h 154"/>
                  <a:gd name="T22" fmla="*/ 90 w 98"/>
                  <a:gd name="T23" fmla="*/ 92 h 154"/>
                  <a:gd name="T24" fmla="*/ 94 w 98"/>
                  <a:gd name="T25" fmla="*/ 106 h 154"/>
                  <a:gd name="T26" fmla="*/ 96 w 98"/>
                  <a:gd name="T27" fmla="*/ 114 h 154"/>
                  <a:gd name="T28" fmla="*/ 94 w 98"/>
                  <a:gd name="T29" fmla="*/ 124 h 154"/>
                  <a:gd name="T30" fmla="*/ 92 w 98"/>
                  <a:gd name="T31" fmla="*/ 130 h 154"/>
                  <a:gd name="T32" fmla="*/ 86 w 98"/>
                  <a:gd name="T33" fmla="*/ 136 h 154"/>
                  <a:gd name="T34" fmla="*/ 86 w 98"/>
                  <a:gd name="T35" fmla="*/ 136 h 154"/>
                  <a:gd name="T36" fmla="*/ 66 w 98"/>
                  <a:gd name="T37" fmla="*/ 146 h 154"/>
                  <a:gd name="T38" fmla="*/ 54 w 98"/>
                  <a:gd name="T39" fmla="*/ 150 h 154"/>
                  <a:gd name="T40" fmla="*/ 42 w 98"/>
                  <a:gd name="T41" fmla="*/ 154 h 154"/>
                  <a:gd name="T42" fmla="*/ 30 w 98"/>
                  <a:gd name="T43" fmla="*/ 154 h 154"/>
                  <a:gd name="T44" fmla="*/ 18 w 98"/>
                  <a:gd name="T45" fmla="*/ 152 h 154"/>
                  <a:gd name="T46" fmla="*/ 14 w 98"/>
                  <a:gd name="T47" fmla="*/ 150 h 154"/>
                  <a:gd name="T48" fmla="*/ 10 w 98"/>
                  <a:gd name="T49" fmla="*/ 146 h 154"/>
                  <a:gd name="T50" fmla="*/ 6 w 98"/>
                  <a:gd name="T51" fmla="*/ 142 h 154"/>
                  <a:gd name="T52" fmla="*/ 2 w 98"/>
                  <a:gd name="T53" fmla="*/ 136 h 154"/>
                  <a:gd name="T54" fmla="*/ 2 w 98"/>
                  <a:gd name="T55" fmla="*/ 136 h 154"/>
                  <a:gd name="T56" fmla="*/ 2 w 98"/>
                  <a:gd name="T57" fmla="*/ 128 h 154"/>
                  <a:gd name="T58" fmla="*/ 0 w 98"/>
                  <a:gd name="T59" fmla="*/ 120 h 154"/>
                  <a:gd name="T60" fmla="*/ 4 w 98"/>
                  <a:gd name="T61" fmla="*/ 100 h 154"/>
                  <a:gd name="T62" fmla="*/ 12 w 98"/>
                  <a:gd name="T63" fmla="*/ 78 h 154"/>
                  <a:gd name="T64" fmla="*/ 20 w 98"/>
                  <a:gd name="T65" fmla="*/ 56 h 154"/>
                  <a:gd name="T66" fmla="*/ 40 w 98"/>
                  <a:gd name="T67" fmla="*/ 16 h 154"/>
                  <a:gd name="T68" fmla="*/ 48 w 98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"/>
                  <a:gd name="T106" fmla="*/ 0 h 154"/>
                  <a:gd name="T107" fmla="*/ 98 w 98"/>
                  <a:gd name="T108" fmla="*/ 154 h 1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" h="154">
                    <a:moveTo>
                      <a:pt x="48" y="0"/>
                    </a:moveTo>
                    <a:lnTo>
                      <a:pt x="48" y="0"/>
                    </a:lnTo>
                    <a:lnTo>
                      <a:pt x="58" y="4"/>
                    </a:lnTo>
                    <a:lnTo>
                      <a:pt x="76" y="14"/>
                    </a:lnTo>
                    <a:lnTo>
                      <a:pt x="86" y="20"/>
                    </a:lnTo>
                    <a:lnTo>
                      <a:pt x="92" y="30"/>
                    </a:lnTo>
                    <a:lnTo>
                      <a:pt x="98" y="40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86" y="86"/>
                    </a:lnTo>
                    <a:lnTo>
                      <a:pt x="90" y="92"/>
                    </a:lnTo>
                    <a:lnTo>
                      <a:pt x="94" y="106"/>
                    </a:lnTo>
                    <a:lnTo>
                      <a:pt x="96" y="114"/>
                    </a:lnTo>
                    <a:lnTo>
                      <a:pt x="94" y="124"/>
                    </a:lnTo>
                    <a:lnTo>
                      <a:pt x="92" y="130"/>
                    </a:lnTo>
                    <a:lnTo>
                      <a:pt x="86" y="136"/>
                    </a:lnTo>
                    <a:lnTo>
                      <a:pt x="66" y="146"/>
                    </a:lnTo>
                    <a:lnTo>
                      <a:pt x="54" y="150"/>
                    </a:lnTo>
                    <a:lnTo>
                      <a:pt x="42" y="154"/>
                    </a:lnTo>
                    <a:lnTo>
                      <a:pt x="30" y="154"/>
                    </a:lnTo>
                    <a:lnTo>
                      <a:pt x="18" y="152"/>
                    </a:lnTo>
                    <a:lnTo>
                      <a:pt x="14" y="150"/>
                    </a:lnTo>
                    <a:lnTo>
                      <a:pt x="10" y="146"/>
                    </a:lnTo>
                    <a:lnTo>
                      <a:pt x="6" y="142"/>
                    </a:lnTo>
                    <a:lnTo>
                      <a:pt x="2" y="136"/>
                    </a:lnTo>
                    <a:lnTo>
                      <a:pt x="2" y="128"/>
                    </a:lnTo>
                    <a:lnTo>
                      <a:pt x="0" y="120"/>
                    </a:lnTo>
                    <a:lnTo>
                      <a:pt x="4" y="100"/>
                    </a:lnTo>
                    <a:lnTo>
                      <a:pt x="12" y="78"/>
                    </a:lnTo>
                    <a:lnTo>
                      <a:pt x="20" y="56"/>
                    </a:lnTo>
                    <a:lnTo>
                      <a:pt x="40" y="16"/>
                    </a:lnTo>
                    <a:lnTo>
                      <a:pt x="48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17" name="Freeform 502"/>
              <p:cNvSpPr>
                <a:spLocks/>
              </p:cNvSpPr>
              <p:nvPr/>
            </p:nvSpPr>
            <p:spPr bwMode="auto">
              <a:xfrm>
                <a:off x="2144" y="3618"/>
                <a:ext cx="392" cy="530"/>
              </a:xfrm>
              <a:custGeom>
                <a:avLst/>
                <a:gdLst>
                  <a:gd name="T0" fmla="*/ 312 w 392"/>
                  <a:gd name="T1" fmla="*/ 470 h 530"/>
                  <a:gd name="T2" fmla="*/ 312 w 392"/>
                  <a:gd name="T3" fmla="*/ 470 h 530"/>
                  <a:gd name="T4" fmla="*/ 308 w 392"/>
                  <a:gd name="T5" fmla="*/ 482 h 530"/>
                  <a:gd name="T6" fmla="*/ 302 w 392"/>
                  <a:gd name="T7" fmla="*/ 492 h 530"/>
                  <a:gd name="T8" fmla="*/ 294 w 392"/>
                  <a:gd name="T9" fmla="*/ 500 h 530"/>
                  <a:gd name="T10" fmla="*/ 288 w 392"/>
                  <a:gd name="T11" fmla="*/ 502 h 530"/>
                  <a:gd name="T12" fmla="*/ 284 w 392"/>
                  <a:gd name="T13" fmla="*/ 502 h 530"/>
                  <a:gd name="T14" fmla="*/ 16 w 392"/>
                  <a:gd name="T15" fmla="*/ 530 h 530"/>
                  <a:gd name="T16" fmla="*/ 16 w 392"/>
                  <a:gd name="T17" fmla="*/ 530 h 530"/>
                  <a:gd name="T18" fmla="*/ 8 w 392"/>
                  <a:gd name="T19" fmla="*/ 528 h 530"/>
                  <a:gd name="T20" fmla="*/ 4 w 392"/>
                  <a:gd name="T21" fmla="*/ 522 h 530"/>
                  <a:gd name="T22" fmla="*/ 0 w 392"/>
                  <a:gd name="T23" fmla="*/ 514 h 530"/>
                  <a:gd name="T24" fmla="*/ 0 w 392"/>
                  <a:gd name="T25" fmla="*/ 506 h 530"/>
                  <a:gd name="T26" fmla="*/ 84 w 392"/>
                  <a:gd name="T27" fmla="*/ 38 h 530"/>
                  <a:gd name="T28" fmla="*/ 84 w 392"/>
                  <a:gd name="T29" fmla="*/ 38 h 530"/>
                  <a:gd name="T30" fmla="*/ 86 w 392"/>
                  <a:gd name="T31" fmla="*/ 28 h 530"/>
                  <a:gd name="T32" fmla="*/ 92 w 392"/>
                  <a:gd name="T33" fmla="*/ 20 h 530"/>
                  <a:gd name="T34" fmla="*/ 100 w 392"/>
                  <a:gd name="T35" fmla="*/ 14 h 530"/>
                  <a:gd name="T36" fmla="*/ 108 w 392"/>
                  <a:gd name="T37" fmla="*/ 12 h 530"/>
                  <a:gd name="T38" fmla="*/ 376 w 392"/>
                  <a:gd name="T39" fmla="*/ 0 h 530"/>
                  <a:gd name="T40" fmla="*/ 376 w 392"/>
                  <a:gd name="T41" fmla="*/ 0 h 530"/>
                  <a:gd name="T42" fmla="*/ 384 w 392"/>
                  <a:gd name="T43" fmla="*/ 2 h 530"/>
                  <a:gd name="T44" fmla="*/ 390 w 392"/>
                  <a:gd name="T45" fmla="*/ 6 h 530"/>
                  <a:gd name="T46" fmla="*/ 392 w 392"/>
                  <a:gd name="T47" fmla="*/ 14 h 530"/>
                  <a:gd name="T48" fmla="*/ 392 w 392"/>
                  <a:gd name="T49" fmla="*/ 24 h 530"/>
                  <a:gd name="T50" fmla="*/ 312 w 392"/>
                  <a:gd name="T51" fmla="*/ 470 h 53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2"/>
                  <a:gd name="T79" fmla="*/ 0 h 530"/>
                  <a:gd name="T80" fmla="*/ 392 w 392"/>
                  <a:gd name="T81" fmla="*/ 530 h 53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2" h="530">
                    <a:moveTo>
                      <a:pt x="312" y="470"/>
                    </a:moveTo>
                    <a:lnTo>
                      <a:pt x="312" y="470"/>
                    </a:lnTo>
                    <a:lnTo>
                      <a:pt x="308" y="482"/>
                    </a:lnTo>
                    <a:lnTo>
                      <a:pt x="302" y="492"/>
                    </a:lnTo>
                    <a:lnTo>
                      <a:pt x="294" y="500"/>
                    </a:lnTo>
                    <a:lnTo>
                      <a:pt x="288" y="502"/>
                    </a:lnTo>
                    <a:lnTo>
                      <a:pt x="284" y="502"/>
                    </a:lnTo>
                    <a:lnTo>
                      <a:pt x="16" y="530"/>
                    </a:lnTo>
                    <a:lnTo>
                      <a:pt x="8" y="528"/>
                    </a:lnTo>
                    <a:lnTo>
                      <a:pt x="4" y="522"/>
                    </a:lnTo>
                    <a:lnTo>
                      <a:pt x="0" y="514"/>
                    </a:lnTo>
                    <a:lnTo>
                      <a:pt x="0" y="506"/>
                    </a:lnTo>
                    <a:lnTo>
                      <a:pt x="84" y="38"/>
                    </a:lnTo>
                    <a:lnTo>
                      <a:pt x="86" y="28"/>
                    </a:lnTo>
                    <a:lnTo>
                      <a:pt x="92" y="20"/>
                    </a:lnTo>
                    <a:lnTo>
                      <a:pt x="100" y="14"/>
                    </a:lnTo>
                    <a:lnTo>
                      <a:pt x="108" y="12"/>
                    </a:lnTo>
                    <a:lnTo>
                      <a:pt x="376" y="0"/>
                    </a:lnTo>
                    <a:lnTo>
                      <a:pt x="384" y="2"/>
                    </a:lnTo>
                    <a:lnTo>
                      <a:pt x="390" y="6"/>
                    </a:lnTo>
                    <a:lnTo>
                      <a:pt x="392" y="14"/>
                    </a:lnTo>
                    <a:lnTo>
                      <a:pt x="392" y="24"/>
                    </a:lnTo>
                    <a:lnTo>
                      <a:pt x="312" y="470"/>
                    </a:lnTo>
                    <a:close/>
                  </a:path>
                </a:pathLst>
              </a:custGeom>
              <a:solidFill>
                <a:srgbClr val="A06B4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18" name="Freeform 503"/>
              <p:cNvSpPr>
                <a:spLocks/>
              </p:cNvSpPr>
              <p:nvPr/>
            </p:nvSpPr>
            <p:spPr bwMode="auto">
              <a:xfrm>
                <a:off x="2156" y="3616"/>
                <a:ext cx="392" cy="528"/>
              </a:xfrm>
              <a:custGeom>
                <a:avLst/>
                <a:gdLst>
                  <a:gd name="T0" fmla="*/ 310 w 392"/>
                  <a:gd name="T1" fmla="*/ 470 h 528"/>
                  <a:gd name="T2" fmla="*/ 310 w 392"/>
                  <a:gd name="T3" fmla="*/ 470 h 528"/>
                  <a:gd name="T4" fmla="*/ 308 w 392"/>
                  <a:gd name="T5" fmla="*/ 480 h 528"/>
                  <a:gd name="T6" fmla="*/ 300 w 392"/>
                  <a:gd name="T7" fmla="*/ 492 h 528"/>
                  <a:gd name="T8" fmla="*/ 292 w 392"/>
                  <a:gd name="T9" fmla="*/ 500 h 528"/>
                  <a:gd name="T10" fmla="*/ 288 w 392"/>
                  <a:gd name="T11" fmla="*/ 502 h 528"/>
                  <a:gd name="T12" fmla="*/ 284 w 392"/>
                  <a:gd name="T13" fmla="*/ 502 h 528"/>
                  <a:gd name="T14" fmla="*/ 16 w 392"/>
                  <a:gd name="T15" fmla="*/ 528 h 528"/>
                  <a:gd name="T16" fmla="*/ 16 w 392"/>
                  <a:gd name="T17" fmla="*/ 528 h 528"/>
                  <a:gd name="T18" fmla="*/ 8 w 392"/>
                  <a:gd name="T19" fmla="*/ 528 h 528"/>
                  <a:gd name="T20" fmla="*/ 2 w 392"/>
                  <a:gd name="T21" fmla="*/ 522 h 528"/>
                  <a:gd name="T22" fmla="*/ 0 w 392"/>
                  <a:gd name="T23" fmla="*/ 514 h 528"/>
                  <a:gd name="T24" fmla="*/ 0 w 392"/>
                  <a:gd name="T25" fmla="*/ 504 h 528"/>
                  <a:gd name="T26" fmla="*/ 82 w 392"/>
                  <a:gd name="T27" fmla="*/ 36 h 528"/>
                  <a:gd name="T28" fmla="*/ 82 w 392"/>
                  <a:gd name="T29" fmla="*/ 36 h 528"/>
                  <a:gd name="T30" fmla="*/ 86 w 392"/>
                  <a:gd name="T31" fmla="*/ 28 h 528"/>
                  <a:gd name="T32" fmla="*/ 92 w 392"/>
                  <a:gd name="T33" fmla="*/ 18 h 528"/>
                  <a:gd name="T34" fmla="*/ 98 w 392"/>
                  <a:gd name="T35" fmla="*/ 14 h 528"/>
                  <a:gd name="T36" fmla="*/ 106 w 392"/>
                  <a:gd name="T37" fmla="*/ 12 h 528"/>
                  <a:gd name="T38" fmla="*/ 376 w 392"/>
                  <a:gd name="T39" fmla="*/ 0 h 528"/>
                  <a:gd name="T40" fmla="*/ 376 w 392"/>
                  <a:gd name="T41" fmla="*/ 0 h 528"/>
                  <a:gd name="T42" fmla="*/ 382 w 392"/>
                  <a:gd name="T43" fmla="*/ 0 h 528"/>
                  <a:gd name="T44" fmla="*/ 388 w 392"/>
                  <a:gd name="T45" fmla="*/ 6 h 528"/>
                  <a:gd name="T46" fmla="*/ 392 w 392"/>
                  <a:gd name="T47" fmla="*/ 14 h 528"/>
                  <a:gd name="T48" fmla="*/ 392 w 392"/>
                  <a:gd name="T49" fmla="*/ 24 h 528"/>
                  <a:gd name="T50" fmla="*/ 310 w 392"/>
                  <a:gd name="T51" fmla="*/ 470 h 5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2"/>
                  <a:gd name="T79" fmla="*/ 0 h 528"/>
                  <a:gd name="T80" fmla="*/ 392 w 392"/>
                  <a:gd name="T81" fmla="*/ 528 h 52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2" h="528">
                    <a:moveTo>
                      <a:pt x="310" y="470"/>
                    </a:moveTo>
                    <a:lnTo>
                      <a:pt x="310" y="470"/>
                    </a:lnTo>
                    <a:lnTo>
                      <a:pt x="308" y="480"/>
                    </a:lnTo>
                    <a:lnTo>
                      <a:pt x="300" y="492"/>
                    </a:lnTo>
                    <a:lnTo>
                      <a:pt x="292" y="500"/>
                    </a:lnTo>
                    <a:lnTo>
                      <a:pt x="288" y="502"/>
                    </a:lnTo>
                    <a:lnTo>
                      <a:pt x="284" y="502"/>
                    </a:lnTo>
                    <a:lnTo>
                      <a:pt x="16" y="528"/>
                    </a:lnTo>
                    <a:lnTo>
                      <a:pt x="8" y="528"/>
                    </a:lnTo>
                    <a:lnTo>
                      <a:pt x="2" y="522"/>
                    </a:lnTo>
                    <a:lnTo>
                      <a:pt x="0" y="514"/>
                    </a:lnTo>
                    <a:lnTo>
                      <a:pt x="0" y="504"/>
                    </a:lnTo>
                    <a:lnTo>
                      <a:pt x="82" y="36"/>
                    </a:lnTo>
                    <a:lnTo>
                      <a:pt x="86" y="28"/>
                    </a:lnTo>
                    <a:lnTo>
                      <a:pt x="92" y="18"/>
                    </a:lnTo>
                    <a:lnTo>
                      <a:pt x="98" y="14"/>
                    </a:lnTo>
                    <a:lnTo>
                      <a:pt x="106" y="12"/>
                    </a:lnTo>
                    <a:lnTo>
                      <a:pt x="376" y="0"/>
                    </a:lnTo>
                    <a:lnTo>
                      <a:pt x="382" y="0"/>
                    </a:lnTo>
                    <a:lnTo>
                      <a:pt x="388" y="6"/>
                    </a:lnTo>
                    <a:lnTo>
                      <a:pt x="392" y="14"/>
                    </a:lnTo>
                    <a:lnTo>
                      <a:pt x="392" y="24"/>
                    </a:lnTo>
                    <a:lnTo>
                      <a:pt x="310" y="470"/>
                    </a:lnTo>
                    <a:close/>
                  </a:path>
                </a:pathLst>
              </a:custGeom>
              <a:solidFill>
                <a:srgbClr val="8045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19" name="Freeform 504"/>
              <p:cNvSpPr>
                <a:spLocks noEditPoints="1"/>
              </p:cNvSpPr>
              <p:nvPr/>
            </p:nvSpPr>
            <p:spPr bwMode="auto">
              <a:xfrm>
                <a:off x="2394" y="3596"/>
                <a:ext cx="12" cy="14"/>
              </a:xfrm>
              <a:custGeom>
                <a:avLst/>
                <a:gdLst>
                  <a:gd name="T0" fmla="*/ 4 w 12"/>
                  <a:gd name="T1" fmla="*/ 0 h 14"/>
                  <a:gd name="T2" fmla="*/ 4 w 12"/>
                  <a:gd name="T3" fmla="*/ 0 h 14"/>
                  <a:gd name="T4" fmla="*/ 0 w 12"/>
                  <a:gd name="T5" fmla="*/ 4 h 14"/>
                  <a:gd name="T6" fmla="*/ 0 w 12"/>
                  <a:gd name="T7" fmla="*/ 8 h 14"/>
                  <a:gd name="T8" fmla="*/ 0 w 12"/>
                  <a:gd name="T9" fmla="*/ 8 h 14"/>
                  <a:gd name="T10" fmla="*/ 2 w 12"/>
                  <a:gd name="T11" fmla="*/ 12 h 14"/>
                  <a:gd name="T12" fmla="*/ 8 w 12"/>
                  <a:gd name="T13" fmla="*/ 14 h 14"/>
                  <a:gd name="T14" fmla="*/ 8 w 12"/>
                  <a:gd name="T15" fmla="*/ 14 h 14"/>
                  <a:gd name="T16" fmla="*/ 12 w 12"/>
                  <a:gd name="T17" fmla="*/ 10 h 14"/>
                  <a:gd name="T18" fmla="*/ 12 w 12"/>
                  <a:gd name="T19" fmla="*/ 6 h 14"/>
                  <a:gd name="T20" fmla="*/ 12 w 12"/>
                  <a:gd name="T21" fmla="*/ 6 h 14"/>
                  <a:gd name="T22" fmla="*/ 10 w 12"/>
                  <a:gd name="T23" fmla="*/ 0 h 14"/>
                  <a:gd name="T24" fmla="*/ 4 w 12"/>
                  <a:gd name="T25" fmla="*/ 0 h 14"/>
                  <a:gd name="T26" fmla="*/ 10 w 12"/>
                  <a:gd name="T27" fmla="*/ 6 h 14"/>
                  <a:gd name="T28" fmla="*/ 10 w 12"/>
                  <a:gd name="T29" fmla="*/ 6 h 14"/>
                  <a:gd name="T30" fmla="*/ 10 w 12"/>
                  <a:gd name="T31" fmla="*/ 8 h 14"/>
                  <a:gd name="T32" fmla="*/ 8 w 12"/>
                  <a:gd name="T33" fmla="*/ 10 h 14"/>
                  <a:gd name="T34" fmla="*/ 8 w 12"/>
                  <a:gd name="T35" fmla="*/ 10 h 14"/>
                  <a:gd name="T36" fmla="*/ 4 w 12"/>
                  <a:gd name="T37" fmla="*/ 10 h 14"/>
                  <a:gd name="T38" fmla="*/ 2 w 12"/>
                  <a:gd name="T39" fmla="*/ 8 h 14"/>
                  <a:gd name="T40" fmla="*/ 2 w 12"/>
                  <a:gd name="T41" fmla="*/ 8 h 14"/>
                  <a:gd name="T42" fmla="*/ 4 w 12"/>
                  <a:gd name="T43" fmla="*/ 4 h 14"/>
                  <a:gd name="T44" fmla="*/ 6 w 12"/>
                  <a:gd name="T45" fmla="*/ 4 h 14"/>
                  <a:gd name="T46" fmla="*/ 6 w 12"/>
                  <a:gd name="T47" fmla="*/ 4 h 14"/>
                  <a:gd name="T48" fmla="*/ 8 w 12"/>
                  <a:gd name="T49" fmla="*/ 4 h 14"/>
                  <a:gd name="T50" fmla="*/ 10 w 12"/>
                  <a:gd name="T51" fmla="*/ 6 h 1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2"/>
                  <a:gd name="T79" fmla="*/ 0 h 14"/>
                  <a:gd name="T80" fmla="*/ 12 w 12"/>
                  <a:gd name="T81" fmla="*/ 14 h 1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8" y="14"/>
                    </a:lnTo>
                    <a:lnTo>
                      <a:pt x="12" y="10"/>
                    </a:lnTo>
                    <a:lnTo>
                      <a:pt x="12" y="6"/>
                    </a:lnTo>
                    <a:lnTo>
                      <a:pt x="10" y="0"/>
                    </a:lnTo>
                    <a:lnTo>
                      <a:pt x="4" y="0"/>
                    </a:lnTo>
                    <a:close/>
                    <a:moveTo>
                      <a:pt x="10" y="6"/>
                    </a:moveTo>
                    <a:lnTo>
                      <a:pt x="10" y="6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4" y="10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85858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20" name="Freeform 505"/>
              <p:cNvSpPr>
                <a:spLocks/>
              </p:cNvSpPr>
              <p:nvPr/>
            </p:nvSpPr>
            <p:spPr bwMode="auto">
              <a:xfrm>
                <a:off x="2394" y="3596"/>
                <a:ext cx="12" cy="14"/>
              </a:xfrm>
              <a:custGeom>
                <a:avLst/>
                <a:gdLst>
                  <a:gd name="T0" fmla="*/ 4 w 12"/>
                  <a:gd name="T1" fmla="*/ 0 h 14"/>
                  <a:gd name="T2" fmla="*/ 4 w 12"/>
                  <a:gd name="T3" fmla="*/ 0 h 14"/>
                  <a:gd name="T4" fmla="*/ 0 w 12"/>
                  <a:gd name="T5" fmla="*/ 4 h 14"/>
                  <a:gd name="T6" fmla="*/ 0 w 12"/>
                  <a:gd name="T7" fmla="*/ 8 h 14"/>
                  <a:gd name="T8" fmla="*/ 0 w 12"/>
                  <a:gd name="T9" fmla="*/ 8 h 14"/>
                  <a:gd name="T10" fmla="*/ 2 w 12"/>
                  <a:gd name="T11" fmla="*/ 12 h 14"/>
                  <a:gd name="T12" fmla="*/ 8 w 12"/>
                  <a:gd name="T13" fmla="*/ 14 h 14"/>
                  <a:gd name="T14" fmla="*/ 8 w 12"/>
                  <a:gd name="T15" fmla="*/ 14 h 14"/>
                  <a:gd name="T16" fmla="*/ 12 w 12"/>
                  <a:gd name="T17" fmla="*/ 10 h 14"/>
                  <a:gd name="T18" fmla="*/ 12 w 12"/>
                  <a:gd name="T19" fmla="*/ 6 h 14"/>
                  <a:gd name="T20" fmla="*/ 12 w 12"/>
                  <a:gd name="T21" fmla="*/ 6 h 14"/>
                  <a:gd name="T22" fmla="*/ 10 w 12"/>
                  <a:gd name="T23" fmla="*/ 0 h 14"/>
                  <a:gd name="T24" fmla="*/ 4 w 12"/>
                  <a:gd name="T25" fmla="*/ 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4"/>
                  <a:gd name="T41" fmla="*/ 12 w 12"/>
                  <a:gd name="T42" fmla="*/ 14 h 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8" y="14"/>
                    </a:lnTo>
                    <a:lnTo>
                      <a:pt x="12" y="10"/>
                    </a:lnTo>
                    <a:lnTo>
                      <a:pt x="12" y="6"/>
                    </a:lnTo>
                    <a:lnTo>
                      <a:pt x="10" y="0"/>
                    </a:lnTo>
                    <a:lnTo>
                      <a:pt x="4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21" name="Freeform 506"/>
              <p:cNvSpPr>
                <a:spLocks/>
              </p:cNvSpPr>
              <p:nvPr/>
            </p:nvSpPr>
            <p:spPr bwMode="auto">
              <a:xfrm>
                <a:off x="2396" y="3600"/>
                <a:ext cx="8" cy="6"/>
              </a:xfrm>
              <a:custGeom>
                <a:avLst/>
                <a:gdLst>
                  <a:gd name="T0" fmla="*/ 8 w 8"/>
                  <a:gd name="T1" fmla="*/ 2 h 6"/>
                  <a:gd name="T2" fmla="*/ 8 w 8"/>
                  <a:gd name="T3" fmla="*/ 2 h 6"/>
                  <a:gd name="T4" fmla="*/ 8 w 8"/>
                  <a:gd name="T5" fmla="*/ 4 h 6"/>
                  <a:gd name="T6" fmla="*/ 6 w 8"/>
                  <a:gd name="T7" fmla="*/ 6 h 6"/>
                  <a:gd name="T8" fmla="*/ 6 w 8"/>
                  <a:gd name="T9" fmla="*/ 6 h 6"/>
                  <a:gd name="T10" fmla="*/ 2 w 8"/>
                  <a:gd name="T11" fmla="*/ 6 h 6"/>
                  <a:gd name="T12" fmla="*/ 0 w 8"/>
                  <a:gd name="T13" fmla="*/ 4 h 6"/>
                  <a:gd name="T14" fmla="*/ 0 w 8"/>
                  <a:gd name="T15" fmla="*/ 4 h 6"/>
                  <a:gd name="T16" fmla="*/ 2 w 8"/>
                  <a:gd name="T17" fmla="*/ 0 h 6"/>
                  <a:gd name="T18" fmla="*/ 4 w 8"/>
                  <a:gd name="T19" fmla="*/ 0 h 6"/>
                  <a:gd name="T20" fmla="*/ 4 w 8"/>
                  <a:gd name="T21" fmla="*/ 0 h 6"/>
                  <a:gd name="T22" fmla="*/ 6 w 8"/>
                  <a:gd name="T23" fmla="*/ 0 h 6"/>
                  <a:gd name="T24" fmla="*/ 8 w 8"/>
                  <a:gd name="T25" fmla="*/ 2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6"/>
                  <a:gd name="T41" fmla="*/ 8 w 8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6">
                    <a:moveTo>
                      <a:pt x="8" y="2"/>
                    </a:moveTo>
                    <a:lnTo>
                      <a:pt x="8" y="2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22" name="Freeform 507"/>
              <p:cNvSpPr>
                <a:spLocks/>
              </p:cNvSpPr>
              <p:nvPr/>
            </p:nvSpPr>
            <p:spPr bwMode="auto">
              <a:xfrm>
                <a:off x="2312" y="3590"/>
                <a:ext cx="156" cy="58"/>
              </a:xfrm>
              <a:custGeom>
                <a:avLst/>
                <a:gdLst>
                  <a:gd name="T0" fmla="*/ 156 w 156"/>
                  <a:gd name="T1" fmla="*/ 24 h 58"/>
                  <a:gd name="T2" fmla="*/ 140 w 156"/>
                  <a:gd name="T3" fmla="*/ 50 h 58"/>
                  <a:gd name="T4" fmla="*/ 0 w 156"/>
                  <a:gd name="T5" fmla="*/ 58 h 58"/>
                  <a:gd name="T6" fmla="*/ 12 w 156"/>
                  <a:gd name="T7" fmla="*/ 28 h 58"/>
                  <a:gd name="T8" fmla="*/ 64 w 156"/>
                  <a:gd name="T9" fmla="*/ 22 h 58"/>
                  <a:gd name="T10" fmla="*/ 64 w 156"/>
                  <a:gd name="T11" fmla="*/ 22 h 58"/>
                  <a:gd name="T12" fmla="*/ 86 w 156"/>
                  <a:gd name="T13" fmla="*/ 4 h 58"/>
                  <a:gd name="T14" fmla="*/ 86 w 156"/>
                  <a:gd name="T15" fmla="*/ 4 h 58"/>
                  <a:gd name="T16" fmla="*/ 90 w 156"/>
                  <a:gd name="T17" fmla="*/ 2 h 58"/>
                  <a:gd name="T18" fmla="*/ 96 w 156"/>
                  <a:gd name="T19" fmla="*/ 0 h 58"/>
                  <a:gd name="T20" fmla="*/ 102 w 156"/>
                  <a:gd name="T21" fmla="*/ 0 h 58"/>
                  <a:gd name="T22" fmla="*/ 108 w 156"/>
                  <a:gd name="T23" fmla="*/ 0 h 58"/>
                  <a:gd name="T24" fmla="*/ 112 w 156"/>
                  <a:gd name="T25" fmla="*/ 4 h 58"/>
                  <a:gd name="T26" fmla="*/ 116 w 156"/>
                  <a:gd name="T27" fmla="*/ 8 h 58"/>
                  <a:gd name="T28" fmla="*/ 116 w 156"/>
                  <a:gd name="T29" fmla="*/ 16 h 58"/>
                  <a:gd name="T30" fmla="*/ 114 w 156"/>
                  <a:gd name="T31" fmla="*/ 24 h 58"/>
                  <a:gd name="T32" fmla="*/ 156 w 156"/>
                  <a:gd name="T33" fmla="*/ 24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6"/>
                  <a:gd name="T52" fmla="*/ 0 h 58"/>
                  <a:gd name="T53" fmla="*/ 156 w 156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6" h="58">
                    <a:moveTo>
                      <a:pt x="156" y="24"/>
                    </a:moveTo>
                    <a:lnTo>
                      <a:pt x="140" y="50"/>
                    </a:lnTo>
                    <a:lnTo>
                      <a:pt x="0" y="58"/>
                    </a:lnTo>
                    <a:lnTo>
                      <a:pt x="12" y="28"/>
                    </a:lnTo>
                    <a:lnTo>
                      <a:pt x="64" y="22"/>
                    </a:lnTo>
                    <a:lnTo>
                      <a:pt x="86" y="4"/>
                    </a:lnTo>
                    <a:lnTo>
                      <a:pt x="90" y="2"/>
                    </a:lnTo>
                    <a:lnTo>
                      <a:pt x="96" y="0"/>
                    </a:lnTo>
                    <a:lnTo>
                      <a:pt x="102" y="0"/>
                    </a:lnTo>
                    <a:lnTo>
                      <a:pt x="108" y="0"/>
                    </a:lnTo>
                    <a:lnTo>
                      <a:pt x="112" y="4"/>
                    </a:lnTo>
                    <a:lnTo>
                      <a:pt x="116" y="8"/>
                    </a:lnTo>
                    <a:lnTo>
                      <a:pt x="116" y="16"/>
                    </a:lnTo>
                    <a:lnTo>
                      <a:pt x="114" y="24"/>
                    </a:lnTo>
                    <a:lnTo>
                      <a:pt x="156" y="24"/>
                    </a:lnTo>
                    <a:close/>
                  </a:path>
                </a:pathLst>
              </a:custGeom>
              <a:solidFill>
                <a:srgbClr val="9A9A9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23" name="Freeform 508"/>
              <p:cNvSpPr>
                <a:spLocks/>
              </p:cNvSpPr>
              <p:nvPr/>
            </p:nvSpPr>
            <p:spPr bwMode="auto">
              <a:xfrm>
                <a:off x="2400" y="3604"/>
                <a:ext cx="10" cy="8"/>
              </a:xfrm>
              <a:custGeom>
                <a:avLst/>
                <a:gdLst>
                  <a:gd name="T0" fmla="*/ 0 w 10"/>
                  <a:gd name="T1" fmla="*/ 8 h 8"/>
                  <a:gd name="T2" fmla="*/ 0 w 10"/>
                  <a:gd name="T3" fmla="*/ 8 h 8"/>
                  <a:gd name="T4" fmla="*/ 2 w 10"/>
                  <a:gd name="T5" fmla="*/ 8 h 8"/>
                  <a:gd name="T6" fmla="*/ 6 w 10"/>
                  <a:gd name="T7" fmla="*/ 8 h 8"/>
                  <a:gd name="T8" fmla="*/ 6 w 10"/>
                  <a:gd name="T9" fmla="*/ 8 h 8"/>
                  <a:gd name="T10" fmla="*/ 8 w 10"/>
                  <a:gd name="T11" fmla="*/ 6 h 8"/>
                  <a:gd name="T12" fmla="*/ 10 w 10"/>
                  <a:gd name="T13" fmla="*/ 2 h 8"/>
                  <a:gd name="T14" fmla="*/ 10 w 10"/>
                  <a:gd name="T15" fmla="*/ 2 h 8"/>
                  <a:gd name="T16" fmla="*/ 6 w 10"/>
                  <a:gd name="T17" fmla="*/ 0 h 8"/>
                  <a:gd name="T18" fmla="*/ 2 w 10"/>
                  <a:gd name="T19" fmla="*/ 2 h 8"/>
                  <a:gd name="T20" fmla="*/ 2 w 10"/>
                  <a:gd name="T21" fmla="*/ 2 h 8"/>
                  <a:gd name="T22" fmla="*/ 0 w 10"/>
                  <a:gd name="T23" fmla="*/ 4 h 8"/>
                  <a:gd name="T24" fmla="*/ 0 w 10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8"/>
                  <a:gd name="T41" fmla="*/ 10 w 10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A2A2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24" name="Freeform 509"/>
              <p:cNvSpPr>
                <a:spLocks/>
              </p:cNvSpPr>
              <p:nvPr/>
            </p:nvSpPr>
            <p:spPr bwMode="auto">
              <a:xfrm>
                <a:off x="2400" y="3604"/>
                <a:ext cx="10" cy="8"/>
              </a:xfrm>
              <a:custGeom>
                <a:avLst/>
                <a:gdLst>
                  <a:gd name="T0" fmla="*/ 0 w 10"/>
                  <a:gd name="T1" fmla="*/ 8 h 8"/>
                  <a:gd name="T2" fmla="*/ 0 w 10"/>
                  <a:gd name="T3" fmla="*/ 8 h 8"/>
                  <a:gd name="T4" fmla="*/ 2 w 10"/>
                  <a:gd name="T5" fmla="*/ 8 h 8"/>
                  <a:gd name="T6" fmla="*/ 6 w 10"/>
                  <a:gd name="T7" fmla="*/ 8 h 8"/>
                  <a:gd name="T8" fmla="*/ 6 w 10"/>
                  <a:gd name="T9" fmla="*/ 8 h 8"/>
                  <a:gd name="T10" fmla="*/ 8 w 10"/>
                  <a:gd name="T11" fmla="*/ 6 h 8"/>
                  <a:gd name="T12" fmla="*/ 10 w 10"/>
                  <a:gd name="T13" fmla="*/ 2 h 8"/>
                  <a:gd name="T14" fmla="*/ 10 w 10"/>
                  <a:gd name="T15" fmla="*/ 2 h 8"/>
                  <a:gd name="T16" fmla="*/ 6 w 10"/>
                  <a:gd name="T17" fmla="*/ 0 h 8"/>
                  <a:gd name="T18" fmla="*/ 2 w 10"/>
                  <a:gd name="T19" fmla="*/ 2 h 8"/>
                  <a:gd name="T20" fmla="*/ 2 w 10"/>
                  <a:gd name="T21" fmla="*/ 2 h 8"/>
                  <a:gd name="T22" fmla="*/ 0 w 10"/>
                  <a:gd name="T23" fmla="*/ 4 h 8"/>
                  <a:gd name="T24" fmla="*/ 0 w 10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8"/>
                  <a:gd name="T41" fmla="*/ 10 w 10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25" name="Freeform 510"/>
              <p:cNvSpPr>
                <a:spLocks/>
              </p:cNvSpPr>
              <p:nvPr/>
            </p:nvSpPr>
            <p:spPr bwMode="auto">
              <a:xfrm>
                <a:off x="2110" y="3318"/>
                <a:ext cx="68" cy="12"/>
              </a:xfrm>
              <a:custGeom>
                <a:avLst/>
                <a:gdLst>
                  <a:gd name="T0" fmla="*/ 68 w 68"/>
                  <a:gd name="T1" fmla="*/ 4 h 12"/>
                  <a:gd name="T2" fmla="*/ 68 w 68"/>
                  <a:gd name="T3" fmla="*/ 4 h 12"/>
                  <a:gd name="T4" fmla="*/ 62 w 68"/>
                  <a:gd name="T5" fmla="*/ 6 h 12"/>
                  <a:gd name="T6" fmla="*/ 50 w 68"/>
                  <a:gd name="T7" fmla="*/ 8 h 12"/>
                  <a:gd name="T8" fmla="*/ 28 w 68"/>
                  <a:gd name="T9" fmla="*/ 8 h 12"/>
                  <a:gd name="T10" fmla="*/ 14 w 68"/>
                  <a:gd name="T11" fmla="*/ 4 h 12"/>
                  <a:gd name="T12" fmla="*/ 0 w 68"/>
                  <a:gd name="T13" fmla="*/ 0 h 12"/>
                  <a:gd name="T14" fmla="*/ 0 w 68"/>
                  <a:gd name="T15" fmla="*/ 0 h 12"/>
                  <a:gd name="T16" fmla="*/ 6 w 68"/>
                  <a:gd name="T17" fmla="*/ 4 h 12"/>
                  <a:gd name="T18" fmla="*/ 22 w 68"/>
                  <a:gd name="T19" fmla="*/ 10 h 12"/>
                  <a:gd name="T20" fmla="*/ 32 w 68"/>
                  <a:gd name="T21" fmla="*/ 12 h 12"/>
                  <a:gd name="T22" fmla="*/ 44 w 68"/>
                  <a:gd name="T23" fmla="*/ 12 h 12"/>
                  <a:gd name="T24" fmla="*/ 56 w 68"/>
                  <a:gd name="T25" fmla="*/ 10 h 12"/>
                  <a:gd name="T26" fmla="*/ 68 w 68"/>
                  <a:gd name="T27" fmla="*/ 4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8"/>
                  <a:gd name="T43" fmla="*/ 0 h 12"/>
                  <a:gd name="T44" fmla="*/ 68 w 68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8" h="12">
                    <a:moveTo>
                      <a:pt x="68" y="4"/>
                    </a:moveTo>
                    <a:lnTo>
                      <a:pt x="68" y="4"/>
                    </a:lnTo>
                    <a:lnTo>
                      <a:pt x="62" y="6"/>
                    </a:lnTo>
                    <a:lnTo>
                      <a:pt x="50" y="8"/>
                    </a:lnTo>
                    <a:lnTo>
                      <a:pt x="28" y="8"/>
                    </a:lnTo>
                    <a:lnTo>
                      <a:pt x="14" y="4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22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0"/>
                    </a:lnTo>
                    <a:lnTo>
                      <a:pt x="68" y="4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26" name="Freeform 511"/>
              <p:cNvSpPr>
                <a:spLocks/>
              </p:cNvSpPr>
              <p:nvPr/>
            </p:nvSpPr>
            <p:spPr bwMode="auto">
              <a:xfrm>
                <a:off x="2110" y="3318"/>
                <a:ext cx="68" cy="12"/>
              </a:xfrm>
              <a:custGeom>
                <a:avLst/>
                <a:gdLst>
                  <a:gd name="T0" fmla="*/ 68 w 68"/>
                  <a:gd name="T1" fmla="*/ 4 h 12"/>
                  <a:gd name="T2" fmla="*/ 68 w 68"/>
                  <a:gd name="T3" fmla="*/ 4 h 12"/>
                  <a:gd name="T4" fmla="*/ 62 w 68"/>
                  <a:gd name="T5" fmla="*/ 6 h 12"/>
                  <a:gd name="T6" fmla="*/ 50 w 68"/>
                  <a:gd name="T7" fmla="*/ 8 h 12"/>
                  <a:gd name="T8" fmla="*/ 28 w 68"/>
                  <a:gd name="T9" fmla="*/ 8 h 12"/>
                  <a:gd name="T10" fmla="*/ 14 w 68"/>
                  <a:gd name="T11" fmla="*/ 4 h 12"/>
                  <a:gd name="T12" fmla="*/ 0 w 68"/>
                  <a:gd name="T13" fmla="*/ 0 h 12"/>
                  <a:gd name="T14" fmla="*/ 0 w 68"/>
                  <a:gd name="T15" fmla="*/ 0 h 12"/>
                  <a:gd name="T16" fmla="*/ 6 w 68"/>
                  <a:gd name="T17" fmla="*/ 4 h 12"/>
                  <a:gd name="T18" fmla="*/ 22 w 68"/>
                  <a:gd name="T19" fmla="*/ 10 h 12"/>
                  <a:gd name="T20" fmla="*/ 32 w 68"/>
                  <a:gd name="T21" fmla="*/ 12 h 12"/>
                  <a:gd name="T22" fmla="*/ 44 w 68"/>
                  <a:gd name="T23" fmla="*/ 12 h 12"/>
                  <a:gd name="T24" fmla="*/ 56 w 68"/>
                  <a:gd name="T25" fmla="*/ 10 h 12"/>
                  <a:gd name="T26" fmla="*/ 68 w 68"/>
                  <a:gd name="T27" fmla="*/ 4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8"/>
                  <a:gd name="T43" fmla="*/ 0 h 12"/>
                  <a:gd name="T44" fmla="*/ 68 w 68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8" h="12">
                    <a:moveTo>
                      <a:pt x="68" y="4"/>
                    </a:moveTo>
                    <a:lnTo>
                      <a:pt x="68" y="4"/>
                    </a:lnTo>
                    <a:lnTo>
                      <a:pt x="62" y="6"/>
                    </a:lnTo>
                    <a:lnTo>
                      <a:pt x="50" y="8"/>
                    </a:lnTo>
                    <a:lnTo>
                      <a:pt x="28" y="8"/>
                    </a:lnTo>
                    <a:lnTo>
                      <a:pt x="14" y="4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22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0"/>
                    </a:lnTo>
                    <a:lnTo>
                      <a:pt x="68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27" name="Freeform 512"/>
              <p:cNvSpPr>
                <a:spLocks/>
              </p:cNvSpPr>
              <p:nvPr/>
            </p:nvSpPr>
            <p:spPr bwMode="auto">
              <a:xfrm>
                <a:off x="1862" y="3430"/>
                <a:ext cx="208" cy="236"/>
              </a:xfrm>
              <a:custGeom>
                <a:avLst/>
                <a:gdLst>
                  <a:gd name="T0" fmla="*/ 0 w 208"/>
                  <a:gd name="T1" fmla="*/ 0 h 236"/>
                  <a:gd name="T2" fmla="*/ 68 w 208"/>
                  <a:gd name="T3" fmla="*/ 120 h 236"/>
                  <a:gd name="T4" fmla="*/ 68 w 208"/>
                  <a:gd name="T5" fmla="*/ 120 h 236"/>
                  <a:gd name="T6" fmla="*/ 108 w 208"/>
                  <a:gd name="T7" fmla="*/ 90 h 236"/>
                  <a:gd name="T8" fmla="*/ 146 w 208"/>
                  <a:gd name="T9" fmla="*/ 64 h 236"/>
                  <a:gd name="T10" fmla="*/ 166 w 208"/>
                  <a:gd name="T11" fmla="*/ 52 h 236"/>
                  <a:gd name="T12" fmla="*/ 184 w 208"/>
                  <a:gd name="T13" fmla="*/ 44 h 236"/>
                  <a:gd name="T14" fmla="*/ 208 w 208"/>
                  <a:gd name="T15" fmla="*/ 236 h 236"/>
                  <a:gd name="T16" fmla="*/ 166 w 208"/>
                  <a:gd name="T17" fmla="*/ 84 h 236"/>
                  <a:gd name="T18" fmla="*/ 64 w 208"/>
                  <a:gd name="T19" fmla="*/ 132 h 236"/>
                  <a:gd name="T20" fmla="*/ 64 w 208"/>
                  <a:gd name="T21" fmla="*/ 132 h 236"/>
                  <a:gd name="T22" fmla="*/ 34 w 208"/>
                  <a:gd name="T23" fmla="*/ 80 h 236"/>
                  <a:gd name="T24" fmla="*/ 14 w 208"/>
                  <a:gd name="T25" fmla="*/ 36 h 236"/>
                  <a:gd name="T26" fmla="*/ 4 w 208"/>
                  <a:gd name="T27" fmla="*/ 16 h 236"/>
                  <a:gd name="T28" fmla="*/ 0 w 208"/>
                  <a:gd name="T29" fmla="*/ 0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8"/>
                  <a:gd name="T46" fmla="*/ 0 h 236"/>
                  <a:gd name="T47" fmla="*/ 208 w 208"/>
                  <a:gd name="T48" fmla="*/ 236 h 2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8" h="236">
                    <a:moveTo>
                      <a:pt x="0" y="0"/>
                    </a:moveTo>
                    <a:lnTo>
                      <a:pt x="68" y="120"/>
                    </a:lnTo>
                    <a:lnTo>
                      <a:pt x="108" y="90"/>
                    </a:lnTo>
                    <a:lnTo>
                      <a:pt x="146" y="64"/>
                    </a:lnTo>
                    <a:lnTo>
                      <a:pt x="166" y="52"/>
                    </a:lnTo>
                    <a:lnTo>
                      <a:pt x="184" y="44"/>
                    </a:lnTo>
                    <a:lnTo>
                      <a:pt x="208" y="236"/>
                    </a:lnTo>
                    <a:lnTo>
                      <a:pt x="166" y="84"/>
                    </a:lnTo>
                    <a:lnTo>
                      <a:pt x="64" y="132"/>
                    </a:lnTo>
                    <a:lnTo>
                      <a:pt x="34" y="80"/>
                    </a:lnTo>
                    <a:lnTo>
                      <a:pt x="14" y="36"/>
                    </a:lnTo>
                    <a:lnTo>
                      <a:pt x="4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28" name="Freeform 513"/>
              <p:cNvSpPr>
                <a:spLocks/>
              </p:cNvSpPr>
              <p:nvPr/>
            </p:nvSpPr>
            <p:spPr bwMode="auto">
              <a:xfrm>
                <a:off x="1862" y="3430"/>
                <a:ext cx="208" cy="236"/>
              </a:xfrm>
              <a:custGeom>
                <a:avLst/>
                <a:gdLst>
                  <a:gd name="T0" fmla="*/ 0 w 208"/>
                  <a:gd name="T1" fmla="*/ 0 h 236"/>
                  <a:gd name="T2" fmla="*/ 68 w 208"/>
                  <a:gd name="T3" fmla="*/ 120 h 236"/>
                  <a:gd name="T4" fmla="*/ 68 w 208"/>
                  <a:gd name="T5" fmla="*/ 120 h 236"/>
                  <a:gd name="T6" fmla="*/ 108 w 208"/>
                  <a:gd name="T7" fmla="*/ 90 h 236"/>
                  <a:gd name="T8" fmla="*/ 146 w 208"/>
                  <a:gd name="T9" fmla="*/ 64 h 236"/>
                  <a:gd name="T10" fmla="*/ 166 w 208"/>
                  <a:gd name="T11" fmla="*/ 52 h 236"/>
                  <a:gd name="T12" fmla="*/ 184 w 208"/>
                  <a:gd name="T13" fmla="*/ 44 h 236"/>
                  <a:gd name="T14" fmla="*/ 208 w 208"/>
                  <a:gd name="T15" fmla="*/ 236 h 236"/>
                  <a:gd name="T16" fmla="*/ 166 w 208"/>
                  <a:gd name="T17" fmla="*/ 84 h 236"/>
                  <a:gd name="T18" fmla="*/ 64 w 208"/>
                  <a:gd name="T19" fmla="*/ 132 h 236"/>
                  <a:gd name="T20" fmla="*/ 64 w 208"/>
                  <a:gd name="T21" fmla="*/ 132 h 236"/>
                  <a:gd name="T22" fmla="*/ 34 w 208"/>
                  <a:gd name="T23" fmla="*/ 80 h 236"/>
                  <a:gd name="T24" fmla="*/ 14 w 208"/>
                  <a:gd name="T25" fmla="*/ 36 h 236"/>
                  <a:gd name="T26" fmla="*/ 4 w 208"/>
                  <a:gd name="T27" fmla="*/ 16 h 236"/>
                  <a:gd name="T28" fmla="*/ 0 w 208"/>
                  <a:gd name="T29" fmla="*/ 0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8"/>
                  <a:gd name="T46" fmla="*/ 0 h 236"/>
                  <a:gd name="T47" fmla="*/ 208 w 208"/>
                  <a:gd name="T48" fmla="*/ 236 h 2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8" h="236">
                    <a:moveTo>
                      <a:pt x="0" y="0"/>
                    </a:moveTo>
                    <a:lnTo>
                      <a:pt x="68" y="120"/>
                    </a:lnTo>
                    <a:lnTo>
                      <a:pt x="108" y="90"/>
                    </a:lnTo>
                    <a:lnTo>
                      <a:pt x="146" y="64"/>
                    </a:lnTo>
                    <a:lnTo>
                      <a:pt x="166" y="52"/>
                    </a:lnTo>
                    <a:lnTo>
                      <a:pt x="184" y="44"/>
                    </a:lnTo>
                    <a:lnTo>
                      <a:pt x="208" y="236"/>
                    </a:lnTo>
                    <a:lnTo>
                      <a:pt x="166" y="84"/>
                    </a:lnTo>
                    <a:lnTo>
                      <a:pt x="64" y="132"/>
                    </a:lnTo>
                    <a:lnTo>
                      <a:pt x="34" y="80"/>
                    </a:lnTo>
                    <a:lnTo>
                      <a:pt x="14" y="36"/>
                    </a:lnTo>
                    <a:lnTo>
                      <a:pt x="4" y="1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29" name="Freeform 514"/>
              <p:cNvSpPr>
                <a:spLocks/>
              </p:cNvSpPr>
              <p:nvPr/>
            </p:nvSpPr>
            <p:spPr bwMode="auto">
              <a:xfrm>
                <a:off x="2062" y="3482"/>
                <a:ext cx="100" cy="132"/>
              </a:xfrm>
              <a:custGeom>
                <a:avLst/>
                <a:gdLst>
                  <a:gd name="T0" fmla="*/ 26 w 100"/>
                  <a:gd name="T1" fmla="*/ 0 h 132"/>
                  <a:gd name="T2" fmla="*/ 92 w 100"/>
                  <a:gd name="T3" fmla="*/ 78 h 132"/>
                  <a:gd name="T4" fmla="*/ 92 w 100"/>
                  <a:gd name="T5" fmla="*/ 0 h 132"/>
                  <a:gd name="T6" fmla="*/ 92 w 100"/>
                  <a:gd name="T7" fmla="*/ 0 h 132"/>
                  <a:gd name="T8" fmla="*/ 94 w 100"/>
                  <a:gd name="T9" fmla="*/ 8 h 132"/>
                  <a:gd name="T10" fmla="*/ 98 w 100"/>
                  <a:gd name="T11" fmla="*/ 32 h 132"/>
                  <a:gd name="T12" fmla="*/ 100 w 100"/>
                  <a:gd name="T13" fmla="*/ 48 h 132"/>
                  <a:gd name="T14" fmla="*/ 100 w 100"/>
                  <a:gd name="T15" fmla="*/ 66 h 132"/>
                  <a:gd name="T16" fmla="*/ 100 w 100"/>
                  <a:gd name="T17" fmla="*/ 82 h 132"/>
                  <a:gd name="T18" fmla="*/ 98 w 100"/>
                  <a:gd name="T19" fmla="*/ 100 h 132"/>
                  <a:gd name="T20" fmla="*/ 26 w 100"/>
                  <a:gd name="T21" fmla="*/ 28 h 132"/>
                  <a:gd name="T22" fmla="*/ 0 w 100"/>
                  <a:gd name="T23" fmla="*/ 132 h 132"/>
                  <a:gd name="T24" fmla="*/ 0 w 100"/>
                  <a:gd name="T25" fmla="*/ 132 h 132"/>
                  <a:gd name="T26" fmla="*/ 2 w 100"/>
                  <a:gd name="T27" fmla="*/ 110 h 132"/>
                  <a:gd name="T28" fmla="*/ 10 w 100"/>
                  <a:gd name="T29" fmla="*/ 64 h 132"/>
                  <a:gd name="T30" fmla="*/ 18 w 100"/>
                  <a:gd name="T31" fmla="*/ 18 h 132"/>
                  <a:gd name="T32" fmla="*/ 22 w 100"/>
                  <a:gd name="T33" fmla="*/ 4 h 132"/>
                  <a:gd name="T34" fmla="*/ 24 w 100"/>
                  <a:gd name="T35" fmla="*/ 0 h 132"/>
                  <a:gd name="T36" fmla="*/ 26 w 100"/>
                  <a:gd name="T37" fmla="*/ 0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0"/>
                  <a:gd name="T58" fmla="*/ 0 h 132"/>
                  <a:gd name="T59" fmla="*/ 100 w 100"/>
                  <a:gd name="T60" fmla="*/ 132 h 1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0" h="132">
                    <a:moveTo>
                      <a:pt x="26" y="0"/>
                    </a:moveTo>
                    <a:lnTo>
                      <a:pt x="92" y="78"/>
                    </a:lnTo>
                    <a:lnTo>
                      <a:pt x="92" y="0"/>
                    </a:lnTo>
                    <a:lnTo>
                      <a:pt x="94" y="8"/>
                    </a:lnTo>
                    <a:lnTo>
                      <a:pt x="98" y="32"/>
                    </a:lnTo>
                    <a:lnTo>
                      <a:pt x="100" y="48"/>
                    </a:lnTo>
                    <a:lnTo>
                      <a:pt x="100" y="66"/>
                    </a:lnTo>
                    <a:lnTo>
                      <a:pt x="100" y="82"/>
                    </a:lnTo>
                    <a:lnTo>
                      <a:pt x="98" y="100"/>
                    </a:lnTo>
                    <a:lnTo>
                      <a:pt x="26" y="28"/>
                    </a:lnTo>
                    <a:lnTo>
                      <a:pt x="0" y="132"/>
                    </a:lnTo>
                    <a:lnTo>
                      <a:pt x="2" y="110"/>
                    </a:lnTo>
                    <a:lnTo>
                      <a:pt x="10" y="64"/>
                    </a:lnTo>
                    <a:lnTo>
                      <a:pt x="18" y="18"/>
                    </a:lnTo>
                    <a:lnTo>
                      <a:pt x="22" y="4"/>
                    </a:lnTo>
                    <a:lnTo>
                      <a:pt x="24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30" name="Freeform 515"/>
              <p:cNvSpPr>
                <a:spLocks/>
              </p:cNvSpPr>
              <p:nvPr/>
            </p:nvSpPr>
            <p:spPr bwMode="auto">
              <a:xfrm>
                <a:off x="2062" y="3482"/>
                <a:ext cx="100" cy="132"/>
              </a:xfrm>
              <a:custGeom>
                <a:avLst/>
                <a:gdLst>
                  <a:gd name="T0" fmla="*/ 26 w 100"/>
                  <a:gd name="T1" fmla="*/ 0 h 132"/>
                  <a:gd name="T2" fmla="*/ 92 w 100"/>
                  <a:gd name="T3" fmla="*/ 78 h 132"/>
                  <a:gd name="T4" fmla="*/ 92 w 100"/>
                  <a:gd name="T5" fmla="*/ 0 h 132"/>
                  <a:gd name="T6" fmla="*/ 92 w 100"/>
                  <a:gd name="T7" fmla="*/ 0 h 132"/>
                  <a:gd name="T8" fmla="*/ 94 w 100"/>
                  <a:gd name="T9" fmla="*/ 8 h 132"/>
                  <a:gd name="T10" fmla="*/ 98 w 100"/>
                  <a:gd name="T11" fmla="*/ 32 h 132"/>
                  <a:gd name="T12" fmla="*/ 100 w 100"/>
                  <a:gd name="T13" fmla="*/ 48 h 132"/>
                  <a:gd name="T14" fmla="*/ 100 w 100"/>
                  <a:gd name="T15" fmla="*/ 66 h 132"/>
                  <a:gd name="T16" fmla="*/ 100 w 100"/>
                  <a:gd name="T17" fmla="*/ 82 h 132"/>
                  <a:gd name="T18" fmla="*/ 98 w 100"/>
                  <a:gd name="T19" fmla="*/ 100 h 132"/>
                  <a:gd name="T20" fmla="*/ 26 w 100"/>
                  <a:gd name="T21" fmla="*/ 28 h 132"/>
                  <a:gd name="T22" fmla="*/ 0 w 100"/>
                  <a:gd name="T23" fmla="*/ 132 h 132"/>
                  <a:gd name="T24" fmla="*/ 0 w 100"/>
                  <a:gd name="T25" fmla="*/ 132 h 132"/>
                  <a:gd name="T26" fmla="*/ 2 w 100"/>
                  <a:gd name="T27" fmla="*/ 110 h 132"/>
                  <a:gd name="T28" fmla="*/ 10 w 100"/>
                  <a:gd name="T29" fmla="*/ 64 h 132"/>
                  <a:gd name="T30" fmla="*/ 18 w 100"/>
                  <a:gd name="T31" fmla="*/ 18 h 132"/>
                  <a:gd name="T32" fmla="*/ 22 w 100"/>
                  <a:gd name="T33" fmla="*/ 4 h 132"/>
                  <a:gd name="T34" fmla="*/ 24 w 100"/>
                  <a:gd name="T35" fmla="*/ 0 h 132"/>
                  <a:gd name="T36" fmla="*/ 26 w 100"/>
                  <a:gd name="T37" fmla="*/ 0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0"/>
                  <a:gd name="T58" fmla="*/ 0 h 132"/>
                  <a:gd name="T59" fmla="*/ 100 w 100"/>
                  <a:gd name="T60" fmla="*/ 132 h 1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0" h="132">
                    <a:moveTo>
                      <a:pt x="26" y="0"/>
                    </a:moveTo>
                    <a:lnTo>
                      <a:pt x="92" y="78"/>
                    </a:lnTo>
                    <a:lnTo>
                      <a:pt x="92" y="0"/>
                    </a:lnTo>
                    <a:lnTo>
                      <a:pt x="94" y="8"/>
                    </a:lnTo>
                    <a:lnTo>
                      <a:pt x="98" y="32"/>
                    </a:lnTo>
                    <a:lnTo>
                      <a:pt x="100" y="48"/>
                    </a:lnTo>
                    <a:lnTo>
                      <a:pt x="100" y="66"/>
                    </a:lnTo>
                    <a:lnTo>
                      <a:pt x="100" y="82"/>
                    </a:lnTo>
                    <a:lnTo>
                      <a:pt x="98" y="100"/>
                    </a:lnTo>
                    <a:lnTo>
                      <a:pt x="26" y="28"/>
                    </a:lnTo>
                    <a:lnTo>
                      <a:pt x="0" y="132"/>
                    </a:lnTo>
                    <a:lnTo>
                      <a:pt x="2" y="110"/>
                    </a:lnTo>
                    <a:lnTo>
                      <a:pt x="10" y="64"/>
                    </a:lnTo>
                    <a:lnTo>
                      <a:pt x="18" y="18"/>
                    </a:lnTo>
                    <a:lnTo>
                      <a:pt x="22" y="4"/>
                    </a:lnTo>
                    <a:lnTo>
                      <a:pt x="24" y="0"/>
                    </a:lnTo>
                    <a:lnTo>
                      <a:pt x="2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31" name="Freeform 516"/>
              <p:cNvSpPr>
                <a:spLocks/>
              </p:cNvSpPr>
              <p:nvPr/>
            </p:nvSpPr>
            <p:spPr bwMode="auto">
              <a:xfrm>
                <a:off x="2004" y="3800"/>
                <a:ext cx="312" cy="242"/>
              </a:xfrm>
              <a:custGeom>
                <a:avLst/>
                <a:gdLst>
                  <a:gd name="T0" fmla="*/ 0 w 312"/>
                  <a:gd name="T1" fmla="*/ 172 h 242"/>
                  <a:gd name="T2" fmla="*/ 54 w 312"/>
                  <a:gd name="T3" fmla="*/ 148 h 242"/>
                  <a:gd name="T4" fmla="*/ 70 w 312"/>
                  <a:gd name="T5" fmla="*/ 134 h 242"/>
                  <a:gd name="T6" fmla="*/ 132 w 312"/>
                  <a:gd name="T7" fmla="*/ 44 h 242"/>
                  <a:gd name="T8" fmla="*/ 270 w 312"/>
                  <a:gd name="T9" fmla="*/ 0 h 242"/>
                  <a:gd name="T10" fmla="*/ 272 w 312"/>
                  <a:gd name="T11" fmla="*/ 2 h 242"/>
                  <a:gd name="T12" fmla="*/ 274 w 312"/>
                  <a:gd name="T13" fmla="*/ 12 h 242"/>
                  <a:gd name="T14" fmla="*/ 266 w 312"/>
                  <a:gd name="T15" fmla="*/ 18 h 242"/>
                  <a:gd name="T16" fmla="*/ 214 w 312"/>
                  <a:gd name="T17" fmla="*/ 24 h 242"/>
                  <a:gd name="T18" fmla="*/ 156 w 312"/>
                  <a:gd name="T19" fmla="*/ 60 h 242"/>
                  <a:gd name="T20" fmla="*/ 232 w 312"/>
                  <a:gd name="T21" fmla="*/ 42 h 242"/>
                  <a:gd name="T22" fmla="*/ 272 w 312"/>
                  <a:gd name="T23" fmla="*/ 42 h 242"/>
                  <a:gd name="T24" fmla="*/ 306 w 312"/>
                  <a:gd name="T25" fmla="*/ 42 h 242"/>
                  <a:gd name="T26" fmla="*/ 312 w 312"/>
                  <a:gd name="T27" fmla="*/ 52 h 242"/>
                  <a:gd name="T28" fmla="*/ 310 w 312"/>
                  <a:gd name="T29" fmla="*/ 60 h 242"/>
                  <a:gd name="T30" fmla="*/ 298 w 312"/>
                  <a:gd name="T31" fmla="*/ 66 h 242"/>
                  <a:gd name="T32" fmla="*/ 300 w 312"/>
                  <a:gd name="T33" fmla="*/ 68 h 242"/>
                  <a:gd name="T34" fmla="*/ 304 w 312"/>
                  <a:gd name="T35" fmla="*/ 76 h 242"/>
                  <a:gd name="T36" fmla="*/ 298 w 312"/>
                  <a:gd name="T37" fmla="*/ 82 h 242"/>
                  <a:gd name="T38" fmla="*/ 246 w 312"/>
                  <a:gd name="T39" fmla="*/ 98 h 242"/>
                  <a:gd name="T40" fmla="*/ 252 w 312"/>
                  <a:gd name="T41" fmla="*/ 108 h 242"/>
                  <a:gd name="T42" fmla="*/ 282 w 312"/>
                  <a:gd name="T43" fmla="*/ 100 h 242"/>
                  <a:gd name="T44" fmla="*/ 284 w 312"/>
                  <a:gd name="T45" fmla="*/ 108 h 242"/>
                  <a:gd name="T46" fmla="*/ 280 w 312"/>
                  <a:gd name="T47" fmla="*/ 114 h 242"/>
                  <a:gd name="T48" fmla="*/ 270 w 312"/>
                  <a:gd name="T49" fmla="*/ 120 h 242"/>
                  <a:gd name="T50" fmla="*/ 232 w 312"/>
                  <a:gd name="T51" fmla="*/ 134 h 242"/>
                  <a:gd name="T52" fmla="*/ 194 w 312"/>
                  <a:gd name="T53" fmla="*/ 148 h 242"/>
                  <a:gd name="T54" fmla="*/ 124 w 312"/>
                  <a:gd name="T55" fmla="*/ 202 h 242"/>
                  <a:gd name="T56" fmla="*/ 110 w 312"/>
                  <a:gd name="T57" fmla="*/ 208 h 242"/>
                  <a:gd name="T58" fmla="*/ 90 w 312"/>
                  <a:gd name="T59" fmla="*/ 210 h 242"/>
                  <a:gd name="T60" fmla="*/ 22 w 312"/>
                  <a:gd name="T61" fmla="*/ 242 h 242"/>
                  <a:gd name="T62" fmla="*/ 10 w 312"/>
                  <a:gd name="T63" fmla="*/ 224 h 242"/>
                  <a:gd name="T64" fmla="*/ 2 w 312"/>
                  <a:gd name="T65" fmla="*/ 202 h 242"/>
                  <a:gd name="T66" fmla="*/ 0 w 312"/>
                  <a:gd name="T67" fmla="*/ 172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42"/>
                  <a:gd name="T104" fmla="*/ 312 w 312"/>
                  <a:gd name="T105" fmla="*/ 242 h 2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42">
                    <a:moveTo>
                      <a:pt x="0" y="172"/>
                    </a:moveTo>
                    <a:lnTo>
                      <a:pt x="0" y="172"/>
                    </a:lnTo>
                    <a:lnTo>
                      <a:pt x="30" y="160"/>
                    </a:lnTo>
                    <a:lnTo>
                      <a:pt x="54" y="148"/>
                    </a:lnTo>
                    <a:lnTo>
                      <a:pt x="64" y="142"/>
                    </a:lnTo>
                    <a:lnTo>
                      <a:pt x="70" y="134"/>
                    </a:lnTo>
                    <a:lnTo>
                      <a:pt x="132" y="44"/>
                    </a:lnTo>
                    <a:lnTo>
                      <a:pt x="200" y="2"/>
                    </a:lnTo>
                    <a:lnTo>
                      <a:pt x="270" y="0"/>
                    </a:lnTo>
                    <a:lnTo>
                      <a:pt x="272" y="2"/>
                    </a:lnTo>
                    <a:lnTo>
                      <a:pt x="274" y="8"/>
                    </a:lnTo>
                    <a:lnTo>
                      <a:pt x="274" y="12"/>
                    </a:lnTo>
                    <a:lnTo>
                      <a:pt x="270" y="14"/>
                    </a:lnTo>
                    <a:lnTo>
                      <a:pt x="266" y="18"/>
                    </a:lnTo>
                    <a:lnTo>
                      <a:pt x="258" y="20"/>
                    </a:lnTo>
                    <a:lnTo>
                      <a:pt x="214" y="24"/>
                    </a:lnTo>
                    <a:lnTo>
                      <a:pt x="156" y="60"/>
                    </a:lnTo>
                    <a:lnTo>
                      <a:pt x="232" y="42"/>
                    </a:lnTo>
                    <a:lnTo>
                      <a:pt x="246" y="42"/>
                    </a:lnTo>
                    <a:lnTo>
                      <a:pt x="272" y="42"/>
                    </a:lnTo>
                    <a:lnTo>
                      <a:pt x="306" y="42"/>
                    </a:lnTo>
                    <a:lnTo>
                      <a:pt x="308" y="46"/>
                    </a:lnTo>
                    <a:lnTo>
                      <a:pt x="312" y="52"/>
                    </a:lnTo>
                    <a:lnTo>
                      <a:pt x="312" y="56"/>
                    </a:lnTo>
                    <a:lnTo>
                      <a:pt x="310" y="60"/>
                    </a:lnTo>
                    <a:lnTo>
                      <a:pt x="306" y="62"/>
                    </a:lnTo>
                    <a:lnTo>
                      <a:pt x="298" y="66"/>
                    </a:lnTo>
                    <a:lnTo>
                      <a:pt x="300" y="68"/>
                    </a:lnTo>
                    <a:lnTo>
                      <a:pt x="302" y="72"/>
                    </a:lnTo>
                    <a:lnTo>
                      <a:pt x="304" y="76"/>
                    </a:lnTo>
                    <a:lnTo>
                      <a:pt x="302" y="78"/>
                    </a:lnTo>
                    <a:lnTo>
                      <a:pt x="298" y="82"/>
                    </a:lnTo>
                    <a:lnTo>
                      <a:pt x="292" y="84"/>
                    </a:lnTo>
                    <a:lnTo>
                      <a:pt x="246" y="98"/>
                    </a:lnTo>
                    <a:lnTo>
                      <a:pt x="200" y="124"/>
                    </a:lnTo>
                    <a:lnTo>
                      <a:pt x="252" y="108"/>
                    </a:lnTo>
                    <a:lnTo>
                      <a:pt x="282" y="100"/>
                    </a:lnTo>
                    <a:lnTo>
                      <a:pt x="284" y="102"/>
                    </a:lnTo>
                    <a:lnTo>
                      <a:pt x="284" y="108"/>
                    </a:lnTo>
                    <a:lnTo>
                      <a:pt x="282" y="110"/>
                    </a:lnTo>
                    <a:lnTo>
                      <a:pt x="280" y="114"/>
                    </a:lnTo>
                    <a:lnTo>
                      <a:pt x="276" y="118"/>
                    </a:lnTo>
                    <a:lnTo>
                      <a:pt x="270" y="120"/>
                    </a:lnTo>
                    <a:lnTo>
                      <a:pt x="232" y="134"/>
                    </a:lnTo>
                    <a:lnTo>
                      <a:pt x="194" y="148"/>
                    </a:lnTo>
                    <a:lnTo>
                      <a:pt x="166" y="172"/>
                    </a:lnTo>
                    <a:lnTo>
                      <a:pt x="124" y="202"/>
                    </a:lnTo>
                    <a:lnTo>
                      <a:pt x="110" y="208"/>
                    </a:lnTo>
                    <a:lnTo>
                      <a:pt x="100" y="210"/>
                    </a:lnTo>
                    <a:lnTo>
                      <a:pt x="90" y="210"/>
                    </a:lnTo>
                    <a:lnTo>
                      <a:pt x="22" y="242"/>
                    </a:lnTo>
                    <a:lnTo>
                      <a:pt x="18" y="238"/>
                    </a:lnTo>
                    <a:lnTo>
                      <a:pt x="10" y="224"/>
                    </a:lnTo>
                    <a:lnTo>
                      <a:pt x="6" y="214"/>
                    </a:lnTo>
                    <a:lnTo>
                      <a:pt x="2" y="202"/>
                    </a:lnTo>
                    <a:lnTo>
                      <a:pt x="0" y="188"/>
                    </a:lnTo>
                    <a:lnTo>
                      <a:pt x="0" y="172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32" name="Freeform 517"/>
              <p:cNvSpPr>
                <a:spLocks/>
              </p:cNvSpPr>
              <p:nvPr/>
            </p:nvSpPr>
            <p:spPr bwMode="auto">
              <a:xfrm>
                <a:off x="2004" y="3800"/>
                <a:ext cx="312" cy="242"/>
              </a:xfrm>
              <a:custGeom>
                <a:avLst/>
                <a:gdLst>
                  <a:gd name="T0" fmla="*/ 0 w 312"/>
                  <a:gd name="T1" fmla="*/ 172 h 242"/>
                  <a:gd name="T2" fmla="*/ 54 w 312"/>
                  <a:gd name="T3" fmla="*/ 148 h 242"/>
                  <a:gd name="T4" fmla="*/ 70 w 312"/>
                  <a:gd name="T5" fmla="*/ 134 h 242"/>
                  <a:gd name="T6" fmla="*/ 132 w 312"/>
                  <a:gd name="T7" fmla="*/ 44 h 242"/>
                  <a:gd name="T8" fmla="*/ 270 w 312"/>
                  <a:gd name="T9" fmla="*/ 0 h 242"/>
                  <a:gd name="T10" fmla="*/ 272 w 312"/>
                  <a:gd name="T11" fmla="*/ 2 h 242"/>
                  <a:gd name="T12" fmla="*/ 274 w 312"/>
                  <a:gd name="T13" fmla="*/ 12 h 242"/>
                  <a:gd name="T14" fmla="*/ 266 w 312"/>
                  <a:gd name="T15" fmla="*/ 18 h 242"/>
                  <a:gd name="T16" fmla="*/ 214 w 312"/>
                  <a:gd name="T17" fmla="*/ 24 h 242"/>
                  <a:gd name="T18" fmla="*/ 156 w 312"/>
                  <a:gd name="T19" fmla="*/ 60 h 242"/>
                  <a:gd name="T20" fmla="*/ 232 w 312"/>
                  <a:gd name="T21" fmla="*/ 42 h 242"/>
                  <a:gd name="T22" fmla="*/ 272 w 312"/>
                  <a:gd name="T23" fmla="*/ 42 h 242"/>
                  <a:gd name="T24" fmla="*/ 306 w 312"/>
                  <a:gd name="T25" fmla="*/ 42 h 242"/>
                  <a:gd name="T26" fmla="*/ 312 w 312"/>
                  <a:gd name="T27" fmla="*/ 52 h 242"/>
                  <a:gd name="T28" fmla="*/ 310 w 312"/>
                  <a:gd name="T29" fmla="*/ 60 h 242"/>
                  <a:gd name="T30" fmla="*/ 298 w 312"/>
                  <a:gd name="T31" fmla="*/ 66 h 242"/>
                  <a:gd name="T32" fmla="*/ 300 w 312"/>
                  <a:gd name="T33" fmla="*/ 68 h 242"/>
                  <a:gd name="T34" fmla="*/ 304 w 312"/>
                  <a:gd name="T35" fmla="*/ 76 h 242"/>
                  <a:gd name="T36" fmla="*/ 298 w 312"/>
                  <a:gd name="T37" fmla="*/ 82 h 242"/>
                  <a:gd name="T38" fmla="*/ 246 w 312"/>
                  <a:gd name="T39" fmla="*/ 98 h 242"/>
                  <a:gd name="T40" fmla="*/ 252 w 312"/>
                  <a:gd name="T41" fmla="*/ 108 h 242"/>
                  <a:gd name="T42" fmla="*/ 282 w 312"/>
                  <a:gd name="T43" fmla="*/ 100 h 242"/>
                  <a:gd name="T44" fmla="*/ 284 w 312"/>
                  <a:gd name="T45" fmla="*/ 108 h 242"/>
                  <a:gd name="T46" fmla="*/ 280 w 312"/>
                  <a:gd name="T47" fmla="*/ 114 h 242"/>
                  <a:gd name="T48" fmla="*/ 270 w 312"/>
                  <a:gd name="T49" fmla="*/ 120 h 242"/>
                  <a:gd name="T50" fmla="*/ 232 w 312"/>
                  <a:gd name="T51" fmla="*/ 134 h 242"/>
                  <a:gd name="T52" fmla="*/ 194 w 312"/>
                  <a:gd name="T53" fmla="*/ 148 h 242"/>
                  <a:gd name="T54" fmla="*/ 124 w 312"/>
                  <a:gd name="T55" fmla="*/ 202 h 242"/>
                  <a:gd name="T56" fmla="*/ 110 w 312"/>
                  <a:gd name="T57" fmla="*/ 208 h 242"/>
                  <a:gd name="T58" fmla="*/ 90 w 312"/>
                  <a:gd name="T59" fmla="*/ 210 h 242"/>
                  <a:gd name="T60" fmla="*/ 22 w 312"/>
                  <a:gd name="T61" fmla="*/ 242 h 242"/>
                  <a:gd name="T62" fmla="*/ 10 w 312"/>
                  <a:gd name="T63" fmla="*/ 224 h 242"/>
                  <a:gd name="T64" fmla="*/ 2 w 312"/>
                  <a:gd name="T65" fmla="*/ 202 h 242"/>
                  <a:gd name="T66" fmla="*/ 0 w 312"/>
                  <a:gd name="T67" fmla="*/ 172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42"/>
                  <a:gd name="T104" fmla="*/ 312 w 312"/>
                  <a:gd name="T105" fmla="*/ 242 h 2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42">
                    <a:moveTo>
                      <a:pt x="0" y="172"/>
                    </a:moveTo>
                    <a:lnTo>
                      <a:pt x="0" y="172"/>
                    </a:lnTo>
                    <a:lnTo>
                      <a:pt x="30" y="160"/>
                    </a:lnTo>
                    <a:lnTo>
                      <a:pt x="54" y="148"/>
                    </a:lnTo>
                    <a:lnTo>
                      <a:pt x="64" y="142"/>
                    </a:lnTo>
                    <a:lnTo>
                      <a:pt x="70" y="134"/>
                    </a:lnTo>
                    <a:lnTo>
                      <a:pt x="132" y="44"/>
                    </a:lnTo>
                    <a:lnTo>
                      <a:pt x="200" y="2"/>
                    </a:lnTo>
                    <a:lnTo>
                      <a:pt x="270" y="0"/>
                    </a:lnTo>
                    <a:lnTo>
                      <a:pt x="272" y="2"/>
                    </a:lnTo>
                    <a:lnTo>
                      <a:pt x="274" y="8"/>
                    </a:lnTo>
                    <a:lnTo>
                      <a:pt x="274" y="12"/>
                    </a:lnTo>
                    <a:lnTo>
                      <a:pt x="270" y="14"/>
                    </a:lnTo>
                    <a:lnTo>
                      <a:pt x="266" y="18"/>
                    </a:lnTo>
                    <a:lnTo>
                      <a:pt x="258" y="20"/>
                    </a:lnTo>
                    <a:lnTo>
                      <a:pt x="214" y="24"/>
                    </a:lnTo>
                    <a:lnTo>
                      <a:pt x="156" y="60"/>
                    </a:lnTo>
                    <a:lnTo>
                      <a:pt x="232" y="42"/>
                    </a:lnTo>
                    <a:lnTo>
                      <a:pt x="246" y="42"/>
                    </a:lnTo>
                    <a:lnTo>
                      <a:pt x="272" y="42"/>
                    </a:lnTo>
                    <a:lnTo>
                      <a:pt x="306" y="42"/>
                    </a:lnTo>
                    <a:lnTo>
                      <a:pt x="308" y="46"/>
                    </a:lnTo>
                    <a:lnTo>
                      <a:pt x="312" y="52"/>
                    </a:lnTo>
                    <a:lnTo>
                      <a:pt x="312" y="56"/>
                    </a:lnTo>
                    <a:lnTo>
                      <a:pt x="310" y="60"/>
                    </a:lnTo>
                    <a:lnTo>
                      <a:pt x="306" y="62"/>
                    </a:lnTo>
                    <a:lnTo>
                      <a:pt x="298" y="66"/>
                    </a:lnTo>
                    <a:lnTo>
                      <a:pt x="300" y="68"/>
                    </a:lnTo>
                    <a:lnTo>
                      <a:pt x="302" y="72"/>
                    </a:lnTo>
                    <a:lnTo>
                      <a:pt x="304" y="76"/>
                    </a:lnTo>
                    <a:lnTo>
                      <a:pt x="302" y="78"/>
                    </a:lnTo>
                    <a:lnTo>
                      <a:pt x="298" y="82"/>
                    </a:lnTo>
                    <a:lnTo>
                      <a:pt x="292" y="84"/>
                    </a:lnTo>
                    <a:lnTo>
                      <a:pt x="246" y="98"/>
                    </a:lnTo>
                    <a:lnTo>
                      <a:pt x="200" y="124"/>
                    </a:lnTo>
                    <a:lnTo>
                      <a:pt x="252" y="108"/>
                    </a:lnTo>
                    <a:lnTo>
                      <a:pt x="282" y="100"/>
                    </a:lnTo>
                    <a:lnTo>
                      <a:pt x="284" y="102"/>
                    </a:lnTo>
                    <a:lnTo>
                      <a:pt x="284" y="108"/>
                    </a:lnTo>
                    <a:lnTo>
                      <a:pt x="282" y="110"/>
                    </a:lnTo>
                    <a:lnTo>
                      <a:pt x="280" y="114"/>
                    </a:lnTo>
                    <a:lnTo>
                      <a:pt x="276" y="118"/>
                    </a:lnTo>
                    <a:lnTo>
                      <a:pt x="270" y="120"/>
                    </a:lnTo>
                    <a:lnTo>
                      <a:pt x="232" y="134"/>
                    </a:lnTo>
                    <a:lnTo>
                      <a:pt x="194" y="148"/>
                    </a:lnTo>
                    <a:lnTo>
                      <a:pt x="166" y="172"/>
                    </a:lnTo>
                    <a:lnTo>
                      <a:pt x="124" y="202"/>
                    </a:lnTo>
                    <a:lnTo>
                      <a:pt x="110" y="208"/>
                    </a:lnTo>
                    <a:lnTo>
                      <a:pt x="100" y="210"/>
                    </a:lnTo>
                    <a:lnTo>
                      <a:pt x="90" y="210"/>
                    </a:lnTo>
                    <a:lnTo>
                      <a:pt x="22" y="242"/>
                    </a:lnTo>
                    <a:lnTo>
                      <a:pt x="18" y="238"/>
                    </a:lnTo>
                    <a:lnTo>
                      <a:pt x="10" y="224"/>
                    </a:lnTo>
                    <a:lnTo>
                      <a:pt x="6" y="214"/>
                    </a:lnTo>
                    <a:lnTo>
                      <a:pt x="2" y="202"/>
                    </a:lnTo>
                    <a:lnTo>
                      <a:pt x="0" y="188"/>
                    </a:lnTo>
                    <a:lnTo>
                      <a:pt x="0" y="17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33" name="Freeform 518"/>
              <p:cNvSpPr>
                <a:spLocks/>
              </p:cNvSpPr>
              <p:nvPr/>
            </p:nvSpPr>
            <p:spPr bwMode="auto">
              <a:xfrm>
                <a:off x="1586" y="3540"/>
                <a:ext cx="474" cy="678"/>
              </a:xfrm>
              <a:custGeom>
                <a:avLst/>
                <a:gdLst>
                  <a:gd name="T0" fmla="*/ 12 w 474"/>
                  <a:gd name="T1" fmla="*/ 0 h 678"/>
                  <a:gd name="T2" fmla="*/ 90 w 474"/>
                  <a:gd name="T3" fmla="*/ 52 h 678"/>
                  <a:gd name="T4" fmla="*/ 156 w 474"/>
                  <a:gd name="T5" fmla="*/ 104 h 678"/>
                  <a:gd name="T6" fmla="*/ 196 w 474"/>
                  <a:gd name="T7" fmla="*/ 142 h 678"/>
                  <a:gd name="T8" fmla="*/ 226 w 474"/>
                  <a:gd name="T9" fmla="*/ 180 h 678"/>
                  <a:gd name="T10" fmla="*/ 240 w 474"/>
                  <a:gd name="T11" fmla="*/ 218 h 678"/>
                  <a:gd name="T12" fmla="*/ 240 w 474"/>
                  <a:gd name="T13" fmla="*/ 234 h 678"/>
                  <a:gd name="T14" fmla="*/ 232 w 474"/>
                  <a:gd name="T15" fmla="*/ 268 h 678"/>
                  <a:gd name="T16" fmla="*/ 198 w 474"/>
                  <a:gd name="T17" fmla="*/ 372 h 678"/>
                  <a:gd name="T18" fmla="*/ 178 w 474"/>
                  <a:gd name="T19" fmla="*/ 436 h 678"/>
                  <a:gd name="T20" fmla="*/ 172 w 474"/>
                  <a:gd name="T21" fmla="*/ 480 h 678"/>
                  <a:gd name="T22" fmla="*/ 180 w 474"/>
                  <a:gd name="T23" fmla="*/ 476 h 678"/>
                  <a:gd name="T24" fmla="*/ 220 w 474"/>
                  <a:gd name="T25" fmla="*/ 458 h 678"/>
                  <a:gd name="T26" fmla="*/ 260 w 474"/>
                  <a:gd name="T27" fmla="*/ 448 h 678"/>
                  <a:gd name="T28" fmla="*/ 284 w 474"/>
                  <a:gd name="T29" fmla="*/ 446 h 678"/>
                  <a:gd name="T30" fmla="*/ 334 w 474"/>
                  <a:gd name="T31" fmla="*/ 440 h 678"/>
                  <a:gd name="T32" fmla="*/ 384 w 474"/>
                  <a:gd name="T33" fmla="*/ 426 h 678"/>
                  <a:gd name="T34" fmla="*/ 436 w 474"/>
                  <a:gd name="T35" fmla="*/ 406 h 678"/>
                  <a:gd name="T36" fmla="*/ 434 w 474"/>
                  <a:gd name="T37" fmla="*/ 414 h 678"/>
                  <a:gd name="T38" fmla="*/ 434 w 474"/>
                  <a:gd name="T39" fmla="*/ 436 h 678"/>
                  <a:gd name="T40" fmla="*/ 444 w 474"/>
                  <a:gd name="T41" fmla="*/ 464 h 678"/>
                  <a:gd name="T42" fmla="*/ 464 w 474"/>
                  <a:gd name="T43" fmla="*/ 486 h 678"/>
                  <a:gd name="T44" fmla="*/ 474 w 474"/>
                  <a:gd name="T45" fmla="*/ 494 h 678"/>
                  <a:gd name="T46" fmla="*/ 406 w 474"/>
                  <a:gd name="T47" fmla="*/ 542 h 678"/>
                  <a:gd name="T48" fmla="*/ 302 w 474"/>
                  <a:gd name="T49" fmla="*/ 604 h 678"/>
                  <a:gd name="T50" fmla="*/ 238 w 474"/>
                  <a:gd name="T51" fmla="*/ 632 h 678"/>
                  <a:gd name="T52" fmla="*/ 170 w 474"/>
                  <a:gd name="T53" fmla="*/ 658 h 678"/>
                  <a:gd name="T54" fmla="*/ 98 w 474"/>
                  <a:gd name="T55" fmla="*/ 674 h 678"/>
                  <a:gd name="T56" fmla="*/ 92 w 474"/>
                  <a:gd name="T57" fmla="*/ 676 h 678"/>
                  <a:gd name="T58" fmla="*/ 76 w 474"/>
                  <a:gd name="T59" fmla="*/ 676 h 678"/>
                  <a:gd name="T60" fmla="*/ 66 w 474"/>
                  <a:gd name="T61" fmla="*/ 668 h 678"/>
                  <a:gd name="T62" fmla="*/ 56 w 474"/>
                  <a:gd name="T63" fmla="*/ 650 h 678"/>
                  <a:gd name="T64" fmla="*/ 32 w 474"/>
                  <a:gd name="T65" fmla="*/ 582 h 678"/>
                  <a:gd name="T66" fmla="*/ 20 w 474"/>
                  <a:gd name="T67" fmla="*/ 532 h 678"/>
                  <a:gd name="T68" fmla="*/ 6 w 474"/>
                  <a:gd name="T69" fmla="*/ 426 h 678"/>
                  <a:gd name="T70" fmla="*/ 0 w 474"/>
                  <a:gd name="T71" fmla="*/ 324 h 678"/>
                  <a:gd name="T72" fmla="*/ 2 w 474"/>
                  <a:gd name="T73" fmla="*/ 234 h 678"/>
                  <a:gd name="T74" fmla="*/ 6 w 474"/>
                  <a:gd name="T75" fmla="*/ 200 h 678"/>
                  <a:gd name="T76" fmla="*/ 10 w 474"/>
                  <a:gd name="T77" fmla="*/ 134 h 678"/>
                  <a:gd name="T78" fmla="*/ 12 w 474"/>
                  <a:gd name="T79" fmla="*/ 0 h 67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4"/>
                  <a:gd name="T121" fmla="*/ 0 h 678"/>
                  <a:gd name="T122" fmla="*/ 474 w 474"/>
                  <a:gd name="T123" fmla="*/ 678 h 67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4" h="678">
                    <a:moveTo>
                      <a:pt x="12" y="0"/>
                    </a:moveTo>
                    <a:lnTo>
                      <a:pt x="12" y="0"/>
                    </a:lnTo>
                    <a:lnTo>
                      <a:pt x="50" y="26"/>
                    </a:lnTo>
                    <a:lnTo>
                      <a:pt x="90" y="52"/>
                    </a:lnTo>
                    <a:lnTo>
                      <a:pt x="134" y="84"/>
                    </a:lnTo>
                    <a:lnTo>
                      <a:pt x="156" y="104"/>
                    </a:lnTo>
                    <a:lnTo>
                      <a:pt x="176" y="122"/>
                    </a:lnTo>
                    <a:lnTo>
                      <a:pt x="196" y="142"/>
                    </a:lnTo>
                    <a:lnTo>
                      <a:pt x="212" y="162"/>
                    </a:lnTo>
                    <a:lnTo>
                      <a:pt x="226" y="180"/>
                    </a:lnTo>
                    <a:lnTo>
                      <a:pt x="236" y="200"/>
                    </a:lnTo>
                    <a:lnTo>
                      <a:pt x="240" y="218"/>
                    </a:lnTo>
                    <a:lnTo>
                      <a:pt x="242" y="226"/>
                    </a:lnTo>
                    <a:lnTo>
                      <a:pt x="240" y="234"/>
                    </a:lnTo>
                    <a:lnTo>
                      <a:pt x="232" y="268"/>
                    </a:lnTo>
                    <a:lnTo>
                      <a:pt x="222" y="302"/>
                    </a:lnTo>
                    <a:lnTo>
                      <a:pt x="198" y="372"/>
                    </a:lnTo>
                    <a:lnTo>
                      <a:pt x="188" y="406"/>
                    </a:lnTo>
                    <a:lnTo>
                      <a:pt x="178" y="436"/>
                    </a:lnTo>
                    <a:lnTo>
                      <a:pt x="174" y="460"/>
                    </a:lnTo>
                    <a:lnTo>
                      <a:pt x="172" y="480"/>
                    </a:lnTo>
                    <a:lnTo>
                      <a:pt x="180" y="476"/>
                    </a:lnTo>
                    <a:lnTo>
                      <a:pt x="204" y="464"/>
                    </a:lnTo>
                    <a:lnTo>
                      <a:pt x="220" y="458"/>
                    </a:lnTo>
                    <a:lnTo>
                      <a:pt x="240" y="452"/>
                    </a:lnTo>
                    <a:lnTo>
                      <a:pt x="260" y="448"/>
                    </a:lnTo>
                    <a:lnTo>
                      <a:pt x="284" y="446"/>
                    </a:lnTo>
                    <a:lnTo>
                      <a:pt x="308" y="444"/>
                    </a:lnTo>
                    <a:lnTo>
                      <a:pt x="334" y="440"/>
                    </a:lnTo>
                    <a:lnTo>
                      <a:pt x="360" y="432"/>
                    </a:lnTo>
                    <a:lnTo>
                      <a:pt x="384" y="426"/>
                    </a:lnTo>
                    <a:lnTo>
                      <a:pt x="420" y="412"/>
                    </a:lnTo>
                    <a:lnTo>
                      <a:pt x="436" y="406"/>
                    </a:lnTo>
                    <a:lnTo>
                      <a:pt x="434" y="414"/>
                    </a:lnTo>
                    <a:lnTo>
                      <a:pt x="432" y="424"/>
                    </a:lnTo>
                    <a:lnTo>
                      <a:pt x="434" y="436"/>
                    </a:lnTo>
                    <a:lnTo>
                      <a:pt x="438" y="450"/>
                    </a:lnTo>
                    <a:lnTo>
                      <a:pt x="444" y="464"/>
                    </a:lnTo>
                    <a:lnTo>
                      <a:pt x="456" y="480"/>
                    </a:lnTo>
                    <a:lnTo>
                      <a:pt x="464" y="486"/>
                    </a:lnTo>
                    <a:lnTo>
                      <a:pt x="474" y="494"/>
                    </a:lnTo>
                    <a:lnTo>
                      <a:pt x="442" y="518"/>
                    </a:lnTo>
                    <a:lnTo>
                      <a:pt x="406" y="542"/>
                    </a:lnTo>
                    <a:lnTo>
                      <a:pt x="358" y="572"/>
                    </a:lnTo>
                    <a:lnTo>
                      <a:pt x="302" y="604"/>
                    </a:lnTo>
                    <a:lnTo>
                      <a:pt x="270" y="618"/>
                    </a:lnTo>
                    <a:lnTo>
                      <a:pt x="238" y="632"/>
                    </a:lnTo>
                    <a:lnTo>
                      <a:pt x="204" y="646"/>
                    </a:lnTo>
                    <a:lnTo>
                      <a:pt x="170" y="658"/>
                    </a:lnTo>
                    <a:lnTo>
                      <a:pt x="134" y="666"/>
                    </a:lnTo>
                    <a:lnTo>
                      <a:pt x="98" y="674"/>
                    </a:lnTo>
                    <a:lnTo>
                      <a:pt x="92" y="676"/>
                    </a:lnTo>
                    <a:lnTo>
                      <a:pt x="86" y="678"/>
                    </a:lnTo>
                    <a:lnTo>
                      <a:pt x="76" y="676"/>
                    </a:lnTo>
                    <a:lnTo>
                      <a:pt x="72" y="672"/>
                    </a:lnTo>
                    <a:lnTo>
                      <a:pt x="66" y="668"/>
                    </a:lnTo>
                    <a:lnTo>
                      <a:pt x="62" y="660"/>
                    </a:lnTo>
                    <a:lnTo>
                      <a:pt x="56" y="650"/>
                    </a:lnTo>
                    <a:lnTo>
                      <a:pt x="44" y="622"/>
                    </a:lnTo>
                    <a:lnTo>
                      <a:pt x="32" y="582"/>
                    </a:lnTo>
                    <a:lnTo>
                      <a:pt x="20" y="532"/>
                    </a:lnTo>
                    <a:lnTo>
                      <a:pt x="12" y="480"/>
                    </a:lnTo>
                    <a:lnTo>
                      <a:pt x="6" y="426"/>
                    </a:lnTo>
                    <a:lnTo>
                      <a:pt x="2" y="374"/>
                    </a:lnTo>
                    <a:lnTo>
                      <a:pt x="0" y="324"/>
                    </a:lnTo>
                    <a:lnTo>
                      <a:pt x="0" y="276"/>
                    </a:lnTo>
                    <a:lnTo>
                      <a:pt x="2" y="234"/>
                    </a:lnTo>
                    <a:lnTo>
                      <a:pt x="6" y="200"/>
                    </a:lnTo>
                    <a:lnTo>
                      <a:pt x="8" y="168"/>
                    </a:lnTo>
                    <a:lnTo>
                      <a:pt x="10" y="134"/>
                    </a:lnTo>
                    <a:lnTo>
                      <a:pt x="12" y="7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34" name="Freeform 519"/>
              <p:cNvSpPr>
                <a:spLocks/>
              </p:cNvSpPr>
              <p:nvPr/>
            </p:nvSpPr>
            <p:spPr bwMode="auto">
              <a:xfrm>
                <a:off x="1586" y="3540"/>
                <a:ext cx="474" cy="678"/>
              </a:xfrm>
              <a:custGeom>
                <a:avLst/>
                <a:gdLst>
                  <a:gd name="T0" fmla="*/ 12 w 474"/>
                  <a:gd name="T1" fmla="*/ 0 h 678"/>
                  <a:gd name="T2" fmla="*/ 90 w 474"/>
                  <a:gd name="T3" fmla="*/ 52 h 678"/>
                  <a:gd name="T4" fmla="*/ 156 w 474"/>
                  <a:gd name="T5" fmla="*/ 104 h 678"/>
                  <a:gd name="T6" fmla="*/ 196 w 474"/>
                  <a:gd name="T7" fmla="*/ 142 h 678"/>
                  <a:gd name="T8" fmla="*/ 226 w 474"/>
                  <a:gd name="T9" fmla="*/ 180 h 678"/>
                  <a:gd name="T10" fmla="*/ 240 w 474"/>
                  <a:gd name="T11" fmla="*/ 218 h 678"/>
                  <a:gd name="T12" fmla="*/ 240 w 474"/>
                  <a:gd name="T13" fmla="*/ 234 h 678"/>
                  <a:gd name="T14" fmla="*/ 232 w 474"/>
                  <a:gd name="T15" fmla="*/ 268 h 678"/>
                  <a:gd name="T16" fmla="*/ 198 w 474"/>
                  <a:gd name="T17" fmla="*/ 372 h 678"/>
                  <a:gd name="T18" fmla="*/ 178 w 474"/>
                  <a:gd name="T19" fmla="*/ 436 h 678"/>
                  <a:gd name="T20" fmla="*/ 172 w 474"/>
                  <a:gd name="T21" fmla="*/ 480 h 678"/>
                  <a:gd name="T22" fmla="*/ 180 w 474"/>
                  <a:gd name="T23" fmla="*/ 476 h 678"/>
                  <a:gd name="T24" fmla="*/ 220 w 474"/>
                  <a:gd name="T25" fmla="*/ 458 h 678"/>
                  <a:gd name="T26" fmla="*/ 260 w 474"/>
                  <a:gd name="T27" fmla="*/ 448 h 678"/>
                  <a:gd name="T28" fmla="*/ 284 w 474"/>
                  <a:gd name="T29" fmla="*/ 446 h 678"/>
                  <a:gd name="T30" fmla="*/ 334 w 474"/>
                  <a:gd name="T31" fmla="*/ 440 h 678"/>
                  <a:gd name="T32" fmla="*/ 384 w 474"/>
                  <a:gd name="T33" fmla="*/ 426 h 678"/>
                  <a:gd name="T34" fmla="*/ 436 w 474"/>
                  <a:gd name="T35" fmla="*/ 406 h 678"/>
                  <a:gd name="T36" fmla="*/ 434 w 474"/>
                  <a:gd name="T37" fmla="*/ 414 h 678"/>
                  <a:gd name="T38" fmla="*/ 434 w 474"/>
                  <a:gd name="T39" fmla="*/ 436 h 678"/>
                  <a:gd name="T40" fmla="*/ 444 w 474"/>
                  <a:gd name="T41" fmla="*/ 464 h 678"/>
                  <a:gd name="T42" fmla="*/ 464 w 474"/>
                  <a:gd name="T43" fmla="*/ 486 h 678"/>
                  <a:gd name="T44" fmla="*/ 474 w 474"/>
                  <a:gd name="T45" fmla="*/ 494 h 678"/>
                  <a:gd name="T46" fmla="*/ 406 w 474"/>
                  <a:gd name="T47" fmla="*/ 542 h 678"/>
                  <a:gd name="T48" fmla="*/ 302 w 474"/>
                  <a:gd name="T49" fmla="*/ 604 h 678"/>
                  <a:gd name="T50" fmla="*/ 238 w 474"/>
                  <a:gd name="T51" fmla="*/ 632 h 678"/>
                  <a:gd name="T52" fmla="*/ 170 w 474"/>
                  <a:gd name="T53" fmla="*/ 658 h 678"/>
                  <a:gd name="T54" fmla="*/ 98 w 474"/>
                  <a:gd name="T55" fmla="*/ 674 h 678"/>
                  <a:gd name="T56" fmla="*/ 92 w 474"/>
                  <a:gd name="T57" fmla="*/ 676 h 678"/>
                  <a:gd name="T58" fmla="*/ 76 w 474"/>
                  <a:gd name="T59" fmla="*/ 676 h 678"/>
                  <a:gd name="T60" fmla="*/ 66 w 474"/>
                  <a:gd name="T61" fmla="*/ 668 h 678"/>
                  <a:gd name="T62" fmla="*/ 56 w 474"/>
                  <a:gd name="T63" fmla="*/ 650 h 678"/>
                  <a:gd name="T64" fmla="*/ 32 w 474"/>
                  <a:gd name="T65" fmla="*/ 582 h 678"/>
                  <a:gd name="T66" fmla="*/ 20 w 474"/>
                  <a:gd name="T67" fmla="*/ 532 h 678"/>
                  <a:gd name="T68" fmla="*/ 6 w 474"/>
                  <a:gd name="T69" fmla="*/ 426 h 678"/>
                  <a:gd name="T70" fmla="*/ 0 w 474"/>
                  <a:gd name="T71" fmla="*/ 324 h 678"/>
                  <a:gd name="T72" fmla="*/ 2 w 474"/>
                  <a:gd name="T73" fmla="*/ 234 h 678"/>
                  <a:gd name="T74" fmla="*/ 6 w 474"/>
                  <a:gd name="T75" fmla="*/ 200 h 678"/>
                  <a:gd name="T76" fmla="*/ 10 w 474"/>
                  <a:gd name="T77" fmla="*/ 134 h 678"/>
                  <a:gd name="T78" fmla="*/ 12 w 474"/>
                  <a:gd name="T79" fmla="*/ 0 h 67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4"/>
                  <a:gd name="T121" fmla="*/ 0 h 678"/>
                  <a:gd name="T122" fmla="*/ 474 w 474"/>
                  <a:gd name="T123" fmla="*/ 678 h 67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4" h="678">
                    <a:moveTo>
                      <a:pt x="12" y="0"/>
                    </a:moveTo>
                    <a:lnTo>
                      <a:pt x="12" y="0"/>
                    </a:lnTo>
                    <a:lnTo>
                      <a:pt x="50" y="26"/>
                    </a:lnTo>
                    <a:lnTo>
                      <a:pt x="90" y="52"/>
                    </a:lnTo>
                    <a:lnTo>
                      <a:pt x="134" y="84"/>
                    </a:lnTo>
                    <a:lnTo>
                      <a:pt x="156" y="104"/>
                    </a:lnTo>
                    <a:lnTo>
                      <a:pt x="176" y="122"/>
                    </a:lnTo>
                    <a:lnTo>
                      <a:pt x="196" y="142"/>
                    </a:lnTo>
                    <a:lnTo>
                      <a:pt x="212" y="162"/>
                    </a:lnTo>
                    <a:lnTo>
                      <a:pt x="226" y="180"/>
                    </a:lnTo>
                    <a:lnTo>
                      <a:pt x="236" y="200"/>
                    </a:lnTo>
                    <a:lnTo>
                      <a:pt x="240" y="218"/>
                    </a:lnTo>
                    <a:lnTo>
                      <a:pt x="242" y="226"/>
                    </a:lnTo>
                    <a:lnTo>
                      <a:pt x="240" y="234"/>
                    </a:lnTo>
                    <a:lnTo>
                      <a:pt x="232" y="268"/>
                    </a:lnTo>
                    <a:lnTo>
                      <a:pt x="222" y="302"/>
                    </a:lnTo>
                    <a:lnTo>
                      <a:pt x="198" y="372"/>
                    </a:lnTo>
                    <a:lnTo>
                      <a:pt x="188" y="406"/>
                    </a:lnTo>
                    <a:lnTo>
                      <a:pt x="178" y="436"/>
                    </a:lnTo>
                    <a:lnTo>
                      <a:pt x="174" y="460"/>
                    </a:lnTo>
                    <a:lnTo>
                      <a:pt x="172" y="480"/>
                    </a:lnTo>
                    <a:lnTo>
                      <a:pt x="180" y="476"/>
                    </a:lnTo>
                    <a:lnTo>
                      <a:pt x="204" y="464"/>
                    </a:lnTo>
                    <a:lnTo>
                      <a:pt x="220" y="458"/>
                    </a:lnTo>
                    <a:lnTo>
                      <a:pt x="240" y="452"/>
                    </a:lnTo>
                    <a:lnTo>
                      <a:pt x="260" y="448"/>
                    </a:lnTo>
                    <a:lnTo>
                      <a:pt x="284" y="446"/>
                    </a:lnTo>
                    <a:lnTo>
                      <a:pt x="308" y="444"/>
                    </a:lnTo>
                    <a:lnTo>
                      <a:pt x="334" y="440"/>
                    </a:lnTo>
                    <a:lnTo>
                      <a:pt x="360" y="432"/>
                    </a:lnTo>
                    <a:lnTo>
                      <a:pt x="384" y="426"/>
                    </a:lnTo>
                    <a:lnTo>
                      <a:pt x="420" y="412"/>
                    </a:lnTo>
                    <a:lnTo>
                      <a:pt x="436" y="406"/>
                    </a:lnTo>
                    <a:lnTo>
                      <a:pt x="434" y="414"/>
                    </a:lnTo>
                    <a:lnTo>
                      <a:pt x="432" y="424"/>
                    </a:lnTo>
                    <a:lnTo>
                      <a:pt x="434" y="436"/>
                    </a:lnTo>
                    <a:lnTo>
                      <a:pt x="438" y="450"/>
                    </a:lnTo>
                    <a:lnTo>
                      <a:pt x="444" y="464"/>
                    </a:lnTo>
                    <a:lnTo>
                      <a:pt x="456" y="480"/>
                    </a:lnTo>
                    <a:lnTo>
                      <a:pt x="464" y="486"/>
                    </a:lnTo>
                    <a:lnTo>
                      <a:pt x="474" y="494"/>
                    </a:lnTo>
                    <a:lnTo>
                      <a:pt x="442" y="518"/>
                    </a:lnTo>
                    <a:lnTo>
                      <a:pt x="406" y="542"/>
                    </a:lnTo>
                    <a:lnTo>
                      <a:pt x="358" y="572"/>
                    </a:lnTo>
                    <a:lnTo>
                      <a:pt x="302" y="604"/>
                    </a:lnTo>
                    <a:lnTo>
                      <a:pt x="270" y="618"/>
                    </a:lnTo>
                    <a:lnTo>
                      <a:pt x="238" y="632"/>
                    </a:lnTo>
                    <a:lnTo>
                      <a:pt x="204" y="646"/>
                    </a:lnTo>
                    <a:lnTo>
                      <a:pt x="170" y="658"/>
                    </a:lnTo>
                    <a:lnTo>
                      <a:pt x="134" y="666"/>
                    </a:lnTo>
                    <a:lnTo>
                      <a:pt x="98" y="674"/>
                    </a:lnTo>
                    <a:lnTo>
                      <a:pt x="92" y="676"/>
                    </a:lnTo>
                    <a:lnTo>
                      <a:pt x="86" y="678"/>
                    </a:lnTo>
                    <a:lnTo>
                      <a:pt x="76" y="676"/>
                    </a:lnTo>
                    <a:lnTo>
                      <a:pt x="72" y="672"/>
                    </a:lnTo>
                    <a:lnTo>
                      <a:pt x="66" y="668"/>
                    </a:lnTo>
                    <a:lnTo>
                      <a:pt x="62" y="660"/>
                    </a:lnTo>
                    <a:lnTo>
                      <a:pt x="56" y="650"/>
                    </a:lnTo>
                    <a:lnTo>
                      <a:pt x="44" y="622"/>
                    </a:lnTo>
                    <a:lnTo>
                      <a:pt x="32" y="582"/>
                    </a:lnTo>
                    <a:lnTo>
                      <a:pt x="20" y="532"/>
                    </a:lnTo>
                    <a:lnTo>
                      <a:pt x="12" y="480"/>
                    </a:lnTo>
                    <a:lnTo>
                      <a:pt x="6" y="426"/>
                    </a:lnTo>
                    <a:lnTo>
                      <a:pt x="2" y="374"/>
                    </a:lnTo>
                    <a:lnTo>
                      <a:pt x="0" y="324"/>
                    </a:lnTo>
                    <a:lnTo>
                      <a:pt x="0" y="276"/>
                    </a:lnTo>
                    <a:lnTo>
                      <a:pt x="2" y="234"/>
                    </a:lnTo>
                    <a:lnTo>
                      <a:pt x="6" y="200"/>
                    </a:lnTo>
                    <a:lnTo>
                      <a:pt x="8" y="168"/>
                    </a:lnTo>
                    <a:lnTo>
                      <a:pt x="10" y="134"/>
                    </a:lnTo>
                    <a:lnTo>
                      <a:pt x="12" y="70"/>
                    </a:lnTo>
                    <a:lnTo>
                      <a:pt x="1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35" name="Freeform 520"/>
              <p:cNvSpPr>
                <a:spLocks/>
              </p:cNvSpPr>
              <p:nvPr/>
            </p:nvSpPr>
            <p:spPr bwMode="auto">
              <a:xfrm>
                <a:off x="1652" y="3562"/>
                <a:ext cx="142" cy="370"/>
              </a:xfrm>
              <a:custGeom>
                <a:avLst/>
                <a:gdLst>
                  <a:gd name="T0" fmla="*/ 0 w 142"/>
                  <a:gd name="T1" fmla="*/ 0 h 370"/>
                  <a:gd name="T2" fmla="*/ 0 w 142"/>
                  <a:gd name="T3" fmla="*/ 0 h 370"/>
                  <a:gd name="T4" fmla="*/ 10 w 142"/>
                  <a:gd name="T5" fmla="*/ 8 h 370"/>
                  <a:gd name="T6" fmla="*/ 32 w 142"/>
                  <a:gd name="T7" fmla="*/ 30 h 370"/>
                  <a:gd name="T8" fmla="*/ 62 w 142"/>
                  <a:gd name="T9" fmla="*/ 64 h 370"/>
                  <a:gd name="T10" fmla="*/ 78 w 142"/>
                  <a:gd name="T11" fmla="*/ 84 h 370"/>
                  <a:gd name="T12" fmla="*/ 92 w 142"/>
                  <a:gd name="T13" fmla="*/ 108 h 370"/>
                  <a:gd name="T14" fmla="*/ 108 w 142"/>
                  <a:gd name="T15" fmla="*/ 134 h 370"/>
                  <a:gd name="T16" fmla="*/ 120 w 142"/>
                  <a:gd name="T17" fmla="*/ 162 h 370"/>
                  <a:gd name="T18" fmla="*/ 132 w 142"/>
                  <a:gd name="T19" fmla="*/ 194 h 370"/>
                  <a:gd name="T20" fmla="*/ 138 w 142"/>
                  <a:gd name="T21" fmla="*/ 226 h 370"/>
                  <a:gd name="T22" fmla="*/ 142 w 142"/>
                  <a:gd name="T23" fmla="*/ 260 h 370"/>
                  <a:gd name="T24" fmla="*/ 142 w 142"/>
                  <a:gd name="T25" fmla="*/ 276 h 370"/>
                  <a:gd name="T26" fmla="*/ 142 w 142"/>
                  <a:gd name="T27" fmla="*/ 294 h 370"/>
                  <a:gd name="T28" fmla="*/ 140 w 142"/>
                  <a:gd name="T29" fmla="*/ 312 h 370"/>
                  <a:gd name="T30" fmla="*/ 136 w 142"/>
                  <a:gd name="T31" fmla="*/ 332 h 370"/>
                  <a:gd name="T32" fmla="*/ 130 w 142"/>
                  <a:gd name="T33" fmla="*/ 350 h 370"/>
                  <a:gd name="T34" fmla="*/ 122 w 142"/>
                  <a:gd name="T35" fmla="*/ 370 h 370"/>
                  <a:gd name="T36" fmla="*/ 122 w 142"/>
                  <a:gd name="T37" fmla="*/ 370 h 370"/>
                  <a:gd name="T38" fmla="*/ 124 w 142"/>
                  <a:gd name="T39" fmla="*/ 362 h 370"/>
                  <a:gd name="T40" fmla="*/ 128 w 142"/>
                  <a:gd name="T41" fmla="*/ 340 h 370"/>
                  <a:gd name="T42" fmla="*/ 130 w 142"/>
                  <a:gd name="T43" fmla="*/ 306 h 370"/>
                  <a:gd name="T44" fmla="*/ 130 w 142"/>
                  <a:gd name="T45" fmla="*/ 286 h 370"/>
                  <a:gd name="T46" fmla="*/ 128 w 142"/>
                  <a:gd name="T47" fmla="*/ 262 h 370"/>
                  <a:gd name="T48" fmla="*/ 122 w 142"/>
                  <a:gd name="T49" fmla="*/ 236 h 370"/>
                  <a:gd name="T50" fmla="*/ 116 w 142"/>
                  <a:gd name="T51" fmla="*/ 208 h 370"/>
                  <a:gd name="T52" fmla="*/ 106 w 142"/>
                  <a:gd name="T53" fmla="*/ 178 h 370"/>
                  <a:gd name="T54" fmla="*/ 94 w 142"/>
                  <a:gd name="T55" fmla="*/ 146 h 370"/>
                  <a:gd name="T56" fmla="*/ 76 w 142"/>
                  <a:gd name="T57" fmla="*/ 112 h 370"/>
                  <a:gd name="T58" fmla="*/ 56 w 142"/>
                  <a:gd name="T59" fmla="*/ 76 h 370"/>
                  <a:gd name="T60" fmla="*/ 30 w 142"/>
                  <a:gd name="T61" fmla="*/ 38 h 370"/>
                  <a:gd name="T62" fmla="*/ 0 w 142"/>
                  <a:gd name="T63" fmla="*/ 0 h 3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2"/>
                  <a:gd name="T97" fmla="*/ 0 h 370"/>
                  <a:gd name="T98" fmla="*/ 142 w 142"/>
                  <a:gd name="T99" fmla="*/ 370 h 3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2" h="37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32" y="30"/>
                    </a:lnTo>
                    <a:lnTo>
                      <a:pt x="62" y="64"/>
                    </a:lnTo>
                    <a:lnTo>
                      <a:pt x="78" y="84"/>
                    </a:lnTo>
                    <a:lnTo>
                      <a:pt x="92" y="108"/>
                    </a:lnTo>
                    <a:lnTo>
                      <a:pt x="108" y="134"/>
                    </a:lnTo>
                    <a:lnTo>
                      <a:pt x="120" y="162"/>
                    </a:lnTo>
                    <a:lnTo>
                      <a:pt x="132" y="194"/>
                    </a:lnTo>
                    <a:lnTo>
                      <a:pt x="138" y="226"/>
                    </a:lnTo>
                    <a:lnTo>
                      <a:pt x="142" y="260"/>
                    </a:lnTo>
                    <a:lnTo>
                      <a:pt x="142" y="276"/>
                    </a:lnTo>
                    <a:lnTo>
                      <a:pt x="142" y="294"/>
                    </a:lnTo>
                    <a:lnTo>
                      <a:pt x="140" y="312"/>
                    </a:lnTo>
                    <a:lnTo>
                      <a:pt x="136" y="332"/>
                    </a:lnTo>
                    <a:lnTo>
                      <a:pt x="130" y="350"/>
                    </a:lnTo>
                    <a:lnTo>
                      <a:pt x="122" y="370"/>
                    </a:lnTo>
                    <a:lnTo>
                      <a:pt x="124" y="362"/>
                    </a:lnTo>
                    <a:lnTo>
                      <a:pt x="128" y="340"/>
                    </a:lnTo>
                    <a:lnTo>
                      <a:pt x="130" y="306"/>
                    </a:lnTo>
                    <a:lnTo>
                      <a:pt x="130" y="286"/>
                    </a:lnTo>
                    <a:lnTo>
                      <a:pt x="128" y="262"/>
                    </a:lnTo>
                    <a:lnTo>
                      <a:pt x="122" y="236"/>
                    </a:lnTo>
                    <a:lnTo>
                      <a:pt x="116" y="208"/>
                    </a:lnTo>
                    <a:lnTo>
                      <a:pt x="106" y="178"/>
                    </a:lnTo>
                    <a:lnTo>
                      <a:pt x="94" y="146"/>
                    </a:lnTo>
                    <a:lnTo>
                      <a:pt x="76" y="112"/>
                    </a:lnTo>
                    <a:lnTo>
                      <a:pt x="56" y="76"/>
                    </a:lnTo>
                    <a:lnTo>
                      <a:pt x="30" y="3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36" name="Freeform 521"/>
              <p:cNvSpPr>
                <a:spLocks/>
              </p:cNvSpPr>
              <p:nvPr/>
            </p:nvSpPr>
            <p:spPr bwMode="auto">
              <a:xfrm>
                <a:off x="1652" y="3562"/>
                <a:ext cx="142" cy="370"/>
              </a:xfrm>
              <a:custGeom>
                <a:avLst/>
                <a:gdLst>
                  <a:gd name="T0" fmla="*/ 0 w 142"/>
                  <a:gd name="T1" fmla="*/ 0 h 370"/>
                  <a:gd name="T2" fmla="*/ 0 w 142"/>
                  <a:gd name="T3" fmla="*/ 0 h 370"/>
                  <a:gd name="T4" fmla="*/ 10 w 142"/>
                  <a:gd name="T5" fmla="*/ 8 h 370"/>
                  <a:gd name="T6" fmla="*/ 32 w 142"/>
                  <a:gd name="T7" fmla="*/ 30 h 370"/>
                  <a:gd name="T8" fmla="*/ 62 w 142"/>
                  <a:gd name="T9" fmla="*/ 64 h 370"/>
                  <a:gd name="T10" fmla="*/ 78 w 142"/>
                  <a:gd name="T11" fmla="*/ 84 h 370"/>
                  <a:gd name="T12" fmla="*/ 92 w 142"/>
                  <a:gd name="T13" fmla="*/ 108 h 370"/>
                  <a:gd name="T14" fmla="*/ 108 w 142"/>
                  <a:gd name="T15" fmla="*/ 134 h 370"/>
                  <a:gd name="T16" fmla="*/ 120 w 142"/>
                  <a:gd name="T17" fmla="*/ 162 h 370"/>
                  <a:gd name="T18" fmla="*/ 132 w 142"/>
                  <a:gd name="T19" fmla="*/ 194 h 370"/>
                  <a:gd name="T20" fmla="*/ 138 w 142"/>
                  <a:gd name="T21" fmla="*/ 226 h 370"/>
                  <a:gd name="T22" fmla="*/ 142 w 142"/>
                  <a:gd name="T23" fmla="*/ 260 h 370"/>
                  <a:gd name="T24" fmla="*/ 142 w 142"/>
                  <a:gd name="T25" fmla="*/ 276 h 370"/>
                  <a:gd name="T26" fmla="*/ 142 w 142"/>
                  <a:gd name="T27" fmla="*/ 294 h 370"/>
                  <a:gd name="T28" fmla="*/ 140 w 142"/>
                  <a:gd name="T29" fmla="*/ 312 h 370"/>
                  <a:gd name="T30" fmla="*/ 136 w 142"/>
                  <a:gd name="T31" fmla="*/ 332 h 370"/>
                  <a:gd name="T32" fmla="*/ 130 w 142"/>
                  <a:gd name="T33" fmla="*/ 350 h 370"/>
                  <a:gd name="T34" fmla="*/ 122 w 142"/>
                  <a:gd name="T35" fmla="*/ 370 h 370"/>
                  <a:gd name="T36" fmla="*/ 122 w 142"/>
                  <a:gd name="T37" fmla="*/ 370 h 370"/>
                  <a:gd name="T38" fmla="*/ 124 w 142"/>
                  <a:gd name="T39" fmla="*/ 362 h 370"/>
                  <a:gd name="T40" fmla="*/ 128 w 142"/>
                  <a:gd name="T41" fmla="*/ 340 h 370"/>
                  <a:gd name="T42" fmla="*/ 130 w 142"/>
                  <a:gd name="T43" fmla="*/ 306 h 370"/>
                  <a:gd name="T44" fmla="*/ 130 w 142"/>
                  <a:gd name="T45" fmla="*/ 286 h 370"/>
                  <a:gd name="T46" fmla="*/ 128 w 142"/>
                  <a:gd name="T47" fmla="*/ 262 h 370"/>
                  <a:gd name="T48" fmla="*/ 122 w 142"/>
                  <a:gd name="T49" fmla="*/ 236 h 370"/>
                  <a:gd name="T50" fmla="*/ 116 w 142"/>
                  <a:gd name="T51" fmla="*/ 208 h 370"/>
                  <a:gd name="T52" fmla="*/ 106 w 142"/>
                  <a:gd name="T53" fmla="*/ 178 h 370"/>
                  <a:gd name="T54" fmla="*/ 94 w 142"/>
                  <a:gd name="T55" fmla="*/ 146 h 370"/>
                  <a:gd name="T56" fmla="*/ 76 w 142"/>
                  <a:gd name="T57" fmla="*/ 112 h 370"/>
                  <a:gd name="T58" fmla="*/ 56 w 142"/>
                  <a:gd name="T59" fmla="*/ 76 h 370"/>
                  <a:gd name="T60" fmla="*/ 30 w 142"/>
                  <a:gd name="T61" fmla="*/ 38 h 370"/>
                  <a:gd name="T62" fmla="*/ 0 w 142"/>
                  <a:gd name="T63" fmla="*/ 0 h 3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2"/>
                  <a:gd name="T97" fmla="*/ 0 h 370"/>
                  <a:gd name="T98" fmla="*/ 142 w 142"/>
                  <a:gd name="T99" fmla="*/ 370 h 3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2" h="37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32" y="30"/>
                    </a:lnTo>
                    <a:lnTo>
                      <a:pt x="62" y="64"/>
                    </a:lnTo>
                    <a:lnTo>
                      <a:pt x="78" y="84"/>
                    </a:lnTo>
                    <a:lnTo>
                      <a:pt x="92" y="108"/>
                    </a:lnTo>
                    <a:lnTo>
                      <a:pt x="108" y="134"/>
                    </a:lnTo>
                    <a:lnTo>
                      <a:pt x="120" y="162"/>
                    </a:lnTo>
                    <a:lnTo>
                      <a:pt x="132" y="194"/>
                    </a:lnTo>
                    <a:lnTo>
                      <a:pt x="138" y="226"/>
                    </a:lnTo>
                    <a:lnTo>
                      <a:pt x="142" y="260"/>
                    </a:lnTo>
                    <a:lnTo>
                      <a:pt x="142" y="276"/>
                    </a:lnTo>
                    <a:lnTo>
                      <a:pt x="142" y="294"/>
                    </a:lnTo>
                    <a:lnTo>
                      <a:pt x="140" y="312"/>
                    </a:lnTo>
                    <a:lnTo>
                      <a:pt x="136" y="332"/>
                    </a:lnTo>
                    <a:lnTo>
                      <a:pt x="130" y="350"/>
                    </a:lnTo>
                    <a:lnTo>
                      <a:pt x="122" y="370"/>
                    </a:lnTo>
                    <a:lnTo>
                      <a:pt x="124" y="362"/>
                    </a:lnTo>
                    <a:lnTo>
                      <a:pt x="128" y="340"/>
                    </a:lnTo>
                    <a:lnTo>
                      <a:pt x="130" y="306"/>
                    </a:lnTo>
                    <a:lnTo>
                      <a:pt x="130" y="286"/>
                    </a:lnTo>
                    <a:lnTo>
                      <a:pt x="128" y="262"/>
                    </a:lnTo>
                    <a:lnTo>
                      <a:pt x="122" y="236"/>
                    </a:lnTo>
                    <a:lnTo>
                      <a:pt x="116" y="208"/>
                    </a:lnTo>
                    <a:lnTo>
                      <a:pt x="106" y="178"/>
                    </a:lnTo>
                    <a:lnTo>
                      <a:pt x="94" y="146"/>
                    </a:lnTo>
                    <a:lnTo>
                      <a:pt x="76" y="112"/>
                    </a:lnTo>
                    <a:lnTo>
                      <a:pt x="56" y="76"/>
                    </a:lnTo>
                    <a:lnTo>
                      <a:pt x="30" y="38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37" name="Freeform 522"/>
              <p:cNvSpPr>
                <a:spLocks/>
              </p:cNvSpPr>
              <p:nvPr/>
            </p:nvSpPr>
            <p:spPr bwMode="auto">
              <a:xfrm>
                <a:off x="2150" y="3390"/>
                <a:ext cx="8" cy="14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8 w 8"/>
                  <a:gd name="T5" fmla="*/ 6 h 14"/>
                  <a:gd name="T6" fmla="*/ 6 w 8"/>
                  <a:gd name="T7" fmla="*/ 10 h 14"/>
                  <a:gd name="T8" fmla="*/ 0 w 8"/>
                  <a:gd name="T9" fmla="*/ 14 h 14"/>
                  <a:gd name="T10" fmla="*/ 0 w 8"/>
                  <a:gd name="T11" fmla="*/ 14 h 14"/>
                  <a:gd name="T12" fmla="*/ 2 w 8"/>
                  <a:gd name="T13" fmla="*/ 8 h 14"/>
                  <a:gd name="T14" fmla="*/ 6 w 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14"/>
                  <a:gd name="T26" fmla="*/ 8 w 8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38" name="Freeform 523"/>
              <p:cNvSpPr>
                <a:spLocks/>
              </p:cNvSpPr>
              <p:nvPr/>
            </p:nvSpPr>
            <p:spPr bwMode="auto">
              <a:xfrm>
                <a:off x="2150" y="3390"/>
                <a:ext cx="8" cy="14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8 w 8"/>
                  <a:gd name="T5" fmla="*/ 6 h 14"/>
                  <a:gd name="T6" fmla="*/ 6 w 8"/>
                  <a:gd name="T7" fmla="*/ 10 h 14"/>
                  <a:gd name="T8" fmla="*/ 0 w 8"/>
                  <a:gd name="T9" fmla="*/ 14 h 14"/>
                  <a:gd name="T10" fmla="*/ 0 w 8"/>
                  <a:gd name="T11" fmla="*/ 14 h 14"/>
                  <a:gd name="T12" fmla="*/ 2 w 8"/>
                  <a:gd name="T13" fmla="*/ 8 h 14"/>
                  <a:gd name="T14" fmla="*/ 6 w 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14"/>
                  <a:gd name="T26" fmla="*/ 8 w 8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39" name="Freeform 524"/>
              <p:cNvSpPr>
                <a:spLocks/>
              </p:cNvSpPr>
              <p:nvPr/>
            </p:nvSpPr>
            <p:spPr bwMode="auto">
              <a:xfrm>
                <a:off x="1998" y="3318"/>
                <a:ext cx="116" cy="110"/>
              </a:xfrm>
              <a:custGeom>
                <a:avLst/>
                <a:gdLst>
                  <a:gd name="T0" fmla="*/ 116 w 116"/>
                  <a:gd name="T1" fmla="*/ 84 h 110"/>
                  <a:gd name="T2" fmla="*/ 116 w 116"/>
                  <a:gd name="T3" fmla="*/ 84 h 110"/>
                  <a:gd name="T4" fmla="*/ 108 w 116"/>
                  <a:gd name="T5" fmla="*/ 84 h 110"/>
                  <a:gd name="T6" fmla="*/ 88 w 116"/>
                  <a:gd name="T7" fmla="*/ 78 h 110"/>
                  <a:gd name="T8" fmla="*/ 74 w 116"/>
                  <a:gd name="T9" fmla="*/ 74 h 110"/>
                  <a:gd name="T10" fmla="*/ 62 w 116"/>
                  <a:gd name="T11" fmla="*/ 68 h 110"/>
                  <a:gd name="T12" fmla="*/ 48 w 116"/>
                  <a:gd name="T13" fmla="*/ 60 h 110"/>
                  <a:gd name="T14" fmla="*/ 36 w 116"/>
                  <a:gd name="T15" fmla="*/ 52 h 110"/>
                  <a:gd name="T16" fmla="*/ 36 w 116"/>
                  <a:gd name="T17" fmla="*/ 52 h 110"/>
                  <a:gd name="T18" fmla="*/ 18 w 116"/>
                  <a:gd name="T19" fmla="*/ 30 h 110"/>
                  <a:gd name="T20" fmla="*/ 6 w 116"/>
                  <a:gd name="T21" fmla="*/ 14 h 110"/>
                  <a:gd name="T22" fmla="*/ 2 w 116"/>
                  <a:gd name="T23" fmla="*/ 4 h 110"/>
                  <a:gd name="T24" fmla="*/ 0 w 116"/>
                  <a:gd name="T25" fmla="*/ 0 h 110"/>
                  <a:gd name="T26" fmla="*/ 0 w 116"/>
                  <a:gd name="T27" fmla="*/ 0 h 110"/>
                  <a:gd name="T28" fmla="*/ 4 w 116"/>
                  <a:gd name="T29" fmla="*/ 12 h 110"/>
                  <a:gd name="T30" fmla="*/ 14 w 116"/>
                  <a:gd name="T31" fmla="*/ 38 h 110"/>
                  <a:gd name="T32" fmla="*/ 22 w 116"/>
                  <a:gd name="T33" fmla="*/ 54 h 110"/>
                  <a:gd name="T34" fmla="*/ 30 w 116"/>
                  <a:gd name="T35" fmla="*/ 70 h 110"/>
                  <a:gd name="T36" fmla="*/ 40 w 116"/>
                  <a:gd name="T37" fmla="*/ 84 h 110"/>
                  <a:gd name="T38" fmla="*/ 52 w 116"/>
                  <a:gd name="T39" fmla="*/ 98 h 110"/>
                  <a:gd name="T40" fmla="*/ 52 w 116"/>
                  <a:gd name="T41" fmla="*/ 98 h 110"/>
                  <a:gd name="T42" fmla="*/ 64 w 116"/>
                  <a:gd name="T43" fmla="*/ 106 h 110"/>
                  <a:gd name="T44" fmla="*/ 74 w 116"/>
                  <a:gd name="T45" fmla="*/ 110 h 110"/>
                  <a:gd name="T46" fmla="*/ 84 w 116"/>
                  <a:gd name="T47" fmla="*/ 110 h 110"/>
                  <a:gd name="T48" fmla="*/ 92 w 116"/>
                  <a:gd name="T49" fmla="*/ 108 h 110"/>
                  <a:gd name="T50" fmla="*/ 100 w 116"/>
                  <a:gd name="T51" fmla="*/ 102 h 110"/>
                  <a:gd name="T52" fmla="*/ 106 w 116"/>
                  <a:gd name="T53" fmla="*/ 96 h 110"/>
                  <a:gd name="T54" fmla="*/ 116 w 116"/>
                  <a:gd name="T55" fmla="*/ 84 h 1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6"/>
                  <a:gd name="T85" fmla="*/ 0 h 110"/>
                  <a:gd name="T86" fmla="*/ 116 w 116"/>
                  <a:gd name="T87" fmla="*/ 110 h 11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6" h="110">
                    <a:moveTo>
                      <a:pt x="116" y="84"/>
                    </a:moveTo>
                    <a:lnTo>
                      <a:pt x="116" y="84"/>
                    </a:lnTo>
                    <a:lnTo>
                      <a:pt x="108" y="84"/>
                    </a:lnTo>
                    <a:lnTo>
                      <a:pt x="88" y="78"/>
                    </a:lnTo>
                    <a:lnTo>
                      <a:pt x="74" y="74"/>
                    </a:lnTo>
                    <a:lnTo>
                      <a:pt x="62" y="68"/>
                    </a:lnTo>
                    <a:lnTo>
                      <a:pt x="48" y="60"/>
                    </a:lnTo>
                    <a:lnTo>
                      <a:pt x="36" y="52"/>
                    </a:lnTo>
                    <a:lnTo>
                      <a:pt x="18" y="30"/>
                    </a:lnTo>
                    <a:lnTo>
                      <a:pt x="6" y="1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12"/>
                    </a:lnTo>
                    <a:lnTo>
                      <a:pt x="14" y="38"/>
                    </a:lnTo>
                    <a:lnTo>
                      <a:pt x="22" y="54"/>
                    </a:lnTo>
                    <a:lnTo>
                      <a:pt x="30" y="70"/>
                    </a:lnTo>
                    <a:lnTo>
                      <a:pt x="40" y="84"/>
                    </a:lnTo>
                    <a:lnTo>
                      <a:pt x="52" y="98"/>
                    </a:lnTo>
                    <a:lnTo>
                      <a:pt x="64" y="106"/>
                    </a:lnTo>
                    <a:lnTo>
                      <a:pt x="74" y="110"/>
                    </a:lnTo>
                    <a:lnTo>
                      <a:pt x="84" y="110"/>
                    </a:lnTo>
                    <a:lnTo>
                      <a:pt x="92" y="108"/>
                    </a:lnTo>
                    <a:lnTo>
                      <a:pt x="100" y="102"/>
                    </a:lnTo>
                    <a:lnTo>
                      <a:pt x="106" y="96"/>
                    </a:lnTo>
                    <a:lnTo>
                      <a:pt x="116" y="84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40" name="Freeform 525"/>
              <p:cNvSpPr>
                <a:spLocks/>
              </p:cNvSpPr>
              <p:nvPr/>
            </p:nvSpPr>
            <p:spPr bwMode="auto">
              <a:xfrm>
                <a:off x="1998" y="3318"/>
                <a:ext cx="116" cy="110"/>
              </a:xfrm>
              <a:custGeom>
                <a:avLst/>
                <a:gdLst>
                  <a:gd name="T0" fmla="*/ 116 w 116"/>
                  <a:gd name="T1" fmla="*/ 84 h 110"/>
                  <a:gd name="T2" fmla="*/ 116 w 116"/>
                  <a:gd name="T3" fmla="*/ 84 h 110"/>
                  <a:gd name="T4" fmla="*/ 108 w 116"/>
                  <a:gd name="T5" fmla="*/ 84 h 110"/>
                  <a:gd name="T6" fmla="*/ 88 w 116"/>
                  <a:gd name="T7" fmla="*/ 78 h 110"/>
                  <a:gd name="T8" fmla="*/ 74 w 116"/>
                  <a:gd name="T9" fmla="*/ 74 h 110"/>
                  <a:gd name="T10" fmla="*/ 62 w 116"/>
                  <a:gd name="T11" fmla="*/ 68 h 110"/>
                  <a:gd name="T12" fmla="*/ 48 w 116"/>
                  <a:gd name="T13" fmla="*/ 60 h 110"/>
                  <a:gd name="T14" fmla="*/ 36 w 116"/>
                  <a:gd name="T15" fmla="*/ 52 h 110"/>
                  <a:gd name="T16" fmla="*/ 36 w 116"/>
                  <a:gd name="T17" fmla="*/ 52 h 110"/>
                  <a:gd name="T18" fmla="*/ 18 w 116"/>
                  <a:gd name="T19" fmla="*/ 30 h 110"/>
                  <a:gd name="T20" fmla="*/ 6 w 116"/>
                  <a:gd name="T21" fmla="*/ 14 h 110"/>
                  <a:gd name="T22" fmla="*/ 2 w 116"/>
                  <a:gd name="T23" fmla="*/ 4 h 110"/>
                  <a:gd name="T24" fmla="*/ 0 w 116"/>
                  <a:gd name="T25" fmla="*/ 0 h 110"/>
                  <a:gd name="T26" fmla="*/ 0 w 116"/>
                  <a:gd name="T27" fmla="*/ 0 h 110"/>
                  <a:gd name="T28" fmla="*/ 4 w 116"/>
                  <a:gd name="T29" fmla="*/ 12 h 110"/>
                  <a:gd name="T30" fmla="*/ 14 w 116"/>
                  <a:gd name="T31" fmla="*/ 38 h 110"/>
                  <a:gd name="T32" fmla="*/ 22 w 116"/>
                  <a:gd name="T33" fmla="*/ 54 h 110"/>
                  <a:gd name="T34" fmla="*/ 30 w 116"/>
                  <a:gd name="T35" fmla="*/ 70 h 110"/>
                  <a:gd name="T36" fmla="*/ 40 w 116"/>
                  <a:gd name="T37" fmla="*/ 84 h 110"/>
                  <a:gd name="T38" fmla="*/ 52 w 116"/>
                  <a:gd name="T39" fmla="*/ 98 h 110"/>
                  <a:gd name="T40" fmla="*/ 52 w 116"/>
                  <a:gd name="T41" fmla="*/ 98 h 110"/>
                  <a:gd name="T42" fmla="*/ 64 w 116"/>
                  <a:gd name="T43" fmla="*/ 106 h 110"/>
                  <a:gd name="T44" fmla="*/ 74 w 116"/>
                  <a:gd name="T45" fmla="*/ 110 h 110"/>
                  <a:gd name="T46" fmla="*/ 84 w 116"/>
                  <a:gd name="T47" fmla="*/ 110 h 110"/>
                  <a:gd name="T48" fmla="*/ 92 w 116"/>
                  <a:gd name="T49" fmla="*/ 108 h 110"/>
                  <a:gd name="T50" fmla="*/ 100 w 116"/>
                  <a:gd name="T51" fmla="*/ 102 h 110"/>
                  <a:gd name="T52" fmla="*/ 106 w 116"/>
                  <a:gd name="T53" fmla="*/ 96 h 110"/>
                  <a:gd name="T54" fmla="*/ 116 w 116"/>
                  <a:gd name="T55" fmla="*/ 84 h 1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6"/>
                  <a:gd name="T85" fmla="*/ 0 h 110"/>
                  <a:gd name="T86" fmla="*/ 116 w 116"/>
                  <a:gd name="T87" fmla="*/ 110 h 11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6" h="110">
                    <a:moveTo>
                      <a:pt x="116" y="84"/>
                    </a:moveTo>
                    <a:lnTo>
                      <a:pt x="116" y="84"/>
                    </a:lnTo>
                    <a:lnTo>
                      <a:pt x="108" y="84"/>
                    </a:lnTo>
                    <a:lnTo>
                      <a:pt x="88" y="78"/>
                    </a:lnTo>
                    <a:lnTo>
                      <a:pt x="74" y="74"/>
                    </a:lnTo>
                    <a:lnTo>
                      <a:pt x="62" y="68"/>
                    </a:lnTo>
                    <a:lnTo>
                      <a:pt x="48" y="60"/>
                    </a:lnTo>
                    <a:lnTo>
                      <a:pt x="36" y="52"/>
                    </a:lnTo>
                    <a:lnTo>
                      <a:pt x="18" y="30"/>
                    </a:lnTo>
                    <a:lnTo>
                      <a:pt x="6" y="1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12"/>
                    </a:lnTo>
                    <a:lnTo>
                      <a:pt x="14" y="38"/>
                    </a:lnTo>
                    <a:lnTo>
                      <a:pt x="22" y="54"/>
                    </a:lnTo>
                    <a:lnTo>
                      <a:pt x="30" y="70"/>
                    </a:lnTo>
                    <a:lnTo>
                      <a:pt x="40" y="84"/>
                    </a:lnTo>
                    <a:lnTo>
                      <a:pt x="52" y="98"/>
                    </a:lnTo>
                    <a:lnTo>
                      <a:pt x="64" y="106"/>
                    </a:lnTo>
                    <a:lnTo>
                      <a:pt x="74" y="110"/>
                    </a:lnTo>
                    <a:lnTo>
                      <a:pt x="84" y="110"/>
                    </a:lnTo>
                    <a:lnTo>
                      <a:pt x="92" y="108"/>
                    </a:lnTo>
                    <a:lnTo>
                      <a:pt x="100" y="102"/>
                    </a:lnTo>
                    <a:lnTo>
                      <a:pt x="106" y="96"/>
                    </a:lnTo>
                    <a:lnTo>
                      <a:pt x="116" y="8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41" name="Freeform 526"/>
              <p:cNvSpPr>
                <a:spLocks/>
              </p:cNvSpPr>
              <p:nvPr/>
            </p:nvSpPr>
            <p:spPr bwMode="auto">
              <a:xfrm>
                <a:off x="2056" y="3240"/>
                <a:ext cx="86" cy="44"/>
              </a:xfrm>
              <a:custGeom>
                <a:avLst/>
                <a:gdLst>
                  <a:gd name="T0" fmla="*/ 78 w 86"/>
                  <a:gd name="T1" fmla="*/ 2 h 44"/>
                  <a:gd name="T2" fmla="*/ 78 w 86"/>
                  <a:gd name="T3" fmla="*/ 2 h 44"/>
                  <a:gd name="T4" fmla="*/ 66 w 86"/>
                  <a:gd name="T5" fmla="*/ 4 h 44"/>
                  <a:gd name="T6" fmla="*/ 52 w 86"/>
                  <a:gd name="T7" fmla="*/ 4 h 44"/>
                  <a:gd name="T8" fmla="*/ 34 w 86"/>
                  <a:gd name="T9" fmla="*/ 2 h 44"/>
                  <a:gd name="T10" fmla="*/ 34 w 86"/>
                  <a:gd name="T11" fmla="*/ 2 h 44"/>
                  <a:gd name="T12" fmla="*/ 16 w 86"/>
                  <a:gd name="T13" fmla="*/ 0 h 44"/>
                  <a:gd name="T14" fmla="*/ 8 w 86"/>
                  <a:gd name="T15" fmla="*/ 2 h 44"/>
                  <a:gd name="T16" fmla="*/ 4 w 86"/>
                  <a:gd name="T17" fmla="*/ 4 h 44"/>
                  <a:gd name="T18" fmla="*/ 0 w 86"/>
                  <a:gd name="T19" fmla="*/ 8 h 44"/>
                  <a:gd name="T20" fmla="*/ 0 w 86"/>
                  <a:gd name="T21" fmla="*/ 12 h 44"/>
                  <a:gd name="T22" fmla="*/ 2 w 86"/>
                  <a:gd name="T23" fmla="*/ 20 h 44"/>
                  <a:gd name="T24" fmla="*/ 10 w 86"/>
                  <a:gd name="T25" fmla="*/ 30 h 44"/>
                  <a:gd name="T26" fmla="*/ 10 w 86"/>
                  <a:gd name="T27" fmla="*/ 30 h 44"/>
                  <a:gd name="T28" fmla="*/ 22 w 86"/>
                  <a:gd name="T29" fmla="*/ 40 h 44"/>
                  <a:gd name="T30" fmla="*/ 34 w 86"/>
                  <a:gd name="T31" fmla="*/ 44 h 44"/>
                  <a:gd name="T32" fmla="*/ 44 w 86"/>
                  <a:gd name="T33" fmla="*/ 44 h 44"/>
                  <a:gd name="T34" fmla="*/ 54 w 86"/>
                  <a:gd name="T35" fmla="*/ 40 h 44"/>
                  <a:gd name="T36" fmla="*/ 62 w 86"/>
                  <a:gd name="T37" fmla="*/ 36 h 44"/>
                  <a:gd name="T38" fmla="*/ 70 w 86"/>
                  <a:gd name="T39" fmla="*/ 28 h 44"/>
                  <a:gd name="T40" fmla="*/ 80 w 86"/>
                  <a:gd name="T41" fmla="*/ 18 h 44"/>
                  <a:gd name="T42" fmla="*/ 80 w 86"/>
                  <a:gd name="T43" fmla="*/ 18 h 44"/>
                  <a:gd name="T44" fmla="*/ 84 w 86"/>
                  <a:gd name="T45" fmla="*/ 14 h 44"/>
                  <a:gd name="T46" fmla="*/ 86 w 86"/>
                  <a:gd name="T47" fmla="*/ 8 h 44"/>
                  <a:gd name="T48" fmla="*/ 84 w 86"/>
                  <a:gd name="T49" fmla="*/ 4 h 44"/>
                  <a:gd name="T50" fmla="*/ 78 w 86"/>
                  <a:gd name="T51" fmla="*/ 2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6"/>
                  <a:gd name="T79" fmla="*/ 0 h 44"/>
                  <a:gd name="T80" fmla="*/ 86 w 86"/>
                  <a:gd name="T81" fmla="*/ 44 h 4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6" h="44">
                    <a:moveTo>
                      <a:pt x="78" y="2"/>
                    </a:moveTo>
                    <a:lnTo>
                      <a:pt x="78" y="2"/>
                    </a:lnTo>
                    <a:lnTo>
                      <a:pt x="66" y="4"/>
                    </a:lnTo>
                    <a:lnTo>
                      <a:pt x="52" y="4"/>
                    </a:lnTo>
                    <a:lnTo>
                      <a:pt x="34" y="2"/>
                    </a:lnTo>
                    <a:lnTo>
                      <a:pt x="16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20"/>
                    </a:lnTo>
                    <a:lnTo>
                      <a:pt x="10" y="30"/>
                    </a:lnTo>
                    <a:lnTo>
                      <a:pt x="22" y="40"/>
                    </a:lnTo>
                    <a:lnTo>
                      <a:pt x="34" y="44"/>
                    </a:lnTo>
                    <a:lnTo>
                      <a:pt x="44" y="44"/>
                    </a:lnTo>
                    <a:lnTo>
                      <a:pt x="54" y="40"/>
                    </a:lnTo>
                    <a:lnTo>
                      <a:pt x="62" y="36"/>
                    </a:lnTo>
                    <a:lnTo>
                      <a:pt x="70" y="28"/>
                    </a:lnTo>
                    <a:lnTo>
                      <a:pt x="80" y="18"/>
                    </a:lnTo>
                    <a:lnTo>
                      <a:pt x="84" y="14"/>
                    </a:lnTo>
                    <a:lnTo>
                      <a:pt x="86" y="8"/>
                    </a:lnTo>
                    <a:lnTo>
                      <a:pt x="84" y="4"/>
                    </a:lnTo>
                    <a:lnTo>
                      <a:pt x="78" y="2"/>
                    </a:lnTo>
                    <a:close/>
                  </a:path>
                </a:pathLst>
              </a:custGeom>
              <a:solidFill>
                <a:srgbClr val="F09C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42" name="Freeform 527"/>
              <p:cNvSpPr>
                <a:spLocks/>
              </p:cNvSpPr>
              <p:nvPr/>
            </p:nvSpPr>
            <p:spPr bwMode="auto">
              <a:xfrm>
                <a:off x="2056" y="3240"/>
                <a:ext cx="86" cy="44"/>
              </a:xfrm>
              <a:custGeom>
                <a:avLst/>
                <a:gdLst>
                  <a:gd name="T0" fmla="*/ 78 w 86"/>
                  <a:gd name="T1" fmla="*/ 2 h 44"/>
                  <a:gd name="T2" fmla="*/ 78 w 86"/>
                  <a:gd name="T3" fmla="*/ 2 h 44"/>
                  <a:gd name="T4" fmla="*/ 66 w 86"/>
                  <a:gd name="T5" fmla="*/ 4 h 44"/>
                  <a:gd name="T6" fmla="*/ 52 w 86"/>
                  <a:gd name="T7" fmla="*/ 4 h 44"/>
                  <a:gd name="T8" fmla="*/ 34 w 86"/>
                  <a:gd name="T9" fmla="*/ 2 h 44"/>
                  <a:gd name="T10" fmla="*/ 34 w 86"/>
                  <a:gd name="T11" fmla="*/ 2 h 44"/>
                  <a:gd name="T12" fmla="*/ 16 w 86"/>
                  <a:gd name="T13" fmla="*/ 0 h 44"/>
                  <a:gd name="T14" fmla="*/ 8 w 86"/>
                  <a:gd name="T15" fmla="*/ 2 h 44"/>
                  <a:gd name="T16" fmla="*/ 4 w 86"/>
                  <a:gd name="T17" fmla="*/ 4 h 44"/>
                  <a:gd name="T18" fmla="*/ 0 w 86"/>
                  <a:gd name="T19" fmla="*/ 8 h 44"/>
                  <a:gd name="T20" fmla="*/ 0 w 86"/>
                  <a:gd name="T21" fmla="*/ 12 h 44"/>
                  <a:gd name="T22" fmla="*/ 2 w 86"/>
                  <a:gd name="T23" fmla="*/ 20 h 44"/>
                  <a:gd name="T24" fmla="*/ 10 w 86"/>
                  <a:gd name="T25" fmla="*/ 30 h 44"/>
                  <a:gd name="T26" fmla="*/ 10 w 86"/>
                  <a:gd name="T27" fmla="*/ 30 h 44"/>
                  <a:gd name="T28" fmla="*/ 22 w 86"/>
                  <a:gd name="T29" fmla="*/ 40 h 44"/>
                  <a:gd name="T30" fmla="*/ 34 w 86"/>
                  <a:gd name="T31" fmla="*/ 44 h 44"/>
                  <a:gd name="T32" fmla="*/ 44 w 86"/>
                  <a:gd name="T33" fmla="*/ 44 h 44"/>
                  <a:gd name="T34" fmla="*/ 54 w 86"/>
                  <a:gd name="T35" fmla="*/ 40 h 44"/>
                  <a:gd name="T36" fmla="*/ 62 w 86"/>
                  <a:gd name="T37" fmla="*/ 36 h 44"/>
                  <a:gd name="T38" fmla="*/ 70 w 86"/>
                  <a:gd name="T39" fmla="*/ 28 h 44"/>
                  <a:gd name="T40" fmla="*/ 80 w 86"/>
                  <a:gd name="T41" fmla="*/ 18 h 44"/>
                  <a:gd name="T42" fmla="*/ 80 w 86"/>
                  <a:gd name="T43" fmla="*/ 18 h 44"/>
                  <a:gd name="T44" fmla="*/ 84 w 86"/>
                  <a:gd name="T45" fmla="*/ 14 h 44"/>
                  <a:gd name="T46" fmla="*/ 86 w 86"/>
                  <a:gd name="T47" fmla="*/ 8 h 44"/>
                  <a:gd name="T48" fmla="*/ 84 w 86"/>
                  <a:gd name="T49" fmla="*/ 4 h 44"/>
                  <a:gd name="T50" fmla="*/ 78 w 86"/>
                  <a:gd name="T51" fmla="*/ 2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6"/>
                  <a:gd name="T79" fmla="*/ 0 h 44"/>
                  <a:gd name="T80" fmla="*/ 86 w 86"/>
                  <a:gd name="T81" fmla="*/ 44 h 4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6" h="44">
                    <a:moveTo>
                      <a:pt x="78" y="2"/>
                    </a:moveTo>
                    <a:lnTo>
                      <a:pt x="78" y="2"/>
                    </a:lnTo>
                    <a:lnTo>
                      <a:pt x="66" y="4"/>
                    </a:lnTo>
                    <a:lnTo>
                      <a:pt x="52" y="4"/>
                    </a:lnTo>
                    <a:lnTo>
                      <a:pt x="34" y="2"/>
                    </a:lnTo>
                    <a:lnTo>
                      <a:pt x="16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20"/>
                    </a:lnTo>
                    <a:lnTo>
                      <a:pt x="10" y="30"/>
                    </a:lnTo>
                    <a:lnTo>
                      <a:pt x="22" y="40"/>
                    </a:lnTo>
                    <a:lnTo>
                      <a:pt x="34" y="44"/>
                    </a:lnTo>
                    <a:lnTo>
                      <a:pt x="44" y="44"/>
                    </a:lnTo>
                    <a:lnTo>
                      <a:pt x="54" y="40"/>
                    </a:lnTo>
                    <a:lnTo>
                      <a:pt x="62" y="36"/>
                    </a:lnTo>
                    <a:lnTo>
                      <a:pt x="70" y="28"/>
                    </a:lnTo>
                    <a:lnTo>
                      <a:pt x="80" y="18"/>
                    </a:lnTo>
                    <a:lnTo>
                      <a:pt x="84" y="14"/>
                    </a:lnTo>
                    <a:lnTo>
                      <a:pt x="86" y="8"/>
                    </a:lnTo>
                    <a:lnTo>
                      <a:pt x="84" y="4"/>
                    </a:lnTo>
                    <a:lnTo>
                      <a:pt x="78" y="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43" name="Freeform 528"/>
              <p:cNvSpPr>
                <a:spLocks/>
              </p:cNvSpPr>
              <p:nvPr/>
            </p:nvSpPr>
            <p:spPr bwMode="auto">
              <a:xfrm>
                <a:off x="2198" y="3236"/>
                <a:ext cx="20" cy="42"/>
              </a:xfrm>
              <a:custGeom>
                <a:avLst/>
                <a:gdLst>
                  <a:gd name="T0" fmla="*/ 18 w 20"/>
                  <a:gd name="T1" fmla="*/ 0 h 42"/>
                  <a:gd name="T2" fmla="*/ 18 w 20"/>
                  <a:gd name="T3" fmla="*/ 0 h 42"/>
                  <a:gd name="T4" fmla="*/ 14 w 20"/>
                  <a:gd name="T5" fmla="*/ 2 h 42"/>
                  <a:gd name="T6" fmla="*/ 6 w 20"/>
                  <a:gd name="T7" fmla="*/ 4 h 42"/>
                  <a:gd name="T8" fmla="*/ 6 w 20"/>
                  <a:gd name="T9" fmla="*/ 4 h 42"/>
                  <a:gd name="T10" fmla="*/ 2 w 20"/>
                  <a:gd name="T11" fmla="*/ 4 h 42"/>
                  <a:gd name="T12" fmla="*/ 0 w 20"/>
                  <a:gd name="T13" fmla="*/ 6 h 42"/>
                  <a:gd name="T14" fmla="*/ 0 w 20"/>
                  <a:gd name="T15" fmla="*/ 12 h 42"/>
                  <a:gd name="T16" fmla="*/ 4 w 20"/>
                  <a:gd name="T17" fmla="*/ 16 h 42"/>
                  <a:gd name="T18" fmla="*/ 4 w 20"/>
                  <a:gd name="T19" fmla="*/ 16 h 42"/>
                  <a:gd name="T20" fmla="*/ 12 w 20"/>
                  <a:gd name="T21" fmla="*/ 30 h 42"/>
                  <a:gd name="T22" fmla="*/ 16 w 20"/>
                  <a:gd name="T23" fmla="*/ 36 h 42"/>
                  <a:gd name="T24" fmla="*/ 16 w 20"/>
                  <a:gd name="T25" fmla="*/ 42 h 42"/>
                  <a:gd name="T26" fmla="*/ 16 w 20"/>
                  <a:gd name="T27" fmla="*/ 42 h 42"/>
                  <a:gd name="T28" fmla="*/ 20 w 20"/>
                  <a:gd name="T29" fmla="*/ 30 h 42"/>
                  <a:gd name="T30" fmla="*/ 20 w 20"/>
                  <a:gd name="T31" fmla="*/ 16 h 42"/>
                  <a:gd name="T32" fmla="*/ 18 w 20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42"/>
                  <a:gd name="T53" fmla="*/ 20 w 20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42">
                    <a:moveTo>
                      <a:pt x="18" y="0"/>
                    </a:moveTo>
                    <a:lnTo>
                      <a:pt x="18" y="0"/>
                    </a:lnTo>
                    <a:lnTo>
                      <a:pt x="14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4" y="16"/>
                    </a:lnTo>
                    <a:lnTo>
                      <a:pt x="12" y="30"/>
                    </a:lnTo>
                    <a:lnTo>
                      <a:pt x="16" y="36"/>
                    </a:lnTo>
                    <a:lnTo>
                      <a:pt x="16" y="42"/>
                    </a:lnTo>
                    <a:lnTo>
                      <a:pt x="20" y="30"/>
                    </a:lnTo>
                    <a:lnTo>
                      <a:pt x="20" y="16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09C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291944" name="Freeform 529"/>
              <p:cNvSpPr>
                <a:spLocks/>
              </p:cNvSpPr>
              <p:nvPr/>
            </p:nvSpPr>
            <p:spPr bwMode="auto">
              <a:xfrm>
                <a:off x="2198" y="3236"/>
                <a:ext cx="20" cy="42"/>
              </a:xfrm>
              <a:custGeom>
                <a:avLst/>
                <a:gdLst>
                  <a:gd name="T0" fmla="*/ 18 w 20"/>
                  <a:gd name="T1" fmla="*/ 0 h 42"/>
                  <a:gd name="T2" fmla="*/ 18 w 20"/>
                  <a:gd name="T3" fmla="*/ 0 h 42"/>
                  <a:gd name="T4" fmla="*/ 14 w 20"/>
                  <a:gd name="T5" fmla="*/ 2 h 42"/>
                  <a:gd name="T6" fmla="*/ 6 w 20"/>
                  <a:gd name="T7" fmla="*/ 4 h 42"/>
                  <a:gd name="T8" fmla="*/ 6 w 20"/>
                  <a:gd name="T9" fmla="*/ 4 h 42"/>
                  <a:gd name="T10" fmla="*/ 2 w 20"/>
                  <a:gd name="T11" fmla="*/ 4 h 42"/>
                  <a:gd name="T12" fmla="*/ 0 w 20"/>
                  <a:gd name="T13" fmla="*/ 6 h 42"/>
                  <a:gd name="T14" fmla="*/ 0 w 20"/>
                  <a:gd name="T15" fmla="*/ 12 h 42"/>
                  <a:gd name="T16" fmla="*/ 4 w 20"/>
                  <a:gd name="T17" fmla="*/ 16 h 42"/>
                  <a:gd name="T18" fmla="*/ 4 w 20"/>
                  <a:gd name="T19" fmla="*/ 16 h 42"/>
                  <a:gd name="T20" fmla="*/ 12 w 20"/>
                  <a:gd name="T21" fmla="*/ 30 h 42"/>
                  <a:gd name="T22" fmla="*/ 16 w 20"/>
                  <a:gd name="T23" fmla="*/ 36 h 42"/>
                  <a:gd name="T24" fmla="*/ 16 w 20"/>
                  <a:gd name="T25" fmla="*/ 42 h 42"/>
                  <a:gd name="T26" fmla="*/ 16 w 20"/>
                  <a:gd name="T27" fmla="*/ 42 h 42"/>
                  <a:gd name="T28" fmla="*/ 20 w 20"/>
                  <a:gd name="T29" fmla="*/ 30 h 42"/>
                  <a:gd name="T30" fmla="*/ 20 w 20"/>
                  <a:gd name="T31" fmla="*/ 16 h 42"/>
                  <a:gd name="T32" fmla="*/ 18 w 20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42"/>
                  <a:gd name="T53" fmla="*/ 20 w 20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42">
                    <a:moveTo>
                      <a:pt x="18" y="0"/>
                    </a:moveTo>
                    <a:lnTo>
                      <a:pt x="18" y="0"/>
                    </a:lnTo>
                    <a:lnTo>
                      <a:pt x="14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4" y="16"/>
                    </a:lnTo>
                    <a:lnTo>
                      <a:pt x="12" y="30"/>
                    </a:lnTo>
                    <a:lnTo>
                      <a:pt x="16" y="36"/>
                    </a:lnTo>
                    <a:lnTo>
                      <a:pt x="16" y="42"/>
                    </a:lnTo>
                    <a:lnTo>
                      <a:pt x="20" y="30"/>
                    </a:lnTo>
                    <a:lnTo>
                      <a:pt x="20" y="16"/>
                    </a:lnTo>
                    <a:lnTo>
                      <a:pt x="18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</p:grpSp>
        <p:grpSp>
          <p:nvGrpSpPr>
            <p:cNvPr id="310233" name="Group 460"/>
            <p:cNvGrpSpPr>
              <a:grpSpLocks/>
            </p:cNvGrpSpPr>
            <p:nvPr/>
          </p:nvGrpSpPr>
          <p:grpSpPr bwMode="auto">
            <a:xfrm>
              <a:off x="3153" y="3120"/>
              <a:ext cx="399" cy="436"/>
              <a:chOff x="1508" y="3020"/>
              <a:chExt cx="1044" cy="1242"/>
            </a:xfrm>
          </p:grpSpPr>
          <p:sp>
            <p:nvSpPr>
              <p:cNvPr id="310234" name="AutoShape 461"/>
              <p:cNvSpPr>
                <a:spLocks noChangeAspect="1" noChangeArrowheads="1" noTextEdit="1"/>
              </p:cNvSpPr>
              <p:nvPr/>
            </p:nvSpPr>
            <p:spPr bwMode="auto">
              <a:xfrm>
                <a:off x="1508" y="3020"/>
                <a:ext cx="1044" cy="124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10235" name="Freeform 462"/>
              <p:cNvSpPr>
                <a:spLocks/>
              </p:cNvSpPr>
              <p:nvPr/>
            </p:nvSpPr>
            <p:spPr bwMode="auto">
              <a:xfrm>
                <a:off x="2312" y="3580"/>
                <a:ext cx="150" cy="66"/>
              </a:xfrm>
              <a:custGeom>
                <a:avLst/>
                <a:gdLst>
                  <a:gd name="T0" fmla="*/ 6 w 150"/>
                  <a:gd name="T1" fmla="*/ 38 h 66"/>
                  <a:gd name="T2" fmla="*/ 0 w 150"/>
                  <a:gd name="T3" fmla="*/ 62 h 66"/>
                  <a:gd name="T4" fmla="*/ 0 w 150"/>
                  <a:gd name="T5" fmla="*/ 66 h 66"/>
                  <a:gd name="T6" fmla="*/ 2 w 150"/>
                  <a:gd name="T7" fmla="*/ 66 h 66"/>
                  <a:gd name="T8" fmla="*/ 138 w 150"/>
                  <a:gd name="T9" fmla="*/ 60 h 66"/>
                  <a:gd name="T10" fmla="*/ 140 w 150"/>
                  <a:gd name="T11" fmla="*/ 60 h 66"/>
                  <a:gd name="T12" fmla="*/ 140 w 150"/>
                  <a:gd name="T13" fmla="*/ 58 h 66"/>
                  <a:gd name="T14" fmla="*/ 150 w 150"/>
                  <a:gd name="T15" fmla="*/ 34 h 66"/>
                  <a:gd name="T16" fmla="*/ 150 w 150"/>
                  <a:gd name="T17" fmla="*/ 32 h 66"/>
                  <a:gd name="T18" fmla="*/ 148 w 150"/>
                  <a:gd name="T19" fmla="*/ 32 h 66"/>
                  <a:gd name="T20" fmla="*/ 108 w 150"/>
                  <a:gd name="T21" fmla="*/ 32 h 66"/>
                  <a:gd name="T22" fmla="*/ 108 w 150"/>
                  <a:gd name="T23" fmla="*/ 32 h 66"/>
                  <a:gd name="T24" fmla="*/ 108 w 150"/>
                  <a:gd name="T25" fmla="*/ 32 h 66"/>
                  <a:gd name="T26" fmla="*/ 108 w 150"/>
                  <a:gd name="T27" fmla="*/ 32 h 66"/>
                  <a:gd name="T28" fmla="*/ 108 w 150"/>
                  <a:gd name="T29" fmla="*/ 32 h 66"/>
                  <a:gd name="T30" fmla="*/ 106 w 150"/>
                  <a:gd name="T31" fmla="*/ 28 h 66"/>
                  <a:gd name="T32" fmla="*/ 102 w 150"/>
                  <a:gd name="T33" fmla="*/ 14 h 66"/>
                  <a:gd name="T34" fmla="*/ 102 w 150"/>
                  <a:gd name="T35" fmla="*/ 14 h 66"/>
                  <a:gd name="T36" fmla="*/ 100 w 150"/>
                  <a:gd name="T37" fmla="*/ 10 h 66"/>
                  <a:gd name="T38" fmla="*/ 98 w 150"/>
                  <a:gd name="T39" fmla="*/ 6 h 66"/>
                  <a:gd name="T40" fmla="*/ 94 w 150"/>
                  <a:gd name="T41" fmla="*/ 4 h 66"/>
                  <a:gd name="T42" fmla="*/ 90 w 150"/>
                  <a:gd name="T43" fmla="*/ 2 h 66"/>
                  <a:gd name="T44" fmla="*/ 90 w 150"/>
                  <a:gd name="T45" fmla="*/ 2 h 66"/>
                  <a:gd name="T46" fmla="*/ 84 w 150"/>
                  <a:gd name="T47" fmla="*/ 0 h 66"/>
                  <a:gd name="T48" fmla="*/ 78 w 150"/>
                  <a:gd name="T49" fmla="*/ 2 h 66"/>
                  <a:gd name="T50" fmla="*/ 70 w 150"/>
                  <a:gd name="T51" fmla="*/ 6 h 66"/>
                  <a:gd name="T52" fmla="*/ 66 w 150"/>
                  <a:gd name="T53" fmla="*/ 12 h 66"/>
                  <a:gd name="T54" fmla="*/ 60 w 150"/>
                  <a:gd name="T55" fmla="*/ 18 h 66"/>
                  <a:gd name="T56" fmla="*/ 60 w 150"/>
                  <a:gd name="T57" fmla="*/ 18 h 66"/>
                  <a:gd name="T58" fmla="*/ 52 w 150"/>
                  <a:gd name="T59" fmla="*/ 28 h 66"/>
                  <a:gd name="T60" fmla="*/ 46 w 150"/>
                  <a:gd name="T61" fmla="*/ 32 h 66"/>
                  <a:gd name="T62" fmla="*/ 46 w 150"/>
                  <a:gd name="T63" fmla="*/ 32 h 66"/>
                  <a:gd name="T64" fmla="*/ 8 w 150"/>
                  <a:gd name="T65" fmla="*/ 38 h 66"/>
                  <a:gd name="T66" fmla="*/ 6 w 150"/>
                  <a:gd name="T67" fmla="*/ 38 h 66"/>
                  <a:gd name="T68" fmla="*/ 6 w 150"/>
                  <a:gd name="T69" fmla="*/ 38 h 6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50"/>
                  <a:gd name="T106" fmla="*/ 0 h 66"/>
                  <a:gd name="T107" fmla="*/ 150 w 150"/>
                  <a:gd name="T108" fmla="*/ 66 h 6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50" h="66">
                    <a:moveTo>
                      <a:pt x="6" y="38"/>
                    </a:moveTo>
                    <a:lnTo>
                      <a:pt x="0" y="62"/>
                    </a:lnTo>
                    <a:lnTo>
                      <a:pt x="0" y="66"/>
                    </a:lnTo>
                    <a:lnTo>
                      <a:pt x="2" y="66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0" y="58"/>
                    </a:lnTo>
                    <a:lnTo>
                      <a:pt x="150" y="34"/>
                    </a:lnTo>
                    <a:lnTo>
                      <a:pt x="150" y="32"/>
                    </a:lnTo>
                    <a:lnTo>
                      <a:pt x="148" y="32"/>
                    </a:lnTo>
                    <a:lnTo>
                      <a:pt x="108" y="32"/>
                    </a:lnTo>
                    <a:lnTo>
                      <a:pt x="106" y="28"/>
                    </a:lnTo>
                    <a:lnTo>
                      <a:pt x="102" y="14"/>
                    </a:lnTo>
                    <a:lnTo>
                      <a:pt x="100" y="10"/>
                    </a:lnTo>
                    <a:lnTo>
                      <a:pt x="98" y="6"/>
                    </a:lnTo>
                    <a:lnTo>
                      <a:pt x="94" y="4"/>
                    </a:lnTo>
                    <a:lnTo>
                      <a:pt x="90" y="2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70" y="6"/>
                    </a:lnTo>
                    <a:lnTo>
                      <a:pt x="66" y="12"/>
                    </a:lnTo>
                    <a:lnTo>
                      <a:pt x="60" y="18"/>
                    </a:lnTo>
                    <a:lnTo>
                      <a:pt x="52" y="28"/>
                    </a:lnTo>
                    <a:lnTo>
                      <a:pt x="46" y="32"/>
                    </a:lnTo>
                    <a:lnTo>
                      <a:pt x="8" y="38"/>
                    </a:lnTo>
                    <a:lnTo>
                      <a:pt x="6" y="38"/>
                    </a:lnTo>
                    <a:close/>
                  </a:path>
                </a:pathLst>
              </a:custGeom>
              <a:solidFill>
                <a:srgbClr val="63636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36" name="Freeform 463"/>
              <p:cNvSpPr>
                <a:spLocks/>
              </p:cNvSpPr>
              <p:nvPr/>
            </p:nvSpPr>
            <p:spPr bwMode="auto">
              <a:xfrm>
                <a:off x="2228" y="3514"/>
                <a:ext cx="248" cy="508"/>
              </a:xfrm>
              <a:custGeom>
                <a:avLst/>
                <a:gdLst>
                  <a:gd name="T0" fmla="*/ 36 w 248"/>
                  <a:gd name="T1" fmla="*/ 8 h 508"/>
                  <a:gd name="T2" fmla="*/ 36 w 248"/>
                  <a:gd name="T3" fmla="*/ 8 h 508"/>
                  <a:gd name="T4" fmla="*/ 42 w 248"/>
                  <a:gd name="T5" fmla="*/ 4 h 508"/>
                  <a:gd name="T6" fmla="*/ 48 w 248"/>
                  <a:gd name="T7" fmla="*/ 2 h 508"/>
                  <a:gd name="T8" fmla="*/ 56 w 248"/>
                  <a:gd name="T9" fmla="*/ 0 h 508"/>
                  <a:gd name="T10" fmla="*/ 66 w 248"/>
                  <a:gd name="T11" fmla="*/ 4 h 508"/>
                  <a:gd name="T12" fmla="*/ 74 w 248"/>
                  <a:gd name="T13" fmla="*/ 10 h 508"/>
                  <a:gd name="T14" fmla="*/ 84 w 248"/>
                  <a:gd name="T15" fmla="*/ 24 h 508"/>
                  <a:gd name="T16" fmla="*/ 92 w 248"/>
                  <a:gd name="T17" fmla="*/ 44 h 508"/>
                  <a:gd name="T18" fmla="*/ 92 w 248"/>
                  <a:gd name="T19" fmla="*/ 44 h 508"/>
                  <a:gd name="T20" fmla="*/ 102 w 248"/>
                  <a:gd name="T21" fmla="*/ 74 h 508"/>
                  <a:gd name="T22" fmla="*/ 118 w 248"/>
                  <a:gd name="T23" fmla="*/ 114 h 508"/>
                  <a:gd name="T24" fmla="*/ 162 w 248"/>
                  <a:gd name="T25" fmla="*/ 218 h 508"/>
                  <a:gd name="T26" fmla="*/ 208 w 248"/>
                  <a:gd name="T27" fmla="*/ 328 h 508"/>
                  <a:gd name="T28" fmla="*/ 230 w 248"/>
                  <a:gd name="T29" fmla="*/ 380 h 508"/>
                  <a:gd name="T30" fmla="*/ 248 w 248"/>
                  <a:gd name="T31" fmla="*/ 426 h 508"/>
                  <a:gd name="T32" fmla="*/ 248 w 248"/>
                  <a:gd name="T33" fmla="*/ 426 h 508"/>
                  <a:gd name="T34" fmla="*/ 244 w 248"/>
                  <a:gd name="T35" fmla="*/ 436 h 508"/>
                  <a:gd name="T36" fmla="*/ 230 w 248"/>
                  <a:gd name="T37" fmla="*/ 480 h 508"/>
                  <a:gd name="T38" fmla="*/ 230 w 248"/>
                  <a:gd name="T39" fmla="*/ 480 h 508"/>
                  <a:gd name="T40" fmla="*/ 226 w 248"/>
                  <a:gd name="T41" fmla="*/ 488 h 508"/>
                  <a:gd name="T42" fmla="*/ 220 w 248"/>
                  <a:gd name="T43" fmla="*/ 496 h 508"/>
                  <a:gd name="T44" fmla="*/ 214 w 248"/>
                  <a:gd name="T45" fmla="*/ 502 h 508"/>
                  <a:gd name="T46" fmla="*/ 206 w 248"/>
                  <a:gd name="T47" fmla="*/ 506 h 508"/>
                  <a:gd name="T48" fmla="*/ 196 w 248"/>
                  <a:gd name="T49" fmla="*/ 508 h 508"/>
                  <a:gd name="T50" fmla="*/ 184 w 248"/>
                  <a:gd name="T51" fmla="*/ 508 h 508"/>
                  <a:gd name="T52" fmla="*/ 172 w 248"/>
                  <a:gd name="T53" fmla="*/ 504 h 508"/>
                  <a:gd name="T54" fmla="*/ 158 w 248"/>
                  <a:gd name="T55" fmla="*/ 496 h 508"/>
                  <a:gd name="T56" fmla="*/ 142 w 248"/>
                  <a:gd name="T57" fmla="*/ 484 h 508"/>
                  <a:gd name="T58" fmla="*/ 126 w 248"/>
                  <a:gd name="T59" fmla="*/ 466 h 508"/>
                  <a:gd name="T60" fmla="*/ 108 w 248"/>
                  <a:gd name="T61" fmla="*/ 444 h 508"/>
                  <a:gd name="T62" fmla="*/ 88 w 248"/>
                  <a:gd name="T63" fmla="*/ 414 h 508"/>
                  <a:gd name="T64" fmla="*/ 68 w 248"/>
                  <a:gd name="T65" fmla="*/ 378 h 508"/>
                  <a:gd name="T66" fmla="*/ 46 w 248"/>
                  <a:gd name="T67" fmla="*/ 336 h 508"/>
                  <a:gd name="T68" fmla="*/ 24 w 248"/>
                  <a:gd name="T69" fmla="*/ 284 h 508"/>
                  <a:gd name="T70" fmla="*/ 0 w 248"/>
                  <a:gd name="T71" fmla="*/ 226 h 508"/>
                  <a:gd name="T72" fmla="*/ 36 w 248"/>
                  <a:gd name="T73" fmla="*/ 8 h 50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48"/>
                  <a:gd name="T112" fmla="*/ 0 h 508"/>
                  <a:gd name="T113" fmla="*/ 248 w 248"/>
                  <a:gd name="T114" fmla="*/ 508 h 50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48" h="508">
                    <a:moveTo>
                      <a:pt x="36" y="8"/>
                    </a:moveTo>
                    <a:lnTo>
                      <a:pt x="36" y="8"/>
                    </a:lnTo>
                    <a:lnTo>
                      <a:pt x="42" y="4"/>
                    </a:lnTo>
                    <a:lnTo>
                      <a:pt x="48" y="2"/>
                    </a:lnTo>
                    <a:lnTo>
                      <a:pt x="56" y="0"/>
                    </a:lnTo>
                    <a:lnTo>
                      <a:pt x="66" y="4"/>
                    </a:lnTo>
                    <a:lnTo>
                      <a:pt x="74" y="10"/>
                    </a:lnTo>
                    <a:lnTo>
                      <a:pt x="84" y="24"/>
                    </a:lnTo>
                    <a:lnTo>
                      <a:pt x="92" y="44"/>
                    </a:lnTo>
                    <a:lnTo>
                      <a:pt x="102" y="74"/>
                    </a:lnTo>
                    <a:lnTo>
                      <a:pt x="118" y="114"/>
                    </a:lnTo>
                    <a:lnTo>
                      <a:pt x="162" y="218"/>
                    </a:lnTo>
                    <a:lnTo>
                      <a:pt x="208" y="328"/>
                    </a:lnTo>
                    <a:lnTo>
                      <a:pt x="230" y="380"/>
                    </a:lnTo>
                    <a:lnTo>
                      <a:pt x="248" y="426"/>
                    </a:lnTo>
                    <a:lnTo>
                      <a:pt x="244" y="436"/>
                    </a:lnTo>
                    <a:lnTo>
                      <a:pt x="230" y="480"/>
                    </a:lnTo>
                    <a:lnTo>
                      <a:pt x="226" y="488"/>
                    </a:lnTo>
                    <a:lnTo>
                      <a:pt x="220" y="496"/>
                    </a:lnTo>
                    <a:lnTo>
                      <a:pt x="214" y="502"/>
                    </a:lnTo>
                    <a:lnTo>
                      <a:pt x="206" y="506"/>
                    </a:lnTo>
                    <a:lnTo>
                      <a:pt x="196" y="508"/>
                    </a:lnTo>
                    <a:lnTo>
                      <a:pt x="184" y="508"/>
                    </a:lnTo>
                    <a:lnTo>
                      <a:pt x="172" y="504"/>
                    </a:lnTo>
                    <a:lnTo>
                      <a:pt x="158" y="496"/>
                    </a:lnTo>
                    <a:lnTo>
                      <a:pt x="142" y="484"/>
                    </a:lnTo>
                    <a:lnTo>
                      <a:pt x="126" y="466"/>
                    </a:lnTo>
                    <a:lnTo>
                      <a:pt x="108" y="444"/>
                    </a:lnTo>
                    <a:lnTo>
                      <a:pt x="88" y="414"/>
                    </a:lnTo>
                    <a:lnTo>
                      <a:pt x="68" y="378"/>
                    </a:lnTo>
                    <a:lnTo>
                      <a:pt x="46" y="336"/>
                    </a:lnTo>
                    <a:lnTo>
                      <a:pt x="24" y="284"/>
                    </a:lnTo>
                    <a:lnTo>
                      <a:pt x="0" y="226"/>
                    </a:lnTo>
                    <a:lnTo>
                      <a:pt x="36" y="8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37" name="Freeform 464"/>
              <p:cNvSpPr>
                <a:spLocks/>
              </p:cNvSpPr>
              <p:nvPr/>
            </p:nvSpPr>
            <p:spPr bwMode="auto">
              <a:xfrm>
                <a:off x="2298" y="3788"/>
                <a:ext cx="202" cy="258"/>
              </a:xfrm>
              <a:custGeom>
                <a:avLst/>
                <a:gdLst>
                  <a:gd name="T0" fmla="*/ 72 w 202"/>
                  <a:gd name="T1" fmla="*/ 0 h 258"/>
                  <a:gd name="T2" fmla="*/ 72 w 202"/>
                  <a:gd name="T3" fmla="*/ 0 h 258"/>
                  <a:gd name="T4" fmla="*/ 86 w 202"/>
                  <a:gd name="T5" fmla="*/ 12 h 258"/>
                  <a:gd name="T6" fmla="*/ 122 w 202"/>
                  <a:gd name="T7" fmla="*/ 44 h 258"/>
                  <a:gd name="T8" fmla="*/ 140 w 202"/>
                  <a:gd name="T9" fmla="*/ 64 h 258"/>
                  <a:gd name="T10" fmla="*/ 160 w 202"/>
                  <a:gd name="T11" fmla="*/ 86 h 258"/>
                  <a:gd name="T12" fmla="*/ 174 w 202"/>
                  <a:gd name="T13" fmla="*/ 108 h 258"/>
                  <a:gd name="T14" fmla="*/ 180 w 202"/>
                  <a:gd name="T15" fmla="*/ 120 h 258"/>
                  <a:gd name="T16" fmla="*/ 184 w 202"/>
                  <a:gd name="T17" fmla="*/ 130 h 258"/>
                  <a:gd name="T18" fmla="*/ 184 w 202"/>
                  <a:gd name="T19" fmla="*/ 130 h 258"/>
                  <a:gd name="T20" fmla="*/ 196 w 202"/>
                  <a:gd name="T21" fmla="*/ 168 h 258"/>
                  <a:gd name="T22" fmla="*/ 200 w 202"/>
                  <a:gd name="T23" fmla="*/ 184 h 258"/>
                  <a:gd name="T24" fmla="*/ 202 w 202"/>
                  <a:gd name="T25" fmla="*/ 200 h 258"/>
                  <a:gd name="T26" fmla="*/ 202 w 202"/>
                  <a:gd name="T27" fmla="*/ 214 h 258"/>
                  <a:gd name="T28" fmla="*/ 198 w 202"/>
                  <a:gd name="T29" fmla="*/ 226 h 258"/>
                  <a:gd name="T30" fmla="*/ 190 w 202"/>
                  <a:gd name="T31" fmla="*/ 236 h 258"/>
                  <a:gd name="T32" fmla="*/ 178 w 202"/>
                  <a:gd name="T33" fmla="*/ 246 h 258"/>
                  <a:gd name="T34" fmla="*/ 178 w 202"/>
                  <a:gd name="T35" fmla="*/ 246 h 258"/>
                  <a:gd name="T36" fmla="*/ 168 w 202"/>
                  <a:gd name="T37" fmla="*/ 252 h 258"/>
                  <a:gd name="T38" fmla="*/ 156 w 202"/>
                  <a:gd name="T39" fmla="*/ 256 h 258"/>
                  <a:gd name="T40" fmla="*/ 144 w 202"/>
                  <a:gd name="T41" fmla="*/ 258 h 258"/>
                  <a:gd name="T42" fmla="*/ 130 w 202"/>
                  <a:gd name="T43" fmla="*/ 258 h 258"/>
                  <a:gd name="T44" fmla="*/ 118 w 202"/>
                  <a:gd name="T45" fmla="*/ 258 h 258"/>
                  <a:gd name="T46" fmla="*/ 104 w 202"/>
                  <a:gd name="T47" fmla="*/ 254 h 258"/>
                  <a:gd name="T48" fmla="*/ 76 w 202"/>
                  <a:gd name="T49" fmla="*/ 246 h 258"/>
                  <a:gd name="T50" fmla="*/ 52 w 202"/>
                  <a:gd name="T51" fmla="*/ 234 h 258"/>
                  <a:gd name="T52" fmla="*/ 30 w 202"/>
                  <a:gd name="T53" fmla="*/ 218 h 258"/>
                  <a:gd name="T54" fmla="*/ 20 w 202"/>
                  <a:gd name="T55" fmla="*/ 210 h 258"/>
                  <a:gd name="T56" fmla="*/ 12 w 202"/>
                  <a:gd name="T57" fmla="*/ 202 h 258"/>
                  <a:gd name="T58" fmla="*/ 6 w 202"/>
                  <a:gd name="T59" fmla="*/ 192 h 258"/>
                  <a:gd name="T60" fmla="*/ 2 w 202"/>
                  <a:gd name="T61" fmla="*/ 184 h 258"/>
                  <a:gd name="T62" fmla="*/ 2 w 202"/>
                  <a:gd name="T63" fmla="*/ 184 h 258"/>
                  <a:gd name="T64" fmla="*/ 0 w 202"/>
                  <a:gd name="T65" fmla="*/ 174 h 258"/>
                  <a:gd name="T66" fmla="*/ 0 w 202"/>
                  <a:gd name="T67" fmla="*/ 162 h 258"/>
                  <a:gd name="T68" fmla="*/ 2 w 202"/>
                  <a:gd name="T69" fmla="*/ 148 h 258"/>
                  <a:gd name="T70" fmla="*/ 6 w 202"/>
                  <a:gd name="T71" fmla="*/ 134 h 258"/>
                  <a:gd name="T72" fmla="*/ 16 w 202"/>
                  <a:gd name="T73" fmla="*/ 104 h 258"/>
                  <a:gd name="T74" fmla="*/ 30 w 202"/>
                  <a:gd name="T75" fmla="*/ 72 h 258"/>
                  <a:gd name="T76" fmla="*/ 44 w 202"/>
                  <a:gd name="T77" fmla="*/ 44 h 258"/>
                  <a:gd name="T78" fmla="*/ 58 w 202"/>
                  <a:gd name="T79" fmla="*/ 22 h 258"/>
                  <a:gd name="T80" fmla="*/ 72 w 202"/>
                  <a:gd name="T81" fmla="*/ 0 h 2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2"/>
                  <a:gd name="T124" fmla="*/ 0 h 258"/>
                  <a:gd name="T125" fmla="*/ 202 w 202"/>
                  <a:gd name="T126" fmla="*/ 258 h 2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2" h="258">
                    <a:moveTo>
                      <a:pt x="72" y="0"/>
                    </a:moveTo>
                    <a:lnTo>
                      <a:pt x="72" y="0"/>
                    </a:lnTo>
                    <a:lnTo>
                      <a:pt x="86" y="12"/>
                    </a:lnTo>
                    <a:lnTo>
                      <a:pt x="122" y="44"/>
                    </a:lnTo>
                    <a:lnTo>
                      <a:pt x="140" y="64"/>
                    </a:lnTo>
                    <a:lnTo>
                      <a:pt x="160" y="86"/>
                    </a:lnTo>
                    <a:lnTo>
                      <a:pt x="174" y="108"/>
                    </a:lnTo>
                    <a:lnTo>
                      <a:pt x="180" y="120"/>
                    </a:lnTo>
                    <a:lnTo>
                      <a:pt x="184" y="130"/>
                    </a:lnTo>
                    <a:lnTo>
                      <a:pt x="196" y="168"/>
                    </a:lnTo>
                    <a:lnTo>
                      <a:pt x="200" y="184"/>
                    </a:lnTo>
                    <a:lnTo>
                      <a:pt x="202" y="200"/>
                    </a:lnTo>
                    <a:lnTo>
                      <a:pt x="202" y="214"/>
                    </a:lnTo>
                    <a:lnTo>
                      <a:pt x="198" y="226"/>
                    </a:lnTo>
                    <a:lnTo>
                      <a:pt x="190" y="236"/>
                    </a:lnTo>
                    <a:lnTo>
                      <a:pt x="178" y="246"/>
                    </a:lnTo>
                    <a:lnTo>
                      <a:pt x="168" y="252"/>
                    </a:lnTo>
                    <a:lnTo>
                      <a:pt x="156" y="256"/>
                    </a:lnTo>
                    <a:lnTo>
                      <a:pt x="144" y="258"/>
                    </a:lnTo>
                    <a:lnTo>
                      <a:pt x="130" y="258"/>
                    </a:lnTo>
                    <a:lnTo>
                      <a:pt x="118" y="258"/>
                    </a:lnTo>
                    <a:lnTo>
                      <a:pt x="104" y="254"/>
                    </a:lnTo>
                    <a:lnTo>
                      <a:pt x="76" y="246"/>
                    </a:lnTo>
                    <a:lnTo>
                      <a:pt x="52" y="234"/>
                    </a:lnTo>
                    <a:lnTo>
                      <a:pt x="30" y="218"/>
                    </a:lnTo>
                    <a:lnTo>
                      <a:pt x="20" y="210"/>
                    </a:lnTo>
                    <a:lnTo>
                      <a:pt x="12" y="202"/>
                    </a:lnTo>
                    <a:lnTo>
                      <a:pt x="6" y="192"/>
                    </a:lnTo>
                    <a:lnTo>
                      <a:pt x="2" y="184"/>
                    </a:lnTo>
                    <a:lnTo>
                      <a:pt x="0" y="174"/>
                    </a:lnTo>
                    <a:lnTo>
                      <a:pt x="0" y="162"/>
                    </a:lnTo>
                    <a:lnTo>
                      <a:pt x="2" y="148"/>
                    </a:lnTo>
                    <a:lnTo>
                      <a:pt x="6" y="134"/>
                    </a:lnTo>
                    <a:lnTo>
                      <a:pt x="16" y="104"/>
                    </a:lnTo>
                    <a:lnTo>
                      <a:pt x="30" y="72"/>
                    </a:lnTo>
                    <a:lnTo>
                      <a:pt x="44" y="44"/>
                    </a:lnTo>
                    <a:lnTo>
                      <a:pt x="58" y="22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38" name="Freeform 465"/>
              <p:cNvSpPr>
                <a:spLocks/>
              </p:cNvSpPr>
              <p:nvPr/>
            </p:nvSpPr>
            <p:spPr bwMode="auto">
              <a:xfrm>
                <a:off x="2298" y="3788"/>
                <a:ext cx="202" cy="258"/>
              </a:xfrm>
              <a:custGeom>
                <a:avLst/>
                <a:gdLst>
                  <a:gd name="T0" fmla="*/ 72 w 202"/>
                  <a:gd name="T1" fmla="*/ 0 h 258"/>
                  <a:gd name="T2" fmla="*/ 72 w 202"/>
                  <a:gd name="T3" fmla="*/ 0 h 258"/>
                  <a:gd name="T4" fmla="*/ 86 w 202"/>
                  <a:gd name="T5" fmla="*/ 12 h 258"/>
                  <a:gd name="T6" fmla="*/ 122 w 202"/>
                  <a:gd name="T7" fmla="*/ 44 h 258"/>
                  <a:gd name="T8" fmla="*/ 140 w 202"/>
                  <a:gd name="T9" fmla="*/ 64 h 258"/>
                  <a:gd name="T10" fmla="*/ 160 w 202"/>
                  <a:gd name="T11" fmla="*/ 86 h 258"/>
                  <a:gd name="T12" fmla="*/ 174 w 202"/>
                  <a:gd name="T13" fmla="*/ 108 h 258"/>
                  <a:gd name="T14" fmla="*/ 180 w 202"/>
                  <a:gd name="T15" fmla="*/ 120 h 258"/>
                  <a:gd name="T16" fmla="*/ 184 w 202"/>
                  <a:gd name="T17" fmla="*/ 130 h 258"/>
                  <a:gd name="T18" fmla="*/ 184 w 202"/>
                  <a:gd name="T19" fmla="*/ 130 h 258"/>
                  <a:gd name="T20" fmla="*/ 196 w 202"/>
                  <a:gd name="T21" fmla="*/ 168 h 258"/>
                  <a:gd name="T22" fmla="*/ 200 w 202"/>
                  <a:gd name="T23" fmla="*/ 184 h 258"/>
                  <a:gd name="T24" fmla="*/ 202 w 202"/>
                  <a:gd name="T25" fmla="*/ 200 h 258"/>
                  <a:gd name="T26" fmla="*/ 202 w 202"/>
                  <a:gd name="T27" fmla="*/ 214 h 258"/>
                  <a:gd name="T28" fmla="*/ 198 w 202"/>
                  <a:gd name="T29" fmla="*/ 226 h 258"/>
                  <a:gd name="T30" fmla="*/ 190 w 202"/>
                  <a:gd name="T31" fmla="*/ 236 h 258"/>
                  <a:gd name="T32" fmla="*/ 178 w 202"/>
                  <a:gd name="T33" fmla="*/ 246 h 258"/>
                  <a:gd name="T34" fmla="*/ 178 w 202"/>
                  <a:gd name="T35" fmla="*/ 246 h 258"/>
                  <a:gd name="T36" fmla="*/ 168 w 202"/>
                  <a:gd name="T37" fmla="*/ 252 h 258"/>
                  <a:gd name="T38" fmla="*/ 156 w 202"/>
                  <a:gd name="T39" fmla="*/ 256 h 258"/>
                  <a:gd name="T40" fmla="*/ 144 w 202"/>
                  <a:gd name="T41" fmla="*/ 258 h 258"/>
                  <a:gd name="T42" fmla="*/ 130 w 202"/>
                  <a:gd name="T43" fmla="*/ 258 h 258"/>
                  <a:gd name="T44" fmla="*/ 118 w 202"/>
                  <a:gd name="T45" fmla="*/ 258 h 258"/>
                  <a:gd name="T46" fmla="*/ 104 w 202"/>
                  <a:gd name="T47" fmla="*/ 254 h 258"/>
                  <a:gd name="T48" fmla="*/ 76 w 202"/>
                  <a:gd name="T49" fmla="*/ 246 h 258"/>
                  <a:gd name="T50" fmla="*/ 52 w 202"/>
                  <a:gd name="T51" fmla="*/ 234 h 258"/>
                  <a:gd name="T52" fmla="*/ 30 w 202"/>
                  <a:gd name="T53" fmla="*/ 218 h 258"/>
                  <a:gd name="T54" fmla="*/ 20 w 202"/>
                  <a:gd name="T55" fmla="*/ 210 h 258"/>
                  <a:gd name="T56" fmla="*/ 12 w 202"/>
                  <a:gd name="T57" fmla="*/ 202 h 258"/>
                  <a:gd name="T58" fmla="*/ 6 w 202"/>
                  <a:gd name="T59" fmla="*/ 192 h 258"/>
                  <a:gd name="T60" fmla="*/ 2 w 202"/>
                  <a:gd name="T61" fmla="*/ 184 h 258"/>
                  <a:gd name="T62" fmla="*/ 2 w 202"/>
                  <a:gd name="T63" fmla="*/ 184 h 258"/>
                  <a:gd name="T64" fmla="*/ 0 w 202"/>
                  <a:gd name="T65" fmla="*/ 174 h 258"/>
                  <a:gd name="T66" fmla="*/ 0 w 202"/>
                  <a:gd name="T67" fmla="*/ 162 h 258"/>
                  <a:gd name="T68" fmla="*/ 2 w 202"/>
                  <a:gd name="T69" fmla="*/ 148 h 258"/>
                  <a:gd name="T70" fmla="*/ 6 w 202"/>
                  <a:gd name="T71" fmla="*/ 134 h 258"/>
                  <a:gd name="T72" fmla="*/ 16 w 202"/>
                  <a:gd name="T73" fmla="*/ 104 h 258"/>
                  <a:gd name="T74" fmla="*/ 30 w 202"/>
                  <a:gd name="T75" fmla="*/ 72 h 258"/>
                  <a:gd name="T76" fmla="*/ 44 w 202"/>
                  <a:gd name="T77" fmla="*/ 44 h 258"/>
                  <a:gd name="T78" fmla="*/ 58 w 202"/>
                  <a:gd name="T79" fmla="*/ 22 h 258"/>
                  <a:gd name="T80" fmla="*/ 72 w 202"/>
                  <a:gd name="T81" fmla="*/ 0 h 2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2"/>
                  <a:gd name="T124" fmla="*/ 0 h 258"/>
                  <a:gd name="T125" fmla="*/ 202 w 202"/>
                  <a:gd name="T126" fmla="*/ 258 h 2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2" h="258">
                    <a:moveTo>
                      <a:pt x="72" y="0"/>
                    </a:moveTo>
                    <a:lnTo>
                      <a:pt x="72" y="0"/>
                    </a:lnTo>
                    <a:lnTo>
                      <a:pt x="86" y="12"/>
                    </a:lnTo>
                    <a:lnTo>
                      <a:pt x="122" y="44"/>
                    </a:lnTo>
                    <a:lnTo>
                      <a:pt x="140" y="64"/>
                    </a:lnTo>
                    <a:lnTo>
                      <a:pt x="160" y="86"/>
                    </a:lnTo>
                    <a:lnTo>
                      <a:pt x="174" y="108"/>
                    </a:lnTo>
                    <a:lnTo>
                      <a:pt x="180" y="120"/>
                    </a:lnTo>
                    <a:lnTo>
                      <a:pt x="184" y="130"/>
                    </a:lnTo>
                    <a:lnTo>
                      <a:pt x="196" y="168"/>
                    </a:lnTo>
                    <a:lnTo>
                      <a:pt x="200" y="184"/>
                    </a:lnTo>
                    <a:lnTo>
                      <a:pt x="202" y="200"/>
                    </a:lnTo>
                    <a:lnTo>
                      <a:pt x="202" y="214"/>
                    </a:lnTo>
                    <a:lnTo>
                      <a:pt x="198" y="226"/>
                    </a:lnTo>
                    <a:lnTo>
                      <a:pt x="190" y="236"/>
                    </a:lnTo>
                    <a:lnTo>
                      <a:pt x="178" y="246"/>
                    </a:lnTo>
                    <a:lnTo>
                      <a:pt x="168" y="252"/>
                    </a:lnTo>
                    <a:lnTo>
                      <a:pt x="156" y="256"/>
                    </a:lnTo>
                    <a:lnTo>
                      <a:pt x="144" y="258"/>
                    </a:lnTo>
                    <a:lnTo>
                      <a:pt x="130" y="258"/>
                    </a:lnTo>
                    <a:lnTo>
                      <a:pt x="118" y="258"/>
                    </a:lnTo>
                    <a:lnTo>
                      <a:pt x="104" y="254"/>
                    </a:lnTo>
                    <a:lnTo>
                      <a:pt x="76" y="246"/>
                    </a:lnTo>
                    <a:lnTo>
                      <a:pt x="52" y="234"/>
                    </a:lnTo>
                    <a:lnTo>
                      <a:pt x="30" y="218"/>
                    </a:lnTo>
                    <a:lnTo>
                      <a:pt x="20" y="210"/>
                    </a:lnTo>
                    <a:lnTo>
                      <a:pt x="12" y="202"/>
                    </a:lnTo>
                    <a:lnTo>
                      <a:pt x="6" y="192"/>
                    </a:lnTo>
                    <a:lnTo>
                      <a:pt x="2" y="184"/>
                    </a:lnTo>
                    <a:lnTo>
                      <a:pt x="0" y="174"/>
                    </a:lnTo>
                    <a:lnTo>
                      <a:pt x="0" y="162"/>
                    </a:lnTo>
                    <a:lnTo>
                      <a:pt x="2" y="148"/>
                    </a:lnTo>
                    <a:lnTo>
                      <a:pt x="6" y="134"/>
                    </a:lnTo>
                    <a:lnTo>
                      <a:pt x="16" y="104"/>
                    </a:lnTo>
                    <a:lnTo>
                      <a:pt x="30" y="72"/>
                    </a:lnTo>
                    <a:lnTo>
                      <a:pt x="44" y="44"/>
                    </a:lnTo>
                    <a:lnTo>
                      <a:pt x="58" y="22"/>
                    </a:lnTo>
                    <a:lnTo>
                      <a:pt x="7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39" name="Freeform 466"/>
              <p:cNvSpPr>
                <a:spLocks/>
              </p:cNvSpPr>
              <p:nvPr/>
            </p:nvSpPr>
            <p:spPr bwMode="auto">
              <a:xfrm>
                <a:off x="1942" y="3024"/>
                <a:ext cx="284" cy="380"/>
              </a:xfrm>
              <a:custGeom>
                <a:avLst/>
                <a:gdLst>
                  <a:gd name="T0" fmla="*/ 10 w 284"/>
                  <a:gd name="T1" fmla="*/ 66 h 380"/>
                  <a:gd name="T2" fmla="*/ 20 w 284"/>
                  <a:gd name="T3" fmla="*/ 48 h 380"/>
                  <a:gd name="T4" fmla="*/ 42 w 284"/>
                  <a:gd name="T5" fmla="*/ 26 h 380"/>
                  <a:gd name="T6" fmla="*/ 82 w 284"/>
                  <a:gd name="T7" fmla="*/ 8 h 380"/>
                  <a:gd name="T8" fmla="*/ 110 w 284"/>
                  <a:gd name="T9" fmla="*/ 2 h 380"/>
                  <a:gd name="T10" fmla="*/ 130 w 284"/>
                  <a:gd name="T11" fmla="*/ 0 h 380"/>
                  <a:gd name="T12" fmla="*/ 174 w 284"/>
                  <a:gd name="T13" fmla="*/ 2 h 380"/>
                  <a:gd name="T14" fmla="*/ 214 w 284"/>
                  <a:gd name="T15" fmla="*/ 12 h 380"/>
                  <a:gd name="T16" fmla="*/ 248 w 284"/>
                  <a:gd name="T17" fmla="*/ 36 h 380"/>
                  <a:gd name="T18" fmla="*/ 262 w 284"/>
                  <a:gd name="T19" fmla="*/ 54 h 380"/>
                  <a:gd name="T20" fmla="*/ 272 w 284"/>
                  <a:gd name="T21" fmla="*/ 76 h 380"/>
                  <a:gd name="T22" fmla="*/ 282 w 284"/>
                  <a:gd name="T23" fmla="*/ 104 h 380"/>
                  <a:gd name="T24" fmla="*/ 284 w 284"/>
                  <a:gd name="T25" fmla="*/ 134 h 380"/>
                  <a:gd name="T26" fmla="*/ 282 w 284"/>
                  <a:gd name="T27" fmla="*/ 164 h 380"/>
                  <a:gd name="T28" fmla="*/ 276 w 284"/>
                  <a:gd name="T29" fmla="*/ 174 h 380"/>
                  <a:gd name="T30" fmla="*/ 268 w 284"/>
                  <a:gd name="T31" fmla="*/ 194 h 380"/>
                  <a:gd name="T32" fmla="*/ 272 w 284"/>
                  <a:gd name="T33" fmla="*/ 208 h 380"/>
                  <a:gd name="T34" fmla="*/ 276 w 284"/>
                  <a:gd name="T35" fmla="*/ 230 h 380"/>
                  <a:gd name="T36" fmla="*/ 272 w 284"/>
                  <a:gd name="T37" fmla="*/ 256 h 380"/>
                  <a:gd name="T38" fmla="*/ 264 w 284"/>
                  <a:gd name="T39" fmla="*/ 272 h 380"/>
                  <a:gd name="T40" fmla="*/ 246 w 284"/>
                  <a:gd name="T41" fmla="*/ 332 h 380"/>
                  <a:gd name="T42" fmla="*/ 238 w 284"/>
                  <a:gd name="T43" fmla="*/ 362 h 380"/>
                  <a:gd name="T44" fmla="*/ 234 w 284"/>
                  <a:gd name="T45" fmla="*/ 370 h 380"/>
                  <a:gd name="T46" fmla="*/ 220 w 284"/>
                  <a:gd name="T47" fmla="*/ 378 h 380"/>
                  <a:gd name="T48" fmla="*/ 192 w 284"/>
                  <a:gd name="T49" fmla="*/ 380 h 380"/>
                  <a:gd name="T50" fmla="*/ 172 w 284"/>
                  <a:gd name="T51" fmla="*/ 378 h 380"/>
                  <a:gd name="T52" fmla="*/ 144 w 284"/>
                  <a:gd name="T53" fmla="*/ 370 h 380"/>
                  <a:gd name="T54" fmla="*/ 114 w 284"/>
                  <a:gd name="T55" fmla="*/ 354 h 380"/>
                  <a:gd name="T56" fmla="*/ 84 w 284"/>
                  <a:gd name="T57" fmla="*/ 332 h 380"/>
                  <a:gd name="T58" fmla="*/ 56 w 284"/>
                  <a:gd name="T59" fmla="*/ 302 h 380"/>
                  <a:gd name="T60" fmla="*/ 46 w 284"/>
                  <a:gd name="T61" fmla="*/ 282 h 380"/>
                  <a:gd name="T62" fmla="*/ 30 w 284"/>
                  <a:gd name="T63" fmla="*/ 238 h 380"/>
                  <a:gd name="T64" fmla="*/ 20 w 284"/>
                  <a:gd name="T65" fmla="*/ 180 h 380"/>
                  <a:gd name="T66" fmla="*/ 20 w 284"/>
                  <a:gd name="T67" fmla="*/ 164 h 380"/>
                  <a:gd name="T68" fmla="*/ 10 w 284"/>
                  <a:gd name="T69" fmla="*/ 152 h 380"/>
                  <a:gd name="T70" fmla="*/ 2 w 284"/>
                  <a:gd name="T71" fmla="*/ 128 h 380"/>
                  <a:gd name="T72" fmla="*/ 2 w 284"/>
                  <a:gd name="T73" fmla="*/ 90 h 3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4"/>
                  <a:gd name="T112" fmla="*/ 0 h 380"/>
                  <a:gd name="T113" fmla="*/ 284 w 284"/>
                  <a:gd name="T114" fmla="*/ 380 h 3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4" h="380">
                    <a:moveTo>
                      <a:pt x="10" y="66"/>
                    </a:moveTo>
                    <a:lnTo>
                      <a:pt x="10" y="66"/>
                    </a:lnTo>
                    <a:lnTo>
                      <a:pt x="14" y="58"/>
                    </a:lnTo>
                    <a:lnTo>
                      <a:pt x="20" y="48"/>
                    </a:lnTo>
                    <a:lnTo>
                      <a:pt x="30" y="38"/>
                    </a:lnTo>
                    <a:lnTo>
                      <a:pt x="42" y="26"/>
                    </a:lnTo>
                    <a:lnTo>
                      <a:pt x="60" y="16"/>
                    </a:lnTo>
                    <a:lnTo>
                      <a:pt x="82" y="8"/>
                    </a:lnTo>
                    <a:lnTo>
                      <a:pt x="96" y="4"/>
                    </a:lnTo>
                    <a:lnTo>
                      <a:pt x="110" y="2"/>
                    </a:lnTo>
                    <a:lnTo>
                      <a:pt x="130" y="0"/>
                    </a:lnTo>
                    <a:lnTo>
                      <a:pt x="152" y="0"/>
                    </a:lnTo>
                    <a:lnTo>
                      <a:pt x="174" y="2"/>
                    </a:lnTo>
                    <a:lnTo>
                      <a:pt x="194" y="6"/>
                    </a:lnTo>
                    <a:lnTo>
                      <a:pt x="214" y="12"/>
                    </a:lnTo>
                    <a:lnTo>
                      <a:pt x="232" y="22"/>
                    </a:lnTo>
                    <a:lnTo>
                      <a:pt x="248" y="36"/>
                    </a:lnTo>
                    <a:lnTo>
                      <a:pt x="256" y="44"/>
                    </a:lnTo>
                    <a:lnTo>
                      <a:pt x="262" y="54"/>
                    </a:lnTo>
                    <a:lnTo>
                      <a:pt x="272" y="76"/>
                    </a:lnTo>
                    <a:lnTo>
                      <a:pt x="278" y="90"/>
                    </a:lnTo>
                    <a:lnTo>
                      <a:pt x="282" y="104"/>
                    </a:lnTo>
                    <a:lnTo>
                      <a:pt x="284" y="118"/>
                    </a:lnTo>
                    <a:lnTo>
                      <a:pt x="284" y="134"/>
                    </a:lnTo>
                    <a:lnTo>
                      <a:pt x="284" y="148"/>
                    </a:lnTo>
                    <a:lnTo>
                      <a:pt x="282" y="164"/>
                    </a:lnTo>
                    <a:lnTo>
                      <a:pt x="276" y="174"/>
                    </a:lnTo>
                    <a:lnTo>
                      <a:pt x="268" y="194"/>
                    </a:lnTo>
                    <a:lnTo>
                      <a:pt x="270" y="200"/>
                    </a:lnTo>
                    <a:lnTo>
                      <a:pt x="272" y="208"/>
                    </a:lnTo>
                    <a:lnTo>
                      <a:pt x="276" y="218"/>
                    </a:lnTo>
                    <a:lnTo>
                      <a:pt x="276" y="230"/>
                    </a:lnTo>
                    <a:lnTo>
                      <a:pt x="276" y="242"/>
                    </a:lnTo>
                    <a:lnTo>
                      <a:pt x="272" y="256"/>
                    </a:lnTo>
                    <a:lnTo>
                      <a:pt x="264" y="272"/>
                    </a:lnTo>
                    <a:lnTo>
                      <a:pt x="254" y="302"/>
                    </a:lnTo>
                    <a:lnTo>
                      <a:pt x="246" y="332"/>
                    </a:lnTo>
                    <a:lnTo>
                      <a:pt x="238" y="362"/>
                    </a:lnTo>
                    <a:lnTo>
                      <a:pt x="236" y="366"/>
                    </a:lnTo>
                    <a:lnTo>
                      <a:pt x="234" y="370"/>
                    </a:lnTo>
                    <a:lnTo>
                      <a:pt x="228" y="374"/>
                    </a:lnTo>
                    <a:lnTo>
                      <a:pt x="220" y="378"/>
                    </a:lnTo>
                    <a:lnTo>
                      <a:pt x="208" y="380"/>
                    </a:lnTo>
                    <a:lnTo>
                      <a:pt x="192" y="380"/>
                    </a:lnTo>
                    <a:lnTo>
                      <a:pt x="172" y="378"/>
                    </a:lnTo>
                    <a:lnTo>
                      <a:pt x="160" y="376"/>
                    </a:lnTo>
                    <a:lnTo>
                      <a:pt x="144" y="370"/>
                    </a:lnTo>
                    <a:lnTo>
                      <a:pt x="130" y="364"/>
                    </a:lnTo>
                    <a:lnTo>
                      <a:pt x="114" y="354"/>
                    </a:lnTo>
                    <a:lnTo>
                      <a:pt x="100" y="344"/>
                    </a:lnTo>
                    <a:lnTo>
                      <a:pt x="84" y="332"/>
                    </a:lnTo>
                    <a:lnTo>
                      <a:pt x="70" y="318"/>
                    </a:lnTo>
                    <a:lnTo>
                      <a:pt x="56" y="302"/>
                    </a:lnTo>
                    <a:lnTo>
                      <a:pt x="46" y="282"/>
                    </a:lnTo>
                    <a:lnTo>
                      <a:pt x="36" y="260"/>
                    </a:lnTo>
                    <a:lnTo>
                      <a:pt x="30" y="238"/>
                    </a:lnTo>
                    <a:lnTo>
                      <a:pt x="26" y="216"/>
                    </a:lnTo>
                    <a:lnTo>
                      <a:pt x="20" y="180"/>
                    </a:lnTo>
                    <a:lnTo>
                      <a:pt x="20" y="164"/>
                    </a:lnTo>
                    <a:lnTo>
                      <a:pt x="14" y="160"/>
                    </a:lnTo>
                    <a:lnTo>
                      <a:pt x="10" y="152"/>
                    </a:lnTo>
                    <a:lnTo>
                      <a:pt x="4" y="142"/>
                    </a:lnTo>
                    <a:lnTo>
                      <a:pt x="2" y="128"/>
                    </a:lnTo>
                    <a:lnTo>
                      <a:pt x="0" y="110"/>
                    </a:lnTo>
                    <a:lnTo>
                      <a:pt x="2" y="90"/>
                    </a:lnTo>
                    <a:lnTo>
                      <a:pt x="10" y="66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40" name="Freeform 467"/>
              <p:cNvSpPr>
                <a:spLocks/>
              </p:cNvSpPr>
              <p:nvPr/>
            </p:nvSpPr>
            <p:spPr bwMode="auto">
              <a:xfrm>
                <a:off x="1942" y="3024"/>
                <a:ext cx="284" cy="380"/>
              </a:xfrm>
              <a:custGeom>
                <a:avLst/>
                <a:gdLst>
                  <a:gd name="T0" fmla="*/ 10 w 284"/>
                  <a:gd name="T1" fmla="*/ 66 h 380"/>
                  <a:gd name="T2" fmla="*/ 20 w 284"/>
                  <a:gd name="T3" fmla="*/ 48 h 380"/>
                  <a:gd name="T4" fmla="*/ 42 w 284"/>
                  <a:gd name="T5" fmla="*/ 26 h 380"/>
                  <a:gd name="T6" fmla="*/ 82 w 284"/>
                  <a:gd name="T7" fmla="*/ 8 h 380"/>
                  <a:gd name="T8" fmla="*/ 110 w 284"/>
                  <a:gd name="T9" fmla="*/ 2 h 380"/>
                  <a:gd name="T10" fmla="*/ 130 w 284"/>
                  <a:gd name="T11" fmla="*/ 0 h 380"/>
                  <a:gd name="T12" fmla="*/ 174 w 284"/>
                  <a:gd name="T13" fmla="*/ 2 h 380"/>
                  <a:gd name="T14" fmla="*/ 214 w 284"/>
                  <a:gd name="T15" fmla="*/ 12 h 380"/>
                  <a:gd name="T16" fmla="*/ 248 w 284"/>
                  <a:gd name="T17" fmla="*/ 36 h 380"/>
                  <a:gd name="T18" fmla="*/ 262 w 284"/>
                  <a:gd name="T19" fmla="*/ 54 h 380"/>
                  <a:gd name="T20" fmla="*/ 272 w 284"/>
                  <a:gd name="T21" fmla="*/ 76 h 380"/>
                  <a:gd name="T22" fmla="*/ 282 w 284"/>
                  <a:gd name="T23" fmla="*/ 104 h 380"/>
                  <a:gd name="T24" fmla="*/ 284 w 284"/>
                  <a:gd name="T25" fmla="*/ 134 h 380"/>
                  <a:gd name="T26" fmla="*/ 282 w 284"/>
                  <a:gd name="T27" fmla="*/ 164 h 380"/>
                  <a:gd name="T28" fmla="*/ 276 w 284"/>
                  <a:gd name="T29" fmla="*/ 174 h 380"/>
                  <a:gd name="T30" fmla="*/ 268 w 284"/>
                  <a:gd name="T31" fmla="*/ 194 h 380"/>
                  <a:gd name="T32" fmla="*/ 272 w 284"/>
                  <a:gd name="T33" fmla="*/ 208 h 380"/>
                  <a:gd name="T34" fmla="*/ 276 w 284"/>
                  <a:gd name="T35" fmla="*/ 230 h 380"/>
                  <a:gd name="T36" fmla="*/ 272 w 284"/>
                  <a:gd name="T37" fmla="*/ 256 h 380"/>
                  <a:gd name="T38" fmla="*/ 264 w 284"/>
                  <a:gd name="T39" fmla="*/ 272 h 380"/>
                  <a:gd name="T40" fmla="*/ 246 w 284"/>
                  <a:gd name="T41" fmla="*/ 332 h 380"/>
                  <a:gd name="T42" fmla="*/ 238 w 284"/>
                  <a:gd name="T43" fmla="*/ 362 h 380"/>
                  <a:gd name="T44" fmla="*/ 234 w 284"/>
                  <a:gd name="T45" fmla="*/ 370 h 380"/>
                  <a:gd name="T46" fmla="*/ 220 w 284"/>
                  <a:gd name="T47" fmla="*/ 378 h 380"/>
                  <a:gd name="T48" fmla="*/ 192 w 284"/>
                  <a:gd name="T49" fmla="*/ 380 h 380"/>
                  <a:gd name="T50" fmla="*/ 172 w 284"/>
                  <a:gd name="T51" fmla="*/ 378 h 380"/>
                  <a:gd name="T52" fmla="*/ 144 w 284"/>
                  <a:gd name="T53" fmla="*/ 370 h 380"/>
                  <a:gd name="T54" fmla="*/ 114 w 284"/>
                  <a:gd name="T55" fmla="*/ 354 h 380"/>
                  <a:gd name="T56" fmla="*/ 84 w 284"/>
                  <a:gd name="T57" fmla="*/ 332 h 380"/>
                  <a:gd name="T58" fmla="*/ 56 w 284"/>
                  <a:gd name="T59" fmla="*/ 302 h 380"/>
                  <a:gd name="T60" fmla="*/ 46 w 284"/>
                  <a:gd name="T61" fmla="*/ 282 h 380"/>
                  <a:gd name="T62" fmla="*/ 30 w 284"/>
                  <a:gd name="T63" fmla="*/ 238 h 380"/>
                  <a:gd name="T64" fmla="*/ 20 w 284"/>
                  <a:gd name="T65" fmla="*/ 180 h 380"/>
                  <a:gd name="T66" fmla="*/ 20 w 284"/>
                  <a:gd name="T67" fmla="*/ 164 h 380"/>
                  <a:gd name="T68" fmla="*/ 10 w 284"/>
                  <a:gd name="T69" fmla="*/ 152 h 380"/>
                  <a:gd name="T70" fmla="*/ 2 w 284"/>
                  <a:gd name="T71" fmla="*/ 128 h 380"/>
                  <a:gd name="T72" fmla="*/ 2 w 284"/>
                  <a:gd name="T73" fmla="*/ 90 h 3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4"/>
                  <a:gd name="T112" fmla="*/ 0 h 380"/>
                  <a:gd name="T113" fmla="*/ 284 w 284"/>
                  <a:gd name="T114" fmla="*/ 380 h 3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4" h="380">
                    <a:moveTo>
                      <a:pt x="10" y="66"/>
                    </a:moveTo>
                    <a:lnTo>
                      <a:pt x="10" y="66"/>
                    </a:lnTo>
                    <a:lnTo>
                      <a:pt x="14" y="58"/>
                    </a:lnTo>
                    <a:lnTo>
                      <a:pt x="20" y="48"/>
                    </a:lnTo>
                    <a:lnTo>
                      <a:pt x="30" y="38"/>
                    </a:lnTo>
                    <a:lnTo>
                      <a:pt x="42" y="26"/>
                    </a:lnTo>
                    <a:lnTo>
                      <a:pt x="60" y="16"/>
                    </a:lnTo>
                    <a:lnTo>
                      <a:pt x="82" y="8"/>
                    </a:lnTo>
                    <a:lnTo>
                      <a:pt x="96" y="4"/>
                    </a:lnTo>
                    <a:lnTo>
                      <a:pt x="110" y="2"/>
                    </a:lnTo>
                    <a:lnTo>
                      <a:pt x="130" y="0"/>
                    </a:lnTo>
                    <a:lnTo>
                      <a:pt x="152" y="0"/>
                    </a:lnTo>
                    <a:lnTo>
                      <a:pt x="174" y="2"/>
                    </a:lnTo>
                    <a:lnTo>
                      <a:pt x="194" y="6"/>
                    </a:lnTo>
                    <a:lnTo>
                      <a:pt x="214" y="12"/>
                    </a:lnTo>
                    <a:lnTo>
                      <a:pt x="232" y="22"/>
                    </a:lnTo>
                    <a:lnTo>
                      <a:pt x="248" y="36"/>
                    </a:lnTo>
                    <a:lnTo>
                      <a:pt x="256" y="44"/>
                    </a:lnTo>
                    <a:lnTo>
                      <a:pt x="262" y="54"/>
                    </a:lnTo>
                    <a:lnTo>
                      <a:pt x="272" y="76"/>
                    </a:lnTo>
                    <a:lnTo>
                      <a:pt x="278" y="90"/>
                    </a:lnTo>
                    <a:lnTo>
                      <a:pt x="282" y="104"/>
                    </a:lnTo>
                    <a:lnTo>
                      <a:pt x="284" y="118"/>
                    </a:lnTo>
                    <a:lnTo>
                      <a:pt x="284" y="134"/>
                    </a:lnTo>
                    <a:lnTo>
                      <a:pt x="284" y="148"/>
                    </a:lnTo>
                    <a:lnTo>
                      <a:pt x="282" y="164"/>
                    </a:lnTo>
                    <a:lnTo>
                      <a:pt x="276" y="174"/>
                    </a:lnTo>
                    <a:lnTo>
                      <a:pt x="268" y="194"/>
                    </a:lnTo>
                    <a:lnTo>
                      <a:pt x="270" y="200"/>
                    </a:lnTo>
                    <a:lnTo>
                      <a:pt x="272" y="208"/>
                    </a:lnTo>
                    <a:lnTo>
                      <a:pt x="276" y="218"/>
                    </a:lnTo>
                    <a:lnTo>
                      <a:pt x="276" y="230"/>
                    </a:lnTo>
                    <a:lnTo>
                      <a:pt x="276" y="242"/>
                    </a:lnTo>
                    <a:lnTo>
                      <a:pt x="272" y="256"/>
                    </a:lnTo>
                    <a:lnTo>
                      <a:pt x="264" y="272"/>
                    </a:lnTo>
                    <a:lnTo>
                      <a:pt x="254" y="302"/>
                    </a:lnTo>
                    <a:lnTo>
                      <a:pt x="246" y="332"/>
                    </a:lnTo>
                    <a:lnTo>
                      <a:pt x="238" y="362"/>
                    </a:lnTo>
                    <a:lnTo>
                      <a:pt x="236" y="366"/>
                    </a:lnTo>
                    <a:lnTo>
                      <a:pt x="234" y="370"/>
                    </a:lnTo>
                    <a:lnTo>
                      <a:pt x="228" y="374"/>
                    </a:lnTo>
                    <a:lnTo>
                      <a:pt x="220" y="378"/>
                    </a:lnTo>
                    <a:lnTo>
                      <a:pt x="208" y="380"/>
                    </a:lnTo>
                    <a:lnTo>
                      <a:pt x="192" y="380"/>
                    </a:lnTo>
                    <a:lnTo>
                      <a:pt x="172" y="378"/>
                    </a:lnTo>
                    <a:lnTo>
                      <a:pt x="160" y="376"/>
                    </a:lnTo>
                    <a:lnTo>
                      <a:pt x="144" y="370"/>
                    </a:lnTo>
                    <a:lnTo>
                      <a:pt x="130" y="364"/>
                    </a:lnTo>
                    <a:lnTo>
                      <a:pt x="114" y="354"/>
                    </a:lnTo>
                    <a:lnTo>
                      <a:pt x="100" y="344"/>
                    </a:lnTo>
                    <a:lnTo>
                      <a:pt x="84" y="332"/>
                    </a:lnTo>
                    <a:lnTo>
                      <a:pt x="70" y="318"/>
                    </a:lnTo>
                    <a:lnTo>
                      <a:pt x="56" y="302"/>
                    </a:lnTo>
                    <a:lnTo>
                      <a:pt x="46" y="282"/>
                    </a:lnTo>
                    <a:lnTo>
                      <a:pt x="36" y="260"/>
                    </a:lnTo>
                    <a:lnTo>
                      <a:pt x="30" y="238"/>
                    </a:lnTo>
                    <a:lnTo>
                      <a:pt x="26" y="216"/>
                    </a:lnTo>
                    <a:lnTo>
                      <a:pt x="20" y="180"/>
                    </a:lnTo>
                    <a:lnTo>
                      <a:pt x="20" y="164"/>
                    </a:lnTo>
                    <a:lnTo>
                      <a:pt x="14" y="160"/>
                    </a:lnTo>
                    <a:lnTo>
                      <a:pt x="10" y="152"/>
                    </a:lnTo>
                    <a:lnTo>
                      <a:pt x="4" y="142"/>
                    </a:lnTo>
                    <a:lnTo>
                      <a:pt x="2" y="128"/>
                    </a:lnTo>
                    <a:lnTo>
                      <a:pt x="0" y="110"/>
                    </a:lnTo>
                    <a:lnTo>
                      <a:pt x="2" y="90"/>
                    </a:lnTo>
                    <a:lnTo>
                      <a:pt x="10" y="6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41" name="Freeform 468"/>
              <p:cNvSpPr>
                <a:spLocks/>
              </p:cNvSpPr>
              <p:nvPr/>
            </p:nvSpPr>
            <p:spPr bwMode="auto">
              <a:xfrm>
                <a:off x="1910" y="3156"/>
                <a:ext cx="232" cy="488"/>
              </a:xfrm>
              <a:custGeom>
                <a:avLst/>
                <a:gdLst>
                  <a:gd name="T0" fmla="*/ 38 w 232"/>
                  <a:gd name="T1" fmla="*/ 0 h 488"/>
                  <a:gd name="T2" fmla="*/ 38 w 232"/>
                  <a:gd name="T3" fmla="*/ 0 h 488"/>
                  <a:gd name="T4" fmla="*/ 38 w 232"/>
                  <a:gd name="T5" fmla="*/ 30 h 488"/>
                  <a:gd name="T6" fmla="*/ 40 w 232"/>
                  <a:gd name="T7" fmla="*/ 62 h 488"/>
                  <a:gd name="T8" fmla="*/ 40 w 232"/>
                  <a:gd name="T9" fmla="*/ 102 h 488"/>
                  <a:gd name="T10" fmla="*/ 36 w 232"/>
                  <a:gd name="T11" fmla="*/ 148 h 488"/>
                  <a:gd name="T12" fmla="*/ 32 w 232"/>
                  <a:gd name="T13" fmla="*/ 194 h 488"/>
                  <a:gd name="T14" fmla="*/ 24 w 232"/>
                  <a:gd name="T15" fmla="*/ 240 h 488"/>
                  <a:gd name="T16" fmla="*/ 18 w 232"/>
                  <a:gd name="T17" fmla="*/ 260 h 488"/>
                  <a:gd name="T18" fmla="*/ 10 w 232"/>
                  <a:gd name="T19" fmla="*/ 280 h 488"/>
                  <a:gd name="T20" fmla="*/ 10 w 232"/>
                  <a:gd name="T21" fmla="*/ 280 h 488"/>
                  <a:gd name="T22" fmla="*/ 12 w 232"/>
                  <a:gd name="T23" fmla="*/ 288 h 488"/>
                  <a:gd name="T24" fmla="*/ 12 w 232"/>
                  <a:gd name="T25" fmla="*/ 306 h 488"/>
                  <a:gd name="T26" fmla="*/ 12 w 232"/>
                  <a:gd name="T27" fmla="*/ 316 h 488"/>
                  <a:gd name="T28" fmla="*/ 10 w 232"/>
                  <a:gd name="T29" fmla="*/ 328 h 488"/>
                  <a:gd name="T30" fmla="*/ 6 w 232"/>
                  <a:gd name="T31" fmla="*/ 336 h 488"/>
                  <a:gd name="T32" fmla="*/ 0 w 232"/>
                  <a:gd name="T33" fmla="*/ 344 h 488"/>
                  <a:gd name="T34" fmla="*/ 0 w 232"/>
                  <a:gd name="T35" fmla="*/ 344 h 488"/>
                  <a:gd name="T36" fmla="*/ 8 w 232"/>
                  <a:gd name="T37" fmla="*/ 358 h 488"/>
                  <a:gd name="T38" fmla="*/ 30 w 232"/>
                  <a:gd name="T39" fmla="*/ 390 h 488"/>
                  <a:gd name="T40" fmla="*/ 44 w 232"/>
                  <a:gd name="T41" fmla="*/ 410 h 488"/>
                  <a:gd name="T42" fmla="*/ 60 w 232"/>
                  <a:gd name="T43" fmla="*/ 430 h 488"/>
                  <a:gd name="T44" fmla="*/ 76 w 232"/>
                  <a:gd name="T45" fmla="*/ 448 h 488"/>
                  <a:gd name="T46" fmla="*/ 94 w 232"/>
                  <a:gd name="T47" fmla="*/ 466 h 488"/>
                  <a:gd name="T48" fmla="*/ 112 w 232"/>
                  <a:gd name="T49" fmla="*/ 478 h 488"/>
                  <a:gd name="T50" fmla="*/ 122 w 232"/>
                  <a:gd name="T51" fmla="*/ 484 h 488"/>
                  <a:gd name="T52" fmla="*/ 130 w 232"/>
                  <a:gd name="T53" fmla="*/ 486 h 488"/>
                  <a:gd name="T54" fmla="*/ 138 w 232"/>
                  <a:gd name="T55" fmla="*/ 488 h 488"/>
                  <a:gd name="T56" fmla="*/ 146 w 232"/>
                  <a:gd name="T57" fmla="*/ 488 h 488"/>
                  <a:gd name="T58" fmla="*/ 154 w 232"/>
                  <a:gd name="T59" fmla="*/ 486 h 488"/>
                  <a:gd name="T60" fmla="*/ 162 w 232"/>
                  <a:gd name="T61" fmla="*/ 480 h 488"/>
                  <a:gd name="T62" fmla="*/ 168 w 232"/>
                  <a:gd name="T63" fmla="*/ 474 h 488"/>
                  <a:gd name="T64" fmla="*/ 176 w 232"/>
                  <a:gd name="T65" fmla="*/ 464 h 488"/>
                  <a:gd name="T66" fmla="*/ 180 w 232"/>
                  <a:gd name="T67" fmla="*/ 452 h 488"/>
                  <a:gd name="T68" fmla="*/ 186 w 232"/>
                  <a:gd name="T69" fmla="*/ 438 h 488"/>
                  <a:gd name="T70" fmla="*/ 190 w 232"/>
                  <a:gd name="T71" fmla="*/ 420 h 488"/>
                  <a:gd name="T72" fmla="*/ 194 w 232"/>
                  <a:gd name="T73" fmla="*/ 398 h 488"/>
                  <a:gd name="T74" fmla="*/ 196 w 232"/>
                  <a:gd name="T75" fmla="*/ 374 h 488"/>
                  <a:gd name="T76" fmla="*/ 198 w 232"/>
                  <a:gd name="T77" fmla="*/ 346 h 488"/>
                  <a:gd name="T78" fmla="*/ 198 w 232"/>
                  <a:gd name="T79" fmla="*/ 346 h 488"/>
                  <a:gd name="T80" fmla="*/ 198 w 232"/>
                  <a:gd name="T81" fmla="*/ 342 h 488"/>
                  <a:gd name="T82" fmla="*/ 200 w 232"/>
                  <a:gd name="T83" fmla="*/ 320 h 488"/>
                  <a:gd name="T84" fmla="*/ 200 w 232"/>
                  <a:gd name="T85" fmla="*/ 320 h 488"/>
                  <a:gd name="T86" fmla="*/ 204 w 232"/>
                  <a:gd name="T87" fmla="*/ 270 h 488"/>
                  <a:gd name="T88" fmla="*/ 206 w 232"/>
                  <a:gd name="T89" fmla="*/ 242 h 488"/>
                  <a:gd name="T90" fmla="*/ 208 w 232"/>
                  <a:gd name="T91" fmla="*/ 216 h 488"/>
                  <a:gd name="T92" fmla="*/ 208 w 232"/>
                  <a:gd name="T93" fmla="*/ 216 h 488"/>
                  <a:gd name="T94" fmla="*/ 208 w 232"/>
                  <a:gd name="T95" fmla="*/ 206 h 488"/>
                  <a:gd name="T96" fmla="*/ 210 w 232"/>
                  <a:gd name="T97" fmla="*/ 196 h 488"/>
                  <a:gd name="T98" fmla="*/ 218 w 232"/>
                  <a:gd name="T99" fmla="*/ 178 h 488"/>
                  <a:gd name="T100" fmla="*/ 228 w 232"/>
                  <a:gd name="T101" fmla="*/ 164 h 488"/>
                  <a:gd name="T102" fmla="*/ 232 w 232"/>
                  <a:gd name="T103" fmla="*/ 160 h 488"/>
                  <a:gd name="T104" fmla="*/ 38 w 232"/>
                  <a:gd name="T105" fmla="*/ 0 h 48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2"/>
                  <a:gd name="T160" fmla="*/ 0 h 488"/>
                  <a:gd name="T161" fmla="*/ 232 w 232"/>
                  <a:gd name="T162" fmla="*/ 488 h 488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2" h="488">
                    <a:moveTo>
                      <a:pt x="38" y="0"/>
                    </a:moveTo>
                    <a:lnTo>
                      <a:pt x="38" y="0"/>
                    </a:lnTo>
                    <a:lnTo>
                      <a:pt x="38" y="30"/>
                    </a:lnTo>
                    <a:lnTo>
                      <a:pt x="40" y="62"/>
                    </a:lnTo>
                    <a:lnTo>
                      <a:pt x="40" y="102"/>
                    </a:lnTo>
                    <a:lnTo>
                      <a:pt x="36" y="148"/>
                    </a:lnTo>
                    <a:lnTo>
                      <a:pt x="32" y="194"/>
                    </a:lnTo>
                    <a:lnTo>
                      <a:pt x="24" y="240"/>
                    </a:lnTo>
                    <a:lnTo>
                      <a:pt x="18" y="260"/>
                    </a:lnTo>
                    <a:lnTo>
                      <a:pt x="10" y="280"/>
                    </a:lnTo>
                    <a:lnTo>
                      <a:pt x="12" y="288"/>
                    </a:lnTo>
                    <a:lnTo>
                      <a:pt x="12" y="306"/>
                    </a:lnTo>
                    <a:lnTo>
                      <a:pt x="12" y="316"/>
                    </a:lnTo>
                    <a:lnTo>
                      <a:pt x="10" y="328"/>
                    </a:lnTo>
                    <a:lnTo>
                      <a:pt x="6" y="336"/>
                    </a:lnTo>
                    <a:lnTo>
                      <a:pt x="0" y="344"/>
                    </a:lnTo>
                    <a:lnTo>
                      <a:pt x="8" y="358"/>
                    </a:lnTo>
                    <a:lnTo>
                      <a:pt x="30" y="390"/>
                    </a:lnTo>
                    <a:lnTo>
                      <a:pt x="44" y="410"/>
                    </a:lnTo>
                    <a:lnTo>
                      <a:pt x="60" y="430"/>
                    </a:lnTo>
                    <a:lnTo>
                      <a:pt x="76" y="448"/>
                    </a:lnTo>
                    <a:lnTo>
                      <a:pt x="94" y="466"/>
                    </a:lnTo>
                    <a:lnTo>
                      <a:pt x="112" y="478"/>
                    </a:lnTo>
                    <a:lnTo>
                      <a:pt x="122" y="484"/>
                    </a:lnTo>
                    <a:lnTo>
                      <a:pt x="130" y="486"/>
                    </a:lnTo>
                    <a:lnTo>
                      <a:pt x="138" y="488"/>
                    </a:lnTo>
                    <a:lnTo>
                      <a:pt x="146" y="488"/>
                    </a:lnTo>
                    <a:lnTo>
                      <a:pt x="154" y="486"/>
                    </a:lnTo>
                    <a:lnTo>
                      <a:pt x="162" y="480"/>
                    </a:lnTo>
                    <a:lnTo>
                      <a:pt x="168" y="474"/>
                    </a:lnTo>
                    <a:lnTo>
                      <a:pt x="176" y="464"/>
                    </a:lnTo>
                    <a:lnTo>
                      <a:pt x="180" y="452"/>
                    </a:lnTo>
                    <a:lnTo>
                      <a:pt x="186" y="438"/>
                    </a:lnTo>
                    <a:lnTo>
                      <a:pt x="190" y="420"/>
                    </a:lnTo>
                    <a:lnTo>
                      <a:pt x="194" y="398"/>
                    </a:lnTo>
                    <a:lnTo>
                      <a:pt x="196" y="374"/>
                    </a:lnTo>
                    <a:lnTo>
                      <a:pt x="198" y="346"/>
                    </a:lnTo>
                    <a:lnTo>
                      <a:pt x="198" y="342"/>
                    </a:lnTo>
                    <a:lnTo>
                      <a:pt x="200" y="320"/>
                    </a:lnTo>
                    <a:lnTo>
                      <a:pt x="204" y="270"/>
                    </a:lnTo>
                    <a:lnTo>
                      <a:pt x="206" y="242"/>
                    </a:lnTo>
                    <a:lnTo>
                      <a:pt x="208" y="216"/>
                    </a:lnTo>
                    <a:lnTo>
                      <a:pt x="208" y="206"/>
                    </a:lnTo>
                    <a:lnTo>
                      <a:pt x="210" y="196"/>
                    </a:lnTo>
                    <a:lnTo>
                      <a:pt x="218" y="178"/>
                    </a:lnTo>
                    <a:lnTo>
                      <a:pt x="228" y="164"/>
                    </a:lnTo>
                    <a:lnTo>
                      <a:pt x="232" y="16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42" name="Freeform 469"/>
              <p:cNvSpPr>
                <a:spLocks/>
              </p:cNvSpPr>
              <p:nvPr/>
            </p:nvSpPr>
            <p:spPr bwMode="auto">
              <a:xfrm>
                <a:off x="1862" y="3368"/>
                <a:ext cx="312" cy="526"/>
              </a:xfrm>
              <a:custGeom>
                <a:avLst/>
                <a:gdLst>
                  <a:gd name="T0" fmla="*/ 184 w 312"/>
                  <a:gd name="T1" fmla="*/ 106 h 526"/>
                  <a:gd name="T2" fmla="*/ 184 w 312"/>
                  <a:gd name="T3" fmla="*/ 106 h 526"/>
                  <a:gd name="T4" fmla="*/ 162 w 312"/>
                  <a:gd name="T5" fmla="*/ 94 h 526"/>
                  <a:gd name="T6" fmla="*/ 140 w 312"/>
                  <a:gd name="T7" fmla="*/ 78 h 526"/>
                  <a:gd name="T8" fmla="*/ 120 w 312"/>
                  <a:gd name="T9" fmla="*/ 60 h 526"/>
                  <a:gd name="T10" fmla="*/ 102 w 312"/>
                  <a:gd name="T11" fmla="*/ 42 h 526"/>
                  <a:gd name="T12" fmla="*/ 76 w 312"/>
                  <a:gd name="T13" fmla="*/ 12 h 526"/>
                  <a:gd name="T14" fmla="*/ 66 w 312"/>
                  <a:gd name="T15" fmla="*/ 0 h 526"/>
                  <a:gd name="T16" fmla="*/ 30 w 312"/>
                  <a:gd name="T17" fmla="*/ 34 h 526"/>
                  <a:gd name="T18" fmla="*/ 0 w 312"/>
                  <a:gd name="T19" fmla="*/ 64 h 526"/>
                  <a:gd name="T20" fmla="*/ 0 w 312"/>
                  <a:gd name="T21" fmla="*/ 64 h 526"/>
                  <a:gd name="T22" fmla="*/ 16 w 312"/>
                  <a:gd name="T23" fmla="*/ 84 h 526"/>
                  <a:gd name="T24" fmla="*/ 32 w 312"/>
                  <a:gd name="T25" fmla="*/ 108 h 526"/>
                  <a:gd name="T26" fmla="*/ 50 w 312"/>
                  <a:gd name="T27" fmla="*/ 138 h 526"/>
                  <a:gd name="T28" fmla="*/ 68 w 312"/>
                  <a:gd name="T29" fmla="*/ 172 h 526"/>
                  <a:gd name="T30" fmla="*/ 106 w 312"/>
                  <a:gd name="T31" fmla="*/ 248 h 526"/>
                  <a:gd name="T32" fmla="*/ 142 w 312"/>
                  <a:gd name="T33" fmla="*/ 326 h 526"/>
                  <a:gd name="T34" fmla="*/ 174 w 312"/>
                  <a:gd name="T35" fmla="*/ 402 h 526"/>
                  <a:gd name="T36" fmla="*/ 200 w 312"/>
                  <a:gd name="T37" fmla="*/ 466 h 526"/>
                  <a:gd name="T38" fmla="*/ 224 w 312"/>
                  <a:gd name="T39" fmla="*/ 526 h 526"/>
                  <a:gd name="T40" fmla="*/ 224 w 312"/>
                  <a:gd name="T41" fmla="*/ 526 h 526"/>
                  <a:gd name="T42" fmla="*/ 234 w 312"/>
                  <a:gd name="T43" fmla="*/ 500 h 526"/>
                  <a:gd name="T44" fmla="*/ 242 w 312"/>
                  <a:gd name="T45" fmla="*/ 470 h 526"/>
                  <a:gd name="T46" fmla="*/ 260 w 312"/>
                  <a:gd name="T47" fmla="*/ 406 h 526"/>
                  <a:gd name="T48" fmla="*/ 274 w 312"/>
                  <a:gd name="T49" fmla="*/ 336 h 526"/>
                  <a:gd name="T50" fmla="*/ 288 w 312"/>
                  <a:gd name="T51" fmla="*/ 270 h 526"/>
                  <a:gd name="T52" fmla="*/ 306 w 312"/>
                  <a:gd name="T53" fmla="*/ 160 h 526"/>
                  <a:gd name="T54" fmla="*/ 312 w 312"/>
                  <a:gd name="T55" fmla="*/ 116 h 526"/>
                  <a:gd name="T56" fmla="*/ 296 w 312"/>
                  <a:gd name="T57" fmla="*/ 98 h 526"/>
                  <a:gd name="T58" fmla="*/ 264 w 312"/>
                  <a:gd name="T59" fmla="*/ 54 h 526"/>
                  <a:gd name="T60" fmla="*/ 264 w 312"/>
                  <a:gd name="T61" fmla="*/ 54 h 526"/>
                  <a:gd name="T62" fmla="*/ 252 w 312"/>
                  <a:gd name="T63" fmla="*/ 74 h 526"/>
                  <a:gd name="T64" fmla="*/ 240 w 312"/>
                  <a:gd name="T65" fmla="*/ 88 h 526"/>
                  <a:gd name="T66" fmla="*/ 230 w 312"/>
                  <a:gd name="T67" fmla="*/ 100 h 526"/>
                  <a:gd name="T68" fmla="*/ 220 w 312"/>
                  <a:gd name="T69" fmla="*/ 106 h 526"/>
                  <a:gd name="T70" fmla="*/ 200 w 312"/>
                  <a:gd name="T71" fmla="*/ 248 h 526"/>
                  <a:gd name="T72" fmla="*/ 184 w 312"/>
                  <a:gd name="T73" fmla="*/ 106 h 52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12"/>
                  <a:gd name="T112" fmla="*/ 0 h 526"/>
                  <a:gd name="T113" fmla="*/ 312 w 312"/>
                  <a:gd name="T114" fmla="*/ 526 h 52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12" h="526">
                    <a:moveTo>
                      <a:pt x="184" y="106"/>
                    </a:moveTo>
                    <a:lnTo>
                      <a:pt x="184" y="106"/>
                    </a:lnTo>
                    <a:lnTo>
                      <a:pt x="162" y="94"/>
                    </a:lnTo>
                    <a:lnTo>
                      <a:pt x="140" y="78"/>
                    </a:lnTo>
                    <a:lnTo>
                      <a:pt x="120" y="60"/>
                    </a:lnTo>
                    <a:lnTo>
                      <a:pt x="102" y="42"/>
                    </a:lnTo>
                    <a:lnTo>
                      <a:pt x="76" y="12"/>
                    </a:lnTo>
                    <a:lnTo>
                      <a:pt x="66" y="0"/>
                    </a:lnTo>
                    <a:lnTo>
                      <a:pt x="30" y="34"/>
                    </a:lnTo>
                    <a:lnTo>
                      <a:pt x="0" y="64"/>
                    </a:lnTo>
                    <a:lnTo>
                      <a:pt x="16" y="84"/>
                    </a:lnTo>
                    <a:lnTo>
                      <a:pt x="32" y="108"/>
                    </a:lnTo>
                    <a:lnTo>
                      <a:pt x="50" y="138"/>
                    </a:lnTo>
                    <a:lnTo>
                      <a:pt x="68" y="172"/>
                    </a:lnTo>
                    <a:lnTo>
                      <a:pt x="106" y="248"/>
                    </a:lnTo>
                    <a:lnTo>
                      <a:pt x="142" y="326"/>
                    </a:lnTo>
                    <a:lnTo>
                      <a:pt x="174" y="402"/>
                    </a:lnTo>
                    <a:lnTo>
                      <a:pt x="200" y="466"/>
                    </a:lnTo>
                    <a:lnTo>
                      <a:pt x="224" y="526"/>
                    </a:lnTo>
                    <a:lnTo>
                      <a:pt x="234" y="500"/>
                    </a:lnTo>
                    <a:lnTo>
                      <a:pt x="242" y="470"/>
                    </a:lnTo>
                    <a:lnTo>
                      <a:pt x="260" y="406"/>
                    </a:lnTo>
                    <a:lnTo>
                      <a:pt x="274" y="336"/>
                    </a:lnTo>
                    <a:lnTo>
                      <a:pt x="288" y="270"/>
                    </a:lnTo>
                    <a:lnTo>
                      <a:pt x="306" y="160"/>
                    </a:lnTo>
                    <a:lnTo>
                      <a:pt x="312" y="116"/>
                    </a:lnTo>
                    <a:lnTo>
                      <a:pt x="296" y="98"/>
                    </a:lnTo>
                    <a:lnTo>
                      <a:pt x="264" y="54"/>
                    </a:lnTo>
                    <a:lnTo>
                      <a:pt x="252" y="74"/>
                    </a:lnTo>
                    <a:lnTo>
                      <a:pt x="240" y="88"/>
                    </a:lnTo>
                    <a:lnTo>
                      <a:pt x="230" y="100"/>
                    </a:lnTo>
                    <a:lnTo>
                      <a:pt x="220" y="106"/>
                    </a:lnTo>
                    <a:lnTo>
                      <a:pt x="200" y="248"/>
                    </a:lnTo>
                    <a:lnTo>
                      <a:pt x="184" y="106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43" name="Freeform 470"/>
              <p:cNvSpPr>
                <a:spLocks/>
              </p:cNvSpPr>
              <p:nvPr/>
            </p:nvSpPr>
            <p:spPr bwMode="auto">
              <a:xfrm>
                <a:off x="1932" y="3024"/>
                <a:ext cx="282" cy="232"/>
              </a:xfrm>
              <a:custGeom>
                <a:avLst/>
                <a:gdLst>
                  <a:gd name="T0" fmla="*/ 16 w 282"/>
                  <a:gd name="T1" fmla="*/ 232 h 232"/>
                  <a:gd name="T2" fmla="*/ 10 w 282"/>
                  <a:gd name="T3" fmla="*/ 174 h 232"/>
                  <a:gd name="T4" fmla="*/ 2 w 282"/>
                  <a:gd name="T5" fmla="*/ 132 h 232"/>
                  <a:gd name="T6" fmla="*/ 0 w 282"/>
                  <a:gd name="T7" fmla="*/ 110 h 232"/>
                  <a:gd name="T8" fmla="*/ 4 w 282"/>
                  <a:gd name="T9" fmla="*/ 90 h 232"/>
                  <a:gd name="T10" fmla="*/ 24 w 282"/>
                  <a:gd name="T11" fmla="*/ 52 h 232"/>
                  <a:gd name="T12" fmla="*/ 54 w 282"/>
                  <a:gd name="T13" fmla="*/ 22 h 232"/>
                  <a:gd name="T14" fmla="*/ 92 w 282"/>
                  <a:gd name="T15" fmla="*/ 4 h 232"/>
                  <a:gd name="T16" fmla="*/ 114 w 282"/>
                  <a:gd name="T17" fmla="*/ 0 h 232"/>
                  <a:gd name="T18" fmla="*/ 164 w 282"/>
                  <a:gd name="T19" fmla="*/ 0 h 232"/>
                  <a:gd name="T20" fmla="*/ 212 w 282"/>
                  <a:gd name="T21" fmla="*/ 6 h 232"/>
                  <a:gd name="T22" fmla="*/ 244 w 282"/>
                  <a:gd name="T23" fmla="*/ 18 h 232"/>
                  <a:gd name="T24" fmla="*/ 270 w 282"/>
                  <a:gd name="T25" fmla="*/ 36 h 232"/>
                  <a:gd name="T26" fmla="*/ 276 w 282"/>
                  <a:gd name="T27" fmla="*/ 62 h 232"/>
                  <a:gd name="T28" fmla="*/ 270 w 282"/>
                  <a:gd name="T29" fmla="*/ 62 h 232"/>
                  <a:gd name="T30" fmla="*/ 260 w 282"/>
                  <a:gd name="T31" fmla="*/ 66 h 232"/>
                  <a:gd name="T32" fmla="*/ 252 w 282"/>
                  <a:gd name="T33" fmla="*/ 60 h 232"/>
                  <a:gd name="T34" fmla="*/ 226 w 282"/>
                  <a:gd name="T35" fmla="*/ 50 h 232"/>
                  <a:gd name="T36" fmla="*/ 182 w 282"/>
                  <a:gd name="T37" fmla="*/ 40 h 232"/>
                  <a:gd name="T38" fmla="*/ 120 w 282"/>
                  <a:gd name="T39" fmla="*/ 40 h 232"/>
                  <a:gd name="T40" fmla="*/ 108 w 282"/>
                  <a:gd name="T41" fmla="*/ 42 h 232"/>
                  <a:gd name="T42" fmla="*/ 92 w 282"/>
                  <a:gd name="T43" fmla="*/ 50 h 232"/>
                  <a:gd name="T44" fmla="*/ 84 w 282"/>
                  <a:gd name="T45" fmla="*/ 62 h 232"/>
                  <a:gd name="T46" fmla="*/ 84 w 282"/>
                  <a:gd name="T47" fmla="*/ 84 h 232"/>
                  <a:gd name="T48" fmla="*/ 92 w 282"/>
                  <a:gd name="T49" fmla="*/ 110 h 232"/>
                  <a:gd name="T50" fmla="*/ 98 w 282"/>
                  <a:gd name="T51" fmla="*/ 122 h 232"/>
                  <a:gd name="T52" fmla="*/ 88 w 282"/>
                  <a:gd name="T53" fmla="*/ 144 h 232"/>
                  <a:gd name="T54" fmla="*/ 84 w 282"/>
                  <a:gd name="T55" fmla="*/ 172 h 232"/>
                  <a:gd name="T56" fmla="*/ 88 w 282"/>
                  <a:gd name="T57" fmla="*/ 208 h 232"/>
                  <a:gd name="T58" fmla="*/ 62 w 282"/>
                  <a:gd name="T59" fmla="*/ 202 h 232"/>
                  <a:gd name="T60" fmla="*/ 50 w 282"/>
                  <a:gd name="T61" fmla="*/ 194 h 232"/>
                  <a:gd name="T62" fmla="*/ 40 w 282"/>
                  <a:gd name="T63" fmla="*/ 190 h 232"/>
                  <a:gd name="T64" fmla="*/ 34 w 282"/>
                  <a:gd name="T65" fmla="*/ 196 h 232"/>
                  <a:gd name="T66" fmla="*/ 16 w 282"/>
                  <a:gd name="T67" fmla="*/ 232 h 2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2"/>
                  <a:gd name="T103" fmla="*/ 0 h 232"/>
                  <a:gd name="T104" fmla="*/ 282 w 282"/>
                  <a:gd name="T105" fmla="*/ 232 h 23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2" h="232">
                    <a:moveTo>
                      <a:pt x="16" y="232"/>
                    </a:moveTo>
                    <a:lnTo>
                      <a:pt x="16" y="232"/>
                    </a:lnTo>
                    <a:lnTo>
                      <a:pt x="14" y="206"/>
                    </a:lnTo>
                    <a:lnTo>
                      <a:pt x="10" y="174"/>
                    </a:lnTo>
                    <a:lnTo>
                      <a:pt x="2" y="132"/>
                    </a:lnTo>
                    <a:lnTo>
                      <a:pt x="0" y="120"/>
                    </a:lnTo>
                    <a:lnTo>
                      <a:pt x="0" y="110"/>
                    </a:lnTo>
                    <a:lnTo>
                      <a:pt x="2" y="100"/>
                    </a:lnTo>
                    <a:lnTo>
                      <a:pt x="4" y="90"/>
                    </a:lnTo>
                    <a:lnTo>
                      <a:pt x="12" y="70"/>
                    </a:lnTo>
                    <a:lnTo>
                      <a:pt x="24" y="52"/>
                    </a:lnTo>
                    <a:lnTo>
                      <a:pt x="38" y="36"/>
                    </a:lnTo>
                    <a:lnTo>
                      <a:pt x="54" y="22"/>
                    </a:lnTo>
                    <a:lnTo>
                      <a:pt x="72" y="12"/>
                    </a:lnTo>
                    <a:lnTo>
                      <a:pt x="92" y="4"/>
                    </a:lnTo>
                    <a:lnTo>
                      <a:pt x="114" y="0"/>
                    </a:lnTo>
                    <a:lnTo>
                      <a:pt x="136" y="0"/>
                    </a:lnTo>
                    <a:lnTo>
                      <a:pt x="164" y="0"/>
                    </a:lnTo>
                    <a:lnTo>
                      <a:pt x="196" y="4"/>
                    </a:lnTo>
                    <a:lnTo>
                      <a:pt x="212" y="6"/>
                    </a:lnTo>
                    <a:lnTo>
                      <a:pt x="228" y="12"/>
                    </a:lnTo>
                    <a:lnTo>
                      <a:pt x="244" y="18"/>
                    </a:lnTo>
                    <a:lnTo>
                      <a:pt x="258" y="26"/>
                    </a:lnTo>
                    <a:lnTo>
                      <a:pt x="270" y="36"/>
                    </a:lnTo>
                    <a:lnTo>
                      <a:pt x="282" y="50"/>
                    </a:lnTo>
                    <a:lnTo>
                      <a:pt x="276" y="62"/>
                    </a:lnTo>
                    <a:lnTo>
                      <a:pt x="270" y="62"/>
                    </a:lnTo>
                    <a:lnTo>
                      <a:pt x="264" y="62"/>
                    </a:lnTo>
                    <a:lnTo>
                      <a:pt x="260" y="66"/>
                    </a:lnTo>
                    <a:lnTo>
                      <a:pt x="252" y="60"/>
                    </a:lnTo>
                    <a:lnTo>
                      <a:pt x="242" y="56"/>
                    </a:lnTo>
                    <a:lnTo>
                      <a:pt x="226" y="50"/>
                    </a:lnTo>
                    <a:lnTo>
                      <a:pt x="206" y="44"/>
                    </a:lnTo>
                    <a:lnTo>
                      <a:pt x="182" y="40"/>
                    </a:lnTo>
                    <a:lnTo>
                      <a:pt x="154" y="40"/>
                    </a:lnTo>
                    <a:lnTo>
                      <a:pt x="120" y="40"/>
                    </a:lnTo>
                    <a:lnTo>
                      <a:pt x="108" y="42"/>
                    </a:lnTo>
                    <a:lnTo>
                      <a:pt x="100" y="46"/>
                    </a:lnTo>
                    <a:lnTo>
                      <a:pt x="92" y="50"/>
                    </a:lnTo>
                    <a:lnTo>
                      <a:pt x="88" y="56"/>
                    </a:lnTo>
                    <a:lnTo>
                      <a:pt x="84" y="62"/>
                    </a:lnTo>
                    <a:lnTo>
                      <a:pt x="82" y="68"/>
                    </a:lnTo>
                    <a:lnTo>
                      <a:pt x="84" y="84"/>
                    </a:lnTo>
                    <a:lnTo>
                      <a:pt x="86" y="98"/>
                    </a:lnTo>
                    <a:lnTo>
                      <a:pt x="92" y="110"/>
                    </a:lnTo>
                    <a:lnTo>
                      <a:pt x="98" y="122"/>
                    </a:lnTo>
                    <a:lnTo>
                      <a:pt x="94" y="128"/>
                    </a:lnTo>
                    <a:lnTo>
                      <a:pt x="88" y="144"/>
                    </a:lnTo>
                    <a:lnTo>
                      <a:pt x="84" y="156"/>
                    </a:lnTo>
                    <a:lnTo>
                      <a:pt x="84" y="172"/>
                    </a:lnTo>
                    <a:lnTo>
                      <a:pt x="84" y="188"/>
                    </a:lnTo>
                    <a:lnTo>
                      <a:pt x="88" y="208"/>
                    </a:lnTo>
                    <a:lnTo>
                      <a:pt x="62" y="202"/>
                    </a:lnTo>
                    <a:lnTo>
                      <a:pt x="58" y="198"/>
                    </a:lnTo>
                    <a:lnTo>
                      <a:pt x="50" y="194"/>
                    </a:lnTo>
                    <a:lnTo>
                      <a:pt x="46" y="192"/>
                    </a:lnTo>
                    <a:lnTo>
                      <a:pt x="40" y="190"/>
                    </a:lnTo>
                    <a:lnTo>
                      <a:pt x="36" y="192"/>
                    </a:lnTo>
                    <a:lnTo>
                      <a:pt x="34" y="196"/>
                    </a:lnTo>
                    <a:lnTo>
                      <a:pt x="16" y="232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44" name="Freeform 471"/>
              <p:cNvSpPr>
                <a:spLocks/>
              </p:cNvSpPr>
              <p:nvPr/>
            </p:nvSpPr>
            <p:spPr bwMode="auto">
              <a:xfrm>
                <a:off x="1932" y="3024"/>
                <a:ext cx="282" cy="232"/>
              </a:xfrm>
              <a:custGeom>
                <a:avLst/>
                <a:gdLst>
                  <a:gd name="T0" fmla="*/ 16 w 282"/>
                  <a:gd name="T1" fmla="*/ 232 h 232"/>
                  <a:gd name="T2" fmla="*/ 10 w 282"/>
                  <a:gd name="T3" fmla="*/ 174 h 232"/>
                  <a:gd name="T4" fmla="*/ 2 w 282"/>
                  <a:gd name="T5" fmla="*/ 132 h 232"/>
                  <a:gd name="T6" fmla="*/ 0 w 282"/>
                  <a:gd name="T7" fmla="*/ 110 h 232"/>
                  <a:gd name="T8" fmla="*/ 4 w 282"/>
                  <a:gd name="T9" fmla="*/ 90 h 232"/>
                  <a:gd name="T10" fmla="*/ 24 w 282"/>
                  <a:gd name="T11" fmla="*/ 52 h 232"/>
                  <a:gd name="T12" fmla="*/ 54 w 282"/>
                  <a:gd name="T13" fmla="*/ 22 h 232"/>
                  <a:gd name="T14" fmla="*/ 92 w 282"/>
                  <a:gd name="T15" fmla="*/ 4 h 232"/>
                  <a:gd name="T16" fmla="*/ 114 w 282"/>
                  <a:gd name="T17" fmla="*/ 0 h 232"/>
                  <a:gd name="T18" fmla="*/ 164 w 282"/>
                  <a:gd name="T19" fmla="*/ 0 h 232"/>
                  <a:gd name="T20" fmla="*/ 212 w 282"/>
                  <a:gd name="T21" fmla="*/ 6 h 232"/>
                  <a:gd name="T22" fmla="*/ 244 w 282"/>
                  <a:gd name="T23" fmla="*/ 18 h 232"/>
                  <a:gd name="T24" fmla="*/ 270 w 282"/>
                  <a:gd name="T25" fmla="*/ 36 h 232"/>
                  <a:gd name="T26" fmla="*/ 276 w 282"/>
                  <a:gd name="T27" fmla="*/ 62 h 232"/>
                  <a:gd name="T28" fmla="*/ 270 w 282"/>
                  <a:gd name="T29" fmla="*/ 62 h 232"/>
                  <a:gd name="T30" fmla="*/ 260 w 282"/>
                  <a:gd name="T31" fmla="*/ 66 h 232"/>
                  <a:gd name="T32" fmla="*/ 252 w 282"/>
                  <a:gd name="T33" fmla="*/ 60 h 232"/>
                  <a:gd name="T34" fmla="*/ 226 w 282"/>
                  <a:gd name="T35" fmla="*/ 50 h 232"/>
                  <a:gd name="T36" fmla="*/ 182 w 282"/>
                  <a:gd name="T37" fmla="*/ 40 h 232"/>
                  <a:gd name="T38" fmla="*/ 120 w 282"/>
                  <a:gd name="T39" fmla="*/ 40 h 232"/>
                  <a:gd name="T40" fmla="*/ 108 w 282"/>
                  <a:gd name="T41" fmla="*/ 42 h 232"/>
                  <a:gd name="T42" fmla="*/ 92 w 282"/>
                  <a:gd name="T43" fmla="*/ 50 h 232"/>
                  <a:gd name="T44" fmla="*/ 84 w 282"/>
                  <a:gd name="T45" fmla="*/ 62 h 232"/>
                  <a:gd name="T46" fmla="*/ 84 w 282"/>
                  <a:gd name="T47" fmla="*/ 84 h 232"/>
                  <a:gd name="T48" fmla="*/ 92 w 282"/>
                  <a:gd name="T49" fmla="*/ 110 h 232"/>
                  <a:gd name="T50" fmla="*/ 98 w 282"/>
                  <a:gd name="T51" fmla="*/ 122 h 232"/>
                  <a:gd name="T52" fmla="*/ 88 w 282"/>
                  <a:gd name="T53" fmla="*/ 144 h 232"/>
                  <a:gd name="T54" fmla="*/ 84 w 282"/>
                  <a:gd name="T55" fmla="*/ 172 h 232"/>
                  <a:gd name="T56" fmla="*/ 88 w 282"/>
                  <a:gd name="T57" fmla="*/ 208 h 232"/>
                  <a:gd name="T58" fmla="*/ 62 w 282"/>
                  <a:gd name="T59" fmla="*/ 202 h 232"/>
                  <a:gd name="T60" fmla="*/ 50 w 282"/>
                  <a:gd name="T61" fmla="*/ 194 h 232"/>
                  <a:gd name="T62" fmla="*/ 40 w 282"/>
                  <a:gd name="T63" fmla="*/ 190 h 232"/>
                  <a:gd name="T64" fmla="*/ 34 w 282"/>
                  <a:gd name="T65" fmla="*/ 196 h 232"/>
                  <a:gd name="T66" fmla="*/ 16 w 282"/>
                  <a:gd name="T67" fmla="*/ 232 h 2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2"/>
                  <a:gd name="T103" fmla="*/ 0 h 232"/>
                  <a:gd name="T104" fmla="*/ 282 w 282"/>
                  <a:gd name="T105" fmla="*/ 232 h 23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2" h="232">
                    <a:moveTo>
                      <a:pt x="16" y="232"/>
                    </a:moveTo>
                    <a:lnTo>
                      <a:pt x="16" y="232"/>
                    </a:lnTo>
                    <a:lnTo>
                      <a:pt x="14" y="206"/>
                    </a:lnTo>
                    <a:lnTo>
                      <a:pt x="10" y="174"/>
                    </a:lnTo>
                    <a:lnTo>
                      <a:pt x="2" y="132"/>
                    </a:lnTo>
                    <a:lnTo>
                      <a:pt x="0" y="120"/>
                    </a:lnTo>
                    <a:lnTo>
                      <a:pt x="0" y="110"/>
                    </a:lnTo>
                    <a:lnTo>
                      <a:pt x="2" y="100"/>
                    </a:lnTo>
                    <a:lnTo>
                      <a:pt x="4" y="90"/>
                    </a:lnTo>
                    <a:lnTo>
                      <a:pt x="12" y="70"/>
                    </a:lnTo>
                    <a:lnTo>
                      <a:pt x="24" y="52"/>
                    </a:lnTo>
                    <a:lnTo>
                      <a:pt x="38" y="36"/>
                    </a:lnTo>
                    <a:lnTo>
                      <a:pt x="54" y="22"/>
                    </a:lnTo>
                    <a:lnTo>
                      <a:pt x="72" y="12"/>
                    </a:lnTo>
                    <a:lnTo>
                      <a:pt x="92" y="4"/>
                    </a:lnTo>
                    <a:lnTo>
                      <a:pt x="114" y="0"/>
                    </a:lnTo>
                    <a:lnTo>
                      <a:pt x="136" y="0"/>
                    </a:lnTo>
                    <a:lnTo>
                      <a:pt x="164" y="0"/>
                    </a:lnTo>
                    <a:lnTo>
                      <a:pt x="196" y="4"/>
                    </a:lnTo>
                    <a:lnTo>
                      <a:pt x="212" y="6"/>
                    </a:lnTo>
                    <a:lnTo>
                      <a:pt x="228" y="12"/>
                    </a:lnTo>
                    <a:lnTo>
                      <a:pt x="244" y="18"/>
                    </a:lnTo>
                    <a:lnTo>
                      <a:pt x="258" y="26"/>
                    </a:lnTo>
                    <a:lnTo>
                      <a:pt x="270" y="36"/>
                    </a:lnTo>
                    <a:lnTo>
                      <a:pt x="282" y="50"/>
                    </a:lnTo>
                    <a:lnTo>
                      <a:pt x="276" y="62"/>
                    </a:lnTo>
                    <a:lnTo>
                      <a:pt x="270" y="62"/>
                    </a:lnTo>
                    <a:lnTo>
                      <a:pt x="264" y="62"/>
                    </a:lnTo>
                    <a:lnTo>
                      <a:pt x="260" y="66"/>
                    </a:lnTo>
                    <a:lnTo>
                      <a:pt x="252" y="60"/>
                    </a:lnTo>
                    <a:lnTo>
                      <a:pt x="242" y="56"/>
                    </a:lnTo>
                    <a:lnTo>
                      <a:pt x="226" y="50"/>
                    </a:lnTo>
                    <a:lnTo>
                      <a:pt x="206" y="44"/>
                    </a:lnTo>
                    <a:lnTo>
                      <a:pt x="182" y="40"/>
                    </a:lnTo>
                    <a:lnTo>
                      <a:pt x="154" y="40"/>
                    </a:lnTo>
                    <a:lnTo>
                      <a:pt x="120" y="40"/>
                    </a:lnTo>
                    <a:lnTo>
                      <a:pt x="108" y="42"/>
                    </a:lnTo>
                    <a:lnTo>
                      <a:pt x="100" y="46"/>
                    </a:lnTo>
                    <a:lnTo>
                      <a:pt x="92" y="50"/>
                    </a:lnTo>
                    <a:lnTo>
                      <a:pt x="88" y="56"/>
                    </a:lnTo>
                    <a:lnTo>
                      <a:pt x="84" y="62"/>
                    </a:lnTo>
                    <a:lnTo>
                      <a:pt x="82" y="68"/>
                    </a:lnTo>
                    <a:lnTo>
                      <a:pt x="84" y="84"/>
                    </a:lnTo>
                    <a:lnTo>
                      <a:pt x="86" y="98"/>
                    </a:lnTo>
                    <a:lnTo>
                      <a:pt x="92" y="110"/>
                    </a:lnTo>
                    <a:lnTo>
                      <a:pt x="98" y="122"/>
                    </a:lnTo>
                    <a:lnTo>
                      <a:pt x="94" y="128"/>
                    </a:lnTo>
                    <a:lnTo>
                      <a:pt x="88" y="144"/>
                    </a:lnTo>
                    <a:lnTo>
                      <a:pt x="84" y="156"/>
                    </a:lnTo>
                    <a:lnTo>
                      <a:pt x="84" y="172"/>
                    </a:lnTo>
                    <a:lnTo>
                      <a:pt x="84" y="188"/>
                    </a:lnTo>
                    <a:lnTo>
                      <a:pt x="88" y="208"/>
                    </a:lnTo>
                    <a:lnTo>
                      <a:pt x="62" y="202"/>
                    </a:lnTo>
                    <a:lnTo>
                      <a:pt x="58" y="198"/>
                    </a:lnTo>
                    <a:lnTo>
                      <a:pt x="50" y="194"/>
                    </a:lnTo>
                    <a:lnTo>
                      <a:pt x="46" y="192"/>
                    </a:lnTo>
                    <a:lnTo>
                      <a:pt x="40" y="190"/>
                    </a:lnTo>
                    <a:lnTo>
                      <a:pt x="36" y="192"/>
                    </a:lnTo>
                    <a:lnTo>
                      <a:pt x="34" y="196"/>
                    </a:lnTo>
                    <a:lnTo>
                      <a:pt x="16" y="23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45" name="Freeform 472"/>
              <p:cNvSpPr>
                <a:spLocks/>
              </p:cNvSpPr>
              <p:nvPr/>
            </p:nvSpPr>
            <p:spPr bwMode="auto">
              <a:xfrm>
                <a:off x="2056" y="3174"/>
                <a:ext cx="98" cy="26"/>
              </a:xfrm>
              <a:custGeom>
                <a:avLst/>
                <a:gdLst>
                  <a:gd name="T0" fmla="*/ 0 w 98"/>
                  <a:gd name="T1" fmla="*/ 26 h 26"/>
                  <a:gd name="T2" fmla="*/ 0 w 98"/>
                  <a:gd name="T3" fmla="*/ 26 h 26"/>
                  <a:gd name="T4" fmla="*/ 16 w 98"/>
                  <a:gd name="T5" fmla="*/ 22 h 26"/>
                  <a:gd name="T6" fmla="*/ 30 w 98"/>
                  <a:gd name="T7" fmla="*/ 18 h 26"/>
                  <a:gd name="T8" fmla="*/ 46 w 98"/>
                  <a:gd name="T9" fmla="*/ 14 h 26"/>
                  <a:gd name="T10" fmla="*/ 46 w 98"/>
                  <a:gd name="T11" fmla="*/ 14 h 26"/>
                  <a:gd name="T12" fmla="*/ 62 w 98"/>
                  <a:gd name="T13" fmla="*/ 16 h 26"/>
                  <a:gd name="T14" fmla="*/ 78 w 98"/>
                  <a:gd name="T15" fmla="*/ 20 h 26"/>
                  <a:gd name="T16" fmla="*/ 96 w 98"/>
                  <a:gd name="T17" fmla="*/ 26 h 26"/>
                  <a:gd name="T18" fmla="*/ 96 w 98"/>
                  <a:gd name="T19" fmla="*/ 26 h 26"/>
                  <a:gd name="T20" fmla="*/ 98 w 98"/>
                  <a:gd name="T21" fmla="*/ 24 h 26"/>
                  <a:gd name="T22" fmla="*/ 98 w 98"/>
                  <a:gd name="T23" fmla="*/ 20 h 26"/>
                  <a:gd name="T24" fmla="*/ 96 w 98"/>
                  <a:gd name="T25" fmla="*/ 14 h 26"/>
                  <a:gd name="T26" fmla="*/ 86 w 98"/>
                  <a:gd name="T27" fmla="*/ 6 h 26"/>
                  <a:gd name="T28" fmla="*/ 86 w 98"/>
                  <a:gd name="T29" fmla="*/ 6 h 26"/>
                  <a:gd name="T30" fmla="*/ 78 w 98"/>
                  <a:gd name="T31" fmla="*/ 4 h 26"/>
                  <a:gd name="T32" fmla="*/ 68 w 98"/>
                  <a:gd name="T33" fmla="*/ 2 h 26"/>
                  <a:gd name="T34" fmla="*/ 56 w 98"/>
                  <a:gd name="T35" fmla="*/ 0 h 26"/>
                  <a:gd name="T36" fmla="*/ 42 w 98"/>
                  <a:gd name="T37" fmla="*/ 2 h 26"/>
                  <a:gd name="T38" fmla="*/ 28 w 98"/>
                  <a:gd name="T39" fmla="*/ 4 h 26"/>
                  <a:gd name="T40" fmla="*/ 16 w 98"/>
                  <a:gd name="T41" fmla="*/ 8 h 26"/>
                  <a:gd name="T42" fmla="*/ 6 w 98"/>
                  <a:gd name="T43" fmla="*/ 16 h 26"/>
                  <a:gd name="T44" fmla="*/ 2 w 98"/>
                  <a:gd name="T45" fmla="*/ 20 h 26"/>
                  <a:gd name="T46" fmla="*/ 0 w 98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8"/>
                  <a:gd name="T73" fmla="*/ 0 h 26"/>
                  <a:gd name="T74" fmla="*/ 98 w 98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8" h="26">
                    <a:moveTo>
                      <a:pt x="0" y="26"/>
                    </a:moveTo>
                    <a:lnTo>
                      <a:pt x="0" y="26"/>
                    </a:lnTo>
                    <a:lnTo>
                      <a:pt x="16" y="22"/>
                    </a:lnTo>
                    <a:lnTo>
                      <a:pt x="30" y="18"/>
                    </a:lnTo>
                    <a:lnTo>
                      <a:pt x="46" y="14"/>
                    </a:lnTo>
                    <a:lnTo>
                      <a:pt x="62" y="16"/>
                    </a:lnTo>
                    <a:lnTo>
                      <a:pt x="78" y="20"/>
                    </a:lnTo>
                    <a:lnTo>
                      <a:pt x="96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6" y="14"/>
                    </a:lnTo>
                    <a:lnTo>
                      <a:pt x="86" y="6"/>
                    </a:lnTo>
                    <a:lnTo>
                      <a:pt x="78" y="4"/>
                    </a:lnTo>
                    <a:lnTo>
                      <a:pt x="68" y="2"/>
                    </a:lnTo>
                    <a:lnTo>
                      <a:pt x="56" y="0"/>
                    </a:lnTo>
                    <a:lnTo>
                      <a:pt x="42" y="2"/>
                    </a:lnTo>
                    <a:lnTo>
                      <a:pt x="28" y="4"/>
                    </a:lnTo>
                    <a:lnTo>
                      <a:pt x="16" y="8"/>
                    </a:lnTo>
                    <a:lnTo>
                      <a:pt x="6" y="16"/>
                    </a:lnTo>
                    <a:lnTo>
                      <a:pt x="2" y="20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46" name="Freeform 473"/>
              <p:cNvSpPr>
                <a:spLocks/>
              </p:cNvSpPr>
              <p:nvPr/>
            </p:nvSpPr>
            <p:spPr bwMode="auto">
              <a:xfrm>
                <a:off x="2056" y="3174"/>
                <a:ext cx="98" cy="26"/>
              </a:xfrm>
              <a:custGeom>
                <a:avLst/>
                <a:gdLst>
                  <a:gd name="T0" fmla="*/ 0 w 98"/>
                  <a:gd name="T1" fmla="*/ 26 h 26"/>
                  <a:gd name="T2" fmla="*/ 0 w 98"/>
                  <a:gd name="T3" fmla="*/ 26 h 26"/>
                  <a:gd name="T4" fmla="*/ 16 w 98"/>
                  <a:gd name="T5" fmla="*/ 22 h 26"/>
                  <a:gd name="T6" fmla="*/ 30 w 98"/>
                  <a:gd name="T7" fmla="*/ 18 h 26"/>
                  <a:gd name="T8" fmla="*/ 46 w 98"/>
                  <a:gd name="T9" fmla="*/ 14 h 26"/>
                  <a:gd name="T10" fmla="*/ 46 w 98"/>
                  <a:gd name="T11" fmla="*/ 14 h 26"/>
                  <a:gd name="T12" fmla="*/ 62 w 98"/>
                  <a:gd name="T13" fmla="*/ 16 h 26"/>
                  <a:gd name="T14" fmla="*/ 78 w 98"/>
                  <a:gd name="T15" fmla="*/ 20 h 26"/>
                  <a:gd name="T16" fmla="*/ 96 w 98"/>
                  <a:gd name="T17" fmla="*/ 26 h 26"/>
                  <a:gd name="T18" fmla="*/ 96 w 98"/>
                  <a:gd name="T19" fmla="*/ 26 h 26"/>
                  <a:gd name="T20" fmla="*/ 98 w 98"/>
                  <a:gd name="T21" fmla="*/ 24 h 26"/>
                  <a:gd name="T22" fmla="*/ 98 w 98"/>
                  <a:gd name="T23" fmla="*/ 20 h 26"/>
                  <a:gd name="T24" fmla="*/ 96 w 98"/>
                  <a:gd name="T25" fmla="*/ 14 h 26"/>
                  <a:gd name="T26" fmla="*/ 86 w 98"/>
                  <a:gd name="T27" fmla="*/ 6 h 26"/>
                  <a:gd name="T28" fmla="*/ 86 w 98"/>
                  <a:gd name="T29" fmla="*/ 6 h 26"/>
                  <a:gd name="T30" fmla="*/ 78 w 98"/>
                  <a:gd name="T31" fmla="*/ 4 h 26"/>
                  <a:gd name="T32" fmla="*/ 68 w 98"/>
                  <a:gd name="T33" fmla="*/ 2 h 26"/>
                  <a:gd name="T34" fmla="*/ 56 w 98"/>
                  <a:gd name="T35" fmla="*/ 0 h 26"/>
                  <a:gd name="T36" fmla="*/ 42 w 98"/>
                  <a:gd name="T37" fmla="*/ 2 h 26"/>
                  <a:gd name="T38" fmla="*/ 28 w 98"/>
                  <a:gd name="T39" fmla="*/ 4 h 26"/>
                  <a:gd name="T40" fmla="*/ 16 w 98"/>
                  <a:gd name="T41" fmla="*/ 8 h 26"/>
                  <a:gd name="T42" fmla="*/ 6 w 98"/>
                  <a:gd name="T43" fmla="*/ 16 h 26"/>
                  <a:gd name="T44" fmla="*/ 2 w 98"/>
                  <a:gd name="T45" fmla="*/ 20 h 26"/>
                  <a:gd name="T46" fmla="*/ 0 w 98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8"/>
                  <a:gd name="T73" fmla="*/ 0 h 26"/>
                  <a:gd name="T74" fmla="*/ 98 w 98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8" h="26">
                    <a:moveTo>
                      <a:pt x="0" y="26"/>
                    </a:moveTo>
                    <a:lnTo>
                      <a:pt x="0" y="26"/>
                    </a:lnTo>
                    <a:lnTo>
                      <a:pt x="16" y="22"/>
                    </a:lnTo>
                    <a:lnTo>
                      <a:pt x="30" y="18"/>
                    </a:lnTo>
                    <a:lnTo>
                      <a:pt x="46" y="14"/>
                    </a:lnTo>
                    <a:lnTo>
                      <a:pt x="62" y="16"/>
                    </a:lnTo>
                    <a:lnTo>
                      <a:pt x="78" y="20"/>
                    </a:lnTo>
                    <a:lnTo>
                      <a:pt x="96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6" y="14"/>
                    </a:lnTo>
                    <a:lnTo>
                      <a:pt x="86" y="6"/>
                    </a:lnTo>
                    <a:lnTo>
                      <a:pt x="78" y="4"/>
                    </a:lnTo>
                    <a:lnTo>
                      <a:pt x="68" y="2"/>
                    </a:lnTo>
                    <a:lnTo>
                      <a:pt x="56" y="0"/>
                    </a:lnTo>
                    <a:lnTo>
                      <a:pt x="42" y="2"/>
                    </a:lnTo>
                    <a:lnTo>
                      <a:pt x="28" y="4"/>
                    </a:lnTo>
                    <a:lnTo>
                      <a:pt x="16" y="8"/>
                    </a:lnTo>
                    <a:lnTo>
                      <a:pt x="6" y="16"/>
                    </a:lnTo>
                    <a:lnTo>
                      <a:pt x="2" y="20"/>
                    </a:lnTo>
                    <a:lnTo>
                      <a:pt x="0" y="2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47" name="Freeform 474"/>
              <p:cNvSpPr>
                <a:spLocks/>
              </p:cNvSpPr>
              <p:nvPr/>
            </p:nvSpPr>
            <p:spPr bwMode="auto">
              <a:xfrm>
                <a:off x="2186" y="3176"/>
                <a:ext cx="38" cy="24"/>
              </a:xfrm>
              <a:custGeom>
                <a:avLst/>
                <a:gdLst>
                  <a:gd name="T0" fmla="*/ 0 w 38"/>
                  <a:gd name="T1" fmla="*/ 24 h 24"/>
                  <a:gd name="T2" fmla="*/ 0 w 38"/>
                  <a:gd name="T3" fmla="*/ 24 h 24"/>
                  <a:gd name="T4" fmla="*/ 14 w 38"/>
                  <a:gd name="T5" fmla="*/ 18 h 24"/>
                  <a:gd name="T6" fmla="*/ 24 w 38"/>
                  <a:gd name="T7" fmla="*/ 16 h 24"/>
                  <a:gd name="T8" fmla="*/ 30 w 38"/>
                  <a:gd name="T9" fmla="*/ 16 h 24"/>
                  <a:gd name="T10" fmla="*/ 32 w 38"/>
                  <a:gd name="T11" fmla="*/ 18 h 24"/>
                  <a:gd name="T12" fmla="*/ 32 w 38"/>
                  <a:gd name="T13" fmla="*/ 18 h 24"/>
                  <a:gd name="T14" fmla="*/ 34 w 38"/>
                  <a:gd name="T15" fmla="*/ 16 h 24"/>
                  <a:gd name="T16" fmla="*/ 38 w 38"/>
                  <a:gd name="T17" fmla="*/ 12 h 24"/>
                  <a:gd name="T18" fmla="*/ 38 w 38"/>
                  <a:gd name="T19" fmla="*/ 8 h 24"/>
                  <a:gd name="T20" fmla="*/ 38 w 38"/>
                  <a:gd name="T21" fmla="*/ 6 h 24"/>
                  <a:gd name="T22" fmla="*/ 38 w 38"/>
                  <a:gd name="T23" fmla="*/ 2 h 24"/>
                  <a:gd name="T24" fmla="*/ 34 w 38"/>
                  <a:gd name="T25" fmla="*/ 0 h 24"/>
                  <a:gd name="T26" fmla="*/ 34 w 38"/>
                  <a:gd name="T27" fmla="*/ 0 h 24"/>
                  <a:gd name="T28" fmla="*/ 30 w 38"/>
                  <a:gd name="T29" fmla="*/ 0 h 24"/>
                  <a:gd name="T30" fmla="*/ 24 w 38"/>
                  <a:gd name="T31" fmla="*/ 0 h 24"/>
                  <a:gd name="T32" fmla="*/ 14 w 38"/>
                  <a:gd name="T33" fmla="*/ 6 h 24"/>
                  <a:gd name="T34" fmla="*/ 4 w 38"/>
                  <a:gd name="T35" fmla="*/ 14 h 24"/>
                  <a:gd name="T36" fmla="*/ 0 w 38"/>
                  <a:gd name="T37" fmla="*/ 20 h 24"/>
                  <a:gd name="T38" fmla="*/ 0 w 38"/>
                  <a:gd name="T39" fmla="*/ 2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8"/>
                  <a:gd name="T61" fmla="*/ 0 h 24"/>
                  <a:gd name="T62" fmla="*/ 38 w 38"/>
                  <a:gd name="T63" fmla="*/ 24 h 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8" h="24">
                    <a:moveTo>
                      <a:pt x="0" y="24"/>
                    </a:moveTo>
                    <a:lnTo>
                      <a:pt x="0" y="24"/>
                    </a:lnTo>
                    <a:lnTo>
                      <a:pt x="14" y="18"/>
                    </a:lnTo>
                    <a:lnTo>
                      <a:pt x="24" y="16"/>
                    </a:lnTo>
                    <a:lnTo>
                      <a:pt x="30" y="16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8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4" y="6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48" name="Freeform 475"/>
              <p:cNvSpPr>
                <a:spLocks/>
              </p:cNvSpPr>
              <p:nvPr/>
            </p:nvSpPr>
            <p:spPr bwMode="auto">
              <a:xfrm>
                <a:off x="2186" y="3176"/>
                <a:ext cx="38" cy="24"/>
              </a:xfrm>
              <a:custGeom>
                <a:avLst/>
                <a:gdLst>
                  <a:gd name="T0" fmla="*/ 0 w 38"/>
                  <a:gd name="T1" fmla="*/ 24 h 24"/>
                  <a:gd name="T2" fmla="*/ 0 w 38"/>
                  <a:gd name="T3" fmla="*/ 24 h 24"/>
                  <a:gd name="T4" fmla="*/ 14 w 38"/>
                  <a:gd name="T5" fmla="*/ 18 h 24"/>
                  <a:gd name="T6" fmla="*/ 24 w 38"/>
                  <a:gd name="T7" fmla="*/ 16 h 24"/>
                  <a:gd name="T8" fmla="*/ 30 w 38"/>
                  <a:gd name="T9" fmla="*/ 16 h 24"/>
                  <a:gd name="T10" fmla="*/ 32 w 38"/>
                  <a:gd name="T11" fmla="*/ 18 h 24"/>
                  <a:gd name="T12" fmla="*/ 32 w 38"/>
                  <a:gd name="T13" fmla="*/ 18 h 24"/>
                  <a:gd name="T14" fmla="*/ 34 w 38"/>
                  <a:gd name="T15" fmla="*/ 16 h 24"/>
                  <a:gd name="T16" fmla="*/ 38 w 38"/>
                  <a:gd name="T17" fmla="*/ 12 h 24"/>
                  <a:gd name="T18" fmla="*/ 38 w 38"/>
                  <a:gd name="T19" fmla="*/ 8 h 24"/>
                  <a:gd name="T20" fmla="*/ 38 w 38"/>
                  <a:gd name="T21" fmla="*/ 6 h 24"/>
                  <a:gd name="T22" fmla="*/ 38 w 38"/>
                  <a:gd name="T23" fmla="*/ 2 h 24"/>
                  <a:gd name="T24" fmla="*/ 34 w 38"/>
                  <a:gd name="T25" fmla="*/ 0 h 24"/>
                  <a:gd name="T26" fmla="*/ 34 w 38"/>
                  <a:gd name="T27" fmla="*/ 0 h 24"/>
                  <a:gd name="T28" fmla="*/ 30 w 38"/>
                  <a:gd name="T29" fmla="*/ 0 h 24"/>
                  <a:gd name="T30" fmla="*/ 24 w 38"/>
                  <a:gd name="T31" fmla="*/ 0 h 24"/>
                  <a:gd name="T32" fmla="*/ 14 w 38"/>
                  <a:gd name="T33" fmla="*/ 6 h 24"/>
                  <a:gd name="T34" fmla="*/ 4 w 38"/>
                  <a:gd name="T35" fmla="*/ 14 h 24"/>
                  <a:gd name="T36" fmla="*/ 0 w 38"/>
                  <a:gd name="T37" fmla="*/ 20 h 24"/>
                  <a:gd name="T38" fmla="*/ 0 w 38"/>
                  <a:gd name="T39" fmla="*/ 2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8"/>
                  <a:gd name="T61" fmla="*/ 0 h 24"/>
                  <a:gd name="T62" fmla="*/ 38 w 38"/>
                  <a:gd name="T63" fmla="*/ 24 h 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8" h="24">
                    <a:moveTo>
                      <a:pt x="0" y="24"/>
                    </a:moveTo>
                    <a:lnTo>
                      <a:pt x="0" y="24"/>
                    </a:lnTo>
                    <a:lnTo>
                      <a:pt x="14" y="18"/>
                    </a:lnTo>
                    <a:lnTo>
                      <a:pt x="24" y="16"/>
                    </a:lnTo>
                    <a:lnTo>
                      <a:pt x="30" y="16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8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4" y="6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0" y="2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49" name="Freeform 476"/>
              <p:cNvSpPr>
                <a:spLocks/>
              </p:cNvSpPr>
              <p:nvPr/>
            </p:nvSpPr>
            <p:spPr bwMode="auto">
              <a:xfrm>
                <a:off x="1948" y="3184"/>
                <a:ext cx="46" cy="90"/>
              </a:xfrm>
              <a:custGeom>
                <a:avLst/>
                <a:gdLst>
                  <a:gd name="T0" fmla="*/ 46 w 46"/>
                  <a:gd name="T1" fmla="*/ 54 h 90"/>
                  <a:gd name="T2" fmla="*/ 46 w 46"/>
                  <a:gd name="T3" fmla="*/ 54 h 90"/>
                  <a:gd name="T4" fmla="*/ 46 w 46"/>
                  <a:gd name="T5" fmla="*/ 46 h 90"/>
                  <a:gd name="T6" fmla="*/ 46 w 46"/>
                  <a:gd name="T7" fmla="*/ 30 h 90"/>
                  <a:gd name="T8" fmla="*/ 44 w 46"/>
                  <a:gd name="T9" fmla="*/ 20 h 90"/>
                  <a:gd name="T10" fmla="*/ 40 w 46"/>
                  <a:gd name="T11" fmla="*/ 12 h 90"/>
                  <a:gd name="T12" fmla="*/ 34 w 46"/>
                  <a:gd name="T13" fmla="*/ 4 h 90"/>
                  <a:gd name="T14" fmla="*/ 26 w 46"/>
                  <a:gd name="T15" fmla="*/ 0 h 90"/>
                  <a:gd name="T16" fmla="*/ 26 w 46"/>
                  <a:gd name="T17" fmla="*/ 0 h 90"/>
                  <a:gd name="T18" fmla="*/ 18 w 46"/>
                  <a:gd name="T19" fmla="*/ 0 h 90"/>
                  <a:gd name="T20" fmla="*/ 10 w 46"/>
                  <a:gd name="T21" fmla="*/ 4 h 90"/>
                  <a:gd name="T22" fmla="*/ 4 w 46"/>
                  <a:gd name="T23" fmla="*/ 10 h 90"/>
                  <a:gd name="T24" fmla="*/ 2 w 46"/>
                  <a:gd name="T25" fmla="*/ 18 h 90"/>
                  <a:gd name="T26" fmla="*/ 0 w 46"/>
                  <a:gd name="T27" fmla="*/ 30 h 90"/>
                  <a:gd name="T28" fmla="*/ 2 w 46"/>
                  <a:gd name="T29" fmla="*/ 42 h 90"/>
                  <a:gd name="T30" fmla="*/ 6 w 46"/>
                  <a:gd name="T31" fmla="*/ 56 h 90"/>
                  <a:gd name="T32" fmla="*/ 14 w 46"/>
                  <a:gd name="T33" fmla="*/ 70 h 90"/>
                  <a:gd name="T34" fmla="*/ 14 w 46"/>
                  <a:gd name="T35" fmla="*/ 70 h 90"/>
                  <a:gd name="T36" fmla="*/ 22 w 46"/>
                  <a:gd name="T37" fmla="*/ 80 h 90"/>
                  <a:gd name="T38" fmla="*/ 28 w 46"/>
                  <a:gd name="T39" fmla="*/ 88 h 90"/>
                  <a:gd name="T40" fmla="*/ 34 w 46"/>
                  <a:gd name="T41" fmla="*/ 90 h 90"/>
                  <a:gd name="T42" fmla="*/ 40 w 46"/>
                  <a:gd name="T43" fmla="*/ 88 h 90"/>
                  <a:gd name="T44" fmla="*/ 44 w 46"/>
                  <a:gd name="T45" fmla="*/ 84 h 90"/>
                  <a:gd name="T46" fmla="*/ 46 w 46"/>
                  <a:gd name="T47" fmla="*/ 76 h 90"/>
                  <a:gd name="T48" fmla="*/ 46 w 46"/>
                  <a:gd name="T49" fmla="*/ 66 h 90"/>
                  <a:gd name="T50" fmla="*/ 46 w 46"/>
                  <a:gd name="T51" fmla="*/ 54 h 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6"/>
                  <a:gd name="T79" fmla="*/ 0 h 90"/>
                  <a:gd name="T80" fmla="*/ 46 w 46"/>
                  <a:gd name="T81" fmla="*/ 90 h 9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6" h="90">
                    <a:moveTo>
                      <a:pt x="46" y="54"/>
                    </a:moveTo>
                    <a:lnTo>
                      <a:pt x="46" y="54"/>
                    </a:lnTo>
                    <a:lnTo>
                      <a:pt x="46" y="46"/>
                    </a:lnTo>
                    <a:lnTo>
                      <a:pt x="46" y="30"/>
                    </a:lnTo>
                    <a:lnTo>
                      <a:pt x="44" y="20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4"/>
                    </a:lnTo>
                    <a:lnTo>
                      <a:pt x="4" y="10"/>
                    </a:lnTo>
                    <a:lnTo>
                      <a:pt x="2" y="18"/>
                    </a:lnTo>
                    <a:lnTo>
                      <a:pt x="0" y="30"/>
                    </a:lnTo>
                    <a:lnTo>
                      <a:pt x="2" y="42"/>
                    </a:lnTo>
                    <a:lnTo>
                      <a:pt x="6" y="56"/>
                    </a:lnTo>
                    <a:lnTo>
                      <a:pt x="14" y="70"/>
                    </a:lnTo>
                    <a:lnTo>
                      <a:pt x="22" y="80"/>
                    </a:lnTo>
                    <a:lnTo>
                      <a:pt x="28" y="88"/>
                    </a:lnTo>
                    <a:lnTo>
                      <a:pt x="34" y="90"/>
                    </a:lnTo>
                    <a:lnTo>
                      <a:pt x="40" y="88"/>
                    </a:lnTo>
                    <a:lnTo>
                      <a:pt x="44" y="84"/>
                    </a:lnTo>
                    <a:lnTo>
                      <a:pt x="46" y="76"/>
                    </a:lnTo>
                    <a:lnTo>
                      <a:pt x="46" y="66"/>
                    </a:lnTo>
                    <a:lnTo>
                      <a:pt x="46" y="54"/>
                    </a:lnTo>
                    <a:close/>
                  </a:path>
                </a:pathLst>
              </a:custGeom>
              <a:solidFill>
                <a:srgbClr val="EF905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50" name="Freeform 477"/>
              <p:cNvSpPr>
                <a:spLocks/>
              </p:cNvSpPr>
              <p:nvPr/>
            </p:nvSpPr>
            <p:spPr bwMode="auto">
              <a:xfrm>
                <a:off x="1948" y="3184"/>
                <a:ext cx="46" cy="90"/>
              </a:xfrm>
              <a:custGeom>
                <a:avLst/>
                <a:gdLst>
                  <a:gd name="T0" fmla="*/ 46 w 46"/>
                  <a:gd name="T1" fmla="*/ 54 h 90"/>
                  <a:gd name="T2" fmla="*/ 46 w 46"/>
                  <a:gd name="T3" fmla="*/ 54 h 90"/>
                  <a:gd name="T4" fmla="*/ 46 w 46"/>
                  <a:gd name="T5" fmla="*/ 46 h 90"/>
                  <a:gd name="T6" fmla="*/ 46 w 46"/>
                  <a:gd name="T7" fmla="*/ 30 h 90"/>
                  <a:gd name="T8" fmla="*/ 44 w 46"/>
                  <a:gd name="T9" fmla="*/ 20 h 90"/>
                  <a:gd name="T10" fmla="*/ 40 w 46"/>
                  <a:gd name="T11" fmla="*/ 12 h 90"/>
                  <a:gd name="T12" fmla="*/ 34 w 46"/>
                  <a:gd name="T13" fmla="*/ 4 h 90"/>
                  <a:gd name="T14" fmla="*/ 26 w 46"/>
                  <a:gd name="T15" fmla="*/ 0 h 90"/>
                  <a:gd name="T16" fmla="*/ 26 w 46"/>
                  <a:gd name="T17" fmla="*/ 0 h 90"/>
                  <a:gd name="T18" fmla="*/ 18 w 46"/>
                  <a:gd name="T19" fmla="*/ 0 h 90"/>
                  <a:gd name="T20" fmla="*/ 10 w 46"/>
                  <a:gd name="T21" fmla="*/ 4 h 90"/>
                  <a:gd name="T22" fmla="*/ 4 w 46"/>
                  <a:gd name="T23" fmla="*/ 10 h 90"/>
                  <a:gd name="T24" fmla="*/ 2 w 46"/>
                  <a:gd name="T25" fmla="*/ 18 h 90"/>
                  <a:gd name="T26" fmla="*/ 0 w 46"/>
                  <a:gd name="T27" fmla="*/ 30 h 90"/>
                  <a:gd name="T28" fmla="*/ 2 w 46"/>
                  <a:gd name="T29" fmla="*/ 42 h 90"/>
                  <a:gd name="T30" fmla="*/ 6 w 46"/>
                  <a:gd name="T31" fmla="*/ 56 h 90"/>
                  <a:gd name="T32" fmla="*/ 14 w 46"/>
                  <a:gd name="T33" fmla="*/ 70 h 90"/>
                  <a:gd name="T34" fmla="*/ 14 w 46"/>
                  <a:gd name="T35" fmla="*/ 70 h 90"/>
                  <a:gd name="T36" fmla="*/ 22 w 46"/>
                  <a:gd name="T37" fmla="*/ 80 h 90"/>
                  <a:gd name="T38" fmla="*/ 28 w 46"/>
                  <a:gd name="T39" fmla="*/ 88 h 90"/>
                  <a:gd name="T40" fmla="*/ 34 w 46"/>
                  <a:gd name="T41" fmla="*/ 90 h 90"/>
                  <a:gd name="T42" fmla="*/ 40 w 46"/>
                  <a:gd name="T43" fmla="*/ 88 h 90"/>
                  <a:gd name="T44" fmla="*/ 44 w 46"/>
                  <a:gd name="T45" fmla="*/ 84 h 90"/>
                  <a:gd name="T46" fmla="*/ 46 w 46"/>
                  <a:gd name="T47" fmla="*/ 76 h 90"/>
                  <a:gd name="T48" fmla="*/ 46 w 46"/>
                  <a:gd name="T49" fmla="*/ 66 h 90"/>
                  <a:gd name="T50" fmla="*/ 46 w 46"/>
                  <a:gd name="T51" fmla="*/ 54 h 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6"/>
                  <a:gd name="T79" fmla="*/ 0 h 90"/>
                  <a:gd name="T80" fmla="*/ 46 w 46"/>
                  <a:gd name="T81" fmla="*/ 90 h 9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6" h="90">
                    <a:moveTo>
                      <a:pt x="46" y="54"/>
                    </a:moveTo>
                    <a:lnTo>
                      <a:pt x="46" y="54"/>
                    </a:lnTo>
                    <a:lnTo>
                      <a:pt x="46" y="46"/>
                    </a:lnTo>
                    <a:lnTo>
                      <a:pt x="46" y="30"/>
                    </a:lnTo>
                    <a:lnTo>
                      <a:pt x="44" y="20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4"/>
                    </a:lnTo>
                    <a:lnTo>
                      <a:pt x="4" y="10"/>
                    </a:lnTo>
                    <a:lnTo>
                      <a:pt x="2" y="18"/>
                    </a:lnTo>
                    <a:lnTo>
                      <a:pt x="0" y="30"/>
                    </a:lnTo>
                    <a:lnTo>
                      <a:pt x="2" y="42"/>
                    </a:lnTo>
                    <a:lnTo>
                      <a:pt x="6" y="56"/>
                    </a:lnTo>
                    <a:lnTo>
                      <a:pt x="14" y="70"/>
                    </a:lnTo>
                    <a:lnTo>
                      <a:pt x="22" y="80"/>
                    </a:lnTo>
                    <a:lnTo>
                      <a:pt x="28" y="88"/>
                    </a:lnTo>
                    <a:lnTo>
                      <a:pt x="34" y="90"/>
                    </a:lnTo>
                    <a:lnTo>
                      <a:pt x="40" y="88"/>
                    </a:lnTo>
                    <a:lnTo>
                      <a:pt x="44" y="84"/>
                    </a:lnTo>
                    <a:lnTo>
                      <a:pt x="46" y="76"/>
                    </a:lnTo>
                    <a:lnTo>
                      <a:pt x="46" y="66"/>
                    </a:lnTo>
                    <a:lnTo>
                      <a:pt x="46" y="5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51" name="Freeform 478"/>
              <p:cNvSpPr>
                <a:spLocks/>
              </p:cNvSpPr>
              <p:nvPr/>
            </p:nvSpPr>
            <p:spPr bwMode="auto">
              <a:xfrm>
                <a:off x="2084" y="3214"/>
                <a:ext cx="54" cy="10"/>
              </a:xfrm>
              <a:custGeom>
                <a:avLst/>
                <a:gdLst>
                  <a:gd name="T0" fmla="*/ 0 w 54"/>
                  <a:gd name="T1" fmla="*/ 0 h 10"/>
                  <a:gd name="T2" fmla="*/ 0 w 54"/>
                  <a:gd name="T3" fmla="*/ 0 h 10"/>
                  <a:gd name="T4" fmla="*/ 14 w 54"/>
                  <a:gd name="T5" fmla="*/ 2 h 10"/>
                  <a:gd name="T6" fmla="*/ 34 w 54"/>
                  <a:gd name="T7" fmla="*/ 4 h 10"/>
                  <a:gd name="T8" fmla="*/ 34 w 54"/>
                  <a:gd name="T9" fmla="*/ 4 h 10"/>
                  <a:gd name="T10" fmla="*/ 54 w 54"/>
                  <a:gd name="T11" fmla="*/ 2 h 10"/>
                  <a:gd name="T12" fmla="*/ 54 w 54"/>
                  <a:gd name="T13" fmla="*/ 2 h 10"/>
                  <a:gd name="T14" fmla="*/ 50 w 54"/>
                  <a:gd name="T15" fmla="*/ 4 h 10"/>
                  <a:gd name="T16" fmla="*/ 46 w 54"/>
                  <a:gd name="T17" fmla="*/ 8 h 10"/>
                  <a:gd name="T18" fmla="*/ 42 w 54"/>
                  <a:gd name="T19" fmla="*/ 10 h 10"/>
                  <a:gd name="T20" fmla="*/ 34 w 54"/>
                  <a:gd name="T21" fmla="*/ 10 h 10"/>
                  <a:gd name="T22" fmla="*/ 24 w 54"/>
                  <a:gd name="T23" fmla="*/ 10 h 10"/>
                  <a:gd name="T24" fmla="*/ 14 w 54"/>
                  <a:gd name="T25" fmla="*/ 6 h 10"/>
                  <a:gd name="T26" fmla="*/ 0 w 54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2"/>
                    </a:lnTo>
                    <a:lnTo>
                      <a:pt x="34" y="4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24" y="10"/>
                    </a:lnTo>
                    <a:lnTo>
                      <a:pt x="14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52" name="Freeform 479"/>
              <p:cNvSpPr>
                <a:spLocks/>
              </p:cNvSpPr>
              <p:nvPr/>
            </p:nvSpPr>
            <p:spPr bwMode="auto">
              <a:xfrm>
                <a:off x="2084" y="3214"/>
                <a:ext cx="54" cy="10"/>
              </a:xfrm>
              <a:custGeom>
                <a:avLst/>
                <a:gdLst>
                  <a:gd name="T0" fmla="*/ 0 w 54"/>
                  <a:gd name="T1" fmla="*/ 0 h 10"/>
                  <a:gd name="T2" fmla="*/ 0 w 54"/>
                  <a:gd name="T3" fmla="*/ 0 h 10"/>
                  <a:gd name="T4" fmla="*/ 14 w 54"/>
                  <a:gd name="T5" fmla="*/ 2 h 10"/>
                  <a:gd name="T6" fmla="*/ 34 w 54"/>
                  <a:gd name="T7" fmla="*/ 4 h 10"/>
                  <a:gd name="T8" fmla="*/ 34 w 54"/>
                  <a:gd name="T9" fmla="*/ 4 h 10"/>
                  <a:gd name="T10" fmla="*/ 54 w 54"/>
                  <a:gd name="T11" fmla="*/ 2 h 10"/>
                  <a:gd name="T12" fmla="*/ 54 w 54"/>
                  <a:gd name="T13" fmla="*/ 2 h 10"/>
                  <a:gd name="T14" fmla="*/ 50 w 54"/>
                  <a:gd name="T15" fmla="*/ 4 h 10"/>
                  <a:gd name="T16" fmla="*/ 46 w 54"/>
                  <a:gd name="T17" fmla="*/ 8 h 10"/>
                  <a:gd name="T18" fmla="*/ 42 w 54"/>
                  <a:gd name="T19" fmla="*/ 10 h 10"/>
                  <a:gd name="T20" fmla="*/ 34 w 54"/>
                  <a:gd name="T21" fmla="*/ 10 h 10"/>
                  <a:gd name="T22" fmla="*/ 24 w 54"/>
                  <a:gd name="T23" fmla="*/ 10 h 10"/>
                  <a:gd name="T24" fmla="*/ 14 w 54"/>
                  <a:gd name="T25" fmla="*/ 6 h 10"/>
                  <a:gd name="T26" fmla="*/ 0 w 54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2"/>
                    </a:lnTo>
                    <a:lnTo>
                      <a:pt x="34" y="4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24" y="10"/>
                    </a:lnTo>
                    <a:lnTo>
                      <a:pt x="14" y="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53" name="Freeform 480"/>
              <p:cNvSpPr>
                <a:spLocks/>
              </p:cNvSpPr>
              <p:nvPr/>
            </p:nvSpPr>
            <p:spPr bwMode="auto">
              <a:xfrm>
                <a:off x="2186" y="3216"/>
                <a:ext cx="24" cy="8"/>
              </a:xfrm>
              <a:custGeom>
                <a:avLst/>
                <a:gdLst>
                  <a:gd name="T0" fmla="*/ 0 w 24"/>
                  <a:gd name="T1" fmla="*/ 0 h 8"/>
                  <a:gd name="T2" fmla="*/ 0 w 24"/>
                  <a:gd name="T3" fmla="*/ 0 h 8"/>
                  <a:gd name="T4" fmla="*/ 8 w 24"/>
                  <a:gd name="T5" fmla="*/ 2 h 8"/>
                  <a:gd name="T6" fmla="*/ 14 w 24"/>
                  <a:gd name="T7" fmla="*/ 2 h 8"/>
                  <a:gd name="T8" fmla="*/ 24 w 24"/>
                  <a:gd name="T9" fmla="*/ 0 h 8"/>
                  <a:gd name="T10" fmla="*/ 24 w 24"/>
                  <a:gd name="T11" fmla="*/ 0 h 8"/>
                  <a:gd name="T12" fmla="*/ 20 w 24"/>
                  <a:gd name="T13" fmla="*/ 4 h 8"/>
                  <a:gd name="T14" fmla="*/ 16 w 24"/>
                  <a:gd name="T15" fmla="*/ 8 h 8"/>
                  <a:gd name="T16" fmla="*/ 12 w 24"/>
                  <a:gd name="T17" fmla="*/ 8 h 8"/>
                  <a:gd name="T18" fmla="*/ 12 w 24"/>
                  <a:gd name="T19" fmla="*/ 8 h 8"/>
                  <a:gd name="T20" fmla="*/ 8 w 24"/>
                  <a:gd name="T21" fmla="*/ 8 h 8"/>
                  <a:gd name="T22" fmla="*/ 4 w 24"/>
                  <a:gd name="T23" fmla="*/ 4 h 8"/>
                  <a:gd name="T24" fmla="*/ 0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8"/>
                  <a:gd name="T41" fmla="*/ 24 w 2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2"/>
                    </a:lnTo>
                    <a:lnTo>
                      <a:pt x="24" y="0"/>
                    </a:lnTo>
                    <a:lnTo>
                      <a:pt x="20" y="4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54" name="Freeform 481"/>
              <p:cNvSpPr>
                <a:spLocks/>
              </p:cNvSpPr>
              <p:nvPr/>
            </p:nvSpPr>
            <p:spPr bwMode="auto">
              <a:xfrm>
                <a:off x="2186" y="3216"/>
                <a:ext cx="24" cy="8"/>
              </a:xfrm>
              <a:custGeom>
                <a:avLst/>
                <a:gdLst>
                  <a:gd name="T0" fmla="*/ 0 w 24"/>
                  <a:gd name="T1" fmla="*/ 0 h 8"/>
                  <a:gd name="T2" fmla="*/ 0 w 24"/>
                  <a:gd name="T3" fmla="*/ 0 h 8"/>
                  <a:gd name="T4" fmla="*/ 8 w 24"/>
                  <a:gd name="T5" fmla="*/ 2 h 8"/>
                  <a:gd name="T6" fmla="*/ 14 w 24"/>
                  <a:gd name="T7" fmla="*/ 2 h 8"/>
                  <a:gd name="T8" fmla="*/ 24 w 24"/>
                  <a:gd name="T9" fmla="*/ 0 h 8"/>
                  <a:gd name="T10" fmla="*/ 24 w 24"/>
                  <a:gd name="T11" fmla="*/ 0 h 8"/>
                  <a:gd name="T12" fmla="*/ 20 w 24"/>
                  <a:gd name="T13" fmla="*/ 4 h 8"/>
                  <a:gd name="T14" fmla="*/ 16 w 24"/>
                  <a:gd name="T15" fmla="*/ 8 h 8"/>
                  <a:gd name="T16" fmla="*/ 12 w 24"/>
                  <a:gd name="T17" fmla="*/ 8 h 8"/>
                  <a:gd name="T18" fmla="*/ 12 w 24"/>
                  <a:gd name="T19" fmla="*/ 8 h 8"/>
                  <a:gd name="T20" fmla="*/ 8 w 24"/>
                  <a:gd name="T21" fmla="*/ 8 h 8"/>
                  <a:gd name="T22" fmla="*/ 4 w 24"/>
                  <a:gd name="T23" fmla="*/ 4 h 8"/>
                  <a:gd name="T24" fmla="*/ 0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8"/>
                  <a:gd name="T41" fmla="*/ 24 w 2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2"/>
                    </a:lnTo>
                    <a:lnTo>
                      <a:pt x="24" y="0"/>
                    </a:lnTo>
                    <a:lnTo>
                      <a:pt x="20" y="4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55" name="Freeform 482"/>
              <p:cNvSpPr>
                <a:spLocks/>
              </p:cNvSpPr>
              <p:nvPr/>
            </p:nvSpPr>
            <p:spPr bwMode="auto">
              <a:xfrm>
                <a:off x="2162" y="3204"/>
                <a:ext cx="34" cy="106"/>
              </a:xfrm>
              <a:custGeom>
                <a:avLst/>
                <a:gdLst>
                  <a:gd name="T0" fmla="*/ 22 w 34"/>
                  <a:gd name="T1" fmla="*/ 0 h 106"/>
                  <a:gd name="T2" fmla="*/ 22 w 34"/>
                  <a:gd name="T3" fmla="*/ 0 h 106"/>
                  <a:gd name="T4" fmla="*/ 26 w 34"/>
                  <a:gd name="T5" fmla="*/ 30 h 106"/>
                  <a:gd name="T6" fmla="*/ 28 w 34"/>
                  <a:gd name="T7" fmla="*/ 60 h 106"/>
                  <a:gd name="T8" fmla="*/ 26 w 34"/>
                  <a:gd name="T9" fmla="*/ 76 h 106"/>
                  <a:gd name="T10" fmla="*/ 24 w 34"/>
                  <a:gd name="T11" fmla="*/ 90 h 106"/>
                  <a:gd name="T12" fmla="*/ 24 w 34"/>
                  <a:gd name="T13" fmla="*/ 90 h 106"/>
                  <a:gd name="T14" fmla="*/ 14 w 34"/>
                  <a:gd name="T15" fmla="*/ 94 h 106"/>
                  <a:gd name="T16" fmla="*/ 6 w 34"/>
                  <a:gd name="T17" fmla="*/ 100 h 106"/>
                  <a:gd name="T18" fmla="*/ 0 w 34"/>
                  <a:gd name="T19" fmla="*/ 106 h 106"/>
                  <a:gd name="T20" fmla="*/ 0 w 34"/>
                  <a:gd name="T21" fmla="*/ 106 h 106"/>
                  <a:gd name="T22" fmla="*/ 8 w 34"/>
                  <a:gd name="T23" fmla="*/ 104 h 106"/>
                  <a:gd name="T24" fmla="*/ 18 w 34"/>
                  <a:gd name="T25" fmla="*/ 100 h 106"/>
                  <a:gd name="T26" fmla="*/ 30 w 34"/>
                  <a:gd name="T27" fmla="*/ 94 h 106"/>
                  <a:gd name="T28" fmla="*/ 30 w 34"/>
                  <a:gd name="T29" fmla="*/ 94 h 106"/>
                  <a:gd name="T30" fmla="*/ 32 w 34"/>
                  <a:gd name="T31" fmla="*/ 90 h 106"/>
                  <a:gd name="T32" fmla="*/ 34 w 34"/>
                  <a:gd name="T33" fmla="*/ 74 h 106"/>
                  <a:gd name="T34" fmla="*/ 34 w 34"/>
                  <a:gd name="T35" fmla="*/ 60 h 106"/>
                  <a:gd name="T36" fmla="*/ 32 w 34"/>
                  <a:gd name="T37" fmla="*/ 44 h 106"/>
                  <a:gd name="T38" fmla="*/ 28 w 34"/>
                  <a:gd name="T39" fmla="*/ 24 h 106"/>
                  <a:gd name="T40" fmla="*/ 22 w 34"/>
                  <a:gd name="T41" fmla="*/ 0 h 1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06"/>
                  <a:gd name="T65" fmla="*/ 34 w 34"/>
                  <a:gd name="T66" fmla="*/ 106 h 10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06">
                    <a:moveTo>
                      <a:pt x="22" y="0"/>
                    </a:moveTo>
                    <a:lnTo>
                      <a:pt x="22" y="0"/>
                    </a:lnTo>
                    <a:lnTo>
                      <a:pt x="26" y="30"/>
                    </a:lnTo>
                    <a:lnTo>
                      <a:pt x="28" y="60"/>
                    </a:lnTo>
                    <a:lnTo>
                      <a:pt x="26" y="76"/>
                    </a:lnTo>
                    <a:lnTo>
                      <a:pt x="24" y="90"/>
                    </a:lnTo>
                    <a:lnTo>
                      <a:pt x="14" y="94"/>
                    </a:lnTo>
                    <a:lnTo>
                      <a:pt x="6" y="100"/>
                    </a:lnTo>
                    <a:lnTo>
                      <a:pt x="0" y="106"/>
                    </a:lnTo>
                    <a:lnTo>
                      <a:pt x="8" y="104"/>
                    </a:lnTo>
                    <a:lnTo>
                      <a:pt x="18" y="100"/>
                    </a:lnTo>
                    <a:lnTo>
                      <a:pt x="30" y="94"/>
                    </a:lnTo>
                    <a:lnTo>
                      <a:pt x="32" y="90"/>
                    </a:lnTo>
                    <a:lnTo>
                      <a:pt x="34" y="74"/>
                    </a:lnTo>
                    <a:lnTo>
                      <a:pt x="34" y="60"/>
                    </a:lnTo>
                    <a:lnTo>
                      <a:pt x="32" y="44"/>
                    </a:lnTo>
                    <a:lnTo>
                      <a:pt x="28" y="24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56" name="Freeform 483"/>
              <p:cNvSpPr>
                <a:spLocks/>
              </p:cNvSpPr>
              <p:nvPr/>
            </p:nvSpPr>
            <p:spPr bwMode="auto">
              <a:xfrm>
                <a:off x="2162" y="3204"/>
                <a:ext cx="34" cy="106"/>
              </a:xfrm>
              <a:custGeom>
                <a:avLst/>
                <a:gdLst>
                  <a:gd name="T0" fmla="*/ 22 w 34"/>
                  <a:gd name="T1" fmla="*/ 0 h 106"/>
                  <a:gd name="T2" fmla="*/ 22 w 34"/>
                  <a:gd name="T3" fmla="*/ 0 h 106"/>
                  <a:gd name="T4" fmla="*/ 26 w 34"/>
                  <a:gd name="T5" fmla="*/ 30 h 106"/>
                  <a:gd name="T6" fmla="*/ 28 w 34"/>
                  <a:gd name="T7" fmla="*/ 60 h 106"/>
                  <a:gd name="T8" fmla="*/ 26 w 34"/>
                  <a:gd name="T9" fmla="*/ 76 h 106"/>
                  <a:gd name="T10" fmla="*/ 24 w 34"/>
                  <a:gd name="T11" fmla="*/ 90 h 106"/>
                  <a:gd name="T12" fmla="*/ 24 w 34"/>
                  <a:gd name="T13" fmla="*/ 90 h 106"/>
                  <a:gd name="T14" fmla="*/ 14 w 34"/>
                  <a:gd name="T15" fmla="*/ 94 h 106"/>
                  <a:gd name="T16" fmla="*/ 6 w 34"/>
                  <a:gd name="T17" fmla="*/ 100 h 106"/>
                  <a:gd name="T18" fmla="*/ 0 w 34"/>
                  <a:gd name="T19" fmla="*/ 106 h 106"/>
                  <a:gd name="T20" fmla="*/ 0 w 34"/>
                  <a:gd name="T21" fmla="*/ 106 h 106"/>
                  <a:gd name="T22" fmla="*/ 8 w 34"/>
                  <a:gd name="T23" fmla="*/ 104 h 106"/>
                  <a:gd name="T24" fmla="*/ 18 w 34"/>
                  <a:gd name="T25" fmla="*/ 100 h 106"/>
                  <a:gd name="T26" fmla="*/ 30 w 34"/>
                  <a:gd name="T27" fmla="*/ 94 h 106"/>
                  <a:gd name="T28" fmla="*/ 30 w 34"/>
                  <a:gd name="T29" fmla="*/ 94 h 106"/>
                  <a:gd name="T30" fmla="*/ 32 w 34"/>
                  <a:gd name="T31" fmla="*/ 90 h 106"/>
                  <a:gd name="T32" fmla="*/ 34 w 34"/>
                  <a:gd name="T33" fmla="*/ 74 h 106"/>
                  <a:gd name="T34" fmla="*/ 34 w 34"/>
                  <a:gd name="T35" fmla="*/ 60 h 106"/>
                  <a:gd name="T36" fmla="*/ 32 w 34"/>
                  <a:gd name="T37" fmla="*/ 44 h 106"/>
                  <a:gd name="T38" fmla="*/ 28 w 34"/>
                  <a:gd name="T39" fmla="*/ 24 h 106"/>
                  <a:gd name="T40" fmla="*/ 22 w 34"/>
                  <a:gd name="T41" fmla="*/ 0 h 1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06"/>
                  <a:gd name="T65" fmla="*/ 34 w 34"/>
                  <a:gd name="T66" fmla="*/ 106 h 10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06">
                    <a:moveTo>
                      <a:pt x="22" y="0"/>
                    </a:moveTo>
                    <a:lnTo>
                      <a:pt x="22" y="0"/>
                    </a:lnTo>
                    <a:lnTo>
                      <a:pt x="26" y="30"/>
                    </a:lnTo>
                    <a:lnTo>
                      <a:pt x="28" y="60"/>
                    </a:lnTo>
                    <a:lnTo>
                      <a:pt x="26" y="76"/>
                    </a:lnTo>
                    <a:lnTo>
                      <a:pt x="24" y="90"/>
                    </a:lnTo>
                    <a:lnTo>
                      <a:pt x="14" y="94"/>
                    </a:lnTo>
                    <a:lnTo>
                      <a:pt x="6" y="100"/>
                    </a:lnTo>
                    <a:lnTo>
                      <a:pt x="0" y="106"/>
                    </a:lnTo>
                    <a:lnTo>
                      <a:pt x="8" y="104"/>
                    </a:lnTo>
                    <a:lnTo>
                      <a:pt x="18" y="100"/>
                    </a:lnTo>
                    <a:lnTo>
                      <a:pt x="30" y="94"/>
                    </a:lnTo>
                    <a:lnTo>
                      <a:pt x="32" y="90"/>
                    </a:lnTo>
                    <a:lnTo>
                      <a:pt x="34" y="74"/>
                    </a:lnTo>
                    <a:lnTo>
                      <a:pt x="34" y="60"/>
                    </a:lnTo>
                    <a:lnTo>
                      <a:pt x="32" y="44"/>
                    </a:lnTo>
                    <a:lnTo>
                      <a:pt x="28" y="24"/>
                    </a:lnTo>
                    <a:lnTo>
                      <a:pt x="2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57" name="Freeform 484"/>
              <p:cNvSpPr>
                <a:spLocks/>
              </p:cNvSpPr>
              <p:nvPr/>
            </p:nvSpPr>
            <p:spPr bwMode="auto">
              <a:xfrm>
                <a:off x="2142" y="3350"/>
                <a:ext cx="38" cy="6"/>
              </a:xfrm>
              <a:custGeom>
                <a:avLst/>
                <a:gdLst>
                  <a:gd name="T0" fmla="*/ 0 w 38"/>
                  <a:gd name="T1" fmla="*/ 0 h 6"/>
                  <a:gd name="T2" fmla="*/ 0 w 38"/>
                  <a:gd name="T3" fmla="*/ 0 h 6"/>
                  <a:gd name="T4" fmla="*/ 12 w 38"/>
                  <a:gd name="T5" fmla="*/ 2 h 6"/>
                  <a:gd name="T6" fmla="*/ 24 w 38"/>
                  <a:gd name="T7" fmla="*/ 2 h 6"/>
                  <a:gd name="T8" fmla="*/ 38 w 38"/>
                  <a:gd name="T9" fmla="*/ 0 h 6"/>
                  <a:gd name="T10" fmla="*/ 38 w 38"/>
                  <a:gd name="T11" fmla="*/ 0 h 6"/>
                  <a:gd name="T12" fmla="*/ 34 w 38"/>
                  <a:gd name="T13" fmla="*/ 2 h 6"/>
                  <a:gd name="T14" fmla="*/ 22 w 38"/>
                  <a:gd name="T15" fmla="*/ 6 h 6"/>
                  <a:gd name="T16" fmla="*/ 22 w 38"/>
                  <a:gd name="T17" fmla="*/ 6 h 6"/>
                  <a:gd name="T18" fmla="*/ 14 w 38"/>
                  <a:gd name="T19" fmla="*/ 6 h 6"/>
                  <a:gd name="T20" fmla="*/ 6 w 38"/>
                  <a:gd name="T21" fmla="*/ 4 h 6"/>
                  <a:gd name="T22" fmla="*/ 0 w 38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6"/>
                  <a:gd name="T38" fmla="*/ 38 w 38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6">
                    <a:moveTo>
                      <a:pt x="0" y="0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4" y="2"/>
                    </a:lnTo>
                    <a:lnTo>
                      <a:pt x="38" y="0"/>
                    </a:lnTo>
                    <a:lnTo>
                      <a:pt x="34" y="2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6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58" name="Freeform 485"/>
              <p:cNvSpPr>
                <a:spLocks/>
              </p:cNvSpPr>
              <p:nvPr/>
            </p:nvSpPr>
            <p:spPr bwMode="auto">
              <a:xfrm>
                <a:off x="2142" y="3350"/>
                <a:ext cx="38" cy="6"/>
              </a:xfrm>
              <a:custGeom>
                <a:avLst/>
                <a:gdLst>
                  <a:gd name="T0" fmla="*/ 0 w 38"/>
                  <a:gd name="T1" fmla="*/ 0 h 6"/>
                  <a:gd name="T2" fmla="*/ 0 w 38"/>
                  <a:gd name="T3" fmla="*/ 0 h 6"/>
                  <a:gd name="T4" fmla="*/ 12 w 38"/>
                  <a:gd name="T5" fmla="*/ 2 h 6"/>
                  <a:gd name="T6" fmla="*/ 24 w 38"/>
                  <a:gd name="T7" fmla="*/ 2 h 6"/>
                  <a:gd name="T8" fmla="*/ 38 w 38"/>
                  <a:gd name="T9" fmla="*/ 0 h 6"/>
                  <a:gd name="T10" fmla="*/ 38 w 38"/>
                  <a:gd name="T11" fmla="*/ 0 h 6"/>
                  <a:gd name="T12" fmla="*/ 34 w 38"/>
                  <a:gd name="T13" fmla="*/ 2 h 6"/>
                  <a:gd name="T14" fmla="*/ 22 w 38"/>
                  <a:gd name="T15" fmla="*/ 6 h 6"/>
                  <a:gd name="T16" fmla="*/ 22 w 38"/>
                  <a:gd name="T17" fmla="*/ 6 h 6"/>
                  <a:gd name="T18" fmla="*/ 14 w 38"/>
                  <a:gd name="T19" fmla="*/ 6 h 6"/>
                  <a:gd name="T20" fmla="*/ 6 w 38"/>
                  <a:gd name="T21" fmla="*/ 4 h 6"/>
                  <a:gd name="T22" fmla="*/ 0 w 38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6"/>
                  <a:gd name="T38" fmla="*/ 38 w 38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6">
                    <a:moveTo>
                      <a:pt x="0" y="0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4" y="2"/>
                    </a:lnTo>
                    <a:lnTo>
                      <a:pt x="38" y="0"/>
                    </a:lnTo>
                    <a:lnTo>
                      <a:pt x="34" y="2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59" name="Freeform 486"/>
              <p:cNvSpPr>
                <a:spLocks/>
              </p:cNvSpPr>
              <p:nvPr/>
            </p:nvSpPr>
            <p:spPr bwMode="auto">
              <a:xfrm>
                <a:off x="1600" y="3380"/>
                <a:ext cx="692" cy="878"/>
              </a:xfrm>
              <a:custGeom>
                <a:avLst/>
                <a:gdLst>
                  <a:gd name="T0" fmla="*/ 248 w 692"/>
                  <a:gd name="T1" fmla="*/ 878 h 878"/>
                  <a:gd name="T2" fmla="*/ 156 w 692"/>
                  <a:gd name="T3" fmla="*/ 578 h 878"/>
                  <a:gd name="T4" fmla="*/ 76 w 692"/>
                  <a:gd name="T5" fmla="*/ 352 h 878"/>
                  <a:gd name="T6" fmla="*/ 20 w 692"/>
                  <a:gd name="T7" fmla="*/ 210 h 878"/>
                  <a:gd name="T8" fmla="*/ 0 w 692"/>
                  <a:gd name="T9" fmla="*/ 162 h 878"/>
                  <a:gd name="T10" fmla="*/ 30 w 692"/>
                  <a:gd name="T11" fmla="*/ 138 h 878"/>
                  <a:gd name="T12" fmla="*/ 68 w 692"/>
                  <a:gd name="T13" fmla="*/ 116 h 878"/>
                  <a:gd name="T14" fmla="*/ 154 w 692"/>
                  <a:gd name="T15" fmla="*/ 80 h 878"/>
                  <a:gd name="T16" fmla="*/ 230 w 692"/>
                  <a:gd name="T17" fmla="*/ 58 h 878"/>
                  <a:gd name="T18" fmla="*/ 262 w 692"/>
                  <a:gd name="T19" fmla="*/ 50 h 878"/>
                  <a:gd name="T20" fmla="*/ 318 w 692"/>
                  <a:gd name="T21" fmla="*/ 14 h 878"/>
                  <a:gd name="T22" fmla="*/ 334 w 692"/>
                  <a:gd name="T23" fmla="*/ 0 h 878"/>
                  <a:gd name="T24" fmla="*/ 342 w 692"/>
                  <a:gd name="T25" fmla="*/ 52 h 878"/>
                  <a:gd name="T26" fmla="*/ 354 w 692"/>
                  <a:gd name="T27" fmla="*/ 96 h 878"/>
                  <a:gd name="T28" fmla="*/ 374 w 692"/>
                  <a:gd name="T29" fmla="*/ 140 h 878"/>
                  <a:gd name="T30" fmla="*/ 388 w 692"/>
                  <a:gd name="T31" fmla="*/ 166 h 878"/>
                  <a:gd name="T32" fmla="*/ 424 w 692"/>
                  <a:gd name="T33" fmla="*/ 252 h 878"/>
                  <a:gd name="T34" fmla="*/ 472 w 692"/>
                  <a:gd name="T35" fmla="*/ 388 h 878"/>
                  <a:gd name="T36" fmla="*/ 484 w 692"/>
                  <a:gd name="T37" fmla="*/ 426 h 878"/>
                  <a:gd name="T38" fmla="*/ 496 w 692"/>
                  <a:gd name="T39" fmla="*/ 382 h 878"/>
                  <a:gd name="T40" fmla="*/ 514 w 692"/>
                  <a:gd name="T41" fmla="*/ 266 h 878"/>
                  <a:gd name="T42" fmla="*/ 526 w 692"/>
                  <a:gd name="T43" fmla="*/ 104 h 878"/>
                  <a:gd name="T44" fmla="*/ 526 w 692"/>
                  <a:gd name="T45" fmla="*/ 60 h 878"/>
                  <a:gd name="T46" fmla="*/ 550 w 692"/>
                  <a:gd name="T47" fmla="*/ 82 h 878"/>
                  <a:gd name="T48" fmla="*/ 588 w 692"/>
                  <a:gd name="T49" fmla="*/ 108 h 878"/>
                  <a:gd name="T50" fmla="*/ 688 w 692"/>
                  <a:gd name="T51" fmla="*/ 142 h 878"/>
                  <a:gd name="T52" fmla="*/ 690 w 692"/>
                  <a:gd name="T53" fmla="*/ 154 h 878"/>
                  <a:gd name="T54" fmla="*/ 690 w 692"/>
                  <a:gd name="T55" fmla="*/ 212 h 878"/>
                  <a:gd name="T56" fmla="*/ 674 w 692"/>
                  <a:gd name="T57" fmla="*/ 336 h 878"/>
                  <a:gd name="T58" fmla="*/ 660 w 692"/>
                  <a:gd name="T59" fmla="*/ 492 h 878"/>
                  <a:gd name="T60" fmla="*/ 654 w 692"/>
                  <a:gd name="T61" fmla="*/ 620 h 878"/>
                  <a:gd name="T62" fmla="*/ 656 w 692"/>
                  <a:gd name="T63" fmla="*/ 664 h 878"/>
                  <a:gd name="T64" fmla="*/ 662 w 692"/>
                  <a:gd name="T65" fmla="*/ 828 h 878"/>
                  <a:gd name="T66" fmla="*/ 668 w 692"/>
                  <a:gd name="T67" fmla="*/ 876 h 87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92"/>
                  <a:gd name="T103" fmla="*/ 0 h 878"/>
                  <a:gd name="T104" fmla="*/ 692 w 692"/>
                  <a:gd name="T105" fmla="*/ 878 h 87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92" h="878">
                    <a:moveTo>
                      <a:pt x="248" y="878"/>
                    </a:moveTo>
                    <a:lnTo>
                      <a:pt x="248" y="878"/>
                    </a:lnTo>
                    <a:lnTo>
                      <a:pt x="202" y="718"/>
                    </a:lnTo>
                    <a:lnTo>
                      <a:pt x="156" y="578"/>
                    </a:lnTo>
                    <a:lnTo>
                      <a:pt x="114" y="454"/>
                    </a:lnTo>
                    <a:lnTo>
                      <a:pt x="76" y="352"/>
                    </a:lnTo>
                    <a:lnTo>
                      <a:pt x="46" y="270"/>
                    </a:lnTo>
                    <a:lnTo>
                      <a:pt x="20" y="210"/>
                    </a:lnTo>
                    <a:lnTo>
                      <a:pt x="0" y="162"/>
                    </a:lnTo>
                    <a:lnTo>
                      <a:pt x="14" y="148"/>
                    </a:lnTo>
                    <a:lnTo>
                      <a:pt x="30" y="138"/>
                    </a:lnTo>
                    <a:lnTo>
                      <a:pt x="48" y="126"/>
                    </a:lnTo>
                    <a:lnTo>
                      <a:pt x="68" y="116"/>
                    </a:lnTo>
                    <a:lnTo>
                      <a:pt x="110" y="96"/>
                    </a:lnTo>
                    <a:lnTo>
                      <a:pt x="154" y="80"/>
                    </a:lnTo>
                    <a:lnTo>
                      <a:pt x="196" y="68"/>
                    </a:lnTo>
                    <a:lnTo>
                      <a:pt x="230" y="58"/>
                    </a:lnTo>
                    <a:lnTo>
                      <a:pt x="262" y="50"/>
                    </a:lnTo>
                    <a:lnTo>
                      <a:pt x="296" y="28"/>
                    </a:lnTo>
                    <a:lnTo>
                      <a:pt x="318" y="14"/>
                    </a:lnTo>
                    <a:lnTo>
                      <a:pt x="334" y="0"/>
                    </a:lnTo>
                    <a:lnTo>
                      <a:pt x="336" y="16"/>
                    </a:lnTo>
                    <a:lnTo>
                      <a:pt x="342" y="52"/>
                    </a:lnTo>
                    <a:lnTo>
                      <a:pt x="346" y="74"/>
                    </a:lnTo>
                    <a:lnTo>
                      <a:pt x="354" y="96"/>
                    </a:lnTo>
                    <a:lnTo>
                      <a:pt x="362" y="118"/>
                    </a:lnTo>
                    <a:lnTo>
                      <a:pt x="374" y="140"/>
                    </a:lnTo>
                    <a:lnTo>
                      <a:pt x="388" y="166"/>
                    </a:lnTo>
                    <a:lnTo>
                      <a:pt x="406" y="206"/>
                    </a:lnTo>
                    <a:lnTo>
                      <a:pt x="424" y="252"/>
                    </a:lnTo>
                    <a:lnTo>
                      <a:pt x="442" y="302"/>
                    </a:lnTo>
                    <a:lnTo>
                      <a:pt x="472" y="388"/>
                    </a:lnTo>
                    <a:lnTo>
                      <a:pt x="484" y="426"/>
                    </a:lnTo>
                    <a:lnTo>
                      <a:pt x="490" y="406"/>
                    </a:lnTo>
                    <a:lnTo>
                      <a:pt x="496" y="382"/>
                    </a:lnTo>
                    <a:lnTo>
                      <a:pt x="506" y="326"/>
                    </a:lnTo>
                    <a:lnTo>
                      <a:pt x="514" y="266"/>
                    </a:lnTo>
                    <a:lnTo>
                      <a:pt x="520" y="206"/>
                    </a:lnTo>
                    <a:lnTo>
                      <a:pt x="526" y="104"/>
                    </a:lnTo>
                    <a:lnTo>
                      <a:pt x="526" y="60"/>
                    </a:lnTo>
                    <a:lnTo>
                      <a:pt x="538" y="72"/>
                    </a:lnTo>
                    <a:lnTo>
                      <a:pt x="550" y="82"/>
                    </a:lnTo>
                    <a:lnTo>
                      <a:pt x="572" y="98"/>
                    </a:lnTo>
                    <a:lnTo>
                      <a:pt x="588" y="108"/>
                    </a:lnTo>
                    <a:lnTo>
                      <a:pt x="596" y="112"/>
                    </a:lnTo>
                    <a:lnTo>
                      <a:pt x="688" y="142"/>
                    </a:lnTo>
                    <a:lnTo>
                      <a:pt x="690" y="154"/>
                    </a:lnTo>
                    <a:lnTo>
                      <a:pt x="692" y="170"/>
                    </a:lnTo>
                    <a:lnTo>
                      <a:pt x="690" y="212"/>
                    </a:lnTo>
                    <a:lnTo>
                      <a:pt x="684" y="268"/>
                    </a:lnTo>
                    <a:lnTo>
                      <a:pt x="674" y="336"/>
                    </a:lnTo>
                    <a:lnTo>
                      <a:pt x="666" y="410"/>
                    </a:lnTo>
                    <a:lnTo>
                      <a:pt x="660" y="492"/>
                    </a:lnTo>
                    <a:lnTo>
                      <a:pt x="656" y="578"/>
                    </a:lnTo>
                    <a:lnTo>
                      <a:pt x="654" y="620"/>
                    </a:lnTo>
                    <a:lnTo>
                      <a:pt x="656" y="664"/>
                    </a:lnTo>
                    <a:lnTo>
                      <a:pt x="658" y="768"/>
                    </a:lnTo>
                    <a:lnTo>
                      <a:pt x="662" y="828"/>
                    </a:lnTo>
                    <a:lnTo>
                      <a:pt x="664" y="856"/>
                    </a:lnTo>
                    <a:lnTo>
                      <a:pt x="668" y="876"/>
                    </a:lnTo>
                    <a:lnTo>
                      <a:pt x="248" y="878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60" name="Freeform 487"/>
              <p:cNvSpPr>
                <a:spLocks/>
              </p:cNvSpPr>
              <p:nvPr/>
            </p:nvSpPr>
            <p:spPr bwMode="auto">
              <a:xfrm>
                <a:off x="2058" y="3628"/>
                <a:ext cx="72" cy="586"/>
              </a:xfrm>
              <a:custGeom>
                <a:avLst/>
                <a:gdLst>
                  <a:gd name="T0" fmla="*/ 0 w 72"/>
                  <a:gd name="T1" fmla="*/ 2 h 586"/>
                  <a:gd name="T2" fmla="*/ 0 w 72"/>
                  <a:gd name="T3" fmla="*/ 2 h 586"/>
                  <a:gd name="T4" fmla="*/ 2 w 72"/>
                  <a:gd name="T5" fmla="*/ 18 h 586"/>
                  <a:gd name="T6" fmla="*/ 10 w 72"/>
                  <a:gd name="T7" fmla="*/ 62 h 586"/>
                  <a:gd name="T8" fmla="*/ 16 w 72"/>
                  <a:gd name="T9" fmla="*/ 94 h 586"/>
                  <a:gd name="T10" fmla="*/ 18 w 72"/>
                  <a:gd name="T11" fmla="*/ 132 h 586"/>
                  <a:gd name="T12" fmla="*/ 22 w 72"/>
                  <a:gd name="T13" fmla="*/ 176 h 586"/>
                  <a:gd name="T14" fmla="*/ 24 w 72"/>
                  <a:gd name="T15" fmla="*/ 224 h 586"/>
                  <a:gd name="T16" fmla="*/ 24 w 72"/>
                  <a:gd name="T17" fmla="*/ 224 h 586"/>
                  <a:gd name="T18" fmla="*/ 26 w 72"/>
                  <a:gd name="T19" fmla="*/ 318 h 586"/>
                  <a:gd name="T20" fmla="*/ 28 w 72"/>
                  <a:gd name="T21" fmla="*/ 364 h 586"/>
                  <a:gd name="T22" fmla="*/ 32 w 72"/>
                  <a:gd name="T23" fmla="*/ 412 h 586"/>
                  <a:gd name="T24" fmla="*/ 36 w 72"/>
                  <a:gd name="T25" fmla="*/ 458 h 586"/>
                  <a:gd name="T26" fmla="*/ 44 w 72"/>
                  <a:gd name="T27" fmla="*/ 502 h 586"/>
                  <a:gd name="T28" fmla="*/ 54 w 72"/>
                  <a:gd name="T29" fmla="*/ 546 h 586"/>
                  <a:gd name="T30" fmla="*/ 66 w 72"/>
                  <a:gd name="T31" fmla="*/ 586 h 586"/>
                  <a:gd name="T32" fmla="*/ 72 w 72"/>
                  <a:gd name="T33" fmla="*/ 584 h 586"/>
                  <a:gd name="T34" fmla="*/ 72 w 72"/>
                  <a:gd name="T35" fmla="*/ 584 h 586"/>
                  <a:gd name="T36" fmla="*/ 62 w 72"/>
                  <a:gd name="T37" fmla="*/ 544 h 586"/>
                  <a:gd name="T38" fmla="*/ 52 w 72"/>
                  <a:gd name="T39" fmla="*/ 502 h 586"/>
                  <a:gd name="T40" fmla="*/ 44 w 72"/>
                  <a:gd name="T41" fmla="*/ 456 h 586"/>
                  <a:gd name="T42" fmla="*/ 40 w 72"/>
                  <a:gd name="T43" fmla="*/ 410 h 586"/>
                  <a:gd name="T44" fmla="*/ 36 w 72"/>
                  <a:gd name="T45" fmla="*/ 364 h 586"/>
                  <a:gd name="T46" fmla="*/ 34 w 72"/>
                  <a:gd name="T47" fmla="*/ 318 h 586"/>
                  <a:gd name="T48" fmla="*/ 32 w 72"/>
                  <a:gd name="T49" fmla="*/ 224 h 586"/>
                  <a:gd name="T50" fmla="*/ 32 w 72"/>
                  <a:gd name="T51" fmla="*/ 224 h 586"/>
                  <a:gd name="T52" fmla="*/ 30 w 72"/>
                  <a:gd name="T53" fmla="*/ 176 h 586"/>
                  <a:gd name="T54" fmla="*/ 26 w 72"/>
                  <a:gd name="T55" fmla="*/ 132 h 586"/>
                  <a:gd name="T56" fmla="*/ 22 w 72"/>
                  <a:gd name="T57" fmla="*/ 92 h 586"/>
                  <a:gd name="T58" fmla="*/ 18 w 72"/>
                  <a:gd name="T59" fmla="*/ 60 h 586"/>
                  <a:gd name="T60" fmla="*/ 10 w 72"/>
                  <a:gd name="T61" fmla="*/ 16 h 586"/>
                  <a:gd name="T62" fmla="*/ 6 w 72"/>
                  <a:gd name="T63" fmla="*/ 0 h 586"/>
                  <a:gd name="T64" fmla="*/ 0 w 72"/>
                  <a:gd name="T65" fmla="*/ 2 h 58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72"/>
                  <a:gd name="T100" fmla="*/ 0 h 586"/>
                  <a:gd name="T101" fmla="*/ 72 w 72"/>
                  <a:gd name="T102" fmla="*/ 586 h 58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72" h="586">
                    <a:moveTo>
                      <a:pt x="0" y="2"/>
                    </a:moveTo>
                    <a:lnTo>
                      <a:pt x="0" y="2"/>
                    </a:lnTo>
                    <a:lnTo>
                      <a:pt x="2" y="18"/>
                    </a:lnTo>
                    <a:lnTo>
                      <a:pt x="10" y="62"/>
                    </a:lnTo>
                    <a:lnTo>
                      <a:pt x="16" y="94"/>
                    </a:lnTo>
                    <a:lnTo>
                      <a:pt x="18" y="132"/>
                    </a:lnTo>
                    <a:lnTo>
                      <a:pt x="22" y="176"/>
                    </a:lnTo>
                    <a:lnTo>
                      <a:pt x="24" y="224"/>
                    </a:lnTo>
                    <a:lnTo>
                      <a:pt x="26" y="318"/>
                    </a:lnTo>
                    <a:lnTo>
                      <a:pt x="28" y="364"/>
                    </a:lnTo>
                    <a:lnTo>
                      <a:pt x="32" y="412"/>
                    </a:lnTo>
                    <a:lnTo>
                      <a:pt x="36" y="458"/>
                    </a:lnTo>
                    <a:lnTo>
                      <a:pt x="44" y="502"/>
                    </a:lnTo>
                    <a:lnTo>
                      <a:pt x="54" y="546"/>
                    </a:lnTo>
                    <a:lnTo>
                      <a:pt x="66" y="586"/>
                    </a:lnTo>
                    <a:lnTo>
                      <a:pt x="72" y="584"/>
                    </a:lnTo>
                    <a:lnTo>
                      <a:pt x="62" y="544"/>
                    </a:lnTo>
                    <a:lnTo>
                      <a:pt x="52" y="502"/>
                    </a:lnTo>
                    <a:lnTo>
                      <a:pt x="44" y="456"/>
                    </a:lnTo>
                    <a:lnTo>
                      <a:pt x="40" y="410"/>
                    </a:lnTo>
                    <a:lnTo>
                      <a:pt x="36" y="364"/>
                    </a:lnTo>
                    <a:lnTo>
                      <a:pt x="34" y="318"/>
                    </a:lnTo>
                    <a:lnTo>
                      <a:pt x="32" y="224"/>
                    </a:lnTo>
                    <a:lnTo>
                      <a:pt x="30" y="176"/>
                    </a:lnTo>
                    <a:lnTo>
                      <a:pt x="26" y="132"/>
                    </a:lnTo>
                    <a:lnTo>
                      <a:pt x="22" y="92"/>
                    </a:lnTo>
                    <a:lnTo>
                      <a:pt x="18" y="60"/>
                    </a:lnTo>
                    <a:lnTo>
                      <a:pt x="10" y="16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61" name="Freeform 488"/>
              <p:cNvSpPr>
                <a:spLocks/>
              </p:cNvSpPr>
              <p:nvPr/>
            </p:nvSpPr>
            <p:spPr bwMode="auto">
              <a:xfrm>
                <a:off x="2032" y="3652"/>
                <a:ext cx="426" cy="440"/>
              </a:xfrm>
              <a:custGeom>
                <a:avLst/>
                <a:gdLst>
                  <a:gd name="T0" fmla="*/ 226 w 426"/>
                  <a:gd name="T1" fmla="*/ 0 h 440"/>
                  <a:gd name="T2" fmla="*/ 226 w 426"/>
                  <a:gd name="T3" fmla="*/ 0 h 440"/>
                  <a:gd name="T4" fmla="*/ 218 w 426"/>
                  <a:gd name="T5" fmla="*/ 8 h 440"/>
                  <a:gd name="T6" fmla="*/ 198 w 426"/>
                  <a:gd name="T7" fmla="*/ 28 h 440"/>
                  <a:gd name="T8" fmla="*/ 186 w 426"/>
                  <a:gd name="T9" fmla="*/ 42 h 440"/>
                  <a:gd name="T10" fmla="*/ 174 w 426"/>
                  <a:gd name="T11" fmla="*/ 60 h 440"/>
                  <a:gd name="T12" fmla="*/ 164 w 426"/>
                  <a:gd name="T13" fmla="*/ 80 h 440"/>
                  <a:gd name="T14" fmla="*/ 156 w 426"/>
                  <a:gd name="T15" fmla="*/ 102 h 440"/>
                  <a:gd name="T16" fmla="*/ 156 w 426"/>
                  <a:gd name="T17" fmla="*/ 102 h 440"/>
                  <a:gd name="T18" fmla="*/ 148 w 426"/>
                  <a:gd name="T19" fmla="*/ 144 h 440"/>
                  <a:gd name="T20" fmla="*/ 138 w 426"/>
                  <a:gd name="T21" fmla="*/ 188 h 440"/>
                  <a:gd name="T22" fmla="*/ 128 w 426"/>
                  <a:gd name="T23" fmla="*/ 234 h 440"/>
                  <a:gd name="T24" fmla="*/ 114 w 426"/>
                  <a:gd name="T25" fmla="*/ 280 h 440"/>
                  <a:gd name="T26" fmla="*/ 106 w 426"/>
                  <a:gd name="T27" fmla="*/ 302 h 440"/>
                  <a:gd name="T28" fmla="*/ 96 w 426"/>
                  <a:gd name="T29" fmla="*/ 322 h 440"/>
                  <a:gd name="T30" fmla="*/ 84 w 426"/>
                  <a:gd name="T31" fmla="*/ 342 h 440"/>
                  <a:gd name="T32" fmla="*/ 72 w 426"/>
                  <a:gd name="T33" fmla="*/ 360 h 440"/>
                  <a:gd name="T34" fmla="*/ 58 w 426"/>
                  <a:gd name="T35" fmla="*/ 378 h 440"/>
                  <a:gd name="T36" fmla="*/ 40 w 426"/>
                  <a:gd name="T37" fmla="*/ 392 h 440"/>
                  <a:gd name="T38" fmla="*/ 22 w 426"/>
                  <a:gd name="T39" fmla="*/ 404 h 440"/>
                  <a:gd name="T40" fmla="*/ 0 w 426"/>
                  <a:gd name="T41" fmla="*/ 416 h 440"/>
                  <a:gd name="T42" fmla="*/ 0 w 426"/>
                  <a:gd name="T43" fmla="*/ 416 h 440"/>
                  <a:gd name="T44" fmla="*/ 6 w 426"/>
                  <a:gd name="T45" fmla="*/ 418 h 440"/>
                  <a:gd name="T46" fmla="*/ 24 w 426"/>
                  <a:gd name="T47" fmla="*/ 426 h 440"/>
                  <a:gd name="T48" fmla="*/ 36 w 426"/>
                  <a:gd name="T49" fmla="*/ 430 h 440"/>
                  <a:gd name="T50" fmla="*/ 52 w 426"/>
                  <a:gd name="T51" fmla="*/ 434 h 440"/>
                  <a:gd name="T52" fmla="*/ 72 w 426"/>
                  <a:gd name="T53" fmla="*/ 438 h 440"/>
                  <a:gd name="T54" fmla="*/ 92 w 426"/>
                  <a:gd name="T55" fmla="*/ 440 h 440"/>
                  <a:gd name="T56" fmla="*/ 118 w 426"/>
                  <a:gd name="T57" fmla="*/ 440 h 440"/>
                  <a:gd name="T58" fmla="*/ 144 w 426"/>
                  <a:gd name="T59" fmla="*/ 438 h 440"/>
                  <a:gd name="T60" fmla="*/ 176 w 426"/>
                  <a:gd name="T61" fmla="*/ 432 h 440"/>
                  <a:gd name="T62" fmla="*/ 208 w 426"/>
                  <a:gd name="T63" fmla="*/ 424 h 440"/>
                  <a:gd name="T64" fmla="*/ 244 w 426"/>
                  <a:gd name="T65" fmla="*/ 412 h 440"/>
                  <a:gd name="T66" fmla="*/ 284 w 426"/>
                  <a:gd name="T67" fmla="*/ 396 h 440"/>
                  <a:gd name="T68" fmla="*/ 326 w 426"/>
                  <a:gd name="T69" fmla="*/ 376 h 440"/>
                  <a:gd name="T70" fmla="*/ 370 w 426"/>
                  <a:gd name="T71" fmla="*/ 350 h 440"/>
                  <a:gd name="T72" fmla="*/ 426 w 426"/>
                  <a:gd name="T73" fmla="*/ 18 h 440"/>
                  <a:gd name="T74" fmla="*/ 226 w 426"/>
                  <a:gd name="T75" fmla="*/ 0 h 44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426"/>
                  <a:gd name="T115" fmla="*/ 0 h 440"/>
                  <a:gd name="T116" fmla="*/ 426 w 426"/>
                  <a:gd name="T117" fmla="*/ 440 h 44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426" h="440">
                    <a:moveTo>
                      <a:pt x="226" y="0"/>
                    </a:moveTo>
                    <a:lnTo>
                      <a:pt x="226" y="0"/>
                    </a:lnTo>
                    <a:lnTo>
                      <a:pt x="218" y="8"/>
                    </a:lnTo>
                    <a:lnTo>
                      <a:pt x="198" y="28"/>
                    </a:lnTo>
                    <a:lnTo>
                      <a:pt x="186" y="42"/>
                    </a:lnTo>
                    <a:lnTo>
                      <a:pt x="174" y="60"/>
                    </a:lnTo>
                    <a:lnTo>
                      <a:pt x="164" y="80"/>
                    </a:lnTo>
                    <a:lnTo>
                      <a:pt x="156" y="102"/>
                    </a:lnTo>
                    <a:lnTo>
                      <a:pt x="148" y="144"/>
                    </a:lnTo>
                    <a:lnTo>
                      <a:pt x="138" y="188"/>
                    </a:lnTo>
                    <a:lnTo>
                      <a:pt x="128" y="234"/>
                    </a:lnTo>
                    <a:lnTo>
                      <a:pt x="114" y="280"/>
                    </a:lnTo>
                    <a:lnTo>
                      <a:pt x="106" y="302"/>
                    </a:lnTo>
                    <a:lnTo>
                      <a:pt x="96" y="322"/>
                    </a:lnTo>
                    <a:lnTo>
                      <a:pt x="84" y="342"/>
                    </a:lnTo>
                    <a:lnTo>
                      <a:pt x="72" y="360"/>
                    </a:lnTo>
                    <a:lnTo>
                      <a:pt x="58" y="378"/>
                    </a:lnTo>
                    <a:lnTo>
                      <a:pt x="40" y="392"/>
                    </a:lnTo>
                    <a:lnTo>
                      <a:pt x="22" y="404"/>
                    </a:lnTo>
                    <a:lnTo>
                      <a:pt x="0" y="416"/>
                    </a:lnTo>
                    <a:lnTo>
                      <a:pt x="6" y="418"/>
                    </a:lnTo>
                    <a:lnTo>
                      <a:pt x="24" y="426"/>
                    </a:lnTo>
                    <a:lnTo>
                      <a:pt x="36" y="430"/>
                    </a:lnTo>
                    <a:lnTo>
                      <a:pt x="52" y="434"/>
                    </a:lnTo>
                    <a:lnTo>
                      <a:pt x="72" y="438"/>
                    </a:lnTo>
                    <a:lnTo>
                      <a:pt x="92" y="440"/>
                    </a:lnTo>
                    <a:lnTo>
                      <a:pt x="118" y="440"/>
                    </a:lnTo>
                    <a:lnTo>
                      <a:pt x="144" y="438"/>
                    </a:lnTo>
                    <a:lnTo>
                      <a:pt x="176" y="432"/>
                    </a:lnTo>
                    <a:lnTo>
                      <a:pt x="208" y="424"/>
                    </a:lnTo>
                    <a:lnTo>
                      <a:pt x="244" y="412"/>
                    </a:lnTo>
                    <a:lnTo>
                      <a:pt x="284" y="396"/>
                    </a:lnTo>
                    <a:lnTo>
                      <a:pt x="326" y="376"/>
                    </a:lnTo>
                    <a:lnTo>
                      <a:pt x="370" y="350"/>
                    </a:lnTo>
                    <a:lnTo>
                      <a:pt x="426" y="18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62" name="Freeform 489"/>
              <p:cNvSpPr>
                <a:spLocks/>
              </p:cNvSpPr>
              <p:nvPr/>
            </p:nvSpPr>
            <p:spPr bwMode="auto">
              <a:xfrm>
                <a:off x="1792" y="3614"/>
                <a:ext cx="150" cy="78"/>
              </a:xfrm>
              <a:custGeom>
                <a:avLst/>
                <a:gdLst>
                  <a:gd name="T0" fmla="*/ 140 w 150"/>
                  <a:gd name="T1" fmla="*/ 0 h 78"/>
                  <a:gd name="T2" fmla="*/ 150 w 150"/>
                  <a:gd name="T3" fmla="*/ 64 h 78"/>
                  <a:gd name="T4" fmla="*/ 14 w 150"/>
                  <a:gd name="T5" fmla="*/ 78 h 78"/>
                  <a:gd name="T6" fmla="*/ 0 w 150"/>
                  <a:gd name="T7" fmla="*/ 2 h 78"/>
                  <a:gd name="T8" fmla="*/ 140 w 150"/>
                  <a:gd name="T9" fmla="*/ 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0"/>
                  <a:gd name="T16" fmla="*/ 0 h 78"/>
                  <a:gd name="T17" fmla="*/ 150 w 150"/>
                  <a:gd name="T18" fmla="*/ 78 h 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0" h="78">
                    <a:moveTo>
                      <a:pt x="140" y="0"/>
                    </a:moveTo>
                    <a:lnTo>
                      <a:pt x="150" y="64"/>
                    </a:lnTo>
                    <a:lnTo>
                      <a:pt x="14" y="78"/>
                    </a:lnTo>
                    <a:lnTo>
                      <a:pt x="0" y="2"/>
                    </a:lnTo>
                    <a:lnTo>
                      <a:pt x="140" y="0"/>
                    </a:lnTo>
                    <a:close/>
                  </a:path>
                </a:pathLst>
              </a:custGeom>
              <a:solidFill>
                <a:srgbClr val="D0CE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63" name="Freeform 490"/>
              <p:cNvSpPr>
                <a:spLocks/>
              </p:cNvSpPr>
              <p:nvPr/>
            </p:nvSpPr>
            <p:spPr bwMode="auto">
              <a:xfrm>
                <a:off x="2162" y="3618"/>
                <a:ext cx="96" cy="52"/>
              </a:xfrm>
              <a:custGeom>
                <a:avLst/>
                <a:gdLst>
                  <a:gd name="T0" fmla="*/ 0 w 96"/>
                  <a:gd name="T1" fmla="*/ 2 h 52"/>
                  <a:gd name="T2" fmla="*/ 6 w 96"/>
                  <a:gd name="T3" fmla="*/ 44 h 52"/>
                  <a:gd name="T4" fmla="*/ 96 w 96"/>
                  <a:gd name="T5" fmla="*/ 52 h 52"/>
                  <a:gd name="T6" fmla="*/ 90 w 96"/>
                  <a:gd name="T7" fmla="*/ 0 h 52"/>
                  <a:gd name="T8" fmla="*/ 0 w 96"/>
                  <a:gd name="T9" fmla="*/ 2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52"/>
                  <a:gd name="T17" fmla="*/ 96 w 96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52">
                    <a:moveTo>
                      <a:pt x="0" y="2"/>
                    </a:moveTo>
                    <a:lnTo>
                      <a:pt x="6" y="44"/>
                    </a:lnTo>
                    <a:lnTo>
                      <a:pt x="96" y="52"/>
                    </a:lnTo>
                    <a:lnTo>
                      <a:pt x="9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0CE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64" name="Freeform 491"/>
              <p:cNvSpPr>
                <a:spLocks noEditPoints="1"/>
              </p:cNvSpPr>
              <p:nvPr/>
            </p:nvSpPr>
            <p:spPr bwMode="auto">
              <a:xfrm>
                <a:off x="2030" y="3646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16 w 16"/>
                  <a:gd name="T43" fmla="*/ 6 h 16"/>
                  <a:gd name="T44" fmla="*/ 16 w 16"/>
                  <a:gd name="T45" fmla="*/ 6 h 16"/>
                  <a:gd name="T46" fmla="*/ 14 w 16"/>
                  <a:gd name="T47" fmla="*/ 12 h 16"/>
                  <a:gd name="T48" fmla="*/ 10 w 16"/>
                  <a:gd name="T49" fmla="*/ 14 h 16"/>
                  <a:gd name="T50" fmla="*/ 10 w 16"/>
                  <a:gd name="T51" fmla="*/ 14 h 16"/>
                  <a:gd name="T52" fmla="*/ 6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4 w 16"/>
                  <a:gd name="T59" fmla="*/ 4 h 16"/>
                  <a:gd name="T60" fmla="*/ 8 w 16"/>
                  <a:gd name="T61" fmla="*/ 2 h 16"/>
                  <a:gd name="T62" fmla="*/ 8 w 16"/>
                  <a:gd name="T63" fmla="*/ 2 h 16"/>
                  <a:gd name="T64" fmla="*/ 12 w 16"/>
                  <a:gd name="T65" fmla="*/ 2 h 16"/>
                  <a:gd name="T66" fmla="*/ 16 w 16"/>
                  <a:gd name="T67" fmla="*/ 6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6" y="6"/>
                    </a:moveTo>
                    <a:lnTo>
                      <a:pt x="16" y="6"/>
                    </a:lnTo>
                    <a:lnTo>
                      <a:pt x="14" y="12"/>
                    </a:lnTo>
                    <a:lnTo>
                      <a:pt x="10" y="14"/>
                    </a:lnTo>
                    <a:lnTo>
                      <a:pt x="6" y="14"/>
                    </a:lnTo>
                    <a:lnTo>
                      <a:pt x="2" y="10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65" name="Freeform 492"/>
              <p:cNvSpPr>
                <a:spLocks/>
              </p:cNvSpPr>
              <p:nvPr/>
            </p:nvSpPr>
            <p:spPr bwMode="auto">
              <a:xfrm>
                <a:off x="2030" y="3646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66" name="Freeform 493"/>
              <p:cNvSpPr>
                <a:spLocks/>
              </p:cNvSpPr>
              <p:nvPr/>
            </p:nvSpPr>
            <p:spPr bwMode="auto">
              <a:xfrm>
                <a:off x="2032" y="3648"/>
                <a:ext cx="14" cy="12"/>
              </a:xfrm>
              <a:custGeom>
                <a:avLst/>
                <a:gdLst>
                  <a:gd name="T0" fmla="*/ 14 w 14"/>
                  <a:gd name="T1" fmla="*/ 4 h 12"/>
                  <a:gd name="T2" fmla="*/ 14 w 14"/>
                  <a:gd name="T3" fmla="*/ 4 h 12"/>
                  <a:gd name="T4" fmla="*/ 12 w 14"/>
                  <a:gd name="T5" fmla="*/ 10 h 12"/>
                  <a:gd name="T6" fmla="*/ 8 w 14"/>
                  <a:gd name="T7" fmla="*/ 12 h 12"/>
                  <a:gd name="T8" fmla="*/ 8 w 14"/>
                  <a:gd name="T9" fmla="*/ 12 h 12"/>
                  <a:gd name="T10" fmla="*/ 4 w 14"/>
                  <a:gd name="T11" fmla="*/ 12 h 12"/>
                  <a:gd name="T12" fmla="*/ 0 w 14"/>
                  <a:gd name="T13" fmla="*/ 8 h 12"/>
                  <a:gd name="T14" fmla="*/ 0 w 14"/>
                  <a:gd name="T15" fmla="*/ 8 h 12"/>
                  <a:gd name="T16" fmla="*/ 2 w 14"/>
                  <a:gd name="T17" fmla="*/ 2 h 12"/>
                  <a:gd name="T18" fmla="*/ 6 w 14"/>
                  <a:gd name="T19" fmla="*/ 0 h 12"/>
                  <a:gd name="T20" fmla="*/ 6 w 14"/>
                  <a:gd name="T21" fmla="*/ 0 h 12"/>
                  <a:gd name="T22" fmla="*/ 10 w 14"/>
                  <a:gd name="T23" fmla="*/ 0 h 12"/>
                  <a:gd name="T24" fmla="*/ 14 w 14"/>
                  <a:gd name="T25" fmla="*/ 4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12"/>
                  <a:gd name="T41" fmla="*/ 14 w 14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12">
                    <a:moveTo>
                      <a:pt x="14" y="4"/>
                    </a:moveTo>
                    <a:lnTo>
                      <a:pt x="14" y="4"/>
                    </a:lnTo>
                    <a:lnTo>
                      <a:pt x="12" y="10"/>
                    </a:lnTo>
                    <a:lnTo>
                      <a:pt x="8" y="12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67" name="Freeform 494"/>
              <p:cNvSpPr>
                <a:spLocks noEditPoints="1"/>
              </p:cNvSpPr>
              <p:nvPr/>
            </p:nvSpPr>
            <p:spPr bwMode="auto">
              <a:xfrm>
                <a:off x="2048" y="3810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8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6 h 16"/>
                  <a:gd name="T26" fmla="*/ 16 w 16"/>
                  <a:gd name="T27" fmla="*/ 14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16 w 16"/>
                  <a:gd name="T43" fmla="*/ 8 h 16"/>
                  <a:gd name="T44" fmla="*/ 16 w 16"/>
                  <a:gd name="T45" fmla="*/ 8 h 16"/>
                  <a:gd name="T46" fmla="*/ 14 w 16"/>
                  <a:gd name="T47" fmla="*/ 12 h 16"/>
                  <a:gd name="T48" fmla="*/ 10 w 16"/>
                  <a:gd name="T49" fmla="*/ 16 h 16"/>
                  <a:gd name="T50" fmla="*/ 10 w 16"/>
                  <a:gd name="T51" fmla="*/ 16 h 16"/>
                  <a:gd name="T52" fmla="*/ 6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4 w 16"/>
                  <a:gd name="T59" fmla="*/ 6 h 16"/>
                  <a:gd name="T60" fmla="*/ 8 w 16"/>
                  <a:gd name="T61" fmla="*/ 2 h 16"/>
                  <a:gd name="T62" fmla="*/ 8 w 16"/>
                  <a:gd name="T63" fmla="*/ 2 h 16"/>
                  <a:gd name="T64" fmla="*/ 12 w 16"/>
                  <a:gd name="T65" fmla="*/ 2 h 16"/>
                  <a:gd name="T66" fmla="*/ 16 w 16"/>
                  <a:gd name="T67" fmla="*/ 8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6" y="8"/>
                    </a:moveTo>
                    <a:lnTo>
                      <a:pt x="16" y="8"/>
                    </a:lnTo>
                    <a:lnTo>
                      <a:pt x="14" y="12"/>
                    </a:lnTo>
                    <a:lnTo>
                      <a:pt x="10" y="16"/>
                    </a:lnTo>
                    <a:lnTo>
                      <a:pt x="6" y="14"/>
                    </a:lnTo>
                    <a:lnTo>
                      <a:pt x="2" y="10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6" y="8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68" name="Freeform 495"/>
              <p:cNvSpPr>
                <a:spLocks/>
              </p:cNvSpPr>
              <p:nvPr/>
            </p:nvSpPr>
            <p:spPr bwMode="auto">
              <a:xfrm>
                <a:off x="2048" y="3810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8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6 h 16"/>
                  <a:gd name="T26" fmla="*/ 16 w 16"/>
                  <a:gd name="T27" fmla="*/ 14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69" name="Freeform 496"/>
              <p:cNvSpPr>
                <a:spLocks/>
              </p:cNvSpPr>
              <p:nvPr/>
            </p:nvSpPr>
            <p:spPr bwMode="auto">
              <a:xfrm>
                <a:off x="2050" y="3812"/>
                <a:ext cx="14" cy="14"/>
              </a:xfrm>
              <a:custGeom>
                <a:avLst/>
                <a:gdLst>
                  <a:gd name="T0" fmla="*/ 14 w 14"/>
                  <a:gd name="T1" fmla="*/ 6 h 14"/>
                  <a:gd name="T2" fmla="*/ 14 w 14"/>
                  <a:gd name="T3" fmla="*/ 6 h 14"/>
                  <a:gd name="T4" fmla="*/ 12 w 14"/>
                  <a:gd name="T5" fmla="*/ 10 h 14"/>
                  <a:gd name="T6" fmla="*/ 8 w 14"/>
                  <a:gd name="T7" fmla="*/ 14 h 14"/>
                  <a:gd name="T8" fmla="*/ 8 w 14"/>
                  <a:gd name="T9" fmla="*/ 14 h 14"/>
                  <a:gd name="T10" fmla="*/ 4 w 14"/>
                  <a:gd name="T11" fmla="*/ 12 h 14"/>
                  <a:gd name="T12" fmla="*/ 0 w 14"/>
                  <a:gd name="T13" fmla="*/ 8 h 14"/>
                  <a:gd name="T14" fmla="*/ 0 w 14"/>
                  <a:gd name="T15" fmla="*/ 8 h 14"/>
                  <a:gd name="T16" fmla="*/ 2 w 14"/>
                  <a:gd name="T17" fmla="*/ 4 h 14"/>
                  <a:gd name="T18" fmla="*/ 6 w 14"/>
                  <a:gd name="T19" fmla="*/ 0 h 14"/>
                  <a:gd name="T20" fmla="*/ 6 w 14"/>
                  <a:gd name="T21" fmla="*/ 0 h 14"/>
                  <a:gd name="T22" fmla="*/ 10 w 14"/>
                  <a:gd name="T23" fmla="*/ 0 h 14"/>
                  <a:gd name="T24" fmla="*/ 14 w 14"/>
                  <a:gd name="T25" fmla="*/ 6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14"/>
                  <a:gd name="T41" fmla="*/ 14 w 14"/>
                  <a:gd name="T42" fmla="*/ 14 h 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14">
                    <a:moveTo>
                      <a:pt x="14" y="6"/>
                    </a:moveTo>
                    <a:lnTo>
                      <a:pt x="14" y="6"/>
                    </a:lnTo>
                    <a:lnTo>
                      <a:pt x="12" y="10"/>
                    </a:lnTo>
                    <a:lnTo>
                      <a:pt x="8" y="14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70" name="Freeform 497"/>
              <p:cNvSpPr>
                <a:spLocks noEditPoints="1"/>
              </p:cNvSpPr>
              <p:nvPr/>
            </p:nvSpPr>
            <p:spPr bwMode="auto">
              <a:xfrm>
                <a:off x="2070" y="4118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6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4 w 16"/>
                  <a:gd name="T35" fmla="*/ 4 h 16"/>
                  <a:gd name="T36" fmla="*/ 12 w 16"/>
                  <a:gd name="T37" fmla="*/ 0 h 16"/>
                  <a:gd name="T38" fmla="*/ 10 w 16"/>
                  <a:gd name="T39" fmla="*/ 0 h 16"/>
                  <a:gd name="T40" fmla="*/ 6 w 16"/>
                  <a:gd name="T41" fmla="*/ 0 h 16"/>
                  <a:gd name="T42" fmla="*/ 14 w 16"/>
                  <a:gd name="T43" fmla="*/ 6 h 16"/>
                  <a:gd name="T44" fmla="*/ 14 w 16"/>
                  <a:gd name="T45" fmla="*/ 6 h 16"/>
                  <a:gd name="T46" fmla="*/ 14 w 16"/>
                  <a:gd name="T47" fmla="*/ 12 h 16"/>
                  <a:gd name="T48" fmla="*/ 10 w 16"/>
                  <a:gd name="T49" fmla="*/ 14 h 16"/>
                  <a:gd name="T50" fmla="*/ 10 w 16"/>
                  <a:gd name="T51" fmla="*/ 14 h 16"/>
                  <a:gd name="T52" fmla="*/ 4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2 w 16"/>
                  <a:gd name="T59" fmla="*/ 4 h 16"/>
                  <a:gd name="T60" fmla="*/ 6 w 16"/>
                  <a:gd name="T61" fmla="*/ 2 h 16"/>
                  <a:gd name="T62" fmla="*/ 6 w 16"/>
                  <a:gd name="T63" fmla="*/ 2 h 16"/>
                  <a:gd name="T64" fmla="*/ 12 w 16"/>
                  <a:gd name="T65" fmla="*/ 2 h 16"/>
                  <a:gd name="T66" fmla="*/ 14 w 16"/>
                  <a:gd name="T67" fmla="*/ 6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4" y="6"/>
                    </a:moveTo>
                    <a:lnTo>
                      <a:pt x="14" y="6"/>
                    </a:lnTo>
                    <a:lnTo>
                      <a:pt x="14" y="12"/>
                    </a:lnTo>
                    <a:lnTo>
                      <a:pt x="10" y="14"/>
                    </a:lnTo>
                    <a:lnTo>
                      <a:pt x="4" y="14"/>
                    </a:lnTo>
                    <a:lnTo>
                      <a:pt x="2" y="10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12" y="2"/>
                    </a:lnTo>
                    <a:lnTo>
                      <a:pt x="14" y="6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71" name="Freeform 498"/>
              <p:cNvSpPr>
                <a:spLocks/>
              </p:cNvSpPr>
              <p:nvPr/>
            </p:nvSpPr>
            <p:spPr bwMode="auto">
              <a:xfrm>
                <a:off x="2070" y="4118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6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4 w 16"/>
                  <a:gd name="T35" fmla="*/ 4 h 16"/>
                  <a:gd name="T36" fmla="*/ 12 w 16"/>
                  <a:gd name="T37" fmla="*/ 0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72" name="Freeform 499"/>
              <p:cNvSpPr>
                <a:spLocks/>
              </p:cNvSpPr>
              <p:nvPr/>
            </p:nvSpPr>
            <p:spPr bwMode="auto">
              <a:xfrm>
                <a:off x="2072" y="4120"/>
                <a:ext cx="12" cy="12"/>
              </a:xfrm>
              <a:custGeom>
                <a:avLst/>
                <a:gdLst>
                  <a:gd name="T0" fmla="*/ 12 w 12"/>
                  <a:gd name="T1" fmla="*/ 4 h 12"/>
                  <a:gd name="T2" fmla="*/ 12 w 12"/>
                  <a:gd name="T3" fmla="*/ 4 h 12"/>
                  <a:gd name="T4" fmla="*/ 12 w 12"/>
                  <a:gd name="T5" fmla="*/ 10 h 12"/>
                  <a:gd name="T6" fmla="*/ 8 w 12"/>
                  <a:gd name="T7" fmla="*/ 12 h 12"/>
                  <a:gd name="T8" fmla="*/ 8 w 12"/>
                  <a:gd name="T9" fmla="*/ 12 h 12"/>
                  <a:gd name="T10" fmla="*/ 2 w 12"/>
                  <a:gd name="T11" fmla="*/ 12 h 12"/>
                  <a:gd name="T12" fmla="*/ 0 w 12"/>
                  <a:gd name="T13" fmla="*/ 8 h 12"/>
                  <a:gd name="T14" fmla="*/ 0 w 12"/>
                  <a:gd name="T15" fmla="*/ 8 h 12"/>
                  <a:gd name="T16" fmla="*/ 0 w 12"/>
                  <a:gd name="T17" fmla="*/ 2 h 12"/>
                  <a:gd name="T18" fmla="*/ 4 w 12"/>
                  <a:gd name="T19" fmla="*/ 0 h 12"/>
                  <a:gd name="T20" fmla="*/ 4 w 12"/>
                  <a:gd name="T21" fmla="*/ 0 h 12"/>
                  <a:gd name="T22" fmla="*/ 10 w 12"/>
                  <a:gd name="T23" fmla="*/ 0 h 12"/>
                  <a:gd name="T24" fmla="*/ 12 w 12"/>
                  <a:gd name="T25" fmla="*/ 4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2"/>
                  <a:gd name="T41" fmla="*/ 12 w 12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2">
                    <a:moveTo>
                      <a:pt x="12" y="4"/>
                    </a:moveTo>
                    <a:lnTo>
                      <a:pt x="12" y="4"/>
                    </a:lnTo>
                    <a:lnTo>
                      <a:pt x="12" y="10"/>
                    </a:lnTo>
                    <a:lnTo>
                      <a:pt x="8" y="12"/>
                    </a:lnTo>
                    <a:lnTo>
                      <a:pt x="2" y="12"/>
                    </a:lnTo>
                    <a:lnTo>
                      <a:pt x="0" y="8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10" y="0"/>
                    </a:lnTo>
                    <a:lnTo>
                      <a:pt x="12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73" name="Freeform 500"/>
              <p:cNvSpPr>
                <a:spLocks/>
              </p:cNvSpPr>
              <p:nvPr/>
            </p:nvSpPr>
            <p:spPr bwMode="auto">
              <a:xfrm>
                <a:off x="2418" y="3798"/>
                <a:ext cx="98" cy="154"/>
              </a:xfrm>
              <a:custGeom>
                <a:avLst/>
                <a:gdLst>
                  <a:gd name="T0" fmla="*/ 48 w 98"/>
                  <a:gd name="T1" fmla="*/ 0 h 154"/>
                  <a:gd name="T2" fmla="*/ 48 w 98"/>
                  <a:gd name="T3" fmla="*/ 0 h 154"/>
                  <a:gd name="T4" fmla="*/ 58 w 98"/>
                  <a:gd name="T5" fmla="*/ 4 h 154"/>
                  <a:gd name="T6" fmla="*/ 76 w 98"/>
                  <a:gd name="T7" fmla="*/ 14 h 154"/>
                  <a:gd name="T8" fmla="*/ 86 w 98"/>
                  <a:gd name="T9" fmla="*/ 20 h 154"/>
                  <a:gd name="T10" fmla="*/ 92 w 98"/>
                  <a:gd name="T11" fmla="*/ 30 h 154"/>
                  <a:gd name="T12" fmla="*/ 98 w 98"/>
                  <a:gd name="T13" fmla="*/ 40 h 154"/>
                  <a:gd name="T14" fmla="*/ 98 w 98"/>
                  <a:gd name="T15" fmla="*/ 46 h 154"/>
                  <a:gd name="T16" fmla="*/ 96 w 98"/>
                  <a:gd name="T17" fmla="*/ 52 h 154"/>
                  <a:gd name="T18" fmla="*/ 86 w 98"/>
                  <a:gd name="T19" fmla="*/ 86 h 154"/>
                  <a:gd name="T20" fmla="*/ 86 w 98"/>
                  <a:gd name="T21" fmla="*/ 86 h 154"/>
                  <a:gd name="T22" fmla="*/ 90 w 98"/>
                  <a:gd name="T23" fmla="*/ 92 h 154"/>
                  <a:gd name="T24" fmla="*/ 94 w 98"/>
                  <a:gd name="T25" fmla="*/ 106 h 154"/>
                  <a:gd name="T26" fmla="*/ 96 w 98"/>
                  <a:gd name="T27" fmla="*/ 114 h 154"/>
                  <a:gd name="T28" fmla="*/ 94 w 98"/>
                  <a:gd name="T29" fmla="*/ 124 h 154"/>
                  <a:gd name="T30" fmla="*/ 92 w 98"/>
                  <a:gd name="T31" fmla="*/ 130 h 154"/>
                  <a:gd name="T32" fmla="*/ 86 w 98"/>
                  <a:gd name="T33" fmla="*/ 136 h 154"/>
                  <a:gd name="T34" fmla="*/ 86 w 98"/>
                  <a:gd name="T35" fmla="*/ 136 h 154"/>
                  <a:gd name="T36" fmla="*/ 66 w 98"/>
                  <a:gd name="T37" fmla="*/ 146 h 154"/>
                  <a:gd name="T38" fmla="*/ 54 w 98"/>
                  <a:gd name="T39" fmla="*/ 150 h 154"/>
                  <a:gd name="T40" fmla="*/ 42 w 98"/>
                  <a:gd name="T41" fmla="*/ 154 h 154"/>
                  <a:gd name="T42" fmla="*/ 30 w 98"/>
                  <a:gd name="T43" fmla="*/ 154 h 154"/>
                  <a:gd name="T44" fmla="*/ 18 w 98"/>
                  <a:gd name="T45" fmla="*/ 152 h 154"/>
                  <a:gd name="T46" fmla="*/ 14 w 98"/>
                  <a:gd name="T47" fmla="*/ 150 h 154"/>
                  <a:gd name="T48" fmla="*/ 10 w 98"/>
                  <a:gd name="T49" fmla="*/ 146 h 154"/>
                  <a:gd name="T50" fmla="*/ 6 w 98"/>
                  <a:gd name="T51" fmla="*/ 142 h 154"/>
                  <a:gd name="T52" fmla="*/ 2 w 98"/>
                  <a:gd name="T53" fmla="*/ 136 h 154"/>
                  <a:gd name="T54" fmla="*/ 2 w 98"/>
                  <a:gd name="T55" fmla="*/ 136 h 154"/>
                  <a:gd name="T56" fmla="*/ 2 w 98"/>
                  <a:gd name="T57" fmla="*/ 128 h 154"/>
                  <a:gd name="T58" fmla="*/ 0 w 98"/>
                  <a:gd name="T59" fmla="*/ 120 h 154"/>
                  <a:gd name="T60" fmla="*/ 4 w 98"/>
                  <a:gd name="T61" fmla="*/ 100 h 154"/>
                  <a:gd name="T62" fmla="*/ 12 w 98"/>
                  <a:gd name="T63" fmla="*/ 78 h 154"/>
                  <a:gd name="T64" fmla="*/ 20 w 98"/>
                  <a:gd name="T65" fmla="*/ 56 h 154"/>
                  <a:gd name="T66" fmla="*/ 40 w 98"/>
                  <a:gd name="T67" fmla="*/ 16 h 154"/>
                  <a:gd name="T68" fmla="*/ 48 w 98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"/>
                  <a:gd name="T106" fmla="*/ 0 h 154"/>
                  <a:gd name="T107" fmla="*/ 98 w 98"/>
                  <a:gd name="T108" fmla="*/ 154 h 1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" h="154">
                    <a:moveTo>
                      <a:pt x="48" y="0"/>
                    </a:moveTo>
                    <a:lnTo>
                      <a:pt x="48" y="0"/>
                    </a:lnTo>
                    <a:lnTo>
                      <a:pt x="58" y="4"/>
                    </a:lnTo>
                    <a:lnTo>
                      <a:pt x="76" y="14"/>
                    </a:lnTo>
                    <a:lnTo>
                      <a:pt x="86" y="20"/>
                    </a:lnTo>
                    <a:lnTo>
                      <a:pt x="92" y="30"/>
                    </a:lnTo>
                    <a:lnTo>
                      <a:pt x="98" y="40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86" y="86"/>
                    </a:lnTo>
                    <a:lnTo>
                      <a:pt x="90" y="92"/>
                    </a:lnTo>
                    <a:lnTo>
                      <a:pt x="94" y="106"/>
                    </a:lnTo>
                    <a:lnTo>
                      <a:pt x="96" y="114"/>
                    </a:lnTo>
                    <a:lnTo>
                      <a:pt x="94" y="124"/>
                    </a:lnTo>
                    <a:lnTo>
                      <a:pt x="92" y="130"/>
                    </a:lnTo>
                    <a:lnTo>
                      <a:pt x="86" y="136"/>
                    </a:lnTo>
                    <a:lnTo>
                      <a:pt x="66" y="146"/>
                    </a:lnTo>
                    <a:lnTo>
                      <a:pt x="54" y="150"/>
                    </a:lnTo>
                    <a:lnTo>
                      <a:pt x="42" y="154"/>
                    </a:lnTo>
                    <a:lnTo>
                      <a:pt x="30" y="154"/>
                    </a:lnTo>
                    <a:lnTo>
                      <a:pt x="18" y="152"/>
                    </a:lnTo>
                    <a:lnTo>
                      <a:pt x="14" y="150"/>
                    </a:lnTo>
                    <a:lnTo>
                      <a:pt x="10" y="146"/>
                    </a:lnTo>
                    <a:lnTo>
                      <a:pt x="6" y="142"/>
                    </a:lnTo>
                    <a:lnTo>
                      <a:pt x="2" y="136"/>
                    </a:lnTo>
                    <a:lnTo>
                      <a:pt x="2" y="128"/>
                    </a:lnTo>
                    <a:lnTo>
                      <a:pt x="0" y="120"/>
                    </a:lnTo>
                    <a:lnTo>
                      <a:pt x="4" y="100"/>
                    </a:lnTo>
                    <a:lnTo>
                      <a:pt x="12" y="78"/>
                    </a:lnTo>
                    <a:lnTo>
                      <a:pt x="20" y="56"/>
                    </a:lnTo>
                    <a:lnTo>
                      <a:pt x="40" y="16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EB9E5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74" name="Freeform 501"/>
              <p:cNvSpPr>
                <a:spLocks/>
              </p:cNvSpPr>
              <p:nvPr/>
            </p:nvSpPr>
            <p:spPr bwMode="auto">
              <a:xfrm>
                <a:off x="2418" y="3798"/>
                <a:ext cx="98" cy="154"/>
              </a:xfrm>
              <a:custGeom>
                <a:avLst/>
                <a:gdLst>
                  <a:gd name="T0" fmla="*/ 48 w 98"/>
                  <a:gd name="T1" fmla="*/ 0 h 154"/>
                  <a:gd name="T2" fmla="*/ 48 w 98"/>
                  <a:gd name="T3" fmla="*/ 0 h 154"/>
                  <a:gd name="T4" fmla="*/ 58 w 98"/>
                  <a:gd name="T5" fmla="*/ 4 h 154"/>
                  <a:gd name="T6" fmla="*/ 76 w 98"/>
                  <a:gd name="T7" fmla="*/ 14 h 154"/>
                  <a:gd name="T8" fmla="*/ 86 w 98"/>
                  <a:gd name="T9" fmla="*/ 20 h 154"/>
                  <a:gd name="T10" fmla="*/ 92 w 98"/>
                  <a:gd name="T11" fmla="*/ 30 h 154"/>
                  <a:gd name="T12" fmla="*/ 98 w 98"/>
                  <a:gd name="T13" fmla="*/ 40 h 154"/>
                  <a:gd name="T14" fmla="*/ 98 w 98"/>
                  <a:gd name="T15" fmla="*/ 46 h 154"/>
                  <a:gd name="T16" fmla="*/ 96 w 98"/>
                  <a:gd name="T17" fmla="*/ 52 h 154"/>
                  <a:gd name="T18" fmla="*/ 86 w 98"/>
                  <a:gd name="T19" fmla="*/ 86 h 154"/>
                  <a:gd name="T20" fmla="*/ 86 w 98"/>
                  <a:gd name="T21" fmla="*/ 86 h 154"/>
                  <a:gd name="T22" fmla="*/ 90 w 98"/>
                  <a:gd name="T23" fmla="*/ 92 h 154"/>
                  <a:gd name="T24" fmla="*/ 94 w 98"/>
                  <a:gd name="T25" fmla="*/ 106 h 154"/>
                  <a:gd name="T26" fmla="*/ 96 w 98"/>
                  <a:gd name="T27" fmla="*/ 114 h 154"/>
                  <a:gd name="T28" fmla="*/ 94 w 98"/>
                  <a:gd name="T29" fmla="*/ 124 h 154"/>
                  <a:gd name="T30" fmla="*/ 92 w 98"/>
                  <a:gd name="T31" fmla="*/ 130 h 154"/>
                  <a:gd name="T32" fmla="*/ 86 w 98"/>
                  <a:gd name="T33" fmla="*/ 136 h 154"/>
                  <a:gd name="T34" fmla="*/ 86 w 98"/>
                  <a:gd name="T35" fmla="*/ 136 h 154"/>
                  <a:gd name="T36" fmla="*/ 66 w 98"/>
                  <a:gd name="T37" fmla="*/ 146 h 154"/>
                  <a:gd name="T38" fmla="*/ 54 w 98"/>
                  <a:gd name="T39" fmla="*/ 150 h 154"/>
                  <a:gd name="T40" fmla="*/ 42 w 98"/>
                  <a:gd name="T41" fmla="*/ 154 h 154"/>
                  <a:gd name="T42" fmla="*/ 30 w 98"/>
                  <a:gd name="T43" fmla="*/ 154 h 154"/>
                  <a:gd name="T44" fmla="*/ 18 w 98"/>
                  <a:gd name="T45" fmla="*/ 152 h 154"/>
                  <a:gd name="T46" fmla="*/ 14 w 98"/>
                  <a:gd name="T47" fmla="*/ 150 h 154"/>
                  <a:gd name="T48" fmla="*/ 10 w 98"/>
                  <a:gd name="T49" fmla="*/ 146 h 154"/>
                  <a:gd name="T50" fmla="*/ 6 w 98"/>
                  <a:gd name="T51" fmla="*/ 142 h 154"/>
                  <a:gd name="T52" fmla="*/ 2 w 98"/>
                  <a:gd name="T53" fmla="*/ 136 h 154"/>
                  <a:gd name="T54" fmla="*/ 2 w 98"/>
                  <a:gd name="T55" fmla="*/ 136 h 154"/>
                  <a:gd name="T56" fmla="*/ 2 w 98"/>
                  <a:gd name="T57" fmla="*/ 128 h 154"/>
                  <a:gd name="T58" fmla="*/ 0 w 98"/>
                  <a:gd name="T59" fmla="*/ 120 h 154"/>
                  <a:gd name="T60" fmla="*/ 4 w 98"/>
                  <a:gd name="T61" fmla="*/ 100 h 154"/>
                  <a:gd name="T62" fmla="*/ 12 w 98"/>
                  <a:gd name="T63" fmla="*/ 78 h 154"/>
                  <a:gd name="T64" fmla="*/ 20 w 98"/>
                  <a:gd name="T65" fmla="*/ 56 h 154"/>
                  <a:gd name="T66" fmla="*/ 40 w 98"/>
                  <a:gd name="T67" fmla="*/ 16 h 154"/>
                  <a:gd name="T68" fmla="*/ 48 w 98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"/>
                  <a:gd name="T106" fmla="*/ 0 h 154"/>
                  <a:gd name="T107" fmla="*/ 98 w 98"/>
                  <a:gd name="T108" fmla="*/ 154 h 1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" h="154">
                    <a:moveTo>
                      <a:pt x="48" y="0"/>
                    </a:moveTo>
                    <a:lnTo>
                      <a:pt x="48" y="0"/>
                    </a:lnTo>
                    <a:lnTo>
                      <a:pt x="58" y="4"/>
                    </a:lnTo>
                    <a:lnTo>
                      <a:pt x="76" y="14"/>
                    </a:lnTo>
                    <a:lnTo>
                      <a:pt x="86" y="20"/>
                    </a:lnTo>
                    <a:lnTo>
                      <a:pt x="92" y="30"/>
                    </a:lnTo>
                    <a:lnTo>
                      <a:pt x="98" y="40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86" y="86"/>
                    </a:lnTo>
                    <a:lnTo>
                      <a:pt x="90" y="92"/>
                    </a:lnTo>
                    <a:lnTo>
                      <a:pt x="94" y="106"/>
                    </a:lnTo>
                    <a:lnTo>
                      <a:pt x="96" y="114"/>
                    </a:lnTo>
                    <a:lnTo>
                      <a:pt x="94" y="124"/>
                    </a:lnTo>
                    <a:lnTo>
                      <a:pt x="92" y="130"/>
                    </a:lnTo>
                    <a:lnTo>
                      <a:pt x="86" y="136"/>
                    </a:lnTo>
                    <a:lnTo>
                      <a:pt x="66" y="146"/>
                    </a:lnTo>
                    <a:lnTo>
                      <a:pt x="54" y="150"/>
                    </a:lnTo>
                    <a:lnTo>
                      <a:pt x="42" y="154"/>
                    </a:lnTo>
                    <a:lnTo>
                      <a:pt x="30" y="154"/>
                    </a:lnTo>
                    <a:lnTo>
                      <a:pt x="18" y="152"/>
                    </a:lnTo>
                    <a:lnTo>
                      <a:pt x="14" y="150"/>
                    </a:lnTo>
                    <a:lnTo>
                      <a:pt x="10" y="146"/>
                    </a:lnTo>
                    <a:lnTo>
                      <a:pt x="6" y="142"/>
                    </a:lnTo>
                    <a:lnTo>
                      <a:pt x="2" y="136"/>
                    </a:lnTo>
                    <a:lnTo>
                      <a:pt x="2" y="128"/>
                    </a:lnTo>
                    <a:lnTo>
                      <a:pt x="0" y="120"/>
                    </a:lnTo>
                    <a:lnTo>
                      <a:pt x="4" y="100"/>
                    </a:lnTo>
                    <a:lnTo>
                      <a:pt x="12" y="78"/>
                    </a:lnTo>
                    <a:lnTo>
                      <a:pt x="20" y="56"/>
                    </a:lnTo>
                    <a:lnTo>
                      <a:pt x="40" y="16"/>
                    </a:lnTo>
                    <a:lnTo>
                      <a:pt x="48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75" name="Freeform 502"/>
              <p:cNvSpPr>
                <a:spLocks/>
              </p:cNvSpPr>
              <p:nvPr/>
            </p:nvSpPr>
            <p:spPr bwMode="auto">
              <a:xfrm>
                <a:off x="2144" y="3618"/>
                <a:ext cx="392" cy="530"/>
              </a:xfrm>
              <a:custGeom>
                <a:avLst/>
                <a:gdLst>
                  <a:gd name="T0" fmla="*/ 312 w 392"/>
                  <a:gd name="T1" fmla="*/ 470 h 530"/>
                  <a:gd name="T2" fmla="*/ 312 w 392"/>
                  <a:gd name="T3" fmla="*/ 470 h 530"/>
                  <a:gd name="T4" fmla="*/ 308 w 392"/>
                  <a:gd name="T5" fmla="*/ 482 h 530"/>
                  <a:gd name="T6" fmla="*/ 302 w 392"/>
                  <a:gd name="T7" fmla="*/ 492 h 530"/>
                  <a:gd name="T8" fmla="*/ 294 w 392"/>
                  <a:gd name="T9" fmla="*/ 500 h 530"/>
                  <a:gd name="T10" fmla="*/ 288 w 392"/>
                  <a:gd name="T11" fmla="*/ 502 h 530"/>
                  <a:gd name="T12" fmla="*/ 284 w 392"/>
                  <a:gd name="T13" fmla="*/ 502 h 530"/>
                  <a:gd name="T14" fmla="*/ 16 w 392"/>
                  <a:gd name="T15" fmla="*/ 530 h 530"/>
                  <a:gd name="T16" fmla="*/ 16 w 392"/>
                  <a:gd name="T17" fmla="*/ 530 h 530"/>
                  <a:gd name="T18" fmla="*/ 8 w 392"/>
                  <a:gd name="T19" fmla="*/ 528 h 530"/>
                  <a:gd name="T20" fmla="*/ 4 w 392"/>
                  <a:gd name="T21" fmla="*/ 522 h 530"/>
                  <a:gd name="T22" fmla="*/ 0 w 392"/>
                  <a:gd name="T23" fmla="*/ 514 h 530"/>
                  <a:gd name="T24" fmla="*/ 0 w 392"/>
                  <a:gd name="T25" fmla="*/ 506 h 530"/>
                  <a:gd name="T26" fmla="*/ 84 w 392"/>
                  <a:gd name="T27" fmla="*/ 38 h 530"/>
                  <a:gd name="T28" fmla="*/ 84 w 392"/>
                  <a:gd name="T29" fmla="*/ 38 h 530"/>
                  <a:gd name="T30" fmla="*/ 86 w 392"/>
                  <a:gd name="T31" fmla="*/ 28 h 530"/>
                  <a:gd name="T32" fmla="*/ 92 w 392"/>
                  <a:gd name="T33" fmla="*/ 20 h 530"/>
                  <a:gd name="T34" fmla="*/ 100 w 392"/>
                  <a:gd name="T35" fmla="*/ 14 h 530"/>
                  <a:gd name="T36" fmla="*/ 108 w 392"/>
                  <a:gd name="T37" fmla="*/ 12 h 530"/>
                  <a:gd name="T38" fmla="*/ 376 w 392"/>
                  <a:gd name="T39" fmla="*/ 0 h 530"/>
                  <a:gd name="T40" fmla="*/ 376 w 392"/>
                  <a:gd name="T41" fmla="*/ 0 h 530"/>
                  <a:gd name="T42" fmla="*/ 384 w 392"/>
                  <a:gd name="T43" fmla="*/ 2 h 530"/>
                  <a:gd name="T44" fmla="*/ 390 w 392"/>
                  <a:gd name="T45" fmla="*/ 6 h 530"/>
                  <a:gd name="T46" fmla="*/ 392 w 392"/>
                  <a:gd name="T47" fmla="*/ 14 h 530"/>
                  <a:gd name="T48" fmla="*/ 392 w 392"/>
                  <a:gd name="T49" fmla="*/ 24 h 530"/>
                  <a:gd name="T50" fmla="*/ 312 w 392"/>
                  <a:gd name="T51" fmla="*/ 470 h 53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2"/>
                  <a:gd name="T79" fmla="*/ 0 h 530"/>
                  <a:gd name="T80" fmla="*/ 392 w 392"/>
                  <a:gd name="T81" fmla="*/ 530 h 53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2" h="530">
                    <a:moveTo>
                      <a:pt x="312" y="470"/>
                    </a:moveTo>
                    <a:lnTo>
                      <a:pt x="312" y="470"/>
                    </a:lnTo>
                    <a:lnTo>
                      <a:pt x="308" y="482"/>
                    </a:lnTo>
                    <a:lnTo>
                      <a:pt x="302" y="492"/>
                    </a:lnTo>
                    <a:lnTo>
                      <a:pt x="294" y="500"/>
                    </a:lnTo>
                    <a:lnTo>
                      <a:pt x="288" y="502"/>
                    </a:lnTo>
                    <a:lnTo>
                      <a:pt x="284" y="502"/>
                    </a:lnTo>
                    <a:lnTo>
                      <a:pt x="16" y="530"/>
                    </a:lnTo>
                    <a:lnTo>
                      <a:pt x="8" y="528"/>
                    </a:lnTo>
                    <a:lnTo>
                      <a:pt x="4" y="522"/>
                    </a:lnTo>
                    <a:lnTo>
                      <a:pt x="0" y="514"/>
                    </a:lnTo>
                    <a:lnTo>
                      <a:pt x="0" y="506"/>
                    </a:lnTo>
                    <a:lnTo>
                      <a:pt x="84" y="38"/>
                    </a:lnTo>
                    <a:lnTo>
                      <a:pt x="86" y="28"/>
                    </a:lnTo>
                    <a:lnTo>
                      <a:pt x="92" y="20"/>
                    </a:lnTo>
                    <a:lnTo>
                      <a:pt x="100" y="14"/>
                    </a:lnTo>
                    <a:lnTo>
                      <a:pt x="108" y="12"/>
                    </a:lnTo>
                    <a:lnTo>
                      <a:pt x="376" y="0"/>
                    </a:lnTo>
                    <a:lnTo>
                      <a:pt x="384" y="2"/>
                    </a:lnTo>
                    <a:lnTo>
                      <a:pt x="390" y="6"/>
                    </a:lnTo>
                    <a:lnTo>
                      <a:pt x="392" y="14"/>
                    </a:lnTo>
                    <a:lnTo>
                      <a:pt x="392" y="24"/>
                    </a:lnTo>
                    <a:lnTo>
                      <a:pt x="312" y="470"/>
                    </a:lnTo>
                    <a:close/>
                  </a:path>
                </a:pathLst>
              </a:custGeom>
              <a:solidFill>
                <a:srgbClr val="A06B4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76" name="Freeform 503"/>
              <p:cNvSpPr>
                <a:spLocks/>
              </p:cNvSpPr>
              <p:nvPr/>
            </p:nvSpPr>
            <p:spPr bwMode="auto">
              <a:xfrm>
                <a:off x="2156" y="3616"/>
                <a:ext cx="392" cy="528"/>
              </a:xfrm>
              <a:custGeom>
                <a:avLst/>
                <a:gdLst>
                  <a:gd name="T0" fmla="*/ 310 w 392"/>
                  <a:gd name="T1" fmla="*/ 470 h 528"/>
                  <a:gd name="T2" fmla="*/ 310 w 392"/>
                  <a:gd name="T3" fmla="*/ 470 h 528"/>
                  <a:gd name="T4" fmla="*/ 308 w 392"/>
                  <a:gd name="T5" fmla="*/ 480 h 528"/>
                  <a:gd name="T6" fmla="*/ 300 w 392"/>
                  <a:gd name="T7" fmla="*/ 492 h 528"/>
                  <a:gd name="T8" fmla="*/ 292 w 392"/>
                  <a:gd name="T9" fmla="*/ 500 h 528"/>
                  <a:gd name="T10" fmla="*/ 288 w 392"/>
                  <a:gd name="T11" fmla="*/ 502 h 528"/>
                  <a:gd name="T12" fmla="*/ 284 w 392"/>
                  <a:gd name="T13" fmla="*/ 502 h 528"/>
                  <a:gd name="T14" fmla="*/ 16 w 392"/>
                  <a:gd name="T15" fmla="*/ 528 h 528"/>
                  <a:gd name="T16" fmla="*/ 16 w 392"/>
                  <a:gd name="T17" fmla="*/ 528 h 528"/>
                  <a:gd name="T18" fmla="*/ 8 w 392"/>
                  <a:gd name="T19" fmla="*/ 528 h 528"/>
                  <a:gd name="T20" fmla="*/ 2 w 392"/>
                  <a:gd name="T21" fmla="*/ 522 h 528"/>
                  <a:gd name="T22" fmla="*/ 0 w 392"/>
                  <a:gd name="T23" fmla="*/ 514 h 528"/>
                  <a:gd name="T24" fmla="*/ 0 w 392"/>
                  <a:gd name="T25" fmla="*/ 504 h 528"/>
                  <a:gd name="T26" fmla="*/ 82 w 392"/>
                  <a:gd name="T27" fmla="*/ 36 h 528"/>
                  <a:gd name="T28" fmla="*/ 82 w 392"/>
                  <a:gd name="T29" fmla="*/ 36 h 528"/>
                  <a:gd name="T30" fmla="*/ 86 w 392"/>
                  <a:gd name="T31" fmla="*/ 28 h 528"/>
                  <a:gd name="T32" fmla="*/ 92 w 392"/>
                  <a:gd name="T33" fmla="*/ 18 h 528"/>
                  <a:gd name="T34" fmla="*/ 98 w 392"/>
                  <a:gd name="T35" fmla="*/ 14 h 528"/>
                  <a:gd name="T36" fmla="*/ 106 w 392"/>
                  <a:gd name="T37" fmla="*/ 12 h 528"/>
                  <a:gd name="T38" fmla="*/ 376 w 392"/>
                  <a:gd name="T39" fmla="*/ 0 h 528"/>
                  <a:gd name="T40" fmla="*/ 376 w 392"/>
                  <a:gd name="T41" fmla="*/ 0 h 528"/>
                  <a:gd name="T42" fmla="*/ 382 w 392"/>
                  <a:gd name="T43" fmla="*/ 0 h 528"/>
                  <a:gd name="T44" fmla="*/ 388 w 392"/>
                  <a:gd name="T45" fmla="*/ 6 h 528"/>
                  <a:gd name="T46" fmla="*/ 392 w 392"/>
                  <a:gd name="T47" fmla="*/ 14 h 528"/>
                  <a:gd name="T48" fmla="*/ 392 w 392"/>
                  <a:gd name="T49" fmla="*/ 24 h 528"/>
                  <a:gd name="T50" fmla="*/ 310 w 392"/>
                  <a:gd name="T51" fmla="*/ 470 h 5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2"/>
                  <a:gd name="T79" fmla="*/ 0 h 528"/>
                  <a:gd name="T80" fmla="*/ 392 w 392"/>
                  <a:gd name="T81" fmla="*/ 528 h 52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2" h="528">
                    <a:moveTo>
                      <a:pt x="310" y="470"/>
                    </a:moveTo>
                    <a:lnTo>
                      <a:pt x="310" y="470"/>
                    </a:lnTo>
                    <a:lnTo>
                      <a:pt x="308" y="480"/>
                    </a:lnTo>
                    <a:lnTo>
                      <a:pt x="300" y="492"/>
                    </a:lnTo>
                    <a:lnTo>
                      <a:pt x="292" y="500"/>
                    </a:lnTo>
                    <a:lnTo>
                      <a:pt x="288" y="502"/>
                    </a:lnTo>
                    <a:lnTo>
                      <a:pt x="284" y="502"/>
                    </a:lnTo>
                    <a:lnTo>
                      <a:pt x="16" y="528"/>
                    </a:lnTo>
                    <a:lnTo>
                      <a:pt x="8" y="528"/>
                    </a:lnTo>
                    <a:lnTo>
                      <a:pt x="2" y="522"/>
                    </a:lnTo>
                    <a:lnTo>
                      <a:pt x="0" y="514"/>
                    </a:lnTo>
                    <a:lnTo>
                      <a:pt x="0" y="504"/>
                    </a:lnTo>
                    <a:lnTo>
                      <a:pt x="82" y="36"/>
                    </a:lnTo>
                    <a:lnTo>
                      <a:pt x="86" y="28"/>
                    </a:lnTo>
                    <a:lnTo>
                      <a:pt x="92" y="18"/>
                    </a:lnTo>
                    <a:lnTo>
                      <a:pt x="98" y="14"/>
                    </a:lnTo>
                    <a:lnTo>
                      <a:pt x="106" y="12"/>
                    </a:lnTo>
                    <a:lnTo>
                      <a:pt x="376" y="0"/>
                    </a:lnTo>
                    <a:lnTo>
                      <a:pt x="382" y="0"/>
                    </a:lnTo>
                    <a:lnTo>
                      <a:pt x="388" y="6"/>
                    </a:lnTo>
                    <a:lnTo>
                      <a:pt x="392" y="14"/>
                    </a:lnTo>
                    <a:lnTo>
                      <a:pt x="392" y="24"/>
                    </a:lnTo>
                    <a:lnTo>
                      <a:pt x="310" y="470"/>
                    </a:lnTo>
                    <a:close/>
                  </a:path>
                </a:pathLst>
              </a:custGeom>
              <a:solidFill>
                <a:srgbClr val="8045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77" name="Freeform 504"/>
              <p:cNvSpPr>
                <a:spLocks noEditPoints="1"/>
              </p:cNvSpPr>
              <p:nvPr/>
            </p:nvSpPr>
            <p:spPr bwMode="auto">
              <a:xfrm>
                <a:off x="2394" y="3596"/>
                <a:ext cx="12" cy="14"/>
              </a:xfrm>
              <a:custGeom>
                <a:avLst/>
                <a:gdLst>
                  <a:gd name="T0" fmla="*/ 4 w 12"/>
                  <a:gd name="T1" fmla="*/ 0 h 14"/>
                  <a:gd name="T2" fmla="*/ 4 w 12"/>
                  <a:gd name="T3" fmla="*/ 0 h 14"/>
                  <a:gd name="T4" fmla="*/ 0 w 12"/>
                  <a:gd name="T5" fmla="*/ 4 h 14"/>
                  <a:gd name="T6" fmla="*/ 0 w 12"/>
                  <a:gd name="T7" fmla="*/ 8 h 14"/>
                  <a:gd name="T8" fmla="*/ 0 w 12"/>
                  <a:gd name="T9" fmla="*/ 8 h 14"/>
                  <a:gd name="T10" fmla="*/ 2 w 12"/>
                  <a:gd name="T11" fmla="*/ 12 h 14"/>
                  <a:gd name="T12" fmla="*/ 8 w 12"/>
                  <a:gd name="T13" fmla="*/ 14 h 14"/>
                  <a:gd name="T14" fmla="*/ 8 w 12"/>
                  <a:gd name="T15" fmla="*/ 14 h 14"/>
                  <a:gd name="T16" fmla="*/ 12 w 12"/>
                  <a:gd name="T17" fmla="*/ 10 h 14"/>
                  <a:gd name="T18" fmla="*/ 12 w 12"/>
                  <a:gd name="T19" fmla="*/ 6 h 14"/>
                  <a:gd name="T20" fmla="*/ 12 w 12"/>
                  <a:gd name="T21" fmla="*/ 6 h 14"/>
                  <a:gd name="T22" fmla="*/ 10 w 12"/>
                  <a:gd name="T23" fmla="*/ 0 h 14"/>
                  <a:gd name="T24" fmla="*/ 4 w 12"/>
                  <a:gd name="T25" fmla="*/ 0 h 14"/>
                  <a:gd name="T26" fmla="*/ 10 w 12"/>
                  <a:gd name="T27" fmla="*/ 6 h 14"/>
                  <a:gd name="T28" fmla="*/ 10 w 12"/>
                  <a:gd name="T29" fmla="*/ 6 h 14"/>
                  <a:gd name="T30" fmla="*/ 10 w 12"/>
                  <a:gd name="T31" fmla="*/ 8 h 14"/>
                  <a:gd name="T32" fmla="*/ 8 w 12"/>
                  <a:gd name="T33" fmla="*/ 10 h 14"/>
                  <a:gd name="T34" fmla="*/ 8 w 12"/>
                  <a:gd name="T35" fmla="*/ 10 h 14"/>
                  <a:gd name="T36" fmla="*/ 4 w 12"/>
                  <a:gd name="T37" fmla="*/ 10 h 14"/>
                  <a:gd name="T38" fmla="*/ 2 w 12"/>
                  <a:gd name="T39" fmla="*/ 8 h 14"/>
                  <a:gd name="T40" fmla="*/ 2 w 12"/>
                  <a:gd name="T41" fmla="*/ 8 h 14"/>
                  <a:gd name="T42" fmla="*/ 4 w 12"/>
                  <a:gd name="T43" fmla="*/ 4 h 14"/>
                  <a:gd name="T44" fmla="*/ 6 w 12"/>
                  <a:gd name="T45" fmla="*/ 4 h 14"/>
                  <a:gd name="T46" fmla="*/ 6 w 12"/>
                  <a:gd name="T47" fmla="*/ 4 h 14"/>
                  <a:gd name="T48" fmla="*/ 8 w 12"/>
                  <a:gd name="T49" fmla="*/ 4 h 14"/>
                  <a:gd name="T50" fmla="*/ 10 w 12"/>
                  <a:gd name="T51" fmla="*/ 6 h 1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2"/>
                  <a:gd name="T79" fmla="*/ 0 h 14"/>
                  <a:gd name="T80" fmla="*/ 12 w 12"/>
                  <a:gd name="T81" fmla="*/ 14 h 1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8" y="14"/>
                    </a:lnTo>
                    <a:lnTo>
                      <a:pt x="12" y="10"/>
                    </a:lnTo>
                    <a:lnTo>
                      <a:pt x="12" y="6"/>
                    </a:lnTo>
                    <a:lnTo>
                      <a:pt x="10" y="0"/>
                    </a:lnTo>
                    <a:lnTo>
                      <a:pt x="4" y="0"/>
                    </a:lnTo>
                    <a:close/>
                    <a:moveTo>
                      <a:pt x="10" y="6"/>
                    </a:moveTo>
                    <a:lnTo>
                      <a:pt x="10" y="6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4" y="10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85858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78" name="Freeform 505"/>
              <p:cNvSpPr>
                <a:spLocks/>
              </p:cNvSpPr>
              <p:nvPr/>
            </p:nvSpPr>
            <p:spPr bwMode="auto">
              <a:xfrm>
                <a:off x="2394" y="3596"/>
                <a:ext cx="12" cy="14"/>
              </a:xfrm>
              <a:custGeom>
                <a:avLst/>
                <a:gdLst>
                  <a:gd name="T0" fmla="*/ 4 w 12"/>
                  <a:gd name="T1" fmla="*/ 0 h 14"/>
                  <a:gd name="T2" fmla="*/ 4 w 12"/>
                  <a:gd name="T3" fmla="*/ 0 h 14"/>
                  <a:gd name="T4" fmla="*/ 0 w 12"/>
                  <a:gd name="T5" fmla="*/ 4 h 14"/>
                  <a:gd name="T6" fmla="*/ 0 w 12"/>
                  <a:gd name="T7" fmla="*/ 8 h 14"/>
                  <a:gd name="T8" fmla="*/ 0 w 12"/>
                  <a:gd name="T9" fmla="*/ 8 h 14"/>
                  <a:gd name="T10" fmla="*/ 2 w 12"/>
                  <a:gd name="T11" fmla="*/ 12 h 14"/>
                  <a:gd name="T12" fmla="*/ 8 w 12"/>
                  <a:gd name="T13" fmla="*/ 14 h 14"/>
                  <a:gd name="T14" fmla="*/ 8 w 12"/>
                  <a:gd name="T15" fmla="*/ 14 h 14"/>
                  <a:gd name="T16" fmla="*/ 12 w 12"/>
                  <a:gd name="T17" fmla="*/ 10 h 14"/>
                  <a:gd name="T18" fmla="*/ 12 w 12"/>
                  <a:gd name="T19" fmla="*/ 6 h 14"/>
                  <a:gd name="T20" fmla="*/ 12 w 12"/>
                  <a:gd name="T21" fmla="*/ 6 h 14"/>
                  <a:gd name="T22" fmla="*/ 10 w 12"/>
                  <a:gd name="T23" fmla="*/ 0 h 14"/>
                  <a:gd name="T24" fmla="*/ 4 w 12"/>
                  <a:gd name="T25" fmla="*/ 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4"/>
                  <a:gd name="T41" fmla="*/ 12 w 12"/>
                  <a:gd name="T42" fmla="*/ 14 h 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8" y="14"/>
                    </a:lnTo>
                    <a:lnTo>
                      <a:pt x="12" y="10"/>
                    </a:lnTo>
                    <a:lnTo>
                      <a:pt x="12" y="6"/>
                    </a:lnTo>
                    <a:lnTo>
                      <a:pt x="10" y="0"/>
                    </a:lnTo>
                    <a:lnTo>
                      <a:pt x="4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79" name="Freeform 506"/>
              <p:cNvSpPr>
                <a:spLocks/>
              </p:cNvSpPr>
              <p:nvPr/>
            </p:nvSpPr>
            <p:spPr bwMode="auto">
              <a:xfrm>
                <a:off x="2396" y="3600"/>
                <a:ext cx="8" cy="6"/>
              </a:xfrm>
              <a:custGeom>
                <a:avLst/>
                <a:gdLst>
                  <a:gd name="T0" fmla="*/ 8 w 8"/>
                  <a:gd name="T1" fmla="*/ 2 h 6"/>
                  <a:gd name="T2" fmla="*/ 8 w 8"/>
                  <a:gd name="T3" fmla="*/ 2 h 6"/>
                  <a:gd name="T4" fmla="*/ 8 w 8"/>
                  <a:gd name="T5" fmla="*/ 4 h 6"/>
                  <a:gd name="T6" fmla="*/ 6 w 8"/>
                  <a:gd name="T7" fmla="*/ 6 h 6"/>
                  <a:gd name="T8" fmla="*/ 6 w 8"/>
                  <a:gd name="T9" fmla="*/ 6 h 6"/>
                  <a:gd name="T10" fmla="*/ 2 w 8"/>
                  <a:gd name="T11" fmla="*/ 6 h 6"/>
                  <a:gd name="T12" fmla="*/ 0 w 8"/>
                  <a:gd name="T13" fmla="*/ 4 h 6"/>
                  <a:gd name="T14" fmla="*/ 0 w 8"/>
                  <a:gd name="T15" fmla="*/ 4 h 6"/>
                  <a:gd name="T16" fmla="*/ 2 w 8"/>
                  <a:gd name="T17" fmla="*/ 0 h 6"/>
                  <a:gd name="T18" fmla="*/ 4 w 8"/>
                  <a:gd name="T19" fmla="*/ 0 h 6"/>
                  <a:gd name="T20" fmla="*/ 4 w 8"/>
                  <a:gd name="T21" fmla="*/ 0 h 6"/>
                  <a:gd name="T22" fmla="*/ 6 w 8"/>
                  <a:gd name="T23" fmla="*/ 0 h 6"/>
                  <a:gd name="T24" fmla="*/ 8 w 8"/>
                  <a:gd name="T25" fmla="*/ 2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6"/>
                  <a:gd name="T41" fmla="*/ 8 w 8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6">
                    <a:moveTo>
                      <a:pt x="8" y="2"/>
                    </a:moveTo>
                    <a:lnTo>
                      <a:pt x="8" y="2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80" name="Freeform 507"/>
              <p:cNvSpPr>
                <a:spLocks/>
              </p:cNvSpPr>
              <p:nvPr/>
            </p:nvSpPr>
            <p:spPr bwMode="auto">
              <a:xfrm>
                <a:off x="2312" y="3590"/>
                <a:ext cx="156" cy="58"/>
              </a:xfrm>
              <a:custGeom>
                <a:avLst/>
                <a:gdLst>
                  <a:gd name="T0" fmla="*/ 156 w 156"/>
                  <a:gd name="T1" fmla="*/ 24 h 58"/>
                  <a:gd name="T2" fmla="*/ 140 w 156"/>
                  <a:gd name="T3" fmla="*/ 50 h 58"/>
                  <a:gd name="T4" fmla="*/ 0 w 156"/>
                  <a:gd name="T5" fmla="*/ 58 h 58"/>
                  <a:gd name="T6" fmla="*/ 12 w 156"/>
                  <a:gd name="T7" fmla="*/ 28 h 58"/>
                  <a:gd name="T8" fmla="*/ 64 w 156"/>
                  <a:gd name="T9" fmla="*/ 22 h 58"/>
                  <a:gd name="T10" fmla="*/ 64 w 156"/>
                  <a:gd name="T11" fmla="*/ 22 h 58"/>
                  <a:gd name="T12" fmla="*/ 86 w 156"/>
                  <a:gd name="T13" fmla="*/ 4 h 58"/>
                  <a:gd name="T14" fmla="*/ 86 w 156"/>
                  <a:gd name="T15" fmla="*/ 4 h 58"/>
                  <a:gd name="T16" fmla="*/ 90 w 156"/>
                  <a:gd name="T17" fmla="*/ 2 h 58"/>
                  <a:gd name="T18" fmla="*/ 96 w 156"/>
                  <a:gd name="T19" fmla="*/ 0 h 58"/>
                  <a:gd name="T20" fmla="*/ 102 w 156"/>
                  <a:gd name="T21" fmla="*/ 0 h 58"/>
                  <a:gd name="T22" fmla="*/ 108 w 156"/>
                  <a:gd name="T23" fmla="*/ 0 h 58"/>
                  <a:gd name="T24" fmla="*/ 112 w 156"/>
                  <a:gd name="T25" fmla="*/ 4 h 58"/>
                  <a:gd name="T26" fmla="*/ 116 w 156"/>
                  <a:gd name="T27" fmla="*/ 8 h 58"/>
                  <a:gd name="T28" fmla="*/ 116 w 156"/>
                  <a:gd name="T29" fmla="*/ 16 h 58"/>
                  <a:gd name="T30" fmla="*/ 114 w 156"/>
                  <a:gd name="T31" fmla="*/ 24 h 58"/>
                  <a:gd name="T32" fmla="*/ 156 w 156"/>
                  <a:gd name="T33" fmla="*/ 24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6"/>
                  <a:gd name="T52" fmla="*/ 0 h 58"/>
                  <a:gd name="T53" fmla="*/ 156 w 156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6" h="58">
                    <a:moveTo>
                      <a:pt x="156" y="24"/>
                    </a:moveTo>
                    <a:lnTo>
                      <a:pt x="140" y="50"/>
                    </a:lnTo>
                    <a:lnTo>
                      <a:pt x="0" y="58"/>
                    </a:lnTo>
                    <a:lnTo>
                      <a:pt x="12" y="28"/>
                    </a:lnTo>
                    <a:lnTo>
                      <a:pt x="64" y="22"/>
                    </a:lnTo>
                    <a:lnTo>
                      <a:pt x="86" y="4"/>
                    </a:lnTo>
                    <a:lnTo>
                      <a:pt x="90" y="2"/>
                    </a:lnTo>
                    <a:lnTo>
                      <a:pt x="96" y="0"/>
                    </a:lnTo>
                    <a:lnTo>
                      <a:pt x="102" y="0"/>
                    </a:lnTo>
                    <a:lnTo>
                      <a:pt x="108" y="0"/>
                    </a:lnTo>
                    <a:lnTo>
                      <a:pt x="112" y="4"/>
                    </a:lnTo>
                    <a:lnTo>
                      <a:pt x="116" y="8"/>
                    </a:lnTo>
                    <a:lnTo>
                      <a:pt x="116" y="16"/>
                    </a:lnTo>
                    <a:lnTo>
                      <a:pt x="114" y="24"/>
                    </a:lnTo>
                    <a:lnTo>
                      <a:pt x="156" y="24"/>
                    </a:lnTo>
                    <a:close/>
                  </a:path>
                </a:pathLst>
              </a:custGeom>
              <a:solidFill>
                <a:srgbClr val="9A9A9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81" name="Freeform 508"/>
              <p:cNvSpPr>
                <a:spLocks/>
              </p:cNvSpPr>
              <p:nvPr/>
            </p:nvSpPr>
            <p:spPr bwMode="auto">
              <a:xfrm>
                <a:off x="2400" y="3604"/>
                <a:ext cx="10" cy="8"/>
              </a:xfrm>
              <a:custGeom>
                <a:avLst/>
                <a:gdLst>
                  <a:gd name="T0" fmla="*/ 0 w 10"/>
                  <a:gd name="T1" fmla="*/ 8 h 8"/>
                  <a:gd name="T2" fmla="*/ 0 w 10"/>
                  <a:gd name="T3" fmla="*/ 8 h 8"/>
                  <a:gd name="T4" fmla="*/ 2 w 10"/>
                  <a:gd name="T5" fmla="*/ 8 h 8"/>
                  <a:gd name="T6" fmla="*/ 6 w 10"/>
                  <a:gd name="T7" fmla="*/ 8 h 8"/>
                  <a:gd name="T8" fmla="*/ 6 w 10"/>
                  <a:gd name="T9" fmla="*/ 8 h 8"/>
                  <a:gd name="T10" fmla="*/ 8 w 10"/>
                  <a:gd name="T11" fmla="*/ 6 h 8"/>
                  <a:gd name="T12" fmla="*/ 10 w 10"/>
                  <a:gd name="T13" fmla="*/ 2 h 8"/>
                  <a:gd name="T14" fmla="*/ 10 w 10"/>
                  <a:gd name="T15" fmla="*/ 2 h 8"/>
                  <a:gd name="T16" fmla="*/ 6 w 10"/>
                  <a:gd name="T17" fmla="*/ 0 h 8"/>
                  <a:gd name="T18" fmla="*/ 2 w 10"/>
                  <a:gd name="T19" fmla="*/ 2 h 8"/>
                  <a:gd name="T20" fmla="*/ 2 w 10"/>
                  <a:gd name="T21" fmla="*/ 2 h 8"/>
                  <a:gd name="T22" fmla="*/ 0 w 10"/>
                  <a:gd name="T23" fmla="*/ 4 h 8"/>
                  <a:gd name="T24" fmla="*/ 0 w 10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8"/>
                  <a:gd name="T41" fmla="*/ 10 w 10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A2A2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82" name="Freeform 509"/>
              <p:cNvSpPr>
                <a:spLocks/>
              </p:cNvSpPr>
              <p:nvPr/>
            </p:nvSpPr>
            <p:spPr bwMode="auto">
              <a:xfrm>
                <a:off x="2400" y="3604"/>
                <a:ext cx="10" cy="8"/>
              </a:xfrm>
              <a:custGeom>
                <a:avLst/>
                <a:gdLst>
                  <a:gd name="T0" fmla="*/ 0 w 10"/>
                  <a:gd name="T1" fmla="*/ 8 h 8"/>
                  <a:gd name="T2" fmla="*/ 0 w 10"/>
                  <a:gd name="T3" fmla="*/ 8 h 8"/>
                  <a:gd name="T4" fmla="*/ 2 w 10"/>
                  <a:gd name="T5" fmla="*/ 8 h 8"/>
                  <a:gd name="T6" fmla="*/ 6 w 10"/>
                  <a:gd name="T7" fmla="*/ 8 h 8"/>
                  <a:gd name="T8" fmla="*/ 6 w 10"/>
                  <a:gd name="T9" fmla="*/ 8 h 8"/>
                  <a:gd name="T10" fmla="*/ 8 w 10"/>
                  <a:gd name="T11" fmla="*/ 6 h 8"/>
                  <a:gd name="T12" fmla="*/ 10 w 10"/>
                  <a:gd name="T13" fmla="*/ 2 h 8"/>
                  <a:gd name="T14" fmla="*/ 10 w 10"/>
                  <a:gd name="T15" fmla="*/ 2 h 8"/>
                  <a:gd name="T16" fmla="*/ 6 w 10"/>
                  <a:gd name="T17" fmla="*/ 0 h 8"/>
                  <a:gd name="T18" fmla="*/ 2 w 10"/>
                  <a:gd name="T19" fmla="*/ 2 h 8"/>
                  <a:gd name="T20" fmla="*/ 2 w 10"/>
                  <a:gd name="T21" fmla="*/ 2 h 8"/>
                  <a:gd name="T22" fmla="*/ 0 w 10"/>
                  <a:gd name="T23" fmla="*/ 4 h 8"/>
                  <a:gd name="T24" fmla="*/ 0 w 10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8"/>
                  <a:gd name="T41" fmla="*/ 10 w 10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83" name="Freeform 510"/>
              <p:cNvSpPr>
                <a:spLocks/>
              </p:cNvSpPr>
              <p:nvPr/>
            </p:nvSpPr>
            <p:spPr bwMode="auto">
              <a:xfrm>
                <a:off x="2110" y="3318"/>
                <a:ext cx="68" cy="12"/>
              </a:xfrm>
              <a:custGeom>
                <a:avLst/>
                <a:gdLst>
                  <a:gd name="T0" fmla="*/ 68 w 68"/>
                  <a:gd name="T1" fmla="*/ 4 h 12"/>
                  <a:gd name="T2" fmla="*/ 68 w 68"/>
                  <a:gd name="T3" fmla="*/ 4 h 12"/>
                  <a:gd name="T4" fmla="*/ 62 w 68"/>
                  <a:gd name="T5" fmla="*/ 6 h 12"/>
                  <a:gd name="T6" fmla="*/ 50 w 68"/>
                  <a:gd name="T7" fmla="*/ 8 h 12"/>
                  <a:gd name="T8" fmla="*/ 28 w 68"/>
                  <a:gd name="T9" fmla="*/ 8 h 12"/>
                  <a:gd name="T10" fmla="*/ 14 w 68"/>
                  <a:gd name="T11" fmla="*/ 4 h 12"/>
                  <a:gd name="T12" fmla="*/ 0 w 68"/>
                  <a:gd name="T13" fmla="*/ 0 h 12"/>
                  <a:gd name="T14" fmla="*/ 0 w 68"/>
                  <a:gd name="T15" fmla="*/ 0 h 12"/>
                  <a:gd name="T16" fmla="*/ 6 w 68"/>
                  <a:gd name="T17" fmla="*/ 4 h 12"/>
                  <a:gd name="T18" fmla="*/ 22 w 68"/>
                  <a:gd name="T19" fmla="*/ 10 h 12"/>
                  <a:gd name="T20" fmla="*/ 32 w 68"/>
                  <a:gd name="T21" fmla="*/ 12 h 12"/>
                  <a:gd name="T22" fmla="*/ 44 w 68"/>
                  <a:gd name="T23" fmla="*/ 12 h 12"/>
                  <a:gd name="T24" fmla="*/ 56 w 68"/>
                  <a:gd name="T25" fmla="*/ 10 h 12"/>
                  <a:gd name="T26" fmla="*/ 68 w 68"/>
                  <a:gd name="T27" fmla="*/ 4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8"/>
                  <a:gd name="T43" fmla="*/ 0 h 12"/>
                  <a:gd name="T44" fmla="*/ 68 w 68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8" h="12">
                    <a:moveTo>
                      <a:pt x="68" y="4"/>
                    </a:moveTo>
                    <a:lnTo>
                      <a:pt x="68" y="4"/>
                    </a:lnTo>
                    <a:lnTo>
                      <a:pt x="62" y="6"/>
                    </a:lnTo>
                    <a:lnTo>
                      <a:pt x="50" y="8"/>
                    </a:lnTo>
                    <a:lnTo>
                      <a:pt x="28" y="8"/>
                    </a:lnTo>
                    <a:lnTo>
                      <a:pt x="14" y="4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22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0"/>
                    </a:lnTo>
                    <a:lnTo>
                      <a:pt x="68" y="4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84" name="Freeform 511"/>
              <p:cNvSpPr>
                <a:spLocks/>
              </p:cNvSpPr>
              <p:nvPr/>
            </p:nvSpPr>
            <p:spPr bwMode="auto">
              <a:xfrm>
                <a:off x="2110" y="3318"/>
                <a:ext cx="68" cy="12"/>
              </a:xfrm>
              <a:custGeom>
                <a:avLst/>
                <a:gdLst>
                  <a:gd name="T0" fmla="*/ 68 w 68"/>
                  <a:gd name="T1" fmla="*/ 4 h 12"/>
                  <a:gd name="T2" fmla="*/ 68 w 68"/>
                  <a:gd name="T3" fmla="*/ 4 h 12"/>
                  <a:gd name="T4" fmla="*/ 62 w 68"/>
                  <a:gd name="T5" fmla="*/ 6 h 12"/>
                  <a:gd name="T6" fmla="*/ 50 w 68"/>
                  <a:gd name="T7" fmla="*/ 8 h 12"/>
                  <a:gd name="T8" fmla="*/ 28 w 68"/>
                  <a:gd name="T9" fmla="*/ 8 h 12"/>
                  <a:gd name="T10" fmla="*/ 14 w 68"/>
                  <a:gd name="T11" fmla="*/ 4 h 12"/>
                  <a:gd name="T12" fmla="*/ 0 w 68"/>
                  <a:gd name="T13" fmla="*/ 0 h 12"/>
                  <a:gd name="T14" fmla="*/ 0 w 68"/>
                  <a:gd name="T15" fmla="*/ 0 h 12"/>
                  <a:gd name="T16" fmla="*/ 6 w 68"/>
                  <a:gd name="T17" fmla="*/ 4 h 12"/>
                  <a:gd name="T18" fmla="*/ 22 w 68"/>
                  <a:gd name="T19" fmla="*/ 10 h 12"/>
                  <a:gd name="T20" fmla="*/ 32 w 68"/>
                  <a:gd name="T21" fmla="*/ 12 h 12"/>
                  <a:gd name="T22" fmla="*/ 44 w 68"/>
                  <a:gd name="T23" fmla="*/ 12 h 12"/>
                  <a:gd name="T24" fmla="*/ 56 w 68"/>
                  <a:gd name="T25" fmla="*/ 10 h 12"/>
                  <a:gd name="T26" fmla="*/ 68 w 68"/>
                  <a:gd name="T27" fmla="*/ 4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8"/>
                  <a:gd name="T43" fmla="*/ 0 h 12"/>
                  <a:gd name="T44" fmla="*/ 68 w 68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8" h="12">
                    <a:moveTo>
                      <a:pt x="68" y="4"/>
                    </a:moveTo>
                    <a:lnTo>
                      <a:pt x="68" y="4"/>
                    </a:lnTo>
                    <a:lnTo>
                      <a:pt x="62" y="6"/>
                    </a:lnTo>
                    <a:lnTo>
                      <a:pt x="50" y="8"/>
                    </a:lnTo>
                    <a:lnTo>
                      <a:pt x="28" y="8"/>
                    </a:lnTo>
                    <a:lnTo>
                      <a:pt x="14" y="4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22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0"/>
                    </a:lnTo>
                    <a:lnTo>
                      <a:pt x="68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85" name="Freeform 512"/>
              <p:cNvSpPr>
                <a:spLocks/>
              </p:cNvSpPr>
              <p:nvPr/>
            </p:nvSpPr>
            <p:spPr bwMode="auto">
              <a:xfrm>
                <a:off x="1862" y="3430"/>
                <a:ext cx="208" cy="236"/>
              </a:xfrm>
              <a:custGeom>
                <a:avLst/>
                <a:gdLst>
                  <a:gd name="T0" fmla="*/ 0 w 208"/>
                  <a:gd name="T1" fmla="*/ 0 h 236"/>
                  <a:gd name="T2" fmla="*/ 68 w 208"/>
                  <a:gd name="T3" fmla="*/ 120 h 236"/>
                  <a:gd name="T4" fmla="*/ 68 w 208"/>
                  <a:gd name="T5" fmla="*/ 120 h 236"/>
                  <a:gd name="T6" fmla="*/ 108 w 208"/>
                  <a:gd name="T7" fmla="*/ 90 h 236"/>
                  <a:gd name="T8" fmla="*/ 146 w 208"/>
                  <a:gd name="T9" fmla="*/ 64 h 236"/>
                  <a:gd name="T10" fmla="*/ 166 w 208"/>
                  <a:gd name="T11" fmla="*/ 52 h 236"/>
                  <a:gd name="T12" fmla="*/ 184 w 208"/>
                  <a:gd name="T13" fmla="*/ 44 h 236"/>
                  <a:gd name="T14" fmla="*/ 208 w 208"/>
                  <a:gd name="T15" fmla="*/ 236 h 236"/>
                  <a:gd name="T16" fmla="*/ 166 w 208"/>
                  <a:gd name="T17" fmla="*/ 84 h 236"/>
                  <a:gd name="T18" fmla="*/ 64 w 208"/>
                  <a:gd name="T19" fmla="*/ 132 h 236"/>
                  <a:gd name="T20" fmla="*/ 64 w 208"/>
                  <a:gd name="T21" fmla="*/ 132 h 236"/>
                  <a:gd name="T22" fmla="*/ 34 w 208"/>
                  <a:gd name="T23" fmla="*/ 80 h 236"/>
                  <a:gd name="T24" fmla="*/ 14 w 208"/>
                  <a:gd name="T25" fmla="*/ 36 h 236"/>
                  <a:gd name="T26" fmla="*/ 4 w 208"/>
                  <a:gd name="T27" fmla="*/ 16 h 236"/>
                  <a:gd name="T28" fmla="*/ 0 w 208"/>
                  <a:gd name="T29" fmla="*/ 0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8"/>
                  <a:gd name="T46" fmla="*/ 0 h 236"/>
                  <a:gd name="T47" fmla="*/ 208 w 208"/>
                  <a:gd name="T48" fmla="*/ 236 h 2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8" h="236">
                    <a:moveTo>
                      <a:pt x="0" y="0"/>
                    </a:moveTo>
                    <a:lnTo>
                      <a:pt x="68" y="120"/>
                    </a:lnTo>
                    <a:lnTo>
                      <a:pt x="108" y="90"/>
                    </a:lnTo>
                    <a:lnTo>
                      <a:pt x="146" y="64"/>
                    </a:lnTo>
                    <a:lnTo>
                      <a:pt x="166" y="52"/>
                    </a:lnTo>
                    <a:lnTo>
                      <a:pt x="184" y="44"/>
                    </a:lnTo>
                    <a:lnTo>
                      <a:pt x="208" y="236"/>
                    </a:lnTo>
                    <a:lnTo>
                      <a:pt x="166" y="84"/>
                    </a:lnTo>
                    <a:lnTo>
                      <a:pt x="64" y="132"/>
                    </a:lnTo>
                    <a:lnTo>
                      <a:pt x="34" y="80"/>
                    </a:lnTo>
                    <a:lnTo>
                      <a:pt x="14" y="36"/>
                    </a:lnTo>
                    <a:lnTo>
                      <a:pt x="4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86" name="Freeform 513"/>
              <p:cNvSpPr>
                <a:spLocks/>
              </p:cNvSpPr>
              <p:nvPr/>
            </p:nvSpPr>
            <p:spPr bwMode="auto">
              <a:xfrm>
                <a:off x="1862" y="3430"/>
                <a:ext cx="208" cy="236"/>
              </a:xfrm>
              <a:custGeom>
                <a:avLst/>
                <a:gdLst>
                  <a:gd name="T0" fmla="*/ 0 w 208"/>
                  <a:gd name="T1" fmla="*/ 0 h 236"/>
                  <a:gd name="T2" fmla="*/ 68 w 208"/>
                  <a:gd name="T3" fmla="*/ 120 h 236"/>
                  <a:gd name="T4" fmla="*/ 68 w 208"/>
                  <a:gd name="T5" fmla="*/ 120 h 236"/>
                  <a:gd name="T6" fmla="*/ 108 w 208"/>
                  <a:gd name="T7" fmla="*/ 90 h 236"/>
                  <a:gd name="T8" fmla="*/ 146 w 208"/>
                  <a:gd name="T9" fmla="*/ 64 h 236"/>
                  <a:gd name="T10" fmla="*/ 166 w 208"/>
                  <a:gd name="T11" fmla="*/ 52 h 236"/>
                  <a:gd name="T12" fmla="*/ 184 w 208"/>
                  <a:gd name="T13" fmla="*/ 44 h 236"/>
                  <a:gd name="T14" fmla="*/ 208 w 208"/>
                  <a:gd name="T15" fmla="*/ 236 h 236"/>
                  <a:gd name="T16" fmla="*/ 166 w 208"/>
                  <a:gd name="T17" fmla="*/ 84 h 236"/>
                  <a:gd name="T18" fmla="*/ 64 w 208"/>
                  <a:gd name="T19" fmla="*/ 132 h 236"/>
                  <a:gd name="T20" fmla="*/ 64 w 208"/>
                  <a:gd name="T21" fmla="*/ 132 h 236"/>
                  <a:gd name="T22" fmla="*/ 34 w 208"/>
                  <a:gd name="T23" fmla="*/ 80 h 236"/>
                  <a:gd name="T24" fmla="*/ 14 w 208"/>
                  <a:gd name="T25" fmla="*/ 36 h 236"/>
                  <a:gd name="T26" fmla="*/ 4 w 208"/>
                  <a:gd name="T27" fmla="*/ 16 h 236"/>
                  <a:gd name="T28" fmla="*/ 0 w 208"/>
                  <a:gd name="T29" fmla="*/ 0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8"/>
                  <a:gd name="T46" fmla="*/ 0 h 236"/>
                  <a:gd name="T47" fmla="*/ 208 w 208"/>
                  <a:gd name="T48" fmla="*/ 236 h 2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8" h="236">
                    <a:moveTo>
                      <a:pt x="0" y="0"/>
                    </a:moveTo>
                    <a:lnTo>
                      <a:pt x="68" y="120"/>
                    </a:lnTo>
                    <a:lnTo>
                      <a:pt x="108" y="90"/>
                    </a:lnTo>
                    <a:lnTo>
                      <a:pt x="146" y="64"/>
                    </a:lnTo>
                    <a:lnTo>
                      <a:pt x="166" y="52"/>
                    </a:lnTo>
                    <a:lnTo>
                      <a:pt x="184" y="44"/>
                    </a:lnTo>
                    <a:lnTo>
                      <a:pt x="208" y="236"/>
                    </a:lnTo>
                    <a:lnTo>
                      <a:pt x="166" y="84"/>
                    </a:lnTo>
                    <a:lnTo>
                      <a:pt x="64" y="132"/>
                    </a:lnTo>
                    <a:lnTo>
                      <a:pt x="34" y="80"/>
                    </a:lnTo>
                    <a:lnTo>
                      <a:pt x="14" y="36"/>
                    </a:lnTo>
                    <a:lnTo>
                      <a:pt x="4" y="1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87" name="Freeform 514"/>
              <p:cNvSpPr>
                <a:spLocks/>
              </p:cNvSpPr>
              <p:nvPr/>
            </p:nvSpPr>
            <p:spPr bwMode="auto">
              <a:xfrm>
                <a:off x="2062" y="3482"/>
                <a:ext cx="100" cy="132"/>
              </a:xfrm>
              <a:custGeom>
                <a:avLst/>
                <a:gdLst>
                  <a:gd name="T0" fmla="*/ 26 w 100"/>
                  <a:gd name="T1" fmla="*/ 0 h 132"/>
                  <a:gd name="T2" fmla="*/ 92 w 100"/>
                  <a:gd name="T3" fmla="*/ 78 h 132"/>
                  <a:gd name="T4" fmla="*/ 92 w 100"/>
                  <a:gd name="T5" fmla="*/ 0 h 132"/>
                  <a:gd name="T6" fmla="*/ 92 w 100"/>
                  <a:gd name="T7" fmla="*/ 0 h 132"/>
                  <a:gd name="T8" fmla="*/ 94 w 100"/>
                  <a:gd name="T9" fmla="*/ 8 h 132"/>
                  <a:gd name="T10" fmla="*/ 98 w 100"/>
                  <a:gd name="T11" fmla="*/ 32 h 132"/>
                  <a:gd name="T12" fmla="*/ 100 w 100"/>
                  <a:gd name="T13" fmla="*/ 48 h 132"/>
                  <a:gd name="T14" fmla="*/ 100 w 100"/>
                  <a:gd name="T15" fmla="*/ 66 h 132"/>
                  <a:gd name="T16" fmla="*/ 100 w 100"/>
                  <a:gd name="T17" fmla="*/ 82 h 132"/>
                  <a:gd name="T18" fmla="*/ 98 w 100"/>
                  <a:gd name="T19" fmla="*/ 100 h 132"/>
                  <a:gd name="T20" fmla="*/ 26 w 100"/>
                  <a:gd name="T21" fmla="*/ 28 h 132"/>
                  <a:gd name="T22" fmla="*/ 0 w 100"/>
                  <a:gd name="T23" fmla="*/ 132 h 132"/>
                  <a:gd name="T24" fmla="*/ 0 w 100"/>
                  <a:gd name="T25" fmla="*/ 132 h 132"/>
                  <a:gd name="T26" fmla="*/ 2 w 100"/>
                  <a:gd name="T27" fmla="*/ 110 h 132"/>
                  <a:gd name="T28" fmla="*/ 10 w 100"/>
                  <a:gd name="T29" fmla="*/ 64 h 132"/>
                  <a:gd name="T30" fmla="*/ 18 w 100"/>
                  <a:gd name="T31" fmla="*/ 18 h 132"/>
                  <a:gd name="T32" fmla="*/ 22 w 100"/>
                  <a:gd name="T33" fmla="*/ 4 h 132"/>
                  <a:gd name="T34" fmla="*/ 24 w 100"/>
                  <a:gd name="T35" fmla="*/ 0 h 132"/>
                  <a:gd name="T36" fmla="*/ 26 w 100"/>
                  <a:gd name="T37" fmla="*/ 0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0"/>
                  <a:gd name="T58" fmla="*/ 0 h 132"/>
                  <a:gd name="T59" fmla="*/ 100 w 100"/>
                  <a:gd name="T60" fmla="*/ 132 h 1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0" h="132">
                    <a:moveTo>
                      <a:pt x="26" y="0"/>
                    </a:moveTo>
                    <a:lnTo>
                      <a:pt x="92" y="78"/>
                    </a:lnTo>
                    <a:lnTo>
                      <a:pt x="92" y="0"/>
                    </a:lnTo>
                    <a:lnTo>
                      <a:pt x="94" y="8"/>
                    </a:lnTo>
                    <a:lnTo>
                      <a:pt x="98" y="32"/>
                    </a:lnTo>
                    <a:lnTo>
                      <a:pt x="100" y="48"/>
                    </a:lnTo>
                    <a:lnTo>
                      <a:pt x="100" y="66"/>
                    </a:lnTo>
                    <a:lnTo>
                      <a:pt x="100" y="82"/>
                    </a:lnTo>
                    <a:lnTo>
                      <a:pt x="98" y="100"/>
                    </a:lnTo>
                    <a:lnTo>
                      <a:pt x="26" y="28"/>
                    </a:lnTo>
                    <a:lnTo>
                      <a:pt x="0" y="132"/>
                    </a:lnTo>
                    <a:lnTo>
                      <a:pt x="2" y="110"/>
                    </a:lnTo>
                    <a:lnTo>
                      <a:pt x="10" y="64"/>
                    </a:lnTo>
                    <a:lnTo>
                      <a:pt x="18" y="18"/>
                    </a:lnTo>
                    <a:lnTo>
                      <a:pt x="22" y="4"/>
                    </a:lnTo>
                    <a:lnTo>
                      <a:pt x="24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88" name="Freeform 515"/>
              <p:cNvSpPr>
                <a:spLocks/>
              </p:cNvSpPr>
              <p:nvPr/>
            </p:nvSpPr>
            <p:spPr bwMode="auto">
              <a:xfrm>
                <a:off x="2062" y="3482"/>
                <a:ext cx="100" cy="132"/>
              </a:xfrm>
              <a:custGeom>
                <a:avLst/>
                <a:gdLst>
                  <a:gd name="T0" fmla="*/ 26 w 100"/>
                  <a:gd name="T1" fmla="*/ 0 h 132"/>
                  <a:gd name="T2" fmla="*/ 92 w 100"/>
                  <a:gd name="T3" fmla="*/ 78 h 132"/>
                  <a:gd name="T4" fmla="*/ 92 w 100"/>
                  <a:gd name="T5" fmla="*/ 0 h 132"/>
                  <a:gd name="T6" fmla="*/ 92 w 100"/>
                  <a:gd name="T7" fmla="*/ 0 h 132"/>
                  <a:gd name="T8" fmla="*/ 94 w 100"/>
                  <a:gd name="T9" fmla="*/ 8 h 132"/>
                  <a:gd name="T10" fmla="*/ 98 w 100"/>
                  <a:gd name="T11" fmla="*/ 32 h 132"/>
                  <a:gd name="T12" fmla="*/ 100 w 100"/>
                  <a:gd name="T13" fmla="*/ 48 h 132"/>
                  <a:gd name="T14" fmla="*/ 100 w 100"/>
                  <a:gd name="T15" fmla="*/ 66 h 132"/>
                  <a:gd name="T16" fmla="*/ 100 w 100"/>
                  <a:gd name="T17" fmla="*/ 82 h 132"/>
                  <a:gd name="T18" fmla="*/ 98 w 100"/>
                  <a:gd name="T19" fmla="*/ 100 h 132"/>
                  <a:gd name="T20" fmla="*/ 26 w 100"/>
                  <a:gd name="T21" fmla="*/ 28 h 132"/>
                  <a:gd name="T22" fmla="*/ 0 w 100"/>
                  <a:gd name="T23" fmla="*/ 132 h 132"/>
                  <a:gd name="T24" fmla="*/ 0 w 100"/>
                  <a:gd name="T25" fmla="*/ 132 h 132"/>
                  <a:gd name="T26" fmla="*/ 2 w 100"/>
                  <a:gd name="T27" fmla="*/ 110 h 132"/>
                  <a:gd name="T28" fmla="*/ 10 w 100"/>
                  <a:gd name="T29" fmla="*/ 64 h 132"/>
                  <a:gd name="T30" fmla="*/ 18 w 100"/>
                  <a:gd name="T31" fmla="*/ 18 h 132"/>
                  <a:gd name="T32" fmla="*/ 22 w 100"/>
                  <a:gd name="T33" fmla="*/ 4 h 132"/>
                  <a:gd name="T34" fmla="*/ 24 w 100"/>
                  <a:gd name="T35" fmla="*/ 0 h 132"/>
                  <a:gd name="T36" fmla="*/ 26 w 100"/>
                  <a:gd name="T37" fmla="*/ 0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0"/>
                  <a:gd name="T58" fmla="*/ 0 h 132"/>
                  <a:gd name="T59" fmla="*/ 100 w 100"/>
                  <a:gd name="T60" fmla="*/ 132 h 1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0" h="132">
                    <a:moveTo>
                      <a:pt x="26" y="0"/>
                    </a:moveTo>
                    <a:lnTo>
                      <a:pt x="92" y="78"/>
                    </a:lnTo>
                    <a:lnTo>
                      <a:pt x="92" y="0"/>
                    </a:lnTo>
                    <a:lnTo>
                      <a:pt x="94" y="8"/>
                    </a:lnTo>
                    <a:lnTo>
                      <a:pt x="98" y="32"/>
                    </a:lnTo>
                    <a:lnTo>
                      <a:pt x="100" y="48"/>
                    </a:lnTo>
                    <a:lnTo>
                      <a:pt x="100" y="66"/>
                    </a:lnTo>
                    <a:lnTo>
                      <a:pt x="100" y="82"/>
                    </a:lnTo>
                    <a:lnTo>
                      <a:pt x="98" y="100"/>
                    </a:lnTo>
                    <a:lnTo>
                      <a:pt x="26" y="28"/>
                    </a:lnTo>
                    <a:lnTo>
                      <a:pt x="0" y="132"/>
                    </a:lnTo>
                    <a:lnTo>
                      <a:pt x="2" y="110"/>
                    </a:lnTo>
                    <a:lnTo>
                      <a:pt x="10" y="64"/>
                    </a:lnTo>
                    <a:lnTo>
                      <a:pt x="18" y="18"/>
                    </a:lnTo>
                    <a:lnTo>
                      <a:pt x="22" y="4"/>
                    </a:lnTo>
                    <a:lnTo>
                      <a:pt x="24" y="0"/>
                    </a:lnTo>
                    <a:lnTo>
                      <a:pt x="2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89" name="Freeform 516"/>
              <p:cNvSpPr>
                <a:spLocks/>
              </p:cNvSpPr>
              <p:nvPr/>
            </p:nvSpPr>
            <p:spPr bwMode="auto">
              <a:xfrm>
                <a:off x="2004" y="3800"/>
                <a:ext cx="312" cy="242"/>
              </a:xfrm>
              <a:custGeom>
                <a:avLst/>
                <a:gdLst>
                  <a:gd name="T0" fmla="*/ 0 w 312"/>
                  <a:gd name="T1" fmla="*/ 172 h 242"/>
                  <a:gd name="T2" fmla="*/ 54 w 312"/>
                  <a:gd name="T3" fmla="*/ 148 h 242"/>
                  <a:gd name="T4" fmla="*/ 70 w 312"/>
                  <a:gd name="T5" fmla="*/ 134 h 242"/>
                  <a:gd name="T6" fmla="*/ 132 w 312"/>
                  <a:gd name="T7" fmla="*/ 44 h 242"/>
                  <a:gd name="T8" fmla="*/ 270 w 312"/>
                  <a:gd name="T9" fmla="*/ 0 h 242"/>
                  <a:gd name="T10" fmla="*/ 272 w 312"/>
                  <a:gd name="T11" fmla="*/ 2 h 242"/>
                  <a:gd name="T12" fmla="*/ 274 w 312"/>
                  <a:gd name="T13" fmla="*/ 12 h 242"/>
                  <a:gd name="T14" fmla="*/ 266 w 312"/>
                  <a:gd name="T15" fmla="*/ 18 h 242"/>
                  <a:gd name="T16" fmla="*/ 214 w 312"/>
                  <a:gd name="T17" fmla="*/ 24 h 242"/>
                  <a:gd name="T18" fmla="*/ 156 w 312"/>
                  <a:gd name="T19" fmla="*/ 60 h 242"/>
                  <a:gd name="T20" fmla="*/ 232 w 312"/>
                  <a:gd name="T21" fmla="*/ 42 h 242"/>
                  <a:gd name="T22" fmla="*/ 272 w 312"/>
                  <a:gd name="T23" fmla="*/ 42 h 242"/>
                  <a:gd name="T24" fmla="*/ 306 w 312"/>
                  <a:gd name="T25" fmla="*/ 42 h 242"/>
                  <a:gd name="T26" fmla="*/ 312 w 312"/>
                  <a:gd name="T27" fmla="*/ 52 h 242"/>
                  <a:gd name="T28" fmla="*/ 310 w 312"/>
                  <a:gd name="T29" fmla="*/ 60 h 242"/>
                  <a:gd name="T30" fmla="*/ 298 w 312"/>
                  <a:gd name="T31" fmla="*/ 66 h 242"/>
                  <a:gd name="T32" fmla="*/ 300 w 312"/>
                  <a:gd name="T33" fmla="*/ 68 h 242"/>
                  <a:gd name="T34" fmla="*/ 304 w 312"/>
                  <a:gd name="T35" fmla="*/ 76 h 242"/>
                  <a:gd name="T36" fmla="*/ 298 w 312"/>
                  <a:gd name="T37" fmla="*/ 82 h 242"/>
                  <a:gd name="T38" fmla="*/ 246 w 312"/>
                  <a:gd name="T39" fmla="*/ 98 h 242"/>
                  <a:gd name="T40" fmla="*/ 252 w 312"/>
                  <a:gd name="T41" fmla="*/ 108 h 242"/>
                  <a:gd name="T42" fmla="*/ 282 w 312"/>
                  <a:gd name="T43" fmla="*/ 100 h 242"/>
                  <a:gd name="T44" fmla="*/ 284 w 312"/>
                  <a:gd name="T45" fmla="*/ 108 h 242"/>
                  <a:gd name="T46" fmla="*/ 280 w 312"/>
                  <a:gd name="T47" fmla="*/ 114 h 242"/>
                  <a:gd name="T48" fmla="*/ 270 w 312"/>
                  <a:gd name="T49" fmla="*/ 120 h 242"/>
                  <a:gd name="T50" fmla="*/ 232 w 312"/>
                  <a:gd name="T51" fmla="*/ 134 h 242"/>
                  <a:gd name="T52" fmla="*/ 194 w 312"/>
                  <a:gd name="T53" fmla="*/ 148 h 242"/>
                  <a:gd name="T54" fmla="*/ 124 w 312"/>
                  <a:gd name="T55" fmla="*/ 202 h 242"/>
                  <a:gd name="T56" fmla="*/ 110 w 312"/>
                  <a:gd name="T57" fmla="*/ 208 h 242"/>
                  <a:gd name="T58" fmla="*/ 90 w 312"/>
                  <a:gd name="T59" fmla="*/ 210 h 242"/>
                  <a:gd name="T60" fmla="*/ 22 w 312"/>
                  <a:gd name="T61" fmla="*/ 242 h 242"/>
                  <a:gd name="T62" fmla="*/ 10 w 312"/>
                  <a:gd name="T63" fmla="*/ 224 h 242"/>
                  <a:gd name="T64" fmla="*/ 2 w 312"/>
                  <a:gd name="T65" fmla="*/ 202 h 242"/>
                  <a:gd name="T66" fmla="*/ 0 w 312"/>
                  <a:gd name="T67" fmla="*/ 172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42"/>
                  <a:gd name="T104" fmla="*/ 312 w 312"/>
                  <a:gd name="T105" fmla="*/ 242 h 2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42">
                    <a:moveTo>
                      <a:pt x="0" y="172"/>
                    </a:moveTo>
                    <a:lnTo>
                      <a:pt x="0" y="172"/>
                    </a:lnTo>
                    <a:lnTo>
                      <a:pt x="30" y="160"/>
                    </a:lnTo>
                    <a:lnTo>
                      <a:pt x="54" y="148"/>
                    </a:lnTo>
                    <a:lnTo>
                      <a:pt x="64" y="142"/>
                    </a:lnTo>
                    <a:lnTo>
                      <a:pt x="70" y="134"/>
                    </a:lnTo>
                    <a:lnTo>
                      <a:pt x="132" y="44"/>
                    </a:lnTo>
                    <a:lnTo>
                      <a:pt x="200" y="2"/>
                    </a:lnTo>
                    <a:lnTo>
                      <a:pt x="270" y="0"/>
                    </a:lnTo>
                    <a:lnTo>
                      <a:pt x="272" y="2"/>
                    </a:lnTo>
                    <a:lnTo>
                      <a:pt x="274" y="8"/>
                    </a:lnTo>
                    <a:lnTo>
                      <a:pt x="274" y="12"/>
                    </a:lnTo>
                    <a:lnTo>
                      <a:pt x="270" y="14"/>
                    </a:lnTo>
                    <a:lnTo>
                      <a:pt x="266" y="18"/>
                    </a:lnTo>
                    <a:lnTo>
                      <a:pt x="258" y="20"/>
                    </a:lnTo>
                    <a:lnTo>
                      <a:pt x="214" y="24"/>
                    </a:lnTo>
                    <a:lnTo>
                      <a:pt x="156" y="60"/>
                    </a:lnTo>
                    <a:lnTo>
                      <a:pt x="232" y="42"/>
                    </a:lnTo>
                    <a:lnTo>
                      <a:pt x="246" y="42"/>
                    </a:lnTo>
                    <a:lnTo>
                      <a:pt x="272" y="42"/>
                    </a:lnTo>
                    <a:lnTo>
                      <a:pt x="306" y="42"/>
                    </a:lnTo>
                    <a:lnTo>
                      <a:pt x="308" y="46"/>
                    </a:lnTo>
                    <a:lnTo>
                      <a:pt x="312" y="52"/>
                    </a:lnTo>
                    <a:lnTo>
                      <a:pt x="312" y="56"/>
                    </a:lnTo>
                    <a:lnTo>
                      <a:pt x="310" y="60"/>
                    </a:lnTo>
                    <a:lnTo>
                      <a:pt x="306" y="62"/>
                    </a:lnTo>
                    <a:lnTo>
                      <a:pt x="298" y="66"/>
                    </a:lnTo>
                    <a:lnTo>
                      <a:pt x="300" y="68"/>
                    </a:lnTo>
                    <a:lnTo>
                      <a:pt x="302" y="72"/>
                    </a:lnTo>
                    <a:lnTo>
                      <a:pt x="304" y="76"/>
                    </a:lnTo>
                    <a:lnTo>
                      <a:pt x="302" y="78"/>
                    </a:lnTo>
                    <a:lnTo>
                      <a:pt x="298" y="82"/>
                    </a:lnTo>
                    <a:lnTo>
                      <a:pt x="292" y="84"/>
                    </a:lnTo>
                    <a:lnTo>
                      <a:pt x="246" y="98"/>
                    </a:lnTo>
                    <a:lnTo>
                      <a:pt x="200" y="124"/>
                    </a:lnTo>
                    <a:lnTo>
                      <a:pt x="252" y="108"/>
                    </a:lnTo>
                    <a:lnTo>
                      <a:pt x="282" y="100"/>
                    </a:lnTo>
                    <a:lnTo>
                      <a:pt x="284" y="102"/>
                    </a:lnTo>
                    <a:lnTo>
                      <a:pt x="284" y="108"/>
                    </a:lnTo>
                    <a:lnTo>
                      <a:pt x="282" y="110"/>
                    </a:lnTo>
                    <a:lnTo>
                      <a:pt x="280" y="114"/>
                    </a:lnTo>
                    <a:lnTo>
                      <a:pt x="276" y="118"/>
                    </a:lnTo>
                    <a:lnTo>
                      <a:pt x="270" y="120"/>
                    </a:lnTo>
                    <a:lnTo>
                      <a:pt x="232" y="134"/>
                    </a:lnTo>
                    <a:lnTo>
                      <a:pt x="194" y="148"/>
                    </a:lnTo>
                    <a:lnTo>
                      <a:pt x="166" y="172"/>
                    </a:lnTo>
                    <a:lnTo>
                      <a:pt x="124" y="202"/>
                    </a:lnTo>
                    <a:lnTo>
                      <a:pt x="110" y="208"/>
                    </a:lnTo>
                    <a:lnTo>
                      <a:pt x="100" y="210"/>
                    </a:lnTo>
                    <a:lnTo>
                      <a:pt x="90" y="210"/>
                    </a:lnTo>
                    <a:lnTo>
                      <a:pt x="22" y="242"/>
                    </a:lnTo>
                    <a:lnTo>
                      <a:pt x="18" y="238"/>
                    </a:lnTo>
                    <a:lnTo>
                      <a:pt x="10" y="224"/>
                    </a:lnTo>
                    <a:lnTo>
                      <a:pt x="6" y="214"/>
                    </a:lnTo>
                    <a:lnTo>
                      <a:pt x="2" y="202"/>
                    </a:lnTo>
                    <a:lnTo>
                      <a:pt x="0" y="188"/>
                    </a:lnTo>
                    <a:lnTo>
                      <a:pt x="0" y="172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90" name="Freeform 517"/>
              <p:cNvSpPr>
                <a:spLocks/>
              </p:cNvSpPr>
              <p:nvPr/>
            </p:nvSpPr>
            <p:spPr bwMode="auto">
              <a:xfrm>
                <a:off x="2004" y="3800"/>
                <a:ext cx="312" cy="242"/>
              </a:xfrm>
              <a:custGeom>
                <a:avLst/>
                <a:gdLst>
                  <a:gd name="T0" fmla="*/ 0 w 312"/>
                  <a:gd name="T1" fmla="*/ 172 h 242"/>
                  <a:gd name="T2" fmla="*/ 54 w 312"/>
                  <a:gd name="T3" fmla="*/ 148 h 242"/>
                  <a:gd name="T4" fmla="*/ 70 w 312"/>
                  <a:gd name="T5" fmla="*/ 134 h 242"/>
                  <a:gd name="T6" fmla="*/ 132 w 312"/>
                  <a:gd name="T7" fmla="*/ 44 h 242"/>
                  <a:gd name="T8" fmla="*/ 270 w 312"/>
                  <a:gd name="T9" fmla="*/ 0 h 242"/>
                  <a:gd name="T10" fmla="*/ 272 w 312"/>
                  <a:gd name="T11" fmla="*/ 2 h 242"/>
                  <a:gd name="T12" fmla="*/ 274 w 312"/>
                  <a:gd name="T13" fmla="*/ 12 h 242"/>
                  <a:gd name="T14" fmla="*/ 266 w 312"/>
                  <a:gd name="T15" fmla="*/ 18 h 242"/>
                  <a:gd name="T16" fmla="*/ 214 w 312"/>
                  <a:gd name="T17" fmla="*/ 24 h 242"/>
                  <a:gd name="T18" fmla="*/ 156 w 312"/>
                  <a:gd name="T19" fmla="*/ 60 h 242"/>
                  <a:gd name="T20" fmla="*/ 232 w 312"/>
                  <a:gd name="T21" fmla="*/ 42 h 242"/>
                  <a:gd name="T22" fmla="*/ 272 w 312"/>
                  <a:gd name="T23" fmla="*/ 42 h 242"/>
                  <a:gd name="T24" fmla="*/ 306 w 312"/>
                  <a:gd name="T25" fmla="*/ 42 h 242"/>
                  <a:gd name="T26" fmla="*/ 312 w 312"/>
                  <a:gd name="T27" fmla="*/ 52 h 242"/>
                  <a:gd name="T28" fmla="*/ 310 w 312"/>
                  <a:gd name="T29" fmla="*/ 60 h 242"/>
                  <a:gd name="T30" fmla="*/ 298 w 312"/>
                  <a:gd name="T31" fmla="*/ 66 h 242"/>
                  <a:gd name="T32" fmla="*/ 300 w 312"/>
                  <a:gd name="T33" fmla="*/ 68 h 242"/>
                  <a:gd name="T34" fmla="*/ 304 w 312"/>
                  <a:gd name="T35" fmla="*/ 76 h 242"/>
                  <a:gd name="T36" fmla="*/ 298 w 312"/>
                  <a:gd name="T37" fmla="*/ 82 h 242"/>
                  <a:gd name="T38" fmla="*/ 246 w 312"/>
                  <a:gd name="T39" fmla="*/ 98 h 242"/>
                  <a:gd name="T40" fmla="*/ 252 w 312"/>
                  <a:gd name="T41" fmla="*/ 108 h 242"/>
                  <a:gd name="T42" fmla="*/ 282 w 312"/>
                  <a:gd name="T43" fmla="*/ 100 h 242"/>
                  <a:gd name="T44" fmla="*/ 284 w 312"/>
                  <a:gd name="T45" fmla="*/ 108 h 242"/>
                  <a:gd name="T46" fmla="*/ 280 w 312"/>
                  <a:gd name="T47" fmla="*/ 114 h 242"/>
                  <a:gd name="T48" fmla="*/ 270 w 312"/>
                  <a:gd name="T49" fmla="*/ 120 h 242"/>
                  <a:gd name="T50" fmla="*/ 232 w 312"/>
                  <a:gd name="T51" fmla="*/ 134 h 242"/>
                  <a:gd name="T52" fmla="*/ 194 w 312"/>
                  <a:gd name="T53" fmla="*/ 148 h 242"/>
                  <a:gd name="T54" fmla="*/ 124 w 312"/>
                  <a:gd name="T55" fmla="*/ 202 h 242"/>
                  <a:gd name="T56" fmla="*/ 110 w 312"/>
                  <a:gd name="T57" fmla="*/ 208 h 242"/>
                  <a:gd name="T58" fmla="*/ 90 w 312"/>
                  <a:gd name="T59" fmla="*/ 210 h 242"/>
                  <a:gd name="T60" fmla="*/ 22 w 312"/>
                  <a:gd name="T61" fmla="*/ 242 h 242"/>
                  <a:gd name="T62" fmla="*/ 10 w 312"/>
                  <a:gd name="T63" fmla="*/ 224 h 242"/>
                  <a:gd name="T64" fmla="*/ 2 w 312"/>
                  <a:gd name="T65" fmla="*/ 202 h 242"/>
                  <a:gd name="T66" fmla="*/ 0 w 312"/>
                  <a:gd name="T67" fmla="*/ 172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42"/>
                  <a:gd name="T104" fmla="*/ 312 w 312"/>
                  <a:gd name="T105" fmla="*/ 242 h 2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42">
                    <a:moveTo>
                      <a:pt x="0" y="172"/>
                    </a:moveTo>
                    <a:lnTo>
                      <a:pt x="0" y="172"/>
                    </a:lnTo>
                    <a:lnTo>
                      <a:pt x="30" y="160"/>
                    </a:lnTo>
                    <a:lnTo>
                      <a:pt x="54" y="148"/>
                    </a:lnTo>
                    <a:lnTo>
                      <a:pt x="64" y="142"/>
                    </a:lnTo>
                    <a:lnTo>
                      <a:pt x="70" y="134"/>
                    </a:lnTo>
                    <a:lnTo>
                      <a:pt x="132" y="44"/>
                    </a:lnTo>
                    <a:lnTo>
                      <a:pt x="200" y="2"/>
                    </a:lnTo>
                    <a:lnTo>
                      <a:pt x="270" y="0"/>
                    </a:lnTo>
                    <a:lnTo>
                      <a:pt x="272" y="2"/>
                    </a:lnTo>
                    <a:lnTo>
                      <a:pt x="274" y="8"/>
                    </a:lnTo>
                    <a:lnTo>
                      <a:pt x="274" y="12"/>
                    </a:lnTo>
                    <a:lnTo>
                      <a:pt x="270" y="14"/>
                    </a:lnTo>
                    <a:lnTo>
                      <a:pt x="266" y="18"/>
                    </a:lnTo>
                    <a:lnTo>
                      <a:pt x="258" y="20"/>
                    </a:lnTo>
                    <a:lnTo>
                      <a:pt x="214" y="24"/>
                    </a:lnTo>
                    <a:lnTo>
                      <a:pt x="156" y="60"/>
                    </a:lnTo>
                    <a:lnTo>
                      <a:pt x="232" y="42"/>
                    </a:lnTo>
                    <a:lnTo>
                      <a:pt x="246" y="42"/>
                    </a:lnTo>
                    <a:lnTo>
                      <a:pt x="272" y="42"/>
                    </a:lnTo>
                    <a:lnTo>
                      <a:pt x="306" y="42"/>
                    </a:lnTo>
                    <a:lnTo>
                      <a:pt x="308" y="46"/>
                    </a:lnTo>
                    <a:lnTo>
                      <a:pt x="312" y="52"/>
                    </a:lnTo>
                    <a:lnTo>
                      <a:pt x="312" y="56"/>
                    </a:lnTo>
                    <a:lnTo>
                      <a:pt x="310" y="60"/>
                    </a:lnTo>
                    <a:lnTo>
                      <a:pt x="306" y="62"/>
                    </a:lnTo>
                    <a:lnTo>
                      <a:pt x="298" y="66"/>
                    </a:lnTo>
                    <a:lnTo>
                      <a:pt x="300" y="68"/>
                    </a:lnTo>
                    <a:lnTo>
                      <a:pt x="302" y="72"/>
                    </a:lnTo>
                    <a:lnTo>
                      <a:pt x="304" y="76"/>
                    </a:lnTo>
                    <a:lnTo>
                      <a:pt x="302" y="78"/>
                    </a:lnTo>
                    <a:lnTo>
                      <a:pt x="298" y="82"/>
                    </a:lnTo>
                    <a:lnTo>
                      <a:pt x="292" y="84"/>
                    </a:lnTo>
                    <a:lnTo>
                      <a:pt x="246" y="98"/>
                    </a:lnTo>
                    <a:lnTo>
                      <a:pt x="200" y="124"/>
                    </a:lnTo>
                    <a:lnTo>
                      <a:pt x="252" y="108"/>
                    </a:lnTo>
                    <a:lnTo>
                      <a:pt x="282" y="100"/>
                    </a:lnTo>
                    <a:lnTo>
                      <a:pt x="284" y="102"/>
                    </a:lnTo>
                    <a:lnTo>
                      <a:pt x="284" y="108"/>
                    </a:lnTo>
                    <a:lnTo>
                      <a:pt x="282" y="110"/>
                    </a:lnTo>
                    <a:lnTo>
                      <a:pt x="280" y="114"/>
                    </a:lnTo>
                    <a:lnTo>
                      <a:pt x="276" y="118"/>
                    </a:lnTo>
                    <a:lnTo>
                      <a:pt x="270" y="120"/>
                    </a:lnTo>
                    <a:lnTo>
                      <a:pt x="232" y="134"/>
                    </a:lnTo>
                    <a:lnTo>
                      <a:pt x="194" y="148"/>
                    </a:lnTo>
                    <a:lnTo>
                      <a:pt x="166" y="172"/>
                    </a:lnTo>
                    <a:lnTo>
                      <a:pt x="124" y="202"/>
                    </a:lnTo>
                    <a:lnTo>
                      <a:pt x="110" y="208"/>
                    </a:lnTo>
                    <a:lnTo>
                      <a:pt x="100" y="210"/>
                    </a:lnTo>
                    <a:lnTo>
                      <a:pt x="90" y="210"/>
                    </a:lnTo>
                    <a:lnTo>
                      <a:pt x="22" y="242"/>
                    </a:lnTo>
                    <a:lnTo>
                      <a:pt x="18" y="238"/>
                    </a:lnTo>
                    <a:lnTo>
                      <a:pt x="10" y="224"/>
                    </a:lnTo>
                    <a:lnTo>
                      <a:pt x="6" y="214"/>
                    </a:lnTo>
                    <a:lnTo>
                      <a:pt x="2" y="202"/>
                    </a:lnTo>
                    <a:lnTo>
                      <a:pt x="0" y="188"/>
                    </a:lnTo>
                    <a:lnTo>
                      <a:pt x="0" y="17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91" name="Freeform 518"/>
              <p:cNvSpPr>
                <a:spLocks/>
              </p:cNvSpPr>
              <p:nvPr/>
            </p:nvSpPr>
            <p:spPr bwMode="auto">
              <a:xfrm>
                <a:off x="1586" y="3540"/>
                <a:ext cx="474" cy="678"/>
              </a:xfrm>
              <a:custGeom>
                <a:avLst/>
                <a:gdLst>
                  <a:gd name="T0" fmla="*/ 12 w 474"/>
                  <a:gd name="T1" fmla="*/ 0 h 678"/>
                  <a:gd name="T2" fmla="*/ 90 w 474"/>
                  <a:gd name="T3" fmla="*/ 52 h 678"/>
                  <a:gd name="T4" fmla="*/ 156 w 474"/>
                  <a:gd name="T5" fmla="*/ 104 h 678"/>
                  <a:gd name="T6" fmla="*/ 196 w 474"/>
                  <a:gd name="T7" fmla="*/ 142 h 678"/>
                  <a:gd name="T8" fmla="*/ 226 w 474"/>
                  <a:gd name="T9" fmla="*/ 180 h 678"/>
                  <a:gd name="T10" fmla="*/ 240 w 474"/>
                  <a:gd name="T11" fmla="*/ 218 h 678"/>
                  <a:gd name="T12" fmla="*/ 240 w 474"/>
                  <a:gd name="T13" fmla="*/ 234 h 678"/>
                  <a:gd name="T14" fmla="*/ 232 w 474"/>
                  <a:gd name="T15" fmla="*/ 268 h 678"/>
                  <a:gd name="T16" fmla="*/ 198 w 474"/>
                  <a:gd name="T17" fmla="*/ 372 h 678"/>
                  <a:gd name="T18" fmla="*/ 178 w 474"/>
                  <a:gd name="T19" fmla="*/ 436 h 678"/>
                  <a:gd name="T20" fmla="*/ 172 w 474"/>
                  <a:gd name="T21" fmla="*/ 480 h 678"/>
                  <a:gd name="T22" fmla="*/ 180 w 474"/>
                  <a:gd name="T23" fmla="*/ 476 h 678"/>
                  <a:gd name="T24" fmla="*/ 220 w 474"/>
                  <a:gd name="T25" fmla="*/ 458 h 678"/>
                  <a:gd name="T26" fmla="*/ 260 w 474"/>
                  <a:gd name="T27" fmla="*/ 448 h 678"/>
                  <a:gd name="T28" fmla="*/ 284 w 474"/>
                  <a:gd name="T29" fmla="*/ 446 h 678"/>
                  <a:gd name="T30" fmla="*/ 334 w 474"/>
                  <a:gd name="T31" fmla="*/ 440 h 678"/>
                  <a:gd name="T32" fmla="*/ 384 w 474"/>
                  <a:gd name="T33" fmla="*/ 426 h 678"/>
                  <a:gd name="T34" fmla="*/ 436 w 474"/>
                  <a:gd name="T35" fmla="*/ 406 h 678"/>
                  <a:gd name="T36" fmla="*/ 434 w 474"/>
                  <a:gd name="T37" fmla="*/ 414 h 678"/>
                  <a:gd name="T38" fmla="*/ 434 w 474"/>
                  <a:gd name="T39" fmla="*/ 436 h 678"/>
                  <a:gd name="T40" fmla="*/ 444 w 474"/>
                  <a:gd name="T41" fmla="*/ 464 h 678"/>
                  <a:gd name="T42" fmla="*/ 464 w 474"/>
                  <a:gd name="T43" fmla="*/ 486 h 678"/>
                  <a:gd name="T44" fmla="*/ 474 w 474"/>
                  <a:gd name="T45" fmla="*/ 494 h 678"/>
                  <a:gd name="T46" fmla="*/ 406 w 474"/>
                  <a:gd name="T47" fmla="*/ 542 h 678"/>
                  <a:gd name="T48" fmla="*/ 302 w 474"/>
                  <a:gd name="T49" fmla="*/ 604 h 678"/>
                  <a:gd name="T50" fmla="*/ 238 w 474"/>
                  <a:gd name="T51" fmla="*/ 632 h 678"/>
                  <a:gd name="T52" fmla="*/ 170 w 474"/>
                  <a:gd name="T53" fmla="*/ 658 h 678"/>
                  <a:gd name="T54" fmla="*/ 98 w 474"/>
                  <a:gd name="T55" fmla="*/ 674 h 678"/>
                  <a:gd name="T56" fmla="*/ 92 w 474"/>
                  <a:gd name="T57" fmla="*/ 676 h 678"/>
                  <a:gd name="T58" fmla="*/ 76 w 474"/>
                  <a:gd name="T59" fmla="*/ 676 h 678"/>
                  <a:gd name="T60" fmla="*/ 66 w 474"/>
                  <a:gd name="T61" fmla="*/ 668 h 678"/>
                  <a:gd name="T62" fmla="*/ 56 w 474"/>
                  <a:gd name="T63" fmla="*/ 650 h 678"/>
                  <a:gd name="T64" fmla="*/ 32 w 474"/>
                  <a:gd name="T65" fmla="*/ 582 h 678"/>
                  <a:gd name="T66" fmla="*/ 20 w 474"/>
                  <a:gd name="T67" fmla="*/ 532 h 678"/>
                  <a:gd name="T68" fmla="*/ 6 w 474"/>
                  <a:gd name="T69" fmla="*/ 426 h 678"/>
                  <a:gd name="T70" fmla="*/ 0 w 474"/>
                  <a:gd name="T71" fmla="*/ 324 h 678"/>
                  <a:gd name="T72" fmla="*/ 2 w 474"/>
                  <a:gd name="T73" fmla="*/ 234 h 678"/>
                  <a:gd name="T74" fmla="*/ 6 w 474"/>
                  <a:gd name="T75" fmla="*/ 200 h 678"/>
                  <a:gd name="T76" fmla="*/ 10 w 474"/>
                  <a:gd name="T77" fmla="*/ 134 h 678"/>
                  <a:gd name="T78" fmla="*/ 12 w 474"/>
                  <a:gd name="T79" fmla="*/ 0 h 67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4"/>
                  <a:gd name="T121" fmla="*/ 0 h 678"/>
                  <a:gd name="T122" fmla="*/ 474 w 474"/>
                  <a:gd name="T123" fmla="*/ 678 h 67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4" h="678">
                    <a:moveTo>
                      <a:pt x="12" y="0"/>
                    </a:moveTo>
                    <a:lnTo>
                      <a:pt x="12" y="0"/>
                    </a:lnTo>
                    <a:lnTo>
                      <a:pt x="50" y="26"/>
                    </a:lnTo>
                    <a:lnTo>
                      <a:pt x="90" y="52"/>
                    </a:lnTo>
                    <a:lnTo>
                      <a:pt x="134" y="84"/>
                    </a:lnTo>
                    <a:lnTo>
                      <a:pt x="156" y="104"/>
                    </a:lnTo>
                    <a:lnTo>
                      <a:pt x="176" y="122"/>
                    </a:lnTo>
                    <a:lnTo>
                      <a:pt x="196" y="142"/>
                    </a:lnTo>
                    <a:lnTo>
                      <a:pt x="212" y="162"/>
                    </a:lnTo>
                    <a:lnTo>
                      <a:pt x="226" y="180"/>
                    </a:lnTo>
                    <a:lnTo>
                      <a:pt x="236" y="200"/>
                    </a:lnTo>
                    <a:lnTo>
                      <a:pt x="240" y="218"/>
                    </a:lnTo>
                    <a:lnTo>
                      <a:pt x="242" y="226"/>
                    </a:lnTo>
                    <a:lnTo>
                      <a:pt x="240" y="234"/>
                    </a:lnTo>
                    <a:lnTo>
                      <a:pt x="232" y="268"/>
                    </a:lnTo>
                    <a:lnTo>
                      <a:pt x="222" y="302"/>
                    </a:lnTo>
                    <a:lnTo>
                      <a:pt x="198" y="372"/>
                    </a:lnTo>
                    <a:lnTo>
                      <a:pt x="188" y="406"/>
                    </a:lnTo>
                    <a:lnTo>
                      <a:pt x="178" y="436"/>
                    </a:lnTo>
                    <a:lnTo>
                      <a:pt x="174" y="460"/>
                    </a:lnTo>
                    <a:lnTo>
                      <a:pt x="172" y="480"/>
                    </a:lnTo>
                    <a:lnTo>
                      <a:pt x="180" y="476"/>
                    </a:lnTo>
                    <a:lnTo>
                      <a:pt x="204" y="464"/>
                    </a:lnTo>
                    <a:lnTo>
                      <a:pt x="220" y="458"/>
                    </a:lnTo>
                    <a:lnTo>
                      <a:pt x="240" y="452"/>
                    </a:lnTo>
                    <a:lnTo>
                      <a:pt x="260" y="448"/>
                    </a:lnTo>
                    <a:lnTo>
                      <a:pt x="284" y="446"/>
                    </a:lnTo>
                    <a:lnTo>
                      <a:pt x="308" y="444"/>
                    </a:lnTo>
                    <a:lnTo>
                      <a:pt x="334" y="440"/>
                    </a:lnTo>
                    <a:lnTo>
                      <a:pt x="360" y="432"/>
                    </a:lnTo>
                    <a:lnTo>
                      <a:pt x="384" y="426"/>
                    </a:lnTo>
                    <a:lnTo>
                      <a:pt x="420" y="412"/>
                    </a:lnTo>
                    <a:lnTo>
                      <a:pt x="436" y="406"/>
                    </a:lnTo>
                    <a:lnTo>
                      <a:pt x="434" y="414"/>
                    </a:lnTo>
                    <a:lnTo>
                      <a:pt x="432" y="424"/>
                    </a:lnTo>
                    <a:lnTo>
                      <a:pt x="434" y="436"/>
                    </a:lnTo>
                    <a:lnTo>
                      <a:pt x="438" y="450"/>
                    </a:lnTo>
                    <a:lnTo>
                      <a:pt x="444" y="464"/>
                    </a:lnTo>
                    <a:lnTo>
                      <a:pt x="456" y="480"/>
                    </a:lnTo>
                    <a:lnTo>
                      <a:pt x="464" y="486"/>
                    </a:lnTo>
                    <a:lnTo>
                      <a:pt x="474" y="494"/>
                    </a:lnTo>
                    <a:lnTo>
                      <a:pt x="442" y="518"/>
                    </a:lnTo>
                    <a:lnTo>
                      <a:pt x="406" y="542"/>
                    </a:lnTo>
                    <a:lnTo>
                      <a:pt x="358" y="572"/>
                    </a:lnTo>
                    <a:lnTo>
                      <a:pt x="302" y="604"/>
                    </a:lnTo>
                    <a:lnTo>
                      <a:pt x="270" y="618"/>
                    </a:lnTo>
                    <a:lnTo>
                      <a:pt x="238" y="632"/>
                    </a:lnTo>
                    <a:lnTo>
                      <a:pt x="204" y="646"/>
                    </a:lnTo>
                    <a:lnTo>
                      <a:pt x="170" y="658"/>
                    </a:lnTo>
                    <a:lnTo>
                      <a:pt x="134" y="666"/>
                    </a:lnTo>
                    <a:lnTo>
                      <a:pt x="98" y="674"/>
                    </a:lnTo>
                    <a:lnTo>
                      <a:pt x="92" y="676"/>
                    </a:lnTo>
                    <a:lnTo>
                      <a:pt x="86" y="678"/>
                    </a:lnTo>
                    <a:lnTo>
                      <a:pt x="76" y="676"/>
                    </a:lnTo>
                    <a:lnTo>
                      <a:pt x="72" y="672"/>
                    </a:lnTo>
                    <a:lnTo>
                      <a:pt x="66" y="668"/>
                    </a:lnTo>
                    <a:lnTo>
                      <a:pt x="62" y="660"/>
                    </a:lnTo>
                    <a:lnTo>
                      <a:pt x="56" y="650"/>
                    </a:lnTo>
                    <a:lnTo>
                      <a:pt x="44" y="622"/>
                    </a:lnTo>
                    <a:lnTo>
                      <a:pt x="32" y="582"/>
                    </a:lnTo>
                    <a:lnTo>
                      <a:pt x="20" y="532"/>
                    </a:lnTo>
                    <a:lnTo>
                      <a:pt x="12" y="480"/>
                    </a:lnTo>
                    <a:lnTo>
                      <a:pt x="6" y="426"/>
                    </a:lnTo>
                    <a:lnTo>
                      <a:pt x="2" y="374"/>
                    </a:lnTo>
                    <a:lnTo>
                      <a:pt x="0" y="324"/>
                    </a:lnTo>
                    <a:lnTo>
                      <a:pt x="0" y="276"/>
                    </a:lnTo>
                    <a:lnTo>
                      <a:pt x="2" y="234"/>
                    </a:lnTo>
                    <a:lnTo>
                      <a:pt x="6" y="200"/>
                    </a:lnTo>
                    <a:lnTo>
                      <a:pt x="8" y="168"/>
                    </a:lnTo>
                    <a:lnTo>
                      <a:pt x="10" y="134"/>
                    </a:lnTo>
                    <a:lnTo>
                      <a:pt x="12" y="7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92" name="Freeform 519"/>
              <p:cNvSpPr>
                <a:spLocks/>
              </p:cNvSpPr>
              <p:nvPr/>
            </p:nvSpPr>
            <p:spPr bwMode="auto">
              <a:xfrm>
                <a:off x="1586" y="3540"/>
                <a:ext cx="474" cy="678"/>
              </a:xfrm>
              <a:custGeom>
                <a:avLst/>
                <a:gdLst>
                  <a:gd name="T0" fmla="*/ 12 w 474"/>
                  <a:gd name="T1" fmla="*/ 0 h 678"/>
                  <a:gd name="T2" fmla="*/ 90 w 474"/>
                  <a:gd name="T3" fmla="*/ 52 h 678"/>
                  <a:gd name="T4" fmla="*/ 156 w 474"/>
                  <a:gd name="T5" fmla="*/ 104 h 678"/>
                  <a:gd name="T6" fmla="*/ 196 w 474"/>
                  <a:gd name="T7" fmla="*/ 142 h 678"/>
                  <a:gd name="T8" fmla="*/ 226 w 474"/>
                  <a:gd name="T9" fmla="*/ 180 h 678"/>
                  <a:gd name="T10" fmla="*/ 240 w 474"/>
                  <a:gd name="T11" fmla="*/ 218 h 678"/>
                  <a:gd name="T12" fmla="*/ 240 w 474"/>
                  <a:gd name="T13" fmla="*/ 234 h 678"/>
                  <a:gd name="T14" fmla="*/ 232 w 474"/>
                  <a:gd name="T15" fmla="*/ 268 h 678"/>
                  <a:gd name="T16" fmla="*/ 198 w 474"/>
                  <a:gd name="T17" fmla="*/ 372 h 678"/>
                  <a:gd name="T18" fmla="*/ 178 w 474"/>
                  <a:gd name="T19" fmla="*/ 436 h 678"/>
                  <a:gd name="T20" fmla="*/ 172 w 474"/>
                  <a:gd name="T21" fmla="*/ 480 h 678"/>
                  <a:gd name="T22" fmla="*/ 180 w 474"/>
                  <a:gd name="T23" fmla="*/ 476 h 678"/>
                  <a:gd name="T24" fmla="*/ 220 w 474"/>
                  <a:gd name="T25" fmla="*/ 458 h 678"/>
                  <a:gd name="T26" fmla="*/ 260 w 474"/>
                  <a:gd name="T27" fmla="*/ 448 h 678"/>
                  <a:gd name="T28" fmla="*/ 284 w 474"/>
                  <a:gd name="T29" fmla="*/ 446 h 678"/>
                  <a:gd name="T30" fmla="*/ 334 w 474"/>
                  <a:gd name="T31" fmla="*/ 440 h 678"/>
                  <a:gd name="T32" fmla="*/ 384 w 474"/>
                  <a:gd name="T33" fmla="*/ 426 h 678"/>
                  <a:gd name="T34" fmla="*/ 436 w 474"/>
                  <a:gd name="T35" fmla="*/ 406 h 678"/>
                  <a:gd name="T36" fmla="*/ 434 w 474"/>
                  <a:gd name="T37" fmla="*/ 414 h 678"/>
                  <a:gd name="T38" fmla="*/ 434 w 474"/>
                  <a:gd name="T39" fmla="*/ 436 h 678"/>
                  <a:gd name="T40" fmla="*/ 444 w 474"/>
                  <a:gd name="T41" fmla="*/ 464 h 678"/>
                  <a:gd name="T42" fmla="*/ 464 w 474"/>
                  <a:gd name="T43" fmla="*/ 486 h 678"/>
                  <a:gd name="T44" fmla="*/ 474 w 474"/>
                  <a:gd name="T45" fmla="*/ 494 h 678"/>
                  <a:gd name="T46" fmla="*/ 406 w 474"/>
                  <a:gd name="T47" fmla="*/ 542 h 678"/>
                  <a:gd name="T48" fmla="*/ 302 w 474"/>
                  <a:gd name="T49" fmla="*/ 604 h 678"/>
                  <a:gd name="T50" fmla="*/ 238 w 474"/>
                  <a:gd name="T51" fmla="*/ 632 h 678"/>
                  <a:gd name="T52" fmla="*/ 170 w 474"/>
                  <a:gd name="T53" fmla="*/ 658 h 678"/>
                  <a:gd name="T54" fmla="*/ 98 w 474"/>
                  <a:gd name="T55" fmla="*/ 674 h 678"/>
                  <a:gd name="T56" fmla="*/ 92 w 474"/>
                  <a:gd name="T57" fmla="*/ 676 h 678"/>
                  <a:gd name="T58" fmla="*/ 76 w 474"/>
                  <a:gd name="T59" fmla="*/ 676 h 678"/>
                  <a:gd name="T60" fmla="*/ 66 w 474"/>
                  <a:gd name="T61" fmla="*/ 668 h 678"/>
                  <a:gd name="T62" fmla="*/ 56 w 474"/>
                  <a:gd name="T63" fmla="*/ 650 h 678"/>
                  <a:gd name="T64" fmla="*/ 32 w 474"/>
                  <a:gd name="T65" fmla="*/ 582 h 678"/>
                  <a:gd name="T66" fmla="*/ 20 w 474"/>
                  <a:gd name="T67" fmla="*/ 532 h 678"/>
                  <a:gd name="T68" fmla="*/ 6 w 474"/>
                  <a:gd name="T69" fmla="*/ 426 h 678"/>
                  <a:gd name="T70" fmla="*/ 0 w 474"/>
                  <a:gd name="T71" fmla="*/ 324 h 678"/>
                  <a:gd name="T72" fmla="*/ 2 w 474"/>
                  <a:gd name="T73" fmla="*/ 234 h 678"/>
                  <a:gd name="T74" fmla="*/ 6 w 474"/>
                  <a:gd name="T75" fmla="*/ 200 h 678"/>
                  <a:gd name="T76" fmla="*/ 10 w 474"/>
                  <a:gd name="T77" fmla="*/ 134 h 678"/>
                  <a:gd name="T78" fmla="*/ 12 w 474"/>
                  <a:gd name="T79" fmla="*/ 0 h 67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4"/>
                  <a:gd name="T121" fmla="*/ 0 h 678"/>
                  <a:gd name="T122" fmla="*/ 474 w 474"/>
                  <a:gd name="T123" fmla="*/ 678 h 67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4" h="678">
                    <a:moveTo>
                      <a:pt x="12" y="0"/>
                    </a:moveTo>
                    <a:lnTo>
                      <a:pt x="12" y="0"/>
                    </a:lnTo>
                    <a:lnTo>
                      <a:pt x="50" y="26"/>
                    </a:lnTo>
                    <a:lnTo>
                      <a:pt x="90" y="52"/>
                    </a:lnTo>
                    <a:lnTo>
                      <a:pt x="134" y="84"/>
                    </a:lnTo>
                    <a:lnTo>
                      <a:pt x="156" y="104"/>
                    </a:lnTo>
                    <a:lnTo>
                      <a:pt x="176" y="122"/>
                    </a:lnTo>
                    <a:lnTo>
                      <a:pt x="196" y="142"/>
                    </a:lnTo>
                    <a:lnTo>
                      <a:pt x="212" y="162"/>
                    </a:lnTo>
                    <a:lnTo>
                      <a:pt x="226" y="180"/>
                    </a:lnTo>
                    <a:lnTo>
                      <a:pt x="236" y="200"/>
                    </a:lnTo>
                    <a:lnTo>
                      <a:pt x="240" y="218"/>
                    </a:lnTo>
                    <a:lnTo>
                      <a:pt x="242" y="226"/>
                    </a:lnTo>
                    <a:lnTo>
                      <a:pt x="240" y="234"/>
                    </a:lnTo>
                    <a:lnTo>
                      <a:pt x="232" y="268"/>
                    </a:lnTo>
                    <a:lnTo>
                      <a:pt x="222" y="302"/>
                    </a:lnTo>
                    <a:lnTo>
                      <a:pt x="198" y="372"/>
                    </a:lnTo>
                    <a:lnTo>
                      <a:pt x="188" y="406"/>
                    </a:lnTo>
                    <a:lnTo>
                      <a:pt x="178" y="436"/>
                    </a:lnTo>
                    <a:lnTo>
                      <a:pt x="174" y="460"/>
                    </a:lnTo>
                    <a:lnTo>
                      <a:pt x="172" y="480"/>
                    </a:lnTo>
                    <a:lnTo>
                      <a:pt x="180" y="476"/>
                    </a:lnTo>
                    <a:lnTo>
                      <a:pt x="204" y="464"/>
                    </a:lnTo>
                    <a:lnTo>
                      <a:pt x="220" y="458"/>
                    </a:lnTo>
                    <a:lnTo>
                      <a:pt x="240" y="452"/>
                    </a:lnTo>
                    <a:lnTo>
                      <a:pt x="260" y="448"/>
                    </a:lnTo>
                    <a:lnTo>
                      <a:pt x="284" y="446"/>
                    </a:lnTo>
                    <a:lnTo>
                      <a:pt x="308" y="444"/>
                    </a:lnTo>
                    <a:lnTo>
                      <a:pt x="334" y="440"/>
                    </a:lnTo>
                    <a:lnTo>
                      <a:pt x="360" y="432"/>
                    </a:lnTo>
                    <a:lnTo>
                      <a:pt x="384" y="426"/>
                    </a:lnTo>
                    <a:lnTo>
                      <a:pt x="420" y="412"/>
                    </a:lnTo>
                    <a:lnTo>
                      <a:pt x="436" y="406"/>
                    </a:lnTo>
                    <a:lnTo>
                      <a:pt x="434" y="414"/>
                    </a:lnTo>
                    <a:lnTo>
                      <a:pt x="432" y="424"/>
                    </a:lnTo>
                    <a:lnTo>
                      <a:pt x="434" y="436"/>
                    </a:lnTo>
                    <a:lnTo>
                      <a:pt x="438" y="450"/>
                    </a:lnTo>
                    <a:lnTo>
                      <a:pt x="444" y="464"/>
                    </a:lnTo>
                    <a:lnTo>
                      <a:pt x="456" y="480"/>
                    </a:lnTo>
                    <a:lnTo>
                      <a:pt x="464" y="486"/>
                    </a:lnTo>
                    <a:lnTo>
                      <a:pt x="474" y="494"/>
                    </a:lnTo>
                    <a:lnTo>
                      <a:pt x="442" y="518"/>
                    </a:lnTo>
                    <a:lnTo>
                      <a:pt x="406" y="542"/>
                    </a:lnTo>
                    <a:lnTo>
                      <a:pt x="358" y="572"/>
                    </a:lnTo>
                    <a:lnTo>
                      <a:pt x="302" y="604"/>
                    </a:lnTo>
                    <a:lnTo>
                      <a:pt x="270" y="618"/>
                    </a:lnTo>
                    <a:lnTo>
                      <a:pt x="238" y="632"/>
                    </a:lnTo>
                    <a:lnTo>
                      <a:pt x="204" y="646"/>
                    </a:lnTo>
                    <a:lnTo>
                      <a:pt x="170" y="658"/>
                    </a:lnTo>
                    <a:lnTo>
                      <a:pt x="134" y="666"/>
                    </a:lnTo>
                    <a:lnTo>
                      <a:pt x="98" y="674"/>
                    </a:lnTo>
                    <a:lnTo>
                      <a:pt x="92" y="676"/>
                    </a:lnTo>
                    <a:lnTo>
                      <a:pt x="86" y="678"/>
                    </a:lnTo>
                    <a:lnTo>
                      <a:pt x="76" y="676"/>
                    </a:lnTo>
                    <a:lnTo>
                      <a:pt x="72" y="672"/>
                    </a:lnTo>
                    <a:lnTo>
                      <a:pt x="66" y="668"/>
                    </a:lnTo>
                    <a:lnTo>
                      <a:pt x="62" y="660"/>
                    </a:lnTo>
                    <a:lnTo>
                      <a:pt x="56" y="650"/>
                    </a:lnTo>
                    <a:lnTo>
                      <a:pt x="44" y="622"/>
                    </a:lnTo>
                    <a:lnTo>
                      <a:pt x="32" y="582"/>
                    </a:lnTo>
                    <a:lnTo>
                      <a:pt x="20" y="532"/>
                    </a:lnTo>
                    <a:lnTo>
                      <a:pt x="12" y="480"/>
                    </a:lnTo>
                    <a:lnTo>
                      <a:pt x="6" y="426"/>
                    </a:lnTo>
                    <a:lnTo>
                      <a:pt x="2" y="374"/>
                    </a:lnTo>
                    <a:lnTo>
                      <a:pt x="0" y="324"/>
                    </a:lnTo>
                    <a:lnTo>
                      <a:pt x="0" y="276"/>
                    </a:lnTo>
                    <a:lnTo>
                      <a:pt x="2" y="234"/>
                    </a:lnTo>
                    <a:lnTo>
                      <a:pt x="6" y="200"/>
                    </a:lnTo>
                    <a:lnTo>
                      <a:pt x="8" y="168"/>
                    </a:lnTo>
                    <a:lnTo>
                      <a:pt x="10" y="134"/>
                    </a:lnTo>
                    <a:lnTo>
                      <a:pt x="12" y="70"/>
                    </a:lnTo>
                    <a:lnTo>
                      <a:pt x="1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93" name="Freeform 520"/>
              <p:cNvSpPr>
                <a:spLocks/>
              </p:cNvSpPr>
              <p:nvPr/>
            </p:nvSpPr>
            <p:spPr bwMode="auto">
              <a:xfrm>
                <a:off x="1652" y="3562"/>
                <a:ext cx="142" cy="370"/>
              </a:xfrm>
              <a:custGeom>
                <a:avLst/>
                <a:gdLst>
                  <a:gd name="T0" fmla="*/ 0 w 142"/>
                  <a:gd name="T1" fmla="*/ 0 h 370"/>
                  <a:gd name="T2" fmla="*/ 0 w 142"/>
                  <a:gd name="T3" fmla="*/ 0 h 370"/>
                  <a:gd name="T4" fmla="*/ 10 w 142"/>
                  <a:gd name="T5" fmla="*/ 8 h 370"/>
                  <a:gd name="T6" fmla="*/ 32 w 142"/>
                  <a:gd name="T7" fmla="*/ 30 h 370"/>
                  <a:gd name="T8" fmla="*/ 62 w 142"/>
                  <a:gd name="T9" fmla="*/ 64 h 370"/>
                  <a:gd name="T10" fmla="*/ 78 w 142"/>
                  <a:gd name="T11" fmla="*/ 84 h 370"/>
                  <a:gd name="T12" fmla="*/ 92 w 142"/>
                  <a:gd name="T13" fmla="*/ 108 h 370"/>
                  <a:gd name="T14" fmla="*/ 108 w 142"/>
                  <a:gd name="T15" fmla="*/ 134 h 370"/>
                  <a:gd name="T16" fmla="*/ 120 w 142"/>
                  <a:gd name="T17" fmla="*/ 162 h 370"/>
                  <a:gd name="T18" fmla="*/ 132 w 142"/>
                  <a:gd name="T19" fmla="*/ 194 h 370"/>
                  <a:gd name="T20" fmla="*/ 138 w 142"/>
                  <a:gd name="T21" fmla="*/ 226 h 370"/>
                  <a:gd name="T22" fmla="*/ 142 w 142"/>
                  <a:gd name="T23" fmla="*/ 260 h 370"/>
                  <a:gd name="T24" fmla="*/ 142 w 142"/>
                  <a:gd name="T25" fmla="*/ 276 h 370"/>
                  <a:gd name="T26" fmla="*/ 142 w 142"/>
                  <a:gd name="T27" fmla="*/ 294 h 370"/>
                  <a:gd name="T28" fmla="*/ 140 w 142"/>
                  <a:gd name="T29" fmla="*/ 312 h 370"/>
                  <a:gd name="T30" fmla="*/ 136 w 142"/>
                  <a:gd name="T31" fmla="*/ 332 h 370"/>
                  <a:gd name="T32" fmla="*/ 130 w 142"/>
                  <a:gd name="T33" fmla="*/ 350 h 370"/>
                  <a:gd name="T34" fmla="*/ 122 w 142"/>
                  <a:gd name="T35" fmla="*/ 370 h 370"/>
                  <a:gd name="T36" fmla="*/ 122 w 142"/>
                  <a:gd name="T37" fmla="*/ 370 h 370"/>
                  <a:gd name="T38" fmla="*/ 124 w 142"/>
                  <a:gd name="T39" fmla="*/ 362 h 370"/>
                  <a:gd name="T40" fmla="*/ 128 w 142"/>
                  <a:gd name="T41" fmla="*/ 340 h 370"/>
                  <a:gd name="T42" fmla="*/ 130 w 142"/>
                  <a:gd name="T43" fmla="*/ 306 h 370"/>
                  <a:gd name="T44" fmla="*/ 130 w 142"/>
                  <a:gd name="T45" fmla="*/ 286 h 370"/>
                  <a:gd name="T46" fmla="*/ 128 w 142"/>
                  <a:gd name="T47" fmla="*/ 262 h 370"/>
                  <a:gd name="T48" fmla="*/ 122 w 142"/>
                  <a:gd name="T49" fmla="*/ 236 h 370"/>
                  <a:gd name="T50" fmla="*/ 116 w 142"/>
                  <a:gd name="T51" fmla="*/ 208 h 370"/>
                  <a:gd name="T52" fmla="*/ 106 w 142"/>
                  <a:gd name="T53" fmla="*/ 178 h 370"/>
                  <a:gd name="T54" fmla="*/ 94 w 142"/>
                  <a:gd name="T55" fmla="*/ 146 h 370"/>
                  <a:gd name="T56" fmla="*/ 76 w 142"/>
                  <a:gd name="T57" fmla="*/ 112 h 370"/>
                  <a:gd name="T58" fmla="*/ 56 w 142"/>
                  <a:gd name="T59" fmla="*/ 76 h 370"/>
                  <a:gd name="T60" fmla="*/ 30 w 142"/>
                  <a:gd name="T61" fmla="*/ 38 h 370"/>
                  <a:gd name="T62" fmla="*/ 0 w 142"/>
                  <a:gd name="T63" fmla="*/ 0 h 3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2"/>
                  <a:gd name="T97" fmla="*/ 0 h 370"/>
                  <a:gd name="T98" fmla="*/ 142 w 142"/>
                  <a:gd name="T99" fmla="*/ 370 h 3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2" h="37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32" y="30"/>
                    </a:lnTo>
                    <a:lnTo>
                      <a:pt x="62" y="64"/>
                    </a:lnTo>
                    <a:lnTo>
                      <a:pt x="78" y="84"/>
                    </a:lnTo>
                    <a:lnTo>
                      <a:pt x="92" y="108"/>
                    </a:lnTo>
                    <a:lnTo>
                      <a:pt x="108" y="134"/>
                    </a:lnTo>
                    <a:lnTo>
                      <a:pt x="120" y="162"/>
                    </a:lnTo>
                    <a:lnTo>
                      <a:pt x="132" y="194"/>
                    </a:lnTo>
                    <a:lnTo>
                      <a:pt x="138" y="226"/>
                    </a:lnTo>
                    <a:lnTo>
                      <a:pt x="142" y="260"/>
                    </a:lnTo>
                    <a:lnTo>
                      <a:pt x="142" y="276"/>
                    </a:lnTo>
                    <a:lnTo>
                      <a:pt x="142" y="294"/>
                    </a:lnTo>
                    <a:lnTo>
                      <a:pt x="140" y="312"/>
                    </a:lnTo>
                    <a:lnTo>
                      <a:pt x="136" y="332"/>
                    </a:lnTo>
                    <a:lnTo>
                      <a:pt x="130" y="350"/>
                    </a:lnTo>
                    <a:lnTo>
                      <a:pt x="122" y="370"/>
                    </a:lnTo>
                    <a:lnTo>
                      <a:pt x="124" y="362"/>
                    </a:lnTo>
                    <a:lnTo>
                      <a:pt x="128" y="340"/>
                    </a:lnTo>
                    <a:lnTo>
                      <a:pt x="130" y="306"/>
                    </a:lnTo>
                    <a:lnTo>
                      <a:pt x="130" y="286"/>
                    </a:lnTo>
                    <a:lnTo>
                      <a:pt x="128" y="262"/>
                    </a:lnTo>
                    <a:lnTo>
                      <a:pt x="122" y="236"/>
                    </a:lnTo>
                    <a:lnTo>
                      <a:pt x="116" y="208"/>
                    </a:lnTo>
                    <a:lnTo>
                      <a:pt x="106" y="178"/>
                    </a:lnTo>
                    <a:lnTo>
                      <a:pt x="94" y="146"/>
                    </a:lnTo>
                    <a:lnTo>
                      <a:pt x="76" y="112"/>
                    </a:lnTo>
                    <a:lnTo>
                      <a:pt x="56" y="76"/>
                    </a:lnTo>
                    <a:lnTo>
                      <a:pt x="30" y="3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94" name="Freeform 521"/>
              <p:cNvSpPr>
                <a:spLocks/>
              </p:cNvSpPr>
              <p:nvPr/>
            </p:nvSpPr>
            <p:spPr bwMode="auto">
              <a:xfrm>
                <a:off x="1652" y="3562"/>
                <a:ext cx="142" cy="370"/>
              </a:xfrm>
              <a:custGeom>
                <a:avLst/>
                <a:gdLst>
                  <a:gd name="T0" fmla="*/ 0 w 142"/>
                  <a:gd name="T1" fmla="*/ 0 h 370"/>
                  <a:gd name="T2" fmla="*/ 0 w 142"/>
                  <a:gd name="T3" fmla="*/ 0 h 370"/>
                  <a:gd name="T4" fmla="*/ 10 w 142"/>
                  <a:gd name="T5" fmla="*/ 8 h 370"/>
                  <a:gd name="T6" fmla="*/ 32 w 142"/>
                  <a:gd name="T7" fmla="*/ 30 h 370"/>
                  <a:gd name="T8" fmla="*/ 62 w 142"/>
                  <a:gd name="T9" fmla="*/ 64 h 370"/>
                  <a:gd name="T10" fmla="*/ 78 w 142"/>
                  <a:gd name="T11" fmla="*/ 84 h 370"/>
                  <a:gd name="T12" fmla="*/ 92 w 142"/>
                  <a:gd name="T13" fmla="*/ 108 h 370"/>
                  <a:gd name="T14" fmla="*/ 108 w 142"/>
                  <a:gd name="T15" fmla="*/ 134 h 370"/>
                  <a:gd name="T16" fmla="*/ 120 w 142"/>
                  <a:gd name="T17" fmla="*/ 162 h 370"/>
                  <a:gd name="T18" fmla="*/ 132 w 142"/>
                  <a:gd name="T19" fmla="*/ 194 h 370"/>
                  <a:gd name="T20" fmla="*/ 138 w 142"/>
                  <a:gd name="T21" fmla="*/ 226 h 370"/>
                  <a:gd name="T22" fmla="*/ 142 w 142"/>
                  <a:gd name="T23" fmla="*/ 260 h 370"/>
                  <a:gd name="T24" fmla="*/ 142 w 142"/>
                  <a:gd name="T25" fmla="*/ 276 h 370"/>
                  <a:gd name="T26" fmla="*/ 142 w 142"/>
                  <a:gd name="T27" fmla="*/ 294 h 370"/>
                  <a:gd name="T28" fmla="*/ 140 w 142"/>
                  <a:gd name="T29" fmla="*/ 312 h 370"/>
                  <a:gd name="T30" fmla="*/ 136 w 142"/>
                  <a:gd name="T31" fmla="*/ 332 h 370"/>
                  <a:gd name="T32" fmla="*/ 130 w 142"/>
                  <a:gd name="T33" fmla="*/ 350 h 370"/>
                  <a:gd name="T34" fmla="*/ 122 w 142"/>
                  <a:gd name="T35" fmla="*/ 370 h 370"/>
                  <a:gd name="T36" fmla="*/ 122 w 142"/>
                  <a:gd name="T37" fmla="*/ 370 h 370"/>
                  <a:gd name="T38" fmla="*/ 124 w 142"/>
                  <a:gd name="T39" fmla="*/ 362 h 370"/>
                  <a:gd name="T40" fmla="*/ 128 w 142"/>
                  <a:gd name="T41" fmla="*/ 340 h 370"/>
                  <a:gd name="T42" fmla="*/ 130 w 142"/>
                  <a:gd name="T43" fmla="*/ 306 h 370"/>
                  <a:gd name="T44" fmla="*/ 130 w 142"/>
                  <a:gd name="T45" fmla="*/ 286 h 370"/>
                  <a:gd name="T46" fmla="*/ 128 w 142"/>
                  <a:gd name="T47" fmla="*/ 262 h 370"/>
                  <a:gd name="T48" fmla="*/ 122 w 142"/>
                  <a:gd name="T49" fmla="*/ 236 h 370"/>
                  <a:gd name="T50" fmla="*/ 116 w 142"/>
                  <a:gd name="T51" fmla="*/ 208 h 370"/>
                  <a:gd name="T52" fmla="*/ 106 w 142"/>
                  <a:gd name="T53" fmla="*/ 178 h 370"/>
                  <a:gd name="T54" fmla="*/ 94 w 142"/>
                  <a:gd name="T55" fmla="*/ 146 h 370"/>
                  <a:gd name="T56" fmla="*/ 76 w 142"/>
                  <a:gd name="T57" fmla="*/ 112 h 370"/>
                  <a:gd name="T58" fmla="*/ 56 w 142"/>
                  <a:gd name="T59" fmla="*/ 76 h 370"/>
                  <a:gd name="T60" fmla="*/ 30 w 142"/>
                  <a:gd name="T61" fmla="*/ 38 h 370"/>
                  <a:gd name="T62" fmla="*/ 0 w 142"/>
                  <a:gd name="T63" fmla="*/ 0 h 3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2"/>
                  <a:gd name="T97" fmla="*/ 0 h 370"/>
                  <a:gd name="T98" fmla="*/ 142 w 142"/>
                  <a:gd name="T99" fmla="*/ 370 h 3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2" h="37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32" y="30"/>
                    </a:lnTo>
                    <a:lnTo>
                      <a:pt x="62" y="64"/>
                    </a:lnTo>
                    <a:lnTo>
                      <a:pt x="78" y="84"/>
                    </a:lnTo>
                    <a:lnTo>
                      <a:pt x="92" y="108"/>
                    </a:lnTo>
                    <a:lnTo>
                      <a:pt x="108" y="134"/>
                    </a:lnTo>
                    <a:lnTo>
                      <a:pt x="120" y="162"/>
                    </a:lnTo>
                    <a:lnTo>
                      <a:pt x="132" y="194"/>
                    </a:lnTo>
                    <a:lnTo>
                      <a:pt x="138" y="226"/>
                    </a:lnTo>
                    <a:lnTo>
                      <a:pt x="142" y="260"/>
                    </a:lnTo>
                    <a:lnTo>
                      <a:pt x="142" y="276"/>
                    </a:lnTo>
                    <a:lnTo>
                      <a:pt x="142" y="294"/>
                    </a:lnTo>
                    <a:lnTo>
                      <a:pt x="140" y="312"/>
                    </a:lnTo>
                    <a:lnTo>
                      <a:pt x="136" y="332"/>
                    </a:lnTo>
                    <a:lnTo>
                      <a:pt x="130" y="350"/>
                    </a:lnTo>
                    <a:lnTo>
                      <a:pt x="122" y="370"/>
                    </a:lnTo>
                    <a:lnTo>
                      <a:pt x="124" y="362"/>
                    </a:lnTo>
                    <a:lnTo>
                      <a:pt x="128" y="340"/>
                    </a:lnTo>
                    <a:lnTo>
                      <a:pt x="130" y="306"/>
                    </a:lnTo>
                    <a:lnTo>
                      <a:pt x="130" y="286"/>
                    </a:lnTo>
                    <a:lnTo>
                      <a:pt x="128" y="262"/>
                    </a:lnTo>
                    <a:lnTo>
                      <a:pt x="122" y="236"/>
                    </a:lnTo>
                    <a:lnTo>
                      <a:pt x="116" y="208"/>
                    </a:lnTo>
                    <a:lnTo>
                      <a:pt x="106" y="178"/>
                    </a:lnTo>
                    <a:lnTo>
                      <a:pt x="94" y="146"/>
                    </a:lnTo>
                    <a:lnTo>
                      <a:pt x="76" y="112"/>
                    </a:lnTo>
                    <a:lnTo>
                      <a:pt x="56" y="76"/>
                    </a:lnTo>
                    <a:lnTo>
                      <a:pt x="30" y="38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95" name="Freeform 522"/>
              <p:cNvSpPr>
                <a:spLocks/>
              </p:cNvSpPr>
              <p:nvPr/>
            </p:nvSpPr>
            <p:spPr bwMode="auto">
              <a:xfrm>
                <a:off x="2150" y="3390"/>
                <a:ext cx="8" cy="14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8 w 8"/>
                  <a:gd name="T5" fmla="*/ 6 h 14"/>
                  <a:gd name="T6" fmla="*/ 6 w 8"/>
                  <a:gd name="T7" fmla="*/ 10 h 14"/>
                  <a:gd name="T8" fmla="*/ 0 w 8"/>
                  <a:gd name="T9" fmla="*/ 14 h 14"/>
                  <a:gd name="T10" fmla="*/ 0 w 8"/>
                  <a:gd name="T11" fmla="*/ 14 h 14"/>
                  <a:gd name="T12" fmla="*/ 2 w 8"/>
                  <a:gd name="T13" fmla="*/ 8 h 14"/>
                  <a:gd name="T14" fmla="*/ 6 w 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14"/>
                  <a:gd name="T26" fmla="*/ 8 w 8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96" name="Freeform 523"/>
              <p:cNvSpPr>
                <a:spLocks/>
              </p:cNvSpPr>
              <p:nvPr/>
            </p:nvSpPr>
            <p:spPr bwMode="auto">
              <a:xfrm>
                <a:off x="2150" y="3390"/>
                <a:ext cx="8" cy="14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8 w 8"/>
                  <a:gd name="T5" fmla="*/ 6 h 14"/>
                  <a:gd name="T6" fmla="*/ 6 w 8"/>
                  <a:gd name="T7" fmla="*/ 10 h 14"/>
                  <a:gd name="T8" fmla="*/ 0 w 8"/>
                  <a:gd name="T9" fmla="*/ 14 h 14"/>
                  <a:gd name="T10" fmla="*/ 0 w 8"/>
                  <a:gd name="T11" fmla="*/ 14 h 14"/>
                  <a:gd name="T12" fmla="*/ 2 w 8"/>
                  <a:gd name="T13" fmla="*/ 8 h 14"/>
                  <a:gd name="T14" fmla="*/ 6 w 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14"/>
                  <a:gd name="T26" fmla="*/ 8 w 8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97" name="Freeform 524"/>
              <p:cNvSpPr>
                <a:spLocks/>
              </p:cNvSpPr>
              <p:nvPr/>
            </p:nvSpPr>
            <p:spPr bwMode="auto">
              <a:xfrm>
                <a:off x="1998" y="3318"/>
                <a:ext cx="116" cy="110"/>
              </a:xfrm>
              <a:custGeom>
                <a:avLst/>
                <a:gdLst>
                  <a:gd name="T0" fmla="*/ 116 w 116"/>
                  <a:gd name="T1" fmla="*/ 84 h 110"/>
                  <a:gd name="T2" fmla="*/ 116 w 116"/>
                  <a:gd name="T3" fmla="*/ 84 h 110"/>
                  <a:gd name="T4" fmla="*/ 108 w 116"/>
                  <a:gd name="T5" fmla="*/ 84 h 110"/>
                  <a:gd name="T6" fmla="*/ 88 w 116"/>
                  <a:gd name="T7" fmla="*/ 78 h 110"/>
                  <a:gd name="T8" fmla="*/ 74 w 116"/>
                  <a:gd name="T9" fmla="*/ 74 h 110"/>
                  <a:gd name="T10" fmla="*/ 62 w 116"/>
                  <a:gd name="T11" fmla="*/ 68 h 110"/>
                  <a:gd name="T12" fmla="*/ 48 w 116"/>
                  <a:gd name="T13" fmla="*/ 60 h 110"/>
                  <a:gd name="T14" fmla="*/ 36 w 116"/>
                  <a:gd name="T15" fmla="*/ 52 h 110"/>
                  <a:gd name="T16" fmla="*/ 36 w 116"/>
                  <a:gd name="T17" fmla="*/ 52 h 110"/>
                  <a:gd name="T18" fmla="*/ 18 w 116"/>
                  <a:gd name="T19" fmla="*/ 30 h 110"/>
                  <a:gd name="T20" fmla="*/ 6 w 116"/>
                  <a:gd name="T21" fmla="*/ 14 h 110"/>
                  <a:gd name="T22" fmla="*/ 2 w 116"/>
                  <a:gd name="T23" fmla="*/ 4 h 110"/>
                  <a:gd name="T24" fmla="*/ 0 w 116"/>
                  <a:gd name="T25" fmla="*/ 0 h 110"/>
                  <a:gd name="T26" fmla="*/ 0 w 116"/>
                  <a:gd name="T27" fmla="*/ 0 h 110"/>
                  <a:gd name="T28" fmla="*/ 4 w 116"/>
                  <a:gd name="T29" fmla="*/ 12 h 110"/>
                  <a:gd name="T30" fmla="*/ 14 w 116"/>
                  <a:gd name="T31" fmla="*/ 38 h 110"/>
                  <a:gd name="T32" fmla="*/ 22 w 116"/>
                  <a:gd name="T33" fmla="*/ 54 h 110"/>
                  <a:gd name="T34" fmla="*/ 30 w 116"/>
                  <a:gd name="T35" fmla="*/ 70 h 110"/>
                  <a:gd name="T36" fmla="*/ 40 w 116"/>
                  <a:gd name="T37" fmla="*/ 84 h 110"/>
                  <a:gd name="T38" fmla="*/ 52 w 116"/>
                  <a:gd name="T39" fmla="*/ 98 h 110"/>
                  <a:gd name="T40" fmla="*/ 52 w 116"/>
                  <a:gd name="T41" fmla="*/ 98 h 110"/>
                  <a:gd name="T42" fmla="*/ 64 w 116"/>
                  <a:gd name="T43" fmla="*/ 106 h 110"/>
                  <a:gd name="T44" fmla="*/ 74 w 116"/>
                  <a:gd name="T45" fmla="*/ 110 h 110"/>
                  <a:gd name="T46" fmla="*/ 84 w 116"/>
                  <a:gd name="T47" fmla="*/ 110 h 110"/>
                  <a:gd name="T48" fmla="*/ 92 w 116"/>
                  <a:gd name="T49" fmla="*/ 108 h 110"/>
                  <a:gd name="T50" fmla="*/ 100 w 116"/>
                  <a:gd name="T51" fmla="*/ 102 h 110"/>
                  <a:gd name="T52" fmla="*/ 106 w 116"/>
                  <a:gd name="T53" fmla="*/ 96 h 110"/>
                  <a:gd name="T54" fmla="*/ 116 w 116"/>
                  <a:gd name="T55" fmla="*/ 84 h 1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6"/>
                  <a:gd name="T85" fmla="*/ 0 h 110"/>
                  <a:gd name="T86" fmla="*/ 116 w 116"/>
                  <a:gd name="T87" fmla="*/ 110 h 11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6" h="110">
                    <a:moveTo>
                      <a:pt x="116" y="84"/>
                    </a:moveTo>
                    <a:lnTo>
                      <a:pt x="116" y="84"/>
                    </a:lnTo>
                    <a:lnTo>
                      <a:pt x="108" y="84"/>
                    </a:lnTo>
                    <a:lnTo>
                      <a:pt x="88" y="78"/>
                    </a:lnTo>
                    <a:lnTo>
                      <a:pt x="74" y="74"/>
                    </a:lnTo>
                    <a:lnTo>
                      <a:pt x="62" y="68"/>
                    </a:lnTo>
                    <a:lnTo>
                      <a:pt x="48" y="60"/>
                    </a:lnTo>
                    <a:lnTo>
                      <a:pt x="36" y="52"/>
                    </a:lnTo>
                    <a:lnTo>
                      <a:pt x="18" y="30"/>
                    </a:lnTo>
                    <a:lnTo>
                      <a:pt x="6" y="1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12"/>
                    </a:lnTo>
                    <a:lnTo>
                      <a:pt x="14" y="38"/>
                    </a:lnTo>
                    <a:lnTo>
                      <a:pt x="22" y="54"/>
                    </a:lnTo>
                    <a:lnTo>
                      <a:pt x="30" y="70"/>
                    </a:lnTo>
                    <a:lnTo>
                      <a:pt x="40" y="84"/>
                    </a:lnTo>
                    <a:lnTo>
                      <a:pt x="52" y="98"/>
                    </a:lnTo>
                    <a:lnTo>
                      <a:pt x="64" y="106"/>
                    </a:lnTo>
                    <a:lnTo>
                      <a:pt x="74" y="110"/>
                    </a:lnTo>
                    <a:lnTo>
                      <a:pt x="84" y="110"/>
                    </a:lnTo>
                    <a:lnTo>
                      <a:pt x="92" y="108"/>
                    </a:lnTo>
                    <a:lnTo>
                      <a:pt x="100" y="102"/>
                    </a:lnTo>
                    <a:lnTo>
                      <a:pt x="106" y="96"/>
                    </a:lnTo>
                    <a:lnTo>
                      <a:pt x="116" y="84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98" name="Freeform 525"/>
              <p:cNvSpPr>
                <a:spLocks/>
              </p:cNvSpPr>
              <p:nvPr/>
            </p:nvSpPr>
            <p:spPr bwMode="auto">
              <a:xfrm>
                <a:off x="1998" y="3318"/>
                <a:ext cx="116" cy="110"/>
              </a:xfrm>
              <a:custGeom>
                <a:avLst/>
                <a:gdLst>
                  <a:gd name="T0" fmla="*/ 116 w 116"/>
                  <a:gd name="T1" fmla="*/ 84 h 110"/>
                  <a:gd name="T2" fmla="*/ 116 w 116"/>
                  <a:gd name="T3" fmla="*/ 84 h 110"/>
                  <a:gd name="T4" fmla="*/ 108 w 116"/>
                  <a:gd name="T5" fmla="*/ 84 h 110"/>
                  <a:gd name="T6" fmla="*/ 88 w 116"/>
                  <a:gd name="T7" fmla="*/ 78 h 110"/>
                  <a:gd name="T8" fmla="*/ 74 w 116"/>
                  <a:gd name="T9" fmla="*/ 74 h 110"/>
                  <a:gd name="T10" fmla="*/ 62 w 116"/>
                  <a:gd name="T11" fmla="*/ 68 h 110"/>
                  <a:gd name="T12" fmla="*/ 48 w 116"/>
                  <a:gd name="T13" fmla="*/ 60 h 110"/>
                  <a:gd name="T14" fmla="*/ 36 w 116"/>
                  <a:gd name="T15" fmla="*/ 52 h 110"/>
                  <a:gd name="T16" fmla="*/ 36 w 116"/>
                  <a:gd name="T17" fmla="*/ 52 h 110"/>
                  <a:gd name="T18" fmla="*/ 18 w 116"/>
                  <a:gd name="T19" fmla="*/ 30 h 110"/>
                  <a:gd name="T20" fmla="*/ 6 w 116"/>
                  <a:gd name="T21" fmla="*/ 14 h 110"/>
                  <a:gd name="T22" fmla="*/ 2 w 116"/>
                  <a:gd name="T23" fmla="*/ 4 h 110"/>
                  <a:gd name="T24" fmla="*/ 0 w 116"/>
                  <a:gd name="T25" fmla="*/ 0 h 110"/>
                  <a:gd name="T26" fmla="*/ 0 w 116"/>
                  <a:gd name="T27" fmla="*/ 0 h 110"/>
                  <a:gd name="T28" fmla="*/ 4 w 116"/>
                  <a:gd name="T29" fmla="*/ 12 h 110"/>
                  <a:gd name="T30" fmla="*/ 14 w 116"/>
                  <a:gd name="T31" fmla="*/ 38 h 110"/>
                  <a:gd name="T32" fmla="*/ 22 w 116"/>
                  <a:gd name="T33" fmla="*/ 54 h 110"/>
                  <a:gd name="T34" fmla="*/ 30 w 116"/>
                  <a:gd name="T35" fmla="*/ 70 h 110"/>
                  <a:gd name="T36" fmla="*/ 40 w 116"/>
                  <a:gd name="T37" fmla="*/ 84 h 110"/>
                  <a:gd name="T38" fmla="*/ 52 w 116"/>
                  <a:gd name="T39" fmla="*/ 98 h 110"/>
                  <a:gd name="T40" fmla="*/ 52 w 116"/>
                  <a:gd name="T41" fmla="*/ 98 h 110"/>
                  <a:gd name="T42" fmla="*/ 64 w 116"/>
                  <a:gd name="T43" fmla="*/ 106 h 110"/>
                  <a:gd name="T44" fmla="*/ 74 w 116"/>
                  <a:gd name="T45" fmla="*/ 110 h 110"/>
                  <a:gd name="T46" fmla="*/ 84 w 116"/>
                  <a:gd name="T47" fmla="*/ 110 h 110"/>
                  <a:gd name="T48" fmla="*/ 92 w 116"/>
                  <a:gd name="T49" fmla="*/ 108 h 110"/>
                  <a:gd name="T50" fmla="*/ 100 w 116"/>
                  <a:gd name="T51" fmla="*/ 102 h 110"/>
                  <a:gd name="T52" fmla="*/ 106 w 116"/>
                  <a:gd name="T53" fmla="*/ 96 h 110"/>
                  <a:gd name="T54" fmla="*/ 116 w 116"/>
                  <a:gd name="T55" fmla="*/ 84 h 1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6"/>
                  <a:gd name="T85" fmla="*/ 0 h 110"/>
                  <a:gd name="T86" fmla="*/ 116 w 116"/>
                  <a:gd name="T87" fmla="*/ 110 h 11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6" h="110">
                    <a:moveTo>
                      <a:pt x="116" y="84"/>
                    </a:moveTo>
                    <a:lnTo>
                      <a:pt x="116" y="84"/>
                    </a:lnTo>
                    <a:lnTo>
                      <a:pt x="108" y="84"/>
                    </a:lnTo>
                    <a:lnTo>
                      <a:pt x="88" y="78"/>
                    </a:lnTo>
                    <a:lnTo>
                      <a:pt x="74" y="74"/>
                    </a:lnTo>
                    <a:lnTo>
                      <a:pt x="62" y="68"/>
                    </a:lnTo>
                    <a:lnTo>
                      <a:pt x="48" y="60"/>
                    </a:lnTo>
                    <a:lnTo>
                      <a:pt x="36" y="52"/>
                    </a:lnTo>
                    <a:lnTo>
                      <a:pt x="18" y="30"/>
                    </a:lnTo>
                    <a:lnTo>
                      <a:pt x="6" y="1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12"/>
                    </a:lnTo>
                    <a:lnTo>
                      <a:pt x="14" y="38"/>
                    </a:lnTo>
                    <a:lnTo>
                      <a:pt x="22" y="54"/>
                    </a:lnTo>
                    <a:lnTo>
                      <a:pt x="30" y="70"/>
                    </a:lnTo>
                    <a:lnTo>
                      <a:pt x="40" y="84"/>
                    </a:lnTo>
                    <a:lnTo>
                      <a:pt x="52" y="98"/>
                    </a:lnTo>
                    <a:lnTo>
                      <a:pt x="64" y="106"/>
                    </a:lnTo>
                    <a:lnTo>
                      <a:pt x="74" y="110"/>
                    </a:lnTo>
                    <a:lnTo>
                      <a:pt x="84" y="110"/>
                    </a:lnTo>
                    <a:lnTo>
                      <a:pt x="92" y="108"/>
                    </a:lnTo>
                    <a:lnTo>
                      <a:pt x="100" y="102"/>
                    </a:lnTo>
                    <a:lnTo>
                      <a:pt x="106" y="96"/>
                    </a:lnTo>
                    <a:lnTo>
                      <a:pt x="116" y="8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299" name="Freeform 526"/>
              <p:cNvSpPr>
                <a:spLocks/>
              </p:cNvSpPr>
              <p:nvPr/>
            </p:nvSpPr>
            <p:spPr bwMode="auto">
              <a:xfrm>
                <a:off x="2056" y="3240"/>
                <a:ext cx="86" cy="44"/>
              </a:xfrm>
              <a:custGeom>
                <a:avLst/>
                <a:gdLst>
                  <a:gd name="T0" fmla="*/ 78 w 86"/>
                  <a:gd name="T1" fmla="*/ 2 h 44"/>
                  <a:gd name="T2" fmla="*/ 78 w 86"/>
                  <a:gd name="T3" fmla="*/ 2 h 44"/>
                  <a:gd name="T4" fmla="*/ 66 w 86"/>
                  <a:gd name="T5" fmla="*/ 4 h 44"/>
                  <a:gd name="T6" fmla="*/ 52 w 86"/>
                  <a:gd name="T7" fmla="*/ 4 h 44"/>
                  <a:gd name="T8" fmla="*/ 34 w 86"/>
                  <a:gd name="T9" fmla="*/ 2 h 44"/>
                  <a:gd name="T10" fmla="*/ 34 w 86"/>
                  <a:gd name="T11" fmla="*/ 2 h 44"/>
                  <a:gd name="T12" fmla="*/ 16 w 86"/>
                  <a:gd name="T13" fmla="*/ 0 h 44"/>
                  <a:gd name="T14" fmla="*/ 8 w 86"/>
                  <a:gd name="T15" fmla="*/ 2 h 44"/>
                  <a:gd name="T16" fmla="*/ 4 w 86"/>
                  <a:gd name="T17" fmla="*/ 4 h 44"/>
                  <a:gd name="T18" fmla="*/ 0 w 86"/>
                  <a:gd name="T19" fmla="*/ 8 h 44"/>
                  <a:gd name="T20" fmla="*/ 0 w 86"/>
                  <a:gd name="T21" fmla="*/ 12 h 44"/>
                  <a:gd name="T22" fmla="*/ 2 w 86"/>
                  <a:gd name="T23" fmla="*/ 20 h 44"/>
                  <a:gd name="T24" fmla="*/ 10 w 86"/>
                  <a:gd name="T25" fmla="*/ 30 h 44"/>
                  <a:gd name="T26" fmla="*/ 10 w 86"/>
                  <a:gd name="T27" fmla="*/ 30 h 44"/>
                  <a:gd name="T28" fmla="*/ 22 w 86"/>
                  <a:gd name="T29" fmla="*/ 40 h 44"/>
                  <a:gd name="T30" fmla="*/ 34 w 86"/>
                  <a:gd name="T31" fmla="*/ 44 h 44"/>
                  <a:gd name="T32" fmla="*/ 44 w 86"/>
                  <a:gd name="T33" fmla="*/ 44 h 44"/>
                  <a:gd name="T34" fmla="*/ 54 w 86"/>
                  <a:gd name="T35" fmla="*/ 40 h 44"/>
                  <a:gd name="T36" fmla="*/ 62 w 86"/>
                  <a:gd name="T37" fmla="*/ 36 h 44"/>
                  <a:gd name="T38" fmla="*/ 70 w 86"/>
                  <a:gd name="T39" fmla="*/ 28 h 44"/>
                  <a:gd name="T40" fmla="*/ 80 w 86"/>
                  <a:gd name="T41" fmla="*/ 18 h 44"/>
                  <a:gd name="T42" fmla="*/ 80 w 86"/>
                  <a:gd name="T43" fmla="*/ 18 h 44"/>
                  <a:gd name="T44" fmla="*/ 84 w 86"/>
                  <a:gd name="T45" fmla="*/ 14 h 44"/>
                  <a:gd name="T46" fmla="*/ 86 w 86"/>
                  <a:gd name="T47" fmla="*/ 8 h 44"/>
                  <a:gd name="T48" fmla="*/ 84 w 86"/>
                  <a:gd name="T49" fmla="*/ 4 h 44"/>
                  <a:gd name="T50" fmla="*/ 78 w 86"/>
                  <a:gd name="T51" fmla="*/ 2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6"/>
                  <a:gd name="T79" fmla="*/ 0 h 44"/>
                  <a:gd name="T80" fmla="*/ 86 w 86"/>
                  <a:gd name="T81" fmla="*/ 44 h 4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6" h="44">
                    <a:moveTo>
                      <a:pt x="78" y="2"/>
                    </a:moveTo>
                    <a:lnTo>
                      <a:pt x="78" y="2"/>
                    </a:lnTo>
                    <a:lnTo>
                      <a:pt x="66" y="4"/>
                    </a:lnTo>
                    <a:lnTo>
                      <a:pt x="52" y="4"/>
                    </a:lnTo>
                    <a:lnTo>
                      <a:pt x="34" y="2"/>
                    </a:lnTo>
                    <a:lnTo>
                      <a:pt x="16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20"/>
                    </a:lnTo>
                    <a:lnTo>
                      <a:pt x="10" y="30"/>
                    </a:lnTo>
                    <a:lnTo>
                      <a:pt x="22" y="40"/>
                    </a:lnTo>
                    <a:lnTo>
                      <a:pt x="34" y="44"/>
                    </a:lnTo>
                    <a:lnTo>
                      <a:pt x="44" y="44"/>
                    </a:lnTo>
                    <a:lnTo>
                      <a:pt x="54" y="40"/>
                    </a:lnTo>
                    <a:lnTo>
                      <a:pt x="62" y="36"/>
                    </a:lnTo>
                    <a:lnTo>
                      <a:pt x="70" y="28"/>
                    </a:lnTo>
                    <a:lnTo>
                      <a:pt x="80" y="18"/>
                    </a:lnTo>
                    <a:lnTo>
                      <a:pt x="84" y="14"/>
                    </a:lnTo>
                    <a:lnTo>
                      <a:pt x="86" y="8"/>
                    </a:lnTo>
                    <a:lnTo>
                      <a:pt x="84" y="4"/>
                    </a:lnTo>
                    <a:lnTo>
                      <a:pt x="78" y="2"/>
                    </a:lnTo>
                    <a:close/>
                  </a:path>
                </a:pathLst>
              </a:custGeom>
              <a:solidFill>
                <a:srgbClr val="F09C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00" name="Freeform 527"/>
              <p:cNvSpPr>
                <a:spLocks/>
              </p:cNvSpPr>
              <p:nvPr/>
            </p:nvSpPr>
            <p:spPr bwMode="auto">
              <a:xfrm>
                <a:off x="2056" y="3240"/>
                <a:ext cx="86" cy="44"/>
              </a:xfrm>
              <a:custGeom>
                <a:avLst/>
                <a:gdLst>
                  <a:gd name="T0" fmla="*/ 78 w 86"/>
                  <a:gd name="T1" fmla="*/ 2 h 44"/>
                  <a:gd name="T2" fmla="*/ 78 w 86"/>
                  <a:gd name="T3" fmla="*/ 2 h 44"/>
                  <a:gd name="T4" fmla="*/ 66 w 86"/>
                  <a:gd name="T5" fmla="*/ 4 h 44"/>
                  <a:gd name="T6" fmla="*/ 52 w 86"/>
                  <a:gd name="T7" fmla="*/ 4 h 44"/>
                  <a:gd name="T8" fmla="*/ 34 w 86"/>
                  <a:gd name="T9" fmla="*/ 2 h 44"/>
                  <a:gd name="T10" fmla="*/ 34 w 86"/>
                  <a:gd name="T11" fmla="*/ 2 h 44"/>
                  <a:gd name="T12" fmla="*/ 16 w 86"/>
                  <a:gd name="T13" fmla="*/ 0 h 44"/>
                  <a:gd name="T14" fmla="*/ 8 w 86"/>
                  <a:gd name="T15" fmla="*/ 2 h 44"/>
                  <a:gd name="T16" fmla="*/ 4 w 86"/>
                  <a:gd name="T17" fmla="*/ 4 h 44"/>
                  <a:gd name="T18" fmla="*/ 0 w 86"/>
                  <a:gd name="T19" fmla="*/ 8 h 44"/>
                  <a:gd name="T20" fmla="*/ 0 w 86"/>
                  <a:gd name="T21" fmla="*/ 12 h 44"/>
                  <a:gd name="T22" fmla="*/ 2 w 86"/>
                  <a:gd name="T23" fmla="*/ 20 h 44"/>
                  <a:gd name="T24" fmla="*/ 10 w 86"/>
                  <a:gd name="T25" fmla="*/ 30 h 44"/>
                  <a:gd name="T26" fmla="*/ 10 w 86"/>
                  <a:gd name="T27" fmla="*/ 30 h 44"/>
                  <a:gd name="T28" fmla="*/ 22 w 86"/>
                  <a:gd name="T29" fmla="*/ 40 h 44"/>
                  <a:gd name="T30" fmla="*/ 34 w 86"/>
                  <a:gd name="T31" fmla="*/ 44 h 44"/>
                  <a:gd name="T32" fmla="*/ 44 w 86"/>
                  <a:gd name="T33" fmla="*/ 44 h 44"/>
                  <a:gd name="T34" fmla="*/ 54 w 86"/>
                  <a:gd name="T35" fmla="*/ 40 h 44"/>
                  <a:gd name="T36" fmla="*/ 62 w 86"/>
                  <a:gd name="T37" fmla="*/ 36 h 44"/>
                  <a:gd name="T38" fmla="*/ 70 w 86"/>
                  <a:gd name="T39" fmla="*/ 28 h 44"/>
                  <a:gd name="T40" fmla="*/ 80 w 86"/>
                  <a:gd name="T41" fmla="*/ 18 h 44"/>
                  <a:gd name="T42" fmla="*/ 80 w 86"/>
                  <a:gd name="T43" fmla="*/ 18 h 44"/>
                  <a:gd name="T44" fmla="*/ 84 w 86"/>
                  <a:gd name="T45" fmla="*/ 14 h 44"/>
                  <a:gd name="T46" fmla="*/ 86 w 86"/>
                  <a:gd name="T47" fmla="*/ 8 h 44"/>
                  <a:gd name="T48" fmla="*/ 84 w 86"/>
                  <a:gd name="T49" fmla="*/ 4 h 44"/>
                  <a:gd name="T50" fmla="*/ 78 w 86"/>
                  <a:gd name="T51" fmla="*/ 2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6"/>
                  <a:gd name="T79" fmla="*/ 0 h 44"/>
                  <a:gd name="T80" fmla="*/ 86 w 86"/>
                  <a:gd name="T81" fmla="*/ 44 h 4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6" h="44">
                    <a:moveTo>
                      <a:pt x="78" y="2"/>
                    </a:moveTo>
                    <a:lnTo>
                      <a:pt x="78" y="2"/>
                    </a:lnTo>
                    <a:lnTo>
                      <a:pt x="66" y="4"/>
                    </a:lnTo>
                    <a:lnTo>
                      <a:pt x="52" y="4"/>
                    </a:lnTo>
                    <a:lnTo>
                      <a:pt x="34" y="2"/>
                    </a:lnTo>
                    <a:lnTo>
                      <a:pt x="16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20"/>
                    </a:lnTo>
                    <a:lnTo>
                      <a:pt x="10" y="30"/>
                    </a:lnTo>
                    <a:lnTo>
                      <a:pt x="22" y="40"/>
                    </a:lnTo>
                    <a:lnTo>
                      <a:pt x="34" y="44"/>
                    </a:lnTo>
                    <a:lnTo>
                      <a:pt x="44" y="44"/>
                    </a:lnTo>
                    <a:lnTo>
                      <a:pt x="54" y="40"/>
                    </a:lnTo>
                    <a:lnTo>
                      <a:pt x="62" y="36"/>
                    </a:lnTo>
                    <a:lnTo>
                      <a:pt x="70" y="28"/>
                    </a:lnTo>
                    <a:lnTo>
                      <a:pt x="80" y="18"/>
                    </a:lnTo>
                    <a:lnTo>
                      <a:pt x="84" y="14"/>
                    </a:lnTo>
                    <a:lnTo>
                      <a:pt x="86" y="8"/>
                    </a:lnTo>
                    <a:lnTo>
                      <a:pt x="84" y="4"/>
                    </a:lnTo>
                    <a:lnTo>
                      <a:pt x="78" y="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01" name="Freeform 528"/>
              <p:cNvSpPr>
                <a:spLocks/>
              </p:cNvSpPr>
              <p:nvPr/>
            </p:nvSpPr>
            <p:spPr bwMode="auto">
              <a:xfrm>
                <a:off x="2198" y="3236"/>
                <a:ext cx="20" cy="42"/>
              </a:xfrm>
              <a:custGeom>
                <a:avLst/>
                <a:gdLst>
                  <a:gd name="T0" fmla="*/ 18 w 20"/>
                  <a:gd name="T1" fmla="*/ 0 h 42"/>
                  <a:gd name="T2" fmla="*/ 18 w 20"/>
                  <a:gd name="T3" fmla="*/ 0 h 42"/>
                  <a:gd name="T4" fmla="*/ 14 w 20"/>
                  <a:gd name="T5" fmla="*/ 2 h 42"/>
                  <a:gd name="T6" fmla="*/ 6 w 20"/>
                  <a:gd name="T7" fmla="*/ 4 h 42"/>
                  <a:gd name="T8" fmla="*/ 6 w 20"/>
                  <a:gd name="T9" fmla="*/ 4 h 42"/>
                  <a:gd name="T10" fmla="*/ 2 w 20"/>
                  <a:gd name="T11" fmla="*/ 4 h 42"/>
                  <a:gd name="T12" fmla="*/ 0 w 20"/>
                  <a:gd name="T13" fmla="*/ 6 h 42"/>
                  <a:gd name="T14" fmla="*/ 0 w 20"/>
                  <a:gd name="T15" fmla="*/ 12 h 42"/>
                  <a:gd name="T16" fmla="*/ 4 w 20"/>
                  <a:gd name="T17" fmla="*/ 16 h 42"/>
                  <a:gd name="T18" fmla="*/ 4 w 20"/>
                  <a:gd name="T19" fmla="*/ 16 h 42"/>
                  <a:gd name="T20" fmla="*/ 12 w 20"/>
                  <a:gd name="T21" fmla="*/ 30 h 42"/>
                  <a:gd name="T22" fmla="*/ 16 w 20"/>
                  <a:gd name="T23" fmla="*/ 36 h 42"/>
                  <a:gd name="T24" fmla="*/ 16 w 20"/>
                  <a:gd name="T25" fmla="*/ 42 h 42"/>
                  <a:gd name="T26" fmla="*/ 16 w 20"/>
                  <a:gd name="T27" fmla="*/ 42 h 42"/>
                  <a:gd name="T28" fmla="*/ 20 w 20"/>
                  <a:gd name="T29" fmla="*/ 30 h 42"/>
                  <a:gd name="T30" fmla="*/ 20 w 20"/>
                  <a:gd name="T31" fmla="*/ 16 h 42"/>
                  <a:gd name="T32" fmla="*/ 18 w 20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42"/>
                  <a:gd name="T53" fmla="*/ 20 w 20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42">
                    <a:moveTo>
                      <a:pt x="18" y="0"/>
                    </a:moveTo>
                    <a:lnTo>
                      <a:pt x="18" y="0"/>
                    </a:lnTo>
                    <a:lnTo>
                      <a:pt x="14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4" y="16"/>
                    </a:lnTo>
                    <a:lnTo>
                      <a:pt x="12" y="30"/>
                    </a:lnTo>
                    <a:lnTo>
                      <a:pt x="16" y="36"/>
                    </a:lnTo>
                    <a:lnTo>
                      <a:pt x="16" y="42"/>
                    </a:lnTo>
                    <a:lnTo>
                      <a:pt x="20" y="30"/>
                    </a:lnTo>
                    <a:lnTo>
                      <a:pt x="20" y="16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09C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02" name="Freeform 529"/>
              <p:cNvSpPr>
                <a:spLocks/>
              </p:cNvSpPr>
              <p:nvPr/>
            </p:nvSpPr>
            <p:spPr bwMode="auto">
              <a:xfrm>
                <a:off x="2198" y="3236"/>
                <a:ext cx="20" cy="42"/>
              </a:xfrm>
              <a:custGeom>
                <a:avLst/>
                <a:gdLst>
                  <a:gd name="T0" fmla="*/ 18 w 20"/>
                  <a:gd name="T1" fmla="*/ 0 h 42"/>
                  <a:gd name="T2" fmla="*/ 18 w 20"/>
                  <a:gd name="T3" fmla="*/ 0 h 42"/>
                  <a:gd name="T4" fmla="*/ 14 w 20"/>
                  <a:gd name="T5" fmla="*/ 2 h 42"/>
                  <a:gd name="T6" fmla="*/ 6 w 20"/>
                  <a:gd name="T7" fmla="*/ 4 h 42"/>
                  <a:gd name="T8" fmla="*/ 6 w 20"/>
                  <a:gd name="T9" fmla="*/ 4 h 42"/>
                  <a:gd name="T10" fmla="*/ 2 w 20"/>
                  <a:gd name="T11" fmla="*/ 4 h 42"/>
                  <a:gd name="T12" fmla="*/ 0 w 20"/>
                  <a:gd name="T13" fmla="*/ 6 h 42"/>
                  <a:gd name="T14" fmla="*/ 0 w 20"/>
                  <a:gd name="T15" fmla="*/ 12 h 42"/>
                  <a:gd name="T16" fmla="*/ 4 w 20"/>
                  <a:gd name="T17" fmla="*/ 16 h 42"/>
                  <a:gd name="T18" fmla="*/ 4 w 20"/>
                  <a:gd name="T19" fmla="*/ 16 h 42"/>
                  <a:gd name="T20" fmla="*/ 12 w 20"/>
                  <a:gd name="T21" fmla="*/ 30 h 42"/>
                  <a:gd name="T22" fmla="*/ 16 w 20"/>
                  <a:gd name="T23" fmla="*/ 36 h 42"/>
                  <a:gd name="T24" fmla="*/ 16 w 20"/>
                  <a:gd name="T25" fmla="*/ 42 h 42"/>
                  <a:gd name="T26" fmla="*/ 16 w 20"/>
                  <a:gd name="T27" fmla="*/ 42 h 42"/>
                  <a:gd name="T28" fmla="*/ 20 w 20"/>
                  <a:gd name="T29" fmla="*/ 30 h 42"/>
                  <a:gd name="T30" fmla="*/ 20 w 20"/>
                  <a:gd name="T31" fmla="*/ 16 h 42"/>
                  <a:gd name="T32" fmla="*/ 18 w 20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42"/>
                  <a:gd name="T53" fmla="*/ 20 w 20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42">
                    <a:moveTo>
                      <a:pt x="18" y="0"/>
                    </a:moveTo>
                    <a:lnTo>
                      <a:pt x="18" y="0"/>
                    </a:lnTo>
                    <a:lnTo>
                      <a:pt x="14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4" y="16"/>
                    </a:lnTo>
                    <a:lnTo>
                      <a:pt x="12" y="30"/>
                    </a:lnTo>
                    <a:lnTo>
                      <a:pt x="16" y="36"/>
                    </a:lnTo>
                    <a:lnTo>
                      <a:pt x="16" y="42"/>
                    </a:lnTo>
                    <a:lnTo>
                      <a:pt x="20" y="30"/>
                    </a:lnTo>
                    <a:lnTo>
                      <a:pt x="20" y="16"/>
                    </a:lnTo>
                    <a:lnTo>
                      <a:pt x="18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</p:grpSp>
        <p:grpSp>
          <p:nvGrpSpPr>
            <p:cNvPr id="310303" name="Group 460"/>
            <p:cNvGrpSpPr>
              <a:grpSpLocks/>
            </p:cNvGrpSpPr>
            <p:nvPr/>
          </p:nvGrpSpPr>
          <p:grpSpPr bwMode="auto">
            <a:xfrm>
              <a:off x="3024" y="3120"/>
              <a:ext cx="399" cy="436"/>
              <a:chOff x="1508" y="3020"/>
              <a:chExt cx="1044" cy="1242"/>
            </a:xfrm>
          </p:grpSpPr>
          <p:sp>
            <p:nvSpPr>
              <p:cNvPr id="310304" name="AutoShape 461"/>
              <p:cNvSpPr>
                <a:spLocks noChangeAspect="1" noChangeArrowheads="1" noTextEdit="1"/>
              </p:cNvSpPr>
              <p:nvPr/>
            </p:nvSpPr>
            <p:spPr bwMode="auto">
              <a:xfrm>
                <a:off x="1508" y="3020"/>
                <a:ext cx="1044" cy="124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10305" name="Freeform 462"/>
              <p:cNvSpPr>
                <a:spLocks/>
              </p:cNvSpPr>
              <p:nvPr/>
            </p:nvSpPr>
            <p:spPr bwMode="auto">
              <a:xfrm>
                <a:off x="2312" y="3580"/>
                <a:ext cx="150" cy="66"/>
              </a:xfrm>
              <a:custGeom>
                <a:avLst/>
                <a:gdLst>
                  <a:gd name="T0" fmla="*/ 6 w 150"/>
                  <a:gd name="T1" fmla="*/ 38 h 66"/>
                  <a:gd name="T2" fmla="*/ 0 w 150"/>
                  <a:gd name="T3" fmla="*/ 62 h 66"/>
                  <a:gd name="T4" fmla="*/ 0 w 150"/>
                  <a:gd name="T5" fmla="*/ 66 h 66"/>
                  <a:gd name="T6" fmla="*/ 2 w 150"/>
                  <a:gd name="T7" fmla="*/ 66 h 66"/>
                  <a:gd name="T8" fmla="*/ 138 w 150"/>
                  <a:gd name="T9" fmla="*/ 60 h 66"/>
                  <a:gd name="T10" fmla="*/ 140 w 150"/>
                  <a:gd name="T11" fmla="*/ 60 h 66"/>
                  <a:gd name="T12" fmla="*/ 140 w 150"/>
                  <a:gd name="T13" fmla="*/ 58 h 66"/>
                  <a:gd name="T14" fmla="*/ 150 w 150"/>
                  <a:gd name="T15" fmla="*/ 34 h 66"/>
                  <a:gd name="T16" fmla="*/ 150 w 150"/>
                  <a:gd name="T17" fmla="*/ 32 h 66"/>
                  <a:gd name="T18" fmla="*/ 148 w 150"/>
                  <a:gd name="T19" fmla="*/ 32 h 66"/>
                  <a:gd name="T20" fmla="*/ 108 w 150"/>
                  <a:gd name="T21" fmla="*/ 32 h 66"/>
                  <a:gd name="T22" fmla="*/ 108 w 150"/>
                  <a:gd name="T23" fmla="*/ 32 h 66"/>
                  <a:gd name="T24" fmla="*/ 108 w 150"/>
                  <a:gd name="T25" fmla="*/ 32 h 66"/>
                  <a:gd name="T26" fmla="*/ 108 w 150"/>
                  <a:gd name="T27" fmla="*/ 32 h 66"/>
                  <a:gd name="T28" fmla="*/ 108 w 150"/>
                  <a:gd name="T29" fmla="*/ 32 h 66"/>
                  <a:gd name="T30" fmla="*/ 106 w 150"/>
                  <a:gd name="T31" fmla="*/ 28 h 66"/>
                  <a:gd name="T32" fmla="*/ 102 w 150"/>
                  <a:gd name="T33" fmla="*/ 14 h 66"/>
                  <a:gd name="T34" fmla="*/ 102 w 150"/>
                  <a:gd name="T35" fmla="*/ 14 h 66"/>
                  <a:gd name="T36" fmla="*/ 100 w 150"/>
                  <a:gd name="T37" fmla="*/ 10 h 66"/>
                  <a:gd name="T38" fmla="*/ 98 w 150"/>
                  <a:gd name="T39" fmla="*/ 6 h 66"/>
                  <a:gd name="T40" fmla="*/ 94 w 150"/>
                  <a:gd name="T41" fmla="*/ 4 h 66"/>
                  <a:gd name="T42" fmla="*/ 90 w 150"/>
                  <a:gd name="T43" fmla="*/ 2 h 66"/>
                  <a:gd name="T44" fmla="*/ 90 w 150"/>
                  <a:gd name="T45" fmla="*/ 2 h 66"/>
                  <a:gd name="T46" fmla="*/ 84 w 150"/>
                  <a:gd name="T47" fmla="*/ 0 h 66"/>
                  <a:gd name="T48" fmla="*/ 78 w 150"/>
                  <a:gd name="T49" fmla="*/ 2 h 66"/>
                  <a:gd name="T50" fmla="*/ 70 w 150"/>
                  <a:gd name="T51" fmla="*/ 6 h 66"/>
                  <a:gd name="T52" fmla="*/ 66 w 150"/>
                  <a:gd name="T53" fmla="*/ 12 h 66"/>
                  <a:gd name="T54" fmla="*/ 60 w 150"/>
                  <a:gd name="T55" fmla="*/ 18 h 66"/>
                  <a:gd name="T56" fmla="*/ 60 w 150"/>
                  <a:gd name="T57" fmla="*/ 18 h 66"/>
                  <a:gd name="T58" fmla="*/ 52 w 150"/>
                  <a:gd name="T59" fmla="*/ 28 h 66"/>
                  <a:gd name="T60" fmla="*/ 46 w 150"/>
                  <a:gd name="T61" fmla="*/ 32 h 66"/>
                  <a:gd name="T62" fmla="*/ 46 w 150"/>
                  <a:gd name="T63" fmla="*/ 32 h 66"/>
                  <a:gd name="T64" fmla="*/ 8 w 150"/>
                  <a:gd name="T65" fmla="*/ 38 h 66"/>
                  <a:gd name="T66" fmla="*/ 6 w 150"/>
                  <a:gd name="T67" fmla="*/ 38 h 66"/>
                  <a:gd name="T68" fmla="*/ 6 w 150"/>
                  <a:gd name="T69" fmla="*/ 38 h 6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50"/>
                  <a:gd name="T106" fmla="*/ 0 h 66"/>
                  <a:gd name="T107" fmla="*/ 150 w 150"/>
                  <a:gd name="T108" fmla="*/ 66 h 6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50" h="66">
                    <a:moveTo>
                      <a:pt x="6" y="38"/>
                    </a:moveTo>
                    <a:lnTo>
                      <a:pt x="0" y="62"/>
                    </a:lnTo>
                    <a:lnTo>
                      <a:pt x="0" y="66"/>
                    </a:lnTo>
                    <a:lnTo>
                      <a:pt x="2" y="66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0" y="58"/>
                    </a:lnTo>
                    <a:lnTo>
                      <a:pt x="150" y="34"/>
                    </a:lnTo>
                    <a:lnTo>
                      <a:pt x="150" y="32"/>
                    </a:lnTo>
                    <a:lnTo>
                      <a:pt x="148" y="32"/>
                    </a:lnTo>
                    <a:lnTo>
                      <a:pt x="108" y="32"/>
                    </a:lnTo>
                    <a:lnTo>
                      <a:pt x="106" y="28"/>
                    </a:lnTo>
                    <a:lnTo>
                      <a:pt x="102" y="14"/>
                    </a:lnTo>
                    <a:lnTo>
                      <a:pt x="100" y="10"/>
                    </a:lnTo>
                    <a:lnTo>
                      <a:pt x="98" y="6"/>
                    </a:lnTo>
                    <a:lnTo>
                      <a:pt x="94" y="4"/>
                    </a:lnTo>
                    <a:lnTo>
                      <a:pt x="90" y="2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70" y="6"/>
                    </a:lnTo>
                    <a:lnTo>
                      <a:pt x="66" y="12"/>
                    </a:lnTo>
                    <a:lnTo>
                      <a:pt x="60" y="18"/>
                    </a:lnTo>
                    <a:lnTo>
                      <a:pt x="52" y="28"/>
                    </a:lnTo>
                    <a:lnTo>
                      <a:pt x="46" y="32"/>
                    </a:lnTo>
                    <a:lnTo>
                      <a:pt x="8" y="38"/>
                    </a:lnTo>
                    <a:lnTo>
                      <a:pt x="6" y="38"/>
                    </a:lnTo>
                    <a:close/>
                  </a:path>
                </a:pathLst>
              </a:custGeom>
              <a:solidFill>
                <a:srgbClr val="63636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06" name="Freeform 463"/>
              <p:cNvSpPr>
                <a:spLocks/>
              </p:cNvSpPr>
              <p:nvPr/>
            </p:nvSpPr>
            <p:spPr bwMode="auto">
              <a:xfrm>
                <a:off x="2228" y="3514"/>
                <a:ext cx="248" cy="508"/>
              </a:xfrm>
              <a:custGeom>
                <a:avLst/>
                <a:gdLst>
                  <a:gd name="T0" fmla="*/ 36 w 248"/>
                  <a:gd name="T1" fmla="*/ 8 h 508"/>
                  <a:gd name="T2" fmla="*/ 36 w 248"/>
                  <a:gd name="T3" fmla="*/ 8 h 508"/>
                  <a:gd name="T4" fmla="*/ 42 w 248"/>
                  <a:gd name="T5" fmla="*/ 4 h 508"/>
                  <a:gd name="T6" fmla="*/ 48 w 248"/>
                  <a:gd name="T7" fmla="*/ 2 h 508"/>
                  <a:gd name="T8" fmla="*/ 56 w 248"/>
                  <a:gd name="T9" fmla="*/ 0 h 508"/>
                  <a:gd name="T10" fmla="*/ 66 w 248"/>
                  <a:gd name="T11" fmla="*/ 4 h 508"/>
                  <a:gd name="T12" fmla="*/ 74 w 248"/>
                  <a:gd name="T13" fmla="*/ 10 h 508"/>
                  <a:gd name="T14" fmla="*/ 84 w 248"/>
                  <a:gd name="T15" fmla="*/ 24 h 508"/>
                  <a:gd name="T16" fmla="*/ 92 w 248"/>
                  <a:gd name="T17" fmla="*/ 44 h 508"/>
                  <a:gd name="T18" fmla="*/ 92 w 248"/>
                  <a:gd name="T19" fmla="*/ 44 h 508"/>
                  <a:gd name="T20" fmla="*/ 102 w 248"/>
                  <a:gd name="T21" fmla="*/ 74 h 508"/>
                  <a:gd name="T22" fmla="*/ 118 w 248"/>
                  <a:gd name="T23" fmla="*/ 114 h 508"/>
                  <a:gd name="T24" fmla="*/ 162 w 248"/>
                  <a:gd name="T25" fmla="*/ 218 h 508"/>
                  <a:gd name="T26" fmla="*/ 208 w 248"/>
                  <a:gd name="T27" fmla="*/ 328 h 508"/>
                  <a:gd name="T28" fmla="*/ 230 w 248"/>
                  <a:gd name="T29" fmla="*/ 380 h 508"/>
                  <a:gd name="T30" fmla="*/ 248 w 248"/>
                  <a:gd name="T31" fmla="*/ 426 h 508"/>
                  <a:gd name="T32" fmla="*/ 248 w 248"/>
                  <a:gd name="T33" fmla="*/ 426 h 508"/>
                  <a:gd name="T34" fmla="*/ 244 w 248"/>
                  <a:gd name="T35" fmla="*/ 436 h 508"/>
                  <a:gd name="T36" fmla="*/ 230 w 248"/>
                  <a:gd name="T37" fmla="*/ 480 h 508"/>
                  <a:gd name="T38" fmla="*/ 230 w 248"/>
                  <a:gd name="T39" fmla="*/ 480 h 508"/>
                  <a:gd name="T40" fmla="*/ 226 w 248"/>
                  <a:gd name="T41" fmla="*/ 488 h 508"/>
                  <a:gd name="T42" fmla="*/ 220 w 248"/>
                  <a:gd name="T43" fmla="*/ 496 h 508"/>
                  <a:gd name="T44" fmla="*/ 214 w 248"/>
                  <a:gd name="T45" fmla="*/ 502 h 508"/>
                  <a:gd name="T46" fmla="*/ 206 w 248"/>
                  <a:gd name="T47" fmla="*/ 506 h 508"/>
                  <a:gd name="T48" fmla="*/ 196 w 248"/>
                  <a:gd name="T49" fmla="*/ 508 h 508"/>
                  <a:gd name="T50" fmla="*/ 184 w 248"/>
                  <a:gd name="T51" fmla="*/ 508 h 508"/>
                  <a:gd name="T52" fmla="*/ 172 w 248"/>
                  <a:gd name="T53" fmla="*/ 504 h 508"/>
                  <a:gd name="T54" fmla="*/ 158 w 248"/>
                  <a:gd name="T55" fmla="*/ 496 h 508"/>
                  <a:gd name="T56" fmla="*/ 142 w 248"/>
                  <a:gd name="T57" fmla="*/ 484 h 508"/>
                  <a:gd name="T58" fmla="*/ 126 w 248"/>
                  <a:gd name="T59" fmla="*/ 466 h 508"/>
                  <a:gd name="T60" fmla="*/ 108 w 248"/>
                  <a:gd name="T61" fmla="*/ 444 h 508"/>
                  <a:gd name="T62" fmla="*/ 88 w 248"/>
                  <a:gd name="T63" fmla="*/ 414 h 508"/>
                  <a:gd name="T64" fmla="*/ 68 w 248"/>
                  <a:gd name="T65" fmla="*/ 378 h 508"/>
                  <a:gd name="T66" fmla="*/ 46 w 248"/>
                  <a:gd name="T67" fmla="*/ 336 h 508"/>
                  <a:gd name="T68" fmla="*/ 24 w 248"/>
                  <a:gd name="T69" fmla="*/ 284 h 508"/>
                  <a:gd name="T70" fmla="*/ 0 w 248"/>
                  <a:gd name="T71" fmla="*/ 226 h 508"/>
                  <a:gd name="T72" fmla="*/ 36 w 248"/>
                  <a:gd name="T73" fmla="*/ 8 h 50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48"/>
                  <a:gd name="T112" fmla="*/ 0 h 508"/>
                  <a:gd name="T113" fmla="*/ 248 w 248"/>
                  <a:gd name="T114" fmla="*/ 508 h 50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48" h="508">
                    <a:moveTo>
                      <a:pt x="36" y="8"/>
                    </a:moveTo>
                    <a:lnTo>
                      <a:pt x="36" y="8"/>
                    </a:lnTo>
                    <a:lnTo>
                      <a:pt x="42" y="4"/>
                    </a:lnTo>
                    <a:lnTo>
                      <a:pt x="48" y="2"/>
                    </a:lnTo>
                    <a:lnTo>
                      <a:pt x="56" y="0"/>
                    </a:lnTo>
                    <a:lnTo>
                      <a:pt x="66" y="4"/>
                    </a:lnTo>
                    <a:lnTo>
                      <a:pt x="74" y="10"/>
                    </a:lnTo>
                    <a:lnTo>
                      <a:pt x="84" y="24"/>
                    </a:lnTo>
                    <a:lnTo>
                      <a:pt x="92" y="44"/>
                    </a:lnTo>
                    <a:lnTo>
                      <a:pt x="102" y="74"/>
                    </a:lnTo>
                    <a:lnTo>
                      <a:pt x="118" y="114"/>
                    </a:lnTo>
                    <a:lnTo>
                      <a:pt x="162" y="218"/>
                    </a:lnTo>
                    <a:lnTo>
                      <a:pt x="208" y="328"/>
                    </a:lnTo>
                    <a:lnTo>
                      <a:pt x="230" y="380"/>
                    </a:lnTo>
                    <a:lnTo>
                      <a:pt x="248" y="426"/>
                    </a:lnTo>
                    <a:lnTo>
                      <a:pt x="244" y="436"/>
                    </a:lnTo>
                    <a:lnTo>
                      <a:pt x="230" y="480"/>
                    </a:lnTo>
                    <a:lnTo>
                      <a:pt x="226" y="488"/>
                    </a:lnTo>
                    <a:lnTo>
                      <a:pt x="220" y="496"/>
                    </a:lnTo>
                    <a:lnTo>
                      <a:pt x="214" y="502"/>
                    </a:lnTo>
                    <a:lnTo>
                      <a:pt x="206" y="506"/>
                    </a:lnTo>
                    <a:lnTo>
                      <a:pt x="196" y="508"/>
                    </a:lnTo>
                    <a:lnTo>
                      <a:pt x="184" y="508"/>
                    </a:lnTo>
                    <a:lnTo>
                      <a:pt x="172" y="504"/>
                    </a:lnTo>
                    <a:lnTo>
                      <a:pt x="158" y="496"/>
                    </a:lnTo>
                    <a:lnTo>
                      <a:pt x="142" y="484"/>
                    </a:lnTo>
                    <a:lnTo>
                      <a:pt x="126" y="466"/>
                    </a:lnTo>
                    <a:lnTo>
                      <a:pt x="108" y="444"/>
                    </a:lnTo>
                    <a:lnTo>
                      <a:pt x="88" y="414"/>
                    </a:lnTo>
                    <a:lnTo>
                      <a:pt x="68" y="378"/>
                    </a:lnTo>
                    <a:lnTo>
                      <a:pt x="46" y="336"/>
                    </a:lnTo>
                    <a:lnTo>
                      <a:pt x="24" y="284"/>
                    </a:lnTo>
                    <a:lnTo>
                      <a:pt x="0" y="226"/>
                    </a:lnTo>
                    <a:lnTo>
                      <a:pt x="36" y="8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07" name="Freeform 464"/>
              <p:cNvSpPr>
                <a:spLocks/>
              </p:cNvSpPr>
              <p:nvPr/>
            </p:nvSpPr>
            <p:spPr bwMode="auto">
              <a:xfrm>
                <a:off x="2298" y="3788"/>
                <a:ext cx="202" cy="258"/>
              </a:xfrm>
              <a:custGeom>
                <a:avLst/>
                <a:gdLst>
                  <a:gd name="T0" fmla="*/ 72 w 202"/>
                  <a:gd name="T1" fmla="*/ 0 h 258"/>
                  <a:gd name="T2" fmla="*/ 72 w 202"/>
                  <a:gd name="T3" fmla="*/ 0 h 258"/>
                  <a:gd name="T4" fmla="*/ 86 w 202"/>
                  <a:gd name="T5" fmla="*/ 12 h 258"/>
                  <a:gd name="T6" fmla="*/ 122 w 202"/>
                  <a:gd name="T7" fmla="*/ 44 h 258"/>
                  <a:gd name="T8" fmla="*/ 140 w 202"/>
                  <a:gd name="T9" fmla="*/ 64 h 258"/>
                  <a:gd name="T10" fmla="*/ 160 w 202"/>
                  <a:gd name="T11" fmla="*/ 86 h 258"/>
                  <a:gd name="T12" fmla="*/ 174 w 202"/>
                  <a:gd name="T13" fmla="*/ 108 h 258"/>
                  <a:gd name="T14" fmla="*/ 180 w 202"/>
                  <a:gd name="T15" fmla="*/ 120 h 258"/>
                  <a:gd name="T16" fmla="*/ 184 w 202"/>
                  <a:gd name="T17" fmla="*/ 130 h 258"/>
                  <a:gd name="T18" fmla="*/ 184 w 202"/>
                  <a:gd name="T19" fmla="*/ 130 h 258"/>
                  <a:gd name="T20" fmla="*/ 196 w 202"/>
                  <a:gd name="T21" fmla="*/ 168 h 258"/>
                  <a:gd name="T22" fmla="*/ 200 w 202"/>
                  <a:gd name="T23" fmla="*/ 184 h 258"/>
                  <a:gd name="T24" fmla="*/ 202 w 202"/>
                  <a:gd name="T25" fmla="*/ 200 h 258"/>
                  <a:gd name="T26" fmla="*/ 202 w 202"/>
                  <a:gd name="T27" fmla="*/ 214 h 258"/>
                  <a:gd name="T28" fmla="*/ 198 w 202"/>
                  <a:gd name="T29" fmla="*/ 226 h 258"/>
                  <a:gd name="T30" fmla="*/ 190 w 202"/>
                  <a:gd name="T31" fmla="*/ 236 h 258"/>
                  <a:gd name="T32" fmla="*/ 178 w 202"/>
                  <a:gd name="T33" fmla="*/ 246 h 258"/>
                  <a:gd name="T34" fmla="*/ 178 w 202"/>
                  <a:gd name="T35" fmla="*/ 246 h 258"/>
                  <a:gd name="T36" fmla="*/ 168 w 202"/>
                  <a:gd name="T37" fmla="*/ 252 h 258"/>
                  <a:gd name="T38" fmla="*/ 156 w 202"/>
                  <a:gd name="T39" fmla="*/ 256 h 258"/>
                  <a:gd name="T40" fmla="*/ 144 w 202"/>
                  <a:gd name="T41" fmla="*/ 258 h 258"/>
                  <a:gd name="T42" fmla="*/ 130 w 202"/>
                  <a:gd name="T43" fmla="*/ 258 h 258"/>
                  <a:gd name="T44" fmla="*/ 118 w 202"/>
                  <a:gd name="T45" fmla="*/ 258 h 258"/>
                  <a:gd name="T46" fmla="*/ 104 w 202"/>
                  <a:gd name="T47" fmla="*/ 254 h 258"/>
                  <a:gd name="T48" fmla="*/ 76 w 202"/>
                  <a:gd name="T49" fmla="*/ 246 h 258"/>
                  <a:gd name="T50" fmla="*/ 52 w 202"/>
                  <a:gd name="T51" fmla="*/ 234 h 258"/>
                  <a:gd name="T52" fmla="*/ 30 w 202"/>
                  <a:gd name="T53" fmla="*/ 218 h 258"/>
                  <a:gd name="T54" fmla="*/ 20 w 202"/>
                  <a:gd name="T55" fmla="*/ 210 h 258"/>
                  <a:gd name="T56" fmla="*/ 12 w 202"/>
                  <a:gd name="T57" fmla="*/ 202 h 258"/>
                  <a:gd name="T58" fmla="*/ 6 w 202"/>
                  <a:gd name="T59" fmla="*/ 192 h 258"/>
                  <a:gd name="T60" fmla="*/ 2 w 202"/>
                  <a:gd name="T61" fmla="*/ 184 h 258"/>
                  <a:gd name="T62" fmla="*/ 2 w 202"/>
                  <a:gd name="T63" fmla="*/ 184 h 258"/>
                  <a:gd name="T64" fmla="*/ 0 w 202"/>
                  <a:gd name="T65" fmla="*/ 174 h 258"/>
                  <a:gd name="T66" fmla="*/ 0 w 202"/>
                  <a:gd name="T67" fmla="*/ 162 h 258"/>
                  <a:gd name="T68" fmla="*/ 2 w 202"/>
                  <a:gd name="T69" fmla="*/ 148 h 258"/>
                  <a:gd name="T70" fmla="*/ 6 w 202"/>
                  <a:gd name="T71" fmla="*/ 134 h 258"/>
                  <a:gd name="T72" fmla="*/ 16 w 202"/>
                  <a:gd name="T73" fmla="*/ 104 h 258"/>
                  <a:gd name="T74" fmla="*/ 30 w 202"/>
                  <a:gd name="T75" fmla="*/ 72 h 258"/>
                  <a:gd name="T76" fmla="*/ 44 w 202"/>
                  <a:gd name="T77" fmla="*/ 44 h 258"/>
                  <a:gd name="T78" fmla="*/ 58 w 202"/>
                  <a:gd name="T79" fmla="*/ 22 h 258"/>
                  <a:gd name="T80" fmla="*/ 72 w 202"/>
                  <a:gd name="T81" fmla="*/ 0 h 2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2"/>
                  <a:gd name="T124" fmla="*/ 0 h 258"/>
                  <a:gd name="T125" fmla="*/ 202 w 202"/>
                  <a:gd name="T126" fmla="*/ 258 h 2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2" h="258">
                    <a:moveTo>
                      <a:pt x="72" y="0"/>
                    </a:moveTo>
                    <a:lnTo>
                      <a:pt x="72" y="0"/>
                    </a:lnTo>
                    <a:lnTo>
                      <a:pt x="86" y="12"/>
                    </a:lnTo>
                    <a:lnTo>
                      <a:pt x="122" y="44"/>
                    </a:lnTo>
                    <a:lnTo>
                      <a:pt x="140" y="64"/>
                    </a:lnTo>
                    <a:lnTo>
                      <a:pt x="160" y="86"/>
                    </a:lnTo>
                    <a:lnTo>
                      <a:pt x="174" y="108"/>
                    </a:lnTo>
                    <a:lnTo>
                      <a:pt x="180" y="120"/>
                    </a:lnTo>
                    <a:lnTo>
                      <a:pt x="184" y="130"/>
                    </a:lnTo>
                    <a:lnTo>
                      <a:pt x="196" y="168"/>
                    </a:lnTo>
                    <a:lnTo>
                      <a:pt x="200" y="184"/>
                    </a:lnTo>
                    <a:lnTo>
                      <a:pt x="202" y="200"/>
                    </a:lnTo>
                    <a:lnTo>
                      <a:pt x="202" y="214"/>
                    </a:lnTo>
                    <a:lnTo>
                      <a:pt x="198" y="226"/>
                    </a:lnTo>
                    <a:lnTo>
                      <a:pt x="190" y="236"/>
                    </a:lnTo>
                    <a:lnTo>
                      <a:pt x="178" y="246"/>
                    </a:lnTo>
                    <a:lnTo>
                      <a:pt x="168" y="252"/>
                    </a:lnTo>
                    <a:lnTo>
                      <a:pt x="156" y="256"/>
                    </a:lnTo>
                    <a:lnTo>
                      <a:pt x="144" y="258"/>
                    </a:lnTo>
                    <a:lnTo>
                      <a:pt x="130" y="258"/>
                    </a:lnTo>
                    <a:lnTo>
                      <a:pt x="118" y="258"/>
                    </a:lnTo>
                    <a:lnTo>
                      <a:pt x="104" y="254"/>
                    </a:lnTo>
                    <a:lnTo>
                      <a:pt x="76" y="246"/>
                    </a:lnTo>
                    <a:lnTo>
                      <a:pt x="52" y="234"/>
                    </a:lnTo>
                    <a:lnTo>
                      <a:pt x="30" y="218"/>
                    </a:lnTo>
                    <a:lnTo>
                      <a:pt x="20" y="210"/>
                    </a:lnTo>
                    <a:lnTo>
                      <a:pt x="12" y="202"/>
                    </a:lnTo>
                    <a:lnTo>
                      <a:pt x="6" y="192"/>
                    </a:lnTo>
                    <a:lnTo>
                      <a:pt x="2" y="184"/>
                    </a:lnTo>
                    <a:lnTo>
                      <a:pt x="0" y="174"/>
                    </a:lnTo>
                    <a:lnTo>
                      <a:pt x="0" y="162"/>
                    </a:lnTo>
                    <a:lnTo>
                      <a:pt x="2" y="148"/>
                    </a:lnTo>
                    <a:lnTo>
                      <a:pt x="6" y="134"/>
                    </a:lnTo>
                    <a:lnTo>
                      <a:pt x="16" y="104"/>
                    </a:lnTo>
                    <a:lnTo>
                      <a:pt x="30" y="72"/>
                    </a:lnTo>
                    <a:lnTo>
                      <a:pt x="44" y="44"/>
                    </a:lnTo>
                    <a:lnTo>
                      <a:pt x="58" y="22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08" name="Freeform 465"/>
              <p:cNvSpPr>
                <a:spLocks/>
              </p:cNvSpPr>
              <p:nvPr/>
            </p:nvSpPr>
            <p:spPr bwMode="auto">
              <a:xfrm>
                <a:off x="2298" y="3788"/>
                <a:ext cx="202" cy="258"/>
              </a:xfrm>
              <a:custGeom>
                <a:avLst/>
                <a:gdLst>
                  <a:gd name="T0" fmla="*/ 72 w 202"/>
                  <a:gd name="T1" fmla="*/ 0 h 258"/>
                  <a:gd name="T2" fmla="*/ 72 w 202"/>
                  <a:gd name="T3" fmla="*/ 0 h 258"/>
                  <a:gd name="T4" fmla="*/ 86 w 202"/>
                  <a:gd name="T5" fmla="*/ 12 h 258"/>
                  <a:gd name="T6" fmla="*/ 122 w 202"/>
                  <a:gd name="T7" fmla="*/ 44 h 258"/>
                  <a:gd name="T8" fmla="*/ 140 w 202"/>
                  <a:gd name="T9" fmla="*/ 64 h 258"/>
                  <a:gd name="T10" fmla="*/ 160 w 202"/>
                  <a:gd name="T11" fmla="*/ 86 h 258"/>
                  <a:gd name="T12" fmla="*/ 174 w 202"/>
                  <a:gd name="T13" fmla="*/ 108 h 258"/>
                  <a:gd name="T14" fmla="*/ 180 w 202"/>
                  <a:gd name="T15" fmla="*/ 120 h 258"/>
                  <a:gd name="T16" fmla="*/ 184 w 202"/>
                  <a:gd name="T17" fmla="*/ 130 h 258"/>
                  <a:gd name="T18" fmla="*/ 184 w 202"/>
                  <a:gd name="T19" fmla="*/ 130 h 258"/>
                  <a:gd name="T20" fmla="*/ 196 w 202"/>
                  <a:gd name="T21" fmla="*/ 168 h 258"/>
                  <a:gd name="T22" fmla="*/ 200 w 202"/>
                  <a:gd name="T23" fmla="*/ 184 h 258"/>
                  <a:gd name="T24" fmla="*/ 202 w 202"/>
                  <a:gd name="T25" fmla="*/ 200 h 258"/>
                  <a:gd name="T26" fmla="*/ 202 w 202"/>
                  <a:gd name="T27" fmla="*/ 214 h 258"/>
                  <a:gd name="T28" fmla="*/ 198 w 202"/>
                  <a:gd name="T29" fmla="*/ 226 h 258"/>
                  <a:gd name="T30" fmla="*/ 190 w 202"/>
                  <a:gd name="T31" fmla="*/ 236 h 258"/>
                  <a:gd name="T32" fmla="*/ 178 w 202"/>
                  <a:gd name="T33" fmla="*/ 246 h 258"/>
                  <a:gd name="T34" fmla="*/ 178 w 202"/>
                  <a:gd name="T35" fmla="*/ 246 h 258"/>
                  <a:gd name="T36" fmla="*/ 168 w 202"/>
                  <a:gd name="T37" fmla="*/ 252 h 258"/>
                  <a:gd name="T38" fmla="*/ 156 w 202"/>
                  <a:gd name="T39" fmla="*/ 256 h 258"/>
                  <a:gd name="T40" fmla="*/ 144 w 202"/>
                  <a:gd name="T41" fmla="*/ 258 h 258"/>
                  <a:gd name="T42" fmla="*/ 130 w 202"/>
                  <a:gd name="T43" fmla="*/ 258 h 258"/>
                  <a:gd name="T44" fmla="*/ 118 w 202"/>
                  <a:gd name="T45" fmla="*/ 258 h 258"/>
                  <a:gd name="T46" fmla="*/ 104 w 202"/>
                  <a:gd name="T47" fmla="*/ 254 h 258"/>
                  <a:gd name="T48" fmla="*/ 76 w 202"/>
                  <a:gd name="T49" fmla="*/ 246 h 258"/>
                  <a:gd name="T50" fmla="*/ 52 w 202"/>
                  <a:gd name="T51" fmla="*/ 234 h 258"/>
                  <a:gd name="T52" fmla="*/ 30 w 202"/>
                  <a:gd name="T53" fmla="*/ 218 h 258"/>
                  <a:gd name="T54" fmla="*/ 20 w 202"/>
                  <a:gd name="T55" fmla="*/ 210 h 258"/>
                  <a:gd name="T56" fmla="*/ 12 w 202"/>
                  <a:gd name="T57" fmla="*/ 202 h 258"/>
                  <a:gd name="T58" fmla="*/ 6 w 202"/>
                  <a:gd name="T59" fmla="*/ 192 h 258"/>
                  <a:gd name="T60" fmla="*/ 2 w 202"/>
                  <a:gd name="T61" fmla="*/ 184 h 258"/>
                  <a:gd name="T62" fmla="*/ 2 w 202"/>
                  <a:gd name="T63" fmla="*/ 184 h 258"/>
                  <a:gd name="T64" fmla="*/ 0 w 202"/>
                  <a:gd name="T65" fmla="*/ 174 h 258"/>
                  <a:gd name="T66" fmla="*/ 0 w 202"/>
                  <a:gd name="T67" fmla="*/ 162 h 258"/>
                  <a:gd name="T68" fmla="*/ 2 w 202"/>
                  <a:gd name="T69" fmla="*/ 148 h 258"/>
                  <a:gd name="T70" fmla="*/ 6 w 202"/>
                  <a:gd name="T71" fmla="*/ 134 h 258"/>
                  <a:gd name="T72" fmla="*/ 16 w 202"/>
                  <a:gd name="T73" fmla="*/ 104 h 258"/>
                  <a:gd name="T74" fmla="*/ 30 w 202"/>
                  <a:gd name="T75" fmla="*/ 72 h 258"/>
                  <a:gd name="T76" fmla="*/ 44 w 202"/>
                  <a:gd name="T77" fmla="*/ 44 h 258"/>
                  <a:gd name="T78" fmla="*/ 58 w 202"/>
                  <a:gd name="T79" fmla="*/ 22 h 258"/>
                  <a:gd name="T80" fmla="*/ 72 w 202"/>
                  <a:gd name="T81" fmla="*/ 0 h 25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2"/>
                  <a:gd name="T124" fmla="*/ 0 h 258"/>
                  <a:gd name="T125" fmla="*/ 202 w 202"/>
                  <a:gd name="T126" fmla="*/ 258 h 25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2" h="258">
                    <a:moveTo>
                      <a:pt x="72" y="0"/>
                    </a:moveTo>
                    <a:lnTo>
                      <a:pt x="72" y="0"/>
                    </a:lnTo>
                    <a:lnTo>
                      <a:pt x="86" y="12"/>
                    </a:lnTo>
                    <a:lnTo>
                      <a:pt x="122" y="44"/>
                    </a:lnTo>
                    <a:lnTo>
                      <a:pt x="140" y="64"/>
                    </a:lnTo>
                    <a:lnTo>
                      <a:pt x="160" y="86"/>
                    </a:lnTo>
                    <a:lnTo>
                      <a:pt x="174" y="108"/>
                    </a:lnTo>
                    <a:lnTo>
                      <a:pt x="180" y="120"/>
                    </a:lnTo>
                    <a:lnTo>
                      <a:pt x="184" y="130"/>
                    </a:lnTo>
                    <a:lnTo>
                      <a:pt x="196" y="168"/>
                    </a:lnTo>
                    <a:lnTo>
                      <a:pt x="200" y="184"/>
                    </a:lnTo>
                    <a:lnTo>
                      <a:pt x="202" y="200"/>
                    </a:lnTo>
                    <a:lnTo>
                      <a:pt x="202" y="214"/>
                    </a:lnTo>
                    <a:lnTo>
                      <a:pt x="198" y="226"/>
                    </a:lnTo>
                    <a:lnTo>
                      <a:pt x="190" y="236"/>
                    </a:lnTo>
                    <a:lnTo>
                      <a:pt x="178" y="246"/>
                    </a:lnTo>
                    <a:lnTo>
                      <a:pt x="168" y="252"/>
                    </a:lnTo>
                    <a:lnTo>
                      <a:pt x="156" y="256"/>
                    </a:lnTo>
                    <a:lnTo>
                      <a:pt x="144" y="258"/>
                    </a:lnTo>
                    <a:lnTo>
                      <a:pt x="130" y="258"/>
                    </a:lnTo>
                    <a:lnTo>
                      <a:pt x="118" y="258"/>
                    </a:lnTo>
                    <a:lnTo>
                      <a:pt x="104" y="254"/>
                    </a:lnTo>
                    <a:lnTo>
                      <a:pt x="76" y="246"/>
                    </a:lnTo>
                    <a:lnTo>
                      <a:pt x="52" y="234"/>
                    </a:lnTo>
                    <a:lnTo>
                      <a:pt x="30" y="218"/>
                    </a:lnTo>
                    <a:lnTo>
                      <a:pt x="20" y="210"/>
                    </a:lnTo>
                    <a:lnTo>
                      <a:pt x="12" y="202"/>
                    </a:lnTo>
                    <a:lnTo>
                      <a:pt x="6" y="192"/>
                    </a:lnTo>
                    <a:lnTo>
                      <a:pt x="2" y="184"/>
                    </a:lnTo>
                    <a:lnTo>
                      <a:pt x="0" y="174"/>
                    </a:lnTo>
                    <a:lnTo>
                      <a:pt x="0" y="162"/>
                    </a:lnTo>
                    <a:lnTo>
                      <a:pt x="2" y="148"/>
                    </a:lnTo>
                    <a:lnTo>
                      <a:pt x="6" y="134"/>
                    </a:lnTo>
                    <a:lnTo>
                      <a:pt x="16" y="104"/>
                    </a:lnTo>
                    <a:lnTo>
                      <a:pt x="30" y="72"/>
                    </a:lnTo>
                    <a:lnTo>
                      <a:pt x="44" y="44"/>
                    </a:lnTo>
                    <a:lnTo>
                      <a:pt x="58" y="22"/>
                    </a:lnTo>
                    <a:lnTo>
                      <a:pt x="7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09" name="Freeform 466"/>
              <p:cNvSpPr>
                <a:spLocks/>
              </p:cNvSpPr>
              <p:nvPr/>
            </p:nvSpPr>
            <p:spPr bwMode="auto">
              <a:xfrm>
                <a:off x="1942" y="3024"/>
                <a:ext cx="284" cy="380"/>
              </a:xfrm>
              <a:custGeom>
                <a:avLst/>
                <a:gdLst>
                  <a:gd name="T0" fmla="*/ 10 w 284"/>
                  <a:gd name="T1" fmla="*/ 66 h 380"/>
                  <a:gd name="T2" fmla="*/ 20 w 284"/>
                  <a:gd name="T3" fmla="*/ 48 h 380"/>
                  <a:gd name="T4" fmla="*/ 42 w 284"/>
                  <a:gd name="T5" fmla="*/ 26 h 380"/>
                  <a:gd name="T6" fmla="*/ 82 w 284"/>
                  <a:gd name="T7" fmla="*/ 8 h 380"/>
                  <a:gd name="T8" fmla="*/ 110 w 284"/>
                  <a:gd name="T9" fmla="*/ 2 h 380"/>
                  <a:gd name="T10" fmla="*/ 130 w 284"/>
                  <a:gd name="T11" fmla="*/ 0 h 380"/>
                  <a:gd name="T12" fmla="*/ 174 w 284"/>
                  <a:gd name="T13" fmla="*/ 2 h 380"/>
                  <a:gd name="T14" fmla="*/ 214 w 284"/>
                  <a:gd name="T15" fmla="*/ 12 h 380"/>
                  <a:gd name="T16" fmla="*/ 248 w 284"/>
                  <a:gd name="T17" fmla="*/ 36 h 380"/>
                  <a:gd name="T18" fmla="*/ 262 w 284"/>
                  <a:gd name="T19" fmla="*/ 54 h 380"/>
                  <a:gd name="T20" fmla="*/ 272 w 284"/>
                  <a:gd name="T21" fmla="*/ 76 h 380"/>
                  <a:gd name="T22" fmla="*/ 282 w 284"/>
                  <a:gd name="T23" fmla="*/ 104 h 380"/>
                  <a:gd name="T24" fmla="*/ 284 w 284"/>
                  <a:gd name="T25" fmla="*/ 134 h 380"/>
                  <a:gd name="T26" fmla="*/ 282 w 284"/>
                  <a:gd name="T27" fmla="*/ 164 h 380"/>
                  <a:gd name="T28" fmla="*/ 276 w 284"/>
                  <a:gd name="T29" fmla="*/ 174 h 380"/>
                  <a:gd name="T30" fmla="*/ 268 w 284"/>
                  <a:gd name="T31" fmla="*/ 194 h 380"/>
                  <a:gd name="T32" fmla="*/ 272 w 284"/>
                  <a:gd name="T33" fmla="*/ 208 h 380"/>
                  <a:gd name="T34" fmla="*/ 276 w 284"/>
                  <a:gd name="T35" fmla="*/ 230 h 380"/>
                  <a:gd name="T36" fmla="*/ 272 w 284"/>
                  <a:gd name="T37" fmla="*/ 256 h 380"/>
                  <a:gd name="T38" fmla="*/ 264 w 284"/>
                  <a:gd name="T39" fmla="*/ 272 h 380"/>
                  <a:gd name="T40" fmla="*/ 246 w 284"/>
                  <a:gd name="T41" fmla="*/ 332 h 380"/>
                  <a:gd name="T42" fmla="*/ 238 w 284"/>
                  <a:gd name="T43" fmla="*/ 362 h 380"/>
                  <a:gd name="T44" fmla="*/ 234 w 284"/>
                  <a:gd name="T45" fmla="*/ 370 h 380"/>
                  <a:gd name="T46" fmla="*/ 220 w 284"/>
                  <a:gd name="T47" fmla="*/ 378 h 380"/>
                  <a:gd name="T48" fmla="*/ 192 w 284"/>
                  <a:gd name="T49" fmla="*/ 380 h 380"/>
                  <a:gd name="T50" fmla="*/ 172 w 284"/>
                  <a:gd name="T51" fmla="*/ 378 h 380"/>
                  <a:gd name="T52" fmla="*/ 144 w 284"/>
                  <a:gd name="T53" fmla="*/ 370 h 380"/>
                  <a:gd name="T54" fmla="*/ 114 w 284"/>
                  <a:gd name="T55" fmla="*/ 354 h 380"/>
                  <a:gd name="T56" fmla="*/ 84 w 284"/>
                  <a:gd name="T57" fmla="*/ 332 h 380"/>
                  <a:gd name="T58" fmla="*/ 56 w 284"/>
                  <a:gd name="T59" fmla="*/ 302 h 380"/>
                  <a:gd name="T60" fmla="*/ 46 w 284"/>
                  <a:gd name="T61" fmla="*/ 282 h 380"/>
                  <a:gd name="T62" fmla="*/ 30 w 284"/>
                  <a:gd name="T63" fmla="*/ 238 h 380"/>
                  <a:gd name="T64" fmla="*/ 20 w 284"/>
                  <a:gd name="T65" fmla="*/ 180 h 380"/>
                  <a:gd name="T66" fmla="*/ 20 w 284"/>
                  <a:gd name="T67" fmla="*/ 164 h 380"/>
                  <a:gd name="T68" fmla="*/ 10 w 284"/>
                  <a:gd name="T69" fmla="*/ 152 h 380"/>
                  <a:gd name="T70" fmla="*/ 2 w 284"/>
                  <a:gd name="T71" fmla="*/ 128 h 380"/>
                  <a:gd name="T72" fmla="*/ 2 w 284"/>
                  <a:gd name="T73" fmla="*/ 90 h 3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4"/>
                  <a:gd name="T112" fmla="*/ 0 h 380"/>
                  <a:gd name="T113" fmla="*/ 284 w 284"/>
                  <a:gd name="T114" fmla="*/ 380 h 3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4" h="380">
                    <a:moveTo>
                      <a:pt x="10" y="66"/>
                    </a:moveTo>
                    <a:lnTo>
                      <a:pt x="10" y="66"/>
                    </a:lnTo>
                    <a:lnTo>
                      <a:pt x="14" y="58"/>
                    </a:lnTo>
                    <a:lnTo>
                      <a:pt x="20" y="48"/>
                    </a:lnTo>
                    <a:lnTo>
                      <a:pt x="30" y="38"/>
                    </a:lnTo>
                    <a:lnTo>
                      <a:pt x="42" y="26"/>
                    </a:lnTo>
                    <a:lnTo>
                      <a:pt x="60" y="16"/>
                    </a:lnTo>
                    <a:lnTo>
                      <a:pt x="82" y="8"/>
                    </a:lnTo>
                    <a:lnTo>
                      <a:pt x="96" y="4"/>
                    </a:lnTo>
                    <a:lnTo>
                      <a:pt x="110" y="2"/>
                    </a:lnTo>
                    <a:lnTo>
                      <a:pt x="130" y="0"/>
                    </a:lnTo>
                    <a:lnTo>
                      <a:pt x="152" y="0"/>
                    </a:lnTo>
                    <a:lnTo>
                      <a:pt x="174" y="2"/>
                    </a:lnTo>
                    <a:lnTo>
                      <a:pt x="194" y="6"/>
                    </a:lnTo>
                    <a:lnTo>
                      <a:pt x="214" y="12"/>
                    </a:lnTo>
                    <a:lnTo>
                      <a:pt x="232" y="22"/>
                    </a:lnTo>
                    <a:lnTo>
                      <a:pt x="248" y="36"/>
                    </a:lnTo>
                    <a:lnTo>
                      <a:pt x="256" y="44"/>
                    </a:lnTo>
                    <a:lnTo>
                      <a:pt x="262" y="54"/>
                    </a:lnTo>
                    <a:lnTo>
                      <a:pt x="272" y="76"/>
                    </a:lnTo>
                    <a:lnTo>
                      <a:pt x="278" y="90"/>
                    </a:lnTo>
                    <a:lnTo>
                      <a:pt x="282" y="104"/>
                    </a:lnTo>
                    <a:lnTo>
                      <a:pt x="284" y="118"/>
                    </a:lnTo>
                    <a:lnTo>
                      <a:pt x="284" y="134"/>
                    </a:lnTo>
                    <a:lnTo>
                      <a:pt x="284" y="148"/>
                    </a:lnTo>
                    <a:lnTo>
                      <a:pt x="282" y="164"/>
                    </a:lnTo>
                    <a:lnTo>
                      <a:pt x="276" y="174"/>
                    </a:lnTo>
                    <a:lnTo>
                      <a:pt x="268" y="194"/>
                    </a:lnTo>
                    <a:lnTo>
                      <a:pt x="270" y="200"/>
                    </a:lnTo>
                    <a:lnTo>
                      <a:pt x="272" y="208"/>
                    </a:lnTo>
                    <a:lnTo>
                      <a:pt x="276" y="218"/>
                    </a:lnTo>
                    <a:lnTo>
                      <a:pt x="276" y="230"/>
                    </a:lnTo>
                    <a:lnTo>
                      <a:pt x="276" y="242"/>
                    </a:lnTo>
                    <a:lnTo>
                      <a:pt x="272" y="256"/>
                    </a:lnTo>
                    <a:lnTo>
                      <a:pt x="264" y="272"/>
                    </a:lnTo>
                    <a:lnTo>
                      <a:pt x="254" y="302"/>
                    </a:lnTo>
                    <a:lnTo>
                      <a:pt x="246" y="332"/>
                    </a:lnTo>
                    <a:lnTo>
                      <a:pt x="238" y="362"/>
                    </a:lnTo>
                    <a:lnTo>
                      <a:pt x="236" y="366"/>
                    </a:lnTo>
                    <a:lnTo>
                      <a:pt x="234" y="370"/>
                    </a:lnTo>
                    <a:lnTo>
                      <a:pt x="228" y="374"/>
                    </a:lnTo>
                    <a:lnTo>
                      <a:pt x="220" y="378"/>
                    </a:lnTo>
                    <a:lnTo>
                      <a:pt x="208" y="380"/>
                    </a:lnTo>
                    <a:lnTo>
                      <a:pt x="192" y="380"/>
                    </a:lnTo>
                    <a:lnTo>
                      <a:pt x="172" y="378"/>
                    </a:lnTo>
                    <a:lnTo>
                      <a:pt x="160" y="376"/>
                    </a:lnTo>
                    <a:lnTo>
                      <a:pt x="144" y="370"/>
                    </a:lnTo>
                    <a:lnTo>
                      <a:pt x="130" y="364"/>
                    </a:lnTo>
                    <a:lnTo>
                      <a:pt x="114" y="354"/>
                    </a:lnTo>
                    <a:lnTo>
                      <a:pt x="100" y="344"/>
                    </a:lnTo>
                    <a:lnTo>
                      <a:pt x="84" y="332"/>
                    </a:lnTo>
                    <a:lnTo>
                      <a:pt x="70" y="318"/>
                    </a:lnTo>
                    <a:lnTo>
                      <a:pt x="56" y="302"/>
                    </a:lnTo>
                    <a:lnTo>
                      <a:pt x="46" y="282"/>
                    </a:lnTo>
                    <a:lnTo>
                      <a:pt x="36" y="260"/>
                    </a:lnTo>
                    <a:lnTo>
                      <a:pt x="30" y="238"/>
                    </a:lnTo>
                    <a:lnTo>
                      <a:pt x="26" y="216"/>
                    </a:lnTo>
                    <a:lnTo>
                      <a:pt x="20" y="180"/>
                    </a:lnTo>
                    <a:lnTo>
                      <a:pt x="20" y="164"/>
                    </a:lnTo>
                    <a:lnTo>
                      <a:pt x="14" y="160"/>
                    </a:lnTo>
                    <a:lnTo>
                      <a:pt x="10" y="152"/>
                    </a:lnTo>
                    <a:lnTo>
                      <a:pt x="4" y="142"/>
                    </a:lnTo>
                    <a:lnTo>
                      <a:pt x="2" y="128"/>
                    </a:lnTo>
                    <a:lnTo>
                      <a:pt x="0" y="110"/>
                    </a:lnTo>
                    <a:lnTo>
                      <a:pt x="2" y="90"/>
                    </a:lnTo>
                    <a:lnTo>
                      <a:pt x="10" y="66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10" name="Freeform 467"/>
              <p:cNvSpPr>
                <a:spLocks/>
              </p:cNvSpPr>
              <p:nvPr/>
            </p:nvSpPr>
            <p:spPr bwMode="auto">
              <a:xfrm>
                <a:off x="1942" y="3024"/>
                <a:ext cx="284" cy="380"/>
              </a:xfrm>
              <a:custGeom>
                <a:avLst/>
                <a:gdLst>
                  <a:gd name="T0" fmla="*/ 10 w 284"/>
                  <a:gd name="T1" fmla="*/ 66 h 380"/>
                  <a:gd name="T2" fmla="*/ 20 w 284"/>
                  <a:gd name="T3" fmla="*/ 48 h 380"/>
                  <a:gd name="T4" fmla="*/ 42 w 284"/>
                  <a:gd name="T5" fmla="*/ 26 h 380"/>
                  <a:gd name="T6" fmla="*/ 82 w 284"/>
                  <a:gd name="T7" fmla="*/ 8 h 380"/>
                  <a:gd name="T8" fmla="*/ 110 w 284"/>
                  <a:gd name="T9" fmla="*/ 2 h 380"/>
                  <a:gd name="T10" fmla="*/ 130 w 284"/>
                  <a:gd name="T11" fmla="*/ 0 h 380"/>
                  <a:gd name="T12" fmla="*/ 174 w 284"/>
                  <a:gd name="T13" fmla="*/ 2 h 380"/>
                  <a:gd name="T14" fmla="*/ 214 w 284"/>
                  <a:gd name="T15" fmla="*/ 12 h 380"/>
                  <a:gd name="T16" fmla="*/ 248 w 284"/>
                  <a:gd name="T17" fmla="*/ 36 h 380"/>
                  <a:gd name="T18" fmla="*/ 262 w 284"/>
                  <a:gd name="T19" fmla="*/ 54 h 380"/>
                  <a:gd name="T20" fmla="*/ 272 w 284"/>
                  <a:gd name="T21" fmla="*/ 76 h 380"/>
                  <a:gd name="T22" fmla="*/ 282 w 284"/>
                  <a:gd name="T23" fmla="*/ 104 h 380"/>
                  <a:gd name="T24" fmla="*/ 284 w 284"/>
                  <a:gd name="T25" fmla="*/ 134 h 380"/>
                  <a:gd name="T26" fmla="*/ 282 w 284"/>
                  <a:gd name="T27" fmla="*/ 164 h 380"/>
                  <a:gd name="T28" fmla="*/ 276 w 284"/>
                  <a:gd name="T29" fmla="*/ 174 h 380"/>
                  <a:gd name="T30" fmla="*/ 268 w 284"/>
                  <a:gd name="T31" fmla="*/ 194 h 380"/>
                  <a:gd name="T32" fmla="*/ 272 w 284"/>
                  <a:gd name="T33" fmla="*/ 208 h 380"/>
                  <a:gd name="T34" fmla="*/ 276 w 284"/>
                  <a:gd name="T35" fmla="*/ 230 h 380"/>
                  <a:gd name="T36" fmla="*/ 272 w 284"/>
                  <a:gd name="T37" fmla="*/ 256 h 380"/>
                  <a:gd name="T38" fmla="*/ 264 w 284"/>
                  <a:gd name="T39" fmla="*/ 272 h 380"/>
                  <a:gd name="T40" fmla="*/ 246 w 284"/>
                  <a:gd name="T41" fmla="*/ 332 h 380"/>
                  <a:gd name="T42" fmla="*/ 238 w 284"/>
                  <a:gd name="T43" fmla="*/ 362 h 380"/>
                  <a:gd name="T44" fmla="*/ 234 w 284"/>
                  <a:gd name="T45" fmla="*/ 370 h 380"/>
                  <a:gd name="T46" fmla="*/ 220 w 284"/>
                  <a:gd name="T47" fmla="*/ 378 h 380"/>
                  <a:gd name="T48" fmla="*/ 192 w 284"/>
                  <a:gd name="T49" fmla="*/ 380 h 380"/>
                  <a:gd name="T50" fmla="*/ 172 w 284"/>
                  <a:gd name="T51" fmla="*/ 378 h 380"/>
                  <a:gd name="T52" fmla="*/ 144 w 284"/>
                  <a:gd name="T53" fmla="*/ 370 h 380"/>
                  <a:gd name="T54" fmla="*/ 114 w 284"/>
                  <a:gd name="T55" fmla="*/ 354 h 380"/>
                  <a:gd name="T56" fmla="*/ 84 w 284"/>
                  <a:gd name="T57" fmla="*/ 332 h 380"/>
                  <a:gd name="T58" fmla="*/ 56 w 284"/>
                  <a:gd name="T59" fmla="*/ 302 h 380"/>
                  <a:gd name="T60" fmla="*/ 46 w 284"/>
                  <a:gd name="T61" fmla="*/ 282 h 380"/>
                  <a:gd name="T62" fmla="*/ 30 w 284"/>
                  <a:gd name="T63" fmla="*/ 238 h 380"/>
                  <a:gd name="T64" fmla="*/ 20 w 284"/>
                  <a:gd name="T65" fmla="*/ 180 h 380"/>
                  <a:gd name="T66" fmla="*/ 20 w 284"/>
                  <a:gd name="T67" fmla="*/ 164 h 380"/>
                  <a:gd name="T68" fmla="*/ 10 w 284"/>
                  <a:gd name="T69" fmla="*/ 152 h 380"/>
                  <a:gd name="T70" fmla="*/ 2 w 284"/>
                  <a:gd name="T71" fmla="*/ 128 h 380"/>
                  <a:gd name="T72" fmla="*/ 2 w 284"/>
                  <a:gd name="T73" fmla="*/ 90 h 3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84"/>
                  <a:gd name="T112" fmla="*/ 0 h 380"/>
                  <a:gd name="T113" fmla="*/ 284 w 284"/>
                  <a:gd name="T114" fmla="*/ 380 h 3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84" h="380">
                    <a:moveTo>
                      <a:pt x="10" y="66"/>
                    </a:moveTo>
                    <a:lnTo>
                      <a:pt x="10" y="66"/>
                    </a:lnTo>
                    <a:lnTo>
                      <a:pt x="14" y="58"/>
                    </a:lnTo>
                    <a:lnTo>
                      <a:pt x="20" y="48"/>
                    </a:lnTo>
                    <a:lnTo>
                      <a:pt x="30" y="38"/>
                    </a:lnTo>
                    <a:lnTo>
                      <a:pt x="42" y="26"/>
                    </a:lnTo>
                    <a:lnTo>
                      <a:pt x="60" y="16"/>
                    </a:lnTo>
                    <a:lnTo>
                      <a:pt x="82" y="8"/>
                    </a:lnTo>
                    <a:lnTo>
                      <a:pt x="96" y="4"/>
                    </a:lnTo>
                    <a:lnTo>
                      <a:pt x="110" y="2"/>
                    </a:lnTo>
                    <a:lnTo>
                      <a:pt x="130" y="0"/>
                    </a:lnTo>
                    <a:lnTo>
                      <a:pt x="152" y="0"/>
                    </a:lnTo>
                    <a:lnTo>
                      <a:pt x="174" y="2"/>
                    </a:lnTo>
                    <a:lnTo>
                      <a:pt x="194" y="6"/>
                    </a:lnTo>
                    <a:lnTo>
                      <a:pt x="214" y="12"/>
                    </a:lnTo>
                    <a:lnTo>
                      <a:pt x="232" y="22"/>
                    </a:lnTo>
                    <a:lnTo>
                      <a:pt x="248" y="36"/>
                    </a:lnTo>
                    <a:lnTo>
                      <a:pt x="256" y="44"/>
                    </a:lnTo>
                    <a:lnTo>
                      <a:pt x="262" y="54"/>
                    </a:lnTo>
                    <a:lnTo>
                      <a:pt x="272" y="76"/>
                    </a:lnTo>
                    <a:lnTo>
                      <a:pt x="278" y="90"/>
                    </a:lnTo>
                    <a:lnTo>
                      <a:pt x="282" y="104"/>
                    </a:lnTo>
                    <a:lnTo>
                      <a:pt x="284" y="118"/>
                    </a:lnTo>
                    <a:lnTo>
                      <a:pt x="284" y="134"/>
                    </a:lnTo>
                    <a:lnTo>
                      <a:pt x="284" y="148"/>
                    </a:lnTo>
                    <a:lnTo>
                      <a:pt x="282" y="164"/>
                    </a:lnTo>
                    <a:lnTo>
                      <a:pt x="276" y="174"/>
                    </a:lnTo>
                    <a:lnTo>
                      <a:pt x="268" y="194"/>
                    </a:lnTo>
                    <a:lnTo>
                      <a:pt x="270" y="200"/>
                    </a:lnTo>
                    <a:lnTo>
                      <a:pt x="272" y="208"/>
                    </a:lnTo>
                    <a:lnTo>
                      <a:pt x="276" y="218"/>
                    </a:lnTo>
                    <a:lnTo>
                      <a:pt x="276" y="230"/>
                    </a:lnTo>
                    <a:lnTo>
                      <a:pt x="276" y="242"/>
                    </a:lnTo>
                    <a:lnTo>
                      <a:pt x="272" y="256"/>
                    </a:lnTo>
                    <a:lnTo>
                      <a:pt x="264" y="272"/>
                    </a:lnTo>
                    <a:lnTo>
                      <a:pt x="254" y="302"/>
                    </a:lnTo>
                    <a:lnTo>
                      <a:pt x="246" y="332"/>
                    </a:lnTo>
                    <a:lnTo>
                      <a:pt x="238" y="362"/>
                    </a:lnTo>
                    <a:lnTo>
                      <a:pt x="236" y="366"/>
                    </a:lnTo>
                    <a:lnTo>
                      <a:pt x="234" y="370"/>
                    </a:lnTo>
                    <a:lnTo>
                      <a:pt x="228" y="374"/>
                    </a:lnTo>
                    <a:lnTo>
                      <a:pt x="220" y="378"/>
                    </a:lnTo>
                    <a:lnTo>
                      <a:pt x="208" y="380"/>
                    </a:lnTo>
                    <a:lnTo>
                      <a:pt x="192" y="380"/>
                    </a:lnTo>
                    <a:lnTo>
                      <a:pt x="172" y="378"/>
                    </a:lnTo>
                    <a:lnTo>
                      <a:pt x="160" y="376"/>
                    </a:lnTo>
                    <a:lnTo>
                      <a:pt x="144" y="370"/>
                    </a:lnTo>
                    <a:lnTo>
                      <a:pt x="130" y="364"/>
                    </a:lnTo>
                    <a:lnTo>
                      <a:pt x="114" y="354"/>
                    </a:lnTo>
                    <a:lnTo>
                      <a:pt x="100" y="344"/>
                    </a:lnTo>
                    <a:lnTo>
                      <a:pt x="84" y="332"/>
                    </a:lnTo>
                    <a:lnTo>
                      <a:pt x="70" y="318"/>
                    </a:lnTo>
                    <a:lnTo>
                      <a:pt x="56" y="302"/>
                    </a:lnTo>
                    <a:lnTo>
                      <a:pt x="46" y="282"/>
                    </a:lnTo>
                    <a:lnTo>
                      <a:pt x="36" y="260"/>
                    </a:lnTo>
                    <a:lnTo>
                      <a:pt x="30" y="238"/>
                    </a:lnTo>
                    <a:lnTo>
                      <a:pt x="26" y="216"/>
                    </a:lnTo>
                    <a:lnTo>
                      <a:pt x="20" y="180"/>
                    </a:lnTo>
                    <a:lnTo>
                      <a:pt x="20" y="164"/>
                    </a:lnTo>
                    <a:lnTo>
                      <a:pt x="14" y="160"/>
                    </a:lnTo>
                    <a:lnTo>
                      <a:pt x="10" y="152"/>
                    </a:lnTo>
                    <a:lnTo>
                      <a:pt x="4" y="142"/>
                    </a:lnTo>
                    <a:lnTo>
                      <a:pt x="2" y="128"/>
                    </a:lnTo>
                    <a:lnTo>
                      <a:pt x="0" y="110"/>
                    </a:lnTo>
                    <a:lnTo>
                      <a:pt x="2" y="90"/>
                    </a:lnTo>
                    <a:lnTo>
                      <a:pt x="10" y="6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11" name="Freeform 468"/>
              <p:cNvSpPr>
                <a:spLocks/>
              </p:cNvSpPr>
              <p:nvPr/>
            </p:nvSpPr>
            <p:spPr bwMode="auto">
              <a:xfrm>
                <a:off x="1910" y="3156"/>
                <a:ext cx="232" cy="488"/>
              </a:xfrm>
              <a:custGeom>
                <a:avLst/>
                <a:gdLst>
                  <a:gd name="T0" fmla="*/ 38 w 232"/>
                  <a:gd name="T1" fmla="*/ 0 h 488"/>
                  <a:gd name="T2" fmla="*/ 38 w 232"/>
                  <a:gd name="T3" fmla="*/ 0 h 488"/>
                  <a:gd name="T4" fmla="*/ 38 w 232"/>
                  <a:gd name="T5" fmla="*/ 30 h 488"/>
                  <a:gd name="T6" fmla="*/ 40 w 232"/>
                  <a:gd name="T7" fmla="*/ 62 h 488"/>
                  <a:gd name="T8" fmla="*/ 40 w 232"/>
                  <a:gd name="T9" fmla="*/ 102 h 488"/>
                  <a:gd name="T10" fmla="*/ 36 w 232"/>
                  <a:gd name="T11" fmla="*/ 148 h 488"/>
                  <a:gd name="T12" fmla="*/ 32 w 232"/>
                  <a:gd name="T13" fmla="*/ 194 h 488"/>
                  <a:gd name="T14" fmla="*/ 24 w 232"/>
                  <a:gd name="T15" fmla="*/ 240 h 488"/>
                  <a:gd name="T16" fmla="*/ 18 w 232"/>
                  <a:gd name="T17" fmla="*/ 260 h 488"/>
                  <a:gd name="T18" fmla="*/ 10 w 232"/>
                  <a:gd name="T19" fmla="*/ 280 h 488"/>
                  <a:gd name="T20" fmla="*/ 10 w 232"/>
                  <a:gd name="T21" fmla="*/ 280 h 488"/>
                  <a:gd name="T22" fmla="*/ 12 w 232"/>
                  <a:gd name="T23" fmla="*/ 288 h 488"/>
                  <a:gd name="T24" fmla="*/ 12 w 232"/>
                  <a:gd name="T25" fmla="*/ 306 h 488"/>
                  <a:gd name="T26" fmla="*/ 12 w 232"/>
                  <a:gd name="T27" fmla="*/ 316 h 488"/>
                  <a:gd name="T28" fmla="*/ 10 w 232"/>
                  <a:gd name="T29" fmla="*/ 328 h 488"/>
                  <a:gd name="T30" fmla="*/ 6 w 232"/>
                  <a:gd name="T31" fmla="*/ 336 h 488"/>
                  <a:gd name="T32" fmla="*/ 0 w 232"/>
                  <a:gd name="T33" fmla="*/ 344 h 488"/>
                  <a:gd name="T34" fmla="*/ 0 w 232"/>
                  <a:gd name="T35" fmla="*/ 344 h 488"/>
                  <a:gd name="T36" fmla="*/ 8 w 232"/>
                  <a:gd name="T37" fmla="*/ 358 h 488"/>
                  <a:gd name="T38" fmla="*/ 30 w 232"/>
                  <a:gd name="T39" fmla="*/ 390 h 488"/>
                  <a:gd name="T40" fmla="*/ 44 w 232"/>
                  <a:gd name="T41" fmla="*/ 410 h 488"/>
                  <a:gd name="T42" fmla="*/ 60 w 232"/>
                  <a:gd name="T43" fmla="*/ 430 h 488"/>
                  <a:gd name="T44" fmla="*/ 76 w 232"/>
                  <a:gd name="T45" fmla="*/ 448 h 488"/>
                  <a:gd name="T46" fmla="*/ 94 w 232"/>
                  <a:gd name="T47" fmla="*/ 466 h 488"/>
                  <a:gd name="T48" fmla="*/ 112 w 232"/>
                  <a:gd name="T49" fmla="*/ 478 h 488"/>
                  <a:gd name="T50" fmla="*/ 122 w 232"/>
                  <a:gd name="T51" fmla="*/ 484 h 488"/>
                  <a:gd name="T52" fmla="*/ 130 w 232"/>
                  <a:gd name="T53" fmla="*/ 486 h 488"/>
                  <a:gd name="T54" fmla="*/ 138 w 232"/>
                  <a:gd name="T55" fmla="*/ 488 h 488"/>
                  <a:gd name="T56" fmla="*/ 146 w 232"/>
                  <a:gd name="T57" fmla="*/ 488 h 488"/>
                  <a:gd name="T58" fmla="*/ 154 w 232"/>
                  <a:gd name="T59" fmla="*/ 486 h 488"/>
                  <a:gd name="T60" fmla="*/ 162 w 232"/>
                  <a:gd name="T61" fmla="*/ 480 h 488"/>
                  <a:gd name="T62" fmla="*/ 168 w 232"/>
                  <a:gd name="T63" fmla="*/ 474 h 488"/>
                  <a:gd name="T64" fmla="*/ 176 w 232"/>
                  <a:gd name="T65" fmla="*/ 464 h 488"/>
                  <a:gd name="T66" fmla="*/ 180 w 232"/>
                  <a:gd name="T67" fmla="*/ 452 h 488"/>
                  <a:gd name="T68" fmla="*/ 186 w 232"/>
                  <a:gd name="T69" fmla="*/ 438 h 488"/>
                  <a:gd name="T70" fmla="*/ 190 w 232"/>
                  <a:gd name="T71" fmla="*/ 420 h 488"/>
                  <a:gd name="T72" fmla="*/ 194 w 232"/>
                  <a:gd name="T73" fmla="*/ 398 h 488"/>
                  <a:gd name="T74" fmla="*/ 196 w 232"/>
                  <a:gd name="T75" fmla="*/ 374 h 488"/>
                  <a:gd name="T76" fmla="*/ 198 w 232"/>
                  <a:gd name="T77" fmla="*/ 346 h 488"/>
                  <a:gd name="T78" fmla="*/ 198 w 232"/>
                  <a:gd name="T79" fmla="*/ 346 h 488"/>
                  <a:gd name="T80" fmla="*/ 198 w 232"/>
                  <a:gd name="T81" fmla="*/ 342 h 488"/>
                  <a:gd name="T82" fmla="*/ 200 w 232"/>
                  <a:gd name="T83" fmla="*/ 320 h 488"/>
                  <a:gd name="T84" fmla="*/ 200 w 232"/>
                  <a:gd name="T85" fmla="*/ 320 h 488"/>
                  <a:gd name="T86" fmla="*/ 204 w 232"/>
                  <a:gd name="T87" fmla="*/ 270 h 488"/>
                  <a:gd name="T88" fmla="*/ 206 w 232"/>
                  <a:gd name="T89" fmla="*/ 242 h 488"/>
                  <a:gd name="T90" fmla="*/ 208 w 232"/>
                  <a:gd name="T91" fmla="*/ 216 h 488"/>
                  <a:gd name="T92" fmla="*/ 208 w 232"/>
                  <a:gd name="T93" fmla="*/ 216 h 488"/>
                  <a:gd name="T94" fmla="*/ 208 w 232"/>
                  <a:gd name="T95" fmla="*/ 206 h 488"/>
                  <a:gd name="T96" fmla="*/ 210 w 232"/>
                  <a:gd name="T97" fmla="*/ 196 h 488"/>
                  <a:gd name="T98" fmla="*/ 218 w 232"/>
                  <a:gd name="T99" fmla="*/ 178 h 488"/>
                  <a:gd name="T100" fmla="*/ 228 w 232"/>
                  <a:gd name="T101" fmla="*/ 164 h 488"/>
                  <a:gd name="T102" fmla="*/ 232 w 232"/>
                  <a:gd name="T103" fmla="*/ 160 h 488"/>
                  <a:gd name="T104" fmla="*/ 38 w 232"/>
                  <a:gd name="T105" fmla="*/ 0 h 48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2"/>
                  <a:gd name="T160" fmla="*/ 0 h 488"/>
                  <a:gd name="T161" fmla="*/ 232 w 232"/>
                  <a:gd name="T162" fmla="*/ 488 h 488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2" h="488">
                    <a:moveTo>
                      <a:pt x="38" y="0"/>
                    </a:moveTo>
                    <a:lnTo>
                      <a:pt x="38" y="0"/>
                    </a:lnTo>
                    <a:lnTo>
                      <a:pt x="38" y="30"/>
                    </a:lnTo>
                    <a:lnTo>
                      <a:pt x="40" y="62"/>
                    </a:lnTo>
                    <a:lnTo>
                      <a:pt x="40" y="102"/>
                    </a:lnTo>
                    <a:lnTo>
                      <a:pt x="36" y="148"/>
                    </a:lnTo>
                    <a:lnTo>
                      <a:pt x="32" y="194"/>
                    </a:lnTo>
                    <a:lnTo>
                      <a:pt x="24" y="240"/>
                    </a:lnTo>
                    <a:lnTo>
                      <a:pt x="18" y="260"/>
                    </a:lnTo>
                    <a:lnTo>
                      <a:pt x="10" y="280"/>
                    </a:lnTo>
                    <a:lnTo>
                      <a:pt x="12" y="288"/>
                    </a:lnTo>
                    <a:lnTo>
                      <a:pt x="12" y="306"/>
                    </a:lnTo>
                    <a:lnTo>
                      <a:pt x="12" y="316"/>
                    </a:lnTo>
                    <a:lnTo>
                      <a:pt x="10" y="328"/>
                    </a:lnTo>
                    <a:lnTo>
                      <a:pt x="6" y="336"/>
                    </a:lnTo>
                    <a:lnTo>
                      <a:pt x="0" y="344"/>
                    </a:lnTo>
                    <a:lnTo>
                      <a:pt x="8" y="358"/>
                    </a:lnTo>
                    <a:lnTo>
                      <a:pt x="30" y="390"/>
                    </a:lnTo>
                    <a:lnTo>
                      <a:pt x="44" y="410"/>
                    </a:lnTo>
                    <a:lnTo>
                      <a:pt x="60" y="430"/>
                    </a:lnTo>
                    <a:lnTo>
                      <a:pt x="76" y="448"/>
                    </a:lnTo>
                    <a:lnTo>
                      <a:pt x="94" y="466"/>
                    </a:lnTo>
                    <a:lnTo>
                      <a:pt x="112" y="478"/>
                    </a:lnTo>
                    <a:lnTo>
                      <a:pt x="122" y="484"/>
                    </a:lnTo>
                    <a:lnTo>
                      <a:pt x="130" y="486"/>
                    </a:lnTo>
                    <a:lnTo>
                      <a:pt x="138" y="488"/>
                    </a:lnTo>
                    <a:lnTo>
                      <a:pt x="146" y="488"/>
                    </a:lnTo>
                    <a:lnTo>
                      <a:pt x="154" y="486"/>
                    </a:lnTo>
                    <a:lnTo>
                      <a:pt x="162" y="480"/>
                    </a:lnTo>
                    <a:lnTo>
                      <a:pt x="168" y="474"/>
                    </a:lnTo>
                    <a:lnTo>
                      <a:pt x="176" y="464"/>
                    </a:lnTo>
                    <a:lnTo>
                      <a:pt x="180" y="452"/>
                    </a:lnTo>
                    <a:lnTo>
                      <a:pt x="186" y="438"/>
                    </a:lnTo>
                    <a:lnTo>
                      <a:pt x="190" y="420"/>
                    </a:lnTo>
                    <a:lnTo>
                      <a:pt x="194" y="398"/>
                    </a:lnTo>
                    <a:lnTo>
                      <a:pt x="196" y="374"/>
                    </a:lnTo>
                    <a:lnTo>
                      <a:pt x="198" y="346"/>
                    </a:lnTo>
                    <a:lnTo>
                      <a:pt x="198" y="342"/>
                    </a:lnTo>
                    <a:lnTo>
                      <a:pt x="200" y="320"/>
                    </a:lnTo>
                    <a:lnTo>
                      <a:pt x="204" y="270"/>
                    </a:lnTo>
                    <a:lnTo>
                      <a:pt x="206" y="242"/>
                    </a:lnTo>
                    <a:lnTo>
                      <a:pt x="208" y="216"/>
                    </a:lnTo>
                    <a:lnTo>
                      <a:pt x="208" y="206"/>
                    </a:lnTo>
                    <a:lnTo>
                      <a:pt x="210" y="196"/>
                    </a:lnTo>
                    <a:lnTo>
                      <a:pt x="218" y="178"/>
                    </a:lnTo>
                    <a:lnTo>
                      <a:pt x="228" y="164"/>
                    </a:lnTo>
                    <a:lnTo>
                      <a:pt x="232" y="16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12" name="Freeform 469"/>
              <p:cNvSpPr>
                <a:spLocks/>
              </p:cNvSpPr>
              <p:nvPr/>
            </p:nvSpPr>
            <p:spPr bwMode="auto">
              <a:xfrm>
                <a:off x="1862" y="3368"/>
                <a:ext cx="312" cy="526"/>
              </a:xfrm>
              <a:custGeom>
                <a:avLst/>
                <a:gdLst>
                  <a:gd name="T0" fmla="*/ 184 w 312"/>
                  <a:gd name="T1" fmla="*/ 106 h 526"/>
                  <a:gd name="T2" fmla="*/ 184 w 312"/>
                  <a:gd name="T3" fmla="*/ 106 h 526"/>
                  <a:gd name="T4" fmla="*/ 162 w 312"/>
                  <a:gd name="T5" fmla="*/ 94 h 526"/>
                  <a:gd name="T6" fmla="*/ 140 w 312"/>
                  <a:gd name="T7" fmla="*/ 78 h 526"/>
                  <a:gd name="T8" fmla="*/ 120 w 312"/>
                  <a:gd name="T9" fmla="*/ 60 h 526"/>
                  <a:gd name="T10" fmla="*/ 102 w 312"/>
                  <a:gd name="T11" fmla="*/ 42 h 526"/>
                  <a:gd name="T12" fmla="*/ 76 w 312"/>
                  <a:gd name="T13" fmla="*/ 12 h 526"/>
                  <a:gd name="T14" fmla="*/ 66 w 312"/>
                  <a:gd name="T15" fmla="*/ 0 h 526"/>
                  <a:gd name="T16" fmla="*/ 30 w 312"/>
                  <a:gd name="T17" fmla="*/ 34 h 526"/>
                  <a:gd name="T18" fmla="*/ 0 w 312"/>
                  <a:gd name="T19" fmla="*/ 64 h 526"/>
                  <a:gd name="T20" fmla="*/ 0 w 312"/>
                  <a:gd name="T21" fmla="*/ 64 h 526"/>
                  <a:gd name="T22" fmla="*/ 16 w 312"/>
                  <a:gd name="T23" fmla="*/ 84 h 526"/>
                  <a:gd name="T24" fmla="*/ 32 w 312"/>
                  <a:gd name="T25" fmla="*/ 108 h 526"/>
                  <a:gd name="T26" fmla="*/ 50 w 312"/>
                  <a:gd name="T27" fmla="*/ 138 h 526"/>
                  <a:gd name="T28" fmla="*/ 68 w 312"/>
                  <a:gd name="T29" fmla="*/ 172 h 526"/>
                  <a:gd name="T30" fmla="*/ 106 w 312"/>
                  <a:gd name="T31" fmla="*/ 248 h 526"/>
                  <a:gd name="T32" fmla="*/ 142 w 312"/>
                  <a:gd name="T33" fmla="*/ 326 h 526"/>
                  <a:gd name="T34" fmla="*/ 174 w 312"/>
                  <a:gd name="T35" fmla="*/ 402 h 526"/>
                  <a:gd name="T36" fmla="*/ 200 w 312"/>
                  <a:gd name="T37" fmla="*/ 466 h 526"/>
                  <a:gd name="T38" fmla="*/ 224 w 312"/>
                  <a:gd name="T39" fmla="*/ 526 h 526"/>
                  <a:gd name="T40" fmla="*/ 224 w 312"/>
                  <a:gd name="T41" fmla="*/ 526 h 526"/>
                  <a:gd name="T42" fmla="*/ 234 w 312"/>
                  <a:gd name="T43" fmla="*/ 500 h 526"/>
                  <a:gd name="T44" fmla="*/ 242 w 312"/>
                  <a:gd name="T45" fmla="*/ 470 h 526"/>
                  <a:gd name="T46" fmla="*/ 260 w 312"/>
                  <a:gd name="T47" fmla="*/ 406 h 526"/>
                  <a:gd name="T48" fmla="*/ 274 w 312"/>
                  <a:gd name="T49" fmla="*/ 336 h 526"/>
                  <a:gd name="T50" fmla="*/ 288 w 312"/>
                  <a:gd name="T51" fmla="*/ 270 h 526"/>
                  <a:gd name="T52" fmla="*/ 306 w 312"/>
                  <a:gd name="T53" fmla="*/ 160 h 526"/>
                  <a:gd name="T54" fmla="*/ 312 w 312"/>
                  <a:gd name="T55" fmla="*/ 116 h 526"/>
                  <a:gd name="T56" fmla="*/ 296 w 312"/>
                  <a:gd name="T57" fmla="*/ 98 h 526"/>
                  <a:gd name="T58" fmla="*/ 264 w 312"/>
                  <a:gd name="T59" fmla="*/ 54 h 526"/>
                  <a:gd name="T60" fmla="*/ 264 w 312"/>
                  <a:gd name="T61" fmla="*/ 54 h 526"/>
                  <a:gd name="T62" fmla="*/ 252 w 312"/>
                  <a:gd name="T63" fmla="*/ 74 h 526"/>
                  <a:gd name="T64" fmla="*/ 240 w 312"/>
                  <a:gd name="T65" fmla="*/ 88 h 526"/>
                  <a:gd name="T66" fmla="*/ 230 w 312"/>
                  <a:gd name="T67" fmla="*/ 100 h 526"/>
                  <a:gd name="T68" fmla="*/ 220 w 312"/>
                  <a:gd name="T69" fmla="*/ 106 h 526"/>
                  <a:gd name="T70" fmla="*/ 200 w 312"/>
                  <a:gd name="T71" fmla="*/ 248 h 526"/>
                  <a:gd name="T72" fmla="*/ 184 w 312"/>
                  <a:gd name="T73" fmla="*/ 106 h 52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12"/>
                  <a:gd name="T112" fmla="*/ 0 h 526"/>
                  <a:gd name="T113" fmla="*/ 312 w 312"/>
                  <a:gd name="T114" fmla="*/ 526 h 52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12" h="526">
                    <a:moveTo>
                      <a:pt x="184" y="106"/>
                    </a:moveTo>
                    <a:lnTo>
                      <a:pt x="184" y="106"/>
                    </a:lnTo>
                    <a:lnTo>
                      <a:pt x="162" y="94"/>
                    </a:lnTo>
                    <a:lnTo>
                      <a:pt x="140" y="78"/>
                    </a:lnTo>
                    <a:lnTo>
                      <a:pt x="120" y="60"/>
                    </a:lnTo>
                    <a:lnTo>
                      <a:pt x="102" y="42"/>
                    </a:lnTo>
                    <a:lnTo>
                      <a:pt x="76" y="12"/>
                    </a:lnTo>
                    <a:lnTo>
                      <a:pt x="66" y="0"/>
                    </a:lnTo>
                    <a:lnTo>
                      <a:pt x="30" y="34"/>
                    </a:lnTo>
                    <a:lnTo>
                      <a:pt x="0" y="64"/>
                    </a:lnTo>
                    <a:lnTo>
                      <a:pt x="16" y="84"/>
                    </a:lnTo>
                    <a:lnTo>
                      <a:pt x="32" y="108"/>
                    </a:lnTo>
                    <a:lnTo>
                      <a:pt x="50" y="138"/>
                    </a:lnTo>
                    <a:lnTo>
                      <a:pt x="68" y="172"/>
                    </a:lnTo>
                    <a:lnTo>
                      <a:pt x="106" y="248"/>
                    </a:lnTo>
                    <a:lnTo>
                      <a:pt x="142" y="326"/>
                    </a:lnTo>
                    <a:lnTo>
                      <a:pt x="174" y="402"/>
                    </a:lnTo>
                    <a:lnTo>
                      <a:pt x="200" y="466"/>
                    </a:lnTo>
                    <a:lnTo>
                      <a:pt x="224" y="526"/>
                    </a:lnTo>
                    <a:lnTo>
                      <a:pt x="234" y="500"/>
                    </a:lnTo>
                    <a:lnTo>
                      <a:pt x="242" y="470"/>
                    </a:lnTo>
                    <a:lnTo>
                      <a:pt x="260" y="406"/>
                    </a:lnTo>
                    <a:lnTo>
                      <a:pt x="274" y="336"/>
                    </a:lnTo>
                    <a:lnTo>
                      <a:pt x="288" y="270"/>
                    </a:lnTo>
                    <a:lnTo>
                      <a:pt x="306" y="160"/>
                    </a:lnTo>
                    <a:lnTo>
                      <a:pt x="312" y="116"/>
                    </a:lnTo>
                    <a:lnTo>
                      <a:pt x="296" y="98"/>
                    </a:lnTo>
                    <a:lnTo>
                      <a:pt x="264" y="54"/>
                    </a:lnTo>
                    <a:lnTo>
                      <a:pt x="252" y="74"/>
                    </a:lnTo>
                    <a:lnTo>
                      <a:pt x="240" y="88"/>
                    </a:lnTo>
                    <a:lnTo>
                      <a:pt x="230" y="100"/>
                    </a:lnTo>
                    <a:lnTo>
                      <a:pt x="220" y="106"/>
                    </a:lnTo>
                    <a:lnTo>
                      <a:pt x="200" y="248"/>
                    </a:lnTo>
                    <a:lnTo>
                      <a:pt x="184" y="106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13" name="Freeform 470"/>
              <p:cNvSpPr>
                <a:spLocks/>
              </p:cNvSpPr>
              <p:nvPr/>
            </p:nvSpPr>
            <p:spPr bwMode="auto">
              <a:xfrm>
                <a:off x="1932" y="3024"/>
                <a:ext cx="282" cy="232"/>
              </a:xfrm>
              <a:custGeom>
                <a:avLst/>
                <a:gdLst>
                  <a:gd name="T0" fmla="*/ 16 w 282"/>
                  <a:gd name="T1" fmla="*/ 232 h 232"/>
                  <a:gd name="T2" fmla="*/ 10 w 282"/>
                  <a:gd name="T3" fmla="*/ 174 h 232"/>
                  <a:gd name="T4" fmla="*/ 2 w 282"/>
                  <a:gd name="T5" fmla="*/ 132 h 232"/>
                  <a:gd name="T6" fmla="*/ 0 w 282"/>
                  <a:gd name="T7" fmla="*/ 110 h 232"/>
                  <a:gd name="T8" fmla="*/ 4 w 282"/>
                  <a:gd name="T9" fmla="*/ 90 h 232"/>
                  <a:gd name="T10" fmla="*/ 24 w 282"/>
                  <a:gd name="T11" fmla="*/ 52 h 232"/>
                  <a:gd name="T12" fmla="*/ 54 w 282"/>
                  <a:gd name="T13" fmla="*/ 22 h 232"/>
                  <a:gd name="T14" fmla="*/ 92 w 282"/>
                  <a:gd name="T15" fmla="*/ 4 h 232"/>
                  <a:gd name="T16" fmla="*/ 114 w 282"/>
                  <a:gd name="T17" fmla="*/ 0 h 232"/>
                  <a:gd name="T18" fmla="*/ 164 w 282"/>
                  <a:gd name="T19" fmla="*/ 0 h 232"/>
                  <a:gd name="T20" fmla="*/ 212 w 282"/>
                  <a:gd name="T21" fmla="*/ 6 h 232"/>
                  <a:gd name="T22" fmla="*/ 244 w 282"/>
                  <a:gd name="T23" fmla="*/ 18 h 232"/>
                  <a:gd name="T24" fmla="*/ 270 w 282"/>
                  <a:gd name="T25" fmla="*/ 36 h 232"/>
                  <a:gd name="T26" fmla="*/ 276 w 282"/>
                  <a:gd name="T27" fmla="*/ 62 h 232"/>
                  <a:gd name="T28" fmla="*/ 270 w 282"/>
                  <a:gd name="T29" fmla="*/ 62 h 232"/>
                  <a:gd name="T30" fmla="*/ 260 w 282"/>
                  <a:gd name="T31" fmla="*/ 66 h 232"/>
                  <a:gd name="T32" fmla="*/ 252 w 282"/>
                  <a:gd name="T33" fmla="*/ 60 h 232"/>
                  <a:gd name="T34" fmla="*/ 226 w 282"/>
                  <a:gd name="T35" fmla="*/ 50 h 232"/>
                  <a:gd name="T36" fmla="*/ 182 w 282"/>
                  <a:gd name="T37" fmla="*/ 40 h 232"/>
                  <a:gd name="T38" fmla="*/ 120 w 282"/>
                  <a:gd name="T39" fmla="*/ 40 h 232"/>
                  <a:gd name="T40" fmla="*/ 108 w 282"/>
                  <a:gd name="T41" fmla="*/ 42 h 232"/>
                  <a:gd name="T42" fmla="*/ 92 w 282"/>
                  <a:gd name="T43" fmla="*/ 50 h 232"/>
                  <a:gd name="T44" fmla="*/ 84 w 282"/>
                  <a:gd name="T45" fmla="*/ 62 h 232"/>
                  <a:gd name="T46" fmla="*/ 84 w 282"/>
                  <a:gd name="T47" fmla="*/ 84 h 232"/>
                  <a:gd name="T48" fmla="*/ 92 w 282"/>
                  <a:gd name="T49" fmla="*/ 110 h 232"/>
                  <a:gd name="T50" fmla="*/ 98 w 282"/>
                  <a:gd name="T51" fmla="*/ 122 h 232"/>
                  <a:gd name="T52" fmla="*/ 88 w 282"/>
                  <a:gd name="T53" fmla="*/ 144 h 232"/>
                  <a:gd name="T54" fmla="*/ 84 w 282"/>
                  <a:gd name="T55" fmla="*/ 172 h 232"/>
                  <a:gd name="T56" fmla="*/ 88 w 282"/>
                  <a:gd name="T57" fmla="*/ 208 h 232"/>
                  <a:gd name="T58" fmla="*/ 62 w 282"/>
                  <a:gd name="T59" fmla="*/ 202 h 232"/>
                  <a:gd name="T60" fmla="*/ 50 w 282"/>
                  <a:gd name="T61" fmla="*/ 194 h 232"/>
                  <a:gd name="T62" fmla="*/ 40 w 282"/>
                  <a:gd name="T63" fmla="*/ 190 h 232"/>
                  <a:gd name="T64" fmla="*/ 34 w 282"/>
                  <a:gd name="T65" fmla="*/ 196 h 232"/>
                  <a:gd name="T66" fmla="*/ 16 w 282"/>
                  <a:gd name="T67" fmla="*/ 232 h 2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2"/>
                  <a:gd name="T103" fmla="*/ 0 h 232"/>
                  <a:gd name="T104" fmla="*/ 282 w 282"/>
                  <a:gd name="T105" fmla="*/ 232 h 23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2" h="232">
                    <a:moveTo>
                      <a:pt x="16" y="232"/>
                    </a:moveTo>
                    <a:lnTo>
                      <a:pt x="16" y="232"/>
                    </a:lnTo>
                    <a:lnTo>
                      <a:pt x="14" y="206"/>
                    </a:lnTo>
                    <a:lnTo>
                      <a:pt x="10" y="174"/>
                    </a:lnTo>
                    <a:lnTo>
                      <a:pt x="2" y="132"/>
                    </a:lnTo>
                    <a:lnTo>
                      <a:pt x="0" y="120"/>
                    </a:lnTo>
                    <a:lnTo>
                      <a:pt x="0" y="110"/>
                    </a:lnTo>
                    <a:lnTo>
                      <a:pt x="2" y="100"/>
                    </a:lnTo>
                    <a:lnTo>
                      <a:pt x="4" y="90"/>
                    </a:lnTo>
                    <a:lnTo>
                      <a:pt x="12" y="70"/>
                    </a:lnTo>
                    <a:lnTo>
                      <a:pt x="24" y="52"/>
                    </a:lnTo>
                    <a:lnTo>
                      <a:pt x="38" y="36"/>
                    </a:lnTo>
                    <a:lnTo>
                      <a:pt x="54" y="22"/>
                    </a:lnTo>
                    <a:lnTo>
                      <a:pt x="72" y="12"/>
                    </a:lnTo>
                    <a:lnTo>
                      <a:pt x="92" y="4"/>
                    </a:lnTo>
                    <a:lnTo>
                      <a:pt x="114" y="0"/>
                    </a:lnTo>
                    <a:lnTo>
                      <a:pt x="136" y="0"/>
                    </a:lnTo>
                    <a:lnTo>
                      <a:pt x="164" y="0"/>
                    </a:lnTo>
                    <a:lnTo>
                      <a:pt x="196" y="4"/>
                    </a:lnTo>
                    <a:lnTo>
                      <a:pt x="212" y="6"/>
                    </a:lnTo>
                    <a:lnTo>
                      <a:pt x="228" y="12"/>
                    </a:lnTo>
                    <a:lnTo>
                      <a:pt x="244" y="18"/>
                    </a:lnTo>
                    <a:lnTo>
                      <a:pt x="258" y="26"/>
                    </a:lnTo>
                    <a:lnTo>
                      <a:pt x="270" y="36"/>
                    </a:lnTo>
                    <a:lnTo>
                      <a:pt x="282" y="50"/>
                    </a:lnTo>
                    <a:lnTo>
                      <a:pt x="276" y="62"/>
                    </a:lnTo>
                    <a:lnTo>
                      <a:pt x="270" y="62"/>
                    </a:lnTo>
                    <a:lnTo>
                      <a:pt x="264" y="62"/>
                    </a:lnTo>
                    <a:lnTo>
                      <a:pt x="260" y="66"/>
                    </a:lnTo>
                    <a:lnTo>
                      <a:pt x="252" y="60"/>
                    </a:lnTo>
                    <a:lnTo>
                      <a:pt x="242" y="56"/>
                    </a:lnTo>
                    <a:lnTo>
                      <a:pt x="226" y="50"/>
                    </a:lnTo>
                    <a:lnTo>
                      <a:pt x="206" y="44"/>
                    </a:lnTo>
                    <a:lnTo>
                      <a:pt x="182" y="40"/>
                    </a:lnTo>
                    <a:lnTo>
                      <a:pt x="154" y="40"/>
                    </a:lnTo>
                    <a:lnTo>
                      <a:pt x="120" y="40"/>
                    </a:lnTo>
                    <a:lnTo>
                      <a:pt x="108" y="42"/>
                    </a:lnTo>
                    <a:lnTo>
                      <a:pt x="100" y="46"/>
                    </a:lnTo>
                    <a:lnTo>
                      <a:pt x="92" y="50"/>
                    </a:lnTo>
                    <a:lnTo>
                      <a:pt x="88" y="56"/>
                    </a:lnTo>
                    <a:lnTo>
                      <a:pt x="84" y="62"/>
                    </a:lnTo>
                    <a:lnTo>
                      <a:pt x="82" y="68"/>
                    </a:lnTo>
                    <a:lnTo>
                      <a:pt x="84" y="84"/>
                    </a:lnTo>
                    <a:lnTo>
                      <a:pt x="86" y="98"/>
                    </a:lnTo>
                    <a:lnTo>
                      <a:pt x="92" y="110"/>
                    </a:lnTo>
                    <a:lnTo>
                      <a:pt x="98" y="122"/>
                    </a:lnTo>
                    <a:lnTo>
                      <a:pt x="94" y="128"/>
                    </a:lnTo>
                    <a:lnTo>
                      <a:pt x="88" y="144"/>
                    </a:lnTo>
                    <a:lnTo>
                      <a:pt x="84" y="156"/>
                    </a:lnTo>
                    <a:lnTo>
                      <a:pt x="84" y="172"/>
                    </a:lnTo>
                    <a:lnTo>
                      <a:pt x="84" y="188"/>
                    </a:lnTo>
                    <a:lnTo>
                      <a:pt x="88" y="208"/>
                    </a:lnTo>
                    <a:lnTo>
                      <a:pt x="62" y="202"/>
                    </a:lnTo>
                    <a:lnTo>
                      <a:pt x="58" y="198"/>
                    </a:lnTo>
                    <a:lnTo>
                      <a:pt x="50" y="194"/>
                    </a:lnTo>
                    <a:lnTo>
                      <a:pt x="46" y="192"/>
                    </a:lnTo>
                    <a:lnTo>
                      <a:pt x="40" y="190"/>
                    </a:lnTo>
                    <a:lnTo>
                      <a:pt x="36" y="192"/>
                    </a:lnTo>
                    <a:lnTo>
                      <a:pt x="34" y="196"/>
                    </a:lnTo>
                    <a:lnTo>
                      <a:pt x="16" y="232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14" name="Freeform 471"/>
              <p:cNvSpPr>
                <a:spLocks/>
              </p:cNvSpPr>
              <p:nvPr/>
            </p:nvSpPr>
            <p:spPr bwMode="auto">
              <a:xfrm>
                <a:off x="1932" y="3024"/>
                <a:ext cx="282" cy="232"/>
              </a:xfrm>
              <a:custGeom>
                <a:avLst/>
                <a:gdLst>
                  <a:gd name="T0" fmla="*/ 16 w 282"/>
                  <a:gd name="T1" fmla="*/ 232 h 232"/>
                  <a:gd name="T2" fmla="*/ 10 w 282"/>
                  <a:gd name="T3" fmla="*/ 174 h 232"/>
                  <a:gd name="T4" fmla="*/ 2 w 282"/>
                  <a:gd name="T5" fmla="*/ 132 h 232"/>
                  <a:gd name="T6" fmla="*/ 0 w 282"/>
                  <a:gd name="T7" fmla="*/ 110 h 232"/>
                  <a:gd name="T8" fmla="*/ 4 w 282"/>
                  <a:gd name="T9" fmla="*/ 90 h 232"/>
                  <a:gd name="T10" fmla="*/ 24 w 282"/>
                  <a:gd name="T11" fmla="*/ 52 h 232"/>
                  <a:gd name="T12" fmla="*/ 54 w 282"/>
                  <a:gd name="T13" fmla="*/ 22 h 232"/>
                  <a:gd name="T14" fmla="*/ 92 w 282"/>
                  <a:gd name="T15" fmla="*/ 4 h 232"/>
                  <a:gd name="T16" fmla="*/ 114 w 282"/>
                  <a:gd name="T17" fmla="*/ 0 h 232"/>
                  <a:gd name="T18" fmla="*/ 164 w 282"/>
                  <a:gd name="T19" fmla="*/ 0 h 232"/>
                  <a:gd name="T20" fmla="*/ 212 w 282"/>
                  <a:gd name="T21" fmla="*/ 6 h 232"/>
                  <a:gd name="T22" fmla="*/ 244 w 282"/>
                  <a:gd name="T23" fmla="*/ 18 h 232"/>
                  <a:gd name="T24" fmla="*/ 270 w 282"/>
                  <a:gd name="T25" fmla="*/ 36 h 232"/>
                  <a:gd name="T26" fmla="*/ 276 w 282"/>
                  <a:gd name="T27" fmla="*/ 62 h 232"/>
                  <a:gd name="T28" fmla="*/ 270 w 282"/>
                  <a:gd name="T29" fmla="*/ 62 h 232"/>
                  <a:gd name="T30" fmla="*/ 260 w 282"/>
                  <a:gd name="T31" fmla="*/ 66 h 232"/>
                  <a:gd name="T32" fmla="*/ 252 w 282"/>
                  <a:gd name="T33" fmla="*/ 60 h 232"/>
                  <a:gd name="T34" fmla="*/ 226 w 282"/>
                  <a:gd name="T35" fmla="*/ 50 h 232"/>
                  <a:gd name="T36" fmla="*/ 182 w 282"/>
                  <a:gd name="T37" fmla="*/ 40 h 232"/>
                  <a:gd name="T38" fmla="*/ 120 w 282"/>
                  <a:gd name="T39" fmla="*/ 40 h 232"/>
                  <a:gd name="T40" fmla="*/ 108 w 282"/>
                  <a:gd name="T41" fmla="*/ 42 h 232"/>
                  <a:gd name="T42" fmla="*/ 92 w 282"/>
                  <a:gd name="T43" fmla="*/ 50 h 232"/>
                  <a:gd name="T44" fmla="*/ 84 w 282"/>
                  <a:gd name="T45" fmla="*/ 62 h 232"/>
                  <a:gd name="T46" fmla="*/ 84 w 282"/>
                  <a:gd name="T47" fmla="*/ 84 h 232"/>
                  <a:gd name="T48" fmla="*/ 92 w 282"/>
                  <a:gd name="T49" fmla="*/ 110 h 232"/>
                  <a:gd name="T50" fmla="*/ 98 w 282"/>
                  <a:gd name="T51" fmla="*/ 122 h 232"/>
                  <a:gd name="T52" fmla="*/ 88 w 282"/>
                  <a:gd name="T53" fmla="*/ 144 h 232"/>
                  <a:gd name="T54" fmla="*/ 84 w 282"/>
                  <a:gd name="T55" fmla="*/ 172 h 232"/>
                  <a:gd name="T56" fmla="*/ 88 w 282"/>
                  <a:gd name="T57" fmla="*/ 208 h 232"/>
                  <a:gd name="T58" fmla="*/ 62 w 282"/>
                  <a:gd name="T59" fmla="*/ 202 h 232"/>
                  <a:gd name="T60" fmla="*/ 50 w 282"/>
                  <a:gd name="T61" fmla="*/ 194 h 232"/>
                  <a:gd name="T62" fmla="*/ 40 w 282"/>
                  <a:gd name="T63" fmla="*/ 190 h 232"/>
                  <a:gd name="T64" fmla="*/ 34 w 282"/>
                  <a:gd name="T65" fmla="*/ 196 h 232"/>
                  <a:gd name="T66" fmla="*/ 16 w 282"/>
                  <a:gd name="T67" fmla="*/ 232 h 23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82"/>
                  <a:gd name="T103" fmla="*/ 0 h 232"/>
                  <a:gd name="T104" fmla="*/ 282 w 282"/>
                  <a:gd name="T105" fmla="*/ 232 h 23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82" h="232">
                    <a:moveTo>
                      <a:pt x="16" y="232"/>
                    </a:moveTo>
                    <a:lnTo>
                      <a:pt x="16" y="232"/>
                    </a:lnTo>
                    <a:lnTo>
                      <a:pt x="14" y="206"/>
                    </a:lnTo>
                    <a:lnTo>
                      <a:pt x="10" y="174"/>
                    </a:lnTo>
                    <a:lnTo>
                      <a:pt x="2" y="132"/>
                    </a:lnTo>
                    <a:lnTo>
                      <a:pt x="0" y="120"/>
                    </a:lnTo>
                    <a:lnTo>
                      <a:pt x="0" y="110"/>
                    </a:lnTo>
                    <a:lnTo>
                      <a:pt x="2" y="100"/>
                    </a:lnTo>
                    <a:lnTo>
                      <a:pt x="4" y="90"/>
                    </a:lnTo>
                    <a:lnTo>
                      <a:pt x="12" y="70"/>
                    </a:lnTo>
                    <a:lnTo>
                      <a:pt x="24" y="52"/>
                    </a:lnTo>
                    <a:lnTo>
                      <a:pt x="38" y="36"/>
                    </a:lnTo>
                    <a:lnTo>
                      <a:pt x="54" y="22"/>
                    </a:lnTo>
                    <a:lnTo>
                      <a:pt x="72" y="12"/>
                    </a:lnTo>
                    <a:lnTo>
                      <a:pt x="92" y="4"/>
                    </a:lnTo>
                    <a:lnTo>
                      <a:pt x="114" y="0"/>
                    </a:lnTo>
                    <a:lnTo>
                      <a:pt x="136" y="0"/>
                    </a:lnTo>
                    <a:lnTo>
                      <a:pt x="164" y="0"/>
                    </a:lnTo>
                    <a:lnTo>
                      <a:pt x="196" y="4"/>
                    </a:lnTo>
                    <a:lnTo>
                      <a:pt x="212" y="6"/>
                    </a:lnTo>
                    <a:lnTo>
                      <a:pt x="228" y="12"/>
                    </a:lnTo>
                    <a:lnTo>
                      <a:pt x="244" y="18"/>
                    </a:lnTo>
                    <a:lnTo>
                      <a:pt x="258" y="26"/>
                    </a:lnTo>
                    <a:lnTo>
                      <a:pt x="270" y="36"/>
                    </a:lnTo>
                    <a:lnTo>
                      <a:pt x="282" y="50"/>
                    </a:lnTo>
                    <a:lnTo>
                      <a:pt x="276" y="62"/>
                    </a:lnTo>
                    <a:lnTo>
                      <a:pt x="270" y="62"/>
                    </a:lnTo>
                    <a:lnTo>
                      <a:pt x="264" y="62"/>
                    </a:lnTo>
                    <a:lnTo>
                      <a:pt x="260" y="66"/>
                    </a:lnTo>
                    <a:lnTo>
                      <a:pt x="252" y="60"/>
                    </a:lnTo>
                    <a:lnTo>
                      <a:pt x="242" y="56"/>
                    </a:lnTo>
                    <a:lnTo>
                      <a:pt x="226" y="50"/>
                    </a:lnTo>
                    <a:lnTo>
                      <a:pt x="206" y="44"/>
                    </a:lnTo>
                    <a:lnTo>
                      <a:pt x="182" y="40"/>
                    </a:lnTo>
                    <a:lnTo>
                      <a:pt x="154" y="40"/>
                    </a:lnTo>
                    <a:lnTo>
                      <a:pt x="120" y="40"/>
                    </a:lnTo>
                    <a:lnTo>
                      <a:pt x="108" y="42"/>
                    </a:lnTo>
                    <a:lnTo>
                      <a:pt x="100" y="46"/>
                    </a:lnTo>
                    <a:lnTo>
                      <a:pt x="92" y="50"/>
                    </a:lnTo>
                    <a:lnTo>
                      <a:pt x="88" y="56"/>
                    </a:lnTo>
                    <a:lnTo>
                      <a:pt x="84" y="62"/>
                    </a:lnTo>
                    <a:lnTo>
                      <a:pt x="82" y="68"/>
                    </a:lnTo>
                    <a:lnTo>
                      <a:pt x="84" y="84"/>
                    </a:lnTo>
                    <a:lnTo>
                      <a:pt x="86" y="98"/>
                    </a:lnTo>
                    <a:lnTo>
                      <a:pt x="92" y="110"/>
                    </a:lnTo>
                    <a:lnTo>
                      <a:pt x="98" y="122"/>
                    </a:lnTo>
                    <a:lnTo>
                      <a:pt x="94" y="128"/>
                    </a:lnTo>
                    <a:lnTo>
                      <a:pt x="88" y="144"/>
                    </a:lnTo>
                    <a:lnTo>
                      <a:pt x="84" y="156"/>
                    </a:lnTo>
                    <a:lnTo>
                      <a:pt x="84" y="172"/>
                    </a:lnTo>
                    <a:lnTo>
                      <a:pt x="84" y="188"/>
                    </a:lnTo>
                    <a:lnTo>
                      <a:pt x="88" y="208"/>
                    </a:lnTo>
                    <a:lnTo>
                      <a:pt x="62" y="202"/>
                    </a:lnTo>
                    <a:lnTo>
                      <a:pt x="58" y="198"/>
                    </a:lnTo>
                    <a:lnTo>
                      <a:pt x="50" y="194"/>
                    </a:lnTo>
                    <a:lnTo>
                      <a:pt x="46" y="192"/>
                    </a:lnTo>
                    <a:lnTo>
                      <a:pt x="40" y="190"/>
                    </a:lnTo>
                    <a:lnTo>
                      <a:pt x="36" y="192"/>
                    </a:lnTo>
                    <a:lnTo>
                      <a:pt x="34" y="196"/>
                    </a:lnTo>
                    <a:lnTo>
                      <a:pt x="16" y="23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15" name="Freeform 472"/>
              <p:cNvSpPr>
                <a:spLocks/>
              </p:cNvSpPr>
              <p:nvPr/>
            </p:nvSpPr>
            <p:spPr bwMode="auto">
              <a:xfrm>
                <a:off x="2056" y="3174"/>
                <a:ext cx="98" cy="26"/>
              </a:xfrm>
              <a:custGeom>
                <a:avLst/>
                <a:gdLst>
                  <a:gd name="T0" fmla="*/ 0 w 98"/>
                  <a:gd name="T1" fmla="*/ 26 h 26"/>
                  <a:gd name="T2" fmla="*/ 0 w 98"/>
                  <a:gd name="T3" fmla="*/ 26 h 26"/>
                  <a:gd name="T4" fmla="*/ 16 w 98"/>
                  <a:gd name="T5" fmla="*/ 22 h 26"/>
                  <a:gd name="T6" fmla="*/ 30 w 98"/>
                  <a:gd name="T7" fmla="*/ 18 h 26"/>
                  <a:gd name="T8" fmla="*/ 46 w 98"/>
                  <a:gd name="T9" fmla="*/ 14 h 26"/>
                  <a:gd name="T10" fmla="*/ 46 w 98"/>
                  <a:gd name="T11" fmla="*/ 14 h 26"/>
                  <a:gd name="T12" fmla="*/ 62 w 98"/>
                  <a:gd name="T13" fmla="*/ 16 h 26"/>
                  <a:gd name="T14" fmla="*/ 78 w 98"/>
                  <a:gd name="T15" fmla="*/ 20 h 26"/>
                  <a:gd name="T16" fmla="*/ 96 w 98"/>
                  <a:gd name="T17" fmla="*/ 26 h 26"/>
                  <a:gd name="T18" fmla="*/ 96 w 98"/>
                  <a:gd name="T19" fmla="*/ 26 h 26"/>
                  <a:gd name="T20" fmla="*/ 98 w 98"/>
                  <a:gd name="T21" fmla="*/ 24 h 26"/>
                  <a:gd name="T22" fmla="*/ 98 w 98"/>
                  <a:gd name="T23" fmla="*/ 20 h 26"/>
                  <a:gd name="T24" fmla="*/ 96 w 98"/>
                  <a:gd name="T25" fmla="*/ 14 h 26"/>
                  <a:gd name="T26" fmla="*/ 86 w 98"/>
                  <a:gd name="T27" fmla="*/ 6 h 26"/>
                  <a:gd name="T28" fmla="*/ 86 w 98"/>
                  <a:gd name="T29" fmla="*/ 6 h 26"/>
                  <a:gd name="T30" fmla="*/ 78 w 98"/>
                  <a:gd name="T31" fmla="*/ 4 h 26"/>
                  <a:gd name="T32" fmla="*/ 68 w 98"/>
                  <a:gd name="T33" fmla="*/ 2 h 26"/>
                  <a:gd name="T34" fmla="*/ 56 w 98"/>
                  <a:gd name="T35" fmla="*/ 0 h 26"/>
                  <a:gd name="T36" fmla="*/ 42 w 98"/>
                  <a:gd name="T37" fmla="*/ 2 h 26"/>
                  <a:gd name="T38" fmla="*/ 28 w 98"/>
                  <a:gd name="T39" fmla="*/ 4 h 26"/>
                  <a:gd name="T40" fmla="*/ 16 w 98"/>
                  <a:gd name="T41" fmla="*/ 8 h 26"/>
                  <a:gd name="T42" fmla="*/ 6 w 98"/>
                  <a:gd name="T43" fmla="*/ 16 h 26"/>
                  <a:gd name="T44" fmla="*/ 2 w 98"/>
                  <a:gd name="T45" fmla="*/ 20 h 26"/>
                  <a:gd name="T46" fmla="*/ 0 w 98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8"/>
                  <a:gd name="T73" fmla="*/ 0 h 26"/>
                  <a:gd name="T74" fmla="*/ 98 w 98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8" h="26">
                    <a:moveTo>
                      <a:pt x="0" y="26"/>
                    </a:moveTo>
                    <a:lnTo>
                      <a:pt x="0" y="26"/>
                    </a:lnTo>
                    <a:lnTo>
                      <a:pt x="16" y="22"/>
                    </a:lnTo>
                    <a:lnTo>
                      <a:pt x="30" y="18"/>
                    </a:lnTo>
                    <a:lnTo>
                      <a:pt x="46" y="14"/>
                    </a:lnTo>
                    <a:lnTo>
                      <a:pt x="62" y="16"/>
                    </a:lnTo>
                    <a:lnTo>
                      <a:pt x="78" y="20"/>
                    </a:lnTo>
                    <a:lnTo>
                      <a:pt x="96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6" y="14"/>
                    </a:lnTo>
                    <a:lnTo>
                      <a:pt x="86" y="6"/>
                    </a:lnTo>
                    <a:lnTo>
                      <a:pt x="78" y="4"/>
                    </a:lnTo>
                    <a:lnTo>
                      <a:pt x="68" y="2"/>
                    </a:lnTo>
                    <a:lnTo>
                      <a:pt x="56" y="0"/>
                    </a:lnTo>
                    <a:lnTo>
                      <a:pt x="42" y="2"/>
                    </a:lnTo>
                    <a:lnTo>
                      <a:pt x="28" y="4"/>
                    </a:lnTo>
                    <a:lnTo>
                      <a:pt x="16" y="8"/>
                    </a:lnTo>
                    <a:lnTo>
                      <a:pt x="6" y="16"/>
                    </a:lnTo>
                    <a:lnTo>
                      <a:pt x="2" y="20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16" name="Freeform 473"/>
              <p:cNvSpPr>
                <a:spLocks/>
              </p:cNvSpPr>
              <p:nvPr/>
            </p:nvSpPr>
            <p:spPr bwMode="auto">
              <a:xfrm>
                <a:off x="2056" y="3174"/>
                <a:ext cx="98" cy="26"/>
              </a:xfrm>
              <a:custGeom>
                <a:avLst/>
                <a:gdLst>
                  <a:gd name="T0" fmla="*/ 0 w 98"/>
                  <a:gd name="T1" fmla="*/ 26 h 26"/>
                  <a:gd name="T2" fmla="*/ 0 w 98"/>
                  <a:gd name="T3" fmla="*/ 26 h 26"/>
                  <a:gd name="T4" fmla="*/ 16 w 98"/>
                  <a:gd name="T5" fmla="*/ 22 h 26"/>
                  <a:gd name="T6" fmla="*/ 30 w 98"/>
                  <a:gd name="T7" fmla="*/ 18 h 26"/>
                  <a:gd name="T8" fmla="*/ 46 w 98"/>
                  <a:gd name="T9" fmla="*/ 14 h 26"/>
                  <a:gd name="T10" fmla="*/ 46 w 98"/>
                  <a:gd name="T11" fmla="*/ 14 h 26"/>
                  <a:gd name="T12" fmla="*/ 62 w 98"/>
                  <a:gd name="T13" fmla="*/ 16 h 26"/>
                  <a:gd name="T14" fmla="*/ 78 w 98"/>
                  <a:gd name="T15" fmla="*/ 20 h 26"/>
                  <a:gd name="T16" fmla="*/ 96 w 98"/>
                  <a:gd name="T17" fmla="*/ 26 h 26"/>
                  <a:gd name="T18" fmla="*/ 96 w 98"/>
                  <a:gd name="T19" fmla="*/ 26 h 26"/>
                  <a:gd name="T20" fmla="*/ 98 w 98"/>
                  <a:gd name="T21" fmla="*/ 24 h 26"/>
                  <a:gd name="T22" fmla="*/ 98 w 98"/>
                  <a:gd name="T23" fmla="*/ 20 h 26"/>
                  <a:gd name="T24" fmla="*/ 96 w 98"/>
                  <a:gd name="T25" fmla="*/ 14 h 26"/>
                  <a:gd name="T26" fmla="*/ 86 w 98"/>
                  <a:gd name="T27" fmla="*/ 6 h 26"/>
                  <a:gd name="T28" fmla="*/ 86 w 98"/>
                  <a:gd name="T29" fmla="*/ 6 h 26"/>
                  <a:gd name="T30" fmla="*/ 78 w 98"/>
                  <a:gd name="T31" fmla="*/ 4 h 26"/>
                  <a:gd name="T32" fmla="*/ 68 w 98"/>
                  <a:gd name="T33" fmla="*/ 2 h 26"/>
                  <a:gd name="T34" fmla="*/ 56 w 98"/>
                  <a:gd name="T35" fmla="*/ 0 h 26"/>
                  <a:gd name="T36" fmla="*/ 42 w 98"/>
                  <a:gd name="T37" fmla="*/ 2 h 26"/>
                  <a:gd name="T38" fmla="*/ 28 w 98"/>
                  <a:gd name="T39" fmla="*/ 4 h 26"/>
                  <a:gd name="T40" fmla="*/ 16 w 98"/>
                  <a:gd name="T41" fmla="*/ 8 h 26"/>
                  <a:gd name="T42" fmla="*/ 6 w 98"/>
                  <a:gd name="T43" fmla="*/ 16 h 26"/>
                  <a:gd name="T44" fmla="*/ 2 w 98"/>
                  <a:gd name="T45" fmla="*/ 20 h 26"/>
                  <a:gd name="T46" fmla="*/ 0 w 98"/>
                  <a:gd name="T47" fmla="*/ 26 h 2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8"/>
                  <a:gd name="T73" fmla="*/ 0 h 26"/>
                  <a:gd name="T74" fmla="*/ 98 w 98"/>
                  <a:gd name="T75" fmla="*/ 26 h 2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8" h="26">
                    <a:moveTo>
                      <a:pt x="0" y="26"/>
                    </a:moveTo>
                    <a:lnTo>
                      <a:pt x="0" y="26"/>
                    </a:lnTo>
                    <a:lnTo>
                      <a:pt x="16" y="22"/>
                    </a:lnTo>
                    <a:lnTo>
                      <a:pt x="30" y="18"/>
                    </a:lnTo>
                    <a:lnTo>
                      <a:pt x="46" y="14"/>
                    </a:lnTo>
                    <a:lnTo>
                      <a:pt x="62" y="16"/>
                    </a:lnTo>
                    <a:lnTo>
                      <a:pt x="78" y="20"/>
                    </a:lnTo>
                    <a:lnTo>
                      <a:pt x="96" y="26"/>
                    </a:lnTo>
                    <a:lnTo>
                      <a:pt x="98" y="24"/>
                    </a:lnTo>
                    <a:lnTo>
                      <a:pt x="98" y="20"/>
                    </a:lnTo>
                    <a:lnTo>
                      <a:pt x="96" y="14"/>
                    </a:lnTo>
                    <a:lnTo>
                      <a:pt x="86" y="6"/>
                    </a:lnTo>
                    <a:lnTo>
                      <a:pt x="78" y="4"/>
                    </a:lnTo>
                    <a:lnTo>
                      <a:pt x="68" y="2"/>
                    </a:lnTo>
                    <a:lnTo>
                      <a:pt x="56" y="0"/>
                    </a:lnTo>
                    <a:lnTo>
                      <a:pt x="42" y="2"/>
                    </a:lnTo>
                    <a:lnTo>
                      <a:pt x="28" y="4"/>
                    </a:lnTo>
                    <a:lnTo>
                      <a:pt x="16" y="8"/>
                    </a:lnTo>
                    <a:lnTo>
                      <a:pt x="6" y="16"/>
                    </a:lnTo>
                    <a:lnTo>
                      <a:pt x="2" y="20"/>
                    </a:lnTo>
                    <a:lnTo>
                      <a:pt x="0" y="2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17" name="Freeform 474"/>
              <p:cNvSpPr>
                <a:spLocks/>
              </p:cNvSpPr>
              <p:nvPr/>
            </p:nvSpPr>
            <p:spPr bwMode="auto">
              <a:xfrm>
                <a:off x="2186" y="3176"/>
                <a:ext cx="38" cy="24"/>
              </a:xfrm>
              <a:custGeom>
                <a:avLst/>
                <a:gdLst>
                  <a:gd name="T0" fmla="*/ 0 w 38"/>
                  <a:gd name="T1" fmla="*/ 24 h 24"/>
                  <a:gd name="T2" fmla="*/ 0 w 38"/>
                  <a:gd name="T3" fmla="*/ 24 h 24"/>
                  <a:gd name="T4" fmla="*/ 14 w 38"/>
                  <a:gd name="T5" fmla="*/ 18 h 24"/>
                  <a:gd name="T6" fmla="*/ 24 w 38"/>
                  <a:gd name="T7" fmla="*/ 16 h 24"/>
                  <a:gd name="T8" fmla="*/ 30 w 38"/>
                  <a:gd name="T9" fmla="*/ 16 h 24"/>
                  <a:gd name="T10" fmla="*/ 32 w 38"/>
                  <a:gd name="T11" fmla="*/ 18 h 24"/>
                  <a:gd name="T12" fmla="*/ 32 w 38"/>
                  <a:gd name="T13" fmla="*/ 18 h 24"/>
                  <a:gd name="T14" fmla="*/ 34 w 38"/>
                  <a:gd name="T15" fmla="*/ 16 h 24"/>
                  <a:gd name="T16" fmla="*/ 38 w 38"/>
                  <a:gd name="T17" fmla="*/ 12 h 24"/>
                  <a:gd name="T18" fmla="*/ 38 w 38"/>
                  <a:gd name="T19" fmla="*/ 8 h 24"/>
                  <a:gd name="T20" fmla="*/ 38 w 38"/>
                  <a:gd name="T21" fmla="*/ 6 h 24"/>
                  <a:gd name="T22" fmla="*/ 38 w 38"/>
                  <a:gd name="T23" fmla="*/ 2 h 24"/>
                  <a:gd name="T24" fmla="*/ 34 w 38"/>
                  <a:gd name="T25" fmla="*/ 0 h 24"/>
                  <a:gd name="T26" fmla="*/ 34 w 38"/>
                  <a:gd name="T27" fmla="*/ 0 h 24"/>
                  <a:gd name="T28" fmla="*/ 30 w 38"/>
                  <a:gd name="T29" fmla="*/ 0 h 24"/>
                  <a:gd name="T30" fmla="*/ 24 w 38"/>
                  <a:gd name="T31" fmla="*/ 0 h 24"/>
                  <a:gd name="T32" fmla="*/ 14 w 38"/>
                  <a:gd name="T33" fmla="*/ 6 h 24"/>
                  <a:gd name="T34" fmla="*/ 4 w 38"/>
                  <a:gd name="T35" fmla="*/ 14 h 24"/>
                  <a:gd name="T36" fmla="*/ 0 w 38"/>
                  <a:gd name="T37" fmla="*/ 20 h 24"/>
                  <a:gd name="T38" fmla="*/ 0 w 38"/>
                  <a:gd name="T39" fmla="*/ 2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8"/>
                  <a:gd name="T61" fmla="*/ 0 h 24"/>
                  <a:gd name="T62" fmla="*/ 38 w 38"/>
                  <a:gd name="T63" fmla="*/ 24 h 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8" h="24">
                    <a:moveTo>
                      <a:pt x="0" y="24"/>
                    </a:moveTo>
                    <a:lnTo>
                      <a:pt x="0" y="24"/>
                    </a:lnTo>
                    <a:lnTo>
                      <a:pt x="14" y="18"/>
                    </a:lnTo>
                    <a:lnTo>
                      <a:pt x="24" y="16"/>
                    </a:lnTo>
                    <a:lnTo>
                      <a:pt x="30" y="16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8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4" y="6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3D2918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18" name="Freeform 475"/>
              <p:cNvSpPr>
                <a:spLocks/>
              </p:cNvSpPr>
              <p:nvPr/>
            </p:nvSpPr>
            <p:spPr bwMode="auto">
              <a:xfrm>
                <a:off x="2186" y="3176"/>
                <a:ext cx="38" cy="24"/>
              </a:xfrm>
              <a:custGeom>
                <a:avLst/>
                <a:gdLst>
                  <a:gd name="T0" fmla="*/ 0 w 38"/>
                  <a:gd name="T1" fmla="*/ 24 h 24"/>
                  <a:gd name="T2" fmla="*/ 0 w 38"/>
                  <a:gd name="T3" fmla="*/ 24 h 24"/>
                  <a:gd name="T4" fmla="*/ 14 w 38"/>
                  <a:gd name="T5" fmla="*/ 18 h 24"/>
                  <a:gd name="T6" fmla="*/ 24 w 38"/>
                  <a:gd name="T7" fmla="*/ 16 h 24"/>
                  <a:gd name="T8" fmla="*/ 30 w 38"/>
                  <a:gd name="T9" fmla="*/ 16 h 24"/>
                  <a:gd name="T10" fmla="*/ 32 w 38"/>
                  <a:gd name="T11" fmla="*/ 18 h 24"/>
                  <a:gd name="T12" fmla="*/ 32 w 38"/>
                  <a:gd name="T13" fmla="*/ 18 h 24"/>
                  <a:gd name="T14" fmla="*/ 34 w 38"/>
                  <a:gd name="T15" fmla="*/ 16 h 24"/>
                  <a:gd name="T16" fmla="*/ 38 w 38"/>
                  <a:gd name="T17" fmla="*/ 12 h 24"/>
                  <a:gd name="T18" fmla="*/ 38 w 38"/>
                  <a:gd name="T19" fmla="*/ 8 h 24"/>
                  <a:gd name="T20" fmla="*/ 38 w 38"/>
                  <a:gd name="T21" fmla="*/ 6 h 24"/>
                  <a:gd name="T22" fmla="*/ 38 w 38"/>
                  <a:gd name="T23" fmla="*/ 2 h 24"/>
                  <a:gd name="T24" fmla="*/ 34 w 38"/>
                  <a:gd name="T25" fmla="*/ 0 h 24"/>
                  <a:gd name="T26" fmla="*/ 34 w 38"/>
                  <a:gd name="T27" fmla="*/ 0 h 24"/>
                  <a:gd name="T28" fmla="*/ 30 w 38"/>
                  <a:gd name="T29" fmla="*/ 0 h 24"/>
                  <a:gd name="T30" fmla="*/ 24 w 38"/>
                  <a:gd name="T31" fmla="*/ 0 h 24"/>
                  <a:gd name="T32" fmla="*/ 14 w 38"/>
                  <a:gd name="T33" fmla="*/ 6 h 24"/>
                  <a:gd name="T34" fmla="*/ 4 w 38"/>
                  <a:gd name="T35" fmla="*/ 14 h 24"/>
                  <a:gd name="T36" fmla="*/ 0 w 38"/>
                  <a:gd name="T37" fmla="*/ 20 h 24"/>
                  <a:gd name="T38" fmla="*/ 0 w 38"/>
                  <a:gd name="T39" fmla="*/ 24 h 2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8"/>
                  <a:gd name="T61" fmla="*/ 0 h 24"/>
                  <a:gd name="T62" fmla="*/ 38 w 38"/>
                  <a:gd name="T63" fmla="*/ 24 h 24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8" h="24">
                    <a:moveTo>
                      <a:pt x="0" y="24"/>
                    </a:moveTo>
                    <a:lnTo>
                      <a:pt x="0" y="24"/>
                    </a:lnTo>
                    <a:lnTo>
                      <a:pt x="14" y="18"/>
                    </a:lnTo>
                    <a:lnTo>
                      <a:pt x="24" y="16"/>
                    </a:lnTo>
                    <a:lnTo>
                      <a:pt x="30" y="16"/>
                    </a:lnTo>
                    <a:lnTo>
                      <a:pt x="32" y="18"/>
                    </a:lnTo>
                    <a:lnTo>
                      <a:pt x="34" y="16"/>
                    </a:lnTo>
                    <a:lnTo>
                      <a:pt x="38" y="12"/>
                    </a:lnTo>
                    <a:lnTo>
                      <a:pt x="38" y="8"/>
                    </a:lnTo>
                    <a:lnTo>
                      <a:pt x="38" y="6"/>
                    </a:lnTo>
                    <a:lnTo>
                      <a:pt x="38" y="2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4" y="6"/>
                    </a:lnTo>
                    <a:lnTo>
                      <a:pt x="4" y="14"/>
                    </a:lnTo>
                    <a:lnTo>
                      <a:pt x="0" y="20"/>
                    </a:lnTo>
                    <a:lnTo>
                      <a:pt x="0" y="2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19" name="Freeform 476"/>
              <p:cNvSpPr>
                <a:spLocks/>
              </p:cNvSpPr>
              <p:nvPr/>
            </p:nvSpPr>
            <p:spPr bwMode="auto">
              <a:xfrm>
                <a:off x="1948" y="3184"/>
                <a:ext cx="46" cy="90"/>
              </a:xfrm>
              <a:custGeom>
                <a:avLst/>
                <a:gdLst>
                  <a:gd name="T0" fmla="*/ 46 w 46"/>
                  <a:gd name="T1" fmla="*/ 54 h 90"/>
                  <a:gd name="T2" fmla="*/ 46 w 46"/>
                  <a:gd name="T3" fmla="*/ 54 h 90"/>
                  <a:gd name="T4" fmla="*/ 46 w 46"/>
                  <a:gd name="T5" fmla="*/ 46 h 90"/>
                  <a:gd name="T6" fmla="*/ 46 w 46"/>
                  <a:gd name="T7" fmla="*/ 30 h 90"/>
                  <a:gd name="T8" fmla="*/ 44 w 46"/>
                  <a:gd name="T9" fmla="*/ 20 h 90"/>
                  <a:gd name="T10" fmla="*/ 40 w 46"/>
                  <a:gd name="T11" fmla="*/ 12 h 90"/>
                  <a:gd name="T12" fmla="*/ 34 w 46"/>
                  <a:gd name="T13" fmla="*/ 4 h 90"/>
                  <a:gd name="T14" fmla="*/ 26 w 46"/>
                  <a:gd name="T15" fmla="*/ 0 h 90"/>
                  <a:gd name="T16" fmla="*/ 26 w 46"/>
                  <a:gd name="T17" fmla="*/ 0 h 90"/>
                  <a:gd name="T18" fmla="*/ 18 w 46"/>
                  <a:gd name="T19" fmla="*/ 0 h 90"/>
                  <a:gd name="T20" fmla="*/ 10 w 46"/>
                  <a:gd name="T21" fmla="*/ 4 h 90"/>
                  <a:gd name="T22" fmla="*/ 4 w 46"/>
                  <a:gd name="T23" fmla="*/ 10 h 90"/>
                  <a:gd name="T24" fmla="*/ 2 w 46"/>
                  <a:gd name="T25" fmla="*/ 18 h 90"/>
                  <a:gd name="T26" fmla="*/ 0 w 46"/>
                  <a:gd name="T27" fmla="*/ 30 h 90"/>
                  <a:gd name="T28" fmla="*/ 2 w 46"/>
                  <a:gd name="T29" fmla="*/ 42 h 90"/>
                  <a:gd name="T30" fmla="*/ 6 w 46"/>
                  <a:gd name="T31" fmla="*/ 56 h 90"/>
                  <a:gd name="T32" fmla="*/ 14 w 46"/>
                  <a:gd name="T33" fmla="*/ 70 h 90"/>
                  <a:gd name="T34" fmla="*/ 14 w 46"/>
                  <a:gd name="T35" fmla="*/ 70 h 90"/>
                  <a:gd name="T36" fmla="*/ 22 w 46"/>
                  <a:gd name="T37" fmla="*/ 80 h 90"/>
                  <a:gd name="T38" fmla="*/ 28 w 46"/>
                  <a:gd name="T39" fmla="*/ 88 h 90"/>
                  <a:gd name="T40" fmla="*/ 34 w 46"/>
                  <a:gd name="T41" fmla="*/ 90 h 90"/>
                  <a:gd name="T42" fmla="*/ 40 w 46"/>
                  <a:gd name="T43" fmla="*/ 88 h 90"/>
                  <a:gd name="T44" fmla="*/ 44 w 46"/>
                  <a:gd name="T45" fmla="*/ 84 h 90"/>
                  <a:gd name="T46" fmla="*/ 46 w 46"/>
                  <a:gd name="T47" fmla="*/ 76 h 90"/>
                  <a:gd name="T48" fmla="*/ 46 w 46"/>
                  <a:gd name="T49" fmla="*/ 66 h 90"/>
                  <a:gd name="T50" fmla="*/ 46 w 46"/>
                  <a:gd name="T51" fmla="*/ 54 h 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6"/>
                  <a:gd name="T79" fmla="*/ 0 h 90"/>
                  <a:gd name="T80" fmla="*/ 46 w 46"/>
                  <a:gd name="T81" fmla="*/ 90 h 9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6" h="90">
                    <a:moveTo>
                      <a:pt x="46" y="54"/>
                    </a:moveTo>
                    <a:lnTo>
                      <a:pt x="46" y="54"/>
                    </a:lnTo>
                    <a:lnTo>
                      <a:pt x="46" y="46"/>
                    </a:lnTo>
                    <a:lnTo>
                      <a:pt x="46" y="30"/>
                    </a:lnTo>
                    <a:lnTo>
                      <a:pt x="44" y="20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4"/>
                    </a:lnTo>
                    <a:lnTo>
                      <a:pt x="4" y="10"/>
                    </a:lnTo>
                    <a:lnTo>
                      <a:pt x="2" y="18"/>
                    </a:lnTo>
                    <a:lnTo>
                      <a:pt x="0" y="30"/>
                    </a:lnTo>
                    <a:lnTo>
                      <a:pt x="2" y="42"/>
                    </a:lnTo>
                    <a:lnTo>
                      <a:pt x="6" y="56"/>
                    </a:lnTo>
                    <a:lnTo>
                      <a:pt x="14" y="70"/>
                    </a:lnTo>
                    <a:lnTo>
                      <a:pt x="22" y="80"/>
                    </a:lnTo>
                    <a:lnTo>
                      <a:pt x="28" y="88"/>
                    </a:lnTo>
                    <a:lnTo>
                      <a:pt x="34" y="90"/>
                    </a:lnTo>
                    <a:lnTo>
                      <a:pt x="40" y="88"/>
                    </a:lnTo>
                    <a:lnTo>
                      <a:pt x="44" y="84"/>
                    </a:lnTo>
                    <a:lnTo>
                      <a:pt x="46" y="76"/>
                    </a:lnTo>
                    <a:lnTo>
                      <a:pt x="46" y="66"/>
                    </a:lnTo>
                    <a:lnTo>
                      <a:pt x="46" y="54"/>
                    </a:lnTo>
                    <a:close/>
                  </a:path>
                </a:pathLst>
              </a:custGeom>
              <a:solidFill>
                <a:srgbClr val="EF905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20" name="Freeform 477"/>
              <p:cNvSpPr>
                <a:spLocks/>
              </p:cNvSpPr>
              <p:nvPr/>
            </p:nvSpPr>
            <p:spPr bwMode="auto">
              <a:xfrm>
                <a:off x="1948" y="3184"/>
                <a:ext cx="46" cy="90"/>
              </a:xfrm>
              <a:custGeom>
                <a:avLst/>
                <a:gdLst>
                  <a:gd name="T0" fmla="*/ 46 w 46"/>
                  <a:gd name="T1" fmla="*/ 54 h 90"/>
                  <a:gd name="T2" fmla="*/ 46 w 46"/>
                  <a:gd name="T3" fmla="*/ 54 h 90"/>
                  <a:gd name="T4" fmla="*/ 46 w 46"/>
                  <a:gd name="T5" fmla="*/ 46 h 90"/>
                  <a:gd name="T6" fmla="*/ 46 w 46"/>
                  <a:gd name="T7" fmla="*/ 30 h 90"/>
                  <a:gd name="T8" fmla="*/ 44 w 46"/>
                  <a:gd name="T9" fmla="*/ 20 h 90"/>
                  <a:gd name="T10" fmla="*/ 40 w 46"/>
                  <a:gd name="T11" fmla="*/ 12 h 90"/>
                  <a:gd name="T12" fmla="*/ 34 w 46"/>
                  <a:gd name="T13" fmla="*/ 4 h 90"/>
                  <a:gd name="T14" fmla="*/ 26 w 46"/>
                  <a:gd name="T15" fmla="*/ 0 h 90"/>
                  <a:gd name="T16" fmla="*/ 26 w 46"/>
                  <a:gd name="T17" fmla="*/ 0 h 90"/>
                  <a:gd name="T18" fmla="*/ 18 w 46"/>
                  <a:gd name="T19" fmla="*/ 0 h 90"/>
                  <a:gd name="T20" fmla="*/ 10 w 46"/>
                  <a:gd name="T21" fmla="*/ 4 h 90"/>
                  <a:gd name="T22" fmla="*/ 4 w 46"/>
                  <a:gd name="T23" fmla="*/ 10 h 90"/>
                  <a:gd name="T24" fmla="*/ 2 w 46"/>
                  <a:gd name="T25" fmla="*/ 18 h 90"/>
                  <a:gd name="T26" fmla="*/ 0 w 46"/>
                  <a:gd name="T27" fmla="*/ 30 h 90"/>
                  <a:gd name="T28" fmla="*/ 2 w 46"/>
                  <a:gd name="T29" fmla="*/ 42 h 90"/>
                  <a:gd name="T30" fmla="*/ 6 w 46"/>
                  <a:gd name="T31" fmla="*/ 56 h 90"/>
                  <a:gd name="T32" fmla="*/ 14 w 46"/>
                  <a:gd name="T33" fmla="*/ 70 h 90"/>
                  <a:gd name="T34" fmla="*/ 14 w 46"/>
                  <a:gd name="T35" fmla="*/ 70 h 90"/>
                  <a:gd name="T36" fmla="*/ 22 w 46"/>
                  <a:gd name="T37" fmla="*/ 80 h 90"/>
                  <a:gd name="T38" fmla="*/ 28 w 46"/>
                  <a:gd name="T39" fmla="*/ 88 h 90"/>
                  <a:gd name="T40" fmla="*/ 34 w 46"/>
                  <a:gd name="T41" fmla="*/ 90 h 90"/>
                  <a:gd name="T42" fmla="*/ 40 w 46"/>
                  <a:gd name="T43" fmla="*/ 88 h 90"/>
                  <a:gd name="T44" fmla="*/ 44 w 46"/>
                  <a:gd name="T45" fmla="*/ 84 h 90"/>
                  <a:gd name="T46" fmla="*/ 46 w 46"/>
                  <a:gd name="T47" fmla="*/ 76 h 90"/>
                  <a:gd name="T48" fmla="*/ 46 w 46"/>
                  <a:gd name="T49" fmla="*/ 66 h 90"/>
                  <a:gd name="T50" fmla="*/ 46 w 46"/>
                  <a:gd name="T51" fmla="*/ 54 h 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6"/>
                  <a:gd name="T79" fmla="*/ 0 h 90"/>
                  <a:gd name="T80" fmla="*/ 46 w 46"/>
                  <a:gd name="T81" fmla="*/ 90 h 9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6" h="90">
                    <a:moveTo>
                      <a:pt x="46" y="54"/>
                    </a:moveTo>
                    <a:lnTo>
                      <a:pt x="46" y="54"/>
                    </a:lnTo>
                    <a:lnTo>
                      <a:pt x="46" y="46"/>
                    </a:lnTo>
                    <a:lnTo>
                      <a:pt x="46" y="30"/>
                    </a:lnTo>
                    <a:lnTo>
                      <a:pt x="44" y="20"/>
                    </a:lnTo>
                    <a:lnTo>
                      <a:pt x="40" y="12"/>
                    </a:lnTo>
                    <a:lnTo>
                      <a:pt x="34" y="4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0" y="4"/>
                    </a:lnTo>
                    <a:lnTo>
                      <a:pt x="4" y="10"/>
                    </a:lnTo>
                    <a:lnTo>
                      <a:pt x="2" y="18"/>
                    </a:lnTo>
                    <a:lnTo>
                      <a:pt x="0" y="30"/>
                    </a:lnTo>
                    <a:lnTo>
                      <a:pt x="2" y="42"/>
                    </a:lnTo>
                    <a:lnTo>
                      <a:pt x="6" y="56"/>
                    </a:lnTo>
                    <a:lnTo>
                      <a:pt x="14" y="70"/>
                    </a:lnTo>
                    <a:lnTo>
                      <a:pt x="22" y="80"/>
                    </a:lnTo>
                    <a:lnTo>
                      <a:pt x="28" y="88"/>
                    </a:lnTo>
                    <a:lnTo>
                      <a:pt x="34" y="90"/>
                    </a:lnTo>
                    <a:lnTo>
                      <a:pt x="40" y="88"/>
                    </a:lnTo>
                    <a:lnTo>
                      <a:pt x="44" y="84"/>
                    </a:lnTo>
                    <a:lnTo>
                      <a:pt x="46" y="76"/>
                    </a:lnTo>
                    <a:lnTo>
                      <a:pt x="46" y="66"/>
                    </a:lnTo>
                    <a:lnTo>
                      <a:pt x="46" y="5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21" name="Freeform 478"/>
              <p:cNvSpPr>
                <a:spLocks/>
              </p:cNvSpPr>
              <p:nvPr/>
            </p:nvSpPr>
            <p:spPr bwMode="auto">
              <a:xfrm>
                <a:off x="2084" y="3214"/>
                <a:ext cx="54" cy="10"/>
              </a:xfrm>
              <a:custGeom>
                <a:avLst/>
                <a:gdLst>
                  <a:gd name="T0" fmla="*/ 0 w 54"/>
                  <a:gd name="T1" fmla="*/ 0 h 10"/>
                  <a:gd name="T2" fmla="*/ 0 w 54"/>
                  <a:gd name="T3" fmla="*/ 0 h 10"/>
                  <a:gd name="T4" fmla="*/ 14 w 54"/>
                  <a:gd name="T5" fmla="*/ 2 h 10"/>
                  <a:gd name="T6" fmla="*/ 34 w 54"/>
                  <a:gd name="T7" fmla="*/ 4 h 10"/>
                  <a:gd name="T8" fmla="*/ 34 w 54"/>
                  <a:gd name="T9" fmla="*/ 4 h 10"/>
                  <a:gd name="T10" fmla="*/ 54 w 54"/>
                  <a:gd name="T11" fmla="*/ 2 h 10"/>
                  <a:gd name="T12" fmla="*/ 54 w 54"/>
                  <a:gd name="T13" fmla="*/ 2 h 10"/>
                  <a:gd name="T14" fmla="*/ 50 w 54"/>
                  <a:gd name="T15" fmla="*/ 4 h 10"/>
                  <a:gd name="T16" fmla="*/ 46 w 54"/>
                  <a:gd name="T17" fmla="*/ 8 h 10"/>
                  <a:gd name="T18" fmla="*/ 42 w 54"/>
                  <a:gd name="T19" fmla="*/ 10 h 10"/>
                  <a:gd name="T20" fmla="*/ 34 w 54"/>
                  <a:gd name="T21" fmla="*/ 10 h 10"/>
                  <a:gd name="T22" fmla="*/ 24 w 54"/>
                  <a:gd name="T23" fmla="*/ 10 h 10"/>
                  <a:gd name="T24" fmla="*/ 14 w 54"/>
                  <a:gd name="T25" fmla="*/ 6 h 10"/>
                  <a:gd name="T26" fmla="*/ 0 w 54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2"/>
                    </a:lnTo>
                    <a:lnTo>
                      <a:pt x="34" y="4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24" y="10"/>
                    </a:lnTo>
                    <a:lnTo>
                      <a:pt x="14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22" name="Freeform 479"/>
              <p:cNvSpPr>
                <a:spLocks/>
              </p:cNvSpPr>
              <p:nvPr/>
            </p:nvSpPr>
            <p:spPr bwMode="auto">
              <a:xfrm>
                <a:off x="2084" y="3214"/>
                <a:ext cx="54" cy="10"/>
              </a:xfrm>
              <a:custGeom>
                <a:avLst/>
                <a:gdLst>
                  <a:gd name="T0" fmla="*/ 0 w 54"/>
                  <a:gd name="T1" fmla="*/ 0 h 10"/>
                  <a:gd name="T2" fmla="*/ 0 w 54"/>
                  <a:gd name="T3" fmla="*/ 0 h 10"/>
                  <a:gd name="T4" fmla="*/ 14 w 54"/>
                  <a:gd name="T5" fmla="*/ 2 h 10"/>
                  <a:gd name="T6" fmla="*/ 34 w 54"/>
                  <a:gd name="T7" fmla="*/ 4 h 10"/>
                  <a:gd name="T8" fmla="*/ 34 w 54"/>
                  <a:gd name="T9" fmla="*/ 4 h 10"/>
                  <a:gd name="T10" fmla="*/ 54 w 54"/>
                  <a:gd name="T11" fmla="*/ 2 h 10"/>
                  <a:gd name="T12" fmla="*/ 54 w 54"/>
                  <a:gd name="T13" fmla="*/ 2 h 10"/>
                  <a:gd name="T14" fmla="*/ 50 w 54"/>
                  <a:gd name="T15" fmla="*/ 4 h 10"/>
                  <a:gd name="T16" fmla="*/ 46 w 54"/>
                  <a:gd name="T17" fmla="*/ 8 h 10"/>
                  <a:gd name="T18" fmla="*/ 42 w 54"/>
                  <a:gd name="T19" fmla="*/ 10 h 10"/>
                  <a:gd name="T20" fmla="*/ 34 w 54"/>
                  <a:gd name="T21" fmla="*/ 10 h 10"/>
                  <a:gd name="T22" fmla="*/ 24 w 54"/>
                  <a:gd name="T23" fmla="*/ 10 h 10"/>
                  <a:gd name="T24" fmla="*/ 14 w 54"/>
                  <a:gd name="T25" fmla="*/ 6 h 10"/>
                  <a:gd name="T26" fmla="*/ 0 w 54"/>
                  <a:gd name="T27" fmla="*/ 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4"/>
                  <a:gd name="T43" fmla="*/ 0 h 10"/>
                  <a:gd name="T44" fmla="*/ 54 w 54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4" h="10">
                    <a:moveTo>
                      <a:pt x="0" y="0"/>
                    </a:moveTo>
                    <a:lnTo>
                      <a:pt x="0" y="0"/>
                    </a:lnTo>
                    <a:lnTo>
                      <a:pt x="14" y="2"/>
                    </a:lnTo>
                    <a:lnTo>
                      <a:pt x="34" y="4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4" y="10"/>
                    </a:lnTo>
                    <a:lnTo>
                      <a:pt x="24" y="10"/>
                    </a:lnTo>
                    <a:lnTo>
                      <a:pt x="14" y="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23" name="Freeform 480"/>
              <p:cNvSpPr>
                <a:spLocks/>
              </p:cNvSpPr>
              <p:nvPr/>
            </p:nvSpPr>
            <p:spPr bwMode="auto">
              <a:xfrm>
                <a:off x="2186" y="3216"/>
                <a:ext cx="24" cy="8"/>
              </a:xfrm>
              <a:custGeom>
                <a:avLst/>
                <a:gdLst>
                  <a:gd name="T0" fmla="*/ 0 w 24"/>
                  <a:gd name="T1" fmla="*/ 0 h 8"/>
                  <a:gd name="T2" fmla="*/ 0 w 24"/>
                  <a:gd name="T3" fmla="*/ 0 h 8"/>
                  <a:gd name="T4" fmla="*/ 8 w 24"/>
                  <a:gd name="T5" fmla="*/ 2 h 8"/>
                  <a:gd name="T6" fmla="*/ 14 w 24"/>
                  <a:gd name="T7" fmla="*/ 2 h 8"/>
                  <a:gd name="T8" fmla="*/ 24 w 24"/>
                  <a:gd name="T9" fmla="*/ 0 h 8"/>
                  <a:gd name="T10" fmla="*/ 24 w 24"/>
                  <a:gd name="T11" fmla="*/ 0 h 8"/>
                  <a:gd name="T12" fmla="*/ 20 w 24"/>
                  <a:gd name="T13" fmla="*/ 4 h 8"/>
                  <a:gd name="T14" fmla="*/ 16 w 24"/>
                  <a:gd name="T15" fmla="*/ 8 h 8"/>
                  <a:gd name="T16" fmla="*/ 12 w 24"/>
                  <a:gd name="T17" fmla="*/ 8 h 8"/>
                  <a:gd name="T18" fmla="*/ 12 w 24"/>
                  <a:gd name="T19" fmla="*/ 8 h 8"/>
                  <a:gd name="T20" fmla="*/ 8 w 24"/>
                  <a:gd name="T21" fmla="*/ 8 h 8"/>
                  <a:gd name="T22" fmla="*/ 4 w 24"/>
                  <a:gd name="T23" fmla="*/ 4 h 8"/>
                  <a:gd name="T24" fmla="*/ 0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8"/>
                  <a:gd name="T41" fmla="*/ 24 w 2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2"/>
                    </a:lnTo>
                    <a:lnTo>
                      <a:pt x="24" y="0"/>
                    </a:lnTo>
                    <a:lnTo>
                      <a:pt x="20" y="4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24" name="Freeform 481"/>
              <p:cNvSpPr>
                <a:spLocks/>
              </p:cNvSpPr>
              <p:nvPr/>
            </p:nvSpPr>
            <p:spPr bwMode="auto">
              <a:xfrm>
                <a:off x="2186" y="3216"/>
                <a:ext cx="24" cy="8"/>
              </a:xfrm>
              <a:custGeom>
                <a:avLst/>
                <a:gdLst>
                  <a:gd name="T0" fmla="*/ 0 w 24"/>
                  <a:gd name="T1" fmla="*/ 0 h 8"/>
                  <a:gd name="T2" fmla="*/ 0 w 24"/>
                  <a:gd name="T3" fmla="*/ 0 h 8"/>
                  <a:gd name="T4" fmla="*/ 8 w 24"/>
                  <a:gd name="T5" fmla="*/ 2 h 8"/>
                  <a:gd name="T6" fmla="*/ 14 w 24"/>
                  <a:gd name="T7" fmla="*/ 2 h 8"/>
                  <a:gd name="T8" fmla="*/ 24 w 24"/>
                  <a:gd name="T9" fmla="*/ 0 h 8"/>
                  <a:gd name="T10" fmla="*/ 24 w 24"/>
                  <a:gd name="T11" fmla="*/ 0 h 8"/>
                  <a:gd name="T12" fmla="*/ 20 w 24"/>
                  <a:gd name="T13" fmla="*/ 4 h 8"/>
                  <a:gd name="T14" fmla="*/ 16 w 24"/>
                  <a:gd name="T15" fmla="*/ 8 h 8"/>
                  <a:gd name="T16" fmla="*/ 12 w 24"/>
                  <a:gd name="T17" fmla="*/ 8 h 8"/>
                  <a:gd name="T18" fmla="*/ 12 w 24"/>
                  <a:gd name="T19" fmla="*/ 8 h 8"/>
                  <a:gd name="T20" fmla="*/ 8 w 24"/>
                  <a:gd name="T21" fmla="*/ 8 h 8"/>
                  <a:gd name="T22" fmla="*/ 4 w 24"/>
                  <a:gd name="T23" fmla="*/ 4 h 8"/>
                  <a:gd name="T24" fmla="*/ 0 w 24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8"/>
                  <a:gd name="T41" fmla="*/ 24 w 24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8">
                    <a:moveTo>
                      <a:pt x="0" y="0"/>
                    </a:moveTo>
                    <a:lnTo>
                      <a:pt x="0" y="0"/>
                    </a:lnTo>
                    <a:lnTo>
                      <a:pt x="8" y="2"/>
                    </a:lnTo>
                    <a:lnTo>
                      <a:pt x="14" y="2"/>
                    </a:lnTo>
                    <a:lnTo>
                      <a:pt x="24" y="0"/>
                    </a:lnTo>
                    <a:lnTo>
                      <a:pt x="20" y="4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25" name="Freeform 482"/>
              <p:cNvSpPr>
                <a:spLocks/>
              </p:cNvSpPr>
              <p:nvPr/>
            </p:nvSpPr>
            <p:spPr bwMode="auto">
              <a:xfrm>
                <a:off x="2162" y="3204"/>
                <a:ext cx="34" cy="106"/>
              </a:xfrm>
              <a:custGeom>
                <a:avLst/>
                <a:gdLst>
                  <a:gd name="T0" fmla="*/ 22 w 34"/>
                  <a:gd name="T1" fmla="*/ 0 h 106"/>
                  <a:gd name="T2" fmla="*/ 22 w 34"/>
                  <a:gd name="T3" fmla="*/ 0 h 106"/>
                  <a:gd name="T4" fmla="*/ 26 w 34"/>
                  <a:gd name="T5" fmla="*/ 30 h 106"/>
                  <a:gd name="T6" fmla="*/ 28 w 34"/>
                  <a:gd name="T7" fmla="*/ 60 h 106"/>
                  <a:gd name="T8" fmla="*/ 26 w 34"/>
                  <a:gd name="T9" fmla="*/ 76 h 106"/>
                  <a:gd name="T10" fmla="*/ 24 w 34"/>
                  <a:gd name="T11" fmla="*/ 90 h 106"/>
                  <a:gd name="T12" fmla="*/ 24 w 34"/>
                  <a:gd name="T13" fmla="*/ 90 h 106"/>
                  <a:gd name="T14" fmla="*/ 14 w 34"/>
                  <a:gd name="T15" fmla="*/ 94 h 106"/>
                  <a:gd name="T16" fmla="*/ 6 w 34"/>
                  <a:gd name="T17" fmla="*/ 100 h 106"/>
                  <a:gd name="T18" fmla="*/ 0 w 34"/>
                  <a:gd name="T19" fmla="*/ 106 h 106"/>
                  <a:gd name="T20" fmla="*/ 0 w 34"/>
                  <a:gd name="T21" fmla="*/ 106 h 106"/>
                  <a:gd name="T22" fmla="*/ 8 w 34"/>
                  <a:gd name="T23" fmla="*/ 104 h 106"/>
                  <a:gd name="T24" fmla="*/ 18 w 34"/>
                  <a:gd name="T25" fmla="*/ 100 h 106"/>
                  <a:gd name="T26" fmla="*/ 30 w 34"/>
                  <a:gd name="T27" fmla="*/ 94 h 106"/>
                  <a:gd name="T28" fmla="*/ 30 w 34"/>
                  <a:gd name="T29" fmla="*/ 94 h 106"/>
                  <a:gd name="T30" fmla="*/ 32 w 34"/>
                  <a:gd name="T31" fmla="*/ 90 h 106"/>
                  <a:gd name="T32" fmla="*/ 34 w 34"/>
                  <a:gd name="T33" fmla="*/ 74 h 106"/>
                  <a:gd name="T34" fmla="*/ 34 w 34"/>
                  <a:gd name="T35" fmla="*/ 60 h 106"/>
                  <a:gd name="T36" fmla="*/ 32 w 34"/>
                  <a:gd name="T37" fmla="*/ 44 h 106"/>
                  <a:gd name="T38" fmla="*/ 28 w 34"/>
                  <a:gd name="T39" fmla="*/ 24 h 106"/>
                  <a:gd name="T40" fmla="*/ 22 w 34"/>
                  <a:gd name="T41" fmla="*/ 0 h 1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06"/>
                  <a:gd name="T65" fmla="*/ 34 w 34"/>
                  <a:gd name="T66" fmla="*/ 106 h 10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06">
                    <a:moveTo>
                      <a:pt x="22" y="0"/>
                    </a:moveTo>
                    <a:lnTo>
                      <a:pt x="22" y="0"/>
                    </a:lnTo>
                    <a:lnTo>
                      <a:pt x="26" y="30"/>
                    </a:lnTo>
                    <a:lnTo>
                      <a:pt x="28" y="60"/>
                    </a:lnTo>
                    <a:lnTo>
                      <a:pt x="26" y="76"/>
                    </a:lnTo>
                    <a:lnTo>
                      <a:pt x="24" y="90"/>
                    </a:lnTo>
                    <a:lnTo>
                      <a:pt x="14" y="94"/>
                    </a:lnTo>
                    <a:lnTo>
                      <a:pt x="6" y="100"/>
                    </a:lnTo>
                    <a:lnTo>
                      <a:pt x="0" y="106"/>
                    </a:lnTo>
                    <a:lnTo>
                      <a:pt x="8" y="104"/>
                    </a:lnTo>
                    <a:lnTo>
                      <a:pt x="18" y="100"/>
                    </a:lnTo>
                    <a:lnTo>
                      <a:pt x="30" y="94"/>
                    </a:lnTo>
                    <a:lnTo>
                      <a:pt x="32" y="90"/>
                    </a:lnTo>
                    <a:lnTo>
                      <a:pt x="34" y="74"/>
                    </a:lnTo>
                    <a:lnTo>
                      <a:pt x="34" y="60"/>
                    </a:lnTo>
                    <a:lnTo>
                      <a:pt x="32" y="44"/>
                    </a:lnTo>
                    <a:lnTo>
                      <a:pt x="28" y="24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26" name="Freeform 483"/>
              <p:cNvSpPr>
                <a:spLocks/>
              </p:cNvSpPr>
              <p:nvPr/>
            </p:nvSpPr>
            <p:spPr bwMode="auto">
              <a:xfrm>
                <a:off x="2162" y="3204"/>
                <a:ext cx="34" cy="106"/>
              </a:xfrm>
              <a:custGeom>
                <a:avLst/>
                <a:gdLst>
                  <a:gd name="T0" fmla="*/ 22 w 34"/>
                  <a:gd name="T1" fmla="*/ 0 h 106"/>
                  <a:gd name="T2" fmla="*/ 22 w 34"/>
                  <a:gd name="T3" fmla="*/ 0 h 106"/>
                  <a:gd name="T4" fmla="*/ 26 w 34"/>
                  <a:gd name="T5" fmla="*/ 30 h 106"/>
                  <a:gd name="T6" fmla="*/ 28 w 34"/>
                  <a:gd name="T7" fmla="*/ 60 h 106"/>
                  <a:gd name="T8" fmla="*/ 26 w 34"/>
                  <a:gd name="T9" fmla="*/ 76 h 106"/>
                  <a:gd name="T10" fmla="*/ 24 w 34"/>
                  <a:gd name="T11" fmla="*/ 90 h 106"/>
                  <a:gd name="T12" fmla="*/ 24 w 34"/>
                  <a:gd name="T13" fmla="*/ 90 h 106"/>
                  <a:gd name="T14" fmla="*/ 14 w 34"/>
                  <a:gd name="T15" fmla="*/ 94 h 106"/>
                  <a:gd name="T16" fmla="*/ 6 w 34"/>
                  <a:gd name="T17" fmla="*/ 100 h 106"/>
                  <a:gd name="T18" fmla="*/ 0 w 34"/>
                  <a:gd name="T19" fmla="*/ 106 h 106"/>
                  <a:gd name="T20" fmla="*/ 0 w 34"/>
                  <a:gd name="T21" fmla="*/ 106 h 106"/>
                  <a:gd name="T22" fmla="*/ 8 w 34"/>
                  <a:gd name="T23" fmla="*/ 104 h 106"/>
                  <a:gd name="T24" fmla="*/ 18 w 34"/>
                  <a:gd name="T25" fmla="*/ 100 h 106"/>
                  <a:gd name="T26" fmla="*/ 30 w 34"/>
                  <a:gd name="T27" fmla="*/ 94 h 106"/>
                  <a:gd name="T28" fmla="*/ 30 w 34"/>
                  <a:gd name="T29" fmla="*/ 94 h 106"/>
                  <a:gd name="T30" fmla="*/ 32 w 34"/>
                  <a:gd name="T31" fmla="*/ 90 h 106"/>
                  <a:gd name="T32" fmla="*/ 34 w 34"/>
                  <a:gd name="T33" fmla="*/ 74 h 106"/>
                  <a:gd name="T34" fmla="*/ 34 w 34"/>
                  <a:gd name="T35" fmla="*/ 60 h 106"/>
                  <a:gd name="T36" fmla="*/ 32 w 34"/>
                  <a:gd name="T37" fmla="*/ 44 h 106"/>
                  <a:gd name="T38" fmla="*/ 28 w 34"/>
                  <a:gd name="T39" fmla="*/ 24 h 106"/>
                  <a:gd name="T40" fmla="*/ 22 w 34"/>
                  <a:gd name="T41" fmla="*/ 0 h 10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4"/>
                  <a:gd name="T64" fmla="*/ 0 h 106"/>
                  <a:gd name="T65" fmla="*/ 34 w 34"/>
                  <a:gd name="T66" fmla="*/ 106 h 10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4" h="106">
                    <a:moveTo>
                      <a:pt x="22" y="0"/>
                    </a:moveTo>
                    <a:lnTo>
                      <a:pt x="22" y="0"/>
                    </a:lnTo>
                    <a:lnTo>
                      <a:pt x="26" y="30"/>
                    </a:lnTo>
                    <a:lnTo>
                      <a:pt x="28" y="60"/>
                    </a:lnTo>
                    <a:lnTo>
                      <a:pt x="26" y="76"/>
                    </a:lnTo>
                    <a:lnTo>
                      <a:pt x="24" y="90"/>
                    </a:lnTo>
                    <a:lnTo>
                      <a:pt x="14" y="94"/>
                    </a:lnTo>
                    <a:lnTo>
                      <a:pt x="6" y="100"/>
                    </a:lnTo>
                    <a:lnTo>
                      <a:pt x="0" y="106"/>
                    </a:lnTo>
                    <a:lnTo>
                      <a:pt x="8" y="104"/>
                    </a:lnTo>
                    <a:lnTo>
                      <a:pt x="18" y="100"/>
                    </a:lnTo>
                    <a:lnTo>
                      <a:pt x="30" y="94"/>
                    </a:lnTo>
                    <a:lnTo>
                      <a:pt x="32" y="90"/>
                    </a:lnTo>
                    <a:lnTo>
                      <a:pt x="34" y="74"/>
                    </a:lnTo>
                    <a:lnTo>
                      <a:pt x="34" y="60"/>
                    </a:lnTo>
                    <a:lnTo>
                      <a:pt x="32" y="44"/>
                    </a:lnTo>
                    <a:lnTo>
                      <a:pt x="28" y="24"/>
                    </a:lnTo>
                    <a:lnTo>
                      <a:pt x="2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27" name="Freeform 484"/>
              <p:cNvSpPr>
                <a:spLocks/>
              </p:cNvSpPr>
              <p:nvPr/>
            </p:nvSpPr>
            <p:spPr bwMode="auto">
              <a:xfrm>
                <a:off x="2142" y="3350"/>
                <a:ext cx="38" cy="6"/>
              </a:xfrm>
              <a:custGeom>
                <a:avLst/>
                <a:gdLst>
                  <a:gd name="T0" fmla="*/ 0 w 38"/>
                  <a:gd name="T1" fmla="*/ 0 h 6"/>
                  <a:gd name="T2" fmla="*/ 0 w 38"/>
                  <a:gd name="T3" fmla="*/ 0 h 6"/>
                  <a:gd name="T4" fmla="*/ 12 w 38"/>
                  <a:gd name="T5" fmla="*/ 2 h 6"/>
                  <a:gd name="T6" fmla="*/ 24 w 38"/>
                  <a:gd name="T7" fmla="*/ 2 h 6"/>
                  <a:gd name="T8" fmla="*/ 38 w 38"/>
                  <a:gd name="T9" fmla="*/ 0 h 6"/>
                  <a:gd name="T10" fmla="*/ 38 w 38"/>
                  <a:gd name="T11" fmla="*/ 0 h 6"/>
                  <a:gd name="T12" fmla="*/ 34 w 38"/>
                  <a:gd name="T13" fmla="*/ 2 h 6"/>
                  <a:gd name="T14" fmla="*/ 22 w 38"/>
                  <a:gd name="T15" fmla="*/ 6 h 6"/>
                  <a:gd name="T16" fmla="*/ 22 w 38"/>
                  <a:gd name="T17" fmla="*/ 6 h 6"/>
                  <a:gd name="T18" fmla="*/ 14 w 38"/>
                  <a:gd name="T19" fmla="*/ 6 h 6"/>
                  <a:gd name="T20" fmla="*/ 6 w 38"/>
                  <a:gd name="T21" fmla="*/ 4 h 6"/>
                  <a:gd name="T22" fmla="*/ 0 w 38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6"/>
                  <a:gd name="T38" fmla="*/ 38 w 38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6">
                    <a:moveTo>
                      <a:pt x="0" y="0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4" y="2"/>
                    </a:lnTo>
                    <a:lnTo>
                      <a:pt x="38" y="0"/>
                    </a:lnTo>
                    <a:lnTo>
                      <a:pt x="34" y="2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6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28" name="Freeform 485"/>
              <p:cNvSpPr>
                <a:spLocks/>
              </p:cNvSpPr>
              <p:nvPr/>
            </p:nvSpPr>
            <p:spPr bwMode="auto">
              <a:xfrm>
                <a:off x="2142" y="3350"/>
                <a:ext cx="38" cy="6"/>
              </a:xfrm>
              <a:custGeom>
                <a:avLst/>
                <a:gdLst>
                  <a:gd name="T0" fmla="*/ 0 w 38"/>
                  <a:gd name="T1" fmla="*/ 0 h 6"/>
                  <a:gd name="T2" fmla="*/ 0 w 38"/>
                  <a:gd name="T3" fmla="*/ 0 h 6"/>
                  <a:gd name="T4" fmla="*/ 12 w 38"/>
                  <a:gd name="T5" fmla="*/ 2 h 6"/>
                  <a:gd name="T6" fmla="*/ 24 w 38"/>
                  <a:gd name="T7" fmla="*/ 2 h 6"/>
                  <a:gd name="T8" fmla="*/ 38 w 38"/>
                  <a:gd name="T9" fmla="*/ 0 h 6"/>
                  <a:gd name="T10" fmla="*/ 38 w 38"/>
                  <a:gd name="T11" fmla="*/ 0 h 6"/>
                  <a:gd name="T12" fmla="*/ 34 w 38"/>
                  <a:gd name="T13" fmla="*/ 2 h 6"/>
                  <a:gd name="T14" fmla="*/ 22 w 38"/>
                  <a:gd name="T15" fmla="*/ 6 h 6"/>
                  <a:gd name="T16" fmla="*/ 22 w 38"/>
                  <a:gd name="T17" fmla="*/ 6 h 6"/>
                  <a:gd name="T18" fmla="*/ 14 w 38"/>
                  <a:gd name="T19" fmla="*/ 6 h 6"/>
                  <a:gd name="T20" fmla="*/ 6 w 38"/>
                  <a:gd name="T21" fmla="*/ 4 h 6"/>
                  <a:gd name="T22" fmla="*/ 0 w 38"/>
                  <a:gd name="T23" fmla="*/ 0 h 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8"/>
                  <a:gd name="T37" fmla="*/ 0 h 6"/>
                  <a:gd name="T38" fmla="*/ 38 w 38"/>
                  <a:gd name="T39" fmla="*/ 6 h 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8" h="6">
                    <a:moveTo>
                      <a:pt x="0" y="0"/>
                    </a:moveTo>
                    <a:lnTo>
                      <a:pt x="0" y="0"/>
                    </a:lnTo>
                    <a:lnTo>
                      <a:pt x="12" y="2"/>
                    </a:lnTo>
                    <a:lnTo>
                      <a:pt x="24" y="2"/>
                    </a:lnTo>
                    <a:lnTo>
                      <a:pt x="38" y="0"/>
                    </a:lnTo>
                    <a:lnTo>
                      <a:pt x="34" y="2"/>
                    </a:lnTo>
                    <a:lnTo>
                      <a:pt x="22" y="6"/>
                    </a:lnTo>
                    <a:lnTo>
                      <a:pt x="14" y="6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29" name="Freeform 486"/>
              <p:cNvSpPr>
                <a:spLocks/>
              </p:cNvSpPr>
              <p:nvPr/>
            </p:nvSpPr>
            <p:spPr bwMode="auto">
              <a:xfrm>
                <a:off x="1600" y="3380"/>
                <a:ext cx="692" cy="878"/>
              </a:xfrm>
              <a:custGeom>
                <a:avLst/>
                <a:gdLst>
                  <a:gd name="T0" fmla="*/ 248 w 692"/>
                  <a:gd name="T1" fmla="*/ 878 h 878"/>
                  <a:gd name="T2" fmla="*/ 156 w 692"/>
                  <a:gd name="T3" fmla="*/ 578 h 878"/>
                  <a:gd name="T4" fmla="*/ 76 w 692"/>
                  <a:gd name="T5" fmla="*/ 352 h 878"/>
                  <a:gd name="T6" fmla="*/ 20 w 692"/>
                  <a:gd name="T7" fmla="*/ 210 h 878"/>
                  <a:gd name="T8" fmla="*/ 0 w 692"/>
                  <a:gd name="T9" fmla="*/ 162 h 878"/>
                  <a:gd name="T10" fmla="*/ 30 w 692"/>
                  <a:gd name="T11" fmla="*/ 138 h 878"/>
                  <a:gd name="T12" fmla="*/ 68 w 692"/>
                  <a:gd name="T13" fmla="*/ 116 h 878"/>
                  <a:gd name="T14" fmla="*/ 154 w 692"/>
                  <a:gd name="T15" fmla="*/ 80 h 878"/>
                  <a:gd name="T16" fmla="*/ 230 w 692"/>
                  <a:gd name="T17" fmla="*/ 58 h 878"/>
                  <a:gd name="T18" fmla="*/ 262 w 692"/>
                  <a:gd name="T19" fmla="*/ 50 h 878"/>
                  <a:gd name="T20" fmla="*/ 318 w 692"/>
                  <a:gd name="T21" fmla="*/ 14 h 878"/>
                  <a:gd name="T22" fmla="*/ 334 w 692"/>
                  <a:gd name="T23" fmla="*/ 0 h 878"/>
                  <a:gd name="T24" fmla="*/ 342 w 692"/>
                  <a:gd name="T25" fmla="*/ 52 h 878"/>
                  <a:gd name="T26" fmla="*/ 354 w 692"/>
                  <a:gd name="T27" fmla="*/ 96 h 878"/>
                  <a:gd name="T28" fmla="*/ 374 w 692"/>
                  <a:gd name="T29" fmla="*/ 140 h 878"/>
                  <a:gd name="T30" fmla="*/ 388 w 692"/>
                  <a:gd name="T31" fmla="*/ 166 h 878"/>
                  <a:gd name="T32" fmla="*/ 424 w 692"/>
                  <a:gd name="T33" fmla="*/ 252 h 878"/>
                  <a:gd name="T34" fmla="*/ 472 w 692"/>
                  <a:gd name="T35" fmla="*/ 388 h 878"/>
                  <a:gd name="T36" fmla="*/ 484 w 692"/>
                  <a:gd name="T37" fmla="*/ 426 h 878"/>
                  <a:gd name="T38" fmla="*/ 496 w 692"/>
                  <a:gd name="T39" fmla="*/ 382 h 878"/>
                  <a:gd name="T40" fmla="*/ 514 w 692"/>
                  <a:gd name="T41" fmla="*/ 266 h 878"/>
                  <a:gd name="T42" fmla="*/ 526 w 692"/>
                  <a:gd name="T43" fmla="*/ 104 h 878"/>
                  <a:gd name="T44" fmla="*/ 526 w 692"/>
                  <a:gd name="T45" fmla="*/ 60 h 878"/>
                  <a:gd name="T46" fmla="*/ 550 w 692"/>
                  <a:gd name="T47" fmla="*/ 82 h 878"/>
                  <a:gd name="T48" fmla="*/ 588 w 692"/>
                  <a:gd name="T49" fmla="*/ 108 h 878"/>
                  <a:gd name="T50" fmla="*/ 688 w 692"/>
                  <a:gd name="T51" fmla="*/ 142 h 878"/>
                  <a:gd name="T52" fmla="*/ 690 w 692"/>
                  <a:gd name="T53" fmla="*/ 154 h 878"/>
                  <a:gd name="T54" fmla="*/ 690 w 692"/>
                  <a:gd name="T55" fmla="*/ 212 h 878"/>
                  <a:gd name="T56" fmla="*/ 674 w 692"/>
                  <a:gd name="T57" fmla="*/ 336 h 878"/>
                  <a:gd name="T58" fmla="*/ 660 w 692"/>
                  <a:gd name="T59" fmla="*/ 492 h 878"/>
                  <a:gd name="T60" fmla="*/ 654 w 692"/>
                  <a:gd name="T61" fmla="*/ 620 h 878"/>
                  <a:gd name="T62" fmla="*/ 656 w 692"/>
                  <a:gd name="T63" fmla="*/ 664 h 878"/>
                  <a:gd name="T64" fmla="*/ 662 w 692"/>
                  <a:gd name="T65" fmla="*/ 828 h 878"/>
                  <a:gd name="T66" fmla="*/ 668 w 692"/>
                  <a:gd name="T67" fmla="*/ 876 h 87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92"/>
                  <a:gd name="T103" fmla="*/ 0 h 878"/>
                  <a:gd name="T104" fmla="*/ 692 w 692"/>
                  <a:gd name="T105" fmla="*/ 878 h 878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92" h="878">
                    <a:moveTo>
                      <a:pt x="248" y="878"/>
                    </a:moveTo>
                    <a:lnTo>
                      <a:pt x="248" y="878"/>
                    </a:lnTo>
                    <a:lnTo>
                      <a:pt x="202" y="718"/>
                    </a:lnTo>
                    <a:lnTo>
                      <a:pt x="156" y="578"/>
                    </a:lnTo>
                    <a:lnTo>
                      <a:pt x="114" y="454"/>
                    </a:lnTo>
                    <a:lnTo>
                      <a:pt x="76" y="352"/>
                    </a:lnTo>
                    <a:lnTo>
                      <a:pt x="46" y="270"/>
                    </a:lnTo>
                    <a:lnTo>
                      <a:pt x="20" y="210"/>
                    </a:lnTo>
                    <a:lnTo>
                      <a:pt x="0" y="162"/>
                    </a:lnTo>
                    <a:lnTo>
                      <a:pt x="14" y="148"/>
                    </a:lnTo>
                    <a:lnTo>
                      <a:pt x="30" y="138"/>
                    </a:lnTo>
                    <a:lnTo>
                      <a:pt x="48" y="126"/>
                    </a:lnTo>
                    <a:lnTo>
                      <a:pt x="68" y="116"/>
                    </a:lnTo>
                    <a:lnTo>
                      <a:pt x="110" y="96"/>
                    </a:lnTo>
                    <a:lnTo>
                      <a:pt x="154" y="80"/>
                    </a:lnTo>
                    <a:lnTo>
                      <a:pt x="196" y="68"/>
                    </a:lnTo>
                    <a:lnTo>
                      <a:pt x="230" y="58"/>
                    </a:lnTo>
                    <a:lnTo>
                      <a:pt x="262" y="50"/>
                    </a:lnTo>
                    <a:lnTo>
                      <a:pt x="296" y="28"/>
                    </a:lnTo>
                    <a:lnTo>
                      <a:pt x="318" y="14"/>
                    </a:lnTo>
                    <a:lnTo>
                      <a:pt x="334" y="0"/>
                    </a:lnTo>
                    <a:lnTo>
                      <a:pt x="336" y="16"/>
                    </a:lnTo>
                    <a:lnTo>
                      <a:pt x="342" y="52"/>
                    </a:lnTo>
                    <a:lnTo>
                      <a:pt x="346" y="74"/>
                    </a:lnTo>
                    <a:lnTo>
                      <a:pt x="354" y="96"/>
                    </a:lnTo>
                    <a:lnTo>
                      <a:pt x="362" y="118"/>
                    </a:lnTo>
                    <a:lnTo>
                      <a:pt x="374" y="140"/>
                    </a:lnTo>
                    <a:lnTo>
                      <a:pt x="388" y="166"/>
                    </a:lnTo>
                    <a:lnTo>
                      <a:pt x="406" y="206"/>
                    </a:lnTo>
                    <a:lnTo>
                      <a:pt x="424" y="252"/>
                    </a:lnTo>
                    <a:lnTo>
                      <a:pt x="442" y="302"/>
                    </a:lnTo>
                    <a:lnTo>
                      <a:pt x="472" y="388"/>
                    </a:lnTo>
                    <a:lnTo>
                      <a:pt x="484" y="426"/>
                    </a:lnTo>
                    <a:lnTo>
                      <a:pt x="490" y="406"/>
                    </a:lnTo>
                    <a:lnTo>
                      <a:pt x="496" y="382"/>
                    </a:lnTo>
                    <a:lnTo>
                      <a:pt x="506" y="326"/>
                    </a:lnTo>
                    <a:lnTo>
                      <a:pt x="514" y="266"/>
                    </a:lnTo>
                    <a:lnTo>
                      <a:pt x="520" y="206"/>
                    </a:lnTo>
                    <a:lnTo>
                      <a:pt x="526" y="104"/>
                    </a:lnTo>
                    <a:lnTo>
                      <a:pt x="526" y="60"/>
                    </a:lnTo>
                    <a:lnTo>
                      <a:pt x="538" y="72"/>
                    </a:lnTo>
                    <a:lnTo>
                      <a:pt x="550" y="82"/>
                    </a:lnTo>
                    <a:lnTo>
                      <a:pt x="572" y="98"/>
                    </a:lnTo>
                    <a:lnTo>
                      <a:pt x="588" y="108"/>
                    </a:lnTo>
                    <a:lnTo>
                      <a:pt x="596" y="112"/>
                    </a:lnTo>
                    <a:lnTo>
                      <a:pt x="688" y="142"/>
                    </a:lnTo>
                    <a:lnTo>
                      <a:pt x="690" y="154"/>
                    </a:lnTo>
                    <a:lnTo>
                      <a:pt x="692" y="170"/>
                    </a:lnTo>
                    <a:lnTo>
                      <a:pt x="690" y="212"/>
                    </a:lnTo>
                    <a:lnTo>
                      <a:pt x="684" y="268"/>
                    </a:lnTo>
                    <a:lnTo>
                      <a:pt x="674" y="336"/>
                    </a:lnTo>
                    <a:lnTo>
                      <a:pt x="666" y="410"/>
                    </a:lnTo>
                    <a:lnTo>
                      <a:pt x="660" y="492"/>
                    </a:lnTo>
                    <a:lnTo>
                      <a:pt x="656" y="578"/>
                    </a:lnTo>
                    <a:lnTo>
                      <a:pt x="654" y="620"/>
                    </a:lnTo>
                    <a:lnTo>
                      <a:pt x="656" y="664"/>
                    </a:lnTo>
                    <a:lnTo>
                      <a:pt x="658" y="768"/>
                    </a:lnTo>
                    <a:lnTo>
                      <a:pt x="662" y="828"/>
                    </a:lnTo>
                    <a:lnTo>
                      <a:pt x="664" y="856"/>
                    </a:lnTo>
                    <a:lnTo>
                      <a:pt x="668" y="876"/>
                    </a:lnTo>
                    <a:lnTo>
                      <a:pt x="248" y="878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30" name="Freeform 487"/>
              <p:cNvSpPr>
                <a:spLocks/>
              </p:cNvSpPr>
              <p:nvPr/>
            </p:nvSpPr>
            <p:spPr bwMode="auto">
              <a:xfrm>
                <a:off x="2058" y="3628"/>
                <a:ext cx="72" cy="586"/>
              </a:xfrm>
              <a:custGeom>
                <a:avLst/>
                <a:gdLst>
                  <a:gd name="T0" fmla="*/ 0 w 72"/>
                  <a:gd name="T1" fmla="*/ 2 h 586"/>
                  <a:gd name="T2" fmla="*/ 0 w 72"/>
                  <a:gd name="T3" fmla="*/ 2 h 586"/>
                  <a:gd name="T4" fmla="*/ 2 w 72"/>
                  <a:gd name="T5" fmla="*/ 18 h 586"/>
                  <a:gd name="T6" fmla="*/ 10 w 72"/>
                  <a:gd name="T7" fmla="*/ 62 h 586"/>
                  <a:gd name="T8" fmla="*/ 16 w 72"/>
                  <a:gd name="T9" fmla="*/ 94 h 586"/>
                  <a:gd name="T10" fmla="*/ 18 w 72"/>
                  <a:gd name="T11" fmla="*/ 132 h 586"/>
                  <a:gd name="T12" fmla="*/ 22 w 72"/>
                  <a:gd name="T13" fmla="*/ 176 h 586"/>
                  <a:gd name="T14" fmla="*/ 24 w 72"/>
                  <a:gd name="T15" fmla="*/ 224 h 586"/>
                  <a:gd name="T16" fmla="*/ 24 w 72"/>
                  <a:gd name="T17" fmla="*/ 224 h 586"/>
                  <a:gd name="T18" fmla="*/ 26 w 72"/>
                  <a:gd name="T19" fmla="*/ 318 h 586"/>
                  <a:gd name="T20" fmla="*/ 28 w 72"/>
                  <a:gd name="T21" fmla="*/ 364 h 586"/>
                  <a:gd name="T22" fmla="*/ 32 w 72"/>
                  <a:gd name="T23" fmla="*/ 412 h 586"/>
                  <a:gd name="T24" fmla="*/ 36 w 72"/>
                  <a:gd name="T25" fmla="*/ 458 h 586"/>
                  <a:gd name="T26" fmla="*/ 44 w 72"/>
                  <a:gd name="T27" fmla="*/ 502 h 586"/>
                  <a:gd name="T28" fmla="*/ 54 w 72"/>
                  <a:gd name="T29" fmla="*/ 546 h 586"/>
                  <a:gd name="T30" fmla="*/ 66 w 72"/>
                  <a:gd name="T31" fmla="*/ 586 h 586"/>
                  <a:gd name="T32" fmla="*/ 72 w 72"/>
                  <a:gd name="T33" fmla="*/ 584 h 586"/>
                  <a:gd name="T34" fmla="*/ 72 w 72"/>
                  <a:gd name="T35" fmla="*/ 584 h 586"/>
                  <a:gd name="T36" fmla="*/ 62 w 72"/>
                  <a:gd name="T37" fmla="*/ 544 h 586"/>
                  <a:gd name="T38" fmla="*/ 52 w 72"/>
                  <a:gd name="T39" fmla="*/ 502 h 586"/>
                  <a:gd name="T40" fmla="*/ 44 w 72"/>
                  <a:gd name="T41" fmla="*/ 456 h 586"/>
                  <a:gd name="T42" fmla="*/ 40 w 72"/>
                  <a:gd name="T43" fmla="*/ 410 h 586"/>
                  <a:gd name="T44" fmla="*/ 36 w 72"/>
                  <a:gd name="T45" fmla="*/ 364 h 586"/>
                  <a:gd name="T46" fmla="*/ 34 w 72"/>
                  <a:gd name="T47" fmla="*/ 318 h 586"/>
                  <a:gd name="T48" fmla="*/ 32 w 72"/>
                  <a:gd name="T49" fmla="*/ 224 h 586"/>
                  <a:gd name="T50" fmla="*/ 32 w 72"/>
                  <a:gd name="T51" fmla="*/ 224 h 586"/>
                  <a:gd name="T52" fmla="*/ 30 w 72"/>
                  <a:gd name="T53" fmla="*/ 176 h 586"/>
                  <a:gd name="T54" fmla="*/ 26 w 72"/>
                  <a:gd name="T55" fmla="*/ 132 h 586"/>
                  <a:gd name="T56" fmla="*/ 22 w 72"/>
                  <a:gd name="T57" fmla="*/ 92 h 586"/>
                  <a:gd name="T58" fmla="*/ 18 w 72"/>
                  <a:gd name="T59" fmla="*/ 60 h 586"/>
                  <a:gd name="T60" fmla="*/ 10 w 72"/>
                  <a:gd name="T61" fmla="*/ 16 h 586"/>
                  <a:gd name="T62" fmla="*/ 6 w 72"/>
                  <a:gd name="T63" fmla="*/ 0 h 586"/>
                  <a:gd name="T64" fmla="*/ 0 w 72"/>
                  <a:gd name="T65" fmla="*/ 2 h 58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72"/>
                  <a:gd name="T100" fmla="*/ 0 h 586"/>
                  <a:gd name="T101" fmla="*/ 72 w 72"/>
                  <a:gd name="T102" fmla="*/ 586 h 58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72" h="586">
                    <a:moveTo>
                      <a:pt x="0" y="2"/>
                    </a:moveTo>
                    <a:lnTo>
                      <a:pt x="0" y="2"/>
                    </a:lnTo>
                    <a:lnTo>
                      <a:pt x="2" y="18"/>
                    </a:lnTo>
                    <a:lnTo>
                      <a:pt x="10" y="62"/>
                    </a:lnTo>
                    <a:lnTo>
                      <a:pt x="16" y="94"/>
                    </a:lnTo>
                    <a:lnTo>
                      <a:pt x="18" y="132"/>
                    </a:lnTo>
                    <a:lnTo>
                      <a:pt x="22" y="176"/>
                    </a:lnTo>
                    <a:lnTo>
                      <a:pt x="24" y="224"/>
                    </a:lnTo>
                    <a:lnTo>
                      <a:pt x="26" y="318"/>
                    </a:lnTo>
                    <a:lnTo>
                      <a:pt x="28" y="364"/>
                    </a:lnTo>
                    <a:lnTo>
                      <a:pt x="32" y="412"/>
                    </a:lnTo>
                    <a:lnTo>
                      <a:pt x="36" y="458"/>
                    </a:lnTo>
                    <a:lnTo>
                      <a:pt x="44" y="502"/>
                    </a:lnTo>
                    <a:lnTo>
                      <a:pt x="54" y="546"/>
                    </a:lnTo>
                    <a:lnTo>
                      <a:pt x="66" y="586"/>
                    </a:lnTo>
                    <a:lnTo>
                      <a:pt x="72" y="584"/>
                    </a:lnTo>
                    <a:lnTo>
                      <a:pt x="62" y="544"/>
                    </a:lnTo>
                    <a:lnTo>
                      <a:pt x="52" y="502"/>
                    </a:lnTo>
                    <a:lnTo>
                      <a:pt x="44" y="456"/>
                    </a:lnTo>
                    <a:lnTo>
                      <a:pt x="40" y="410"/>
                    </a:lnTo>
                    <a:lnTo>
                      <a:pt x="36" y="364"/>
                    </a:lnTo>
                    <a:lnTo>
                      <a:pt x="34" y="318"/>
                    </a:lnTo>
                    <a:lnTo>
                      <a:pt x="32" y="224"/>
                    </a:lnTo>
                    <a:lnTo>
                      <a:pt x="30" y="176"/>
                    </a:lnTo>
                    <a:lnTo>
                      <a:pt x="26" y="132"/>
                    </a:lnTo>
                    <a:lnTo>
                      <a:pt x="22" y="92"/>
                    </a:lnTo>
                    <a:lnTo>
                      <a:pt x="18" y="60"/>
                    </a:lnTo>
                    <a:lnTo>
                      <a:pt x="10" y="16"/>
                    </a:lnTo>
                    <a:lnTo>
                      <a:pt x="6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31" name="Freeform 488"/>
              <p:cNvSpPr>
                <a:spLocks/>
              </p:cNvSpPr>
              <p:nvPr/>
            </p:nvSpPr>
            <p:spPr bwMode="auto">
              <a:xfrm>
                <a:off x="2032" y="3652"/>
                <a:ext cx="426" cy="440"/>
              </a:xfrm>
              <a:custGeom>
                <a:avLst/>
                <a:gdLst>
                  <a:gd name="T0" fmla="*/ 226 w 426"/>
                  <a:gd name="T1" fmla="*/ 0 h 440"/>
                  <a:gd name="T2" fmla="*/ 226 w 426"/>
                  <a:gd name="T3" fmla="*/ 0 h 440"/>
                  <a:gd name="T4" fmla="*/ 218 w 426"/>
                  <a:gd name="T5" fmla="*/ 8 h 440"/>
                  <a:gd name="T6" fmla="*/ 198 w 426"/>
                  <a:gd name="T7" fmla="*/ 28 h 440"/>
                  <a:gd name="T8" fmla="*/ 186 w 426"/>
                  <a:gd name="T9" fmla="*/ 42 h 440"/>
                  <a:gd name="T10" fmla="*/ 174 w 426"/>
                  <a:gd name="T11" fmla="*/ 60 h 440"/>
                  <a:gd name="T12" fmla="*/ 164 w 426"/>
                  <a:gd name="T13" fmla="*/ 80 h 440"/>
                  <a:gd name="T14" fmla="*/ 156 w 426"/>
                  <a:gd name="T15" fmla="*/ 102 h 440"/>
                  <a:gd name="T16" fmla="*/ 156 w 426"/>
                  <a:gd name="T17" fmla="*/ 102 h 440"/>
                  <a:gd name="T18" fmla="*/ 148 w 426"/>
                  <a:gd name="T19" fmla="*/ 144 h 440"/>
                  <a:gd name="T20" fmla="*/ 138 w 426"/>
                  <a:gd name="T21" fmla="*/ 188 h 440"/>
                  <a:gd name="T22" fmla="*/ 128 w 426"/>
                  <a:gd name="T23" fmla="*/ 234 h 440"/>
                  <a:gd name="T24" fmla="*/ 114 w 426"/>
                  <a:gd name="T25" fmla="*/ 280 h 440"/>
                  <a:gd name="T26" fmla="*/ 106 w 426"/>
                  <a:gd name="T27" fmla="*/ 302 h 440"/>
                  <a:gd name="T28" fmla="*/ 96 w 426"/>
                  <a:gd name="T29" fmla="*/ 322 h 440"/>
                  <a:gd name="T30" fmla="*/ 84 w 426"/>
                  <a:gd name="T31" fmla="*/ 342 h 440"/>
                  <a:gd name="T32" fmla="*/ 72 w 426"/>
                  <a:gd name="T33" fmla="*/ 360 h 440"/>
                  <a:gd name="T34" fmla="*/ 58 w 426"/>
                  <a:gd name="T35" fmla="*/ 378 h 440"/>
                  <a:gd name="T36" fmla="*/ 40 w 426"/>
                  <a:gd name="T37" fmla="*/ 392 h 440"/>
                  <a:gd name="T38" fmla="*/ 22 w 426"/>
                  <a:gd name="T39" fmla="*/ 404 h 440"/>
                  <a:gd name="T40" fmla="*/ 0 w 426"/>
                  <a:gd name="T41" fmla="*/ 416 h 440"/>
                  <a:gd name="T42" fmla="*/ 0 w 426"/>
                  <a:gd name="T43" fmla="*/ 416 h 440"/>
                  <a:gd name="T44" fmla="*/ 6 w 426"/>
                  <a:gd name="T45" fmla="*/ 418 h 440"/>
                  <a:gd name="T46" fmla="*/ 24 w 426"/>
                  <a:gd name="T47" fmla="*/ 426 h 440"/>
                  <a:gd name="T48" fmla="*/ 36 w 426"/>
                  <a:gd name="T49" fmla="*/ 430 h 440"/>
                  <a:gd name="T50" fmla="*/ 52 w 426"/>
                  <a:gd name="T51" fmla="*/ 434 h 440"/>
                  <a:gd name="T52" fmla="*/ 72 w 426"/>
                  <a:gd name="T53" fmla="*/ 438 h 440"/>
                  <a:gd name="T54" fmla="*/ 92 w 426"/>
                  <a:gd name="T55" fmla="*/ 440 h 440"/>
                  <a:gd name="T56" fmla="*/ 118 w 426"/>
                  <a:gd name="T57" fmla="*/ 440 h 440"/>
                  <a:gd name="T58" fmla="*/ 144 w 426"/>
                  <a:gd name="T59" fmla="*/ 438 h 440"/>
                  <a:gd name="T60" fmla="*/ 176 w 426"/>
                  <a:gd name="T61" fmla="*/ 432 h 440"/>
                  <a:gd name="T62" fmla="*/ 208 w 426"/>
                  <a:gd name="T63" fmla="*/ 424 h 440"/>
                  <a:gd name="T64" fmla="*/ 244 w 426"/>
                  <a:gd name="T65" fmla="*/ 412 h 440"/>
                  <a:gd name="T66" fmla="*/ 284 w 426"/>
                  <a:gd name="T67" fmla="*/ 396 h 440"/>
                  <a:gd name="T68" fmla="*/ 326 w 426"/>
                  <a:gd name="T69" fmla="*/ 376 h 440"/>
                  <a:gd name="T70" fmla="*/ 370 w 426"/>
                  <a:gd name="T71" fmla="*/ 350 h 440"/>
                  <a:gd name="T72" fmla="*/ 426 w 426"/>
                  <a:gd name="T73" fmla="*/ 18 h 440"/>
                  <a:gd name="T74" fmla="*/ 226 w 426"/>
                  <a:gd name="T75" fmla="*/ 0 h 44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426"/>
                  <a:gd name="T115" fmla="*/ 0 h 440"/>
                  <a:gd name="T116" fmla="*/ 426 w 426"/>
                  <a:gd name="T117" fmla="*/ 440 h 44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426" h="440">
                    <a:moveTo>
                      <a:pt x="226" y="0"/>
                    </a:moveTo>
                    <a:lnTo>
                      <a:pt x="226" y="0"/>
                    </a:lnTo>
                    <a:lnTo>
                      <a:pt x="218" y="8"/>
                    </a:lnTo>
                    <a:lnTo>
                      <a:pt x="198" y="28"/>
                    </a:lnTo>
                    <a:lnTo>
                      <a:pt x="186" y="42"/>
                    </a:lnTo>
                    <a:lnTo>
                      <a:pt x="174" y="60"/>
                    </a:lnTo>
                    <a:lnTo>
                      <a:pt x="164" y="80"/>
                    </a:lnTo>
                    <a:lnTo>
                      <a:pt x="156" y="102"/>
                    </a:lnTo>
                    <a:lnTo>
                      <a:pt x="148" y="144"/>
                    </a:lnTo>
                    <a:lnTo>
                      <a:pt x="138" y="188"/>
                    </a:lnTo>
                    <a:lnTo>
                      <a:pt x="128" y="234"/>
                    </a:lnTo>
                    <a:lnTo>
                      <a:pt x="114" y="280"/>
                    </a:lnTo>
                    <a:lnTo>
                      <a:pt x="106" y="302"/>
                    </a:lnTo>
                    <a:lnTo>
                      <a:pt x="96" y="322"/>
                    </a:lnTo>
                    <a:lnTo>
                      <a:pt x="84" y="342"/>
                    </a:lnTo>
                    <a:lnTo>
                      <a:pt x="72" y="360"/>
                    </a:lnTo>
                    <a:lnTo>
                      <a:pt x="58" y="378"/>
                    </a:lnTo>
                    <a:lnTo>
                      <a:pt x="40" y="392"/>
                    </a:lnTo>
                    <a:lnTo>
                      <a:pt x="22" y="404"/>
                    </a:lnTo>
                    <a:lnTo>
                      <a:pt x="0" y="416"/>
                    </a:lnTo>
                    <a:lnTo>
                      <a:pt x="6" y="418"/>
                    </a:lnTo>
                    <a:lnTo>
                      <a:pt x="24" y="426"/>
                    </a:lnTo>
                    <a:lnTo>
                      <a:pt x="36" y="430"/>
                    </a:lnTo>
                    <a:lnTo>
                      <a:pt x="52" y="434"/>
                    </a:lnTo>
                    <a:lnTo>
                      <a:pt x="72" y="438"/>
                    </a:lnTo>
                    <a:lnTo>
                      <a:pt x="92" y="440"/>
                    </a:lnTo>
                    <a:lnTo>
                      <a:pt x="118" y="440"/>
                    </a:lnTo>
                    <a:lnTo>
                      <a:pt x="144" y="438"/>
                    </a:lnTo>
                    <a:lnTo>
                      <a:pt x="176" y="432"/>
                    </a:lnTo>
                    <a:lnTo>
                      <a:pt x="208" y="424"/>
                    </a:lnTo>
                    <a:lnTo>
                      <a:pt x="244" y="412"/>
                    </a:lnTo>
                    <a:lnTo>
                      <a:pt x="284" y="396"/>
                    </a:lnTo>
                    <a:lnTo>
                      <a:pt x="326" y="376"/>
                    </a:lnTo>
                    <a:lnTo>
                      <a:pt x="370" y="350"/>
                    </a:lnTo>
                    <a:lnTo>
                      <a:pt x="426" y="18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32" name="Freeform 489"/>
              <p:cNvSpPr>
                <a:spLocks/>
              </p:cNvSpPr>
              <p:nvPr/>
            </p:nvSpPr>
            <p:spPr bwMode="auto">
              <a:xfrm>
                <a:off x="1792" y="3614"/>
                <a:ext cx="150" cy="78"/>
              </a:xfrm>
              <a:custGeom>
                <a:avLst/>
                <a:gdLst>
                  <a:gd name="T0" fmla="*/ 140 w 150"/>
                  <a:gd name="T1" fmla="*/ 0 h 78"/>
                  <a:gd name="T2" fmla="*/ 150 w 150"/>
                  <a:gd name="T3" fmla="*/ 64 h 78"/>
                  <a:gd name="T4" fmla="*/ 14 w 150"/>
                  <a:gd name="T5" fmla="*/ 78 h 78"/>
                  <a:gd name="T6" fmla="*/ 0 w 150"/>
                  <a:gd name="T7" fmla="*/ 2 h 78"/>
                  <a:gd name="T8" fmla="*/ 140 w 150"/>
                  <a:gd name="T9" fmla="*/ 0 h 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0"/>
                  <a:gd name="T16" fmla="*/ 0 h 78"/>
                  <a:gd name="T17" fmla="*/ 150 w 150"/>
                  <a:gd name="T18" fmla="*/ 78 h 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0" h="78">
                    <a:moveTo>
                      <a:pt x="140" y="0"/>
                    </a:moveTo>
                    <a:lnTo>
                      <a:pt x="150" y="64"/>
                    </a:lnTo>
                    <a:lnTo>
                      <a:pt x="14" y="78"/>
                    </a:lnTo>
                    <a:lnTo>
                      <a:pt x="0" y="2"/>
                    </a:lnTo>
                    <a:lnTo>
                      <a:pt x="140" y="0"/>
                    </a:lnTo>
                    <a:close/>
                  </a:path>
                </a:pathLst>
              </a:custGeom>
              <a:solidFill>
                <a:srgbClr val="D0CE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33" name="Freeform 490"/>
              <p:cNvSpPr>
                <a:spLocks/>
              </p:cNvSpPr>
              <p:nvPr/>
            </p:nvSpPr>
            <p:spPr bwMode="auto">
              <a:xfrm>
                <a:off x="2162" y="3618"/>
                <a:ext cx="96" cy="52"/>
              </a:xfrm>
              <a:custGeom>
                <a:avLst/>
                <a:gdLst>
                  <a:gd name="T0" fmla="*/ 0 w 96"/>
                  <a:gd name="T1" fmla="*/ 2 h 52"/>
                  <a:gd name="T2" fmla="*/ 6 w 96"/>
                  <a:gd name="T3" fmla="*/ 44 h 52"/>
                  <a:gd name="T4" fmla="*/ 96 w 96"/>
                  <a:gd name="T5" fmla="*/ 52 h 52"/>
                  <a:gd name="T6" fmla="*/ 90 w 96"/>
                  <a:gd name="T7" fmla="*/ 0 h 52"/>
                  <a:gd name="T8" fmla="*/ 0 w 96"/>
                  <a:gd name="T9" fmla="*/ 2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52"/>
                  <a:gd name="T17" fmla="*/ 96 w 96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52">
                    <a:moveTo>
                      <a:pt x="0" y="2"/>
                    </a:moveTo>
                    <a:lnTo>
                      <a:pt x="6" y="44"/>
                    </a:lnTo>
                    <a:lnTo>
                      <a:pt x="96" y="52"/>
                    </a:lnTo>
                    <a:lnTo>
                      <a:pt x="9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0CEE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34" name="Freeform 491"/>
              <p:cNvSpPr>
                <a:spLocks noEditPoints="1"/>
              </p:cNvSpPr>
              <p:nvPr/>
            </p:nvSpPr>
            <p:spPr bwMode="auto">
              <a:xfrm>
                <a:off x="2030" y="3646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16 w 16"/>
                  <a:gd name="T43" fmla="*/ 6 h 16"/>
                  <a:gd name="T44" fmla="*/ 16 w 16"/>
                  <a:gd name="T45" fmla="*/ 6 h 16"/>
                  <a:gd name="T46" fmla="*/ 14 w 16"/>
                  <a:gd name="T47" fmla="*/ 12 h 16"/>
                  <a:gd name="T48" fmla="*/ 10 w 16"/>
                  <a:gd name="T49" fmla="*/ 14 h 16"/>
                  <a:gd name="T50" fmla="*/ 10 w 16"/>
                  <a:gd name="T51" fmla="*/ 14 h 16"/>
                  <a:gd name="T52" fmla="*/ 6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4 w 16"/>
                  <a:gd name="T59" fmla="*/ 4 h 16"/>
                  <a:gd name="T60" fmla="*/ 8 w 16"/>
                  <a:gd name="T61" fmla="*/ 2 h 16"/>
                  <a:gd name="T62" fmla="*/ 8 w 16"/>
                  <a:gd name="T63" fmla="*/ 2 h 16"/>
                  <a:gd name="T64" fmla="*/ 12 w 16"/>
                  <a:gd name="T65" fmla="*/ 2 h 16"/>
                  <a:gd name="T66" fmla="*/ 16 w 16"/>
                  <a:gd name="T67" fmla="*/ 6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6" y="6"/>
                    </a:moveTo>
                    <a:lnTo>
                      <a:pt x="16" y="6"/>
                    </a:lnTo>
                    <a:lnTo>
                      <a:pt x="14" y="12"/>
                    </a:lnTo>
                    <a:lnTo>
                      <a:pt x="10" y="14"/>
                    </a:lnTo>
                    <a:lnTo>
                      <a:pt x="6" y="14"/>
                    </a:lnTo>
                    <a:lnTo>
                      <a:pt x="2" y="10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35" name="Freeform 492"/>
              <p:cNvSpPr>
                <a:spLocks/>
              </p:cNvSpPr>
              <p:nvPr/>
            </p:nvSpPr>
            <p:spPr bwMode="auto">
              <a:xfrm>
                <a:off x="2030" y="3646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36" name="Freeform 493"/>
              <p:cNvSpPr>
                <a:spLocks/>
              </p:cNvSpPr>
              <p:nvPr/>
            </p:nvSpPr>
            <p:spPr bwMode="auto">
              <a:xfrm>
                <a:off x="2032" y="3648"/>
                <a:ext cx="14" cy="12"/>
              </a:xfrm>
              <a:custGeom>
                <a:avLst/>
                <a:gdLst>
                  <a:gd name="T0" fmla="*/ 14 w 14"/>
                  <a:gd name="T1" fmla="*/ 4 h 12"/>
                  <a:gd name="T2" fmla="*/ 14 w 14"/>
                  <a:gd name="T3" fmla="*/ 4 h 12"/>
                  <a:gd name="T4" fmla="*/ 12 w 14"/>
                  <a:gd name="T5" fmla="*/ 10 h 12"/>
                  <a:gd name="T6" fmla="*/ 8 w 14"/>
                  <a:gd name="T7" fmla="*/ 12 h 12"/>
                  <a:gd name="T8" fmla="*/ 8 w 14"/>
                  <a:gd name="T9" fmla="*/ 12 h 12"/>
                  <a:gd name="T10" fmla="*/ 4 w 14"/>
                  <a:gd name="T11" fmla="*/ 12 h 12"/>
                  <a:gd name="T12" fmla="*/ 0 w 14"/>
                  <a:gd name="T13" fmla="*/ 8 h 12"/>
                  <a:gd name="T14" fmla="*/ 0 w 14"/>
                  <a:gd name="T15" fmla="*/ 8 h 12"/>
                  <a:gd name="T16" fmla="*/ 2 w 14"/>
                  <a:gd name="T17" fmla="*/ 2 h 12"/>
                  <a:gd name="T18" fmla="*/ 6 w 14"/>
                  <a:gd name="T19" fmla="*/ 0 h 12"/>
                  <a:gd name="T20" fmla="*/ 6 w 14"/>
                  <a:gd name="T21" fmla="*/ 0 h 12"/>
                  <a:gd name="T22" fmla="*/ 10 w 14"/>
                  <a:gd name="T23" fmla="*/ 0 h 12"/>
                  <a:gd name="T24" fmla="*/ 14 w 14"/>
                  <a:gd name="T25" fmla="*/ 4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12"/>
                  <a:gd name="T41" fmla="*/ 14 w 14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12">
                    <a:moveTo>
                      <a:pt x="14" y="4"/>
                    </a:moveTo>
                    <a:lnTo>
                      <a:pt x="14" y="4"/>
                    </a:lnTo>
                    <a:lnTo>
                      <a:pt x="12" y="10"/>
                    </a:lnTo>
                    <a:lnTo>
                      <a:pt x="8" y="12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37" name="Freeform 494"/>
              <p:cNvSpPr>
                <a:spLocks noEditPoints="1"/>
              </p:cNvSpPr>
              <p:nvPr/>
            </p:nvSpPr>
            <p:spPr bwMode="auto">
              <a:xfrm>
                <a:off x="2048" y="3810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8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6 h 16"/>
                  <a:gd name="T26" fmla="*/ 16 w 16"/>
                  <a:gd name="T27" fmla="*/ 14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16 w 16"/>
                  <a:gd name="T43" fmla="*/ 8 h 16"/>
                  <a:gd name="T44" fmla="*/ 16 w 16"/>
                  <a:gd name="T45" fmla="*/ 8 h 16"/>
                  <a:gd name="T46" fmla="*/ 14 w 16"/>
                  <a:gd name="T47" fmla="*/ 12 h 16"/>
                  <a:gd name="T48" fmla="*/ 10 w 16"/>
                  <a:gd name="T49" fmla="*/ 16 h 16"/>
                  <a:gd name="T50" fmla="*/ 10 w 16"/>
                  <a:gd name="T51" fmla="*/ 16 h 16"/>
                  <a:gd name="T52" fmla="*/ 6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4 w 16"/>
                  <a:gd name="T59" fmla="*/ 6 h 16"/>
                  <a:gd name="T60" fmla="*/ 8 w 16"/>
                  <a:gd name="T61" fmla="*/ 2 h 16"/>
                  <a:gd name="T62" fmla="*/ 8 w 16"/>
                  <a:gd name="T63" fmla="*/ 2 h 16"/>
                  <a:gd name="T64" fmla="*/ 12 w 16"/>
                  <a:gd name="T65" fmla="*/ 2 h 16"/>
                  <a:gd name="T66" fmla="*/ 16 w 16"/>
                  <a:gd name="T67" fmla="*/ 8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6" y="8"/>
                    </a:moveTo>
                    <a:lnTo>
                      <a:pt x="16" y="8"/>
                    </a:lnTo>
                    <a:lnTo>
                      <a:pt x="14" y="12"/>
                    </a:lnTo>
                    <a:lnTo>
                      <a:pt x="10" y="16"/>
                    </a:lnTo>
                    <a:lnTo>
                      <a:pt x="6" y="14"/>
                    </a:lnTo>
                    <a:lnTo>
                      <a:pt x="2" y="10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2" y="2"/>
                    </a:lnTo>
                    <a:lnTo>
                      <a:pt x="16" y="8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38" name="Freeform 495"/>
              <p:cNvSpPr>
                <a:spLocks/>
              </p:cNvSpPr>
              <p:nvPr/>
            </p:nvSpPr>
            <p:spPr bwMode="auto">
              <a:xfrm>
                <a:off x="2048" y="3810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8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4 w 16"/>
                  <a:gd name="T25" fmla="*/ 16 h 16"/>
                  <a:gd name="T26" fmla="*/ 16 w 16"/>
                  <a:gd name="T27" fmla="*/ 14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6 w 16"/>
                  <a:gd name="T35" fmla="*/ 4 h 16"/>
                  <a:gd name="T36" fmla="*/ 12 w 16"/>
                  <a:gd name="T37" fmla="*/ 2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4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39" name="Freeform 496"/>
              <p:cNvSpPr>
                <a:spLocks/>
              </p:cNvSpPr>
              <p:nvPr/>
            </p:nvSpPr>
            <p:spPr bwMode="auto">
              <a:xfrm>
                <a:off x="2050" y="3812"/>
                <a:ext cx="14" cy="14"/>
              </a:xfrm>
              <a:custGeom>
                <a:avLst/>
                <a:gdLst>
                  <a:gd name="T0" fmla="*/ 14 w 14"/>
                  <a:gd name="T1" fmla="*/ 6 h 14"/>
                  <a:gd name="T2" fmla="*/ 14 w 14"/>
                  <a:gd name="T3" fmla="*/ 6 h 14"/>
                  <a:gd name="T4" fmla="*/ 12 w 14"/>
                  <a:gd name="T5" fmla="*/ 10 h 14"/>
                  <a:gd name="T6" fmla="*/ 8 w 14"/>
                  <a:gd name="T7" fmla="*/ 14 h 14"/>
                  <a:gd name="T8" fmla="*/ 8 w 14"/>
                  <a:gd name="T9" fmla="*/ 14 h 14"/>
                  <a:gd name="T10" fmla="*/ 4 w 14"/>
                  <a:gd name="T11" fmla="*/ 12 h 14"/>
                  <a:gd name="T12" fmla="*/ 0 w 14"/>
                  <a:gd name="T13" fmla="*/ 8 h 14"/>
                  <a:gd name="T14" fmla="*/ 0 w 14"/>
                  <a:gd name="T15" fmla="*/ 8 h 14"/>
                  <a:gd name="T16" fmla="*/ 2 w 14"/>
                  <a:gd name="T17" fmla="*/ 4 h 14"/>
                  <a:gd name="T18" fmla="*/ 6 w 14"/>
                  <a:gd name="T19" fmla="*/ 0 h 14"/>
                  <a:gd name="T20" fmla="*/ 6 w 14"/>
                  <a:gd name="T21" fmla="*/ 0 h 14"/>
                  <a:gd name="T22" fmla="*/ 10 w 14"/>
                  <a:gd name="T23" fmla="*/ 0 h 14"/>
                  <a:gd name="T24" fmla="*/ 14 w 14"/>
                  <a:gd name="T25" fmla="*/ 6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4"/>
                  <a:gd name="T40" fmla="*/ 0 h 14"/>
                  <a:gd name="T41" fmla="*/ 14 w 14"/>
                  <a:gd name="T42" fmla="*/ 14 h 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4" h="14">
                    <a:moveTo>
                      <a:pt x="14" y="6"/>
                    </a:moveTo>
                    <a:lnTo>
                      <a:pt x="14" y="6"/>
                    </a:lnTo>
                    <a:lnTo>
                      <a:pt x="12" y="10"/>
                    </a:lnTo>
                    <a:lnTo>
                      <a:pt x="8" y="14"/>
                    </a:lnTo>
                    <a:lnTo>
                      <a:pt x="4" y="12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4" y="6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40" name="Freeform 497"/>
              <p:cNvSpPr>
                <a:spLocks noEditPoints="1"/>
              </p:cNvSpPr>
              <p:nvPr/>
            </p:nvSpPr>
            <p:spPr bwMode="auto">
              <a:xfrm>
                <a:off x="2070" y="4118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6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4 w 16"/>
                  <a:gd name="T35" fmla="*/ 4 h 16"/>
                  <a:gd name="T36" fmla="*/ 12 w 16"/>
                  <a:gd name="T37" fmla="*/ 0 h 16"/>
                  <a:gd name="T38" fmla="*/ 10 w 16"/>
                  <a:gd name="T39" fmla="*/ 0 h 16"/>
                  <a:gd name="T40" fmla="*/ 6 w 16"/>
                  <a:gd name="T41" fmla="*/ 0 h 16"/>
                  <a:gd name="T42" fmla="*/ 14 w 16"/>
                  <a:gd name="T43" fmla="*/ 6 h 16"/>
                  <a:gd name="T44" fmla="*/ 14 w 16"/>
                  <a:gd name="T45" fmla="*/ 6 h 16"/>
                  <a:gd name="T46" fmla="*/ 14 w 16"/>
                  <a:gd name="T47" fmla="*/ 12 h 16"/>
                  <a:gd name="T48" fmla="*/ 10 w 16"/>
                  <a:gd name="T49" fmla="*/ 14 h 16"/>
                  <a:gd name="T50" fmla="*/ 10 w 16"/>
                  <a:gd name="T51" fmla="*/ 14 h 16"/>
                  <a:gd name="T52" fmla="*/ 4 w 16"/>
                  <a:gd name="T53" fmla="*/ 14 h 16"/>
                  <a:gd name="T54" fmla="*/ 2 w 16"/>
                  <a:gd name="T55" fmla="*/ 10 h 16"/>
                  <a:gd name="T56" fmla="*/ 2 w 16"/>
                  <a:gd name="T57" fmla="*/ 10 h 16"/>
                  <a:gd name="T58" fmla="*/ 2 w 16"/>
                  <a:gd name="T59" fmla="*/ 4 h 16"/>
                  <a:gd name="T60" fmla="*/ 6 w 16"/>
                  <a:gd name="T61" fmla="*/ 2 h 16"/>
                  <a:gd name="T62" fmla="*/ 6 w 16"/>
                  <a:gd name="T63" fmla="*/ 2 h 16"/>
                  <a:gd name="T64" fmla="*/ 12 w 16"/>
                  <a:gd name="T65" fmla="*/ 2 h 16"/>
                  <a:gd name="T66" fmla="*/ 14 w 16"/>
                  <a:gd name="T67" fmla="*/ 6 h 1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6"/>
                  <a:gd name="T103" fmla="*/ 0 h 16"/>
                  <a:gd name="T104" fmla="*/ 16 w 16"/>
                  <a:gd name="T105" fmla="*/ 16 h 1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  <a:close/>
                    <a:moveTo>
                      <a:pt x="14" y="6"/>
                    </a:moveTo>
                    <a:lnTo>
                      <a:pt x="14" y="6"/>
                    </a:lnTo>
                    <a:lnTo>
                      <a:pt x="14" y="12"/>
                    </a:lnTo>
                    <a:lnTo>
                      <a:pt x="10" y="14"/>
                    </a:lnTo>
                    <a:lnTo>
                      <a:pt x="4" y="14"/>
                    </a:lnTo>
                    <a:lnTo>
                      <a:pt x="2" y="10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12" y="2"/>
                    </a:lnTo>
                    <a:lnTo>
                      <a:pt x="14" y="6"/>
                    </a:lnTo>
                    <a:close/>
                  </a:path>
                </a:pathLst>
              </a:custGeom>
              <a:solidFill>
                <a:srgbClr val="9AB0C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41" name="Freeform 498"/>
              <p:cNvSpPr>
                <a:spLocks/>
              </p:cNvSpPr>
              <p:nvPr/>
            </p:nvSpPr>
            <p:spPr bwMode="auto">
              <a:xfrm>
                <a:off x="2070" y="4118"/>
                <a:ext cx="16" cy="16"/>
              </a:xfrm>
              <a:custGeom>
                <a:avLst/>
                <a:gdLst>
                  <a:gd name="T0" fmla="*/ 6 w 16"/>
                  <a:gd name="T1" fmla="*/ 0 h 16"/>
                  <a:gd name="T2" fmla="*/ 6 w 16"/>
                  <a:gd name="T3" fmla="*/ 0 h 16"/>
                  <a:gd name="T4" fmla="*/ 4 w 16"/>
                  <a:gd name="T5" fmla="*/ 2 h 16"/>
                  <a:gd name="T6" fmla="*/ 2 w 16"/>
                  <a:gd name="T7" fmla="*/ 4 h 16"/>
                  <a:gd name="T8" fmla="*/ 0 w 16"/>
                  <a:gd name="T9" fmla="*/ 6 h 16"/>
                  <a:gd name="T10" fmla="*/ 0 w 16"/>
                  <a:gd name="T11" fmla="*/ 10 h 16"/>
                  <a:gd name="T12" fmla="*/ 0 w 16"/>
                  <a:gd name="T13" fmla="*/ 10 h 16"/>
                  <a:gd name="T14" fmla="*/ 2 w 16"/>
                  <a:gd name="T15" fmla="*/ 12 h 16"/>
                  <a:gd name="T16" fmla="*/ 4 w 16"/>
                  <a:gd name="T17" fmla="*/ 14 h 16"/>
                  <a:gd name="T18" fmla="*/ 6 w 16"/>
                  <a:gd name="T19" fmla="*/ 16 h 16"/>
                  <a:gd name="T20" fmla="*/ 10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2 h 16"/>
                  <a:gd name="T28" fmla="*/ 16 w 16"/>
                  <a:gd name="T29" fmla="*/ 10 h 16"/>
                  <a:gd name="T30" fmla="*/ 16 w 16"/>
                  <a:gd name="T31" fmla="*/ 6 h 16"/>
                  <a:gd name="T32" fmla="*/ 16 w 16"/>
                  <a:gd name="T33" fmla="*/ 6 h 16"/>
                  <a:gd name="T34" fmla="*/ 14 w 16"/>
                  <a:gd name="T35" fmla="*/ 4 h 16"/>
                  <a:gd name="T36" fmla="*/ 12 w 16"/>
                  <a:gd name="T37" fmla="*/ 0 h 16"/>
                  <a:gd name="T38" fmla="*/ 10 w 16"/>
                  <a:gd name="T39" fmla="*/ 0 h 16"/>
                  <a:gd name="T40" fmla="*/ 6 w 16"/>
                  <a:gd name="T41" fmla="*/ 0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"/>
                  <a:gd name="T64" fmla="*/ 0 h 16"/>
                  <a:gd name="T65" fmla="*/ 16 w 16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" h="16">
                    <a:moveTo>
                      <a:pt x="6" y="0"/>
                    </a:move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42" name="Freeform 499"/>
              <p:cNvSpPr>
                <a:spLocks/>
              </p:cNvSpPr>
              <p:nvPr/>
            </p:nvSpPr>
            <p:spPr bwMode="auto">
              <a:xfrm>
                <a:off x="2072" y="4120"/>
                <a:ext cx="12" cy="12"/>
              </a:xfrm>
              <a:custGeom>
                <a:avLst/>
                <a:gdLst>
                  <a:gd name="T0" fmla="*/ 12 w 12"/>
                  <a:gd name="T1" fmla="*/ 4 h 12"/>
                  <a:gd name="T2" fmla="*/ 12 w 12"/>
                  <a:gd name="T3" fmla="*/ 4 h 12"/>
                  <a:gd name="T4" fmla="*/ 12 w 12"/>
                  <a:gd name="T5" fmla="*/ 10 h 12"/>
                  <a:gd name="T6" fmla="*/ 8 w 12"/>
                  <a:gd name="T7" fmla="*/ 12 h 12"/>
                  <a:gd name="T8" fmla="*/ 8 w 12"/>
                  <a:gd name="T9" fmla="*/ 12 h 12"/>
                  <a:gd name="T10" fmla="*/ 2 w 12"/>
                  <a:gd name="T11" fmla="*/ 12 h 12"/>
                  <a:gd name="T12" fmla="*/ 0 w 12"/>
                  <a:gd name="T13" fmla="*/ 8 h 12"/>
                  <a:gd name="T14" fmla="*/ 0 w 12"/>
                  <a:gd name="T15" fmla="*/ 8 h 12"/>
                  <a:gd name="T16" fmla="*/ 0 w 12"/>
                  <a:gd name="T17" fmla="*/ 2 h 12"/>
                  <a:gd name="T18" fmla="*/ 4 w 12"/>
                  <a:gd name="T19" fmla="*/ 0 h 12"/>
                  <a:gd name="T20" fmla="*/ 4 w 12"/>
                  <a:gd name="T21" fmla="*/ 0 h 12"/>
                  <a:gd name="T22" fmla="*/ 10 w 12"/>
                  <a:gd name="T23" fmla="*/ 0 h 12"/>
                  <a:gd name="T24" fmla="*/ 12 w 12"/>
                  <a:gd name="T25" fmla="*/ 4 h 1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2"/>
                  <a:gd name="T41" fmla="*/ 12 w 12"/>
                  <a:gd name="T42" fmla="*/ 12 h 1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2">
                    <a:moveTo>
                      <a:pt x="12" y="4"/>
                    </a:moveTo>
                    <a:lnTo>
                      <a:pt x="12" y="4"/>
                    </a:lnTo>
                    <a:lnTo>
                      <a:pt x="12" y="10"/>
                    </a:lnTo>
                    <a:lnTo>
                      <a:pt x="8" y="12"/>
                    </a:lnTo>
                    <a:lnTo>
                      <a:pt x="2" y="12"/>
                    </a:lnTo>
                    <a:lnTo>
                      <a:pt x="0" y="8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10" y="0"/>
                    </a:lnTo>
                    <a:lnTo>
                      <a:pt x="12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43" name="Freeform 500"/>
              <p:cNvSpPr>
                <a:spLocks/>
              </p:cNvSpPr>
              <p:nvPr/>
            </p:nvSpPr>
            <p:spPr bwMode="auto">
              <a:xfrm>
                <a:off x="2418" y="3798"/>
                <a:ext cx="98" cy="154"/>
              </a:xfrm>
              <a:custGeom>
                <a:avLst/>
                <a:gdLst>
                  <a:gd name="T0" fmla="*/ 48 w 98"/>
                  <a:gd name="T1" fmla="*/ 0 h 154"/>
                  <a:gd name="T2" fmla="*/ 48 w 98"/>
                  <a:gd name="T3" fmla="*/ 0 h 154"/>
                  <a:gd name="T4" fmla="*/ 58 w 98"/>
                  <a:gd name="T5" fmla="*/ 4 h 154"/>
                  <a:gd name="T6" fmla="*/ 76 w 98"/>
                  <a:gd name="T7" fmla="*/ 14 h 154"/>
                  <a:gd name="T8" fmla="*/ 86 w 98"/>
                  <a:gd name="T9" fmla="*/ 20 h 154"/>
                  <a:gd name="T10" fmla="*/ 92 w 98"/>
                  <a:gd name="T11" fmla="*/ 30 h 154"/>
                  <a:gd name="T12" fmla="*/ 98 w 98"/>
                  <a:gd name="T13" fmla="*/ 40 h 154"/>
                  <a:gd name="T14" fmla="*/ 98 w 98"/>
                  <a:gd name="T15" fmla="*/ 46 h 154"/>
                  <a:gd name="T16" fmla="*/ 96 w 98"/>
                  <a:gd name="T17" fmla="*/ 52 h 154"/>
                  <a:gd name="T18" fmla="*/ 86 w 98"/>
                  <a:gd name="T19" fmla="*/ 86 h 154"/>
                  <a:gd name="T20" fmla="*/ 86 w 98"/>
                  <a:gd name="T21" fmla="*/ 86 h 154"/>
                  <a:gd name="T22" fmla="*/ 90 w 98"/>
                  <a:gd name="T23" fmla="*/ 92 h 154"/>
                  <a:gd name="T24" fmla="*/ 94 w 98"/>
                  <a:gd name="T25" fmla="*/ 106 h 154"/>
                  <a:gd name="T26" fmla="*/ 96 w 98"/>
                  <a:gd name="T27" fmla="*/ 114 h 154"/>
                  <a:gd name="T28" fmla="*/ 94 w 98"/>
                  <a:gd name="T29" fmla="*/ 124 h 154"/>
                  <a:gd name="T30" fmla="*/ 92 w 98"/>
                  <a:gd name="T31" fmla="*/ 130 h 154"/>
                  <a:gd name="T32" fmla="*/ 86 w 98"/>
                  <a:gd name="T33" fmla="*/ 136 h 154"/>
                  <a:gd name="T34" fmla="*/ 86 w 98"/>
                  <a:gd name="T35" fmla="*/ 136 h 154"/>
                  <a:gd name="T36" fmla="*/ 66 w 98"/>
                  <a:gd name="T37" fmla="*/ 146 h 154"/>
                  <a:gd name="T38" fmla="*/ 54 w 98"/>
                  <a:gd name="T39" fmla="*/ 150 h 154"/>
                  <a:gd name="T40" fmla="*/ 42 w 98"/>
                  <a:gd name="T41" fmla="*/ 154 h 154"/>
                  <a:gd name="T42" fmla="*/ 30 w 98"/>
                  <a:gd name="T43" fmla="*/ 154 h 154"/>
                  <a:gd name="T44" fmla="*/ 18 w 98"/>
                  <a:gd name="T45" fmla="*/ 152 h 154"/>
                  <a:gd name="T46" fmla="*/ 14 w 98"/>
                  <a:gd name="T47" fmla="*/ 150 h 154"/>
                  <a:gd name="T48" fmla="*/ 10 w 98"/>
                  <a:gd name="T49" fmla="*/ 146 h 154"/>
                  <a:gd name="T50" fmla="*/ 6 w 98"/>
                  <a:gd name="T51" fmla="*/ 142 h 154"/>
                  <a:gd name="T52" fmla="*/ 2 w 98"/>
                  <a:gd name="T53" fmla="*/ 136 h 154"/>
                  <a:gd name="T54" fmla="*/ 2 w 98"/>
                  <a:gd name="T55" fmla="*/ 136 h 154"/>
                  <a:gd name="T56" fmla="*/ 2 w 98"/>
                  <a:gd name="T57" fmla="*/ 128 h 154"/>
                  <a:gd name="T58" fmla="*/ 0 w 98"/>
                  <a:gd name="T59" fmla="*/ 120 h 154"/>
                  <a:gd name="T60" fmla="*/ 4 w 98"/>
                  <a:gd name="T61" fmla="*/ 100 h 154"/>
                  <a:gd name="T62" fmla="*/ 12 w 98"/>
                  <a:gd name="T63" fmla="*/ 78 h 154"/>
                  <a:gd name="T64" fmla="*/ 20 w 98"/>
                  <a:gd name="T65" fmla="*/ 56 h 154"/>
                  <a:gd name="T66" fmla="*/ 40 w 98"/>
                  <a:gd name="T67" fmla="*/ 16 h 154"/>
                  <a:gd name="T68" fmla="*/ 48 w 98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"/>
                  <a:gd name="T106" fmla="*/ 0 h 154"/>
                  <a:gd name="T107" fmla="*/ 98 w 98"/>
                  <a:gd name="T108" fmla="*/ 154 h 1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" h="154">
                    <a:moveTo>
                      <a:pt x="48" y="0"/>
                    </a:moveTo>
                    <a:lnTo>
                      <a:pt x="48" y="0"/>
                    </a:lnTo>
                    <a:lnTo>
                      <a:pt x="58" y="4"/>
                    </a:lnTo>
                    <a:lnTo>
                      <a:pt x="76" y="14"/>
                    </a:lnTo>
                    <a:lnTo>
                      <a:pt x="86" y="20"/>
                    </a:lnTo>
                    <a:lnTo>
                      <a:pt x="92" y="30"/>
                    </a:lnTo>
                    <a:lnTo>
                      <a:pt x="98" y="40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86" y="86"/>
                    </a:lnTo>
                    <a:lnTo>
                      <a:pt x="90" y="92"/>
                    </a:lnTo>
                    <a:lnTo>
                      <a:pt x="94" y="106"/>
                    </a:lnTo>
                    <a:lnTo>
                      <a:pt x="96" y="114"/>
                    </a:lnTo>
                    <a:lnTo>
                      <a:pt x="94" y="124"/>
                    </a:lnTo>
                    <a:lnTo>
                      <a:pt x="92" y="130"/>
                    </a:lnTo>
                    <a:lnTo>
                      <a:pt x="86" y="136"/>
                    </a:lnTo>
                    <a:lnTo>
                      <a:pt x="66" y="146"/>
                    </a:lnTo>
                    <a:lnTo>
                      <a:pt x="54" y="150"/>
                    </a:lnTo>
                    <a:lnTo>
                      <a:pt x="42" y="154"/>
                    </a:lnTo>
                    <a:lnTo>
                      <a:pt x="30" y="154"/>
                    </a:lnTo>
                    <a:lnTo>
                      <a:pt x="18" y="152"/>
                    </a:lnTo>
                    <a:lnTo>
                      <a:pt x="14" y="150"/>
                    </a:lnTo>
                    <a:lnTo>
                      <a:pt x="10" y="146"/>
                    </a:lnTo>
                    <a:lnTo>
                      <a:pt x="6" y="142"/>
                    </a:lnTo>
                    <a:lnTo>
                      <a:pt x="2" y="136"/>
                    </a:lnTo>
                    <a:lnTo>
                      <a:pt x="2" y="128"/>
                    </a:lnTo>
                    <a:lnTo>
                      <a:pt x="0" y="120"/>
                    </a:lnTo>
                    <a:lnTo>
                      <a:pt x="4" y="100"/>
                    </a:lnTo>
                    <a:lnTo>
                      <a:pt x="12" y="78"/>
                    </a:lnTo>
                    <a:lnTo>
                      <a:pt x="20" y="56"/>
                    </a:lnTo>
                    <a:lnTo>
                      <a:pt x="40" y="16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EB9E5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44" name="Freeform 501"/>
              <p:cNvSpPr>
                <a:spLocks/>
              </p:cNvSpPr>
              <p:nvPr/>
            </p:nvSpPr>
            <p:spPr bwMode="auto">
              <a:xfrm>
                <a:off x="2418" y="3798"/>
                <a:ext cx="98" cy="154"/>
              </a:xfrm>
              <a:custGeom>
                <a:avLst/>
                <a:gdLst>
                  <a:gd name="T0" fmla="*/ 48 w 98"/>
                  <a:gd name="T1" fmla="*/ 0 h 154"/>
                  <a:gd name="T2" fmla="*/ 48 w 98"/>
                  <a:gd name="T3" fmla="*/ 0 h 154"/>
                  <a:gd name="T4" fmla="*/ 58 w 98"/>
                  <a:gd name="T5" fmla="*/ 4 h 154"/>
                  <a:gd name="T6" fmla="*/ 76 w 98"/>
                  <a:gd name="T7" fmla="*/ 14 h 154"/>
                  <a:gd name="T8" fmla="*/ 86 w 98"/>
                  <a:gd name="T9" fmla="*/ 20 h 154"/>
                  <a:gd name="T10" fmla="*/ 92 w 98"/>
                  <a:gd name="T11" fmla="*/ 30 h 154"/>
                  <a:gd name="T12" fmla="*/ 98 w 98"/>
                  <a:gd name="T13" fmla="*/ 40 h 154"/>
                  <a:gd name="T14" fmla="*/ 98 w 98"/>
                  <a:gd name="T15" fmla="*/ 46 h 154"/>
                  <a:gd name="T16" fmla="*/ 96 w 98"/>
                  <a:gd name="T17" fmla="*/ 52 h 154"/>
                  <a:gd name="T18" fmla="*/ 86 w 98"/>
                  <a:gd name="T19" fmla="*/ 86 h 154"/>
                  <a:gd name="T20" fmla="*/ 86 w 98"/>
                  <a:gd name="T21" fmla="*/ 86 h 154"/>
                  <a:gd name="T22" fmla="*/ 90 w 98"/>
                  <a:gd name="T23" fmla="*/ 92 h 154"/>
                  <a:gd name="T24" fmla="*/ 94 w 98"/>
                  <a:gd name="T25" fmla="*/ 106 h 154"/>
                  <a:gd name="T26" fmla="*/ 96 w 98"/>
                  <a:gd name="T27" fmla="*/ 114 h 154"/>
                  <a:gd name="T28" fmla="*/ 94 w 98"/>
                  <a:gd name="T29" fmla="*/ 124 h 154"/>
                  <a:gd name="T30" fmla="*/ 92 w 98"/>
                  <a:gd name="T31" fmla="*/ 130 h 154"/>
                  <a:gd name="T32" fmla="*/ 86 w 98"/>
                  <a:gd name="T33" fmla="*/ 136 h 154"/>
                  <a:gd name="T34" fmla="*/ 86 w 98"/>
                  <a:gd name="T35" fmla="*/ 136 h 154"/>
                  <a:gd name="T36" fmla="*/ 66 w 98"/>
                  <a:gd name="T37" fmla="*/ 146 h 154"/>
                  <a:gd name="T38" fmla="*/ 54 w 98"/>
                  <a:gd name="T39" fmla="*/ 150 h 154"/>
                  <a:gd name="T40" fmla="*/ 42 w 98"/>
                  <a:gd name="T41" fmla="*/ 154 h 154"/>
                  <a:gd name="T42" fmla="*/ 30 w 98"/>
                  <a:gd name="T43" fmla="*/ 154 h 154"/>
                  <a:gd name="T44" fmla="*/ 18 w 98"/>
                  <a:gd name="T45" fmla="*/ 152 h 154"/>
                  <a:gd name="T46" fmla="*/ 14 w 98"/>
                  <a:gd name="T47" fmla="*/ 150 h 154"/>
                  <a:gd name="T48" fmla="*/ 10 w 98"/>
                  <a:gd name="T49" fmla="*/ 146 h 154"/>
                  <a:gd name="T50" fmla="*/ 6 w 98"/>
                  <a:gd name="T51" fmla="*/ 142 h 154"/>
                  <a:gd name="T52" fmla="*/ 2 w 98"/>
                  <a:gd name="T53" fmla="*/ 136 h 154"/>
                  <a:gd name="T54" fmla="*/ 2 w 98"/>
                  <a:gd name="T55" fmla="*/ 136 h 154"/>
                  <a:gd name="T56" fmla="*/ 2 w 98"/>
                  <a:gd name="T57" fmla="*/ 128 h 154"/>
                  <a:gd name="T58" fmla="*/ 0 w 98"/>
                  <a:gd name="T59" fmla="*/ 120 h 154"/>
                  <a:gd name="T60" fmla="*/ 4 w 98"/>
                  <a:gd name="T61" fmla="*/ 100 h 154"/>
                  <a:gd name="T62" fmla="*/ 12 w 98"/>
                  <a:gd name="T63" fmla="*/ 78 h 154"/>
                  <a:gd name="T64" fmla="*/ 20 w 98"/>
                  <a:gd name="T65" fmla="*/ 56 h 154"/>
                  <a:gd name="T66" fmla="*/ 40 w 98"/>
                  <a:gd name="T67" fmla="*/ 16 h 154"/>
                  <a:gd name="T68" fmla="*/ 48 w 98"/>
                  <a:gd name="T69" fmla="*/ 0 h 1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98"/>
                  <a:gd name="T106" fmla="*/ 0 h 154"/>
                  <a:gd name="T107" fmla="*/ 98 w 98"/>
                  <a:gd name="T108" fmla="*/ 154 h 1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98" h="154">
                    <a:moveTo>
                      <a:pt x="48" y="0"/>
                    </a:moveTo>
                    <a:lnTo>
                      <a:pt x="48" y="0"/>
                    </a:lnTo>
                    <a:lnTo>
                      <a:pt x="58" y="4"/>
                    </a:lnTo>
                    <a:lnTo>
                      <a:pt x="76" y="14"/>
                    </a:lnTo>
                    <a:lnTo>
                      <a:pt x="86" y="20"/>
                    </a:lnTo>
                    <a:lnTo>
                      <a:pt x="92" y="30"/>
                    </a:lnTo>
                    <a:lnTo>
                      <a:pt x="98" y="40"/>
                    </a:lnTo>
                    <a:lnTo>
                      <a:pt x="98" y="46"/>
                    </a:lnTo>
                    <a:lnTo>
                      <a:pt x="96" y="52"/>
                    </a:lnTo>
                    <a:lnTo>
                      <a:pt x="86" y="86"/>
                    </a:lnTo>
                    <a:lnTo>
                      <a:pt x="90" y="92"/>
                    </a:lnTo>
                    <a:lnTo>
                      <a:pt x="94" y="106"/>
                    </a:lnTo>
                    <a:lnTo>
                      <a:pt x="96" y="114"/>
                    </a:lnTo>
                    <a:lnTo>
                      <a:pt x="94" y="124"/>
                    </a:lnTo>
                    <a:lnTo>
                      <a:pt x="92" y="130"/>
                    </a:lnTo>
                    <a:lnTo>
                      <a:pt x="86" y="136"/>
                    </a:lnTo>
                    <a:lnTo>
                      <a:pt x="66" y="146"/>
                    </a:lnTo>
                    <a:lnTo>
                      <a:pt x="54" y="150"/>
                    </a:lnTo>
                    <a:lnTo>
                      <a:pt x="42" y="154"/>
                    </a:lnTo>
                    <a:lnTo>
                      <a:pt x="30" y="154"/>
                    </a:lnTo>
                    <a:lnTo>
                      <a:pt x="18" y="152"/>
                    </a:lnTo>
                    <a:lnTo>
                      <a:pt x="14" y="150"/>
                    </a:lnTo>
                    <a:lnTo>
                      <a:pt x="10" y="146"/>
                    </a:lnTo>
                    <a:lnTo>
                      <a:pt x="6" y="142"/>
                    </a:lnTo>
                    <a:lnTo>
                      <a:pt x="2" y="136"/>
                    </a:lnTo>
                    <a:lnTo>
                      <a:pt x="2" y="128"/>
                    </a:lnTo>
                    <a:lnTo>
                      <a:pt x="0" y="120"/>
                    </a:lnTo>
                    <a:lnTo>
                      <a:pt x="4" y="100"/>
                    </a:lnTo>
                    <a:lnTo>
                      <a:pt x="12" y="78"/>
                    </a:lnTo>
                    <a:lnTo>
                      <a:pt x="20" y="56"/>
                    </a:lnTo>
                    <a:lnTo>
                      <a:pt x="40" y="16"/>
                    </a:lnTo>
                    <a:lnTo>
                      <a:pt x="48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45" name="Freeform 502"/>
              <p:cNvSpPr>
                <a:spLocks/>
              </p:cNvSpPr>
              <p:nvPr/>
            </p:nvSpPr>
            <p:spPr bwMode="auto">
              <a:xfrm>
                <a:off x="2144" y="3618"/>
                <a:ext cx="392" cy="530"/>
              </a:xfrm>
              <a:custGeom>
                <a:avLst/>
                <a:gdLst>
                  <a:gd name="T0" fmla="*/ 312 w 392"/>
                  <a:gd name="T1" fmla="*/ 470 h 530"/>
                  <a:gd name="T2" fmla="*/ 312 w 392"/>
                  <a:gd name="T3" fmla="*/ 470 h 530"/>
                  <a:gd name="T4" fmla="*/ 308 w 392"/>
                  <a:gd name="T5" fmla="*/ 482 h 530"/>
                  <a:gd name="T6" fmla="*/ 302 w 392"/>
                  <a:gd name="T7" fmla="*/ 492 h 530"/>
                  <a:gd name="T8" fmla="*/ 294 w 392"/>
                  <a:gd name="T9" fmla="*/ 500 h 530"/>
                  <a:gd name="T10" fmla="*/ 288 w 392"/>
                  <a:gd name="T11" fmla="*/ 502 h 530"/>
                  <a:gd name="T12" fmla="*/ 284 w 392"/>
                  <a:gd name="T13" fmla="*/ 502 h 530"/>
                  <a:gd name="T14" fmla="*/ 16 w 392"/>
                  <a:gd name="T15" fmla="*/ 530 h 530"/>
                  <a:gd name="T16" fmla="*/ 16 w 392"/>
                  <a:gd name="T17" fmla="*/ 530 h 530"/>
                  <a:gd name="T18" fmla="*/ 8 w 392"/>
                  <a:gd name="T19" fmla="*/ 528 h 530"/>
                  <a:gd name="T20" fmla="*/ 4 w 392"/>
                  <a:gd name="T21" fmla="*/ 522 h 530"/>
                  <a:gd name="T22" fmla="*/ 0 w 392"/>
                  <a:gd name="T23" fmla="*/ 514 h 530"/>
                  <a:gd name="T24" fmla="*/ 0 w 392"/>
                  <a:gd name="T25" fmla="*/ 506 h 530"/>
                  <a:gd name="T26" fmla="*/ 84 w 392"/>
                  <a:gd name="T27" fmla="*/ 38 h 530"/>
                  <a:gd name="T28" fmla="*/ 84 w 392"/>
                  <a:gd name="T29" fmla="*/ 38 h 530"/>
                  <a:gd name="T30" fmla="*/ 86 w 392"/>
                  <a:gd name="T31" fmla="*/ 28 h 530"/>
                  <a:gd name="T32" fmla="*/ 92 w 392"/>
                  <a:gd name="T33" fmla="*/ 20 h 530"/>
                  <a:gd name="T34" fmla="*/ 100 w 392"/>
                  <a:gd name="T35" fmla="*/ 14 h 530"/>
                  <a:gd name="T36" fmla="*/ 108 w 392"/>
                  <a:gd name="T37" fmla="*/ 12 h 530"/>
                  <a:gd name="T38" fmla="*/ 376 w 392"/>
                  <a:gd name="T39" fmla="*/ 0 h 530"/>
                  <a:gd name="T40" fmla="*/ 376 w 392"/>
                  <a:gd name="T41" fmla="*/ 0 h 530"/>
                  <a:gd name="T42" fmla="*/ 384 w 392"/>
                  <a:gd name="T43" fmla="*/ 2 h 530"/>
                  <a:gd name="T44" fmla="*/ 390 w 392"/>
                  <a:gd name="T45" fmla="*/ 6 h 530"/>
                  <a:gd name="T46" fmla="*/ 392 w 392"/>
                  <a:gd name="T47" fmla="*/ 14 h 530"/>
                  <a:gd name="T48" fmla="*/ 392 w 392"/>
                  <a:gd name="T49" fmla="*/ 24 h 530"/>
                  <a:gd name="T50" fmla="*/ 312 w 392"/>
                  <a:gd name="T51" fmla="*/ 470 h 53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2"/>
                  <a:gd name="T79" fmla="*/ 0 h 530"/>
                  <a:gd name="T80" fmla="*/ 392 w 392"/>
                  <a:gd name="T81" fmla="*/ 530 h 530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2" h="530">
                    <a:moveTo>
                      <a:pt x="312" y="470"/>
                    </a:moveTo>
                    <a:lnTo>
                      <a:pt x="312" y="470"/>
                    </a:lnTo>
                    <a:lnTo>
                      <a:pt x="308" y="482"/>
                    </a:lnTo>
                    <a:lnTo>
                      <a:pt x="302" y="492"/>
                    </a:lnTo>
                    <a:lnTo>
                      <a:pt x="294" y="500"/>
                    </a:lnTo>
                    <a:lnTo>
                      <a:pt x="288" y="502"/>
                    </a:lnTo>
                    <a:lnTo>
                      <a:pt x="284" y="502"/>
                    </a:lnTo>
                    <a:lnTo>
                      <a:pt x="16" y="530"/>
                    </a:lnTo>
                    <a:lnTo>
                      <a:pt x="8" y="528"/>
                    </a:lnTo>
                    <a:lnTo>
                      <a:pt x="4" y="522"/>
                    </a:lnTo>
                    <a:lnTo>
                      <a:pt x="0" y="514"/>
                    </a:lnTo>
                    <a:lnTo>
                      <a:pt x="0" y="506"/>
                    </a:lnTo>
                    <a:lnTo>
                      <a:pt x="84" y="38"/>
                    </a:lnTo>
                    <a:lnTo>
                      <a:pt x="86" y="28"/>
                    </a:lnTo>
                    <a:lnTo>
                      <a:pt x="92" y="20"/>
                    </a:lnTo>
                    <a:lnTo>
                      <a:pt x="100" y="14"/>
                    </a:lnTo>
                    <a:lnTo>
                      <a:pt x="108" y="12"/>
                    </a:lnTo>
                    <a:lnTo>
                      <a:pt x="376" y="0"/>
                    </a:lnTo>
                    <a:lnTo>
                      <a:pt x="384" y="2"/>
                    </a:lnTo>
                    <a:lnTo>
                      <a:pt x="390" y="6"/>
                    </a:lnTo>
                    <a:lnTo>
                      <a:pt x="392" y="14"/>
                    </a:lnTo>
                    <a:lnTo>
                      <a:pt x="392" y="24"/>
                    </a:lnTo>
                    <a:lnTo>
                      <a:pt x="312" y="470"/>
                    </a:lnTo>
                    <a:close/>
                  </a:path>
                </a:pathLst>
              </a:custGeom>
              <a:solidFill>
                <a:srgbClr val="A06B44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46" name="Freeform 503"/>
              <p:cNvSpPr>
                <a:spLocks/>
              </p:cNvSpPr>
              <p:nvPr/>
            </p:nvSpPr>
            <p:spPr bwMode="auto">
              <a:xfrm>
                <a:off x="2156" y="3616"/>
                <a:ext cx="392" cy="528"/>
              </a:xfrm>
              <a:custGeom>
                <a:avLst/>
                <a:gdLst>
                  <a:gd name="T0" fmla="*/ 310 w 392"/>
                  <a:gd name="T1" fmla="*/ 470 h 528"/>
                  <a:gd name="T2" fmla="*/ 310 w 392"/>
                  <a:gd name="T3" fmla="*/ 470 h 528"/>
                  <a:gd name="T4" fmla="*/ 308 w 392"/>
                  <a:gd name="T5" fmla="*/ 480 h 528"/>
                  <a:gd name="T6" fmla="*/ 300 w 392"/>
                  <a:gd name="T7" fmla="*/ 492 h 528"/>
                  <a:gd name="T8" fmla="*/ 292 w 392"/>
                  <a:gd name="T9" fmla="*/ 500 h 528"/>
                  <a:gd name="T10" fmla="*/ 288 w 392"/>
                  <a:gd name="T11" fmla="*/ 502 h 528"/>
                  <a:gd name="T12" fmla="*/ 284 w 392"/>
                  <a:gd name="T13" fmla="*/ 502 h 528"/>
                  <a:gd name="T14" fmla="*/ 16 w 392"/>
                  <a:gd name="T15" fmla="*/ 528 h 528"/>
                  <a:gd name="T16" fmla="*/ 16 w 392"/>
                  <a:gd name="T17" fmla="*/ 528 h 528"/>
                  <a:gd name="T18" fmla="*/ 8 w 392"/>
                  <a:gd name="T19" fmla="*/ 528 h 528"/>
                  <a:gd name="T20" fmla="*/ 2 w 392"/>
                  <a:gd name="T21" fmla="*/ 522 h 528"/>
                  <a:gd name="T22" fmla="*/ 0 w 392"/>
                  <a:gd name="T23" fmla="*/ 514 h 528"/>
                  <a:gd name="T24" fmla="*/ 0 w 392"/>
                  <a:gd name="T25" fmla="*/ 504 h 528"/>
                  <a:gd name="T26" fmla="*/ 82 w 392"/>
                  <a:gd name="T27" fmla="*/ 36 h 528"/>
                  <a:gd name="T28" fmla="*/ 82 w 392"/>
                  <a:gd name="T29" fmla="*/ 36 h 528"/>
                  <a:gd name="T30" fmla="*/ 86 w 392"/>
                  <a:gd name="T31" fmla="*/ 28 h 528"/>
                  <a:gd name="T32" fmla="*/ 92 w 392"/>
                  <a:gd name="T33" fmla="*/ 18 h 528"/>
                  <a:gd name="T34" fmla="*/ 98 w 392"/>
                  <a:gd name="T35" fmla="*/ 14 h 528"/>
                  <a:gd name="T36" fmla="*/ 106 w 392"/>
                  <a:gd name="T37" fmla="*/ 12 h 528"/>
                  <a:gd name="T38" fmla="*/ 376 w 392"/>
                  <a:gd name="T39" fmla="*/ 0 h 528"/>
                  <a:gd name="T40" fmla="*/ 376 w 392"/>
                  <a:gd name="T41" fmla="*/ 0 h 528"/>
                  <a:gd name="T42" fmla="*/ 382 w 392"/>
                  <a:gd name="T43" fmla="*/ 0 h 528"/>
                  <a:gd name="T44" fmla="*/ 388 w 392"/>
                  <a:gd name="T45" fmla="*/ 6 h 528"/>
                  <a:gd name="T46" fmla="*/ 392 w 392"/>
                  <a:gd name="T47" fmla="*/ 14 h 528"/>
                  <a:gd name="T48" fmla="*/ 392 w 392"/>
                  <a:gd name="T49" fmla="*/ 24 h 528"/>
                  <a:gd name="T50" fmla="*/ 310 w 392"/>
                  <a:gd name="T51" fmla="*/ 470 h 5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92"/>
                  <a:gd name="T79" fmla="*/ 0 h 528"/>
                  <a:gd name="T80" fmla="*/ 392 w 392"/>
                  <a:gd name="T81" fmla="*/ 528 h 52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92" h="528">
                    <a:moveTo>
                      <a:pt x="310" y="470"/>
                    </a:moveTo>
                    <a:lnTo>
                      <a:pt x="310" y="470"/>
                    </a:lnTo>
                    <a:lnTo>
                      <a:pt x="308" y="480"/>
                    </a:lnTo>
                    <a:lnTo>
                      <a:pt x="300" y="492"/>
                    </a:lnTo>
                    <a:lnTo>
                      <a:pt x="292" y="500"/>
                    </a:lnTo>
                    <a:lnTo>
                      <a:pt x="288" y="502"/>
                    </a:lnTo>
                    <a:lnTo>
                      <a:pt x="284" y="502"/>
                    </a:lnTo>
                    <a:lnTo>
                      <a:pt x="16" y="528"/>
                    </a:lnTo>
                    <a:lnTo>
                      <a:pt x="8" y="528"/>
                    </a:lnTo>
                    <a:lnTo>
                      <a:pt x="2" y="522"/>
                    </a:lnTo>
                    <a:lnTo>
                      <a:pt x="0" y="514"/>
                    </a:lnTo>
                    <a:lnTo>
                      <a:pt x="0" y="504"/>
                    </a:lnTo>
                    <a:lnTo>
                      <a:pt x="82" y="36"/>
                    </a:lnTo>
                    <a:lnTo>
                      <a:pt x="86" y="28"/>
                    </a:lnTo>
                    <a:lnTo>
                      <a:pt x="92" y="18"/>
                    </a:lnTo>
                    <a:lnTo>
                      <a:pt x="98" y="14"/>
                    </a:lnTo>
                    <a:lnTo>
                      <a:pt x="106" y="12"/>
                    </a:lnTo>
                    <a:lnTo>
                      <a:pt x="376" y="0"/>
                    </a:lnTo>
                    <a:lnTo>
                      <a:pt x="382" y="0"/>
                    </a:lnTo>
                    <a:lnTo>
                      <a:pt x="388" y="6"/>
                    </a:lnTo>
                    <a:lnTo>
                      <a:pt x="392" y="14"/>
                    </a:lnTo>
                    <a:lnTo>
                      <a:pt x="392" y="24"/>
                    </a:lnTo>
                    <a:lnTo>
                      <a:pt x="310" y="470"/>
                    </a:lnTo>
                    <a:close/>
                  </a:path>
                </a:pathLst>
              </a:custGeom>
              <a:solidFill>
                <a:srgbClr val="8045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47" name="Freeform 504"/>
              <p:cNvSpPr>
                <a:spLocks noEditPoints="1"/>
              </p:cNvSpPr>
              <p:nvPr/>
            </p:nvSpPr>
            <p:spPr bwMode="auto">
              <a:xfrm>
                <a:off x="2394" y="3596"/>
                <a:ext cx="12" cy="14"/>
              </a:xfrm>
              <a:custGeom>
                <a:avLst/>
                <a:gdLst>
                  <a:gd name="T0" fmla="*/ 4 w 12"/>
                  <a:gd name="T1" fmla="*/ 0 h 14"/>
                  <a:gd name="T2" fmla="*/ 4 w 12"/>
                  <a:gd name="T3" fmla="*/ 0 h 14"/>
                  <a:gd name="T4" fmla="*/ 0 w 12"/>
                  <a:gd name="T5" fmla="*/ 4 h 14"/>
                  <a:gd name="T6" fmla="*/ 0 w 12"/>
                  <a:gd name="T7" fmla="*/ 8 h 14"/>
                  <a:gd name="T8" fmla="*/ 0 w 12"/>
                  <a:gd name="T9" fmla="*/ 8 h 14"/>
                  <a:gd name="T10" fmla="*/ 2 w 12"/>
                  <a:gd name="T11" fmla="*/ 12 h 14"/>
                  <a:gd name="T12" fmla="*/ 8 w 12"/>
                  <a:gd name="T13" fmla="*/ 14 h 14"/>
                  <a:gd name="T14" fmla="*/ 8 w 12"/>
                  <a:gd name="T15" fmla="*/ 14 h 14"/>
                  <a:gd name="T16" fmla="*/ 12 w 12"/>
                  <a:gd name="T17" fmla="*/ 10 h 14"/>
                  <a:gd name="T18" fmla="*/ 12 w 12"/>
                  <a:gd name="T19" fmla="*/ 6 h 14"/>
                  <a:gd name="T20" fmla="*/ 12 w 12"/>
                  <a:gd name="T21" fmla="*/ 6 h 14"/>
                  <a:gd name="T22" fmla="*/ 10 w 12"/>
                  <a:gd name="T23" fmla="*/ 0 h 14"/>
                  <a:gd name="T24" fmla="*/ 4 w 12"/>
                  <a:gd name="T25" fmla="*/ 0 h 14"/>
                  <a:gd name="T26" fmla="*/ 10 w 12"/>
                  <a:gd name="T27" fmla="*/ 6 h 14"/>
                  <a:gd name="T28" fmla="*/ 10 w 12"/>
                  <a:gd name="T29" fmla="*/ 6 h 14"/>
                  <a:gd name="T30" fmla="*/ 10 w 12"/>
                  <a:gd name="T31" fmla="*/ 8 h 14"/>
                  <a:gd name="T32" fmla="*/ 8 w 12"/>
                  <a:gd name="T33" fmla="*/ 10 h 14"/>
                  <a:gd name="T34" fmla="*/ 8 w 12"/>
                  <a:gd name="T35" fmla="*/ 10 h 14"/>
                  <a:gd name="T36" fmla="*/ 4 w 12"/>
                  <a:gd name="T37" fmla="*/ 10 h 14"/>
                  <a:gd name="T38" fmla="*/ 2 w 12"/>
                  <a:gd name="T39" fmla="*/ 8 h 14"/>
                  <a:gd name="T40" fmla="*/ 2 w 12"/>
                  <a:gd name="T41" fmla="*/ 8 h 14"/>
                  <a:gd name="T42" fmla="*/ 4 w 12"/>
                  <a:gd name="T43" fmla="*/ 4 h 14"/>
                  <a:gd name="T44" fmla="*/ 6 w 12"/>
                  <a:gd name="T45" fmla="*/ 4 h 14"/>
                  <a:gd name="T46" fmla="*/ 6 w 12"/>
                  <a:gd name="T47" fmla="*/ 4 h 14"/>
                  <a:gd name="T48" fmla="*/ 8 w 12"/>
                  <a:gd name="T49" fmla="*/ 4 h 14"/>
                  <a:gd name="T50" fmla="*/ 10 w 12"/>
                  <a:gd name="T51" fmla="*/ 6 h 1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2"/>
                  <a:gd name="T79" fmla="*/ 0 h 14"/>
                  <a:gd name="T80" fmla="*/ 12 w 12"/>
                  <a:gd name="T81" fmla="*/ 14 h 1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8" y="14"/>
                    </a:lnTo>
                    <a:lnTo>
                      <a:pt x="12" y="10"/>
                    </a:lnTo>
                    <a:lnTo>
                      <a:pt x="12" y="6"/>
                    </a:lnTo>
                    <a:lnTo>
                      <a:pt x="10" y="0"/>
                    </a:lnTo>
                    <a:lnTo>
                      <a:pt x="4" y="0"/>
                    </a:lnTo>
                    <a:close/>
                    <a:moveTo>
                      <a:pt x="10" y="6"/>
                    </a:moveTo>
                    <a:lnTo>
                      <a:pt x="10" y="6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4" y="10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858585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48" name="Freeform 505"/>
              <p:cNvSpPr>
                <a:spLocks/>
              </p:cNvSpPr>
              <p:nvPr/>
            </p:nvSpPr>
            <p:spPr bwMode="auto">
              <a:xfrm>
                <a:off x="2394" y="3596"/>
                <a:ext cx="12" cy="14"/>
              </a:xfrm>
              <a:custGeom>
                <a:avLst/>
                <a:gdLst>
                  <a:gd name="T0" fmla="*/ 4 w 12"/>
                  <a:gd name="T1" fmla="*/ 0 h 14"/>
                  <a:gd name="T2" fmla="*/ 4 w 12"/>
                  <a:gd name="T3" fmla="*/ 0 h 14"/>
                  <a:gd name="T4" fmla="*/ 0 w 12"/>
                  <a:gd name="T5" fmla="*/ 4 h 14"/>
                  <a:gd name="T6" fmla="*/ 0 w 12"/>
                  <a:gd name="T7" fmla="*/ 8 h 14"/>
                  <a:gd name="T8" fmla="*/ 0 w 12"/>
                  <a:gd name="T9" fmla="*/ 8 h 14"/>
                  <a:gd name="T10" fmla="*/ 2 w 12"/>
                  <a:gd name="T11" fmla="*/ 12 h 14"/>
                  <a:gd name="T12" fmla="*/ 8 w 12"/>
                  <a:gd name="T13" fmla="*/ 14 h 14"/>
                  <a:gd name="T14" fmla="*/ 8 w 12"/>
                  <a:gd name="T15" fmla="*/ 14 h 14"/>
                  <a:gd name="T16" fmla="*/ 12 w 12"/>
                  <a:gd name="T17" fmla="*/ 10 h 14"/>
                  <a:gd name="T18" fmla="*/ 12 w 12"/>
                  <a:gd name="T19" fmla="*/ 6 h 14"/>
                  <a:gd name="T20" fmla="*/ 12 w 12"/>
                  <a:gd name="T21" fmla="*/ 6 h 14"/>
                  <a:gd name="T22" fmla="*/ 10 w 12"/>
                  <a:gd name="T23" fmla="*/ 0 h 14"/>
                  <a:gd name="T24" fmla="*/ 4 w 12"/>
                  <a:gd name="T25" fmla="*/ 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"/>
                  <a:gd name="T40" fmla="*/ 0 h 14"/>
                  <a:gd name="T41" fmla="*/ 12 w 12"/>
                  <a:gd name="T42" fmla="*/ 14 h 1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" h="1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8" y="14"/>
                    </a:lnTo>
                    <a:lnTo>
                      <a:pt x="12" y="10"/>
                    </a:lnTo>
                    <a:lnTo>
                      <a:pt x="12" y="6"/>
                    </a:lnTo>
                    <a:lnTo>
                      <a:pt x="10" y="0"/>
                    </a:lnTo>
                    <a:lnTo>
                      <a:pt x="4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49" name="Freeform 506"/>
              <p:cNvSpPr>
                <a:spLocks/>
              </p:cNvSpPr>
              <p:nvPr/>
            </p:nvSpPr>
            <p:spPr bwMode="auto">
              <a:xfrm>
                <a:off x="2396" y="3600"/>
                <a:ext cx="8" cy="6"/>
              </a:xfrm>
              <a:custGeom>
                <a:avLst/>
                <a:gdLst>
                  <a:gd name="T0" fmla="*/ 8 w 8"/>
                  <a:gd name="T1" fmla="*/ 2 h 6"/>
                  <a:gd name="T2" fmla="*/ 8 w 8"/>
                  <a:gd name="T3" fmla="*/ 2 h 6"/>
                  <a:gd name="T4" fmla="*/ 8 w 8"/>
                  <a:gd name="T5" fmla="*/ 4 h 6"/>
                  <a:gd name="T6" fmla="*/ 6 w 8"/>
                  <a:gd name="T7" fmla="*/ 6 h 6"/>
                  <a:gd name="T8" fmla="*/ 6 w 8"/>
                  <a:gd name="T9" fmla="*/ 6 h 6"/>
                  <a:gd name="T10" fmla="*/ 2 w 8"/>
                  <a:gd name="T11" fmla="*/ 6 h 6"/>
                  <a:gd name="T12" fmla="*/ 0 w 8"/>
                  <a:gd name="T13" fmla="*/ 4 h 6"/>
                  <a:gd name="T14" fmla="*/ 0 w 8"/>
                  <a:gd name="T15" fmla="*/ 4 h 6"/>
                  <a:gd name="T16" fmla="*/ 2 w 8"/>
                  <a:gd name="T17" fmla="*/ 0 h 6"/>
                  <a:gd name="T18" fmla="*/ 4 w 8"/>
                  <a:gd name="T19" fmla="*/ 0 h 6"/>
                  <a:gd name="T20" fmla="*/ 4 w 8"/>
                  <a:gd name="T21" fmla="*/ 0 h 6"/>
                  <a:gd name="T22" fmla="*/ 6 w 8"/>
                  <a:gd name="T23" fmla="*/ 0 h 6"/>
                  <a:gd name="T24" fmla="*/ 8 w 8"/>
                  <a:gd name="T25" fmla="*/ 2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8"/>
                  <a:gd name="T40" fmla="*/ 0 h 6"/>
                  <a:gd name="T41" fmla="*/ 8 w 8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8" h="6">
                    <a:moveTo>
                      <a:pt x="8" y="2"/>
                    </a:moveTo>
                    <a:lnTo>
                      <a:pt x="8" y="2"/>
                    </a:lnTo>
                    <a:lnTo>
                      <a:pt x="8" y="4"/>
                    </a:lnTo>
                    <a:lnTo>
                      <a:pt x="6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50" name="Freeform 507"/>
              <p:cNvSpPr>
                <a:spLocks/>
              </p:cNvSpPr>
              <p:nvPr/>
            </p:nvSpPr>
            <p:spPr bwMode="auto">
              <a:xfrm>
                <a:off x="2312" y="3590"/>
                <a:ext cx="156" cy="58"/>
              </a:xfrm>
              <a:custGeom>
                <a:avLst/>
                <a:gdLst>
                  <a:gd name="T0" fmla="*/ 156 w 156"/>
                  <a:gd name="T1" fmla="*/ 24 h 58"/>
                  <a:gd name="T2" fmla="*/ 140 w 156"/>
                  <a:gd name="T3" fmla="*/ 50 h 58"/>
                  <a:gd name="T4" fmla="*/ 0 w 156"/>
                  <a:gd name="T5" fmla="*/ 58 h 58"/>
                  <a:gd name="T6" fmla="*/ 12 w 156"/>
                  <a:gd name="T7" fmla="*/ 28 h 58"/>
                  <a:gd name="T8" fmla="*/ 64 w 156"/>
                  <a:gd name="T9" fmla="*/ 22 h 58"/>
                  <a:gd name="T10" fmla="*/ 64 w 156"/>
                  <a:gd name="T11" fmla="*/ 22 h 58"/>
                  <a:gd name="T12" fmla="*/ 86 w 156"/>
                  <a:gd name="T13" fmla="*/ 4 h 58"/>
                  <a:gd name="T14" fmla="*/ 86 w 156"/>
                  <a:gd name="T15" fmla="*/ 4 h 58"/>
                  <a:gd name="T16" fmla="*/ 90 w 156"/>
                  <a:gd name="T17" fmla="*/ 2 h 58"/>
                  <a:gd name="T18" fmla="*/ 96 w 156"/>
                  <a:gd name="T19" fmla="*/ 0 h 58"/>
                  <a:gd name="T20" fmla="*/ 102 w 156"/>
                  <a:gd name="T21" fmla="*/ 0 h 58"/>
                  <a:gd name="T22" fmla="*/ 108 w 156"/>
                  <a:gd name="T23" fmla="*/ 0 h 58"/>
                  <a:gd name="T24" fmla="*/ 112 w 156"/>
                  <a:gd name="T25" fmla="*/ 4 h 58"/>
                  <a:gd name="T26" fmla="*/ 116 w 156"/>
                  <a:gd name="T27" fmla="*/ 8 h 58"/>
                  <a:gd name="T28" fmla="*/ 116 w 156"/>
                  <a:gd name="T29" fmla="*/ 16 h 58"/>
                  <a:gd name="T30" fmla="*/ 114 w 156"/>
                  <a:gd name="T31" fmla="*/ 24 h 58"/>
                  <a:gd name="T32" fmla="*/ 156 w 156"/>
                  <a:gd name="T33" fmla="*/ 24 h 5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6"/>
                  <a:gd name="T52" fmla="*/ 0 h 58"/>
                  <a:gd name="T53" fmla="*/ 156 w 156"/>
                  <a:gd name="T54" fmla="*/ 58 h 5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6" h="58">
                    <a:moveTo>
                      <a:pt x="156" y="24"/>
                    </a:moveTo>
                    <a:lnTo>
                      <a:pt x="140" y="50"/>
                    </a:lnTo>
                    <a:lnTo>
                      <a:pt x="0" y="58"/>
                    </a:lnTo>
                    <a:lnTo>
                      <a:pt x="12" y="28"/>
                    </a:lnTo>
                    <a:lnTo>
                      <a:pt x="64" y="22"/>
                    </a:lnTo>
                    <a:lnTo>
                      <a:pt x="86" y="4"/>
                    </a:lnTo>
                    <a:lnTo>
                      <a:pt x="90" y="2"/>
                    </a:lnTo>
                    <a:lnTo>
                      <a:pt x="96" y="0"/>
                    </a:lnTo>
                    <a:lnTo>
                      <a:pt x="102" y="0"/>
                    </a:lnTo>
                    <a:lnTo>
                      <a:pt x="108" y="0"/>
                    </a:lnTo>
                    <a:lnTo>
                      <a:pt x="112" y="4"/>
                    </a:lnTo>
                    <a:lnTo>
                      <a:pt x="116" y="8"/>
                    </a:lnTo>
                    <a:lnTo>
                      <a:pt x="116" y="16"/>
                    </a:lnTo>
                    <a:lnTo>
                      <a:pt x="114" y="24"/>
                    </a:lnTo>
                    <a:lnTo>
                      <a:pt x="156" y="24"/>
                    </a:lnTo>
                    <a:close/>
                  </a:path>
                </a:pathLst>
              </a:custGeom>
              <a:solidFill>
                <a:srgbClr val="9A9A9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51" name="Freeform 508"/>
              <p:cNvSpPr>
                <a:spLocks/>
              </p:cNvSpPr>
              <p:nvPr/>
            </p:nvSpPr>
            <p:spPr bwMode="auto">
              <a:xfrm>
                <a:off x="2400" y="3604"/>
                <a:ext cx="10" cy="8"/>
              </a:xfrm>
              <a:custGeom>
                <a:avLst/>
                <a:gdLst>
                  <a:gd name="T0" fmla="*/ 0 w 10"/>
                  <a:gd name="T1" fmla="*/ 8 h 8"/>
                  <a:gd name="T2" fmla="*/ 0 w 10"/>
                  <a:gd name="T3" fmla="*/ 8 h 8"/>
                  <a:gd name="T4" fmla="*/ 2 w 10"/>
                  <a:gd name="T5" fmla="*/ 8 h 8"/>
                  <a:gd name="T6" fmla="*/ 6 w 10"/>
                  <a:gd name="T7" fmla="*/ 8 h 8"/>
                  <a:gd name="T8" fmla="*/ 6 w 10"/>
                  <a:gd name="T9" fmla="*/ 8 h 8"/>
                  <a:gd name="T10" fmla="*/ 8 w 10"/>
                  <a:gd name="T11" fmla="*/ 6 h 8"/>
                  <a:gd name="T12" fmla="*/ 10 w 10"/>
                  <a:gd name="T13" fmla="*/ 2 h 8"/>
                  <a:gd name="T14" fmla="*/ 10 w 10"/>
                  <a:gd name="T15" fmla="*/ 2 h 8"/>
                  <a:gd name="T16" fmla="*/ 6 w 10"/>
                  <a:gd name="T17" fmla="*/ 0 h 8"/>
                  <a:gd name="T18" fmla="*/ 2 w 10"/>
                  <a:gd name="T19" fmla="*/ 2 h 8"/>
                  <a:gd name="T20" fmla="*/ 2 w 10"/>
                  <a:gd name="T21" fmla="*/ 2 h 8"/>
                  <a:gd name="T22" fmla="*/ 0 w 10"/>
                  <a:gd name="T23" fmla="*/ 4 h 8"/>
                  <a:gd name="T24" fmla="*/ 0 w 10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8"/>
                  <a:gd name="T41" fmla="*/ 10 w 10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A2A2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52" name="Freeform 509"/>
              <p:cNvSpPr>
                <a:spLocks/>
              </p:cNvSpPr>
              <p:nvPr/>
            </p:nvSpPr>
            <p:spPr bwMode="auto">
              <a:xfrm>
                <a:off x="2400" y="3604"/>
                <a:ext cx="10" cy="8"/>
              </a:xfrm>
              <a:custGeom>
                <a:avLst/>
                <a:gdLst>
                  <a:gd name="T0" fmla="*/ 0 w 10"/>
                  <a:gd name="T1" fmla="*/ 8 h 8"/>
                  <a:gd name="T2" fmla="*/ 0 w 10"/>
                  <a:gd name="T3" fmla="*/ 8 h 8"/>
                  <a:gd name="T4" fmla="*/ 2 w 10"/>
                  <a:gd name="T5" fmla="*/ 8 h 8"/>
                  <a:gd name="T6" fmla="*/ 6 w 10"/>
                  <a:gd name="T7" fmla="*/ 8 h 8"/>
                  <a:gd name="T8" fmla="*/ 6 w 10"/>
                  <a:gd name="T9" fmla="*/ 8 h 8"/>
                  <a:gd name="T10" fmla="*/ 8 w 10"/>
                  <a:gd name="T11" fmla="*/ 6 h 8"/>
                  <a:gd name="T12" fmla="*/ 10 w 10"/>
                  <a:gd name="T13" fmla="*/ 2 h 8"/>
                  <a:gd name="T14" fmla="*/ 10 w 10"/>
                  <a:gd name="T15" fmla="*/ 2 h 8"/>
                  <a:gd name="T16" fmla="*/ 6 w 10"/>
                  <a:gd name="T17" fmla="*/ 0 h 8"/>
                  <a:gd name="T18" fmla="*/ 2 w 10"/>
                  <a:gd name="T19" fmla="*/ 2 h 8"/>
                  <a:gd name="T20" fmla="*/ 2 w 10"/>
                  <a:gd name="T21" fmla="*/ 2 h 8"/>
                  <a:gd name="T22" fmla="*/ 0 w 10"/>
                  <a:gd name="T23" fmla="*/ 4 h 8"/>
                  <a:gd name="T24" fmla="*/ 0 w 10"/>
                  <a:gd name="T25" fmla="*/ 8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"/>
                  <a:gd name="T40" fmla="*/ 0 h 8"/>
                  <a:gd name="T41" fmla="*/ 10 w 10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8"/>
                    </a:lnTo>
                    <a:lnTo>
                      <a:pt x="8" y="6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53" name="Freeform 510"/>
              <p:cNvSpPr>
                <a:spLocks/>
              </p:cNvSpPr>
              <p:nvPr/>
            </p:nvSpPr>
            <p:spPr bwMode="auto">
              <a:xfrm>
                <a:off x="2110" y="3318"/>
                <a:ext cx="68" cy="12"/>
              </a:xfrm>
              <a:custGeom>
                <a:avLst/>
                <a:gdLst>
                  <a:gd name="T0" fmla="*/ 68 w 68"/>
                  <a:gd name="T1" fmla="*/ 4 h 12"/>
                  <a:gd name="T2" fmla="*/ 68 w 68"/>
                  <a:gd name="T3" fmla="*/ 4 h 12"/>
                  <a:gd name="T4" fmla="*/ 62 w 68"/>
                  <a:gd name="T5" fmla="*/ 6 h 12"/>
                  <a:gd name="T6" fmla="*/ 50 w 68"/>
                  <a:gd name="T7" fmla="*/ 8 h 12"/>
                  <a:gd name="T8" fmla="*/ 28 w 68"/>
                  <a:gd name="T9" fmla="*/ 8 h 12"/>
                  <a:gd name="T10" fmla="*/ 14 w 68"/>
                  <a:gd name="T11" fmla="*/ 4 h 12"/>
                  <a:gd name="T12" fmla="*/ 0 w 68"/>
                  <a:gd name="T13" fmla="*/ 0 h 12"/>
                  <a:gd name="T14" fmla="*/ 0 w 68"/>
                  <a:gd name="T15" fmla="*/ 0 h 12"/>
                  <a:gd name="T16" fmla="*/ 6 w 68"/>
                  <a:gd name="T17" fmla="*/ 4 h 12"/>
                  <a:gd name="T18" fmla="*/ 22 w 68"/>
                  <a:gd name="T19" fmla="*/ 10 h 12"/>
                  <a:gd name="T20" fmla="*/ 32 w 68"/>
                  <a:gd name="T21" fmla="*/ 12 h 12"/>
                  <a:gd name="T22" fmla="*/ 44 w 68"/>
                  <a:gd name="T23" fmla="*/ 12 h 12"/>
                  <a:gd name="T24" fmla="*/ 56 w 68"/>
                  <a:gd name="T25" fmla="*/ 10 h 12"/>
                  <a:gd name="T26" fmla="*/ 68 w 68"/>
                  <a:gd name="T27" fmla="*/ 4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8"/>
                  <a:gd name="T43" fmla="*/ 0 h 12"/>
                  <a:gd name="T44" fmla="*/ 68 w 68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8" h="12">
                    <a:moveTo>
                      <a:pt x="68" y="4"/>
                    </a:moveTo>
                    <a:lnTo>
                      <a:pt x="68" y="4"/>
                    </a:lnTo>
                    <a:lnTo>
                      <a:pt x="62" y="6"/>
                    </a:lnTo>
                    <a:lnTo>
                      <a:pt x="50" y="8"/>
                    </a:lnTo>
                    <a:lnTo>
                      <a:pt x="28" y="8"/>
                    </a:lnTo>
                    <a:lnTo>
                      <a:pt x="14" y="4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22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0"/>
                    </a:lnTo>
                    <a:lnTo>
                      <a:pt x="68" y="4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54" name="Freeform 511"/>
              <p:cNvSpPr>
                <a:spLocks/>
              </p:cNvSpPr>
              <p:nvPr/>
            </p:nvSpPr>
            <p:spPr bwMode="auto">
              <a:xfrm>
                <a:off x="2110" y="3318"/>
                <a:ext cx="68" cy="12"/>
              </a:xfrm>
              <a:custGeom>
                <a:avLst/>
                <a:gdLst>
                  <a:gd name="T0" fmla="*/ 68 w 68"/>
                  <a:gd name="T1" fmla="*/ 4 h 12"/>
                  <a:gd name="T2" fmla="*/ 68 w 68"/>
                  <a:gd name="T3" fmla="*/ 4 h 12"/>
                  <a:gd name="T4" fmla="*/ 62 w 68"/>
                  <a:gd name="T5" fmla="*/ 6 h 12"/>
                  <a:gd name="T6" fmla="*/ 50 w 68"/>
                  <a:gd name="T7" fmla="*/ 8 h 12"/>
                  <a:gd name="T8" fmla="*/ 28 w 68"/>
                  <a:gd name="T9" fmla="*/ 8 h 12"/>
                  <a:gd name="T10" fmla="*/ 14 w 68"/>
                  <a:gd name="T11" fmla="*/ 4 h 12"/>
                  <a:gd name="T12" fmla="*/ 0 w 68"/>
                  <a:gd name="T13" fmla="*/ 0 h 12"/>
                  <a:gd name="T14" fmla="*/ 0 w 68"/>
                  <a:gd name="T15" fmla="*/ 0 h 12"/>
                  <a:gd name="T16" fmla="*/ 6 w 68"/>
                  <a:gd name="T17" fmla="*/ 4 h 12"/>
                  <a:gd name="T18" fmla="*/ 22 w 68"/>
                  <a:gd name="T19" fmla="*/ 10 h 12"/>
                  <a:gd name="T20" fmla="*/ 32 w 68"/>
                  <a:gd name="T21" fmla="*/ 12 h 12"/>
                  <a:gd name="T22" fmla="*/ 44 w 68"/>
                  <a:gd name="T23" fmla="*/ 12 h 12"/>
                  <a:gd name="T24" fmla="*/ 56 w 68"/>
                  <a:gd name="T25" fmla="*/ 10 h 12"/>
                  <a:gd name="T26" fmla="*/ 68 w 68"/>
                  <a:gd name="T27" fmla="*/ 4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68"/>
                  <a:gd name="T43" fmla="*/ 0 h 12"/>
                  <a:gd name="T44" fmla="*/ 68 w 68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68" h="12">
                    <a:moveTo>
                      <a:pt x="68" y="4"/>
                    </a:moveTo>
                    <a:lnTo>
                      <a:pt x="68" y="4"/>
                    </a:lnTo>
                    <a:lnTo>
                      <a:pt x="62" y="6"/>
                    </a:lnTo>
                    <a:lnTo>
                      <a:pt x="50" y="8"/>
                    </a:lnTo>
                    <a:lnTo>
                      <a:pt x="28" y="8"/>
                    </a:lnTo>
                    <a:lnTo>
                      <a:pt x="14" y="4"/>
                    </a:lnTo>
                    <a:lnTo>
                      <a:pt x="0" y="0"/>
                    </a:lnTo>
                    <a:lnTo>
                      <a:pt x="6" y="4"/>
                    </a:lnTo>
                    <a:lnTo>
                      <a:pt x="22" y="10"/>
                    </a:lnTo>
                    <a:lnTo>
                      <a:pt x="32" y="12"/>
                    </a:lnTo>
                    <a:lnTo>
                      <a:pt x="44" y="12"/>
                    </a:lnTo>
                    <a:lnTo>
                      <a:pt x="56" y="10"/>
                    </a:lnTo>
                    <a:lnTo>
                      <a:pt x="68" y="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55" name="Freeform 512"/>
              <p:cNvSpPr>
                <a:spLocks/>
              </p:cNvSpPr>
              <p:nvPr/>
            </p:nvSpPr>
            <p:spPr bwMode="auto">
              <a:xfrm>
                <a:off x="1862" y="3430"/>
                <a:ext cx="208" cy="236"/>
              </a:xfrm>
              <a:custGeom>
                <a:avLst/>
                <a:gdLst>
                  <a:gd name="T0" fmla="*/ 0 w 208"/>
                  <a:gd name="T1" fmla="*/ 0 h 236"/>
                  <a:gd name="T2" fmla="*/ 68 w 208"/>
                  <a:gd name="T3" fmla="*/ 120 h 236"/>
                  <a:gd name="T4" fmla="*/ 68 w 208"/>
                  <a:gd name="T5" fmla="*/ 120 h 236"/>
                  <a:gd name="T6" fmla="*/ 108 w 208"/>
                  <a:gd name="T7" fmla="*/ 90 h 236"/>
                  <a:gd name="T8" fmla="*/ 146 w 208"/>
                  <a:gd name="T9" fmla="*/ 64 h 236"/>
                  <a:gd name="T10" fmla="*/ 166 w 208"/>
                  <a:gd name="T11" fmla="*/ 52 h 236"/>
                  <a:gd name="T12" fmla="*/ 184 w 208"/>
                  <a:gd name="T13" fmla="*/ 44 h 236"/>
                  <a:gd name="T14" fmla="*/ 208 w 208"/>
                  <a:gd name="T15" fmla="*/ 236 h 236"/>
                  <a:gd name="T16" fmla="*/ 166 w 208"/>
                  <a:gd name="T17" fmla="*/ 84 h 236"/>
                  <a:gd name="T18" fmla="*/ 64 w 208"/>
                  <a:gd name="T19" fmla="*/ 132 h 236"/>
                  <a:gd name="T20" fmla="*/ 64 w 208"/>
                  <a:gd name="T21" fmla="*/ 132 h 236"/>
                  <a:gd name="T22" fmla="*/ 34 w 208"/>
                  <a:gd name="T23" fmla="*/ 80 h 236"/>
                  <a:gd name="T24" fmla="*/ 14 w 208"/>
                  <a:gd name="T25" fmla="*/ 36 h 236"/>
                  <a:gd name="T26" fmla="*/ 4 w 208"/>
                  <a:gd name="T27" fmla="*/ 16 h 236"/>
                  <a:gd name="T28" fmla="*/ 0 w 208"/>
                  <a:gd name="T29" fmla="*/ 0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8"/>
                  <a:gd name="T46" fmla="*/ 0 h 236"/>
                  <a:gd name="T47" fmla="*/ 208 w 208"/>
                  <a:gd name="T48" fmla="*/ 236 h 2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8" h="236">
                    <a:moveTo>
                      <a:pt x="0" y="0"/>
                    </a:moveTo>
                    <a:lnTo>
                      <a:pt x="68" y="120"/>
                    </a:lnTo>
                    <a:lnTo>
                      <a:pt x="108" y="90"/>
                    </a:lnTo>
                    <a:lnTo>
                      <a:pt x="146" y="64"/>
                    </a:lnTo>
                    <a:lnTo>
                      <a:pt x="166" y="52"/>
                    </a:lnTo>
                    <a:lnTo>
                      <a:pt x="184" y="44"/>
                    </a:lnTo>
                    <a:lnTo>
                      <a:pt x="208" y="236"/>
                    </a:lnTo>
                    <a:lnTo>
                      <a:pt x="166" y="84"/>
                    </a:lnTo>
                    <a:lnTo>
                      <a:pt x="64" y="132"/>
                    </a:lnTo>
                    <a:lnTo>
                      <a:pt x="34" y="80"/>
                    </a:lnTo>
                    <a:lnTo>
                      <a:pt x="14" y="36"/>
                    </a:lnTo>
                    <a:lnTo>
                      <a:pt x="4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56" name="Freeform 513"/>
              <p:cNvSpPr>
                <a:spLocks/>
              </p:cNvSpPr>
              <p:nvPr/>
            </p:nvSpPr>
            <p:spPr bwMode="auto">
              <a:xfrm>
                <a:off x="1862" y="3430"/>
                <a:ext cx="208" cy="236"/>
              </a:xfrm>
              <a:custGeom>
                <a:avLst/>
                <a:gdLst>
                  <a:gd name="T0" fmla="*/ 0 w 208"/>
                  <a:gd name="T1" fmla="*/ 0 h 236"/>
                  <a:gd name="T2" fmla="*/ 68 w 208"/>
                  <a:gd name="T3" fmla="*/ 120 h 236"/>
                  <a:gd name="T4" fmla="*/ 68 w 208"/>
                  <a:gd name="T5" fmla="*/ 120 h 236"/>
                  <a:gd name="T6" fmla="*/ 108 w 208"/>
                  <a:gd name="T7" fmla="*/ 90 h 236"/>
                  <a:gd name="T8" fmla="*/ 146 w 208"/>
                  <a:gd name="T9" fmla="*/ 64 h 236"/>
                  <a:gd name="T10" fmla="*/ 166 w 208"/>
                  <a:gd name="T11" fmla="*/ 52 h 236"/>
                  <a:gd name="T12" fmla="*/ 184 w 208"/>
                  <a:gd name="T13" fmla="*/ 44 h 236"/>
                  <a:gd name="T14" fmla="*/ 208 w 208"/>
                  <a:gd name="T15" fmla="*/ 236 h 236"/>
                  <a:gd name="T16" fmla="*/ 166 w 208"/>
                  <a:gd name="T17" fmla="*/ 84 h 236"/>
                  <a:gd name="T18" fmla="*/ 64 w 208"/>
                  <a:gd name="T19" fmla="*/ 132 h 236"/>
                  <a:gd name="T20" fmla="*/ 64 w 208"/>
                  <a:gd name="T21" fmla="*/ 132 h 236"/>
                  <a:gd name="T22" fmla="*/ 34 w 208"/>
                  <a:gd name="T23" fmla="*/ 80 h 236"/>
                  <a:gd name="T24" fmla="*/ 14 w 208"/>
                  <a:gd name="T25" fmla="*/ 36 h 236"/>
                  <a:gd name="T26" fmla="*/ 4 w 208"/>
                  <a:gd name="T27" fmla="*/ 16 h 236"/>
                  <a:gd name="T28" fmla="*/ 0 w 208"/>
                  <a:gd name="T29" fmla="*/ 0 h 2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08"/>
                  <a:gd name="T46" fmla="*/ 0 h 236"/>
                  <a:gd name="T47" fmla="*/ 208 w 208"/>
                  <a:gd name="T48" fmla="*/ 236 h 2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08" h="236">
                    <a:moveTo>
                      <a:pt x="0" y="0"/>
                    </a:moveTo>
                    <a:lnTo>
                      <a:pt x="68" y="120"/>
                    </a:lnTo>
                    <a:lnTo>
                      <a:pt x="108" y="90"/>
                    </a:lnTo>
                    <a:lnTo>
                      <a:pt x="146" y="64"/>
                    </a:lnTo>
                    <a:lnTo>
                      <a:pt x="166" y="52"/>
                    </a:lnTo>
                    <a:lnTo>
                      <a:pt x="184" y="44"/>
                    </a:lnTo>
                    <a:lnTo>
                      <a:pt x="208" y="236"/>
                    </a:lnTo>
                    <a:lnTo>
                      <a:pt x="166" y="84"/>
                    </a:lnTo>
                    <a:lnTo>
                      <a:pt x="64" y="132"/>
                    </a:lnTo>
                    <a:lnTo>
                      <a:pt x="34" y="80"/>
                    </a:lnTo>
                    <a:lnTo>
                      <a:pt x="14" y="36"/>
                    </a:lnTo>
                    <a:lnTo>
                      <a:pt x="4" y="1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57" name="Freeform 514"/>
              <p:cNvSpPr>
                <a:spLocks/>
              </p:cNvSpPr>
              <p:nvPr/>
            </p:nvSpPr>
            <p:spPr bwMode="auto">
              <a:xfrm>
                <a:off x="2062" y="3482"/>
                <a:ext cx="100" cy="132"/>
              </a:xfrm>
              <a:custGeom>
                <a:avLst/>
                <a:gdLst>
                  <a:gd name="T0" fmla="*/ 26 w 100"/>
                  <a:gd name="T1" fmla="*/ 0 h 132"/>
                  <a:gd name="T2" fmla="*/ 92 w 100"/>
                  <a:gd name="T3" fmla="*/ 78 h 132"/>
                  <a:gd name="T4" fmla="*/ 92 w 100"/>
                  <a:gd name="T5" fmla="*/ 0 h 132"/>
                  <a:gd name="T6" fmla="*/ 92 w 100"/>
                  <a:gd name="T7" fmla="*/ 0 h 132"/>
                  <a:gd name="T8" fmla="*/ 94 w 100"/>
                  <a:gd name="T9" fmla="*/ 8 h 132"/>
                  <a:gd name="T10" fmla="*/ 98 w 100"/>
                  <a:gd name="T11" fmla="*/ 32 h 132"/>
                  <a:gd name="T12" fmla="*/ 100 w 100"/>
                  <a:gd name="T13" fmla="*/ 48 h 132"/>
                  <a:gd name="T14" fmla="*/ 100 w 100"/>
                  <a:gd name="T15" fmla="*/ 66 h 132"/>
                  <a:gd name="T16" fmla="*/ 100 w 100"/>
                  <a:gd name="T17" fmla="*/ 82 h 132"/>
                  <a:gd name="T18" fmla="*/ 98 w 100"/>
                  <a:gd name="T19" fmla="*/ 100 h 132"/>
                  <a:gd name="T20" fmla="*/ 26 w 100"/>
                  <a:gd name="T21" fmla="*/ 28 h 132"/>
                  <a:gd name="T22" fmla="*/ 0 w 100"/>
                  <a:gd name="T23" fmla="*/ 132 h 132"/>
                  <a:gd name="T24" fmla="*/ 0 w 100"/>
                  <a:gd name="T25" fmla="*/ 132 h 132"/>
                  <a:gd name="T26" fmla="*/ 2 w 100"/>
                  <a:gd name="T27" fmla="*/ 110 h 132"/>
                  <a:gd name="T28" fmla="*/ 10 w 100"/>
                  <a:gd name="T29" fmla="*/ 64 h 132"/>
                  <a:gd name="T30" fmla="*/ 18 w 100"/>
                  <a:gd name="T31" fmla="*/ 18 h 132"/>
                  <a:gd name="T32" fmla="*/ 22 w 100"/>
                  <a:gd name="T33" fmla="*/ 4 h 132"/>
                  <a:gd name="T34" fmla="*/ 24 w 100"/>
                  <a:gd name="T35" fmla="*/ 0 h 132"/>
                  <a:gd name="T36" fmla="*/ 26 w 100"/>
                  <a:gd name="T37" fmla="*/ 0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0"/>
                  <a:gd name="T58" fmla="*/ 0 h 132"/>
                  <a:gd name="T59" fmla="*/ 100 w 100"/>
                  <a:gd name="T60" fmla="*/ 132 h 1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0" h="132">
                    <a:moveTo>
                      <a:pt x="26" y="0"/>
                    </a:moveTo>
                    <a:lnTo>
                      <a:pt x="92" y="78"/>
                    </a:lnTo>
                    <a:lnTo>
                      <a:pt x="92" y="0"/>
                    </a:lnTo>
                    <a:lnTo>
                      <a:pt x="94" y="8"/>
                    </a:lnTo>
                    <a:lnTo>
                      <a:pt x="98" y="32"/>
                    </a:lnTo>
                    <a:lnTo>
                      <a:pt x="100" y="48"/>
                    </a:lnTo>
                    <a:lnTo>
                      <a:pt x="100" y="66"/>
                    </a:lnTo>
                    <a:lnTo>
                      <a:pt x="100" y="82"/>
                    </a:lnTo>
                    <a:lnTo>
                      <a:pt x="98" y="100"/>
                    </a:lnTo>
                    <a:lnTo>
                      <a:pt x="26" y="28"/>
                    </a:lnTo>
                    <a:lnTo>
                      <a:pt x="0" y="132"/>
                    </a:lnTo>
                    <a:lnTo>
                      <a:pt x="2" y="110"/>
                    </a:lnTo>
                    <a:lnTo>
                      <a:pt x="10" y="64"/>
                    </a:lnTo>
                    <a:lnTo>
                      <a:pt x="18" y="18"/>
                    </a:lnTo>
                    <a:lnTo>
                      <a:pt x="22" y="4"/>
                    </a:lnTo>
                    <a:lnTo>
                      <a:pt x="24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58" name="Freeform 515"/>
              <p:cNvSpPr>
                <a:spLocks/>
              </p:cNvSpPr>
              <p:nvPr/>
            </p:nvSpPr>
            <p:spPr bwMode="auto">
              <a:xfrm>
                <a:off x="2062" y="3482"/>
                <a:ext cx="100" cy="132"/>
              </a:xfrm>
              <a:custGeom>
                <a:avLst/>
                <a:gdLst>
                  <a:gd name="T0" fmla="*/ 26 w 100"/>
                  <a:gd name="T1" fmla="*/ 0 h 132"/>
                  <a:gd name="T2" fmla="*/ 92 w 100"/>
                  <a:gd name="T3" fmla="*/ 78 h 132"/>
                  <a:gd name="T4" fmla="*/ 92 w 100"/>
                  <a:gd name="T5" fmla="*/ 0 h 132"/>
                  <a:gd name="T6" fmla="*/ 92 w 100"/>
                  <a:gd name="T7" fmla="*/ 0 h 132"/>
                  <a:gd name="T8" fmla="*/ 94 w 100"/>
                  <a:gd name="T9" fmla="*/ 8 h 132"/>
                  <a:gd name="T10" fmla="*/ 98 w 100"/>
                  <a:gd name="T11" fmla="*/ 32 h 132"/>
                  <a:gd name="T12" fmla="*/ 100 w 100"/>
                  <a:gd name="T13" fmla="*/ 48 h 132"/>
                  <a:gd name="T14" fmla="*/ 100 w 100"/>
                  <a:gd name="T15" fmla="*/ 66 h 132"/>
                  <a:gd name="T16" fmla="*/ 100 w 100"/>
                  <a:gd name="T17" fmla="*/ 82 h 132"/>
                  <a:gd name="T18" fmla="*/ 98 w 100"/>
                  <a:gd name="T19" fmla="*/ 100 h 132"/>
                  <a:gd name="T20" fmla="*/ 26 w 100"/>
                  <a:gd name="T21" fmla="*/ 28 h 132"/>
                  <a:gd name="T22" fmla="*/ 0 w 100"/>
                  <a:gd name="T23" fmla="*/ 132 h 132"/>
                  <a:gd name="T24" fmla="*/ 0 w 100"/>
                  <a:gd name="T25" fmla="*/ 132 h 132"/>
                  <a:gd name="T26" fmla="*/ 2 w 100"/>
                  <a:gd name="T27" fmla="*/ 110 h 132"/>
                  <a:gd name="T28" fmla="*/ 10 w 100"/>
                  <a:gd name="T29" fmla="*/ 64 h 132"/>
                  <a:gd name="T30" fmla="*/ 18 w 100"/>
                  <a:gd name="T31" fmla="*/ 18 h 132"/>
                  <a:gd name="T32" fmla="*/ 22 w 100"/>
                  <a:gd name="T33" fmla="*/ 4 h 132"/>
                  <a:gd name="T34" fmla="*/ 24 w 100"/>
                  <a:gd name="T35" fmla="*/ 0 h 132"/>
                  <a:gd name="T36" fmla="*/ 26 w 100"/>
                  <a:gd name="T37" fmla="*/ 0 h 13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0"/>
                  <a:gd name="T58" fmla="*/ 0 h 132"/>
                  <a:gd name="T59" fmla="*/ 100 w 100"/>
                  <a:gd name="T60" fmla="*/ 132 h 13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0" h="132">
                    <a:moveTo>
                      <a:pt x="26" y="0"/>
                    </a:moveTo>
                    <a:lnTo>
                      <a:pt x="92" y="78"/>
                    </a:lnTo>
                    <a:lnTo>
                      <a:pt x="92" y="0"/>
                    </a:lnTo>
                    <a:lnTo>
                      <a:pt x="94" y="8"/>
                    </a:lnTo>
                    <a:lnTo>
                      <a:pt x="98" y="32"/>
                    </a:lnTo>
                    <a:lnTo>
                      <a:pt x="100" y="48"/>
                    </a:lnTo>
                    <a:lnTo>
                      <a:pt x="100" y="66"/>
                    </a:lnTo>
                    <a:lnTo>
                      <a:pt x="100" y="82"/>
                    </a:lnTo>
                    <a:lnTo>
                      <a:pt x="98" y="100"/>
                    </a:lnTo>
                    <a:lnTo>
                      <a:pt x="26" y="28"/>
                    </a:lnTo>
                    <a:lnTo>
                      <a:pt x="0" y="132"/>
                    </a:lnTo>
                    <a:lnTo>
                      <a:pt x="2" y="110"/>
                    </a:lnTo>
                    <a:lnTo>
                      <a:pt x="10" y="64"/>
                    </a:lnTo>
                    <a:lnTo>
                      <a:pt x="18" y="18"/>
                    </a:lnTo>
                    <a:lnTo>
                      <a:pt x="22" y="4"/>
                    </a:lnTo>
                    <a:lnTo>
                      <a:pt x="24" y="0"/>
                    </a:lnTo>
                    <a:lnTo>
                      <a:pt x="2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59" name="Freeform 516"/>
              <p:cNvSpPr>
                <a:spLocks/>
              </p:cNvSpPr>
              <p:nvPr/>
            </p:nvSpPr>
            <p:spPr bwMode="auto">
              <a:xfrm>
                <a:off x="2004" y="3800"/>
                <a:ext cx="312" cy="242"/>
              </a:xfrm>
              <a:custGeom>
                <a:avLst/>
                <a:gdLst>
                  <a:gd name="T0" fmla="*/ 0 w 312"/>
                  <a:gd name="T1" fmla="*/ 172 h 242"/>
                  <a:gd name="T2" fmla="*/ 54 w 312"/>
                  <a:gd name="T3" fmla="*/ 148 h 242"/>
                  <a:gd name="T4" fmla="*/ 70 w 312"/>
                  <a:gd name="T5" fmla="*/ 134 h 242"/>
                  <a:gd name="T6" fmla="*/ 132 w 312"/>
                  <a:gd name="T7" fmla="*/ 44 h 242"/>
                  <a:gd name="T8" fmla="*/ 270 w 312"/>
                  <a:gd name="T9" fmla="*/ 0 h 242"/>
                  <a:gd name="T10" fmla="*/ 272 w 312"/>
                  <a:gd name="T11" fmla="*/ 2 h 242"/>
                  <a:gd name="T12" fmla="*/ 274 w 312"/>
                  <a:gd name="T13" fmla="*/ 12 h 242"/>
                  <a:gd name="T14" fmla="*/ 266 w 312"/>
                  <a:gd name="T15" fmla="*/ 18 h 242"/>
                  <a:gd name="T16" fmla="*/ 214 w 312"/>
                  <a:gd name="T17" fmla="*/ 24 h 242"/>
                  <a:gd name="T18" fmla="*/ 156 w 312"/>
                  <a:gd name="T19" fmla="*/ 60 h 242"/>
                  <a:gd name="T20" fmla="*/ 232 w 312"/>
                  <a:gd name="T21" fmla="*/ 42 h 242"/>
                  <a:gd name="T22" fmla="*/ 272 w 312"/>
                  <a:gd name="T23" fmla="*/ 42 h 242"/>
                  <a:gd name="T24" fmla="*/ 306 w 312"/>
                  <a:gd name="T25" fmla="*/ 42 h 242"/>
                  <a:gd name="T26" fmla="*/ 312 w 312"/>
                  <a:gd name="T27" fmla="*/ 52 h 242"/>
                  <a:gd name="T28" fmla="*/ 310 w 312"/>
                  <a:gd name="T29" fmla="*/ 60 h 242"/>
                  <a:gd name="T30" fmla="*/ 298 w 312"/>
                  <a:gd name="T31" fmla="*/ 66 h 242"/>
                  <a:gd name="T32" fmla="*/ 300 w 312"/>
                  <a:gd name="T33" fmla="*/ 68 h 242"/>
                  <a:gd name="T34" fmla="*/ 304 w 312"/>
                  <a:gd name="T35" fmla="*/ 76 h 242"/>
                  <a:gd name="T36" fmla="*/ 298 w 312"/>
                  <a:gd name="T37" fmla="*/ 82 h 242"/>
                  <a:gd name="T38" fmla="*/ 246 w 312"/>
                  <a:gd name="T39" fmla="*/ 98 h 242"/>
                  <a:gd name="T40" fmla="*/ 252 w 312"/>
                  <a:gd name="T41" fmla="*/ 108 h 242"/>
                  <a:gd name="T42" fmla="*/ 282 w 312"/>
                  <a:gd name="T43" fmla="*/ 100 h 242"/>
                  <a:gd name="T44" fmla="*/ 284 w 312"/>
                  <a:gd name="T45" fmla="*/ 108 h 242"/>
                  <a:gd name="T46" fmla="*/ 280 w 312"/>
                  <a:gd name="T47" fmla="*/ 114 h 242"/>
                  <a:gd name="T48" fmla="*/ 270 w 312"/>
                  <a:gd name="T49" fmla="*/ 120 h 242"/>
                  <a:gd name="T50" fmla="*/ 232 w 312"/>
                  <a:gd name="T51" fmla="*/ 134 h 242"/>
                  <a:gd name="T52" fmla="*/ 194 w 312"/>
                  <a:gd name="T53" fmla="*/ 148 h 242"/>
                  <a:gd name="T54" fmla="*/ 124 w 312"/>
                  <a:gd name="T55" fmla="*/ 202 h 242"/>
                  <a:gd name="T56" fmla="*/ 110 w 312"/>
                  <a:gd name="T57" fmla="*/ 208 h 242"/>
                  <a:gd name="T58" fmla="*/ 90 w 312"/>
                  <a:gd name="T59" fmla="*/ 210 h 242"/>
                  <a:gd name="T60" fmla="*/ 22 w 312"/>
                  <a:gd name="T61" fmla="*/ 242 h 242"/>
                  <a:gd name="T62" fmla="*/ 10 w 312"/>
                  <a:gd name="T63" fmla="*/ 224 h 242"/>
                  <a:gd name="T64" fmla="*/ 2 w 312"/>
                  <a:gd name="T65" fmla="*/ 202 h 242"/>
                  <a:gd name="T66" fmla="*/ 0 w 312"/>
                  <a:gd name="T67" fmla="*/ 172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42"/>
                  <a:gd name="T104" fmla="*/ 312 w 312"/>
                  <a:gd name="T105" fmla="*/ 242 h 2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42">
                    <a:moveTo>
                      <a:pt x="0" y="172"/>
                    </a:moveTo>
                    <a:lnTo>
                      <a:pt x="0" y="172"/>
                    </a:lnTo>
                    <a:lnTo>
                      <a:pt x="30" y="160"/>
                    </a:lnTo>
                    <a:lnTo>
                      <a:pt x="54" y="148"/>
                    </a:lnTo>
                    <a:lnTo>
                      <a:pt x="64" y="142"/>
                    </a:lnTo>
                    <a:lnTo>
                      <a:pt x="70" y="134"/>
                    </a:lnTo>
                    <a:lnTo>
                      <a:pt x="132" y="44"/>
                    </a:lnTo>
                    <a:lnTo>
                      <a:pt x="200" y="2"/>
                    </a:lnTo>
                    <a:lnTo>
                      <a:pt x="270" y="0"/>
                    </a:lnTo>
                    <a:lnTo>
                      <a:pt x="272" y="2"/>
                    </a:lnTo>
                    <a:lnTo>
                      <a:pt x="274" y="8"/>
                    </a:lnTo>
                    <a:lnTo>
                      <a:pt x="274" y="12"/>
                    </a:lnTo>
                    <a:lnTo>
                      <a:pt x="270" y="14"/>
                    </a:lnTo>
                    <a:lnTo>
                      <a:pt x="266" y="18"/>
                    </a:lnTo>
                    <a:lnTo>
                      <a:pt x="258" y="20"/>
                    </a:lnTo>
                    <a:lnTo>
                      <a:pt x="214" y="24"/>
                    </a:lnTo>
                    <a:lnTo>
                      <a:pt x="156" y="60"/>
                    </a:lnTo>
                    <a:lnTo>
                      <a:pt x="232" y="42"/>
                    </a:lnTo>
                    <a:lnTo>
                      <a:pt x="246" y="42"/>
                    </a:lnTo>
                    <a:lnTo>
                      <a:pt x="272" y="42"/>
                    </a:lnTo>
                    <a:lnTo>
                      <a:pt x="306" y="42"/>
                    </a:lnTo>
                    <a:lnTo>
                      <a:pt x="308" y="46"/>
                    </a:lnTo>
                    <a:lnTo>
                      <a:pt x="312" y="52"/>
                    </a:lnTo>
                    <a:lnTo>
                      <a:pt x="312" y="56"/>
                    </a:lnTo>
                    <a:lnTo>
                      <a:pt x="310" y="60"/>
                    </a:lnTo>
                    <a:lnTo>
                      <a:pt x="306" y="62"/>
                    </a:lnTo>
                    <a:lnTo>
                      <a:pt x="298" y="66"/>
                    </a:lnTo>
                    <a:lnTo>
                      <a:pt x="300" y="68"/>
                    </a:lnTo>
                    <a:lnTo>
                      <a:pt x="302" y="72"/>
                    </a:lnTo>
                    <a:lnTo>
                      <a:pt x="304" y="76"/>
                    </a:lnTo>
                    <a:lnTo>
                      <a:pt x="302" y="78"/>
                    </a:lnTo>
                    <a:lnTo>
                      <a:pt x="298" y="82"/>
                    </a:lnTo>
                    <a:lnTo>
                      <a:pt x="292" y="84"/>
                    </a:lnTo>
                    <a:lnTo>
                      <a:pt x="246" y="98"/>
                    </a:lnTo>
                    <a:lnTo>
                      <a:pt x="200" y="124"/>
                    </a:lnTo>
                    <a:lnTo>
                      <a:pt x="252" y="108"/>
                    </a:lnTo>
                    <a:lnTo>
                      <a:pt x="282" y="100"/>
                    </a:lnTo>
                    <a:lnTo>
                      <a:pt x="284" y="102"/>
                    </a:lnTo>
                    <a:lnTo>
                      <a:pt x="284" y="108"/>
                    </a:lnTo>
                    <a:lnTo>
                      <a:pt x="282" y="110"/>
                    </a:lnTo>
                    <a:lnTo>
                      <a:pt x="280" y="114"/>
                    </a:lnTo>
                    <a:lnTo>
                      <a:pt x="276" y="118"/>
                    </a:lnTo>
                    <a:lnTo>
                      <a:pt x="270" y="120"/>
                    </a:lnTo>
                    <a:lnTo>
                      <a:pt x="232" y="134"/>
                    </a:lnTo>
                    <a:lnTo>
                      <a:pt x="194" y="148"/>
                    </a:lnTo>
                    <a:lnTo>
                      <a:pt x="166" y="172"/>
                    </a:lnTo>
                    <a:lnTo>
                      <a:pt x="124" y="202"/>
                    </a:lnTo>
                    <a:lnTo>
                      <a:pt x="110" y="208"/>
                    </a:lnTo>
                    <a:lnTo>
                      <a:pt x="100" y="210"/>
                    </a:lnTo>
                    <a:lnTo>
                      <a:pt x="90" y="210"/>
                    </a:lnTo>
                    <a:lnTo>
                      <a:pt x="22" y="242"/>
                    </a:lnTo>
                    <a:lnTo>
                      <a:pt x="18" y="238"/>
                    </a:lnTo>
                    <a:lnTo>
                      <a:pt x="10" y="224"/>
                    </a:lnTo>
                    <a:lnTo>
                      <a:pt x="6" y="214"/>
                    </a:lnTo>
                    <a:lnTo>
                      <a:pt x="2" y="202"/>
                    </a:lnTo>
                    <a:lnTo>
                      <a:pt x="0" y="188"/>
                    </a:lnTo>
                    <a:lnTo>
                      <a:pt x="0" y="172"/>
                    </a:lnTo>
                    <a:close/>
                  </a:path>
                </a:pathLst>
              </a:custGeom>
              <a:solidFill>
                <a:srgbClr val="F0AC7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60" name="Freeform 517"/>
              <p:cNvSpPr>
                <a:spLocks/>
              </p:cNvSpPr>
              <p:nvPr/>
            </p:nvSpPr>
            <p:spPr bwMode="auto">
              <a:xfrm>
                <a:off x="2004" y="3800"/>
                <a:ext cx="312" cy="242"/>
              </a:xfrm>
              <a:custGeom>
                <a:avLst/>
                <a:gdLst>
                  <a:gd name="T0" fmla="*/ 0 w 312"/>
                  <a:gd name="T1" fmla="*/ 172 h 242"/>
                  <a:gd name="T2" fmla="*/ 54 w 312"/>
                  <a:gd name="T3" fmla="*/ 148 h 242"/>
                  <a:gd name="T4" fmla="*/ 70 w 312"/>
                  <a:gd name="T5" fmla="*/ 134 h 242"/>
                  <a:gd name="T6" fmla="*/ 132 w 312"/>
                  <a:gd name="T7" fmla="*/ 44 h 242"/>
                  <a:gd name="T8" fmla="*/ 270 w 312"/>
                  <a:gd name="T9" fmla="*/ 0 h 242"/>
                  <a:gd name="T10" fmla="*/ 272 w 312"/>
                  <a:gd name="T11" fmla="*/ 2 h 242"/>
                  <a:gd name="T12" fmla="*/ 274 w 312"/>
                  <a:gd name="T13" fmla="*/ 12 h 242"/>
                  <a:gd name="T14" fmla="*/ 266 w 312"/>
                  <a:gd name="T15" fmla="*/ 18 h 242"/>
                  <a:gd name="T16" fmla="*/ 214 w 312"/>
                  <a:gd name="T17" fmla="*/ 24 h 242"/>
                  <a:gd name="T18" fmla="*/ 156 w 312"/>
                  <a:gd name="T19" fmla="*/ 60 h 242"/>
                  <a:gd name="T20" fmla="*/ 232 w 312"/>
                  <a:gd name="T21" fmla="*/ 42 h 242"/>
                  <a:gd name="T22" fmla="*/ 272 w 312"/>
                  <a:gd name="T23" fmla="*/ 42 h 242"/>
                  <a:gd name="T24" fmla="*/ 306 w 312"/>
                  <a:gd name="T25" fmla="*/ 42 h 242"/>
                  <a:gd name="T26" fmla="*/ 312 w 312"/>
                  <a:gd name="T27" fmla="*/ 52 h 242"/>
                  <a:gd name="T28" fmla="*/ 310 w 312"/>
                  <a:gd name="T29" fmla="*/ 60 h 242"/>
                  <a:gd name="T30" fmla="*/ 298 w 312"/>
                  <a:gd name="T31" fmla="*/ 66 h 242"/>
                  <a:gd name="T32" fmla="*/ 300 w 312"/>
                  <a:gd name="T33" fmla="*/ 68 h 242"/>
                  <a:gd name="T34" fmla="*/ 304 w 312"/>
                  <a:gd name="T35" fmla="*/ 76 h 242"/>
                  <a:gd name="T36" fmla="*/ 298 w 312"/>
                  <a:gd name="T37" fmla="*/ 82 h 242"/>
                  <a:gd name="T38" fmla="*/ 246 w 312"/>
                  <a:gd name="T39" fmla="*/ 98 h 242"/>
                  <a:gd name="T40" fmla="*/ 252 w 312"/>
                  <a:gd name="T41" fmla="*/ 108 h 242"/>
                  <a:gd name="T42" fmla="*/ 282 w 312"/>
                  <a:gd name="T43" fmla="*/ 100 h 242"/>
                  <a:gd name="T44" fmla="*/ 284 w 312"/>
                  <a:gd name="T45" fmla="*/ 108 h 242"/>
                  <a:gd name="T46" fmla="*/ 280 w 312"/>
                  <a:gd name="T47" fmla="*/ 114 h 242"/>
                  <a:gd name="T48" fmla="*/ 270 w 312"/>
                  <a:gd name="T49" fmla="*/ 120 h 242"/>
                  <a:gd name="T50" fmla="*/ 232 w 312"/>
                  <a:gd name="T51" fmla="*/ 134 h 242"/>
                  <a:gd name="T52" fmla="*/ 194 w 312"/>
                  <a:gd name="T53" fmla="*/ 148 h 242"/>
                  <a:gd name="T54" fmla="*/ 124 w 312"/>
                  <a:gd name="T55" fmla="*/ 202 h 242"/>
                  <a:gd name="T56" fmla="*/ 110 w 312"/>
                  <a:gd name="T57" fmla="*/ 208 h 242"/>
                  <a:gd name="T58" fmla="*/ 90 w 312"/>
                  <a:gd name="T59" fmla="*/ 210 h 242"/>
                  <a:gd name="T60" fmla="*/ 22 w 312"/>
                  <a:gd name="T61" fmla="*/ 242 h 242"/>
                  <a:gd name="T62" fmla="*/ 10 w 312"/>
                  <a:gd name="T63" fmla="*/ 224 h 242"/>
                  <a:gd name="T64" fmla="*/ 2 w 312"/>
                  <a:gd name="T65" fmla="*/ 202 h 242"/>
                  <a:gd name="T66" fmla="*/ 0 w 312"/>
                  <a:gd name="T67" fmla="*/ 172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2"/>
                  <a:gd name="T103" fmla="*/ 0 h 242"/>
                  <a:gd name="T104" fmla="*/ 312 w 312"/>
                  <a:gd name="T105" fmla="*/ 242 h 24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2" h="242">
                    <a:moveTo>
                      <a:pt x="0" y="172"/>
                    </a:moveTo>
                    <a:lnTo>
                      <a:pt x="0" y="172"/>
                    </a:lnTo>
                    <a:lnTo>
                      <a:pt x="30" y="160"/>
                    </a:lnTo>
                    <a:lnTo>
                      <a:pt x="54" y="148"/>
                    </a:lnTo>
                    <a:lnTo>
                      <a:pt x="64" y="142"/>
                    </a:lnTo>
                    <a:lnTo>
                      <a:pt x="70" y="134"/>
                    </a:lnTo>
                    <a:lnTo>
                      <a:pt x="132" y="44"/>
                    </a:lnTo>
                    <a:lnTo>
                      <a:pt x="200" y="2"/>
                    </a:lnTo>
                    <a:lnTo>
                      <a:pt x="270" y="0"/>
                    </a:lnTo>
                    <a:lnTo>
                      <a:pt x="272" y="2"/>
                    </a:lnTo>
                    <a:lnTo>
                      <a:pt x="274" y="8"/>
                    </a:lnTo>
                    <a:lnTo>
                      <a:pt x="274" y="12"/>
                    </a:lnTo>
                    <a:lnTo>
                      <a:pt x="270" y="14"/>
                    </a:lnTo>
                    <a:lnTo>
                      <a:pt x="266" y="18"/>
                    </a:lnTo>
                    <a:lnTo>
                      <a:pt x="258" y="20"/>
                    </a:lnTo>
                    <a:lnTo>
                      <a:pt x="214" y="24"/>
                    </a:lnTo>
                    <a:lnTo>
                      <a:pt x="156" y="60"/>
                    </a:lnTo>
                    <a:lnTo>
                      <a:pt x="232" y="42"/>
                    </a:lnTo>
                    <a:lnTo>
                      <a:pt x="246" y="42"/>
                    </a:lnTo>
                    <a:lnTo>
                      <a:pt x="272" y="42"/>
                    </a:lnTo>
                    <a:lnTo>
                      <a:pt x="306" y="42"/>
                    </a:lnTo>
                    <a:lnTo>
                      <a:pt x="308" y="46"/>
                    </a:lnTo>
                    <a:lnTo>
                      <a:pt x="312" y="52"/>
                    </a:lnTo>
                    <a:lnTo>
                      <a:pt x="312" y="56"/>
                    </a:lnTo>
                    <a:lnTo>
                      <a:pt x="310" y="60"/>
                    </a:lnTo>
                    <a:lnTo>
                      <a:pt x="306" y="62"/>
                    </a:lnTo>
                    <a:lnTo>
                      <a:pt x="298" y="66"/>
                    </a:lnTo>
                    <a:lnTo>
                      <a:pt x="300" y="68"/>
                    </a:lnTo>
                    <a:lnTo>
                      <a:pt x="302" y="72"/>
                    </a:lnTo>
                    <a:lnTo>
                      <a:pt x="304" y="76"/>
                    </a:lnTo>
                    <a:lnTo>
                      <a:pt x="302" y="78"/>
                    </a:lnTo>
                    <a:lnTo>
                      <a:pt x="298" y="82"/>
                    </a:lnTo>
                    <a:lnTo>
                      <a:pt x="292" y="84"/>
                    </a:lnTo>
                    <a:lnTo>
                      <a:pt x="246" y="98"/>
                    </a:lnTo>
                    <a:lnTo>
                      <a:pt x="200" y="124"/>
                    </a:lnTo>
                    <a:lnTo>
                      <a:pt x="252" y="108"/>
                    </a:lnTo>
                    <a:lnTo>
                      <a:pt x="282" y="100"/>
                    </a:lnTo>
                    <a:lnTo>
                      <a:pt x="284" y="102"/>
                    </a:lnTo>
                    <a:lnTo>
                      <a:pt x="284" y="108"/>
                    </a:lnTo>
                    <a:lnTo>
                      <a:pt x="282" y="110"/>
                    </a:lnTo>
                    <a:lnTo>
                      <a:pt x="280" y="114"/>
                    </a:lnTo>
                    <a:lnTo>
                      <a:pt x="276" y="118"/>
                    </a:lnTo>
                    <a:lnTo>
                      <a:pt x="270" y="120"/>
                    </a:lnTo>
                    <a:lnTo>
                      <a:pt x="232" y="134"/>
                    </a:lnTo>
                    <a:lnTo>
                      <a:pt x="194" y="148"/>
                    </a:lnTo>
                    <a:lnTo>
                      <a:pt x="166" y="172"/>
                    </a:lnTo>
                    <a:lnTo>
                      <a:pt x="124" y="202"/>
                    </a:lnTo>
                    <a:lnTo>
                      <a:pt x="110" y="208"/>
                    </a:lnTo>
                    <a:lnTo>
                      <a:pt x="100" y="210"/>
                    </a:lnTo>
                    <a:lnTo>
                      <a:pt x="90" y="210"/>
                    </a:lnTo>
                    <a:lnTo>
                      <a:pt x="22" y="242"/>
                    </a:lnTo>
                    <a:lnTo>
                      <a:pt x="18" y="238"/>
                    </a:lnTo>
                    <a:lnTo>
                      <a:pt x="10" y="224"/>
                    </a:lnTo>
                    <a:lnTo>
                      <a:pt x="6" y="214"/>
                    </a:lnTo>
                    <a:lnTo>
                      <a:pt x="2" y="202"/>
                    </a:lnTo>
                    <a:lnTo>
                      <a:pt x="0" y="188"/>
                    </a:lnTo>
                    <a:lnTo>
                      <a:pt x="0" y="17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61" name="Freeform 518"/>
              <p:cNvSpPr>
                <a:spLocks/>
              </p:cNvSpPr>
              <p:nvPr/>
            </p:nvSpPr>
            <p:spPr bwMode="auto">
              <a:xfrm>
                <a:off x="1586" y="3540"/>
                <a:ext cx="474" cy="678"/>
              </a:xfrm>
              <a:custGeom>
                <a:avLst/>
                <a:gdLst>
                  <a:gd name="T0" fmla="*/ 12 w 474"/>
                  <a:gd name="T1" fmla="*/ 0 h 678"/>
                  <a:gd name="T2" fmla="*/ 90 w 474"/>
                  <a:gd name="T3" fmla="*/ 52 h 678"/>
                  <a:gd name="T4" fmla="*/ 156 w 474"/>
                  <a:gd name="T5" fmla="*/ 104 h 678"/>
                  <a:gd name="T6" fmla="*/ 196 w 474"/>
                  <a:gd name="T7" fmla="*/ 142 h 678"/>
                  <a:gd name="T8" fmla="*/ 226 w 474"/>
                  <a:gd name="T9" fmla="*/ 180 h 678"/>
                  <a:gd name="T10" fmla="*/ 240 w 474"/>
                  <a:gd name="T11" fmla="*/ 218 h 678"/>
                  <a:gd name="T12" fmla="*/ 240 w 474"/>
                  <a:gd name="T13" fmla="*/ 234 h 678"/>
                  <a:gd name="T14" fmla="*/ 232 w 474"/>
                  <a:gd name="T15" fmla="*/ 268 h 678"/>
                  <a:gd name="T16" fmla="*/ 198 w 474"/>
                  <a:gd name="T17" fmla="*/ 372 h 678"/>
                  <a:gd name="T18" fmla="*/ 178 w 474"/>
                  <a:gd name="T19" fmla="*/ 436 h 678"/>
                  <a:gd name="T20" fmla="*/ 172 w 474"/>
                  <a:gd name="T21" fmla="*/ 480 h 678"/>
                  <a:gd name="T22" fmla="*/ 180 w 474"/>
                  <a:gd name="T23" fmla="*/ 476 h 678"/>
                  <a:gd name="T24" fmla="*/ 220 w 474"/>
                  <a:gd name="T25" fmla="*/ 458 h 678"/>
                  <a:gd name="T26" fmla="*/ 260 w 474"/>
                  <a:gd name="T27" fmla="*/ 448 h 678"/>
                  <a:gd name="T28" fmla="*/ 284 w 474"/>
                  <a:gd name="T29" fmla="*/ 446 h 678"/>
                  <a:gd name="T30" fmla="*/ 334 w 474"/>
                  <a:gd name="T31" fmla="*/ 440 h 678"/>
                  <a:gd name="T32" fmla="*/ 384 w 474"/>
                  <a:gd name="T33" fmla="*/ 426 h 678"/>
                  <a:gd name="T34" fmla="*/ 436 w 474"/>
                  <a:gd name="T35" fmla="*/ 406 h 678"/>
                  <a:gd name="T36" fmla="*/ 434 w 474"/>
                  <a:gd name="T37" fmla="*/ 414 h 678"/>
                  <a:gd name="T38" fmla="*/ 434 w 474"/>
                  <a:gd name="T39" fmla="*/ 436 h 678"/>
                  <a:gd name="T40" fmla="*/ 444 w 474"/>
                  <a:gd name="T41" fmla="*/ 464 h 678"/>
                  <a:gd name="T42" fmla="*/ 464 w 474"/>
                  <a:gd name="T43" fmla="*/ 486 h 678"/>
                  <a:gd name="T44" fmla="*/ 474 w 474"/>
                  <a:gd name="T45" fmla="*/ 494 h 678"/>
                  <a:gd name="T46" fmla="*/ 406 w 474"/>
                  <a:gd name="T47" fmla="*/ 542 h 678"/>
                  <a:gd name="T48" fmla="*/ 302 w 474"/>
                  <a:gd name="T49" fmla="*/ 604 h 678"/>
                  <a:gd name="T50" fmla="*/ 238 w 474"/>
                  <a:gd name="T51" fmla="*/ 632 h 678"/>
                  <a:gd name="T52" fmla="*/ 170 w 474"/>
                  <a:gd name="T53" fmla="*/ 658 h 678"/>
                  <a:gd name="T54" fmla="*/ 98 w 474"/>
                  <a:gd name="T55" fmla="*/ 674 h 678"/>
                  <a:gd name="T56" fmla="*/ 92 w 474"/>
                  <a:gd name="T57" fmla="*/ 676 h 678"/>
                  <a:gd name="T58" fmla="*/ 76 w 474"/>
                  <a:gd name="T59" fmla="*/ 676 h 678"/>
                  <a:gd name="T60" fmla="*/ 66 w 474"/>
                  <a:gd name="T61" fmla="*/ 668 h 678"/>
                  <a:gd name="T62" fmla="*/ 56 w 474"/>
                  <a:gd name="T63" fmla="*/ 650 h 678"/>
                  <a:gd name="T64" fmla="*/ 32 w 474"/>
                  <a:gd name="T65" fmla="*/ 582 h 678"/>
                  <a:gd name="T66" fmla="*/ 20 w 474"/>
                  <a:gd name="T67" fmla="*/ 532 h 678"/>
                  <a:gd name="T68" fmla="*/ 6 w 474"/>
                  <a:gd name="T69" fmla="*/ 426 h 678"/>
                  <a:gd name="T70" fmla="*/ 0 w 474"/>
                  <a:gd name="T71" fmla="*/ 324 h 678"/>
                  <a:gd name="T72" fmla="*/ 2 w 474"/>
                  <a:gd name="T73" fmla="*/ 234 h 678"/>
                  <a:gd name="T74" fmla="*/ 6 w 474"/>
                  <a:gd name="T75" fmla="*/ 200 h 678"/>
                  <a:gd name="T76" fmla="*/ 10 w 474"/>
                  <a:gd name="T77" fmla="*/ 134 h 678"/>
                  <a:gd name="T78" fmla="*/ 12 w 474"/>
                  <a:gd name="T79" fmla="*/ 0 h 67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4"/>
                  <a:gd name="T121" fmla="*/ 0 h 678"/>
                  <a:gd name="T122" fmla="*/ 474 w 474"/>
                  <a:gd name="T123" fmla="*/ 678 h 67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4" h="678">
                    <a:moveTo>
                      <a:pt x="12" y="0"/>
                    </a:moveTo>
                    <a:lnTo>
                      <a:pt x="12" y="0"/>
                    </a:lnTo>
                    <a:lnTo>
                      <a:pt x="50" y="26"/>
                    </a:lnTo>
                    <a:lnTo>
                      <a:pt x="90" y="52"/>
                    </a:lnTo>
                    <a:lnTo>
                      <a:pt x="134" y="84"/>
                    </a:lnTo>
                    <a:lnTo>
                      <a:pt x="156" y="104"/>
                    </a:lnTo>
                    <a:lnTo>
                      <a:pt x="176" y="122"/>
                    </a:lnTo>
                    <a:lnTo>
                      <a:pt x="196" y="142"/>
                    </a:lnTo>
                    <a:lnTo>
                      <a:pt x="212" y="162"/>
                    </a:lnTo>
                    <a:lnTo>
                      <a:pt x="226" y="180"/>
                    </a:lnTo>
                    <a:lnTo>
                      <a:pt x="236" y="200"/>
                    </a:lnTo>
                    <a:lnTo>
                      <a:pt x="240" y="218"/>
                    </a:lnTo>
                    <a:lnTo>
                      <a:pt x="242" y="226"/>
                    </a:lnTo>
                    <a:lnTo>
                      <a:pt x="240" y="234"/>
                    </a:lnTo>
                    <a:lnTo>
                      <a:pt x="232" y="268"/>
                    </a:lnTo>
                    <a:lnTo>
                      <a:pt x="222" y="302"/>
                    </a:lnTo>
                    <a:lnTo>
                      <a:pt x="198" y="372"/>
                    </a:lnTo>
                    <a:lnTo>
                      <a:pt x="188" y="406"/>
                    </a:lnTo>
                    <a:lnTo>
                      <a:pt x="178" y="436"/>
                    </a:lnTo>
                    <a:lnTo>
                      <a:pt x="174" y="460"/>
                    </a:lnTo>
                    <a:lnTo>
                      <a:pt x="172" y="480"/>
                    </a:lnTo>
                    <a:lnTo>
                      <a:pt x="180" y="476"/>
                    </a:lnTo>
                    <a:lnTo>
                      <a:pt x="204" y="464"/>
                    </a:lnTo>
                    <a:lnTo>
                      <a:pt x="220" y="458"/>
                    </a:lnTo>
                    <a:lnTo>
                      <a:pt x="240" y="452"/>
                    </a:lnTo>
                    <a:lnTo>
                      <a:pt x="260" y="448"/>
                    </a:lnTo>
                    <a:lnTo>
                      <a:pt x="284" y="446"/>
                    </a:lnTo>
                    <a:lnTo>
                      <a:pt x="308" y="444"/>
                    </a:lnTo>
                    <a:lnTo>
                      <a:pt x="334" y="440"/>
                    </a:lnTo>
                    <a:lnTo>
                      <a:pt x="360" y="432"/>
                    </a:lnTo>
                    <a:lnTo>
                      <a:pt x="384" y="426"/>
                    </a:lnTo>
                    <a:lnTo>
                      <a:pt x="420" y="412"/>
                    </a:lnTo>
                    <a:lnTo>
                      <a:pt x="436" y="406"/>
                    </a:lnTo>
                    <a:lnTo>
                      <a:pt x="434" y="414"/>
                    </a:lnTo>
                    <a:lnTo>
                      <a:pt x="432" y="424"/>
                    </a:lnTo>
                    <a:lnTo>
                      <a:pt x="434" y="436"/>
                    </a:lnTo>
                    <a:lnTo>
                      <a:pt x="438" y="450"/>
                    </a:lnTo>
                    <a:lnTo>
                      <a:pt x="444" y="464"/>
                    </a:lnTo>
                    <a:lnTo>
                      <a:pt x="456" y="480"/>
                    </a:lnTo>
                    <a:lnTo>
                      <a:pt x="464" y="486"/>
                    </a:lnTo>
                    <a:lnTo>
                      <a:pt x="474" y="494"/>
                    </a:lnTo>
                    <a:lnTo>
                      <a:pt x="442" y="518"/>
                    </a:lnTo>
                    <a:lnTo>
                      <a:pt x="406" y="542"/>
                    </a:lnTo>
                    <a:lnTo>
                      <a:pt x="358" y="572"/>
                    </a:lnTo>
                    <a:lnTo>
                      <a:pt x="302" y="604"/>
                    </a:lnTo>
                    <a:lnTo>
                      <a:pt x="270" y="618"/>
                    </a:lnTo>
                    <a:lnTo>
                      <a:pt x="238" y="632"/>
                    </a:lnTo>
                    <a:lnTo>
                      <a:pt x="204" y="646"/>
                    </a:lnTo>
                    <a:lnTo>
                      <a:pt x="170" y="658"/>
                    </a:lnTo>
                    <a:lnTo>
                      <a:pt x="134" y="666"/>
                    </a:lnTo>
                    <a:lnTo>
                      <a:pt x="98" y="674"/>
                    </a:lnTo>
                    <a:lnTo>
                      <a:pt x="92" y="676"/>
                    </a:lnTo>
                    <a:lnTo>
                      <a:pt x="86" y="678"/>
                    </a:lnTo>
                    <a:lnTo>
                      <a:pt x="76" y="676"/>
                    </a:lnTo>
                    <a:lnTo>
                      <a:pt x="72" y="672"/>
                    </a:lnTo>
                    <a:lnTo>
                      <a:pt x="66" y="668"/>
                    </a:lnTo>
                    <a:lnTo>
                      <a:pt x="62" y="660"/>
                    </a:lnTo>
                    <a:lnTo>
                      <a:pt x="56" y="650"/>
                    </a:lnTo>
                    <a:lnTo>
                      <a:pt x="44" y="622"/>
                    </a:lnTo>
                    <a:lnTo>
                      <a:pt x="32" y="582"/>
                    </a:lnTo>
                    <a:lnTo>
                      <a:pt x="20" y="532"/>
                    </a:lnTo>
                    <a:lnTo>
                      <a:pt x="12" y="480"/>
                    </a:lnTo>
                    <a:lnTo>
                      <a:pt x="6" y="426"/>
                    </a:lnTo>
                    <a:lnTo>
                      <a:pt x="2" y="374"/>
                    </a:lnTo>
                    <a:lnTo>
                      <a:pt x="0" y="324"/>
                    </a:lnTo>
                    <a:lnTo>
                      <a:pt x="0" y="276"/>
                    </a:lnTo>
                    <a:lnTo>
                      <a:pt x="2" y="234"/>
                    </a:lnTo>
                    <a:lnTo>
                      <a:pt x="6" y="200"/>
                    </a:lnTo>
                    <a:lnTo>
                      <a:pt x="8" y="168"/>
                    </a:lnTo>
                    <a:lnTo>
                      <a:pt x="10" y="134"/>
                    </a:lnTo>
                    <a:lnTo>
                      <a:pt x="12" y="7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3A457D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62" name="Freeform 519"/>
              <p:cNvSpPr>
                <a:spLocks/>
              </p:cNvSpPr>
              <p:nvPr/>
            </p:nvSpPr>
            <p:spPr bwMode="auto">
              <a:xfrm>
                <a:off x="1586" y="3540"/>
                <a:ext cx="474" cy="678"/>
              </a:xfrm>
              <a:custGeom>
                <a:avLst/>
                <a:gdLst>
                  <a:gd name="T0" fmla="*/ 12 w 474"/>
                  <a:gd name="T1" fmla="*/ 0 h 678"/>
                  <a:gd name="T2" fmla="*/ 90 w 474"/>
                  <a:gd name="T3" fmla="*/ 52 h 678"/>
                  <a:gd name="T4" fmla="*/ 156 w 474"/>
                  <a:gd name="T5" fmla="*/ 104 h 678"/>
                  <a:gd name="T6" fmla="*/ 196 w 474"/>
                  <a:gd name="T7" fmla="*/ 142 h 678"/>
                  <a:gd name="T8" fmla="*/ 226 w 474"/>
                  <a:gd name="T9" fmla="*/ 180 h 678"/>
                  <a:gd name="T10" fmla="*/ 240 w 474"/>
                  <a:gd name="T11" fmla="*/ 218 h 678"/>
                  <a:gd name="T12" fmla="*/ 240 w 474"/>
                  <a:gd name="T13" fmla="*/ 234 h 678"/>
                  <a:gd name="T14" fmla="*/ 232 w 474"/>
                  <a:gd name="T15" fmla="*/ 268 h 678"/>
                  <a:gd name="T16" fmla="*/ 198 w 474"/>
                  <a:gd name="T17" fmla="*/ 372 h 678"/>
                  <a:gd name="T18" fmla="*/ 178 w 474"/>
                  <a:gd name="T19" fmla="*/ 436 h 678"/>
                  <a:gd name="T20" fmla="*/ 172 w 474"/>
                  <a:gd name="T21" fmla="*/ 480 h 678"/>
                  <a:gd name="T22" fmla="*/ 180 w 474"/>
                  <a:gd name="T23" fmla="*/ 476 h 678"/>
                  <a:gd name="T24" fmla="*/ 220 w 474"/>
                  <a:gd name="T25" fmla="*/ 458 h 678"/>
                  <a:gd name="T26" fmla="*/ 260 w 474"/>
                  <a:gd name="T27" fmla="*/ 448 h 678"/>
                  <a:gd name="T28" fmla="*/ 284 w 474"/>
                  <a:gd name="T29" fmla="*/ 446 h 678"/>
                  <a:gd name="T30" fmla="*/ 334 w 474"/>
                  <a:gd name="T31" fmla="*/ 440 h 678"/>
                  <a:gd name="T32" fmla="*/ 384 w 474"/>
                  <a:gd name="T33" fmla="*/ 426 h 678"/>
                  <a:gd name="T34" fmla="*/ 436 w 474"/>
                  <a:gd name="T35" fmla="*/ 406 h 678"/>
                  <a:gd name="T36" fmla="*/ 434 w 474"/>
                  <a:gd name="T37" fmla="*/ 414 h 678"/>
                  <a:gd name="T38" fmla="*/ 434 w 474"/>
                  <a:gd name="T39" fmla="*/ 436 h 678"/>
                  <a:gd name="T40" fmla="*/ 444 w 474"/>
                  <a:gd name="T41" fmla="*/ 464 h 678"/>
                  <a:gd name="T42" fmla="*/ 464 w 474"/>
                  <a:gd name="T43" fmla="*/ 486 h 678"/>
                  <a:gd name="T44" fmla="*/ 474 w 474"/>
                  <a:gd name="T45" fmla="*/ 494 h 678"/>
                  <a:gd name="T46" fmla="*/ 406 w 474"/>
                  <a:gd name="T47" fmla="*/ 542 h 678"/>
                  <a:gd name="T48" fmla="*/ 302 w 474"/>
                  <a:gd name="T49" fmla="*/ 604 h 678"/>
                  <a:gd name="T50" fmla="*/ 238 w 474"/>
                  <a:gd name="T51" fmla="*/ 632 h 678"/>
                  <a:gd name="T52" fmla="*/ 170 w 474"/>
                  <a:gd name="T53" fmla="*/ 658 h 678"/>
                  <a:gd name="T54" fmla="*/ 98 w 474"/>
                  <a:gd name="T55" fmla="*/ 674 h 678"/>
                  <a:gd name="T56" fmla="*/ 92 w 474"/>
                  <a:gd name="T57" fmla="*/ 676 h 678"/>
                  <a:gd name="T58" fmla="*/ 76 w 474"/>
                  <a:gd name="T59" fmla="*/ 676 h 678"/>
                  <a:gd name="T60" fmla="*/ 66 w 474"/>
                  <a:gd name="T61" fmla="*/ 668 h 678"/>
                  <a:gd name="T62" fmla="*/ 56 w 474"/>
                  <a:gd name="T63" fmla="*/ 650 h 678"/>
                  <a:gd name="T64" fmla="*/ 32 w 474"/>
                  <a:gd name="T65" fmla="*/ 582 h 678"/>
                  <a:gd name="T66" fmla="*/ 20 w 474"/>
                  <a:gd name="T67" fmla="*/ 532 h 678"/>
                  <a:gd name="T68" fmla="*/ 6 w 474"/>
                  <a:gd name="T69" fmla="*/ 426 h 678"/>
                  <a:gd name="T70" fmla="*/ 0 w 474"/>
                  <a:gd name="T71" fmla="*/ 324 h 678"/>
                  <a:gd name="T72" fmla="*/ 2 w 474"/>
                  <a:gd name="T73" fmla="*/ 234 h 678"/>
                  <a:gd name="T74" fmla="*/ 6 w 474"/>
                  <a:gd name="T75" fmla="*/ 200 h 678"/>
                  <a:gd name="T76" fmla="*/ 10 w 474"/>
                  <a:gd name="T77" fmla="*/ 134 h 678"/>
                  <a:gd name="T78" fmla="*/ 12 w 474"/>
                  <a:gd name="T79" fmla="*/ 0 h 67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4"/>
                  <a:gd name="T121" fmla="*/ 0 h 678"/>
                  <a:gd name="T122" fmla="*/ 474 w 474"/>
                  <a:gd name="T123" fmla="*/ 678 h 67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4" h="678">
                    <a:moveTo>
                      <a:pt x="12" y="0"/>
                    </a:moveTo>
                    <a:lnTo>
                      <a:pt x="12" y="0"/>
                    </a:lnTo>
                    <a:lnTo>
                      <a:pt x="50" y="26"/>
                    </a:lnTo>
                    <a:lnTo>
                      <a:pt x="90" y="52"/>
                    </a:lnTo>
                    <a:lnTo>
                      <a:pt x="134" y="84"/>
                    </a:lnTo>
                    <a:lnTo>
                      <a:pt x="156" y="104"/>
                    </a:lnTo>
                    <a:lnTo>
                      <a:pt x="176" y="122"/>
                    </a:lnTo>
                    <a:lnTo>
                      <a:pt x="196" y="142"/>
                    </a:lnTo>
                    <a:lnTo>
                      <a:pt x="212" y="162"/>
                    </a:lnTo>
                    <a:lnTo>
                      <a:pt x="226" y="180"/>
                    </a:lnTo>
                    <a:lnTo>
                      <a:pt x="236" y="200"/>
                    </a:lnTo>
                    <a:lnTo>
                      <a:pt x="240" y="218"/>
                    </a:lnTo>
                    <a:lnTo>
                      <a:pt x="242" y="226"/>
                    </a:lnTo>
                    <a:lnTo>
                      <a:pt x="240" y="234"/>
                    </a:lnTo>
                    <a:lnTo>
                      <a:pt x="232" y="268"/>
                    </a:lnTo>
                    <a:lnTo>
                      <a:pt x="222" y="302"/>
                    </a:lnTo>
                    <a:lnTo>
                      <a:pt x="198" y="372"/>
                    </a:lnTo>
                    <a:lnTo>
                      <a:pt x="188" y="406"/>
                    </a:lnTo>
                    <a:lnTo>
                      <a:pt x="178" y="436"/>
                    </a:lnTo>
                    <a:lnTo>
                      <a:pt x="174" y="460"/>
                    </a:lnTo>
                    <a:lnTo>
                      <a:pt x="172" y="480"/>
                    </a:lnTo>
                    <a:lnTo>
                      <a:pt x="180" y="476"/>
                    </a:lnTo>
                    <a:lnTo>
                      <a:pt x="204" y="464"/>
                    </a:lnTo>
                    <a:lnTo>
                      <a:pt x="220" y="458"/>
                    </a:lnTo>
                    <a:lnTo>
                      <a:pt x="240" y="452"/>
                    </a:lnTo>
                    <a:lnTo>
                      <a:pt x="260" y="448"/>
                    </a:lnTo>
                    <a:lnTo>
                      <a:pt x="284" y="446"/>
                    </a:lnTo>
                    <a:lnTo>
                      <a:pt x="308" y="444"/>
                    </a:lnTo>
                    <a:lnTo>
                      <a:pt x="334" y="440"/>
                    </a:lnTo>
                    <a:lnTo>
                      <a:pt x="360" y="432"/>
                    </a:lnTo>
                    <a:lnTo>
                      <a:pt x="384" y="426"/>
                    </a:lnTo>
                    <a:lnTo>
                      <a:pt x="420" y="412"/>
                    </a:lnTo>
                    <a:lnTo>
                      <a:pt x="436" y="406"/>
                    </a:lnTo>
                    <a:lnTo>
                      <a:pt x="434" y="414"/>
                    </a:lnTo>
                    <a:lnTo>
                      <a:pt x="432" y="424"/>
                    </a:lnTo>
                    <a:lnTo>
                      <a:pt x="434" y="436"/>
                    </a:lnTo>
                    <a:lnTo>
                      <a:pt x="438" y="450"/>
                    </a:lnTo>
                    <a:lnTo>
                      <a:pt x="444" y="464"/>
                    </a:lnTo>
                    <a:lnTo>
                      <a:pt x="456" y="480"/>
                    </a:lnTo>
                    <a:lnTo>
                      <a:pt x="464" y="486"/>
                    </a:lnTo>
                    <a:lnTo>
                      <a:pt x="474" y="494"/>
                    </a:lnTo>
                    <a:lnTo>
                      <a:pt x="442" y="518"/>
                    </a:lnTo>
                    <a:lnTo>
                      <a:pt x="406" y="542"/>
                    </a:lnTo>
                    <a:lnTo>
                      <a:pt x="358" y="572"/>
                    </a:lnTo>
                    <a:lnTo>
                      <a:pt x="302" y="604"/>
                    </a:lnTo>
                    <a:lnTo>
                      <a:pt x="270" y="618"/>
                    </a:lnTo>
                    <a:lnTo>
                      <a:pt x="238" y="632"/>
                    </a:lnTo>
                    <a:lnTo>
                      <a:pt x="204" y="646"/>
                    </a:lnTo>
                    <a:lnTo>
                      <a:pt x="170" y="658"/>
                    </a:lnTo>
                    <a:lnTo>
                      <a:pt x="134" y="666"/>
                    </a:lnTo>
                    <a:lnTo>
                      <a:pt x="98" y="674"/>
                    </a:lnTo>
                    <a:lnTo>
                      <a:pt x="92" y="676"/>
                    </a:lnTo>
                    <a:lnTo>
                      <a:pt x="86" y="678"/>
                    </a:lnTo>
                    <a:lnTo>
                      <a:pt x="76" y="676"/>
                    </a:lnTo>
                    <a:lnTo>
                      <a:pt x="72" y="672"/>
                    </a:lnTo>
                    <a:lnTo>
                      <a:pt x="66" y="668"/>
                    </a:lnTo>
                    <a:lnTo>
                      <a:pt x="62" y="660"/>
                    </a:lnTo>
                    <a:lnTo>
                      <a:pt x="56" y="650"/>
                    </a:lnTo>
                    <a:lnTo>
                      <a:pt x="44" y="622"/>
                    </a:lnTo>
                    <a:lnTo>
                      <a:pt x="32" y="582"/>
                    </a:lnTo>
                    <a:lnTo>
                      <a:pt x="20" y="532"/>
                    </a:lnTo>
                    <a:lnTo>
                      <a:pt x="12" y="480"/>
                    </a:lnTo>
                    <a:lnTo>
                      <a:pt x="6" y="426"/>
                    </a:lnTo>
                    <a:lnTo>
                      <a:pt x="2" y="374"/>
                    </a:lnTo>
                    <a:lnTo>
                      <a:pt x="0" y="324"/>
                    </a:lnTo>
                    <a:lnTo>
                      <a:pt x="0" y="276"/>
                    </a:lnTo>
                    <a:lnTo>
                      <a:pt x="2" y="234"/>
                    </a:lnTo>
                    <a:lnTo>
                      <a:pt x="6" y="200"/>
                    </a:lnTo>
                    <a:lnTo>
                      <a:pt x="8" y="168"/>
                    </a:lnTo>
                    <a:lnTo>
                      <a:pt x="10" y="134"/>
                    </a:lnTo>
                    <a:lnTo>
                      <a:pt x="12" y="70"/>
                    </a:lnTo>
                    <a:lnTo>
                      <a:pt x="1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63" name="Freeform 520"/>
              <p:cNvSpPr>
                <a:spLocks/>
              </p:cNvSpPr>
              <p:nvPr/>
            </p:nvSpPr>
            <p:spPr bwMode="auto">
              <a:xfrm>
                <a:off x="1652" y="3562"/>
                <a:ext cx="142" cy="370"/>
              </a:xfrm>
              <a:custGeom>
                <a:avLst/>
                <a:gdLst>
                  <a:gd name="T0" fmla="*/ 0 w 142"/>
                  <a:gd name="T1" fmla="*/ 0 h 370"/>
                  <a:gd name="T2" fmla="*/ 0 w 142"/>
                  <a:gd name="T3" fmla="*/ 0 h 370"/>
                  <a:gd name="T4" fmla="*/ 10 w 142"/>
                  <a:gd name="T5" fmla="*/ 8 h 370"/>
                  <a:gd name="T6" fmla="*/ 32 w 142"/>
                  <a:gd name="T7" fmla="*/ 30 h 370"/>
                  <a:gd name="T8" fmla="*/ 62 w 142"/>
                  <a:gd name="T9" fmla="*/ 64 h 370"/>
                  <a:gd name="T10" fmla="*/ 78 w 142"/>
                  <a:gd name="T11" fmla="*/ 84 h 370"/>
                  <a:gd name="T12" fmla="*/ 92 w 142"/>
                  <a:gd name="T13" fmla="*/ 108 h 370"/>
                  <a:gd name="T14" fmla="*/ 108 w 142"/>
                  <a:gd name="T15" fmla="*/ 134 h 370"/>
                  <a:gd name="T16" fmla="*/ 120 w 142"/>
                  <a:gd name="T17" fmla="*/ 162 h 370"/>
                  <a:gd name="T18" fmla="*/ 132 w 142"/>
                  <a:gd name="T19" fmla="*/ 194 h 370"/>
                  <a:gd name="T20" fmla="*/ 138 w 142"/>
                  <a:gd name="T21" fmla="*/ 226 h 370"/>
                  <a:gd name="T22" fmla="*/ 142 w 142"/>
                  <a:gd name="T23" fmla="*/ 260 h 370"/>
                  <a:gd name="T24" fmla="*/ 142 w 142"/>
                  <a:gd name="T25" fmla="*/ 276 h 370"/>
                  <a:gd name="T26" fmla="*/ 142 w 142"/>
                  <a:gd name="T27" fmla="*/ 294 h 370"/>
                  <a:gd name="T28" fmla="*/ 140 w 142"/>
                  <a:gd name="T29" fmla="*/ 312 h 370"/>
                  <a:gd name="T30" fmla="*/ 136 w 142"/>
                  <a:gd name="T31" fmla="*/ 332 h 370"/>
                  <a:gd name="T32" fmla="*/ 130 w 142"/>
                  <a:gd name="T33" fmla="*/ 350 h 370"/>
                  <a:gd name="T34" fmla="*/ 122 w 142"/>
                  <a:gd name="T35" fmla="*/ 370 h 370"/>
                  <a:gd name="T36" fmla="*/ 122 w 142"/>
                  <a:gd name="T37" fmla="*/ 370 h 370"/>
                  <a:gd name="T38" fmla="*/ 124 w 142"/>
                  <a:gd name="T39" fmla="*/ 362 h 370"/>
                  <a:gd name="T40" fmla="*/ 128 w 142"/>
                  <a:gd name="T41" fmla="*/ 340 h 370"/>
                  <a:gd name="T42" fmla="*/ 130 w 142"/>
                  <a:gd name="T43" fmla="*/ 306 h 370"/>
                  <a:gd name="T44" fmla="*/ 130 w 142"/>
                  <a:gd name="T45" fmla="*/ 286 h 370"/>
                  <a:gd name="T46" fmla="*/ 128 w 142"/>
                  <a:gd name="T47" fmla="*/ 262 h 370"/>
                  <a:gd name="T48" fmla="*/ 122 w 142"/>
                  <a:gd name="T49" fmla="*/ 236 h 370"/>
                  <a:gd name="T50" fmla="*/ 116 w 142"/>
                  <a:gd name="T51" fmla="*/ 208 h 370"/>
                  <a:gd name="T52" fmla="*/ 106 w 142"/>
                  <a:gd name="T53" fmla="*/ 178 h 370"/>
                  <a:gd name="T54" fmla="*/ 94 w 142"/>
                  <a:gd name="T55" fmla="*/ 146 h 370"/>
                  <a:gd name="T56" fmla="*/ 76 w 142"/>
                  <a:gd name="T57" fmla="*/ 112 h 370"/>
                  <a:gd name="T58" fmla="*/ 56 w 142"/>
                  <a:gd name="T59" fmla="*/ 76 h 370"/>
                  <a:gd name="T60" fmla="*/ 30 w 142"/>
                  <a:gd name="T61" fmla="*/ 38 h 370"/>
                  <a:gd name="T62" fmla="*/ 0 w 142"/>
                  <a:gd name="T63" fmla="*/ 0 h 3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2"/>
                  <a:gd name="T97" fmla="*/ 0 h 370"/>
                  <a:gd name="T98" fmla="*/ 142 w 142"/>
                  <a:gd name="T99" fmla="*/ 370 h 3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2" h="37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32" y="30"/>
                    </a:lnTo>
                    <a:lnTo>
                      <a:pt x="62" y="64"/>
                    </a:lnTo>
                    <a:lnTo>
                      <a:pt x="78" y="84"/>
                    </a:lnTo>
                    <a:lnTo>
                      <a:pt x="92" y="108"/>
                    </a:lnTo>
                    <a:lnTo>
                      <a:pt x="108" y="134"/>
                    </a:lnTo>
                    <a:lnTo>
                      <a:pt x="120" y="162"/>
                    </a:lnTo>
                    <a:lnTo>
                      <a:pt x="132" y="194"/>
                    </a:lnTo>
                    <a:lnTo>
                      <a:pt x="138" y="226"/>
                    </a:lnTo>
                    <a:lnTo>
                      <a:pt x="142" y="260"/>
                    </a:lnTo>
                    <a:lnTo>
                      <a:pt x="142" y="276"/>
                    </a:lnTo>
                    <a:lnTo>
                      <a:pt x="142" y="294"/>
                    </a:lnTo>
                    <a:lnTo>
                      <a:pt x="140" y="312"/>
                    </a:lnTo>
                    <a:lnTo>
                      <a:pt x="136" y="332"/>
                    </a:lnTo>
                    <a:lnTo>
                      <a:pt x="130" y="350"/>
                    </a:lnTo>
                    <a:lnTo>
                      <a:pt x="122" y="370"/>
                    </a:lnTo>
                    <a:lnTo>
                      <a:pt x="124" y="362"/>
                    </a:lnTo>
                    <a:lnTo>
                      <a:pt x="128" y="340"/>
                    </a:lnTo>
                    <a:lnTo>
                      <a:pt x="130" y="306"/>
                    </a:lnTo>
                    <a:lnTo>
                      <a:pt x="130" y="286"/>
                    </a:lnTo>
                    <a:lnTo>
                      <a:pt x="128" y="262"/>
                    </a:lnTo>
                    <a:lnTo>
                      <a:pt x="122" y="236"/>
                    </a:lnTo>
                    <a:lnTo>
                      <a:pt x="116" y="208"/>
                    </a:lnTo>
                    <a:lnTo>
                      <a:pt x="106" y="178"/>
                    </a:lnTo>
                    <a:lnTo>
                      <a:pt x="94" y="146"/>
                    </a:lnTo>
                    <a:lnTo>
                      <a:pt x="76" y="112"/>
                    </a:lnTo>
                    <a:lnTo>
                      <a:pt x="56" y="76"/>
                    </a:lnTo>
                    <a:lnTo>
                      <a:pt x="30" y="3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E2D66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64" name="Freeform 521"/>
              <p:cNvSpPr>
                <a:spLocks/>
              </p:cNvSpPr>
              <p:nvPr/>
            </p:nvSpPr>
            <p:spPr bwMode="auto">
              <a:xfrm>
                <a:off x="1652" y="3562"/>
                <a:ext cx="142" cy="370"/>
              </a:xfrm>
              <a:custGeom>
                <a:avLst/>
                <a:gdLst>
                  <a:gd name="T0" fmla="*/ 0 w 142"/>
                  <a:gd name="T1" fmla="*/ 0 h 370"/>
                  <a:gd name="T2" fmla="*/ 0 w 142"/>
                  <a:gd name="T3" fmla="*/ 0 h 370"/>
                  <a:gd name="T4" fmla="*/ 10 w 142"/>
                  <a:gd name="T5" fmla="*/ 8 h 370"/>
                  <a:gd name="T6" fmla="*/ 32 w 142"/>
                  <a:gd name="T7" fmla="*/ 30 h 370"/>
                  <a:gd name="T8" fmla="*/ 62 w 142"/>
                  <a:gd name="T9" fmla="*/ 64 h 370"/>
                  <a:gd name="T10" fmla="*/ 78 w 142"/>
                  <a:gd name="T11" fmla="*/ 84 h 370"/>
                  <a:gd name="T12" fmla="*/ 92 w 142"/>
                  <a:gd name="T13" fmla="*/ 108 h 370"/>
                  <a:gd name="T14" fmla="*/ 108 w 142"/>
                  <a:gd name="T15" fmla="*/ 134 h 370"/>
                  <a:gd name="T16" fmla="*/ 120 w 142"/>
                  <a:gd name="T17" fmla="*/ 162 h 370"/>
                  <a:gd name="T18" fmla="*/ 132 w 142"/>
                  <a:gd name="T19" fmla="*/ 194 h 370"/>
                  <a:gd name="T20" fmla="*/ 138 w 142"/>
                  <a:gd name="T21" fmla="*/ 226 h 370"/>
                  <a:gd name="T22" fmla="*/ 142 w 142"/>
                  <a:gd name="T23" fmla="*/ 260 h 370"/>
                  <a:gd name="T24" fmla="*/ 142 w 142"/>
                  <a:gd name="T25" fmla="*/ 276 h 370"/>
                  <a:gd name="T26" fmla="*/ 142 w 142"/>
                  <a:gd name="T27" fmla="*/ 294 h 370"/>
                  <a:gd name="T28" fmla="*/ 140 w 142"/>
                  <a:gd name="T29" fmla="*/ 312 h 370"/>
                  <a:gd name="T30" fmla="*/ 136 w 142"/>
                  <a:gd name="T31" fmla="*/ 332 h 370"/>
                  <a:gd name="T32" fmla="*/ 130 w 142"/>
                  <a:gd name="T33" fmla="*/ 350 h 370"/>
                  <a:gd name="T34" fmla="*/ 122 w 142"/>
                  <a:gd name="T35" fmla="*/ 370 h 370"/>
                  <a:gd name="T36" fmla="*/ 122 w 142"/>
                  <a:gd name="T37" fmla="*/ 370 h 370"/>
                  <a:gd name="T38" fmla="*/ 124 w 142"/>
                  <a:gd name="T39" fmla="*/ 362 h 370"/>
                  <a:gd name="T40" fmla="*/ 128 w 142"/>
                  <a:gd name="T41" fmla="*/ 340 h 370"/>
                  <a:gd name="T42" fmla="*/ 130 w 142"/>
                  <a:gd name="T43" fmla="*/ 306 h 370"/>
                  <a:gd name="T44" fmla="*/ 130 w 142"/>
                  <a:gd name="T45" fmla="*/ 286 h 370"/>
                  <a:gd name="T46" fmla="*/ 128 w 142"/>
                  <a:gd name="T47" fmla="*/ 262 h 370"/>
                  <a:gd name="T48" fmla="*/ 122 w 142"/>
                  <a:gd name="T49" fmla="*/ 236 h 370"/>
                  <a:gd name="T50" fmla="*/ 116 w 142"/>
                  <a:gd name="T51" fmla="*/ 208 h 370"/>
                  <a:gd name="T52" fmla="*/ 106 w 142"/>
                  <a:gd name="T53" fmla="*/ 178 h 370"/>
                  <a:gd name="T54" fmla="*/ 94 w 142"/>
                  <a:gd name="T55" fmla="*/ 146 h 370"/>
                  <a:gd name="T56" fmla="*/ 76 w 142"/>
                  <a:gd name="T57" fmla="*/ 112 h 370"/>
                  <a:gd name="T58" fmla="*/ 56 w 142"/>
                  <a:gd name="T59" fmla="*/ 76 h 370"/>
                  <a:gd name="T60" fmla="*/ 30 w 142"/>
                  <a:gd name="T61" fmla="*/ 38 h 370"/>
                  <a:gd name="T62" fmla="*/ 0 w 142"/>
                  <a:gd name="T63" fmla="*/ 0 h 3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2"/>
                  <a:gd name="T97" fmla="*/ 0 h 370"/>
                  <a:gd name="T98" fmla="*/ 142 w 142"/>
                  <a:gd name="T99" fmla="*/ 370 h 3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2" h="370">
                    <a:moveTo>
                      <a:pt x="0" y="0"/>
                    </a:moveTo>
                    <a:lnTo>
                      <a:pt x="0" y="0"/>
                    </a:lnTo>
                    <a:lnTo>
                      <a:pt x="10" y="8"/>
                    </a:lnTo>
                    <a:lnTo>
                      <a:pt x="32" y="30"/>
                    </a:lnTo>
                    <a:lnTo>
                      <a:pt x="62" y="64"/>
                    </a:lnTo>
                    <a:lnTo>
                      <a:pt x="78" y="84"/>
                    </a:lnTo>
                    <a:lnTo>
                      <a:pt x="92" y="108"/>
                    </a:lnTo>
                    <a:lnTo>
                      <a:pt x="108" y="134"/>
                    </a:lnTo>
                    <a:lnTo>
                      <a:pt x="120" y="162"/>
                    </a:lnTo>
                    <a:lnTo>
                      <a:pt x="132" y="194"/>
                    </a:lnTo>
                    <a:lnTo>
                      <a:pt x="138" y="226"/>
                    </a:lnTo>
                    <a:lnTo>
                      <a:pt x="142" y="260"/>
                    </a:lnTo>
                    <a:lnTo>
                      <a:pt x="142" y="276"/>
                    </a:lnTo>
                    <a:lnTo>
                      <a:pt x="142" y="294"/>
                    </a:lnTo>
                    <a:lnTo>
                      <a:pt x="140" y="312"/>
                    </a:lnTo>
                    <a:lnTo>
                      <a:pt x="136" y="332"/>
                    </a:lnTo>
                    <a:lnTo>
                      <a:pt x="130" y="350"/>
                    </a:lnTo>
                    <a:lnTo>
                      <a:pt x="122" y="370"/>
                    </a:lnTo>
                    <a:lnTo>
                      <a:pt x="124" y="362"/>
                    </a:lnTo>
                    <a:lnTo>
                      <a:pt x="128" y="340"/>
                    </a:lnTo>
                    <a:lnTo>
                      <a:pt x="130" y="306"/>
                    </a:lnTo>
                    <a:lnTo>
                      <a:pt x="130" y="286"/>
                    </a:lnTo>
                    <a:lnTo>
                      <a:pt x="128" y="262"/>
                    </a:lnTo>
                    <a:lnTo>
                      <a:pt x="122" y="236"/>
                    </a:lnTo>
                    <a:lnTo>
                      <a:pt x="116" y="208"/>
                    </a:lnTo>
                    <a:lnTo>
                      <a:pt x="106" y="178"/>
                    </a:lnTo>
                    <a:lnTo>
                      <a:pt x="94" y="146"/>
                    </a:lnTo>
                    <a:lnTo>
                      <a:pt x="76" y="112"/>
                    </a:lnTo>
                    <a:lnTo>
                      <a:pt x="56" y="76"/>
                    </a:lnTo>
                    <a:lnTo>
                      <a:pt x="30" y="38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65" name="Freeform 522"/>
              <p:cNvSpPr>
                <a:spLocks/>
              </p:cNvSpPr>
              <p:nvPr/>
            </p:nvSpPr>
            <p:spPr bwMode="auto">
              <a:xfrm>
                <a:off x="2150" y="3390"/>
                <a:ext cx="8" cy="14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8 w 8"/>
                  <a:gd name="T5" fmla="*/ 6 h 14"/>
                  <a:gd name="T6" fmla="*/ 6 w 8"/>
                  <a:gd name="T7" fmla="*/ 10 h 14"/>
                  <a:gd name="T8" fmla="*/ 0 w 8"/>
                  <a:gd name="T9" fmla="*/ 14 h 14"/>
                  <a:gd name="T10" fmla="*/ 0 w 8"/>
                  <a:gd name="T11" fmla="*/ 14 h 14"/>
                  <a:gd name="T12" fmla="*/ 2 w 8"/>
                  <a:gd name="T13" fmla="*/ 8 h 14"/>
                  <a:gd name="T14" fmla="*/ 6 w 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14"/>
                  <a:gd name="T26" fmla="*/ 8 w 8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66" name="Freeform 523"/>
              <p:cNvSpPr>
                <a:spLocks/>
              </p:cNvSpPr>
              <p:nvPr/>
            </p:nvSpPr>
            <p:spPr bwMode="auto">
              <a:xfrm>
                <a:off x="2150" y="3390"/>
                <a:ext cx="8" cy="14"/>
              </a:xfrm>
              <a:custGeom>
                <a:avLst/>
                <a:gdLst>
                  <a:gd name="T0" fmla="*/ 6 w 8"/>
                  <a:gd name="T1" fmla="*/ 0 h 14"/>
                  <a:gd name="T2" fmla="*/ 6 w 8"/>
                  <a:gd name="T3" fmla="*/ 0 h 14"/>
                  <a:gd name="T4" fmla="*/ 8 w 8"/>
                  <a:gd name="T5" fmla="*/ 6 h 14"/>
                  <a:gd name="T6" fmla="*/ 6 w 8"/>
                  <a:gd name="T7" fmla="*/ 10 h 14"/>
                  <a:gd name="T8" fmla="*/ 0 w 8"/>
                  <a:gd name="T9" fmla="*/ 14 h 14"/>
                  <a:gd name="T10" fmla="*/ 0 w 8"/>
                  <a:gd name="T11" fmla="*/ 14 h 14"/>
                  <a:gd name="T12" fmla="*/ 2 w 8"/>
                  <a:gd name="T13" fmla="*/ 8 h 14"/>
                  <a:gd name="T14" fmla="*/ 6 w 8"/>
                  <a:gd name="T15" fmla="*/ 0 h 1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14"/>
                  <a:gd name="T26" fmla="*/ 8 w 8"/>
                  <a:gd name="T27" fmla="*/ 14 h 1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14">
                    <a:moveTo>
                      <a:pt x="6" y="0"/>
                    </a:moveTo>
                    <a:lnTo>
                      <a:pt x="6" y="0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67" name="Freeform 524"/>
              <p:cNvSpPr>
                <a:spLocks/>
              </p:cNvSpPr>
              <p:nvPr/>
            </p:nvSpPr>
            <p:spPr bwMode="auto">
              <a:xfrm>
                <a:off x="1998" y="3318"/>
                <a:ext cx="116" cy="110"/>
              </a:xfrm>
              <a:custGeom>
                <a:avLst/>
                <a:gdLst>
                  <a:gd name="T0" fmla="*/ 116 w 116"/>
                  <a:gd name="T1" fmla="*/ 84 h 110"/>
                  <a:gd name="T2" fmla="*/ 116 w 116"/>
                  <a:gd name="T3" fmla="*/ 84 h 110"/>
                  <a:gd name="T4" fmla="*/ 108 w 116"/>
                  <a:gd name="T5" fmla="*/ 84 h 110"/>
                  <a:gd name="T6" fmla="*/ 88 w 116"/>
                  <a:gd name="T7" fmla="*/ 78 h 110"/>
                  <a:gd name="T8" fmla="*/ 74 w 116"/>
                  <a:gd name="T9" fmla="*/ 74 h 110"/>
                  <a:gd name="T10" fmla="*/ 62 w 116"/>
                  <a:gd name="T11" fmla="*/ 68 h 110"/>
                  <a:gd name="T12" fmla="*/ 48 w 116"/>
                  <a:gd name="T13" fmla="*/ 60 h 110"/>
                  <a:gd name="T14" fmla="*/ 36 w 116"/>
                  <a:gd name="T15" fmla="*/ 52 h 110"/>
                  <a:gd name="T16" fmla="*/ 36 w 116"/>
                  <a:gd name="T17" fmla="*/ 52 h 110"/>
                  <a:gd name="T18" fmla="*/ 18 w 116"/>
                  <a:gd name="T19" fmla="*/ 30 h 110"/>
                  <a:gd name="T20" fmla="*/ 6 w 116"/>
                  <a:gd name="T21" fmla="*/ 14 h 110"/>
                  <a:gd name="T22" fmla="*/ 2 w 116"/>
                  <a:gd name="T23" fmla="*/ 4 h 110"/>
                  <a:gd name="T24" fmla="*/ 0 w 116"/>
                  <a:gd name="T25" fmla="*/ 0 h 110"/>
                  <a:gd name="T26" fmla="*/ 0 w 116"/>
                  <a:gd name="T27" fmla="*/ 0 h 110"/>
                  <a:gd name="T28" fmla="*/ 4 w 116"/>
                  <a:gd name="T29" fmla="*/ 12 h 110"/>
                  <a:gd name="T30" fmla="*/ 14 w 116"/>
                  <a:gd name="T31" fmla="*/ 38 h 110"/>
                  <a:gd name="T32" fmla="*/ 22 w 116"/>
                  <a:gd name="T33" fmla="*/ 54 h 110"/>
                  <a:gd name="T34" fmla="*/ 30 w 116"/>
                  <a:gd name="T35" fmla="*/ 70 h 110"/>
                  <a:gd name="T36" fmla="*/ 40 w 116"/>
                  <a:gd name="T37" fmla="*/ 84 h 110"/>
                  <a:gd name="T38" fmla="*/ 52 w 116"/>
                  <a:gd name="T39" fmla="*/ 98 h 110"/>
                  <a:gd name="T40" fmla="*/ 52 w 116"/>
                  <a:gd name="T41" fmla="*/ 98 h 110"/>
                  <a:gd name="T42" fmla="*/ 64 w 116"/>
                  <a:gd name="T43" fmla="*/ 106 h 110"/>
                  <a:gd name="T44" fmla="*/ 74 w 116"/>
                  <a:gd name="T45" fmla="*/ 110 h 110"/>
                  <a:gd name="T46" fmla="*/ 84 w 116"/>
                  <a:gd name="T47" fmla="*/ 110 h 110"/>
                  <a:gd name="T48" fmla="*/ 92 w 116"/>
                  <a:gd name="T49" fmla="*/ 108 h 110"/>
                  <a:gd name="T50" fmla="*/ 100 w 116"/>
                  <a:gd name="T51" fmla="*/ 102 h 110"/>
                  <a:gd name="T52" fmla="*/ 106 w 116"/>
                  <a:gd name="T53" fmla="*/ 96 h 110"/>
                  <a:gd name="T54" fmla="*/ 116 w 116"/>
                  <a:gd name="T55" fmla="*/ 84 h 1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6"/>
                  <a:gd name="T85" fmla="*/ 0 h 110"/>
                  <a:gd name="T86" fmla="*/ 116 w 116"/>
                  <a:gd name="T87" fmla="*/ 110 h 11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6" h="110">
                    <a:moveTo>
                      <a:pt x="116" y="84"/>
                    </a:moveTo>
                    <a:lnTo>
                      <a:pt x="116" y="84"/>
                    </a:lnTo>
                    <a:lnTo>
                      <a:pt x="108" y="84"/>
                    </a:lnTo>
                    <a:lnTo>
                      <a:pt x="88" y="78"/>
                    </a:lnTo>
                    <a:lnTo>
                      <a:pt x="74" y="74"/>
                    </a:lnTo>
                    <a:lnTo>
                      <a:pt x="62" y="68"/>
                    </a:lnTo>
                    <a:lnTo>
                      <a:pt x="48" y="60"/>
                    </a:lnTo>
                    <a:lnTo>
                      <a:pt x="36" y="52"/>
                    </a:lnTo>
                    <a:lnTo>
                      <a:pt x="18" y="30"/>
                    </a:lnTo>
                    <a:lnTo>
                      <a:pt x="6" y="1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12"/>
                    </a:lnTo>
                    <a:lnTo>
                      <a:pt x="14" y="38"/>
                    </a:lnTo>
                    <a:lnTo>
                      <a:pt x="22" y="54"/>
                    </a:lnTo>
                    <a:lnTo>
                      <a:pt x="30" y="70"/>
                    </a:lnTo>
                    <a:lnTo>
                      <a:pt x="40" y="84"/>
                    </a:lnTo>
                    <a:lnTo>
                      <a:pt x="52" y="98"/>
                    </a:lnTo>
                    <a:lnTo>
                      <a:pt x="64" y="106"/>
                    </a:lnTo>
                    <a:lnTo>
                      <a:pt x="74" y="110"/>
                    </a:lnTo>
                    <a:lnTo>
                      <a:pt x="84" y="110"/>
                    </a:lnTo>
                    <a:lnTo>
                      <a:pt x="92" y="108"/>
                    </a:lnTo>
                    <a:lnTo>
                      <a:pt x="100" y="102"/>
                    </a:lnTo>
                    <a:lnTo>
                      <a:pt x="106" y="96"/>
                    </a:lnTo>
                    <a:lnTo>
                      <a:pt x="116" y="84"/>
                    </a:lnTo>
                    <a:close/>
                  </a:path>
                </a:pathLst>
              </a:custGeom>
              <a:solidFill>
                <a:srgbClr val="C96E4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68" name="Freeform 525"/>
              <p:cNvSpPr>
                <a:spLocks/>
              </p:cNvSpPr>
              <p:nvPr/>
            </p:nvSpPr>
            <p:spPr bwMode="auto">
              <a:xfrm>
                <a:off x="1998" y="3318"/>
                <a:ext cx="116" cy="110"/>
              </a:xfrm>
              <a:custGeom>
                <a:avLst/>
                <a:gdLst>
                  <a:gd name="T0" fmla="*/ 116 w 116"/>
                  <a:gd name="T1" fmla="*/ 84 h 110"/>
                  <a:gd name="T2" fmla="*/ 116 w 116"/>
                  <a:gd name="T3" fmla="*/ 84 h 110"/>
                  <a:gd name="T4" fmla="*/ 108 w 116"/>
                  <a:gd name="T5" fmla="*/ 84 h 110"/>
                  <a:gd name="T6" fmla="*/ 88 w 116"/>
                  <a:gd name="T7" fmla="*/ 78 h 110"/>
                  <a:gd name="T8" fmla="*/ 74 w 116"/>
                  <a:gd name="T9" fmla="*/ 74 h 110"/>
                  <a:gd name="T10" fmla="*/ 62 w 116"/>
                  <a:gd name="T11" fmla="*/ 68 h 110"/>
                  <a:gd name="T12" fmla="*/ 48 w 116"/>
                  <a:gd name="T13" fmla="*/ 60 h 110"/>
                  <a:gd name="T14" fmla="*/ 36 w 116"/>
                  <a:gd name="T15" fmla="*/ 52 h 110"/>
                  <a:gd name="T16" fmla="*/ 36 w 116"/>
                  <a:gd name="T17" fmla="*/ 52 h 110"/>
                  <a:gd name="T18" fmla="*/ 18 w 116"/>
                  <a:gd name="T19" fmla="*/ 30 h 110"/>
                  <a:gd name="T20" fmla="*/ 6 w 116"/>
                  <a:gd name="T21" fmla="*/ 14 h 110"/>
                  <a:gd name="T22" fmla="*/ 2 w 116"/>
                  <a:gd name="T23" fmla="*/ 4 h 110"/>
                  <a:gd name="T24" fmla="*/ 0 w 116"/>
                  <a:gd name="T25" fmla="*/ 0 h 110"/>
                  <a:gd name="T26" fmla="*/ 0 w 116"/>
                  <a:gd name="T27" fmla="*/ 0 h 110"/>
                  <a:gd name="T28" fmla="*/ 4 w 116"/>
                  <a:gd name="T29" fmla="*/ 12 h 110"/>
                  <a:gd name="T30" fmla="*/ 14 w 116"/>
                  <a:gd name="T31" fmla="*/ 38 h 110"/>
                  <a:gd name="T32" fmla="*/ 22 w 116"/>
                  <a:gd name="T33" fmla="*/ 54 h 110"/>
                  <a:gd name="T34" fmla="*/ 30 w 116"/>
                  <a:gd name="T35" fmla="*/ 70 h 110"/>
                  <a:gd name="T36" fmla="*/ 40 w 116"/>
                  <a:gd name="T37" fmla="*/ 84 h 110"/>
                  <a:gd name="T38" fmla="*/ 52 w 116"/>
                  <a:gd name="T39" fmla="*/ 98 h 110"/>
                  <a:gd name="T40" fmla="*/ 52 w 116"/>
                  <a:gd name="T41" fmla="*/ 98 h 110"/>
                  <a:gd name="T42" fmla="*/ 64 w 116"/>
                  <a:gd name="T43" fmla="*/ 106 h 110"/>
                  <a:gd name="T44" fmla="*/ 74 w 116"/>
                  <a:gd name="T45" fmla="*/ 110 h 110"/>
                  <a:gd name="T46" fmla="*/ 84 w 116"/>
                  <a:gd name="T47" fmla="*/ 110 h 110"/>
                  <a:gd name="T48" fmla="*/ 92 w 116"/>
                  <a:gd name="T49" fmla="*/ 108 h 110"/>
                  <a:gd name="T50" fmla="*/ 100 w 116"/>
                  <a:gd name="T51" fmla="*/ 102 h 110"/>
                  <a:gd name="T52" fmla="*/ 106 w 116"/>
                  <a:gd name="T53" fmla="*/ 96 h 110"/>
                  <a:gd name="T54" fmla="*/ 116 w 116"/>
                  <a:gd name="T55" fmla="*/ 84 h 11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16"/>
                  <a:gd name="T85" fmla="*/ 0 h 110"/>
                  <a:gd name="T86" fmla="*/ 116 w 116"/>
                  <a:gd name="T87" fmla="*/ 110 h 110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16" h="110">
                    <a:moveTo>
                      <a:pt x="116" y="84"/>
                    </a:moveTo>
                    <a:lnTo>
                      <a:pt x="116" y="84"/>
                    </a:lnTo>
                    <a:lnTo>
                      <a:pt x="108" y="84"/>
                    </a:lnTo>
                    <a:lnTo>
                      <a:pt x="88" y="78"/>
                    </a:lnTo>
                    <a:lnTo>
                      <a:pt x="74" y="74"/>
                    </a:lnTo>
                    <a:lnTo>
                      <a:pt x="62" y="68"/>
                    </a:lnTo>
                    <a:lnTo>
                      <a:pt x="48" y="60"/>
                    </a:lnTo>
                    <a:lnTo>
                      <a:pt x="36" y="52"/>
                    </a:lnTo>
                    <a:lnTo>
                      <a:pt x="18" y="30"/>
                    </a:lnTo>
                    <a:lnTo>
                      <a:pt x="6" y="1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12"/>
                    </a:lnTo>
                    <a:lnTo>
                      <a:pt x="14" y="38"/>
                    </a:lnTo>
                    <a:lnTo>
                      <a:pt x="22" y="54"/>
                    </a:lnTo>
                    <a:lnTo>
                      <a:pt x="30" y="70"/>
                    </a:lnTo>
                    <a:lnTo>
                      <a:pt x="40" y="84"/>
                    </a:lnTo>
                    <a:lnTo>
                      <a:pt x="52" y="98"/>
                    </a:lnTo>
                    <a:lnTo>
                      <a:pt x="64" y="106"/>
                    </a:lnTo>
                    <a:lnTo>
                      <a:pt x="74" y="110"/>
                    </a:lnTo>
                    <a:lnTo>
                      <a:pt x="84" y="110"/>
                    </a:lnTo>
                    <a:lnTo>
                      <a:pt x="92" y="108"/>
                    </a:lnTo>
                    <a:lnTo>
                      <a:pt x="100" y="102"/>
                    </a:lnTo>
                    <a:lnTo>
                      <a:pt x="106" y="96"/>
                    </a:lnTo>
                    <a:lnTo>
                      <a:pt x="116" y="8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69" name="Freeform 526"/>
              <p:cNvSpPr>
                <a:spLocks/>
              </p:cNvSpPr>
              <p:nvPr/>
            </p:nvSpPr>
            <p:spPr bwMode="auto">
              <a:xfrm>
                <a:off x="2056" y="3240"/>
                <a:ext cx="86" cy="44"/>
              </a:xfrm>
              <a:custGeom>
                <a:avLst/>
                <a:gdLst>
                  <a:gd name="T0" fmla="*/ 78 w 86"/>
                  <a:gd name="T1" fmla="*/ 2 h 44"/>
                  <a:gd name="T2" fmla="*/ 78 w 86"/>
                  <a:gd name="T3" fmla="*/ 2 h 44"/>
                  <a:gd name="T4" fmla="*/ 66 w 86"/>
                  <a:gd name="T5" fmla="*/ 4 h 44"/>
                  <a:gd name="T6" fmla="*/ 52 w 86"/>
                  <a:gd name="T7" fmla="*/ 4 h 44"/>
                  <a:gd name="T8" fmla="*/ 34 w 86"/>
                  <a:gd name="T9" fmla="*/ 2 h 44"/>
                  <a:gd name="T10" fmla="*/ 34 w 86"/>
                  <a:gd name="T11" fmla="*/ 2 h 44"/>
                  <a:gd name="T12" fmla="*/ 16 w 86"/>
                  <a:gd name="T13" fmla="*/ 0 h 44"/>
                  <a:gd name="T14" fmla="*/ 8 w 86"/>
                  <a:gd name="T15" fmla="*/ 2 h 44"/>
                  <a:gd name="T16" fmla="*/ 4 w 86"/>
                  <a:gd name="T17" fmla="*/ 4 h 44"/>
                  <a:gd name="T18" fmla="*/ 0 w 86"/>
                  <a:gd name="T19" fmla="*/ 8 h 44"/>
                  <a:gd name="T20" fmla="*/ 0 w 86"/>
                  <a:gd name="T21" fmla="*/ 12 h 44"/>
                  <a:gd name="T22" fmla="*/ 2 w 86"/>
                  <a:gd name="T23" fmla="*/ 20 h 44"/>
                  <a:gd name="T24" fmla="*/ 10 w 86"/>
                  <a:gd name="T25" fmla="*/ 30 h 44"/>
                  <a:gd name="T26" fmla="*/ 10 w 86"/>
                  <a:gd name="T27" fmla="*/ 30 h 44"/>
                  <a:gd name="T28" fmla="*/ 22 w 86"/>
                  <a:gd name="T29" fmla="*/ 40 h 44"/>
                  <a:gd name="T30" fmla="*/ 34 w 86"/>
                  <a:gd name="T31" fmla="*/ 44 h 44"/>
                  <a:gd name="T32" fmla="*/ 44 w 86"/>
                  <a:gd name="T33" fmla="*/ 44 h 44"/>
                  <a:gd name="T34" fmla="*/ 54 w 86"/>
                  <a:gd name="T35" fmla="*/ 40 h 44"/>
                  <a:gd name="T36" fmla="*/ 62 w 86"/>
                  <a:gd name="T37" fmla="*/ 36 h 44"/>
                  <a:gd name="T38" fmla="*/ 70 w 86"/>
                  <a:gd name="T39" fmla="*/ 28 h 44"/>
                  <a:gd name="T40" fmla="*/ 80 w 86"/>
                  <a:gd name="T41" fmla="*/ 18 h 44"/>
                  <a:gd name="T42" fmla="*/ 80 w 86"/>
                  <a:gd name="T43" fmla="*/ 18 h 44"/>
                  <a:gd name="T44" fmla="*/ 84 w 86"/>
                  <a:gd name="T45" fmla="*/ 14 h 44"/>
                  <a:gd name="T46" fmla="*/ 86 w 86"/>
                  <a:gd name="T47" fmla="*/ 8 h 44"/>
                  <a:gd name="T48" fmla="*/ 84 w 86"/>
                  <a:gd name="T49" fmla="*/ 4 h 44"/>
                  <a:gd name="T50" fmla="*/ 78 w 86"/>
                  <a:gd name="T51" fmla="*/ 2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6"/>
                  <a:gd name="T79" fmla="*/ 0 h 44"/>
                  <a:gd name="T80" fmla="*/ 86 w 86"/>
                  <a:gd name="T81" fmla="*/ 44 h 4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6" h="44">
                    <a:moveTo>
                      <a:pt x="78" y="2"/>
                    </a:moveTo>
                    <a:lnTo>
                      <a:pt x="78" y="2"/>
                    </a:lnTo>
                    <a:lnTo>
                      <a:pt x="66" y="4"/>
                    </a:lnTo>
                    <a:lnTo>
                      <a:pt x="52" y="4"/>
                    </a:lnTo>
                    <a:lnTo>
                      <a:pt x="34" y="2"/>
                    </a:lnTo>
                    <a:lnTo>
                      <a:pt x="16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20"/>
                    </a:lnTo>
                    <a:lnTo>
                      <a:pt x="10" y="30"/>
                    </a:lnTo>
                    <a:lnTo>
                      <a:pt x="22" y="40"/>
                    </a:lnTo>
                    <a:lnTo>
                      <a:pt x="34" y="44"/>
                    </a:lnTo>
                    <a:lnTo>
                      <a:pt x="44" y="44"/>
                    </a:lnTo>
                    <a:lnTo>
                      <a:pt x="54" y="40"/>
                    </a:lnTo>
                    <a:lnTo>
                      <a:pt x="62" y="36"/>
                    </a:lnTo>
                    <a:lnTo>
                      <a:pt x="70" y="28"/>
                    </a:lnTo>
                    <a:lnTo>
                      <a:pt x="80" y="18"/>
                    </a:lnTo>
                    <a:lnTo>
                      <a:pt x="84" y="14"/>
                    </a:lnTo>
                    <a:lnTo>
                      <a:pt x="86" y="8"/>
                    </a:lnTo>
                    <a:lnTo>
                      <a:pt x="84" y="4"/>
                    </a:lnTo>
                    <a:lnTo>
                      <a:pt x="78" y="2"/>
                    </a:lnTo>
                    <a:close/>
                  </a:path>
                </a:pathLst>
              </a:custGeom>
              <a:solidFill>
                <a:srgbClr val="F09C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70" name="Freeform 527"/>
              <p:cNvSpPr>
                <a:spLocks/>
              </p:cNvSpPr>
              <p:nvPr/>
            </p:nvSpPr>
            <p:spPr bwMode="auto">
              <a:xfrm>
                <a:off x="2056" y="3240"/>
                <a:ext cx="86" cy="44"/>
              </a:xfrm>
              <a:custGeom>
                <a:avLst/>
                <a:gdLst>
                  <a:gd name="T0" fmla="*/ 78 w 86"/>
                  <a:gd name="T1" fmla="*/ 2 h 44"/>
                  <a:gd name="T2" fmla="*/ 78 w 86"/>
                  <a:gd name="T3" fmla="*/ 2 h 44"/>
                  <a:gd name="T4" fmla="*/ 66 w 86"/>
                  <a:gd name="T5" fmla="*/ 4 h 44"/>
                  <a:gd name="T6" fmla="*/ 52 w 86"/>
                  <a:gd name="T7" fmla="*/ 4 h 44"/>
                  <a:gd name="T8" fmla="*/ 34 w 86"/>
                  <a:gd name="T9" fmla="*/ 2 h 44"/>
                  <a:gd name="T10" fmla="*/ 34 w 86"/>
                  <a:gd name="T11" fmla="*/ 2 h 44"/>
                  <a:gd name="T12" fmla="*/ 16 w 86"/>
                  <a:gd name="T13" fmla="*/ 0 h 44"/>
                  <a:gd name="T14" fmla="*/ 8 w 86"/>
                  <a:gd name="T15" fmla="*/ 2 h 44"/>
                  <a:gd name="T16" fmla="*/ 4 w 86"/>
                  <a:gd name="T17" fmla="*/ 4 h 44"/>
                  <a:gd name="T18" fmla="*/ 0 w 86"/>
                  <a:gd name="T19" fmla="*/ 8 h 44"/>
                  <a:gd name="T20" fmla="*/ 0 w 86"/>
                  <a:gd name="T21" fmla="*/ 12 h 44"/>
                  <a:gd name="T22" fmla="*/ 2 w 86"/>
                  <a:gd name="T23" fmla="*/ 20 h 44"/>
                  <a:gd name="T24" fmla="*/ 10 w 86"/>
                  <a:gd name="T25" fmla="*/ 30 h 44"/>
                  <a:gd name="T26" fmla="*/ 10 w 86"/>
                  <a:gd name="T27" fmla="*/ 30 h 44"/>
                  <a:gd name="T28" fmla="*/ 22 w 86"/>
                  <a:gd name="T29" fmla="*/ 40 h 44"/>
                  <a:gd name="T30" fmla="*/ 34 w 86"/>
                  <a:gd name="T31" fmla="*/ 44 h 44"/>
                  <a:gd name="T32" fmla="*/ 44 w 86"/>
                  <a:gd name="T33" fmla="*/ 44 h 44"/>
                  <a:gd name="T34" fmla="*/ 54 w 86"/>
                  <a:gd name="T35" fmla="*/ 40 h 44"/>
                  <a:gd name="T36" fmla="*/ 62 w 86"/>
                  <a:gd name="T37" fmla="*/ 36 h 44"/>
                  <a:gd name="T38" fmla="*/ 70 w 86"/>
                  <a:gd name="T39" fmla="*/ 28 h 44"/>
                  <a:gd name="T40" fmla="*/ 80 w 86"/>
                  <a:gd name="T41" fmla="*/ 18 h 44"/>
                  <a:gd name="T42" fmla="*/ 80 w 86"/>
                  <a:gd name="T43" fmla="*/ 18 h 44"/>
                  <a:gd name="T44" fmla="*/ 84 w 86"/>
                  <a:gd name="T45" fmla="*/ 14 h 44"/>
                  <a:gd name="T46" fmla="*/ 86 w 86"/>
                  <a:gd name="T47" fmla="*/ 8 h 44"/>
                  <a:gd name="T48" fmla="*/ 84 w 86"/>
                  <a:gd name="T49" fmla="*/ 4 h 44"/>
                  <a:gd name="T50" fmla="*/ 78 w 86"/>
                  <a:gd name="T51" fmla="*/ 2 h 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6"/>
                  <a:gd name="T79" fmla="*/ 0 h 44"/>
                  <a:gd name="T80" fmla="*/ 86 w 86"/>
                  <a:gd name="T81" fmla="*/ 44 h 4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6" h="44">
                    <a:moveTo>
                      <a:pt x="78" y="2"/>
                    </a:moveTo>
                    <a:lnTo>
                      <a:pt x="78" y="2"/>
                    </a:lnTo>
                    <a:lnTo>
                      <a:pt x="66" y="4"/>
                    </a:lnTo>
                    <a:lnTo>
                      <a:pt x="52" y="4"/>
                    </a:lnTo>
                    <a:lnTo>
                      <a:pt x="34" y="2"/>
                    </a:lnTo>
                    <a:lnTo>
                      <a:pt x="16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20"/>
                    </a:lnTo>
                    <a:lnTo>
                      <a:pt x="10" y="30"/>
                    </a:lnTo>
                    <a:lnTo>
                      <a:pt x="22" y="40"/>
                    </a:lnTo>
                    <a:lnTo>
                      <a:pt x="34" y="44"/>
                    </a:lnTo>
                    <a:lnTo>
                      <a:pt x="44" y="44"/>
                    </a:lnTo>
                    <a:lnTo>
                      <a:pt x="54" y="40"/>
                    </a:lnTo>
                    <a:lnTo>
                      <a:pt x="62" y="36"/>
                    </a:lnTo>
                    <a:lnTo>
                      <a:pt x="70" y="28"/>
                    </a:lnTo>
                    <a:lnTo>
                      <a:pt x="80" y="18"/>
                    </a:lnTo>
                    <a:lnTo>
                      <a:pt x="84" y="14"/>
                    </a:lnTo>
                    <a:lnTo>
                      <a:pt x="86" y="8"/>
                    </a:lnTo>
                    <a:lnTo>
                      <a:pt x="84" y="4"/>
                    </a:lnTo>
                    <a:lnTo>
                      <a:pt x="78" y="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71" name="Freeform 528"/>
              <p:cNvSpPr>
                <a:spLocks/>
              </p:cNvSpPr>
              <p:nvPr/>
            </p:nvSpPr>
            <p:spPr bwMode="auto">
              <a:xfrm>
                <a:off x="2198" y="3236"/>
                <a:ext cx="20" cy="42"/>
              </a:xfrm>
              <a:custGeom>
                <a:avLst/>
                <a:gdLst>
                  <a:gd name="T0" fmla="*/ 18 w 20"/>
                  <a:gd name="T1" fmla="*/ 0 h 42"/>
                  <a:gd name="T2" fmla="*/ 18 w 20"/>
                  <a:gd name="T3" fmla="*/ 0 h 42"/>
                  <a:gd name="T4" fmla="*/ 14 w 20"/>
                  <a:gd name="T5" fmla="*/ 2 h 42"/>
                  <a:gd name="T6" fmla="*/ 6 w 20"/>
                  <a:gd name="T7" fmla="*/ 4 h 42"/>
                  <a:gd name="T8" fmla="*/ 6 w 20"/>
                  <a:gd name="T9" fmla="*/ 4 h 42"/>
                  <a:gd name="T10" fmla="*/ 2 w 20"/>
                  <a:gd name="T11" fmla="*/ 4 h 42"/>
                  <a:gd name="T12" fmla="*/ 0 w 20"/>
                  <a:gd name="T13" fmla="*/ 6 h 42"/>
                  <a:gd name="T14" fmla="*/ 0 w 20"/>
                  <a:gd name="T15" fmla="*/ 12 h 42"/>
                  <a:gd name="T16" fmla="*/ 4 w 20"/>
                  <a:gd name="T17" fmla="*/ 16 h 42"/>
                  <a:gd name="T18" fmla="*/ 4 w 20"/>
                  <a:gd name="T19" fmla="*/ 16 h 42"/>
                  <a:gd name="T20" fmla="*/ 12 w 20"/>
                  <a:gd name="T21" fmla="*/ 30 h 42"/>
                  <a:gd name="T22" fmla="*/ 16 w 20"/>
                  <a:gd name="T23" fmla="*/ 36 h 42"/>
                  <a:gd name="T24" fmla="*/ 16 w 20"/>
                  <a:gd name="T25" fmla="*/ 42 h 42"/>
                  <a:gd name="T26" fmla="*/ 16 w 20"/>
                  <a:gd name="T27" fmla="*/ 42 h 42"/>
                  <a:gd name="T28" fmla="*/ 20 w 20"/>
                  <a:gd name="T29" fmla="*/ 30 h 42"/>
                  <a:gd name="T30" fmla="*/ 20 w 20"/>
                  <a:gd name="T31" fmla="*/ 16 h 42"/>
                  <a:gd name="T32" fmla="*/ 18 w 20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42"/>
                  <a:gd name="T53" fmla="*/ 20 w 20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42">
                    <a:moveTo>
                      <a:pt x="18" y="0"/>
                    </a:moveTo>
                    <a:lnTo>
                      <a:pt x="18" y="0"/>
                    </a:lnTo>
                    <a:lnTo>
                      <a:pt x="14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4" y="16"/>
                    </a:lnTo>
                    <a:lnTo>
                      <a:pt x="12" y="30"/>
                    </a:lnTo>
                    <a:lnTo>
                      <a:pt x="16" y="36"/>
                    </a:lnTo>
                    <a:lnTo>
                      <a:pt x="16" y="42"/>
                    </a:lnTo>
                    <a:lnTo>
                      <a:pt x="20" y="30"/>
                    </a:lnTo>
                    <a:lnTo>
                      <a:pt x="20" y="16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09C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  <p:sp>
            <p:nvSpPr>
              <p:cNvPr id="310372" name="Freeform 529"/>
              <p:cNvSpPr>
                <a:spLocks/>
              </p:cNvSpPr>
              <p:nvPr/>
            </p:nvSpPr>
            <p:spPr bwMode="auto">
              <a:xfrm>
                <a:off x="2198" y="3236"/>
                <a:ext cx="20" cy="42"/>
              </a:xfrm>
              <a:custGeom>
                <a:avLst/>
                <a:gdLst>
                  <a:gd name="T0" fmla="*/ 18 w 20"/>
                  <a:gd name="T1" fmla="*/ 0 h 42"/>
                  <a:gd name="T2" fmla="*/ 18 w 20"/>
                  <a:gd name="T3" fmla="*/ 0 h 42"/>
                  <a:gd name="T4" fmla="*/ 14 w 20"/>
                  <a:gd name="T5" fmla="*/ 2 h 42"/>
                  <a:gd name="T6" fmla="*/ 6 w 20"/>
                  <a:gd name="T7" fmla="*/ 4 h 42"/>
                  <a:gd name="T8" fmla="*/ 6 w 20"/>
                  <a:gd name="T9" fmla="*/ 4 h 42"/>
                  <a:gd name="T10" fmla="*/ 2 w 20"/>
                  <a:gd name="T11" fmla="*/ 4 h 42"/>
                  <a:gd name="T12" fmla="*/ 0 w 20"/>
                  <a:gd name="T13" fmla="*/ 6 h 42"/>
                  <a:gd name="T14" fmla="*/ 0 w 20"/>
                  <a:gd name="T15" fmla="*/ 12 h 42"/>
                  <a:gd name="T16" fmla="*/ 4 w 20"/>
                  <a:gd name="T17" fmla="*/ 16 h 42"/>
                  <a:gd name="T18" fmla="*/ 4 w 20"/>
                  <a:gd name="T19" fmla="*/ 16 h 42"/>
                  <a:gd name="T20" fmla="*/ 12 w 20"/>
                  <a:gd name="T21" fmla="*/ 30 h 42"/>
                  <a:gd name="T22" fmla="*/ 16 w 20"/>
                  <a:gd name="T23" fmla="*/ 36 h 42"/>
                  <a:gd name="T24" fmla="*/ 16 w 20"/>
                  <a:gd name="T25" fmla="*/ 42 h 42"/>
                  <a:gd name="T26" fmla="*/ 16 w 20"/>
                  <a:gd name="T27" fmla="*/ 42 h 42"/>
                  <a:gd name="T28" fmla="*/ 20 w 20"/>
                  <a:gd name="T29" fmla="*/ 30 h 42"/>
                  <a:gd name="T30" fmla="*/ 20 w 20"/>
                  <a:gd name="T31" fmla="*/ 16 h 42"/>
                  <a:gd name="T32" fmla="*/ 18 w 20"/>
                  <a:gd name="T33" fmla="*/ 0 h 4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"/>
                  <a:gd name="T52" fmla="*/ 0 h 42"/>
                  <a:gd name="T53" fmla="*/ 20 w 20"/>
                  <a:gd name="T54" fmla="*/ 42 h 4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" h="42">
                    <a:moveTo>
                      <a:pt x="18" y="0"/>
                    </a:moveTo>
                    <a:lnTo>
                      <a:pt x="18" y="0"/>
                    </a:lnTo>
                    <a:lnTo>
                      <a:pt x="14" y="2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4" y="16"/>
                    </a:lnTo>
                    <a:lnTo>
                      <a:pt x="12" y="30"/>
                    </a:lnTo>
                    <a:lnTo>
                      <a:pt x="16" y="36"/>
                    </a:lnTo>
                    <a:lnTo>
                      <a:pt x="16" y="42"/>
                    </a:lnTo>
                    <a:lnTo>
                      <a:pt x="20" y="30"/>
                    </a:lnTo>
                    <a:lnTo>
                      <a:pt x="20" y="16"/>
                    </a:lnTo>
                    <a:lnTo>
                      <a:pt x="18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eaLnBrk="1" hangingPunct="1"/>
                <a:endParaRPr lang="fr-FR" sz="1800">
                  <a:latin typeface="Arial" pitchFamily="34" charset="0"/>
                </a:endParaRPr>
              </a:p>
            </p:txBody>
          </p:sp>
        </p:grpSp>
      </p:grpSp>
      <p:sp>
        <p:nvSpPr>
          <p:cNvPr id="291872" name="Rectangle 32"/>
          <p:cNvSpPr>
            <a:spLocks noChangeArrowheads="1"/>
          </p:cNvSpPr>
          <p:nvPr/>
        </p:nvSpPr>
        <p:spPr bwMode="auto">
          <a:xfrm>
            <a:off x="762000" y="6172200"/>
            <a:ext cx="3048000" cy="685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1"/>
            </a:outerShdw>
          </a:effectLst>
        </p:spPr>
        <p:txBody>
          <a:bodyPr anchor="ctr"/>
          <a:lstStyle/>
          <a:p>
            <a:pPr algn="ctr"/>
            <a:r>
              <a:rPr kumimoji="1" lang="fr-FR" sz="2000">
                <a:solidFill>
                  <a:schemeClr val="tx2"/>
                </a:solidFill>
                <a:latin typeface="Tahoma" pitchFamily="34" charset="0"/>
              </a:rPr>
              <a:t>Beam Commissioning</a:t>
            </a:r>
          </a:p>
        </p:txBody>
      </p:sp>
      <p:grpSp>
        <p:nvGrpSpPr>
          <p:cNvPr id="311044" name="Group 3844"/>
          <p:cNvGrpSpPr>
            <a:grpSpLocks/>
          </p:cNvGrpSpPr>
          <p:nvPr/>
        </p:nvGrpSpPr>
        <p:grpSpPr bwMode="auto">
          <a:xfrm>
            <a:off x="-228600" y="1600200"/>
            <a:ext cx="4343400" cy="3733800"/>
            <a:chOff x="-144" y="1008"/>
            <a:chExt cx="2736" cy="2352"/>
          </a:xfrm>
        </p:grpSpPr>
        <p:grpSp>
          <p:nvGrpSpPr>
            <p:cNvPr id="311042" name="Group 3842"/>
            <p:cNvGrpSpPr>
              <a:grpSpLocks/>
            </p:cNvGrpSpPr>
            <p:nvPr/>
          </p:nvGrpSpPr>
          <p:grpSpPr bwMode="auto">
            <a:xfrm>
              <a:off x="-144" y="1008"/>
              <a:ext cx="2736" cy="2352"/>
              <a:chOff x="-144" y="1008"/>
              <a:chExt cx="2736" cy="2352"/>
            </a:xfrm>
          </p:grpSpPr>
          <p:pic>
            <p:nvPicPr>
              <p:cNvPr id="291868" name="Picture 28" descr="Resources &amp; Roles in the CCC-RSa 3"/>
              <p:cNvPicPr>
                <a:picLocks noChangeAspect="1" noChangeArrowheads="1"/>
              </p:cNvPicPr>
              <p:nvPr/>
            </p:nvPicPr>
            <p:blipFill>
              <a:blip r:embed="rId3"/>
              <a:srcRect/>
              <a:stretch>
                <a:fillRect/>
              </a:stretch>
            </p:blipFill>
            <p:spPr bwMode="auto">
              <a:xfrm>
                <a:off x="0" y="1008"/>
                <a:ext cx="2592" cy="1944"/>
              </a:xfrm>
              <a:prstGeom prst="rect">
                <a:avLst/>
              </a:prstGeom>
              <a:noFill/>
            </p:spPr>
          </p:pic>
          <p:sp>
            <p:nvSpPr>
              <p:cNvPr id="291870" name="Rectangle 30"/>
              <p:cNvSpPr>
                <a:spLocks noChangeArrowheads="1"/>
              </p:cNvSpPr>
              <p:nvPr/>
            </p:nvSpPr>
            <p:spPr bwMode="auto">
              <a:xfrm rot="-1707718">
                <a:off x="-144" y="2928"/>
                <a:ext cx="1920" cy="43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>
                <a:outerShdw dist="35921" dir="2700000" algn="ctr" rotWithShape="0">
                  <a:schemeClr val="bg1"/>
                </a:outerShdw>
              </a:effectLst>
            </p:spPr>
            <p:txBody>
              <a:bodyPr anchor="ctr"/>
              <a:lstStyle/>
              <a:p>
                <a:pPr algn="ctr"/>
                <a:r>
                  <a:rPr kumimoji="1" lang="fr-FR" sz="2000">
                    <a:solidFill>
                      <a:schemeClr val="tx2"/>
                    </a:solidFill>
                    <a:latin typeface="Tahoma" pitchFamily="34" charset="0"/>
                  </a:rPr>
                  <a:t>Hardware </a:t>
                </a:r>
                <a:br>
                  <a:rPr kumimoji="1" lang="fr-FR" sz="2000">
                    <a:solidFill>
                      <a:schemeClr val="tx2"/>
                    </a:solidFill>
                    <a:latin typeface="Tahoma" pitchFamily="34" charset="0"/>
                  </a:rPr>
                </a:br>
                <a:r>
                  <a:rPr kumimoji="1" lang="fr-FR" sz="2000">
                    <a:solidFill>
                      <a:schemeClr val="tx2"/>
                    </a:solidFill>
                    <a:latin typeface="Tahoma" pitchFamily="34" charset="0"/>
                  </a:rPr>
                  <a:t>Commissioning</a:t>
                </a:r>
              </a:p>
            </p:txBody>
          </p:sp>
        </p:grpSp>
        <p:sp>
          <p:nvSpPr>
            <p:cNvPr id="311040" name="Text Box 3840"/>
            <p:cNvSpPr txBox="1">
              <a:spLocks noChangeArrowheads="1"/>
            </p:cNvSpPr>
            <p:nvPr/>
          </p:nvSpPr>
          <p:spPr bwMode="auto">
            <a:xfrm>
              <a:off x="0" y="2832"/>
              <a:ext cx="402" cy="144"/>
            </a:xfrm>
            <a:prstGeom prst="rect">
              <a:avLst/>
            </a:prstGeom>
            <a:noFill/>
            <a:ln w="12700" cap="sq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r>
                <a:rPr lang="fr-FR" sz="900">
                  <a:latin typeface="Tahoma" pitchFamily="34" charset="0"/>
                </a:rPr>
                <a:t>R. Saban</a:t>
              </a:r>
            </a:p>
          </p:txBody>
        </p:sp>
      </p:grpSp>
      <p:sp>
        <p:nvSpPr>
          <p:cNvPr id="291864" name="Line 24"/>
          <p:cNvSpPr>
            <a:spLocks noChangeShapeType="1"/>
          </p:cNvSpPr>
          <p:nvPr/>
        </p:nvSpPr>
        <p:spPr bwMode="auto">
          <a:xfrm flipH="1">
            <a:off x="1447800" y="3886200"/>
            <a:ext cx="3124200" cy="1676400"/>
          </a:xfrm>
          <a:prstGeom prst="line">
            <a:avLst/>
          </a:prstGeom>
          <a:noFill/>
          <a:ln w="38100" cap="sq">
            <a:solidFill>
              <a:schemeClr val="tx1"/>
            </a:solidFill>
            <a:round/>
            <a:headEnd type="none" w="sm" len="sm"/>
            <a:tailEnd type="none" w="sm" len="sm"/>
          </a:ln>
          <a:effectLst>
            <a:prstShdw prst="shdw18" dist="17961" dir="13500000">
              <a:schemeClr val="tx1">
                <a:gamma/>
                <a:shade val="60000"/>
                <a:invGamma/>
              </a:schemeClr>
            </a:prstShdw>
          </a:effectLst>
        </p:spPr>
        <p:txBody>
          <a:bodyPr/>
          <a:lstStyle/>
          <a:p>
            <a:endParaRPr lang="en-GB"/>
          </a:p>
        </p:txBody>
      </p:sp>
      <p:pic>
        <p:nvPicPr>
          <p:cNvPr id="308225" name="Picture 1025" descr="CCC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0" y="1600200"/>
            <a:ext cx="4953000" cy="3316288"/>
          </a:xfrm>
          <a:prstGeom prst="rect">
            <a:avLst/>
          </a:prstGeom>
          <a:noFill/>
        </p:spPr>
      </p:pic>
      <p:grpSp>
        <p:nvGrpSpPr>
          <p:cNvPr id="311043" name="Group 3843"/>
          <p:cNvGrpSpPr>
            <a:grpSpLocks/>
          </p:cNvGrpSpPr>
          <p:nvPr/>
        </p:nvGrpSpPr>
        <p:grpSpPr bwMode="auto">
          <a:xfrm>
            <a:off x="1905000" y="3962400"/>
            <a:ext cx="4032250" cy="2895600"/>
            <a:chOff x="1200" y="2496"/>
            <a:chExt cx="2540" cy="1824"/>
          </a:xfrm>
        </p:grpSpPr>
        <p:grpSp>
          <p:nvGrpSpPr>
            <p:cNvPr id="310654" name="Group 3454"/>
            <p:cNvGrpSpPr>
              <a:grpSpLocks/>
            </p:cNvGrpSpPr>
            <p:nvPr/>
          </p:nvGrpSpPr>
          <p:grpSpPr bwMode="auto">
            <a:xfrm>
              <a:off x="2160" y="3628"/>
              <a:ext cx="1580" cy="692"/>
              <a:chOff x="4093" y="1776"/>
              <a:chExt cx="1580" cy="692"/>
            </a:xfrm>
          </p:grpSpPr>
          <p:sp>
            <p:nvSpPr>
              <p:cNvPr id="7" name="Text Box 530"/>
              <p:cNvSpPr txBox="1">
                <a:spLocks noChangeArrowheads="1"/>
              </p:cNvSpPr>
              <p:nvPr/>
            </p:nvSpPr>
            <p:spPr bwMode="auto">
              <a:xfrm>
                <a:off x="4329" y="2256"/>
                <a:ext cx="1113" cy="212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algn="ctr" eaLnBrk="1" hangingPunct="1">
                  <a:spcBef>
                    <a:spcPct val="20000"/>
                  </a:spcBef>
                  <a:buClr>
                    <a:schemeClr val="accent1"/>
                  </a:buClr>
                  <a:buFont typeface="Wingdings" pitchFamily="2" charset="2"/>
                  <a:buNone/>
                </a:pPr>
                <a:r>
                  <a:rPr lang="en-US" sz="1600"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Berlin Sans FB" pitchFamily="34" charset="0"/>
                  </a:rPr>
                  <a:t>Operators</a:t>
                </a:r>
                <a:endParaRPr lang="en-US" sz="1600" baseline="-25000">
                  <a:effectLst>
                    <a:outerShdw blurRad="38100" dist="38100" dir="2700000" algn="tl">
                      <a:srgbClr val="000000"/>
                    </a:outerShdw>
                  </a:effectLst>
                  <a:latin typeface="Berlin Sans FB" pitchFamily="34" charset="0"/>
                </a:endParaRPr>
              </a:p>
            </p:txBody>
          </p:sp>
          <p:grpSp>
            <p:nvGrpSpPr>
              <p:cNvPr id="310656" name="Group 460"/>
              <p:cNvGrpSpPr>
                <a:grpSpLocks/>
              </p:cNvGrpSpPr>
              <p:nvPr/>
            </p:nvGrpSpPr>
            <p:grpSpPr bwMode="auto">
              <a:xfrm>
                <a:off x="5274" y="1868"/>
                <a:ext cx="399" cy="436"/>
                <a:chOff x="1508" y="3020"/>
                <a:chExt cx="1044" cy="1242"/>
              </a:xfrm>
            </p:grpSpPr>
            <p:sp>
              <p:nvSpPr>
                <p:cNvPr id="310657" name="AutoShape 461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1508" y="3020"/>
                  <a:ext cx="1044" cy="1242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658" name="Freeform 462"/>
                <p:cNvSpPr>
                  <a:spLocks/>
                </p:cNvSpPr>
                <p:nvPr/>
              </p:nvSpPr>
              <p:spPr bwMode="auto">
                <a:xfrm>
                  <a:off x="2312" y="3580"/>
                  <a:ext cx="150" cy="66"/>
                </a:xfrm>
                <a:custGeom>
                  <a:avLst/>
                  <a:gdLst>
                    <a:gd name="T0" fmla="*/ 6 w 150"/>
                    <a:gd name="T1" fmla="*/ 38 h 66"/>
                    <a:gd name="T2" fmla="*/ 0 w 150"/>
                    <a:gd name="T3" fmla="*/ 62 h 66"/>
                    <a:gd name="T4" fmla="*/ 0 w 150"/>
                    <a:gd name="T5" fmla="*/ 66 h 66"/>
                    <a:gd name="T6" fmla="*/ 2 w 150"/>
                    <a:gd name="T7" fmla="*/ 66 h 66"/>
                    <a:gd name="T8" fmla="*/ 138 w 150"/>
                    <a:gd name="T9" fmla="*/ 60 h 66"/>
                    <a:gd name="T10" fmla="*/ 140 w 150"/>
                    <a:gd name="T11" fmla="*/ 60 h 66"/>
                    <a:gd name="T12" fmla="*/ 140 w 150"/>
                    <a:gd name="T13" fmla="*/ 58 h 66"/>
                    <a:gd name="T14" fmla="*/ 150 w 150"/>
                    <a:gd name="T15" fmla="*/ 34 h 66"/>
                    <a:gd name="T16" fmla="*/ 150 w 150"/>
                    <a:gd name="T17" fmla="*/ 32 h 66"/>
                    <a:gd name="T18" fmla="*/ 148 w 150"/>
                    <a:gd name="T19" fmla="*/ 32 h 66"/>
                    <a:gd name="T20" fmla="*/ 108 w 150"/>
                    <a:gd name="T21" fmla="*/ 32 h 66"/>
                    <a:gd name="T22" fmla="*/ 108 w 150"/>
                    <a:gd name="T23" fmla="*/ 32 h 66"/>
                    <a:gd name="T24" fmla="*/ 108 w 150"/>
                    <a:gd name="T25" fmla="*/ 32 h 66"/>
                    <a:gd name="T26" fmla="*/ 108 w 150"/>
                    <a:gd name="T27" fmla="*/ 32 h 66"/>
                    <a:gd name="T28" fmla="*/ 108 w 150"/>
                    <a:gd name="T29" fmla="*/ 32 h 66"/>
                    <a:gd name="T30" fmla="*/ 106 w 150"/>
                    <a:gd name="T31" fmla="*/ 28 h 66"/>
                    <a:gd name="T32" fmla="*/ 102 w 150"/>
                    <a:gd name="T33" fmla="*/ 14 h 66"/>
                    <a:gd name="T34" fmla="*/ 102 w 150"/>
                    <a:gd name="T35" fmla="*/ 14 h 66"/>
                    <a:gd name="T36" fmla="*/ 100 w 150"/>
                    <a:gd name="T37" fmla="*/ 10 h 66"/>
                    <a:gd name="T38" fmla="*/ 98 w 150"/>
                    <a:gd name="T39" fmla="*/ 6 h 66"/>
                    <a:gd name="T40" fmla="*/ 94 w 150"/>
                    <a:gd name="T41" fmla="*/ 4 h 66"/>
                    <a:gd name="T42" fmla="*/ 90 w 150"/>
                    <a:gd name="T43" fmla="*/ 2 h 66"/>
                    <a:gd name="T44" fmla="*/ 90 w 150"/>
                    <a:gd name="T45" fmla="*/ 2 h 66"/>
                    <a:gd name="T46" fmla="*/ 84 w 150"/>
                    <a:gd name="T47" fmla="*/ 0 h 66"/>
                    <a:gd name="T48" fmla="*/ 78 w 150"/>
                    <a:gd name="T49" fmla="*/ 2 h 66"/>
                    <a:gd name="T50" fmla="*/ 70 w 150"/>
                    <a:gd name="T51" fmla="*/ 6 h 66"/>
                    <a:gd name="T52" fmla="*/ 66 w 150"/>
                    <a:gd name="T53" fmla="*/ 12 h 66"/>
                    <a:gd name="T54" fmla="*/ 60 w 150"/>
                    <a:gd name="T55" fmla="*/ 18 h 66"/>
                    <a:gd name="T56" fmla="*/ 60 w 150"/>
                    <a:gd name="T57" fmla="*/ 18 h 66"/>
                    <a:gd name="T58" fmla="*/ 52 w 150"/>
                    <a:gd name="T59" fmla="*/ 28 h 66"/>
                    <a:gd name="T60" fmla="*/ 46 w 150"/>
                    <a:gd name="T61" fmla="*/ 32 h 66"/>
                    <a:gd name="T62" fmla="*/ 46 w 150"/>
                    <a:gd name="T63" fmla="*/ 32 h 66"/>
                    <a:gd name="T64" fmla="*/ 8 w 150"/>
                    <a:gd name="T65" fmla="*/ 38 h 66"/>
                    <a:gd name="T66" fmla="*/ 6 w 150"/>
                    <a:gd name="T67" fmla="*/ 38 h 66"/>
                    <a:gd name="T68" fmla="*/ 6 w 150"/>
                    <a:gd name="T69" fmla="*/ 38 h 6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0"/>
                    <a:gd name="T106" fmla="*/ 0 h 66"/>
                    <a:gd name="T107" fmla="*/ 150 w 150"/>
                    <a:gd name="T108" fmla="*/ 66 h 6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0" h="66">
                      <a:moveTo>
                        <a:pt x="6" y="38"/>
                      </a:move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2" y="66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0" y="58"/>
                      </a:lnTo>
                      <a:lnTo>
                        <a:pt x="150" y="34"/>
                      </a:lnTo>
                      <a:lnTo>
                        <a:pt x="150" y="32"/>
                      </a:lnTo>
                      <a:lnTo>
                        <a:pt x="148" y="32"/>
                      </a:lnTo>
                      <a:lnTo>
                        <a:pt x="108" y="32"/>
                      </a:lnTo>
                      <a:lnTo>
                        <a:pt x="106" y="28"/>
                      </a:lnTo>
                      <a:lnTo>
                        <a:pt x="102" y="14"/>
                      </a:lnTo>
                      <a:lnTo>
                        <a:pt x="100" y="10"/>
                      </a:lnTo>
                      <a:lnTo>
                        <a:pt x="98" y="6"/>
                      </a:lnTo>
                      <a:lnTo>
                        <a:pt x="94" y="4"/>
                      </a:lnTo>
                      <a:lnTo>
                        <a:pt x="90" y="2"/>
                      </a:lnTo>
                      <a:lnTo>
                        <a:pt x="84" y="0"/>
                      </a:lnTo>
                      <a:lnTo>
                        <a:pt x="78" y="2"/>
                      </a:lnTo>
                      <a:lnTo>
                        <a:pt x="70" y="6"/>
                      </a:lnTo>
                      <a:lnTo>
                        <a:pt x="66" y="12"/>
                      </a:lnTo>
                      <a:lnTo>
                        <a:pt x="60" y="18"/>
                      </a:lnTo>
                      <a:lnTo>
                        <a:pt x="52" y="28"/>
                      </a:lnTo>
                      <a:lnTo>
                        <a:pt x="46" y="32"/>
                      </a:lnTo>
                      <a:lnTo>
                        <a:pt x="8" y="38"/>
                      </a:lnTo>
                      <a:lnTo>
                        <a:pt x="6" y="38"/>
                      </a:lnTo>
                      <a:close/>
                    </a:path>
                  </a:pathLst>
                </a:custGeom>
                <a:solidFill>
                  <a:srgbClr val="63636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59" name="Freeform 463"/>
                <p:cNvSpPr>
                  <a:spLocks/>
                </p:cNvSpPr>
                <p:nvPr/>
              </p:nvSpPr>
              <p:spPr bwMode="auto">
                <a:xfrm>
                  <a:off x="2228" y="3514"/>
                  <a:ext cx="248" cy="508"/>
                </a:xfrm>
                <a:custGeom>
                  <a:avLst/>
                  <a:gdLst>
                    <a:gd name="T0" fmla="*/ 36 w 248"/>
                    <a:gd name="T1" fmla="*/ 8 h 508"/>
                    <a:gd name="T2" fmla="*/ 36 w 248"/>
                    <a:gd name="T3" fmla="*/ 8 h 508"/>
                    <a:gd name="T4" fmla="*/ 42 w 248"/>
                    <a:gd name="T5" fmla="*/ 4 h 508"/>
                    <a:gd name="T6" fmla="*/ 48 w 248"/>
                    <a:gd name="T7" fmla="*/ 2 h 508"/>
                    <a:gd name="T8" fmla="*/ 56 w 248"/>
                    <a:gd name="T9" fmla="*/ 0 h 508"/>
                    <a:gd name="T10" fmla="*/ 66 w 248"/>
                    <a:gd name="T11" fmla="*/ 4 h 508"/>
                    <a:gd name="T12" fmla="*/ 74 w 248"/>
                    <a:gd name="T13" fmla="*/ 10 h 508"/>
                    <a:gd name="T14" fmla="*/ 84 w 248"/>
                    <a:gd name="T15" fmla="*/ 24 h 508"/>
                    <a:gd name="T16" fmla="*/ 92 w 248"/>
                    <a:gd name="T17" fmla="*/ 44 h 508"/>
                    <a:gd name="T18" fmla="*/ 92 w 248"/>
                    <a:gd name="T19" fmla="*/ 44 h 508"/>
                    <a:gd name="T20" fmla="*/ 102 w 248"/>
                    <a:gd name="T21" fmla="*/ 74 h 508"/>
                    <a:gd name="T22" fmla="*/ 118 w 248"/>
                    <a:gd name="T23" fmla="*/ 114 h 508"/>
                    <a:gd name="T24" fmla="*/ 162 w 248"/>
                    <a:gd name="T25" fmla="*/ 218 h 508"/>
                    <a:gd name="T26" fmla="*/ 208 w 248"/>
                    <a:gd name="T27" fmla="*/ 328 h 508"/>
                    <a:gd name="T28" fmla="*/ 230 w 248"/>
                    <a:gd name="T29" fmla="*/ 380 h 508"/>
                    <a:gd name="T30" fmla="*/ 248 w 248"/>
                    <a:gd name="T31" fmla="*/ 426 h 508"/>
                    <a:gd name="T32" fmla="*/ 248 w 248"/>
                    <a:gd name="T33" fmla="*/ 426 h 508"/>
                    <a:gd name="T34" fmla="*/ 244 w 248"/>
                    <a:gd name="T35" fmla="*/ 436 h 508"/>
                    <a:gd name="T36" fmla="*/ 230 w 248"/>
                    <a:gd name="T37" fmla="*/ 480 h 508"/>
                    <a:gd name="T38" fmla="*/ 230 w 248"/>
                    <a:gd name="T39" fmla="*/ 480 h 508"/>
                    <a:gd name="T40" fmla="*/ 226 w 248"/>
                    <a:gd name="T41" fmla="*/ 488 h 508"/>
                    <a:gd name="T42" fmla="*/ 220 w 248"/>
                    <a:gd name="T43" fmla="*/ 496 h 508"/>
                    <a:gd name="T44" fmla="*/ 214 w 248"/>
                    <a:gd name="T45" fmla="*/ 502 h 508"/>
                    <a:gd name="T46" fmla="*/ 206 w 248"/>
                    <a:gd name="T47" fmla="*/ 506 h 508"/>
                    <a:gd name="T48" fmla="*/ 196 w 248"/>
                    <a:gd name="T49" fmla="*/ 508 h 508"/>
                    <a:gd name="T50" fmla="*/ 184 w 248"/>
                    <a:gd name="T51" fmla="*/ 508 h 508"/>
                    <a:gd name="T52" fmla="*/ 172 w 248"/>
                    <a:gd name="T53" fmla="*/ 504 h 508"/>
                    <a:gd name="T54" fmla="*/ 158 w 248"/>
                    <a:gd name="T55" fmla="*/ 496 h 508"/>
                    <a:gd name="T56" fmla="*/ 142 w 248"/>
                    <a:gd name="T57" fmla="*/ 484 h 508"/>
                    <a:gd name="T58" fmla="*/ 126 w 248"/>
                    <a:gd name="T59" fmla="*/ 466 h 508"/>
                    <a:gd name="T60" fmla="*/ 108 w 248"/>
                    <a:gd name="T61" fmla="*/ 444 h 508"/>
                    <a:gd name="T62" fmla="*/ 88 w 248"/>
                    <a:gd name="T63" fmla="*/ 414 h 508"/>
                    <a:gd name="T64" fmla="*/ 68 w 248"/>
                    <a:gd name="T65" fmla="*/ 378 h 508"/>
                    <a:gd name="T66" fmla="*/ 46 w 248"/>
                    <a:gd name="T67" fmla="*/ 336 h 508"/>
                    <a:gd name="T68" fmla="*/ 24 w 248"/>
                    <a:gd name="T69" fmla="*/ 284 h 508"/>
                    <a:gd name="T70" fmla="*/ 0 w 248"/>
                    <a:gd name="T71" fmla="*/ 226 h 508"/>
                    <a:gd name="T72" fmla="*/ 36 w 248"/>
                    <a:gd name="T73" fmla="*/ 8 h 508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48"/>
                    <a:gd name="T112" fmla="*/ 0 h 508"/>
                    <a:gd name="T113" fmla="*/ 248 w 248"/>
                    <a:gd name="T114" fmla="*/ 508 h 508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48" h="508">
                      <a:moveTo>
                        <a:pt x="36" y="8"/>
                      </a:moveTo>
                      <a:lnTo>
                        <a:pt x="36" y="8"/>
                      </a:lnTo>
                      <a:lnTo>
                        <a:pt x="42" y="4"/>
                      </a:lnTo>
                      <a:lnTo>
                        <a:pt x="48" y="2"/>
                      </a:lnTo>
                      <a:lnTo>
                        <a:pt x="56" y="0"/>
                      </a:lnTo>
                      <a:lnTo>
                        <a:pt x="66" y="4"/>
                      </a:lnTo>
                      <a:lnTo>
                        <a:pt x="74" y="10"/>
                      </a:lnTo>
                      <a:lnTo>
                        <a:pt x="84" y="24"/>
                      </a:lnTo>
                      <a:lnTo>
                        <a:pt x="92" y="44"/>
                      </a:lnTo>
                      <a:lnTo>
                        <a:pt x="102" y="74"/>
                      </a:lnTo>
                      <a:lnTo>
                        <a:pt x="118" y="114"/>
                      </a:lnTo>
                      <a:lnTo>
                        <a:pt x="162" y="218"/>
                      </a:lnTo>
                      <a:lnTo>
                        <a:pt x="208" y="328"/>
                      </a:lnTo>
                      <a:lnTo>
                        <a:pt x="230" y="380"/>
                      </a:lnTo>
                      <a:lnTo>
                        <a:pt x="248" y="426"/>
                      </a:lnTo>
                      <a:lnTo>
                        <a:pt x="244" y="436"/>
                      </a:lnTo>
                      <a:lnTo>
                        <a:pt x="230" y="480"/>
                      </a:lnTo>
                      <a:lnTo>
                        <a:pt x="226" y="488"/>
                      </a:lnTo>
                      <a:lnTo>
                        <a:pt x="220" y="496"/>
                      </a:lnTo>
                      <a:lnTo>
                        <a:pt x="214" y="502"/>
                      </a:lnTo>
                      <a:lnTo>
                        <a:pt x="206" y="506"/>
                      </a:lnTo>
                      <a:lnTo>
                        <a:pt x="196" y="508"/>
                      </a:lnTo>
                      <a:lnTo>
                        <a:pt x="184" y="508"/>
                      </a:lnTo>
                      <a:lnTo>
                        <a:pt x="172" y="504"/>
                      </a:lnTo>
                      <a:lnTo>
                        <a:pt x="158" y="496"/>
                      </a:lnTo>
                      <a:lnTo>
                        <a:pt x="142" y="484"/>
                      </a:lnTo>
                      <a:lnTo>
                        <a:pt x="126" y="466"/>
                      </a:lnTo>
                      <a:lnTo>
                        <a:pt x="108" y="444"/>
                      </a:lnTo>
                      <a:lnTo>
                        <a:pt x="88" y="414"/>
                      </a:lnTo>
                      <a:lnTo>
                        <a:pt x="68" y="378"/>
                      </a:lnTo>
                      <a:lnTo>
                        <a:pt x="46" y="336"/>
                      </a:lnTo>
                      <a:lnTo>
                        <a:pt x="24" y="284"/>
                      </a:lnTo>
                      <a:lnTo>
                        <a:pt x="0" y="226"/>
                      </a:lnTo>
                      <a:lnTo>
                        <a:pt x="36" y="8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60" name="Freeform 464"/>
                <p:cNvSpPr>
                  <a:spLocks/>
                </p:cNvSpPr>
                <p:nvPr/>
              </p:nvSpPr>
              <p:spPr bwMode="auto">
                <a:xfrm>
                  <a:off x="2298" y="3788"/>
                  <a:ext cx="202" cy="258"/>
                </a:xfrm>
                <a:custGeom>
                  <a:avLst/>
                  <a:gdLst>
                    <a:gd name="T0" fmla="*/ 72 w 202"/>
                    <a:gd name="T1" fmla="*/ 0 h 258"/>
                    <a:gd name="T2" fmla="*/ 72 w 202"/>
                    <a:gd name="T3" fmla="*/ 0 h 258"/>
                    <a:gd name="T4" fmla="*/ 86 w 202"/>
                    <a:gd name="T5" fmla="*/ 12 h 258"/>
                    <a:gd name="T6" fmla="*/ 122 w 202"/>
                    <a:gd name="T7" fmla="*/ 44 h 258"/>
                    <a:gd name="T8" fmla="*/ 140 w 202"/>
                    <a:gd name="T9" fmla="*/ 64 h 258"/>
                    <a:gd name="T10" fmla="*/ 160 w 202"/>
                    <a:gd name="T11" fmla="*/ 86 h 258"/>
                    <a:gd name="T12" fmla="*/ 174 w 202"/>
                    <a:gd name="T13" fmla="*/ 108 h 258"/>
                    <a:gd name="T14" fmla="*/ 180 w 202"/>
                    <a:gd name="T15" fmla="*/ 120 h 258"/>
                    <a:gd name="T16" fmla="*/ 184 w 202"/>
                    <a:gd name="T17" fmla="*/ 130 h 258"/>
                    <a:gd name="T18" fmla="*/ 184 w 202"/>
                    <a:gd name="T19" fmla="*/ 130 h 258"/>
                    <a:gd name="T20" fmla="*/ 196 w 202"/>
                    <a:gd name="T21" fmla="*/ 168 h 258"/>
                    <a:gd name="T22" fmla="*/ 200 w 202"/>
                    <a:gd name="T23" fmla="*/ 184 h 258"/>
                    <a:gd name="T24" fmla="*/ 202 w 202"/>
                    <a:gd name="T25" fmla="*/ 200 h 258"/>
                    <a:gd name="T26" fmla="*/ 202 w 202"/>
                    <a:gd name="T27" fmla="*/ 214 h 258"/>
                    <a:gd name="T28" fmla="*/ 198 w 202"/>
                    <a:gd name="T29" fmla="*/ 226 h 258"/>
                    <a:gd name="T30" fmla="*/ 190 w 202"/>
                    <a:gd name="T31" fmla="*/ 236 h 258"/>
                    <a:gd name="T32" fmla="*/ 178 w 202"/>
                    <a:gd name="T33" fmla="*/ 246 h 258"/>
                    <a:gd name="T34" fmla="*/ 178 w 202"/>
                    <a:gd name="T35" fmla="*/ 246 h 258"/>
                    <a:gd name="T36" fmla="*/ 168 w 202"/>
                    <a:gd name="T37" fmla="*/ 252 h 258"/>
                    <a:gd name="T38" fmla="*/ 156 w 202"/>
                    <a:gd name="T39" fmla="*/ 256 h 258"/>
                    <a:gd name="T40" fmla="*/ 144 w 202"/>
                    <a:gd name="T41" fmla="*/ 258 h 258"/>
                    <a:gd name="T42" fmla="*/ 130 w 202"/>
                    <a:gd name="T43" fmla="*/ 258 h 258"/>
                    <a:gd name="T44" fmla="*/ 118 w 202"/>
                    <a:gd name="T45" fmla="*/ 258 h 258"/>
                    <a:gd name="T46" fmla="*/ 104 w 202"/>
                    <a:gd name="T47" fmla="*/ 254 h 258"/>
                    <a:gd name="T48" fmla="*/ 76 w 202"/>
                    <a:gd name="T49" fmla="*/ 246 h 258"/>
                    <a:gd name="T50" fmla="*/ 52 w 202"/>
                    <a:gd name="T51" fmla="*/ 234 h 258"/>
                    <a:gd name="T52" fmla="*/ 30 w 202"/>
                    <a:gd name="T53" fmla="*/ 218 h 258"/>
                    <a:gd name="T54" fmla="*/ 20 w 202"/>
                    <a:gd name="T55" fmla="*/ 210 h 258"/>
                    <a:gd name="T56" fmla="*/ 12 w 202"/>
                    <a:gd name="T57" fmla="*/ 202 h 258"/>
                    <a:gd name="T58" fmla="*/ 6 w 202"/>
                    <a:gd name="T59" fmla="*/ 192 h 258"/>
                    <a:gd name="T60" fmla="*/ 2 w 202"/>
                    <a:gd name="T61" fmla="*/ 184 h 258"/>
                    <a:gd name="T62" fmla="*/ 2 w 202"/>
                    <a:gd name="T63" fmla="*/ 184 h 258"/>
                    <a:gd name="T64" fmla="*/ 0 w 202"/>
                    <a:gd name="T65" fmla="*/ 174 h 258"/>
                    <a:gd name="T66" fmla="*/ 0 w 202"/>
                    <a:gd name="T67" fmla="*/ 162 h 258"/>
                    <a:gd name="T68" fmla="*/ 2 w 202"/>
                    <a:gd name="T69" fmla="*/ 148 h 258"/>
                    <a:gd name="T70" fmla="*/ 6 w 202"/>
                    <a:gd name="T71" fmla="*/ 134 h 258"/>
                    <a:gd name="T72" fmla="*/ 16 w 202"/>
                    <a:gd name="T73" fmla="*/ 104 h 258"/>
                    <a:gd name="T74" fmla="*/ 30 w 202"/>
                    <a:gd name="T75" fmla="*/ 72 h 258"/>
                    <a:gd name="T76" fmla="*/ 44 w 202"/>
                    <a:gd name="T77" fmla="*/ 44 h 258"/>
                    <a:gd name="T78" fmla="*/ 58 w 202"/>
                    <a:gd name="T79" fmla="*/ 22 h 258"/>
                    <a:gd name="T80" fmla="*/ 72 w 202"/>
                    <a:gd name="T81" fmla="*/ 0 h 25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202"/>
                    <a:gd name="T124" fmla="*/ 0 h 258"/>
                    <a:gd name="T125" fmla="*/ 202 w 202"/>
                    <a:gd name="T126" fmla="*/ 258 h 25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202" h="258">
                      <a:moveTo>
                        <a:pt x="72" y="0"/>
                      </a:moveTo>
                      <a:lnTo>
                        <a:pt x="72" y="0"/>
                      </a:lnTo>
                      <a:lnTo>
                        <a:pt x="86" y="12"/>
                      </a:lnTo>
                      <a:lnTo>
                        <a:pt x="122" y="44"/>
                      </a:lnTo>
                      <a:lnTo>
                        <a:pt x="140" y="64"/>
                      </a:lnTo>
                      <a:lnTo>
                        <a:pt x="160" y="86"/>
                      </a:lnTo>
                      <a:lnTo>
                        <a:pt x="174" y="108"/>
                      </a:lnTo>
                      <a:lnTo>
                        <a:pt x="180" y="120"/>
                      </a:lnTo>
                      <a:lnTo>
                        <a:pt x="184" y="130"/>
                      </a:lnTo>
                      <a:lnTo>
                        <a:pt x="196" y="168"/>
                      </a:lnTo>
                      <a:lnTo>
                        <a:pt x="200" y="184"/>
                      </a:lnTo>
                      <a:lnTo>
                        <a:pt x="202" y="200"/>
                      </a:lnTo>
                      <a:lnTo>
                        <a:pt x="202" y="214"/>
                      </a:lnTo>
                      <a:lnTo>
                        <a:pt x="198" y="226"/>
                      </a:lnTo>
                      <a:lnTo>
                        <a:pt x="190" y="236"/>
                      </a:lnTo>
                      <a:lnTo>
                        <a:pt x="178" y="246"/>
                      </a:lnTo>
                      <a:lnTo>
                        <a:pt x="168" y="252"/>
                      </a:lnTo>
                      <a:lnTo>
                        <a:pt x="156" y="256"/>
                      </a:lnTo>
                      <a:lnTo>
                        <a:pt x="144" y="258"/>
                      </a:lnTo>
                      <a:lnTo>
                        <a:pt x="130" y="258"/>
                      </a:lnTo>
                      <a:lnTo>
                        <a:pt x="118" y="258"/>
                      </a:lnTo>
                      <a:lnTo>
                        <a:pt x="104" y="254"/>
                      </a:lnTo>
                      <a:lnTo>
                        <a:pt x="76" y="246"/>
                      </a:lnTo>
                      <a:lnTo>
                        <a:pt x="52" y="234"/>
                      </a:lnTo>
                      <a:lnTo>
                        <a:pt x="30" y="218"/>
                      </a:lnTo>
                      <a:lnTo>
                        <a:pt x="20" y="210"/>
                      </a:lnTo>
                      <a:lnTo>
                        <a:pt x="12" y="202"/>
                      </a:lnTo>
                      <a:lnTo>
                        <a:pt x="6" y="192"/>
                      </a:lnTo>
                      <a:lnTo>
                        <a:pt x="2" y="184"/>
                      </a:lnTo>
                      <a:lnTo>
                        <a:pt x="0" y="174"/>
                      </a:lnTo>
                      <a:lnTo>
                        <a:pt x="0" y="162"/>
                      </a:lnTo>
                      <a:lnTo>
                        <a:pt x="2" y="148"/>
                      </a:lnTo>
                      <a:lnTo>
                        <a:pt x="6" y="134"/>
                      </a:lnTo>
                      <a:lnTo>
                        <a:pt x="16" y="104"/>
                      </a:lnTo>
                      <a:lnTo>
                        <a:pt x="30" y="72"/>
                      </a:lnTo>
                      <a:lnTo>
                        <a:pt x="44" y="44"/>
                      </a:lnTo>
                      <a:lnTo>
                        <a:pt x="58" y="22"/>
                      </a:lnTo>
                      <a:lnTo>
                        <a:pt x="72" y="0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61" name="Freeform 465"/>
                <p:cNvSpPr>
                  <a:spLocks/>
                </p:cNvSpPr>
                <p:nvPr/>
              </p:nvSpPr>
              <p:spPr bwMode="auto">
                <a:xfrm>
                  <a:off x="2298" y="3788"/>
                  <a:ext cx="202" cy="258"/>
                </a:xfrm>
                <a:custGeom>
                  <a:avLst/>
                  <a:gdLst>
                    <a:gd name="T0" fmla="*/ 72 w 202"/>
                    <a:gd name="T1" fmla="*/ 0 h 258"/>
                    <a:gd name="T2" fmla="*/ 72 w 202"/>
                    <a:gd name="T3" fmla="*/ 0 h 258"/>
                    <a:gd name="T4" fmla="*/ 86 w 202"/>
                    <a:gd name="T5" fmla="*/ 12 h 258"/>
                    <a:gd name="T6" fmla="*/ 122 w 202"/>
                    <a:gd name="T7" fmla="*/ 44 h 258"/>
                    <a:gd name="T8" fmla="*/ 140 w 202"/>
                    <a:gd name="T9" fmla="*/ 64 h 258"/>
                    <a:gd name="T10" fmla="*/ 160 w 202"/>
                    <a:gd name="T11" fmla="*/ 86 h 258"/>
                    <a:gd name="T12" fmla="*/ 174 w 202"/>
                    <a:gd name="T13" fmla="*/ 108 h 258"/>
                    <a:gd name="T14" fmla="*/ 180 w 202"/>
                    <a:gd name="T15" fmla="*/ 120 h 258"/>
                    <a:gd name="T16" fmla="*/ 184 w 202"/>
                    <a:gd name="T17" fmla="*/ 130 h 258"/>
                    <a:gd name="T18" fmla="*/ 184 w 202"/>
                    <a:gd name="T19" fmla="*/ 130 h 258"/>
                    <a:gd name="T20" fmla="*/ 196 w 202"/>
                    <a:gd name="T21" fmla="*/ 168 h 258"/>
                    <a:gd name="T22" fmla="*/ 200 w 202"/>
                    <a:gd name="T23" fmla="*/ 184 h 258"/>
                    <a:gd name="T24" fmla="*/ 202 w 202"/>
                    <a:gd name="T25" fmla="*/ 200 h 258"/>
                    <a:gd name="T26" fmla="*/ 202 w 202"/>
                    <a:gd name="T27" fmla="*/ 214 h 258"/>
                    <a:gd name="T28" fmla="*/ 198 w 202"/>
                    <a:gd name="T29" fmla="*/ 226 h 258"/>
                    <a:gd name="T30" fmla="*/ 190 w 202"/>
                    <a:gd name="T31" fmla="*/ 236 h 258"/>
                    <a:gd name="T32" fmla="*/ 178 w 202"/>
                    <a:gd name="T33" fmla="*/ 246 h 258"/>
                    <a:gd name="T34" fmla="*/ 178 w 202"/>
                    <a:gd name="T35" fmla="*/ 246 h 258"/>
                    <a:gd name="T36" fmla="*/ 168 w 202"/>
                    <a:gd name="T37" fmla="*/ 252 h 258"/>
                    <a:gd name="T38" fmla="*/ 156 w 202"/>
                    <a:gd name="T39" fmla="*/ 256 h 258"/>
                    <a:gd name="T40" fmla="*/ 144 w 202"/>
                    <a:gd name="T41" fmla="*/ 258 h 258"/>
                    <a:gd name="T42" fmla="*/ 130 w 202"/>
                    <a:gd name="T43" fmla="*/ 258 h 258"/>
                    <a:gd name="T44" fmla="*/ 118 w 202"/>
                    <a:gd name="T45" fmla="*/ 258 h 258"/>
                    <a:gd name="T46" fmla="*/ 104 w 202"/>
                    <a:gd name="T47" fmla="*/ 254 h 258"/>
                    <a:gd name="T48" fmla="*/ 76 w 202"/>
                    <a:gd name="T49" fmla="*/ 246 h 258"/>
                    <a:gd name="T50" fmla="*/ 52 w 202"/>
                    <a:gd name="T51" fmla="*/ 234 h 258"/>
                    <a:gd name="T52" fmla="*/ 30 w 202"/>
                    <a:gd name="T53" fmla="*/ 218 h 258"/>
                    <a:gd name="T54" fmla="*/ 20 w 202"/>
                    <a:gd name="T55" fmla="*/ 210 h 258"/>
                    <a:gd name="T56" fmla="*/ 12 w 202"/>
                    <a:gd name="T57" fmla="*/ 202 h 258"/>
                    <a:gd name="T58" fmla="*/ 6 w 202"/>
                    <a:gd name="T59" fmla="*/ 192 h 258"/>
                    <a:gd name="T60" fmla="*/ 2 w 202"/>
                    <a:gd name="T61" fmla="*/ 184 h 258"/>
                    <a:gd name="T62" fmla="*/ 2 w 202"/>
                    <a:gd name="T63" fmla="*/ 184 h 258"/>
                    <a:gd name="T64" fmla="*/ 0 w 202"/>
                    <a:gd name="T65" fmla="*/ 174 h 258"/>
                    <a:gd name="T66" fmla="*/ 0 w 202"/>
                    <a:gd name="T67" fmla="*/ 162 h 258"/>
                    <a:gd name="T68" fmla="*/ 2 w 202"/>
                    <a:gd name="T69" fmla="*/ 148 h 258"/>
                    <a:gd name="T70" fmla="*/ 6 w 202"/>
                    <a:gd name="T71" fmla="*/ 134 h 258"/>
                    <a:gd name="T72" fmla="*/ 16 w 202"/>
                    <a:gd name="T73" fmla="*/ 104 h 258"/>
                    <a:gd name="T74" fmla="*/ 30 w 202"/>
                    <a:gd name="T75" fmla="*/ 72 h 258"/>
                    <a:gd name="T76" fmla="*/ 44 w 202"/>
                    <a:gd name="T77" fmla="*/ 44 h 258"/>
                    <a:gd name="T78" fmla="*/ 58 w 202"/>
                    <a:gd name="T79" fmla="*/ 22 h 258"/>
                    <a:gd name="T80" fmla="*/ 72 w 202"/>
                    <a:gd name="T81" fmla="*/ 0 h 25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202"/>
                    <a:gd name="T124" fmla="*/ 0 h 258"/>
                    <a:gd name="T125" fmla="*/ 202 w 202"/>
                    <a:gd name="T126" fmla="*/ 258 h 25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202" h="258">
                      <a:moveTo>
                        <a:pt x="72" y="0"/>
                      </a:moveTo>
                      <a:lnTo>
                        <a:pt x="72" y="0"/>
                      </a:lnTo>
                      <a:lnTo>
                        <a:pt x="86" y="12"/>
                      </a:lnTo>
                      <a:lnTo>
                        <a:pt x="122" y="44"/>
                      </a:lnTo>
                      <a:lnTo>
                        <a:pt x="140" y="64"/>
                      </a:lnTo>
                      <a:lnTo>
                        <a:pt x="160" y="86"/>
                      </a:lnTo>
                      <a:lnTo>
                        <a:pt x="174" y="108"/>
                      </a:lnTo>
                      <a:lnTo>
                        <a:pt x="180" y="120"/>
                      </a:lnTo>
                      <a:lnTo>
                        <a:pt x="184" y="130"/>
                      </a:lnTo>
                      <a:lnTo>
                        <a:pt x="196" y="168"/>
                      </a:lnTo>
                      <a:lnTo>
                        <a:pt x="200" y="184"/>
                      </a:lnTo>
                      <a:lnTo>
                        <a:pt x="202" y="200"/>
                      </a:lnTo>
                      <a:lnTo>
                        <a:pt x="202" y="214"/>
                      </a:lnTo>
                      <a:lnTo>
                        <a:pt x="198" y="226"/>
                      </a:lnTo>
                      <a:lnTo>
                        <a:pt x="190" y="236"/>
                      </a:lnTo>
                      <a:lnTo>
                        <a:pt x="178" y="246"/>
                      </a:lnTo>
                      <a:lnTo>
                        <a:pt x="168" y="252"/>
                      </a:lnTo>
                      <a:lnTo>
                        <a:pt x="156" y="256"/>
                      </a:lnTo>
                      <a:lnTo>
                        <a:pt x="144" y="258"/>
                      </a:lnTo>
                      <a:lnTo>
                        <a:pt x="130" y="258"/>
                      </a:lnTo>
                      <a:lnTo>
                        <a:pt x="118" y="258"/>
                      </a:lnTo>
                      <a:lnTo>
                        <a:pt x="104" y="254"/>
                      </a:lnTo>
                      <a:lnTo>
                        <a:pt x="76" y="246"/>
                      </a:lnTo>
                      <a:lnTo>
                        <a:pt x="52" y="234"/>
                      </a:lnTo>
                      <a:lnTo>
                        <a:pt x="30" y="218"/>
                      </a:lnTo>
                      <a:lnTo>
                        <a:pt x="20" y="210"/>
                      </a:lnTo>
                      <a:lnTo>
                        <a:pt x="12" y="202"/>
                      </a:lnTo>
                      <a:lnTo>
                        <a:pt x="6" y="192"/>
                      </a:lnTo>
                      <a:lnTo>
                        <a:pt x="2" y="184"/>
                      </a:lnTo>
                      <a:lnTo>
                        <a:pt x="0" y="174"/>
                      </a:lnTo>
                      <a:lnTo>
                        <a:pt x="0" y="162"/>
                      </a:lnTo>
                      <a:lnTo>
                        <a:pt x="2" y="148"/>
                      </a:lnTo>
                      <a:lnTo>
                        <a:pt x="6" y="134"/>
                      </a:lnTo>
                      <a:lnTo>
                        <a:pt x="16" y="104"/>
                      </a:lnTo>
                      <a:lnTo>
                        <a:pt x="30" y="72"/>
                      </a:lnTo>
                      <a:lnTo>
                        <a:pt x="44" y="44"/>
                      </a:lnTo>
                      <a:lnTo>
                        <a:pt x="58" y="22"/>
                      </a:lnTo>
                      <a:lnTo>
                        <a:pt x="72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62" name="Freeform 466"/>
                <p:cNvSpPr>
                  <a:spLocks/>
                </p:cNvSpPr>
                <p:nvPr/>
              </p:nvSpPr>
              <p:spPr bwMode="auto">
                <a:xfrm>
                  <a:off x="1942" y="3024"/>
                  <a:ext cx="284" cy="380"/>
                </a:xfrm>
                <a:custGeom>
                  <a:avLst/>
                  <a:gdLst>
                    <a:gd name="T0" fmla="*/ 10 w 284"/>
                    <a:gd name="T1" fmla="*/ 66 h 380"/>
                    <a:gd name="T2" fmla="*/ 20 w 284"/>
                    <a:gd name="T3" fmla="*/ 48 h 380"/>
                    <a:gd name="T4" fmla="*/ 42 w 284"/>
                    <a:gd name="T5" fmla="*/ 26 h 380"/>
                    <a:gd name="T6" fmla="*/ 82 w 284"/>
                    <a:gd name="T7" fmla="*/ 8 h 380"/>
                    <a:gd name="T8" fmla="*/ 110 w 284"/>
                    <a:gd name="T9" fmla="*/ 2 h 380"/>
                    <a:gd name="T10" fmla="*/ 130 w 284"/>
                    <a:gd name="T11" fmla="*/ 0 h 380"/>
                    <a:gd name="T12" fmla="*/ 174 w 284"/>
                    <a:gd name="T13" fmla="*/ 2 h 380"/>
                    <a:gd name="T14" fmla="*/ 214 w 284"/>
                    <a:gd name="T15" fmla="*/ 12 h 380"/>
                    <a:gd name="T16" fmla="*/ 248 w 284"/>
                    <a:gd name="T17" fmla="*/ 36 h 380"/>
                    <a:gd name="T18" fmla="*/ 262 w 284"/>
                    <a:gd name="T19" fmla="*/ 54 h 380"/>
                    <a:gd name="T20" fmla="*/ 272 w 284"/>
                    <a:gd name="T21" fmla="*/ 76 h 380"/>
                    <a:gd name="T22" fmla="*/ 282 w 284"/>
                    <a:gd name="T23" fmla="*/ 104 h 380"/>
                    <a:gd name="T24" fmla="*/ 284 w 284"/>
                    <a:gd name="T25" fmla="*/ 134 h 380"/>
                    <a:gd name="T26" fmla="*/ 282 w 284"/>
                    <a:gd name="T27" fmla="*/ 164 h 380"/>
                    <a:gd name="T28" fmla="*/ 276 w 284"/>
                    <a:gd name="T29" fmla="*/ 174 h 380"/>
                    <a:gd name="T30" fmla="*/ 268 w 284"/>
                    <a:gd name="T31" fmla="*/ 194 h 380"/>
                    <a:gd name="T32" fmla="*/ 272 w 284"/>
                    <a:gd name="T33" fmla="*/ 208 h 380"/>
                    <a:gd name="T34" fmla="*/ 276 w 284"/>
                    <a:gd name="T35" fmla="*/ 230 h 380"/>
                    <a:gd name="T36" fmla="*/ 272 w 284"/>
                    <a:gd name="T37" fmla="*/ 256 h 380"/>
                    <a:gd name="T38" fmla="*/ 264 w 284"/>
                    <a:gd name="T39" fmla="*/ 272 h 380"/>
                    <a:gd name="T40" fmla="*/ 246 w 284"/>
                    <a:gd name="T41" fmla="*/ 332 h 380"/>
                    <a:gd name="T42" fmla="*/ 238 w 284"/>
                    <a:gd name="T43" fmla="*/ 362 h 380"/>
                    <a:gd name="T44" fmla="*/ 234 w 284"/>
                    <a:gd name="T45" fmla="*/ 370 h 380"/>
                    <a:gd name="T46" fmla="*/ 220 w 284"/>
                    <a:gd name="T47" fmla="*/ 378 h 380"/>
                    <a:gd name="T48" fmla="*/ 192 w 284"/>
                    <a:gd name="T49" fmla="*/ 380 h 380"/>
                    <a:gd name="T50" fmla="*/ 172 w 284"/>
                    <a:gd name="T51" fmla="*/ 378 h 380"/>
                    <a:gd name="T52" fmla="*/ 144 w 284"/>
                    <a:gd name="T53" fmla="*/ 370 h 380"/>
                    <a:gd name="T54" fmla="*/ 114 w 284"/>
                    <a:gd name="T55" fmla="*/ 354 h 380"/>
                    <a:gd name="T56" fmla="*/ 84 w 284"/>
                    <a:gd name="T57" fmla="*/ 332 h 380"/>
                    <a:gd name="T58" fmla="*/ 56 w 284"/>
                    <a:gd name="T59" fmla="*/ 302 h 380"/>
                    <a:gd name="T60" fmla="*/ 46 w 284"/>
                    <a:gd name="T61" fmla="*/ 282 h 380"/>
                    <a:gd name="T62" fmla="*/ 30 w 284"/>
                    <a:gd name="T63" fmla="*/ 238 h 380"/>
                    <a:gd name="T64" fmla="*/ 20 w 284"/>
                    <a:gd name="T65" fmla="*/ 180 h 380"/>
                    <a:gd name="T66" fmla="*/ 20 w 284"/>
                    <a:gd name="T67" fmla="*/ 164 h 380"/>
                    <a:gd name="T68" fmla="*/ 10 w 284"/>
                    <a:gd name="T69" fmla="*/ 152 h 380"/>
                    <a:gd name="T70" fmla="*/ 2 w 284"/>
                    <a:gd name="T71" fmla="*/ 128 h 380"/>
                    <a:gd name="T72" fmla="*/ 2 w 284"/>
                    <a:gd name="T73" fmla="*/ 90 h 380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84"/>
                    <a:gd name="T112" fmla="*/ 0 h 380"/>
                    <a:gd name="T113" fmla="*/ 284 w 284"/>
                    <a:gd name="T114" fmla="*/ 380 h 380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84" h="380">
                      <a:moveTo>
                        <a:pt x="10" y="66"/>
                      </a:moveTo>
                      <a:lnTo>
                        <a:pt x="10" y="66"/>
                      </a:lnTo>
                      <a:lnTo>
                        <a:pt x="14" y="58"/>
                      </a:lnTo>
                      <a:lnTo>
                        <a:pt x="20" y="48"/>
                      </a:lnTo>
                      <a:lnTo>
                        <a:pt x="30" y="38"/>
                      </a:lnTo>
                      <a:lnTo>
                        <a:pt x="42" y="26"/>
                      </a:lnTo>
                      <a:lnTo>
                        <a:pt x="60" y="16"/>
                      </a:lnTo>
                      <a:lnTo>
                        <a:pt x="82" y="8"/>
                      </a:lnTo>
                      <a:lnTo>
                        <a:pt x="96" y="4"/>
                      </a:lnTo>
                      <a:lnTo>
                        <a:pt x="110" y="2"/>
                      </a:lnTo>
                      <a:lnTo>
                        <a:pt x="130" y="0"/>
                      </a:lnTo>
                      <a:lnTo>
                        <a:pt x="152" y="0"/>
                      </a:lnTo>
                      <a:lnTo>
                        <a:pt x="174" y="2"/>
                      </a:lnTo>
                      <a:lnTo>
                        <a:pt x="194" y="6"/>
                      </a:lnTo>
                      <a:lnTo>
                        <a:pt x="214" y="12"/>
                      </a:lnTo>
                      <a:lnTo>
                        <a:pt x="232" y="22"/>
                      </a:lnTo>
                      <a:lnTo>
                        <a:pt x="248" y="36"/>
                      </a:lnTo>
                      <a:lnTo>
                        <a:pt x="256" y="44"/>
                      </a:lnTo>
                      <a:lnTo>
                        <a:pt x="262" y="54"/>
                      </a:lnTo>
                      <a:lnTo>
                        <a:pt x="272" y="76"/>
                      </a:lnTo>
                      <a:lnTo>
                        <a:pt x="278" y="90"/>
                      </a:lnTo>
                      <a:lnTo>
                        <a:pt x="282" y="104"/>
                      </a:lnTo>
                      <a:lnTo>
                        <a:pt x="284" y="118"/>
                      </a:lnTo>
                      <a:lnTo>
                        <a:pt x="284" y="134"/>
                      </a:lnTo>
                      <a:lnTo>
                        <a:pt x="284" y="148"/>
                      </a:lnTo>
                      <a:lnTo>
                        <a:pt x="282" y="164"/>
                      </a:lnTo>
                      <a:lnTo>
                        <a:pt x="276" y="174"/>
                      </a:lnTo>
                      <a:lnTo>
                        <a:pt x="268" y="194"/>
                      </a:lnTo>
                      <a:lnTo>
                        <a:pt x="270" y="200"/>
                      </a:lnTo>
                      <a:lnTo>
                        <a:pt x="272" y="208"/>
                      </a:lnTo>
                      <a:lnTo>
                        <a:pt x="276" y="218"/>
                      </a:lnTo>
                      <a:lnTo>
                        <a:pt x="276" y="230"/>
                      </a:lnTo>
                      <a:lnTo>
                        <a:pt x="276" y="242"/>
                      </a:lnTo>
                      <a:lnTo>
                        <a:pt x="272" y="256"/>
                      </a:lnTo>
                      <a:lnTo>
                        <a:pt x="264" y="272"/>
                      </a:lnTo>
                      <a:lnTo>
                        <a:pt x="254" y="302"/>
                      </a:lnTo>
                      <a:lnTo>
                        <a:pt x="246" y="332"/>
                      </a:lnTo>
                      <a:lnTo>
                        <a:pt x="238" y="362"/>
                      </a:lnTo>
                      <a:lnTo>
                        <a:pt x="236" y="366"/>
                      </a:lnTo>
                      <a:lnTo>
                        <a:pt x="234" y="370"/>
                      </a:lnTo>
                      <a:lnTo>
                        <a:pt x="228" y="374"/>
                      </a:lnTo>
                      <a:lnTo>
                        <a:pt x="220" y="378"/>
                      </a:lnTo>
                      <a:lnTo>
                        <a:pt x="208" y="380"/>
                      </a:lnTo>
                      <a:lnTo>
                        <a:pt x="192" y="380"/>
                      </a:lnTo>
                      <a:lnTo>
                        <a:pt x="172" y="378"/>
                      </a:lnTo>
                      <a:lnTo>
                        <a:pt x="160" y="376"/>
                      </a:lnTo>
                      <a:lnTo>
                        <a:pt x="144" y="370"/>
                      </a:lnTo>
                      <a:lnTo>
                        <a:pt x="130" y="364"/>
                      </a:lnTo>
                      <a:lnTo>
                        <a:pt x="114" y="354"/>
                      </a:lnTo>
                      <a:lnTo>
                        <a:pt x="100" y="344"/>
                      </a:lnTo>
                      <a:lnTo>
                        <a:pt x="84" y="332"/>
                      </a:lnTo>
                      <a:lnTo>
                        <a:pt x="70" y="318"/>
                      </a:lnTo>
                      <a:lnTo>
                        <a:pt x="56" y="302"/>
                      </a:lnTo>
                      <a:lnTo>
                        <a:pt x="46" y="282"/>
                      </a:lnTo>
                      <a:lnTo>
                        <a:pt x="36" y="260"/>
                      </a:lnTo>
                      <a:lnTo>
                        <a:pt x="30" y="238"/>
                      </a:lnTo>
                      <a:lnTo>
                        <a:pt x="26" y="216"/>
                      </a:lnTo>
                      <a:lnTo>
                        <a:pt x="20" y="180"/>
                      </a:lnTo>
                      <a:lnTo>
                        <a:pt x="20" y="164"/>
                      </a:lnTo>
                      <a:lnTo>
                        <a:pt x="14" y="160"/>
                      </a:lnTo>
                      <a:lnTo>
                        <a:pt x="10" y="152"/>
                      </a:lnTo>
                      <a:lnTo>
                        <a:pt x="4" y="142"/>
                      </a:lnTo>
                      <a:lnTo>
                        <a:pt x="2" y="128"/>
                      </a:lnTo>
                      <a:lnTo>
                        <a:pt x="0" y="110"/>
                      </a:lnTo>
                      <a:lnTo>
                        <a:pt x="2" y="90"/>
                      </a:lnTo>
                      <a:lnTo>
                        <a:pt x="10" y="66"/>
                      </a:lnTo>
                      <a:close/>
                    </a:path>
                  </a:pathLst>
                </a:custGeom>
                <a:solidFill>
                  <a:srgbClr val="F0AC7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63" name="Freeform 467"/>
                <p:cNvSpPr>
                  <a:spLocks/>
                </p:cNvSpPr>
                <p:nvPr/>
              </p:nvSpPr>
              <p:spPr bwMode="auto">
                <a:xfrm>
                  <a:off x="1942" y="3024"/>
                  <a:ext cx="284" cy="380"/>
                </a:xfrm>
                <a:custGeom>
                  <a:avLst/>
                  <a:gdLst>
                    <a:gd name="T0" fmla="*/ 10 w 284"/>
                    <a:gd name="T1" fmla="*/ 66 h 380"/>
                    <a:gd name="T2" fmla="*/ 20 w 284"/>
                    <a:gd name="T3" fmla="*/ 48 h 380"/>
                    <a:gd name="T4" fmla="*/ 42 w 284"/>
                    <a:gd name="T5" fmla="*/ 26 h 380"/>
                    <a:gd name="T6" fmla="*/ 82 w 284"/>
                    <a:gd name="T7" fmla="*/ 8 h 380"/>
                    <a:gd name="T8" fmla="*/ 110 w 284"/>
                    <a:gd name="T9" fmla="*/ 2 h 380"/>
                    <a:gd name="T10" fmla="*/ 130 w 284"/>
                    <a:gd name="T11" fmla="*/ 0 h 380"/>
                    <a:gd name="T12" fmla="*/ 174 w 284"/>
                    <a:gd name="T13" fmla="*/ 2 h 380"/>
                    <a:gd name="T14" fmla="*/ 214 w 284"/>
                    <a:gd name="T15" fmla="*/ 12 h 380"/>
                    <a:gd name="T16" fmla="*/ 248 w 284"/>
                    <a:gd name="T17" fmla="*/ 36 h 380"/>
                    <a:gd name="T18" fmla="*/ 262 w 284"/>
                    <a:gd name="T19" fmla="*/ 54 h 380"/>
                    <a:gd name="T20" fmla="*/ 272 w 284"/>
                    <a:gd name="T21" fmla="*/ 76 h 380"/>
                    <a:gd name="T22" fmla="*/ 282 w 284"/>
                    <a:gd name="T23" fmla="*/ 104 h 380"/>
                    <a:gd name="T24" fmla="*/ 284 w 284"/>
                    <a:gd name="T25" fmla="*/ 134 h 380"/>
                    <a:gd name="T26" fmla="*/ 282 w 284"/>
                    <a:gd name="T27" fmla="*/ 164 h 380"/>
                    <a:gd name="T28" fmla="*/ 276 w 284"/>
                    <a:gd name="T29" fmla="*/ 174 h 380"/>
                    <a:gd name="T30" fmla="*/ 268 w 284"/>
                    <a:gd name="T31" fmla="*/ 194 h 380"/>
                    <a:gd name="T32" fmla="*/ 272 w 284"/>
                    <a:gd name="T33" fmla="*/ 208 h 380"/>
                    <a:gd name="T34" fmla="*/ 276 w 284"/>
                    <a:gd name="T35" fmla="*/ 230 h 380"/>
                    <a:gd name="T36" fmla="*/ 272 w 284"/>
                    <a:gd name="T37" fmla="*/ 256 h 380"/>
                    <a:gd name="T38" fmla="*/ 264 w 284"/>
                    <a:gd name="T39" fmla="*/ 272 h 380"/>
                    <a:gd name="T40" fmla="*/ 246 w 284"/>
                    <a:gd name="T41" fmla="*/ 332 h 380"/>
                    <a:gd name="T42" fmla="*/ 238 w 284"/>
                    <a:gd name="T43" fmla="*/ 362 h 380"/>
                    <a:gd name="T44" fmla="*/ 234 w 284"/>
                    <a:gd name="T45" fmla="*/ 370 h 380"/>
                    <a:gd name="T46" fmla="*/ 220 w 284"/>
                    <a:gd name="T47" fmla="*/ 378 h 380"/>
                    <a:gd name="T48" fmla="*/ 192 w 284"/>
                    <a:gd name="T49" fmla="*/ 380 h 380"/>
                    <a:gd name="T50" fmla="*/ 172 w 284"/>
                    <a:gd name="T51" fmla="*/ 378 h 380"/>
                    <a:gd name="T52" fmla="*/ 144 w 284"/>
                    <a:gd name="T53" fmla="*/ 370 h 380"/>
                    <a:gd name="T54" fmla="*/ 114 w 284"/>
                    <a:gd name="T55" fmla="*/ 354 h 380"/>
                    <a:gd name="T56" fmla="*/ 84 w 284"/>
                    <a:gd name="T57" fmla="*/ 332 h 380"/>
                    <a:gd name="T58" fmla="*/ 56 w 284"/>
                    <a:gd name="T59" fmla="*/ 302 h 380"/>
                    <a:gd name="T60" fmla="*/ 46 w 284"/>
                    <a:gd name="T61" fmla="*/ 282 h 380"/>
                    <a:gd name="T62" fmla="*/ 30 w 284"/>
                    <a:gd name="T63" fmla="*/ 238 h 380"/>
                    <a:gd name="T64" fmla="*/ 20 w 284"/>
                    <a:gd name="T65" fmla="*/ 180 h 380"/>
                    <a:gd name="T66" fmla="*/ 20 w 284"/>
                    <a:gd name="T67" fmla="*/ 164 h 380"/>
                    <a:gd name="T68" fmla="*/ 10 w 284"/>
                    <a:gd name="T69" fmla="*/ 152 h 380"/>
                    <a:gd name="T70" fmla="*/ 2 w 284"/>
                    <a:gd name="T71" fmla="*/ 128 h 380"/>
                    <a:gd name="T72" fmla="*/ 2 w 284"/>
                    <a:gd name="T73" fmla="*/ 90 h 380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84"/>
                    <a:gd name="T112" fmla="*/ 0 h 380"/>
                    <a:gd name="T113" fmla="*/ 284 w 284"/>
                    <a:gd name="T114" fmla="*/ 380 h 380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84" h="380">
                      <a:moveTo>
                        <a:pt x="10" y="66"/>
                      </a:moveTo>
                      <a:lnTo>
                        <a:pt x="10" y="66"/>
                      </a:lnTo>
                      <a:lnTo>
                        <a:pt x="14" y="58"/>
                      </a:lnTo>
                      <a:lnTo>
                        <a:pt x="20" y="48"/>
                      </a:lnTo>
                      <a:lnTo>
                        <a:pt x="30" y="38"/>
                      </a:lnTo>
                      <a:lnTo>
                        <a:pt x="42" y="26"/>
                      </a:lnTo>
                      <a:lnTo>
                        <a:pt x="60" y="16"/>
                      </a:lnTo>
                      <a:lnTo>
                        <a:pt x="82" y="8"/>
                      </a:lnTo>
                      <a:lnTo>
                        <a:pt x="96" y="4"/>
                      </a:lnTo>
                      <a:lnTo>
                        <a:pt x="110" y="2"/>
                      </a:lnTo>
                      <a:lnTo>
                        <a:pt x="130" y="0"/>
                      </a:lnTo>
                      <a:lnTo>
                        <a:pt x="152" y="0"/>
                      </a:lnTo>
                      <a:lnTo>
                        <a:pt x="174" y="2"/>
                      </a:lnTo>
                      <a:lnTo>
                        <a:pt x="194" y="6"/>
                      </a:lnTo>
                      <a:lnTo>
                        <a:pt x="214" y="12"/>
                      </a:lnTo>
                      <a:lnTo>
                        <a:pt x="232" y="22"/>
                      </a:lnTo>
                      <a:lnTo>
                        <a:pt x="248" y="36"/>
                      </a:lnTo>
                      <a:lnTo>
                        <a:pt x="256" y="44"/>
                      </a:lnTo>
                      <a:lnTo>
                        <a:pt x="262" y="54"/>
                      </a:lnTo>
                      <a:lnTo>
                        <a:pt x="272" y="76"/>
                      </a:lnTo>
                      <a:lnTo>
                        <a:pt x="278" y="90"/>
                      </a:lnTo>
                      <a:lnTo>
                        <a:pt x="282" y="104"/>
                      </a:lnTo>
                      <a:lnTo>
                        <a:pt x="284" y="118"/>
                      </a:lnTo>
                      <a:lnTo>
                        <a:pt x="284" y="134"/>
                      </a:lnTo>
                      <a:lnTo>
                        <a:pt x="284" y="148"/>
                      </a:lnTo>
                      <a:lnTo>
                        <a:pt x="282" y="164"/>
                      </a:lnTo>
                      <a:lnTo>
                        <a:pt x="276" y="174"/>
                      </a:lnTo>
                      <a:lnTo>
                        <a:pt x="268" y="194"/>
                      </a:lnTo>
                      <a:lnTo>
                        <a:pt x="270" y="200"/>
                      </a:lnTo>
                      <a:lnTo>
                        <a:pt x="272" y="208"/>
                      </a:lnTo>
                      <a:lnTo>
                        <a:pt x="276" y="218"/>
                      </a:lnTo>
                      <a:lnTo>
                        <a:pt x="276" y="230"/>
                      </a:lnTo>
                      <a:lnTo>
                        <a:pt x="276" y="242"/>
                      </a:lnTo>
                      <a:lnTo>
                        <a:pt x="272" y="256"/>
                      </a:lnTo>
                      <a:lnTo>
                        <a:pt x="264" y="272"/>
                      </a:lnTo>
                      <a:lnTo>
                        <a:pt x="254" y="302"/>
                      </a:lnTo>
                      <a:lnTo>
                        <a:pt x="246" y="332"/>
                      </a:lnTo>
                      <a:lnTo>
                        <a:pt x="238" y="362"/>
                      </a:lnTo>
                      <a:lnTo>
                        <a:pt x="236" y="366"/>
                      </a:lnTo>
                      <a:lnTo>
                        <a:pt x="234" y="370"/>
                      </a:lnTo>
                      <a:lnTo>
                        <a:pt x="228" y="374"/>
                      </a:lnTo>
                      <a:lnTo>
                        <a:pt x="220" y="378"/>
                      </a:lnTo>
                      <a:lnTo>
                        <a:pt x="208" y="380"/>
                      </a:lnTo>
                      <a:lnTo>
                        <a:pt x="192" y="380"/>
                      </a:lnTo>
                      <a:lnTo>
                        <a:pt x="172" y="378"/>
                      </a:lnTo>
                      <a:lnTo>
                        <a:pt x="160" y="376"/>
                      </a:lnTo>
                      <a:lnTo>
                        <a:pt x="144" y="370"/>
                      </a:lnTo>
                      <a:lnTo>
                        <a:pt x="130" y="364"/>
                      </a:lnTo>
                      <a:lnTo>
                        <a:pt x="114" y="354"/>
                      </a:lnTo>
                      <a:lnTo>
                        <a:pt x="100" y="344"/>
                      </a:lnTo>
                      <a:lnTo>
                        <a:pt x="84" y="332"/>
                      </a:lnTo>
                      <a:lnTo>
                        <a:pt x="70" y="318"/>
                      </a:lnTo>
                      <a:lnTo>
                        <a:pt x="56" y="302"/>
                      </a:lnTo>
                      <a:lnTo>
                        <a:pt x="46" y="282"/>
                      </a:lnTo>
                      <a:lnTo>
                        <a:pt x="36" y="260"/>
                      </a:lnTo>
                      <a:lnTo>
                        <a:pt x="30" y="238"/>
                      </a:lnTo>
                      <a:lnTo>
                        <a:pt x="26" y="216"/>
                      </a:lnTo>
                      <a:lnTo>
                        <a:pt x="20" y="180"/>
                      </a:lnTo>
                      <a:lnTo>
                        <a:pt x="20" y="164"/>
                      </a:lnTo>
                      <a:lnTo>
                        <a:pt x="14" y="160"/>
                      </a:lnTo>
                      <a:lnTo>
                        <a:pt x="10" y="152"/>
                      </a:lnTo>
                      <a:lnTo>
                        <a:pt x="4" y="142"/>
                      </a:lnTo>
                      <a:lnTo>
                        <a:pt x="2" y="128"/>
                      </a:lnTo>
                      <a:lnTo>
                        <a:pt x="0" y="110"/>
                      </a:lnTo>
                      <a:lnTo>
                        <a:pt x="2" y="90"/>
                      </a:lnTo>
                      <a:lnTo>
                        <a:pt x="10" y="66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64" name="Freeform 468"/>
                <p:cNvSpPr>
                  <a:spLocks/>
                </p:cNvSpPr>
                <p:nvPr/>
              </p:nvSpPr>
              <p:spPr bwMode="auto">
                <a:xfrm>
                  <a:off x="1910" y="3156"/>
                  <a:ext cx="232" cy="488"/>
                </a:xfrm>
                <a:custGeom>
                  <a:avLst/>
                  <a:gdLst>
                    <a:gd name="T0" fmla="*/ 38 w 232"/>
                    <a:gd name="T1" fmla="*/ 0 h 488"/>
                    <a:gd name="T2" fmla="*/ 38 w 232"/>
                    <a:gd name="T3" fmla="*/ 0 h 488"/>
                    <a:gd name="T4" fmla="*/ 38 w 232"/>
                    <a:gd name="T5" fmla="*/ 30 h 488"/>
                    <a:gd name="T6" fmla="*/ 40 w 232"/>
                    <a:gd name="T7" fmla="*/ 62 h 488"/>
                    <a:gd name="T8" fmla="*/ 40 w 232"/>
                    <a:gd name="T9" fmla="*/ 102 h 488"/>
                    <a:gd name="T10" fmla="*/ 36 w 232"/>
                    <a:gd name="T11" fmla="*/ 148 h 488"/>
                    <a:gd name="T12" fmla="*/ 32 w 232"/>
                    <a:gd name="T13" fmla="*/ 194 h 488"/>
                    <a:gd name="T14" fmla="*/ 24 w 232"/>
                    <a:gd name="T15" fmla="*/ 240 h 488"/>
                    <a:gd name="T16" fmla="*/ 18 w 232"/>
                    <a:gd name="T17" fmla="*/ 260 h 488"/>
                    <a:gd name="T18" fmla="*/ 10 w 232"/>
                    <a:gd name="T19" fmla="*/ 280 h 488"/>
                    <a:gd name="T20" fmla="*/ 10 w 232"/>
                    <a:gd name="T21" fmla="*/ 280 h 488"/>
                    <a:gd name="T22" fmla="*/ 12 w 232"/>
                    <a:gd name="T23" fmla="*/ 288 h 488"/>
                    <a:gd name="T24" fmla="*/ 12 w 232"/>
                    <a:gd name="T25" fmla="*/ 306 h 488"/>
                    <a:gd name="T26" fmla="*/ 12 w 232"/>
                    <a:gd name="T27" fmla="*/ 316 h 488"/>
                    <a:gd name="T28" fmla="*/ 10 w 232"/>
                    <a:gd name="T29" fmla="*/ 328 h 488"/>
                    <a:gd name="T30" fmla="*/ 6 w 232"/>
                    <a:gd name="T31" fmla="*/ 336 h 488"/>
                    <a:gd name="T32" fmla="*/ 0 w 232"/>
                    <a:gd name="T33" fmla="*/ 344 h 488"/>
                    <a:gd name="T34" fmla="*/ 0 w 232"/>
                    <a:gd name="T35" fmla="*/ 344 h 488"/>
                    <a:gd name="T36" fmla="*/ 8 w 232"/>
                    <a:gd name="T37" fmla="*/ 358 h 488"/>
                    <a:gd name="T38" fmla="*/ 30 w 232"/>
                    <a:gd name="T39" fmla="*/ 390 h 488"/>
                    <a:gd name="T40" fmla="*/ 44 w 232"/>
                    <a:gd name="T41" fmla="*/ 410 h 488"/>
                    <a:gd name="T42" fmla="*/ 60 w 232"/>
                    <a:gd name="T43" fmla="*/ 430 h 488"/>
                    <a:gd name="T44" fmla="*/ 76 w 232"/>
                    <a:gd name="T45" fmla="*/ 448 h 488"/>
                    <a:gd name="T46" fmla="*/ 94 w 232"/>
                    <a:gd name="T47" fmla="*/ 466 h 488"/>
                    <a:gd name="T48" fmla="*/ 112 w 232"/>
                    <a:gd name="T49" fmla="*/ 478 h 488"/>
                    <a:gd name="T50" fmla="*/ 122 w 232"/>
                    <a:gd name="T51" fmla="*/ 484 h 488"/>
                    <a:gd name="T52" fmla="*/ 130 w 232"/>
                    <a:gd name="T53" fmla="*/ 486 h 488"/>
                    <a:gd name="T54" fmla="*/ 138 w 232"/>
                    <a:gd name="T55" fmla="*/ 488 h 488"/>
                    <a:gd name="T56" fmla="*/ 146 w 232"/>
                    <a:gd name="T57" fmla="*/ 488 h 488"/>
                    <a:gd name="T58" fmla="*/ 154 w 232"/>
                    <a:gd name="T59" fmla="*/ 486 h 488"/>
                    <a:gd name="T60" fmla="*/ 162 w 232"/>
                    <a:gd name="T61" fmla="*/ 480 h 488"/>
                    <a:gd name="T62" fmla="*/ 168 w 232"/>
                    <a:gd name="T63" fmla="*/ 474 h 488"/>
                    <a:gd name="T64" fmla="*/ 176 w 232"/>
                    <a:gd name="T65" fmla="*/ 464 h 488"/>
                    <a:gd name="T66" fmla="*/ 180 w 232"/>
                    <a:gd name="T67" fmla="*/ 452 h 488"/>
                    <a:gd name="T68" fmla="*/ 186 w 232"/>
                    <a:gd name="T69" fmla="*/ 438 h 488"/>
                    <a:gd name="T70" fmla="*/ 190 w 232"/>
                    <a:gd name="T71" fmla="*/ 420 h 488"/>
                    <a:gd name="T72" fmla="*/ 194 w 232"/>
                    <a:gd name="T73" fmla="*/ 398 h 488"/>
                    <a:gd name="T74" fmla="*/ 196 w 232"/>
                    <a:gd name="T75" fmla="*/ 374 h 488"/>
                    <a:gd name="T76" fmla="*/ 198 w 232"/>
                    <a:gd name="T77" fmla="*/ 346 h 488"/>
                    <a:gd name="T78" fmla="*/ 198 w 232"/>
                    <a:gd name="T79" fmla="*/ 346 h 488"/>
                    <a:gd name="T80" fmla="*/ 198 w 232"/>
                    <a:gd name="T81" fmla="*/ 342 h 488"/>
                    <a:gd name="T82" fmla="*/ 200 w 232"/>
                    <a:gd name="T83" fmla="*/ 320 h 488"/>
                    <a:gd name="T84" fmla="*/ 200 w 232"/>
                    <a:gd name="T85" fmla="*/ 320 h 488"/>
                    <a:gd name="T86" fmla="*/ 204 w 232"/>
                    <a:gd name="T87" fmla="*/ 270 h 488"/>
                    <a:gd name="T88" fmla="*/ 206 w 232"/>
                    <a:gd name="T89" fmla="*/ 242 h 488"/>
                    <a:gd name="T90" fmla="*/ 208 w 232"/>
                    <a:gd name="T91" fmla="*/ 216 h 488"/>
                    <a:gd name="T92" fmla="*/ 208 w 232"/>
                    <a:gd name="T93" fmla="*/ 216 h 488"/>
                    <a:gd name="T94" fmla="*/ 208 w 232"/>
                    <a:gd name="T95" fmla="*/ 206 h 488"/>
                    <a:gd name="T96" fmla="*/ 210 w 232"/>
                    <a:gd name="T97" fmla="*/ 196 h 488"/>
                    <a:gd name="T98" fmla="*/ 218 w 232"/>
                    <a:gd name="T99" fmla="*/ 178 h 488"/>
                    <a:gd name="T100" fmla="*/ 228 w 232"/>
                    <a:gd name="T101" fmla="*/ 164 h 488"/>
                    <a:gd name="T102" fmla="*/ 232 w 232"/>
                    <a:gd name="T103" fmla="*/ 160 h 488"/>
                    <a:gd name="T104" fmla="*/ 38 w 232"/>
                    <a:gd name="T105" fmla="*/ 0 h 488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232"/>
                    <a:gd name="T160" fmla="*/ 0 h 488"/>
                    <a:gd name="T161" fmla="*/ 232 w 232"/>
                    <a:gd name="T162" fmla="*/ 488 h 488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232" h="488">
                      <a:moveTo>
                        <a:pt x="38" y="0"/>
                      </a:moveTo>
                      <a:lnTo>
                        <a:pt x="38" y="0"/>
                      </a:lnTo>
                      <a:lnTo>
                        <a:pt x="38" y="30"/>
                      </a:lnTo>
                      <a:lnTo>
                        <a:pt x="40" y="62"/>
                      </a:lnTo>
                      <a:lnTo>
                        <a:pt x="40" y="102"/>
                      </a:lnTo>
                      <a:lnTo>
                        <a:pt x="36" y="148"/>
                      </a:lnTo>
                      <a:lnTo>
                        <a:pt x="32" y="194"/>
                      </a:lnTo>
                      <a:lnTo>
                        <a:pt x="24" y="240"/>
                      </a:lnTo>
                      <a:lnTo>
                        <a:pt x="18" y="260"/>
                      </a:lnTo>
                      <a:lnTo>
                        <a:pt x="10" y="280"/>
                      </a:lnTo>
                      <a:lnTo>
                        <a:pt x="12" y="288"/>
                      </a:lnTo>
                      <a:lnTo>
                        <a:pt x="12" y="306"/>
                      </a:lnTo>
                      <a:lnTo>
                        <a:pt x="12" y="316"/>
                      </a:lnTo>
                      <a:lnTo>
                        <a:pt x="10" y="328"/>
                      </a:lnTo>
                      <a:lnTo>
                        <a:pt x="6" y="336"/>
                      </a:lnTo>
                      <a:lnTo>
                        <a:pt x="0" y="344"/>
                      </a:lnTo>
                      <a:lnTo>
                        <a:pt x="8" y="358"/>
                      </a:lnTo>
                      <a:lnTo>
                        <a:pt x="30" y="390"/>
                      </a:lnTo>
                      <a:lnTo>
                        <a:pt x="44" y="410"/>
                      </a:lnTo>
                      <a:lnTo>
                        <a:pt x="60" y="430"/>
                      </a:lnTo>
                      <a:lnTo>
                        <a:pt x="76" y="448"/>
                      </a:lnTo>
                      <a:lnTo>
                        <a:pt x="94" y="466"/>
                      </a:lnTo>
                      <a:lnTo>
                        <a:pt x="112" y="478"/>
                      </a:lnTo>
                      <a:lnTo>
                        <a:pt x="122" y="484"/>
                      </a:lnTo>
                      <a:lnTo>
                        <a:pt x="130" y="486"/>
                      </a:lnTo>
                      <a:lnTo>
                        <a:pt x="138" y="488"/>
                      </a:lnTo>
                      <a:lnTo>
                        <a:pt x="146" y="488"/>
                      </a:lnTo>
                      <a:lnTo>
                        <a:pt x="154" y="486"/>
                      </a:lnTo>
                      <a:lnTo>
                        <a:pt x="162" y="480"/>
                      </a:lnTo>
                      <a:lnTo>
                        <a:pt x="168" y="474"/>
                      </a:lnTo>
                      <a:lnTo>
                        <a:pt x="176" y="464"/>
                      </a:lnTo>
                      <a:lnTo>
                        <a:pt x="180" y="452"/>
                      </a:lnTo>
                      <a:lnTo>
                        <a:pt x="186" y="438"/>
                      </a:lnTo>
                      <a:lnTo>
                        <a:pt x="190" y="420"/>
                      </a:lnTo>
                      <a:lnTo>
                        <a:pt x="194" y="398"/>
                      </a:lnTo>
                      <a:lnTo>
                        <a:pt x="196" y="374"/>
                      </a:lnTo>
                      <a:lnTo>
                        <a:pt x="198" y="346"/>
                      </a:lnTo>
                      <a:lnTo>
                        <a:pt x="198" y="342"/>
                      </a:lnTo>
                      <a:lnTo>
                        <a:pt x="200" y="320"/>
                      </a:lnTo>
                      <a:lnTo>
                        <a:pt x="204" y="270"/>
                      </a:lnTo>
                      <a:lnTo>
                        <a:pt x="206" y="242"/>
                      </a:lnTo>
                      <a:lnTo>
                        <a:pt x="208" y="216"/>
                      </a:lnTo>
                      <a:lnTo>
                        <a:pt x="208" y="206"/>
                      </a:lnTo>
                      <a:lnTo>
                        <a:pt x="210" y="196"/>
                      </a:lnTo>
                      <a:lnTo>
                        <a:pt x="218" y="178"/>
                      </a:lnTo>
                      <a:lnTo>
                        <a:pt x="228" y="164"/>
                      </a:lnTo>
                      <a:lnTo>
                        <a:pt x="232" y="160"/>
                      </a:lnTo>
                      <a:lnTo>
                        <a:pt x="38" y="0"/>
                      </a:lnTo>
                      <a:close/>
                    </a:path>
                  </a:pathLst>
                </a:custGeom>
                <a:solidFill>
                  <a:srgbClr val="F0AC7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65" name="Freeform 469"/>
                <p:cNvSpPr>
                  <a:spLocks/>
                </p:cNvSpPr>
                <p:nvPr/>
              </p:nvSpPr>
              <p:spPr bwMode="auto">
                <a:xfrm>
                  <a:off x="1862" y="3368"/>
                  <a:ext cx="312" cy="526"/>
                </a:xfrm>
                <a:custGeom>
                  <a:avLst/>
                  <a:gdLst>
                    <a:gd name="T0" fmla="*/ 184 w 312"/>
                    <a:gd name="T1" fmla="*/ 106 h 526"/>
                    <a:gd name="T2" fmla="*/ 184 w 312"/>
                    <a:gd name="T3" fmla="*/ 106 h 526"/>
                    <a:gd name="T4" fmla="*/ 162 w 312"/>
                    <a:gd name="T5" fmla="*/ 94 h 526"/>
                    <a:gd name="T6" fmla="*/ 140 w 312"/>
                    <a:gd name="T7" fmla="*/ 78 h 526"/>
                    <a:gd name="T8" fmla="*/ 120 w 312"/>
                    <a:gd name="T9" fmla="*/ 60 h 526"/>
                    <a:gd name="T10" fmla="*/ 102 w 312"/>
                    <a:gd name="T11" fmla="*/ 42 h 526"/>
                    <a:gd name="T12" fmla="*/ 76 w 312"/>
                    <a:gd name="T13" fmla="*/ 12 h 526"/>
                    <a:gd name="T14" fmla="*/ 66 w 312"/>
                    <a:gd name="T15" fmla="*/ 0 h 526"/>
                    <a:gd name="T16" fmla="*/ 30 w 312"/>
                    <a:gd name="T17" fmla="*/ 34 h 526"/>
                    <a:gd name="T18" fmla="*/ 0 w 312"/>
                    <a:gd name="T19" fmla="*/ 64 h 526"/>
                    <a:gd name="T20" fmla="*/ 0 w 312"/>
                    <a:gd name="T21" fmla="*/ 64 h 526"/>
                    <a:gd name="T22" fmla="*/ 16 w 312"/>
                    <a:gd name="T23" fmla="*/ 84 h 526"/>
                    <a:gd name="T24" fmla="*/ 32 w 312"/>
                    <a:gd name="T25" fmla="*/ 108 h 526"/>
                    <a:gd name="T26" fmla="*/ 50 w 312"/>
                    <a:gd name="T27" fmla="*/ 138 h 526"/>
                    <a:gd name="T28" fmla="*/ 68 w 312"/>
                    <a:gd name="T29" fmla="*/ 172 h 526"/>
                    <a:gd name="T30" fmla="*/ 106 w 312"/>
                    <a:gd name="T31" fmla="*/ 248 h 526"/>
                    <a:gd name="T32" fmla="*/ 142 w 312"/>
                    <a:gd name="T33" fmla="*/ 326 h 526"/>
                    <a:gd name="T34" fmla="*/ 174 w 312"/>
                    <a:gd name="T35" fmla="*/ 402 h 526"/>
                    <a:gd name="T36" fmla="*/ 200 w 312"/>
                    <a:gd name="T37" fmla="*/ 466 h 526"/>
                    <a:gd name="T38" fmla="*/ 224 w 312"/>
                    <a:gd name="T39" fmla="*/ 526 h 526"/>
                    <a:gd name="T40" fmla="*/ 224 w 312"/>
                    <a:gd name="T41" fmla="*/ 526 h 526"/>
                    <a:gd name="T42" fmla="*/ 234 w 312"/>
                    <a:gd name="T43" fmla="*/ 500 h 526"/>
                    <a:gd name="T44" fmla="*/ 242 w 312"/>
                    <a:gd name="T45" fmla="*/ 470 h 526"/>
                    <a:gd name="T46" fmla="*/ 260 w 312"/>
                    <a:gd name="T47" fmla="*/ 406 h 526"/>
                    <a:gd name="T48" fmla="*/ 274 w 312"/>
                    <a:gd name="T49" fmla="*/ 336 h 526"/>
                    <a:gd name="T50" fmla="*/ 288 w 312"/>
                    <a:gd name="T51" fmla="*/ 270 h 526"/>
                    <a:gd name="T52" fmla="*/ 306 w 312"/>
                    <a:gd name="T53" fmla="*/ 160 h 526"/>
                    <a:gd name="T54" fmla="*/ 312 w 312"/>
                    <a:gd name="T55" fmla="*/ 116 h 526"/>
                    <a:gd name="T56" fmla="*/ 296 w 312"/>
                    <a:gd name="T57" fmla="*/ 98 h 526"/>
                    <a:gd name="T58" fmla="*/ 264 w 312"/>
                    <a:gd name="T59" fmla="*/ 54 h 526"/>
                    <a:gd name="T60" fmla="*/ 264 w 312"/>
                    <a:gd name="T61" fmla="*/ 54 h 526"/>
                    <a:gd name="T62" fmla="*/ 252 w 312"/>
                    <a:gd name="T63" fmla="*/ 74 h 526"/>
                    <a:gd name="T64" fmla="*/ 240 w 312"/>
                    <a:gd name="T65" fmla="*/ 88 h 526"/>
                    <a:gd name="T66" fmla="*/ 230 w 312"/>
                    <a:gd name="T67" fmla="*/ 100 h 526"/>
                    <a:gd name="T68" fmla="*/ 220 w 312"/>
                    <a:gd name="T69" fmla="*/ 106 h 526"/>
                    <a:gd name="T70" fmla="*/ 200 w 312"/>
                    <a:gd name="T71" fmla="*/ 248 h 526"/>
                    <a:gd name="T72" fmla="*/ 184 w 312"/>
                    <a:gd name="T73" fmla="*/ 106 h 52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12"/>
                    <a:gd name="T112" fmla="*/ 0 h 526"/>
                    <a:gd name="T113" fmla="*/ 312 w 312"/>
                    <a:gd name="T114" fmla="*/ 526 h 52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12" h="526">
                      <a:moveTo>
                        <a:pt x="184" y="106"/>
                      </a:moveTo>
                      <a:lnTo>
                        <a:pt x="184" y="106"/>
                      </a:lnTo>
                      <a:lnTo>
                        <a:pt x="162" y="94"/>
                      </a:lnTo>
                      <a:lnTo>
                        <a:pt x="140" y="78"/>
                      </a:lnTo>
                      <a:lnTo>
                        <a:pt x="120" y="60"/>
                      </a:lnTo>
                      <a:lnTo>
                        <a:pt x="102" y="42"/>
                      </a:lnTo>
                      <a:lnTo>
                        <a:pt x="76" y="12"/>
                      </a:lnTo>
                      <a:lnTo>
                        <a:pt x="66" y="0"/>
                      </a:lnTo>
                      <a:lnTo>
                        <a:pt x="30" y="34"/>
                      </a:lnTo>
                      <a:lnTo>
                        <a:pt x="0" y="64"/>
                      </a:lnTo>
                      <a:lnTo>
                        <a:pt x="16" y="84"/>
                      </a:lnTo>
                      <a:lnTo>
                        <a:pt x="32" y="108"/>
                      </a:lnTo>
                      <a:lnTo>
                        <a:pt x="50" y="138"/>
                      </a:lnTo>
                      <a:lnTo>
                        <a:pt x="68" y="172"/>
                      </a:lnTo>
                      <a:lnTo>
                        <a:pt x="106" y="248"/>
                      </a:lnTo>
                      <a:lnTo>
                        <a:pt x="142" y="326"/>
                      </a:lnTo>
                      <a:lnTo>
                        <a:pt x="174" y="402"/>
                      </a:lnTo>
                      <a:lnTo>
                        <a:pt x="200" y="466"/>
                      </a:lnTo>
                      <a:lnTo>
                        <a:pt x="224" y="526"/>
                      </a:lnTo>
                      <a:lnTo>
                        <a:pt x="234" y="500"/>
                      </a:lnTo>
                      <a:lnTo>
                        <a:pt x="242" y="470"/>
                      </a:lnTo>
                      <a:lnTo>
                        <a:pt x="260" y="406"/>
                      </a:lnTo>
                      <a:lnTo>
                        <a:pt x="274" y="336"/>
                      </a:lnTo>
                      <a:lnTo>
                        <a:pt x="288" y="270"/>
                      </a:lnTo>
                      <a:lnTo>
                        <a:pt x="306" y="160"/>
                      </a:lnTo>
                      <a:lnTo>
                        <a:pt x="312" y="116"/>
                      </a:lnTo>
                      <a:lnTo>
                        <a:pt x="296" y="98"/>
                      </a:lnTo>
                      <a:lnTo>
                        <a:pt x="264" y="54"/>
                      </a:lnTo>
                      <a:lnTo>
                        <a:pt x="252" y="74"/>
                      </a:lnTo>
                      <a:lnTo>
                        <a:pt x="240" y="88"/>
                      </a:lnTo>
                      <a:lnTo>
                        <a:pt x="230" y="100"/>
                      </a:lnTo>
                      <a:lnTo>
                        <a:pt x="220" y="106"/>
                      </a:lnTo>
                      <a:lnTo>
                        <a:pt x="200" y="248"/>
                      </a:lnTo>
                      <a:lnTo>
                        <a:pt x="184" y="106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66" name="Freeform 470"/>
                <p:cNvSpPr>
                  <a:spLocks/>
                </p:cNvSpPr>
                <p:nvPr/>
              </p:nvSpPr>
              <p:spPr bwMode="auto">
                <a:xfrm>
                  <a:off x="1932" y="3024"/>
                  <a:ext cx="282" cy="232"/>
                </a:xfrm>
                <a:custGeom>
                  <a:avLst/>
                  <a:gdLst>
                    <a:gd name="T0" fmla="*/ 16 w 282"/>
                    <a:gd name="T1" fmla="*/ 232 h 232"/>
                    <a:gd name="T2" fmla="*/ 10 w 282"/>
                    <a:gd name="T3" fmla="*/ 174 h 232"/>
                    <a:gd name="T4" fmla="*/ 2 w 282"/>
                    <a:gd name="T5" fmla="*/ 132 h 232"/>
                    <a:gd name="T6" fmla="*/ 0 w 282"/>
                    <a:gd name="T7" fmla="*/ 110 h 232"/>
                    <a:gd name="T8" fmla="*/ 4 w 282"/>
                    <a:gd name="T9" fmla="*/ 90 h 232"/>
                    <a:gd name="T10" fmla="*/ 24 w 282"/>
                    <a:gd name="T11" fmla="*/ 52 h 232"/>
                    <a:gd name="T12" fmla="*/ 54 w 282"/>
                    <a:gd name="T13" fmla="*/ 22 h 232"/>
                    <a:gd name="T14" fmla="*/ 92 w 282"/>
                    <a:gd name="T15" fmla="*/ 4 h 232"/>
                    <a:gd name="T16" fmla="*/ 114 w 282"/>
                    <a:gd name="T17" fmla="*/ 0 h 232"/>
                    <a:gd name="T18" fmla="*/ 164 w 282"/>
                    <a:gd name="T19" fmla="*/ 0 h 232"/>
                    <a:gd name="T20" fmla="*/ 212 w 282"/>
                    <a:gd name="T21" fmla="*/ 6 h 232"/>
                    <a:gd name="T22" fmla="*/ 244 w 282"/>
                    <a:gd name="T23" fmla="*/ 18 h 232"/>
                    <a:gd name="T24" fmla="*/ 270 w 282"/>
                    <a:gd name="T25" fmla="*/ 36 h 232"/>
                    <a:gd name="T26" fmla="*/ 276 w 282"/>
                    <a:gd name="T27" fmla="*/ 62 h 232"/>
                    <a:gd name="T28" fmla="*/ 270 w 282"/>
                    <a:gd name="T29" fmla="*/ 62 h 232"/>
                    <a:gd name="T30" fmla="*/ 260 w 282"/>
                    <a:gd name="T31" fmla="*/ 66 h 232"/>
                    <a:gd name="T32" fmla="*/ 252 w 282"/>
                    <a:gd name="T33" fmla="*/ 60 h 232"/>
                    <a:gd name="T34" fmla="*/ 226 w 282"/>
                    <a:gd name="T35" fmla="*/ 50 h 232"/>
                    <a:gd name="T36" fmla="*/ 182 w 282"/>
                    <a:gd name="T37" fmla="*/ 40 h 232"/>
                    <a:gd name="T38" fmla="*/ 120 w 282"/>
                    <a:gd name="T39" fmla="*/ 40 h 232"/>
                    <a:gd name="T40" fmla="*/ 108 w 282"/>
                    <a:gd name="T41" fmla="*/ 42 h 232"/>
                    <a:gd name="T42" fmla="*/ 92 w 282"/>
                    <a:gd name="T43" fmla="*/ 50 h 232"/>
                    <a:gd name="T44" fmla="*/ 84 w 282"/>
                    <a:gd name="T45" fmla="*/ 62 h 232"/>
                    <a:gd name="T46" fmla="*/ 84 w 282"/>
                    <a:gd name="T47" fmla="*/ 84 h 232"/>
                    <a:gd name="T48" fmla="*/ 92 w 282"/>
                    <a:gd name="T49" fmla="*/ 110 h 232"/>
                    <a:gd name="T50" fmla="*/ 98 w 282"/>
                    <a:gd name="T51" fmla="*/ 122 h 232"/>
                    <a:gd name="T52" fmla="*/ 88 w 282"/>
                    <a:gd name="T53" fmla="*/ 144 h 232"/>
                    <a:gd name="T54" fmla="*/ 84 w 282"/>
                    <a:gd name="T55" fmla="*/ 172 h 232"/>
                    <a:gd name="T56" fmla="*/ 88 w 282"/>
                    <a:gd name="T57" fmla="*/ 208 h 232"/>
                    <a:gd name="T58" fmla="*/ 62 w 282"/>
                    <a:gd name="T59" fmla="*/ 202 h 232"/>
                    <a:gd name="T60" fmla="*/ 50 w 282"/>
                    <a:gd name="T61" fmla="*/ 194 h 232"/>
                    <a:gd name="T62" fmla="*/ 40 w 282"/>
                    <a:gd name="T63" fmla="*/ 190 h 232"/>
                    <a:gd name="T64" fmla="*/ 34 w 282"/>
                    <a:gd name="T65" fmla="*/ 196 h 232"/>
                    <a:gd name="T66" fmla="*/ 16 w 282"/>
                    <a:gd name="T67" fmla="*/ 232 h 23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282"/>
                    <a:gd name="T103" fmla="*/ 0 h 232"/>
                    <a:gd name="T104" fmla="*/ 282 w 282"/>
                    <a:gd name="T105" fmla="*/ 232 h 23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282" h="232">
                      <a:moveTo>
                        <a:pt x="16" y="232"/>
                      </a:moveTo>
                      <a:lnTo>
                        <a:pt x="16" y="232"/>
                      </a:lnTo>
                      <a:lnTo>
                        <a:pt x="14" y="206"/>
                      </a:lnTo>
                      <a:lnTo>
                        <a:pt x="10" y="174"/>
                      </a:lnTo>
                      <a:lnTo>
                        <a:pt x="2" y="132"/>
                      </a:lnTo>
                      <a:lnTo>
                        <a:pt x="0" y="120"/>
                      </a:lnTo>
                      <a:lnTo>
                        <a:pt x="0" y="110"/>
                      </a:lnTo>
                      <a:lnTo>
                        <a:pt x="2" y="100"/>
                      </a:lnTo>
                      <a:lnTo>
                        <a:pt x="4" y="90"/>
                      </a:lnTo>
                      <a:lnTo>
                        <a:pt x="12" y="70"/>
                      </a:lnTo>
                      <a:lnTo>
                        <a:pt x="24" y="52"/>
                      </a:lnTo>
                      <a:lnTo>
                        <a:pt x="38" y="36"/>
                      </a:lnTo>
                      <a:lnTo>
                        <a:pt x="54" y="22"/>
                      </a:lnTo>
                      <a:lnTo>
                        <a:pt x="72" y="12"/>
                      </a:lnTo>
                      <a:lnTo>
                        <a:pt x="92" y="4"/>
                      </a:lnTo>
                      <a:lnTo>
                        <a:pt x="114" y="0"/>
                      </a:lnTo>
                      <a:lnTo>
                        <a:pt x="136" y="0"/>
                      </a:lnTo>
                      <a:lnTo>
                        <a:pt x="164" y="0"/>
                      </a:lnTo>
                      <a:lnTo>
                        <a:pt x="196" y="4"/>
                      </a:lnTo>
                      <a:lnTo>
                        <a:pt x="212" y="6"/>
                      </a:lnTo>
                      <a:lnTo>
                        <a:pt x="228" y="12"/>
                      </a:lnTo>
                      <a:lnTo>
                        <a:pt x="244" y="18"/>
                      </a:lnTo>
                      <a:lnTo>
                        <a:pt x="258" y="26"/>
                      </a:lnTo>
                      <a:lnTo>
                        <a:pt x="270" y="36"/>
                      </a:lnTo>
                      <a:lnTo>
                        <a:pt x="282" y="50"/>
                      </a:lnTo>
                      <a:lnTo>
                        <a:pt x="276" y="62"/>
                      </a:lnTo>
                      <a:lnTo>
                        <a:pt x="270" y="62"/>
                      </a:lnTo>
                      <a:lnTo>
                        <a:pt x="264" y="62"/>
                      </a:lnTo>
                      <a:lnTo>
                        <a:pt x="260" y="66"/>
                      </a:lnTo>
                      <a:lnTo>
                        <a:pt x="252" y="60"/>
                      </a:lnTo>
                      <a:lnTo>
                        <a:pt x="242" y="56"/>
                      </a:lnTo>
                      <a:lnTo>
                        <a:pt x="226" y="50"/>
                      </a:lnTo>
                      <a:lnTo>
                        <a:pt x="206" y="44"/>
                      </a:lnTo>
                      <a:lnTo>
                        <a:pt x="182" y="40"/>
                      </a:lnTo>
                      <a:lnTo>
                        <a:pt x="154" y="40"/>
                      </a:lnTo>
                      <a:lnTo>
                        <a:pt x="120" y="40"/>
                      </a:lnTo>
                      <a:lnTo>
                        <a:pt x="108" y="42"/>
                      </a:lnTo>
                      <a:lnTo>
                        <a:pt x="100" y="46"/>
                      </a:lnTo>
                      <a:lnTo>
                        <a:pt x="92" y="50"/>
                      </a:lnTo>
                      <a:lnTo>
                        <a:pt x="88" y="56"/>
                      </a:lnTo>
                      <a:lnTo>
                        <a:pt x="84" y="62"/>
                      </a:lnTo>
                      <a:lnTo>
                        <a:pt x="82" y="68"/>
                      </a:lnTo>
                      <a:lnTo>
                        <a:pt x="84" y="84"/>
                      </a:lnTo>
                      <a:lnTo>
                        <a:pt x="86" y="98"/>
                      </a:lnTo>
                      <a:lnTo>
                        <a:pt x="92" y="110"/>
                      </a:lnTo>
                      <a:lnTo>
                        <a:pt x="98" y="122"/>
                      </a:lnTo>
                      <a:lnTo>
                        <a:pt x="94" y="128"/>
                      </a:lnTo>
                      <a:lnTo>
                        <a:pt x="88" y="144"/>
                      </a:lnTo>
                      <a:lnTo>
                        <a:pt x="84" y="156"/>
                      </a:lnTo>
                      <a:lnTo>
                        <a:pt x="84" y="172"/>
                      </a:lnTo>
                      <a:lnTo>
                        <a:pt x="84" y="188"/>
                      </a:lnTo>
                      <a:lnTo>
                        <a:pt x="88" y="208"/>
                      </a:lnTo>
                      <a:lnTo>
                        <a:pt x="62" y="202"/>
                      </a:lnTo>
                      <a:lnTo>
                        <a:pt x="58" y="198"/>
                      </a:lnTo>
                      <a:lnTo>
                        <a:pt x="50" y="194"/>
                      </a:lnTo>
                      <a:lnTo>
                        <a:pt x="46" y="192"/>
                      </a:lnTo>
                      <a:lnTo>
                        <a:pt x="40" y="190"/>
                      </a:lnTo>
                      <a:lnTo>
                        <a:pt x="36" y="192"/>
                      </a:lnTo>
                      <a:lnTo>
                        <a:pt x="34" y="196"/>
                      </a:lnTo>
                      <a:lnTo>
                        <a:pt x="16" y="232"/>
                      </a:lnTo>
                      <a:close/>
                    </a:path>
                  </a:pathLst>
                </a:custGeom>
                <a:solidFill>
                  <a:srgbClr val="3D291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67" name="Freeform 471"/>
                <p:cNvSpPr>
                  <a:spLocks/>
                </p:cNvSpPr>
                <p:nvPr/>
              </p:nvSpPr>
              <p:spPr bwMode="auto">
                <a:xfrm>
                  <a:off x="1932" y="3024"/>
                  <a:ext cx="282" cy="232"/>
                </a:xfrm>
                <a:custGeom>
                  <a:avLst/>
                  <a:gdLst>
                    <a:gd name="T0" fmla="*/ 16 w 282"/>
                    <a:gd name="T1" fmla="*/ 232 h 232"/>
                    <a:gd name="T2" fmla="*/ 10 w 282"/>
                    <a:gd name="T3" fmla="*/ 174 h 232"/>
                    <a:gd name="T4" fmla="*/ 2 w 282"/>
                    <a:gd name="T5" fmla="*/ 132 h 232"/>
                    <a:gd name="T6" fmla="*/ 0 w 282"/>
                    <a:gd name="T7" fmla="*/ 110 h 232"/>
                    <a:gd name="T8" fmla="*/ 4 w 282"/>
                    <a:gd name="T9" fmla="*/ 90 h 232"/>
                    <a:gd name="T10" fmla="*/ 24 w 282"/>
                    <a:gd name="T11" fmla="*/ 52 h 232"/>
                    <a:gd name="T12" fmla="*/ 54 w 282"/>
                    <a:gd name="T13" fmla="*/ 22 h 232"/>
                    <a:gd name="T14" fmla="*/ 92 w 282"/>
                    <a:gd name="T15" fmla="*/ 4 h 232"/>
                    <a:gd name="T16" fmla="*/ 114 w 282"/>
                    <a:gd name="T17" fmla="*/ 0 h 232"/>
                    <a:gd name="T18" fmla="*/ 164 w 282"/>
                    <a:gd name="T19" fmla="*/ 0 h 232"/>
                    <a:gd name="T20" fmla="*/ 212 w 282"/>
                    <a:gd name="T21" fmla="*/ 6 h 232"/>
                    <a:gd name="T22" fmla="*/ 244 w 282"/>
                    <a:gd name="T23" fmla="*/ 18 h 232"/>
                    <a:gd name="T24" fmla="*/ 270 w 282"/>
                    <a:gd name="T25" fmla="*/ 36 h 232"/>
                    <a:gd name="T26" fmla="*/ 276 w 282"/>
                    <a:gd name="T27" fmla="*/ 62 h 232"/>
                    <a:gd name="T28" fmla="*/ 270 w 282"/>
                    <a:gd name="T29" fmla="*/ 62 h 232"/>
                    <a:gd name="T30" fmla="*/ 260 w 282"/>
                    <a:gd name="T31" fmla="*/ 66 h 232"/>
                    <a:gd name="T32" fmla="*/ 252 w 282"/>
                    <a:gd name="T33" fmla="*/ 60 h 232"/>
                    <a:gd name="T34" fmla="*/ 226 w 282"/>
                    <a:gd name="T35" fmla="*/ 50 h 232"/>
                    <a:gd name="T36" fmla="*/ 182 w 282"/>
                    <a:gd name="T37" fmla="*/ 40 h 232"/>
                    <a:gd name="T38" fmla="*/ 120 w 282"/>
                    <a:gd name="T39" fmla="*/ 40 h 232"/>
                    <a:gd name="T40" fmla="*/ 108 w 282"/>
                    <a:gd name="T41" fmla="*/ 42 h 232"/>
                    <a:gd name="T42" fmla="*/ 92 w 282"/>
                    <a:gd name="T43" fmla="*/ 50 h 232"/>
                    <a:gd name="T44" fmla="*/ 84 w 282"/>
                    <a:gd name="T45" fmla="*/ 62 h 232"/>
                    <a:gd name="T46" fmla="*/ 84 w 282"/>
                    <a:gd name="T47" fmla="*/ 84 h 232"/>
                    <a:gd name="T48" fmla="*/ 92 w 282"/>
                    <a:gd name="T49" fmla="*/ 110 h 232"/>
                    <a:gd name="T50" fmla="*/ 98 w 282"/>
                    <a:gd name="T51" fmla="*/ 122 h 232"/>
                    <a:gd name="T52" fmla="*/ 88 w 282"/>
                    <a:gd name="T53" fmla="*/ 144 h 232"/>
                    <a:gd name="T54" fmla="*/ 84 w 282"/>
                    <a:gd name="T55" fmla="*/ 172 h 232"/>
                    <a:gd name="T56" fmla="*/ 88 w 282"/>
                    <a:gd name="T57" fmla="*/ 208 h 232"/>
                    <a:gd name="T58" fmla="*/ 62 w 282"/>
                    <a:gd name="T59" fmla="*/ 202 h 232"/>
                    <a:gd name="T60" fmla="*/ 50 w 282"/>
                    <a:gd name="T61" fmla="*/ 194 h 232"/>
                    <a:gd name="T62" fmla="*/ 40 w 282"/>
                    <a:gd name="T63" fmla="*/ 190 h 232"/>
                    <a:gd name="T64" fmla="*/ 34 w 282"/>
                    <a:gd name="T65" fmla="*/ 196 h 232"/>
                    <a:gd name="T66" fmla="*/ 16 w 282"/>
                    <a:gd name="T67" fmla="*/ 232 h 23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282"/>
                    <a:gd name="T103" fmla="*/ 0 h 232"/>
                    <a:gd name="T104" fmla="*/ 282 w 282"/>
                    <a:gd name="T105" fmla="*/ 232 h 23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282" h="232">
                      <a:moveTo>
                        <a:pt x="16" y="232"/>
                      </a:moveTo>
                      <a:lnTo>
                        <a:pt x="16" y="232"/>
                      </a:lnTo>
                      <a:lnTo>
                        <a:pt x="14" y="206"/>
                      </a:lnTo>
                      <a:lnTo>
                        <a:pt x="10" y="174"/>
                      </a:lnTo>
                      <a:lnTo>
                        <a:pt x="2" y="132"/>
                      </a:lnTo>
                      <a:lnTo>
                        <a:pt x="0" y="120"/>
                      </a:lnTo>
                      <a:lnTo>
                        <a:pt x="0" y="110"/>
                      </a:lnTo>
                      <a:lnTo>
                        <a:pt x="2" y="100"/>
                      </a:lnTo>
                      <a:lnTo>
                        <a:pt x="4" y="90"/>
                      </a:lnTo>
                      <a:lnTo>
                        <a:pt x="12" y="70"/>
                      </a:lnTo>
                      <a:lnTo>
                        <a:pt x="24" y="52"/>
                      </a:lnTo>
                      <a:lnTo>
                        <a:pt x="38" y="36"/>
                      </a:lnTo>
                      <a:lnTo>
                        <a:pt x="54" y="22"/>
                      </a:lnTo>
                      <a:lnTo>
                        <a:pt x="72" y="12"/>
                      </a:lnTo>
                      <a:lnTo>
                        <a:pt x="92" y="4"/>
                      </a:lnTo>
                      <a:lnTo>
                        <a:pt x="114" y="0"/>
                      </a:lnTo>
                      <a:lnTo>
                        <a:pt x="136" y="0"/>
                      </a:lnTo>
                      <a:lnTo>
                        <a:pt x="164" y="0"/>
                      </a:lnTo>
                      <a:lnTo>
                        <a:pt x="196" y="4"/>
                      </a:lnTo>
                      <a:lnTo>
                        <a:pt x="212" y="6"/>
                      </a:lnTo>
                      <a:lnTo>
                        <a:pt x="228" y="12"/>
                      </a:lnTo>
                      <a:lnTo>
                        <a:pt x="244" y="18"/>
                      </a:lnTo>
                      <a:lnTo>
                        <a:pt x="258" y="26"/>
                      </a:lnTo>
                      <a:lnTo>
                        <a:pt x="270" y="36"/>
                      </a:lnTo>
                      <a:lnTo>
                        <a:pt x="282" y="50"/>
                      </a:lnTo>
                      <a:lnTo>
                        <a:pt x="276" y="62"/>
                      </a:lnTo>
                      <a:lnTo>
                        <a:pt x="270" y="62"/>
                      </a:lnTo>
                      <a:lnTo>
                        <a:pt x="264" y="62"/>
                      </a:lnTo>
                      <a:lnTo>
                        <a:pt x="260" y="66"/>
                      </a:lnTo>
                      <a:lnTo>
                        <a:pt x="252" y="60"/>
                      </a:lnTo>
                      <a:lnTo>
                        <a:pt x="242" y="56"/>
                      </a:lnTo>
                      <a:lnTo>
                        <a:pt x="226" y="50"/>
                      </a:lnTo>
                      <a:lnTo>
                        <a:pt x="206" y="44"/>
                      </a:lnTo>
                      <a:lnTo>
                        <a:pt x="182" y="40"/>
                      </a:lnTo>
                      <a:lnTo>
                        <a:pt x="154" y="40"/>
                      </a:lnTo>
                      <a:lnTo>
                        <a:pt x="120" y="40"/>
                      </a:lnTo>
                      <a:lnTo>
                        <a:pt x="108" y="42"/>
                      </a:lnTo>
                      <a:lnTo>
                        <a:pt x="100" y="46"/>
                      </a:lnTo>
                      <a:lnTo>
                        <a:pt x="92" y="50"/>
                      </a:lnTo>
                      <a:lnTo>
                        <a:pt x="88" y="56"/>
                      </a:lnTo>
                      <a:lnTo>
                        <a:pt x="84" y="62"/>
                      </a:lnTo>
                      <a:lnTo>
                        <a:pt x="82" y="68"/>
                      </a:lnTo>
                      <a:lnTo>
                        <a:pt x="84" y="84"/>
                      </a:lnTo>
                      <a:lnTo>
                        <a:pt x="86" y="98"/>
                      </a:lnTo>
                      <a:lnTo>
                        <a:pt x="92" y="110"/>
                      </a:lnTo>
                      <a:lnTo>
                        <a:pt x="98" y="122"/>
                      </a:lnTo>
                      <a:lnTo>
                        <a:pt x="94" y="128"/>
                      </a:lnTo>
                      <a:lnTo>
                        <a:pt x="88" y="144"/>
                      </a:lnTo>
                      <a:lnTo>
                        <a:pt x="84" y="156"/>
                      </a:lnTo>
                      <a:lnTo>
                        <a:pt x="84" y="172"/>
                      </a:lnTo>
                      <a:lnTo>
                        <a:pt x="84" y="188"/>
                      </a:lnTo>
                      <a:lnTo>
                        <a:pt x="88" y="208"/>
                      </a:lnTo>
                      <a:lnTo>
                        <a:pt x="62" y="202"/>
                      </a:lnTo>
                      <a:lnTo>
                        <a:pt x="58" y="198"/>
                      </a:lnTo>
                      <a:lnTo>
                        <a:pt x="50" y="194"/>
                      </a:lnTo>
                      <a:lnTo>
                        <a:pt x="46" y="192"/>
                      </a:lnTo>
                      <a:lnTo>
                        <a:pt x="40" y="190"/>
                      </a:lnTo>
                      <a:lnTo>
                        <a:pt x="36" y="192"/>
                      </a:lnTo>
                      <a:lnTo>
                        <a:pt x="34" y="196"/>
                      </a:lnTo>
                      <a:lnTo>
                        <a:pt x="16" y="23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68" name="Freeform 472"/>
                <p:cNvSpPr>
                  <a:spLocks/>
                </p:cNvSpPr>
                <p:nvPr/>
              </p:nvSpPr>
              <p:spPr bwMode="auto">
                <a:xfrm>
                  <a:off x="2056" y="3174"/>
                  <a:ext cx="98" cy="26"/>
                </a:xfrm>
                <a:custGeom>
                  <a:avLst/>
                  <a:gdLst>
                    <a:gd name="T0" fmla="*/ 0 w 98"/>
                    <a:gd name="T1" fmla="*/ 26 h 26"/>
                    <a:gd name="T2" fmla="*/ 0 w 98"/>
                    <a:gd name="T3" fmla="*/ 26 h 26"/>
                    <a:gd name="T4" fmla="*/ 16 w 98"/>
                    <a:gd name="T5" fmla="*/ 22 h 26"/>
                    <a:gd name="T6" fmla="*/ 30 w 98"/>
                    <a:gd name="T7" fmla="*/ 18 h 26"/>
                    <a:gd name="T8" fmla="*/ 46 w 98"/>
                    <a:gd name="T9" fmla="*/ 14 h 26"/>
                    <a:gd name="T10" fmla="*/ 46 w 98"/>
                    <a:gd name="T11" fmla="*/ 14 h 26"/>
                    <a:gd name="T12" fmla="*/ 62 w 98"/>
                    <a:gd name="T13" fmla="*/ 16 h 26"/>
                    <a:gd name="T14" fmla="*/ 78 w 98"/>
                    <a:gd name="T15" fmla="*/ 20 h 26"/>
                    <a:gd name="T16" fmla="*/ 96 w 98"/>
                    <a:gd name="T17" fmla="*/ 26 h 26"/>
                    <a:gd name="T18" fmla="*/ 96 w 98"/>
                    <a:gd name="T19" fmla="*/ 26 h 26"/>
                    <a:gd name="T20" fmla="*/ 98 w 98"/>
                    <a:gd name="T21" fmla="*/ 24 h 26"/>
                    <a:gd name="T22" fmla="*/ 98 w 98"/>
                    <a:gd name="T23" fmla="*/ 20 h 26"/>
                    <a:gd name="T24" fmla="*/ 96 w 98"/>
                    <a:gd name="T25" fmla="*/ 14 h 26"/>
                    <a:gd name="T26" fmla="*/ 86 w 98"/>
                    <a:gd name="T27" fmla="*/ 6 h 26"/>
                    <a:gd name="T28" fmla="*/ 86 w 98"/>
                    <a:gd name="T29" fmla="*/ 6 h 26"/>
                    <a:gd name="T30" fmla="*/ 78 w 98"/>
                    <a:gd name="T31" fmla="*/ 4 h 26"/>
                    <a:gd name="T32" fmla="*/ 68 w 98"/>
                    <a:gd name="T33" fmla="*/ 2 h 26"/>
                    <a:gd name="T34" fmla="*/ 56 w 98"/>
                    <a:gd name="T35" fmla="*/ 0 h 26"/>
                    <a:gd name="T36" fmla="*/ 42 w 98"/>
                    <a:gd name="T37" fmla="*/ 2 h 26"/>
                    <a:gd name="T38" fmla="*/ 28 w 98"/>
                    <a:gd name="T39" fmla="*/ 4 h 26"/>
                    <a:gd name="T40" fmla="*/ 16 w 98"/>
                    <a:gd name="T41" fmla="*/ 8 h 26"/>
                    <a:gd name="T42" fmla="*/ 6 w 98"/>
                    <a:gd name="T43" fmla="*/ 16 h 26"/>
                    <a:gd name="T44" fmla="*/ 2 w 98"/>
                    <a:gd name="T45" fmla="*/ 20 h 26"/>
                    <a:gd name="T46" fmla="*/ 0 w 98"/>
                    <a:gd name="T47" fmla="*/ 26 h 2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98"/>
                    <a:gd name="T73" fmla="*/ 0 h 26"/>
                    <a:gd name="T74" fmla="*/ 98 w 98"/>
                    <a:gd name="T75" fmla="*/ 26 h 2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98" h="26">
                      <a:moveTo>
                        <a:pt x="0" y="26"/>
                      </a:moveTo>
                      <a:lnTo>
                        <a:pt x="0" y="26"/>
                      </a:lnTo>
                      <a:lnTo>
                        <a:pt x="16" y="22"/>
                      </a:lnTo>
                      <a:lnTo>
                        <a:pt x="30" y="18"/>
                      </a:lnTo>
                      <a:lnTo>
                        <a:pt x="46" y="14"/>
                      </a:lnTo>
                      <a:lnTo>
                        <a:pt x="62" y="16"/>
                      </a:lnTo>
                      <a:lnTo>
                        <a:pt x="78" y="20"/>
                      </a:lnTo>
                      <a:lnTo>
                        <a:pt x="96" y="26"/>
                      </a:lnTo>
                      <a:lnTo>
                        <a:pt x="98" y="24"/>
                      </a:lnTo>
                      <a:lnTo>
                        <a:pt x="98" y="20"/>
                      </a:lnTo>
                      <a:lnTo>
                        <a:pt x="96" y="14"/>
                      </a:lnTo>
                      <a:lnTo>
                        <a:pt x="86" y="6"/>
                      </a:lnTo>
                      <a:lnTo>
                        <a:pt x="78" y="4"/>
                      </a:lnTo>
                      <a:lnTo>
                        <a:pt x="68" y="2"/>
                      </a:lnTo>
                      <a:lnTo>
                        <a:pt x="56" y="0"/>
                      </a:lnTo>
                      <a:lnTo>
                        <a:pt x="42" y="2"/>
                      </a:lnTo>
                      <a:lnTo>
                        <a:pt x="28" y="4"/>
                      </a:lnTo>
                      <a:lnTo>
                        <a:pt x="16" y="8"/>
                      </a:lnTo>
                      <a:lnTo>
                        <a:pt x="6" y="16"/>
                      </a:lnTo>
                      <a:lnTo>
                        <a:pt x="2" y="20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solidFill>
                  <a:srgbClr val="3D291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69" name="Freeform 473"/>
                <p:cNvSpPr>
                  <a:spLocks/>
                </p:cNvSpPr>
                <p:nvPr/>
              </p:nvSpPr>
              <p:spPr bwMode="auto">
                <a:xfrm>
                  <a:off x="2056" y="3174"/>
                  <a:ext cx="98" cy="26"/>
                </a:xfrm>
                <a:custGeom>
                  <a:avLst/>
                  <a:gdLst>
                    <a:gd name="T0" fmla="*/ 0 w 98"/>
                    <a:gd name="T1" fmla="*/ 26 h 26"/>
                    <a:gd name="T2" fmla="*/ 0 w 98"/>
                    <a:gd name="T3" fmla="*/ 26 h 26"/>
                    <a:gd name="T4" fmla="*/ 16 w 98"/>
                    <a:gd name="T5" fmla="*/ 22 h 26"/>
                    <a:gd name="T6" fmla="*/ 30 w 98"/>
                    <a:gd name="T7" fmla="*/ 18 h 26"/>
                    <a:gd name="T8" fmla="*/ 46 w 98"/>
                    <a:gd name="T9" fmla="*/ 14 h 26"/>
                    <a:gd name="T10" fmla="*/ 46 w 98"/>
                    <a:gd name="T11" fmla="*/ 14 h 26"/>
                    <a:gd name="T12" fmla="*/ 62 w 98"/>
                    <a:gd name="T13" fmla="*/ 16 h 26"/>
                    <a:gd name="T14" fmla="*/ 78 w 98"/>
                    <a:gd name="T15" fmla="*/ 20 h 26"/>
                    <a:gd name="T16" fmla="*/ 96 w 98"/>
                    <a:gd name="T17" fmla="*/ 26 h 26"/>
                    <a:gd name="T18" fmla="*/ 96 w 98"/>
                    <a:gd name="T19" fmla="*/ 26 h 26"/>
                    <a:gd name="T20" fmla="*/ 98 w 98"/>
                    <a:gd name="T21" fmla="*/ 24 h 26"/>
                    <a:gd name="T22" fmla="*/ 98 w 98"/>
                    <a:gd name="T23" fmla="*/ 20 h 26"/>
                    <a:gd name="T24" fmla="*/ 96 w 98"/>
                    <a:gd name="T25" fmla="*/ 14 h 26"/>
                    <a:gd name="T26" fmla="*/ 86 w 98"/>
                    <a:gd name="T27" fmla="*/ 6 h 26"/>
                    <a:gd name="T28" fmla="*/ 86 w 98"/>
                    <a:gd name="T29" fmla="*/ 6 h 26"/>
                    <a:gd name="T30" fmla="*/ 78 w 98"/>
                    <a:gd name="T31" fmla="*/ 4 h 26"/>
                    <a:gd name="T32" fmla="*/ 68 w 98"/>
                    <a:gd name="T33" fmla="*/ 2 h 26"/>
                    <a:gd name="T34" fmla="*/ 56 w 98"/>
                    <a:gd name="T35" fmla="*/ 0 h 26"/>
                    <a:gd name="T36" fmla="*/ 42 w 98"/>
                    <a:gd name="T37" fmla="*/ 2 h 26"/>
                    <a:gd name="T38" fmla="*/ 28 w 98"/>
                    <a:gd name="T39" fmla="*/ 4 h 26"/>
                    <a:gd name="T40" fmla="*/ 16 w 98"/>
                    <a:gd name="T41" fmla="*/ 8 h 26"/>
                    <a:gd name="T42" fmla="*/ 6 w 98"/>
                    <a:gd name="T43" fmla="*/ 16 h 26"/>
                    <a:gd name="T44" fmla="*/ 2 w 98"/>
                    <a:gd name="T45" fmla="*/ 20 h 26"/>
                    <a:gd name="T46" fmla="*/ 0 w 98"/>
                    <a:gd name="T47" fmla="*/ 26 h 2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98"/>
                    <a:gd name="T73" fmla="*/ 0 h 26"/>
                    <a:gd name="T74" fmla="*/ 98 w 98"/>
                    <a:gd name="T75" fmla="*/ 26 h 2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98" h="26">
                      <a:moveTo>
                        <a:pt x="0" y="26"/>
                      </a:moveTo>
                      <a:lnTo>
                        <a:pt x="0" y="26"/>
                      </a:lnTo>
                      <a:lnTo>
                        <a:pt x="16" y="22"/>
                      </a:lnTo>
                      <a:lnTo>
                        <a:pt x="30" y="18"/>
                      </a:lnTo>
                      <a:lnTo>
                        <a:pt x="46" y="14"/>
                      </a:lnTo>
                      <a:lnTo>
                        <a:pt x="62" y="16"/>
                      </a:lnTo>
                      <a:lnTo>
                        <a:pt x="78" y="20"/>
                      </a:lnTo>
                      <a:lnTo>
                        <a:pt x="96" y="26"/>
                      </a:lnTo>
                      <a:lnTo>
                        <a:pt x="98" y="24"/>
                      </a:lnTo>
                      <a:lnTo>
                        <a:pt x="98" y="20"/>
                      </a:lnTo>
                      <a:lnTo>
                        <a:pt x="96" y="14"/>
                      </a:lnTo>
                      <a:lnTo>
                        <a:pt x="86" y="6"/>
                      </a:lnTo>
                      <a:lnTo>
                        <a:pt x="78" y="4"/>
                      </a:lnTo>
                      <a:lnTo>
                        <a:pt x="68" y="2"/>
                      </a:lnTo>
                      <a:lnTo>
                        <a:pt x="56" y="0"/>
                      </a:lnTo>
                      <a:lnTo>
                        <a:pt x="42" y="2"/>
                      </a:lnTo>
                      <a:lnTo>
                        <a:pt x="28" y="4"/>
                      </a:lnTo>
                      <a:lnTo>
                        <a:pt x="16" y="8"/>
                      </a:lnTo>
                      <a:lnTo>
                        <a:pt x="6" y="16"/>
                      </a:lnTo>
                      <a:lnTo>
                        <a:pt x="2" y="20"/>
                      </a:lnTo>
                      <a:lnTo>
                        <a:pt x="0" y="26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70" name="Freeform 474"/>
                <p:cNvSpPr>
                  <a:spLocks/>
                </p:cNvSpPr>
                <p:nvPr/>
              </p:nvSpPr>
              <p:spPr bwMode="auto">
                <a:xfrm>
                  <a:off x="2186" y="3176"/>
                  <a:ext cx="38" cy="24"/>
                </a:xfrm>
                <a:custGeom>
                  <a:avLst/>
                  <a:gdLst>
                    <a:gd name="T0" fmla="*/ 0 w 38"/>
                    <a:gd name="T1" fmla="*/ 24 h 24"/>
                    <a:gd name="T2" fmla="*/ 0 w 38"/>
                    <a:gd name="T3" fmla="*/ 24 h 24"/>
                    <a:gd name="T4" fmla="*/ 14 w 38"/>
                    <a:gd name="T5" fmla="*/ 18 h 24"/>
                    <a:gd name="T6" fmla="*/ 24 w 38"/>
                    <a:gd name="T7" fmla="*/ 16 h 24"/>
                    <a:gd name="T8" fmla="*/ 30 w 38"/>
                    <a:gd name="T9" fmla="*/ 16 h 24"/>
                    <a:gd name="T10" fmla="*/ 32 w 38"/>
                    <a:gd name="T11" fmla="*/ 18 h 24"/>
                    <a:gd name="T12" fmla="*/ 32 w 38"/>
                    <a:gd name="T13" fmla="*/ 18 h 24"/>
                    <a:gd name="T14" fmla="*/ 34 w 38"/>
                    <a:gd name="T15" fmla="*/ 16 h 24"/>
                    <a:gd name="T16" fmla="*/ 38 w 38"/>
                    <a:gd name="T17" fmla="*/ 12 h 24"/>
                    <a:gd name="T18" fmla="*/ 38 w 38"/>
                    <a:gd name="T19" fmla="*/ 8 h 24"/>
                    <a:gd name="T20" fmla="*/ 38 w 38"/>
                    <a:gd name="T21" fmla="*/ 6 h 24"/>
                    <a:gd name="T22" fmla="*/ 38 w 38"/>
                    <a:gd name="T23" fmla="*/ 2 h 24"/>
                    <a:gd name="T24" fmla="*/ 34 w 38"/>
                    <a:gd name="T25" fmla="*/ 0 h 24"/>
                    <a:gd name="T26" fmla="*/ 34 w 38"/>
                    <a:gd name="T27" fmla="*/ 0 h 24"/>
                    <a:gd name="T28" fmla="*/ 30 w 38"/>
                    <a:gd name="T29" fmla="*/ 0 h 24"/>
                    <a:gd name="T30" fmla="*/ 24 w 38"/>
                    <a:gd name="T31" fmla="*/ 0 h 24"/>
                    <a:gd name="T32" fmla="*/ 14 w 38"/>
                    <a:gd name="T33" fmla="*/ 6 h 24"/>
                    <a:gd name="T34" fmla="*/ 4 w 38"/>
                    <a:gd name="T35" fmla="*/ 14 h 24"/>
                    <a:gd name="T36" fmla="*/ 0 w 38"/>
                    <a:gd name="T37" fmla="*/ 20 h 24"/>
                    <a:gd name="T38" fmla="*/ 0 w 38"/>
                    <a:gd name="T39" fmla="*/ 24 h 24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38"/>
                    <a:gd name="T61" fmla="*/ 0 h 24"/>
                    <a:gd name="T62" fmla="*/ 38 w 38"/>
                    <a:gd name="T63" fmla="*/ 24 h 24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38" h="24">
                      <a:moveTo>
                        <a:pt x="0" y="24"/>
                      </a:moveTo>
                      <a:lnTo>
                        <a:pt x="0" y="24"/>
                      </a:lnTo>
                      <a:lnTo>
                        <a:pt x="14" y="18"/>
                      </a:lnTo>
                      <a:lnTo>
                        <a:pt x="24" y="16"/>
                      </a:lnTo>
                      <a:lnTo>
                        <a:pt x="30" y="16"/>
                      </a:lnTo>
                      <a:lnTo>
                        <a:pt x="32" y="18"/>
                      </a:lnTo>
                      <a:lnTo>
                        <a:pt x="34" y="16"/>
                      </a:lnTo>
                      <a:lnTo>
                        <a:pt x="38" y="12"/>
                      </a:lnTo>
                      <a:lnTo>
                        <a:pt x="38" y="8"/>
                      </a:lnTo>
                      <a:lnTo>
                        <a:pt x="38" y="6"/>
                      </a:lnTo>
                      <a:lnTo>
                        <a:pt x="38" y="2"/>
                      </a:lnTo>
                      <a:lnTo>
                        <a:pt x="34" y="0"/>
                      </a:lnTo>
                      <a:lnTo>
                        <a:pt x="30" y="0"/>
                      </a:lnTo>
                      <a:lnTo>
                        <a:pt x="24" y="0"/>
                      </a:lnTo>
                      <a:lnTo>
                        <a:pt x="14" y="6"/>
                      </a:lnTo>
                      <a:lnTo>
                        <a:pt x="4" y="14"/>
                      </a:lnTo>
                      <a:lnTo>
                        <a:pt x="0" y="20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solidFill>
                  <a:srgbClr val="3D291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71" name="Freeform 475"/>
                <p:cNvSpPr>
                  <a:spLocks/>
                </p:cNvSpPr>
                <p:nvPr/>
              </p:nvSpPr>
              <p:spPr bwMode="auto">
                <a:xfrm>
                  <a:off x="2186" y="3176"/>
                  <a:ext cx="38" cy="24"/>
                </a:xfrm>
                <a:custGeom>
                  <a:avLst/>
                  <a:gdLst>
                    <a:gd name="T0" fmla="*/ 0 w 38"/>
                    <a:gd name="T1" fmla="*/ 24 h 24"/>
                    <a:gd name="T2" fmla="*/ 0 w 38"/>
                    <a:gd name="T3" fmla="*/ 24 h 24"/>
                    <a:gd name="T4" fmla="*/ 14 w 38"/>
                    <a:gd name="T5" fmla="*/ 18 h 24"/>
                    <a:gd name="T6" fmla="*/ 24 w 38"/>
                    <a:gd name="T7" fmla="*/ 16 h 24"/>
                    <a:gd name="T8" fmla="*/ 30 w 38"/>
                    <a:gd name="T9" fmla="*/ 16 h 24"/>
                    <a:gd name="T10" fmla="*/ 32 w 38"/>
                    <a:gd name="T11" fmla="*/ 18 h 24"/>
                    <a:gd name="T12" fmla="*/ 32 w 38"/>
                    <a:gd name="T13" fmla="*/ 18 h 24"/>
                    <a:gd name="T14" fmla="*/ 34 w 38"/>
                    <a:gd name="T15" fmla="*/ 16 h 24"/>
                    <a:gd name="T16" fmla="*/ 38 w 38"/>
                    <a:gd name="T17" fmla="*/ 12 h 24"/>
                    <a:gd name="T18" fmla="*/ 38 w 38"/>
                    <a:gd name="T19" fmla="*/ 8 h 24"/>
                    <a:gd name="T20" fmla="*/ 38 w 38"/>
                    <a:gd name="T21" fmla="*/ 6 h 24"/>
                    <a:gd name="T22" fmla="*/ 38 w 38"/>
                    <a:gd name="T23" fmla="*/ 2 h 24"/>
                    <a:gd name="T24" fmla="*/ 34 w 38"/>
                    <a:gd name="T25" fmla="*/ 0 h 24"/>
                    <a:gd name="T26" fmla="*/ 34 w 38"/>
                    <a:gd name="T27" fmla="*/ 0 h 24"/>
                    <a:gd name="T28" fmla="*/ 30 w 38"/>
                    <a:gd name="T29" fmla="*/ 0 h 24"/>
                    <a:gd name="T30" fmla="*/ 24 w 38"/>
                    <a:gd name="T31" fmla="*/ 0 h 24"/>
                    <a:gd name="T32" fmla="*/ 14 w 38"/>
                    <a:gd name="T33" fmla="*/ 6 h 24"/>
                    <a:gd name="T34" fmla="*/ 4 w 38"/>
                    <a:gd name="T35" fmla="*/ 14 h 24"/>
                    <a:gd name="T36" fmla="*/ 0 w 38"/>
                    <a:gd name="T37" fmla="*/ 20 h 24"/>
                    <a:gd name="T38" fmla="*/ 0 w 38"/>
                    <a:gd name="T39" fmla="*/ 24 h 24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38"/>
                    <a:gd name="T61" fmla="*/ 0 h 24"/>
                    <a:gd name="T62" fmla="*/ 38 w 38"/>
                    <a:gd name="T63" fmla="*/ 24 h 24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38" h="24">
                      <a:moveTo>
                        <a:pt x="0" y="24"/>
                      </a:moveTo>
                      <a:lnTo>
                        <a:pt x="0" y="24"/>
                      </a:lnTo>
                      <a:lnTo>
                        <a:pt x="14" y="18"/>
                      </a:lnTo>
                      <a:lnTo>
                        <a:pt x="24" y="16"/>
                      </a:lnTo>
                      <a:lnTo>
                        <a:pt x="30" y="16"/>
                      </a:lnTo>
                      <a:lnTo>
                        <a:pt x="32" y="18"/>
                      </a:lnTo>
                      <a:lnTo>
                        <a:pt x="34" y="16"/>
                      </a:lnTo>
                      <a:lnTo>
                        <a:pt x="38" y="12"/>
                      </a:lnTo>
                      <a:lnTo>
                        <a:pt x="38" y="8"/>
                      </a:lnTo>
                      <a:lnTo>
                        <a:pt x="38" y="6"/>
                      </a:lnTo>
                      <a:lnTo>
                        <a:pt x="38" y="2"/>
                      </a:lnTo>
                      <a:lnTo>
                        <a:pt x="34" y="0"/>
                      </a:lnTo>
                      <a:lnTo>
                        <a:pt x="30" y="0"/>
                      </a:lnTo>
                      <a:lnTo>
                        <a:pt x="24" y="0"/>
                      </a:lnTo>
                      <a:lnTo>
                        <a:pt x="14" y="6"/>
                      </a:lnTo>
                      <a:lnTo>
                        <a:pt x="4" y="14"/>
                      </a:lnTo>
                      <a:lnTo>
                        <a:pt x="0" y="20"/>
                      </a:lnTo>
                      <a:lnTo>
                        <a:pt x="0" y="2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72" name="Freeform 476"/>
                <p:cNvSpPr>
                  <a:spLocks/>
                </p:cNvSpPr>
                <p:nvPr/>
              </p:nvSpPr>
              <p:spPr bwMode="auto">
                <a:xfrm>
                  <a:off x="1948" y="3184"/>
                  <a:ext cx="46" cy="90"/>
                </a:xfrm>
                <a:custGeom>
                  <a:avLst/>
                  <a:gdLst>
                    <a:gd name="T0" fmla="*/ 46 w 46"/>
                    <a:gd name="T1" fmla="*/ 54 h 90"/>
                    <a:gd name="T2" fmla="*/ 46 w 46"/>
                    <a:gd name="T3" fmla="*/ 54 h 90"/>
                    <a:gd name="T4" fmla="*/ 46 w 46"/>
                    <a:gd name="T5" fmla="*/ 46 h 90"/>
                    <a:gd name="T6" fmla="*/ 46 w 46"/>
                    <a:gd name="T7" fmla="*/ 30 h 90"/>
                    <a:gd name="T8" fmla="*/ 44 w 46"/>
                    <a:gd name="T9" fmla="*/ 20 h 90"/>
                    <a:gd name="T10" fmla="*/ 40 w 46"/>
                    <a:gd name="T11" fmla="*/ 12 h 90"/>
                    <a:gd name="T12" fmla="*/ 34 w 46"/>
                    <a:gd name="T13" fmla="*/ 4 h 90"/>
                    <a:gd name="T14" fmla="*/ 26 w 46"/>
                    <a:gd name="T15" fmla="*/ 0 h 90"/>
                    <a:gd name="T16" fmla="*/ 26 w 46"/>
                    <a:gd name="T17" fmla="*/ 0 h 90"/>
                    <a:gd name="T18" fmla="*/ 18 w 46"/>
                    <a:gd name="T19" fmla="*/ 0 h 90"/>
                    <a:gd name="T20" fmla="*/ 10 w 46"/>
                    <a:gd name="T21" fmla="*/ 4 h 90"/>
                    <a:gd name="T22" fmla="*/ 4 w 46"/>
                    <a:gd name="T23" fmla="*/ 10 h 90"/>
                    <a:gd name="T24" fmla="*/ 2 w 46"/>
                    <a:gd name="T25" fmla="*/ 18 h 90"/>
                    <a:gd name="T26" fmla="*/ 0 w 46"/>
                    <a:gd name="T27" fmla="*/ 30 h 90"/>
                    <a:gd name="T28" fmla="*/ 2 w 46"/>
                    <a:gd name="T29" fmla="*/ 42 h 90"/>
                    <a:gd name="T30" fmla="*/ 6 w 46"/>
                    <a:gd name="T31" fmla="*/ 56 h 90"/>
                    <a:gd name="T32" fmla="*/ 14 w 46"/>
                    <a:gd name="T33" fmla="*/ 70 h 90"/>
                    <a:gd name="T34" fmla="*/ 14 w 46"/>
                    <a:gd name="T35" fmla="*/ 70 h 90"/>
                    <a:gd name="T36" fmla="*/ 22 w 46"/>
                    <a:gd name="T37" fmla="*/ 80 h 90"/>
                    <a:gd name="T38" fmla="*/ 28 w 46"/>
                    <a:gd name="T39" fmla="*/ 88 h 90"/>
                    <a:gd name="T40" fmla="*/ 34 w 46"/>
                    <a:gd name="T41" fmla="*/ 90 h 90"/>
                    <a:gd name="T42" fmla="*/ 40 w 46"/>
                    <a:gd name="T43" fmla="*/ 88 h 90"/>
                    <a:gd name="T44" fmla="*/ 44 w 46"/>
                    <a:gd name="T45" fmla="*/ 84 h 90"/>
                    <a:gd name="T46" fmla="*/ 46 w 46"/>
                    <a:gd name="T47" fmla="*/ 76 h 90"/>
                    <a:gd name="T48" fmla="*/ 46 w 46"/>
                    <a:gd name="T49" fmla="*/ 66 h 90"/>
                    <a:gd name="T50" fmla="*/ 46 w 46"/>
                    <a:gd name="T51" fmla="*/ 54 h 9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46"/>
                    <a:gd name="T79" fmla="*/ 0 h 90"/>
                    <a:gd name="T80" fmla="*/ 46 w 46"/>
                    <a:gd name="T81" fmla="*/ 90 h 9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46" h="90">
                      <a:moveTo>
                        <a:pt x="46" y="54"/>
                      </a:moveTo>
                      <a:lnTo>
                        <a:pt x="46" y="54"/>
                      </a:lnTo>
                      <a:lnTo>
                        <a:pt x="46" y="46"/>
                      </a:lnTo>
                      <a:lnTo>
                        <a:pt x="46" y="30"/>
                      </a:lnTo>
                      <a:lnTo>
                        <a:pt x="44" y="20"/>
                      </a:lnTo>
                      <a:lnTo>
                        <a:pt x="40" y="12"/>
                      </a:lnTo>
                      <a:lnTo>
                        <a:pt x="34" y="4"/>
                      </a:lnTo>
                      <a:lnTo>
                        <a:pt x="26" y="0"/>
                      </a:lnTo>
                      <a:lnTo>
                        <a:pt x="18" y="0"/>
                      </a:lnTo>
                      <a:lnTo>
                        <a:pt x="10" y="4"/>
                      </a:lnTo>
                      <a:lnTo>
                        <a:pt x="4" y="10"/>
                      </a:lnTo>
                      <a:lnTo>
                        <a:pt x="2" y="18"/>
                      </a:lnTo>
                      <a:lnTo>
                        <a:pt x="0" y="30"/>
                      </a:lnTo>
                      <a:lnTo>
                        <a:pt x="2" y="42"/>
                      </a:lnTo>
                      <a:lnTo>
                        <a:pt x="6" y="56"/>
                      </a:lnTo>
                      <a:lnTo>
                        <a:pt x="14" y="70"/>
                      </a:lnTo>
                      <a:lnTo>
                        <a:pt x="22" y="80"/>
                      </a:lnTo>
                      <a:lnTo>
                        <a:pt x="28" y="88"/>
                      </a:lnTo>
                      <a:lnTo>
                        <a:pt x="34" y="90"/>
                      </a:lnTo>
                      <a:lnTo>
                        <a:pt x="40" y="88"/>
                      </a:lnTo>
                      <a:lnTo>
                        <a:pt x="44" y="84"/>
                      </a:lnTo>
                      <a:lnTo>
                        <a:pt x="46" y="76"/>
                      </a:lnTo>
                      <a:lnTo>
                        <a:pt x="46" y="66"/>
                      </a:lnTo>
                      <a:lnTo>
                        <a:pt x="46" y="54"/>
                      </a:lnTo>
                      <a:close/>
                    </a:path>
                  </a:pathLst>
                </a:custGeom>
                <a:solidFill>
                  <a:srgbClr val="EF90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73" name="Freeform 477"/>
                <p:cNvSpPr>
                  <a:spLocks/>
                </p:cNvSpPr>
                <p:nvPr/>
              </p:nvSpPr>
              <p:spPr bwMode="auto">
                <a:xfrm>
                  <a:off x="1948" y="3184"/>
                  <a:ext cx="46" cy="90"/>
                </a:xfrm>
                <a:custGeom>
                  <a:avLst/>
                  <a:gdLst>
                    <a:gd name="T0" fmla="*/ 46 w 46"/>
                    <a:gd name="T1" fmla="*/ 54 h 90"/>
                    <a:gd name="T2" fmla="*/ 46 w 46"/>
                    <a:gd name="T3" fmla="*/ 54 h 90"/>
                    <a:gd name="T4" fmla="*/ 46 w 46"/>
                    <a:gd name="T5" fmla="*/ 46 h 90"/>
                    <a:gd name="T6" fmla="*/ 46 w 46"/>
                    <a:gd name="T7" fmla="*/ 30 h 90"/>
                    <a:gd name="T8" fmla="*/ 44 w 46"/>
                    <a:gd name="T9" fmla="*/ 20 h 90"/>
                    <a:gd name="T10" fmla="*/ 40 w 46"/>
                    <a:gd name="T11" fmla="*/ 12 h 90"/>
                    <a:gd name="T12" fmla="*/ 34 w 46"/>
                    <a:gd name="T13" fmla="*/ 4 h 90"/>
                    <a:gd name="T14" fmla="*/ 26 w 46"/>
                    <a:gd name="T15" fmla="*/ 0 h 90"/>
                    <a:gd name="T16" fmla="*/ 26 w 46"/>
                    <a:gd name="T17" fmla="*/ 0 h 90"/>
                    <a:gd name="T18" fmla="*/ 18 w 46"/>
                    <a:gd name="T19" fmla="*/ 0 h 90"/>
                    <a:gd name="T20" fmla="*/ 10 w 46"/>
                    <a:gd name="T21" fmla="*/ 4 h 90"/>
                    <a:gd name="T22" fmla="*/ 4 w 46"/>
                    <a:gd name="T23" fmla="*/ 10 h 90"/>
                    <a:gd name="T24" fmla="*/ 2 w 46"/>
                    <a:gd name="T25" fmla="*/ 18 h 90"/>
                    <a:gd name="T26" fmla="*/ 0 w 46"/>
                    <a:gd name="T27" fmla="*/ 30 h 90"/>
                    <a:gd name="T28" fmla="*/ 2 w 46"/>
                    <a:gd name="T29" fmla="*/ 42 h 90"/>
                    <a:gd name="T30" fmla="*/ 6 w 46"/>
                    <a:gd name="T31" fmla="*/ 56 h 90"/>
                    <a:gd name="T32" fmla="*/ 14 w 46"/>
                    <a:gd name="T33" fmla="*/ 70 h 90"/>
                    <a:gd name="T34" fmla="*/ 14 w 46"/>
                    <a:gd name="T35" fmla="*/ 70 h 90"/>
                    <a:gd name="T36" fmla="*/ 22 w 46"/>
                    <a:gd name="T37" fmla="*/ 80 h 90"/>
                    <a:gd name="T38" fmla="*/ 28 w 46"/>
                    <a:gd name="T39" fmla="*/ 88 h 90"/>
                    <a:gd name="T40" fmla="*/ 34 w 46"/>
                    <a:gd name="T41" fmla="*/ 90 h 90"/>
                    <a:gd name="T42" fmla="*/ 40 w 46"/>
                    <a:gd name="T43" fmla="*/ 88 h 90"/>
                    <a:gd name="T44" fmla="*/ 44 w 46"/>
                    <a:gd name="T45" fmla="*/ 84 h 90"/>
                    <a:gd name="T46" fmla="*/ 46 w 46"/>
                    <a:gd name="T47" fmla="*/ 76 h 90"/>
                    <a:gd name="T48" fmla="*/ 46 w 46"/>
                    <a:gd name="T49" fmla="*/ 66 h 90"/>
                    <a:gd name="T50" fmla="*/ 46 w 46"/>
                    <a:gd name="T51" fmla="*/ 54 h 9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46"/>
                    <a:gd name="T79" fmla="*/ 0 h 90"/>
                    <a:gd name="T80" fmla="*/ 46 w 46"/>
                    <a:gd name="T81" fmla="*/ 90 h 9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46" h="90">
                      <a:moveTo>
                        <a:pt x="46" y="54"/>
                      </a:moveTo>
                      <a:lnTo>
                        <a:pt x="46" y="54"/>
                      </a:lnTo>
                      <a:lnTo>
                        <a:pt x="46" y="46"/>
                      </a:lnTo>
                      <a:lnTo>
                        <a:pt x="46" y="30"/>
                      </a:lnTo>
                      <a:lnTo>
                        <a:pt x="44" y="20"/>
                      </a:lnTo>
                      <a:lnTo>
                        <a:pt x="40" y="12"/>
                      </a:lnTo>
                      <a:lnTo>
                        <a:pt x="34" y="4"/>
                      </a:lnTo>
                      <a:lnTo>
                        <a:pt x="26" y="0"/>
                      </a:lnTo>
                      <a:lnTo>
                        <a:pt x="18" y="0"/>
                      </a:lnTo>
                      <a:lnTo>
                        <a:pt x="10" y="4"/>
                      </a:lnTo>
                      <a:lnTo>
                        <a:pt x="4" y="10"/>
                      </a:lnTo>
                      <a:lnTo>
                        <a:pt x="2" y="18"/>
                      </a:lnTo>
                      <a:lnTo>
                        <a:pt x="0" y="30"/>
                      </a:lnTo>
                      <a:lnTo>
                        <a:pt x="2" y="42"/>
                      </a:lnTo>
                      <a:lnTo>
                        <a:pt x="6" y="56"/>
                      </a:lnTo>
                      <a:lnTo>
                        <a:pt x="14" y="70"/>
                      </a:lnTo>
                      <a:lnTo>
                        <a:pt x="22" y="80"/>
                      </a:lnTo>
                      <a:lnTo>
                        <a:pt x="28" y="88"/>
                      </a:lnTo>
                      <a:lnTo>
                        <a:pt x="34" y="90"/>
                      </a:lnTo>
                      <a:lnTo>
                        <a:pt x="40" y="88"/>
                      </a:lnTo>
                      <a:lnTo>
                        <a:pt x="44" y="84"/>
                      </a:lnTo>
                      <a:lnTo>
                        <a:pt x="46" y="76"/>
                      </a:lnTo>
                      <a:lnTo>
                        <a:pt x="46" y="66"/>
                      </a:lnTo>
                      <a:lnTo>
                        <a:pt x="46" y="5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74" name="Freeform 478"/>
                <p:cNvSpPr>
                  <a:spLocks/>
                </p:cNvSpPr>
                <p:nvPr/>
              </p:nvSpPr>
              <p:spPr bwMode="auto">
                <a:xfrm>
                  <a:off x="2084" y="3214"/>
                  <a:ext cx="54" cy="10"/>
                </a:xfrm>
                <a:custGeom>
                  <a:avLst/>
                  <a:gdLst>
                    <a:gd name="T0" fmla="*/ 0 w 54"/>
                    <a:gd name="T1" fmla="*/ 0 h 10"/>
                    <a:gd name="T2" fmla="*/ 0 w 54"/>
                    <a:gd name="T3" fmla="*/ 0 h 10"/>
                    <a:gd name="T4" fmla="*/ 14 w 54"/>
                    <a:gd name="T5" fmla="*/ 2 h 10"/>
                    <a:gd name="T6" fmla="*/ 34 w 54"/>
                    <a:gd name="T7" fmla="*/ 4 h 10"/>
                    <a:gd name="T8" fmla="*/ 34 w 54"/>
                    <a:gd name="T9" fmla="*/ 4 h 10"/>
                    <a:gd name="T10" fmla="*/ 54 w 54"/>
                    <a:gd name="T11" fmla="*/ 2 h 10"/>
                    <a:gd name="T12" fmla="*/ 54 w 54"/>
                    <a:gd name="T13" fmla="*/ 2 h 10"/>
                    <a:gd name="T14" fmla="*/ 50 w 54"/>
                    <a:gd name="T15" fmla="*/ 4 h 10"/>
                    <a:gd name="T16" fmla="*/ 46 w 54"/>
                    <a:gd name="T17" fmla="*/ 8 h 10"/>
                    <a:gd name="T18" fmla="*/ 42 w 54"/>
                    <a:gd name="T19" fmla="*/ 10 h 10"/>
                    <a:gd name="T20" fmla="*/ 34 w 54"/>
                    <a:gd name="T21" fmla="*/ 10 h 10"/>
                    <a:gd name="T22" fmla="*/ 24 w 54"/>
                    <a:gd name="T23" fmla="*/ 10 h 10"/>
                    <a:gd name="T24" fmla="*/ 14 w 54"/>
                    <a:gd name="T25" fmla="*/ 6 h 10"/>
                    <a:gd name="T26" fmla="*/ 0 w 54"/>
                    <a:gd name="T27" fmla="*/ 0 h 10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54"/>
                    <a:gd name="T43" fmla="*/ 0 h 10"/>
                    <a:gd name="T44" fmla="*/ 54 w 54"/>
                    <a:gd name="T45" fmla="*/ 10 h 10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54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" y="2"/>
                      </a:lnTo>
                      <a:lnTo>
                        <a:pt x="34" y="4"/>
                      </a:lnTo>
                      <a:lnTo>
                        <a:pt x="54" y="2"/>
                      </a:lnTo>
                      <a:lnTo>
                        <a:pt x="50" y="4"/>
                      </a:lnTo>
                      <a:lnTo>
                        <a:pt x="46" y="8"/>
                      </a:lnTo>
                      <a:lnTo>
                        <a:pt x="42" y="10"/>
                      </a:lnTo>
                      <a:lnTo>
                        <a:pt x="34" y="10"/>
                      </a:lnTo>
                      <a:lnTo>
                        <a:pt x="24" y="10"/>
                      </a:lnTo>
                      <a:lnTo>
                        <a:pt x="14" y="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75" name="Freeform 479"/>
                <p:cNvSpPr>
                  <a:spLocks/>
                </p:cNvSpPr>
                <p:nvPr/>
              </p:nvSpPr>
              <p:spPr bwMode="auto">
                <a:xfrm>
                  <a:off x="2084" y="3214"/>
                  <a:ext cx="54" cy="10"/>
                </a:xfrm>
                <a:custGeom>
                  <a:avLst/>
                  <a:gdLst>
                    <a:gd name="T0" fmla="*/ 0 w 54"/>
                    <a:gd name="T1" fmla="*/ 0 h 10"/>
                    <a:gd name="T2" fmla="*/ 0 w 54"/>
                    <a:gd name="T3" fmla="*/ 0 h 10"/>
                    <a:gd name="T4" fmla="*/ 14 w 54"/>
                    <a:gd name="T5" fmla="*/ 2 h 10"/>
                    <a:gd name="T6" fmla="*/ 34 w 54"/>
                    <a:gd name="T7" fmla="*/ 4 h 10"/>
                    <a:gd name="T8" fmla="*/ 34 w 54"/>
                    <a:gd name="T9" fmla="*/ 4 h 10"/>
                    <a:gd name="T10" fmla="*/ 54 w 54"/>
                    <a:gd name="T11" fmla="*/ 2 h 10"/>
                    <a:gd name="T12" fmla="*/ 54 w 54"/>
                    <a:gd name="T13" fmla="*/ 2 h 10"/>
                    <a:gd name="T14" fmla="*/ 50 w 54"/>
                    <a:gd name="T15" fmla="*/ 4 h 10"/>
                    <a:gd name="T16" fmla="*/ 46 w 54"/>
                    <a:gd name="T17" fmla="*/ 8 h 10"/>
                    <a:gd name="T18" fmla="*/ 42 w 54"/>
                    <a:gd name="T19" fmla="*/ 10 h 10"/>
                    <a:gd name="T20" fmla="*/ 34 w 54"/>
                    <a:gd name="T21" fmla="*/ 10 h 10"/>
                    <a:gd name="T22" fmla="*/ 24 w 54"/>
                    <a:gd name="T23" fmla="*/ 10 h 10"/>
                    <a:gd name="T24" fmla="*/ 14 w 54"/>
                    <a:gd name="T25" fmla="*/ 6 h 10"/>
                    <a:gd name="T26" fmla="*/ 0 w 54"/>
                    <a:gd name="T27" fmla="*/ 0 h 10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54"/>
                    <a:gd name="T43" fmla="*/ 0 h 10"/>
                    <a:gd name="T44" fmla="*/ 54 w 54"/>
                    <a:gd name="T45" fmla="*/ 10 h 10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54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" y="2"/>
                      </a:lnTo>
                      <a:lnTo>
                        <a:pt x="34" y="4"/>
                      </a:lnTo>
                      <a:lnTo>
                        <a:pt x="54" y="2"/>
                      </a:lnTo>
                      <a:lnTo>
                        <a:pt x="50" y="4"/>
                      </a:lnTo>
                      <a:lnTo>
                        <a:pt x="46" y="8"/>
                      </a:lnTo>
                      <a:lnTo>
                        <a:pt x="42" y="10"/>
                      </a:lnTo>
                      <a:lnTo>
                        <a:pt x="34" y="10"/>
                      </a:lnTo>
                      <a:lnTo>
                        <a:pt x="24" y="10"/>
                      </a:lnTo>
                      <a:lnTo>
                        <a:pt x="14" y="6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76" name="Freeform 480"/>
                <p:cNvSpPr>
                  <a:spLocks/>
                </p:cNvSpPr>
                <p:nvPr/>
              </p:nvSpPr>
              <p:spPr bwMode="auto">
                <a:xfrm>
                  <a:off x="2186" y="3216"/>
                  <a:ext cx="24" cy="8"/>
                </a:xfrm>
                <a:custGeom>
                  <a:avLst/>
                  <a:gdLst>
                    <a:gd name="T0" fmla="*/ 0 w 24"/>
                    <a:gd name="T1" fmla="*/ 0 h 8"/>
                    <a:gd name="T2" fmla="*/ 0 w 24"/>
                    <a:gd name="T3" fmla="*/ 0 h 8"/>
                    <a:gd name="T4" fmla="*/ 8 w 24"/>
                    <a:gd name="T5" fmla="*/ 2 h 8"/>
                    <a:gd name="T6" fmla="*/ 14 w 24"/>
                    <a:gd name="T7" fmla="*/ 2 h 8"/>
                    <a:gd name="T8" fmla="*/ 24 w 24"/>
                    <a:gd name="T9" fmla="*/ 0 h 8"/>
                    <a:gd name="T10" fmla="*/ 24 w 24"/>
                    <a:gd name="T11" fmla="*/ 0 h 8"/>
                    <a:gd name="T12" fmla="*/ 20 w 24"/>
                    <a:gd name="T13" fmla="*/ 4 h 8"/>
                    <a:gd name="T14" fmla="*/ 16 w 24"/>
                    <a:gd name="T15" fmla="*/ 8 h 8"/>
                    <a:gd name="T16" fmla="*/ 12 w 24"/>
                    <a:gd name="T17" fmla="*/ 8 h 8"/>
                    <a:gd name="T18" fmla="*/ 12 w 24"/>
                    <a:gd name="T19" fmla="*/ 8 h 8"/>
                    <a:gd name="T20" fmla="*/ 8 w 24"/>
                    <a:gd name="T21" fmla="*/ 8 h 8"/>
                    <a:gd name="T22" fmla="*/ 4 w 24"/>
                    <a:gd name="T23" fmla="*/ 4 h 8"/>
                    <a:gd name="T24" fmla="*/ 0 w 24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4"/>
                    <a:gd name="T40" fmla="*/ 0 h 8"/>
                    <a:gd name="T41" fmla="*/ 24 w 24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4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8" y="2"/>
                      </a:lnTo>
                      <a:lnTo>
                        <a:pt x="14" y="2"/>
                      </a:lnTo>
                      <a:lnTo>
                        <a:pt x="24" y="0"/>
                      </a:lnTo>
                      <a:lnTo>
                        <a:pt x="20" y="4"/>
                      </a:lnTo>
                      <a:lnTo>
                        <a:pt x="16" y="8"/>
                      </a:lnTo>
                      <a:lnTo>
                        <a:pt x="12" y="8"/>
                      </a:lnTo>
                      <a:lnTo>
                        <a:pt x="8" y="8"/>
                      </a:lnTo>
                      <a:lnTo>
                        <a:pt x="4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77" name="Freeform 481"/>
                <p:cNvSpPr>
                  <a:spLocks/>
                </p:cNvSpPr>
                <p:nvPr/>
              </p:nvSpPr>
              <p:spPr bwMode="auto">
                <a:xfrm>
                  <a:off x="2186" y="3216"/>
                  <a:ext cx="24" cy="8"/>
                </a:xfrm>
                <a:custGeom>
                  <a:avLst/>
                  <a:gdLst>
                    <a:gd name="T0" fmla="*/ 0 w 24"/>
                    <a:gd name="T1" fmla="*/ 0 h 8"/>
                    <a:gd name="T2" fmla="*/ 0 w 24"/>
                    <a:gd name="T3" fmla="*/ 0 h 8"/>
                    <a:gd name="T4" fmla="*/ 8 w 24"/>
                    <a:gd name="T5" fmla="*/ 2 h 8"/>
                    <a:gd name="T6" fmla="*/ 14 w 24"/>
                    <a:gd name="T7" fmla="*/ 2 h 8"/>
                    <a:gd name="T8" fmla="*/ 24 w 24"/>
                    <a:gd name="T9" fmla="*/ 0 h 8"/>
                    <a:gd name="T10" fmla="*/ 24 w 24"/>
                    <a:gd name="T11" fmla="*/ 0 h 8"/>
                    <a:gd name="T12" fmla="*/ 20 w 24"/>
                    <a:gd name="T13" fmla="*/ 4 h 8"/>
                    <a:gd name="T14" fmla="*/ 16 w 24"/>
                    <a:gd name="T15" fmla="*/ 8 h 8"/>
                    <a:gd name="T16" fmla="*/ 12 w 24"/>
                    <a:gd name="T17" fmla="*/ 8 h 8"/>
                    <a:gd name="T18" fmla="*/ 12 w 24"/>
                    <a:gd name="T19" fmla="*/ 8 h 8"/>
                    <a:gd name="T20" fmla="*/ 8 w 24"/>
                    <a:gd name="T21" fmla="*/ 8 h 8"/>
                    <a:gd name="T22" fmla="*/ 4 w 24"/>
                    <a:gd name="T23" fmla="*/ 4 h 8"/>
                    <a:gd name="T24" fmla="*/ 0 w 24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4"/>
                    <a:gd name="T40" fmla="*/ 0 h 8"/>
                    <a:gd name="T41" fmla="*/ 24 w 24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4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8" y="2"/>
                      </a:lnTo>
                      <a:lnTo>
                        <a:pt x="14" y="2"/>
                      </a:lnTo>
                      <a:lnTo>
                        <a:pt x="24" y="0"/>
                      </a:lnTo>
                      <a:lnTo>
                        <a:pt x="20" y="4"/>
                      </a:lnTo>
                      <a:lnTo>
                        <a:pt x="16" y="8"/>
                      </a:lnTo>
                      <a:lnTo>
                        <a:pt x="12" y="8"/>
                      </a:lnTo>
                      <a:lnTo>
                        <a:pt x="8" y="8"/>
                      </a:lnTo>
                      <a:lnTo>
                        <a:pt x="4" y="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78" name="Freeform 482"/>
                <p:cNvSpPr>
                  <a:spLocks/>
                </p:cNvSpPr>
                <p:nvPr/>
              </p:nvSpPr>
              <p:spPr bwMode="auto">
                <a:xfrm>
                  <a:off x="2162" y="3204"/>
                  <a:ext cx="34" cy="106"/>
                </a:xfrm>
                <a:custGeom>
                  <a:avLst/>
                  <a:gdLst>
                    <a:gd name="T0" fmla="*/ 22 w 34"/>
                    <a:gd name="T1" fmla="*/ 0 h 106"/>
                    <a:gd name="T2" fmla="*/ 22 w 34"/>
                    <a:gd name="T3" fmla="*/ 0 h 106"/>
                    <a:gd name="T4" fmla="*/ 26 w 34"/>
                    <a:gd name="T5" fmla="*/ 30 h 106"/>
                    <a:gd name="T6" fmla="*/ 28 w 34"/>
                    <a:gd name="T7" fmla="*/ 60 h 106"/>
                    <a:gd name="T8" fmla="*/ 26 w 34"/>
                    <a:gd name="T9" fmla="*/ 76 h 106"/>
                    <a:gd name="T10" fmla="*/ 24 w 34"/>
                    <a:gd name="T11" fmla="*/ 90 h 106"/>
                    <a:gd name="T12" fmla="*/ 24 w 34"/>
                    <a:gd name="T13" fmla="*/ 90 h 106"/>
                    <a:gd name="T14" fmla="*/ 14 w 34"/>
                    <a:gd name="T15" fmla="*/ 94 h 106"/>
                    <a:gd name="T16" fmla="*/ 6 w 34"/>
                    <a:gd name="T17" fmla="*/ 100 h 106"/>
                    <a:gd name="T18" fmla="*/ 0 w 34"/>
                    <a:gd name="T19" fmla="*/ 106 h 106"/>
                    <a:gd name="T20" fmla="*/ 0 w 34"/>
                    <a:gd name="T21" fmla="*/ 106 h 106"/>
                    <a:gd name="T22" fmla="*/ 8 w 34"/>
                    <a:gd name="T23" fmla="*/ 104 h 106"/>
                    <a:gd name="T24" fmla="*/ 18 w 34"/>
                    <a:gd name="T25" fmla="*/ 100 h 106"/>
                    <a:gd name="T26" fmla="*/ 30 w 34"/>
                    <a:gd name="T27" fmla="*/ 94 h 106"/>
                    <a:gd name="T28" fmla="*/ 30 w 34"/>
                    <a:gd name="T29" fmla="*/ 94 h 106"/>
                    <a:gd name="T30" fmla="*/ 32 w 34"/>
                    <a:gd name="T31" fmla="*/ 90 h 106"/>
                    <a:gd name="T32" fmla="*/ 34 w 34"/>
                    <a:gd name="T33" fmla="*/ 74 h 106"/>
                    <a:gd name="T34" fmla="*/ 34 w 34"/>
                    <a:gd name="T35" fmla="*/ 60 h 106"/>
                    <a:gd name="T36" fmla="*/ 32 w 34"/>
                    <a:gd name="T37" fmla="*/ 44 h 106"/>
                    <a:gd name="T38" fmla="*/ 28 w 34"/>
                    <a:gd name="T39" fmla="*/ 24 h 106"/>
                    <a:gd name="T40" fmla="*/ 22 w 34"/>
                    <a:gd name="T41" fmla="*/ 0 h 1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106"/>
                    <a:gd name="T65" fmla="*/ 34 w 34"/>
                    <a:gd name="T66" fmla="*/ 106 h 1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106">
                      <a:moveTo>
                        <a:pt x="22" y="0"/>
                      </a:moveTo>
                      <a:lnTo>
                        <a:pt x="22" y="0"/>
                      </a:lnTo>
                      <a:lnTo>
                        <a:pt x="26" y="30"/>
                      </a:lnTo>
                      <a:lnTo>
                        <a:pt x="28" y="60"/>
                      </a:lnTo>
                      <a:lnTo>
                        <a:pt x="26" y="76"/>
                      </a:lnTo>
                      <a:lnTo>
                        <a:pt x="24" y="90"/>
                      </a:lnTo>
                      <a:lnTo>
                        <a:pt x="14" y="94"/>
                      </a:lnTo>
                      <a:lnTo>
                        <a:pt x="6" y="100"/>
                      </a:lnTo>
                      <a:lnTo>
                        <a:pt x="0" y="106"/>
                      </a:lnTo>
                      <a:lnTo>
                        <a:pt x="8" y="104"/>
                      </a:lnTo>
                      <a:lnTo>
                        <a:pt x="18" y="100"/>
                      </a:lnTo>
                      <a:lnTo>
                        <a:pt x="30" y="94"/>
                      </a:lnTo>
                      <a:lnTo>
                        <a:pt x="32" y="90"/>
                      </a:lnTo>
                      <a:lnTo>
                        <a:pt x="34" y="74"/>
                      </a:lnTo>
                      <a:lnTo>
                        <a:pt x="34" y="60"/>
                      </a:lnTo>
                      <a:lnTo>
                        <a:pt x="32" y="44"/>
                      </a:lnTo>
                      <a:lnTo>
                        <a:pt x="28" y="24"/>
                      </a:lnTo>
                      <a:lnTo>
                        <a:pt x="22" y="0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79" name="Freeform 483"/>
                <p:cNvSpPr>
                  <a:spLocks/>
                </p:cNvSpPr>
                <p:nvPr/>
              </p:nvSpPr>
              <p:spPr bwMode="auto">
                <a:xfrm>
                  <a:off x="2162" y="3204"/>
                  <a:ext cx="34" cy="106"/>
                </a:xfrm>
                <a:custGeom>
                  <a:avLst/>
                  <a:gdLst>
                    <a:gd name="T0" fmla="*/ 22 w 34"/>
                    <a:gd name="T1" fmla="*/ 0 h 106"/>
                    <a:gd name="T2" fmla="*/ 22 w 34"/>
                    <a:gd name="T3" fmla="*/ 0 h 106"/>
                    <a:gd name="T4" fmla="*/ 26 w 34"/>
                    <a:gd name="T5" fmla="*/ 30 h 106"/>
                    <a:gd name="T6" fmla="*/ 28 w 34"/>
                    <a:gd name="T7" fmla="*/ 60 h 106"/>
                    <a:gd name="T8" fmla="*/ 26 w 34"/>
                    <a:gd name="T9" fmla="*/ 76 h 106"/>
                    <a:gd name="T10" fmla="*/ 24 w 34"/>
                    <a:gd name="T11" fmla="*/ 90 h 106"/>
                    <a:gd name="T12" fmla="*/ 24 w 34"/>
                    <a:gd name="T13" fmla="*/ 90 h 106"/>
                    <a:gd name="T14" fmla="*/ 14 w 34"/>
                    <a:gd name="T15" fmla="*/ 94 h 106"/>
                    <a:gd name="T16" fmla="*/ 6 w 34"/>
                    <a:gd name="T17" fmla="*/ 100 h 106"/>
                    <a:gd name="T18" fmla="*/ 0 w 34"/>
                    <a:gd name="T19" fmla="*/ 106 h 106"/>
                    <a:gd name="T20" fmla="*/ 0 w 34"/>
                    <a:gd name="T21" fmla="*/ 106 h 106"/>
                    <a:gd name="T22" fmla="*/ 8 w 34"/>
                    <a:gd name="T23" fmla="*/ 104 h 106"/>
                    <a:gd name="T24" fmla="*/ 18 w 34"/>
                    <a:gd name="T25" fmla="*/ 100 h 106"/>
                    <a:gd name="T26" fmla="*/ 30 w 34"/>
                    <a:gd name="T27" fmla="*/ 94 h 106"/>
                    <a:gd name="T28" fmla="*/ 30 w 34"/>
                    <a:gd name="T29" fmla="*/ 94 h 106"/>
                    <a:gd name="T30" fmla="*/ 32 w 34"/>
                    <a:gd name="T31" fmla="*/ 90 h 106"/>
                    <a:gd name="T32" fmla="*/ 34 w 34"/>
                    <a:gd name="T33" fmla="*/ 74 h 106"/>
                    <a:gd name="T34" fmla="*/ 34 w 34"/>
                    <a:gd name="T35" fmla="*/ 60 h 106"/>
                    <a:gd name="T36" fmla="*/ 32 w 34"/>
                    <a:gd name="T37" fmla="*/ 44 h 106"/>
                    <a:gd name="T38" fmla="*/ 28 w 34"/>
                    <a:gd name="T39" fmla="*/ 24 h 106"/>
                    <a:gd name="T40" fmla="*/ 22 w 34"/>
                    <a:gd name="T41" fmla="*/ 0 h 1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106"/>
                    <a:gd name="T65" fmla="*/ 34 w 34"/>
                    <a:gd name="T66" fmla="*/ 106 h 1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106">
                      <a:moveTo>
                        <a:pt x="22" y="0"/>
                      </a:moveTo>
                      <a:lnTo>
                        <a:pt x="22" y="0"/>
                      </a:lnTo>
                      <a:lnTo>
                        <a:pt x="26" y="30"/>
                      </a:lnTo>
                      <a:lnTo>
                        <a:pt x="28" y="60"/>
                      </a:lnTo>
                      <a:lnTo>
                        <a:pt x="26" y="76"/>
                      </a:lnTo>
                      <a:lnTo>
                        <a:pt x="24" y="90"/>
                      </a:lnTo>
                      <a:lnTo>
                        <a:pt x="14" y="94"/>
                      </a:lnTo>
                      <a:lnTo>
                        <a:pt x="6" y="100"/>
                      </a:lnTo>
                      <a:lnTo>
                        <a:pt x="0" y="106"/>
                      </a:lnTo>
                      <a:lnTo>
                        <a:pt x="8" y="104"/>
                      </a:lnTo>
                      <a:lnTo>
                        <a:pt x="18" y="100"/>
                      </a:lnTo>
                      <a:lnTo>
                        <a:pt x="30" y="94"/>
                      </a:lnTo>
                      <a:lnTo>
                        <a:pt x="32" y="90"/>
                      </a:lnTo>
                      <a:lnTo>
                        <a:pt x="34" y="74"/>
                      </a:lnTo>
                      <a:lnTo>
                        <a:pt x="34" y="60"/>
                      </a:lnTo>
                      <a:lnTo>
                        <a:pt x="32" y="44"/>
                      </a:lnTo>
                      <a:lnTo>
                        <a:pt x="28" y="24"/>
                      </a:lnTo>
                      <a:lnTo>
                        <a:pt x="22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80" name="Freeform 484"/>
                <p:cNvSpPr>
                  <a:spLocks/>
                </p:cNvSpPr>
                <p:nvPr/>
              </p:nvSpPr>
              <p:spPr bwMode="auto">
                <a:xfrm>
                  <a:off x="2142" y="3350"/>
                  <a:ext cx="38" cy="6"/>
                </a:xfrm>
                <a:custGeom>
                  <a:avLst/>
                  <a:gdLst>
                    <a:gd name="T0" fmla="*/ 0 w 38"/>
                    <a:gd name="T1" fmla="*/ 0 h 6"/>
                    <a:gd name="T2" fmla="*/ 0 w 38"/>
                    <a:gd name="T3" fmla="*/ 0 h 6"/>
                    <a:gd name="T4" fmla="*/ 12 w 38"/>
                    <a:gd name="T5" fmla="*/ 2 h 6"/>
                    <a:gd name="T6" fmla="*/ 24 w 38"/>
                    <a:gd name="T7" fmla="*/ 2 h 6"/>
                    <a:gd name="T8" fmla="*/ 38 w 38"/>
                    <a:gd name="T9" fmla="*/ 0 h 6"/>
                    <a:gd name="T10" fmla="*/ 38 w 38"/>
                    <a:gd name="T11" fmla="*/ 0 h 6"/>
                    <a:gd name="T12" fmla="*/ 34 w 38"/>
                    <a:gd name="T13" fmla="*/ 2 h 6"/>
                    <a:gd name="T14" fmla="*/ 22 w 38"/>
                    <a:gd name="T15" fmla="*/ 6 h 6"/>
                    <a:gd name="T16" fmla="*/ 22 w 38"/>
                    <a:gd name="T17" fmla="*/ 6 h 6"/>
                    <a:gd name="T18" fmla="*/ 14 w 38"/>
                    <a:gd name="T19" fmla="*/ 6 h 6"/>
                    <a:gd name="T20" fmla="*/ 6 w 38"/>
                    <a:gd name="T21" fmla="*/ 4 h 6"/>
                    <a:gd name="T22" fmla="*/ 0 w 38"/>
                    <a:gd name="T23" fmla="*/ 0 h 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8"/>
                    <a:gd name="T37" fmla="*/ 0 h 6"/>
                    <a:gd name="T38" fmla="*/ 38 w 38"/>
                    <a:gd name="T39" fmla="*/ 6 h 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8" h="6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2" y="2"/>
                      </a:lnTo>
                      <a:lnTo>
                        <a:pt x="24" y="2"/>
                      </a:lnTo>
                      <a:lnTo>
                        <a:pt x="38" y="0"/>
                      </a:lnTo>
                      <a:lnTo>
                        <a:pt x="34" y="2"/>
                      </a:lnTo>
                      <a:lnTo>
                        <a:pt x="22" y="6"/>
                      </a:lnTo>
                      <a:lnTo>
                        <a:pt x="14" y="6"/>
                      </a:lnTo>
                      <a:lnTo>
                        <a:pt x="6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81" name="Freeform 485"/>
                <p:cNvSpPr>
                  <a:spLocks/>
                </p:cNvSpPr>
                <p:nvPr/>
              </p:nvSpPr>
              <p:spPr bwMode="auto">
                <a:xfrm>
                  <a:off x="2142" y="3350"/>
                  <a:ext cx="38" cy="6"/>
                </a:xfrm>
                <a:custGeom>
                  <a:avLst/>
                  <a:gdLst>
                    <a:gd name="T0" fmla="*/ 0 w 38"/>
                    <a:gd name="T1" fmla="*/ 0 h 6"/>
                    <a:gd name="T2" fmla="*/ 0 w 38"/>
                    <a:gd name="T3" fmla="*/ 0 h 6"/>
                    <a:gd name="T4" fmla="*/ 12 w 38"/>
                    <a:gd name="T5" fmla="*/ 2 h 6"/>
                    <a:gd name="T6" fmla="*/ 24 w 38"/>
                    <a:gd name="T7" fmla="*/ 2 h 6"/>
                    <a:gd name="T8" fmla="*/ 38 w 38"/>
                    <a:gd name="T9" fmla="*/ 0 h 6"/>
                    <a:gd name="T10" fmla="*/ 38 w 38"/>
                    <a:gd name="T11" fmla="*/ 0 h 6"/>
                    <a:gd name="T12" fmla="*/ 34 w 38"/>
                    <a:gd name="T13" fmla="*/ 2 h 6"/>
                    <a:gd name="T14" fmla="*/ 22 w 38"/>
                    <a:gd name="T15" fmla="*/ 6 h 6"/>
                    <a:gd name="T16" fmla="*/ 22 w 38"/>
                    <a:gd name="T17" fmla="*/ 6 h 6"/>
                    <a:gd name="T18" fmla="*/ 14 w 38"/>
                    <a:gd name="T19" fmla="*/ 6 h 6"/>
                    <a:gd name="T20" fmla="*/ 6 w 38"/>
                    <a:gd name="T21" fmla="*/ 4 h 6"/>
                    <a:gd name="T22" fmla="*/ 0 w 38"/>
                    <a:gd name="T23" fmla="*/ 0 h 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8"/>
                    <a:gd name="T37" fmla="*/ 0 h 6"/>
                    <a:gd name="T38" fmla="*/ 38 w 38"/>
                    <a:gd name="T39" fmla="*/ 6 h 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8" h="6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2" y="2"/>
                      </a:lnTo>
                      <a:lnTo>
                        <a:pt x="24" y="2"/>
                      </a:lnTo>
                      <a:lnTo>
                        <a:pt x="38" y="0"/>
                      </a:lnTo>
                      <a:lnTo>
                        <a:pt x="34" y="2"/>
                      </a:lnTo>
                      <a:lnTo>
                        <a:pt x="22" y="6"/>
                      </a:lnTo>
                      <a:lnTo>
                        <a:pt x="14" y="6"/>
                      </a:lnTo>
                      <a:lnTo>
                        <a:pt x="6" y="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82" name="Freeform 486"/>
                <p:cNvSpPr>
                  <a:spLocks/>
                </p:cNvSpPr>
                <p:nvPr/>
              </p:nvSpPr>
              <p:spPr bwMode="auto">
                <a:xfrm>
                  <a:off x="1600" y="3380"/>
                  <a:ext cx="692" cy="878"/>
                </a:xfrm>
                <a:custGeom>
                  <a:avLst/>
                  <a:gdLst>
                    <a:gd name="T0" fmla="*/ 248 w 692"/>
                    <a:gd name="T1" fmla="*/ 878 h 878"/>
                    <a:gd name="T2" fmla="*/ 156 w 692"/>
                    <a:gd name="T3" fmla="*/ 578 h 878"/>
                    <a:gd name="T4" fmla="*/ 76 w 692"/>
                    <a:gd name="T5" fmla="*/ 352 h 878"/>
                    <a:gd name="T6" fmla="*/ 20 w 692"/>
                    <a:gd name="T7" fmla="*/ 210 h 878"/>
                    <a:gd name="T8" fmla="*/ 0 w 692"/>
                    <a:gd name="T9" fmla="*/ 162 h 878"/>
                    <a:gd name="T10" fmla="*/ 30 w 692"/>
                    <a:gd name="T11" fmla="*/ 138 h 878"/>
                    <a:gd name="T12" fmla="*/ 68 w 692"/>
                    <a:gd name="T13" fmla="*/ 116 h 878"/>
                    <a:gd name="T14" fmla="*/ 154 w 692"/>
                    <a:gd name="T15" fmla="*/ 80 h 878"/>
                    <a:gd name="T16" fmla="*/ 230 w 692"/>
                    <a:gd name="T17" fmla="*/ 58 h 878"/>
                    <a:gd name="T18" fmla="*/ 262 w 692"/>
                    <a:gd name="T19" fmla="*/ 50 h 878"/>
                    <a:gd name="T20" fmla="*/ 318 w 692"/>
                    <a:gd name="T21" fmla="*/ 14 h 878"/>
                    <a:gd name="T22" fmla="*/ 334 w 692"/>
                    <a:gd name="T23" fmla="*/ 0 h 878"/>
                    <a:gd name="T24" fmla="*/ 342 w 692"/>
                    <a:gd name="T25" fmla="*/ 52 h 878"/>
                    <a:gd name="T26" fmla="*/ 354 w 692"/>
                    <a:gd name="T27" fmla="*/ 96 h 878"/>
                    <a:gd name="T28" fmla="*/ 374 w 692"/>
                    <a:gd name="T29" fmla="*/ 140 h 878"/>
                    <a:gd name="T30" fmla="*/ 388 w 692"/>
                    <a:gd name="T31" fmla="*/ 166 h 878"/>
                    <a:gd name="T32" fmla="*/ 424 w 692"/>
                    <a:gd name="T33" fmla="*/ 252 h 878"/>
                    <a:gd name="T34" fmla="*/ 472 w 692"/>
                    <a:gd name="T35" fmla="*/ 388 h 878"/>
                    <a:gd name="T36" fmla="*/ 484 w 692"/>
                    <a:gd name="T37" fmla="*/ 426 h 878"/>
                    <a:gd name="T38" fmla="*/ 496 w 692"/>
                    <a:gd name="T39" fmla="*/ 382 h 878"/>
                    <a:gd name="T40" fmla="*/ 514 w 692"/>
                    <a:gd name="T41" fmla="*/ 266 h 878"/>
                    <a:gd name="T42" fmla="*/ 526 w 692"/>
                    <a:gd name="T43" fmla="*/ 104 h 878"/>
                    <a:gd name="T44" fmla="*/ 526 w 692"/>
                    <a:gd name="T45" fmla="*/ 60 h 878"/>
                    <a:gd name="T46" fmla="*/ 550 w 692"/>
                    <a:gd name="T47" fmla="*/ 82 h 878"/>
                    <a:gd name="T48" fmla="*/ 588 w 692"/>
                    <a:gd name="T49" fmla="*/ 108 h 878"/>
                    <a:gd name="T50" fmla="*/ 688 w 692"/>
                    <a:gd name="T51" fmla="*/ 142 h 878"/>
                    <a:gd name="T52" fmla="*/ 690 w 692"/>
                    <a:gd name="T53" fmla="*/ 154 h 878"/>
                    <a:gd name="T54" fmla="*/ 690 w 692"/>
                    <a:gd name="T55" fmla="*/ 212 h 878"/>
                    <a:gd name="T56" fmla="*/ 674 w 692"/>
                    <a:gd name="T57" fmla="*/ 336 h 878"/>
                    <a:gd name="T58" fmla="*/ 660 w 692"/>
                    <a:gd name="T59" fmla="*/ 492 h 878"/>
                    <a:gd name="T60" fmla="*/ 654 w 692"/>
                    <a:gd name="T61" fmla="*/ 620 h 878"/>
                    <a:gd name="T62" fmla="*/ 656 w 692"/>
                    <a:gd name="T63" fmla="*/ 664 h 878"/>
                    <a:gd name="T64" fmla="*/ 662 w 692"/>
                    <a:gd name="T65" fmla="*/ 828 h 878"/>
                    <a:gd name="T66" fmla="*/ 668 w 692"/>
                    <a:gd name="T67" fmla="*/ 876 h 878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692"/>
                    <a:gd name="T103" fmla="*/ 0 h 878"/>
                    <a:gd name="T104" fmla="*/ 692 w 692"/>
                    <a:gd name="T105" fmla="*/ 878 h 878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692" h="878">
                      <a:moveTo>
                        <a:pt x="248" y="878"/>
                      </a:moveTo>
                      <a:lnTo>
                        <a:pt x="248" y="878"/>
                      </a:lnTo>
                      <a:lnTo>
                        <a:pt x="202" y="718"/>
                      </a:lnTo>
                      <a:lnTo>
                        <a:pt x="156" y="578"/>
                      </a:lnTo>
                      <a:lnTo>
                        <a:pt x="114" y="454"/>
                      </a:lnTo>
                      <a:lnTo>
                        <a:pt x="76" y="352"/>
                      </a:lnTo>
                      <a:lnTo>
                        <a:pt x="46" y="270"/>
                      </a:lnTo>
                      <a:lnTo>
                        <a:pt x="20" y="210"/>
                      </a:lnTo>
                      <a:lnTo>
                        <a:pt x="0" y="162"/>
                      </a:lnTo>
                      <a:lnTo>
                        <a:pt x="14" y="148"/>
                      </a:lnTo>
                      <a:lnTo>
                        <a:pt x="30" y="138"/>
                      </a:lnTo>
                      <a:lnTo>
                        <a:pt x="48" y="126"/>
                      </a:lnTo>
                      <a:lnTo>
                        <a:pt x="68" y="116"/>
                      </a:lnTo>
                      <a:lnTo>
                        <a:pt x="110" y="96"/>
                      </a:lnTo>
                      <a:lnTo>
                        <a:pt x="154" y="80"/>
                      </a:lnTo>
                      <a:lnTo>
                        <a:pt x="196" y="68"/>
                      </a:lnTo>
                      <a:lnTo>
                        <a:pt x="230" y="58"/>
                      </a:lnTo>
                      <a:lnTo>
                        <a:pt x="262" y="50"/>
                      </a:lnTo>
                      <a:lnTo>
                        <a:pt x="296" y="28"/>
                      </a:lnTo>
                      <a:lnTo>
                        <a:pt x="318" y="14"/>
                      </a:lnTo>
                      <a:lnTo>
                        <a:pt x="334" y="0"/>
                      </a:lnTo>
                      <a:lnTo>
                        <a:pt x="336" y="16"/>
                      </a:lnTo>
                      <a:lnTo>
                        <a:pt x="342" y="52"/>
                      </a:lnTo>
                      <a:lnTo>
                        <a:pt x="346" y="74"/>
                      </a:lnTo>
                      <a:lnTo>
                        <a:pt x="354" y="96"/>
                      </a:lnTo>
                      <a:lnTo>
                        <a:pt x="362" y="118"/>
                      </a:lnTo>
                      <a:lnTo>
                        <a:pt x="374" y="140"/>
                      </a:lnTo>
                      <a:lnTo>
                        <a:pt x="388" y="166"/>
                      </a:lnTo>
                      <a:lnTo>
                        <a:pt x="406" y="206"/>
                      </a:lnTo>
                      <a:lnTo>
                        <a:pt x="424" y="252"/>
                      </a:lnTo>
                      <a:lnTo>
                        <a:pt x="442" y="302"/>
                      </a:lnTo>
                      <a:lnTo>
                        <a:pt x="472" y="388"/>
                      </a:lnTo>
                      <a:lnTo>
                        <a:pt x="484" y="426"/>
                      </a:lnTo>
                      <a:lnTo>
                        <a:pt x="490" y="406"/>
                      </a:lnTo>
                      <a:lnTo>
                        <a:pt x="496" y="382"/>
                      </a:lnTo>
                      <a:lnTo>
                        <a:pt x="506" y="326"/>
                      </a:lnTo>
                      <a:lnTo>
                        <a:pt x="514" y="266"/>
                      </a:lnTo>
                      <a:lnTo>
                        <a:pt x="520" y="206"/>
                      </a:lnTo>
                      <a:lnTo>
                        <a:pt x="526" y="104"/>
                      </a:lnTo>
                      <a:lnTo>
                        <a:pt x="526" y="60"/>
                      </a:lnTo>
                      <a:lnTo>
                        <a:pt x="538" y="72"/>
                      </a:lnTo>
                      <a:lnTo>
                        <a:pt x="550" y="82"/>
                      </a:lnTo>
                      <a:lnTo>
                        <a:pt x="572" y="98"/>
                      </a:lnTo>
                      <a:lnTo>
                        <a:pt x="588" y="108"/>
                      </a:lnTo>
                      <a:lnTo>
                        <a:pt x="596" y="112"/>
                      </a:lnTo>
                      <a:lnTo>
                        <a:pt x="688" y="142"/>
                      </a:lnTo>
                      <a:lnTo>
                        <a:pt x="690" y="154"/>
                      </a:lnTo>
                      <a:lnTo>
                        <a:pt x="692" y="170"/>
                      </a:lnTo>
                      <a:lnTo>
                        <a:pt x="690" y="212"/>
                      </a:lnTo>
                      <a:lnTo>
                        <a:pt x="684" y="268"/>
                      </a:lnTo>
                      <a:lnTo>
                        <a:pt x="674" y="336"/>
                      </a:lnTo>
                      <a:lnTo>
                        <a:pt x="666" y="410"/>
                      </a:lnTo>
                      <a:lnTo>
                        <a:pt x="660" y="492"/>
                      </a:lnTo>
                      <a:lnTo>
                        <a:pt x="656" y="578"/>
                      </a:lnTo>
                      <a:lnTo>
                        <a:pt x="654" y="620"/>
                      </a:lnTo>
                      <a:lnTo>
                        <a:pt x="656" y="664"/>
                      </a:lnTo>
                      <a:lnTo>
                        <a:pt x="658" y="768"/>
                      </a:lnTo>
                      <a:lnTo>
                        <a:pt x="662" y="828"/>
                      </a:lnTo>
                      <a:lnTo>
                        <a:pt x="664" y="856"/>
                      </a:lnTo>
                      <a:lnTo>
                        <a:pt x="668" y="876"/>
                      </a:lnTo>
                      <a:lnTo>
                        <a:pt x="248" y="878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83" name="Freeform 487"/>
                <p:cNvSpPr>
                  <a:spLocks/>
                </p:cNvSpPr>
                <p:nvPr/>
              </p:nvSpPr>
              <p:spPr bwMode="auto">
                <a:xfrm>
                  <a:off x="2058" y="3628"/>
                  <a:ext cx="72" cy="586"/>
                </a:xfrm>
                <a:custGeom>
                  <a:avLst/>
                  <a:gdLst>
                    <a:gd name="T0" fmla="*/ 0 w 72"/>
                    <a:gd name="T1" fmla="*/ 2 h 586"/>
                    <a:gd name="T2" fmla="*/ 0 w 72"/>
                    <a:gd name="T3" fmla="*/ 2 h 586"/>
                    <a:gd name="T4" fmla="*/ 2 w 72"/>
                    <a:gd name="T5" fmla="*/ 18 h 586"/>
                    <a:gd name="T6" fmla="*/ 10 w 72"/>
                    <a:gd name="T7" fmla="*/ 62 h 586"/>
                    <a:gd name="T8" fmla="*/ 16 w 72"/>
                    <a:gd name="T9" fmla="*/ 94 h 586"/>
                    <a:gd name="T10" fmla="*/ 18 w 72"/>
                    <a:gd name="T11" fmla="*/ 132 h 586"/>
                    <a:gd name="T12" fmla="*/ 22 w 72"/>
                    <a:gd name="T13" fmla="*/ 176 h 586"/>
                    <a:gd name="T14" fmla="*/ 24 w 72"/>
                    <a:gd name="T15" fmla="*/ 224 h 586"/>
                    <a:gd name="T16" fmla="*/ 24 w 72"/>
                    <a:gd name="T17" fmla="*/ 224 h 586"/>
                    <a:gd name="T18" fmla="*/ 26 w 72"/>
                    <a:gd name="T19" fmla="*/ 318 h 586"/>
                    <a:gd name="T20" fmla="*/ 28 w 72"/>
                    <a:gd name="T21" fmla="*/ 364 h 586"/>
                    <a:gd name="T22" fmla="*/ 32 w 72"/>
                    <a:gd name="T23" fmla="*/ 412 h 586"/>
                    <a:gd name="T24" fmla="*/ 36 w 72"/>
                    <a:gd name="T25" fmla="*/ 458 h 586"/>
                    <a:gd name="T26" fmla="*/ 44 w 72"/>
                    <a:gd name="T27" fmla="*/ 502 h 586"/>
                    <a:gd name="T28" fmla="*/ 54 w 72"/>
                    <a:gd name="T29" fmla="*/ 546 h 586"/>
                    <a:gd name="T30" fmla="*/ 66 w 72"/>
                    <a:gd name="T31" fmla="*/ 586 h 586"/>
                    <a:gd name="T32" fmla="*/ 72 w 72"/>
                    <a:gd name="T33" fmla="*/ 584 h 586"/>
                    <a:gd name="T34" fmla="*/ 72 w 72"/>
                    <a:gd name="T35" fmla="*/ 584 h 586"/>
                    <a:gd name="T36" fmla="*/ 62 w 72"/>
                    <a:gd name="T37" fmla="*/ 544 h 586"/>
                    <a:gd name="T38" fmla="*/ 52 w 72"/>
                    <a:gd name="T39" fmla="*/ 502 h 586"/>
                    <a:gd name="T40" fmla="*/ 44 w 72"/>
                    <a:gd name="T41" fmla="*/ 456 h 586"/>
                    <a:gd name="T42" fmla="*/ 40 w 72"/>
                    <a:gd name="T43" fmla="*/ 410 h 586"/>
                    <a:gd name="T44" fmla="*/ 36 w 72"/>
                    <a:gd name="T45" fmla="*/ 364 h 586"/>
                    <a:gd name="T46" fmla="*/ 34 w 72"/>
                    <a:gd name="T47" fmla="*/ 318 h 586"/>
                    <a:gd name="T48" fmla="*/ 32 w 72"/>
                    <a:gd name="T49" fmla="*/ 224 h 586"/>
                    <a:gd name="T50" fmla="*/ 32 w 72"/>
                    <a:gd name="T51" fmla="*/ 224 h 586"/>
                    <a:gd name="T52" fmla="*/ 30 w 72"/>
                    <a:gd name="T53" fmla="*/ 176 h 586"/>
                    <a:gd name="T54" fmla="*/ 26 w 72"/>
                    <a:gd name="T55" fmla="*/ 132 h 586"/>
                    <a:gd name="T56" fmla="*/ 22 w 72"/>
                    <a:gd name="T57" fmla="*/ 92 h 586"/>
                    <a:gd name="T58" fmla="*/ 18 w 72"/>
                    <a:gd name="T59" fmla="*/ 60 h 586"/>
                    <a:gd name="T60" fmla="*/ 10 w 72"/>
                    <a:gd name="T61" fmla="*/ 16 h 586"/>
                    <a:gd name="T62" fmla="*/ 6 w 72"/>
                    <a:gd name="T63" fmla="*/ 0 h 586"/>
                    <a:gd name="T64" fmla="*/ 0 w 72"/>
                    <a:gd name="T65" fmla="*/ 2 h 58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72"/>
                    <a:gd name="T100" fmla="*/ 0 h 586"/>
                    <a:gd name="T101" fmla="*/ 72 w 72"/>
                    <a:gd name="T102" fmla="*/ 586 h 58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72" h="586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2" y="18"/>
                      </a:lnTo>
                      <a:lnTo>
                        <a:pt x="10" y="62"/>
                      </a:lnTo>
                      <a:lnTo>
                        <a:pt x="16" y="94"/>
                      </a:lnTo>
                      <a:lnTo>
                        <a:pt x="18" y="132"/>
                      </a:lnTo>
                      <a:lnTo>
                        <a:pt x="22" y="176"/>
                      </a:lnTo>
                      <a:lnTo>
                        <a:pt x="24" y="224"/>
                      </a:lnTo>
                      <a:lnTo>
                        <a:pt x="26" y="318"/>
                      </a:lnTo>
                      <a:lnTo>
                        <a:pt x="28" y="364"/>
                      </a:lnTo>
                      <a:lnTo>
                        <a:pt x="32" y="412"/>
                      </a:lnTo>
                      <a:lnTo>
                        <a:pt x="36" y="458"/>
                      </a:lnTo>
                      <a:lnTo>
                        <a:pt x="44" y="502"/>
                      </a:lnTo>
                      <a:lnTo>
                        <a:pt x="54" y="546"/>
                      </a:lnTo>
                      <a:lnTo>
                        <a:pt x="66" y="586"/>
                      </a:lnTo>
                      <a:lnTo>
                        <a:pt x="72" y="584"/>
                      </a:lnTo>
                      <a:lnTo>
                        <a:pt x="62" y="544"/>
                      </a:lnTo>
                      <a:lnTo>
                        <a:pt x="52" y="502"/>
                      </a:lnTo>
                      <a:lnTo>
                        <a:pt x="44" y="456"/>
                      </a:lnTo>
                      <a:lnTo>
                        <a:pt x="40" y="410"/>
                      </a:lnTo>
                      <a:lnTo>
                        <a:pt x="36" y="364"/>
                      </a:lnTo>
                      <a:lnTo>
                        <a:pt x="34" y="318"/>
                      </a:lnTo>
                      <a:lnTo>
                        <a:pt x="32" y="224"/>
                      </a:lnTo>
                      <a:lnTo>
                        <a:pt x="30" y="176"/>
                      </a:lnTo>
                      <a:lnTo>
                        <a:pt x="26" y="132"/>
                      </a:lnTo>
                      <a:lnTo>
                        <a:pt x="22" y="92"/>
                      </a:lnTo>
                      <a:lnTo>
                        <a:pt x="18" y="60"/>
                      </a:lnTo>
                      <a:lnTo>
                        <a:pt x="10" y="16"/>
                      </a:lnTo>
                      <a:lnTo>
                        <a:pt x="6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84" name="Freeform 488"/>
                <p:cNvSpPr>
                  <a:spLocks/>
                </p:cNvSpPr>
                <p:nvPr/>
              </p:nvSpPr>
              <p:spPr bwMode="auto">
                <a:xfrm>
                  <a:off x="2032" y="3652"/>
                  <a:ext cx="426" cy="440"/>
                </a:xfrm>
                <a:custGeom>
                  <a:avLst/>
                  <a:gdLst>
                    <a:gd name="T0" fmla="*/ 226 w 426"/>
                    <a:gd name="T1" fmla="*/ 0 h 440"/>
                    <a:gd name="T2" fmla="*/ 226 w 426"/>
                    <a:gd name="T3" fmla="*/ 0 h 440"/>
                    <a:gd name="T4" fmla="*/ 218 w 426"/>
                    <a:gd name="T5" fmla="*/ 8 h 440"/>
                    <a:gd name="T6" fmla="*/ 198 w 426"/>
                    <a:gd name="T7" fmla="*/ 28 h 440"/>
                    <a:gd name="T8" fmla="*/ 186 w 426"/>
                    <a:gd name="T9" fmla="*/ 42 h 440"/>
                    <a:gd name="T10" fmla="*/ 174 w 426"/>
                    <a:gd name="T11" fmla="*/ 60 h 440"/>
                    <a:gd name="T12" fmla="*/ 164 w 426"/>
                    <a:gd name="T13" fmla="*/ 80 h 440"/>
                    <a:gd name="T14" fmla="*/ 156 w 426"/>
                    <a:gd name="T15" fmla="*/ 102 h 440"/>
                    <a:gd name="T16" fmla="*/ 156 w 426"/>
                    <a:gd name="T17" fmla="*/ 102 h 440"/>
                    <a:gd name="T18" fmla="*/ 148 w 426"/>
                    <a:gd name="T19" fmla="*/ 144 h 440"/>
                    <a:gd name="T20" fmla="*/ 138 w 426"/>
                    <a:gd name="T21" fmla="*/ 188 h 440"/>
                    <a:gd name="T22" fmla="*/ 128 w 426"/>
                    <a:gd name="T23" fmla="*/ 234 h 440"/>
                    <a:gd name="T24" fmla="*/ 114 w 426"/>
                    <a:gd name="T25" fmla="*/ 280 h 440"/>
                    <a:gd name="T26" fmla="*/ 106 w 426"/>
                    <a:gd name="T27" fmla="*/ 302 h 440"/>
                    <a:gd name="T28" fmla="*/ 96 w 426"/>
                    <a:gd name="T29" fmla="*/ 322 h 440"/>
                    <a:gd name="T30" fmla="*/ 84 w 426"/>
                    <a:gd name="T31" fmla="*/ 342 h 440"/>
                    <a:gd name="T32" fmla="*/ 72 w 426"/>
                    <a:gd name="T33" fmla="*/ 360 h 440"/>
                    <a:gd name="T34" fmla="*/ 58 w 426"/>
                    <a:gd name="T35" fmla="*/ 378 h 440"/>
                    <a:gd name="T36" fmla="*/ 40 w 426"/>
                    <a:gd name="T37" fmla="*/ 392 h 440"/>
                    <a:gd name="T38" fmla="*/ 22 w 426"/>
                    <a:gd name="T39" fmla="*/ 404 h 440"/>
                    <a:gd name="T40" fmla="*/ 0 w 426"/>
                    <a:gd name="T41" fmla="*/ 416 h 440"/>
                    <a:gd name="T42" fmla="*/ 0 w 426"/>
                    <a:gd name="T43" fmla="*/ 416 h 440"/>
                    <a:gd name="T44" fmla="*/ 6 w 426"/>
                    <a:gd name="T45" fmla="*/ 418 h 440"/>
                    <a:gd name="T46" fmla="*/ 24 w 426"/>
                    <a:gd name="T47" fmla="*/ 426 h 440"/>
                    <a:gd name="T48" fmla="*/ 36 w 426"/>
                    <a:gd name="T49" fmla="*/ 430 h 440"/>
                    <a:gd name="T50" fmla="*/ 52 w 426"/>
                    <a:gd name="T51" fmla="*/ 434 h 440"/>
                    <a:gd name="T52" fmla="*/ 72 w 426"/>
                    <a:gd name="T53" fmla="*/ 438 h 440"/>
                    <a:gd name="T54" fmla="*/ 92 w 426"/>
                    <a:gd name="T55" fmla="*/ 440 h 440"/>
                    <a:gd name="T56" fmla="*/ 118 w 426"/>
                    <a:gd name="T57" fmla="*/ 440 h 440"/>
                    <a:gd name="T58" fmla="*/ 144 w 426"/>
                    <a:gd name="T59" fmla="*/ 438 h 440"/>
                    <a:gd name="T60" fmla="*/ 176 w 426"/>
                    <a:gd name="T61" fmla="*/ 432 h 440"/>
                    <a:gd name="T62" fmla="*/ 208 w 426"/>
                    <a:gd name="T63" fmla="*/ 424 h 440"/>
                    <a:gd name="T64" fmla="*/ 244 w 426"/>
                    <a:gd name="T65" fmla="*/ 412 h 440"/>
                    <a:gd name="T66" fmla="*/ 284 w 426"/>
                    <a:gd name="T67" fmla="*/ 396 h 440"/>
                    <a:gd name="T68" fmla="*/ 326 w 426"/>
                    <a:gd name="T69" fmla="*/ 376 h 440"/>
                    <a:gd name="T70" fmla="*/ 370 w 426"/>
                    <a:gd name="T71" fmla="*/ 350 h 440"/>
                    <a:gd name="T72" fmla="*/ 426 w 426"/>
                    <a:gd name="T73" fmla="*/ 18 h 440"/>
                    <a:gd name="T74" fmla="*/ 226 w 426"/>
                    <a:gd name="T75" fmla="*/ 0 h 44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426"/>
                    <a:gd name="T115" fmla="*/ 0 h 440"/>
                    <a:gd name="T116" fmla="*/ 426 w 426"/>
                    <a:gd name="T117" fmla="*/ 440 h 44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426" h="440">
                      <a:moveTo>
                        <a:pt x="226" y="0"/>
                      </a:moveTo>
                      <a:lnTo>
                        <a:pt x="226" y="0"/>
                      </a:lnTo>
                      <a:lnTo>
                        <a:pt x="218" y="8"/>
                      </a:lnTo>
                      <a:lnTo>
                        <a:pt x="198" y="28"/>
                      </a:lnTo>
                      <a:lnTo>
                        <a:pt x="186" y="42"/>
                      </a:lnTo>
                      <a:lnTo>
                        <a:pt x="174" y="60"/>
                      </a:lnTo>
                      <a:lnTo>
                        <a:pt x="164" y="80"/>
                      </a:lnTo>
                      <a:lnTo>
                        <a:pt x="156" y="102"/>
                      </a:lnTo>
                      <a:lnTo>
                        <a:pt x="148" y="144"/>
                      </a:lnTo>
                      <a:lnTo>
                        <a:pt x="138" y="188"/>
                      </a:lnTo>
                      <a:lnTo>
                        <a:pt x="128" y="234"/>
                      </a:lnTo>
                      <a:lnTo>
                        <a:pt x="114" y="280"/>
                      </a:lnTo>
                      <a:lnTo>
                        <a:pt x="106" y="302"/>
                      </a:lnTo>
                      <a:lnTo>
                        <a:pt x="96" y="322"/>
                      </a:lnTo>
                      <a:lnTo>
                        <a:pt x="84" y="342"/>
                      </a:lnTo>
                      <a:lnTo>
                        <a:pt x="72" y="360"/>
                      </a:lnTo>
                      <a:lnTo>
                        <a:pt x="58" y="378"/>
                      </a:lnTo>
                      <a:lnTo>
                        <a:pt x="40" y="392"/>
                      </a:lnTo>
                      <a:lnTo>
                        <a:pt x="22" y="404"/>
                      </a:lnTo>
                      <a:lnTo>
                        <a:pt x="0" y="416"/>
                      </a:lnTo>
                      <a:lnTo>
                        <a:pt x="6" y="418"/>
                      </a:lnTo>
                      <a:lnTo>
                        <a:pt x="24" y="426"/>
                      </a:lnTo>
                      <a:lnTo>
                        <a:pt x="36" y="430"/>
                      </a:lnTo>
                      <a:lnTo>
                        <a:pt x="52" y="434"/>
                      </a:lnTo>
                      <a:lnTo>
                        <a:pt x="72" y="438"/>
                      </a:lnTo>
                      <a:lnTo>
                        <a:pt x="92" y="440"/>
                      </a:lnTo>
                      <a:lnTo>
                        <a:pt x="118" y="440"/>
                      </a:lnTo>
                      <a:lnTo>
                        <a:pt x="144" y="438"/>
                      </a:lnTo>
                      <a:lnTo>
                        <a:pt x="176" y="432"/>
                      </a:lnTo>
                      <a:lnTo>
                        <a:pt x="208" y="424"/>
                      </a:lnTo>
                      <a:lnTo>
                        <a:pt x="244" y="412"/>
                      </a:lnTo>
                      <a:lnTo>
                        <a:pt x="284" y="396"/>
                      </a:lnTo>
                      <a:lnTo>
                        <a:pt x="326" y="376"/>
                      </a:lnTo>
                      <a:lnTo>
                        <a:pt x="370" y="350"/>
                      </a:lnTo>
                      <a:lnTo>
                        <a:pt x="426" y="18"/>
                      </a:lnTo>
                      <a:lnTo>
                        <a:pt x="22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85" name="Freeform 489"/>
                <p:cNvSpPr>
                  <a:spLocks/>
                </p:cNvSpPr>
                <p:nvPr/>
              </p:nvSpPr>
              <p:spPr bwMode="auto">
                <a:xfrm>
                  <a:off x="1792" y="3614"/>
                  <a:ext cx="150" cy="78"/>
                </a:xfrm>
                <a:custGeom>
                  <a:avLst/>
                  <a:gdLst>
                    <a:gd name="T0" fmla="*/ 140 w 150"/>
                    <a:gd name="T1" fmla="*/ 0 h 78"/>
                    <a:gd name="T2" fmla="*/ 150 w 150"/>
                    <a:gd name="T3" fmla="*/ 64 h 78"/>
                    <a:gd name="T4" fmla="*/ 14 w 150"/>
                    <a:gd name="T5" fmla="*/ 78 h 78"/>
                    <a:gd name="T6" fmla="*/ 0 w 150"/>
                    <a:gd name="T7" fmla="*/ 2 h 78"/>
                    <a:gd name="T8" fmla="*/ 140 w 150"/>
                    <a:gd name="T9" fmla="*/ 0 h 7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50"/>
                    <a:gd name="T16" fmla="*/ 0 h 78"/>
                    <a:gd name="T17" fmla="*/ 150 w 150"/>
                    <a:gd name="T18" fmla="*/ 78 h 7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50" h="78">
                      <a:moveTo>
                        <a:pt x="140" y="0"/>
                      </a:moveTo>
                      <a:lnTo>
                        <a:pt x="150" y="64"/>
                      </a:lnTo>
                      <a:lnTo>
                        <a:pt x="14" y="78"/>
                      </a:lnTo>
                      <a:lnTo>
                        <a:pt x="0" y="2"/>
                      </a:lnTo>
                      <a:lnTo>
                        <a:pt x="140" y="0"/>
                      </a:lnTo>
                      <a:close/>
                    </a:path>
                  </a:pathLst>
                </a:custGeom>
                <a:solidFill>
                  <a:srgbClr val="D0CEE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86" name="Freeform 490"/>
                <p:cNvSpPr>
                  <a:spLocks/>
                </p:cNvSpPr>
                <p:nvPr/>
              </p:nvSpPr>
              <p:spPr bwMode="auto">
                <a:xfrm>
                  <a:off x="2162" y="3618"/>
                  <a:ext cx="96" cy="52"/>
                </a:xfrm>
                <a:custGeom>
                  <a:avLst/>
                  <a:gdLst>
                    <a:gd name="T0" fmla="*/ 0 w 96"/>
                    <a:gd name="T1" fmla="*/ 2 h 52"/>
                    <a:gd name="T2" fmla="*/ 6 w 96"/>
                    <a:gd name="T3" fmla="*/ 44 h 52"/>
                    <a:gd name="T4" fmla="*/ 96 w 96"/>
                    <a:gd name="T5" fmla="*/ 52 h 52"/>
                    <a:gd name="T6" fmla="*/ 90 w 96"/>
                    <a:gd name="T7" fmla="*/ 0 h 52"/>
                    <a:gd name="T8" fmla="*/ 0 w 96"/>
                    <a:gd name="T9" fmla="*/ 2 h 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6"/>
                    <a:gd name="T16" fmla="*/ 0 h 52"/>
                    <a:gd name="T17" fmla="*/ 96 w 96"/>
                    <a:gd name="T18" fmla="*/ 52 h 5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6" h="52">
                      <a:moveTo>
                        <a:pt x="0" y="2"/>
                      </a:moveTo>
                      <a:lnTo>
                        <a:pt x="6" y="44"/>
                      </a:lnTo>
                      <a:lnTo>
                        <a:pt x="96" y="52"/>
                      </a:lnTo>
                      <a:lnTo>
                        <a:pt x="9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D0CEE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87" name="Freeform 491"/>
                <p:cNvSpPr>
                  <a:spLocks noEditPoints="1"/>
                </p:cNvSpPr>
                <p:nvPr/>
              </p:nvSpPr>
              <p:spPr bwMode="auto">
                <a:xfrm>
                  <a:off x="2030" y="3646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4 h 16"/>
                    <a:gd name="T26" fmla="*/ 16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16 w 16"/>
                    <a:gd name="T43" fmla="*/ 6 h 16"/>
                    <a:gd name="T44" fmla="*/ 16 w 16"/>
                    <a:gd name="T45" fmla="*/ 6 h 16"/>
                    <a:gd name="T46" fmla="*/ 14 w 16"/>
                    <a:gd name="T47" fmla="*/ 12 h 16"/>
                    <a:gd name="T48" fmla="*/ 10 w 16"/>
                    <a:gd name="T49" fmla="*/ 14 h 16"/>
                    <a:gd name="T50" fmla="*/ 10 w 16"/>
                    <a:gd name="T51" fmla="*/ 14 h 16"/>
                    <a:gd name="T52" fmla="*/ 6 w 16"/>
                    <a:gd name="T53" fmla="*/ 14 h 16"/>
                    <a:gd name="T54" fmla="*/ 2 w 16"/>
                    <a:gd name="T55" fmla="*/ 10 h 16"/>
                    <a:gd name="T56" fmla="*/ 2 w 16"/>
                    <a:gd name="T57" fmla="*/ 10 h 16"/>
                    <a:gd name="T58" fmla="*/ 4 w 16"/>
                    <a:gd name="T59" fmla="*/ 4 h 16"/>
                    <a:gd name="T60" fmla="*/ 8 w 16"/>
                    <a:gd name="T61" fmla="*/ 2 h 16"/>
                    <a:gd name="T62" fmla="*/ 8 w 16"/>
                    <a:gd name="T63" fmla="*/ 2 h 16"/>
                    <a:gd name="T64" fmla="*/ 12 w 16"/>
                    <a:gd name="T65" fmla="*/ 2 h 16"/>
                    <a:gd name="T66" fmla="*/ 16 w 16"/>
                    <a:gd name="T67" fmla="*/ 6 h 1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6"/>
                    <a:gd name="T103" fmla="*/ 0 h 16"/>
                    <a:gd name="T104" fmla="*/ 16 w 16"/>
                    <a:gd name="T105" fmla="*/ 16 h 1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4"/>
                      </a:lnTo>
                      <a:lnTo>
                        <a:pt x="16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  <a:close/>
                      <a:moveTo>
                        <a:pt x="16" y="6"/>
                      </a:moveTo>
                      <a:lnTo>
                        <a:pt x="16" y="6"/>
                      </a:lnTo>
                      <a:lnTo>
                        <a:pt x="14" y="12"/>
                      </a:lnTo>
                      <a:lnTo>
                        <a:pt x="10" y="14"/>
                      </a:lnTo>
                      <a:lnTo>
                        <a:pt x="6" y="14"/>
                      </a:lnTo>
                      <a:lnTo>
                        <a:pt x="2" y="10"/>
                      </a:lnTo>
                      <a:lnTo>
                        <a:pt x="4" y="4"/>
                      </a:lnTo>
                      <a:lnTo>
                        <a:pt x="8" y="2"/>
                      </a:lnTo>
                      <a:lnTo>
                        <a:pt x="12" y="2"/>
                      </a:lnTo>
                      <a:lnTo>
                        <a:pt x="16" y="6"/>
                      </a:lnTo>
                      <a:close/>
                    </a:path>
                  </a:pathLst>
                </a:custGeom>
                <a:solidFill>
                  <a:srgbClr val="9AB0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88" name="Freeform 492"/>
                <p:cNvSpPr>
                  <a:spLocks/>
                </p:cNvSpPr>
                <p:nvPr/>
              </p:nvSpPr>
              <p:spPr bwMode="auto">
                <a:xfrm>
                  <a:off x="2030" y="3646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4 h 16"/>
                    <a:gd name="T26" fmla="*/ 16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6"/>
                    <a:gd name="T65" fmla="*/ 16 w 16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4"/>
                      </a:lnTo>
                      <a:lnTo>
                        <a:pt x="16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89" name="Freeform 493"/>
                <p:cNvSpPr>
                  <a:spLocks/>
                </p:cNvSpPr>
                <p:nvPr/>
              </p:nvSpPr>
              <p:spPr bwMode="auto">
                <a:xfrm>
                  <a:off x="2032" y="3648"/>
                  <a:ext cx="14" cy="12"/>
                </a:xfrm>
                <a:custGeom>
                  <a:avLst/>
                  <a:gdLst>
                    <a:gd name="T0" fmla="*/ 14 w 14"/>
                    <a:gd name="T1" fmla="*/ 4 h 12"/>
                    <a:gd name="T2" fmla="*/ 14 w 14"/>
                    <a:gd name="T3" fmla="*/ 4 h 12"/>
                    <a:gd name="T4" fmla="*/ 12 w 14"/>
                    <a:gd name="T5" fmla="*/ 10 h 12"/>
                    <a:gd name="T6" fmla="*/ 8 w 14"/>
                    <a:gd name="T7" fmla="*/ 12 h 12"/>
                    <a:gd name="T8" fmla="*/ 8 w 14"/>
                    <a:gd name="T9" fmla="*/ 12 h 12"/>
                    <a:gd name="T10" fmla="*/ 4 w 14"/>
                    <a:gd name="T11" fmla="*/ 12 h 12"/>
                    <a:gd name="T12" fmla="*/ 0 w 14"/>
                    <a:gd name="T13" fmla="*/ 8 h 12"/>
                    <a:gd name="T14" fmla="*/ 0 w 14"/>
                    <a:gd name="T15" fmla="*/ 8 h 12"/>
                    <a:gd name="T16" fmla="*/ 2 w 14"/>
                    <a:gd name="T17" fmla="*/ 2 h 12"/>
                    <a:gd name="T18" fmla="*/ 6 w 14"/>
                    <a:gd name="T19" fmla="*/ 0 h 12"/>
                    <a:gd name="T20" fmla="*/ 6 w 14"/>
                    <a:gd name="T21" fmla="*/ 0 h 12"/>
                    <a:gd name="T22" fmla="*/ 10 w 14"/>
                    <a:gd name="T23" fmla="*/ 0 h 12"/>
                    <a:gd name="T24" fmla="*/ 14 w 14"/>
                    <a:gd name="T25" fmla="*/ 4 h 1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4"/>
                    <a:gd name="T40" fmla="*/ 0 h 12"/>
                    <a:gd name="T41" fmla="*/ 14 w 14"/>
                    <a:gd name="T42" fmla="*/ 12 h 1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4" h="12">
                      <a:moveTo>
                        <a:pt x="14" y="4"/>
                      </a:moveTo>
                      <a:lnTo>
                        <a:pt x="14" y="4"/>
                      </a:lnTo>
                      <a:lnTo>
                        <a:pt x="12" y="10"/>
                      </a:lnTo>
                      <a:lnTo>
                        <a:pt x="8" y="12"/>
                      </a:lnTo>
                      <a:lnTo>
                        <a:pt x="4" y="12"/>
                      </a:lnTo>
                      <a:lnTo>
                        <a:pt x="0" y="8"/>
                      </a:lnTo>
                      <a:lnTo>
                        <a:pt x="2" y="2"/>
                      </a:lnTo>
                      <a:lnTo>
                        <a:pt x="6" y="0"/>
                      </a:lnTo>
                      <a:lnTo>
                        <a:pt x="10" y="0"/>
                      </a:lnTo>
                      <a:lnTo>
                        <a:pt x="14" y="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90" name="Freeform 494"/>
                <p:cNvSpPr>
                  <a:spLocks noEditPoints="1"/>
                </p:cNvSpPr>
                <p:nvPr/>
              </p:nvSpPr>
              <p:spPr bwMode="auto">
                <a:xfrm>
                  <a:off x="2048" y="3810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8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4 h 16"/>
                    <a:gd name="T16" fmla="*/ 4 w 16"/>
                    <a:gd name="T17" fmla="*/ 16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6 h 16"/>
                    <a:gd name="T26" fmla="*/ 16 w 16"/>
                    <a:gd name="T27" fmla="*/ 14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16 w 16"/>
                    <a:gd name="T43" fmla="*/ 8 h 16"/>
                    <a:gd name="T44" fmla="*/ 16 w 16"/>
                    <a:gd name="T45" fmla="*/ 8 h 16"/>
                    <a:gd name="T46" fmla="*/ 14 w 16"/>
                    <a:gd name="T47" fmla="*/ 12 h 16"/>
                    <a:gd name="T48" fmla="*/ 10 w 16"/>
                    <a:gd name="T49" fmla="*/ 16 h 16"/>
                    <a:gd name="T50" fmla="*/ 10 w 16"/>
                    <a:gd name="T51" fmla="*/ 16 h 16"/>
                    <a:gd name="T52" fmla="*/ 6 w 16"/>
                    <a:gd name="T53" fmla="*/ 14 h 16"/>
                    <a:gd name="T54" fmla="*/ 2 w 16"/>
                    <a:gd name="T55" fmla="*/ 10 h 16"/>
                    <a:gd name="T56" fmla="*/ 2 w 16"/>
                    <a:gd name="T57" fmla="*/ 10 h 16"/>
                    <a:gd name="T58" fmla="*/ 4 w 16"/>
                    <a:gd name="T59" fmla="*/ 6 h 16"/>
                    <a:gd name="T60" fmla="*/ 8 w 16"/>
                    <a:gd name="T61" fmla="*/ 2 h 16"/>
                    <a:gd name="T62" fmla="*/ 8 w 16"/>
                    <a:gd name="T63" fmla="*/ 2 h 16"/>
                    <a:gd name="T64" fmla="*/ 12 w 16"/>
                    <a:gd name="T65" fmla="*/ 2 h 16"/>
                    <a:gd name="T66" fmla="*/ 16 w 16"/>
                    <a:gd name="T67" fmla="*/ 8 h 1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6"/>
                    <a:gd name="T103" fmla="*/ 0 h 16"/>
                    <a:gd name="T104" fmla="*/ 16 w 16"/>
                    <a:gd name="T105" fmla="*/ 16 h 1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2" y="14"/>
                      </a:lnTo>
                      <a:lnTo>
                        <a:pt x="4" y="16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6"/>
                      </a:lnTo>
                      <a:lnTo>
                        <a:pt x="16" y="14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  <a:close/>
                      <a:moveTo>
                        <a:pt x="16" y="8"/>
                      </a:moveTo>
                      <a:lnTo>
                        <a:pt x="16" y="8"/>
                      </a:lnTo>
                      <a:lnTo>
                        <a:pt x="14" y="12"/>
                      </a:lnTo>
                      <a:lnTo>
                        <a:pt x="10" y="16"/>
                      </a:lnTo>
                      <a:lnTo>
                        <a:pt x="6" y="14"/>
                      </a:lnTo>
                      <a:lnTo>
                        <a:pt x="2" y="10"/>
                      </a:lnTo>
                      <a:lnTo>
                        <a:pt x="4" y="6"/>
                      </a:lnTo>
                      <a:lnTo>
                        <a:pt x="8" y="2"/>
                      </a:lnTo>
                      <a:lnTo>
                        <a:pt x="12" y="2"/>
                      </a:lnTo>
                      <a:lnTo>
                        <a:pt x="16" y="8"/>
                      </a:lnTo>
                      <a:close/>
                    </a:path>
                  </a:pathLst>
                </a:custGeom>
                <a:solidFill>
                  <a:srgbClr val="9AB0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91" name="Freeform 495"/>
                <p:cNvSpPr>
                  <a:spLocks/>
                </p:cNvSpPr>
                <p:nvPr/>
              </p:nvSpPr>
              <p:spPr bwMode="auto">
                <a:xfrm>
                  <a:off x="2048" y="3810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8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4 h 16"/>
                    <a:gd name="T16" fmla="*/ 4 w 16"/>
                    <a:gd name="T17" fmla="*/ 16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6 h 16"/>
                    <a:gd name="T26" fmla="*/ 16 w 16"/>
                    <a:gd name="T27" fmla="*/ 14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6"/>
                    <a:gd name="T65" fmla="*/ 16 w 16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2" y="14"/>
                      </a:lnTo>
                      <a:lnTo>
                        <a:pt x="4" y="16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6"/>
                      </a:lnTo>
                      <a:lnTo>
                        <a:pt x="16" y="14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92" name="Freeform 496"/>
                <p:cNvSpPr>
                  <a:spLocks/>
                </p:cNvSpPr>
                <p:nvPr/>
              </p:nvSpPr>
              <p:spPr bwMode="auto">
                <a:xfrm>
                  <a:off x="2050" y="3812"/>
                  <a:ext cx="14" cy="14"/>
                </a:xfrm>
                <a:custGeom>
                  <a:avLst/>
                  <a:gdLst>
                    <a:gd name="T0" fmla="*/ 14 w 14"/>
                    <a:gd name="T1" fmla="*/ 6 h 14"/>
                    <a:gd name="T2" fmla="*/ 14 w 14"/>
                    <a:gd name="T3" fmla="*/ 6 h 14"/>
                    <a:gd name="T4" fmla="*/ 12 w 14"/>
                    <a:gd name="T5" fmla="*/ 10 h 14"/>
                    <a:gd name="T6" fmla="*/ 8 w 14"/>
                    <a:gd name="T7" fmla="*/ 14 h 14"/>
                    <a:gd name="T8" fmla="*/ 8 w 14"/>
                    <a:gd name="T9" fmla="*/ 14 h 14"/>
                    <a:gd name="T10" fmla="*/ 4 w 14"/>
                    <a:gd name="T11" fmla="*/ 12 h 14"/>
                    <a:gd name="T12" fmla="*/ 0 w 14"/>
                    <a:gd name="T13" fmla="*/ 8 h 14"/>
                    <a:gd name="T14" fmla="*/ 0 w 14"/>
                    <a:gd name="T15" fmla="*/ 8 h 14"/>
                    <a:gd name="T16" fmla="*/ 2 w 14"/>
                    <a:gd name="T17" fmla="*/ 4 h 14"/>
                    <a:gd name="T18" fmla="*/ 6 w 14"/>
                    <a:gd name="T19" fmla="*/ 0 h 14"/>
                    <a:gd name="T20" fmla="*/ 6 w 14"/>
                    <a:gd name="T21" fmla="*/ 0 h 14"/>
                    <a:gd name="T22" fmla="*/ 10 w 14"/>
                    <a:gd name="T23" fmla="*/ 0 h 14"/>
                    <a:gd name="T24" fmla="*/ 14 w 14"/>
                    <a:gd name="T25" fmla="*/ 6 h 1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4"/>
                    <a:gd name="T40" fmla="*/ 0 h 14"/>
                    <a:gd name="T41" fmla="*/ 14 w 14"/>
                    <a:gd name="T42" fmla="*/ 14 h 1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4" h="14">
                      <a:moveTo>
                        <a:pt x="14" y="6"/>
                      </a:moveTo>
                      <a:lnTo>
                        <a:pt x="14" y="6"/>
                      </a:lnTo>
                      <a:lnTo>
                        <a:pt x="12" y="10"/>
                      </a:lnTo>
                      <a:lnTo>
                        <a:pt x="8" y="14"/>
                      </a:lnTo>
                      <a:lnTo>
                        <a:pt x="4" y="12"/>
                      </a:lnTo>
                      <a:lnTo>
                        <a:pt x="0" y="8"/>
                      </a:lnTo>
                      <a:lnTo>
                        <a:pt x="2" y="4"/>
                      </a:lnTo>
                      <a:lnTo>
                        <a:pt x="6" y="0"/>
                      </a:lnTo>
                      <a:lnTo>
                        <a:pt x="10" y="0"/>
                      </a:lnTo>
                      <a:lnTo>
                        <a:pt x="14" y="6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93" name="Freeform 497"/>
                <p:cNvSpPr>
                  <a:spLocks noEditPoints="1"/>
                </p:cNvSpPr>
                <p:nvPr/>
              </p:nvSpPr>
              <p:spPr bwMode="auto">
                <a:xfrm>
                  <a:off x="2070" y="4118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6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2 w 16"/>
                    <a:gd name="T25" fmla="*/ 14 h 16"/>
                    <a:gd name="T26" fmla="*/ 14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4 w 16"/>
                    <a:gd name="T35" fmla="*/ 4 h 16"/>
                    <a:gd name="T36" fmla="*/ 12 w 16"/>
                    <a:gd name="T37" fmla="*/ 0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14 w 16"/>
                    <a:gd name="T43" fmla="*/ 6 h 16"/>
                    <a:gd name="T44" fmla="*/ 14 w 16"/>
                    <a:gd name="T45" fmla="*/ 6 h 16"/>
                    <a:gd name="T46" fmla="*/ 14 w 16"/>
                    <a:gd name="T47" fmla="*/ 12 h 16"/>
                    <a:gd name="T48" fmla="*/ 10 w 16"/>
                    <a:gd name="T49" fmla="*/ 14 h 16"/>
                    <a:gd name="T50" fmla="*/ 10 w 16"/>
                    <a:gd name="T51" fmla="*/ 14 h 16"/>
                    <a:gd name="T52" fmla="*/ 4 w 16"/>
                    <a:gd name="T53" fmla="*/ 14 h 16"/>
                    <a:gd name="T54" fmla="*/ 2 w 16"/>
                    <a:gd name="T55" fmla="*/ 10 h 16"/>
                    <a:gd name="T56" fmla="*/ 2 w 16"/>
                    <a:gd name="T57" fmla="*/ 10 h 16"/>
                    <a:gd name="T58" fmla="*/ 2 w 16"/>
                    <a:gd name="T59" fmla="*/ 4 h 16"/>
                    <a:gd name="T60" fmla="*/ 6 w 16"/>
                    <a:gd name="T61" fmla="*/ 2 h 16"/>
                    <a:gd name="T62" fmla="*/ 6 w 16"/>
                    <a:gd name="T63" fmla="*/ 2 h 16"/>
                    <a:gd name="T64" fmla="*/ 12 w 16"/>
                    <a:gd name="T65" fmla="*/ 2 h 16"/>
                    <a:gd name="T66" fmla="*/ 14 w 16"/>
                    <a:gd name="T67" fmla="*/ 6 h 1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6"/>
                    <a:gd name="T103" fmla="*/ 0 h 16"/>
                    <a:gd name="T104" fmla="*/ 16 w 16"/>
                    <a:gd name="T105" fmla="*/ 16 h 1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6" y="16"/>
                      </a:lnTo>
                      <a:lnTo>
                        <a:pt x="10" y="16"/>
                      </a:lnTo>
                      <a:lnTo>
                        <a:pt x="12" y="14"/>
                      </a:lnTo>
                      <a:lnTo>
                        <a:pt x="14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4" y="4"/>
                      </a:lnTo>
                      <a:lnTo>
                        <a:pt x="12" y="0"/>
                      </a:lnTo>
                      <a:lnTo>
                        <a:pt x="10" y="0"/>
                      </a:lnTo>
                      <a:lnTo>
                        <a:pt x="6" y="0"/>
                      </a:lnTo>
                      <a:close/>
                      <a:moveTo>
                        <a:pt x="14" y="6"/>
                      </a:moveTo>
                      <a:lnTo>
                        <a:pt x="14" y="6"/>
                      </a:lnTo>
                      <a:lnTo>
                        <a:pt x="14" y="12"/>
                      </a:lnTo>
                      <a:lnTo>
                        <a:pt x="10" y="14"/>
                      </a:lnTo>
                      <a:lnTo>
                        <a:pt x="4" y="14"/>
                      </a:lnTo>
                      <a:lnTo>
                        <a:pt x="2" y="10"/>
                      </a:lnTo>
                      <a:lnTo>
                        <a:pt x="2" y="4"/>
                      </a:lnTo>
                      <a:lnTo>
                        <a:pt x="6" y="2"/>
                      </a:lnTo>
                      <a:lnTo>
                        <a:pt x="12" y="2"/>
                      </a:lnTo>
                      <a:lnTo>
                        <a:pt x="14" y="6"/>
                      </a:lnTo>
                      <a:close/>
                    </a:path>
                  </a:pathLst>
                </a:custGeom>
                <a:solidFill>
                  <a:srgbClr val="9AB0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94" name="Freeform 498"/>
                <p:cNvSpPr>
                  <a:spLocks/>
                </p:cNvSpPr>
                <p:nvPr/>
              </p:nvSpPr>
              <p:spPr bwMode="auto">
                <a:xfrm>
                  <a:off x="2070" y="4118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6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2 w 16"/>
                    <a:gd name="T25" fmla="*/ 14 h 16"/>
                    <a:gd name="T26" fmla="*/ 14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4 w 16"/>
                    <a:gd name="T35" fmla="*/ 4 h 16"/>
                    <a:gd name="T36" fmla="*/ 12 w 16"/>
                    <a:gd name="T37" fmla="*/ 0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6"/>
                    <a:gd name="T65" fmla="*/ 16 w 16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6" y="16"/>
                      </a:lnTo>
                      <a:lnTo>
                        <a:pt x="10" y="16"/>
                      </a:lnTo>
                      <a:lnTo>
                        <a:pt x="12" y="14"/>
                      </a:lnTo>
                      <a:lnTo>
                        <a:pt x="14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4" y="4"/>
                      </a:lnTo>
                      <a:lnTo>
                        <a:pt x="12" y="0"/>
                      </a:lnTo>
                      <a:lnTo>
                        <a:pt x="10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95" name="Freeform 499"/>
                <p:cNvSpPr>
                  <a:spLocks/>
                </p:cNvSpPr>
                <p:nvPr/>
              </p:nvSpPr>
              <p:spPr bwMode="auto">
                <a:xfrm>
                  <a:off x="2072" y="4120"/>
                  <a:ext cx="12" cy="12"/>
                </a:xfrm>
                <a:custGeom>
                  <a:avLst/>
                  <a:gdLst>
                    <a:gd name="T0" fmla="*/ 12 w 12"/>
                    <a:gd name="T1" fmla="*/ 4 h 12"/>
                    <a:gd name="T2" fmla="*/ 12 w 12"/>
                    <a:gd name="T3" fmla="*/ 4 h 12"/>
                    <a:gd name="T4" fmla="*/ 12 w 12"/>
                    <a:gd name="T5" fmla="*/ 10 h 12"/>
                    <a:gd name="T6" fmla="*/ 8 w 12"/>
                    <a:gd name="T7" fmla="*/ 12 h 12"/>
                    <a:gd name="T8" fmla="*/ 8 w 12"/>
                    <a:gd name="T9" fmla="*/ 12 h 12"/>
                    <a:gd name="T10" fmla="*/ 2 w 12"/>
                    <a:gd name="T11" fmla="*/ 12 h 12"/>
                    <a:gd name="T12" fmla="*/ 0 w 12"/>
                    <a:gd name="T13" fmla="*/ 8 h 12"/>
                    <a:gd name="T14" fmla="*/ 0 w 12"/>
                    <a:gd name="T15" fmla="*/ 8 h 12"/>
                    <a:gd name="T16" fmla="*/ 0 w 12"/>
                    <a:gd name="T17" fmla="*/ 2 h 12"/>
                    <a:gd name="T18" fmla="*/ 4 w 12"/>
                    <a:gd name="T19" fmla="*/ 0 h 12"/>
                    <a:gd name="T20" fmla="*/ 4 w 12"/>
                    <a:gd name="T21" fmla="*/ 0 h 12"/>
                    <a:gd name="T22" fmla="*/ 10 w 12"/>
                    <a:gd name="T23" fmla="*/ 0 h 12"/>
                    <a:gd name="T24" fmla="*/ 12 w 12"/>
                    <a:gd name="T25" fmla="*/ 4 h 1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2"/>
                    <a:gd name="T40" fmla="*/ 0 h 12"/>
                    <a:gd name="T41" fmla="*/ 12 w 12"/>
                    <a:gd name="T42" fmla="*/ 12 h 1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2" h="12">
                      <a:moveTo>
                        <a:pt x="12" y="4"/>
                      </a:moveTo>
                      <a:lnTo>
                        <a:pt x="12" y="4"/>
                      </a:lnTo>
                      <a:lnTo>
                        <a:pt x="12" y="10"/>
                      </a:lnTo>
                      <a:lnTo>
                        <a:pt x="8" y="12"/>
                      </a:lnTo>
                      <a:lnTo>
                        <a:pt x="2" y="12"/>
                      </a:lnTo>
                      <a:lnTo>
                        <a:pt x="0" y="8"/>
                      </a:lnTo>
                      <a:lnTo>
                        <a:pt x="0" y="2"/>
                      </a:lnTo>
                      <a:lnTo>
                        <a:pt x="4" y="0"/>
                      </a:lnTo>
                      <a:lnTo>
                        <a:pt x="10" y="0"/>
                      </a:lnTo>
                      <a:lnTo>
                        <a:pt x="12" y="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96" name="Freeform 500"/>
                <p:cNvSpPr>
                  <a:spLocks/>
                </p:cNvSpPr>
                <p:nvPr/>
              </p:nvSpPr>
              <p:spPr bwMode="auto">
                <a:xfrm>
                  <a:off x="2418" y="3798"/>
                  <a:ext cx="98" cy="154"/>
                </a:xfrm>
                <a:custGeom>
                  <a:avLst/>
                  <a:gdLst>
                    <a:gd name="T0" fmla="*/ 48 w 98"/>
                    <a:gd name="T1" fmla="*/ 0 h 154"/>
                    <a:gd name="T2" fmla="*/ 48 w 98"/>
                    <a:gd name="T3" fmla="*/ 0 h 154"/>
                    <a:gd name="T4" fmla="*/ 58 w 98"/>
                    <a:gd name="T5" fmla="*/ 4 h 154"/>
                    <a:gd name="T6" fmla="*/ 76 w 98"/>
                    <a:gd name="T7" fmla="*/ 14 h 154"/>
                    <a:gd name="T8" fmla="*/ 86 w 98"/>
                    <a:gd name="T9" fmla="*/ 20 h 154"/>
                    <a:gd name="T10" fmla="*/ 92 w 98"/>
                    <a:gd name="T11" fmla="*/ 30 h 154"/>
                    <a:gd name="T12" fmla="*/ 98 w 98"/>
                    <a:gd name="T13" fmla="*/ 40 h 154"/>
                    <a:gd name="T14" fmla="*/ 98 w 98"/>
                    <a:gd name="T15" fmla="*/ 46 h 154"/>
                    <a:gd name="T16" fmla="*/ 96 w 98"/>
                    <a:gd name="T17" fmla="*/ 52 h 154"/>
                    <a:gd name="T18" fmla="*/ 86 w 98"/>
                    <a:gd name="T19" fmla="*/ 86 h 154"/>
                    <a:gd name="T20" fmla="*/ 86 w 98"/>
                    <a:gd name="T21" fmla="*/ 86 h 154"/>
                    <a:gd name="T22" fmla="*/ 90 w 98"/>
                    <a:gd name="T23" fmla="*/ 92 h 154"/>
                    <a:gd name="T24" fmla="*/ 94 w 98"/>
                    <a:gd name="T25" fmla="*/ 106 h 154"/>
                    <a:gd name="T26" fmla="*/ 96 w 98"/>
                    <a:gd name="T27" fmla="*/ 114 h 154"/>
                    <a:gd name="T28" fmla="*/ 94 w 98"/>
                    <a:gd name="T29" fmla="*/ 124 h 154"/>
                    <a:gd name="T30" fmla="*/ 92 w 98"/>
                    <a:gd name="T31" fmla="*/ 130 h 154"/>
                    <a:gd name="T32" fmla="*/ 86 w 98"/>
                    <a:gd name="T33" fmla="*/ 136 h 154"/>
                    <a:gd name="T34" fmla="*/ 86 w 98"/>
                    <a:gd name="T35" fmla="*/ 136 h 154"/>
                    <a:gd name="T36" fmla="*/ 66 w 98"/>
                    <a:gd name="T37" fmla="*/ 146 h 154"/>
                    <a:gd name="T38" fmla="*/ 54 w 98"/>
                    <a:gd name="T39" fmla="*/ 150 h 154"/>
                    <a:gd name="T40" fmla="*/ 42 w 98"/>
                    <a:gd name="T41" fmla="*/ 154 h 154"/>
                    <a:gd name="T42" fmla="*/ 30 w 98"/>
                    <a:gd name="T43" fmla="*/ 154 h 154"/>
                    <a:gd name="T44" fmla="*/ 18 w 98"/>
                    <a:gd name="T45" fmla="*/ 152 h 154"/>
                    <a:gd name="T46" fmla="*/ 14 w 98"/>
                    <a:gd name="T47" fmla="*/ 150 h 154"/>
                    <a:gd name="T48" fmla="*/ 10 w 98"/>
                    <a:gd name="T49" fmla="*/ 146 h 154"/>
                    <a:gd name="T50" fmla="*/ 6 w 98"/>
                    <a:gd name="T51" fmla="*/ 142 h 154"/>
                    <a:gd name="T52" fmla="*/ 2 w 98"/>
                    <a:gd name="T53" fmla="*/ 136 h 154"/>
                    <a:gd name="T54" fmla="*/ 2 w 98"/>
                    <a:gd name="T55" fmla="*/ 136 h 154"/>
                    <a:gd name="T56" fmla="*/ 2 w 98"/>
                    <a:gd name="T57" fmla="*/ 128 h 154"/>
                    <a:gd name="T58" fmla="*/ 0 w 98"/>
                    <a:gd name="T59" fmla="*/ 120 h 154"/>
                    <a:gd name="T60" fmla="*/ 4 w 98"/>
                    <a:gd name="T61" fmla="*/ 100 h 154"/>
                    <a:gd name="T62" fmla="*/ 12 w 98"/>
                    <a:gd name="T63" fmla="*/ 78 h 154"/>
                    <a:gd name="T64" fmla="*/ 20 w 98"/>
                    <a:gd name="T65" fmla="*/ 56 h 154"/>
                    <a:gd name="T66" fmla="*/ 40 w 98"/>
                    <a:gd name="T67" fmla="*/ 16 h 154"/>
                    <a:gd name="T68" fmla="*/ 48 w 98"/>
                    <a:gd name="T69" fmla="*/ 0 h 15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98"/>
                    <a:gd name="T106" fmla="*/ 0 h 154"/>
                    <a:gd name="T107" fmla="*/ 98 w 98"/>
                    <a:gd name="T108" fmla="*/ 154 h 15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98" h="154">
                      <a:moveTo>
                        <a:pt x="48" y="0"/>
                      </a:moveTo>
                      <a:lnTo>
                        <a:pt x="48" y="0"/>
                      </a:lnTo>
                      <a:lnTo>
                        <a:pt x="58" y="4"/>
                      </a:lnTo>
                      <a:lnTo>
                        <a:pt x="76" y="14"/>
                      </a:lnTo>
                      <a:lnTo>
                        <a:pt x="86" y="20"/>
                      </a:lnTo>
                      <a:lnTo>
                        <a:pt x="92" y="30"/>
                      </a:lnTo>
                      <a:lnTo>
                        <a:pt x="98" y="40"/>
                      </a:lnTo>
                      <a:lnTo>
                        <a:pt x="98" y="46"/>
                      </a:lnTo>
                      <a:lnTo>
                        <a:pt x="96" y="52"/>
                      </a:lnTo>
                      <a:lnTo>
                        <a:pt x="86" y="86"/>
                      </a:lnTo>
                      <a:lnTo>
                        <a:pt x="90" y="92"/>
                      </a:lnTo>
                      <a:lnTo>
                        <a:pt x="94" y="106"/>
                      </a:lnTo>
                      <a:lnTo>
                        <a:pt x="96" y="114"/>
                      </a:lnTo>
                      <a:lnTo>
                        <a:pt x="94" y="124"/>
                      </a:lnTo>
                      <a:lnTo>
                        <a:pt x="92" y="130"/>
                      </a:lnTo>
                      <a:lnTo>
                        <a:pt x="86" y="136"/>
                      </a:lnTo>
                      <a:lnTo>
                        <a:pt x="66" y="146"/>
                      </a:lnTo>
                      <a:lnTo>
                        <a:pt x="54" y="150"/>
                      </a:lnTo>
                      <a:lnTo>
                        <a:pt x="42" y="154"/>
                      </a:lnTo>
                      <a:lnTo>
                        <a:pt x="30" y="154"/>
                      </a:lnTo>
                      <a:lnTo>
                        <a:pt x="18" y="152"/>
                      </a:lnTo>
                      <a:lnTo>
                        <a:pt x="14" y="150"/>
                      </a:lnTo>
                      <a:lnTo>
                        <a:pt x="10" y="146"/>
                      </a:lnTo>
                      <a:lnTo>
                        <a:pt x="6" y="142"/>
                      </a:lnTo>
                      <a:lnTo>
                        <a:pt x="2" y="136"/>
                      </a:lnTo>
                      <a:lnTo>
                        <a:pt x="2" y="128"/>
                      </a:lnTo>
                      <a:lnTo>
                        <a:pt x="0" y="120"/>
                      </a:lnTo>
                      <a:lnTo>
                        <a:pt x="4" y="100"/>
                      </a:lnTo>
                      <a:lnTo>
                        <a:pt x="12" y="78"/>
                      </a:lnTo>
                      <a:lnTo>
                        <a:pt x="20" y="56"/>
                      </a:lnTo>
                      <a:lnTo>
                        <a:pt x="40" y="16"/>
                      </a:ln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rgbClr val="EB9E5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97" name="Freeform 501"/>
                <p:cNvSpPr>
                  <a:spLocks/>
                </p:cNvSpPr>
                <p:nvPr/>
              </p:nvSpPr>
              <p:spPr bwMode="auto">
                <a:xfrm>
                  <a:off x="2418" y="3798"/>
                  <a:ext cx="98" cy="154"/>
                </a:xfrm>
                <a:custGeom>
                  <a:avLst/>
                  <a:gdLst>
                    <a:gd name="T0" fmla="*/ 48 w 98"/>
                    <a:gd name="T1" fmla="*/ 0 h 154"/>
                    <a:gd name="T2" fmla="*/ 48 w 98"/>
                    <a:gd name="T3" fmla="*/ 0 h 154"/>
                    <a:gd name="T4" fmla="*/ 58 w 98"/>
                    <a:gd name="T5" fmla="*/ 4 h 154"/>
                    <a:gd name="T6" fmla="*/ 76 w 98"/>
                    <a:gd name="T7" fmla="*/ 14 h 154"/>
                    <a:gd name="T8" fmla="*/ 86 w 98"/>
                    <a:gd name="T9" fmla="*/ 20 h 154"/>
                    <a:gd name="T10" fmla="*/ 92 w 98"/>
                    <a:gd name="T11" fmla="*/ 30 h 154"/>
                    <a:gd name="T12" fmla="*/ 98 w 98"/>
                    <a:gd name="T13" fmla="*/ 40 h 154"/>
                    <a:gd name="T14" fmla="*/ 98 w 98"/>
                    <a:gd name="T15" fmla="*/ 46 h 154"/>
                    <a:gd name="T16" fmla="*/ 96 w 98"/>
                    <a:gd name="T17" fmla="*/ 52 h 154"/>
                    <a:gd name="T18" fmla="*/ 86 w 98"/>
                    <a:gd name="T19" fmla="*/ 86 h 154"/>
                    <a:gd name="T20" fmla="*/ 86 w 98"/>
                    <a:gd name="T21" fmla="*/ 86 h 154"/>
                    <a:gd name="T22" fmla="*/ 90 w 98"/>
                    <a:gd name="T23" fmla="*/ 92 h 154"/>
                    <a:gd name="T24" fmla="*/ 94 w 98"/>
                    <a:gd name="T25" fmla="*/ 106 h 154"/>
                    <a:gd name="T26" fmla="*/ 96 w 98"/>
                    <a:gd name="T27" fmla="*/ 114 h 154"/>
                    <a:gd name="T28" fmla="*/ 94 w 98"/>
                    <a:gd name="T29" fmla="*/ 124 h 154"/>
                    <a:gd name="T30" fmla="*/ 92 w 98"/>
                    <a:gd name="T31" fmla="*/ 130 h 154"/>
                    <a:gd name="T32" fmla="*/ 86 w 98"/>
                    <a:gd name="T33" fmla="*/ 136 h 154"/>
                    <a:gd name="T34" fmla="*/ 86 w 98"/>
                    <a:gd name="T35" fmla="*/ 136 h 154"/>
                    <a:gd name="T36" fmla="*/ 66 w 98"/>
                    <a:gd name="T37" fmla="*/ 146 h 154"/>
                    <a:gd name="T38" fmla="*/ 54 w 98"/>
                    <a:gd name="T39" fmla="*/ 150 h 154"/>
                    <a:gd name="T40" fmla="*/ 42 w 98"/>
                    <a:gd name="T41" fmla="*/ 154 h 154"/>
                    <a:gd name="T42" fmla="*/ 30 w 98"/>
                    <a:gd name="T43" fmla="*/ 154 h 154"/>
                    <a:gd name="T44" fmla="*/ 18 w 98"/>
                    <a:gd name="T45" fmla="*/ 152 h 154"/>
                    <a:gd name="T46" fmla="*/ 14 w 98"/>
                    <a:gd name="T47" fmla="*/ 150 h 154"/>
                    <a:gd name="T48" fmla="*/ 10 w 98"/>
                    <a:gd name="T49" fmla="*/ 146 h 154"/>
                    <a:gd name="T50" fmla="*/ 6 w 98"/>
                    <a:gd name="T51" fmla="*/ 142 h 154"/>
                    <a:gd name="T52" fmla="*/ 2 w 98"/>
                    <a:gd name="T53" fmla="*/ 136 h 154"/>
                    <a:gd name="T54" fmla="*/ 2 w 98"/>
                    <a:gd name="T55" fmla="*/ 136 h 154"/>
                    <a:gd name="T56" fmla="*/ 2 w 98"/>
                    <a:gd name="T57" fmla="*/ 128 h 154"/>
                    <a:gd name="T58" fmla="*/ 0 w 98"/>
                    <a:gd name="T59" fmla="*/ 120 h 154"/>
                    <a:gd name="T60" fmla="*/ 4 w 98"/>
                    <a:gd name="T61" fmla="*/ 100 h 154"/>
                    <a:gd name="T62" fmla="*/ 12 w 98"/>
                    <a:gd name="T63" fmla="*/ 78 h 154"/>
                    <a:gd name="T64" fmla="*/ 20 w 98"/>
                    <a:gd name="T65" fmla="*/ 56 h 154"/>
                    <a:gd name="T66" fmla="*/ 40 w 98"/>
                    <a:gd name="T67" fmla="*/ 16 h 154"/>
                    <a:gd name="T68" fmla="*/ 48 w 98"/>
                    <a:gd name="T69" fmla="*/ 0 h 15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98"/>
                    <a:gd name="T106" fmla="*/ 0 h 154"/>
                    <a:gd name="T107" fmla="*/ 98 w 98"/>
                    <a:gd name="T108" fmla="*/ 154 h 15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98" h="154">
                      <a:moveTo>
                        <a:pt x="48" y="0"/>
                      </a:moveTo>
                      <a:lnTo>
                        <a:pt x="48" y="0"/>
                      </a:lnTo>
                      <a:lnTo>
                        <a:pt x="58" y="4"/>
                      </a:lnTo>
                      <a:lnTo>
                        <a:pt x="76" y="14"/>
                      </a:lnTo>
                      <a:lnTo>
                        <a:pt x="86" y="20"/>
                      </a:lnTo>
                      <a:lnTo>
                        <a:pt x="92" y="30"/>
                      </a:lnTo>
                      <a:lnTo>
                        <a:pt x="98" y="40"/>
                      </a:lnTo>
                      <a:lnTo>
                        <a:pt x="98" y="46"/>
                      </a:lnTo>
                      <a:lnTo>
                        <a:pt x="96" y="52"/>
                      </a:lnTo>
                      <a:lnTo>
                        <a:pt x="86" y="86"/>
                      </a:lnTo>
                      <a:lnTo>
                        <a:pt x="90" y="92"/>
                      </a:lnTo>
                      <a:lnTo>
                        <a:pt x="94" y="106"/>
                      </a:lnTo>
                      <a:lnTo>
                        <a:pt x="96" y="114"/>
                      </a:lnTo>
                      <a:lnTo>
                        <a:pt x="94" y="124"/>
                      </a:lnTo>
                      <a:lnTo>
                        <a:pt x="92" y="130"/>
                      </a:lnTo>
                      <a:lnTo>
                        <a:pt x="86" y="136"/>
                      </a:lnTo>
                      <a:lnTo>
                        <a:pt x="66" y="146"/>
                      </a:lnTo>
                      <a:lnTo>
                        <a:pt x="54" y="150"/>
                      </a:lnTo>
                      <a:lnTo>
                        <a:pt x="42" y="154"/>
                      </a:lnTo>
                      <a:lnTo>
                        <a:pt x="30" y="154"/>
                      </a:lnTo>
                      <a:lnTo>
                        <a:pt x="18" y="152"/>
                      </a:lnTo>
                      <a:lnTo>
                        <a:pt x="14" y="150"/>
                      </a:lnTo>
                      <a:lnTo>
                        <a:pt x="10" y="146"/>
                      </a:lnTo>
                      <a:lnTo>
                        <a:pt x="6" y="142"/>
                      </a:lnTo>
                      <a:lnTo>
                        <a:pt x="2" y="136"/>
                      </a:lnTo>
                      <a:lnTo>
                        <a:pt x="2" y="128"/>
                      </a:lnTo>
                      <a:lnTo>
                        <a:pt x="0" y="120"/>
                      </a:lnTo>
                      <a:lnTo>
                        <a:pt x="4" y="100"/>
                      </a:lnTo>
                      <a:lnTo>
                        <a:pt x="12" y="78"/>
                      </a:lnTo>
                      <a:lnTo>
                        <a:pt x="20" y="56"/>
                      </a:lnTo>
                      <a:lnTo>
                        <a:pt x="40" y="16"/>
                      </a:lnTo>
                      <a:lnTo>
                        <a:pt x="48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98" name="Freeform 502"/>
                <p:cNvSpPr>
                  <a:spLocks/>
                </p:cNvSpPr>
                <p:nvPr/>
              </p:nvSpPr>
              <p:spPr bwMode="auto">
                <a:xfrm>
                  <a:off x="2144" y="3618"/>
                  <a:ext cx="392" cy="530"/>
                </a:xfrm>
                <a:custGeom>
                  <a:avLst/>
                  <a:gdLst>
                    <a:gd name="T0" fmla="*/ 312 w 392"/>
                    <a:gd name="T1" fmla="*/ 470 h 530"/>
                    <a:gd name="T2" fmla="*/ 312 w 392"/>
                    <a:gd name="T3" fmla="*/ 470 h 530"/>
                    <a:gd name="T4" fmla="*/ 308 w 392"/>
                    <a:gd name="T5" fmla="*/ 482 h 530"/>
                    <a:gd name="T6" fmla="*/ 302 w 392"/>
                    <a:gd name="T7" fmla="*/ 492 h 530"/>
                    <a:gd name="T8" fmla="*/ 294 w 392"/>
                    <a:gd name="T9" fmla="*/ 500 h 530"/>
                    <a:gd name="T10" fmla="*/ 288 w 392"/>
                    <a:gd name="T11" fmla="*/ 502 h 530"/>
                    <a:gd name="T12" fmla="*/ 284 w 392"/>
                    <a:gd name="T13" fmla="*/ 502 h 530"/>
                    <a:gd name="T14" fmla="*/ 16 w 392"/>
                    <a:gd name="T15" fmla="*/ 530 h 530"/>
                    <a:gd name="T16" fmla="*/ 16 w 392"/>
                    <a:gd name="T17" fmla="*/ 530 h 530"/>
                    <a:gd name="T18" fmla="*/ 8 w 392"/>
                    <a:gd name="T19" fmla="*/ 528 h 530"/>
                    <a:gd name="T20" fmla="*/ 4 w 392"/>
                    <a:gd name="T21" fmla="*/ 522 h 530"/>
                    <a:gd name="T22" fmla="*/ 0 w 392"/>
                    <a:gd name="T23" fmla="*/ 514 h 530"/>
                    <a:gd name="T24" fmla="*/ 0 w 392"/>
                    <a:gd name="T25" fmla="*/ 506 h 530"/>
                    <a:gd name="T26" fmla="*/ 84 w 392"/>
                    <a:gd name="T27" fmla="*/ 38 h 530"/>
                    <a:gd name="T28" fmla="*/ 84 w 392"/>
                    <a:gd name="T29" fmla="*/ 38 h 530"/>
                    <a:gd name="T30" fmla="*/ 86 w 392"/>
                    <a:gd name="T31" fmla="*/ 28 h 530"/>
                    <a:gd name="T32" fmla="*/ 92 w 392"/>
                    <a:gd name="T33" fmla="*/ 20 h 530"/>
                    <a:gd name="T34" fmla="*/ 100 w 392"/>
                    <a:gd name="T35" fmla="*/ 14 h 530"/>
                    <a:gd name="T36" fmla="*/ 108 w 392"/>
                    <a:gd name="T37" fmla="*/ 12 h 530"/>
                    <a:gd name="T38" fmla="*/ 376 w 392"/>
                    <a:gd name="T39" fmla="*/ 0 h 530"/>
                    <a:gd name="T40" fmla="*/ 376 w 392"/>
                    <a:gd name="T41" fmla="*/ 0 h 530"/>
                    <a:gd name="T42" fmla="*/ 384 w 392"/>
                    <a:gd name="T43" fmla="*/ 2 h 530"/>
                    <a:gd name="T44" fmla="*/ 390 w 392"/>
                    <a:gd name="T45" fmla="*/ 6 h 530"/>
                    <a:gd name="T46" fmla="*/ 392 w 392"/>
                    <a:gd name="T47" fmla="*/ 14 h 530"/>
                    <a:gd name="T48" fmla="*/ 392 w 392"/>
                    <a:gd name="T49" fmla="*/ 24 h 530"/>
                    <a:gd name="T50" fmla="*/ 312 w 392"/>
                    <a:gd name="T51" fmla="*/ 470 h 53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92"/>
                    <a:gd name="T79" fmla="*/ 0 h 530"/>
                    <a:gd name="T80" fmla="*/ 392 w 392"/>
                    <a:gd name="T81" fmla="*/ 530 h 53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92" h="530">
                      <a:moveTo>
                        <a:pt x="312" y="470"/>
                      </a:moveTo>
                      <a:lnTo>
                        <a:pt x="312" y="470"/>
                      </a:lnTo>
                      <a:lnTo>
                        <a:pt x="308" y="482"/>
                      </a:lnTo>
                      <a:lnTo>
                        <a:pt x="302" y="492"/>
                      </a:lnTo>
                      <a:lnTo>
                        <a:pt x="294" y="500"/>
                      </a:lnTo>
                      <a:lnTo>
                        <a:pt x="288" y="502"/>
                      </a:lnTo>
                      <a:lnTo>
                        <a:pt x="284" y="502"/>
                      </a:lnTo>
                      <a:lnTo>
                        <a:pt x="16" y="530"/>
                      </a:lnTo>
                      <a:lnTo>
                        <a:pt x="8" y="528"/>
                      </a:lnTo>
                      <a:lnTo>
                        <a:pt x="4" y="522"/>
                      </a:lnTo>
                      <a:lnTo>
                        <a:pt x="0" y="514"/>
                      </a:lnTo>
                      <a:lnTo>
                        <a:pt x="0" y="506"/>
                      </a:lnTo>
                      <a:lnTo>
                        <a:pt x="84" y="38"/>
                      </a:lnTo>
                      <a:lnTo>
                        <a:pt x="86" y="28"/>
                      </a:lnTo>
                      <a:lnTo>
                        <a:pt x="92" y="20"/>
                      </a:lnTo>
                      <a:lnTo>
                        <a:pt x="100" y="14"/>
                      </a:lnTo>
                      <a:lnTo>
                        <a:pt x="108" y="12"/>
                      </a:lnTo>
                      <a:lnTo>
                        <a:pt x="376" y="0"/>
                      </a:lnTo>
                      <a:lnTo>
                        <a:pt x="384" y="2"/>
                      </a:lnTo>
                      <a:lnTo>
                        <a:pt x="390" y="6"/>
                      </a:lnTo>
                      <a:lnTo>
                        <a:pt x="392" y="14"/>
                      </a:lnTo>
                      <a:lnTo>
                        <a:pt x="392" y="24"/>
                      </a:lnTo>
                      <a:lnTo>
                        <a:pt x="312" y="470"/>
                      </a:lnTo>
                      <a:close/>
                    </a:path>
                  </a:pathLst>
                </a:custGeom>
                <a:solidFill>
                  <a:srgbClr val="A06B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99" name="Freeform 503"/>
                <p:cNvSpPr>
                  <a:spLocks/>
                </p:cNvSpPr>
                <p:nvPr/>
              </p:nvSpPr>
              <p:spPr bwMode="auto">
                <a:xfrm>
                  <a:off x="2156" y="3616"/>
                  <a:ext cx="392" cy="528"/>
                </a:xfrm>
                <a:custGeom>
                  <a:avLst/>
                  <a:gdLst>
                    <a:gd name="T0" fmla="*/ 310 w 392"/>
                    <a:gd name="T1" fmla="*/ 470 h 528"/>
                    <a:gd name="T2" fmla="*/ 310 w 392"/>
                    <a:gd name="T3" fmla="*/ 470 h 528"/>
                    <a:gd name="T4" fmla="*/ 308 w 392"/>
                    <a:gd name="T5" fmla="*/ 480 h 528"/>
                    <a:gd name="T6" fmla="*/ 300 w 392"/>
                    <a:gd name="T7" fmla="*/ 492 h 528"/>
                    <a:gd name="T8" fmla="*/ 292 w 392"/>
                    <a:gd name="T9" fmla="*/ 500 h 528"/>
                    <a:gd name="T10" fmla="*/ 288 w 392"/>
                    <a:gd name="T11" fmla="*/ 502 h 528"/>
                    <a:gd name="T12" fmla="*/ 284 w 392"/>
                    <a:gd name="T13" fmla="*/ 502 h 528"/>
                    <a:gd name="T14" fmla="*/ 16 w 392"/>
                    <a:gd name="T15" fmla="*/ 528 h 528"/>
                    <a:gd name="T16" fmla="*/ 16 w 392"/>
                    <a:gd name="T17" fmla="*/ 528 h 528"/>
                    <a:gd name="T18" fmla="*/ 8 w 392"/>
                    <a:gd name="T19" fmla="*/ 528 h 528"/>
                    <a:gd name="T20" fmla="*/ 2 w 392"/>
                    <a:gd name="T21" fmla="*/ 522 h 528"/>
                    <a:gd name="T22" fmla="*/ 0 w 392"/>
                    <a:gd name="T23" fmla="*/ 514 h 528"/>
                    <a:gd name="T24" fmla="*/ 0 w 392"/>
                    <a:gd name="T25" fmla="*/ 504 h 528"/>
                    <a:gd name="T26" fmla="*/ 82 w 392"/>
                    <a:gd name="T27" fmla="*/ 36 h 528"/>
                    <a:gd name="T28" fmla="*/ 82 w 392"/>
                    <a:gd name="T29" fmla="*/ 36 h 528"/>
                    <a:gd name="T30" fmla="*/ 86 w 392"/>
                    <a:gd name="T31" fmla="*/ 28 h 528"/>
                    <a:gd name="T32" fmla="*/ 92 w 392"/>
                    <a:gd name="T33" fmla="*/ 18 h 528"/>
                    <a:gd name="T34" fmla="*/ 98 w 392"/>
                    <a:gd name="T35" fmla="*/ 14 h 528"/>
                    <a:gd name="T36" fmla="*/ 106 w 392"/>
                    <a:gd name="T37" fmla="*/ 12 h 528"/>
                    <a:gd name="T38" fmla="*/ 376 w 392"/>
                    <a:gd name="T39" fmla="*/ 0 h 528"/>
                    <a:gd name="T40" fmla="*/ 376 w 392"/>
                    <a:gd name="T41" fmla="*/ 0 h 528"/>
                    <a:gd name="T42" fmla="*/ 382 w 392"/>
                    <a:gd name="T43" fmla="*/ 0 h 528"/>
                    <a:gd name="T44" fmla="*/ 388 w 392"/>
                    <a:gd name="T45" fmla="*/ 6 h 528"/>
                    <a:gd name="T46" fmla="*/ 392 w 392"/>
                    <a:gd name="T47" fmla="*/ 14 h 528"/>
                    <a:gd name="T48" fmla="*/ 392 w 392"/>
                    <a:gd name="T49" fmla="*/ 24 h 528"/>
                    <a:gd name="T50" fmla="*/ 310 w 392"/>
                    <a:gd name="T51" fmla="*/ 470 h 528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92"/>
                    <a:gd name="T79" fmla="*/ 0 h 528"/>
                    <a:gd name="T80" fmla="*/ 392 w 392"/>
                    <a:gd name="T81" fmla="*/ 528 h 528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92" h="528">
                      <a:moveTo>
                        <a:pt x="310" y="470"/>
                      </a:moveTo>
                      <a:lnTo>
                        <a:pt x="310" y="470"/>
                      </a:lnTo>
                      <a:lnTo>
                        <a:pt x="308" y="480"/>
                      </a:lnTo>
                      <a:lnTo>
                        <a:pt x="300" y="492"/>
                      </a:lnTo>
                      <a:lnTo>
                        <a:pt x="292" y="500"/>
                      </a:lnTo>
                      <a:lnTo>
                        <a:pt x="288" y="502"/>
                      </a:lnTo>
                      <a:lnTo>
                        <a:pt x="284" y="502"/>
                      </a:lnTo>
                      <a:lnTo>
                        <a:pt x="16" y="528"/>
                      </a:lnTo>
                      <a:lnTo>
                        <a:pt x="8" y="528"/>
                      </a:lnTo>
                      <a:lnTo>
                        <a:pt x="2" y="522"/>
                      </a:lnTo>
                      <a:lnTo>
                        <a:pt x="0" y="514"/>
                      </a:lnTo>
                      <a:lnTo>
                        <a:pt x="0" y="504"/>
                      </a:lnTo>
                      <a:lnTo>
                        <a:pt x="82" y="36"/>
                      </a:lnTo>
                      <a:lnTo>
                        <a:pt x="86" y="28"/>
                      </a:lnTo>
                      <a:lnTo>
                        <a:pt x="92" y="18"/>
                      </a:lnTo>
                      <a:lnTo>
                        <a:pt x="98" y="14"/>
                      </a:lnTo>
                      <a:lnTo>
                        <a:pt x="106" y="12"/>
                      </a:lnTo>
                      <a:lnTo>
                        <a:pt x="376" y="0"/>
                      </a:lnTo>
                      <a:lnTo>
                        <a:pt x="382" y="0"/>
                      </a:lnTo>
                      <a:lnTo>
                        <a:pt x="388" y="6"/>
                      </a:lnTo>
                      <a:lnTo>
                        <a:pt x="392" y="14"/>
                      </a:lnTo>
                      <a:lnTo>
                        <a:pt x="392" y="24"/>
                      </a:lnTo>
                      <a:lnTo>
                        <a:pt x="310" y="470"/>
                      </a:lnTo>
                      <a:close/>
                    </a:path>
                  </a:pathLst>
                </a:custGeom>
                <a:solidFill>
                  <a:srgbClr val="80452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00" name="Freeform 504"/>
                <p:cNvSpPr>
                  <a:spLocks noEditPoints="1"/>
                </p:cNvSpPr>
                <p:nvPr/>
              </p:nvSpPr>
              <p:spPr bwMode="auto">
                <a:xfrm>
                  <a:off x="2394" y="3596"/>
                  <a:ext cx="12" cy="14"/>
                </a:xfrm>
                <a:custGeom>
                  <a:avLst/>
                  <a:gdLst>
                    <a:gd name="T0" fmla="*/ 4 w 12"/>
                    <a:gd name="T1" fmla="*/ 0 h 14"/>
                    <a:gd name="T2" fmla="*/ 4 w 12"/>
                    <a:gd name="T3" fmla="*/ 0 h 14"/>
                    <a:gd name="T4" fmla="*/ 0 w 12"/>
                    <a:gd name="T5" fmla="*/ 4 h 14"/>
                    <a:gd name="T6" fmla="*/ 0 w 12"/>
                    <a:gd name="T7" fmla="*/ 8 h 14"/>
                    <a:gd name="T8" fmla="*/ 0 w 12"/>
                    <a:gd name="T9" fmla="*/ 8 h 14"/>
                    <a:gd name="T10" fmla="*/ 2 w 12"/>
                    <a:gd name="T11" fmla="*/ 12 h 14"/>
                    <a:gd name="T12" fmla="*/ 8 w 12"/>
                    <a:gd name="T13" fmla="*/ 14 h 14"/>
                    <a:gd name="T14" fmla="*/ 8 w 12"/>
                    <a:gd name="T15" fmla="*/ 14 h 14"/>
                    <a:gd name="T16" fmla="*/ 12 w 12"/>
                    <a:gd name="T17" fmla="*/ 10 h 14"/>
                    <a:gd name="T18" fmla="*/ 12 w 12"/>
                    <a:gd name="T19" fmla="*/ 6 h 14"/>
                    <a:gd name="T20" fmla="*/ 12 w 12"/>
                    <a:gd name="T21" fmla="*/ 6 h 14"/>
                    <a:gd name="T22" fmla="*/ 10 w 12"/>
                    <a:gd name="T23" fmla="*/ 0 h 14"/>
                    <a:gd name="T24" fmla="*/ 4 w 12"/>
                    <a:gd name="T25" fmla="*/ 0 h 14"/>
                    <a:gd name="T26" fmla="*/ 10 w 12"/>
                    <a:gd name="T27" fmla="*/ 6 h 14"/>
                    <a:gd name="T28" fmla="*/ 10 w 12"/>
                    <a:gd name="T29" fmla="*/ 6 h 14"/>
                    <a:gd name="T30" fmla="*/ 10 w 12"/>
                    <a:gd name="T31" fmla="*/ 8 h 14"/>
                    <a:gd name="T32" fmla="*/ 8 w 12"/>
                    <a:gd name="T33" fmla="*/ 10 h 14"/>
                    <a:gd name="T34" fmla="*/ 8 w 12"/>
                    <a:gd name="T35" fmla="*/ 10 h 14"/>
                    <a:gd name="T36" fmla="*/ 4 w 12"/>
                    <a:gd name="T37" fmla="*/ 10 h 14"/>
                    <a:gd name="T38" fmla="*/ 2 w 12"/>
                    <a:gd name="T39" fmla="*/ 8 h 14"/>
                    <a:gd name="T40" fmla="*/ 2 w 12"/>
                    <a:gd name="T41" fmla="*/ 8 h 14"/>
                    <a:gd name="T42" fmla="*/ 4 w 12"/>
                    <a:gd name="T43" fmla="*/ 4 h 14"/>
                    <a:gd name="T44" fmla="*/ 6 w 12"/>
                    <a:gd name="T45" fmla="*/ 4 h 14"/>
                    <a:gd name="T46" fmla="*/ 6 w 12"/>
                    <a:gd name="T47" fmla="*/ 4 h 14"/>
                    <a:gd name="T48" fmla="*/ 8 w 12"/>
                    <a:gd name="T49" fmla="*/ 4 h 14"/>
                    <a:gd name="T50" fmla="*/ 10 w 12"/>
                    <a:gd name="T51" fmla="*/ 6 h 1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12"/>
                    <a:gd name="T79" fmla="*/ 0 h 14"/>
                    <a:gd name="T80" fmla="*/ 12 w 12"/>
                    <a:gd name="T81" fmla="*/ 14 h 14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12" h="14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0" y="8"/>
                      </a:lnTo>
                      <a:lnTo>
                        <a:pt x="2" y="12"/>
                      </a:lnTo>
                      <a:lnTo>
                        <a:pt x="8" y="14"/>
                      </a:lnTo>
                      <a:lnTo>
                        <a:pt x="12" y="10"/>
                      </a:lnTo>
                      <a:lnTo>
                        <a:pt x="12" y="6"/>
                      </a:lnTo>
                      <a:lnTo>
                        <a:pt x="10" y="0"/>
                      </a:lnTo>
                      <a:lnTo>
                        <a:pt x="4" y="0"/>
                      </a:lnTo>
                      <a:close/>
                      <a:moveTo>
                        <a:pt x="10" y="6"/>
                      </a:moveTo>
                      <a:lnTo>
                        <a:pt x="10" y="6"/>
                      </a:lnTo>
                      <a:lnTo>
                        <a:pt x="10" y="8"/>
                      </a:lnTo>
                      <a:lnTo>
                        <a:pt x="8" y="10"/>
                      </a:lnTo>
                      <a:lnTo>
                        <a:pt x="4" y="10"/>
                      </a:lnTo>
                      <a:lnTo>
                        <a:pt x="2" y="8"/>
                      </a:lnTo>
                      <a:lnTo>
                        <a:pt x="4" y="4"/>
                      </a:lnTo>
                      <a:lnTo>
                        <a:pt x="6" y="4"/>
                      </a:lnTo>
                      <a:lnTo>
                        <a:pt x="8" y="4"/>
                      </a:lnTo>
                      <a:lnTo>
                        <a:pt x="10" y="6"/>
                      </a:lnTo>
                      <a:close/>
                    </a:path>
                  </a:pathLst>
                </a:custGeom>
                <a:solidFill>
                  <a:srgbClr val="85858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01" name="Freeform 505"/>
                <p:cNvSpPr>
                  <a:spLocks/>
                </p:cNvSpPr>
                <p:nvPr/>
              </p:nvSpPr>
              <p:spPr bwMode="auto">
                <a:xfrm>
                  <a:off x="2394" y="3596"/>
                  <a:ext cx="12" cy="14"/>
                </a:xfrm>
                <a:custGeom>
                  <a:avLst/>
                  <a:gdLst>
                    <a:gd name="T0" fmla="*/ 4 w 12"/>
                    <a:gd name="T1" fmla="*/ 0 h 14"/>
                    <a:gd name="T2" fmla="*/ 4 w 12"/>
                    <a:gd name="T3" fmla="*/ 0 h 14"/>
                    <a:gd name="T4" fmla="*/ 0 w 12"/>
                    <a:gd name="T5" fmla="*/ 4 h 14"/>
                    <a:gd name="T6" fmla="*/ 0 w 12"/>
                    <a:gd name="T7" fmla="*/ 8 h 14"/>
                    <a:gd name="T8" fmla="*/ 0 w 12"/>
                    <a:gd name="T9" fmla="*/ 8 h 14"/>
                    <a:gd name="T10" fmla="*/ 2 w 12"/>
                    <a:gd name="T11" fmla="*/ 12 h 14"/>
                    <a:gd name="T12" fmla="*/ 8 w 12"/>
                    <a:gd name="T13" fmla="*/ 14 h 14"/>
                    <a:gd name="T14" fmla="*/ 8 w 12"/>
                    <a:gd name="T15" fmla="*/ 14 h 14"/>
                    <a:gd name="T16" fmla="*/ 12 w 12"/>
                    <a:gd name="T17" fmla="*/ 10 h 14"/>
                    <a:gd name="T18" fmla="*/ 12 w 12"/>
                    <a:gd name="T19" fmla="*/ 6 h 14"/>
                    <a:gd name="T20" fmla="*/ 12 w 12"/>
                    <a:gd name="T21" fmla="*/ 6 h 14"/>
                    <a:gd name="T22" fmla="*/ 10 w 12"/>
                    <a:gd name="T23" fmla="*/ 0 h 14"/>
                    <a:gd name="T24" fmla="*/ 4 w 12"/>
                    <a:gd name="T25" fmla="*/ 0 h 1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2"/>
                    <a:gd name="T40" fmla="*/ 0 h 14"/>
                    <a:gd name="T41" fmla="*/ 12 w 12"/>
                    <a:gd name="T42" fmla="*/ 14 h 1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2" h="14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0" y="8"/>
                      </a:lnTo>
                      <a:lnTo>
                        <a:pt x="2" y="12"/>
                      </a:lnTo>
                      <a:lnTo>
                        <a:pt x="8" y="14"/>
                      </a:lnTo>
                      <a:lnTo>
                        <a:pt x="12" y="10"/>
                      </a:lnTo>
                      <a:lnTo>
                        <a:pt x="12" y="6"/>
                      </a:lnTo>
                      <a:lnTo>
                        <a:pt x="10" y="0"/>
                      </a:lnTo>
                      <a:lnTo>
                        <a:pt x="4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02" name="Freeform 506"/>
                <p:cNvSpPr>
                  <a:spLocks/>
                </p:cNvSpPr>
                <p:nvPr/>
              </p:nvSpPr>
              <p:spPr bwMode="auto">
                <a:xfrm>
                  <a:off x="2396" y="3600"/>
                  <a:ext cx="8" cy="6"/>
                </a:xfrm>
                <a:custGeom>
                  <a:avLst/>
                  <a:gdLst>
                    <a:gd name="T0" fmla="*/ 8 w 8"/>
                    <a:gd name="T1" fmla="*/ 2 h 6"/>
                    <a:gd name="T2" fmla="*/ 8 w 8"/>
                    <a:gd name="T3" fmla="*/ 2 h 6"/>
                    <a:gd name="T4" fmla="*/ 8 w 8"/>
                    <a:gd name="T5" fmla="*/ 4 h 6"/>
                    <a:gd name="T6" fmla="*/ 6 w 8"/>
                    <a:gd name="T7" fmla="*/ 6 h 6"/>
                    <a:gd name="T8" fmla="*/ 6 w 8"/>
                    <a:gd name="T9" fmla="*/ 6 h 6"/>
                    <a:gd name="T10" fmla="*/ 2 w 8"/>
                    <a:gd name="T11" fmla="*/ 6 h 6"/>
                    <a:gd name="T12" fmla="*/ 0 w 8"/>
                    <a:gd name="T13" fmla="*/ 4 h 6"/>
                    <a:gd name="T14" fmla="*/ 0 w 8"/>
                    <a:gd name="T15" fmla="*/ 4 h 6"/>
                    <a:gd name="T16" fmla="*/ 2 w 8"/>
                    <a:gd name="T17" fmla="*/ 0 h 6"/>
                    <a:gd name="T18" fmla="*/ 4 w 8"/>
                    <a:gd name="T19" fmla="*/ 0 h 6"/>
                    <a:gd name="T20" fmla="*/ 4 w 8"/>
                    <a:gd name="T21" fmla="*/ 0 h 6"/>
                    <a:gd name="T22" fmla="*/ 6 w 8"/>
                    <a:gd name="T23" fmla="*/ 0 h 6"/>
                    <a:gd name="T24" fmla="*/ 8 w 8"/>
                    <a:gd name="T25" fmla="*/ 2 h 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8"/>
                    <a:gd name="T40" fmla="*/ 0 h 6"/>
                    <a:gd name="T41" fmla="*/ 8 w 8"/>
                    <a:gd name="T42" fmla="*/ 6 h 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8" h="6">
                      <a:moveTo>
                        <a:pt x="8" y="2"/>
                      </a:moveTo>
                      <a:lnTo>
                        <a:pt x="8" y="2"/>
                      </a:lnTo>
                      <a:lnTo>
                        <a:pt x="8" y="4"/>
                      </a:lnTo>
                      <a:lnTo>
                        <a:pt x="6" y="6"/>
                      </a:lnTo>
                      <a:lnTo>
                        <a:pt x="2" y="6"/>
                      </a:lnTo>
                      <a:lnTo>
                        <a:pt x="0" y="4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03" name="Freeform 507"/>
                <p:cNvSpPr>
                  <a:spLocks/>
                </p:cNvSpPr>
                <p:nvPr/>
              </p:nvSpPr>
              <p:spPr bwMode="auto">
                <a:xfrm>
                  <a:off x="2312" y="3590"/>
                  <a:ext cx="156" cy="58"/>
                </a:xfrm>
                <a:custGeom>
                  <a:avLst/>
                  <a:gdLst>
                    <a:gd name="T0" fmla="*/ 156 w 156"/>
                    <a:gd name="T1" fmla="*/ 24 h 58"/>
                    <a:gd name="T2" fmla="*/ 140 w 156"/>
                    <a:gd name="T3" fmla="*/ 50 h 58"/>
                    <a:gd name="T4" fmla="*/ 0 w 156"/>
                    <a:gd name="T5" fmla="*/ 58 h 58"/>
                    <a:gd name="T6" fmla="*/ 12 w 156"/>
                    <a:gd name="T7" fmla="*/ 28 h 58"/>
                    <a:gd name="T8" fmla="*/ 64 w 156"/>
                    <a:gd name="T9" fmla="*/ 22 h 58"/>
                    <a:gd name="T10" fmla="*/ 64 w 156"/>
                    <a:gd name="T11" fmla="*/ 22 h 58"/>
                    <a:gd name="T12" fmla="*/ 86 w 156"/>
                    <a:gd name="T13" fmla="*/ 4 h 58"/>
                    <a:gd name="T14" fmla="*/ 86 w 156"/>
                    <a:gd name="T15" fmla="*/ 4 h 58"/>
                    <a:gd name="T16" fmla="*/ 90 w 156"/>
                    <a:gd name="T17" fmla="*/ 2 h 58"/>
                    <a:gd name="T18" fmla="*/ 96 w 156"/>
                    <a:gd name="T19" fmla="*/ 0 h 58"/>
                    <a:gd name="T20" fmla="*/ 102 w 156"/>
                    <a:gd name="T21" fmla="*/ 0 h 58"/>
                    <a:gd name="T22" fmla="*/ 108 w 156"/>
                    <a:gd name="T23" fmla="*/ 0 h 58"/>
                    <a:gd name="T24" fmla="*/ 112 w 156"/>
                    <a:gd name="T25" fmla="*/ 4 h 58"/>
                    <a:gd name="T26" fmla="*/ 116 w 156"/>
                    <a:gd name="T27" fmla="*/ 8 h 58"/>
                    <a:gd name="T28" fmla="*/ 116 w 156"/>
                    <a:gd name="T29" fmla="*/ 16 h 58"/>
                    <a:gd name="T30" fmla="*/ 114 w 156"/>
                    <a:gd name="T31" fmla="*/ 24 h 58"/>
                    <a:gd name="T32" fmla="*/ 156 w 156"/>
                    <a:gd name="T33" fmla="*/ 24 h 58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156"/>
                    <a:gd name="T52" fmla="*/ 0 h 58"/>
                    <a:gd name="T53" fmla="*/ 156 w 156"/>
                    <a:gd name="T54" fmla="*/ 58 h 58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156" h="58">
                      <a:moveTo>
                        <a:pt x="156" y="24"/>
                      </a:moveTo>
                      <a:lnTo>
                        <a:pt x="140" y="50"/>
                      </a:lnTo>
                      <a:lnTo>
                        <a:pt x="0" y="58"/>
                      </a:lnTo>
                      <a:lnTo>
                        <a:pt x="12" y="28"/>
                      </a:lnTo>
                      <a:lnTo>
                        <a:pt x="64" y="22"/>
                      </a:lnTo>
                      <a:lnTo>
                        <a:pt x="86" y="4"/>
                      </a:lnTo>
                      <a:lnTo>
                        <a:pt x="90" y="2"/>
                      </a:lnTo>
                      <a:lnTo>
                        <a:pt x="96" y="0"/>
                      </a:lnTo>
                      <a:lnTo>
                        <a:pt x="102" y="0"/>
                      </a:lnTo>
                      <a:lnTo>
                        <a:pt x="108" y="0"/>
                      </a:lnTo>
                      <a:lnTo>
                        <a:pt x="112" y="4"/>
                      </a:lnTo>
                      <a:lnTo>
                        <a:pt x="116" y="8"/>
                      </a:lnTo>
                      <a:lnTo>
                        <a:pt x="116" y="16"/>
                      </a:lnTo>
                      <a:lnTo>
                        <a:pt x="114" y="24"/>
                      </a:lnTo>
                      <a:lnTo>
                        <a:pt x="156" y="24"/>
                      </a:lnTo>
                      <a:close/>
                    </a:path>
                  </a:pathLst>
                </a:custGeom>
                <a:solidFill>
                  <a:srgbClr val="9A9A9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04" name="Freeform 508"/>
                <p:cNvSpPr>
                  <a:spLocks/>
                </p:cNvSpPr>
                <p:nvPr/>
              </p:nvSpPr>
              <p:spPr bwMode="auto">
                <a:xfrm>
                  <a:off x="2400" y="3604"/>
                  <a:ext cx="10" cy="8"/>
                </a:xfrm>
                <a:custGeom>
                  <a:avLst/>
                  <a:gdLst>
                    <a:gd name="T0" fmla="*/ 0 w 10"/>
                    <a:gd name="T1" fmla="*/ 8 h 8"/>
                    <a:gd name="T2" fmla="*/ 0 w 10"/>
                    <a:gd name="T3" fmla="*/ 8 h 8"/>
                    <a:gd name="T4" fmla="*/ 2 w 10"/>
                    <a:gd name="T5" fmla="*/ 8 h 8"/>
                    <a:gd name="T6" fmla="*/ 6 w 10"/>
                    <a:gd name="T7" fmla="*/ 8 h 8"/>
                    <a:gd name="T8" fmla="*/ 6 w 10"/>
                    <a:gd name="T9" fmla="*/ 8 h 8"/>
                    <a:gd name="T10" fmla="*/ 8 w 10"/>
                    <a:gd name="T11" fmla="*/ 6 h 8"/>
                    <a:gd name="T12" fmla="*/ 10 w 10"/>
                    <a:gd name="T13" fmla="*/ 2 h 8"/>
                    <a:gd name="T14" fmla="*/ 10 w 10"/>
                    <a:gd name="T15" fmla="*/ 2 h 8"/>
                    <a:gd name="T16" fmla="*/ 6 w 10"/>
                    <a:gd name="T17" fmla="*/ 0 h 8"/>
                    <a:gd name="T18" fmla="*/ 2 w 10"/>
                    <a:gd name="T19" fmla="*/ 2 h 8"/>
                    <a:gd name="T20" fmla="*/ 2 w 10"/>
                    <a:gd name="T21" fmla="*/ 2 h 8"/>
                    <a:gd name="T22" fmla="*/ 0 w 10"/>
                    <a:gd name="T23" fmla="*/ 4 h 8"/>
                    <a:gd name="T24" fmla="*/ 0 w 10"/>
                    <a:gd name="T25" fmla="*/ 8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"/>
                    <a:gd name="T40" fmla="*/ 0 h 8"/>
                    <a:gd name="T41" fmla="*/ 10 w 10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" h="8">
                      <a:moveTo>
                        <a:pt x="0" y="8"/>
                      </a:move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6" y="8"/>
                      </a:lnTo>
                      <a:lnTo>
                        <a:pt x="8" y="6"/>
                      </a:lnTo>
                      <a:lnTo>
                        <a:pt x="10" y="2"/>
                      </a:lnTo>
                      <a:lnTo>
                        <a:pt x="6" y="0"/>
                      </a:lnTo>
                      <a:lnTo>
                        <a:pt x="2" y="2"/>
                      </a:lnTo>
                      <a:lnTo>
                        <a:pt x="0" y="4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2A2A2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05" name="Freeform 509"/>
                <p:cNvSpPr>
                  <a:spLocks/>
                </p:cNvSpPr>
                <p:nvPr/>
              </p:nvSpPr>
              <p:spPr bwMode="auto">
                <a:xfrm>
                  <a:off x="2400" y="3604"/>
                  <a:ext cx="10" cy="8"/>
                </a:xfrm>
                <a:custGeom>
                  <a:avLst/>
                  <a:gdLst>
                    <a:gd name="T0" fmla="*/ 0 w 10"/>
                    <a:gd name="T1" fmla="*/ 8 h 8"/>
                    <a:gd name="T2" fmla="*/ 0 w 10"/>
                    <a:gd name="T3" fmla="*/ 8 h 8"/>
                    <a:gd name="T4" fmla="*/ 2 w 10"/>
                    <a:gd name="T5" fmla="*/ 8 h 8"/>
                    <a:gd name="T6" fmla="*/ 6 w 10"/>
                    <a:gd name="T7" fmla="*/ 8 h 8"/>
                    <a:gd name="T8" fmla="*/ 6 w 10"/>
                    <a:gd name="T9" fmla="*/ 8 h 8"/>
                    <a:gd name="T10" fmla="*/ 8 w 10"/>
                    <a:gd name="T11" fmla="*/ 6 h 8"/>
                    <a:gd name="T12" fmla="*/ 10 w 10"/>
                    <a:gd name="T13" fmla="*/ 2 h 8"/>
                    <a:gd name="T14" fmla="*/ 10 w 10"/>
                    <a:gd name="T15" fmla="*/ 2 h 8"/>
                    <a:gd name="T16" fmla="*/ 6 w 10"/>
                    <a:gd name="T17" fmla="*/ 0 h 8"/>
                    <a:gd name="T18" fmla="*/ 2 w 10"/>
                    <a:gd name="T19" fmla="*/ 2 h 8"/>
                    <a:gd name="T20" fmla="*/ 2 w 10"/>
                    <a:gd name="T21" fmla="*/ 2 h 8"/>
                    <a:gd name="T22" fmla="*/ 0 w 10"/>
                    <a:gd name="T23" fmla="*/ 4 h 8"/>
                    <a:gd name="T24" fmla="*/ 0 w 10"/>
                    <a:gd name="T25" fmla="*/ 8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"/>
                    <a:gd name="T40" fmla="*/ 0 h 8"/>
                    <a:gd name="T41" fmla="*/ 10 w 10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" h="8">
                      <a:moveTo>
                        <a:pt x="0" y="8"/>
                      </a:move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6" y="8"/>
                      </a:lnTo>
                      <a:lnTo>
                        <a:pt x="8" y="6"/>
                      </a:lnTo>
                      <a:lnTo>
                        <a:pt x="10" y="2"/>
                      </a:lnTo>
                      <a:lnTo>
                        <a:pt x="6" y="0"/>
                      </a:lnTo>
                      <a:lnTo>
                        <a:pt x="2" y="2"/>
                      </a:lnTo>
                      <a:lnTo>
                        <a:pt x="0" y="4"/>
                      </a:lnTo>
                      <a:lnTo>
                        <a:pt x="0" y="8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06" name="Freeform 510"/>
                <p:cNvSpPr>
                  <a:spLocks/>
                </p:cNvSpPr>
                <p:nvPr/>
              </p:nvSpPr>
              <p:spPr bwMode="auto">
                <a:xfrm>
                  <a:off x="2110" y="3318"/>
                  <a:ext cx="68" cy="12"/>
                </a:xfrm>
                <a:custGeom>
                  <a:avLst/>
                  <a:gdLst>
                    <a:gd name="T0" fmla="*/ 68 w 68"/>
                    <a:gd name="T1" fmla="*/ 4 h 12"/>
                    <a:gd name="T2" fmla="*/ 68 w 68"/>
                    <a:gd name="T3" fmla="*/ 4 h 12"/>
                    <a:gd name="T4" fmla="*/ 62 w 68"/>
                    <a:gd name="T5" fmla="*/ 6 h 12"/>
                    <a:gd name="T6" fmla="*/ 50 w 68"/>
                    <a:gd name="T7" fmla="*/ 8 h 12"/>
                    <a:gd name="T8" fmla="*/ 28 w 68"/>
                    <a:gd name="T9" fmla="*/ 8 h 12"/>
                    <a:gd name="T10" fmla="*/ 14 w 68"/>
                    <a:gd name="T11" fmla="*/ 4 h 12"/>
                    <a:gd name="T12" fmla="*/ 0 w 68"/>
                    <a:gd name="T13" fmla="*/ 0 h 12"/>
                    <a:gd name="T14" fmla="*/ 0 w 68"/>
                    <a:gd name="T15" fmla="*/ 0 h 12"/>
                    <a:gd name="T16" fmla="*/ 6 w 68"/>
                    <a:gd name="T17" fmla="*/ 4 h 12"/>
                    <a:gd name="T18" fmla="*/ 22 w 68"/>
                    <a:gd name="T19" fmla="*/ 10 h 12"/>
                    <a:gd name="T20" fmla="*/ 32 w 68"/>
                    <a:gd name="T21" fmla="*/ 12 h 12"/>
                    <a:gd name="T22" fmla="*/ 44 w 68"/>
                    <a:gd name="T23" fmla="*/ 12 h 12"/>
                    <a:gd name="T24" fmla="*/ 56 w 68"/>
                    <a:gd name="T25" fmla="*/ 10 h 12"/>
                    <a:gd name="T26" fmla="*/ 68 w 68"/>
                    <a:gd name="T27" fmla="*/ 4 h 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68"/>
                    <a:gd name="T43" fmla="*/ 0 h 12"/>
                    <a:gd name="T44" fmla="*/ 68 w 68"/>
                    <a:gd name="T45" fmla="*/ 12 h 12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68" h="12">
                      <a:moveTo>
                        <a:pt x="68" y="4"/>
                      </a:moveTo>
                      <a:lnTo>
                        <a:pt x="68" y="4"/>
                      </a:lnTo>
                      <a:lnTo>
                        <a:pt x="62" y="6"/>
                      </a:lnTo>
                      <a:lnTo>
                        <a:pt x="50" y="8"/>
                      </a:lnTo>
                      <a:lnTo>
                        <a:pt x="28" y="8"/>
                      </a:lnTo>
                      <a:lnTo>
                        <a:pt x="14" y="4"/>
                      </a:lnTo>
                      <a:lnTo>
                        <a:pt x="0" y="0"/>
                      </a:lnTo>
                      <a:lnTo>
                        <a:pt x="6" y="4"/>
                      </a:lnTo>
                      <a:lnTo>
                        <a:pt x="22" y="10"/>
                      </a:lnTo>
                      <a:lnTo>
                        <a:pt x="32" y="12"/>
                      </a:lnTo>
                      <a:lnTo>
                        <a:pt x="44" y="12"/>
                      </a:lnTo>
                      <a:lnTo>
                        <a:pt x="56" y="10"/>
                      </a:lnTo>
                      <a:lnTo>
                        <a:pt x="68" y="4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07" name="Freeform 511"/>
                <p:cNvSpPr>
                  <a:spLocks/>
                </p:cNvSpPr>
                <p:nvPr/>
              </p:nvSpPr>
              <p:spPr bwMode="auto">
                <a:xfrm>
                  <a:off x="2110" y="3318"/>
                  <a:ext cx="68" cy="12"/>
                </a:xfrm>
                <a:custGeom>
                  <a:avLst/>
                  <a:gdLst>
                    <a:gd name="T0" fmla="*/ 68 w 68"/>
                    <a:gd name="T1" fmla="*/ 4 h 12"/>
                    <a:gd name="T2" fmla="*/ 68 w 68"/>
                    <a:gd name="T3" fmla="*/ 4 h 12"/>
                    <a:gd name="T4" fmla="*/ 62 w 68"/>
                    <a:gd name="T5" fmla="*/ 6 h 12"/>
                    <a:gd name="T6" fmla="*/ 50 w 68"/>
                    <a:gd name="T7" fmla="*/ 8 h 12"/>
                    <a:gd name="T8" fmla="*/ 28 w 68"/>
                    <a:gd name="T9" fmla="*/ 8 h 12"/>
                    <a:gd name="T10" fmla="*/ 14 w 68"/>
                    <a:gd name="T11" fmla="*/ 4 h 12"/>
                    <a:gd name="T12" fmla="*/ 0 w 68"/>
                    <a:gd name="T13" fmla="*/ 0 h 12"/>
                    <a:gd name="T14" fmla="*/ 0 w 68"/>
                    <a:gd name="T15" fmla="*/ 0 h 12"/>
                    <a:gd name="T16" fmla="*/ 6 w 68"/>
                    <a:gd name="T17" fmla="*/ 4 h 12"/>
                    <a:gd name="T18" fmla="*/ 22 w 68"/>
                    <a:gd name="T19" fmla="*/ 10 h 12"/>
                    <a:gd name="T20" fmla="*/ 32 w 68"/>
                    <a:gd name="T21" fmla="*/ 12 h 12"/>
                    <a:gd name="T22" fmla="*/ 44 w 68"/>
                    <a:gd name="T23" fmla="*/ 12 h 12"/>
                    <a:gd name="T24" fmla="*/ 56 w 68"/>
                    <a:gd name="T25" fmla="*/ 10 h 12"/>
                    <a:gd name="T26" fmla="*/ 68 w 68"/>
                    <a:gd name="T27" fmla="*/ 4 h 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68"/>
                    <a:gd name="T43" fmla="*/ 0 h 12"/>
                    <a:gd name="T44" fmla="*/ 68 w 68"/>
                    <a:gd name="T45" fmla="*/ 12 h 12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68" h="12">
                      <a:moveTo>
                        <a:pt x="68" y="4"/>
                      </a:moveTo>
                      <a:lnTo>
                        <a:pt x="68" y="4"/>
                      </a:lnTo>
                      <a:lnTo>
                        <a:pt x="62" y="6"/>
                      </a:lnTo>
                      <a:lnTo>
                        <a:pt x="50" y="8"/>
                      </a:lnTo>
                      <a:lnTo>
                        <a:pt x="28" y="8"/>
                      </a:lnTo>
                      <a:lnTo>
                        <a:pt x="14" y="4"/>
                      </a:lnTo>
                      <a:lnTo>
                        <a:pt x="0" y="0"/>
                      </a:lnTo>
                      <a:lnTo>
                        <a:pt x="6" y="4"/>
                      </a:lnTo>
                      <a:lnTo>
                        <a:pt x="22" y="10"/>
                      </a:lnTo>
                      <a:lnTo>
                        <a:pt x="32" y="12"/>
                      </a:lnTo>
                      <a:lnTo>
                        <a:pt x="44" y="12"/>
                      </a:lnTo>
                      <a:lnTo>
                        <a:pt x="56" y="10"/>
                      </a:lnTo>
                      <a:lnTo>
                        <a:pt x="68" y="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08" name="Freeform 512"/>
                <p:cNvSpPr>
                  <a:spLocks/>
                </p:cNvSpPr>
                <p:nvPr/>
              </p:nvSpPr>
              <p:spPr bwMode="auto">
                <a:xfrm>
                  <a:off x="1862" y="3430"/>
                  <a:ext cx="208" cy="236"/>
                </a:xfrm>
                <a:custGeom>
                  <a:avLst/>
                  <a:gdLst>
                    <a:gd name="T0" fmla="*/ 0 w 208"/>
                    <a:gd name="T1" fmla="*/ 0 h 236"/>
                    <a:gd name="T2" fmla="*/ 68 w 208"/>
                    <a:gd name="T3" fmla="*/ 120 h 236"/>
                    <a:gd name="T4" fmla="*/ 68 w 208"/>
                    <a:gd name="T5" fmla="*/ 120 h 236"/>
                    <a:gd name="T6" fmla="*/ 108 w 208"/>
                    <a:gd name="T7" fmla="*/ 90 h 236"/>
                    <a:gd name="T8" fmla="*/ 146 w 208"/>
                    <a:gd name="T9" fmla="*/ 64 h 236"/>
                    <a:gd name="T10" fmla="*/ 166 w 208"/>
                    <a:gd name="T11" fmla="*/ 52 h 236"/>
                    <a:gd name="T12" fmla="*/ 184 w 208"/>
                    <a:gd name="T13" fmla="*/ 44 h 236"/>
                    <a:gd name="T14" fmla="*/ 208 w 208"/>
                    <a:gd name="T15" fmla="*/ 236 h 236"/>
                    <a:gd name="T16" fmla="*/ 166 w 208"/>
                    <a:gd name="T17" fmla="*/ 84 h 236"/>
                    <a:gd name="T18" fmla="*/ 64 w 208"/>
                    <a:gd name="T19" fmla="*/ 132 h 236"/>
                    <a:gd name="T20" fmla="*/ 64 w 208"/>
                    <a:gd name="T21" fmla="*/ 132 h 236"/>
                    <a:gd name="T22" fmla="*/ 34 w 208"/>
                    <a:gd name="T23" fmla="*/ 80 h 236"/>
                    <a:gd name="T24" fmla="*/ 14 w 208"/>
                    <a:gd name="T25" fmla="*/ 36 h 236"/>
                    <a:gd name="T26" fmla="*/ 4 w 208"/>
                    <a:gd name="T27" fmla="*/ 16 h 236"/>
                    <a:gd name="T28" fmla="*/ 0 w 208"/>
                    <a:gd name="T29" fmla="*/ 0 h 2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08"/>
                    <a:gd name="T46" fmla="*/ 0 h 236"/>
                    <a:gd name="T47" fmla="*/ 208 w 208"/>
                    <a:gd name="T48" fmla="*/ 236 h 2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08" h="236">
                      <a:moveTo>
                        <a:pt x="0" y="0"/>
                      </a:moveTo>
                      <a:lnTo>
                        <a:pt x="68" y="120"/>
                      </a:lnTo>
                      <a:lnTo>
                        <a:pt x="108" y="90"/>
                      </a:lnTo>
                      <a:lnTo>
                        <a:pt x="146" y="64"/>
                      </a:lnTo>
                      <a:lnTo>
                        <a:pt x="166" y="52"/>
                      </a:lnTo>
                      <a:lnTo>
                        <a:pt x="184" y="44"/>
                      </a:lnTo>
                      <a:lnTo>
                        <a:pt x="208" y="236"/>
                      </a:lnTo>
                      <a:lnTo>
                        <a:pt x="166" y="84"/>
                      </a:lnTo>
                      <a:lnTo>
                        <a:pt x="64" y="132"/>
                      </a:lnTo>
                      <a:lnTo>
                        <a:pt x="34" y="80"/>
                      </a:lnTo>
                      <a:lnTo>
                        <a:pt x="14" y="36"/>
                      </a:lnTo>
                      <a:lnTo>
                        <a:pt x="4" y="1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09" name="Freeform 513"/>
                <p:cNvSpPr>
                  <a:spLocks/>
                </p:cNvSpPr>
                <p:nvPr/>
              </p:nvSpPr>
              <p:spPr bwMode="auto">
                <a:xfrm>
                  <a:off x="1862" y="3430"/>
                  <a:ext cx="208" cy="236"/>
                </a:xfrm>
                <a:custGeom>
                  <a:avLst/>
                  <a:gdLst>
                    <a:gd name="T0" fmla="*/ 0 w 208"/>
                    <a:gd name="T1" fmla="*/ 0 h 236"/>
                    <a:gd name="T2" fmla="*/ 68 w 208"/>
                    <a:gd name="T3" fmla="*/ 120 h 236"/>
                    <a:gd name="T4" fmla="*/ 68 w 208"/>
                    <a:gd name="T5" fmla="*/ 120 h 236"/>
                    <a:gd name="T6" fmla="*/ 108 w 208"/>
                    <a:gd name="T7" fmla="*/ 90 h 236"/>
                    <a:gd name="T8" fmla="*/ 146 w 208"/>
                    <a:gd name="T9" fmla="*/ 64 h 236"/>
                    <a:gd name="T10" fmla="*/ 166 w 208"/>
                    <a:gd name="T11" fmla="*/ 52 h 236"/>
                    <a:gd name="T12" fmla="*/ 184 w 208"/>
                    <a:gd name="T13" fmla="*/ 44 h 236"/>
                    <a:gd name="T14" fmla="*/ 208 w 208"/>
                    <a:gd name="T15" fmla="*/ 236 h 236"/>
                    <a:gd name="T16" fmla="*/ 166 w 208"/>
                    <a:gd name="T17" fmla="*/ 84 h 236"/>
                    <a:gd name="T18" fmla="*/ 64 w 208"/>
                    <a:gd name="T19" fmla="*/ 132 h 236"/>
                    <a:gd name="T20" fmla="*/ 64 w 208"/>
                    <a:gd name="T21" fmla="*/ 132 h 236"/>
                    <a:gd name="T22" fmla="*/ 34 w 208"/>
                    <a:gd name="T23" fmla="*/ 80 h 236"/>
                    <a:gd name="T24" fmla="*/ 14 w 208"/>
                    <a:gd name="T25" fmla="*/ 36 h 236"/>
                    <a:gd name="T26" fmla="*/ 4 w 208"/>
                    <a:gd name="T27" fmla="*/ 16 h 236"/>
                    <a:gd name="T28" fmla="*/ 0 w 208"/>
                    <a:gd name="T29" fmla="*/ 0 h 2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08"/>
                    <a:gd name="T46" fmla="*/ 0 h 236"/>
                    <a:gd name="T47" fmla="*/ 208 w 208"/>
                    <a:gd name="T48" fmla="*/ 236 h 2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08" h="236">
                      <a:moveTo>
                        <a:pt x="0" y="0"/>
                      </a:moveTo>
                      <a:lnTo>
                        <a:pt x="68" y="120"/>
                      </a:lnTo>
                      <a:lnTo>
                        <a:pt x="108" y="90"/>
                      </a:lnTo>
                      <a:lnTo>
                        <a:pt x="146" y="64"/>
                      </a:lnTo>
                      <a:lnTo>
                        <a:pt x="166" y="52"/>
                      </a:lnTo>
                      <a:lnTo>
                        <a:pt x="184" y="44"/>
                      </a:lnTo>
                      <a:lnTo>
                        <a:pt x="208" y="236"/>
                      </a:lnTo>
                      <a:lnTo>
                        <a:pt x="166" y="84"/>
                      </a:lnTo>
                      <a:lnTo>
                        <a:pt x="64" y="132"/>
                      </a:lnTo>
                      <a:lnTo>
                        <a:pt x="34" y="80"/>
                      </a:lnTo>
                      <a:lnTo>
                        <a:pt x="14" y="36"/>
                      </a:lnTo>
                      <a:lnTo>
                        <a:pt x="4" y="16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10" name="Freeform 514"/>
                <p:cNvSpPr>
                  <a:spLocks/>
                </p:cNvSpPr>
                <p:nvPr/>
              </p:nvSpPr>
              <p:spPr bwMode="auto">
                <a:xfrm>
                  <a:off x="2062" y="3482"/>
                  <a:ext cx="100" cy="132"/>
                </a:xfrm>
                <a:custGeom>
                  <a:avLst/>
                  <a:gdLst>
                    <a:gd name="T0" fmla="*/ 26 w 100"/>
                    <a:gd name="T1" fmla="*/ 0 h 132"/>
                    <a:gd name="T2" fmla="*/ 92 w 100"/>
                    <a:gd name="T3" fmla="*/ 78 h 132"/>
                    <a:gd name="T4" fmla="*/ 92 w 100"/>
                    <a:gd name="T5" fmla="*/ 0 h 132"/>
                    <a:gd name="T6" fmla="*/ 92 w 100"/>
                    <a:gd name="T7" fmla="*/ 0 h 132"/>
                    <a:gd name="T8" fmla="*/ 94 w 100"/>
                    <a:gd name="T9" fmla="*/ 8 h 132"/>
                    <a:gd name="T10" fmla="*/ 98 w 100"/>
                    <a:gd name="T11" fmla="*/ 32 h 132"/>
                    <a:gd name="T12" fmla="*/ 100 w 100"/>
                    <a:gd name="T13" fmla="*/ 48 h 132"/>
                    <a:gd name="T14" fmla="*/ 100 w 100"/>
                    <a:gd name="T15" fmla="*/ 66 h 132"/>
                    <a:gd name="T16" fmla="*/ 100 w 100"/>
                    <a:gd name="T17" fmla="*/ 82 h 132"/>
                    <a:gd name="T18" fmla="*/ 98 w 100"/>
                    <a:gd name="T19" fmla="*/ 100 h 132"/>
                    <a:gd name="T20" fmla="*/ 26 w 100"/>
                    <a:gd name="T21" fmla="*/ 28 h 132"/>
                    <a:gd name="T22" fmla="*/ 0 w 100"/>
                    <a:gd name="T23" fmla="*/ 132 h 132"/>
                    <a:gd name="T24" fmla="*/ 0 w 100"/>
                    <a:gd name="T25" fmla="*/ 132 h 132"/>
                    <a:gd name="T26" fmla="*/ 2 w 100"/>
                    <a:gd name="T27" fmla="*/ 110 h 132"/>
                    <a:gd name="T28" fmla="*/ 10 w 100"/>
                    <a:gd name="T29" fmla="*/ 64 h 132"/>
                    <a:gd name="T30" fmla="*/ 18 w 100"/>
                    <a:gd name="T31" fmla="*/ 18 h 132"/>
                    <a:gd name="T32" fmla="*/ 22 w 100"/>
                    <a:gd name="T33" fmla="*/ 4 h 132"/>
                    <a:gd name="T34" fmla="*/ 24 w 100"/>
                    <a:gd name="T35" fmla="*/ 0 h 132"/>
                    <a:gd name="T36" fmla="*/ 26 w 100"/>
                    <a:gd name="T37" fmla="*/ 0 h 13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0"/>
                    <a:gd name="T58" fmla="*/ 0 h 132"/>
                    <a:gd name="T59" fmla="*/ 100 w 100"/>
                    <a:gd name="T60" fmla="*/ 132 h 13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0" h="132">
                      <a:moveTo>
                        <a:pt x="26" y="0"/>
                      </a:moveTo>
                      <a:lnTo>
                        <a:pt x="92" y="78"/>
                      </a:lnTo>
                      <a:lnTo>
                        <a:pt x="92" y="0"/>
                      </a:lnTo>
                      <a:lnTo>
                        <a:pt x="94" y="8"/>
                      </a:lnTo>
                      <a:lnTo>
                        <a:pt x="98" y="32"/>
                      </a:lnTo>
                      <a:lnTo>
                        <a:pt x="100" y="48"/>
                      </a:lnTo>
                      <a:lnTo>
                        <a:pt x="100" y="66"/>
                      </a:lnTo>
                      <a:lnTo>
                        <a:pt x="100" y="82"/>
                      </a:lnTo>
                      <a:lnTo>
                        <a:pt x="98" y="100"/>
                      </a:lnTo>
                      <a:lnTo>
                        <a:pt x="26" y="28"/>
                      </a:lnTo>
                      <a:lnTo>
                        <a:pt x="0" y="132"/>
                      </a:lnTo>
                      <a:lnTo>
                        <a:pt x="2" y="110"/>
                      </a:lnTo>
                      <a:lnTo>
                        <a:pt x="10" y="64"/>
                      </a:lnTo>
                      <a:lnTo>
                        <a:pt x="18" y="18"/>
                      </a:lnTo>
                      <a:lnTo>
                        <a:pt x="22" y="4"/>
                      </a:lnTo>
                      <a:lnTo>
                        <a:pt x="24" y="0"/>
                      </a:lnTo>
                      <a:lnTo>
                        <a:pt x="26" y="0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11" name="Freeform 515"/>
                <p:cNvSpPr>
                  <a:spLocks/>
                </p:cNvSpPr>
                <p:nvPr/>
              </p:nvSpPr>
              <p:spPr bwMode="auto">
                <a:xfrm>
                  <a:off x="2062" y="3482"/>
                  <a:ext cx="100" cy="132"/>
                </a:xfrm>
                <a:custGeom>
                  <a:avLst/>
                  <a:gdLst>
                    <a:gd name="T0" fmla="*/ 26 w 100"/>
                    <a:gd name="T1" fmla="*/ 0 h 132"/>
                    <a:gd name="T2" fmla="*/ 92 w 100"/>
                    <a:gd name="T3" fmla="*/ 78 h 132"/>
                    <a:gd name="T4" fmla="*/ 92 w 100"/>
                    <a:gd name="T5" fmla="*/ 0 h 132"/>
                    <a:gd name="T6" fmla="*/ 92 w 100"/>
                    <a:gd name="T7" fmla="*/ 0 h 132"/>
                    <a:gd name="T8" fmla="*/ 94 w 100"/>
                    <a:gd name="T9" fmla="*/ 8 h 132"/>
                    <a:gd name="T10" fmla="*/ 98 w 100"/>
                    <a:gd name="T11" fmla="*/ 32 h 132"/>
                    <a:gd name="T12" fmla="*/ 100 w 100"/>
                    <a:gd name="T13" fmla="*/ 48 h 132"/>
                    <a:gd name="T14" fmla="*/ 100 w 100"/>
                    <a:gd name="T15" fmla="*/ 66 h 132"/>
                    <a:gd name="T16" fmla="*/ 100 w 100"/>
                    <a:gd name="T17" fmla="*/ 82 h 132"/>
                    <a:gd name="T18" fmla="*/ 98 w 100"/>
                    <a:gd name="T19" fmla="*/ 100 h 132"/>
                    <a:gd name="T20" fmla="*/ 26 w 100"/>
                    <a:gd name="T21" fmla="*/ 28 h 132"/>
                    <a:gd name="T22" fmla="*/ 0 w 100"/>
                    <a:gd name="T23" fmla="*/ 132 h 132"/>
                    <a:gd name="T24" fmla="*/ 0 w 100"/>
                    <a:gd name="T25" fmla="*/ 132 h 132"/>
                    <a:gd name="T26" fmla="*/ 2 w 100"/>
                    <a:gd name="T27" fmla="*/ 110 h 132"/>
                    <a:gd name="T28" fmla="*/ 10 w 100"/>
                    <a:gd name="T29" fmla="*/ 64 h 132"/>
                    <a:gd name="T30" fmla="*/ 18 w 100"/>
                    <a:gd name="T31" fmla="*/ 18 h 132"/>
                    <a:gd name="T32" fmla="*/ 22 w 100"/>
                    <a:gd name="T33" fmla="*/ 4 h 132"/>
                    <a:gd name="T34" fmla="*/ 24 w 100"/>
                    <a:gd name="T35" fmla="*/ 0 h 132"/>
                    <a:gd name="T36" fmla="*/ 26 w 100"/>
                    <a:gd name="T37" fmla="*/ 0 h 13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0"/>
                    <a:gd name="T58" fmla="*/ 0 h 132"/>
                    <a:gd name="T59" fmla="*/ 100 w 100"/>
                    <a:gd name="T60" fmla="*/ 132 h 13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0" h="132">
                      <a:moveTo>
                        <a:pt x="26" y="0"/>
                      </a:moveTo>
                      <a:lnTo>
                        <a:pt x="92" y="78"/>
                      </a:lnTo>
                      <a:lnTo>
                        <a:pt x="92" y="0"/>
                      </a:lnTo>
                      <a:lnTo>
                        <a:pt x="94" y="8"/>
                      </a:lnTo>
                      <a:lnTo>
                        <a:pt x="98" y="32"/>
                      </a:lnTo>
                      <a:lnTo>
                        <a:pt x="100" y="48"/>
                      </a:lnTo>
                      <a:lnTo>
                        <a:pt x="100" y="66"/>
                      </a:lnTo>
                      <a:lnTo>
                        <a:pt x="100" y="82"/>
                      </a:lnTo>
                      <a:lnTo>
                        <a:pt x="98" y="100"/>
                      </a:lnTo>
                      <a:lnTo>
                        <a:pt x="26" y="28"/>
                      </a:lnTo>
                      <a:lnTo>
                        <a:pt x="0" y="132"/>
                      </a:lnTo>
                      <a:lnTo>
                        <a:pt x="2" y="110"/>
                      </a:lnTo>
                      <a:lnTo>
                        <a:pt x="10" y="64"/>
                      </a:lnTo>
                      <a:lnTo>
                        <a:pt x="18" y="18"/>
                      </a:lnTo>
                      <a:lnTo>
                        <a:pt x="22" y="4"/>
                      </a:lnTo>
                      <a:lnTo>
                        <a:pt x="24" y="0"/>
                      </a:lnTo>
                      <a:lnTo>
                        <a:pt x="2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12" name="Freeform 516"/>
                <p:cNvSpPr>
                  <a:spLocks/>
                </p:cNvSpPr>
                <p:nvPr/>
              </p:nvSpPr>
              <p:spPr bwMode="auto">
                <a:xfrm>
                  <a:off x="2004" y="3800"/>
                  <a:ext cx="312" cy="242"/>
                </a:xfrm>
                <a:custGeom>
                  <a:avLst/>
                  <a:gdLst>
                    <a:gd name="T0" fmla="*/ 0 w 312"/>
                    <a:gd name="T1" fmla="*/ 172 h 242"/>
                    <a:gd name="T2" fmla="*/ 54 w 312"/>
                    <a:gd name="T3" fmla="*/ 148 h 242"/>
                    <a:gd name="T4" fmla="*/ 70 w 312"/>
                    <a:gd name="T5" fmla="*/ 134 h 242"/>
                    <a:gd name="T6" fmla="*/ 132 w 312"/>
                    <a:gd name="T7" fmla="*/ 44 h 242"/>
                    <a:gd name="T8" fmla="*/ 270 w 312"/>
                    <a:gd name="T9" fmla="*/ 0 h 242"/>
                    <a:gd name="T10" fmla="*/ 272 w 312"/>
                    <a:gd name="T11" fmla="*/ 2 h 242"/>
                    <a:gd name="T12" fmla="*/ 274 w 312"/>
                    <a:gd name="T13" fmla="*/ 12 h 242"/>
                    <a:gd name="T14" fmla="*/ 266 w 312"/>
                    <a:gd name="T15" fmla="*/ 18 h 242"/>
                    <a:gd name="T16" fmla="*/ 214 w 312"/>
                    <a:gd name="T17" fmla="*/ 24 h 242"/>
                    <a:gd name="T18" fmla="*/ 156 w 312"/>
                    <a:gd name="T19" fmla="*/ 60 h 242"/>
                    <a:gd name="T20" fmla="*/ 232 w 312"/>
                    <a:gd name="T21" fmla="*/ 42 h 242"/>
                    <a:gd name="T22" fmla="*/ 272 w 312"/>
                    <a:gd name="T23" fmla="*/ 42 h 242"/>
                    <a:gd name="T24" fmla="*/ 306 w 312"/>
                    <a:gd name="T25" fmla="*/ 42 h 242"/>
                    <a:gd name="T26" fmla="*/ 312 w 312"/>
                    <a:gd name="T27" fmla="*/ 52 h 242"/>
                    <a:gd name="T28" fmla="*/ 310 w 312"/>
                    <a:gd name="T29" fmla="*/ 60 h 242"/>
                    <a:gd name="T30" fmla="*/ 298 w 312"/>
                    <a:gd name="T31" fmla="*/ 66 h 242"/>
                    <a:gd name="T32" fmla="*/ 300 w 312"/>
                    <a:gd name="T33" fmla="*/ 68 h 242"/>
                    <a:gd name="T34" fmla="*/ 304 w 312"/>
                    <a:gd name="T35" fmla="*/ 76 h 242"/>
                    <a:gd name="T36" fmla="*/ 298 w 312"/>
                    <a:gd name="T37" fmla="*/ 82 h 242"/>
                    <a:gd name="T38" fmla="*/ 246 w 312"/>
                    <a:gd name="T39" fmla="*/ 98 h 242"/>
                    <a:gd name="T40" fmla="*/ 252 w 312"/>
                    <a:gd name="T41" fmla="*/ 108 h 242"/>
                    <a:gd name="T42" fmla="*/ 282 w 312"/>
                    <a:gd name="T43" fmla="*/ 100 h 242"/>
                    <a:gd name="T44" fmla="*/ 284 w 312"/>
                    <a:gd name="T45" fmla="*/ 108 h 242"/>
                    <a:gd name="T46" fmla="*/ 280 w 312"/>
                    <a:gd name="T47" fmla="*/ 114 h 242"/>
                    <a:gd name="T48" fmla="*/ 270 w 312"/>
                    <a:gd name="T49" fmla="*/ 120 h 242"/>
                    <a:gd name="T50" fmla="*/ 232 w 312"/>
                    <a:gd name="T51" fmla="*/ 134 h 242"/>
                    <a:gd name="T52" fmla="*/ 194 w 312"/>
                    <a:gd name="T53" fmla="*/ 148 h 242"/>
                    <a:gd name="T54" fmla="*/ 124 w 312"/>
                    <a:gd name="T55" fmla="*/ 202 h 242"/>
                    <a:gd name="T56" fmla="*/ 110 w 312"/>
                    <a:gd name="T57" fmla="*/ 208 h 242"/>
                    <a:gd name="T58" fmla="*/ 90 w 312"/>
                    <a:gd name="T59" fmla="*/ 210 h 242"/>
                    <a:gd name="T60" fmla="*/ 22 w 312"/>
                    <a:gd name="T61" fmla="*/ 242 h 242"/>
                    <a:gd name="T62" fmla="*/ 10 w 312"/>
                    <a:gd name="T63" fmla="*/ 224 h 242"/>
                    <a:gd name="T64" fmla="*/ 2 w 312"/>
                    <a:gd name="T65" fmla="*/ 202 h 242"/>
                    <a:gd name="T66" fmla="*/ 0 w 312"/>
                    <a:gd name="T67" fmla="*/ 172 h 24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12"/>
                    <a:gd name="T103" fmla="*/ 0 h 242"/>
                    <a:gd name="T104" fmla="*/ 312 w 312"/>
                    <a:gd name="T105" fmla="*/ 242 h 24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12" h="242">
                      <a:moveTo>
                        <a:pt x="0" y="172"/>
                      </a:moveTo>
                      <a:lnTo>
                        <a:pt x="0" y="172"/>
                      </a:lnTo>
                      <a:lnTo>
                        <a:pt x="30" y="160"/>
                      </a:lnTo>
                      <a:lnTo>
                        <a:pt x="54" y="148"/>
                      </a:lnTo>
                      <a:lnTo>
                        <a:pt x="64" y="142"/>
                      </a:lnTo>
                      <a:lnTo>
                        <a:pt x="70" y="134"/>
                      </a:lnTo>
                      <a:lnTo>
                        <a:pt x="132" y="44"/>
                      </a:lnTo>
                      <a:lnTo>
                        <a:pt x="200" y="2"/>
                      </a:lnTo>
                      <a:lnTo>
                        <a:pt x="270" y="0"/>
                      </a:lnTo>
                      <a:lnTo>
                        <a:pt x="272" y="2"/>
                      </a:lnTo>
                      <a:lnTo>
                        <a:pt x="274" y="8"/>
                      </a:lnTo>
                      <a:lnTo>
                        <a:pt x="274" y="12"/>
                      </a:lnTo>
                      <a:lnTo>
                        <a:pt x="270" y="14"/>
                      </a:lnTo>
                      <a:lnTo>
                        <a:pt x="266" y="18"/>
                      </a:lnTo>
                      <a:lnTo>
                        <a:pt x="258" y="20"/>
                      </a:lnTo>
                      <a:lnTo>
                        <a:pt x="214" y="24"/>
                      </a:lnTo>
                      <a:lnTo>
                        <a:pt x="156" y="60"/>
                      </a:lnTo>
                      <a:lnTo>
                        <a:pt x="232" y="42"/>
                      </a:lnTo>
                      <a:lnTo>
                        <a:pt x="246" y="42"/>
                      </a:lnTo>
                      <a:lnTo>
                        <a:pt x="272" y="42"/>
                      </a:lnTo>
                      <a:lnTo>
                        <a:pt x="306" y="42"/>
                      </a:lnTo>
                      <a:lnTo>
                        <a:pt x="308" y="46"/>
                      </a:lnTo>
                      <a:lnTo>
                        <a:pt x="312" y="52"/>
                      </a:lnTo>
                      <a:lnTo>
                        <a:pt x="312" y="56"/>
                      </a:lnTo>
                      <a:lnTo>
                        <a:pt x="310" y="60"/>
                      </a:lnTo>
                      <a:lnTo>
                        <a:pt x="306" y="62"/>
                      </a:lnTo>
                      <a:lnTo>
                        <a:pt x="298" y="66"/>
                      </a:lnTo>
                      <a:lnTo>
                        <a:pt x="300" y="68"/>
                      </a:lnTo>
                      <a:lnTo>
                        <a:pt x="302" y="72"/>
                      </a:lnTo>
                      <a:lnTo>
                        <a:pt x="304" y="76"/>
                      </a:lnTo>
                      <a:lnTo>
                        <a:pt x="302" y="78"/>
                      </a:lnTo>
                      <a:lnTo>
                        <a:pt x="298" y="82"/>
                      </a:lnTo>
                      <a:lnTo>
                        <a:pt x="292" y="84"/>
                      </a:lnTo>
                      <a:lnTo>
                        <a:pt x="246" y="98"/>
                      </a:lnTo>
                      <a:lnTo>
                        <a:pt x="200" y="124"/>
                      </a:lnTo>
                      <a:lnTo>
                        <a:pt x="252" y="108"/>
                      </a:lnTo>
                      <a:lnTo>
                        <a:pt x="282" y="100"/>
                      </a:lnTo>
                      <a:lnTo>
                        <a:pt x="284" y="102"/>
                      </a:lnTo>
                      <a:lnTo>
                        <a:pt x="284" y="108"/>
                      </a:lnTo>
                      <a:lnTo>
                        <a:pt x="282" y="110"/>
                      </a:lnTo>
                      <a:lnTo>
                        <a:pt x="280" y="114"/>
                      </a:lnTo>
                      <a:lnTo>
                        <a:pt x="276" y="118"/>
                      </a:lnTo>
                      <a:lnTo>
                        <a:pt x="270" y="120"/>
                      </a:lnTo>
                      <a:lnTo>
                        <a:pt x="232" y="134"/>
                      </a:lnTo>
                      <a:lnTo>
                        <a:pt x="194" y="148"/>
                      </a:lnTo>
                      <a:lnTo>
                        <a:pt x="166" y="172"/>
                      </a:lnTo>
                      <a:lnTo>
                        <a:pt x="124" y="202"/>
                      </a:lnTo>
                      <a:lnTo>
                        <a:pt x="110" y="208"/>
                      </a:lnTo>
                      <a:lnTo>
                        <a:pt x="100" y="210"/>
                      </a:lnTo>
                      <a:lnTo>
                        <a:pt x="90" y="210"/>
                      </a:lnTo>
                      <a:lnTo>
                        <a:pt x="22" y="242"/>
                      </a:lnTo>
                      <a:lnTo>
                        <a:pt x="18" y="238"/>
                      </a:lnTo>
                      <a:lnTo>
                        <a:pt x="10" y="224"/>
                      </a:lnTo>
                      <a:lnTo>
                        <a:pt x="6" y="214"/>
                      </a:lnTo>
                      <a:lnTo>
                        <a:pt x="2" y="202"/>
                      </a:lnTo>
                      <a:lnTo>
                        <a:pt x="0" y="188"/>
                      </a:lnTo>
                      <a:lnTo>
                        <a:pt x="0" y="172"/>
                      </a:lnTo>
                      <a:close/>
                    </a:path>
                  </a:pathLst>
                </a:custGeom>
                <a:solidFill>
                  <a:srgbClr val="F0AC7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13" name="Freeform 517"/>
                <p:cNvSpPr>
                  <a:spLocks/>
                </p:cNvSpPr>
                <p:nvPr/>
              </p:nvSpPr>
              <p:spPr bwMode="auto">
                <a:xfrm>
                  <a:off x="2004" y="3800"/>
                  <a:ext cx="312" cy="242"/>
                </a:xfrm>
                <a:custGeom>
                  <a:avLst/>
                  <a:gdLst>
                    <a:gd name="T0" fmla="*/ 0 w 312"/>
                    <a:gd name="T1" fmla="*/ 172 h 242"/>
                    <a:gd name="T2" fmla="*/ 54 w 312"/>
                    <a:gd name="T3" fmla="*/ 148 h 242"/>
                    <a:gd name="T4" fmla="*/ 70 w 312"/>
                    <a:gd name="T5" fmla="*/ 134 h 242"/>
                    <a:gd name="T6" fmla="*/ 132 w 312"/>
                    <a:gd name="T7" fmla="*/ 44 h 242"/>
                    <a:gd name="T8" fmla="*/ 270 w 312"/>
                    <a:gd name="T9" fmla="*/ 0 h 242"/>
                    <a:gd name="T10" fmla="*/ 272 w 312"/>
                    <a:gd name="T11" fmla="*/ 2 h 242"/>
                    <a:gd name="T12" fmla="*/ 274 w 312"/>
                    <a:gd name="T13" fmla="*/ 12 h 242"/>
                    <a:gd name="T14" fmla="*/ 266 w 312"/>
                    <a:gd name="T15" fmla="*/ 18 h 242"/>
                    <a:gd name="T16" fmla="*/ 214 w 312"/>
                    <a:gd name="T17" fmla="*/ 24 h 242"/>
                    <a:gd name="T18" fmla="*/ 156 w 312"/>
                    <a:gd name="T19" fmla="*/ 60 h 242"/>
                    <a:gd name="T20" fmla="*/ 232 w 312"/>
                    <a:gd name="T21" fmla="*/ 42 h 242"/>
                    <a:gd name="T22" fmla="*/ 272 w 312"/>
                    <a:gd name="T23" fmla="*/ 42 h 242"/>
                    <a:gd name="T24" fmla="*/ 306 w 312"/>
                    <a:gd name="T25" fmla="*/ 42 h 242"/>
                    <a:gd name="T26" fmla="*/ 312 w 312"/>
                    <a:gd name="T27" fmla="*/ 52 h 242"/>
                    <a:gd name="T28" fmla="*/ 310 w 312"/>
                    <a:gd name="T29" fmla="*/ 60 h 242"/>
                    <a:gd name="T30" fmla="*/ 298 w 312"/>
                    <a:gd name="T31" fmla="*/ 66 h 242"/>
                    <a:gd name="T32" fmla="*/ 300 w 312"/>
                    <a:gd name="T33" fmla="*/ 68 h 242"/>
                    <a:gd name="T34" fmla="*/ 304 w 312"/>
                    <a:gd name="T35" fmla="*/ 76 h 242"/>
                    <a:gd name="T36" fmla="*/ 298 w 312"/>
                    <a:gd name="T37" fmla="*/ 82 h 242"/>
                    <a:gd name="T38" fmla="*/ 246 w 312"/>
                    <a:gd name="T39" fmla="*/ 98 h 242"/>
                    <a:gd name="T40" fmla="*/ 252 w 312"/>
                    <a:gd name="T41" fmla="*/ 108 h 242"/>
                    <a:gd name="T42" fmla="*/ 282 w 312"/>
                    <a:gd name="T43" fmla="*/ 100 h 242"/>
                    <a:gd name="T44" fmla="*/ 284 w 312"/>
                    <a:gd name="T45" fmla="*/ 108 h 242"/>
                    <a:gd name="T46" fmla="*/ 280 w 312"/>
                    <a:gd name="T47" fmla="*/ 114 h 242"/>
                    <a:gd name="T48" fmla="*/ 270 w 312"/>
                    <a:gd name="T49" fmla="*/ 120 h 242"/>
                    <a:gd name="T50" fmla="*/ 232 w 312"/>
                    <a:gd name="T51" fmla="*/ 134 h 242"/>
                    <a:gd name="T52" fmla="*/ 194 w 312"/>
                    <a:gd name="T53" fmla="*/ 148 h 242"/>
                    <a:gd name="T54" fmla="*/ 124 w 312"/>
                    <a:gd name="T55" fmla="*/ 202 h 242"/>
                    <a:gd name="T56" fmla="*/ 110 w 312"/>
                    <a:gd name="T57" fmla="*/ 208 h 242"/>
                    <a:gd name="T58" fmla="*/ 90 w 312"/>
                    <a:gd name="T59" fmla="*/ 210 h 242"/>
                    <a:gd name="T60" fmla="*/ 22 w 312"/>
                    <a:gd name="T61" fmla="*/ 242 h 242"/>
                    <a:gd name="T62" fmla="*/ 10 w 312"/>
                    <a:gd name="T63" fmla="*/ 224 h 242"/>
                    <a:gd name="T64" fmla="*/ 2 w 312"/>
                    <a:gd name="T65" fmla="*/ 202 h 242"/>
                    <a:gd name="T66" fmla="*/ 0 w 312"/>
                    <a:gd name="T67" fmla="*/ 172 h 24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12"/>
                    <a:gd name="T103" fmla="*/ 0 h 242"/>
                    <a:gd name="T104" fmla="*/ 312 w 312"/>
                    <a:gd name="T105" fmla="*/ 242 h 24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12" h="242">
                      <a:moveTo>
                        <a:pt x="0" y="172"/>
                      </a:moveTo>
                      <a:lnTo>
                        <a:pt x="0" y="172"/>
                      </a:lnTo>
                      <a:lnTo>
                        <a:pt x="30" y="160"/>
                      </a:lnTo>
                      <a:lnTo>
                        <a:pt x="54" y="148"/>
                      </a:lnTo>
                      <a:lnTo>
                        <a:pt x="64" y="142"/>
                      </a:lnTo>
                      <a:lnTo>
                        <a:pt x="70" y="134"/>
                      </a:lnTo>
                      <a:lnTo>
                        <a:pt x="132" y="44"/>
                      </a:lnTo>
                      <a:lnTo>
                        <a:pt x="200" y="2"/>
                      </a:lnTo>
                      <a:lnTo>
                        <a:pt x="270" y="0"/>
                      </a:lnTo>
                      <a:lnTo>
                        <a:pt x="272" y="2"/>
                      </a:lnTo>
                      <a:lnTo>
                        <a:pt x="274" y="8"/>
                      </a:lnTo>
                      <a:lnTo>
                        <a:pt x="274" y="12"/>
                      </a:lnTo>
                      <a:lnTo>
                        <a:pt x="270" y="14"/>
                      </a:lnTo>
                      <a:lnTo>
                        <a:pt x="266" y="18"/>
                      </a:lnTo>
                      <a:lnTo>
                        <a:pt x="258" y="20"/>
                      </a:lnTo>
                      <a:lnTo>
                        <a:pt x="214" y="24"/>
                      </a:lnTo>
                      <a:lnTo>
                        <a:pt x="156" y="60"/>
                      </a:lnTo>
                      <a:lnTo>
                        <a:pt x="232" y="42"/>
                      </a:lnTo>
                      <a:lnTo>
                        <a:pt x="246" y="42"/>
                      </a:lnTo>
                      <a:lnTo>
                        <a:pt x="272" y="42"/>
                      </a:lnTo>
                      <a:lnTo>
                        <a:pt x="306" y="42"/>
                      </a:lnTo>
                      <a:lnTo>
                        <a:pt x="308" y="46"/>
                      </a:lnTo>
                      <a:lnTo>
                        <a:pt x="312" y="52"/>
                      </a:lnTo>
                      <a:lnTo>
                        <a:pt x="312" y="56"/>
                      </a:lnTo>
                      <a:lnTo>
                        <a:pt x="310" y="60"/>
                      </a:lnTo>
                      <a:lnTo>
                        <a:pt x="306" y="62"/>
                      </a:lnTo>
                      <a:lnTo>
                        <a:pt x="298" y="66"/>
                      </a:lnTo>
                      <a:lnTo>
                        <a:pt x="300" y="68"/>
                      </a:lnTo>
                      <a:lnTo>
                        <a:pt x="302" y="72"/>
                      </a:lnTo>
                      <a:lnTo>
                        <a:pt x="304" y="76"/>
                      </a:lnTo>
                      <a:lnTo>
                        <a:pt x="302" y="78"/>
                      </a:lnTo>
                      <a:lnTo>
                        <a:pt x="298" y="82"/>
                      </a:lnTo>
                      <a:lnTo>
                        <a:pt x="292" y="84"/>
                      </a:lnTo>
                      <a:lnTo>
                        <a:pt x="246" y="98"/>
                      </a:lnTo>
                      <a:lnTo>
                        <a:pt x="200" y="124"/>
                      </a:lnTo>
                      <a:lnTo>
                        <a:pt x="252" y="108"/>
                      </a:lnTo>
                      <a:lnTo>
                        <a:pt x="282" y="100"/>
                      </a:lnTo>
                      <a:lnTo>
                        <a:pt x="284" y="102"/>
                      </a:lnTo>
                      <a:lnTo>
                        <a:pt x="284" y="108"/>
                      </a:lnTo>
                      <a:lnTo>
                        <a:pt x="282" y="110"/>
                      </a:lnTo>
                      <a:lnTo>
                        <a:pt x="280" y="114"/>
                      </a:lnTo>
                      <a:lnTo>
                        <a:pt x="276" y="118"/>
                      </a:lnTo>
                      <a:lnTo>
                        <a:pt x="270" y="120"/>
                      </a:lnTo>
                      <a:lnTo>
                        <a:pt x="232" y="134"/>
                      </a:lnTo>
                      <a:lnTo>
                        <a:pt x="194" y="148"/>
                      </a:lnTo>
                      <a:lnTo>
                        <a:pt x="166" y="172"/>
                      </a:lnTo>
                      <a:lnTo>
                        <a:pt x="124" y="202"/>
                      </a:lnTo>
                      <a:lnTo>
                        <a:pt x="110" y="208"/>
                      </a:lnTo>
                      <a:lnTo>
                        <a:pt x="100" y="210"/>
                      </a:lnTo>
                      <a:lnTo>
                        <a:pt x="90" y="210"/>
                      </a:lnTo>
                      <a:lnTo>
                        <a:pt x="22" y="242"/>
                      </a:lnTo>
                      <a:lnTo>
                        <a:pt x="18" y="238"/>
                      </a:lnTo>
                      <a:lnTo>
                        <a:pt x="10" y="224"/>
                      </a:lnTo>
                      <a:lnTo>
                        <a:pt x="6" y="214"/>
                      </a:lnTo>
                      <a:lnTo>
                        <a:pt x="2" y="202"/>
                      </a:lnTo>
                      <a:lnTo>
                        <a:pt x="0" y="188"/>
                      </a:lnTo>
                      <a:lnTo>
                        <a:pt x="0" y="17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14" name="Freeform 518"/>
                <p:cNvSpPr>
                  <a:spLocks/>
                </p:cNvSpPr>
                <p:nvPr/>
              </p:nvSpPr>
              <p:spPr bwMode="auto">
                <a:xfrm>
                  <a:off x="1586" y="3540"/>
                  <a:ext cx="474" cy="678"/>
                </a:xfrm>
                <a:custGeom>
                  <a:avLst/>
                  <a:gdLst>
                    <a:gd name="T0" fmla="*/ 12 w 474"/>
                    <a:gd name="T1" fmla="*/ 0 h 678"/>
                    <a:gd name="T2" fmla="*/ 90 w 474"/>
                    <a:gd name="T3" fmla="*/ 52 h 678"/>
                    <a:gd name="T4" fmla="*/ 156 w 474"/>
                    <a:gd name="T5" fmla="*/ 104 h 678"/>
                    <a:gd name="T6" fmla="*/ 196 w 474"/>
                    <a:gd name="T7" fmla="*/ 142 h 678"/>
                    <a:gd name="T8" fmla="*/ 226 w 474"/>
                    <a:gd name="T9" fmla="*/ 180 h 678"/>
                    <a:gd name="T10" fmla="*/ 240 w 474"/>
                    <a:gd name="T11" fmla="*/ 218 h 678"/>
                    <a:gd name="T12" fmla="*/ 240 w 474"/>
                    <a:gd name="T13" fmla="*/ 234 h 678"/>
                    <a:gd name="T14" fmla="*/ 232 w 474"/>
                    <a:gd name="T15" fmla="*/ 268 h 678"/>
                    <a:gd name="T16" fmla="*/ 198 w 474"/>
                    <a:gd name="T17" fmla="*/ 372 h 678"/>
                    <a:gd name="T18" fmla="*/ 178 w 474"/>
                    <a:gd name="T19" fmla="*/ 436 h 678"/>
                    <a:gd name="T20" fmla="*/ 172 w 474"/>
                    <a:gd name="T21" fmla="*/ 480 h 678"/>
                    <a:gd name="T22" fmla="*/ 180 w 474"/>
                    <a:gd name="T23" fmla="*/ 476 h 678"/>
                    <a:gd name="T24" fmla="*/ 220 w 474"/>
                    <a:gd name="T25" fmla="*/ 458 h 678"/>
                    <a:gd name="T26" fmla="*/ 260 w 474"/>
                    <a:gd name="T27" fmla="*/ 448 h 678"/>
                    <a:gd name="T28" fmla="*/ 284 w 474"/>
                    <a:gd name="T29" fmla="*/ 446 h 678"/>
                    <a:gd name="T30" fmla="*/ 334 w 474"/>
                    <a:gd name="T31" fmla="*/ 440 h 678"/>
                    <a:gd name="T32" fmla="*/ 384 w 474"/>
                    <a:gd name="T33" fmla="*/ 426 h 678"/>
                    <a:gd name="T34" fmla="*/ 436 w 474"/>
                    <a:gd name="T35" fmla="*/ 406 h 678"/>
                    <a:gd name="T36" fmla="*/ 434 w 474"/>
                    <a:gd name="T37" fmla="*/ 414 h 678"/>
                    <a:gd name="T38" fmla="*/ 434 w 474"/>
                    <a:gd name="T39" fmla="*/ 436 h 678"/>
                    <a:gd name="T40" fmla="*/ 444 w 474"/>
                    <a:gd name="T41" fmla="*/ 464 h 678"/>
                    <a:gd name="T42" fmla="*/ 464 w 474"/>
                    <a:gd name="T43" fmla="*/ 486 h 678"/>
                    <a:gd name="T44" fmla="*/ 474 w 474"/>
                    <a:gd name="T45" fmla="*/ 494 h 678"/>
                    <a:gd name="T46" fmla="*/ 406 w 474"/>
                    <a:gd name="T47" fmla="*/ 542 h 678"/>
                    <a:gd name="T48" fmla="*/ 302 w 474"/>
                    <a:gd name="T49" fmla="*/ 604 h 678"/>
                    <a:gd name="T50" fmla="*/ 238 w 474"/>
                    <a:gd name="T51" fmla="*/ 632 h 678"/>
                    <a:gd name="T52" fmla="*/ 170 w 474"/>
                    <a:gd name="T53" fmla="*/ 658 h 678"/>
                    <a:gd name="T54" fmla="*/ 98 w 474"/>
                    <a:gd name="T55" fmla="*/ 674 h 678"/>
                    <a:gd name="T56" fmla="*/ 92 w 474"/>
                    <a:gd name="T57" fmla="*/ 676 h 678"/>
                    <a:gd name="T58" fmla="*/ 76 w 474"/>
                    <a:gd name="T59" fmla="*/ 676 h 678"/>
                    <a:gd name="T60" fmla="*/ 66 w 474"/>
                    <a:gd name="T61" fmla="*/ 668 h 678"/>
                    <a:gd name="T62" fmla="*/ 56 w 474"/>
                    <a:gd name="T63" fmla="*/ 650 h 678"/>
                    <a:gd name="T64" fmla="*/ 32 w 474"/>
                    <a:gd name="T65" fmla="*/ 582 h 678"/>
                    <a:gd name="T66" fmla="*/ 20 w 474"/>
                    <a:gd name="T67" fmla="*/ 532 h 678"/>
                    <a:gd name="T68" fmla="*/ 6 w 474"/>
                    <a:gd name="T69" fmla="*/ 426 h 678"/>
                    <a:gd name="T70" fmla="*/ 0 w 474"/>
                    <a:gd name="T71" fmla="*/ 324 h 678"/>
                    <a:gd name="T72" fmla="*/ 2 w 474"/>
                    <a:gd name="T73" fmla="*/ 234 h 678"/>
                    <a:gd name="T74" fmla="*/ 6 w 474"/>
                    <a:gd name="T75" fmla="*/ 200 h 678"/>
                    <a:gd name="T76" fmla="*/ 10 w 474"/>
                    <a:gd name="T77" fmla="*/ 134 h 678"/>
                    <a:gd name="T78" fmla="*/ 12 w 474"/>
                    <a:gd name="T79" fmla="*/ 0 h 678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474"/>
                    <a:gd name="T121" fmla="*/ 0 h 678"/>
                    <a:gd name="T122" fmla="*/ 474 w 474"/>
                    <a:gd name="T123" fmla="*/ 678 h 678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474" h="678">
                      <a:moveTo>
                        <a:pt x="12" y="0"/>
                      </a:moveTo>
                      <a:lnTo>
                        <a:pt x="12" y="0"/>
                      </a:lnTo>
                      <a:lnTo>
                        <a:pt x="50" y="26"/>
                      </a:lnTo>
                      <a:lnTo>
                        <a:pt x="90" y="52"/>
                      </a:lnTo>
                      <a:lnTo>
                        <a:pt x="134" y="84"/>
                      </a:lnTo>
                      <a:lnTo>
                        <a:pt x="156" y="104"/>
                      </a:lnTo>
                      <a:lnTo>
                        <a:pt x="176" y="122"/>
                      </a:lnTo>
                      <a:lnTo>
                        <a:pt x="196" y="142"/>
                      </a:lnTo>
                      <a:lnTo>
                        <a:pt x="212" y="162"/>
                      </a:lnTo>
                      <a:lnTo>
                        <a:pt x="226" y="180"/>
                      </a:lnTo>
                      <a:lnTo>
                        <a:pt x="236" y="200"/>
                      </a:lnTo>
                      <a:lnTo>
                        <a:pt x="240" y="218"/>
                      </a:lnTo>
                      <a:lnTo>
                        <a:pt x="242" y="226"/>
                      </a:lnTo>
                      <a:lnTo>
                        <a:pt x="240" y="234"/>
                      </a:lnTo>
                      <a:lnTo>
                        <a:pt x="232" y="268"/>
                      </a:lnTo>
                      <a:lnTo>
                        <a:pt x="222" y="302"/>
                      </a:lnTo>
                      <a:lnTo>
                        <a:pt x="198" y="372"/>
                      </a:lnTo>
                      <a:lnTo>
                        <a:pt x="188" y="406"/>
                      </a:lnTo>
                      <a:lnTo>
                        <a:pt x="178" y="436"/>
                      </a:lnTo>
                      <a:lnTo>
                        <a:pt x="174" y="460"/>
                      </a:lnTo>
                      <a:lnTo>
                        <a:pt x="172" y="480"/>
                      </a:lnTo>
                      <a:lnTo>
                        <a:pt x="180" y="476"/>
                      </a:lnTo>
                      <a:lnTo>
                        <a:pt x="204" y="464"/>
                      </a:lnTo>
                      <a:lnTo>
                        <a:pt x="220" y="458"/>
                      </a:lnTo>
                      <a:lnTo>
                        <a:pt x="240" y="452"/>
                      </a:lnTo>
                      <a:lnTo>
                        <a:pt x="260" y="448"/>
                      </a:lnTo>
                      <a:lnTo>
                        <a:pt x="284" y="446"/>
                      </a:lnTo>
                      <a:lnTo>
                        <a:pt x="308" y="444"/>
                      </a:lnTo>
                      <a:lnTo>
                        <a:pt x="334" y="440"/>
                      </a:lnTo>
                      <a:lnTo>
                        <a:pt x="360" y="432"/>
                      </a:lnTo>
                      <a:lnTo>
                        <a:pt x="384" y="426"/>
                      </a:lnTo>
                      <a:lnTo>
                        <a:pt x="420" y="412"/>
                      </a:lnTo>
                      <a:lnTo>
                        <a:pt x="436" y="406"/>
                      </a:lnTo>
                      <a:lnTo>
                        <a:pt x="434" y="414"/>
                      </a:lnTo>
                      <a:lnTo>
                        <a:pt x="432" y="424"/>
                      </a:lnTo>
                      <a:lnTo>
                        <a:pt x="434" y="436"/>
                      </a:lnTo>
                      <a:lnTo>
                        <a:pt x="438" y="450"/>
                      </a:lnTo>
                      <a:lnTo>
                        <a:pt x="444" y="464"/>
                      </a:lnTo>
                      <a:lnTo>
                        <a:pt x="456" y="480"/>
                      </a:lnTo>
                      <a:lnTo>
                        <a:pt x="464" y="486"/>
                      </a:lnTo>
                      <a:lnTo>
                        <a:pt x="474" y="494"/>
                      </a:lnTo>
                      <a:lnTo>
                        <a:pt x="442" y="518"/>
                      </a:lnTo>
                      <a:lnTo>
                        <a:pt x="406" y="542"/>
                      </a:lnTo>
                      <a:lnTo>
                        <a:pt x="358" y="572"/>
                      </a:lnTo>
                      <a:lnTo>
                        <a:pt x="302" y="604"/>
                      </a:lnTo>
                      <a:lnTo>
                        <a:pt x="270" y="618"/>
                      </a:lnTo>
                      <a:lnTo>
                        <a:pt x="238" y="632"/>
                      </a:lnTo>
                      <a:lnTo>
                        <a:pt x="204" y="646"/>
                      </a:lnTo>
                      <a:lnTo>
                        <a:pt x="170" y="658"/>
                      </a:lnTo>
                      <a:lnTo>
                        <a:pt x="134" y="666"/>
                      </a:lnTo>
                      <a:lnTo>
                        <a:pt x="98" y="674"/>
                      </a:lnTo>
                      <a:lnTo>
                        <a:pt x="92" y="676"/>
                      </a:lnTo>
                      <a:lnTo>
                        <a:pt x="86" y="678"/>
                      </a:lnTo>
                      <a:lnTo>
                        <a:pt x="76" y="676"/>
                      </a:lnTo>
                      <a:lnTo>
                        <a:pt x="72" y="672"/>
                      </a:lnTo>
                      <a:lnTo>
                        <a:pt x="66" y="668"/>
                      </a:lnTo>
                      <a:lnTo>
                        <a:pt x="62" y="660"/>
                      </a:lnTo>
                      <a:lnTo>
                        <a:pt x="56" y="650"/>
                      </a:lnTo>
                      <a:lnTo>
                        <a:pt x="44" y="622"/>
                      </a:lnTo>
                      <a:lnTo>
                        <a:pt x="32" y="582"/>
                      </a:lnTo>
                      <a:lnTo>
                        <a:pt x="20" y="532"/>
                      </a:lnTo>
                      <a:lnTo>
                        <a:pt x="12" y="480"/>
                      </a:lnTo>
                      <a:lnTo>
                        <a:pt x="6" y="426"/>
                      </a:lnTo>
                      <a:lnTo>
                        <a:pt x="2" y="374"/>
                      </a:lnTo>
                      <a:lnTo>
                        <a:pt x="0" y="324"/>
                      </a:lnTo>
                      <a:lnTo>
                        <a:pt x="0" y="276"/>
                      </a:lnTo>
                      <a:lnTo>
                        <a:pt x="2" y="234"/>
                      </a:lnTo>
                      <a:lnTo>
                        <a:pt x="6" y="200"/>
                      </a:lnTo>
                      <a:lnTo>
                        <a:pt x="8" y="168"/>
                      </a:lnTo>
                      <a:lnTo>
                        <a:pt x="10" y="134"/>
                      </a:lnTo>
                      <a:lnTo>
                        <a:pt x="12" y="7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15" name="Freeform 519"/>
                <p:cNvSpPr>
                  <a:spLocks/>
                </p:cNvSpPr>
                <p:nvPr/>
              </p:nvSpPr>
              <p:spPr bwMode="auto">
                <a:xfrm>
                  <a:off x="1586" y="3540"/>
                  <a:ext cx="474" cy="678"/>
                </a:xfrm>
                <a:custGeom>
                  <a:avLst/>
                  <a:gdLst>
                    <a:gd name="T0" fmla="*/ 12 w 474"/>
                    <a:gd name="T1" fmla="*/ 0 h 678"/>
                    <a:gd name="T2" fmla="*/ 90 w 474"/>
                    <a:gd name="T3" fmla="*/ 52 h 678"/>
                    <a:gd name="T4" fmla="*/ 156 w 474"/>
                    <a:gd name="T5" fmla="*/ 104 h 678"/>
                    <a:gd name="T6" fmla="*/ 196 w 474"/>
                    <a:gd name="T7" fmla="*/ 142 h 678"/>
                    <a:gd name="T8" fmla="*/ 226 w 474"/>
                    <a:gd name="T9" fmla="*/ 180 h 678"/>
                    <a:gd name="T10" fmla="*/ 240 w 474"/>
                    <a:gd name="T11" fmla="*/ 218 h 678"/>
                    <a:gd name="T12" fmla="*/ 240 w 474"/>
                    <a:gd name="T13" fmla="*/ 234 h 678"/>
                    <a:gd name="T14" fmla="*/ 232 w 474"/>
                    <a:gd name="T15" fmla="*/ 268 h 678"/>
                    <a:gd name="T16" fmla="*/ 198 w 474"/>
                    <a:gd name="T17" fmla="*/ 372 h 678"/>
                    <a:gd name="T18" fmla="*/ 178 w 474"/>
                    <a:gd name="T19" fmla="*/ 436 h 678"/>
                    <a:gd name="T20" fmla="*/ 172 w 474"/>
                    <a:gd name="T21" fmla="*/ 480 h 678"/>
                    <a:gd name="T22" fmla="*/ 180 w 474"/>
                    <a:gd name="T23" fmla="*/ 476 h 678"/>
                    <a:gd name="T24" fmla="*/ 220 w 474"/>
                    <a:gd name="T25" fmla="*/ 458 h 678"/>
                    <a:gd name="T26" fmla="*/ 260 w 474"/>
                    <a:gd name="T27" fmla="*/ 448 h 678"/>
                    <a:gd name="T28" fmla="*/ 284 w 474"/>
                    <a:gd name="T29" fmla="*/ 446 h 678"/>
                    <a:gd name="T30" fmla="*/ 334 w 474"/>
                    <a:gd name="T31" fmla="*/ 440 h 678"/>
                    <a:gd name="T32" fmla="*/ 384 w 474"/>
                    <a:gd name="T33" fmla="*/ 426 h 678"/>
                    <a:gd name="T34" fmla="*/ 436 w 474"/>
                    <a:gd name="T35" fmla="*/ 406 h 678"/>
                    <a:gd name="T36" fmla="*/ 434 w 474"/>
                    <a:gd name="T37" fmla="*/ 414 h 678"/>
                    <a:gd name="T38" fmla="*/ 434 w 474"/>
                    <a:gd name="T39" fmla="*/ 436 h 678"/>
                    <a:gd name="T40" fmla="*/ 444 w 474"/>
                    <a:gd name="T41" fmla="*/ 464 h 678"/>
                    <a:gd name="T42" fmla="*/ 464 w 474"/>
                    <a:gd name="T43" fmla="*/ 486 h 678"/>
                    <a:gd name="T44" fmla="*/ 474 w 474"/>
                    <a:gd name="T45" fmla="*/ 494 h 678"/>
                    <a:gd name="T46" fmla="*/ 406 w 474"/>
                    <a:gd name="T47" fmla="*/ 542 h 678"/>
                    <a:gd name="T48" fmla="*/ 302 w 474"/>
                    <a:gd name="T49" fmla="*/ 604 h 678"/>
                    <a:gd name="T50" fmla="*/ 238 w 474"/>
                    <a:gd name="T51" fmla="*/ 632 h 678"/>
                    <a:gd name="T52" fmla="*/ 170 w 474"/>
                    <a:gd name="T53" fmla="*/ 658 h 678"/>
                    <a:gd name="T54" fmla="*/ 98 w 474"/>
                    <a:gd name="T55" fmla="*/ 674 h 678"/>
                    <a:gd name="T56" fmla="*/ 92 w 474"/>
                    <a:gd name="T57" fmla="*/ 676 h 678"/>
                    <a:gd name="T58" fmla="*/ 76 w 474"/>
                    <a:gd name="T59" fmla="*/ 676 h 678"/>
                    <a:gd name="T60" fmla="*/ 66 w 474"/>
                    <a:gd name="T61" fmla="*/ 668 h 678"/>
                    <a:gd name="T62" fmla="*/ 56 w 474"/>
                    <a:gd name="T63" fmla="*/ 650 h 678"/>
                    <a:gd name="T64" fmla="*/ 32 w 474"/>
                    <a:gd name="T65" fmla="*/ 582 h 678"/>
                    <a:gd name="T66" fmla="*/ 20 w 474"/>
                    <a:gd name="T67" fmla="*/ 532 h 678"/>
                    <a:gd name="T68" fmla="*/ 6 w 474"/>
                    <a:gd name="T69" fmla="*/ 426 h 678"/>
                    <a:gd name="T70" fmla="*/ 0 w 474"/>
                    <a:gd name="T71" fmla="*/ 324 h 678"/>
                    <a:gd name="T72" fmla="*/ 2 w 474"/>
                    <a:gd name="T73" fmla="*/ 234 h 678"/>
                    <a:gd name="T74" fmla="*/ 6 w 474"/>
                    <a:gd name="T75" fmla="*/ 200 h 678"/>
                    <a:gd name="T76" fmla="*/ 10 w 474"/>
                    <a:gd name="T77" fmla="*/ 134 h 678"/>
                    <a:gd name="T78" fmla="*/ 12 w 474"/>
                    <a:gd name="T79" fmla="*/ 0 h 678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474"/>
                    <a:gd name="T121" fmla="*/ 0 h 678"/>
                    <a:gd name="T122" fmla="*/ 474 w 474"/>
                    <a:gd name="T123" fmla="*/ 678 h 678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474" h="678">
                      <a:moveTo>
                        <a:pt x="12" y="0"/>
                      </a:moveTo>
                      <a:lnTo>
                        <a:pt x="12" y="0"/>
                      </a:lnTo>
                      <a:lnTo>
                        <a:pt x="50" y="26"/>
                      </a:lnTo>
                      <a:lnTo>
                        <a:pt x="90" y="52"/>
                      </a:lnTo>
                      <a:lnTo>
                        <a:pt x="134" y="84"/>
                      </a:lnTo>
                      <a:lnTo>
                        <a:pt x="156" y="104"/>
                      </a:lnTo>
                      <a:lnTo>
                        <a:pt x="176" y="122"/>
                      </a:lnTo>
                      <a:lnTo>
                        <a:pt x="196" y="142"/>
                      </a:lnTo>
                      <a:lnTo>
                        <a:pt x="212" y="162"/>
                      </a:lnTo>
                      <a:lnTo>
                        <a:pt x="226" y="180"/>
                      </a:lnTo>
                      <a:lnTo>
                        <a:pt x="236" y="200"/>
                      </a:lnTo>
                      <a:lnTo>
                        <a:pt x="240" y="218"/>
                      </a:lnTo>
                      <a:lnTo>
                        <a:pt x="242" y="226"/>
                      </a:lnTo>
                      <a:lnTo>
                        <a:pt x="240" y="234"/>
                      </a:lnTo>
                      <a:lnTo>
                        <a:pt x="232" y="268"/>
                      </a:lnTo>
                      <a:lnTo>
                        <a:pt x="222" y="302"/>
                      </a:lnTo>
                      <a:lnTo>
                        <a:pt x="198" y="372"/>
                      </a:lnTo>
                      <a:lnTo>
                        <a:pt x="188" y="406"/>
                      </a:lnTo>
                      <a:lnTo>
                        <a:pt x="178" y="436"/>
                      </a:lnTo>
                      <a:lnTo>
                        <a:pt x="174" y="460"/>
                      </a:lnTo>
                      <a:lnTo>
                        <a:pt x="172" y="480"/>
                      </a:lnTo>
                      <a:lnTo>
                        <a:pt x="180" y="476"/>
                      </a:lnTo>
                      <a:lnTo>
                        <a:pt x="204" y="464"/>
                      </a:lnTo>
                      <a:lnTo>
                        <a:pt x="220" y="458"/>
                      </a:lnTo>
                      <a:lnTo>
                        <a:pt x="240" y="452"/>
                      </a:lnTo>
                      <a:lnTo>
                        <a:pt x="260" y="448"/>
                      </a:lnTo>
                      <a:lnTo>
                        <a:pt x="284" y="446"/>
                      </a:lnTo>
                      <a:lnTo>
                        <a:pt x="308" y="444"/>
                      </a:lnTo>
                      <a:lnTo>
                        <a:pt x="334" y="440"/>
                      </a:lnTo>
                      <a:lnTo>
                        <a:pt x="360" y="432"/>
                      </a:lnTo>
                      <a:lnTo>
                        <a:pt x="384" y="426"/>
                      </a:lnTo>
                      <a:lnTo>
                        <a:pt x="420" y="412"/>
                      </a:lnTo>
                      <a:lnTo>
                        <a:pt x="436" y="406"/>
                      </a:lnTo>
                      <a:lnTo>
                        <a:pt x="434" y="414"/>
                      </a:lnTo>
                      <a:lnTo>
                        <a:pt x="432" y="424"/>
                      </a:lnTo>
                      <a:lnTo>
                        <a:pt x="434" y="436"/>
                      </a:lnTo>
                      <a:lnTo>
                        <a:pt x="438" y="450"/>
                      </a:lnTo>
                      <a:lnTo>
                        <a:pt x="444" y="464"/>
                      </a:lnTo>
                      <a:lnTo>
                        <a:pt x="456" y="480"/>
                      </a:lnTo>
                      <a:lnTo>
                        <a:pt x="464" y="486"/>
                      </a:lnTo>
                      <a:lnTo>
                        <a:pt x="474" y="494"/>
                      </a:lnTo>
                      <a:lnTo>
                        <a:pt x="442" y="518"/>
                      </a:lnTo>
                      <a:lnTo>
                        <a:pt x="406" y="542"/>
                      </a:lnTo>
                      <a:lnTo>
                        <a:pt x="358" y="572"/>
                      </a:lnTo>
                      <a:lnTo>
                        <a:pt x="302" y="604"/>
                      </a:lnTo>
                      <a:lnTo>
                        <a:pt x="270" y="618"/>
                      </a:lnTo>
                      <a:lnTo>
                        <a:pt x="238" y="632"/>
                      </a:lnTo>
                      <a:lnTo>
                        <a:pt x="204" y="646"/>
                      </a:lnTo>
                      <a:lnTo>
                        <a:pt x="170" y="658"/>
                      </a:lnTo>
                      <a:lnTo>
                        <a:pt x="134" y="666"/>
                      </a:lnTo>
                      <a:lnTo>
                        <a:pt x="98" y="674"/>
                      </a:lnTo>
                      <a:lnTo>
                        <a:pt x="92" y="676"/>
                      </a:lnTo>
                      <a:lnTo>
                        <a:pt x="86" y="678"/>
                      </a:lnTo>
                      <a:lnTo>
                        <a:pt x="76" y="676"/>
                      </a:lnTo>
                      <a:lnTo>
                        <a:pt x="72" y="672"/>
                      </a:lnTo>
                      <a:lnTo>
                        <a:pt x="66" y="668"/>
                      </a:lnTo>
                      <a:lnTo>
                        <a:pt x="62" y="660"/>
                      </a:lnTo>
                      <a:lnTo>
                        <a:pt x="56" y="650"/>
                      </a:lnTo>
                      <a:lnTo>
                        <a:pt x="44" y="622"/>
                      </a:lnTo>
                      <a:lnTo>
                        <a:pt x="32" y="582"/>
                      </a:lnTo>
                      <a:lnTo>
                        <a:pt x="20" y="532"/>
                      </a:lnTo>
                      <a:lnTo>
                        <a:pt x="12" y="480"/>
                      </a:lnTo>
                      <a:lnTo>
                        <a:pt x="6" y="426"/>
                      </a:lnTo>
                      <a:lnTo>
                        <a:pt x="2" y="374"/>
                      </a:lnTo>
                      <a:lnTo>
                        <a:pt x="0" y="324"/>
                      </a:lnTo>
                      <a:lnTo>
                        <a:pt x="0" y="276"/>
                      </a:lnTo>
                      <a:lnTo>
                        <a:pt x="2" y="234"/>
                      </a:lnTo>
                      <a:lnTo>
                        <a:pt x="6" y="200"/>
                      </a:lnTo>
                      <a:lnTo>
                        <a:pt x="8" y="168"/>
                      </a:lnTo>
                      <a:lnTo>
                        <a:pt x="10" y="134"/>
                      </a:lnTo>
                      <a:lnTo>
                        <a:pt x="12" y="7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16" name="Freeform 520"/>
                <p:cNvSpPr>
                  <a:spLocks/>
                </p:cNvSpPr>
                <p:nvPr/>
              </p:nvSpPr>
              <p:spPr bwMode="auto">
                <a:xfrm>
                  <a:off x="1652" y="3562"/>
                  <a:ext cx="142" cy="370"/>
                </a:xfrm>
                <a:custGeom>
                  <a:avLst/>
                  <a:gdLst>
                    <a:gd name="T0" fmla="*/ 0 w 142"/>
                    <a:gd name="T1" fmla="*/ 0 h 370"/>
                    <a:gd name="T2" fmla="*/ 0 w 142"/>
                    <a:gd name="T3" fmla="*/ 0 h 370"/>
                    <a:gd name="T4" fmla="*/ 10 w 142"/>
                    <a:gd name="T5" fmla="*/ 8 h 370"/>
                    <a:gd name="T6" fmla="*/ 32 w 142"/>
                    <a:gd name="T7" fmla="*/ 30 h 370"/>
                    <a:gd name="T8" fmla="*/ 62 w 142"/>
                    <a:gd name="T9" fmla="*/ 64 h 370"/>
                    <a:gd name="T10" fmla="*/ 78 w 142"/>
                    <a:gd name="T11" fmla="*/ 84 h 370"/>
                    <a:gd name="T12" fmla="*/ 92 w 142"/>
                    <a:gd name="T13" fmla="*/ 108 h 370"/>
                    <a:gd name="T14" fmla="*/ 108 w 142"/>
                    <a:gd name="T15" fmla="*/ 134 h 370"/>
                    <a:gd name="T16" fmla="*/ 120 w 142"/>
                    <a:gd name="T17" fmla="*/ 162 h 370"/>
                    <a:gd name="T18" fmla="*/ 132 w 142"/>
                    <a:gd name="T19" fmla="*/ 194 h 370"/>
                    <a:gd name="T20" fmla="*/ 138 w 142"/>
                    <a:gd name="T21" fmla="*/ 226 h 370"/>
                    <a:gd name="T22" fmla="*/ 142 w 142"/>
                    <a:gd name="T23" fmla="*/ 260 h 370"/>
                    <a:gd name="T24" fmla="*/ 142 w 142"/>
                    <a:gd name="T25" fmla="*/ 276 h 370"/>
                    <a:gd name="T26" fmla="*/ 142 w 142"/>
                    <a:gd name="T27" fmla="*/ 294 h 370"/>
                    <a:gd name="T28" fmla="*/ 140 w 142"/>
                    <a:gd name="T29" fmla="*/ 312 h 370"/>
                    <a:gd name="T30" fmla="*/ 136 w 142"/>
                    <a:gd name="T31" fmla="*/ 332 h 370"/>
                    <a:gd name="T32" fmla="*/ 130 w 142"/>
                    <a:gd name="T33" fmla="*/ 350 h 370"/>
                    <a:gd name="T34" fmla="*/ 122 w 142"/>
                    <a:gd name="T35" fmla="*/ 370 h 370"/>
                    <a:gd name="T36" fmla="*/ 122 w 142"/>
                    <a:gd name="T37" fmla="*/ 370 h 370"/>
                    <a:gd name="T38" fmla="*/ 124 w 142"/>
                    <a:gd name="T39" fmla="*/ 362 h 370"/>
                    <a:gd name="T40" fmla="*/ 128 w 142"/>
                    <a:gd name="T41" fmla="*/ 340 h 370"/>
                    <a:gd name="T42" fmla="*/ 130 w 142"/>
                    <a:gd name="T43" fmla="*/ 306 h 370"/>
                    <a:gd name="T44" fmla="*/ 130 w 142"/>
                    <a:gd name="T45" fmla="*/ 286 h 370"/>
                    <a:gd name="T46" fmla="*/ 128 w 142"/>
                    <a:gd name="T47" fmla="*/ 262 h 370"/>
                    <a:gd name="T48" fmla="*/ 122 w 142"/>
                    <a:gd name="T49" fmla="*/ 236 h 370"/>
                    <a:gd name="T50" fmla="*/ 116 w 142"/>
                    <a:gd name="T51" fmla="*/ 208 h 370"/>
                    <a:gd name="T52" fmla="*/ 106 w 142"/>
                    <a:gd name="T53" fmla="*/ 178 h 370"/>
                    <a:gd name="T54" fmla="*/ 94 w 142"/>
                    <a:gd name="T55" fmla="*/ 146 h 370"/>
                    <a:gd name="T56" fmla="*/ 76 w 142"/>
                    <a:gd name="T57" fmla="*/ 112 h 370"/>
                    <a:gd name="T58" fmla="*/ 56 w 142"/>
                    <a:gd name="T59" fmla="*/ 76 h 370"/>
                    <a:gd name="T60" fmla="*/ 30 w 142"/>
                    <a:gd name="T61" fmla="*/ 38 h 370"/>
                    <a:gd name="T62" fmla="*/ 0 w 142"/>
                    <a:gd name="T63" fmla="*/ 0 h 3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142"/>
                    <a:gd name="T97" fmla="*/ 0 h 370"/>
                    <a:gd name="T98" fmla="*/ 142 w 142"/>
                    <a:gd name="T99" fmla="*/ 370 h 3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142" h="37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" y="8"/>
                      </a:lnTo>
                      <a:lnTo>
                        <a:pt x="32" y="30"/>
                      </a:lnTo>
                      <a:lnTo>
                        <a:pt x="62" y="64"/>
                      </a:lnTo>
                      <a:lnTo>
                        <a:pt x="78" y="84"/>
                      </a:lnTo>
                      <a:lnTo>
                        <a:pt x="92" y="108"/>
                      </a:lnTo>
                      <a:lnTo>
                        <a:pt x="108" y="134"/>
                      </a:lnTo>
                      <a:lnTo>
                        <a:pt x="120" y="162"/>
                      </a:lnTo>
                      <a:lnTo>
                        <a:pt x="132" y="194"/>
                      </a:lnTo>
                      <a:lnTo>
                        <a:pt x="138" y="226"/>
                      </a:lnTo>
                      <a:lnTo>
                        <a:pt x="142" y="260"/>
                      </a:lnTo>
                      <a:lnTo>
                        <a:pt x="142" y="276"/>
                      </a:lnTo>
                      <a:lnTo>
                        <a:pt x="142" y="294"/>
                      </a:lnTo>
                      <a:lnTo>
                        <a:pt x="140" y="312"/>
                      </a:lnTo>
                      <a:lnTo>
                        <a:pt x="136" y="332"/>
                      </a:lnTo>
                      <a:lnTo>
                        <a:pt x="130" y="350"/>
                      </a:lnTo>
                      <a:lnTo>
                        <a:pt x="122" y="370"/>
                      </a:lnTo>
                      <a:lnTo>
                        <a:pt x="124" y="362"/>
                      </a:lnTo>
                      <a:lnTo>
                        <a:pt x="128" y="340"/>
                      </a:lnTo>
                      <a:lnTo>
                        <a:pt x="130" y="306"/>
                      </a:lnTo>
                      <a:lnTo>
                        <a:pt x="130" y="286"/>
                      </a:lnTo>
                      <a:lnTo>
                        <a:pt x="128" y="262"/>
                      </a:lnTo>
                      <a:lnTo>
                        <a:pt x="122" y="236"/>
                      </a:lnTo>
                      <a:lnTo>
                        <a:pt x="116" y="208"/>
                      </a:lnTo>
                      <a:lnTo>
                        <a:pt x="106" y="178"/>
                      </a:lnTo>
                      <a:lnTo>
                        <a:pt x="94" y="146"/>
                      </a:lnTo>
                      <a:lnTo>
                        <a:pt x="76" y="112"/>
                      </a:lnTo>
                      <a:lnTo>
                        <a:pt x="56" y="76"/>
                      </a:lnTo>
                      <a:lnTo>
                        <a:pt x="30" y="3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17" name="Freeform 521"/>
                <p:cNvSpPr>
                  <a:spLocks/>
                </p:cNvSpPr>
                <p:nvPr/>
              </p:nvSpPr>
              <p:spPr bwMode="auto">
                <a:xfrm>
                  <a:off x="1652" y="3562"/>
                  <a:ext cx="142" cy="370"/>
                </a:xfrm>
                <a:custGeom>
                  <a:avLst/>
                  <a:gdLst>
                    <a:gd name="T0" fmla="*/ 0 w 142"/>
                    <a:gd name="T1" fmla="*/ 0 h 370"/>
                    <a:gd name="T2" fmla="*/ 0 w 142"/>
                    <a:gd name="T3" fmla="*/ 0 h 370"/>
                    <a:gd name="T4" fmla="*/ 10 w 142"/>
                    <a:gd name="T5" fmla="*/ 8 h 370"/>
                    <a:gd name="T6" fmla="*/ 32 w 142"/>
                    <a:gd name="T7" fmla="*/ 30 h 370"/>
                    <a:gd name="T8" fmla="*/ 62 w 142"/>
                    <a:gd name="T9" fmla="*/ 64 h 370"/>
                    <a:gd name="T10" fmla="*/ 78 w 142"/>
                    <a:gd name="T11" fmla="*/ 84 h 370"/>
                    <a:gd name="T12" fmla="*/ 92 w 142"/>
                    <a:gd name="T13" fmla="*/ 108 h 370"/>
                    <a:gd name="T14" fmla="*/ 108 w 142"/>
                    <a:gd name="T15" fmla="*/ 134 h 370"/>
                    <a:gd name="T16" fmla="*/ 120 w 142"/>
                    <a:gd name="T17" fmla="*/ 162 h 370"/>
                    <a:gd name="T18" fmla="*/ 132 w 142"/>
                    <a:gd name="T19" fmla="*/ 194 h 370"/>
                    <a:gd name="T20" fmla="*/ 138 w 142"/>
                    <a:gd name="T21" fmla="*/ 226 h 370"/>
                    <a:gd name="T22" fmla="*/ 142 w 142"/>
                    <a:gd name="T23" fmla="*/ 260 h 370"/>
                    <a:gd name="T24" fmla="*/ 142 w 142"/>
                    <a:gd name="T25" fmla="*/ 276 h 370"/>
                    <a:gd name="T26" fmla="*/ 142 w 142"/>
                    <a:gd name="T27" fmla="*/ 294 h 370"/>
                    <a:gd name="T28" fmla="*/ 140 w 142"/>
                    <a:gd name="T29" fmla="*/ 312 h 370"/>
                    <a:gd name="T30" fmla="*/ 136 w 142"/>
                    <a:gd name="T31" fmla="*/ 332 h 370"/>
                    <a:gd name="T32" fmla="*/ 130 w 142"/>
                    <a:gd name="T33" fmla="*/ 350 h 370"/>
                    <a:gd name="T34" fmla="*/ 122 w 142"/>
                    <a:gd name="T35" fmla="*/ 370 h 370"/>
                    <a:gd name="T36" fmla="*/ 122 w 142"/>
                    <a:gd name="T37" fmla="*/ 370 h 370"/>
                    <a:gd name="T38" fmla="*/ 124 w 142"/>
                    <a:gd name="T39" fmla="*/ 362 h 370"/>
                    <a:gd name="T40" fmla="*/ 128 w 142"/>
                    <a:gd name="T41" fmla="*/ 340 h 370"/>
                    <a:gd name="T42" fmla="*/ 130 w 142"/>
                    <a:gd name="T43" fmla="*/ 306 h 370"/>
                    <a:gd name="T44" fmla="*/ 130 w 142"/>
                    <a:gd name="T45" fmla="*/ 286 h 370"/>
                    <a:gd name="T46" fmla="*/ 128 w 142"/>
                    <a:gd name="T47" fmla="*/ 262 h 370"/>
                    <a:gd name="T48" fmla="*/ 122 w 142"/>
                    <a:gd name="T49" fmla="*/ 236 h 370"/>
                    <a:gd name="T50" fmla="*/ 116 w 142"/>
                    <a:gd name="T51" fmla="*/ 208 h 370"/>
                    <a:gd name="T52" fmla="*/ 106 w 142"/>
                    <a:gd name="T53" fmla="*/ 178 h 370"/>
                    <a:gd name="T54" fmla="*/ 94 w 142"/>
                    <a:gd name="T55" fmla="*/ 146 h 370"/>
                    <a:gd name="T56" fmla="*/ 76 w 142"/>
                    <a:gd name="T57" fmla="*/ 112 h 370"/>
                    <a:gd name="T58" fmla="*/ 56 w 142"/>
                    <a:gd name="T59" fmla="*/ 76 h 370"/>
                    <a:gd name="T60" fmla="*/ 30 w 142"/>
                    <a:gd name="T61" fmla="*/ 38 h 370"/>
                    <a:gd name="T62" fmla="*/ 0 w 142"/>
                    <a:gd name="T63" fmla="*/ 0 h 3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142"/>
                    <a:gd name="T97" fmla="*/ 0 h 370"/>
                    <a:gd name="T98" fmla="*/ 142 w 142"/>
                    <a:gd name="T99" fmla="*/ 370 h 3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142" h="37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" y="8"/>
                      </a:lnTo>
                      <a:lnTo>
                        <a:pt x="32" y="30"/>
                      </a:lnTo>
                      <a:lnTo>
                        <a:pt x="62" y="64"/>
                      </a:lnTo>
                      <a:lnTo>
                        <a:pt x="78" y="84"/>
                      </a:lnTo>
                      <a:lnTo>
                        <a:pt x="92" y="108"/>
                      </a:lnTo>
                      <a:lnTo>
                        <a:pt x="108" y="134"/>
                      </a:lnTo>
                      <a:lnTo>
                        <a:pt x="120" y="162"/>
                      </a:lnTo>
                      <a:lnTo>
                        <a:pt x="132" y="194"/>
                      </a:lnTo>
                      <a:lnTo>
                        <a:pt x="138" y="226"/>
                      </a:lnTo>
                      <a:lnTo>
                        <a:pt x="142" y="260"/>
                      </a:lnTo>
                      <a:lnTo>
                        <a:pt x="142" y="276"/>
                      </a:lnTo>
                      <a:lnTo>
                        <a:pt x="142" y="294"/>
                      </a:lnTo>
                      <a:lnTo>
                        <a:pt x="140" y="312"/>
                      </a:lnTo>
                      <a:lnTo>
                        <a:pt x="136" y="332"/>
                      </a:lnTo>
                      <a:lnTo>
                        <a:pt x="130" y="350"/>
                      </a:lnTo>
                      <a:lnTo>
                        <a:pt x="122" y="370"/>
                      </a:lnTo>
                      <a:lnTo>
                        <a:pt x="124" y="362"/>
                      </a:lnTo>
                      <a:lnTo>
                        <a:pt x="128" y="340"/>
                      </a:lnTo>
                      <a:lnTo>
                        <a:pt x="130" y="306"/>
                      </a:lnTo>
                      <a:lnTo>
                        <a:pt x="130" y="286"/>
                      </a:lnTo>
                      <a:lnTo>
                        <a:pt x="128" y="262"/>
                      </a:lnTo>
                      <a:lnTo>
                        <a:pt x="122" y="236"/>
                      </a:lnTo>
                      <a:lnTo>
                        <a:pt x="116" y="208"/>
                      </a:lnTo>
                      <a:lnTo>
                        <a:pt x="106" y="178"/>
                      </a:lnTo>
                      <a:lnTo>
                        <a:pt x="94" y="146"/>
                      </a:lnTo>
                      <a:lnTo>
                        <a:pt x="76" y="112"/>
                      </a:lnTo>
                      <a:lnTo>
                        <a:pt x="56" y="76"/>
                      </a:lnTo>
                      <a:lnTo>
                        <a:pt x="30" y="38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18" name="Freeform 522"/>
                <p:cNvSpPr>
                  <a:spLocks/>
                </p:cNvSpPr>
                <p:nvPr/>
              </p:nvSpPr>
              <p:spPr bwMode="auto">
                <a:xfrm>
                  <a:off x="2150" y="3390"/>
                  <a:ext cx="8" cy="14"/>
                </a:xfrm>
                <a:custGeom>
                  <a:avLst/>
                  <a:gdLst>
                    <a:gd name="T0" fmla="*/ 6 w 8"/>
                    <a:gd name="T1" fmla="*/ 0 h 14"/>
                    <a:gd name="T2" fmla="*/ 6 w 8"/>
                    <a:gd name="T3" fmla="*/ 0 h 14"/>
                    <a:gd name="T4" fmla="*/ 8 w 8"/>
                    <a:gd name="T5" fmla="*/ 6 h 14"/>
                    <a:gd name="T6" fmla="*/ 6 w 8"/>
                    <a:gd name="T7" fmla="*/ 10 h 14"/>
                    <a:gd name="T8" fmla="*/ 0 w 8"/>
                    <a:gd name="T9" fmla="*/ 14 h 14"/>
                    <a:gd name="T10" fmla="*/ 0 w 8"/>
                    <a:gd name="T11" fmla="*/ 14 h 14"/>
                    <a:gd name="T12" fmla="*/ 2 w 8"/>
                    <a:gd name="T13" fmla="*/ 8 h 14"/>
                    <a:gd name="T14" fmla="*/ 6 w 8"/>
                    <a:gd name="T15" fmla="*/ 0 h 1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8"/>
                    <a:gd name="T25" fmla="*/ 0 h 14"/>
                    <a:gd name="T26" fmla="*/ 8 w 8"/>
                    <a:gd name="T27" fmla="*/ 14 h 14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8" h="14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8" y="6"/>
                      </a:lnTo>
                      <a:lnTo>
                        <a:pt x="6" y="10"/>
                      </a:lnTo>
                      <a:lnTo>
                        <a:pt x="0" y="14"/>
                      </a:lnTo>
                      <a:lnTo>
                        <a:pt x="2" y="8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19" name="Freeform 523"/>
                <p:cNvSpPr>
                  <a:spLocks/>
                </p:cNvSpPr>
                <p:nvPr/>
              </p:nvSpPr>
              <p:spPr bwMode="auto">
                <a:xfrm>
                  <a:off x="2150" y="3390"/>
                  <a:ext cx="8" cy="14"/>
                </a:xfrm>
                <a:custGeom>
                  <a:avLst/>
                  <a:gdLst>
                    <a:gd name="T0" fmla="*/ 6 w 8"/>
                    <a:gd name="T1" fmla="*/ 0 h 14"/>
                    <a:gd name="T2" fmla="*/ 6 w 8"/>
                    <a:gd name="T3" fmla="*/ 0 h 14"/>
                    <a:gd name="T4" fmla="*/ 8 w 8"/>
                    <a:gd name="T5" fmla="*/ 6 h 14"/>
                    <a:gd name="T6" fmla="*/ 6 w 8"/>
                    <a:gd name="T7" fmla="*/ 10 h 14"/>
                    <a:gd name="T8" fmla="*/ 0 w 8"/>
                    <a:gd name="T9" fmla="*/ 14 h 14"/>
                    <a:gd name="T10" fmla="*/ 0 w 8"/>
                    <a:gd name="T11" fmla="*/ 14 h 14"/>
                    <a:gd name="T12" fmla="*/ 2 w 8"/>
                    <a:gd name="T13" fmla="*/ 8 h 14"/>
                    <a:gd name="T14" fmla="*/ 6 w 8"/>
                    <a:gd name="T15" fmla="*/ 0 h 1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8"/>
                    <a:gd name="T25" fmla="*/ 0 h 14"/>
                    <a:gd name="T26" fmla="*/ 8 w 8"/>
                    <a:gd name="T27" fmla="*/ 14 h 14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8" h="14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8" y="6"/>
                      </a:lnTo>
                      <a:lnTo>
                        <a:pt x="6" y="10"/>
                      </a:lnTo>
                      <a:lnTo>
                        <a:pt x="0" y="14"/>
                      </a:lnTo>
                      <a:lnTo>
                        <a:pt x="2" y="8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20" name="Freeform 524"/>
                <p:cNvSpPr>
                  <a:spLocks/>
                </p:cNvSpPr>
                <p:nvPr/>
              </p:nvSpPr>
              <p:spPr bwMode="auto">
                <a:xfrm>
                  <a:off x="1998" y="3318"/>
                  <a:ext cx="116" cy="110"/>
                </a:xfrm>
                <a:custGeom>
                  <a:avLst/>
                  <a:gdLst>
                    <a:gd name="T0" fmla="*/ 116 w 116"/>
                    <a:gd name="T1" fmla="*/ 84 h 110"/>
                    <a:gd name="T2" fmla="*/ 116 w 116"/>
                    <a:gd name="T3" fmla="*/ 84 h 110"/>
                    <a:gd name="T4" fmla="*/ 108 w 116"/>
                    <a:gd name="T5" fmla="*/ 84 h 110"/>
                    <a:gd name="T6" fmla="*/ 88 w 116"/>
                    <a:gd name="T7" fmla="*/ 78 h 110"/>
                    <a:gd name="T8" fmla="*/ 74 w 116"/>
                    <a:gd name="T9" fmla="*/ 74 h 110"/>
                    <a:gd name="T10" fmla="*/ 62 w 116"/>
                    <a:gd name="T11" fmla="*/ 68 h 110"/>
                    <a:gd name="T12" fmla="*/ 48 w 116"/>
                    <a:gd name="T13" fmla="*/ 60 h 110"/>
                    <a:gd name="T14" fmla="*/ 36 w 116"/>
                    <a:gd name="T15" fmla="*/ 52 h 110"/>
                    <a:gd name="T16" fmla="*/ 36 w 116"/>
                    <a:gd name="T17" fmla="*/ 52 h 110"/>
                    <a:gd name="T18" fmla="*/ 18 w 116"/>
                    <a:gd name="T19" fmla="*/ 30 h 110"/>
                    <a:gd name="T20" fmla="*/ 6 w 116"/>
                    <a:gd name="T21" fmla="*/ 14 h 110"/>
                    <a:gd name="T22" fmla="*/ 2 w 116"/>
                    <a:gd name="T23" fmla="*/ 4 h 110"/>
                    <a:gd name="T24" fmla="*/ 0 w 116"/>
                    <a:gd name="T25" fmla="*/ 0 h 110"/>
                    <a:gd name="T26" fmla="*/ 0 w 116"/>
                    <a:gd name="T27" fmla="*/ 0 h 110"/>
                    <a:gd name="T28" fmla="*/ 4 w 116"/>
                    <a:gd name="T29" fmla="*/ 12 h 110"/>
                    <a:gd name="T30" fmla="*/ 14 w 116"/>
                    <a:gd name="T31" fmla="*/ 38 h 110"/>
                    <a:gd name="T32" fmla="*/ 22 w 116"/>
                    <a:gd name="T33" fmla="*/ 54 h 110"/>
                    <a:gd name="T34" fmla="*/ 30 w 116"/>
                    <a:gd name="T35" fmla="*/ 70 h 110"/>
                    <a:gd name="T36" fmla="*/ 40 w 116"/>
                    <a:gd name="T37" fmla="*/ 84 h 110"/>
                    <a:gd name="T38" fmla="*/ 52 w 116"/>
                    <a:gd name="T39" fmla="*/ 98 h 110"/>
                    <a:gd name="T40" fmla="*/ 52 w 116"/>
                    <a:gd name="T41" fmla="*/ 98 h 110"/>
                    <a:gd name="T42" fmla="*/ 64 w 116"/>
                    <a:gd name="T43" fmla="*/ 106 h 110"/>
                    <a:gd name="T44" fmla="*/ 74 w 116"/>
                    <a:gd name="T45" fmla="*/ 110 h 110"/>
                    <a:gd name="T46" fmla="*/ 84 w 116"/>
                    <a:gd name="T47" fmla="*/ 110 h 110"/>
                    <a:gd name="T48" fmla="*/ 92 w 116"/>
                    <a:gd name="T49" fmla="*/ 108 h 110"/>
                    <a:gd name="T50" fmla="*/ 100 w 116"/>
                    <a:gd name="T51" fmla="*/ 102 h 110"/>
                    <a:gd name="T52" fmla="*/ 106 w 116"/>
                    <a:gd name="T53" fmla="*/ 96 h 110"/>
                    <a:gd name="T54" fmla="*/ 116 w 116"/>
                    <a:gd name="T55" fmla="*/ 84 h 110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116"/>
                    <a:gd name="T85" fmla="*/ 0 h 110"/>
                    <a:gd name="T86" fmla="*/ 116 w 116"/>
                    <a:gd name="T87" fmla="*/ 110 h 110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116" h="110">
                      <a:moveTo>
                        <a:pt x="116" y="84"/>
                      </a:moveTo>
                      <a:lnTo>
                        <a:pt x="116" y="84"/>
                      </a:lnTo>
                      <a:lnTo>
                        <a:pt x="108" y="84"/>
                      </a:lnTo>
                      <a:lnTo>
                        <a:pt x="88" y="78"/>
                      </a:lnTo>
                      <a:lnTo>
                        <a:pt x="74" y="74"/>
                      </a:lnTo>
                      <a:lnTo>
                        <a:pt x="62" y="68"/>
                      </a:lnTo>
                      <a:lnTo>
                        <a:pt x="48" y="60"/>
                      </a:lnTo>
                      <a:lnTo>
                        <a:pt x="36" y="52"/>
                      </a:lnTo>
                      <a:lnTo>
                        <a:pt x="18" y="30"/>
                      </a:lnTo>
                      <a:lnTo>
                        <a:pt x="6" y="14"/>
                      </a:lnTo>
                      <a:lnTo>
                        <a:pt x="2" y="4"/>
                      </a:lnTo>
                      <a:lnTo>
                        <a:pt x="0" y="0"/>
                      </a:lnTo>
                      <a:lnTo>
                        <a:pt x="4" y="12"/>
                      </a:lnTo>
                      <a:lnTo>
                        <a:pt x="14" y="38"/>
                      </a:lnTo>
                      <a:lnTo>
                        <a:pt x="22" y="54"/>
                      </a:lnTo>
                      <a:lnTo>
                        <a:pt x="30" y="70"/>
                      </a:lnTo>
                      <a:lnTo>
                        <a:pt x="40" y="84"/>
                      </a:lnTo>
                      <a:lnTo>
                        <a:pt x="52" y="98"/>
                      </a:lnTo>
                      <a:lnTo>
                        <a:pt x="64" y="106"/>
                      </a:lnTo>
                      <a:lnTo>
                        <a:pt x="74" y="110"/>
                      </a:lnTo>
                      <a:lnTo>
                        <a:pt x="84" y="110"/>
                      </a:lnTo>
                      <a:lnTo>
                        <a:pt x="92" y="108"/>
                      </a:lnTo>
                      <a:lnTo>
                        <a:pt x="100" y="102"/>
                      </a:lnTo>
                      <a:lnTo>
                        <a:pt x="106" y="96"/>
                      </a:lnTo>
                      <a:lnTo>
                        <a:pt x="116" y="84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21" name="Freeform 525"/>
                <p:cNvSpPr>
                  <a:spLocks/>
                </p:cNvSpPr>
                <p:nvPr/>
              </p:nvSpPr>
              <p:spPr bwMode="auto">
                <a:xfrm>
                  <a:off x="1998" y="3318"/>
                  <a:ext cx="116" cy="110"/>
                </a:xfrm>
                <a:custGeom>
                  <a:avLst/>
                  <a:gdLst>
                    <a:gd name="T0" fmla="*/ 116 w 116"/>
                    <a:gd name="T1" fmla="*/ 84 h 110"/>
                    <a:gd name="T2" fmla="*/ 116 w 116"/>
                    <a:gd name="T3" fmla="*/ 84 h 110"/>
                    <a:gd name="T4" fmla="*/ 108 w 116"/>
                    <a:gd name="T5" fmla="*/ 84 h 110"/>
                    <a:gd name="T6" fmla="*/ 88 w 116"/>
                    <a:gd name="T7" fmla="*/ 78 h 110"/>
                    <a:gd name="T8" fmla="*/ 74 w 116"/>
                    <a:gd name="T9" fmla="*/ 74 h 110"/>
                    <a:gd name="T10" fmla="*/ 62 w 116"/>
                    <a:gd name="T11" fmla="*/ 68 h 110"/>
                    <a:gd name="T12" fmla="*/ 48 w 116"/>
                    <a:gd name="T13" fmla="*/ 60 h 110"/>
                    <a:gd name="T14" fmla="*/ 36 w 116"/>
                    <a:gd name="T15" fmla="*/ 52 h 110"/>
                    <a:gd name="T16" fmla="*/ 36 w 116"/>
                    <a:gd name="T17" fmla="*/ 52 h 110"/>
                    <a:gd name="T18" fmla="*/ 18 w 116"/>
                    <a:gd name="T19" fmla="*/ 30 h 110"/>
                    <a:gd name="T20" fmla="*/ 6 w 116"/>
                    <a:gd name="T21" fmla="*/ 14 h 110"/>
                    <a:gd name="T22" fmla="*/ 2 w 116"/>
                    <a:gd name="T23" fmla="*/ 4 h 110"/>
                    <a:gd name="T24" fmla="*/ 0 w 116"/>
                    <a:gd name="T25" fmla="*/ 0 h 110"/>
                    <a:gd name="T26" fmla="*/ 0 w 116"/>
                    <a:gd name="T27" fmla="*/ 0 h 110"/>
                    <a:gd name="T28" fmla="*/ 4 w 116"/>
                    <a:gd name="T29" fmla="*/ 12 h 110"/>
                    <a:gd name="T30" fmla="*/ 14 w 116"/>
                    <a:gd name="T31" fmla="*/ 38 h 110"/>
                    <a:gd name="T32" fmla="*/ 22 w 116"/>
                    <a:gd name="T33" fmla="*/ 54 h 110"/>
                    <a:gd name="T34" fmla="*/ 30 w 116"/>
                    <a:gd name="T35" fmla="*/ 70 h 110"/>
                    <a:gd name="T36" fmla="*/ 40 w 116"/>
                    <a:gd name="T37" fmla="*/ 84 h 110"/>
                    <a:gd name="T38" fmla="*/ 52 w 116"/>
                    <a:gd name="T39" fmla="*/ 98 h 110"/>
                    <a:gd name="T40" fmla="*/ 52 w 116"/>
                    <a:gd name="T41" fmla="*/ 98 h 110"/>
                    <a:gd name="T42" fmla="*/ 64 w 116"/>
                    <a:gd name="T43" fmla="*/ 106 h 110"/>
                    <a:gd name="T44" fmla="*/ 74 w 116"/>
                    <a:gd name="T45" fmla="*/ 110 h 110"/>
                    <a:gd name="T46" fmla="*/ 84 w 116"/>
                    <a:gd name="T47" fmla="*/ 110 h 110"/>
                    <a:gd name="T48" fmla="*/ 92 w 116"/>
                    <a:gd name="T49" fmla="*/ 108 h 110"/>
                    <a:gd name="T50" fmla="*/ 100 w 116"/>
                    <a:gd name="T51" fmla="*/ 102 h 110"/>
                    <a:gd name="T52" fmla="*/ 106 w 116"/>
                    <a:gd name="T53" fmla="*/ 96 h 110"/>
                    <a:gd name="T54" fmla="*/ 116 w 116"/>
                    <a:gd name="T55" fmla="*/ 84 h 110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116"/>
                    <a:gd name="T85" fmla="*/ 0 h 110"/>
                    <a:gd name="T86" fmla="*/ 116 w 116"/>
                    <a:gd name="T87" fmla="*/ 110 h 110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116" h="110">
                      <a:moveTo>
                        <a:pt x="116" y="84"/>
                      </a:moveTo>
                      <a:lnTo>
                        <a:pt x="116" y="84"/>
                      </a:lnTo>
                      <a:lnTo>
                        <a:pt x="108" y="84"/>
                      </a:lnTo>
                      <a:lnTo>
                        <a:pt x="88" y="78"/>
                      </a:lnTo>
                      <a:lnTo>
                        <a:pt x="74" y="74"/>
                      </a:lnTo>
                      <a:lnTo>
                        <a:pt x="62" y="68"/>
                      </a:lnTo>
                      <a:lnTo>
                        <a:pt x="48" y="60"/>
                      </a:lnTo>
                      <a:lnTo>
                        <a:pt x="36" y="52"/>
                      </a:lnTo>
                      <a:lnTo>
                        <a:pt x="18" y="30"/>
                      </a:lnTo>
                      <a:lnTo>
                        <a:pt x="6" y="14"/>
                      </a:lnTo>
                      <a:lnTo>
                        <a:pt x="2" y="4"/>
                      </a:lnTo>
                      <a:lnTo>
                        <a:pt x="0" y="0"/>
                      </a:lnTo>
                      <a:lnTo>
                        <a:pt x="4" y="12"/>
                      </a:lnTo>
                      <a:lnTo>
                        <a:pt x="14" y="38"/>
                      </a:lnTo>
                      <a:lnTo>
                        <a:pt x="22" y="54"/>
                      </a:lnTo>
                      <a:lnTo>
                        <a:pt x="30" y="70"/>
                      </a:lnTo>
                      <a:lnTo>
                        <a:pt x="40" y="84"/>
                      </a:lnTo>
                      <a:lnTo>
                        <a:pt x="52" y="98"/>
                      </a:lnTo>
                      <a:lnTo>
                        <a:pt x="64" y="106"/>
                      </a:lnTo>
                      <a:lnTo>
                        <a:pt x="74" y="110"/>
                      </a:lnTo>
                      <a:lnTo>
                        <a:pt x="84" y="110"/>
                      </a:lnTo>
                      <a:lnTo>
                        <a:pt x="92" y="108"/>
                      </a:lnTo>
                      <a:lnTo>
                        <a:pt x="100" y="102"/>
                      </a:lnTo>
                      <a:lnTo>
                        <a:pt x="106" y="96"/>
                      </a:lnTo>
                      <a:lnTo>
                        <a:pt x="116" y="8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22" name="Freeform 526"/>
                <p:cNvSpPr>
                  <a:spLocks/>
                </p:cNvSpPr>
                <p:nvPr/>
              </p:nvSpPr>
              <p:spPr bwMode="auto">
                <a:xfrm>
                  <a:off x="2056" y="3240"/>
                  <a:ext cx="86" cy="44"/>
                </a:xfrm>
                <a:custGeom>
                  <a:avLst/>
                  <a:gdLst>
                    <a:gd name="T0" fmla="*/ 78 w 86"/>
                    <a:gd name="T1" fmla="*/ 2 h 44"/>
                    <a:gd name="T2" fmla="*/ 78 w 86"/>
                    <a:gd name="T3" fmla="*/ 2 h 44"/>
                    <a:gd name="T4" fmla="*/ 66 w 86"/>
                    <a:gd name="T5" fmla="*/ 4 h 44"/>
                    <a:gd name="T6" fmla="*/ 52 w 86"/>
                    <a:gd name="T7" fmla="*/ 4 h 44"/>
                    <a:gd name="T8" fmla="*/ 34 w 86"/>
                    <a:gd name="T9" fmla="*/ 2 h 44"/>
                    <a:gd name="T10" fmla="*/ 34 w 86"/>
                    <a:gd name="T11" fmla="*/ 2 h 44"/>
                    <a:gd name="T12" fmla="*/ 16 w 86"/>
                    <a:gd name="T13" fmla="*/ 0 h 44"/>
                    <a:gd name="T14" fmla="*/ 8 w 86"/>
                    <a:gd name="T15" fmla="*/ 2 h 44"/>
                    <a:gd name="T16" fmla="*/ 4 w 86"/>
                    <a:gd name="T17" fmla="*/ 4 h 44"/>
                    <a:gd name="T18" fmla="*/ 0 w 86"/>
                    <a:gd name="T19" fmla="*/ 8 h 44"/>
                    <a:gd name="T20" fmla="*/ 0 w 86"/>
                    <a:gd name="T21" fmla="*/ 12 h 44"/>
                    <a:gd name="T22" fmla="*/ 2 w 86"/>
                    <a:gd name="T23" fmla="*/ 20 h 44"/>
                    <a:gd name="T24" fmla="*/ 10 w 86"/>
                    <a:gd name="T25" fmla="*/ 30 h 44"/>
                    <a:gd name="T26" fmla="*/ 10 w 86"/>
                    <a:gd name="T27" fmla="*/ 30 h 44"/>
                    <a:gd name="T28" fmla="*/ 22 w 86"/>
                    <a:gd name="T29" fmla="*/ 40 h 44"/>
                    <a:gd name="T30" fmla="*/ 34 w 86"/>
                    <a:gd name="T31" fmla="*/ 44 h 44"/>
                    <a:gd name="T32" fmla="*/ 44 w 86"/>
                    <a:gd name="T33" fmla="*/ 44 h 44"/>
                    <a:gd name="T34" fmla="*/ 54 w 86"/>
                    <a:gd name="T35" fmla="*/ 40 h 44"/>
                    <a:gd name="T36" fmla="*/ 62 w 86"/>
                    <a:gd name="T37" fmla="*/ 36 h 44"/>
                    <a:gd name="T38" fmla="*/ 70 w 86"/>
                    <a:gd name="T39" fmla="*/ 28 h 44"/>
                    <a:gd name="T40" fmla="*/ 80 w 86"/>
                    <a:gd name="T41" fmla="*/ 18 h 44"/>
                    <a:gd name="T42" fmla="*/ 80 w 86"/>
                    <a:gd name="T43" fmla="*/ 18 h 44"/>
                    <a:gd name="T44" fmla="*/ 84 w 86"/>
                    <a:gd name="T45" fmla="*/ 14 h 44"/>
                    <a:gd name="T46" fmla="*/ 86 w 86"/>
                    <a:gd name="T47" fmla="*/ 8 h 44"/>
                    <a:gd name="T48" fmla="*/ 84 w 86"/>
                    <a:gd name="T49" fmla="*/ 4 h 44"/>
                    <a:gd name="T50" fmla="*/ 78 w 86"/>
                    <a:gd name="T51" fmla="*/ 2 h 4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86"/>
                    <a:gd name="T79" fmla="*/ 0 h 44"/>
                    <a:gd name="T80" fmla="*/ 86 w 86"/>
                    <a:gd name="T81" fmla="*/ 44 h 44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86" h="44">
                      <a:moveTo>
                        <a:pt x="78" y="2"/>
                      </a:moveTo>
                      <a:lnTo>
                        <a:pt x="78" y="2"/>
                      </a:lnTo>
                      <a:lnTo>
                        <a:pt x="66" y="4"/>
                      </a:lnTo>
                      <a:lnTo>
                        <a:pt x="52" y="4"/>
                      </a:lnTo>
                      <a:lnTo>
                        <a:pt x="34" y="2"/>
                      </a:lnTo>
                      <a:lnTo>
                        <a:pt x="16" y="0"/>
                      </a:lnTo>
                      <a:lnTo>
                        <a:pt x="8" y="2"/>
                      </a:lnTo>
                      <a:lnTo>
                        <a:pt x="4" y="4"/>
                      </a:lnTo>
                      <a:lnTo>
                        <a:pt x="0" y="8"/>
                      </a:lnTo>
                      <a:lnTo>
                        <a:pt x="0" y="12"/>
                      </a:lnTo>
                      <a:lnTo>
                        <a:pt x="2" y="20"/>
                      </a:lnTo>
                      <a:lnTo>
                        <a:pt x="10" y="30"/>
                      </a:lnTo>
                      <a:lnTo>
                        <a:pt x="22" y="40"/>
                      </a:lnTo>
                      <a:lnTo>
                        <a:pt x="34" y="44"/>
                      </a:lnTo>
                      <a:lnTo>
                        <a:pt x="44" y="44"/>
                      </a:lnTo>
                      <a:lnTo>
                        <a:pt x="54" y="40"/>
                      </a:lnTo>
                      <a:lnTo>
                        <a:pt x="62" y="36"/>
                      </a:lnTo>
                      <a:lnTo>
                        <a:pt x="70" y="28"/>
                      </a:lnTo>
                      <a:lnTo>
                        <a:pt x="80" y="18"/>
                      </a:lnTo>
                      <a:lnTo>
                        <a:pt x="84" y="14"/>
                      </a:lnTo>
                      <a:lnTo>
                        <a:pt x="86" y="8"/>
                      </a:lnTo>
                      <a:lnTo>
                        <a:pt x="84" y="4"/>
                      </a:lnTo>
                      <a:lnTo>
                        <a:pt x="78" y="2"/>
                      </a:lnTo>
                      <a:close/>
                    </a:path>
                  </a:pathLst>
                </a:custGeom>
                <a:solidFill>
                  <a:srgbClr val="F09C5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23" name="Freeform 527"/>
                <p:cNvSpPr>
                  <a:spLocks/>
                </p:cNvSpPr>
                <p:nvPr/>
              </p:nvSpPr>
              <p:spPr bwMode="auto">
                <a:xfrm>
                  <a:off x="2056" y="3240"/>
                  <a:ext cx="86" cy="44"/>
                </a:xfrm>
                <a:custGeom>
                  <a:avLst/>
                  <a:gdLst>
                    <a:gd name="T0" fmla="*/ 78 w 86"/>
                    <a:gd name="T1" fmla="*/ 2 h 44"/>
                    <a:gd name="T2" fmla="*/ 78 w 86"/>
                    <a:gd name="T3" fmla="*/ 2 h 44"/>
                    <a:gd name="T4" fmla="*/ 66 w 86"/>
                    <a:gd name="T5" fmla="*/ 4 h 44"/>
                    <a:gd name="T6" fmla="*/ 52 w 86"/>
                    <a:gd name="T7" fmla="*/ 4 h 44"/>
                    <a:gd name="T8" fmla="*/ 34 w 86"/>
                    <a:gd name="T9" fmla="*/ 2 h 44"/>
                    <a:gd name="T10" fmla="*/ 34 w 86"/>
                    <a:gd name="T11" fmla="*/ 2 h 44"/>
                    <a:gd name="T12" fmla="*/ 16 w 86"/>
                    <a:gd name="T13" fmla="*/ 0 h 44"/>
                    <a:gd name="T14" fmla="*/ 8 w 86"/>
                    <a:gd name="T15" fmla="*/ 2 h 44"/>
                    <a:gd name="T16" fmla="*/ 4 w 86"/>
                    <a:gd name="T17" fmla="*/ 4 h 44"/>
                    <a:gd name="T18" fmla="*/ 0 w 86"/>
                    <a:gd name="T19" fmla="*/ 8 h 44"/>
                    <a:gd name="T20" fmla="*/ 0 w 86"/>
                    <a:gd name="T21" fmla="*/ 12 h 44"/>
                    <a:gd name="T22" fmla="*/ 2 w 86"/>
                    <a:gd name="T23" fmla="*/ 20 h 44"/>
                    <a:gd name="T24" fmla="*/ 10 w 86"/>
                    <a:gd name="T25" fmla="*/ 30 h 44"/>
                    <a:gd name="T26" fmla="*/ 10 w 86"/>
                    <a:gd name="T27" fmla="*/ 30 h 44"/>
                    <a:gd name="T28" fmla="*/ 22 w 86"/>
                    <a:gd name="T29" fmla="*/ 40 h 44"/>
                    <a:gd name="T30" fmla="*/ 34 w 86"/>
                    <a:gd name="T31" fmla="*/ 44 h 44"/>
                    <a:gd name="T32" fmla="*/ 44 w 86"/>
                    <a:gd name="T33" fmla="*/ 44 h 44"/>
                    <a:gd name="T34" fmla="*/ 54 w 86"/>
                    <a:gd name="T35" fmla="*/ 40 h 44"/>
                    <a:gd name="T36" fmla="*/ 62 w 86"/>
                    <a:gd name="T37" fmla="*/ 36 h 44"/>
                    <a:gd name="T38" fmla="*/ 70 w 86"/>
                    <a:gd name="T39" fmla="*/ 28 h 44"/>
                    <a:gd name="T40" fmla="*/ 80 w 86"/>
                    <a:gd name="T41" fmla="*/ 18 h 44"/>
                    <a:gd name="T42" fmla="*/ 80 w 86"/>
                    <a:gd name="T43" fmla="*/ 18 h 44"/>
                    <a:gd name="T44" fmla="*/ 84 w 86"/>
                    <a:gd name="T45" fmla="*/ 14 h 44"/>
                    <a:gd name="T46" fmla="*/ 86 w 86"/>
                    <a:gd name="T47" fmla="*/ 8 h 44"/>
                    <a:gd name="T48" fmla="*/ 84 w 86"/>
                    <a:gd name="T49" fmla="*/ 4 h 44"/>
                    <a:gd name="T50" fmla="*/ 78 w 86"/>
                    <a:gd name="T51" fmla="*/ 2 h 4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86"/>
                    <a:gd name="T79" fmla="*/ 0 h 44"/>
                    <a:gd name="T80" fmla="*/ 86 w 86"/>
                    <a:gd name="T81" fmla="*/ 44 h 44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86" h="44">
                      <a:moveTo>
                        <a:pt x="78" y="2"/>
                      </a:moveTo>
                      <a:lnTo>
                        <a:pt x="78" y="2"/>
                      </a:lnTo>
                      <a:lnTo>
                        <a:pt x="66" y="4"/>
                      </a:lnTo>
                      <a:lnTo>
                        <a:pt x="52" y="4"/>
                      </a:lnTo>
                      <a:lnTo>
                        <a:pt x="34" y="2"/>
                      </a:lnTo>
                      <a:lnTo>
                        <a:pt x="16" y="0"/>
                      </a:lnTo>
                      <a:lnTo>
                        <a:pt x="8" y="2"/>
                      </a:lnTo>
                      <a:lnTo>
                        <a:pt x="4" y="4"/>
                      </a:lnTo>
                      <a:lnTo>
                        <a:pt x="0" y="8"/>
                      </a:lnTo>
                      <a:lnTo>
                        <a:pt x="0" y="12"/>
                      </a:lnTo>
                      <a:lnTo>
                        <a:pt x="2" y="20"/>
                      </a:lnTo>
                      <a:lnTo>
                        <a:pt x="10" y="30"/>
                      </a:lnTo>
                      <a:lnTo>
                        <a:pt x="22" y="40"/>
                      </a:lnTo>
                      <a:lnTo>
                        <a:pt x="34" y="44"/>
                      </a:lnTo>
                      <a:lnTo>
                        <a:pt x="44" y="44"/>
                      </a:lnTo>
                      <a:lnTo>
                        <a:pt x="54" y="40"/>
                      </a:lnTo>
                      <a:lnTo>
                        <a:pt x="62" y="36"/>
                      </a:lnTo>
                      <a:lnTo>
                        <a:pt x="70" y="28"/>
                      </a:lnTo>
                      <a:lnTo>
                        <a:pt x="80" y="18"/>
                      </a:lnTo>
                      <a:lnTo>
                        <a:pt x="84" y="14"/>
                      </a:lnTo>
                      <a:lnTo>
                        <a:pt x="86" y="8"/>
                      </a:lnTo>
                      <a:lnTo>
                        <a:pt x="84" y="4"/>
                      </a:lnTo>
                      <a:lnTo>
                        <a:pt x="78" y="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24" name="Freeform 528"/>
                <p:cNvSpPr>
                  <a:spLocks/>
                </p:cNvSpPr>
                <p:nvPr/>
              </p:nvSpPr>
              <p:spPr bwMode="auto">
                <a:xfrm>
                  <a:off x="2198" y="3236"/>
                  <a:ext cx="20" cy="42"/>
                </a:xfrm>
                <a:custGeom>
                  <a:avLst/>
                  <a:gdLst>
                    <a:gd name="T0" fmla="*/ 18 w 20"/>
                    <a:gd name="T1" fmla="*/ 0 h 42"/>
                    <a:gd name="T2" fmla="*/ 18 w 20"/>
                    <a:gd name="T3" fmla="*/ 0 h 42"/>
                    <a:gd name="T4" fmla="*/ 14 w 20"/>
                    <a:gd name="T5" fmla="*/ 2 h 42"/>
                    <a:gd name="T6" fmla="*/ 6 w 20"/>
                    <a:gd name="T7" fmla="*/ 4 h 42"/>
                    <a:gd name="T8" fmla="*/ 6 w 20"/>
                    <a:gd name="T9" fmla="*/ 4 h 42"/>
                    <a:gd name="T10" fmla="*/ 2 w 20"/>
                    <a:gd name="T11" fmla="*/ 4 h 42"/>
                    <a:gd name="T12" fmla="*/ 0 w 20"/>
                    <a:gd name="T13" fmla="*/ 6 h 42"/>
                    <a:gd name="T14" fmla="*/ 0 w 20"/>
                    <a:gd name="T15" fmla="*/ 12 h 42"/>
                    <a:gd name="T16" fmla="*/ 4 w 20"/>
                    <a:gd name="T17" fmla="*/ 16 h 42"/>
                    <a:gd name="T18" fmla="*/ 4 w 20"/>
                    <a:gd name="T19" fmla="*/ 16 h 42"/>
                    <a:gd name="T20" fmla="*/ 12 w 20"/>
                    <a:gd name="T21" fmla="*/ 30 h 42"/>
                    <a:gd name="T22" fmla="*/ 16 w 20"/>
                    <a:gd name="T23" fmla="*/ 36 h 42"/>
                    <a:gd name="T24" fmla="*/ 16 w 20"/>
                    <a:gd name="T25" fmla="*/ 42 h 42"/>
                    <a:gd name="T26" fmla="*/ 16 w 20"/>
                    <a:gd name="T27" fmla="*/ 42 h 42"/>
                    <a:gd name="T28" fmla="*/ 20 w 20"/>
                    <a:gd name="T29" fmla="*/ 30 h 42"/>
                    <a:gd name="T30" fmla="*/ 20 w 20"/>
                    <a:gd name="T31" fmla="*/ 16 h 42"/>
                    <a:gd name="T32" fmla="*/ 18 w 20"/>
                    <a:gd name="T33" fmla="*/ 0 h 4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20"/>
                    <a:gd name="T52" fmla="*/ 0 h 42"/>
                    <a:gd name="T53" fmla="*/ 20 w 20"/>
                    <a:gd name="T54" fmla="*/ 42 h 42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20" h="42">
                      <a:moveTo>
                        <a:pt x="18" y="0"/>
                      </a:moveTo>
                      <a:lnTo>
                        <a:pt x="18" y="0"/>
                      </a:lnTo>
                      <a:lnTo>
                        <a:pt x="14" y="2"/>
                      </a:lnTo>
                      <a:lnTo>
                        <a:pt x="6" y="4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2"/>
                      </a:lnTo>
                      <a:lnTo>
                        <a:pt x="4" y="16"/>
                      </a:lnTo>
                      <a:lnTo>
                        <a:pt x="12" y="30"/>
                      </a:lnTo>
                      <a:lnTo>
                        <a:pt x="16" y="36"/>
                      </a:lnTo>
                      <a:lnTo>
                        <a:pt x="16" y="42"/>
                      </a:lnTo>
                      <a:lnTo>
                        <a:pt x="20" y="30"/>
                      </a:lnTo>
                      <a:lnTo>
                        <a:pt x="20" y="16"/>
                      </a:lnTo>
                      <a:lnTo>
                        <a:pt x="18" y="0"/>
                      </a:lnTo>
                      <a:close/>
                    </a:path>
                  </a:pathLst>
                </a:custGeom>
                <a:solidFill>
                  <a:srgbClr val="F09C5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25" name="Freeform 529"/>
                <p:cNvSpPr>
                  <a:spLocks/>
                </p:cNvSpPr>
                <p:nvPr/>
              </p:nvSpPr>
              <p:spPr bwMode="auto">
                <a:xfrm>
                  <a:off x="2198" y="3236"/>
                  <a:ext cx="20" cy="42"/>
                </a:xfrm>
                <a:custGeom>
                  <a:avLst/>
                  <a:gdLst>
                    <a:gd name="T0" fmla="*/ 18 w 20"/>
                    <a:gd name="T1" fmla="*/ 0 h 42"/>
                    <a:gd name="T2" fmla="*/ 18 w 20"/>
                    <a:gd name="T3" fmla="*/ 0 h 42"/>
                    <a:gd name="T4" fmla="*/ 14 w 20"/>
                    <a:gd name="T5" fmla="*/ 2 h 42"/>
                    <a:gd name="T6" fmla="*/ 6 w 20"/>
                    <a:gd name="T7" fmla="*/ 4 h 42"/>
                    <a:gd name="T8" fmla="*/ 6 w 20"/>
                    <a:gd name="T9" fmla="*/ 4 h 42"/>
                    <a:gd name="T10" fmla="*/ 2 w 20"/>
                    <a:gd name="T11" fmla="*/ 4 h 42"/>
                    <a:gd name="T12" fmla="*/ 0 w 20"/>
                    <a:gd name="T13" fmla="*/ 6 h 42"/>
                    <a:gd name="T14" fmla="*/ 0 w 20"/>
                    <a:gd name="T15" fmla="*/ 12 h 42"/>
                    <a:gd name="T16" fmla="*/ 4 w 20"/>
                    <a:gd name="T17" fmla="*/ 16 h 42"/>
                    <a:gd name="T18" fmla="*/ 4 w 20"/>
                    <a:gd name="T19" fmla="*/ 16 h 42"/>
                    <a:gd name="T20" fmla="*/ 12 w 20"/>
                    <a:gd name="T21" fmla="*/ 30 h 42"/>
                    <a:gd name="T22" fmla="*/ 16 w 20"/>
                    <a:gd name="T23" fmla="*/ 36 h 42"/>
                    <a:gd name="T24" fmla="*/ 16 w 20"/>
                    <a:gd name="T25" fmla="*/ 42 h 42"/>
                    <a:gd name="T26" fmla="*/ 16 w 20"/>
                    <a:gd name="T27" fmla="*/ 42 h 42"/>
                    <a:gd name="T28" fmla="*/ 20 w 20"/>
                    <a:gd name="T29" fmla="*/ 30 h 42"/>
                    <a:gd name="T30" fmla="*/ 20 w 20"/>
                    <a:gd name="T31" fmla="*/ 16 h 42"/>
                    <a:gd name="T32" fmla="*/ 18 w 20"/>
                    <a:gd name="T33" fmla="*/ 0 h 4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20"/>
                    <a:gd name="T52" fmla="*/ 0 h 42"/>
                    <a:gd name="T53" fmla="*/ 20 w 20"/>
                    <a:gd name="T54" fmla="*/ 42 h 42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20" h="42">
                      <a:moveTo>
                        <a:pt x="18" y="0"/>
                      </a:moveTo>
                      <a:lnTo>
                        <a:pt x="18" y="0"/>
                      </a:lnTo>
                      <a:lnTo>
                        <a:pt x="14" y="2"/>
                      </a:lnTo>
                      <a:lnTo>
                        <a:pt x="6" y="4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2"/>
                      </a:lnTo>
                      <a:lnTo>
                        <a:pt x="4" y="16"/>
                      </a:lnTo>
                      <a:lnTo>
                        <a:pt x="12" y="30"/>
                      </a:lnTo>
                      <a:lnTo>
                        <a:pt x="16" y="36"/>
                      </a:lnTo>
                      <a:lnTo>
                        <a:pt x="16" y="42"/>
                      </a:lnTo>
                      <a:lnTo>
                        <a:pt x="20" y="30"/>
                      </a:lnTo>
                      <a:lnTo>
                        <a:pt x="20" y="16"/>
                      </a:lnTo>
                      <a:lnTo>
                        <a:pt x="18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</p:grpSp>
          <p:grpSp>
            <p:nvGrpSpPr>
              <p:cNvPr id="310726" name="Group 460"/>
              <p:cNvGrpSpPr>
                <a:grpSpLocks/>
              </p:cNvGrpSpPr>
              <p:nvPr/>
            </p:nvGrpSpPr>
            <p:grpSpPr bwMode="auto">
              <a:xfrm>
                <a:off x="5082" y="1868"/>
                <a:ext cx="399" cy="436"/>
                <a:chOff x="1508" y="3020"/>
                <a:chExt cx="1044" cy="1242"/>
              </a:xfrm>
            </p:grpSpPr>
            <p:sp>
              <p:nvSpPr>
                <p:cNvPr id="310727" name="AutoShape 461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1508" y="3020"/>
                  <a:ext cx="1044" cy="1242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728" name="Freeform 462"/>
                <p:cNvSpPr>
                  <a:spLocks/>
                </p:cNvSpPr>
                <p:nvPr/>
              </p:nvSpPr>
              <p:spPr bwMode="auto">
                <a:xfrm>
                  <a:off x="2312" y="3580"/>
                  <a:ext cx="150" cy="66"/>
                </a:xfrm>
                <a:custGeom>
                  <a:avLst/>
                  <a:gdLst>
                    <a:gd name="T0" fmla="*/ 6 w 150"/>
                    <a:gd name="T1" fmla="*/ 38 h 66"/>
                    <a:gd name="T2" fmla="*/ 0 w 150"/>
                    <a:gd name="T3" fmla="*/ 62 h 66"/>
                    <a:gd name="T4" fmla="*/ 0 w 150"/>
                    <a:gd name="T5" fmla="*/ 66 h 66"/>
                    <a:gd name="T6" fmla="*/ 2 w 150"/>
                    <a:gd name="T7" fmla="*/ 66 h 66"/>
                    <a:gd name="T8" fmla="*/ 138 w 150"/>
                    <a:gd name="T9" fmla="*/ 60 h 66"/>
                    <a:gd name="T10" fmla="*/ 140 w 150"/>
                    <a:gd name="T11" fmla="*/ 60 h 66"/>
                    <a:gd name="T12" fmla="*/ 140 w 150"/>
                    <a:gd name="T13" fmla="*/ 58 h 66"/>
                    <a:gd name="T14" fmla="*/ 150 w 150"/>
                    <a:gd name="T15" fmla="*/ 34 h 66"/>
                    <a:gd name="T16" fmla="*/ 150 w 150"/>
                    <a:gd name="T17" fmla="*/ 32 h 66"/>
                    <a:gd name="T18" fmla="*/ 148 w 150"/>
                    <a:gd name="T19" fmla="*/ 32 h 66"/>
                    <a:gd name="T20" fmla="*/ 108 w 150"/>
                    <a:gd name="T21" fmla="*/ 32 h 66"/>
                    <a:gd name="T22" fmla="*/ 108 w 150"/>
                    <a:gd name="T23" fmla="*/ 32 h 66"/>
                    <a:gd name="T24" fmla="*/ 108 w 150"/>
                    <a:gd name="T25" fmla="*/ 32 h 66"/>
                    <a:gd name="T26" fmla="*/ 108 w 150"/>
                    <a:gd name="T27" fmla="*/ 32 h 66"/>
                    <a:gd name="T28" fmla="*/ 108 w 150"/>
                    <a:gd name="T29" fmla="*/ 32 h 66"/>
                    <a:gd name="T30" fmla="*/ 106 w 150"/>
                    <a:gd name="T31" fmla="*/ 28 h 66"/>
                    <a:gd name="T32" fmla="*/ 102 w 150"/>
                    <a:gd name="T33" fmla="*/ 14 h 66"/>
                    <a:gd name="T34" fmla="*/ 102 w 150"/>
                    <a:gd name="T35" fmla="*/ 14 h 66"/>
                    <a:gd name="T36" fmla="*/ 100 w 150"/>
                    <a:gd name="T37" fmla="*/ 10 h 66"/>
                    <a:gd name="T38" fmla="*/ 98 w 150"/>
                    <a:gd name="T39" fmla="*/ 6 h 66"/>
                    <a:gd name="T40" fmla="*/ 94 w 150"/>
                    <a:gd name="T41" fmla="*/ 4 h 66"/>
                    <a:gd name="T42" fmla="*/ 90 w 150"/>
                    <a:gd name="T43" fmla="*/ 2 h 66"/>
                    <a:gd name="T44" fmla="*/ 90 w 150"/>
                    <a:gd name="T45" fmla="*/ 2 h 66"/>
                    <a:gd name="T46" fmla="*/ 84 w 150"/>
                    <a:gd name="T47" fmla="*/ 0 h 66"/>
                    <a:gd name="T48" fmla="*/ 78 w 150"/>
                    <a:gd name="T49" fmla="*/ 2 h 66"/>
                    <a:gd name="T50" fmla="*/ 70 w 150"/>
                    <a:gd name="T51" fmla="*/ 6 h 66"/>
                    <a:gd name="T52" fmla="*/ 66 w 150"/>
                    <a:gd name="T53" fmla="*/ 12 h 66"/>
                    <a:gd name="T54" fmla="*/ 60 w 150"/>
                    <a:gd name="T55" fmla="*/ 18 h 66"/>
                    <a:gd name="T56" fmla="*/ 60 w 150"/>
                    <a:gd name="T57" fmla="*/ 18 h 66"/>
                    <a:gd name="T58" fmla="*/ 52 w 150"/>
                    <a:gd name="T59" fmla="*/ 28 h 66"/>
                    <a:gd name="T60" fmla="*/ 46 w 150"/>
                    <a:gd name="T61" fmla="*/ 32 h 66"/>
                    <a:gd name="T62" fmla="*/ 46 w 150"/>
                    <a:gd name="T63" fmla="*/ 32 h 66"/>
                    <a:gd name="T64" fmla="*/ 8 w 150"/>
                    <a:gd name="T65" fmla="*/ 38 h 66"/>
                    <a:gd name="T66" fmla="*/ 6 w 150"/>
                    <a:gd name="T67" fmla="*/ 38 h 66"/>
                    <a:gd name="T68" fmla="*/ 6 w 150"/>
                    <a:gd name="T69" fmla="*/ 38 h 6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0"/>
                    <a:gd name="T106" fmla="*/ 0 h 66"/>
                    <a:gd name="T107" fmla="*/ 150 w 150"/>
                    <a:gd name="T108" fmla="*/ 66 h 6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0" h="66">
                      <a:moveTo>
                        <a:pt x="6" y="38"/>
                      </a:move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2" y="66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0" y="58"/>
                      </a:lnTo>
                      <a:lnTo>
                        <a:pt x="150" y="34"/>
                      </a:lnTo>
                      <a:lnTo>
                        <a:pt x="150" y="32"/>
                      </a:lnTo>
                      <a:lnTo>
                        <a:pt x="148" y="32"/>
                      </a:lnTo>
                      <a:lnTo>
                        <a:pt x="108" y="32"/>
                      </a:lnTo>
                      <a:lnTo>
                        <a:pt x="106" y="28"/>
                      </a:lnTo>
                      <a:lnTo>
                        <a:pt x="102" y="14"/>
                      </a:lnTo>
                      <a:lnTo>
                        <a:pt x="100" y="10"/>
                      </a:lnTo>
                      <a:lnTo>
                        <a:pt x="98" y="6"/>
                      </a:lnTo>
                      <a:lnTo>
                        <a:pt x="94" y="4"/>
                      </a:lnTo>
                      <a:lnTo>
                        <a:pt x="90" y="2"/>
                      </a:lnTo>
                      <a:lnTo>
                        <a:pt x="84" y="0"/>
                      </a:lnTo>
                      <a:lnTo>
                        <a:pt x="78" y="2"/>
                      </a:lnTo>
                      <a:lnTo>
                        <a:pt x="70" y="6"/>
                      </a:lnTo>
                      <a:lnTo>
                        <a:pt x="66" y="12"/>
                      </a:lnTo>
                      <a:lnTo>
                        <a:pt x="60" y="18"/>
                      </a:lnTo>
                      <a:lnTo>
                        <a:pt x="52" y="28"/>
                      </a:lnTo>
                      <a:lnTo>
                        <a:pt x="46" y="32"/>
                      </a:lnTo>
                      <a:lnTo>
                        <a:pt x="8" y="38"/>
                      </a:lnTo>
                      <a:lnTo>
                        <a:pt x="6" y="38"/>
                      </a:lnTo>
                      <a:close/>
                    </a:path>
                  </a:pathLst>
                </a:custGeom>
                <a:solidFill>
                  <a:srgbClr val="63636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29" name="Freeform 463"/>
                <p:cNvSpPr>
                  <a:spLocks/>
                </p:cNvSpPr>
                <p:nvPr/>
              </p:nvSpPr>
              <p:spPr bwMode="auto">
                <a:xfrm>
                  <a:off x="2228" y="3514"/>
                  <a:ext cx="248" cy="508"/>
                </a:xfrm>
                <a:custGeom>
                  <a:avLst/>
                  <a:gdLst>
                    <a:gd name="T0" fmla="*/ 36 w 248"/>
                    <a:gd name="T1" fmla="*/ 8 h 508"/>
                    <a:gd name="T2" fmla="*/ 36 w 248"/>
                    <a:gd name="T3" fmla="*/ 8 h 508"/>
                    <a:gd name="T4" fmla="*/ 42 w 248"/>
                    <a:gd name="T5" fmla="*/ 4 h 508"/>
                    <a:gd name="T6" fmla="*/ 48 w 248"/>
                    <a:gd name="T7" fmla="*/ 2 h 508"/>
                    <a:gd name="T8" fmla="*/ 56 w 248"/>
                    <a:gd name="T9" fmla="*/ 0 h 508"/>
                    <a:gd name="T10" fmla="*/ 66 w 248"/>
                    <a:gd name="T11" fmla="*/ 4 h 508"/>
                    <a:gd name="T12" fmla="*/ 74 w 248"/>
                    <a:gd name="T13" fmla="*/ 10 h 508"/>
                    <a:gd name="T14" fmla="*/ 84 w 248"/>
                    <a:gd name="T15" fmla="*/ 24 h 508"/>
                    <a:gd name="T16" fmla="*/ 92 w 248"/>
                    <a:gd name="T17" fmla="*/ 44 h 508"/>
                    <a:gd name="T18" fmla="*/ 92 w 248"/>
                    <a:gd name="T19" fmla="*/ 44 h 508"/>
                    <a:gd name="T20" fmla="*/ 102 w 248"/>
                    <a:gd name="T21" fmla="*/ 74 h 508"/>
                    <a:gd name="T22" fmla="*/ 118 w 248"/>
                    <a:gd name="T23" fmla="*/ 114 h 508"/>
                    <a:gd name="T24" fmla="*/ 162 w 248"/>
                    <a:gd name="T25" fmla="*/ 218 h 508"/>
                    <a:gd name="T26" fmla="*/ 208 w 248"/>
                    <a:gd name="T27" fmla="*/ 328 h 508"/>
                    <a:gd name="T28" fmla="*/ 230 w 248"/>
                    <a:gd name="T29" fmla="*/ 380 h 508"/>
                    <a:gd name="T30" fmla="*/ 248 w 248"/>
                    <a:gd name="T31" fmla="*/ 426 h 508"/>
                    <a:gd name="T32" fmla="*/ 248 w 248"/>
                    <a:gd name="T33" fmla="*/ 426 h 508"/>
                    <a:gd name="T34" fmla="*/ 244 w 248"/>
                    <a:gd name="T35" fmla="*/ 436 h 508"/>
                    <a:gd name="T36" fmla="*/ 230 w 248"/>
                    <a:gd name="T37" fmla="*/ 480 h 508"/>
                    <a:gd name="T38" fmla="*/ 230 w 248"/>
                    <a:gd name="T39" fmla="*/ 480 h 508"/>
                    <a:gd name="T40" fmla="*/ 226 w 248"/>
                    <a:gd name="T41" fmla="*/ 488 h 508"/>
                    <a:gd name="T42" fmla="*/ 220 w 248"/>
                    <a:gd name="T43" fmla="*/ 496 h 508"/>
                    <a:gd name="T44" fmla="*/ 214 w 248"/>
                    <a:gd name="T45" fmla="*/ 502 h 508"/>
                    <a:gd name="T46" fmla="*/ 206 w 248"/>
                    <a:gd name="T47" fmla="*/ 506 h 508"/>
                    <a:gd name="T48" fmla="*/ 196 w 248"/>
                    <a:gd name="T49" fmla="*/ 508 h 508"/>
                    <a:gd name="T50" fmla="*/ 184 w 248"/>
                    <a:gd name="T51" fmla="*/ 508 h 508"/>
                    <a:gd name="T52" fmla="*/ 172 w 248"/>
                    <a:gd name="T53" fmla="*/ 504 h 508"/>
                    <a:gd name="T54" fmla="*/ 158 w 248"/>
                    <a:gd name="T55" fmla="*/ 496 h 508"/>
                    <a:gd name="T56" fmla="*/ 142 w 248"/>
                    <a:gd name="T57" fmla="*/ 484 h 508"/>
                    <a:gd name="T58" fmla="*/ 126 w 248"/>
                    <a:gd name="T59" fmla="*/ 466 h 508"/>
                    <a:gd name="T60" fmla="*/ 108 w 248"/>
                    <a:gd name="T61" fmla="*/ 444 h 508"/>
                    <a:gd name="T62" fmla="*/ 88 w 248"/>
                    <a:gd name="T63" fmla="*/ 414 h 508"/>
                    <a:gd name="T64" fmla="*/ 68 w 248"/>
                    <a:gd name="T65" fmla="*/ 378 h 508"/>
                    <a:gd name="T66" fmla="*/ 46 w 248"/>
                    <a:gd name="T67" fmla="*/ 336 h 508"/>
                    <a:gd name="T68" fmla="*/ 24 w 248"/>
                    <a:gd name="T69" fmla="*/ 284 h 508"/>
                    <a:gd name="T70" fmla="*/ 0 w 248"/>
                    <a:gd name="T71" fmla="*/ 226 h 508"/>
                    <a:gd name="T72" fmla="*/ 36 w 248"/>
                    <a:gd name="T73" fmla="*/ 8 h 508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48"/>
                    <a:gd name="T112" fmla="*/ 0 h 508"/>
                    <a:gd name="T113" fmla="*/ 248 w 248"/>
                    <a:gd name="T114" fmla="*/ 508 h 508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48" h="508">
                      <a:moveTo>
                        <a:pt x="36" y="8"/>
                      </a:moveTo>
                      <a:lnTo>
                        <a:pt x="36" y="8"/>
                      </a:lnTo>
                      <a:lnTo>
                        <a:pt x="42" y="4"/>
                      </a:lnTo>
                      <a:lnTo>
                        <a:pt x="48" y="2"/>
                      </a:lnTo>
                      <a:lnTo>
                        <a:pt x="56" y="0"/>
                      </a:lnTo>
                      <a:lnTo>
                        <a:pt x="66" y="4"/>
                      </a:lnTo>
                      <a:lnTo>
                        <a:pt x="74" y="10"/>
                      </a:lnTo>
                      <a:lnTo>
                        <a:pt x="84" y="24"/>
                      </a:lnTo>
                      <a:lnTo>
                        <a:pt x="92" y="44"/>
                      </a:lnTo>
                      <a:lnTo>
                        <a:pt x="102" y="74"/>
                      </a:lnTo>
                      <a:lnTo>
                        <a:pt x="118" y="114"/>
                      </a:lnTo>
                      <a:lnTo>
                        <a:pt x="162" y="218"/>
                      </a:lnTo>
                      <a:lnTo>
                        <a:pt x="208" y="328"/>
                      </a:lnTo>
                      <a:lnTo>
                        <a:pt x="230" y="380"/>
                      </a:lnTo>
                      <a:lnTo>
                        <a:pt x="248" y="426"/>
                      </a:lnTo>
                      <a:lnTo>
                        <a:pt x="244" y="436"/>
                      </a:lnTo>
                      <a:lnTo>
                        <a:pt x="230" y="480"/>
                      </a:lnTo>
                      <a:lnTo>
                        <a:pt x="226" y="488"/>
                      </a:lnTo>
                      <a:lnTo>
                        <a:pt x="220" y="496"/>
                      </a:lnTo>
                      <a:lnTo>
                        <a:pt x="214" y="502"/>
                      </a:lnTo>
                      <a:lnTo>
                        <a:pt x="206" y="506"/>
                      </a:lnTo>
                      <a:lnTo>
                        <a:pt x="196" y="508"/>
                      </a:lnTo>
                      <a:lnTo>
                        <a:pt x="184" y="508"/>
                      </a:lnTo>
                      <a:lnTo>
                        <a:pt x="172" y="504"/>
                      </a:lnTo>
                      <a:lnTo>
                        <a:pt x="158" y="496"/>
                      </a:lnTo>
                      <a:lnTo>
                        <a:pt x="142" y="484"/>
                      </a:lnTo>
                      <a:lnTo>
                        <a:pt x="126" y="466"/>
                      </a:lnTo>
                      <a:lnTo>
                        <a:pt x="108" y="444"/>
                      </a:lnTo>
                      <a:lnTo>
                        <a:pt x="88" y="414"/>
                      </a:lnTo>
                      <a:lnTo>
                        <a:pt x="68" y="378"/>
                      </a:lnTo>
                      <a:lnTo>
                        <a:pt x="46" y="336"/>
                      </a:lnTo>
                      <a:lnTo>
                        <a:pt x="24" y="284"/>
                      </a:lnTo>
                      <a:lnTo>
                        <a:pt x="0" y="226"/>
                      </a:lnTo>
                      <a:lnTo>
                        <a:pt x="36" y="8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30" name="Freeform 464"/>
                <p:cNvSpPr>
                  <a:spLocks/>
                </p:cNvSpPr>
                <p:nvPr/>
              </p:nvSpPr>
              <p:spPr bwMode="auto">
                <a:xfrm>
                  <a:off x="2298" y="3788"/>
                  <a:ext cx="202" cy="258"/>
                </a:xfrm>
                <a:custGeom>
                  <a:avLst/>
                  <a:gdLst>
                    <a:gd name="T0" fmla="*/ 72 w 202"/>
                    <a:gd name="T1" fmla="*/ 0 h 258"/>
                    <a:gd name="T2" fmla="*/ 72 w 202"/>
                    <a:gd name="T3" fmla="*/ 0 h 258"/>
                    <a:gd name="T4" fmla="*/ 86 w 202"/>
                    <a:gd name="T5" fmla="*/ 12 h 258"/>
                    <a:gd name="T6" fmla="*/ 122 w 202"/>
                    <a:gd name="T7" fmla="*/ 44 h 258"/>
                    <a:gd name="T8" fmla="*/ 140 w 202"/>
                    <a:gd name="T9" fmla="*/ 64 h 258"/>
                    <a:gd name="T10" fmla="*/ 160 w 202"/>
                    <a:gd name="T11" fmla="*/ 86 h 258"/>
                    <a:gd name="T12" fmla="*/ 174 w 202"/>
                    <a:gd name="T13" fmla="*/ 108 h 258"/>
                    <a:gd name="T14" fmla="*/ 180 w 202"/>
                    <a:gd name="T15" fmla="*/ 120 h 258"/>
                    <a:gd name="T16" fmla="*/ 184 w 202"/>
                    <a:gd name="T17" fmla="*/ 130 h 258"/>
                    <a:gd name="T18" fmla="*/ 184 w 202"/>
                    <a:gd name="T19" fmla="*/ 130 h 258"/>
                    <a:gd name="T20" fmla="*/ 196 w 202"/>
                    <a:gd name="T21" fmla="*/ 168 h 258"/>
                    <a:gd name="T22" fmla="*/ 200 w 202"/>
                    <a:gd name="T23" fmla="*/ 184 h 258"/>
                    <a:gd name="T24" fmla="*/ 202 w 202"/>
                    <a:gd name="T25" fmla="*/ 200 h 258"/>
                    <a:gd name="T26" fmla="*/ 202 w 202"/>
                    <a:gd name="T27" fmla="*/ 214 h 258"/>
                    <a:gd name="T28" fmla="*/ 198 w 202"/>
                    <a:gd name="T29" fmla="*/ 226 h 258"/>
                    <a:gd name="T30" fmla="*/ 190 w 202"/>
                    <a:gd name="T31" fmla="*/ 236 h 258"/>
                    <a:gd name="T32" fmla="*/ 178 w 202"/>
                    <a:gd name="T33" fmla="*/ 246 h 258"/>
                    <a:gd name="T34" fmla="*/ 178 w 202"/>
                    <a:gd name="T35" fmla="*/ 246 h 258"/>
                    <a:gd name="T36" fmla="*/ 168 w 202"/>
                    <a:gd name="T37" fmla="*/ 252 h 258"/>
                    <a:gd name="T38" fmla="*/ 156 w 202"/>
                    <a:gd name="T39" fmla="*/ 256 h 258"/>
                    <a:gd name="T40" fmla="*/ 144 w 202"/>
                    <a:gd name="T41" fmla="*/ 258 h 258"/>
                    <a:gd name="T42" fmla="*/ 130 w 202"/>
                    <a:gd name="T43" fmla="*/ 258 h 258"/>
                    <a:gd name="T44" fmla="*/ 118 w 202"/>
                    <a:gd name="T45" fmla="*/ 258 h 258"/>
                    <a:gd name="T46" fmla="*/ 104 w 202"/>
                    <a:gd name="T47" fmla="*/ 254 h 258"/>
                    <a:gd name="T48" fmla="*/ 76 w 202"/>
                    <a:gd name="T49" fmla="*/ 246 h 258"/>
                    <a:gd name="T50" fmla="*/ 52 w 202"/>
                    <a:gd name="T51" fmla="*/ 234 h 258"/>
                    <a:gd name="T52" fmla="*/ 30 w 202"/>
                    <a:gd name="T53" fmla="*/ 218 h 258"/>
                    <a:gd name="T54" fmla="*/ 20 w 202"/>
                    <a:gd name="T55" fmla="*/ 210 h 258"/>
                    <a:gd name="T56" fmla="*/ 12 w 202"/>
                    <a:gd name="T57" fmla="*/ 202 h 258"/>
                    <a:gd name="T58" fmla="*/ 6 w 202"/>
                    <a:gd name="T59" fmla="*/ 192 h 258"/>
                    <a:gd name="T60" fmla="*/ 2 w 202"/>
                    <a:gd name="T61" fmla="*/ 184 h 258"/>
                    <a:gd name="T62" fmla="*/ 2 w 202"/>
                    <a:gd name="T63" fmla="*/ 184 h 258"/>
                    <a:gd name="T64" fmla="*/ 0 w 202"/>
                    <a:gd name="T65" fmla="*/ 174 h 258"/>
                    <a:gd name="T66" fmla="*/ 0 w 202"/>
                    <a:gd name="T67" fmla="*/ 162 h 258"/>
                    <a:gd name="T68" fmla="*/ 2 w 202"/>
                    <a:gd name="T69" fmla="*/ 148 h 258"/>
                    <a:gd name="T70" fmla="*/ 6 w 202"/>
                    <a:gd name="T71" fmla="*/ 134 h 258"/>
                    <a:gd name="T72" fmla="*/ 16 w 202"/>
                    <a:gd name="T73" fmla="*/ 104 h 258"/>
                    <a:gd name="T74" fmla="*/ 30 w 202"/>
                    <a:gd name="T75" fmla="*/ 72 h 258"/>
                    <a:gd name="T76" fmla="*/ 44 w 202"/>
                    <a:gd name="T77" fmla="*/ 44 h 258"/>
                    <a:gd name="T78" fmla="*/ 58 w 202"/>
                    <a:gd name="T79" fmla="*/ 22 h 258"/>
                    <a:gd name="T80" fmla="*/ 72 w 202"/>
                    <a:gd name="T81" fmla="*/ 0 h 25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202"/>
                    <a:gd name="T124" fmla="*/ 0 h 258"/>
                    <a:gd name="T125" fmla="*/ 202 w 202"/>
                    <a:gd name="T126" fmla="*/ 258 h 25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202" h="258">
                      <a:moveTo>
                        <a:pt x="72" y="0"/>
                      </a:moveTo>
                      <a:lnTo>
                        <a:pt x="72" y="0"/>
                      </a:lnTo>
                      <a:lnTo>
                        <a:pt x="86" y="12"/>
                      </a:lnTo>
                      <a:lnTo>
                        <a:pt x="122" y="44"/>
                      </a:lnTo>
                      <a:lnTo>
                        <a:pt x="140" y="64"/>
                      </a:lnTo>
                      <a:lnTo>
                        <a:pt x="160" y="86"/>
                      </a:lnTo>
                      <a:lnTo>
                        <a:pt x="174" y="108"/>
                      </a:lnTo>
                      <a:lnTo>
                        <a:pt x="180" y="120"/>
                      </a:lnTo>
                      <a:lnTo>
                        <a:pt x="184" y="130"/>
                      </a:lnTo>
                      <a:lnTo>
                        <a:pt x="196" y="168"/>
                      </a:lnTo>
                      <a:lnTo>
                        <a:pt x="200" y="184"/>
                      </a:lnTo>
                      <a:lnTo>
                        <a:pt x="202" y="200"/>
                      </a:lnTo>
                      <a:lnTo>
                        <a:pt x="202" y="214"/>
                      </a:lnTo>
                      <a:lnTo>
                        <a:pt x="198" y="226"/>
                      </a:lnTo>
                      <a:lnTo>
                        <a:pt x="190" y="236"/>
                      </a:lnTo>
                      <a:lnTo>
                        <a:pt x="178" y="246"/>
                      </a:lnTo>
                      <a:lnTo>
                        <a:pt x="168" y="252"/>
                      </a:lnTo>
                      <a:lnTo>
                        <a:pt x="156" y="256"/>
                      </a:lnTo>
                      <a:lnTo>
                        <a:pt x="144" y="258"/>
                      </a:lnTo>
                      <a:lnTo>
                        <a:pt x="130" y="258"/>
                      </a:lnTo>
                      <a:lnTo>
                        <a:pt x="118" y="258"/>
                      </a:lnTo>
                      <a:lnTo>
                        <a:pt x="104" y="254"/>
                      </a:lnTo>
                      <a:lnTo>
                        <a:pt x="76" y="246"/>
                      </a:lnTo>
                      <a:lnTo>
                        <a:pt x="52" y="234"/>
                      </a:lnTo>
                      <a:lnTo>
                        <a:pt x="30" y="218"/>
                      </a:lnTo>
                      <a:lnTo>
                        <a:pt x="20" y="210"/>
                      </a:lnTo>
                      <a:lnTo>
                        <a:pt x="12" y="202"/>
                      </a:lnTo>
                      <a:lnTo>
                        <a:pt x="6" y="192"/>
                      </a:lnTo>
                      <a:lnTo>
                        <a:pt x="2" y="184"/>
                      </a:lnTo>
                      <a:lnTo>
                        <a:pt x="0" y="174"/>
                      </a:lnTo>
                      <a:lnTo>
                        <a:pt x="0" y="162"/>
                      </a:lnTo>
                      <a:lnTo>
                        <a:pt x="2" y="148"/>
                      </a:lnTo>
                      <a:lnTo>
                        <a:pt x="6" y="134"/>
                      </a:lnTo>
                      <a:lnTo>
                        <a:pt x="16" y="104"/>
                      </a:lnTo>
                      <a:lnTo>
                        <a:pt x="30" y="72"/>
                      </a:lnTo>
                      <a:lnTo>
                        <a:pt x="44" y="44"/>
                      </a:lnTo>
                      <a:lnTo>
                        <a:pt x="58" y="22"/>
                      </a:lnTo>
                      <a:lnTo>
                        <a:pt x="72" y="0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31" name="Freeform 465"/>
                <p:cNvSpPr>
                  <a:spLocks/>
                </p:cNvSpPr>
                <p:nvPr/>
              </p:nvSpPr>
              <p:spPr bwMode="auto">
                <a:xfrm>
                  <a:off x="2298" y="3788"/>
                  <a:ext cx="202" cy="258"/>
                </a:xfrm>
                <a:custGeom>
                  <a:avLst/>
                  <a:gdLst>
                    <a:gd name="T0" fmla="*/ 72 w 202"/>
                    <a:gd name="T1" fmla="*/ 0 h 258"/>
                    <a:gd name="T2" fmla="*/ 72 w 202"/>
                    <a:gd name="T3" fmla="*/ 0 h 258"/>
                    <a:gd name="T4" fmla="*/ 86 w 202"/>
                    <a:gd name="T5" fmla="*/ 12 h 258"/>
                    <a:gd name="T6" fmla="*/ 122 w 202"/>
                    <a:gd name="T7" fmla="*/ 44 h 258"/>
                    <a:gd name="T8" fmla="*/ 140 w 202"/>
                    <a:gd name="T9" fmla="*/ 64 h 258"/>
                    <a:gd name="T10" fmla="*/ 160 w 202"/>
                    <a:gd name="T11" fmla="*/ 86 h 258"/>
                    <a:gd name="T12" fmla="*/ 174 w 202"/>
                    <a:gd name="T13" fmla="*/ 108 h 258"/>
                    <a:gd name="T14" fmla="*/ 180 w 202"/>
                    <a:gd name="T15" fmla="*/ 120 h 258"/>
                    <a:gd name="T16" fmla="*/ 184 w 202"/>
                    <a:gd name="T17" fmla="*/ 130 h 258"/>
                    <a:gd name="T18" fmla="*/ 184 w 202"/>
                    <a:gd name="T19" fmla="*/ 130 h 258"/>
                    <a:gd name="T20" fmla="*/ 196 w 202"/>
                    <a:gd name="T21" fmla="*/ 168 h 258"/>
                    <a:gd name="T22" fmla="*/ 200 w 202"/>
                    <a:gd name="T23" fmla="*/ 184 h 258"/>
                    <a:gd name="T24" fmla="*/ 202 w 202"/>
                    <a:gd name="T25" fmla="*/ 200 h 258"/>
                    <a:gd name="T26" fmla="*/ 202 w 202"/>
                    <a:gd name="T27" fmla="*/ 214 h 258"/>
                    <a:gd name="T28" fmla="*/ 198 w 202"/>
                    <a:gd name="T29" fmla="*/ 226 h 258"/>
                    <a:gd name="T30" fmla="*/ 190 w 202"/>
                    <a:gd name="T31" fmla="*/ 236 h 258"/>
                    <a:gd name="T32" fmla="*/ 178 w 202"/>
                    <a:gd name="T33" fmla="*/ 246 h 258"/>
                    <a:gd name="T34" fmla="*/ 178 w 202"/>
                    <a:gd name="T35" fmla="*/ 246 h 258"/>
                    <a:gd name="T36" fmla="*/ 168 w 202"/>
                    <a:gd name="T37" fmla="*/ 252 h 258"/>
                    <a:gd name="T38" fmla="*/ 156 w 202"/>
                    <a:gd name="T39" fmla="*/ 256 h 258"/>
                    <a:gd name="T40" fmla="*/ 144 w 202"/>
                    <a:gd name="T41" fmla="*/ 258 h 258"/>
                    <a:gd name="T42" fmla="*/ 130 w 202"/>
                    <a:gd name="T43" fmla="*/ 258 h 258"/>
                    <a:gd name="T44" fmla="*/ 118 w 202"/>
                    <a:gd name="T45" fmla="*/ 258 h 258"/>
                    <a:gd name="T46" fmla="*/ 104 w 202"/>
                    <a:gd name="T47" fmla="*/ 254 h 258"/>
                    <a:gd name="T48" fmla="*/ 76 w 202"/>
                    <a:gd name="T49" fmla="*/ 246 h 258"/>
                    <a:gd name="T50" fmla="*/ 52 w 202"/>
                    <a:gd name="T51" fmla="*/ 234 h 258"/>
                    <a:gd name="T52" fmla="*/ 30 w 202"/>
                    <a:gd name="T53" fmla="*/ 218 h 258"/>
                    <a:gd name="T54" fmla="*/ 20 w 202"/>
                    <a:gd name="T55" fmla="*/ 210 h 258"/>
                    <a:gd name="T56" fmla="*/ 12 w 202"/>
                    <a:gd name="T57" fmla="*/ 202 h 258"/>
                    <a:gd name="T58" fmla="*/ 6 w 202"/>
                    <a:gd name="T59" fmla="*/ 192 h 258"/>
                    <a:gd name="T60" fmla="*/ 2 w 202"/>
                    <a:gd name="T61" fmla="*/ 184 h 258"/>
                    <a:gd name="T62" fmla="*/ 2 w 202"/>
                    <a:gd name="T63" fmla="*/ 184 h 258"/>
                    <a:gd name="T64" fmla="*/ 0 w 202"/>
                    <a:gd name="T65" fmla="*/ 174 h 258"/>
                    <a:gd name="T66" fmla="*/ 0 w 202"/>
                    <a:gd name="T67" fmla="*/ 162 h 258"/>
                    <a:gd name="T68" fmla="*/ 2 w 202"/>
                    <a:gd name="T69" fmla="*/ 148 h 258"/>
                    <a:gd name="T70" fmla="*/ 6 w 202"/>
                    <a:gd name="T71" fmla="*/ 134 h 258"/>
                    <a:gd name="T72" fmla="*/ 16 w 202"/>
                    <a:gd name="T73" fmla="*/ 104 h 258"/>
                    <a:gd name="T74" fmla="*/ 30 w 202"/>
                    <a:gd name="T75" fmla="*/ 72 h 258"/>
                    <a:gd name="T76" fmla="*/ 44 w 202"/>
                    <a:gd name="T77" fmla="*/ 44 h 258"/>
                    <a:gd name="T78" fmla="*/ 58 w 202"/>
                    <a:gd name="T79" fmla="*/ 22 h 258"/>
                    <a:gd name="T80" fmla="*/ 72 w 202"/>
                    <a:gd name="T81" fmla="*/ 0 h 25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202"/>
                    <a:gd name="T124" fmla="*/ 0 h 258"/>
                    <a:gd name="T125" fmla="*/ 202 w 202"/>
                    <a:gd name="T126" fmla="*/ 258 h 25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202" h="258">
                      <a:moveTo>
                        <a:pt x="72" y="0"/>
                      </a:moveTo>
                      <a:lnTo>
                        <a:pt x="72" y="0"/>
                      </a:lnTo>
                      <a:lnTo>
                        <a:pt x="86" y="12"/>
                      </a:lnTo>
                      <a:lnTo>
                        <a:pt x="122" y="44"/>
                      </a:lnTo>
                      <a:lnTo>
                        <a:pt x="140" y="64"/>
                      </a:lnTo>
                      <a:lnTo>
                        <a:pt x="160" y="86"/>
                      </a:lnTo>
                      <a:lnTo>
                        <a:pt x="174" y="108"/>
                      </a:lnTo>
                      <a:lnTo>
                        <a:pt x="180" y="120"/>
                      </a:lnTo>
                      <a:lnTo>
                        <a:pt x="184" y="130"/>
                      </a:lnTo>
                      <a:lnTo>
                        <a:pt x="196" y="168"/>
                      </a:lnTo>
                      <a:lnTo>
                        <a:pt x="200" y="184"/>
                      </a:lnTo>
                      <a:lnTo>
                        <a:pt x="202" y="200"/>
                      </a:lnTo>
                      <a:lnTo>
                        <a:pt x="202" y="214"/>
                      </a:lnTo>
                      <a:lnTo>
                        <a:pt x="198" y="226"/>
                      </a:lnTo>
                      <a:lnTo>
                        <a:pt x="190" y="236"/>
                      </a:lnTo>
                      <a:lnTo>
                        <a:pt x="178" y="246"/>
                      </a:lnTo>
                      <a:lnTo>
                        <a:pt x="168" y="252"/>
                      </a:lnTo>
                      <a:lnTo>
                        <a:pt x="156" y="256"/>
                      </a:lnTo>
                      <a:lnTo>
                        <a:pt x="144" y="258"/>
                      </a:lnTo>
                      <a:lnTo>
                        <a:pt x="130" y="258"/>
                      </a:lnTo>
                      <a:lnTo>
                        <a:pt x="118" y="258"/>
                      </a:lnTo>
                      <a:lnTo>
                        <a:pt x="104" y="254"/>
                      </a:lnTo>
                      <a:lnTo>
                        <a:pt x="76" y="246"/>
                      </a:lnTo>
                      <a:lnTo>
                        <a:pt x="52" y="234"/>
                      </a:lnTo>
                      <a:lnTo>
                        <a:pt x="30" y="218"/>
                      </a:lnTo>
                      <a:lnTo>
                        <a:pt x="20" y="210"/>
                      </a:lnTo>
                      <a:lnTo>
                        <a:pt x="12" y="202"/>
                      </a:lnTo>
                      <a:lnTo>
                        <a:pt x="6" y="192"/>
                      </a:lnTo>
                      <a:lnTo>
                        <a:pt x="2" y="184"/>
                      </a:lnTo>
                      <a:lnTo>
                        <a:pt x="0" y="174"/>
                      </a:lnTo>
                      <a:lnTo>
                        <a:pt x="0" y="162"/>
                      </a:lnTo>
                      <a:lnTo>
                        <a:pt x="2" y="148"/>
                      </a:lnTo>
                      <a:lnTo>
                        <a:pt x="6" y="134"/>
                      </a:lnTo>
                      <a:lnTo>
                        <a:pt x="16" y="104"/>
                      </a:lnTo>
                      <a:lnTo>
                        <a:pt x="30" y="72"/>
                      </a:lnTo>
                      <a:lnTo>
                        <a:pt x="44" y="44"/>
                      </a:lnTo>
                      <a:lnTo>
                        <a:pt x="58" y="22"/>
                      </a:lnTo>
                      <a:lnTo>
                        <a:pt x="72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32" name="Freeform 466"/>
                <p:cNvSpPr>
                  <a:spLocks/>
                </p:cNvSpPr>
                <p:nvPr/>
              </p:nvSpPr>
              <p:spPr bwMode="auto">
                <a:xfrm>
                  <a:off x="1942" y="3024"/>
                  <a:ext cx="284" cy="380"/>
                </a:xfrm>
                <a:custGeom>
                  <a:avLst/>
                  <a:gdLst>
                    <a:gd name="T0" fmla="*/ 10 w 284"/>
                    <a:gd name="T1" fmla="*/ 66 h 380"/>
                    <a:gd name="T2" fmla="*/ 20 w 284"/>
                    <a:gd name="T3" fmla="*/ 48 h 380"/>
                    <a:gd name="T4" fmla="*/ 42 w 284"/>
                    <a:gd name="T5" fmla="*/ 26 h 380"/>
                    <a:gd name="T6" fmla="*/ 82 w 284"/>
                    <a:gd name="T7" fmla="*/ 8 h 380"/>
                    <a:gd name="T8" fmla="*/ 110 w 284"/>
                    <a:gd name="T9" fmla="*/ 2 h 380"/>
                    <a:gd name="T10" fmla="*/ 130 w 284"/>
                    <a:gd name="T11" fmla="*/ 0 h 380"/>
                    <a:gd name="T12" fmla="*/ 174 w 284"/>
                    <a:gd name="T13" fmla="*/ 2 h 380"/>
                    <a:gd name="T14" fmla="*/ 214 w 284"/>
                    <a:gd name="T15" fmla="*/ 12 h 380"/>
                    <a:gd name="T16" fmla="*/ 248 w 284"/>
                    <a:gd name="T17" fmla="*/ 36 h 380"/>
                    <a:gd name="T18" fmla="*/ 262 w 284"/>
                    <a:gd name="T19" fmla="*/ 54 h 380"/>
                    <a:gd name="T20" fmla="*/ 272 w 284"/>
                    <a:gd name="T21" fmla="*/ 76 h 380"/>
                    <a:gd name="T22" fmla="*/ 282 w 284"/>
                    <a:gd name="T23" fmla="*/ 104 h 380"/>
                    <a:gd name="T24" fmla="*/ 284 w 284"/>
                    <a:gd name="T25" fmla="*/ 134 h 380"/>
                    <a:gd name="T26" fmla="*/ 282 w 284"/>
                    <a:gd name="T27" fmla="*/ 164 h 380"/>
                    <a:gd name="T28" fmla="*/ 276 w 284"/>
                    <a:gd name="T29" fmla="*/ 174 h 380"/>
                    <a:gd name="T30" fmla="*/ 268 w 284"/>
                    <a:gd name="T31" fmla="*/ 194 h 380"/>
                    <a:gd name="T32" fmla="*/ 272 w 284"/>
                    <a:gd name="T33" fmla="*/ 208 h 380"/>
                    <a:gd name="T34" fmla="*/ 276 w 284"/>
                    <a:gd name="T35" fmla="*/ 230 h 380"/>
                    <a:gd name="T36" fmla="*/ 272 w 284"/>
                    <a:gd name="T37" fmla="*/ 256 h 380"/>
                    <a:gd name="T38" fmla="*/ 264 w 284"/>
                    <a:gd name="T39" fmla="*/ 272 h 380"/>
                    <a:gd name="T40" fmla="*/ 246 w 284"/>
                    <a:gd name="T41" fmla="*/ 332 h 380"/>
                    <a:gd name="T42" fmla="*/ 238 w 284"/>
                    <a:gd name="T43" fmla="*/ 362 h 380"/>
                    <a:gd name="T44" fmla="*/ 234 w 284"/>
                    <a:gd name="T45" fmla="*/ 370 h 380"/>
                    <a:gd name="T46" fmla="*/ 220 w 284"/>
                    <a:gd name="T47" fmla="*/ 378 h 380"/>
                    <a:gd name="T48" fmla="*/ 192 w 284"/>
                    <a:gd name="T49" fmla="*/ 380 h 380"/>
                    <a:gd name="T50" fmla="*/ 172 w 284"/>
                    <a:gd name="T51" fmla="*/ 378 h 380"/>
                    <a:gd name="T52" fmla="*/ 144 w 284"/>
                    <a:gd name="T53" fmla="*/ 370 h 380"/>
                    <a:gd name="T54" fmla="*/ 114 w 284"/>
                    <a:gd name="T55" fmla="*/ 354 h 380"/>
                    <a:gd name="T56" fmla="*/ 84 w 284"/>
                    <a:gd name="T57" fmla="*/ 332 h 380"/>
                    <a:gd name="T58" fmla="*/ 56 w 284"/>
                    <a:gd name="T59" fmla="*/ 302 h 380"/>
                    <a:gd name="T60" fmla="*/ 46 w 284"/>
                    <a:gd name="T61" fmla="*/ 282 h 380"/>
                    <a:gd name="T62" fmla="*/ 30 w 284"/>
                    <a:gd name="T63" fmla="*/ 238 h 380"/>
                    <a:gd name="T64" fmla="*/ 20 w 284"/>
                    <a:gd name="T65" fmla="*/ 180 h 380"/>
                    <a:gd name="T66" fmla="*/ 20 w 284"/>
                    <a:gd name="T67" fmla="*/ 164 h 380"/>
                    <a:gd name="T68" fmla="*/ 10 w 284"/>
                    <a:gd name="T69" fmla="*/ 152 h 380"/>
                    <a:gd name="T70" fmla="*/ 2 w 284"/>
                    <a:gd name="T71" fmla="*/ 128 h 380"/>
                    <a:gd name="T72" fmla="*/ 2 w 284"/>
                    <a:gd name="T73" fmla="*/ 90 h 380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84"/>
                    <a:gd name="T112" fmla="*/ 0 h 380"/>
                    <a:gd name="T113" fmla="*/ 284 w 284"/>
                    <a:gd name="T114" fmla="*/ 380 h 380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84" h="380">
                      <a:moveTo>
                        <a:pt x="10" y="66"/>
                      </a:moveTo>
                      <a:lnTo>
                        <a:pt x="10" y="66"/>
                      </a:lnTo>
                      <a:lnTo>
                        <a:pt x="14" y="58"/>
                      </a:lnTo>
                      <a:lnTo>
                        <a:pt x="20" y="48"/>
                      </a:lnTo>
                      <a:lnTo>
                        <a:pt x="30" y="38"/>
                      </a:lnTo>
                      <a:lnTo>
                        <a:pt x="42" y="26"/>
                      </a:lnTo>
                      <a:lnTo>
                        <a:pt x="60" y="16"/>
                      </a:lnTo>
                      <a:lnTo>
                        <a:pt x="82" y="8"/>
                      </a:lnTo>
                      <a:lnTo>
                        <a:pt x="96" y="4"/>
                      </a:lnTo>
                      <a:lnTo>
                        <a:pt x="110" y="2"/>
                      </a:lnTo>
                      <a:lnTo>
                        <a:pt x="130" y="0"/>
                      </a:lnTo>
                      <a:lnTo>
                        <a:pt x="152" y="0"/>
                      </a:lnTo>
                      <a:lnTo>
                        <a:pt x="174" y="2"/>
                      </a:lnTo>
                      <a:lnTo>
                        <a:pt x="194" y="6"/>
                      </a:lnTo>
                      <a:lnTo>
                        <a:pt x="214" y="12"/>
                      </a:lnTo>
                      <a:lnTo>
                        <a:pt x="232" y="22"/>
                      </a:lnTo>
                      <a:lnTo>
                        <a:pt x="248" y="36"/>
                      </a:lnTo>
                      <a:lnTo>
                        <a:pt x="256" y="44"/>
                      </a:lnTo>
                      <a:lnTo>
                        <a:pt x="262" y="54"/>
                      </a:lnTo>
                      <a:lnTo>
                        <a:pt x="272" y="76"/>
                      </a:lnTo>
                      <a:lnTo>
                        <a:pt x="278" y="90"/>
                      </a:lnTo>
                      <a:lnTo>
                        <a:pt x="282" y="104"/>
                      </a:lnTo>
                      <a:lnTo>
                        <a:pt x="284" y="118"/>
                      </a:lnTo>
                      <a:lnTo>
                        <a:pt x="284" y="134"/>
                      </a:lnTo>
                      <a:lnTo>
                        <a:pt x="284" y="148"/>
                      </a:lnTo>
                      <a:lnTo>
                        <a:pt x="282" y="164"/>
                      </a:lnTo>
                      <a:lnTo>
                        <a:pt x="276" y="174"/>
                      </a:lnTo>
                      <a:lnTo>
                        <a:pt x="268" y="194"/>
                      </a:lnTo>
                      <a:lnTo>
                        <a:pt x="270" y="200"/>
                      </a:lnTo>
                      <a:lnTo>
                        <a:pt x="272" y="208"/>
                      </a:lnTo>
                      <a:lnTo>
                        <a:pt x="276" y="218"/>
                      </a:lnTo>
                      <a:lnTo>
                        <a:pt x="276" y="230"/>
                      </a:lnTo>
                      <a:lnTo>
                        <a:pt x="276" y="242"/>
                      </a:lnTo>
                      <a:lnTo>
                        <a:pt x="272" y="256"/>
                      </a:lnTo>
                      <a:lnTo>
                        <a:pt x="264" y="272"/>
                      </a:lnTo>
                      <a:lnTo>
                        <a:pt x="254" y="302"/>
                      </a:lnTo>
                      <a:lnTo>
                        <a:pt x="246" y="332"/>
                      </a:lnTo>
                      <a:lnTo>
                        <a:pt x="238" y="362"/>
                      </a:lnTo>
                      <a:lnTo>
                        <a:pt x="236" y="366"/>
                      </a:lnTo>
                      <a:lnTo>
                        <a:pt x="234" y="370"/>
                      </a:lnTo>
                      <a:lnTo>
                        <a:pt x="228" y="374"/>
                      </a:lnTo>
                      <a:lnTo>
                        <a:pt x="220" y="378"/>
                      </a:lnTo>
                      <a:lnTo>
                        <a:pt x="208" y="380"/>
                      </a:lnTo>
                      <a:lnTo>
                        <a:pt x="192" y="380"/>
                      </a:lnTo>
                      <a:lnTo>
                        <a:pt x="172" y="378"/>
                      </a:lnTo>
                      <a:lnTo>
                        <a:pt x="160" y="376"/>
                      </a:lnTo>
                      <a:lnTo>
                        <a:pt x="144" y="370"/>
                      </a:lnTo>
                      <a:lnTo>
                        <a:pt x="130" y="364"/>
                      </a:lnTo>
                      <a:lnTo>
                        <a:pt x="114" y="354"/>
                      </a:lnTo>
                      <a:lnTo>
                        <a:pt x="100" y="344"/>
                      </a:lnTo>
                      <a:lnTo>
                        <a:pt x="84" y="332"/>
                      </a:lnTo>
                      <a:lnTo>
                        <a:pt x="70" y="318"/>
                      </a:lnTo>
                      <a:lnTo>
                        <a:pt x="56" y="302"/>
                      </a:lnTo>
                      <a:lnTo>
                        <a:pt x="46" y="282"/>
                      </a:lnTo>
                      <a:lnTo>
                        <a:pt x="36" y="260"/>
                      </a:lnTo>
                      <a:lnTo>
                        <a:pt x="30" y="238"/>
                      </a:lnTo>
                      <a:lnTo>
                        <a:pt x="26" y="216"/>
                      </a:lnTo>
                      <a:lnTo>
                        <a:pt x="20" y="180"/>
                      </a:lnTo>
                      <a:lnTo>
                        <a:pt x="20" y="164"/>
                      </a:lnTo>
                      <a:lnTo>
                        <a:pt x="14" y="160"/>
                      </a:lnTo>
                      <a:lnTo>
                        <a:pt x="10" y="152"/>
                      </a:lnTo>
                      <a:lnTo>
                        <a:pt x="4" y="142"/>
                      </a:lnTo>
                      <a:lnTo>
                        <a:pt x="2" y="128"/>
                      </a:lnTo>
                      <a:lnTo>
                        <a:pt x="0" y="110"/>
                      </a:lnTo>
                      <a:lnTo>
                        <a:pt x="2" y="90"/>
                      </a:lnTo>
                      <a:lnTo>
                        <a:pt x="10" y="66"/>
                      </a:lnTo>
                      <a:close/>
                    </a:path>
                  </a:pathLst>
                </a:custGeom>
                <a:solidFill>
                  <a:srgbClr val="F0AC7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33" name="Freeform 467"/>
                <p:cNvSpPr>
                  <a:spLocks/>
                </p:cNvSpPr>
                <p:nvPr/>
              </p:nvSpPr>
              <p:spPr bwMode="auto">
                <a:xfrm>
                  <a:off x="1942" y="3024"/>
                  <a:ext cx="284" cy="380"/>
                </a:xfrm>
                <a:custGeom>
                  <a:avLst/>
                  <a:gdLst>
                    <a:gd name="T0" fmla="*/ 10 w 284"/>
                    <a:gd name="T1" fmla="*/ 66 h 380"/>
                    <a:gd name="T2" fmla="*/ 20 w 284"/>
                    <a:gd name="T3" fmla="*/ 48 h 380"/>
                    <a:gd name="T4" fmla="*/ 42 w 284"/>
                    <a:gd name="T5" fmla="*/ 26 h 380"/>
                    <a:gd name="T6" fmla="*/ 82 w 284"/>
                    <a:gd name="T7" fmla="*/ 8 h 380"/>
                    <a:gd name="T8" fmla="*/ 110 w 284"/>
                    <a:gd name="T9" fmla="*/ 2 h 380"/>
                    <a:gd name="T10" fmla="*/ 130 w 284"/>
                    <a:gd name="T11" fmla="*/ 0 h 380"/>
                    <a:gd name="T12" fmla="*/ 174 w 284"/>
                    <a:gd name="T13" fmla="*/ 2 h 380"/>
                    <a:gd name="T14" fmla="*/ 214 w 284"/>
                    <a:gd name="T15" fmla="*/ 12 h 380"/>
                    <a:gd name="T16" fmla="*/ 248 w 284"/>
                    <a:gd name="T17" fmla="*/ 36 h 380"/>
                    <a:gd name="T18" fmla="*/ 262 w 284"/>
                    <a:gd name="T19" fmla="*/ 54 h 380"/>
                    <a:gd name="T20" fmla="*/ 272 w 284"/>
                    <a:gd name="T21" fmla="*/ 76 h 380"/>
                    <a:gd name="T22" fmla="*/ 282 w 284"/>
                    <a:gd name="T23" fmla="*/ 104 h 380"/>
                    <a:gd name="T24" fmla="*/ 284 w 284"/>
                    <a:gd name="T25" fmla="*/ 134 h 380"/>
                    <a:gd name="T26" fmla="*/ 282 w 284"/>
                    <a:gd name="T27" fmla="*/ 164 h 380"/>
                    <a:gd name="T28" fmla="*/ 276 w 284"/>
                    <a:gd name="T29" fmla="*/ 174 h 380"/>
                    <a:gd name="T30" fmla="*/ 268 w 284"/>
                    <a:gd name="T31" fmla="*/ 194 h 380"/>
                    <a:gd name="T32" fmla="*/ 272 w 284"/>
                    <a:gd name="T33" fmla="*/ 208 h 380"/>
                    <a:gd name="T34" fmla="*/ 276 w 284"/>
                    <a:gd name="T35" fmla="*/ 230 h 380"/>
                    <a:gd name="T36" fmla="*/ 272 w 284"/>
                    <a:gd name="T37" fmla="*/ 256 h 380"/>
                    <a:gd name="T38" fmla="*/ 264 w 284"/>
                    <a:gd name="T39" fmla="*/ 272 h 380"/>
                    <a:gd name="T40" fmla="*/ 246 w 284"/>
                    <a:gd name="T41" fmla="*/ 332 h 380"/>
                    <a:gd name="T42" fmla="*/ 238 w 284"/>
                    <a:gd name="T43" fmla="*/ 362 h 380"/>
                    <a:gd name="T44" fmla="*/ 234 w 284"/>
                    <a:gd name="T45" fmla="*/ 370 h 380"/>
                    <a:gd name="T46" fmla="*/ 220 w 284"/>
                    <a:gd name="T47" fmla="*/ 378 h 380"/>
                    <a:gd name="T48" fmla="*/ 192 w 284"/>
                    <a:gd name="T49" fmla="*/ 380 h 380"/>
                    <a:gd name="T50" fmla="*/ 172 w 284"/>
                    <a:gd name="T51" fmla="*/ 378 h 380"/>
                    <a:gd name="T52" fmla="*/ 144 w 284"/>
                    <a:gd name="T53" fmla="*/ 370 h 380"/>
                    <a:gd name="T54" fmla="*/ 114 w 284"/>
                    <a:gd name="T55" fmla="*/ 354 h 380"/>
                    <a:gd name="T56" fmla="*/ 84 w 284"/>
                    <a:gd name="T57" fmla="*/ 332 h 380"/>
                    <a:gd name="T58" fmla="*/ 56 w 284"/>
                    <a:gd name="T59" fmla="*/ 302 h 380"/>
                    <a:gd name="T60" fmla="*/ 46 w 284"/>
                    <a:gd name="T61" fmla="*/ 282 h 380"/>
                    <a:gd name="T62" fmla="*/ 30 w 284"/>
                    <a:gd name="T63" fmla="*/ 238 h 380"/>
                    <a:gd name="T64" fmla="*/ 20 w 284"/>
                    <a:gd name="T65" fmla="*/ 180 h 380"/>
                    <a:gd name="T66" fmla="*/ 20 w 284"/>
                    <a:gd name="T67" fmla="*/ 164 h 380"/>
                    <a:gd name="T68" fmla="*/ 10 w 284"/>
                    <a:gd name="T69" fmla="*/ 152 h 380"/>
                    <a:gd name="T70" fmla="*/ 2 w 284"/>
                    <a:gd name="T71" fmla="*/ 128 h 380"/>
                    <a:gd name="T72" fmla="*/ 2 w 284"/>
                    <a:gd name="T73" fmla="*/ 90 h 380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84"/>
                    <a:gd name="T112" fmla="*/ 0 h 380"/>
                    <a:gd name="T113" fmla="*/ 284 w 284"/>
                    <a:gd name="T114" fmla="*/ 380 h 380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84" h="380">
                      <a:moveTo>
                        <a:pt x="10" y="66"/>
                      </a:moveTo>
                      <a:lnTo>
                        <a:pt x="10" y="66"/>
                      </a:lnTo>
                      <a:lnTo>
                        <a:pt x="14" y="58"/>
                      </a:lnTo>
                      <a:lnTo>
                        <a:pt x="20" y="48"/>
                      </a:lnTo>
                      <a:lnTo>
                        <a:pt x="30" y="38"/>
                      </a:lnTo>
                      <a:lnTo>
                        <a:pt x="42" y="26"/>
                      </a:lnTo>
                      <a:lnTo>
                        <a:pt x="60" y="16"/>
                      </a:lnTo>
                      <a:lnTo>
                        <a:pt x="82" y="8"/>
                      </a:lnTo>
                      <a:lnTo>
                        <a:pt x="96" y="4"/>
                      </a:lnTo>
                      <a:lnTo>
                        <a:pt x="110" y="2"/>
                      </a:lnTo>
                      <a:lnTo>
                        <a:pt x="130" y="0"/>
                      </a:lnTo>
                      <a:lnTo>
                        <a:pt x="152" y="0"/>
                      </a:lnTo>
                      <a:lnTo>
                        <a:pt x="174" y="2"/>
                      </a:lnTo>
                      <a:lnTo>
                        <a:pt x="194" y="6"/>
                      </a:lnTo>
                      <a:lnTo>
                        <a:pt x="214" y="12"/>
                      </a:lnTo>
                      <a:lnTo>
                        <a:pt x="232" y="22"/>
                      </a:lnTo>
                      <a:lnTo>
                        <a:pt x="248" y="36"/>
                      </a:lnTo>
                      <a:lnTo>
                        <a:pt x="256" y="44"/>
                      </a:lnTo>
                      <a:lnTo>
                        <a:pt x="262" y="54"/>
                      </a:lnTo>
                      <a:lnTo>
                        <a:pt x="272" y="76"/>
                      </a:lnTo>
                      <a:lnTo>
                        <a:pt x="278" y="90"/>
                      </a:lnTo>
                      <a:lnTo>
                        <a:pt x="282" y="104"/>
                      </a:lnTo>
                      <a:lnTo>
                        <a:pt x="284" y="118"/>
                      </a:lnTo>
                      <a:lnTo>
                        <a:pt x="284" y="134"/>
                      </a:lnTo>
                      <a:lnTo>
                        <a:pt x="284" y="148"/>
                      </a:lnTo>
                      <a:lnTo>
                        <a:pt x="282" y="164"/>
                      </a:lnTo>
                      <a:lnTo>
                        <a:pt x="276" y="174"/>
                      </a:lnTo>
                      <a:lnTo>
                        <a:pt x="268" y="194"/>
                      </a:lnTo>
                      <a:lnTo>
                        <a:pt x="270" y="200"/>
                      </a:lnTo>
                      <a:lnTo>
                        <a:pt x="272" y="208"/>
                      </a:lnTo>
                      <a:lnTo>
                        <a:pt x="276" y="218"/>
                      </a:lnTo>
                      <a:lnTo>
                        <a:pt x="276" y="230"/>
                      </a:lnTo>
                      <a:lnTo>
                        <a:pt x="276" y="242"/>
                      </a:lnTo>
                      <a:lnTo>
                        <a:pt x="272" y="256"/>
                      </a:lnTo>
                      <a:lnTo>
                        <a:pt x="264" y="272"/>
                      </a:lnTo>
                      <a:lnTo>
                        <a:pt x="254" y="302"/>
                      </a:lnTo>
                      <a:lnTo>
                        <a:pt x="246" y="332"/>
                      </a:lnTo>
                      <a:lnTo>
                        <a:pt x="238" y="362"/>
                      </a:lnTo>
                      <a:lnTo>
                        <a:pt x="236" y="366"/>
                      </a:lnTo>
                      <a:lnTo>
                        <a:pt x="234" y="370"/>
                      </a:lnTo>
                      <a:lnTo>
                        <a:pt x="228" y="374"/>
                      </a:lnTo>
                      <a:lnTo>
                        <a:pt x="220" y="378"/>
                      </a:lnTo>
                      <a:lnTo>
                        <a:pt x="208" y="380"/>
                      </a:lnTo>
                      <a:lnTo>
                        <a:pt x="192" y="380"/>
                      </a:lnTo>
                      <a:lnTo>
                        <a:pt x="172" y="378"/>
                      </a:lnTo>
                      <a:lnTo>
                        <a:pt x="160" y="376"/>
                      </a:lnTo>
                      <a:lnTo>
                        <a:pt x="144" y="370"/>
                      </a:lnTo>
                      <a:lnTo>
                        <a:pt x="130" y="364"/>
                      </a:lnTo>
                      <a:lnTo>
                        <a:pt x="114" y="354"/>
                      </a:lnTo>
                      <a:lnTo>
                        <a:pt x="100" y="344"/>
                      </a:lnTo>
                      <a:lnTo>
                        <a:pt x="84" y="332"/>
                      </a:lnTo>
                      <a:lnTo>
                        <a:pt x="70" y="318"/>
                      </a:lnTo>
                      <a:lnTo>
                        <a:pt x="56" y="302"/>
                      </a:lnTo>
                      <a:lnTo>
                        <a:pt x="46" y="282"/>
                      </a:lnTo>
                      <a:lnTo>
                        <a:pt x="36" y="260"/>
                      </a:lnTo>
                      <a:lnTo>
                        <a:pt x="30" y="238"/>
                      </a:lnTo>
                      <a:lnTo>
                        <a:pt x="26" y="216"/>
                      </a:lnTo>
                      <a:lnTo>
                        <a:pt x="20" y="180"/>
                      </a:lnTo>
                      <a:lnTo>
                        <a:pt x="20" y="164"/>
                      </a:lnTo>
                      <a:lnTo>
                        <a:pt x="14" y="160"/>
                      </a:lnTo>
                      <a:lnTo>
                        <a:pt x="10" y="152"/>
                      </a:lnTo>
                      <a:lnTo>
                        <a:pt x="4" y="142"/>
                      </a:lnTo>
                      <a:lnTo>
                        <a:pt x="2" y="128"/>
                      </a:lnTo>
                      <a:lnTo>
                        <a:pt x="0" y="110"/>
                      </a:lnTo>
                      <a:lnTo>
                        <a:pt x="2" y="90"/>
                      </a:lnTo>
                      <a:lnTo>
                        <a:pt x="10" y="66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34" name="Freeform 468"/>
                <p:cNvSpPr>
                  <a:spLocks/>
                </p:cNvSpPr>
                <p:nvPr/>
              </p:nvSpPr>
              <p:spPr bwMode="auto">
                <a:xfrm>
                  <a:off x="1910" y="3156"/>
                  <a:ext cx="232" cy="488"/>
                </a:xfrm>
                <a:custGeom>
                  <a:avLst/>
                  <a:gdLst>
                    <a:gd name="T0" fmla="*/ 38 w 232"/>
                    <a:gd name="T1" fmla="*/ 0 h 488"/>
                    <a:gd name="T2" fmla="*/ 38 w 232"/>
                    <a:gd name="T3" fmla="*/ 0 h 488"/>
                    <a:gd name="T4" fmla="*/ 38 w 232"/>
                    <a:gd name="T5" fmla="*/ 30 h 488"/>
                    <a:gd name="T6" fmla="*/ 40 w 232"/>
                    <a:gd name="T7" fmla="*/ 62 h 488"/>
                    <a:gd name="T8" fmla="*/ 40 w 232"/>
                    <a:gd name="T9" fmla="*/ 102 h 488"/>
                    <a:gd name="T10" fmla="*/ 36 w 232"/>
                    <a:gd name="T11" fmla="*/ 148 h 488"/>
                    <a:gd name="T12" fmla="*/ 32 w 232"/>
                    <a:gd name="T13" fmla="*/ 194 h 488"/>
                    <a:gd name="T14" fmla="*/ 24 w 232"/>
                    <a:gd name="T15" fmla="*/ 240 h 488"/>
                    <a:gd name="T16" fmla="*/ 18 w 232"/>
                    <a:gd name="T17" fmla="*/ 260 h 488"/>
                    <a:gd name="T18" fmla="*/ 10 w 232"/>
                    <a:gd name="T19" fmla="*/ 280 h 488"/>
                    <a:gd name="T20" fmla="*/ 10 w 232"/>
                    <a:gd name="T21" fmla="*/ 280 h 488"/>
                    <a:gd name="T22" fmla="*/ 12 w 232"/>
                    <a:gd name="T23" fmla="*/ 288 h 488"/>
                    <a:gd name="T24" fmla="*/ 12 w 232"/>
                    <a:gd name="T25" fmla="*/ 306 h 488"/>
                    <a:gd name="T26" fmla="*/ 12 w 232"/>
                    <a:gd name="T27" fmla="*/ 316 h 488"/>
                    <a:gd name="T28" fmla="*/ 10 w 232"/>
                    <a:gd name="T29" fmla="*/ 328 h 488"/>
                    <a:gd name="T30" fmla="*/ 6 w 232"/>
                    <a:gd name="T31" fmla="*/ 336 h 488"/>
                    <a:gd name="T32" fmla="*/ 0 w 232"/>
                    <a:gd name="T33" fmla="*/ 344 h 488"/>
                    <a:gd name="T34" fmla="*/ 0 w 232"/>
                    <a:gd name="T35" fmla="*/ 344 h 488"/>
                    <a:gd name="T36" fmla="*/ 8 w 232"/>
                    <a:gd name="T37" fmla="*/ 358 h 488"/>
                    <a:gd name="T38" fmla="*/ 30 w 232"/>
                    <a:gd name="T39" fmla="*/ 390 h 488"/>
                    <a:gd name="T40" fmla="*/ 44 w 232"/>
                    <a:gd name="T41" fmla="*/ 410 h 488"/>
                    <a:gd name="T42" fmla="*/ 60 w 232"/>
                    <a:gd name="T43" fmla="*/ 430 h 488"/>
                    <a:gd name="T44" fmla="*/ 76 w 232"/>
                    <a:gd name="T45" fmla="*/ 448 h 488"/>
                    <a:gd name="T46" fmla="*/ 94 w 232"/>
                    <a:gd name="T47" fmla="*/ 466 h 488"/>
                    <a:gd name="T48" fmla="*/ 112 w 232"/>
                    <a:gd name="T49" fmla="*/ 478 h 488"/>
                    <a:gd name="T50" fmla="*/ 122 w 232"/>
                    <a:gd name="T51" fmla="*/ 484 h 488"/>
                    <a:gd name="T52" fmla="*/ 130 w 232"/>
                    <a:gd name="T53" fmla="*/ 486 h 488"/>
                    <a:gd name="T54" fmla="*/ 138 w 232"/>
                    <a:gd name="T55" fmla="*/ 488 h 488"/>
                    <a:gd name="T56" fmla="*/ 146 w 232"/>
                    <a:gd name="T57" fmla="*/ 488 h 488"/>
                    <a:gd name="T58" fmla="*/ 154 w 232"/>
                    <a:gd name="T59" fmla="*/ 486 h 488"/>
                    <a:gd name="T60" fmla="*/ 162 w 232"/>
                    <a:gd name="T61" fmla="*/ 480 h 488"/>
                    <a:gd name="T62" fmla="*/ 168 w 232"/>
                    <a:gd name="T63" fmla="*/ 474 h 488"/>
                    <a:gd name="T64" fmla="*/ 176 w 232"/>
                    <a:gd name="T65" fmla="*/ 464 h 488"/>
                    <a:gd name="T66" fmla="*/ 180 w 232"/>
                    <a:gd name="T67" fmla="*/ 452 h 488"/>
                    <a:gd name="T68" fmla="*/ 186 w 232"/>
                    <a:gd name="T69" fmla="*/ 438 h 488"/>
                    <a:gd name="T70" fmla="*/ 190 w 232"/>
                    <a:gd name="T71" fmla="*/ 420 h 488"/>
                    <a:gd name="T72" fmla="*/ 194 w 232"/>
                    <a:gd name="T73" fmla="*/ 398 h 488"/>
                    <a:gd name="T74" fmla="*/ 196 w 232"/>
                    <a:gd name="T75" fmla="*/ 374 h 488"/>
                    <a:gd name="T76" fmla="*/ 198 w 232"/>
                    <a:gd name="T77" fmla="*/ 346 h 488"/>
                    <a:gd name="T78" fmla="*/ 198 w 232"/>
                    <a:gd name="T79" fmla="*/ 346 h 488"/>
                    <a:gd name="T80" fmla="*/ 198 w 232"/>
                    <a:gd name="T81" fmla="*/ 342 h 488"/>
                    <a:gd name="T82" fmla="*/ 200 w 232"/>
                    <a:gd name="T83" fmla="*/ 320 h 488"/>
                    <a:gd name="T84" fmla="*/ 200 w 232"/>
                    <a:gd name="T85" fmla="*/ 320 h 488"/>
                    <a:gd name="T86" fmla="*/ 204 w 232"/>
                    <a:gd name="T87" fmla="*/ 270 h 488"/>
                    <a:gd name="T88" fmla="*/ 206 w 232"/>
                    <a:gd name="T89" fmla="*/ 242 h 488"/>
                    <a:gd name="T90" fmla="*/ 208 w 232"/>
                    <a:gd name="T91" fmla="*/ 216 h 488"/>
                    <a:gd name="T92" fmla="*/ 208 w 232"/>
                    <a:gd name="T93" fmla="*/ 216 h 488"/>
                    <a:gd name="T94" fmla="*/ 208 w 232"/>
                    <a:gd name="T95" fmla="*/ 206 h 488"/>
                    <a:gd name="T96" fmla="*/ 210 w 232"/>
                    <a:gd name="T97" fmla="*/ 196 h 488"/>
                    <a:gd name="T98" fmla="*/ 218 w 232"/>
                    <a:gd name="T99" fmla="*/ 178 h 488"/>
                    <a:gd name="T100" fmla="*/ 228 w 232"/>
                    <a:gd name="T101" fmla="*/ 164 h 488"/>
                    <a:gd name="T102" fmla="*/ 232 w 232"/>
                    <a:gd name="T103" fmla="*/ 160 h 488"/>
                    <a:gd name="T104" fmla="*/ 38 w 232"/>
                    <a:gd name="T105" fmla="*/ 0 h 488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232"/>
                    <a:gd name="T160" fmla="*/ 0 h 488"/>
                    <a:gd name="T161" fmla="*/ 232 w 232"/>
                    <a:gd name="T162" fmla="*/ 488 h 488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232" h="488">
                      <a:moveTo>
                        <a:pt x="38" y="0"/>
                      </a:moveTo>
                      <a:lnTo>
                        <a:pt x="38" y="0"/>
                      </a:lnTo>
                      <a:lnTo>
                        <a:pt x="38" y="30"/>
                      </a:lnTo>
                      <a:lnTo>
                        <a:pt x="40" y="62"/>
                      </a:lnTo>
                      <a:lnTo>
                        <a:pt x="40" y="102"/>
                      </a:lnTo>
                      <a:lnTo>
                        <a:pt x="36" y="148"/>
                      </a:lnTo>
                      <a:lnTo>
                        <a:pt x="32" y="194"/>
                      </a:lnTo>
                      <a:lnTo>
                        <a:pt x="24" y="240"/>
                      </a:lnTo>
                      <a:lnTo>
                        <a:pt x="18" y="260"/>
                      </a:lnTo>
                      <a:lnTo>
                        <a:pt x="10" y="280"/>
                      </a:lnTo>
                      <a:lnTo>
                        <a:pt x="12" y="288"/>
                      </a:lnTo>
                      <a:lnTo>
                        <a:pt x="12" y="306"/>
                      </a:lnTo>
                      <a:lnTo>
                        <a:pt x="12" y="316"/>
                      </a:lnTo>
                      <a:lnTo>
                        <a:pt x="10" y="328"/>
                      </a:lnTo>
                      <a:lnTo>
                        <a:pt x="6" y="336"/>
                      </a:lnTo>
                      <a:lnTo>
                        <a:pt x="0" y="344"/>
                      </a:lnTo>
                      <a:lnTo>
                        <a:pt x="8" y="358"/>
                      </a:lnTo>
                      <a:lnTo>
                        <a:pt x="30" y="390"/>
                      </a:lnTo>
                      <a:lnTo>
                        <a:pt x="44" y="410"/>
                      </a:lnTo>
                      <a:lnTo>
                        <a:pt x="60" y="430"/>
                      </a:lnTo>
                      <a:lnTo>
                        <a:pt x="76" y="448"/>
                      </a:lnTo>
                      <a:lnTo>
                        <a:pt x="94" y="466"/>
                      </a:lnTo>
                      <a:lnTo>
                        <a:pt x="112" y="478"/>
                      </a:lnTo>
                      <a:lnTo>
                        <a:pt x="122" y="484"/>
                      </a:lnTo>
                      <a:lnTo>
                        <a:pt x="130" y="486"/>
                      </a:lnTo>
                      <a:lnTo>
                        <a:pt x="138" y="488"/>
                      </a:lnTo>
                      <a:lnTo>
                        <a:pt x="146" y="488"/>
                      </a:lnTo>
                      <a:lnTo>
                        <a:pt x="154" y="486"/>
                      </a:lnTo>
                      <a:lnTo>
                        <a:pt x="162" y="480"/>
                      </a:lnTo>
                      <a:lnTo>
                        <a:pt x="168" y="474"/>
                      </a:lnTo>
                      <a:lnTo>
                        <a:pt x="176" y="464"/>
                      </a:lnTo>
                      <a:lnTo>
                        <a:pt x="180" y="452"/>
                      </a:lnTo>
                      <a:lnTo>
                        <a:pt x="186" y="438"/>
                      </a:lnTo>
                      <a:lnTo>
                        <a:pt x="190" y="420"/>
                      </a:lnTo>
                      <a:lnTo>
                        <a:pt x="194" y="398"/>
                      </a:lnTo>
                      <a:lnTo>
                        <a:pt x="196" y="374"/>
                      </a:lnTo>
                      <a:lnTo>
                        <a:pt x="198" y="346"/>
                      </a:lnTo>
                      <a:lnTo>
                        <a:pt x="198" y="342"/>
                      </a:lnTo>
                      <a:lnTo>
                        <a:pt x="200" y="320"/>
                      </a:lnTo>
                      <a:lnTo>
                        <a:pt x="204" y="270"/>
                      </a:lnTo>
                      <a:lnTo>
                        <a:pt x="206" y="242"/>
                      </a:lnTo>
                      <a:lnTo>
                        <a:pt x="208" y="216"/>
                      </a:lnTo>
                      <a:lnTo>
                        <a:pt x="208" y="206"/>
                      </a:lnTo>
                      <a:lnTo>
                        <a:pt x="210" y="196"/>
                      </a:lnTo>
                      <a:lnTo>
                        <a:pt x="218" y="178"/>
                      </a:lnTo>
                      <a:lnTo>
                        <a:pt x="228" y="164"/>
                      </a:lnTo>
                      <a:lnTo>
                        <a:pt x="232" y="160"/>
                      </a:lnTo>
                      <a:lnTo>
                        <a:pt x="38" y="0"/>
                      </a:lnTo>
                      <a:close/>
                    </a:path>
                  </a:pathLst>
                </a:custGeom>
                <a:solidFill>
                  <a:srgbClr val="F0AC7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35" name="Freeform 469"/>
                <p:cNvSpPr>
                  <a:spLocks/>
                </p:cNvSpPr>
                <p:nvPr/>
              </p:nvSpPr>
              <p:spPr bwMode="auto">
                <a:xfrm>
                  <a:off x="1862" y="3368"/>
                  <a:ext cx="312" cy="526"/>
                </a:xfrm>
                <a:custGeom>
                  <a:avLst/>
                  <a:gdLst>
                    <a:gd name="T0" fmla="*/ 184 w 312"/>
                    <a:gd name="T1" fmla="*/ 106 h 526"/>
                    <a:gd name="T2" fmla="*/ 184 w 312"/>
                    <a:gd name="T3" fmla="*/ 106 h 526"/>
                    <a:gd name="T4" fmla="*/ 162 w 312"/>
                    <a:gd name="T5" fmla="*/ 94 h 526"/>
                    <a:gd name="T6" fmla="*/ 140 w 312"/>
                    <a:gd name="T7" fmla="*/ 78 h 526"/>
                    <a:gd name="T8" fmla="*/ 120 w 312"/>
                    <a:gd name="T9" fmla="*/ 60 h 526"/>
                    <a:gd name="T10" fmla="*/ 102 w 312"/>
                    <a:gd name="T11" fmla="*/ 42 h 526"/>
                    <a:gd name="T12" fmla="*/ 76 w 312"/>
                    <a:gd name="T13" fmla="*/ 12 h 526"/>
                    <a:gd name="T14" fmla="*/ 66 w 312"/>
                    <a:gd name="T15" fmla="*/ 0 h 526"/>
                    <a:gd name="T16" fmla="*/ 30 w 312"/>
                    <a:gd name="T17" fmla="*/ 34 h 526"/>
                    <a:gd name="T18" fmla="*/ 0 w 312"/>
                    <a:gd name="T19" fmla="*/ 64 h 526"/>
                    <a:gd name="T20" fmla="*/ 0 w 312"/>
                    <a:gd name="T21" fmla="*/ 64 h 526"/>
                    <a:gd name="T22" fmla="*/ 16 w 312"/>
                    <a:gd name="T23" fmla="*/ 84 h 526"/>
                    <a:gd name="T24" fmla="*/ 32 w 312"/>
                    <a:gd name="T25" fmla="*/ 108 h 526"/>
                    <a:gd name="T26" fmla="*/ 50 w 312"/>
                    <a:gd name="T27" fmla="*/ 138 h 526"/>
                    <a:gd name="T28" fmla="*/ 68 w 312"/>
                    <a:gd name="T29" fmla="*/ 172 h 526"/>
                    <a:gd name="T30" fmla="*/ 106 w 312"/>
                    <a:gd name="T31" fmla="*/ 248 h 526"/>
                    <a:gd name="T32" fmla="*/ 142 w 312"/>
                    <a:gd name="T33" fmla="*/ 326 h 526"/>
                    <a:gd name="T34" fmla="*/ 174 w 312"/>
                    <a:gd name="T35" fmla="*/ 402 h 526"/>
                    <a:gd name="T36" fmla="*/ 200 w 312"/>
                    <a:gd name="T37" fmla="*/ 466 h 526"/>
                    <a:gd name="T38" fmla="*/ 224 w 312"/>
                    <a:gd name="T39" fmla="*/ 526 h 526"/>
                    <a:gd name="T40" fmla="*/ 224 w 312"/>
                    <a:gd name="T41" fmla="*/ 526 h 526"/>
                    <a:gd name="T42" fmla="*/ 234 w 312"/>
                    <a:gd name="T43" fmla="*/ 500 h 526"/>
                    <a:gd name="T44" fmla="*/ 242 w 312"/>
                    <a:gd name="T45" fmla="*/ 470 h 526"/>
                    <a:gd name="T46" fmla="*/ 260 w 312"/>
                    <a:gd name="T47" fmla="*/ 406 h 526"/>
                    <a:gd name="T48" fmla="*/ 274 w 312"/>
                    <a:gd name="T49" fmla="*/ 336 h 526"/>
                    <a:gd name="T50" fmla="*/ 288 w 312"/>
                    <a:gd name="T51" fmla="*/ 270 h 526"/>
                    <a:gd name="T52" fmla="*/ 306 w 312"/>
                    <a:gd name="T53" fmla="*/ 160 h 526"/>
                    <a:gd name="T54" fmla="*/ 312 w 312"/>
                    <a:gd name="T55" fmla="*/ 116 h 526"/>
                    <a:gd name="T56" fmla="*/ 296 w 312"/>
                    <a:gd name="T57" fmla="*/ 98 h 526"/>
                    <a:gd name="T58" fmla="*/ 264 w 312"/>
                    <a:gd name="T59" fmla="*/ 54 h 526"/>
                    <a:gd name="T60" fmla="*/ 264 w 312"/>
                    <a:gd name="T61" fmla="*/ 54 h 526"/>
                    <a:gd name="T62" fmla="*/ 252 w 312"/>
                    <a:gd name="T63" fmla="*/ 74 h 526"/>
                    <a:gd name="T64" fmla="*/ 240 w 312"/>
                    <a:gd name="T65" fmla="*/ 88 h 526"/>
                    <a:gd name="T66" fmla="*/ 230 w 312"/>
                    <a:gd name="T67" fmla="*/ 100 h 526"/>
                    <a:gd name="T68" fmla="*/ 220 w 312"/>
                    <a:gd name="T69" fmla="*/ 106 h 526"/>
                    <a:gd name="T70" fmla="*/ 200 w 312"/>
                    <a:gd name="T71" fmla="*/ 248 h 526"/>
                    <a:gd name="T72" fmla="*/ 184 w 312"/>
                    <a:gd name="T73" fmla="*/ 106 h 52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12"/>
                    <a:gd name="T112" fmla="*/ 0 h 526"/>
                    <a:gd name="T113" fmla="*/ 312 w 312"/>
                    <a:gd name="T114" fmla="*/ 526 h 52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12" h="526">
                      <a:moveTo>
                        <a:pt x="184" y="106"/>
                      </a:moveTo>
                      <a:lnTo>
                        <a:pt x="184" y="106"/>
                      </a:lnTo>
                      <a:lnTo>
                        <a:pt x="162" y="94"/>
                      </a:lnTo>
                      <a:lnTo>
                        <a:pt x="140" y="78"/>
                      </a:lnTo>
                      <a:lnTo>
                        <a:pt x="120" y="60"/>
                      </a:lnTo>
                      <a:lnTo>
                        <a:pt x="102" y="42"/>
                      </a:lnTo>
                      <a:lnTo>
                        <a:pt x="76" y="12"/>
                      </a:lnTo>
                      <a:lnTo>
                        <a:pt x="66" y="0"/>
                      </a:lnTo>
                      <a:lnTo>
                        <a:pt x="30" y="34"/>
                      </a:lnTo>
                      <a:lnTo>
                        <a:pt x="0" y="64"/>
                      </a:lnTo>
                      <a:lnTo>
                        <a:pt x="16" y="84"/>
                      </a:lnTo>
                      <a:lnTo>
                        <a:pt x="32" y="108"/>
                      </a:lnTo>
                      <a:lnTo>
                        <a:pt x="50" y="138"/>
                      </a:lnTo>
                      <a:lnTo>
                        <a:pt x="68" y="172"/>
                      </a:lnTo>
                      <a:lnTo>
                        <a:pt x="106" y="248"/>
                      </a:lnTo>
                      <a:lnTo>
                        <a:pt x="142" y="326"/>
                      </a:lnTo>
                      <a:lnTo>
                        <a:pt x="174" y="402"/>
                      </a:lnTo>
                      <a:lnTo>
                        <a:pt x="200" y="466"/>
                      </a:lnTo>
                      <a:lnTo>
                        <a:pt x="224" y="526"/>
                      </a:lnTo>
                      <a:lnTo>
                        <a:pt x="234" y="500"/>
                      </a:lnTo>
                      <a:lnTo>
                        <a:pt x="242" y="470"/>
                      </a:lnTo>
                      <a:lnTo>
                        <a:pt x="260" y="406"/>
                      </a:lnTo>
                      <a:lnTo>
                        <a:pt x="274" y="336"/>
                      </a:lnTo>
                      <a:lnTo>
                        <a:pt x="288" y="270"/>
                      </a:lnTo>
                      <a:lnTo>
                        <a:pt x="306" y="160"/>
                      </a:lnTo>
                      <a:lnTo>
                        <a:pt x="312" y="116"/>
                      </a:lnTo>
                      <a:lnTo>
                        <a:pt x="296" y="98"/>
                      </a:lnTo>
                      <a:lnTo>
                        <a:pt x="264" y="54"/>
                      </a:lnTo>
                      <a:lnTo>
                        <a:pt x="252" y="74"/>
                      </a:lnTo>
                      <a:lnTo>
                        <a:pt x="240" y="88"/>
                      </a:lnTo>
                      <a:lnTo>
                        <a:pt x="230" y="100"/>
                      </a:lnTo>
                      <a:lnTo>
                        <a:pt x="220" y="106"/>
                      </a:lnTo>
                      <a:lnTo>
                        <a:pt x="200" y="248"/>
                      </a:lnTo>
                      <a:lnTo>
                        <a:pt x="184" y="106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36" name="Freeform 470"/>
                <p:cNvSpPr>
                  <a:spLocks/>
                </p:cNvSpPr>
                <p:nvPr/>
              </p:nvSpPr>
              <p:spPr bwMode="auto">
                <a:xfrm>
                  <a:off x="1932" y="3024"/>
                  <a:ext cx="282" cy="232"/>
                </a:xfrm>
                <a:custGeom>
                  <a:avLst/>
                  <a:gdLst>
                    <a:gd name="T0" fmla="*/ 16 w 282"/>
                    <a:gd name="T1" fmla="*/ 232 h 232"/>
                    <a:gd name="T2" fmla="*/ 10 w 282"/>
                    <a:gd name="T3" fmla="*/ 174 h 232"/>
                    <a:gd name="T4" fmla="*/ 2 w 282"/>
                    <a:gd name="T5" fmla="*/ 132 h 232"/>
                    <a:gd name="T6" fmla="*/ 0 w 282"/>
                    <a:gd name="T7" fmla="*/ 110 h 232"/>
                    <a:gd name="T8" fmla="*/ 4 w 282"/>
                    <a:gd name="T9" fmla="*/ 90 h 232"/>
                    <a:gd name="T10" fmla="*/ 24 w 282"/>
                    <a:gd name="T11" fmla="*/ 52 h 232"/>
                    <a:gd name="T12" fmla="*/ 54 w 282"/>
                    <a:gd name="T13" fmla="*/ 22 h 232"/>
                    <a:gd name="T14" fmla="*/ 92 w 282"/>
                    <a:gd name="T15" fmla="*/ 4 h 232"/>
                    <a:gd name="T16" fmla="*/ 114 w 282"/>
                    <a:gd name="T17" fmla="*/ 0 h 232"/>
                    <a:gd name="T18" fmla="*/ 164 w 282"/>
                    <a:gd name="T19" fmla="*/ 0 h 232"/>
                    <a:gd name="T20" fmla="*/ 212 w 282"/>
                    <a:gd name="T21" fmla="*/ 6 h 232"/>
                    <a:gd name="T22" fmla="*/ 244 w 282"/>
                    <a:gd name="T23" fmla="*/ 18 h 232"/>
                    <a:gd name="T24" fmla="*/ 270 w 282"/>
                    <a:gd name="T25" fmla="*/ 36 h 232"/>
                    <a:gd name="T26" fmla="*/ 276 w 282"/>
                    <a:gd name="T27" fmla="*/ 62 h 232"/>
                    <a:gd name="T28" fmla="*/ 270 w 282"/>
                    <a:gd name="T29" fmla="*/ 62 h 232"/>
                    <a:gd name="T30" fmla="*/ 260 w 282"/>
                    <a:gd name="T31" fmla="*/ 66 h 232"/>
                    <a:gd name="T32" fmla="*/ 252 w 282"/>
                    <a:gd name="T33" fmla="*/ 60 h 232"/>
                    <a:gd name="T34" fmla="*/ 226 w 282"/>
                    <a:gd name="T35" fmla="*/ 50 h 232"/>
                    <a:gd name="T36" fmla="*/ 182 w 282"/>
                    <a:gd name="T37" fmla="*/ 40 h 232"/>
                    <a:gd name="T38" fmla="*/ 120 w 282"/>
                    <a:gd name="T39" fmla="*/ 40 h 232"/>
                    <a:gd name="T40" fmla="*/ 108 w 282"/>
                    <a:gd name="T41" fmla="*/ 42 h 232"/>
                    <a:gd name="T42" fmla="*/ 92 w 282"/>
                    <a:gd name="T43" fmla="*/ 50 h 232"/>
                    <a:gd name="T44" fmla="*/ 84 w 282"/>
                    <a:gd name="T45" fmla="*/ 62 h 232"/>
                    <a:gd name="T46" fmla="*/ 84 w 282"/>
                    <a:gd name="T47" fmla="*/ 84 h 232"/>
                    <a:gd name="T48" fmla="*/ 92 w 282"/>
                    <a:gd name="T49" fmla="*/ 110 h 232"/>
                    <a:gd name="T50" fmla="*/ 98 w 282"/>
                    <a:gd name="T51" fmla="*/ 122 h 232"/>
                    <a:gd name="T52" fmla="*/ 88 w 282"/>
                    <a:gd name="T53" fmla="*/ 144 h 232"/>
                    <a:gd name="T54" fmla="*/ 84 w 282"/>
                    <a:gd name="T55" fmla="*/ 172 h 232"/>
                    <a:gd name="T56" fmla="*/ 88 w 282"/>
                    <a:gd name="T57" fmla="*/ 208 h 232"/>
                    <a:gd name="T58" fmla="*/ 62 w 282"/>
                    <a:gd name="T59" fmla="*/ 202 h 232"/>
                    <a:gd name="T60" fmla="*/ 50 w 282"/>
                    <a:gd name="T61" fmla="*/ 194 h 232"/>
                    <a:gd name="T62" fmla="*/ 40 w 282"/>
                    <a:gd name="T63" fmla="*/ 190 h 232"/>
                    <a:gd name="T64" fmla="*/ 34 w 282"/>
                    <a:gd name="T65" fmla="*/ 196 h 232"/>
                    <a:gd name="T66" fmla="*/ 16 w 282"/>
                    <a:gd name="T67" fmla="*/ 232 h 23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282"/>
                    <a:gd name="T103" fmla="*/ 0 h 232"/>
                    <a:gd name="T104" fmla="*/ 282 w 282"/>
                    <a:gd name="T105" fmla="*/ 232 h 23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282" h="232">
                      <a:moveTo>
                        <a:pt x="16" y="232"/>
                      </a:moveTo>
                      <a:lnTo>
                        <a:pt x="16" y="232"/>
                      </a:lnTo>
                      <a:lnTo>
                        <a:pt x="14" y="206"/>
                      </a:lnTo>
                      <a:lnTo>
                        <a:pt x="10" y="174"/>
                      </a:lnTo>
                      <a:lnTo>
                        <a:pt x="2" y="132"/>
                      </a:lnTo>
                      <a:lnTo>
                        <a:pt x="0" y="120"/>
                      </a:lnTo>
                      <a:lnTo>
                        <a:pt x="0" y="110"/>
                      </a:lnTo>
                      <a:lnTo>
                        <a:pt x="2" y="100"/>
                      </a:lnTo>
                      <a:lnTo>
                        <a:pt x="4" y="90"/>
                      </a:lnTo>
                      <a:lnTo>
                        <a:pt x="12" y="70"/>
                      </a:lnTo>
                      <a:lnTo>
                        <a:pt x="24" y="52"/>
                      </a:lnTo>
                      <a:lnTo>
                        <a:pt x="38" y="36"/>
                      </a:lnTo>
                      <a:lnTo>
                        <a:pt x="54" y="22"/>
                      </a:lnTo>
                      <a:lnTo>
                        <a:pt x="72" y="12"/>
                      </a:lnTo>
                      <a:lnTo>
                        <a:pt x="92" y="4"/>
                      </a:lnTo>
                      <a:lnTo>
                        <a:pt x="114" y="0"/>
                      </a:lnTo>
                      <a:lnTo>
                        <a:pt x="136" y="0"/>
                      </a:lnTo>
                      <a:lnTo>
                        <a:pt x="164" y="0"/>
                      </a:lnTo>
                      <a:lnTo>
                        <a:pt x="196" y="4"/>
                      </a:lnTo>
                      <a:lnTo>
                        <a:pt x="212" y="6"/>
                      </a:lnTo>
                      <a:lnTo>
                        <a:pt x="228" y="12"/>
                      </a:lnTo>
                      <a:lnTo>
                        <a:pt x="244" y="18"/>
                      </a:lnTo>
                      <a:lnTo>
                        <a:pt x="258" y="26"/>
                      </a:lnTo>
                      <a:lnTo>
                        <a:pt x="270" y="36"/>
                      </a:lnTo>
                      <a:lnTo>
                        <a:pt x="282" y="50"/>
                      </a:lnTo>
                      <a:lnTo>
                        <a:pt x="276" y="62"/>
                      </a:lnTo>
                      <a:lnTo>
                        <a:pt x="270" y="62"/>
                      </a:lnTo>
                      <a:lnTo>
                        <a:pt x="264" y="62"/>
                      </a:lnTo>
                      <a:lnTo>
                        <a:pt x="260" y="66"/>
                      </a:lnTo>
                      <a:lnTo>
                        <a:pt x="252" y="60"/>
                      </a:lnTo>
                      <a:lnTo>
                        <a:pt x="242" y="56"/>
                      </a:lnTo>
                      <a:lnTo>
                        <a:pt x="226" y="50"/>
                      </a:lnTo>
                      <a:lnTo>
                        <a:pt x="206" y="44"/>
                      </a:lnTo>
                      <a:lnTo>
                        <a:pt x="182" y="40"/>
                      </a:lnTo>
                      <a:lnTo>
                        <a:pt x="154" y="40"/>
                      </a:lnTo>
                      <a:lnTo>
                        <a:pt x="120" y="40"/>
                      </a:lnTo>
                      <a:lnTo>
                        <a:pt x="108" y="42"/>
                      </a:lnTo>
                      <a:lnTo>
                        <a:pt x="100" y="46"/>
                      </a:lnTo>
                      <a:lnTo>
                        <a:pt x="92" y="50"/>
                      </a:lnTo>
                      <a:lnTo>
                        <a:pt x="88" y="56"/>
                      </a:lnTo>
                      <a:lnTo>
                        <a:pt x="84" y="62"/>
                      </a:lnTo>
                      <a:lnTo>
                        <a:pt x="82" y="68"/>
                      </a:lnTo>
                      <a:lnTo>
                        <a:pt x="84" y="84"/>
                      </a:lnTo>
                      <a:lnTo>
                        <a:pt x="86" y="98"/>
                      </a:lnTo>
                      <a:lnTo>
                        <a:pt x="92" y="110"/>
                      </a:lnTo>
                      <a:lnTo>
                        <a:pt x="98" y="122"/>
                      </a:lnTo>
                      <a:lnTo>
                        <a:pt x="94" y="128"/>
                      </a:lnTo>
                      <a:lnTo>
                        <a:pt x="88" y="144"/>
                      </a:lnTo>
                      <a:lnTo>
                        <a:pt x="84" y="156"/>
                      </a:lnTo>
                      <a:lnTo>
                        <a:pt x="84" y="172"/>
                      </a:lnTo>
                      <a:lnTo>
                        <a:pt x="84" y="188"/>
                      </a:lnTo>
                      <a:lnTo>
                        <a:pt x="88" y="208"/>
                      </a:lnTo>
                      <a:lnTo>
                        <a:pt x="62" y="202"/>
                      </a:lnTo>
                      <a:lnTo>
                        <a:pt x="58" y="198"/>
                      </a:lnTo>
                      <a:lnTo>
                        <a:pt x="50" y="194"/>
                      </a:lnTo>
                      <a:lnTo>
                        <a:pt x="46" y="192"/>
                      </a:lnTo>
                      <a:lnTo>
                        <a:pt x="40" y="190"/>
                      </a:lnTo>
                      <a:lnTo>
                        <a:pt x="36" y="192"/>
                      </a:lnTo>
                      <a:lnTo>
                        <a:pt x="34" y="196"/>
                      </a:lnTo>
                      <a:lnTo>
                        <a:pt x="16" y="232"/>
                      </a:lnTo>
                      <a:close/>
                    </a:path>
                  </a:pathLst>
                </a:custGeom>
                <a:solidFill>
                  <a:srgbClr val="3D291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37" name="Freeform 471"/>
                <p:cNvSpPr>
                  <a:spLocks/>
                </p:cNvSpPr>
                <p:nvPr/>
              </p:nvSpPr>
              <p:spPr bwMode="auto">
                <a:xfrm>
                  <a:off x="1932" y="3024"/>
                  <a:ext cx="282" cy="232"/>
                </a:xfrm>
                <a:custGeom>
                  <a:avLst/>
                  <a:gdLst>
                    <a:gd name="T0" fmla="*/ 16 w 282"/>
                    <a:gd name="T1" fmla="*/ 232 h 232"/>
                    <a:gd name="T2" fmla="*/ 10 w 282"/>
                    <a:gd name="T3" fmla="*/ 174 h 232"/>
                    <a:gd name="T4" fmla="*/ 2 w 282"/>
                    <a:gd name="T5" fmla="*/ 132 h 232"/>
                    <a:gd name="T6" fmla="*/ 0 w 282"/>
                    <a:gd name="T7" fmla="*/ 110 h 232"/>
                    <a:gd name="T8" fmla="*/ 4 w 282"/>
                    <a:gd name="T9" fmla="*/ 90 h 232"/>
                    <a:gd name="T10" fmla="*/ 24 w 282"/>
                    <a:gd name="T11" fmla="*/ 52 h 232"/>
                    <a:gd name="T12" fmla="*/ 54 w 282"/>
                    <a:gd name="T13" fmla="*/ 22 h 232"/>
                    <a:gd name="T14" fmla="*/ 92 w 282"/>
                    <a:gd name="T15" fmla="*/ 4 h 232"/>
                    <a:gd name="T16" fmla="*/ 114 w 282"/>
                    <a:gd name="T17" fmla="*/ 0 h 232"/>
                    <a:gd name="T18" fmla="*/ 164 w 282"/>
                    <a:gd name="T19" fmla="*/ 0 h 232"/>
                    <a:gd name="T20" fmla="*/ 212 w 282"/>
                    <a:gd name="T21" fmla="*/ 6 h 232"/>
                    <a:gd name="T22" fmla="*/ 244 w 282"/>
                    <a:gd name="T23" fmla="*/ 18 h 232"/>
                    <a:gd name="T24" fmla="*/ 270 w 282"/>
                    <a:gd name="T25" fmla="*/ 36 h 232"/>
                    <a:gd name="T26" fmla="*/ 276 w 282"/>
                    <a:gd name="T27" fmla="*/ 62 h 232"/>
                    <a:gd name="T28" fmla="*/ 270 w 282"/>
                    <a:gd name="T29" fmla="*/ 62 h 232"/>
                    <a:gd name="T30" fmla="*/ 260 w 282"/>
                    <a:gd name="T31" fmla="*/ 66 h 232"/>
                    <a:gd name="T32" fmla="*/ 252 w 282"/>
                    <a:gd name="T33" fmla="*/ 60 h 232"/>
                    <a:gd name="T34" fmla="*/ 226 w 282"/>
                    <a:gd name="T35" fmla="*/ 50 h 232"/>
                    <a:gd name="T36" fmla="*/ 182 w 282"/>
                    <a:gd name="T37" fmla="*/ 40 h 232"/>
                    <a:gd name="T38" fmla="*/ 120 w 282"/>
                    <a:gd name="T39" fmla="*/ 40 h 232"/>
                    <a:gd name="T40" fmla="*/ 108 w 282"/>
                    <a:gd name="T41" fmla="*/ 42 h 232"/>
                    <a:gd name="T42" fmla="*/ 92 w 282"/>
                    <a:gd name="T43" fmla="*/ 50 h 232"/>
                    <a:gd name="T44" fmla="*/ 84 w 282"/>
                    <a:gd name="T45" fmla="*/ 62 h 232"/>
                    <a:gd name="T46" fmla="*/ 84 w 282"/>
                    <a:gd name="T47" fmla="*/ 84 h 232"/>
                    <a:gd name="T48" fmla="*/ 92 w 282"/>
                    <a:gd name="T49" fmla="*/ 110 h 232"/>
                    <a:gd name="T50" fmla="*/ 98 w 282"/>
                    <a:gd name="T51" fmla="*/ 122 h 232"/>
                    <a:gd name="T52" fmla="*/ 88 w 282"/>
                    <a:gd name="T53" fmla="*/ 144 h 232"/>
                    <a:gd name="T54" fmla="*/ 84 w 282"/>
                    <a:gd name="T55" fmla="*/ 172 h 232"/>
                    <a:gd name="T56" fmla="*/ 88 w 282"/>
                    <a:gd name="T57" fmla="*/ 208 h 232"/>
                    <a:gd name="T58" fmla="*/ 62 w 282"/>
                    <a:gd name="T59" fmla="*/ 202 h 232"/>
                    <a:gd name="T60" fmla="*/ 50 w 282"/>
                    <a:gd name="T61" fmla="*/ 194 h 232"/>
                    <a:gd name="T62" fmla="*/ 40 w 282"/>
                    <a:gd name="T63" fmla="*/ 190 h 232"/>
                    <a:gd name="T64" fmla="*/ 34 w 282"/>
                    <a:gd name="T65" fmla="*/ 196 h 232"/>
                    <a:gd name="T66" fmla="*/ 16 w 282"/>
                    <a:gd name="T67" fmla="*/ 232 h 23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282"/>
                    <a:gd name="T103" fmla="*/ 0 h 232"/>
                    <a:gd name="T104" fmla="*/ 282 w 282"/>
                    <a:gd name="T105" fmla="*/ 232 h 23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282" h="232">
                      <a:moveTo>
                        <a:pt x="16" y="232"/>
                      </a:moveTo>
                      <a:lnTo>
                        <a:pt x="16" y="232"/>
                      </a:lnTo>
                      <a:lnTo>
                        <a:pt x="14" y="206"/>
                      </a:lnTo>
                      <a:lnTo>
                        <a:pt x="10" y="174"/>
                      </a:lnTo>
                      <a:lnTo>
                        <a:pt x="2" y="132"/>
                      </a:lnTo>
                      <a:lnTo>
                        <a:pt x="0" y="120"/>
                      </a:lnTo>
                      <a:lnTo>
                        <a:pt x="0" y="110"/>
                      </a:lnTo>
                      <a:lnTo>
                        <a:pt x="2" y="100"/>
                      </a:lnTo>
                      <a:lnTo>
                        <a:pt x="4" y="90"/>
                      </a:lnTo>
                      <a:lnTo>
                        <a:pt x="12" y="70"/>
                      </a:lnTo>
                      <a:lnTo>
                        <a:pt x="24" y="52"/>
                      </a:lnTo>
                      <a:lnTo>
                        <a:pt x="38" y="36"/>
                      </a:lnTo>
                      <a:lnTo>
                        <a:pt x="54" y="22"/>
                      </a:lnTo>
                      <a:lnTo>
                        <a:pt x="72" y="12"/>
                      </a:lnTo>
                      <a:lnTo>
                        <a:pt x="92" y="4"/>
                      </a:lnTo>
                      <a:lnTo>
                        <a:pt x="114" y="0"/>
                      </a:lnTo>
                      <a:lnTo>
                        <a:pt x="136" y="0"/>
                      </a:lnTo>
                      <a:lnTo>
                        <a:pt x="164" y="0"/>
                      </a:lnTo>
                      <a:lnTo>
                        <a:pt x="196" y="4"/>
                      </a:lnTo>
                      <a:lnTo>
                        <a:pt x="212" y="6"/>
                      </a:lnTo>
                      <a:lnTo>
                        <a:pt x="228" y="12"/>
                      </a:lnTo>
                      <a:lnTo>
                        <a:pt x="244" y="18"/>
                      </a:lnTo>
                      <a:lnTo>
                        <a:pt x="258" y="26"/>
                      </a:lnTo>
                      <a:lnTo>
                        <a:pt x="270" y="36"/>
                      </a:lnTo>
                      <a:lnTo>
                        <a:pt x="282" y="50"/>
                      </a:lnTo>
                      <a:lnTo>
                        <a:pt x="276" y="62"/>
                      </a:lnTo>
                      <a:lnTo>
                        <a:pt x="270" y="62"/>
                      </a:lnTo>
                      <a:lnTo>
                        <a:pt x="264" y="62"/>
                      </a:lnTo>
                      <a:lnTo>
                        <a:pt x="260" y="66"/>
                      </a:lnTo>
                      <a:lnTo>
                        <a:pt x="252" y="60"/>
                      </a:lnTo>
                      <a:lnTo>
                        <a:pt x="242" y="56"/>
                      </a:lnTo>
                      <a:lnTo>
                        <a:pt x="226" y="50"/>
                      </a:lnTo>
                      <a:lnTo>
                        <a:pt x="206" y="44"/>
                      </a:lnTo>
                      <a:lnTo>
                        <a:pt x="182" y="40"/>
                      </a:lnTo>
                      <a:lnTo>
                        <a:pt x="154" y="40"/>
                      </a:lnTo>
                      <a:lnTo>
                        <a:pt x="120" y="40"/>
                      </a:lnTo>
                      <a:lnTo>
                        <a:pt x="108" y="42"/>
                      </a:lnTo>
                      <a:lnTo>
                        <a:pt x="100" y="46"/>
                      </a:lnTo>
                      <a:lnTo>
                        <a:pt x="92" y="50"/>
                      </a:lnTo>
                      <a:lnTo>
                        <a:pt x="88" y="56"/>
                      </a:lnTo>
                      <a:lnTo>
                        <a:pt x="84" y="62"/>
                      </a:lnTo>
                      <a:lnTo>
                        <a:pt x="82" y="68"/>
                      </a:lnTo>
                      <a:lnTo>
                        <a:pt x="84" y="84"/>
                      </a:lnTo>
                      <a:lnTo>
                        <a:pt x="86" y="98"/>
                      </a:lnTo>
                      <a:lnTo>
                        <a:pt x="92" y="110"/>
                      </a:lnTo>
                      <a:lnTo>
                        <a:pt x="98" y="122"/>
                      </a:lnTo>
                      <a:lnTo>
                        <a:pt x="94" y="128"/>
                      </a:lnTo>
                      <a:lnTo>
                        <a:pt x="88" y="144"/>
                      </a:lnTo>
                      <a:lnTo>
                        <a:pt x="84" y="156"/>
                      </a:lnTo>
                      <a:lnTo>
                        <a:pt x="84" y="172"/>
                      </a:lnTo>
                      <a:lnTo>
                        <a:pt x="84" y="188"/>
                      </a:lnTo>
                      <a:lnTo>
                        <a:pt x="88" y="208"/>
                      </a:lnTo>
                      <a:lnTo>
                        <a:pt x="62" y="202"/>
                      </a:lnTo>
                      <a:lnTo>
                        <a:pt x="58" y="198"/>
                      </a:lnTo>
                      <a:lnTo>
                        <a:pt x="50" y="194"/>
                      </a:lnTo>
                      <a:lnTo>
                        <a:pt x="46" y="192"/>
                      </a:lnTo>
                      <a:lnTo>
                        <a:pt x="40" y="190"/>
                      </a:lnTo>
                      <a:lnTo>
                        <a:pt x="36" y="192"/>
                      </a:lnTo>
                      <a:lnTo>
                        <a:pt x="34" y="196"/>
                      </a:lnTo>
                      <a:lnTo>
                        <a:pt x="16" y="23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38" name="Freeform 472"/>
                <p:cNvSpPr>
                  <a:spLocks/>
                </p:cNvSpPr>
                <p:nvPr/>
              </p:nvSpPr>
              <p:spPr bwMode="auto">
                <a:xfrm>
                  <a:off x="2056" y="3174"/>
                  <a:ext cx="98" cy="26"/>
                </a:xfrm>
                <a:custGeom>
                  <a:avLst/>
                  <a:gdLst>
                    <a:gd name="T0" fmla="*/ 0 w 98"/>
                    <a:gd name="T1" fmla="*/ 26 h 26"/>
                    <a:gd name="T2" fmla="*/ 0 w 98"/>
                    <a:gd name="T3" fmla="*/ 26 h 26"/>
                    <a:gd name="T4" fmla="*/ 16 w 98"/>
                    <a:gd name="T5" fmla="*/ 22 h 26"/>
                    <a:gd name="T6" fmla="*/ 30 w 98"/>
                    <a:gd name="T7" fmla="*/ 18 h 26"/>
                    <a:gd name="T8" fmla="*/ 46 w 98"/>
                    <a:gd name="T9" fmla="*/ 14 h 26"/>
                    <a:gd name="T10" fmla="*/ 46 w 98"/>
                    <a:gd name="T11" fmla="*/ 14 h 26"/>
                    <a:gd name="T12" fmla="*/ 62 w 98"/>
                    <a:gd name="T13" fmla="*/ 16 h 26"/>
                    <a:gd name="T14" fmla="*/ 78 w 98"/>
                    <a:gd name="T15" fmla="*/ 20 h 26"/>
                    <a:gd name="T16" fmla="*/ 96 w 98"/>
                    <a:gd name="T17" fmla="*/ 26 h 26"/>
                    <a:gd name="T18" fmla="*/ 96 w 98"/>
                    <a:gd name="T19" fmla="*/ 26 h 26"/>
                    <a:gd name="T20" fmla="*/ 98 w 98"/>
                    <a:gd name="T21" fmla="*/ 24 h 26"/>
                    <a:gd name="T22" fmla="*/ 98 w 98"/>
                    <a:gd name="T23" fmla="*/ 20 h 26"/>
                    <a:gd name="T24" fmla="*/ 96 w 98"/>
                    <a:gd name="T25" fmla="*/ 14 h 26"/>
                    <a:gd name="T26" fmla="*/ 86 w 98"/>
                    <a:gd name="T27" fmla="*/ 6 h 26"/>
                    <a:gd name="T28" fmla="*/ 86 w 98"/>
                    <a:gd name="T29" fmla="*/ 6 h 26"/>
                    <a:gd name="T30" fmla="*/ 78 w 98"/>
                    <a:gd name="T31" fmla="*/ 4 h 26"/>
                    <a:gd name="T32" fmla="*/ 68 w 98"/>
                    <a:gd name="T33" fmla="*/ 2 h 26"/>
                    <a:gd name="T34" fmla="*/ 56 w 98"/>
                    <a:gd name="T35" fmla="*/ 0 h 26"/>
                    <a:gd name="T36" fmla="*/ 42 w 98"/>
                    <a:gd name="T37" fmla="*/ 2 h 26"/>
                    <a:gd name="T38" fmla="*/ 28 w 98"/>
                    <a:gd name="T39" fmla="*/ 4 h 26"/>
                    <a:gd name="T40" fmla="*/ 16 w 98"/>
                    <a:gd name="T41" fmla="*/ 8 h 26"/>
                    <a:gd name="T42" fmla="*/ 6 w 98"/>
                    <a:gd name="T43" fmla="*/ 16 h 26"/>
                    <a:gd name="T44" fmla="*/ 2 w 98"/>
                    <a:gd name="T45" fmla="*/ 20 h 26"/>
                    <a:gd name="T46" fmla="*/ 0 w 98"/>
                    <a:gd name="T47" fmla="*/ 26 h 2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98"/>
                    <a:gd name="T73" fmla="*/ 0 h 26"/>
                    <a:gd name="T74" fmla="*/ 98 w 98"/>
                    <a:gd name="T75" fmla="*/ 26 h 2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98" h="26">
                      <a:moveTo>
                        <a:pt x="0" y="26"/>
                      </a:moveTo>
                      <a:lnTo>
                        <a:pt x="0" y="26"/>
                      </a:lnTo>
                      <a:lnTo>
                        <a:pt x="16" y="22"/>
                      </a:lnTo>
                      <a:lnTo>
                        <a:pt x="30" y="18"/>
                      </a:lnTo>
                      <a:lnTo>
                        <a:pt x="46" y="14"/>
                      </a:lnTo>
                      <a:lnTo>
                        <a:pt x="62" y="16"/>
                      </a:lnTo>
                      <a:lnTo>
                        <a:pt x="78" y="20"/>
                      </a:lnTo>
                      <a:lnTo>
                        <a:pt x="96" y="26"/>
                      </a:lnTo>
                      <a:lnTo>
                        <a:pt x="98" y="24"/>
                      </a:lnTo>
                      <a:lnTo>
                        <a:pt x="98" y="20"/>
                      </a:lnTo>
                      <a:lnTo>
                        <a:pt x="96" y="14"/>
                      </a:lnTo>
                      <a:lnTo>
                        <a:pt x="86" y="6"/>
                      </a:lnTo>
                      <a:lnTo>
                        <a:pt x="78" y="4"/>
                      </a:lnTo>
                      <a:lnTo>
                        <a:pt x="68" y="2"/>
                      </a:lnTo>
                      <a:lnTo>
                        <a:pt x="56" y="0"/>
                      </a:lnTo>
                      <a:lnTo>
                        <a:pt x="42" y="2"/>
                      </a:lnTo>
                      <a:lnTo>
                        <a:pt x="28" y="4"/>
                      </a:lnTo>
                      <a:lnTo>
                        <a:pt x="16" y="8"/>
                      </a:lnTo>
                      <a:lnTo>
                        <a:pt x="6" y="16"/>
                      </a:lnTo>
                      <a:lnTo>
                        <a:pt x="2" y="20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solidFill>
                  <a:srgbClr val="3D291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39" name="Freeform 473"/>
                <p:cNvSpPr>
                  <a:spLocks/>
                </p:cNvSpPr>
                <p:nvPr/>
              </p:nvSpPr>
              <p:spPr bwMode="auto">
                <a:xfrm>
                  <a:off x="2056" y="3174"/>
                  <a:ext cx="98" cy="26"/>
                </a:xfrm>
                <a:custGeom>
                  <a:avLst/>
                  <a:gdLst>
                    <a:gd name="T0" fmla="*/ 0 w 98"/>
                    <a:gd name="T1" fmla="*/ 26 h 26"/>
                    <a:gd name="T2" fmla="*/ 0 w 98"/>
                    <a:gd name="T3" fmla="*/ 26 h 26"/>
                    <a:gd name="T4" fmla="*/ 16 w 98"/>
                    <a:gd name="T5" fmla="*/ 22 h 26"/>
                    <a:gd name="T6" fmla="*/ 30 w 98"/>
                    <a:gd name="T7" fmla="*/ 18 h 26"/>
                    <a:gd name="T8" fmla="*/ 46 w 98"/>
                    <a:gd name="T9" fmla="*/ 14 h 26"/>
                    <a:gd name="T10" fmla="*/ 46 w 98"/>
                    <a:gd name="T11" fmla="*/ 14 h 26"/>
                    <a:gd name="T12" fmla="*/ 62 w 98"/>
                    <a:gd name="T13" fmla="*/ 16 h 26"/>
                    <a:gd name="T14" fmla="*/ 78 w 98"/>
                    <a:gd name="T15" fmla="*/ 20 h 26"/>
                    <a:gd name="T16" fmla="*/ 96 w 98"/>
                    <a:gd name="T17" fmla="*/ 26 h 26"/>
                    <a:gd name="T18" fmla="*/ 96 w 98"/>
                    <a:gd name="T19" fmla="*/ 26 h 26"/>
                    <a:gd name="T20" fmla="*/ 98 w 98"/>
                    <a:gd name="T21" fmla="*/ 24 h 26"/>
                    <a:gd name="T22" fmla="*/ 98 w 98"/>
                    <a:gd name="T23" fmla="*/ 20 h 26"/>
                    <a:gd name="T24" fmla="*/ 96 w 98"/>
                    <a:gd name="T25" fmla="*/ 14 h 26"/>
                    <a:gd name="T26" fmla="*/ 86 w 98"/>
                    <a:gd name="T27" fmla="*/ 6 h 26"/>
                    <a:gd name="T28" fmla="*/ 86 w 98"/>
                    <a:gd name="T29" fmla="*/ 6 h 26"/>
                    <a:gd name="T30" fmla="*/ 78 w 98"/>
                    <a:gd name="T31" fmla="*/ 4 h 26"/>
                    <a:gd name="T32" fmla="*/ 68 w 98"/>
                    <a:gd name="T33" fmla="*/ 2 h 26"/>
                    <a:gd name="T34" fmla="*/ 56 w 98"/>
                    <a:gd name="T35" fmla="*/ 0 h 26"/>
                    <a:gd name="T36" fmla="*/ 42 w 98"/>
                    <a:gd name="T37" fmla="*/ 2 h 26"/>
                    <a:gd name="T38" fmla="*/ 28 w 98"/>
                    <a:gd name="T39" fmla="*/ 4 h 26"/>
                    <a:gd name="T40" fmla="*/ 16 w 98"/>
                    <a:gd name="T41" fmla="*/ 8 h 26"/>
                    <a:gd name="T42" fmla="*/ 6 w 98"/>
                    <a:gd name="T43" fmla="*/ 16 h 26"/>
                    <a:gd name="T44" fmla="*/ 2 w 98"/>
                    <a:gd name="T45" fmla="*/ 20 h 26"/>
                    <a:gd name="T46" fmla="*/ 0 w 98"/>
                    <a:gd name="T47" fmla="*/ 26 h 2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98"/>
                    <a:gd name="T73" fmla="*/ 0 h 26"/>
                    <a:gd name="T74" fmla="*/ 98 w 98"/>
                    <a:gd name="T75" fmla="*/ 26 h 2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98" h="26">
                      <a:moveTo>
                        <a:pt x="0" y="26"/>
                      </a:moveTo>
                      <a:lnTo>
                        <a:pt x="0" y="26"/>
                      </a:lnTo>
                      <a:lnTo>
                        <a:pt x="16" y="22"/>
                      </a:lnTo>
                      <a:lnTo>
                        <a:pt x="30" y="18"/>
                      </a:lnTo>
                      <a:lnTo>
                        <a:pt x="46" y="14"/>
                      </a:lnTo>
                      <a:lnTo>
                        <a:pt x="62" y="16"/>
                      </a:lnTo>
                      <a:lnTo>
                        <a:pt x="78" y="20"/>
                      </a:lnTo>
                      <a:lnTo>
                        <a:pt x="96" y="26"/>
                      </a:lnTo>
                      <a:lnTo>
                        <a:pt x="98" y="24"/>
                      </a:lnTo>
                      <a:lnTo>
                        <a:pt x="98" y="20"/>
                      </a:lnTo>
                      <a:lnTo>
                        <a:pt x="96" y="14"/>
                      </a:lnTo>
                      <a:lnTo>
                        <a:pt x="86" y="6"/>
                      </a:lnTo>
                      <a:lnTo>
                        <a:pt x="78" y="4"/>
                      </a:lnTo>
                      <a:lnTo>
                        <a:pt x="68" y="2"/>
                      </a:lnTo>
                      <a:lnTo>
                        <a:pt x="56" y="0"/>
                      </a:lnTo>
                      <a:lnTo>
                        <a:pt x="42" y="2"/>
                      </a:lnTo>
                      <a:lnTo>
                        <a:pt x="28" y="4"/>
                      </a:lnTo>
                      <a:lnTo>
                        <a:pt x="16" y="8"/>
                      </a:lnTo>
                      <a:lnTo>
                        <a:pt x="6" y="16"/>
                      </a:lnTo>
                      <a:lnTo>
                        <a:pt x="2" y="20"/>
                      </a:lnTo>
                      <a:lnTo>
                        <a:pt x="0" y="26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40" name="Freeform 474"/>
                <p:cNvSpPr>
                  <a:spLocks/>
                </p:cNvSpPr>
                <p:nvPr/>
              </p:nvSpPr>
              <p:spPr bwMode="auto">
                <a:xfrm>
                  <a:off x="2186" y="3176"/>
                  <a:ext cx="38" cy="24"/>
                </a:xfrm>
                <a:custGeom>
                  <a:avLst/>
                  <a:gdLst>
                    <a:gd name="T0" fmla="*/ 0 w 38"/>
                    <a:gd name="T1" fmla="*/ 24 h 24"/>
                    <a:gd name="T2" fmla="*/ 0 w 38"/>
                    <a:gd name="T3" fmla="*/ 24 h 24"/>
                    <a:gd name="T4" fmla="*/ 14 w 38"/>
                    <a:gd name="T5" fmla="*/ 18 h 24"/>
                    <a:gd name="T6" fmla="*/ 24 w 38"/>
                    <a:gd name="T7" fmla="*/ 16 h 24"/>
                    <a:gd name="T8" fmla="*/ 30 w 38"/>
                    <a:gd name="T9" fmla="*/ 16 h 24"/>
                    <a:gd name="T10" fmla="*/ 32 w 38"/>
                    <a:gd name="T11" fmla="*/ 18 h 24"/>
                    <a:gd name="T12" fmla="*/ 32 w 38"/>
                    <a:gd name="T13" fmla="*/ 18 h 24"/>
                    <a:gd name="T14" fmla="*/ 34 w 38"/>
                    <a:gd name="T15" fmla="*/ 16 h 24"/>
                    <a:gd name="T16" fmla="*/ 38 w 38"/>
                    <a:gd name="T17" fmla="*/ 12 h 24"/>
                    <a:gd name="T18" fmla="*/ 38 w 38"/>
                    <a:gd name="T19" fmla="*/ 8 h 24"/>
                    <a:gd name="T20" fmla="*/ 38 w 38"/>
                    <a:gd name="T21" fmla="*/ 6 h 24"/>
                    <a:gd name="T22" fmla="*/ 38 w 38"/>
                    <a:gd name="T23" fmla="*/ 2 h 24"/>
                    <a:gd name="T24" fmla="*/ 34 w 38"/>
                    <a:gd name="T25" fmla="*/ 0 h 24"/>
                    <a:gd name="T26" fmla="*/ 34 w 38"/>
                    <a:gd name="T27" fmla="*/ 0 h 24"/>
                    <a:gd name="T28" fmla="*/ 30 w 38"/>
                    <a:gd name="T29" fmla="*/ 0 h 24"/>
                    <a:gd name="T30" fmla="*/ 24 w 38"/>
                    <a:gd name="T31" fmla="*/ 0 h 24"/>
                    <a:gd name="T32" fmla="*/ 14 w 38"/>
                    <a:gd name="T33" fmla="*/ 6 h 24"/>
                    <a:gd name="T34" fmla="*/ 4 w 38"/>
                    <a:gd name="T35" fmla="*/ 14 h 24"/>
                    <a:gd name="T36" fmla="*/ 0 w 38"/>
                    <a:gd name="T37" fmla="*/ 20 h 24"/>
                    <a:gd name="T38" fmla="*/ 0 w 38"/>
                    <a:gd name="T39" fmla="*/ 24 h 24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38"/>
                    <a:gd name="T61" fmla="*/ 0 h 24"/>
                    <a:gd name="T62" fmla="*/ 38 w 38"/>
                    <a:gd name="T63" fmla="*/ 24 h 24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38" h="24">
                      <a:moveTo>
                        <a:pt x="0" y="24"/>
                      </a:moveTo>
                      <a:lnTo>
                        <a:pt x="0" y="24"/>
                      </a:lnTo>
                      <a:lnTo>
                        <a:pt x="14" y="18"/>
                      </a:lnTo>
                      <a:lnTo>
                        <a:pt x="24" y="16"/>
                      </a:lnTo>
                      <a:lnTo>
                        <a:pt x="30" y="16"/>
                      </a:lnTo>
                      <a:lnTo>
                        <a:pt x="32" y="18"/>
                      </a:lnTo>
                      <a:lnTo>
                        <a:pt x="34" y="16"/>
                      </a:lnTo>
                      <a:lnTo>
                        <a:pt x="38" y="12"/>
                      </a:lnTo>
                      <a:lnTo>
                        <a:pt x="38" y="8"/>
                      </a:lnTo>
                      <a:lnTo>
                        <a:pt x="38" y="6"/>
                      </a:lnTo>
                      <a:lnTo>
                        <a:pt x="38" y="2"/>
                      </a:lnTo>
                      <a:lnTo>
                        <a:pt x="34" y="0"/>
                      </a:lnTo>
                      <a:lnTo>
                        <a:pt x="30" y="0"/>
                      </a:lnTo>
                      <a:lnTo>
                        <a:pt x="24" y="0"/>
                      </a:lnTo>
                      <a:lnTo>
                        <a:pt x="14" y="6"/>
                      </a:lnTo>
                      <a:lnTo>
                        <a:pt x="4" y="14"/>
                      </a:lnTo>
                      <a:lnTo>
                        <a:pt x="0" y="20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solidFill>
                  <a:srgbClr val="3D291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41" name="Freeform 475"/>
                <p:cNvSpPr>
                  <a:spLocks/>
                </p:cNvSpPr>
                <p:nvPr/>
              </p:nvSpPr>
              <p:spPr bwMode="auto">
                <a:xfrm>
                  <a:off x="2186" y="3176"/>
                  <a:ext cx="38" cy="24"/>
                </a:xfrm>
                <a:custGeom>
                  <a:avLst/>
                  <a:gdLst>
                    <a:gd name="T0" fmla="*/ 0 w 38"/>
                    <a:gd name="T1" fmla="*/ 24 h 24"/>
                    <a:gd name="T2" fmla="*/ 0 w 38"/>
                    <a:gd name="T3" fmla="*/ 24 h 24"/>
                    <a:gd name="T4" fmla="*/ 14 w 38"/>
                    <a:gd name="T5" fmla="*/ 18 h 24"/>
                    <a:gd name="T6" fmla="*/ 24 w 38"/>
                    <a:gd name="T7" fmla="*/ 16 h 24"/>
                    <a:gd name="T8" fmla="*/ 30 w 38"/>
                    <a:gd name="T9" fmla="*/ 16 h 24"/>
                    <a:gd name="T10" fmla="*/ 32 w 38"/>
                    <a:gd name="T11" fmla="*/ 18 h 24"/>
                    <a:gd name="T12" fmla="*/ 32 w 38"/>
                    <a:gd name="T13" fmla="*/ 18 h 24"/>
                    <a:gd name="T14" fmla="*/ 34 w 38"/>
                    <a:gd name="T15" fmla="*/ 16 h 24"/>
                    <a:gd name="T16" fmla="*/ 38 w 38"/>
                    <a:gd name="T17" fmla="*/ 12 h 24"/>
                    <a:gd name="T18" fmla="*/ 38 w 38"/>
                    <a:gd name="T19" fmla="*/ 8 h 24"/>
                    <a:gd name="T20" fmla="*/ 38 w 38"/>
                    <a:gd name="T21" fmla="*/ 6 h 24"/>
                    <a:gd name="T22" fmla="*/ 38 w 38"/>
                    <a:gd name="T23" fmla="*/ 2 h 24"/>
                    <a:gd name="T24" fmla="*/ 34 w 38"/>
                    <a:gd name="T25" fmla="*/ 0 h 24"/>
                    <a:gd name="T26" fmla="*/ 34 w 38"/>
                    <a:gd name="T27" fmla="*/ 0 h 24"/>
                    <a:gd name="T28" fmla="*/ 30 w 38"/>
                    <a:gd name="T29" fmla="*/ 0 h 24"/>
                    <a:gd name="T30" fmla="*/ 24 w 38"/>
                    <a:gd name="T31" fmla="*/ 0 h 24"/>
                    <a:gd name="T32" fmla="*/ 14 w 38"/>
                    <a:gd name="T33" fmla="*/ 6 h 24"/>
                    <a:gd name="T34" fmla="*/ 4 w 38"/>
                    <a:gd name="T35" fmla="*/ 14 h 24"/>
                    <a:gd name="T36" fmla="*/ 0 w 38"/>
                    <a:gd name="T37" fmla="*/ 20 h 24"/>
                    <a:gd name="T38" fmla="*/ 0 w 38"/>
                    <a:gd name="T39" fmla="*/ 24 h 24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38"/>
                    <a:gd name="T61" fmla="*/ 0 h 24"/>
                    <a:gd name="T62" fmla="*/ 38 w 38"/>
                    <a:gd name="T63" fmla="*/ 24 h 24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38" h="24">
                      <a:moveTo>
                        <a:pt x="0" y="24"/>
                      </a:moveTo>
                      <a:lnTo>
                        <a:pt x="0" y="24"/>
                      </a:lnTo>
                      <a:lnTo>
                        <a:pt x="14" y="18"/>
                      </a:lnTo>
                      <a:lnTo>
                        <a:pt x="24" y="16"/>
                      </a:lnTo>
                      <a:lnTo>
                        <a:pt x="30" y="16"/>
                      </a:lnTo>
                      <a:lnTo>
                        <a:pt x="32" y="18"/>
                      </a:lnTo>
                      <a:lnTo>
                        <a:pt x="34" y="16"/>
                      </a:lnTo>
                      <a:lnTo>
                        <a:pt x="38" y="12"/>
                      </a:lnTo>
                      <a:lnTo>
                        <a:pt x="38" y="8"/>
                      </a:lnTo>
                      <a:lnTo>
                        <a:pt x="38" y="6"/>
                      </a:lnTo>
                      <a:lnTo>
                        <a:pt x="38" y="2"/>
                      </a:lnTo>
                      <a:lnTo>
                        <a:pt x="34" y="0"/>
                      </a:lnTo>
                      <a:lnTo>
                        <a:pt x="30" y="0"/>
                      </a:lnTo>
                      <a:lnTo>
                        <a:pt x="24" y="0"/>
                      </a:lnTo>
                      <a:lnTo>
                        <a:pt x="14" y="6"/>
                      </a:lnTo>
                      <a:lnTo>
                        <a:pt x="4" y="14"/>
                      </a:lnTo>
                      <a:lnTo>
                        <a:pt x="0" y="20"/>
                      </a:lnTo>
                      <a:lnTo>
                        <a:pt x="0" y="2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42" name="Freeform 476"/>
                <p:cNvSpPr>
                  <a:spLocks/>
                </p:cNvSpPr>
                <p:nvPr/>
              </p:nvSpPr>
              <p:spPr bwMode="auto">
                <a:xfrm>
                  <a:off x="1948" y="3184"/>
                  <a:ext cx="46" cy="90"/>
                </a:xfrm>
                <a:custGeom>
                  <a:avLst/>
                  <a:gdLst>
                    <a:gd name="T0" fmla="*/ 46 w 46"/>
                    <a:gd name="T1" fmla="*/ 54 h 90"/>
                    <a:gd name="T2" fmla="*/ 46 w 46"/>
                    <a:gd name="T3" fmla="*/ 54 h 90"/>
                    <a:gd name="T4" fmla="*/ 46 w 46"/>
                    <a:gd name="T5" fmla="*/ 46 h 90"/>
                    <a:gd name="T6" fmla="*/ 46 w 46"/>
                    <a:gd name="T7" fmla="*/ 30 h 90"/>
                    <a:gd name="T8" fmla="*/ 44 w 46"/>
                    <a:gd name="T9" fmla="*/ 20 h 90"/>
                    <a:gd name="T10" fmla="*/ 40 w 46"/>
                    <a:gd name="T11" fmla="*/ 12 h 90"/>
                    <a:gd name="T12" fmla="*/ 34 w 46"/>
                    <a:gd name="T13" fmla="*/ 4 h 90"/>
                    <a:gd name="T14" fmla="*/ 26 w 46"/>
                    <a:gd name="T15" fmla="*/ 0 h 90"/>
                    <a:gd name="T16" fmla="*/ 26 w 46"/>
                    <a:gd name="T17" fmla="*/ 0 h 90"/>
                    <a:gd name="T18" fmla="*/ 18 w 46"/>
                    <a:gd name="T19" fmla="*/ 0 h 90"/>
                    <a:gd name="T20" fmla="*/ 10 w 46"/>
                    <a:gd name="T21" fmla="*/ 4 h 90"/>
                    <a:gd name="T22" fmla="*/ 4 w 46"/>
                    <a:gd name="T23" fmla="*/ 10 h 90"/>
                    <a:gd name="T24" fmla="*/ 2 w 46"/>
                    <a:gd name="T25" fmla="*/ 18 h 90"/>
                    <a:gd name="T26" fmla="*/ 0 w 46"/>
                    <a:gd name="T27" fmla="*/ 30 h 90"/>
                    <a:gd name="T28" fmla="*/ 2 w 46"/>
                    <a:gd name="T29" fmla="*/ 42 h 90"/>
                    <a:gd name="T30" fmla="*/ 6 w 46"/>
                    <a:gd name="T31" fmla="*/ 56 h 90"/>
                    <a:gd name="T32" fmla="*/ 14 w 46"/>
                    <a:gd name="T33" fmla="*/ 70 h 90"/>
                    <a:gd name="T34" fmla="*/ 14 w 46"/>
                    <a:gd name="T35" fmla="*/ 70 h 90"/>
                    <a:gd name="T36" fmla="*/ 22 w 46"/>
                    <a:gd name="T37" fmla="*/ 80 h 90"/>
                    <a:gd name="T38" fmla="*/ 28 w 46"/>
                    <a:gd name="T39" fmla="*/ 88 h 90"/>
                    <a:gd name="T40" fmla="*/ 34 w 46"/>
                    <a:gd name="T41" fmla="*/ 90 h 90"/>
                    <a:gd name="T42" fmla="*/ 40 w 46"/>
                    <a:gd name="T43" fmla="*/ 88 h 90"/>
                    <a:gd name="T44" fmla="*/ 44 w 46"/>
                    <a:gd name="T45" fmla="*/ 84 h 90"/>
                    <a:gd name="T46" fmla="*/ 46 w 46"/>
                    <a:gd name="T47" fmla="*/ 76 h 90"/>
                    <a:gd name="T48" fmla="*/ 46 w 46"/>
                    <a:gd name="T49" fmla="*/ 66 h 90"/>
                    <a:gd name="T50" fmla="*/ 46 w 46"/>
                    <a:gd name="T51" fmla="*/ 54 h 9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46"/>
                    <a:gd name="T79" fmla="*/ 0 h 90"/>
                    <a:gd name="T80" fmla="*/ 46 w 46"/>
                    <a:gd name="T81" fmla="*/ 90 h 9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46" h="90">
                      <a:moveTo>
                        <a:pt x="46" y="54"/>
                      </a:moveTo>
                      <a:lnTo>
                        <a:pt x="46" y="54"/>
                      </a:lnTo>
                      <a:lnTo>
                        <a:pt x="46" y="46"/>
                      </a:lnTo>
                      <a:lnTo>
                        <a:pt x="46" y="30"/>
                      </a:lnTo>
                      <a:lnTo>
                        <a:pt x="44" y="20"/>
                      </a:lnTo>
                      <a:lnTo>
                        <a:pt x="40" y="12"/>
                      </a:lnTo>
                      <a:lnTo>
                        <a:pt x="34" y="4"/>
                      </a:lnTo>
                      <a:lnTo>
                        <a:pt x="26" y="0"/>
                      </a:lnTo>
                      <a:lnTo>
                        <a:pt x="18" y="0"/>
                      </a:lnTo>
                      <a:lnTo>
                        <a:pt x="10" y="4"/>
                      </a:lnTo>
                      <a:lnTo>
                        <a:pt x="4" y="10"/>
                      </a:lnTo>
                      <a:lnTo>
                        <a:pt x="2" y="18"/>
                      </a:lnTo>
                      <a:lnTo>
                        <a:pt x="0" y="30"/>
                      </a:lnTo>
                      <a:lnTo>
                        <a:pt x="2" y="42"/>
                      </a:lnTo>
                      <a:lnTo>
                        <a:pt x="6" y="56"/>
                      </a:lnTo>
                      <a:lnTo>
                        <a:pt x="14" y="70"/>
                      </a:lnTo>
                      <a:lnTo>
                        <a:pt x="22" y="80"/>
                      </a:lnTo>
                      <a:lnTo>
                        <a:pt x="28" y="88"/>
                      </a:lnTo>
                      <a:lnTo>
                        <a:pt x="34" y="90"/>
                      </a:lnTo>
                      <a:lnTo>
                        <a:pt x="40" y="88"/>
                      </a:lnTo>
                      <a:lnTo>
                        <a:pt x="44" y="84"/>
                      </a:lnTo>
                      <a:lnTo>
                        <a:pt x="46" y="76"/>
                      </a:lnTo>
                      <a:lnTo>
                        <a:pt x="46" y="66"/>
                      </a:lnTo>
                      <a:lnTo>
                        <a:pt x="46" y="54"/>
                      </a:lnTo>
                      <a:close/>
                    </a:path>
                  </a:pathLst>
                </a:custGeom>
                <a:solidFill>
                  <a:srgbClr val="EF90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43" name="Freeform 477"/>
                <p:cNvSpPr>
                  <a:spLocks/>
                </p:cNvSpPr>
                <p:nvPr/>
              </p:nvSpPr>
              <p:spPr bwMode="auto">
                <a:xfrm>
                  <a:off x="1948" y="3184"/>
                  <a:ext cx="46" cy="90"/>
                </a:xfrm>
                <a:custGeom>
                  <a:avLst/>
                  <a:gdLst>
                    <a:gd name="T0" fmla="*/ 46 w 46"/>
                    <a:gd name="T1" fmla="*/ 54 h 90"/>
                    <a:gd name="T2" fmla="*/ 46 w 46"/>
                    <a:gd name="T3" fmla="*/ 54 h 90"/>
                    <a:gd name="T4" fmla="*/ 46 w 46"/>
                    <a:gd name="T5" fmla="*/ 46 h 90"/>
                    <a:gd name="T6" fmla="*/ 46 w 46"/>
                    <a:gd name="T7" fmla="*/ 30 h 90"/>
                    <a:gd name="T8" fmla="*/ 44 w 46"/>
                    <a:gd name="T9" fmla="*/ 20 h 90"/>
                    <a:gd name="T10" fmla="*/ 40 w 46"/>
                    <a:gd name="T11" fmla="*/ 12 h 90"/>
                    <a:gd name="T12" fmla="*/ 34 w 46"/>
                    <a:gd name="T13" fmla="*/ 4 h 90"/>
                    <a:gd name="T14" fmla="*/ 26 w 46"/>
                    <a:gd name="T15" fmla="*/ 0 h 90"/>
                    <a:gd name="T16" fmla="*/ 26 w 46"/>
                    <a:gd name="T17" fmla="*/ 0 h 90"/>
                    <a:gd name="T18" fmla="*/ 18 w 46"/>
                    <a:gd name="T19" fmla="*/ 0 h 90"/>
                    <a:gd name="T20" fmla="*/ 10 w 46"/>
                    <a:gd name="T21" fmla="*/ 4 h 90"/>
                    <a:gd name="T22" fmla="*/ 4 w 46"/>
                    <a:gd name="T23" fmla="*/ 10 h 90"/>
                    <a:gd name="T24" fmla="*/ 2 w 46"/>
                    <a:gd name="T25" fmla="*/ 18 h 90"/>
                    <a:gd name="T26" fmla="*/ 0 w 46"/>
                    <a:gd name="T27" fmla="*/ 30 h 90"/>
                    <a:gd name="T28" fmla="*/ 2 w 46"/>
                    <a:gd name="T29" fmla="*/ 42 h 90"/>
                    <a:gd name="T30" fmla="*/ 6 w 46"/>
                    <a:gd name="T31" fmla="*/ 56 h 90"/>
                    <a:gd name="T32" fmla="*/ 14 w 46"/>
                    <a:gd name="T33" fmla="*/ 70 h 90"/>
                    <a:gd name="T34" fmla="*/ 14 w 46"/>
                    <a:gd name="T35" fmla="*/ 70 h 90"/>
                    <a:gd name="T36" fmla="*/ 22 w 46"/>
                    <a:gd name="T37" fmla="*/ 80 h 90"/>
                    <a:gd name="T38" fmla="*/ 28 w 46"/>
                    <a:gd name="T39" fmla="*/ 88 h 90"/>
                    <a:gd name="T40" fmla="*/ 34 w 46"/>
                    <a:gd name="T41" fmla="*/ 90 h 90"/>
                    <a:gd name="T42" fmla="*/ 40 w 46"/>
                    <a:gd name="T43" fmla="*/ 88 h 90"/>
                    <a:gd name="T44" fmla="*/ 44 w 46"/>
                    <a:gd name="T45" fmla="*/ 84 h 90"/>
                    <a:gd name="T46" fmla="*/ 46 w 46"/>
                    <a:gd name="T47" fmla="*/ 76 h 90"/>
                    <a:gd name="T48" fmla="*/ 46 w 46"/>
                    <a:gd name="T49" fmla="*/ 66 h 90"/>
                    <a:gd name="T50" fmla="*/ 46 w 46"/>
                    <a:gd name="T51" fmla="*/ 54 h 9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46"/>
                    <a:gd name="T79" fmla="*/ 0 h 90"/>
                    <a:gd name="T80" fmla="*/ 46 w 46"/>
                    <a:gd name="T81" fmla="*/ 90 h 9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46" h="90">
                      <a:moveTo>
                        <a:pt x="46" y="54"/>
                      </a:moveTo>
                      <a:lnTo>
                        <a:pt x="46" y="54"/>
                      </a:lnTo>
                      <a:lnTo>
                        <a:pt x="46" y="46"/>
                      </a:lnTo>
                      <a:lnTo>
                        <a:pt x="46" y="30"/>
                      </a:lnTo>
                      <a:lnTo>
                        <a:pt x="44" y="20"/>
                      </a:lnTo>
                      <a:lnTo>
                        <a:pt x="40" y="12"/>
                      </a:lnTo>
                      <a:lnTo>
                        <a:pt x="34" y="4"/>
                      </a:lnTo>
                      <a:lnTo>
                        <a:pt x="26" y="0"/>
                      </a:lnTo>
                      <a:lnTo>
                        <a:pt x="18" y="0"/>
                      </a:lnTo>
                      <a:lnTo>
                        <a:pt x="10" y="4"/>
                      </a:lnTo>
                      <a:lnTo>
                        <a:pt x="4" y="10"/>
                      </a:lnTo>
                      <a:lnTo>
                        <a:pt x="2" y="18"/>
                      </a:lnTo>
                      <a:lnTo>
                        <a:pt x="0" y="30"/>
                      </a:lnTo>
                      <a:lnTo>
                        <a:pt x="2" y="42"/>
                      </a:lnTo>
                      <a:lnTo>
                        <a:pt x="6" y="56"/>
                      </a:lnTo>
                      <a:lnTo>
                        <a:pt x="14" y="70"/>
                      </a:lnTo>
                      <a:lnTo>
                        <a:pt x="22" y="80"/>
                      </a:lnTo>
                      <a:lnTo>
                        <a:pt x="28" y="88"/>
                      </a:lnTo>
                      <a:lnTo>
                        <a:pt x="34" y="90"/>
                      </a:lnTo>
                      <a:lnTo>
                        <a:pt x="40" y="88"/>
                      </a:lnTo>
                      <a:lnTo>
                        <a:pt x="44" y="84"/>
                      </a:lnTo>
                      <a:lnTo>
                        <a:pt x="46" y="76"/>
                      </a:lnTo>
                      <a:lnTo>
                        <a:pt x="46" y="66"/>
                      </a:lnTo>
                      <a:lnTo>
                        <a:pt x="46" y="5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44" name="Freeform 478"/>
                <p:cNvSpPr>
                  <a:spLocks/>
                </p:cNvSpPr>
                <p:nvPr/>
              </p:nvSpPr>
              <p:spPr bwMode="auto">
                <a:xfrm>
                  <a:off x="2084" y="3214"/>
                  <a:ext cx="54" cy="10"/>
                </a:xfrm>
                <a:custGeom>
                  <a:avLst/>
                  <a:gdLst>
                    <a:gd name="T0" fmla="*/ 0 w 54"/>
                    <a:gd name="T1" fmla="*/ 0 h 10"/>
                    <a:gd name="T2" fmla="*/ 0 w 54"/>
                    <a:gd name="T3" fmla="*/ 0 h 10"/>
                    <a:gd name="T4" fmla="*/ 14 w 54"/>
                    <a:gd name="T5" fmla="*/ 2 h 10"/>
                    <a:gd name="T6" fmla="*/ 34 w 54"/>
                    <a:gd name="T7" fmla="*/ 4 h 10"/>
                    <a:gd name="T8" fmla="*/ 34 w 54"/>
                    <a:gd name="T9" fmla="*/ 4 h 10"/>
                    <a:gd name="T10" fmla="*/ 54 w 54"/>
                    <a:gd name="T11" fmla="*/ 2 h 10"/>
                    <a:gd name="T12" fmla="*/ 54 w 54"/>
                    <a:gd name="T13" fmla="*/ 2 h 10"/>
                    <a:gd name="T14" fmla="*/ 50 w 54"/>
                    <a:gd name="T15" fmla="*/ 4 h 10"/>
                    <a:gd name="T16" fmla="*/ 46 w 54"/>
                    <a:gd name="T17" fmla="*/ 8 h 10"/>
                    <a:gd name="T18" fmla="*/ 42 w 54"/>
                    <a:gd name="T19" fmla="*/ 10 h 10"/>
                    <a:gd name="T20" fmla="*/ 34 w 54"/>
                    <a:gd name="T21" fmla="*/ 10 h 10"/>
                    <a:gd name="T22" fmla="*/ 24 w 54"/>
                    <a:gd name="T23" fmla="*/ 10 h 10"/>
                    <a:gd name="T24" fmla="*/ 14 w 54"/>
                    <a:gd name="T25" fmla="*/ 6 h 10"/>
                    <a:gd name="T26" fmla="*/ 0 w 54"/>
                    <a:gd name="T27" fmla="*/ 0 h 10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54"/>
                    <a:gd name="T43" fmla="*/ 0 h 10"/>
                    <a:gd name="T44" fmla="*/ 54 w 54"/>
                    <a:gd name="T45" fmla="*/ 10 h 10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54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" y="2"/>
                      </a:lnTo>
                      <a:lnTo>
                        <a:pt x="34" y="4"/>
                      </a:lnTo>
                      <a:lnTo>
                        <a:pt x="54" y="2"/>
                      </a:lnTo>
                      <a:lnTo>
                        <a:pt x="50" y="4"/>
                      </a:lnTo>
                      <a:lnTo>
                        <a:pt x="46" y="8"/>
                      </a:lnTo>
                      <a:lnTo>
                        <a:pt x="42" y="10"/>
                      </a:lnTo>
                      <a:lnTo>
                        <a:pt x="34" y="10"/>
                      </a:lnTo>
                      <a:lnTo>
                        <a:pt x="24" y="10"/>
                      </a:lnTo>
                      <a:lnTo>
                        <a:pt x="14" y="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45" name="Freeform 479"/>
                <p:cNvSpPr>
                  <a:spLocks/>
                </p:cNvSpPr>
                <p:nvPr/>
              </p:nvSpPr>
              <p:spPr bwMode="auto">
                <a:xfrm>
                  <a:off x="2084" y="3214"/>
                  <a:ext cx="54" cy="10"/>
                </a:xfrm>
                <a:custGeom>
                  <a:avLst/>
                  <a:gdLst>
                    <a:gd name="T0" fmla="*/ 0 w 54"/>
                    <a:gd name="T1" fmla="*/ 0 h 10"/>
                    <a:gd name="T2" fmla="*/ 0 w 54"/>
                    <a:gd name="T3" fmla="*/ 0 h 10"/>
                    <a:gd name="T4" fmla="*/ 14 w 54"/>
                    <a:gd name="T5" fmla="*/ 2 h 10"/>
                    <a:gd name="T6" fmla="*/ 34 w 54"/>
                    <a:gd name="T7" fmla="*/ 4 h 10"/>
                    <a:gd name="T8" fmla="*/ 34 w 54"/>
                    <a:gd name="T9" fmla="*/ 4 h 10"/>
                    <a:gd name="T10" fmla="*/ 54 w 54"/>
                    <a:gd name="T11" fmla="*/ 2 h 10"/>
                    <a:gd name="T12" fmla="*/ 54 w 54"/>
                    <a:gd name="T13" fmla="*/ 2 h 10"/>
                    <a:gd name="T14" fmla="*/ 50 w 54"/>
                    <a:gd name="T15" fmla="*/ 4 h 10"/>
                    <a:gd name="T16" fmla="*/ 46 w 54"/>
                    <a:gd name="T17" fmla="*/ 8 h 10"/>
                    <a:gd name="T18" fmla="*/ 42 w 54"/>
                    <a:gd name="T19" fmla="*/ 10 h 10"/>
                    <a:gd name="T20" fmla="*/ 34 w 54"/>
                    <a:gd name="T21" fmla="*/ 10 h 10"/>
                    <a:gd name="T22" fmla="*/ 24 w 54"/>
                    <a:gd name="T23" fmla="*/ 10 h 10"/>
                    <a:gd name="T24" fmla="*/ 14 w 54"/>
                    <a:gd name="T25" fmla="*/ 6 h 10"/>
                    <a:gd name="T26" fmla="*/ 0 w 54"/>
                    <a:gd name="T27" fmla="*/ 0 h 10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54"/>
                    <a:gd name="T43" fmla="*/ 0 h 10"/>
                    <a:gd name="T44" fmla="*/ 54 w 54"/>
                    <a:gd name="T45" fmla="*/ 10 h 10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54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" y="2"/>
                      </a:lnTo>
                      <a:lnTo>
                        <a:pt x="34" y="4"/>
                      </a:lnTo>
                      <a:lnTo>
                        <a:pt x="54" y="2"/>
                      </a:lnTo>
                      <a:lnTo>
                        <a:pt x="50" y="4"/>
                      </a:lnTo>
                      <a:lnTo>
                        <a:pt x="46" y="8"/>
                      </a:lnTo>
                      <a:lnTo>
                        <a:pt x="42" y="10"/>
                      </a:lnTo>
                      <a:lnTo>
                        <a:pt x="34" y="10"/>
                      </a:lnTo>
                      <a:lnTo>
                        <a:pt x="24" y="10"/>
                      </a:lnTo>
                      <a:lnTo>
                        <a:pt x="14" y="6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46" name="Freeform 480"/>
                <p:cNvSpPr>
                  <a:spLocks/>
                </p:cNvSpPr>
                <p:nvPr/>
              </p:nvSpPr>
              <p:spPr bwMode="auto">
                <a:xfrm>
                  <a:off x="2186" y="3216"/>
                  <a:ext cx="24" cy="8"/>
                </a:xfrm>
                <a:custGeom>
                  <a:avLst/>
                  <a:gdLst>
                    <a:gd name="T0" fmla="*/ 0 w 24"/>
                    <a:gd name="T1" fmla="*/ 0 h 8"/>
                    <a:gd name="T2" fmla="*/ 0 w 24"/>
                    <a:gd name="T3" fmla="*/ 0 h 8"/>
                    <a:gd name="T4" fmla="*/ 8 w 24"/>
                    <a:gd name="T5" fmla="*/ 2 h 8"/>
                    <a:gd name="T6" fmla="*/ 14 w 24"/>
                    <a:gd name="T7" fmla="*/ 2 h 8"/>
                    <a:gd name="T8" fmla="*/ 24 w 24"/>
                    <a:gd name="T9" fmla="*/ 0 h 8"/>
                    <a:gd name="T10" fmla="*/ 24 w 24"/>
                    <a:gd name="T11" fmla="*/ 0 h 8"/>
                    <a:gd name="T12" fmla="*/ 20 w 24"/>
                    <a:gd name="T13" fmla="*/ 4 h 8"/>
                    <a:gd name="T14" fmla="*/ 16 w 24"/>
                    <a:gd name="T15" fmla="*/ 8 h 8"/>
                    <a:gd name="T16" fmla="*/ 12 w 24"/>
                    <a:gd name="T17" fmla="*/ 8 h 8"/>
                    <a:gd name="T18" fmla="*/ 12 w 24"/>
                    <a:gd name="T19" fmla="*/ 8 h 8"/>
                    <a:gd name="T20" fmla="*/ 8 w 24"/>
                    <a:gd name="T21" fmla="*/ 8 h 8"/>
                    <a:gd name="T22" fmla="*/ 4 w 24"/>
                    <a:gd name="T23" fmla="*/ 4 h 8"/>
                    <a:gd name="T24" fmla="*/ 0 w 24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4"/>
                    <a:gd name="T40" fmla="*/ 0 h 8"/>
                    <a:gd name="T41" fmla="*/ 24 w 24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4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8" y="2"/>
                      </a:lnTo>
                      <a:lnTo>
                        <a:pt x="14" y="2"/>
                      </a:lnTo>
                      <a:lnTo>
                        <a:pt x="24" y="0"/>
                      </a:lnTo>
                      <a:lnTo>
                        <a:pt x="20" y="4"/>
                      </a:lnTo>
                      <a:lnTo>
                        <a:pt x="16" y="8"/>
                      </a:lnTo>
                      <a:lnTo>
                        <a:pt x="12" y="8"/>
                      </a:lnTo>
                      <a:lnTo>
                        <a:pt x="8" y="8"/>
                      </a:lnTo>
                      <a:lnTo>
                        <a:pt x="4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47" name="Freeform 481"/>
                <p:cNvSpPr>
                  <a:spLocks/>
                </p:cNvSpPr>
                <p:nvPr/>
              </p:nvSpPr>
              <p:spPr bwMode="auto">
                <a:xfrm>
                  <a:off x="2186" y="3216"/>
                  <a:ext cx="24" cy="8"/>
                </a:xfrm>
                <a:custGeom>
                  <a:avLst/>
                  <a:gdLst>
                    <a:gd name="T0" fmla="*/ 0 w 24"/>
                    <a:gd name="T1" fmla="*/ 0 h 8"/>
                    <a:gd name="T2" fmla="*/ 0 w 24"/>
                    <a:gd name="T3" fmla="*/ 0 h 8"/>
                    <a:gd name="T4" fmla="*/ 8 w 24"/>
                    <a:gd name="T5" fmla="*/ 2 h 8"/>
                    <a:gd name="T6" fmla="*/ 14 w 24"/>
                    <a:gd name="T7" fmla="*/ 2 h 8"/>
                    <a:gd name="T8" fmla="*/ 24 w 24"/>
                    <a:gd name="T9" fmla="*/ 0 h 8"/>
                    <a:gd name="T10" fmla="*/ 24 w 24"/>
                    <a:gd name="T11" fmla="*/ 0 h 8"/>
                    <a:gd name="T12" fmla="*/ 20 w 24"/>
                    <a:gd name="T13" fmla="*/ 4 h 8"/>
                    <a:gd name="T14" fmla="*/ 16 w 24"/>
                    <a:gd name="T15" fmla="*/ 8 h 8"/>
                    <a:gd name="T16" fmla="*/ 12 w 24"/>
                    <a:gd name="T17" fmla="*/ 8 h 8"/>
                    <a:gd name="T18" fmla="*/ 12 w 24"/>
                    <a:gd name="T19" fmla="*/ 8 h 8"/>
                    <a:gd name="T20" fmla="*/ 8 w 24"/>
                    <a:gd name="T21" fmla="*/ 8 h 8"/>
                    <a:gd name="T22" fmla="*/ 4 w 24"/>
                    <a:gd name="T23" fmla="*/ 4 h 8"/>
                    <a:gd name="T24" fmla="*/ 0 w 24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4"/>
                    <a:gd name="T40" fmla="*/ 0 h 8"/>
                    <a:gd name="T41" fmla="*/ 24 w 24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4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8" y="2"/>
                      </a:lnTo>
                      <a:lnTo>
                        <a:pt x="14" y="2"/>
                      </a:lnTo>
                      <a:lnTo>
                        <a:pt x="24" y="0"/>
                      </a:lnTo>
                      <a:lnTo>
                        <a:pt x="20" y="4"/>
                      </a:lnTo>
                      <a:lnTo>
                        <a:pt x="16" y="8"/>
                      </a:lnTo>
                      <a:lnTo>
                        <a:pt x="12" y="8"/>
                      </a:lnTo>
                      <a:lnTo>
                        <a:pt x="8" y="8"/>
                      </a:lnTo>
                      <a:lnTo>
                        <a:pt x="4" y="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48" name="Freeform 482"/>
                <p:cNvSpPr>
                  <a:spLocks/>
                </p:cNvSpPr>
                <p:nvPr/>
              </p:nvSpPr>
              <p:spPr bwMode="auto">
                <a:xfrm>
                  <a:off x="2162" y="3204"/>
                  <a:ext cx="34" cy="106"/>
                </a:xfrm>
                <a:custGeom>
                  <a:avLst/>
                  <a:gdLst>
                    <a:gd name="T0" fmla="*/ 22 w 34"/>
                    <a:gd name="T1" fmla="*/ 0 h 106"/>
                    <a:gd name="T2" fmla="*/ 22 w 34"/>
                    <a:gd name="T3" fmla="*/ 0 h 106"/>
                    <a:gd name="T4" fmla="*/ 26 w 34"/>
                    <a:gd name="T5" fmla="*/ 30 h 106"/>
                    <a:gd name="T6" fmla="*/ 28 w 34"/>
                    <a:gd name="T7" fmla="*/ 60 h 106"/>
                    <a:gd name="T8" fmla="*/ 26 w 34"/>
                    <a:gd name="T9" fmla="*/ 76 h 106"/>
                    <a:gd name="T10" fmla="*/ 24 w 34"/>
                    <a:gd name="T11" fmla="*/ 90 h 106"/>
                    <a:gd name="T12" fmla="*/ 24 w 34"/>
                    <a:gd name="T13" fmla="*/ 90 h 106"/>
                    <a:gd name="T14" fmla="*/ 14 w 34"/>
                    <a:gd name="T15" fmla="*/ 94 h 106"/>
                    <a:gd name="T16" fmla="*/ 6 w 34"/>
                    <a:gd name="T17" fmla="*/ 100 h 106"/>
                    <a:gd name="T18" fmla="*/ 0 w 34"/>
                    <a:gd name="T19" fmla="*/ 106 h 106"/>
                    <a:gd name="T20" fmla="*/ 0 w 34"/>
                    <a:gd name="T21" fmla="*/ 106 h 106"/>
                    <a:gd name="T22" fmla="*/ 8 w 34"/>
                    <a:gd name="T23" fmla="*/ 104 h 106"/>
                    <a:gd name="T24" fmla="*/ 18 w 34"/>
                    <a:gd name="T25" fmla="*/ 100 h 106"/>
                    <a:gd name="T26" fmla="*/ 30 w 34"/>
                    <a:gd name="T27" fmla="*/ 94 h 106"/>
                    <a:gd name="T28" fmla="*/ 30 w 34"/>
                    <a:gd name="T29" fmla="*/ 94 h 106"/>
                    <a:gd name="T30" fmla="*/ 32 w 34"/>
                    <a:gd name="T31" fmla="*/ 90 h 106"/>
                    <a:gd name="T32" fmla="*/ 34 w 34"/>
                    <a:gd name="T33" fmla="*/ 74 h 106"/>
                    <a:gd name="T34" fmla="*/ 34 w 34"/>
                    <a:gd name="T35" fmla="*/ 60 h 106"/>
                    <a:gd name="T36" fmla="*/ 32 w 34"/>
                    <a:gd name="T37" fmla="*/ 44 h 106"/>
                    <a:gd name="T38" fmla="*/ 28 w 34"/>
                    <a:gd name="T39" fmla="*/ 24 h 106"/>
                    <a:gd name="T40" fmla="*/ 22 w 34"/>
                    <a:gd name="T41" fmla="*/ 0 h 1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106"/>
                    <a:gd name="T65" fmla="*/ 34 w 34"/>
                    <a:gd name="T66" fmla="*/ 106 h 1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106">
                      <a:moveTo>
                        <a:pt x="22" y="0"/>
                      </a:moveTo>
                      <a:lnTo>
                        <a:pt x="22" y="0"/>
                      </a:lnTo>
                      <a:lnTo>
                        <a:pt x="26" y="30"/>
                      </a:lnTo>
                      <a:lnTo>
                        <a:pt x="28" y="60"/>
                      </a:lnTo>
                      <a:lnTo>
                        <a:pt x="26" y="76"/>
                      </a:lnTo>
                      <a:lnTo>
                        <a:pt x="24" y="90"/>
                      </a:lnTo>
                      <a:lnTo>
                        <a:pt x="14" y="94"/>
                      </a:lnTo>
                      <a:lnTo>
                        <a:pt x="6" y="100"/>
                      </a:lnTo>
                      <a:lnTo>
                        <a:pt x="0" y="106"/>
                      </a:lnTo>
                      <a:lnTo>
                        <a:pt x="8" y="104"/>
                      </a:lnTo>
                      <a:lnTo>
                        <a:pt x="18" y="100"/>
                      </a:lnTo>
                      <a:lnTo>
                        <a:pt x="30" y="94"/>
                      </a:lnTo>
                      <a:lnTo>
                        <a:pt x="32" y="90"/>
                      </a:lnTo>
                      <a:lnTo>
                        <a:pt x="34" y="74"/>
                      </a:lnTo>
                      <a:lnTo>
                        <a:pt x="34" y="60"/>
                      </a:lnTo>
                      <a:lnTo>
                        <a:pt x="32" y="44"/>
                      </a:lnTo>
                      <a:lnTo>
                        <a:pt x="28" y="24"/>
                      </a:lnTo>
                      <a:lnTo>
                        <a:pt x="22" y="0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49" name="Freeform 483"/>
                <p:cNvSpPr>
                  <a:spLocks/>
                </p:cNvSpPr>
                <p:nvPr/>
              </p:nvSpPr>
              <p:spPr bwMode="auto">
                <a:xfrm>
                  <a:off x="2162" y="3204"/>
                  <a:ext cx="34" cy="106"/>
                </a:xfrm>
                <a:custGeom>
                  <a:avLst/>
                  <a:gdLst>
                    <a:gd name="T0" fmla="*/ 22 w 34"/>
                    <a:gd name="T1" fmla="*/ 0 h 106"/>
                    <a:gd name="T2" fmla="*/ 22 w 34"/>
                    <a:gd name="T3" fmla="*/ 0 h 106"/>
                    <a:gd name="T4" fmla="*/ 26 w 34"/>
                    <a:gd name="T5" fmla="*/ 30 h 106"/>
                    <a:gd name="T6" fmla="*/ 28 w 34"/>
                    <a:gd name="T7" fmla="*/ 60 h 106"/>
                    <a:gd name="T8" fmla="*/ 26 w 34"/>
                    <a:gd name="T9" fmla="*/ 76 h 106"/>
                    <a:gd name="T10" fmla="*/ 24 w 34"/>
                    <a:gd name="T11" fmla="*/ 90 h 106"/>
                    <a:gd name="T12" fmla="*/ 24 w 34"/>
                    <a:gd name="T13" fmla="*/ 90 h 106"/>
                    <a:gd name="T14" fmla="*/ 14 w 34"/>
                    <a:gd name="T15" fmla="*/ 94 h 106"/>
                    <a:gd name="T16" fmla="*/ 6 w 34"/>
                    <a:gd name="T17" fmla="*/ 100 h 106"/>
                    <a:gd name="T18" fmla="*/ 0 w 34"/>
                    <a:gd name="T19" fmla="*/ 106 h 106"/>
                    <a:gd name="T20" fmla="*/ 0 w 34"/>
                    <a:gd name="T21" fmla="*/ 106 h 106"/>
                    <a:gd name="T22" fmla="*/ 8 w 34"/>
                    <a:gd name="T23" fmla="*/ 104 h 106"/>
                    <a:gd name="T24" fmla="*/ 18 w 34"/>
                    <a:gd name="T25" fmla="*/ 100 h 106"/>
                    <a:gd name="T26" fmla="*/ 30 w 34"/>
                    <a:gd name="T27" fmla="*/ 94 h 106"/>
                    <a:gd name="T28" fmla="*/ 30 w 34"/>
                    <a:gd name="T29" fmla="*/ 94 h 106"/>
                    <a:gd name="T30" fmla="*/ 32 w 34"/>
                    <a:gd name="T31" fmla="*/ 90 h 106"/>
                    <a:gd name="T32" fmla="*/ 34 w 34"/>
                    <a:gd name="T33" fmla="*/ 74 h 106"/>
                    <a:gd name="T34" fmla="*/ 34 w 34"/>
                    <a:gd name="T35" fmla="*/ 60 h 106"/>
                    <a:gd name="T36" fmla="*/ 32 w 34"/>
                    <a:gd name="T37" fmla="*/ 44 h 106"/>
                    <a:gd name="T38" fmla="*/ 28 w 34"/>
                    <a:gd name="T39" fmla="*/ 24 h 106"/>
                    <a:gd name="T40" fmla="*/ 22 w 34"/>
                    <a:gd name="T41" fmla="*/ 0 h 1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106"/>
                    <a:gd name="T65" fmla="*/ 34 w 34"/>
                    <a:gd name="T66" fmla="*/ 106 h 1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106">
                      <a:moveTo>
                        <a:pt x="22" y="0"/>
                      </a:moveTo>
                      <a:lnTo>
                        <a:pt x="22" y="0"/>
                      </a:lnTo>
                      <a:lnTo>
                        <a:pt x="26" y="30"/>
                      </a:lnTo>
                      <a:lnTo>
                        <a:pt x="28" y="60"/>
                      </a:lnTo>
                      <a:lnTo>
                        <a:pt x="26" y="76"/>
                      </a:lnTo>
                      <a:lnTo>
                        <a:pt x="24" y="90"/>
                      </a:lnTo>
                      <a:lnTo>
                        <a:pt x="14" y="94"/>
                      </a:lnTo>
                      <a:lnTo>
                        <a:pt x="6" y="100"/>
                      </a:lnTo>
                      <a:lnTo>
                        <a:pt x="0" y="106"/>
                      </a:lnTo>
                      <a:lnTo>
                        <a:pt x="8" y="104"/>
                      </a:lnTo>
                      <a:lnTo>
                        <a:pt x="18" y="100"/>
                      </a:lnTo>
                      <a:lnTo>
                        <a:pt x="30" y="94"/>
                      </a:lnTo>
                      <a:lnTo>
                        <a:pt x="32" y="90"/>
                      </a:lnTo>
                      <a:lnTo>
                        <a:pt x="34" y="74"/>
                      </a:lnTo>
                      <a:lnTo>
                        <a:pt x="34" y="60"/>
                      </a:lnTo>
                      <a:lnTo>
                        <a:pt x="32" y="44"/>
                      </a:lnTo>
                      <a:lnTo>
                        <a:pt x="28" y="24"/>
                      </a:lnTo>
                      <a:lnTo>
                        <a:pt x="22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50" name="Freeform 484"/>
                <p:cNvSpPr>
                  <a:spLocks/>
                </p:cNvSpPr>
                <p:nvPr/>
              </p:nvSpPr>
              <p:spPr bwMode="auto">
                <a:xfrm>
                  <a:off x="2142" y="3350"/>
                  <a:ext cx="38" cy="6"/>
                </a:xfrm>
                <a:custGeom>
                  <a:avLst/>
                  <a:gdLst>
                    <a:gd name="T0" fmla="*/ 0 w 38"/>
                    <a:gd name="T1" fmla="*/ 0 h 6"/>
                    <a:gd name="T2" fmla="*/ 0 w 38"/>
                    <a:gd name="T3" fmla="*/ 0 h 6"/>
                    <a:gd name="T4" fmla="*/ 12 w 38"/>
                    <a:gd name="T5" fmla="*/ 2 h 6"/>
                    <a:gd name="T6" fmla="*/ 24 w 38"/>
                    <a:gd name="T7" fmla="*/ 2 h 6"/>
                    <a:gd name="T8" fmla="*/ 38 w 38"/>
                    <a:gd name="T9" fmla="*/ 0 h 6"/>
                    <a:gd name="T10" fmla="*/ 38 w 38"/>
                    <a:gd name="T11" fmla="*/ 0 h 6"/>
                    <a:gd name="T12" fmla="*/ 34 w 38"/>
                    <a:gd name="T13" fmla="*/ 2 h 6"/>
                    <a:gd name="T14" fmla="*/ 22 w 38"/>
                    <a:gd name="T15" fmla="*/ 6 h 6"/>
                    <a:gd name="T16" fmla="*/ 22 w 38"/>
                    <a:gd name="T17" fmla="*/ 6 h 6"/>
                    <a:gd name="T18" fmla="*/ 14 w 38"/>
                    <a:gd name="T19" fmla="*/ 6 h 6"/>
                    <a:gd name="T20" fmla="*/ 6 w 38"/>
                    <a:gd name="T21" fmla="*/ 4 h 6"/>
                    <a:gd name="T22" fmla="*/ 0 w 38"/>
                    <a:gd name="T23" fmla="*/ 0 h 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8"/>
                    <a:gd name="T37" fmla="*/ 0 h 6"/>
                    <a:gd name="T38" fmla="*/ 38 w 38"/>
                    <a:gd name="T39" fmla="*/ 6 h 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8" h="6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2" y="2"/>
                      </a:lnTo>
                      <a:lnTo>
                        <a:pt x="24" y="2"/>
                      </a:lnTo>
                      <a:lnTo>
                        <a:pt x="38" y="0"/>
                      </a:lnTo>
                      <a:lnTo>
                        <a:pt x="34" y="2"/>
                      </a:lnTo>
                      <a:lnTo>
                        <a:pt x="22" y="6"/>
                      </a:lnTo>
                      <a:lnTo>
                        <a:pt x="14" y="6"/>
                      </a:lnTo>
                      <a:lnTo>
                        <a:pt x="6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51" name="Freeform 485"/>
                <p:cNvSpPr>
                  <a:spLocks/>
                </p:cNvSpPr>
                <p:nvPr/>
              </p:nvSpPr>
              <p:spPr bwMode="auto">
                <a:xfrm>
                  <a:off x="2142" y="3350"/>
                  <a:ext cx="38" cy="6"/>
                </a:xfrm>
                <a:custGeom>
                  <a:avLst/>
                  <a:gdLst>
                    <a:gd name="T0" fmla="*/ 0 w 38"/>
                    <a:gd name="T1" fmla="*/ 0 h 6"/>
                    <a:gd name="T2" fmla="*/ 0 w 38"/>
                    <a:gd name="T3" fmla="*/ 0 h 6"/>
                    <a:gd name="T4" fmla="*/ 12 w 38"/>
                    <a:gd name="T5" fmla="*/ 2 h 6"/>
                    <a:gd name="T6" fmla="*/ 24 w 38"/>
                    <a:gd name="T7" fmla="*/ 2 h 6"/>
                    <a:gd name="T8" fmla="*/ 38 w 38"/>
                    <a:gd name="T9" fmla="*/ 0 h 6"/>
                    <a:gd name="T10" fmla="*/ 38 w 38"/>
                    <a:gd name="T11" fmla="*/ 0 h 6"/>
                    <a:gd name="T12" fmla="*/ 34 w 38"/>
                    <a:gd name="T13" fmla="*/ 2 h 6"/>
                    <a:gd name="T14" fmla="*/ 22 w 38"/>
                    <a:gd name="T15" fmla="*/ 6 h 6"/>
                    <a:gd name="T16" fmla="*/ 22 w 38"/>
                    <a:gd name="T17" fmla="*/ 6 h 6"/>
                    <a:gd name="T18" fmla="*/ 14 w 38"/>
                    <a:gd name="T19" fmla="*/ 6 h 6"/>
                    <a:gd name="T20" fmla="*/ 6 w 38"/>
                    <a:gd name="T21" fmla="*/ 4 h 6"/>
                    <a:gd name="T22" fmla="*/ 0 w 38"/>
                    <a:gd name="T23" fmla="*/ 0 h 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8"/>
                    <a:gd name="T37" fmla="*/ 0 h 6"/>
                    <a:gd name="T38" fmla="*/ 38 w 38"/>
                    <a:gd name="T39" fmla="*/ 6 h 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8" h="6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2" y="2"/>
                      </a:lnTo>
                      <a:lnTo>
                        <a:pt x="24" y="2"/>
                      </a:lnTo>
                      <a:lnTo>
                        <a:pt x="38" y="0"/>
                      </a:lnTo>
                      <a:lnTo>
                        <a:pt x="34" y="2"/>
                      </a:lnTo>
                      <a:lnTo>
                        <a:pt x="22" y="6"/>
                      </a:lnTo>
                      <a:lnTo>
                        <a:pt x="14" y="6"/>
                      </a:lnTo>
                      <a:lnTo>
                        <a:pt x="6" y="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52" name="Freeform 486"/>
                <p:cNvSpPr>
                  <a:spLocks/>
                </p:cNvSpPr>
                <p:nvPr/>
              </p:nvSpPr>
              <p:spPr bwMode="auto">
                <a:xfrm>
                  <a:off x="1600" y="3380"/>
                  <a:ext cx="692" cy="878"/>
                </a:xfrm>
                <a:custGeom>
                  <a:avLst/>
                  <a:gdLst>
                    <a:gd name="T0" fmla="*/ 248 w 692"/>
                    <a:gd name="T1" fmla="*/ 878 h 878"/>
                    <a:gd name="T2" fmla="*/ 156 w 692"/>
                    <a:gd name="T3" fmla="*/ 578 h 878"/>
                    <a:gd name="T4" fmla="*/ 76 w 692"/>
                    <a:gd name="T5" fmla="*/ 352 h 878"/>
                    <a:gd name="T6" fmla="*/ 20 w 692"/>
                    <a:gd name="T7" fmla="*/ 210 h 878"/>
                    <a:gd name="T8" fmla="*/ 0 w 692"/>
                    <a:gd name="T9" fmla="*/ 162 h 878"/>
                    <a:gd name="T10" fmla="*/ 30 w 692"/>
                    <a:gd name="T11" fmla="*/ 138 h 878"/>
                    <a:gd name="T12" fmla="*/ 68 w 692"/>
                    <a:gd name="T13" fmla="*/ 116 h 878"/>
                    <a:gd name="T14" fmla="*/ 154 w 692"/>
                    <a:gd name="T15" fmla="*/ 80 h 878"/>
                    <a:gd name="T16" fmla="*/ 230 w 692"/>
                    <a:gd name="T17" fmla="*/ 58 h 878"/>
                    <a:gd name="T18" fmla="*/ 262 w 692"/>
                    <a:gd name="T19" fmla="*/ 50 h 878"/>
                    <a:gd name="T20" fmla="*/ 318 w 692"/>
                    <a:gd name="T21" fmla="*/ 14 h 878"/>
                    <a:gd name="T22" fmla="*/ 334 w 692"/>
                    <a:gd name="T23" fmla="*/ 0 h 878"/>
                    <a:gd name="T24" fmla="*/ 342 w 692"/>
                    <a:gd name="T25" fmla="*/ 52 h 878"/>
                    <a:gd name="T26" fmla="*/ 354 w 692"/>
                    <a:gd name="T27" fmla="*/ 96 h 878"/>
                    <a:gd name="T28" fmla="*/ 374 w 692"/>
                    <a:gd name="T29" fmla="*/ 140 h 878"/>
                    <a:gd name="T30" fmla="*/ 388 w 692"/>
                    <a:gd name="T31" fmla="*/ 166 h 878"/>
                    <a:gd name="T32" fmla="*/ 424 w 692"/>
                    <a:gd name="T33" fmla="*/ 252 h 878"/>
                    <a:gd name="T34" fmla="*/ 472 w 692"/>
                    <a:gd name="T35" fmla="*/ 388 h 878"/>
                    <a:gd name="T36" fmla="*/ 484 w 692"/>
                    <a:gd name="T37" fmla="*/ 426 h 878"/>
                    <a:gd name="T38" fmla="*/ 496 w 692"/>
                    <a:gd name="T39" fmla="*/ 382 h 878"/>
                    <a:gd name="T40" fmla="*/ 514 w 692"/>
                    <a:gd name="T41" fmla="*/ 266 h 878"/>
                    <a:gd name="T42" fmla="*/ 526 w 692"/>
                    <a:gd name="T43" fmla="*/ 104 h 878"/>
                    <a:gd name="T44" fmla="*/ 526 w 692"/>
                    <a:gd name="T45" fmla="*/ 60 h 878"/>
                    <a:gd name="T46" fmla="*/ 550 w 692"/>
                    <a:gd name="T47" fmla="*/ 82 h 878"/>
                    <a:gd name="T48" fmla="*/ 588 w 692"/>
                    <a:gd name="T49" fmla="*/ 108 h 878"/>
                    <a:gd name="T50" fmla="*/ 688 w 692"/>
                    <a:gd name="T51" fmla="*/ 142 h 878"/>
                    <a:gd name="T52" fmla="*/ 690 w 692"/>
                    <a:gd name="T53" fmla="*/ 154 h 878"/>
                    <a:gd name="T54" fmla="*/ 690 w 692"/>
                    <a:gd name="T55" fmla="*/ 212 h 878"/>
                    <a:gd name="T56" fmla="*/ 674 w 692"/>
                    <a:gd name="T57" fmla="*/ 336 h 878"/>
                    <a:gd name="T58" fmla="*/ 660 w 692"/>
                    <a:gd name="T59" fmla="*/ 492 h 878"/>
                    <a:gd name="T60" fmla="*/ 654 w 692"/>
                    <a:gd name="T61" fmla="*/ 620 h 878"/>
                    <a:gd name="T62" fmla="*/ 656 w 692"/>
                    <a:gd name="T63" fmla="*/ 664 h 878"/>
                    <a:gd name="T64" fmla="*/ 662 w 692"/>
                    <a:gd name="T65" fmla="*/ 828 h 878"/>
                    <a:gd name="T66" fmla="*/ 668 w 692"/>
                    <a:gd name="T67" fmla="*/ 876 h 878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692"/>
                    <a:gd name="T103" fmla="*/ 0 h 878"/>
                    <a:gd name="T104" fmla="*/ 692 w 692"/>
                    <a:gd name="T105" fmla="*/ 878 h 878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692" h="878">
                      <a:moveTo>
                        <a:pt x="248" y="878"/>
                      </a:moveTo>
                      <a:lnTo>
                        <a:pt x="248" y="878"/>
                      </a:lnTo>
                      <a:lnTo>
                        <a:pt x="202" y="718"/>
                      </a:lnTo>
                      <a:lnTo>
                        <a:pt x="156" y="578"/>
                      </a:lnTo>
                      <a:lnTo>
                        <a:pt x="114" y="454"/>
                      </a:lnTo>
                      <a:lnTo>
                        <a:pt x="76" y="352"/>
                      </a:lnTo>
                      <a:lnTo>
                        <a:pt x="46" y="270"/>
                      </a:lnTo>
                      <a:lnTo>
                        <a:pt x="20" y="210"/>
                      </a:lnTo>
                      <a:lnTo>
                        <a:pt x="0" y="162"/>
                      </a:lnTo>
                      <a:lnTo>
                        <a:pt x="14" y="148"/>
                      </a:lnTo>
                      <a:lnTo>
                        <a:pt x="30" y="138"/>
                      </a:lnTo>
                      <a:lnTo>
                        <a:pt x="48" y="126"/>
                      </a:lnTo>
                      <a:lnTo>
                        <a:pt x="68" y="116"/>
                      </a:lnTo>
                      <a:lnTo>
                        <a:pt x="110" y="96"/>
                      </a:lnTo>
                      <a:lnTo>
                        <a:pt x="154" y="80"/>
                      </a:lnTo>
                      <a:lnTo>
                        <a:pt x="196" y="68"/>
                      </a:lnTo>
                      <a:lnTo>
                        <a:pt x="230" y="58"/>
                      </a:lnTo>
                      <a:lnTo>
                        <a:pt x="262" y="50"/>
                      </a:lnTo>
                      <a:lnTo>
                        <a:pt x="296" y="28"/>
                      </a:lnTo>
                      <a:lnTo>
                        <a:pt x="318" y="14"/>
                      </a:lnTo>
                      <a:lnTo>
                        <a:pt x="334" y="0"/>
                      </a:lnTo>
                      <a:lnTo>
                        <a:pt x="336" y="16"/>
                      </a:lnTo>
                      <a:lnTo>
                        <a:pt x="342" y="52"/>
                      </a:lnTo>
                      <a:lnTo>
                        <a:pt x="346" y="74"/>
                      </a:lnTo>
                      <a:lnTo>
                        <a:pt x="354" y="96"/>
                      </a:lnTo>
                      <a:lnTo>
                        <a:pt x="362" y="118"/>
                      </a:lnTo>
                      <a:lnTo>
                        <a:pt x="374" y="140"/>
                      </a:lnTo>
                      <a:lnTo>
                        <a:pt x="388" y="166"/>
                      </a:lnTo>
                      <a:lnTo>
                        <a:pt x="406" y="206"/>
                      </a:lnTo>
                      <a:lnTo>
                        <a:pt x="424" y="252"/>
                      </a:lnTo>
                      <a:lnTo>
                        <a:pt x="442" y="302"/>
                      </a:lnTo>
                      <a:lnTo>
                        <a:pt x="472" y="388"/>
                      </a:lnTo>
                      <a:lnTo>
                        <a:pt x="484" y="426"/>
                      </a:lnTo>
                      <a:lnTo>
                        <a:pt x="490" y="406"/>
                      </a:lnTo>
                      <a:lnTo>
                        <a:pt x="496" y="382"/>
                      </a:lnTo>
                      <a:lnTo>
                        <a:pt x="506" y="326"/>
                      </a:lnTo>
                      <a:lnTo>
                        <a:pt x="514" y="266"/>
                      </a:lnTo>
                      <a:lnTo>
                        <a:pt x="520" y="206"/>
                      </a:lnTo>
                      <a:lnTo>
                        <a:pt x="526" y="104"/>
                      </a:lnTo>
                      <a:lnTo>
                        <a:pt x="526" y="60"/>
                      </a:lnTo>
                      <a:lnTo>
                        <a:pt x="538" y="72"/>
                      </a:lnTo>
                      <a:lnTo>
                        <a:pt x="550" y="82"/>
                      </a:lnTo>
                      <a:lnTo>
                        <a:pt x="572" y="98"/>
                      </a:lnTo>
                      <a:lnTo>
                        <a:pt x="588" y="108"/>
                      </a:lnTo>
                      <a:lnTo>
                        <a:pt x="596" y="112"/>
                      </a:lnTo>
                      <a:lnTo>
                        <a:pt x="688" y="142"/>
                      </a:lnTo>
                      <a:lnTo>
                        <a:pt x="690" y="154"/>
                      </a:lnTo>
                      <a:lnTo>
                        <a:pt x="692" y="170"/>
                      </a:lnTo>
                      <a:lnTo>
                        <a:pt x="690" y="212"/>
                      </a:lnTo>
                      <a:lnTo>
                        <a:pt x="684" y="268"/>
                      </a:lnTo>
                      <a:lnTo>
                        <a:pt x="674" y="336"/>
                      </a:lnTo>
                      <a:lnTo>
                        <a:pt x="666" y="410"/>
                      </a:lnTo>
                      <a:lnTo>
                        <a:pt x="660" y="492"/>
                      </a:lnTo>
                      <a:lnTo>
                        <a:pt x="656" y="578"/>
                      </a:lnTo>
                      <a:lnTo>
                        <a:pt x="654" y="620"/>
                      </a:lnTo>
                      <a:lnTo>
                        <a:pt x="656" y="664"/>
                      </a:lnTo>
                      <a:lnTo>
                        <a:pt x="658" y="768"/>
                      </a:lnTo>
                      <a:lnTo>
                        <a:pt x="662" y="828"/>
                      </a:lnTo>
                      <a:lnTo>
                        <a:pt x="664" y="856"/>
                      </a:lnTo>
                      <a:lnTo>
                        <a:pt x="668" y="876"/>
                      </a:lnTo>
                      <a:lnTo>
                        <a:pt x="248" y="878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53" name="Freeform 487"/>
                <p:cNvSpPr>
                  <a:spLocks/>
                </p:cNvSpPr>
                <p:nvPr/>
              </p:nvSpPr>
              <p:spPr bwMode="auto">
                <a:xfrm>
                  <a:off x="2058" y="3628"/>
                  <a:ext cx="72" cy="586"/>
                </a:xfrm>
                <a:custGeom>
                  <a:avLst/>
                  <a:gdLst>
                    <a:gd name="T0" fmla="*/ 0 w 72"/>
                    <a:gd name="T1" fmla="*/ 2 h 586"/>
                    <a:gd name="T2" fmla="*/ 0 w 72"/>
                    <a:gd name="T3" fmla="*/ 2 h 586"/>
                    <a:gd name="T4" fmla="*/ 2 w 72"/>
                    <a:gd name="T5" fmla="*/ 18 h 586"/>
                    <a:gd name="T6" fmla="*/ 10 w 72"/>
                    <a:gd name="T7" fmla="*/ 62 h 586"/>
                    <a:gd name="T8" fmla="*/ 16 w 72"/>
                    <a:gd name="T9" fmla="*/ 94 h 586"/>
                    <a:gd name="T10" fmla="*/ 18 w 72"/>
                    <a:gd name="T11" fmla="*/ 132 h 586"/>
                    <a:gd name="T12" fmla="*/ 22 w 72"/>
                    <a:gd name="T13" fmla="*/ 176 h 586"/>
                    <a:gd name="T14" fmla="*/ 24 w 72"/>
                    <a:gd name="T15" fmla="*/ 224 h 586"/>
                    <a:gd name="T16" fmla="*/ 24 w 72"/>
                    <a:gd name="T17" fmla="*/ 224 h 586"/>
                    <a:gd name="T18" fmla="*/ 26 w 72"/>
                    <a:gd name="T19" fmla="*/ 318 h 586"/>
                    <a:gd name="T20" fmla="*/ 28 w 72"/>
                    <a:gd name="T21" fmla="*/ 364 h 586"/>
                    <a:gd name="T22" fmla="*/ 32 w 72"/>
                    <a:gd name="T23" fmla="*/ 412 h 586"/>
                    <a:gd name="T24" fmla="*/ 36 w 72"/>
                    <a:gd name="T25" fmla="*/ 458 h 586"/>
                    <a:gd name="T26" fmla="*/ 44 w 72"/>
                    <a:gd name="T27" fmla="*/ 502 h 586"/>
                    <a:gd name="T28" fmla="*/ 54 w 72"/>
                    <a:gd name="T29" fmla="*/ 546 h 586"/>
                    <a:gd name="T30" fmla="*/ 66 w 72"/>
                    <a:gd name="T31" fmla="*/ 586 h 586"/>
                    <a:gd name="T32" fmla="*/ 72 w 72"/>
                    <a:gd name="T33" fmla="*/ 584 h 586"/>
                    <a:gd name="T34" fmla="*/ 72 w 72"/>
                    <a:gd name="T35" fmla="*/ 584 h 586"/>
                    <a:gd name="T36" fmla="*/ 62 w 72"/>
                    <a:gd name="T37" fmla="*/ 544 h 586"/>
                    <a:gd name="T38" fmla="*/ 52 w 72"/>
                    <a:gd name="T39" fmla="*/ 502 h 586"/>
                    <a:gd name="T40" fmla="*/ 44 w 72"/>
                    <a:gd name="T41" fmla="*/ 456 h 586"/>
                    <a:gd name="T42" fmla="*/ 40 w 72"/>
                    <a:gd name="T43" fmla="*/ 410 h 586"/>
                    <a:gd name="T44" fmla="*/ 36 w 72"/>
                    <a:gd name="T45" fmla="*/ 364 h 586"/>
                    <a:gd name="T46" fmla="*/ 34 w 72"/>
                    <a:gd name="T47" fmla="*/ 318 h 586"/>
                    <a:gd name="T48" fmla="*/ 32 w 72"/>
                    <a:gd name="T49" fmla="*/ 224 h 586"/>
                    <a:gd name="T50" fmla="*/ 32 w 72"/>
                    <a:gd name="T51" fmla="*/ 224 h 586"/>
                    <a:gd name="T52" fmla="*/ 30 w 72"/>
                    <a:gd name="T53" fmla="*/ 176 h 586"/>
                    <a:gd name="T54" fmla="*/ 26 w 72"/>
                    <a:gd name="T55" fmla="*/ 132 h 586"/>
                    <a:gd name="T56" fmla="*/ 22 w 72"/>
                    <a:gd name="T57" fmla="*/ 92 h 586"/>
                    <a:gd name="T58" fmla="*/ 18 w 72"/>
                    <a:gd name="T59" fmla="*/ 60 h 586"/>
                    <a:gd name="T60" fmla="*/ 10 w 72"/>
                    <a:gd name="T61" fmla="*/ 16 h 586"/>
                    <a:gd name="T62" fmla="*/ 6 w 72"/>
                    <a:gd name="T63" fmla="*/ 0 h 586"/>
                    <a:gd name="T64" fmla="*/ 0 w 72"/>
                    <a:gd name="T65" fmla="*/ 2 h 58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72"/>
                    <a:gd name="T100" fmla="*/ 0 h 586"/>
                    <a:gd name="T101" fmla="*/ 72 w 72"/>
                    <a:gd name="T102" fmla="*/ 586 h 58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72" h="586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2" y="18"/>
                      </a:lnTo>
                      <a:lnTo>
                        <a:pt x="10" y="62"/>
                      </a:lnTo>
                      <a:lnTo>
                        <a:pt x="16" y="94"/>
                      </a:lnTo>
                      <a:lnTo>
                        <a:pt x="18" y="132"/>
                      </a:lnTo>
                      <a:lnTo>
                        <a:pt x="22" y="176"/>
                      </a:lnTo>
                      <a:lnTo>
                        <a:pt x="24" y="224"/>
                      </a:lnTo>
                      <a:lnTo>
                        <a:pt x="26" y="318"/>
                      </a:lnTo>
                      <a:lnTo>
                        <a:pt x="28" y="364"/>
                      </a:lnTo>
                      <a:lnTo>
                        <a:pt x="32" y="412"/>
                      </a:lnTo>
                      <a:lnTo>
                        <a:pt x="36" y="458"/>
                      </a:lnTo>
                      <a:lnTo>
                        <a:pt x="44" y="502"/>
                      </a:lnTo>
                      <a:lnTo>
                        <a:pt x="54" y="546"/>
                      </a:lnTo>
                      <a:lnTo>
                        <a:pt x="66" y="586"/>
                      </a:lnTo>
                      <a:lnTo>
                        <a:pt x="72" y="584"/>
                      </a:lnTo>
                      <a:lnTo>
                        <a:pt x="62" y="544"/>
                      </a:lnTo>
                      <a:lnTo>
                        <a:pt x="52" y="502"/>
                      </a:lnTo>
                      <a:lnTo>
                        <a:pt x="44" y="456"/>
                      </a:lnTo>
                      <a:lnTo>
                        <a:pt x="40" y="410"/>
                      </a:lnTo>
                      <a:lnTo>
                        <a:pt x="36" y="364"/>
                      </a:lnTo>
                      <a:lnTo>
                        <a:pt x="34" y="318"/>
                      </a:lnTo>
                      <a:lnTo>
                        <a:pt x="32" y="224"/>
                      </a:lnTo>
                      <a:lnTo>
                        <a:pt x="30" y="176"/>
                      </a:lnTo>
                      <a:lnTo>
                        <a:pt x="26" y="132"/>
                      </a:lnTo>
                      <a:lnTo>
                        <a:pt x="22" y="92"/>
                      </a:lnTo>
                      <a:lnTo>
                        <a:pt x="18" y="60"/>
                      </a:lnTo>
                      <a:lnTo>
                        <a:pt x="10" y="16"/>
                      </a:lnTo>
                      <a:lnTo>
                        <a:pt x="6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54" name="Freeform 488"/>
                <p:cNvSpPr>
                  <a:spLocks/>
                </p:cNvSpPr>
                <p:nvPr/>
              </p:nvSpPr>
              <p:spPr bwMode="auto">
                <a:xfrm>
                  <a:off x="2032" y="3652"/>
                  <a:ext cx="426" cy="440"/>
                </a:xfrm>
                <a:custGeom>
                  <a:avLst/>
                  <a:gdLst>
                    <a:gd name="T0" fmla="*/ 226 w 426"/>
                    <a:gd name="T1" fmla="*/ 0 h 440"/>
                    <a:gd name="T2" fmla="*/ 226 w 426"/>
                    <a:gd name="T3" fmla="*/ 0 h 440"/>
                    <a:gd name="T4" fmla="*/ 218 w 426"/>
                    <a:gd name="T5" fmla="*/ 8 h 440"/>
                    <a:gd name="T6" fmla="*/ 198 w 426"/>
                    <a:gd name="T7" fmla="*/ 28 h 440"/>
                    <a:gd name="T8" fmla="*/ 186 w 426"/>
                    <a:gd name="T9" fmla="*/ 42 h 440"/>
                    <a:gd name="T10" fmla="*/ 174 w 426"/>
                    <a:gd name="T11" fmla="*/ 60 h 440"/>
                    <a:gd name="T12" fmla="*/ 164 w 426"/>
                    <a:gd name="T13" fmla="*/ 80 h 440"/>
                    <a:gd name="T14" fmla="*/ 156 w 426"/>
                    <a:gd name="T15" fmla="*/ 102 h 440"/>
                    <a:gd name="T16" fmla="*/ 156 w 426"/>
                    <a:gd name="T17" fmla="*/ 102 h 440"/>
                    <a:gd name="T18" fmla="*/ 148 w 426"/>
                    <a:gd name="T19" fmla="*/ 144 h 440"/>
                    <a:gd name="T20" fmla="*/ 138 w 426"/>
                    <a:gd name="T21" fmla="*/ 188 h 440"/>
                    <a:gd name="T22" fmla="*/ 128 w 426"/>
                    <a:gd name="T23" fmla="*/ 234 h 440"/>
                    <a:gd name="T24" fmla="*/ 114 w 426"/>
                    <a:gd name="T25" fmla="*/ 280 h 440"/>
                    <a:gd name="T26" fmla="*/ 106 w 426"/>
                    <a:gd name="T27" fmla="*/ 302 h 440"/>
                    <a:gd name="T28" fmla="*/ 96 w 426"/>
                    <a:gd name="T29" fmla="*/ 322 h 440"/>
                    <a:gd name="T30" fmla="*/ 84 w 426"/>
                    <a:gd name="T31" fmla="*/ 342 h 440"/>
                    <a:gd name="T32" fmla="*/ 72 w 426"/>
                    <a:gd name="T33" fmla="*/ 360 h 440"/>
                    <a:gd name="T34" fmla="*/ 58 w 426"/>
                    <a:gd name="T35" fmla="*/ 378 h 440"/>
                    <a:gd name="T36" fmla="*/ 40 w 426"/>
                    <a:gd name="T37" fmla="*/ 392 h 440"/>
                    <a:gd name="T38" fmla="*/ 22 w 426"/>
                    <a:gd name="T39" fmla="*/ 404 h 440"/>
                    <a:gd name="T40" fmla="*/ 0 w 426"/>
                    <a:gd name="T41" fmla="*/ 416 h 440"/>
                    <a:gd name="T42" fmla="*/ 0 w 426"/>
                    <a:gd name="T43" fmla="*/ 416 h 440"/>
                    <a:gd name="T44" fmla="*/ 6 w 426"/>
                    <a:gd name="T45" fmla="*/ 418 h 440"/>
                    <a:gd name="T46" fmla="*/ 24 w 426"/>
                    <a:gd name="T47" fmla="*/ 426 h 440"/>
                    <a:gd name="T48" fmla="*/ 36 w 426"/>
                    <a:gd name="T49" fmla="*/ 430 h 440"/>
                    <a:gd name="T50" fmla="*/ 52 w 426"/>
                    <a:gd name="T51" fmla="*/ 434 h 440"/>
                    <a:gd name="T52" fmla="*/ 72 w 426"/>
                    <a:gd name="T53" fmla="*/ 438 h 440"/>
                    <a:gd name="T54" fmla="*/ 92 w 426"/>
                    <a:gd name="T55" fmla="*/ 440 h 440"/>
                    <a:gd name="T56" fmla="*/ 118 w 426"/>
                    <a:gd name="T57" fmla="*/ 440 h 440"/>
                    <a:gd name="T58" fmla="*/ 144 w 426"/>
                    <a:gd name="T59" fmla="*/ 438 h 440"/>
                    <a:gd name="T60" fmla="*/ 176 w 426"/>
                    <a:gd name="T61" fmla="*/ 432 h 440"/>
                    <a:gd name="T62" fmla="*/ 208 w 426"/>
                    <a:gd name="T63" fmla="*/ 424 h 440"/>
                    <a:gd name="T64" fmla="*/ 244 w 426"/>
                    <a:gd name="T65" fmla="*/ 412 h 440"/>
                    <a:gd name="T66" fmla="*/ 284 w 426"/>
                    <a:gd name="T67" fmla="*/ 396 h 440"/>
                    <a:gd name="T68" fmla="*/ 326 w 426"/>
                    <a:gd name="T69" fmla="*/ 376 h 440"/>
                    <a:gd name="T70" fmla="*/ 370 w 426"/>
                    <a:gd name="T71" fmla="*/ 350 h 440"/>
                    <a:gd name="T72" fmla="*/ 426 w 426"/>
                    <a:gd name="T73" fmla="*/ 18 h 440"/>
                    <a:gd name="T74" fmla="*/ 226 w 426"/>
                    <a:gd name="T75" fmla="*/ 0 h 44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426"/>
                    <a:gd name="T115" fmla="*/ 0 h 440"/>
                    <a:gd name="T116" fmla="*/ 426 w 426"/>
                    <a:gd name="T117" fmla="*/ 440 h 44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426" h="440">
                      <a:moveTo>
                        <a:pt x="226" y="0"/>
                      </a:moveTo>
                      <a:lnTo>
                        <a:pt x="226" y="0"/>
                      </a:lnTo>
                      <a:lnTo>
                        <a:pt x="218" y="8"/>
                      </a:lnTo>
                      <a:lnTo>
                        <a:pt x="198" y="28"/>
                      </a:lnTo>
                      <a:lnTo>
                        <a:pt x="186" y="42"/>
                      </a:lnTo>
                      <a:lnTo>
                        <a:pt x="174" y="60"/>
                      </a:lnTo>
                      <a:lnTo>
                        <a:pt x="164" y="80"/>
                      </a:lnTo>
                      <a:lnTo>
                        <a:pt x="156" y="102"/>
                      </a:lnTo>
                      <a:lnTo>
                        <a:pt x="148" y="144"/>
                      </a:lnTo>
                      <a:lnTo>
                        <a:pt x="138" y="188"/>
                      </a:lnTo>
                      <a:lnTo>
                        <a:pt x="128" y="234"/>
                      </a:lnTo>
                      <a:lnTo>
                        <a:pt x="114" y="280"/>
                      </a:lnTo>
                      <a:lnTo>
                        <a:pt x="106" y="302"/>
                      </a:lnTo>
                      <a:lnTo>
                        <a:pt x="96" y="322"/>
                      </a:lnTo>
                      <a:lnTo>
                        <a:pt x="84" y="342"/>
                      </a:lnTo>
                      <a:lnTo>
                        <a:pt x="72" y="360"/>
                      </a:lnTo>
                      <a:lnTo>
                        <a:pt x="58" y="378"/>
                      </a:lnTo>
                      <a:lnTo>
                        <a:pt x="40" y="392"/>
                      </a:lnTo>
                      <a:lnTo>
                        <a:pt x="22" y="404"/>
                      </a:lnTo>
                      <a:lnTo>
                        <a:pt x="0" y="416"/>
                      </a:lnTo>
                      <a:lnTo>
                        <a:pt x="6" y="418"/>
                      </a:lnTo>
                      <a:lnTo>
                        <a:pt x="24" y="426"/>
                      </a:lnTo>
                      <a:lnTo>
                        <a:pt x="36" y="430"/>
                      </a:lnTo>
                      <a:lnTo>
                        <a:pt x="52" y="434"/>
                      </a:lnTo>
                      <a:lnTo>
                        <a:pt x="72" y="438"/>
                      </a:lnTo>
                      <a:lnTo>
                        <a:pt x="92" y="440"/>
                      </a:lnTo>
                      <a:lnTo>
                        <a:pt x="118" y="440"/>
                      </a:lnTo>
                      <a:lnTo>
                        <a:pt x="144" y="438"/>
                      </a:lnTo>
                      <a:lnTo>
                        <a:pt x="176" y="432"/>
                      </a:lnTo>
                      <a:lnTo>
                        <a:pt x="208" y="424"/>
                      </a:lnTo>
                      <a:lnTo>
                        <a:pt x="244" y="412"/>
                      </a:lnTo>
                      <a:lnTo>
                        <a:pt x="284" y="396"/>
                      </a:lnTo>
                      <a:lnTo>
                        <a:pt x="326" y="376"/>
                      </a:lnTo>
                      <a:lnTo>
                        <a:pt x="370" y="350"/>
                      </a:lnTo>
                      <a:lnTo>
                        <a:pt x="426" y="18"/>
                      </a:lnTo>
                      <a:lnTo>
                        <a:pt x="22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55" name="Freeform 489"/>
                <p:cNvSpPr>
                  <a:spLocks/>
                </p:cNvSpPr>
                <p:nvPr/>
              </p:nvSpPr>
              <p:spPr bwMode="auto">
                <a:xfrm>
                  <a:off x="1792" y="3614"/>
                  <a:ext cx="150" cy="78"/>
                </a:xfrm>
                <a:custGeom>
                  <a:avLst/>
                  <a:gdLst>
                    <a:gd name="T0" fmla="*/ 140 w 150"/>
                    <a:gd name="T1" fmla="*/ 0 h 78"/>
                    <a:gd name="T2" fmla="*/ 150 w 150"/>
                    <a:gd name="T3" fmla="*/ 64 h 78"/>
                    <a:gd name="T4" fmla="*/ 14 w 150"/>
                    <a:gd name="T5" fmla="*/ 78 h 78"/>
                    <a:gd name="T6" fmla="*/ 0 w 150"/>
                    <a:gd name="T7" fmla="*/ 2 h 78"/>
                    <a:gd name="T8" fmla="*/ 140 w 150"/>
                    <a:gd name="T9" fmla="*/ 0 h 7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50"/>
                    <a:gd name="T16" fmla="*/ 0 h 78"/>
                    <a:gd name="T17" fmla="*/ 150 w 150"/>
                    <a:gd name="T18" fmla="*/ 78 h 7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50" h="78">
                      <a:moveTo>
                        <a:pt x="140" y="0"/>
                      </a:moveTo>
                      <a:lnTo>
                        <a:pt x="150" y="64"/>
                      </a:lnTo>
                      <a:lnTo>
                        <a:pt x="14" y="78"/>
                      </a:lnTo>
                      <a:lnTo>
                        <a:pt x="0" y="2"/>
                      </a:lnTo>
                      <a:lnTo>
                        <a:pt x="140" y="0"/>
                      </a:lnTo>
                      <a:close/>
                    </a:path>
                  </a:pathLst>
                </a:custGeom>
                <a:solidFill>
                  <a:srgbClr val="D0CEE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56" name="Freeform 490"/>
                <p:cNvSpPr>
                  <a:spLocks/>
                </p:cNvSpPr>
                <p:nvPr/>
              </p:nvSpPr>
              <p:spPr bwMode="auto">
                <a:xfrm>
                  <a:off x="2162" y="3618"/>
                  <a:ext cx="96" cy="52"/>
                </a:xfrm>
                <a:custGeom>
                  <a:avLst/>
                  <a:gdLst>
                    <a:gd name="T0" fmla="*/ 0 w 96"/>
                    <a:gd name="T1" fmla="*/ 2 h 52"/>
                    <a:gd name="T2" fmla="*/ 6 w 96"/>
                    <a:gd name="T3" fmla="*/ 44 h 52"/>
                    <a:gd name="T4" fmla="*/ 96 w 96"/>
                    <a:gd name="T5" fmla="*/ 52 h 52"/>
                    <a:gd name="T6" fmla="*/ 90 w 96"/>
                    <a:gd name="T7" fmla="*/ 0 h 52"/>
                    <a:gd name="T8" fmla="*/ 0 w 96"/>
                    <a:gd name="T9" fmla="*/ 2 h 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6"/>
                    <a:gd name="T16" fmla="*/ 0 h 52"/>
                    <a:gd name="T17" fmla="*/ 96 w 96"/>
                    <a:gd name="T18" fmla="*/ 52 h 5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6" h="52">
                      <a:moveTo>
                        <a:pt x="0" y="2"/>
                      </a:moveTo>
                      <a:lnTo>
                        <a:pt x="6" y="44"/>
                      </a:lnTo>
                      <a:lnTo>
                        <a:pt x="96" y="52"/>
                      </a:lnTo>
                      <a:lnTo>
                        <a:pt x="9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D0CEE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57" name="Freeform 491"/>
                <p:cNvSpPr>
                  <a:spLocks noEditPoints="1"/>
                </p:cNvSpPr>
                <p:nvPr/>
              </p:nvSpPr>
              <p:spPr bwMode="auto">
                <a:xfrm>
                  <a:off x="2030" y="3646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4 h 16"/>
                    <a:gd name="T26" fmla="*/ 16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16 w 16"/>
                    <a:gd name="T43" fmla="*/ 6 h 16"/>
                    <a:gd name="T44" fmla="*/ 16 w 16"/>
                    <a:gd name="T45" fmla="*/ 6 h 16"/>
                    <a:gd name="T46" fmla="*/ 14 w 16"/>
                    <a:gd name="T47" fmla="*/ 12 h 16"/>
                    <a:gd name="T48" fmla="*/ 10 w 16"/>
                    <a:gd name="T49" fmla="*/ 14 h 16"/>
                    <a:gd name="T50" fmla="*/ 10 w 16"/>
                    <a:gd name="T51" fmla="*/ 14 h 16"/>
                    <a:gd name="T52" fmla="*/ 6 w 16"/>
                    <a:gd name="T53" fmla="*/ 14 h 16"/>
                    <a:gd name="T54" fmla="*/ 2 w 16"/>
                    <a:gd name="T55" fmla="*/ 10 h 16"/>
                    <a:gd name="T56" fmla="*/ 2 w 16"/>
                    <a:gd name="T57" fmla="*/ 10 h 16"/>
                    <a:gd name="T58" fmla="*/ 4 w 16"/>
                    <a:gd name="T59" fmla="*/ 4 h 16"/>
                    <a:gd name="T60" fmla="*/ 8 w 16"/>
                    <a:gd name="T61" fmla="*/ 2 h 16"/>
                    <a:gd name="T62" fmla="*/ 8 w 16"/>
                    <a:gd name="T63" fmla="*/ 2 h 16"/>
                    <a:gd name="T64" fmla="*/ 12 w 16"/>
                    <a:gd name="T65" fmla="*/ 2 h 16"/>
                    <a:gd name="T66" fmla="*/ 16 w 16"/>
                    <a:gd name="T67" fmla="*/ 6 h 1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6"/>
                    <a:gd name="T103" fmla="*/ 0 h 16"/>
                    <a:gd name="T104" fmla="*/ 16 w 16"/>
                    <a:gd name="T105" fmla="*/ 16 h 1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4"/>
                      </a:lnTo>
                      <a:lnTo>
                        <a:pt x="16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  <a:close/>
                      <a:moveTo>
                        <a:pt x="16" y="6"/>
                      </a:moveTo>
                      <a:lnTo>
                        <a:pt x="16" y="6"/>
                      </a:lnTo>
                      <a:lnTo>
                        <a:pt x="14" y="12"/>
                      </a:lnTo>
                      <a:lnTo>
                        <a:pt x="10" y="14"/>
                      </a:lnTo>
                      <a:lnTo>
                        <a:pt x="6" y="14"/>
                      </a:lnTo>
                      <a:lnTo>
                        <a:pt x="2" y="10"/>
                      </a:lnTo>
                      <a:lnTo>
                        <a:pt x="4" y="4"/>
                      </a:lnTo>
                      <a:lnTo>
                        <a:pt x="8" y="2"/>
                      </a:lnTo>
                      <a:lnTo>
                        <a:pt x="12" y="2"/>
                      </a:lnTo>
                      <a:lnTo>
                        <a:pt x="16" y="6"/>
                      </a:lnTo>
                      <a:close/>
                    </a:path>
                  </a:pathLst>
                </a:custGeom>
                <a:solidFill>
                  <a:srgbClr val="9AB0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58" name="Freeform 492"/>
                <p:cNvSpPr>
                  <a:spLocks/>
                </p:cNvSpPr>
                <p:nvPr/>
              </p:nvSpPr>
              <p:spPr bwMode="auto">
                <a:xfrm>
                  <a:off x="2030" y="3646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4 h 16"/>
                    <a:gd name="T26" fmla="*/ 16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6"/>
                    <a:gd name="T65" fmla="*/ 16 w 16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4"/>
                      </a:lnTo>
                      <a:lnTo>
                        <a:pt x="16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59" name="Freeform 493"/>
                <p:cNvSpPr>
                  <a:spLocks/>
                </p:cNvSpPr>
                <p:nvPr/>
              </p:nvSpPr>
              <p:spPr bwMode="auto">
                <a:xfrm>
                  <a:off x="2032" y="3648"/>
                  <a:ext cx="14" cy="12"/>
                </a:xfrm>
                <a:custGeom>
                  <a:avLst/>
                  <a:gdLst>
                    <a:gd name="T0" fmla="*/ 14 w 14"/>
                    <a:gd name="T1" fmla="*/ 4 h 12"/>
                    <a:gd name="T2" fmla="*/ 14 w 14"/>
                    <a:gd name="T3" fmla="*/ 4 h 12"/>
                    <a:gd name="T4" fmla="*/ 12 w 14"/>
                    <a:gd name="T5" fmla="*/ 10 h 12"/>
                    <a:gd name="T6" fmla="*/ 8 w 14"/>
                    <a:gd name="T7" fmla="*/ 12 h 12"/>
                    <a:gd name="T8" fmla="*/ 8 w 14"/>
                    <a:gd name="T9" fmla="*/ 12 h 12"/>
                    <a:gd name="T10" fmla="*/ 4 w 14"/>
                    <a:gd name="T11" fmla="*/ 12 h 12"/>
                    <a:gd name="T12" fmla="*/ 0 w 14"/>
                    <a:gd name="T13" fmla="*/ 8 h 12"/>
                    <a:gd name="T14" fmla="*/ 0 w 14"/>
                    <a:gd name="T15" fmla="*/ 8 h 12"/>
                    <a:gd name="T16" fmla="*/ 2 w 14"/>
                    <a:gd name="T17" fmla="*/ 2 h 12"/>
                    <a:gd name="T18" fmla="*/ 6 w 14"/>
                    <a:gd name="T19" fmla="*/ 0 h 12"/>
                    <a:gd name="T20" fmla="*/ 6 w 14"/>
                    <a:gd name="T21" fmla="*/ 0 h 12"/>
                    <a:gd name="T22" fmla="*/ 10 w 14"/>
                    <a:gd name="T23" fmla="*/ 0 h 12"/>
                    <a:gd name="T24" fmla="*/ 14 w 14"/>
                    <a:gd name="T25" fmla="*/ 4 h 1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4"/>
                    <a:gd name="T40" fmla="*/ 0 h 12"/>
                    <a:gd name="T41" fmla="*/ 14 w 14"/>
                    <a:gd name="T42" fmla="*/ 12 h 1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4" h="12">
                      <a:moveTo>
                        <a:pt x="14" y="4"/>
                      </a:moveTo>
                      <a:lnTo>
                        <a:pt x="14" y="4"/>
                      </a:lnTo>
                      <a:lnTo>
                        <a:pt x="12" y="10"/>
                      </a:lnTo>
                      <a:lnTo>
                        <a:pt x="8" y="12"/>
                      </a:lnTo>
                      <a:lnTo>
                        <a:pt x="4" y="12"/>
                      </a:lnTo>
                      <a:lnTo>
                        <a:pt x="0" y="8"/>
                      </a:lnTo>
                      <a:lnTo>
                        <a:pt x="2" y="2"/>
                      </a:lnTo>
                      <a:lnTo>
                        <a:pt x="6" y="0"/>
                      </a:lnTo>
                      <a:lnTo>
                        <a:pt x="10" y="0"/>
                      </a:lnTo>
                      <a:lnTo>
                        <a:pt x="14" y="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60" name="Freeform 494"/>
                <p:cNvSpPr>
                  <a:spLocks noEditPoints="1"/>
                </p:cNvSpPr>
                <p:nvPr/>
              </p:nvSpPr>
              <p:spPr bwMode="auto">
                <a:xfrm>
                  <a:off x="2048" y="3810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8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4 h 16"/>
                    <a:gd name="T16" fmla="*/ 4 w 16"/>
                    <a:gd name="T17" fmla="*/ 16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6 h 16"/>
                    <a:gd name="T26" fmla="*/ 16 w 16"/>
                    <a:gd name="T27" fmla="*/ 14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16 w 16"/>
                    <a:gd name="T43" fmla="*/ 8 h 16"/>
                    <a:gd name="T44" fmla="*/ 16 w 16"/>
                    <a:gd name="T45" fmla="*/ 8 h 16"/>
                    <a:gd name="T46" fmla="*/ 14 w 16"/>
                    <a:gd name="T47" fmla="*/ 12 h 16"/>
                    <a:gd name="T48" fmla="*/ 10 w 16"/>
                    <a:gd name="T49" fmla="*/ 16 h 16"/>
                    <a:gd name="T50" fmla="*/ 10 w 16"/>
                    <a:gd name="T51" fmla="*/ 16 h 16"/>
                    <a:gd name="T52" fmla="*/ 6 w 16"/>
                    <a:gd name="T53" fmla="*/ 14 h 16"/>
                    <a:gd name="T54" fmla="*/ 2 w 16"/>
                    <a:gd name="T55" fmla="*/ 10 h 16"/>
                    <a:gd name="T56" fmla="*/ 2 w 16"/>
                    <a:gd name="T57" fmla="*/ 10 h 16"/>
                    <a:gd name="T58" fmla="*/ 4 w 16"/>
                    <a:gd name="T59" fmla="*/ 6 h 16"/>
                    <a:gd name="T60" fmla="*/ 8 w 16"/>
                    <a:gd name="T61" fmla="*/ 2 h 16"/>
                    <a:gd name="T62" fmla="*/ 8 w 16"/>
                    <a:gd name="T63" fmla="*/ 2 h 16"/>
                    <a:gd name="T64" fmla="*/ 12 w 16"/>
                    <a:gd name="T65" fmla="*/ 2 h 16"/>
                    <a:gd name="T66" fmla="*/ 16 w 16"/>
                    <a:gd name="T67" fmla="*/ 8 h 1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6"/>
                    <a:gd name="T103" fmla="*/ 0 h 16"/>
                    <a:gd name="T104" fmla="*/ 16 w 16"/>
                    <a:gd name="T105" fmla="*/ 16 h 1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2" y="14"/>
                      </a:lnTo>
                      <a:lnTo>
                        <a:pt x="4" y="16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6"/>
                      </a:lnTo>
                      <a:lnTo>
                        <a:pt x="16" y="14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  <a:close/>
                      <a:moveTo>
                        <a:pt x="16" y="8"/>
                      </a:moveTo>
                      <a:lnTo>
                        <a:pt x="16" y="8"/>
                      </a:lnTo>
                      <a:lnTo>
                        <a:pt x="14" y="12"/>
                      </a:lnTo>
                      <a:lnTo>
                        <a:pt x="10" y="16"/>
                      </a:lnTo>
                      <a:lnTo>
                        <a:pt x="6" y="14"/>
                      </a:lnTo>
                      <a:lnTo>
                        <a:pt x="2" y="10"/>
                      </a:lnTo>
                      <a:lnTo>
                        <a:pt x="4" y="6"/>
                      </a:lnTo>
                      <a:lnTo>
                        <a:pt x="8" y="2"/>
                      </a:lnTo>
                      <a:lnTo>
                        <a:pt x="12" y="2"/>
                      </a:lnTo>
                      <a:lnTo>
                        <a:pt x="16" y="8"/>
                      </a:lnTo>
                      <a:close/>
                    </a:path>
                  </a:pathLst>
                </a:custGeom>
                <a:solidFill>
                  <a:srgbClr val="9AB0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61" name="Freeform 495"/>
                <p:cNvSpPr>
                  <a:spLocks/>
                </p:cNvSpPr>
                <p:nvPr/>
              </p:nvSpPr>
              <p:spPr bwMode="auto">
                <a:xfrm>
                  <a:off x="2048" y="3810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8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4 h 16"/>
                    <a:gd name="T16" fmla="*/ 4 w 16"/>
                    <a:gd name="T17" fmla="*/ 16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6 h 16"/>
                    <a:gd name="T26" fmla="*/ 16 w 16"/>
                    <a:gd name="T27" fmla="*/ 14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6"/>
                    <a:gd name="T65" fmla="*/ 16 w 16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2" y="14"/>
                      </a:lnTo>
                      <a:lnTo>
                        <a:pt x="4" y="16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6"/>
                      </a:lnTo>
                      <a:lnTo>
                        <a:pt x="16" y="14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62" name="Freeform 496"/>
                <p:cNvSpPr>
                  <a:spLocks/>
                </p:cNvSpPr>
                <p:nvPr/>
              </p:nvSpPr>
              <p:spPr bwMode="auto">
                <a:xfrm>
                  <a:off x="2050" y="3812"/>
                  <a:ext cx="14" cy="14"/>
                </a:xfrm>
                <a:custGeom>
                  <a:avLst/>
                  <a:gdLst>
                    <a:gd name="T0" fmla="*/ 14 w 14"/>
                    <a:gd name="T1" fmla="*/ 6 h 14"/>
                    <a:gd name="T2" fmla="*/ 14 w 14"/>
                    <a:gd name="T3" fmla="*/ 6 h 14"/>
                    <a:gd name="T4" fmla="*/ 12 w 14"/>
                    <a:gd name="T5" fmla="*/ 10 h 14"/>
                    <a:gd name="T6" fmla="*/ 8 w 14"/>
                    <a:gd name="T7" fmla="*/ 14 h 14"/>
                    <a:gd name="T8" fmla="*/ 8 w 14"/>
                    <a:gd name="T9" fmla="*/ 14 h 14"/>
                    <a:gd name="T10" fmla="*/ 4 w 14"/>
                    <a:gd name="T11" fmla="*/ 12 h 14"/>
                    <a:gd name="T12" fmla="*/ 0 w 14"/>
                    <a:gd name="T13" fmla="*/ 8 h 14"/>
                    <a:gd name="T14" fmla="*/ 0 w 14"/>
                    <a:gd name="T15" fmla="*/ 8 h 14"/>
                    <a:gd name="T16" fmla="*/ 2 w 14"/>
                    <a:gd name="T17" fmla="*/ 4 h 14"/>
                    <a:gd name="T18" fmla="*/ 6 w 14"/>
                    <a:gd name="T19" fmla="*/ 0 h 14"/>
                    <a:gd name="T20" fmla="*/ 6 w 14"/>
                    <a:gd name="T21" fmla="*/ 0 h 14"/>
                    <a:gd name="T22" fmla="*/ 10 w 14"/>
                    <a:gd name="T23" fmla="*/ 0 h 14"/>
                    <a:gd name="T24" fmla="*/ 14 w 14"/>
                    <a:gd name="T25" fmla="*/ 6 h 1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4"/>
                    <a:gd name="T40" fmla="*/ 0 h 14"/>
                    <a:gd name="T41" fmla="*/ 14 w 14"/>
                    <a:gd name="T42" fmla="*/ 14 h 1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4" h="14">
                      <a:moveTo>
                        <a:pt x="14" y="6"/>
                      </a:moveTo>
                      <a:lnTo>
                        <a:pt x="14" y="6"/>
                      </a:lnTo>
                      <a:lnTo>
                        <a:pt x="12" y="10"/>
                      </a:lnTo>
                      <a:lnTo>
                        <a:pt x="8" y="14"/>
                      </a:lnTo>
                      <a:lnTo>
                        <a:pt x="4" y="12"/>
                      </a:lnTo>
                      <a:lnTo>
                        <a:pt x="0" y="8"/>
                      </a:lnTo>
                      <a:lnTo>
                        <a:pt x="2" y="4"/>
                      </a:lnTo>
                      <a:lnTo>
                        <a:pt x="6" y="0"/>
                      </a:lnTo>
                      <a:lnTo>
                        <a:pt x="10" y="0"/>
                      </a:lnTo>
                      <a:lnTo>
                        <a:pt x="14" y="6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63" name="Freeform 497"/>
                <p:cNvSpPr>
                  <a:spLocks noEditPoints="1"/>
                </p:cNvSpPr>
                <p:nvPr/>
              </p:nvSpPr>
              <p:spPr bwMode="auto">
                <a:xfrm>
                  <a:off x="2070" y="4118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6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2 w 16"/>
                    <a:gd name="T25" fmla="*/ 14 h 16"/>
                    <a:gd name="T26" fmla="*/ 14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4 w 16"/>
                    <a:gd name="T35" fmla="*/ 4 h 16"/>
                    <a:gd name="T36" fmla="*/ 12 w 16"/>
                    <a:gd name="T37" fmla="*/ 0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14 w 16"/>
                    <a:gd name="T43" fmla="*/ 6 h 16"/>
                    <a:gd name="T44" fmla="*/ 14 w 16"/>
                    <a:gd name="T45" fmla="*/ 6 h 16"/>
                    <a:gd name="T46" fmla="*/ 14 w 16"/>
                    <a:gd name="T47" fmla="*/ 12 h 16"/>
                    <a:gd name="T48" fmla="*/ 10 w 16"/>
                    <a:gd name="T49" fmla="*/ 14 h 16"/>
                    <a:gd name="T50" fmla="*/ 10 w 16"/>
                    <a:gd name="T51" fmla="*/ 14 h 16"/>
                    <a:gd name="T52" fmla="*/ 4 w 16"/>
                    <a:gd name="T53" fmla="*/ 14 h 16"/>
                    <a:gd name="T54" fmla="*/ 2 w 16"/>
                    <a:gd name="T55" fmla="*/ 10 h 16"/>
                    <a:gd name="T56" fmla="*/ 2 w 16"/>
                    <a:gd name="T57" fmla="*/ 10 h 16"/>
                    <a:gd name="T58" fmla="*/ 2 w 16"/>
                    <a:gd name="T59" fmla="*/ 4 h 16"/>
                    <a:gd name="T60" fmla="*/ 6 w 16"/>
                    <a:gd name="T61" fmla="*/ 2 h 16"/>
                    <a:gd name="T62" fmla="*/ 6 w 16"/>
                    <a:gd name="T63" fmla="*/ 2 h 16"/>
                    <a:gd name="T64" fmla="*/ 12 w 16"/>
                    <a:gd name="T65" fmla="*/ 2 h 16"/>
                    <a:gd name="T66" fmla="*/ 14 w 16"/>
                    <a:gd name="T67" fmla="*/ 6 h 1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6"/>
                    <a:gd name="T103" fmla="*/ 0 h 16"/>
                    <a:gd name="T104" fmla="*/ 16 w 16"/>
                    <a:gd name="T105" fmla="*/ 16 h 1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6" y="16"/>
                      </a:lnTo>
                      <a:lnTo>
                        <a:pt x="10" y="16"/>
                      </a:lnTo>
                      <a:lnTo>
                        <a:pt x="12" y="14"/>
                      </a:lnTo>
                      <a:lnTo>
                        <a:pt x="14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4" y="4"/>
                      </a:lnTo>
                      <a:lnTo>
                        <a:pt x="12" y="0"/>
                      </a:lnTo>
                      <a:lnTo>
                        <a:pt x="10" y="0"/>
                      </a:lnTo>
                      <a:lnTo>
                        <a:pt x="6" y="0"/>
                      </a:lnTo>
                      <a:close/>
                      <a:moveTo>
                        <a:pt x="14" y="6"/>
                      </a:moveTo>
                      <a:lnTo>
                        <a:pt x="14" y="6"/>
                      </a:lnTo>
                      <a:lnTo>
                        <a:pt x="14" y="12"/>
                      </a:lnTo>
                      <a:lnTo>
                        <a:pt x="10" y="14"/>
                      </a:lnTo>
                      <a:lnTo>
                        <a:pt x="4" y="14"/>
                      </a:lnTo>
                      <a:lnTo>
                        <a:pt x="2" y="10"/>
                      </a:lnTo>
                      <a:lnTo>
                        <a:pt x="2" y="4"/>
                      </a:lnTo>
                      <a:lnTo>
                        <a:pt x="6" y="2"/>
                      </a:lnTo>
                      <a:lnTo>
                        <a:pt x="12" y="2"/>
                      </a:lnTo>
                      <a:lnTo>
                        <a:pt x="14" y="6"/>
                      </a:lnTo>
                      <a:close/>
                    </a:path>
                  </a:pathLst>
                </a:custGeom>
                <a:solidFill>
                  <a:srgbClr val="9AB0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64" name="Freeform 498"/>
                <p:cNvSpPr>
                  <a:spLocks/>
                </p:cNvSpPr>
                <p:nvPr/>
              </p:nvSpPr>
              <p:spPr bwMode="auto">
                <a:xfrm>
                  <a:off x="2070" y="4118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6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2 w 16"/>
                    <a:gd name="T25" fmla="*/ 14 h 16"/>
                    <a:gd name="T26" fmla="*/ 14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4 w 16"/>
                    <a:gd name="T35" fmla="*/ 4 h 16"/>
                    <a:gd name="T36" fmla="*/ 12 w 16"/>
                    <a:gd name="T37" fmla="*/ 0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6"/>
                    <a:gd name="T65" fmla="*/ 16 w 16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6" y="16"/>
                      </a:lnTo>
                      <a:lnTo>
                        <a:pt x="10" y="16"/>
                      </a:lnTo>
                      <a:lnTo>
                        <a:pt x="12" y="14"/>
                      </a:lnTo>
                      <a:lnTo>
                        <a:pt x="14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4" y="4"/>
                      </a:lnTo>
                      <a:lnTo>
                        <a:pt x="12" y="0"/>
                      </a:lnTo>
                      <a:lnTo>
                        <a:pt x="10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65" name="Freeform 499"/>
                <p:cNvSpPr>
                  <a:spLocks/>
                </p:cNvSpPr>
                <p:nvPr/>
              </p:nvSpPr>
              <p:spPr bwMode="auto">
                <a:xfrm>
                  <a:off x="2072" y="4120"/>
                  <a:ext cx="12" cy="12"/>
                </a:xfrm>
                <a:custGeom>
                  <a:avLst/>
                  <a:gdLst>
                    <a:gd name="T0" fmla="*/ 12 w 12"/>
                    <a:gd name="T1" fmla="*/ 4 h 12"/>
                    <a:gd name="T2" fmla="*/ 12 w 12"/>
                    <a:gd name="T3" fmla="*/ 4 h 12"/>
                    <a:gd name="T4" fmla="*/ 12 w 12"/>
                    <a:gd name="T5" fmla="*/ 10 h 12"/>
                    <a:gd name="T6" fmla="*/ 8 w 12"/>
                    <a:gd name="T7" fmla="*/ 12 h 12"/>
                    <a:gd name="T8" fmla="*/ 8 w 12"/>
                    <a:gd name="T9" fmla="*/ 12 h 12"/>
                    <a:gd name="T10" fmla="*/ 2 w 12"/>
                    <a:gd name="T11" fmla="*/ 12 h 12"/>
                    <a:gd name="T12" fmla="*/ 0 w 12"/>
                    <a:gd name="T13" fmla="*/ 8 h 12"/>
                    <a:gd name="T14" fmla="*/ 0 w 12"/>
                    <a:gd name="T15" fmla="*/ 8 h 12"/>
                    <a:gd name="T16" fmla="*/ 0 w 12"/>
                    <a:gd name="T17" fmla="*/ 2 h 12"/>
                    <a:gd name="T18" fmla="*/ 4 w 12"/>
                    <a:gd name="T19" fmla="*/ 0 h 12"/>
                    <a:gd name="T20" fmla="*/ 4 w 12"/>
                    <a:gd name="T21" fmla="*/ 0 h 12"/>
                    <a:gd name="T22" fmla="*/ 10 w 12"/>
                    <a:gd name="T23" fmla="*/ 0 h 12"/>
                    <a:gd name="T24" fmla="*/ 12 w 12"/>
                    <a:gd name="T25" fmla="*/ 4 h 1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2"/>
                    <a:gd name="T40" fmla="*/ 0 h 12"/>
                    <a:gd name="T41" fmla="*/ 12 w 12"/>
                    <a:gd name="T42" fmla="*/ 12 h 1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2" h="12">
                      <a:moveTo>
                        <a:pt x="12" y="4"/>
                      </a:moveTo>
                      <a:lnTo>
                        <a:pt x="12" y="4"/>
                      </a:lnTo>
                      <a:lnTo>
                        <a:pt x="12" y="10"/>
                      </a:lnTo>
                      <a:lnTo>
                        <a:pt x="8" y="12"/>
                      </a:lnTo>
                      <a:lnTo>
                        <a:pt x="2" y="12"/>
                      </a:lnTo>
                      <a:lnTo>
                        <a:pt x="0" y="8"/>
                      </a:lnTo>
                      <a:lnTo>
                        <a:pt x="0" y="2"/>
                      </a:lnTo>
                      <a:lnTo>
                        <a:pt x="4" y="0"/>
                      </a:lnTo>
                      <a:lnTo>
                        <a:pt x="10" y="0"/>
                      </a:lnTo>
                      <a:lnTo>
                        <a:pt x="12" y="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66" name="Freeform 500"/>
                <p:cNvSpPr>
                  <a:spLocks/>
                </p:cNvSpPr>
                <p:nvPr/>
              </p:nvSpPr>
              <p:spPr bwMode="auto">
                <a:xfrm>
                  <a:off x="2418" y="3798"/>
                  <a:ext cx="98" cy="154"/>
                </a:xfrm>
                <a:custGeom>
                  <a:avLst/>
                  <a:gdLst>
                    <a:gd name="T0" fmla="*/ 48 w 98"/>
                    <a:gd name="T1" fmla="*/ 0 h 154"/>
                    <a:gd name="T2" fmla="*/ 48 w 98"/>
                    <a:gd name="T3" fmla="*/ 0 h 154"/>
                    <a:gd name="T4" fmla="*/ 58 w 98"/>
                    <a:gd name="T5" fmla="*/ 4 h 154"/>
                    <a:gd name="T6" fmla="*/ 76 w 98"/>
                    <a:gd name="T7" fmla="*/ 14 h 154"/>
                    <a:gd name="T8" fmla="*/ 86 w 98"/>
                    <a:gd name="T9" fmla="*/ 20 h 154"/>
                    <a:gd name="T10" fmla="*/ 92 w 98"/>
                    <a:gd name="T11" fmla="*/ 30 h 154"/>
                    <a:gd name="T12" fmla="*/ 98 w 98"/>
                    <a:gd name="T13" fmla="*/ 40 h 154"/>
                    <a:gd name="T14" fmla="*/ 98 w 98"/>
                    <a:gd name="T15" fmla="*/ 46 h 154"/>
                    <a:gd name="T16" fmla="*/ 96 w 98"/>
                    <a:gd name="T17" fmla="*/ 52 h 154"/>
                    <a:gd name="T18" fmla="*/ 86 w 98"/>
                    <a:gd name="T19" fmla="*/ 86 h 154"/>
                    <a:gd name="T20" fmla="*/ 86 w 98"/>
                    <a:gd name="T21" fmla="*/ 86 h 154"/>
                    <a:gd name="T22" fmla="*/ 90 w 98"/>
                    <a:gd name="T23" fmla="*/ 92 h 154"/>
                    <a:gd name="T24" fmla="*/ 94 w 98"/>
                    <a:gd name="T25" fmla="*/ 106 h 154"/>
                    <a:gd name="T26" fmla="*/ 96 w 98"/>
                    <a:gd name="T27" fmla="*/ 114 h 154"/>
                    <a:gd name="T28" fmla="*/ 94 w 98"/>
                    <a:gd name="T29" fmla="*/ 124 h 154"/>
                    <a:gd name="T30" fmla="*/ 92 w 98"/>
                    <a:gd name="T31" fmla="*/ 130 h 154"/>
                    <a:gd name="T32" fmla="*/ 86 w 98"/>
                    <a:gd name="T33" fmla="*/ 136 h 154"/>
                    <a:gd name="T34" fmla="*/ 86 w 98"/>
                    <a:gd name="T35" fmla="*/ 136 h 154"/>
                    <a:gd name="T36" fmla="*/ 66 w 98"/>
                    <a:gd name="T37" fmla="*/ 146 h 154"/>
                    <a:gd name="T38" fmla="*/ 54 w 98"/>
                    <a:gd name="T39" fmla="*/ 150 h 154"/>
                    <a:gd name="T40" fmla="*/ 42 w 98"/>
                    <a:gd name="T41" fmla="*/ 154 h 154"/>
                    <a:gd name="T42" fmla="*/ 30 w 98"/>
                    <a:gd name="T43" fmla="*/ 154 h 154"/>
                    <a:gd name="T44" fmla="*/ 18 w 98"/>
                    <a:gd name="T45" fmla="*/ 152 h 154"/>
                    <a:gd name="T46" fmla="*/ 14 w 98"/>
                    <a:gd name="T47" fmla="*/ 150 h 154"/>
                    <a:gd name="T48" fmla="*/ 10 w 98"/>
                    <a:gd name="T49" fmla="*/ 146 h 154"/>
                    <a:gd name="T50" fmla="*/ 6 w 98"/>
                    <a:gd name="T51" fmla="*/ 142 h 154"/>
                    <a:gd name="T52" fmla="*/ 2 w 98"/>
                    <a:gd name="T53" fmla="*/ 136 h 154"/>
                    <a:gd name="T54" fmla="*/ 2 w 98"/>
                    <a:gd name="T55" fmla="*/ 136 h 154"/>
                    <a:gd name="T56" fmla="*/ 2 w 98"/>
                    <a:gd name="T57" fmla="*/ 128 h 154"/>
                    <a:gd name="T58" fmla="*/ 0 w 98"/>
                    <a:gd name="T59" fmla="*/ 120 h 154"/>
                    <a:gd name="T60" fmla="*/ 4 w 98"/>
                    <a:gd name="T61" fmla="*/ 100 h 154"/>
                    <a:gd name="T62" fmla="*/ 12 w 98"/>
                    <a:gd name="T63" fmla="*/ 78 h 154"/>
                    <a:gd name="T64" fmla="*/ 20 w 98"/>
                    <a:gd name="T65" fmla="*/ 56 h 154"/>
                    <a:gd name="T66" fmla="*/ 40 w 98"/>
                    <a:gd name="T67" fmla="*/ 16 h 154"/>
                    <a:gd name="T68" fmla="*/ 48 w 98"/>
                    <a:gd name="T69" fmla="*/ 0 h 15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98"/>
                    <a:gd name="T106" fmla="*/ 0 h 154"/>
                    <a:gd name="T107" fmla="*/ 98 w 98"/>
                    <a:gd name="T108" fmla="*/ 154 h 15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98" h="154">
                      <a:moveTo>
                        <a:pt x="48" y="0"/>
                      </a:moveTo>
                      <a:lnTo>
                        <a:pt x="48" y="0"/>
                      </a:lnTo>
                      <a:lnTo>
                        <a:pt x="58" y="4"/>
                      </a:lnTo>
                      <a:lnTo>
                        <a:pt x="76" y="14"/>
                      </a:lnTo>
                      <a:lnTo>
                        <a:pt x="86" y="20"/>
                      </a:lnTo>
                      <a:lnTo>
                        <a:pt x="92" y="30"/>
                      </a:lnTo>
                      <a:lnTo>
                        <a:pt x="98" y="40"/>
                      </a:lnTo>
                      <a:lnTo>
                        <a:pt x="98" y="46"/>
                      </a:lnTo>
                      <a:lnTo>
                        <a:pt x="96" y="52"/>
                      </a:lnTo>
                      <a:lnTo>
                        <a:pt x="86" y="86"/>
                      </a:lnTo>
                      <a:lnTo>
                        <a:pt x="90" y="92"/>
                      </a:lnTo>
                      <a:lnTo>
                        <a:pt x="94" y="106"/>
                      </a:lnTo>
                      <a:lnTo>
                        <a:pt x="96" y="114"/>
                      </a:lnTo>
                      <a:lnTo>
                        <a:pt x="94" y="124"/>
                      </a:lnTo>
                      <a:lnTo>
                        <a:pt x="92" y="130"/>
                      </a:lnTo>
                      <a:lnTo>
                        <a:pt x="86" y="136"/>
                      </a:lnTo>
                      <a:lnTo>
                        <a:pt x="66" y="146"/>
                      </a:lnTo>
                      <a:lnTo>
                        <a:pt x="54" y="150"/>
                      </a:lnTo>
                      <a:lnTo>
                        <a:pt x="42" y="154"/>
                      </a:lnTo>
                      <a:lnTo>
                        <a:pt x="30" y="154"/>
                      </a:lnTo>
                      <a:lnTo>
                        <a:pt x="18" y="152"/>
                      </a:lnTo>
                      <a:lnTo>
                        <a:pt x="14" y="150"/>
                      </a:lnTo>
                      <a:lnTo>
                        <a:pt x="10" y="146"/>
                      </a:lnTo>
                      <a:lnTo>
                        <a:pt x="6" y="142"/>
                      </a:lnTo>
                      <a:lnTo>
                        <a:pt x="2" y="136"/>
                      </a:lnTo>
                      <a:lnTo>
                        <a:pt x="2" y="128"/>
                      </a:lnTo>
                      <a:lnTo>
                        <a:pt x="0" y="120"/>
                      </a:lnTo>
                      <a:lnTo>
                        <a:pt x="4" y="100"/>
                      </a:lnTo>
                      <a:lnTo>
                        <a:pt x="12" y="78"/>
                      </a:lnTo>
                      <a:lnTo>
                        <a:pt x="20" y="56"/>
                      </a:lnTo>
                      <a:lnTo>
                        <a:pt x="40" y="16"/>
                      </a:ln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rgbClr val="EB9E5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67" name="Freeform 501"/>
                <p:cNvSpPr>
                  <a:spLocks/>
                </p:cNvSpPr>
                <p:nvPr/>
              </p:nvSpPr>
              <p:spPr bwMode="auto">
                <a:xfrm>
                  <a:off x="2418" y="3798"/>
                  <a:ext cx="98" cy="154"/>
                </a:xfrm>
                <a:custGeom>
                  <a:avLst/>
                  <a:gdLst>
                    <a:gd name="T0" fmla="*/ 48 w 98"/>
                    <a:gd name="T1" fmla="*/ 0 h 154"/>
                    <a:gd name="T2" fmla="*/ 48 w 98"/>
                    <a:gd name="T3" fmla="*/ 0 h 154"/>
                    <a:gd name="T4" fmla="*/ 58 w 98"/>
                    <a:gd name="T5" fmla="*/ 4 h 154"/>
                    <a:gd name="T6" fmla="*/ 76 w 98"/>
                    <a:gd name="T7" fmla="*/ 14 h 154"/>
                    <a:gd name="T8" fmla="*/ 86 w 98"/>
                    <a:gd name="T9" fmla="*/ 20 h 154"/>
                    <a:gd name="T10" fmla="*/ 92 w 98"/>
                    <a:gd name="T11" fmla="*/ 30 h 154"/>
                    <a:gd name="T12" fmla="*/ 98 w 98"/>
                    <a:gd name="T13" fmla="*/ 40 h 154"/>
                    <a:gd name="T14" fmla="*/ 98 w 98"/>
                    <a:gd name="T15" fmla="*/ 46 h 154"/>
                    <a:gd name="T16" fmla="*/ 96 w 98"/>
                    <a:gd name="T17" fmla="*/ 52 h 154"/>
                    <a:gd name="T18" fmla="*/ 86 w 98"/>
                    <a:gd name="T19" fmla="*/ 86 h 154"/>
                    <a:gd name="T20" fmla="*/ 86 w 98"/>
                    <a:gd name="T21" fmla="*/ 86 h 154"/>
                    <a:gd name="T22" fmla="*/ 90 w 98"/>
                    <a:gd name="T23" fmla="*/ 92 h 154"/>
                    <a:gd name="T24" fmla="*/ 94 w 98"/>
                    <a:gd name="T25" fmla="*/ 106 h 154"/>
                    <a:gd name="T26" fmla="*/ 96 w 98"/>
                    <a:gd name="T27" fmla="*/ 114 h 154"/>
                    <a:gd name="T28" fmla="*/ 94 w 98"/>
                    <a:gd name="T29" fmla="*/ 124 h 154"/>
                    <a:gd name="T30" fmla="*/ 92 w 98"/>
                    <a:gd name="T31" fmla="*/ 130 h 154"/>
                    <a:gd name="T32" fmla="*/ 86 w 98"/>
                    <a:gd name="T33" fmla="*/ 136 h 154"/>
                    <a:gd name="T34" fmla="*/ 86 w 98"/>
                    <a:gd name="T35" fmla="*/ 136 h 154"/>
                    <a:gd name="T36" fmla="*/ 66 w 98"/>
                    <a:gd name="T37" fmla="*/ 146 h 154"/>
                    <a:gd name="T38" fmla="*/ 54 w 98"/>
                    <a:gd name="T39" fmla="*/ 150 h 154"/>
                    <a:gd name="T40" fmla="*/ 42 w 98"/>
                    <a:gd name="T41" fmla="*/ 154 h 154"/>
                    <a:gd name="T42" fmla="*/ 30 w 98"/>
                    <a:gd name="T43" fmla="*/ 154 h 154"/>
                    <a:gd name="T44" fmla="*/ 18 w 98"/>
                    <a:gd name="T45" fmla="*/ 152 h 154"/>
                    <a:gd name="T46" fmla="*/ 14 w 98"/>
                    <a:gd name="T47" fmla="*/ 150 h 154"/>
                    <a:gd name="T48" fmla="*/ 10 w 98"/>
                    <a:gd name="T49" fmla="*/ 146 h 154"/>
                    <a:gd name="T50" fmla="*/ 6 w 98"/>
                    <a:gd name="T51" fmla="*/ 142 h 154"/>
                    <a:gd name="T52" fmla="*/ 2 w 98"/>
                    <a:gd name="T53" fmla="*/ 136 h 154"/>
                    <a:gd name="T54" fmla="*/ 2 w 98"/>
                    <a:gd name="T55" fmla="*/ 136 h 154"/>
                    <a:gd name="T56" fmla="*/ 2 w 98"/>
                    <a:gd name="T57" fmla="*/ 128 h 154"/>
                    <a:gd name="T58" fmla="*/ 0 w 98"/>
                    <a:gd name="T59" fmla="*/ 120 h 154"/>
                    <a:gd name="T60" fmla="*/ 4 w 98"/>
                    <a:gd name="T61" fmla="*/ 100 h 154"/>
                    <a:gd name="T62" fmla="*/ 12 w 98"/>
                    <a:gd name="T63" fmla="*/ 78 h 154"/>
                    <a:gd name="T64" fmla="*/ 20 w 98"/>
                    <a:gd name="T65" fmla="*/ 56 h 154"/>
                    <a:gd name="T66" fmla="*/ 40 w 98"/>
                    <a:gd name="T67" fmla="*/ 16 h 154"/>
                    <a:gd name="T68" fmla="*/ 48 w 98"/>
                    <a:gd name="T69" fmla="*/ 0 h 15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98"/>
                    <a:gd name="T106" fmla="*/ 0 h 154"/>
                    <a:gd name="T107" fmla="*/ 98 w 98"/>
                    <a:gd name="T108" fmla="*/ 154 h 15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98" h="154">
                      <a:moveTo>
                        <a:pt x="48" y="0"/>
                      </a:moveTo>
                      <a:lnTo>
                        <a:pt x="48" y="0"/>
                      </a:lnTo>
                      <a:lnTo>
                        <a:pt x="58" y="4"/>
                      </a:lnTo>
                      <a:lnTo>
                        <a:pt x="76" y="14"/>
                      </a:lnTo>
                      <a:lnTo>
                        <a:pt x="86" y="20"/>
                      </a:lnTo>
                      <a:lnTo>
                        <a:pt x="92" y="30"/>
                      </a:lnTo>
                      <a:lnTo>
                        <a:pt x="98" y="40"/>
                      </a:lnTo>
                      <a:lnTo>
                        <a:pt x="98" y="46"/>
                      </a:lnTo>
                      <a:lnTo>
                        <a:pt x="96" y="52"/>
                      </a:lnTo>
                      <a:lnTo>
                        <a:pt x="86" y="86"/>
                      </a:lnTo>
                      <a:lnTo>
                        <a:pt x="90" y="92"/>
                      </a:lnTo>
                      <a:lnTo>
                        <a:pt x="94" y="106"/>
                      </a:lnTo>
                      <a:lnTo>
                        <a:pt x="96" y="114"/>
                      </a:lnTo>
                      <a:lnTo>
                        <a:pt x="94" y="124"/>
                      </a:lnTo>
                      <a:lnTo>
                        <a:pt x="92" y="130"/>
                      </a:lnTo>
                      <a:lnTo>
                        <a:pt x="86" y="136"/>
                      </a:lnTo>
                      <a:lnTo>
                        <a:pt x="66" y="146"/>
                      </a:lnTo>
                      <a:lnTo>
                        <a:pt x="54" y="150"/>
                      </a:lnTo>
                      <a:lnTo>
                        <a:pt x="42" y="154"/>
                      </a:lnTo>
                      <a:lnTo>
                        <a:pt x="30" y="154"/>
                      </a:lnTo>
                      <a:lnTo>
                        <a:pt x="18" y="152"/>
                      </a:lnTo>
                      <a:lnTo>
                        <a:pt x="14" y="150"/>
                      </a:lnTo>
                      <a:lnTo>
                        <a:pt x="10" y="146"/>
                      </a:lnTo>
                      <a:lnTo>
                        <a:pt x="6" y="142"/>
                      </a:lnTo>
                      <a:lnTo>
                        <a:pt x="2" y="136"/>
                      </a:lnTo>
                      <a:lnTo>
                        <a:pt x="2" y="128"/>
                      </a:lnTo>
                      <a:lnTo>
                        <a:pt x="0" y="120"/>
                      </a:lnTo>
                      <a:lnTo>
                        <a:pt x="4" y="100"/>
                      </a:lnTo>
                      <a:lnTo>
                        <a:pt x="12" y="78"/>
                      </a:lnTo>
                      <a:lnTo>
                        <a:pt x="20" y="56"/>
                      </a:lnTo>
                      <a:lnTo>
                        <a:pt x="40" y="16"/>
                      </a:lnTo>
                      <a:lnTo>
                        <a:pt x="48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68" name="Freeform 502"/>
                <p:cNvSpPr>
                  <a:spLocks/>
                </p:cNvSpPr>
                <p:nvPr/>
              </p:nvSpPr>
              <p:spPr bwMode="auto">
                <a:xfrm>
                  <a:off x="2144" y="3618"/>
                  <a:ext cx="392" cy="530"/>
                </a:xfrm>
                <a:custGeom>
                  <a:avLst/>
                  <a:gdLst>
                    <a:gd name="T0" fmla="*/ 312 w 392"/>
                    <a:gd name="T1" fmla="*/ 470 h 530"/>
                    <a:gd name="T2" fmla="*/ 312 w 392"/>
                    <a:gd name="T3" fmla="*/ 470 h 530"/>
                    <a:gd name="T4" fmla="*/ 308 w 392"/>
                    <a:gd name="T5" fmla="*/ 482 h 530"/>
                    <a:gd name="T6" fmla="*/ 302 w 392"/>
                    <a:gd name="T7" fmla="*/ 492 h 530"/>
                    <a:gd name="T8" fmla="*/ 294 w 392"/>
                    <a:gd name="T9" fmla="*/ 500 h 530"/>
                    <a:gd name="T10" fmla="*/ 288 w 392"/>
                    <a:gd name="T11" fmla="*/ 502 h 530"/>
                    <a:gd name="T12" fmla="*/ 284 w 392"/>
                    <a:gd name="T13" fmla="*/ 502 h 530"/>
                    <a:gd name="T14" fmla="*/ 16 w 392"/>
                    <a:gd name="T15" fmla="*/ 530 h 530"/>
                    <a:gd name="T16" fmla="*/ 16 w 392"/>
                    <a:gd name="T17" fmla="*/ 530 h 530"/>
                    <a:gd name="T18" fmla="*/ 8 w 392"/>
                    <a:gd name="T19" fmla="*/ 528 h 530"/>
                    <a:gd name="T20" fmla="*/ 4 w 392"/>
                    <a:gd name="T21" fmla="*/ 522 h 530"/>
                    <a:gd name="T22" fmla="*/ 0 w 392"/>
                    <a:gd name="T23" fmla="*/ 514 h 530"/>
                    <a:gd name="T24" fmla="*/ 0 w 392"/>
                    <a:gd name="T25" fmla="*/ 506 h 530"/>
                    <a:gd name="T26" fmla="*/ 84 w 392"/>
                    <a:gd name="T27" fmla="*/ 38 h 530"/>
                    <a:gd name="T28" fmla="*/ 84 w 392"/>
                    <a:gd name="T29" fmla="*/ 38 h 530"/>
                    <a:gd name="T30" fmla="*/ 86 w 392"/>
                    <a:gd name="T31" fmla="*/ 28 h 530"/>
                    <a:gd name="T32" fmla="*/ 92 w 392"/>
                    <a:gd name="T33" fmla="*/ 20 h 530"/>
                    <a:gd name="T34" fmla="*/ 100 w 392"/>
                    <a:gd name="T35" fmla="*/ 14 h 530"/>
                    <a:gd name="T36" fmla="*/ 108 w 392"/>
                    <a:gd name="T37" fmla="*/ 12 h 530"/>
                    <a:gd name="T38" fmla="*/ 376 w 392"/>
                    <a:gd name="T39" fmla="*/ 0 h 530"/>
                    <a:gd name="T40" fmla="*/ 376 w 392"/>
                    <a:gd name="T41" fmla="*/ 0 h 530"/>
                    <a:gd name="T42" fmla="*/ 384 w 392"/>
                    <a:gd name="T43" fmla="*/ 2 h 530"/>
                    <a:gd name="T44" fmla="*/ 390 w 392"/>
                    <a:gd name="T45" fmla="*/ 6 h 530"/>
                    <a:gd name="T46" fmla="*/ 392 w 392"/>
                    <a:gd name="T47" fmla="*/ 14 h 530"/>
                    <a:gd name="T48" fmla="*/ 392 w 392"/>
                    <a:gd name="T49" fmla="*/ 24 h 530"/>
                    <a:gd name="T50" fmla="*/ 312 w 392"/>
                    <a:gd name="T51" fmla="*/ 470 h 53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92"/>
                    <a:gd name="T79" fmla="*/ 0 h 530"/>
                    <a:gd name="T80" fmla="*/ 392 w 392"/>
                    <a:gd name="T81" fmla="*/ 530 h 53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92" h="530">
                      <a:moveTo>
                        <a:pt x="312" y="470"/>
                      </a:moveTo>
                      <a:lnTo>
                        <a:pt x="312" y="470"/>
                      </a:lnTo>
                      <a:lnTo>
                        <a:pt x="308" y="482"/>
                      </a:lnTo>
                      <a:lnTo>
                        <a:pt x="302" y="492"/>
                      </a:lnTo>
                      <a:lnTo>
                        <a:pt x="294" y="500"/>
                      </a:lnTo>
                      <a:lnTo>
                        <a:pt x="288" y="502"/>
                      </a:lnTo>
                      <a:lnTo>
                        <a:pt x="284" y="502"/>
                      </a:lnTo>
                      <a:lnTo>
                        <a:pt x="16" y="530"/>
                      </a:lnTo>
                      <a:lnTo>
                        <a:pt x="8" y="528"/>
                      </a:lnTo>
                      <a:lnTo>
                        <a:pt x="4" y="522"/>
                      </a:lnTo>
                      <a:lnTo>
                        <a:pt x="0" y="514"/>
                      </a:lnTo>
                      <a:lnTo>
                        <a:pt x="0" y="506"/>
                      </a:lnTo>
                      <a:lnTo>
                        <a:pt x="84" y="38"/>
                      </a:lnTo>
                      <a:lnTo>
                        <a:pt x="86" y="28"/>
                      </a:lnTo>
                      <a:lnTo>
                        <a:pt x="92" y="20"/>
                      </a:lnTo>
                      <a:lnTo>
                        <a:pt x="100" y="14"/>
                      </a:lnTo>
                      <a:lnTo>
                        <a:pt x="108" y="12"/>
                      </a:lnTo>
                      <a:lnTo>
                        <a:pt x="376" y="0"/>
                      </a:lnTo>
                      <a:lnTo>
                        <a:pt x="384" y="2"/>
                      </a:lnTo>
                      <a:lnTo>
                        <a:pt x="390" y="6"/>
                      </a:lnTo>
                      <a:lnTo>
                        <a:pt x="392" y="14"/>
                      </a:lnTo>
                      <a:lnTo>
                        <a:pt x="392" y="24"/>
                      </a:lnTo>
                      <a:lnTo>
                        <a:pt x="312" y="470"/>
                      </a:lnTo>
                      <a:close/>
                    </a:path>
                  </a:pathLst>
                </a:custGeom>
                <a:solidFill>
                  <a:srgbClr val="A06B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69" name="Freeform 503"/>
                <p:cNvSpPr>
                  <a:spLocks/>
                </p:cNvSpPr>
                <p:nvPr/>
              </p:nvSpPr>
              <p:spPr bwMode="auto">
                <a:xfrm>
                  <a:off x="2156" y="3616"/>
                  <a:ext cx="392" cy="528"/>
                </a:xfrm>
                <a:custGeom>
                  <a:avLst/>
                  <a:gdLst>
                    <a:gd name="T0" fmla="*/ 310 w 392"/>
                    <a:gd name="T1" fmla="*/ 470 h 528"/>
                    <a:gd name="T2" fmla="*/ 310 w 392"/>
                    <a:gd name="T3" fmla="*/ 470 h 528"/>
                    <a:gd name="T4" fmla="*/ 308 w 392"/>
                    <a:gd name="T5" fmla="*/ 480 h 528"/>
                    <a:gd name="T6" fmla="*/ 300 w 392"/>
                    <a:gd name="T7" fmla="*/ 492 h 528"/>
                    <a:gd name="T8" fmla="*/ 292 w 392"/>
                    <a:gd name="T9" fmla="*/ 500 h 528"/>
                    <a:gd name="T10" fmla="*/ 288 w 392"/>
                    <a:gd name="T11" fmla="*/ 502 h 528"/>
                    <a:gd name="T12" fmla="*/ 284 w 392"/>
                    <a:gd name="T13" fmla="*/ 502 h 528"/>
                    <a:gd name="T14" fmla="*/ 16 w 392"/>
                    <a:gd name="T15" fmla="*/ 528 h 528"/>
                    <a:gd name="T16" fmla="*/ 16 w 392"/>
                    <a:gd name="T17" fmla="*/ 528 h 528"/>
                    <a:gd name="T18" fmla="*/ 8 w 392"/>
                    <a:gd name="T19" fmla="*/ 528 h 528"/>
                    <a:gd name="T20" fmla="*/ 2 w 392"/>
                    <a:gd name="T21" fmla="*/ 522 h 528"/>
                    <a:gd name="T22" fmla="*/ 0 w 392"/>
                    <a:gd name="T23" fmla="*/ 514 h 528"/>
                    <a:gd name="T24" fmla="*/ 0 w 392"/>
                    <a:gd name="T25" fmla="*/ 504 h 528"/>
                    <a:gd name="T26" fmla="*/ 82 w 392"/>
                    <a:gd name="T27" fmla="*/ 36 h 528"/>
                    <a:gd name="T28" fmla="*/ 82 w 392"/>
                    <a:gd name="T29" fmla="*/ 36 h 528"/>
                    <a:gd name="T30" fmla="*/ 86 w 392"/>
                    <a:gd name="T31" fmla="*/ 28 h 528"/>
                    <a:gd name="T32" fmla="*/ 92 w 392"/>
                    <a:gd name="T33" fmla="*/ 18 h 528"/>
                    <a:gd name="T34" fmla="*/ 98 w 392"/>
                    <a:gd name="T35" fmla="*/ 14 h 528"/>
                    <a:gd name="T36" fmla="*/ 106 w 392"/>
                    <a:gd name="T37" fmla="*/ 12 h 528"/>
                    <a:gd name="T38" fmla="*/ 376 w 392"/>
                    <a:gd name="T39" fmla="*/ 0 h 528"/>
                    <a:gd name="T40" fmla="*/ 376 w 392"/>
                    <a:gd name="T41" fmla="*/ 0 h 528"/>
                    <a:gd name="T42" fmla="*/ 382 w 392"/>
                    <a:gd name="T43" fmla="*/ 0 h 528"/>
                    <a:gd name="T44" fmla="*/ 388 w 392"/>
                    <a:gd name="T45" fmla="*/ 6 h 528"/>
                    <a:gd name="T46" fmla="*/ 392 w 392"/>
                    <a:gd name="T47" fmla="*/ 14 h 528"/>
                    <a:gd name="T48" fmla="*/ 392 w 392"/>
                    <a:gd name="T49" fmla="*/ 24 h 528"/>
                    <a:gd name="T50" fmla="*/ 310 w 392"/>
                    <a:gd name="T51" fmla="*/ 470 h 528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92"/>
                    <a:gd name="T79" fmla="*/ 0 h 528"/>
                    <a:gd name="T80" fmla="*/ 392 w 392"/>
                    <a:gd name="T81" fmla="*/ 528 h 528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92" h="528">
                      <a:moveTo>
                        <a:pt x="310" y="470"/>
                      </a:moveTo>
                      <a:lnTo>
                        <a:pt x="310" y="470"/>
                      </a:lnTo>
                      <a:lnTo>
                        <a:pt x="308" y="480"/>
                      </a:lnTo>
                      <a:lnTo>
                        <a:pt x="300" y="492"/>
                      </a:lnTo>
                      <a:lnTo>
                        <a:pt x="292" y="500"/>
                      </a:lnTo>
                      <a:lnTo>
                        <a:pt x="288" y="502"/>
                      </a:lnTo>
                      <a:lnTo>
                        <a:pt x="284" y="502"/>
                      </a:lnTo>
                      <a:lnTo>
                        <a:pt x="16" y="528"/>
                      </a:lnTo>
                      <a:lnTo>
                        <a:pt x="8" y="528"/>
                      </a:lnTo>
                      <a:lnTo>
                        <a:pt x="2" y="522"/>
                      </a:lnTo>
                      <a:lnTo>
                        <a:pt x="0" y="514"/>
                      </a:lnTo>
                      <a:lnTo>
                        <a:pt x="0" y="504"/>
                      </a:lnTo>
                      <a:lnTo>
                        <a:pt x="82" y="36"/>
                      </a:lnTo>
                      <a:lnTo>
                        <a:pt x="86" y="28"/>
                      </a:lnTo>
                      <a:lnTo>
                        <a:pt x="92" y="18"/>
                      </a:lnTo>
                      <a:lnTo>
                        <a:pt x="98" y="14"/>
                      </a:lnTo>
                      <a:lnTo>
                        <a:pt x="106" y="12"/>
                      </a:lnTo>
                      <a:lnTo>
                        <a:pt x="376" y="0"/>
                      </a:lnTo>
                      <a:lnTo>
                        <a:pt x="382" y="0"/>
                      </a:lnTo>
                      <a:lnTo>
                        <a:pt x="388" y="6"/>
                      </a:lnTo>
                      <a:lnTo>
                        <a:pt x="392" y="14"/>
                      </a:lnTo>
                      <a:lnTo>
                        <a:pt x="392" y="24"/>
                      </a:lnTo>
                      <a:lnTo>
                        <a:pt x="310" y="470"/>
                      </a:lnTo>
                      <a:close/>
                    </a:path>
                  </a:pathLst>
                </a:custGeom>
                <a:solidFill>
                  <a:srgbClr val="80452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70" name="Freeform 504"/>
                <p:cNvSpPr>
                  <a:spLocks noEditPoints="1"/>
                </p:cNvSpPr>
                <p:nvPr/>
              </p:nvSpPr>
              <p:spPr bwMode="auto">
                <a:xfrm>
                  <a:off x="2394" y="3596"/>
                  <a:ext cx="12" cy="14"/>
                </a:xfrm>
                <a:custGeom>
                  <a:avLst/>
                  <a:gdLst>
                    <a:gd name="T0" fmla="*/ 4 w 12"/>
                    <a:gd name="T1" fmla="*/ 0 h 14"/>
                    <a:gd name="T2" fmla="*/ 4 w 12"/>
                    <a:gd name="T3" fmla="*/ 0 h 14"/>
                    <a:gd name="T4" fmla="*/ 0 w 12"/>
                    <a:gd name="T5" fmla="*/ 4 h 14"/>
                    <a:gd name="T6" fmla="*/ 0 w 12"/>
                    <a:gd name="T7" fmla="*/ 8 h 14"/>
                    <a:gd name="T8" fmla="*/ 0 w 12"/>
                    <a:gd name="T9" fmla="*/ 8 h 14"/>
                    <a:gd name="T10" fmla="*/ 2 w 12"/>
                    <a:gd name="T11" fmla="*/ 12 h 14"/>
                    <a:gd name="T12" fmla="*/ 8 w 12"/>
                    <a:gd name="T13" fmla="*/ 14 h 14"/>
                    <a:gd name="T14" fmla="*/ 8 w 12"/>
                    <a:gd name="T15" fmla="*/ 14 h 14"/>
                    <a:gd name="T16" fmla="*/ 12 w 12"/>
                    <a:gd name="T17" fmla="*/ 10 h 14"/>
                    <a:gd name="T18" fmla="*/ 12 w 12"/>
                    <a:gd name="T19" fmla="*/ 6 h 14"/>
                    <a:gd name="T20" fmla="*/ 12 w 12"/>
                    <a:gd name="T21" fmla="*/ 6 h 14"/>
                    <a:gd name="T22" fmla="*/ 10 w 12"/>
                    <a:gd name="T23" fmla="*/ 0 h 14"/>
                    <a:gd name="T24" fmla="*/ 4 w 12"/>
                    <a:gd name="T25" fmla="*/ 0 h 14"/>
                    <a:gd name="T26" fmla="*/ 10 w 12"/>
                    <a:gd name="T27" fmla="*/ 6 h 14"/>
                    <a:gd name="T28" fmla="*/ 10 w 12"/>
                    <a:gd name="T29" fmla="*/ 6 h 14"/>
                    <a:gd name="T30" fmla="*/ 10 w 12"/>
                    <a:gd name="T31" fmla="*/ 8 h 14"/>
                    <a:gd name="T32" fmla="*/ 8 w 12"/>
                    <a:gd name="T33" fmla="*/ 10 h 14"/>
                    <a:gd name="T34" fmla="*/ 8 w 12"/>
                    <a:gd name="T35" fmla="*/ 10 h 14"/>
                    <a:gd name="T36" fmla="*/ 4 w 12"/>
                    <a:gd name="T37" fmla="*/ 10 h 14"/>
                    <a:gd name="T38" fmla="*/ 2 w 12"/>
                    <a:gd name="T39" fmla="*/ 8 h 14"/>
                    <a:gd name="T40" fmla="*/ 2 w 12"/>
                    <a:gd name="T41" fmla="*/ 8 h 14"/>
                    <a:gd name="T42" fmla="*/ 4 w 12"/>
                    <a:gd name="T43" fmla="*/ 4 h 14"/>
                    <a:gd name="T44" fmla="*/ 6 w 12"/>
                    <a:gd name="T45" fmla="*/ 4 h 14"/>
                    <a:gd name="T46" fmla="*/ 6 w 12"/>
                    <a:gd name="T47" fmla="*/ 4 h 14"/>
                    <a:gd name="T48" fmla="*/ 8 w 12"/>
                    <a:gd name="T49" fmla="*/ 4 h 14"/>
                    <a:gd name="T50" fmla="*/ 10 w 12"/>
                    <a:gd name="T51" fmla="*/ 6 h 1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12"/>
                    <a:gd name="T79" fmla="*/ 0 h 14"/>
                    <a:gd name="T80" fmla="*/ 12 w 12"/>
                    <a:gd name="T81" fmla="*/ 14 h 14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12" h="14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0" y="8"/>
                      </a:lnTo>
                      <a:lnTo>
                        <a:pt x="2" y="12"/>
                      </a:lnTo>
                      <a:lnTo>
                        <a:pt x="8" y="14"/>
                      </a:lnTo>
                      <a:lnTo>
                        <a:pt x="12" y="10"/>
                      </a:lnTo>
                      <a:lnTo>
                        <a:pt x="12" y="6"/>
                      </a:lnTo>
                      <a:lnTo>
                        <a:pt x="10" y="0"/>
                      </a:lnTo>
                      <a:lnTo>
                        <a:pt x="4" y="0"/>
                      </a:lnTo>
                      <a:close/>
                      <a:moveTo>
                        <a:pt x="10" y="6"/>
                      </a:moveTo>
                      <a:lnTo>
                        <a:pt x="10" y="6"/>
                      </a:lnTo>
                      <a:lnTo>
                        <a:pt x="10" y="8"/>
                      </a:lnTo>
                      <a:lnTo>
                        <a:pt x="8" y="10"/>
                      </a:lnTo>
                      <a:lnTo>
                        <a:pt x="4" y="10"/>
                      </a:lnTo>
                      <a:lnTo>
                        <a:pt x="2" y="8"/>
                      </a:lnTo>
                      <a:lnTo>
                        <a:pt x="4" y="4"/>
                      </a:lnTo>
                      <a:lnTo>
                        <a:pt x="6" y="4"/>
                      </a:lnTo>
                      <a:lnTo>
                        <a:pt x="8" y="4"/>
                      </a:lnTo>
                      <a:lnTo>
                        <a:pt x="10" y="6"/>
                      </a:lnTo>
                      <a:close/>
                    </a:path>
                  </a:pathLst>
                </a:custGeom>
                <a:solidFill>
                  <a:srgbClr val="85858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71" name="Freeform 505"/>
                <p:cNvSpPr>
                  <a:spLocks/>
                </p:cNvSpPr>
                <p:nvPr/>
              </p:nvSpPr>
              <p:spPr bwMode="auto">
                <a:xfrm>
                  <a:off x="2394" y="3596"/>
                  <a:ext cx="12" cy="14"/>
                </a:xfrm>
                <a:custGeom>
                  <a:avLst/>
                  <a:gdLst>
                    <a:gd name="T0" fmla="*/ 4 w 12"/>
                    <a:gd name="T1" fmla="*/ 0 h 14"/>
                    <a:gd name="T2" fmla="*/ 4 w 12"/>
                    <a:gd name="T3" fmla="*/ 0 h 14"/>
                    <a:gd name="T4" fmla="*/ 0 w 12"/>
                    <a:gd name="T5" fmla="*/ 4 h 14"/>
                    <a:gd name="T6" fmla="*/ 0 w 12"/>
                    <a:gd name="T7" fmla="*/ 8 h 14"/>
                    <a:gd name="T8" fmla="*/ 0 w 12"/>
                    <a:gd name="T9" fmla="*/ 8 h 14"/>
                    <a:gd name="T10" fmla="*/ 2 w 12"/>
                    <a:gd name="T11" fmla="*/ 12 h 14"/>
                    <a:gd name="T12" fmla="*/ 8 w 12"/>
                    <a:gd name="T13" fmla="*/ 14 h 14"/>
                    <a:gd name="T14" fmla="*/ 8 w 12"/>
                    <a:gd name="T15" fmla="*/ 14 h 14"/>
                    <a:gd name="T16" fmla="*/ 12 w 12"/>
                    <a:gd name="T17" fmla="*/ 10 h 14"/>
                    <a:gd name="T18" fmla="*/ 12 w 12"/>
                    <a:gd name="T19" fmla="*/ 6 h 14"/>
                    <a:gd name="T20" fmla="*/ 12 w 12"/>
                    <a:gd name="T21" fmla="*/ 6 h 14"/>
                    <a:gd name="T22" fmla="*/ 10 w 12"/>
                    <a:gd name="T23" fmla="*/ 0 h 14"/>
                    <a:gd name="T24" fmla="*/ 4 w 12"/>
                    <a:gd name="T25" fmla="*/ 0 h 1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2"/>
                    <a:gd name="T40" fmla="*/ 0 h 14"/>
                    <a:gd name="T41" fmla="*/ 12 w 12"/>
                    <a:gd name="T42" fmla="*/ 14 h 1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2" h="14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0" y="8"/>
                      </a:lnTo>
                      <a:lnTo>
                        <a:pt x="2" y="12"/>
                      </a:lnTo>
                      <a:lnTo>
                        <a:pt x="8" y="14"/>
                      </a:lnTo>
                      <a:lnTo>
                        <a:pt x="12" y="10"/>
                      </a:lnTo>
                      <a:lnTo>
                        <a:pt x="12" y="6"/>
                      </a:lnTo>
                      <a:lnTo>
                        <a:pt x="10" y="0"/>
                      </a:lnTo>
                      <a:lnTo>
                        <a:pt x="4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72" name="Freeform 506"/>
                <p:cNvSpPr>
                  <a:spLocks/>
                </p:cNvSpPr>
                <p:nvPr/>
              </p:nvSpPr>
              <p:spPr bwMode="auto">
                <a:xfrm>
                  <a:off x="2396" y="3600"/>
                  <a:ext cx="8" cy="6"/>
                </a:xfrm>
                <a:custGeom>
                  <a:avLst/>
                  <a:gdLst>
                    <a:gd name="T0" fmla="*/ 8 w 8"/>
                    <a:gd name="T1" fmla="*/ 2 h 6"/>
                    <a:gd name="T2" fmla="*/ 8 w 8"/>
                    <a:gd name="T3" fmla="*/ 2 h 6"/>
                    <a:gd name="T4" fmla="*/ 8 w 8"/>
                    <a:gd name="T5" fmla="*/ 4 h 6"/>
                    <a:gd name="T6" fmla="*/ 6 w 8"/>
                    <a:gd name="T7" fmla="*/ 6 h 6"/>
                    <a:gd name="T8" fmla="*/ 6 w 8"/>
                    <a:gd name="T9" fmla="*/ 6 h 6"/>
                    <a:gd name="T10" fmla="*/ 2 w 8"/>
                    <a:gd name="T11" fmla="*/ 6 h 6"/>
                    <a:gd name="T12" fmla="*/ 0 w 8"/>
                    <a:gd name="T13" fmla="*/ 4 h 6"/>
                    <a:gd name="T14" fmla="*/ 0 w 8"/>
                    <a:gd name="T15" fmla="*/ 4 h 6"/>
                    <a:gd name="T16" fmla="*/ 2 w 8"/>
                    <a:gd name="T17" fmla="*/ 0 h 6"/>
                    <a:gd name="T18" fmla="*/ 4 w 8"/>
                    <a:gd name="T19" fmla="*/ 0 h 6"/>
                    <a:gd name="T20" fmla="*/ 4 w 8"/>
                    <a:gd name="T21" fmla="*/ 0 h 6"/>
                    <a:gd name="T22" fmla="*/ 6 w 8"/>
                    <a:gd name="T23" fmla="*/ 0 h 6"/>
                    <a:gd name="T24" fmla="*/ 8 w 8"/>
                    <a:gd name="T25" fmla="*/ 2 h 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8"/>
                    <a:gd name="T40" fmla="*/ 0 h 6"/>
                    <a:gd name="T41" fmla="*/ 8 w 8"/>
                    <a:gd name="T42" fmla="*/ 6 h 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8" h="6">
                      <a:moveTo>
                        <a:pt x="8" y="2"/>
                      </a:moveTo>
                      <a:lnTo>
                        <a:pt x="8" y="2"/>
                      </a:lnTo>
                      <a:lnTo>
                        <a:pt x="8" y="4"/>
                      </a:lnTo>
                      <a:lnTo>
                        <a:pt x="6" y="6"/>
                      </a:lnTo>
                      <a:lnTo>
                        <a:pt x="2" y="6"/>
                      </a:lnTo>
                      <a:lnTo>
                        <a:pt x="0" y="4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73" name="Freeform 507"/>
                <p:cNvSpPr>
                  <a:spLocks/>
                </p:cNvSpPr>
                <p:nvPr/>
              </p:nvSpPr>
              <p:spPr bwMode="auto">
                <a:xfrm>
                  <a:off x="2312" y="3590"/>
                  <a:ext cx="156" cy="58"/>
                </a:xfrm>
                <a:custGeom>
                  <a:avLst/>
                  <a:gdLst>
                    <a:gd name="T0" fmla="*/ 156 w 156"/>
                    <a:gd name="T1" fmla="*/ 24 h 58"/>
                    <a:gd name="T2" fmla="*/ 140 w 156"/>
                    <a:gd name="T3" fmla="*/ 50 h 58"/>
                    <a:gd name="T4" fmla="*/ 0 w 156"/>
                    <a:gd name="T5" fmla="*/ 58 h 58"/>
                    <a:gd name="T6" fmla="*/ 12 w 156"/>
                    <a:gd name="T7" fmla="*/ 28 h 58"/>
                    <a:gd name="T8" fmla="*/ 64 w 156"/>
                    <a:gd name="T9" fmla="*/ 22 h 58"/>
                    <a:gd name="T10" fmla="*/ 64 w 156"/>
                    <a:gd name="T11" fmla="*/ 22 h 58"/>
                    <a:gd name="T12" fmla="*/ 86 w 156"/>
                    <a:gd name="T13" fmla="*/ 4 h 58"/>
                    <a:gd name="T14" fmla="*/ 86 w 156"/>
                    <a:gd name="T15" fmla="*/ 4 h 58"/>
                    <a:gd name="T16" fmla="*/ 90 w 156"/>
                    <a:gd name="T17" fmla="*/ 2 h 58"/>
                    <a:gd name="T18" fmla="*/ 96 w 156"/>
                    <a:gd name="T19" fmla="*/ 0 h 58"/>
                    <a:gd name="T20" fmla="*/ 102 w 156"/>
                    <a:gd name="T21" fmla="*/ 0 h 58"/>
                    <a:gd name="T22" fmla="*/ 108 w 156"/>
                    <a:gd name="T23" fmla="*/ 0 h 58"/>
                    <a:gd name="T24" fmla="*/ 112 w 156"/>
                    <a:gd name="T25" fmla="*/ 4 h 58"/>
                    <a:gd name="T26" fmla="*/ 116 w 156"/>
                    <a:gd name="T27" fmla="*/ 8 h 58"/>
                    <a:gd name="T28" fmla="*/ 116 w 156"/>
                    <a:gd name="T29" fmla="*/ 16 h 58"/>
                    <a:gd name="T30" fmla="*/ 114 w 156"/>
                    <a:gd name="T31" fmla="*/ 24 h 58"/>
                    <a:gd name="T32" fmla="*/ 156 w 156"/>
                    <a:gd name="T33" fmla="*/ 24 h 58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156"/>
                    <a:gd name="T52" fmla="*/ 0 h 58"/>
                    <a:gd name="T53" fmla="*/ 156 w 156"/>
                    <a:gd name="T54" fmla="*/ 58 h 58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156" h="58">
                      <a:moveTo>
                        <a:pt x="156" y="24"/>
                      </a:moveTo>
                      <a:lnTo>
                        <a:pt x="140" y="50"/>
                      </a:lnTo>
                      <a:lnTo>
                        <a:pt x="0" y="58"/>
                      </a:lnTo>
                      <a:lnTo>
                        <a:pt x="12" y="28"/>
                      </a:lnTo>
                      <a:lnTo>
                        <a:pt x="64" y="22"/>
                      </a:lnTo>
                      <a:lnTo>
                        <a:pt x="86" y="4"/>
                      </a:lnTo>
                      <a:lnTo>
                        <a:pt x="90" y="2"/>
                      </a:lnTo>
                      <a:lnTo>
                        <a:pt x="96" y="0"/>
                      </a:lnTo>
                      <a:lnTo>
                        <a:pt x="102" y="0"/>
                      </a:lnTo>
                      <a:lnTo>
                        <a:pt x="108" y="0"/>
                      </a:lnTo>
                      <a:lnTo>
                        <a:pt x="112" y="4"/>
                      </a:lnTo>
                      <a:lnTo>
                        <a:pt x="116" y="8"/>
                      </a:lnTo>
                      <a:lnTo>
                        <a:pt x="116" y="16"/>
                      </a:lnTo>
                      <a:lnTo>
                        <a:pt x="114" y="24"/>
                      </a:lnTo>
                      <a:lnTo>
                        <a:pt x="156" y="24"/>
                      </a:lnTo>
                      <a:close/>
                    </a:path>
                  </a:pathLst>
                </a:custGeom>
                <a:solidFill>
                  <a:srgbClr val="9A9A9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74" name="Freeform 508"/>
                <p:cNvSpPr>
                  <a:spLocks/>
                </p:cNvSpPr>
                <p:nvPr/>
              </p:nvSpPr>
              <p:spPr bwMode="auto">
                <a:xfrm>
                  <a:off x="2400" y="3604"/>
                  <a:ext cx="10" cy="8"/>
                </a:xfrm>
                <a:custGeom>
                  <a:avLst/>
                  <a:gdLst>
                    <a:gd name="T0" fmla="*/ 0 w 10"/>
                    <a:gd name="T1" fmla="*/ 8 h 8"/>
                    <a:gd name="T2" fmla="*/ 0 w 10"/>
                    <a:gd name="T3" fmla="*/ 8 h 8"/>
                    <a:gd name="T4" fmla="*/ 2 w 10"/>
                    <a:gd name="T5" fmla="*/ 8 h 8"/>
                    <a:gd name="T6" fmla="*/ 6 w 10"/>
                    <a:gd name="T7" fmla="*/ 8 h 8"/>
                    <a:gd name="T8" fmla="*/ 6 w 10"/>
                    <a:gd name="T9" fmla="*/ 8 h 8"/>
                    <a:gd name="T10" fmla="*/ 8 w 10"/>
                    <a:gd name="T11" fmla="*/ 6 h 8"/>
                    <a:gd name="T12" fmla="*/ 10 w 10"/>
                    <a:gd name="T13" fmla="*/ 2 h 8"/>
                    <a:gd name="T14" fmla="*/ 10 w 10"/>
                    <a:gd name="T15" fmla="*/ 2 h 8"/>
                    <a:gd name="T16" fmla="*/ 6 w 10"/>
                    <a:gd name="T17" fmla="*/ 0 h 8"/>
                    <a:gd name="T18" fmla="*/ 2 w 10"/>
                    <a:gd name="T19" fmla="*/ 2 h 8"/>
                    <a:gd name="T20" fmla="*/ 2 w 10"/>
                    <a:gd name="T21" fmla="*/ 2 h 8"/>
                    <a:gd name="T22" fmla="*/ 0 w 10"/>
                    <a:gd name="T23" fmla="*/ 4 h 8"/>
                    <a:gd name="T24" fmla="*/ 0 w 10"/>
                    <a:gd name="T25" fmla="*/ 8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"/>
                    <a:gd name="T40" fmla="*/ 0 h 8"/>
                    <a:gd name="T41" fmla="*/ 10 w 10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" h="8">
                      <a:moveTo>
                        <a:pt x="0" y="8"/>
                      </a:move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6" y="8"/>
                      </a:lnTo>
                      <a:lnTo>
                        <a:pt x="8" y="6"/>
                      </a:lnTo>
                      <a:lnTo>
                        <a:pt x="10" y="2"/>
                      </a:lnTo>
                      <a:lnTo>
                        <a:pt x="6" y="0"/>
                      </a:lnTo>
                      <a:lnTo>
                        <a:pt x="2" y="2"/>
                      </a:lnTo>
                      <a:lnTo>
                        <a:pt x="0" y="4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2A2A2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75" name="Freeform 509"/>
                <p:cNvSpPr>
                  <a:spLocks/>
                </p:cNvSpPr>
                <p:nvPr/>
              </p:nvSpPr>
              <p:spPr bwMode="auto">
                <a:xfrm>
                  <a:off x="2400" y="3604"/>
                  <a:ext cx="10" cy="8"/>
                </a:xfrm>
                <a:custGeom>
                  <a:avLst/>
                  <a:gdLst>
                    <a:gd name="T0" fmla="*/ 0 w 10"/>
                    <a:gd name="T1" fmla="*/ 8 h 8"/>
                    <a:gd name="T2" fmla="*/ 0 w 10"/>
                    <a:gd name="T3" fmla="*/ 8 h 8"/>
                    <a:gd name="T4" fmla="*/ 2 w 10"/>
                    <a:gd name="T5" fmla="*/ 8 h 8"/>
                    <a:gd name="T6" fmla="*/ 6 w 10"/>
                    <a:gd name="T7" fmla="*/ 8 h 8"/>
                    <a:gd name="T8" fmla="*/ 6 w 10"/>
                    <a:gd name="T9" fmla="*/ 8 h 8"/>
                    <a:gd name="T10" fmla="*/ 8 w 10"/>
                    <a:gd name="T11" fmla="*/ 6 h 8"/>
                    <a:gd name="T12" fmla="*/ 10 w 10"/>
                    <a:gd name="T13" fmla="*/ 2 h 8"/>
                    <a:gd name="T14" fmla="*/ 10 w 10"/>
                    <a:gd name="T15" fmla="*/ 2 h 8"/>
                    <a:gd name="T16" fmla="*/ 6 w 10"/>
                    <a:gd name="T17" fmla="*/ 0 h 8"/>
                    <a:gd name="T18" fmla="*/ 2 w 10"/>
                    <a:gd name="T19" fmla="*/ 2 h 8"/>
                    <a:gd name="T20" fmla="*/ 2 w 10"/>
                    <a:gd name="T21" fmla="*/ 2 h 8"/>
                    <a:gd name="T22" fmla="*/ 0 w 10"/>
                    <a:gd name="T23" fmla="*/ 4 h 8"/>
                    <a:gd name="T24" fmla="*/ 0 w 10"/>
                    <a:gd name="T25" fmla="*/ 8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"/>
                    <a:gd name="T40" fmla="*/ 0 h 8"/>
                    <a:gd name="T41" fmla="*/ 10 w 10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" h="8">
                      <a:moveTo>
                        <a:pt x="0" y="8"/>
                      </a:move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6" y="8"/>
                      </a:lnTo>
                      <a:lnTo>
                        <a:pt x="8" y="6"/>
                      </a:lnTo>
                      <a:lnTo>
                        <a:pt x="10" y="2"/>
                      </a:lnTo>
                      <a:lnTo>
                        <a:pt x="6" y="0"/>
                      </a:lnTo>
                      <a:lnTo>
                        <a:pt x="2" y="2"/>
                      </a:lnTo>
                      <a:lnTo>
                        <a:pt x="0" y="4"/>
                      </a:lnTo>
                      <a:lnTo>
                        <a:pt x="0" y="8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76" name="Freeform 510"/>
                <p:cNvSpPr>
                  <a:spLocks/>
                </p:cNvSpPr>
                <p:nvPr/>
              </p:nvSpPr>
              <p:spPr bwMode="auto">
                <a:xfrm>
                  <a:off x="2110" y="3318"/>
                  <a:ext cx="68" cy="12"/>
                </a:xfrm>
                <a:custGeom>
                  <a:avLst/>
                  <a:gdLst>
                    <a:gd name="T0" fmla="*/ 68 w 68"/>
                    <a:gd name="T1" fmla="*/ 4 h 12"/>
                    <a:gd name="T2" fmla="*/ 68 w 68"/>
                    <a:gd name="T3" fmla="*/ 4 h 12"/>
                    <a:gd name="T4" fmla="*/ 62 w 68"/>
                    <a:gd name="T5" fmla="*/ 6 h 12"/>
                    <a:gd name="T6" fmla="*/ 50 w 68"/>
                    <a:gd name="T7" fmla="*/ 8 h 12"/>
                    <a:gd name="T8" fmla="*/ 28 w 68"/>
                    <a:gd name="T9" fmla="*/ 8 h 12"/>
                    <a:gd name="T10" fmla="*/ 14 w 68"/>
                    <a:gd name="T11" fmla="*/ 4 h 12"/>
                    <a:gd name="T12" fmla="*/ 0 w 68"/>
                    <a:gd name="T13" fmla="*/ 0 h 12"/>
                    <a:gd name="T14" fmla="*/ 0 w 68"/>
                    <a:gd name="T15" fmla="*/ 0 h 12"/>
                    <a:gd name="T16" fmla="*/ 6 w 68"/>
                    <a:gd name="T17" fmla="*/ 4 h 12"/>
                    <a:gd name="T18" fmla="*/ 22 w 68"/>
                    <a:gd name="T19" fmla="*/ 10 h 12"/>
                    <a:gd name="T20" fmla="*/ 32 w 68"/>
                    <a:gd name="T21" fmla="*/ 12 h 12"/>
                    <a:gd name="T22" fmla="*/ 44 w 68"/>
                    <a:gd name="T23" fmla="*/ 12 h 12"/>
                    <a:gd name="T24" fmla="*/ 56 w 68"/>
                    <a:gd name="T25" fmla="*/ 10 h 12"/>
                    <a:gd name="T26" fmla="*/ 68 w 68"/>
                    <a:gd name="T27" fmla="*/ 4 h 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68"/>
                    <a:gd name="T43" fmla="*/ 0 h 12"/>
                    <a:gd name="T44" fmla="*/ 68 w 68"/>
                    <a:gd name="T45" fmla="*/ 12 h 12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68" h="12">
                      <a:moveTo>
                        <a:pt x="68" y="4"/>
                      </a:moveTo>
                      <a:lnTo>
                        <a:pt x="68" y="4"/>
                      </a:lnTo>
                      <a:lnTo>
                        <a:pt x="62" y="6"/>
                      </a:lnTo>
                      <a:lnTo>
                        <a:pt x="50" y="8"/>
                      </a:lnTo>
                      <a:lnTo>
                        <a:pt x="28" y="8"/>
                      </a:lnTo>
                      <a:lnTo>
                        <a:pt x="14" y="4"/>
                      </a:lnTo>
                      <a:lnTo>
                        <a:pt x="0" y="0"/>
                      </a:lnTo>
                      <a:lnTo>
                        <a:pt x="6" y="4"/>
                      </a:lnTo>
                      <a:lnTo>
                        <a:pt x="22" y="10"/>
                      </a:lnTo>
                      <a:lnTo>
                        <a:pt x="32" y="12"/>
                      </a:lnTo>
                      <a:lnTo>
                        <a:pt x="44" y="12"/>
                      </a:lnTo>
                      <a:lnTo>
                        <a:pt x="56" y="10"/>
                      </a:lnTo>
                      <a:lnTo>
                        <a:pt x="68" y="4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77" name="Freeform 511"/>
                <p:cNvSpPr>
                  <a:spLocks/>
                </p:cNvSpPr>
                <p:nvPr/>
              </p:nvSpPr>
              <p:spPr bwMode="auto">
                <a:xfrm>
                  <a:off x="2110" y="3318"/>
                  <a:ext cx="68" cy="12"/>
                </a:xfrm>
                <a:custGeom>
                  <a:avLst/>
                  <a:gdLst>
                    <a:gd name="T0" fmla="*/ 68 w 68"/>
                    <a:gd name="T1" fmla="*/ 4 h 12"/>
                    <a:gd name="T2" fmla="*/ 68 w 68"/>
                    <a:gd name="T3" fmla="*/ 4 h 12"/>
                    <a:gd name="T4" fmla="*/ 62 w 68"/>
                    <a:gd name="T5" fmla="*/ 6 h 12"/>
                    <a:gd name="T6" fmla="*/ 50 w 68"/>
                    <a:gd name="T7" fmla="*/ 8 h 12"/>
                    <a:gd name="T8" fmla="*/ 28 w 68"/>
                    <a:gd name="T9" fmla="*/ 8 h 12"/>
                    <a:gd name="T10" fmla="*/ 14 w 68"/>
                    <a:gd name="T11" fmla="*/ 4 h 12"/>
                    <a:gd name="T12" fmla="*/ 0 w 68"/>
                    <a:gd name="T13" fmla="*/ 0 h 12"/>
                    <a:gd name="T14" fmla="*/ 0 w 68"/>
                    <a:gd name="T15" fmla="*/ 0 h 12"/>
                    <a:gd name="T16" fmla="*/ 6 w 68"/>
                    <a:gd name="T17" fmla="*/ 4 h 12"/>
                    <a:gd name="T18" fmla="*/ 22 w 68"/>
                    <a:gd name="T19" fmla="*/ 10 h 12"/>
                    <a:gd name="T20" fmla="*/ 32 w 68"/>
                    <a:gd name="T21" fmla="*/ 12 h 12"/>
                    <a:gd name="T22" fmla="*/ 44 w 68"/>
                    <a:gd name="T23" fmla="*/ 12 h 12"/>
                    <a:gd name="T24" fmla="*/ 56 w 68"/>
                    <a:gd name="T25" fmla="*/ 10 h 12"/>
                    <a:gd name="T26" fmla="*/ 68 w 68"/>
                    <a:gd name="T27" fmla="*/ 4 h 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68"/>
                    <a:gd name="T43" fmla="*/ 0 h 12"/>
                    <a:gd name="T44" fmla="*/ 68 w 68"/>
                    <a:gd name="T45" fmla="*/ 12 h 12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68" h="12">
                      <a:moveTo>
                        <a:pt x="68" y="4"/>
                      </a:moveTo>
                      <a:lnTo>
                        <a:pt x="68" y="4"/>
                      </a:lnTo>
                      <a:lnTo>
                        <a:pt x="62" y="6"/>
                      </a:lnTo>
                      <a:lnTo>
                        <a:pt x="50" y="8"/>
                      </a:lnTo>
                      <a:lnTo>
                        <a:pt x="28" y="8"/>
                      </a:lnTo>
                      <a:lnTo>
                        <a:pt x="14" y="4"/>
                      </a:lnTo>
                      <a:lnTo>
                        <a:pt x="0" y="0"/>
                      </a:lnTo>
                      <a:lnTo>
                        <a:pt x="6" y="4"/>
                      </a:lnTo>
                      <a:lnTo>
                        <a:pt x="22" y="10"/>
                      </a:lnTo>
                      <a:lnTo>
                        <a:pt x="32" y="12"/>
                      </a:lnTo>
                      <a:lnTo>
                        <a:pt x="44" y="12"/>
                      </a:lnTo>
                      <a:lnTo>
                        <a:pt x="56" y="10"/>
                      </a:lnTo>
                      <a:lnTo>
                        <a:pt x="68" y="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78" name="Freeform 512"/>
                <p:cNvSpPr>
                  <a:spLocks/>
                </p:cNvSpPr>
                <p:nvPr/>
              </p:nvSpPr>
              <p:spPr bwMode="auto">
                <a:xfrm>
                  <a:off x="1862" y="3430"/>
                  <a:ext cx="208" cy="236"/>
                </a:xfrm>
                <a:custGeom>
                  <a:avLst/>
                  <a:gdLst>
                    <a:gd name="T0" fmla="*/ 0 w 208"/>
                    <a:gd name="T1" fmla="*/ 0 h 236"/>
                    <a:gd name="T2" fmla="*/ 68 w 208"/>
                    <a:gd name="T3" fmla="*/ 120 h 236"/>
                    <a:gd name="T4" fmla="*/ 68 w 208"/>
                    <a:gd name="T5" fmla="*/ 120 h 236"/>
                    <a:gd name="T6" fmla="*/ 108 w 208"/>
                    <a:gd name="T7" fmla="*/ 90 h 236"/>
                    <a:gd name="T8" fmla="*/ 146 w 208"/>
                    <a:gd name="T9" fmla="*/ 64 h 236"/>
                    <a:gd name="T10" fmla="*/ 166 w 208"/>
                    <a:gd name="T11" fmla="*/ 52 h 236"/>
                    <a:gd name="T12" fmla="*/ 184 w 208"/>
                    <a:gd name="T13" fmla="*/ 44 h 236"/>
                    <a:gd name="T14" fmla="*/ 208 w 208"/>
                    <a:gd name="T15" fmla="*/ 236 h 236"/>
                    <a:gd name="T16" fmla="*/ 166 w 208"/>
                    <a:gd name="T17" fmla="*/ 84 h 236"/>
                    <a:gd name="T18" fmla="*/ 64 w 208"/>
                    <a:gd name="T19" fmla="*/ 132 h 236"/>
                    <a:gd name="T20" fmla="*/ 64 w 208"/>
                    <a:gd name="T21" fmla="*/ 132 h 236"/>
                    <a:gd name="T22" fmla="*/ 34 w 208"/>
                    <a:gd name="T23" fmla="*/ 80 h 236"/>
                    <a:gd name="T24" fmla="*/ 14 w 208"/>
                    <a:gd name="T25" fmla="*/ 36 h 236"/>
                    <a:gd name="T26" fmla="*/ 4 w 208"/>
                    <a:gd name="T27" fmla="*/ 16 h 236"/>
                    <a:gd name="T28" fmla="*/ 0 w 208"/>
                    <a:gd name="T29" fmla="*/ 0 h 2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08"/>
                    <a:gd name="T46" fmla="*/ 0 h 236"/>
                    <a:gd name="T47" fmla="*/ 208 w 208"/>
                    <a:gd name="T48" fmla="*/ 236 h 2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08" h="236">
                      <a:moveTo>
                        <a:pt x="0" y="0"/>
                      </a:moveTo>
                      <a:lnTo>
                        <a:pt x="68" y="120"/>
                      </a:lnTo>
                      <a:lnTo>
                        <a:pt x="108" y="90"/>
                      </a:lnTo>
                      <a:lnTo>
                        <a:pt x="146" y="64"/>
                      </a:lnTo>
                      <a:lnTo>
                        <a:pt x="166" y="52"/>
                      </a:lnTo>
                      <a:lnTo>
                        <a:pt x="184" y="44"/>
                      </a:lnTo>
                      <a:lnTo>
                        <a:pt x="208" y="236"/>
                      </a:lnTo>
                      <a:lnTo>
                        <a:pt x="166" y="84"/>
                      </a:lnTo>
                      <a:lnTo>
                        <a:pt x="64" y="132"/>
                      </a:lnTo>
                      <a:lnTo>
                        <a:pt x="34" y="80"/>
                      </a:lnTo>
                      <a:lnTo>
                        <a:pt x="14" y="36"/>
                      </a:lnTo>
                      <a:lnTo>
                        <a:pt x="4" y="1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79" name="Freeform 513"/>
                <p:cNvSpPr>
                  <a:spLocks/>
                </p:cNvSpPr>
                <p:nvPr/>
              </p:nvSpPr>
              <p:spPr bwMode="auto">
                <a:xfrm>
                  <a:off x="1862" y="3430"/>
                  <a:ext cx="208" cy="236"/>
                </a:xfrm>
                <a:custGeom>
                  <a:avLst/>
                  <a:gdLst>
                    <a:gd name="T0" fmla="*/ 0 w 208"/>
                    <a:gd name="T1" fmla="*/ 0 h 236"/>
                    <a:gd name="T2" fmla="*/ 68 w 208"/>
                    <a:gd name="T3" fmla="*/ 120 h 236"/>
                    <a:gd name="T4" fmla="*/ 68 w 208"/>
                    <a:gd name="T5" fmla="*/ 120 h 236"/>
                    <a:gd name="T6" fmla="*/ 108 w 208"/>
                    <a:gd name="T7" fmla="*/ 90 h 236"/>
                    <a:gd name="T8" fmla="*/ 146 w 208"/>
                    <a:gd name="T9" fmla="*/ 64 h 236"/>
                    <a:gd name="T10" fmla="*/ 166 w 208"/>
                    <a:gd name="T11" fmla="*/ 52 h 236"/>
                    <a:gd name="T12" fmla="*/ 184 w 208"/>
                    <a:gd name="T13" fmla="*/ 44 h 236"/>
                    <a:gd name="T14" fmla="*/ 208 w 208"/>
                    <a:gd name="T15" fmla="*/ 236 h 236"/>
                    <a:gd name="T16" fmla="*/ 166 w 208"/>
                    <a:gd name="T17" fmla="*/ 84 h 236"/>
                    <a:gd name="T18" fmla="*/ 64 w 208"/>
                    <a:gd name="T19" fmla="*/ 132 h 236"/>
                    <a:gd name="T20" fmla="*/ 64 w 208"/>
                    <a:gd name="T21" fmla="*/ 132 h 236"/>
                    <a:gd name="T22" fmla="*/ 34 w 208"/>
                    <a:gd name="T23" fmla="*/ 80 h 236"/>
                    <a:gd name="T24" fmla="*/ 14 w 208"/>
                    <a:gd name="T25" fmla="*/ 36 h 236"/>
                    <a:gd name="T26" fmla="*/ 4 w 208"/>
                    <a:gd name="T27" fmla="*/ 16 h 236"/>
                    <a:gd name="T28" fmla="*/ 0 w 208"/>
                    <a:gd name="T29" fmla="*/ 0 h 2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08"/>
                    <a:gd name="T46" fmla="*/ 0 h 236"/>
                    <a:gd name="T47" fmla="*/ 208 w 208"/>
                    <a:gd name="T48" fmla="*/ 236 h 2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08" h="236">
                      <a:moveTo>
                        <a:pt x="0" y="0"/>
                      </a:moveTo>
                      <a:lnTo>
                        <a:pt x="68" y="120"/>
                      </a:lnTo>
                      <a:lnTo>
                        <a:pt x="108" y="90"/>
                      </a:lnTo>
                      <a:lnTo>
                        <a:pt x="146" y="64"/>
                      </a:lnTo>
                      <a:lnTo>
                        <a:pt x="166" y="52"/>
                      </a:lnTo>
                      <a:lnTo>
                        <a:pt x="184" y="44"/>
                      </a:lnTo>
                      <a:lnTo>
                        <a:pt x="208" y="236"/>
                      </a:lnTo>
                      <a:lnTo>
                        <a:pt x="166" y="84"/>
                      </a:lnTo>
                      <a:lnTo>
                        <a:pt x="64" y="132"/>
                      </a:lnTo>
                      <a:lnTo>
                        <a:pt x="34" y="80"/>
                      </a:lnTo>
                      <a:lnTo>
                        <a:pt x="14" y="36"/>
                      </a:lnTo>
                      <a:lnTo>
                        <a:pt x="4" y="16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80" name="Freeform 514"/>
                <p:cNvSpPr>
                  <a:spLocks/>
                </p:cNvSpPr>
                <p:nvPr/>
              </p:nvSpPr>
              <p:spPr bwMode="auto">
                <a:xfrm>
                  <a:off x="2062" y="3482"/>
                  <a:ext cx="100" cy="132"/>
                </a:xfrm>
                <a:custGeom>
                  <a:avLst/>
                  <a:gdLst>
                    <a:gd name="T0" fmla="*/ 26 w 100"/>
                    <a:gd name="T1" fmla="*/ 0 h 132"/>
                    <a:gd name="T2" fmla="*/ 92 w 100"/>
                    <a:gd name="T3" fmla="*/ 78 h 132"/>
                    <a:gd name="T4" fmla="*/ 92 w 100"/>
                    <a:gd name="T5" fmla="*/ 0 h 132"/>
                    <a:gd name="T6" fmla="*/ 92 w 100"/>
                    <a:gd name="T7" fmla="*/ 0 h 132"/>
                    <a:gd name="T8" fmla="*/ 94 w 100"/>
                    <a:gd name="T9" fmla="*/ 8 h 132"/>
                    <a:gd name="T10" fmla="*/ 98 w 100"/>
                    <a:gd name="T11" fmla="*/ 32 h 132"/>
                    <a:gd name="T12" fmla="*/ 100 w 100"/>
                    <a:gd name="T13" fmla="*/ 48 h 132"/>
                    <a:gd name="T14" fmla="*/ 100 w 100"/>
                    <a:gd name="T15" fmla="*/ 66 h 132"/>
                    <a:gd name="T16" fmla="*/ 100 w 100"/>
                    <a:gd name="T17" fmla="*/ 82 h 132"/>
                    <a:gd name="T18" fmla="*/ 98 w 100"/>
                    <a:gd name="T19" fmla="*/ 100 h 132"/>
                    <a:gd name="T20" fmla="*/ 26 w 100"/>
                    <a:gd name="T21" fmla="*/ 28 h 132"/>
                    <a:gd name="T22" fmla="*/ 0 w 100"/>
                    <a:gd name="T23" fmla="*/ 132 h 132"/>
                    <a:gd name="T24" fmla="*/ 0 w 100"/>
                    <a:gd name="T25" fmla="*/ 132 h 132"/>
                    <a:gd name="T26" fmla="*/ 2 w 100"/>
                    <a:gd name="T27" fmla="*/ 110 h 132"/>
                    <a:gd name="T28" fmla="*/ 10 w 100"/>
                    <a:gd name="T29" fmla="*/ 64 h 132"/>
                    <a:gd name="T30" fmla="*/ 18 w 100"/>
                    <a:gd name="T31" fmla="*/ 18 h 132"/>
                    <a:gd name="T32" fmla="*/ 22 w 100"/>
                    <a:gd name="T33" fmla="*/ 4 h 132"/>
                    <a:gd name="T34" fmla="*/ 24 w 100"/>
                    <a:gd name="T35" fmla="*/ 0 h 132"/>
                    <a:gd name="T36" fmla="*/ 26 w 100"/>
                    <a:gd name="T37" fmla="*/ 0 h 13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0"/>
                    <a:gd name="T58" fmla="*/ 0 h 132"/>
                    <a:gd name="T59" fmla="*/ 100 w 100"/>
                    <a:gd name="T60" fmla="*/ 132 h 13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0" h="132">
                      <a:moveTo>
                        <a:pt x="26" y="0"/>
                      </a:moveTo>
                      <a:lnTo>
                        <a:pt x="92" y="78"/>
                      </a:lnTo>
                      <a:lnTo>
                        <a:pt x="92" y="0"/>
                      </a:lnTo>
                      <a:lnTo>
                        <a:pt x="94" y="8"/>
                      </a:lnTo>
                      <a:lnTo>
                        <a:pt x="98" y="32"/>
                      </a:lnTo>
                      <a:lnTo>
                        <a:pt x="100" y="48"/>
                      </a:lnTo>
                      <a:lnTo>
                        <a:pt x="100" y="66"/>
                      </a:lnTo>
                      <a:lnTo>
                        <a:pt x="100" y="82"/>
                      </a:lnTo>
                      <a:lnTo>
                        <a:pt x="98" y="100"/>
                      </a:lnTo>
                      <a:lnTo>
                        <a:pt x="26" y="28"/>
                      </a:lnTo>
                      <a:lnTo>
                        <a:pt x="0" y="132"/>
                      </a:lnTo>
                      <a:lnTo>
                        <a:pt x="2" y="110"/>
                      </a:lnTo>
                      <a:lnTo>
                        <a:pt x="10" y="64"/>
                      </a:lnTo>
                      <a:lnTo>
                        <a:pt x="18" y="18"/>
                      </a:lnTo>
                      <a:lnTo>
                        <a:pt x="22" y="4"/>
                      </a:lnTo>
                      <a:lnTo>
                        <a:pt x="24" y="0"/>
                      </a:lnTo>
                      <a:lnTo>
                        <a:pt x="26" y="0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81" name="Freeform 515"/>
                <p:cNvSpPr>
                  <a:spLocks/>
                </p:cNvSpPr>
                <p:nvPr/>
              </p:nvSpPr>
              <p:spPr bwMode="auto">
                <a:xfrm>
                  <a:off x="2062" y="3482"/>
                  <a:ext cx="100" cy="132"/>
                </a:xfrm>
                <a:custGeom>
                  <a:avLst/>
                  <a:gdLst>
                    <a:gd name="T0" fmla="*/ 26 w 100"/>
                    <a:gd name="T1" fmla="*/ 0 h 132"/>
                    <a:gd name="T2" fmla="*/ 92 w 100"/>
                    <a:gd name="T3" fmla="*/ 78 h 132"/>
                    <a:gd name="T4" fmla="*/ 92 w 100"/>
                    <a:gd name="T5" fmla="*/ 0 h 132"/>
                    <a:gd name="T6" fmla="*/ 92 w 100"/>
                    <a:gd name="T7" fmla="*/ 0 h 132"/>
                    <a:gd name="T8" fmla="*/ 94 w 100"/>
                    <a:gd name="T9" fmla="*/ 8 h 132"/>
                    <a:gd name="T10" fmla="*/ 98 w 100"/>
                    <a:gd name="T11" fmla="*/ 32 h 132"/>
                    <a:gd name="T12" fmla="*/ 100 w 100"/>
                    <a:gd name="T13" fmla="*/ 48 h 132"/>
                    <a:gd name="T14" fmla="*/ 100 w 100"/>
                    <a:gd name="T15" fmla="*/ 66 h 132"/>
                    <a:gd name="T16" fmla="*/ 100 w 100"/>
                    <a:gd name="T17" fmla="*/ 82 h 132"/>
                    <a:gd name="T18" fmla="*/ 98 w 100"/>
                    <a:gd name="T19" fmla="*/ 100 h 132"/>
                    <a:gd name="T20" fmla="*/ 26 w 100"/>
                    <a:gd name="T21" fmla="*/ 28 h 132"/>
                    <a:gd name="T22" fmla="*/ 0 w 100"/>
                    <a:gd name="T23" fmla="*/ 132 h 132"/>
                    <a:gd name="T24" fmla="*/ 0 w 100"/>
                    <a:gd name="T25" fmla="*/ 132 h 132"/>
                    <a:gd name="T26" fmla="*/ 2 w 100"/>
                    <a:gd name="T27" fmla="*/ 110 h 132"/>
                    <a:gd name="T28" fmla="*/ 10 w 100"/>
                    <a:gd name="T29" fmla="*/ 64 h 132"/>
                    <a:gd name="T30" fmla="*/ 18 w 100"/>
                    <a:gd name="T31" fmla="*/ 18 h 132"/>
                    <a:gd name="T32" fmla="*/ 22 w 100"/>
                    <a:gd name="T33" fmla="*/ 4 h 132"/>
                    <a:gd name="T34" fmla="*/ 24 w 100"/>
                    <a:gd name="T35" fmla="*/ 0 h 132"/>
                    <a:gd name="T36" fmla="*/ 26 w 100"/>
                    <a:gd name="T37" fmla="*/ 0 h 13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0"/>
                    <a:gd name="T58" fmla="*/ 0 h 132"/>
                    <a:gd name="T59" fmla="*/ 100 w 100"/>
                    <a:gd name="T60" fmla="*/ 132 h 13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0" h="132">
                      <a:moveTo>
                        <a:pt x="26" y="0"/>
                      </a:moveTo>
                      <a:lnTo>
                        <a:pt x="92" y="78"/>
                      </a:lnTo>
                      <a:lnTo>
                        <a:pt x="92" y="0"/>
                      </a:lnTo>
                      <a:lnTo>
                        <a:pt x="94" y="8"/>
                      </a:lnTo>
                      <a:lnTo>
                        <a:pt x="98" y="32"/>
                      </a:lnTo>
                      <a:lnTo>
                        <a:pt x="100" y="48"/>
                      </a:lnTo>
                      <a:lnTo>
                        <a:pt x="100" y="66"/>
                      </a:lnTo>
                      <a:lnTo>
                        <a:pt x="100" y="82"/>
                      </a:lnTo>
                      <a:lnTo>
                        <a:pt x="98" y="100"/>
                      </a:lnTo>
                      <a:lnTo>
                        <a:pt x="26" y="28"/>
                      </a:lnTo>
                      <a:lnTo>
                        <a:pt x="0" y="132"/>
                      </a:lnTo>
                      <a:lnTo>
                        <a:pt x="2" y="110"/>
                      </a:lnTo>
                      <a:lnTo>
                        <a:pt x="10" y="64"/>
                      </a:lnTo>
                      <a:lnTo>
                        <a:pt x="18" y="18"/>
                      </a:lnTo>
                      <a:lnTo>
                        <a:pt x="22" y="4"/>
                      </a:lnTo>
                      <a:lnTo>
                        <a:pt x="24" y="0"/>
                      </a:lnTo>
                      <a:lnTo>
                        <a:pt x="2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82" name="Freeform 516"/>
                <p:cNvSpPr>
                  <a:spLocks/>
                </p:cNvSpPr>
                <p:nvPr/>
              </p:nvSpPr>
              <p:spPr bwMode="auto">
                <a:xfrm>
                  <a:off x="2004" y="3800"/>
                  <a:ext cx="312" cy="242"/>
                </a:xfrm>
                <a:custGeom>
                  <a:avLst/>
                  <a:gdLst>
                    <a:gd name="T0" fmla="*/ 0 w 312"/>
                    <a:gd name="T1" fmla="*/ 172 h 242"/>
                    <a:gd name="T2" fmla="*/ 54 w 312"/>
                    <a:gd name="T3" fmla="*/ 148 h 242"/>
                    <a:gd name="T4" fmla="*/ 70 w 312"/>
                    <a:gd name="T5" fmla="*/ 134 h 242"/>
                    <a:gd name="T6" fmla="*/ 132 w 312"/>
                    <a:gd name="T7" fmla="*/ 44 h 242"/>
                    <a:gd name="T8" fmla="*/ 270 w 312"/>
                    <a:gd name="T9" fmla="*/ 0 h 242"/>
                    <a:gd name="T10" fmla="*/ 272 w 312"/>
                    <a:gd name="T11" fmla="*/ 2 h 242"/>
                    <a:gd name="T12" fmla="*/ 274 w 312"/>
                    <a:gd name="T13" fmla="*/ 12 h 242"/>
                    <a:gd name="T14" fmla="*/ 266 w 312"/>
                    <a:gd name="T15" fmla="*/ 18 h 242"/>
                    <a:gd name="T16" fmla="*/ 214 w 312"/>
                    <a:gd name="T17" fmla="*/ 24 h 242"/>
                    <a:gd name="T18" fmla="*/ 156 w 312"/>
                    <a:gd name="T19" fmla="*/ 60 h 242"/>
                    <a:gd name="T20" fmla="*/ 232 w 312"/>
                    <a:gd name="T21" fmla="*/ 42 h 242"/>
                    <a:gd name="T22" fmla="*/ 272 w 312"/>
                    <a:gd name="T23" fmla="*/ 42 h 242"/>
                    <a:gd name="T24" fmla="*/ 306 w 312"/>
                    <a:gd name="T25" fmla="*/ 42 h 242"/>
                    <a:gd name="T26" fmla="*/ 312 w 312"/>
                    <a:gd name="T27" fmla="*/ 52 h 242"/>
                    <a:gd name="T28" fmla="*/ 310 w 312"/>
                    <a:gd name="T29" fmla="*/ 60 h 242"/>
                    <a:gd name="T30" fmla="*/ 298 w 312"/>
                    <a:gd name="T31" fmla="*/ 66 h 242"/>
                    <a:gd name="T32" fmla="*/ 300 w 312"/>
                    <a:gd name="T33" fmla="*/ 68 h 242"/>
                    <a:gd name="T34" fmla="*/ 304 w 312"/>
                    <a:gd name="T35" fmla="*/ 76 h 242"/>
                    <a:gd name="T36" fmla="*/ 298 w 312"/>
                    <a:gd name="T37" fmla="*/ 82 h 242"/>
                    <a:gd name="T38" fmla="*/ 246 w 312"/>
                    <a:gd name="T39" fmla="*/ 98 h 242"/>
                    <a:gd name="T40" fmla="*/ 252 w 312"/>
                    <a:gd name="T41" fmla="*/ 108 h 242"/>
                    <a:gd name="T42" fmla="*/ 282 w 312"/>
                    <a:gd name="T43" fmla="*/ 100 h 242"/>
                    <a:gd name="T44" fmla="*/ 284 w 312"/>
                    <a:gd name="T45" fmla="*/ 108 h 242"/>
                    <a:gd name="T46" fmla="*/ 280 w 312"/>
                    <a:gd name="T47" fmla="*/ 114 h 242"/>
                    <a:gd name="T48" fmla="*/ 270 w 312"/>
                    <a:gd name="T49" fmla="*/ 120 h 242"/>
                    <a:gd name="T50" fmla="*/ 232 w 312"/>
                    <a:gd name="T51" fmla="*/ 134 h 242"/>
                    <a:gd name="T52" fmla="*/ 194 w 312"/>
                    <a:gd name="T53" fmla="*/ 148 h 242"/>
                    <a:gd name="T54" fmla="*/ 124 w 312"/>
                    <a:gd name="T55" fmla="*/ 202 h 242"/>
                    <a:gd name="T56" fmla="*/ 110 w 312"/>
                    <a:gd name="T57" fmla="*/ 208 h 242"/>
                    <a:gd name="T58" fmla="*/ 90 w 312"/>
                    <a:gd name="T59" fmla="*/ 210 h 242"/>
                    <a:gd name="T60" fmla="*/ 22 w 312"/>
                    <a:gd name="T61" fmla="*/ 242 h 242"/>
                    <a:gd name="T62" fmla="*/ 10 w 312"/>
                    <a:gd name="T63" fmla="*/ 224 h 242"/>
                    <a:gd name="T64" fmla="*/ 2 w 312"/>
                    <a:gd name="T65" fmla="*/ 202 h 242"/>
                    <a:gd name="T66" fmla="*/ 0 w 312"/>
                    <a:gd name="T67" fmla="*/ 172 h 24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12"/>
                    <a:gd name="T103" fmla="*/ 0 h 242"/>
                    <a:gd name="T104" fmla="*/ 312 w 312"/>
                    <a:gd name="T105" fmla="*/ 242 h 24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12" h="242">
                      <a:moveTo>
                        <a:pt x="0" y="172"/>
                      </a:moveTo>
                      <a:lnTo>
                        <a:pt x="0" y="172"/>
                      </a:lnTo>
                      <a:lnTo>
                        <a:pt x="30" y="160"/>
                      </a:lnTo>
                      <a:lnTo>
                        <a:pt x="54" y="148"/>
                      </a:lnTo>
                      <a:lnTo>
                        <a:pt x="64" y="142"/>
                      </a:lnTo>
                      <a:lnTo>
                        <a:pt x="70" y="134"/>
                      </a:lnTo>
                      <a:lnTo>
                        <a:pt x="132" y="44"/>
                      </a:lnTo>
                      <a:lnTo>
                        <a:pt x="200" y="2"/>
                      </a:lnTo>
                      <a:lnTo>
                        <a:pt x="270" y="0"/>
                      </a:lnTo>
                      <a:lnTo>
                        <a:pt x="272" y="2"/>
                      </a:lnTo>
                      <a:lnTo>
                        <a:pt x="274" y="8"/>
                      </a:lnTo>
                      <a:lnTo>
                        <a:pt x="274" y="12"/>
                      </a:lnTo>
                      <a:lnTo>
                        <a:pt x="270" y="14"/>
                      </a:lnTo>
                      <a:lnTo>
                        <a:pt x="266" y="18"/>
                      </a:lnTo>
                      <a:lnTo>
                        <a:pt x="258" y="20"/>
                      </a:lnTo>
                      <a:lnTo>
                        <a:pt x="214" y="24"/>
                      </a:lnTo>
                      <a:lnTo>
                        <a:pt x="156" y="60"/>
                      </a:lnTo>
                      <a:lnTo>
                        <a:pt x="232" y="42"/>
                      </a:lnTo>
                      <a:lnTo>
                        <a:pt x="246" y="42"/>
                      </a:lnTo>
                      <a:lnTo>
                        <a:pt x="272" y="42"/>
                      </a:lnTo>
                      <a:lnTo>
                        <a:pt x="306" y="42"/>
                      </a:lnTo>
                      <a:lnTo>
                        <a:pt x="308" y="46"/>
                      </a:lnTo>
                      <a:lnTo>
                        <a:pt x="312" y="52"/>
                      </a:lnTo>
                      <a:lnTo>
                        <a:pt x="312" y="56"/>
                      </a:lnTo>
                      <a:lnTo>
                        <a:pt x="310" y="60"/>
                      </a:lnTo>
                      <a:lnTo>
                        <a:pt x="306" y="62"/>
                      </a:lnTo>
                      <a:lnTo>
                        <a:pt x="298" y="66"/>
                      </a:lnTo>
                      <a:lnTo>
                        <a:pt x="300" y="68"/>
                      </a:lnTo>
                      <a:lnTo>
                        <a:pt x="302" y="72"/>
                      </a:lnTo>
                      <a:lnTo>
                        <a:pt x="304" y="76"/>
                      </a:lnTo>
                      <a:lnTo>
                        <a:pt x="302" y="78"/>
                      </a:lnTo>
                      <a:lnTo>
                        <a:pt x="298" y="82"/>
                      </a:lnTo>
                      <a:lnTo>
                        <a:pt x="292" y="84"/>
                      </a:lnTo>
                      <a:lnTo>
                        <a:pt x="246" y="98"/>
                      </a:lnTo>
                      <a:lnTo>
                        <a:pt x="200" y="124"/>
                      </a:lnTo>
                      <a:lnTo>
                        <a:pt x="252" y="108"/>
                      </a:lnTo>
                      <a:lnTo>
                        <a:pt x="282" y="100"/>
                      </a:lnTo>
                      <a:lnTo>
                        <a:pt x="284" y="102"/>
                      </a:lnTo>
                      <a:lnTo>
                        <a:pt x="284" y="108"/>
                      </a:lnTo>
                      <a:lnTo>
                        <a:pt x="282" y="110"/>
                      </a:lnTo>
                      <a:lnTo>
                        <a:pt x="280" y="114"/>
                      </a:lnTo>
                      <a:lnTo>
                        <a:pt x="276" y="118"/>
                      </a:lnTo>
                      <a:lnTo>
                        <a:pt x="270" y="120"/>
                      </a:lnTo>
                      <a:lnTo>
                        <a:pt x="232" y="134"/>
                      </a:lnTo>
                      <a:lnTo>
                        <a:pt x="194" y="148"/>
                      </a:lnTo>
                      <a:lnTo>
                        <a:pt x="166" y="172"/>
                      </a:lnTo>
                      <a:lnTo>
                        <a:pt x="124" y="202"/>
                      </a:lnTo>
                      <a:lnTo>
                        <a:pt x="110" y="208"/>
                      </a:lnTo>
                      <a:lnTo>
                        <a:pt x="100" y="210"/>
                      </a:lnTo>
                      <a:lnTo>
                        <a:pt x="90" y="210"/>
                      </a:lnTo>
                      <a:lnTo>
                        <a:pt x="22" y="242"/>
                      </a:lnTo>
                      <a:lnTo>
                        <a:pt x="18" y="238"/>
                      </a:lnTo>
                      <a:lnTo>
                        <a:pt x="10" y="224"/>
                      </a:lnTo>
                      <a:lnTo>
                        <a:pt x="6" y="214"/>
                      </a:lnTo>
                      <a:lnTo>
                        <a:pt x="2" y="202"/>
                      </a:lnTo>
                      <a:lnTo>
                        <a:pt x="0" y="188"/>
                      </a:lnTo>
                      <a:lnTo>
                        <a:pt x="0" y="172"/>
                      </a:lnTo>
                      <a:close/>
                    </a:path>
                  </a:pathLst>
                </a:custGeom>
                <a:solidFill>
                  <a:srgbClr val="F0AC7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83" name="Freeform 517"/>
                <p:cNvSpPr>
                  <a:spLocks/>
                </p:cNvSpPr>
                <p:nvPr/>
              </p:nvSpPr>
              <p:spPr bwMode="auto">
                <a:xfrm>
                  <a:off x="2004" y="3800"/>
                  <a:ext cx="312" cy="242"/>
                </a:xfrm>
                <a:custGeom>
                  <a:avLst/>
                  <a:gdLst>
                    <a:gd name="T0" fmla="*/ 0 w 312"/>
                    <a:gd name="T1" fmla="*/ 172 h 242"/>
                    <a:gd name="T2" fmla="*/ 54 w 312"/>
                    <a:gd name="T3" fmla="*/ 148 h 242"/>
                    <a:gd name="T4" fmla="*/ 70 w 312"/>
                    <a:gd name="T5" fmla="*/ 134 h 242"/>
                    <a:gd name="T6" fmla="*/ 132 w 312"/>
                    <a:gd name="T7" fmla="*/ 44 h 242"/>
                    <a:gd name="T8" fmla="*/ 270 w 312"/>
                    <a:gd name="T9" fmla="*/ 0 h 242"/>
                    <a:gd name="T10" fmla="*/ 272 w 312"/>
                    <a:gd name="T11" fmla="*/ 2 h 242"/>
                    <a:gd name="T12" fmla="*/ 274 w 312"/>
                    <a:gd name="T13" fmla="*/ 12 h 242"/>
                    <a:gd name="T14" fmla="*/ 266 w 312"/>
                    <a:gd name="T15" fmla="*/ 18 h 242"/>
                    <a:gd name="T16" fmla="*/ 214 w 312"/>
                    <a:gd name="T17" fmla="*/ 24 h 242"/>
                    <a:gd name="T18" fmla="*/ 156 w 312"/>
                    <a:gd name="T19" fmla="*/ 60 h 242"/>
                    <a:gd name="T20" fmla="*/ 232 w 312"/>
                    <a:gd name="T21" fmla="*/ 42 h 242"/>
                    <a:gd name="T22" fmla="*/ 272 w 312"/>
                    <a:gd name="T23" fmla="*/ 42 h 242"/>
                    <a:gd name="T24" fmla="*/ 306 w 312"/>
                    <a:gd name="T25" fmla="*/ 42 h 242"/>
                    <a:gd name="T26" fmla="*/ 312 w 312"/>
                    <a:gd name="T27" fmla="*/ 52 h 242"/>
                    <a:gd name="T28" fmla="*/ 310 w 312"/>
                    <a:gd name="T29" fmla="*/ 60 h 242"/>
                    <a:gd name="T30" fmla="*/ 298 w 312"/>
                    <a:gd name="T31" fmla="*/ 66 h 242"/>
                    <a:gd name="T32" fmla="*/ 300 w 312"/>
                    <a:gd name="T33" fmla="*/ 68 h 242"/>
                    <a:gd name="T34" fmla="*/ 304 w 312"/>
                    <a:gd name="T35" fmla="*/ 76 h 242"/>
                    <a:gd name="T36" fmla="*/ 298 w 312"/>
                    <a:gd name="T37" fmla="*/ 82 h 242"/>
                    <a:gd name="T38" fmla="*/ 246 w 312"/>
                    <a:gd name="T39" fmla="*/ 98 h 242"/>
                    <a:gd name="T40" fmla="*/ 252 w 312"/>
                    <a:gd name="T41" fmla="*/ 108 h 242"/>
                    <a:gd name="T42" fmla="*/ 282 w 312"/>
                    <a:gd name="T43" fmla="*/ 100 h 242"/>
                    <a:gd name="T44" fmla="*/ 284 w 312"/>
                    <a:gd name="T45" fmla="*/ 108 h 242"/>
                    <a:gd name="T46" fmla="*/ 280 w 312"/>
                    <a:gd name="T47" fmla="*/ 114 h 242"/>
                    <a:gd name="T48" fmla="*/ 270 w 312"/>
                    <a:gd name="T49" fmla="*/ 120 h 242"/>
                    <a:gd name="T50" fmla="*/ 232 w 312"/>
                    <a:gd name="T51" fmla="*/ 134 h 242"/>
                    <a:gd name="T52" fmla="*/ 194 w 312"/>
                    <a:gd name="T53" fmla="*/ 148 h 242"/>
                    <a:gd name="T54" fmla="*/ 124 w 312"/>
                    <a:gd name="T55" fmla="*/ 202 h 242"/>
                    <a:gd name="T56" fmla="*/ 110 w 312"/>
                    <a:gd name="T57" fmla="*/ 208 h 242"/>
                    <a:gd name="T58" fmla="*/ 90 w 312"/>
                    <a:gd name="T59" fmla="*/ 210 h 242"/>
                    <a:gd name="T60" fmla="*/ 22 w 312"/>
                    <a:gd name="T61" fmla="*/ 242 h 242"/>
                    <a:gd name="T62" fmla="*/ 10 w 312"/>
                    <a:gd name="T63" fmla="*/ 224 h 242"/>
                    <a:gd name="T64" fmla="*/ 2 w 312"/>
                    <a:gd name="T65" fmla="*/ 202 h 242"/>
                    <a:gd name="T66" fmla="*/ 0 w 312"/>
                    <a:gd name="T67" fmla="*/ 172 h 24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12"/>
                    <a:gd name="T103" fmla="*/ 0 h 242"/>
                    <a:gd name="T104" fmla="*/ 312 w 312"/>
                    <a:gd name="T105" fmla="*/ 242 h 24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12" h="242">
                      <a:moveTo>
                        <a:pt x="0" y="172"/>
                      </a:moveTo>
                      <a:lnTo>
                        <a:pt x="0" y="172"/>
                      </a:lnTo>
                      <a:lnTo>
                        <a:pt x="30" y="160"/>
                      </a:lnTo>
                      <a:lnTo>
                        <a:pt x="54" y="148"/>
                      </a:lnTo>
                      <a:lnTo>
                        <a:pt x="64" y="142"/>
                      </a:lnTo>
                      <a:lnTo>
                        <a:pt x="70" y="134"/>
                      </a:lnTo>
                      <a:lnTo>
                        <a:pt x="132" y="44"/>
                      </a:lnTo>
                      <a:lnTo>
                        <a:pt x="200" y="2"/>
                      </a:lnTo>
                      <a:lnTo>
                        <a:pt x="270" y="0"/>
                      </a:lnTo>
                      <a:lnTo>
                        <a:pt x="272" y="2"/>
                      </a:lnTo>
                      <a:lnTo>
                        <a:pt x="274" y="8"/>
                      </a:lnTo>
                      <a:lnTo>
                        <a:pt x="274" y="12"/>
                      </a:lnTo>
                      <a:lnTo>
                        <a:pt x="270" y="14"/>
                      </a:lnTo>
                      <a:lnTo>
                        <a:pt x="266" y="18"/>
                      </a:lnTo>
                      <a:lnTo>
                        <a:pt x="258" y="20"/>
                      </a:lnTo>
                      <a:lnTo>
                        <a:pt x="214" y="24"/>
                      </a:lnTo>
                      <a:lnTo>
                        <a:pt x="156" y="60"/>
                      </a:lnTo>
                      <a:lnTo>
                        <a:pt x="232" y="42"/>
                      </a:lnTo>
                      <a:lnTo>
                        <a:pt x="246" y="42"/>
                      </a:lnTo>
                      <a:lnTo>
                        <a:pt x="272" y="42"/>
                      </a:lnTo>
                      <a:lnTo>
                        <a:pt x="306" y="42"/>
                      </a:lnTo>
                      <a:lnTo>
                        <a:pt x="308" y="46"/>
                      </a:lnTo>
                      <a:lnTo>
                        <a:pt x="312" y="52"/>
                      </a:lnTo>
                      <a:lnTo>
                        <a:pt x="312" y="56"/>
                      </a:lnTo>
                      <a:lnTo>
                        <a:pt x="310" y="60"/>
                      </a:lnTo>
                      <a:lnTo>
                        <a:pt x="306" y="62"/>
                      </a:lnTo>
                      <a:lnTo>
                        <a:pt x="298" y="66"/>
                      </a:lnTo>
                      <a:lnTo>
                        <a:pt x="300" y="68"/>
                      </a:lnTo>
                      <a:lnTo>
                        <a:pt x="302" y="72"/>
                      </a:lnTo>
                      <a:lnTo>
                        <a:pt x="304" y="76"/>
                      </a:lnTo>
                      <a:lnTo>
                        <a:pt x="302" y="78"/>
                      </a:lnTo>
                      <a:lnTo>
                        <a:pt x="298" y="82"/>
                      </a:lnTo>
                      <a:lnTo>
                        <a:pt x="292" y="84"/>
                      </a:lnTo>
                      <a:lnTo>
                        <a:pt x="246" y="98"/>
                      </a:lnTo>
                      <a:lnTo>
                        <a:pt x="200" y="124"/>
                      </a:lnTo>
                      <a:lnTo>
                        <a:pt x="252" y="108"/>
                      </a:lnTo>
                      <a:lnTo>
                        <a:pt x="282" y="100"/>
                      </a:lnTo>
                      <a:lnTo>
                        <a:pt x="284" y="102"/>
                      </a:lnTo>
                      <a:lnTo>
                        <a:pt x="284" y="108"/>
                      </a:lnTo>
                      <a:lnTo>
                        <a:pt x="282" y="110"/>
                      </a:lnTo>
                      <a:lnTo>
                        <a:pt x="280" y="114"/>
                      </a:lnTo>
                      <a:lnTo>
                        <a:pt x="276" y="118"/>
                      </a:lnTo>
                      <a:lnTo>
                        <a:pt x="270" y="120"/>
                      </a:lnTo>
                      <a:lnTo>
                        <a:pt x="232" y="134"/>
                      </a:lnTo>
                      <a:lnTo>
                        <a:pt x="194" y="148"/>
                      </a:lnTo>
                      <a:lnTo>
                        <a:pt x="166" y="172"/>
                      </a:lnTo>
                      <a:lnTo>
                        <a:pt x="124" y="202"/>
                      </a:lnTo>
                      <a:lnTo>
                        <a:pt x="110" y="208"/>
                      </a:lnTo>
                      <a:lnTo>
                        <a:pt x="100" y="210"/>
                      </a:lnTo>
                      <a:lnTo>
                        <a:pt x="90" y="210"/>
                      </a:lnTo>
                      <a:lnTo>
                        <a:pt x="22" y="242"/>
                      </a:lnTo>
                      <a:lnTo>
                        <a:pt x="18" y="238"/>
                      </a:lnTo>
                      <a:lnTo>
                        <a:pt x="10" y="224"/>
                      </a:lnTo>
                      <a:lnTo>
                        <a:pt x="6" y="214"/>
                      </a:lnTo>
                      <a:lnTo>
                        <a:pt x="2" y="202"/>
                      </a:lnTo>
                      <a:lnTo>
                        <a:pt x="0" y="188"/>
                      </a:lnTo>
                      <a:lnTo>
                        <a:pt x="0" y="17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84" name="Freeform 518"/>
                <p:cNvSpPr>
                  <a:spLocks/>
                </p:cNvSpPr>
                <p:nvPr/>
              </p:nvSpPr>
              <p:spPr bwMode="auto">
                <a:xfrm>
                  <a:off x="1586" y="3540"/>
                  <a:ext cx="474" cy="678"/>
                </a:xfrm>
                <a:custGeom>
                  <a:avLst/>
                  <a:gdLst>
                    <a:gd name="T0" fmla="*/ 12 w 474"/>
                    <a:gd name="T1" fmla="*/ 0 h 678"/>
                    <a:gd name="T2" fmla="*/ 90 w 474"/>
                    <a:gd name="T3" fmla="*/ 52 h 678"/>
                    <a:gd name="T4" fmla="*/ 156 w 474"/>
                    <a:gd name="T5" fmla="*/ 104 h 678"/>
                    <a:gd name="T6" fmla="*/ 196 w 474"/>
                    <a:gd name="T7" fmla="*/ 142 h 678"/>
                    <a:gd name="T8" fmla="*/ 226 w 474"/>
                    <a:gd name="T9" fmla="*/ 180 h 678"/>
                    <a:gd name="T10" fmla="*/ 240 w 474"/>
                    <a:gd name="T11" fmla="*/ 218 h 678"/>
                    <a:gd name="T12" fmla="*/ 240 w 474"/>
                    <a:gd name="T13" fmla="*/ 234 h 678"/>
                    <a:gd name="T14" fmla="*/ 232 w 474"/>
                    <a:gd name="T15" fmla="*/ 268 h 678"/>
                    <a:gd name="T16" fmla="*/ 198 w 474"/>
                    <a:gd name="T17" fmla="*/ 372 h 678"/>
                    <a:gd name="T18" fmla="*/ 178 w 474"/>
                    <a:gd name="T19" fmla="*/ 436 h 678"/>
                    <a:gd name="T20" fmla="*/ 172 w 474"/>
                    <a:gd name="T21" fmla="*/ 480 h 678"/>
                    <a:gd name="T22" fmla="*/ 180 w 474"/>
                    <a:gd name="T23" fmla="*/ 476 h 678"/>
                    <a:gd name="T24" fmla="*/ 220 w 474"/>
                    <a:gd name="T25" fmla="*/ 458 h 678"/>
                    <a:gd name="T26" fmla="*/ 260 w 474"/>
                    <a:gd name="T27" fmla="*/ 448 h 678"/>
                    <a:gd name="T28" fmla="*/ 284 w 474"/>
                    <a:gd name="T29" fmla="*/ 446 h 678"/>
                    <a:gd name="T30" fmla="*/ 334 w 474"/>
                    <a:gd name="T31" fmla="*/ 440 h 678"/>
                    <a:gd name="T32" fmla="*/ 384 w 474"/>
                    <a:gd name="T33" fmla="*/ 426 h 678"/>
                    <a:gd name="T34" fmla="*/ 436 w 474"/>
                    <a:gd name="T35" fmla="*/ 406 h 678"/>
                    <a:gd name="T36" fmla="*/ 434 w 474"/>
                    <a:gd name="T37" fmla="*/ 414 h 678"/>
                    <a:gd name="T38" fmla="*/ 434 w 474"/>
                    <a:gd name="T39" fmla="*/ 436 h 678"/>
                    <a:gd name="T40" fmla="*/ 444 w 474"/>
                    <a:gd name="T41" fmla="*/ 464 h 678"/>
                    <a:gd name="T42" fmla="*/ 464 w 474"/>
                    <a:gd name="T43" fmla="*/ 486 h 678"/>
                    <a:gd name="T44" fmla="*/ 474 w 474"/>
                    <a:gd name="T45" fmla="*/ 494 h 678"/>
                    <a:gd name="T46" fmla="*/ 406 w 474"/>
                    <a:gd name="T47" fmla="*/ 542 h 678"/>
                    <a:gd name="T48" fmla="*/ 302 w 474"/>
                    <a:gd name="T49" fmla="*/ 604 h 678"/>
                    <a:gd name="T50" fmla="*/ 238 w 474"/>
                    <a:gd name="T51" fmla="*/ 632 h 678"/>
                    <a:gd name="T52" fmla="*/ 170 w 474"/>
                    <a:gd name="T53" fmla="*/ 658 h 678"/>
                    <a:gd name="T54" fmla="*/ 98 w 474"/>
                    <a:gd name="T55" fmla="*/ 674 h 678"/>
                    <a:gd name="T56" fmla="*/ 92 w 474"/>
                    <a:gd name="T57" fmla="*/ 676 h 678"/>
                    <a:gd name="T58" fmla="*/ 76 w 474"/>
                    <a:gd name="T59" fmla="*/ 676 h 678"/>
                    <a:gd name="T60" fmla="*/ 66 w 474"/>
                    <a:gd name="T61" fmla="*/ 668 h 678"/>
                    <a:gd name="T62" fmla="*/ 56 w 474"/>
                    <a:gd name="T63" fmla="*/ 650 h 678"/>
                    <a:gd name="T64" fmla="*/ 32 w 474"/>
                    <a:gd name="T65" fmla="*/ 582 h 678"/>
                    <a:gd name="T66" fmla="*/ 20 w 474"/>
                    <a:gd name="T67" fmla="*/ 532 h 678"/>
                    <a:gd name="T68" fmla="*/ 6 w 474"/>
                    <a:gd name="T69" fmla="*/ 426 h 678"/>
                    <a:gd name="T70" fmla="*/ 0 w 474"/>
                    <a:gd name="T71" fmla="*/ 324 h 678"/>
                    <a:gd name="T72" fmla="*/ 2 w 474"/>
                    <a:gd name="T73" fmla="*/ 234 h 678"/>
                    <a:gd name="T74" fmla="*/ 6 w 474"/>
                    <a:gd name="T75" fmla="*/ 200 h 678"/>
                    <a:gd name="T76" fmla="*/ 10 w 474"/>
                    <a:gd name="T77" fmla="*/ 134 h 678"/>
                    <a:gd name="T78" fmla="*/ 12 w 474"/>
                    <a:gd name="T79" fmla="*/ 0 h 678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474"/>
                    <a:gd name="T121" fmla="*/ 0 h 678"/>
                    <a:gd name="T122" fmla="*/ 474 w 474"/>
                    <a:gd name="T123" fmla="*/ 678 h 678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474" h="678">
                      <a:moveTo>
                        <a:pt x="12" y="0"/>
                      </a:moveTo>
                      <a:lnTo>
                        <a:pt x="12" y="0"/>
                      </a:lnTo>
                      <a:lnTo>
                        <a:pt x="50" y="26"/>
                      </a:lnTo>
                      <a:lnTo>
                        <a:pt x="90" y="52"/>
                      </a:lnTo>
                      <a:lnTo>
                        <a:pt x="134" y="84"/>
                      </a:lnTo>
                      <a:lnTo>
                        <a:pt x="156" y="104"/>
                      </a:lnTo>
                      <a:lnTo>
                        <a:pt x="176" y="122"/>
                      </a:lnTo>
                      <a:lnTo>
                        <a:pt x="196" y="142"/>
                      </a:lnTo>
                      <a:lnTo>
                        <a:pt x="212" y="162"/>
                      </a:lnTo>
                      <a:lnTo>
                        <a:pt x="226" y="180"/>
                      </a:lnTo>
                      <a:lnTo>
                        <a:pt x="236" y="200"/>
                      </a:lnTo>
                      <a:lnTo>
                        <a:pt x="240" y="218"/>
                      </a:lnTo>
                      <a:lnTo>
                        <a:pt x="242" y="226"/>
                      </a:lnTo>
                      <a:lnTo>
                        <a:pt x="240" y="234"/>
                      </a:lnTo>
                      <a:lnTo>
                        <a:pt x="232" y="268"/>
                      </a:lnTo>
                      <a:lnTo>
                        <a:pt x="222" y="302"/>
                      </a:lnTo>
                      <a:lnTo>
                        <a:pt x="198" y="372"/>
                      </a:lnTo>
                      <a:lnTo>
                        <a:pt x="188" y="406"/>
                      </a:lnTo>
                      <a:lnTo>
                        <a:pt x="178" y="436"/>
                      </a:lnTo>
                      <a:lnTo>
                        <a:pt x="174" y="460"/>
                      </a:lnTo>
                      <a:lnTo>
                        <a:pt x="172" y="480"/>
                      </a:lnTo>
                      <a:lnTo>
                        <a:pt x="180" y="476"/>
                      </a:lnTo>
                      <a:lnTo>
                        <a:pt x="204" y="464"/>
                      </a:lnTo>
                      <a:lnTo>
                        <a:pt x="220" y="458"/>
                      </a:lnTo>
                      <a:lnTo>
                        <a:pt x="240" y="452"/>
                      </a:lnTo>
                      <a:lnTo>
                        <a:pt x="260" y="448"/>
                      </a:lnTo>
                      <a:lnTo>
                        <a:pt x="284" y="446"/>
                      </a:lnTo>
                      <a:lnTo>
                        <a:pt x="308" y="444"/>
                      </a:lnTo>
                      <a:lnTo>
                        <a:pt x="334" y="440"/>
                      </a:lnTo>
                      <a:lnTo>
                        <a:pt x="360" y="432"/>
                      </a:lnTo>
                      <a:lnTo>
                        <a:pt x="384" y="426"/>
                      </a:lnTo>
                      <a:lnTo>
                        <a:pt x="420" y="412"/>
                      </a:lnTo>
                      <a:lnTo>
                        <a:pt x="436" y="406"/>
                      </a:lnTo>
                      <a:lnTo>
                        <a:pt x="434" y="414"/>
                      </a:lnTo>
                      <a:lnTo>
                        <a:pt x="432" y="424"/>
                      </a:lnTo>
                      <a:lnTo>
                        <a:pt x="434" y="436"/>
                      </a:lnTo>
                      <a:lnTo>
                        <a:pt x="438" y="450"/>
                      </a:lnTo>
                      <a:lnTo>
                        <a:pt x="444" y="464"/>
                      </a:lnTo>
                      <a:lnTo>
                        <a:pt x="456" y="480"/>
                      </a:lnTo>
                      <a:lnTo>
                        <a:pt x="464" y="486"/>
                      </a:lnTo>
                      <a:lnTo>
                        <a:pt x="474" y="494"/>
                      </a:lnTo>
                      <a:lnTo>
                        <a:pt x="442" y="518"/>
                      </a:lnTo>
                      <a:lnTo>
                        <a:pt x="406" y="542"/>
                      </a:lnTo>
                      <a:lnTo>
                        <a:pt x="358" y="572"/>
                      </a:lnTo>
                      <a:lnTo>
                        <a:pt x="302" y="604"/>
                      </a:lnTo>
                      <a:lnTo>
                        <a:pt x="270" y="618"/>
                      </a:lnTo>
                      <a:lnTo>
                        <a:pt x="238" y="632"/>
                      </a:lnTo>
                      <a:lnTo>
                        <a:pt x="204" y="646"/>
                      </a:lnTo>
                      <a:lnTo>
                        <a:pt x="170" y="658"/>
                      </a:lnTo>
                      <a:lnTo>
                        <a:pt x="134" y="666"/>
                      </a:lnTo>
                      <a:lnTo>
                        <a:pt x="98" y="674"/>
                      </a:lnTo>
                      <a:lnTo>
                        <a:pt x="92" y="676"/>
                      </a:lnTo>
                      <a:lnTo>
                        <a:pt x="86" y="678"/>
                      </a:lnTo>
                      <a:lnTo>
                        <a:pt x="76" y="676"/>
                      </a:lnTo>
                      <a:lnTo>
                        <a:pt x="72" y="672"/>
                      </a:lnTo>
                      <a:lnTo>
                        <a:pt x="66" y="668"/>
                      </a:lnTo>
                      <a:lnTo>
                        <a:pt x="62" y="660"/>
                      </a:lnTo>
                      <a:lnTo>
                        <a:pt x="56" y="650"/>
                      </a:lnTo>
                      <a:lnTo>
                        <a:pt x="44" y="622"/>
                      </a:lnTo>
                      <a:lnTo>
                        <a:pt x="32" y="582"/>
                      </a:lnTo>
                      <a:lnTo>
                        <a:pt x="20" y="532"/>
                      </a:lnTo>
                      <a:lnTo>
                        <a:pt x="12" y="480"/>
                      </a:lnTo>
                      <a:lnTo>
                        <a:pt x="6" y="426"/>
                      </a:lnTo>
                      <a:lnTo>
                        <a:pt x="2" y="374"/>
                      </a:lnTo>
                      <a:lnTo>
                        <a:pt x="0" y="324"/>
                      </a:lnTo>
                      <a:lnTo>
                        <a:pt x="0" y="276"/>
                      </a:lnTo>
                      <a:lnTo>
                        <a:pt x="2" y="234"/>
                      </a:lnTo>
                      <a:lnTo>
                        <a:pt x="6" y="200"/>
                      </a:lnTo>
                      <a:lnTo>
                        <a:pt x="8" y="168"/>
                      </a:lnTo>
                      <a:lnTo>
                        <a:pt x="10" y="134"/>
                      </a:lnTo>
                      <a:lnTo>
                        <a:pt x="12" y="7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85" name="Freeform 519"/>
                <p:cNvSpPr>
                  <a:spLocks/>
                </p:cNvSpPr>
                <p:nvPr/>
              </p:nvSpPr>
              <p:spPr bwMode="auto">
                <a:xfrm>
                  <a:off x="1586" y="3540"/>
                  <a:ext cx="474" cy="678"/>
                </a:xfrm>
                <a:custGeom>
                  <a:avLst/>
                  <a:gdLst>
                    <a:gd name="T0" fmla="*/ 12 w 474"/>
                    <a:gd name="T1" fmla="*/ 0 h 678"/>
                    <a:gd name="T2" fmla="*/ 90 w 474"/>
                    <a:gd name="T3" fmla="*/ 52 h 678"/>
                    <a:gd name="T4" fmla="*/ 156 w 474"/>
                    <a:gd name="T5" fmla="*/ 104 h 678"/>
                    <a:gd name="T6" fmla="*/ 196 w 474"/>
                    <a:gd name="T7" fmla="*/ 142 h 678"/>
                    <a:gd name="T8" fmla="*/ 226 w 474"/>
                    <a:gd name="T9" fmla="*/ 180 h 678"/>
                    <a:gd name="T10" fmla="*/ 240 w 474"/>
                    <a:gd name="T11" fmla="*/ 218 h 678"/>
                    <a:gd name="T12" fmla="*/ 240 w 474"/>
                    <a:gd name="T13" fmla="*/ 234 h 678"/>
                    <a:gd name="T14" fmla="*/ 232 w 474"/>
                    <a:gd name="T15" fmla="*/ 268 h 678"/>
                    <a:gd name="T16" fmla="*/ 198 w 474"/>
                    <a:gd name="T17" fmla="*/ 372 h 678"/>
                    <a:gd name="T18" fmla="*/ 178 w 474"/>
                    <a:gd name="T19" fmla="*/ 436 h 678"/>
                    <a:gd name="T20" fmla="*/ 172 w 474"/>
                    <a:gd name="T21" fmla="*/ 480 h 678"/>
                    <a:gd name="T22" fmla="*/ 180 w 474"/>
                    <a:gd name="T23" fmla="*/ 476 h 678"/>
                    <a:gd name="T24" fmla="*/ 220 w 474"/>
                    <a:gd name="T25" fmla="*/ 458 h 678"/>
                    <a:gd name="T26" fmla="*/ 260 w 474"/>
                    <a:gd name="T27" fmla="*/ 448 h 678"/>
                    <a:gd name="T28" fmla="*/ 284 w 474"/>
                    <a:gd name="T29" fmla="*/ 446 h 678"/>
                    <a:gd name="T30" fmla="*/ 334 w 474"/>
                    <a:gd name="T31" fmla="*/ 440 h 678"/>
                    <a:gd name="T32" fmla="*/ 384 w 474"/>
                    <a:gd name="T33" fmla="*/ 426 h 678"/>
                    <a:gd name="T34" fmla="*/ 436 w 474"/>
                    <a:gd name="T35" fmla="*/ 406 h 678"/>
                    <a:gd name="T36" fmla="*/ 434 w 474"/>
                    <a:gd name="T37" fmla="*/ 414 h 678"/>
                    <a:gd name="T38" fmla="*/ 434 w 474"/>
                    <a:gd name="T39" fmla="*/ 436 h 678"/>
                    <a:gd name="T40" fmla="*/ 444 w 474"/>
                    <a:gd name="T41" fmla="*/ 464 h 678"/>
                    <a:gd name="T42" fmla="*/ 464 w 474"/>
                    <a:gd name="T43" fmla="*/ 486 h 678"/>
                    <a:gd name="T44" fmla="*/ 474 w 474"/>
                    <a:gd name="T45" fmla="*/ 494 h 678"/>
                    <a:gd name="T46" fmla="*/ 406 w 474"/>
                    <a:gd name="T47" fmla="*/ 542 h 678"/>
                    <a:gd name="T48" fmla="*/ 302 w 474"/>
                    <a:gd name="T49" fmla="*/ 604 h 678"/>
                    <a:gd name="T50" fmla="*/ 238 w 474"/>
                    <a:gd name="T51" fmla="*/ 632 h 678"/>
                    <a:gd name="T52" fmla="*/ 170 w 474"/>
                    <a:gd name="T53" fmla="*/ 658 h 678"/>
                    <a:gd name="T54" fmla="*/ 98 w 474"/>
                    <a:gd name="T55" fmla="*/ 674 h 678"/>
                    <a:gd name="T56" fmla="*/ 92 w 474"/>
                    <a:gd name="T57" fmla="*/ 676 h 678"/>
                    <a:gd name="T58" fmla="*/ 76 w 474"/>
                    <a:gd name="T59" fmla="*/ 676 h 678"/>
                    <a:gd name="T60" fmla="*/ 66 w 474"/>
                    <a:gd name="T61" fmla="*/ 668 h 678"/>
                    <a:gd name="T62" fmla="*/ 56 w 474"/>
                    <a:gd name="T63" fmla="*/ 650 h 678"/>
                    <a:gd name="T64" fmla="*/ 32 w 474"/>
                    <a:gd name="T65" fmla="*/ 582 h 678"/>
                    <a:gd name="T66" fmla="*/ 20 w 474"/>
                    <a:gd name="T67" fmla="*/ 532 h 678"/>
                    <a:gd name="T68" fmla="*/ 6 w 474"/>
                    <a:gd name="T69" fmla="*/ 426 h 678"/>
                    <a:gd name="T70" fmla="*/ 0 w 474"/>
                    <a:gd name="T71" fmla="*/ 324 h 678"/>
                    <a:gd name="T72" fmla="*/ 2 w 474"/>
                    <a:gd name="T73" fmla="*/ 234 h 678"/>
                    <a:gd name="T74" fmla="*/ 6 w 474"/>
                    <a:gd name="T75" fmla="*/ 200 h 678"/>
                    <a:gd name="T76" fmla="*/ 10 w 474"/>
                    <a:gd name="T77" fmla="*/ 134 h 678"/>
                    <a:gd name="T78" fmla="*/ 12 w 474"/>
                    <a:gd name="T79" fmla="*/ 0 h 678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474"/>
                    <a:gd name="T121" fmla="*/ 0 h 678"/>
                    <a:gd name="T122" fmla="*/ 474 w 474"/>
                    <a:gd name="T123" fmla="*/ 678 h 678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474" h="678">
                      <a:moveTo>
                        <a:pt x="12" y="0"/>
                      </a:moveTo>
                      <a:lnTo>
                        <a:pt x="12" y="0"/>
                      </a:lnTo>
                      <a:lnTo>
                        <a:pt x="50" y="26"/>
                      </a:lnTo>
                      <a:lnTo>
                        <a:pt x="90" y="52"/>
                      </a:lnTo>
                      <a:lnTo>
                        <a:pt x="134" y="84"/>
                      </a:lnTo>
                      <a:lnTo>
                        <a:pt x="156" y="104"/>
                      </a:lnTo>
                      <a:lnTo>
                        <a:pt x="176" y="122"/>
                      </a:lnTo>
                      <a:lnTo>
                        <a:pt x="196" y="142"/>
                      </a:lnTo>
                      <a:lnTo>
                        <a:pt x="212" y="162"/>
                      </a:lnTo>
                      <a:lnTo>
                        <a:pt x="226" y="180"/>
                      </a:lnTo>
                      <a:lnTo>
                        <a:pt x="236" y="200"/>
                      </a:lnTo>
                      <a:lnTo>
                        <a:pt x="240" y="218"/>
                      </a:lnTo>
                      <a:lnTo>
                        <a:pt x="242" y="226"/>
                      </a:lnTo>
                      <a:lnTo>
                        <a:pt x="240" y="234"/>
                      </a:lnTo>
                      <a:lnTo>
                        <a:pt x="232" y="268"/>
                      </a:lnTo>
                      <a:lnTo>
                        <a:pt x="222" y="302"/>
                      </a:lnTo>
                      <a:lnTo>
                        <a:pt x="198" y="372"/>
                      </a:lnTo>
                      <a:lnTo>
                        <a:pt x="188" y="406"/>
                      </a:lnTo>
                      <a:lnTo>
                        <a:pt x="178" y="436"/>
                      </a:lnTo>
                      <a:lnTo>
                        <a:pt x="174" y="460"/>
                      </a:lnTo>
                      <a:lnTo>
                        <a:pt x="172" y="480"/>
                      </a:lnTo>
                      <a:lnTo>
                        <a:pt x="180" y="476"/>
                      </a:lnTo>
                      <a:lnTo>
                        <a:pt x="204" y="464"/>
                      </a:lnTo>
                      <a:lnTo>
                        <a:pt x="220" y="458"/>
                      </a:lnTo>
                      <a:lnTo>
                        <a:pt x="240" y="452"/>
                      </a:lnTo>
                      <a:lnTo>
                        <a:pt x="260" y="448"/>
                      </a:lnTo>
                      <a:lnTo>
                        <a:pt x="284" y="446"/>
                      </a:lnTo>
                      <a:lnTo>
                        <a:pt x="308" y="444"/>
                      </a:lnTo>
                      <a:lnTo>
                        <a:pt x="334" y="440"/>
                      </a:lnTo>
                      <a:lnTo>
                        <a:pt x="360" y="432"/>
                      </a:lnTo>
                      <a:lnTo>
                        <a:pt x="384" y="426"/>
                      </a:lnTo>
                      <a:lnTo>
                        <a:pt x="420" y="412"/>
                      </a:lnTo>
                      <a:lnTo>
                        <a:pt x="436" y="406"/>
                      </a:lnTo>
                      <a:lnTo>
                        <a:pt x="434" y="414"/>
                      </a:lnTo>
                      <a:lnTo>
                        <a:pt x="432" y="424"/>
                      </a:lnTo>
                      <a:lnTo>
                        <a:pt x="434" y="436"/>
                      </a:lnTo>
                      <a:lnTo>
                        <a:pt x="438" y="450"/>
                      </a:lnTo>
                      <a:lnTo>
                        <a:pt x="444" y="464"/>
                      </a:lnTo>
                      <a:lnTo>
                        <a:pt x="456" y="480"/>
                      </a:lnTo>
                      <a:lnTo>
                        <a:pt x="464" y="486"/>
                      </a:lnTo>
                      <a:lnTo>
                        <a:pt x="474" y="494"/>
                      </a:lnTo>
                      <a:lnTo>
                        <a:pt x="442" y="518"/>
                      </a:lnTo>
                      <a:lnTo>
                        <a:pt x="406" y="542"/>
                      </a:lnTo>
                      <a:lnTo>
                        <a:pt x="358" y="572"/>
                      </a:lnTo>
                      <a:lnTo>
                        <a:pt x="302" y="604"/>
                      </a:lnTo>
                      <a:lnTo>
                        <a:pt x="270" y="618"/>
                      </a:lnTo>
                      <a:lnTo>
                        <a:pt x="238" y="632"/>
                      </a:lnTo>
                      <a:lnTo>
                        <a:pt x="204" y="646"/>
                      </a:lnTo>
                      <a:lnTo>
                        <a:pt x="170" y="658"/>
                      </a:lnTo>
                      <a:lnTo>
                        <a:pt x="134" y="666"/>
                      </a:lnTo>
                      <a:lnTo>
                        <a:pt x="98" y="674"/>
                      </a:lnTo>
                      <a:lnTo>
                        <a:pt x="92" y="676"/>
                      </a:lnTo>
                      <a:lnTo>
                        <a:pt x="86" y="678"/>
                      </a:lnTo>
                      <a:lnTo>
                        <a:pt x="76" y="676"/>
                      </a:lnTo>
                      <a:lnTo>
                        <a:pt x="72" y="672"/>
                      </a:lnTo>
                      <a:lnTo>
                        <a:pt x="66" y="668"/>
                      </a:lnTo>
                      <a:lnTo>
                        <a:pt x="62" y="660"/>
                      </a:lnTo>
                      <a:lnTo>
                        <a:pt x="56" y="650"/>
                      </a:lnTo>
                      <a:lnTo>
                        <a:pt x="44" y="622"/>
                      </a:lnTo>
                      <a:lnTo>
                        <a:pt x="32" y="582"/>
                      </a:lnTo>
                      <a:lnTo>
                        <a:pt x="20" y="532"/>
                      </a:lnTo>
                      <a:lnTo>
                        <a:pt x="12" y="480"/>
                      </a:lnTo>
                      <a:lnTo>
                        <a:pt x="6" y="426"/>
                      </a:lnTo>
                      <a:lnTo>
                        <a:pt x="2" y="374"/>
                      </a:lnTo>
                      <a:lnTo>
                        <a:pt x="0" y="324"/>
                      </a:lnTo>
                      <a:lnTo>
                        <a:pt x="0" y="276"/>
                      </a:lnTo>
                      <a:lnTo>
                        <a:pt x="2" y="234"/>
                      </a:lnTo>
                      <a:lnTo>
                        <a:pt x="6" y="200"/>
                      </a:lnTo>
                      <a:lnTo>
                        <a:pt x="8" y="168"/>
                      </a:lnTo>
                      <a:lnTo>
                        <a:pt x="10" y="134"/>
                      </a:lnTo>
                      <a:lnTo>
                        <a:pt x="12" y="7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86" name="Freeform 520"/>
                <p:cNvSpPr>
                  <a:spLocks/>
                </p:cNvSpPr>
                <p:nvPr/>
              </p:nvSpPr>
              <p:spPr bwMode="auto">
                <a:xfrm>
                  <a:off x="1652" y="3562"/>
                  <a:ext cx="142" cy="370"/>
                </a:xfrm>
                <a:custGeom>
                  <a:avLst/>
                  <a:gdLst>
                    <a:gd name="T0" fmla="*/ 0 w 142"/>
                    <a:gd name="T1" fmla="*/ 0 h 370"/>
                    <a:gd name="T2" fmla="*/ 0 w 142"/>
                    <a:gd name="T3" fmla="*/ 0 h 370"/>
                    <a:gd name="T4" fmla="*/ 10 w 142"/>
                    <a:gd name="T5" fmla="*/ 8 h 370"/>
                    <a:gd name="T6" fmla="*/ 32 w 142"/>
                    <a:gd name="T7" fmla="*/ 30 h 370"/>
                    <a:gd name="T8" fmla="*/ 62 w 142"/>
                    <a:gd name="T9" fmla="*/ 64 h 370"/>
                    <a:gd name="T10" fmla="*/ 78 w 142"/>
                    <a:gd name="T11" fmla="*/ 84 h 370"/>
                    <a:gd name="T12" fmla="*/ 92 w 142"/>
                    <a:gd name="T13" fmla="*/ 108 h 370"/>
                    <a:gd name="T14" fmla="*/ 108 w 142"/>
                    <a:gd name="T15" fmla="*/ 134 h 370"/>
                    <a:gd name="T16" fmla="*/ 120 w 142"/>
                    <a:gd name="T17" fmla="*/ 162 h 370"/>
                    <a:gd name="T18" fmla="*/ 132 w 142"/>
                    <a:gd name="T19" fmla="*/ 194 h 370"/>
                    <a:gd name="T20" fmla="*/ 138 w 142"/>
                    <a:gd name="T21" fmla="*/ 226 h 370"/>
                    <a:gd name="T22" fmla="*/ 142 w 142"/>
                    <a:gd name="T23" fmla="*/ 260 h 370"/>
                    <a:gd name="T24" fmla="*/ 142 w 142"/>
                    <a:gd name="T25" fmla="*/ 276 h 370"/>
                    <a:gd name="T26" fmla="*/ 142 w 142"/>
                    <a:gd name="T27" fmla="*/ 294 h 370"/>
                    <a:gd name="T28" fmla="*/ 140 w 142"/>
                    <a:gd name="T29" fmla="*/ 312 h 370"/>
                    <a:gd name="T30" fmla="*/ 136 w 142"/>
                    <a:gd name="T31" fmla="*/ 332 h 370"/>
                    <a:gd name="T32" fmla="*/ 130 w 142"/>
                    <a:gd name="T33" fmla="*/ 350 h 370"/>
                    <a:gd name="T34" fmla="*/ 122 w 142"/>
                    <a:gd name="T35" fmla="*/ 370 h 370"/>
                    <a:gd name="T36" fmla="*/ 122 w 142"/>
                    <a:gd name="T37" fmla="*/ 370 h 370"/>
                    <a:gd name="T38" fmla="*/ 124 w 142"/>
                    <a:gd name="T39" fmla="*/ 362 h 370"/>
                    <a:gd name="T40" fmla="*/ 128 w 142"/>
                    <a:gd name="T41" fmla="*/ 340 h 370"/>
                    <a:gd name="T42" fmla="*/ 130 w 142"/>
                    <a:gd name="T43" fmla="*/ 306 h 370"/>
                    <a:gd name="T44" fmla="*/ 130 w 142"/>
                    <a:gd name="T45" fmla="*/ 286 h 370"/>
                    <a:gd name="T46" fmla="*/ 128 w 142"/>
                    <a:gd name="T47" fmla="*/ 262 h 370"/>
                    <a:gd name="T48" fmla="*/ 122 w 142"/>
                    <a:gd name="T49" fmla="*/ 236 h 370"/>
                    <a:gd name="T50" fmla="*/ 116 w 142"/>
                    <a:gd name="T51" fmla="*/ 208 h 370"/>
                    <a:gd name="T52" fmla="*/ 106 w 142"/>
                    <a:gd name="T53" fmla="*/ 178 h 370"/>
                    <a:gd name="T54" fmla="*/ 94 w 142"/>
                    <a:gd name="T55" fmla="*/ 146 h 370"/>
                    <a:gd name="T56" fmla="*/ 76 w 142"/>
                    <a:gd name="T57" fmla="*/ 112 h 370"/>
                    <a:gd name="T58" fmla="*/ 56 w 142"/>
                    <a:gd name="T59" fmla="*/ 76 h 370"/>
                    <a:gd name="T60" fmla="*/ 30 w 142"/>
                    <a:gd name="T61" fmla="*/ 38 h 370"/>
                    <a:gd name="T62" fmla="*/ 0 w 142"/>
                    <a:gd name="T63" fmla="*/ 0 h 3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142"/>
                    <a:gd name="T97" fmla="*/ 0 h 370"/>
                    <a:gd name="T98" fmla="*/ 142 w 142"/>
                    <a:gd name="T99" fmla="*/ 370 h 3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142" h="37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" y="8"/>
                      </a:lnTo>
                      <a:lnTo>
                        <a:pt x="32" y="30"/>
                      </a:lnTo>
                      <a:lnTo>
                        <a:pt x="62" y="64"/>
                      </a:lnTo>
                      <a:lnTo>
                        <a:pt x="78" y="84"/>
                      </a:lnTo>
                      <a:lnTo>
                        <a:pt x="92" y="108"/>
                      </a:lnTo>
                      <a:lnTo>
                        <a:pt x="108" y="134"/>
                      </a:lnTo>
                      <a:lnTo>
                        <a:pt x="120" y="162"/>
                      </a:lnTo>
                      <a:lnTo>
                        <a:pt x="132" y="194"/>
                      </a:lnTo>
                      <a:lnTo>
                        <a:pt x="138" y="226"/>
                      </a:lnTo>
                      <a:lnTo>
                        <a:pt x="142" y="260"/>
                      </a:lnTo>
                      <a:lnTo>
                        <a:pt x="142" y="276"/>
                      </a:lnTo>
                      <a:lnTo>
                        <a:pt x="142" y="294"/>
                      </a:lnTo>
                      <a:lnTo>
                        <a:pt x="140" y="312"/>
                      </a:lnTo>
                      <a:lnTo>
                        <a:pt x="136" y="332"/>
                      </a:lnTo>
                      <a:lnTo>
                        <a:pt x="130" y="350"/>
                      </a:lnTo>
                      <a:lnTo>
                        <a:pt x="122" y="370"/>
                      </a:lnTo>
                      <a:lnTo>
                        <a:pt x="124" y="362"/>
                      </a:lnTo>
                      <a:lnTo>
                        <a:pt x="128" y="340"/>
                      </a:lnTo>
                      <a:lnTo>
                        <a:pt x="130" y="306"/>
                      </a:lnTo>
                      <a:lnTo>
                        <a:pt x="130" y="286"/>
                      </a:lnTo>
                      <a:lnTo>
                        <a:pt x="128" y="262"/>
                      </a:lnTo>
                      <a:lnTo>
                        <a:pt x="122" y="236"/>
                      </a:lnTo>
                      <a:lnTo>
                        <a:pt x="116" y="208"/>
                      </a:lnTo>
                      <a:lnTo>
                        <a:pt x="106" y="178"/>
                      </a:lnTo>
                      <a:lnTo>
                        <a:pt x="94" y="146"/>
                      </a:lnTo>
                      <a:lnTo>
                        <a:pt x="76" y="112"/>
                      </a:lnTo>
                      <a:lnTo>
                        <a:pt x="56" y="76"/>
                      </a:lnTo>
                      <a:lnTo>
                        <a:pt x="30" y="3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87" name="Freeform 521"/>
                <p:cNvSpPr>
                  <a:spLocks/>
                </p:cNvSpPr>
                <p:nvPr/>
              </p:nvSpPr>
              <p:spPr bwMode="auto">
                <a:xfrm>
                  <a:off x="1652" y="3562"/>
                  <a:ext cx="142" cy="370"/>
                </a:xfrm>
                <a:custGeom>
                  <a:avLst/>
                  <a:gdLst>
                    <a:gd name="T0" fmla="*/ 0 w 142"/>
                    <a:gd name="T1" fmla="*/ 0 h 370"/>
                    <a:gd name="T2" fmla="*/ 0 w 142"/>
                    <a:gd name="T3" fmla="*/ 0 h 370"/>
                    <a:gd name="T4" fmla="*/ 10 w 142"/>
                    <a:gd name="T5" fmla="*/ 8 h 370"/>
                    <a:gd name="T6" fmla="*/ 32 w 142"/>
                    <a:gd name="T7" fmla="*/ 30 h 370"/>
                    <a:gd name="T8" fmla="*/ 62 w 142"/>
                    <a:gd name="T9" fmla="*/ 64 h 370"/>
                    <a:gd name="T10" fmla="*/ 78 w 142"/>
                    <a:gd name="T11" fmla="*/ 84 h 370"/>
                    <a:gd name="T12" fmla="*/ 92 w 142"/>
                    <a:gd name="T13" fmla="*/ 108 h 370"/>
                    <a:gd name="T14" fmla="*/ 108 w 142"/>
                    <a:gd name="T15" fmla="*/ 134 h 370"/>
                    <a:gd name="T16" fmla="*/ 120 w 142"/>
                    <a:gd name="T17" fmla="*/ 162 h 370"/>
                    <a:gd name="T18" fmla="*/ 132 w 142"/>
                    <a:gd name="T19" fmla="*/ 194 h 370"/>
                    <a:gd name="T20" fmla="*/ 138 w 142"/>
                    <a:gd name="T21" fmla="*/ 226 h 370"/>
                    <a:gd name="T22" fmla="*/ 142 w 142"/>
                    <a:gd name="T23" fmla="*/ 260 h 370"/>
                    <a:gd name="T24" fmla="*/ 142 w 142"/>
                    <a:gd name="T25" fmla="*/ 276 h 370"/>
                    <a:gd name="T26" fmla="*/ 142 w 142"/>
                    <a:gd name="T27" fmla="*/ 294 h 370"/>
                    <a:gd name="T28" fmla="*/ 140 w 142"/>
                    <a:gd name="T29" fmla="*/ 312 h 370"/>
                    <a:gd name="T30" fmla="*/ 136 w 142"/>
                    <a:gd name="T31" fmla="*/ 332 h 370"/>
                    <a:gd name="T32" fmla="*/ 130 w 142"/>
                    <a:gd name="T33" fmla="*/ 350 h 370"/>
                    <a:gd name="T34" fmla="*/ 122 w 142"/>
                    <a:gd name="T35" fmla="*/ 370 h 370"/>
                    <a:gd name="T36" fmla="*/ 122 w 142"/>
                    <a:gd name="T37" fmla="*/ 370 h 370"/>
                    <a:gd name="T38" fmla="*/ 124 w 142"/>
                    <a:gd name="T39" fmla="*/ 362 h 370"/>
                    <a:gd name="T40" fmla="*/ 128 w 142"/>
                    <a:gd name="T41" fmla="*/ 340 h 370"/>
                    <a:gd name="T42" fmla="*/ 130 w 142"/>
                    <a:gd name="T43" fmla="*/ 306 h 370"/>
                    <a:gd name="T44" fmla="*/ 130 w 142"/>
                    <a:gd name="T45" fmla="*/ 286 h 370"/>
                    <a:gd name="T46" fmla="*/ 128 w 142"/>
                    <a:gd name="T47" fmla="*/ 262 h 370"/>
                    <a:gd name="T48" fmla="*/ 122 w 142"/>
                    <a:gd name="T49" fmla="*/ 236 h 370"/>
                    <a:gd name="T50" fmla="*/ 116 w 142"/>
                    <a:gd name="T51" fmla="*/ 208 h 370"/>
                    <a:gd name="T52" fmla="*/ 106 w 142"/>
                    <a:gd name="T53" fmla="*/ 178 h 370"/>
                    <a:gd name="T54" fmla="*/ 94 w 142"/>
                    <a:gd name="T55" fmla="*/ 146 h 370"/>
                    <a:gd name="T56" fmla="*/ 76 w 142"/>
                    <a:gd name="T57" fmla="*/ 112 h 370"/>
                    <a:gd name="T58" fmla="*/ 56 w 142"/>
                    <a:gd name="T59" fmla="*/ 76 h 370"/>
                    <a:gd name="T60" fmla="*/ 30 w 142"/>
                    <a:gd name="T61" fmla="*/ 38 h 370"/>
                    <a:gd name="T62" fmla="*/ 0 w 142"/>
                    <a:gd name="T63" fmla="*/ 0 h 3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142"/>
                    <a:gd name="T97" fmla="*/ 0 h 370"/>
                    <a:gd name="T98" fmla="*/ 142 w 142"/>
                    <a:gd name="T99" fmla="*/ 370 h 3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142" h="37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" y="8"/>
                      </a:lnTo>
                      <a:lnTo>
                        <a:pt x="32" y="30"/>
                      </a:lnTo>
                      <a:lnTo>
                        <a:pt x="62" y="64"/>
                      </a:lnTo>
                      <a:lnTo>
                        <a:pt x="78" y="84"/>
                      </a:lnTo>
                      <a:lnTo>
                        <a:pt x="92" y="108"/>
                      </a:lnTo>
                      <a:lnTo>
                        <a:pt x="108" y="134"/>
                      </a:lnTo>
                      <a:lnTo>
                        <a:pt x="120" y="162"/>
                      </a:lnTo>
                      <a:lnTo>
                        <a:pt x="132" y="194"/>
                      </a:lnTo>
                      <a:lnTo>
                        <a:pt x="138" y="226"/>
                      </a:lnTo>
                      <a:lnTo>
                        <a:pt x="142" y="260"/>
                      </a:lnTo>
                      <a:lnTo>
                        <a:pt x="142" y="276"/>
                      </a:lnTo>
                      <a:lnTo>
                        <a:pt x="142" y="294"/>
                      </a:lnTo>
                      <a:lnTo>
                        <a:pt x="140" y="312"/>
                      </a:lnTo>
                      <a:lnTo>
                        <a:pt x="136" y="332"/>
                      </a:lnTo>
                      <a:lnTo>
                        <a:pt x="130" y="350"/>
                      </a:lnTo>
                      <a:lnTo>
                        <a:pt x="122" y="370"/>
                      </a:lnTo>
                      <a:lnTo>
                        <a:pt x="124" y="362"/>
                      </a:lnTo>
                      <a:lnTo>
                        <a:pt x="128" y="340"/>
                      </a:lnTo>
                      <a:lnTo>
                        <a:pt x="130" y="306"/>
                      </a:lnTo>
                      <a:lnTo>
                        <a:pt x="130" y="286"/>
                      </a:lnTo>
                      <a:lnTo>
                        <a:pt x="128" y="262"/>
                      </a:lnTo>
                      <a:lnTo>
                        <a:pt x="122" y="236"/>
                      </a:lnTo>
                      <a:lnTo>
                        <a:pt x="116" y="208"/>
                      </a:lnTo>
                      <a:lnTo>
                        <a:pt x="106" y="178"/>
                      </a:lnTo>
                      <a:lnTo>
                        <a:pt x="94" y="146"/>
                      </a:lnTo>
                      <a:lnTo>
                        <a:pt x="76" y="112"/>
                      </a:lnTo>
                      <a:lnTo>
                        <a:pt x="56" y="76"/>
                      </a:lnTo>
                      <a:lnTo>
                        <a:pt x="30" y="38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88" name="Freeform 522"/>
                <p:cNvSpPr>
                  <a:spLocks/>
                </p:cNvSpPr>
                <p:nvPr/>
              </p:nvSpPr>
              <p:spPr bwMode="auto">
                <a:xfrm>
                  <a:off x="2150" y="3390"/>
                  <a:ext cx="8" cy="14"/>
                </a:xfrm>
                <a:custGeom>
                  <a:avLst/>
                  <a:gdLst>
                    <a:gd name="T0" fmla="*/ 6 w 8"/>
                    <a:gd name="T1" fmla="*/ 0 h 14"/>
                    <a:gd name="T2" fmla="*/ 6 w 8"/>
                    <a:gd name="T3" fmla="*/ 0 h 14"/>
                    <a:gd name="T4" fmla="*/ 8 w 8"/>
                    <a:gd name="T5" fmla="*/ 6 h 14"/>
                    <a:gd name="T6" fmla="*/ 6 w 8"/>
                    <a:gd name="T7" fmla="*/ 10 h 14"/>
                    <a:gd name="T8" fmla="*/ 0 w 8"/>
                    <a:gd name="T9" fmla="*/ 14 h 14"/>
                    <a:gd name="T10" fmla="*/ 0 w 8"/>
                    <a:gd name="T11" fmla="*/ 14 h 14"/>
                    <a:gd name="T12" fmla="*/ 2 w 8"/>
                    <a:gd name="T13" fmla="*/ 8 h 14"/>
                    <a:gd name="T14" fmla="*/ 6 w 8"/>
                    <a:gd name="T15" fmla="*/ 0 h 1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8"/>
                    <a:gd name="T25" fmla="*/ 0 h 14"/>
                    <a:gd name="T26" fmla="*/ 8 w 8"/>
                    <a:gd name="T27" fmla="*/ 14 h 14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8" h="14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8" y="6"/>
                      </a:lnTo>
                      <a:lnTo>
                        <a:pt x="6" y="10"/>
                      </a:lnTo>
                      <a:lnTo>
                        <a:pt x="0" y="14"/>
                      </a:lnTo>
                      <a:lnTo>
                        <a:pt x="2" y="8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89" name="Freeform 523"/>
                <p:cNvSpPr>
                  <a:spLocks/>
                </p:cNvSpPr>
                <p:nvPr/>
              </p:nvSpPr>
              <p:spPr bwMode="auto">
                <a:xfrm>
                  <a:off x="2150" y="3390"/>
                  <a:ext cx="8" cy="14"/>
                </a:xfrm>
                <a:custGeom>
                  <a:avLst/>
                  <a:gdLst>
                    <a:gd name="T0" fmla="*/ 6 w 8"/>
                    <a:gd name="T1" fmla="*/ 0 h 14"/>
                    <a:gd name="T2" fmla="*/ 6 w 8"/>
                    <a:gd name="T3" fmla="*/ 0 h 14"/>
                    <a:gd name="T4" fmla="*/ 8 w 8"/>
                    <a:gd name="T5" fmla="*/ 6 h 14"/>
                    <a:gd name="T6" fmla="*/ 6 w 8"/>
                    <a:gd name="T7" fmla="*/ 10 h 14"/>
                    <a:gd name="T8" fmla="*/ 0 w 8"/>
                    <a:gd name="T9" fmla="*/ 14 h 14"/>
                    <a:gd name="T10" fmla="*/ 0 w 8"/>
                    <a:gd name="T11" fmla="*/ 14 h 14"/>
                    <a:gd name="T12" fmla="*/ 2 w 8"/>
                    <a:gd name="T13" fmla="*/ 8 h 14"/>
                    <a:gd name="T14" fmla="*/ 6 w 8"/>
                    <a:gd name="T15" fmla="*/ 0 h 1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8"/>
                    <a:gd name="T25" fmla="*/ 0 h 14"/>
                    <a:gd name="T26" fmla="*/ 8 w 8"/>
                    <a:gd name="T27" fmla="*/ 14 h 14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8" h="14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8" y="6"/>
                      </a:lnTo>
                      <a:lnTo>
                        <a:pt x="6" y="10"/>
                      </a:lnTo>
                      <a:lnTo>
                        <a:pt x="0" y="14"/>
                      </a:lnTo>
                      <a:lnTo>
                        <a:pt x="2" y="8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90" name="Freeform 524"/>
                <p:cNvSpPr>
                  <a:spLocks/>
                </p:cNvSpPr>
                <p:nvPr/>
              </p:nvSpPr>
              <p:spPr bwMode="auto">
                <a:xfrm>
                  <a:off x="1998" y="3318"/>
                  <a:ext cx="116" cy="110"/>
                </a:xfrm>
                <a:custGeom>
                  <a:avLst/>
                  <a:gdLst>
                    <a:gd name="T0" fmla="*/ 116 w 116"/>
                    <a:gd name="T1" fmla="*/ 84 h 110"/>
                    <a:gd name="T2" fmla="*/ 116 w 116"/>
                    <a:gd name="T3" fmla="*/ 84 h 110"/>
                    <a:gd name="T4" fmla="*/ 108 w 116"/>
                    <a:gd name="T5" fmla="*/ 84 h 110"/>
                    <a:gd name="T6" fmla="*/ 88 w 116"/>
                    <a:gd name="T7" fmla="*/ 78 h 110"/>
                    <a:gd name="T8" fmla="*/ 74 w 116"/>
                    <a:gd name="T9" fmla="*/ 74 h 110"/>
                    <a:gd name="T10" fmla="*/ 62 w 116"/>
                    <a:gd name="T11" fmla="*/ 68 h 110"/>
                    <a:gd name="T12" fmla="*/ 48 w 116"/>
                    <a:gd name="T13" fmla="*/ 60 h 110"/>
                    <a:gd name="T14" fmla="*/ 36 w 116"/>
                    <a:gd name="T15" fmla="*/ 52 h 110"/>
                    <a:gd name="T16" fmla="*/ 36 w 116"/>
                    <a:gd name="T17" fmla="*/ 52 h 110"/>
                    <a:gd name="T18" fmla="*/ 18 w 116"/>
                    <a:gd name="T19" fmla="*/ 30 h 110"/>
                    <a:gd name="T20" fmla="*/ 6 w 116"/>
                    <a:gd name="T21" fmla="*/ 14 h 110"/>
                    <a:gd name="T22" fmla="*/ 2 w 116"/>
                    <a:gd name="T23" fmla="*/ 4 h 110"/>
                    <a:gd name="T24" fmla="*/ 0 w 116"/>
                    <a:gd name="T25" fmla="*/ 0 h 110"/>
                    <a:gd name="T26" fmla="*/ 0 w 116"/>
                    <a:gd name="T27" fmla="*/ 0 h 110"/>
                    <a:gd name="T28" fmla="*/ 4 w 116"/>
                    <a:gd name="T29" fmla="*/ 12 h 110"/>
                    <a:gd name="T30" fmla="*/ 14 w 116"/>
                    <a:gd name="T31" fmla="*/ 38 h 110"/>
                    <a:gd name="T32" fmla="*/ 22 w 116"/>
                    <a:gd name="T33" fmla="*/ 54 h 110"/>
                    <a:gd name="T34" fmla="*/ 30 w 116"/>
                    <a:gd name="T35" fmla="*/ 70 h 110"/>
                    <a:gd name="T36" fmla="*/ 40 w 116"/>
                    <a:gd name="T37" fmla="*/ 84 h 110"/>
                    <a:gd name="T38" fmla="*/ 52 w 116"/>
                    <a:gd name="T39" fmla="*/ 98 h 110"/>
                    <a:gd name="T40" fmla="*/ 52 w 116"/>
                    <a:gd name="T41" fmla="*/ 98 h 110"/>
                    <a:gd name="T42" fmla="*/ 64 w 116"/>
                    <a:gd name="T43" fmla="*/ 106 h 110"/>
                    <a:gd name="T44" fmla="*/ 74 w 116"/>
                    <a:gd name="T45" fmla="*/ 110 h 110"/>
                    <a:gd name="T46" fmla="*/ 84 w 116"/>
                    <a:gd name="T47" fmla="*/ 110 h 110"/>
                    <a:gd name="T48" fmla="*/ 92 w 116"/>
                    <a:gd name="T49" fmla="*/ 108 h 110"/>
                    <a:gd name="T50" fmla="*/ 100 w 116"/>
                    <a:gd name="T51" fmla="*/ 102 h 110"/>
                    <a:gd name="T52" fmla="*/ 106 w 116"/>
                    <a:gd name="T53" fmla="*/ 96 h 110"/>
                    <a:gd name="T54" fmla="*/ 116 w 116"/>
                    <a:gd name="T55" fmla="*/ 84 h 110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116"/>
                    <a:gd name="T85" fmla="*/ 0 h 110"/>
                    <a:gd name="T86" fmla="*/ 116 w 116"/>
                    <a:gd name="T87" fmla="*/ 110 h 110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116" h="110">
                      <a:moveTo>
                        <a:pt x="116" y="84"/>
                      </a:moveTo>
                      <a:lnTo>
                        <a:pt x="116" y="84"/>
                      </a:lnTo>
                      <a:lnTo>
                        <a:pt x="108" y="84"/>
                      </a:lnTo>
                      <a:lnTo>
                        <a:pt x="88" y="78"/>
                      </a:lnTo>
                      <a:lnTo>
                        <a:pt x="74" y="74"/>
                      </a:lnTo>
                      <a:lnTo>
                        <a:pt x="62" y="68"/>
                      </a:lnTo>
                      <a:lnTo>
                        <a:pt x="48" y="60"/>
                      </a:lnTo>
                      <a:lnTo>
                        <a:pt x="36" y="52"/>
                      </a:lnTo>
                      <a:lnTo>
                        <a:pt x="18" y="30"/>
                      </a:lnTo>
                      <a:lnTo>
                        <a:pt x="6" y="14"/>
                      </a:lnTo>
                      <a:lnTo>
                        <a:pt x="2" y="4"/>
                      </a:lnTo>
                      <a:lnTo>
                        <a:pt x="0" y="0"/>
                      </a:lnTo>
                      <a:lnTo>
                        <a:pt x="4" y="12"/>
                      </a:lnTo>
                      <a:lnTo>
                        <a:pt x="14" y="38"/>
                      </a:lnTo>
                      <a:lnTo>
                        <a:pt x="22" y="54"/>
                      </a:lnTo>
                      <a:lnTo>
                        <a:pt x="30" y="70"/>
                      </a:lnTo>
                      <a:lnTo>
                        <a:pt x="40" y="84"/>
                      </a:lnTo>
                      <a:lnTo>
                        <a:pt x="52" y="98"/>
                      </a:lnTo>
                      <a:lnTo>
                        <a:pt x="64" y="106"/>
                      </a:lnTo>
                      <a:lnTo>
                        <a:pt x="74" y="110"/>
                      </a:lnTo>
                      <a:lnTo>
                        <a:pt x="84" y="110"/>
                      </a:lnTo>
                      <a:lnTo>
                        <a:pt x="92" y="108"/>
                      </a:lnTo>
                      <a:lnTo>
                        <a:pt x="100" y="102"/>
                      </a:lnTo>
                      <a:lnTo>
                        <a:pt x="106" y="96"/>
                      </a:lnTo>
                      <a:lnTo>
                        <a:pt x="116" y="84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91" name="Freeform 525"/>
                <p:cNvSpPr>
                  <a:spLocks/>
                </p:cNvSpPr>
                <p:nvPr/>
              </p:nvSpPr>
              <p:spPr bwMode="auto">
                <a:xfrm>
                  <a:off x="1998" y="3318"/>
                  <a:ext cx="116" cy="110"/>
                </a:xfrm>
                <a:custGeom>
                  <a:avLst/>
                  <a:gdLst>
                    <a:gd name="T0" fmla="*/ 116 w 116"/>
                    <a:gd name="T1" fmla="*/ 84 h 110"/>
                    <a:gd name="T2" fmla="*/ 116 w 116"/>
                    <a:gd name="T3" fmla="*/ 84 h 110"/>
                    <a:gd name="T4" fmla="*/ 108 w 116"/>
                    <a:gd name="T5" fmla="*/ 84 h 110"/>
                    <a:gd name="T6" fmla="*/ 88 w 116"/>
                    <a:gd name="T7" fmla="*/ 78 h 110"/>
                    <a:gd name="T8" fmla="*/ 74 w 116"/>
                    <a:gd name="T9" fmla="*/ 74 h 110"/>
                    <a:gd name="T10" fmla="*/ 62 w 116"/>
                    <a:gd name="T11" fmla="*/ 68 h 110"/>
                    <a:gd name="T12" fmla="*/ 48 w 116"/>
                    <a:gd name="T13" fmla="*/ 60 h 110"/>
                    <a:gd name="T14" fmla="*/ 36 w 116"/>
                    <a:gd name="T15" fmla="*/ 52 h 110"/>
                    <a:gd name="T16" fmla="*/ 36 w 116"/>
                    <a:gd name="T17" fmla="*/ 52 h 110"/>
                    <a:gd name="T18" fmla="*/ 18 w 116"/>
                    <a:gd name="T19" fmla="*/ 30 h 110"/>
                    <a:gd name="T20" fmla="*/ 6 w 116"/>
                    <a:gd name="T21" fmla="*/ 14 h 110"/>
                    <a:gd name="T22" fmla="*/ 2 w 116"/>
                    <a:gd name="T23" fmla="*/ 4 h 110"/>
                    <a:gd name="T24" fmla="*/ 0 w 116"/>
                    <a:gd name="T25" fmla="*/ 0 h 110"/>
                    <a:gd name="T26" fmla="*/ 0 w 116"/>
                    <a:gd name="T27" fmla="*/ 0 h 110"/>
                    <a:gd name="T28" fmla="*/ 4 w 116"/>
                    <a:gd name="T29" fmla="*/ 12 h 110"/>
                    <a:gd name="T30" fmla="*/ 14 w 116"/>
                    <a:gd name="T31" fmla="*/ 38 h 110"/>
                    <a:gd name="T32" fmla="*/ 22 w 116"/>
                    <a:gd name="T33" fmla="*/ 54 h 110"/>
                    <a:gd name="T34" fmla="*/ 30 w 116"/>
                    <a:gd name="T35" fmla="*/ 70 h 110"/>
                    <a:gd name="T36" fmla="*/ 40 w 116"/>
                    <a:gd name="T37" fmla="*/ 84 h 110"/>
                    <a:gd name="T38" fmla="*/ 52 w 116"/>
                    <a:gd name="T39" fmla="*/ 98 h 110"/>
                    <a:gd name="T40" fmla="*/ 52 w 116"/>
                    <a:gd name="T41" fmla="*/ 98 h 110"/>
                    <a:gd name="T42" fmla="*/ 64 w 116"/>
                    <a:gd name="T43" fmla="*/ 106 h 110"/>
                    <a:gd name="T44" fmla="*/ 74 w 116"/>
                    <a:gd name="T45" fmla="*/ 110 h 110"/>
                    <a:gd name="T46" fmla="*/ 84 w 116"/>
                    <a:gd name="T47" fmla="*/ 110 h 110"/>
                    <a:gd name="T48" fmla="*/ 92 w 116"/>
                    <a:gd name="T49" fmla="*/ 108 h 110"/>
                    <a:gd name="T50" fmla="*/ 100 w 116"/>
                    <a:gd name="T51" fmla="*/ 102 h 110"/>
                    <a:gd name="T52" fmla="*/ 106 w 116"/>
                    <a:gd name="T53" fmla="*/ 96 h 110"/>
                    <a:gd name="T54" fmla="*/ 116 w 116"/>
                    <a:gd name="T55" fmla="*/ 84 h 110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116"/>
                    <a:gd name="T85" fmla="*/ 0 h 110"/>
                    <a:gd name="T86" fmla="*/ 116 w 116"/>
                    <a:gd name="T87" fmla="*/ 110 h 110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116" h="110">
                      <a:moveTo>
                        <a:pt x="116" y="84"/>
                      </a:moveTo>
                      <a:lnTo>
                        <a:pt x="116" y="84"/>
                      </a:lnTo>
                      <a:lnTo>
                        <a:pt x="108" y="84"/>
                      </a:lnTo>
                      <a:lnTo>
                        <a:pt x="88" y="78"/>
                      </a:lnTo>
                      <a:lnTo>
                        <a:pt x="74" y="74"/>
                      </a:lnTo>
                      <a:lnTo>
                        <a:pt x="62" y="68"/>
                      </a:lnTo>
                      <a:lnTo>
                        <a:pt x="48" y="60"/>
                      </a:lnTo>
                      <a:lnTo>
                        <a:pt x="36" y="52"/>
                      </a:lnTo>
                      <a:lnTo>
                        <a:pt x="18" y="30"/>
                      </a:lnTo>
                      <a:lnTo>
                        <a:pt x="6" y="14"/>
                      </a:lnTo>
                      <a:lnTo>
                        <a:pt x="2" y="4"/>
                      </a:lnTo>
                      <a:lnTo>
                        <a:pt x="0" y="0"/>
                      </a:lnTo>
                      <a:lnTo>
                        <a:pt x="4" y="12"/>
                      </a:lnTo>
                      <a:lnTo>
                        <a:pt x="14" y="38"/>
                      </a:lnTo>
                      <a:lnTo>
                        <a:pt x="22" y="54"/>
                      </a:lnTo>
                      <a:lnTo>
                        <a:pt x="30" y="70"/>
                      </a:lnTo>
                      <a:lnTo>
                        <a:pt x="40" y="84"/>
                      </a:lnTo>
                      <a:lnTo>
                        <a:pt x="52" y="98"/>
                      </a:lnTo>
                      <a:lnTo>
                        <a:pt x="64" y="106"/>
                      </a:lnTo>
                      <a:lnTo>
                        <a:pt x="74" y="110"/>
                      </a:lnTo>
                      <a:lnTo>
                        <a:pt x="84" y="110"/>
                      </a:lnTo>
                      <a:lnTo>
                        <a:pt x="92" y="108"/>
                      </a:lnTo>
                      <a:lnTo>
                        <a:pt x="100" y="102"/>
                      </a:lnTo>
                      <a:lnTo>
                        <a:pt x="106" y="96"/>
                      </a:lnTo>
                      <a:lnTo>
                        <a:pt x="116" y="8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92" name="Freeform 526"/>
                <p:cNvSpPr>
                  <a:spLocks/>
                </p:cNvSpPr>
                <p:nvPr/>
              </p:nvSpPr>
              <p:spPr bwMode="auto">
                <a:xfrm>
                  <a:off x="2056" y="3240"/>
                  <a:ext cx="86" cy="44"/>
                </a:xfrm>
                <a:custGeom>
                  <a:avLst/>
                  <a:gdLst>
                    <a:gd name="T0" fmla="*/ 78 w 86"/>
                    <a:gd name="T1" fmla="*/ 2 h 44"/>
                    <a:gd name="T2" fmla="*/ 78 w 86"/>
                    <a:gd name="T3" fmla="*/ 2 h 44"/>
                    <a:gd name="T4" fmla="*/ 66 w 86"/>
                    <a:gd name="T5" fmla="*/ 4 h 44"/>
                    <a:gd name="T6" fmla="*/ 52 w 86"/>
                    <a:gd name="T7" fmla="*/ 4 h 44"/>
                    <a:gd name="T8" fmla="*/ 34 w 86"/>
                    <a:gd name="T9" fmla="*/ 2 h 44"/>
                    <a:gd name="T10" fmla="*/ 34 w 86"/>
                    <a:gd name="T11" fmla="*/ 2 h 44"/>
                    <a:gd name="T12" fmla="*/ 16 w 86"/>
                    <a:gd name="T13" fmla="*/ 0 h 44"/>
                    <a:gd name="T14" fmla="*/ 8 w 86"/>
                    <a:gd name="T15" fmla="*/ 2 h 44"/>
                    <a:gd name="T16" fmla="*/ 4 w 86"/>
                    <a:gd name="T17" fmla="*/ 4 h 44"/>
                    <a:gd name="T18" fmla="*/ 0 w 86"/>
                    <a:gd name="T19" fmla="*/ 8 h 44"/>
                    <a:gd name="T20" fmla="*/ 0 w 86"/>
                    <a:gd name="T21" fmla="*/ 12 h 44"/>
                    <a:gd name="T22" fmla="*/ 2 w 86"/>
                    <a:gd name="T23" fmla="*/ 20 h 44"/>
                    <a:gd name="T24" fmla="*/ 10 w 86"/>
                    <a:gd name="T25" fmla="*/ 30 h 44"/>
                    <a:gd name="T26" fmla="*/ 10 w 86"/>
                    <a:gd name="T27" fmla="*/ 30 h 44"/>
                    <a:gd name="T28" fmla="*/ 22 w 86"/>
                    <a:gd name="T29" fmla="*/ 40 h 44"/>
                    <a:gd name="T30" fmla="*/ 34 w 86"/>
                    <a:gd name="T31" fmla="*/ 44 h 44"/>
                    <a:gd name="T32" fmla="*/ 44 w 86"/>
                    <a:gd name="T33" fmla="*/ 44 h 44"/>
                    <a:gd name="T34" fmla="*/ 54 w 86"/>
                    <a:gd name="T35" fmla="*/ 40 h 44"/>
                    <a:gd name="T36" fmla="*/ 62 w 86"/>
                    <a:gd name="T37" fmla="*/ 36 h 44"/>
                    <a:gd name="T38" fmla="*/ 70 w 86"/>
                    <a:gd name="T39" fmla="*/ 28 h 44"/>
                    <a:gd name="T40" fmla="*/ 80 w 86"/>
                    <a:gd name="T41" fmla="*/ 18 h 44"/>
                    <a:gd name="T42" fmla="*/ 80 w 86"/>
                    <a:gd name="T43" fmla="*/ 18 h 44"/>
                    <a:gd name="T44" fmla="*/ 84 w 86"/>
                    <a:gd name="T45" fmla="*/ 14 h 44"/>
                    <a:gd name="T46" fmla="*/ 86 w 86"/>
                    <a:gd name="T47" fmla="*/ 8 h 44"/>
                    <a:gd name="T48" fmla="*/ 84 w 86"/>
                    <a:gd name="T49" fmla="*/ 4 h 44"/>
                    <a:gd name="T50" fmla="*/ 78 w 86"/>
                    <a:gd name="T51" fmla="*/ 2 h 4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86"/>
                    <a:gd name="T79" fmla="*/ 0 h 44"/>
                    <a:gd name="T80" fmla="*/ 86 w 86"/>
                    <a:gd name="T81" fmla="*/ 44 h 44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86" h="44">
                      <a:moveTo>
                        <a:pt x="78" y="2"/>
                      </a:moveTo>
                      <a:lnTo>
                        <a:pt x="78" y="2"/>
                      </a:lnTo>
                      <a:lnTo>
                        <a:pt x="66" y="4"/>
                      </a:lnTo>
                      <a:lnTo>
                        <a:pt x="52" y="4"/>
                      </a:lnTo>
                      <a:lnTo>
                        <a:pt x="34" y="2"/>
                      </a:lnTo>
                      <a:lnTo>
                        <a:pt x="16" y="0"/>
                      </a:lnTo>
                      <a:lnTo>
                        <a:pt x="8" y="2"/>
                      </a:lnTo>
                      <a:lnTo>
                        <a:pt x="4" y="4"/>
                      </a:lnTo>
                      <a:lnTo>
                        <a:pt x="0" y="8"/>
                      </a:lnTo>
                      <a:lnTo>
                        <a:pt x="0" y="12"/>
                      </a:lnTo>
                      <a:lnTo>
                        <a:pt x="2" y="20"/>
                      </a:lnTo>
                      <a:lnTo>
                        <a:pt x="10" y="30"/>
                      </a:lnTo>
                      <a:lnTo>
                        <a:pt x="22" y="40"/>
                      </a:lnTo>
                      <a:lnTo>
                        <a:pt x="34" y="44"/>
                      </a:lnTo>
                      <a:lnTo>
                        <a:pt x="44" y="44"/>
                      </a:lnTo>
                      <a:lnTo>
                        <a:pt x="54" y="40"/>
                      </a:lnTo>
                      <a:lnTo>
                        <a:pt x="62" y="36"/>
                      </a:lnTo>
                      <a:lnTo>
                        <a:pt x="70" y="28"/>
                      </a:lnTo>
                      <a:lnTo>
                        <a:pt x="80" y="18"/>
                      </a:lnTo>
                      <a:lnTo>
                        <a:pt x="84" y="14"/>
                      </a:lnTo>
                      <a:lnTo>
                        <a:pt x="86" y="8"/>
                      </a:lnTo>
                      <a:lnTo>
                        <a:pt x="84" y="4"/>
                      </a:lnTo>
                      <a:lnTo>
                        <a:pt x="78" y="2"/>
                      </a:lnTo>
                      <a:close/>
                    </a:path>
                  </a:pathLst>
                </a:custGeom>
                <a:solidFill>
                  <a:srgbClr val="F09C5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93" name="Freeform 527"/>
                <p:cNvSpPr>
                  <a:spLocks/>
                </p:cNvSpPr>
                <p:nvPr/>
              </p:nvSpPr>
              <p:spPr bwMode="auto">
                <a:xfrm>
                  <a:off x="2056" y="3240"/>
                  <a:ext cx="86" cy="44"/>
                </a:xfrm>
                <a:custGeom>
                  <a:avLst/>
                  <a:gdLst>
                    <a:gd name="T0" fmla="*/ 78 w 86"/>
                    <a:gd name="T1" fmla="*/ 2 h 44"/>
                    <a:gd name="T2" fmla="*/ 78 w 86"/>
                    <a:gd name="T3" fmla="*/ 2 h 44"/>
                    <a:gd name="T4" fmla="*/ 66 w 86"/>
                    <a:gd name="T5" fmla="*/ 4 h 44"/>
                    <a:gd name="T6" fmla="*/ 52 w 86"/>
                    <a:gd name="T7" fmla="*/ 4 h 44"/>
                    <a:gd name="T8" fmla="*/ 34 w 86"/>
                    <a:gd name="T9" fmla="*/ 2 h 44"/>
                    <a:gd name="T10" fmla="*/ 34 w 86"/>
                    <a:gd name="T11" fmla="*/ 2 h 44"/>
                    <a:gd name="T12" fmla="*/ 16 w 86"/>
                    <a:gd name="T13" fmla="*/ 0 h 44"/>
                    <a:gd name="T14" fmla="*/ 8 w 86"/>
                    <a:gd name="T15" fmla="*/ 2 h 44"/>
                    <a:gd name="T16" fmla="*/ 4 w 86"/>
                    <a:gd name="T17" fmla="*/ 4 h 44"/>
                    <a:gd name="T18" fmla="*/ 0 w 86"/>
                    <a:gd name="T19" fmla="*/ 8 h 44"/>
                    <a:gd name="T20" fmla="*/ 0 w 86"/>
                    <a:gd name="T21" fmla="*/ 12 h 44"/>
                    <a:gd name="T22" fmla="*/ 2 w 86"/>
                    <a:gd name="T23" fmla="*/ 20 h 44"/>
                    <a:gd name="T24" fmla="*/ 10 w 86"/>
                    <a:gd name="T25" fmla="*/ 30 h 44"/>
                    <a:gd name="T26" fmla="*/ 10 w 86"/>
                    <a:gd name="T27" fmla="*/ 30 h 44"/>
                    <a:gd name="T28" fmla="*/ 22 w 86"/>
                    <a:gd name="T29" fmla="*/ 40 h 44"/>
                    <a:gd name="T30" fmla="*/ 34 w 86"/>
                    <a:gd name="T31" fmla="*/ 44 h 44"/>
                    <a:gd name="T32" fmla="*/ 44 w 86"/>
                    <a:gd name="T33" fmla="*/ 44 h 44"/>
                    <a:gd name="T34" fmla="*/ 54 w 86"/>
                    <a:gd name="T35" fmla="*/ 40 h 44"/>
                    <a:gd name="T36" fmla="*/ 62 w 86"/>
                    <a:gd name="T37" fmla="*/ 36 h 44"/>
                    <a:gd name="T38" fmla="*/ 70 w 86"/>
                    <a:gd name="T39" fmla="*/ 28 h 44"/>
                    <a:gd name="T40" fmla="*/ 80 w 86"/>
                    <a:gd name="T41" fmla="*/ 18 h 44"/>
                    <a:gd name="T42" fmla="*/ 80 w 86"/>
                    <a:gd name="T43" fmla="*/ 18 h 44"/>
                    <a:gd name="T44" fmla="*/ 84 w 86"/>
                    <a:gd name="T45" fmla="*/ 14 h 44"/>
                    <a:gd name="T46" fmla="*/ 86 w 86"/>
                    <a:gd name="T47" fmla="*/ 8 h 44"/>
                    <a:gd name="T48" fmla="*/ 84 w 86"/>
                    <a:gd name="T49" fmla="*/ 4 h 44"/>
                    <a:gd name="T50" fmla="*/ 78 w 86"/>
                    <a:gd name="T51" fmla="*/ 2 h 4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86"/>
                    <a:gd name="T79" fmla="*/ 0 h 44"/>
                    <a:gd name="T80" fmla="*/ 86 w 86"/>
                    <a:gd name="T81" fmla="*/ 44 h 44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86" h="44">
                      <a:moveTo>
                        <a:pt x="78" y="2"/>
                      </a:moveTo>
                      <a:lnTo>
                        <a:pt x="78" y="2"/>
                      </a:lnTo>
                      <a:lnTo>
                        <a:pt x="66" y="4"/>
                      </a:lnTo>
                      <a:lnTo>
                        <a:pt x="52" y="4"/>
                      </a:lnTo>
                      <a:lnTo>
                        <a:pt x="34" y="2"/>
                      </a:lnTo>
                      <a:lnTo>
                        <a:pt x="16" y="0"/>
                      </a:lnTo>
                      <a:lnTo>
                        <a:pt x="8" y="2"/>
                      </a:lnTo>
                      <a:lnTo>
                        <a:pt x="4" y="4"/>
                      </a:lnTo>
                      <a:lnTo>
                        <a:pt x="0" y="8"/>
                      </a:lnTo>
                      <a:lnTo>
                        <a:pt x="0" y="12"/>
                      </a:lnTo>
                      <a:lnTo>
                        <a:pt x="2" y="20"/>
                      </a:lnTo>
                      <a:lnTo>
                        <a:pt x="10" y="30"/>
                      </a:lnTo>
                      <a:lnTo>
                        <a:pt x="22" y="40"/>
                      </a:lnTo>
                      <a:lnTo>
                        <a:pt x="34" y="44"/>
                      </a:lnTo>
                      <a:lnTo>
                        <a:pt x="44" y="44"/>
                      </a:lnTo>
                      <a:lnTo>
                        <a:pt x="54" y="40"/>
                      </a:lnTo>
                      <a:lnTo>
                        <a:pt x="62" y="36"/>
                      </a:lnTo>
                      <a:lnTo>
                        <a:pt x="70" y="28"/>
                      </a:lnTo>
                      <a:lnTo>
                        <a:pt x="80" y="18"/>
                      </a:lnTo>
                      <a:lnTo>
                        <a:pt x="84" y="14"/>
                      </a:lnTo>
                      <a:lnTo>
                        <a:pt x="86" y="8"/>
                      </a:lnTo>
                      <a:lnTo>
                        <a:pt x="84" y="4"/>
                      </a:lnTo>
                      <a:lnTo>
                        <a:pt x="78" y="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94" name="Freeform 528"/>
                <p:cNvSpPr>
                  <a:spLocks/>
                </p:cNvSpPr>
                <p:nvPr/>
              </p:nvSpPr>
              <p:spPr bwMode="auto">
                <a:xfrm>
                  <a:off x="2198" y="3236"/>
                  <a:ext cx="20" cy="42"/>
                </a:xfrm>
                <a:custGeom>
                  <a:avLst/>
                  <a:gdLst>
                    <a:gd name="T0" fmla="*/ 18 w 20"/>
                    <a:gd name="T1" fmla="*/ 0 h 42"/>
                    <a:gd name="T2" fmla="*/ 18 w 20"/>
                    <a:gd name="T3" fmla="*/ 0 h 42"/>
                    <a:gd name="T4" fmla="*/ 14 w 20"/>
                    <a:gd name="T5" fmla="*/ 2 h 42"/>
                    <a:gd name="T6" fmla="*/ 6 w 20"/>
                    <a:gd name="T7" fmla="*/ 4 h 42"/>
                    <a:gd name="T8" fmla="*/ 6 w 20"/>
                    <a:gd name="T9" fmla="*/ 4 h 42"/>
                    <a:gd name="T10" fmla="*/ 2 w 20"/>
                    <a:gd name="T11" fmla="*/ 4 h 42"/>
                    <a:gd name="T12" fmla="*/ 0 w 20"/>
                    <a:gd name="T13" fmla="*/ 6 h 42"/>
                    <a:gd name="T14" fmla="*/ 0 w 20"/>
                    <a:gd name="T15" fmla="*/ 12 h 42"/>
                    <a:gd name="T16" fmla="*/ 4 w 20"/>
                    <a:gd name="T17" fmla="*/ 16 h 42"/>
                    <a:gd name="T18" fmla="*/ 4 w 20"/>
                    <a:gd name="T19" fmla="*/ 16 h 42"/>
                    <a:gd name="T20" fmla="*/ 12 w 20"/>
                    <a:gd name="T21" fmla="*/ 30 h 42"/>
                    <a:gd name="T22" fmla="*/ 16 w 20"/>
                    <a:gd name="T23" fmla="*/ 36 h 42"/>
                    <a:gd name="T24" fmla="*/ 16 w 20"/>
                    <a:gd name="T25" fmla="*/ 42 h 42"/>
                    <a:gd name="T26" fmla="*/ 16 w 20"/>
                    <a:gd name="T27" fmla="*/ 42 h 42"/>
                    <a:gd name="T28" fmla="*/ 20 w 20"/>
                    <a:gd name="T29" fmla="*/ 30 h 42"/>
                    <a:gd name="T30" fmla="*/ 20 w 20"/>
                    <a:gd name="T31" fmla="*/ 16 h 42"/>
                    <a:gd name="T32" fmla="*/ 18 w 20"/>
                    <a:gd name="T33" fmla="*/ 0 h 4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20"/>
                    <a:gd name="T52" fmla="*/ 0 h 42"/>
                    <a:gd name="T53" fmla="*/ 20 w 20"/>
                    <a:gd name="T54" fmla="*/ 42 h 42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20" h="42">
                      <a:moveTo>
                        <a:pt x="18" y="0"/>
                      </a:moveTo>
                      <a:lnTo>
                        <a:pt x="18" y="0"/>
                      </a:lnTo>
                      <a:lnTo>
                        <a:pt x="14" y="2"/>
                      </a:lnTo>
                      <a:lnTo>
                        <a:pt x="6" y="4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2"/>
                      </a:lnTo>
                      <a:lnTo>
                        <a:pt x="4" y="16"/>
                      </a:lnTo>
                      <a:lnTo>
                        <a:pt x="12" y="30"/>
                      </a:lnTo>
                      <a:lnTo>
                        <a:pt x="16" y="36"/>
                      </a:lnTo>
                      <a:lnTo>
                        <a:pt x="16" y="42"/>
                      </a:lnTo>
                      <a:lnTo>
                        <a:pt x="20" y="30"/>
                      </a:lnTo>
                      <a:lnTo>
                        <a:pt x="20" y="16"/>
                      </a:lnTo>
                      <a:lnTo>
                        <a:pt x="18" y="0"/>
                      </a:lnTo>
                      <a:close/>
                    </a:path>
                  </a:pathLst>
                </a:custGeom>
                <a:solidFill>
                  <a:srgbClr val="F09C5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795" name="Freeform 529"/>
                <p:cNvSpPr>
                  <a:spLocks/>
                </p:cNvSpPr>
                <p:nvPr/>
              </p:nvSpPr>
              <p:spPr bwMode="auto">
                <a:xfrm>
                  <a:off x="2198" y="3236"/>
                  <a:ext cx="20" cy="42"/>
                </a:xfrm>
                <a:custGeom>
                  <a:avLst/>
                  <a:gdLst>
                    <a:gd name="T0" fmla="*/ 18 w 20"/>
                    <a:gd name="T1" fmla="*/ 0 h 42"/>
                    <a:gd name="T2" fmla="*/ 18 w 20"/>
                    <a:gd name="T3" fmla="*/ 0 h 42"/>
                    <a:gd name="T4" fmla="*/ 14 w 20"/>
                    <a:gd name="T5" fmla="*/ 2 h 42"/>
                    <a:gd name="T6" fmla="*/ 6 w 20"/>
                    <a:gd name="T7" fmla="*/ 4 h 42"/>
                    <a:gd name="T8" fmla="*/ 6 w 20"/>
                    <a:gd name="T9" fmla="*/ 4 h 42"/>
                    <a:gd name="T10" fmla="*/ 2 w 20"/>
                    <a:gd name="T11" fmla="*/ 4 h 42"/>
                    <a:gd name="T12" fmla="*/ 0 w 20"/>
                    <a:gd name="T13" fmla="*/ 6 h 42"/>
                    <a:gd name="T14" fmla="*/ 0 w 20"/>
                    <a:gd name="T15" fmla="*/ 12 h 42"/>
                    <a:gd name="T16" fmla="*/ 4 w 20"/>
                    <a:gd name="T17" fmla="*/ 16 h 42"/>
                    <a:gd name="T18" fmla="*/ 4 w 20"/>
                    <a:gd name="T19" fmla="*/ 16 h 42"/>
                    <a:gd name="T20" fmla="*/ 12 w 20"/>
                    <a:gd name="T21" fmla="*/ 30 h 42"/>
                    <a:gd name="T22" fmla="*/ 16 w 20"/>
                    <a:gd name="T23" fmla="*/ 36 h 42"/>
                    <a:gd name="T24" fmla="*/ 16 w 20"/>
                    <a:gd name="T25" fmla="*/ 42 h 42"/>
                    <a:gd name="T26" fmla="*/ 16 w 20"/>
                    <a:gd name="T27" fmla="*/ 42 h 42"/>
                    <a:gd name="T28" fmla="*/ 20 w 20"/>
                    <a:gd name="T29" fmla="*/ 30 h 42"/>
                    <a:gd name="T30" fmla="*/ 20 w 20"/>
                    <a:gd name="T31" fmla="*/ 16 h 42"/>
                    <a:gd name="T32" fmla="*/ 18 w 20"/>
                    <a:gd name="T33" fmla="*/ 0 h 4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20"/>
                    <a:gd name="T52" fmla="*/ 0 h 42"/>
                    <a:gd name="T53" fmla="*/ 20 w 20"/>
                    <a:gd name="T54" fmla="*/ 42 h 42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20" h="42">
                      <a:moveTo>
                        <a:pt x="18" y="0"/>
                      </a:moveTo>
                      <a:lnTo>
                        <a:pt x="18" y="0"/>
                      </a:lnTo>
                      <a:lnTo>
                        <a:pt x="14" y="2"/>
                      </a:lnTo>
                      <a:lnTo>
                        <a:pt x="6" y="4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2"/>
                      </a:lnTo>
                      <a:lnTo>
                        <a:pt x="4" y="16"/>
                      </a:lnTo>
                      <a:lnTo>
                        <a:pt x="12" y="30"/>
                      </a:lnTo>
                      <a:lnTo>
                        <a:pt x="16" y="36"/>
                      </a:lnTo>
                      <a:lnTo>
                        <a:pt x="16" y="42"/>
                      </a:lnTo>
                      <a:lnTo>
                        <a:pt x="20" y="30"/>
                      </a:lnTo>
                      <a:lnTo>
                        <a:pt x="20" y="16"/>
                      </a:lnTo>
                      <a:lnTo>
                        <a:pt x="18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</p:grpSp>
          <p:grpSp>
            <p:nvGrpSpPr>
              <p:cNvPr id="310796" name="Group 3596"/>
              <p:cNvGrpSpPr>
                <a:grpSpLocks/>
              </p:cNvGrpSpPr>
              <p:nvPr/>
            </p:nvGrpSpPr>
            <p:grpSpPr bwMode="auto">
              <a:xfrm>
                <a:off x="4912" y="1824"/>
                <a:ext cx="377" cy="480"/>
                <a:chOff x="4912" y="384"/>
                <a:chExt cx="377" cy="480"/>
              </a:xfrm>
            </p:grpSpPr>
            <p:sp>
              <p:nvSpPr>
                <p:cNvPr id="310797" name="AutoShape 3597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4912" y="384"/>
                  <a:ext cx="377" cy="48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798" name="Freeform 3598"/>
                <p:cNvSpPr>
                  <a:spLocks/>
                </p:cNvSpPr>
                <p:nvPr/>
              </p:nvSpPr>
              <p:spPr bwMode="auto">
                <a:xfrm>
                  <a:off x="5118" y="802"/>
                  <a:ext cx="131" cy="53"/>
                </a:xfrm>
                <a:custGeom>
                  <a:avLst/>
                  <a:gdLst/>
                  <a:ahLst/>
                  <a:cxnLst>
                    <a:cxn ang="0">
                      <a:pos x="0" y="39"/>
                    </a:cxn>
                    <a:cxn ang="0">
                      <a:pos x="0" y="39"/>
                    </a:cxn>
                    <a:cxn ang="0">
                      <a:pos x="31" y="29"/>
                    </a:cxn>
                    <a:cxn ang="0">
                      <a:pos x="53" y="21"/>
                    </a:cxn>
                    <a:cxn ang="0">
                      <a:pos x="68" y="15"/>
                    </a:cxn>
                    <a:cxn ang="0">
                      <a:pos x="68" y="15"/>
                    </a:cxn>
                    <a:cxn ang="0">
                      <a:pos x="70" y="13"/>
                    </a:cxn>
                    <a:cxn ang="0">
                      <a:pos x="72" y="9"/>
                    </a:cxn>
                    <a:cxn ang="0">
                      <a:pos x="75" y="7"/>
                    </a:cxn>
                    <a:cxn ang="0">
                      <a:pos x="79" y="4"/>
                    </a:cxn>
                    <a:cxn ang="0">
                      <a:pos x="79" y="4"/>
                    </a:cxn>
                    <a:cxn ang="0">
                      <a:pos x="90" y="3"/>
                    </a:cxn>
                    <a:cxn ang="0">
                      <a:pos x="103" y="2"/>
                    </a:cxn>
                    <a:cxn ang="0">
                      <a:pos x="120" y="1"/>
                    </a:cxn>
                    <a:cxn ang="0">
                      <a:pos x="155" y="6"/>
                    </a:cxn>
                    <a:cxn ang="0">
                      <a:pos x="155" y="6"/>
                    </a:cxn>
                    <a:cxn ang="0">
                      <a:pos x="156" y="7"/>
                    </a:cxn>
                    <a:cxn ang="0">
                      <a:pos x="159" y="8"/>
                    </a:cxn>
                    <a:cxn ang="0">
                      <a:pos x="162" y="8"/>
                    </a:cxn>
                    <a:cxn ang="0">
                      <a:pos x="162" y="8"/>
                    </a:cxn>
                    <a:cxn ang="0">
                      <a:pos x="167" y="8"/>
                    </a:cxn>
                    <a:cxn ang="0">
                      <a:pos x="172" y="6"/>
                    </a:cxn>
                    <a:cxn ang="0">
                      <a:pos x="178" y="3"/>
                    </a:cxn>
                    <a:cxn ang="0">
                      <a:pos x="178" y="3"/>
                    </a:cxn>
                    <a:cxn ang="0">
                      <a:pos x="182" y="2"/>
                    </a:cxn>
                    <a:cxn ang="0">
                      <a:pos x="187" y="1"/>
                    </a:cxn>
                    <a:cxn ang="0">
                      <a:pos x="191" y="0"/>
                    </a:cxn>
                    <a:cxn ang="0">
                      <a:pos x="191" y="0"/>
                    </a:cxn>
                    <a:cxn ang="0">
                      <a:pos x="194" y="1"/>
                    </a:cxn>
                    <a:cxn ang="0">
                      <a:pos x="196" y="2"/>
                    </a:cxn>
                    <a:cxn ang="0">
                      <a:pos x="198" y="3"/>
                    </a:cxn>
                    <a:cxn ang="0">
                      <a:pos x="194" y="9"/>
                    </a:cxn>
                    <a:cxn ang="0">
                      <a:pos x="194" y="9"/>
                    </a:cxn>
                    <a:cxn ang="0">
                      <a:pos x="189" y="10"/>
                    </a:cxn>
                    <a:cxn ang="0">
                      <a:pos x="186" y="13"/>
                    </a:cxn>
                    <a:cxn ang="0">
                      <a:pos x="181" y="16"/>
                    </a:cxn>
                    <a:cxn ang="0">
                      <a:pos x="181" y="16"/>
                    </a:cxn>
                    <a:cxn ang="0">
                      <a:pos x="172" y="24"/>
                    </a:cxn>
                    <a:cxn ang="0">
                      <a:pos x="162" y="29"/>
                    </a:cxn>
                    <a:cxn ang="0">
                      <a:pos x="162" y="29"/>
                    </a:cxn>
                    <a:cxn ang="0">
                      <a:pos x="156" y="30"/>
                    </a:cxn>
                    <a:cxn ang="0">
                      <a:pos x="146" y="30"/>
                    </a:cxn>
                    <a:cxn ang="0">
                      <a:pos x="136" y="30"/>
                    </a:cxn>
                    <a:cxn ang="0">
                      <a:pos x="129" y="30"/>
                    </a:cxn>
                    <a:cxn ang="0">
                      <a:pos x="129" y="30"/>
                    </a:cxn>
                    <a:cxn ang="0">
                      <a:pos x="123" y="32"/>
                    </a:cxn>
                    <a:cxn ang="0">
                      <a:pos x="115" y="32"/>
                    </a:cxn>
                    <a:cxn ang="0">
                      <a:pos x="103" y="30"/>
                    </a:cxn>
                    <a:cxn ang="0">
                      <a:pos x="31" y="68"/>
                    </a:cxn>
                    <a:cxn ang="0">
                      <a:pos x="0" y="39"/>
                    </a:cxn>
                  </a:cxnLst>
                  <a:rect l="0" t="0" r="r" b="b"/>
                  <a:pathLst>
                    <a:path w="198" h="68">
                      <a:moveTo>
                        <a:pt x="0" y="39"/>
                      </a:moveTo>
                      <a:lnTo>
                        <a:pt x="0" y="39"/>
                      </a:lnTo>
                      <a:lnTo>
                        <a:pt x="31" y="29"/>
                      </a:lnTo>
                      <a:lnTo>
                        <a:pt x="53" y="21"/>
                      </a:lnTo>
                      <a:lnTo>
                        <a:pt x="68" y="15"/>
                      </a:lnTo>
                      <a:lnTo>
                        <a:pt x="68" y="15"/>
                      </a:lnTo>
                      <a:lnTo>
                        <a:pt x="70" y="13"/>
                      </a:lnTo>
                      <a:lnTo>
                        <a:pt x="72" y="9"/>
                      </a:lnTo>
                      <a:lnTo>
                        <a:pt x="75" y="7"/>
                      </a:lnTo>
                      <a:lnTo>
                        <a:pt x="79" y="4"/>
                      </a:lnTo>
                      <a:lnTo>
                        <a:pt x="79" y="4"/>
                      </a:lnTo>
                      <a:lnTo>
                        <a:pt x="90" y="3"/>
                      </a:lnTo>
                      <a:lnTo>
                        <a:pt x="103" y="2"/>
                      </a:lnTo>
                      <a:lnTo>
                        <a:pt x="120" y="1"/>
                      </a:lnTo>
                      <a:lnTo>
                        <a:pt x="155" y="6"/>
                      </a:lnTo>
                      <a:lnTo>
                        <a:pt x="155" y="6"/>
                      </a:lnTo>
                      <a:lnTo>
                        <a:pt x="156" y="7"/>
                      </a:lnTo>
                      <a:lnTo>
                        <a:pt x="159" y="8"/>
                      </a:lnTo>
                      <a:lnTo>
                        <a:pt x="162" y="8"/>
                      </a:lnTo>
                      <a:lnTo>
                        <a:pt x="162" y="8"/>
                      </a:lnTo>
                      <a:lnTo>
                        <a:pt x="167" y="8"/>
                      </a:lnTo>
                      <a:lnTo>
                        <a:pt x="172" y="6"/>
                      </a:lnTo>
                      <a:lnTo>
                        <a:pt x="178" y="3"/>
                      </a:lnTo>
                      <a:lnTo>
                        <a:pt x="178" y="3"/>
                      </a:lnTo>
                      <a:lnTo>
                        <a:pt x="182" y="2"/>
                      </a:lnTo>
                      <a:lnTo>
                        <a:pt x="187" y="1"/>
                      </a:lnTo>
                      <a:lnTo>
                        <a:pt x="191" y="0"/>
                      </a:lnTo>
                      <a:lnTo>
                        <a:pt x="191" y="0"/>
                      </a:lnTo>
                      <a:lnTo>
                        <a:pt x="194" y="1"/>
                      </a:lnTo>
                      <a:lnTo>
                        <a:pt x="196" y="2"/>
                      </a:lnTo>
                      <a:lnTo>
                        <a:pt x="198" y="3"/>
                      </a:lnTo>
                      <a:lnTo>
                        <a:pt x="194" y="9"/>
                      </a:lnTo>
                      <a:lnTo>
                        <a:pt x="194" y="9"/>
                      </a:lnTo>
                      <a:lnTo>
                        <a:pt x="189" y="10"/>
                      </a:lnTo>
                      <a:lnTo>
                        <a:pt x="186" y="13"/>
                      </a:lnTo>
                      <a:lnTo>
                        <a:pt x="181" y="16"/>
                      </a:lnTo>
                      <a:lnTo>
                        <a:pt x="181" y="16"/>
                      </a:lnTo>
                      <a:lnTo>
                        <a:pt x="172" y="24"/>
                      </a:lnTo>
                      <a:lnTo>
                        <a:pt x="162" y="29"/>
                      </a:lnTo>
                      <a:lnTo>
                        <a:pt x="162" y="29"/>
                      </a:lnTo>
                      <a:lnTo>
                        <a:pt x="156" y="30"/>
                      </a:lnTo>
                      <a:lnTo>
                        <a:pt x="146" y="30"/>
                      </a:lnTo>
                      <a:lnTo>
                        <a:pt x="136" y="30"/>
                      </a:lnTo>
                      <a:lnTo>
                        <a:pt x="129" y="30"/>
                      </a:lnTo>
                      <a:lnTo>
                        <a:pt x="129" y="30"/>
                      </a:lnTo>
                      <a:lnTo>
                        <a:pt x="123" y="32"/>
                      </a:lnTo>
                      <a:lnTo>
                        <a:pt x="115" y="32"/>
                      </a:lnTo>
                      <a:lnTo>
                        <a:pt x="103" y="30"/>
                      </a:lnTo>
                      <a:lnTo>
                        <a:pt x="31" y="68"/>
                      </a:lnTo>
                      <a:lnTo>
                        <a:pt x="0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799" name="Freeform 3599"/>
                <p:cNvSpPr>
                  <a:spLocks/>
                </p:cNvSpPr>
                <p:nvPr/>
              </p:nvSpPr>
              <p:spPr bwMode="auto">
                <a:xfrm>
                  <a:off x="5005" y="474"/>
                  <a:ext cx="54" cy="113"/>
                </a:xfrm>
                <a:custGeom>
                  <a:avLst/>
                  <a:gdLst/>
                  <a:ahLst/>
                  <a:cxnLst>
                    <a:cxn ang="0">
                      <a:pos x="75" y="1"/>
                    </a:cxn>
                    <a:cxn ang="0">
                      <a:pos x="75" y="1"/>
                    </a:cxn>
                    <a:cxn ang="0">
                      <a:pos x="72" y="1"/>
                    </a:cxn>
                    <a:cxn ang="0">
                      <a:pos x="67" y="0"/>
                    </a:cxn>
                    <a:cxn ang="0">
                      <a:pos x="61" y="1"/>
                    </a:cxn>
                    <a:cxn ang="0">
                      <a:pos x="55" y="2"/>
                    </a:cxn>
                    <a:cxn ang="0">
                      <a:pos x="49" y="6"/>
                    </a:cxn>
                    <a:cxn ang="0">
                      <a:pos x="42" y="11"/>
                    </a:cxn>
                    <a:cxn ang="0">
                      <a:pos x="38" y="18"/>
                    </a:cxn>
                    <a:cxn ang="0">
                      <a:pos x="38" y="18"/>
                    </a:cxn>
                    <a:cxn ang="0">
                      <a:pos x="29" y="32"/>
                    </a:cxn>
                    <a:cxn ang="0">
                      <a:pos x="23" y="45"/>
                    </a:cxn>
                    <a:cxn ang="0">
                      <a:pos x="19" y="53"/>
                    </a:cxn>
                    <a:cxn ang="0">
                      <a:pos x="15" y="59"/>
                    </a:cxn>
                    <a:cxn ang="0">
                      <a:pos x="15" y="59"/>
                    </a:cxn>
                    <a:cxn ang="0">
                      <a:pos x="21" y="54"/>
                    </a:cxn>
                    <a:cxn ang="0">
                      <a:pos x="26" y="50"/>
                    </a:cxn>
                    <a:cxn ang="0">
                      <a:pos x="31" y="44"/>
                    </a:cxn>
                    <a:cxn ang="0">
                      <a:pos x="31" y="44"/>
                    </a:cxn>
                    <a:cxn ang="0">
                      <a:pos x="28" y="52"/>
                    </a:cxn>
                    <a:cxn ang="0">
                      <a:pos x="25" y="61"/>
                    </a:cxn>
                    <a:cxn ang="0">
                      <a:pos x="19" y="71"/>
                    </a:cxn>
                    <a:cxn ang="0">
                      <a:pos x="19" y="71"/>
                    </a:cxn>
                    <a:cxn ang="0">
                      <a:pos x="14" y="77"/>
                    </a:cxn>
                    <a:cxn ang="0">
                      <a:pos x="10" y="84"/>
                    </a:cxn>
                    <a:cxn ang="0">
                      <a:pos x="5" y="99"/>
                    </a:cxn>
                    <a:cxn ang="0">
                      <a:pos x="1" y="116"/>
                    </a:cxn>
                    <a:cxn ang="0">
                      <a:pos x="0" y="123"/>
                    </a:cxn>
                    <a:cxn ang="0">
                      <a:pos x="0" y="128"/>
                    </a:cxn>
                    <a:cxn ang="0">
                      <a:pos x="0" y="128"/>
                    </a:cxn>
                    <a:cxn ang="0">
                      <a:pos x="2" y="147"/>
                    </a:cxn>
                    <a:cxn ang="0">
                      <a:pos x="65" y="128"/>
                    </a:cxn>
                    <a:cxn ang="0">
                      <a:pos x="65" y="128"/>
                    </a:cxn>
                    <a:cxn ang="0">
                      <a:pos x="66" y="123"/>
                    </a:cxn>
                    <a:cxn ang="0">
                      <a:pos x="68" y="112"/>
                    </a:cxn>
                    <a:cxn ang="0">
                      <a:pos x="70" y="106"/>
                    </a:cxn>
                    <a:cxn ang="0">
                      <a:pos x="70" y="100"/>
                    </a:cxn>
                    <a:cxn ang="0">
                      <a:pos x="70" y="95"/>
                    </a:cxn>
                    <a:cxn ang="0">
                      <a:pos x="67" y="91"/>
                    </a:cxn>
                    <a:cxn ang="0">
                      <a:pos x="67" y="91"/>
                    </a:cxn>
                    <a:cxn ang="0">
                      <a:pos x="65" y="85"/>
                    </a:cxn>
                    <a:cxn ang="0">
                      <a:pos x="64" y="78"/>
                    </a:cxn>
                    <a:cxn ang="0">
                      <a:pos x="64" y="70"/>
                    </a:cxn>
                    <a:cxn ang="0">
                      <a:pos x="64" y="63"/>
                    </a:cxn>
                    <a:cxn ang="0">
                      <a:pos x="66" y="54"/>
                    </a:cxn>
                    <a:cxn ang="0">
                      <a:pos x="67" y="46"/>
                    </a:cxn>
                    <a:cxn ang="0">
                      <a:pos x="71" y="40"/>
                    </a:cxn>
                    <a:cxn ang="0">
                      <a:pos x="73" y="37"/>
                    </a:cxn>
                    <a:cxn ang="0">
                      <a:pos x="73" y="37"/>
                    </a:cxn>
                    <a:cxn ang="0">
                      <a:pos x="78" y="31"/>
                    </a:cxn>
                    <a:cxn ang="0">
                      <a:pos x="80" y="25"/>
                    </a:cxn>
                    <a:cxn ang="0">
                      <a:pos x="81" y="19"/>
                    </a:cxn>
                    <a:cxn ang="0">
                      <a:pos x="80" y="13"/>
                    </a:cxn>
                    <a:cxn ang="0">
                      <a:pos x="78" y="5"/>
                    </a:cxn>
                    <a:cxn ang="0">
                      <a:pos x="75" y="1"/>
                    </a:cxn>
                    <a:cxn ang="0">
                      <a:pos x="75" y="1"/>
                    </a:cxn>
                  </a:cxnLst>
                  <a:rect l="0" t="0" r="r" b="b"/>
                  <a:pathLst>
                    <a:path w="81" h="147">
                      <a:moveTo>
                        <a:pt x="75" y="1"/>
                      </a:moveTo>
                      <a:lnTo>
                        <a:pt x="75" y="1"/>
                      </a:lnTo>
                      <a:lnTo>
                        <a:pt x="72" y="1"/>
                      </a:lnTo>
                      <a:lnTo>
                        <a:pt x="67" y="0"/>
                      </a:lnTo>
                      <a:lnTo>
                        <a:pt x="61" y="1"/>
                      </a:lnTo>
                      <a:lnTo>
                        <a:pt x="55" y="2"/>
                      </a:lnTo>
                      <a:lnTo>
                        <a:pt x="49" y="6"/>
                      </a:lnTo>
                      <a:lnTo>
                        <a:pt x="42" y="11"/>
                      </a:lnTo>
                      <a:lnTo>
                        <a:pt x="38" y="18"/>
                      </a:lnTo>
                      <a:lnTo>
                        <a:pt x="38" y="18"/>
                      </a:lnTo>
                      <a:lnTo>
                        <a:pt x="29" y="32"/>
                      </a:lnTo>
                      <a:lnTo>
                        <a:pt x="23" y="45"/>
                      </a:lnTo>
                      <a:lnTo>
                        <a:pt x="19" y="53"/>
                      </a:lnTo>
                      <a:lnTo>
                        <a:pt x="15" y="59"/>
                      </a:lnTo>
                      <a:lnTo>
                        <a:pt x="15" y="59"/>
                      </a:lnTo>
                      <a:lnTo>
                        <a:pt x="21" y="54"/>
                      </a:lnTo>
                      <a:lnTo>
                        <a:pt x="26" y="50"/>
                      </a:lnTo>
                      <a:lnTo>
                        <a:pt x="31" y="44"/>
                      </a:lnTo>
                      <a:lnTo>
                        <a:pt x="31" y="44"/>
                      </a:lnTo>
                      <a:lnTo>
                        <a:pt x="28" y="52"/>
                      </a:lnTo>
                      <a:lnTo>
                        <a:pt x="25" y="61"/>
                      </a:lnTo>
                      <a:lnTo>
                        <a:pt x="19" y="71"/>
                      </a:lnTo>
                      <a:lnTo>
                        <a:pt x="19" y="71"/>
                      </a:lnTo>
                      <a:lnTo>
                        <a:pt x="14" y="77"/>
                      </a:lnTo>
                      <a:lnTo>
                        <a:pt x="10" y="84"/>
                      </a:lnTo>
                      <a:lnTo>
                        <a:pt x="5" y="99"/>
                      </a:lnTo>
                      <a:lnTo>
                        <a:pt x="1" y="116"/>
                      </a:lnTo>
                      <a:lnTo>
                        <a:pt x="0" y="123"/>
                      </a:lnTo>
                      <a:lnTo>
                        <a:pt x="0" y="128"/>
                      </a:lnTo>
                      <a:lnTo>
                        <a:pt x="0" y="128"/>
                      </a:lnTo>
                      <a:lnTo>
                        <a:pt x="2" y="147"/>
                      </a:lnTo>
                      <a:lnTo>
                        <a:pt x="65" y="128"/>
                      </a:lnTo>
                      <a:lnTo>
                        <a:pt x="65" y="128"/>
                      </a:lnTo>
                      <a:lnTo>
                        <a:pt x="66" y="123"/>
                      </a:lnTo>
                      <a:lnTo>
                        <a:pt x="68" y="112"/>
                      </a:lnTo>
                      <a:lnTo>
                        <a:pt x="70" y="106"/>
                      </a:lnTo>
                      <a:lnTo>
                        <a:pt x="70" y="100"/>
                      </a:lnTo>
                      <a:lnTo>
                        <a:pt x="70" y="95"/>
                      </a:lnTo>
                      <a:lnTo>
                        <a:pt x="67" y="91"/>
                      </a:lnTo>
                      <a:lnTo>
                        <a:pt x="67" y="91"/>
                      </a:lnTo>
                      <a:lnTo>
                        <a:pt x="65" y="85"/>
                      </a:lnTo>
                      <a:lnTo>
                        <a:pt x="64" y="78"/>
                      </a:lnTo>
                      <a:lnTo>
                        <a:pt x="64" y="70"/>
                      </a:lnTo>
                      <a:lnTo>
                        <a:pt x="64" y="63"/>
                      </a:lnTo>
                      <a:lnTo>
                        <a:pt x="66" y="54"/>
                      </a:lnTo>
                      <a:lnTo>
                        <a:pt x="67" y="46"/>
                      </a:lnTo>
                      <a:lnTo>
                        <a:pt x="71" y="40"/>
                      </a:lnTo>
                      <a:lnTo>
                        <a:pt x="73" y="37"/>
                      </a:lnTo>
                      <a:lnTo>
                        <a:pt x="73" y="37"/>
                      </a:lnTo>
                      <a:lnTo>
                        <a:pt x="78" y="31"/>
                      </a:lnTo>
                      <a:lnTo>
                        <a:pt x="80" y="25"/>
                      </a:lnTo>
                      <a:lnTo>
                        <a:pt x="81" y="19"/>
                      </a:lnTo>
                      <a:lnTo>
                        <a:pt x="80" y="13"/>
                      </a:lnTo>
                      <a:lnTo>
                        <a:pt x="78" y="5"/>
                      </a:lnTo>
                      <a:lnTo>
                        <a:pt x="75" y="1"/>
                      </a:lnTo>
                      <a:lnTo>
                        <a:pt x="75" y="1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800" name="Freeform 3600"/>
                <p:cNvSpPr>
                  <a:spLocks/>
                </p:cNvSpPr>
                <p:nvPr/>
              </p:nvSpPr>
              <p:spPr bwMode="auto">
                <a:xfrm>
                  <a:off x="4949" y="570"/>
                  <a:ext cx="192" cy="289"/>
                </a:xfrm>
                <a:custGeom>
                  <a:avLst/>
                  <a:gdLst/>
                  <a:ahLst/>
                  <a:cxnLst>
                    <a:cxn ang="0">
                      <a:pos x="120" y="5"/>
                    </a:cxn>
                    <a:cxn ang="0">
                      <a:pos x="85" y="18"/>
                    </a:cxn>
                    <a:cxn ang="0">
                      <a:pos x="69" y="23"/>
                    </a:cxn>
                    <a:cxn ang="0">
                      <a:pos x="45" y="27"/>
                    </a:cxn>
                    <a:cxn ang="0">
                      <a:pos x="34" y="33"/>
                    </a:cxn>
                    <a:cxn ang="0">
                      <a:pos x="26" y="44"/>
                    </a:cxn>
                    <a:cxn ang="0">
                      <a:pos x="0" y="92"/>
                    </a:cxn>
                    <a:cxn ang="0">
                      <a:pos x="2" y="97"/>
                    </a:cxn>
                    <a:cxn ang="0">
                      <a:pos x="13" y="117"/>
                    </a:cxn>
                    <a:cxn ang="0">
                      <a:pos x="27" y="131"/>
                    </a:cxn>
                    <a:cxn ang="0">
                      <a:pos x="49" y="147"/>
                    </a:cxn>
                    <a:cxn ang="0">
                      <a:pos x="55" y="172"/>
                    </a:cxn>
                    <a:cxn ang="0">
                      <a:pos x="65" y="211"/>
                    </a:cxn>
                    <a:cxn ang="0">
                      <a:pos x="74" y="238"/>
                    </a:cxn>
                    <a:cxn ang="0">
                      <a:pos x="80" y="258"/>
                    </a:cxn>
                    <a:cxn ang="0">
                      <a:pos x="81" y="273"/>
                    </a:cxn>
                    <a:cxn ang="0">
                      <a:pos x="84" y="321"/>
                    </a:cxn>
                    <a:cxn ang="0">
                      <a:pos x="81" y="351"/>
                    </a:cxn>
                    <a:cxn ang="0">
                      <a:pos x="78" y="362"/>
                    </a:cxn>
                    <a:cxn ang="0">
                      <a:pos x="289" y="375"/>
                    </a:cxn>
                    <a:cxn ang="0">
                      <a:pos x="285" y="364"/>
                    </a:cxn>
                    <a:cxn ang="0">
                      <a:pos x="272" y="325"/>
                    </a:cxn>
                    <a:cxn ang="0">
                      <a:pos x="267" y="296"/>
                    </a:cxn>
                    <a:cxn ang="0">
                      <a:pos x="268" y="283"/>
                    </a:cxn>
                    <a:cxn ang="0">
                      <a:pos x="270" y="273"/>
                    </a:cxn>
                    <a:cxn ang="0">
                      <a:pos x="269" y="263"/>
                    </a:cxn>
                    <a:cxn ang="0">
                      <a:pos x="267" y="259"/>
                    </a:cxn>
                    <a:cxn ang="0">
                      <a:pos x="263" y="259"/>
                    </a:cxn>
                    <a:cxn ang="0">
                      <a:pos x="262" y="253"/>
                    </a:cxn>
                    <a:cxn ang="0">
                      <a:pos x="263" y="243"/>
                    </a:cxn>
                    <a:cxn ang="0">
                      <a:pos x="270" y="232"/>
                    </a:cxn>
                    <a:cxn ang="0">
                      <a:pos x="281" y="221"/>
                    </a:cxn>
                    <a:cxn ang="0">
                      <a:pos x="286" y="211"/>
                    </a:cxn>
                    <a:cxn ang="0">
                      <a:pos x="286" y="201"/>
                    </a:cxn>
                    <a:cxn ang="0">
                      <a:pos x="285" y="195"/>
                    </a:cxn>
                    <a:cxn ang="0">
                      <a:pos x="275" y="178"/>
                    </a:cxn>
                    <a:cxn ang="0">
                      <a:pos x="262" y="162"/>
                    </a:cxn>
                    <a:cxn ang="0">
                      <a:pos x="246" y="150"/>
                    </a:cxn>
                    <a:cxn ang="0">
                      <a:pos x="244" y="149"/>
                    </a:cxn>
                    <a:cxn ang="0">
                      <a:pos x="239" y="143"/>
                    </a:cxn>
                    <a:cxn ang="0">
                      <a:pos x="235" y="135"/>
                    </a:cxn>
                    <a:cxn ang="0">
                      <a:pos x="235" y="130"/>
                    </a:cxn>
                    <a:cxn ang="0">
                      <a:pos x="241" y="124"/>
                    </a:cxn>
                    <a:cxn ang="0">
                      <a:pos x="246" y="114"/>
                    </a:cxn>
                    <a:cxn ang="0">
                      <a:pos x="244" y="98"/>
                    </a:cxn>
                    <a:cxn ang="0">
                      <a:pos x="241" y="90"/>
                    </a:cxn>
                    <a:cxn ang="0">
                      <a:pos x="237" y="79"/>
                    </a:cxn>
                    <a:cxn ang="0">
                      <a:pos x="239" y="68"/>
                    </a:cxn>
                    <a:cxn ang="0">
                      <a:pos x="241" y="55"/>
                    </a:cxn>
                    <a:cxn ang="0">
                      <a:pos x="240" y="52"/>
                    </a:cxn>
                    <a:cxn ang="0">
                      <a:pos x="208" y="30"/>
                    </a:cxn>
                    <a:cxn ang="0">
                      <a:pos x="171" y="9"/>
                    </a:cxn>
                    <a:cxn ang="0">
                      <a:pos x="152" y="1"/>
                    </a:cxn>
                    <a:cxn ang="0">
                      <a:pos x="134" y="0"/>
                    </a:cxn>
                    <a:cxn ang="0">
                      <a:pos x="120" y="5"/>
                    </a:cxn>
                  </a:cxnLst>
                  <a:rect l="0" t="0" r="r" b="b"/>
                  <a:pathLst>
                    <a:path w="289" h="375">
                      <a:moveTo>
                        <a:pt x="120" y="5"/>
                      </a:moveTo>
                      <a:lnTo>
                        <a:pt x="120" y="5"/>
                      </a:lnTo>
                      <a:lnTo>
                        <a:pt x="101" y="12"/>
                      </a:lnTo>
                      <a:lnTo>
                        <a:pt x="85" y="18"/>
                      </a:lnTo>
                      <a:lnTo>
                        <a:pt x="69" y="23"/>
                      </a:lnTo>
                      <a:lnTo>
                        <a:pt x="69" y="23"/>
                      </a:lnTo>
                      <a:lnTo>
                        <a:pt x="56" y="25"/>
                      </a:lnTo>
                      <a:lnTo>
                        <a:pt x="45" y="27"/>
                      </a:lnTo>
                      <a:lnTo>
                        <a:pt x="40" y="30"/>
                      </a:lnTo>
                      <a:lnTo>
                        <a:pt x="34" y="33"/>
                      </a:lnTo>
                      <a:lnTo>
                        <a:pt x="30" y="38"/>
                      </a:lnTo>
                      <a:lnTo>
                        <a:pt x="26" y="44"/>
                      </a:lnTo>
                      <a:lnTo>
                        <a:pt x="26" y="44"/>
                      </a:lnTo>
                      <a:lnTo>
                        <a:pt x="0" y="92"/>
                      </a:lnTo>
                      <a:lnTo>
                        <a:pt x="0" y="92"/>
                      </a:lnTo>
                      <a:lnTo>
                        <a:pt x="2" y="97"/>
                      </a:lnTo>
                      <a:lnTo>
                        <a:pt x="8" y="109"/>
                      </a:lnTo>
                      <a:lnTo>
                        <a:pt x="13" y="117"/>
                      </a:lnTo>
                      <a:lnTo>
                        <a:pt x="20" y="124"/>
                      </a:lnTo>
                      <a:lnTo>
                        <a:pt x="27" y="131"/>
                      </a:lnTo>
                      <a:lnTo>
                        <a:pt x="36" y="137"/>
                      </a:lnTo>
                      <a:lnTo>
                        <a:pt x="49" y="147"/>
                      </a:lnTo>
                      <a:lnTo>
                        <a:pt x="49" y="147"/>
                      </a:lnTo>
                      <a:lnTo>
                        <a:pt x="55" y="172"/>
                      </a:lnTo>
                      <a:lnTo>
                        <a:pt x="60" y="193"/>
                      </a:lnTo>
                      <a:lnTo>
                        <a:pt x="65" y="211"/>
                      </a:lnTo>
                      <a:lnTo>
                        <a:pt x="65" y="211"/>
                      </a:lnTo>
                      <a:lnTo>
                        <a:pt x="74" y="238"/>
                      </a:lnTo>
                      <a:lnTo>
                        <a:pt x="78" y="250"/>
                      </a:lnTo>
                      <a:lnTo>
                        <a:pt x="80" y="258"/>
                      </a:lnTo>
                      <a:lnTo>
                        <a:pt x="80" y="258"/>
                      </a:lnTo>
                      <a:lnTo>
                        <a:pt x="81" y="273"/>
                      </a:lnTo>
                      <a:lnTo>
                        <a:pt x="84" y="304"/>
                      </a:lnTo>
                      <a:lnTo>
                        <a:pt x="84" y="321"/>
                      </a:lnTo>
                      <a:lnTo>
                        <a:pt x="84" y="337"/>
                      </a:lnTo>
                      <a:lnTo>
                        <a:pt x="81" y="351"/>
                      </a:lnTo>
                      <a:lnTo>
                        <a:pt x="79" y="357"/>
                      </a:lnTo>
                      <a:lnTo>
                        <a:pt x="78" y="362"/>
                      </a:lnTo>
                      <a:lnTo>
                        <a:pt x="71" y="375"/>
                      </a:lnTo>
                      <a:lnTo>
                        <a:pt x="289" y="375"/>
                      </a:lnTo>
                      <a:lnTo>
                        <a:pt x="289" y="375"/>
                      </a:lnTo>
                      <a:lnTo>
                        <a:pt x="285" y="364"/>
                      </a:lnTo>
                      <a:lnTo>
                        <a:pt x="276" y="339"/>
                      </a:lnTo>
                      <a:lnTo>
                        <a:pt x="272" y="325"/>
                      </a:lnTo>
                      <a:lnTo>
                        <a:pt x="269" y="310"/>
                      </a:lnTo>
                      <a:lnTo>
                        <a:pt x="267" y="296"/>
                      </a:lnTo>
                      <a:lnTo>
                        <a:pt x="267" y="289"/>
                      </a:lnTo>
                      <a:lnTo>
                        <a:pt x="268" y="283"/>
                      </a:lnTo>
                      <a:lnTo>
                        <a:pt x="268" y="283"/>
                      </a:lnTo>
                      <a:lnTo>
                        <a:pt x="270" y="273"/>
                      </a:lnTo>
                      <a:lnTo>
                        <a:pt x="270" y="266"/>
                      </a:lnTo>
                      <a:lnTo>
                        <a:pt x="269" y="263"/>
                      </a:lnTo>
                      <a:lnTo>
                        <a:pt x="268" y="260"/>
                      </a:lnTo>
                      <a:lnTo>
                        <a:pt x="267" y="259"/>
                      </a:lnTo>
                      <a:lnTo>
                        <a:pt x="265" y="259"/>
                      </a:lnTo>
                      <a:lnTo>
                        <a:pt x="263" y="259"/>
                      </a:lnTo>
                      <a:lnTo>
                        <a:pt x="263" y="259"/>
                      </a:lnTo>
                      <a:lnTo>
                        <a:pt x="262" y="253"/>
                      </a:lnTo>
                      <a:lnTo>
                        <a:pt x="262" y="247"/>
                      </a:lnTo>
                      <a:lnTo>
                        <a:pt x="263" y="243"/>
                      </a:lnTo>
                      <a:lnTo>
                        <a:pt x="266" y="238"/>
                      </a:lnTo>
                      <a:lnTo>
                        <a:pt x="270" y="232"/>
                      </a:lnTo>
                      <a:lnTo>
                        <a:pt x="275" y="226"/>
                      </a:lnTo>
                      <a:lnTo>
                        <a:pt x="281" y="221"/>
                      </a:lnTo>
                      <a:lnTo>
                        <a:pt x="285" y="215"/>
                      </a:lnTo>
                      <a:lnTo>
                        <a:pt x="286" y="211"/>
                      </a:lnTo>
                      <a:lnTo>
                        <a:pt x="287" y="207"/>
                      </a:lnTo>
                      <a:lnTo>
                        <a:pt x="286" y="201"/>
                      </a:lnTo>
                      <a:lnTo>
                        <a:pt x="285" y="195"/>
                      </a:lnTo>
                      <a:lnTo>
                        <a:pt x="285" y="195"/>
                      </a:lnTo>
                      <a:lnTo>
                        <a:pt x="281" y="186"/>
                      </a:lnTo>
                      <a:lnTo>
                        <a:pt x="275" y="178"/>
                      </a:lnTo>
                      <a:lnTo>
                        <a:pt x="269" y="169"/>
                      </a:lnTo>
                      <a:lnTo>
                        <a:pt x="262" y="162"/>
                      </a:lnTo>
                      <a:lnTo>
                        <a:pt x="252" y="153"/>
                      </a:lnTo>
                      <a:lnTo>
                        <a:pt x="246" y="150"/>
                      </a:lnTo>
                      <a:lnTo>
                        <a:pt x="246" y="150"/>
                      </a:lnTo>
                      <a:lnTo>
                        <a:pt x="244" y="149"/>
                      </a:lnTo>
                      <a:lnTo>
                        <a:pt x="240" y="146"/>
                      </a:lnTo>
                      <a:lnTo>
                        <a:pt x="239" y="143"/>
                      </a:lnTo>
                      <a:lnTo>
                        <a:pt x="236" y="140"/>
                      </a:lnTo>
                      <a:lnTo>
                        <a:pt x="235" y="135"/>
                      </a:lnTo>
                      <a:lnTo>
                        <a:pt x="235" y="130"/>
                      </a:lnTo>
                      <a:lnTo>
                        <a:pt x="235" y="130"/>
                      </a:lnTo>
                      <a:lnTo>
                        <a:pt x="239" y="128"/>
                      </a:lnTo>
                      <a:lnTo>
                        <a:pt x="241" y="124"/>
                      </a:lnTo>
                      <a:lnTo>
                        <a:pt x="243" y="120"/>
                      </a:lnTo>
                      <a:lnTo>
                        <a:pt x="246" y="114"/>
                      </a:lnTo>
                      <a:lnTo>
                        <a:pt x="247" y="107"/>
                      </a:lnTo>
                      <a:lnTo>
                        <a:pt x="244" y="98"/>
                      </a:lnTo>
                      <a:lnTo>
                        <a:pt x="241" y="90"/>
                      </a:lnTo>
                      <a:lnTo>
                        <a:pt x="241" y="90"/>
                      </a:lnTo>
                      <a:lnTo>
                        <a:pt x="237" y="84"/>
                      </a:lnTo>
                      <a:lnTo>
                        <a:pt x="237" y="79"/>
                      </a:lnTo>
                      <a:lnTo>
                        <a:pt x="237" y="74"/>
                      </a:lnTo>
                      <a:lnTo>
                        <a:pt x="239" y="68"/>
                      </a:lnTo>
                      <a:lnTo>
                        <a:pt x="241" y="58"/>
                      </a:lnTo>
                      <a:lnTo>
                        <a:pt x="241" y="55"/>
                      </a:lnTo>
                      <a:lnTo>
                        <a:pt x="240" y="52"/>
                      </a:lnTo>
                      <a:lnTo>
                        <a:pt x="240" y="52"/>
                      </a:lnTo>
                      <a:lnTo>
                        <a:pt x="223" y="39"/>
                      </a:lnTo>
                      <a:lnTo>
                        <a:pt x="208" y="30"/>
                      </a:lnTo>
                      <a:lnTo>
                        <a:pt x="190" y="18"/>
                      </a:lnTo>
                      <a:lnTo>
                        <a:pt x="171" y="9"/>
                      </a:lnTo>
                      <a:lnTo>
                        <a:pt x="162" y="5"/>
                      </a:lnTo>
                      <a:lnTo>
                        <a:pt x="152" y="1"/>
                      </a:lnTo>
                      <a:lnTo>
                        <a:pt x="144" y="0"/>
                      </a:lnTo>
                      <a:lnTo>
                        <a:pt x="134" y="0"/>
                      </a:lnTo>
                      <a:lnTo>
                        <a:pt x="127" y="1"/>
                      </a:lnTo>
                      <a:lnTo>
                        <a:pt x="120" y="5"/>
                      </a:lnTo>
                      <a:lnTo>
                        <a:pt x="120" y="5"/>
                      </a:lnTo>
                      <a:close/>
                    </a:path>
                  </a:pathLst>
                </a:custGeom>
                <a:solidFill>
                  <a:srgbClr val="66CC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801" name="Freeform 3601"/>
                <p:cNvSpPr>
                  <a:spLocks/>
                </p:cNvSpPr>
                <p:nvPr/>
              </p:nvSpPr>
              <p:spPr bwMode="auto">
                <a:xfrm>
                  <a:off x="5033" y="481"/>
                  <a:ext cx="124" cy="138"/>
                </a:xfrm>
                <a:custGeom>
                  <a:avLst/>
                  <a:gdLst/>
                  <a:ahLst/>
                  <a:cxnLst>
                    <a:cxn ang="0">
                      <a:pos x="5" y="125"/>
                    </a:cxn>
                    <a:cxn ang="0">
                      <a:pos x="17" y="110"/>
                    </a:cxn>
                    <a:cxn ang="0">
                      <a:pos x="21" y="102"/>
                    </a:cxn>
                    <a:cxn ang="0">
                      <a:pos x="43" y="60"/>
                    </a:cxn>
                    <a:cxn ang="0">
                      <a:pos x="46" y="48"/>
                    </a:cxn>
                    <a:cxn ang="0">
                      <a:pos x="47" y="30"/>
                    </a:cxn>
                    <a:cxn ang="0">
                      <a:pos x="52" y="18"/>
                    </a:cxn>
                    <a:cxn ang="0">
                      <a:pos x="56" y="15"/>
                    </a:cxn>
                    <a:cxn ang="0">
                      <a:pos x="62" y="15"/>
                    </a:cxn>
                    <a:cxn ang="0">
                      <a:pos x="68" y="17"/>
                    </a:cxn>
                    <a:cxn ang="0">
                      <a:pos x="74" y="23"/>
                    </a:cxn>
                    <a:cxn ang="0">
                      <a:pos x="76" y="30"/>
                    </a:cxn>
                    <a:cxn ang="0">
                      <a:pos x="76" y="32"/>
                    </a:cxn>
                    <a:cxn ang="0">
                      <a:pos x="76" y="35"/>
                    </a:cxn>
                    <a:cxn ang="0">
                      <a:pos x="77" y="37"/>
                    </a:cxn>
                    <a:cxn ang="0">
                      <a:pos x="84" y="38"/>
                    </a:cxn>
                    <a:cxn ang="0">
                      <a:pos x="87" y="37"/>
                    </a:cxn>
                    <a:cxn ang="0">
                      <a:pos x="102" y="28"/>
                    </a:cxn>
                    <a:cxn ang="0">
                      <a:pos x="123" y="19"/>
                    </a:cxn>
                    <a:cxn ang="0">
                      <a:pos x="129" y="18"/>
                    </a:cxn>
                    <a:cxn ang="0">
                      <a:pos x="141" y="12"/>
                    </a:cxn>
                    <a:cxn ang="0">
                      <a:pos x="146" y="6"/>
                    </a:cxn>
                    <a:cxn ang="0">
                      <a:pos x="156" y="0"/>
                    </a:cxn>
                    <a:cxn ang="0">
                      <a:pos x="166" y="3"/>
                    </a:cxn>
                    <a:cxn ang="0">
                      <a:pos x="175" y="10"/>
                    </a:cxn>
                    <a:cxn ang="0">
                      <a:pos x="182" y="15"/>
                    </a:cxn>
                    <a:cxn ang="0">
                      <a:pos x="187" y="18"/>
                    </a:cxn>
                    <a:cxn ang="0">
                      <a:pos x="187" y="31"/>
                    </a:cxn>
                    <a:cxn ang="0">
                      <a:pos x="184" y="47"/>
                    </a:cxn>
                    <a:cxn ang="0">
                      <a:pos x="182" y="52"/>
                    </a:cxn>
                    <a:cxn ang="0">
                      <a:pos x="167" y="74"/>
                    </a:cxn>
                    <a:cxn ang="0">
                      <a:pos x="166" y="84"/>
                    </a:cxn>
                    <a:cxn ang="0">
                      <a:pos x="165" y="97"/>
                    </a:cxn>
                    <a:cxn ang="0">
                      <a:pos x="165" y="100"/>
                    </a:cxn>
                    <a:cxn ang="0">
                      <a:pos x="160" y="103"/>
                    </a:cxn>
                    <a:cxn ang="0">
                      <a:pos x="154" y="102"/>
                    </a:cxn>
                    <a:cxn ang="0">
                      <a:pos x="150" y="112"/>
                    </a:cxn>
                    <a:cxn ang="0">
                      <a:pos x="142" y="113"/>
                    </a:cxn>
                    <a:cxn ang="0">
                      <a:pos x="142" y="121"/>
                    </a:cxn>
                    <a:cxn ang="0">
                      <a:pos x="140" y="123"/>
                    </a:cxn>
                    <a:cxn ang="0">
                      <a:pos x="131" y="128"/>
                    </a:cxn>
                    <a:cxn ang="0">
                      <a:pos x="128" y="134"/>
                    </a:cxn>
                    <a:cxn ang="0">
                      <a:pos x="123" y="142"/>
                    </a:cxn>
                    <a:cxn ang="0">
                      <a:pos x="118" y="142"/>
                    </a:cxn>
                    <a:cxn ang="0">
                      <a:pos x="107" y="139"/>
                    </a:cxn>
                    <a:cxn ang="0">
                      <a:pos x="95" y="128"/>
                    </a:cxn>
                    <a:cxn ang="0">
                      <a:pos x="92" y="136"/>
                    </a:cxn>
                    <a:cxn ang="0">
                      <a:pos x="90" y="145"/>
                    </a:cxn>
                    <a:cxn ang="0">
                      <a:pos x="89" y="152"/>
                    </a:cxn>
                    <a:cxn ang="0">
                      <a:pos x="94" y="159"/>
                    </a:cxn>
                    <a:cxn ang="0">
                      <a:pos x="98" y="167"/>
                    </a:cxn>
                    <a:cxn ang="0">
                      <a:pos x="98" y="169"/>
                    </a:cxn>
                    <a:cxn ang="0">
                      <a:pos x="92" y="174"/>
                    </a:cxn>
                    <a:cxn ang="0">
                      <a:pos x="81" y="178"/>
                    </a:cxn>
                    <a:cxn ang="0">
                      <a:pos x="64" y="178"/>
                    </a:cxn>
                    <a:cxn ang="0">
                      <a:pos x="53" y="175"/>
                    </a:cxn>
                    <a:cxn ang="0">
                      <a:pos x="30" y="164"/>
                    </a:cxn>
                    <a:cxn ang="0">
                      <a:pos x="11" y="147"/>
                    </a:cxn>
                    <a:cxn ang="0">
                      <a:pos x="1" y="133"/>
                    </a:cxn>
                    <a:cxn ang="0">
                      <a:pos x="0" y="127"/>
                    </a:cxn>
                    <a:cxn ang="0">
                      <a:pos x="5" y="125"/>
                    </a:cxn>
                  </a:cxnLst>
                  <a:rect l="0" t="0" r="r" b="b"/>
                  <a:pathLst>
                    <a:path w="188" h="179">
                      <a:moveTo>
                        <a:pt x="5" y="125"/>
                      </a:moveTo>
                      <a:lnTo>
                        <a:pt x="5" y="125"/>
                      </a:lnTo>
                      <a:lnTo>
                        <a:pt x="11" y="117"/>
                      </a:lnTo>
                      <a:lnTo>
                        <a:pt x="17" y="110"/>
                      </a:lnTo>
                      <a:lnTo>
                        <a:pt x="21" y="102"/>
                      </a:lnTo>
                      <a:lnTo>
                        <a:pt x="21" y="102"/>
                      </a:lnTo>
                      <a:lnTo>
                        <a:pt x="43" y="60"/>
                      </a:lnTo>
                      <a:lnTo>
                        <a:pt x="43" y="60"/>
                      </a:lnTo>
                      <a:lnTo>
                        <a:pt x="46" y="48"/>
                      </a:lnTo>
                      <a:lnTo>
                        <a:pt x="46" y="48"/>
                      </a:lnTo>
                      <a:lnTo>
                        <a:pt x="46" y="43"/>
                      </a:lnTo>
                      <a:lnTo>
                        <a:pt x="47" y="30"/>
                      </a:lnTo>
                      <a:lnTo>
                        <a:pt x="49" y="24"/>
                      </a:lnTo>
                      <a:lnTo>
                        <a:pt x="52" y="18"/>
                      </a:lnTo>
                      <a:lnTo>
                        <a:pt x="53" y="16"/>
                      </a:lnTo>
                      <a:lnTo>
                        <a:pt x="56" y="15"/>
                      </a:lnTo>
                      <a:lnTo>
                        <a:pt x="59" y="15"/>
                      </a:lnTo>
                      <a:lnTo>
                        <a:pt x="62" y="15"/>
                      </a:lnTo>
                      <a:lnTo>
                        <a:pt x="62" y="15"/>
                      </a:lnTo>
                      <a:lnTo>
                        <a:pt x="68" y="17"/>
                      </a:lnTo>
                      <a:lnTo>
                        <a:pt x="71" y="19"/>
                      </a:lnTo>
                      <a:lnTo>
                        <a:pt x="74" y="23"/>
                      </a:lnTo>
                      <a:lnTo>
                        <a:pt x="76" y="25"/>
                      </a:lnTo>
                      <a:lnTo>
                        <a:pt x="76" y="30"/>
                      </a:lnTo>
                      <a:lnTo>
                        <a:pt x="76" y="32"/>
                      </a:lnTo>
                      <a:lnTo>
                        <a:pt x="76" y="32"/>
                      </a:lnTo>
                      <a:lnTo>
                        <a:pt x="76" y="34"/>
                      </a:lnTo>
                      <a:lnTo>
                        <a:pt x="76" y="35"/>
                      </a:lnTo>
                      <a:lnTo>
                        <a:pt x="77" y="37"/>
                      </a:lnTo>
                      <a:lnTo>
                        <a:pt x="77" y="37"/>
                      </a:lnTo>
                      <a:lnTo>
                        <a:pt x="82" y="38"/>
                      </a:lnTo>
                      <a:lnTo>
                        <a:pt x="84" y="38"/>
                      </a:lnTo>
                      <a:lnTo>
                        <a:pt x="87" y="37"/>
                      </a:lnTo>
                      <a:lnTo>
                        <a:pt x="87" y="37"/>
                      </a:lnTo>
                      <a:lnTo>
                        <a:pt x="92" y="34"/>
                      </a:lnTo>
                      <a:lnTo>
                        <a:pt x="102" y="28"/>
                      </a:lnTo>
                      <a:lnTo>
                        <a:pt x="114" y="23"/>
                      </a:lnTo>
                      <a:lnTo>
                        <a:pt x="123" y="19"/>
                      </a:lnTo>
                      <a:lnTo>
                        <a:pt x="123" y="19"/>
                      </a:lnTo>
                      <a:lnTo>
                        <a:pt x="129" y="18"/>
                      </a:lnTo>
                      <a:lnTo>
                        <a:pt x="136" y="16"/>
                      </a:lnTo>
                      <a:lnTo>
                        <a:pt x="141" y="12"/>
                      </a:lnTo>
                      <a:lnTo>
                        <a:pt x="146" y="6"/>
                      </a:lnTo>
                      <a:lnTo>
                        <a:pt x="146" y="6"/>
                      </a:lnTo>
                      <a:lnTo>
                        <a:pt x="152" y="3"/>
                      </a:lnTo>
                      <a:lnTo>
                        <a:pt x="156" y="0"/>
                      </a:lnTo>
                      <a:lnTo>
                        <a:pt x="161" y="0"/>
                      </a:lnTo>
                      <a:lnTo>
                        <a:pt x="166" y="3"/>
                      </a:lnTo>
                      <a:lnTo>
                        <a:pt x="166" y="3"/>
                      </a:lnTo>
                      <a:lnTo>
                        <a:pt x="175" y="10"/>
                      </a:lnTo>
                      <a:lnTo>
                        <a:pt x="182" y="15"/>
                      </a:lnTo>
                      <a:lnTo>
                        <a:pt x="182" y="15"/>
                      </a:lnTo>
                      <a:lnTo>
                        <a:pt x="185" y="16"/>
                      </a:lnTo>
                      <a:lnTo>
                        <a:pt x="187" y="18"/>
                      </a:lnTo>
                      <a:lnTo>
                        <a:pt x="188" y="23"/>
                      </a:lnTo>
                      <a:lnTo>
                        <a:pt x="187" y="31"/>
                      </a:lnTo>
                      <a:lnTo>
                        <a:pt x="187" y="31"/>
                      </a:lnTo>
                      <a:lnTo>
                        <a:pt x="184" y="47"/>
                      </a:lnTo>
                      <a:lnTo>
                        <a:pt x="182" y="52"/>
                      </a:lnTo>
                      <a:lnTo>
                        <a:pt x="182" y="52"/>
                      </a:lnTo>
                      <a:lnTo>
                        <a:pt x="176" y="62"/>
                      </a:lnTo>
                      <a:lnTo>
                        <a:pt x="167" y="74"/>
                      </a:lnTo>
                      <a:lnTo>
                        <a:pt x="167" y="74"/>
                      </a:lnTo>
                      <a:lnTo>
                        <a:pt x="166" y="84"/>
                      </a:lnTo>
                      <a:lnTo>
                        <a:pt x="165" y="91"/>
                      </a:lnTo>
                      <a:lnTo>
                        <a:pt x="165" y="97"/>
                      </a:lnTo>
                      <a:lnTo>
                        <a:pt x="165" y="97"/>
                      </a:lnTo>
                      <a:lnTo>
                        <a:pt x="165" y="100"/>
                      </a:lnTo>
                      <a:lnTo>
                        <a:pt x="162" y="102"/>
                      </a:lnTo>
                      <a:lnTo>
                        <a:pt x="160" y="103"/>
                      </a:lnTo>
                      <a:lnTo>
                        <a:pt x="154" y="102"/>
                      </a:lnTo>
                      <a:lnTo>
                        <a:pt x="154" y="102"/>
                      </a:lnTo>
                      <a:lnTo>
                        <a:pt x="150" y="112"/>
                      </a:lnTo>
                      <a:lnTo>
                        <a:pt x="150" y="112"/>
                      </a:lnTo>
                      <a:lnTo>
                        <a:pt x="142" y="113"/>
                      </a:lnTo>
                      <a:lnTo>
                        <a:pt x="142" y="113"/>
                      </a:lnTo>
                      <a:lnTo>
                        <a:pt x="142" y="116"/>
                      </a:lnTo>
                      <a:lnTo>
                        <a:pt x="142" y="121"/>
                      </a:lnTo>
                      <a:lnTo>
                        <a:pt x="140" y="123"/>
                      </a:lnTo>
                      <a:lnTo>
                        <a:pt x="140" y="123"/>
                      </a:lnTo>
                      <a:lnTo>
                        <a:pt x="135" y="126"/>
                      </a:lnTo>
                      <a:lnTo>
                        <a:pt x="131" y="128"/>
                      </a:lnTo>
                      <a:lnTo>
                        <a:pt x="131" y="128"/>
                      </a:lnTo>
                      <a:lnTo>
                        <a:pt x="128" y="134"/>
                      </a:lnTo>
                      <a:lnTo>
                        <a:pt x="126" y="139"/>
                      </a:lnTo>
                      <a:lnTo>
                        <a:pt x="123" y="142"/>
                      </a:lnTo>
                      <a:lnTo>
                        <a:pt x="123" y="142"/>
                      </a:lnTo>
                      <a:lnTo>
                        <a:pt x="118" y="142"/>
                      </a:lnTo>
                      <a:lnTo>
                        <a:pt x="113" y="142"/>
                      </a:lnTo>
                      <a:lnTo>
                        <a:pt x="107" y="139"/>
                      </a:lnTo>
                      <a:lnTo>
                        <a:pt x="102" y="135"/>
                      </a:lnTo>
                      <a:lnTo>
                        <a:pt x="95" y="128"/>
                      </a:lnTo>
                      <a:lnTo>
                        <a:pt x="95" y="128"/>
                      </a:lnTo>
                      <a:lnTo>
                        <a:pt x="92" y="136"/>
                      </a:lnTo>
                      <a:lnTo>
                        <a:pt x="92" y="136"/>
                      </a:lnTo>
                      <a:lnTo>
                        <a:pt x="90" y="145"/>
                      </a:lnTo>
                      <a:lnTo>
                        <a:pt x="89" y="149"/>
                      </a:lnTo>
                      <a:lnTo>
                        <a:pt x="89" y="152"/>
                      </a:lnTo>
                      <a:lnTo>
                        <a:pt x="89" y="152"/>
                      </a:lnTo>
                      <a:lnTo>
                        <a:pt x="94" y="159"/>
                      </a:lnTo>
                      <a:lnTo>
                        <a:pt x="97" y="164"/>
                      </a:lnTo>
                      <a:lnTo>
                        <a:pt x="98" y="167"/>
                      </a:lnTo>
                      <a:lnTo>
                        <a:pt x="98" y="167"/>
                      </a:lnTo>
                      <a:lnTo>
                        <a:pt x="98" y="169"/>
                      </a:lnTo>
                      <a:lnTo>
                        <a:pt x="96" y="172"/>
                      </a:lnTo>
                      <a:lnTo>
                        <a:pt x="92" y="174"/>
                      </a:lnTo>
                      <a:lnTo>
                        <a:pt x="88" y="177"/>
                      </a:lnTo>
                      <a:lnTo>
                        <a:pt x="81" y="178"/>
                      </a:lnTo>
                      <a:lnTo>
                        <a:pt x="74" y="179"/>
                      </a:lnTo>
                      <a:lnTo>
                        <a:pt x="64" y="178"/>
                      </a:lnTo>
                      <a:lnTo>
                        <a:pt x="53" y="175"/>
                      </a:lnTo>
                      <a:lnTo>
                        <a:pt x="53" y="175"/>
                      </a:lnTo>
                      <a:lnTo>
                        <a:pt x="42" y="171"/>
                      </a:lnTo>
                      <a:lnTo>
                        <a:pt x="30" y="164"/>
                      </a:lnTo>
                      <a:lnTo>
                        <a:pt x="20" y="155"/>
                      </a:lnTo>
                      <a:lnTo>
                        <a:pt x="11" y="147"/>
                      </a:lnTo>
                      <a:lnTo>
                        <a:pt x="5" y="140"/>
                      </a:lnTo>
                      <a:lnTo>
                        <a:pt x="1" y="133"/>
                      </a:lnTo>
                      <a:lnTo>
                        <a:pt x="0" y="129"/>
                      </a:lnTo>
                      <a:lnTo>
                        <a:pt x="0" y="127"/>
                      </a:lnTo>
                      <a:lnTo>
                        <a:pt x="3" y="126"/>
                      </a:lnTo>
                      <a:lnTo>
                        <a:pt x="5" y="125"/>
                      </a:lnTo>
                      <a:lnTo>
                        <a:pt x="5" y="125"/>
                      </a:lnTo>
                      <a:close/>
                    </a:path>
                  </a:pathLst>
                </a:custGeom>
                <a:solidFill>
                  <a:srgbClr val="D2D0D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802" name="Freeform 3602"/>
                <p:cNvSpPr>
                  <a:spLocks/>
                </p:cNvSpPr>
                <p:nvPr/>
              </p:nvSpPr>
              <p:spPr bwMode="auto">
                <a:xfrm>
                  <a:off x="5052" y="426"/>
                  <a:ext cx="114" cy="128"/>
                </a:xfrm>
                <a:custGeom>
                  <a:avLst/>
                  <a:gdLst/>
                  <a:ahLst/>
                  <a:cxnLst>
                    <a:cxn ang="0">
                      <a:pos x="154" y="61"/>
                    </a:cxn>
                    <a:cxn ang="0">
                      <a:pos x="161" y="64"/>
                    </a:cxn>
                    <a:cxn ang="0">
                      <a:pos x="168" y="75"/>
                    </a:cxn>
                    <a:cxn ang="0">
                      <a:pos x="172" y="93"/>
                    </a:cxn>
                    <a:cxn ang="0">
                      <a:pos x="172" y="106"/>
                    </a:cxn>
                    <a:cxn ang="0">
                      <a:pos x="168" y="167"/>
                    </a:cxn>
                    <a:cxn ang="0">
                      <a:pos x="165" y="152"/>
                    </a:cxn>
                    <a:cxn ang="0">
                      <a:pos x="163" y="132"/>
                    </a:cxn>
                    <a:cxn ang="0">
                      <a:pos x="164" y="126"/>
                    </a:cxn>
                    <a:cxn ang="0">
                      <a:pos x="165" y="108"/>
                    </a:cxn>
                    <a:cxn ang="0">
                      <a:pos x="164" y="101"/>
                    </a:cxn>
                    <a:cxn ang="0">
                      <a:pos x="161" y="117"/>
                    </a:cxn>
                    <a:cxn ang="0">
                      <a:pos x="157" y="126"/>
                    </a:cxn>
                    <a:cxn ang="0">
                      <a:pos x="155" y="136"/>
                    </a:cxn>
                    <a:cxn ang="0">
                      <a:pos x="156" y="161"/>
                    </a:cxn>
                    <a:cxn ang="0">
                      <a:pos x="154" y="154"/>
                    </a:cxn>
                    <a:cxn ang="0">
                      <a:pos x="151" y="140"/>
                    </a:cxn>
                    <a:cxn ang="0">
                      <a:pos x="155" y="109"/>
                    </a:cxn>
                    <a:cxn ang="0">
                      <a:pos x="157" y="93"/>
                    </a:cxn>
                    <a:cxn ang="0">
                      <a:pos x="154" y="88"/>
                    </a:cxn>
                    <a:cxn ang="0">
                      <a:pos x="145" y="82"/>
                    </a:cxn>
                    <a:cxn ang="0">
                      <a:pos x="141" y="78"/>
                    </a:cxn>
                    <a:cxn ang="0">
                      <a:pos x="131" y="74"/>
                    </a:cxn>
                    <a:cxn ang="0">
                      <a:pos x="125" y="75"/>
                    </a:cxn>
                    <a:cxn ang="0">
                      <a:pos x="119" y="78"/>
                    </a:cxn>
                    <a:cxn ang="0">
                      <a:pos x="111" y="87"/>
                    </a:cxn>
                    <a:cxn ang="0">
                      <a:pos x="104" y="90"/>
                    </a:cxn>
                    <a:cxn ang="0">
                      <a:pos x="75" y="100"/>
                    </a:cxn>
                    <a:cxn ang="0">
                      <a:pos x="55" y="113"/>
                    </a:cxn>
                    <a:cxn ang="0">
                      <a:pos x="51" y="111"/>
                    </a:cxn>
                    <a:cxn ang="0">
                      <a:pos x="44" y="107"/>
                    </a:cxn>
                    <a:cxn ang="0">
                      <a:pos x="45" y="104"/>
                    </a:cxn>
                    <a:cxn ang="0">
                      <a:pos x="42" y="95"/>
                    </a:cxn>
                    <a:cxn ang="0">
                      <a:pos x="38" y="89"/>
                    </a:cxn>
                    <a:cxn ang="0">
                      <a:pos x="32" y="87"/>
                    </a:cxn>
                    <a:cxn ang="0">
                      <a:pos x="27" y="88"/>
                    </a:cxn>
                    <a:cxn ang="0">
                      <a:pos x="22" y="93"/>
                    </a:cxn>
                    <a:cxn ang="0">
                      <a:pos x="17" y="104"/>
                    </a:cxn>
                    <a:cxn ang="0">
                      <a:pos x="17" y="123"/>
                    </a:cxn>
                    <a:cxn ang="0">
                      <a:pos x="9" y="141"/>
                    </a:cxn>
                    <a:cxn ang="0">
                      <a:pos x="8" y="142"/>
                    </a:cxn>
                    <a:cxn ang="0">
                      <a:pos x="6" y="140"/>
                    </a:cxn>
                    <a:cxn ang="0">
                      <a:pos x="0" y="122"/>
                    </a:cxn>
                    <a:cxn ang="0">
                      <a:pos x="0" y="93"/>
                    </a:cxn>
                    <a:cxn ang="0">
                      <a:pos x="3" y="59"/>
                    </a:cxn>
                    <a:cxn ang="0">
                      <a:pos x="6" y="51"/>
                    </a:cxn>
                    <a:cxn ang="0">
                      <a:pos x="19" y="31"/>
                    </a:cxn>
                    <a:cxn ang="0">
                      <a:pos x="26" y="22"/>
                    </a:cxn>
                    <a:cxn ang="0">
                      <a:pos x="44" y="10"/>
                    </a:cxn>
                    <a:cxn ang="0">
                      <a:pos x="62" y="3"/>
                    </a:cxn>
                    <a:cxn ang="0">
                      <a:pos x="87" y="2"/>
                    </a:cxn>
                    <a:cxn ang="0">
                      <a:pos x="101" y="4"/>
                    </a:cxn>
                    <a:cxn ang="0">
                      <a:pos x="118" y="13"/>
                    </a:cxn>
                    <a:cxn ang="0">
                      <a:pos x="137" y="29"/>
                    </a:cxn>
                    <a:cxn ang="0">
                      <a:pos x="149" y="43"/>
                    </a:cxn>
                    <a:cxn ang="0">
                      <a:pos x="152" y="55"/>
                    </a:cxn>
                    <a:cxn ang="0">
                      <a:pos x="154" y="61"/>
                    </a:cxn>
                  </a:cxnLst>
                  <a:rect l="0" t="0" r="r" b="b"/>
                  <a:pathLst>
                    <a:path w="172" h="167">
                      <a:moveTo>
                        <a:pt x="154" y="61"/>
                      </a:moveTo>
                      <a:lnTo>
                        <a:pt x="154" y="61"/>
                      </a:lnTo>
                      <a:lnTo>
                        <a:pt x="157" y="62"/>
                      </a:lnTo>
                      <a:lnTo>
                        <a:pt x="161" y="64"/>
                      </a:lnTo>
                      <a:lnTo>
                        <a:pt x="164" y="69"/>
                      </a:lnTo>
                      <a:lnTo>
                        <a:pt x="168" y="75"/>
                      </a:lnTo>
                      <a:lnTo>
                        <a:pt x="171" y="83"/>
                      </a:lnTo>
                      <a:lnTo>
                        <a:pt x="172" y="93"/>
                      </a:lnTo>
                      <a:lnTo>
                        <a:pt x="172" y="106"/>
                      </a:lnTo>
                      <a:lnTo>
                        <a:pt x="172" y="106"/>
                      </a:lnTo>
                      <a:lnTo>
                        <a:pt x="169" y="148"/>
                      </a:lnTo>
                      <a:lnTo>
                        <a:pt x="168" y="167"/>
                      </a:lnTo>
                      <a:lnTo>
                        <a:pt x="168" y="167"/>
                      </a:lnTo>
                      <a:lnTo>
                        <a:pt x="165" y="152"/>
                      </a:lnTo>
                      <a:lnTo>
                        <a:pt x="163" y="139"/>
                      </a:lnTo>
                      <a:lnTo>
                        <a:pt x="163" y="132"/>
                      </a:lnTo>
                      <a:lnTo>
                        <a:pt x="164" y="126"/>
                      </a:lnTo>
                      <a:lnTo>
                        <a:pt x="164" y="126"/>
                      </a:lnTo>
                      <a:lnTo>
                        <a:pt x="165" y="115"/>
                      </a:lnTo>
                      <a:lnTo>
                        <a:pt x="165" y="108"/>
                      </a:lnTo>
                      <a:lnTo>
                        <a:pt x="164" y="101"/>
                      </a:lnTo>
                      <a:lnTo>
                        <a:pt x="164" y="101"/>
                      </a:lnTo>
                      <a:lnTo>
                        <a:pt x="163" y="109"/>
                      </a:lnTo>
                      <a:lnTo>
                        <a:pt x="161" y="117"/>
                      </a:lnTo>
                      <a:lnTo>
                        <a:pt x="157" y="126"/>
                      </a:lnTo>
                      <a:lnTo>
                        <a:pt x="157" y="126"/>
                      </a:lnTo>
                      <a:lnTo>
                        <a:pt x="156" y="130"/>
                      </a:lnTo>
                      <a:lnTo>
                        <a:pt x="155" y="136"/>
                      </a:lnTo>
                      <a:lnTo>
                        <a:pt x="155" y="148"/>
                      </a:lnTo>
                      <a:lnTo>
                        <a:pt x="156" y="161"/>
                      </a:lnTo>
                      <a:lnTo>
                        <a:pt x="156" y="161"/>
                      </a:lnTo>
                      <a:lnTo>
                        <a:pt x="154" y="154"/>
                      </a:lnTo>
                      <a:lnTo>
                        <a:pt x="151" y="147"/>
                      </a:lnTo>
                      <a:lnTo>
                        <a:pt x="151" y="140"/>
                      </a:lnTo>
                      <a:lnTo>
                        <a:pt x="151" y="140"/>
                      </a:lnTo>
                      <a:lnTo>
                        <a:pt x="155" y="109"/>
                      </a:lnTo>
                      <a:lnTo>
                        <a:pt x="155" y="109"/>
                      </a:lnTo>
                      <a:lnTo>
                        <a:pt x="157" y="93"/>
                      </a:lnTo>
                      <a:lnTo>
                        <a:pt x="157" y="93"/>
                      </a:lnTo>
                      <a:lnTo>
                        <a:pt x="154" y="88"/>
                      </a:lnTo>
                      <a:lnTo>
                        <a:pt x="149" y="84"/>
                      </a:lnTo>
                      <a:lnTo>
                        <a:pt x="145" y="82"/>
                      </a:lnTo>
                      <a:lnTo>
                        <a:pt x="145" y="82"/>
                      </a:lnTo>
                      <a:lnTo>
                        <a:pt x="141" y="78"/>
                      </a:lnTo>
                      <a:lnTo>
                        <a:pt x="136" y="75"/>
                      </a:lnTo>
                      <a:lnTo>
                        <a:pt x="131" y="74"/>
                      </a:lnTo>
                      <a:lnTo>
                        <a:pt x="128" y="74"/>
                      </a:lnTo>
                      <a:lnTo>
                        <a:pt x="125" y="75"/>
                      </a:lnTo>
                      <a:lnTo>
                        <a:pt x="125" y="75"/>
                      </a:lnTo>
                      <a:lnTo>
                        <a:pt x="119" y="78"/>
                      </a:lnTo>
                      <a:lnTo>
                        <a:pt x="114" y="83"/>
                      </a:lnTo>
                      <a:lnTo>
                        <a:pt x="111" y="87"/>
                      </a:lnTo>
                      <a:lnTo>
                        <a:pt x="104" y="90"/>
                      </a:lnTo>
                      <a:lnTo>
                        <a:pt x="104" y="90"/>
                      </a:lnTo>
                      <a:lnTo>
                        <a:pt x="86" y="95"/>
                      </a:lnTo>
                      <a:lnTo>
                        <a:pt x="75" y="100"/>
                      </a:lnTo>
                      <a:lnTo>
                        <a:pt x="64" y="107"/>
                      </a:lnTo>
                      <a:lnTo>
                        <a:pt x="55" y="113"/>
                      </a:lnTo>
                      <a:lnTo>
                        <a:pt x="55" y="113"/>
                      </a:lnTo>
                      <a:lnTo>
                        <a:pt x="51" y="111"/>
                      </a:lnTo>
                      <a:lnTo>
                        <a:pt x="46" y="109"/>
                      </a:lnTo>
                      <a:lnTo>
                        <a:pt x="44" y="107"/>
                      </a:lnTo>
                      <a:lnTo>
                        <a:pt x="44" y="107"/>
                      </a:lnTo>
                      <a:lnTo>
                        <a:pt x="45" y="104"/>
                      </a:lnTo>
                      <a:lnTo>
                        <a:pt x="44" y="98"/>
                      </a:lnTo>
                      <a:lnTo>
                        <a:pt x="42" y="95"/>
                      </a:lnTo>
                      <a:lnTo>
                        <a:pt x="41" y="93"/>
                      </a:lnTo>
                      <a:lnTo>
                        <a:pt x="38" y="89"/>
                      </a:lnTo>
                      <a:lnTo>
                        <a:pt x="32" y="87"/>
                      </a:lnTo>
                      <a:lnTo>
                        <a:pt x="32" y="87"/>
                      </a:lnTo>
                      <a:lnTo>
                        <a:pt x="29" y="87"/>
                      </a:lnTo>
                      <a:lnTo>
                        <a:pt x="27" y="88"/>
                      </a:lnTo>
                      <a:lnTo>
                        <a:pt x="25" y="89"/>
                      </a:lnTo>
                      <a:lnTo>
                        <a:pt x="22" y="93"/>
                      </a:lnTo>
                      <a:lnTo>
                        <a:pt x="20" y="97"/>
                      </a:lnTo>
                      <a:lnTo>
                        <a:pt x="17" y="104"/>
                      </a:lnTo>
                      <a:lnTo>
                        <a:pt x="17" y="113"/>
                      </a:lnTo>
                      <a:lnTo>
                        <a:pt x="17" y="123"/>
                      </a:lnTo>
                      <a:lnTo>
                        <a:pt x="17" y="123"/>
                      </a:lnTo>
                      <a:lnTo>
                        <a:pt x="9" y="141"/>
                      </a:lnTo>
                      <a:lnTo>
                        <a:pt x="9" y="141"/>
                      </a:lnTo>
                      <a:lnTo>
                        <a:pt x="8" y="142"/>
                      </a:lnTo>
                      <a:lnTo>
                        <a:pt x="8" y="142"/>
                      </a:lnTo>
                      <a:lnTo>
                        <a:pt x="6" y="140"/>
                      </a:lnTo>
                      <a:lnTo>
                        <a:pt x="2" y="133"/>
                      </a:lnTo>
                      <a:lnTo>
                        <a:pt x="0" y="122"/>
                      </a:lnTo>
                      <a:lnTo>
                        <a:pt x="0" y="122"/>
                      </a:lnTo>
                      <a:lnTo>
                        <a:pt x="0" y="93"/>
                      </a:lnTo>
                      <a:lnTo>
                        <a:pt x="2" y="69"/>
                      </a:lnTo>
                      <a:lnTo>
                        <a:pt x="3" y="59"/>
                      </a:lnTo>
                      <a:lnTo>
                        <a:pt x="6" y="51"/>
                      </a:lnTo>
                      <a:lnTo>
                        <a:pt x="6" y="51"/>
                      </a:lnTo>
                      <a:lnTo>
                        <a:pt x="13" y="41"/>
                      </a:lnTo>
                      <a:lnTo>
                        <a:pt x="19" y="31"/>
                      </a:lnTo>
                      <a:lnTo>
                        <a:pt x="26" y="22"/>
                      </a:lnTo>
                      <a:lnTo>
                        <a:pt x="26" y="22"/>
                      </a:lnTo>
                      <a:lnTo>
                        <a:pt x="36" y="13"/>
                      </a:lnTo>
                      <a:lnTo>
                        <a:pt x="44" y="10"/>
                      </a:lnTo>
                      <a:lnTo>
                        <a:pt x="52" y="5"/>
                      </a:lnTo>
                      <a:lnTo>
                        <a:pt x="62" y="3"/>
                      </a:lnTo>
                      <a:lnTo>
                        <a:pt x="74" y="0"/>
                      </a:lnTo>
                      <a:lnTo>
                        <a:pt x="87" y="2"/>
                      </a:lnTo>
                      <a:lnTo>
                        <a:pt x="101" y="4"/>
                      </a:lnTo>
                      <a:lnTo>
                        <a:pt x="101" y="4"/>
                      </a:lnTo>
                      <a:lnTo>
                        <a:pt x="110" y="9"/>
                      </a:lnTo>
                      <a:lnTo>
                        <a:pt x="118" y="13"/>
                      </a:lnTo>
                      <a:lnTo>
                        <a:pt x="128" y="20"/>
                      </a:lnTo>
                      <a:lnTo>
                        <a:pt x="137" y="29"/>
                      </a:lnTo>
                      <a:lnTo>
                        <a:pt x="145" y="38"/>
                      </a:lnTo>
                      <a:lnTo>
                        <a:pt x="149" y="43"/>
                      </a:lnTo>
                      <a:lnTo>
                        <a:pt x="151" y="49"/>
                      </a:lnTo>
                      <a:lnTo>
                        <a:pt x="152" y="55"/>
                      </a:lnTo>
                      <a:lnTo>
                        <a:pt x="154" y="61"/>
                      </a:lnTo>
                      <a:lnTo>
                        <a:pt x="154" y="61"/>
                      </a:lnTo>
                      <a:close/>
                    </a:path>
                  </a:pathLst>
                </a:custGeom>
                <a:solidFill>
                  <a:srgbClr val="B39D5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803" name="Freeform 3603"/>
                <p:cNvSpPr>
                  <a:spLocks/>
                </p:cNvSpPr>
                <p:nvPr/>
              </p:nvSpPr>
              <p:spPr bwMode="auto">
                <a:xfrm>
                  <a:off x="5131" y="791"/>
                  <a:ext cx="128" cy="16"/>
                </a:xfrm>
                <a:custGeom>
                  <a:avLst/>
                  <a:gdLst/>
                  <a:ahLst/>
                  <a:cxnLst>
                    <a:cxn ang="0">
                      <a:pos x="1" y="0"/>
                    </a:cxn>
                    <a:cxn ang="0">
                      <a:pos x="1" y="0"/>
                    </a:cxn>
                    <a:cxn ang="0">
                      <a:pos x="0" y="9"/>
                    </a:cxn>
                    <a:cxn ang="0">
                      <a:pos x="0" y="15"/>
                    </a:cxn>
                    <a:cxn ang="0">
                      <a:pos x="0" y="18"/>
                    </a:cxn>
                    <a:cxn ang="0">
                      <a:pos x="1" y="21"/>
                    </a:cxn>
                    <a:cxn ang="0">
                      <a:pos x="191" y="21"/>
                    </a:cxn>
                    <a:cxn ang="0">
                      <a:pos x="191" y="21"/>
                    </a:cxn>
                    <a:cxn ang="0">
                      <a:pos x="193" y="12"/>
                    </a:cxn>
                    <a:cxn ang="0">
                      <a:pos x="193" y="5"/>
                    </a:cxn>
                    <a:cxn ang="0">
                      <a:pos x="192" y="3"/>
                    </a:cxn>
                    <a:cxn ang="0">
                      <a:pos x="191" y="0"/>
                    </a:cxn>
                    <a:cxn ang="0">
                      <a:pos x="1" y="0"/>
                    </a:cxn>
                  </a:cxnLst>
                  <a:rect l="0" t="0" r="r" b="b"/>
                  <a:pathLst>
                    <a:path w="193" h="21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9"/>
                      </a:lnTo>
                      <a:lnTo>
                        <a:pt x="0" y="15"/>
                      </a:lnTo>
                      <a:lnTo>
                        <a:pt x="0" y="18"/>
                      </a:lnTo>
                      <a:lnTo>
                        <a:pt x="1" y="21"/>
                      </a:lnTo>
                      <a:lnTo>
                        <a:pt x="191" y="21"/>
                      </a:lnTo>
                      <a:lnTo>
                        <a:pt x="191" y="21"/>
                      </a:lnTo>
                      <a:lnTo>
                        <a:pt x="193" y="12"/>
                      </a:lnTo>
                      <a:lnTo>
                        <a:pt x="193" y="5"/>
                      </a:lnTo>
                      <a:lnTo>
                        <a:pt x="192" y="3"/>
                      </a:lnTo>
                      <a:lnTo>
                        <a:pt x="19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968E8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804" name="Freeform 3604"/>
                <p:cNvSpPr>
                  <a:spLocks/>
                </p:cNvSpPr>
                <p:nvPr/>
              </p:nvSpPr>
              <p:spPr bwMode="auto">
                <a:xfrm>
                  <a:off x="4939" y="642"/>
                  <a:ext cx="257" cy="193"/>
                </a:xfrm>
                <a:custGeom>
                  <a:avLst/>
                  <a:gdLst/>
                  <a:ahLst/>
                  <a:cxnLst>
                    <a:cxn ang="0">
                      <a:pos x="28" y="1"/>
                    </a:cxn>
                    <a:cxn ang="0">
                      <a:pos x="13" y="82"/>
                    </a:cxn>
                    <a:cxn ang="0">
                      <a:pos x="3" y="147"/>
                    </a:cxn>
                    <a:cxn ang="0">
                      <a:pos x="0" y="193"/>
                    </a:cxn>
                    <a:cxn ang="0">
                      <a:pos x="2" y="206"/>
                    </a:cxn>
                    <a:cxn ang="0">
                      <a:pos x="8" y="232"/>
                    </a:cxn>
                    <a:cxn ang="0">
                      <a:pos x="12" y="244"/>
                    </a:cxn>
                    <a:cxn ang="0">
                      <a:pos x="19" y="247"/>
                    </a:cxn>
                    <a:cxn ang="0">
                      <a:pos x="35" y="250"/>
                    </a:cxn>
                    <a:cxn ang="0">
                      <a:pos x="48" y="250"/>
                    </a:cxn>
                    <a:cxn ang="0">
                      <a:pos x="96" y="249"/>
                    </a:cxn>
                    <a:cxn ang="0">
                      <a:pos x="125" y="244"/>
                    </a:cxn>
                    <a:cxn ang="0">
                      <a:pos x="202" y="224"/>
                    </a:cxn>
                    <a:cxn ang="0">
                      <a:pos x="250" y="211"/>
                    </a:cxn>
                    <a:cxn ang="0">
                      <a:pos x="277" y="206"/>
                    </a:cxn>
                    <a:cxn ang="0">
                      <a:pos x="288" y="202"/>
                    </a:cxn>
                    <a:cxn ang="0">
                      <a:pos x="297" y="198"/>
                    </a:cxn>
                    <a:cxn ang="0">
                      <a:pos x="313" y="192"/>
                    </a:cxn>
                    <a:cxn ang="0">
                      <a:pos x="333" y="184"/>
                    </a:cxn>
                    <a:cxn ang="0">
                      <a:pos x="352" y="190"/>
                    </a:cxn>
                    <a:cxn ang="0">
                      <a:pos x="360" y="190"/>
                    </a:cxn>
                    <a:cxn ang="0">
                      <a:pos x="342" y="175"/>
                    </a:cxn>
                    <a:cxn ang="0">
                      <a:pos x="347" y="171"/>
                    </a:cxn>
                    <a:cxn ang="0">
                      <a:pos x="361" y="179"/>
                    </a:cxn>
                    <a:cxn ang="0">
                      <a:pos x="372" y="185"/>
                    </a:cxn>
                    <a:cxn ang="0">
                      <a:pos x="382" y="184"/>
                    </a:cxn>
                    <a:cxn ang="0">
                      <a:pos x="388" y="183"/>
                    </a:cxn>
                    <a:cxn ang="0">
                      <a:pos x="382" y="171"/>
                    </a:cxn>
                    <a:cxn ang="0">
                      <a:pos x="378" y="165"/>
                    </a:cxn>
                    <a:cxn ang="0">
                      <a:pos x="356" y="147"/>
                    </a:cxn>
                    <a:cxn ang="0">
                      <a:pos x="355" y="146"/>
                    </a:cxn>
                    <a:cxn ang="0">
                      <a:pos x="351" y="147"/>
                    </a:cxn>
                    <a:cxn ang="0">
                      <a:pos x="330" y="147"/>
                    </a:cxn>
                    <a:cxn ang="0">
                      <a:pos x="315" y="147"/>
                    </a:cxn>
                    <a:cxn ang="0">
                      <a:pos x="303" y="150"/>
                    </a:cxn>
                    <a:cxn ang="0">
                      <a:pos x="297" y="152"/>
                    </a:cxn>
                    <a:cxn ang="0">
                      <a:pos x="254" y="176"/>
                    </a:cxn>
                    <a:cxn ang="0">
                      <a:pos x="121" y="176"/>
                    </a:cxn>
                    <a:cxn ang="0">
                      <a:pos x="102" y="177"/>
                    </a:cxn>
                    <a:cxn ang="0">
                      <a:pos x="75" y="179"/>
                    </a:cxn>
                    <a:cxn ang="0">
                      <a:pos x="69" y="180"/>
                    </a:cxn>
                    <a:cxn ang="0">
                      <a:pos x="74" y="143"/>
                    </a:cxn>
                    <a:cxn ang="0">
                      <a:pos x="76" y="131"/>
                    </a:cxn>
                    <a:cxn ang="0">
                      <a:pos x="96" y="41"/>
                    </a:cxn>
                    <a:cxn ang="0">
                      <a:pos x="96" y="40"/>
                    </a:cxn>
                    <a:cxn ang="0">
                      <a:pos x="89" y="30"/>
                    </a:cxn>
                    <a:cxn ang="0">
                      <a:pos x="69" y="14"/>
                    </a:cxn>
                    <a:cxn ang="0">
                      <a:pos x="45" y="1"/>
                    </a:cxn>
                    <a:cxn ang="0">
                      <a:pos x="36" y="0"/>
                    </a:cxn>
                    <a:cxn ang="0">
                      <a:pos x="28" y="1"/>
                    </a:cxn>
                  </a:cxnLst>
                  <a:rect l="0" t="0" r="r" b="b"/>
                  <a:pathLst>
                    <a:path w="388" h="250">
                      <a:moveTo>
                        <a:pt x="28" y="1"/>
                      </a:moveTo>
                      <a:lnTo>
                        <a:pt x="28" y="1"/>
                      </a:lnTo>
                      <a:lnTo>
                        <a:pt x="23" y="26"/>
                      </a:lnTo>
                      <a:lnTo>
                        <a:pt x="13" y="82"/>
                      </a:lnTo>
                      <a:lnTo>
                        <a:pt x="8" y="115"/>
                      </a:lnTo>
                      <a:lnTo>
                        <a:pt x="3" y="147"/>
                      </a:lnTo>
                      <a:lnTo>
                        <a:pt x="0" y="173"/>
                      </a:lnTo>
                      <a:lnTo>
                        <a:pt x="0" y="193"/>
                      </a:lnTo>
                      <a:lnTo>
                        <a:pt x="0" y="193"/>
                      </a:lnTo>
                      <a:lnTo>
                        <a:pt x="2" y="206"/>
                      </a:lnTo>
                      <a:lnTo>
                        <a:pt x="3" y="217"/>
                      </a:lnTo>
                      <a:lnTo>
                        <a:pt x="8" y="232"/>
                      </a:lnTo>
                      <a:lnTo>
                        <a:pt x="10" y="242"/>
                      </a:lnTo>
                      <a:lnTo>
                        <a:pt x="12" y="244"/>
                      </a:lnTo>
                      <a:lnTo>
                        <a:pt x="12" y="244"/>
                      </a:lnTo>
                      <a:lnTo>
                        <a:pt x="19" y="247"/>
                      </a:lnTo>
                      <a:lnTo>
                        <a:pt x="26" y="249"/>
                      </a:lnTo>
                      <a:lnTo>
                        <a:pt x="35" y="250"/>
                      </a:lnTo>
                      <a:lnTo>
                        <a:pt x="35" y="250"/>
                      </a:lnTo>
                      <a:lnTo>
                        <a:pt x="48" y="250"/>
                      </a:lnTo>
                      <a:lnTo>
                        <a:pt x="69" y="250"/>
                      </a:lnTo>
                      <a:lnTo>
                        <a:pt x="96" y="249"/>
                      </a:lnTo>
                      <a:lnTo>
                        <a:pt x="110" y="248"/>
                      </a:lnTo>
                      <a:lnTo>
                        <a:pt x="125" y="244"/>
                      </a:lnTo>
                      <a:lnTo>
                        <a:pt x="125" y="244"/>
                      </a:lnTo>
                      <a:lnTo>
                        <a:pt x="202" y="224"/>
                      </a:lnTo>
                      <a:lnTo>
                        <a:pt x="250" y="211"/>
                      </a:lnTo>
                      <a:lnTo>
                        <a:pt x="250" y="211"/>
                      </a:lnTo>
                      <a:lnTo>
                        <a:pt x="264" y="209"/>
                      </a:lnTo>
                      <a:lnTo>
                        <a:pt x="277" y="206"/>
                      </a:lnTo>
                      <a:lnTo>
                        <a:pt x="288" y="202"/>
                      </a:lnTo>
                      <a:lnTo>
                        <a:pt x="288" y="202"/>
                      </a:lnTo>
                      <a:lnTo>
                        <a:pt x="297" y="198"/>
                      </a:lnTo>
                      <a:lnTo>
                        <a:pt x="297" y="198"/>
                      </a:lnTo>
                      <a:lnTo>
                        <a:pt x="308" y="195"/>
                      </a:lnTo>
                      <a:lnTo>
                        <a:pt x="313" y="192"/>
                      </a:lnTo>
                      <a:lnTo>
                        <a:pt x="316" y="188"/>
                      </a:lnTo>
                      <a:lnTo>
                        <a:pt x="333" y="184"/>
                      </a:lnTo>
                      <a:lnTo>
                        <a:pt x="352" y="190"/>
                      </a:lnTo>
                      <a:lnTo>
                        <a:pt x="352" y="190"/>
                      </a:lnTo>
                      <a:lnTo>
                        <a:pt x="355" y="190"/>
                      </a:lnTo>
                      <a:lnTo>
                        <a:pt x="360" y="190"/>
                      </a:lnTo>
                      <a:lnTo>
                        <a:pt x="365" y="186"/>
                      </a:lnTo>
                      <a:lnTo>
                        <a:pt x="342" y="175"/>
                      </a:lnTo>
                      <a:lnTo>
                        <a:pt x="347" y="171"/>
                      </a:lnTo>
                      <a:lnTo>
                        <a:pt x="347" y="171"/>
                      </a:lnTo>
                      <a:lnTo>
                        <a:pt x="352" y="173"/>
                      </a:lnTo>
                      <a:lnTo>
                        <a:pt x="361" y="179"/>
                      </a:lnTo>
                      <a:lnTo>
                        <a:pt x="366" y="183"/>
                      </a:lnTo>
                      <a:lnTo>
                        <a:pt x="372" y="185"/>
                      </a:lnTo>
                      <a:lnTo>
                        <a:pt x="378" y="185"/>
                      </a:lnTo>
                      <a:lnTo>
                        <a:pt x="382" y="184"/>
                      </a:lnTo>
                      <a:lnTo>
                        <a:pt x="388" y="183"/>
                      </a:lnTo>
                      <a:lnTo>
                        <a:pt x="388" y="183"/>
                      </a:lnTo>
                      <a:lnTo>
                        <a:pt x="386" y="178"/>
                      </a:lnTo>
                      <a:lnTo>
                        <a:pt x="382" y="171"/>
                      </a:lnTo>
                      <a:lnTo>
                        <a:pt x="382" y="171"/>
                      </a:lnTo>
                      <a:lnTo>
                        <a:pt x="378" y="165"/>
                      </a:lnTo>
                      <a:lnTo>
                        <a:pt x="368" y="158"/>
                      </a:lnTo>
                      <a:lnTo>
                        <a:pt x="356" y="147"/>
                      </a:lnTo>
                      <a:lnTo>
                        <a:pt x="356" y="147"/>
                      </a:lnTo>
                      <a:lnTo>
                        <a:pt x="355" y="146"/>
                      </a:lnTo>
                      <a:lnTo>
                        <a:pt x="351" y="147"/>
                      </a:lnTo>
                      <a:lnTo>
                        <a:pt x="351" y="147"/>
                      </a:lnTo>
                      <a:lnTo>
                        <a:pt x="342" y="147"/>
                      </a:lnTo>
                      <a:lnTo>
                        <a:pt x="330" y="147"/>
                      </a:lnTo>
                      <a:lnTo>
                        <a:pt x="315" y="147"/>
                      </a:lnTo>
                      <a:lnTo>
                        <a:pt x="315" y="147"/>
                      </a:lnTo>
                      <a:lnTo>
                        <a:pt x="309" y="147"/>
                      </a:lnTo>
                      <a:lnTo>
                        <a:pt x="303" y="150"/>
                      </a:lnTo>
                      <a:lnTo>
                        <a:pt x="297" y="152"/>
                      </a:lnTo>
                      <a:lnTo>
                        <a:pt x="297" y="152"/>
                      </a:lnTo>
                      <a:lnTo>
                        <a:pt x="272" y="166"/>
                      </a:lnTo>
                      <a:lnTo>
                        <a:pt x="254" y="176"/>
                      </a:lnTo>
                      <a:lnTo>
                        <a:pt x="254" y="176"/>
                      </a:lnTo>
                      <a:lnTo>
                        <a:pt x="121" y="176"/>
                      </a:lnTo>
                      <a:lnTo>
                        <a:pt x="121" y="176"/>
                      </a:lnTo>
                      <a:lnTo>
                        <a:pt x="102" y="177"/>
                      </a:lnTo>
                      <a:lnTo>
                        <a:pt x="86" y="177"/>
                      </a:lnTo>
                      <a:lnTo>
                        <a:pt x="75" y="179"/>
                      </a:lnTo>
                      <a:lnTo>
                        <a:pt x="69" y="180"/>
                      </a:lnTo>
                      <a:lnTo>
                        <a:pt x="69" y="180"/>
                      </a:lnTo>
                      <a:lnTo>
                        <a:pt x="71" y="159"/>
                      </a:lnTo>
                      <a:lnTo>
                        <a:pt x="74" y="143"/>
                      </a:lnTo>
                      <a:lnTo>
                        <a:pt x="76" y="131"/>
                      </a:lnTo>
                      <a:lnTo>
                        <a:pt x="76" y="131"/>
                      </a:lnTo>
                      <a:lnTo>
                        <a:pt x="87" y="86"/>
                      </a:lnTo>
                      <a:lnTo>
                        <a:pt x="96" y="41"/>
                      </a:lnTo>
                      <a:lnTo>
                        <a:pt x="96" y="41"/>
                      </a:lnTo>
                      <a:lnTo>
                        <a:pt x="96" y="40"/>
                      </a:lnTo>
                      <a:lnTo>
                        <a:pt x="95" y="37"/>
                      </a:lnTo>
                      <a:lnTo>
                        <a:pt x="89" y="30"/>
                      </a:lnTo>
                      <a:lnTo>
                        <a:pt x="80" y="22"/>
                      </a:lnTo>
                      <a:lnTo>
                        <a:pt x="69" y="14"/>
                      </a:lnTo>
                      <a:lnTo>
                        <a:pt x="57" y="7"/>
                      </a:lnTo>
                      <a:lnTo>
                        <a:pt x="45" y="1"/>
                      </a:lnTo>
                      <a:lnTo>
                        <a:pt x="41" y="0"/>
                      </a:lnTo>
                      <a:lnTo>
                        <a:pt x="36" y="0"/>
                      </a:lnTo>
                      <a:lnTo>
                        <a:pt x="31" y="0"/>
                      </a:lnTo>
                      <a:lnTo>
                        <a:pt x="28" y="1"/>
                      </a:lnTo>
                      <a:lnTo>
                        <a:pt x="28" y="1"/>
                      </a:lnTo>
                      <a:close/>
                    </a:path>
                  </a:pathLst>
                </a:custGeom>
                <a:solidFill>
                  <a:srgbClr val="D2D0D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805" name="Freeform 3605"/>
                <p:cNvSpPr>
                  <a:spLocks/>
                </p:cNvSpPr>
                <p:nvPr/>
              </p:nvSpPr>
              <p:spPr bwMode="auto">
                <a:xfrm>
                  <a:off x="5088" y="593"/>
                  <a:ext cx="61" cy="266"/>
                </a:xfrm>
                <a:custGeom>
                  <a:avLst/>
                  <a:gdLst/>
                  <a:ahLst/>
                  <a:cxnLst>
                    <a:cxn ang="0">
                      <a:pos x="60" y="214"/>
                    </a:cxn>
                    <a:cxn ang="0">
                      <a:pos x="60" y="214"/>
                    </a:cxn>
                    <a:cxn ang="0">
                      <a:pos x="67" y="209"/>
                    </a:cxn>
                    <a:cxn ang="0">
                      <a:pos x="73" y="204"/>
                    </a:cxn>
                    <a:cxn ang="0">
                      <a:pos x="79" y="197"/>
                    </a:cxn>
                    <a:cxn ang="0">
                      <a:pos x="86" y="188"/>
                    </a:cxn>
                    <a:cxn ang="0">
                      <a:pos x="91" y="179"/>
                    </a:cxn>
                    <a:cxn ang="0">
                      <a:pos x="92" y="174"/>
                    </a:cxn>
                    <a:cxn ang="0">
                      <a:pos x="93" y="169"/>
                    </a:cxn>
                    <a:cxn ang="0">
                      <a:pos x="93" y="164"/>
                    </a:cxn>
                    <a:cxn ang="0">
                      <a:pos x="92" y="158"/>
                    </a:cxn>
                    <a:cxn ang="0">
                      <a:pos x="92" y="158"/>
                    </a:cxn>
                    <a:cxn ang="0">
                      <a:pos x="86" y="139"/>
                    </a:cxn>
                    <a:cxn ang="0">
                      <a:pos x="78" y="122"/>
                    </a:cxn>
                    <a:cxn ang="0">
                      <a:pos x="71" y="105"/>
                    </a:cxn>
                    <a:cxn ang="0">
                      <a:pos x="71" y="105"/>
                    </a:cxn>
                    <a:cxn ang="0">
                      <a:pos x="71" y="99"/>
                    </a:cxn>
                    <a:cxn ang="0">
                      <a:pos x="71" y="84"/>
                    </a:cxn>
                    <a:cxn ang="0">
                      <a:pos x="70" y="75"/>
                    </a:cxn>
                    <a:cxn ang="0">
                      <a:pos x="67" y="65"/>
                    </a:cxn>
                    <a:cxn ang="0">
                      <a:pos x="64" y="55"/>
                    </a:cxn>
                    <a:cxn ang="0">
                      <a:pos x="59" y="47"/>
                    </a:cxn>
                    <a:cxn ang="0">
                      <a:pos x="59" y="47"/>
                    </a:cxn>
                    <a:cxn ang="0">
                      <a:pos x="51" y="38"/>
                    </a:cxn>
                    <a:cxn ang="0">
                      <a:pos x="43" y="31"/>
                    </a:cxn>
                    <a:cxn ang="0">
                      <a:pos x="31" y="22"/>
                    </a:cxn>
                    <a:cxn ang="0">
                      <a:pos x="31" y="22"/>
                    </a:cxn>
                    <a:cxn ang="0">
                      <a:pos x="20" y="14"/>
                    </a:cxn>
                    <a:cxn ang="0">
                      <a:pos x="0" y="0"/>
                    </a:cxn>
                    <a:cxn ang="0">
                      <a:pos x="0" y="345"/>
                    </a:cxn>
                    <a:cxn ang="0">
                      <a:pos x="80" y="345"/>
                    </a:cxn>
                    <a:cxn ang="0">
                      <a:pos x="80" y="345"/>
                    </a:cxn>
                    <a:cxn ang="0">
                      <a:pos x="77" y="337"/>
                    </a:cxn>
                    <a:cxn ang="0">
                      <a:pos x="69" y="317"/>
                    </a:cxn>
                    <a:cxn ang="0">
                      <a:pos x="65" y="305"/>
                    </a:cxn>
                    <a:cxn ang="0">
                      <a:pos x="63" y="292"/>
                    </a:cxn>
                    <a:cxn ang="0">
                      <a:pos x="61" y="279"/>
                    </a:cxn>
                    <a:cxn ang="0">
                      <a:pos x="61" y="273"/>
                    </a:cxn>
                    <a:cxn ang="0">
                      <a:pos x="63" y="267"/>
                    </a:cxn>
                    <a:cxn ang="0">
                      <a:pos x="63" y="267"/>
                    </a:cxn>
                    <a:cxn ang="0">
                      <a:pos x="64" y="256"/>
                    </a:cxn>
                    <a:cxn ang="0">
                      <a:pos x="65" y="246"/>
                    </a:cxn>
                    <a:cxn ang="0">
                      <a:pos x="65" y="237"/>
                    </a:cxn>
                    <a:cxn ang="0">
                      <a:pos x="64" y="229"/>
                    </a:cxn>
                    <a:cxn ang="0">
                      <a:pos x="61" y="218"/>
                    </a:cxn>
                    <a:cxn ang="0">
                      <a:pos x="60" y="214"/>
                    </a:cxn>
                    <a:cxn ang="0">
                      <a:pos x="60" y="214"/>
                    </a:cxn>
                  </a:cxnLst>
                  <a:rect l="0" t="0" r="r" b="b"/>
                  <a:pathLst>
                    <a:path w="93" h="345">
                      <a:moveTo>
                        <a:pt x="60" y="214"/>
                      </a:moveTo>
                      <a:lnTo>
                        <a:pt x="60" y="214"/>
                      </a:lnTo>
                      <a:lnTo>
                        <a:pt x="67" y="209"/>
                      </a:lnTo>
                      <a:lnTo>
                        <a:pt x="73" y="204"/>
                      </a:lnTo>
                      <a:lnTo>
                        <a:pt x="79" y="197"/>
                      </a:lnTo>
                      <a:lnTo>
                        <a:pt x="86" y="188"/>
                      </a:lnTo>
                      <a:lnTo>
                        <a:pt x="91" y="179"/>
                      </a:lnTo>
                      <a:lnTo>
                        <a:pt x="92" y="174"/>
                      </a:lnTo>
                      <a:lnTo>
                        <a:pt x="93" y="169"/>
                      </a:lnTo>
                      <a:lnTo>
                        <a:pt x="93" y="164"/>
                      </a:lnTo>
                      <a:lnTo>
                        <a:pt x="92" y="158"/>
                      </a:lnTo>
                      <a:lnTo>
                        <a:pt x="92" y="158"/>
                      </a:lnTo>
                      <a:lnTo>
                        <a:pt x="86" y="139"/>
                      </a:lnTo>
                      <a:lnTo>
                        <a:pt x="78" y="122"/>
                      </a:lnTo>
                      <a:lnTo>
                        <a:pt x="71" y="105"/>
                      </a:lnTo>
                      <a:lnTo>
                        <a:pt x="71" y="105"/>
                      </a:lnTo>
                      <a:lnTo>
                        <a:pt x="71" y="99"/>
                      </a:lnTo>
                      <a:lnTo>
                        <a:pt x="71" y="84"/>
                      </a:lnTo>
                      <a:lnTo>
                        <a:pt x="70" y="75"/>
                      </a:lnTo>
                      <a:lnTo>
                        <a:pt x="67" y="65"/>
                      </a:lnTo>
                      <a:lnTo>
                        <a:pt x="64" y="55"/>
                      </a:lnTo>
                      <a:lnTo>
                        <a:pt x="59" y="47"/>
                      </a:lnTo>
                      <a:lnTo>
                        <a:pt x="59" y="47"/>
                      </a:lnTo>
                      <a:lnTo>
                        <a:pt x="51" y="38"/>
                      </a:lnTo>
                      <a:lnTo>
                        <a:pt x="43" y="31"/>
                      </a:lnTo>
                      <a:lnTo>
                        <a:pt x="31" y="22"/>
                      </a:lnTo>
                      <a:lnTo>
                        <a:pt x="31" y="22"/>
                      </a:lnTo>
                      <a:lnTo>
                        <a:pt x="20" y="14"/>
                      </a:lnTo>
                      <a:lnTo>
                        <a:pt x="0" y="0"/>
                      </a:lnTo>
                      <a:lnTo>
                        <a:pt x="0" y="345"/>
                      </a:lnTo>
                      <a:lnTo>
                        <a:pt x="80" y="345"/>
                      </a:lnTo>
                      <a:lnTo>
                        <a:pt x="80" y="345"/>
                      </a:lnTo>
                      <a:lnTo>
                        <a:pt x="77" y="337"/>
                      </a:lnTo>
                      <a:lnTo>
                        <a:pt x="69" y="317"/>
                      </a:lnTo>
                      <a:lnTo>
                        <a:pt x="65" y="305"/>
                      </a:lnTo>
                      <a:lnTo>
                        <a:pt x="63" y="292"/>
                      </a:lnTo>
                      <a:lnTo>
                        <a:pt x="61" y="279"/>
                      </a:lnTo>
                      <a:lnTo>
                        <a:pt x="61" y="273"/>
                      </a:lnTo>
                      <a:lnTo>
                        <a:pt x="63" y="267"/>
                      </a:lnTo>
                      <a:lnTo>
                        <a:pt x="63" y="267"/>
                      </a:lnTo>
                      <a:lnTo>
                        <a:pt x="64" y="256"/>
                      </a:lnTo>
                      <a:lnTo>
                        <a:pt x="65" y="246"/>
                      </a:lnTo>
                      <a:lnTo>
                        <a:pt x="65" y="237"/>
                      </a:lnTo>
                      <a:lnTo>
                        <a:pt x="64" y="229"/>
                      </a:lnTo>
                      <a:lnTo>
                        <a:pt x="61" y="218"/>
                      </a:lnTo>
                      <a:lnTo>
                        <a:pt x="60" y="214"/>
                      </a:lnTo>
                      <a:lnTo>
                        <a:pt x="60" y="214"/>
                      </a:lnTo>
                      <a:close/>
                    </a:path>
                  </a:pathLst>
                </a:custGeom>
                <a:solidFill>
                  <a:srgbClr val="99CC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806" name="Freeform 3606"/>
                <p:cNvSpPr>
                  <a:spLocks/>
                </p:cNvSpPr>
                <p:nvPr/>
              </p:nvSpPr>
              <p:spPr bwMode="auto">
                <a:xfrm>
                  <a:off x="5088" y="481"/>
                  <a:ext cx="69" cy="137"/>
                </a:xfrm>
                <a:custGeom>
                  <a:avLst/>
                  <a:gdLst/>
                  <a:ahLst/>
                  <a:cxnLst>
                    <a:cxn ang="0">
                      <a:pos x="99" y="15"/>
                    </a:cxn>
                    <a:cxn ang="0">
                      <a:pos x="83" y="3"/>
                    </a:cxn>
                    <a:cxn ang="0">
                      <a:pos x="78" y="0"/>
                    </a:cxn>
                    <a:cxn ang="0">
                      <a:pos x="69" y="3"/>
                    </a:cxn>
                    <a:cxn ang="0">
                      <a:pos x="63" y="6"/>
                    </a:cxn>
                    <a:cxn ang="0">
                      <a:pos x="53" y="16"/>
                    </a:cxn>
                    <a:cxn ang="0">
                      <a:pos x="40" y="19"/>
                    </a:cxn>
                    <a:cxn ang="0">
                      <a:pos x="31" y="23"/>
                    </a:cxn>
                    <a:cxn ang="0">
                      <a:pos x="9" y="34"/>
                    </a:cxn>
                    <a:cxn ang="0">
                      <a:pos x="4" y="37"/>
                    </a:cxn>
                    <a:cxn ang="0">
                      <a:pos x="0" y="38"/>
                    </a:cxn>
                    <a:cxn ang="0">
                      <a:pos x="0" y="178"/>
                    </a:cxn>
                    <a:cxn ang="0">
                      <a:pos x="12" y="173"/>
                    </a:cxn>
                    <a:cxn ang="0">
                      <a:pos x="15" y="167"/>
                    </a:cxn>
                    <a:cxn ang="0">
                      <a:pos x="14" y="164"/>
                    </a:cxn>
                    <a:cxn ang="0">
                      <a:pos x="6" y="152"/>
                    </a:cxn>
                    <a:cxn ang="0">
                      <a:pos x="6" y="149"/>
                    </a:cxn>
                    <a:cxn ang="0">
                      <a:pos x="9" y="136"/>
                    </a:cxn>
                    <a:cxn ang="0">
                      <a:pos x="12" y="128"/>
                    </a:cxn>
                    <a:cxn ang="0">
                      <a:pos x="19" y="135"/>
                    </a:cxn>
                    <a:cxn ang="0">
                      <a:pos x="30" y="142"/>
                    </a:cxn>
                    <a:cxn ang="0">
                      <a:pos x="40" y="142"/>
                    </a:cxn>
                    <a:cxn ang="0">
                      <a:pos x="43" y="139"/>
                    </a:cxn>
                    <a:cxn ang="0">
                      <a:pos x="48" y="128"/>
                    </a:cxn>
                    <a:cxn ang="0">
                      <a:pos x="52" y="126"/>
                    </a:cxn>
                    <a:cxn ang="0">
                      <a:pos x="57" y="123"/>
                    </a:cxn>
                    <a:cxn ang="0">
                      <a:pos x="59" y="116"/>
                    </a:cxn>
                    <a:cxn ang="0">
                      <a:pos x="59" y="113"/>
                    </a:cxn>
                    <a:cxn ang="0">
                      <a:pos x="67" y="112"/>
                    </a:cxn>
                    <a:cxn ang="0">
                      <a:pos x="77" y="103"/>
                    </a:cxn>
                    <a:cxn ang="0">
                      <a:pos x="79" y="102"/>
                    </a:cxn>
                    <a:cxn ang="0">
                      <a:pos x="82" y="97"/>
                    </a:cxn>
                    <a:cxn ang="0">
                      <a:pos x="82" y="91"/>
                    </a:cxn>
                    <a:cxn ang="0">
                      <a:pos x="84" y="74"/>
                    </a:cxn>
                    <a:cxn ang="0">
                      <a:pos x="93" y="62"/>
                    </a:cxn>
                    <a:cxn ang="0">
                      <a:pos x="99" y="52"/>
                    </a:cxn>
                    <a:cxn ang="0">
                      <a:pos x="104" y="31"/>
                    </a:cxn>
                    <a:cxn ang="0">
                      <a:pos x="105" y="23"/>
                    </a:cxn>
                    <a:cxn ang="0">
                      <a:pos x="102" y="16"/>
                    </a:cxn>
                    <a:cxn ang="0">
                      <a:pos x="99" y="15"/>
                    </a:cxn>
                  </a:cxnLst>
                  <a:rect l="0" t="0" r="r" b="b"/>
                  <a:pathLst>
                    <a:path w="105" h="178">
                      <a:moveTo>
                        <a:pt x="99" y="15"/>
                      </a:moveTo>
                      <a:lnTo>
                        <a:pt x="99" y="15"/>
                      </a:lnTo>
                      <a:lnTo>
                        <a:pt x="92" y="10"/>
                      </a:lnTo>
                      <a:lnTo>
                        <a:pt x="83" y="3"/>
                      </a:lnTo>
                      <a:lnTo>
                        <a:pt x="83" y="3"/>
                      </a:lnTo>
                      <a:lnTo>
                        <a:pt x="78" y="0"/>
                      </a:lnTo>
                      <a:lnTo>
                        <a:pt x="73" y="0"/>
                      </a:lnTo>
                      <a:lnTo>
                        <a:pt x="69" y="3"/>
                      </a:lnTo>
                      <a:lnTo>
                        <a:pt x="63" y="6"/>
                      </a:lnTo>
                      <a:lnTo>
                        <a:pt x="63" y="6"/>
                      </a:lnTo>
                      <a:lnTo>
                        <a:pt x="58" y="12"/>
                      </a:lnTo>
                      <a:lnTo>
                        <a:pt x="53" y="16"/>
                      </a:lnTo>
                      <a:lnTo>
                        <a:pt x="46" y="18"/>
                      </a:lnTo>
                      <a:lnTo>
                        <a:pt x="40" y="19"/>
                      </a:lnTo>
                      <a:lnTo>
                        <a:pt x="40" y="19"/>
                      </a:lnTo>
                      <a:lnTo>
                        <a:pt x="31" y="23"/>
                      </a:lnTo>
                      <a:lnTo>
                        <a:pt x="19" y="28"/>
                      </a:lnTo>
                      <a:lnTo>
                        <a:pt x="9" y="34"/>
                      </a:lnTo>
                      <a:lnTo>
                        <a:pt x="4" y="37"/>
                      </a:lnTo>
                      <a:lnTo>
                        <a:pt x="4" y="37"/>
                      </a:lnTo>
                      <a:lnTo>
                        <a:pt x="1" y="38"/>
                      </a:lnTo>
                      <a:lnTo>
                        <a:pt x="0" y="38"/>
                      </a:lnTo>
                      <a:lnTo>
                        <a:pt x="0" y="178"/>
                      </a:lnTo>
                      <a:lnTo>
                        <a:pt x="0" y="178"/>
                      </a:lnTo>
                      <a:lnTo>
                        <a:pt x="7" y="175"/>
                      </a:lnTo>
                      <a:lnTo>
                        <a:pt x="12" y="173"/>
                      </a:lnTo>
                      <a:lnTo>
                        <a:pt x="14" y="169"/>
                      </a:lnTo>
                      <a:lnTo>
                        <a:pt x="15" y="167"/>
                      </a:lnTo>
                      <a:lnTo>
                        <a:pt x="15" y="167"/>
                      </a:lnTo>
                      <a:lnTo>
                        <a:pt x="14" y="164"/>
                      </a:lnTo>
                      <a:lnTo>
                        <a:pt x="11" y="159"/>
                      </a:lnTo>
                      <a:lnTo>
                        <a:pt x="6" y="152"/>
                      </a:lnTo>
                      <a:lnTo>
                        <a:pt x="6" y="152"/>
                      </a:lnTo>
                      <a:lnTo>
                        <a:pt x="6" y="149"/>
                      </a:lnTo>
                      <a:lnTo>
                        <a:pt x="7" y="145"/>
                      </a:lnTo>
                      <a:lnTo>
                        <a:pt x="9" y="136"/>
                      </a:lnTo>
                      <a:lnTo>
                        <a:pt x="9" y="136"/>
                      </a:lnTo>
                      <a:lnTo>
                        <a:pt x="12" y="128"/>
                      </a:lnTo>
                      <a:lnTo>
                        <a:pt x="19" y="135"/>
                      </a:lnTo>
                      <a:lnTo>
                        <a:pt x="19" y="135"/>
                      </a:lnTo>
                      <a:lnTo>
                        <a:pt x="24" y="139"/>
                      </a:lnTo>
                      <a:lnTo>
                        <a:pt x="30" y="142"/>
                      </a:lnTo>
                      <a:lnTo>
                        <a:pt x="35" y="142"/>
                      </a:lnTo>
                      <a:lnTo>
                        <a:pt x="40" y="142"/>
                      </a:lnTo>
                      <a:lnTo>
                        <a:pt x="40" y="142"/>
                      </a:lnTo>
                      <a:lnTo>
                        <a:pt x="43" y="139"/>
                      </a:lnTo>
                      <a:lnTo>
                        <a:pt x="45" y="134"/>
                      </a:lnTo>
                      <a:lnTo>
                        <a:pt x="48" y="128"/>
                      </a:lnTo>
                      <a:lnTo>
                        <a:pt x="48" y="128"/>
                      </a:lnTo>
                      <a:lnTo>
                        <a:pt x="52" y="126"/>
                      </a:lnTo>
                      <a:lnTo>
                        <a:pt x="57" y="123"/>
                      </a:lnTo>
                      <a:lnTo>
                        <a:pt x="57" y="123"/>
                      </a:lnTo>
                      <a:lnTo>
                        <a:pt x="59" y="121"/>
                      </a:lnTo>
                      <a:lnTo>
                        <a:pt x="59" y="116"/>
                      </a:lnTo>
                      <a:lnTo>
                        <a:pt x="59" y="113"/>
                      </a:lnTo>
                      <a:lnTo>
                        <a:pt x="59" y="113"/>
                      </a:lnTo>
                      <a:lnTo>
                        <a:pt x="67" y="112"/>
                      </a:lnTo>
                      <a:lnTo>
                        <a:pt x="67" y="112"/>
                      </a:lnTo>
                      <a:lnTo>
                        <a:pt x="71" y="102"/>
                      </a:lnTo>
                      <a:lnTo>
                        <a:pt x="77" y="103"/>
                      </a:lnTo>
                      <a:lnTo>
                        <a:pt x="77" y="103"/>
                      </a:lnTo>
                      <a:lnTo>
                        <a:pt x="79" y="102"/>
                      </a:lnTo>
                      <a:lnTo>
                        <a:pt x="82" y="100"/>
                      </a:lnTo>
                      <a:lnTo>
                        <a:pt x="82" y="97"/>
                      </a:lnTo>
                      <a:lnTo>
                        <a:pt x="82" y="97"/>
                      </a:lnTo>
                      <a:lnTo>
                        <a:pt x="82" y="91"/>
                      </a:lnTo>
                      <a:lnTo>
                        <a:pt x="83" y="84"/>
                      </a:lnTo>
                      <a:lnTo>
                        <a:pt x="84" y="74"/>
                      </a:lnTo>
                      <a:lnTo>
                        <a:pt x="84" y="74"/>
                      </a:lnTo>
                      <a:lnTo>
                        <a:pt x="93" y="62"/>
                      </a:lnTo>
                      <a:lnTo>
                        <a:pt x="99" y="52"/>
                      </a:lnTo>
                      <a:lnTo>
                        <a:pt x="99" y="52"/>
                      </a:lnTo>
                      <a:lnTo>
                        <a:pt x="101" y="47"/>
                      </a:lnTo>
                      <a:lnTo>
                        <a:pt x="104" y="31"/>
                      </a:lnTo>
                      <a:lnTo>
                        <a:pt x="104" y="31"/>
                      </a:lnTo>
                      <a:lnTo>
                        <a:pt x="105" y="23"/>
                      </a:lnTo>
                      <a:lnTo>
                        <a:pt x="104" y="18"/>
                      </a:lnTo>
                      <a:lnTo>
                        <a:pt x="102" y="16"/>
                      </a:lnTo>
                      <a:lnTo>
                        <a:pt x="99" y="15"/>
                      </a:lnTo>
                      <a:lnTo>
                        <a:pt x="99" y="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807" name="Freeform 3607"/>
                <p:cNvSpPr>
                  <a:spLocks/>
                </p:cNvSpPr>
                <p:nvPr/>
              </p:nvSpPr>
              <p:spPr bwMode="auto">
                <a:xfrm>
                  <a:off x="5033" y="492"/>
                  <a:ext cx="55" cy="127"/>
                </a:xfrm>
                <a:custGeom>
                  <a:avLst/>
                  <a:gdLst/>
                  <a:ahLst/>
                  <a:cxnLst>
                    <a:cxn ang="0">
                      <a:pos x="77" y="22"/>
                    </a:cxn>
                    <a:cxn ang="0">
                      <a:pos x="77" y="22"/>
                    </a:cxn>
                    <a:cxn ang="0">
                      <a:pos x="76" y="20"/>
                    </a:cxn>
                    <a:cxn ang="0">
                      <a:pos x="76" y="19"/>
                    </a:cxn>
                    <a:cxn ang="0">
                      <a:pos x="76" y="17"/>
                    </a:cxn>
                    <a:cxn ang="0">
                      <a:pos x="76" y="17"/>
                    </a:cxn>
                    <a:cxn ang="0">
                      <a:pos x="76" y="15"/>
                    </a:cxn>
                    <a:cxn ang="0">
                      <a:pos x="76" y="10"/>
                    </a:cxn>
                    <a:cxn ang="0">
                      <a:pos x="74" y="8"/>
                    </a:cxn>
                    <a:cxn ang="0">
                      <a:pos x="71" y="4"/>
                    </a:cxn>
                    <a:cxn ang="0">
                      <a:pos x="68" y="2"/>
                    </a:cxn>
                    <a:cxn ang="0">
                      <a:pos x="62" y="0"/>
                    </a:cxn>
                    <a:cxn ang="0">
                      <a:pos x="62" y="0"/>
                    </a:cxn>
                    <a:cxn ang="0">
                      <a:pos x="59" y="0"/>
                    </a:cxn>
                    <a:cxn ang="0">
                      <a:pos x="56" y="0"/>
                    </a:cxn>
                    <a:cxn ang="0">
                      <a:pos x="53" y="1"/>
                    </a:cxn>
                    <a:cxn ang="0">
                      <a:pos x="52" y="3"/>
                    </a:cxn>
                    <a:cxn ang="0">
                      <a:pos x="49" y="9"/>
                    </a:cxn>
                    <a:cxn ang="0">
                      <a:pos x="47" y="15"/>
                    </a:cxn>
                    <a:cxn ang="0">
                      <a:pos x="46" y="28"/>
                    </a:cxn>
                    <a:cxn ang="0">
                      <a:pos x="46" y="33"/>
                    </a:cxn>
                    <a:cxn ang="0">
                      <a:pos x="46" y="33"/>
                    </a:cxn>
                    <a:cxn ang="0">
                      <a:pos x="43" y="45"/>
                    </a:cxn>
                    <a:cxn ang="0">
                      <a:pos x="43" y="45"/>
                    </a:cxn>
                    <a:cxn ang="0">
                      <a:pos x="21" y="87"/>
                    </a:cxn>
                    <a:cxn ang="0">
                      <a:pos x="21" y="87"/>
                    </a:cxn>
                    <a:cxn ang="0">
                      <a:pos x="17" y="95"/>
                    </a:cxn>
                    <a:cxn ang="0">
                      <a:pos x="11" y="102"/>
                    </a:cxn>
                    <a:cxn ang="0">
                      <a:pos x="5" y="110"/>
                    </a:cxn>
                    <a:cxn ang="0">
                      <a:pos x="5" y="110"/>
                    </a:cxn>
                    <a:cxn ang="0">
                      <a:pos x="3" y="111"/>
                    </a:cxn>
                    <a:cxn ang="0">
                      <a:pos x="0" y="112"/>
                    </a:cxn>
                    <a:cxn ang="0">
                      <a:pos x="0" y="114"/>
                    </a:cxn>
                    <a:cxn ang="0">
                      <a:pos x="1" y="118"/>
                    </a:cxn>
                    <a:cxn ang="0">
                      <a:pos x="5" y="125"/>
                    </a:cxn>
                    <a:cxn ang="0">
                      <a:pos x="11" y="132"/>
                    </a:cxn>
                    <a:cxn ang="0">
                      <a:pos x="20" y="140"/>
                    </a:cxn>
                    <a:cxn ang="0">
                      <a:pos x="30" y="149"/>
                    </a:cxn>
                    <a:cxn ang="0">
                      <a:pos x="42" y="156"/>
                    </a:cxn>
                    <a:cxn ang="0">
                      <a:pos x="53" y="160"/>
                    </a:cxn>
                    <a:cxn ang="0">
                      <a:pos x="53" y="160"/>
                    </a:cxn>
                    <a:cxn ang="0">
                      <a:pos x="62" y="163"/>
                    </a:cxn>
                    <a:cxn ang="0">
                      <a:pos x="70" y="164"/>
                    </a:cxn>
                    <a:cxn ang="0">
                      <a:pos x="76" y="164"/>
                    </a:cxn>
                    <a:cxn ang="0">
                      <a:pos x="83" y="163"/>
                    </a:cxn>
                    <a:cxn ang="0">
                      <a:pos x="83" y="23"/>
                    </a:cxn>
                    <a:cxn ang="0">
                      <a:pos x="83" y="23"/>
                    </a:cxn>
                    <a:cxn ang="0">
                      <a:pos x="77" y="22"/>
                    </a:cxn>
                    <a:cxn ang="0">
                      <a:pos x="77" y="22"/>
                    </a:cxn>
                  </a:cxnLst>
                  <a:rect l="0" t="0" r="r" b="b"/>
                  <a:pathLst>
                    <a:path w="83" h="164">
                      <a:moveTo>
                        <a:pt x="77" y="22"/>
                      </a:moveTo>
                      <a:lnTo>
                        <a:pt x="77" y="22"/>
                      </a:lnTo>
                      <a:lnTo>
                        <a:pt x="76" y="20"/>
                      </a:lnTo>
                      <a:lnTo>
                        <a:pt x="76" y="19"/>
                      </a:lnTo>
                      <a:lnTo>
                        <a:pt x="76" y="17"/>
                      </a:lnTo>
                      <a:lnTo>
                        <a:pt x="76" y="17"/>
                      </a:lnTo>
                      <a:lnTo>
                        <a:pt x="76" y="15"/>
                      </a:lnTo>
                      <a:lnTo>
                        <a:pt x="76" y="10"/>
                      </a:lnTo>
                      <a:lnTo>
                        <a:pt x="74" y="8"/>
                      </a:lnTo>
                      <a:lnTo>
                        <a:pt x="71" y="4"/>
                      </a:lnTo>
                      <a:lnTo>
                        <a:pt x="68" y="2"/>
                      </a:lnTo>
                      <a:lnTo>
                        <a:pt x="62" y="0"/>
                      </a:lnTo>
                      <a:lnTo>
                        <a:pt x="62" y="0"/>
                      </a:lnTo>
                      <a:lnTo>
                        <a:pt x="59" y="0"/>
                      </a:lnTo>
                      <a:lnTo>
                        <a:pt x="56" y="0"/>
                      </a:lnTo>
                      <a:lnTo>
                        <a:pt x="53" y="1"/>
                      </a:lnTo>
                      <a:lnTo>
                        <a:pt x="52" y="3"/>
                      </a:lnTo>
                      <a:lnTo>
                        <a:pt x="49" y="9"/>
                      </a:lnTo>
                      <a:lnTo>
                        <a:pt x="47" y="15"/>
                      </a:lnTo>
                      <a:lnTo>
                        <a:pt x="46" y="28"/>
                      </a:lnTo>
                      <a:lnTo>
                        <a:pt x="46" y="33"/>
                      </a:lnTo>
                      <a:lnTo>
                        <a:pt x="46" y="33"/>
                      </a:lnTo>
                      <a:lnTo>
                        <a:pt x="43" y="45"/>
                      </a:lnTo>
                      <a:lnTo>
                        <a:pt x="43" y="45"/>
                      </a:lnTo>
                      <a:lnTo>
                        <a:pt x="21" y="87"/>
                      </a:lnTo>
                      <a:lnTo>
                        <a:pt x="21" y="87"/>
                      </a:lnTo>
                      <a:lnTo>
                        <a:pt x="17" y="95"/>
                      </a:lnTo>
                      <a:lnTo>
                        <a:pt x="11" y="102"/>
                      </a:lnTo>
                      <a:lnTo>
                        <a:pt x="5" y="110"/>
                      </a:lnTo>
                      <a:lnTo>
                        <a:pt x="5" y="110"/>
                      </a:lnTo>
                      <a:lnTo>
                        <a:pt x="3" y="111"/>
                      </a:lnTo>
                      <a:lnTo>
                        <a:pt x="0" y="112"/>
                      </a:lnTo>
                      <a:lnTo>
                        <a:pt x="0" y="114"/>
                      </a:lnTo>
                      <a:lnTo>
                        <a:pt x="1" y="118"/>
                      </a:lnTo>
                      <a:lnTo>
                        <a:pt x="5" y="125"/>
                      </a:lnTo>
                      <a:lnTo>
                        <a:pt x="11" y="132"/>
                      </a:lnTo>
                      <a:lnTo>
                        <a:pt x="20" y="140"/>
                      </a:lnTo>
                      <a:lnTo>
                        <a:pt x="30" y="149"/>
                      </a:lnTo>
                      <a:lnTo>
                        <a:pt x="42" y="156"/>
                      </a:lnTo>
                      <a:lnTo>
                        <a:pt x="53" y="160"/>
                      </a:lnTo>
                      <a:lnTo>
                        <a:pt x="53" y="160"/>
                      </a:lnTo>
                      <a:lnTo>
                        <a:pt x="62" y="163"/>
                      </a:lnTo>
                      <a:lnTo>
                        <a:pt x="70" y="164"/>
                      </a:lnTo>
                      <a:lnTo>
                        <a:pt x="76" y="164"/>
                      </a:lnTo>
                      <a:lnTo>
                        <a:pt x="83" y="163"/>
                      </a:lnTo>
                      <a:lnTo>
                        <a:pt x="83" y="23"/>
                      </a:lnTo>
                      <a:lnTo>
                        <a:pt x="83" y="23"/>
                      </a:lnTo>
                      <a:lnTo>
                        <a:pt x="77" y="22"/>
                      </a:lnTo>
                      <a:lnTo>
                        <a:pt x="77" y="22"/>
                      </a:lnTo>
                      <a:close/>
                    </a:path>
                  </a:pathLst>
                </a:custGeom>
                <a:solidFill>
                  <a:srgbClr val="D2D0D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808" name="Freeform 3608"/>
                <p:cNvSpPr>
                  <a:spLocks/>
                </p:cNvSpPr>
                <p:nvPr/>
              </p:nvSpPr>
              <p:spPr bwMode="auto">
                <a:xfrm>
                  <a:off x="5052" y="429"/>
                  <a:ext cx="36" cy="106"/>
                </a:xfrm>
                <a:custGeom>
                  <a:avLst/>
                  <a:gdLst/>
                  <a:ahLst/>
                  <a:cxnLst>
                    <a:cxn ang="0">
                      <a:pos x="26" y="17"/>
                    </a:cxn>
                    <a:cxn ang="0">
                      <a:pos x="26" y="17"/>
                    </a:cxn>
                    <a:cxn ang="0">
                      <a:pos x="19" y="26"/>
                    </a:cxn>
                    <a:cxn ang="0">
                      <a:pos x="13" y="36"/>
                    </a:cxn>
                    <a:cxn ang="0">
                      <a:pos x="6" y="46"/>
                    </a:cxn>
                    <a:cxn ang="0">
                      <a:pos x="6" y="46"/>
                    </a:cxn>
                    <a:cxn ang="0">
                      <a:pos x="3" y="54"/>
                    </a:cxn>
                    <a:cxn ang="0">
                      <a:pos x="2" y="64"/>
                    </a:cxn>
                    <a:cxn ang="0">
                      <a:pos x="0" y="88"/>
                    </a:cxn>
                    <a:cxn ang="0">
                      <a:pos x="0" y="117"/>
                    </a:cxn>
                    <a:cxn ang="0">
                      <a:pos x="0" y="117"/>
                    </a:cxn>
                    <a:cxn ang="0">
                      <a:pos x="2" y="128"/>
                    </a:cxn>
                    <a:cxn ang="0">
                      <a:pos x="6" y="135"/>
                    </a:cxn>
                    <a:cxn ang="0">
                      <a:pos x="8" y="137"/>
                    </a:cxn>
                    <a:cxn ang="0">
                      <a:pos x="8" y="137"/>
                    </a:cxn>
                    <a:cxn ang="0">
                      <a:pos x="9" y="136"/>
                    </a:cxn>
                    <a:cxn ang="0">
                      <a:pos x="9" y="136"/>
                    </a:cxn>
                    <a:cxn ang="0">
                      <a:pos x="17" y="118"/>
                    </a:cxn>
                    <a:cxn ang="0">
                      <a:pos x="17" y="108"/>
                    </a:cxn>
                    <a:cxn ang="0">
                      <a:pos x="17" y="108"/>
                    </a:cxn>
                    <a:cxn ang="0">
                      <a:pos x="17" y="99"/>
                    </a:cxn>
                    <a:cxn ang="0">
                      <a:pos x="20" y="92"/>
                    </a:cxn>
                    <a:cxn ang="0">
                      <a:pos x="22" y="88"/>
                    </a:cxn>
                    <a:cxn ang="0">
                      <a:pos x="25" y="84"/>
                    </a:cxn>
                    <a:cxn ang="0">
                      <a:pos x="27" y="83"/>
                    </a:cxn>
                    <a:cxn ang="0">
                      <a:pos x="29" y="82"/>
                    </a:cxn>
                    <a:cxn ang="0">
                      <a:pos x="32" y="82"/>
                    </a:cxn>
                    <a:cxn ang="0">
                      <a:pos x="32" y="82"/>
                    </a:cxn>
                    <a:cxn ang="0">
                      <a:pos x="38" y="84"/>
                    </a:cxn>
                    <a:cxn ang="0">
                      <a:pos x="41" y="88"/>
                    </a:cxn>
                    <a:cxn ang="0">
                      <a:pos x="42" y="90"/>
                    </a:cxn>
                    <a:cxn ang="0">
                      <a:pos x="44" y="93"/>
                    </a:cxn>
                    <a:cxn ang="0">
                      <a:pos x="45" y="99"/>
                    </a:cxn>
                    <a:cxn ang="0">
                      <a:pos x="44" y="102"/>
                    </a:cxn>
                    <a:cxn ang="0">
                      <a:pos x="44" y="102"/>
                    </a:cxn>
                    <a:cxn ang="0">
                      <a:pos x="45" y="104"/>
                    </a:cxn>
                    <a:cxn ang="0">
                      <a:pos x="47" y="105"/>
                    </a:cxn>
                    <a:cxn ang="0">
                      <a:pos x="53" y="106"/>
                    </a:cxn>
                    <a:cxn ang="0">
                      <a:pos x="53" y="0"/>
                    </a:cxn>
                    <a:cxn ang="0">
                      <a:pos x="53" y="0"/>
                    </a:cxn>
                    <a:cxn ang="0">
                      <a:pos x="44" y="4"/>
                    </a:cxn>
                    <a:cxn ang="0">
                      <a:pos x="36" y="8"/>
                    </a:cxn>
                    <a:cxn ang="0">
                      <a:pos x="31" y="13"/>
                    </a:cxn>
                    <a:cxn ang="0">
                      <a:pos x="26" y="17"/>
                    </a:cxn>
                    <a:cxn ang="0">
                      <a:pos x="26" y="17"/>
                    </a:cxn>
                  </a:cxnLst>
                  <a:rect l="0" t="0" r="r" b="b"/>
                  <a:pathLst>
                    <a:path w="53" h="137">
                      <a:moveTo>
                        <a:pt x="26" y="17"/>
                      </a:moveTo>
                      <a:lnTo>
                        <a:pt x="26" y="17"/>
                      </a:lnTo>
                      <a:lnTo>
                        <a:pt x="19" y="26"/>
                      </a:lnTo>
                      <a:lnTo>
                        <a:pt x="13" y="36"/>
                      </a:lnTo>
                      <a:lnTo>
                        <a:pt x="6" y="46"/>
                      </a:lnTo>
                      <a:lnTo>
                        <a:pt x="6" y="46"/>
                      </a:lnTo>
                      <a:lnTo>
                        <a:pt x="3" y="54"/>
                      </a:lnTo>
                      <a:lnTo>
                        <a:pt x="2" y="64"/>
                      </a:lnTo>
                      <a:lnTo>
                        <a:pt x="0" y="88"/>
                      </a:lnTo>
                      <a:lnTo>
                        <a:pt x="0" y="117"/>
                      </a:lnTo>
                      <a:lnTo>
                        <a:pt x="0" y="117"/>
                      </a:lnTo>
                      <a:lnTo>
                        <a:pt x="2" y="128"/>
                      </a:lnTo>
                      <a:lnTo>
                        <a:pt x="6" y="135"/>
                      </a:lnTo>
                      <a:lnTo>
                        <a:pt x="8" y="137"/>
                      </a:lnTo>
                      <a:lnTo>
                        <a:pt x="8" y="137"/>
                      </a:lnTo>
                      <a:lnTo>
                        <a:pt x="9" y="136"/>
                      </a:lnTo>
                      <a:lnTo>
                        <a:pt x="9" y="136"/>
                      </a:lnTo>
                      <a:lnTo>
                        <a:pt x="17" y="118"/>
                      </a:lnTo>
                      <a:lnTo>
                        <a:pt x="17" y="108"/>
                      </a:lnTo>
                      <a:lnTo>
                        <a:pt x="17" y="108"/>
                      </a:lnTo>
                      <a:lnTo>
                        <a:pt x="17" y="99"/>
                      </a:lnTo>
                      <a:lnTo>
                        <a:pt x="20" y="92"/>
                      </a:lnTo>
                      <a:lnTo>
                        <a:pt x="22" y="88"/>
                      </a:lnTo>
                      <a:lnTo>
                        <a:pt x="25" y="84"/>
                      </a:lnTo>
                      <a:lnTo>
                        <a:pt x="27" y="83"/>
                      </a:lnTo>
                      <a:lnTo>
                        <a:pt x="29" y="82"/>
                      </a:lnTo>
                      <a:lnTo>
                        <a:pt x="32" y="82"/>
                      </a:lnTo>
                      <a:lnTo>
                        <a:pt x="32" y="82"/>
                      </a:lnTo>
                      <a:lnTo>
                        <a:pt x="38" y="84"/>
                      </a:lnTo>
                      <a:lnTo>
                        <a:pt x="41" y="88"/>
                      </a:lnTo>
                      <a:lnTo>
                        <a:pt x="42" y="90"/>
                      </a:lnTo>
                      <a:lnTo>
                        <a:pt x="44" y="93"/>
                      </a:lnTo>
                      <a:lnTo>
                        <a:pt x="45" y="99"/>
                      </a:lnTo>
                      <a:lnTo>
                        <a:pt x="44" y="102"/>
                      </a:lnTo>
                      <a:lnTo>
                        <a:pt x="44" y="102"/>
                      </a:lnTo>
                      <a:lnTo>
                        <a:pt x="45" y="104"/>
                      </a:lnTo>
                      <a:lnTo>
                        <a:pt x="47" y="105"/>
                      </a:lnTo>
                      <a:lnTo>
                        <a:pt x="53" y="106"/>
                      </a:lnTo>
                      <a:lnTo>
                        <a:pt x="53" y="0"/>
                      </a:lnTo>
                      <a:lnTo>
                        <a:pt x="53" y="0"/>
                      </a:lnTo>
                      <a:lnTo>
                        <a:pt x="44" y="4"/>
                      </a:lnTo>
                      <a:lnTo>
                        <a:pt x="36" y="8"/>
                      </a:lnTo>
                      <a:lnTo>
                        <a:pt x="31" y="13"/>
                      </a:lnTo>
                      <a:lnTo>
                        <a:pt x="26" y="17"/>
                      </a:lnTo>
                      <a:lnTo>
                        <a:pt x="26" y="17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809" name="Freeform 3609"/>
                <p:cNvSpPr>
                  <a:spLocks/>
                </p:cNvSpPr>
                <p:nvPr/>
              </p:nvSpPr>
              <p:spPr bwMode="auto">
                <a:xfrm>
                  <a:off x="5088" y="426"/>
                  <a:ext cx="78" cy="128"/>
                </a:xfrm>
                <a:custGeom>
                  <a:avLst/>
                  <a:gdLst/>
                  <a:ahLst/>
                  <a:cxnLst>
                    <a:cxn ang="0">
                      <a:pos x="101" y="61"/>
                    </a:cxn>
                    <a:cxn ang="0">
                      <a:pos x="98" y="49"/>
                    </a:cxn>
                    <a:cxn ang="0">
                      <a:pos x="92" y="38"/>
                    </a:cxn>
                    <a:cxn ang="0">
                      <a:pos x="75" y="20"/>
                    </a:cxn>
                    <a:cxn ang="0">
                      <a:pos x="57" y="9"/>
                    </a:cxn>
                    <a:cxn ang="0">
                      <a:pos x="48" y="4"/>
                    </a:cxn>
                    <a:cxn ang="0">
                      <a:pos x="21" y="0"/>
                    </a:cxn>
                    <a:cxn ang="0">
                      <a:pos x="0" y="5"/>
                    </a:cxn>
                    <a:cxn ang="0">
                      <a:pos x="0" y="111"/>
                    </a:cxn>
                    <a:cxn ang="0">
                      <a:pos x="11" y="107"/>
                    </a:cxn>
                    <a:cxn ang="0">
                      <a:pos x="22" y="100"/>
                    </a:cxn>
                    <a:cxn ang="0">
                      <a:pos x="51" y="90"/>
                    </a:cxn>
                    <a:cxn ang="0">
                      <a:pos x="58" y="87"/>
                    </a:cxn>
                    <a:cxn ang="0">
                      <a:pos x="66" y="78"/>
                    </a:cxn>
                    <a:cxn ang="0">
                      <a:pos x="72" y="75"/>
                    </a:cxn>
                    <a:cxn ang="0">
                      <a:pos x="78" y="74"/>
                    </a:cxn>
                    <a:cxn ang="0">
                      <a:pos x="88" y="78"/>
                    </a:cxn>
                    <a:cxn ang="0">
                      <a:pos x="92" y="82"/>
                    </a:cxn>
                    <a:cxn ang="0">
                      <a:pos x="101" y="88"/>
                    </a:cxn>
                    <a:cxn ang="0">
                      <a:pos x="104" y="93"/>
                    </a:cxn>
                    <a:cxn ang="0">
                      <a:pos x="102" y="109"/>
                    </a:cxn>
                    <a:cxn ang="0">
                      <a:pos x="98" y="140"/>
                    </a:cxn>
                    <a:cxn ang="0">
                      <a:pos x="101" y="154"/>
                    </a:cxn>
                    <a:cxn ang="0">
                      <a:pos x="103" y="161"/>
                    </a:cxn>
                    <a:cxn ang="0">
                      <a:pos x="102" y="136"/>
                    </a:cxn>
                    <a:cxn ang="0">
                      <a:pos x="104" y="126"/>
                    </a:cxn>
                    <a:cxn ang="0">
                      <a:pos x="108" y="117"/>
                    </a:cxn>
                    <a:cxn ang="0">
                      <a:pos x="111" y="101"/>
                    </a:cxn>
                    <a:cxn ang="0">
                      <a:pos x="112" y="108"/>
                    </a:cxn>
                    <a:cxn ang="0">
                      <a:pos x="111" y="126"/>
                    </a:cxn>
                    <a:cxn ang="0">
                      <a:pos x="110" y="132"/>
                    </a:cxn>
                    <a:cxn ang="0">
                      <a:pos x="112" y="152"/>
                    </a:cxn>
                    <a:cxn ang="0">
                      <a:pos x="115" y="167"/>
                    </a:cxn>
                    <a:cxn ang="0">
                      <a:pos x="119" y="106"/>
                    </a:cxn>
                    <a:cxn ang="0">
                      <a:pos x="119" y="93"/>
                    </a:cxn>
                    <a:cxn ang="0">
                      <a:pos x="115" y="75"/>
                    </a:cxn>
                    <a:cxn ang="0">
                      <a:pos x="108" y="64"/>
                    </a:cxn>
                    <a:cxn ang="0">
                      <a:pos x="101" y="61"/>
                    </a:cxn>
                  </a:cxnLst>
                  <a:rect l="0" t="0" r="r" b="b"/>
                  <a:pathLst>
                    <a:path w="119" h="167">
                      <a:moveTo>
                        <a:pt x="101" y="61"/>
                      </a:moveTo>
                      <a:lnTo>
                        <a:pt x="101" y="61"/>
                      </a:lnTo>
                      <a:lnTo>
                        <a:pt x="99" y="55"/>
                      </a:lnTo>
                      <a:lnTo>
                        <a:pt x="98" y="49"/>
                      </a:lnTo>
                      <a:lnTo>
                        <a:pt x="96" y="43"/>
                      </a:lnTo>
                      <a:lnTo>
                        <a:pt x="92" y="38"/>
                      </a:lnTo>
                      <a:lnTo>
                        <a:pt x="84" y="29"/>
                      </a:lnTo>
                      <a:lnTo>
                        <a:pt x="75" y="20"/>
                      </a:lnTo>
                      <a:lnTo>
                        <a:pt x="65" y="13"/>
                      </a:lnTo>
                      <a:lnTo>
                        <a:pt x="57" y="9"/>
                      </a:lnTo>
                      <a:lnTo>
                        <a:pt x="48" y="4"/>
                      </a:lnTo>
                      <a:lnTo>
                        <a:pt x="48" y="4"/>
                      </a:lnTo>
                      <a:lnTo>
                        <a:pt x="34" y="2"/>
                      </a:lnTo>
                      <a:lnTo>
                        <a:pt x="21" y="0"/>
                      </a:lnTo>
                      <a:lnTo>
                        <a:pt x="9" y="3"/>
                      </a:lnTo>
                      <a:lnTo>
                        <a:pt x="0" y="5"/>
                      </a:lnTo>
                      <a:lnTo>
                        <a:pt x="0" y="111"/>
                      </a:lnTo>
                      <a:lnTo>
                        <a:pt x="0" y="111"/>
                      </a:lnTo>
                      <a:lnTo>
                        <a:pt x="2" y="113"/>
                      </a:lnTo>
                      <a:lnTo>
                        <a:pt x="11" y="107"/>
                      </a:lnTo>
                      <a:lnTo>
                        <a:pt x="11" y="107"/>
                      </a:lnTo>
                      <a:lnTo>
                        <a:pt x="22" y="100"/>
                      </a:lnTo>
                      <a:lnTo>
                        <a:pt x="33" y="95"/>
                      </a:lnTo>
                      <a:lnTo>
                        <a:pt x="51" y="90"/>
                      </a:lnTo>
                      <a:lnTo>
                        <a:pt x="51" y="90"/>
                      </a:lnTo>
                      <a:lnTo>
                        <a:pt x="58" y="87"/>
                      </a:lnTo>
                      <a:lnTo>
                        <a:pt x="61" y="83"/>
                      </a:lnTo>
                      <a:lnTo>
                        <a:pt x="66" y="78"/>
                      </a:lnTo>
                      <a:lnTo>
                        <a:pt x="72" y="75"/>
                      </a:lnTo>
                      <a:lnTo>
                        <a:pt x="72" y="75"/>
                      </a:lnTo>
                      <a:lnTo>
                        <a:pt x="75" y="74"/>
                      </a:lnTo>
                      <a:lnTo>
                        <a:pt x="78" y="74"/>
                      </a:lnTo>
                      <a:lnTo>
                        <a:pt x="83" y="75"/>
                      </a:lnTo>
                      <a:lnTo>
                        <a:pt x="88" y="78"/>
                      </a:lnTo>
                      <a:lnTo>
                        <a:pt x="92" y="82"/>
                      </a:lnTo>
                      <a:lnTo>
                        <a:pt x="92" y="82"/>
                      </a:lnTo>
                      <a:lnTo>
                        <a:pt x="96" y="84"/>
                      </a:lnTo>
                      <a:lnTo>
                        <a:pt x="101" y="88"/>
                      </a:lnTo>
                      <a:lnTo>
                        <a:pt x="104" y="93"/>
                      </a:lnTo>
                      <a:lnTo>
                        <a:pt x="104" y="93"/>
                      </a:lnTo>
                      <a:lnTo>
                        <a:pt x="102" y="109"/>
                      </a:lnTo>
                      <a:lnTo>
                        <a:pt x="102" y="109"/>
                      </a:lnTo>
                      <a:lnTo>
                        <a:pt x="98" y="140"/>
                      </a:lnTo>
                      <a:lnTo>
                        <a:pt x="98" y="140"/>
                      </a:lnTo>
                      <a:lnTo>
                        <a:pt x="98" y="147"/>
                      </a:lnTo>
                      <a:lnTo>
                        <a:pt x="101" y="154"/>
                      </a:lnTo>
                      <a:lnTo>
                        <a:pt x="103" y="161"/>
                      </a:lnTo>
                      <a:lnTo>
                        <a:pt x="103" y="161"/>
                      </a:lnTo>
                      <a:lnTo>
                        <a:pt x="102" y="148"/>
                      </a:lnTo>
                      <a:lnTo>
                        <a:pt x="102" y="136"/>
                      </a:lnTo>
                      <a:lnTo>
                        <a:pt x="103" y="130"/>
                      </a:lnTo>
                      <a:lnTo>
                        <a:pt x="104" y="126"/>
                      </a:lnTo>
                      <a:lnTo>
                        <a:pt x="104" y="126"/>
                      </a:lnTo>
                      <a:lnTo>
                        <a:pt x="108" y="117"/>
                      </a:lnTo>
                      <a:lnTo>
                        <a:pt x="110" y="109"/>
                      </a:lnTo>
                      <a:lnTo>
                        <a:pt x="111" y="101"/>
                      </a:lnTo>
                      <a:lnTo>
                        <a:pt x="111" y="101"/>
                      </a:lnTo>
                      <a:lnTo>
                        <a:pt x="112" y="108"/>
                      </a:lnTo>
                      <a:lnTo>
                        <a:pt x="112" y="115"/>
                      </a:lnTo>
                      <a:lnTo>
                        <a:pt x="111" y="126"/>
                      </a:lnTo>
                      <a:lnTo>
                        <a:pt x="111" y="126"/>
                      </a:lnTo>
                      <a:lnTo>
                        <a:pt x="110" y="132"/>
                      </a:lnTo>
                      <a:lnTo>
                        <a:pt x="110" y="139"/>
                      </a:lnTo>
                      <a:lnTo>
                        <a:pt x="112" y="152"/>
                      </a:lnTo>
                      <a:lnTo>
                        <a:pt x="115" y="167"/>
                      </a:lnTo>
                      <a:lnTo>
                        <a:pt x="115" y="167"/>
                      </a:lnTo>
                      <a:lnTo>
                        <a:pt x="116" y="148"/>
                      </a:lnTo>
                      <a:lnTo>
                        <a:pt x="119" y="106"/>
                      </a:lnTo>
                      <a:lnTo>
                        <a:pt x="119" y="106"/>
                      </a:lnTo>
                      <a:lnTo>
                        <a:pt x="119" y="93"/>
                      </a:lnTo>
                      <a:lnTo>
                        <a:pt x="118" y="83"/>
                      </a:lnTo>
                      <a:lnTo>
                        <a:pt x="115" y="75"/>
                      </a:lnTo>
                      <a:lnTo>
                        <a:pt x="111" y="69"/>
                      </a:lnTo>
                      <a:lnTo>
                        <a:pt x="108" y="64"/>
                      </a:lnTo>
                      <a:lnTo>
                        <a:pt x="104" y="62"/>
                      </a:lnTo>
                      <a:lnTo>
                        <a:pt x="101" y="61"/>
                      </a:lnTo>
                      <a:lnTo>
                        <a:pt x="101" y="61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810" name="Freeform 3610"/>
                <p:cNvSpPr>
                  <a:spLocks/>
                </p:cNvSpPr>
                <p:nvPr/>
              </p:nvSpPr>
              <p:spPr bwMode="auto">
                <a:xfrm>
                  <a:off x="5088" y="755"/>
                  <a:ext cx="108" cy="55"/>
                </a:xfrm>
                <a:custGeom>
                  <a:avLst/>
                  <a:gdLst/>
                  <a:ahLst/>
                  <a:cxnLst>
                    <a:cxn ang="0">
                      <a:pos x="158" y="25"/>
                    </a:cxn>
                    <a:cxn ang="0">
                      <a:pos x="158" y="25"/>
                    </a:cxn>
                    <a:cxn ang="0">
                      <a:pos x="154" y="19"/>
                    </a:cxn>
                    <a:cxn ang="0">
                      <a:pos x="144" y="12"/>
                    </a:cxn>
                    <a:cxn ang="0">
                      <a:pos x="132" y="1"/>
                    </a:cxn>
                    <a:cxn ang="0">
                      <a:pos x="132" y="1"/>
                    </a:cxn>
                    <a:cxn ang="0">
                      <a:pos x="131" y="0"/>
                    </a:cxn>
                    <a:cxn ang="0">
                      <a:pos x="127" y="1"/>
                    </a:cxn>
                    <a:cxn ang="0">
                      <a:pos x="127" y="1"/>
                    </a:cxn>
                    <a:cxn ang="0">
                      <a:pos x="118" y="1"/>
                    </a:cxn>
                    <a:cxn ang="0">
                      <a:pos x="106" y="1"/>
                    </a:cxn>
                    <a:cxn ang="0">
                      <a:pos x="91" y="1"/>
                    </a:cxn>
                    <a:cxn ang="0">
                      <a:pos x="91" y="1"/>
                    </a:cxn>
                    <a:cxn ang="0">
                      <a:pos x="85" y="1"/>
                    </a:cxn>
                    <a:cxn ang="0">
                      <a:pos x="79" y="4"/>
                    </a:cxn>
                    <a:cxn ang="0">
                      <a:pos x="73" y="6"/>
                    </a:cxn>
                    <a:cxn ang="0">
                      <a:pos x="73" y="6"/>
                    </a:cxn>
                    <a:cxn ang="0">
                      <a:pos x="48" y="20"/>
                    </a:cxn>
                    <a:cxn ang="0">
                      <a:pos x="30" y="30"/>
                    </a:cxn>
                    <a:cxn ang="0">
                      <a:pos x="30" y="30"/>
                    </a:cxn>
                    <a:cxn ang="0">
                      <a:pos x="0" y="30"/>
                    </a:cxn>
                    <a:cxn ang="0">
                      <a:pos x="0" y="72"/>
                    </a:cxn>
                    <a:cxn ang="0">
                      <a:pos x="0" y="72"/>
                    </a:cxn>
                    <a:cxn ang="0">
                      <a:pos x="26" y="65"/>
                    </a:cxn>
                    <a:cxn ang="0">
                      <a:pos x="26" y="65"/>
                    </a:cxn>
                    <a:cxn ang="0">
                      <a:pos x="40" y="63"/>
                    </a:cxn>
                    <a:cxn ang="0">
                      <a:pos x="53" y="60"/>
                    </a:cxn>
                    <a:cxn ang="0">
                      <a:pos x="64" y="56"/>
                    </a:cxn>
                    <a:cxn ang="0">
                      <a:pos x="64" y="56"/>
                    </a:cxn>
                    <a:cxn ang="0">
                      <a:pos x="73" y="52"/>
                    </a:cxn>
                    <a:cxn ang="0">
                      <a:pos x="73" y="52"/>
                    </a:cxn>
                    <a:cxn ang="0">
                      <a:pos x="84" y="49"/>
                    </a:cxn>
                    <a:cxn ang="0">
                      <a:pos x="89" y="46"/>
                    </a:cxn>
                    <a:cxn ang="0">
                      <a:pos x="92" y="42"/>
                    </a:cxn>
                    <a:cxn ang="0">
                      <a:pos x="109" y="38"/>
                    </a:cxn>
                    <a:cxn ang="0">
                      <a:pos x="128" y="44"/>
                    </a:cxn>
                    <a:cxn ang="0">
                      <a:pos x="128" y="44"/>
                    </a:cxn>
                    <a:cxn ang="0">
                      <a:pos x="131" y="44"/>
                    </a:cxn>
                    <a:cxn ang="0">
                      <a:pos x="136" y="44"/>
                    </a:cxn>
                    <a:cxn ang="0">
                      <a:pos x="141" y="40"/>
                    </a:cxn>
                    <a:cxn ang="0">
                      <a:pos x="118" y="29"/>
                    </a:cxn>
                    <a:cxn ang="0">
                      <a:pos x="123" y="25"/>
                    </a:cxn>
                    <a:cxn ang="0">
                      <a:pos x="123" y="25"/>
                    </a:cxn>
                    <a:cxn ang="0">
                      <a:pos x="128" y="27"/>
                    </a:cxn>
                    <a:cxn ang="0">
                      <a:pos x="137" y="33"/>
                    </a:cxn>
                    <a:cxn ang="0">
                      <a:pos x="142" y="37"/>
                    </a:cxn>
                    <a:cxn ang="0">
                      <a:pos x="148" y="39"/>
                    </a:cxn>
                    <a:cxn ang="0">
                      <a:pos x="154" y="39"/>
                    </a:cxn>
                    <a:cxn ang="0">
                      <a:pos x="158" y="38"/>
                    </a:cxn>
                    <a:cxn ang="0">
                      <a:pos x="164" y="37"/>
                    </a:cxn>
                    <a:cxn ang="0">
                      <a:pos x="164" y="37"/>
                    </a:cxn>
                    <a:cxn ang="0">
                      <a:pos x="162" y="32"/>
                    </a:cxn>
                    <a:cxn ang="0">
                      <a:pos x="158" y="25"/>
                    </a:cxn>
                    <a:cxn ang="0">
                      <a:pos x="158" y="25"/>
                    </a:cxn>
                  </a:cxnLst>
                  <a:rect l="0" t="0" r="r" b="b"/>
                  <a:pathLst>
                    <a:path w="164" h="72">
                      <a:moveTo>
                        <a:pt x="158" y="25"/>
                      </a:moveTo>
                      <a:lnTo>
                        <a:pt x="158" y="25"/>
                      </a:lnTo>
                      <a:lnTo>
                        <a:pt x="154" y="19"/>
                      </a:lnTo>
                      <a:lnTo>
                        <a:pt x="144" y="12"/>
                      </a:lnTo>
                      <a:lnTo>
                        <a:pt x="132" y="1"/>
                      </a:lnTo>
                      <a:lnTo>
                        <a:pt x="132" y="1"/>
                      </a:lnTo>
                      <a:lnTo>
                        <a:pt x="131" y="0"/>
                      </a:lnTo>
                      <a:lnTo>
                        <a:pt x="127" y="1"/>
                      </a:lnTo>
                      <a:lnTo>
                        <a:pt x="127" y="1"/>
                      </a:lnTo>
                      <a:lnTo>
                        <a:pt x="118" y="1"/>
                      </a:lnTo>
                      <a:lnTo>
                        <a:pt x="106" y="1"/>
                      </a:lnTo>
                      <a:lnTo>
                        <a:pt x="91" y="1"/>
                      </a:lnTo>
                      <a:lnTo>
                        <a:pt x="91" y="1"/>
                      </a:lnTo>
                      <a:lnTo>
                        <a:pt x="85" y="1"/>
                      </a:lnTo>
                      <a:lnTo>
                        <a:pt x="79" y="4"/>
                      </a:lnTo>
                      <a:lnTo>
                        <a:pt x="73" y="6"/>
                      </a:lnTo>
                      <a:lnTo>
                        <a:pt x="73" y="6"/>
                      </a:lnTo>
                      <a:lnTo>
                        <a:pt x="48" y="20"/>
                      </a:lnTo>
                      <a:lnTo>
                        <a:pt x="30" y="30"/>
                      </a:lnTo>
                      <a:lnTo>
                        <a:pt x="30" y="30"/>
                      </a:lnTo>
                      <a:lnTo>
                        <a:pt x="0" y="30"/>
                      </a:lnTo>
                      <a:lnTo>
                        <a:pt x="0" y="72"/>
                      </a:lnTo>
                      <a:lnTo>
                        <a:pt x="0" y="72"/>
                      </a:lnTo>
                      <a:lnTo>
                        <a:pt x="26" y="65"/>
                      </a:lnTo>
                      <a:lnTo>
                        <a:pt x="26" y="65"/>
                      </a:lnTo>
                      <a:lnTo>
                        <a:pt x="40" y="63"/>
                      </a:lnTo>
                      <a:lnTo>
                        <a:pt x="53" y="60"/>
                      </a:lnTo>
                      <a:lnTo>
                        <a:pt x="64" y="56"/>
                      </a:lnTo>
                      <a:lnTo>
                        <a:pt x="64" y="56"/>
                      </a:lnTo>
                      <a:lnTo>
                        <a:pt x="73" y="52"/>
                      </a:lnTo>
                      <a:lnTo>
                        <a:pt x="73" y="52"/>
                      </a:lnTo>
                      <a:lnTo>
                        <a:pt x="84" y="49"/>
                      </a:lnTo>
                      <a:lnTo>
                        <a:pt x="89" y="46"/>
                      </a:lnTo>
                      <a:lnTo>
                        <a:pt x="92" y="42"/>
                      </a:lnTo>
                      <a:lnTo>
                        <a:pt x="109" y="38"/>
                      </a:lnTo>
                      <a:lnTo>
                        <a:pt x="128" y="44"/>
                      </a:lnTo>
                      <a:lnTo>
                        <a:pt x="128" y="44"/>
                      </a:lnTo>
                      <a:lnTo>
                        <a:pt x="131" y="44"/>
                      </a:lnTo>
                      <a:lnTo>
                        <a:pt x="136" y="44"/>
                      </a:lnTo>
                      <a:lnTo>
                        <a:pt x="141" y="40"/>
                      </a:lnTo>
                      <a:lnTo>
                        <a:pt x="118" y="29"/>
                      </a:lnTo>
                      <a:lnTo>
                        <a:pt x="123" y="25"/>
                      </a:lnTo>
                      <a:lnTo>
                        <a:pt x="123" y="25"/>
                      </a:lnTo>
                      <a:lnTo>
                        <a:pt x="128" y="27"/>
                      </a:lnTo>
                      <a:lnTo>
                        <a:pt x="137" y="33"/>
                      </a:lnTo>
                      <a:lnTo>
                        <a:pt x="142" y="37"/>
                      </a:lnTo>
                      <a:lnTo>
                        <a:pt x="148" y="39"/>
                      </a:lnTo>
                      <a:lnTo>
                        <a:pt x="154" y="39"/>
                      </a:lnTo>
                      <a:lnTo>
                        <a:pt x="158" y="38"/>
                      </a:lnTo>
                      <a:lnTo>
                        <a:pt x="164" y="37"/>
                      </a:lnTo>
                      <a:lnTo>
                        <a:pt x="164" y="37"/>
                      </a:lnTo>
                      <a:lnTo>
                        <a:pt x="162" y="32"/>
                      </a:lnTo>
                      <a:lnTo>
                        <a:pt x="158" y="25"/>
                      </a:lnTo>
                      <a:lnTo>
                        <a:pt x="158" y="2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811" name="Freeform 3611"/>
                <p:cNvSpPr>
                  <a:spLocks/>
                </p:cNvSpPr>
                <p:nvPr/>
              </p:nvSpPr>
              <p:spPr bwMode="auto">
                <a:xfrm>
                  <a:off x="5251" y="670"/>
                  <a:ext cx="34" cy="125"/>
                </a:xfrm>
                <a:custGeom>
                  <a:avLst/>
                  <a:gdLst/>
                  <a:ahLst/>
                  <a:cxnLst>
                    <a:cxn ang="0">
                      <a:pos x="51" y="0"/>
                    </a:cxn>
                    <a:cxn ang="0">
                      <a:pos x="0" y="157"/>
                    </a:cxn>
                    <a:cxn ang="0">
                      <a:pos x="14" y="162"/>
                    </a:cxn>
                    <a:cxn ang="0">
                      <a:pos x="51" y="48"/>
                    </a:cxn>
                    <a:cxn ang="0">
                      <a:pos x="51" y="0"/>
                    </a:cxn>
                  </a:cxnLst>
                  <a:rect l="0" t="0" r="r" b="b"/>
                  <a:pathLst>
                    <a:path w="51" h="162">
                      <a:moveTo>
                        <a:pt x="51" y="0"/>
                      </a:moveTo>
                      <a:lnTo>
                        <a:pt x="0" y="157"/>
                      </a:lnTo>
                      <a:lnTo>
                        <a:pt x="14" y="162"/>
                      </a:lnTo>
                      <a:lnTo>
                        <a:pt x="51" y="48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968E8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310812" name="Group 460"/>
              <p:cNvGrpSpPr>
                <a:grpSpLocks/>
              </p:cNvGrpSpPr>
              <p:nvPr/>
            </p:nvGrpSpPr>
            <p:grpSpPr bwMode="auto">
              <a:xfrm>
                <a:off x="4713" y="1868"/>
                <a:ext cx="399" cy="436"/>
                <a:chOff x="1508" y="3020"/>
                <a:chExt cx="1044" cy="1242"/>
              </a:xfrm>
            </p:grpSpPr>
            <p:sp>
              <p:nvSpPr>
                <p:cNvPr id="310813" name="AutoShape 461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1508" y="3020"/>
                  <a:ext cx="1044" cy="1242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814" name="Freeform 462"/>
                <p:cNvSpPr>
                  <a:spLocks/>
                </p:cNvSpPr>
                <p:nvPr/>
              </p:nvSpPr>
              <p:spPr bwMode="auto">
                <a:xfrm>
                  <a:off x="2312" y="3580"/>
                  <a:ext cx="150" cy="66"/>
                </a:xfrm>
                <a:custGeom>
                  <a:avLst/>
                  <a:gdLst>
                    <a:gd name="T0" fmla="*/ 6 w 150"/>
                    <a:gd name="T1" fmla="*/ 38 h 66"/>
                    <a:gd name="T2" fmla="*/ 0 w 150"/>
                    <a:gd name="T3" fmla="*/ 62 h 66"/>
                    <a:gd name="T4" fmla="*/ 0 w 150"/>
                    <a:gd name="T5" fmla="*/ 66 h 66"/>
                    <a:gd name="T6" fmla="*/ 2 w 150"/>
                    <a:gd name="T7" fmla="*/ 66 h 66"/>
                    <a:gd name="T8" fmla="*/ 138 w 150"/>
                    <a:gd name="T9" fmla="*/ 60 h 66"/>
                    <a:gd name="T10" fmla="*/ 140 w 150"/>
                    <a:gd name="T11" fmla="*/ 60 h 66"/>
                    <a:gd name="T12" fmla="*/ 140 w 150"/>
                    <a:gd name="T13" fmla="*/ 58 h 66"/>
                    <a:gd name="T14" fmla="*/ 150 w 150"/>
                    <a:gd name="T15" fmla="*/ 34 h 66"/>
                    <a:gd name="T16" fmla="*/ 150 w 150"/>
                    <a:gd name="T17" fmla="*/ 32 h 66"/>
                    <a:gd name="T18" fmla="*/ 148 w 150"/>
                    <a:gd name="T19" fmla="*/ 32 h 66"/>
                    <a:gd name="T20" fmla="*/ 108 w 150"/>
                    <a:gd name="T21" fmla="*/ 32 h 66"/>
                    <a:gd name="T22" fmla="*/ 108 w 150"/>
                    <a:gd name="T23" fmla="*/ 32 h 66"/>
                    <a:gd name="T24" fmla="*/ 108 w 150"/>
                    <a:gd name="T25" fmla="*/ 32 h 66"/>
                    <a:gd name="T26" fmla="*/ 108 w 150"/>
                    <a:gd name="T27" fmla="*/ 32 h 66"/>
                    <a:gd name="T28" fmla="*/ 108 w 150"/>
                    <a:gd name="T29" fmla="*/ 32 h 66"/>
                    <a:gd name="T30" fmla="*/ 106 w 150"/>
                    <a:gd name="T31" fmla="*/ 28 h 66"/>
                    <a:gd name="T32" fmla="*/ 102 w 150"/>
                    <a:gd name="T33" fmla="*/ 14 h 66"/>
                    <a:gd name="T34" fmla="*/ 102 w 150"/>
                    <a:gd name="T35" fmla="*/ 14 h 66"/>
                    <a:gd name="T36" fmla="*/ 100 w 150"/>
                    <a:gd name="T37" fmla="*/ 10 h 66"/>
                    <a:gd name="T38" fmla="*/ 98 w 150"/>
                    <a:gd name="T39" fmla="*/ 6 h 66"/>
                    <a:gd name="T40" fmla="*/ 94 w 150"/>
                    <a:gd name="T41" fmla="*/ 4 h 66"/>
                    <a:gd name="T42" fmla="*/ 90 w 150"/>
                    <a:gd name="T43" fmla="*/ 2 h 66"/>
                    <a:gd name="T44" fmla="*/ 90 w 150"/>
                    <a:gd name="T45" fmla="*/ 2 h 66"/>
                    <a:gd name="T46" fmla="*/ 84 w 150"/>
                    <a:gd name="T47" fmla="*/ 0 h 66"/>
                    <a:gd name="T48" fmla="*/ 78 w 150"/>
                    <a:gd name="T49" fmla="*/ 2 h 66"/>
                    <a:gd name="T50" fmla="*/ 70 w 150"/>
                    <a:gd name="T51" fmla="*/ 6 h 66"/>
                    <a:gd name="T52" fmla="*/ 66 w 150"/>
                    <a:gd name="T53" fmla="*/ 12 h 66"/>
                    <a:gd name="T54" fmla="*/ 60 w 150"/>
                    <a:gd name="T55" fmla="*/ 18 h 66"/>
                    <a:gd name="T56" fmla="*/ 60 w 150"/>
                    <a:gd name="T57" fmla="*/ 18 h 66"/>
                    <a:gd name="T58" fmla="*/ 52 w 150"/>
                    <a:gd name="T59" fmla="*/ 28 h 66"/>
                    <a:gd name="T60" fmla="*/ 46 w 150"/>
                    <a:gd name="T61" fmla="*/ 32 h 66"/>
                    <a:gd name="T62" fmla="*/ 46 w 150"/>
                    <a:gd name="T63" fmla="*/ 32 h 66"/>
                    <a:gd name="T64" fmla="*/ 8 w 150"/>
                    <a:gd name="T65" fmla="*/ 38 h 66"/>
                    <a:gd name="T66" fmla="*/ 6 w 150"/>
                    <a:gd name="T67" fmla="*/ 38 h 66"/>
                    <a:gd name="T68" fmla="*/ 6 w 150"/>
                    <a:gd name="T69" fmla="*/ 38 h 6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0"/>
                    <a:gd name="T106" fmla="*/ 0 h 66"/>
                    <a:gd name="T107" fmla="*/ 150 w 150"/>
                    <a:gd name="T108" fmla="*/ 66 h 6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0" h="66">
                      <a:moveTo>
                        <a:pt x="6" y="38"/>
                      </a:move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2" y="66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0" y="58"/>
                      </a:lnTo>
                      <a:lnTo>
                        <a:pt x="150" y="34"/>
                      </a:lnTo>
                      <a:lnTo>
                        <a:pt x="150" y="32"/>
                      </a:lnTo>
                      <a:lnTo>
                        <a:pt x="148" y="32"/>
                      </a:lnTo>
                      <a:lnTo>
                        <a:pt x="108" y="32"/>
                      </a:lnTo>
                      <a:lnTo>
                        <a:pt x="106" y="28"/>
                      </a:lnTo>
                      <a:lnTo>
                        <a:pt x="102" y="14"/>
                      </a:lnTo>
                      <a:lnTo>
                        <a:pt x="100" y="10"/>
                      </a:lnTo>
                      <a:lnTo>
                        <a:pt x="98" y="6"/>
                      </a:lnTo>
                      <a:lnTo>
                        <a:pt x="94" y="4"/>
                      </a:lnTo>
                      <a:lnTo>
                        <a:pt x="90" y="2"/>
                      </a:lnTo>
                      <a:lnTo>
                        <a:pt x="84" y="0"/>
                      </a:lnTo>
                      <a:lnTo>
                        <a:pt x="78" y="2"/>
                      </a:lnTo>
                      <a:lnTo>
                        <a:pt x="70" y="6"/>
                      </a:lnTo>
                      <a:lnTo>
                        <a:pt x="66" y="12"/>
                      </a:lnTo>
                      <a:lnTo>
                        <a:pt x="60" y="18"/>
                      </a:lnTo>
                      <a:lnTo>
                        <a:pt x="52" y="28"/>
                      </a:lnTo>
                      <a:lnTo>
                        <a:pt x="46" y="32"/>
                      </a:lnTo>
                      <a:lnTo>
                        <a:pt x="8" y="38"/>
                      </a:lnTo>
                      <a:lnTo>
                        <a:pt x="6" y="38"/>
                      </a:lnTo>
                      <a:close/>
                    </a:path>
                  </a:pathLst>
                </a:custGeom>
                <a:solidFill>
                  <a:srgbClr val="63636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15" name="Freeform 463"/>
                <p:cNvSpPr>
                  <a:spLocks/>
                </p:cNvSpPr>
                <p:nvPr/>
              </p:nvSpPr>
              <p:spPr bwMode="auto">
                <a:xfrm>
                  <a:off x="2228" y="3514"/>
                  <a:ext cx="248" cy="508"/>
                </a:xfrm>
                <a:custGeom>
                  <a:avLst/>
                  <a:gdLst>
                    <a:gd name="T0" fmla="*/ 36 w 248"/>
                    <a:gd name="T1" fmla="*/ 8 h 508"/>
                    <a:gd name="T2" fmla="*/ 36 w 248"/>
                    <a:gd name="T3" fmla="*/ 8 h 508"/>
                    <a:gd name="T4" fmla="*/ 42 w 248"/>
                    <a:gd name="T5" fmla="*/ 4 h 508"/>
                    <a:gd name="T6" fmla="*/ 48 w 248"/>
                    <a:gd name="T7" fmla="*/ 2 h 508"/>
                    <a:gd name="T8" fmla="*/ 56 w 248"/>
                    <a:gd name="T9" fmla="*/ 0 h 508"/>
                    <a:gd name="T10" fmla="*/ 66 w 248"/>
                    <a:gd name="T11" fmla="*/ 4 h 508"/>
                    <a:gd name="T12" fmla="*/ 74 w 248"/>
                    <a:gd name="T13" fmla="*/ 10 h 508"/>
                    <a:gd name="T14" fmla="*/ 84 w 248"/>
                    <a:gd name="T15" fmla="*/ 24 h 508"/>
                    <a:gd name="T16" fmla="*/ 92 w 248"/>
                    <a:gd name="T17" fmla="*/ 44 h 508"/>
                    <a:gd name="T18" fmla="*/ 92 w 248"/>
                    <a:gd name="T19" fmla="*/ 44 h 508"/>
                    <a:gd name="T20" fmla="*/ 102 w 248"/>
                    <a:gd name="T21" fmla="*/ 74 h 508"/>
                    <a:gd name="T22" fmla="*/ 118 w 248"/>
                    <a:gd name="T23" fmla="*/ 114 h 508"/>
                    <a:gd name="T24" fmla="*/ 162 w 248"/>
                    <a:gd name="T25" fmla="*/ 218 h 508"/>
                    <a:gd name="T26" fmla="*/ 208 w 248"/>
                    <a:gd name="T27" fmla="*/ 328 h 508"/>
                    <a:gd name="T28" fmla="*/ 230 w 248"/>
                    <a:gd name="T29" fmla="*/ 380 h 508"/>
                    <a:gd name="T30" fmla="*/ 248 w 248"/>
                    <a:gd name="T31" fmla="*/ 426 h 508"/>
                    <a:gd name="T32" fmla="*/ 248 w 248"/>
                    <a:gd name="T33" fmla="*/ 426 h 508"/>
                    <a:gd name="T34" fmla="*/ 244 w 248"/>
                    <a:gd name="T35" fmla="*/ 436 h 508"/>
                    <a:gd name="T36" fmla="*/ 230 w 248"/>
                    <a:gd name="T37" fmla="*/ 480 h 508"/>
                    <a:gd name="T38" fmla="*/ 230 w 248"/>
                    <a:gd name="T39" fmla="*/ 480 h 508"/>
                    <a:gd name="T40" fmla="*/ 226 w 248"/>
                    <a:gd name="T41" fmla="*/ 488 h 508"/>
                    <a:gd name="T42" fmla="*/ 220 w 248"/>
                    <a:gd name="T43" fmla="*/ 496 h 508"/>
                    <a:gd name="T44" fmla="*/ 214 w 248"/>
                    <a:gd name="T45" fmla="*/ 502 h 508"/>
                    <a:gd name="T46" fmla="*/ 206 w 248"/>
                    <a:gd name="T47" fmla="*/ 506 h 508"/>
                    <a:gd name="T48" fmla="*/ 196 w 248"/>
                    <a:gd name="T49" fmla="*/ 508 h 508"/>
                    <a:gd name="T50" fmla="*/ 184 w 248"/>
                    <a:gd name="T51" fmla="*/ 508 h 508"/>
                    <a:gd name="T52" fmla="*/ 172 w 248"/>
                    <a:gd name="T53" fmla="*/ 504 h 508"/>
                    <a:gd name="T54" fmla="*/ 158 w 248"/>
                    <a:gd name="T55" fmla="*/ 496 h 508"/>
                    <a:gd name="T56" fmla="*/ 142 w 248"/>
                    <a:gd name="T57" fmla="*/ 484 h 508"/>
                    <a:gd name="T58" fmla="*/ 126 w 248"/>
                    <a:gd name="T59" fmla="*/ 466 h 508"/>
                    <a:gd name="T60" fmla="*/ 108 w 248"/>
                    <a:gd name="T61" fmla="*/ 444 h 508"/>
                    <a:gd name="T62" fmla="*/ 88 w 248"/>
                    <a:gd name="T63" fmla="*/ 414 h 508"/>
                    <a:gd name="T64" fmla="*/ 68 w 248"/>
                    <a:gd name="T65" fmla="*/ 378 h 508"/>
                    <a:gd name="T66" fmla="*/ 46 w 248"/>
                    <a:gd name="T67" fmla="*/ 336 h 508"/>
                    <a:gd name="T68" fmla="*/ 24 w 248"/>
                    <a:gd name="T69" fmla="*/ 284 h 508"/>
                    <a:gd name="T70" fmla="*/ 0 w 248"/>
                    <a:gd name="T71" fmla="*/ 226 h 508"/>
                    <a:gd name="T72" fmla="*/ 36 w 248"/>
                    <a:gd name="T73" fmla="*/ 8 h 508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48"/>
                    <a:gd name="T112" fmla="*/ 0 h 508"/>
                    <a:gd name="T113" fmla="*/ 248 w 248"/>
                    <a:gd name="T114" fmla="*/ 508 h 508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48" h="508">
                      <a:moveTo>
                        <a:pt x="36" y="8"/>
                      </a:moveTo>
                      <a:lnTo>
                        <a:pt x="36" y="8"/>
                      </a:lnTo>
                      <a:lnTo>
                        <a:pt x="42" y="4"/>
                      </a:lnTo>
                      <a:lnTo>
                        <a:pt x="48" y="2"/>
                      </a:lnTo>
                      <a:lnTo>
                        <a:pt x="56" y="0"/>
                      </a:lnTo>
                      <a:lnTo>
                        <a:pt x="66" y="4"/>
                      </a:lnTo>
                      <a:lnTo>
                        <a:pt x="74" y="10"/>
                      </a:lnTo>
                      <a:lnTo>
                        <a:pt x="84" y="24"/>
                      </a:lnTo>
                      <a:lnTo>
                        <a:pt x="92" y="44"/>
                      </a:lnTo>
                      <a:lnTo>
                        <a:pt x="102" y="74"/>
                      </a:lnTo>
                      <a:lnTo>
                        <a:pt x="118" y="114"/>
                      </a:lnTo>
                      <a:lnTo>
                        <a:pt x="162" y="218"/>
                      </a:lnTo>
                      <a:lnTo>
                        <a:pt x="208" y="328"/>
                      </a:lnTo>
                      <a:lnTo>
                        <a:pt x="230" y="380"/>
                      </a:lnTo>
                      <a:lnTo>
                        <a:pt x="248" y="426"/>
                      </a:lnTo>
                      <a:lnTo>
                        <a:pt x="244" y="436"/>
                      </a:lnTo>
                      <a:lnTo>
                        <a:pt x="230" y="480"/>
                      </a:lnTo>
                      <a:lnTo>
                        <a:pt x="226" y="488"/>
                      </a:lnTo>
                      <a:lnTo>
                        <a:pt x="220" y="496"/>
                      </a:lnTo>
                      <a:lnTo>
                        <a:pt x="214" y="502"/>
                      </a:lnTo>
                      <a:lnTo>
                        <a:pt x="206" y="506"/>
                      </a:lnTo>
                      <a:lnTo>
                        <a:pt x="196" y="508"/>
                      </a:lnTo>
                      <a:lnTo>
                        <a:pt x="184" y="508"/>
                      </a:lnTo>
                      <a:lnTo>
                        <a:pt x="172" y="504"/>
                      </a:lnTo>
                      <a:lnTo>
                        <a:pt x="158" y="496"/>
                      </a:lnTo>
                      <a:lnTo>
                        <a:pt x="142" y="484"/>
                      </a:lnTo>
                      <a:lnTo>
                        <a:pt x="126" y="466"/>
                      </a:lnTo>
                      <a:lnTo>
                        <a:pt x="108" y="444"/>
                      </a:lnTo>
                      <a:lnTo>
                        <a:pt x="88" y="414"/>
                      </a:lnTo>
                      <a:lnTo>
                        <a:pt x="68" y="378"/>
                      </a:lnTo>
                      <a:lnTo>
                        <a:pt x="46" y="336"/>
                      </a:lnTo>
                      <a:lnTo>
                        <a:pt x="24" y="284"/>
                      </a:lnTo>
                      <a:lnTo>
                        <a:pt x="0" y="226"/>
                      </a:lnTo>
                      <a:lnTo>
                        <a:pt x="36" y="8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16" name="Freeform 464"/>
                <p:cNvSpPr>
                  <a:spLocks/>
                </p:cNvSpPr>
                <p:nvPr/>
              </p:nvSpPr>
              <p:spPr bwMode="auto">
                <a:xfrm>
                  <a:off x="2298" y="3788"/>
                  <a:ext cx="202" cy="258"/>
                </a:xfrm>
                <a:custGeom>
                  <a:avLst/>
                  <a:gdLst>
                    <a:gd name="T0" fmla="*/ 72 w 202"/>
                    <a:gd name="T1" fmla="*/ 0 h 258"/>
                    <a:gd name="T2" fmla="*/ 72 w 202"/>
                    <a:gd name="T3" fmla="*/ 0 h 258"/>
                    <a:gd name="T4" fmla="*/ 86 w 202"/>
                    <a:gd name="T5" fmla="*/ 12 h 258"/>
                    <a:gd name="T6" fmla="*/ 122 w 202"/>
                    <a:gd name="T7" fmla="*/ 44 h 258"/>
                    <a:gd name="T8" fmla="*/ 140 w 202"/>
                    <a:gd name="T9" fmla="*/ 64 h 258"/>
                    <a:gd name="T10" fmla="*/ 160 w 202"/>
                    <a:gd name="T11" fmla="*/ 86 h 258"/>
                    <a:gd name="T12" fmla="*/ 174 w 202"/>
                    <a:gd name="T13" fmla="*/ 108 h 258"/>
                    <a:gd name="T14" fmla="*/ 180 w 202"/>
                    <a:gd name="T15" fmla="*/ 120 h 258"/>
                    <a:gd name="T16" fmla="*/ 184 w 202"/>
                    <a:gd name="T17" fmla="*/ 130 h 258"/>
                    <a:gd name="T18" fmla="*/ 184 w 202"/>
                    <a:gd name="T19" fmla="*/ 130 h 258"/>
                    <a:gd name="T20" fmla="*/ 196 w 202"/>
                    <a:gd name="T21" fmla="*/ 168 h 258"/>
                    <a:gd name="T22" fmla="*/ 200 w 202"/>
                    <a:gd name="T23" fmla="*/ 184 h 258"/>
                    <a:gd name="T24" fmla="*/ 202 w 202"/>
                    <a:gd name="T25" fmla="*/ 200 h 258"/>
                    <a:gd name="T26" fmla="*/ 202 w 202"/>
                    <a:gd name="T27" fmla="*/ 214 h 258"/>
                    <a:gd name="T28" fmla="*/ 198 w 202"/>
                    <a:gd name="T29" fmla="*/ 226 h 258"/>
                    <a:gd name="T30" fmla="*/ 190 w 202"/>
                    <a:gd name="T31" fmla="*/ 236 h 258"/>
                    <a:gd name="T32" fmla="*/ 178 w 202"/>
                    <a:gd name="T33" fmla="*/ 246 h 258"/>
                    <a:gd name="T34" fmla="*/ 178 w 202"/>
                    <a:gd name="T35" fmla="*/ 246 h 258"/>
                    <a:gd name="T36" fmla="*/ 168 w 202"/>
                    <a:gd name="T37" fmla="*/ 252 h 258"/>
                    <a:gd name="T38" fmla="*/ 156 w 202"/>
                    <a:gd name="T39" fmla="*/ 256 h 258"/>
                    <a:gd name="T40" fmla="*/ 144 w 202"/>
                    <a:gd name="T41" fmla="*/ 258 h 258"/>
                    <a:gd name="T42" fmla="*/ 130 w 202"/>
                    <a:gd name="T43" fmla="*/ 258 h 258"/>
                    <a:gd name="T44" fmla="*/ 118 w 202"/>
                    <a:gd name="T45" fmla="*/ 258 h 258"/>
                    <a:gd name="T46" fmla="*/ 104 w 202"/>
                    <a:gd name="T47" fmla="*/ 254 h 258"/>
                    <a:gd name="T48" fmla="*/ 76 w 202"/>
                    <a:gd name="T49" fmla="*/ 246 h 258"/>
                    <a:gd name="T50" fmla="*/ 52 w 202"/>
                    <a:gd name="T51" fmla="*/ 234 h 258"/>
                    <a:gd name="T52" fmla="*/ 30 w 202"/>
                    <a:gd name="T53" fmla="*/ 218 h 258"/>
                    <a:gd name="T54" fmla="*/ 20 w 202"/>
                    <a:gd name="T55" fmla="*/ 210 h 258"/>
                    <a:gd name="T56" fmla="*/ 12 w 202"/>
                    <a:gd name="T57" fmla="*/ 202 h 258"/>
                    <a:gd name="T58" fmla="*/ 6 w 202"/>
                    <a:gd name="T59" fmla="*/ 192 h 258"/>
                    <a:gd name="T60" fmla="*/ 2 w 202"/>
                    <a:gd name="T61" fmla="*/ 184 h 258"/>
                    <a:gd name="T62" fmla="*/ 2 w 202"/>
                    <a:gd name="T63" fmla="*/ 184 h 258"/>
                    <a:gd name="T64" fmla="*/ 0 w 202"/>
                    <a:gd name="T65" fmla="*/ 174 h 258"/>
                    <a:gd name="T66" fmla="*/ 0 w 202"/>
                    <a:gd name="T67" fmla="*/ 162 h 258"/>
                    <a:gd name="T68" fmla="*/ 2 w 202"/>
                    <a:gd name="T69" fmla="*/ 148 h 258"/>
                    <a:gd name="T70" fmla="*/ 6 w 202"/>
                    <a:gd name="T71" fmla="*/ 134 h 258"/>
                    <a:gd name="T72" fmla="*/ 16 w 202"/>
                    <a:gd name="T73" fmla="*/ 104 h 258"/>
                    <a:gd name="T74" fmla="*/ 30 w 202"/>
                    <a:gd name="T75" fmla="*/ 72 h 258"/>
                    <a:gd name="T76" fmla="*/ 44 w 202"/>
                    <a:gd name="T77" fmla="*/ 44 h 258"/>
                    <a:gd name="T78" fmla="*/ 58 w 202"/>
                    <a:gd name="T79" fmla="*/ 22 h 258"/>
                    <a:gd name="T80" fmla="*/ 72 w 202"/>
                    <a:gd name="T81" fmla="*/ 0 h 25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202"/>
                    <a:gd name="T124" fmla="*/ 0 h 258"/>
                    <a:gd name="T125" fmla="*/ 202 w 202"/>
                    <a:gd name="T126" fmla="*/ 258 h 25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202" h="258">
                      <a:moveTo>
                        <a:pt x="72" y="0"/>
                      </a:moveTo>
                      <a:lnTo>
                        <a:pt x="72" y="0"/>
                      </a:lnTo>
                      <a:lnTo>
                        <a:pt x="86" y="12"/>
                      </a:lnTo>
                      <a:lnTo>
                        <a:pt x="122" y="44"/>
                      </a:lnTo>
                      <a:lnTo>
                        <a:pt x="140" y="64"/>
                      </a:lnTo>
                      <a:lnTo>
                        <a:pt x="160" y="86"/>
                      </a:lnTo>
                      <a:lnTo>
                        <a:pt x="174" y="108"/>
                      </a:lnTo>
                      <a:lnTo>
                        <a:pt x="180" y="120"/>
                      </a:lnTo>
                      <a:lnTo>
                        <a:pt x="184" y="130"/>
                      </a:lnTo>
                      <a:lnTo>
                        <a:pt x="196" y="168"/>
                      </a:lnTo>
                      <a:lnTo>
                        <a:pt x="200" y="184"/>
                      </a:lnTo>
                      <a:lnTo>
                        <a:pt x="202" y="200"/>
                      </a:lnTo>
                      <a:lnTo>
                        <a:pt x="202" y="214"/>
                      </a:lnTo>
                      <a:lnTo>
                        <a:pt x="198" y="226"/>
                      </a:lnTo>
                      <a:lnTo>
                        <a:pt x="190" y="236"/>
                      </a:lnTo>
                      <a:lnTo>
                        <a:pt x="178" y="246"/>
                      </a:lnTo>
                      <a:lnTo>
                        <a:pt x="168" y="252"/>
                      </a:lnTo>
                      <a:lnTo>
                        <a:pt x="156" y="256"/>
                      </a:lnTo>
                      <a:lnTo>
                        <a:pt x="144" y="258"/>
                      </a:lnTo>
                      <a:lnTo>
                        <a:pt x="130" y="258"/>
                      </a:lnTo>
                      <a:lnTo>
                        <a:pt x="118" y="258"/>
                      </a:lnTo>
                      <a:lnTo>
                        <a:pt x="104" y="254"/>
                      </a:lnTo>
                      <a:lnTo>
                        <a:pt x="76" y="246"/>
                      </a:lnTo>
                      <a:lnTo>
                        <a:pt x="52" y="234"/>
                      </a:lnTo>
                      <a:lnTo>
                        <a:pt x="30" y="218"/>
                      </a:lnTo>
                      <a:lnTo>
                        <a:pt x="20" y="210"/>
                      </a:lnTo>
                      <a:lnTo>
                        <a:pt x="12" y="202"/>
                      </a:lnTo>
                      <a:lnTo>
                        <a:pt x="6" y="192"/>
                      </a:lnTo>
                      <a:lnTo>
                        <a:pt x="2" y="184"/>
                      </a:lnTo>
                      <a:lnTo>
                        <a:pt x="0" y="174"/>
                      </a:lnTo>
                      <a:lnTo>
                        <a:pt x="0" y="162"/>
                      </a:lnTo>
                      <a:lnTo>
                        <a:pt x="2" y="148"/>
                      </a:lnTo>
                      <a:lnTo>
                        <a:pt x="6" y="134"/>
                      </a:lnTo>
                      <a:lnTo>
                        <a:pt x="16" y="104"/>
                      </a:lnTo>
                      <a:lnTo>
                        <a:pt x="30" y="72"/>
                      </a:lnTo>
                      <a:lnTo>
                        <a:pt x="44" y="44"/>
                      </a:lnTo>
                      <a:lnTo>
                        <a:pt x="58" y="22"/>
                      </a:lnTo>
                      <a:lnTo>
                        <a:pt x="72" y="0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17" name="Freeform 465"/>
                <p:cNvSpPr>
                  <a:spLocks/>
                </p:cNvSpPr>
                <p:nvPr/>
              </p:nvSpPr>
              <p:spPr bwMode="auto">
                <a:xfrm>
                  <a:off x="2298" y="3788"/>
                  <a:ext cx="202" cy="258"/>
                </a:xfrm>
                <a:custGeom>
                  <a:avLst/>
                  <a:gdLst>
                    <a:gd name="T0" fmla="*/ 72 w 202"/>
                    <a:gd name="T1" fmla="*/ 0 h 258"/>
                    <a:gd name="T2" fmla="*/ 72 w 202"/>
                    <a:gd name="T3" fmla="*/ 0 h 258"/>
                    <a:gd name="T4" fmla="*/ 86 w 202"/>
                    <a:gd name="T5" fmla="*/ 12 h 258"/>
                    <a:gd name="T6" fmla="*/ 122 w 202"/>
                    <a:gd name="T7" fmla="*/ 44 h 258"/>
                    <a:gd name="T8" fmla="*/ 140 w 202"/>
                    <a:gd name="T9" fmla="*/ 64 h 258"/>
                    <a:gd name="T10" fmla="*/ 160 w 202"/>
                    <a:gd name="T11" fmla="*/ 86 h 258"/>
                    <a:gd name="T12" fmla="*/ 174 w 202"/>
                    <a:gd name="T13" fmla="*/ 108 h 258"/>
                    <a:gd name="T14" fmla="*/ 180 w 202"/>
                    <a:gd name="T15" fmla="*/ 120 h 258"/>
                    <a:gd name="T16" fmla="*/ 184 w 202"/>
                    <a:gd name="T17" fmla="*/ 130 h 258"/>
                    <a:gd name="T18" fmla="*/ 184 w 202"/>
                    <a:gd name="T19" fmla="*/ 130 h 258"/>
                    <a:gd name="T20" fmla="*/ 196 w 202"/>
                    <a:gd name="T21" fmla="*/ 168 h 258"/>
                    <a:gd name="T22" fmla="*/ 200 w 202"/>
                    <a:gd name="T23" fmla="*/ 184 h 258"/>
                    <a:gd name="T24" fmla="*/ 202 w 202"/>
                    <a:gd name="T25" fmla="*/ 200 h 258"/>
                    <a:gd name="T26" fmla="*/ 202 w 202"/>
                    <a:gd name="T27" fmla="*/ 214 h 258"/>
                    <a:gd name="T28" fmla="*/ 198 w 202"/>
                    <a:gd name="T29" fmla="*/ 226 h 258"/>
                    <a:gd name="T30" fmla="*/ 190 w 202"/>
                    <a:gd name="T31" fmla="*/ 236 h 258"/>
                    <a:gd name="T32" fmla="*/ 178 w 202"/>
                    <a:gd name="T33" fmla="*/ 246 h 258"/>
                    <a:gd name="T34" fmla="*/ 178 w 202"/>
                    <a:gd name="T35" fmla="*/ 246 h 258"/>
                    <a:gd name="T36" fmla="*/ 168 w 202"/>
                    <a:gd name="T37" fmla="*/ 252 h 258"/>
                    <a:gd name="T38" fmla="*/ 156 w 202"/>
                    <a:gd name="T39" fmla="*/ 256 h 258"/>
                    <a:gd name="T40" fmla="*/ 144 w 202"/>
                    <a:gd name="T41" fmla="*/ 258 h 258"/>
                    <a:gd name="T42" fmla="*/ 130 w 202"/>
                    <a:gd name="T43" fmla="*/ 258 h 258"/>
                    <a:gd name="T44" fmla="*/ 118 w 202"/>
                    <a:gd name="T45" fmla="*/ 258 h 258"/>
                    <a:gd name="T46" fmla="*/ 104 w 202"/>
                    <a:gd name="T47" fmla="*/ 254 h 258"/>
                    <a:gd name="T48" fmla="*/ 76 w 202"/>
                    <a:gd name="T49" fmla="*/ 246 h 258"/>
                    <a:gd name="T50" fmla="*/ 52 w 202"/>
                    <a:gd name="T51" fmla="*/ 234 h 258"/>
                    <a:gd name="T52" fmla="*/ 30 w 202"/>
                    <a:gd name="T53" fmla="*/ 218 h 258"/>
                    <a:gd name="T54" fmla="*/ 20 w 202"/>
                    <a:gd name="T55" fmla="*/ 210 h 258"/>
                    <a:gd name="T56" fmla="*/ 12 w 202"/>
                    <a:gd name="T57" fmla="*/ 202 h 258"/>
                    <a:gd name="T58" fmla="*/ 6 w 202"/>
                    <a:gd name="T59" fmla="*/ 192 h 258"/>
                    <a:gd name="T60" fmla="*/ 2 w 202"/>
                    <a:gd name="T61" fmla="*/ 184 h 258"/>
                    <a:gd name="T62" fmla="*/ 2 w 202"/>
                    <a:gd name="T63" fmla="*/ 184 h 258"/>
                    <a:gd name="T64" fmla="*/ 0 w 202"/>
                    <a:gd name="T65" fmla="*/ 174 h 258"/>
                    <a:gd name="T66" fmla="*/ 0 w 202"/>
                    <a:gd name="T67" fmla="*/ 162 h 258"/>
                    <a:gd name="T68" fmla="*/ 2 w 202"/>
                    <a:gd name="T69" fmla="*/ 148 h 258"/>
                    <a:gd name="T70" fmla="*/ 6 w 202"/>
                    <a:gd name="T71" fmla="*/ 134 h 258"/>
                    <a:gd name="T72" fmla="*/ 16 w 202"/>
                    <a:gd name="T73" fmla="*/ 104 h 258"/>
                    <a:gd name="T74" fmla="*/ 30 w 202"/>
                    <a:gd name="T75" fmla="*/ 72 h 258"/>
                    <a:gd name="T76" fmla="*/ 44 w 202"/>
                    <a:gd name="T77" fmla="*/ 44 h 258"/>
                    <a:gd name="T78" fmla="*/ 58 w 202"/>
                    <a:gd name="T79" fmla="*/ 22 h 258"/>
                    <a:gd name="T80" fmla="*/ 72 w 202"/>
                    <a:gd name="T81" fmla="*/ 0 h 25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202"/>
                    <a:gd name="T124" fmla="*/ 0 h 258"/>
                    <a:gd name="T125" fmla="*/ 202 w 202"/>
                    <a:gd name="T126" fmla="*/ 258 h 25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202" h="258">
                      <a:moveTo>
                        <a:pt x="72" y="0"/>
                      </a:moveTo>
                      <a:lnTo>
                        <a:pt x="72" y="0"/>
                      </a:lnTo>
                      <a:lnTo>
                        <a:pt x="86" y="12"/>
                      </a:lnTo>
                      <a:lnTo>
                        <a:pt x="122" y="44"/>
                      </a:lnTo>
                      <a:lnTo>
                        <a:pt x="140" y="64"/>
                      </a:lnTo>
                      <a:lnTo>
                        <a:pt x="160" y="86"/>
                      </a:lnTo>
                      <a:lnTo>
                        <a:pt x="174" y="108"/>
                      </a:lnTo>
                      <a:lnTo>
                        <a:pt x="180" y="120"/>
                      </a:lnTo>
                      <a:lnTo>
                        <a:pt x="184" y="130"/>
                      </a:lnTo>
                      <a:lnTo>
                        <a:pt x="196" y="168"/>
                      </a:lnTo>
                      <a:lnTo>
                        <a:pt x="200" y="184"/>
                      </a:lnTo>
                      <a:lnTo>
                        <a:pt x="202" y="200"/>
                      </a:lnTo>
                      <a:lnTo>
                        <a:pt x="202" y="214"/>
                      </a:lnTo>
                      <a:lnTo>
                        <a:pt x="198" y="226"/>
                      </a:lnTo>
                      <a:lnTo>
                        <a:pt x="190" y="236"/>
                      </a:lnTo>
                      <a:lnTo>
                        <a:pt x="178" y="246"/>
                      </a:lnTo>
                      <a:lnTo>
                        <a:pt x="168" y="252"/>
                      </a:lnTo>
                      <a:lnTo>
                        <a:pt x="156" y="256"/>
                      </a:lnTo>
                      <a:lnTo>
                        <a:pt x="144" y="258"/>
                      </a:lnTo>
                      <a:lnTo>
                        <a:pt x="130" y="258"/>
                      </a:lnTo>
                      <a:lnTo>
                        <a:pt x="118" y="258"/>
                      </a:lnTo>
                      <a:lnTo>
                        <a:pt x="104" y="254"/>
                      </a:lnTo>
                      <a:lnTo>
                        <a:pt x="76" y="246"/>
                      </a:lnTo>
                      <a:lnTo>
                        <a:pt x="52" y="234"/>
                      </a:lnTo>
                      <a:lnTo>
                        <a:pt x="30" y="218"/>
                      </a:lnTo>
                      <a:lnTo>
                        <a:pt x="20" y="210"/>
                      </a:lnTo>
                      <a:lnTo>
                        <a:pt x="12" y="202"/>
                      </a:lnTo>
                      <a:lnTo>
                        <a:pt x="6" y="192"/>
                      </a:lnTo>
                      <a:lnTo>
                        <a:pt x="2" y="184"/>
                      </a:lnTo>
                      <a:lnTo>
                        <a:pt x="0" y="174"/>
                      </a:lnTo>
                      <a:lnTo>
                        <a:pt x="0" y="162"/>
                      </a:lnTo>
                      <a:lnTo>
                        <a:pt x="2" y="148"/>
                      </a:lnTo>
                      <a:lnTo>
                        <a:pt x="6" y="134"/>
                      </a:lnTo>
                      <a:lnTo>
                        <a:pt x="16" y="104"/>
                      </a:lnTo>
                      <a:lnTo>
                        <a:pt x="30" y="72"/>
                      </a:lnTo>
                      <a:lnTo>
                        <a:pt x="44" y="44"/>
                      </a:lnTo>
                      <a:lnTo>
                        <a:pt x="58" y="22"/>
                      </a:lnTo>
                      <a:lnTo>
                        <a:pt x="72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18" name="Freeform 466"/>
                <p:cNvSpPr>
                  <a:spLocks/>
                </p:cNvSpPr>
                <p:nvPr/>
              </p:nvSpPr>
              <p:spPr bwMode="auto">
                <a:xfrm>
                  <a:off x="1942" y="3024"/>
                  <a:ext cx="284" cy="380"/>
                </a:xfrm>
                <a:custGeom>
                  <a:avLst/>
                  <a:gdLst>
                    <a:gd name="T0" fmla="*/ 10 w 284"/>
                    <a:gd name="T1" fmla="*/ 66 h 380"/>
                    <a:gd name="T2" fmla="*/ 20 w 284"/>
                    <a:gd name="T3" fmla="*/ 48 h 380"/>
                    <a:gd name="T4" fmla="*/ 42 w 284"/>
                    <a:gd name="T5" fmla="*/ 26 h 380"/>
                    <a:gd name="T6" fmla="*/ 82 w 284"/>
                    <a:gd name="T7" fmla="*/ 8 h 380"/>
                    <a:gd name="T8" fmla="*/ 110 w 284"/>
                    <a:gd name="T9" fmla="*/ 2 h 380"/>
                    <a:gd name="T10" fmla="*/ 130 w 284"/>
                    <a:gd name="T11" fmla="*/ 0 h 380"/>
                    <a:gd name="T12" fmla="*/ 174 w 284"/>
                    <a:gd name="T13" fmla="*/ 2 h 380"/>
                    <a:gd name="T14" fmla="*/ 214 w 284"/>
                    <a:gd name="T15" fmla="*/ 12 h 380"/>
                    <a:gd name="T16" fmla="*/ 248 w 284"/>
                    <a:gd name="T17" fmla="*/ 36 h 380"/>
                    <a:gd name="T18" fmla="*/ 262 w 284"/>
                    <a:gd name="T19" fmla="*/ 54 h 380"/>
                    <a:gd name="T20" fmla="*/ 272 w 284"/>
                    <a:gd name="T21" fmla="*/ 76 h 380"/>
                    <a:gd name="T22" fmla="*/ 282 w 284"/>
                    <a:gd name="T23" fmla="*/ 104 h 380"/>
                    <a:gd name="T24" fmla="*/ 284 w 284"/>
                    <a:gd name="T25" fmla="*/ 134 h 380"/>
                    <a:gd name="T26" fmla="*/ 282 w 284"/>
                    <a:gd name="T27" fmla="*/ 164 h 380"/>
                    <a:gd name="T28" fmla="*/ 276 w 284"/>
                    <a:gd name="T29" fmla="*/ 174 h 380"/>
                    <a:gd name="T30" fmla="*/ 268 w 284"/>
                    <a:gd name="T31" fmla="*/ 194 h 380"/>
                    <a:gd name="T32" fmla="*/ 272 w 284"/>
                    <a:gd name="T33" fmla="*/ 208 h 380"/>
                    <a:gd name="T34" fmla="*/ 276 w 284"/>
                    <a:gd name="T35" fmla="*/ 230 h 380"/>
                    <a:gd name="T36" fmla="*/ 272 w 284"/>
                    <a:gd name="T37" fmla="*/ 256 h 380"/>
                    <a:gd name="T38" fmla="*/ 264 w 284"/>
                    <a:gd name="T39" fmla="*/ 272 h 380"/>
                    <a:gd name="T40" fmla="*/ 246 w 284"/>
                    <a:gd name="T41" fmla="*/ 332 h 380"/>
                    <a:gd name="T42" fmla="*/ 238 w 284"/>
                    <a:gd name="T43" fmla="*/ 362 h 380"/>
                    <a:gd name="T44" fmla="*/ 234 w 284"/>
                    <a:gd name="T45" fmla="*/ 370 h 380"/>
                    <a:gd name="T46" fmla="*/ 220 w 284"/>
                    <a:gd name="T47" fmla="*/ 378 h 380"/>
                    <a:gd name="T48" fmla="*/ 192 w 284"/>
                    <a:gd name="T49" fmla="*/ 380 h 380"/>
                    <a:gd name="T50" fmla="*/ 172 w 284"/>
                    <a:gd name="T51" fmla="*/ 378 h 380"/>
                    <a:gd name="T52" fmla="*/ 144 w 284"/>
                    <a:gd name="T53" fmla="*/ 370 h 380"/>
                    <a:gd name="T54" fmla="*/ 114 w 284"/>
                    <a:gd name="T55" fmla="*/ 354 h 380"/>
                    <a:gd name="T56" fmla="*/ 84 w 284"/>
                    <a:gd name="T57" fmla="*/ 332 h 380"/>
                    <a:gd name="T58" fmla="*/ 56 w 284"/>
                    <a:gd name="T59" fmla="*/ 302 h 380"/>
                    <a:gd name="T60" fmla="*/ 46 w 284"/>
                    <a:gd name="T61" fmla="*/ 282 h 380"/>
                    <a:gd name="T62" fmla="*/ 30 w 284"/>
                    <a:gd name="T63" fmla="*/ 238 h 380"/>
                    <a:gd name="T64" fmla="*/ 20 w 284"/>
                    <a:gd name="T65" fmla="*/ 180 h 380"/>
                    <a:gd name="T66" fmla="*/ 20 w 284"/>
                    <a:gd name="T67" fmla="*/ 164 h 380"/>
                    <a:gd name="T68" fmla="*/ 10 w 284"/>
                    <a:gd name="T69" fmla="*/ 152 h 380"/>
                    <a:gd name="T70" fmla="*/ 2 w 284"/>
                    <a:gd name="T71" fmla="*/ 128 h 380"/>
                    <a:gd name="T72" fmla="*/ 2 w 284"/>
                    <a:gd name="T73" fmla="*/ 90 h 380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84"/>
                    <a:gd name="T112" fmla="*/ 0 h 380"/>
                    <a:gd name="T113" fmla="*/ 284 w 284"/>
                    <a:gd name="T114" fmla="*/ 380 h 380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84" h="380">
                      <a:moveTo>
                        <a:pt x="10" y="66"/>
                      </a:moveTo>
                      <a:lnTo>
                        <a:pt x="10" y="66"/>
                      </a:lnTo>
                      <a:lnTo>
                        <a:pt x="14" y="58"/>
                      </a:lnTo>
                      <a:lnTo>
                        <a:pt x="20" y="48"/>
                      </a:lnTo>
                      <a:lnTo>
                        <a:pt x="30" y="38"/>
                      </a:lnTo>
                      <a:lnTo>
                        <a:pt x="42" y="26"/>
                      </a:lnTo>
                      <a:lnTo>
                        <a:pt x="60" y="16"/>
                      </a:lnTo>
                      <a:lnTo>
                        <a:pt x="82" y="8"/>
                      </a:lnTo>
                      <a:lnTo>
                        <a:pt x="96" y="4"/>
                      </a:lnTo>
                      <a:lnTo>
                        <a:pt x="110" y="2"/>
                      </a:lnTo>
                      <a:lnTo>
                        <a:pt x="130" y="0"/>
                      </a:lnTo>
                      <a:lnTo>
                        <a:pt x="152" y="0"/>
                      </a:lnTo>
                      <a:lnTo>
                        <a:pt x="174" y="2"/>
                      </a:lnTo>
                      <a:lnTo>
                        <a:pt x="194" y="6"/>
                      </a:lnTo>
                      <a:lnTo>
                        <a:pt x="214" y="12"/>
                      </a:lnTo>
                      <a:lnTo>
                        <a:pt x="232" y="22"/>
                      </a:lnTo>
                      <a:lnTo>
                        <a:pt x="248" y="36"/>
                      </a:lnTo>
                      <a:lnTo>
                        <a:pt x="256" y="44"/>
                      </a:lnTo>
                      <a:lnTo>
                        <a:pt x="262" y="54"/>
                      </a:lnTo>
                      <a:lnTo>
                        <a:pt x="272" y="76"/>
                      </a:lnTo>
                      <a:lnTo>
                        <a:pt x="278" y="90"/>
                      </a:lnTo>
                      <a:lnTo>
                        <a:pt x="282" y="104"/>
                      </a:lnTo>
                      <a:lnTo>
                        <a:pt x="284" y="118"/>
                      </a:lnTo>
                      <a:lnTo>
                        <a:pt x="284" y="134"/>
                      </a:lnTo>
                      <a:lnTo>
                        <a:pt x="284" y="148"/>
                      </a:lnTo>
                      <a:lnTo>
                        <a:pt x="282" y="164"/>
                      </a:lnTo>
                      <a:lnTo>
                        <a:pt x="276" y="174"/>
                      </a:lnTo>
                      <a:lnTo>
                        <a:pt x="268" y="194"/>
                      </a:lnTo>
                      <a:lnTo>
                        <a:pt x="270" y="200"/>
                      </a:lnTo>
                      <a:lnTo>
                        <a:pt x="272" y="208"/>
                      </a:lnTo>
                      <a:lnTo>
                        <a:pt x="276" y="218"/>
                      </a:lnTo>
                      <a:lnTo>
                        <a:pt x="276" y="230"/>
                      </a:lnTo>
                      <a:lnTo>
                        <a:pt x="276" y="242"/>
                      </a:lnTo>
                      <a:lnTo>
                        <a:pt x="272" y="256"/>
                      </a:lnTo>
                      <a:lnTo>
                        <a:pt x="264" y="272"/>
                      </a:lnTo>
                      <a:lnTo>
                        <a:pt x="254" y="302"/>
                      </a:lnTo>
                      <a:lnTo>
                        <a:pt x="246" y="332"/>
                      </a:lnTo>
                      <a:lnTo>
                        <a:pt x="238" y="362"/>
                      </a:lnTo>
                      <a:lnTo>
                        <a:pt x="236" y="366"/>
                      </a:lnTo>
                      <a:lnTo>
                        <a:pt x="234" y="370"/>
                      </a:lnTo>
                      <a:lnTo>
                        <a:pt x="228" y="374"/>
                      </a:lnTo>
                      <a:lnTo>
                        <a:pt x="220" y="378"/>
                      </a:lnTo>
                      <a:lnTo>
                        <a:pt x="208" y="380"/>
                      </a:lnTo>
                      <a:lnTo>
                        <a:pt x="192" y="380"/>
                      </a:lnTo>
                      <a:lnTo>
                        <a:pt x="172" y="378"/>
                      </a:lnTo>
                      <a:lnTo>
                        <a:pt x="160" y="376"/>
                      </a:lnTo>
                      <a:lnTo>
                        <a:pt x="144" y="370"/>
                      </a:lnTo>
                      <a:lnTo>
                        <a:pt x="130" y="364"/>
                      </a:lnTo>
                      <a:lnTo>
                        <a:pt x="114" y="354"/>
                      </a:lnTo>
                      <a:lnTo>
                        <a:pt x="100" y="344"/>
                      </a:lnTo>
                      <a:lnTo>
                        <a:pt x="84" y="332"/>
                      </a:lnTo>
                      <a:lnTo>
                        <a:pt x="70" y="318"/>
                      </a:lnTo>
                      <a:lnTo>
                        <a:pt x="56" y="302"/>
                      </a:lnTo>
                      <a:lnTo>
                        <a:pt x="46" y="282"/>
                      </a:lnTo>
                      <a:lnTo>
                        <a:pt x="36" y="260"/>
                      </a:lnTo>
                      <a:lnTo>
                        <a:pt x="30" y="238"/>
                      </a:lnTo>
                      <a:lnTo>
                        <a:pt x="26" y="216"/>
                      </a:lnTo>
                      <a:lnTo>
                        <a:pt x="20" y="180"/>
                      </a:lnTo>
                      <a:lnTo>
                        <a:pt x="20" y="164"/>
                      </a:lnTo>
                      <a:lnTo>
                        <a:pt x="14" y="160"/>
                      </a:lnTo>
                      <a:lnTo>
                        <a:pt x="10" y="152"/>
                      </a:lnTo>
                      <a:lnTo>
                        <a:pt x="4" y="142"/>
                      </a:lnTo>
                      <a:lnTo>
                        <a:pt x="2" y="128"/>
                      </a:lnTo>
                      <a:lnTo>
                        <a:pt x="0" y="110"/>
                      </a:lnTo>
                      <a:lnTo>
                        <a:pt x="2" y="90"/>
                      </a:lnTo>
                      <a:lnTo>
                        <a:pt x="10" y="66"/>
                      </a:lnTo>
                      <a:close/>
                    </a:path>
                  </a:pathLst>
                </a:custGeom>
                <a:solidFill>
                  <a:srgbClr val="F0AC7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19" name="Freeform 467"/>
                <p:cNvSpPr>
                  <a:spLocks/>
                </p:cNvSpPr>
                <p:nvPr/>
              </p:nvSpPr>
              <p:spPr bwMode="auto">
                <a:xfrm>
                  <a:off x="1942" y="3024"/>
                  <a:ext cx="284" cy="380"/>
                </a:xfrm>
                <a:custGeom>
                  <a:avLst/>
                  <a:gdLst>
                    <a:gd name="T0" fmla="*/ 10 w 284"/>
                    <a:gd name="T1" fmla="*/ 66 h 380"/>
                    <a:gd name="T2" fmla="*/ 20 w 284"/>
                    <a:gd name="T3" fmla="*/ 48 h 380"/>
                    <a:gd name="T4" fmla="*/ 42 w 284"/>
                    <a:gd name="T5" fmla="*/ 26 h 380"/>
                    <a:gd name="T6" fmla="*/ 82 w 284"/>
                    <a:gd name="T7" fmla="*/ 8 h 380"/>
                    <a:gd name="T8" fmla="*/ 110 w 284"/>
                    <a:gd name="T9" fmla="*/ 2 h 380"/>
                    <a:gd name="T10" fmla="*/ 130 w 284"/>
                    <a:gd name="T11" fmla="*/ 0 h 380"/>
                    <a:gd name="T12" fmla="*/ 174 w 284"/>
                    <a:gd name="T13" fmla="*/ 2 h 380"/>
                    <a:gd name="T14" fmla="*/ 214 w 284"/>
                    <a:gd name="T15" fmla="*/ 12 h 380"/>
                    <a:gd name="T16" fmla="*/ 248 w 284"/>
                    <a:gd name="T17" fmla="*/ 36 h 380"/>
                    <a:gd name="T18" fmla="*/ 262 w 284"/>
                    <a:gd name="T19" fmla="*/ 54 h 380"/>
                    <a:gd name="T20" fmla="*/ 272 w 284"/>
                    <a:gd name="T21" fmla="*/ 76 h 380"/>
                    <a:gd name="T22" fmla="*/ 282 w 284"/>
                    <a:gd name="T23" fmla="*/ 104 h 380"/>
                    <a:gd name="T24" fmla="*/ 284 w 284"/>
                    <a:gd name="T25" fmla="*/ 134 h 380"/>
                    <a:gd name="T26" fmla="*/ 282 w 284"/>
                    <a:gd name="T27" fmla="*/ 164 h 380"/>
                    <a:gd name="T28" fmla="*/ 276 w 284"/>
                    <a:gd name="T29" fmla="*/ 174 h 380"/>
                    <a:gd name="T30" fmla="*/ 268 w 284"/>
                    <a:gd name="T31" fmla="*/ 194 h 380"/>
                    <a:gd name="T32" fmla="*/ 272 w 284"/>
                    <a:gd name="T33" fmla="*/ 208 h 380"/>
                    <a:gd name="T34" fmla="*/ 276 w 284"/>
                    <a:gd name="T35" fmla="*/ 230 h 380"/>
                    <a:gd name="T36" fmla="*/ 272 w 284"/>
                    <a:gd name="T37" fmla="*/ 256 h 380"/>
                    <a:gd name="T38" fmla="*/ 264 w 284"/>
                    <a:gd name="T39" fmla="*/ 272 h 380"/>
                    <a:gd name="T40" fmla="*/ 246 w 284"/>
                    <a:gd name="T41" fmla="*/ 332 h 380"/>
                    <a:gd name="T42" fmla="*/ 238 w 284"/>
                    <a:gd name="T43" fmla="*/ 362 h 380"/>
                    <a:gd name="T44" fmla="*/ 234 w 284"/>
                    <a:gd name="T45" fmla="*/ 370 h 380"/>
                    <a:gd name="T46" fmla="*/ 220 w 284"/>
                    <a:gd name="T47" fmla="*/ 378 h 380"/>
                    <a:gd name="T48" fmla="*/ 192 w 284"/>
                    <a:gd name="T49" fmla="*/ 380 h 380"/>
                    <a:gd name="T50" fmla="*/ 172 w 284"/>
                    <a:gd name="T51" fmla="*/ 378 h 380"/>
                    <a:gd name="T52" fmla="*/ 144 w 284"/>
                    <a:gd name="T53" fmla="*/ 370 h 380"/>
                    <a:gd name="T54" fmla="*/ 114 w 284"/>
                    <a:gd name="T55" fmla="*/ 354 h 380"/>
                    <a:gd name="T56" fmla="*/ 84 w 284"/>
                    <a:gd name="T57" fmla="*/ 332 h 380"/>
                    <a:gd name="T58" fmla="*/ 56 w 284"/>
                    <a:gd name="T59" fmla="*/ 302 h 380"/>
                    <a:gd name="T60" fmla="*/ 46 w 284"/>
                    <a:gd name="T61" fmla="*/ 282 h 380"/>
                    <a:gd name="T62" fmla="*/ 30 w 284"/>
                    <a:gd name="T63" fmla="*/ 238 h 380"/>
                    <a:gd name="T64" fmla="*/ 20 w 284"/>
                    <a:gd name="T65" fmla="*/ 180 h 380"/>
                    <a:gd name="T66" fmla="*/ 20 w 284"/>
                    <a:gd name="T67" fmla="*/ 164 h 380"/>
                    <a:gd name="T68" fmla="*/ 10 w 284"/>
                    <a:gd name="T69" fmla="*/ 152 h 380"/>
                    <a:gd name="T70" fmla="*/ 2 w 284"/>
                    <a:gd name="T71" fmla="*/ 128 h 380"/>
                    <a:gd name="T72" fmla="*/ 2 w 284"/>
                    <a:gd name="T73" fmla="*/ 90 h 380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84"/>
                    <a:gd name="T112" fmla="*/ 0 h 380"/>
                    <a:gd name="T113" fmla="*/ 284 w 284"/>
                    <a:gd name="T114" fmla="*/ 380 h 380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84" h="380">
                      <a:moveTo>
                        <a:pt x="10" y="66"/>
                      </a:moveTo>
                      <a:lnTo>
                        <a:pt x="10" y="66"/>
                      </a:lnTo>
                      <a:lnTo>
                        <a:pt x="14" y="58"/>
                      </a:lnTo>
                      <a:lnTo>
                        <a:pt x="20" y="48"/>
                      </a:lnTo>
                      <a:lnTo>
                        <a:pt x="30" y="38"/>
                      </a:lnTo>
                      <a:lnTo>
                        <a:pt x="42" y="26"/>
                      </a:lnTo>
                      <a:lnTo>
                        <a:pt x="60" y="16"/>
                      </a:lnTo>
                      <a:lnTo>
                        <a:pt x="82" y="8"/>
                      </a:lnTo>
                      <a:lnTo>
                        <a:pt x="96" y="4"/>
                      </a:lnTo>
                      <a:lnTo>
                        <a:pt x="110" y="2"/>
                      </a:lnTo>
                      <a:lnTo>
                        <a:pt x="130" y="0"/>
                      </a:lnTo>
                      <a:lnTo>
                        <a:pt x="152" y="0"/>
                      </a:lnTo>
                      <a:lnTo>
                        <a:pt x="174" y="2"/>
                      </a:lnTo>
                      <a:lnTo>
                        <a:pt x="194" y="6"/>
                      </a:lnTo>
                      <a:lnTo>
                        <a:pt x="214" y="12"/>
                      </a:lnTo>
                      <a:lnTo>
                        <a:pt x="232" y="22"/>
                      </a:lnTo>
                      <a:lnTo>
                        <a:pt x="248" y="36"/>
                      </a:lnTo>
                      <a:lnTo>
                        <a:pt x="256" y="44"/>
                      </a:lnTo>
                      <a:lnTo>
                        <a:pt x="262" y="54"/>
                      </a:lnTo>
                      <a:lnTo>
                        <a:pt x="272" y="76"/>
                      </a:lnTo>
                      <a:lnTo>
                        <a:pt x="278" y="90"/>
                      </a:lnTo>
                      <a:lnTo>
                        <a:pt x="282" y="104"/>
                      </a:lnTo>
                      <a:lnTo>
                        <a:pt x="284" y="118"/>
                      </a:lnTo>
                      <a:lnTo>
                        <a:pt x="284" y="134"/>
                      </a:lnTo>
                      <a:lnTo>
                        <a:pt x="284" y="148"/>
                      </a:lnTo>
                      <a:lnTo>
                        <a:pt x="282" y="164"/>
                      </a:lnTo>
                      <a:lnTo>
                        <a:pt x="276" y="174"/>
                      </a:lnTo>
                      <a:lnTo>
                        <a:pt x="268" y="194"/>
                      </a:lnTo>
                      <a:lnTo>
                        <a:pt x="270" y="200"/>
                      </a:lnTo>
                      <a:lnTo>
                        <a:pt x="272" y="208"/>
                      </a:lnTo>
                      <a:lnTo>
                        <a:pt x="276" y="218"/>
                      </a:lnTo>
                      <a:lnTo>
                        <a:pt x="276" y="230"/>
                      </a:lnTo>
                      <a:lnTo>
                        <a:pt x="276" y="242"/>
                      </a:lnTo>
                      <a:lnTo>
                        <a:pt x="272" y="256"/>
                      </a:lnTo>
                      <a:lnTo>
                        <a:pt x="264" y="272"/>
                      </a:lnTo>
                      <a:lnTo>
                        <a:pt x="254" y="302"/>
                      </a:lnTo>
                      <a:lnTo>
                        <a:pt x="246" y="332"/>
                      </a:lnTo>
                      <a:lnTo>
                        <a:pt x="238" y="362"/>
                      </a:lnTo>
                      <a:lnTo>
                        <a:pt x="236" y="366"/>
                      </a:lnTo>
                      <a:lnTo>
                        <a:pt x="234" y="370"/>
                      </a:lnTo>
                      <a:lnTo>
                        <a:pt x="228" y="374"/>
                      </a:lnTo>
                      <a:lnTo>
                        <a:pt x="220" y="378"/>
                      </a:lnTo>
                      <a:lnTo>
                        <a:pt x="208" y="380"/>
                      </a:lnTo>
                      <a:lnTo>
                        <a:pt x="192" y="380"/>
                      </a:lnTo>
                      <a:lnTo>
                        <a:pt x="172" y="378"/>
                      </a:lnTo>
                      <a:lnTo>
                        <a:pt x="160" y="376"/>
                      </a:lnTo>
                      <a:lnTo>
                        <a:pt x="144" y="370"/>
                      </a:lnTo>
                      <a:lnTo>
                        <a:pt x="130" y="364"/>
                      </a:lnTo>
                      <a:lnTo>
                        <a:pt x="114" y="354"/>
                      </a:lnTo>
                      <a:lnTo>
                        <a:pt x="100" y="344"/>
                      </a:lnTo>
                      <a:lnTo>
                        <a:pt x="84" y="332"/>
                      </a:lnTo>
                      <a:lnTo>
                        <a:pt x="70" y="318"/>
                      </a:lnTo>
                      <a:lnTo>
                        <a:pt x="56" y="302"/>
                      </a:lnTo>
                      <a:lnTo>
                        <a:pt x="46" y="282"/>
                      </a:lnTo>
                      <a:lnTo>
                        <a:pt x="36" y="260"/>
                      </a:lnTo>
                      <a:lnTo>
                        <a:pt x="30" y="238"/>
                      </a:lnTo>
                      <a:lnTo>
                        <a:pt x="26" y="216"/>
                      </a:lnTo>
                      <a:lnTo>
                        <a:pt x="20" y="180"/>
                      </a:lnTo>
                      <a:lnTo>
                        <a:pt x="20" y="164"/>
                      </a:lnTo>
                      <a:lnTo>
                        <a:pt x="14" y="160"/>
                      </a:lnTo>
                      <a:lnTo>
                        <a:pt x="10" y="152"/>
                      </a:lnTo>
                      <a:lnTo>
                        <a:pt x="4" y="142"/>
                      </a:lnTo>
                      <a:lnTo>
                        <a:pt x="2" y="128"/>
                      </a:lnTo>
                      <a:lnTo>
                        <a:pt x="0" y="110"/>
                      </a:lnTo>
                      <a:lnTo>
                        <a:pt x="2" y="90"/>
                      </a:lnTo>
                      <a:lnTo>
                        <a:pt x="10" y="66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20" name="Freeform 468"/>
                <p:cNvSpPr>
                  <a:spLocks/>
                </p:cNvSpPr>
                <p:nvPr/>
              </p:nvSpPr>
              <p:spPr bwMode="auto">
                <a:xfrm>
                  <a:off x="1910" y="3156"/>
                  <a:ext cx="232" cy="488"/>
                </a:xfrm>
                <a:custGeom>
                  <a:avLst/>
                  <a:gdLst>
                    <a:gd name="T0" fmla="*/ 38 w 232"/>
                    <a:gd name="T1" fmla="*/ 0 h 488"/>
                    <a:gd name="T2" fmla="*/ 38 w 232"/>
                    <a:gd name="T3" fmla="*/ 0 h 488"/>
                    <a:gd name="T4" fmla="*/ 38 w 232"/>
                    <a:gd name="T5" fmla="*/ 30 h 488"/>
                    <a:gd name="T6" fmla="*/ 40 w 232"/>
                    <a:gd name="T7" fmla="*/ 62 h 488"/>
                    <a:gd name="T8" fmla="*/ 40 w 232"/>
                    <a:gd name="T9" fmla="*/ 102 h 488"/>
                    <a:gd name="T10" fmla="*/ 36 w 232"/>
                    <a:gd name="T11" fmla="*/ 148 h 488"/>
                    <a:gd name="T12" fmla="*/ 32 w 232"/>
                    <a:gd name="T13" fmla="*/ 194 h 488"/>
                    <a:gd name="T14" fmla="*/ 24 w 232"/>
                    <a:gd name="T15" fmla="*/ 240 h 488"/>
                    <a:gd name="T16" fmla="*/ 18 w 232"/>
                    <a:gd name="T17" fmla="*/ 260 h 488"/>
                    <a:gd name="T18" fmla="*/ 10 w 232"/>
                    <a:gd name="T19" fmla="*/ 280 h 488"/>
                    <a:gd name="T20" fmla="*/ 10 w 232"/>
                    <a:gd name="T21" fmla="*/ 280 h 488"/>
                    <a:gd name="T22" fmla="*/ 12 w 232"/>
                    <a:gd name="T23" fmla="*/ 288 h 488"/>
                    <a:gd name="T24" fmla="*/ 12 w 232"/>
                    <a:gd name="T25" fmla="*/ 306 h 488"/>
                    <a:gd name="T26" fmla="*/ 12 w 232"/>
                    <a:gd name="T27" fmla="*/ 316 h 488"/>
                    <a:gd name="T28" fmla="*/ 10 w 232"/>
                    <a:gd name="T29" fmla="*/ 328 h 488"/>
                    <a:gd name="T30" fmla="*/ 6 w 232"/>
                    <a:gd name="T31" fmla="*/ 336 h 488"/>
                    <a:gd name="T32" fmla="*/ 0 w 232"/>
                    <a:gd name="T33" fmla="*/ 344 h 488"/>
                    <a:gd name="T34" fmla="*/ 0 w 232"/>
                    <a:gd name="T35" fmla="*/ 344 h 488"/>
                    <a:gd name="T36" fmla="*/ 8 w 232"/>
                    <a:gd name="T37" fmla="*/ 358 h 488"/>
                    <a:gd name="T38" fmla="*/ 30 w 232"/>
                    <a:gd name="T39" fmla="*/ 390 h 488"/>
                    <a:gd name="T40" fmla="*/ 44 w 232"/>
                    <a:gd name="T41" fmla="*/ 410 h 488"/>
                    <a:gd name="T42" fmla="*/ 60 w 232"/>
                    <a:gd name="T43" fmla="*/ 430 h 488"/>
                    <a:gd name="T44" fmla="*/ 76 w 232"/>
                    <a:gd name="T45" fmla="*/ 448 h 488"/>
                    <a:gd name="T46" fmla="*/ 94 w 232"/>
                    <a:gd name="T47" fmla="*/ 466 h 488"/>
                    <a:gd name="T48" fmla="*/ 112 w 232"/>
                    <a:gd name="T49" fmla="*/ 478 h 488"/>
                    <a:gd name="T50" fmla="*/ 122 w 232"/>
                    <a:gd name="T51" fmla="*/ 484 h 488"/>
                    <a:gd name="T52" fmla="*/ 130 w 232"/>
                    <a:gd name="T53" fmla="*/ 486 h 488"/>
                    <a:gd name="T54" fmla="*/ 138 w 232"/>
                    <a:gd name="T55" fmla="*/ 488 h 488"/>
                    <a:gd name="T56" fmla="*/ 146 w 232"/>
                    <a:gd name="T57" fmla="*/ 488 h 488"/>
                    <a:gd name="T58" fmla="*/ 154 w 232"/>
                    <a:gd name="T59" fmla="*/ 486 h 488"/>
                    <a:gd name="T60" fmla="*/ 162 w 232"/>
                    <a:gd name="T61" fmla="*/ 480 h 488"/>
                    <a:gd name="T62" fmla="*/ 168 w 232"/>
                    <a:gd name="T63" fmla="*/ 474 h 488"/>
                    <a:gd name="T64" fmla="*/ 176 w 232"/>
                    <a:gd name="T65" fmla="*/ 464 h 488"/>
                    <a:gd name="T66" fmla="*/ 180 w 232"/>
                    <a:gd name="T67" fmla="*/ 452 h 488"/>
                    <a:gd name="T68" fmla="*/ 186 w 232"/>
                    <a:gd name="T69" fmla="*/ 438 h 488"/>
                    <a:gd name="T70" fmla="*/ 190 w 232"/>
                    <a:gd name="T71" fmla="*/ 420 h 488"/>
                    <a:gd name="T72" fmla="*/ 194 w 232"/>
                    <a:gd name="T73" fmla="*/ 398 h 488"/>
                    <a:gd name="T74" fmla="*/ 196 w 232"/>
                    <a:gd name="T75" fmla="*/ 374 h 488"/>
                    <a:gd name="T76" fmla="*/ 198 w 232"/>
                    <a:gd name="T77" fmla="*/ 346 h 488"/>
                    <a:gd name="T78" fmla="*/ 198 w 232"/>
                    <a:gd name="T79" fmla="*/ 346 h 488"/>
                    <a:gd name="T80" fmla="*/ 198 w 232"/>
                    <a:gd name="T81" fmla="*/ 342 h 488"/>
                    <a:gd name="T82" fmla="*/ 200 w 232"/>
                    <a:gd name="T83" fmla="*/ 320 h 488"/>
                    <a:gd name="T84" fmla="*/ 200 w 232"/>
                    <a:gd name="T85" fmla="*/ 320 h 488"/>
                    <a:gd name="T86" fmla="*/ 204 w 232"/>
                    <a:gd name="T87" fmla="*/ 270 h 488"/>
                    <a:gd name="T88" fmla="*/ 206 w 232"/>
                    <a:gd name="T89" fmla="*/ 242 h 488"/>
                    <a:gd name="T90" fmla="*/ 208 w 232"/>
                    <a:gd name="T91" fmla="*/ 216 h 488"/>
                    <a:gd name="T92" fmla="*/ 208 w 232"/>
                    <a:gd name="T93" fmla="*/ 216 h 488"/>
                    <a:gd name="T94" fmla="*/ 208 w 232"/>
                    <a:gd name="T95" fmla="*/ 206 h 488"/>
                    <a:gd name="T96" fmla="*/ 210 w 232"/>
                    <a:gd name="T97" fmla="*/ 196 h 488"/>
                    <a:gd name="T98" fmla="*/ 218 w 232"/>
                    <a:gd name="T99" fmla="*/ 178 h 488"/>
                    <a:gd name="T100" fmla="*/ 228 w 232"/>
                    <a:gd name="T101" fmla="*/ 164 h 488"/>
                    <a:gd name="T102" fmla="*/ 232 w 232"/>
                    <a:gd name="T103" fmla="*/ 160 h 488"/>
                    <a:gd name="T104" fmla="*/ 38 w 232"/>
                    <a:gd name="T105" fmla="*/ 0 h 488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232"/>
                    <a:gd name="T160" fmla="*/ 0 h 488"/>
                    <a:gd name="T161" fmla="*/ 232 w 232"/>
                    <a:gd name="T162" fmla="*/ 488 h 488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232" h="488">
                      <a:moveTo>
                        <a:pt x="38" y="0"/>
                      </a:moveTo>
                      <a:lnTo>
                        <a:pt x="38" y="0"/>
                      </a:lnTo>
                      <a:lnTo>
                        <a:pt x="38" y="30"/>
                      </a:lnTo>
                      <a:lnTo>
                        <a:pt x="40" y="62"/>
                      </a:lnTo>
                      <a:lnTo>
                        <a:pt x="40" y="102"/>
                      </a:lnTo>
                      <a:lnTo>
                        <a:pt x="36" y="148"/>
                      </a:lnTo>
                      <a:lnTo>
                        <a:pt x="32" y="194"/>
                      </a:lnTo>
                      <a:lnTo>
                        <a:pt x="24" y="240"/>
                      </a:lnTo>
                      <a:lnTo>
                        <a:pt x="18" y="260"/>
                      </a:lnTo>
                      <a:lnTo>
                        <a:pt x="10" y="280"/>
                      </a:lnTo>
                      <a:lnTo>
                        <a:pt x="12" y="288"/>
                      </a:lnTo>
                      <a:lnTo>
                        <a:pt x="12" y="306"/>
                      </a:lnTo>
                      <a:lnTo>
                        <a:pt x="12" y="316"/>
                      </a:lnTo>
                      <a:lnTo>
                        <a:pt x="10" y="328"/>
                      </a:lnTo>
                      <a:lnTo>
                        <a:pt x="6" y="336"/>
                      </a:lnTo>
                      <a:lnTo>
                        <a:pt x="0" y="344"/>
                      </a:lnTo>
                      <a:lnTo>
                        <a:pt x="8" y="358"/>
                      </a:lnTo>
                      <a:lnTo>
                        <a:pt x="30" y="390"/>
                      </a:lnTo>
                      <a:lnTo>
                        <a:pt x="44" y="410"/>
                      </a:lnTo>
                      <a:lnTo>
                        <a:pt x="60" y="430"/>
                      </a:lnTo>
                      <a:lnTo>
                        <a:pt x="76" y="448"/>
                      </a:lnTo>
                      <a:lnTo>
                        <a:pt x="94" y="466"/>
                      </a:lnTo>
                      <a:lnTo>
                        <a:pt x="112" y="478"/>
                      </a:lnTo>
                      <a:lnTo>
                        <a:pt x="122" y="484"/>
                      </a:lnTo>
                      <a:lnTo>
                        <a:pt x="130" y="486"/>
                      </a:lnTo>
                      <a:lnTo>
                        <a:pt x="138" y="488"/>
                      </a:lnTo>
                      <a:lnTo>
                        <a:pt x="146" y="488"/>
                      </a:lnTo>
                      <a:lnTo>
                        <a:pt x="154" y="486"/>
                      </a:lnTo>
                      <a:lnTo>
                        <a:pt x="162" y="480"/>
                      </a:lnTo>
                      <a:lnTo>
                        <a:pt x="168" y="474"/>
                      </a:lnTo>
                      <a:lnTo>
                        <a:pt x="176" y="464"/>
                      </a:lnTo>
                      <a:lnTo>
                        <a:pt x="180" y="452"/>
                      </a:lnTo>
                      <a:lnTo>
                        <a:pt x="186" y="438"/>
                      </a:lnTo>
                      <a:lnTo>
                        <a:pt x="190" y="420"/>
                      </a:lnTo>
                      <a:lnTo>
                        <a:pt x="194" y="398"/>
                      </a:lnTo>
                      <a:lnTo>
                        <a:pt x="196" y="374"/>
                      </a:lnTo>
                      <a:lnTo>
                        <a:pt x="198" y="346"/>
                      </a:lnTo>
                      <a:lnTo>
                        <a:pt x="198" y="342"/>
                      </a:lnTo>
                      <a:lnTo>
                        <a:pt x="200" y="320"/>
                      </a:lnTo>
                      <a:lnTo>
                        <a:pt x="204" y="270"/>
                      </a:lnTo>
                      <a:lnTo>
                        <a:pt x="206" y="242"/>
                      </a:lnTo>
                      <a:lnTo>
                        <a:pt x="208" y="216"/>
                      </a:lnTo>
                      <a:lnTo>
                        <a:pt x="208" y="206"/>
                      </a:lnTo>
                      <a:lnTo>
                        <a:pt x="210" y="196"/>
                      </a:lnTo>
                      <a:lnTo>
                        <a:pt x="218" y="178"/>
                      </a:lnTo>
                      <a:lnTo>
                        <a:pt x="228" y="164"/>
                      </a:lnTo>
                      <a:lnTo>
                        <a:pt x="232" y="160"/>
                      </a:lnTo>
                      <a:lnTo>
                        <a:pt x="38" y="0"/>
                      </a:lnTo>
                      <a:close/>
                    </a:path>
                  </a:pathLst>
                </a:custGeom>
                <a:solidFill>
                  <a:srgbClr val="F0AC7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21" name="Freeform 469"/>
                <p:cNvSpPr>
                  <a:spLocks/>
                </p:cNvSpPr>
                <p:nvPr/>
              </p:nvSpPr>
              <p:spPr bwMode="auto">
                <a:xfrm>
                  <a:off x="1862" y="3368"/>
                  <a:ext cx="312" cy="526"/>
                </a:xfrm>
                <a:custGeom>
                  <a:avLst/>
                  <a:gdLst>
                    <a:gd name="T0" fmla="*/ 184 w 312"/>
                    <a:gd name="T1" fmla="*/ 106 h 526"/>
                    <a:gd name="T2" fmla="*/ 184 w 312"/>
                    <a:gd name="T3" fmla="*/ 106 h 526"/>
                    <a:gd name="T4" fmla="*/ 162 w 312"/>
                    <a:gd name="T5" fmla="*/ 94 h 526"/>
                    <a:gd name="T6" fmla="*/ 140 w 312"/>
                    <a:gd name="T7" fmla="*/ 78 h 526"/>
                    <a:gd name="T8" fmla="*/ 120 w 312"/>
                    <a:gd name="T9" fmla="*/ 60 h 526"/>
                    <a:gd name="T10" fmla="*/ 102 w 312"/>
                    <a:gd name="T11" fmla="*/ 42 h 526"/>
                    <a:gd name="T12" fmla="*/ 76 w 312"/>
                    <a:gd name="T13" fmla="*/ 12 h 526"/>
                    <a:gd name="T14" fmla="*/ 66 w 312"/>
                    <a:gd name="T15" fmla="*/ 0 h 526"/>
                    <a:gd name="T16" fmla="*/ 30 w 312"/>
                    <a:gd name="T17" fmla="*/ 34 h 526"/>
                    <a:gd name="T18" fmla="*/ 0 w 312"/>
                    <a:gd name="T19" fmla="*/ 64 h 526"/>
                    <a:gd name="T20" fmla="*/ 0 w 312"/>
                    <a:gd name="T21" fmla="*/ 64 h 526"/>
                    <a:gd name="T22" fmla="*/ 16 w 312"/>
                    <a:gd name="T23" fmla="*/ 84 h 526"/>
                    <a:gd name="T24" fmla="*/ 32 w 312"/>
                    <a:gd name="T25" fmla="*/ 108 h 526"/>
                    <a:gd name="T26" fmla="*/ 50 w 312"/>
                    <a:gd name="T27" fmla="*/ 138 h 526"/>
                    <a:gd name="T28" fmla="*/ 68 w 312"/>
                    <a:gd name="T29" fmla="*/ 172 h 526"/>
                    <a:gd name="T30" fmla="*/ 106 w 312"/>
                    <a:gd name="T31" fmla="*/ 248 h 526"/>
                    <a:gd name="T32" fmla="*/ 142 w 312"/>
                    <a:gd name="T33" fmla="*/ 326 h 526"/>
                    <a:gd name="T34" fmla="*/ 174 w 312"/>
                    <a:gd name="T35" fmla="*/ 402 h 526"/>
                    <a:gd name="T36" fmla="*/ 200 w 312"/>
                    <a:gd name="T37" fmla="*/ 466 h 526"/>
                    <a:gd name="T38" fmla="*/ 224 w 312"/>
                    <a:gd name="T39" fmla="*/ 526 h 526"/>
                    <a:gd name="T40" fmla="*/ 224 w 312"/>
                    <a:gd name="T41" fmla="*/ 526 h 526"/>
                    <a:gd name="T42" fmla="*/ 234 w 312"/>
                    <a:gd name="T43" fmla="*/ 500 h 526"/>
                    <a:gd name="T44" fmla="*/ 242 w 312"/>
                    <a:gd name="T45" fmla="*/ 470 h 526"/>
                    <a:gd name="T46" fmla="*/ 260 w 312"/>
                    <a:gd name="T47" fmla="*/ 406 h 526"/>
                    <a:gd name="T48" fmla="*/ 274 w 312"/>
                    <a:gd name="T49" fmla="*/ 336 h 526"/>
                    <a:gd name="T50" fmla="*/ 288 w 312"/>
                    <a:gd name="T51" fmla="*/ 270 h 526"/>
                    <a:gd name="T52" fmla="*/ 306 w 312"/>
                    <a:gd name="T53" fmla="*/ 160 h 526"/>
                    <a:gd name="T54" fmla="*/ 312 w 312"/>
                    <a:gd name="T55" fmla="*/ 116 h 526"/>
                    <a:gd name="T56" fmla="*/ 296 w 312"/>
                    <a:gd name="T57" fmla="*/ 98 h 526"/>
                    <a:gd name="T58" fmla="*/ 264 w 312"/>
                    <a:gd name="T59" fmla="*/ 54 h 526"/>
                    <a:gd name="T60" fmla="*/ 264 w 312"/>
                    <a:gd name="T61" fmla="*/ 54 h 526"/>
                    <a:gd name="T62" fmla="*/ 252 w 312"/>
                    <a:gd name="T63" fmla="*/ 74 h 526"/>
                    <a:gd name="T64" fmla="*/ 240 w 312"/>
                    <a:gd name="T65" fmla="*/ 88 h 526"/>
                    <a:gd name="T66" fmla="*/ 230 w 312"/>
                    <a:gd name="T67" fmla="*/ 100 h 526"/>
                    <a:gd name="T68" fmla="*/ 220 w 312"/>
                    <a:gd name="T69" fmla="*/ 106 h 526"/>
                    <a:gd name="T70" fmla="*/ 200 w 312"/>
                    <a:gd name="T71" fmla="*/ 248 h 526"/>
                    <a:gd name="T72" fmla="*/ 184 w 312"/>
                    <a:gd name="T73" fmla="*/ 106 h 52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12"/>
                    <a:gd name="T112" fmla="*/ 0 h 526"/>
                    <a:gd name="T113" fmla="*/ 312 w 312"/>
                    <a:gd name="T114" fmla="*/ 526 h 52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12" h="526">
                      <a:moveTo>
                        <a:pt x="184" y="106"/>
                      </a:moveTo>
                      <a:lnTo>
                        <a:pt x="184" y="106"/>
                      </a:lnTo>
                      <a:lnTo>
                        <a:pt x="162" y="94"/>
                      </a:lnTo>
                      <a:lnTo>
                        <a:pt x="140" y="78"/>
                      </a:lnTo>
                      <a:lnTo>
                        <a:pt x="120" y="60"/>
                      </a:lnTo>
                      <a:lnTo>
                        <a:pt x="102" y="42"/>
                      </a:lnTo>
                      <a:lnTo>
                        <a:pt x="76" y="12"/>
                      </a:lnTo>
                      <a:lnTo>
                        <a:pt x="66" y="0"/>
                      </a:lnTo>
                      <a:lnTo>
                        <a:pt x="30" y="34"/>
                      </a:lnTo>
                      <a:lnTo>
                        <a:pt x="0" y="64"/>
                      </a:lnTo>
                      <a:lnTo>
                        <a:pt x="16" y="84"/>
                      </a:lnTo>
                      <a:lnTo>
                        <a:pt x="32" y="108"/>
                      </a:lnTo>
                      <a:lnTo>
                        <a:pt x="50" y="138"/>
                      </a:lnTo>
                      <a:lnTo>
                        <a:pt x="68" y="172"/>
                      </a:lnTo>
                      <a:lnTo>
                        <a:pt x="106" y="248"/>
                      </a:lnTo>
                      <a:lnTo>
                        <a:pt x="142" y="326"/>
                      </a:lnTo>
                      <a:lnTo>
                        <a:pt x="174" y="402"/>
                      </a:lnTo>
                      <a:lnTo>
                        <a:pt x="200" y="466"/>
                      </a:lnTo>
                      <a:lnTo>
                        <a:pt x="224" y="526"/>
                      </a:lnTo>
                      <a:lnTo>
                        <a:pt x="234" y="500"/>
                      </a:lnTo>
                      <a:lnTo>
                        <a:pt x="242" y="470"/>
                      </a:lnTo>
                      <a:lnTo>
                        <a:pt x="260" y="406"/>
                      </a:lnTo>
                      <a:lnTo>
                        <a:pt x="274" y="336"/>
                      </a:lnTo>
                      <a:lnTo>
                        <a:pt x="288" y="270"/>
                      </a:lnTo>
                      <a:lnTo>
                        <a:pt x="306" y="160"/>
                      </a:lnTo>
                      <a:lnTo>
                        <a:pt x="312" y="116"/>
                      </a:lnTo>
                      <a:lnTo>
                        <a:pt x="296" y="98"/>
                      </a:lnTo>
                      <a:lnTo>
                        <a:pt x="264" y="54"/>
                      </a:lnTo>
                      <a:lnTo>
                        <a:pt x="252" y="74"/>
                      </a:lnTo>
                      <a:lnTo>
                        <a:pt x="240" y="88"/>
                      </a:lnTo>
                      <a:lnTo>
                        <a:pt x="230" y="100"/>
                      </a:lnTo>
                      <a:lnTo>
                        <a:pt x="220" y="106"/>
                      </a:lnTo>
                      <a:lnTo>
                        <a:pt x="200" y="248"/>
                      </a:lnTo>
                      <a:lnTo>
                        <a:pt x="184" y="106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22" name="Freeform 470"/>
                <p:cNvSpPr>
                  <a:spLocks/>
                </p:cNvSpPr>
                <p:nvPr/>
              </p:nvSpPr>
              <p:spPr bwMode="auto">
                <a:xfrm>
                  <a:off x="1932" y="3024"/>
                  <a:ext cx="282" cy="232"/>
                </a:xfrm>
                <a:custGeom>
                  <a:avLst/>
                  <a:gdLst>
                    <a:gd name="T0" fmla="*/ 16 w 282"/>
                    <a:gd name="T1" fmla="*/ 232 h 232"/>
                    <a:gd name="T2" fmla="*/ 10 w 282"/>
                    <a:gd name="T3" fmla="*/ 174 h 232"/>
                    <a:gd name="T4" fmla="*/ 2 w 282"/>
                    <a:gd name="T5" fmla="*/ 132 h 232"/>
                    <a:gd name="T6" fmla="*/ 0 w 282"/>
                    <a:gd name="T7" fmla="*/ 110 h 232"/>
                    <a:gd name="T8" fmla="*/ 4 w 282"/>
                    <a:gd name="T9" fmla="*/ 90 h 232"/>
                    <a:gd name="T10" fmla="*/ 24 w 282"/>
                    <a:gd name="T11" fmla="*/ 52 h 232"/>
                    <a:gd name="T12" fmla="*/ 54 w 282"/>
                    <a:gd name="T13" fmla="*/ 22 h 232"/>
                    <a:gd name="T14" fmla="*/ 92 w 282"/>
                    <a:gd name="T15" fmla="*/ 4 h 232"/>
                    <a:gd name="T16" fmla="*/ 114 w 282"/>
                    <a:gd name="T17" fmla="*/ 0 h 232"/>
                    <a:gd name="T18" fmla="*/ 164 w 282"/>
                    <a:gd name="T19" fmla="*/ 0 h 232"/>
                    <a:gd name="T20" fmla="*/ 212 w 282"/>
                    <a:gd name="T21" fmla="*/ 6 h 232"/>
                    <a:gd name="T22" fmla="*/ 244 w 282"/>
                    <a:gd name="T23" fmla="*/ 18 h 232"/>
                    <a:gd name="T24" fmla="*/ 270 w 282"/>
                    <a:gd name="T25" fmla="*/ 36 h 232"/>
                    <a:gd name="T26" fmla="*/ 276 w 282"/>
                    <a:gd name="T27" fmla="*/ 62 h 232"/>
                    <a:gd name="T28" fmla="*/ 270 w 282"/>
                    <a:gd name="T29" fmla="*/ 62 h 232"/>
                    <a:gd name="T30" fmla="*/ 260 w 282"/>
                    <a:gd name="T31" fmla="*/ 66 h 232"/>
                    <a:gd name="T32" fmla="*/ 252 w 282"/>
                    <a:gd name="T33" fmla="*/ 60 h 232"/>
                    <a:gd name="T34" fmla="*/ 226 w 282"/>
                    <a:gd name="T35" fmla="*/ 50 h 232"/>
                    <a:gd name="T36" fmla="*/ 182 w 282"/>
                    <a:gd name="T37" fmla="*/ 40 h 232"/>
                    <a:gd name="T38" fmla="*/ 120 w 282"/>
                    <a:gd name="T39" fmla="*/ 40 h 232"/>
                    <a:gd name="T40" fmla="*/ 108 w 282"/>
                    <a:gd name="T41" fmla="*/ 42 h 232"/>
                    <a:gd name="T42" fmla="*/ 92 w 282"/>
                    <a:gd name="T43" fmla="*/ 50 h 232"/>
                    <a:gd name="T44" fmla="*/ 84 w 282"/>
                    <a:gd name="T45" fmla="*/ 62 h 232"/>
                    <a:gd name="T46" fmla="*/ 84 w 282"/>
                    <a:gd name="T47" fmla="*/ 84 h 232"/>
                    <a:gd name="T48" fmla="*/ 92 w 282"/>
                    <a:gd name="T49" fmla="*/ 110 h 232"/>
                    <a:gd name="T50" fmla="*/ 98 w 282"/>
                    <a:gd name="T51" fmla="*/ 122 h 232"/>
                    <a:gd name="T52" fmla="*/ 88 w 282"/>
                    <a:gd name="T53" fmla="*/ 144 h 232"/>
                    <a:gd name="T54" fmla="*/ 84 w 282"/>
                    <a:gd name="T55" fmla="*/ 172 h 232"/>
                    <a:gd name="T56" fmla="*/ 88 w 282"/>
                    <a:gd name="T57" fmla="*/ 208 h 232"/>
                    <a:gd name="T58" fmla="*/ 62 w 282"/>
                    <a:gd name="T59" fmla="*/ 202 h 232"/>
                    <a:gd name="T60" fmla="*/ 50 w 282"/>
                    <a:gd name="T61" fmla="*/ 194 h 232"/>
                    <a:gd name="T62" fmla="*/ 40 w 282"/>
                    <a:gd name="T63" fmla="*/ 190 h 232"/>
                    <a:gd name="T64" fmla="*/ 34 w 282"/>
                    <a:gd name="T65" fmla="*/ 196 h 232"/>
                    <a:gd name="T66" fmla="*/ 16 w 282"/>
                    <a:gd name="T67" fmla="*/ 232 h 23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282"/>
                    <a:gd name="T103" fmla="*/ 0 h 232"/>
                    <a:gd name="T104" fmla="*/ 282 w 282"/>
                    <a:gd name="T105" fmla="*/ 232 h 23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282" h="232">
                      <a:moveTo>
                        <a:pt x="16" y="232"/>
                      </a:moveTo>
                      <a:lnTo>
                        <a:pt x="16" y="232"/>
                      </a:lnTo>
                      <a:lnTo>
                        <a:pt x="14" y="206"/>
                      </a:lnTo>
                      <a:lnTo>
                        <a:pt x="10" y="174"/>
                      </a:lnTo>
                      <a:lnTo>
                        <a:pt x="2" y="132"/>
                      </a:lnTo>
                      <a:lnTo>
                        <a:pt x="0" y="120"/>
                      </a:lnTo>
                      <a:lnTo>
                        <a:pt x="0" y="110"/>
                      </a:lnTo>
                      <a:lnTo>
                        <a:pt x="2" y="100"/>
                      </a:lnTo>
                      <a:lnTo>
                        <a:pt x="4" y="90"/>
                      </a:lnTo>
                      <a:lnTo>
                        <a:pt x="12" y="70"/>
                      </a:lnTo>
                      <a:lnTo>
                        <a:pt x="24" y="52"/>
                      </a:lnTo>
                      <a:lnTo>
                        <a:pt x="38" y="36"/>
                      </a:lnTo>
                      <a:lnTo>
                        <a:pt x="54" y="22"/>
                      </a:lnTo>
                      <a:lnTo>
                        <a:pt x="72" y="12"/>
                      </a:lnTo>
                      <a:lnTo>
                        <a:pt x="92" y="4"/>
                      </a:lnTo>
                      <a:lnTo>
                        <a:pt x="114" y="0"/>
                      </a:lnTo>
                      <a:lnTo>
                        <a:pt x="136" y="0"/>
                      </a:lnTo>
                      <a:lnTo>
                        <a:pt x="164" y="0"/>
                      </a:lnTo>
                      <a:lnTo>
                        <a:pt x="196" y="4"/>
                      </a:lnTo>
                      <a:lnTo>
                        <a:pt x="212" y="6"/>
                      </a:lnTo>
                      <a:lnTo>
                        <a:pt x="228" y="12"/>
                      </a:lnTo>
                      <a:lnTo>
                        <a:pt x="244" y="18"/>
                      </a:lnTo>
                      <a:lnTo>
                        <a:pt x="258" y="26"/>
                      </a:lnTo>
                      <a:lnTo>
                        <a:pt x="270" y="36"/>
                      </a:lnTo>
                      <a:lnTo>
                        <a:pt x="282" y="50"/>
                      </a:lnTo>
                      <a:lnTo>
                        <a:pt x="276" y="62"/>
                      </a:lnTo>
                      <a:lnTo>
                        <a:pt x="270" y="62"/>
                      </a:lnTo>
                      <a:lnTo>
                        <a:pt x="264" y="62"/>
                      </a:lnTo>
                      <a:lnTo>
                        <a:pt x="260" y="66"/>
                      </a:lnTo>
                      <a:lnTo>
                        <a:pt x="252" y="60"/>
                      </a:lnTo>
                      <a:lnTo>
                        <a:pt x="242" y="56"/>
                      </a:lnTo>
                      <a:lnTo>
                        <a:pt x="226" y="50"/>
                      </a:lnTo>
                      <a:lnTo>
                        <a:pt x="206" y="44"/>
                      </a:lnTo>
                      <a:lnTo>
                        <a:pt x="182" y="40"/>
                      </a:lnTo>
                      <a:lnTo>
                        <a:pt x="154" y="40"/>
                      </a:lnTo>
                      <a:lnTo>
                        <a:pt x="120" y="40"/>
                      </a:lnTo>
                      <a:lnTo>
                        <a:pt x="108" y="42"/>
                      </a:lnTo>
                      <a:lnTo>
                        <a:pt x="100" y="46"/>
                      </a:lnTo>
                      <a:lnTo>
                        <a:pt x="92" y="50"/>
                      </a:lnTo>
                      <a:lnTo>
                        <a:pt x="88" y="56"/>
                      </a:lnTo>
                      <a:lnTo>
                        <a:pt x="84" y="62"/>
                      </a:lnTo>
                      <a:lnTo>
                        <a:pt x="82" y="68"/>
                      </a:lnTo>
                      <a:lnTo>
                        <a:pt x="84" y="84"/>
                      </a:lnTo>
                      <a:lnTo>
                        <a:pt x="86" y="98"/>
                      </a:lnTo>
                      <a:lnTo>
                        <a:pt x="92" y="110"/>
                      </a:lnTo>
                      <a:lnTo>
                        <a:pt x="98" y="122"/>
                      </a:lnTo>
                      <a:lnTo>
                        <a:pt x="94" y="128"/>
                      </a:lnTo>
                      <a:lnTo>
                        <a:pt x="88" y="144"/>
                      </a:lnTo>
                      <a:lnTo>
                        <a:pt x="84" y="156"/>
                      </a:lnTo>
                      <a:lnTo>
                        <a:pt x="84" y="172"/>
                      </a:lnTo>
                      <a:lnTo>
                        <a:pt x="84" y="188"/>
                      </a:lnTo>
                      <a:lnTo>
                        <a:pt x="88" y="208"/>
                      </a:lnTo>
                      <a:lnTo>
                        <a:pt x="62" y="202"/>
                      </a:lnTo>
                      <a:lnTo>
                        <a:pt x="58" y="198"/>
                      </a:lnTo>
                      <a:lnTo>
                        <a:pt x="50" y="194"/>
                      </a:lnTo>
                      <a:lnTo>
                        <a:pt x="46" y="192"/>
                      </a:lnTo>
                      <a:lnTo>
                        <a:pt x="40" y="190"/>
                      </a:lnTo>
                      <a:lnTo>
                        <a:pt x="36" y="192"/>
                      </a:lnTo>
                      <a:lnTo>
                        <a:pt x="34" y="196"/>
                      </a:lnTo>
                      <a:lnTo>
                        <a:pt x="16" y="232"/>
                      </a:lnTo>
                      <a:close/>
                    </a:path>
                  </a:pathLst>
                </a:custGeom>
                <a:solidFill>
                  <a:srgbClr val="3D291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23" name="Freeform 471"/>
                <p:cNvSpPr>
                  <a:spLocks/>
                </p:cNvSpPr>
                <p:nvPr/>
              </p:nvSpPr>
              <p:spPr bwMode="auto">
                <a:xfrm>
                  <a:off x="1932" y="3024"/>
                  <a:ext cx="282" cy="232"/>
                </a:xfrm>
                <a:custGeom>
                  <a:avLst/>
                  <a:gdLst>
                    <a:gd name="T0" fmla="*/ 16 w 282"/>
                    <a:gd name="T1" fmla="*/ 232 h 232"/>
                    <a:gd name="T2" fmla="*/ 10 w 282"/>
                    <a:gd name="T3" fmla="*/ 174 h 232"/>
                    <a:gd name="T4" fmla="*/ 2 w 282"/>
                    <a:gd name="T5" fmla="*/ 132 h 232"/>
                    <a:gd name="T6" fmla="*/ 0 w 282"/>
                    <a:gd name="T7" fmla="*/ 110 h 232"/>
                    <a:gd name="T8" fmla="*/ 4 w 282"/>
                    <a:gd name="T9" fmla="*/ 90 h 232"/>
                    <a:gd name="T10" fmla="*/ 24 w 282"/>
                    <a:gd name="T11" fmla="*/ 52 h 232"/>
                    <a:gd name="T12" fmla="*/ 54 w 282"/>
                    <a:gd name="T13" fmla="*/ 22 h 232"/>
                    <a:gd name="T14" fmla="*/ 92 w 282"/>
                    <a:gd name="T15" fmla="*/ 4 h 232"/>
                    <a:gd name="T16" fmla="*/ 114 w 282"/>
                    <a:gd name="T17" fmla="*/ 0 h 232"/>
                    <a:gd name="T18" fmla="*/ 164 w 282"/>
                    <a:gd name="T19" fmla="*/ 0 h 232"/>
                    <a:gd name="T20" fmla="*/ 212 w 282"/>
                    <a:gd name="T21" fmla="*/ 6 h 232"/>
                    <a:gd name="T22" fmla="*/ 244 w 282"/>
                    <a:gd name="T23" fmla="*/ 18 h 232"/>
                    <a:gd name="T24" fmla="*/ 270 w 282"/>
                    <a:gd name="T25" fmla="*/ 36 h 232"/>
                    <a:gd name="T26" fmla="*/ 276 w 282"/>
                    <a:gd name="T27" fmla="*/ 62 h 232"/>
                    <a:gd name="T28" fmla="*/ 270 w 282"/>
                    <a:gd name="T29" fmla="*/ 62 h 232"/>
                    <a:gd name="T30" fmla="*/ 260 w 282"/>
                    <a:gd name="T31" fmla="*/ 66 h 232"/>
                    <a:gd name="T32" fmla="*/ 252 w 282"/>
                    <a:gd name="T33" fmla="*/ 60 h 232"/>
                    <a:gd name="T34" fmla="*/ 226 w 282"/>
                    <a:gd name="T35" fmla="*/ 50 h 232"/>
                    <a:gd name="T36" fmla="*/ 182 w 282"/>
                    <a:gd name="T37" fmla="*/ 40 h 232"/>
                    <a:gd name="T38" fmla="*/ 120 w 282"/>
                    <a:gd name="T39" fmla="*/ 40 h 232"/>
                    <a:gd name="T40" fmla="*/ 108 w 282"/>
                    <a:gd name="T41" fmla="*/ 42 h 232"/>
                    <a:gd name="T42" fmla="*/ 92 w 282"/>
                    <a:gd name="T43" fmla="*/ 50 h 232"/>
                    <a:gd name="T44" fmla="*/ 84 w 282"/>
                    <a:gd name="T45" fmla="*/ 62 h 232"/>
                    <a:gd name="T46" fmla="*/ 84 w 282"/>
                    <a:gd name="T47" fmla="*/ 84 h 232"/>
                    <a:gd name="T48" fmla="*/ 92 w 282"/>
                    <a:gd name="T49" fmla="*/ 110 h 232"/>
                    <a:gd name="T50" fmla="*/ 98 w 282"/>
                    <a:gd name="T51" fmla="*/ 122 h 232"/>
                    <a:gd name="T52" fmla="*/ 88 w 282"/>
                    <a:gd name="T53" fmla="*/ 144 h 232"/>
                    <a:gd name="T54" fmla="*/ 84 w 282"/>
                    <a:gd name="T55" fmla="*/ 172 h 232"/>
                    <a:gd name="T56" fmla="*/ 88 w 282"/>
                    <a:gd name="T57" fmla="*/ 208 h 232"/>
                    <a:gd name="T58" fmla="*/ 62 w 282"/>
                    <a:gd name="T59" fmla="*/ 202 h 232"/>
                    <a:gd name="T60" fmla="*/ 50 w 282"/>
                    <a:gd name="T61" fmla="*/ 194 h 232"/>
                    <a:gd name="T62" fmla="*/ 40 w 282"/>
                    <a:gd name="T63" fmla="*/ 190 h 232"/>
                    <a:gd name="T64" fmla="*/ 34 w 282"/>
                    <a:gd name="T65" fmla="*/ 196 h 232"/>
                    <a:gd name="T66" fmla="*/ 16 w 282"/>
                    <a:gd name="T67" fmla="*/ 232 h 23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282"/>
                    <a:gd name="T103" fmla="*/ 0 h 232"/>
                    <a:gd name="T104" fmla="*/ 282 w 282"/>
                    <a:gd name="T105" fmla="*/ 232 h 23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282" h="232">
                      <a:moveTo>
                        <a:pt x="16" y="232"/>
                      </a:moveTo>
                      <a:lnTo>
                        <a:pt x="16" y="232"/>
                      </a:lnTo>
                      <a:lnTo>
                        <a:pt x="14" y="206"/>
                      </a:lnTo>
                      <a:lnTo>
                        <a:pt x="10" y="174"/>
                      </a:lnTo>
                      <a:lnTo>
                        <a:pt x="2" y="132"/>
                      </a:lnTo>
                      <a:lnTo>
                        <a:pt x="0" y="120"/>
                      </a:lnTo>
                      <a:lnTo>
                        <a:pt x="0" y="110"/>
                      </a:lnTo>
                      <a:lnTo>
                        <a:pt x="2" y="100"/>
                      </a:lnTo>
                      <a:lnTo>
                        <a:pt x="4" y="90"/>
                      </a:lnTo>
                      <a:lnTo>
                        <a:pt x="12" y="70"/>
                      </a:lnTo>
                      <a:lnTo>
                        <a:pt x="24" y="52"/>
                      </a:lnTo>
                      <a:lnTo>
                        <a:pt x="38" y="36"/>
                      </a:lnTo>
                      <a:lnTo>
                        <a:pt x="54" y="22"/>
                      </a:lnTo>
                      <a:lnTo>
                        <a:pt x="72" y="12"/>
                      </a:lnTo>
                      <a:lnTo>
                        <a:pt x="92" y="4"/>
                      </a:lnTo>
                      <a:lnTo>
                        <a:pt x="114" y="0"/>
                      </a:lnTo>
                      <a:lnTo>
                        <a:pt x="136" y="0"/>
                      </a:lnTo>
                      <a:lnTo>
                        <a:pt x="164" y="0"/>
                      </a:lnTo>
                      <a:lnTo>
                        <a:pt x="196" y="4"/>
                      </a:lnTo>
                      <a:lnTo>
                        <a:pt x="212" y="6"/>
                      </a:lnTo>
                      <a:lnTo>
                        <a:pt x="228" y="12"/>
                      </a:lnTo>
                      <a:lnTo>
                        <a:pt x="244" y="18"/>
                      </a:lnTo>
                      <a:lnTo>
                        <a:pt x="258" y="26"/>
                      </a:lnTo>
                      <a:lnTo>
                        <a:pt x="270" y="36"/>
                      </a:lnTo>
                      <a:lnTo>
                        <a:pt x="282" y="50"/>
                      </a:lnTo>
                      <a:lnTo>
                        <a:pt x="276" y="62"/>
                      </a:lnTo>
                      <a:lnTo>
                        <a:pt x="270" y="62"/>
                      </a:lnTo>
                      <a:lnTo>
                        <a:pt x="264" y="62"/>
                      </a:lnTo>
                      <a:lnTo>
                        <a:pt x="260" y="66"/>
                      </a:lnTo>
                      <a:lnTo>
                        <a:pt x="252" y="60"/>
                      </a:lnTo>
                      <a:lnTo>
                        <a:pt x="242" y="56"/>
                      </a:lnTo>
                      <a:lnTo>
                        <a:pt x="226" y="50"/>
                      </a:lnTo>
                      <a:lnTo>
                        <a:pt x="206" y="44"/>
                      </a:lnTo>
                      <a:lnTo>
                        <a:pt x="182" y="40"/>
                      </a:lnTo>
                      <a:lnTo>
                        <a:pt x="154" y="40"/>
                      </a:lnTo>
                      <a:lnTo>
                        <a:pt x="120" y="40"/>
                      </a:lnTo>
                      <a:lnTo>
                        <a:pt x="108" y="42"/>
                      </a:lnTo>
                      <a:lnTo>
                        <a:pt x="100" y="46"/>
                      </a:lnTo>
                      <a:lnTo>
                        <a:pt x="92" y="50"/>
                      </a:lnTo>
                      <a:lnTo>
                        <a:pt x="88" y="56"/>
                      </a:lnTo>
                      <a:lnTo>
                        <a:pt x="84" y="62"/>
                      </a:lnTo>
                      <a:lnTo>
                        <a:pt x="82" y="68"/>
                      </a:lnTo>
                      <a:lnTo>
                        <a:pt x="84" y="84"/>
                      </a:lnTo>
                      <a:lnTo>
                        <a:pt x="86" y="98"/>
                      </a:lnTo>
                      <a:lnTo>
                        <a:pt x="92" y="110"/>
                      </a:lnTo>
                      <a:lnTo>
                        <a:pt x="98" y="122"/>
                      </a:lnTo>
                      <a:lnTo>
                        <a:pt x="94" y="128"/>
                      </a:lnTo>
                      <a:lnTo>
                        <a:pt x="88" y="144"/>
                      </a:lnTo>
                      <a:lnTo>
                        <a:pt x="84" y="156"/>
                      </a:lnTo>
                      <a:lnTo>
                        <a:pt x="84" y="172"/>
                      </a:lnTo>
                      <a:lnTo>
                        <a:pt x="84" y="188"/>
                      </a:lnTo>
                      <a:lnTo>
                        <a:pt x="88" y="208"/>
                      </a:lnTo>
                      <a:lnTo>
                        <a:pt x="62" y="202"/>
                      </a:lnTo>
                      <a:lnTo>
                        <a:pt x="58" y="198"/>
                      </a:lnTo>
                      <a:lnTo>
                        <a:pt x="50" y="194"/>
                      </a:lnTo>
                      <a:lnTo>
                        <a:pt x="46" y="192"/>
                      </a:lnTo>
                      <a:lnTo>
                        <a:pt x="40" y="190"/>
                      </a:lnTo>
                      <a:lnTo>
                        <a:pt x="36" y="192"/>
                      </a:lnTo>
                      <a:lnTo>
                        <a:pt x="34" y="196"/>
                      </a:lnTo>
                      <a:lnTo>
                        <a:pt x="16" y="23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24" name="Freeform 472"/>
                <p:cNvSpPr>
                  <a:spLocks/>
                </p:cNvSpPr>
                <p:nvPr/>
              </p:nvSpPr>
              <p:spPr bwMode="auto">
                <a:xfrm>
                  <a:off x="2056" y="3174"/>
                  <a:ext cx="98" cy="26"/>
                </a:xfrm>
                <a:custGeom>
                  <a:avLst/>
                  <a:gdLst>
                    <a:gd name="T0" fmla="*/ 0 w 98"/>
                    <a:gd name="T1" fmla="*/ 26 h 26"/>
                    <a:gd name="T2" fmla="*/ 0 w 98"/>
                    <a:gd name="T3" fmla="*/ 26 h 26"/>
                    <a:gd name="T4" fmla="*/ 16 w 98"/>
                    <a:gd name="T5" fmla="*/ 22 h 26"/>
                    <a:gd name="T6" fmla="*/ 30 w 98"/>
                    <a:gd name="T7" fmla="*/ 18 h 26"/>
                    <a:gd name="T8" fmla="*/ 46 w 98"/>
                    <a:gd name="T9" fmla="*/ 14 h 26"/>
                    <a:gd name="T10" fmla="*/ 46 w 98"/>
                    <a:gd name="T11" fmla="*/ 14 h 26"/>
                    <a:gd name="T12" fmla="*/ 62 w 98"/>
                    <a:gd name="T13" fmla="*/ 16 h 26"/>
                    <a:gd name="T14" fmla="*/ 78 w 98"/>
                    <a:gd name="T15" fmla="*/ 20 h 26"/>
                    <a:gd name="T16" fmla="*/ 96 w 98"/>
                    <a:gd name="T17" fmla="*/ 26 h 26"/>
                    <a:gd name="T18" fmla="*/ 96 w 98"/>
                    <a:gd name="T19" fmla="*/ 26 h 26"/>
                    <a:gd name="T20" fmla="*/ 98 w 98"/>
                    <a:gd name="T21" fmla="*/ 24 h 26"/>
                    <a:gd name="T22" fmla="*/ 98 w 98"/>
                    <a:gd name="T23" fmla="*/ 20 h 26"/>
                    <a:gd name="T24" fmla="*/ 96 w 98"/>
                    <a:gd name="T25" fmla="*/ 14 h 26"/>
                    <a:gd name="T26" fmla="*/ 86 w 98"/>
                    <a:gd name="T27" fmla="*/ 6 h 26"/>
                    <a:gd name="T28" fmla="*/ 86 w 98"/>
                    <a:gd name="T29" fmla="*/ 6 h 26"/>
                    <a:gd name="T30" fmla="*/ 78 w 98"/>
                    <a:gd name="T31" fmla="*/ 4 h 26"/>
                    <a:gd name="T32" fmla="*/ 68 w 98"/>
                    <a:gd name="T33" fmla="*/ 2 h 26"/>
                    <a:gd name="T34" fmla="*/ 56 w 98"/>
                    <a:gd name="T35" fmla="*/ 0 h 26"/>
                    <a:gd name="T36" fmla="*/ 42 w 98"/>
                    <a:gd name="T37" fmla="*/ 2 h 26"/>
                    <a:gd name="T38" fmla="*/ 28 w 98"/>
                    <a:gd name="T39" fmla="*/ 4 h 26"/>
                    <a:gd name="T40" fmla="*/ 16 w 98"/>
                    <a:gd name="T41" fmla="*/ 8 h 26"/>
                    <a:gd name="T42" fmla="*/ 6 w 98"/>
                    <a:gd name="T43" fmla="*/ 16 h 26"/>
                    <a:gd name="T44" fmla="*/ 2 w 98"/>
                    <a:gd name="T45" fmla="*/ 20 h 26"/>
                    <a:gd name="T46" fmla="*/ 0 w 98"/>
                    <a:gd name="T47" fmla="*/ 26 h 2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98"/>
                    <a:gd name="T73" fmla="*/ 0 h 26"/>
                    <a:gd name="T74" fmla="*/ 98 w 98"/>
                    <a:gd name="T75" fmla="*/ 26 h 2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98" h="26">
                      <a:moveTo>
                        <a:pt x="0" y="26"/>
                      </a:moveTo>
                      <a:lnTo>
                        <a:pt x="0" y="26"/>
                      </a:lnTo>
                      <a:lnTo>
                        <a:pt x="16" y="22"/>
                      </a:lnTo>
                      <a:lnTo>
                        <a:pt x="30" y="18"/>
                      </a:lnTo>
                      <a:lnTo>
                        <a:pt x="46" y="14"/>
                      </a:lnTo>
                      <a:lnTo>
                        <a:pt x="62" y="16"/>
                      </a:lnTo>
                      <a:lnTo>
                        <a:pt x="78" y="20"/>
                      </a:lnTo>
                      <a:lnTo>
                        <a:pt x="96" y="26"/>
                      </a:lnTo>
                      <a:lnTo>
                        <a:pt x="98" y="24"/>
                      </a:lnTo>
                      <a:lnTo>
                        <a:pt x="98" y="20"/>
                      </a:lnTo>
                      <a:lnTo>
                        <a:pt x="96" y="14"/>
                      </a:lnTo>
                      <a:lnTo>
                        <a:pt x="86" y="6"/>
                      </a:lnTo>
                      <a:lnTo>
                        <a:pt x="78" y="4"/>
                      </a:lnTo>
                      <a:lnTo>
                        <a:pt x="68" y="2"/>
                      </a:lnTo>
                      <a:lnTo>
                        <a:pt x="56" y="0"/>
                      </a:lnTo>
                      <a:lnTo>
                        <a:pt x="42" y="2"/>
                      </a:lnTo>
                      <a:lnTo>
                        <a:pt x="28" y="4"/>
                      </a:lnTo>
                      <a:lnTo>
                        <a:pt x="16" y="8"/>
                      </a:lnTo>
                      <a:lnTo>
                        <a:pt x="6" y="16"/>
                      </a:lnTo>
                      <a:lnTo>
                        <a:pt x="2" y="20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solidFill>
                  <a:srgbClr val="3D291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25" name="Freeform 473"/>
                <p:cNvSpPr>
                  <a:spLocks/>
                </p:cNvSpPr>
                <p:nvPr/>
              </p:nvSpPr>
              <p:spPr bwMode="auto">
                <a:xfrm>
                  <a:off x="2056" y="3174"/>
                  <a:ext cx="98" cy="26"/>
                </a:xfrm>
                <a:custGeom>
                  <a:avLst/>
                  <a:gdLst>
                    <a:gd name="T0" fmla="*/ 0 w 98"/>
                    <a:gd name="T1" fmla="*/ 26 h 26"/>
                    <a:gd name="T2" fmla="*/ 0 w 98"/>
                    <a:gd name="T3" fmla="*/ 26 h 26"/>
                    <a:gd name="T4" fmla="*/ 16 w 98"/>
                    <a:gd name="T5" fmla="*/ 22 h 26"/>
                    <a:gd name="T6" fmla="*/ 30 w 98"/>
                    <a:gd name="T7" fmla="*/ 18 h 26"/>
                    <a:gd name="T8" fmla="*/ 46 w 98"/>
                    <a:gd name="T9" fmla="*/ 14 h 26"/>
                    <a:gd name="T10" fmla="*/ 46 w 98"/>
                    <a:gd name="T11" fmla="*/ 14 h 26"/>
                    <a:gd name="T12" fmla="*/ 62 w 98"/>
                    <a:gd name="T13" fmla="*/ 16 h 26"/>
                    <a:gd name="T14" fmla="*/ 78 w 98"/>
                    <a:gd name="T15" fmla="*/ 20 h 26"/>
                    <a:gd name="T16" fmla="*/ 96 w 98"/>
                    <a:gd name="T17" fmla="*/ 26 h 26"/>
                    <a:gd name="T18" fmla="*/ 96 w 98"/>
                    <a:gd name="T19" fmla="*/ 26 h 26"/>
                    <a:gd name="T20" fmla="*/ 98 w 98"/>
                    <a:gd name="T21" fmla="*/ 24 h 26"/>
                    <a:gd name="T22" fmla="*/ 98 w 98"/>
                    <a:gd name="T23" fmla="*/ 20 h 26"/>
                    <a:gd name="T24" fmla="*/ 96 w 98"/>
                    <a:gd name="T25" fmla="*/ 14 h 26"/>
                    <a:gd name="T26" fmla="*/ 86 w 98"/>
                    <a:gd name="T27" fmla="*/ 6 h 26"/>
                    <a:gd name="T28" fmla="*/ 86 w 98"/>
                    <a:gd name="T29" fmla="*/ 6 h 26"/>
                    <a:gd name="T30" fmla="*/ 78 w 98"/>
                    <a:gd name="T31" fmla="*/ 4 h 26"/>
                    <a:gd name="T32" fmla="*/ 68 w 98"/>
                    <a:gd name="T33" fmla="*/ 2 h 26"/>
                    <a:gd name="T34" fmla="*/ 56 w 98"/>
                    <a:gd name="T35" fmla="*/ 0 h 26"/>
                    <a:gd name="T36" fmla="*/ 42 w 98"/>
                    <a:gd name="T37" fmla="*/ 2 h 26"/>
                    <a:gd name="T38" fmla="*/ 28 w 98"/>
                    <a:gd name="T39" fmla="*/ 4 h 26"/>
                    <a:gd name="T40" fmla="*/ 16 w 98"/>
                    <a:gd name="T41" fmla="*/ 8 h 26"/>
                    <a:gd name="T42" fmla="*/ 6 w 98"/>
                    <a:gd name="T43" fmla="*/ 16 h 26"/>
                    <a:gd name="T44" fmla="*/ 2 w 98"/>
                    <a:gd name="T45" fmla="*/ 20 h 26"/>
                    <a:gd name="T46" fmla="*/ 0 w 98"/>
                    <a:gd name="T47" fmla="*/ 26 h 2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98"/>
                    <a:gd name="T73" fmla="*/ 0 h 26"/>
                    <a:gd name="T74" fmla="*/ 98 w 98"/>
                    <a:gd name="T75" fmla="*/ 26 h 2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98" h="26">
                      <a:moveTo>
                        <a:pt x="0" y="26"/>
                      </a:moveTo>
                      <a:lnTo>
                        <a:pt x="0" y="26"/>
                      </a:lnTo>
                      <a:lnTo>
                        <a:pt x="16" y="22"/>
                      </a:lnTo>
                      <a:lnTo>
                        <a:pt x="30" y="18"/>
                      </a:lnTo>
                      <a:lnTo>
                        <a:pt x="46" y="14"/>
                      </a:lnTo>
                      <a:lnTo>
                        <a:pt x="62" y="16"/>
                      </a:lnTo>
                      <a:lnTo>
                        <a:pt x="78" y="20"/>
                      </a:lnTo>
                      <a:lnTo>
                        <a:pt x="96" y="26"/>
                      </a:lnTo>
                      <a:lnTo>
                        <a:pt x="98" y="24"/>
                      </a:lnTo>
                      <a:lnTo>
                        <a:pt x="98" y="20"/>
                      </a:lnTo>
                      <a:lnTo>
                        <a:pt x="96" y="14"/>
                      </a:lnTo>
                      <a:lnTo>
                        <a:pt x="86" y="6"/>
                      </a:lnTo>
                      <a:lnTo>
                        <a:pt x="78" y="4"/>
                      </a:lnTo>
                      <a:lnTo>
                        <a:pt x="68" y="2"/>
                      </a:lnTo>
                      <a:lnTo>
                        <a:pt x="56" y="0"/>
                      </a:lnTo>
                      <a:lnTo>
                        <a:pt x="42" y="2"/>
                      </a:lnTo>
                      <a:lnTo>
                        <a:pt x="28" y="4"/>
                      </a:lnTo>
                      <a:lnTo>
                        <a:pt x="16" y="8"/>
                      </a:lnTo>
                      <a:lnTo>
                        <a:pt x="6" y="16"/>
                      </a:lnTo>
                      <a:lnTo>
                        <a:pt x="2" y="20"/>
                      </a:lnTo>
                      <a:lnTo>
                        <a:pt x="0" y="26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26" name="Freeform 474"/>
                <p:cNvSpPr>
                  <a:spLocks/>
                </p:cNvSpPr>
                <p:nvPr/>
              </p:nvSpPr>
              <p:spPr bwMode="auto">
                <a:xfrm>
                  <a:off x="2186" y="3176"/>
                  <a:ext cx="38" cy="24"/>
                </a:xfrm>
                <a:custGeom>
                  <a:avLst/>
                  <a:gdLst>
                    <a:gd name="T0" fmla="*/ 0 w 38"/>
                    <a:gd name="T1" fmla="*/ 24 h 24"/>
                    <a:gd name="T2" fmla="*/ 0 w 38"/>
                    <a:gd name="T3" fmla="*/ 24 h 24"/>
                    <a:gd name="T4" fmla="*/ 14 w 38"/>
                    <a:gd name="T5" fmla="*/ 18 h 24"/>
                    <a:gd name="T6" fmla="*/ 24 w 38"/>
                    <a:gd name="T7" fmla="*/ 16 h 24"/>
                    <a:gd name="T8" fmla="*/ 30 w 38"/>
                    <a:gd name="T9" fmla="*/ 16 h 24"/>
                    <a:gd name="T10" fmla="*/ 32 w 38"/>
                    <a:gd name="T11" fmla="*/ 18 h 24"/>
                    <a:gd name="T12" fmla="*/ 32 w 38"/>
                    <a:gd name="T13" fmla="*/ 18 h 24"/>
                    <a:gd name="T14" fmla="*/ 34 w 38"/>
                    <a:gd name="T15" fmla="*/ 16 h 24"/>
                    <a:gd name="T16" fmla="*/ 38 w 38"/>
                    <a:gd name="T17" fmla="*/ 12 h 24"/>
                    <a:gd name="T18" fmla="*/ 38 w 38"/>
                    <a:gd name="T19" fmla="*/ 8 h 24"/>
                    <a:gd name="T20" fmla="*/ 38 w 38"/>
                    <a:gd name="T21" fmla="*/ 6 h 24"/>
                    <a:gd name="T22" fmla="*/ 38 w 38"/>
                    <a:gd name="T23" fmla="*/ 2 h 24"/>
                    <a:gd name="T24" fmla="*/ 34 w 38"/>
                    <a:gd name="T25" fmla="*/ 0 h 24"/>
                    <a:gd name="T26" fmla="*/ 34 w 38"/>
                    <a:gd name="T27" fmla="*/ 0 h 24"/>
                    <a:gd name="T28" fmla="*/ 30 w 38"/>
                    <a:gd name="T29" fmla="*/ 0 h 24"/>
                    <a:gd name="T30" fmla="*/ 24 w 38"/>
                    <a:gd name="T31" fmla="*/ 0 h 24"/>
                    <a:gd name="T32" fmla="*/ 14 w 38"/>
                    <a:gd name="T33" fmla="*/ 6 h 24"/>
                    <a:gd name="T34" fmla="*/ 4 w 38"/>
                    <a:gd name="T35" fmla="*/ 14 h 24"/>
                    <a:gd name="T36" fmla="*/ 0 w 38"/>
                    <a:gd name="T37" fmla="*/ 20 h 24"/>
                    <a:gd name="T38" fmla="*/ 0 w 38"/>
                    <a:gd name="T39" fmla="*/ 24 h 24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38"/>
                    <a:gd name="T61" fmla="*/ 0 h 24"/>
                    <a:gd name="T62" fmla="*/ 38 w 38"/>
                    <a:gd name="T63" fmla="*/ 24 h 24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38" h="24">
                      <a:moveTo>
                        <a:pt x="0" y="24"/>
                      </a:moveTo>
                      <a:lnTo>
                        <a:pt x="0" y="24"/>
                      </a:lnTo>
                      <a:lnTo>
                        <a:pt x="14" y="18"/>
                      </a:lnTo>
                      <a:lnTo>
                        <a:pt x="24" y="16"/>
                      </a:lnTo>
                      <a:lnTo>
                        <a:pt x="30" y="16"/>
                      </a:lnTo>
                      <a:lnTo>
                        <a:pt x="32" y="18"/>
                      </a:lnTo>
                      <a:lnTo>
                        <a:pt x="34" y="16"/>
                      </a:lnTo>
                      <a:lnTo>
                        <a:pt x="38" y="12"/>
                      </a:lnTo>
                      <a:lnTo>
                        <a:pt x="38" y="8"/>
                      </a:lnTo>
                      <a:lnTo>
                        <a:pt x="38" y="6"/>
                      </a:lnTo>
                      <a:lnTo>
                        <a:pt x="38" y="2"/>
                      </a:lnTo>
                      <a:lnTo>
                        <a:pt x="34" y="0"/>
                      </a:lnTo>
                      <a:lnTo>
                        <a:pt x="30" y="0"/>
                      </a:lnTo>
                      <a:lnTo>
                        <a:pt x="24" y="0"/>
                      </a:lnTo>
                      <a:lnTo>
                        <a:pt x="14" y="6"/>
                      </a:lnTo>
                      <a:lnTo>
                        <a:pt x="4" y="14"/>
                      </a:lnTo>
                      <a:lnTo>
                        <a:pt x="0" y="20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solidFill>
                  <a:srgbClr val="3D291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27" name="Freeform 475"/>
                <p:cNvSpPr>
                  <a:spLocks/>
                </p:cNvSpPr>
                <p:nvPr/>
              </p:nvSpPr>
              <p:spPr bwMode="auto">
                <a:xfrm>
                  <a:off x="2186" y="3176"/>
                  <a:ext cx="38" cy="24"/>
                </a:xfrm>
                <a:custGeom>
                  <a:avLst/>
                  <a:gdLst>
                    <a:gd name="T0" fmla="*/ 0 w 38"/>
                    <a:gd name="T1" fmla="*/ 24 h 24"/>
                    <a:gd name="T2" fmla="*/ 0 w 38"/>
                    <a:gd name="T3" fmla="*/ 24 h 24"/>
                    <a:gd name="T4" fmla="*/ 14 w 38"/>
                    <a:gd name="T5" fmla="*/ 18 h 24"/>
                    <a:gd name="T6" fmla="*/ 24 w 38"/>
                    <a:gd name="T7" fmla="*/ 16 h 24"/>
                    <a:gd name="T8" fmla="*/ 30 w 38"/>
                    <a:gd name="T9" fmla="*/ 16 h 24"/>
                    <a:gd name="T10" fmla="*/ 32 w 38"/>
                    <a:gd name="T11" fmla="*/ 18 h 24"/>
                    <a:gd name="T12" fmla="*/ 32 w 38"/>
                    <a:gd name="T13" fmla="*/ 18 h 24"/>
                    <a:gd name="T14" fmla="*/ 34 w 38"/>
                    <a:gd name="T15" fmla="*/ 16 h 24"/>
                    <a:gd name="T16" fmla="*/ 38 w 38"/>
                    <a:gd name="T17" fmla="*/ 12 h 24"/>
                    <a:gd name="T18" fmla="*/ 38 w 38"/>
                    <a:gd name="T19" fmla="*/ 8 h 24"/>
                    <a:gd name="T20" fmla="*/ 38 w 38"/>
                    <a:gd name="T21" fmla="*/ 6 h 24"/>
                    <a:gd name="T22" fmla="*/ 38 w 38"/>
                    <a:gd name="T23" fmla="*/ 2 h 24"/>
                    <a:gd name="T24" fmla="*/ 34 w 38"/>
                    <a:gd name="T25" fmla="*/ 0 h 24"/>
                    <a:gd name="T26" fmla="*/ 34 w 38"/>
                    <a:gd name="T27" fmla="*/ 0 h 24"/>
                    <a:gd name="T28" fmla="*/ 30 w 38"/>
                    <a:gd name="T29" fmla="*/ 0 h 24"/>
                    <a:gd name="T30" fmla="*/ 24 w 38"/>
                    <a:gd name="T31" fmla="*/ 0 h 24"/>
                    <a:gd name="T32" fmla="*/ 14 w 38"/>
                    <a:gd name="T33" fmla="*/ 6 h 24"/>
                    <a:gd name="T34" fmla="*/ 4 w 38"/>
                    <a:gd name="T35" fmla="*/ 14 h 24"/>
                    <a:gd name="T36" fmla="*/ 0 w 38"/>
                    <a:gd name="T37" fmla="*/ 20 h 24"/>
                    <a:gd name="T38" fmla="*/ 0 w 38"/>
                    <a:gd name="T39" fmla="*/ 24 h 24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38"/>
                    <a:gd name="T61" fmla="*/ 0 h 24"/>
                    <a:gd name="T62" fmla="*/ 38 w 38"/>
                    <a:gd name="T63" fmla="*/ 24 h 24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38" h="24">
                      <a:moveTo>
                        <a:pt x="0" y="24"/>
                      </a:moveTo>
                      <a:lnTo>
                        <a:pt x="0" y="24"/>
                      </a:lnTo>
                      <a:lnTo>
                        <a:pt x="14" y="18"/>
                      </a:lnTo>
                      <a:lnTo>
                        <a:pt x="24" y="16"/>
                      </a:lnTo>
                      <a:lnTo>
                        <a:pt x="30" y="16"/>
                      </a:lnTo>
                      <a:lnTo>
                        <a:pt x="32" y="18"/>
                      </a:lnTo>
                      <a:lnTo>
                        <a:pt x="34" y="16"/>
                      </a:lnTo>
                      <a:lnTo>
                        <a:pt x="38" y="12"/>
                      </a:lnTo>
                      <a:lnTo>
                        <a:pt x="38" y="8"/>
                      </a:lnTo>
                      <a:lnTo>
                        <a:pt x="38" y="6"/>
                      </a:lnTo>
                      <a:lnTo>
                        <a:pt x="38" y="2"/>
                      </a:lnTo>
                      <a:lnTo>
                        <a:pt x="34" y="0"/>
                      </a:lnTo>
                      <a:lnTo>
                        <a:pt x="30" y="0"/>
                      </a:lnTo>
                      <a:lnTo>
                        <a:pt x="24" y="0"/>
                      </a:lnTo>
                      <a:lnTo>
                        <a:pt x="14" y="6"/>
                      </a:lnTo>
                      <a:lnTo>
                        <a:pt x="4" y="14"/>
                      </a:lnTo>
                      <a:lnTo>
                        <a:pt x="0" y="20"/>
                      </a:lnTo>
                      <a:lnTo>
                        <a:pt x="0" y="2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28" name="Freeform 476"/>
                <p:cNvSpPr>
                  <a:spLocks/>
                </p:cNvSpPr>
                <p:nvPr/>
              </p:nvSpPr>
              <p:spPr bwMode="auto">
                <a:xfrm>
                  <a:off x="1948" y="3184"/>
                  <a:ext cx="46" cy="90"/>
                </a:xfrm>
                <a:custGeom>
                  <a:avLst/>
                  <a:gdLst>
                    <a:gd name="T0" fmla="*/ 46 w 46"/>
                    <a:gd name="T1" fmla="*/ 54 h 90"/>
                    <a:gd name="T2" fmla="*/ 46 w 46"/>
                    <a:gd name="T3" fmla="*/ 54 h 90"/>
                    <a:gd name="T4" fmla="*/ 46 w 46"/>
                    <a:gd name="T5" fmla="*/ 46 h 90"/>
                    <a:gd name="T6" fmla="*/ 46 w 46"/>
                    <a:gd name="T7" fmla="*/ 30 h 90"/>
                    <a:gd name="T8" fmla="*/ 44 w 46"/>
                    <a:gd name="T9" fmla="*/ 20 h 90"/>
                    <a:gd name="T10" fmla="*/ 40 w 46"/>
                    <a:gd name="T11" fmla="*/ 12 h 90"/>
                    <a:gd name="T12" fmla="*/ 34 w 46"/>
                    <a:gd name="T13" fmla="*/ 4 h 90"/>
                    <a:gd name="T14" fmla="*/ 26 w 46"/>
                    <a:gd name="T15" fmla="*/ 0 h 90"/>
                    <a:gd name="T16" fmla="*/ 26 w 46"/>
                    <a:gd name="T17" fmla="*/ 0 h 90"/>
                    <a:gd name="T18" fmla="*/ 18 w 46"/>
                    <a:gd name="T19" fmla="*/ 0 h 90"/>
                    <a:gd name="T20" fmla="*/ 10 w 46"/>
                    <a:gd name="T21" fmla="*/ 4 h 90"/>
                    <a:gd name="T22" fmla="*/ 4 w 46"/>
                    <a:gd name="T23" fmla="*/ 10 h 90"/>
                    <a:gd name="T24" fmla="*/ 2 w 46"/>
                    <a:gd name="T25" fmla="*/ 18 h 90"/>
                    <a:gd name="T26" fmla="*/ 0 w 46"/>
                    <a:gd name="T27" fmla="*/ 30 h 90"/>
                    <a:gd name="T28" fmla="*/ 2 w 46"/>
                    <a:gd name="T29" fmla="*/ 42 h 90"/>
                    <a:gd name="T30" fmla="*/ 6 w 46"/>
                    <a:gd name="T31" fmla="*/ 56 h 90"/>
                    <a:gd name="T32" fmla="*/ 14 w 46"/>
                    <a:gd name="T33" fmla="*/ 70 h 90"/>
                    <a:gd name="T34" fmla="*/ 14 w 46"/>
                    <a:gd name="T35" fmla="*/ 70 h 90"/>
                    <a:gd name="T36" fmla="*/ 22 w 46"/>
                    <a:gd name="T37" fmla="*/ 80 h 90"/>
                    <a:gd name="T38" fmla="*/ 28 w 46"/>
                    <a:gd name="T39" fmla="*/ 88 h 90"/>
                    <a:gd name="T40" fmla="*/ 34 w 46"/>
                    <a:gd name="T41" fmla="*/ 90 h 90"/>
                    <a:gd name="T42" fmla="*/ 40 w 46"/>
                    <a:gd name="T43" fmla="*/ 88 h 90"/>
                    <a:gd name="T44" fmla="*/ 44 w 46"/>
                    <a:gd name="T45" fmla="*/ 84 h 90"/>
                    <a:gd name="T46" fmla="*/ 46 w 46"/>
                    <a:gd name="T47" fmla="*/ 76 h 90"/>
                    <a:gd name="T48" fmla="*/ 46 w 46"/>
                    <a:gd name="T49" fmla="*/ 66 h 90"/>
                    <a:gd name="T50" fmla="*/ 46 w 46"/>
                    <a:gd name="T51" fmla="*/ 54 h 9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46"/>
                    <a:gd name="T79" fmla="*/ 0 h 90"/>
                    <a:gd name="T80" fmla="*/ 46 w 46"/>
                    <a:gd name="T81" fmla="*/ 90 h 9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46" h="90">
                      <a:moveTo>
                        <a:pt x="46" y="54"/>
                      </a:moveTo>
                      <a:lnTo>
                        <a:pt x="46" y="54"/>
                      </a:lnTo>
                      <a:lnTo>
                        <a:pt x="46" y="46"/>
                      </a:lnTo>
                      <a:lnTo>
                        <a:pt x="46" y="30"/>
                      </a:lnTo>
                      <a:lnTo>
                        <a:pt x="44" y="20"/>
                      </a:lnTo>
                      <a:lnTo>
                        <a:pt x="40" y="12"/>
                      </a:lnTo>
                      <a:lnTo>
                        <a:pt x="34" y="4"/>
                      </a:lnTo>
                      <a:lnTo>
                        <a:pt x="26" y="0"/>
                      </a:lnTo>
                      <a:lnTo>
                        <a:pt x="18" y="0"/>
                      </a:lnTo>
                      <a:lnTo>
                        <a:pt x="10" y="4"/>
                      </a:lnTo>
                      <a:lnTo>
                        <a:pt x="4" y="10"/>
                      </a:lnTo>
                      <a:lnTo>
                        <a:pt x="2" y="18"/>
                      </a:lnTo>
                      <a:lnTo>
                        <a:pt x="0" y="30"/>
                      </a:lnTo>
                      <a:lnTo>
                        <a:pt x="2" y="42"/>
                      </a:lnTo>
                      <a:lnTo>
                        <a:pt x="6" y="56"/>
                      </a:lnTo>
                      <a:lnTo>
                        <a:pt x="14" y="70"/>
                      </a:lnTo>
                      <a:lnTo>
                        <a:pt x="22" y="80"/>
                      </a:lnTo>
                      <a:lnTo>
                        <a:pt x="28" y="88"/>
                      </a:lnTo>
                      <a:lnTo>
                        <a:pt x="34" y="90"/>
                      </a:lnTo>
                      <a:lnTo>
                        <a:pt x="40" y="88"/>
                      </a:lnTo>
                      <a:lnTo>
                        <a:pt x="44" y="84"/>
                      </a:lnTo>
                      <a:lnTo>
                        <a:pt x="46" y="76"/>
                      </a:lnTo>
                      <a:lnTo>
                        <a:pt x="46" y="66"/>
                      </a:lnTo>
                      <a:lnTo>
                        <a:pt x="46" y="54"/>
                      </a:lnTo>
                      <a:close/>
                    </a:path>
                  </a:pathLst>
                </a:custGeom>
                <a:solidFill>
                  <a:srgbClr val="EF90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29" name="Freeform 477"/>
                <p:cNvSpPr>
                  <a:spLocks/>
                </p:cNvSpPr>
                <p:nvPr/>
              </p:nvSpPr>
              <p:spPr bwMode="auto">
                <a:xfrm>
                  <a:off x="1948" y="3184"/>
                  <a:ext cx="46" cy="90"/>
                </a:xfrm>
                <a:custGeom>
                  <a:avLst/>
                  <a:gdLst>
                    <a:gd name="T0" fmla="*/ 46 w 46"/>
                    <a:gd name="T1" fmla="*/ 54 h 90"/>
                    <a:gd name="T2" fmla="*/ 46 w 46"/>
                    <a:gd name="T3" fmla="*/ 54 h 90"/>
                    <a:gd name="T4" fmla="*/ 46 w 46"/>
                    <a:gd name="T5" fmla="*/ 46 h 90"/>
                    <a:gd name="T6" fmla="*/ 46 w 46"/>
                    <a:gd name="T7" fmla="*/ 30 h 90"/>
                    <a:gd name="T8" fmla="*/ 44 w 46"/>
                    <a:gd name="T9" fmla="*/ 20 h 90"/>
                    <a:gd name="T10" fmla="*/ 40 w 46"/>
                    <a:gd name="T11" fmla="*/ 12 h 90"/>
                    <a:gd name="T12" fmla="*/ 34 w 46"/>
                    <a:gd name="T13" fmla="*/ 4 h 90"/>
                    <a:gd name="T14" fmla="*/ 26 w 46"/>
                    <a:gd name="T15" fmla="*/ 0 h 90"/>
                    <a:gd name="T16" fmla="*/ 26 w 46"/>
                    <a:gd name="T17" fmla="*/ 0 h 90"/>
                    <a:gd name="T18" fmla="*/ 18 w 46"/>
                    <a:gd name="T19" fmla="*/ 0 h 90"/>
                    <a:gd name="T20" fmla="*/ 10 w 46"/>
                    <a:gd name="T21" fmla="*/ 4 h 90"/>
                    <a:gd name="T22" fmla="*/ 4 w 46"/>
                    <a:gd name="T23" fmla="*/ 10 h 90"/>
                    <a:gd name="T24" fmla="*/ 2 w 46"/>
                    <a:gd name="T25" fmla="*/ 18 h 90"/>
                    <a:gd name="T26" fmla="*/ 0 w 46"/>
                    <a:gd name="T27" fmla="*/ 30 h 90"/>
                    <a:gd name="T28" fmla="*/ 2 w 46"/>
                    <a:gd name="T29" fmla="*/ 42 h 90"/>
                    <a:gd name="T30" fmla="*/ 6 w 46"/>
                    <a:gd name="T31" fmla="*/ 56 h 90"/>
                    <a:gd name="T32" fmla="*/ 14 w 46"/>
                    <a:gd name="T33" fmla="*/ 70 h 90"/>
                    <a:gd name="T34" fmla="*/ 14 w 46"/>
                    <a:gd name="T35" fmla="*/ 70 h 90"/>
                    <a:gd name="T36" fmla="*/ 22 w 46"/>
                    <a:gd name="T37" fmla="*/ 80 h 90"/>
                    <a:gd name="T38" fmla="*/ 28 w 46"/>
                    <a:gd name="T39" fmla="*/ 88 h 90"/>
                    <a:gd name="T40" fmla="*/ 34 w 46"/>
                    <a:gd name="T41" fmla="*/ 90 h 90"/>
                    <a:gd name="T42" fmla="*/ 40 w 46"/>
                    <a:gd name="T43" fmla="*/ 88 h 90"/>
                    <a:gd name="T44" fmla="*/ 44 w 46"/>
                    <a:gd name="T45" fmla="*/ 84 h 90"/>
                    <a:gd name="T46" fmla="*/ 46 w 46"/>
                    <a:gd name="T47" fmla="*/ 76 h 90"/>
                    <a:gd name="T48" fmla="*/ 46 w 46"/>
                    <a:gd name="T49" fmla="*/ 66 h 90"/>
                    <a:gd name="T50" fmla="*/ 46 w 46"/>
                    <a:gd name="T51" fmla="*/ 54 h 9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46"/>
                    <a:gd name="T79" fmla="*/ 0 h 90"/>
                    <a:gd name="T80" fmla="*/ 46 w 46"/>
                    <a:gd name="T81" fmla="*/ 90 h 9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46" h="90">
                      <a:moveTo>
                        <a:pt x="46" y="54"/>
                      </a:moveTo>
                      <a:lnTo>
                        <a:pt x="46" y="54"/>
                      </a:lnTo>
                      <a:lnTo>
                        <a:pt x="46" y="46"/>
                      </a:lnTo>
                      <a:lnTo>
                        <a:pt x="46" y="30"/>
                      </a:lnTo>
                      <a:lnTo>
                        <a:pt x="44" y="20"/>
                      </a:lnTo>
                      <a:lnTo>
                        <a:pt x="40" y="12"/>
                      </a:lnTo>
                      <a:lnTo>
                        <a:pt x="34" y="4"/>
                      </a:lnTo>
                      <a:lnTo>
                        <a:pt x="26" y="0"/>
                      </a:lnTo>
                      <a:lnTo>
                        <a:pt x="18" y="0"/>
                      </a:lnTo>
                      <a:lnTo>
                        <a:pt x="10" y="4"/>
                      </a:lnTo>
                      <a:lnTo>
                        <a:pt x="4" y="10"/>
                      </a:lnTo>
                      <a:lnTo>
                        <a:pt x="2" y="18"/>
                      </a:lnTo>
                      <a:lnTo>
                        <a:pt x="0" y="30"/>
                      </a:lnTo>
                      <a:lnTo>
                        <a:pt x="2" y="42"/>
                      </a:lnTo>
                      <a:lnTo>
                        <a:pt x="6" y="56"/>
                      </a:lnTo>
                      <a:lnTo>
                        <a:pt x="14" y="70"/>
                      </a:lnTo>
                      <a:lnTo>
                        <a:pt x="22" y="80"/>
                      </a:lnTo>
                      <a:lnTo>
                        <a:pt x="28" y="88"/>
                      </a:lnTo>
                      <a:lnTo>
                        <a:pt x="34" y="90"/>
                      </a:lnTo>
                      <a:lnTo>
                        <a:pt x="40" y="88"/>
                      </a:lnTo>
                      <a:lnTo>
                        <a:pt x="44" y="84"/>
                      </a:lnTo>
                      <a:lnTo>
                        <a:pt x="46" y="76"/>
                      </a:lnTo>
                      <a:lnTo>
                        <a:pt x="46" y="66"/>
                      </a:lnTo>
                      <a:lnTo>
                        <a:pt x="46" y="5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30" name="Freeform 478"/>
                <p:cNvSpPr>
                  <a:spLocks/>
                </p:cNvSpPr>
                <p:nvPr/>
              </p:nvSpPr>
              <p:spPr bwMode="auto">
                <a:xfrm>
                  <a:off x="2084" y="3214"/>
                  <a:ext cx="54" cy="10"/>
                </a:xfrm>
                <a:custGeom>
                  <a:avLst/>
                  <a:gdLst>
                    <a:gd name="T0" fmla="*/ 0 w 54"/>
                    <a:gd name="T1" fmla="*/ 0 h 10"/>
                    <a:gd name="T2" fmla="*/ 0 w 54"/>
                    <a:gd name="T3" fmla="*/ 0 h 10"/>
                    <a:gd name="T4" fmla="*/ 14 w 54"/>
                    <a:gd name="T5" fmla="*/ 2 h 10"/>
                    <a:gd name="T6" fmla="*/ 34 w 54"/>
                    <a:gd name="T7" fmla="*/ 4 h 10"/>
                    <a:gd name="T8" fmla="*/ 34 w 54"/>
                    <a:gd name="T9" fmla="*/ 4 h 10"/>
                    <a:gd name="T10" fmla="*/ 54 w 54"/>
                    <a:gd name="T11" fmla="*/ 2 h 10"/>
                    <a:gd name="T12" fmla="*/ 54 w 54"/>
                    <a:gd name="T13" fmla="*/ 2 h 10"/>
                    <a:gd name="T14" fmla="*/ 50 w 54"/>
                    <a:gd name="T15" fmla="*/ 4 h 10"/>
                    <a:gd name="T16" fmla="*/ 46 w 54"/>
                    <a:gd name="T17" fmla="*/ 8 h 10"/>
                    <a:gd name="T18" fmla="*/ 42 w 54"/>
                    <a:gd name="T19" fmla="*/ 10 h 10"/>
                    <a:gd name="T20" fmla="*/ 34 w 54"/>
                    <a:gd name="T21" fmla="*/ 10 h 10"/>
                    <a:gd name="T22" fmla="*/ 24 w 54"/>
                    <a:gd name="T23" fmla="*/ 10 h 10"/>
                    <a:gd name="T24" fmla="*/ 14 w 54"/>
                    <a:gd name="T25" fmla="*/ 6 h 10"/>
                    <a:gd name="T26" fmla="*/ 0 w 54"/>
                    <a:gd name="T27" fmla="*/ 0 h 10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54"/>
                    <a:gd name="T43" fmla="*/ 0 h 10"/>
                    <a:gd name="T44" fmla="*/ 54 w 54"/>
                    <a:gd name="T45" fmla="*/ 10 h 10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54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" y="2"/>
                      </a:lnTo>
                      <a:lnTo>
                        <a:pt x="34" y="4"/>
                      </a:lnTo>
                      <a:lnTo>
                        <a:pt x="54" y="2"/>
                      </a:lnTo>
                      <a:lnTo>
                        <a:pt x="50" y="4"/>
                      </a:lnTo>
                      <a:lnTo>
                        <a:pt x="46" y="8"/>
                      </a:lnTo>
                      <a:lnTo>
                        <a:pt x="42" y="10"/>
                      </a:lnTo>
                      <a:lnTo>
                        <a:pt x="34" y="10"/>
                      </a:lnTo>
                      <a:lnTo>
                        <a:pt x="24" y="10"/>
                      </a:lnTo>
                      <a:lnTo>
                        <a:pt x="14" y="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31" name="Freeform 479"/>
                <p:cNvSpPr>
                  <a:spLocks/>
                </p:cNvSpPr>
                <p:nvPr/>
              </p:nvSpPr>
              <p:spPr bwMode="auto">
                <a:xfrm>
                  <a:off x="2084" y="3214"/>
                  <a:ext cx="54" cy="10"/>
                </a:xfrm>
                <a:custGeom>
                  <a:avLst/>
                  <a:gdLst>
                    <a:gd name="T0" fmla="*/ 0 w 54"/>
                    <a:gd name="T1" fmla="*/ 0 h 10"/>
                    <a:gd name="T2" fmla="*/ 0 w 54"/>
                    <a:gd name="T3" fmla="*/ 0 h 10"/>
                    <a:gd name="T4" fmla="*/ 14 w 54"/>
                    <a:gd name="T5" fmla="*/ 2 h 10"/>
                    <a:gd name="T6" fmla="*/ 34 w 54"/>
                    <a:gd name="T7" fmla="*/ 4 h 10"/>
                    <a:gd name="T8" fmla="*/ 34 w 54"/>
                    <a:gd name="T9" fmla="*/ 4 h 10"/>
                    <a:gd name="T10" fmla="*/ 54 w 54"/>
                    <a:gd name="T11" fmla="*/ 2 h 10"/>
                    <a:gd name="T12" fmla="*/ 54 w 54"/>
                    <a:gd name="T13" fmla="*/ 2 h 10"/>
                    <a:gd name="T14" fmla="*/ 50 w 54"/>
                    <a:gd name="T15" fmla="*/ 4 h 10"/>
                    <a:gd name="T16" fmla="*/ 46 w 54"/>
                    <a:gd name="T17" fmla="*/ 8 h 10"/>
                    <a:gd name="T18" fmla="*/ 42 w 54"/>
                    <a:gd name="T19" fmla="*/ 10 h 10"/>
                    <a:gd name="T20" fmla="*/ 34 w 54"/>
                    <a:gd name="T21" fmla="*/ 10 h 10"/>
                    <a:gd name="T22" fmla="*/ 24 w 54"/>
                    <a:gd name="T23" fmla="*/ 10 h 10"/>
                    <a:gd name="T24" fmla="*/ 14 w 54"/>
                    <a:gd name="T25" fmla="*/ 6 h 10"/>
                    <a:gd name="T26" fmla="*/ 0 w 54"/>
                    <a:gd name="T27" fmla="*/ 0 h 10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54"/>
                    <a:gd name="T43" fmla="*/ 0 h 10"/>
                    <a:gd name="T44" fmla="*/ 54 w 54"/>
                    <a:gd name="T45" fmla="*/ 10 h 10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54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" y="2"/>
                      </a:lnTo>
                      <a:lnTo>
                        <a:pt x="34" y="4"/>
                      </a:lnTo>
                      <a:lnTo>
                        <a:pt x="54" y="2"/>
                      </a:lnTo>
                      <a:lnTo>
                        <a:pt x="50" y="4"/>
                      </a:lnTo>
                      <a:lnTo>
                        <a:pt x="46" y="8"/>
                      </a:lnTo>
                      <a:lnTo>
                        <a:pt x="42" y="10"/>
                      </a:lnTo>
                      <a:lnTo>
                        <a:pt x="34" y="10"/>
                      </a:lnTo>
                      <a:lnTo>
                        <a:pt x="24" y="10"/>
                      </a:lnTo>
                      <a:lnTo>
                        <a:pt x="14" y="6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32" name="Freeform 480"/>
                <p:cNvSpPr>
                  <a:spLocks/>
                </p:cNvSpPr>
                <p:nvPr/>
              </p:nvSpPr>
              <p:spPr bwMode="auto">
                <a:xfrm>
                  <a:off x="2186" y="3216"/>
                  <a:ext cx="24" cy="8"/>
                </a:xfrm>
                <a:custGeom>
                  <a:avLst/>
                  <a:gdLst>
                    <a:gd name="T0" fmla="*/ 0 w 24"/>
                    <a:gd name="T1" fmla="*/ 0 h 8"/>
                    <a:gd name="T2" fmla="*/ 0 w 24"/>
                    <a:gd name="T3" fmla="*/ 0 h 8"/>
                    <a:gd name="T4" fmla="*/ 8 w 24"/>
                    <a:gd name="T5" fmla="*/ 2 h 8"/>
                    <a:gd name="T6" fmla="*/ 14 w 24"/>
                    <a:gd name="T7" fmla="*/ 2 h 8"/>
                    <a:gd name="T8" fmla="*/ 24 w 24"/>
                    <a:gd name="T9" fmla="*/ 0 h 8"/>
                    <a:gd name="T10" fmla="*/ 24 w 24"/>
                    <a:gd name="T11" fmla="*/ 0 h 8"/>
                    <a:gd name="T12" fmla="*/ 20 w 24"/>
                    <a:gd name="T13" fmla="*/ 4 h 8"/>
                    <a:gd name="T14" fmla="*/ 16 w 24"/>
                    <a:gd name="T15" fmla="*/ 8 h 8"/>
                    <a:gd name="T16" fmla="*/ 12 w 24"/>
                    <a:gd name="T17" fmla="*/ 8 h 8"/>
                    <a:gd name="T18" fmla="*/ 12 w 24"/>
                    <a:gd name="T19" fmla="*/ 8 h 8"/>
                    <a:gd name="T20" fmla="*/ 8 w 24"/>
                    <a:gd name="T21" fmla="*/ 8 h 8"/>
                    <a:gd name="T22" fmla="*/ 4 w 24"/>
                    <a:gd name="T23" fmla="*/ 4 h 8"/>
                    <a:gd name="T24" fmla="*/ 0 w 24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4"/>
                    <a:gd name="T40" fmla="*/ 0 h 8"/>
                    <a:gd name="T41" fmla="*/ 24 w 24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4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8" y="2"/>
                      </a:lnTo>
                      <a:lnTo>
                        <a:pt x="14" y="2"/>
                      </a:lnTo>
                      <a:lnTo>
                        <a:pt x="24" y="0"/>
                      </a:lnTo>
                      <a:lnTo>
                        <a:pt x="20" y="4"/>
                      </a:lnTo>
                      <a:lnTo>
                        <a:pt x="16" y="8"/>
                      </a:lnTo>
                      <a:lnTo>
                        <a:pt x="12" y="8"/>
                      </a:lnTo>
                      <a:lnTo>
                        <a:pt x="8" y="8"/>
                      </a:lnTo>
                      <a:lnTo>
                        <a:pt x="4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33" name="Freeform 481"/>
                <p:cNvSpPr>
                  <a:spLocks/>
                </p:cNvSpPr>
                <p:nvPr/>
              </p:nvSpPr>
              <p:spPr bwMode="auto">
                <a:xfrm>
                  <a:off x="2186" y="3216"/>
                  <a:ext cx="24" cy="8"/>
                </a:xfrm>
                <a:custGeom>
                  <a:avLst/>
                  <a:gdLst>
                    <a:gd name="T0" fmla="*/ 0 w 24"/>
                    <a:gd name="T1" fmla="*/ 0 h 8"/>
                    <a:gd name="T2" fmla="*/ 0 w 24"/>
                    <a:gd name="T3" fmla="*/ 0 h 8"/>
                    <a:gd name="T4" fmla="*/ 8 w 24"/>
                    <a:gd name="T5" fmla="*/ 2 h 8"/>
                    <a:gd name="T6" fmla="*/ 14 w 24"/>
                    <a:gd name="T7" fmla="*/ 2 h 8"/>
                    <a:gd name="T8" fmla="*/ 24 w 24"/>
                    <a:gd name="T9" fmla="*/ 0 h 8"/>
                    <a:gd name="T10" fmla="*/ 24 w 24"/>
                    <a:gd name="T11" fmla="*/ 0 h 8"/>
                    <a:gd name="T12" fmla="*/ 20 w 24"/>
                    <a:gd name="T13" fmla="*/ 4 h 8"/>
                    <a:gd name="T14" fmla="*/ 16 w 24"/>
                    <a:gd name="T15" fmla="*/ 8 h 8"/>
                    <a:gd name="T16" fmla="*/ 12 w 24"/>
                    <a:gd name="T17" fmla="*/ 8 h 8"/>
                    <a:gd name="T18" fmla="*/ 12 w 24"/>
                    <a:gd name="T19" fmla="*/ 8 h 8"/>
                    <a:gd name="T20" fmla="*/ 8 w 24"/>
                    <a:gd name="T21" fmla="*/ 8 h 8"/>
                    <a:gd name="T22" fmla="*/ 4 w 24"/>
                    <a:gd name="T23" fmla="*/ 4 h 8"/>
                    <a:gd name="T24" fmla="*/ 0 w 24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4"/>
                    <a:gd name="T40" fmla="*/ 0 h 8"/>
                    <a:gd name="T41" fmla="*/ 24 w 24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4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8" y="2"/>
                      </a:lnTo>
                      <a:lnTo>
                        <a:pt x="14" y="2"/>
                      </a:lnTo>
                      <a:lnTo>
                        <a:pt x="24" y="0"/>
                      </a:lnTo>
                      <a:lnTo>
                        <a:pt x="20" y="4"/>
                      </a:lnTo>
                      <a:lnTo>
                        <a:pt x="16" y="8"/>
                      </a:lnTo>
                      <a:lnTo>
                        <a:pt x="12" y="8"/>
                      </a:lnTo>
                      <a:lnTo>
                        <a:pt x="8" y="8"/>
                      </a:lnTo>
                      <a:lnTo>
                        <a:pt x="4" y="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34" name="Freeform 482"/>
                <p:cNvSpPr>
                  <a:spLocks/>
                </p:cNvSpPr>
                <p:nvPr/>
              </p:nvSpPr>
              <p:spPr bwMode="auto">
                <a:xfrm>
                  <a:off x="2162" y="3204"/>
                  <a:ext cx="34" cy="106"/>
                </a:xfrm>
                <a:custGeom>
                  <a:avLst/>
                  <a:gdLst>
                    <a:gd name="T0" fmla="*/ 22 w 34"/>
                    <a:gd name="T1" fmla="*/ 0 h 106"/>
                    <a:gd name="T2" fmla="*/ 22 w 34"/>
                    <a:gd name="T3" fmla="*/ 0 h 106"/>
                    <a:gd name="T4" fmla="*/ 26 w 34"/>
                    <a:gd name="T5" fmla="*/ 30 h 106"/>
                    <a:gd name="T6" fmla="*/ 28 w 34"/>
                    <a:gd name="T7" fmla="*/ 60 h 106"/>
                    <a:gd name="T8" fmla="*/ 26 w 34"/>
                    <a:gd name="T9" fmla="*/ 76 h 106"/>
                    <a:gd name="T10" fmla="*/ 24 w 34"/>
                    <a:gd name="T11" fmla="*/ 90 h 106"/>
                    <a:gd name="T12" fmla="*/ 24 w 34"/>
                    <a:gd name="T13" fmla="*/ 90 h 106"/>
                    <a:gd name="T14" fmla="*/ 14 w 34"/>
                    <a:gd name="T15" fmla="*/ 94 h 106"/>
                    <a:gd name="T16" fmla="*/ 6 w 34"/>
                    <a:gd name="T17" fmla="*/ 100 h 106"/>
                    <a:gd name="T18" fmla="*/ 0 w 34"/>
                    <a:gd name="T19" fmla="*/ 106 h 106"/>
                    <a:gd name="T20" fmla="*/ 0 w 34"/>
                    <a:gd name="T21" fmla="*/ 106 h 106"/>
                    <a:gd name="T22" fmla="*/ 8 w 34"/>
                    <a:gd name="T23" fmla="*/ 104 h 106"/>
                    <a:gd name="T24" fmla="*/ 18 w 34"/>
                    <a:gd name="T25" fmla="*/ 100 h 106"/>
                    <a:gd name="T26" fmla="*/ 30 w 34"/>
                    <a:gd name="T27" fmla="*/ 94 h 106"/>
                    <a:gd name="T28" fmla="*/ 30 w 34"/>
                    <a:gd name="T29" fmla="*/ 94 h 106"/>
                    <a:gd name="T30" fmla="*/ 32 w 34"/>
                    <a:gd name="T31" fmla="*/ 90 h 106"/>
                    <a:gd name="T32" fmla="*/ 34 w 34"/>
                    <a:gd name="T33" fmla="*/ 74 h 106"/>
                    <a:gd name="T34" fmla="*/ 34 w 34"/>
                    <a:gd name="T35" fmla="*/ 60 h 106"/>
                    <a:gd name="T36" fmla="*/ 32 w 34"/>
                    <a:gd name="T37" fmla="*/ 44 h 106"/>
                    <a:gd name="T38" fmla="*/ 28 w 34"/>
                    <a:gd name="T39" fmla="*/ 24 h 106"/>
                    <a:gd name="T40" fmla="*/ 22 w 34"/>
                    <a:gd name="T41" fmla="*/ 0 h 1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106"/>
                    <a:gd name="T65" fmla="*/ 34 w 34"/>
                    <a:gd name="T66" fmla="*/ 106 h 1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106">
                      <a:moveTo>
                        <a:pt x="22" y="0"/>
                      </a:moveTo>
                      <a:lnTo>
                        <a:pt x="22" y="0"/>
                      </a:lnTo>
                      <a:lnTo>
                        <a:pt x="26" y="30"/>
                      </a:lnTo>
                      <a:lnTo>
                        <a:pt x="28" y="60"/>
                      </a:lnTo>
                      <a:lnTo>
                        <a:pt x="26" y="76"/>
                      </a:lnTo>
                      <a:lnTo>
                        <a:pt x="24" y="90"/>
                      </a:lnTo>
                      <a:lnTo>
                        <a:pt x="14" y="94"/>
                      </a:lnTo>
                      <a:lnTo>
                        <a:pt x="6" y="100"/>
                      </a:lnTo>
                      <a:lnTo>
                        <a:pt x="0" y="106"/>
                      </a:lnTo>
                      <a:lnTo>
                        <a:pt x="8" y="104"/>
                      </a:lnTo>
                      <a:lnTo>
                        <a:pt x="18" y="100"/>
                      </a:lnTo>
                      <a:lnTo>
                        <a:pt x="30" y="94"/>
                      </a:lnTo>
                      <a:lnTo>
                        <a:pt x="32" y="90"/>
                      </a:lnTo>
                      <a:lnTo>
                        <a:pt x="34" y="74"/>
                      </a:lnTo>
                      <a:lnTo>
                        <a:pt x="34" y="60"/>
                      </a:lnTo>
                      <a:lnTo>
                        <a:pt x="32" y="44"/>
                      </a:lnTo>
                      <a:lnTo>
                        <a:pt x="28" y="24"/>
                      </a:lnTo>
                      <a:lnTo>
                        <a:pt x="22" y="0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35" name="Freeform 483"/>
                <p:cNvSpPr>
                  <a:spLocks/>
                </p:cNvSpPr>
                <p:nvPr/>
              </p:nvSpPr>
              <p:spPr bwMode="auto">
                <a:xfrm>
                  <a:off x="2162" y="3204"/>
                  <a:ext cx="34" cy="106"/>
                </a:xfrm>
                <a:custGeom>
                  <a:avLst/>
                  <a:gdLst>
                    <a:gd name="T0" fmla="*/ 22 w 34"/>
                    <a:gd name="T1" fmla="*/ 0 h 106"/>
                    <a:gd name="T2" fmla="*/ 22 w 34"/>
                    <a:gd name="T3" fmla="*/ 0 h 106"/>
                    <a:gd name="T4" fmla="*/ 26 w 34"/>
                    <a:gd name="T5" fmla="*/ 30 h 106"/>
                    <a:gd name="T6" fmla="*/ 28 w 34"/>
                    <a:gd name="T7" fmla="*/ 60 h 106"/>
                    <a:gd name="T8" fmla="*/ 26 w 34"/>
                    <a:gd name="T9" fmla="*/ 76 h 106"/>
                    <a:gd name="T10" fmla="*/ 24 w 34"/>
                    <a:gd name="T11" fmla="*/ 90 h 106"/>
                    <a:gd name="T12" fmla="*/ 24 w 34"/>
                    <a:gd name="T13" fmla="*/ 90 h 106"/>
                    <a:gd name="T14" fmla="*/ 14 w 34"/>
                    <a:gd name="T15" fmla="*/ 94 h 106"/>
                    <a:gd name="T16" fmla="*/ 6 w 34"/>
                    <a:gd name="T17" fmla="*/ 100 h 106"/>
                    <a:gd name="T18" fmla="*/ 0 w 34"/>
                    <a:gd name="T19" fmla="*/ 106 h 106"/>
                    <a:gd name="T20" fmla="*/ 0 w 34"/>
                    <a:gd name="T21" fmla="*/ 106 h 106"/>
                    <a:gd name="T22" fmla="*/ 8 w 34"/>
                    <a:gd name="T23" fmla="*/ 104 h 106"/>
                    <a:gd name="T24" fmla="*/ 18 w 34"/>
                    <a:gd name="T25" fmla="*/ 100 h 106"/>
                    <a:gd name="T26" fmla="*/ 30 w 34"/>
                    <a:gd name="T27" fmla="*/ 94 h 106"/>
                    <a:gd name="T28" fmla="*/ 30 w 34"/>
                    <a:gd name="T29" fmla="*/ 94 h 106"/>
                    <a:gd name="T30" fmla="*/ 32 w 34"/>
                    <a:gd name="T31" fmla="*/ 90 h 106"/>
                    <a:gd name="T32" fmla="*/ 34 w 34"/>
                    <a:gd name="T33" fmla="*/ 74 h 106"/>
                    <a:gd name="T34" fmla="*/ 34 w 34"/>
                    <a:gd name="T35" fmla="*/ 60 h 106"/>
                    <a:gd name="T36" fmla="*/ 32 w 34"/>
                    <a:gd name="T37" fmla="*/ 44 h 106"/>
                    <a:gd name="T38" fmla="*/ 28 w 34"/>
                    <a:gd name="T39" fmla="*/ 24 h 106"/>
                    <a:gd name="T40" fmla="*/ 22 w 34"/>
                    <a:gd name="T41" fmla="*/ 0 h 1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106"/>
                    <a:gd name="T65" fmla="*/ 34 w 34"/>
                    <a:gd name="T66" fmla="*/ 106 h 1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106">
                      <a:moveTo>
                        <a:pt x="22" y="0"/>
                      </a:moveTo>
                      <a:lnTo>
                        <a:pt x="22" y="0"/>
                      </a:lnTo>
                      <a:lnTo>
                        <a:pt x="26" y="30"/>
                      </a:lnTo>
                      <a:lnTo>
                        <a:pt x="28" y="60"/>
                      </a:lnTo>
                      <a:lnTo>
                        <a:pt x="26" y="76"/>
                      </a:lnTo>
                      <a:lnTo>
                        <a:pt x="24" y="90"/>
                      </a:lnTo>
                      <a:lnTo>
                        <a:pt x="14" y="94"/>
                      </a:lnTo>
                      <a:lnTo>
                        <a:pt x="6" y="100"/>
                      </a:lnTo>
                      <a:lnTo>
                        <a:pt x="0" y="106"/>
                      </a:lnTo>
                      <a:lnTo>
                        <a:pt x="8" y="104"/>
                      </a:lnTo>
                      <a:lnTo>
                        <a:pt x="18" y="100"/>
                      </a:lnTo>
                      <a:lnTo>
                        <a:pt x="30" y="94"/>
                      </a:lnTo>
                      <a:lnTo>
                        <a:pt x="32" y="90"/>
                      </a:lnTo>
                      <a:lnTo>
                        <a:pt x="34" y="74"/>
                      </a:lnTo>
                      <a:lnTo>
                        <a:pt x="34" y="60"/>
                      </a:lnTo>
                      <a:lnTo>
                        <a:pt x="32" y="44"/>
                      </a:lnTo>
                      <a:lnTo>
                        <a:pt x="28" y="24"/>
                      </a:lnTo>
                      <a:lnTo>
                        <a:pt x="22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36" name="Freeform 484"/>
                <p:cNvSpPr>
                  <a:spLocks/>
                </p:cNvSpPr>
                <p:nvPr/>
              </p:nvSpPr>
              <p:spPr bwMode="auto">
                <a:xfrm>
                  <a:off x="2142" y="3350"/>
                  <a:ext cx="38" cy="6"/>
                </a:xfrm>
                <a:custGeom>
                  <a:avLst/>
                  <a:gdLst>
                    <a:gd name="T0" fmla="*/ 0 w 38"/>
                    <a:gd name="T1" fmla="*/ 0 h 6"/>
                    <a:gd name="T2" fmla="*/ 0 w 38"/>
                    <a:gd name="T3" fmla="*/ 0 h 6"/>
                    <a:gd name="T4" fmla="*/ 12 w 38"/>
                    <a:gd name="T5" fmla="*/ 2 h 6"/>
                    <a:gd name="T6" fmla="*/ 24 w 38"/>
                    <a:gd name="T7" fmla="*/ 2 h 6"/>
                    <a:gd name="T8" fmla="*/ 38 w 38"/>
                    <a:gd name="T9" fmla="*/ 0 h 6"/>
                    <a:gd name="T10" fmla="*/ 38 w 38"/>
                    <a:gd name="T11" fmla="*/ 0 h 6"/>
                    <a:gd name="T12" fmla="*/ 34 w 38"/>
                    <a:gd name="T13" fmla="*/ 2 h 6"/>
                    <a:gd name="T14" fmla="*/ 22 w 38"/>
                    <a:gd name="T15" fmla="*/ 6 h 6"/>
                    <a:gd name="T16" fmla="*/ 22 w 38"/>
                    <a:gd name="T17" fmla="*/ 6 h 6"/>
                    <a:gd name="T18" fmla="*/ 14 w 38"/>
                    <a:gd name="T19" fmla="*/ 6 h 6"/>
                    <a:gd name="T20" fmla="*/ 6 w 38"/>
                    <a:gd name="T21" fmla="*/ 4 h 6"/>
                    <a:gd name="T22" fmla="*/ 0 w 38"/>
                    <a:gd name="T23" fmla="*/ 0 h 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8"/>
                    <a:gd name="T37" fmla="*/ 0 h 6"/>
                    <a:gd name="T38" fmla="*/ 38 w 38"/>
                    <a:gd name="T39" fmla="*/ 6 h 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8" h="6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2" y="2"/>
                      </a:lnTo>
                      <a:lnTo>
                        <a:pt x="24" y="2"/>
                      </a:lnTo>
                      <a:lnTo>
                        <a:pt x="38" y="0"/>
                      </a:lnTo>
                      <a:lnTo>
                        <a:pt x="34" y="2"/>
                      </a:lnTo>
                      <a:lnTo>
                        <a:pt x="22" y="6"/>
                      </a:lnTo>
                      <a:lnTo>
                        <a:pt x="14" y="6"/>
                      </a:lnTo>
                      <a:lnTo>
                        <a:pt x="6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37" name="Freeform 485"/>
                <p:cNvSpPr>
                  <a:spLocks/>
                </p:cNvSpPr>
                <p:nvPr/>
              </p:nvSpPr>
              <p:spPr bwMode="auto">
                <a:xfrm>
                  <a:off x="2142" y="3350"/>
                  <a:ext cx="38" cy="6"/>
                </a:xfrm>
                <a:custGeom>
                  <a:avLst/>
                  <a:gdLst>
                    <a:gd name="T0" fmla="*/ 0 w 38"/>
                    <a:gd name="T1" fmla="*/ 0 h 6"/>
                    <a:gd name="T2" fmla="*/ 0 w 38"/>
                    <a:gd name="T3" fmla="*/ 0 h 6"/>
                    <a:gd name="T4" fmla="*/ 12 w 38"/>
                    <a:gd name="T5" fmla="*/ 2 h 6"/>
                    <a:gd name="T6" fmla="*/ 24 w 38"/>
                    <a:gd name="T7" fmla="*/ 2 h 6"/>
                    <a:gd name="T8" fmla="*/ 38 w 38"/>
                    <a:gd name="T9" fmla="*/ 0 h 6"/>
                    <a:gd name="T10" fmla="*/ 38 w 38"/>
                    <a:gd name="T11" fmla="*/ 0 h 6"/>
                    <a:gd name="T12" fmla="*/ 34 w 38"/>
                    <a:gd name="T13" fmla="*/ 2 h 6"/>
                    <a:gd name="T14" fmla="*/ 22 w 38"/>
                    <a:gd name="T15" fmla="*/ 6 h 6"/>
                    <a:gd name="T16" fmla="*/ 22 w 38"/>
                    <a:gd name="T17" fmla="*/ 6 h 6"/>
                    <a:gd name="T18" fmla="*/ 14 w 38"/>
                    <a:gd name="T19" fmla="*/ 6 h 6"/>
                    <a:gd name="T20" fmla="*/ 6 w 38"/>
                    <a:gd name="T21" fmla="*/ 4 h 6"/>
                    <a:gd name="T22" fmla="*/ 0 w 38"/>
                    <a:gd name="T23" fmla="*/ 0 h 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8"/>
                    <a:gd name="T37" fmla="*/ 0 h 6"/>
                    <a:gd name="T38" fmla="*/ 38 w 38"/>
                    <a:gd name="T39" fmla="*/ 6 h 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8" h="6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2" y="2"/>
                      </a:lnTo>
                      <a:lnTo>
                        <a:pt x="24" y="2"/>
                      </a:lnTo>
                      <a:lnTo>
                        <a:pt x="38" y="0"/>
                      </a:lnTo>
                      <a:lnTo>
                        <a:pt x="34" y="2"/>
                      </a:lnTo>
                      <a:lnTo>
                        <a:pt x="22" y="6"/>
                      </a:lnTo>
                      <a:lnTo>
                        <a:pt x="14" y="6"/>
                      </a:lnTo>
                      <a:lnTo>
                        <a:pt x="6" y="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38" name="Freeform 486"/>
                <p:cNvSpPr>
                  <a:spLocks/>
                </p:cNvSpPr>
                <p:nvPr/>
              </p:nvSpPr>
              <p:spPr bwMode="auto">
                <a:xfrm>
                  <a:off x="1600" y="3380"/>
                  <a:ext cx="692" cy="878"/>
                </a:xfrm>
                <a:custGeom>
                  <a:avLst/>
                  <a:gdLst>
                    <a:gd name="T0" fmla="*/ 248 w 692"/>
                    <a:gd name="T1" fmla="*/ 878 h 878"/>
                    <a:gd name="T2" fmla="*/ 156 w 692"/>
                    <a:gd name="T3" fmla="*/ 578 h 878"/>
                    <a:gd name="T4" fmla="*/ 76 w 692"/>
                    <a:gd name="T5" fmla="*/ 352 h 878"/>
                    <a:gd name="T6" fmla="*/ 20 w 692"/>
                    <a:gd name="T7" fmla="*/ 210 h 878"/>
                    <a:gd name="T8" fmla="*/ 0 w 692"/>
                    <a:gd name="T9" fmla="*/ 162 h 878"/>
                    <a:gd name="T10" fmla="*/ 30 w 692"/>
                    <a:gd name="T11" fmla="*/ 138 h 878"/>
                    <a:gd name="T12" fmla="*/ 68 w 692"/>
                    <a:gd name="T13" fmla="*/ 116 h 878"/>
                    <a:gd name="T14" fmla="*/ 154 w 692"/>
                    <a:gd name="T15" fmla="*/ 80 h 878"/>
                    <a:gd name="T16" fmla="*/ 230 w 692"/>
                    <a:gd name="T17" fmla="*/ 58 h 878"/>
                    <a:gd name="T18" fmla="*/ 262 w 692"/>
                    <a:gd name="T19" fmla="*/ 50 h 878"/>
                    <a:gd name="T20" fmla="*/ 318 w 692"/>
                    <a:gd name="T21" fmla="*/ 14 h 878"/>
                    <a:gd name="T22" fmla="*/ 334 w 692"/>
                    <a:gd name="T23" fmla="*/ 0 h 878"/>
                    <a:gd name="T24" fmla="*/ 342 w 692"/>
                    <a:gd name="T25" fmla="*/ 52 h 878"/>
                    <a:gd name="T26" fmla="*/ 354 w 692"/>
                    <a:gd name="T27" fmla="*/ 96 h 878"/>
                    <a:gd name="T28" fmla="*/ 374 w 692"/>
                    <a:gd name="T29" fmla="*/ 140 h 878"/>
                    <a:gd name="T30" fmla="*/ 388 w 692"/>
                    <a:gd name="T31" fmla="*/ 166 h 878"/>
                    <a:gd name="T32" fmla="*/ 424 w 692"/>
                    <a:gd name="T33" fmla="*/ 252 h 878"/>
                    <a:gd name="T34" fmla="*/ 472 w 692"/>
                    <a:gd name="T35" fmla="*/ 388 h 878"/>
                    <a:gd name="T36" fmla="*/ 484 w 692"/>
                    <a:gd name="T37" fmla="*/ 426 h 878"/>
                    <a:gd name="T38" fmla="*/ 496 w 692"/>
                    <a:gd name="T39" fmla="*/ 382 h 878"/>
                    <a:gd name="T40" fmla="*/ 514 w 692"/>
                    <a:gd name="T41" fmla="*/ 266 h 878"/>
                    <a:gd name="T42" fmla="*/ 526 w 692"/>
                    <a:gd name="T43" fmla="*/ 104 h 878"/>
                    <a:gd name="T44" fmla="*/ 526 w 692"/>
                    <a:gd name="T45" fmla="*/ 60 h 878"/>
                    <a:gd name="T46" fmla="*/ 550 w 692"/>
                    <a:gd name="T47" fmla="*/ 82 h 878"/>
                    <a:gd name="T48" fmla="*/ 588 w 692"/>
                    <a:gd name="T49" fmla="*/ 108 h 878"/>
                    <a:gd name="T50" fmla="*/ 688 w 692"/>
                    <a:gd name="T51" fmla="*/ 142 h 878"/>
                    <a:gd name="T52" fmla="*/ 690 w 692"/>
                    <a:gd name="T53" fmla="*/ 154 h 878"/>
                    <a:gd name="T54" fmla="*/ 690 w 692"/>
                    <a:gd name="T55" fmla="*/ 212 h 878"/>
                    <a:gd name="T56" fmla="*/ 674 w 692"/>
                    <a:gd name="T57" fmla="*/ 336 h 878"/>
                    <a:gd name="T58" fmla="*/ 660 w 692"/>
                    <a:gd name="T59" fmla="*/ 492 h 878"/>
                    <a:gd name="T60" fmla="*/ 654 w 692"/>
                    <a:gd name="T61" fmla="*/ 620 h 878"/>
                    <a:gd name="T62" fmla="*/ 656 w 692"/>
                    <a:gd name="T63" fmla="*/ 664 h 878"/>
                    <a:gd name="T64" fmla="*/ 662 w 692"/>
                    <a:gd name="T65" fmla="*/ 828 h 878"/>
                    <a:gd name="T66" fmla="*/ 668 w 692"/>
                    <a:gd name="T67" fmla="*/ 876 h 878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692"/>
                    <a:gd name="T103" fmla="*/ 0 h 878"/>
                    <a:gd name="T104" fmla="*/ 692 w 692"/>
                    <a:gd name="T105" fmla="*/ 878 h 878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692" h="878">
                      <a:moveTo>
                        <a:pt x="248" y="878"/>
                      </a:moveTo>
                      <a:lnTo>
                        <a:pt x="248" y="878"/>
                      </a:lnTo>
                      <a:lnTo>
                        <a:pt x="202" y="718"/>
                      </a:lnTo>
                      <a:lnTo>
                        <a:pt x="156" y="578"/>
                      </a:lnTo>
                      <a:lnTo>
                        <a:pt x="114" y="454"/>
                      </a:lnTo>
                      <a:lnTo>
                        <a:pt x="76" y="352"/>
                      </a:lnTo>
                      <a:lnTo>
                        <a:pt x="46" y="270"/>
                      </a:lnTo>
                      <a:lnTo>
                        <a:pt x="20" y="210"/>
                      </a:lnTo>
                      <a:lnTo>
                        <a:pt x="0" y="162"/>
                      </a:lnTo>
                      <a:lnTo>
                        <a:pt x="14" y="148"/>
                      </a:lnTo>
                      <a:lnTo>
                        <a:pt x="30" y="138"/>
                      </a:lnTo>
                      <a:lnTo>
                        <a:pt x="48" y="126"/>
                      </a:lnTo>
                      <a:lnTo>
                        <a:pt x="68" y="116"/>
                      </a:lnTo>
                      <a:lnTo>
                        <a:pt x="110" y="96"/>
                      </a:lnTo>
                      <a:lnTo>
                        <a:pt x="154" y="80"/>
                      </a:lnTo>
                      <a:lnTo>
                        <a:pt x="196" y="68"/>
                      </a:lnTo>
                      <a:lnTo>
                        <a:pt x="230" y="58"/>
                      </a:lnTo>
                      <a:lnTo>
                        <a:pt x="262" y="50"/>
                      </a:lnTo>
                      <a:lnTo>
                        <a:pt x="296" y="28"/>
                      </a:lnTo>
                      <a:lnTo>
                        <a:pt x="318" y="14"/>
                      </a:lnTo>
                      <a:lnTo>
                        <a:pt x="334" y="0"/>
                      </a:lnTo>
                      <a:lnTo>
                        <a:pt x="336" y="16"/>
                      </a:lnTo>
                      <a:lnTo>
                        <a:pt x="342" y="52"/>
                      </a:lnTo>
                      <a:lnTo>
                        <a:pt x="346" y="74"/>
                      </a:lnTo>
                      <a:lnTo>
                        <a:pt x="354" y="96"/>
                      </a:lnTo>
                      <a:lnTo>
                        <a:pt x="362" y="118"/>
                      </a:lnTo>
                      <a:lnTo>
                        <a:pt x="374" y="140"/>
                      </a:lnTo>
                      <a:lnTo>
                        <a:pt x="388" y="166"/>
                      </a:lnTo>
                      <a:lnTo>
                        <a:pt x="406" y="206"/>
                      </a:lnTo>
                      <a:lnTo>
                        <a:pt x="424" y="252"/>
                      </a:lnTo>
                      <a:lnTo>
                        <a:pt x="442" y="302"/>
                      </a:lnTo>
                      <a:lnTo>
                        <a:pt x="472" y="388"/>
                      </a:lnTo>
                      <a:lnTo>
                        <a:pt x="484" y="426"/>
                      </a:lnTo>
                      <a:lnTo>
                        <a:pt x="490" y="406"/>
                      </a:lnTo>
                      <a:lnTo>
                        <a:pt x="496" y="382"/>
                      </a:lnTo>
                      <a:lnTo>
                        <a:pt x="506" y="326"/>
                      </a:lnTo>
                      <a:lnTo>
                        <a:pt x="514" y="266"/>
                      </a:lnTo>
                      <a:lnTo>
                        <a:pt x="520" y="206"/>
                      </a:lnTo>
                      <a:lnTo>
                        <a:pt x="526" y="104"/>
                      </a:lnTo>
                      <a:lnTo>
                        <a:pt x="526" y="60"/>
                      </a:lnTo>
                      <a:lnTo>
                        <a:pt x="538" y="72"/>
                      </a:lnTo>
                      <a:lnTo>
                        <a:pt x="550" y="82"/>
                      </a:lnTo>
                      <a:lnTo>
                        <a:pt x="572" y="98"/>
                      </a:lnTo>
                      <a:lnTo>
                        <a:pt x="588" y="108"/>
                      </a:lnTo>
                      <a:lnTo>
                        <a:pt x="596" y="112"/>
                      </a:lnTo>
                      <a:lnTo>
                        <a:pt x="688" y="142"/>
                      </a:lnTo>
                      <a:lnTo>
                        <a:pt x="690" y="154"/>
                      </a:lnTo>
                      <a:lnTo>
                        <a:pt x="692" y="170"/>
                      </a:lnTo>
                      <a:lnTo>
                        <a:pt x="690" y="212"/>
                      </a:lnTo>
                      <a:lnTo>
                        <a:pt x="684" y="268"/>
                      </a:lnTo>
                      <a:lnTo>
                        <a:pt x="674" y="336"/>
                      </a:lnTo>
                      <a:lnTo>
                        <a:pt x="666" y="410"/>
                      </a:lnTo>
                      <a:lnTo>
                        <a:pt x="660" y="492"/>
                      </a:lnTo>
                      <a:lnTo>
                        <a:pt x="656" y="578"/>
                      </a:lnTo>
                      <a:lnTo>
                        <a:pt x="654" y="620"/>
                      </a:lnTo>
                      <a:lnTo>
                        <a:pt x="656" y="664"/>
                      </a:lnTo>
                      <a:lnTo>
                        <a:pt x="658" y="768"/>
                      </a:lnTo>
                      <a:lnTo>
                        <a:pt x="662" y="828"/>
                      </a:lnTo>
                      <a:lnTo>
                        <a:pt x="664" y="856"/>
                      </a:lnTo>
                      <a:lnTo>
                        <a:pt x="668" y="876"/>
                      </a:lnTo>
                      <a:lnTo>
                        <a:pt x="248" y="878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39" name="Freeform 487"/>
                <p:cNvSpPr>
                  <a:spLocks/>
                </p:cNvSpPr>
                <p:nvPr/>
              </p:nvSpPr>
              <p:spPr bwMode="auto">
                <a:xfrm>
                  <a:off x="2058" y="3628"/>
                  <a:ext cx="72" cy="586"/>
                </a:xfrm>
                <a:custGeom>
                  <a:avLst/>
                  <a:gdLst>
                    <a:gd name="T0" fmla="*/ 0 w 72"/>
                    <a:gd name="T1" fmla="*/ 2 h 586"/>
                    <a:gd name="T2" fmla="*/ 0 w 72"/>
                    <a:gd name="T3" fmla="*/ 2 h 586"/>
                    <a:gd name="T4" fmla="*/ 2 w 72"/>
                    <a:gd name="T5" fmla="*/ 18 h 586"/>
                    <a:gd name="T6" fmla="*/ 10 w 72"/>
                    <a:gd name="T7" fmla="*/ 62 h 586"/>
                    <a:gd name="T8" fmla="*/ 16 w 72"/>
                    <a:gd name="T9" fmla="*/ 94 h 586"/>
                    <a:gd name="T10" fmla="*/ 18 w 72"/>
                    <a:gd name="T11" fmla="*/ 132 h 586"/>
                    <a:gd name="T12" fmla="*/ 22 w 72"/>
                    <a:gd name="T13" fmla="*/ 176 h 586"/>
                    <a:gd name="T14" fmla="*/ 24 w 72"/>
                    <a:gd name="T15" fmla="*/ 224 h 586"/>
                    <a:gd name="T16" fmla="*/ 24 w 72"/>
                    <a:gd name="T17" fmla="*/ 224 h 586"/>
                    <a:gd name="T18" fmla="*/ 26 w 72"/>
                    <a:gd name="T19" fmla="*/ 318 h 586"/>
                    <a:gd name="T20" fmla="*/ 28 w 72"/>
                    <a:gd name="T21" fmla="*/ 364 h 586"/>
                    <a:gd name="T22" fmla="*/ 32 w 72"/>
                    <a:gd name="T23" fmla="*/ 412 h 586"/>
                    <a:gd name="T24" fmla="*/ 36 w 72"/>
                    <a:gd name="T25" fmla="*/ 458 h 586"/>
                    <a:gd name="T26" fmla="*/ 44 w 72"/>
                    <a:gd name="T27" fmla="*/ 502 h 586"/>
                    <a:gd name="T28" fmla="*/ 54 w 72"/>
                    <a:gd name="T29" fmla="*/ 546 h 586"/>
                    <a:gd name="T30" fmla="*/ 66 w 72"/>
                    <a:gd name="T31" fmla="*/ 586 h 586"/>
                    <a:gd name="T32" fmla="*/ 72 w 72"/>
                    <a:gd name="T33" fmla="*/ 584 h 586"/>
                    <a:gd name="T34" fmla="*/ 72 w 72"/>
                    <a:gd name="T35" fmla="*/ 584 h 586"/>
                    <a:gd name="T36" fmla="*/ 62 w 72"/>
                    <a:gd name="T37" fmla="*/ 544 h 586"/>
                    <a:gd name="T38" fmla="*/ 52 w 72"/>
                    <a:gd name="T39" fmla="*/ 502 h 586"/>
                    <a:gd name="T40" fmla="*/ 44 w 72"/>
                    <a:gd name="T41" fmla="*/ 456 h 586"/>
                    <a:gd name="T42" fmla="*/ 40 w 72"/>
                    <a:gd name="T43" fmla="*/ 410 h 586"/>
                    <a:gd name="T44" fmla="*/ 36 w 72"/>
                    <a:gd name="T45" fmla="*/ 364 h 586"/>
                    <a:gd name="T46" fmla="*/ 34 w 72"/>
                    <a:gd name="T47" fmla="*/ 318 h 586"/>
                    <a:gd name="T48" fmla="*/ 32 w 72"/>
                    <a:gd name="T49" fmla="*/ 224 h 586"/>
                    <a:gd name="T50" fmla="*/ 32 w 72"/>
                    <a:gd name="T51" fmla="*/ 224 h 586"/>
                    <a:gd name="T52" fmla="*/ 30 w 72"/>
                    <a:gd name="T53" fmla="*/ 176 h 586"/>
                    <a:gd name="T54" fmla="*/ 26 w 72"/>
                    <a:gd name="T55" fmla="*/ 132 h 586"/>
                    <a:gd name="T56" fmla="*/ 22 w 72"/>
                    <a:gd name="T57" fmla="*/ 92 h 586"/>
                    <a:gd name="T58" fmla="*/ 18 w 72"/>
                    <a:gd name="T59" fmla="*/ 60 h 586"/>
                    <a:gd name="T60" fmla="*/ 10 w 72"/>
                    <a:gd name="T61" fmla="*/ 16 h 586"/>
                    <a:gd name="T62" fmla="*/ 6 w 72"/>
                    <a:gd name="T63" fmla="*/ 0 h 586"/>
                    <a:gd name="T64" fmla="*/ 0 w 72"/>
                    <a:gd name="T65" fmla="*/ 2 h 58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72"/>
                    <a:gd name="T100" fmla="*/ 0 h 586"/>
                    <a:gd name="T101" fmla="*/ 72 w 72"/>
                    <a:gd name="T102" fmla="*/ 586 h 58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72" h="586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2" y="18"/>
                      </a:lnTo>
                      <a:lnTo>
                        <a:pt x="10" y="62"/>
                      </a:lnTo>
                      <a:lnTo>
                        <a:pt x="16" y="94"/>
                      </a:lnTo>
                      <a:lnTo>
                        <a:pt x="18" y="132"/>
                      </a:lnTo>
                      <a:lnTo>
                        <a:pt x="22" y="176"/>
                      </a:lnTo>
                      <a:lnTo>
                        <a:pt x="24" y="224"/>
                      </a:lnTo>
                      <a:lnTo>
                        <a:pt x="26" y="318"/>
                      </a:lnTo>
                      <a:lnTo>
                        <a:pt x="28" y="364"/>
                      </a:lnTo>
                      <a:lnTo>
                        <a:pt x="32" y="412"/>
                      </a:lnTo>
                      <a:lnTo>
                        <a:pt x="36" y="458"/>
                      </a:lnTo>
                      <a:lnTo>
                        <a:pt x="44" y="502"/>
                      </a:lnTo>
                      <a:lnTo>
                        <a:pt x="54" y="546"/>
                      </a:lnTo>
                      <a:lnTo>
                        <a:pt x="66" y="586"/>
                      </a:lnTo>
                      <a:lnTo>
                        <a:pt x="72" y="584"/>
                      </a:lnTo>
                      <a:lnTo>
                        <a:pt x="62" y="544"/>
                      </a:lnTo>
                      <a:lnTo>
                        <a:pt x="52" y="502"/>
                      </a:lnTo>
                      <a:lnTo>
                        <a:pt x="44" y="456"/>
                      </a:lnTo>
                      <a:lnTo>
                        <a:pt x="40" y="410"/>
                      </a:lnTo>
                      <a:lnTo>
                        <a:pt x="36" y="364"/>
                      </a:lnTo>
                      <a:lnTo>
                        <a:pt x="34" y="318"/>
                      </a:lnTo>
                      <a:lnTo>
                        <a:pt x="32" y="224"/>
                      </a:lnTo>
                      <a:lnTo>
                        <a:pt x="30" y="176"/>
                      </a:lnTo>
                      <a:lnTo>
                        <a:pt x="26" y="132"/>
                      </a:lnTo>
                      <a:lnTo>
                        <a:pt x="22" y="92"/>
                      </a:lnTo>
                      <a:lnTo>
                        <a:pt x="18" y="60"/>
                      </a:lnTo>
                      <a:lnTo>
                        <a:pt x="10" y="16"/>
                      </a:lnTo>
                      <a:lnTo>
                        <a:pt x="6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40" name="Freeform 488"/>
                <p:cNvSpPr>
                  <a:spLocks/>
                </p:cNvSpPr>
                <p:nvPr/>
              </p:nvSpPr>
              <p:spPr bwMode="auto">
                <a:xfrm>
                  <a:off x="2032" y="3652"/>
                  <a:ext cx="426" cy="440"/>
                </a:xfrm>
                <a:custGeom>
                  <a:avLst/>
                  <a:gdLst>
                    <a:gd name="T0" fmla="*/ 226 w 426"/>
                    <a:gd name="T1" fmla="*/ 0 h 440"/>
                    <a:gd name="T2" fmla="*/ 226 w 426"/>
                    <a:gd name="T3" fmla="*/ 0 h 440"/>
                    <a:gd name="T4" fmla="*/ 218 w 426"/>
                    <a:gd name="T5" fmla="*/ 8 h 440"/>
                    <a:gd name="T6" fmla="*/ 198 w 426"/>
                    <a:gd name="T7" fmla="*/ 28 h 440"/>
                    <a:gd name="T8" fmla="*/ 186 w 426"/>
                    <a:gd name="T9" fmla="*/ 42 h 440"/>
                    <a:gd name="T10" fmla="*/ 174 w 426"/>
                    <a:gd name="T11" fmla="*/ 60 h 440"/>
                    <a:gd name="T12" fmla="*/ 164 w 426"/>
                    <a:gd name="T13" fmla="*/ 80 h 440"/>
                    <a:gd name="T14" fmla="*/ 156 w 426"/>
                    <a:gd name="T15" fmla="*/ 102 h 440"/>
                    <a:gd name="T16" fmla="*/ 156 w 426"/>
                    <a:gd name="T17" fmla="*/ 102 h 440"/>
                    <a:gd name="T18" fmla="*/ 148 w 426"/>
                    <a:gd name="T19" fmla="*/ 144 h 440"/>
                    <a:gd name="T20" fmla="*/ 138 w 426"/>
                    <a:gd name="T21" fmla="*/ 188 h 440"/>
                    <a:gd name="T22" fmla="*/ 128 w 426"/>
                    <a:gd name="T23" fmla="*/ 234 h 440"/>
                    <a:gd name="T24" fmla="*/ 114 w 426"/>
                    <a:gd name="T25" fmla="*/ 280 h 440"/>
                    <a:gd name="T26" fmla="*/ 106 w 426"/>
                    <a:gd name="T27" fmla="*/ 302 h 440"/>
                    <a:gd name="T28" fmla="*/ 96 w 426"/>
                    <a:gd name="T29" fmla="*/ 322 h 440"/>
                    <a:gd name="T30" fmla="*/ 84 w 426"/>
                    <a:gd name="T31" fmla="*/ 342 h 440"/>
                    <a:gd name="T32" fmla="*/ 72 w 426"/>
                    <a:gd name="T33" fmla="*/ 360 h 440"/>
                    <a:gd name="T34" fmla="*/ 58 w 426"/>
                    <a:gd name="T35" fmla="*/ 378 h 440"/>
                    <a:gd name="T36" fmla="*/ 40 w 426"/>
                    <a:gd name="T37" fmla="*/ 392 h 440"/>
                    <a:gd name="T38" fmla="*/ 22 w 426"/>
                    <a:gd name="T39" fmla="*/ 404 h 440"/>
                    <a:gd name="T40" fmla="*/ 0 w 426"/>
                    <a:gd name="T41" fmla="*/ 416 h 440"/>
                    <a:gd name="T42" fmla="*/ 0 w 426"/>
                    <a:gd name="T43" fmla="*/ 416 h 440"/>
                    <a:gd name="T44" fmla="*/ 6 w 426"/>
                    <a:gd name="T45" fmla="*/ 418 h 440"/>
                    <a:gd name="T46" fmla="*/ 24 w 426"/>
                    <a:gd name="T47" fmla="*/ 426 h 440"/>
                    <a:gd name="T48" fmla="*/ 36 w 426"/>
                    <a:gd name="T49" fmla="*/ 430 h 440"/>
                    <a:gd name="T50" fmla="*/ 52 w 426"/>
                    <a:gd name="T51" fmla="*/ 434 h 440"/>
                    <a:gd name="T52" fmla="*/ 72 w 426"/>
                    <a:gd name="T53" fmla="*/ 438 h 440"/>
                    <a:gd name="T54" fmla="*/ 92 w 426"/>
                    <a:gd name="T55" fmla="*/ 440 h 440"/>
                    <a:gd name="T56" fmla="*/ 118 w 426"/>
                    <a:gd name="T57" fmla="*/ 440 h 440"/>
                    <a:gd name="T58" fmla="*/ 144 w 426"/>
                    <a:gd name="T59" fmla="*/ 438 h 440"/>
                    <a:gd name="T60" fmla="*/ 176 w 426"/>
                    <a:gd name="T61" fmla="*/ 432 h 440"/>
                    <a:gd name="T62" fmla="*/ 208 w 426"/>
                    <a:gd name="T63" fmla="*/ 424 h 440"/>
                    <a:gd name="T64" fmla="*/ 244 w 426"/>
                    <a:gd name="T65" fmla="*/ 412 h 440"/>
                    <a:gd name="T66" fmla="*/ 284 w 426"/>
                    <a:gd name="T67" fmla="*/ 396 h 440"/>
                    <a:gd name="T68" fmla="*/ 326 w 426"/>
                    <a:gd name="T69" fmla="*/ 376 h 440"/>
                    <a:gd name="T70" fmla="*/ 370 w 426"/>
                    <a:gd name="T71" fmla="*/ 350 h 440"/>
                    <a:gd name="T72" fmla="*/ 426 w 426"/>
                    <a:gd name="T73" fmla="*/ 18 h 440"/>
                    <a:gd name="T74" fmla="*/ 226 w 426"/>
                    <a:gd name="T75" fmla="*/ 0 h 44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426"/>
                    <a:gd name="T115" fmla="*/ 0 h 440"/>
                    <a:gd name="T116" fmla="*/ 426 w 426"/>
                    <a:gd name="T117" fmla="*/ 440 h 44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426" h="440">
                      <a:moveTo>
                        <a:pt x="226" y="0"/>
                      </a:moveTo>
                      <a:lnTo>
                        <a:pt x="226" y="0"/>
                      </a:lnTo>
                      <a:lnTo>
                        <a:pt x="218" y="8"/>
                      </a:lnTo>
                      <a:lnTo>
                        <a:pt x="198" y="28"/>
                      </a:lnTo>
                      <a:lnTo>
                        <a:pt x="186" y="42"/>
                      </a:lnTo>
                      <a:lnTo>
                        <a:pt x="174" y="60"/>
                      </a:lnTo>
                      <a:lnTo>
                        <a:pt x="164" y="80"/>
                      </a:lnTo>
                      <a:lnTo>
                        <a:pt x="156" y="102"/>
                      </a:lnTo>
                      <a:lnTo>
                        <a:pt x="148" y="144"/>
                      </a:lnTo>
                      <a:lnTo>
                        <a:pt x="138" y="188"/>
                      </a:lnTo>
                      <a:lnTo>
                        <a:pt x="128" y="234"/>
                      </a:lnTo>
                      <a:lnTo>
                        <a:pt x="114" y="280"/>
                      </a:lnTo>
                      <a:lnTo>
                        <a:pt x="106" y="302"/>
                      </a:lnTo>
                      <a:lnTo>
                        <a:pt x="96" y="322"/>
                      </a:lnTo>
                      <a:lnTo>
                        <a:pt x="84" y="342"/>
                      </a:lnTo>
                      <a:lnTo>
                        <a:pt x="72" y="360"/>
                      </a:lnTo>
                      <a:lnTo>
                        <a:pt x="58" y="378"/>
                      </a:lnTo>
                      <a:lnTo>
                        <a:pt x="40" y="392"/>
                      </a:lnTo>
                      <a:lnTo>
                        <a:pt x="22" y="404"/>
                      </a:lnTo>
                      <a:lnTo>
                        <a:pt x="0" y="416"/>
                      </a:lnTo>
                      <a:lnTo>
                        <a:pt x="6" y="418"/>
                      </a:lnTo>
                      <a:lnTo>
                        <a:pt x="24" y="426"/>
                      </a:lnTo>
                      <a:lnTo>
                        <a:pt x="36" y="430"/>
                      </a:lnTo>
                      <a:lnTo>
                        <a:pt x="52" y="434"/>
                      </a:lnTo>
                      <a:lnTo>
                        <a:pt x="72" y="438"/>
                      </a:lnTo>
                      <a:lnTo>
                        <a:pt x="92" y="440"/>
                      </a:lnTo>
                      <a:lnTo>
                        <a:pt x="118" y="440"/>
                      </a:lnTo>
                      <a:lnTo>
                        <a:pt x="144" y="438"/>
                      </a:lnTo>
                      <a:lnTo>
                        <a:pt x="176" y="432"/>
                      </a:lnTo>
                      <a:lnTo>
                        <a:pt x="208" y="424"/>
                      </a:lnTo>
                      <a:lnTo>
                        <a:pt x="244" y="412"/>
                      </a:lnTo>
                      <a:lnTo>
                        <a:pt x="284" y="396"/>
                      </a:lnTo>
                      <a:lnTo>
                        <a:pt x="326" y="376"/>
                      </a:lnTo>
                      <a:lnTo>
                        <a:pt x="370" y="350"/>
                      </a:lnTo>
                      <a:lnTo>
                        <a:pt x="426" y="18"/>
                      </a:lnTo>
                      <a:lnTo>
                        <a:pt x="22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41" name="Freeform 489"/>
                <p:cNvSpPr>
                  <a:spLocks/>
                </p:cNvSpPr>
                <p:nvPr/>
              </p:nvSpPr>
              <p:spPr bwMode="auto">
                <a:xfrm>
                  <a:off x="1792" y="3614"/>
                  <a:ext cx="150" cy="78"/>
                </a:xfrm>
                <a:custGeom>
                  <a:avLst/>
                  <a:gdLst>
                    <a:gd name="T0" fmla="*/ 140 w 150"/>
                    <a:gd name="T1" fmla="*/ 0 h 78"/>
                    <a:gd name="T2" fmla="*/ 150 w 150"/>
                    <a:gd name="T3" fmla="*/ 64 h 78"/>
                    <a:gd name="T4" fmla="*/ 14 w 150"/>
                    <a:gd name="T5" fmla="*/ 78 h 78"/>
                    <a:gd name="T6" fmla="*/ 0 w 150"/>
                    <a:gd name="T7" fmla="*/ 2 h 78"/>
                    <a:gd name="T8" fmla="*/ 140 w 150"/>
                    <a:gd name="T9" fmla="*/ 0 h 7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50"/>
                    <a:gd name="T16" fmla="*/ 0 h 78"/>
                    <a:gd name="T17" fmla="*/ 150 w 150"/>
                    <a:gd name="T18" fmla="*/ 78 h 7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50" h="78">
                      <a:moveTo>
                        <a:pt x="140" y="0"/>
                      </a:moveTo>
                      <a:lnTo>
                        <a:pt x="150" y="64"/>
                      </a:lnTo>
                      <a:lnTo>
                        <a:pt x="14" y="78"/>
                      </a:lnTo>
                      <a:lnTo>
                        <a:pt x="0" y="2"/>
                      </a:lnTo>
                      <a:lnTo>
                        <a:pt x="140" y="0"/>
                      </a:lnTo>
                      <a:close/>
                    </a:path>
                  </a:pathLst>
                </a:custGeom>
                <a:solidFill>
                  <a:srgbClr val="D0CEE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42" name="Freeform 490"/>
                <p:cNvSpPr>
                  <a:spLocks/>
                </p:cNvSpPr>
                <p:nvPr/>
              </p:nvSpPr>
              <p:spPr bwMode="auto">
                <a:xfrm>
                  <a:off x="2162" y="3618"/>
                  <a:ext cx="96" cy="52"/>
                </a:xfrm>
                <a:custGeom>
                  <a:avLst/>
                  <a:gdLst>
                    <a:gd name="T0" fmla="*/ 0 w 96"/>
                    <a:gd name="T1" fmla="*/ 2 h 52"/>
                    <a:gd name="T2" fmla="*/ 6 w 96"/>
                    <a:gd name="T3" fmla="*/ 44 h 52"/>
                    <a:gd name="T4" fmla="*/ 96 w 96"/>
                    <a:gd name="T5" fmla="*/ 52 h 52"/>
                    <a:gd name="T6" fmla="*/ 90 w 96"/>
                    <a:gd name="T7" fmla="*/ 0 h 52"/>
                    <a:gd name="T8" fmla="*/ 0 w 96"/>
                    <a:gd name="T9" fmla="*/ 2 h 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6"/>
                    <a:gd name="T16" fmla="*/ 0 h 52"/>
                    <a:gd name="T17" fmla="*/ 96 w 96"/>
                    <a:gd name="T18" fmla="*/ 52 h 5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6" h="52">
                      <a:moveTo>
                        <a:pt x="0" y="2"/>
                      </a:moveTo>
                      <a:lnTo>
                        <a:pt x="6" y="44"/>
                      </a:lnTo>
                      <a:lnTo>
                        <a:pt x="96" y="52"/>
                      </a:lnTo>
                      <a:lnTo>
                        <a:pt x="9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D0CEE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43" name="Freeform 491"/>
                <p:cNvSpPr>
                  <a:spLocks noEditPoints="1"/>
                </p:cNvSpPr>
                <p:nvPr/>
              </p:nvSpPr>
              <p:spPr bwMode="auto">
                <a:xfrm>
                  <a:off x="2030" y="3646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4 h 16"/>
                    <a:gd name="T26" fmla="*/ 16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16 w 16"/>
                    <a:gd name="T43" fmla="*/ 6 h 16"/>
                    <a:gd name="T44" fmla="*/ 16 w 16"/>
                    <a:gd name="T45" fmla="*/ 6 h 16"/>
                    <a:gd name="T46" fmla="*/ 14 w 16"/>
                    <a:gd name="T47" fmla="*/ 12 h 16"/>
                    <a:gd name="T48" fmla="*/ 10 w 16"/>
                    <a:gd name="T49" fmla="*/ 14 h 16"/>
                    <a:gd name="T50" fmla="*/ 10 w 16"/>
                    <a:gd name="T51" fmla="*/ 14 h 16"/>
                    <a:gd name="T52" fmla="*/ 6 w 16"/>
                    <a:gd name="T53" fmla="*/ 14 h 16"/>
                    <a:gd name="T54" fmla="*/ 2 w 16"/>
                    <a:gd name="T55" fmla="*/ 10 h 16"/>
                    <a:gd name="T56" fmla="*/ 2 w 16"/>
                    <a:gd name="T57" fmla="*/ 10 h 16"/>
                    <a:gd name="T58" fmla="*/ 4 w 16"/>
                    <a:gd name="T59" fmla="*/ 4 h 16"/>
                    <a:gd name="T60" fmla="*/ 8 w 16"/>
                    <a:gd name="T61" fmla="*/ 2 h 16"/>
                    <a:gd name="T62" fmla="*/ 8 w 16"/>
                    <a:gd name="T63" fmla="*/ 2 h 16"/>
                    <a:gd name="T64" fmla="*/ 12 w 16"/>
                    <a:gd name="T65" fmla="*/ 2 h 16"/>
                    <a:gd name="T66" fmla="*/ 16 w 16"/>
                    <a:gd name="T67" fmla="*/ 6 h 1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6"/>
                    <a:gd name="T103" fmla="*/ 0 h 16"/>
                    <a:gd name="T104" fmla="*/ 16 w 16"/>
                    <a:gd name="T105" fmla="*/ 16 h 1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4"/>
                      </a:lnTo>
                      <a:lnTo>
                        <a:pt x="16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  <a:close/>
                      <a:moveTo>
                        <a:pt x="16" y="6"/>
                      </a:moveTo>
                      <a:lnTo>
                        <a:pt x="16" y="6"/>
                      </a:lnTo>
                      <a:lnTo>
                        <a:pt x="14" y="12"/>
                      </a:lnTo>
                      <a:lnTo>
                        <a:pt x="10" y="14"/>
                      </a:lnTo>
                      <a:lnTo>
                        <a:pt x="6" y="14"/>
                      </a:lnTo>
                      <a:lnTo>
                        <a:pt x="2" y="10"/>
                      </a:lnTo>
                      <a:lnTo>
                        <a:pt x="4" y="4"/>
                      </a:lnTo>
                      <a:lnTo>
                        <a:pt x="8" y="2"/>
                      </a:lnTo>
                      <a:lnTo>
                        <a:pt x="12" y="2"/>
                      </a:lnTo>
                      <a:lnTo>
                        <a:pt x="16" y="6"/>
                      </a:lnTo>
                      <a:close/>
                    </a:path>
                  </a:pathLst>
                </a:custGeom>
                <a:solidFill>
                  <a:srgbClr val="9AB0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44" name="Freeform 492"/>
                <p:cNvSpPr>
                  <a:spLocks/>
                </p:cNvSpPr>
                <p:nvPr/>
              </p:nvSpPr>
              <p:spPr bwMode="auto">
                <a:xfrm>
                  <a:off x="2030" y="3646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4 h 16"/>
                    <a:gd name="T26" fmla="*/ 16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6"/>
                    <a:gd name="T65" fmla="*/ 16 w 16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4"/>
                      </a:lnTo>
                      <a:lnTo>
                        <a:pt x="16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45" name="Freeform 493"/>
                <p:cNvSpPr>
                  <a:spLocks/>
                </p:cNvSpPr>
                <p:nvPr/>
              </p:nvSpPr>
              <p:spPr bwMode="auto">
                <a:xfrm>
                  <a:off x="2032" y="3648"/>
                  <a:ext cx="14" cy="12"/>
                </a:xfrm>
                <a:custGeom>
                  <a:avLst/>
                  <a:gdLst>
                    <a:gd name="T0" fmla="*/ 14 w 14"/>
                    <a:gd name="T1" fmla="*/ 4 h 12"/>
                    <a:gd name="T2" fmla="*/ 14 w 14"/>
                    <a:gd name="T3" fmla="*/ 4 h 12"/>
                    <a:gd name="T4" fmla="*/ 12 w 14"/>
                    <a:gd name="T5" fmla="*/ 10 h 12"/>
                    <a:gd name="T6" fmla="*/ 8 w 14"/>
                    <a:gd name="T7" fmla="*/ 12 h 12"/>
                    <a:gd name="T8" fmla="*/ 8 w 14"/>
                    <a:gd name="T9" fmla="*/ 12 h 12"/>
                    <a:gd name="T10" fmla="*/ 4 w 14"/>
                    <a:gd name="T11" fmla="*/ 12 h 12"/>
                    <a:gd name="T12" fmla="*/ 0 w 14"/>
                    <a:gd name="T13" fmla="*/ 8 h 12"/>
                    <a:gd name="T14" fmla="*/ 0 w 14"/>
                    <a:gd name="T15" fmla="*/ 8 h 12"/>
                    <a:gd name="T16" fmla="*/ 2 w 14"/>
                    <a:gd name="T17" fmla="*/ 2 h 12"/>
                    <a:gd name="T18" fmla="*/ 6 w 14"/>
                    <a:gd name="T19" fmla="*/ 0 h 12"/>
                    <a:gd name="T20" fmla="*/ 6 w 14"/>
                    <a:gd name="T21" fmla="*/ 0 h 12"/>
                    <a:gd name="T22" fmla="*/ 10 w 14"/>
                    <a:gd name="T23" fmla="*/ 0 h 12"/>
                    <a:gd name="T24" fmla="*/ 14 w 14"/>
                    <a:gd name="T25" fmla="*/ 4 h 1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4"/>
                    <a:gd name="T40" fmla="*/ 0 h 12"/>
                    <a:gd name="T41" fmla="*/ 14 w 14"/>
                    <a:gd name="T42" fmla="*/ 12 h 1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4" h="12">
                      <a:moveTo>
                        <a:pt x="14" y="4"/>
                      </a:moveTo>
                      <a:lnTo>
                        <a:pt x="14" y="4"/>
                      </a:lnTo>
                      <a:lnTo>
                        <a:pt x="12" y="10"/>
                      </a:lnTo>
                      <a:lnTo>
                        <a:pt x="8" y="12"/>
                      </a:lnTo>
                      <a:lnTo>
                        <a:pt x="4" y="12"/>
                      </a:lnTo>
                      <a:lnTo>
                        <a:pt x="0" y="8"/>
                      </a:lnTo>
                      <a:lnTo>
                        <a:pt x="2" y="2"/>
                      </a:lnTo>
                      <a:lnTo>
                        <a:pt x="6" y="0"/>
                      </a:lnTo>
                      <a:lnTo>
                        <a:pt x="10" y="0"/>
                      </a:lnTo>
                      <a:lnTo>
                        <a:pt x="14" y="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46" name="Freeform 494"/>
                <p:cNvSpPr>
                  <a:spLocks noEditPoints="1"/>
                </p:cNvSpPr>
                <p:nvPr/>
              </p:nvSpPr>
              <p:spPr bwMode="auto">
                <a:xfrm>
                  <a:off x="2048" y="3810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8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4 h 16"/>
                    <a:gd name="T16" fmla="*/ 4 w 16"/>
                    <a:gd name="T17" fmla="*/ 16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6 h 16"/>
                    <a:gd name="T26" fmla="*/ 16 w 16"/>
                    <a:gd name="T27" fmla="*/ 14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16 w 16"/>
                    <a:gd name="T43" fmla="*/ 8 h 16"/>
                    <a:gd name="T44" fmla="*/ 16 w 16"/>
                    <a:gd name="T45" fmla="*/ 8 h 16"/>
                    <a:gd name="T46" fmla="*/ 14 w 16"/>
                    <a:gd name="T47" fmla="*/ 12 h 16"/>
                    <a:gd name="T48" fmla="*/ 10 w 16"/>
                    <a:gd name="T49" fmla="*/ 16 h 16"/>
                    <a:gd name="T50" fmla="*/ 10 w 16"/>
                    <a:gd name="T51" fmla="*/ 16 h 16"/>
                    <a:gd name="T52" fmla="*/ 6 w 16"/>
                    <a:gd name="T53" fmla="*/ 14 h 16"/>
                    <a:gd name="T54" fmla="*/ 2 w 16"/>
                    <a:gd name="T55" fmla="*/ 10 h 16"/>
                    <a:gd name="T56" fmla="*/ 2 w 16"/>
                    <a:gd name="T57" fmla="*/ 10 h 16"/>
                    <a:gd name="T58" fmla="*/ 4 w 16"/>
                    <a:gd name="T59" fmla="*/ 6 h 16"/>
                    <a:gd name="T60" fmla="*/ 8 w 16"/>
                    <a:gd name="T61" fmla="*/ 2 h 16"/>
                    <a:gd name="T62" fmla="*/ 8 w 16"/>
                    <a:gd name="T63" fmla="*/ 2 h 16"/>
                    <a:gd name="T64" fmla="*/ 12 w 16"/>
                    <a:gd name="T65" fmla="*/ 2 h 16"/>
                    <a:gd name="T66" fmla="*/ 16 w 16"/>
                    <a:gd name="T67" fmla="*/ 8 h 1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6"/>
                    <a:gd name="T103" fmla="*/ 0 h 16"/>
                    <a:gd name="T104" fmla="*/ 16 w 16"/>
                    <a:gd name="T105" fmla="*/ 16 h 1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2" y="14"/>
                      </a:lnTo>
                      <a:lnTo>
                        <a:pt x="4" y="16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6"/>
                      </a:lnTo>
                      <a:lnTo>
                        <a:pt x="16" y="14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  <a:close/>
                      <a:moveTo>
                        <a:pt x="16" y="8"/>
                      </a:moveTo>
                      <a:lnTo>
                        <a:pt x="16" y="8"/>
                      </a:lnTo>
                      <a:lnTo>
                        <a:pt x="14" y="12"/>
                      </a:lnTo>
                      <a:lnTo>
                        <a:pt x="10" y="16"/>
                      </a:lnTo>
                      <a:lnTo>
                        <a:pt x="6" y="14"/>
                      </a:lnTo>
                      <a:lnTo>
                        <a:pt x="2" y="10"/>
                      </a:lnTo>
                      <a:lnTo>
                        <a:pt x="4" y="6"/>
                      </a:lnTo>
                      <a:lnTo>
                        <a:pt x="8" y="2"/>
                      </a:lnTo>
                      <a:lnTo>
                        <a:pt x="12" y="2"/>
                      </a:lnTo>
                      <a:lnTo>
                        <a:pt x="16" y="8"/>
                      </a:lnTo>
                      <a:close/>
                    </a:path>
                  </a:pathLst>
                </a:custGeom>
                <a:solidFill>
                  <a:srgbClr val="9AB0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47" name="Freeform 495"/>
                <p:cNvSpPr>
                  <a:spLocks/>
                </p:cNvSpPr>
                <p:nvPr/>
              </p:nvSpPr>
              <p:spPr bwMode="auto">
                <a:xfrm>
                  <a:off x="2048" y="3810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8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4 h 16"/>
                    <a:gd name="T16" fmla="*/ 4 w 16"/>
                    <a:gd name="T17" fmla="*/ 16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6 h 16"/>
                    <a:gd name="T26" fmla="*/ 16 w 16"/>
                    <a:gd name="T27" fmla="*/ 14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6"/>
                    <a:gd name="T65" fmla="*/ 16 w 16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2" y="14"/>
                      </a:lnTo>
                      <a:lnTo>
                        <a:pt x="4" y="16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6"/>
                      </a:lnTo>
                      <a:lnTo>
                        <a:pt x="16" y="14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48" name="Freeform 496"/>
                <p:cNvSpPr>
                  <a:spLocks/>
                </p:cNvSpPr>
                <p:nvPr/>
              </p:nvSpPr>
              <p:spPr bwMode="auto">
                <a:xfrm>
                  <a:off x="2050" y="3812"/>
                  <a:ext cx="14" cy="14"/>
                </a:xfrm>
                <a:custGeom>
                  <a:avLst/>
                  <a:gdLst>
                    <a:gd name="T0" fmla="*/ 14 w 14"/>
                    <a:gd name="T1" fmla="*/ 6 h 14"/>
                    <a:gd name="T2" fmla="*/ 14 w 14"/>
                    <a:gd name="T3" fmla="*/ 6 h 14"/>
                    <a:gd name="T4" fmla="*/ 12 w 14"/>
                    <a:gd name="T5" fmla="*/ 10 h 14"/>
                    <a:gd name="T6" fmla="*/ 8 w 14"/>
                    <a:gd name="T7" fmla="*/ 14 h 14"/>
                    <a:gd name="T8" fmla="*/ 8 w 14"/>
                    <a:gd name="T9" fmla="*/ 14 h 14"/>
                    <a:gd name="T10" fmla="*/ 4 w 14"/>
                    <a:gd name="T11" fmla="*/ 12 h 14"/>
                    <a:gd name="T12" fmla="*/ 0 w 14"/>
                    <a:gd name="T13" fmla="*/ 8 h 14"/>
                    <a:gd name="T14" fmla="*/ 0 w 14"/>
                    <a:gd name="T15" fmla="*/ 8 h 14"/>
                    <a:gd name="T16" fmla="*/ 2 w 14"/>
                    <a:gd name="T17" fmla="*/ 4 h 14"/>
                    <a:gd name="T18" fmla="*/ 6 w 14"/>
                    <a:gd name="T19" fmla="*/ 0 h 14"/>
                    <a:gd name="T20" fmla="*/ 6 w 14"/>
                    <a:gd name="T21" fmla="*/ 0 h 14"/>
                    <a:gd name="T22" fmla="*/ 10 w 14"/>
                    <a:gd name="T23" fmla="*/ 0 h 14"/>
                    <a:gd name="T24" fmla="*/ 14 w 14"/>
                    <a:gd name="T25" fmla="*/ 6 h 1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4"/>
                    <a:gd name="T40" fmla="*/ 0 h 14"/>
                    <a:gd name="T41" fmla="*/ 14 w 14"/>
                    <a:gd name="T42" fmla="*/ 14 h 1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4" h="14">
                      <a:moveTo>
                        <a:pt x="14" y="6"/>
                      </a:moveTo>
                      <a:lnTo>
                        <a:pt x="14" y="6"/>
                      </a:lnTo>
                      <a:lnTo>
                        <a:pt x="12" y="10"/>
                      </a:lnTo>
                      <a:lnTo>
                        <a:pt x="8" y="14"/>
                      </a:lnTo>
                      <a:lnTo>
                        <a:pt x="4" y="12"/>
                      </a:lnTo>
                      <a:lnTo>
                        <a:pt x="0" y="8"/>
                      </a:lnTo>
                      <a:lnTo>
                        <a:pt x="2" y="4"/>
                      </a:lnTo>
                      <a:lnTo>
                        <a:pt x="6" y="0"/>
                      </a:lnTo>
                      <a:lnTo>
                        <a:pt x="10" y="0"/>
                      </a:lnTo>
                      <a:lnTo>
                        <a:pt x="14" y="6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49" name="Freeform 497"/>
                <p:cNvSpPr>
                  <a:spLocks noEditPoints="1"/>
                </p:cNvSpPr>
                <p:nvPr/>
              </p:nvSpPr>
              <p:spPr bwMode="auto">
                <a:xfrm>
                  <a:off x="2070" y="4118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6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2 w 16"/>
                    <a:gd name="T25" fmla="*/ 14 h 16"/>
                    <a:gd name="T26" fmla="*/ 14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4 w 16"/>
                    <a:gd name="T35" fmla="*/ 4 h 16"/>
                    <a:gd name="T36" fmla="*/ 12 w 16"/>
                    <a:gd name="T37" fmla="*/ 0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14 w 16"/>
                    <a:gd name="T43" fmla="*/ 6 h 16"/>
                    <a:gd name="T44" fmla="*/ 14 w 16"/>
                    <a:gd name="T45" fmla="*/ 6 h 16"/>
                    <a:gd name="T46" fmla="*/ 14 w 16"/>
                    <a:gd name="T47" fmla="*/ 12 h 16"/>
                    <a:gd name="T48" fmla="*/ 10 w 16"/>
                    <a:gd name="T49" fmla="*/ 14 h 16"/>
                    <a:gd name="T50" fmla="*/ 10 w 16"/>
                    <a:gd name="T51" fmla="*/ 14 h 16"/>
                    <a:gd name="T52" fmla="*/ 4 w 16"/>
                    <a:gd name="T53" fmla="*/ 14 h 16"/>
                    <a:gd name="T54" fmla="*/ 2 w 16"/>
                    <a:gd name="T55" fmla="*/ 10 h 16"/>
                    <a:gd name="T56" fmla="*/ 2 w 16"/>
                    <a:gd name="T57" fmla="*/ 10 h 16"/>
                    <a:gd name="T58" fmla="*/ 2 w 16"/>
                    <a:gd name="T59" fmla="*/ 4 h 16"/>
                    <a:gd name="T60" fmla="*/ 6 w 16"/>
                    <a:gd name="T61" fmla="*/ 2 h 16"/>
                    <a:gd name="T62" fmla="*/ 6 w 16"/>
                    <a:gd name="T63" fmla="*/ 2 h 16"/>
                    <a:gd name="T64" fmla="*/ 12 w 16"/>
                    <a:gd name="T65" fmla="*/ 2 h 16"/>
                    <a:gd name="T66" fmla="*/ 14 w 16"/>
                    <a:gd name="T67" fmla="*/ 6 h 1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6"/>
                    <a:gd name="T103" fmla="*/ 0 h 16"/>
                    <a:gd name="T104" fmla="*/ 16 w 16"/>
                    <a:gd name="T105" fmla="*/ 16 h 1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6" y="16"/>
                      </a:lnTo>
                      <a:lnTo>
                        <a:pt x="10" y="16"/>
                      </a:lnTo>
                      <a:lnTo>
                        <a:pt x="12" y="14"/>
                      </a:lnTo>
                      <a:lnTo>
                        <a:pt x="14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4" y="4"/>
                      </a:lnTo>
                      <a:lnTo>
                        <a:pt x="12" y="0"/>
                      </a:lnTo>
                      <a:lnTo>
                        <a:pt x="10" y="0"/>
                      </a:lnTo>
                      <a:lnTo>
                        <a:pt x="6" y="0"/>
                      </a:lnTo>
                      <a:close/>
                      <a:moveTo>
                        <a:pt x="14" y="6"/>
                      </a:moveTo>
                      <a:lnTo>
                        <a:pt x="14" y="6"/>
                      </a:lnTo>
                      <a:lnTo>
                        <a:pt x="14" y="12"/>
                      </a:lnTo>
                      <a:lnTo>
                        <a:pt x="10" y="14"/>
                      </a:lnTo>
                      <a:lnTo>
                        <a:pt x="4" y="14"/>
                      </a:lnTo>
                      <a:lnTo>
                        <a:pt x="2" y="10"/>
                      </a:lnTo>
                      <a:lnTo>
                        <a:pt x="2" y="4"/>
                      </a:lnTo>
                      <a:lnTo>
                        <a:pt x="6" y="2"/>
                      </a:lnTo>
                      <a:lnTo>
                        <a:pt x="12" y="2"/>
                      </a:lnTo>
                      <a:lnTo>
                        <a:pt x="14" y="6"/>
                      </a:lnTo>
                      <a:close/>
                    </a:path>
                  </a:pathLst>
                </a:custGeom>
                <a:solidFill>
                  <a:srgbClr val="9AB0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50" name="Freeform 498"/>
                <p:cNvSpPr>
                  <a:spLocks/>
                </p:cNvSpPr>
                <p:nvPr/>
              </p:nvSpPr>
              <p:spPr bwMode="auto">
                <a:xfrm>
                  <a:off x="2070" y="4118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6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2 w 16"/>
                    <a:gd name="T25" fmla="*/ 14 h 16"/>
                    <a:gd name="T26" fmla="*/ 14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4 w 16"/>
                    <a:gd name="T35" fmla="*/ 4 h 16"/>
                    <a:gd name="T36" fmla="*/ 12 w 16"/>
                    <a:gd name="T37" fmla="*/ 0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6"/>
                    <a:gd name="T65" fmla="*/ 16 w 16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6" y="16"/>
                      </a:lnTo>
                      <a:lnTo>
                        <a:pt x="10" y="16"/>
                      </a:lnTo>
                      <a:lnTo>
                        <a:pt x="12" y="14"/>
                      </a:lnTo>
                      <a:lnTo>
                        <a:pt x="14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4" y="4"/>
                      </a:lnTo>
                      <a:lnTo>
                        <a:pt x="12" y="0"/>
                      </a:lnTo>
                      <a:lnTo>
                        <a:pt x="10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51" name="Freeform 499"/>
                <p:cNvSpPr>
                  <a:spLocks/>
                </p:cNvSpPr>
                <p:nvPr/>
              </p:nvSpPr>
              <p:spPr bwMode="auto">
                <a:xfrm>
                  <a:off x="2072" y="4120"/>
                  <a:ext cx="12" cy="12"/>
                </a:xfrm>
                <a:custGeom>
                  <a:avLst/>
                  <a:gdLst>
                    <a:gd name="T0" fmla="*/ 12 w 12"/>
                    <a:gd name="T1" fmla="*/ 4 h 12"/>
                    <a:gd name="T2" fmla="*/ 12 w 12"/>
                    <a:gd name="T3" fmla="*/ 4 h 12"/>
                    <a:gd name="T4" fmla="*/ 12 w 12"/>
                    <a:gd name="T5" fmla="*/ 10 h 12"/>
                    <a:gd name="T6" fmla="*/ 8 w 12"/>
                    <a:gd name="T7" fmla="*/ 12 h 12"/>
                    <a:gd name="T8" fmla="*/ 8 w 12"/>
                    <a:gd name="T9" fmla="*/ 12 h 12"/>
                    <a:gd name="T10" fmla="*/ 2 w 12"/>
                    <a:gd name="T11" fmla="*/ 12 h 12"/>
                    <a:gd name="T12" fmla="*/ 0 w 12"/>
                    <a:gd name="T13" fmla="*/ 8 h 12"/>
                    <a:gd name="T14" fmla="*/ 0 w 12"/>
                    <a:gd name="T15" fmla="*/ 8 h 12"/>
                    <a:gd name="T16" fmla="*/ 0 w 12"/>
                    <a:gd name="T17" fmla="*/ 2 h 12"/>
                    <a:gd name="T18" fmla="*/ 4 w 12"/>
                    <a:gd name="T19" fmla="*/ 0 h 12"/>
                    <a:gd name="T20" fmla="*/ 4 w 12"/>
                    <a:gd name="T21" fmla="*/ 0 h 12"/>
                    <a:gd name="T22" fmla="*/ 10 w 12"/>
                    <a:gd name="T23" fmla="*/ 0 h 12"/>
                    <a:gd name="T24" fmla="*/ 12 w 12"/>
                    <a:gd name="T25" fmla="*/ 4 h 1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2"/>
                    <a:gd name="T40" fmla="*/ 0 h 12"/>
                    <a:gd name="T41" fmla="*/ 12 w 12"/>
                    <a:gd name="T42" fmla="*/ 12 h 1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2" h="12">
                      <a:moveTo>
                        <a:pt x="12" y="4"/>
                      </a:moveTo>
                      <a:lnTo>
                        <a:pt x="12" y="4"/>
                      </a:lnTo>
                      <a:lnTo>
                        <a:pt x="12" y="10"/>
                      </a:lnTo>
                      <a:lnTo>
                        <a:pt x="8" y="12"/>
                      </a:lnTo>
                      <a:lnTo>
                        <a:pt x="2" y="12"/>
                      </a:lnTo>
                      <a:lnTo>
                        <a:pt x="0" y="8"/>
                      </a:lnTo>
                      <a:lnTo>
                        <a:pt x="0" y="2"/>
                      </a:lnTo>
                      <a:lnTo>
                        <a:pt x="4" y="0"/>
                      </a:lnTo>
                      <a:lnTo>
                        <a:pt x="10" y="0"/>
                      </a:lnTo>
                      <a:lnTo>
                        <a:pt x="12" y="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52" name="Freeform 500"/>
                <p:cNvSpPr>
                  <a:spLocks/>
                </p:cNvSpPr>
                <p:nvPr/>
              </p:nvSpPr>
              <p:spPr bwMode="auto">
                <a:xfrm>
                  <a:off x="2418" y="3798"/>
                  <a:ext cx="98" cy="154"/>
                </a:xfrm>
                <a:custGeom>
                  <a:avLst/>
                  <a:gdLst>
                    <a:gd name="T0" fmla="*/ 48 w 98"/>
                    <a:gd name="T1" fmla="*/ 0 h 154"/>
                    <a:gd name="T2" fmla="*/ 48 w 98"/>
                    <a:gd name="T3" fmla="*/ 0 h 154"/>
                    <a:gd name="T4" fmla="*/ 58 w 98"/>
                    <a:gd name="T5" fmla="*/ 4 h 154"/>
                    <a:gd name="T6" fmla="*/ 76 w 98"/>
                    <a:gd name="T7" fmla="*/ 14 h 154"/>
                    <a:gd name="T8" fmla="*/ 86 w 98"/>
                    <a:gd name="T9" fmla="*/ 20 h 154"/>
                    <a:gd name="T10" fmla="*/ 92 w 98"/>
                    <a:gd name="T11" fmla="*/ 30 h 154"/>
                    <a:gd name="T12" fmla="*/ 98 w 98"/>
                    <a:gd name="T13" fmla="*/ 40 h 154"/>
                    <a:gd name="T14" fmla="*/ 98 w 98"/>
                    <a:gd name="T15" fmla="*/ 46 h 154"/>
                    <a:gd name="T16" fmla="*/ 96 w 98"/>
                    <a:gd name="T17" fmla="*/ 52 h 154"/>
                    <a:gd name="T18" fmla="*/ 86 w 98"/>
                    <a:gd name="T19" fmla="*/ 86 h 154"/>
                    <a:gd name="T20" fmla="*/ 86 w 98"/>
                    <a:gd name="T21" fmla="*/ 86 h 154"/>
                    <a:gd name="T22" fmla="*/ 90 w 98"/>
                    <a:gd name="T23" fmla="*/ 92 h 154"/>
                    <a:gd name="T24" fmla="*/ 94 w 98"/>
                    <a:gd name="T25" fmla="*/ 106 h 154"/>
                    <a:gd name="T26" fmla="*/ 96 w 98"/>
                    <a:gd name="T27" fmla="*/ 114 h 154"/>
                    <a:gd name="T28" fmla="*/ 94 w 98"/>
                    <a:gd name="T29" fmla="*/ 124 h 154"/>
                    <a:gd name="T30" fmla="*/ 92 w 98"/>
                    <a:gd name="T31" fmla="*/ 130 h 154"/>
                    <a:gd name="T32" fmla="*/ 86 w 98"/>
                    <a:gd name="T33" fmla="*/ 136 h 154"/>
                    <a:gd name="T34" fmla="*/ 86 w 98"/>
                    <a:gd name="T35" fmla="*/ 136 h 154"/>
                    <a:gd name="T36" fmla="*/ 66 w 98"/>
                    <a:gd name="T37" fmla="*/ 146 h 154"/>
                    <a:gd name="T38" fmla="*/ 54 w 98"/>
                    <a:gd name="T39" fmla="*/ 150 h 154"/>
                    <a:gd name="T40" fmla="*/ 42 w 98"/>
                    <a:gd name="T41" fmla="*/ 154 h 154"/>
                    <a:gd name="T42" fmla="*/ 30 w 98"/>
                    <a:gd name="T43" fmla="*/ 154 h 154"/>
                    <a:gd name="T44" fmla="*/ 18 w 98"/>
                    <a:gd name="T45" fmla="*/ 152 h 154"/>
                    <a:gd name="T46" fmla="*/ 14 w 98"/>
                    <a:gd name="T47" fmla="*/ 150 h 154"/>
                    <a:gd name="T48" fmla="*/ 10 w 98"/>
                    <a:gd name="T49" fmla="*/ 146 h 154"/>
                    <a:gd name="T50" fmla="*/ 6 w 98"/>
                    <a:gd name="T51" fmla="*/ 142 h 154"/>
                    <a:gd name="T52" fmla="*/ 2 w 98"/>
                    <a:gd name="T53" fmla="*/ 136 h 154"/>
                    <a:gd name="T54" fmla="*/ 2 w 98"/>
                    <a:gd name="T55" fmla="*/ 136 h 154"/>
                    <a:gd name="T56" fmla="*/ 2 w 98"/>
                    <a:gd name="T57" fmla="*/ 128 h 154"/>
                    <a:gd name="T58" fmla="*/ 0 w 98"/>
                    <a:gd name="T59" fmla="*/ 120 h 154"/>
                    <a:gd name="T60" fmla="*/ 4 w 98"/>
                    <a:gd name="T61" fmla="*/ 100 h 154"/>
                    <a:gd name="T62" fmla="*/ 12 w 98"/>
                    <a:gd name="T63" fmla="*/ 78 h 154"/>
                    <a:gd name="T64" fmla="*/ 20 w 98"/>
                    <a:gd name="T65" fmla="*/ 56 h 154"/>
                    <a:gd name="T66" fmla="*/ 40 w 98"/>
                    <a:gd name="T67" fmla="*/ 16 h 154"/>
                    <a:gd name="T68" fmla="*/ 48 w 98"/>
                    <a:gd name="T69" fmla="*/ 0 h 15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98"/>
                    <a:gd name="T106" fmla="*/ 0 h 154"/>
                    <a:gd name="T107" fmla="*/ 98 w 98"/>
                    <a:gd name="T108" fmla="*/ 154 h 15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98" h="154">
                      <a:moveTo>
                        <a:pt x="48" y="0"/>
                      </a:moveTo>
                      <a:lnTo>
                        <a:pt x="48" y="0"/>
                      </a:lnTo>
                      <a:lnTo>
                        <a:pt x="58" y="4"/>
                      </a:lnTo>
                      <a:lnTo>
                        <a:pt x="76" y="14"/>
                      </a:lnTo>
                      <a:lnTo>
                        <a:pt x="86" y="20"/>
                      </a:lnTo>
                      <a:lnTo>
                        <a:pt x="92" y="30"/>
                      </a:lnTo>
                      <a:lnTo>
                        <a:pt x="98" y="40"/>
                      </a:lnTo>
                      <a:lnTo>
                        <a:pt x="98" y="46"/>
                      </a:lnTo>
                      <a:lnTo>
                        <a:pt x="96" y="52"/>
                      </a:lnTo>
                      <a:lnTo>
                        <a:pt x="86" y="86"/>
                      </a:lnTo>
                      <a:lnTo>
                        <a:pt x="90" y="92"/>
                      </a:lnTo>
                      <a:lnTo>
                        <a:pt x="94" y="106"/>
                      </a:lnTo>
                      <a:lnTo>
                        <a:pt x="96" y="114"/>
                      </a:lnTo>
                      <a:lnTo>
                        <a:pt x="94" y="124"/>
                      </a:lnTo>
                      <a:lnTo>
                        <a:pt x="92" y="130"/>
                      </a:lnTo>
                      <a:lnTo>
                        <a:pt x="86" y="136"/>
                      </a:lnTo>
                      <a:lnTo>
                        <a:pt x="66" y="146"/>
                      </a:lnTo>
                      <a:lnTo>
                        <a:pt x="54" y="150"/>
                      </a:lnTo>
                      <a:lnTo>
                        <a:pt x="42" y="154"/>
                      </a:lnTo>
                      <a:lnTo>
                        <a:pt x="30" y="154"/>
                      </a:lnTo>
                      <a:lnTo>
                        <a:pt x="18" y="152"/>
                      </a:lnTo>
                      <a:lnTo>
                        <a:pt x="14" y="150"/>
                      </a:lnTo>
                      <a:lnTo>
                        <a:pt x="10" y="146"/>
                      </a:lnTo>
                      <a:lnTo>
                        <a:pt x="6" y="142"/>
                      </a:lnTo>
                      <a:lnTo>
                        <a:pt x="2" y="136"/>
                      </a:lnTo>
                      <a:lnTo>
                        <a:pt x="2" y="128"/>
                      </a:lnTo>
                      <a:lnTo>
                        <a:pt x="0" y="120"/>
                      </a:lnTo>
                      <a:lnTo>
                        <a:pt x="4" y="100"/>
                      </a:lnTo>
                      <a:lnTo>
                        <a:pt x="12" y="78"/>
                      </a:lnTo>
                      <a:lnTo>
                        <a:pt x="20" y="56"/>
                      </a:lnTo>
                      <a:lnTo>
                        <a:pt x="40" y="16"/>
                      </a:ln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rgbClr val="EB9E5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53" name="Freeform 501"/>
                <p:cNvSpPr>
                  <a:spLocks/>
                </p:cNvSpPr>
                <p:nvPr/>
              </p:nvSpPr>
              <p:spPr bwMode="auto">
                <a:xfrm>
                  <a:off x="2418" y="3798"/>
                  <a:ext cx="98" cy="154"/>
                </a:xfrm>
                <a:custGeom>
                  <a:avLst/>
                  <a:gdLst>
                    <a:gd name="T0" fmla="*/ 48 w 98"/>
                    <a:gd name="T1" fmla="*/ 0 h 154"/>
                    <a:gd name="T2" fmla="*/ 48 w 98"/>
                    <a:gd name="T3" fmla="*/ 0 h 154"/>
                    <a:gd name="T4" fmla="*/ 58 w 98"/>
                    <a:gd name="T5" fmla="*/ 4 h 154"/>
                    <a:gd name="T6" fmla="*/ 76 w 98"/>
                    <a:gd name="T7" fmla="*/ 14 h 154"/>
                    <a:gd name="T8" fmla="*/ 86 w 98"/>
                    <a:gd name="T9" fmla="*/ 20 h 154"/>
                    <a:gd name="T10" fmla="*/ 92 w 98"/>
                    <a:gd name="T11" fmla="*/ 30 h 154"/>
                    <a:gd name="T12" fmla="*/ 98 w 98"/>
                    <a:gd name="T13" fmla="*/ 40 h 154"/>
                    <a:gd name="T14" fmla="*/ 98 w 98"/>
                    <a:gd name="T15" fmla="*/ 46 h 154"/>
                    <a:gd name="T16" fmla="*/ 96 w 98"/>
                    <a:gd name="T17" fmla="*/ 52 h 154"/>
                    <a:gd name="T18" fmla="*/ 86 w 98"/>
                    <a:gd name="T19" fmla="*/ 86 h 154"/>
                    <a:gd name="T20" fmla="*/ 86 w 98"/>
                    <a:gd name="T21" fmla="*/ 86 h 154"/>
                    <a:gd name="T22" fmla="*/ 90 w 98"/>
                    <a:gd name="T23" fmla="*/ 92 h 154"/>
                    <a:gd name="T24" fmla="*/ 94 w 98"/>
                    <a:gd name="T25" fmla="*/ 106 h 154"/>
                    <a:gd name="T26" fmla="*/ 96 w 98"/>
                    <a:gd name="T27" fmla="*/ 114 h 154"/>
                    <a:gd name="T28" fmla="*/ 94 w 98"/>
                    <a:gd name="T29" fmla="*/ 124 h 154"/>
                    <a:gd name="T30" fmla="*/ 92 w 98"/>
                    <a:gd name="T31" fmla="*/ 130 h 154"/>
                    <a:gd name="T32" fmla="*/ 86 w 98"/>
                    <a:gd name="T33" fmla="*/ 136 h 154"/>
                    <a:gd name="T34" fmla="*/ 86 w 98"/>
                    <a:gd name="T35" fmla="*/ 136 h 154"/>
                    <a:gd name="T36" fmla="*/ 66 w 98"/>
                    <a:gd name="T37" fmla="*/ 146 h 154"/>
                    <a:gd name="T38" fmla="*/ 54 w 98"/>
                    <a:gd name="T39" fmla="*/ 150 h 154"/>
                    <a:gd name="T40" fmla="*/ 42 w 98"/>
                    <a:gd name="T41" fmla="*/ 154 h 154"/>
                    <a:gd name="T42" fmla="*/ 30 w 98"/>
                    <a:gd name="T43" fmla="*/ 154 h 154"/>
                    <a:gd name="T44" fmla="*/ 18 w 98"/>
                    <a:gd name="T45" fmla="*/ 152 h 154"/>
                    <a:gd name="T46" fmla="*/ 14 w 98"/>
                    <a:gd name="T47" fmla="*/ 150 h 154"/>
                    <a:gd name="T48" fmla="*/ 10 w 98"/>
                    <a:gd name="T49" fmla="*/ 146 h 154"/>
                    <a:gd name="T50" fmla="*/ 6 w 98"/>
                    <a:gd name="T51" fmla="*/ 142 h 154"/>
                    <a:gd name="T52" fmla="*/ 2 w 98"/>
                    <a:gd name="T53" fmla="*/ 136 h 154"/>
                    <a:gd name="T54" fmla="*/ 2 w 98"/>
                    <a:gd name="T55" fmla="*/ 136 h 154"/>
                    <a:gd name="T56" fmla="*/ 2 w 98"/>
                    <a:gd name="T57" fmla="*/ 128 h 154"/>
                    <a:gd name="T58" fmla="*/ 0 w 98"/>
                    <a:gd name="T59" fmla="*/ 120 h 154"/>
                    <a:gd name="T60" fmla="*/ 4 w 98"/>
                    <a:gd name="T61" fmla="*/ 100 h 154"/>
                    <a:gd name="T62" fmla="*/ 12 w 98"/>
                    <a:gd name="T63" fmla="*/ 78 h 154"/>
                    <a:gd name="T64" fmla="*/ 20 w 98"/>
                    <a:gd name="T65" fmla="*/ 56 h 154"/>
                    <a:gd name="T66" fmla="*/ 40 w 98"/>
                    <a:gd name="T67" fmla="*/ 16 h 154"/>
                    <a:gd name="T68" fmla="*/ 48 w 98"/>
                    <a:gd name="T69" fmla="*/ 0 h 15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98"/>
                    <a:gd name="T106" fmla="*/ 0 h 154"/>
                    <a:gd name="T107" fmla="*/ 98 w 98"/>
                    <a:gd name="T108" fmla="*/ 154 h 15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98" h="154">
                      <a:moveTo>
                        <a:pt x="48" y="0"/>
                      </a:moveTo>
                      <a:lnTo>
                        <a:pt x="48" y="0"/>
                      </a:lnTo>
                      <a:lnTo>
                        <a:pt x="58" y="4"/>
                      </a:lnTo>
                      <a:lnTo>
                        <a:pt x="76" y="14"/>
                      </a:lnTo>
                      <a:lnTo>
                        <a:pt x="86" y="20"/>
                      </a:lnTo>
                      <a:lnTo>
                        <a:pt x="92" y="30"/>
                      </a:lnTo>
                      <a:lnTo>
                        <a:pt x="98" y="40"/>
                      </a:lnTo>
                      <a:lnTo>
                        <a:pt x="98" y="46"/>
                      </a:lnTo>
                      <a:lnTo>
                        <a:pt x="96" y="52"/>
                      </a:lnTo>
                      <a:lnTo>
                        <a:pt x="86" y="86"/>
                      </a:lnTo>
                      <a:lnTo>
                        <a:pt x="90" y="92"/>
                      </a:lnTo>
                      <a:lnTo>
                        <a:pt x="94" y="106"/>
                      </a:lnTo>
                      <a:lnTo>
                        <a:pt x="96" y="114"/>
                      </a:lnTo>
                      <a:lnTo>
                        <a:pt x="94" y="124"/>
                      </a:lnTo>
                      <a:lnTo>
                        <a:pt x="92" y="130"/>
                      </a:lnTo>
                      <a:lnTo>
                        <a:pt x="86" y="136"/>
                      </a:lnTo>
                      <a:lnTo>
                        <a:pt x="66" y="146"/>
                      </a:lnTo>
                      <a:lnTo>
                        <a:pt x="54" y="150"/>
                      </a:lnTo>
                      <a:lnTo>
                        <a:pt x="42" y="154"/>
                      </a:lnTo>
                      <a:lnTo>
                        <a:pt x="30" y="154"/>
                      </a:lnTo>
                      <a:lnTo>
                        <a:pt x="18" y="152"/>
                      </a:lnTo>
                      <a:lnTo>
                        <a:pt x="14" y="150"/>
                      </a:lnTo>
                      <a:lnTo>
                        <a:pt x="10" y="146"/>
                      </a:lnTo>
                      <a:lnTo>
                        <a:pt x="6" y="142"/>
                      </a:lnTo>
                      <a:lnTo>
                        <a:pt x="2" y="136"/>
                      </a:lnTo>
                      <a:lnTo>
                        <a:pt x="2" y="128"/>
                      </a:lnTo>
                      <a:lnTo>
                        <a:pt x="0" y="120"/>
                      </a:lnTo>
                      <a:lnTo>
                        <a:pt x="4" y="100"/>
                      </a:lnTo>
                      <a:lnTo>
                        <a:pt x="12" y="78"/>
                      </a:lnTo>
                      <a:lnTo>
                        <a:pt x="20" y="56"/>
                      </a:lnTo>
                      <a:lnTo>
                        <a:pt x="40" y="16"/>
                      </a:lnTo>
                      <a:lnTo>
                        <a:pt x="48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54" name="Freeform 502"/>
                <p:cNvSpPr>
                  <a:spLocks/>
                </p:cNvSpPr>
                <p:nvPr/>
              </p:nvSpPr>
              <p:spPr bwMode="auto">
                <a:xfrm>
                  <a:off x="2144" y="3618"/>
                  <a:ext cx="392" cy="530"/>
                </a:xfrm>
                <a:custGeom>
                  <a:avLst/>
                  <a:gdLst>
                    <a:gd name="T0" fmla="*/ 312 w 392"/>
                    <a:gd name="T1" fmla="*/ 470 h 530"/>
                    <a:gd name="T2" fmla="*/ 312 w 392"/>
                    <a:gd name="T3" fmla="*/ 470 h 530"/>
                    <a:gd name="T4" fmla="*/ 308 w 392"/>
                    <a:gd name="T5" fmla="*/ 482 h 530"/>
                    <a:gd name="T6" fmla="*/ 302 w 392"/>
                    <a:gd name="T7" fmla="*/ 492 h 530"/>
                    <a:gd name="T8" fmla="*/ 294 w 392"/>
                    <a:gd name="T9" fmla="*/ 500 h 530"/>
                    <a:gd name="T10" fmla="*/ 288 w 392"/>
                    <a:gd name="T11" fmla="*/ 502 h 530"/>
                    <a:gd name="T12" fmla="*/ 284 w 392"/>
                    <a:gd name="T13" fmla="*/ 502 h 530"/>
                    <a:gd name="T14" fmla="*/ 16 w 392"/>
                    <a:gd name="T15" fmla="*/ 530 h 530"/>
                    <a:gd name="T16" fmla="*/ 16 w 392"/>
                    <a:gd name="T17" fmla="*/ 530 h 530"/>
                    <a:gd name="T18" fmla="*/ 8 w 392"/>
                    <a:gd name="T19" fmla="*/ 528 h 530"/>
                    <a:gd name="T20" fmla="*/ 4 w 392"/>
                    <a:gd name="T21" fmla="*/ 522 h 530"/>
                    <a:gd name="T22" fmla="*/ 0 w 392"/>
                    <a:gd name="T23" fmla="*/ 514 h 530"/>
                    <a:gd name="T24" fmla="*/ 0 w 392"/>
                    <a:gd name="T25" fmla="*/ 506 h 530"/>
                    <a:gd name="T26" fmla="*/ 84 w 392"/>
                    <a:gd name="T27" fmla="*/ 38 h 530"/>
                    <a:gd name="T28" fmla="*/ 84 w 392"/>
                    <a:gd name="T29" fmla="*/ 38 h 530"/>
                    <a:gd name="T30" fmla="*/ 86 w 392"/>
                    <a:gd name="T31" fmla="*/ 28 h 530"/>
                    <a:gd name="T32" fmla="*/ 92 w 392"/>
                    <a:gd name="T33" fmla="*/ 20 h 530"/>
                    <a:gd name="T34" fmla="*/ 100 w 392"/>
                    <a:gd name="T35" fmla="*/ 14 h 530"/>
                    <a:gd name="T36" fmla="*/ 108 w 392"/>
                    <a:gd name="T37" fmla="*/ 12 h 530"/>
                    <a:gd name="T38" fmla="*/ 376 w 392"/>
                    <a:gd name="T39" fmla="*/ 0 h 530"/>
                    <a:gd name="T40" fmla="*/ 376 w 392"/>
                    <a:gd name="T41" fmla="*/ 0 h 530"/>
                    <a:gd name="T42" fmla="*/ 384 w 392"/>
                    <a:gd name="T43" fmla="*/ 2 h 530"/>
                    <a:gd name="T44" fmla="*/ 390 w 392"/>
                    <a:gd name="T45" fmla="*/ 6 h 530"/>
                    <a:gd name="T46" fmla="*/ 392 w 392"/>
                    <a:gd name="T47" fmla="*/ 14 h 530"/>
                    <a:gd name="T48" fmla="*/ 392 w 392"/>
                    <a:gd name="T49" fmla="*/ 24 h 530"/>
                    <a:gd name="T50" fmla="*/ 312 w 392"/>
                    <a:gd name="T51" fmla="*/ 470 h 53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92"/>
                    <a:gd name="T79" fmla="*/ 0 h 530"/>
                    <a:gd name="T80" fmla="*/ 392 w 392"/>
                    <a:gd name="T81" fmla="*/ 530 h 53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92" h="530">
                      <a:moveTo>
                        <a:pt x="312" y="470"/>
                      </a:moveTo>
                      <a:lnTo>
                        <a:pt x="312" y="470"/>
                      </a:lnTo>
                      <a:lnTo>
                        <a:pt x="308" y="482"/>
                      </a:lnTo>
                      <a:lnTo>
                        <a:pt x="302" y="492"/>
                      </a:lnTo>
                      <a:lnTo>
                        <a:pt x="294" y="500"/>
                      </a:lnTo>
                      <a:lnTo>
                        <a:pt x="288" y="502"/>
                      </a:lnTo>
                      <a:lnTo>
                        <a:pt x="284" y="502"/>
                      </a:lnTo>
                      <a:lnTo>
                        <a:pt x="16" y="530"/>
                      </a:lnTo>
                      <a:lnTo>
                        <a:pt x="8" y="528"/>
                      </a:lnTo>
                      <a:lnTo>
                        <a:pt x="4" y="522"/>
                      </a:lnTo>
                      <a:lnTo>
                        <a:pt x="0" y="514"/>
                      </a:lnTo>
                      <a:lnTo>
                        <a:pt x="0" y="506"/>
                      </a:lnTo>
                      <a:lnTo>
                        <a:pt x="84" y="38"/>
                      </a:lnTo>
                      <a:lnTo>
                        <a:pt x="86" y="28"/>
                      </a:lnTo>
                      <a:lnTo>
                        <a:pt x="92" y="20"/>
                      </a:lnTo>
                      <a:lnTo>
                        <a:pt x="100" y="14"/>
                      </a:lnTo>
                      <a:lnTo>
                        <a:pt x="108" y="12"/>
                      </a:lnTo>
                      <a:lnTo>
                        <a:pt x="376" y="0"/>
                      </a:lnTo>
                      <a:lnTo>
                        <a:pt x="384" y="2"/>
                      </a:lnTo>
                      <a:lnTo>
                        <a:pt x="390" y="6"/>
                      </a:lnTo>
                      <a:lnTo>
                        <a:pt x="392" y="14"/>
                      </a:lnTo>
                      <a:lnTo>
                        <a:pt x="392" y="24"/>
                      </a:lnTo>
                      <a:lnTo>
                        <a:pt x="312" y="470"/>
                      </a:lnTo>
                      <a:close/>
                    </a:path>
                  </a:pathLst>
                </a:custGeom>
                <a:solidFill>
                  <a:srgbClr val="A06B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55" name="Freeform 503"/>
                <p:cNvSpPr>
                  <a:spLocks/>
                </p:cNvSpPr>
                <p:nvPr/>
              </p:nvSpPr>
              <p:spPr bwMode="auto">
                <a:xfrm>
                  <a:off x="2156" y="3616"/>
                  <a:ext cx="392" cy="528"/>
                </a:xfrm>
                <a:custGeom>
                  <a:avLst/>
                  <a:gdLst>
                    <a:gd name="T0" fmla="*/ 310 w 392"/>
                    <a:gd name="T1" fmla="*/ 470 h 528"/>
                    <a:gd name="T2" fmla="*/ 310 w 392"/>
                    <a:gd name="T3" fmla="*/ 470 h 528"/>
                    <a:gd name="T4" fmla="*/ 308 w 392"/>
                    <a:gd name="T5" fmla="*/ 480 h 528"/>
                    <a:gd name="T6" fmla="*/ 300 w 392"/>
                    <a:gd name="T7" fmla="*/ 492 h 528"/>
                    <a:gd name="T8" fmla="*/ 292 w 392"/>
                    <a:gd name="T9" fmla="*/ 500 h 528"/>
                    <a:gd name="T10" fmla="*/ 288 w 392"/>
                    <a:gd name="T11" fmla="*/ 502 h 528"/>
                    <a:gd name="T12" fmla="*/ 284 w 392"/>
                    <a:gd name="T13" fmla="*/ 502 h 528"/>
                    <a:gd name="T14" fmla="*/ 16 w 392"/>
                    <a:gd name="T15" fmla="*/ 528 h 528"/>
                    <a:gd name="T16" fmla="*/ 16 w 392"/>
                    <a:gd name="T17" fmla="*/ 528 h 528"/>
                    <a:gd name="T18" fmla="*/ 8 w 392"/>
                    <a:gd name="T19" fmla="*/ 528 h 528"/>
                    <a:gd name="T20" fmla="*/ 2 w 392"/>
                    <a:gd name="T21" fmla="*/ 522 h 528"/>
                    <a:gd name="T22" fmla="*/ 0 w 392"/>
                    <a:gd name="T23" fmla="*/ 514 h 528"/>
                    <a:gd name="T24" fmla="*/ 0 w 392"/>
                    <a:gd name="T25" fmla="*/ 504 h 528"/>
                    <a:gd name="T26" fmla="*/ 82 w 392"/>
                    <a:gd name="T27" fmla="*/ 36 h 528"/>
                    <a:gd name="T28" fmla="*/ 82 w 392"/>
                    <a:gd name="T29" fmla="*/ 36 h 528"/>
                    <a:gd name="T30" fmla="*/ 86 w 392"/>
                    <a:gd name="T31" fmla="*/ 28 h 528"/>
                    <a:gd name="T32" fmla="*/ 92 w 392"/>
                    <a:gd name="T33" fmla="*/ 18 h 528"/>
                    <a:gd name="T34" fmla="*/ 98 w 392"/>
                    <a:gd name="T35" fmla="*/ 14 h 528"/>
                    <a:gd name="T36" fmla="*/ 106 w 392"/>
                    <a:gd name="T37" fmla="*/ 12 h 528"/>
                    <a:gd name="T38" fmla="*/ 376 w 392"/>
                    <a:gd name="T39" fmla="*/ 0 h 528"/>
                    <a:gd name="T40" fmla="*/ 376 w 392"/>
                    <a:gd name="T41" fmla="*/ 0 h 528"/>
                    <a:gd name="T42" fmla="*/ 382 w 392"/>
                    <a:gd name="T43" fmla="*/ 0 h 528"/>
                    <a:gd name="T44" fmla="*/ 388 w 392"/>
                    <a:gd name="T45" fmla="*/ 6 h 528"/>
                    <a:gd name="T46" fmla="*/ 392 w 392"/>
                    <a:gd name="T47" fmla="*/ 14 h 528"/>
                    <a:gd name="T48" fmla="*/ 392 w 392"/>
                    <a:gd name="T49" fmla="*/ 24 h 528"/>
                    <a:gd name="T50" fmla="*/ 310 w 392"/>
                    <a:gd name="T51" fmla="*/ 470 h 528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92"/>
                    <a:gd name="T79" fmla="*/ 0 h 528"/>
                    <a:gd name="T80" fmla="*/ 392 w 392"/>
                    <a:gd name="T81" fmla="*/ 528 h 528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92" h="528">
                      <a:moveTo>
                        <a:pt x="310" y="470"/>
                      </a:moveTo>
                      <a:lnTo>
                        <a:pt x="310" y="470"/>
                      </a:lnTo>
                      <a:lnTo>
                        <a:pt x="308" y="480"/>
                      </a:lnTo>
                      <a:lnTo>
                        <a:pt x="300" y="492"/>
                      </a:lnTo>
                      <a:lnTo>
                        <a:pt x="292" y="500"/>
                      </a:lnTo>
                      <a:lnTo>
                        <a:pt x="288" y="502"/>
                      </a:lnTo>
                      <a:lnTo>
                        <a:pt x="284" y="502"/>
                      </a:lnTo>
                      <a:lnTo>
                        <a:pt x="16" y="528"/>
                      </a:lnTo>
                      <a:lnTo>
                        <a:pt x="8" y="528"/>
                      </a:lnTo>
                      <a:lnTo>
                        <a:pt x="2" y="522"/>
                      </a:lnTo>
                      <a:lnTo>
                        <a:pt x="0" y="514"/>
                      </a:lnTo>
                      <a:lnTo>
                        <a:pt x="0" y="504"/>
                      </a:lnTo>
                      <a:lnTo>
                        <a:pt x="82" y="36"/>
                      </a:lnTo>
                      <a:lnTo>
                        <a:pt x="86" y="28"/>
                      </a:lnTo>
                      <a:lnTo>
                        <a:pt x="92" y="18"/>
                      </a:lnTo>
                      <a:lnTo>
                        <a:pt x="98" y="14"/>
                      </a:lnTo>
                      <a:lnTo>
                        <a:pt x="106" y="12"/>
                      </a:lnTo>
                      <a:lnTo>
                        <a:pt x="376" y="0"/>
                      </a:lnTo>
                      <a:lnTo>
                        <a:pt x="382" y="0"/>
                      </a:lnTo>
                      <a:lnTo>
                        <a:pt x="388" y="6"/>
                      </a:lnTo>
                      <a:lnTo>
                        <a:pt x="392" y="14"/>
                      </a:lnTo>
                      <a:lnTo>
                        <a:pt x="392" y="24"/>
                      </a:lnTo>
                      <a:lnTo>
                        <a:pt x="310" y="470"/>
                      </a:lnTo>
                      <a:close/>
                    </a:path>
                  </a:pathLst>
                </a:custGeom>
                <a:solidFill>
                  <a:srgbClr val="80452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56" name="Freeform 504"/>
                <p:cNvSpPr>
                  <a:spLocks noEditPoints="1"/>
                </p:cNvSpPr>
                <p:nvPr/>
              </p:nvSpPr>
              <p:spPr bwMode="auto">
                <a:xfrm>
                  <a:off x="2394" y="3596"/>
                  <a:ext cx="12" cy="14"/>
                </a:xfrm>
                <a:custGeom>
                  <a:avLst/>
                  <a:gdLst>
                    <a:gd name="T0" fmla="*/ 4 w 12"/>
                    <a:gd name="T1" fmla="*/ 0 h 14"/>
                    <a:gd name="T2" fmla="*/ 4 w 12"/>
                    <a:gd name="T3" fmla="*/ 0 h 14"/>
                    <a:gd name="T4" fmla="*/ 0 w 12"/>
                    <a:gd name="T5" fmla="*/ 4 h 14"/>
                    <a:gd name="T6" fmla="*/ 0 w 12"/>
                    <a:gd name="T7" fmla="*/ 8 h 14"/>
                    <a:gd name="T8" fmla="*/ 0 w 12"/>
                    <a:gd name="T9" fmla="*/ 8 h 14"/>
                    <a:gd name="T10" fmla="*/ 2 w 12"/>
                    <a:gd name="T11" fmla="*/ 12 h 14"/>
                    <a:gd name="T12" fmla="*/ 8 w 12"/>
                    <a:gd name="T13" fmla="*/ 14 h 14"/>
                    <a:gd name="T14" fmla="*/ 8 w 12"/>
                    <a:gd name="T15" fmla="*/ 14 h 14"/>
                    <a:gd name="T16" fmla="*/ 12 w 12"/>
                    <a:gd name="T17" fmla="*/ 10 h 14"/>
                    <a:gd name="T18" fmla="*/ 12 w 12"/>
                    <a:gd name="T19" fmla="*/ 6 h 14"/>
                    <a:gd name="T20" fmla="*/ 12 w 12"/>
                    <a:gd name="T21" fmla="*/ 6 h 14"/>
                    <a:gd name="T22" fmla="*/ 10 w 12"/>
                    <a:gd name="T23" fmla="*/ 0 h 14"/>
                    <a:gd name="T24" fmla="*/ 4 w 12"/>
                    <a:gd name="T25" fmla="*/ 0 h 14"/>
                    <a:gd name="T26" fmla="*/ 10 w 12"/>
                    <a:gd name="T27" fmla="*/ 6 h 14"/>
                    <a:gd name="T28" fmla="*/ 10 w 12"/>
                    <a:gd name="T29" fmla="*/ 6 h 14"/>
                    <a:gd name="T30" fmla="*/ 10 w 12"/>
                    <a:gd name="T31" fmla="*/ 8 h 14"/>
                    <a:gd name="T32" fmla="*/ 8 w 12"/>
                    <a:gd name="T33" fmla="*/ 10 h 14"/>
                    <a:gd name="T34" fmla="*/ 8 w 12"/>
                    <a:gd name="T35" fmla="*/ 10 h 14"/>
                    <a:gd name="T36" fmla="*/ 4 w 12"/>
                    <a:gd name="T37" fmla="*/ 10 h 14"/>
                    <a:gd name="T38" fmla="*/ 2 w 12"/>
                    <a:gd name="T39" fmla="*/ 8 h 14"/>
                    <a:gd name="T40" fmla="*/ 2 w 12"/>
                    <a:gd name="T41" fmla="*/ 8 h 14"/>
                    <a:gd name="T42" fmla="*/ 4 w 12"/>
                    <a:gd name="T43" fmla="*/ 4 h 14"/>
                    <a:gd name="T44" fmla="*/ 6 w 12"/>
                    <a:gd name="T45" fmla="*/ 4 h 14"/>
                    <a:gd name="T46" fmla="*/ 6 w 12"/>
                    <a:gd name="T47" fmla="*/ 4 h 14"/>
                    <a:gd name="T48" fmla="*/ 8 w 12"/>
                    <a:gd name="T49" fmla="*/ 4 h 14"/>
                    <a:gd name="T50" fmla="*/ 10 w 12"/>
                    <a:gd name="T51" fmla="*/ 6 h 1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12"/>
                    <a:gd name="T79" fmla="*/ 0 h 14"/>
                    <a:gd name="T80" fmla="*/ 12 w 12"/>
                    <a:gd name="T81" fmla="*/ 14 h 14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12" h="14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0" y="8"/>
                      </a:lnTo>
                      <a:lnTo>
                        <a:pt x="2" y="12"/>
                      </a:lnTo>
                      <a:lnTo>
                        <a:pt x="8" y="14"/>
                      </a:lnTo>
                      <a:lnTo>
                        <a:pt x="12" y="10"/>
                      </a:lnTo>
                      <a:lnTo>
                        <a:pt x="12" y="6"/>
                      </a:lnTo>
                      <a:lnTo>
                        <a:pt x="10" y="0"/>
                      </a:lnTo>
                      <a:lnTo>
                        <a:pt x="4" y="0"/>
                      </a:lnTo>
                      <a:close/>
                      <a:moveTo>
                        <a:pt x="10" y="6"/>
                      </a:moveTo>
                      <a:lnTo>
                        <a:pt x="10" y="6"/>
                      </a:lnTo>
                      <a:lnTo>
                        <a:pt x="10" y="8"/>
                      </a:lnTo>
                      <a:lnTo>
                        <a:pt x="8" y="10"/>
                      </a:lnTo>
                      <a:lnTo>
                        <a:pt x="4" y="10"/>
                      </a:lnTo>
                      <a:lnTo>
                        <a:pt x="2" y="8"/>
                      </a:lnTo>
                      <a:lnTo>
                        <a:pt x="4" y="4"/>
                      </a:lnTo>
                      <a:lnTo>
                        <a:pt x="6" y="4"/>
                      </a:lnTo>
                      <a:lnTo>
                        <a:pt x="8" y="4"/>
                      </a:lnTo>
                      <a:lnTo>
                        <a:pt x="10" y="6"/>
                      </a:lnTo>
                      <a:close/>
                    </a:path>
                  </a:pathLst>
                </a:custGeom>
                <a:solidFill>
                  <a:srgbClr val="85858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57" name="Freeform 505"/>
                <p:cNvSpPr>
                  <a:spLocks/>
                </p:cNvSpPr>
                <p:nvPr/>
              </p:nvSpPr>
              <p:spPr bwMode="auto">
                <a:xfrm>
                  <a:off x="2394" y="3596"/>
                  <a:ext cx="12" cy="14"/>
                </a:xfrm>
                <a:custGeom>
                  <a:avLst/>
                  <a:gdLst>
                    <a:gd name="T0" fmla="*/ 4 w 12"/>
                    <a:gd name="T1" fmla="*/ 0 h 14"/>
                    <a:gd name="T2" fmla="*/ 4 w 12"/>
                    <a:gd name="T3" fmla="*/ 0 h 14"/>
                    <a:gd name="T4" fmla="*/ 0 w 12"/>
                    <a:gd name="T5" fmla="*/ 4 h 14"/>
                    <a:gd name="T6" fmla="*/ 0 w 12"/>
                    <a:gd name="T7" fmla="*/ 8 h 14"/>
                    <a:gd name="T8" fmla="*/ 0 w 12"/>
                    <a:gd name="T9" fmla="*/ 8 h 14"/>
                    <a:gd name="T10" fmla="*/ 2 w 12"/>
                    <a:gd name="T11" fmla="*/ 12 h 14"/>
                    <a:gd name="T12" fmla="*/ 8 w 12"/>
                    <a:gd name="T13" fmla="*/ 14 h 14"/>
                    <a:gd name="T14" fmla="*/ 8 w 12"/>
                    <a:gd name="T15" fmla="*/ 14 h 14"/>
                    <a:gd name="T16" fmla="*/ 12 w 12"/>
                    <a:gd name="T17" fmla="*/ 10 h 14"/>
                    <a:gd name="T18" fmla="*/ 12 w 12"/>
                    <a:gd name="T19" fmla="*/ 6 h 14"/>
                    <a:gd name="T20" fmla="*/ 12 w 12"/>
                    <a:gd name="T21" fmla="*/ 6 h 14"/>
                    <a:gd name="T22" fmla="*/ 10 w 12"/>
                    <a:gd name="T23" fmla="*/ 0 h 14"/>
                    <a:gd name="T24" fmla="*/ 4 w 12"/>
                    <a:gd name="T25" fmla="*/ 0 h 1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2"/>
                    <a:gd name="T40" fmla="*/ 0 h 14"/>
                    <a:gd name="T41" fmla="*/ 12 w 12"/>
                    <a:gd name="T42" fmla="*/ 14 h 1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2" h="14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0" y="8"/>
                      </a:lnTo>
                      <a:lnTo>
                        <a:pt x="2" y="12"/>
                      </a:lnTo>
                      <a:lnTo>
                        <a:pt x="8" y="14"/>
                      </a:lnTo>
                      <a:lnTo>
                        <a:pt x="12" y="10"/>
                      </a:lnTo>
                      <a:lnTo>
                        <a:pt x="12" y="6"/>
                      </a:lnTo>
                      <a:lnTo>
                        <a:pt x="10" y="0"/>
                      </a:lnTo>
                      <a:lnTo>
                        <a:pt x="4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58" name="Freeform 506"/>
                <p:cNvSpPr>
                  <a:spLocks/>
                </p:cNvSpPr>
                <p:nvPr/>
              </p:nvSpPr>
              <p:spPr bwMode="auto">
                <a:xfrm>
                  <a:off x="2396" y="3600"/>
                  <a:ext cx="8" cy="6"/>
                </a:xfrm>
                <a:custGeom>
                  <a:avLst/>
                  <a:gdLst>
                    <a:gd name="T0" fmla="*/ 8 w 8"/>
                    <a:gd name="T1" fmla="*/ 2 h 6"/>
                    <a:gd name="T2" fmla="*/ 8 w 8"/>
                    <a:gd name="T3" fmla="*/ 2 h 6"/>
                    <a:gd name="T4" fmla="*/ 8 w 8"/>
                    <a:gd name="T5" fmla="*/ 4 h 6"/>
                    <a:gd name="T6" fmla="*/ 6 w 8"/>
                    <a:gd name="T7" fmla="*/ 6 h 6"/>
                    <a:gd name="T8" fmla="*/ 6 w 8"/>
                    <a:gd name="T9" fmla="*/ 6 h 6"/>
                    <a:gd name="T10" fmla="*/ 2 w 8"/>
                    <a:gd name="T11" fmla="*/ 6 h 6"/>
                    <a:gd name="T12" fmla="*/ 0 w 8"/>
                    <a:gd name="T13" fmla="*/ 4 h 6"/>
                    <a:gd name="T14" fmla="*/ 0 w 8"/>
                    <a:gd name="T15" fmla="*/ 4 h 6"/>
                    <a:gd name="T16" fmla="*/ 2 w 8"/>
                    <a:gd name="T17" fmla="*/ 0 h 6"/>
                    <a:gd name="T18" fmla="*/ 4 w 8"/>
                    <a:gd name="T19" fmla="*/ 0 h 6"/>
                    <a:gd name="T20" fmla="*/ 4 w 8"/>
                    <a:gd name="T21" fmla="*/ 0 h 6"/>
                    <a:gd name="T22" fmla="*/ 6 w 8"/>
                    <a:gd name="T23" fmla="*/ 0 h 6"/>
                    <a:gd name="T24" fmla="*/ 8 w 8"/>
                    <a:gd name="T25" fmla="*/ 2 h 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8"/>
                    <a:gd name="T40" fmla="*/ 0 h 6"/>
                    <a:gd name="T41" fmla="*/ 8 w 8"/>
                    <a:gd name="T42" fmla="*/ 6 h 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8" h="6">
                      <a:moveTo>
                        <a:pt x="8" y="2"/>
                      </a:moveTo>
                      <a:lnTo>
                        <a:pt x="8" y="2"/>
                      </a:lnTo>
                      <a:lnTo>
                        <a:pt x="8" y="4"/>
                      </a:lnTo>
                      <a:lnTo>
                        <a:pt x="6" y="6"/>
                      </a:lnTo>
                      <a:lnTo>
                        <a:pt x="2" y="6"/>
                      </a:lnTo>
                      <a:lnTo>
                        <a:pt x="0" y="4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59" name="Freeform 507"/>
                <p:cNvSpPr>
                  <a:spLocks/>
                </p:cNvSpPr>
                <p:nvPr/>
              </p:nvSpPr>
              <p:spPr bwMode="auto">
                <a:xfrm>
                  <a:off x="2312" y="3590"/>
                  <a:ext cx="156" cy="58"/>
                </a:xfrm>
                <a:custGeom>
                  <a:avLst/>
                  <a:gdLst>
                    <a:gd name="T0" fmla="*/ 156 w 156"/>
                    <a:gd name="T1" fmla="*/ 24 h 58"/>
                    <a:gd name="T2" fmla="*/ 140 w 156"/>
                    <a:gd name="T3" fmla="*/ 50 h 58"/>
                    <a:gd name="T4" fmla="*/ 0 w 156"/>
                    <a:gd name="T5" fmla="*/ 58 h 58"/>
                    <a:gd name="T6" fmla="*/ 12 w 156"/>
                    <a:gd name="T7" fmla="*/ 28 h 58"/>
                    <a:gd name="T8" fmla="*/ 64 w 156"/>
                    <a:gd name="T9" fmla="*/ 22 h 58"/>
                    <a:gd name="T10" fmla="*/ 64 w 156"/>
                    <a:gd name="T11" fmla="*/ 22 h 58"/>
                    <a:gd name="T12" fmla="*/ 86 w 156"/>
                    <a:gd name="T13" fmla="*/ 4 h 58"/>
                    <a:gd name="T14" fmla="*/ 86 w 156"/>
                    <a:gd name="T15" fmla="*/ 4 h 58"/>
                    <a:gd name="T16" fmla="*/ 90 w 156"/>
                    <a:gd name="T17" fmla="*/ 2 h 58"/>
                    <a:gd name="T18" fmla="*/ 96 w 156"/>
                    <a:gd name="T19" fmla="*/ 0 h 58"/>
                    <a:gd name="T20" fmla="*/ 102 w 156"/>
                    <a:gd name="T21" fmla="*/ 0 h 58"/>
                    <a:gd name="T22" fmla="*/ 108 w 156"/>
                    <a:gd name="T23" fmla="*/ 0 h 58"/>
                    <a:gd name="T24" fmla="*/ 112 w 156"/>
                    <a:gd name="T25" fmla="*/ 4 h 58"/>
                    <a:gd name="T26" fmla="*/ 116 w 156"/>
                    <a:gd name="T27" fmla="*/ 8 h 58"/>
                    <a:gd name="T28" fmla="*/ 116 w 156"/>
                    <a:gd name="T29" fmla="*/ 16 h 58"/>
                    <a:gd name="T30" fmla="*/ 114 w 156"/>
                    <a:gd name="T31" fmla="*/ 24 h 58"/>
                    <a:gd name="T32" fmla="*/ 156 w 156"/>
                    <a:gd name="T33" fmla="*/ 24 h 58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156"/>
                    <a:gd name="T52" fmla="*/ 0 h 58"/>
                    <a:gd name="T53" fmla="*/ 156 w 156"/>
                    <a:gd name="T54" fmla="*/ 58 h 58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156" h="58">
                      <a:moveTo>
                        <a:pt x="156" y="24"/>
                      </a:moveTo>
                      <a:lnTo>
                        <a:pt x="140" y="50"/>
                      </a:lnTo>
                      <a:lnTo>
                        <a:pt x="0" y="58"/>
                      </a:lnTo>
                      <a:lnTo>
                        <a:pt x="12" y="28"/>
                      </a:lnTo>
                      <a:lnTo>
                        <a:pt x="64" y="22"/>
                      </a:lnTo>
                      <a:lnTo>
                        <a:pt x="86" y="4"/>
                      </a:lnTo>
                      <a:lnTo>
                        <a:pt x="90" y="2"/>
                      </a:lnTo>
                      <a:lnTo>
                        <a:pt x="96" y="0"/>
                      </a:lnTo>
                      <a:lnTo>
                        <a:pt x="102" y="0"/>
                      </a:lnTo>
                      <a:lnTo>
                        <a:pt x="108" y="0"/>
                      </a:lnTo>
                      <a:lnTo>
                        <a:pt x="112" y="4"/>
                      </a:lnTo>
                      <a:lnTo>
                        <a:pt x="116" y="8"/>
                      </a:lnTo>
                      <a:lnTo>
                        <a:pt x="116" y="16"/>
                      </a:lnTo>
                      <a:lnTo>
                        <a:pt x="114" y="24"/>
                      </a:lnTo>
                      <a:lnTo>
                        <a:pt x="156" y="24"/>
                      </a:lnTo>
                      <a:close/>
                    </a:path>
                  </a:pathLst>
                </a:custGeom>
                <a:solidFill>
                  <a:srgbClr val="9A9A9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60" name="Freeform 508"/>
                <p:cNvSpPr>
                  <a:spLocks/>
                </p:cNvSpPr>
                <p:nvPr/>
              </p:nvSpPr>
              <p:spPr bwMode="auto">
                <a:xfrm>
                  <a:off x="2400" y="3604"/>
                  <a:ext cx="10" cy="8"/>
                </a:xfrm>
                <a:custGeom>
                  <a:avLst/>
                  <a:gdLst>
                    <a:gd name="T0" fmla="*/ 0 w 10"/>
                    <a:gd name="T1" fmla="*/ 8 h 8"/>
                    <a:gd name="T2" fmla="*/ 0 w 10"/>
                    <a:gd name="T3" fmla="*/ 8 h 8"/>
                    <a:gd name="T4" fmla="*/ 2 w 10"/>
                    <a:gd name="T5" fmla="*/ 8 h 8"/>
                    <a:gd name="T6" fmla="*/ 6 w 10"/>
                    <a:gd name="T7" fmla="*/ 8 h 8"/>
                    <a:gd name="T8" fmla="*/ 6 w 10"/>
                    <a:gd name="T9" fmla="*/ 8 h 8"/>
                    <a:gd name="T10" fmla="*/ 8 w 10"/>
                    <a:gd name="T11" fmla="*/ 6 h 8"/>
                    <a:gd name="T12" fmla="*/ 10 w 10"/>
                    <a:gd name="T13" fmla="*/ 2 h 8"/>
                    <a:gd name="T14" fmla="*/ 10 w 10"/>
                    <a:gd name="T15" fmla="*/ 2 h 8"/>
                    <a:gd name="T16" fmla="*/ 6 w 10"/>
                    <a:gd name="T17" fmla="*/ 0 h 8"/>
                    <a:gd name="T18" fmla="*/ 2 w 10"/>
                    <a:gd name="T19" fmla="*/ 2 h 8"/>
                    <a:gd name="T20" fmla="*/ 2 w 10"/>
                    <a:gd name="T21" fmla="*/ 2 h 8"/>
                    <a:gd name="T22" fmla="*/ 0 w 10"/>
                    <a:gd name="T23" fmla="*/ 4 h 8"/>
                    <a:gd name="T24" fmla="*/ 0 w 10"/>
                    <a:gd name="T25" fmla="*/ 8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"/>
                    <a:gd name="T40" fmla="*/ 0 h 8"/>
                    <a:gd name="T41" fmla="*/ 10 w 10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" h="8">
                      <a:moveTo>
                        <a:pt x="0" y="8"/>
                      </a:move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6" y="8"/>
                      </a:lnTo>
                      <a:lnTo>
                        <a:pt x="8" y="6"/>
                      </a:lnTo>
                      <a:lnTo>
                        <a:pt x="10" y="2"/>
                      </a:lnTo>
                      <a:lnTo>
                        <a:pt x="6" y="0"/>
                      </a:lnTo>
                      <a:lnTo>
                        <a:pt x="2" y="2"/>
                      </a:lnTo>
                      <a:lnTo>
                        <a:pt x="0" y="4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2A2A2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61" name="Freeform 509"/>
                <p:cNvSpPr>
                  <a:spLocks/>
                </p:cNvSpPr>
                <p:nvPr/>
              </p:nvSpPr>
              <p:spPr bwMode="auto">
                <a:xfrm>
                  <a:off x="2400" y="3604"/>
                  <a:ext cx="10" cy="8"/>
                </a:xfrm>
                <a:custGeom>
                  <a:avLst/>
                  <a:gdLst>
                    <a:gd name="T0" fmla="*/ 0 w 10"/>
                    <a:gd name="T1" fmla="*/ 8 h 8"/>
                    <a:gd name="T2" fmla="*/ 0 w 10"/>
                    <a:gd name="T3" fmla="*/ 8 h 8"/>
                    <a:gd name="T4" fmla="*/ 2 w 10"/>
                    <a:gd name="T5" fmla="*/ 8 h 8"/>
                    <a:gd name="T6" fmla="*/ 6 w 10"/>
                    <a:gd name="T7" fmla="*/ 8 h 8"/>
                    <a:gd name="T8" fmla="*/ 6 w 10"/>
                    <a:gd name="T9" fmla="*/ 8 h 8"/>
                    <a:gd name="T10" fmla="*/ 8 w 10"/>
                    <a:gd name="T11" fmla="*/ 6 h 8"/>
                    <a:gd name="T12" fmla="*/ 10 w 10"/>
                    <a:gd name="T13" fmla="*/ 2 h 8"/>
                    <a:gd name="T14" fmla="*/ 10 w 10"/>
                    <a:gd name="T15" fmla="*/ 2 h 8"/>
                    <a:gd name="T16" fmla="*/ 6 w 10"/>
                    <a:gd name="T17" fmla="*/ 0 h 8"/>
                    <a:gd name="T18" fmla="*/ 2 w 10"/>
                    <a:gd name="T19" fmla="*/ 2 h 8"/>
                    <a:gd name="T20" fmla="*/ 2 w 10"/>
                    <a:gd name="T21" fmla="*/ 2 h 8"/>
                    <a:gd name="T22" fmla="*/ 0 w 10"/>
                    <a:gd name="T23" fmla="*/ 4 h 8"/>
                    <a:gd name="T24" fmla="*/ 0 w 10"/>
                    <a:gd name="T25" fmla="*/ 8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"/>
                    <a:gd name="T40" fmla="*/ 0 h 8"/>
                    <a:gd name="T41" fmla="*/ 10 w 10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" h="8">
                      <a:moveTo>
                        <a:pt x="0" y="8"/>
                      </a:move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6" y="8"/>
                      </a:lnTo>
                      <a:lnTo>
                        <a:pt x="8" y="6"/>
                      </a:lnTo>
                      <a:lnTo>
                        <a:pt x="10" y="2"/>
                      </a:lnTo>
                      <a:lnTo>
                        <a:pt x="6" y="0"/>
                      </a:lnTo>
                      <a:lnTo>
                        <a:pt x="2" y="2"/>
                      </a:lnTo>
                      <a:lnTo>
                        <a:pt x="0" y="4"/>
                      </a:lnTo>
                      <a:lnTo>
                        <a:pt x="0" y="8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62" name="Freeform 510"/>
                <p:cNvSpPr>
                  <a:spLocks/>
                </p:cNvSpPr>
                <p:nvPr/>
              </p:nvSpPr>
              <p:spPr bwMode="auto">
                <a:xfrm>
                  <a:off x="2110" y="3318"/>
                  <a:ext cx="68" cy="12"/>
                </a:xfrm>
                <a:custGeom>
                  <a:avLst/>
                  <a:gdLst>
                    <a:gd name="T0" fmla="*/ 68 w 68"/>
                    <a:gd name="T1" fmla="*/ 4 h 12"/>
                    <a:gd name="T2" fmla="*/ 68 w 68"/>
                    <a:gd name="T3" fmla="*/ 4 h 12"/>
                    <a:gd name="T4" fmla="*/ 62 w 68"/>
                    <a:gd name="T5" fmla="*/ 6 h 12"/>
                    <a:gd name="T6" fmla="*/ 50 w 68"/>
                    <a:gd name="T7" fmla="*/ 8 h 12"/>
                    <a:gd name="T8" fmla="*/ 28 w 68"/>
                    <a:gd name="T9" fmla="*/ 8 h 12"/>
                    <a:gd name="T10" fmla="*/ 14 w 68"/>
                    <a:gd name="T11" fmla="*/ 4 h 12"/>
                    <a:gd name="T12" fmla="*/ 0 w 68"/>
                    <a:gd name="T13" fmla="*/ 0 h 12"/>
                    <a:gd name="T14" fmla="*/ 0 w 68"/>
                    <a:gd name="T15" fmla="*/ 0 h 12"/>
                    <a:gd name="T16" fmla="*/ 6 w 68"/>
                    <a:gd name="T17" fmla="*/ 4 h 12"/>
                    <a:gd name="T18" fmla="*/ 22 w 68"/>
                    <a:gd name="T19" fmla="*/ 10 h 12"/>
                    <a:gd name="T20" fmla="*/ 32 w 68"/>
                    <a:gd name="T21" fmla="*/ 12 h 12"/>
                    <a:gd name="T22" fmla="*/ 44 w 68"/>
                    <a:gd name="T23" fmla="*/ 12 h 12"/>
                    <a:gd name="T24" fmla="*/ 56 w 68"/>
                    <a:gd name="T25" fmla="*/ 10 h 12"/>
                    <a:gd name="T26" fmla="*/ 68 w 68"/>
                    <a:gd name="T27" fmla="*/ 4 h 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68"/>
                    <a:gd name="T43" fmla="*/ 0 h 12"/>
                    <a:gd name="T44" fmla="*/ 68 w 68"/>
                    <a:gd name="T45" fmla="*/ 12 h 12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68" h="12">
                      <a:moveTo>
                        <a:pt x="68" y="4"/>
                      </a:moveTo>
                      <a:lnTo>
                        <a:pt x="68" y="4"/>
                      </a:lnTo>
                      <a:lnTo>
                        <a:pt x="62" y="6"/>
                      </a:lnTo>
                      <a:lnTo>
                        <a:pt x="50" y="8"/>
                      </a:lnTo>
                      <a:lnTo>
                        <a:pt x="28" y="8"/>
                      </a:lnTo>
                      <a:lnTo>
                        <a:pt x="14" y="4"/>
                      </a:lnTo>
                      <a:lnTo>
                        <a:pt x="0" y="0"/>
                      </a:lnTo>
                      <a:lnTo>
                        <a:pt x="6" y="4"/>
                      </a:lnTo>
                      <a:lnTo>
                        <a:pt x="22" y="10"/>
                      </a:lnTo>
                      <a:lnTo>
                        <a:pt x="32" y="12"/>
                      </a:lnTo>
                      <a:lnTo>
                        <a:pt x="44" y="12"/>
                      </a:lnTo>
                      <a:lnTo>
                        <a:pt x="56" y="10"/>
                      </a:lnTo>
                      <a:lnTo>
                        <a:pt x="68" y="4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63" name="Freeform 511"/>
                <p:cNvSpPr>
                  <a:spLocks/>
                </p:cNvSpPr>
                <p:nvPr/>
              </p:nvSpPr>
              <p:spPr bwMode="auto">
                <a:xfrm>
                  <a:off x="2110" y="3318"/>
                  <a:ext cx="68" cy="12"/>
                </a:xfrm>
                <a:custGeom>
                  <a:avLst/>
                  <a:gdLst>
                    <a:gd name="T0" fmla="*/ 68 w 68"/>
                    <a:gd name="T1" fmla="*/ 4 h 12"/>
                    <a:gd name="T2" fmla="*/ 68 w 68"/>
                    <a:gd name="T3" fmla="*/ 4 h 12"/>
                    <a:gd name="T4" fmla="*/ 62 w 68"/>
                    <a:gd name="T5" fmla="*/ 6 h 12"/>
                    <a:gd name="T6" fmla="*/ 50 w 68"/>
                    <a:gd name="T7" fmla="*/ 8 h 12"/>
                    <a:gd name="T8" fmla="*/ 28 w 68"/>
                    <a:gd name="T9" fmla="*/ 8 h 12"/>
                    <a:gd name="T10" fmla="*/ 14 w 68"/>
                    <a:gd name="T11" fmla="*/ 4 h 12"/>
                    <a:gd name="T12" fmla="*/ 0 w 68"/>
                    <a:gd name="T13" fmla="*/ 0 h 12"/>
                    <a:gd name="T14" fmla="*/ 0 w 68"/>
                    <a:gd name="T15" fmla="*/ 0 h 12"/>
                    <a:gd name="T16" fmla="*/ 6 w 68"/>
                    <a:gd name="T17" fmla="*/ 4 h 12"/>
                    <a:gd name="T18" fmla="*/ 22 w 68"/>
                    <a:gd name="T19" fmla="*/ 10 h 12"/>
                    <a:gd name="T20" fmla="*/ 32 w 68"/>
                    <a:gd name="T21" fmla="*/ 12 h 12"/>
                    <a:gd name="T22" fmla="*/ 44 w 68"/>
                    <a:gd name="T23" fmla="*/ 12 h 12"/>
                    <a:gd name="T24" fmla="*/ 56 w 68"/>
                    <a:gd name="T25" fmla="*/ 10 h 12"/>
                    <a:gd name="T26" fmla="*/ 68 w 68"/>
                    <a:gd name="T27" fmla="*/ 4 h 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68"/>
                    <a:gd name="T43" fmla="*/ 0 h 12"/>
                    <a:gd name="T44" fmla="*/ 68 w 68"/>
                    <a:gd name="T45" fmla="*/ 12 h 12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68" h="12">
                      <a:moveTo>
                        <a:pt x="68" y="4"/>
                      </a:moveTo>
                      <a:lnTo>
                        <a:pt x="68" y="4"/>
                      </a:lnTo>
                      <a:lnTo>
                        <a:pt x="62" y="6"/>
                      </a:lnTo>
                      <a:lnTo>
                        <a:pt x="50" y="8"/>
                      </a:lnTo>
                      <a:lnTo>
                        <a:pt x="28" y="8"/>
                      </a:lnTo>
                      <a:lnTo>
                        <a:pt x="14" y="4"/>
                      </a:lnTo>
                      <a:lnTo>
                        <a:pt x="0" y="0"/>
                      </a:lnTo>
                      <a:lnTo>
                        <a:pt x="6" y="4"/>
                      </a:lnTo>
                      <a:lnTo>
                        <a:pt x="22" y="10"/>
                      </a:lnTo>
                      <a:lnTo>
                        <a:pt x="32" y="12"/>
                      </a:lnTo>
                      <a:lnTo>
                        <a:pt x="44" y="12"/>
                      </a:lnTo>
                      <a:lnTo>
                        <a:pt x="56" y="10"/>
                      </a:lnTo>
                      <a:lnTo>
                        <a:pt x="68" y="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64" name="Freeform 512"/>
                <p:cNvSpPr>
                  <a:spLocks/>
                </p:cNvSpPr>
                <p:nvPr/>
              </p:nvSpPr>
              <p:spPr bwMode="auto">
                <a:xfrm>
                  <a:off x="1862" y="3430"/>
                  <a:ext cx="208" cy="236"/>
                </a:xfrm>
                <a:custGeom>
                  <a:avLst/>
                  <a:gdLst>
                    <a:gd name="T0" fmla="*/ 0 w 208"/>
                    <a:gd name="T1" fmla="*/ 0 h 236"/>
                    <a:gd name="T2" fmla="*/ 68 w 208"/>
                    <a:gd name="T3" fmla="*/ 120 h 236"/>
                    <a:gd name="T4" fmla="*/ 68 w 208"/>
                    <a:gd name="T5" fmla="*/ 120 h 236"/>
                    <a:gd name="T6" fmla="*/ 108 w 208"/>
                    <a:gd name="T7" fmla="*/ 90 h 236"/>
                    <a:gd name="T8" fmla="*/ 146 w 208"/>
                    <a:gd name="T9" fmla="*/ 64 h 236"/>
                    <a:gd name="T10" fmla="*/ 166 w 208"/>
                    <a:gd name="T11" fmla="*/ 52 h 236"/>
                    <a:gd name="T12" fmla="*/ 184 w 208"/>
                    <a:gd name="T13" fmla="*/ 44 h 236"/>
                    <a:gd name="T14" fmla="*/ 208 w 208"/>
                    <a:gd name="T15" fmla="*/ 236 h 236"/>
                    <a:gd name="T16" fmla="*/ 166 w 208"/>
                    <a:gd name="T17" fmla="*/ 84 h 236"/>
                    <a:gd name="T18" fmla="*/ 64 w 208"/>
                    <a:gd name="T19" fmla="*/ 132 h 236"/>
                    <a:gd name="T20" fmla="*/ 64 w 208"/>
                    <a:gd name="T21" fmla="*/ 132 h 236"/>
                    <a:gd name="T22" fmla="*/ 34 w 208"/>
                    <a:gd name="T23" fmla="*/ 80 h 236"/>
                    <a:gd name="T24" fmla="*/ 14 w 208"/>
                    <a:gd name="T25" fmla="*/ 36 h 236"/>
                    <a:gd name="T26" fmla="*/ 4 w 208"/>
                    <a:gd name="T27" fmla="*/ 16 h 236"/>
                    <a:gd name="T28" fmla="*/ 0 w 208"/>
                    <a:gd name="T29" fmla="*/ 0 h 2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08"/>
                    <a:gd name="T46" fmla="*/ 0 h 236"/>
                    <a:gd name="T47" fmla="*/ 208 w 208"/>
                    <a:gd name="T48" fmla="*/ 236 h 2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08" h="236">
                      <a:moveTo>
                        <a:pt x="0" y="0"/>
                      </a:moveTo>
                      <a:lnTo>
                        <a:pt x="68" y="120"/>
                      </a:lnTo>
                      <a:lnTo>
                        <a:pt x="108" y="90"/>
                      </a:lnTo>
                      <a:lnTo>
                        <a:pt x="146" y="64"/>
                      </a:lnTo>
                      <a:lnTo>
                        <a:pt x="166" y="52"/>
                      </a:lnTo>
                      <a:lnTo>
                        <a:pt x="184" y="44"/>
                      </a:lnTo>
                      <a:lnTo>
                        <a:pt x="208" y="236"/>
                      </a:lnTo>
                      <a:lnTo>
                        <a:pt x="166" y="84"/>
                      </a:lnTo>
                      <a:lnTo>
                        <a:pt x="64" y="132"/>
                      </a:lnTo>
                      <a:lnTo>
                        <a:pt x="34" y="80"/>
                      </a:lnTo>
                      <a:lnTo>
                        <a:pt x="14" y="36"/>
                      </a:lnTo>
                      <a:lnTo>
                        <a:pt x="4" y="1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65" name="Freeform 513"/>
                <p:cNvSpPr>
                  <a:spLocks/>
                </p:cNvSpPr>
                <p:nvPr/>
              </p:nvSpPr>
              <p:spPr bwMode="auto">
                <a:xfrm>
                  <a:off x="1862" y="3430"/>
                  <a:ext cx="208" cy="236"/>
                </a:xfrm>
                <a:custGeom>
                  <a:avLst/>
                  <a:gdLst>
                    <a:gd name="T0" fmla="*/ 0 w 208"/>
                    <a:gd name="T1" fmla="*/ 0 h 236"/>
                    <a:gd name="T2" fmla="*/ 68 w 208"/>
                    <a:gd name="T3" fmla="*/ 120 h 236"/>
                    <a:gd name="T4" fmla="*/ 68 w 208"/>
                    <a:gd name="T5" fmla="*/ 120 h 236"/>
                    <a:gd name="T6" fmla="*/ 108 w 208"/>
                    <a:gd name="T7" fmla="*/ 90 h 236"/>
                    <a:gd name="T8" fmla="*/ 146 w 208"/>
                    <a:gd name="T9" fmla="*/ 64 h 236"/>
                    <a:gd name="T10" fmla="*/ 166 w 208"/>
                    <a:gd name="T11" fmla="*/ 52 h 236"/>
                    <a:gd name="T12" fmla="*/ 184 w 208"/>
                    <a:gd name="T13" fmla="*/ 44 h 236"/>
                    <a:gd name="T14" fmla="*/ 208 w 208"/>
                    <a:gd name="T15" fmla="*/ 236 h 236"/>
                    <a:gd name="T16" fmla="*/ 166 w 208"/>
                    <a:gd name="T17" fmla="*/ 84 h 236"/>
                    <a:gd name="T18" fmla="*/ 64 w 208"/>
                    <a:gd name="T19" fmla="*/ 132 h 236"/>
                    <a:gd name="T20" fmla="*/ 64 w 208"/>
                    <a:gd name="T21" fmla="*/ 132 h 236"/>
                    <a:gd name="T22" fmla="*/ 34 w 208"/>
                    <a:gd name="T23" fmla="*/ 80 h 236"/>
                    <a:gd name="T24" fmla="*/ 14 w 208"/>
                    <a:gd name="T25" fmla="*/ 36 h 236"/>
                    <a:gd name="T26" fmla="*/ 4 w 208"/>
                    <a:gd name="T27" fmla="*/ 16 h 236"/>
                    <a:gd name="T28" fmla="*/ 0 w 208"/>
                    <a:gd name="T29" fmla="*/ 0 h 2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08"/>
                    <a:gd name="T46" fmla="*/ 0 h 236"/>
                    <a:gd name="T47" fmla="*/ 208 w 208"/>
                    <a:gd name="T48" fmla="*/ 236 h 2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08" h="236">
                      <a:moveTo>
                        <a:pt x="0" y="0"/>
                      </a:moveTo>
                      <a:lnTo>
                        <a:pt x="68" y="120"/>
                      </a:lnTo>
                      <a:lnTo>
                        <a:pt x="108" y="90"/>
                      </a:lnTo>
                      <a:lnTo>
                        <a:pt x="146" y="64"/>
                      </a:lnTo>
                      <a:lnTo>
                        <a:pt x="166" y="52"/>
                      </a:lnTo>
                      <a:lnTo>
                        <a:pt x="184" y="44"/>
                      </a:lnTo>
                      <a:lnTo>
                        <a:pt x="208" y="236"/>
                      </a:lnTo>
                      <a:lnTo>
                        <a:pt x="166" y="84"/>
                      </a:lnTo>
                      <a:lnTo>
                        <a:pt x="64" y="132"/>
                      </a:lnTo>
                      <a:lnTo>
                        <a:pt x="34" y="80"/>
                      </a:lnTo>
                      <a:lnTo>
                        <a:pt x="14" y="36"/>
                      </a:lnTo>
                      <a:lnTo>
                        <a:pt x="4" y="16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66" name="Freeform 514"/>
                <p:cNvSpPr>
                  <a:spLocks/>
                </p:cNvSpPr>
                <p:nvPr/>
              </p:nvSpPr>
              <p:spPr bwMode="auto">
                <a:xfrm>
                  <a:off x="2062" y="3482"/>
                  <a:ext cx="100" cy="132"/>
                </a:xfrm>
                <a:custGeom>
                  <a:avLst/>
                  <a:gdLst>
                    <a:gd name="T0" fmla="*/ 26 w 100"/>
                    <a:gd name="T1" fmla="*/ 0 h 132"/>
                    <a:gd name="T2" fmla="*/ 92 w 100"/>
                    <a:gd name="T3" fmla="*/ 78 h 132"/>
                    <a:gd name="T4" fmla="*/ 92 w 100"/>
                    <a:gd name="T5" fmla="*/ 0 h 132"/>
                    <a:gd name="T6" fmla="*/ 92 w 100"/>
                    <a:gd name="T7" fmla="*/ 0 h 132"/>
                    <a:gd name="T8" fmla="*/ 94 w 100"/>
                    <a:gd name="T9" fmla="*/ 8 h 132"/>
                    <a:gd name="T10" fmla="*/ 98 w 100"/>
                    <a:gd name="T11" fmla="*/ 32 h 132"/>
                    <a:gd name="T12" fmla="*/ 100 w 100"/>
                    <a:gd name="T13" fmla="*/ 48 h 132"/>
                    <a:gd name="T14" fmla="*/ 100 w 100"/>
                    <a:gd name="T15" fmla="*/ 66 h 132"/>
                    <a:gd name="T16" fmla="*/ 100 w 100"/>
                    <a:gd name="T17" fmla="*/ 82 h 132"/>
                    <a:gd name="T18" fmla="*/ 98 w 100"/>
                    <a:gd name="T19" fmla="*/ 100 h 132"/>
                    <a:gd name="T20" fmla="*/ 26 w 100"/>
                    <a:gd name="T21" fmla="*/ 28 h 132"/>
                    <a:gd name="T22" fmla="*/ 0 w 100"/>
                    <a:gd name="T23" fmla="*/ 132 h 132"/>
                    <a:gd name="T24" fmla="*/ 0 w 100"/>
                    <a:gd name="T25" fmla="*/ 132 h 132"/>
                    <a:gd name="T26" fmla="*/ 2 w 100"/>
                    <a:gd name="T27" fmla="*/ 110 h 132"/>
                    <a:gd name="T28" fmla="*/ 10 w 100"/>
                    <a:gd name="T29" fmla="*/ 64 h 132"/>
                    <a:gd name="T30" fmla="*/ 18 w 100"/>
                    <a:gd name="T31" fmla="*/ 18 h 132"/>
                    <a:gd name="T32" fmla="*/ 22 w 100"/>
                    <a:gd name="T33" fmla="*/ 4 h 132"/>
                    <a:gd name="T34" fmla="*/ 24 w 100"/>
                    <a:gd name="T35" fmla="*/ 0 h 132"/>
                    <a:gd name="T36" fmla="*/ 26 w 100"/>
                    <a:gd name="T37" fmla="*/ 0 h 13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0"/>
                    <a:gd name="T58" fmla="*/ 0 h 132"/>
                    <a:gd name="T59" fmla="*/ 100 w 100"/>
                    <a:gd name="T60" fmla="*/ 132 h 13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0" h="132">
                      <a:moveTo>
                        <a:pt x="26" y="0"/>
                      </a:moveTo>
                      <a:lnTo>
                        <a:pt x="92" y="78"/>
                      </a:lnTo>
                      <a:lnTo>
                        <a:pt x="92" y="0"/>
                      </a:lnTo>
                      <a:lnTo>
                        <a:pt x="94" y="8"/>
                      </a:lnTo>
                      <a:lnTo>
                        <a:pt x="98" y="32"/>
                      </a:lnTo>
                      <a:lnTo>
                        <a:pt x="100" y="48"/>
                      </a:lnTo>
                      <a:lnTo>
                        <a:pt x="100" y="66"/>
                      </a:lnTo>
                      <a:lnTo>
                        <a:pt x="100" y="82"/>
                      </a:lnTo>
                      <a:lnTo>
                        <a:pt x="98" y="100"/>
                      </a:lnTo>
                      <a:lnTo>
                        <a:pt x="26" y="28"/>
                      </a:lnTo>
                      <a:lnTo>
                        <a:pt x="0" y="132"/>
                      </a:lnTo>
                      <a:lnTo>
                        <a:pt x="2" y="110"/>
                      </a:lnTo>
                      <a:lnTo>
                        <a:pt x="10" y="64"/>
                      </a:lnTo>
                      <a:lnTo>
                        <a:pt x="18" y="18"/>
                      </a:lnTo>
                      <a:lnTo>
                        <a:pt x="22" y="4"/>
                      </a:lnTo>
                      <a:lnTo>
                        <a:pt x="24" y="0"/>
                      </a:lnTo>
                      <a:lnTo>
                        <a:pt x="26" y="0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67" name="Freeform 515"/>
                <p:cNvSpPr>
                  <a:spLocks/>
                </p:cNvSpPr>
                <p:nvPr/>
              </p:nvSpPr>
              <p:spPr bwMode="auto">
                <a:xfrm>
                  <a:off x="2062" y="3482"/>
                  <a:ext cx="100" cy="132"/>
                </a:xfrm>
                <a:custGeom>
                  <a:avLst/>
                  <a:gdLst>
                    <a:gd name="T0" fmla="*/ 26 w 100"/>
                    <a:gd name="T1" fmla="*/ 0 h 132"/>
                    <a:gd name="T2" fmla="*/ 92 w 100"/>
                    <a:gd name="T3" fmla="*/ 78 h 132"/>
                    <a:gd name="T4" fmla="*/ 92 w 100"/>
                    <a:gd name="T5" fmla="*/ 0 h 132"/>
                    <a:gd name="T6" fmla="*/ 92 w 100"/>
                    <a:gd name="T7" fmla="*/ 0 h 132"/>
                    <a:gd name="T8" fmla="*/ 94 w 100"/>
                    <a:gd name="T9" fmla="*/ 8 h 132"/>
                    <a:gd name="T10" fmla="*/ 98 w 100"/>
                    <a:gd name="T11" fmla="*/ 32 h 132"/>
                    <a:gd name="T12" fmla="*/ 100 w 100"/>
                    <a:gd name="T13" fmla="*/ 48 h 132"/>
                    <a:gd name="T14" fmla="*/ 100 w 100"/>
                    <a:gd name="T15" fmla="*/ 66 h 132"/>
                    <a:gd name="T16" fmla="*/ 100 w 100"/>
                    <a:gd name="T17" fmla="*/ 82 h 132"/>
                    <a:gd name="T18" fmla="*/ 98 w 100"/>
                    <a:gd name="T19" fmla="*/ 100 h 132"/>
                    <a:gd name="T20" fmla="*/ 26 w 100"/>
                    <a:gd name="T21" fmla="*/ 28 h 132"/>
                    <a:gd name="T22" fmla="*/ 0 w 100"/>
                    <a:gd name="T23" fmla="*/ 132 h 132"/>
                    <a:gd name="T24" fmla="*/ 0 w 100"/>
                    <a:gd name="T25" fmla="*/ 132 h 132"/>
                    <a:gd name="T26" fmla="*/ 2 w 100"/>
                    <a:gd name="T27" fmla="*/ 110 h 132"/>
                    <a:gd name="T28" fmla="*/ 10 w 100"/>
                    <a:gd name="T29" fmla="*/ 64 h 132"/>
                    <a:gd name="T30" fmla="*/ 18 w 100"/>
                    <a:gd name="T31" fmla="*/ 18 h 132"/>
                    <a:gd name="T32" fmla="*/ 22 w 100"/>
                    <a:gd name="T33" fmla="*/ 4 h 132"/>
                    <a:gd name="T34" fmla="*/ 24 w 100"/>
                    <a:gd name="T35" fmla="*/ 0 h 132"/>
                    <a:gd name="T36" fmla="*/ 26 w 100"/>
                    <a:gd name="T37" fmla="*/ 0 h 13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0"/>
                    <a:gd name="T58" fmla="*/ 0 h 132"/>
                    <a:gd name="T59" fmla="*/ 100 w 100"/>
                    <a:gd name="T60" fmla="*/ 132 h 13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0" h="132">
                      <a:moveTo>
                        <a:pt x="26" y="0"/>
                      </a:moveTo>
                      <a:lnTo>
                        <a:pt x="92" y="78"/>
                      </a:lnTo>
                      <a:lnTo>
                        <a:pt x="92" y="0"/>
                      </a:lnTo>
                      <a:lnTo>
                        <a:pt x="94" y="8"/>
                      </a:lnTo>
                      <a:lnTo>
                        <a:pt x="98" y="32"/>
                      </a:lnTo>
                      <a:lnTo>
                        <a:pt x="100" y="48"/>
                      </a:lnTo>
                      <a:lnTo>
                        <a:pt x="100" y="66"/>
                      </a:lnTo>
                      <a:lnTo>
                        <a:pt x="100" y="82"/>
                      </a:lnTo>
                      <a:lnTo>
                        <a:pt x="98" y="100"/>
                      </a:lnTo>
                      <a:lnTo>
                        <a:pt x="26" y="28"/>
                      </a:lnTo>
                      <a:lnTo>
                        <a:pt x="0" y="132"/>
                      </a:lnTo>
                      <a:lnTo>
                        <a:pt x="2" y="110"/>
                      </a:lnTo>
                      <a:lnTo>
                        <a:pt x="10" y="64"/>
                      </a:lnTo>
                      <a:lnTo>
                        <a:pt x="18" y="18"/>
                      </a:lnTo>
                      <a:lnTo>
                        <a:pt x="22" y="4"/>
                      </a:lnTo>
                      <a:lnTo>
                        <a:pt x="24" y="0"/>
                      </a:lnTo>
                      <a:lnTo>
                        <a:pt x="2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68" name="Freeform 516"/>
                <p:cNvSpPr>
                  <a:spLocks/>
                </p:cNvSpPr>
                <p:nvPr/>
              </p:nvSpPr>
              <p:spPr bwMode="auto">
                <a:xfrm>
                  <a:off x="2004" y="3800"/>
                  <a:ext cx="312" cy="242"/>
                </a:xfrm>
                <a:custGeom>
                  <a:avLst/>
                  <a:gdLst>
                    <a:gd name="T0" fmla="*/ 0 w 312"/>
                    <a:gd name="T1" fmla="*/ 172 h 242"/>
                    <a:gd name="T2" fmla="*/ 54 w 312"/>
                    <a:gd name="T3" fmla="*/ 148 h 242"/>
                    <a:gd name="T4" fmla="*/ 70 w 312"/>
                    <a:gd name="T5" fmla="*/ 134 h 242"/>
                    <a:gd name="T6" fmla="*/ 132 w 312"/>
                    <a:gd name="T7" fmla="*/ 44 h 242"/>
                    <a:gd name="T8" fmla="*/ 270 w 312"/>
                    <a:gd name="T9" fmla="*/ 0 h 242"/>
                    <a:gd name="T10" fmla="*/ 272 w 312"/>
                    <a:gd name="T11" fmla="*/ 2 h 242"/>
                    <a:gd name="T12" fmla="*/ 274 w 312"/>
                    <a:gd name="T13" fmla="*/ 12 h 242"/>
                    <a:gd name="T14" fmla="*/ 266 w 312"/>
                    <a:gd name="T15" fmla="*/ 18 h 242"/>
                    <a:gd name="T16" fmla="*/ 214 w 312"/>
                    <a:gd name="T17" fmla="*/ 24 h 242"/>
                    <a:gd name="T18" fmla="*/ 156 w 312"/>
                    <a:gd name="T19" fmla="*/ 60 h 242"/>
                    <a:gd name="T20" fmla="*/ 232 w 312"/>
                    <a:gd name="T21" fmla="*/ 42 h 242"/>
                    <a:gd name="T22" fmla="*/ 272 w 312"/>
                    <a:gd name="T23" fmla="*/ 42 h 242"/>
                    <a:gd name="T24" fmla="*/ 306 w 312"/>
                    <a:gd name="T25" fmla="*/ 42 h 242"/>
                    <a:gd name="T26" fmla="*/ 312 w 312"/>
                    <a:gd name="T27" fmla="*/ 52 h 242"/>
                    <a:gd name="T28" fmla="*/ 310 w 312"/>
                    <a:gd name="T29" fmla="*/ 60 h 242"/>
                    <a:gd name="T30" fmla="*/ 298 w 312"/>
                    <a:gd name="T31" fmla="*/ 66 h 242"/>
                    <a:gd name="T32" fmla="*/ 300 w 312"/>
                    <a:gd name="T33" fmla="*/ 68 h 242"/>
                    <a:gd name="T34" fmla="*/ 304 w 312"/>
                    <a:gd name="T35" fmla="*/ 76 h 242"/>
                    <a:gd name="T36" fmla="*/ 298 w 312"/>
                    <a:gd name="T37" fmla="*/ 82 h 242"/>
                    <a:gd name="T38" fmla="*/ 246 w 312"/>
                    <a:gd name="T39" fmla="*/ 98 h 242"/>
                    <a:gd name="T40" fmla="*/ 252 w 312"/>
                    <a:gd name="T41" fmla="*/ 108 h 242"/>
                    <a:gd name="T42" fmla="*/ 282 w 312"/>
                    <a:gd name="T43" fmla="*/ 100 h 242"/>
                    <a:gd name="T44" fmla="*/ 284 w 312"/>
                    <a:gd name="T45" fmla="*/ 108 h 242"/>
                    <a:gd name="T46" fmla="*/ 280 w 312"/>
                    <a:gd name="T47" fmla="*/ 114 h 242"/>
                    <a:gd name="T48" fmla="*/ 270 w 312"/>
                    <a:gd name="T49" fmla="*/ 120 h 242"/>
                    <a:gd name="T50" fmla="*/ 232 w 312"/>
                    <a:gd name="T51" fmla="*/ 134 h 242"/>
                    <a:gd name="T52" fmla="*/ 194 w 312"/>
                    <a:gd name="T53" fmla="*/ 148 h 242"/>
                    <a:gd name="T54" fmla="*/ 124 w 312"/>
                    <a:gd name="T55" fmla="*/ 202 h 242"/>
                    <a:gd name="T56" fmla="*/ 110 w 312"/>
                    <a:gd name="T57" fmla="*/ 208 h 242"/>
                    <a:gd name="T58" fmla="*/ 90 w 312"/>
                    <a:gd name="T59" fmla="*/ 210 h 242"/>
                    <a:gd name="T60" fmla="*/ 22 w 312"/>
                    <a:gd name="T61" fmla="*/ 242 h 242"/>
                    <a:gd name="T62" fmla="*/ 10 w 312"/>
                    <a:gd name="T63" fmla="*/ 224 h 242"/>
                    <a:gd name="T64" fmla="*/ 2 w 312"/>
                    <a:gd name="T65" fmla="*/ 202 h 242"/>
                    <a:gd name="T66" fmla="*/ 0 w 312"/>
                    <a:gd name="T67" fmla="*/ 172 h 24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12"/>
                    <a:gd name="T103" fmla="*/ 0 h 242"/>
                    <a:gd name="T104" fmla="*/ 312 w 312"/>
                    <a:gd name="T105" fmla="*/ 242 h 24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12" h="242">
                      <a:moveTo>
                        <a:pt x="0" y="172"/>
                      </a:moveTo>
                      <a:lnTo>
                        <a:pt x="0" y="172"/>
                      </a:lnTo>
                      <a:lnTo>
                        <a:pt x="30" y="160"/>
                      </a:lnTo>
                      <a:lnTo>
                        <a:pt x="54" y="148"/>
                      </a:lnTo>
                      <a:lnTo>
                        <a:pt x="64" y="142"/>
                      </a:lnTo>
                      <a:lnTo>
                        <a:pt x="70" y="134"/>
                      </a:lnTo>
                      <a:lnTo>
                        <a:pt x="132" y="44"/>
                      </a:lnTo>
                      <a:lnTo>
                        <a:pt x="200" y="2"/>
                      </a:lnTo>
                      <a:lnTo>
                        <a:pt x="270" y="0"/>
                      </a:lnTo>
                      <a:lnTo>
                        <a:pt x="272" y="2"/>
                      </a:lnTo>
                      <a:lnTo>
                        <a:pt x="274" y="8"/>
                      </a:lnTo>
                      <a:lnTo>
                        <a:pt x="274" y="12"/>
                      </a:lnTo>
                      <a:lnTo>
                        <a:pt x="270" y="14"/>
                      </a:lnTo>
                      <a:lnTo>
                        <a:pt x="266" y="18"/>
                      </a:lnTo>
                      <a:lnTo>
                        <a:pt x="258" y="20"/>
                      </a:lnTo>
                      <a:lnTo>
                        <a:pt x="214" y="24"/>
                      </a:lnTo>
                      <a:lnTo>
                        <a:pt x="156" y="60"/>
                      </a:lnTo>
                      <a:lnTo>
                        <a:pt x="232" y="42"/>
                      </a:lnTo>
                      <a:lnTo>
                        <a:pt x="246" y="42"/>
                      </a:lnTo>
                      <a:lnTo>
                        <a:pt x="272" y="42"/>
                      </a:lnTo>
                      <a:lnTo>
                        <a:pt x="306" y="42"/>
                      </a:lnTo>
                      <a:lnTo>
                        <a:pt x="308" y="46"/>
                      </a:lnTo>
                      <a:lnTo>
                        <a:pt x="312" y="52"/>
                      </a:lnTo>
                      <a:lnTo>
                        <a:pt x="312" y="56"/>
                      </a:lnTo>
                      <a:lnTo>
                        <a:pt x="310" y="60"/>
                      </a:lnTo>
                      <a:lnTo>
                        <a:pt x="306" y="62"/>
                      </a:lnTo>
                      <a:lnTo>
                        <a:pt x="298" y="66"/>
                      </a:lnTo>
                      <a:lnTo>
                        <a:pt x="300" y="68"/>
                      </a:lnTo>
                      <a:lnTo>
                        <a:pt x="302" y="72"/>
                      </a:lnTo>
                      <a:lnTo>
                        <a:pt x="304" y="76"/>
                      </a:lnTo>
                      <a:lnTo>
                        <a:pt x="302" y="78"/>
                      </a:lnTo>
                      <a:lnTo>
                        <a:pt x="298" y="82"/>
                      </a:lnTo>
                      <a:lnTo>
                        <a:pt x="292" y="84"/>
                      </a:lnTo>
                      <a:lnTo>
                        <a:pt x="246" y="98"/>
                      </a:lnTo>
                      <a:lnTo>
                        <a:pt x="200" y="124"/>
                      </a:lnTo>
                      <a:lnTo>
                        <a:pt x="252" y="108"/>
                      </a:lnTo>
                      <a:lnTo>
                        <a:pt x="282" y="100"/>
                      </a:lnTo>
                      <a:lnTo>
                        <a:pt x="284" y="102"/>
                      </a:lnTo>
                      <a:lnTo>
                        <a:pt x="284" y="108"/>
                      </a:lnTo>
                      <a:lnTo>
                        <a:pt x="282" y="110"/>
                      </a:lnTo>
                      <a:lnTo>
                        <a:pt x="280" y="114"/>
                      </a:lnTo>
                      <a:lnTo>
                        <a:pt x="276" y="118"/>
                      </a:lnTo>
                      <a:lnTo>
                        <a:pt x="270" y="120"/>
                      </a:lnTo>
                      <a:lnTo>
                        <a:pt x="232" y="134"/>
                      </a:lnTo>
                      <a:lnTo>
                        <a:pt x="194" y="148"/>
                      </a:lnTo>
                      <a:lnTo>
                        <a:pt x="166" y="172"/>
                      </a:lnTo>
                      <a:lnTo>
                        <a:pt x="124" y="202"/>
                      </a:lnTo>
                      <a:lnTo>
                        <a:pt x="110" y="208"/>
                      </a:lnTo>
                      <a:lnTo>
                        <a:pt x="100" y="210"/>
                      </a:lnTo>
                      <a:lnTo>
                        <a:pt x="90" y="210"/>
                      </a:lnTo>
                      <a:lnTo>
                        <a:pt x="22" y="242"/>
                      </a:lnTo>
                      <a:lnTo>
                        <a:pt x="18" y="238"/>
                      </a:lnTo>
                      <a:lnTo>
                        <a:pt x="10" y="224"/>
                      </a:lnTo>
                      <a:lnTo>
                        <a:pt x="6" y="214"/>
                      </a:lnTo>
                      <a:lnTo>
                        <a:pt x="2" y="202"/>
                      </a:lnTo>
                      <a:lnTo>
                        <a:pt x="0" y="188"/>
                      </a:lnTo>
                      <a:lnTo>
                        <a:pt x="0" y="172"/>
                      </a:lnTo>
                      <a:close/>
                    </a:path>
                  </a:pathLst>
                </a:custGeom>
                <a:solidFill>
                  <a:srgbClr val="F0AC7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69" name="Freeform 517"/>
                <p:cNvSpPr>
                  <a:spLocks/>
                </p:cNvSpPr>
                <p:nvPr/>
              </p:nvSpPr>
              <p:spPr bwMode="auto">
                <a:xfrm>
                  <a:off x="2004" y="3800"/>
                  <a:ext cx="312" cy="242"/>
                </a:xfrm>
                <a:custGeom>
                  <a:avLst/>
                  <a:gdLst>
                    <a:gd name="T0" fmla="*/ 0 w 312"/>
                    <a:gd name="T1" fmla="*/ 172 h 242"/>
                    <a:gd name="T2" fmla="*/ 54 w 312"/>
                    <a:gd name="T3" fmla="*/ 148 h 242"/>
                    <a:gd name="T4" fmla="*/ 70 w 312"/>
                    <a:gd name="T5" fmla="*/ 134 h 242"/>
                    <a:gd name="T6" fmla="*/ 132 w 312"/>
                    <a:gd name="T7" fmla="*/ 44 h 242"/>
                    <a:gd name="T8" fmla="*/ 270 w 312"/>
                    <a:gd name="T9" fmla="*/ 0 h 242"/>
                    <a:gd name="T10" fmla="*/ 272 w 312"/>
                    <a:gd name="T11" fmla="*/ 2 h 242"/>
                    <a:gd name="T12" fmla="*/ 274 w 312"/>
                    <a:gd name="T13" fmla="*/ 12 h 242"/>
                    <a:gd name="T14" fmla="*/ 266 w 312"/>
                    <a:gd name="T15" fmla="*/ 18 h 242"/>
                    <a:gd name="T16" fmla="*/ 214 w 312"/>
                    <a:gd name="T17" fmla="*/ 24 h 242"/>
                    <a:gd name="T18" fmla="*/ 156 w 312"/>
                    <a:gd name="T19" fmla="*/ 60 h 242"/>
                    <a:gd name="T20" fmla="*/ 232 w 312"/>
                    <a:gd name="T21" fmla="*/ 42 h 242"/>
                    <a:gd name="T22" fmla="*/ 272 w 312"/>
                    <a:gd name="T23" fmla="*/ 42 h 242"/>
                    <a:gd name="T24" fmla="*/ 306 w 312"/>
                    <a:gd name="T25" fmla="*/ 42 h 242"/>
                    <a:gd name="T26" fmla="*/ 312 w 312"/>
                    <a:gd name="T27" fmla="*/ 52 h 242"/>
                    <a:gd name="T28" fmla="*/ 310 w 312"/>
                    <a:gd name="T29" fmla="*/ 60 h 242"/>
                    <a:gd name="T30" fmla="*/ 298 w 312"/>
                    <a:gd name="T31" fmla="*/ 66 h 242"/>
                    <a:gd name="T32" fmla="*/ 300 w 312"/>
                    <a:gd name="T33" fmla="*/ 68 h 242"/>
                    <a:gd name="T34" fmla="*/ 304 w 312"/>
                    <a:gd name="T35" fmla="*/ 76 h 242"/>
                    <a:gd name="T36" fmla="*/ 298 w 312"/>
                    <a:gd name="T37" fmla="*/ 82 h 242"/>
                    <a:gd name="T38" fmla="*/ 246 w 312"/>
                    <a:gd name="T39" fmla="*/ 98 h 242"/>
                    <a:gd name="T40" fmla="*/ 252 w 312"/>
                    <a:gd name="T41" fmla="*/ 108 h 242"/>
                    <a:gd name="T42" fmla="*/ 282 w 312"/>
                    <a:gd name="T43" fmla="*/ 100 h 242"/>
                    <a:gd name="T44" fmla="*/ 284 w 312"/>
                    <a:gd name="T45" fmla="*/ 108 h 242"/>
                    <a:gd name="T46" fmla="*/ 280 w 312"/>
                    <a:gd name="T47" fmla="*/ 114 h 242"/>
                    <a:gd name="T48" fmla="*/ 270 w 312"/>
                    <a:gd name="T49" fmla="*/ 120 h 242"/>
                    <a:gd name="T50" fmla="*/ 232 w 312"/>
                    <a:gd name="T51" fmla="*/ 134 h 242"/>
                    <a:gd name="T52" fmla="*/ 194 w 312"/>
                    <a:gd name="T53" fmla="*/ 148 h 242"/>
                    <a:gd name="T54" fmla="*/ 124 w 312"/>
                    <a:gd name="T55" fmla="*/ 202 h 242"/>
                    <a:gd name="T56" fmla="*/ 110 w 312"/>
                    <a:gd name="T57" fmla="*/ 208 h 242"/>
                    <a:gd name="T58" fmla="*/ 90 w 312"/>
                    <a:gd name="T59" fmla="*/ 210 h 242"/>
                    <a:gd name="T60" fmla="*/ 22 w 312"/>
                    <a:gd name="T61" fmla="*/ 242 h 242"/>
                    <a:gd name="T62" fmla="*/ 10 w 312"/>
                    <a:gd name="T63" fmla="*/ 224 h 242"/>
                    <a:gd name="T64" fmla="*/ 2 w 312"/>
                    <a:gd name="T65" fmla="*/ 202 h 242"/>
                    <a:gd name="T66" fmla="*/ 0 w 312"/>
                    <a:gd name="T67" fmla="*/ 172 h 24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12"/>
                    <a:gd name="T103" fmla="*/ 0 h 242"/>
                    <a:gd name="T104" fmla="*/ 312 w 312"/>
                    <a:gd name="T105" fmla="*/ 242 h 24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12" h="242">
                      <a:moveTo>
                        <a:pt x="0" y="172"/>
                      </a:moveTo>
                      <a:lnTo>
                        <a:pt x="0" y="172"/>
                      </a:lnTo>
                      <a:lnTo>
                        <a:pt x="30" y="160"/>
                      </a:lnTo>
                      <a:lnTo>
                        <a:pt x="54" y="148"/>
                      </a:lnTo>
                      <a:lnTo>
                        <a:pt x="64" y="142"/>
                      </a:lnTo>
                      <a:lnTo>
                        <a:pt x="70" y="134"/>
                      </a:lnTo>
                      <a:lnTo>
                        <a:pt x="132" y="44"/>
                      </a:lnTo>
                      <a:lnTo>
                        <a:pt x="200" y="2"/>
                      </a:lnTo>
                      <a:lnTo>
                        <a:pt x="270" y="0"/>
                      </a:lnTo>
                      <a:lnTo>
                        <a:pt x="272" y="2"/>
                      </a:lnTo>
                      <a:lnTo>
                        <a:pt x="274" y="8"/>
                      </a:lnTo>
                      <a:lnTo>
                        <a:pt x="274" y="12"/>
                      </a:lnTo>
                      <a:lnTo>
                        <a:pt x="270" y="14"/>
                      </a:lnTo>
                      <a:lnTo>
                        <a:pt x="266" y="18"/>
                      </a:lnTo>
                      <a:lnTo>
                        <a:pt x="258" y="20"/>
                      </a:lnTo>
                      <a:lnTo>
                        <a:pt x="214" y="24"/>
                      </a:lnTo>
                      <a:lnTo>
                        <a:pt x="156" y="60"/>
                      </a:lnTo>
                      <a:lnTo>
                        <a:pt x="232" y="42"/>
                      </a:lnTo>
                      <a:lnTo>
                        <a:pt x="246" y="42"/>
                      </a:lnTo>
                      <a:lnTo>
                        <a:pt x="272" y="42"/>
                      </a:lnTo>
                      <a:lnTo>
                        <a:pt x="306" y="42"/>
                      </a:lnTo>
                      <a:lnTo>
                        <a:pt x="308" y="46"/>
                      </a:lnTo>
                      <a:lnTo>
                        <a:pt x="312" y="52"/>
                      </a:lnTo>
                      <a:lnTo>
                        <a:pt x="312" y="56"/>
                      </a:lnTo>
                      <a:lnTo>
                        <a:pt x="310" y="60"/>
                      </a:lnTo>
                      <a:lnTo>
                        <a:pt x="306" y="62"/>
                      </a:lnTo>
                      <a:lnTo>
                        <a:pt x="298" y="66"/>
                      </a:lnTo>
                      <a:lnTo>
                        <a:pt x="300" y="68"/>
                      </a:lnTo>
                      <a:lnTo>
                        <a:pt x="302" y="72"/>
                      </a:lnTo>
                      <a:lnTo>
                        <a:pt x="304" y="76"/>
                      </a:lnTo>
                      <a:lnTo>
                        <a:pt x="302" y="78"/>
                      </a:lnTo>
                      <a:lnTo>
                        <a:pt x="298" y="82"/>
                      </a:lnTo>
                      <a:lnTo>
                        <a:pt x="292" y="84"/>
                      </a:lnTo>
                      <a:lnTo>
                        <a:pt x="246" y="98"/>
                      </a:lnTo>
                      <a:lnTo>
                        <a:pt x="200" y="124"/>
                      </a:lnTo>
                      <a:lnTo>
                        <a:pt x="252" y="108"/>
                      </a:lnTo>
                      <a:lnTo>
                        <a:pt x="282" y="100"/>
                      </a:lnTo>
                      <a:lnTo>
                        <a:pt x="284" y="102"/>
                      </a:lnTo>
                      <a:lnTo>
                        <a:pt x="284" y="108"/>
                      </a:lnTo>
                      <a:lnTo>
                        <a:pt x="282" y="110"/>
                      </a:lnTo>
                      <a:lnTo>
                        <a:pt x="280" y="114"/>
                      </a:lnTo>
                      <a:lnTo>
                        <a:pt x="276" y="118"/>
                      </a:lnTo>
                      <a:lnTo>
                        <a:pt x="270" y="120"/>
                      </a:lnTo>
                      <a:lnTo>
                        <a:pt x="232" y="134"/>
                      </a:lnTo>
                      <a:lnTo>
                        <a:pt x="194" y="148"/>
                      </a:lnTo>
                      <a:lnTo>
                        <a:pt x="166" y="172"/>
                      </a:lnTo>
                      <a:lnTo>
                        <a:pt x="124" y="202"/>
                      </a:lnTo>
                      <a:lnTo>
                        <a:pt x="110" y="208"/>
                      </a:lnTo>
                      <a:lnTo>
                        <a:pt x="100" y="210"/>
                      </a:lnTo>
                      <a:lnTo>
                        <a:pt x="90" y="210"/>
                      </a:lnTo>
                      <a:lnTo>
                        <a:pt x="22" y="242"/>
                      </a:lnTo>
                      <a:lnTo>
                        <a:pt x="18" y="238"/>
                      </a:lnTo>
                      <a:lnTo>
                        <a:pt x="10" y="224"/>
                      </a:lnTo>
                      <a:lnTo>
                        <a:pt x="6" y="214"/>
                      </a:lnTo>
                      <a:lnTo>
                        <a:pt x="2" y="202"/>
                      </a:lnTo>
                      <a:lnTo>
                        <a:pt x="0" y="188"/>
                      </a:lnTo>
                      <a:lnTo>
                        <a:pt x="0" y="17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70" name="Freeform 518"/>
                <p:cNvSpPr>
                  <a:spLocks/>
                </p:cNvSpPr>
                <p:nvPr/>
              </p:nvSpPr>
              <p:spPr bwMode="auto">
                <a:xfrm>
                  <a:off x="1586" y="3540"/>
                  <a:ext cx="474" cy="678"/>
                </a:xfrm>
                <a:custGeom>
                  <a:avLst/>
                  <a:gdLst>
                    <a:gd name="T0" fmla="*/ 12 w 474"/>
                    <a:gd name="T1" fmla="*/ 0 h 678"/>
                    <a:gd name="T2" fmla="*/ 90 w 474"/>
                    <a:gd name="T3" fmla="*/ 52 h 678"/>
                    <a:gd name="T4" fmla="*/ 156 w 474"/>
                    <a:gd name="T5" fmla="*/ 104 h 678"/>
                    <a:gd name="T6" fmla="*/ 196 w 474"/>
                    <a:gd name="T7" fmla="*/ 142 h 678"/>
                    <a:gd name="T8" fmla="*/ 226 w 474"/>
                    <a:gd name="T9" fmla="*/ 180 h 678"/>
                    <a:gd name="T10" fmla="*/ 240 w 474"/>
                    <a:gd name="T11" fmla="*/ 218 h 678"/>
                    <a:gd name="T12" fmla="*/ 240 w 474"/>
                    <a:gd name="T13" fmla="*/ 234 h 678"/>
                    <a:gd name="T14" fmla="*/ 232 w 474"/>
                    <a:gd name="T15" fmla="*/ 268 h 678"/>
                    <a:gd name="T16" fmla="*/ 198 w 474"/>
                    <a:gd name="T17" fmla="*/ 372 h 678"/>
                    <a:gd name="T18" fmla="*/ 178 w 474"/>
                    <a:gd name="T19" fmla="*/ 436 h 678"/>
                    <a:gd name="T20" fmla="*/ 172 w 474"/>
                    <a:gd name="T21" fmla="*/ 480 h 678"/>
                    <a:gd name="T22" fmla="*/ 180 w 474"/>
                    <a:gd name="T23" fmla="*/ 476 h 678"/>
                    <a:gd name="T24" fmla="*/ 220 w 474"/>
                    <a:gd name="T25" fmla="*/ 458 h 678"/>
                    <a:gd name="T26" fmla="*/ 260 w 474"/>
                    <a:gd name="T27" fmla="*/ 448 h 678"/>
                    <a:gd name="T28" fmla="*/ 284 w 474"/>
                    <a:gd name="T29" fmla="*/ 446 h 678"/>
                    <a:gd name="T30" fmla="*/ 334 w 474"/>
                    <a:gd name="T31" fmla="*/ 440 h 678"/>
                    <a:gd name="T32" fmla="*/ 384 w 474"/>
                    <a:gd name="T33" fmla="*/ 426 h 678"/>
                    <a:gd name="T34" fmla="*/ 436 w 474"/>
                    <a:gd name="T35" fmla="*/ 406 h 678"/>
                    <a:gd name="T36" fmla="*/ 434 w 474"/>
                    <a:gd name="T37" fmla="*/ 414 h 678"/>
                    <a:gd name="T38" fmla="*/ 434 w 474"/>
                    <a:gd name="T39" fmla="*/ 436 h 678"/>
                    <a:gd name="T40" fmla="*/ 444 w 474"/>
                    <a:gd name="T41" fmla="*/ 464 h 678"/>
                    <a:gd name="T42" fmla="*/ 464 w 474"/>
                    <a:gd name="T43" fmla="*/ 486 h 678"/>
                    <a:gd name="T44" fmla="*/ 474 w 474"/>
                    <a:gd name="T45" fmla="*/ 494 h 678"/>
                    <a:gd name="T46" fmla="*/ 406 w 474"/>
                    <a:gd name="T47" fmla="*/ 542 h 678"/>
                    <a:gd name="T48" fmla="*/ 302 w 474"/>
                    <a:gd name="T49" fmla="*/ 604 h 678"/>
                    <a:gd name="T50" fmla="*/ 238 w 474"/>
                    <a:gd name="T51" fmla="*/ 632 h 678"/>
                    <a:gd name="T52" fmla="*/ 170 w 474"/>
                    <a:gd name="T53" fmla="*/ 658 h 678"/>
                    <a:gd name="T54" fmla="*/ 98 w 474"/>
                    <a:gd name="T55" fmla="*/ 674 h 678"/>
                    <a:gd name="T56" fmla="*/ 92 w 474"/>
                    <a:gd name="T57" fmla="*/ 676 h 678"/>
                    <a:gd name="T58" fmla="*/ 76 w 474"/>
                    <a:gd name="T59" fmla="*/ 676 h 678"/>
                    <a:gd name="T60" fmla="*/ 66 w 474"/>
                    <a:gd name="T61" fmla="*/ 668 h 678"/>
                    <a:gd name="T62" fmla="*/ 56 w 474"/>
                    <a:gd name="T63" fmla="*/ 650 h 678"/>
                    <a:gd name="T64" fmla="*/ 32 w 474"/>
                    <a:gd name="T65" fmla="*/ 582 h 678"/>
                    <a:gd name="T66" fmla="*/ 20 w 474"/>
                    <a:gd name="T67" fmla="*/ 532 h 678"/>
                    <a:gd name="T68" fmla="*/ 6 w 474"/>
                    <a:gd name="T69" fmla="*/ 426 h 678"/>
                    <a:gd name="T70" fmla="*/ 0 w 474"/>
                    <a:gd name="T71" fmla="*/ 324 h 678"/>
                    <a:gd name="T72" fmla="*/ 2 w 474"/>
                    <a:gd name="T73" fmla="*/ 234 h 678"/>
                    <a:gd name="T74" fmla="*/ 6 w 474"/>
                    <a:gd name="T75" fmla="*/ 200 h 678"/>
                    <a:gd name="T76" fmla="*/ 10 w 474"/>
                    <a:gd name="T77" fmla="*/ 134 h 678"/>
                    <a:gd name="T78" fmla="*/ 12 w 474"/>
                    <a:gd name="T79" fmla="*/ 0 h 678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474"/>
                    <a:gd name="T121" fmla="*/ 0 h 678"/>
                    <a:gd name="T122" fmla="*/ 474 w 474"/>
                    <a:gd name="T123" fmla="*/ 678 h 678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474" h="678">
                      <a:moveTo>
                        <a:pt x="12" y="0"/>
                      </a:moveTo>
                      <a:lnTo>
                        <a:pt x="12" y="0"/>
                      </a:lnTo>
                      <a:lnTo>
                        <a:pt x="50" y="26"/>
                      </a:lnTo>
                      <a:lnTo>
                        <a:pt x="90" y="52"/>
                      </a:lnTo>
                      <a:lnTo>
                        <a:pt x="134" y="84"/>
                      </a:lnTo>
                      <a:lnTo>
                        <a:pt x="156" y="104"/>
                      </a:lnTo>
                      <a:lnTo>
                        <a:pt x="176" y="122"/>
                      </a:lnTo>
                      <a:lnTo>
                        <a:pt x="196" y="142"/>
                      </a:lnTo>
                      <a:lnTo>
                        <a:pt x="212" y="162"/>
                      </a:lnTo>
                      <a:lnTo>
                        <a:pt x="226" y="180"/>
                      </a:lnTo>
                      <a:lnTo>
                        <a:pt x="236" y="200"/>
                      </a:lnTo>
                      <a:lnTo>
                        <a:pt x="240" y="218"/>
                      </a:lnTo>
                      <a:lnTo>
                        <a:pt x="242" y="226"/>
                      </a:lnTo>
                      <a:lnTo>
                        <a:pt x="240" y="234"/>
                      </a:lnTo>
                      <a:lnTo>
                        <a:pt x="232" y="268"/>
                      </a:lnTo>
                      <a:lnTo>
                        <a:pt x="222" y="302"/>
                      </a:lnTo>
                      <a:lnTo>
                        <a:pt x="198" y="372"/>
                      </a:lnTo>
                      <a:lnTo>
                        <a:pt x="188" y="406"/>
                      </a:lnTo>
                      <a:lnTo>
                        <a:pt x="178" y="436"/>
                      </a:lnTo>
                      <a:lnTo>
                        <a:pt x="174" y="460"/>
                      </a:lnTo>
                      <a:lnTo>
                        <a:pt x="172" y="480"/>
                      </a:lnTo>
                      <a:lnTo>
                        <a:pt x="180" y="476"/>
                      </a:lnTo>
                      <a:lnTo>
                        <a:pt x="204" y="464"/>
                      </a:lnTo>
                      <a:lnTo>
                        <a:pt x="220" y="458"/>
                      </a:lnTo>
                      <a:lnTo>
                        <a:pt x="240" y="452"/>
                      </a:lnTo>
                      <a:lnTo>
                        <a:pt x="260" y="448"/>
                      </a:lnTo>
                      <a:lnTo>
                        <a:pt x="284" y="446"/>
                      </a:lnTo>
                      <a:lnTo>
                        <a:pt x="308" y="444"/>
                      </a:lnTo>
                      <a:lnTo>
                        <a:pt x="334" y="440"/>
                      </a:lnTo>
                      <a:lnTo>
                        <a:pt x="360" y="432"/>
                      </a:lnTo>
                      <a:lnTo>
                        <a:pt x="384" y="426"/>
                      </a:lnTo>
                      <a:lnTo>
                        <a:pt x="420" y="412"/>
                      </a:lnTo>
                      <a:lnTo>
                        <a:pt x="436" y="406"/>
                      </a:lnTo>
                      <a:lnTo>
                        <a:pt x="434" y="414"/>
                      </a:lnTo>
                      <a:lnTo>
                        <a:pt x="432" y="424"/>
                      </a:lnTo>
                      <a:lnTo>
                        <a:pt x="434" y="436"/>
                      </a:lnTo>
                      <a:lnTo>
                        <a:pt x="438" y="450"/>
                      </a:lnTo>
                      <a:lnTo>
                        <a:pt x="444" y="464"/>
                      </a:lnTo>
                      <a:lnTo>
                        <a:pt x="456" y="480"/>
                      </a:lnTo>
                      <a:lnTo>
                        <a:pt x="464" y="486"/>
                      </a:lnTo>
                      <a:lnTo>
                        <a:pt x="474" y="494"/>
                      </a:lnTo>
                      <a:lnTo>
                        <a:pt x="442" y="518"/>
                      </a:lnTo>
                      <a:lnTo>
                        <a:pt x="406" y="542"/>
                      </a:lnTo>
                      <a:lnTo>
                        <a:pt x="358" y="572"/>
                      </a:lnTo>
                      <a:lnTo>
                        <a:pt x="302" y="604"/>
                      </a:lnTo>
                      <a:lnTo>
                        <a:pt x="270" y="618"/>
                      </a:lnTo>
                      <a:lnTo>
                        <a:pt x="238" y="632"/>
                      </a:lnTo>
                      <a:lnTo>
                        <a:pt x="204" y="646"/>
                      </a:lnTo>
                      <a:lnTo>
                        <a:pt x="170" y="658"/>
                      </a:lnTo>
                      <a:lnTo>
                        <a:pt x="134" y="666"/>
                      </a:lnTo>
                      <a:lnTo>
                        <a:pt x="98" y="674"/>
                      </a:lnTo>
                      <a:lnTo>
                        <a:pt x="92" y="676"/>
                      </a:lnTo>
                      <a:lnTo>
                        <a:pt x="86" y="678"/>
                      </a:lnTo>
                      <a:lnTo>
                        <a:pt x="76" y="676"/>
                      </a:lnTo>
                      <a:lnTo>
                        <a:pt x="72" y="672"/>
                      </a:lnTo>
                      <a:lnTo>
                        <a:pt x="66" y="668"/>
                      </a:lnTo>
                      <a:lnTo>
                        <a:pt x="62" y="660"/>
                      </a:lnTo>
                      <a:lnTo>
                        <a:pt x="56" y="650"/>
                      </a:lnTo>
                      <a:lnTo>
                        <a:pt x="44" y="622"/>
                      </a:lnTo>
                      <a:lnTo>
                        <a:pt x="32" y="582"/>
                      </a:lnTo>
                      <a:lnTo>
                        <a:pt x="20" y="532"/>
                      </a:lnTo>
                      <a:lnTo>
                        <a:pt x="12" y="480"/>
                      </a:lnTo>
                      <a:lnTo>
                        <a:pt x="6" y="426"/>
                      </a:lnTo>
                      <a:lnTo>
                        <a:pt x="2" y="374"/>
                      </a:lnTo>
                      <a:lnTo>
                        <a:pt x="0" y="324"/>
                      </a:lnTo>
                      <a:lnTo>
                        <a:pt x="0" y="276"/>
                      </a:lnTo>
                      <a:lnTo>
                        <a:pt x="2" y="234"/>
                      </a:lnTo>
                      <a:lnTo>
                        <a:pt x="6" y="200"/>
                      </a:lnTo>
                      <a:lnTo>
                        <a:pt x="8" y="168"/>
                      </a:lnTo>
                      <a:lnTo>
                        <a:pt x="10" y="134"/>
                      </a:lnTo>
                      <a:lnTo>
                        <a:pt x="12" y="7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71" name="Freeform 519"/>
                <p:cNvSpPr>
                  <a:spLocks/>
                </p:cNvSpPr>
                <p:nvPr/>
              </p:nvSpPr>
              <p:spPr bwMode="auto">
                <a:xfrm>
                  <a:off x="1586" y="3540"/>
                  <a:ext cx="474" cy="678"/>
                </a:xfrm>
                <a:custGeom>
                  <a:avLst/>
                  <a:gdLst>
                    <a:gd name="T0" fmla="*/ 12 w 474"/>
                    <a:gd name="T1" fmla="*/ 0 h 678"/>
                    <a:gd name="T2" fmla="*/ 90 w 474"/>
                    <a:gd name="T3" fmla="*/ 52 h 678"/>
                    <a:gd name="T4" fmla="*/ 156 w 474"/>
                    <a:gd name="T5" fmla="*/ 104 h 678"/>
                    <a:gd name="T6" fmla="*/ 196 w 474"/>
                    <a:gd name="T7" fmla="*/ 142 h 678"/>
                    <a:gd name="T8" fmla="*/ 226 w 474"/>
                    <a:gd name="T9" fmla="*/ 180 h 678"/>
                    <a:gd name="T10" fmla="*/ 240 w 474"/>
                    <a:gd name="T11" fmla="*/ 218 h 678"/>
                    <a:gd name="T12" fmla="*/ 240 w 474"/>
                    <a:gd name="T13" fmla="*/ 234 h 678"/>
                    <a:gd name="T14" fmla="*/ 232 w 474"/>
                    <a:gd name="T15" fmla="*/ 268 h 678"/>
                    <a:gd name="T16" fmla="*/ 198 w 474"/>
                    <a:gd name="T17" fmla="*/ 372 h 678"/>
                    <a:gd name="T18" fmla="*/ 178 w 474"/>
                    <a:gd name="T19" fmla="*/ 436 h 678"/>
                    <a:gd name="T20" fmla="*/ 172 w 474"/>
                    <a:gd name="T21" fmla="*/ 480 h 678"/>
                    <a:gd name="T22" fmla="*/ 180 w 474"/>
                    <a:gd name="T23" fmla="*/ 476 h 678"/>
                    <a:gd name="T24" fmla="*/ 220 w 474"/>
                    <a:gd name="T25" fmla="*/ 458 h 678"/>
                    <a:gd name="T26" fmla="*/ 260 w 474"/>
                    <a:gd name="T27" fmla="*/ 448 h 678"/>
                    <a:gd name="T28" fmla="*/ 284 w 474"/>
                    <a:gd name="T29" fmla="*/ 446 h 678"/>
                    <a:gd name="T30" fmla="*/ 334 w 474"/>
                    <a:gd name="T31" fmla="*/ 440 h 678"/>
                    <a:gd name="T32" fmla="*/ 384 w 474"/>
                    <a:gd name="T33" fmla="*/ 426 h 678"/>
                    <a:gd name="T34" fmla="*/ 436 w 474"/>
                    <a:gd name="T35" fmla="*/ 406 h 678"/>
                    <a:gd name="T36" fmla="*/ 434 w 474"/>
                    <a:gd name="T37" fmla="*/ 414 h 678"/>
                    <a:gd name="T38" fmla="*/ 434 w 474"/>
                    <a:gd name="T39" fmla="*/ 436 h 678"/>
                    <a:gd name="T40" fmla="*/ 444 w 474"/>
                    <a:gd name="T41" fmla="*/ 464 h 678"/>
                    <a:gd name="T42" fmla="*/ 464 w 474"/>
                    <a:gd name="T43" fmla="*/ 486 h 678"/>
                    <a:gd name="T44" fmla="*/ 474 w 474"/>
                    <a:gd name="T45" fmla="*/ 494 h 678"/>
                    <a:gd name="T46" fmla="*/ 406 w 474"/>
                    <a:gd name="T47" fmla="*/ 542 h 678"/>
                    <a:gd name="T48" fmla="*/ 302 w 474"/>
                    <a:gd name="T49" fmla="*/ 604 h 678"/>
                    <a:gd name="T50" fmla="*/ 238 w 474"/>
                    <a:gd name="T51" fmla="*/ 632 h 678"/>
                    <a:gd name="T52" fmla="*/ 170 w 474"/>
                    <a:gd name="T53" fmla="*/ 658 h 678"/>
                    <a:gd name="T54" fmla="*/ 98 w 474"/>
                    <a:gd name="T55" fmla="*/ 674 h 678"/>
                    <a:gd name="T56" fmla="*/ 92 w 474"/>
                    <a:gd name="T57" fmla="*/ 676 h 678"/>
                    <a:gd name="T58" fmla="*/ 76 w 474"/>
                    <a:gd name="T59" fmla="*/ 676 h 678"/>
                    <a:gd name="T60" fmla="*/ 66 w 474"/>
                    <a:gd name="T61" fmla="*/ 668 h 678"/>
                    <a:gd name="T62" fmla="*/ 56 w 474"/>
                    <a:gd name="T63" fmla="*/ 650 h 678"/>
                    <a:gd name="T64" fmla="*/ 32 w 474"/>
                    <a:gd name="T65" fmla="*/ 582 h 678"/>
                    <a:gd name="T66" fmla="*/ 20 w 474"/>
                    <a:gd name="T67" fmla="*/ 532 h 678"/>
                    <a:gd name="T68" fmla="*/ 6 w 474"/>
                    <a:gd name="T69" fmla="*/ 426 h 678"/>
                    <a:gd name="T70" fmla="*/ 0 w 474"/>
                    <a:gd name="T71" fmla="*/ 324 h 678"/>
                    <a:gd name="T72" fmla="*/ 2 w 474"/>
                    <a:gd name="T73" fmla="*/ 234 h 678"/>
                    <a:gd name="T74" fmla="*/ 6 w 474"/>
                    <a:gd name="T75" fmla="*/ 200 h 678"/>
                    <a:gd name="T76" fmla="*/ 10 w 474"/>
                    <a:gd name="T77" fmla="*/ 134 h 678"/>
                    <a:gd name="T78" fmla="*/ 12 w 474"/>
                    <a:gd name="T79" fmla="*/ 0 h 678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474"/>
                    <a:gd name="T121" fmla="*/ 0 h 678"/>
                    <a:gd name="T122" fmla="*/ 474 w 474"/>
                    <a:gd name="T123" fmla="*/ 678 h 678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474" h="678">
                      <a:moveTo>
                        <a:pt x="12" y="0"/>
                      </a:moveTo>
                      <a:lnTo>
                        <a:pt x="12" y="0"/>
                      </a:lnTo>
                      <a:lnTo>
                        <a:pt x="50" y="26"/>
                      </a:lnTo>
                      <a:lnTo>
                        <a:pt x="90" y="52"/>
                      </a:lnTo>
                      <a:lnTo>
                        <a:pt x="134" y="84"/>
                      </a:lnTo>
                      <a:lnTo>
                        <a:pt x="156" y="104"/>
                      </a:lnTo>
                      <a:lnTo>
                        <a:pt x="176" y="122"/>
                      </a:lnTo>
                      <a:lnTo>
                        <a:pt x="196" y="142"/>
                      </a:lnTo>
                      <a:lnTo>
                        <a:pt x="212" y="162"/>
                      </a:lnTo>
                      <a:lnTo>
                        <a:pt x="226" y="180"/>
                      </a:lnTo>
                      <a:lnTo>
                        <a:pt x="236" y="200"/>
                      </a:lnTo>
                      <a:lnTo>
                        <a:pt x="240" y="218"/>
                      </a:lnTo>
                      <a:lnTo>
                        <a:pt x="242" y="226"/>
                      </a:lnTo>
                      <a:lnTo>
                        <a:pt x="240" y="234"/>
                      </a:lnTo>
                      <a:lnTo>
                        <a:pt x="232" y="268"/>
                      </a:lnTo>
                      <a:lnTo>
                        <a:pt x="222" y="302"/>
                      </a:lnTo>
                      <a:lnTo>
                        <a:pt x="198" y="372"/>
                      </a:lnTo>
                      <a:lnTo>
                        <a:pt x="188" y="406"/>
                      </a:lnTo>
                      <a:lnTo>
                        <a:pt x="178" y="436"/>
                      </a:lnTo>
                      <a:lnTo>
                        <a:pt x="174" y="460"/>
                      </a:lnTo>
                      <a:lnTo>
                        <a:pt x="172" y="480"/>
                      </a:lnTo>
                      <a:lnTo>
                        <a:pt x="180" y="476"/>
                      </a:lnTo>
                      <a:lnTo>
                        <a:pt x="204" y="464"/>
                      </a:lnTo>
                      <a:lnTo>
                        <a:pt x="220" y="458"/>
                      </a:lnTo>
                      <a:lnTo>
                        <a:pt x="240" y="452"/>
                      </a:lnTo>
                      <a:lnTo>
                        <a:pt x="260" y="448"/>
                      </a:lnTo>
                      <a:lnTo>
                        <a:pt x="284" y="446"/>
                      </a:lnTo>
                      <a:lnTo>
                        <a:pt x="308" y="444"/>
                      </a:lnTo>
                      <a:lnTo>
                        <a:pt x="334" y="440"/>
                      </a:lnTo>
                      <a:lnTo>
                        <a:pt x="360" y="432"/>
                      </a:lnTo>
                      <a:lnTo>
                        <a:pt x="384" y="426"/>
                      </a:lnTo>
                      <a:lnTo>
                        <a:pt x="420" y="412"/>
                      </a:lnTo>
                      <a:lnTo>
                        <a:pt x="436" y="406"/>
                      </a:lnTo>
                      <a:lnTo>
                        <a:pt x="434" y="414"/>
                      </a:lnTo>
                      <a:lnTo>
                        <a:pt x="432" y="424"/>
                      </a:lnTo>
                      <a:lnTo>
                        <a:pt x="434" y="436"/>
                      </a:lnTo>
                      <a:lnTo>
                        <a:pt x="438" y="450"/>
                      </a:lnTo>
                      <a:lnTo>
                        <a:pt x="444" y="464"/>
                      </a:lnTo>
                      <a:lnTo>
                        <a:pt x="456" y="480"/>
                      </a:lnTo>
                      <a:lnTo>
                        <a:pt x="464" y="486"/>
                      </a:lnTo>
                      <a:lnTo>
                        <a:pt x="474" y="494"/>
                      </a:lnTo>
                      <a:lnTo>
                        <a:pt x="442" y="518"/>
                      </a:lnTo>
                      <a:lnTo>
                        <a:pt x="406" y="542"/>
                      </a:lnTo>
                      <a:lnTo>
                        <a:pt x="358" y="572"/>
                      </a:lnTo>
                      <a:lnTo>
                        <a:pt x="302" y="604"/>
                      </a:lnTo>
                      <a:lnTo>
                        <a:pt x="270" y="618"/>
                      </a:lnTo>
                      <a:lnTo>
                        <a:pt x="238" y="632"/>
                      </a:lnTo>
                      <a:lnTo>
                        <a:pt x="204" y="646"/>
                      </a:lnTo>
                      <a:lnTo>
                        <a:pt x="170" y="658"/>
                      </a:lnTo>
                      <a:lnTo>
                        <a:pt x="134" y="666"/>
                      </a:lnTo>
                      <a:lnTo>
                        <a:pt x="98" y="674"/>
                      </a:lnTo>
                      <a:lnTo>
                        <a:pt x="92" y="676"/>
                      </a:lnTo>
                      <a:lnTo>
                        <a:pt x="86" y="678"/>
                      </a:lnTo>
                      <a:lnTo>
                        <a:pt x="76" y="676"/>
                      </a:lnTo>
                      <a:lnTo>
                        <a:pt x="72" y="672"/>
                      </a:lnTo>
                      <a:lnTo>
                        <a:pt x="66" y="668"/>
                      </a:lnTo>
                      <a:lnTo>
                        <a:pt x="62" y="660"/>
                      </a:lnTo>
                      <a:lnTo>
                        <a:pt x="56" y="650"/>
                      </a:lnTo>
                      <a:lnTo>
                        <a:pt x="44" y="622"/>
                      </a:lnTo>
                      <a:lnTo>
                        <a:pt x="32" y="582"/>
                      </a:lnTo>
                      <a:lnTo>
                        <a:pt x="20" y="532"/>
                      </a:lnTo>
                      <a:lnTo>
                        <a:pt x="12" y="480"/>
                      </a:lnTo>
                      <a:lnTo>
                        <a:pt x="6" y="426"/>
                      </a:lnTo>
                      <a:lnTo>
                        <a:pt x="2" y="374"/>
                      </a:lnTo>
                      <a:lnTo>
                        <a:pt x="0" y="324"/>
                      </a:lnTo>
                      <a:lnTo>
                        <a:pt x="0" y="276"/>
                      </a:lnTo>
                      <a:lnTo>
                        <a:pt x="2" y="234"/>
                      </a:lnTo>
                      <a:lnTo>
                        <a:pt x="6" y="200"/>
                      </a:lnTo>
                      <a:lnTo>
                        <a:pt x="8" y="168"/>
                      </a:lnTo>
                      <a:lnTo>
                        <a:pt x="10" y="134"/>
                      </a:lnTo>
                      <a:lnTo>
                        <a:pt x="12" y="7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72" name="Freeform 520"/>
                <p:cNvSpPr>
                  <a:spLocks/>
                </p:cNvSpPr>
                <p:nvPr/>
              </p:nvSpPr>
              <p:spPr bwMode="auto">
                <a:xfrm>
                  <a:off x="1652" y="3562"/>
                  <a:ext cx="142" cy="370"/>
                </a:xfrm>
                <a:custGeom>
                  <a:avLst/>
                  <a:gdLst>
                    <a:gd name="T0" fmla="*/ 0 w 142"/>
                    <a:gd name="T1" fmla="*/ 0 h 370"/>
                    <a:gd name="T2" fmla="*/ 0 w 142"/>
                    <a:gd name="T3" fmla="*/ 0 h 370"/>
                    <a:gd name="T4" fmla="*/ 10 w 142"/>
                    <a:gd name="T5" fmla="*/ 8 h 370"/>
                    <a:gd name="T6" fmla="*/ 32 w 142"/>
                    <a:gd name="T7" fmla="*/ 30 h 370"/>
                    <a:gd name="T8" fmla="*/ 62 w 142"/>
                    <a:gd name="T9" fmla="*/ 64 h 370"/>
                    <a:gd name="T10" fmla="*/ 78 w 142"/>
                    <a:gd name="T11" fmla="*/ 84 h 370"/>
                    <a:gd name="T12" fmla="*/ 92 w 142"/>
                    <a:gd name="T13" fmla="*/ 108 h 370"/>
                    <a:gd name="T14" fmla="*/ 108 w 142"/>
                    <a:gd name="T15" fmla="*/ 134 h 370"/>
                    <a:gd name="T16" fmla="*/ 120 w 142"/>
                    <a:gd name="T17" fmla="*/ 162 h 370"/>
                    <a:gd name="T18" fmla="*/ 132 w 142"/>
                    <a:gd name="T19" fmla="*/ 194 h 370"/>
                    <a:gd name="T20" fmla="*/ 138 w 142"/>
                    <a:gd name="T21" fmla="*/ 226 h 370"/>
                    <a:gd name="T22" fmla="*/ 142 w 142"/>
                    <a:gd name="T23" fmla="*/ 260 h 370"/>
                    <a:gd name="T24" fmla="*/ 142 w 142"/>
                    <a:gd name="T25" fmla="*/ 276 h 370"/>
                    <a:gd name="T26" fmla="*/ 142 w 142"/>
                    <a:gd name="T27" fmla="*/ 294 h 370"/>
                    <a:gd name="T28" fmla="*/ 140 w 142"/>
                    <a:gd name="T29" fmla="*/ 312 h 370"/>
                    <a:gd name="T30" fmla="*/ 136 w 142"/>
                    <a:gd name="T31" fmla="*/ 332 h 370"/>
                    <a:gd name="T32" fmla="*/ 130 w 142"/>
                    <a:gd name="T33" fmla="*/ 350 h 370"/>
                    <a:gd name="T34" fmla="*/ 122 w 142"/>
                    <a:gd name="T35" fmla="*/ 370 h 370"/>
                    <a:gd name="T36" fmla="*/ 122 w 142"/>
                    <a:gd name="T37" fmla="*/ 370 h 370"/>
                    <a:gd name="T38" fmla="*/ 124 w 142"/>
                    <a:gd name="T39" fmla="*/ 362 h 370"/>
                    <a:gd name="T40" fmla="*/ 128 w 142"/>
                    <a:gd name="T41" fmla="*/ 340 h 370"/>
                    <a:gd name="T42" fmla="*/ 130 w 142"/>
                    <a:gd name="T43" fmla="*/ 306 h 370"/>
                    <a:gd name="T44" fmla="*/ 130 w 142"/>
                    <a:gd name="T45" fmla="*/ 286 h 370"/>
                    <a:gd name="T46" fmla="*/ 128 w 142"/>
                    <a:gd name="T47" fmla="*/ 262 h 370"/>
                    <a:gd name="T48" fmla="*/ 122 w 142"/>
                    <a:gd name="T49" fmla="*/ 236 h 370"/>
                    <a:gd name="T50" fmla="*/ 116 w 142"/>
                    <a:gd name="T51" fmla="*/ 208 h 370"/>
                    <a:gd name="T52" fmla="*/ 106 w 142"/>
                    <a:gd name="T53" fmla="*/ 178 h 370"/>
                    <a:gd name="T54" fmla="*/ 94 w 142"/>
                    <a:gd name="T55" fmla="*/ 146 h 370"/>
                    <a:gd name="T56" fmla="*/ 76 w 142"/>
                    <a:gd name="T57" fmla="*/ 112 h 370"/>
                    <a:gd name="T58" fmla="*/ 56 w 142"/>
                    <a:gd name="T59" fmla="*/ 76 h 370"/>
                    <a:gd name="T60" fmla="*/ 30 w 142"/>
                    <a:gd name="T61" fmla="*/ 38 h 370"/>
                    <a:gd name="T62" fmla="*/ 0 w 142"/>
                    <a:gd name="T63" fmla="*/ 0 h 3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142"/>
                    <a:gd name="T97" fmla="*/ 0 h 370"/>
                    <a:gd name="T98" fmla="*/ 142 w 142"/>
                    <a:gd name="T99" fmla="*/ 370 h 3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142" h="37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" y="8"/>
                      </a:lnTo>
                      <a:lnTo>
                        <a:pt x="32" y="30"/>
                      </a:lnTo>
                      <a:lnTo>
                        <a:pt x="62" y="64"/>
                      </a:lnTo>
                      <a:lnTo>
                        <a:pt x="78" y="84"/>
                      </a:lnTo>
                      <a:lnTo>
                        <a:pt x="92" y="108"/>
                      </a:lnTo>
                      <a:lnTo>
                        <a:pt x="108" y="134"/>
                      </a:lnTo>
                      <a:lnTo>
                        <a:pt x="120" y="162"/>
                      </a:lnTo>
                      <a:lnTo>
                        <a:pt x="132" y="194"/>
                      </a:lnTo>
                      <a:lnTo>
                        <a:pt x="138" y="226"/>
                      </a:lnTo>
                      <a:lnTo>
                        <a:pt x="142" y="260"/>
                      </a:lnTo>
                      <a:lnTo>
                        <a:pt x="142" y="276"/>
                      </a:lnTo>
                      <a:lnTo>
                        <a:pt x="142" y="294"/>
                      </a:lnTo>
                      <a:lnTo>
                        <a:pt x="140" y="312"/>
                      </a:lnTo>
                      <a:lnTo>
                        <a:pt x="136" y="332"/>
                      </a:lnTo>
                      <a:lnTo>
                        <a:pt x="130" y="350"/>
                      </a:lnTo>
                      <a:lnTo>
                        <a:pt x="122" y="370"/>
                      </a:lnTo>
                      <a:lnTo>
                        <a:pt x="124" y="362"/>
                      </a:lnTo>
                      <a:lnTo>
                        <a:pt x="128" y="340"/>
                      </a:lnTo>
                      <a:lnTo>
                        <a:pt x="130" y="306"/>
                      </a:lnTo>
                      <a:lnTo>
                        <a:pt x="130" y="286"/>
                      </a:lnTo>
                      <a:lnTo>
                        <a:pt x="128" y="262"/>
                      </a:lnTo>
                      <a:lnTo>
                        <a:pt x="122" y="236"/>
                      </a:lnTo>
                      <a:lnTo>
                        <a:pt x="116" y="208"/>
                      </a:lnTo>
                      <a:lnTo>
                        <a:pt x="106" y="178"/>
                      </a:lnTo>
                      <a:lnTo>
                        <a:pt x="94" y="146"/>
                      </a:lnTo>
                      <a:lnTo>
                        <a:pt x="76" y="112"/>
                      </a:lnTo>
                      <a:lnTo>
                        <a:pt x="56" y="76"/>
                      </a:lnTo>
                      <a:lnTo>
                        <a:pt x="30" y="3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73" name="Freeform 521"/>
                <p:cNvSpPr>
                  <a:spLocks/>
                </p:cNvSpPr>
                <p:nvPr/>
              </p:nvSpPr>
              <p:spPr bwMode="auto">
                <a:xfrm>
                  <a:off x="1652" y="3562"/>
                  <a:ext cx="142" cy="370"/>
                </a:xfrm>
                <a:custGeom>
                  <a:avLst/>
                  <a:gdLst>
                    <a:gd name="T0" fmla="*/ 0 w 142"/>
                    <a:gd name="T1" fmla="*/ 0 h 370"/>
                    <a:gd name="T2" fmla="*/ 0 w 142"/>
                    <a:gd name="T3" fmla="*/ 0 h 370"/>
                    <a:gd name="T4" fmla="*/ 10 w 142"/>
                    <a:gd name="T5" fmla="*/ 8 h 370"/>
                    <a:gd name="T6" fmla="*/ 32 w 142"/>
                    <a:gd name="T7" fmla="*/ 30 h 370"/>
                    <a:gd name="T8" fmla="*/ 62 w 142"/>
                    <a:gd name="T9" fmla="*/ 64 h 370"/>
                    <a:gd name="T10" fmla="*/ 78 w 142"/>
                    <a:gd name="T11" fmla="*/ 84 h 370"/>
                    <a:gd name="T12" fmla="*/ 92 w 142"/>
                    <a:gd name="T13" fmla="*/ 108 h 370"/>
                    <a:gd name="T14" fmla="*/ 108 w 142"/>
                    <a:gd name="T15" fmla="*/ 134 h 370"/>
                    <a:gd name="T16" fmla="*/ 120 w 142"/>
                    <a:gd name="T17" fmla="*/ 162 h 370"/>
                    <a:gd name="T18" fmla="*/ 132 w 142"/>
                    <a:gd name="T19" fmla="*/ 194 h 370"/>
                    <a:gd name="T20" fmla="*/ 138 w 142"/>
                    <a:gd name="T21" fmla="*/ 226 h 370"/>
                    <a:gd name="T22" fmla="*/ 142 w 142"/>
                    <a:gd name="T23" fmla="*/ 260 h 370"/>
                    <a:gd name="T24" fmla="*/ 142 w 142"/>
                    <a:gd name="T25" fmla="*/ 276 h 370"/>
                    <a:gd name="T26" fmla="*/ 142 w 142"/>
                    <a:gd name="T27" fmla="*/ 294 h 370"/>
                    <a:gd name="T28" fmla="*/ 140 w 142"/>
                    <a:gd name="T29" fmla="*/ 312 h 370"/>
                    <a:gd name="T30" fmla="*/ 136 w 142"/>
                    <a:gd name="T31" fmla="*/ 332 h 370"/>
                    <a:gd name="T32" fmla="*/ 130 w 142"/>
                    <a:gd name="T33" fmla="*/ 350 h 370"/>
                    <a:gd name="T34" fmla="*/ 122 w 142"/>
                    <a:gd name="T35" fmla="*/ 370 h 370"/>
                    <a:gd name="T36" fmla="*/ 122 w 142"/>
                    <a:gd name="T37" fmla="*/ 370 h 370"/>
                    <a:gd name="T38" fmla="*/ 124 w 142"/>
                    <a:gd name="T39" fmla="*/ 362 h 370"/>
                    <a:gd name="T40" fmla="*/ 128 w 142"/>
                    <a:gd name="T41" fmla="*/ 340 h 370"/>
                    <a:gd name="T42" fmla="*/ 130 w 142"/>
                    <a:gd name="T43" fmla="*/ 306 h 370"/>
                    <a:gd name="T44" fmla="*/ 130 w 142"/>
                    <a:gd name="T45" fmla="*/ 286 h 370"/>
                    <a:gd name="T46" fmla="*/ 128 w 142"/>
                    <a:gd name="T47" fmla="*/ 262 h 370"/>
                    <a:gd name="T48" fmla="*/ 122 w 142"/>
                    <a:gd name="T49" fmla="*/ 236 h 370"/>
                    <a:gd name="T50" fmla="*/ 116 w 142"/>
                    <a:gd name="T51" fmla="*/ 208 h 370"/>
                    <a:gd name="T52" fmla="*/ 106 w 142"/>
                    <a:gd name="T53" fmla="*/ 178 h 370"/>
                    <a:gd name="T54" fmla="*/ 94 w 142"/>
                    <a:gd name="T55" fmla="*/ 146 h 370"/>
                    <a:gd name="T56" fmla="*/ 76 w 142"/>
                    <a:gd name="T57" fmla="*/ 112 h 370"/>
                    <a:gd name="T58" fmla="*/ 56 w 142"/>
                    <a:gd name="T59" fmla="*/ 76 h 370"/>
                    <a:gd name="T60" fmla="*/ 30 w 142"/>
                    <a:gd name="T61" fmla="*/ 38 h 370"/>
                    <a:gd name="T62" fmla="*/ 0 w 142"/>
                    <a:gd name="T63" fmla="*/ 0 h 3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142"/>
                    <a:gd name="T97" fmla="*/ 0 h 370"/>
                    <a:gd name="T98" fmla="*/ 142 w 142"/>
                    <a:gd name="T99" fmla="*/ 370 h 3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142" h="37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" y="8"/>
                      </a:lnTo>
                      <a:lnTo>
                        <a:pt x="32" y="30"/>
                      </a:lnTo>
                      <a:lnTo>
                        <a:pt x="62" y="64"/>
                      </a:lnTo>
                      <a:lnTo>
                        <a:pt x="78" y="84"/>
                      </a:lnTo>
                      <a:lnTo>
                        <a:pt x="92" y="108"/>
                      </a:lnTo>
                      <a:lnTo>
                        <a:pt x="108" y="134"/>
                      </a:lnTo>
                      <a:lnTo>
                        <a:pt x="120" y="162"/>
                      </a:lnTo>
                      <a:lnTo>
                        <a:pt x="132" y="194"/>
                      </a:lnTo>
                      <a:lnTo>
                        <a:pt x="138" y="226"/>
                      </a:lnTo>
                      <a:lnTo>
                        <a:pt x="142" y="260"/>
                      </a:lnTo>
                      <a:lnTo>
                        <a:pt x="142" y="276"/>
                      </a:lnTo>
                      <a:lnTo>
                        <a:pt x="142" y="294"/>
                      </a:lnTo>
                      <a:lnTo>
                        <a:pt x="140" y="312"/>
                      </a:lnTo>
                      <a:lnTo>
                        <a:pt x="136" y="332"/>
                      </a:lnTo>
                      <a:lnTo>
                        <a:pt x="130" y="350"/>
                      </a:lnTo>
                      <a:lnTo>
                        <a:pt x="122" y="370"/>
                      </a:lnTo>
                      <a:lnTo>
                        <a:pt x="124" y="362"/>
                      </a:lnTo>
                      <a:lnTo>
                        <a:pt x="128" y="340"/>
                      </a:lnTo>
                      <a:lnTo>
                        <a:pt x="130" y="306"/>
                      </a:lnTo>
                      <a:lnTo>
                        <a:pt x="130" y="286"/>
                      </a:lnTo>
                      <a:lnTo>
                        <a:pt x="128" y="262"/>
                      </a:lnTo>
                      <a:lnTo>
                        <a:pt x="122" y="236"/>
                      </a:lnTo>
                      <a:lnTo>
                        <a:pt x="116" y="208"/>
                      </a:lnTo>
                      <a:lnTo>
                        <a:pt x="106" y="178"/>
                      </a:lnTo>
                      <a:lnTo>
                        <a:pt x="94" y="146"/>
                      </a:lnTo>
                      <a:lnTo>
                        <a:pt x="76" y="112"/>
                      </a:lnTo>
                      <a:lnTo>
                        <a:pt x="56" y="76"/>
                      </a:lnTo>
                      <a:lnTo>
                        <a:pt x="30" y="38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74" name="Freeform 522"/>
                <p:cNvSpPr>
                  <a:spLocks/>
                </p:cNvSpPr>
                <p:nvPr/>
              </p:nvSpPr>
              <p:spPr bwMode="auto">
                <a:xfrm>
                  <a:off x="2150" y="3390"/>
                  <a:ext cx="8" cy="14"/>
                </a:xfrm>
                <a:custGeom>
                  <a:avLst/>
                  <a:gdLst>
                    <a:gd name="T0" fmla="*/ 6 w 8"/>
                    <a:gd name="T1" fmla="*/ 0 h 14"/>
                    <a:gd name="T2" fmla="*/ 6 w 8"/>
                    <a:gd name="T3" fmla="*/ 0 h 14"/>
                    <a:gd name="T4" fmla="*/ 8 w 8"/>
                    <a:gd name="T5" fmla="*/ 6 h 14"/>
                    <a:gd name="T6" fmla="*/ 6 w 8"/>
                    <a:gd name="T7" fmla="*/ 10 h 14"/>
                    <a:gd name="T8" fmla="*/ 0 w 8"/>
                    <a:gd name="T9" fmla="*/ 14 h 14"/>
                    <a:gd name="T10" fmla="*/ 0 w 8"/>
                    <a:gd name="T11" fmla="*/ 14 h 14"/>
                    <a:gd name="T12" fmla="*/ 2 w 8"/>
                    <a:gd name="T13" fmla="*/ 8 h 14"/>
                    <a:gd name="T14" fmla="*/ 6 w 8"/>
                    <a:gd name="T15" fmla="*/ 0 h 1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8"/>
                    <a:gd name="T25" fmla="*/ 0 h 14"/>
                    <a:gd name="T26" fmla="*/ 8 w 8"/>
                    <a:gd name="T27" fmla="*/ 14 h 14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8" h="14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8" y="6"/>
                      </a:lnTo>
                      <a:lnTo>
                        <a:pt x="6" y="10"/>
                      </a:lnTo>
                      <a:lnTo>
                        <a:pt x="0" y="14"/>
                      </a:lnTo>
                      <a:lnTo>
                        <a:pt x="2" y="8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75" name="Freeform 523"/>
                <p:cNvSpPr>
                  <a:spLocks/>
                </p:cNvSpPr>
                <p:nvPr/>
              </p:nvSpPr>
              <p:spPr bwMode="auto">
                <a:xfrm>
                  <a:off x="2150" y="3390"/>
                  <a:ext cx="8" cy="14"/>
                </a:xfrm>
                <a:custGeom>
                  <a:avLst/>
                  <a:gdLst>
                    <a:gd name="T0" fmla="*/ 6 w 8"/>
                    <a:gd name="T1" fmla="*/ 0 h 14"/>
                    <a:gd name="T2" fmla="*/ 6 w 8"/>
                    <a:gd name="T3" fmla="*/ 0 h 14"/>
                    <a:gd name="T4" fmla="*/ 8 w 8"/>
                    <a:gd name="T5" fmla="*/ 6 h 14"/>
                    <a:gd name="T6" fmla="*/ 6 w 8"/>
                    <a:gd name="T7" fmla="*/ 10 h 14"/>
                    <a:gd name="T8" fmla="*/ 0 w 8"/>
                    <a:gd name="T9" fmla="*/ 14 h 14"/>
                    <a:gd name="T10" fmla="*/ 0 w 8"/>
                    <a:gd name="T11" fmla="*/ 14 h 14"/>
                    <a:gd name="T12" fmla="*/ 2 w 8"/>
                    <a:gd name="T13" fmla="*/ 8 h 14"/>
                    <a:gd name="T14" fmla="*/ 6 w 8"/>
                    <a:gd name="T15" fmla="*/ 0 h 1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8"/>
                    <a:gd name="T25" fmla="*/ 0 h 14"/>
                    <a:gd name="T26" fmla="*/ 8 w 8"/>
                    <a:gd name="T27" fmla="*/ 14 h 14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8" h="14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8" y="6"/>
                      </a:lnTo>
                      <a:lnTo>
                        <a:pt x="6" y="10"/>
                      </a:lnTo>
                      <a:lnTo>
                        <a:pt x="0" y="14"/>
                      </a:lnTo>
                      <a:lnTo>
                        <a:pt x="2" y="8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76" name="Freeform 524"/>
                <p:cNvSpPr>
                  <a:spLocks/>
                </p:cNvSpPr>
                <p:nvPr/>
              </p:nvSpPr>
              <p:spPr bwMode="auto">
                <a:xfrm>
                  <a:off x="1998" y="3318"/>
                  <a:ext cx="116" cy="110"/>
                </a:xfrm>
                <a:custGeom>
                  <a:avLst/>
                  <a:gdLst>
                    <a:gd name="T0" fmla="*/ 116 w 116"/>
                    <a:gd name="T1" fmla="*/ 84 h 110"/>
                    <a:gd name="T2" fmla="*/ 116 w 116"/>
                    <a:gd name="T3" fmla="*/ 84 h 110"/>
                    <a:gd name="T4" fmla="*/ 108 w 116"/>
                    <a:gd name="T5" fmla="*/ 84 h 110"/>
                    <a:gd name="T6" fmla="*/ 88 w 116"/>
                    <a:gd name="T7" fmla="*/ 78 h 110"/>
                    <a:gd name="T8" fmla="*/ 74 w 116"/>
                    <a:gd name="T9" fmla="*/ 74 h 110"/>
                    <a:gd name="T10" fmla="*/ 62 w 116"/>
                    <a:gd name="T11" fmla="*/ 68 h 110"/>
                    <a:gd name="T12" fmla="*/ 48 w 116"/>
                    <a:gd name="T13" fmla="*/ 60 h 110"/>
                    <a:gd name="T14" fmla="*/ 36 w 116"/>
                    <a:gd name="T15" fmla="*/ 52 h 110"/>
                    <a:gd name="T16" fmla="*/ 36 w 116"/>
                    <a:gd name="T17" fmla="*/ 52 h 110"/>
                    <a:gd name="T18" fmla="*/ 18 w 116"/>
                    <a:gd name="T19" fmla="*/ 30 h 110"/>
                    <a:gd name="T20" fmla="*/ 6 w 116"/>
                    <a:gd name="T21" fmla="*/ 14 h 110"/>
                    <a:gd name="T22" fmla="*/ 2 w 116"/>
                    <a:gd name="T23" fmla="*/ 4 h 110"/>
                    <a:gd name="T24" fmla="*/ 0 w 116"/>
                    <a:gd name="T25" fmla="*/ 0 h 110"/>
                    <a:gd name="T26" fmla="*/ 0 w 116"/>
                    <a:gd name="T27" fmla="*/ 0 h 110"/>
                    <a:gd name="T28" fmla="*/ 4 w 116"/>
                    <a:gd name="T29" fmla="*/ 12 h 110"/>
                    <a:gd name="T30" fmla="*/ 14 w 116"/>
                    <a:gd name="T31" fmla="*/ 38 h 110"/>
                    <a:gd name="T32" fmla="*/ 22 w 116"/>
                    <a:gd name="T33" fmla="*/ 54 h 110"/>
                    <a:gd name="T34" fmla="*/ 30 w 116"/>
                    <a:gd name="T35" fmla="*/ 70 h 110"/>
                    <a:gd name="T36" fmla="*/ 40 w 116"/>
                    <a:gd name="T37" fmla="*/ 84 h 110"/>
                    <a:gd name="T38" fmla="*/ 52 w 116"/>
                    <a:gd name="T39" fmla="*/ 98 h 110"/>
                    <a:gd name="T40" fmla="*/ 52 w 116"/>
                    <a:gd name="T41" fmla="*/ 98 h 110"/>
                    <a:gd name="T42" fmla="*/ 64 w 116"/>
                    <a:gd name="T43" fmla="*/ 106 h 110"/>
                    <a:gd name="T44" fmla="*/ 74 w 116"/>
                    <a:gd name="T45" fmla="*/ 110 h 110"/>
                    <a:gd name="T46" fmla="*/ 84 w 116"/>
                    <a:gd name="T47" fmla="*/ 110 h 110"/>
                    <a:gd name="T48" fmla="*/ 92 w 116"/>
                    <a:gd name="T49" fmla="*/ 108 h 110"/>
                    <a:gd name="T50" fmla="*/ 100 w 116"/>
                    <a:gd name="T51" fmla="*/ 102 h 110"/>
                    <a:gd name="T52" fmla="*/ 106 w 116"/>
                    <a:gd name="T53" fmla="*/ 96 h 110"/>
                    <a:gd name="T54" fmla="*/ 116 w 116"/>
                    <a:gd name="T55" fmla="*/ 84 h 110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116"/>
                    <a:gd name="T85" fmla="*/ 0 h 110"/>
                    <a:gd name="T86" fmla="*/ 116 w 116"/>
                    <a:gd name="T87" fmla="*/ 110 h 110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116" h="110">
                      <a:moveTo>
                        <a:pt x="116" y="84"/>
                      </a:moveTo>
                      <a:lnTo>
                        <a:pt x="116" y="84"/>
                      </a:lnTo>
                      <a:lnTo>
                        <a:pt x="108" y="84"/>
                      </a:lnTo>
                      <a:lnTo>
                        <a:pt x="88" y="78"/>
                      </a:lnTo>
                      <a:lnTo>
                        <a:pt x="74" y="74"/>
                      </a:lnTo>
                      <a:lnTo>
                        <a:pt x="62" y="68"/>
                      </a:lnTo>
                      <a:lnTo>
                        <a:pt x="48" y="60"/>
                      </a:lnTo>
                      <a:lnTo>
                        <a:pt x="36" y="52"/>
                      </a:lnTo>
                      <a:lnTo>
                        <a:pt x="18" y="30"/>
                      </a:lnTo>
                      <a:lnTo>
                        <a:pt x="6" y="14"/>
                      </a:lnTo>
                      <a:lnTo>
                        <a:pt x="2" y="4"/>
                      </a:lnTo>
                      <a:lnTo>
                        <a:pt x="0" y="0"/>
                      </a:lnTo>
                      <a:lnTo>
                        <a:pt x="4" y="12"/>
                      </a:lnTo>
                      <a:lnTo>
                        <a:pt x="14" y="38"/>
                      </a:lnTo>
                      <a:lnTo>
                        <a:pt x="22" y="54"/>
                      </a:lnTo>
                      <a:lnTo>
                        <a:pt x="30" y="70"/>
                      </a:lnTo>
                      <a:lnTo>
                        <a:pt x="40" y="84"/>
                      </a:lnTo>
                      <a:lnTo>
                        <a:pt x="52" y="98"/>
                      </a:lnTo>
                      <a:lnTo>
                        <a:pt x="64" y="106"/>
                      </a:lnTo>
                      <a:lnTo>
                        <a:pt x="74" y="110"/>
                      </a:lnTo>
                      <a:lnTo>
                        <a:pt x="84" y="110"/>
                      </a:lnTo>
                      <a:lnTo>
                        <a:pt x="92" y="108"/>
                      </a:lnTo>
                      <a:lnTo>
                        <a:pt x="100" y="102"/>
                      </a:lnTo>
                      <a:lnTo>
                        <a:pt x="106" y="96"/>
                      </a:lnTo>
                      <a:lnTo>
                        <a:pt x="116" y="84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77" name="Freeform 525"/>
                <p:cNvSpPr>
                  <a:spLocks/>
                </p:cNvSpPr>
                <p:nvPr/>
              </p:nvSpPr>
              <p:spPr bwMode="auto">
                <a:xfrm>
                  <a:off x="1998" y="3318"/>
                  <a:ext cx="116" cy="110"/>
                </a:xfrm>
                <a:custGeom>
                  <a:avLst/>
                  <a:gdLst>
                    <a:gd name="T0" fmla="*/ 116 w 116"/>
                    <a:gd name="T1" fmla="*/ 84 h 110"/>
                    <a:gd name="T2" fmla="*/ 116 w 116"/>
                    <a:gd name="T3" fmla="*/ 84 h 110"/>
                    <a:gd name="T4" fmla="*/ 108 w 116"/>
                    <a:gd name="T5" fmla="*/ 84 h 110"/>
                    <a:gd name="T6" fmla="*/ 88 w 116"/>
                    <a:gd name="T7" fmla="*/ 78 h 110"/>
                    <a:gd name="T8" fmla="*/ 74 w 116"/>
                    <a:gd name="T9" fmla="*/ 74 h 110"/>
                    <a:gd name="T10" fmla="*/ 62 w 116"/>
                    <a:gd name="T11" fmla="*/ 68 h 110"/>
                    <a:gd name="T12" fmla="*/ 48 w 116"/>
                    <a:gd name="T13" fmla="*/ 60 h 110"/>
                    <a:gd name="T14" fmla="*/ 36 w 116"/>
                    <a:gd name="T15" fmla="*/ 52 h 110"/>
                    <a:gd name="T16" fmla="*/ 36 w 116"/>
                    <a:gd name="T17" fmla="*/ 52 h 110"/>
                    <a:gd name="T18" fmla="*/ 18 w 116"/>
                    <a:gd name="T19" fmla="*/ 30 h 110"/>
                    <a:gd name="T20" fmla="*/ 6 w 116"/>
                    <a:gd name="T21" fmla="*/ 14 h 110"/>
                    <a:gd name="T22" fmla="*/ 2 w 116"/>
                    <a:gd name="T23" fmla="*/ 4 h 110"/>
                    <a:gd name="T24" fmla="*/ 0 w 116"/>
                    <a:gd name="T25" fmla="*/ 0 h 110"/>
                    <a:gd name="T26" fmla="*/ 0 w 116"/>
                    <a:gd name="T27" fmla="*/ 0 h 110"/>
                    <a:gd name="T28" fmla="*/ 4 w 116"/>
                    <a:gd name="T29" fmla="*/ 12 h 110"/>
                    <a:gd name="T30" fmla="*/ 14 w 116"/>
                    <a:gd name="T31" fmla="*/ 38 h 110"/>
                    <a:gd name="T32" fmla="*/ 22 w 116"/>
                    <a:gd name="T33" fmla="*/ 54 h 110"/>
                    <a:gd name="T34" fmla="*/ 30 w 116"/>
                    <a:gd name="T35" fmla="*/ 70 h 110"/>
                    <a:gd name="T36" fmla="*/ 40 w 116"/>
                    <a:gd name="T37" fmla="*/ 84 h 110"/>
                    <a:gd name="T38" fmla="*/ 52 w 116"/>
                    <a:gd name="T39" fmla="*/ 98 h 110"/>
                    <a:gd name="T40" fmla="*/ 52 w 116"/>
                    <a:gd name="T41" fmla="*/ 98 h 110"/>
                    <a:gd name="T42" fmla="*/ 64 w 116"/>
                    <a:gd name="T43" fmla="*/ 106 h 110"/>
                    <a:gd name="T44" fmla="*/ 74 w 116"/>
                    <a:gd name="T45" fmla="*/ 110 h 110"/>
                    <a:gd name="T46" fmla="*/ 84 w 116"/>
                    <a:gd name="T47" fmla="*/ 110 h 110"/>
                    <a:gd name="T48" fmla="*/ 92 w 116"/>
                    <a:gd name="T49" fmla="*/ 108 h 110"/>
                    <a:gd name="T50" fmla="*/ 100 w 116"/>
                    <a:gd name="T51" fmla="*/ 102 h 110"/>
                    <a:gd name="T52" fmla="*/ 106 w 116"/>
                    <a:gd name="T53" fmla="*/ 96 h 110"/>
                    <a:gd name="T54" fmla="*/ 116 w 116"/>
                    <a:gd name="T55" fmla="*/ 84 h 110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116"/>
                    <a:gd name="T85" fmla="*/ 0 h 110"/>
                    <a:gd name="T86" fmla="*/ 116 w 116"/>
                    <a:gd name="T87" fmla="*/ 110 h 110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116" h="110">
                      <a:moveTo>
                        <a:pt x="116" y="84"/>
                      </a:moveTo>
                      <a:lnTo>
                        <a:pt x="116" y="84"/>
                      </a:lnTo>
                      <a:lnTo>
                        <a:pt x="108" y="84"/>
                      </a:lnTo>
                      <a:lnTo>
                        <a:pt x="88" y="78"/>
                      </a:lnTo>
                      <a:lnTo>
                        <a:pt x="74" y="74"/>
                      </a:lnTo>
                      <a:lnTo>
                        <a:pt x="62" y="68"/>
                      </a:lnTo>
                      <a:lnTo>
                        <a:pt x="48" y="60"/>
                      </a:lnTo>
                      <a:lnTo>
                        <a:pt x="36" y="52"/>
                      </a:lnTo>
                      <a:lnTo>
                        <a:pt x="18" y="30"/>
                      </a:lnTo>
                      <a:lnTo>
                        <a:pt x="6" y="14"/>
                      </a:lnTo>
                      <a:lnTo>
                        <a:pt x="2" y="4"/>
                      </a:lnTo>
                      <a:lnTo>
                        <a:pt x="0" y="0"/>
                      </a:lnTo>
                      <a:lnTo>
                        <a:pt x="4" y="12"/>
                      </a:lnTo>
                      <a:lnTo>
                        <a:pt x="14" y="38"/>
                      </a:lnTo>
                      <a:lnTo>
                        <a:pt x="22" y="54"/>
                      </a:lnTo>
                      <a:lnTo>
                        <a:pt x="30" y="70"/>
                      </a:lnTo>
                      <a:lnTo>
                        <a:pt x="40" y="84"/>
                      </a:lnTo>
                      <a:lnTo>
                        <a:pt x="52" y="98"/>
                      </a:lnTo>
                      <a:lnTo>
                        <a:pt x="64" y="106"/>
                      </a:lnTo>
                      <a:lnTo>
                        <a:pt x="74" y="110"/>
                      </a:lnTo>
                      <a:lnTo>
                        <a:pt x="84" y="110"/>
                      </a:lnTo>
                      <a:lnTo>
                        <a:pt x="92" y="108"/>
                      </a:lnTo>
                      <a:lnTo>
                        <a:pt x="100" y="102"/>
                      </a:lnTo>
                      <a:lnTo>
                        <a:pt x="106" y="96"/>
                      </a:lnTo>
                      <a:lnTo>
                        <a:pt x="116" y="8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78" name="Freeform 526"/>
                <p:cNvSpPr>
                  <a:spLocks/>
                </p:cNvSpPr>
                <p:nvPr/>
              </p:nvSpPr>
              <p:spPr bwMode="auto">
                <a:xfrm>
                  <a:off x="2056" y="3240"/>
                  <a:ext cx="86" cy="44"/>
                </a:xfrm>
                <a:custGeom>
                  <a:avLst/>
                  <a:gdLst>
                    <a:gd name="T0" fmla="*/ 78 w 86"/>
                    <a:gd name="T1" fmla="*/ 2 h 44"/>
                    <a:gd name="T2" fmla="*/ 78 w 86"/>
                    <a:gd name="T3" fmla="*/ 2 h 44"/>
                    <a:gd name="T4" fmla="*/ 66 w 86"/>
                    <a:gd name="T5" fmla="*/ 4 h 44"/>
                    <a:gd name="T6" fmla="*/ 52 w 86"/>
                    <a:gd name="T7" fmla="*/ 4 h 44"/>
                    <a:gd name="T8" fmla="*/ 34 w 86"/>
                    <a:gd name="T9" fmla="*/ 2 h 44"/>
                    <a:gd name="T10" fmla="*/ 34 w 86"/>
                    <a:gd name="T11" fmla="*/ 2 h 44"/>
                    <a:gd name="T12" fmla="*/ 16 w 86"/>
                    <a:gd name="T13" fmla="*/ 0 h 44"/>
                    <a:gd name="T14" fmla="*/ 8 w 86"/>
                    <a:gd name="T15" fmla="*/ 2 h 44"/>
                    <a:gd name="T16" fmla="*/ 4 w 86"/>
                    <a:gd name="T17" fmla="*/ 4 h 44"/>
                    <a:gd name="T18" fmla="*/ 0 w 86"/>
                    <a:gd name="T19" fmla="*/ 8 h 44"/>
                    <a:gd name="T20" fmla="*/ 0 w 86"/>
                    <a:gd name="T21" fmla="*/ 12 h 44"/>
                    <a:gd name="T22" fmla="*/ 2 w 86"/>
                    <a:gd name="T23" fmla="*/ 20 h 44"/>
                    <a:gd name="T24" fmla="*/ 10 w 86"/>
                    <a:gd name="T25" fmla="*/ 30 h 44"/>
                    <a:gd name="T26" fmla="*/ 10 w 86"/>
                    <a:gd name="T27" fmla="*/ 30 h 44"/>
                    <a:gd name="T28" fmla="*/ 22 w 86"/>
                    <a:gd name="T29" fmla="*/ 40 h 44"/>
                    <a:gd name="T30" fmla="*/ 34 w 86"/>
                    <a:gd name="T31" fmla="*/ 44 h 44"/>
                    <a:gd name="T32" fmla="*/ 44 w 86"/>
                    <a:gd name="T33" fmla="*/ 44 h 44"/>
                    <a:gd name="T34" fmla="*/ 54 w 86"/>
                    <a:gd name="T35" fmla="*/ 40 h 44"/>
                    <a:gd name="T36" fmla="*/ 62 w 86"/>
                    <a:gd name="T37" fmla="*/ 36 h 44"/>
                    <a:gd name="T38" fmla="*/ 70 w 86"/>
                    <a:gd name="T39" fmla="*/ 28 h 44"/>
                    <a:gd name="T40" fmla="*/ 80 w 86"/>
                    <a:gd name="T41" fmla="*/ 18 h 44"/>
                    <a:gd name="T42" fmla="*/ 80 w 86"/>
                    <a:gd name="T43" fmla="*/ 18 h 44"/>
                    <a:gd name="T44" fmla="*/ 84 w 86"/>
                    <a:gd name="T45" fmla="*/ 14 h 44"/>
                    <a:gd name="T46" fmla="*/ 86 w 86"/>
                    <a:gd name="T47" fmla="*/ 8 h 44"/>
                    <a:gd name="T48" fmla="*/ 84 w 86"/>
                    <a:gd name="T49" fmla="*/ 4 h 44"/>
                    <a:gd name="T50" fmla="*/ 78 w 86"/>
                    <a:gd name="T51" fmla="*/ 2 h 4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86"/>
                    <a:gd name="T79" fmla="*/ 0 h 44"/>
                    <a:gd name="T80" fmla="*/ 86 w 86"/>
                    <a:gd name="T81" fmla="*/ 44 h 44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86" h="44">
                      <a:moveTo>
                        <a:pt x="78" y="2"/>
                      </a:moveTo>
                      <a:lnTo>
                        <a:pt x="78" y="2"/>
                      </a:lnTo>
                      <a:lnTo>
                        <a:pt x="66" y="4"/>
                      </a:lnTo>
                      <a:lnTo>
                        <a:pt x="52" y="4"/>
                      </a:lnTo>
                      <a:lnTo>
                        <a:pt x="34" y="2"/>
                      </a:lnTo>
                      <a:lnTo>
                        <a:pt x="16" y="0"/>
                      </a:lnTo>
                      <a:lnTo>
                        <a:pt x="8" y="2"/>
                      </a:lnTo>
                      <a:lnTo>
                        <a:pt x="4" y="4"/>
                      </a:lnTo>
                      <a:lnTo>
                        <a:pt x="0" y="8"/>
                      </a:lnTo>
                      <a:lnTo>
                        <a:pt x="0" y="12"/>
                      </a:lnTo>
                      <a:lnTo>
                        <a:pt x="2" y="20"/>
                      </a:lnTo>
                      <a:lnTo>
                        <a:pt x="10" y="30"/>
                      </a:lnTo>
                      <a:lnTo>
                        <a:pt x="22" y="40"/>
                      </a:lnTo>
                      <a:lnTo>
                        <a:pt x="34" y="44"/>
                      </a:lnTo>
                      <a:lnTo>
                        <a:pt x="44" y="44"/>
                      </a:lnTo>
                      <a:lnTo>
                        <a:pt x="54" y="40"/>
                      </a:lnTo>
                      <a:lnTo>
                        <a:pt x="62" y="36"/>
                      </a:lnTo>
                      <a:lnTo>
                        <a:pt x="70" y="28"/>
                      </a:lnTo>
                      <a:lnTo>
                        <a:pt x="80" y="18"/>
                      </a:lnTo>
                      <a:lnTo>
                        <a:pt x="84" y="14"/>
                      </a:lnTo>
                      <a:lnTo>
                        <a:pt x="86" y="8"/>
                      </a:lnTo>
                      <a:lnTo>
                        <a:pt x="84" y="4"/>
                      </a:lnTo>
                      <a:lnTo>
                        <a:pt x="78" y="2"/>
                      </a:lnTo>
                      <a:close/>
                    </a:path>
                  </a:pathLst>
                </a:custGeom>
                <a:solidFill>
                  <a:srgbClr val="F09C5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79" name="Freeform 527"/>
                <p:cNvSpPr>
                  <a:spLocks/>
                </p:cNvSpPr>
                <p:nvPr/>
              </p:nvSpPr>
              <p:spPr bwMode="auto">
                <a:xfrm>
                  <a:off x="2056" y="3240"/>
                  <a:ext cx="86" cy="44"/>
                </a:xfrm>
                <a:custGeom>
                  <a:avLst/>
                  <a:gdLst>
                    <a:gd name="T0" fmla="*/ 78 w 86"/>
                    <a:gd name="T1" fmla="*/ 2 h 44"/>
                    <a:gd name="T2" fmla="*/ 78 w 86"/>
                    <a:gd name="T3" fmla="*/ 2 h 44"/>
                    <a:gd name="T4" fmla="*/ 66 w 86"/>
                    <a:gd name="T5" fmla="*/ 4 h 44"/>
                    <a:gd name="T6" fmla="*/ 52 w 86"/>
                    <a:gd name="T7" fmla="*/ 4 h 44"/>
                    <a:gd name="T8" fmla="*/ 34 w 86"/>
                    <a:gd name="T9" fmla="*/ 2 h 44"/>
                    <a:gd name="T10" fmla="*/ 34 w 86"/>
                    <a:gd name="T11" fmla="*/ 2 h 44"/>
                    <a:gd name="T12" fmla="*/ 16 w 86"/>
                    <a:gd name="T13" fmla="*/ 0 h 44"/>
                    <a:gd name="T14" fmla="*/ 8 w 86"/>
                    <a:gd name="T15" fmla="*/ 2 h 44"/>
                    <a:gd name="T16" fmla="*/ 4 w 86"/>
                    <a:gd name="T17" fmla="*/ 4 h 44"/>
                    <a:gd name="T18" fmla="*/ 0 w 86"/>
                    <a:gd name="T19" fmla="*/ 8 h 44"/>
                    <a:gd name="T20" fmla="*/ 0 w 86"/>
                    <a:gd name="T21" fmla="*/ 12 h 44"/>
                    <a:gd name="T22" fmla="*/ 2 w 86"/>
                    <a:gd name="T23" fmla="*/ 20 h 44"/>
                    <a:gd name="T24" fmla="*/ 10 w 86"/>
                    <a:gd name="T25" fmla="*/ 30 h 44"/>
                    <a:gd name="T26" fmla="*/ 10 w 86"/>
                    <a:gd name="T27" fmla="*/ 30 h 44"/>
                    <a:gd name="T28" fmla="*/ 22 w 86"/>
                    <a:gd name="T29" fmla="*/ 40 h 44"/>
                    <a:gd name="T30" fmla="*/ 34 w 86"/>
                    <a:gd name="T31" fmla="*/ 44 h 44"/>
                    <a:gd name="T32" fmla="*/ 44 w 86"/>
                    <a:gd name="T33" fmla="*/ 44 h 44"/>
                    <a:gd name="T34" fmla="*/ 54 w 86"/>
                    <a:gd name="T35" fmla="*/ 40 h 44"/>
                    <a:gd name="T36" fmla="*/ 62 w 86"/>
                    <a:gd name="T37" fmla="*/ 36 h 44"/>
                    <a:gd name="T38" fmla="*/ 70 w 86"/>
                    <a:gd name="T39" fmla="*/ 28 h 44"/>
                    <a:gd name="T40" fmla="*/ 80 w 86"/>
                    <a:gd name="T41" fmla="*/ 18 h 44"/>
                    <a:gd name="T42" fmla="*/ 80 w 86"/>
                    <a:gd name="T43" fmla="*/ 18 h 44"/>
                    <a:gd name="T44" fmla="*/ 84 w 86"/>
                    <a:gd name="T45" fmla="*/ 14 h 44"/>
                    <a:gd name="T46" fmla="*/ 86 w 86"/>
                    <a:gd name="T47" fmla="*/ 8 h 44"/>
                    <a:gd name="T48" fmla="*/ 84 w 86"/>
                    <a:gd name="T49" fmla="*/ 4 h 44"/>
                    <a:gd name="T50" fmla="*/ 78 w 86"/>
                    <a:gd name="T51" fmla="*/ 2 h 4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86"/>
                    <a:gd name="T79" fmla="*/ 0 h 44"/>
                    <a:gd name="T80" fmla="*/ 86 w 86"/>
                    <a:gd name="T81" fmla="*/ 44 h 44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86" h="44">
                      <a:moveTo>
                        <a:pt x="78" y="2"/>
                      </a:moveTo>
                      <a:lnTo>
                        <a:pt x="78" y="2"/>
                      </a:lnTo>
                      <a:lnTo>
                        <a:pt x="66" y="4"/>
                      </a:lnTo>
                      <a:lnTo>
                        <a:pt x="52" y="4"/>
                      </a:lnTo>
                      <a:lnTo>
                        <a:pt x="34" y="2"/>
                      </a:lnTo>
                      <a:lnTo>
                        <a:pt x="16" y="0"/>
                      </a:lnTo>
                      <a:lnTo>
                        <a:pt x="8" y="2"/>
                      </a:lnTo>
                      <a:lnTo>
                        <a:pt x="4" y="4"/>
                      </a:lnTo>
                      <a:lnTo>
                        <a:pt x="0" y="8"/>
                      </a:lnTo>
                      <a:lnTo>
                        <a:pt x="0" y="12"/>
                      </a:lnTo>
                      <a:lnTo>
                        <a:pt x="2" y="20"/>
                      </a:lnTo>
                      <a:lnTo>
                        <a:pt x="10" y="30"/>
                      </a:lnTo>
                      <a:lnTo>
                        <a:pt x="22" y="40"/>
                      </a:lnTo>
                      <a:lnTo>
                        <a:pt x="34" y="44"/>
                      </a:lnTo>
                      <a:lnTo>
                        <a:pt x="44" y="44"/>
                      </a:lnTo>
                      <a:lnTo>
                        <a:pt x="54" y="40"/>
                      </a:lnTo>
                      <a:lnTo>
                        <a:pt x="62" y="36"/>
                      </a:lnTo>
                      <a:lnTo>
                        <a:pt x="70" y="28"/>
                      </a:lnTo>
                      <a:lnTo>
                        <a:pt x="80" y="18"/>
                      </a:lnTo>
                      <a:lnTo>
                        <a:pt x="84" y="14"/>
                      </a:lnTo>
                      <a:lnTo>
                        <a:pt x="86" y="8"/>
                      </a:lnTo>
                      <a:lnTo>
                        <a:pt x="84" y="4"/>
                      </a:lnTo>
                      <a:lnTo>
                        <a:pt x="78" y="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80" name="Freeform 528"/>
                <p:cNvSpPr>
                  <a:spLocks/>
                </p:cNvSpPr>
                <p:nvPr/>
              </p:nvSpPr>
              <p:spPr bwMode="auto">
                <a:xfrm>
                  <a:off x="2198" y="3236"/>
                  <a:ext cx="20" cy="42"/>
                </a:xfrm>
                <a:custGeom>
                  <a:avLst/>
                  <a:gdLst>
                    <a:gd name="T0" fmla="*/ 18 w 20"/>
                    <a:gd name="T1" fmla="*/ 0 h 42"/>
                    <a:gd name="T2" fmla="*/ 18 w 20"/>
                    <a:gd name="T3" fmla="*/ 0 h 42"/>
                    <a:gd name="T4" fmla="*/ 14 w 20"/>
                    <a:gd name="T5" fmla="*/ 2 h 42"/>
                    <a:gd name="T6" fmla="*/ 6 w 20"/>
                    <a:gd name="T7" fmla="*/ 4 h 42"/>
                    <a:gd name="T8" fmla="*/ 6 w 20"/>
                    <a:gd name="T9" fmla="*/ 4 h 42"/>
                    <a:gd name="T10" fmla="*/ 2 w 20"/>
                    <a:gd name="T11" fmla="*/ 4 h 42"/>
                    <a:gd name="T12" fmla="*/ 0 w 20"/>
                    <a:gd name="T13" fmla="*/ 6 h 42"/>
                    <a:gd name="T14" fmla="*/ 0 w 20"/>
                    <a:gd name="T15" fmla="*/ 12 h 42"/>
                    <a:gd name="T16" fmla="*/ 4 w 20"/>
                    <a:gd name="T17" fmla="*/ 16 h 42"/>
                    <a:gd name="T18" fmla="*/ 4 w 20"/>
                    <a:gd name="T19" fmla="*/ 16 h 42"/>
                    <a:gd name="T20" fmla="*/ 12 w 20"/>
                    <a:gd name="T21" fmla="*/ 30 h 42"/>
                    <a:gd name="T22" fmla="*/ 16 w 20"/>
                    <a:gd name="T23" fmla="*/ 36 h 42"/>
                    <a:gd name="T24" fmla="*/ 16 w 20"/>
                    <a:gd name="T25" fmla="*/ 42 h 42"/>
                    <a:gd name="T26" fmla="*/ 16 w 20"/>
                    <a:gd name="T27" fmla="*/ 42 h 42"/>
                    <a:gd name="T28" fmla="*/ 20 w 20"/>
                    <a:gd name="T29" fmla="*/ 30 h 42"/>
                    <a:gd name="T30" fmla="*/ 20 w 20"/>
                    <a:gd name="T31" fmla="*/ 16 h 42"/>
                    <a:gd name="T32" fmla="*/ 18 w 20"/>
                    <a:gd name="T33" fmla="*/ 0 h 4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20"/>
                    <a:gd name="T52" fmla="*/ 0 h 42"/>
                    <a:gd name="T53" fmla="*/ 20 w 20"/>
                    <a:gd name="T54" fmla="*/ 42 h 42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20" h="42">
                      <a:moveTo>
                        <a:pt x="18" y="0"/>
                      </a:moveTo>
                      <a:lnTo>
                        <a:pt x="18" y="0"/>
                      </a:lnTo>
                      <a:lnTo>
                        <a:pt x="14" y="2"/>
                      </a:lnTo>
                      <a:lnTo>
                        <a:pt x="6" y="4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2"/>
                      </a:lnTo>
                      <a:lnTo>
                        <a:pt x="4" y="16"/>
                      </a:lnTo>
                      <a:lnTo>
                        <a:pt x="12" y="30"/>
                      </a:lnTo>
                      <a:lnTo>
                        <a:pt x="16" y="36"/>
                      </a:lnTo>
                      <a:lnTo>
                        <a:pt x="16" y="42"/>
                      </a:lnTo>
                      <a:lnTo>
                        <a:pt x="20" y="30"/>
                      </a:lnTo>
                      <a:lnTo>
                        <a:pt x="20" y="16"/>
                      </a:lnTo>
                      <a:lnTo>
                        <a:pt x="18" y="0"/>
                      </a:lnTo>
                      <a:close/>
                    </a:path>
                  </a:pathLst>
                </a:custGeom>
                <a:solidFill>
                  <a:srgbClr val="F09C5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81" name="Freeform 529"/>
                <p:cNvSpPr>
                  <a:spLocks/>
                </p:cNvSpPr>
                <p:nvPr/>
              </p:nvSpPr>
              <p:spPr bwMode="auto">
                <a:xfrm>
                  <a:off x="2198" y="3236"/>
                  <a:ext cx="20" cy="42"/>
                </a:xfrm>
                <a:custGeom>
                  <a:avLst/>
                  <a:gdLst>
                    <a:gd name="T0" fmla="*/ 18 w 20"/>
                    <a:gd name="T1" fmla="*/ 0 h 42"/>
                    <a:gd name="T2" fmla="*/ 18 w 20"/>
                    <a:gd name="T3" fmla="*/ 0 h 42"/>
                    <a:gd name="T4" fmla="*/ 14 w 20"/>
                    <a:gd name="T5" fmla="*/ 2 h 42"/>
                    <a:gd name="T6" fmla="*/ 6 w 20"/>
                    <a:gd name="T7" fmla="*/ 4 h 42"/>
                    <a:gd name="T8" fmla="*/ 6 w 20"/>
                    <a:gd name="T9" fmla="*/ 4 h 42"/>
                    <a:gd name="T10" fmla="*/ 2 w 20"/>
                    <a:gd name="T11" fmla="*/ 4 h 42"/>
                    <a:gd name="T12" fmla="*/ 0 w 20"/>
                    <a:gd name="T13" fmla="*/ 6 h 42"/>
                    <a:gd name="T14" fmla="*/ 0 w 20"/>
                    <a:gd name="T15" fmla="*/ 12 h 42"/>
                    <a:gd name="T16" fmla="*/ 4 w 20"/>
                    <a:gd name="T17" fmla="*/ 16 h 42"/>
                    <a:gd name="T18" fmla="*/ 4 w 20"/>
                    <a:gd name="T19" fmla="*/ 16 h 42"/>
                    <a:gd name="T20" fmla="*/ 12 w 20"/>
                    <a:gd name="T21" fmla="*/ 30 h 42"/>
                    <a:gd name="T22" fmla="*/ 16 w 20"/>
                    <a:gd name="T23" fmla="*/ 36 h 42"/>
                    <a:gd name="T24" fmla="*/ 16 w 20"/>
                    <a:gd name="T25" fmla="*/ 42 h 42"/>
                    <a:gd name="T26" fmla="*/ 16 w 20"/>
                    <a:gd name="T27" fmla="*/ 42 h 42"/>
                    <a:gd name="T28" fmla="*/ 20 w 20"/>
                    <a:gd name="T29" fmla="*/ 30 h 42"/>
                    <a:gd name="T30" fmla="*/ 20 w 20"/>
                    <a:gd name="T31" fmla="*/ 16 h 42"/>
                    <a:gd name="T32" fmla="*/ 18 w 20"/>
                    <a:gd name="T33" fmla="*/ 0 h 4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20"/>
                    <a:gd name="T52" fmla="*/ 0 h 42"/>
                    <a:gd name="T53" fmla="*/ 20 w 20"/>
                    <a:gd name="T54" fmla="*/ 42 h 42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20" h="42">
                      <a:moveTo>
                        <a:pt x="18" y="0"/>
                      </a:moveTo>
                      <a:lnTo>
                        <a:pt x="18" y="0"/>
                      </a:lnTo>
                      <a:lnTo>
                        <a:pt x="14" y="2"/>
                      </a:lnTo>
                      <a:lnTo>
                        <a:pt x="6" y="4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2"/>
                      </a:lnTo>
                      <a:lnTo>
                        <a:pt x="4" y="16"/>
                      </a:lnTo>
                      <a:lnTo>
                        <a:pt x="12" y="30"/>
                      </a:lnTo>
                      <a:lnTo>
                        <a:pt x="16" y="36"/>
                      </a:lnTo>
                      <a:lnTo>
                        <a:pt x="16" y="42"/>
                      </a:lnTo>
                      <a:lnTo>
                        <a:pt x="20" y="30"/>
                      </a:lnTo>
                      <a:lnTo>
                        <a:pt x="20" y="16"/>
                      </a:lnTo>
                      <a:lnTo>
                        <a:pt x="18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</p:grpSp>
          <p:grpSp>
            <p:nvGrpSpPr>
              <p:cNvPr id="310882" name="Group 3682"/>
              <p:cNvGrpSpPr>
                <a:grpSpLocks/>
              </p:cNvGrpSpPr>
              <p:nvPr/>
            </p:nvGrpSpPr>
            <p:grpSpPr bwMode="auto">
              <a:xfrm>
                <a:off x="4521" y="1776"/>
                <a:ext cx="377" cy="528"/>
                <a:chOff x="4521" y="384"/>
                <a:chExt cx="377" cy="528"/>
              </a:xfrm>
            </p:grpSpPr>
            <p:sp>
              <p:nvSpPr>
                <p:cNvPr id="310883" name="Freeform 471"/>
                <p:cNvSpPr>
                  <a:spLocks/>
                </p:cNvSpPr>
                <p:nvPr/>
              </p:nvSpPr>
              <p:spPr bwMode="auto">
                <a:xfrm>
                  <a:off x="4656" y="384"/>
                  <a:ext cx="108" cy="82"/>
                </a:xfrm>
                <a:custGeom>
                  <a:avLst/>
                  <a:gdLst>
                    <a:gd name="T0" fmla="*/ 16 w 282"/>
                    <a:gd name="T1" fmla="*/ 232 h 232"/>
                    <a:gd name="T2" fmla="*/ 10 w 282"/>
                    <a:gd name="T3" fmla="*/ 174 h 232"/>
                    <a:gd name="T4" fmla="*/ 2 w 282"/>
                    <a:gd name="T5" fmla="*/ 132 h 232"/>
                    <a:gd name="T6" fmla="*/ 0 w 282"/>
                    <a:gd name="T7" fmla="*/ 110 h 232"/>
                    <a:gd name="T8" fmla="*/ 4 w 282"/>
                    <a:gd name="T9" fmla="*/ 90 h 232"/>
                    <a:gd name="T10" fmla="*/ 24 w 282"/>
                    <a:gd name="T11" fmla="*/ 52 h 232"/>
                    <a:gd name="T12" fmla="*/ 54 w 282"/>
                    <a:gd name="T13" fmla="*/ 22 h 232"/>
                    <a:gd name="T14" fmla="*/ 92 w 282"/>
                    <a:gd name="T15" fmla="*/ 4 h 232"/>
                    <a:gd name="T16" fmla="*/ 114 w 282"/>
                    <a:gd name="T17" fmla="*/ 0 h 232"/>
                    <a:gd name="T18" fmla="*/ 164 w 282"/>
                    <a:gd name="T19" fmla="*/ 0 h 232"/>
                    <a:gd name="T20" fmla="*/ 212 w 282"/>
                    <a:gd name="T21" fmla="*/ 6 h 232"/>
                    <a:gd name="T22" fmla="*/ 244 w 282"/>
                    <a:gd name="T23" fmla="*/ 18 h 232"/>
                    <a:gd name="T24" fmla="*/ 270 w 282"/>
                    <a:gd name="T25" fmla="*/ 36 h 232"/>
                    <a:gd name="T26" fmla="*/ 276 w 282"/>
                    <a:gd name="T27" fmla="*/ 62 h 232"/>
                    <a:gd name="T28" fmla="*/ 270 w 282"/>
                    <a:gd name="T29" fmla="*/ 62 h 232"/>
                    <a:gd name="T30" fmla="*/ 260 w 282"/>
                    <a:gd name="T31" fmla="*/ 66 h 232"/>
                    <a:gd name="T32" fmla="*/ 252 w 282"/>
                    <a:gd name="T33" fmla="*/ 60 h 232"/>
                    <a:gd name="T34" fmla="*/ 226 w 282"/>
                    <a:gd name="T35" fmla="*/ 50 h 232"/>
                    <a:gd name="T36" fmla="*/ 182 w 282"/>
                    <a:gd name="T37" fmla="*/ 40 h 232"/>
                    <a:gd name="T38" fmla="*/ 120 w 282"/>
                    <a:gd name="T39" fmla="*/ 40 h 232"/>
                    <a:gd name="T40" fmla="*/ 108 w 282"/>
                    <a:gd name="T41" fmla="*/ 42 h 232"/>
                    <a:gd name="T42" fmla="*/ 92 w 282"/>
                    <a:gd name="T43" fmla="*/ 50 h 232"/>
                    <a:gd name="T44" fmla="*/ 84 w 282"/>
                    <a:gd name="T45" fmla="*/ 62 h 232"/>
                    <a:gd name="T46" fmla="*/ 84 w 282"/>
                    <a:gd name="T47" fmla="*/ 84 h 232"/>
                    <a:gd name="T48" fmla="*/ 92 w 282"/>
                    <a:gd name="T49" fmla="*/ 110 h 232"/>
                    <a:gd name="T50" fmla="*/ 98 w 282"/>
                    <a:gd name="T51" fmla="*/ 122 h 232"/>
                    <a:gd name="T52" fmla="*/ 88 w 282"/>
                    <a:gd name="T53" fmla="*/ 144 h 232"/>
                    <a:gd name="T54" fmla="*/ 84 w 282"/>
                    <a:gd name="T55" fmla="*/ 172 h 232"/>
                    <a:gd name="T56" fmla="*/ 88 w 282"/>
                    <a:gd name="T57" fmla="*/ 208 h 232"/>
                    <a:gd name="T58" fmla="*/ 62 w 282"/>
                    <a:gd name="T59" fmla="*/ 202 h 232"/>
                    <a:gd name="T60" fmla="*/ 50 w 282"/>
                    <a:gd name="T61" fmla="*/ 194 h 232"/>
                    <a:gd name="T62" fmla="*/ 40 w 282"/>
                    <a:gd name="T63" fmla="*/ 190 h 232"/>
                    <a:gd name="T64" fmla="*/ 34 w 282"/>
                    <a:gd name="T65" fmla="*/ 196 h 232"/>
                    <a:gd name="T66" fmla="*/ 16 w 282"/>
                    <a:gd name="T67" fmla="*/ 232 h 23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282"/>
                    <a:gd name="T103" fmla="*/ 0 h 232"/>
                    <a:gd name="T104" fmla="*/ 282 w 282"/>
                    <a:gd name="T105" fmla="*/ 232 h 23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282" h="232">
                      <a:moveTo>
                        <a:pt x="16" y="232"/>
                      </a:moveTo>
                      <a:lnTo>
                        <a:pt x="16" y="232"/>
                      </a:lnTo>
                      <a:lnTo>
                        <a:pt x="14" y="206"/>
                      </a:lnTo>
                      <a:lnTo>
                        <a:pt x="10" y="174"/>
                      </a:lnTo>
                      <a:lnTo>
                        <a:pt x="2" y="132"/>
                      </a:lnTo>
                      <a:lnTo>
                        <a:pt x="0" y="120"/>
                      </a:lnTo>
                      <a:lnTo>
                        <a:pt x="0" y="110"/>
                      </a:lnTo>
                      <a:lnTo>
                        <a:pt x="2" y="100"/>
                      </a:lnTo>
                      <a:lnTo>
                        <a:pt x="4" y="90"/>
                      </a:lnTo>
                      <a:lnTo>
                        <a:pt x="12" y="70"/>
                      </a:lnTo>
                      <a:lnTo>
                        <a:pt x="24" y="52"/>
                      </a:lnTo>
                      <a:lnTo>
                        <a:pt x="38" y="36"/>
                      </a:lnTo>
                      <a:lnTo>
                        <a:pt x="54" y="22"/>
                      </a:lnTo>
                      <a:lnTo>
                        <a:pt x="72" y="12"/>
                      </a:lnTo>
                      <a:lnTo>
                        <a:pt x="92" y="4"/>
                      </a:lnTo>
                      <a:lnTo>
                        <a:pt x="114" y="0"/>
                      </a:lnTo>
                      <a:lnTo>
                        <a:pt x="136" y="0"/>
                      </a:lnTo>
                      <a:lnTo>
                        <a:pt x="164" y="0"/>
                      </a:lnTo>
                      <a:lnTo>
                        <a:pt x="196" y="4"/>
                      </a:lnTo>
                      <a:lnTo>
                        <a:pt x="212" y="6"/>
                      </a:lnTo>
                      <a:lnTo>
                        <a:pt x="228" y="12"/>
                      </a:lnTo>
                      <a:lnTo>
                        <a:pt x="244" y="18"/>
                      </a:lnTo>
                      <a:lnTo>
                        <a:pt x="258" y="26"/>
                      </a:lnTo>
                      <a:lnTo>
                        <a:pt x="270" y="36"/>
                      </a:lnTo>
                      <a:lnTo>
                        <a:pt x="282" y="50"/>
                      </a:lnTo>
                      <a:lnTo>
                        <a:pt x="276" y="62"/>
                      </a:lnTo>
                      <a:lnTo>
                        <a:pt x="270" y="62"/>
                      </a:lnTo>
                      <a:lnTo>
                        <a:pt x="264" y="62"/>
                      </a:lnTo>
                      <a:lnTo>
                        <a:pt x="260" y="66"/>
                      </a:lnTo>
                      <a:lnTo>
                        <a:pt x="252" y="60"/>
                      </a:lnTo>
                      <a:lnTo>
                        <a:pt x="242" y="56"/>
                      </a:lnTo>
                      <a:lnTo>
                        <a:pt x="226" y="50"/>
                      </a:lnTo>
                      <a:lnTo>
                        <a:pt x="206" y="44"/>
                      </a:lnTo>
                      <a:lnTo>
                        <a:pt x="182" y="40"/>
                      </a:lnTo>
                      <a:lnTo>
                        <a:pt x="154" y="40"/>
                      </a:lnTo>
                      <a:lnTo>
                        <a:pt x="120" y="40"/>
                      </a:lnTo>
                      <a:lnTo>
                        <a:pt x="108" y="42"/>
                      </a:lnTo>
                      <a:lnTo>
                        <a:pt x="100" y="46"/>
                      </a:lnTo>
                      <a:lnTo>
                        <a:pt x="92" y="50"/>
                      </a:lnTo>
                      <a:lnTo>
                        <a:pt x="88" y="56"/>
                      </a:lnTo>
                      <a:lnTo>
                        <a:pt x="84" y="62"/>
                      </a:lnTo>
                      <a:lnTo>
                        <a:pt x="82" y="68"/>
                      </a:lnTo>
                      <a:lnTo>
                        <a:pt x="84" y="84"/>
                      </a:lnTo>
                      <a:lnTo>
                        <a:pt x="86" y="98"/>
                      </a:lnTo>
                      <a:lnTo>
                        <a:pt x="92" y="110"/>
                      </a:lnTo>
                      <a:lnTo>
                        <a:pt x="98" y="122"/>
                      </a:lnTo>
                      <a:lnTo>
                        <a:pt x="94" y="128"/>
                      </a:lnTo>
                      <a:lnTo>
                        <a:pt x="88" y="144"/>
                      </a:lnTo>
                      <a:lnTo>
                        <a:pt x="84" y="156"/>
                      </a:lnTo>
                      <a:lnTo>
                        <a:pt x="84" y="172"/>
                      </a:lnTo>
                      <a:lnTo>
                        <a:pt x="84" y="188"/>
                      </a:lnTo>
                      <a:lnTo>
                        <a:pt x="88" y="208"/>
                      </a:lnTo>
                      <a:lnTo>
                        <a:pt x="62" y="202"/>
                      </a:lnTo>
                      <a:lnTo>
                        <a:pt x="58" y="198"/>
                      </a:lnTo>
                      <a:lnTo>
                        <a:pt x="50" y="194"/>
                      </a:lnTo>
                      <a:lnTo>
                        <a:pt x="46" y="192"/>
                      </a:lnTo>
                      <a:lnTo>
                        <a:pt x="40" y="190"/>
                      </a:lnTo>
                      <a:lnTo>
                        <a:pt x="36" y="192"/>
                      </a:lnTo>
                      <a:lnTo>
                        <a:pt x="34" y="196"/>
                      </a:lnTo>
                      <a:lnTo>
                        <a:pt x="16" y="23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884" name="AutoShape 3684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4521" y="432"/>
                  <a:ext cx="377" cy="48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885" name="Freeform 3685"/>
                <p:cNvSpPr>
                  <a:spLocks/>
                </p:cNvSpPr>
                <p:nvPr/>
              </p:nvSpPr>
              <p:spPr bwMode="auto">
                <a:xfrm>
                  <a:off x="4727" y="850"/>
                  <a:ext cx="131" cy="53"/>
                </a:xfrm>
                <a:custGeom>
                  <a:avLst/>
                  <a:gdLst/>
                  <a:ahLst/>
                  <a:cxnLst>
                    <a:cxn ang="0">
                      <a:pos x="0" y="39"/>
                    </a:cxn>
                    <a:cxn ang="0">
                      <a:pos x="0" y="39"/>
                    </a:cxn>
                    <a:cxn ang="0">
                      <a:pos x="31" y="29"/>
                    </a:cxn>
                    <a:cxn ang="0">
                      <a:pos x="53" y="21"/>
                    </a:cxn>
                    <a:cxn ang="0">
                      <a:pos x="68" y="15"/>
                    </a:cxn>
                    <a:cxn ang="0">
                      <a:pos x="68" y="15"/>
                    </a:cxn>
                    <a:cxn ang="0">
                      <a:pos x="70" y="13"/>
                    </a:cxn>
                    <a:cxn ang="0">
                      <a:pos x="72" y="9"/>
                    </a:cxn>
                    <a:cxn ang="0">
                      <a:pos x="75" y="7"/>
                    </a:cxn>
                    <a:cxn ang="0">
                      <a:pos x="79" y="4"/>
                    </a:cxn>
                    <a:cxn ang="0">
                      <a:pos x="79" y="4"/>
                    </a:cxn>
                    <a:cxn ang="0">
                      <a:pos x="90" y="3"/>
                    </a:cxn>
                    <a:cxn ang="0">
                      <a:pos x="103" y="2"/>
                    </a:cxn>
                    <a:cxn ang="0">
                      <a:pos x="120" y="1"/>
                    </a:cxn>
                    <a:cxn ang="0">
                      <a:pos x="155" y="6"/>
                    </a:cxn>
                    <a:cxn ang="0">
                      <a:pos x="155" y="6"/>
                    </a:cxn>
                    <a:cxn ang="0">
                      <a:pos x="156" y="7"/>
                    </a:cxn>
                    <a:cxn ang="0">
                      <a:pos x="159" y="8"/>
                    </a:cxn>
                    <a:cxn ang="0">
                      <a:pos x="162" y="8"/>
                    </a:cxn>
                    <a:cxn ang="0">
                      <a:pos x="162" y="8"/>
                    </a:cxn>
                    <a:cxn ang="0">
                      <a:pos x="167" y="8"/>
                    </a:cxn>
                    <a:cxn ang="0">
                      <a:pos x="172" y="6"/>
                    </a:cxn>
                    <a:cxn ang="0">
                      <a:pos x="178" y="3"/>
                    </a:cxn>
                    <a:cxn ang="0">
                      <a:pos x="178" y="3"/>
                    </a:cxn>
                    <a:cxn ang="0">
                      <a:pos x="182" y="2"/>
                    </a:cxn>
                    <a:cxn ang="0">
                      <a:pos x="187" y="1"/>
                    </a:cxn>
                    <a:cxn ang="0">
                      <a:pos x="191" y="0"/>
                    </a:cxn>
                    <a:cxn ang="0">
                      <a:pos x="191" y="0"/>
                    </a:cxn>
                    <a:cxn ang="0">
                      <a:pos x="194" y="1"/>
                    </a:cxn>
                    <a:cxn ang="0">
                      <a:pos x="196" y="2"/>
                    </a:cxn>
                    <a:cxn ang="0">
                      <a:pos x="198" y="3"/>
                    </a:cxn>
                    <a:cxn ang="0">
                      <a:pos x="194" y="9"/>
                    </a:cxn>
                    <a:cxn ang="0">
                      <a:pos x="194" y="9"/>
                    </a:cxn>
                    <a:cxn ang="0">
                      <a:pos x="189" y="10"/>
                    </a:cxn>
                    <a:cxn ang="0">
                      <a:pos x="186" y="13"/>
                    </a:cxn>
                    <a:cxn ang="0">
                      <a:pos x="181" y="16"/>
                    </a:cxn>
                    <a:cxn ang="0">
                      <a:pos x="181" y="16"/>
                    </a:cxn>
                    <a:cxn ang="0">
                      <a:pos x="172" y="24"/>
                    </a:cxn>
                    <a:cxn ang="0">
                      <a:pos x="162" y="29"/>
                    </a:cxn>
                    <a:cxn ang="0">
                      <a:pos x="162" y="29"/>
                    </a:cxn>
                    <a:cxn ang="0">
                      <a:pos x="156" y="30"/>
                    </a:cxn>
                    <a:cxn ang="0">
                      <a:pos x="146" y="30"/>
                    </a:cxn>
                    <a:cxn ang="0">
                      <a:pos x="136" y="30"/>
                    </a:cxn>
                    <a:cxn ang="0">
                      <a:pos x="129" y="30"/>
                    </a:cxn>
                    <a:cxn ang="0">
                      <a:pos x="129" y="30"/>
                    </a:cxn>
                    <a:cxn ang="0">
                      <a:pos x="123" y="32"/>
                    </a:cxn>
                    <a:cxn ang="0">
                      <a:pos x="115" y="32"/>
                    </a:cxn>
                    <a:cxn ang="0">
                      <a:pos x="103" y="30"/>
                    </a:cxn>
                    <a:cxn ang="0">
                      <a:pos x="31" y="68"/>
                    </a:cxn>
                    <a:cxn ang="0">
                      <a:pos x="0" y="39"/>
                    </a:cxn>
                  </a:cxnLst>
                  <a:rect l="0" t="0" r="r" b="b"/>
                  <a:pathLst>
                    <a:path w="198" h="68">
                      <a:moveTo>
                        <a:pt x="0" y="39"/>
                      </a:moveTo>
                      <a:lnTo>
                        <a:pt x="0" y="39"/>
                      </a:lnTo>
                      <a:lnTo>
                        <a:pt x="31" y="29"/>
                      </a:lnTo>
                      <a:lnTo>
                        <a:pt x="53" y="21"/>
                      </a:lnTo>
                      <a:lnTo>
                        <a:pt x="68" y="15"/>
                      </a:lnTo>
                      <a:lnTo>
                        <a:pt x="68" y="15"/>
                      </a:lnTo>
                      <a:lnTo>
                        <a:pt x="70" y="13"/>
                      </a:lnTo>
                      <a:lnTo>
                        <a:pt x="72" y="9"/>
                      </a:lnTo>
                      <a:lnTo>
                        <a:pt x="75" y="7"/>
                      </a:lnTo>
                      <a:lnTo>
                        <a:pt x="79" y="4"/>
                      </a:lnTo>
                      <a:lnTo>
                        <a:pt x="79" y="4"/>
                      </a:lnTo>
                      <a:lnTo>
                        <a:pt x="90" y="3"/>
                      </a:lnTo>
                      <a:lnTo>
                        <a:pt x="103" y="2"/>
                      </a:lnTo>
                      <a:lnTo>
                        <a:pt x="120" y="1"/>
                      </a:lnTo>
                      <a:lnTo>
                        <a:pt x="155" y="6"/>
                      </a:lnTo>
                      <a:lnTo>
                        <a:pt x="155" y="6"/>
                      </a:lnTo>
                      <a:lnTo>
                        <a:pt x="156" y="7"/>
                      </a:lnTo>
                      <a:lnTo>
                        <a:pt x="159" y="8"/>
                      </a:lnTo>
                      <a:lnTo>
                        <a:pt x="162" y="8"/>
                      </a:lnTo>
                      <a:lnTo>
                        <a:pt x="162" y="8"/>
                      </a:lnTo>
                      <a:lnTo>
                        <a:pt x="167" y="8"/>
                      </a:lnTo>
                      <a:lnTo>
                        <a:pt x="172" y="6"/>
                      </a:lnTo>
                      <a:lnTo>
                        <a:pt x="178" y="3"/>
                      </a:lnTo>
                      <a:lnTo>
                        <a:pt x="178" y="3"/>
                      </a:lnTo>
                      <a:lnTo>
                        <a:pt x="182" y="2"/>
                      </a:lnTo>
                      <a:lnTo>
                        <a:pt x="187" y="1"/>
                      </a:lnTo>
                      <a:lnTo>
                        <a:pt x="191" y="0"/>
                      </a:lnTo>
                      <a:lnTo>
                        <a:pt x="191" y="0"/>
                      </a:lnTo>
                      <a:lnTo>
                        <a:pt x="194" y="1"/>
                      </a:lnTo>
                      <a:lnTo>
                        <a:pt x="196" y="2"/>
                      </a:lnTo>
                      <a:lnTo>
                        <a:pt x="198" y="3"/>
                      </a:lnTo>
                      <a:lnTo>
                        <a:pt x="194" y="9"/>
                      </a:lnTo>
                      <a:lnTo>
                        <a:pt x="194" y="9"/>
                      </a:lnTo>
                      <a:lnTo>
                        <a:pt x="189" y="10"/>
                      </a:lnTo>
                      <a:lnTo>
                        <a:pt x="186" y="13"/>
                      </a:lnTo>
                      <a:lnTo>
                        <a:pt x="181" y="16"/>
                      </a:lnTo>
                      <a:lnTo>
                        <a:pt x="181" y="16"/>
                      </a:lnTo>
                      <a:lnTo>
                        <a:pt x="172" y="24"/>
                      </a:lnTo>
                      <a:lnTo>
                        <a:pt x="162" y="29"/>
                      </a:lnTo>
                      <a:lnTo>
                        <a:pt x="162" y="29"/>
                      </a:lnTo>
                      <a:lnTo>
                        <a:pt x="156" y="30"/>
                      </a:lnTo>
                      <a:lnTo>
                        <a:pt x="146" y="30"/>
                      </a:lnTo>
                      <a:lnTo>
                        <a:pt x="136" y="30"/>
                      </a:lnTo>
                      <a:lnTo>
                        <a:pt x="129" y="30"/>
                      </a:lnTo>
                      <a:lnTo>
                        <a:pt x="129" y="30"/>
                      </a:lnTo>
                      <a:lnTo>
                        <a:pt x="123" y="32"/>
                      </a:lnTo>
                      <a:lnTo>
                        <a:pt x="115" y="32"/>
                      </a:lnTo>
                      <a:lnTo>
                        <a:pt x="103" y="30"/>
                      </a:lnTo>
                      <a:lnTo>
                        <a:pt x="31" y="68"/>
                      </a:lnTo>
                      <a:lnTo>
                        <a:pt x="0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886" name="Freeform 3686"/>
                <p:cNvSpPr>
                  <a:spLocks/>
                </p:cNvSpPr>
                <p:nvPr/>
              </p:nvSpPr>
              <p:spPr bwMode="auto">
                <a:xfrm>
                  <a:off x="4614" y="522"/>
                  <a:ext cx="54" cy="113"/>
                </a:xfrm>
                <a:custGeom>
                  <a:avLst/>
                  <a:gdLst/>
                  <a:ahLst/>
                  <a:cxnLst>
                    <a:cxn ang="0">
                      <a:pos x="75" y="1"/>
                    </a:cxn>
                    <a:cxn ang="0">
                      <a:pos x="75" y="1"/>
                    </a:cxn>
                    <a:cxn ang="0">
                      <a:pos x="72" y="1"/>
                    </a:cxn>
                    <a:cxn ang="0">
                      <a:pos x="67" y="0"/>
                    </a:cxn>
                    <a:cxn ang="0">
                      <a:pos x="61" y="1"/>
                    </a:cxn>
                    <a:cxn ang="0">
                      <a:pos x="55" y="2"/>
                    </a:cxn>
                    <a:cxn ang="0">
                      <a:pos x="49" y="6"/>
                    </a:cxn>
                    <a:cxn ang="0">
                      <a:pos x="42" y="11"/>
                    </a:cxn>
                    <a:cxn ang="0">
                      <a:pos x="38" y="18"/>
                    </a:cxn>
                    <a:cxn ang="0">
                      <a:pos x="38" y="18"/>
                    </a:cxn>
                    <a:cxn ang="0">
                      <a:pos x="29" y="32"/>
                    </a:cxn>
                    <a:cxn ang="0">
                      <a:pos x="23" y="45"/>
                    </a:cxn>
                    <a:cxn ang="0">
                      <a:pos x="19" y="53"/>
                    </a:cxn>
                    <a:cxn ang="0">
                      <a:pos x="15" y="59"/>
                    </a:cxn>
                    <a:cxn ang="0">
                      <a:pos x="15" y="59"/>
                    </a:cxn>
                    <a:cxn ang="0">
                      <a:pos x="21" y="54"/>
                    </a:cxn>
                    <a:cxn ang="0">
                      <a:pos x="26" y="50"/>
                    </a:cxn>
                    <a:cxn ang="0">
                      <a:pos x="31" y="44"/>
                    </a:cxn>
                    <a:cxn ang="0">
                      <a:pos x="31" y="44"/>
                    </a:cxn>
                    <a:cxn ang="0">
                      <a:pos x="28" y="52"/>
                    </a:cxn>
                    <a:cxn ang="0">
                      <a:pos x="25" y="61"/>
                    </a:cxn>
                    <a:cxn ang="0">
                      <a:pos x="19" y="71"/>
                    </a:cxn>
                    <a:cxn ang="0">
                      <a:pos x="19" y="71"/>
                    </a:cxn>
                    <a:cxn ang="0">
                      <a:pos x="14" y="77"/>
                    </a:cxn>
                    <a:cxn ang="0">
                      <a:pos x="10" y="84"/>
                    </a:cxn>
                    <a:cxn ang="0">
                      <a:pos x="5" y="99"/>
                    </a:cxn>
                    <a:cxn ang="0">
                      <a:pos x="1" y="116"/>
                    </a:cxn>
                    <a:cxn ang="0">
                      <a:pos x="0" y="123"/>
                    </a:cxn>
                    <a:cxn ang="0">
                      <a:pos x="0" y="128"/>
                    </a:cxn>
                    <a:cxn ang="0">
                      <a:pos x="0" y="128"/>
                    </a:cxn>
                    <a:cxn ang="0">
                      <a:pos x="2" y="147"/>
                    </a:cxn>
                    <a:cxn ang="0">
                      <a:pos x="65" y="128"/>
                    </a:cxn>
                    <a:cxn ang="0">
                      <a:pos x="65" y="128"/>
                    </a:cxn>
                    <a:cxn ang="0">
                      <a:pos x="66" y="123"/>
                    </a:cxn>
                    <a:cxn ang="0">
                      <a:pos x="68" y="112"/>
                    </a:cxn>
                    <a:cxn ang="0">
                      <a:pos x="70" y="106"/>
                    </a:cxn>
                    <a:cxn ang="0">
                      <a:pos x="70" y="100"/>
                    </a:cxn>
                    <a:cxn ang="0">
                      <a:pos x="70" y="95"/>
                    </a:cxn>
                    <a:cxn ang="0">
                      <a:pos x="67" y="91"/>
                    </a:cxn>
                    <a:cxn ang="0">
                      <a:pos x="67" y="91"/>
                    </a:cxn>
                    <a:cxn ang="0">
                      <a:pos x="65" y="85"/>
                    </a:cxn>
                    <a:cxn ang="0">
                      <a:pos x="64" y="78"/>
                    </a:cxn>
                    <a:cxn ang="0">
                      <a:pos x="64" y="70"/>
                    </a:cxn>
                    <a:cxn ang="0">
                      <a:pos x="64" y="63"/>
                    </a:cxn>
                    <a:cxn ang="0">
                      <a:pos x="66" y="54"/>
                    </a:cxn>
                    <a:cxn ang="0">
                      <a:pos x="67" y="46"/>
                    </a:cxn>
                    <a:cxn ang="0">
                      <a:pos x="71" y="40"/>
                    </a:cxn>
                    <a:cxn ang="0">
                      <a:pos x="73" y="37"/>
                    </a:cxn>
                    <a:cxn ang="0">
                      <a:pos x="73" y="37"/>
                    </a:cxn>
                    <a:cxn ang="0">
                      <a:pos x="78" y="31"/>
                    </a:cxn>
                    <a:cxn ang="0">
                      <a:pos x="80" y="25"/>
                    </a:cxn>
                    <a:cxn ang="0">
                      <a:pos x="81" y="19"/>
                    </a:cxn>
                    <a:cxn ang="0">
                      <a:pos x="80" y="13"/>
                    </a:cxn>
                    <a:cxn ang="0">
                      <a:pos x="78" y="5"/>
                    </a:cxn>
                    <a:cxn ang="0">
                      <a:pos x="75" y="1"/>
                    </a:cxn>
                    <a:cxn ang="0">
                      <a:pos x="75" y="1"/>
                    </a:cxn>
                  </a:cxnLst>
                  <a:rect l="0" t="0" r="r" b="b"/>
                  <a:pathLst>
                    <a:path w="81" h="147">
                      <a:moveTo>
                        <a:pt x="75" y="1"/>
                      </a:moveTo>
                      <a:lnTo>
                        <a:pt x="75" y="1"/>
                      </a:lnTo>
                      <a:lnTo>
                        <a:pt x="72" y="1"/>
                      </a:lnTo>
                      <a:lnTo>
                        <a:pt x="67" y="0"/>
                      </a:lnTo>
                      <a:lnTo>
                        <a:pt x="61" y="1"/>
                      </a:lnTo>
                      <a:lnTo>
                        <a:pt x="55" y="2"/>
                      </a:lnTo>
                      <a:lnTo>
                        <a:pt x="49" y="6"/>
                      </a:lnTo>
                      <a:lnTo>
                        <a:pt x="42" y="11"/>
                      </a:lnTo>
                      <a:lnTo>
                        <a:pt x="38" y="18"/>
                      </a:lnTo>
                      <a:lnTo>
                        <a:pt x="38" y="18"/>
                      </a:lnTo>
                      <a:lnTo>
                        <a:pt x="29" y="32"/>
                      </a:lnTo>
                      <a:lnTo>
                        <a:pt x="23" y="45"/>
                      </a:lnTo>
                      <a:lnTo>
                        <a:pt x="19" y="53"/>
                      </a:lnTo>
                      <a:lnTo>
                        <a:pt x="15" y="59"/>
                      </a:lnTo>
                      <a:lnTo>
                        <a:pt x="15" y="59"/>
                      </a:lnTo>
                      <a:lnTo>
                        <a:pt x="21" y="54"/>
                      </a:lnTo>
                      <a:lnTo>
                        <a:pt x="26" y="50"/>
                      </a:lnTo>
                      <a:lnTo>
                        <a:pt x="31" y="44"/>
                      </a:lnTo>
                      <a:lnTo>
                        <a:pt x="31" y="44"/>
                      </a:lnTo>
                      <a:lnTo>
                        <a:pt x="28" y="52"/>
                      </a:lnTo>
                      <a:lnTo>
                        <a:pt x="25" y="61"/>
                      </a:lnTo>
                      <a:lnTo>
                        <a:pt x="19" y="71"/>
                      </a:lnTo>
                      <a:lnTo>
                        <a:pt x="19" y="71"/>
                      </a:lnTo>
                      <a:lnTo>
                        <a:pt x="14" y="77"/>
                      </a:lnTo>
                      <a:lnTo>
                        <a:pt x="10" y="84"/>
                      </a:lnTo>
                      <a:lnTo>
                        <a:pt x="5" y="99"/>
                      </a:lnTo>
                      <a:lnTo>
                        <a:pt x="1" y="116"/>
                      </a:lnTo>
                      <a:lnTo>
                        <a:pt x="0" y="123"/>
                      </a:lnTo>
                      <a:lnTo>
                        <a:pt x="0" y="128"/>
                      </a:lnTo>
                      <a:lnTo>
                        <a:pt x="0" y="128"/>
                      </a:lnTo>
                      <a:lnTo>
                        <a:pt x="2" y="147"/>
                      </a:lnTo>
                      <a:lnTo>
                        <a:pt x="65" y="128"/>
                      </a:lnTo>
                      <a:lnTo>
                        <a:pt x="65" y="128"/>
                      </a:lnTo>
                      <a:lnTo>
                        <a:pt x="66" y="123"/>
                      </a:lnTo>
                      <a:lnTo>
                        <a:pt x="68" y="112"/>
                      </a:lnTo>
                      <a:lnTo>
                        <a:pt x="70" y="106"/>
                      </a:lnTo>
                      <a:lnTo>
                        <a:pt x="70" y="100"/>
                      </a:lnTo>
                      <a:lnTo>
                        <a:pt x="70" y="95"/>
                      </a:lnTo>
                      <a:lnTo>
                        <a:pt x="67" y="91"/>
                      </a:lnTo>
                      <a:lnTo>
                        <a:pt x="67" y="91"/>
                      </a:lnTo>
                      <a:lnTo>
                        <a:pt x="65" y="85"/>
                      </a:lnTo>
                      <a:lnTo>
                        <a:pt x="64" y="78"/>
                      </a:lnTo>
                      <a:lnTo>
                        <a:pt x="64" y="70"/>
                      </a:lnTo>
                      <a:lnTo>
                        <a:pt x="64" y="63"/>
                      </a:lnTo>
                      <a:lnTo>
                        <a:pt x="66" y="54"/>
                      </a:lnTo>
                      <a:lnTo>
                        <a:pt x="67" y="46"/>
                      </a:lnTo>
                      <a:lnTo>
                        <a:pt x="71" y="40"/>
                      </a:lnTo>
                      <a:lnTo>
                        <a:pt x="73" y="37"/>
                      </a:lnTo>
                      <a:lnTo>
                        <a:pt x="73" y="37"/>
                      </a:lnTo>
                      <a:lnTo>
                        <a:pt x="78" y="31"/>
                      </a:lnTo>
                      <a:lnTo>
                        <a:pt x="80" y="25"/>
                      </a:lnTo>
                      <a:lnTo>
                        <a:pt x="81" y="19"/>
                      </a:lnTo>
                      <a:lnTo>
                        <a:pt x="80" y="13"/>
                      </a:lnTo>
                      <a:lnTo>
                        <a:pt x="78" y="5"/>
                      </a:lnTo>
                      <a:lnTo>
                        <a:pt x="75" y="1"/>
                      </a:lnTo>
                      <a:lnTo>
                        <a:pt x="75" y="1"/>
                      </a:lnTo>
                      <a:close/>
                    </a:path>
                  </a:pathLst>
                </a:custGeom>
                <a:solidFill>
                  <a:srgbClr val="B39D5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887" name="Freeform 3687"/>
                <p:cNvSpPr>
                  <a:spLocks/>
                </p:cNvSpPr>
                <p:nvPr/>
              </p:nvSpPr>
              <p:spPr bwMode="auto">
                <a:xfrm>
                  <a:off x="4558" y="618"/>
                  <a:ext cx="192" cy="289"/>
                </a:xfrm>
                <a:custGeom>
                  <a:avLst/>
                  <a:gdLst/>
                  <a:ahLst/>
                  <a:cxnLst>
                    <a:cxn ang="0">
                      <a:pos x="120" y="5"/>
                    </a:cxn>
                    <a:cxn ang="0">
                      <a:pos x="85" y="18"/>
                    </a:cxn>
                    <a:cxn ang="0">
                      <a:pos x="69" y="23"/>
                    </a:cxn>
                    <a:cxn ang="0">
                      <a:pos x="45" y="27"/>
                    </a:cxn>
                    <a:cxn ang="0">
                      <a:pos x="34" y="33"/>
                    </a:cxn>
                    <a:cxn ang="0">
                      <a:pos x="26" y="44"/>
                    </a:cxn>
                    <a:cxn ang="0">
                      <a:pos x="0" y="92"/>
                    </a:cxn>
                    <a:cxn ang="0">
                      <a:pos x="2" y="97"/>
                    </a:cxn>
                    <a:cxn ang="0">
                      <a:pos x="13" y="117"/>
                    </a:cxn>
                    <a:cxn ang="0">
                      <a:pos x="27" y="131"/>
                    </a:cxn>
                    <a:cxn ang="0">
                      <a:pos x="49" y="147"/>
                    </a:cxn>
                    <a:cxn ang="0">
                      <a:pos x="55" y="172"/>
                    </a:cxn>
                    <a:cxn ang="0">
                      <a:pos x="65" y="211"/>
                    </a:cxn>
                    <a:cxn ang="0">
                      <a:pos x="74" y="238"/>
                    </a:cxn>
                    <a:cxn ang="0">
                      <a:pos x="80" y="258"/>
                    </a:cxn>
                    <a:cxn ang="0">
                      <a:pos x="81" y="273"/>
                    </a:cxn>
                    <a:cxn ang="0">
                      <a:pos x="84" y="321"/>
                    </a:cxn>
                    <a:cxn ang="0">
                      <a:pos x="81" y="351"/>
                    </a:cxn>
                    <a:cxn ang="0">
                      <a:pos x="78" y="362"/>
                    </a:cxn>
                    <a:cxn ang="0">
                      <a:pos x="289" y="375"/>
                    </a:cxn>
                    <a:cxn ang="0">
                      <a:pos x="285" y="364"/>
                    </a:cxn>
                    <a:cxn ang="0">
                      <a:pos x="272" y="325"/>
                    </a:cxn>
                    <a:cxn ang="0">
                      <a:pos x="267" y="296"/>
                    </a:cxn>
                    <a:cxn ang="0">
                      <a:pos x="268" y="283"/>
                    </a:cxn>
                    <a:cxn ang="0">
                      <a:pos x="270" y="273"/>
                    </a:cxn>
                    <a:cxn ang="0">
                      <a:pos x="269" y="263"/>
                    </a:cxn>
                    <a:cxn ang="0">
                      <a:pos x="267" y="259"/>
                    </a:cxn>
                    <a:cxn ang="0">
                      <a:pos x="263" y="259"/>
                    </a:cxn>
                    <a:cxn ang="0">
                      <a:pos x="262" y="253"/>
                    </a:cxn>
                    <a:cxn ang="0">
                      <a:pos x="263" y="243"/>
                    </a:cxn>
                    <a:cxn ang="0">
                      <a:pos x="270" y="232"/>
                    </a:cxn>
                    <a:cxn ang="0">
                      <a:pos x="281" y="221"/>
                    </a:cxn>
                    <a:cxn ang="0">
                      <a:pos x="286" y="211"/>
                    </a:cxn>
                    <a:cxn ang="0">
                      <a:pos x="286" y="201"/>
                    </a:cxn>
                    <a:cxn ang="0">
                      <a:pos x="285" y="195"/>
                    </a:cxn>
                    <a:cxn ang="0">
                      <a:pos x="275" y="178"/>
                    </a:cxn>
                    <a:cxn ang="0">
                      <a:pos x="262" y="162"/>
                    </a:cxn>
                    <a:cxn ang="0">
                      <a:pos x="246" y="150"/>
                    </a:cxn>
                    <a:cxn ang="0">
                      <a:pos x="244" y="149"/>
                    </a:cxn>
                    <a:cxn ang="0">
                      <a:pos x="239" y="143"/>
                    </a:cxn>
                    <a:cxn ang="0">
                      <a:pos x="235" y="135"/>
                    </a:cxn>
                    <a:cxn ang="0">
                      <a:pos x="235" y="130"/>
                    </a:cxn>
                    <a:cxn ang="0">
                      <a:pos x="241" y="124"/>
                    </a:cxn>
                    <a:cxn ang="0">
                      <a:pos x="246" y="114"/>
                    </a:cxn>
                    <a:cxn ang="0">
                      <a:pos x="244" y="98"/>
                    </a:cxn>
                    <a:cxn ang="0">
                      <a:pos x="241" y="90"/>
                    </a:cxn>
                    <a:cxn ang="0">
                      <a:pos x="237" y="79"/>
                    </a:cxn>
                    <a:cxn ang="0">
                      <a:pos x="239" y="68"/>
                    </a:cxn>
                    <a:cxn ang="0">
                      <a:pos x="241" y="55"/>
                    </a:cxn>
                    <a:cxn ang="0">
                      <a:pos x="240" y="52"/>
                    </a:cxn>
                    <a:cxn ang="0">
                      <a:pos x="208" y="30"/>
                    </a:cxn>
                    <a:cxn ang="0">
                      <a:pos x="171" y="9"/>
                    </a:cxn>
                    <a:cxn ang="0">
                      <a:pos x="152" y="1"/>
                    </a:cxn>
                    <a:cxn ang="0">
                      <a:pos x="134" y="0"/>
                    </a:cxn>
                    <a:cxn ang="0">
                      <a:pos x="120" y="5"/>
                    </a:cxn>
                  </a:cxnLst>
                  <a:rect l="0" t="0" r="r" b="b"/>
                  <a:pathLst>
                    <a:path w="289" h="375">
                      <a:moveTo>
                        <a:pt x="120" y="5"/>
                      </a:moveTo>
                      <a:lnTo>
                        <a:pt x="120" y="5"/>
                      </a:lnTo>
                      <a:lnTo>
                        <a:pt x="101" y="12"/>
                      </a:lnTo>
                      <a:lnTo>
                        <a:pt x="85" y="18"/>
                      </a:lnTo>
                      <a:lnTo>
                        <a:pt x="69" y="23"/>
                      </a:lnTo>
                      <a:lnTo>
                        <a:pt x="69" y="23"/>
                      </a:lnTo>
                      <a:lnTo>
                        <a:pt x="56" y="25"/>
                      </a:lnTo>
                      <a:lnTo>
                        <a:pt x="45" y="27"/>
                      </a:lnTo>
                      <a:lnTo>
                        <a:pt x="40" y="30"/>
                      </a:lnTo>
                      <a:lnTo>
                        <a:pt x="34" y="33"/>
                      </a:lnTo>
                      <a:lnTo>
                        <a:pt x="30" y="38"/>
                      </a:lnTo>
                      <a:lnTo>
                        <a:pt x="26" y="44"/>
                      </a:lnTo>
                      <a:lnTo>
                        <a:pt x="26" y="44"/>
                      </a:lnTo>
                      <a:lnTo>
                        <a:pt x="0" y="92"/>
                      </a:lnTo>
                      <a:lnTo>
                        <a:pt x="0" y="92"/>
                      </a:lnTo>
                      <a:lnTo>
                        <a:pt x="2" y="97"/>
                      </a:lnTo>
                      <a:lnTo>
                        <a:pt x="8" y="109"/>
                      </a:lnTo>
                      <a:lnTo>
                        <a:pt x="13" y="117"/>
                      </a:lnTo>
                      <a:lnTo>
                        <a:pt x="20" y="124"/>
                      </a:lnTo>
                      <a:lnTo>
                        <a:pt x="27" y="131"/>
                      </a:lnTo>
                      <a:lnTo>
                        <a:pt x="36" y="137"/>
                      </a:lnTo>
                      <a:lnTo>
                        <a:pt x="49" y="147"/>
                      </a:lnTo>
                      <a:lnTo>
                        <a:pt x="49" y="147"/>
                      </a:lnTo>
                      <a:lnTo>
                        <a:pt x="55" y="172"/>
                      </a:lnTo>
                      <a:lnTo>
                        <a:pt x="60" y="193"/>
                      </a:lnTo>
                      <a:lnTo>
                        <a:pt x="65" y="211"/>
                      </a:lnTo>
                      <a:lnTo>
                        <a:pt x="65" y="211"/>
                      </a:lnTo>
                      <a:lnTo>
                        <a:pt x="74" y="238"/>
                      </a:lnTo>
                      <a:lnTo>
                        <a:pt x="78" y="250"/>
                      </a:lnTo>
                      <a:lnTo>
                        <a:pt x="80" y="258"/>
                      </a:lnTo>
                      <a:lnTo>
                        <a:pt x="80" y="258"/>
                      </a:lnTo>
                      <a:lnTo>
                        <a:pt x="81" y="273"/>
                      </a:lnTo>
                      <a:lnTo>
                        <a:pt x="84" y="304"/>
                      </a:lnTo>
                      <a:lnTo>
                        <a:pt x="84" y="321"/>
                      </a:lnTo>
                      <a:lnTo>
                        <a:pt x="84" y="337"/>
                      </a:lnTo>
                      <a:lnTo>
                        <a:pt x="81" y="351"/>
                      </a:lnTo>
                      <a:lnTo>
                        <a:pt x="79" y="357"/>
                      </a:lnTo>
                      <a:lnTo>
                        <a:pt x="78" y="362"/>
                      </a:lnTo>
                      <a:lnTo>
                        <a:pt x="71" y="375"/>
                      </a:lnTo>
                      <a:lnTo>
                        <a:pt x="289" y="375"/>
                      </a:lnTo>
                      <a:lnTo>
                        <a:pt x="289" y="375"/>
                      </a:lnTo>
                      <a:lnTo>
                        <a:pt x="285" y="364"/>
                      </a:lnTo>
                      <a:lnTo>
                        <a:pt x="276" y="339"/>
                      </a:lnTo>
                      <a:lnTo>
                        <a:pt x="272" y="325"/>
                      </a:lnTo>
                      <a:lnTo>
                        <a:pt x="269" y="310"/>
                      </a:lnTo>
                      <a:lnTo>
                        <a:pt x="267" y="296"/>
                      </a:lnTo>
                      <a:lnTo>
                        <a:pt x="267" y="289"/>
                      </a:lnTo>
                      <a:lnTo>
                        <a:pt x="268" y="283"/>
                      </a:lnTo>
                      <a:lnTo>
                        <a:pt x="268" y="283"/>
                      </a:lnTo>
                      <a:lnTo>
                        <a:pt x="270" y="273"/>
                      </a:lnTo>
                      <a:lnTo>
                        <a:pt x="270" y="266"/>
                      </a:lnTo>
                      <a:lnTo>
                        <a:pt x="269" y="263"/>
                      </a:lnTo>
                      <a:lnTo>
                        <a:pt x="268" y="260"/>
                      </a:lnTo>
                      <a:lnTo>
                        <a:pt x="267" y="259"/>
                      </a:lnTo>
                      <a:lnTo>
                        <a:pt x="265" y="259"/>
                      </a:lnTo>
                      <a:lnTo>
                        <a:pt x="263" y="259"/>
                      </a:lnTo>
                      <a:lnTo>
                        <a:pt x="263" y="259"/>
                      </a:lnTo>
                      <a:lnTo>
                        <a:pt x="262" y="253"/>
                      </a:lnTo>
                      <a:lnTo>
                        <a:pt x="262" y="247"/>
                      </a:lnTo>
                      <a:lnTo>
                        <a:pt x="263" y="243"/>
                      </a:lnTo>
                      <a:lnTo>
                        <a:pt x="266" y="238"/>
                      </a:lnTo>
                      <a:lnTo>
                        <a:pt x="270" y="232"/>
                      </a:lnTo>
                      <a:lnTo>
                        <a:pt x="275" y="226"/>
                      </a:lnTo>
                      <a:lnTo>
                        <a:pt x="281" y="221"/>
                      </a:lnTo>
                      <a:lnTo>
                        <a:pt x="285" y="215"/>
                      </a:lnTo>
                      <a:lnTo>
                        <a:pt x="286" y="211"/>
                      </a:lnTo>
                      <a:lnTo>
                        <a:pt x="287" y="207"/>
                      </a:lnTo>
                      <a:lnTo>
                        <a:pt x="286" y="201"/>
                      </a:lnTo>
                      <a:lnTo>
                        <a:pt x="285" y="195"/>
                      </a:lnTo>
                      <a:lnTo>
                        <a:pt x="285" y="195"/>
                      </a:lnTo>
                      <a:lnTo>
                        <a:pt x="281" y="186"/>
                      </a:lnTo>
                      <a:lnTo>
                        <a:pt x="275" y="178"/>
                      </a:lnTo>
                      <a:lnTo>
                        <a:pt x="269" y="169"/>
                      </a:lnTo>
                      <a:lnTo>
                        <a:pt x="262" y="162"/>
                      </a:lnTo>
                      <a:lnTo>
                        <a:pt x="252" y="153"/>
                      </a:lnTo>
                      <a:lnTo>
                        <a:pt x="246" y="150"/>
                      </a:lnTo>
                      <a:lnTo>
                        <a:pt x="246" y="150"/>
                      </a:lnTo>
                      <a:lnTo>
                        <a:pt x="244" y="149"/>
                      </a:lnTo>
                      <a:lnTo>
                        <a:pt x="240" y="146"/>
                      </a:lnTo>
                      <a:lnTo>
                        <a:pt x="239" y="143"/>
                      </a:lnTo>
                      <a:lnTo>
                        <a:pt x="236" y="140"/>
                      </a:lnTo>
                      <a:lnTo>
                        <a:pt x="235" y="135"/>
                      </a:lnTo>
                      <a:lnTo>
                        <a:pt x="235" y="130"/>
                      </a:lnTo>
                      <a:lnTo>
                        <a:pt x="235" y="130"/>
                      </a:lnTo>
                      <a:lnTo>
                        <a:pt x="239" y="128"/>
                      </a:lnTo>
                      <a:lnTo>
                        <a:pt x="241" y="124"/>
                      </a:lnTo>
                      <a:lnTo>
                        <a:pt x="243" y="120"/>
                      </a:lnTo>
                      <a:lnTo>
                        <a:pt x="246" y="114"/>
                      </a:lnTo>
                      <a:lnTo>
                        <a:pt x="247" y="107"/>
                      </a:lnTo>
                      <a:lnTo>
                        <a:pt x="244" y="98"/>
                      </a:lnTo>
                      <a:lnTo>
                        <a:pt x="241" y="90"/>
                      </a:lnTo>
                      <a:lnTo>
                        <a:pt x="241" y="90"/>
                      </a:lnTo>
                      <a:lnTo>
                        <a:pt x="237" y="84"/>
                      </a:lnTo>
                      <a:lnTo>
                        <a:pt x="237" y="79"/>
                      </a:lnTo>
                      <a:lnTo>
                        <a:pt x="237" y="74"/>
                      </a:lnTo>
                      <a:lnTo>
                        <a:pt x="239" y="68"/>
                      </a:lnTo>
                      <a:lnTo>
                        <a:pt x="241" y="58"/>
                      </a:lnTo>
                      <a:lnTo>
                        <a:pt x="241" y="55"/>
                      </a:lnTo>
                      <a:lnTo>
                        <a:pt x="240" y="52"/>
                      </a:lnTo>
                      <a:lnTo>
                        <a:pt x="240" y="52"/>
                      </a:lnTo>
                      <a:lnTo>
                        <a:pt x="223" y="39"/>
                      </a:lnTo>
                      <a:lnTo>
                        <a:pt x="208" y="30"/>
                      </a:lnTo>
                      <a:lnTo>
                        <a:pt x="190" y="18"/>
                      </a:lnTo>
                      <a:lnTo>
                        <a:pt x="171" y="9"/>
                      </a:lnTo>
                      <a:lnTo>
                        <a:pt x="162" y="5"/>
                      </a:lnTo>
                      <a:lnTo>
                        <a:pt x="152" y="1"/>
                      </a:lnTo>
                      <a:lnTo>
                        <a:pt x="144" y="0"/>
                      </a:lnTo>
                      <a:lnTo>
                        <a:pt x="134" y="0"/>
                      </a:lnTo>
                      <a:lnTo>
                        <a:pt x="127" y="1"/>
                      </a:lnTo>
                      <a:lnTo>
                        <a:pt x="120" y="5"/>
                      </a:lnTo>
                      <a:lnTo>
                        <a:pt x="120" y="5"/>
                      </a:lnTo>
                      <a:close/>
                    </a:path>
                  </a:pathLst>
                </a:custGeom>
                <a:solidFill>
                  <a:srgbClr val="FF33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888" name="Freeform 3688"/>
                <p:cNvSpPr>
                  <a:spLocks/>
                </p:cNvSpPr>
                <p:nvPr/>
              </p:nvSpPr>
              <p:spPr bwMode="auto">
                <a:xfrm>
                  <a:off x="4642" y="529"/>
                  <a:ext cx="124" cy="138"/>
                </a:xfrm>
                <a:custGeom>
                  <a:avLst/>
                  <a:gdLst/>
                  <a:ahLst/>
                  <a:cxnLst>
                    <a:cxn ang="0">
                      <a:pos x="5" y="125"/>
                    </a:cxn>
                    <a:cxn ang="0">
                      <a:pos x="17" y="110"/>
                    </a:cxn>
                    <a:cxn ang="0">
                      <a:pos x="21" y="102"/>
                    </a:cxn>
                    <a:cxn ang="0">
                      <a:pos x="43" y="60"/>
                    </a:cxn>
                    <a:cxn ang="0">
                      <a:pos x="46" y="48"/>
                    </a:cxn>
                    <a:cxn ang="0">
                      <a:pos x="47" y="30"/>
                    </a:cxn>
                    <a:cxn ang="0">
                      <a:pos x="52" y="18"/>
                    </a:cxn>
                    <a:cxn ang="0">
                      <a:pos x="56" y="15"/>
                    </a:cxn>
                    <a:cxn ang="0">
                      <a:pos x="62" y="15"/>
                    </a:cxn>
                    <a:cxn ang="0">
                      <a:pos x="68" y="17"/>
                    </a:cxn>
                    <a:cxn ang="0">
                      <a:pos x="74" y="23"/>
                    </a:cxn>
                    <a:cxn ang="0">
                      <a:pos x="76" y="30"/>
                    </a:cxn>
                    <a:cxn ang="0">
                      <a:pos x="76" y="32"/>
                    </a:cxn>
                    <a:cxn ang="0">
                      <a:pos x="76" y="35"/>
                    </a:cxn>
                    <a:cxn ang="0">
                      <a:pos x="77" y="37"/>
                    </a:cxn>
                    <a:cxn ang="0">
                      <a:pos x="84" y="38"/>
                    </a:cxn>
                    <a:cxn ang="0">
                      <a:pos x="87" y="37"/>
                    </a:cxn>
                    <a:cxn ang="0">
                      <a:pos x="102" y="28"/>
                    </a:cxn>
                    <a:cxn ang="0">
                      <a:pos x="123" y="19"/>
                    </a:cxn>
                    <a:cxn ang="0">
                      <a:pos x="129" y="18"/>
                    </a:cxn>
                    <a:cxn ang="0">
                      <a:pos x="141" y="12"/>
                    </a:cxn>
                    <a:cxn ang="0">
                      <a:pos x="146" y="6"/>
                    </a:cxn>
                    <a:cxn ang="0">
                      <a:pos x="156" y="0"/>
                    </a:cxn>
                    <a:cxn ang="0">
                      <a:pos x="166" y="3"/>
                    </a:cxn>
                    <a:cxn ang="0">
                      <a:pos x="175" y="10"/>
                    </a:cxn>
                    <a:cxn ang="0">
                      <a:pos x="182" y="15"/>
                    </a:cxn>
                    <a:cxn ang="0">
                      <a:pos x="187" y="18"/>
                    </a:cxn>
                    <a:cxn ang="0">
                      <a:pos x="187" y="31"/>
                    </a:cxn>
                    <a:cxn ang="0">
                      <a:pos x="184" y="47"/>
                    </a:cxn>
                    <a:cxn ang="0">
                      <a:pos x="182" y="52"/>
                    </a:cxn>
                    <a:cxn ang="0">
                      <a:pos x="167" y="74"/>
                    </a:cxn>
                    <a:cxn ang="0">
                      <a:pos x="166" y="84"/>
                    </a:cxn>
                    <a:cxn ang="0">
                      <a:pos x="165" y="97"/>
                    </a:cxn>
                    <a:cxn ang="0">
                      <a:pos x="165" y="100"/>
                    </a:cxn>
                    <a:cxn ang="0">
                      <a:pos x="160" y="103"/>
                    </a:cxn>
                    <a:cxn ang="0">
                      <a:pos x="154" y="102"/>
                    </a:cxn>
                    <a:cxn ang="0">
                      <a:pos x="150" y="112"/>
                    </a:cxn>
                    <a:cxn ang="0">
                      <a:pos x="142" y="113"/>
                    </a:cxn>
                    <a:cxn ang="0">
                      <a:pos x="142" y="121"/>
                    </a:cxn>
                    <a:cxn ang="0">
                      <a:pos x="140" y="123"/>
                    </a:cxn>
                    <a:cxn ang="0">
                      <a:pos x="131" y="128"/>
                    </a:cxn>
                    <a:cxn ang="0">
                      <a:pos x="128" y="134"/>
                    </a:cxn>
                    <a:cxn ang="0">
                      <a:pos x="123" y="142"/>
                    </a:cxn>
                    <a:cxn ang="0">
                      <a:pos x="118" y="142"/>
                    </a:cxn>
                    <a:cxn ang="0">
                      <a:pos x="107" y="139"/>
                    </a:cxn>
                    <a:cxn ang="0">
                      <a:pos x="95" y="128"/>
                    </a:cxn>
                    <a:cxn ang="0">
                      <a:pos x="92" y="136"/>
                    </a:cxn>
                    <a:cxn ang="0">
                      <a:pos x="90" y="145"/>
                    </a:cxn>
                    <a:cxn ang="0">
                      <a:pos x="89" y="152"/>
                    </a:cxn>
                    <a:cxn ang="0">
                      <a:pos x="94" y="159"/>
                    </a:cxn>
                    <a:cxn ang="0">
                      <a:pos x="98" y="167"/>
                    </a:cxn>
                    <a:cxn ang="0">
                      <a:pos x="98" y="169"/>
                    </a:cxn>
                    <a:cxn ang="0">
                      <a:pos x="92" y="174"/>
                    </a:cxn>
                    <a:cxn ang="0">
                      <a:pos x="81" y="178"/>
                    </a:cxn>
                    <a:cxn ang="0">
                      <a:pos x="64" y="178"/>
                    </a:cxn>
                    <a:cxn ang="0">
                      <a:pos x="53" y="175"/>
                    </a:cxn>
                    <a:cxn ang="0">
                      <a:pos x="30" y="164"/>
                    </a:cxn>
                    <a:cxn ang="0">
                      <a:pos x="11" y="147"/>
                    </a:cxn>
                    <a:cxn ang="0">
                      <a:pos x="1" y="133"/>
                    </a:cxn>
                    <a:cxn ang="0">
                      <a:pos x="0" y="127"/>
                    </a:cxn>
                    <a:cxn ang="0">
                      <a:pos x="5" y="125"/>
                    </a:cxn>
                  </a:cxnLst>
                  <a:rect l="0" t="0" r="r" b="b"/>
                  <a:pathLst>
                    <a:path w="188" h="179">
                      <a:moveTo>
                        <a:pt x="5" y="125"/>
                      </a:moveTo>
                      <a:lnTo>
                        <a:pt x="5" y="125"/>
                      </a:lnTo>
                      <a:lnTo>
                        <a:pt x="11" y="117"/>
                      </a:lnTo>
                      <a:lnTo>
                        <a:pt x="17" y="110"/>
                      </a:lnTo>
                      <a:lnTo>
                        <a:pt x="21" y="102"/>
                      </a:lnTo>
                      <a:lnTo>
                        <a:pt x="21" y="102"/>
                      </a:lnTo>
                      <a:lnTo>
                        <a:pt x="43" y="60"/>
                      </a:lnTo>
                      <a:lnTo>
                        <a:pt x="43" y="60"/>
                      </a:lnTo>
                      <a:lnTo>
                        <a:pt x="46" y="48"/>
                      </a:lnTo>
                      <a:lnTo>
                        <a:pt x="46" y="48"/>
                      </a:lnTo>
                      <a:lnTo>
                        <a:pt x="46" y="43"/>
                      </a:lnTo>
                      <a:lnTo>
                        <a:pt x="47" y="30"/>
                      </a:lnTo>
                      <a:lnTo>
                        <a:pt x="49" y="24"/>
                      </a:lnTo>
                      <a:lnTo>
                        <a:pt x="52" y="18"/>
                      </a:lnTo>
                      <a:lnTo>
                        <a:pt x="53" y="16"/>
                      </a:lnTo>
                      <a:lnTo>
                        <a:pt x="56" y="15"/>
                      </a:lnTo>
                      <a:lnTo>
                        <a:pt x="59" y="15"/>
                      </a:lnTo>
                      <a:lnTo>
                        <a:pt x="62" y="15"/>
                      </a:lnTo>
                      <a:lnTo>
                        <a:pt x="62" y="15"/>
                      </a:lnTo>
                      <a:lnTo>
                        <a:pt x="68" y="17"/>
                      </a:lnTo>
                      <a:lnTo>
                        <a:pt x="71" y="19"/>
                      </a:lnTo>
                      <a:lnTo>
                        <a:pt x="74" y="23"/>
                      </a:lnTo>
                      <a:lnTo>
                        <a:pt x="76" y="25"/>
                      </a:lnTo>
                      <a:lnTo>
                        <a:pt x="76" y="30"/>
                      </a:lnTo>
                      <a:lnTo>
                        <a:pt x="76" y="32"/>
                      </a:lnTo>
                      <a:lnTo>
                        <a:pt x="76" y="32"/>
                      </a:lnTo>
                      <a:lnTo>
                        <a:pt x="76" y="34"/>
                      </a:lnTo>
                      <a:lnTo>
                        <a:pt x="76" y="35"/>
                      </a:lnTo>
                      <a:lnTo>
                        <a:pt x="77" y="37"/>
                      </a:lnTo>
                      <a:lnTo>
                        <a:pt x="77" y="37"/>
                      </a:lnTo>
                      <a:lnTo>
                        <a:pt x="82" y="38"/>
                      </a:lnTo>
                      <a:lnTo>
                        <a:pt x="84" y="38"/>
                      </a:lnTo>
                      <a:lnTo>
                        <a:pt x="87" y="37"/>
                      </a:lnTo>
                      <a:lnTo>
                        <a:pt x="87" y="37"/>
                      </a:lnTo>
                      <a:lnTo>
                        <a:pt x="92" y="34"/>
                      </a:lnTo>
                      <a:lnTo>
                        <a:pt x="102" y="28"/>
                      </a:lnTo>
                      <a:lnTo>
                        <a:pt x="114" y="23"/>
                      </a:lnTo>
                      <a:lnTo>
                        <a:pt x="123" y="19"/>
                      </a:lnTo>
                      <a:lnTo>
                        <a:pt x="123" y="19"/>
                      </a:lnTo>
                      <a:lnTo>
                        <a:pt x="129" y="18"/>
                      </a:lnTo>
                      <a:lnTo>
                        <a:pt x="136" y="16"/>
                      </a:lnTo>
                      <a:lnTo>
                        <a:pt x="141" y="12"/>
                      </a:lnTo>
                      <a:lnTo>
                        <a:pt x="146" y="6"/>
                      </a:lnTo>
                      <a:lnTo>
                        <a:pt x="146" y="6"/>
                      </a:lnTo>
                      <a:lnTo>
                        <a:pt x="152" y="3"/>
                      </a:lnTo>
                      <a:lnTo>
                        <a:pt x="156" y="0"/>
                      </a:lnTo>
                      <a:lnTo>
                        <a:pt x="161" y="0"/>
                      </a:lnTo>
                      <a:lnTo>
                        <a:pt x="166" y="3"/>
                      </a:lnTo>
                      <a:lnTo>
                        <a:pt x="166" y="3"/>
                      </a:lnTo>
                      <a:lnTo>
                        <a:pt x="175" y="10"/>
                      </a:lnTo>
                      <a:lnTo>
                        <a:pt x="182" y="15"/>
                      </a:lnTo>
                      <a:lnTo>
                        <a:pt x="182" y="15"/>
                      </a:lnTo>
                      <a:lnTo>
                        <a:pt x="185" y="16"/>
                      </a:lnTo>
                      <a:lnTo>
                        <a:pt x="187" y="18"/>
                      </a:lnTo>
                      <a:lnTo>
                        <a:pt x="188" y="23"/>
                      </a:lnTo>
                      <a:lnTo>
                        <a:pt x="187" y="31"/>
                      </a:lnTo>
                      <a:lnTo>
                        <a:pt x="187" y="31"/>
                      </a:lnTo>
                      <a:lnTo>
                        <a:pt x="184" y="47"/>
                      </a:lnTo>
                      <a:lnTo>
                        <a:pt x="182" y="52"/>
                      </a:lnTo>
                      <a:lnTo>
                        <a:pt x="182" y="52"/>
                      </a:lnTo>
                      <a:lnTo>
                        <a:pt x="176" y="62"/>
                      </a:lnTo>
                      <a:lnTo>
                        <a:pt x="167" y="74"/>
                      </a:lnTo>
                      <a:lnTo>
                        <a:pt x="167" y="74"/>
                      </a:lnTo>
                      <a:lnTo>
                        <a:pt x="166" y="84"/>
                      </a:lnTo>
                      <a:lnTo>
                        <a:pt x="165" y="91"/>
                      </a:lnTo>
                      <a:lnTo>
                        <a:pt x="165" y="97"/>
                      </a:lnTo>
                      <a:lnTo>
                        <a:pt x="165" y="97"/>
                      </a:lnTo>
                      <a:lnTo>
                        <a:pt x="165" y="100"/>
                      </a:lnTo>
                      <a:lnTo>
                        <a:pt x="162" y="102"/>
                      </a:lnTo>
                      <a:lnTo>
                        <a:pt x="160" y="103"/>
                      </a:lnTo>
                      <a:lnTo>
                        <a:pt x="154" y="102"/>
                      </a:lnTo>
                      <a:lnTo>
                        <a:pt x="154" y="102"/>
                      </a:lnTo>
                      <a:lnTo>
                        <a:pt x="150" y="112"/>
                      </a:lnTo>
                      <a:lnTo>
                        <a:pt x="150" y="112"/>
                      </a:lnTo>
                      <a:lnTo>
                        <a:pt x="142" y="113"/>
                      </a:lnTo>
                      <a:lnTo>
                        <a:pt x="142" y="113"/>
                      </a:lnTo>
                      <a:lnTo>
                        <a:pt x="142" y="116"/>
                      </a:lnTo>
                      <a:lnTo>
                        <a:pt x="142" y="121"/>
                      </a:lnTo>
                      <a:lnTo>
                        <a:pt x="140" y="123"/>
                      </a:lnTo>
                      <a:lnTo>
                        <a:pt x="140" y="123"/>
                      </a:lnTo>
                      <a:lnTo>
                        <a:pt x="135" y="126"/>
                      </a:lnTo>
                      <a:lnTo>
                        <a:pt x="131" y="128"/>
                      </a:lnTo>
                      <a:lnTo>
                        <a:pt x="131" y="128"/>
                      </a:lnTo>
                      <a:lnTo>
                        <a:pt x="128" y="134"/>
                      </a:lnTo>
                      <a:lnTo>
                        <a:pt x="126" y="139"/>
                      </a:lnTo>
                      <a:lnTo>
                        <a:pt x="123" y="142"/>
                      </a:lnTo>
                      <a:lnTo>
                        <a:pt x="123" y="142"/>
                      </a:lnTo>
                      <a:lnTo>
                        <a:pt x="118" y="142"/>
                      </a:lnTo>
                      <a:lnTo>
                        <a:pt x="113" y="142"/>
                      </a:lnTo>
                      <a:lnTo>
                        <a:pt x="107" y="139"/>
                      </a:lnTo>
                      <a:lnTo>
                        <a:pt x="102" y="135"/>
                      </a:lnTo>
                      <a:lnTo>
                        <a:pt x="95" y="128"/>
                      </a:lnTo>
                      <a:lnTo>
                        <a:pt x="95" y="128"/>
                      </a:lnTo>
                      <a:lnTo>
                        <a:pt x="92" y="136"/>
                      </a:lnTo>
                      <a:lnTo>
                        <a:pt x="92" y="136"/>
                      </a:lnTo>
                      <a:lnTo>
                        <a:pt x="90" y="145"/>
                      </a:lnTo>
                      <a:lnTo>
                        <a:pt x="89" y="149"/>
                      </a:lnTo>
                      <a:lnTo>
                        <a:pt x="89" y="152"/>
                      </a:lnTo>
                      <a:lnTo>
                        <a:pt x="89" y="152"/>
                      </a:lnTo>
                      <a:lnTo>
                        <a:pt x="94" y="159"/>
                      </a:lnTo>
                      <a:lnTo>
                        <a:pt x="97" y="164"/>
                      </a:lnTo>
                      <a:lnTo>
                        <a:pt x="98" y="167"/>
                      </a:lnTo>
                      <a:lnTo>
                        <a:pt x="98" y="167"/>
                      </a:lnTo>
                      <a:lnTo>
                        <a:pt x="98" y="169"/>
                      </a:lnTo>
                      <a:lnTo>
                        <a:pt x="96" y="172"/>
                      </a:lnTo>
                      <a:lnTo>
                        <a:pt x="92" y="174"/>
                      </a:lnTo>
                      <a:lnTo>
                        <a:pt x="88" y="177"/>
                      </a:lnTo>
                      <a:lnTo>
                        <a:pt x="81" y="178"/>
                      </a:lnTo>
                      <a:lnTo>
                        <a:pt x="74" y="179"/>
                      </a:lnTo>
                      <a:lnTo>
                        <a:pt x="64" y="178"/>
                      </a:lnTo>
                      <a:lnTo>
                        <a:pt x="53" y="175"/>
                      </a:lnTo>
                      <a:lnTo>
                        <a:pt x="53" y="175"/>
                      </a:lnTo>
                      <a:lnTo>
                        <a:pt x="42" y="171"/>
                      </a:lnTo>
                      <a:lnTo>
                        <a:pt x="30" y="164"/>
                      </a:lnTo>
                      <a:lnTo>
                        <a:pt x="20" y="155"/>
                      </a:lnTo>
                      <a:lnTo>
                        <a:pt x="11" y="147"/>
                      </a:lnTo>
                      <a:lnTo>
                        <a:pt x="5" y="140"/>
                      </a:lnTo>
                      <a:lnTo>
                        <a:pt x="1" y="133"/>
                      </a:lnTo>
                      <a:lnTo>
                        <a:pt x="0" y="129"/>
                      </a:lnTo>
                      <a:lnTo>
                        <a:pt x="0" y="127"/>
                      </a:lnTo>
                      <a:lnTo>
                        <a:pt x="3" y="126"/>
                      </a:lnTo>
                      <a:lnTo>
                        <a:pt x="5" y="125"/>
                      </a:lnTo>
                      <a:lnTo>
                        <a:pt x="5" y="125"/>
                      </a:lnTo>
                      <a:close/>
                    </a:path>
                  </a:pathLst>
                </a:custGeom>
                <a:solidFill>
                  <a:srgbClr val="D2D0D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889" name="Freeform 3689"/>
                <p:cNvSpPr>
                  <a:spLocks/>
                </p:cNvSpPr>
                <p:nvPr/>
              </p:nvSpPr>
              <p:spPr bwMode="auto">
                <a:xfrm>
                  <a:off x="4661" y="474"/>
                  <a:ext cx="114" cy="128"/>
                </a:xfrm>
                <a:custGeom>
                  <a:avLst/>
                  <a:gdLst/>
                  <a:ahLst/>
                  <a:cxnLst>
                    <a:cxn ang="0">
                      <a:pos x="154" y="61"/>
                    </a:cxn>
                    <a:cxn ang="0">
                      <a:pos x="161" y="64"/>
                    </a:cxn>
                    <a:cxn ang="0">
                      <a:pos x="168" y="75"/>
                    </a:cxn>
                    <a:cxn ang="0">
                      <a:pos x="172" y="93"/>
                    </a:cxn>
                    <a:cxn ang="0">
                      <a:pos x="172" y="106"/>
                    </a:cxn>
                    <a:cxn ang="0">
                      <a:pos x="168" y="167"/>
                    </a:cxn>
                    <a:cxn ang="0">
                      <a:pos x="165" y="152"/>
                    </a:cxn>
                    <a:cxn ang="0">
                      <a:pos x="163" y="132"/>
                    </a:cxn>
                    <a:cxn ang="0">
                      <a:pos x="164" y="126"/>
                    </a:cxn>
                    <a:cxn ang="0">
                      <a:pos x="165" y="108"/>
                    </a:cxn>
                    <a:cxn ang="0">
                      <a:pos x="164" y="101"/>
                    </a:cxn>
                    <a:cxn ang="0">
                      <a:pos x="161" y="117"/>
                    </a:cxn>
                    <a:cxn ang="0">
                      <a:pos x="157" y="126"/>
                    </a:cxn>
                    <a:cxn ang="0">
                      <a:pos x="155" y="136"/>
                    </a:cxn>
                    <a:cxn ang="0">
                      <a:pos x="156" y="161"/>
                    </a:cxn>
                    <a:cxn ang="0">
                      <a:pos x="154" y="154"/>
                    </a:cxn>
                    <a:cxn ang="0">
                      <a:pos x="151" y="140"/>
                    </a:cxn>
                    <a:cxn ang="0">
                      <a:pos x="155" y="109"/>
                    </a:cxn>
                    <a:cxn ang="0">
                      <a:pos x="157" y="93"/>
                    </a:cxn>
                    <a:cxn ang="0">
                      <a:pos x="154" y="88"/>
                    </a:cxn>
                    <a:cxn ang="0">
                      <a:pos x="145" y="82"/>
                    </a:cxn>
                    <a:cxn ang="0">
                      <a:pos x="141" y="78"/>
                    </a:cxn>
                    <a:cxn ang="0">
                      <a:pos x="131" y="74"/>
                    </a:cxn>
                    <a:cxn ang="0">
                      <a:pos x="125" y="75"/>
                    </a:cxn>
                    <a:cxn ang="0">
                      <a:pos x="119" y="78"/>
                    </a:cxn>
                    <a:cxn ang="0">
                      <a:pos x="111" y="87"/>
                    </a:cxn>
                    <a:cxn ang="0">
                      <a:pos x="104" y="90"/>
                    </a:cxn>
                    <a:cxn ang="0">
                      <a:pos x="75" y="100"/>
                    </a:cxn>
                    <a:cxn ang="0">
                      <a:pos x="55" y="113"/>
                    </a:cxn>
                    <a:cxn ang="0">
                      <a:pos x="51" y="111"/>
                    </a:cxn>
                    <a:cxn ang="0">
                      <a:pos x="44" y="107"/>
                    </a:cxn>
                    <a:cxn ang="0">
                      <a:pos x="45" y="104"/>
                    </a:cxn>
                    <a:cxn ang="0">
                      <a:pos x="42" y="95"/>
                    </a:cxn>
                    <a:cxn ang="0">
                      <a:pos x="38" y="89"/>
                    </a:cxn>
                    <a:cxn ang="0">
                      <a:pos x="32" y="87"/>
                    </a:cxn>
                    <a:cxn ang="0">
                      <a:pos x="27" y="88"/>
                    </a:cxn>
                    <a:cxn ang="0">
                      <a:pos x="22" y="93"/>
                    </a:cxn>
                    <a:cxn ang="0">
                      <a:pos x="17" y="104"/>
                    </a:cxn>
                    <a:cxn ang="0">
                      <a:pos x="17" y="123"/>
                    </a:cxn>
                    <a:cxn ang="0">
                      <a:pos x="9" y="141"/>
                    </a:cxn>
                    <a:cxn ang="0">
                      <a:pos x="8" y="142"/>
                    </a:cxn>
                    <a:cxn ang="0">
                      <a:pos x="6" y="140"/>
                    </a:cxn>
                    <a:cxn ang="0">
                      <a:pos x="0" y="122"/>
                    </a:cxn>
                    <a:cxn ang="0">
                      <a:pos x="0" y="93"/>
                    </a:cxn>
                    <a:cxn ang="0">
                      <a:pos x="3" y="59"/>
                    </a:cxn>
                    <a:cxn ang="0">
                      <a:pos x="6" y="51"/>
                    </a:cxn>
                    <a:cxn ang="0">
                      <a:pos x="19" y="31"/>
                    </a:cxn>
                    <a:cxn ang="0">
                      <a:pos x="26" y="22"/>
                    </a:cxn>
                    <a:cxn ang="0">
                      <a:pos x="44" y="10"/>
                    </a:cxn>
                    <a:cxn ang="0">
                      <a:pos x="62" y="3"/>
                    </a:cxn>
                    <a:cxn ang="0">
                      <a:pos x="87" y="2"/>
                    </a:cxn>
                    <a:cxn ang="0">
                      <a:pos x="101" y="4"/>
                    </a:cxn>
                    <a:cxn ang="0">
                      <a:pos x="118" y="13"/>
                    </a:cxn>
                    <a:cxn ang="0">
                      <a:pos x="137" y="29"/>
                    </a:cxn>
                    <a:cxn ang="0">
                      <a:pos x="149" y="43"/>
                    </a:cxn>
                    <a:cxn ang="0">
                      <a:pos x="152" y="55"/>
                    </a:cxn>
                    <a:cxn ang="0">
                      <a:pos x="154" y="61"/>
                    </a:cxn>
                  </a:cxnLst>
                  <a:rect l="0" t="0" r="r" b="b"/>
                  <a:pathLst>
                    <a:path w="172" h="167">
                      <a:moveTo>
                        <a:pt x="154" y="61"/>
                      </a:moveTo>
                      <a:lnTo>
                        <a:pt x="154" y="61"/>
                      </a:lnTo>
                      <a:lnTo>
                        <a:pt x="157" y="62"/>
                      </a:lnTo>
                      <a:lnTo>
                        <a:pt x="161" y="64"/>
                      </a:lnTo>
                      <a:lnTo>
                        <a:pt x="164" y="69"/>
                      </a:lnTo>
                      <a:lnTo>
                        <a:pt x="168" y="75"/>
                      </a:lnTo>
                      <a:lnTo>
                        <a:pt x="171" y="83"/>
                      </a:lnTo>
                      <a:lnTo>
                        <a:pt x="172" y="93"/>
                      </a:lnTo>
                      <a:lnTo>
                        <a:pt x="172" y="106"/>
                      </a:lnTo>
                      <a:lnTo>
                        <a:pt x="172" y="106"/>
                      </a:lnTo>
                      <a:lnTo>
                        <a:pt x="169" y="148"/>
                      </a:lnTo>
                      <a:lnTo>
                        <a:pt x="168" y="167"/>
                      </a:lnTo>
                      <a:lnTo>
                        <a:pt x="168" y="167"/>
                      </a:lnTo>
                      <a:lnTo>
                        <a:pt x="165" y="152"/>
                      </a:lnTo>
                      <a:lnTo>
                        <a:pt x="163" y="139"/>
                      </a:lnTo>
                      <a:lnTo>
                        <a:pt x="163" y="132"/>
                      </a:lnTo>
                      <a:lnTo>
                        <a:pt x="164" y="126"/>
                      </a:lnTo>
                      <a:lnTo>
                        <a:pt x="164" y="126"/>
                      </a:lnTo>
                      <a:lnTo>
                        <a:pt x="165" y="115"/>
                      </a:lnTo>
                      <a:lnTo>
                        <a:pt x="165" y="108"/>
                      </a:lnTo>
                      <a:lnTo>
                        <a:pt x="164" y="101"/>
                      </a:lnTo>
                      <a:lnTo>
                        <a:pt x="164" y="101"/>
                      </a:lnTo>
                      <a:lnTo>
                        <a:pt x="163" y="109"/>
                      </a:lnTo>
                      <a:lnTo>
                        <a:pt x="161" y="117"/>
                      </a:lnTo>
                      <a:lnTo>
                        <a:pt x="157" y="126"/>
                      </a:lnTo>
                      <a:lnTo>
                        <a:pt x="157" y="126"/>
                      </a:lnTo>
                      <a:lnTo>
                        <a:pt x="156" y="130"/>
                      </a:lnTo>
                      <a:lnTo>
                        <a:pt x="155" y="136"/>
                      </a:lnTo>
                      <a:lnTo>
                        <a:pt x="155" y="148"/>
                      </a:lnTo>
                      <a:lnTo>
                        <a:pt x="156" y="161"/>
                      </a:lnTo>
                      <a:lnTo>
                        <a:pt x="156" y="161"/>
                      </a:lnTo>
                      <a:lnTo>
                        <a:pt x="154" y="154"/>
                      </a:lnTo>
                      <a:lnTo>
                        <a:pt x="151" y="147"/>
                      </a:lnTo>
                      <a:lnTo>
                        <a:pt x="151" y="140"/>
                      </a:lnTo>
                      <a:lnTo>
                        <a:pt x="151" y="140"/>
                      </a:lnTo>
                      <a:lnTo>
                        <a:pt x="155" y="109"/>
                      </a:lnTo>
                      <a:lnTo>
                        <a:pt x="155" y="109"/>
                      </a:lnTo>
                      <a:lnTo>
                        <a:pt x="157" y="93"/>
                      </a:lnTo>
                      <a:lnTo>
                        <a:pt x="157" y="93"/>
                      </a:lnTo>
                      <a:lnTo>
                        <a:pt x="154" y="88"/>
                      </a:lnTo>
                      <a:lnTo>
                        <a:pt x="149" y="84"/>
                      </a:lnTo>
                      <a:lnTo>
                        <a:pt x="145" y="82"/>
                      </a:lnTo>
                      <a:lnTo>
                        <a:pt x="145" y="82"/>
                      </a:lnTo>
                      <a:lnTo>
                        <a:pt x="141" y="78"/>
                      </a:lnTo>
                      <a:lnTo>
                        <a:pt x="136" y="75"/>
                      </a:lnTo>
                      <a:lnTo>
                        <a:pt x="131" y="74"/>
                      </a:lnTo>
                      <a:lnTo>
                        <a:pt x="128" y="74"/>
                      </a:lnTo>
                      <a:lnTo>
                        <a:pt x="125" y="75"/>
                      </a:lnTo>
                      <a:lnTo>
                        <a:pt x="125" y="75"/>
                      </a:lnTo>
                      <a:lnTo>
                        <a:pt x="119" y="78"/>
                      </a:lnTo>
                      <a:lnTo>
                        <a:pt x="114" y="83"/>
                      </a:lnTo>
                      <a:lnTo>
                        <a:pt x="111" y="87"/>
                      </a:lnTo>
                      <a:lnTo>
                        <a:pt x="104" y="90"/>
                      </a:lnTo>
                      <a:lnTo>
                        <a:pt x="104" y="90"/>
                      </a:lnTo>
                      <a:lnTo>
                        <a:pt x="86" y="95"/>
                      </a:lnTo>
                      <a:lnTo>
                        <a:pt x="75" y="100"/>
                      </a:lnTo>
                      <a:lnTo>
                        <a:pt x="64" y="107"/>
                      </a:lnTo>
                      <a:lnTo>
                        <a:pt x="55" y="113"/>
                      </a:lnTo>
                      <a:lnTo>
                        <a:pt x="55" y="113"/>
                      </a:lnTo>
                      <a:lnTo>
                        <a:pt x="51" y="111"/>
                      </a:lnTo>
                      <a:lnTo>
                        <a:pt x="46" y="109"/>
                      </a:lnTo>
                      <a:lnTo>
                        <a:pt x="44" y="107"/>
                      </a:lnTo>
                      <a:lnTo>
                        <a:pt x="44" y="107"/>
                      </a:lnTo>
                      <a:lnTo>
                        <a:pt x="45" y="104"/>
                      </a:lnTo>
                      <a:lnTo>
                        <a:pt x="44" y="98"/>
                      </a:lnTo>
                      <a:lnTo>
                        <a:pt x="42" y="95"/>
                      </a:lnTo>
                      <a:lnTo>
                        <a:pt x="41" y="93"/>
                      </a:lnTo>
                      <a:lnTo>
                        <a:pt x="38" y="89"/>
                      </a:lnTo>
                      <a:lnTo>
                        <a:pt x="32" y="87"/>
                      </a:lnTo>
                      <a:lnTo>
                        <a:pt x="32" y="87"/>
                      </a:lnTo>
                      <a:lnTo>
                        <a:pt x="29" y="87"/>
                      </a:lnTo>
                      <a:lnTo>
                        <a:pt x="27" y="88"/>
                      </a:lnTo>
                      <a:lnTo>
                        <a:pt x="25" y="89"/>
                      </a:lnTo>
                      <a:lnTo>
                        <a:pt x="22" y="93"/>
                      </a:lnTo>
                      <a:lnTo>
                        <a:pt x="20" y="97"/>
                      </a:lnTo>
                      <a:lnTo>
                        <a:pt x="17" y="104"/>
                      </a:lnTo>
                      <a:lnTo>
                        <a:pt x="17" y="113"/>
                      </a:lnTo>
                      <a:lnTo>
                        <a:pt x="17" y="123"/>
                      </a:lnTo>
                      <a:lnTo>
                        <a:pt x="17" y="123"/>
                      </a:lnTo>
                      <a:lnTo>
                        <a:pt x="9" y="141"/>
                      </a:lnTo>
                      <a:lnTo>
                        <a:pt x="9" y="141"/>
                      </a:lnTo>
                      <a:lnTo>
                        <a:pt x="8" y="142"/>
                      </a:lnTo>
                      <a:lnTo>
                        <a:pt x="8" y="142"/>
                      </a:lnTo>
                      <a:lnTo>
                        <a:pt x="6" y="140"/>
                      </a:lnTo>
                      <a:lnTo>
                        <a:pt x="2" y="133"/>
                      </a:lnTo>
                      <a:lnTo>
                        <a:pt x="0" y="122"/>
                      </a:lnTo>
                      <a:lnTo>
                        <a:pt x="0" y="122"/>
                      </a:lnTo>
                      <a:lnTo>
                        <a:pt x="0" y="93"/>
                      </a:lnTo>
                      <a:lnTo>
                        <a:pt x="2" y="69"/>
                      </a:lnTo>
                      <a:lnTo>
                        <a:pt x="3" y="59"/>
                      </a:lnTo>
                      <a:lnTo>
                        <a:pt x="6" y="51"/>
                      </a:lnTo>
                      <a:lnTo>
                        <a:pt x="6" y="51"/>
                      </a:lnTo>
                      <a:lnTo>
                        <a:pt x="13" y="41"/>
                      </a:lnTo>
                      <a:lnTo>
                        <a:pt x="19" y="31"/>
                      </a:lnTo>
                      <a:lnTo>
                        <a:pt x="26" y="22"/>
                      </a:lnTo>
                      <a:lnTo>
                        <a:pt x="26" y="22"/>
                      </a:lnTo>
                      <a:lnTo>
                        <a:pt x="36" y="13"/>
                      </a:lnTo>
                      <a:lnTo>
                        <a:pt x="44" y="10"/>
                      </a:lnTo>
                      <a:lnTo>
                        <a:pt x="52" y="5"/>
                      </a:lnTo>
                      <a:lnTo>
                        <a:pt x="62" y="3"/>
                      </a:lnTo>
                      <a:lnTo>
                        <a:pt x="74" y="0"/>
                      </a:lnTo>
                      <a:lnTo>
                        <a:pt x="87" y="2"/>
                      </a:lnTo>
                      <a:lnTo>
                        <a:pt x="101" y="4"/>
                      </a:lnTo>
                      <a:lnTo>
                        <a:pt x="101" y="4"/>
                      </a:lnTo>
                      <a:lnTo>
                        <a:pt x="110" y="9"/>
                      </a:lnTo>
                      <a:lnTo>
                        <a:pt x="118" y="13"/>
                      </a:lnTo>
                      <a:lnTo>
                        <a:pt x="128" y="20"/>
                      </a:lnTo>
                      <a:lnTo>
                        <a:pt x="137" y="29"/>
                      </a:lnTo>
                      <a:lnTo>
                        <a:pt x="145" y="38"/>
                      </a:lnTo>
                      <a:lnTo>
                        <a:pt x="149" y="43"/>
                      </a:lnTo>
                      <a:lnTo>
                        <a:pt x="151" y="49"/>
                      </a:lnTo>
                      <a:lnTo>
                        <a:pt x="152" y="55"/>
                      </a:lnTo>
                      <a:lnTo>
                        <a:pt x="154" y="61"/>
                      </a:lnTo>
                      <a:lnTo>
                        <a:pt x="154" y="61"/>
                      </a:lnTo>
                      <a:close/>
                    </a:path>
                  </a:pathLst>
                </a:custGeom>
                <a:solidFill>
                  <a:srgbClr val="B39D5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890" name="Freeform 3690"/>
                <p:cNvSpPr>
                  <a:spLocks/>
                </p:cNvSpPr>
                <p:nvPr/>
              </p:nvSpPr>
              <p:spPr bwMode="auto">
                <a:xfrm>
                  <a:off x="4740" y="839"/>
                  <a:ext cx="128" cy="16"/>
                </a:xfrm>
                <a:custGeom>
                  <a:avLst/>
                  <a:gdLst/>
                  <a:ahLst/>
                  <a:cxnLst>
                    <a:cxn ang="0">
                      <a:pos x="1" y="0"/>
                    </a:cxn>
                    <a:cxn ang="0">
                      <a:pos x="1" y="0"/>
                    </a:cxn>
                    <a:cxn ang="0">
                      <a:pos x="0" y="9"/>
                    </a:cxn>
                    <a:cxn ang="0">
                      <a:pos x="0" y="15"/>
                    </a:cxn>
                    <a:cxn ang="0">
                      <a:pos x="0" y="18"/>
                    </a:cxn>
                    <a:cxn ang="0">
                      <a:pos x="1" y="21"/>
                    </a:cxn>
                    <a:cxn ang="0">
                      <a:pos x="191" y="21"/>
                    </a:cxn>
                    <a:cxn ang="0">
                      <a:pos x="191" y="21"/>
                    </a:cxn>
                    <a:cxn ang="0">
                      <a:pos x="193" y="12"/>
                    </a:cxn>
                    <a:cxn ang="0">
                      <a:pos x="193" y="5"/>
                    </a:cxn>
                    <a:cxn ang="0">
                      <a:pos x="192" y="3"/>
                    </a:cxn>
                    <a:cxn ang="0">
                      <a:pos x="191" y="0"/>
                    </a:cxn>
                    <a:cxn ang="0">
                      <a:pos x="1" y="0"/>
                    </a:cxn>
                  </a:cxnLst>
                  <a:rect l="0" t="0" r="r" b="b"/>
                  <a:pathLst>
                    <a:path w="193" h="21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9"/>
                      </a:lnTo>
                      <a:lnTo>
                        <a:pt x="0" y="15"/>
                      </a:lnTo>
                      <a:lnTo>
                        <a:pt x="0" y="18"/>
                      </a:lnTo>
                      <a:lnTo>
                        <a:pt x="1" y="21"/>
                      </a:lnTo>
                      <a:lnTo>
                        <a:pt x="191" y="21"/>
                      </a:lnTo>
                      <a:lnTo>
                        <a:pt x="191" y="21"/>
                      </a:lnTo>
                      <a:lnTo>
                        <a:pt x="193" y="12"/>
                      </a:lnTo>
                      <a:lnTo>
                        <a:pt x="193" y="5"/>
                      </a:lnTo>
                      <a:lnTo>
                        <a:pt x="192" y="3"/>
                      </a:lnTo>
                      <a:lnTo>
                        <a:pt x="19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968E8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891" name="Freeform 3691"/>
                <p:cNvSpPr>
                  <a:spLocks/>
                </p:cNvSpPr>
                <p:nvPr/>
              </p:nvSpPr>
              <p:spPr bwMode="auto">
                <a:xfrm>
                  <a:off x="4548" y="690"/>
                  <a:ext cx="257" cy="193"/>
                </a:xfrm>
                <a:custGeom>
                  <a:avLst/>
                  <a:gdLst/>
                  <a:ahLst/>
                  <a:cxnLst>
                    <a:cxn ang="0">
                      <a:pos x="28" y="1"/>
                    </a:cxn>
                    <a:cxn ang="0">
                      <a:pos x="13" y="82"/>
                    </a:cxn>
                    <a:cxn ang="0">
                      <a:pos x="3" y="147"/>
                    </a:cxn>
                    <a:cxn ang="0">
                      <a:pos x="0" y="193"/>
                    </a:cxn>
                    <a:cxn ang="0">
                      <a:pos x="2" y="206"/>
                    </a:cxn>
                    <a:cxn ang="0">
                      <a:pos x="8" y="232"/>
                    </a:cxn>
                    <a:cxn ang="0">
                      <a:pos x="12" y="244"/>
                    </a:cxn>
                    <a:cxn ang="0">
                      <a:pos x="19" y="247"/>
                    </a:cxn>
                    <a:cxn ang="0">
                      <a:pos x="35" y="250"/>
                    </a:cxn>
                    <a:cxn ang="0">
                      <a:pos x="48" y="250"/>
                    </a:cxn>
                    <a:cxn ang="0">
                      <a:pos x="96" y="249"/>
                    </a:cxn>
                    <a:cxn ang="0">
                      <a:pos x="125" y="244"/>
                    </a:cxn>
                    <a:cxn ang="0">
                      <a:pos x="202" y="224"/>
                    </a:cxn>
                    <a:cxn ang="0">
                      <a:pos x="250" y="211"/>
                    </a:cxn>
                    <a:cxn ang="0">
                      <a:pos x="277" y="206"/>
                    </a:cxn>
                    <a:cxn ang="0">
                      <a:pos x="288" y="202"/>
                    </a:cxn>
                    <a:cxn ang="0">
                      <a:pos x="297" y="198"/>
                    </a:cxn>
                    <a:cxn ang="0">
                      <a:pos x="313" y="192"/>
                    </a:cxn>
                    <a:cxn ang="0">
                      <a:pos x="333" y="184"/>
                    </a:cxn>
                    <a:cxn ang="0">
                      <a:pos x="352" y="190"/>
                    </a:cxn>
                    <a:cxn ang="0">
                      <a:pos x="360" y="190"/>
                    </a:cxn>
                    <a:cxn ang="0">
                      <a:pos x="342" y="175"/>
                    </a:cxn>
                    <a:cxn ang="0">
                      <a:pos x="347" y="171"/>
                    </a:cxn>
                    <a:cxn ang="0">
                      <a:pos x="361" y="179"/>
                    </a:cxn>
                    <a:cxn ang="0">
                      <a:pos x="372" y="185"/>
                    </a:cxn>
                    <a:cxn ang="0">
                      <a:pos x="382" y="184"/>
                    </a:cxn>
                    <a:cxn ang="0">
                      <a:pos x="388" y="183"/>
                    </a:cxn>
                    <a:cxn ang="0">
                      <a:pos x="382" y="171"/>
                    </a:cxn>
                    <a:cxn ang="0">
                      <a:pos x="378" y="165"/>
                    </a:cxn>
                    <a:cxn ang="0">
                      <a:pos x="356" y="147"/>
                    </a:cxn>
                    <a:cxn ang="0">
                      <a:pos x="355" y="146"/>
                    </a:cxn>
                    <a:cxn ang="0">
                      <a:pos x="351" y="147"/>
                    </a:cxn>
                    <a:cxn ang="0">
                      <a:pos x="330" y="147"/>
                    </a:cxn>
                    <a:cxn ang="0">
                      <a:pos x="315" y="147"/>
                    </a:cxn>
                    <a:cxn ang="0">
                      <a:pos x="303" y="150"/>
                    </a:cxn>
                    <a:cxn ang="0">
                      <a:pos x="297" y="152"/>
                    </a:cxn>
                    <a:cxn ang="0">
                      <a:pos x="254" y="176"/>
                    </a:cxn>
                    <a:cxn ang="0">
                      <a:pos x="121" y="176"/>
                    </a:cxn>
                    <a:cxn ang="0">
                      <a:pos x="102" y="177"/>
                    </a:cxn>
                    <a:cxn ang="0">
                      <a:pos x="75" y="179"/>
                    </a:cxn>
                    <a:cxn ang="0">
                      <a:pos x="69" y="180"/>
                    </a:cxn>
                    <a:cxn ang="0">
                      <a:pos x="74" y="143"/>
                    </a:cxn>
                    <a:cxn ang="0">
                      <a:pos x="76" y="131"/>
                    </a:cxn>
                    <a:cxn ang="0">
                      <a:pos x="96" y="41"/>
                    </a:cxn>
                    <a:cxn ang="0">
                      <a:pos x="96" y="40"/>
                    </a:cxn>
                    <a:cxn ang="0">
                      <a:pos x="89" y="30"/>
                    </a:cxn>
                    <a:cxn ang="0">
                      <a:pos x="69" y="14"/>
                    </a:cxn>
                    <a:cxn ang="0">
                      <a:pos x="45" y="1"/>
                    </a:cxn>
                    <a:cxn ang="0">
                      <a:pos x="36" y="0"/>
                    </a:cxn>
                    <a:cxn ang="0">
                      <a:pos x="28" y="1"/>
                    </a:cxn>
                  </a:cxnLst>
                  <a:rect l="0" t="0" r="r" b="b"/>
                  <a:pathLst>
                    <a:path w="388" h="250">
                      <a:moveTo>
                        <a:pt x="28" y="1"/>
                      </a:moveTo>
                      <a:lnTo>
                        <a:pt x="28" y="1"/>
                      </a:lnTo>
                      <a:lnTo>
                        <a:pt x="23" y="26"/>
                      </a:lnTo>
                      <a:lnTo>
                        <a:pt x="13" y="82"/>
                      </a:lnTo>
                      <a:lnTo>
                        <a:pt x="8" y="115"/>
                      </a:lnTo>
                      <a:lnTo>
                        <a:pt x="3" y="147"/>
                      </a:lnTo>
                      <a:lnTo>
                        <a:pt x="0" y="173"/>
                      </a:lnTo>
                      <a:lnTo>
                        <a:pt x="0" y="193"/>
                      </a:lnTo>
                      <a:lnTo>
                        <a:pt x="0" y="193"/>
                      </a:lnTo>
                      <a:lnTo>
                        <a:pt x="2" y="206"/>
                      </a:lnTo>
                      <a:lnTo>
                        <a:pt x="3" y="217"/>
                      </a:lnTo>
                      <a:lnTo>
                        <a:pt x="8" y="232"/>
                      </a:lnTo>
                      <a:lnTo>
                        <a:pt x="10" y="242"/>
                      </a:lnTo>
                      <a:lnTo>
                        <a:pt x="12" y="244"/>
                      </a:lnTo>
                      <a:lnTo>
                        <a:pt x="12" y="244"/>
                      </a:lnTo>
                      <a:lnTo>
                        <a:pt x="19" y="247"/>
                      </a:lnTo>
                      <a:lnTo>
                        <a:pt x="26" y="249"/>
                      </a:lnTo>
                      <a:lnTo>
                        <a:pt x="35" y="250"/>
                      </a:lnTo>
                      <a:lnTo>
                        <a:pt x="35" y="250"/>
                      </a:lnTo>
                      <a:lnTo>
                        <a:pt x="48" y="250"/>
                      </a:lnTo>
                      <a:lnTo>
                        <a:pt x="69" y="250"/>
                      </a:lnTo>
                      <a:lnTo>
                        <a:pt x="96" y="249"/>
                      </a:lnTo>
                      <a:lnTo>
                        <a:pt x="110" y="248"/>
                      </a:lnTo>
                      <a:lnTo>
                        <a:pt x="125" y="244"/>
                      </a:lnTo>
                      <a:lnTo>
                        <a:pt x="125" y="244"/>
                      </a:lnTo>
                      <a:lnTo>
                        <a:pt x="202" y="224"/>
                      </a:lnTo>
                      <a:lnTo>
                        <a:pt x="250" y="211"/>
                      </a:lnTo>
                      <a:lnTo>
                        <a:pt x="250" y="211"/>
                      </a:lnTo>
                      <a:lnTo>
                        <a:pt x="264" y="209"/>
                      </a:lnTo>
                      <a:lnTo>
                        <a:pt x="277" y="206"/>
                      </a:lnTo>
                      <a:lnTo>
                        <a:pt x="288" y="202"/>
                      </a:lnTo>
                      <a:lnTo>
                        <a:pt x="288" y="202"/>
                      </a:lnTo>
                      <a:lnTo>
                        <a:pt x="297" y="198"/>
                      </a:lnTo>
                      <a:lnTo>
                        <a:pt x="297" y="198"/>
                      </a:lnTo>
                      <a:lnTo>
                        <a:pt x="308" y="195"/>
                      </a:lnTo>
                      <a:lnTo>
                        <a:pt x="313" y="192"/>
                      </a:lnTo>
                      <a:lnTo>
                        <a:pt x="316" y="188"/>
                      </a:lnTo>
                      <a:lnTo>
                        <a:pt x="333" y="184"/>
                      </a:lnTo>
                      <a:lnTo>
                        <a:pt x="352" y="190"/>
                      </a:lnTo>
                      <a:lnTo>
                        <a:pt x="352" y="190"/>
                      </a:lnTo>
                      <a:lnTo>
                        <a:pt x="355" y="190"/>
                      </a:lnTo>
                      <a:lnTo>
                        <a:pt x="360" y="190"/>
                      </a:lnTo>
                      <a:lnTo>
                        <a:pt x="365" y="186"/>
                      </a:lnTo>
                      <a:lnTo>
                        <a:pt x="342" y="175"/>
                      </a:lnTo>
                      <a:lnTo>
                        <a:pt x="347" y="171"/>
                      </a:lnTo>
                      <a:lnTo>
                        <a:pt x="347" y="171"/>
                      </a:lnTo>
                      <a:lnTo>
                        <a:pt x="352" y="173"/>
                      </a:lnTo>
                      <a:lnTo>
                        <a:pt x="361" y="179"/>
                      </a:lnTo>
                      <a:lnTo>
                        <a:pt x="366" y="183"/>
                      </a:lnTo>
                      <a:lnTo>
                        <a:pt x="372" y="185"/>
                      </a:lnTo>
                      <a:lnTo>
                        <a:pt x="378" y="185"/>
                      </a:lnTo>
                      <a:lnTo>
                        <a:pt x="382" y="184"/>
                      </a:lnTo>
                      <a:lnTo>
                        <a:pt x="388" y="183"/>
                      </a:lnTo>
                      <a:lnTo>
                        <a:pt x="388" y="183"/>
                      </a:lnTo>
                      <a:lnTo>
                        <a:pt x="386" y="178"/>
                      </a:lnTo>
                      <a:lnTo>
                        <a:pt x="382" y="171"/>
                      </a:lnTo>
                      <a:lnTo>
                        <a:pt x="382" y="171"/>
                      </a:lnTo>
                      <a:lnTo>
                        <a:pt x="378" y="165"/>
                      </a:lnTo>
                      <a:lnTo>
                        <a:pt x="368" y="158"/>
                      </a:lnTo>
                      <a:lnTo>
                        <a:pt x="356" y="147"/>
                      </a:lnTo>
                      <a:lnTo>
                        <a:pt x="356" y="147"/>
                      </a:lnTo>
                      <a:lnTo>
                        <a:pt x="355" y="146"/>
                      </a:lnTo>
                      <a:lnTo>
                        <a:pt x="351" y="147"/>
                      </a:lnTo>
                      <a:lnTo>
                        <a:pt x="351" y="147"/>
                      </a:lnTo>
                      <a:lnTo>
                        <a:pt x="342" y="147"/>
                      </a:lnTo>
                      <a:lnTo>
                        <a:pt x="330" y="147"/>
                      </a:lnTo>
                      <a:lnTo>
                        <a:pt x="315" y="147"/>
                      </a:lnTo>
                      <a:lnTo>
                        <a:pt x="315" y="147"/>
                      </a:lnTo>
                      <a:lnTo>
                        <a:pt x="309" y="147"/>
                      </a:lnTo>
                      <a:lnTo>
                        <a:pt x="303" y="150"/>
                      </a:lnTo>
                      <a:lnTo>
                        <a:pt x="297" y="152"/>
                      </a:lnTo>
                      <a:lnTo>
                        <a:pt x="297" y="152"/>
                      </a:lnTo>
                      <a:lnTo>
                        <a:pt x="272" y="166"/>
                      </a:lnTo>
                      <a:lnTo>
                        <a:pt x="254" y="176"/>
                      </a:lnTo>
                      <a:lnTo>
                        <a:pt x="254" y="176"/>
                      </a:lnTo>
                      <a:lnTo>
                        <a:pt x="121" y="176"/>
                      </a:lnTo>
                      <a:lnTo>
                        <a:pt x="121" y="176"/>
                      </a:lnTo>
                      <a:lnTo>
                        <a:pt x="102" y="177"/>
                      </a:lnTo>
                      <a:lnTo>
                        <a:pt x="86" y="177"/>
                      </a:lnTo>
                      <a:lnTo>
                        <a:pt x="75" y="179"/>
                      </a:lnTo>
                      <a:lnTo>
                        <a:pt x="69" y="180"/>
                      </a:lnTo>
                      <a:lnTo>
                        <a:pt x="69" y="180"/>
                      </a:lnTo>
                      <a:lnTo>
                        <a:pt x="71" y="159"/>
                      </a:lnTo>
                      <a:lnTo>
                        <a:pt x="74" y="143"/>
                      </a:lnTo>
                      <a:lnTo>
                        <a:pt x="76" y="131"/>
                      </a:lnTo>
                      <a:lnTo>
                        <a:pt x="76" y="131"/>
                      </a:lnTo>
                      <a:lnTo>
                        <a:pt x="87" y="86"/>
                      </a:lnTo>
                      <a:lnTo>
                        <a:pt x="96" y="41"/>
                      </a:lnTo>
                      <a:lnTo>
                        <a:pt x="96" y="41"/>
                      </a:lnTo>
                      <a:lnTo>
                        <a:pt x="96" y="40"/>
                      </a:lnTo>
                      <a:lnTo>
                        <a:pt x="95" y="37"/>
                      </a:lnTo>
                      <a:lnTo>
                        <a:pt x="89" y="30"/>
                      </a:lnTo>
                      <a:lnTo>
                        <a:pt x="80" y="22"/>
                      </a:lnTo>
                      <a:lnTo>
                        <a:pt x="69" y="14"/>
                      </a:lnTo>
                      <a:lnTo>
                        <a:pt x="57" y="7"/>
                      </a:lnTo>
                      <a:lnTo>
                        <a:pt x="45" y="1"/>
                      </a:lnTo>
                      <a:lnTo>
                        <a:pt x="41" y="0"/>
                      </a:lnTo>
                      <a:lnTo>
                        <a:pt x="36" y="0"/>
                      </a:lnTo>
                      <a:lnTo>
                        <a:pt x="31" y="0"/>
                      </a:lnTo>
                      <a:lnTo>
                        <a:pt x="28" y="1"/>
                      </a:lnTo>
                      <a:lnTo>
                        <a:pt x="28" y="1"/>
                      </a:lnTo>
                      <a:close/>
                    </a:path>
                  </a:pathLst>
                </a:custGeom>
                <a:solidFill>
                  <a:srgbClr val="D2D0D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892" name="Freeform 3692"/>
                <p:cNvSpPr>
                  <a:spLocks/>
                </p:cNvSpPr>
                <p:nvPr/>
              </p:nvSpPr>
              <p:spPr bwMode="auto">
                <a:xfrm>
                  <a:off x="4697" y="641"/>
                  <a:ext cx="61" cy="266"/>
                </a:xfrm>
                <a:custGeom>
                  <a:avLst/>
                  <a:gdLst/>
                  <a:ahLst/>
                  <a:cxnLst>
                    <a:cxn ang="0">
                      <a:pos x="60" y="214"/>
                    </a:cxn>
                    <a:cxn ang="0">
                      <a:pos x="60" y="214"/>
                    </a:cxn>
                    <a:cxn ang="0">
                      <a:pos x="67" y="209"/>
                    </a:cxn>
                    <a:cxn ang="0">
                      <a:pos x="73" y="204"/>
                    </a:cxn>
                    <a:cxn ang="0">
                      <a:pos x="79" y="197"/>
                    </a:cxn>
                    <a:cxn ang="0">
                      <a:pos x="86" y="188"/>
                    </a:cxn>
                    <a:cxn ang="0">
                      <a:pos x="91" y="179"/>
                    </a:cxn>
                    <a:cxn ang="0">
                      <a:pos x="92" y="174"/>
                    </a:cxn>
                    <a:cxn ang="0">
                      <a:pos x="93" y="169"/>
                    </a:cxn>
                    <a:cxn ang="0">
                      <a:pos x="93" y="164"/>
                    </a:cxn>
                    <a:cxn ang="0">
                      <a:pos x="92" y="158"/>
                    </a:cxn>
                    <a:cxn ang="0">
                      <a:pos x="92" y="158"/>
                    </a:cxn>
                    <a:cxn ang="0">
                      <a:pos x="86" y="139"/>
                    </a:cxn>
                    <a:cxn ang="0">
                      <a:pos x="78" y="122"/>
                    </a:cxn>
                    <a:cxn ang="0">
                      <a:pos x="71" y="105"/>
                    </a:cxn>
                    <a:cxn ang="0">
                      <a:pos x="71" y="105"/>
                    </a:cxn>
                    <a:cxn ang="0">
                      <a:pos x="71" y="99"/>
                    </a:cxn>
                    <a:cxn ang="0">
                      <a:pos x="71" y="84"/>
                    </a:cxn>
                    <a:cxn ang="0">
                      <a:pos x="70" y="75"/>
                    </a:cxn>
                    <a:cxn ang="0">
                      <a:pos x="67" y="65"/>
                    </a:cxn>
                    <a:cxn ang="0">
                      <a:pos x="64" y="55"/>
                    </a:cxn>
                    <a:cxn ang="0">
                      <a:pos x="59" y="47"/>
                    </a:cxn>
                    <a:cxn ang="0">
                      <a:pos x="59" y="47"/>
                    </a:cxn>
                    <a:cxn ang="0">
                      <a:pos x="51" y="38"/>
                    </a:cxn>
                    <a:cxn ang="0">
                      <a:pos x="43" y="31"/>
                    </a:cxn>
                    <a:cxn ang="0">
                      <a:pos x="31" y="22"/>
                    </a:cxn>
                    <a:cxn ang="0">
                      <a:pos x="31" y="22"/>
                    </a:cxn>
                    <a:cxn ang="0">
                      <a:pos x="20" y="14"/>
                    </a:cxn>
                    <a:cxn ang="0">
                      <a:pos x="0" y="0"/>
                    </a:cxn>
                    <a:cxn ang="0">
                      <a:pos x="0" y="345"/>
                    </a:cxn>
                    <a:cxn ang="0">
                      <a:pos x="80" y="345"/>
                    </a:cxn>
                    <a:cxn ang="0">
                      <a:pos x="80" y="345"/>
                    </a:cxn>
                    <a:cxn ang="0">
                      <a:pos x="77" y="337"/>
                    </a:cxn>
                    <a:cxn ang="0">
                      <a:pos x="69" y="317"/>
                    </a:cxn>
                    <a:cxn ang="0">
                      <a:pos x="65" y="305"/>
                    </a:cxn>
                    <a:cxn ang="0">
                      <a:pos x="63" y="292"/>
                    </a:cxn>
                    <a:cxn ang="0">
                      <a:pos x="61" y="279"/>
                    </a:cxn>
                    <a:cxn ang="0">
                      <a:pos x="61" y="273"/>
                    </a:cxn>
                    <a:cxn ang="0">
                      <a:pos x="63" y="267"/>
                    </a:cxn>
                    <a:cxn ang="0">
                      <a:pos x="63" y="267"/>
                    </a:cxn>
                    <a:cxn ang="0">
                      <a:pos x="64" y="256"/>
                    </a:cxn>
                    <a:cxn ang="0">
                      <a:pos x="65" y="246"/>
                    </a:cxn>
                    <a:cxn ang="0">
                      <a:pos x="65" y="237"/>
                    </a:cxn>
                    <a:cxn ang="0">
                      <a:pos x="64" y="229"/>
                    </a:cxn>
                    <a:cxn ang="0">
                      <a:pos x="61" y="218"/>
                    </a:cxn>
                    <a:cxn ang="0">
                      <a:pos x="60" y="214"/>
                    </a:cxn>
                    <a:cxn ang="0">
                      <a:pos x="60" y="214"/>
                    </a:cxn>
                  </a:cxnLst>
                  <a:rect l="0" t="0" r="r" b="b"/>
                  <a:pathLst>
                    <a:path w="93" h="345">
                      <a:moveTo>
                        <a:pt x="60" y="214"/>
                      </a:moveTo>
                      <a:lnTo>
                        <a:pt x="60" y="214"/>
                      </a:lnTo>
                      <a:lnTo>
                        <a:pt x="67" y="209"/>
                      </a:lnTo>
                      <a:lnTo>
                        <a:pt x="73" y="204"/>
                      </a:lnTo>
                      <a:lnTo>
                        <a:pt x="79" y="197"/>
                      </a:lnTo>
                      <a:lnTo>
                        <a:pt x="86" y="188"/>
                      </a:lnTo>
                      <a:lnTo>
                        <a:pt x="91" y="179"/>
                      </a:lnTo>
                      <a:lnTo>
                        <a:pt x="92" y="174"/>
                      </a:lnTo>
                      <a:lnTo>
                        <a:pt x="93" y="169"/>
                      </a:lnTo>
                      <a:lnTo>
                        <a:pt x="93" y="164"/>
                      </a:lnTo>
                      <a:lnTo>
                        <a:pt x="92" y="158"/>
                      </a:lnTo>
                      <a:lnTo>
                        <a:pt x="92" y="158"/>
                      </a:lnTo>
                      <a:lnTo>
                        <a:pt x="86" y="139"/>
                      </a:lnTo>
                      <a:lnTo>
                        <a:pt x="78" y="122"/>
                      </a:lnTo>
                      <a:lnTo>
                        <a:pt x="71" y="105"/>
                      </a:lnTo>
                      <a:lnTo>
                        <a:pt x="71" y="105"/>
                      </a:lnTo>
                      <a:lnTo>
                        <a:pt x="71" y="99"/>
                      </a:lnTo>
                      <a:lnTo>
                        <a:pt x="71" y="84"/>
                      </a:lnTo>
                      <a:lnTo>
                        <a:pt x="70" y="75"/>
                      </a:lnTo>
                      <a:lnTo>
                        <a:pt x="67" y="65"/>
                      </a:lnTo>
                      <a:lnTo>
                        <a:pt x="64" y="55"/>
                      </a:lnTo>
                      <a:lnTo>
                        <a:pt x="59" y="47"/>
                      </a:lnTo>
                      <a:lnTo>
                        <a:pt x="59" y="47"/>
                      </a:lnTo>
                      <a:lnTo>
                        <a:pt x="51" y="38"/>
                      </a:lnTo>
                      <a:lnTo>
                        <a:pt x="43" y="31"/>
                      </a:lnTo>
                      <a:lnTo>
                        <a:pt x="31" y="22"/>
                      </a:lnTo>
                      <a:lnTo>
                        <a:pt x="31" y="22"/>
                      </a:lnTo>
                      <a:lnTo>
                        <a:pt x="20" y="14"/>
                      </a:lnTo>
                      <a:lnTo>
                        <a:pt x="0" y="0"/>
                      </a:lnTo>
                      <a:lnTo>
                        <a:pt x="0" y="345"/>
                      </a:lnTo>
                      <a:lnTo>
                        <a:pt x="80" y="345"/>
                      </a:lnTo>
                      <a:lnTo>
                        <a:pt x="80" y="345"/>
                      </a:lnTo>
                      <a:lnTo>
                        <a:pt x="77" y="337"/>
                      </a:lnTo>
                      <a:lnTo>
                        <a:pt x="69" y="317"/>
                      </a:lnTo>
                      <a:lnTo>
                        <a:pt x="65" y="305"/>
                      </a:lnTo>
                      <a:lnTo>
                        <a:pt x="63" y="292"/>
                      </a:lnTo>
                      <a:lnTo>
                        <a:pt x="61" y="279"/>
                      </a:lnTo>
                      <a:lnTo>
                        <a:pt x="61" y="273"/>
                      </a:lnTo>
                      <a:lnTo>
                        <a:pt x="63" y="267"/>
                      </a:lnTo>
                      <a:lnTo>
                        <a:pt x="63" y="267"/>
                      </a:lnTo>
                      <a:lnTo>
                        <a:pt x="64" y="256"/>
                      </a:lnTo>
                      <a:lnTo>
                        <a:pt x="65" y="246"/>
                      </a:lnTo>
                      <a:lnTo>
                        <a:pt x="65" y="237"/>
                      </a:lnTo>
                      <a:lnTo>
                        <a:pt x="64" y="229"/>
                      </a:lnTo>
                      <a:lnTo>
                        <a:pt x="61" y="218"/>
                      </a:lnTo>
                      <a:lnTo>
                        <a:pt x="60" y="214"/>
                      </a:lnTo>
                      <a:lnTo>
                        <a:pt x="60" y="214"/>
                      </a:lnTo>
                      <a:close/>
                    </a:path>
                  </a:pathLst>
                </a:custGeom>
                <a:solidFill>
                  <a:srgbClr val="FF66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893" name="Freeform 3693"/>
                <p:cNvSpPr>
                  <a:spLocks/>
                </p:cNvSpPr>
                <p:nvPr/>
              </p:nvSpPr>
              <p:spPr bwMode="auto">
                <a:xfrm>
                  <a:off x="4697" y="529"/>
                  <a:ext cx="69" cy="137"/>
                </a:xfrm>
                <a:custGeom>
                  <a:avLst/>
                  <a:gdLst/>
                  <a:ahLst/>
                  <a:cxnLst>
                    <a:cxn ang="0">
                      <a:pos x="99" y="15"/>
                    </a:cxn>
                    <a:cxn ang="0">
                      <a:pos x="83" y="3"/>
                    </a:cxn>
                    <a:cxn ang="0">
                      <a:pos x="78" y="0"/>
                    </a:cxn>
                    <a:cxn ang="0">
                      <a:pos x="69" y="3"/>
                    </a:cxn>
                    <a:cxn ang="0">
                      <a:pos x="63" y="6"/>
                    </a:cxn>
                    <a:cxn ang="0">
                      <a:pos x="53" y="16"/>
                    </a:cxn>
                    <a:cxn ang="0">
                      <a:pos x="40" y="19"/>
                    </a:cxn>
                    <a:cxn ang="0">
                      <a:pos x="31" y="23"/>
                    </a:cxn>
                    <a:cxn ang="0">
                      <a:pos x="9" y="34"/>
                    </a:cxn>
                    <a:cxn ang="0">
                      <a:pos x="4" y="37"/>
                    </a:cxn>
                    <a:cxn ang="0">
                      <a:pos x="0" y="38"/>
                    </a:cxn>
                    <a:cxn ang="0">
                      <a:pos x="0" y="178"/>
                    </a:cxn>
                    <a:cxn ang="0">
                      <a:pos x="12" y="173"/>
                    </a:cxn>
                    <a:cxn ang="0">
                      <a:pos x="15" y="167"/>
                    </a:cxn>
                    <a:cxn ang="0">
                      <a:pos x="14" y="164"/>
                    </a:cxn>
                    <a:cxn ang="0">
                      <a:pos x="6" y="152"/>
                    </a:cxn>
                    <a:cxn ang="0">
                      <a:pos x="6" y="149"/>
                    </a:cxn>
                    <a:cxn ang="0">
                      <a:pos x="9" y="136"/>
                    </a:cxn>
                    <a:cxn ang="0">
                      <a:pos x="12" y="128"/>
                    </a:cxn>
                    <a:cxn ang="0">
                      <a:pos x="19" y="135"/>
                    </a:cxn>
                    <a:cxn ang="0">
                      <a:pos x="30" y="142"/>
                    </a:cxn>
                    <a:cxn ang="0">
                      <a:pos x="40" y="142"/>
                    </a:cxn>
                    <a:cxn ang="0">
                      <a:pos x="43" y="139"/>
                    </a:cxn>
                    <a:cxn ang="0">
                      <a:pos x="48" y="128"/>
                    </a:cxn>
                    <a:cxn ang="0">
                      <a:pos x="52" y="126"/>
                    </a:cxn>
                    <a:cxn ang="0">
                      <a:pos x="57" y="123"/>
                    </a:cxn>
                    <a:cxn ang="0">
                      <a:pos x="59" y="116"/>
                    </a:cxn>
                    <a:cxn ang="0">
                      <a:pos x="59" y="113"/>
                    </a:cxn>
                    <a:cxn ang="0">
                      <a:pos x="67" y="112"/>
                    </a:cxn>
                    <a:cxn ang="0">
                      <a:pos x="77" y="103"/>
                    </a:cxn>
                    <a:cxn ang="0">
                      <a:pos x="79" y="102"/>
                    </a:cxn>
                    <a:cxn ang="0">
                      <a:pos x="82" y="97"/>
                    </a:cxn>
                    <a:cxn ang="0">
                      <a:pos x="82" y="91"/>
                    </a:cxn>
                    <a:cxn ang="0">
                      <a:pos x="84" y="74"/>
                    </a:cxn>
                    <a:cxn ang="0">
                      <a:pos x="93" y="62"/>
                    </a:cxn>
                    <a:cxn ang="0">
                      <a:pos x="99" y="52"/>
                    </a:cxn>
                    <a:cxn ang="0">
                      <a:pos x="104" y="31"/>
                    </a:cxn>
                    <a:cxn ang="0">
                      <a:pos x="105" y="23"/>
                    </a:cxn>
                    <a:cxn ang="0">
                      <a:pos x="102" y="16"/>
                    </a:cxn>
                    <a:cxn ang="0">
                      <a:pos x="99" y="15"/>
                    </a:cxn>
                  </a:cxnLst>
                  <a:rect l="0" t="0" r="r" b="b"/>
                  <a:pathLst>
                    <a:path w="105" h="178">
                      <a:moveTo>
                        <a:pt x="99" y="15"/>
                      </a:moveTo>
                      <a:lnTo>
                        <a:pt x="99" y="15"/>
                      </a:lnTo>
                      <a:lnTo>
                        <a:pt x="92" y="10"/>
                      </a:lnTo>
                      <a:lnTo>
                        <a:pt x="83" y="3"/>
                      </a:lnTo>
                      <a:lnTo>
                        <a:pt x="83" y="3"/>
                      </a:lnTo>
                      <a:lnTo>
                        <a:pt x="78" y="0"/>
                      </a:lnTo>
                      <a:lnTo>
                        <a:pt x="73" y="0"/>
                      </a:lnTo>
                      <a:lnTo>
                        <a:pt x="69" y="3"/>
                      </a:lnTo>
                      <a:lnTo>
                        <a:pt x="63" y="6"/>
                      </a:lnTo>
                      <a:lnTo>
                        <a:pt x="63" y="6"/>
                      </a:lnTo>
                      <a:lnTo>
                        <a:pt x="58" y="12"/>
                      </a:lnTo>
                      <a:lnTo>
                        <a:pt x="53" y="16"/>
                      </a:lnTo>
                      <a:lnTo>
                        <a:pt x="46" y="18"/>
                      </a:lnTo>
                      <a:lnTo>
                        <a:pt x="40" y="19"/>
                      </a:lnTo>
                      <a:lnTo>
                        <a:pt x="40" y="19"/>
                      </a:lnTo>
                      <a:lnTo>
                        <a:pt x="31" y="23"/>
                      </a:lnTo>
                      <a:lnTo>
                        <a:pt x="19" y="28"/>
                      </a:lnTo>
                      <a:lnTo>
                        <a:pt x="9" y="34"/>
                      </a:lnTo>
                      <a:lnTo>
                        <a:pt x="4" y="37"/>
                      </a:lnTo>
                      <a:lnTo>
                        <a:pt x="4" y="37"/>
                      </a:lnTo>
                      <a:lnTo>
                        <a:pt x="1" y="38"/>
                      </a:lnTo>
                      <a:lnTo>
                        <a:pt x="0" y="38"/>
                      </a:lnTo>
                      <a:lnTo>
                        <a:pt x="0" y="178"/>
                      </a:lnTo>
                      <a:lnTo>
                        <a:pt x="0" y="178"/>
                      </a:lnTo>
                      <a:lnTo>
                        <a:pt x="7" y="175"/>
                      </a:lnTo>
                      <a:lnTo>
                        <a:pt x="12" y="173"/>
                      </a:lnTo>
                      <a:lnTo>
                        <a:pt x="14" y="169"/>
                      </a:lnTo>
                      <a:lnTo>
                        <a:pt x="15" y="167"/>
                      </a:lnTo>
                      <a:lnTo>
                        <a:pt x="15" y="167"/>
                      </a:lnTo>
                      <a:lnTo>
                        <a:pt x="14" y="164"/>
                      </a:lnTo>
                      <a:lnTo>
                        <a:pt x="11" y="159"/>
                      </a:lnTo>
                      <a:lnTo>
                        <a:pt x="6" y="152"/>
                      </a:lnTo>
                      <a:lnTo>
                        <a:pt x="6" y="152"/>
                      </a:lnTo>
                      <a:lnTo>
                        <a:pt x="6" y="149"/>
                      </a:lnTo>
                      <a:lnTo>
                        <a:pt x="7" y="145"/>
                      </a:lnTo>
                      <a:lnTo>
                        <a:pt x="9" y="136"/>
                      </a:lnTo>
                      <a:lnTo>
                        <a:pt x="9" y="136"/>
                      </a:lnTo>
                      <a:lnTo>
                        <a:pt x="12" y="128"/>
                      </a:lnTo>
                      <a:lnTo>
                        <a:pt x="19" y="135"/>
                      </a:lnTo>
                      <a:lnTo>
                        <a:pt x="19" y="135"/>
                      </a:lnTo>
                      <a:lnTo>
                        <a:pt x="24" y="139"/>
                      </a:lnTo>
                      <a:lnTo>
                        <a:pt x="30" y="142"/>
                      </a:lnTo>
                      <a:lnTo>
                        <a:pt x="35" y="142"/>
                      </a:lnTo>
                      <a:lnTo>
                        <a:pt x="40" y="142"/>
                      </a:lnTo>
                      <a:lnTo>
                        <a:pt x="40" y="142"/>
                      </a:lnTo>
                      <a:lnTo>
                        <a:pt x="43" y="139"/>
                      </a:lnTo>
                      <a:lnTo>
                        <a:pt x="45" y="134"/>
                      </a:lnTo>
                      <a:lnTo>
                        <a:pt x="48" y="128"/>
                      </a:lnTo>
                      <a:lnTo>
                        <a:pt x="48" y="128"/>
                      </a:lnTo>
                      <a:lnTo>
                        <a:pt x="52" y="126"/>
                      </a:lnTo>
                      <a:lnTo>
                        <a:pt x="57" y="123"/>
                      </a:lnTo>
                      <a:lnTo>
                        <a:pt x="57" y="123"/>
                      </a:lnTo>
                      <a:lnTo>
                        <a:pt x="59" y="121"/>
                      </a:lnTo>
                      <a:lnTo>
                        <a:pt x="59" y="116"/>
                      </a:lnTo>
                      <a:lnTo>
                        <a:pt x="59" y="113"/>
                      </a:lnTo>
                      <a:lnTo>
                        <a:pt x="59" y="113"/>
                      </a:lnTo>
                      <a:lnTo>
                        <a:pt x="67" y="112"/>
                      </a:lnTo>
                      <a:lnTo>
                        <a:pt x="67" y="112"/>
                      </a:lnTo>
                      <a:lnTo>
                        <a:pt x="71" y="102"/>
                      </a:lnTo>
                      <a:lnTo>
                        <a:pt x="77" y="103"/>
                      </a:lnTo>
                      <a:lnTo>
                        <a:pt x="77" y="103"/>
                      </a:lnTo>
                      <a:lnTo>
                        <a:pt x="79" y="102"/>
                      </a:lnTo>
                      <a:lnTo>
                        <a:pt x="82" y="100"/>
                      </a:lnTo>
                      <a:lnTo>
                        <a:pt x="82" y="97"/>
                      </a:lnTo>
                      <a:lnTo>
                        <a:pt x="82" y="97"/>
                      </a:lnTo>
                      <a:lnTo>
                        <a:pt x="82" y="91"/>
                      </a:lnTo>
                      <a:lnTo>
                        <a:pt x="83" y="84"/>
                      </a:lnTo>
                      <a:lnTo>
                        <a:pt x="84" y="74"/>
                      </a:lnTo>
                      <a:lnTo>
                        <a:pt x="84" y="74"/>
                      </a:lnTo>
                      <a:lnTo>
                        <a:pt x="93" y="62"/>
                      </a:lnTo>
                      <a:lnTo>
                        <a:pt x="99" y="52"/>
                      </a:lnTo>
                      <a:lnTo>
                        <a:pt x="99" y="52"/>
                      </a:lnTo>
                      <a:lnTo>
                        <a:pt x="101" y="47"/>
                      </a:lnTo>
                      <a:lnTo>
                        <a:pt x="104" y="31"/>
                      </a:lnTo>
                      <a:lnTo>
                        <a:pt x="104" y="31"/>
                      </a:lnTo>
                      <a:lnTo>
                        <a:pt x="105" y="23"/>
                      </a:lnTo>
                      <a:lnTo>
                        <a:pt x="104" y="18"/>
                      </a:lnTo>
                      <a:lnTo>
                        <a:pt x="102" y="16"/>
                      </a:lnTo>
                      <a:lnTo>
                        <a:pt x="99" y="15"/>
                      </a:lnTo>
                      <a:lnTo>
                        <a:pt x="99" y="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894" name="Freeform 3694"/>
                <p:cNvSpPr>
                  <a:spLocks/>
                </p:cNvSpPr>
                <p:nvPr/>
              </p:nvSpPr>
              <p:spPr bwMode="auto">
                <a:xfrm>
                  <a:off x="4642" y="540"/>
                  <a:ext cx="55" cy="127"/>
                </a:xfrm>
                <a:custGeom>
                  <a:avLst/>
                  <a:gdLst/>
                  <a:ahLst/>
                  <a:cxnLst>
                    <a:cxn ang="0">
                      <a:pos x="77" y="22"/>
                    </a:cxn>
                    <a:cxn ang="0">
                      <a:pos x="77" y="22"/>
                    </a:cxn>
                    <a:cxn ang="0">
                      <a:pos x="76" y="20"/>
                    </a:cxn>
                    <a:cxn ang="0">
                      <a:pos x="76" y="19"/>
                    </a:cxn>
                    <a:cxn ang="0">
                      <a:pos x="76" y="17"/>
                    </a:cxn>
                    <a:cxn ang="0">
                      <a:pos x="76" y="17"/>
                    </a:cxn>
                    <a:cxn ang="0">
                      <a:pos x="76" y="15"/>
                    </a:cxn>
                    <a:cxn ang="0">
                      <a:pos x="76" y="10"/>
                    </a:cxn>
                    <a:cxn ang="0">
                      <a:pos x="74" y="8"/>
                    </a:cxn>
                    <a:cxn ang="0">
                      <a:pos x="71" y="4"/>
                    </a:cxn>
                    <a:cxn ang="0">
                      <a:pos x="68" y="2"/>
                    </a:cxn>
                    <a:cxn ang="0">
                      <a:pos x="62" y="0"/>
                    </a:cxn>
                    <a:cxn ang="0">
                      <a:pos x="62" y="0"/>
                    </a:cxn>
                    <a:cxn ang="0">
                      <a:pos x="59" y="0"/>
                    </a:cxn>
                    <a:cxn ang="0">
                      <a:pos x="56" y="0"/>
                    </a:cxn>
                    <a:cxn ang="0">
                      <a:pos x="53" y="1"/>
                    </a:cxn>
                    <a:cxn ang="0">
                      <a:pos x="52" y="3"/>
                    </a:cxn>
                    <a:cxn ang="0">
                      <a:pos x="49" y="9"/>
                    </a:cxn>
                    <a:cxn ang="0">
                      <a:pos x="47" y="15"/>
                    </a:cxn>
                    <a:cxn ang="0">
                      <a:pos x="46" y="28"/>
                    </a:cxn>
                    <a:cxn ang="0">
                      <a:pos x="46" y="33"/>
                    </a:cxn>
                    <a:cxn ang="0">
                      <a:pos x="46" y="33"/>
                    </a:cxn>
                    <a:cxn ang="0">
                      <a:pos x="43" y="45"/>
                    </a:cxn>
                    <a:cxn ang="0">
                      <a:pos x="43" y="45"/>
                    </a:cxn>
                    <a:cxn ang="0">
                      <a:pos x="21" y="87"/>
                    </a:cxn>
                    <a:cxn ang="0">
                      <a:pos x="21" y="87"/>
                    </a:cxn>
                    <a:cxn ang="0">
                      <a:pos x="17" y="95"/>
                    </a:cxn>
                    <a:cxn ang="0">
                      <a:pos x="11" y="102"/>
                    </a:cxn>
                    <a:cxn ang="0">
                      <a:pos x="5" y="110"/>
                    </a:cxn>
                    <a:cxn ang="0">
                      <a:pos x="5" y="110"/>
                    </a:cxn>
                    <a:cxn ang="0">
                      <a:pos x="3" y="111"/>
                    </a:cxn>
                    <a:cxn ang="0">
                      <a:pos x="0" y="112"/>
                    </a:cxn>
                    <a:cxn ang="0">
                      <a:pos x="0" y="114"/>
                    </a:cxn>
                    <a:cxn ang="0">
                      <a:pos x="1" y="118"/>
                    </a:cxn>
                    <a:cxn ang="0">
                      <a:pos x="5" y="125"/>
                    </a:cxn>
                    <a:cxn ang="0">
                      <a:pos x="11" y="132"/>
                    </a:cxn>
                    <a:cxn ang="0">
                      <a:pos x="20" y="140"/>
                    </a:cxn>
                    <a:cxn ang="0">
                      <a:pos x="30" y="149"/>
                    </a:cxn>
                    <a:cxn ang="0">
                      <a:pos x="42" y="156"/>
                    </a:cxn>
                    <a:cxn ang="0">
                      <a:pos x="53" y="160"/>
                    </a:cxn>
                    <a:cxn ang="0">
                      <a:pos x="53" y="160"/>
                    </a:cxn>
                    <a:cxn ang="0">
                      <a:pos x="62" y="163"/>
                    </a:cxn>
                    <a:cxn ang="0">
                      <a:pos x="70" y="164"/>
                    </a:cxn>
                    <a:cxn ang="0">
                      <a:pos x="76" y="164"/>
                    </a:cxn>
                    <a:cxn ang="0">
                      <a:pos x="83" y="163"/>
                    </a:cxn>
                    <a:cxn ang="0">
                      <a:pos x="83" y="23"/>
                    </a:cxn>
                    <a:cxn ang="0">
                      <a:pos x="83" y="23"/>
                    </a:cxn>
                    <a:cxn ang="0">
                      <a:pos x="77" y="22"/>
                    </a:cxn>
                    <a:cxn ang="0">
                      <a:pos x="77" y="22"/>
                    </a:cxn>
                  </a:cxnLst>
                  <a:rect l="0" t="0" r="r" b="b"/>
                  <a:pathLst>
                    <a:path w="83" h="164">
                      <a:moveTo>
                        <a:pt x="77" y="22"/>
                      </a:moveTo>
                      <a:lnTo>
                        <a:pt x="77" y="22"/>
                      </a:lnTo>
                      <a:lnTo>
                        <a:pt x="76" y="20"/>
                      </a:lnTo>
                      <a:lnTo>
                        <a:pt x="76" y="19"/>
                      </a:lnTo>
                      <a:lnTo>
                        <a:pt x="76" y="17"/>
                      </a:lnTo>
                      <a:lnTo>
                        <a:pt x="76" y="17"/>
                      </a:lnTo>
                      <a:lnTo>
                        <a:pt x="76" y="15"/>
                      </a:lnTo>
                      <a:lnTo>
                        <a:pt x="76" y="10"/>
                      </a:lnTo>
                      <a:lnTo>
                        <a:pt x="74" y="8"/>
                      </a:lnTo>
                      <a:lnTo>
                        <a:pt x="71" y="4"/>
                      </a:lnTo>
                      <a:lnTo>
                        <a:pt x="68" y="2"/>
                      </a:lnTo>
                      <a:lnTo>
                        <a:pt x="62" y="0"/>
                      </a:lnTo>
                      <a:lnTo>
                        <a:pt x="62" y="0"/>
                      </a:lnTo>
                      <a:lnTo>
                        <a:pt x="59" y="0"/>
                      </a:lnTo>
                      <a:lnTo>
                        <a:pt x="56" y="0"/>
                      </a:lnTo>
                      <a:lnTo>
                        <a:pt x="53" y="1"/>
                      </a:lnTo>
                      <a:lnTo>
                        <a:pt x="52" y="3"/>
                      </a:lnTo>
                      <a:lnTo>
                        <a:pt x="49" y="9"/>
                      </a:lnTo>
                      <a:lnTo>
                        <a:pt x="47" y="15"/>
                      </a:lnTo>
                      <a:lnTo>
                        <a:pt x="46" y="28"/>
                      </a:lnTo>
                      <a:lnTo>
                        <a:pt x="46" y="33"/>
                      </a:lnTo>
                      <a:lnTo>
                        <a:pt x="46" y="33"/>
                      </a:lnTo>
                      <a:lnTo>
                        <a:pt x="43" y="45"/>
                      </a:lnTo>
                      <a:lnTo>
                        <a:pt x="43" y="45"/>
                      </a:lnTo>
                      <a:lnTo>
                        <a:pt x="21" y="87"/>
                      </a:lnTo>
                      <a:lnTo>
                        <a:pt x="21" y="87"/>
                      </a:lnTo>
                      <a:lnTo>
                        <a:pt x="17" y="95"/>
                      </a:lnTo>
                      <a:lnTo>
                        <a:pt x="11" y="102"/>
                      </a:lnTo>
                      <a:lnTo>
                        <a:pt x="5" y="110"/>
                      </a:lnTo>
                      <a:lnTo>
                        <a:pt x="5" y="110"/>
                      </a:lnTo>
                      <a:lnTo>
                        <a:pt x="3" y="111"/>
                      </a:lnTo>
                      <a:lnTo>
                        <a:pt x="0" y="112"/>
                      </a:lnTo>
                      <a:lnTo>
                        <a:pt x="0" y="114"/>
                      </a:lnTo>
                      <a:lnTo>
                        <a:pt x="1" y="118"/>
                      </a:lnTo>
                      <a:lnTo>
                        <a:pt x="5" y="125"/>
                      </a:lnTo>
                      <a:lnTo>
                        <a:pt x="11" y="132"/>
                      </a:lnTo>
                      <a:lnTo>
                        <a:pt x="20" y="140"/>
                      </a:lnTo>
                      <a:lnTo>
                        <a:pt x="30" y="149"/>
                      </a:lnTo>
                      <a:lnTo>
                        <a:pt x="42" y="156"/>
                      </a:lnTo>
                      <a:lnTo>
                        <a:pt x="53" y="160"/>
                      </a:lnTo>
                      <a:lnTo>
                        <a:pt x="53" y="160"/>
                      </a:lnTo>
                      <a:lnTo>
                        <a:pt x="62" y="163"/>
                      </a:lnTo>
                      <a:lnTo>
                        <a:pt x="70" y="164"/>
                      </a:lnTo>
                      <a:lnTo>
                        <a:pt x="76" y="164"/>
                      </a:lnTo>
                      <a:lnTo>
                        <a:pt x="83" y="163"/>
                      </a:lnTo>
                      <a:lnTo>
                        <a:pt x="83" y="23"/>
                      </a:lnTo>
                      <a:lnTo>
                        <a:pt x="83" y="23"/>
                      </a:lnTo>
                      <a:lnTo>
                        <a:pt x="77" y="22"/>
                      </a:lnTo>
                      <a:lnTo>
                        <a:pt x="77" y="22"/>
                      </a:lnTo>
                      <a:close/>
                    </a:path>
                  </a:pathLst>
                </a:custGeom>
                <a:solidFill>
                  <a:srgbClr val="D2D0D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895" name="Freeform 3695"/>
                <p:cNvSpPr>
                  <a:spLocks/>
                </p:cNvSpPr>
                <p:nvPr/>
              </p:nvSpPr>
              <p:spPr bwMode="auto">
                <a:xfrm>
                  <a:off x="4661" y="477"/>
                  <a:ext cx="36" cy="106"/>
                </a:xfrm>
                <a:custGeom>
                  <a:avLst/>
                  <a:gdLst/>
                  <a:ahLst/>
                  <a:cxnLst>
                    <a:cxn ang="0">
                      <a:pos x="26" y="17"/>
                    </a:cxn>
                    <a:cxn ang="0">
                      <a:pos x="26" y="17"/>
                    </a:cxn>
                    <a:cxn ang="0">
                      <a:pos x="19" y="26"/>
                    </a:cxn>
                    <a:cxn ang="0">
                      <a:pos x="13" y="36"/>
                    </a:cxn>
                    <a:cxn ang="0">
                      <a:pos x="6" y="46"/>
                    </a:cxn>
                    <a:cxn ang="0">
                      <a:pos x="6" y="46"/>
                    </a:cxn>
                    <a:cxn ang="0">
                      <a:pos x="3" y="54"/>
                    </a:cxn>
                    <a:cxn ang="0">
                      <a:pos x="2" y="64"/>
                    </a:cxn>
                    <a:cxn ang="0">
                      <a:pos x="0" y="88"/>
                    </a:cxn>
                    <a:cxn ang="0">
                      <a:pos x="0" y="117"/>
                    </a:cxn>
                    <a:cxn ang="0">
                      <a:pos x="0" y="117"/>
                    </a:cxn>
                    <a:cxn ang="0">
                      <a:pos x="2" y="128"/>
                    </a:cxn>
                    <a:cxn ang="0">
                      <a:pos x="6" y="135"/>
                    </a:cxn>
                    <a:cxn ang="0">
                      <a:pos x="8" y="137"/>
                    </a:cxn>
                    <a:cxn ang="0">
                      <a:pos x="8" y="137"/>
                    </a:cxn>
                    <a:cxn ang="0">
                      <a:pos x="9" y="136"/>
                    </a:cxn>
                    <a:cxn ang="0">
                      <a:pos x="9" y="136"/>
                    </a:cxn>
                    <a:cxn ang="0">
                      <a:pos x="17" y="118"/>
                    </a:cxn>
                    <a:cxn ang="0">
                      <a:pos x="17" y="108"/>
                    </a:cxn>
                    <a:cxn ang="0">
                      <a:pos x="17" y="108"/>
                    </a:cxn>
                    <a:cxn ang="0">
                      <a:pos x="17" y="99"/>
                    </a:cxn>
                    <a:cxn ang="0">
                      <a:pos x="20" y="92"/>
                    </a:cxn>
                    <a:cxn ang="0">
                      <a:pos x="22" y="88"/>
                    </a:cxn>
                    <a:cxn ang="0">
                      <a:pos x="25" y="84"/>
                    </a:cxn>
                    <a:cxn ang="0">
                      <a:pos x="27" y="83"/>
                    </a:cxn>
                    <a:cxn ang="0">
                      <a:pos x="29" y="82"/>
                    </a:cxn>
                    <a:cxn ang="0">
                      <a:pos x="32" y="82"/>
                    </a:cxn>
                    <a:cxn ang="0">
                      <a:pos x="32" y="82"/>
                    </a:cxn>
                    <a:cxn ang="0">
                      <a:pos x="38" y="84"/>
                    </a:cxn>
                    <a:cxn ang="0">
                      <a:pos x="41" y="88"/>
                    </a:cxn>
                    <a:cxn ang="0">
                      <a:pos x="42" y="90"/>
                    </a:cxn>
                    <a:cxn ang="0">
                      <a:pos x="44" y="93"/>
                    </a:cxn>
                    <a:cxn ang="0">
                      <a:pos x="45" y="99"/>
                    </a:cxn>
                    <a:cxn ang="0">
                      <a:pos x="44" y="102"/>
                    </a:cxn>
                    <a:cxn ang="0">
                      <a:pos x="44" y="102"/>
                    </a:cxn>
                    <a:cxn ang="0">
                      <a:pos x="45" y="104"/>
                    </a:cxn>
                    <a:cxn ang="0">
                      <a:pos x="47" y="105"/>
                    </a:cxn>
                    <a:cxn ang="0">
                      <a:pos x="53" y="106"/>
                    </a:cxn>
                    <a:cxn ang="0">
                      <a:pos x="53" y="0"/>
                    </a:cxn>
                    <a:cxn ang="0">
                      <a:pos x="53" y="0"/>
                    </a:cxn>
                    <a:cxn ang="0">
                      <a:pos x="44" y="4"/>
                    </a:cxn>
                    <a:cxn ang="0">
                      <a:pos x="36" y="8"/>
                    </a:cxn>
                    <a:cxn ang="0">
                      <a:pos x="31" y="13"/>
                    </a:cxn>
                    <a:cxn ang="0">
                      <a:pos x="26" y="17"/>
                    </a:cxn>
                    <a:cxn ang="0">
                      <a:pos x="26" y="17"/>
                    </a:cxn>
                  </a:cxnLst>
                  <a:rect l="0" t="0" r="r" b="b"/>
                  <a:pathLst>
                    <a:path w="53" h="137">
                      <a:moveTo>
                        <a:pt x="26" y="17"/>
                      </a:moveTo>
                      <a:lnTo>
                        <a:pt x="26" y="17"/>
                      </a:lnTo>
                      <a:lnTo>
                        <a:pt x="19" y="26"/>
                      </a:lnTo>
                      <a:lnTo>
                        <a:pt x="13" y="36"/>
                      </a:lnTo>
                      <a:lnTo>
                        <a:pt x="6" y="46"/>
                      </a:lnTo>
                      <a:lnTo>
                        <a:pt x="6" y="46"/>
                      </a:lnTo>
                      <a:lnTo>
                        <a:pt x="3" y="54"/>
                      </a:lnTo>
                      <a:lnTo>
                        <a:pt x="2" y="64"/>
                      </a:lnTo>
                      <a:lnTo>
                        <a:pt x="0" y="88"/>
                      </a:lnTo>
                      <a:lnTo>
                        <a:pt x="0" y="117"/>
                      </a:lnTo>
                      <a:lnTo>
                        <a:pt x="0" y="117"/>
                      </a:lnTo>
                      <a:lnTo>
                        <a:pt x="2" y="128"/>
                      </a:lnTo>
                      <a:lnTo>
                        <a:pt x="6" y="135"/>
                      </a:lnTo>
                      <a:lnTo>
                        <a:pt x="8" y="137"/>
                      </a:lnTo>
                      <a:lnTo>
                        <a:pt x="8" y="137"/>
                      </a:lnTo>
                      <a:lnTo>
                        <a:pt x="9" y="136"/>
                      </a:lnTo>
                      <a:lnTo>
                        <a:pt x="9" y="136"/>
                      </a:lnTo>
                      <a:lnTo>
                        <a:pt x="17" y="118"/>
                      </a:lnTo>
                      <a:lnTo>
                        <a:pt x="17" y="108"/>
                      </a:lnTo>
                      <a:lnTo>
                        <a:pt x="17" y="108"/>
                      </a:lnTo>
                      <a:lnTo>
                        <a:pt x="17" y="99"/>
                      </a:lnTo>
                      <a:lnTo>
                        <a:pt x="20" y="92"/>
                      </a:lnTo>
                      <a:lnTo>
                        <a:pt x="22" y="88"/>
                      </a:lnTo>
                      <a:lnTo>
                        <a:pt x="25" y="84"/>
                      </a:lnTo>
                      <a:lnTo>
                        <a:pt x="27" y="83"/>
                      </a:lnTo>
                      <a:lnTo>
                        <a:pt x="29" y="82"/>
                      </a:lnTo>
                      <a:lnTo>
                        <a:pt x="32" y="82"/>
                      </a:lnTo>
                      <a:lnTo>
                        <a:pt x="32" y="82"/>
                      </a:lnTo>
                      <a:lnTo>
                        <a:pt x="38" y="84"/>
                      </a:lnTo>
                      <a:lnTo>
                        <a:pt x="41" y="88"/>
                      </a:lnTo>
                      <a:lnTo>
                        <a:pt x="42" y="90"/>
                      </a:lnTo>
                      <a:lnTo>
                        <a:pt x="44" y="93"/>
                      </a:lnTo>
                      <a:lnTo>
                        <a:pt x="45" y="99"/>
                      </a:lnTo>
                      <a:lnTo>
                        <a:pt x="44" y="102"/>
                      </a:lnTo>
                      <a:lnTo>
                        <a:pt x="44" y="102"/>
                      </a:lnTo>
                      <a:lnTo>
                        <a:pt x="45" y="104"/>
                      </a:lnTo>
                      <a:lnTo>
                        <a:pt x="47" y="105"/>
                      </a:lnTo>
                      <a:lnTo>
                        <a:pt x="53" y="106"/>
                      </a:lnTo>
                      <a:lnTo>
                        <a:pt x="53" y="0"/>
                      </a:lnTo>
                      <a:lnTo>
                        <a:pt x="53" y="0"/>
                      </a:lnTo>
                      <a:lnTo>
                        <a:pt x="44" y="4"/>
                      </a:lnTo>
                      <a:lnTo>
                        <a:pt x="36" y="8"/>
                      </a:lnTo>
                      <a:lnTo>
                        <a:pt x="31" y="13"/>
                      </a:lnTo>
                      <a:lnTo>
                        <a:pt x="26" y="17"/>
                      </a:lnTo>
                      <a:lnTo>
                        <a:pt x="26" y="17"/>
                      </a:lnTo>
                      <a:close/>
                    </a:path>
                  </a:pathLst>
                </a:custGeom>
                <a:solidFill>
                  <a:srgbClr val="B39D5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896" name="Freeform 3696"/>
                <p:cNvSpPr>
                  <a:spLocks/>
                </p:cNvSpPr>
                <p:nvPr/>
              </p:nvSpPr>
              <p:spPr bwMode="auto">
                <a:xfrm>
                  <a:off x="4697" y="474"/>
                  <a:ext cx="78" cy="128"/>
                </a:xfrm>
                <a:custGeom>
                  <a:avLst/>
                  <a:gdLst/>
                  <a:ahLst/>
                  <a:cxnLst>
                    <a:cxn ang="0">
                      <a:pos x="101" y="61"/>
                    </a:cxn>
                    <a:cxn ang="0">
                      <a:pos x="98" y="49"/>
                    </a:cxn>
                    <a:cxn ang="0">
                      <a:pos x="92" y="38"/>
                    </a:cxn>
                    <a:cxn ang="0">
                      <a:pos x="75" y="20"/>
                    </a:cxn>
                    <a:cxn ang="0">
                      <a:pos x="57" y="9"/>
                    </a:cxn>
                    <a:cxn ang="0">
                      <a:pos x="48" y="4"/>
                    </a:cxn>
                    <a:cxn ang="0">
                      <a:pos x="21" y="0"/>
                    </a:cxn>
                    <a:cxn ang="0">
                      <a:pos x="0" y="5"/>
                    </a:cxn>
                    <a:cxn ang="0">
                      <a:pos x="0" y="111"/>
                    </a:cxn>
                    <a:cxn ang="0">
                      <a:pos x="11" y="107"/>
                    </a:cxn>
                    <a:cxn ang="0">
                      <a:pos x="22" y="100"/>
                    </a:cxn>
                    <a:cxn ang="0">
                      <a:pos x="51" y="90"/>
                    </a:cxn>
                    <a:cxn ang="0">
                      <a:pos x="58" y="87"/>
                    </a:cxn>
                    <a:cxn ang="0">
                      <a:pos x="66" y="78"/>
                    </a:cxn>
                    <a:cxn ang="0">
                      <a:pos x="72" y="75"/>
                    </a:cxn>
                    <a:cxn ang="0">
                      <a:pos x="78" y="74"/>
                    </a:cxn>
                    <a:cxn ang="0">
                      <a:pos x="88" y="78"/>
                    </a:cxn>
                    <a:cxn ang="0">
                      <a:pos x="92" y="82"/>
                    </a:cxn>
                    <a:cxn ang="0">
                      <a:pos x="101" y="88"/>
                    </a:cxn>
                    <a:cxn ang="0">
                      <a:pos x="104" y="93"/>
                    </a:cxn>
                    <a:cxn ang="0">
                      <a:pos x="102" y="109"/>
                    </a:cxn>
                    <a:cxn ang="0">
                      <a:pos x="98" y="140"/>
                    </a:cxn>
                    <a:cxn ang="0">
                      <a:pos x="101" y="154"/>
                    </a:cxn>
                    <a:cxn ang="0">
                      <a:pos x="103" y="161"/>
                    </a:cxn>
                    <a:cxn ang="0">
                      <a:pos x="102" y="136"/>
                    </a:cxn>
                    <a:cxn ang="0">
                      <a:pos x="104" y="126"/>
                    </a:cxn>
                    <a:cxn ang="0">
                      <a:pos x="108" y="117"/>
                    </a:cxn>
                    <a:cxn ang="0">
                      <a:pos x="111" y="101"/>
                    </a:cxn>
                    <a:cxn ang="0">
                      <a:pos x="112" y="108"/>
                    </a:cxn>
                    <a:cxn ang="0">
                      <a:pos x="111" y="126"/>
                    </a:cxn>
                    <a:cxn ang="0">
                      <a:pos x="110" y="132"/>
                    </a:cxn>
                    <a:cxn ang="0">
                      <a:pos x="112" y="152"/>
                    </a:cxn>
                    <a:cxn ang="0">
                      <a:pos x="115" y="167"/>
                    </a:cxn>
                    <a:cxn ang="0">
                      <a:pos x="119" y="106"/>
                    </a:cxn>
                    <a:cxn ang="0">
                      <a:pos x="119" y="93"/>
                    </a:cxn>
                    <a:cxn ang="0">
                      <a:pos x="115" y="75"/>
                    </a:cxn>
                    <a:cxn ang="0">
                      <a:pos x="108" y="64"/>
                    </a:cxn>
                    <a:cxn ang="0">
                      <a:pos x="101" y="61"/>
                    </a:cxn>
                  </a:cxnLst>
                  <a:rect l="0" t="0" r="r" b="b"/>
                  <a:pathLst>
                    <a:path w="119" h="167">
                      <a:moveTo>
                        <a:pt x="101" y="61"/>
                      </a:moveTo>
                      <a:lnTo>
                        <a:pt x="101" y="61"/>
                      </a:lnTo>
                      <a:lnTo>
                        <a:pt x="99" y="55"/>
                      </a:lnTo>
                      <a:lnTo>
                        <a:pt x="98" y="49"/>
                      </a:lnTo>
                      <a:lnTo>
                        <a:pt x="96" y="43"/>
                      </a:lnTo>
                      <a:lnTo>
                        <a:pt x="92" y="38"/>
                      </a:lnTo>
                      <a:lnTo>
                        <a:pt x="84" y="29"/>
                      </a:lnTo>
                      <a:lnTo>
                        <a:pt x="75" y="20"/>
                      </a:lnTo>
                      <a:lnTo>
                        <a:pt x="65" y="13"/>
                      </a:lnTo>
                      <a:lnTo>
                        <a:pt x="57" y="9"/>
                      </a:lnTo>
                      <a:lnTo>
                        <a:pt x="48" y="4"/>
                      </a:lnTo>
                      <a:lnTo>
                        <a:pt x="48" y="4"/>
                      </a:lnTo>
                      <a:lnTo>
                        <a:pt x="34" y="2"/>
                      </a:lnTo>
                      <a:lnTo>
                        <a:pt x="21" y="0"/>
                      </a:lnTo>
                      <a:lnTo>
                        <a:pt x="9" y="3"/>
                      </a:lnTo>
                      <a:lnTo>
                        <a:pt x="0" y="5"/>
                      </a:lnTo>
                      <a:lnTo>
                        <a:pt x="0" y="111"/>
                      </a:lnTo>
                      <a:lnTo>
                        <a:pt x="0" y="111"/>
                      </a:lnTo>
                      <a:lnTo>
                        <a:pt x="2" y="113"/>
                      </a:lnTo>
                      <a:lnTo>
                        <a:pt x="11" y="107"/>
                      </a:lnTo>
                      <a:lnTo>
                        <a:pt x="11" y="107"/>
                      </a:lnTo>
                      <a:lnTo>
                        <a:pt x="22" y="100"/>
                      </a:lnTo>
                      <a:lnTo>
                        <a:pt x="33" y="95"/>
                      </a:lnTo>
                      <a:lnTo>
                        <a:pt x="51" y="90"/>
                      </a:lnTo>
                      <a:lnTo>
                        <a:pt x="51" y="90"/>
                      </a:lnTo>
                      <a:lnTo>
                        <a:pt x="58" y="87"/>
                      </a:lnTo>
                      <a:lnTo>
                        <a:pt x="61" y="83"/>
                      </a:lnTo>
                      <a:lnTo>
                        <a:pt x="66" y="78"/>
                      </a:lnTo>
                      <a:lnTo>
                        <a:pt x="72" y="75"/>
                      </a:lnTo>
                      <a:lnTo>
                        <a:pt x="72" y="75"/>
                      </a:lnTo>
                      <a:lnTo>
                        <a:pt x="75" y="74"/>
                      </a:lnTo>
                      <a:lnTo>
                        <a:pt x="78" y="74"/>
                      </a:lnTo>
                      <a:lnTo>
                        <a:pt x="83" y="75"/>
                      </a:lnTo>
                      <a:lnTo>
                        <a:pt x="88" y="78"/>
                      </a:lnTo>
                      <a:lnTo>
                        <a:pt x="92" y="82"/>
                      </a:lnTo>
                      <a:lnTo>
                        <a:pt x="92" y="82"/>
                      </a:lnTo>
                      <a:lnTo>
                        <a:pt x="96" y="84"/>
                      </a:lnTo>
                      <a:lnTo>
                        <a:pt x="101" y="88"/>
                      </a:lnTo>
                      <a:lnTo>
                        <a:pt x="104" y="93"/>
                      </a:lnTo>
                      <a:lnTo>
                        <a:pt x="104" y="93"/>
                      </a:lnTo>
                      <a:lnTo>
                        <a:pt x="102" y="109"/>
                      </a:lnTo>
                      <a:lnTo>
                        <a:pt x="102" y="109"/>
                      </a:lnTo>
                      <a:lnTo>
                        <a:pt x="98" y="140"/>
                      </a:lnTo>
                      <a:lnTo>
                        <a:pt x="98" y="140"/>
                      </a:lnTo>
                      <a:lnTo>
                        <a:pt x="98" y="147"/>
                      </a:lnTo>
                      <a:lnTo>
                        <a:pt x="101" y="154"/>
                      </a:lnTo>
                      <a:lnTo>
                        <a:pt x="103" y="161"/>
                      </a:lnTo>
                      <a:lnTo>
                        <a:pt x="103" y="161"/>
                      </a:lnTo>
                      <a:lnTo>
                        <a:pt x="102" y="148"/>
                      </a:lnTo>
                      <a:lnTo>
                        <a:pt x="102" y="136"/>
                      </a:lnTo>
                      <a:lnTo>
                        <a:pt x="103" y="130"/>
                      </a:lnTo>
                      <a:lnTo>
                        <a:pt x="104" y="126"/>
                      </a:lnTo>
                      <a:lnTo>
                        <a:pt x="104" y="126"/>
                      </a:lnTo>
                      <a:lnTo>
                        <a:pt x="108" y="117"/>
                      </a:lnTo>
                      <a:lnTo>
                        <a:pt x="110" y="109"/>
                      </a:lnTo>
                      <a:lnTo>
                        <a:pt x="111" y="101"/>
                      </a:lnTo>
                      <a:lnTo>
                        <a:pt x="111" y="101"/>
                      </a:lnTo>
                      <a:lnTo>
                        <a:pt x="112" y="108"/>
                      </a:lnTo>
                      <a:lnTo>
                        <a:pt x="112" y="115"/>
                      </a:lnTo>
                      <a:lnTo>
                        <a:pt x="111" y="126"/>
                      </a:lnTo>
                      <a:lnTo>
                        <a:pt x="111" y="126"/>
                      </a:lnTo>
                      <a:lnTo>
                        <a:pt x="110" y="132"/>
                      </a:lnTo>
                      <a:lnTo>
                        <a:pt x="110" y="139"/>
                      </a:lnTo>
                      <a:lnTo>
                        <a:pt x="112" y="152"/>
                      </a:lnTo>
                      <a:lnTo>
                        <a:pt x="115" y="167"/>
                      </a:lnTo>
                      <a:lnTo>
                        <a:pt x="115" y="167"/>
                      </a:lnTo>
                      <a:lnTo>
                        <a:pt x="116" y="148"/>
                      </a:lnTo>
                      <a:lnTo>
                        <a:pt x="119" y="106"/>
                      </a:lnTo>
                      <a:lnTo>
                        <a:pt x="119" y="106"/>
                      </a:lnTo>
                      <a:lnTo>
                        <a:pt x="119" y="93"/>
                      </a:lnTo>
                      <a:lnTo>
                        <a:pt x="118" y="83"/>
                      </a:lnTo>
                      <a:lnTo>
                        <a:pt x="115" y="75"/>
                      </a:lnTo>
                      <a:lnTo>
                        <a:pt x="111" y="69"/>
                      </a:lnTo>
                      <a:lnTo>
                        <a:pt x="108" y="64"/>
                      </a:lnTo>
                      <a:lnTo>
                        <a:pt x="104" y="62"/>
                      </a:lnTo>
                      <a:lnTo>
                        <a:pt x="101" y="61"/>
                      </a:lnTo>
                      <a:lnTo>
                        <a:pt x="101" y="61"/>
                      </a:lnTo>
                      <a:close/>
                    </a:path>
                  </a:pathLst>
                </a:custGeom>
                <a:solidFill>
                  <a:srgbClr val="B39D5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897" name="Freeform 3697"/>
                <p:cNvSpPr>
                  <a:spLocks/>
                </p:cNvSpPr>
                <p:nvPr/>
              </p:nvSpPr>
              <p:spPr bwMode="auto">
                <a:xfrm>
                  <a:off x="4697" y="803"/>
                  <a:ext cx="108" cy="55"/>
                </a:xfrm>
                <a:custGeom>
                  <a:avLst/>
                  <a:gdLst/>
                  <a:ahLst/>
                  <a:cxnLst>
                    <a:cxn ang="0">
                      <a:pos x="158" y="25"/>
                    </a:cxn>
                    <a:cxn ang="0">
                      <a:pos x="158" y="25"/>
                    </a:cxn>
                    <a:cxn ang="0">
                      <a:pos x="154" y="19"/>
                    </a:cxn>
                    <a:cxn ang="0">
                      <a:pos x="144" y="12"/>
                    </a:cxn>
                    <a:cxn ang="0">
                      <a:pos x="132" y="1"/>
                    </a:cxn>
                    <a:cxn ang="0">
                      <a:pos x="132" y="1"/>
                    </a:cxn>
                    <a:cxn ang="0">
                      <a:pos x="131" y="0"/>
                    </a:cxn>
                    <a:cxn ang="0">
                      <a:pos x="127" y="1"/>
                    </a:cxn>
                    <a:cxn ang="0">
                      <a:pos x="127" y="1"/>
                    </a:cxn>
                    <a:cxn ang="0">
                      <a:pos x="118" y="1"/>
                    </a:cxn>
                    <a:cxn ang="0">
                      <a:pos x="106" y="1"/>
                    </a:cxn>
                    <a:cxn ang="0">
                      <a:pos x="91" y="1"/>
                    </a:cxn>
                    <a:cxn ang="0">
                      <a:pos x="91" y="1"/>
                    </a:cxn>
                    <a:cxn ang="0">
                      <a:pos x="85" y="1"/>
                    </a:cxn>
                    <a:cxn ang="0">
                      <a:pos x="79" y="4"/>
                    </a:cxn>
                    <a:cxn ang="0">
                      <a:pos x="73" y="6"/>
                    </a:cxn>
                    <a:cxn ang="0">
                      <a:pos x="73" y="6"/>
                    </a:cxn>
                    <a:cxn ang="0">
                      <a:pos x="48" y="20"/>
                    </a:cxn>
                    <a:cxn ang="0">
                      <a:pos x="30" y="30"/>
                    </a:cxn>
                    <a:cxn ang="0">
                      <a:pos x="30" y="30"/>
                    </a:cxn>
                    <a:cxn ang="0">
                      <a:pos x="0" y="30"/>
                    </a:cxn>
                    <a:cxn ang="0">
                      <a:pos x="0" y="72"/>
                    </a:cxn>
                    <a:cxn ang="0">
                      <a:pos x="0" y="72"/>
                    </a:cxn>
                    <a:cxn ang="0">
                      <a:pos x="26" y="65"/>
                    </a:cxn>
                    <a:cxn ang="0">
                      <a:pos x="26" y="65"/>
                    </a:cxn>
                    <a:cxn ang="0">
                      <a:pos x="40" y="63"/>
                    </a:cxn>
                    <a:cxn ang="0">
                      <a:pos x="53" y="60"/>
                    </a:cxn>
                    <a:cxn ang="0">
                      <a:pos x="64" y="56"/>
                    </a:cxn>
                    <a:cxn ang="0">
                      <a:pos x="64" y="56"/>
                    </a:cxn>
                    <a:cxn ang="0">
                      <a:pos x="73" y="52"/>
                    </a:cxn>
                    <a:cxn ang="0">
                      <a:pos x="73" y="52"/>
                    </a:cxn>
                    <a:cxn ang="0">
                      <a:pos x="84" y="49"/>
                    </a:cxn>
                    <a:cxn ang="0">
                      <a:pos x="89" y="46"/>
                    </a:cxn>
                    <a:cxn ang="0">
                      <a:pos x="92" y="42"/>
                    </a:cxn>
                    <a:cxn ang="0">
                      <a:pos x="109" y="38"/>
                    </a:cxn>
                    <a:cxn ang="0">
                      <a:pos x="128" y="44"/>
                    </a:cxn>
                    <a:cxn ang="0">
                      <a:pos x="128" y="44"/>
                    </a:cxn>
                    <a:cxn ang="0">
                      <a:pos x="131" y="44"/>
                    </a:cxn>
                    <a:cxn ang="0">
                      <a:pos x="136" y="44"/>
                    </a:cxn>
                    <a:cxn ang="0">
                      <a:pos x="141" y="40"/>
                    </a:cxn>
                    <a:cxn ang="0">
                      <a:pos x="118" y="29"/>
                    </a:cxn>
                    <a:cxn ang="0">
                      <a:pos x="123" y="25"/>
                    </a:cxn>
                    <a:cxn ang="0">
                      <a:pos x="123" y="25"/>
                    </a:cxn>
                    <a:cxn ang="0">
                      <a:pos x="128" y="27"/>
                    </a:cxn>
                    <a:cxn ang="0">
                      <a:pos x="137" y="33"/>
                    </a:cxn>
                    <a:cxn ang="0">
                      <a:pos x="142" y="37"/>
                    </a:cxn>
                    <a:cxn ang="0">
                      <a:pos x="148" y="39"/>
                    </a:cxn>
                    <a:cxn ang="0">
                      <a:pos x="154" y="39"/>
                    </a:cxn>
                    <a:cxn ang="0">
                      <a:pos x="158" y="38"/>
                    </a:cxn>
                    <a:cxn ang="0">
                      <a:pos x="164" y="37"/>
                    </a:cxn>
                    <a:cxn ang="0">
                      <a:pos x="164" y="37"/>
                    </a:cxn>
                    <a:cxn ang="0">
                      <a:pos x="162" y="32"/>
                    </a:cxn>
                    <a:cxn ang="0">
                      <a:pos x="158" y="25"/>
                    </a:cxn>
                    <a:cxn ang="0">
                      <a:pos x="158" y="25"/>
                    </a:cxn>
                  </a:cxnLst>
                  <a:rect l="0" t="0" r="r" b="b"/>
                  <a:pathLst>
                    <a:path w="164" h="72">
                      <a:moveTo>
                        <a:pt x="158" y="25"/>
                      </a:moveTo>
                      <a:lnTo>
                        <a:pt x="158" y="25"/>
                      </a:lnTo>
                      <a:lnTo>
                        <a:pt x="154" y="19"/>
                      </a:lnTo>
                      <a:lnTo>
                        <a:pt x="144" y="12"/>
                      </a:lnTo>
                      <a:lnTo>
                        <a:pt x="132" y="1"/>
                      </a:lnTo>
                      <a:lnTo>
                        <a:pt x="132" y="1"/>
                      </a:lnTo>
                      <a:lnTo>
                        <a:pt x="131" y="0"/>
                      </a:lnTo>
                      <a:lnTo>
                        <a:pt x="127" y="1"/>
                      </a:lnTo>
                      <a:lnTo>
                        <a:pt x="127" y="1"/>
                      </a:lnTo>
                      <a:lnTo>
                        <a:pt x="118" y="1"/>
                      </a:lnTo>
                      <a:lnTo>
                        <a:pt x="106" y="1"/>
                      </a:lnTo>
                      <a:lnTo>
                        <a:pt x="91" y="1"/>
                      </a:lnTo>
                      <a:lnTo>
                        <a:pt x="91" y="1"/>
                      </a:lnTo>
                      <a:lnTo>
                        <a:pt x="85" y="1"/>
                      </a:lnTo>
                      <a:lnTo>
                        <a:pt x="79" y="4"/>
                      </a:lnTo>
                      <a:lnTo>
                        <a:pt x="73" y="6"/>
                      </a:lnTo>
                      <a:lnTo>
                        <a:pt x="73" y="6"/>
                      </a:lnTo>
                      <a:lnTo>
                        <a:pt x="48" y="20"/>
                      </a:lnTo>
                      <a:lnTo>
                        <a:pt x="30" y="30"/>
                      </a:lnTo>
                      <a:lnTo>
                        <a:pt x="30" y="30"/>
                      </a:lnTo>
                      <a:lnTo>
                        <a:pt x="0" y="30"/>
                      </a:lnTo>
                      <a:lnTo>
                        <a:pt x="0" y="72"/>
                      </a:lnTo>
                      <a:lnTo>
                        <a:pt x="0" y="72"/>
                      </a:lnTo>
                      <a:lnTo>
                        <a:pt x="26" y="65"/>
                      </a:lnTo>
                      <a:lnTo>
                        <a:pt x="26" y="65"/>
                      </a:lnTo>
                      <a:lnTo>
                        <a:pt x="40" y="63"/>
                      </a:lnTo>
                      <a:lnTo>
                        <a:pt x="53" y="60"/>
                      </a:lnTo>
                      <a:lnTo>
                        <a:pt x="64" y="56"/>
                      </a:lnTo>
                      <a:lnTo>
                        <a:pt x="64" y="56"/>
                      </a:lnTo>
                      <a:lnTo>
                        <a:pt x="73" y="52"/>
                      </a:lnTo>
                      <a:lnTo>
                        <a:pt x="73" y="52"/>
                      </a:lnTo>
                      <a:lnTo>
                        <a:pt x="84" y="49"/>
                      </a:lnTo>
                      <a:lnTo>
                        <a:pt x="89" y="46"/>
                      </a:lnTo>
                      <a:lnTo>
                        <a:pt x="92" y="42"/>
                      </a:lnTo>
                      <a:lnTo>
                        <a:pt x="109" y="38"/>
                      </a:lnTo>
                      <a:lnTo>
                        <a:pt x="128" y="44"/>
                      </a:lnTo>
                      <a:lnTo>
                        <a:pt x="128" y="44"/>
                      </a:lnTo>
                      <a:lnTo>
                        <a:pt x="131" y="44"/>
                      </a:lnTo>
                      <a:lnTo>
                        <a:pt x="136" y="44"/>
                      </a:lnTo>
                      <a:lnTo>
                        <a:pt x="141" y="40"/>
                      </a:lnTo>
                      <a:lnTo>
                        <a:pt x="118" y="29"/>
                      </a:lnTo>
                      <a:lnTo>
                        <a:pt x="123" y="25"/>
                      </a:lnTo>
                      <a:lnTo>
                        <a:pt x="123" y="25"/>
                      </a:lnTo>
                      <a:lnTo>
                        <a:pt x="128" y="27"/>
                      </a:lnTo>
                      <a:lnTo>
                        <a:pt x="137" y="33"/>
                      </a:lnTo>
                      <a:lnTo>
                        <a:pt x="142" y="37"/>
                      </a:lnTo>
                      <a:lnTo>
                        <a:pt x="148" y="39"/>
                      </a:lnTo>
                      <a:lnTo>
                        <a:pt x="154" y="39"/>
                      </a:lnTo>
                      <a:lnTo>
                        <a:pt x="158" y="38"/>
                      </a:lnTo>
                      <a:lnTo>
                        <a:pt x="164" y="37"/>
                      </a:lnTo>
                      <a:lnTo>
                        <a:pt x="164" y="37"/>
                      </a:lnTo>
                      <a:lnTo>
                        <a:pt x="162" y="32"/>
                      </a:lnTo>
                      <a:lnTo>
                        <a:pt x="158" y="25"/>
                      </a:lnTo>
                      <a:lnTo>
                        <a:pt x="158" y="2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898" name="Freeform 3698"/>
                <p:cNvSpPr>
                  <a:spLocks/>
                </p:cNvSpPr>
                <p:nvPr/>
              </p:nvSpPr>
              <p:spPr bwMode="auto">
                <a:xfrm>
                  <a:off x="4860" y="718"/>
                  <a:ext cx="34" cy="125"/>
                </a:xfrm>
                <a:custGeom>
                  <a:avLst/>
                  <a:gdLst/>
                  <a:ahLst/>
                  <a:cxnLst>
                    <a:cxn ang="0">
                      <a:pos x="51" y="0"/>
                    </a:cxn>
                    <a:cxn ang="0">
                      <a:pos x="0" y="157"/>
                    </a:cxn>
                    <a:cxn ang="0">
                      <a:pos x="14" y="162"/>
                    </a:cxn>
                    <a:cxn ang="0">
                      <a:pos x="51" y="48"/>
                    </a:cxn>
                    <a:cxn ang="0">
                      <a:pos x="51" y="0"/>
                    </a:cxn>
                  </a:cxnLst>
                  <a:rect l="0" t="0" r="r" b="b"/>
                  <a:pathLst>
                    <a:path w="51" h="162">
                      <a:moveTo>
                        <a:pt x="51" y="0"/>
                      </a:moveTo>
                      <a:lnTo>
                        <a:pt x="0" y="157"/>
                      </a:lnTo>
                      <a:lnTo>
                        <a:pt x="14" y="162"/>
                      </a:lnTo>
                      <a:lnTo>
                        <a:pt x="51" y="48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968E8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310899" name="Group 460"/>
              <p:cNvGrpSpPr>
                <a:grpSpLocks/>
              </p:cNvGrpSpPr>
              <p:nvPr/>
            </p:nvGrpSpPr>
            <p:grpSpPr bwMode="auto">
              <a:xfrm>
                <a:off x="4281" y="1868"/>
                <a:ext cx="399" cy="436"/>
                <a:chOff x="1508" y="3020"/>
                <a:chExt cx="1044" cy="1242"/>
              </a:xfrm>
            </p:grpSpPr>
            <p:sp>
              <p:nvSpPr>
                <p:cNvPr id="310900" name="AutoShape 461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1508" y="3020"/>
                  <a:ext cx="1044" cy="1242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901" name="Freeform 462"/>
                <p:cNvSpPr>
                  <a:spLocks/>
                </p:cNvSpPr>
                <p:nvPr/>
              </p:nvSpPr>
              <p:spPr bwMode="auto">
                <a:xfrm>
                  <a:off x="2312" y="3580"/>
                  <a:ext cx="150" cy="66"/>
                </a:xfrm>
                <a:custGeom>
                  <a:avLst/>
                  <a:gdLst>
                    <a:gd name="T0" fmla="*/ 6 w 150"/>
                    <a:gd name="T1" fmla="*/ 38 h 66"/>
                    <a:gd name="T2" fmla="*/ 0 w 150"/>
                    <a:gd name="T3" fmla="*/ 62 h 66"/>
                    <a:gd name="T4" fmla="*/ 0 w 150"/>
                    <a:gd name="T5" fmla="*/ 66 h 66"/>
                    <a:gd name="T6" fmla="*/ 2 w 150"/>
                    <a:gd name="T7" fmla="*/ 66 h 66"/>
                    <a:gd name="T8" fmla="*/ 138 w 150"/>
                    <a:gd name="T9" fmla="*/ 60 h 66"/>
                    <a:gd name="T10" fmla="*/ 140 w 150"/>
                    <a:gd name="T11" fmla="*/ 60 h 66"/>
                    <a:gd name="T12" fmla="*/ 140 w 150"/>
                    <a:gd name="T13" fmla="*/ 58 h 66"/>
                    <a:gd name="T14" fmla="*/ 150 w 150"/>
                    <a:gd name="T15" fmla="*/ 34 h 66"/>
                    <a:gd name="T16" fmla="*/ 150 w 150"/>
                    <a:gd name="T17" fmla="*/ 32 h 66"/>
                    <a:gd name="T18" fmla="*/ 148 w 150"/>
                    <a:gd name="T19" fmla="*/ 32 h 66"/>
                    <a:gd name="T20" fmla="*/ 108 w 150"/>
                    <a:gd name="T21" fmla="*/ 32 h 66"/>
                    <a:gd name="T22" fmla="*/ 108 w 150"/>
                    <a:gd name="T23" fmla="*/ 32 h 66"/>
                    <a:gd name="T24" fmla="*/ 108 w 150"/>
                    <a:gd name="T25" fmla="*/ 32 h 66"/>
                    <a:gd name="T26" fmla="*/ 108 w 150"/>
                    <a:gd name="T27" fmla="*/ 32 h 66"/>
                    <a:gd name="T28" fmla="*/ 108 w 150"/>
                    <a:gd name="T29" fmla="*/ 32 h 66"/>
                    <a:gd name="T30" fmla="*/ 106 w 150"/>
                    <a:gd name="T31" fmla="*/ 28 h 66"/>
                    <a:gd name="T32" fmla="*/ 102 w 150"/>
                    <a:gd name="T33" fmla="*/ 14 h 66"/>
                    <a:gd name="T34" fmla="*/ 102 w 150"/>
                    <a:gd name="T35" fmla="*/ 14 h 66"/>
                    <a:gd name="T36" fmla="*/ 100 w 150"/>
                    <a:gd name="T37" fmla="*/ 10 h 66"/>
                    <a:gd name="T38" fmla="*/ 98 w 150"/>
                    <a:gd name="T39" fmla="*/ 6 h 66"/>
                    <a:gd name="T40" fmla="*/ 94 w 150"/>
                    <a:gd name="T41" fmla="*/ 4 h 66"/>
                    <a:gd name="T42" fmla="*/ 90 w 150"/>
                    <a:gd name="T43" fmla="*/ 2 h 66"/>
                    <a:gd name="T44" fmla="*/ 90 w 150"/>
                    <a:gd name="T45" fmla="*/ 2 h 66"/>
                    <a:gd name="T46" fmla="*/ 84 w 150"/>
                    <a:gd name="T47" fmla="*/ 0 h 66"/>
                    <a:gd name="T48" fmla="*/ 78 w 150"/>
                    <a:gd name="T49" fmla="*/ 2 h 66"/>
                    <a:gd name="T50" fmla="*/ 70 w 150"/>
                    <a:gd name="T51" fmla="*/ 6 h 66"/>
                    <a:gd name="T52" fmla="*/ 66 w 150"/>
                    <a:gd name="T53" fmla="*/ 12 h 66"/>
                    <a:gd name="T54" fmla="*/ 60 w 150"/>
                    <a:gd name="T55" fmla="*/ 18 h 66"/>
                    <a:gd name="T56" fmla="*/ 60 w 150"/>
                    <a:gd name="T57" fmla="*/ 18 h 66"/>
                    <a:gd name="T58" fmla="*/ 52 w 150"/>
                    <a:gd name="T59" fmla="*/ 28 h 66"/>
                    <a:gd name="T60" fmla="*/ 46 w 150"/>
                    <a:gd name="T61" fmla="*/ 32 h 66"/>
                    <a:gd name="T62" fmla="*/ 46 w 150"/>
                    <a:gd name="T63" fmla="*/ 32 h 66"/>
                    <a:gd name="T64" fmla="*/ 8 w 150"/>
                    <a:gd name="T65" fmla="*/ 38 h 66"/>
                    <a:gd name="T66" fmla="*/ 6 w 150"/>
                    <a:gd name="T67" fmla="*/ 38 h 66"/>
                    <a:gd name="T68" fmla="*/ 6 w 150"/>
                    <a:gd name="T69" fmla="*/ 38 h 6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0"/>
                    <a:gd name="T106" fmla="*/ 0 h 66"/>
                    <a:gd name="T107" fmla="*/ 150 w 150"/>
                    <a:gd name="T108" fmla="*/ 66 h 6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0" h="66">
                      <a:moveTo>
                        <a:pt x="6" y="38"/>
                      </a:move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2" y="66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0" y="58"/>
                      </a:lnTo>
                      <a:lnTo>
                        <a:pt x="150" y="34"/>
                      </a:lnTo>
                      <a:lnTo>
                        <a:pt x="150" y="32"/>
                      </a:lnTo>
                      <a:lnTo>
                        <a:pt x="148" y="32"/>
                      </a:lnTo>
                      <a:lnTo>
                        <a:pt x="108" y="32"/>
                      </a:lnTo>
                      <a:lnTo>
                        <a:pt x="106" y="28"/>
                      </a:lnTo>
                      <a:lnTo>
                        <a:pt x="102" y="14"/>
                      </a:lnTo>
                      <a:lnTo>
                        <a:pt x="100" y="10"/>
                      </a:lnTo>
                      <a:lnTo>
                        <a:pt x="98" y="6"/>
                      </a:lnTo>
                      <a:lnTo>
                        <a:pt x="94" y="4"/>
                      </a:lnTo>
                      <a:lnTo>
                        <a:pt x="90" y="2"/>
                      </a:lnTo>
                      <a:lnTo>
                        <a:pt x="84" y="0"/>
                      </a:lnTo>
                      <a:lnTo>
                        <a:pt x="78" y="2"/>
                      </a:lnTo>
                      <a:lnTo>
                        <a:pt x="70" y="6"/>
                      </a:lnTo>
                      <a:lnTo>
                        <a:pt x="66" y="12"/>
                      </a:lnTo>
                      <a:lnTo>
                        <a:pt x="60" y="18"/>
                      </a:lnTo>
                      <a:lnTo>
                        <a:pt x="52" y="28"/>
                      </a:lnTo>
                      <a:lnTo>
                        <a:pt x="46" y="32"/>
                      </a:lnTo>
                      <a:lnTo>
                        <a:pt x="8" y="38"/>
                      </a:lnTo>
                      <a:lnTo>
                        <a:pt x="6" y="38"/>
                      </a:lnTo>
                      <a:close/>
                    </a:path>
                  </a:pathLst>
                </a:custGeom>
                <a:solidFill>
                  <a:srgbClr val="63636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02" name="Freeform 463"/>
                <p:cNvSpPr>
                  <a:spLocks/>
                </p:cNvSpPr>
                <p:nvPr/>
              </p:nvSpPr>
              <p:spPr bwMode="auto">
                <a:xfrm>
                  <a:off x="2228" y="3514"/>
                  <a:ext cx="248" cy="508"/>
                </a:xfrm>
                <a:custGeom>
                  <a:avLst/>
                  <a:gdLst>
                    <a:gd name="T0" fmla="*/ 36 w 248"/>
                    <a:gd name="T1" fmla="*/ 8 h 508"/>
                    <a:gd name="T2" fmla="*/ 36 w 248"/>
                    <a:gd name="T3" fmla="*/ 8 h 508"/>
                    <a:gd name="T4" fmla="*/ 42 w 248"/>
                    <a:gd name="T5" fmla="*/ 4 h 508"/>
                    <a:gd name="T6" fmla="*/ 48 w 248"/>
                    <a:gd name="T7" fmla="*/ 2 h 508"/>
                    <a:gd name="T8" fmla="*/ 56 w 248"/>
                    <a:gd name="T9" fmla="*/ 0 h 508"/>
                    <a:gd name="T10" fmla="*/ 66 w 248"/>
                    <a:gd name="T11" fmla="*/ 4 h 508"/>
                    <a:gd name="T12" fmla="*/ 74 w 248"/>
                    <a:gd name="T13" fmla="*/ 10 h 508"/>
                    <a:gd name="T14" fmla="*/ 84 w 248"/>
                    <a:gd name="T15" fmla="*/ 24 h 508"/>
                    <a:gd name="T16" fmla="*/ 92 w 248"/>
                    <a:gd name="T17" fmla="*/ 44 h 508"/>
                    <a:gd name="T18" fmla="*/ 92 w 248"/>
                    <a:gd name="T19" fmla="*/ 44 h 508"/>
                    <a:gd name="T20" fmla="*/ 102 w 248"/>
                    <a:gd name="T21" fmla="*/ 74 h 508"/>
                    <a:gd name="T22" fmla="*/ 118 w 248"/>
                    <a:gd name="T23" fmla="*/ 114 h 508"/>
                    <a:gd name="T24" fmla="*/ 162 w 248"/>
                    <a:gd name="T25" fmla="*/ 218 h 508"/>
                    <a:gd name="T26" fmla="*/ 208 w 248"/>
                    <a:gd name="T27" fmla="*/ 328 h 508"/>
                    <a:gd name="T28" fmla="*/ 230 w 248"/>
                    <a:gd name="T29" fmla="*/ 380 h 508"/>
                    <a:gd name="T30" fmla="*/ 248 w 248"/>
                    <a:gd name="T31" fmla="*/ 426 h 508"/>
                    <a:gd name="T32" fmla="*/ 248 w 248"/>
                    <a:gd name="T33" fmla="*/ 426 h 508"/>
                    <a:gd name="T34" fmla="*/ 244 w 248"/>
                    <a:gd name="T35" fmla="*/ 436 h 508"/>
                    <a:gd name="T36" fmla="*/ 230 w 248"/>
                    <a:gd name="T37" fmla="*/ 480 h 508"/>
                    <a:gd name="T38" fmla="*/ 230 w 248"/>
                    <a:gd name="T39" fmla="*/ 480 h 508"/>
                    <a:gd name="T40" fmla="*/ 226 w 248"/>
                    <a:gd name="T41" fmla="*/ 488 h 508"/>
                    <a:gd name="T42" fmla="*/ 220 w 248"/>
                    <a:gd name="T43" fmla="*/ 496 h 508"/>
                    <a:gd name="T44" fmla="*/ 214 w 248"/>
                    <a:gd name="T45" fmla="*/ 502 h 508"/>
                    <a:gd name="T46" fmla="*/ 206 w 248"/>
                    <a:gd name="T47" fmla="*/ 506 h 508"/>
                    <a:gd name="T48" fmla="*/ 196 w 248"/>
                    <a:gd name="T49" fmla="*/ 508 h 508"/>
                    <a:gd name="T50" fmla="*/ 184 w 248"/>
                    <a:gd name="T51" fmla="*/ 508 h 508"/>
                    <a:gd name="T52" fmla="*/ 172 w 248"/>
                    <a:gd name="T53" fmla="*/ 504 h 508"/>
                    <a:gd name="T54" fmla="*/ 158 w 248"/>
                    <a:gd name="T55" fmla="*/ 496 h 508"/>
                    <a:gd name="T56" fmla="*/ 142 w 248"/>
                    <a:gd name="T57" fmla="*/ 484 h 508"/>
                    <a:gd name="T58" fmla="*/ 126 w 248"/>
                    <a:gd name="T59" fmla="*/ 466 h 508"/>
                    <a:gd name="T60" fmla="*/ 108 w 248"/>
                    <a:gd name="T61" fmla="*/ 444 h 508"/>
                    <a:gd name="T62" fmla="*/ 88 w 248"/>
                    <a:gd name="T63" fmla="*/ 414 h 508"/>
                    <a:gd name="T64" fmla="*/ 68 w 248"/>
                    <a:gd name="T65" fmla="*/ 378 h 508"/>
                    <a:gd name="T66" fmla="*/ 46 w 248"/>
                    <a:gd name="T67" fmla="*/ 336 h 508"/>
                    <a:gd name="T68" fmla="*/ 24 w 248"/>
                    <a:gd name="T69" fmla="*/ 284 h 508"/>
                    <a:gd name="T70" fmla="*/ 0 w 248"/>
                    <a:gd name="T71" fmla="*/ 226 h 508"/>
                    <a:gd name="T72" fmla="*/ 36 w 248"/>
                    <a:gd name="T73" fmla="*/ 8 h 508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48"/>
                    <a:gd name="T112" fmla="*/ 0 h 508"/>
                    <a:gd name="T113" fmla="*/ 248 w 248"/>
                    <a:gd name="T114" fmla="*/ 508 h 508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48" h="508">
                      <a:moveTo>
                        <a:pt x="36" y="8"/>
                      </a:moveTo>
                      <a:lnTo>
                        <a:pt x="36" y="8"/>
                      </a:lnTo>
                      <a:lnTo>
                        <a:pt x="42" y="4"/>
                      </a:lnTo>
                      <a:lnTo>
                        <a:pt x="48" y="2"/>
                      </a:lnTo>
                      <a:lnTo>
                        <a:pt x="56" y="0"/>
                      </a:lnTo>
                      <a:lnTo>
                        <a:pt x="66" y="4"/>
                      </a:lnTo>
                      <a:lnTo>
                        <a:pt x="74" y="10"/>
                      </a:lnTo>
                      <a:lnTo>
                        <a:pt x="84" y="24"/>
                      </a:lnTo>
                      <a:lnTo>
                        <a:pt x="92" y="44"/>
                      </a:lnTo>
                      <a:lnTo>
                        <a:pt x="102" y="74"/>
                      </a:lnTo>
                      <a:lnTo>
                        <a:pt x="118" y="114"/>
                      </a:lnTo>
                      <a:lnTo>
                        <a:pt x="162" y="218"/>
                      </a:lnTo>
                      <a:lnTo>
                        <a:pt x="208" y="328"/>
                      </a:lnTo>
                      <a:lnTo>
                        <a:pt x="230" y="380"/>
                      </a:lnTo>
                      <a:lnTo>
                        <a:pt x="248" y="426"/>
                      </a:lnTo>
                      <a:lnTo>
                        <a:pt x="244" y="436"/>
                      </a:lnTo>
                      <a:lnTo>
                        <a:pt x="230" y="480"/>
                      </a:lnTo>
                      <a:lnTo>
                        <a:pt x="226" y="488"/>
                      </a:lnTo>
                      <a:lnTo>
                        <a:pt x="220" y="496"/>
                      </a:lnTo>
                      <a:lnTo>
                        <a:pt x="214" y="502"/>
                      </a:lnTo>
                      <a:lnTo>
                        <a:pt x="206" y="506"/>
                      </a:lnTo>
                      <a:lnTo>
                        <a:pt x="196" y="508"/>
                      </a:lnTo>
                      <a:lnTo>
                        <a:pt x="184" y="508"/>
                      </a:lnTo>
                      <a:lnTo>
                        <a:pt x="172" y="504"/>
                      </a:lnTo>
                      <a:lnTo>
                        <a:pt x="158" y="496"/>
                      </a:lnTo>
                      <a:lnTo>
                        <a:pt x="142" y="484"/>
                      </a:lnTo>
                      <a:lnTo>
                        <a:pt x="126" y="466"/>
                      </a:lnTo>
                      <a:lnTo>
                        <a:pt x="108" y="444"/>
                      </a:lnTo>
                      <a:lnTo>
                        <a:pt x="88" y="414"/>
                      </a:lnTo>
                      <a:lnTo>
                        <a:pt x="68" y="378"/>
                      </a:lnTo>
                      <a:lnTo>
                        <a:pt x="46" y="336"/>
                      </a:lnTo>
                      <a:lnTo>
                        <a:pt x="24" y="284"/>
                      </a:lnTo>
                      <a:lnTo>
                        <a:pt x="0" y="226"/>
                      </a:lnTo>
                      <a:lnTo>
                        <a:pt x="36" y="8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03" name="Freeform 464"/>
                <p:cNvSpPr>
                  <a:spLocks/>
                </p:cNvSpPr>
                <p:nvPr/>
              </p:nvSpPr>
              <p:spPr bwMode="auto">
                <a:xfrm>
                  <a:off x="2298" y="3788"/>
                  <a:ext cx="202" cy="258"/>
                </a:xfrm>
                <a:custGeom>
                  <a:avLst/>
                  <a:gdLst>
                    <a:gd name="T0" fmla="*/ 72 w 202"/>
                    <a:gd name="T1" fmla="*/ 0 h 258"/>
                    <a:gd name="T2" fmla="*/ 72 w 202"/>
                    <a:gd name="T3" fmla="*/ 0 h 258"/>
                    <a:gd name="T4" fmla="*/ 86 w 202"/>
                    <a:gd name="T5" fmla="*/ 12 h 258"/>
                    <a:gd name="T6" fmla="*/ 122 w 202"/>
                    <a:gd name="T7" fmla="*/ 44 h 258"/>
                    <a:gd name="T8" fmla="*/ 140 w 202"/>
                    <a:gd name="T9" fmla="*/ 64 h 258"/>
                    <a:gd name="T10" fmla="*/ 160 w 202"/>
                    <a:gd name="T11" fmla="*/ 86 h 258"/>
                    <a:gd name="T12" fmla="*/ 174 w 202"/>
                    <a:gd name="T13" fmla="*/ 108 h 258"/>
                    <a:gd name="T14" fmla="*/ 180 w 202"/>
                    <a:gd name="T15" fmla="*/ 120 h 258"/>
                    <a:gd name="T16" fmla="*/ 184 w 202"/>
                    <a:gd name="T17" fmla="*/ 130 h 258"/>
                    <a:gd name="T18" fmla="*/ 184 w 202"/>
                    <a:gd name="T19" fmla="*/ 130 h 258"/>
                    <a:gd name="T20" fmla="*/ 196 w 202"/>
                    <a:gd name="T21" fmla="*/ 168 h 258"/>
                    <a:gd name="T22" fmla="*/ 200 w 202"/>
                    <a:gd name="T23" fmla="*/ 184 h 258"/>
                    <a:gd name="T24" fmla="*/ 202 w 202"/>
                    <a:gd name="T25" fmla="*/ 200 h 258"/>
                    <a:gd name="T26" fmla="*/ 202 w 202"/>
                    <a:gd name="T27" fmla="*/ 214 h 258"/>
                    <a:gd name="T28" fmla="*/ 198 w 202"/>
                    <a:gd name="T29" fmla="*/ 226 h 258"/>
                    <a:gd name="T30" fmla="*/ 190 w 202"/>
                    <a:gd name="T31" fmla="*/ 236 h 258"/>
                    <a:gd name="T32" fmla="*/ 178 w 202"/>
                    <a:gd name="T33" fmla="*/ 246 h 258"/>
                    <a:gd name="T34" fmla="*/ 178 w 202"/>
                    <a:gd name="T35" fmla="*/ 246 h 258"/>
                    <a:gd name="T36" fmla="*/ 168 w 202"/>
                    <a:gd name="T37" fmla="*/ 252 h 258"/>
                    <a:gd name="T38" fmla="*/ 156 w 202"/>
                    <a:gd name="T39" fmla="*/ 256 h 258"/>
                    <a:gd name="T40" fmla="*/ 144 w 202"/>
                    <a:gd name="T41" fmla="*/ 258 h 258"/>
                    <a:gd name="T42" fmla="*/ 130 w 202"/>
                    <a:gd name="T43" fmla="*/ 258 h 258"/>
                    <a:gd name="T44" fmla="*/ 118 w 202"/>
                    <a:gd name="T45" fmla="*/ 258 h 258"/>
                    <a:gd name="T46" fmla="*/ 104 w 202"/>
                    <a:gd name="T47" fmla="*/ 254 h 258"/>
                    <a:gd name="T48" fmla="*/ 76 w 202"/>
                    <a:gd name="T49" fmla="*/ 246 h 258"/>
                    <a:gd name="T50" fmla="*/ 52 w 202"/>
                    <a:gd name="T51" fmla="*/ 234 h 258"/>
                    <a:gd name="T52" fmla="*/ 30 w 202"/>
                    <a:gd name="T53" fmla="*/ 218 h 258"/>
                    <a:gd name="T54" fmla="*/ 20 w 202"/>
                    <a:gd name="T55" fmla="*/ 210 h 258"/>
                    <a:gd name="T56" fmla="*/ 12 w 202"/>
                    <a:gd name="T57" fmla="*/ 202 h 258"/>
                    <a:gd name="T58" fmla="*/ 6 w 202"/>
                    <a:gd name="T59" fmla="*/ 192 h 258"/>
                    <a:gd name="T60" fmla="*/ 2 w 202"/>
                    <a:gd name="T61" fmla="*/ 184 h 258"/>
                    <a:gd name="T62" fmla="*/ 2 w 202"/>
                    <a:gd name="T63" fmla="*/ 184 h 258"/>
                    <a:gd name="T64" fmla="*/ 0 w 202"/>
                    <a:gd name="T65" fmla="*/ 174 h 258"/>
                    <a:gd name="T66" fmla="*/ 0 w 202"/>
                    <a:gd name="T67" fmla="*/ 162 h 258"/>
                    <a:gd name="T68" fmla="*/ 2 w 202"/>
                    <a:gd name="T69" fmla="*/ 148 h 258"/>
                    <a:gd name="T70" fmla="*/ 6 w 202"/>
                    <a:gd name="T71" fmla="*/ 134 h 258"/>
                    <a:gd name="T72" fmla="*/ 16 w 202"/>
                    <a:gd name="T73" fmla="*/ 104 h 258"/>
                    <a:gd name="T74" fmla="*/ 30 w 202"/>
                    <a:gd name="T75" fmla="*/ 72 h 258"/>
                    <a:gd name="T76" fmla="*/ 44 w 202"/>
                    <a:gd name="T77" fmla="*/ 44 h 258"/>
                    <a:gd name="T78" fmla="*/ 58 w 202"/>
                    <a:gd name="T79" fmla="*/ 22 h 258"/>
                    <a:gd name="T80" fmla="*/ 72 w 202"/>
                    <a:gd name="T81" fmla="*/ 0 h 25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202"/>
                    <a:gd name="T124" fmla="*/ 0 h 258"/>
                    <a:gd name="T125" fmla="*/ 202 w 202"/>
                    <a:gd name="T126" fmla="*/ 258 h 25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202" h="258">
                      <a:moveTo>
                        <a:pt x="72" y="0"/>
                      </a:moveTo>
                      <a:lnTo>
                        <a:pt x="72" y="0"/>
                      </a:lnTo>
                      <a:lnTo>
                        <a:pt x="86" y="12"/>
                      </a:lnTo>
                      <a:lnTo>
                        <a:pt x="122" y="44"/>
                      </a:lnTo>
                      <a:lnTo>
                        <a:pt x="140" y="64"/>
                      </a:lnTo>
                      <a:lnTo>
                        <a:pt x="160" y="86"/>
                      </a:lnTo>
                      <a:lnTo>
                        <a:pt x="174" y="108"/>
                      </a:lnTo>
                      <a:lnTo>
                        <a:pt x="180" y="120"/>
                      </a:lnTo>
                      <a:lnTo>
                        <a:pt x="184" y="130"/>
                      </a:lnTo>
                      <a:lnTo>
                        <a:pt x="196" y="168"/>
                      </a:lnTo>
                      <a:lnTo>
                        <a:pt x="200" y="184"/>
                      </a:lnTo>
                      <a:lnTo>
                        <a:pt x="202" y="200"/>
                      </a:lnTo>
                      <a:lnTo>
                        <a:pt x="202" y="214"/>
                      </a:lnTo>
                      <a:lnTo>
                        <a:pt x="198" y="226"/>
                      </a:lnTo>
                      <a:lnTo>
                        <a:pt x="190" y="236"/>
                      </a:lnTo>
                      <a:lnTo>
                        <a:pt x="178" y="246"/>
                      </a:lnTo>
                      <a:lnTo>
                        <a:pt x="168" y="252"/>
                      </a:lnTo>
                      <a:lnTo>
                        <a:pt x="156" y="256"/>
                      </a:lnTo>
                      <a:lnTo>
                        <a:pt x="144" y="258"/>
                      </a:lnTo>
                      <a:lnTo>
                        <a:pt x="130" y="258"/>
                      </a:lnTo>
                      <a:lnTo>
                        <a:pt x="118" y="258"/>
                      </a:lnTo>
                      <a:lnTo>
                        <a:pt x="104" y="254"/>
                      </a:lnTo>
                      <a:lnTo>
                        <a:pt x="76" y="246"/>
                      </a:lnTo>
                      <a:lnTo>
                        <a:pt x="52" y="234"/>
                      </a:lnTo>
                      <a:lnTo>
                        <a:pt x="30" y="218"/>
                      </a:lnTo>
                      <a:lnTo>
                        <a:pt x="20" y="210"/>
                      </a:lnTo>
                      <a:lnTo>
                        <a:pt x="12" y="202"/>
                      </a:lnTo>
                      <a:lnTo>
                        <a:pt x="6" y="192"/>
                      </a:lnTo>
                      <a:lnTo>
                        <a:pt x="2" y="184"/>
                      </a:lnTo>
                      <a:lnTo>
                        <a:pt x="0" y="174"/>
                      </a:lnTo>
                      <a:lnTo>
                        <a:pt x="0" y="162"/>
                      </a:lnTo>
                      <a:lnTo>
                        <a:pt x="2" y="148"/>
                      </a:lnTo>
                      <a:lnTo>
                        <a:pt x="6" y="134"/>
                      </a:lnTo>
                      <a:lnTo>
                        <a:pt x="16" y="104"/>
                      </a:lnTo>
                      <a:lnTo>
                        <a:pt x="30" y="72"/>
                      </a:lnTo>
                      <a:lnTo>
                        <a:pt x="44" y="44"/>
                      </a:lnTo>
                      <a:lnTo>
                        <a:pt x="58" y="22"/>
                      </a:lnTo>
                      <a:lnTo>
                        <a:pt x="72" y="0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04" name="Freeform 465"/>
                <p:cNvSpPr>
                  <a:spLocks/>
                </p:cNvSpPr>
                <p:nvPr/>
              </p:nvSpPr>
              <p:spPr bwMode="auto">
                <a:xfrm>
                  <a:off x="2298" y="3788"/>
                  <a:ext cx="202" cy="258"/>
                </a:xfrm>
                <a:custGeom>
                  <a:avLst/>
                  <a:gdLst>
                    <a:gd name="T0" fmla="*/ 72 w 202"/>
                    <a:gd name="T1" fmla="*/ 0 h 258"/>
                    <a:gd name="T2" fmla="*/ 72 w 202"/>
                    <a:gd name="T3" fmla="*/ 0 h 258"/>
                    <a:gd name="T4" fmla="*/ 86 w 202"/>
                    <a:gd name="T5" fmla="*/ 12 h 258"/>
                    <a:gd name="T6" fmla="*/ 122 w 202"/>
                    <a:gd name="T7" fmla="*/ 44 h 258"/>
                    <a:gd name="T8" fmla="*/ 140 w 202"/>
                    <a:gd name="T9" fmla="*/ 64 h 258"/>
                    <a:gd name="T10" fmla="*/ 160 w 202"/>
                    <a:gd name="T11" fmla="*/ 86 h 258"/>
                    <a:gd name="T12" fmla="*/ 174 w 202"/>
                    <a:gd name="T13" fmla="*/ 108 h 258"/>
                    <a:gd name="T14" fmla="*/ 180 w 202"/>
                    <a:gd name="T15" fmla="*/ 120 h 258"/>
                    <a:gd name="T16" fmla="*/ 184 w 202"/>
                    <a:gd name="T17" fmla="*/ 130 h 258"/>
                    <a:gd name="T18" fmla="*/ 184 w 202"/>
                    <a:gd name="T19" fmla="*/ 130 h 258"/>
                    <a:gd name="T20" fmla="*/ 196 w 202"/>
                    <a:gd name="T21" fmla="*/ 168 h 258"/>
                    <a:gd name="T22" fmla="*/ 200 w 202"/>
                    <a:gd name="T23" fmla="*/ 184 h 258"/>
                    <a:gd name="T24" fmla="*/ 202 w 202"/>
                    <a:gd name="T25" fmla="*/ 200 h 258"/>
                    <a:gd name="T26" fmla="*/ 202 w 202"/>
                    <a:gd name="T27" fmla="*/ 214 h 258"/>
                    <a:gd name="T28" fmla="*/ 198 w 202"/>
                    <a:gd name="T29" fmla="*/ 226 h 258"/>
                    <a:gd name="T30" fmla="*/ 190 w 202"/>
                    <a:gd name="T31" fmla="*/ 236 h 258"/>
                    <a:gd name="T32" fmla="*/ 178 w 202"/>
                    <a:gd name="T33" fmla="*/ 246 h 258"/>
                    <a:gd name="T34" fmla="*/ 178 w 202"/>
                    <a:gd name="T35" fmla="*/ 246 h 258"/>
                    <a:gd name="T36" fmla="*/ 168 w 202"/>
                    <a:gd name="T37" fmla="*/ 252 h 258"/>
                    <a:gd name="T38" fmla="*/ 156 w 202"/>
                    <a:gd name="T39" fmla="*/ 256 h 258"/>
                    <a:gd name="T40" fmla="*/ 144 w 202"/>
                    <a:gd name="T41" fmla="*/ 258 h 258"/>
                    <a:gd name="T42" fmla="*/ 130 w 202"/>
                    <a:gd name="T43" fmla="*/ 258 h 258"/>
                    <a:gd name="T44" fmla="*/ 118 w 202"/>
                    <a:gd name="T45" fmla="*/ 258 h 258"/>
                    <a:gd name="T46" fmla="*/ 104 w 202"/>
                    <a:gd name="T47" fmla="*/ 254 h 258"/>
                    <a:gd name="T48" fmla="*/ 76 w 202"/>
                    <a:gd name="T49" fmla="*/ 246 h 258"/>
                    <a:gd name="T50" fmla="*/ 52 w 202"/>
                    <a:gd name="T51" fmla="*/ 234 h 258"/>
                    <a:gd name="T52" fmla="*/ 30 w 202"/>
                    <a:gd name="T53" fmla="*/ 218 h 258"/>
                    <a:gd name="T54" fmla="*/ 20 w 202"/>
                    <a:gd name="T55" fmla="*/ 210 h 258"/>
                    <a:gd name="T56" fmla="*/ 12 w 202"/>
                    <a:gd name="T57" fmla="*/ 202 h 258"/>
                    <a:gd name="T58" fmla="*/ 6 w 202"/>
                    <a:gd name="T59" fmla="*/ 192 h 258"/>
                    <a:gd name="T60" fmla="*/ 2 w 202"/>
                    <a:gd name="T61" fmla="*/ 184 h 258"/>
                    <a:gd name="T62" fmla="*/ 2 w 202"/>
                    <a:gd name="T63" fmla="*/ 184 h 258"/>
                    <a:gd name="T64" fmla="*/ 0 w 202"/>
                    <a:gd name="T65" fmla="*/ 174 h 258"/>
                    <a:gd name="T66" fmla="*/ 0 w 202"/>
                    <a:gd name="T67" fmla="*/ 162 h 258"/>
                    <a:gd name="T68" fmla="*/ 2 w 202"/>
                    <a:gd name="T69" fmla="*/ 148 h 258"/>
                    <a:gd name="T70" fmla="*/ 6 w 202"/>
                    <a:gd name="T71" fmla="*/ 134 h 258"/>
                    <a:gd name="T72" fmla="*/ 16 w 202"/>
                    <a:gd name="T73" fmla="*/ 104 h 258"/>
                    <a:gd name="T74" fmla="*/ 30 w 202"/>
                    <a:gd name="T75" fmla="*/ 72 h 258"/>
                    <a:gd name="T76" fmla="*/ 44 w 202"/>
                    <a:gd name="T77" fmla="*/ 44 h 258"/>
                    <a:gd name="T78" fmla="*/ 58 w 202"/>
                    <a:gd name="T79" fmla="*/ 22 h 258"/>
                    <a:gd name="T80" fmla="*/ 72 w 202"/>
                    <a:gd name="T81" fmla="*/ 0 h 25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202"/>
                    <a:gd name="T124" fmla="*/ 0 h 258"/>
                    <a:gd name="T125" fmla="*/ 202 w 202"/>
                    <a:gd name="T126" fmla="*/ 258 h 25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202" h="258">
                      <a:moveTo>
                        <a:pt x="72" y="0"/>
                      </a:moveTo>
                      <a:lnTo>
                        <a:pt x="72" y="0"/>
                      </a:lnTo>
                      <a:lnTo>
                        <a:pt x="86" y="12"/>
                      </a:lnTo>
                      <a:lnTo>
                        <a:pt x="122" y="44"/>
                      </a:lnTo>
                      <a:lnTo>
                        <a:pt x="140" y="64"/>
                      </a:lnTo>
                      <a:lnTo>
                        <a:pt x="160" y="86"/>
                      </a:lnTo>
                      <a:lnTo>
                        <a:pt x="174" y="108"/>
                      </a:lnTo>
                      <a:lnTo>
                        <a:pt x="180" y="120"/>
                      </a:lnTo>
                      <a:lnTo>
                        <a:pt x="184" y="130"/>
                      </a:lnTo>
                      <a:lnTo>
                        <a:pt x="196" y="168"/>
                      </a:lnTo>
                      <a:lnTo>
                        <a:pt x="200" y="184"/>
                      </a:lnTo>
                      <a:lnTo>
                        <a:pt x="202" y="200"/>
                      </a:lnTo>
                      <a:lnTo>
                        <a:pt x="202" y="214"/>
                      </a:lnTo>
                      <a:lnTo>
                        <a:pt x="198" y="226"/>
                      </a:lnTo>
                      <a:lnTo>
                        <a:pt x="190" y="236"/>
                      </a:lnTo>
                      <a:lnTo>
                        <a:pt x="178" y="246"/>
                      </a:lnTo>
                      <a:lnTo>
                        <a:pt x="168" y="252"/>
                      </a:lnTo>
                      <a:lnTo>
                        <a:pt x="156" y="256"/>
                      </a:lnTo>
                      <a:lnTo>
                        <a:pt x="144" y="258"/>
                      </a:lnTo>
                      <a:lnTo>
                        <a:pt x="130" y="258"/>
                      </a:lnTo>
                      <a:lnTo>
                        <a:pt x="118" y="258"/>
                      </a:lnTo>
                      <a:lnTo>
                        <a:pt x="104" y="254"/>
                      </a:lnTo>
                      <a:lnTo>
                        <a:pt x="76" y="246"/>
                      </a:lnTo>
                      <a:lnTo>
                        <a:pt x="52" y="234"/>
                      </a:lnTo>
                      <a:lnTo>
                        <a:pt x="30" y="218"/>
                      </a:lnTo>
                      <a:lnTo>
                        <a:pt x="20" y="210"/>
                      </a:lnTo>
                      <a:lnTo>
                        <a:pt x="12" y="202"/>
                      </a:lnTo>
                      <a:lnTo>
                        <a:pt x="6" y="192"/>
                      </a:lnTo>
                      <a:lnTo>
                        <a:pt x="2" y="184"/>
                      </a:lnTo>
                      <a:lnTo>
                        <a:pt x="0" y="174"/>
                      </a:lnTo>
                      <a:lnTo>
                        <a:pt x="0" y="162"/>
                      </a:lnTo>
                      <a:lnTo>
                        <a:pt x="2" y="148"/>
                      </a:lnTo>
                      <a:lnTo>
                        <a:pt x="6" y="134"/>
                      </a:lnTo>
                      <a:lnTo>
                        <a:pt x="16" y="104"/>
                      </a:lnTo>
                      <a:lnTo>
                        <a:pt x="30" y="72"/>
                      </a:lnTo>
                      <a:lnTo>
                        <a:pt x="44" y="44"/>
                      </a:lnTo>
                      <a:lnTo>
                        <a:pt x="58" y="22"/>
                      </a:lnTo>
                      <a:lnTo>
                        <a:pt x="72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05" name="Freeform 466"/>
                <p:cNvSpPr>
                  <a:spLocks/>
                </p:cNvSpPr>
                <p:nvPr/>
              </p:nvSpPr>
              <p:spPr bwMode="auto">
                <a:xfrm>
                  <a:off x="1942" y="3024"/>
                  <a:ext cx="284" cy="380"/>
                </a:xfrm>
                <a:custGeom>
                  <a:avLst/>
                  <a:gdLst>
                    <a:gd name="T0" fmla="*/ 10 w 284"/>
                    <a:gd name="T1" fmla="*/ 66 h 380"/>
                    <a:gd name="T2" fmla="*/ 20 w 284"/>
                    <a:gd name="T3" fmla="*/ 48 h 380"/>
                    <a:gd name="T4" fmla="*/ 42 w 284"/>
                    <a:gd name="T5" fmla="*/ 26 h 380"/>
                    <a:gd name="T6" fmla="*/ 82 w 284"/>
                    <a:gd name="T7" fmla="*/ 8 h 380"/>
                    <a:gd name="T8" fmla="*/ 110 w 284"/>
                    <a:gd name="T9" fmla="*/ 2 h 380"/>
                    <a:gd name="T10" fmla="*/ 130 w 284"/>
                    <a:gd name="T11" fmla="*/ 0 h 380"/>
                    <a:gd name="T12" fmla="*/ 174 w 284"/>
                    <a:gd name="T13" fmla="*/ 2 h 380"/>
                    <a:gd name="T14" fmla="*/ 214 w 284"/>
                    <a:gd name="T15" fmla="*/ 12 h 380"/>
                    <a:gd name="T16" fmla="*/ 248 w 284"/>
                    <a:gd name="T17" fmla="*/ 36 h 380"/>
                    <a:gd name="T18" fmla="*/ 262 w 284"/>
                    <a:gd name="T19" fmla="*/ 54 h 380"/>
                    <a:gd name="T20" fmla="*/ 272 w 284"/>
                    <a:gd name="T21" fmla="*/ 76 h 380"/>
                    <a:gd name="T22" fmla="*/ 282 w 284"/>
                    <a:gd name="T23" fmla="*/ 104 h 380"/>
                    <a:gd name="T24" fmla="*/ 284 w 284"/>
                    <a:gd name="T25" fmla="*/ 134 h 380"/>
                    <a:gd name="T26" fmla="*/ 282 w 284"/>
                    <a:gd name="T27" fmla="*/ 164 h 380"/>
                    <a:gd name="T28" fmla="*/ 276 w 284"/>
                    <a:gd name="T29" fmla="*/ 174 h 380"/>
                    <a:gd name="T30" fmla="*/ 268 w 284"/>
                    <a:gd name="T31" fmla="*/ 194 h 380"/>
                    <a:gd name="T32" fmla="*/ 272 w 284"/>
                    <a:gd name="T33" fmla="*/ 208 h 380"/>
                    <a:gd name="T34" fmla="*/ 276 w 284"/>
                    <a:gd name="T35" fmla="*/ 230 h 380"/>
                    <a:gd name="T36" fmla="*/ 272 w 284"/>
                    <a:gd name="T37" fmla="*/ 256 h 380"/>
                    <a:gd name="T38" fmla="*/ 264 w 284"/>
                    <a:gd name="T39" fmla="*/ 272 h 380"/>
                    <a:gd name="T40" fmla="*/ 246 w 284"/>
                    <a:gd name="T41" fmla="*/ 332 h 380"/>
                    <a:gd name="T42" fmla="*/ 238 w 284"/>
                    <a:gd name="T43" fmla="*/ 362 h 380"/>
                    <a:gd name="T44" fmla="*/ 234 w 284"/>
                    <a:gd name="T45" fmla="*/ 370 h 380"/>
                    <a:gd name="T46" fmla="*/ 220 w 284"/>
                    <a:gd name="T47" fmla="*/ 378 h 380"/>
                    <a:gd name="T48" fmla="*/ 192 w 284"/>
                    <a:gd name="T49" fmla="*/ 380 h 380"/>
                    <a:gd name="T50" fmla="*/ 172 w 284"/>
                    <a:gd name="T51" fmla="*/ 378 h 380"/>
                    <a:gd name="T52" fmla="*/ 144 w 284"/>
                    <a:gd name="T53" fmla="*/ 370 h 380"/>
                    <a:gd name="T54" fmla="*/ 114 w 284"/>
                    <a:gd name="T55" fmla="*/ 354 h 380"/>
                    <a:gd name="T56" fmla="*/ 84 w 284"/>
                    <a:gd name="T57" fmla="*/ 332 h 380"/>
                    <a:gd name="T58" fmla="*/ 56 w 284"/>
                    <a:gd name="T59" fmla="*/ 302 h 380"/>
                    <a:gd name="T60" fmla="*/ 46 w 284"/>
                    <a:gd name="T61" fmla="*/ 282 h 380"/>
                    <a:gd name="T62" fmla="*/ 30 w 284"/>
                    <a:gd name="T63" fmla="*/ 238 h 380"/>
                    <a:gd name="T64" fmla="*/ 20 w 284"/>
                    <a:gd name="T65" fmla="*/ 180 h 380"/>
                    <a:gd name="T66" fmla="*/ 20 w 284"/>
                    <a:gd name="T67" fmla="*/ 164 h 380"/>
                    <a:gd name="T68" fmla="*/ 10 w 284"/>
                    <a:gd name="T69" fmla="*/ 152 h 380"/>
                    <a:gd name="T70" fmla="*/ 2 w 284"/>
                    <a:gd name="T71" fmla="*/ 128 h 380"/>
                    <a:gd name="T72" fmla="*/ 2 w 284"/>
                    <a:gd name="T73" fmla="*/ 90 h 380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84"/>
                    <a:gd name="T112" fmla="*/ 0 h 380"/>
                    <a:gd name="T113" fmla="*/ 284 w 284"/>
                    <a:gd name="T114" fmla="*/ 380 h 380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84" h="380">
                      <a:moveTo>
                        <a:pt x="10" y="66"/>
                      </a:moveTo>
                      <a:lnTo>
                        <a:pt x="10" y="66"/>
                      </a:lnTo>
                      <a:lnTo>
                        <a:pt x="14" y="58"/>
                      </a:lnTo>
                      <a:lnTo>
                        <a:pt x="20" y="48"/>
                      </a:lnTo>
                      <a:lnTo>
                        <a:pt x="30" y="38"/>
                      </a:lnTo>
                      <a:lnTo>
                        <a:pt x="42" y="26"/>
                      </a:lnTo>
                      <a:lnTo>
                        <a:pt x="60" y="16"/>
                      </a:lnTo>
                      <a:lnTo>
                        <a:pt x="82" y="8"/>
                      </a:lnTo>
                      <a:lnTo>
                        <a:pt x="96" y="4"/>
                      </a:lnTo>
                      <a:lnTo>
                        <a:pt x="110" y="2"/>
                      </a:lnTo>
                      <a:lnTo>
                        <a:pt x="130" y="0"/>
                      </a:lnTo>
                      <a:lnTo>
                        <a:pt x="152" y="0"/>
                      </a:lnTo>
                      <a:lnTo>
                        <a:pt x="174" y="2"/>
                      </a:lnTo>
                      <a:lnTo>
                        <a:pt x="194" y="6"/>
                      </a:lnTo>
                      <a:lnTo>
                        <a:pt x="214" y="12"/>
                      </a:lnTo>
                      <a:lnTo>
                        <a:pt x="232" y="22"/>
                      </a:lnTo>
                      <a:lnTo>
                        <a:pt x="248" y="36"/>
                      </a:lnTo>
                      <a:lnTo>
                        <a:pt x="256" y="44"/>
                      </a:lnTo>
                      <a:lnTo>
                        <a:pt x="262" y="54"/>
                      </a:lnTo>
                      <a:lnTo>
                        <a:pt x="272" y="76"/>
                      </a:lnTo>
                      <a:lnTo>
                        <a:pt x="278" y="90"/>
                      </a:lnTo>
                      <a:lnTo>
                        <a:pt x="282" y="104"/>
                      </a:lnTo>
                      <a:lnTo>
                        <a:pt x="284" y="118"/>
                      </a:lnTo>
                      <a:lnTo>
                        <a:pt x="284" y="134"/>
                      </a:lnTo>
                      <a:lnTo>
                        <a:pt x="284" y="148"/>
                      </a:lnTo>
                      <a:lnTo>
                        <a:pt x="282" y="164"/>
                      </a:lnTo>
                      <a:lnTo>
                        <a:pt x="276" y="174"/>
                      </a:lnTo>
                      <a:lnTo>
                        <a:pt x="268" y="194"/>
                      </a:lnTo>
                      <a:lnTo>
                        <a:pt x="270" y="200"/>
                      </a:lnTo>
                      <a:lnTo>
                        <a:pt x="272" y="208"/>
                      </a:lnTo>
                      <a:lnTo>
                        <a:pt x="276" y="218"/>
                      </a:lnTo>
                      <a:lnTo>
                        <a:pt x="276" y="230"/>
                      </a:lnTo>
                      <a:lnTo>
                        <a:pt x="276" y="242"/>
                      </a:lnTo>
                      <a:lnTo>
                        <a:pt x="272" y="256"/>
                      </a:lnTo>
                      <a:lnTo>
                        <a:pt x="264" y="272"/>
                      </a:lnTo>
                      <a:lnTo>
                        <a:pt x="254" y="302"/>
                      </a:lnTo>
                      <a:lnTo>
                        <a:pt x="246" y="332"/>
                      </a:lnTo>
                      <a:lnTo>
                        <a:pt x="238" y="362"/>
                      </a:lnTo>
                      <a:lnTo>
                        <a:pt x="236" y="366"/>
                      </a:lnTo>
                      <a:lnTo>
                        <a:pt x="234" y="370"/>
                      </a:lnTo>
                      <a:lnTo>
                        <a:pt x="228" y="374"/>
                      </a:lnTo>
                      <a:lnTo>
                        <a:pt x="220" y="378"/>
                      </a:lnTo>
                      <a:lnTo>
                        <a:pt x="208" y="380"/>
                      </a:lnTo>
                      <a:lnTo>
                        <a:pt x="192" y="380"/>
                      </a:lnTo>
                      <a:lnTo>
                        <a:pt x="172" y="378"/>
                      </a:lnTo>
                      <a:lnTo>
                        <a:pt x="160" y="376"/>
                      </a:lnTo>
                      <a:lnTo>
                        <a:pt x="144" y="370"/>
                      </a:lnTo>
                      <a:lnTo>
                        <a:pt x="130" y="364"/>
                      </a:lnTo>
                      <a:lnTo>
                        <a:pt x="114" y="354"/>
                      </a:lnTo>
                      <a:lnTo>
                        <a:pt x="100" y="344"/>
                      </a:lnTo>
                      <a:lnTo>
                        <a:pt x="84" y="332"/>
                      </a:lnTo>
                      <a:lnTo>
                        <a:pt x="70" y="318"/>
                      </a:lnTo>
                      <a:lnTo>
                        <a:pt x="56" y="302"/>
                      </a:lnTo>
                      <a:lnTo>
                        <a:pt x="46" y="282"/>
                      </a:lnTo>
                      <a:lnTo>
                        <a:pt x="36" y="260"/>
                      </a:lnTo>
                      <a:lnTo>
                        <a:pt x="30" y="238"/>
                      </a:lnTo>
                      <a:lnTo>
                        <a:pt x="26" y="216"/>
                      </a:lnTo>
                      <a:lnTo>
                        <a:pt x="20" y="180"/>
                      </a:lnTo>
                      <a:lnTo>
                        <a:pt x="20" y="164"/>
                      </a:lnTo>
                      <a:lnTo>
                        <a:pt x="14" y="160"/>
                      </a:lnTo>
                      <a:lnTo>
                        <a:pt x="10" y="152"/>
                      </a:lnTo>
                      <a:lnTo>
                        <a:pt x="4" y="142"/>
                      </a:lnTo>
                      <a:lnTo>
                        <a:pt x="2" y="128"/>
                      </a:lnTo>
                      <a:lnTo>
                        <a:pt x="0" y="110"/>
                      </a:lnTo>
                      <a:lnTo>
                        <a:pt x="2" y="90"/>
                      </a:lnTo>
                      <a:lnTo>
                        <a:pt x="10" y="66"/>
                      </a:lnTo>
                      <a:close/>
                    </a:path>
                  </a:pathLst>
                </a:custGeom>
                <a:solidFill>
                  <a:srgbClr val="F0AC7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06" name="Freeform 467"/>
                <p:cNvSpPr>
                  <a:spLocks/>
                </p:cNvSpPr>
                <p:nvPr/>
              </p:nvSpPr>
              <p:spPr bwMode="auto">
                <a:xfrm>
                  <a:off x="1942" y="3024"/>
                  <a:ext cx="284" cy="380"/>
                </a:xfrm>
                <a:custGeom>
                  <a:avLst/>
                  <a:gdLst>
                    <a:gd name="T0" fmla="*/ 10 w 284"/>
                    <a:gd name="T1" fmla="*/ 66 h 380"/>
                    <a:gd name="T2" fmla="*/ 20 w 284"/>
                    <a:gd name="T3" fmla="*/ 48 h 380"/>
                    <a:gd name="T4" fmla="*/ 42 w 284"/>
                    <a:gd name="T5" fmla="*/ 26 h 380"/>
                    <a:gd name="T6" fmla="*/ 82 w 284"/>
                    <a:gd name="T7" fmla="*/ 8 h 380"/>
                    <a:gd name="T8" fmla="*/ 110 w 284"/>
                    <a:gd name="T9" fmla="*/ 2 h 380"/>
                    <a:gd name="T10" fmla="*/ 130 w 284"/>
                    <a:gd name="T11" fmla="*/ 0 h 380"/>
                    <a:gd name="T12" fmla="*/ 174 w 284"/>
                    <a:gd name="T13" fmla="*/ 2 h 380"/>
                    <a:gd name="T14" fmla="*/ 214 w 284"/>
                    <a:gd name="T15" fmla="*/ 12 h 380"/>
                    <a:gd name="T16" fmla="*/ 248 w 284"/>
                    <a:gd name="T17" fmla="*/ 36 h 380"/>
                    <a:gd name="T18" fmla="*/ 262 w 284"/>
                    <a:gd name="T19" fmla="*/ 54 h 380"/>
                    <a:gd name="T20" fmla="*/ 272 w 284"/>
                    <a:gd name="T21" fmla="*/ 76 h 380"/>
                    <a:gd name="T22" fmla="*/ 282 w 284"/>
                    <a:gd name="T23" fmla="*/ 104 h 380"/>
                    <a:gd name="T24" fmla="*/ 284 w 284"/>
                    <a:gd name="T25" fmla="*/ 134 h 380"/>
                    <a:gd name="T26" fmla="*/ 282 w 284"/>
                    <a:gd name="T27" fmla="*/ 164 h 380"/>
                    <a:gd name="T28" fmla="*/ 276 w 284"/>
                    <a:gd name="T29" fmla="*/ 174 h 380"/>
                    <a:gd name="T30" fmla="*/ 268 w 284"/>
                    <a:gd name="T31" fmla="*/ 194 h 380"/>
                    <a:gd name="T32" fmla="*/ 272 w 284"/>
                    <a:gd name="T33" fmla="*/ 208 h 380"/>
                    <a:gd name="T34" fmla="*/ 276 w 284"/>
                    <a:gd name="T35" fmla="*/ 230 h 380"/>
                    <a:gd name="T36" fmla="*/ 272 w 284"/>
                    <a:gd name="T37" fmla="*/ 256 h 380"/>
                    <a:gd name="T38" fmla="*/ 264 w 284"/>
                    <a:gd name="T39" fmla="*/ 272 h 380"/>
                    <a:gd name="T40" fmla="*/ 246 w 284"/>
                    <a:gd name="T41" fmla="*/ 332 h 380"/>
                    <a:gd name="T42" fmla="*/ 238 w 284"/>
                    <a:gd name="T43" fmla="*/ 362 h 380"/>
                    <a:gd name="T44" fmla="*/ 234 w 284"/>
                    <a:gd name="T45" fmla="*/ 370 h 380"/>
                    <a:gd name="T46" fmla="*/ 220 w 284"/>
                    <a:gd name="T47" fmla="*/ 378 h 380"/>
                    <a:gd name="T48" fmla="*/ 192 w 284"/>
                    <a:gd name="T49" fmla="*/ 380 h 380"/>
                    <a:gd name="T50" fmla="*/ 172 w 284"/>
                    <a:gd name="T51" fmla="*/ 378 h 380"/>
                    <a:gd name="T52" fmla="*/ 144 w 284"/>
                    <a:gd name="T53" fmla="*/ 370 h 380"/>
                    <a:gd name="T54" fmla="*/ 114 w 284"/>
                    <a:gd name="T55" fmla="*/ 354 h 380"/>
                    <a:gd name="T56" fmla="*/ 84 w 284"/>
                    <a:gd name="T57" fmla="*/ 332 h 380"/>
                    <a:gd name="T58" fmla="*/ 56 w 284"/>
                    <a:gd name="T59" fmla="*/ 302 h 380"/>
                    <a:gd name="T60" fmla="*/ 46 w 284"/>
                    <a:gd name="T61" fmla="*/ 282 h 380"/>
                    <a:gd name="T62" fmla="*/ 30 w 284"/>
                    <a:gd name="T63" fmla="*/ 238 h 380"/>
                    <a:gd name="T64" fmla="*/ 20 w 284"/>
                    <a:gd name="T65" fmla="*/ 180 h 380"/>
                    <a:gd name="T66" fmla="*/ 20 w 284"/>
                    <a:gd name="T67" fmla="*/ 164 h 380"/>
                    <a:gd name="T68" fmla="*/ 10 w 284"/>
                    <a:gd name="T69" fmla="*/ 152 h 380"/>
                    <a:gd name="T70" fmla="*/ 2 w 284"/>
                    <a:gd name="T71" fmla="*/ 128 h 380"/>
                    <a:gd name="T72" fmla="*/ 2 w 284"/>
                    <a:gd name="T73" fmla="*/ 90 h 380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84"/>
                    <a:gd name="T112" fmla="*/ 0 h 380"/>
                    <a:gd name="T113" fmla="*/ 284 w 284"/>
                    <a:gd name="T114" fmla="*/ 380 h 380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84" h="380">
                      <a:moveTo>
                        <a:pt x="10" y="66"/>
                      </a:moveTo>
                      <a:lnTo>
                        <a:pt x="10" y="66"/>
                      </a:lnTo>
                      <a:lnTo>
                        <a:pt x="14" y="58"/>
                      </a:lnTo>
                      <a:lnTo>
                        <a:pt x="20" y="48"/>
                      </a:lnTo>
                      <a:lnTo>
                        <a:pt x="30" y="38"/>
                      </a:lnTo>
                      <a:lnTo>
                        <a:pt x="42" y="26"/>
                      </a:lnTo>
                      <a:lnTo>
                        <a:pt x="60" y="16"/>
                      </a:lnTo>
                      <a:lnTo>
                        <a:pt x="82" y="8"/>
                      </a:lnTo>
                      <a:lnTo>
                        <a:pt x="96" y="4"/>
                      </a:lnTo>
                      <a:lnTo>
                        <a:pt x="110" y="2"/>
                      </a:lnTo>
                      <a:lnTo>
                        <a:pt x="130" y="0"/>
                      </a:lnTo>
                      <a:lnTo>
                        <a:pt x="152" y="0"/>
                      </a:lnTo>
                      <a:lnTo>
                        <a:pt x="174" y="2"/>
                      </a:lnTo>
                      <a:lnTo>
                        <a:pt x="194" y="6"/>
                      </a:lnTo>
                      <a:lnTo>
                        <a:pt x="214" y="12"/>
                      </a:lnTo>
                      <a:lnTo>
                        <a:pt x="232" y="22"/>
                      </a:lnTo>
                      <a:lnTo>
                        <a:pt x="248" y="36"/>
                      </a:lnTo>
                      <a:lnTo>
                        <a:pt x="256" y="44"/>
                      </a:lnTo>
                      <a:lnTo>
                        <a:pt x="262" y="54"/>
                      </a:lnTo>
                      <a:lnTo>
                        <a:pt x="272" y="76"/>
                      </a:lnTo>
                      <a:lnTo>
                        <a:pt x="278" y="90"/>
                      </a:lnTo>
                      <a:lnTo>
                        <a:pt x="282" y="104"/>
                      </a:lnTo>
                      <a:lnTo>
                        <a:pt x="284" y="118"/>
                      </a:lnTo>
                      <a:lnTo>
                        <a:pt x="284" y="134"/>
                      </a:lnTo>
                      <a:lnTo>
                        <a:pt x="284" y="148"/>
                      </a:lnTo>
                      <a:lnTo>
                        <a:pt x="282" y="164"/>
                      </a:lnTo>
                      <a:lnTo>
                        <a:pt x="276" y="174"/>
                      </a:lnTo>
                      <a:lnTo>
                        <a:pt x="268" y="194"/>
                      </a:lnTo>
                      <a:lnTo>
                        <a:pt x="270" y="200"/>
                      </a:lnTo>
                      <a:lnTo>
                        <a:pt x="272" y="208"/>
                      </a:lnTo>
                      <a:lnTo>
                        <a:pt x="276" y="218"/>
                      </a:lnTo>
                      <a:lnTo>
                        <a:pt x="276" y="230"/>
                      </a:lnTo>
                      <a:lnTo>
                        <a:pt x="276" y="242"/>
                      </a:lnTo>
                      <a:lnTo>
                        <a:pt x="272" y="256"/>
                      </a:lnTo>
                      <a:lnTo>
                        <a:pt x="264" y="272"/>
                      </a:lnTo>
                      <a:lnTo>
                        <a:pt x="254" y="302"/>
                      </a:lnTo>
                      <a:lnTo>
                        <a:pt x="246" y="332"/>
                      </a:lnTo>
                      <a:lnTo>
                        <a:pt x="238" y="362"/>
                      </a:lnTo>
                      <a:lnTo>
                        <a:pt x="236" y="366"/>
                      </a:lnTo>
                      <a:lnTo>
                        <a:pt x="234" y="370"/>
                      </a:lnTo>
                      <a:lnTo>
                        <a:pt x="228" y="374"/>
                      </a:lnTo>
                      <a:lnTo>
                        <a:pt x="220" y="378"/>
                      </a:lnTo>
                      <a:lnTo>
                        <a:pt x="208" y="380"/>
                      </a:lnTo>
                      <a:lnTo>
                        <a:pt x="192" y="380"/>
                      </a:lnTo>
                      <a:lnTo>
                        <a:pt x="172" y="378"/>
                      </a:lnTo>
                      <a:lnTo>
                        <a:pt x="160" y="376"/>
                      </a:lnTo>
                      <a:lnTo>
                        <a:pt x="144" y="370"/>
                      </a:lnTo>
                      <a:lnTo>
                        <a:pt x="130" y="364"/>
                      </a:lnTo>
                      <a:lnTo>
                        <a:pt x="114" y="354"/>
                      </a:lnTo>
                      <a:lnTo>
                        <a:pt x="100" y="344"/>
                      </a:lnTo>
                      <a:lnTo>
                        <a:pt x="84" y="332"/>
                      </a:lnTo>
                      <a:lnTo>
                        <a:pt x="70" y="318"/>
                      </a:lnTo>
                      <a:lnTo>
                        <a:pt x="56" y="302"/>
                      </a:lnTo>
                      <a:lnTo>
                        <a:pt x="46" y="282"/>
                      </a:lnTo>
                      <a:lnTo>
                        <a:pt x="36" y="260"/>
                      </a:lnTo>
                      <a:lnTo>
                        <a:pt x="30" y="238"/>
                      </a:lnTo>
                      <a:lnTo>
                        <a:pt x="26" y="216"/>
                      </a:lnTo>
                      <a:lnTo>
                        <a:pt x="20" y="180"/>
                      </a:lnTo>
                      <a:lnTo>
                        <a:pt x="20" y="164"/>
                      </a:lnTo>
                      <a:lnTo>
                        <a:pt x="14" y="160"/>
                      </a:lnTo>
                      <a:lnTo>
                        <a:pt x="10" y="152"/>
                      </a:lnTo>
                      <a:lnTo>
                        <a:pt x="4" y="142"/>
                      </a:lnTo>
                      <a:lnTo>
                        <a:pt x="2" y="128"/>
                      </a:lnTo>
                      <a:lnTo>
                        <a:pt x="0" y="110"/>
                      </a:lnTo>
                      <a:lnTo>
                        <a:pt x="2" y="90"/>
                      </a:lnTo>
                      <a:lnTo>
                        <a:pt x="10" y="66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07" name="Freeform 468"/>
                <p:cNvSpPr>
                  <a:spLocks/>
                </p:cNvSpPr>
                <p:nvPr/>
              </p:nvSpPr>
              <p:spPr bwMode="auto">
                <a:xfrm>
                  <a:off x="1910" y="3156"/>
                  <a:ext cx="232" cy="488"/>
                </a:xfrm>
                <a:custGeom>
                  <a:avLst/>
                  <a:gdLst>
                    <a:gd name="T0" fmla="*/ 38 w 232"/>
                    <a:gd name="T1" fmla="*/ 0 h 488"/>
                    <a:gd name="T2" fmla="*/ 38 w 232"/>
                    <a:gd name="T3" fmla="*/ 0 h 488"/>
                    <a:gd name="T4" fmla="*/ 38 w 232"/>
                    <a:gd name="T5" fmla="*/ 30 h 488"/>
                    <a:gd name="T6" fmla="*/ 40 w 232"/>
                    <a:gd name="T7" fmla="*/ 62 h 488"/>
                    <a:gd name="T8" fmla="*/ 40 w 232"/>
                    <a:gd name="T9" fmla="*/ 102 h 488"/>
                    <a:gd name="T10" fmla="*/ 36 w 232"/>
                    <a:gd name="T11" fmla="*/ 148 h 488"/>
                    <a:gd name="T12" fmla="*/ 32 w 232"/>
                    <a:gd name="T13" fmla="*/ 194 h 488"/>
                    <a:gd name="T14" fmla="*/ 24 w 232"/>
                    <a:gd name="T15" fmla="*/ 240 h 488"/>
                    <a:gd name="T16" fmla="*/ 18 w 232"/>
                    <a:gd name="T17" fmla="*/ 260 h 488"/>
                    <a:gd name="T18" fmla="*/ 10 w 232"/>
                    <a:gd name="T19" fmla="*/ 280 h 488"/>
                    <a:gd name="T20" fmla="*/ 10 w 232"/>
                    <a:gd name="T21" fmla="*/ 280 h 488"/>
                    <a:gd name="T22" fmla="*/ 12 w 232"/>
                    <a:gd name="T23" fmla="*/ 288 h 488"/>
                    <a:gd name="T24" fmla="*/ 12 w 232"/>
                    <a:gd name="T25" fmla="*/ 306 h 488"/>
                    <a:gd name="T26" fmla="*/ 12 w 232"/>
                    <a:gd name="T27" fmla="*/ 316 h 488"/>
                    <a:gd name="T28" fmla="*/ 10 w 232"/>
                    <a:gd name="T29" fmla="*/ 328 h 488"/>
                    <a:gd name="T30" fmla="*/ 6 w 232"/>
                    <a:gd name="T31" fmla="*/ 336 h 488"/>
                    <a:gd name="T32" fmla="*/ 0 w 232"/>
                    <a:gd name="T33" fmla="*/ 344 h 488"/>
                    <a:gd name="T34" fmla="*/ 0 w 232"/>
                    <a:gd name="T35" fmla="*/ 344 h 488"/>
                    <a:gd name="T36" fmla="*/ 8 w 232"/>
                    <a:gd name="T37" fmla="*/ 358 h 488"/>
                    <a:gd name="T38" fmla="*/ 30 w 232"/>
                    <a:gd name="T39" fmla="*/ 390 h 488"/>
                    <a:gd name="T40" fmla="*/ 44 w 232"/>
                    <a:gd name="T41" fmla="*/ 410 h 488"/>
                    <a:gd name="T42" fmla="*/ 60 w 232"/>
                    <a:gd name="T43" fmla="*/ 430 h 488"/>
                    <a:gd name="T44" fmla="*/ 76 w 232"/>
                    <a:gd name="T45" fmla="*/ 448 h 488"/>
                    <a:gd name="T46" fmla="*/ 94 w 232"/>
                    <a:gd name="T47" fmla="*/ 466 h 488"/>
                    <a:gd name="T48" fmla="*/ 112 w 232"/>
                    <a:gd name="T49" fmla="*/ 478 h 488"/>
                    <a:gd name="T50" fmla="*/ 122 w 232"/>
                    <a:gd name="T51" fmla="*/ 484 h 488"/>
                    <a:gd name="T52" fmla="*/ 130 w 232"/>
                    <a:gd name="T53" fmla="*/ 486 h 488"/>
                    <a:gd name="T54" fmla="*/ 138 w 232"/>
                    <a:gd name="T55" fmla="*/ 488 h 488"/>
                    <a:gd name="T56" fmla="*/ 146 w 232"/>
                    <a:gd name="T57" fmla="*/ 488 h 488"/>
                    <a:gd name="T58" fmla="*/ 154 w 232"/>
                    <a:gd name="T59" fmla="*/ 486 h 488"/>
                    <a:gd name="T60" fmla="*/ 162 w 232"/>
                    <a:gd name="T61" fmla="*/ 480 h 488"/>
                    <a:gd name="T62" fmla="*/ 168 w 232"/>
                    <a:gd name="T63" fmla="*/ 474 h 488"/>
                    <a:gd name="T64" fmla="*/ 176 w 232"/>
                    <a:gd name="T65" fmla="*/ 464 h 488"/>
                    <a:gd name="T66" fmla="*/ 180 w 232"/>
                    <a:gd name="T67" fmla="*/ 452 h 488"/>
                    <a:gd name="T68" fmla="*/ 186 w 232"/>
                    <a:gd name="T69" fmla="*/ 438 h 488"/>
                    <a:gd name="T70" fmla="*/ 190 w 232"/>
                    <a:gd name="T71" fmla="*/ 420 h 488"/>
                    <a:gd name="T72" fmla="*/ 194 w 232"/>
                    <a:gd name="T73" fmla="*/ 398 h 488"/>
                    <a:gd name="T74" fmla="*/ 196 w 232"/>
                    <a:gd name="T75" fmla="*/ 374 h 488"/>
                    <a:gd name="T76" fmla="*/ 198 w 232"/>
                    <a:gd name="T77" fmla="*/ 346 h 488"/>
                    <a:gd name="T78" fmla="*/ 198 w 232"/>
                    <a:gd name="T79" fmla="*/ 346 h 488"/>
                    <a:gd name="T80" fmla="*/ 198 w 232"/>
                    <a:gd name="T81" fmla="*/ 342 h 488"/>
                    <a:gd name="T82" fmla="*/ 200 w 232"/>
                    <a:gd name="T83" fmla="*/ 320 h 488"/>
                    <a:gd name="T84" fmla="*/ 200 w 232"/>
                    <a:gd name="T85" fmla="*/ 320 h 488"/>
                    <a:gd name="T86" fmla="*/ 204 w 232"/>
                    <a:gd name="T87" fmla="*/ 270 h 488"/>
                    <a:gd name="T88" fmla="*/ 206 w 232"/>
                    <a:gd name="T89" fmla="*/ 242 h 488"/>
                    <a:gd name="T90" fmla="*/ 208 w 232"/>
                    <a:gd name="T91" fmla="*/ 216 h 488"/>
                    <a:gd name="T92" fmla="*/ 208 w 232"/>
                    <a:gd name="T93" fmla="*/ 216 h 488"/>
                    <a:gd name="T94" fmla="*/ 208 w 232"/>
                    <a:gd name="T95" fmla="*/ 206 h 488"/>
                    <a:gd name="T96" fmla="*/ 210 w 232"/>
                    <a:gd name="T97" fmla="*/ 196 h 488"/>
                    <a:gd name="T98" fmla="*/ 218 w 232"/>
                    <a:gd name="T99" fmla="*/ 178 h 488"/>
                    <a:gd name="T100" fmla="*/ 228 w 232"/>
                    <a:gd name="T101" fmla="*/ 164 h 488"/>
                    <a:gd name="T102" fmla="*/ 232 w 232"/>
                    <a:gd name="T103" fmla="*/ 160 h 488"/>
                    <a:gd name="T104" fmla="*/ 38 w 232"/>
                    <a:gd name="T105" fmla="*/ 0 h 488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232"/>
                    <a:gd name="T160" fmla="*/ 0 h 488"/>
                    <a:gd name="T161" fmla="*/ 232 w 232"/>
                    <a:gd name="T162" fmla="*/ 488 h 488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232" h="488">
                      <a:moveTo>
                        <a:pt x="38" y="0"/>
                      </a:moveTo>
                      <a:lnTo>
                        <a:pt x="38" y="0"/>
                      </a:lnTo>
                      <a:lnTo>
                        <a:pt x="38" y="30"/>
                      </a:lnTo>
                      <a:lnTo>
                        <a:pt x="40" y="62"/>
                      </a:lnTo>
                      <a:lnTo>
                        <a:pt x="40" y="102"/>
                      </a:lnTo>
                      <a:lnTo>
                        <a:pt x="36" y="148"/>
                      </a:lnTo>
                      <a:lnTo>
                        <a:pt x="32" y="194"/>
                      </a:lnTo>
                      <a:lnTo>
                        <a:pt x="24" y="240"/>
                      </a:lnTo>
                      <a:lnTo>
                        <a:pt x="18" y="260"/>
                      </a:lnTo>
                      <a:lnTo>
                        <a:pt x="10" y="280"/>
                      </a:lnTo>
                      <a:lnTo>
                        <a:pt x="12" y="288"/>
                      </a:lnTo>
                      <a:lnTo>
                        <a:pt x="12" y="306"/>
                      </a:lnTo>
                      <a:lnTo>
                        <a:pt x="12" y="316"/>
                      </a:lnTo>
                      <a:lnTo>
                        <a:pt x="10" y="328"/>
                      </a:lnTo>
                      <a:lnTo>
                        <a:pt x="6" y="336"/>
                      </a:lnTo>
                      <a:lnTo>
                        <a:pt x="0" y="344"/>
                      </a:lnTo>
                      <a:lnTo>
                        <a:pt x="8" y="358"/>
                      </a:lnTo>
                      <a:lnTo>
                        <a:pt x="30" y="390"/>
                      </a:lnTo>
                      <a:lnTo>
                        <a:pt x="44" y="410"/>
                      </a:lnTo>
                      <a:lnTo>
                        <a:pt x="60" y="430"/>
                      </a:lnTo>
                      <a:lnTo>
                        <a:pt x="76" y="448"/>
                      </a:lnTo>
                      <a:lnTo>
                        <a:pt x="94" y="466"/>
                      </a:lnTo>
                      <a:lnTo>
                        <a:pt x="112" y="478"/>
                      </a:lnTo>
                      <a:lnTo>
                        <a:pt x="122" y="484"/>
                      </a:lnTo>
                      <a:lnTo>
                        <a:pt x="130" y="486"/>
                      </a:lnTo>
                      <a:lnTo>
                        <a:pt x="138" y="488"/>
                      </a:lnTo>
                      <a:lnTo>
                        <a:pt x="146" y="488"/>
                      </a:lnTo>
                      <a:lnTo>
                        <a:pt x="154" y="486"/>
                      </a:lnTo>
                      <a:lnTo>
                        <a:pt x="162" y="480"/>
                      </a:lnTo>
                      <a:lnTo>
                        <a:pt x="168" y="474"/>
                      </a:lnTo>
                      <a:lnTo>
                        <a:pt x="176" y="464"/>
                      </a:lnTo>
                      <a:lnTo>
                        <a:pt x="180" y="452"/>
                      </a:lnTo>
                      <a:lnTo>
                        <a:pt x="186" y="438"/>
                      </a:lnTo>
                      <a:lnTo>
                        <a:pt x="190" y="420"/>
                      </a:lnTo>
                      <a:lnTo>
                        <a:pt x="194" y="398"/>
                      </a:lnTo>
                      <a:lnTo>
                        <a:pt x="196" y="374"/>
                      </a:lnTo>
                      <a:lnTo>
                        <a:pt x="198" y="346"/>
                      </a:lnTo>
                      <a:lnTo>
                        <a:pt x="198" y="342"/>
                      </a:lnTo>
                      <a:lnTo>
                        <a:pt x="200" y="320"/>
                      </a:lnTo>
                      <a:lnTo>
                        <a:pt x="204" y="270"/>
                      </a:lnTo>
                      <a:lnTo>
                        <a:pt x="206" y="242"/>
                      </a:lnTo>
                      <a:lnTo>
                        <a:pt x="208" y="216"/>
                      </a:lnTo>
                      <a:lnTo>
                        <a:pt x="208" y="206"/>
                      </a:lnTo>
                      <a:lnTo>
                        <a:pt x="210" y="196"/>
                      </a:lnTo>
                      <a:lnTo>
                        <a:pt x="218" y="178"/>
                      </a:lnTo>
                      <a:lnTo>
                        <a:pt x="228" y="164"/>
                      </a:lnTo>
                      <a:lnTo>
                        <a:pt x="232" y="160"/>
                      </a:lnTo>
                      <a:lnTo>
                        <a:pt x="38" y="0"/>
                      </a:lnTo>
                      <a:close/>
                    </a:path>
                  </a:pathLst>
                </a:custGeom>
                <a:solidFill>
                  <a:srgbClr val="F0AC7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08" name="Freeform 469"/>
                <p:cNvSpPr>
                  <a:spLocks/>
                </p:cNvSpPr>
                <p:nvPr/>
              </p:nvSpPr>
              <p:spPr bwMode="auto">
                <a:xfrm>
                  <a:off x="1862" y="3368"/>
                  <a:ext cx="312" cy="526"/>
                </a:xfrm>
                <a:custGeom>
                  <a:avLst/>
                  <a:gdLst>
                    <a:gd name="T0" fmla="*/ 184 w 312"/>
                    <a:gd name="T1" fmla="*/ 106 h 526"/>
                    <a:gd name="T2" fmla="*/ 184 w 312"/>
                    <a:gd name="T3" fmla="*/ 106 h 526"/>
                    <a:gd name="T4" fmla="*/ 162 w 312"/>
                    <a:gd name="T5" fmla="*/ 94 h 526"/>
                    <a:gd name="T6" fmla="*/ 140 w 312"/>
                    <a:gd name="T7" fmla="*/ 78 h 526"/>
                    <a:gd name="T8" fmla="*/ 120 w 312"/>
                    <a:gd name="T9" fmla="*/ 60 h 526"/>
                    <a:gd name="T10" fmla="*/ 102 w 312"/>
                    <a:gd name="T11" fmla="*/ 42 h 526"/>
                    <a:gd name="T12" fmla="*/ 76 w 312"/>
                    <a:gd name="T13" fmla="*/ 12 h 526"/>
                    <a:gd name="T14" fmla="*/ 66 w 312"/>
                    <a:gd name="T15" fmla="*/ 0 h 526"/>
                    <a:gd name="T16" fmla="*/ 30 w 312"/>
                    <a:gd name="T17" fmla="*/ 34 h 526"/>
                    <a:gd name="T18" fmla="*/ 0 w 312"/>
                    <a:gd name="T19" fmla="*/ 64 h 526"/>
                    <a:gd name="T20" fmla="*/ 0 w 312"/>
                    <a:gd name="T21" fmla="*/ 64 h 526"/>
                    <a:gd name="T22" fmla="*/ 16 w 312"/>
                    <a:gd name="T23" fmla="*/ 84 h 526"/>
                    <a:gd name="T24" fmla="*/ 32 w 312"/>
                    <a:gd name="T25" fmla="*/ 108 h 526"/>
                    <a:gd name="T26" fmla="*/ 50 w 312"/>
                    <a:gd name="T27" fmla="*/ 138 h 526"/>
                    <a:gd name="T28" fmla="*/ 68 w 312"/>
                    <a:gd name="T29" fmla="*/ 172 h 526"/>
                    <a:gd name="T30" fmla="*/ 106 w 312"/>
                    <a:gd name="T31" fmla="*/ 248 h 526"/>
                    <a:gd name="T32" fmla="*/ 142 w 312"/>
                    <a:gd name="T33" fmla="*/ 326 h 526"/>
                    <a:gd name="T34" fmla="*/ 174 w 312"/>
                    <a:gd name="T35" fmla="*/ 402 h 526"/>
                    <a:gd name="T36" fmla="*/ 200 w 312"/>
                    <a:gd name="T37" fmla="*/ 466 h 526"/>
                    <a:gd name="T38" fmla="*/ 224 w 312"/>
                    <a:gd name="T39" fmla="*/ 526 h 526"/>
                    <a:gd name="T40" fmla="*/ 224 w 312"/>
                    <a:gd name="T41" fmla="*/ 526 h 526"/>
                    <a:gd name="T42" fmla="*/ 234 w 312"/>
                    <a:gd name="T43" fmla="*/ 500 h 526"/>
                    <a:gd name="T44" fmla="*/ 242 w 312"/>
                    <a:gd name="T45" fmla="*/ 470 h 526"/>
                    <a:gd name="T46" fmla="*/ 260 w 312"/>
                    <a:gd name="T47" fmla="*/ 406 h 526"/>
                    <a:gd name="T48" fmla="*/ 274 w 312"/>
                    <a:gd name="T49" fmla="*/ 336 h 526"/>
                    <a:gd name="T50" fmla="*/ 288 w 312"/>
                    <a:gd name="T51" fmla="*/ 270 h 526"/>
                    <a:gd name="T52" fmla="*/ 306 w 312"/>
                    <a:gd name="T53" fmla="*/ 160 h 526"/>
                    <a:gd name="T54" fmla="*/ 312 w 312"/>
                    <a:gd name="T55" fmla="*/ 116 h 526"/>
                    <a:gd name="T56" fmla="*/ 296 w 312"/>
                    <a:gd name="T57" fmla="*/ 98 h 526"/>
                    <a:gd name="T58" fmla="*/ 264 w 312"/>
                    <a:gd name="T59" fmla="*/ 54 h 526"/>
                    <a:gd name="T60" fmla="*/ 264 w 312"/>
                    <a:gd name="T61" fmla="*/ 54 h 526"/>
                    <a:gd name="T62" fmla="*/ 252 w 312"/>
                    <a:gd name="T63" fmla="*/ 74 h 526"/>
                    <a:gd name="T64" fmla="*/ 240 w 312"/>
                    <a:gd name="T65" fmla="*/ 88 h 526"/>
                    <a:gd name="T66" fmla="*/ 230 w 312"/>
                    <a:gd name="T67" fmla="*/ 100 h 526"/>
                    <a:gd name="T68" fmla="*/ 220 w 312"/>
                    <a:gd name="T69" fmla="*/ 106 h 526"/>
                    <a:gd name="T70" fmla="*/ 200 w 312"/>
                    <a:gd name="T71" fmla="*/ 248 h 526"/>
                    <a:gd name="T72" fmla="*/ 184 w 312"/>
                    <a:gd name="T73" fmla="*/ 106 h 52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12"/>
                    <a:gd name="T112" fmla="*/ 0 h 526"/>
                    <a:gd name="T113" fmla="*/ 312 w 312"/>
                    <a:gd name="T114" fmla="*/ 526 h 52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12" h="526">
                      <a:moveTo>
                        <a:pt x="184" y="106"/>
                      </a:moveTo>
                      <a:lnTo>
                        <a:pt x="184" y="106"/>
                      </a:lnTo>
                      <a:lnTo>
                        <a:pt x="162" y="94"/>
                      </a:lnTo>
                      <a:lnTo>
                        <a:pt x="140" y="78"/>
                      </a:lnTo>
                      <a:lnTo>
                        <a:pt x="120" y="60"/>
                      </a:lnTo>
                      <a:lnTo>
                        <a:pt x="102" y="42"/>
                      </a:lnTo>
                      <a:lnTo>
                        <a:pt x="76" y="12"/>
                      </a:lnTo>
                      <a:lnTo>
                        <a:pt x="66" y="0"/>
                      </a:lnTo>
                      <a:lnTo>
                        <a:pt x="30" y="34"/>
                      </a:lnTo>
                      <a:lnTo>
                        <a:pt x="0" y="64"/>
                      </a:lnTo>
                      <a:lnTo>
                        <a:pt x="16" y="84"/>
                      </a:lnTo>
                      <a:lnTo>
                        <a:pt x="32" y="108"/>
                      </a:lnTo>
                      <a:lnTo>
                        <a:pt x="50" y="138"/>
                      </a:lnTo>
                      <a:lnTo>
                        <a:pt x="68" y="172"/>
                      </a:lnTo>
                      <a:lnTo>
                        <a:pt x="106" y="248"/>
                      </a:lnTo>
                      <a:lnTo>
                        <a:pt x="142" y="326"/>
                      </a:lnTo>
                      <a:lnTo>
                        <a:pt x="174" y="402"/>
                      </a:lnTo>
                      <a:lnTo>
                        <a:pt x="200" y="466"/>
                      </a:lnTo>
                      <a:lnTo>
                        <a:pt x="224" y="526"/>
                      </a:lnTo>
                      <a:lnTo>
                        <a:pt x="234" y="500"/>
                      </a:lnTo>
                      <a:lnTo>
                        <a:pt x="242" y="470"/>
                      </a:lnTo>
                      <a:lnTo>
                        <a:pt x="260" y="406"/>
                      </a:lnTo>
                      <a:lnTo>
                        <a:pt x="274" y="336"/>
                      </a:lnTo>
                      <a:lnTo>
                        <a:pt x="288" y="270"/>
                      </a:lnTo>
                      <a:lnTo>
                        <a:pt x="306" y="160"/>
                      </a:lnTo>
                      <a:lnTo>
                        <a:pt x="312" y="116"/>
                      </a:lnTo>
                      <a:lnTo>
                        <a:pt x="296" y="98"/>
                      </a:lnTo>
                      <a:lnTo>
                        <a:pt x="264" y="54"/>
                      </a:lnTo>
                      <a:lnTo>
                        <a:pt x="252" y="74"/>
                      </a:lnTo>
                      <a:lnTo>
                        <a:pt x="240" y="88"/>
                      </a:lnTo>
                      <a:lnTo>
                        <a:pt x="230" y="100"/>
                      </a:lnTo>
                      <a:lnTo>
                        <a:pt x="220" y="106"/>
                      </a:lnTo>
                      <a:lnTo>
                        <a:pt x="200" y="248"/>
                      </a:lnTo>
                      <a:lnTo>
                        <a:pt x="184" y="106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09" name="Freeform 470"/>
                <p:cNvSpPr>
                  <a:spLocks/>
                </p:cNvSpPr>
                <p:nvPr/>
              </p:nvSpPr>
              <p:spPr bwMode="auto">
                <a:xfrm>
                  <a:off x="1932" y="3024"/>
                  <a:ext cx="282" cy="232"/>
                </a:xfrm>
                <a:custGeom>
                  <a:avLst/>
                  <a:gdLst>
                    <a:gd name="T0" fmla="*/ 16 w 282"/>
                    <a:gd name="T1" fmla="*/ 232 h 232"/>
                    <a:gd name="T2" fmla="*/ 10 w 282"/>
                    <a:gd name="T3" fmla="*/ 174 h 232"/>
                    <a:gd name="T4" fmla="*/ 2 w 282"/>
                    <a:gd name="T5" fmla="*/ 132 h 232"/>
                    <a:gd name="T6" fmla="*/ 0 w 282"/>
                    <a:gd name="T7" fmla="*/ 110 h 232"/>
                    <a:gd name="T8" fmla="*/ 4 w 282"/>
                    <a:gd name="T9" fmla="*/ 90 h 232"/>
                    <a:gd name="T10" fmla="*/ 24 w 282"/>
                    <a:gd name="T11" fmla="*/ 52 h 232"/>
                    <a:gd name="T12" fmla="*/ 54 w 282"/>
                    <a:gd name="T13" fmla="*/ 22 h 232"/>
                    <a:gd name="T14" fmla="*/ 92 w 282"/>
                    <a:gd name="T15" fmla="*/ 4 h 232"/>
                    <a:gd name="T16" fmla="*/ 114 w 282"/>
                    <a:gd name="T17" fmla="*/ 0 h 232"/>
                    <a:gd name="T18" fmla="*/ 164 w 282"/>
                    <a:gd name="T19" fmla="*/ 0 h 232"/>
                    <a:gd name="T20" fmla="*/ 212 w 282"/>
                    <a:gd name="T21" fmla="*/ 6 h 232"/>
                    <a:gd name="T22" fmla="*/ 244 w 282"/>
                    <a:gd name="T23" fmla="*/ 18 h 232"/>
                    <a:gd name="T24" fmla="*/ 270 w 282"/>
                    <a:gd name="T25" fmla="*/ 36 h 232"/>
                    <a:gd name="T26" fmla="*/ 276 w 282"/>
                    <a:gd name="T27" fmla="*/ 62 h 232"/>
                    <a:gd name="T28" fmla="*/ 270 w 282"/>
                    <a:gd name="T29" fmla="*/ 62 h 232"/>
                    <a:gd name="T30" fmla="*/ 260 w 282"/>
                    <a:gd name="T31" fmla="*/ 66 h 232"/>
                    <a:gd name="T32" fmla="*/ 252 w 282"/>
                    <a:gd name="T33" fmla="*/ 60 h 232"/>
                    <a:gd name="T34" fmla="*/ 226 w 282"/>
                    <a:gd name="T35" fmla="*/ 50 h 232"/>
                    <a:gd name="T36" fmla="*/ 182 w 282"/>
                    <a:gd name="T37" fmla="*/ 40 h 232"/>
                    <a:gd name="T38" fmla="*/ 120 w 282"/>
                    <a:gd name="T39" fmla="*/ 40 h 232"/>
                    <a:gd name="T40" fmla="*/ 108 w 282"/>
                    <a:gd name="T41" fmla="*/ 42 h 232"/>
                    <a:gd name="T42" fmla="*/ 92 w 282"/>
                    <a:gd name="T43" fmla="*/ 50 h 232"/>
                    <a:gd name="T44" fmla="*/ 84 w 282"/>
                    <a:gd name="T45" fmla="*/ 62 h 232"/>
                    <a:gd name="T46" fmla="*/ 84 w 282"/>
                    <a:gd name="T47" fmla="*/ 84 h 232"/>
                    <a:gd name="T48" fmla="*/ 92 w 282"/>
                    <a:gd name="T49" fmla="*/ 110 h 232"/>
                    <a:gd name="T50" fmla="*/ 98 w 282"/>
                    <a:gd name="T51" fmla="*/ 122 h 232"/>
                    <a:gd name="T52" fmla="*/ 88 w 282"/>
                    <a:gd name="T53" fmla="*/ 144 h 232"/>
                    <a:gd name="T54" fmla="*/ 84 w 282"/>
                    <a:gd name="T55" fmla="*/ 172 h 232"/>
                    <a:gd name="T56" fmla="*/ 88 w 282"/>
                    <a:gd name="T57" fmla="*/ 208 h 232"/>
                    <a:gd name="T58" fmla="*/ 62 w 282"/>
                    <a:gd name="T59" fmla="*/ 202 h 232"/>
                    <a:gd name="T60" fmla="*/ 50 w 282"/>
                    <a:gd name="T61" fmla="*/ 194 h 232"/>
                    <a:gd name="T62" fmla="*/ 40 w 282"/>
                    <a:gd name="T63" fmla="*/ 190 h 232"/>
                    <a:gd name="T64" fmla="*/ 34 w 282"/>
                    <a:gd name="T65" fmla="*/ 196 h 232"/>
                    <a:gd name="T66" fmla="*/ 16 w 282"/>
                    <a:gd name="T67" fmla="*/ 232 h 23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282"/>
                    <a:gd name="T103" fmla="*/ 0 h 232"/>
                    <a:gd name="T104" fmla="*/ 282 w 282"/>
                    <a:gd name="T105" fmla="*/ 232 h 23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282" h="232">
                      <a:moveTo>
                        <a:pt x="16" y="232"/>
                      </a:moveTo>
                      <a:lnTo>
                        <a:pt x="16" y="232"/>
                      </a:lnTo>
                      <a:lnTo>
                        <a:pt x="14" y="206"/>
                      </a:lnTo>
                      <a:lnTo>
                        <a:pt x="10" y="174"/>
                      </a:lnTo>
                      <a:lnTo>
                        <a:pt x="2" y="132"/>
                      </a:lnTo>
                      <a:lnTo>
                        <a:pt x="0" y="120"/>
                      </a:lnTo>
                      <a:lnTo>
                        <a:pt x="0" y="110"/>
                      </a:lnTo>
                      <a:lnTo>
                        <a:pt x="2" y="100"/>
                      </a:lnTo>
                      <a:lnTo>
                        <a:pt x="4" y="90"/>
                      </a:lnTo>
                      <a:lnTo>
                        <a:pt x="12" y="70"/>
                      </a:lnTo>
                      <a:lnTo>
                        <a:pt x="24" y="52"/>
                      </a:lnTo>
                      <a:lnTo>
                        <a:pt x="38" y="36"/>
                      </a:lnTo>
                      <a:lnTo>
                        <a:pt x="54" y="22"/>
                      </a:lnTo>
                      <a:lnTo>
                        <a:pt x="72" y="12"/>
                      </a:lnTo>
                      <a:lnTo>
                        <a:pt x="92" y="4"/>
                      </a:lnTo>
                      <a:lnTo>
                        <a:pt x="114" y="0"/>
                      </a:lnTo>
                      <a:lnTo>
                        <a:pt x="136" y="0"/>
                      </a:lnTo>
                      <a:lnTo>
                        <a:pt x="164" y="0"/>
                      </a:lnTo>
                      <a:lnTo>
                        <a:pt x="196" y="4"/>
                      </a:lnTo>
                      <a:lnTo>
                        <a:pt x="212" y="6"/>
                      </a:lnTo>
                      <a:lnTo>
                        <a:pt x="228" y="12"/>
                      </a:lnTo>
                      <a:lnTo>
                        <a:pt x="244" y="18"/>
                      </a:lnTo>
                      <a:lnTo>
                        <a:pt x="258" y="26"/>
                      </a:lnTo>
                      <a:lnTo>
                        <a:pt x="270" y="36"/>
                      </a:lnTo>
                      <a:lnTo>
                        <a:pt x="282" y="50"/>
                      </a:lnTo>
                      <a:lnTo>
                        <a:pt x="276" y="62"/>
                      </a:lnTo>
                      <a:lnTo>
                        <a:pt x="270" y="62"/>
                      </a:lnTo>
                      <a:lnTo>
                        <a:pt x="264" y="62"/>
                      </a:lnTo>
                      <a:lnTo>
                        <a:pt x="260" y="66"/>
                      </a:lnTo>
                      <a:lnTo>
                        <a:pt x="252" y="60"/>
                      </a:lnTo>
                      <a:lnTo>
                        <a:pt x="242" y="56"/>
                      </a:lnTo>
                      <a:lnTo>
                        <a:pt x="226" y="50"/>
                      </a:lnTo>
                      <a:lnTo>
                        <a:pt x="206" y="44"/>
                      </a:lnTo>
                      <a:lnTo>
                        <a:pt x="182" y="40"/>
                      </a:lnTo>
                      <a:lnTo>
                        <a:pt x="154" y="40"/>
                      </a:lnTo>
                      <a:lnTo>
                        <a:pt x="120" y="40"/>
                      </a:lnTo>
                      <a:lnTo>
                        <a:pt x="108" y="42"/>
                      </a:lnTo>
                      <a:lnTo>
                        <a:pt x="100" y="46"/>
                      </a:lnTo>
                      <a:lnTo>
                        <a:pt x="92" y="50"/>
                      </a:lnTo>
                      <a:lnTo>
                        <a:pt x="88" y="56"/>
                      </a:lnTo>
                      <a:lnTo>
                        <a:pt x="84" y="62"/>
                      </a:lnTo>
                      <a:lnTo>
                        <a:pt x="82" y="68"/>
                      </a:lnTo>
                      <a:lnTo>
                        <a:pt x="84" y="84"/>
                      </a:lnTo>
                      <a:lnTo>
                        <a:pt x="86" y="98"/>
                      </a:lnTo>
                      <a:lnTo>
                        <a:pt x="92" y="110"/>
                      </a:lnTo>
                      <a:lnTo>
                        <a:pt x="98" y="122"/>
                      </a:lnTo>
                      <a:lnTo>
                        <a:pt x="94" y="128"/>
                      </a:lnTo>
                      <a:lnTo>
                        <a:pt x="88" y="144"/>
                      </a:lnTo>
                      <a:lnTo>
                        <a:pt x="84" y="156"/>
                      </a:lnTo>
                      <a:lnTo>
                        <a:pt x="84" y="172"/>
                      </a:lnTo>
                      <a:lnTo>
                        <a:pt x="84" y="188"/>
                      </a:lnTo>
                      <a:lnTo>
                        <a:pt x="88" y="208"/>
                      </a:lnTo>
                      <a:lnTo>
                        <a:pt x="62" y="202"/>
                      </a:lnTo>
                      <a:lnTo>
                        <a:pt x="58" y="198"/>
                      </a:lnTo>
                      <a:lnTo>
                        <a:pt x="50" y="194"/>
                      </a:lnTo>
                      <a:lnTo>
                        <a:pt x="46" y="192"/>
                      </a:lnTo>
                      <a:lnTo>
                        <a:pt x="40" y="190"/>
                      </a:lnTo>
                      <a:lnTo>
                        <a:pt x="36" y="192"/>
                      </a:lnTo>
                      <a:lnTo>
                        <a:pt x="34" y="196"/>
                      </a:lnTo>
                      <a:lnTo>
                        <a:pt x="16" y="232"/>
                      </a:lnTo>
                      <a:close/>
                    </a:path>
                  </a:pathLst>
                </a:custGeom>
                <a:solidFill>
                  <a:srgbClr val="3D291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10" name="Freeform 471"/>
                <p:cNvSpPr>
                  <a:spLocks/>
                </p:cNvSpPr>
                <p:nvPr/>
              </p:nvSpPr>
              <p:spPr bwMode="auto">
                <a:xfrm>
                  <a:off x="1932" y="3024"/>
                  <a:ext cx="282" cy="232"/>
                </a:xfrm>
                <a:custGeom>
                  <a:avLst/>
                  <a:gdLst>
                    <a:gd name="T0" fmla="*/ 16 w 282"/>
                    <a:gd name="T1" fmla="*/ 232 h 232"/>
                    <a:gd name="T2" fmla="*/ 10 w 282"/>
                    <a:gd name="T3" fmla="*/ 174 h 232"/>
                    <a:gd name="T4" fmla="*/ 2 w 282"/>
                    <a:gd name="T5" fmla="*/ 132 h 232"/>
                    <a:gd name="T6" fmla="*/ 0 w 282"/>
                    <a:gd name="T7" fmla="*/ 110 h 232"/>
                    <a:gd name="T8" fmla="*/ 4 w 282"/>
                    <a:gd name="T9" fmla="*/ 90 h 232"/>
                    <a:gd name="T10" fmla="*/ 24 w 282"/>
                    <a:gd name="T11" fmla="*/ 52 h 232"/>
                    <a:gd name="T12" fmla="*/ 54 w 282"/>
                    <a:gd name="T13" fmla="*/ 22 h 232"/>
                    <a:gd name="T14" fmla="*/ 92 w 282"/>
                    <a:gd name="T15" fmla="*/ 4 h 232"/>
                    <a:gd name="T16" fmla="*/ 114 w 282"/>
                    <a:gd name="T17" fmla="*/ 0 h 232"/>
                    <a:gd name="T18" fmla="*/ 164 w 282"/>
                    <a:gd name="T19" fmla="*/ 0 h 232"/>
                    <a:gd name="T20" fmla="*/ 212 w 282"/>
                    <a:gd name="T21" fmla="*/ 6 h 232"/>
                    <a:gd name="T22" fmla="*/ 244 w 282"/>
                    <a:gd name="T23" fmla="*/ 18 h 232"/>
                    <a:gd name="T24" fmla="*/ 270 w 282"/>
                    <a:gd name="T25" fmla="*/ 36 h 232"/>
                    <a:gd name="T26" fmla="*/ 276 w 282"/>
                    <a:gd name="T27" fmla="*/ 62 h 232"/>
                    <a:gd name="T28" fmla="*/ 270 w 282"/>
                    <a:gd name="T29" fmla="*/ 62 h 232"/>
                    <a:gd name="T30" fmla="*/ 260 w 282"/>
                    <a:gd name="T31" fmla="*/ 66 h 232"/>
                    <a:gd name="T32" fmla="*/ 252 w 282"/>
                    <a:gd name="T33" fmla="*/ 60 h 232"/>
                    <a:gd name="T34" fmla="*/ 226 w 282"/>
                    <a:gd name="T35" fmla="*/ 50 h 232"/>
                    <a:gd name="T36" fmla="*/ 182 w 282"/>
                    <a:gd name="T37" fmla="*/ 40 h 232"/>
                    <a:gd name="T38" fmla="*/ 120 w 282"/>
                    <a:gd name="T39" fmla="*/ 40 h 232"/>
                    <a:gd name="T40" fmla="*/ 108 w 282"/>
                    <a:gd name="T41" fmla="*/ 42 h 232"/>
                    <a:gd name="T42" fmla="*/ 92 w 282"/>
                    <a:gd name="T43" fmla="*/ 50 h 232"/>
                    <a:gd name="T44" fmla="*/ 84 w 282"/>
                    <a:gd name="T45" fmla="*/ 62 h 232"/>
                    <a:gd name="T46" fmla="*/ 84 w 282"/>
                    <a:gd name="T47" fmla="*/ 84 h 232"/>
                    <a:gd name="T48" fmla="*/ 92 w 282"/>
                    <a:gd name="T49" fmla="*/ 110 h 232"/>
                    <a:gd name="T50" fmla="*/ 98 w 282"/>
                    <a:gd name="T51" fmla="*/ 122 h 232"/>
                    <a:gd name="T52" fmla="*/ 88 w 282"/>
                    <a:gd name="T53" fmla="*/ 144 h 232"/>
                    <a:gd name="T54" fmla="*/ 84 w 282"/>
                    <a:gd name="T55" fmla="*/ 172 h 232"/>
                    <a:gd name="T56" fmla="*/ 88 w 282"/>
                    <a:gd name="T57" fmla="*/ 208 h 232"/>
                    <a:gd name="T58" fmla="*/ 62 w 282"/>
                    <a:gd name="T59" fmla="*/ 202 h 232"/>
                    <a:gd name="T60" fmla="*/ 50 w 282"/>
                    <a:gd name="T61" fmla="*/ 194 h 232"/>
                    <a:gd name="T62" fmla="*/ 40 w 282"/>
                    <a:gd name="T63" fmla="*/ 190 h 232"/>
                    <a:gd name="T64" fmla="*/ 34 w 282"/>
                    <a:gd name="T65" fmla="*/ 196 h 232"/>
                    <a:gd name="T66" fmla="*/ 16 w 282"/>
                    <a:gd name="T67" fmla="*/ 232 h 23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282"/>
                    <a:gd name="T103" fmla="*/ 0 h 232"/>
                    <a:gd name="T104" fmla="*/ 282 w 282"/>
                    <a:gd name="T105" fmla="*/ 232 h 23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282" h="232">
                      <a:moveTo>
                        <a:pt x="16" y="232"/>
                      </a:moveTo>
                      <a:lnTo>
                        <a:pt x="16" y="232"/>
                      </a:lnTo>
                      <a:lnTo>
                        <a:pt x="14" y="206"/>
                      </a:lnTo>
                      <a:lnTo>
                        <a:pt x="10" y="174"/>
                      </a:lnTo>
                      <a:lnTo>
                        <a:pt x="2" y="132"/>
                      </a:lnTo>
                      <a:lnTo>
                        <a:pt x="0" y="120"/>
                      </a:lnTo>
                      <a:lnTo>
                        <a:pt x="0" y="110"/>
                      </a:lnTo>
                      <a:lnTo>
                        <a:pt x="2" y="100"/>
                      </a:lnTo>
                      <a:lnTo>
                        <a:pt x="4" y="90"/>
                      </a:lnTo>
                      <a:lnTo>
                        <a:pt x="12" y="70"/>
                      </a:lnTo>
                      <a:lnTo>
                        <a:pt x="24" y="52"/>
                      </a:lnTo>
                      <a:lnTo>
                        <a:pt x="38" y="36"/>
                      </a:lnTo>
                      <a:lnTo>
                        <a:pt x="54" y="22"/>
                      </a:lnTo>
                      <a:lnTo>
                        <a:pt x="72" y="12"/>
                      </a:lnTo>
                      <a:lnTo>
                        <a:pt x="92" y="4"/>
                      </a:lnTo>
                      <a:lnTo>
                        <a:pt x="114" y="0"/>
                      </a:lnTo>
                      <a:lnTo>
                        <a:pt x="136" y="0"/>
                      </a:lnTo>
                      <a:lnTo>
                        <a:pt x="164" y="0"/>
                      </a:lnTo>
                      <a:lnTo>
                        <a:pt x="196" y="4"/>
                      </a:lnTo>
                      <a:lnTo>
                        <a:pt x="212" y="6"/>
                      </a:lnTo>
                      <a:lnTo>
                        <a:pt x="228" y="12"/>
                      </a:lnTo>
                      <a:lnTo>
                        <a:pt x="244" y="18"/>
                      </a:lnTo>
                      <a:lnTo>
                        <a:pt x="258" y="26"/>
                      </a:lnTo>
                      <a:lnTo>
                        <a:pt x="270" y="36"/>
                      </a:lnTo>
                      <a:lnTo>
                        <a:pt x="282" y="50"/>
                      </a:lnTo>
                      <a:lnTo>
                        <a:pt x="276" y="62"/>
                      </a:lnTo>
                      <a:lnTo>
                        <a:pt x="270" y="62"/>
                      </a:lnTo>
                      <a:lnTo>
                        <a:pt x="264" y="62"/>
                      </a:lnTo>
                      <a:lnTo>
                        <a:pt x="260" y="66"/>
                      </a:lnTo>
                      <a:lnTo>
                        <a:pt x="252" y="60"/>
                      </a:lnTo>
                      <a:lnTo>
                        <a:pt x="242" y="56"/>
                      </a:lnTo>
                      <a:lnTo>
                        <a:pt x="226" y="50"/>
                      </a:lnTo>
                      <a:lnTo>
                        <a:pt x="206" y="44"/>
                      </a:lnTo>
                      <a:lnTo>
                        <a:pt x="182" y="40"/>
                      </a:lnTo>
                      <a:lnTo>
                        <a:pt x="154" y="40"/>
                      </a:lnTo>
                      <a:lnTo>
                        <a:pt x="120" y="40"/>
                      </a:lnTo>
                      <a:lnTo>
                        <a:pt x="108" y="42"/>
                      </a:lnTo>
                      <a:lnTo>
                        <a:pt x="100" y="46"/>
                      </a:lnTo>
                      <a:lnTo>
                        <a:pt x="92" y="50"/>
                      </a:lnTo>
                      <a:lnTo>
                        <a:pt x="88" y="56"/>
                      </a:lnTo>
                      <a:lnTo>
                        <a:pt x="84" y="62"/>
                      </a:lnTo>
                      <a:lnTo>
                        <a:pt x="82" y="68"/>
                      </a:lnTo>
                      <a:lnTo>
                        <a:pt x="84" y="84"/>
                      </a:lnTo>
                      <a:lnTo>
                        <a:pt x="86" y="98"/>
                      </a:lnTo>
                      <a:lnTo>
                        <a:pt x="92" y="110"/>
                      </a:lnTo>
                      <a:lnTo>
                        <a:pt x="98" y="122"/>
                      </a:lnTo>
                      <a:lnTo>
                        <a:pt x="94" y="128"/>
                      </a:lnTo>
                      <a:lnTo>
                        <a:pt x="88" y="144"/>
                      </a:lnTo>
                      <a:lnTo>
                        <a:pt x="84" y="156"/>
                      </a:lnTo>
                      <a:lnTo>
                        <a:pt x="84" y="172"/>
                      </a:lnTo>
                      <a:lnTo>
                        <a:pt x="84" y="188"/>
                      </a:lnTo>
                      <a:lnTo>
                        <a:pt x="88" y="208"/>
                      </a:lnTo>
                      <a:lnTo>
                        <a:pt x="62" y="202"/>
                      </a:lnTo>
                      <a:lnTo>
                        <a:pt x="58" y="198"/>
                      </a:lnTo>
                      <a:lnTo>
                        <a:pt x="50" y="194"/>
                      </a:lnTo>
                      <a:lnTo>
                        <a:pt x="46" y="192"/>
                      </a:lnTo>
                      <a:lnTo>
                        <a:pt x="40" y="190"/>
                      </a:lnTo>
                      <a:lnTo>
                        <a:pt x="36" y="192"/>
                      </a:lnTo>
                      <a:lnTo>
                        <a:pt x="34" y="196"/>
                      </a:lnTo>
                      <a:lnTo>
                        <a:pt x="16" y="23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11" name="Freeform 472"/>
                <p:cNvSpPr>
                  <a:spLocks/>
                </p:cNvSpPr>
                <p:nvPr/>
              </p:nvSpPr>
              <p:spPr bwMode="auto">
                <a:xfrm>
                  <a:off x="2056" y="3174"/>
                  <a:ext cx="98" cy="26"/>
                </a:xfrm>
                <a:custGeom>
                  <a:avLst/>
                  <a:gdLst>
                    <a:gd name="T0" fmla="*/ 0 w 98"/>
                    <a:gd name="T1" fmla="*/ 26 h 26"/>
                    <a:gd name="T2" fmla="*/ 0 w 98"/>
                    <a:gd name="T3" fmla="*/ 26 h 26"/>
                    <a:gd name="T4" fmla="*/ 16 w 98"/>
                    <a:gd name="T5" fmla="*/ 22 h 26"/>
                    <a:gd name="T6" fmla="*/ 30 w 98"/>
                    <a:gd name="T7" fmla="*/ 18 h 26"/>
                    <a:gd name="T8" fmla="*/ 46 w 98"/>
                    <a:gd name="T9" fmla="*/ 14 h 26"/>
                    <a:gd name="T10" fmla="*/ 46 w 98"/>
                    <a:gd name="T11" fmla="*/ 14 h 26"/>
                    <a:gd name="T12" fmla="*/ 62 w 98"/>
                    <a:gd name="T13" fmla="*/ 16 h 26"/>
                    <a:gd name="T14" fmla="*/ 78 w 98"/>
                    <a:gd name="T15" fmla="*/ 20 h 26"/>
                    <a:gd name="T16" fmla="*/ 96 w 98"/>
                    <a:gd name="T17" fmla="*/ 26 h 26"/>
                    <a:gd name="T18" fmla="*/ 96 w 98"/>
                    <a:gd name="T19" fmla="*/ 26 h 26"/>
                    <a:gd name="T20" fmla="*/ 98 w 98"/>
                    <a:gd name="T21" fmla="*/ 24 h 26"/>
                    <a:gd name="T22" fmla="*/ 98 w 98"/>
                    <a:gd name="T23" fmla="*/ 20 h 26"/>
                    <a:gd name="T24" fmla="*/ 96 w 98"/>
                    <a:gd name="T25" fmla="*/ 14 h 26"/>
                    <a:gd name="T26" fmla="*/ 86 w 98"/>
                    <a:gd name="T27" fmla="*/ 6 h 26"/>
                    <a:gd name="T28" fmla="*/ 86 w 98"/>
                    <a:gd name="T29" fmla="*/ 6 h 26"/>
                    <a:gd name="T30" fmla="*/ 78 w 98"/>
                    <a:gd name="T31" fmla="*/ 4 h 26"/>
                    <a:gd name="T32" fmla="*/ 68 w 98"/>
                    <a:gd name="T33" fmla="*/ 2 h 26"/>
                    <a:gd name="T34" fmla="*/ 56 w 98"/>
                    <a:gd name="T35" fmla="*/ 0 h 26"/>
                    <a:gd name="T36" fmla="*/ 42 w 98"/>
                    <a:gd name="T37" fmla="*/ 2 h 26"/>
                    <a:gd name="T38" fmla="*/ 28 w 98"/>
                    <a:gd name="T39" fmla="*/ 4 h 26"/>
                    <a:gd name="T40" fmla="*/ 16 w 98"/>
                    <a:gd name="T41" fmla="*/ 8 h 26"/>
                    <a:gd name="T42" fmla="*/ 6 w 98"/>
                    <a:gd name="T43" fmla="*/ 16 h 26"/>
                    <a:gd name="T44" fmla="*/ 2 w 98"/>
                    <a:gd name="T45" fmla="*/ 20 h 26"/>
                    <a:gd name="T46" fmla="*/ 0 w 98"/>
                    <a:gd name="T47" fmla="*/ 26 h 2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98"/>
                    <a:gd name="T73" fmla="*/ 0 h 26"/>
                    <a:gd name="T74" fmla="*/ 98 w 98"/>
                    <a:gd name="T75" fmla="*/ 26 h 2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98" h="26">
                      <a:moveTo>
                        <a:pt x="0" y="26"/>
                      </a:moveTo>
                      <a:lnTo>
                        <a:pt x="0" y="26"/>
                      </a:lnTo>
                      <a:lnTo>
                        <a:pt x="16" y="22"/>
                      </a:lnTo>
                      <a:lnTo>
                        <a:pt x="30" y="18"/>
                      </a:lnTo>
                      <a:lnTo>
                        <a:pt x="46" y="14"/>
                      </a:lnTo>
                      <a:lnTo>
                        <a:pt x="62" y="16"/>
                      </a:lnTo>
                      <a:lnTo>
                        <a:pt x="78" y="20"/>
                      </a:lnTo>
                      <a:lnTo>
                        <a:pt x="96" y="26"/>
                      </a:lnTo>
                      <a:lnTo>
                        <a:pt x="98" y="24"/>
                      </a:lnTo>
                      <a:lnTo>
                        <a:pt x="98" y="20"/>
                      </a:lnTo>
                      <a:lnTo>
                        <a:pt x="96" y="14"/>
                      </a:lnTo>
                      <a:lnTo>
                        <a:pt x="86" y="6"/>
                      </a:lnTo>
                      <a:lnTo>
                        <a:pt x="78" y="4"/>
                      </a:lnTo>
                      <a:lnTo>
                        <a:pt x="68" y="2"/>
                      </a:lnTo>
                      <a:lnTo>
                        <a:pt x="56" y="0"/>
                      </a:lnTo>
                      <a:lnTo>
                        <a:pt x="42" y="2"/>
                      </a:lnTo>
                      <a:lnTo>
                        <a:pt x="28" y="4"/>
                      </a:lnTo>
                      <a:lnTo>
                        <a:pt x="16" y="8"/>
                      </a:lnTo>
                      <a:lnTo>
                        <a:pt x="6" y="16"/>
                      </a:lnTo>
                      <a:lnTo>
                        <a:pt x="2" y="20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solidFill>
                  <a:srgbClr val="3D291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12" name="Freeform 473"/>
                <p:cNvSpPr>
                  <a:spLocks/>
                </p:cNvSpPr>
                <p:nvPr/>
              </p:nvSpPr>
              <p:spPr bwMode="auto">
                <a:xfrm>
                  <a:off x="2056" y="3174"/>
                  <a:ext cx="98" cy="26"/>
                </a:xfrm>
                <a:custGeom>
                  <a:avLst/>
                  <a:gdLst>
                    <a:gd name="T0" fmla="*/ 0 w 98"/>
                    <a:gd name="T1" fmla="*/ 26 h 26"/>
                    <a:gd name="T2" fmla="*/ 0 w 98"/>
                    <a:gd name="T3" fmla="*/ 26 h 26"/>
                    <a:gd name="T4" fmla="*/ 16 w 98"/>
                    <a:gd name="T5" fmla="*/ 22 h 26"/>
                    <a:gd name="T6" fmla="*/ 30 w 98"/>
                    <a:gd name="T7" fmla="*/ 18 h 26"/>
                    <a:gd name="T8" fmla="*/ 46 w 98"/>
                    <a:gd name="T9" fmla="*/ 14 h 26"/>
                    <a:gd name="T10" fmla="*/ 46 w 98"/>
                    <a:gd name="T11" fmla="*/ 14 h 26"/>
                    <a:gd name="T12" fmla="*/ 62 w 98"/>
                    <a:gd name="T13" fmla="*/ 16 h 26"/>
                    <a:gd name="T14" fmla="*/ 78 w 98"/>
                    <a:gd name="T15" fmla="*/ 20 h 26"/>
                    <a:gd name="T16" fmla="*/ 96 w 98"/>
                    <a:gd name="T17" fmla="*/ 26 h 26"/>
                    <a:gd name="T18" fmla="*/ 96 w 98"/>
                    <a:gd name="T19" fmla="*/ 26 h 26"/>
                    <a:gd name="T20" fmla="*/ 98 w 98"/>
                    <a:gd name="T21" fmla="*/ 24 h 26"/>
                    <a:gd name="T22" fmla="*/ 98 w 98"/>
                    <a:gd name="T23" fmla="*/ 20 h 26"/>
                    <a:gd name="T24" fmla="*/ 96 w 98"/>
                    <a:gd name="T25" fmla="*/ 14 h 26"/>
                    <a:gd name="T26" fmla="*/ 86 w 98"/>
                    <a:gd name="T27" fmla="*/ 6 h 26"/>
                    <a:gd name="T28" fmla="*/ 86 w 98"/>
                    <a:gd name="T29" fmla="*/ 6 h 26"/>
                    <a:gd name="T30" fmla="*/ 78 w 98"/>
                    <a:gd name="T31" fmla="*/ 4 h 26"/>
                    <a:gd name="T32" fmla="*/ 68 w 98"/>
                    <a:gd name="T33" fmla="*/ 2 h 26"/>
                    <a:gd name="T34" fmla="*/ 56 w 98"/>
                    <a:gd name="T35" fmla="*/ 0 h 26"/>
                    <a:gd name="T36" fmla="*/ 42 w 98"/>
                    <a:gd name="T37" fmla="*/ 2 h 26"/>
                    <a:gd name="T38" fmla="*/ 28 w 98"/>
                    <a:gd name="T39" fmla="*/ 4 h 26"/>
                    <a:gd name="T40" fmla="*/ 16 w 98"/>
                    <a:gd name="T41" fmla="*/ 8 h 26"/>
                    <a:gd name="T42" fmla="*/ 6 w 98"/>
                    <a:gd name="T43" fmla="*/ 16 h 26"/>
                    <a:gd name="T44" fmla="*/ 2 w 98"/>
                    <a:gd name="T45" fmla="*/ 20 h 26"/>
                    <a:gd name="T46" fmla="*/ 0 w 98"/>
                    <a:gd name="T47" fmla="*/ 26 h 2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98"/>
                    <a:gd name="T73" fmla="*/ 0 h 26"/>
                    <a:gd name="T74" fmla="*/ 98 w 98"/>
                    <a:gd name="T75" fmla="*/ 26 h 2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98" h="26">
                      <a:moveTo>
                        <a:pt x="0" y="26"/>
                      </a:moveTo>
                      <a:lnTo>
                        <a:pt x="0" y="26"/>
                      </a:lnTo>
                      <a:lnTo>
                        <a:pt x="16" y="22"/>
                      </a:lnTo>
                      <a:lnTo>
                        <a:pt x="30" y="18"/>
                      </a:lnTo>
                      <a:lnTo>
                        <a:pt x="46" y="14"/>
                      </a:lnTo>
                      <a:lnTo>
                        <a:pt x="62" y="16"/>
                      </a:lnTo>
                      <a:lnTo>
                        <a:pt x="78" y="20"/>
                      </a:lnTo>
                      <a:lnTo>
                        <a:pt x="96" y="26"/>
                      </a:lnTo>
                      <a:lnTo>
                        <a:pt x="98" y="24"/>
                      </a:lnTo>
                      <a:lnTo>
                        <a:pt x="98" y="20"/>
                      </a:lnTo>
                      <a:lnTo>
                        <a:pt x="96" y="14"/>
                      </a:lnTo>
                      <a:lnTo>
                        <a:pt x="86" y="6"/>
                      </a:lnTo>
                      <a:lnTo>
                        <a:pt x="78" y="4"/>
                      </a:lnTo>
                      <a:lnTo>
                        <a:pt x="68" y="2"/>
                      </a:lnTo>
                      <a:lnTo>
                        <a:pt x="56" y="0"/>
                      </a:lnTo>
                      <a:lnTo>
                        <a:pt x="42" y="2"/>
                      </a:lnTo>
                      <a:lnTo>
                        <a:pt x="28" y="4"/>
                      </a:lnTo>
                      <a:lnTo>
                        <a:pt x="16" y="8"/>
                      </a:lnTo>
                      <a:lnTo>
                        <a:pt x="6" y="16"/>
                      </a:lnTo>
                      <a:lnTo>
                        <a:pt x="2" y="20"/>
                      </a:lnTo>
                      <a:lnTo>
                        <a:pt x="0" y="26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13" name="Freeform 474"/>
                <p:cNvSpPr>
                  <a:spLocks/>
                </p:cNvSpPr>
                <p:nvPr/>
              </p:nvSpPr>
              <p:spPr bwMode="auto">
                <a:xfrm>
                  <a:off x="2186" y="3176"/>
                  <a:ext cx="38" cy="24"/>
                </a:xfrm>
                <a:custGeom>
                  <a:avLst/>
                  <a:gdLst>
                    <a:gd name="T0" fmla="*/ 0 w 38"/>
                    <a:gd name="T1" fmla="*/ 24 h 24"/>
                    <a:gd name="T2" fmla="*/ 0 w 38"/>
                    <a:gd name="T3" fmla="*/ 24 h 24"/>
                    <a:gd name="T4" fmla="*/ 14 w 38"/>
                    <a:gd name="T5" fmla="*/ 18 h 24"/>
                    <a:gd name="T6" fmla="*/ 24 w 38"/>
                    <a:gd name="T7" fmla="*/ 16 h 24"/>
                    <a:gd name="T8" fmla="*/ 30 w 38"/>
                    <a:gd name="T9" fmla="*/ 16 h 24"/>
                    <a:gd name="T10" fmla="*/ 32 w 38"/>
                    <a:gd name="T11" fmla="*/ 18 h 24"/>
                    <a:gd name="T12" fmla="*/ 32 w 38"/>
                    <a:gd name="T13" fmla="*/ 18 h 24"/>
                    <a:gd name="T14" fmla="*/ 34 w 38"/>
                    <a:gd name="T15" fmla="*/ 16 h 24"/>
                    <a:gd name="T16" fmla="*/ 38 w 38"/>
                    <a:gd name="T17" fmla="*/ 12 h 24"/>
                    <a:gd name="T18" fmla="*/ 38 w 38"/>
                    <a:gd name="T19" fmla="*/ 8 h 24"/>
                    <a:gd name="T20" fmla="*/ 38 w 38"/>
                    <a:gd name="T21" fmla="*/ 6 h 24"/>
                    <a:gd name="T22" fmla="*/ 38 w 38"/>
                    <a:gd name="T23" fmla="*/ 2 h 24"/>
                    <a:gd name="T24" fmla="*/ 34 w 38"/>
                    <a:gd name="T25" fmla="*/ 0 h 24"/>
                    <a:gd name="T26" fmla="*/ 34 w 38"/>
                    <a:gd name="T27" fmla="*/ 0 h 24"/>
                    <a:gd name="T28" fmla="*/ 30 w 38"/>
                    <a:gd name="T29" fmla="*/ 0 h 24"/>
                    <a:gd name="T30" fmla="*/ 24 w 38"/>
                    <a:gd name="T31" fmla="*/ 0 h 24"/>
                    <a:gd name="T32" fmla="*/ 14 w 38"/>
                    <a:gd name="T33" fmla="*/ 6 h 24"/>
                    <a:gd name="T34" fmla="*/ 4 w 38"/>
                    <a:gd name="T35" fmla="*/ 14 h 24"/>
                    <a:gd name="T36" fmla="*/ 0 w 38"/>
                    <a:gd name="T37" fmla="*/ 20 h 24"/>
                    <a:gd name="T38" fmla="*/ 0 w 38"/>
                    <a:gd name="T39" fmla="*/ 24 h 24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38"/>
                    <a:gd name="T61" fmla="*/ 0 h 24"/>
                    <a:gd name="T62" fmla="*/ 38 w 38"/>
                    <a:gd name="T63" fmla="*/ 24 h 24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38" h="24">
                      <a:moveTo>
                        <a:pt x="0" y="24"/>
                      </a:moveTo>
                      <a:lnTo>
                        <a:pt x="0" y="24"/>
                      </a:lnTo>
                      <a:lnTo>
                        <a:pt x="14" y="18"/>
                      </a:lnTo>
                      <a:lnTo>
                        <a:pt x="24" y="16"/>
                      </a:lnTo>
                      <a:lnTo>
                        <a:pt x="30" y="16"/>
                      </a:lnTo>
                      <a:lnTo>
                        <a:pt x="32" y="18"/>
                      </a:lnTo>
                      <a:lnTo>
                        <a:pt x="34" y="16"/>
                      </a:lnTo>
                      <a:lnTo>
                        <a:pt x="38" y="12"/>
                      </a:lnTo>
                      <a:lnTo>
                        <a:pt x="38" y="8"/>
                      </a:lnTo>
                      <a:lnTo>
                        <a:pt x="38" y="6"/>
                      </a:lnTo>
                      <a:lnTo>
                        <a:pt x="38" y="2"/>
                      </a:lnTo>
                      <a:lnTo>
                        <a:pt x="34" y="0"/>
                      </a:lnTo>
                      <a:lnTo>
                        <a:pt x="30" y="0"/>
                      </a:lnTo>
                      <a:lnTo>
                        <a:pt x="24" y="0"/>
                      </a:lnTo>
                      <a:lnTo>
                        <a:pt x="14" y="6"/>
                      </a:lnTo>
                      <a:lnTo>
                        <a:pt x="4" y="14"/>
                      </a:lnTo>
                      <a:lnTo>
                        <a:pt x="0" y="20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solidFill>
                  <a:srgbClr val="3D291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14" name="Freeform 475"/>
                <p:cNvSpPr>
                  <a:spLocks/>
                </p:cNvSpPr>
                <p:nvPr/>
              </p:nvSpPr>
              <p:spPr bwMode="auto">
                <a:xfrm>
                  <a:off x="2186" y="3176"/>
                  <a:ext cx="38" cy="24"/>
                </a:xfrm>
                <a:custGeom>
                  <a:avLst/>
                  <a:gdLst>
                    <a:gd name="T0" fmla="*/ 0 w 38"/>
                    <a:gd name="T1" fmla="*/ 24 h 24"/>
                    <a:gd name="T2" fmla="*/ 0 w 38"/>
                    <a:gd name="T3" fmla="*/ 24 h 24"/>
                    <a:gd name="T4" fmla="*/ 14 w 38"/>
                    <a:gd name="T5" fmla="*/ 18 h 24"/>
                    <a:gd name="T6" fmla="*/ 24 w 38"/>
                    <a:gd name="T7" fmla="*/ 16 h 24"/>
                    <a:gd name="T8" fmla="*/ 30 w 38"/>
                    <a:gd name="T9" fmla="*/ 16 h 24"/>
                    <a:gd name="T10" fmla="*/ 32 w 38"/>
                    <a:gd name="T11" fmla="*/ 18 h 24"/>
                    <a:gd name="T12" fmla="*/ 32 w 38"/>
                    <a:gd name="T13" fmla="*/ 18 h 24"/>
                    <a:gd name="T14" fmla="*/ 34 w 38"/>
                    <a:gd name="T15" fmla="*/ 16 h 24"/>
                    <a:gd name="T16" fmla="*/ 38 w 38"/>
                    <a:gd name="T17" fmla="*/ 12 h 24"/>
                    <a:gd name="T18" fmla="*/ 38 w 38"/>
                    <a:gd name="T19" fmla="*/ 8 h 24"/>
                    <a:gd name="T20" fmla="*/ 38 w 38"/>
                    <a:gd name="T21" fmla="*/ 6 h 24"/>
                    <a:gd name="T22" fmla="*/ 38 w 38"/>
                    <a:gd name="T23" fmla="*/ 2 h 24"/>
                    <a:gd name="T24" fmla="*/ 34 w 38"/>
                    <a:gd name="T25" fmla="*/ 0 h 24"/>
                    <a:gd name="T26" fmla="*/ 34 w 38"/>
                    <a:gd name="T27" fmla="*/ 0 h 24"/>
                    <a:gd name="T28" fmla="*/ 30 w 38"/>
                    <a:gd name="T29" fmla="*/ 0 h 24"/>
                    <a:gd name="T30" fmla="*/ 24 w 38"/>
                    <a:gd name="T31" fmla="*/ 0 h 24"/>
                    <a:gd name="T32" fmla="*/ 14 w 38"/>
                    <a:gd name="T33" fmla="*/ 6 h 24"/>
                    <a:gd name="T34" fmla="*/ 4 w 38"/>
                    <a:gd name="T35" fmla="*/ 14 h 24"/>
                    <a:gd name="T36" fmla="*/ 0 w 38"/>
                    <a:gd name="T37" fmla="*/ 20 h 24"/>
                    <a:gd name="T38" fmla="*/ 0 w 38"/>
                    <a:gd name="T39" fmla="*/ 24 h 24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38"/>
                    <a:gd name="T61" fmla="*/ 0 h 24"/>
                    <a:gd name="T62" fmla="*/ 38 w 38"/>
                    <a:gd name="T63" fmla="*/ 24 h 24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38" h="24">
                      <a:moveTo>
                        <a:pt x="0" y="24"/>
                      </a:moveTo>
                      <a:lnTo>
                        <a:pt x="0" y="24"/>
                      </a:lnTo>
                      <a:lnTo>
                        <a:pt x="14" y="18"/>
                      </a:lnTo>
                      <a:lnTo>
                        <a:pt x="24" y="16"/>
                      </a:lnTo>
                      <a:lnTo>
                        <a:pt x="30" y="16"/>
                      </a:lnTo>
                      <a:lnTo>
                        <a:pt x="32" y="18"/>
                      </a:lnTo>
                      <a:lnTo>
                        <a:pt x="34" y="16"/>
                      </a:lnTo>
                      <a:lnTo>
                        <a:pt x="38" y="12"/>
                      </a:lnTo>
                      <a:lnTo>
                        <a:pt x="38" y="8"/>
                      </a:lnTo>
                      <a:lnTo>
                        <a:pt x="38" y="6"/>
                      </a:lnTo>
                      <a:lnTo>
                        <a:pt x="38" y="2"/>
                      </a:lnTo>
                      <a:lnTo>
                        <a:pt x="34" y="0"/>
                      </a:lnTo>
                      <a:lnTo>
                        <a:pt x="30" y="0"/>
                      </a:lnTo>
                      <a:lnTo>
                        <a:pt x="24" y="0"/>
                      </a:lnTo>
                      <a:lnTo>
                        <a:pt x="14" y="6"/>
                      </a:lnTo>
                      <a:lnTo>
                        <a:pt x="4" y="14"/>
                      </a:lnTo>
                      <a:lnTo>
                        <a:pt x="0" y="20"/>
                      </a:lnTo>
                      <a:lnTo>
                        <a:pt x="0" y="2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15" name="Freeform 476"/>
                <p:cNvSpPr>
                  <a:spLocks/>
                </p:cNvSpPr>
                <p:nvPr/>
              </p:nvSpPr>
              <p:spPr bwMode="auto">
                <a:xfrm>
                  <a:off x="1948" y="3184"/>
                  <a:ext cx="46" cy="90"/>
                </a:xfrm>
                <a:custGeom>
                  <a:avLst/>
                  <a:gdLst>
                    <a:gd name="T0" fmla="*/ 46 w 46"/>
                    <a:gd name="T1" fmla="*/ 54 h 90"/>
                    <a:gd name="T2" fmla="*/ 46 w 46"/>
                    <a:gd name="T3" fmla="*/ 54 h 90"/>
                    <a:gd name="T4" fmla="*/ 46 w 46"/>
                    <a:gd name="T5" fmla="*/ 46 h 90"/>
                    <a:gd name="T6" fmla="*/ 46 w 46"/>
                    <a:gd name="T7" fmla="*/ 30 h 90"/>
                    <a:gd name="T8" fmla="*/ 44 w 46"/>
                    <a:gd name="T9" fmla="*/ 20 h 90"/>
                    <a:gd name="T10" fmla="*/ 40 w 46"/>
                    <a:gd name="T11" fmla="*/ 12 h 90"/>
                    <a:gd name="T12" fmla="*/ 34 w 46"/>
                    <a:gd name="T13" fmla="*/ 4 h 90"/>
                    <a:gd name="T14" fmla="*/ 26 w 46"/>
                    <a:gd name="T15" fmla="*/ 0 h 90"/>
                    <a:gd name="T16" fmla="*/ 26 w 46"/>
                    <a:gd name="T17" fmla="*/ 0 h 90"/>
                    <a:gd name="T18" fmla="*/ 18 w 46"/>
                    <a:gd name="T19" fmla="*/ 0 h 90"/>
                    <a:gd name="T20" fmla="*/ 10 w 46"/>
                    <a:gd name="T21" fmla="*/ 4 h 90"/>
                    <a:gd name="T22" fmla="*/ 4 w 46"/>
                    <a:gd name="T23" fmla="*/ 10 h 90"/>
                    <a:gd name="T24" fmla="*/ 2 w 46"/>
                    <a:gd name="T25" fmla="*/ 18 h 90"/>
                    <a:gd name="T26" fmla="*/ 0 w 46"/>
                    <a:gd name="T27" fmla="*/ 30 h 90"/>
                    <a:gd name="T28" fmla="*/ 2 w 46"/>
                    <a:gd name="T29" fmla="*/ 42 h 90"/>
                    <a:gd name="T30" fmla="*/ 6 w 46"/>
                    <a:gd name="T31" fmla="*/ 56 h 90"/>
                    <a:gd name="T32" fmla="*/ 14 w 46"/>
                    <a:gd name="T33" fmla="*/ 70 h 90"/>
                    <a:gd name="T34" fmla="*/ 14 w 46"/>
                    <a:gd name="T35" fmla="*/ 70 h 90"/>
                    <a:gd name="T36" fmla="*/ 22 w 46"/>
                    <a:gd name="T37" fmla="*/ 80 h 90"/>
                    <a:gd name="T38" fmla="*/ 28 w 46"/>
                    <a:gd name="T39" fmla="*/ 88 h 90"/>
                    <a:gd name="T40" fmla="*/ 34 w 46"/>
                    <a:gd name="T41" fmla="*/ 90 h 90"/>
                    <a:gd name="T42" fmla="*/ 40 w 46"/>
                    <a:gd name="T43" fmla="*/ 88 h 90"/>
                    <a:gd name="T44" fmla="*/ 44 w 46"/>
                    <a:gd name="T45" fmla="*/ 84 h 90"/>
                    <a:gd name="T46" fmla="*/ 46 w 46"/>
                    <a:gd name="T47" fmla="*/ 76 h 90"/>
                    <a:gd name="T48" fmla="*/ 46 w 46"/>
                    <a:gd name="T49" fmla="*/ 66 h 90"/>
                    <a:gd name="T50" fmla="*/ 46 w 46"/>
                    <a:gd name="T51" fmla="*/ 54 h 9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46"/>
                    <a:gd name="T79" fmla="*/ 0 h 90"/>
                    <a:gd name="T80" fmla="*/ 46 w 46"/>
                    <a:gd name="T81" fmla="*/ 90 h 9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46" h="90">
                      <a:moveTo>
                        <a:pt x="46" y="54"/>
                      </a:moveTo>
                      <a:lnTo>
                        <a:pt x="46" y="54"/>
                      </a:lnTo>
                      <a:lnTo>
                        <a:pt x="46" y="46"/>
                      </a:lnTo>
                      <a:lnTo>
                        <a:pt x="46" y="30"/>
                      </a:lnTo>
                      <a:lnTo>
                        <a:pt x="44" y="20"/>
                      </a:lnTo>
                      <a:lnTo>
                        <a:pt x="40" y="12"/>
                      </a:lnTo>
                      <a:lnTo>
                        <a:pt x="34" y="4"/>
                      </a:lnTo>
                      <a:lnTo>
                        <a:pt x="26" y="0"/>
                      </a:lnTo>
                      <a:lnTo>
                        <a:pt x="18" y="0"/>
                      </a:lnTo>
                      <a:lnTo>
                        <a:pt x="10" y="4"/>
                      </a:lnTo>
                      <a:lnTo>
                        <a:pt x="4" y="10"/>
                      </a:lnTo>
                      <a:lnTo>
                        <a:pt x="2" y="18"/>
                      </a:lnTo>
                      <a:lnTo>
                        <a:pt x="0" y="30"/>
                      </a:lnTo>
                      <a:lnTo>
                        <a:pt x="2" y="42"/>
                      </a:lnTo>
                      <a:lnTo>
                        <a:pt x="6" y="56"/>
                      </a:lnTo>
                      <a:lnTo>
                        <a:pt x="14" y="70"/>
                      </a:lnTo>
                      <a:lnTo>
                        <a:pt x="22" y="80"/>
                      </a:lnTo>
                      <a:lnTo>
                        <a:pt x="28" y="88"/>
                      </a:lnTo>
                      <a:lnTo>
                        <a:pt x="34" y="90"/>
                      </a:lnTo>
                      <a:lnTo>
                        <a:pt x="40" y="88"/>
                      </a:lnTo>
                      <a:lnTo>
                        <a:pt x="44" y="84"/>
                      </a:lnTo>
                      <a:lnTo>
                        <a:pt x="46" y="76"/>
                      </a:lnTo>
                      <a:lnTo>
                        <a:pt x="46" y="66"/>
                      </a:lnTo>
                      <a:lnTo>
                        <a:pt x="46" y="54"/>
                      </a:lnTo>
                      <a:close/>
                    </a:path>
                  </a:pathLst>
                </a:custGeom>
                <a:solidFill>
                  <a:srgbClr val="EF90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16" name="Freeform 477"/>
                <p:cNvSpPr>
                  <a:spLocks/>
                </p:cNvSpPr>
                <p:nvPr/>
              </p:nvSpPr>
              <p:spPr bwMode="auto">
                <a:xfrm>
                  <a:off x="1948" y="3184"/>
                  <a:ext cx="46" cy="90"/>
                </a:xfrm>
                <a:custGeom>
                  <a:avLst/>
                  <a:gdLst>
                    <a:gd name="T0" fmla="*/ 46 w 46"/>
                    <a:gd name="T1" fmla="*/ 54 h 90"/>
                    <a:gd name="T2" fmla="*/ 46 w 46"/>
                    <a:gd name="T3" fmla="*/ 54 h 90"/>
                    <a:gd name="T4" fmla="*/ 46 w 46"/>
                    <a:gd name="T5" fmla="*/ 46 h 90"/>
                    <a:gd name="T6" fmla="*/ 46 w 46"/>
                    <a:gd name="T7" fmla="*/ 30 h 90"/>
                    <a:gd name="T8" fmla="*/ 44 w 46"/>
                    <a:gd name="T9" fmla="*/ 20 h 90"/>
                    <a:gd name="T10" fmla="*/ 40 w 46"/>
                    <a:gd name="T11" fmla="*/ 12 h 90"/>
                    <a:gd name="T12" fmla="*/ 34 w 46"/>
                    <a:gd name="T13" fmla="*/ 4 h 90"/>
                    <a:gd name="T14" fmla="*/ 26 w 46"/>
                    <a:gd name="T15" fmla="*/ 0 h 90"/>
                    <a:gd name="T16" fmla="*/ 26 w 46"/>
                    <a:gd name="T17" fmla="*/ 0 h 90"/>
                    <a:gd name="T18" fmla="*/ 18 w 46"/>
                    <a:gd name="T19" fmla="*/ 0 h 90"/>
                    <a:gd name="T20" fmla="*/ 10 w 46"/>
                    <a:gd name="T21" fmla="*/ 4 h 90"/>
                    <a:gd name="T22" fmla="*/ 4 w 46"/>
                    <a:gd name="T23" fmla="*/ 10 h 90"/>
                    <a:gd name="T24" fmla="*/ 2 w 46"/>
                    <a:gd name="T25" fmla="*/ 18 h 90"/>
                    <a:gd name="T26" fmla="*/ 0 w 46"/>
                    <a:gd name="T27" fmla="*/ 30 h 90"/>
                    <a:gd name="T28" fmla="*/ 2 w 46"/>
                    <a:gd name="T29" fmla="*/ 42 h 90"/>
                    <a:gd name="T30" fmla="*/ 6 w 46"/>
                    <a:gd name="T31" fmla="*/ 56 h 90"/>
                    <a:gd name="T32" fmla="*/ 14 w 46"/>
                    <a:gd name="T33" fmla="*/ 70 h 90"/>
                    <a:gd name="T34" fmla="*/ 14 w 46"/>
                    <a:gd name="T35" fmla="*/ 70 h 90"/>
                    <a:gd name="T36" fmla="*/ 22 w 46"/>
                    <a:gd name="T37" fmla="*/ 80 h 90"/>
                    <a:gd name="T38" fmla="*/ 28 w 46"/>
                    <a:gd name="T39" fmla="*/ 88 h 90"/>
                    <a:gd name="T40" fmla="*/ 34 w 46"/>
                    <a:gd name="T41" fmla="*/ 90 h 90"/>
                    <a:gd name="T42" fmla="*/ 40 w 46"/>
                    <a:gd name="T43" fmla="*/ 88 h 90"/>
                    <a:gd name="T44" fmla="*/ 44 w 46"/>
                    <a:gd name="T45" fmla="*/ 84 h 90"/>
                    <a:gd name="T46" fmla="*/ 46 w 46"/>
                    <a:gd name="T47" fmla="*/ 76 h 90"/>
                    <a:gd name="T48" fmla="*/ 46 w 46"/>
                    <a:gd name="T49" fmla="*/ 66 h 90"/>
                    <a:gd name="T50" fmla="*/ 46 w 46"/>
                    <a:gd name="T51" fmla="*/ 54 h 9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46"/>
                    <a:gd name="T79" fmla="*/ 0 h 90"/>
                    <a:gd name="T80" fmla="*/ 46 w 46"/>
                    <a:gd name="T81" fmla="*/ 90 h 9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46" h="90">
                      <a:moveTo>
                        <a:pt x="46" y="54"/>
                      </a:moveTo>
                      <a:lnTo>
                        <a:pt x="46" y="54"/>
                      </a:lnTo>
                      <a:lnTo>
                        <a:pt x="46" y="46"/>
                      </a:lnTo>
                      <a:lnTo>
                        <a:pt x="46" y="30"/>
                      </a:lnTo>
                      <a:lnTo>
                        <a:pt x="44" y="20"/>
                      </a:lnTo>
                      <a:lnTo>
                        <a:pt x="40" y="12"/>
                      </a:lnTo>
                      <a:lnTo>
                        <a:pt x="34" y="4"/>
                      </a:lnTo>
                      <a:lnTo>
                        <a:pt x="26" y="0"/>
                      </a:lnTo>
                      <a:lnTo>
                        <a:pt x="18" y="0"/>
                      </a:lnTo>
                      <a:lnTo>
                        <a:pt x="10" y="4"/>
                      </a:lnTo>
                      <a:lnTo>
                        <a:pt x="4" y="10"/>
                      </a:lnTo>
                      <a:lnTo>
                        <a:pt x="2" y="18"/>
                      </a:lnTo>
                      <a:lnTo>
                        <a:pt x="0" y="30"/>
                      </a:lnTo>
                      <a:lnTo>
                        <a:pt x="2" y="42"/>
                      </a:lnTo>
                      <a:lnTo>
                        <a:pt x="6" y="56"/>
                      </a:lnTo>
                      <a:lnTo>
                        <a:pt x="14" y="70"/>
                      </a:lnTo>
                      <a:lnTo>
                        <a:pt x="22" y="80"/>
                      </a:lnTo>
                      <a:lnTo>
                        <a:pt x="28" y="88"/>
                      </a:lnTo>
                      <a:lnTo>
                        <a:pt x="34" y="90"/>
                      </a:lnTo>
                      <a:lnTo>
                        <a:pt x="40" y="88"/>
                      </a:lnTo>
                      <a:lnTo>
                        <a:pt x="44" y="84"/>
                      </a:lnTo>
                      <a:lnTo>
                        <a:pt x="46" y="76"/>
                      </a:lnTo>
                      <a:lnTo>
                        <a:pt x="46" y="66"/>
                      </a:lnTo>
                      <a:lnTo>
                        <a:pt x="46" y="5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17" name="Freeform 478"/>
                <p:cNvSpPr>
                  <a:spLocks/>
                </p:cNvSpPr>
                <p:nvPr/>
              </p:nvSpPr>
              <p:spPr bwMode="auto">
                <a:xfrm>
                  <a:off x="2084" y="3214"/>
                  <a:ext cx="54" cy="10"/>
                </a:xfrm>
                <a:custGeom>
                  <a:avLst/>
                  <a:gdLst>
                    <a:gd name="T0" fmla="*/ 0 w 54"/>
                    <a:gd name="T1" fmla="*/ 0 h 10"/>
                    <a:gd name="T2" fmla="*/ 0 w 54"/>
                    <a:gd name="T3" fmla="*/ 0 h 10"/>
                    <a:gd name="T4" fmla="*/ 14 w 54"/>
                    <a:gd name="T5" fmla="*/ 2 h 10"/>
                    <a:gd name="T6" fmla="*/ 34 w 54"/>
                    <a:gd name="T7" fmla="*/ 4 h 10"/>
                    <a:gd name="T8" fmla="*/ 34 w 54"/>
                    <a:gd name="T9" fmla="*/ 4 h 10"/>
                    <a:gd name="T10" fmla="*/ 54 w 54"/>
                    <a:gd name="T11" fmla="*/ 2 h 10"/>
                    <a:gd name="T12" fmla="*/ 54 w 54"/>
                    <a:gd name="T13" fmla="*/ 2 h 10"/>
                    <a:gd name="T14" fmla="*/ 50 w 54"/>
                    <a:gd name="T15" fmla="*/ 4 h 10"/>
                    <a:gd name="T16" fmla="*/ 46 w 54"/>
                    <a:gd name="T17" fmla="*/ 8 h 10"/>
                    <a:gd name="T18" fmla="*/ 42 w 54"/>
                    <a:gd name="T19" fmla="*/ 10 h 10"/>
                    <a:gd name="T20" fmla="*/ 34 w 54"/>
                    <a:gd name="T21" fmla="*/ 10 h 10"/>
                    <a:gd name="T22" fmla="*/ 24 w 54"/>
                    <a:gd name="T23" fmla="*/ 10 h 10"/>
                    <a:gd name="T24" fmla="*/ 14 w 54"/>
                    <a:gd name="T25" fmla="*/ 6 h 10"/>
                    <a:gd name="T26" fmla="*/ 0 w 54"/>
                    <a:gd name="T27" fmla="*/ 0 h 10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54"/>
                    <a:gd name="T43" fmla="*/ 0 h 10"/>
                    <a:gd name="T44" fmla="*/ 54 w 54"/>
                    <a:gd name="T45" fmla="*/ 10 h 10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54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" y="2"/>
                      </a:lnTo>
                      <a:lnTo>
                        <a:pt x="34" y="4"/>
                      </a:lnTo>
                      <a:lnTo>
                        <a:pt x="54" y="2"/>
                      </a:lnTo>
                      <a:lnTo>
                        <a:pt x="50" y="4"/>
                      </a:lnTo>
                      <a:lnTo>
                        <a:pt x="46" y="8"/>
                      </a:lnTo>
                      <a:lnTo>
                        <a:pt x="42" y="10"/>
                      </a:lnTo>
                      <a:lnTo>
                        <a:pt x="34" y="10"/>
                      </a:lnTo>
                      <a:lnTo>
                        <a:pt x="24" y="10"/>
                      </a:lnTo>
                      <a:lnTo>
                        <a:pt x="14" y="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18" name="Freeform 479"/>
                <p:cNvSpPr>
                  <a:spLocks/>
                </p:cNvSpPr>
                <p:nvPr/>
              </p:nvSpPr>
              <p:spPr bwMode="auto">
                <a:xfrm>
                  <a:off x="2084" y="3214"/>
                  <a:ext cx="54" cy="10"/>
                </a:xfrm>
                <a:custGeom>
                  <a:avLst/>
                  <a:gdLst>
                    <a:gd name="T0" fmla="*/ 0 w 54"/>
                    <a:gd name="T1" fmla="*/ 0 h 10"/>
                    <a:gd name="T2" fmla="*/ 0 w 54"/>
                    <a:gd name="T3" fmla="*/ 0 h 10"/>
                    <a:gd name="T4" fmla="*/ 14 w 54"/>
                    <a:gd name="T5" fmla="*/ 2 h 10"/>
                    <a:gd name="T6" fmla="*/ 34 w 54"/>
                    <a:gd name="T7" fmla="*/ 4 h 10"/>
                    <a:gd name="T8" fmla="*/ 34 w 54"/>
                    <a:gd name="T9" fmla="*/ 4 h 10"/>
                    <a:gd name="T10" fmla="*/ 54 w 54"/>
                    <a:gd name="T11" fmla="*/ 2 h 10"/>
                    <a:gd name="T12" fmla="*/ 54 w 54"/>
                    <a:gd name="T13" fmla="*/ 2 h 10"/>
                    <a:gd name="T14" fmla="*/ 50 w 54"/>
                    <a:gd name="T15" fmla="*/ 4 h 10"/>
                    <a:gd name="T16" fmla="*/ 46 w 54"/>
                    <a:gd name="T17" fmla="*/ 8 h 10"/>
                    <a:gd name="T18" fmla="*/ 42 w 54"/>
                    <a:gd name="T19" fmla="*/ 10 h 10"/>
                    <a:gd name="T20" fmla="*/ 34 w 54"/>
                    <a:gd name="T21" fmla="*/ 10 h 10"/>
                    <a:gd name="T22" fmla="*/ 24 w 54"/>
                    <a:gd name="T23" fmla="*/ 10 h 10"/>
                    <a:gd name="T24" fmla="*/ 14 w 54"/>
                    <a:gd name="T25" fmla="*/ 6 h 10"/>
                    <a:gd name="T26" fmla="*/ 0 w 54"/>
                    <a:gd name="T27" fmla="*/ 0 h 10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54"/>
                    <a:gd name="T43" fmla="*/ 0 h 10"/>
                    <a:gd name="T44" fmla="*/ 54 w 54"/>
                    <a:gd name="T45" fmla="*/ 10 h 10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54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" y="2"/>
                      </a:lnTo>
                      <a:lnTo>
                        <a:pt x="34" y="4"/>
                      </a:lnTo>
                      <a:lnTo>
                        <a:pt x="54" y="2"/>
                      </a:lnTo>
                      <a:lnTo>
                        <a:pt x="50" y="4"/>
                      </a:lnTo>
                      <a:lnTo>
                        <a:pt x="46" y="8"/>
                      </a:lnTo>
                      <a:lnTo>
                        <a:pt x="42" y="10"/>
                      </a:lnTo>
                      <a:lnTo>
                        <a:pt x="34" y="10"/>
                      </a:lnTo>
                      <a:lnTo>
                        <a:pt x="24" y="10"/>
                      </a:lnTo>
                      <a:lnTo>
                        <a:pt x="14" y="6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19" name="Freeform 480"/>
                <p:cNvSpPr>
                  <a:spLocks/>
                </p:cNvSpPr>
                <p:nvPr/>
              </p:nvSpPr>
              <p:spPr bwMode="auto">
                <a:xfrm>
                  <a:off x="2186" y="3216"/>
                  <a:ext cx="24" cy="8"/>
                </a:xfrm>
                <a:custGeom>
                  <a:avLst/>
                  <a:gdLst>
                    <a:gd name="T0" fmla="*/ 0 w 24"/>
                    <a:gd name="T1" fmla="*/ 0 h 8"/>
                    <a:gd name="T2" fmla="*/ 0 w 24"/>
                    <a:gd name="T3" fmla="*/ 0 h 8"/>
                    <a:gd name="T4" fmla="*/ 8 w 24"/>
                    <a:gd name="T5" fmla="*/ 2 h 8"/>
                    <a:gd name="T6" fmla="*/ 14 w 24"/>
                    <a:gd name="T7" fmla="*/ 2 h 8"/>
                    <a:gd name="T8" fmla="*/ 24 w 24"/>
                    <a:gd name="T9" fmla="*/ 0 h 8"/>
                    <a:gd name="T10" fmla="*/ 24 w 24"/>
                    <a:gd name="T11" fmla="*/ 0 h 8"/>
                    <a:gd name="T12" fmla="*/ 20 w 24"/>
                    <a:gd name="T13" fmla="*/ 4 h 8"/>
                    <a:gd name="T14" fmla="*/ 16 w 24"/>
                    <a:gd name="T15" fmla="*/ 8 h 8"/>
                    <a:gd name="T16" fmla="*/ 12 w 24"/>
                    <a:gd name="T17" fmla="*/ 8 h 8"/>
                    <a:gd name="T18" fmla="*/ 12 w 24"/>
                    <a:gd name="T19" fmla="*/ 8 h 8"/>
                    <a:gd name="T20" fmla="*/ 8 w 24"/>
                    <a:gd name="T21" fmla="*/ 8 h 8"/>
                    <a:gd name="T22" fmla="*/ 4 w 24"/>
                    <a:gd name="T23" fmla="*/ 4 h 8"/>
                    <a:gd name="T24" fmla="*/ 0 w 24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4"/>
                    <a:gd name="T40" fmla="*/ 0 h 8"/>
                    <a:gd name="T41" fmla="*/ 24 w 24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4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8" y="2"/>
                      </a:lnTo>
                      <a:lnTo>
                        <a:pt x="14" y="2"/>
                      </a:lnTo>
                      <a:lnTo>
                        <a:pt x="24" y="0"/>
                      </a:lnTo>
                      <a:lnTo>
                        <a:pt x="20" y="4"/>
                      </a:lnTo>
                      <a:lnTo>
                        <a:pt x="16" y="8"/>
                      </a:lnTo>
                      <a:lnTo>
                        <a:pt x="12" y="8"/>
                      </a:lnTo>
                      <a:lnTo>
                        <a:pt x="8" y="8"/>
                      </a:lnTo>
                      <a:lnTo>
                        <a:pt x="4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20" name="Freeform 481"/>
                <p:cNvSpPr>
                  <a:spLocks/>
                </p:cNvSpPr>
                <p:nvPr/>
              </p:nvSpPr>
              <p:spPr bwMode="auto">
                <a:xfrm>
                  <a:off x="2186" y="3216"/>
                  <a:ext cx="24" cy="8"/>
                </a:xfrm>
                <a:custGeom>
                  <a:avLst/>
                  <a:gdLst>
                    <a:gd name="T0" fmla="*/ 0 w 24"/>
                    <a:gd name="T1" fmla="*/ 0 h 8"/>
                    <a:gd name="T2" fmla="*/ 0 w 24"/>
                    <a:gd name="T3" fmla="*/ 0 h 8"/>
                    <a:gd name="T4" fmla="*/ 8 w 24"/>
                    <a:gd name="T5" fmla="*/ 2 h 8"/>
                    <a:gd name="T6" fmla="*/ 14 w 24"/>
                    <a:gd name="T7" fmla="*/ 2 h 8"/>
                    <a:gd name="T8" fmla="*/ 24 w 24"/>
                    <a:gd name="T9" fmla="*/ 0 h 8"/>
                    <a:gd name="T10" fmla="*/ 24 w 24"/>
                    <a:gd name="T11" fmla="*/ 0 h 8"/>
                    <a:gd name="T12" fmla="*/ 20 w 24"/>
                    <a:gd name="T13" fmla="*/ 4 h 8"/>
                    <a:gd name="T14" fmla="*/ 16 w 24"/>
                    <a:gd name="T15" fmla="*/ 8 h 8"/>
                    <a:gd name="T16" fmla="*/ 12 w 24"/>
                    <a:gd name="T17" fmla="*/ 8 h 8"/>
                    <a:gd name="T18" fmla="*/ 12 w 24"/>
                    <a:gd name="T19" fmla="*/ 8 h 8"/>
                    <a:gd name="T20" fmla="*/ 8 w 24"/>
                    <a:gd name="T21" fmla="*/ 8 h 8"/>
                    <a:gd name="T22" fmla="*/ 4 w 24"/>
                    <a:gd name="T23" fmla="*/ 4 h 8"/>
                    <a:gd name="T24" fmla="*/ 0 w 24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4"/>
                    <a:gd name="T40" fmla="*/ 0 h 8"/>
                    <a:gd name="T41" fmla="*/ 24 w 24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4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8" y="2"/>
                      </a:lnTo>
                      <a:lnTo>
                        <a:pt x="14" y="2"/>
                      </a:lnTo>
                      <a:lnTo>
                        <a:pt x="24" y="0"/>
                      </a:lnTo>
                      <a:lnTo>
                        <a:pt x="20" y="4"/>
                      </a:lnTo>
                      <a:lnTo>
                        <a:pt x="16" y="8"/>
                      </a:lnTo>
                      <a:lnTo>
                        <a:pt x="12" y="8"/>
                      </a:lnTo>
                      <a:lnTo>
                        <a:pt x="8" y="8"/>
                      </a:lnTo>
                      <a:lnTo>
                        <a:pt x="4" y="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21" name="Freeform 482"/>
                <p:cNvSpPr>
                  <a:spLocks/>
                </p:cNvSpPr>
                <p:nvPr/>
              </p:nvSpPr>
              <p:spPr bwMode="auto">
                <a:xfrm>
                  <a:off x="2162" y="3204"/>
                  <a:ext cx="34" cy="106"/>
                </a:xfrm>
                <a:custGeom>
                  <a:avLst/>
                  <a:gdLst>
                    <a:gd name="T0" fmla="*/ 22 w 34"/>
                    <a:gd name="T1" fmla="*/ 0 h 106"/>
                    <a:gd name="T2" fmla="*/ 22 w 34"/>
                    <a:gd name="T3" fmla="*/ 0 h 106"/>
                    <a:gd name="T4" fmla="*/ 26 w 34"/>
                    <a:gd name="T5" fmla="*/ 30 h 106"/>
                    <a:gd name="T6" fmla="*/ 28 w 34"/>
                    <a:gd name="T7" fmla="*/ 60 h 106"/>
                    <a:gd name="T8" fmla="*/ 26 w 34"/>
                    <a:gd name="T9" fmla="*/ 76 h 106"/>
                    <a:gd name="T10" fmla="*/ 24 w 34"/>
                    <a:gd name="T11" fmla="*/ 90 h 106"/>
                    <a:gd name="T12" fmla="*/ 24 w 34"/>
                    <a:gd name="T13" fmla="*/ 90 h 106"/>
                    <a:gd name="T14" fmla="*/ 14 w 34"/>
                    <a:gd name="T15" fmla="*/ 94 h 106"/>
                    <a:gd name="T16" fmla="*/ 6 w 34"/>
                    <a:gd name="T17" fmla="*/ 100 h 106"/>
                    <a:gd name="T18" fmla="*/ 0 w 34"/>
                    <a:gd name="T19" fmla="*/ 106 h 106"/>
                    <a:gd name="T20" fmla="*/ 0 w 34"/>
                    <a:gd name="T21" fmla="*/ 106 h 106"/>
                    <a:gd name="T22" fmla="*/ 8 w 34"/>
                    <a:gd name="T23" fmla="*/ 104 h 106"/>
                    <a:gd name="T24" fmla="*/ 18 w 34"/>
                    <a:gd name="T25" fmla="*/ 100 h 106"/>
                    <a:gd name="T26" fmla="*/ 30 w 34"/>
                    <a:gd name="T27" fmla="*/ 94 h 106"/>
                    <a:gd name="T28" fmla="*/ 30 w 34"/>
                    <a:gd name="T29" fmla="*/ 94 h 106"/>
                    <a:gd name="T30" fmla="*/ 32 w 34"/>
                    <a:gd name="T31" fmla="*/ 90 h 106"/>
                    <a:gd name="T32" fmla="*/ 34 w 34"/>
                    <a:gd name="T33" fmla="*/ 74 h 106"/>
                    <a:gd name="T34" fmla="*/ 34 w 34"/>
                    <a:gd name="T35" fmla="*/ 60 h 106"/>
                    <a:gd name="T36" fmla="*/ 32 w 34"/>
                    <a:gd name="T37" fmla="*/ 44 h 106"/>
                    <a:gd name="T38" fmla="*/ 28 w 34"/>
                    <a:gd name="T39" fmla="*/ 24 h 106"/>
                    <a:gd name="T40" fmla="*/ 22 w 34"/>
                    <a:gd name="T41" fmla="*/ 0 h 1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106"/>
                    <a:gd name="T65" fmla="*/ 34 w 34"/>
                    <a:gd name="T66" fmla="*/ 106 h 1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106">
                      <a:moveTo>
                        <a:pt x="22" y="0"/>
                      </a:moveTo>
                      <a:lnTo>
                        <a:pt x="22" y="0"/>
                      </a:lnTo>
                      <a:lnTo>
                        <a:pt x="26" y="30"/>
                      </a:lnTo>
                      <a:lnTo>
                        <a:pt x="28" y="60"/>
                      </a:lnTo>
                      <a:lnTo>
                        <a:pt x="26" y="76"/>
                      </a:lnTo>
                      <a:lnTo>
                        <a:pt x="24" y="90"/>
                      </a:lnTo>
                      <a:lnTo>
                        <a:pt x="14" y="94"/>
                      </a:lnTo>
                      <a:lnTo>
                        <a:pt x="6" y="100"/>
                      </a:lnTo>
                      <a:lnTo>
                        <a:pt x="0" y="106"/>
                      </a:lnTo>
                      <a:lnTo>
                        <a:pt x="8" y="104"/>
                      </a:lnTo>
                      <a:lnTo>
                        <a:pt x="18" y="100"/>
                      </a:lnTo>
                      <a:lnTo>
                        <a:pt x="30" y="94"/>
                      </a:lnTo>
                      <a:lnTo>
                        <a:pt x="32" y="90"/>
                      </a:lnTo>
                      <a:lnTo>
                        <a:pt x="34" y="74"/>
                      </a:lnTo>
                      <a:lnTo>
                        <a:pt x="34" y="60"/>
                      </a:lnTo>
                      <a:lnTo>
                        <a:pt x="32" y="44"/>
                      </a:lnTo>
                      <a:lnTo>
                        <a:pt x="28" y="24"/>
                      </a:lnTo>
                      <a:lnTo>
                        <a:pt x="22" y="0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22" name="Freeform 483"/>
                <p:cNvSpPr>
                  <a:spLocks/>
                </p:cNvSpPr>
                <p:nvPr/>
              </p:nvSpPr>
              <p:spPr bwMode="auto">
                <a:xfrm>
                  <a:off x="2162" y="3204"/>
                  <a:ext cx="34" cy="106"/>
                </a:xfrm>
                <a:custGeom>
                  <a:avLst/>
                  <a:gdLst>
                    <a:gd name="T0" fmla="*/ 22 w 34"/>
                    <a:gd name="T1" fmla="*/ 0 h 106"/>
                    <a:gd name="T2" fmla="*/ 22 w 34"/>
                    <a:gd name="T3" fmla="*/ 0 h 106"/>
                    <a:gd name="T4" fmla="*/ 26 w 34"/>
                    <a:gd name="T5" fmla="*/ 30 h 106"/>
                    <a:gd name="T6" fmla="*/ 28 w 34"/>
                    <a:gd name="T7" fmla="*/ 60 h 106"/>
                    <a:gd name="T8" fmla="*/ 26 w 34"/>
                    <a:gd name="T9" fmla="*/ 76 h 106"/>
                    <a:gd name="T10" fmla="*/ 24 w 34"/>
                    <a:gd name="T11" fmla="*/ 90 h 106"/>
                    <a:gd name="T12" fmla="*/ 24 w 34"/>
                    <a:gd name="T13" fmla="*/ 90 h 106"/>
                    <a:gd name="T14" fmla="*/ 14 w 34"/>
                    <a:gd name="T15" fmla="*/ 94 h 106"/>
                    <a:gd name="T16" fmla="*/ 6 w 34"/>
                    <a:gd name="T17" fmla="*/ 100 h 106"/>
                    <a:gd name="T18" fmla="*/ 0 w 34"/>
                    <a:gd name="T19" fmla="*/ 106 h 106"/>
                    <a:gd name="T20" fmla="*/ 0 w 34"/>
                    <a:gd name="T21" fmla="*/ 106 h 106"/>
                    <a:gd name="T22" fmla="*/ 8 w 34"/>
                    <a:gd name="T23" fmla="*/ 104 h 106"/>
                    <a:gd name="T24" fmla="*/ 18 w 34"/>
                    <a:gd name="T25" fmla="*/ 100 h 106"/>
                    <a:gd name="T26" fmla="*/ 30 w 34"/>
                    <a:gd name="T27" fmla="*/ 94 h 106"/>
                    <a:gd name="T28" fmla="*/ 30 w 34"/>
                    <a:gd name="T29" fmla="*/ 94 h 106"/>
                    <a:gd name="T30" fmla="*/ 32 w 34"/>
                    <a:gd name="T31" fmla="*/ 90 h 106"/>
                    <a:gd name="T32" fmla="*/ 34 w 34"/>
                    <a:gd name="T33" fmla="*/ 74 h 106"/>
                    <a:gd name="T34" fmla="*/ 34 w 34"/>
                    <a:gd name="T35" fmla="*/ 60 h 106"/>
                    <a:gd name="T36" fmla="*/ 32 w 34"/>
                    <a:gd name="T37" fmla="*/ 44 h 106"/>
                    <a:gd name="T38" fmla="*/ 28 w 34"/>
                    <a:gd name="T39" fmla="*/ 24 h 106"/>
                    <a:gd name="T40" fmla="*/ 22 w 34"/>
                    <a:gd name="T41" fmla="*/ 0 h 1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106"/>
                    <a:gd name="T65" fmla="*/ 34 w 34"/>
                    <a:gd name="T66" fmla="*/ 106 h 1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106">
                      <a:moveTo>
                        <a:pt x="22" y="0"/>
                      </a:moveTo>
                      <a:lnTo>
                        <a:pt x="22" y="0"/>
                      </a:lnTo>
                      <a:lnTo>
                        <a:pt x="26" y="30"/>
                      </a:lnTo>
                      <a:lnTo>
                        <a:pt x="28" y="60"/>
                      </a:lnTo>
                      <a:lnTo>
                        <a:pt x="26" y="76"/>
                      </a:lnTo>
                      <a:lnTo>
                        <a:pt x="24" y="90"/>
                      </a:lnTo>
                      <a:lnTo>
                        <a:pt x="14" y="94"/>
                      </a:lnTo>
                      <a:lnTo>
                        <a:pt x="6" y="100"/>
                      </a:lnTo>
                      <a:lnTo>
                        <a:pt x="0" y="106"/>
                      </a:lnTo>
                      <a:lnTo>
                        <a:pt x="8" y="104"/>
                      </a:lnTo>
                      <a:lnTo>
                        <a:pt x="18" y="100"/>
                      </a:lnTo>
                      <a:lnTo>
                        <a:pt x="30" y="94"/>
                      </a:lnTo>
                      <a:lnTo>
                        <a:pt x="32" y="90"/>
                      </a:lnTo>
                      <a:lnTo>
                        <a:pt x="34" y="74"/>
                      </a:lnTo>
                      <a:lnTo>
                        <a:pt x="34" y="60"/>
                      </a:lnTo>
                      <a:lnTo>
                        <a:pt x="32" y="44"/>
                      </a:lnTo>
                      <a:lnTo>
                        <a:pt x="28" y="24"/>
                      </a:lnTo>
                      <a:lnTo>
                        <a:pt x="22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23" name="Freeform 484"/>
                <p:cNvSpPr>
                  <a:spLocks/>
                </p:cNvSpPr>
                <p:nvPr/>
              </p:nvSpPr>
              <p:spPr bwMode="auto">
                <a:xfrm>
                  <a:off x="2142" y="3350"/>
                  <a:ext cx="38" cy="6"/>
                </a:xfrm>
                <a:custGeom>
                  <a:avLst/>
                  <a:gdLst>
                    <a:gd name="T0" fmla="*/ 0 w 38"/>
                    <a:gd name="T1" fmla="*/ 0 h 6"/>
                    <a:gd name="T2" fmla="*/ 0 w 38"/>
                    <a:gd name="T3" fmla="*/ 0 h 6"/>
                    <a:gd name="T4" fmla="*/ 12 w 38"/>
                    <a:gd name="T5" fmla="*/ 2 h 6"/>
                    <a:gd name="T6" fmla="*/ 24 w 38"/>
                    <a:gd name="T7" fmla="*/ 2 h 6"/>
                    <a:gd name="T8" fmla="*/ 38 w 38"/>
                    <a:gd name="T9" fmla="*/ 0 h 6"/>
                    <a:gd name="T10" fmla="*/ 38 w 38"/>
                    <a:gd name="T11" fmla="*/ 0 h 6"/>
                    <a:gd name="T12" fmla="*/ 34 w 38"/>
                    <a:gd name="T13" fmla="*/ 2 h 6"/>
                    <a:gd name="T14" fmla="*/ 22 w 38"/>
                    <a:gd name="T15" fmla="*/ 6 h 6"/>
                    <a:gd name="T16" fmla="*/ 22 w 38"/>
                    <a:gd name="T17" fmla="*/ 6 h 6"/>
                    <a:gd name="T18" fmla="*/ 14 w 38"/>
                    <a:gd name="T19" fmla="*/ 6 h 6"/>
                    <a:gd name="T20" fmla="*/ 6 w 38"/>
                    <a:gd name="T21" fmla="*/ 4 h 6"/>
                    <a:gd name="T22" fmla="*/ 0 w 38"/>
                    <a:gd name="T23" fmla="*/ 0 h 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8"/>
                    <a:gd name="T37" fmla="*/ 0 h 6"/>
                    <a:gd name="T38" fmla="*/ 38 w 38"/>
                    <a:gd name="T39" fmla="*/ 6 h 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8" h="6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2" y="2"/>
                      </a:lnTo>
                      <a:lnTo>
                        <a:pt x="24" y="2"/>
                      </a:lnTo>
                      <a:lnTo>
                        <a:pt x="38" y="0"/>
                      </a:lnTo>
                      <a:lnTo>
                        <a:pt x="34" y="2"/>
                      </a:lnTo>
                      <a:lnTo>
                        <a:pt x="22" y="6"/>
                      </a:lnTo>
                      <a:lnTo>
                        <a:pt x="14" y="6"/>
                      </a:lnTo>
                      <a:lnTo>
                        <a:pt x="6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24" name="Freeform 485"/>
                <p:cNvSpPr>
                  <a:spLocks/>
                </p:cNvSpPr>
                <p:nvPr/>
              </p:nvSpPr>
              <p:spPr bwMode="auto">
                <a:xfrm>
                  <a:off x="2142" y="3350"/>
                  <a:ext cx="38" cy="6"/>
                </a:xfrm>
                <a:custGeom>
                  <a:avLst/>
                  <a:gdLst>
                    <a:gd name="T0" fmla="*/ 0 w 38"/>
                    <a:gd name="T1" fmla="*/ 0 h 6"/>
                    <a:gd name="T2" fmla="*/ 0 w 38"/>
                    <a:gd name="T3" fmla="*/ 0 h 6"/>
                    <a:gd name="T4" fmla="*/ 12 w 38"/>
                    <a:gd name="T5" fmla="*/ 2 h 6"/>
                    <a:gd name="T6" fmla="*/ 24 w 38"/>
                    <a:gd name="T7" fmla="*/ 2 h 6"/>
                    <a:gd name="T8" fmla="*/ 38 w 38"/>
                    <a:gd name="T9" fmla="*/ 0 h 6"/>
                    <a:gd name="T10" fmla="*/ 38 w 38"/>
                    <a:gd name="T11" fmla="*/ 0 h 6"/>
                    <a:gd name="T12" fmla="*/ 34 w 38"/>
                    <a:gd name="T13" fmla="*/ 2 h 6"/>
                    <a:gd name="T14" fmla="*/ 22 w 38"/>
                    <a:gd name="T15" fmla="*/ 6 h 6"/>
                    <a:gd name="T16" fmla="*/ 22 w 38"/>
                    <a:gd name="T17" fmla="*/ 6 h 6"/>
                    <a:gd name="T18" fmla="*/ 14 w 38"/>
                    <a:gd name="T19" fmla="*/ 6 h 6"/>
                    <a:gd name="T20" fmla="*/ 6 w 38"/>
                    <a:gd name="T21" fmla="*/ 4 h 6"/>
                    <a:gd name="T22" fmla="*/ 0 w 38"/>
                    <a:gd name="T23" fmla="*/ 0 h 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8"/>
                    <a:gd name="T37" fmla="*/ 0 h 6"/>
                    <a:gd name="T38" fmla="*/ 38 w 38"/>
                    <a:gd name="T39" fmla="*/ 6 h 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8" h="6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2" y="2"/>
                      </a:lnTo>
                      <a:lnTo>
                        <a:pt x="24" y="2"/>
                      </a:lnTo>
                      <a:lnTo>
                        <a:pt x="38" y="0"/>
                      </a:lnTo>
                      <a:lnTo>
                        <a:pt x="34" y="2"/>
                      </a:lnTo>
                      <a:lnTo>
                        <a:pt x="22" y="6"/>
                      </a:lnTo>
                      <a:lnTo>
                        <a:pt x="14" y="6"/>
                      </a:lnTo>
                      <a:lnTo>
                        <a:pt x="6" y="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25" name="Freeform 486"/>
                <p:cNvSpPr>
                  <a:spLocks/>
                </p:cNvSpPr>
                <p:nvPr/>
              </p:nvSpPr>
              <p:spPr bwMode="auto">
                <a:xfrm>
                  <a:off x="1600" y="3380"/>
                  <a:ext cx="692" cy="878"/>
                </a:xfrm>
                <a:custGeom>
                  <a:avLst/>
                  <a:gdLst>
                    <a:gd name="T0" fmla="*/ 248 w 692"/>
                    <a:gd name="T1" fmla="*/ 878 h 878"/>
                    <a:gd name="T2" fmla="*/ 156 w 692"/>
                    <a:gd name="T3" fmla="*/ 578 h 878"/>
                    <a:gd name="T4" fmla="*/ 76 w 692"/>
                    <a:gd name="T5" fmla="*/ 352 h 878"/>
                    <a:gd name="T6" fmla="*/ 20 w 692"/>
                    <a:gd name="T7" fmla="*/ 210 h 878"/>
                    <a:gd name="T8" fmla="*/ 0 w 692"/>
                    <a:gd name="T9" fmla="*/ 162 h 878"/>
                    <a:gd name="T10" fmla="*/ 30 w 692"/>
                    <a:gd name="T11" fmla="*/ 138 h 878"/>
                    <a:gd name="T12" fmla="*/ 68 w 692"/>
                    <a:gd name="T13" fmla="*/ 116 h 878"/>
                    <a:gd name="T14" fmla="*/ 154 w 692"/>
                    <a:gd name="T15" fmla="*/ 80 h 878"/>
                    <a:gd name="T16" fmla="*/ 230 w 692"/>
                    <a:gd name="T17" fmla="*/ 58 h 878"/>
                    <a:gd name="T18" fmla="*/ 262 w 692"/>
                    <a:gd name="T19" fmla="*/ 50 h 878"/>
                    <a:gd name="T20" fmla="*/ 318 w 692"/>
                    <a:gd name="T21" fmla="*/ 14 h 878"/>
                    <a:gd name="T22" fmla="*/ 334 w 692"/>
                    <a:gd name="T23" fmla="*/ 0 h 878"/>
                    <a:gd name="T24" fmla="*/ 342 w 692"/>
                    <a:gd name="T25" fmla="*/ 52 h 878"/>
                    <a:gd name="T26" fmla="*/ 354 w 692"/>
                    <a:gd name="T27" fmla="*/ 96 h 878"/>
                    <a:gd name="T28" fmla="*/ 374 w 692"/>
                    <a:gd name="T29" fmla="*/ 140 h 878"/>
                    <a:gd name="T30" fmla="*/ 388 w 692"/>
                    <a:gd name="T31" fmla="*/ 166 h 878"/>
                    <a:gd name="T32" fmla="*/ 424 w 692"/>
                    <a:gd name="T33" fmla="*/ 252 h 878"/>
                    <a:gd name="T34" fmla="*/ 472 w 692"/>
                    <a:gd name="T35" fmla="*/ 388 h 878"/>
                    <a:gd name="T36" fmla="*/ 484 w 692"/>
                    <a:gd name="T37" fmla="*/ 426 h 878"/>
                    <a:gd name="T38" fmla="*/ 496 w 692"/>
                    <a:gd name="T39" fmla="*/ 382 h 878"/>
                    <a:gd name="T40" fmla="*/ 514 w 692"/>
                    <a:gd name="T41" fmla="*/ 266 h 878"/>
                    <a:gd name="T42" fmla="*/ 526 w 692"/>
                    <a:gd name="T43" fmla="*/ 104 h 878"/>
                    <a:gd name="T44" fmla="*/ 526 w 692"/>
                    <a:gd name="T45" fmla="*/ 60 h 878"/>
                    <a:gd name="T46" fmla="*/ 550 w 692"/>
                    <a:gd name="T47" fmla="*/ 82 h 878"/>
                    <a:gd name="T48" fmla="*/ 588 w 692"/>
                    <a:gd name="T49" fmla="*/ 108 h 878"/>
                    <a:gd name="T50" fmla="*/ 688 w 692"/>
                    <a:gd name="T51" fmla="*/ 142 h 878"/>
                    <a:gd name="T52" fmla="*/ 690 w 692"/>
                    <a:gd name="T53" fmla="*/ 154 h 878"/>
                    <a:gd name="T54" fmla="*/ 690 w 692"/>
                    <a:gd name="T55" fmla="*/ 212 h 878"/>
                    <a:gd name="T56" fmla="*/ 674 w 692"/>
                    <a:gd name="T57" fmla="*/ 336 h 878"/>
                    <a:gd name="T58" fmla="*/ 660 w 692"/>
                    <a:gd name="T59" fmla="*/ 492 h 878"/>
                    <a:gd name="T60" fmla="*/ 654 w 692"/>
                    <a:gd name="T61" fmla="*/ 620 h 878"/>
                    <a:gd name="T62" fmla="*/ 656 w 692"/>
                    <a:gd name="T63" fmla="*/ 664 h 878"/>
                    <a:gd name="T64" fmla="*/ 662 w 692"/>
                    <a:gd name="T65" fmla="*/ 828 h 878"/>
                    <a:gd name="T66" fmla="*/ 668 w 692"/>
                    <a:gd name="T67" fmla="*/ 876 h 878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692"/>
                    <a:gd name="T103" fmla="*/ 0 h 878"/>
                    <a:gd name="T104" fmla="*/ 692 w 692"/>
                    <a:gd name="T105" fmla="*/ 878 h 878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692" h="878">
                      <a:moveTo>
                        <a:pt x="248" y="878"/>
                      </a:moveTo>
                      <a:lnTo>
                        <a:pt x="248" y="878"/>
                      </a:lnTo>
                      <a:lnTo>
                        <a:pt x="202" y="718"/>
                      </a:lnTo>
                      <a:lnTo>
                        <a:pt x="156" y="578"/>
                      </a:lnTo>
                      <a:lnTo>
                        <a:pt x="114" y="454"/>
                      </a:lnTo>
                      <a:lnTo>
                        <a:pt x="76" y="352"/>
                      </a:lnTo>
                      <a:lnTo>
                        <a:pt x="46" y="270"/>
                      </a:lnTo>
                      <a:lnTo>
                        <a:pt x="20" y="210"/>
                      </a:lnTo>
                      <a:lnTo>
                        <a:pt x="0" y="162"/>
                      </a:lnTo>
                      <a:lnTo>
                        <a:pt x="14" y="148"/>
                      </a:lnTo>
                      <a:lnTo>
                        <a:pt x="30" y="138"/>
                      </a:lnTo>
                      <a:lnTo>
                        <a:pt x="48" y="126"/>
                      </a:lnTo>
                      <a:lnTo>
                        <a:pt x="68" y="116"/>
                      </a:lnTo>
                      <a:lnTo>
                        <a:pt x="110" y="96"/>
                      </a:lnTo>
                      <a:lnTo>
                        <a:pt x="154" y="80"/>
                      </a:lnTo>
                      <a:lnTo>
                        <a:pt x="196" y="68"/>
                      </a:lnTo>
                      <a:lnTo>
                        <a:pt x="230" y="58"/>
                      </a:lnTo>
                      <a:lnTo>
                        <a:pt x="262" y="50"/>
                      </a:lnTo>
                      <a:lnTo>
                        <a:pt x="296" y="28"/>
                      </a:lnTo>
                      <a:lnTo>
                        <a:pt x="318" y="14"/>
                      </a:lnTo>
                      <a:lnTo>
                        <a:pt x="334" y="0"/>
                      </a:lnTo>
                      <a:lnTo>
                        <a:pt x="336" y="16"/>
                      </a:lnTo>
                      <a:lnTo>
                        <a:pt x="342" y="52"/>
                      </a:lnTo>
                      <a:lnTo>
                        <a:pt x="346" y="74"/>
                      </a:lnTo>
                      <a:lnTo>
                        <a:pt x="354" y="96"/>
                      </a:lnTo>
                      <a:lnTo>
                        <a:pt x="362" y="118"/>
                      </a:lnTo>
                      <a:lnTo>
                        <a:pt x="374" y="140"/>
                      </a:lnTo>
                      <a:lnTo>
                        <a:pt x="388" y="166"/>
                      </a:lnTo>
                      <a:lnTo>
                        <a:pt x="406" y="206"/>
                      </a:lnTo>
                      <a:lnTo>
                        <a:pt x="424" y="252"/>
                      </a:lnTo>
                      <a:lnTo>
                        <a:pt x="442" y="302"/>
                      </a:lnTo>
                      <a:lnTo>
                        <a:pt x="472" y="388"/>
                      </a:lnTo>
                      <a:lnTo>
                        <a:pt x="484" y="426"/>
                      </a:lnTo>
                      <a:lnTo>
                        <a:pt x="490" y="406"/>
                      </a:lnTo>
                      <a:lnTo>
                        <a:pt x="496" y="382"/>
                      </a:lnTo>
                      <a:lnTo>
                        <a:pt x="506" y="326"/>
                      </a:lnTo>
                      <a:lnTo>
                        <a:pt x="514" y="266"/>
                      </a:lnTo>
                      <a:lnTo>
                        <a:pt x="520" y="206"/>
                      </a:lnTo>
                      <a:lnTo>
                        <a:pt x="526" y="104"/>
                      </a:lnTo>
                      <a:lnTo>
                        <a:pt x="526" y="60"/>
                      </a:lnTo>
                      <a:lnTo>
                        <a:pt x="538" y="72"/>
                      </a:lnTo>
                      <a:lnTo>
                        <a:pt x="550" y="82"/>
                      </a:lnTo>
                      <a:lnTo>
                        <a:pt x="572" y="98"/>
                      </a:lnTo>
                      <a:lnTo>
                        <a:pt x="588" y="108"/>
                      </a:lnTo>
                      <a:lnTo>
                        <a:pt x="596" y="112"/>
                      </a:lnTo>
                      <a:lnTo>
                        <a:pt x="688" y="142"/>
                      </a:lnTo>
                      <a:lnTo>
                        <a:pt x="690" y="154"/>
                      </a:lnTo>
                      <a:lnTo>
                        <a:pt x="692" y="170"/>
                      </a:lnTo>
                      <a:lnTo>
                        <a:pt x="690" y="212"/>
                      </a:lnTo>
                      <a:lnTo>
                        <a:pt x="684" y="268"/>
                      </a:lnTo>
                      <a:lnTo>
                        <a:pt x="674" y="336"/>
                      </a:lnTo>
                      <a:lnTo>
                        <a:pt x="666" y="410"/>
                      </a:lnTo>
                      <a:lnTo>
                        <a:pt x="660" y="492"/>
                      </a:lnTo>
                      <a:lnTo>
                        <a:pt x="656" y="578"/>
                      </a:lnTo>
                      <a:lnTo>
                        <a:pt x="654" y="620"/>
                      </a:lnTo>
                      <a:lnTo>
                        <a:pt x="656" y="664"/>
                      </a:lnTo>
                      <a:lnTo>
                        <a:pt x="658" y="768"/>
                      </a:lnTo>
                      <a:lnTo>
                        <a:pt x="662" y="828"/>
                      </a:lnTo>
                      <a:lnTo>
                        <a:pt x="664" y="856"/>
                      </a:lnTo>
                      <a:lnTo>
                        <a:pt x="668" y="876"/>
                      </a:lnTo>
                      <a:lnTo>
                        <a:pt x="248" y="878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26" name="Freeform 487"/>
                <p:cNvSpPr>
                  <a:spLocks/>
                </p:cNvSpPr>
                <p:nvPr/>
              </p:nvSpPr>
              <p:spPr bwMode="auto">
                <a:xfrm>
                  <a:off x="2058" y="3628"/>
                  <a:ext cx="72" cy="586"/>
                </a:xfrm>
                <a:custGeom>
                  <a:avLst/>
                  <a:gdLst>
                    <a:gd name="T0" fmla="*/ 0 w 72"/>
                    <a:gd name="T1" fmla="*/ 2 h 586"/>
                    <a:gd name="T2" fmla="*/ 0 w 72"/>
                    <a:gd name="T3" fmla="*/ 2 h 586"/>
                    <a:gd name="T4" fmla="*/ 2 w 72"/>
                    <a:gd name="T5" fmla="*/ 18 h 586"/>
                    <a:gd name="T6" fmla="*/ 10 w 72"/>
                    <a:gd name="T7" fmla="*/ 62 h 586"/>
                    <a:gd name="T8" fmla="*/ 16 w 72"/>
                    <a:gd name="T9" fmla="*/ 94 h 586"/>
                    <a:gd name="T10" fmla="*/ 18 w 72"/>
                    <a:gd name="T11" fmla="*/ 132 h 586"/>
                    <a:gd name="T12" fmla="*/ 22 w 72"/>
                    <a:gd name="T13" fmla="*/ 176 h 586"/>
                    <a:gd name="T14" fmla="*/ 24 w 72"/>
                    <a:gd name="T15" fmla="*/ 224 h 586"/>
                    <a:gd name="T16" fmla="*/ 24 w 72"/>
                    <a:gd name="T17" fmla="*/ 224 h 586"/>
                    <a:gd name="T18" fmla="*/ 26 w 72"/>
                    <a:gd name="T19" fmla="*/ 318 h 586"/>
                    <a:gd name="T20" fmla="*/ 28 w 72"/>
                    <a:gd name="T21" fmla="*/ 364 h 586"/>
                    <a:gd name="T22" fmla="*/ 32 w 72"/>
                    <a:gd name="T23" fmla="*/ 412 h 586"/>
                    <a:gd name="T24" fmla="*/ 36 w 72"/>
                    <a:gd name="T25" fmla="*/ 458 h 586"/>
                    <a:gd name="T26" fmla="*/ 44 w 72"/>
                    <a:gd name="T27" fmla="*/ 502 h 586"/>
                    <a:gd name="T28" fmla="*/ 54 w 72"/>
                    <a:gd name="T29" fmla="*/ 546 h 586"/>
                    <a:gd name="T30" fmla="*/ 66 w 72"/>
                    <a:gd name="T31" fmla="*/ 586 h 586"/>
                    <a:gd name="T32" fmla="*/ 72 w 72"/>
                    <a:gd name="T33" fmla="*/ 584 h 586"/>
                    <a:gd name="T34" fmla="*/ 72 w 72"/>
                    <a:gd name="T35" fmla="*/ 584 h 586"/>
                    <a:gd name="T36" fmla="*/ 62 w 72"/>
                    <a:gd name="T37" fmla="*/ 544 h 586"/>
                    <a:gd name="T38" fmla="*/ 52 w 72"/>
                    <a:gd name="T39" fmla="*/ 502 h 586"/>
                    <a:gd name="T40" fmla="*/ 44 w 72"/>
                    <a:gd name="T41" fmla="*/ 456 h 586"/>
                    <a:gd name="T42" fmla="*/ 40 w 72"/>
                    <a:gd name="T43" fmla="*/ 410 h 586"/>
                    <a:gd name="T44" fmla="*/ 36 w 72"/>
                    <a:gd name="T45" fmla="*/ 364 h 586"/>
                    <a:gd name="T46" fmla="*/ 34 w 72"/>
                    <a:gd name="T47" fmla="*/ 318 h 586"/>
                    <a:gd name="T48" fmla="*/ 32 w 72"/>
                    <a:gd name="T49" fmla="*/ 224 h 586"/>
                    <a:gd name="T50" fmla="*/ 32 w 72"/>
                    <a:gd name="T51" fmla="*/ 224 h 586"/>
                    <a:gd name="T52" fmla="*/ 30 w 72"/>
                    <a:gd name="T53" fmla="*/ 176 h 586"/>
                    <a:gd name="T54" fmla="*/ 26 w 72"/>
                    <a:gd name="T55" fmla="*/ 132 h 586"/>
                    <a:gd name="T56" fmla="*/ 22 w 72"/>
                    <a:gd name="T57" fmla="*/ 92 h 586"/>
                    <a:gd name="T58" fmla="*/ 18 w 72"/>
                    <a:gd name="T59" fmla="*/ 60 h 586"/>
                    <a:gd name="T60" fmla="*/ 10 w 72"/>
                    <a:gd name="T61" fmla="*/ 16 h 586"/>
                    <a:gd name="T62" fmla="*/ 6 w 72"/>
                    <a:gd name="T63" fmla="*/ 0 h 586"/>
                    <a:gd name="T64" fmla="*/ 0 w 72"/>
                    <a:gd name="T65" fmla="*/ 2 h 58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72"/>
                    <a:gd name="T100" fmla="*/ 0 h 586"/>
                    <a:gd name="T101" fmla="*/ 72 w 72"/>
                    <a:gd name="T102" fmla="*/ 586 h 58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72" h="586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2" y="18"/>
                      </a:lnTo>
                      <a:lnTo>
                        <a:pt x="10" y="62"/>
                      </a:lnTo>
                      <a:lnTo>
                        <a:pt x="16" y="94"/>
                      </a:lnTo>
                      <a:lnTo>
                        <a:pt x="18" y="132"/>
                      </a:lnTo>
                      <a:lnTo>
                        <a:pt x="22" y="176"/>
                      </a:lnTo>
                      <a:lnTo>
                        <a:pt x="24" y="224"/>
                      </a:lnTo>
                      <a:lnTo>
                        <a:pt x="26" y="318"/>
                      </a:lnTo>
                      <a:lnTo>
                        <a:pt x="28" y="364"/>
                      </a:lnTo>
                      <a:lnTo>
                        <a:pt x="32" y="412"/>
                      </a:lnTo>
                      <a:lnTo>
                        <a:pt x="36" y="458"/>
                      </a:lnTo>
                      <a:lnTo>
                        <a:pt x="44" y="502"/>
                      </a:lnTo>
                      <a:lnTo>
                        <a:pt x="54" y="546"/>
                      </a:lnTo>
                      <a:lnTo>
                        <a:pt x="66" y="586"/>
                      </a:lnTo>
                      <a:lnTo>
                        <a:pt x="72" y="584"/>
                      </a:lnTo>
                      <a:lnTo>
                        <a:pt x="62" y="544"/>
                      </a:lnTo>
                      <a:lnTo>
                        <a:pt x="52" y="502"/>
                      </a:lnTo>
                      <a:lnTo>
                        <a:pt x="44" y="456"/>
                      </a:lnTo>
                      <a:lnTo>
                        <a:pt x="40" y="410"/>
                      </a:lnTo>
                      <a:lnTo>
                        <a:pt x="36" y="364"/>
                      </a:lnTo>
                      <a:lnTo>
                        <a:pt x="34" y="318"/>
                      </a:lnTo>
                      <a:lnTo>
                        <a:pt x="32" y="224"/>
                      </a:lnTo>
                      <a:lnTo>
                        <a:pt x="30" y="176"/>
                      </a:lnTo>
                      <a:lnTo>
                        <a:pt x="26" y="132"/>
                      </a:lnTo>
                      <a:lnTo>
                        <a:pt x="22" y="92"/>
                      </a:lnTo>
                      <a:lnTo>
                        <a:pt x="18" y="60"/>
                      </a:lnTo>
                      <a:lnTo>
                        <a:pt x="10" y="16"/>
                      </a:lnTo>
                      <a:lnTo>
                        <a:pt x="6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27" name="Freeform 488"/>
                <p:cNvSpPr>
                  <a:spLocks/>
                </p:cNvSpPr>
                <p:nvPr/>
              </p:nvSpPr>
              <p:spPr bwMode="auto">
                <a:xfrm>
                  <a:off x="2032" y="3652"/>
                  <a:ext cx="426" cy="440"/>
                </a:xfrm>
                <a:custGeom>
                  <a:avLst/>
                  <a:gdLst>
                    <a:gd name="T0" fmla="*/ 226 w 426"/>
                    <a:gd name="T1" fmla="*/ 0 h 440"/>
                    <a:gd name="T2" fmla="*/ 226 w 426"/>
                    <a:gd name="T3" fmla="*/ 0 h 440"/>
                    <a:gd name="T4" fmla="*/ 218 w 426"/>
                    <a:gd name="T5" fmla="*/ 8 h 440"/>
                    <a:gd name="T6" fmla="*/ 198 w 426"/>
                    <a:gd name="T7" fmla="*/ 28 h 440"/>
                    <a:gd name="T8" fmla="*/ 186 w 426"/>
                    <a:gd name="T9" fmla="*/ 42 h 440"/>
                    <a:gd name="T10" fmla="*/ 174 w 426"/>
                    <a:gd name="T11" fmla="*/ 60 h 440"/>
                    <a:gd name="T12" fmla="*/ 164 w 426"/>
                    <a:gd name="T13" fmla="*/ 80 h 440"/>
                    <a:gd name="T14" fmla="*/ 156 w 426"/>
                    <a:gd name="T15" fmla="*/ 102 h 440"/>
                    <a:gd name="T16" fmla="*/ 156 w 426"/>
                    <a:gd name="T17" fmla="*/ 102 h 440"/>
                    <a:gd name="T18" fmla="*/ 148 w 426"/>
                    <a:gd name="T19" fmla="*/ 144 h 440"/>
                    <a:gd name="T20" fmla="*/ 138 w 426"/>
                    <a:gd name="T21" fmla="*/ 188 h 440"/>
                    <a:gd name="T22" fmla="*/ 128 w 426"/>
                    <a:gd name="T23" fmla="*/ 234 h 440"/>
                    <a:gd name="T24" fmla="*/ 114 w 426"/>
                    <a:gd name="T25" fmla="*/ 280 h 440"/>
                    <a:gd name="T26" fmla="*/ 106 w 426"/>
                    <a:gd name="T27" fmla="*/ 302 h 440"/>
                    <a:gd name="T28" fmla="*/ 96 w 426"/>
                    <a:gd name="T29" fmla="*/ 322 h 440"/>
                    <a:gd name="T30" fmla="*/ 84 w 426"/>
                    <a:gd name="T31" fmla="*/ 342 h 440"/>
                    <a:gd name="T32" fmla="*/ 72 w 426"/>
                    <a:gd name="T33" fmla="*/ 360 h 440"/>
                    <a:gd name="T34" fmla="*/ 58 w 426"/>
                    <a:gd name="T35" fmla="*/ 378 h 440"/>
                    <a:gd name="T36" fmla="*/ 40 w 426"/>
                    <a:gd name="T37" fmla="*/ 392 h 440"/>
                    <a:gd name="T38" fmla="*/ 22 w 426"/>
                    <a:gd name="T39" fmla="*/ 404 h 440"/>
                    <a:gd name="T40" fmla="*/ 0 w 426"/>
                    <a:gd name="T41" fmla="*/ 416 h 440"/>
                    <a:gd name="T42" fmla="*/ 0 w 426"/>
                    <a:gd name="T43" fmla="*/ 416 h 440"/>
                    <a:gd name="T44" fmla="*/ 6 w 426"/>
                    <a:gd name="T45" fmla="*/ 418 h 440"/>
                    <a:gd name="T46" fmla="*/ 24 w 426"/>
                    <a:gd name="T47" fmla="*/ 426 h 440"/>
                    <a:gd name="T48" fmla="*/ 36 w 426"/>
                    <a:gd name="T49" fmla="*/ 430 h 440"/>
                    <a:gd name="T50" fmla="*/ 52 w 426"/>
                    <a:gd name="T51" fmla="*/ 434 h 440"/>
                    <a:gd name="T52" fmla="*/ 72 w 426"/>
                    <a:gd name="T53" fmla="*/ 438 h 440"/>
                    <a:gd name="T54" fmla="*/ 92 w 426"/>
                    <a:gd name="T55" fmla="*/ 440 h 440"/>
                    <a:gd name="T56" fmla="*/ 118 w 426"/>
                    <a:gd name="T57" fmla="*/ 440 h 440"/>
                    <a:gd name="T58" fmla="*/ 144 w 426"/>
                    <a:gd name="T59" fmla="*/ 438 h 440"/>
                    <a:gd name="T60" fmla="*/ 176 w 426"/>
                    <a:gd name="T61" fmla="*/ 432 h 440"/>
                    <a:gd name="T62" fmla="*/ 208 w 426"/>
                    <a:gd name="T63" fmla="*/ 424 h 440"/>
                    <a:gd name="T64" fmla="*/ 244 w 426"/>
                    <a:gd name="T65" fmla="*/ 412 h 440"/>
                    <a:gd name="T66" fmla="*/ 284 w 426"/>
                    <a:gd name="T67" fmla="*/ 396 h 440"/>
                    <a:gd name="T68" fmla="*/ 326 w 426"/>
                    <a:gd name="T69" fmla="*/ 376 h 440"/>
                    <a:gd name="T70" fmla="*/ 370 w 426"/>
                    <a:gd name="T71" fmla="*/ 350 h 440"/>
                    <a:gd name="T72" fmla="*/ 426 w 426"/>
                    <a:gd name="T73" fmla="*/ 18 h 440"/>
                    <a:gd name="T74" fmla="*/ 226 w 426"/>
                    <a:gd name="T75" fmla="*/ 0 h 44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426"/>
                    <a:gd name="T115" fmla="*/ 0 h 440"/>
                    <a:gd name="T116" fmla="*/ 426 w 426"/>
                    <a:gd name="T117" fmla="*/ 440 h 44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426" h="440">
                      <a:moveTo>
                        <a:pt x="226" y="0"/>
                      </a:moveTo>
                      <a:lnTo>
                        <a:pt x="226" y="0"/>
                      </a:lnTo>
                      <a:lnTo>
                        <a:pt x="218" y="8"/>
                      </a:lnTo>
                      <a:lnTo>
                        <a:pt x="198" y="28"/>
                      </a:lnTo>
                      <a:lnTo>
                        <a:pt x="186" y="42"/>
                      </a:lnTo>
                      <a:lnTo>
                        <a:pt x="174" y="60"/>
                      </a:lnTo>
                      <a:lnTo>
                        <a:pt x="164" y="80"/>
                      </a:lnTo>
                      <a:lnTo>
                        <a:pt x="156" y="102"/>
                      </a:lnTo>
                      <a:lnTo>
                        <a:pt x="148" y="144"/>
                      </a:lnTo>
                      <a:lnTo>
                        <a:pt x="138" y="188"/>
                      </a:lnTo>
                      <a:lnTo>
                        <a:pt x="128" y="234"/>
                      </a:lnTo>
                      <a:lnTo>
                        <a:pt x="114" y="280"/>
                      </a:lnTo>
                      <a:lnTo>
                        <a:pt x="106" y="302"/>
                      </a:lnTo>
                      <a:lnTo>
                        <a:pt x="96" y="322"/>
                      </a:lnTo>
                      <a:lnTo>
                        <a:pt x="84" y="342"/>
                      </a:lnTo>
                      <a:lnTo>
                        <a:pt x="72" y="360"/>
                      </a:lnTo>
                      <a:lnTo>
                        <a:pt x="58" y="378"/>
                      </a:lnTo>
                      <a:lnTo>
                        <a:pt x="40" y="392"/>
                      </a:lnTo>
                      <a:lnTo>
                        <a:pt x="22" y="404"/>
                      </a:lnTo>
                      <a:lnTo>
                        <a:pt x="0" y="416"/>
                      </a:lnTo>
                      <a:lnTo>
                        <a:pt x="6" y="418"/>
                      </a:lnTo>
                      <a:lnTo>
                        <a:pt x="24" y="426"/>
                      </a:lnTo>
                      <a:lnTo>
                        <a:pt x="36" y="430"/>
                      </a:lnTo>
                      <a:lnTo>
                        <a:pt x="52" y="434"/>
                      </a:lnTo>
                      <a:lnTo>
                        <a:pt x="72" y="438"/>
                      </a:lnTo>
                      <a:lnTo>
                        <a:pt x="92" y="440"/>
                      </a:lnTo>
                      <a:lnTo>
                        <a:pt x="118" y="440"/>
                      </a:lnTo>
                      <a:lnTo>
                        <a:pt x="144" y="438"/>
                      </a:lnTo>
                      <a:lnTo>
                        <a:pt x="176" y="432"/>
                      </a:lnTo>
                      <a:lnTo>
                        <a:pt x="208" y="424"/>
                      </a:lnTo>
                      <a:lnTo>
                        <a:pt x="244" y="412"/>
                      </a:lnTo>
                      <a:lnTo>
                        <a:pt x="284" y="396"/>
                      </a:lnTo>
                      <a:lnTo>
                        <a:pt x="326" y="376"/>
                      </a:lnTo>
                      <a:lnTo>
                        <a:pt x="370" y="350"/>
                      </a:lnTo>
                      <a:lnTo>
                        <a:pt x="426" y="18"/>
                      </a:lnTo>
                      <a:lnTo>
                        <a:pt x="22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28" name="Freeform 489"/>
                <p:cNvSpPr>
                  <a:spLocks/>
                </p:cNvSpPr>
                <p:nvPr/>
              </p:nvSpPr>
              <p:spPr bwMode="auto">
                <a:xfrm>
                  <a:off x="1792" y="3614"/>
                  <a:ext cx="150" cy="78"/>
                </a:xfrm>
                <a:custGeom>
                  <a:avLst/>
                  <a:gdLst>
                    <a:gd name="T0" fmla="*/ 140 w 150"/>
                    <a:gd name="T1" fmla="*/ 0 h 78"/>
                    <a:gd name="T2" fmla="*/ 150 w 150"/>
                    <a:gd name="T3" fmla="*/ 64 h 78"/>
                    <a:gd name="T4" fmla="*/ 14 w 150"/>
                    <a:gd name="T5" fmla="*/ 78 h 78"/>
                    <a:gd name="T6" fmla="*/ 0 w 150"/>
                    <a:gd name="T7" fmla="*/ 2 h 78"/>
                    <a:gd name="T8" fmla="*/ 140 w 150"/>
                    <a:gd name="T9" fmla="*/ 0 h 7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50"/>
                    <a:gd name="T16" fmla="*/ 0 h 78"/>
                    <a:gd name="T17" fmla="*/ 150 w 150"/>
                    <a:gd name="T18" fmla="*/ 78 h 7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50" h="78">
                      <a:moveTo>
                        <a:pt x="140" y="0"/>
                      </a:moveTo>
                      <a:lnTo>
                        <a:pt x="150" y="64"/>
                      </a:lnTo>
                      <a:lnTo>
                        <a:pt x="14" y="78"/>
                      </a:lnTo>
                      <a:lnTo>
                        <a:pt x="0" y="2"/>
                      </a:lnTo>
                      <a:lnTo>
                        <a:pt x="140" y="0"/>
                      </a:lnTo>
                      <a:close/>
                    </a:path>
                  </a:pathLst>
                </a:custGeom>
                <a:solidFill>
                  <a:srgbClr val="D0CEE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29" name="Freeform 490"/>
                <p:cNvSpPr>
                  <a:spLocks/>
                </p:cNvSpPr>
                <p:nvPr/>
              </p:nvSpPr>
              <p:spPr bwMode="auto">
                <a:xfrm>
                  <a:off x="2162" y="3618"/>
                  <a:ext cx="96" cy="52"/>
                </a:xfrm>
                <a:custGeom>
                  <a:avLst/>
                  <a:gdLst>
                    <a:gd name="T0" fmla="*/ 0 w 96"/>
                    <a:gd name="T1" fmla="*/ 2 h 52"/>
                    <a:gd name="T2" fmla="*/ 6 w 96"/>
                    <a:gd name="T3" fmla="*/ 44 h 52"/>
                    <a:gd name="T4" fmla="*/ 96 w 96"/>
                    <a:gd name="T5" fmla="*/ 52 h 52"/>
                    <a:gd name="T6" fmla="*/ 90 w 96"/>
                    <a:gd name="T7" fmla="*/ 0 h 52"/>
                    <a:gd name="T8" fmla="*/ 0 w 96"/>
                    <a:gd name="T9" fmla="*/ 2 h 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6"/>
                    <a:gd name="T16" fmla="*/ 0 h 52"/>
                    <a:gd name="T17" fmla="*/ 96 w 96"/>
                    <a:gd name="T18" fmla="*/ 52 h 5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6" h="52">
                      <a:moveTo>
                        <a:pt x="0" y="2"/>
                      </a:moveTo>
                      <a:lnTo>
                        <a:pt x="6" y="44"/>
                      </a:lnTo>
                      <a:lnTo>
                        <a:pt x="96" y="52"/>
                      </a:lnTo>
                      <a:lnTo>
                        <a:pt x="9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D0CEE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30" name="Freeform 491"/>
                <p:cNvSpPr>
                  <a:spLocks noEditPoints="1"/>
                </p:cNvSpPr>
                <p:nvPr/>
              </p:nvSpPr>
              <p:spPr bwMode="auto">
                <a:xfrm>
                  <a:off x="2030" y="3646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4 h 16"/>
                    <a:gd name="T26" fmla="*/ 16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16 w 16"/>
                    <a:gd name="T43" fmla="*/ 6 h 16"/>
                    <a:gd name="T44" fmla="*/ 16 w 16"/>
                    <a:gd name="T45" fmla="*/ 6 h 16"/>
                    <a:gd name="T46" fmla="*/ 14 w 16"/>
                    <a:gd name="T47" fmla="*/ 12 h 16"/>
                    <a:gd name="T48" fmla="*/ 10 w 16"/>
                    <a:gd name="T49" fmla="*/ 14 h 16"/>
                    <a:gd name="T50" fmla="*/ 10 w 16"/>
                    <a:gd name="T51" fmla="*/ 14 h 16"/>
                    <a:gd name="T52" fmla="*/ 6 w 16"/>
                    <a:gd name="T53" fmla="*/ 14 h 16"/>
                    <a:gd name="T54" fmla="*/ 2 w 16"/>
                    <a:gd name="T55" fmla="*/ 10 h 16"/>
                    <a:gd name="T56" fmla="*/ 2 w 16"/>
                    <a:gd name="T57" fmla="*/ 10 h 16"/>
                    <a:gd name="T58" fmla="*/ 4 w 16"/>
                    <a:gd name="T59" fmla="*/ 4 h 16"/>
                    <a:gd name="T60" fmla="*/ 8 w 16"/>
                    <a:gd name="T61" fmla="*/ 2 h 16"/>
                    <a:gd name="T62" fmla="*/ 8 w 16"/>
                    <a:gd name="T63" fmla="*/ 2 h 16"/>
                    <a:gd name="T64" fmla="*/ 12 w 16"/>
                    <a:gd name="T65" fmla="*/ 2 h 16"/>
                    <a:gd name="T66" fmla="*/ 16 w 16"/>
                    <a:gd name="T67" fmla="*/ 6 h 1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6"/>
                    <a:gd name="T103" fmla="*/ 0 h 16"/>
                    <a:gd name="T104" fmla="*/ 16 w 16"/>
                    <a:gd name="T105" fmla="*/ 16 h 1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4"/>
                      </a:lnTo>
                      <a:lnTo>
                        <a:pt x="16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  <a:close/>
                      <a:moveTo>
                        <a:pt x="16" y="6"/>
                      </a:moveTo>
                      <a:lnTo>
                        <a:pt x="16" y="6"/>
                      </a:lnTo>
                      <a:lnTo>
                        <a:pt x="14" y="12"/>
                      </a:lnTo>
                      <a:lnTo>
                        <a:pt x="10" y="14"/>
                      </a:lnTo>
                      <a:lnTo>
                        <a:pt x="6" y="14"/>
                      </a:lnTo>
                      <a:lnTo>
                        <a:pt x="2" y="10"/>
                      </a:lnTo>
                      <a:lnTo>
                        <a:pt x="4" y="4"/>
                      </a:lnTo>
                      <a:lnTo>
                        <a:pt x="8" y="2"/>
                      </a:lnTo>
                      <a:lnTo>
                        <a:pt x="12" y="2"/>
                      </a:lnTo>
                      <a:lnTo>
                        <a:pt x="16" y="6"/>
                      </a:lnTo>
                      <a:close/>
                    </a:path>
                  </a:pathLst>
                </a:custGeom>
                <a:solidFill>
                  <a:srgbClr val="9AB0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31" name="Freeform 492"/>
                <p:cNvSpPr>
                  <a:spLocks/>
                </p:cNvSpPr>
                <p:nvPr/>
              </p:nvSpPr>
              <p:spPr bwMode="auto">
                <a:xfrm>
                  <a:off x="2030" y="3646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4 h 16"/>
                    <a:gd name="T26" fmla="*/ 16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6"/>
                    <a:gd name="T65" fmla="*/ 16 w 16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4"/>
                      </a:lnTo>
                      <a:lnTo>
                        <a:pt x="16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32" name="Freeform 493"/>
                <p:cNvSpPr>
                  <a:spLocks/>
                </p:cNvSpPr>
                <p:nvPr/>
              </p:nvSpPr>
              <p:spPr bwMode="auto">
                <a:xfrm>
                  <a:off x="2032" y="3648"/>
                  <a:ext cx="14" cy="12"/>
                </a:xfrm>
                <a:custGeom>
                  <a:avLst/>
                  <a:gdLst>
                    <a:gd name="T0" fmla="*/ 14 w 14"/>
                    <a:gd name="T1" fmla="*/ 4 h 12"/>
                    <a:gd name="T2" fmla="*/ 14 w 14"/>
                    <a:gd name="T3" fmla="*/ 4 h 12"/>
                    <a:gd name="T4" fmla="*/ 12 w 14"/>
                    <a:gd name="T5" fmla="*/ 10 h 12"/>
                    <a:gd name="T6" fmla="*/ 8 w 14"/>
                    <a:gd name="T7" fmla="*/ 12 h 12"/>
                    <a:gd name="T8" fmla="*/ 8 w 14"/>
                    <a:gd name="T9" fmla="*/ 12 h 12"/>
                    <a:gd name="T10" fmla="*/ 4 w 14"/>
                    <a:gd name="T11" fmla="*/ 12 h 12"/>
                    <a:gd name="T12" fmla="*/ 0 w 14"/>
                    <a:gd name="T13" fmla="*/ 8 h 12"/>
                    <a:gd name="T14" fmla="*/ 0 w 14"/>
                    <a:gd name="T15" fmla="*/ 8 h 12"/>
                    <a:gd name="T16" fmla="*/ 2 w 14"/>
                    <a:gd name="T17" fmla="*/ 2 h 12"/>
                    <a:gd name="T18" fmla="*/ 6 w 14"/>
                    <a:gd name="T19" fmla="*/ 0 h 12"/>
                    <a:gd name="T20" fmla="*/ 6 w 14"/>
                    <a:gd name="T21" fmla="*/ 0 h 12"/>
                    <a:gd name="T22" fmla="*/ 10 w 14"/>
                    <a:gd name="T23" fmla="*/ 0 h 12"/>
                    <a:gd name="T24" fmla="*/ 14 w 14"/>
                    <a:gd name="T25" fmla="*/ 4 h 1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4"/>
                    <a:gd name="T40" fmla="*/ 0 h 12"/>
                    <a:gd name="T41" fmla="*/ 14 w 14"/>
                    <a:gd name="T42" fmla="*/ 12 h 1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4" h="12">
                      <a:moveTo>
                        <a:pt x="14" y="4"/>
                      </a:moveTo>
                      <a:lnTo>
                        <a:pt x="14" y="4"/>
                      </a:lnTo>
                      <a:lnTo>
                        <a:pt x="12" y="10"/>
                      </a:lnTo>
                      <a:lnTo>
                        <a:pt x="8" y="12"/>
                      </a:lnTo>
                      <a:lnTo>
                        <a:pt x="4" y="12"/>
                      </a:lnTo>
                      <a:lnTo>
                        <a:pt x="0" y="8"/>
                      </a:lnTo>
                      <a:lnTo>
                        <a:pt x="2" y="2"/>
                      </a:lnTo>
                      <a:lnTo>
                        <a:pt x="6" y="0"/>
                      </a:lnTo>
                      <a:lnTo>
                        <a:pt x="10" y="0"/>
                      </a:lnTo>
                      <a:lnTo>
                        <a:pt x="14" y="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33" name="Freeform 494"/>
                <p:cNvSpPr>
                  <a:spLocks noEditPoints="1"/>
                </p:cNvSpPr>
                <p:nvPr/>
              </p:nvSpPr>
              <p:spPr bwMode="auto">
                <a:xfrm>
                  <a:off x="2048" y="3810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8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4 h 16"/>
                    <a:gd name="T16" fmla="*/ 4 w 16"/>
                    <a:gd name="T17" fmla="*/ 16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6 h 16"/>
                    <a:gd name="T26" fmla="*/ 16 w 16"/>
                    <a:gd name="T27" fmla="*/ 14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16 w 16"/>
                    <a:gd name="T43" fmla="*/ 8 h 16"/>
                    <a:gd name="T44" fmla="*/ 16 w 16"/>
                    <a:gd name="T45" fmla="*/ 8 h 16"/>
                    <a:gd name="T46" fmla="*/ 14 w 16"/>
                    <a:gd name="T47" fmla="*/ 12 h 16"/>
                    <a:gd name="T48" fmla="*/ 10 w 16"/>
                    <a:gd name="T49" fmla="*/ 16 h 16"/>
                    <a:gd name="T50" fmla="*/ 10 w 16"/>
                    <a:gd name="T51" fmla="*/ 16 h 16"/>
                    <a:gd name="T52" fmla="*/ 6 w 16"/>
                    <a:gd name="T53" fmla="*/ 14 h 16"/>
                    <a:gd name="T54" fmla="*/ 2 w 16"/>
                    <a:gd name="T55" fmla="*/ 10 h 16"/>
                    <a:gd name="T56" fmla="*/ 2 w 16"/>
                    <a:gd name="T57" fmla="*/ 10 h 16"/>
                    <a:gd name="T58" fmla="*/ 4 w 16"/>
                    <a:gd name="T59" fmla="*/ 6 h 16"/>
                    <a:gd name="T60" fmla="*/ 8 w 16"/>
                    <a:gd name="T61" fmla="*/ 2 h 16"/>
                    <a:gd name="T62" fmla="*/ 8 w 16"/>
                    <a:gd name="T63" fmla="*/ 2 h 16"/>
                    <a:gd name="T64" fmla="*/ 12 w 16"/>
                    <a:gd name="T65" fmla="*/ 2 h 16"/>
                    <a:gd name="T66" fmla="*/ 16 w 16"/>
                    <a:gd name="T67" fmla="*/ 8 h 1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6"/>
                    <a:gd name="T103" fmla="*/ 0 h 16"/>
                    <a:gd name="T104" fmla="*/ 16 w 16"/>
                    <a:gd name="T105" fmla="*/ 16 h 1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2" y="14"/>
                      </a:lnTo>
                      <a:lnTo>
                        <a:pt x="4" y="16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6"/>
                      </a:lnTo>
                      <a:lnTo>
                        <a:pt x="16" y="14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  <a:close/>
                      <a:moveTo>
                        <a:pt x="16" y="8"/>
                      </a:moveTo>
                      <a:lnTo>
                        <a:pt x="16" y="8"/>
                      </a:lnTo>
                      <a:lnTo>
                        <a:pt x="14" y="12"/>
                      </a:lnTo>
                      <a:lnTo>
                        <a:pt x="10" y="16"/>
                      </a:lnTo>
                      <a:lnTo>
                        <a:pt x="6" y="14"/>
                      </a:lnTo>
                      <a:lnTo>
                        <a:pt x="2" y="10"/>
                      </a:lnTo>
                      <a:lnTo>
                        <a:pt x="4" y="6"/>
                      </a:lnTo>
                      <a:lnTo>
                        <a:pt x="8" y="2"/>
                      </a:lnTo>
                      <a:lnTo>
                        <a:pt x="12" y="2"/>
                      </a:lnTo>
                      <a:lnTo>
                        <a:pt x="16" y="8"/>
                      </a:lnTo>
                      <a:close/>
                    </a:path>
                  </a:pathLst>
                </a:custGeom>
                <a:solidFill>
                  <a:srgbClr val="9AB0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34" name="Freeform 495"/>
                <p:cNvSpPr>
                  <a:spLocks/>
                </p:cNvSpPr>
                <p:nvPr/>
              </p:nvSpPr>
              <p:spPr bwMode="auto">
                <a:xfrm>
                  <a:off x="2048" y="3810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8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4 h 16"/>
                    <a:gd name="T16" fmla="*/ 4 w 16"/>
                    <a:gd name="T17" fmla="*/ 16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6 h 16"/>
                    <a:gd name="T26" fmla="*/ 16 w 16"/>
                    <a:gd name="T27" fmla="*/ 14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6"/>
                    <a:gd name="T65" fmla="*/ 16 w 16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2" y="14"/>
                      </a:lnTo>
                      <a:lnTo>
                        <a:pt x="4" y="16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6"/>
                      </a:lnTo>
                      <a:lnTo>
                        <a:pt x="16" y="14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35" name="Freeform 496"/>
                <p:cNvSpPr>
                  <a:spLocks/>
                </p:cNvSpPr>
                <p:nvPr/>
              </p:nvSpPr>
              <p:spPr bwMode="auto">
                <a:xfrm>
                  <a:off x="2050" y="3812"/>
                  <a:ext cx="14" cy="14"/>
                </a:xfrm>
                <a:custGeom>
                  <a:avLst/>
                  <a:gdLst>
                    <a:gd name="T0" fmla="*/ 14 w 14"/>
                    <a:gd name="T1" fmla="*/ 6 h 14"/>
                    <a:gd name="T2" fmla="*/ 14 w 14"/>
                    <a:gd name="T3" fmla="*/ 6 h 14"/>
                    <a:gd name="T4" fmla="*/ 12 w 14"/>
                    <a:gd name="T5" fmla="*/ 10 h 14"/>
                    <a:gd name="T6" fmla="*/ 8 w 14"/>
                    <a:gd name="T7" fmla="*/ 14 h 14"/>
                    <a:gd name="T8" fmla="*/ 8 w 14"/>
                    <a:gd name="T9" fmla="*/ 14 h 14"/>
                    <a:gd name="T10" fmla="*/ 4 w 14"/>
                    <a:gd name="T11" fmla="*/ 12 h 14"/>
                    <a:gd name="T12" fmla="*/ 0 w 14"/>
                    <a:gd name="T13" fmla="*/ 8 h 14"/>
                    <a:gd name="T14" fmla="*/ 0 w 14"/>
                    <a:gd name="T15" fmla="*/ 8 h 14"/>
                    <a:gd name="T16" fmla="*/ 2 w 14"/>
                    <a:gd name="T17" fmla="*/ 4 h 14"/>
                    <a:gd name="T18" fmla="*/ 6 w 14"/>
                    <a:gd name="T19" fmla="*/ 0 h 14"/>
                    <a:gd name="T20" fmla="*/ 6 w 14"/>
                    <a:gd name="T21" fmla="*/ 0 h 14"/>
                    <a:gd name="T22" fmla="*/ 10 w 14"/>
                    <a:gd name="T23" fmla="*/ 0 h 14"/>
                    <a:gd name="T24" fmla="*/ 14 w 14"/>
                    <a:gd name="T25" fmla="*/ 6 h 1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4"/>
                    <a:gd name="T40" fmla="*/ 0 h 14"/>
                    <a:gd name="T41" fmla="*/ 14 w 14"/>
                    <a:gd name="T42" fmla="*/ 14 h 1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4" h="14">
                      <a:moveTo>
                        <a:pt x="14" y="6"/>
                      </a:moveTo>
                      <a:lnTo>
                        <a:pt x="14" y="6"/>
                      </a:lnTo>
                      <a:lnTo>
                        <a:pt x="12" y="10"/>
                      </a:lnTo>
                      <a:lnTo>
                        <a:pt x="8" y="14"/>
                      </a:lnTo>
                      <a:lnTo>
                        <a:pt x="4" y="12"/>
                      </a:lnTo>
                      <a:lnTo>
                        <a:pt x="0" y="8"/>
                      </a:lnTo>
                      <a:lnTo>
                        <a:pt x="2" y="4"/>
                      </a:lnTo>
                      <a:lnTo>
                        <a:pt x="6" y="0"/>
                      </a:lnTo>
                      <a:lnTo>
                        <a:pt x="10" y="0"/>
                      </a:lnTo>
                      <a:lnTo>
                        <a:pt x="14" y="6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36" name="Freeform 497"/>
                <p:cNvSpPr>
                  <a:spLocks noEditPoints="1"/>
                </p:cNvSpPr>
                <p:nvPr/>
              </p:nvSpPr>
              <p:spPr bwMode="auto">
                <a:xfrm>
                  <a:off x="2070" y="4118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6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2 w 16"/>
                    <a:gd name="T25" fmla="*/ 14 h 16"/>
                    <a:gd name="T26" fmla="*/ 14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4 w 16"/>
                    <a:gd name="T35" fmla="*/ 4 h 16"/>
                    <a:gd name="T36" fmla="*/ 12 w 16"/>
                    <a:gd name="T37" fmla="*/ 0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14 w 16"/>
                    <a:gd name="T43" fmla="*/ 6 h 16"/>
                    <a:gd name="T44" fmla="*/ 14 w 16"/>
                    <a:gd name="T45" fmla="*/ 6 h 16"/>
                    <a:gd name="T46" fmla="*/ 14 w 16"/>
                    <a:gd name="T47" fmla="*/ 12 h 16"/>
                    <a:gd name="T48" fmla="*/ 10 w 16"/>
                    <a:gd name="T49" fmla="*/ 14 h 16"/>
                    <a:gd name="T50" fmla="*/ 10 w 16"/>
                    <a:gd name="T51" fmla="*/ 14 h 16"/>
                    <a:gd name="T52" fmla="*/ 4 w 16"/>
                    <a:gd name="T53" fmla="*/ 14 h 16"/>
                    <a:gd name="T54" fmla="*/ 2 w 16"/>
                    <a:gd name="T55" fmla="*/ 10 h 16"/>
                    <a:gd name="T56" fmla="*/ 2 w 16"/>
                    <a:gd name="T57" fmla="*/ 10 h 16"/>
                    <a:gd name="T58" fmla="*/ 2 w 16"/>
                    <a:gd name="T59" fmla="*/ 4 h 16"/>
                    <a:gd name="T60" fmla="*/ 6 w 16"/>
                    <a:gd name="T61" fmla="*/ 2 h 16"/>
                    <a:gd name="T62" fmla="*/ 6 w 16"/>
                    <a:gd name="T63" fmla="*/ 2 h 16"/>
                    <a:gd name="T64" fmla="*/ 12 w 16"/>
                    <a:gd name="T65" fmla="*/ 2 h 16"/>
                    <a:gd name="T66" fmla="*/ 14 w 16"/>
                    <a:gd name="T67" fmla="*/ 6 h 1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6"/>
                    <a:gd name="T103" fmla="*/ 0 h 16"/>
                    <a:gd name="T104" fmla="*/ 16 w 16"/>
                    <a:gd name="T105" fmla="*/ 16 h 1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6" y="16"/>
                      </a:lnTo>
                      <a:lnTo>
                        <a:pt x="10" y="16"/>
                      </a:lnTo>
                      <a:lnTo>
                        <a:pt x="12" y="14"/>
                      </a:lnTo>
                      <a:lnTo>
                        <a:pt x="14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4" y="4"/>
                      </a:lnTo>
                      <a:lnTo>
                        <a:pt x="12" y="0"/>
                      </a:lnTo>
                      <a:lnTo>
                        <a:pt x="10" y="0"/>
                      </a:lnTo>
                      <a:lnTo>
                        <a:pt x="6" y="0"/>
                      </a:lnTo>
                      <a:close/>
                      <a:moveTo>
                        <a:pt x="14" y="6"/>
                      </a:moveTo>
                      <a:lnTo>
                        <a:pt x="14" y="6"/>
                      </a:lnTo>
                      <a:lnTo>
                        <a:pt x="14" y="12"/>
                      </a:lnTo>
                      <a:lnTo>
                        <a:pt x="10" y="14"/>
                      </a:lnTo>
                      <a:lnTo>
                        <a:pt x="4" y="14"/>
                      </a:lnTo>
                      <a:lnTo>
                        <a:pt x="2" y="10"/>
                      </a:lnTo>
                      <a:lnTo>
                        <a:pt x="2" y="4"/>
                      </a:lnTo>
                      <a:lnTo>
                        <a:pt x="6" y="2"/>
                      </a:lnTo>
                      <a:lnTo>
                        <a:pt x="12" y="2"/>
                      </a:lnTo>
                      <a:lnTo>
                        <a:pt x="14" y="6"/>
                      </a:lnTo>
                      <a:close/>
                    </a:path>
                  </a:pathLst>
                </a:custGeom>
                <a:solidFill>
                  <a:srgbClr val="9AB0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37" name="Freeform 498"/>
                <p:cNvSpPr>
                  <a:spLocks/>
                </p:cNvSpPr>
                <p:nvPr/>
              </p:nvSpPr>
              <p:spPr bwMode="auto">
                <a:xfrm>
                  <a:off x="2070" y="4118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6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2 w 16"/>
                    <a:gd name="T25" fmla="*/ 14 h 16"/>
                    <a:gd name="T26" fmla="*/ 14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4 w 16"/>
                    <a:gd name="T35" fmla="*/ 4 h 16"/>
                    <a:gd name="T36" fmla="*/ 12 w 16"/>
                    <a:gd name="T37" fmla="*/ 0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6"/>
                    <a:gd name="T65" fmla="*/ 16 w 16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6" y="16"/>
                      </a:lnTo>
                      <a:lnTo>
                        <a:pt x="10" y="16"/>
                      </a:lnTo>
                      <a:lnTo>
                        <a:pt x="12" y="14"/>
                      </a:lnTo>
                      <a:lnTo>
                        <a:pt x="14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4" y="4"/>
                      </a:lnTo>
                      <a:lnTo>
                        <a:pt x="12" y="0"/>
                      </a:lnTo>
                      <a:lnTo>
                        <a:pt x="10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38" name="Freeform 499"/>
                <p:cNvSpPr>
                  <a:spLocks/>
                </p:cNvSpPr>
                <p:nvPr/>
              </p:nvSpPr>
              <p:spPr bwMode="auto">
                <a:xfrm>
                  <a:off x="2072" y="4120"/>
                  <a:ext cx="12" cy="12"/>
                </a:xfrm>
                <a:custGeom>
                  <a:avLst/>
                  <a:gdLst>
                    <a:gd name="T0" fmla="*/ 12 w 12"/>
                    <a:gd name="T1" fmla="*/ 4 h 12"/>
                    <a:gd name="T2" fmla="*/ 12 w 12"/>
                    <a:gd name="T3" fmla="*/ 4 h 12"/>
                    <a:gd name="T4" fmla="*/ 12 w 12"/>
                    <a:gd name="T5" fmla="*/ 10 h 12"/>
                    <a:gd name="T6" fmla="*/ 8 w 12"/>
                    <a:gd name="T7" fmla="*/ 12 h 12"/>
                    <a:gd name="T8" fmla="*/ 8 w 12"/>
                    <a:gd name="T9" fmla="*/ 12 h 12"/>
                    <a:gd name="T10" fmla="*/ 2 w 12"/>
                    <a:gd name="T11" fmla="*/ 12 h 12"/>
                    <a:gd name="T12" fmla="*/ 0 w 12"/>
                    <a:gd name="T13" fmla="*/ 8 h 12"/>
                    <a:gd name="T14" fmla="*/ 0 w 12"/>
                    <a:gd name="T15" fmla="*/ 8 h 12"/>
                    <a:gd name="T16" fmla="*/ 0 w 12"/>
                    <a:gd name="T17" fmla="*/ 2 h 12"/>
                    <a:gd name="T18" fmla="*/ 4 w 12"/>
                    <a:gd name="T19" fmla="*/ 0 h 12"/>
                    <a:gd name="T20" fmla="*/ 4 w 12"/>
                    <a:gd name="T21" fmla="*/ 0 h 12"/>
                    <a:gd name="T22" fmla="*/ 10 w 12"/>
                    <a:gd name="T23" fmla="*/ 0 h 12"/>
                    <a:gd name="T24" fmla="*/ 12 w 12"/>
                    <a:gd name="T25" fmla="*/ 4 h 1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2"/>
                    <a:gd name="T40" fmla="*/ 0 h 12"/>
                    <a:gd name="T41" fmla="*/ 12 w 12"/>
                    <a:gd name="T42" fmla="*/ 12 h 1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2" h="12">
                      <a:moveTo>
                        <a:pt x="12" y="4"/>
                      </a:moveTo>
                      <a:lnTo>
                        <a:pt x="12" y="4"/>
                      </a:lnTo>
                      <a:lnTo>
                        <a:pt x="12" y="10"/>
                      </a:lnTo>
                      <a:lnTo>
                        <a:pt x="8" y="12"/>
                      </a:lnTo>
                      <a:lnTo>
                        <a:pt x="2" y="12"/>
                      </a:lnTo>
                      <a:lnTo>
                        <a:pt x="0" y="8"/>
                      </a:lnTo>
                      <a:lnTo>
                        <a:pt x="0" y="2"/>
                      </a:lnTo>
                      <a:lnTo>
                        <a:pt x="4" y="0"/>
                      </a:lnTo>
                      <a:lnTo>
                        <a:pt x="10" y="0"/>
                      </a:lnTo>
                      <a:lnTo>
                        <a:pt x="12" y="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39" name="Freeform 500"/>
                <p:cNvSpPr>
                  <a:spLocks/>
                </p:cNvSpPr>
                <p:nvPr/>
              </p:nvSpPr>
              <p:spPr bwMode="auto">
                <a:xfrm>
                  <a:off x="2418" y="3798"/>
                  <a:ext cx="98" cy="154"/>
                </a:xfrm>
                <a:custGeom>
                  <a:avLst/>
                  <a:gdLst>
                    <a:gd name="T0" fmla="*/ 48 w 98"/>
                    <a:gd name="T1" fmla="*/ 0 h 154"/>
                    <a:gd name="T2" fmla="*/ 48 w 98"/>
                    <a:gd name="T3" fmla="*/ 0 h 154"/>
                    <a:gd name="T4" fmla="*/ 58 w 98"/>
                    <a:gd name="T5" fmla="*/ 4 h 154"/>
                    <a:gd name="T6" fmla="*/ 76 w 98"/>
                    <a:gd name="T7" fmla="*/ 14 h 154"/>
                    <a:gd name="T8" fmla="*/ 86 w 98"/>
                    <a:gd name="T9" fmla="*/ 20 h 154"/>
                    <a:gd name="T10" fmla="*/ 92 w 98"/>
                    <a:gd name="T11" fmla="*/ 30 h 154"/>
                    <a:gd name="T12" fmla="*/ 98 w 98"/>
                    <a:gd name="T13" fmla="*/ 40 h 154"/>
                    <a:gd name="T14" fmla="*/ 98 w 98"/>
                    <a:gd name="T15" fmla="*/ 46 h 154"/>
                    <a:gd name="T16" fmla="*/ 96 w 98"/>
                    <a:gd name="T17" fmla="*/ 52 h 154"/>
                    <a:gd name="T18" fmla="*/ 86 w 98"/>
                    <a:gd name="T19" fmla="*/ 86 h 154"/>
                    <a:gd name="T20" fmla="*/ 86 w 98"/>
                    <a:gd name="T21" fmla="*/ 86 h 154"/>
                    <a:gd name="T22" fmla="*/ 90 w 98"/>
                    <a:gd name="T23" fmla="*/ 92 h 154"/>
                    <a:gd name="T24" fmla="*/ 94 w 98"/>
                    <a:gd name="T25" fmla="*/ 106 h 154"/>
                    <a:gd name="T26" fmla="*/ 96 w 98"/>
                    <a:gd name="T27" fmla="*/ 114 h 154"/>
                    <a:gd name="T28" fmla="*/ 94 w 98"/>
                    <a:gd name="T29" fmla="*/ 124 h 154"/>
                    <a:gd name="T30" fmla="*/ 92 w 98"/>
                    <a:gd name="T31" fmla="*/ 130 h 154"/>
                    <a:gd name="T32" fmla="*/ 86 w 98"/>
                    <a:gd name="T33" fmla="*/ 136 h 154"/>
                    <a:gd name="T34" fmla="*/ 86 w 98"/>
                    <a:gd name="T35" fmla="*/ 136 h 154"/>
                    <a:gd name="T36" fmla="*/ 66 w 98"/>
                    <a:gd name="T37" fmla="*/ 146 h 154"/>
                    <a:gd name="T38" fmla="*/ 54 w 98"/>
                    <a:gd name="T39" fmla="*/ 150 h 154"/>
                    <a:gd name="T40" fmla="*/ 42 w 98"/>
                    <a:gd name="T41" fmla="*/ 154 h 154"/>
                    <a:gd name="T42" fmla="*/ 30 w 98"/>
                    <a:gd name="T43" fmla="*/ 154 h 154"/>
                    <a:gd name="T44" fmla="*/ 18 w 98"/>
                    <a:gd name="T45" fmla="*/ 152 h 154"/>
                    <a:gd name="T46" fmla="*/ 14 w 98"/>
                    <a:gd name="T47" fmla="*/ 150 h 154"/>
                    <a:gd name="T48" fmla="*/ 10 w 98"/>
                    <a:gd name="T49" fmla="*/ 146 h 154"/>
                    <a:gd name="T50" fmla="*/ 6 w 98"/>
                    <a:gd name="T51" fmla="*/ 142 h 154"/>
                    <a:gd name="T52" fmla="*/ 2 w 98"/>
                    <a:gd name="T53" fmla="*/ 136 h 154"/>
                    <a:gd name="T54" fmla="*/ 2 w 98"/>
                    <a:gd name="T55" fmla="*/ 136 h 154"/>
                    <a:gd name="T56" fmla="*/ 2 w 98"/>
                    <a:gd name="T57" fmla="*/ 128 h 154"/>
                    <a:gd name="T58" fmla="*/ 0 w 98"/>
                    <a:gd name="T59" fmla="*/ 120 h 154"/>
                    <a:gd name="T60" fmla="*/ 4 w 98"/>
                    <a:gd name="T61" fmla="*/ 100 h 154"/>
                    <a:gd name="T62" fmla="*/ 12 w 98"/>
                    <a:gd name="T63" fmla="*/ 78 h 154"/>
                    <a:gd name="T64" fmla="*/ 20 w 98"/>
                    <a:gd name="T65" fmla="*/ 56 h 154"/>
                    <a:gd name="T66" fmla="*/ 40 w 98"/>
                    <a:gd name="T67" fmla="*/ 16 h 154"/>
                    <a:gd name="T68" fmla="*/ 48 w 98"/>
                    <a:gd name="T69" fmla="*/ 0 h 15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98"/>
                    <a:gd name="T106" fmla="*/ 0 h 154"/>
                    <a:gd name="T107" fmla="*/ 98 w 98"/>
                    <a:gd name="T108" fmla="*/ 154 h 15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98" h="154">
                      <a:moveTo>
                        <a:pt x="48" y="0"/>
                      </a:moveTo>
                      <a:lnTo>
                        <a:pt x="48" y="0"/>
                      </a:lnTo>
                      <a:lnTo>
                        <a:pt x="58" y="4"/>
                      </a:lnTo>
                      <a:lnTo>
                        <a:pt x="76" y="14"/>
                      </a:lnTo>
                      <a:lnTo>
                        <a:pt x="86" y="20"/>
                      </a:lnTo>
                      <a:lnTo>
                        <a:pt x="92" y="30"/>
                      </a:lnTo>
                      <a:lnTo>
                        <a:pt x="98" y="40"/>
                      </a:lnTo>
                      <a:lnTo>
                        <a:pt x="98" y="46"/>
                      </a:lnTo>
                      <a:lnTo>
                        <a:pt x="96" y="52"/>
                      </a:lnTo>
                      <a:lnTo>
                        <a:pt x="86" y="86"/>
                      </a:lnTo>
                      <a:lnTo>
                        <a:pt x="90" y="92"/>
                      </a:lnTo>
                      <a:lnTo>
                        <a:pt x="94" y="106"/>
                      </a:lnTo>
                      <a:lnTo>
                        <a:pt x="96" y="114"/>
                      </a:lnTo>
                      <a:lnTo>
                        <a:pt x="94" y="124"/>
                      </a:lnTo>
                      <a:lnTo>
                        <a:pt x="92" y="130"/>
                      </a:lnTo>
                      <a:lnTo>
                        <a:pt x="86" y="136"/>
                      </a:lnTo>
                      <a:lnTo>
                        <a:pt x="66" y="146"/>
                      </a:lnTo>
                      <a:lnTo>
                        <a:pt x="54" y="150"/>
                      </a:lnTo>
                      <a:lnTo>
                        <a:pt x="42" y="154"/>
                      </a:lnTo>
                      <a:lnTo>
                        <a:pt x="30" y="154"/>
                      </a:lnTo>
                      <a:lnTo>
                        <a:pt x="18" y="152"/>
                      </a:lnTo>
                      <a:lnTo>
                        <a:pt x="14" y="150"/>
                      </a:lnTo>
                      <a:lnTo>
                        <a:pt x="10" y="146"/>
                      </a:lnTo>
                      <a:lnTo>
                        <a:pt x="6" y="142"/>
                      </a:lnTo>
                      <a:lnTo>
                        <a:pt x="2" y="136"/>
                      </a:lnTo>
                      <a:lnTo>
                        <a:pt x="2" y="128"/>
                      </a:lnTo>
                      <a:lnTo>
                        <a:pt x="0" y="120"/>
                      </a:lnTo>
                      <a:lnTo>
                        <a:pt x="4" y="100"/>
                      </a:lnTo>
                      <a:lnTo>
                        <a:pt x="12" y="78"/>
                      </a:lnTo>
                      <a:lnTo>
                        <a:pt x="20" y="56"/>
                      </a:lnTo>
                      <a:lnTo>
                        <a:pt x="40" y="16"/>
                      </a:ln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rgbClr val="EB9E5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40" name="Freeform 501"/>
                <p:cNvSpPr>
                  <a:spLocks/>
                </p:cNvSpPr>
                <p:nvPr/>
              </p:nvSpPr>
              <p:spPr bwMode="auto">
                <a:xfrm>
                  <a:off x="2418" y="3798"/>
                  <a:ext cx="98" cy="154"/>
                </a:xfrm>
                <a:custGeom>
                  <a:avLst/>
                  <a:gdLst>
                    <a:gd name="T0" fmla="*/ 48 w 98"/>
                    <a:gd name="T1" fmla="*/ 0 h 154"/>
                    <a:gd name="T2" fmla="*/ 48 w 98"/>
                    <a:gd name="T3" fmla="*/ 0 h 154"/>
                    <a:gd name="T4" fmla="*/ 58 w 98"/>
                    <a:gd name="T5" fmla="*/ 4 h 154"/>
                    <a:gd name="T6" fmla="*/ 76 w 98"/>
                    <a:gd name="T7" fmla="*/ 14 h 154"/>
                    <a:gd name="T8" fmla="*/ 86 w 98"/>
                    <a:gd name="T9" fmla="*/ 20 h 154"/>
                    <a:gd name="T10" fmla="*/ 92 w 98"/>
                    <a:gd name="T11" fmla="*/ 30 h 154"/>
                    <a:gd name="T12" fmla="*/ 98 w 98"/>
                    <a:gd name="T13" fmla="*/ 40 h 154"/>
                    <a:gd name="T14" fmla="*/ 98 w 98"/>
                    <a:gd name="T15" fmla="*/ 46 h 154"/>
                    <a:gd name="T16" fmla="*/ 96 w 98"/>
                    <a:gd name="T17" fmla="*/ 52 h 154"/>
                    <a:gd name="T18" fmla="*/ 86 w 98"/>
                    <a:gd name="T19" fmla="*/ 86 h 154"/>
                    <a:gd name="T20" fmla="*/ 86 w 98"/>
                    <a:gd name="T21" fmla="*/ 86 h 154"/>
                    <a:gd name="T22" fmla="*/ 90 w 98"/>
                    <a:gd name="T23" fmla="*/ 92 h 154"/>
                    <a:gd name="T24" fmla="*/ 94 w 98"/>
                    <a:gd name="T25" fmla="*/ 106 h 154"/>
                    <a:gd name="T26" fmla="*/ 96 w 98"/>
                    <a:gd name="T27" fmla="*/ 114 h 154"/>
                    <a:gd name="T28" fmla="*/ 94 w 98"/>
                    <a:gd name="T29" fmla="*/ 124 h 154"/>
                    <a:gd name="T30" fmla="*/ 92 w 98"/>
                    <a:gd name="T31" fmla="*/ 130 h 154"/>
                    <a:gd name="T32" fmla="*/ 86 w 98"/>
                    <a:gd name="T33" fmla="*/ 136 h 154"/>
                    <a:gd name="T34" fmla="*/ 86 w 98"/>
                    <a:gd name="T35" fmla="*/ 136 h 154"/>
                    <a:gd name="T36" fmla="*/ 66 w 98"/>
                    <a:gd name="T37" fmla="*/ 146 h 154"/>
                    <a:gd name="T38" fmla="*/ 54 w 98"/>
                    <a:gd name="T39" fmla="*/ 150 h 154"/>
                    <a:gd name="T40" fmla="*/ 42 w 98"/>
                    <a:gd name="T41" fmla="*/ 154 h 154"/>
                    <a:gd name="T42" fmla="*/ 30 w 98"/>
                    <a:gd name="T43" fmla="*/ 154 h 154"/>
                    <a:gd name="T44" fmla="*/ 18 w 98"/>
                    <a:gd name="T45" fmla="*/ 152 h 154"/>
                    <a:gd name="T46" fmla="*/ 14 w 98"/>
                    <a:gd name="T47" fmla="*/ 150 h 154"/>
                    <a:gd name="T48" fmla="*/ 10 w 98"/>
                    <a:gd name="T49" fmla="*/ 146 h 154"/>
                    <a:gd name="T50" fmla="*/ 6 w 98"/>
                    <a:gd name="T51" fmla="*/ 142 h 154"/>
                    <a:gd name="T52" fmla="*/ 2 w 98"/>
                    <a:gd name="T53" fmla="*/ 136 h 154"/>
                    <a:gd name="T54" fmla="*/ 2 w 98"/>
                    <a:gd name="T55" fmla="*/ 136 h 154"/>
                    <a:gd name="T56" fmla="*/ 2 w 98"/>
                    <a:gd name="T57" fmla="*/ 128 h 154"/>
                    <a:gd name="T58" fmla="*/ 0 w 98"/>
                    <a:gd name="T59" fmla="*/ 120 h 154"/>
                    <a:gd name="T60" fmla="*/ 4 w 98"/>
                    <a:gd name="T61" fmla="*/ 100 h 154"/>
                    <a:gd name="T62" fmla="*/ 12 w 98"/>
                    <a:gd name="T63" fmla="*/ 78 h 154"/>
                    <a:gd name="T64" fmla="*/ 20 w 98"/>
                    <a:gd name="T65" fmla="*/ 56 h 154"/>
                    <a:gd name="T66" fmla="*/ 40 w 98"/>
                    <a:gd name="T67" fmla="*/ 16 h 154"/>
                    <a:gd name="T68" fmla="*/ 48 w 98"/>
                    <a:gd name="T69" fmla="*/ 0 h 15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98"/>
                    <a:gd name="T106" fmla="*/ 0 h 154"/>
                    <a:gd name="T107" fmla="*/ 98 w 98"/>
                    <a:gd name="T108" fmla="*/ 154 h 15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98" h="154">
                      <a:moveTo>
                        <a:pt x="48" y="0"/>
                      </a:moveTo>
                      <a:lnTo>
                        <a:pt x="48" y="0"/>
                      </a:lnTo>
                      <a:lnTo>
                        <a:pt x="58" y="4"/>
                      </a:lnTo>
                      <a:lnTo>
                        <a:pt x="76" y="14"/>
                      </a:lnTo>
                      <a:lnTo>
                        <a:pt x="86" y="20"/>
                      </a:lnTo>
                      <a:lnTo>
                        <a:pt x="92" y="30"/>
                      </a:lnTo>
                      <a:lnTo>
                        <a:pt x="98" y="40"/>
                      </a:lnTo>
                      <a:lnTo>
                        <a:pt x="98" y="46"/>
                      </a:lnTo>
                      <a:lnTo>
                        <a:pt x="96" y="52"/>
                      </a:lnTo>
                      <a:lnTo>
                        <a:pt x="86" y="86"/>
                      </a:lnTo>
                      <a:lnTo>
                        <a:pt x="90" y="92"/>
                      </a:lnTo>
                      <a:lnTo>
                        <a:pt x="94" y="106"/>
                      </a:lnTo>
                      <a:lnTo>
                        <a:pt x="96" y="114"/>
                      </a:lnTo>
                      <a:lnTo>
                        <a:pt x="94" y="124"/>
                      </a:lnTo>
                      <a:lnTo>
                        <a:pt x="92" y="130"/>
                      </a:lnTo>
                      <a:lnTo>
                        <a:pt x="86" y="136"/>
                      </a:lnTo>
                      <a:lnTo>
                        <a:pt x="66" y="146"/>
                      </a:lnTo>
                      <a:lnTo>
                        <a:pt x="54" y="150"/>
                      </a:lnTo>
                      <a:lnTo>
                        <a:pt x="42" y="154"/>
                      </a:lnTo>
                      <a:lnTo>
                        <a:pt x="30" y="154"/>
                      </a:lnTo>
                      <a:lnTo>
                        <a:pt x="18" y="152"/>
                      </a:lnTo>
                      <a:lnTo>
                        <a:pt x="14" y="150"/>
                      </a:lnTo>
                      <a:lnTo>
                        <a:pt x="10" y="146"/>
                      </a:lnTo>
                      <a:lnTo>
                        <a:pt x="6" y="142"/>
                      </a:lnTo>
                      <a:lnTo>
                        <a:pt x="2" y="136"/>
                      </a:lnTo>
                      <a:lnTo>
                        <a:pt x="2" y="128"/>
                      </a:lnTo>
                      <a:lnTo>
                        <a:pt x="0" y="120"/>
                      </a:lnTo>
                      <a:lnTo>
                        <a:pt x="4" y="100"/>
                      </a:lnTo>
                      <a:lnTo>
                        <a:pt x="12" y="78"/>
                      </a:lnTo>
                      <a:lnTo>
                        <a:pt x="20" y="56"/>
                      </a:lnTo>
                      <a:lnTo>
                        <a:pt x="40" y="16"/>
                      </a:lnTo>
                      <a:lnTo>
                        <a:pt x="48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41" name="Freeform 502"/>
                <p:cNvSpPr>
                  <a:spLocks/>
                </p:cNvSpPr>
                <p:nvPr/>
              </p:nvSpPr>
              <p:spPr bwMode="auto">
                <a:xfrm>
                  <a:off x="2144" y="3618"/>
                  <a:ext cx="392" cy="530"/>
                </a:xfrm>
                <a:custGeom>
                  <a:avLst/>
                  <a:gdLst>
                    <a:gd name="T0" fmla="*/ 312 w 392"/>
                    <a:gd name="T1" fmla="*/ 470 h 530"/>
                    <a:gd name="T2" fmla="*/ 312 w 392"/>
                    <a:gd name="T3" fmla="*/ 470 h 530"/>
                    <a:gd name="T4" fmla="*/ 308 w 392"/>
                    <a:gd name="T5" fmla="*/ 482 h 530"/>
                    <a:gd name="T6" fmla="*/ 302 w 392"/>
                    <a:gd name="T7" fmla="*/ 492 h 530"/>
                    <a:gd name="T8" fmla="*/ 294 w 392"/>
                    <a:gd name="T9" fmla="*/ 500 h 530"/>
                    <a:gd name="T10" fmla="*/ 288 w 392"/>
                    <a:gd name="T11" fmla="*/ 502 h 530"/>
                    <a:gd name="T12" fmla="*/ 284 w 392"/>
                    <a:gd name="T13" fmla="*/ 502 h 530"/>
                    <a:gd name="T14" fmla="*/ 16 w 392"/>
                    <a:gd name="T15" fmla="*/ 530 h 530"/>
                    <a:gd name="T16" fmla="*/ 16 w 392"/>
                    <a:gd name="T17" fmla="*/ 530 h 530"/>
                    <a:gd name="T18" fmla="*/ 8 w 392"/>
                    <a:gd name="T19" fmla="*/ 528 h 530"/>
                    <a:gd name="T20" fmla="*/ 4 w 392"/>
                    <a:gd name="T21" fmla="*/ 522 h 530"/>
                    <a:gd name="T22" fmla="*/ 0 w 392"/>
                    <a:gd name="T23" fmla="*/ 514 h 530"/>
                    <a:gd name="T24" fmla="*/ 0 w 392"/>
                    <a:gd name="T25" fmla="*/ 506 h 530"/>
                    <a:gd name="T26" fmla="*/ 84 w 392"/>
                    <a:gd name="T27" fmla="*/ 38 h 530"/>
                    <a:gd name="T28" fmla="*/ 84 w 392"/>
                    <a:gd name="T29" fmla="*/ 38 h 530"/>
                    <a:gd name="T30" fmla="*/ 86 w 392"/>
                    <a:gd name="T31" fmla="*/ 28 h 530"/>
                    <a:gd name="T32" fmla="*/ 92 w 392"/>
                    <a:gd name="T33" fmla="*/ 20 h 530"/>
                    <a:gd name="T34" fmla="*/ 100 w 392"/>
                    <a:gd name="T35" fmla="*/ 14 h 530"/>
                    <a:gd name="T36" fmla="*/ 108 w 392"/>
                    <a:gd name="T37" fmla="*/ 12 h 530"/>
                    <a:gd name="T38" fmla="*/ 376 w 392"/>
                    <a:gd name="T39" fmla="*/ 0 h 530"/>
                    <a:gd name="T40" fmla="*/ 376 w 392"/>
                    <a:gd name="T41" fmla="*/ 0 h 530"/>
                    <a:gd name="T42" fmla="*/ 384 w 392"/>
                    <a:gd name="T43" fmla="*/ 2 h 530"/>
                    <a:gd name="T44" fmla="*/ 390 w 392"/>
                    <a:gd name="T45" fmla="*/ 6 h 530"/>
                    <a:gd name="T46" fmla="*/ 392 w 392"/>
                    <a:gd name="T47" fmla="*/ 14 h 530"/>
                    <a:gd name="T48" fmla="*/ 392 w 392"/>
                    <a:gd name="T49" fmla="*/ 24 h 530"/>
                    <a:gd name="T50" fmla="*/ 312 w 392"/>
                    <a:gd name="T51" fmla="*/ 470 h 53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92"/>
                    <a:gd name="T79" fmla="*/ 0 h 530"/>
                    <a:gd name="T80" fmla="*/ 392 w 392"/>
                    <a:gd name="T81" fmla="*/ 530 h 53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92" h="530">
                      <a:moveTo>
                        <a:pt x="312" y="470"/>
                      </a:moveTo>
                      <a:lnTo>
                        <a:pt x="312" y="470"/>
                      </a:lnTo>
                      <a:lnTo>
                        <a:pt x="308" y="482"/>
                      </a:lnTo>
                      <a:lnTo>
                        <a:pt x="302" y="492"/>
                      </a:lnTo>
                      <a:lnTo>
                        <a:pt x="294" y="500"/>
                      </a:lnTo>
                      <a:lnTo>
                        <a:pt x="288" y="502"/>
                      </a:lnTo>
                      <a:lnTo>
                        <a:pt x="284" y="502"/>
                      </a:lnTo>
                      <a:lnTo>
                        <a:pt x="16" y="530"/>
                      </a:lnTo>
                      <a:lnTo>
                        <a:pt x="8" y="528"/>
                      </a:lnTo>
                      <a:lnTo>
                        <a:pt x="4" y="522"/>
                      </a:lnTo>
                      <a:lnTo>
                        <a:pt x="0" y="514"/>
                      </a:lnTo>
                      <a:lnTo>
                        <a:pt x="0" y="506"/>
                      </a:lnTo>
                      <a:lnTo>
                        <a:pt x="84" y="38"/>
                      </a:lnTo>
                      <a:lnTo>
                        <a:pt x="86" y="28"/>
                      </a:lnTo>
                      <a:lnTo>
                        <a:pt x="92" y="20"/>
                      </a:lnTo>
                      <a:lnTo>
                        <a:pt x="100" y="14"/>
                      </a:lnTo>
                      <a:lnTo>
                        <a:pt x="108" y="12"/>
                      </a:lnTo>
                      <a:lnTo>
                        <a:pt x="376" y="0"/>
                      </a:lnTo>
                      <a:lnTo>
                        <a:pt x="384" y="2"/>
                      </a:lnTo>
                      <a:lnTo>
                        <a:pt x="390" y="6"/>
                      </a:lnTo>
                      <a:lnTo>
                        <a:pt x="392" y="14"/>
                      </a:lnTo>
                      <a:lnTo>
                        <a:pt x="392" y="24"/>
                      </a:lnTo>
                      <a:lnTo>
                        <a:pt x="312" y="470"/>
                      </a:lnTo>
                      <a:close/>
                    </a:path>
                  </a:pathLst>
                </a:custGeom>
                <a:solidFill>
                  <a:srgbClr val="A06B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42" name="Freeform 503"/>
                <p:cNvSpPr>
                  <a:spLocks/>
                </p:cNvSpPr>
                <p:nvPr/>
              </p:nvSpPr>
              <p:spPr bwMode="auto">
                <a:xfrm>
                  <a:off x="2156" y="3616"/>
                  <a:ext cx="392" cy="528"/>
                </a:xfrm>
                <a:custGeom>
                  <a:avLst/>
                  <a:gdLst>
                    <a:gd name="T0" fmla="*/ 310 w 392"/>
                    <a:gd name="T1" fmla="*/ 470 h 528"/>
                    <a:gd name="T2" fmla="*/ 310 w 392"/>
                    <a:gd name="T3" fmla="*/ 470 h 528"/>
                    <a:gd name="T4" fmla="*/ 308 w 392"/>
                    <a:gd name="T5" fmla="*/ 480 h 528"/>
                    <a:gd name="T6" fmla="*/ 300 w 392"/>
                    <a:gd name="T7" fmla="*/ 492 h 528"/>
                    <a:gd name="T8" fmla="*/ 292 w 392"/>
                    <a:gd name="T9" fmla="*/ 500 h 528"/>
                    <a:gd name="T10" fmla="*/ 288 w 392"/>
                    <a:gd name="T11" fmla="*/ 502 h 528"/>
                    <a:gd name="T12" fmla="*/ 284 w 392"/>
                    <a:gd name="T13" fmla="*/ 502 h 528"/>
                    <a:gd name="T14" fmla="*/ 16 w 392"/>
                    <a:gd name="T15" fmla="*/ 528 h 528"/>
                    <a:gd name="T16" fmla="*/ 16 w 392"/>
                    <a:gd name="T17" fmla="*/ 528 h 528"/>
                    <a:gd name="T18" fmla="*/ 8 w 392"/>
                    <a:gd name="T19" fmla="*/ 528 h 528"/>
                    <a:gd name="T20" fmla="*/ 2 w 392"/>
                    <a:gd name="T21" fmla="*/ 522 h 528"/>
                    <a:gd name="T22" fmla="*/ 0 w 392"/>
                    <a:gd name="T23" fmla="*/ 514 h 528"/>
                    <a:gd name="T24" fmla="*/ 0 w 392"/>
                    <a:gd name="T25" fmla="*/ 504 h 528"/>
                    <a:gd name="T26" fmla="*/ 82 w 392"/>
                    <a:gd name="T27" fmla="*/ 36 h 528"/>
                    <a:gd name="T28" fmla="*/ 82 w 392"/>
                    <a:gd name="T29" fmla="*/ 36 h 528"/>
                    <a:gd name="T30" fmla="*/ 86 w 392"/>
                    <a:gd name="T31" fmla="*/ 28 h 528"/>
                    <a:gd name="T32" fmla="*/ 92 w 392"/>
                    <a:gd name="T33" fmla="*/ 18 h 528"/>
                    <a:gd name="T34" fmla="*/ 98 w 392"/>
                    <a:gd name="T35" fmla="*/ 14 h 528"/>
                    <a:gd name="T36" fmla="*/ 106 w 392"/>
                    <a:gd name="T37" fmla="*/ 12 h 528"/>
                    <a:gd name="T38" fmla="*/ 376 w 392"/>
                    <a:gd name="T39" fmla="*/ 0 h 528"/>
                    <a:gd name="T40" fmla="*/ 376 w 392"/>
                    <a:gd name="T41" fmla="*/ 0 h 528"/>
                    <a:gd name="T42" fmla="*/ 382 w 392"/>
                    <a:gd name="T43" fmla="*/ 0 h 528"/>
                    <a:gd name="T44" fmla="*/ 388 w 392"/>
                    <a:gd name="T45" fmla="*/ 6 h 528"/>
                    <a:gd name="T46" fmla="*/ 392 w 392"/>
                    <a:gd name="T47" fmla="*/ 14 h 528"/>
                    <a:gd name="T48" fmla="*/ 392 w 392"/>
                    <a:gd name="T49" fmla="*/ 24 h 528"/>
                    <a:gd name="T50" fmla="*/ 310 w 392"/>
                    <a:gd name="T51" fmla="*/ 470 h 528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92"/>
                    <a:gd name="T79" fmla="*/ 0 h 528"/>
                    <a:gd name="T80" fmla="*/ 392 w 392"/>
                    <a:gd name="T81" fmla="*/ 528 h 528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92" h="528">
                      <a:moveTo>
                        <a:pt x="310" y="470"/>
                      </a:moveTo>
                      <a:lnTo>
                        <a:pt x="310" y="470"/>
                      </a:lnTo>
                      <a:lnTo>
                        <a:pt x="308" y="480"/>
                      </a:lnTo>
                      <a:lnTo>
                        <a:pt x="300" y="492"/>
                      </a:lnTo>
                      <a:lnTo>
                        <a:pt x="292" y="500"/>
                      </a:lnTo>
                      <a:lnTo>
                        <a:pt x="288" y="502"/>
                      </a:lnTo>
                      <a:lnTo>
                        <a:pt x="284" y="502"/>
                      </a:lnTo>
                      <a:lnTo>
                        <a:pt x="16" y="528"/>
                      </a:lnTo>
                      <a:lnTo>
                        <a:pt x="8" y="528"/>
                      </a:lnTo>
                      <a:lnTo>
                        <a:pt x="2" y="522"/>
                      </a:lnTo>
                      <a:lnTo>
                        <a:pt x="0" y="514"/>
                      </a:lnTo>
                      <a:lnTo>
                        <a:pt x="0" y="504"/>
                      </a:lnTo>
                      <a:lnTo>
                        <a:pt x="82" y="36"/>
                      </a:lnTo>
                      <a:lnTo>
                        <a:pt x="86" y="28"/>
                      </a:lnTo>
                      <a:lnTo>
                        <a:pt x="92" y="18"/>
                      </a:lnTo>
                      <a:lnTo>
                        <a:pt x="98" y="14"/>
                      </a:lnTo>
                      <a:lnTo>
                        <a:pt x="106" y="12"/>
                      </a:lnTo>
                      <a:lnTo>
                        <a:pt x="376" y="0"/>
                      </a:lnTo>
                      <a:lnTo>
                        <a:pt x="382" y="0"/>
                      </a:lnTo>
                      <a:lnTo>
                        <a:pt x="388" y="6"/>
                      </a:lnTo>
                      <a:lnTo>
                        <a:pt x="392" y="14"/>
                      </a:lnTo>
                      <a:lnTo>
                        <a:pt x="392" y="24"/>
                      </a:lnTo>
                      <a:lnTo>
                        <a:pt x="310" y="470"/>
                      </a:lnTo>
                      <a:close/>
                    </a:path>
                  </a:pathLst>
                </a:custGeom>
                <a:solidFill>
                  <a:srgbClr val="80452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43" name="Freeform 504"/>
                <p:cNvSpPr>
                  <a:spLocks noEditPoints="1"/>
                </p:cNvSpPr>
                <p:nvPr/>
              </p:nvSpPr>
              <p:spPr bwMode="auto">
                <a:xfrm>
                  <a:off x="2394" y="3596"/>
                  <a:ext cx="12" cy="14"/>
                </a:xfrm>
                <a:custGeom>
                  <a:avLst/>
                  <a:gdLst>
                    <a:gd name="T0" fmla="*/ 4 w 12"/>
                    <a:gd name="T1" fmla="*/ 0 h 14"/>
                    <a:gd name="T2" fmla="*/ 4 w 12"/>
                    <a:gd name="T3" fmla="*/ 0 h 14"/>
                    <a:gd name="T4" fmla="*/ 0 w 12"/>
                    <a:gd name="T5" fmla="*/ 4 h 14"/>
                    <a:gd name="T6" fmla="*/ 0 w 12"/>
                    <a:gd name="T7" fmla="*/ 8 h 14"/>
                    <a:gd name="T8" fmla="*/ 0 w 12"/>
                    <a:gd name="T9" fmla="*/ 8 h 14"/>
                    <a:gd name="T10" fmla="*/ 2 w 12"/>
                    <a:gd name="T11" fmla="*/ 12 h 14"/>
                    <a:gd name="T12" fmla="*/ 8 w 12"/>
                    <a:gd name="T13" fmla="*/ 14 h 14"/>
                    <a:gd name="T14" fmla="*/ 8 w 12"/>
                    <a:gd name="T15" fmla="*/ 14 h 14"/>
                    <a:gd name="T16" fmla="*/ 12 w 12"/>
                    <a:gd name="T17" fmla="*/ 10 h 14"/>
                    <a:gd name="T18" fmla="*/ 12 w 12"/>
                    <a:gd name="T19" fmla="*/ 6 h 14"/>
                    <a:gd name="T20" fmla="*/ 12 w 12"/>
                    <a:gd name="T21" fmla="*/ 6 h 14"/>
                    <a:gd name="T22" fmla="*/ 10 w 12"/>
                    <a:gd name="T23" fmla="*/ 0 h 14"/>
                    <a:gd name="T24" fmla="*/ 4 w 12"/>
                    <a:gd name="T25" fmla="*/ 0 h 14"/>
                    <a:gd name="T26" fmla="*/ 10 w 12"/>
                    <a:gd name="T27" fmla="*/ 6 h 14"/>
                    <a:gd name="T28" fmla="*/ 10 w 12"/>
                    <a:gd name="T29" fmla="*/ 6 h 14"/>
                    <a:gd name="T30" fmla="*/ 10 w 12"/>
                    <a:gd name="T31" fmla="*/ 8 h 14"/>
                    <a:gd name="T32" fmla="*/ 8 w 12"/>
                    <a:gd name="T33" fmla="*/ 10 h 14"/>
                    <a:gd name="T34" fmla="*/ 8 w 12"/>
                    <a:gd name="T35" fmla="*/ 10 h 14"/>
                    <a:gd name="T36" fmla="*/ 4 w 12"/>
                    <a:gd name="T37" fmla="*/ 10 h 14"/>
                    <a:gd name="T38" fmla="*/ 2 w 12"/>
                    <a:gd name="T39" fmla="*/ 8 h 14"/>
                    <a:gd name="T40" fmla="*/ 2 w 12"/>
                    <a:gd name="T41" fmla="*/ 8 h 14"/>
                    <a:gd name="T42" fmla="*/ 4 w 12"/>
                    <a:gd name="T43" fmla="*/ 4 h 14"/>
                    <a:gd name="T44" fmla="*/ 6 w 12"/>
                    <a:gd name="T45" fmla="*/ 4 h 14"/>
                    <a:gd name="T46" fmla="*/ 6 w 12"/>
                    <a:gd name="T47" fmla="*/ 4 h 14"/>
                    <a:gd name="T48" fmla="*/ 8 w 12"/>
                    <a:gd name="T49" fmla="*/ 4 h 14"/>
                    <a:gd name="T50" fmla="*/ 10 w 12"/>
                    <a:gd name="T51" fmla="*/ 6 h 1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12"/>
                    <a:gd name="T79" fmla="*/ 0 h 14"/>
                    <a:gd name="T80" fmla="*/ 12 w 12"/>
                    <a:gd name="T81" fmla="*/ 14 h 14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12" h="14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0" y="8"/>
                      </a:lnTo>
                      <a:lnTo>
                        <a:pt x="2" y="12"/>
                      </a:lnTo>
                      <a:lnTo>
                        <a:pt x="8" y="14"/>
                      </a:lnTo>
                      <a:lnTo>
                        <a:pt x="12" y="10"/>
                      </a:lnTo>
                      <a:lnTo>
                        <a:pt x="12" y="6"/>
                      </a:lnTo>
                      <a:lnTo>
                        <a:pt x="10" y="0"/>
                      </a:lnTo>
                      <a:lnTo>
                        <a:pt x="4" y="0"/>
                      </a:lnTo>
                      <a:close/>
                      <a:moveTo>
                        <a:pt x="10" y="6"/>
                      </a:moveTo>
                      <a:lnTo>
                        <a:pt x="10" y="6"/>
                      </a:lnTo>
                      <a:lnTo>
                        <a:pt x="10" y="8"/>
                      </a:lnTo>
                      <a:lnTo>
                        <a:pt x="8" y="10"/>
                      </a:lnTo>
                      <a:lnTo>
                        <a:pt x="4" y="10"/>
                      </a:lnTo>
                      <a:lnTo>
                        <a:pt x="2" y="8"/>
                      </a:lnTo>
                      <a:lnTo>
                        <a:pt x="4" y="4"/>
                      </a:lnTo>
                      <a:lnTo>
                        <a:pt x="6" y="4"/>
                      </a:lnTo>
                      <a:lnTo>
                        <a:pt x="8" y="4"/>
                      </a:lnTo>
                      <a:lnTo>
                        <a:pt x="10" y="6"/>
                      </a:lnTo>
                      <a:close/>
                    </a:path>
                  </a:pathLst>
                </a:custGeom>
                <a:solidFill>
                  <a:srgbClr val="85858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44" name="Freeform 505"/>
                <p:cNvSpPr>
                  <a:spLocks/>
                </p:cNvSpPr>
                <p:nvPr/>
              </p:nvSpPr>
              <p:spPr bwMode="auto">
                <a:xfrm>
                  <a:off x="2394" y="3596"/>
                  <a:ext cx="12" cy="14"/>
                </a:xfrm>
                <a:custGeom>
                  <a:avLst/>
                  <a:gdLst>
                    <a:gd name="T0" fmla="*/ 4 w 12"/>
                    <a:gd name="T1" fmla="*/ 0 h 14"/>
                    <a:gd name="T2" fmla="*/ 4 w 12"/>
                    <a:gd name="T3" fmla="*/ 0 h 14"/>
                    <a:gd name="T4" fmla="*/ 0 w 12"/>
                    <a:gd name="T5" fmla="*/ 4 h 14"/>
                    <a:gd name="T6" fmla="*/ 0 w 12"/>
                    <a:gd name="T7" fmla="*/ 8 h 14"/>
                    <a:gd name="T8" fmla="*/ 0 w 12"/>
                    <a:gd name="T9" fmla="*/ 8 h 14"/>
                    <a:gd name="T10" fmla="*/ 2 w 12"/>
                    <a:gd name="T11" fmla="*/ 12 h 14"/>
                    <a:gd name="T12" fmla="*/ 8 w 12"/>
                    <a:gd name="T13" fmla="*/ 14 h 14"/>
                    <a:gd name="T14" fmla="*/ 8 w 12"/>
                    <a:gd name="T15" fmla="*/ 14 h 14"/>
                    <a:gd name="T16" fmla="*/ 12 w 12"/>
                    <a:gd name="T17" fmla="*/ 10 h 14"/>
                    <a:gd name="T18" fmla="*/ 12 w 12"/>
                    <a:gd name="T19" fmla="*/ 6 h 14"/>
                    <a:gd name="T20" fmla="*/ 12 w 12"/>
                    <a:gd name="T21" fmla="*/ 6 h 14"/>
                    <a:gd name="T22" fmla="*/ 10 w 12"/>
                    <a:gd name="T23" fmla="*/ 0 h 14"/>
                    <a:gd name="T24" fmla="*/ 4 w 12"/>
                    <a:gd name="T25" fmla="*/ 0 h 1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2"/>
                    <a:gd name="T40" fmla="*/ 0 h 14"/>
                    <a:gd name="T41" fmla="*/ 12 w 12"/>
                    <a:gd name="T42" fmla="*/ 14 h 1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2" h="14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0" y="8"/>
                      </a:lnTo>
                      <a:lnTo>
                        <a:pt x="2" y="12"/>
                      </a:lnTo>
                      <a:lnTo>
                        <a:pt x="8" y="14"/>
                      </a:lnTo>
                      <a:lnTo>
                        <a:pt x="12" y="10"/>
                      </a:lnTo>
                      <a:lnTo>
                        <a:pt x="12" y="6"/>
                      </a:lnTo>
                      <a:lnTo>
                        <a:pt x="10" y="0"/>
                      </a:lnTo>
                      <a:lnTo>
                        <a:pt x="4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45" name="Freeform 506"/>
                <p:cNvSpPr>
                  <a:spLocks/>
                </p:cNvSpPr>
                <p:nvPr/>
              </p:nvSpPr>
              <p:spPr bwMode="auto">
                <a:xfrm>
                  <a:off x="2396" y="3600"/>
                  <a:ext cx="8" cy="6"/>
                </a:xfrm>
                <a:custGeom>
                  <a:avLst/>
                  <a:gdLst>
                    <a:gd name="T0" fmla="*/ 8 w 8"/>
                    <a:gd name="T1" fmla="*/ 2 h 6"/>
                    <a:gd name="T2" fmla="*/ 8 w 8"/>
                    <a:gd name="T3" fmla="*/ 2 h 6"/>
                    <a:gd name="T4" fmla="*/ 8 w 8"/>
                    <a:gd name="T5" fmla="*/ 4 h 6"/>
                    <a:gd name="T6" fmla="*/ 6 w 8"/>
                    <a:gd name="T7" fmla="*/ 6 h 6"/>
                    <a:gd name="T8" fmla="*/ 6 w 8"/>
                    <a:gd name="T9" fmla="*/ 6 h 6"/>
                    <a:gd name="T10" fmla="*/ 2 w 8"/>
                    <a:gd name="T11" fmla="*/ 6 h 6"/>
                    <a:gd name="T12" fmla="*/ 0 w 8"/>
                    <a:gd name="T13" fmla="*/ 4 h 6"/>
                    <a:gd name="T14" fmla="*/ 0 w 8"/>
                    <a:gd name="T15" fmla="*/ 4 h 6"/>
                    <a:gd name="T16" fmla="*/ 2 w 8"/>
                    <a:gd name="T17" fmla="*/ 0 h 6"/>
                    <a:gd name="T18" fmla="*/ 4 w 8"/>
                    <a:gd name="T19" fmla="*/ 0 h 6"/>
                    <a:gd name="T20" fmla="*/ 4 w 8"/>
                    <a:gd name="T21" fmla="*/ 0 h 6"/>
                    <a:gd name="T22" fmla="*/ 6 w 8"/>
                    <a:gd name="T23" fmla="*/ 0 h 6"/>
                    <a:gd name="T24" fmla="*/ 8 w 8"/>
                    <a:gd name="T25" fmla="*/ 2 h 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8"/>
                    <a:gd name="T40" fmla="*/ 0 h 6"/>
                    <a:gd name="T41" fmla="*/ 8 w 8"/>
                    <a:gd name="T42" fmla="*/ 6 h 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8" h="6">
                      <a:moveTo>
                        <a:pt x="8" y="2"/>
                      </a:moveTo>
                      <a:lnTo>
                        <a:pt x="8" y="2"/>
                      </a:lnTo>
                      <a:lnTo>
                        <a:pt x="8" y="4"/>
                      </a:lnTo>
                      <a:lnTo>
                        <a:pt x="6" y="6"/>
                      </a:lnTo>
                      <a:lnTo>
                        <a:pt x="2" y="6"/>
                      </a:lnTo>
                      <a:lnTo>
                        <a:pt x="0" y="4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46" name="Freeform 507"/>
                <p:cNvSpPr>
                  <a:spLocks/>
                </p:cNvSpPr>
                <p:nvPr/>
              </p:nvSpPr>
              <p:spPr bwMode="auto">
                <a:xfrm>
                  <a:off x="2312" y="3590"/>
                  <a:ext cx="156" cy="58"/>
                </a:xfrm>
                <a:custGeom>
                  <a:avLst/>
                  <a:gdLst>
                    <a:gd name="T0" fmla="*/ 156 w 156"/>
                    <a:gd name="T1" fmla="*/ 24 h 58"/>
                    <a:gd name="T2" fmla="*/ 140 w 156"/>
                    <a:gd name="T3" fmla="*/ 50 h 58"/>
                    <a:gd name="T4" fmla="*/ 0 w 156"/>
                    <a:gd name="T5" fmla="*/ 58 h 58"/>
                    <a:gd name="T6" fmla="*/ 12 w 156"/>
                    <a:gd name="T7" fmla="*/ 28 h 58"/>
                    <a:gd name="T8" fmla="*/ 64 w 156"/>
                    <a:gd name="T9" fmla="*/ 22 h 58"/>
                    <a:gd name="T10" fmla="*/ 64 w 156"/>
                    <a:gd name="T11" fmla="*/ 22 h 58"/>
                    <a:gd name="T12" fmla="*/ 86 w 156"/>
                    <a:gd name="T13" fmla="*/ 4 h 58"/>
                    <a:gd name="T14" fmla="*/ 86 w 156"/>
                    <a:gd name="T15" fmla="*/ 4 h 58"/>
                    <a:gd name="T16" fmla="*/ 90 w 156"/>
                    <a:gd name="T17" fmla="*/ 2 h 58"/>
                    <a:gd name="T18" fmla="*/ 96 w 156"/>
                    <a:gd name="T19" fmla="*/ 0 h 58"/>
                    <a:gd name="T20" fmla="*/ 102 w 156"/>
                    <a:gd name="T21" fmla="*/ 0 h 58"/>
                    <a:gd name="T22" fmla="*/ 108 w 156"/>
                    <a:gd name="T23" fmla="*/ 0 h 58"/>
                    <a:gd name="T24" fmla="*/ 112 w 156"/>
                    <a:gd name="T25" fmla="*/ 4 h 58"/>
                    <a:gd name="T26" fmla="*/ 116 w 156"/>
                    <a:gd name="T27" fmla="*/ 8 h 58"/>
                    <a:gd name="T28" fmla="*/ 116 w 156"/>
                    <a:gd name="T29" fmla="*/ 16 h 58"/>
                    <a:gd name="T30" fmla="*/ 114 w 156"/>
                    <a:gd name="T31" fmla="*/ 24 h 58"/>
                    <a:gd name="T32" fmla="*/ 156 w 156"/>
                    <a:gd name="T33" fmla="*/ 24 h 58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156"/>
                    <a:gd name="T52" fmla="*/ 0 h 58"/>
                    <a:gd name="T53" fmla="*/ 156 w 156"/>
                    <a:gd name="T54" fmla="*/ 58 h 58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156" h="58">
                      <a:moveTo>
                        <a:pt x="156" y="24"/>
                      </a:moveTo>
                      <a:lnTo>
                        <a:pt x="140" y="50"/>
                      </a:lnTo>
                      <a:lnTo>
                        <a:pt x="0" y="58"/>
                      </a:lnTo>
                      <a:lnTo>
                        <a:pt x="12" y="28"/>
                      </a:lnTo>
                      <a:lnTo>
                        <a:pt x="64" y="22"/>
                      </a:lnTo>
                      <a:lnTo>
                        <a:pt x="86" y="4"/>
                      </a:lnTo>
                      <a:lnTo>
                        <a:pt x="90" y="2"/>
                      </a:lnTo>
                      <a:lnTo>
                        <a:pt x="96" y="0"/>
                      </a:lnTo>
                      <a:lnTo>
                        <a:pt x="102" y="0"/>
                      </a:lnTo>
                      <a:lnTo>
                        <a:pt x="108" y="0"/>
                      </a:lnTo>
                      <a:lnTo>
                        <a:pt x="112" y="4"/>
                      </a:lnTo>
                      <a:lnTo>
                        <a:pt x="116" y="8"/>
                      </a:lnTo>
                      <a:lnTo>
                        <a:pt x="116" y="16"/>
                      </a:lnTo>
                      <a:lnTo>
                        <a:pt x="114" y="24"/>
                      </a:lnTo>
                      <a:lnTo>
                        <a:pt x="156" y="24"/>
                      </a:lnTo>
                      <a:close/>
                    </a:path>
                  </a:pathLst>
                </a:custGeom>
                <a:solidFill>
                  <a:srgbClr val="9A9A9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47" name="Freeform 508"/>
                <p:cNvSpPr>
                  <a:spLocks/>
                </p:cNvSpPr>
                <p:nvPr/>
              </p:nvSpPr>
              <p:spPr bwMode="auto">
                <a:xfrm>
                  <a:off x="2400" y="3604"/>
                  <a:ext cx="10" cy="8"/>
                </a:xfrm>
                <a:custGeom>
                  <a:avLst/>
                  <a:gdLst>
                    <a:gd name="T0" fmla="*/ 0 w 10"/>
                    <a:gd name="T1" fmla="*/ 8 h 8"/>
                    <a:gd name="T2" fmla="*/ 0 w 10"/>
                    <a:gd name="T3" fmla="*/ 8 h 8"/>
                    <a:gd name="T4" fmla="*/ 2 w 10"/>
                    <a:gd name="T5" fmla="*/ 8 h 8"/>
                    <a:gd name="T6" fmla="*/ 6 w 10"/>
                    <a:gd name="T7" fmla="*/ 8 h 8"/>
                    <a:gd name="T8" fmla="*/ 6 w 10"/>
                    <a:gd name="T9" fmla="*/ 8 h 8"/>
                    <a:gd name="T10" fmla="*/ 8 w 10"/>
                    <a:gd name="T11" fmla="*/ 6 h 8"/>
                    <a:gd name="T12" fmla="*/ 10 w 10"/>
                    <a:gd name="T13" fmla="*/ 2 h 8"/>
                    <a:gd name="T14" fmla="*/ 10 w 10"/>
                    <a:gd name="T15" fmla="*/ 2 h 8"/>
                    <a:gd name="T16" fmla="*/ 6 w 10"/>
                    <a:gd name="T17" fmla="*/ 0 h 8"/>
                    <a:gd name="T18" fmla="*/ 2 w 10"/>
                    <a:gd name="T19" fmla="*/ 2 h 8"/>
                    <a:gd name="T20" fmla="*/ 2 w 10"/>
                    <a:gd name="T21" fmla="*/ 2 h 8"/>
                    <a:gd name="T22" fmla="*/ 0 w 10"/>
                    <a:gd name="T23" fmla="*/ 4 h 8"/>
                    <a:gd name="T24" fmla="*/ 0 w 10"/>
                    <a:gd name="T25" fmla="*/ 8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"/>
                    <a:gd name="T40" fmla="*/ 0 h 8"/>
                    <a:gd name="T41" fmla="*/ 10 w 10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" h="8">
                      <a:moveTo>
                        <a:pt x="0" y="8"/>
                      </a:move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6" y="8"/>
                      </a:lnTo>
                      <a:lnTo>
                        <a:pt x="8" y="6"/>
                      </a:lnTo>
                      <a:lnTo>
                        <a:pt x="10" y="2"/>
                      </a:lnTo>
                      <a:lnTo>
                        <a:pt x="6" y="0"/>
                      </a:lnTo>
                      <a:lnTo>
                        <a:pt x="2" y="2"/>
                      </a:lnTo>
                      <a:lnTo>
                        <a:pt x="0" y="4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2A2A2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48" name="Freeform 509"/>
                <p:cNvSpPr>
                  <a:spLocks/>
                </p:cNvSpPr>
                <p:nvPr/>
              </p:nvSpPr>
              <p:spPr bwMode="auto">
                <a:xfrm>
                  <a:off x="2400" y="3604"/>
                  <a:ext cx="10" cy="8"/>
                </a:xfrm>
                <a:custGeom>
                  <a:avLst/>
                  <a:gdLst>
                    <a:gd name="T0" fmla="*/ 0 w 10"/>
                    <a:gd name="T1" fmla="*/ 8 h 8"/>
                    <a:gd name="T2" fmla="*/ 0 w 10"/>
                    <a:gd name="T3" fmla="*/ 8 h 8"/>
                    <a:gd name="T4" fmla="*/ 2 w 10"/>
                    <a:gd name="T5" fmla="*/ 8 h 8"/>
                    <a:gd name="T6" fmla="*/ 6 w 10"/>
                    <a:gd name="T7" fmla="*/ 8 h 8"/>
                    <a:gd name="T8" fmla="*/ 6 w 10"/>
                    <a:gd name="T9" fmla="*/ 8 h 8"/>
                    <a:gd name="T10" fmla="*/ 8 w 10"/>
                    <a:gd name="T11" fmla="*/ 6 h 8"/>
                    <a:gd name="T12" fmla="*/ 10 w 10"/>
                    <a:gd name="T13" fmla="*/ 2 h 8"/>
                    <a:gd name="T14" fmla="*/ 10 w 10"/>
                    <a:gd name="T15" fmla="*/ 2 h 8"/>
                    <a:gd name="T16" fmla="*/ 6 w 10"/>
                    <a:gd name="T17" fmla="*/ 0 h 8"/>
                    <a:gd name="T18" fmla="*/ 2 w 10"/>
                    <a:gd name="T19" fmla="*/ 2 h 8"/>
                    <a:gd name="T20" fmla="*/ 2 w 10"/>
                    <a:gd name="T21" fmla="*/ 2 h 8"/>
                    <a:gd name="T22" fmla="*/ 0 w 10"/>
                    <a:gd name="T23" fmla="*/ 4 h 8"/>
                    <a:gd name="T24" fmla="*/ 0 w 10"/>
                    <a:gd name="T25" fmla="*/ 8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"/>
                    <a:gd name="T40" fmla="*/ 0 h 8"/>
                    <a:gd name="T41" fmla="*/ 10 w 10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" h="8">
                      <a:moveTo>
                        <a:pt x="0" y="8"/>
                      </a:move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6" y="8"/>
                      </a:lnTo>
                      <a:lnTo>
                        <a:pt x="8" y="6"/>
                      </a:lnTo>
                      <a:lnTo>
                        <a:pt x="10" y="2"/>
                      </a:lnTo>
                      <a:lnTo>
                        <a:pt x="6" y="0"/>
                      </a:lnTo>
                      <a:lnTo>
                        <a:pt x="2" y="2"/>
                      </a:lnTo>
                      <a:lnTo>
                        <a:pt x="0" y="4"/>
                      </a:lnTo>
                      <a:lnTo>
                        <a:pt x="0" y="8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49" name="Freeform 510"/>
                <p:cNvSpPr>
                  <a:spLocks/>
                </p:cNvSpPr>
                <p:nvPr/>
              </p:nvSpPr>
              <p:spPr bwMode="auto">
                <a:xfrm>
                  <a:off x="2110" y="3318"/>
                  <a:ext cx="68" cy="12"/>
                </a:xfrm>
                <a:custGeom>
                  <a:avLst/>
                  <a:gdLst>
                    <a:gd name="T0" fmla="*/ 68 w 68"/>
                    <a:gd name="T1" fmla="*/ 4 h 12"/>
                    <a:gd name="T2" fmla="*/ 68 w 68"/>
                    <a:gd name="T3" fmla="*/ 4 h 12"/>
                    <a:gd name="T4" fmla="*/ 62 w 68"/>
                    <a:gd name="T5" fmla="*/ 6 h 12"/>
                    <a:gd name="T6" fmla="*/ 50 w 68"/>
                    <a:gd name="T7" fmla="*/ 8 h 12"/>
                    <a:gd name="T8" fmla="*/ 28 w 68"/>
                    <a:gd name="T9" fmla="*/ 8 h 12"/>
                    <a:gd name="T10" fmla="*/ 14 w 68"/>
                    <a:gd name="T11" fmla="*/ 4 h 12"/>
                    <a:gd name="T12" fmla="*/ 0 w 68"/>
                    <a:gd name="T13" fmla="*/ 0 h 12"/>
                    <a:gd name="T14" fmla="*/ 0 w 68"/>
                    <a:gd name="T15" fmla="*/ 0 h 12"/>
                    <a:gd name="T16" fmla="*/ 6 w 68"/>
                    <a:gd name="T17" fmla="*/ 4 h 12"/>
                    <a:gd name="T18" fmla="*/ 22 w 68"/>
                    <a:gd name="T19" fmla="*/ 10 h 12"/>
                    <a:gd name="T20" fmla="*/ 32 w 68"/>
                    <a:gd name="T21" fmla="*/ 12 h 12"/>
                    <a:gd name="T22" fmla="*/ 44 w 68"/>
                    <a:gd name="T23" fmla="*/ 12 h 12"/>
                    <a:gd name="T24" fmla="*/ 56 w 68"/>
                    <a:gd name="T25" fmla="*/ 10 h 12"/>
                    <a:gd name="T26" fmla="*/ 68 w 68"/>
                    <a:gd name="T27" fmla="*/ 4 h 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68"/>
                    <a:gd name="T43" fmla="*/ 0 h 12"/>
                    <a:gd name="T44" fmla="*/ 68 w 68"/>
                    <a:gd name="T45" fmla="*/ 12 h 12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68" h="12">
                      <a:moveTo>
                        <a:pt x="68" y="4"/>
                      </a:moveTo>
                      <a:lnTo>
                        <a:pt x="68" y="4"/>
                      </a:lnTo>
                      <a:lnTo>
                        <a:pt x="62" y="6"/>
                      </a:lnTo>
                      <a:lnTo>
                        <a:pt x="50" y="8"/>
                      </a:lnTo>
                      <a:lnTo>
                        <a:pt x="28" y="8"/>
                      </a:lnTo>
                      <a:lnTo>
                        <a:pt x="14" y="4"/>
                      </a:lnTo>
                      <a:lnTo>
                        <a:pt x="0" y="0"/>
                      </a:lnTo>
                      <a:lnTo>
                        <a:pt x="6" y="4"/>
                      </a:lnTo>
                      <a:lnTo>
                        <a:pt x="22" y="10"/>
                      </a:lnTo>
                      <a:lnTo>
                        <a:pt x="32" y="12"/>
                      </a:lnTo>
                      <a:lnTo>
                        <a:pt x="44" y="12"/>
                      </a:lnTo>
                      <a:lnTo>
                        <a:pt x="56" y="10"/>
                      </a:lnTo>
                      <a:lnTo>
                        <a:pt x="68" y="4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50" name="Freeform 511"/>
                <p:cNvSpPr>
                  <a:spLocks/>
                </p:cNvSpPr>
                <p:nvPr/>
              </p:nvSpPr>
              <p:spPr bwMode="auto">
                <a:xfrm>
                  <a:off x="2110" y="3318"/>
                  <a:ext cx="68" cy="12"/>
                </a:xfrm>
                <a:custGeom>
                  <a:avLst/>
                  <a:gdLst>
                    <a:gd name="T0" fmla="*/ 68 w 68"/>
                    <a:gd name="T1" fmla="*/ 4 h 12"/>
                    <a:gd name="T2" fmla="*/ 68 w 68"/>
                    <a:gd name="T3" fmla="*/ 4 h 12"/>
                    <a:gd name="T4" fmla="*/ 62 w 68"/>
                    <a:gd name="T5" fmla="*/ 6 h 12"/>
                    <a:gd name="T6" fmla="*/ 50 w 68"/>
                    <a:gd name="T7" fmla="*/ 8 h 12"/>
                    <a:gd name="T8" fmla="*/ 28 w 68"/>
                    <a:gd name="T9" fmla="*/ 8 h 12"/>
                    <a:gd name="T10" fmla="*/ 14 w 68"/>
                    <a:gd name="T11" fmla="*/ 4 h 12"/>
                    <a:gd name="T12" fmla="*/ 0 w 68"/>
                    <a:gd name="T13" fmla="*/ 0 h 12"/>
                    <a:gd name="T14" fmla="*/ 0 w 68"/>
                    <a:gd name="T15" fmla="*/ 0 h 12"/>
                    <a:gd name="T16" fmla="*/ 6 w 68"/>
                    <a:gd name="T17" fmla="*/ 4 h 12"/>
                    <a:gd name="T18" fmla="*/ 22 w 68"/>
                    <a:gd name="T19" fmla="*/ 10 h 12"/>
                    <a:gd name="T20" fmla="*/ 32 w 68"/>
                    <a:gd name="T21" fmla="*/ 12 h 12"/>
                    <a:gd name="T22" fmla="*/ 44 w 68"/>
                    <a:gd name="T23" fmla="*/ 12 h 12"/>
                    <a:gd name="T24" fmla="*/ 56 w 68"/>
                    <a:gd name="T25" fmla="*/ 10 h 12"/>
                    <a:gd name="T26" fmla="*/ 68 w 68"/>
                    <a:gd name="T27" fmla="*/ 4 h 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68"/>
                    <a:gd name="T43" fmla="*/ 0 h 12"/>
                    <a:gd name="T44" fmla="*/ 68 w 68"/>
                    <a:gd name="T45" fmla="*/ 12 h 12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68" h="12">
                      <a:moveTo>
                        <a:pt x="68" y="4"/>
                      </a:moveTo>
                      <a:lnTo>
                        <a:pt x="68" y="4"/>
                      </a:lnTo>
                      <a:lnTo>
                        <a:pt x="62" y="6"/>
                      </a:lnTo>
                      <a:lnTo>
                        <a:pt x="50" y="8"/>
                      </a:lnTo>
                      <a:lnTo>
                        <a:pt x="28" y="8"/>
                      </a:lnTo>
                      <a:lnTo>
                        <a:pt x="14" y="4"/>
                      </a:lnTo>
                      <a:lnTo>
                        <a:pt x="0" y="0"/>
                      </a:lnTo>
                      <a:lnTo>
                        <a:pt x="6" y="4"/>
                      </a:lnTo>
                      <a:lnTo>
                        <a:pt x="22" y="10"/>
                      </a:lnTo>
                      <a:lnTo>
                        <a:pt x="32" y="12"/>
                      </a:lnTo>
                      <a:lnTo>
                        <a:pt x="44" y="12"/>
                      </a:lnTo>
                      <a:lnTo>
                        <a:pt x="56" y="10"/>
                      </a:lnTo>
                      <a:lnTo>
                        <a:pt x="68" y="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51" name="Freeform 512"/>
                <p:cNvSpPr>
                  <a:spLocks/>
                </p:cNvSpPr>
                <p:nvPr/>
              </p:nvSpPr>
              <p:spPr bwMode="auto">
                <a:xfrm>
                  <a:off x="1862" y="3430"/>
                  <a:ext cx="208" cy="236"/>
                </a:xfrm>
                <a:custGeom>
                  <a:avLst/>
                  <a:gdLst>
                    <a:gd name="T0" fmla="*/ 0 w 208"/>
                    <a:gd name="T1" fmla="*/ 0 h 236"/>
                    <a:gd name="T2" fmla="*/ 68 w 208"/>
                    <a:gd name="T3" fmla="*/ 120 h 236"/>
                    <a:gd name="T4" fmla="*/ 68 w 208"/>
                    <a:gd name="T5" fmla="*/ 120 h 236"/>
                    <a:gd name="T6" fmla="*/ 108 w 208"/>
                    <a:gd name="T7" fmla="*/ 90 h 236"/>
                    <a:gd name="T8" fmla="*/ 146 w 208"/>
                    <a:gd name="T9" fmla="*/ 64 h 236"/>
                    <a:gd name="T10" fmla="*/ 166 w 208"/>
                    <a:gd name="T11" fmla="*/ 52 h 236"/>
                    <a:gd name="T12" fmla="*/ 184 w 208"/>
                    <a:gd name="T13" fmla="*/ 44 h 236"/>
                    <a:gd name="T14" fmla="*/ 208 w 208"/>
                    <a:gd name="T15" fmla="*/ 236 h 236"/>
                    <a:gd name="T16" fmla="*/ 166 w 208"/>
                    <a:gd name="T17" fmla="*/ 84 h 236"/>
                    <a:gd name="T18" fmla="*/ 64 w 208"/>
                    <a:gd name="T19" fmla="*/ 132 h 236"/>
                    <a:gd name="T20" fmla="*/ 64 w 208"/>
                    <a:gd name="T21" fmla="*/ 132 h 236"/>
                    <a:gd name="T22" fmla="*/ 34 w 208"/>
                    <a:gd name="T23" fmla="*/ 80 h 236"/>
                    <a:gd name="T24" fmla="*/ 14 w 208"/>
                    <a:gd name="T25" fmla="*/ 36 h 236"/>
                    <a:gd name="T26" fmla="*/ 4 w 208"/>
                    <a:gd name="T27" fmla="*/ 16 h 236"/>
                    <a:gd name="T28" fmla="*/ 0 w 208"/>
                    <a:gd name="T29" fmla="*/ 0 h 2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08"/>
                    <a:gd name="T46" fmla="*/ 0 h 236"/>
                    <a:gd name="T47" fmla="*/ 208 w 208"/>
                    <a:gd name="T48" fmla="*/ 236 h 2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08" h="236">
                      <a:moveTo>
                        <a:pt x="0" y="0"/>
                      </a:moveTo>
                      <a:lnTo>
                        <a:pt x="68" y="120"/>
                      </a:lnTo>
                      <a:lnTo>
                        <a:pt x="108" y="90"/>
                      </a:lnTo>
                      <a:lnTo>
                        <a:pt x="146" y="64"/>
                      </a:lnTo>
                      <a:lnTo>
                        <a:pt x="166" y="52"/>
                      </a:lnTo>
                      <a:lnTo>
                        <a:pt x="184" y="44"/>
                      </a:lnTo>
                      <a:lnTo>
                        <a:pt x="208" y="236"/>
                      </a:lnTo>
                      <a:lnTo>
                        <a:pt x="166" y="84"/>
                      </a:lnTo>
                      <a:lnTo>
                        <a:pt x="64" y="132"/>
                      </a:lnTo>
                      <a:lnTo>
                        <a:pt x="34" y="80"/>
                      </a:lnTo>
                      <a:lnTo>
                        <a:pt x="14" y="36"/>
                      </a:lnTo>
                      <a:lnTo>
                        <a:pt x="4" y="1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52" name="Freeform 513"/>
                <p:cNvSpPr>
                  <a:spLocks/>
                </p:cNvSpPr>
                <p:nvPr/>
              </p:nvSpPr>
              <p:spPr bwMode="auto">
                <a:xfrm>
                  <a:off x="1862" y="3430"/>
                  <a:ext cx="208" cy="236"/>
                </a:xfrm>
                <a:custGeom>
                  <a:avLst/>
                  <a:gdLst>
                    <a:gd name="T0" fmla="*/ 0 w 208"/>
                    <a:gd name="T1" fmla="*/ 0 h 236"/>
                    <a:gd name="T2" fmla="*/ 68 w 208"/>
                    <a:gd name="T3" fmla="*/ 120 h 236"/>
                    <a:gd name="T4" fmla="*/ 68 w 208"/>
                    <a:gd name="T5" fmla="*/ 120 h 236"/>
                    <a:gd name="T6" fmla="*/ 108 w 208"/>
                    <a:gd name="T7" fmla="*/ 90 h 236"/>
                    <a:gd name="T8" fmla="*/ 146 w 208"/>
                    <a:gd name="T9" fmla="*/ 64 h 236"/>
                    <a:gd name="T10" fmla="*/ 166 w 208"/>
                    <a:gd name="T11" fmla="*/ 52 h 236"/>
                    <a:gd name="T12" fmla="*/ 184 w 208"/>
                    <a:gd name="T13" fmla="*/ 44 h 236"/>
                    <a:gd name="T14" fmla="*/ 208 w 208"/>
                    <a:gd name="T15" fmla="*/ 236 h 236"/>
                    <a:gd name="T16" fmla="*/ 166 w 208"/>
                    <a:gd name="T17" fmla="*/ 84 h 236"/>
                    <a:gd name="T18" fmla="*/ 64 w 208"/>
                    <a:gd name="T19" fmla="*/ 132 h 236"/>
                    <a:gd name="T20" fmla="*/ 64 w 208"/>
                    <a:gd name="T21" fmla="*/ 132 h 236"/>
                    <a:gd name="T22" fmla="*/ 34 w 208"/>
                    <a:gd name="T23" fmla="*/ 80 h 236"/>
                    <a:gd name="T24" fmla="*/ 14 w 208"/>
                    <a:gd name="T25" fmla="*/ 36 h 236"/>
                    <a:gd name="T26" fmla="*/ 4 w 208"/>
                    <a:gd name="T27" fmla="*/ 16 h 236"/>
                    <a:gd name="T28" fmla="*/ 0 w 208"/>
                    <a:gd name="T29" fmla="*/ 0 h 2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08"/>
                    <a:gd name="T46" fmla="*/ 0 h 236"/>
                    <a:gd name="T47" fmla="*/ 208 w 208"/>
                    <a:gd name="T48" fmla="*/ 236 h 2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08" h="236">
                      <a:moveTo>
                        <a:pt x="0" y="0"/>
                      </a:moveTo>
                      <a:lnTo>
                        <a:pt x="68" y="120"/>
                      </a:lnTo>
                      <a:lnTo>
                        <a:pt x="108" y="90"/>
                      </a:lnTo>
                      <a:lnTo>
                        <a:pt x="146" y="64"/>
                      </a:lnTo>
                      <a:lnTo>
                        <a:pt x="166" y="52"/>
                      </a:lnTo>
                      <a:lnTo>
                        <a:pt x="184" y="44"/>
                      </a:lnTo>
                      <a:lnTo>
                        <a:pt x="208" y="236"/>
                      </a:lnTo>
                      <a:lnTo>
                        <a:pt x="166" y="84"/>
                      </a:lnTo>
                      <a:lnTo>
                        <a:pt x="64" y="132"/>
                      </a:lnTo>
                      <a:lnTo>
                        <a:pt x="34" y="80"/>
                      </a:lnTo>
                      <a:lnTo>
                        <a:pt x="14" y="36"/>
                      </a:lnTo>
                      <a:lnTo>
                        <a:pt x="4" y="16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53" name="Freeform 514"/>
                <p:cNvSpPr>
                  <a:spLocks/>
                </p:cNvSpPr>
                <p:nvPr/>
              </p:nvSpPr>
              <p:spPr bwMode="auto">
                <a:xfrm>
                  <a:off x="2062" y="3482"/>
                  <a:ext cx="100" cy="132"/>
                </a:xfrm>
                <a:custGeom>
                  <a:avLst/>
                  <a:gdLst>
                    <a:gd name="T0" fmla="*/ 26 w 100"/>
                    <a:gd name="T1" fmla="*/ 0 h 132"/>
                    <a:gd name="T2" fmla="*/ 92 w 100"/>
                    <a:gd name="T3" fmla="*/ 78 h 132"/>
                    <a:gd name="T4" fmla="*/ 92 w 100"/>
                    <a:gd name="T5" fmla="*/ 0 h 132"/>
                    <a:gd name="T6" fmla="*/ 92 w 100"/>
                    <a:gd name="T7" fmla="*/ 0 h 132"/>
                    <a:gd name="T8" fmla="*/ 94 w 100"/>
                    <a:gd name="T9" fmla="*/ 8 h 132"/>
                    <a:gd name="T10" fmla="*/ 98 w 100"/>
                    <a:gd name="T11" fmla="*/ 32 h 132"/>
                    <a:gd name="T12" fmla="*/ 100 w 100"/>
                    <a:gd name="T13" fmla="*/ 48 h 132"/>
                    <a:gd name="T14" fmla="*/ 100 w 100"/>
                    <a:gd name="T15" fmla="*/ 66 h 132"/>
                    <a:gd name="T16" fmla="*/ 100 w 100"/>
                    <a:gd name="T17" fmla="*/ 82 h 132"/>
                    <a:gd name="T18" fmla="*/ 98 w 100"/>
                    <a:gd name="T19" fmla="*/ 100 h 132"/>
                    <a:gd name="T20" fmla="*/ 26 w 100"/>
                    <a:gd name="T21" fmla="*/ 28 h 132"/>
                    <a:gd name="T22" fmla="*/ 0 w 100"/>
                    <a:gd name="T23" fmla="*/ 132 h 132"/>
                    <a:gd name="T24" fmla="*/ 0 w 100"/>
                    <a:gd name="T25" fmla="*/ 132 h 132"/>
                    <a:gd name="T26" fmla="*/ 2 w 100"/>
                    <a:gd name="T27" fmla="*/ 110 h 132"/>
                    <a:gd name="T28" fmla="*/ 10 w 100"/>
                    <a:gd name="T29" fmla="*/ 64 h 132"/>
                    <a:gd name="T30" fmla="*/ 18 w 100"/>
                    <a:gd name="T31" fmla="*/ 18 h 132"/>
                    <a:gd name="T32" fmla="*/ 22 w 100"/>
                    <a:gd name="T33" fmla="*/ 4 h 132"/>
                    <a:gd name="T34" fmla="*/ 24 w 100"/>
                    <a:gd name="T35" fmla="*/ 0 h 132"/>
                    <a:gd name="T36" fmla="*/ 26 w 100"/>
                    <a:gd name="T37" fmla="*/ 0 h 13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0"/>
                    <a:gd name="T58" fmla="*/ 0 h 132"/>
                    <a:gd name="T59" fmla="*/ 100 w 100"/>
                    <a:gd name="T60" fmla="*/ 132 h 13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0" h="132">
                      <a:moveTo>
                        <a:pt x="26" y="0"/>
                      </a:moveTo>
                      <a:lnTo>
                        <a:pt x="92" y="78"/>
                      </a:lnTo>
                      <a:lnTo>
                        <a:pt x="92" y="0"/>
                      </a:lnTo>
                      <a:lnTo>
                        <a:pt x="94" y="8"/>
                      </a:lnTo>
                      <a:lnTo>
                        <a:pt x="98" y="32"/>
                      </a:lnTo>
                      <a:lnTo>
                        <a:pt x="100" y="48"/>
                      </a:lnTo>
                      <a:lnTo>
                        <a:pt x="100" y="66"/>
                      </a:lnTo>
                      <a:lnTo>
                        <a:pt x="100" y="82"/>
                      </a:lnTo>
                      <a:lnTo>
                        <a:pt x="98" y="100"/>
                      </a:lnTo>
                      <a:lnTo>
                        <a:pt x="26" y="28"/>
                      </a:lnTo>
                      <a:lnTo>
                        <a:pt x="0" y="132"/>
                      </a:lnTo>
                      <a:lnTo>
                        <a:pt x="2" y="110"/>
                      </a:lnTo>
                      <a:lnTo>
                        <a:pt x="10" y="64"/>
                      </a:lnTo>
                      <a:lnTo>
                        <a:pt x="18" y="18"/>
                      </a:lnTo>
                      <a:lnTo>
                        <a:pt x="22" y="4"/>
                      </a:lnTo>
                      <a:lnTo>
                        <a:pt x="24" y="0"/>
                      </a:lnTo>
                      <a:lnTo>
                        <a:pt x="26" y="0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54" name="Freeform 515"/>
                <p:cNvSpPr>
                  <a:spLocks/>
                </p:cNvSpPr>
                <p:nvPr/>
              </p:nvSpPr>
              <p:spPr bwMode="auto">
                <a:xfrm>
                  <a:off x="2062" y="3482"/>
                  <a:ext cx="100" cy="132"/>
                </a:xfrm>
                <a:custGeom>
                  <a:avLst/>
                  <a:gdLst>
                    <a:gd name="T0" fmla="*/ 26 w 100"/>
                    <a:gd name="T1" fmla="*/ 0 h 132"/>
                    <a:gd name="T2" fmla="*/ 92 w 100"/>
                    <a:gd name="T3" fmla="*/ 78 h 132"/>
                    <a:gd name="T4" fmla="*/ 92 w 100"/>
                    <a:gd name="T5" fmla="*/ 0 h 132"/>
                    <a:gd name="T6" fmla="*/ 92 w 100"/>
                    <a:gd name="T7" fmla="*/ 0 h 132"/>
                    <a:gd name="T8" fmla="*/ 94 w 100"/>
                    <a:gd name="T9" fmla="*/ 8 h 132"/>
                    <a:gd name="T10" fmla="*/ 98 w 100"/>
                    <a:gd name="T11" fmla="*/ 32 h 132"/>
                    <a:gd name="T12" fmla="*/ 100 w 100"/>
                    <a:gd name="T13" fmla="*/ 48 h 132"/>
                    <a:gd name="T14" fmla="*/ 100 w 100"/>
                    <a:gd name="T15" fmla="*/ 66 h 132"/>
                    <a:gd name="T16" fmla="*/ 100 w 100"/>
                    <a:gd name="T17" fmla="*/ 82 h 132"/>
                    <a:gd name="T18" fmla="*/ 98 w 100"/>
                    <a:gd name="T19" fmla="*/ 100 h 132"/>
                    <a:gd name="T20" fmla="*/ 26 w 100"/>
                    <a:gd name="T21" fmla="*/ 28 h 132"/>
                    <a:gd name="T22" fmla="*/ 0 w 100"/>
                    <a:gd name="T23" fmla="*/ 132 h 132"/>
                    <a:gd name="T24" fmla="*/ 0 w 100"/>
                    <a:gd name="T25" fmla="*/ 132 h 132"/>
                    <a:gd name="T26" fmla="*/ 2 w 100"/>
                    <a:gd name="T27" fmla="*/ 110 h 132"/>
                    <a:gd name="T28" fmla="*/ 10 w 100"/>
                    <a:gd name="T29" fmla="*/ 64 h 132"/>
                    <a:gd name="T30" fmla="*/ 18 w 100"/>
                    <a:gd name="T31" fmla="*/ 18 h 132"/>
                    <a:gd name="T32" fmla="*/ 22 w 100"/>
                    <a:gd name="T33" fmla="*/ 4 h 132"/>
                    <a:gd name="T34" fmla="*/ 24 w 100"/>
                    <a:gd name="T35" fmla="*/ 0 h 132"/>
                    <a:gd name="T36" fmla="*/ 26 w 100"/>
                    <a:gd name="T37" fmla="*/ 0 h 13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0"/>
                    <a:gd name="T58" fmla="*/ 0 h 132"/>
                    <a:gd name="T59" fmla="*/ 100 w 100"/>
                    <a:gd name="T60" fmla="*/ 132 h 13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0" h="132">
                      <a:moveTo>
                        <a:pt x="26" y="0"/>
                      </a:moveTo>
                      <a:lnTo>
                        <a:pt x="92" y="78"/>
                      </a:lnTo>
                      <a:lnTo>
                        <a:pt x="92" y="0"/>
                      </a:lnTo>
                      <a:lnTo>
                        <a:pt x="94" y="8"/>
                      </a:lnTo>
                      <a:lnTo>
                        <a:pt x="98" y="32"/>
                      </a:lnTo>
                      <a:lnTo>
                        <a:pt x="100" y="48"/>
                      </a:lnTo>
                      <a:lnTo>
                        <a:pt x="100" y="66"/>
                      </a:lnTo>
                      <a:lnTo>
                        <a:pt x="100" y="82"/>
                      </a:lnTo>
                      <a:lnTo>
                        <a:pt x="98" y="100"/>
                      </a:lnTo>
                      <a:lnTo>
                        <a:pt x="26" y="28"/>
                      </a:lnTo>
                      <a:lnTo>
                        <a:pt x="0" y="132"/>
                      </a:lnTo>
                      <a:lnTo>
                        <a:pt x="2" y="110"/>
                      </a:lnTo>
                      <a:lnTo>
                        <a:pt x="10" y="64"/>
                      </a:lnTo>
                      <a:lnTo>
                        <a:pt x="18" y="18"/>
                      </a:lnTo>
                      <a:lnTo>
                        <a:pt x="22" y="4"/>
                      </a:lnTo>
                      <a:lnTo>
                        <a:pt x="24" y="0"/>
                      </a:lnTo>
                      <a:lnTo>
                        <a:pt x="2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55" name="Freeform 516"/>
                <p:cNvSpPr>
                  <a:spLocks/>
                </p:cNvSpPr>
                <p:nvPr/>
              </p:nvSpPr>
              <p:spPr bwMode="auto">
                <a:xfrm>
                  <a:off x="2004" y="3800"/>
                  <a:ext cx="312" cy="242"/>
                </a:xfrm>
                <a:custGeom>
                  <a:avLst/>
                  <a:gdLst>
                    <a:gd name="T0" fmla="*/ 0 w 312"/>
                    <a:gd name="T1" fmla="*/ 172 h 242"/>
                    <a:gd name="T2" fmla="*/ 54 w 312"/>
                    <a:gd name="T3" fmla="*/ 148 h 242"/>
                    <a:gd name="T4" fmla="*/ 70 w 312"/>
                    <a:gd name="T5" fmla="*/ 134 h 242"/>
                    <a:gd name="T6" fmla="*/ 132 w 312"/>
                    <a:gd name="T7" fmla="*/ 44 h 242"/>
                    <a:gd name="T8" fmla="*/ 270 w 312"/>
                    <a:gd name="T9" fmla="*/ 0 h 242"/>
                    <a:gd name="T10" fmla="*/ 272 w 312"/>
                    <a:gd name="T11" fmla="*/ 2 h 242"/>
                    <a:gd name="T12" fmla="*/ 274 w 312"/>
                    <a:gd name="T13" fmla="*/ 12 h 242"/>
                    <a:gd name="T14" fmla="*/ 266 w 312"/>
                    <a:gd name="T15" fmla="*/ 18 h 242"/>
                    <a:gd name="T16" fmla="*/ 214 w 312"/>
                    <a:gd name="T17" fmla="*/ 24 h 242"/>
                    <a:gd name="T18" fmla="*/ 156 w 312"/>
                    <a:gd name="T19" fmla="*/ 60 h 242"/>
                    <a:gd name="T20" fmla="*/ 232 w 312"/>
                    <a:gd name="T21" fmla="*/ 42 h 242"/>
                    <a:gd name="T22" fmla="*/ 272 w 312"/>
                    <a:gd name="T23" fmla="*/ 42 h 242"/>
                    <a:gd name="T24" fmla="*/ 306 w 312"/>
                    <a:gd name="T25" fmla="*/ 42 h 242"/>
                    <a:gd name="T26" fmla="*/ 312 w 312"/>
                    <a:gd name="T27" fmla="*/ 52 h 242"/>
                    <a:gd name="T28" fmla="*/ 310 w 312"/>
                    <a:gd name="T29" fmla="*/ 60 h 242"/>
                    <a:gd name="T30" fmla="*/ 298 w 312"/>
                    <a:gd name="T31" fmla="*/ 66 h 242"/>
                    <a:gd name="T32" fmla="*/ 300 w 312"/>
                    <a:gd name="T33" fmla="*/ 68 h 242"/>
                    <a:gd name="T34" fmla="*/ 304 w 312"/>
                    <a:gd name="T35" fmla="*/ 76 h 242"/>
                    <a:gd name="T36" fmla="*/ 298 w 312"/>
                    <a:gd name="T37" fmla="*/ 82 h 242"/>
                    <a:gd name="T38" fmla="*/ 246 w 312"/>
                    <a:gd name="T39" fmla="*/ 98 h 242"/>
                    <a:gd name="T40" fmla="*/ 252 w 312"/>
                    <a:gd name="T41" fmla="*/ 108 h 242"/>
                    <a:gd name="T42" fmla="*/ 282 w 312"/>
                    <a:gd name="T43" fmla="*/ 100 h 242"/>
                    <a:gd name="T44" fmla="*/ 284 w 312"/>
                    <a:gd name="T45" fmla="*/ 108 h 242"/>
                    <a:gd name="T46" fmla="*/ 280 w 312"/>
                    <a:gd name="T47" fmla="*/ 114 h 242"/>
                    <a:gd name="T48" fmla="*/ 270 w 312"/>
                    <a:gd name="T49" fmla="*/ 120 h 242"/>
                    <a:gd name="T50" fmla="*/ 232 w 312"/>
                    <a:gd name="T51" fmla="*/ 134 h 242"/>
                    <a:gd name="T52" fmla="*/ 194 w 312"/>
                    <a:gd name="T53" fmla="*/ 148 h 242"/>
                    <a:gd name="T54" fmla="*/ 124 w 312"/>
                    <a:gd name="T55" fmla="*/ 202 h 242"/>
                    <a:gd name="T56" fmla="*/ 110 w 312"/>
                    <a:gd name="T57" fmla="*/ 208 h 242"/>
                    <a:gd name="T58" fmla="*/ 90 w 312"/>
                    <a:gd name="T59" fmla="*/ 210 h 242"/>
                    <a:gd name="T60" fmla="*/ 22 w 312"/>
                    <a:gd name="T61" fmla="*/ 242 h 242"/>
                    <a:gd name="T62" fmla="*/ 10 w 312"/>
                    <a:gd name="T63" fmla="*/ 224 h 242"/>
                    <a:gd name="T64" fmla="*/ 2 w 312"/>
                    <a:gd name="T65" fmla="*/ 202 h 242"/>
                    <a:gd name="T66" fmla="*/ 0 w 312"/>
                    <a:gd name="T67" fmla="*/ 172 h 24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12"/>
                    <a:gd name="T103" fmla="*/ 0 h 242"/>
                    <a:gd name="T104" fmla="*/ 312 w 312"/>
                    <a:gd name="T105" fmla="*/ 242 h 24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12" h="242">
                      <a:moveTo>
                        <a:pt x="0" y="172"/>
                      </a:moveTo>
                      <a:lnTo>
                        <a:pt x="0" y="172"/>
                      </a:lnTo>
                      <a:lnTo>
                        <a:pt x="30" y="160"/>
                      </a:lnTo>
                      <a:lnTo>
                        <a:pt x="54" y="148"/>
                      </a:lnTo>
                      <a:lnTo>
                        <a:pt x="64" y="142"/>
                      </a:lnTo>
                      <a:lnTo>
                        <a:pt x="70" y="134"/>
                      </a:lnTo>
                      <a:lnTo>
                        <a:pt x="132" y="44"/>
                      </a:lnTo>
                      <a:lnTo>
                        <a:pt x="200" y="2"/>
                      </a:lnTo>
                      <a:lnTo>
                        <a:pt x="270" y="0"/>
                      </a:lnTo>
                      <a:lnTo>
                        <a:pt x="272" y="2"/>
                      </a:lnTo>
                      <a:lnTo>
                        <a:pt x="274" y="8"/>
                      </a:lnTo>
                      <a:lnTo>
                        <a:pt x="274" y="12"/>
                      </a:lnTo>
                      <a:lnTo>
                        <a:pt x="270" y="14"/>
                      </a:lnTo>
                      <a:lnTo>
                        <a:pt x="266" y="18"/>
                      </a:lnTo>
                      <a:lnTo>
                        <a:pt x="258" y="20"/>
                      </a:lnTo>
                      <a:lnTo>
                        <a:pt x="214" y="24"/>
                      </a:lnTo>
                      <a:lnTo>
                        <a:pt x="156" y="60"/>
                      </a:lnTo>
                      <a:lnTo>
                        <a:pt x="232" y="42"/>
                      </a:lnTo>
                      <a:lnTo>
                        <a:pt x="246" y="42"/>
                      </a:lnTo>
                      <a:lnTo>
                        <a:pt x="272" y="42"/>
                      </a:lnTo>
                      <a:lnTo>
                        <a:pt x="306" y="42"/>
                      </a:lnTo>
                      <a:lnTo>
                        <a:pt x="308" y="46"/>
                      </a:lnTo>
                      <a:lnTo>
                        <a:pt x="312" y="52"/>
                      </a:lnTo>
                      <a:lnTo>
                        <a:pt x="312" y="56"/>
                      </a:lnTo>
                      <a:lnTo>
                        <a:pt x="310" y="60"/>
                      </a:lnTo>
                      <a:lnTo>
                        <a:pt x="306" y="62"/>
                      </a:lnTo>
                      <a:lnTo>
                        <a:pt x="298" y="66"/>
                      </a:lnTo>
                      <a:lnTo>
                        <a:pt x="300" y="68"/>
                      </a:lnTo>
                      <a:lnTo>
                        <a:pt x="302" y="72"/>
                      </a:lnTo>
                      <a:lnTo>
                        <a:pt x="304" y="76"/>
                      </a:lnTo>
                      <a:lnTo>
                        <a:pt x="302" y="78"/>
                      </a:lnTo>
                      <a:lnTo>
                        <a:pt x="298" y="82"/>
                      </a:lnTo>
                      <a:lnTo>
                        <a:pt x="292" y="84"/>
                      </a:lnTo>
                      <a:lnTo>
                        <a:pt x="246" y="98"/>
                      </a:lnTo>
                      <a:lnTo>
                        <a:pt x="200" y="124"/>
                      </a:lnTo>
                      <a:lnTo>
                        <a:pt x="252" y="108"/>
                      </a:lnTo>
                      <a:lnTo>
                        <a:pt x="282" y="100"/>
                      </a:lnTo>
                      <a:lnTo>
                        <a:pt x="284" y="102"/>
                      </a:lnTo>
                      <a:lnTo>
                        <a:pt x="284" y="108"/>
                      </a:lnTo>
                      <a:lnTo>
                        <a:pt x="282" y="110"/>
                      </a:lnTo>
                      <a:lnTo>
                        <a:pt x="280" y="114"/>
                      </a:lnTo>
                      <a:lnTo>
                        <a:pt x="276" y="118"/>
                      </a:lnTo>
                      <a:lnTo>
                        <a:pt x="270" y="120"/>
                      </a:lnTo>
                      <a:lnTo>
                        <a:pt x="232" y="134"/>
                      </a:lnTo>
                      <a:lnTo>
                        <a:pt x="194" y="148"/>
                      </a:lnTo>
                      <a:lnTo>
                        <a:pt x="166" y="172"/>
                      </a:lnTo>
                      <a:lnTo>
                        <a:pt x="124" y="202"/>
                      </a:lnTo>
                      <a:lnTo>
                        <a:pt x="110" y="208"/>
                      </a:lnTo>
                      <a:lnTo>
                        <a:pt x="100" y="210"/>
                      </a:lnTo>
                      <a:lnTo>
                        <a:pt x="90" y="210"/>
                      </a:lnTo>
                      <a:lnTo>
                        <a:pt x="22" y="242"/>
                      </a:lnTo>
                      <a:lnTo>
                        <a:pt x="18" y="238"/>
                      </a:lnTo>
                      <a:lnTo>
                        <a:pt x="10" y="224"/>
                      </a:lnTo>
                      <a:lnTo>
                        <a:pt x="6" y="214"/>
                      </a:lnTo>
                      <a:lnTo>
                        <a:pt x="2" y="202"/>
                      </a:lnTo>
                      <a:lnTo>
                        <a:pt x="0" y="188"/>
                      </a:lnTo>
                      <a:lnTo>
                        <a:pt x="0" y="172"/>
                      </a:lnTo>
                      <a:close/>
                    </a:path>
                  </a:pathLst>
                </a:custGeom>
                <a:solidFill>
                  <a:srgbClr val="F0AC7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56" name="Freeform 517"/>
                <p:cNvSpPr>
                  <a:spLocks/>
                </p:cNvSpPr>
                <p:nvPr/>
              </p:nvSpPr>
              <p:spPr bwMode="auto">
                <a:xfrm>
                  <a:off x="2004" y="3800"/>
                  <a:ext cx="312" cy="242"/>
                </a:xfrm>
                <a:custGeom>
                  <a:avLst/>
                  <a:gdLst>
                    <a:gd name="T0" fmla="*/ 0 w 312"/>
                    <a:gd name="T1" fmla="*/ 172 h 242"/>
                    <a:gd name="T2" fmla="*/ 54 w 312"/>
                    <a:gd name="T3" fmla="*/ 148 h 242"/>
                    <a:gd name="T4" fmla="*/ 70 w 312"/>
                    <a:gd name="T5" fmla="*/ 134 h 242"/>
                    <a:gd name="T6" fmla="*/ 132 w 312"/>
                    <a:gd name="T7" fmla="*/ 44 h 242"/>
                    <a:gd name="T8" fmla="*/ 270 w 312"/>
                    <a:gd name="T9" fmla="*/ 0 h 242"/>
                    <a:gd name="T10" fmla="*/ 272 w 312"/>
                    <a:gd name="T11" fmla="*/ 2 h 242"/>
                    <a:gd name="T12" fmla="*/ 274 w 312"/>
                    <a:gd name="T13" fmla="*/ 12 h 242"/>
                    <a:gd name="T14" fmla="*/ 266 w 312"/>
                    <a:gd name="T15" fmla="*/ 18 h 242"/>
                    <a:gd name="T16" fmla="*/ 214 w 312"/>
                    <a:gd name="T17" fmla="*/ 24 h 242"/>
                    <a:gd name="T18" fmla="*/ 156 w 312"/>
                    <a:gd name="T19" fmla="*/ 60 h 242"/>
                    <a:gd name="T20" fmla="*/ 232 w 312"/>
                    <a:gd name="T21" fmla="*/ 42 h 242"/>
                    <a:gd name="T22" fmla="*/ 272 w 312"/>
                    <a:gd name="T23" fmla="*/ 42 h 242"/>
                    <a:gd name="T24" fmla="*/ 306 w 312"/>
                    <a:gd name="T25" fmla="*/ 42 h 242"/>
                    <a:gd name="T26" fmla="*/ 312 w 312"/>
                    <a:gd name="T27" fmla="*/ 52 h 242"/>
                    <a:gd name="T28" fmla="*/ 310 w 312"/>
                    <a:gd name="T29" fmla="*/ 60 h 242"/>
                    <a:gd name="T30" fmla="*/ 298 w 312"/>
                    <a:gd name="T31" fmla="*/ 66 h 242"/>
                    <a:gd name="T32" fmla="*/ 300 w 312"/>
                    <a:gd name="T33" fmla="*/ 68 h 242"/>
                    <a:gd name="T34" fmla="*/ 304 w 312"/>
                    <a:gd name="T35" fmla="*/ 76 h 242"/>
                    <a:gd name="T36" fmla="*/ 298 w 312"/>
                    <a:gd name="T37" fmla="*/ 82 h 242"/>
                    <a:gd name="T38" fmla="*/ 246 w 312"/>
                    <a:gd name="T39" fmla="*/ 98 h 242"/>
                    <a:gd name="T40" fmla="*/ 252 w 312"/>
                    <a:gd name="T41" fmla="*/ 108 h 242"/>
                    <a:gd name="T42" fmla="*/ 282 w 312"/>
                    <a:gd name="T43" fmla="*/ 100 h 242"/>
                    <a:gd name="T44" fmla="*/ 284 w 312"/>
                    <a:gd name="T45" fmla="*/ 108 h 242"/>
                    <a:gd name="T46" fmla="*/ 280 w 312"/>
                    <a:gd name="T47" fmla="*/ 114 h 242"/>
                    <a:gd name="T48" fmla="*/ 270 w 312"/>
                    <a:gd name="T49" fmla="*/ 120 h 242"/>
                    <a:gd name="T50" fmla="*/ 232 w 312"/>
                    <a:gd name="T51" fmla="*/ 134 h 242"/>
                    <a:gd name="T52" fmla="*/ 194 w 312"/>
                    <a:gd name="T53" fmla="*/ 148 h 242"/>
                    <a:gd name="T54" fmla="*/ 124 w 312"/>
                    <a:gd name="T55" fmla="*/ 202 h 242"/>
                    <a:gd name="T56" fmla="*/ 110 w 312"/>
                    <a:gd name="T57" fmla="*/ 208 h 242"/>
                    <a:gd name="T58" fmla="*/ 90 w 312"/>
                    <a:gd name="T59" fmla="*/ 210 h 242"/>
                    <a:gd name="T60" fmla="*/ 22 w 312"/>
                    <a:gd name="T61" fmla="*/ 242 h 242"/>
                    <a:gd name="T62" fmla="*/ 10 w 312"/>
                    <a:gd name="T63" fmla="*/ 224 h 242"/>
                    <a:gd name="T64" fmla="*/ 2 w 312"/>
                    <a:gd name="T65" fmla="*/ 202 h 242"/>
                    <a:gd name="T66" fmla="*/ 0 w 312"/>
                    <a:gd name="T67" fmla="*/ 172 h 24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12"/>
                    <a:gd name="T103" fmla="*/ 0 h 242"/>
                    <a:gd name="T104" fmla="*/ 312 w 312"/>
                    <a:gd name="T105" fmla="*/ 242 h 24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12" h="242">
                      <a:moveTo>
                        <a:pt x="0" y="172"/>
                      </a:moveTo>
                      <a:lnTo>
                        <a:pt x="0" y="172"/>
                      </a:lnTo>
                      <a:lnTo>
                        <a:pt x="30" y="160"/>
                      </a:lnTo>
                      <a:lnTo>
                        <a:pt x="54" y="148"/>
                      </a:lnTo>
                      <a:lnTo>
                        <a:pt x="64" y="142"/>
                      </a:lnTo>
                      <a:lnTo>
                        <a:pt x="70" y="134"/>
                      </a:lnTo>
                      <a:lnTo>
                        <a:pt x="132" y="44"/>
                      </a:lnTo>
                      <a:lnTo>
                        <a:pt x="200" y="2"/>
                      </a:lnTo>
                      <a:lnTo>
                        <a:pt x="270" y="0"/>
                      </a:lnTo>
                      <a:lnTo>
                        <a:pt x="272" y="2"/>
                      </a:lnTo>
                      <a:lnTo>
                        <a:pt x="274" y="8"/>
                      </a:lnTo>
                      <a:lnTo>
                        <a:pt x="274" y="12"/>
                      </a:lnTo>
                      <a:lnTo>
                        <a:pt x="270" y="14"/>
                      </a:lnTo>
                      <a:lnTo>
                        <a:pt x="266" y="18"/>
                      </a:lnTo>
                      <a:lnTo>
                        <a:pt x="258" y="20"/>
                      </a:lnTo>
                      <a:lnTo>
                        <a:pt x="214" y="24"/>
                      </a:lnTo>
                      <a:lnTo>
                        <a:pt x="156" y="60"/>
                      </a:lnTo>
                      <a:lnTo>
                        <a:pt x="232" y="42"/>
                      </a:lnTo>
                      <a:lnTo>
                        <a:pt x="246" y="42"/>
                      </a:lnTo>
                      <a:lnTo>
                        <a:pt x="272" y="42"/>
                      </a:lnTo>
                      <a:lnTo>
                        <a:pt x="306" y="42"/>
                      </a:lnTo>
                      <a:lnTo>
                        <a:pt x="308" y="46"/>
                      </a:lnTo>
                      <a:lnTo>
                        <a:pt x="312" y="52"/>
                      </a:lnTo>
                      <a:lnTo>
                        <a:pt x="312" y="56"/>
                      </a:lnTo>
                      <a:lnTo>
                        <a:pt x="310" y="60"/>
                      </a:lnTo>
                      <a:lnTo>
                        <a:pt x="306" y="62"/>
                      </a:lnTo>
                      <a:lnTo>
                        <a:pt x="298" y="66"/>
                      </a:lnTo>
                      <a:lnTo>
                        <a:pt x="300" y="68"/>
                      </a:lnTo>
                      <a:lnTo>
                        <a:pt x="302" y="72"/>
                      </a:lnTo>
                      <a:lnTo>
                        <a:pt x="304" y="76"/>
                      </a:lnTo>
                      <a:lnTo>
                        <a:pt x="302" y="78"/>
                      </a:lnTo>
                      <a:lnTo>
                        <a:pt x="298" y="82"/>
                      </a:lnTo>
                      <a:lnTo>
                        <a:pt x="292" y="84"/>
                      </a:lnTo>
                      <a:lnTo>
                        <a:pt x="246" y="98"/>
                      </a:lnTo>
                      <a:lnTo>
                        <a:pt x="200" y="124"/>
                      </a:lnTo>
                      <a:lnTo>
                        <a:pt x="252" y="108"/>
                      </a:lnTo>
                      <a:lnTo>
                        <a:pt x="282" y="100"/>
                      </a:lnTo>
                      <a:lnTo>
                        <a:pt x="284" y="102"/>
                      </a:lnTo>
                      <a:lnTo>
                        <a:pt x="284" y="108"/>
                      </a:lnTo>
                      <a:lnTo>
                        <a:pt x="282" y="110"/>
                      </a:lnTo>
                      <a:lnTo>
                        <a:pt x="280" y="114"/>
                      </a:lnTo>
                      <a:lnTo>
                        <a:pt x="276" y="118"/>
                      </a:lnTo>
                      <a:lnTo>
                        <a:pt x="270" y="120"/>
                      </a:lnTo>
                      <a:lnTo>
                        <a:pt x="232" y="134"/>
                      </a:lnTo>
                      <a:lnTo>
                        <a:pt x="194" y="148"/>
                      </a:lnTo>
                      <a:lnTo>
                        <a:pt x="166" y="172"/>
                      </a:lnTo>
                      <a:lnTo>
                        <a:pt x="124" y="202"/>
                      </a:lnTo>
                      <a:lnTo>
                        <a:pt x="110" y="208"/>
                      </a:lnTo>
                      <a:lnTo>
                        <a:pt x="100" y="210"/>
                      </a:lnTo>
                      <a:lnTo>
                        <a:pt x="90" y="210"/>
                      </a:lnTo>
                      <a:lnTo>
                        <a:pt x="22" y="242"/>
                      </a:lnTo>
                      <a:lnTo>
                        <a:pt x="18" y="238"/>
                      </a:lnTo>
                      <a:lnTo>
                        <a:pt x="10" y="224"/>
                      </a:lnTo>
                      <a:lnTo>
                        <a:pt x="6" y="214"/>
                      </a:lnTo>
                      <a:lnTo>
                        <a:pt x="2" y="202"/>
                      </a:lnTo>
                      <a:lnTo>
                        <a:pt x="0" y="188"/>
                      </a:lnTo>
                      <a:lnTo>
                        <a:pt x="0" y="17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57" name="Freeform 518"/>
                <p:cNvSpPr>
                  <a:spLocks/>
                </p:cNvSpPr>
                <p:nvPr/>
              </p:nvSpPr>
              <p:spPr bwMode="auto">
                <a:xfrm>
                  <a:off x="1586" y="3540"/>
                  <a:ext cx="474" cy="678"/>
                </a:xfrm>
                <a:custGeom>
                  <a:avLst/>
                  <a:gdLst>
                    <a:gd name="T0" fmla="*/ 12 w 474"/>
                    <a:gd name="T1" fmla="*/ 0 h 678"/>
                    <a:gd name="T2" fmla="*/ 90 w 474"/>
                    <a:gd name="T3" fmla="*/ 52 h 678"/>
                    <a:gd name="T4" fmla="*/ 156 w 474"/>
                    <a:gd name="T5" fmla="*/ 104 h 678"/>
                    <a:gd name="T6" fmla="*/ 196 w 474"/>
                    <a:gd name="T7" fmla="*/ 142 h 678"/>
                    <a:gd name="T8" fmla="*/ 226 w 474"/>
                    <a:gd name="T9" fmla="*/ 180 h 678"/>
                    <a:gd name="T10" fmla="*/ 240 w 474"/>
                    <a:gd name="T11" fmla="*/ 218 h 678"/>
                    <a:gd name="T12" fmla="*/ 240 w 474"/>
                    <a:gd name="T13" fmla="*/ 234 h 678"/>
                    <a:gd name="T14" fmla="*/ 232 w 474"/>
                    <a:gd name="T15" fmla="*/ 268 h 678"/>
                    <a:gd name="T16" fmla="*/ 198 w 474"/>
                    <a:gd name="T17" fmla="*/ 372 h 678"/>
                    <a:gd name="T18" fmla="*/ 178 w 474"/>
                    <a:gd name="T19" fmla="*/ 436 h 678"/>
                    <a:gd name="T20" fmla="*/ 172 w 474"/>
                    <a:gd name="T21" fmla="*/ 480 h 678"/>
                    <a:gd name="T22" fmla="*/ 180 w 474"/>
                    <a:gd name="T23" fmla="*/ 476 h 678"/>
                    <a:gd name="T24" fmla="*/ 220 w 474"/>
                    <a:gd name="T25" fmla="*/ 458 h 678"/>
                    <a:gd name="T26" fmla="*/ 260 w 474"/>
                    <a:gd name="T27" fmla="*/ 448 h 678"/>
                    <a:gd name="T28" fmla="*/ 284 w 474"/>
                    <a:gd name="T29" fmla="*/ 446 h 678"/>
                    <a:gd name="T30" fmla="*/ 334 w 474"/>
                    <a:gd name="T31" fmla="*/ 440 h 678"/>
                    <a:gd name="T32" fmla="*/ 384 w 474"/>
                    <a:gd name="T33" fmla="*/ 426 h 678"/>
                    <a:gd name="T34" fmla="*/ 436 w 474"/>
                    <a:gd name="T35" fmla="*/ 406 h 678"/>
                    <a:gd name="T36" fmla="*/ 434 w 474"/>
                    <a:gd name="T37" fmla="*/ 414 h 678"/>
                    <a:gd name="T38" fmla="*/ 434 w 474"/>
                    <a:gd name="T39" fmla="*/ 436 h 678"/>
                    <a:gd name="T40" fmla="*/ 444 w 474"/>
                    <a:gd name="T41" fmla="*/ 464 h 678"/>
                    <a:gd name="T42" fmla="*/ 464 w 474"/>
                    <a:gd name="T43" fmla="*/ 486 h 678"/>
                    <a:gd name="T44" fmla="*/ 474 w 474"/>
                    <a:gd name="T45" fmla="*/ 494 h 678"/>
                    <a:gd name="T46" fmla="*/ 406 w 474"/>
                    <a:gd name="T47" fmla="*/ 542 h 678"/>
                    <a:gd name="T48" fmla="*/ 302 w 474"/>
                    <a:gd name="T49" fmla="*/ 604 h 678"/>
                    <a:gd name="T50" fmla="*/ 238 w 474"/>
                    <a:gd name="T51" fmla="*/ 632 h 678"/>
                    <a:gd name="T52" fmla="*/ 170 w 474"/>
                    <a:gd name="T53" fmla="*/ 658 h 678"/>
                    <a:gd name="T54" fmla="*/ 98 w 474"/>
                    <a:gd name="T55" fmla="*/ 674 h 678"/>
                    <a:gd name="T56" fmla="*/ 92 w 474"/>
                    <a:gd name="T57" fmla="*/ 676 h 678"/>
                    <a:gd name="T58" fmla="*/ 76 w 474"/>
                    <a:gd name="T59" fmla="*/ 676 h 678"/>
                    <a:gd name="T60" fmla="*/ 66 w 474"/>
                    <a:gd name="T61" fmla="*/ 668 h 678"/>
                    <a:gd name="T62" fmla="*/ 56 w 474"/>
                    <a:gd name="T63" fmla="*/ 650 h 678"/>
                    <a:gd name="T64" fmla="*/ 32 w 474"/>
                    <a:gd name="T65" fmla="*/ 582 h 678"/>
                    <a:gd name="T66" fmla="*/ 20 w 474"/>
                    <a:gd name="T67" fmla="*/ 532 h 678"/>
                    <a:gd name="T68" fmla="*/ 6 w 474"/>
                    <a:gd name="T69" fmla="*/ 426 h 678"/>
                    <a:gd name="T70" fmla="*/ 0 w 474"/>
                    <a:gd name="T71" fmla="*/ 324 h 678"/>
                    <a:gd name="T72" fmla="*/ 2 w 474"/>
                    <a:gd name="T73" fmla="*/ 234 h 678"/>
                    <a:gd name="T74" fmla="*/ 6 w 474"/>
                    <a:gd name="T75" fmla="*/ 200 h 678"/>
                    <a:gd name="T76" fmla="*/ 10 w 474"/>
                    <a:gd name="T77" fmla="*/ 134 h 678"/>
                    <a:gd name="T78" fmla="*/ 12 w 474"/>
                    <a:gd name="T79" fmla="*/ 0 h 678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474"/>
                    <a:gd name="T121" fmla="*/ 0 h 678"/>
                    <a:gd name="T122" fmla="*/ 474 w 474"/>
                    <a:gd name="T123" fmla="*/ 678 h 678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474" h="678">
                      <a:moveTo>
                        <a:pt x="12" y="0"/>
                      </a:moveTo>
                      <a:lnTo>
                        <a:pt x="12" y="0"/>
                      </a:lnTo>
                      <a:lnTo>
                        <a:pt x="50" y="26"/>
                      </a:lnTo>
                      <a:lnTo>
                        <a:pt x="90" y="52"/>
                      </a:lnTo>
                      <a:lnTo>
                        <a:pt x="134" y="84"/>
                      </a:lnTo>
                      <a:lnTo>
                        <a:pt x="156" y="104"/>
                      </a:lnTo>
                      <a:lnTo>
                        <a:pt x="176" y="122"/>
                      </a:lnTo>
                      <a:lnTo>
                        <a:pt x="196" y="142"/>
                      </a:lnTo>
                      <a:lnTo>
                        <a:pt x="212" y="162"/>
                      </a:lnTo>
                      <a:lnTo>
                        <a:pt x="226" y="180"/>
                      </a:lnTo>
                      <a:lnTo>
                        <a:pt x="236" y="200"/>
                      </a:lnTo>
                      <a:lnTo>
                        <a:pt x="240" y="218"/>
                      </a:lnTo>
                      <a:lnTo>
                        <a:pt x="242" y="226"/>
                      </a:lnTo>
                      <a:lnTo>
                        <a:pt x="240" y="234"/>
                      </a:lnTo>
                      <a:lnTo>
                        <a:pt x="232" y="268"/>
                      </a:lnTo>
                      <a:lnTo>
                        <a:pt x="222" y="302"/>
                      </a:lnTo>
                      <a:lnTo>
                        <a:pt x="198" y="372"/>
                      </a:lnTo>
                      <a:lnTo>
                        <a:pt x="188" y="406"/>
                      </a:lnTo>
                      <a:lnTo>
                        <a:pt x="178" y="436"/>
                      </a:lnTo>
                      <a:lnTo>
                        <a:pt x="174" y="460"/>
                      </a:lnTo>
                      <a:lnTo>
                        <a:pt x="172" y="480"/>
                      </a:lnTo>
                      <a:lnTo>
                        <a:pt x="180" y="476"/>
                      </a:lnTo>
                      <a:lnTo>
                        <a:pt x="204" y="464"/>
                      </a:lnTo>
                      <a:lnTo>
                        <a:pt x="220" y="458"/>
                      </a:lnTo>
                      <a:lnTo>
                        <a:pt x="240" y="452"/>
                      </a:lnTo>
                      <a:lnTo>
                        <a:pt x="260" y="448"/>
                      </a:lnTo>
                      <a:lnTo>
                        <a:pt x="284" y="446"/>
                      </a:lnTo>
                      <a:lnTo>
                        <a:pt x="308" y="444"/>
                      </a:lnTo>
                      <a:lnTo>
                        <a:pt x="334" y="440"/>
                      </a:lnTo>
                      <a:lnTo>
                        <a:pt x="360" y="432"/>
                      </a:lnTo>
                      <a:lnTo>
                        <a:pt x="384" y="426"/>
                      </a:lnTo>
                      <a:lnTo>
                        <a:pt x="420" y="412"/>
                      </a:lnTo>
                      <a:lnTo>
                        <a:pt x="436" y="406"/>
                      </a:lnTo>
                      <a:lnTo>
                        <a:pt x="434" y="414"/>
                      </a:lnTo>
                      <a:lnTo>
                        <a:pt x="432" y="424"/>
                      </a:lnTo>
                      <a:lnTo>
                        <a:pt x="434" y="436"/>
                      </a:lnTo>
                      <a:lnTo>
                        <a:pt x="438" y="450"/>
                      </a:lnTo>
                      <a:lnTo>
                        <a:pt x="444" y="464"/>
                      </a:lnTo>
                      <a:lnTo>
                        <a:pt x="456" y="480"/>
                      </a:lnTo>
                      <a:lnTo>
                        <a:pt x="464" y="486"/>
                      </a:lnTo>
                      <a:lnTo>
                        <a:pt x="474" y="494"/>
                      </a:lnTo>
                      <a:lnTo>
                        <a:pt x="442" y="518"/>
                      </a:lnTo>
                      <a:lnTo>
                        <a:pt x="406" y="542"/>
                      </a:lnTo>
                      <a:lnTo>
                        <a:pt x="358" y="572"/>
                      </a:lnTo>
                      <a:lnTo>
                        <a:pt x="302" y="604"/>
                      </a:lnTo>
                      <a:lnTo>
                        <a:pt x="270" y="618"/>
                      </a:lnTo>
                      <a:lnTo>
                        <a:pt x="238" y="632"/>
                      </a:lnTo>
                      <a:lnTo>
                        <a:pt x="204" y="646"/>
                      </a:lnTo>
                      <a:lnTo>
                        <a:pt x="170" y="658"/>
                      </a:lnTo>
                      <a:lnTo>
                        <a:pt x="134" y="666"/>
                      </a:lnTo>
                      <a:lnTo>
                        <a:pt x="98" y="674"/>
                      </a:lnTo>
                      <a:lnTo>
                        <a:pt x="92" y="676"/>
                      </a:lnTo>
                      <a:lnTo>
                        <a:pt x="86" y="678"/>
                      </a:lnTo>
                      <a:lnTo>
                        <a:pt x="76" y="676"/>
                      </a:lnTo>
                      <a:lnTo>
                        <a:pt x="72" y="672"/>
                      </a:lnTo>
                      <a:lnTo>
                        <a:pt x="66" y="668"/>
                      </a:lnTo>
                      <a:lnTo>
                        <a:pt x="62" y="660"/>
                      </a:lnTo>
                      <a:lnTo>
                        <a:pt x="56" y="650"/>
                      </a:lnTo>
                      <a:lnTo>
                        <a:pt x="44" y="622"/>
                      </a:lnTo>
                      <a:lnTo>
                        <a:pt x="32" y="582"/>
                      </a:lnTo>
                      <a:lnTo>
                        <a:pt x="20" y="532"/>
                      </a:lnTo>
                      <a:lnTo>
                        <a:pt x="12" y="480"/>
                      </a:lnTo>
                      <a:lnTo>
                        <a:pt x="6" y="426"/>
                      </a:lnTo>
                      <a:lnTo>
                        <a:pt x="2" y="374"/>
                      </a:lnTo>
                      <a:lnTo>
                        <a:pt x="0" y="324"/>
                      </a:lnTo>
                      <a:lnTo>
                        <a:pt x="0" y="276"/>
                      </a:lnTo>
                      <a:lnTo>
                        <a:pt x="2" y="234"/>
                      </a:lnTo>
                      <a:lnTo>
                        <a:pt x="6" y="200"/>
                      </a:lnTo>
                      <a:lnTo>
                        <a:pt x="8" y="168"/>
                      </a:lnTo>
                      <a:lnTo>
                        <a:pt x="10" y="134"/>
                      </a:lnTo>
                      <a:lnTo>
                        <a:pt x="12" y="7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58" name="Freeform 519"/>
                <p:cNvSpPr>
                  <a:spLocks/>
                </p:cNvSpPr>
                <p:nvPr/>
              </p:nvSpPr>
              <p:spPr bwMode="auto">
                <a:xfrm>
                  <a:off x="1586" y="3540"/>
                  <a:ext cx="474" cy="678"/>
                </a:xfrm>
                <a:custGeom>
                  <a:avLst/>
                  <a:gdLst>
                    <a:gd name="T0" fmla="*/ 12 w 474"/>
                    <a:gd name="T1" fmla="*/ 0 h 678"/>
                    <a:gd name="T2" fmla="*/ 90 w 474"/>
                    <a:gd name="T3" fmla="*/ 52 h 678"/>
                    <a:gd name="T4" fmla="*/ 156 w 474"/>
                    <a:gd name="T5" fmla="*/ 104 h 678"/>
                    <a:gd name="T6" fmla="*/ 196 w 474"/>
                    <a:gd name="T7" fmla="*/ 142 h 678"/>
                    <a:gd name="T8" fmla="*/ 226 w 474"/>
                    <a:gd name="T9" fmla="*/ 180 h 678"/>
                    <a:gd name="T10" fmla="*/ 240 w 474"/>
                    <a:gd name="T11" fmla="*/ 218 h 678"/>
                    <a:gd name="T12" fmla="*/ 240 w 474"/>
                    <a:gd name="T13" fmla="*/ 234 h 678"/>
                    <a:gd name="T14" fmla="*/ 232 w 474"/>
                    <a:gd name="T15" fmla="*/ 268 h 678"/>
                    <a:gd name="T16" fmla="*/ 198 w 474"/>
                    <a:gd name="T17" fmla="*/ 372 h 678"/>
                    <a:gd name="T18" fmla="*/ 178 w 474"/>
                    <a:gd name="T19" fmla="*/ 436 h 678"/>
                    <a:gd name="T20" fmla="*/ 172 w 474"/>
                    <a:gd name="T21" fmla="*/ 480 h 678"/>
                    <a:gd name="T22" fmla="*/ 180 w 474"/>
                    <a:gd name="T23" fmla="*/ 476 h 678"/>
                    <a:gd name="T24" fmla="*/ 220 w 474"/>
                    <a:gd name="T25" fmla="*/ 458 h 678"/>
                    <a:gd name="T26" fmla="*/ 260 w 474"/>
                    <a:gd name="T27" fmla="*/ 448 h 678"/>
                    <a:gd name="T28" fmla="*/ 284 w 474"/>
                    <a:gd name="T29" fmla="*/ 446 h 678"/>
                    <a:gd name="T30" fmla="*/ 334 w 474"/>
                    <a:gd name="T31" fmla="*/ 440 h 678"/>
                    <a:gd name="T32" fmla="*/ 384 w 474"/>
                    <a:gd name="T33" fmla="*/ 426 h 678"/>
                    <a:gd name="T34" fmla="*/ 436 w 474"/>
                    <a:gd name="T35" fmla="*/ 406 h 678"/>
                    <a:gd name="T36" fmla="*/ 434 w 474"/>
                    <a:gd name="T37" fmla="*/ 414 h 678"/>
                    <a:gd name="T38" fmla="*/ 434 w 474"/>
                    <a:gd name="T39" fmla="*/ 436 h 678"/>
                    <a:gd name="T40" fmla="*/ 444 w 474"/>
                    <a:gd name="T41" fmla="*/ 464 h 678"/>
                    <a:gd name="T42" fmla="*/ 464 w 474"/>
                    <a:gd name="T43" fmla="*/ 486 h 678"/>
                    <a:gd name="T44" fmla="*/ 474 w 474"/>
                    <a:gd name="T45" fmla="*/ 494 h 678"/>
                    <a:gd name="T46" fmla="*/ 406 w 474"/>
                    <a:gd name="T47" fmla="*/ 542 h 678"/>
                    <a:gd name="T48" fmla="*/ 302 w 474"/>
                    <a:gd name="T49" fmla="*/ 604 h 678"/>
                    <a:gd name="T50" fmla="*/ 238 w 474"/>
                    <a:gd name="T51" fmla="*/ 632 h 678"/>
                    <a:gd name="T52" fmla="*/ 170 w 474"/>
                    <a:gd name="T53" fmla="*/ 658 h 678"/>
                    <a:gd name="T54" fmla="*/ 98 w 474"/>
                    <a:gd name="T55" fmla="*/ 674 h 678"/>
                    <a:gd name="T56" fmla="*/ 92 w 474"/>
                    <a:gd name="T57" fmla="*/ 676 h 678"/>
                    <a:gd name="T58" fmla="*/ 76 w 474"/>
                    <a:gd name="T59" fmla="*/ 676 h 678"/>
                    <a:gd name="T60" fmla="*/ 66 w 474"/>
                    <a:gd name="T61" fmla="*/ 668 h 678"/>
                    <a:gd name="T62" fmla="*/ 56 w 474"/>
                    <a:gd name="T63" fmla="*/ 650 h 678"/>
                    <a:gd name="T64" fmla="*/ 32 w 474"/>
                    <a:gd name="T65" fmla="*/ 582 h 678"/>
                    <a:gd name="T66" fmla="*/ 20 w 474"/>
                    <a:gd name="T67" fmla="*/ 532 h 678"/>
                    <a:gd name="T68" fmla="*/ 6 w 474"/>
                    <a:gd name="T69" fmla="*/ 426 h 678"/>
                    <a:gd name="T70" fmla="*/ 0 w 474"/>
                    <a:gd name="T71" fmla="*/ 324 h 678"/>
                    <a:gd name="T72" fmla="*/ 2 w 474"/>
                    <a:gd name="T73" fmla="*/ 234 h 678"/>
                    <a:gd name="T74" fmla="*/ 6 w 474"/>
                    <a:gd name="T75" fmla="*/ 200 h 678"/>
                    <a:gd name="T76" fmla="*/ 10 w 474"/>
                    <a:gd name="T77" fmla="*/ 134 h 678"/>
                    <a:gd name="T78" fmla="*/ 12 w 474"/>
                    <a:gd name="T79" fmla="*/ 0 h 678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474"/>
                    <a:gd name="T121" fmla="*/ 0 h 678"/>
                    <a:gd name="T122" fmla="*/ 474 w 474"/>
                    <a:gd name="T123" fmla="*/ 678 h 678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474" h="678">
                      <a:moveTo>
                        <a:pt x="12" y="0"/>
                      </a:moveTo>
                      <a:lnTo>
                        <a:pt x="12" y="0"/>
                      </a:lnTo>
                      <a:lnTo>
                        <a:pt x="50" y="26"/>
                      </a:lnTo>
                      <a:lnTo>
                        <a:pt x="90" y="52"/>
                      </a:lnTo>
                      <a:lnTo>
                        <a:pt x="134" y="84"/>
                      </a:lnTo>
                      <a:lnTo>
                        <a:pt x="156" y="104"/>
                      </a:lnTo>
                      <a:lnTo>
                        <a:pt x="176" y="122"/>
                      </a:lnTo>
                      <a:lnTo>
                        <a:pt x="196" y="142"/>
                      </a:lnTo>
                      <a:lnTo>
                        <a:pt x="212" y="162"/>
                      </a:lnTo>
                      <a:lnTo>
                        <a:pt x="226" y="180"/>
                      </a:lnTo>
                      <a:lnTo>
                        <a:pt x="236" y="200"/>
                      </a:lnTo>
                      <a:lnTo>
                        <a:pt x="240" y="218"/>
                      </a:lnTo>
                      <a:lnTo>
                        <a:pt x="242" y="226"/>
                      </a:lnTo>
                      <a:lnTo>
                        <a:pt x="240" y="234"/>
                      </a:lnTo>
                      <a:lnTo>
                        <a:pt x="232" y="268"/>
                      </a:lnTo>
                      <a:lnTo>
                        <a:pt x="222" y="302"/>
                      </a:lnTo>
                      <a:lnTo>
                        <a:pt x="198" y="372"/>
                      </a:lnTo>
                      <a:lnTo>
                        <a:pt x="188" y="406"/>
                      </a:lnTo>
                      <a:lnTo>
                        <a:pt x="178" y="436"/>
                      </a:lnTo>
                      <a:lnTo>
                        <a:pt x="174" y="460"/>
                      </a:lnTo>
                      <a:lnTo>
                        <a:pt x="172" y="480"/>
                      </a:lnTo>
                      <a:lnTo>
                        <a:pt x="180" y="476"/>
                      </a:lnTo>
                      <a:lnTo>
                        <a:pt x="204" y="464"/>
                      </a:lnTo>
                      <a:lnTo>
                        <a:pt x="220" y="458"/>
                      </a:lnTo>
                      <a:lnTo>
                        <a:pt x="240" y="452"/>
                      </a:lnTo>
                      <a:lnTo>
                        <a:pt x="260" y="448"/>
                      </a:lnTo>
                      <a:lnTo>
                        <a:pt x="284" y="446"/>
                      </a:lnTo>
                      <a:lnTo>
                        <a:pt x="308" y="444"/>
                      </a:lnTo>
                      <a:lnTo>
                        <a:pt x="334" y="440"/>
                      </a:lnTo>
                      <a:lnTo>
                        <a:pt x="360" y="432"/>
                      </a:lnTo>
                      <a:lnTo>
                        <a:pt x="384" y="426"/>
                      </a:lnTo>
                      <a:lnTo>
                        <a:pt x="420" y="412"/>
                      </a:lnTo>
                      <a:lnTo>
                        <a:pt x="436" y="406"/>
                      </a:lnTo>
                      <a:lnTo>
                        <a:pt x="434" y="414"/>
                      </a:lnTo>
                      <a:lnTo>
                        <a:pt x="432" y="424"/>
                      </a:lnTo>
                      <a:lnTo>
                        <a:pt x="434" y="436"/>
                      </a:lnTo>
                      <a:lnTo>
                        <a:pt x="438" y="450"/>
                      </a:lnTo>
                      <a:lnTo>
                        <a:pt x="444" y="464"/>
                      </a:lnTo>
                      <a:lnTo>
                        <a:pt x="456" y="480"/>
                      </a:lnTo>
                      <a:lnTo>
                        <a:pt x="464" y="486"/>
                      </a:lnTo>
                      <a:lnTo>
                        <a:pt x="474" y="494"/>
                      </a:lnTo>
                      <a:lnTo>
                        <a:pt x="442" y="518"/>
                      </a:lnTo>
                      <a:lnTo>
                        <a:pt x="406" y="542"/>
                      </a:lnTo>
                      <a:lnTo>
                        <a:pt x="358" y="572"/>
                      </a:lnTo>
                      <a:lnTo>
                        <a:pt x="302" y="604"/>
                      </a:lnTo>
                      <a:lnTo>
                        <a:pt x="270" y="618"/>
                      </a:lnTo>
                      <a:lnTo>
                        <a:pt x="238" y="632"/>
                      </a:lnTo>
                      <a:lnTo>
                        <a:pt x="204" y="646"/>
                      </a:lnTo>
                      <a:lnTo>
                        <a:pt x="170" y="658"/>
                      </a:lnTo>
                      <a:lnTo>
                        <a:pt x="134" y="666"/>
                      </a:lnTo>
                      <a:lnTo>
                        <a:pt x="98" y="674"/>
                      </a:lnTo>
                      <a:lnTo>
                        <a:pt x="92" y="676"/>
                      </a:lnTo>
                      <a:lnTo>
                        <a:pt x="86" y="678"/>
                      </a:lnTo>
                      <a:lnTo>
                        <a:pt x="76" y="676"/>
                      </a:lnTo>
                      <a:lnTo>
                        <a:pt x="72" y="672"/>
                      </a:lnTo>
                      <a:lnTo>
                        <a:pt x="66" y="668"/>
                      </a:lnTo>
                      <a:lnTo>
                        <a:pt x="62" y="660"/>
                      </a:lnTo>
                      <a:lnTo>
                        <a:pt x="56" y="650"/>
                      </a:lnTo>
                      <a:lnTo>
                        <a:pt x="44" y="622"/>
                      </a:lnTo>
                      <a:lnTo>
                        <a:pt x="32" y="582"/>
                      </a:lnTo>
                      <a:lnTo>
                        <a:pt x="20" y="532"/>
                      </a:lnTo>
                      <a:lnTo>
                        <a:pt x="12" y="480"/>
                      </a:lnTo>
                      <a:lnTo>
                        <a:pt x="6" y="426"/>
                      </a:lnTo>
                      <a:lnTo>
                        <a:pt x="2" y="374"/>
                      </a:lnTo>
                      <a:lnTo>
                        <a:pt x="0" y="324"/>
                      </a:lnTo>
                      <a:lnTo>
                        <a:pt x="0" y="276"/>
                      </a:lnTo>
                      <a:lnTo>
                        <a:pt x="2" y="234"/>
                      </a:lnTo>
                      <a:lnTo>
                        <a:pt x="6" y="200"/>
                      </a:lnTo>
                      <a:lnTo>
                        <a:pt x="8" y="168"/>
                      </a:lnTo>
                      <a:lnTo>
                        <a:pt x="10" y="134"/>
                      </a:lnTo>
                      <a:lnTo>
                        <a:pt x="12" y="7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59" name="Freeform 520"/>
                <p:cNvSpPr>
                  <a:spLocks/>
                </p:cNvSpPr>
                <p:nvPr/>
              </p:nvSpPr>
              <p:spPr bwMode="auto">
                <a:xfrm>
                  <a:off x="1652" y="3562"/>
                  <a:ext cx="142" cy="370"/>
                </a:xfrm>
                <a:custGeom>
                  <a:avLst/>
                  <a:gdLst>
                    <a:gd name="T0" fmla="*/ 0 w 142"/>
                    <a:gd name="T1" fmla="*/ 0 h 370"/>
                    <a:gd name="T2" fmla="*/ 0 w 142"/>
                    <a:gd name="T3" fmla="*/ 0 h 370"/>
                    <a:gd name="T4" fmla="*/ 10 w 142"/>
                    <a:gd name="T5" fmla="*/ 8 h 370"/>
                    <a:gd name="T6" fmla="*/ 32 w 142"/>
                    <a:gd name="T7" fmla="*/ 30 h 370"/>
                    <a:gd name="T8" fmla="*/ 62 w 142"/>
                    <a:gd name="T9" fmla="*/ 64 h 370"/>
                    <a:gd name="T10" fmla="*/ 78 w 142"/>
                    <a:gd name="T11" fmla="*/ 84 h 370"/>
                    <a:gd name="T12" fmla="*/ 92 w 142"/>
                    <a:gd name="T13" fmla="*/ 108 h 370"/>
                    <a:gd name="T14" fmla="*/ 108 w 142"/>
                    <a:gd name="T15" fmla="*/ 134 h 370"/>
                    <a:gd name="T16" fmla="*/ 120 w 142"/>
                    <a:gd name="T17" fmla="*/ 162 h 370"/>
                    <a:gd name="T18" fmla="*/ 132 w 142"/>
                    <a:gd name="T19" fmla="*/ 194 h 370"/>
                    <a:gd name="T20" fmla="*/ 138 w 142"/>
                    <a:gd name="T21" fmla="*/ 226 h 370"/>
                    <a:gd name="T22" fmla="*/ 142 w 142"/>
                    <a:gd name="T23" fmla="*/ 260 h 370"/>
                    <a:gd name="T24" fmla="*/ 142 w 142"/>
                    <a:gd name="T25" fmla="*/ 276 h 370"/>
                    <a:gd name="T26" fmla="*/ 142 w 142"/>
                    <a:gd name="T27" fmla="*/ 294 h 370"/>
                    <a:gd name="T28" fmla="*/ 140 w 142"/>
                    <a:gd name="T29" fmla="*/ 312 h 370"/>
                    <a:gd name="T30" fmla="*/ 136 w 142"/>
                    <a:gd name="T31" fmla="*/ 332 h 370"/>
                    <a:gd name="T32" fmla="*/ 130 w 142"/>
                    <a:gd name="T33" fmla="*/ 350 h 370"/>
                    <a:gd name="T34" fmla="*/ 122 w 142"/>
                    <a:gd name="T35" fmla="*/ 370 h 370"/>
                    <a:gd name="T36" fmla="*/ 122 w 142"/>
                    <a:gd name="T37" fmla="*/ 370 h 370"/>
                    <a:gd name="T38" fmla="*/ 124 w 142"/>
                    <a:gd name="T39" fmla="*/ 362 h 370"/>
                    <a:gd name="T40" fmla="*/ 128 w 142"/>
                    <a:gd name="T41" fmla="*/ 340 h 370"/>
                    <a:gd name="T42" fmla="*/ 130 w 142"/>
                    <a:gd name="T43" fmla="*/ 306 h 370"/>
                    <a:gd name="T44" fmla="*/ 130 w 142"/>
                    <a:gd name="T45" fmla="*/ 286 h 370"/>
                    <a:gd name="T46" fmla="*/ 128 w 142"/>
                    <a:gd name="T47" fmla="*/ 262 h 370"/>
                    <a:gd name="T48" fmla="*/ 122 w 142"/>
                    <a:gd name="T49" fmla="*/ 236 h 370"/>
                    <a:gd name="T50" fmla="*/ 116 w 142"/>
                    <a:gd name="T51" fmla="*/ 208 h 370"/>
                    <a:gd name="T52" fmla="*/ 106 w 142"/>
                    <a:gd name="T53" fmla="*/ 178 h 370"/>
                    <a:gd name="T54" fmla="*/ 94 w 142"/>
                    <a:gd name="T55" fmla="*/ 146 h 370"/>
                    <a:gd name="T56" fmla="*/ 76 w 142"/>
                    <a:gd name="T57" fmla="*/ 112 h 370"/>
                    <a:gd name="T58" fmla="*/ 56 w 142"/>
                    <a:gd name="T59" fmla="*/ 76 h 370"/>
                    <a:gd name="T60" fmla="*/ 30 w 142"/>
                    <a:gd name="T61" fmla="*/ 38 h 370"/>
                    <a:gd name="T62" fmla="*/ 0 w 142"/>
                    <a:gd name="T63" fmla="*/ 0 h 3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142"/>
                    <a:gd name="T97" fmla="*/ 0 h 370"/>
                    <a:gd name="T98" fmla="*/ 142 w 142"/>
                    <a:gd name="T99" fmla="*/ 370 h 3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142" h="37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" y="8"/>
                      </a:lnTo>
                      <a:lnTo>
                        <a:pt x="32" y="30"/>
                      </a:lnTo>
                      <a:lnTo>
                        <a:pt x="62" y="64"/>
                      </a:lnTo>
                      <a:lnTo>
                        <a:pt x="78" y="84"/>
                      </a:lnTo>
                      <a:lnTo>
                        <a:pt x="92" y="108"/>
                      </a:lnTo>
                      <a:lnTo>
                        <a:pt x="108" y="134"/>
                      </a:lnTo>
                      <a:lnTo>
                        <a:pt x="120" y="162"/>
                      </a:lnTo>
                      <a:lnTo>
                        <a:pt x="132" y="194"/>
                      </a:lnTo>
                      <a:lnTo>
                        <a:pt x="138" y="226"/>
                      </a:lnTo>
                      <a:lnTo>
                        <a:pt x="142" y="260"/>
                      </a:lnTo>
                      <a:lnTo>
                        <a:pt x="142" y="276"/>
                      </a:lnTo>
                      <a:lnTo>
                        <a:pt x="142" y="294"/>
                      </a:lnTo>
                      <a:lnTo>
                        <a:pt x="140" y="312"/>
                      </a:lnTo>
                      <a:lnTo>
                        <a:pt x="136" y="332"/>
                      </a:lnTo>
                      <a:lnTo>
                        <a:pt x="130" y="350"/>
                      </a:lnTo>
                      <a:lnTo>
                        <a:pt x="122" y="370"/>
                      </a:lnTo>
                      <a:lnTo>
                        <a:pt x="124" y="362"/>
                      </a:lnTo>
                      <a:lnTo>
                        <a:pt x="128" y="340"/>
                      </a:lnTo>
                      <a:lnTo>
                        <a:pt x="130" y="306"/>
                      </a:lnTo>
                      <a:lnTo>
                        <a:pt x="130" y="286"/>
                      </a:lnTo>
                      <a:lnTo>
                        <a:pt x="128" y="262"/>
                      </a:lnTo>
                      <a:lnTo>
                        <a:pt x="122" y="236"/>
                      </a:lnTo>
                      <a:lnTo>
                        <a:pt x="116" y="208"/>
                      </a:lnTo>
                      <a:lnTo>
                        <a:pt x="106" y="178"/>
                      </a:lnTo>
                      <a:lnTo>
                        <a:pt x="94" y="146"/>
                      </a:lnTo>
                      <a:lnTo>
                        <a:pt x="76" y="112"/>
                      </a:lnTo>
                      <a:lnTo>
                        <a:pt x="56" y="76"/>
                      </a:lnTo>
                      <a:lnTo>
                        <a:pt x="30" y="3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60" name="Freeform 521"/>
                <p:cNvSpPr>
                  <a:spLocks/>
                </p:cNvSpPr>
                <p:nvPr/>
              </p:nvSpPr>
              <p:spPr bwMode="auto">
                <a:xfrm>
                  <a:off x="1652" y="3562"/>
                  <a:ext cx="142" cy="370"/>
                </a:xfrm>
                <a:custGeom>
                  <a:avLst/>
                  <a:gdLst>
                    <a:gd name="T0" fmla="*/ 0 w 142"/>
                    <a:gd name="T1" fmla="*/ 0 h 370"/>
                    <a:gd name="T2" fmla="*/ 0 w 142"/>
                    <a:gd name="T3" fmla="*/ 0 h 370"/>
                    <a:gd name="T4" fmla="*/ 10 w 142"/>
                    <a:gd name="T5" fmla="*/ 8 h 370"/>
                    <a:gd name="T6" fmla="*/ 32 w 142"/>
                    <a:gd name="T7" fmla="*/ 30 h 370"/>
                    <a:gd name="T8" fmla="*/ 62 w 142"/>
                    <a:gd name="T9" fmla="*/ 64 h 370"/>
                    <a:gd name="T10" fmla="*/ 78 w 142"/>
                    <a:gd name="T11" fmla="*/ 84 h 370"/>
                    <a:gd name="T12" fmla="*/ 92 w 142"/>
                    <a:gd name="T13" fmla="*/ 108 h 370"/>
                    <a:gd name="T14" fmla="*/ 108 w 142"/>
                    <a:gd name="T15" fmla="*/ 134 h 370"/>
                    <a:gd name="T16" fmla="*/ 120 w 142"/>
                    <a:gd name="T17" fmla="*/ 162 h 370"/>
                    <a:gd name="T18" fmla="*/ 132 w 142"/>
                    <a:gd name="T19" fmla="*/ 194 h 370"/>
                    <a:gd name="T20" fmla="*/ 138 w 142"/>
                    <a:gd name="T21" fmla="*/ 226 h 370"/>
                    <a:gd name="T22" fmla="*/ 142 w 142"/>
                    <a:gd name="T23" fmla="*/ 260 h 370"/>
                    <a:gd name="T24" fmla="*/ 142 w 142"/>
                    <a:gd name="T25" fmla="*/ 276 h 370"/>
                    <a:gd name="T26" fmla="*/ 142 w 142"/>
                    <a:gd name="T27" fmla="*/ 294 h 370"/>
                    <a:gd name="T28" fmla="*/ 140 w 142"/>
                    <a:gd name="T29" fmla="*/ 312 h 370"/>
                    <a:gd name="T30" fmla="*/ 136 w 142"/>
                    <a:gd name="T31" fmla="*/ 332 h 370"/>
                    <a:gd name="T32" fmla="*/ 130 w 142"/>
                    <a:gd name="T33" fmla="*/ 350 h 370"/>
                    <a:gd name="T34" fmla="*/ 122 w 142"/>
                    <a:gd name="T35" fmla="*/ 370 h 370"/>
                    <a:gd name="T36" fmla="*/ 122 w 142"/>
                    <a:gd name="T37" fmla="*/ 370 h 370"/>
                    <a:gd name="T38" fmla="*/ 124 w 142"/>
                    <a:gd name="T39" fmla="*/ 362 h 370"/>
                    <a:gd name="T40" fmla="*/ 128 w 142"/>
                    <a:gd name="T41" fmla="*/ 340 h 370"/>
                    <a:gd name="T42" fmla="*/ 130 w 142"/>
                    <a:gd name="T43" fmla="*/ 306 h 370"/>
                    <a:gd name="T44" fmla="*/ 130 w 142"/>
                    <a:gd name="T45" fmla="*/ 286 h 370"/>
                    <a:gd name="T46" fmla="*/ 128 w 142"/>
                    <a:gd name="T47" fmla="*/ 262 h 370"/>
                    <a:gd name="T48" fmla="*/ 122 w 142"/>
                    <a:gd name="T49" fmla="*/ 236 h 370"/>
                    <a:gd name="T50" fmla="*/ 116 w 142"/>
                    <a:gd name="T51" fmla="*/ 208 h 370"/>
                    <a:gd name="T52" fmla="*/ 106 w 142"/>
                    <a:gd name="T53" fmla="*/ 178 h 370"/>
                    <a:gd name="T54" fmla="*/ 94 w 142"/>
                    <a:gd name="T55" fmla="*/ 146 h 370"/>
                    <a:gd name="T56" fmla="*/ 76 w 142"/>
                    <a:gd name="T57" fmla="*/ 112 h 370"/>
                    <a:gd name="T58" fmla="*/ 56 w 142"/>
                    <a:gd name="T59" fmla="*/ 76 h 370"/>
                    <a:gd name="T60" fmla="*/ 30 w 142"/>
                    <a:gd name="T61" fmla="*/ 38 h 370"/>
                    <a:gd name="T62" fmla="*/ 0 w 142"/>
                    <a:gd name="T63" fmla="*/ 0 h 3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142"/>
                    <a:gd name="T97" fmla="*/ 0 h 370"/>
                    <a:gd name="T98" fmla="*/ 142 w 142"/>
                    <a:gd name="T99" fmla="*/ 370 h 3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142" h="37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" y="8"/>
                      </a:lnTo>
                      <a:lnTo>
                        <a:pt x="32" y="30"/>
                      </a:lnTo>
                      <a:lnTo>
                        <a:pt x="62" y="64"/>
                      </a:lnTo>
                      <a:lnTo>
                        <a:pt x="78" y="84"/>
                      </a:lnTo>
                      <a:lnTo>
                        <a:pt x="92" y="108"/>
                      </a:lnTo>
                      <a:lnTo>
                        <a:pt x="108" y="134"/>
                      </a:lnTo>
                      <a:lnTo>
                        <a:pt x="120" y="162"/>
                      </a:lnTo>
                      <a:lnTo>
                        <a:pt x="132" y="194"/>
                      </a:lnTo>
                      <a:lnTo>
                        <a:pt x="138" y="226"/>
                      </a:lnTo>
                      <a:lnTo>
                        <a:pt x="142" y="260"/>
                      </a:lnTo>
                      <a:lnTo>
                        <a:pt x="142" y="276"/>
                      </a:lnTo>
                      <a:lnTo>
                        <a:pt x="142" y="294"/>
                      </a:lnTo>
                      <a:lnTo>
                        <a:pt x="140" y="312"/>
                      </a:lnTo>
                      <a:lnTo>
                        <a:pt x="136" y="332"/>
                      </a:lnTo>
                      <a:lnTo>
                        <a:pt x="130" y="350"/>
                      </a:lnTo>
                      <a:lnTo>
                        <a:pt x="122" y="370"/>
                      </a:lnTo>
                      <a:lnTo>
                        <a:pt x="124" y="362"/>
                      </a:lnTo>
                      <a:lnTo>
                        <a:pt x="128" y="340"/>
                      </a:lnTo>
                      <a:lnTo>
                        <a:pt x="130" y="306"/>
                      </a:lnTo>
                      <a:lnTo>
                        <a:pt x="130" y="286"/>
                      </a:lnTo>
                      <a:lnTo>
                        <a:pt x="128" y="262"/>
                      </a:lnTo>
                      <a:lnTo>
                        <a:pt x="122" y="236"/>
                      </a:lnTo>
                      <a:lnTo>
                        <a:pt x="116" y="208"/>
                      </a:lnTo>
                      <a:lnTo>
                        <a:pt x="106" y="178"/>
                      </a:lnTo>
                      <a:lnTo>
                        <a:pt x="94" y="146"/>
                      </a:lnTo>
                      <a:lnTo>
                        <a:pt x="76" y="112"/>
                      </a:lnTo>
                      <a:lnTo>
                        <a:pt x="56" y="76"/>
                      </a:lnTo>
                      <a:lnTo>
                        <a:pt x="30" y="38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61" name="Freeform 522"/>
                <p:cNvSpPr>
                  <a:spLocks/>
                </p:cNvSpPr>
                <p:nvPr/>
              </p:nvSpPr>
              <p:spPr bwMode="auto">
                <a:xfrm>
                  <a:off x="2150" y="3390"/>
                  <a:ext cx="8" cy="14"/>
                </a:xfrm>
                <a:custGeom>
                  <a:avLst/>
                  <a:gdLst>
                    <a:gd name="T0" fmla="*/ 6 w 8"/>
                    <a:gd name="T1" fmla="*/ 0 h 14"/>
                    <a:gd name="T2" fmla="*/ 6 w 8"/>
                    <a:gd name="T3" fmla="*/ 0 h 14"/>
                    <a:gd name="T4" fmla="*/ 8 w 8"/>
                    <a:gd name="T5" fmla="*/ 6 h 14"/>
                    <a:gd name="T6" fmla="*/ 6 w 8"/>
                    <a:gd name="T7" fmla="*/ 10 h 14"/>
                    <a:gd name="T8" fmla="*/ 0 w 8"/>
                    <a:gd name="T9" fmla="*/ 14 h 14"/>
                    <a:gd name="T10" fmla="*/ 0 w 8"/>
                    <a:gd name="T11" fmla="*/ 14 h 14"/>
                    <a:gd name="T12" fmla="*/ 2 w 8"/>
                    <a:gd name="T13" fmla="*/ 8 h 14"/>
                    <a:gd name="T14" fmla="*/ 6 w 8"/>
                    <a:gd name="T15" fmla="*/ 0 h 1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8"/>
                    <a:gd name="T25" fmla="*/ 0 h 14"/>
                    <a:gd name="T26" fmla="*/ 8 w 8"/>
                    <a:gd name="T27" fmla="*/ 14 h 14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8" h="14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8" y="6"/>
                      </a:lnTo>
                      <a:lnTo>
                        <a:pt x="6" y="10"/>
                      </a:lnTo>
                      <a:lnTo>
                        <a:pt x="0" y="14"/>
                      </a:lnTo>
                      <a:lnTo>
                        <a:pt x="2" y="8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62" name="Freeform 523"/>
                <p:cNvSpPr>
                  <a:spLocks/>
                </p:cNvSpPr>
                <p:nvPr/>
              </p:nvSpPr>
              <p:spPr bwMode="auto">
                <a:xfrm>
                  <a:off x="2150" y="3390"/>
                  <a:ext cx="8" cy="14"/>
                </a:xfrm>
                <a:custGeom>
                  <a:avLst/>
                  <a:gdLst>
                    <a:gd name="T0" fmla="*/ 6 w 8"/>
                    <a:gd name="T1" fmla="*/ 0 h 14"/>
                    <a:gd name="T2" fmla="*/ 6 w 8"/>
                    <a:gd name="T3" fmla="*/ 0 h 14"/>
                    <a:gd name="T4" fmla="*/ 8 w 8"/>
                    <a:gd name="T5" fmla="*/ 6 h 14"/>
                    <a:gd name="T6" fmla="*/ 6 w 8"/>
                    <a:gd name="T7" fmla="*/ 10 h 14"/>
                    <a:gd name="T8" fmla="*/ 0 w 8"/>
                    <a:gd name="T9" fmla="*/ 14 h 14"/>
                    <a:gd name="T10" fmla="*/ 0 w 8"/>
                    <a:gd name="T11" fmla="*/ 14 h 14"/>
                    <a:gd name="T12" fmla="*/ 2 w 8"/>
                    <a:gd name="T13" fmla="*/ 8 h 14"/>
                    <a:gd name="T14" fmla="*/ 6 w 8"/>
                    <a:gd name="T15" fmla="*/ 0 h 1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8"/>
                    <a:gd name="T25" fmla="*/ 0 h 14"/>
                    <a:gd name="T26" fmla="*/ 8 w 8"/>
                    <a:gd name="T27" fmla="*/ 14 h 14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8" h="14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8" y="6"/>
                      </a:lnTo>
                      <a:lnTo>
                        <a:pt x="6" y="10"/>
                      </a:lnTo>
                      <a:lnTo>
                        <a:pt x="0" y="14"/>
                      </a:lnTo>
                      <a:lnTo>
                        <a:pt x="2" y="8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63" name="Freeform 524"/>
                <p:cNvSpPr>
                  <a:spLocks/>
                </p:cNvSpPr>
                <p:nvPr/>
              </p:nvSpPr>
              <p:spPr bwMode="auto">
                <a:xfrm>
                  <a:off x="1998" y="3318"/>
                  <a:ext cx="116" cy="110"/>
                </a:xfrm>
                <a:custGeom>
                  <a:avLst/>
                  <a:gdLst>
                    <a:gd name="T0" fmla="*/ 116 w 116"/>
                    <a:gd name="T1" fmla="*/ 84 h 110"/>
                    <a:gd name="T2" fmla="*/ 116 w 116"/>
                    <a:gd name="T3" fmla="*/ 84 h 110"/>
                    <a:gd name="T4" fmla="*/ 108 w 116"/>
                    <a:gd name="T5" fmla="*/ 84 h 110"/>
                    <a:gd name="T6" fmla="*/ 88 w 116"/>
                    <a:gd name="T7" fmla="*/ 78 h 110"/>
                    <a:gd name="T8" fmla="*/ 74 w 116"/>
                    <a:gd name="T9" fmla="*/ 74 h 110"/>
                    <a:gd name="T10" fmla="*/ 62 w 116"/>
                    <a:gd name="T11" fmla="*/ 68 h 110"/>
                    <a:gd name="T12" fmla="*/ 48 w 116"/>
                    <a:gd name="T13" fmla="*/ 60 h 110"/>
                    <a:gd name="T14" fmla="*/ 36 w 116"/>
                    <a:gd name="T15" fmla="*/ 52 h 110"/>
                    <a:gd name="T16" fmla="*/ 36 w 116"/>
                    <a:gd name="T17" fmla="*/ 52 h 110"/>
                    <a:gd name="T18" fmla="*/ 18 w 116"/>
                    <a:gd name="T19" fmla="*/ 30 h 110"/>
                    <a:gd name="T20" fmla="*/ 6 w 116"/>
                    <a:gd name="T21" fmla="*/ 14 h 110"/>
                    <a:gd name="T22" fmla="*/ 2 w 116"/>
                    <a:gd name="T23" fmla="*/ 4 h 110"/>
                    <a:gd name="T24" fmla="*/ 0 w 116"/>
                    <a:gd name="T25" fmla="*/ 0 h 110"/>
                    <a:gd name="T26" fmla="*/ 0 w 116"/>
                    <a:gd name="T27" fmla="*/ 0 h 110"/>
                    <a:gd name="T28" fmla="*/ 4 w 116"/>
                    <a:gd name="T29" fmla="*/ 12 h 110"/>
                    <a:gd name="T30" fmla="*/ 14 w 116"/>
                    <a:gd name="T31" fmla="*/ 38 h 110"/>
                    <a:gd name="T32" fmla="*/ 22 w 116"/>
                    <a:gd name="T33" fmla="*/ 54 h 110"/>
                    <a:gd name="T34" fmla="*/ 30 w 116"/>
                    <a:gd name="T35" fmla="*/ 70 h 110"/>
                    <a:gd name="T36" fmla="*/ 40 w 116"/>
                    <a:gd name="T37" fmla="*/ 84 h 110"/>
                    <a:gd name="T38" fmla="*/ 52 w 116"/>
                    <a:gd name="T39" fmla="*/ 98 h 110"/>
                    <a:gd name="T40" fmla="*/ 52 w 116"/>
                    <a:gd name="T41" fmla="*/ 98 h 110"/>
                    <a:gd name="T42" fmla="*/ 64 w 116"/>
                    <a:gd name="T43" fmla="*/ 106 h 110"/>
                    <a:gd name="T44" fmla="*/ 74 w 116"/>
                    <a:gd name="T45" fmla="*/ 110 h 110"/>
                    <a:gd name="T46" fmla="*/ 84 w 116"/>
                    <a:gd name="T47" fmla="*/ 110 h 110"/>
                    <a:gd name="T48" fmla="*/ 92 w 116"/>
                    <a:gd name="T49" fmla="*/ 108 h 110"/>
                    <a:gd name="T50" fmla="*/ 100 w 116"/>
                    <a:gd name="T51" fmla="*/ 102 h 110"/>
                    <a:gd name="T52" fmla="*/ 106 w 116"/>
                    <a:gd name="T53" fmla="*/ 96 h 110"/>
                    <a:gd name="T54" fmla="*/ 116 w 116"/>
                    <a:gd name="T55" fmla="*/ 84 h 110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116"/>
                    <a:gd name="T85" fmla="*/ 0 h 110"/>
                    <a:gd name="T86" fmla="*/ 116 w 116"/>
                    <a:gd name="T87" fmla="*/ 110 h 110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116" h="110">
                      <a:moveTo>
                        <a:pt x="116" y="84"/>
                      </a:moveTo>
                      <a:lnTo>
                        <a:pt x="116" y="84"/>
                      </a:lnTo>
                      <a:lnTo>
                        <a:pt x="108" y="84"/>
                      </a:lnTo>
                      <a:lnTo>
                        <a:pt x="88" y="78"/>
                      </a:lnTo>
                      <a:lnTo>
                        <a:pt x="74" y="74"/>
                      </a:lnTo>
                      <a:lnTo>
                        <a:pt x="62" y="68"/>
                      </a:lnTo>
                      <a:lnTo>
                        <a:pt x="48" y="60"/>
                      </a:lnTo>
                      <a:lnTo>
                        <a:pt x="36" y="52"/>
                      </a:lnTo>
                      <a:lnTo>
                        <a:pt x="18" y="30"/>
                      </a:lnTo>
                      <a:lnTo>
                        <a:pt x="6" y="14"/>
                      </a:lnTo>
                      <a:lnTo>
                        <a:pt x="2" y="4"/>
                      </a:lnTo>
                      <a:lnTo>
                        <a:pt x="0" y="0"/>
                      </a:lnTo>
                      <a:lnTo>
                        <a:pt x="4" y="12"/>
                      </a:lnTo>
                      <a:lnTo>
                        <a:pt x="14" y="38"/>
                      </a:lnTo>
                      <a:lnTo>
                        <a:pt x="22" y="54"/>
                      </a:lnTo>
                      <a:lnTo>
                        <a:pt x="30" y="70"/>
                      </a:lnTo>
                      <a:lnTo>
                        <a:pt x="40" y="84"/>
                      </a:lnTo>
                      <a:lnTo>
                        <a:pt x="52" y="98"/>
                      </a:lnTo>
                      <a:lnTo>
                        <a:pt x="64" y="106"/>
                      </a:lnTo>
                      <a:lnTo>
                        <a:pt x="74" y="110"/>
                      </a:lnTo>
                      <a:lnTo>
                        <a:pt x="84" y="110"/>
                      </a:lnTo>
                      <a:lnTo>
                        <a:pt x="92" y="108"/>
                      </a:lnTo>
                      <a:lnTo>
                        <a:pt x="100" y="102"/>
                      </a:lnTo>
                      <a:lnTo>
                        <a:pt x="106" y="96"/>
                      </a:lnTo>
                      <a:lnTo>
                        <a:pt x="116" y="84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64" name="Freeform 525"/>
                <p:cNvSpPr>
                  <a:spLocks/>
                </p:cNvSpPr>
                <p:nvPr/>
              </p:nvSpPr>
              <p:spPr bwMode="auto">
                <a:xfrm>
                  <a:off x="1998" y="3318"/>
                  <a:ext cx="116" cy="110"/>
                </a:xfrm>
                <a:custGeom>
                  <a:avLst/>
                  <a:gdLst>
                    <a:gd name="T0" fmla="*/ 116 w 116"/>
                    <a:gd name="T1" fmla="*/ 84 h 110"/>
                    <a:gd name="T2" fmla="*/ 116 w 116"/>
                    <a:gd name="T3" fmla="*/ 84 h 110"/>
                    <a:gd name="T4" fmla="*/ 108 w 116"/>
                    <a:gd name="T5" fmla="*/ 84 h 110"/>
                    <a:gd name="T6" fmla="*/ 88 w 116"/>
                    <a:gd name="T7" fmla="*/ 78 h 110"/>
                    <a:gd name="T8" fmla="*/ 74 w 116"/>
                    <a:gd name="T9" fmla="*/ 74 h 110"/>
                    <a:gd name="T10" fmla="*/ 62 w 116"/>
                    <a:gd name="T11" fmla="*/ 68 h 110"/>
                    <a:gd name="T12" fmla="*/ 48 w 116"/>
                    <a:gd name="T13" fmla="*/ 60 h 110"/>
                    <a:gd name="T14" fmla="*/ 36 w 116"/>
                    <a:gd name="T15" fmla="*/ 52 h 110"/>
                    <a:gd name="T16" fmla="*/ 36 w 116"/>
                    <a:gd name="T17" fmla="*/ 52 h 110"/>
                    <a:gd name="T18" fmla="*/ 18 w 116"/>
                    <a:gd name="T19" fmla="*/ 30 h 110"/>
                    <a:gd name="T20" fmla="*/ 6 w 116"/>
                    <a:gd name="T21" fmla="*/ 14 h 110"/>
                    <a:gd name="T22" fmla="*/ 2 w 116"/>
                    <a:gd name="T23" fmla="*/ 4 h 110"/>
                    <a:gd name="T24" fmla="*/ 0 w 116"/>
                    <a:gd name="T25" fmla="*/ 0 h 110"/>
                    <a:gd name="T26" fmla="*/ 0 w 116"/>
                    <a:gd name="T27" fmla="*/ 0 h 110"/>
                    <a:gd name="T28" fmla="*/ 4 w 116"/>
                    <a:gd name="T29" fmla="*/ 12 h 110"/>
                    <a:gd name="T30" fmla="*/ 14 w 116"/>
                    <a:gd name="T31" fmla="*/ 38 h 110"/>
                    <a:gd name="T32" fmla="*/ 22 w 116"/>
                    <a:gd name="T33" fmla="*/ 54 h 110"/>
                    <a:gd name="T34" fmla="*/ 30 w 116"/>
                    <a:gd name="T35" fmla="*/ 70 h 110"/>
                    <a:gd name="T36" fmla="*/ 40 w 116"/>
                    <a:gd name="T37" fmla="*/ 84 h 110"/>
                    <a:gd name="T38" fmla="*/ 52 w 116"/>
                    <a:gd name="T39" fmla="*/ 98 h 110"/>
                    <a:gd name="T40" fmla="*/ 52 w 116"/>
                    <a:gd name="T41" fmla="*/ 98 h 110"/>
                    <a:gd name="T42" fmla="*/ 64 w 116"/>
                    <a:gd name="T43" fmla="*/ 106 h 110"/>
                    <a:gd name="T44" fmla="*/ 74 w 116"/>
                    <a:gd name="T45" fmla="*/ 110 h 110"/>
                    <a:gd name="T46" fmla="*/ 84 w 116"/>
                    <a:gd name="T47" fmla="*/ 110 h 110"/>
                    <a:gd name="T48" fmla="*/ 92 w 116"/>
                    <a:gd name="T49" fmla="*/ 108 h 110"/>
                    <a:gd name="T50" fmla="*/ 100 w 116"/>
                    <a:gd name="T51" fmla="*/ 102 h 110"/>
                    <a:gd name="T52" fmla="*/ 106 w 116"/>
                    <a:gd name="T53" fmla="*/ 96 h 110"/>
                    <a:gd name="T54" fmla="*/ 116 w 116"/>
                    <a:gd name="T55" fmla="*/ 84 h 110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116"/>
                    <a:gd name="T85" fmla="*/ 0 h 110"/>
                    <a:gd name="T86" fmla="*/ 116 w 116"/>
                    <a:gd name="T87" fmla="*/ 110 h 110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116" h="110">
                      <a:moveTo>
                        <a:pt x="116" y="84"/>
                      </a:moveTo>
                      <a:lnTo>
                        <a:pt x="116" y="84"/>
                      </a:lnTo>
                      <a:lnTo>
                        <a:pt x="108" y="84"/>
                      </a:lnTo>
                      <a:lnTo>
                        <a:pt x="88" y="78"/>
                      </a:lnTo>
                      <a:lnTo>
                        <a:pt x="74" y="74"/>
                      </a:lnTo>
                      <a:lnTo>
                        <a:pt x="62" y="68"/>
                      </a:lnTo>
                      <a:lnTo>
                        <a:pt x="48" y="60"/>
                      </a:lnTo>
                      <a:lnTo>
                        <a:pt x="36" y="52"/>
                      </a:lnTo>
                      <a:lnTo>
                        <a:pt x="18" y="30"/>
                      </a:lnTo>
                      <a:lnTo>
                        <a:pt x="6" y="14"/>
                      </a:lnTo>
                      <a:lnTo>
                        <a:pt x="2" y="4"/>
                      </a:lnTo>
                      <a:lnTo>
                        <a:pt x="0" y="0"/>
                      </a:lnTo>
                      <a:lnTo>
                        <a:pt x="4" y="12"/>
                      </a:lnTo>
                      <a:lnTo>
                        <a:pt x="14" y="38"/>
                      </a:lnTo>
                      <a:lnTo>
                        <a:pt x="22" y="54"/>
                      </a:lnTo>
                      <a:lnTo>
                        <a:pt x="30" y="70"/>
                      </a:lnTo>
                      <a:lnTo>
                        <a:pt x="40" y="84"/>
                      </a:lnTo>
                      <a:lnTo>
                        <a:pt x="52" y="98"/>
                      </a:lnTo>
                      <a:lnTo>
                        <a:pt x="64" y="106"/>
                      </a:lnTo>
                      <a:lnTo>
                        <a:pt x="74" y="110"/>
                      </a:lnTo>
                      <a:lnTo>
                        <a:pt x="84" y="110"/>
                      </a:lnTo>
                      <a:lnTo>
                        <a:pt x="92" y="108"/>
                      </a:lnTo>
                      <a:lnTo>
                        <a:pt x="100" y="102"/>
                      </a:lnTo>
                      <a:lnTo>
                        <a:pt x="106" y="96"/>
                      </a:lnTo>
                      <a:lnTo>
                        <a:pt x="116" y="8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65" name="Freeform 526"/>
                <p:cNvSpPr>
                  <a:spLocks/>
                </p:cNvSpPr>
                <p:nvPr/>
              </p:nvSpPr>
              <p:spPr bwMode="auto">
                <a:xfrm>
                  <a:off x="2056" y="3240"/>
                  <a:ext cx="86" cy="44"/>
                </a:xfrm>
                <a:custGeom>
                  <a:avLst/>
                  <a:gdLst>
                    <a:gd name="T0" fmla="*/ 78 w 86"/>
                    <a:gd name="T1" fmla="*/ 2 h 44"/>
                    <a:gd name="T2" fmla="*/ 78 w 86"/>
                    <a:gd name="T3" fmla="*/ 2 h 44"/>
                    <a:gd name="T4" fmla="*/ 66 w 86"/>
                    <a:gd name="T5" fmla="*/ 4 h 44"/>
                    <a:gd name="T6" fmla="*/ 52 w 86"/>
                    <a:gd name="T7" fmla="*/ 4 h 44"/>
                    <a:gd name="T8" fmla="*/ 34 w 86"/>
                    <a:gd name="T9" fmla="*/ 2 h 44"/>
                    <a:gd name="T10" fmla="*/ 34 w 86"/>
                    <a:gd name="T11" fmla="*/ 2 h 44"/>
                    <a:gd name="T12" fmla="*/ 16 w 86"/>
                    <a:gd name="T13" fmla="*/ 0 h 44"/>
                    <a:gd name="T14" fmla="*/ 8 w 86"/>
                    <a:gd name="T15" fmla="*/ 2 h 44"/>
                    <a:gd name="T16" fmla="*/ 4 w 86"/>
                    <a:gd name="T17" fmla="*/ 4 h 44"/>
                    <a:gd name="T18" fmla="*/ 0 w 86"/>
                    <a:gd name="T19" fmla="*/ 8 h 44"/>
                    <a:gd name="T20" fmla="*/ 0 w 86"/>
                    <a:gd name="T21" fmla="*/ 12 h 44"/>
                    <a:gd name="T22" fmla="*/ 2 w 86"/>
                    <a:gd name="T23" fmla="*/ 20 h 44"/>
                    <a:gd name="T24" fmla="*/ 10 w 86"/>
                    <a:gd name="T25" fmla="*/ 30 h 44"/>
                    <a:gd name="T26" fmla="*/ 10 w 86"/>
                    <a:gd name="T27" fmla="*/ 30 h 44"/>
                    <a:gd name="T28" fmla="*/ 22 w 86"/>
                    <a:gd name="T29" fmla="*/ 40 h 44"/>
                    <a:gd name="T30" fmla="*/ 34 w 86"/>
                    <a:gd name="T31" fmla="*/ 44 h 44"/>
                    <a:gd name="T32" fmla="*/ 44 w 86"/>
                    <a:gd name="T33" fmla="*/ 44 h 44"/>
                    <a:gd name="T34" fmla="*/ 54 w 86"/>
                    <a:gd name="T35" fmla="*/ 40 h 44"/>
                    <a:gd name="T36" fmla="*/ 62 w 86"/>
                    <a:gd name="T37" fmla="*/ 36 h 44"/>
                    <a:gd name="T38" fmla="*/ 70 w 86"/>
                    <a:gd name="T39" fmla="*/ 28 h 44"/>
                    <a:gd name="T40" fmla="*/ 80 w 86"/>
                    <a:gd name="T41" fmla="*/ 18 h 44"/>
                    <a:gd name="T42" fmla="*/ 80 w 86"/>
                    <a:gd name="T43" fmla="*/ 18 h 44"/>
                    <a:gd name="T44" fmla="*/ 84 w 86"/>
                    <a:gd name="T45" fmla="*/ 14 h 44"/>
                    <a:gd name="T46" fmla="*/ 86 w 86"/>
                    <a:gd name="T47" fmla="*/ 8 h 44"/>
                    <a:gd name="T48" fmla="*/ 84 w 86"/>
                    <a:gd name="T49" fmla="*/ 4 h 44"/>
                    <a:gd name="T50" fmla="*/ 78 w 86"/>
                    <a:gd name="T51" fmla="*/ 2 h 4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86"/>
                    <a:gd name="T79" fmla="*/ 0 h 44"/>
                    <a:gd name="T80" fmla="*/ 86 w 86"/>
                    <a:gd name="T81" fmla="*/ 44 h 44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86" h="44">
                      <a:moveTo>
                        <a:pt x="78" y="2"/>
                      </a:moveTo>
                      <a:lnTo>
                        <a:pt x="78" y="2"/>
                      </a:lnTo>
                      <a:lnTo>
                        <a:pt x="66" y="4"/>
                      </a:lnTo>
                      <a:lnTo>
                        <a:pt x="52" y="4"/>
                      </a:lnTo>
                      <a:lnTo>
                        <a:pt x="34" y="2"/>
                      </a:lnTo>
                      <a:lnTo>
                        <a:pt x="16" y="0"/>
                      </a:lnTo>
                      <a:lnTo>
                        <a:pt x="8" y="2"/>
                      </a:lnTo>
                      <a:lnTo>
                        <a:pt x="4" y="4"/>
                      </a:lnTo>
                      <a:lnTo>
                        <a:pt x="0" y="8"/>
                      </a:lnTo>
                      <a:lnTo>
                        <a:pt x="0" y="12"/>
                      </a:lnTo>
                      <a:lnTo>
                        <a:pt x="2" y="20"/>
                      </a:lnTo>
                      <a:lnTo>
                        <a:pt x="10" y="30"/>
                      </a:lnTo>
                      <a:lnTo>
                        <a:pt x="22" y="40"/>
                      </a:lnTo>
                      <a:lnTo>
                        <a:pt x="34" y="44"/>
                      </a:lnTo>
                      <a:lnTo>
                        <a:pt x="44" y="44"/>
                      </a:lnTo>
                      <a:lnTo>
                        <a:pt x="54" y="40"/>
                      </a:lnTo>
                      <a:lnTo>
                        <a:pt x="62" y="36"/>
                      </a:lnTo>
                      <a:lnTo>
                        <a:pt x="70" y="28"/>
                      </a:lnTo>
                      <a:lnTo>
                        <a:pt x="80" y="18"/>
                      </a:lnTo>
                      <a:lnTo>
                        <a:pt x="84" y="14"/>
                      </a:lnTo>
                      <a:lnTo>
                        <a:pt x="86" y="8"/>
                      </a:lnTo>
                      <a:lnTo>
                        <a:pt x="84" y="4"/>
                      </a:lnTo>
                      <a:lnTo>
                        <a:pt x="78" y="2"/>
                      </a:lnTo>
                      <a:close/>
                    </a:path>
                  </a:pathLst>
                </a:custGeom>
                <a:solidFill>
                  <a:srgbClr val="F09C5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66" name="Freeform 527"/>
                <p:cNvSpPr>
                  <a:spLocks/>
                </p:cNvSpPr>
                <p:nvPr/>
              </p:nvSpPr>
              <p:spPr bwMode="auto">
                <a:xfrm>
                  <a:off x="2056" y="3240"/>
                  <a:ext cx="86" cy="44"/>
                </a:xfrm>
                <a:custGeom>
                  <a:avLst/>
                  <a:gdLst>
                    <a:gd name="T0" fmla="*/ 78 w 86"/>
                    <a:gd name="T1" fmla="*/ 2 h 44"/>
                    <a:gd name="T2" fmla="*/ 78 w 86"/>
                    <a:gd name="T3" fmla="*/ 2 h 44"/>
                    <a:gd name="T4" fmla="*/ 66 w 86"/>
                    <a:gd name="T5" fmla="*/ 4 h 44"/>
                    <a:gd name="T6" fmla="*/ 52 w 86"/>
                    <a:gd name="T7" fmla="*/ 4 h 44"/>
                    <a:gd name="T8" fmla="*/ 34 w 86"/>
                    <a:gd name="T9" fmla="*/ 2 h 44"/>
                    <a:gd name="T10" fmla="*/ 34 w 86"/>
                    <a:gd name="T11" fmla="*/ 2 h 44"/>
                    <a:gd name="T12" fmla="*/ 16 w 86"/>
                    <a:gd name="T13" fmla="*/ 0 h 44"/>
                    <a:gd name="T14" fmla="*/ 8 w 86"/>
                    <a:gd name="T15" fmla="*/ 2 h 44"/>
                    <a:gd name="T16" fmla="*/ 4 w 86"/>
                    <a:gd name="T17" fmla="*/ 4 h 44"/>
                    <a:gd name="T18" fmla="*/ 0 w 86"/>
                    <a:gd name="T19" fmla="*/ 8 h 44"/>
                    <a:gd name="T20" fmla="*/ 0 w 86"/>
                    <a:gd name="T21" fmla="*/ 12 h 44"/>
                    <a:gd name="T22" fmla="*/ 2 w 86"/>
                    <a:gd name="T23" fmla="*/ 20 h 44"/>
                    <a:gd name="T24" fmla="*/ 10 w 86"/>
                    <a:gd name="T25" fmla="*/ 30 h 44"/>
                    <a:gd name="T26" fmla="*/ 10 w 86"/>
                    <a:gd name="T27" fmla="*/ 30 h 44"/>
                    <a:gd name="T28" fmla="*/ 22 w 86"/>
                    <a:gd name="T29" fmla="*/ 40 h 44"/>
                    <a:gd name="T30" fmla="*/ 34 w 86"/>
                    <a:gd name="T31" fmla="*/ 44 h 44"/>
                    <a:gd name="T32" fmla="*/ 44 w 86"/>
                    <a:gd name="T33" fmla="*/ 44 h 44"/>
                    <a:gd name="T34" fmla="*/ 54 w 86"/>
                    <a:gd name="T35" fmla="*/ 40 h 44"/>
                    <a:gd name="T36" fmla="*/ 62 w 86"/>
                    <a:gd name="T37" fmla="*/ 36 h 44"/>
                    <a:gd name="T38" fmla="*/ 70 w 86"/>
                    <a:gd name="T39" fmla="*/ 28 h 44"/>
                    <a:gd name="T40" fmla="*/ 80 w 86"/>
                    <a:gd name="T41" fmla="*/ 18 h 44"/>
                    <a:gd name="T42" fmla="*/ 80 w 86"/>
                    <a:gd name="T43" fmla="*/ 18 h 44"/>
                    <a:gd name="T44" fmla="*/ 84 w 86"/>
                    <a:gd name="T45" fmla="*/ 14 h 44"/>
                    <a:gd name="T46" fmla="*/ 86 w 86"/>
                    <a:gd name="T47" fmla="*/ 8 h 44"/>
                    <a:gd name="T48" fmla="*/ 84 w 86"/>
                    <a:gd name="T49" fmla="*/ 4 h 44"/>
                    <a:gd name="T50" fmla="*/ 78 w 86"/>
                    <a:gd name="T51" fmla="*/ 2 h 4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86"/>
                    <a:gd name="T79" fmla="*/ 0 h 44"/>
                    <a:gd name="T80" fmla="*/ 86 w 86"/>
                    <a:gd name="T81" fmla="*/ 44 h 44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86" h="44">
                      <a:moveTo>
                        <a:pt x="78" y="2"/>
                      </a:moveTo>
                      <a:lnTo>
                        <a:pt x="78" y="2"/>
                      </a:lnTo>
                      <a:lnTo>
                        <a:pt x="66" y="4"/>
                      </a:lnTo>
                      <a:lnTo>
                        <a:pt x="52" y="4"/>
                      </a:lnTo>
                      <a:lnTo>
                        <a:pt x="34" y="2"/>
                      </a:lnTo>
                      <a:lnTo>
                        <a:pt x="16" y="0"/>
                      </a:lnTo>
                      <a:lnTo>
                        <a:pt x="8" y="2"/>
                      </a:lnTo>
                      <a:lnTo>
                        <a:pt x="4" y="4"/>
                      </a:lnTo>
                      <a:lnTo>
                        <a:pt x="0" y="8"/>
                      </a:lnTo>
                      <a:lnTo>
                        <a:pt x="0" y="12"/>
                      </a:lnTo>
                      <a:lnTo>
                        <a:pt x="2" y="20"/>
                      </a:lnTo>
                      <a:lnTo>
                        <a:pt x="10" y="30"/>
                      </a:lnTo>
                      <a:lnTo>
                        <a:pt x="22" y="40"/>
                      </a:lnTo>
                      <a:lnTo>
                        <a:pt x="34" y="44"/>
                      </a:lnTo>
                      <a:lnTo>
                        <a:pt x="44" y="44"/>
                      </a:lnTo>
                      <a:lnTo>
                        <a:pt x="54" y="40"/>
                      </a:lnTo>
                      <a:lnTo>
                        <a:pt x="62" y="36"/>
                      </a:lnTo>
                      <a:lnTo>
                        <a:pt x="70" y="28"/>
                      </a:lnTo>
                      <a:lnTo>
                        <a:pt x="80" y="18"/>
                      </a:lnTo>
                      <a:lnTo>
                        <a:pt x="84" y="14"/>
                      </a:lnTo>
                      <a:lnTo>
                        <a:pt x="86" y="8"/>
                      </a:lnTo>
                      <a:lnTo>
                        <a:pt x="84" y="4"/>
                      </a:lnTo>
                      <a:lnTo>
                        <a:pt x="78" y="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67" name="Freeform 528"/>
                <p:cNvSpPr>
                  <a:spLocks/>
                </p:cNvSpPr>
                <p:nvPr/>
              </p:nvSpPr>
              <p:spPr bwMode="auto">
                <a:xfrm>
                  <a:off x="2198" y="3236"/>
                  <a:ext cx="20" cy="42"/>
                </a:xfrm>
                <a:custGeom>
                  <a:avLst/>
                  <a:gdLst>
                    <a:gd name="T0" fmla="*/ 18 w 20"/>
                    <a:gd name="T1" fmla="*/ 0 h 42"/>
                    <a:gd name="T2" fmla="*/ 18 w 20"/>
                    <a:gd name="T3" fmla="*/ 0 h 42"/>
                    <a:gd name="T4" fmla="*/ 14 w 20"/>
                    <a:gd name="T5" fmla="*/ 2 h 42"/>
                    <a:gd name="T6" fmla="*/ 6 w 20"/>
                    <a:gd name="T7" fmla="*/ 4 h 42"/>
                    <a:gd name="T8" fmla="*/ 6 w 20"/>
                    <a:gd name="T9" fmla="*/ 4 h 42"/>
                    <a:gd name="T10" fmla="*/ 2 w 20"/>
                    <a:gd name="T11" fmla="*/ 4 h 42"/>
                    <a:gd name="T12" fmla="*/ 0 w 20"/>
                    <a:gd name="T13" fmla="*/ 6 h 42"/>
                    <a:gd name="T14" fmla="*/ 0 w 20"/>
                    <a:gd name="T15" fmla="*/ 12 h 42"/>
                    <a:gd name="T16" fmla="*/ 4 w 20"/>
                    <a:gd name="T17" fmla="*/ 16 h 42"/>
                    <a:gd name="T18" fmla="*/ 4 w 20"/>
                    <a:gd name="T19" fmla="*/ 16 h 42"/>
                    <a:gd name="T20" fmla="*/ 12 w 20"/>
                    <a:gd name="T21" fmla="*/ 30 h 42"/>
                    <a:gd name="T22" fmla="*/ 16 w 20"/>
                    <a:gd name="T23" fmla="*/ 36 h 42"/>
                    <a:gd name="T24" fmla="*/ 16 w 20"/>
                    <a:gd name="T25" fmla="*/ 42 h 42"/>
                    <a:gd name="T26" fmla="*/ 16 w 20"/>
                    <a:gd name="T27" fmla="*/ 42 h 42"/>
                    <a:gd name="T28" fmla="*/ 20 w 20"/>
                    <a:gd name="T29" fmla="*/ 30 h 42"/>
                    <a:gd name="T30" fmla="*/ 20 w 20"/>
                    <a:gd name="T31" fmla="*/ 16 h 42"/>
                    <a:gd name="T32" fmla="*/ 18 w 20"/>
                    <a:gd name="T33" fmla="*/ 0 h 4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20"/>
                    <a:gd name="T52" fmla="*/ 0 h 42"/>
                    <a:gd name="T53" fmla="*/ 20 w 20"/>
                    <a:gd name="T54" fmla="*/ 42 h 42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20" h="42">
                      <a:moveTo>
                        <a:pt x="18" y="0"/>
                      </a:moveTo>
                      <a:lnTo>
                        <a:pt x="18" y="0"/>
                      </a:lnTo>
                      <a:lnTo>
                        <a:pt x="14" y="2"/>
                      </a:lnTo>
                      <a:lnTo>
                        <a:pt x="6" y="4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2"/>
                      </a:lnTo>
                      <a:lnTo>
                        <a:pt x="4" y="16"/>
                      </a:lnTo>
                      <a:lnTo>
                        <a:pt x="12" y="30"/>
                      </a:lnTo>
                      <a:lnTo>
                        <a:pt x="16" y="36"/>
                      </a:lnTo>
                      <a:lnTo>
                        <a:pt x="16" y="42"/>
                      </a:lnTo>
                      <a:lnTo>
                        <a:pt x="20" y="30"/>
                      </a:lnTo>
                      <a:lnTo>
                        <a:pt x="20" y="16"/>
                      </a:lnTo>
                      <a:lnTo>
                        <a:pt x="18" y="0"/>
                      </a:lnTo>
                      <a:close/>
                    </a:path>
                  </a:pathLst>
                </a:custGeom>
                <a:solidFill>
                  <a:srgbClr val="F09C5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68" name="Freeform 529"/>
                <p:cNvSpPr>
                  <a:spLocks/>
                </p:cNvSpPr>
                <p:nvPr/>
              </p:nvSpPr>
              <p:spPr bwMode="auto">
                <a:xfrm>
                  <a:off x="2198" y="3236"/>
                  <a:ext cx="20" cy="42"/>
                </a:xfrm>
                <a:custGeom>
                  <a:avLst/>
                  <a:gdLst>
                    <a:gd name="T0" fmla="*/ 18 w 20"/>
                    <a:gd name="T1" fmla="*/ 0 h 42"/>
                    <a:gd name="T2" fmla="*/ 18 w 20"/>
                    <a:gd name="T3" fmla="*/ 0 h 42"/>
                    <a:gd name="T4" fmla="*/ 14 w 20"/>
                    <a:gd name="T5" fmla="*/ 2 h 42"/>
                    <a:gd name="T6" fmla="*/ 6 w 20"/>
                    <a:gd name="T7" fmla="*/ 4 h 42"/>
                    <a:gd name="T8" fmla="*/ 6 w 20"/>
                    <a:gd name="T9" fmla="*/ 4 h 42"/>
                    <a:gd name="T10" fmla="*/ 2 w 20"/>
                    <a:gd name="T11" fmla="*/ 4 h 42"/>
                    <a:gd name="T12" fmla="*/ 0 w 20"/>
                    <a:gd name="T13" fmla="*/ 6 h 42"/>
                    <a:gd name="T14" fmla="*/ 0 w 20"/>
                    <a:gd name="T15" fmla="*/ 12 h 42"/>
                    <a:gd name="T16" fmla="*/ 4 w 20"/>
                    <a:gd name="T17" fmla="*/ 16 h 42"/>
                    <a:gd name="T18" fmla="*/ 4 w 20"/>
                    <a:gd name="T19" fmla="*/ 16 h 42"/>
                    <a:gd name="T20" fmla="*/ 12 w 20"/>
                    <a:gd name="T21" fmla="*/ 30 h 42"/>
                    <a:gd name="T22" fmla="*/ 16 w 20"/>
                    <a:gd name="T23" fmla="*/ 36 h 42"/>
                    <a:gd name="T24" fmla="*/ 16 w 20"/>
                    <a:gd name="T25" fmla="*/ 42 h 42"/>
                    <a:gd name="T26" fmla="*/ 16 w 20"/>
                    <a:gd name="T27" fmla="*/ 42 h 42"/>
                    <a:gd name="T28" fmla="*/ 20 w 20"/>
                    <a:gd name="T29" fmla="*/ 30 h 42"/>
                    <a:gd name="T30" fmla="*/ 20 w 20"/>
                    <a:gd name="T31" fmla="*/ 16 h 42"/>
                    <a:gd name="T32" fmla="*/ 18 w 20"/>
                    <a:gd name="T33" fmla="*/ 0 h 4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20"/>
                    <a:gd name="T52" fmla="*/ 0 h 42"/>
                    <a:gd name="T53" fmla="*/ 20 w 20"/>
                    <a:gd name="T54" fmla="*/ 42 h 42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20" h="42">
                      <a:moveTo>
                        <a:pt x="18" y="0"/>
                      </a:moveTo>
                      <a:lnTo>
                        <a:pt x="18" y="0"/>
                      </a:lnTo>
                      <a:lnTo>
                        <a:pt x="14" y="2"/>
                      </a:lnTo>
                      <a:lnTo>
                        <a:pt x="6" y="4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2"/>
                      </a:lnTo>
                      <a:lnTo>
                        <a:pt x="4" y="16"/>
                      </a:lnTo>
                      <a:lnTo>
                        <a:pt x="12" y="30"/>
                      </a:lnTo>
                      <a:lnTo>
                        <a:pt x="16" y="36"/>
                      </a:lnTo>
                      <a:lnTo>
                        <a:pt x="16" y="42"/>
                      </a:lnTo>
                      <a:lnTo>
                        <a:pt x="20" y="30"/>
                      </a:lnTo>
                      <a:lnTo>
                        <a:pt x="20" y="16"/>
                      </a:lnTo>
                      <a:lnTo>
                        <a:pt x="18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</p:grpSp>
          <p:grpSp>
            <p:nvGrpSpPr>
              <p:cNvPr id="310969" name="Group 460"/>
              <p:cNvGrpSpPr>
                <a:grpSpLocks/>
              </p:cNvGrpSpPr>
              <p:nvPr/>
            </p:nvGrpSpPr>
            <p:grpSpPr bwMode="auto">
              <a:xfrm>
                <a:off x="4093" y="1868"/>
                <a:ext cx="399" cy="436"/>
                <a:chOff x="1508" y="3020"/>
                <a:chExt cx="1044" cy="1242"/>
              </a:xfrm>
            </p:grpSpPr>
            <p:sp>
              <p:nvSpPr>
                <p:cNvPr id="310970" name="AutoShape 461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1508" y="3020"/>
                  <a:ext cx="1044" cy="1242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971" name="Freeform 462"/>
                <p:cNvSpPr>
                  <a:spLocks/>
                </p:cNvSpPr>
                <p:nvPr/>
              </p:nvSpPr>
              <p:spPr bwMode="auto">
                <a:xfrm>
                  <a:off x="2312" y="3580"/>
                  <a:ext cx="150" cy="66"/>
                </a:xfrm>
                <a:custGeom>
                  <a:avLst/>
                  <a:gdLst>
                    <a:gd name="T0" fmla="*/ 6 w 150"/>
                    <a:gd name="T1" fmla="*/ 38 h 66"/>
                    <a:gd name="T2" fmla="*/ 0 w 150"/>
                    <a:gd name="T3" fmla="*/ 62 h 66"/>
                    <a:gd name="T4" fmla="*/ 0 w 150"/>
                    <a:gd name="T5" fmla="*/ 66 h 66"/>
                    <a:gd name="T6" fmla="*/ 2 w 150"/>
                    <a:gd name="T7" fmla="*/ 66 h 66"/>
                    <a:gd name="T8" fmla="*/ 138 w 150"/>
                    <a:gd name="T9" fmla="*/ 60 h 66"/>
                    <a:gd name="T10" fmla="*/ 140 w 150"/>
                    <a:gd name="T11" fmla="*/ 60 h 66"/>
                    <a:gd name="T12" fmla="*/ 140 w 150"/>
                    <a:gd name="T13" fmla="*/ 58 h 66"/>
                    <a:gd name="T14" fmla="*/ 150 w 150"/>
                    <a:gd name="T15" fmla="*/ 34 h 66"/>
                    <a:gd name="T16" fmla="*/ 150 w 150"/>
                    <a:gd name="T17" fmla="*/ 32 h 66"/>
                    <a:gd name="T18" fmla="*/ 148 w 150"/>
                    <a:gd name="T19" fmla="*/ 32 h 66"/>
                    <a:gd name="T20" fmla="*/ 108 w 150"/>
                    <a:gd name="T21" fmla="*/ 32 h 66"/>
                    <a:gd name="T22" fmla="*/ 108 w 150"/>
                    <a:gd name="T23" fmla="*/ 32 h 66"/>
                    <a:gd name="T24" fmla="*/ 108 w 150"/>
                    <a:gd name="T25" fmla="*/ 32 h 66"/>
                    <a:gd name="T26" fmla="*/ 108 w 150"/>
                    <a:gd name="T27" fmla="*/ 32 h 66"/>
                    <a:gd name="T28" fmla="*/ 108 w 150"/>
                    <a:gd name="T29" fmla="*/ 32 h 66"/>
                    <a:gd name="T30" fmla="*/ 106 w 150"/>
                    <a:gd name="T31" fmla="*/ 28 h 66"/>
                    <a:gd name="T32" fmla="*/ 102 w 150"/>
                    <a:gd name="T33" fmla="*/ 14 h 66"/>
                    <a:gd name="T34" fmla="*/ 102 w 150"/>
                    <a:gd name="T35" fmla="*/ 14 h 66"/>
                    <a:gd name="T36" fmla="*/ 100 w 150"/>
                    <a:gd name="T37" fmla="*/ 10 h 66"/>
                    <a:gd name="T38" fmla="*/ 98 w 150"/>
                    <a:gd name="T39" fmla="*/ 6 h 66"/>
                    <a:gd name="T40" fmla="*/ 94 w 150"/>
                    <a:gd name="T41" fmla="*/ 4 h 66"/>
                    <a:gd name="T42" fmla="*/ 90 w 150"/>
                    <a:gd name="T43" fmla="*/ 2 h 66"/>
                    <a:gd name="T44" fmla="*/ 90 w 150"/>
                    <a:gd name="T45" fmla="*/ 2 h 66"/>
                    <a:gd name="T46" fmla="*/ 84 w 150"/>
                    <a:gd name="T47" fmla="*/ 0 h 66"/>
                    <a:gd name="T48" fmla="*/ 78 w 150"/>
                    <a:gd name="T49" fmla="*/ 2 h 66"/>
                    <a:gd name="T50" fmla="*/ 70 w 150"/>
                    <a:gd name="T51" fmla="*/ 6 h 66"/>
                    <a:gd name="T52" fmla="*/ 66 w 150"/>
                    <a:gd name="T53" fmla="*/ 12 h 66"/>
                    <a:gd name="T54" fmla="*/ 60 w 150"/>
                    <a:gd name="T55" fmla="*/ 18 h 66"/>
                    <a:gd name="T56" fmla="*/ 60 w 150"/>
                    <a:gd name="T57" fmla="*/ 18 h 66"/>
                    <a:gd name="T58" fmla="*/ 52 w 150"/>
                    <a:gd name="T59" fmla="*/ 28 h 66"/>
                    <a:gd name="T60" fmla="*/ 46 w 150"/>
                    <a:gd name="T61" fmla="*/ 32 h 66"/>
                    <a:gd name="T62" fmla="*/ 46 w 150"/>
                    <a:gd name="T63" fmla="*/ 32 h 66"/>
                    <a:gd name="T64" fmla="*/ 8 w 150"/>
                    <a:gd name="T65" fmla="*/ 38 h 66"/>
                    <a:gd name="T66" fmla="*/ 6 w 150"/>
                    <a:gd name="T67" fmla="*/ 38 h 66"/>
                    <a:gd name="T68" fmla="*/ 6 w 150"/>
                    <a:gd name="T69" fmla="*/ 38 h 6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0"/>
                    <a:gd name="T106" fmla="*/ 0 h 66"/>
                    <a:gd name="T107" fmla="*/ 150 w 150"/>
                    <a:gd name="T108" fmla="*/ 66 h 6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0" h="66">
                      <a:moveTo>
                        <a:pt x="6" y="38"/>
                      </a:move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2" y="66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0" y="58"/>
                      </a:lnTo>
                      <a:lnTo>
                        <a:pt x="150" y="34"/>
                      </a:lnTo>
                      <a:lnTo>
                        <a:pt x="150" y="32"/>
                      </a:lnTo>
                      <a:lnTo>
                        <a:pt x="148" y="32"/>
                      </a:lnTo>
                      <a:lnTo>
                        <a:pt x="108" y="32"/>
                      </a:lnTo>
                      <a:lnTo>
                        <a:pt x="106" y="28"/>
                      </a:lnTo>
                      <a:lnTo>
                        <a:pt x="102" y="14"/>
                      </a:lnTo>
                      <a:lnTo>
                        <a:pt x="100" y="10"/>
                      </a:lnTo>
                      <a:lnTo>
                        <a:pt x="98" y="6"/>
                      </a:lnTo>
                      <a:lnTo>
                        <a:pt x="94" y="4"/>
                      </a:lnTo>
                      <a:lnTo>
                        <a:pt x="90" y="2"/>
                      </a:lnTo>
                      <a:lnTo>
                        <a:pt x="84" y="0"/>
                      </a:lnTo>
                      <a:lnTo>
                        <a:pt x="78" y="2"/>
                      </a:lnTo>
                      <a:lnTo>
                        <a:pt x="70" y="6"/>
                      </a:lnTo>
                      <a:lnTo>
                        <a:pt x="66" y="12"/>
                      </a:lnTo>
                      <a:lnTo>
                        <a:pt x="60" y="18"/>
                      </a:lnTo>
                      <a:lnTo>
                        <a:pt x="52" y="28"/>
                      </a:lnTo>
                      <a:lnTo>
                        <a:pt x="46" y="32"/>
                      </a:lnTo>
                      <a:lnTo>
                        <a:pt x="8" y="38"/>
                      </a:lnTo>
                      <a:lnTo>
                        <a:pt x="6" y="38"/>
                      </a:lnTo>
                      <a:close/>
                    </a:path>
                  </a:pathLst>
                </a:custGeom>
                <a:solidFill>
                  <a:srgbClr val="63636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72" name="Freeform 463"/>
                <p:cNvSpPr>
                  <a:spLocks/>
                </p:cNvSpPr>
                <p:nvPr/>
              </p:nvSpPr>
              <p:spPr bwMode="auto">
                <a:xfrm>
                  <a:off x="2228" y="3514"/>
                  <a:ext cx="248" cy="508"/>
                </a:xfrm>
                <a:custGeom>
                  <a:avLst/>
                  <a:gdLst>
                    <a:gd name="T0" fmla="*/ 36 w 248"/>
                    <a:gd name="T1" fmla="*/ 8 h 508"/>
                    <a:gd name="T2" fmla="*/ 36 w 248"/>
                    <a:gd name="T3" fmla="*/ 8 h 508"/>
                    <a:gd name="T4" fmla="*/ 42 w 248"/>
                    <a:gd name="T5" fmla="*/ 4 h 508"/>
                    <a:gd name="T6" fmla="*/ 48 w 248"/>
                    <a:gd name="T7" fmla="*/ 2 h 508"/>
                    <a:gd name="T8" fmla="*/ 56 w 248"/>
                    <a:gd name="T9" fmla="*/ 0 h 508"/>
                    <a:gd name="T10" fmla="*/ 66 w 248"/>
                    <a:gd name="T11" fmla="*/ 4 h 508"/>
                    <a:gd name="T12" fmla="*/ 74 w 248"/>
                    <a:gd name="T13" fmla="*/ 10 h 508"/>
                    <a:gd name="T14" fmla="*/ 84 w 248"/>
                    <a:gd name="T15" fmla="*/ 24 h 508"/>
                    <a:gd name="T16" fmla="*/ 92 w 248"/>
                    <a:gd name="T17" fmla="*/ 44 h 508"/>
                    <a:gd name="T18" fmla="*/ 92 w 248"/>
                    <a:gd name="T19" fmla="*/ 44 h 508"/>
                    <a:gd name="T20" fmla="*/ 102 w 248"/>
                    <a:gd name="T21" fmla="*/ 74 h 508"/>
                    <a:gd name="T22" fmla="*/ 118 w 248"/>
                    <a:gd name="T23" fmla="*/ 114 h 508"/>
                    <a:gd name="T24" fmla="*/ 162 w 248"/>
                    <a:gd name="T25" fmla="*/ 218 h 508"/>
                    <a:gd name="T26" fmla="*/ 208 w 248"/>
                    <a:gd name="T27" fmla="*/ 328 h 508"/>
                    <a:gd name="T28" fmla="*/ 230 w 248"/>
                    <a:gd name="T29" fmla="*/ 380 h 508"/>
                    <a:gd name="T30" fmla="*/ 248 w 248"/>
                    <a:gd name="T31" fmla="*/ 426 h 508"/>
                    <a:gd name="T32" fmla="*/ 248 w 248"/>
                    <a:gd name="T33" fmla="*/ 426 h 508"/>
                    <a:gd name="T34" fmla="*/ 244 w 248"/>
                    <a:gd name="T35" fmla="*/ 436 h 508"/>
                    <a:gd name="T36" fmla="*/ 230 w 248"/>
                    <a:gd name="T37" fmla="*/ 480 h 508"/>
                    <a:gd name="T38" fmla="*/ 230 w 248"/>
                    <a:gd name="T39" fmla="*/ 480 h 508"/>
                    <a:gd name="T40" fmla="*/ 226 w 248"/>
                    <a:gd name="T41" fmla="*/ 488 h 508"/>
                    <a:gd name="T42" fmla="*/ 220 w 248"/>
                    <a:gd name="T43" fmla="*/ 496 h 508"/>
                    <a:gd name="T44" fmla="*/ 214 w 248"/>
                    <a:gd name="T45" fmla="*/ 502 h 508"/>
                    <a:gd name="T46" fmla="*/ 206 w 248"/>
                    <a:gd name="T47" fmla="*/ 506 h 508"/>
                    <a:gd name="T48" fmla="*/ 196 w 248"/>
                    <a:gd name="T49" fmla="*/ 508 h 508"/>
                    <a:gd name="T50" fmla="*/ 184 w 248"/>
                    <a:gd name="T51" fmla="*/ 508 h 508"/>
                    <a:gd name="T52" fmla="*/ 172 w 248"/>
                    <a:gd name="T53" fmla="*/ 504 h 508"/>
                    <a:gd name="T54" fmla="*/ 158 w 248"/>
                    <a:gd name="T55" fmla="*/ 496 h 508"/>
                    <a:gd name="T56" fmla="*/ 142 w 248"/>
                    <a:gd name="T57" fmla="*/ 484 h 508"/>
                    <a:gd name="T58" fmla="*/ 126 w 248"/>
                    <a:gd name="T59" fmla="*/ 466 h 508"/>
                    <a:gd name="T60" fmla="*/ 108 w 248"/>
                    <a:gd name="T61" fmla="*/ 444 h 508"/>
                    <a:gd name="T62" fmla="*/ 88 w 248"/>
                    <a:gd name="T63" fmla="*/ 414 h 508"/>
                    <a:gd name="T64" fmla="*/ 68 w 248"/>
                    <a:gd name="T65" fmla="*/ 378 h 508"/>
                    <a:gd name="T66" fmla="*/ 46 w 248"/>
                    <a:gd name="T67" fmla="*/ 336 h 508"/>
                    <a:gd name="T68" fmla="*/ 24 w 248"/>
                    <a:gd name="T69" fmla="*/ 284 h 508"/>
                    <a:gd name="T70" fmla="*/ 0 w 248"/>
                    <a:gd name="T71" fmla="*/ 226 h 508"/>
                    <a:gd name="T72" fmla="*/ 36 w 248"/>
                    <a:gd name="T73" fmla="*/ 8 h 508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48"/>
                    <a:gd name="T112" fmla="*/ 0 h 508"/>
                    <a:gd name="T113" fmla="*/ 248 w 248"/>
                    <a:gd name="T114" fmla="*/ 508 h 508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48" h="508">
                      <a:moveTo>
                        <a:pt x="36" y="8"/>
                      </a:moveTo>
                      <a:lnTo>
                        <a:pt x="36" y="8"/>
                      </a:lnTo>
                      <a:lnTo>
                        <a:pt x="42" y="4"/>
                      </a:lnTo>
                      <a:lnTo>
                        <a:pt x="48" y="2"/>
                      </a:lnTo>
                      <a:lnTo>
                        <a:pt x="56" y="0"/>
                      </a:lnTo>
                      <a:lnTo>
                        <a:pt x="66" y="4"/>
                      </a:lnTo>
                      <a:lnTo>
                        <a:pt x="74" y="10"/>
                      </a:lnTo>
                      <a:lnTo>
                        <a:pt x="84" y="24"/>
                      </a:lnTo>
                      <a:lnTo>
                        <a:pt x="92" y="44"/>
                      </a:lnTo>
                      <a:lnTo>
                        <a:pt x="102" y="74"/>
                      </a:lnTo>
                      <a:lnTo>
                        <a:pt x="118" y="114"/>
                      </a:lnTo>
                      <a:lnTo>
                        <a:pt x="162" y="218"/>
                      </a:lnTo>
                      <a:lnTo>
                        <a:pt x="208" y="328"/>
                      </a:lnTo>
                      <a:lnTo>
                        <a:pt x="230" y="380"/>
                      </a:lnTo>
                      <a:lnTo>
                        <a:pt x="248" y="426"/>
                      </a:lnTo>
                      <a:lnTo>
                        <a:pt x="244" y="436"/>
                      </a:lnTo>
                      <a:lnTo>
                        <a:pt x="230" y="480"/>
                      </a:lnTo>
                      <a:lnTo>
                        <a:pt x="226" y="488"/>
                      </a:lnTo>
                      <a:lnTo>
                        <a:pt x="220" y="496"/>
                      </a:lnTo>
                      <a:lnTo>
                        <a:pt x="214" y="502"/>
                      </a:lnTo>
                      <a:lnTo>
                        <a:pt x="206" y="506"/>
                      </a:lnTo>
                      <a:lnTo>
                        <a:pt x="196" y="508"/>
                      </a:lnTo>
                      <a:lnTo>
                        <a:pt x="184" y="508"/>
                      </a:lnTo>
                      <a:lnTo>
                        <a:pt x="172" y="504"/>
                      </a:lnTo>
                      <a:lnTo>
                        <a:pt x="158" y="496"/>
                      </a:lnTo>
                      <a:lnTo>
                        <a:pt x="142" y="484"/>
                      </a:lnTo>
                      <a:lnTo>
                        <a:pt x="126" y="466"/>
                      </a:lnTo>
                      <a:lnTo>
                        <a:pt x="108" y="444"/>
                      </a:lnTo>
                      <a:lnTo>
                        <a:pt x="88" y="414"/>
                      </a:lnTo>
                      <a:lnTo>
                        <a:pt x="68" y="378"/>
                      </a:lnTo>
                      <a:lnTo>
                        <a:pt x="46" y="336"/>
                      </a:lnTo>
                      <a:lnTo>
                        <a:pt x="24" y="284"/>
                      </a:lnTo>
                      <a:lnTo>
                        <a:pt x="0" y="226"/>
                      </a:lnTo>
                      <a:lnTo>
                        <a:pt x="36" y="8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73" name="Freeform 464"/>
                <p:cNvSpPr>
                  <a:spLocks/>
                </p:cNvSpPr>
                <p:nvPr/>
              </p:nvSpPr>
              <p:spPr bwMode="auto">
                <a:xfrm>
                  <a:off x="2298" y="3788"/>
                  <a:ext cx="202" cy="258"/>
                </a:xfrm>
                <a:custGeom>
                  <a:avLst/>
                  <a:gdLst>
                    <a:gd name="T0" fmla="*/ 72 w 202"/>
                    <a:gd name="T1" fmla="*/ 0 h 258"/>
                    <a:gd name="T2" fmla="*/ 72 w 202"/>
                    <a:gd name="T3" fmla="*/ 0 h 258"/>
                    <a:gd name="T4" fmla="*/ 86 w 202"/>
                    <a:gd name="T5" fmla="*/ 12 h 258"/>
                    <a:gd name="T6" fmla="*/ 122 w 202"/>
                    <a:gd name="T7" fmla="*/ 44 h 258"/>
                    <a:gd name="T8" fmla="*/ 140 w 202"/>
                    <a:gd name="T9" fmla="*/ 64 h 258"/>
                    <a:gd name="T10" fmla="*/ 160 w 202"/>
                    <a:gd name="T11" fmla="*/ 86 h 258"/>
                    <a:gd name="T12" fmla="*/ 174 w 202"/>
                    <a:gd name="T13" fmla="*/ 108 h 258"/>
                    <a:gd name="T14" fmla="*/ 180 w 202"/>
                    <a:gd name="T15" fmla="*/ 120 h 258"/>
                    <a:gd name="T16" fmla="*/ 184 w 202"/>
                    <a:gd name="T17" fmla="*/ 130 h 258"/>
                    <a:gd name="T18" fmla="*/ 184 w 202"/>
                    <a:gd name="T19" fmla="*/ 130 h 258"/>
                    <a:gd name="T20" fmla="*/ 196 w 202"/>
                    <a:gd name="T21" fmla="*/ 168 h 258"/>
                    <a:gd name="T22" fmla="*/ 200 w 202"/>
                    <a:gd name="T23" fmla="*/ 184 h 258"/>
                    <a:gd name="T24" fmla="*/ 202 w 202"/>
                    <a:gd name="T25" fmla="*/ 200 h 258"/>
                    <a:gd name="T26" fmla="*/ 202 w 202"/>
                    <a:gd name="T27" fmla="*/ 214 h 258"/>
                    <a:gd name="T28" fmla="*/ 198 w 202"/>
                    <a:gd name="T29" fmla="*/ 226 h 258"/>
                    <a:gd name="T30" fmla="*/ 190 w 202"/>
                    <a:gd name="T31" fmla="*/ 236 h 258"/>
                    <a:gd name="T32" fmla="*/ 178 w 202"/>
                    <a:gd name="T33" fmla="*/ 246 h 258"/>
                    <a:gd name="T34" fmla="*/ 178 w 202"/>
                    <a:gd name="T35" fmla="*/ 246 h 258"/>
                    <a:gd name="T36" fmla="*/ 168 w 202"/>
                    <a:gd name="T37" fmla="*/ 252 h 258"/>
                    <a:gd name="T38" fmla="*/ 156 w 202"/>
                    <a:gd name="T39" fmla="*/ 256 h 258"/>
                    <a:gd name="T40" fmla="*/ 144 w 202"/>
                    <a:gd name="T41" fmla="*/ 258 h 258"/>
                    <a:gd name="T42" fmla="*/ 130 w 202"/>
                    <a:gd name="T43" fmla="*/ 258 h 258"/>
                    <a:gd name="T44" fmla="*/ 118 w 202"/>
                    <a:gd name="T45" fmla="*/ 258 h 258"/>
                    <a:gd name="T46" fmla="*/ 104 w 202"/>
                    <a:gd name="T47" fmla="*/ 254 h 258"/>
                    <a:gd name="T48" fmla="*/ 76 w 202"/>
                    <a:gd name="T49" fmla="*/ 246 h 258"/>
                    <a:gd name="T50" fmla="*/ 52 w 202"/>
                    <a:gd name="T51" fmla="*/ 234 h 258"/>
                    <a:gd name="T52" fmla="*/ 30 w 202"/>
                    <a:gd name="T53" fmla="*/ 218 h 258"/>
                    <a:gd name="T54" fmla="*/ 20 w 202"/>
                    <a:gd name="T55" fmla="*/ 210 h 258"/>
                    <a:gd name="T56" fmla="*/ 12 w 202"/>
                    <a:gd name="T57" fmla="*/ 202 h 258"/>
                    <a:gd name="T58" fmla="*/ 6 w 202"/>
                    <a:gd name="T59" fmla="*/ 192 h 258"/>
                    <a:gd name="T60" fmla="*/ 2 w 202"/>
                    <a:gd name="T61" fmla="*/ 184 h 258"/>
                    <a:gd name="T62" fmla="*/ 2 w 202"/>
                    <a:gd name="T63" fmla="*/ 184 h 258"/>
                    <a:gd name="T64" fmla="*/ 0 w 202"/>
                    <a:gd name="T65" fmla="*/ 174 h 258"/>
                    <a:gd name="T66" fmla="*/ 0 w 202"/>
                    <a:gd name="T67" fmla="*/ 162 h 258"/>
                    <a:gd name="T68" fmla="*/ 2 w 202"/>
                    <a:gd name="T69" fmla="*/ 148 h 258"/>
                    <a:gd name="T70" fmla="*/ 6 w 202"/>
                    <a:gd name="T71" fmla="*/ 134 h 258"/>
                    <a:gd name="T72" fmla="*/ 16 w 202"/>
                    <a:gd name="T73" fmla="*/ 104 h 258"/>
                    <a:gd name="T74" fmla="*/ 30 w 202"/>
                    <a:gd name="T75" fmla="*/ 72 h 258"/>
                    <a:gd name="T76" fmla="*/ 44 w 202"/>
                    <a:gd name="T77" fmla="*/ 44 h 258"/>
                    <a:gd name="T78" fmla="*/ 58 w 202"/>
                    <a:gd name="T79" fmla="*/ 22 h 258"/>
                    <a:gd name="T80" fmla="*/ 72 w 202"/>
                    <a:gd name="T81" fmla="*/ 0 h 25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202"/>
                    <a:gd name="T124" fmla="*/ 0 h 258"/>
                    <a:gd name="T125" fmla="*/ 202 w 202"/>
                    <a:gd name="T126" fmla="*/ 258 h 25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202" h="258">
                      <a:moveTo>
                        <a:pt x="72" y="0"/>
                      </a:moveTo>
                      <a:lnTo>
                        <a:pt x="72" y="0"/>
                      </a:lnTo>
                      <a:lnTo>
                        <a:pt x="86" y="12"/>
                      </a:lnTo>
                      <a:lnTo>
                        <a:pt x="122" y="44"/>
                      </a:lnTo>
                      <a:lnTo>
                        <a:pt x="140" y="64"/>
                      </a:lnTo>
                      <a:lnTo>
                        <a:pt x="160" y="86"/>
                      </a:lnTo>
                      <a:lnTo>
                        <a:pt x="174" y="108"/>
                      </a:lnTo>
                      <a:lnTo>
                        <a:pt x="180" y="120"/>
                      </a:lnTo>
                      <a:lnTo>
                        <a:pt x="184" y="130"/>
                      </a:lnTo>
                      <a:lnTo>
                        <a:pt x="196" y="168"/>
                      </a:lnTo>
                      <a:lnTo>
                        <a:pt x="200" y="184"/>
                      </a:lnTo>
                      <a:lnTo>
                        <a:pt x="202" y="200"/>
                      </a:lnTo>
                      <a:lnTo>
                        <a:pt x="202" y="214"/>
                      </a:lnTo>
                      <a:lnTo>
                        <a:pt x="198" y="226"/>
                      </a:lnTo>
                      <a:lnTo>
                        <a:pt x="190" y="236"/>
                      </a:lnTo>
                      <a:lnTo>
                        <a:pt x="178" y="246"/>
                      </a:lnTo>
                      <a:lnTo>
                        <a:pt x="168" y="252"/>
                      </a:lnTo>
                      <a:lnTo>
                        <a:pt x="156" y="256"/>
                      </a:lnTo>
                      <a:lnTo>
                        <a:pt x="144" y="258"/>
                      </a:lnTo>
                      <a:lnTo>
                        <a:pt x="130" y="258"/>
                      </a:lnTo>
                      <a:lnTo>
                        <a:pt x="118" y="258"/>
                      </a:lnTo>
                      <a:lnTo>
                        <a:pt x="104" y="254"/>
                      </a:lnTo>
                      <a:lnTo>
                        <a:pt x="76" y="246"/>
                      </a:lnTo>
                      <a:lnTo>
                        <a:pt x="52" y="234"/>
                      </a:lnTo>
                      <a:lnTo>
                        <a:pt x="30" y="218"/>
                      </a:lnTo>
                      <a:lnTo>
                        <a:pt x="20" y="210"/>
                      </a:lnTo>
                      <a:lnTo>
                        <a:pt x="12" y="202"/>
                      </a:lnTo>
                      <a:lnTo>
                        <a:pt x="6" y="192"/>
                      </a:lnTo>
                      <a:lnTo>
                        <a:pt x="2" y="184"/>
                      </a:lnTo>
                      <a:lnTo>
                        <a:pt x="0" y="174"/>
                      </a:lnTo>
                      <a:lnTo>
                        <a:pt x="0" y="162"/>
                      </a:lnTo>
                      <a:lnTo>
                        <a:pt x="2" y="148"/>
                      </a:lnTo>
                      <a:lnTo>
                        <a:pt x="6" y="134"/>
                      </a:lnTo>
                      <a:lnTo>
                        <a:pt x="16" y="104"/>
                      </a:lnTo>
                      <a:lnTo>
                        <a:pt x="30" y="72"/>
                      </a:lnTo>
                      <a:lnTo>
                        <a:pt x="44" y="44"/>
                      </a:lnTo>
                      <a:lnTo>
                        <a:pt x="58" y="22"/>
                      </a:lnTo>
                      <a:lnTo>
                        <a:pt x="72" y="0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74" name="Freeform 465"/>
                <p:cNvSpPr>
                  <a:spLocks/>
                </p:cNvSpPr>
                <p:nvPr/>
              </p:nvSpPr>
              <p:spPr bwMode="auto">
                <a:xfrm>
                  <a:off x="2298" y="3788"/>
                  <a:ext cx="202" cy="258"/>
                </a:xfrm>
                <a:custGeom>
                  <a:avLst/>
                  <a:gdLst>
                    <a:gd name="T0" fmla="*/ 72 w 202"/>
                    <a:gd name="T1" fmla="*/ 0 h 258"/>
                    <a:gd name="T2" fmla="*/ 72 w 202"/>
                    <a:gd name="T3" fmla="*/ 0 h 258"/>
                    <a:gd name="T4" fmla="*/ 86 w 202"/>
                    <a:gd name="T5" fmla="*/ 12 h 258"/>
                    <a:gd name="T6" fmla="*/ 122 w 202"/>
                    <a:gd name="T7" fmla="*/ 44 h 258"/>
                    <a:gd name="T8" fmla="*/ 140 w 202"/>
                    <a:gd name="T9" fmla="*/ 64 h 258"/>
                    <a:gd name="T10" fmla="*/ 160 w 202"/>
                    <a:gd name="T11" fmla="*/ 86 h 258"/>
                    <a:gd name="T12" fmla="*/ 174 w 202"/>
                    <a:gd name="T13" fmla="*/ 108 h 258"/>
                    <a:gd name="T14" fmla="*/ 180 w 202"/>
                    <a:gd name="T15" fmla="*/ 120 h 258"/>
                    <a:gd name="T16" fmla="*/ 184 w 202"/>
                    <a:gd name="T17" fmla="*/ 130 h 258"/>
                    <a:gd name="T18" fmla="*/ 184 w 202"/>
                    <a:gd name="T19" fmla="*/ 130 h 258"/>
                    <a:gd name="T20" fmla="*/ 196 w 202"/>
                    <a:gd name="T21" fmla="*/ 168 h 258"/>
                    <a:gd name="T22" fmla="*/ 200 w 202"/>
                    <a:gd name="T23" fmla="*/ 184 h 258"/>
                    <a:gd name="T24" fmla="*/ 202 w 202"/>
                    <a:gd name="T25" fmla="*/ 200 h 258"/>
                    <a:gd name="T26" fmla="*/ 202 w 202"/>
                    <a:gd name="T27" fmla="*/ 214 h 258"/>
                    <a:gd name="T28" fmla="*/ 198 w 202"/>
                    <a:gd name="T29" fmla="*/ 226 h 258"/>
                    <a:gd name="T30" fmla="*/ 190 w 202"/>
                    <a:gd name="T31" fmla="*/ 236 h 258"/>
                    <a:gd name="T32" fmla="*/ 178 w 202"/>
                    <a:gd name="T33" fmla="*/ 246 h 258"/>
                    <a:gd name="T34" fmla="*/ 178 w 202"/>
                    <a:gd name="T35" fmla="*/ 246 h 258"/>
                    <a:gd name="T36" fmla="*/ 168 w 202"/>
                    <a:gd name="T37" fmla="*/ 252 h 258"/>
                    <a:gd name="T38" fmla="*/ 156 w 202"/>
                    <a:gd name="T39" fmla="*/ 256 h 258"/>
                    <a:gd name="T40" fmla="*/ 144 w 202"/>
                    <a:gd name="T41" fmla="*/ 258 h 258"/>
                    <a:gd name="T42" fmla="*/ 130 w 202"/>
                    <a:gd name="T43" fmla="*/ 258 h 258"/>
                    <a:gd name="T44" fmla="*/ 118 w 202"/>
                    <a:gd name="T45" fmla="*/ 258 h 258"/>
                    <a:gd name="T46" fmla="*/ 104 w 202"/>
                    <a:gd name="T47" fmla="*/ 254 h 258"/>
                    <a:gd name="T48" fmla="*/ 76 w 202"/>
                    <a:gd name="T49" fmla="*/ 246 h 258"/>
                    <a:gd name="T50" fmla="*/ 52 w 202"/>
                    <a:gd name="T51" fmla="*/ 234 h 258"/>
                    <a:gd name="T52" fmla="*/ 30 w 202"/>
                    <a:gd name="T53" fmla="*/ 218 h 258"/>
                    <a:gd name="T54" fmla="*/ 20 w 202"/>
                    <a:gd name="T55" fmla="*/ 210 h 258"/>
                    <a:gd name="T56" fmla="*/ 12 w 202"/>
                    <a:gd name="T57" fmla="*/ 202 h 258"/>
                    <a:gd name="T58" fmla="*/ 6 w 202"/>
                    <a:gd name="T59" fmla="*/ 192 h 258"/>
                    <a:gd name="T60" fmla="*/ 2 w 202"/>
                    <a:gd name="T61" fmla="*/ 184 h 258"/>
                    <a:gd name="T62" fmla="*/ 2 w 202"/>
                    <a:gd name="T63" fmla="*/ 184 h 258"/>
                    <a:gd name="T64" fmla="*/ 0 w 202"/>
                    <a:gd name="T65" fmla="*/ 174 h 258"/>
                    <a:gd name="T66" fmla="*/ 0 w 202"/>
                    <a:gd name="T67" fmla="*/ 162 h 258"/>
                    <a:gd name="T68" fmla="*/ 2 w 202"/>
                    <a:gd name="T69" fmla="*/ 148 h 258"/>
                    <a:gd name="T70" fmla="*/ 6 w 202"/>
                    <a:gd name="T71" fmla="*/ 134 h 258"/>
                    <a:gd name="T72" fmla="*/ 16 w 202"/>
                    <a:gd name="T73" fmla="*/ 104 h 258"/>
                    <a:gd name="T74" fmla="*/ 30 w 202"/>
                    <a:gd name="T75" fmla="*/ 72 h 258"/>
                    <a:gd name="T76" fmla="*/ 44 w 202"/>
                    <a:gd name="T77" fmla="*/ 44 h 258"/>
                    <a:gd name="T78" fmla="*/ 58 w 202"/>
                    <a:gd name="T79" fmla="*/ 22 h 258"/>
                    <a:gd name="T80" fmla="*/ 72 w 202"/>
                    <a:gd name="T81" fmla="*/ 0 h 25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202"/>
                    <a:gd name="T124" fmla="*/ 0 h 258"/>
                    <a:gd name="T125" fmla="*/ 202 w 202"/>
                    <a:gd name="T126" fmla="*/ 258 h 25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202" h="258">
                      <a:moveTo>
                        <a:pt x="72" y="0"/>
                      </a:moveTo>
                      <a:lnTo>
                        <a:pt x="72" y="0"/>
                      </a:lnTo>
                      <a:lnTo>
                        <a:pt x="86" y="12"/>
                      </a:lnTo>
                      <a:lnTo>
                        <a:pt x="122" y="44"/>
                      </a:lnTo>
                      <a:lnTo>
                        <a:pt x="140" y="64"/>
                      </a:lnTo>
                      <a:lnTo>
                        <a:pt x="160" y="86"/>
                      </a:lnTo>
                      <a:lnTo>
                        <a:pt x="174" y="108"/>
                      </a:lnTo>
                      <a:lnTo>
                        <a:pt x="180" y="120"/>
                      </a:lnTo>
                      <a:lnTo>
                        <a:pt x="184" y="130"/>
                      </a:lnTo>
                      <a:lnTo>
                        <a:pt x="196" y="168"/>
                      </a:lnTo>
                      <a:lnTo>
                        <a:pt x="200" y="184"/>
                      </a:lnTo>
                      <a:lnTo>
                        <a:pt x="202" y="200"/>
                      </a:lnTo>
                      <a:lnTo>
                        <a:pt x="202" y="214"/>
                      </a:lnTo>
                      <a:lnTo>
                        <a:pt x="198" y="226"/>
                      </a:lnTo>
                      <a:lnTo>
                        <a:pt x="190" y="236"/>
                      </a:lnTo>
                      <a:lnTo>
                        <a:pt x="178" y="246"/>
                      </a:lnTo>
                      <a:lnTo>
                        <a:pt x="168" y="252"/>
                      </a:lnTo>
                      <a:lnTo>
                        <a:pt x="156" y="256"/>
                      </a:lnTo>
                      <a:lnTo>
                        <a:pt x="144" y="258"/>
                      </a:lnTo>
                      <a:lnTo>
                        <a:pt x="130" y="258"/>
                      </a:lnTo>
                      <a:lnTo>
                        <a:pt x="118" y="258"/>
                      </a:lnTo>
                      <a:lnTo>
                        <a:pt x="104" y="254"/>
                      </a:lnTo>
                      <a:lnTo>
                        <a:pt x="76" y="246"/>
                      </a:lnTo>
                      <a:lnTo>
                        <a:pt x="52" y="234"/>
                      </a:lnTo>
                      <a:lnTo>
                        <a:pt x="30" y="218"/>
                      </a:lnTo>
                      <a:lnTo>
                        <a:pt x="20" y="210"/>
                      </a:lnTo>
                      <a:lnTo>
                        <a:pt x="12" y="202"/>
                      </a:lnTo>
                      <a:lnTo>
                        <a:pt x="6" y="192"/>
                      </a:lnTo>
                      <a:lnTo>
                        <a:pt x="2" y="184"/>
                      </a:lnTo>
                      <a:lnTo>
                        <a:pt x="0" y="174"/>
                      </a:lnTo>
                      <a:lnTo>
                        <a:pt x="0" y="162"/>
                      </a:lnTo>
                      <a:lnTo>
                        <a:pt x="2" y="148"/>
                      </a:lnTo>
                      <a:lnTo>
                        <a:pt x="6" y="134"/>
                      </a:lnTo>
                      <a:lnTo>
                        <a:pt x="16" y="104"/>
                      </a:lnTo>
                      <a:lnTo>
                        <a:pt x="30" y="72"/>
                      </a:lnTo>
                      <a:lnTo>
                        <a:pt x="44" y="44"/>
                      </a:lnTo>
                      <a:lnTo>
                        <a:pt x="58" y="22"/>
                      </a:lnTo>
                      <a:lnTo>
                        <a:pt x="72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75" name="Freeform 466"/>
                <p:cNvSpPr>
                  <a:spLocks/>
                </p:cNvSpPr>
                <p:nvPr/>
              </p:nvSpPr>
              <p:spPr bwMode="auto">
                <a:xfrm>
                  <a:off x="1942" y="3024"/>
                  <a:ext cx="284" cy="380"/>
                </a:xfrm>
                <a:custGeom>
                  <a:avLst/>
                  <a:gdLst>
                    <a:gd name="T0" fmla="*/ 10 w 284"/>
                    <a:gd name="T1" fmla="*/ 66 h 380"/>
                    <a:gd name="T2" fmla="*/ 20 w 284"/>
                    <a:gd name="T3" fmla="*/ 48 h 380"/>
                    <a:gd name="T4" fmla="*/ 42 w 284"/>
                    <a:gd name="T5" fmla="*/ 26 h 380"/>
                    <a:gd name="T6" fmla="*/ 82 w 284"/>
                    <a:gd name="T7" fmla="*/ 8 h 380"/>
                    <a:gd name="T8" fmla="*/ 110 w 284"/>
                    <a:gd name="T9" fmla="*/ 2 h 380"/>
                    <a:gd name="T10" fmla="*/ 130 w 284"/>
                    <a:gd name="T11" fmla="*/ 0 h 380"/>
                    <a:gd name="T12" fmla="*/ 174 w 284"/>
                    <a:gd name="T13" fmla="*/ 2 h 380"/>
                    <a:gd name="T14" fmla="*/ 214 w 284"/>
                    <a:gd name="T15" fmla="*/ 12 h 380"/>
                    <a:gd name="T16" fmla="*/ 248 w 284"/>
                    <a:gd name="T17" fmla="*/ 36 h 380"/>
                    <a:gd name="T18" fmla="*/ 262 w 284"/>
                    <a:gd name="T19" fmla="*/ 54 h 380"/>
                    <a:gd name="T20" fmla="*/ 272 w 284"/>
                    <a:gd name="T21" fmla="*/ 76 h 380"/>
                    <a:gd name="T22" fmla="*/ 282 w 284"/>
                    <a:gd name="T23" fmla="*/ 104 h 380"/>
                    <a:gd name="T24" fmla="*/ 284 w 284"/>
                    <a:gd name="T25" fmla="*/ 134 h 380"/>
                    <a:gd name="T26" fmla="*/ 282 w 284"/>
                    <a:gd name="T27" fmla="*/ 164 h 380"/>
                    <a:gd name="T28" fmla="*/ 276 w 284"/>
                    <a:gd name="T29" fmla="*/ 174 h 380"/>
                    <a:gd name="T30" fmla="*/ 268 w 284"/>
                    <a:gd name="T31" fmla="*/ 194 h 380"/>
                    <a:gd name="T32" fmla="*/ 272 w 284"/>
                    <a:gd name="T33" fmla="*/ 208 h 380"/>
                    <a:gd name="T34" fmla="*/ 276 w 284"/>
                    <a:gd name="T35" fmla="*/ 230 h 380"/>
                    <a:gd name="T36" fmla="*/ 272 w 284"/>
                    <a:gd name="T37" fmla="*/ 256 h 380"/>
                    <a:gd name="T38" fmla="*/ 264 w 284"/>
                    <a:gd name="T39" fmla="*/ 272 h 380"/>
                    <a:gd name="T40" fmla="*/ 246 w 284"/>
                    <a:gd name="T41" fmla="*/ 332 h 380"/>
                    <a:gd name="T42" fmla="*/ 238 w 284"/>
                    <a:gd name="T43" fmla="*/ 362 h 380"/>
                    <a:gd name="T44" fmla="*/ 234 w 284"/>
                    <a:gd name="T45" fmla="*/ 370 h 380"/>
                    <a:gd name="T46" fmla="*/ 220 w 284"/>
                    <a:gd name="T47" fmla="*/ 378 h 380"/>
                    <a:gd name="T48" fmla="*/ 192 w 284"/>
                    <a:gd name="T49" fmla="*/ 380 h 380"/>
                    <a:gd name="T50" fmla="*/ 172 w 284"/>
                    <a:gd name="T51" fmla="*/ 378 h 380"/>
                    <a:gd name="T52" fmla="*/ 144 w 284"/>
                    <a:gd name="T53" fmla="*/ 370 h 380"/>
                    <a:gd name="T54" fmla="*/ 114 w 284"/>
                    <a:gd name="T55" fmla="*/ 354 h 380"/>
                    <a:gd name="T56" fmla="*/ 84 w 284"/>
                    <a:gd name="T57" fmla="*/ 332 h 380"/>
                    <a:gd name="T58" fmla="*/ 56 w 284"/>
                    <a:gd name="T59" fmla="*/ 302 h 380"/>
                    <a:gd name="T60" fmla="*/ 46 w 284"/>
                    <a:gd name="T61" fmla="*/ 282 h 380"/>
                    <a:gd name="T62" fmla="*/ 30 w 284"/>
                    <a:gd name="T63" fmla="*/ 238 h 380"/>
                    <a:gd name="T64" fmla="*/ 20 w 284"/>
                    <a:gd name="T65" fmla="*/ 180 h 380"/>
                    <a:gd name="T66" fmla="*/ 20 w 284"/>
                    <a:gd name="T67" fmla="*/ 164 h 380"/>
                    <a:gd name="T68" fmla="*/ 10 w 284"/>
                    <a:gd name="T69" fmla="*/ 152 h 380"/>
                    <a:gd name="T70" fmla="*/ 2 w 284"/>
                    <a:gd name="T71" fmla="*/ 128 h 380"/>
                    <a:gd name="T72" fmla="*/ 2 w 284"/>
                    <a:gd name="T73" fmla="*/ 90 h 380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84"/>
                    <a:gd name="T112" fmla="*/ 0 h 380"/>
                    <a:gd name="T113" fmla="*/ 284 w 284"/>
                    <a:gd name="T114" fmla="*/ 380 h 380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84" h="380">
                      <a:moveTo>
                        <a:pt x="10" y="66"/>
                      </a:moveTo>
                      <a:lnTo>
                        <a:pt x="10" y="66"/>
                      </a:lnTo>
                      <a:lnTo>
                        <a:pt x="14" y="58"/>
                      </a:lnTo>
                      <a:lnTo>
                        <a:pt x="20" y="48"/>
                      </a:lnTo>
                      <a:lnTo>
                        <a:pt x="30" y="38"/>
                      </a:lnTo>
                      <a:lnTo>
                        <a:pt x="42" y="26"/>
                      </a:lnTo>
                      <a:lnTo>
                        <a:pt x="60" y="16"/>
                      </a:lnTo>
                      <a:lnTo>
                        <a:pt x="82" y="8"/>
                      </a:lnTo>
                      <a:lnTo>
                        <a:pt x="96" y="4"/>
                      </a:lnTo>
                      <a:lnTo>
                        <a:pt x="110" y="2"/>
                      </a:lnTo>
                      <a:lnTo>
                        <a:pt x="130" y="0"/>
                      </a:lnTo>
                      <a:lnTo>
                        <a:pt x="152" y="0"/>
                      </a:lnTo>
                      <a:lnTo>
                        <a:pt x="174" y="2"/>
                      </a:lnTo>
                      <a:lnTo>
                        <a:pt x="194" y="6"/>
                      </a:lnTo>
                      <a:lnTo>
                        <a:pt x="214" y="12"/>
                      </a:lnTo>
                      <a:lnTo>
                        <a:pt x="232" y="22"/>
                      </a:lnTo>
                      <a:lnTo>
                        <a:pt x="248" y="36"/>
                      </a:lnTo>
                      <a:lnTo>
                        <a:pt x="256" y="44"/>
                      </a:lnTo>
                      <a:lnTo>
                        <a:pt x="262" y="54"/>
                      </a:lnTo>
                      <a:lnTo>
                        <a:pt x="272" y="76"/>
                      </a:lnTo>
                      <a:lnTo>
                        <a:pt x="278" y="90"/>
                      </a:lnTo>
                      <a:lnTo>
                        <a:pt x="282" y="104"/>
                      </a:lnTo>
                      <a:lnTo>
                        <a:pt x="284" y="118"/>
                      </a:lnTo>
                      <a:lnTo>
                        <a:pt x="284" y="134"/>
                      </a:lnTo>
                      <a:lnTo>
                        <a:pt x="284" y="148"/>
                      </a:lnTo>
                      <a:lnTo>
                        <a:pt x="282" y="164"/>
                      </a:lnTo>
                      <a:lnTo>
                        <a:pt x="276" y="174"/>
                      </a:lnTo>
                      <a:lnTo>
                        <a:pt x="268" y="194"/>
                      </a:lnTo>
                      <a:lnTo>
                        <a:pt x="270" y="200"/>
                      </a:lnTo>
                      <a:lnTo>
                        <a:pt x="272" y="208"/>
                      </a:lnTo>
                      <a:lnTo>
                        <a:pt x="276" y="218"/>
                      </a:lnTo>
                      <a:lnTo>
                        <a:pt x="276" y="230"/>
                      </a:lnTo>
                      <a:lnTo>
                        <a:pt x="276" y="242"/>
                      </a:lnTo>
                      <a:lnTo>
                        <a:pt x="272" y="256"/>
                      </a:lnTo>
                      <a:lnTo>
                        <a:pt x="264" y="272"/>
                      </a:lnTo>
                      <a:lnTo>
                        <a:pt x="254" y="302"/>
                      </a:lnTo>
                      <a:lnTo>
                        <a:pt x="246" y="332"/>
                      </a:lnTo>
                      <a:lnTo>
                        <a:pt x="238" y="362"/>
                      </a:lnTo>
                      <a:lnTo>
                        <a:pt x="236" y="366"/>
                      </a:lnTo>
                      <a:lnTo>
                        <a:pt x="234" y="370"/>
                      </a:lnTo>
                      <a:lnTo>
                        <a:pt x="228" y="374"/>
                      </a:lnTo>
                      <a:lnTo>
                        <a:pt x="220" y="378"/>
                      </a:lnTo>
                      <a:lnTo>
                        <a:pt x="208" y="380"/>
                      </a:lnTo>
                      <a:lnTo>
                        <a:pt x="192" y="380"/>
                      </a:lnTo>
                      <a:lnTo>
                        <a:pt x="172" y="378"/>
                      </a:lnTo>
                      <a:lnTo>
                        <a:pt x="160" y="376"/>
                      </a:lnTo>
                      <a:lnTo>
                        <a:pt x="144" y="370"/>
                      </a:lnTo>
                      <a:lnTo>
                        <a:pt x="130" y="364"/>
                      </a:lnTo>
                      <a:lnTo>
                        <a:pt x="114" y="354"/>
                      </a:lnTo>
                      <a:lnTo>
                        <a:pt x="100" y="344"/>
                      </a:lnTo>
                      <a:lnTo>
                        <a:pt x="84" y="332"/>
                      </a:lnTo>
                      <a:lnTo>
                        <a:pt x="70" y="318"/>
                      </a:lnTo>
                      <a:lnTo>
                        <a:pt x="56" y="302"/>
                      </a:lnTo>
                      <a:lnTo>
                        <a:pt x="46" y="282"/>
                      </a:lnTo>
                      <a:lnTo>
                        <a:pt x="36" y="260"/>
                      </a:lnTo>
                      <a:lnTo>
                        <a:pt x="30" y="238"/>
                      </a:lnTo>
                      <a:lnTo>
                        <a:pt x="26" y="216"/>
                      </a:lnTo>
                      <a:lnTo>
                        <a:pt x="20" y="180"/>
                      </a:lnTo>
                      <a:lnTo>
                        <a:pt x="20" y="164"/>
                      </a:lnTo>
                      <a:lnTo>
                        <a:pt x="14" y="160"/>
                      </a:lnTo>
                      <a:lnTo>
                        <a:pt x="10" y="152"/>
                      </a:lnTo>
                      <a:lnTo>
                        <a:pt x="4" y="142"/>
                      </a:lnTo>
                      <a:lnTo>
                        <a:pt x="2" y="128"/>
                      </a:lnTo>
                      <a:lnTo>
                        <a:pt x="0" y="110"/>
                      </a:lnTo>
                      <a:lnTo>
                        <a:pt x="2" y="90"/>
                      </a:lnTo>
                      <a:lnTo>
                        <a:pt x="10" y="66"/>
                      </a:lnTo>
                      <a:close/>
                    </a:path>
                  </a:pathLst>
                </a:custGeom>
                <a:solidFill>
                  <a:srgbClr val="F0AC7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76" name="Freeform 467"/>
                <p:cNvSpPr>
                  <a:spLocks/>
                </p:cNvSpPr>
                <p:nvPr/>
              </p:nvSpPr>
              <p:spPr bwMode="auto">
                <a:xfrm>
                  <a:off x="1942" y="3024"/>
                  <a:ext cx="284" cy="380"/>
                </a:xfrm>
                <a:custGeom>
                  <a:avLst/>
                  <a:gdLst>
                    <a:gd name="T0" fmla="*/ 10 w 284"/>
                    <a:gd name="T1" fmla="*/ 66 h 380"/>
                    <a:gd name="T2" fmla="*/ 20 w 284"/>
                    <a:gd name="T3" fmla="*/ 48 h 380"/>
                    <a:gd name="T4" fmla="*/ 42 w 284"/>
                    <a:gd name="T5" fmla="*/ 26 h 380"/>
                    <a:gd name="T6" fmla="*/ 82 w 284"/>
                    <a:gd name="T7" fmla="*/ 8 h 380"/>
                    <a:gd name="T8" fmla="*/ 110 w 284"/>
                    <a:gd name="T9" fmla="*/ 2 h 380"/>
                    <a:gd name="T10" fmla="*/ 130 w 284"/>
                    <a:gd name="T11" fmla="*/ 0 h 380"/>
                    <a:gd name="T12" fmla="*/ 174 w 284"/>
                    <a:gd name="T13" fmla="*/ 2 h 380"/>
                    <a:gd name="T14" fmla="*/ 214 w 284"/>
                    <a:gd name="T15" fmla="*/ 12 h 380"/>
                    <a:gd name="T16" fmla="*/ 248 w 284"/>
                    <a:gd name="T17" fmla="*/ 36 h 380"/>
                    <a:gd name="T18" fmla="*/ 262 w 284"/>
                    <a:gd name="T19" fmla="*/ 54 h 380"/>
                    <a:gd name="T20" fmla="*/ 272 w 284"/>
                    <a:gd name="T21" fmla="*/ 76 h 380"/>
                    <a:gd name="T22" fmla="*/ 282 w 284"/>
                    <a:gd name="T23" fmla="*/ 104 h 380"/>
                    <a:gd name="T24" fmla="*/ 284 w 284"/>
                    <a:gd name="T25" fmla="*/ 134 h 380"/>
                    <a:gd name="T26" fmla="*/ 282 w 284"/>
                    <a:gd name="T27" fmla="*/ 164 h 380"/>
                    <a:gd name="T28" fmla="*/ 276 w 284"/>
                    <a:gd name="T29" fmla="*/ 174 h 380"/>
                    <a:gd name="T30" fmla="*/ 268 w 284"/>
                    <a:gd name="T31" fmla="*/ 194 h 380"/>
                    <a:gd name="T32" fmla="*/ 272 w 284"/>
                    <a:gd name="T33" fmla="*/ 208 h 380"/>
                    <a:gd name="T34" fmla="*/ 276 w 284"/>
                    <a:gd name="T35" fmla="*/ 230 h 380"/>
                    <a:gd name="T36" fmla="*/ 272 w 284"/>
                    <a:gd name="T37" fmla="*/ 256 h 380"/>
                    <a:gd name="T38" fmla="*/ 264 w 284"/>
                    <a:gd name="T39" fmla="*/ 272 h 380"/>
                    <a:gd name="T40" fmla="*/ 246 w 284"/>
                    <a:gd name="T41" fmla="*/ 332 h 380"/>
                    <a:gd name="T42" fmla="*/ 238 w 284"/>
                    <a:gd name="T43" fmla="*/ 362 h 380"/>
                    <a:gd name="T44" fmla="*/ 234 w 284"/>
                    <a:gd name="T45" fmla="*/ 370 h 380"/>
                    <a:gd name="T46" fmla="*/ 220 w 284"/>
                    <a:gd name="T47" fmla="*/ 378 h 380"/>
                    <a:gd name="T48" fmla="*/ 192 w 284"/>
                    <a:gd name="T49" fmla="*/ 380 h 380"/>
                    <a:gd name="T50" fmla="*/ 172 w 284"/>
                    <a:gd name="T51" fmla="*/ 378 h 380"/>
                    <a:gd name="T52" fmla="*/ 144 w 284"/>
                    <a:gd name="T53" fmla="*/ 370 h 380"/>
                    <a:gd name="T54" fmla="*/ 114 w 284"/>
                    <a:gd name="T55" fmla="*/ 354 h 380"/>
                    <a:gd name="T56" fmla="*/ 84 w 284"/>
                    <a:gd name="T57" fmla="*/ 332 h 380"/>
                    <a:gd name="T58" fmla="*/ 56 w 284"/>
                    <a:gd name="T59" fmla="*/ 302 h 380"/>
                    <a:gd name="T60" fmla="*/ 46 w 284"/>
                    <a:gd name="T61" fmla="*/ 282 h 380"/>
                    <a:gd name="T62" fmla="*/ 30 w 284"/>
                    <a:gd name="T63" fmla="*/ 238 h 380"/>
                    <a:gd name="T64" fmla="*/ 20 w 284"/>
                    <a:gd name="T65" fmla="*/ 180 h 380"/>
                    <a:gd name="T66" fmla="*/ 20 w 284"/>
                    <a:gd name="T67" fmla="*/ 164 h 380"/>
                    <a:gd name="T68" fmla="*/ 10 w 284"/>
                    <a:gd name="T69" fmla="*/ 152 h 380"/>
                    <a:gd name="T70" fmla="*/ 2 w 284"/>
                    <a:gd name="T71" fmla="*/ 128 h 380"/>
                    <a:gd name="T72" fmla="*/ 2 w 284"/>
                    <a:gd name="T73" fmla="*/ 90 h 380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84"/>
                    <a:gd name="T112" fmla="*/ 0 h 380"/>
                    <a:gd name="T113" fmla="*/ 284 w 284"/>
                    <a:gd name="T114" fmla="*/ 380 h 380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84" h="380">
                      <a:moveTo>
                        <a:pt x="10" y="66"/>
                      </a:moveTo>
                      <a:lnTo>
                        <a:pt x="10" y="66"/>
                      </a:lnTo>
                      <a:lnTo>
                        <a:pt x="14" y="58"/>
                      </a:lnTo>
                      <a:lnTo>
                        <a:pt x="20" y="48"/>
                      </a:lnTo>
                      <a:lnTo>
                        <a:pt x="30" y="38"/>
                      </a:lnTo>
                      <a:lnTo>
                        <a:pt x="42" y="26"/>
                      </a:lnTo>
                      <a:lnTo>
                        <a:pt x="60" y="16"/>
                      </a:lnTo>
                      <a:lnTo>
                        <a:pt x="82" y="8"/>
                      </a:lnTo>
                      <a:lnTo>
                        <a:pt x="96" y="4"/>
                      </a:lnTo>
                      <a:lnTo>
                        <a:pt x="110" y="2"/>
                      </a:lnTo>
                      <a:lnTo>
                        <a:pt x="130" y="0"/>
                      </a:lnTo>
                      <a:lnTo>
                        <a:pt x="152" y="0"/>
                      </a:lnTo>
                      <a:lnTo>
                        <a:pt x="174" y="2"/>
                      </a:lnTo>
                      <a:lnTo>
                        <a:pt x="194" y="6"/>
                      </a:lnTo>
                      <a:lnTo>
                        <a:pt x="214" y="12"/>
                      </a:lnTo>
                      <a:lnTo>
                        <a:pt x="232" y="22"/>
                      </a:lnTo>
                      <a:lnTo>
                        <a:pt x="248" y="36"/>
                      </a:lnTo>
                      <a:lnTo>
                        <a:pt x="256" y="44"/>
                      </a:lnTo>
                      <a:lnTo>
                        <a:pt x="262" y="54"/>
                      </a:lnTo>
                      <a:lnTo>
                        <a:pt x="272" y="76"/>
                      </a:lnTo>
                      <a:lnTo>
                        <a:pt x="278" y="90"/>
                      </a:lnTo>
                      <a:lnTo>
                        <a:pt x="282" y="104"/>
                      </a:lnTo>
                      <a:lnTo>
                        <a:pt x="284" y="118"/>
                      </a:lnTo>
                      <a:lnTo>
                        <a:pt x="284" y="134"/>
                      </a:lnTo>
                      <a:lnTo>
                        <a:pt x="284" y="148"/>
                      </a:lnTo>
                      <a:lnTo>
                        <a:pt x="282" y="164"/>
                      </a:lnTo>
                      <a:lnTo>
                        <a:pt x="276" y="174"/>
                      </a:lnTo>
                      <a:lnTo>
                        <a:pt x="268" y="194"/>
                      </a:lnTo>
                      <a:lnTo>
                        <a:pt x="270" y="200"/>
                      </a:lnTo>
                      <a:lnTo>
                        <a:pt x="272" y="208"/>
                      </a:lnTo>
                      <a:lnTo>
                        <a:pt x="276" y="218"/>
                      </a:lnTo>
                      <a:lnTo>
                        <a:pt x="276" y="230"/>
                      </a:lnTo>
                      <a:lnTo>
                        <a:pt x="276" y="242"/>
                      </a:lnTo>
                      <a:lnTo>
                        <a:pt x="272" y="256"/>
                      </a:lnTo>
                      <a:lnTo>
                        <a:pt x="264" y="272"/>
                      </a:lnTo>
                      <a:lnTo>
                        <a:pt x="254" y="302"/>
                      </a:lnTo>
                      <a:lnTo>
                        <a:pt x="246" y="332"/>
                      </a:lnTo>
                      <a:lnTo>
                        <a:pt x="238" y="362"/>
                      </a:lnTo>
                      <a:lnTo>
                        <a:pt x="236" y="366"/>
                      </a:lnTo>
                      <a:lnTo>
                        <a:pt x="234" y="370"/>
                      </a:lnTo>
                      <a:lnTo>
                        <a:pt x="228" y="374"/>
                      </a:lnTo>
                      <a:lnTo>
                        <a:pt x="220" y="378"/>
                      </a:lnTo>
                      <a:lnTo>
                        <a:pt x="208" y="380"/>
                      </a:lnTo>
                      <a:lnTo>
                        <a:pt x="192" y="380"/>
                      </a:lnTo>
                      <a:lnTo>
                        <a:pt x="172" y="378"/>
                      </a:lnTo>
                      <a:lnTo>
                        <a:pt x="160" y="376"/>
                      </a:lnTo>
                      <a:lnTo>
                        <a:pt x="144" y="370"/>
                      </a:lnTo>
                      <a:lnTo>
                        <a:pt x="130" y="364"/>
                      </a:lnTo>
                      <a:lnTo>
                        <a:pt x="114" y="354"/>
                      </a:lnTo>
                      <a:lnTo>
                        <a:pt x="100" y="344"/>
                      </a:lnTo>
                      <a:lnTo>
                        <a:pt x="84" y="332"/>
                      </a:lnTo>
                      <a:lnTo>
                        <a:pt x="70" y="318"/>
                      </a:lnTo>
                      <a:lnTo>
                        <a:pt x="56" y="302"/>
                      </a:lnTo>
                      <a:lnTo>
                        <a:pt x="46" y="282"/>
                      </a:lnTo>
                      <a:lnTo>
                        <a:pt x="36" y="260"/>
                      </a:lnTo>
                      <a:lnTo>
                        <a:pt x="30" y="238"/>
                      </a:lnTo>
                      <a:lnTo>
                        <a:pt x="26" y="216"/>
                      </a:lnTo>
                      <a:lnTo>
                        <a:pt x="20" y="180"/>
                      </a:lnTo>
                      <a:lnTo>
                        <a:pt x="20" y="164"/>
                      </a:lnTo>
                      <a:lnTo>
                        <a:pt x="14" y="160"/>
                      </a:lnTo>
                      <a:lnTo>
                        <a:pt x="10" y="152"/>
                      </a:lnTo>
                      <a:lnTo>
                        <a:pt x="4" y="142"/>
                      </a:lnTo>
                      <a:lnTo>
                        <a:pt x="2" y="128"/>
                      </a:lnTo>
                      <a:lnTo>
                        <a:pt x="0" y="110"/>
                      </a:lnTo>
                      <a:lnTo>
                        <a:pt x="2" y="90"/>
                      </a:lnTo>
                      <a:lnTo>
                        <a:pt x="10" y="66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77" name="Freeform 468"/>
                <p:cNvSpPr>
                  <a:spLocks/>
                </p:cNvSpPr>
                <p:nvPr/>
              </p:nvSpPr>
              <p:spPr bwMode="auto">
                <a:xfrm>
                  <a:off x="1910" y="3156"/>
                  <a:ext cx="232" cy="488"/>
                </a:xfrm>
                <a:custGeom>
                  <a:avLst/>
                  <a:gdLst>
                    <a:gd name="T0" fmla="*/ 38 w 232"/>
                    <a:gd name="T1" fmla="*/ 0 h 488"/>
                    <a:gd name="T2" fmla="*/ 38 w 232"/>
                    <a:gd name="T3" fmla="*/ 0 h 488"/>
                    <a:gd name="T4" fmla="*/ 38 w 232"/>
                    <a:gd name="T5" fmla="*/ 30 h 488"/>
                    <a:gd name="T6" fmla="*/ 40 w 232"/>
                    <a:gd name="T7" fmla="*/ 62 h 488"/>
                    <a:gd name="T8" fmla="*/ 40 w 232"/>
                    <a:gd name="T9" fmla="*/ 102 h 488"/>
                    <a:gd name="T10" fmla="*/ 36 w 232"/>
                    <a:gd name="T11" fmla="*/ 148 h 488"/>
                    <a:gd name="T12" fmla="*/ 32 w 232"/>
                    <a:gd name="T13" fmla="*/ 194 h 488"/>
                    <a:gd name="T14" fmla="*/ 24 w 232"/>
                    <a:gd name="T15" fmla="*/ 240 h 488"/>
                    <a:gd name="T16" fmla="*/ 18 w 232"/>
                    <a:gd name="T17" fmla="*/ 260 h 488"/>
                    <a:gd name="T18" fmla="*/ 10 w 232"/>
                    <a:gd name="T19" fmla="*/ 280 h 488"/>
                    <a:gd name="T20" fmla="*/ 10 w 232"/>
                    <a:gd name="T21" fmla="*/ 280 h 488"/>
                    <a:gd name="T22" fmla="*/ 12 w 232"/>
                    <a:gd name="T23" fmla="*/ 288 h 488"/>
                    <a:gd name="T24" fmla="*/ 12 w 232"/>
                    <a:gd name="T25" fmla="*/ 306 h 488"/>
                    <a:gd name="T26" fmla="*/ 12 w 232"/>
                    <a:gd name="T27" fmla="*/ 316 h 488"/>
                    <a:gd name="T28" fmla="*/ 10 w 232"/>
                    <a:gd name="T29" fmla="*/ 328 h 488"/>
                    <a:gd name="T30" fmla="*/ 6 w 232"/>
                    <a:gd name="T31" fmla="*/ 336 h 488"/>
                    <a:gd name="T32" fmla="*/ 0 w 232"/>
                    <a:gd name="T33" fmla="*/ 344 h 488"/>
                    <a:gd name="T34" fmla="*/ 0 w 232"/>
                    <a:gd name="T35" fmla="*/ 344 h 488"/>
                    <a:gd name="T36" fmla="*/ 8 w 232"/>
                    <a:gd name="T37" fmla="*/ 358 h 488"/>
                    <a:gd name="T38" fmla="*/ 30 w 232"/>
                    <a:gd name="T39" fmla="*/ 390 h 488"/>
                    <a:gd name="T40" fmla="*/ 44 w 232"/>
                    <a:gd name="T41" fmla="*/ 410 h 488"/>
                    <a:gd name="T42" fmla="*/ 60 w 232"/>
                    <a:gd name="T43" fmla="*/ 430 h 488"/>
                    <a:gd name="T44" fmla="*/ 76 w 232"/>
                    <a:gd name="T45" fmla="*/ 448 h 488"/>
                    <a:gd name="T46" fmla="*/ 94 w 232"/>
                    <a:gd name="T47" fmla="*/ 466 h 488"/>
                    <a:gd name="T48" fmla="*/ 112 w 232"/>
                    <a:gd name="T49" fmla="*/ 478 h 488"/>
                    <a:gd name="T50" fmla="*/ 122 w 232"/>
                    <a:gd name="T51" fmla="*/ 484 h 488"/>
                    <a:gd name="T52" fmla="*/ 130 w 232"/>
                    <a:gd name="T53" fmla="*/ 486 h 488"/>
                    <a:gd name="T54" fmla="*/ 138 w 232"/>
                    <a:gd name="T55" fmla="*/ 488 h 488"/>
                    <a:gd name="T56" fmla="*/ 146 w 232"/>
                    <a:gd name="T57" fmla="*/ 488 h 488"/>
                    <a:gd name="T58" fmla="*/ 154 w 232"/>
                    <a:gd name="T59" fmla="*/ 486 h 488"/>
                    <a:gd name="T60" fmla="*/ 162 w 232"/>
                    <a:gd name="T61" fmla="*/ 480 h 488"/>
                    <a:gd name="T62" fmla="*/ 168 w 232"/>
                    <a:gd name="T63" fmla="*/ 474 h 488"/>
                    <a:gd name="T64" fmla="*/ 176 w 232"/>
                    <a:gd name="T65" fmla="*/ 464 h 488"/>
                    <a:gd name="T66" fmla="*/ 180 w 232"/>
                    <a:gd name="T67" fmla="*/ 452 h 488"/>
                    <a:gd name="T68" fmla="*/ 186 w 232"/>
                    <a:gd name="T69" fmla="*/ 438 h 488"/>
                    <a:gd name="T70" fmla="*/ 190 w 232"/>
                    <a:gd name="T71" fmla="*/ 420 h 488"/>
                    <a:gd name="T72" fmla="*/ 194 w 232"/>
                    <a:gd name="T73" fmla="*/ 398 h 488"/>
                    <a:gd name="T74" fmla="*/ 196 w 232"/>
                    <a:gd name="T75" fmla="*/ 374 h 488"/>
                    <a:gd name="T76" fmla="*/ 198 w 232"/>
                    <a:gd name="T77" fmla="*/ 346 h 488"/>
                    <a:gd name="T78" fmla="*/ 198 w 232"/>
                    <a:gd name="T79" fmla="*/ 346 h 488"/>
                    <a:gd name="T80" fmla="*/ 198 w 232"/>
                    <a:gd name="T81" fmla="*/ 342 h 488"/>
                    <a:gd name="T82" fmla="*/ 200 w 232"/>
                    <a:gd name="T83" fmla="*/ 320 h 488"/>
                    <a:gd name="T84" fmla="*/ 200 w 232"/>
                    <a:gd name="T85" fmla="*/ 320 h 488"/>
                    <a:gd name="T86" fmla="*/ 204 w 232"/>
                    <a:gd name="T87" fmla="*/ 270 h 488"/>
                    <a:gd name="T88" fmla="*/ 206 w 232"/>
                    <a:gd name="T89" fmla="*/ 242 h 488"/>
                    <a:gd name="T90" fmla="*/ 208 w 232"/>
                    <a:gd name="T91" fmla="*/ 216 h 488"/>
                    <a:gd name="T92" fmla="*/ 208 w 232"/>
                    <a:gd name="T93" fmla="*/ 216 h 488"/>
                    <a:gd name="T94" fmla="*/ 208 w 232"/>
                    <a:gd name="T95" fmla="*/ 206 h 488"/>
                    <a:gd name="T96" fmla="*/ 210 w 232"/>
                    <a:gd name="T97" fmla="*/ 196 h 488"/>
                    <a:gd name="T98" fmla="*/ 218 w 232"/>
                    <a:gd name="T99" fmla="*/ 178 h 488"/>
                    <a:gd name="T100" fmla="*/ 228 w 232"/>
                    <a:gd name="T101" fmla="*/ 164 h 488"/>
                    <a:gd name="T102" fmla="*/ 232 w 232"/>
                    <a:gd name="T103" fmla="*/ 160 h 488"/>
                    <a:gd name="T104" fmla="*/ 38 w 232"/>
                    <a:gd name="T105" fmla="*/ 0 h 488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232"/>
                    <a:gd name="T160" fmla="*/ 0 h 488"/>
                    <a:gd name="T161" fmla="*/ 232 w 232"/>
                    <a:gd name="T162" fmla="*/ 488 h 488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232" h="488">
                      <a:moveTo>
                        <a:pt x="38" y="0"/>
                      </a:moveTo>
                      <a:lnTo>
                        <a:pt x="38" y="0"/>
                      </a:lnTo>
                      <a:lnTo>
                        <a:pt x="38" y="30"/>
                      </a:lnTo>
                      <a:lnTo>
                        <a:pt x="40" y="62"/>
                      </a:lnTo>
                      <a:lnTo>
                        <a:pt x="40" y="102"/>
                      </a:lnTo>
                      <a:lnTo>
                        <a:pt x="36" y="148"/>
                      </a:lnTo>
                      <a:lnTo>
                        <a:pt x="32" y="194"/>
                      </a:lnTo>
                      <a:lnTo>
                        <a:pt x="24" y="240"/>
                      </a:lnTo>
                      <a:lnTo>
                        <a:pt x="18" y="260"/>
                      </a:lnTo>
                      <a:lnTo>
                        <a:pt x="10" y="280"/>
                      </a:lnTo>
                      <a:lnTo>
                        <a:pt x="12" y="288"/>
                      </a:lnTo>
                      <a:lnTo>
                        <a:pt x="12" y="306"/>
                      </a:lnTo>
                      <a:lnTo>
                        <a:pt x="12" y="316"/>
                      </a:lnTo>
                      <a:lnTo>
                        <a:pt x="10" y="328"/>
                      </a:lnTo>
                      <a:lnTo>
                        <a:pt x="6" y="336"/>
                      </a:lnTo>
                      <a:lnTo>
                        <a:pt x="0" y="344"/>
                      </a:lnTo>
                      <a:lnTo>
                        <a:pt x="8" y="358"/>
                      </a:lnTo>
                      <a:lnTo>
                        <a:pt x="30" y="390"/>
                      </a:lnTo>
                      <a:lnTo>
                        <a:pt x="44" y="410"/>
                      </a:lnTo>
                      <a:lnTo>
                        <a:pt x="60" y="430"/>
                      </a:lnTo>
                      <a:lnTo>
                        <a:pt x="76" y="448"/>
                      </a:lnTo>
                      <a:lnTo>
                        <a:pt x="94" y="466"/>
                      </a:lnTo>
                      <a:lnTo>
                        <a:pt x="112" y="478"/>
                      </a:lnTo>
                      <a:lnTo>
                        <a:pt x="122" y="484"/>
                      </a:lnTo>
                      <a:lnTo>
                        <a:pt x="130" y="486"/>
                      </a:lnTo>
                      <a:lnTo>
                        <a:pt x="138" y="488"/>
                      </a:lnTo>
                      <a:lnTo>
                        <a:pt x="146" y="488"/>
                      </a:lnTo>
                      <a:lnTo>
                        <a:pt x="154" y="486"/>
                      </a:lnTo>
                      <a:lnTo>
                        <a:pt x="162" y="480"/>
                      </a:lnTo>
                      <a:lnTo>
                        <a:pt x="168" y="474"/>
                      </a:lnTo>
                      <a:lnTo>
                        <a:pt x="176" y="464"/>
                      </a:lnTo>
                      <a:lnTo>
                        <a:pt x="180" y="452"/>
                      </a:lnTo>
                      <a:lnTo>
                        <a:pt x="186" y="438"/>
                      </a:lnTo>
                      <a:lnTo>
                        <a:pt x="190" y="420"/>
                      </a:lnTo>
                      <a:lnTo>
                        <a:pt x="194" y="398"/>
                      </a:lnTo>
                      <a:lnTo>
                        <a:pt x="196" y="374"/>
                      </a:lnTo>
                      <a:lnTo>
                        <a:pt x="198" y="346"/>
                      </a:lnTo>
                      <a:lnTo>
                        <a:pt x="198" y="342"/>
                      </a:lnTo>
                      <a:lnTo>
                        <a:pt x="200" y="320"/>
                      </a:lnTo>
                      <a:lnTo>
                        <a:pt x="204" y="270"/>
                      </a:lnTo>
                      <a:lnTo>
                        <a:pt x="206" y="242"/>
                      </a:lnTo>
                      <a:lnTo>
                        <a:pt x="208" y="216"/>
                      </a:lnTo>
                      <a:lnTo>
                        <a:pt x="208" y="206"/>
                      </a:lnTo>
                      <a:lnTo>
                        <a:pt x="210" y="196"/>
                      </a:lnTo>
                      <a:lnTo>
                        <a:pt x="218" y="178"/>
                      </a:lnTo>
                      <a:lnTo>
                        <a:pt x="228" y="164"/>
                      </a:lnTo>
                      <a:lnTo>
                        <a:pt x="232" y="160"/>
                      </a:lnTo>
                      <a:lnTo>
                        <a:pt x="38" y="0"/>
                      </a:lnTo>
                      <a:close/>
                    </a:path>
                  </a:pathLst>
                </a:custGeom>
                <a:solidFill>
                  <a:srgbClr val="F0AC7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78" name="Freeform 469"/>
                <p:cNvSpPr>
                  <a:spLocks/>
                </p:cNvSpPr>
                <p:nvPr/>
              </p:nvSpPr>
              <p:spPr bwMode="auto">
                <a:xfrm>
                  <a:off x="1862" y="3368"/>
                  <a:ext cx="312" cy="526"/>
                </a:xfrm>
                <a:custGeom>
                  <a:avLst/>
                  <a:gdLst>
                    <a:gd name="T0" fmla="*/ 184 w 312"/>
                    <a:gd name="T1" fmla="*/ 106 h 526"/>
                    <a:gd name="T2" fmla="*/ 184 w 312"/>
                    <a:gd name="T3" fmla="*/ 106 h 526"/>
                    <a:gd name="T4" fmla="*/ 162 w 312"/>
                    <a:gd name="T5" fmla="*/ 94 h 526"/>
                    <a:gd name="T6" fmla="*/ 140 w 312"/>
                    <a:gd name="T7" fmla="*/ 78 h 526"/>
                    <a:gd name="T8" fmla="*/ 120 w 312"/>
                    <a:gd name="T9" fmla="*/ 60 h 526"/>
                    <a:gd name="T10" fmla="*/ 102 w 312"/>
                    <a:gd name="T11" fmla="*/ 42 h 526"/>
                    <a:gd name="T12" fmla="*/ 76 w 312"/>
                    <a:gd name="T13" fmla="*/ 12 h 526"/>
                    <a:gd name="T14" fmla="*/ 66 w 312"/>
                    <a:gd name="T15" fmla="*/ 0 h 526"/>
                    <a:gd name="T16" fmla="*/ 30 w 312"/>
                    <a:gd name="T17" fmla="*/ 34 h 526"/>
                    <a:gd name="T18" fmla="*/ 0 w 312"/>
                    <a:gd name="T19" fmla="*/ 64 h 526"/>
                    <a:gd name="T20" fmla="*/ 0 w 312"/>
                    <a:gd name="T21" fmla="*/ 64 h 526"/>
                    <a:gd name="T22" fmla="*/ 16 w 312"/>
                    <a:gd name="T23" fmla="*/ 84 h 526"/>
                    <a:gd name="T24" fmla="*/ 32 w 312"/>
                    <a:gd name="T25" fmla="*/ 108 h 526"/>
                    <a:gd name="T26" fmla="*/ 50 w 312"/>
                    <a:gd name="T27" fmla="*/ 138 h 526"/>
                    <a:gd name="T28" fmla="*/ 68 w 312"/>
                    <a:gd name="T29" fmla="*/ 172 h 526"/>
                    <a:gd name="T30" fmla="*/ 106 w 312"/>
                    <a:gd name="T31" fmla="*/ 248 h 526"/>
                    <a:gd name="T32" fmla="*/ 142 w 312"/>
                    <a:gd name="T33" fmla="*/ 326 h 526"/>
                    <a:gd name="T34" fmla="*/ 174 w 312"/>
                    <a:gd name="T35" fmla="*/ 402 h 526"/>
                    <a:gd name="T36" fmla="*/ 200 w 312"/>
                    <a:gd name="T37" fmla="*/ 466 h 526"/>
                    <a:gd name="T38" fmla="*/ 224 w 312"/>
                    <a:gd name="T39" fmla="*/ 526 h 526"/>
                    <a:gd name="T40" fmla="*/ 224 w 312"/>
                    <a:gd name="T41" fmla="*/ 526 h 526"/>
                    <a:gd name="T42" fmla="*/ 234 w 312"/>
                    <a:gd name="T43" fmla="*/ 500 h 526"/>
                    <a:gd name="T44" fmla="*/ 242 w 312"/>
                    <a:gd name="T45" fmla="*/ 470 h 526"/>
                    <a:gd name="T46" fmla="*/ 260 w 312"/>
                    <a:gd name="T47" fmla="*/ 406 h 526"/>
                    <a:gd name="T48" fmla="*/ 274 w 312"/>
                    <a:gd name="T49" fmla="*/ 336 h 526"/>
                    <a:gd name="T50" fmla="*/ 288 w 312"/>
                    <a:gd name="T51" fmla="*/ 270 h 526"/>
                    <a:gd name="T52" fmla="*/ 306 w 312"/>
                    <a:gd name="T53" fmla="*/ 160 h 526"/>
                    <a:gd name="T54" fmla="*/ 312 w 312"/>
                    <a:gd name="T55" fmla="*/ 116 h 526"/>
                    <a:gd name="T56" fmla="*/ 296 w 312"/>
                    <a:gd name="T57" fmla="*/ 98 h 526"/>
                    <a:gd name="T58" fmla="*/ 264 w 312"/>
                    <a:gd name="T59" fmla="*/ 54 h 526"/>
                    <a:gd name="T60" fmla="*/ 264 w 312"/>
                    <a:gd name="T61" fmla="*/ 54 h 526"/>
                    <a:gd name="T62" fmla="*/ 252 w 312"/>
                    <a:gd name="T63" fmla="*/ 74 h 526"/>
                    <a:gd name="T64" fmla="*/ 240 w 312"/>
                    <a:gd name="T65" fmla="*/ 88 h 526"/>
                    <a:gd name="T66" fmla="*/ 230 w 312"/>
                    <a:gd name="T67" fmla="*/ 100 h 526"/>
                    <a:gd name="T68" fmla="*/ 220 w 312"/>
                    <a:gd name="T69" fmla="*/ 106 h 526"/>
                    <a:gd name="T70" fmla="*/ 200 w 312"/>
                    <a:gd name="T71" fmla="*/ 248 h 526"/>
                    <a:gd name="T72" fmla="*/ 184 w 312"/>
                    <a:gd name="T73" fmla="*/ 106 h 52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12"/>
                    <a:gd name="T112" fmla="*/ 0 h 526"/>
                    <a:gd name="T113" fmla="*/ 312 w 312"/>
                    <a:gd name="T114" fmla="*/ 526 h 52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12" h="526">
                      <a:moveTo>
                        <a:pt x="184" y="106"/>
                      </a:moveTo>
                      <a:lnTo>
                        <a:pt x="184" y="106"/>
                      </a:lnTo>
                      <a:lnTo>
                        <a:pt x="162" y="94"/>
                      </a:lnTo>
                      <a:lnTo>
                        <a:pt x="140" y="78"/>
                      </a:lnTo>
                      <a:lnTo>
                        <a:pt x="120" y="60"/>
                      </a:lnTo>
                      <a:lnTo>
                        <a:pt x="102" y="42"/>
                      </a:lnTo>
                      <a:lnTo>
                        <a:pt x="76" y="12"/>
                      </a:lnTo>
                      <a:lnTo>
                        <a:pt x="66" y="0"/>
                      </a:lnTo>
                      <a:lnTo>
                        <a:pt x="30" y="34"/>
                      </a:lnTo>
                      <a:lnTo>
                        <a:pt x="0" y="64"/>
                      </a:lnTo>
                      <a:lnTo>
                        <a:pt x="16" y="84"/>
                      </a:lnTo>
                      <a:lnTo>
                        <a:pt x="32" y="108"/>
                      </a:lnTo>
                      <a:lnTo>
                        <a:pt x="50" y="138"/>
                      </a:lnTo>
                      <a:lnTo>
                        <a:pt x="68" y="172"/>
                      </a:lnTo>
                      <a:lnTo>
                        <a:pt x="106" y="248"/>
                      </a:lnTo>
                      <a:lnTo>
                        <a:pt x="142" y="326"/>
                      </a:lnTo>
                      <a:lnTo>
                        <a:pt x="174" y="402"/>
                      </a:lnTo>
                      <a:lnTo>
                        <a:pt x="200" y="466"/>
                      </a:lnTo>
                      <a:lnTo>
                        <a:pt x="224" y="526"/>
                      </a:lnTo>
                      <a:lnTo>
                        <a:pt x="234" y="500"/>
                      </a:lnTo>
                      <a:lnTo>
                        <a:pt x="242" y="470"/>
                      </a:lnTo>
                      <a:lnTo>
                        <a:pt x="260" y="406"/>
                      </a:lnTo>
                      <a:lnTo>
                        <a:pt x="274" y="336"/>
                      </a:lnTo>
                      <a:lnTo>
                        <a:pt x="288" y="270"/>
                      </a:lnTo>
                      <a:lnTo>
                        <a:pt x="306" y="160"/>
                      </a:lnTo>
                      <a:lnTo>
                        <a:pt x="312" y="116"/>
                      </a:lnTo>
                      <a:lnTo>
                        <a:pt x="296" y="98"/>
                      </a:lnTo>
                      <a:lnTo>
                        <a:pt x="264" y="54"/>
                      </a:lnTo>
                      <a:lnTo>
                        <a:pt x="252" y="74"/>
                      </a:lnTo>
                      <a:lnTo>
                        <a:pt x="240" y="88"/>
                      </a:lnTo>
                      <a:lnTo>
                        <a:pt x="230" y="100"/>
                      </a:lnTo>
                      <a:lnTo>
                        <a:pt x="220" y="106"/>
                      </a:lnTo>
                      <a:lnTo>
                        <a:pt x="200" y="248"/>
                      </a:lnTo>
                      <a:lnTo>
                        <a:pt x="184" y="106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79" name="Freeform 470"/>
                <p:cNvSpPr>
                  <a:spLocks/>
                </p:cNvSpPr>
                <p:nvPr/>
              </p:nvSpPr>
              <p:spPr bwMode="auto">
                <a:xfrm>
                  <a:off x="1932" y="3024"/>
                  <a:ext cx="282" cy="232"/>
                </a:xfrm>
                <a:custGeom>
                  <a:avLst/>
                  <a:gdLst>
                    <a:gd name="T0" fmla="*/ 16 w 282"/>
                    <a:gd name="T1" fmla="*/ 232 h 232"/>
                    <a:gd name="T2" fmla="*/ 10 w 282"/>
                    <a:gd name="T3" fmla="*/ 174 h 232"/>
                    <a:gd name="T4" fmla="*/ 2 w 282"/>
                    <a:gd name="T5" fmla="*/ 132 h 232"/>
                    <a:gd name="T6" fmla="*/ 0 w 282"/>
                    <a:gd name="T7" fmla="*/ 110 h 232"/>
                    <a:gd name="T8" fmla="*/ 4 w 282"/>
                    <a:gd name="T9" fmla="*/ 90 h 232"/>
                    <a:gd name="T10" fmla="*/ 24 w 282"/>
                    <a:gd name="T11" fmla="*/ 52 h 232"/>
                    <a:gd name="T12" fmla="*/ 54 w 282"/>
                    <a:gd name="T13" fmla="*/ 22 h 232"/>
                    <a:gd name="T14" fmla="*/ 92 w 282"/>
                    <a:gd name="T15" fmla="*/ 4 h 232"/>
                    <a:gd name="T16" fmla="*/ 114 w 282"/>
                    <a:gd name="T17" fmla="*/ 0 h 232"/>
                    <a:gd name="T18" fmla="*/ 164 w 282"/>
                    <a:gd name="T19" fmla="*/ 0 h 232"/>
                    <a:gd name="T20" fmla="*/ 212 w 282"/>
                    <a:gd name="T21" fmla="*/ 6 h 232"/>
                    <a:gd name="T22" fmla="*/ 244 w 282"/>
                    <a:gd name="T23" fmla="*/ 18 h 232"/>
                    <a:gd name="T24" fmla="*/ 270 w 282"/>
                    <a:gd name="T25" fmla="*/ 36 h 232"/>
                    <a:gd name="T26" fmla="*/ 276 w 282"/>
                    <a:gd name="T27" fmla="*/ 62 h 232"/>
                    <a:gd name="T28" fmla="*/ 270 w 282"/>
                    <a:gd name="T29" fmla="*/ 62 h 232"/>
                    <a:gd name="T30" fmla="*/ 260 w 282"/>
                    <a:gd name="T31" fmla="*/ 66 h 232"/>
                    <a:gd name="T32" fmla="*/ 252 w 282"/>
                    <a:gd name="T33" fmla="*/ 60 h 232"/>
                    <a:gd name="T34" fmla="*/ 226 w 282"/>
                    <a:gd name="T35" fmla="*/ 50 h 232"/>
                    <a:gd name="T36" fmla="*/ 182 w 282"/>
                    <a:gd name="T37" fmla="*/ 40 h 232"/>
                    <a:gd name="T38" fmla="*/ 120 w 282"/>
                    <a:gd name="T39" fmla="*/ 40 h 232"/>
                    <a:gd name="T40" fmla="*/ 108 w 282"/>
                    <a:gd name="T41" fmla="*/ 42 h 232"/>
                    <a:gd name="T42" fmla="*/ 92 w 282"/>
                    <a:gd name="T43" fmla="*/ 50 h 232"/>
                    <a:gd name="T44" fmla="*/ 84 w 282"/>
                    <a:gd name="T45" fmla="*/ 62 h 232"/>
                    <a:gd name="T46" fmla="*/ 84 w 282"/>
                    <a:gd name="T47" fmla="*/ 84 h 232"/>
                    <a:gd name="T48" fmla="*/ 92 w 282"/>
                    <a:gd name="T49" fmla="*/ 110 h 232"/>
                    <a:gd name="T50" fmla="*/ 98 w 282"/>
                    <a:gd name="T51" fmla="*/ 122 h 232"/>
                    <a:gd name="T52" fmla="*/ 88 w 282"/>
                    <a:gd name="T53" fmla="*/ 144 h 232"/>
                    <a:gd name="T54" fmla="*/ 84 w 282"/>
                    <a:gd name="T55" fmla="*/ 172 h 232"/>
                    <a:gd name="T56" fmla="*/ 88 w 282"/>
                    <a:gd name="T57" fmla="*/ 208 h 232"/>
                    <a:gd name="T58" fmla="*/ 62 w 282"/>
                    <a:gd name="T59" fmla="*/ 202 h 232"/>
                    <a:gd name="T60" fmla="*/ 50 w 282"/>
                    <a:gd name="T61" fmla="*/ 194 h 232"/>
                    <a:gd name="T62" fmla="*/ 40 w 282"/>
                    <a:gd name="T63" fmla="*/ 190 h 232"/>
                    <a:gd name="T64" fmla="*/ 34 w 282"/>
                    <a:gd name="T65" fmla="*/ 196 h 232"/>
                    <a:gd name="T66" fmla="*/ 16 w 282"/>
                    <a:gd name="T67" fmla="*/ 232 h 23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282"/>
                    <a:gd name="T103" fmla="*/ 0 h 232"/>
                    <a:gd name="T104" fmla="*/ 282 w 282"/>
                    <a:gd name="T105" fmla="*/ 232 h 23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282" h="232">
                      <a:moveTo>
                        <a:pt x="16" y="232"/>
                      </a:moveTo>
                      <a:lnTo>
                        <a:pt x="16" y="232"/>
                      </a:lnTo>
                      <a:lnTo>
                        <a:pt x="14" y="206"/>
                      </a:lnTo>
                      <a:lnTo>
                        <a:pt x="10" y="174"/>
                      </a:lnTo>
                      <a:lnTo>
                        <a:pt x="2" y="132"/>
                      </a:lnTo>
                      <a:lnTo>
                        <a:pt x="0" y="120"/>
                      </a:lnTo>
                      <a:lnTo>
                        <a:pt x="0" y="110"/>
                      </a:lnTo>
                      <a:lnTo>
                        <a:pt x="2" y="100"/>
                      </a:lnTo>
                      <a:lnTo>
                        <a:pt x="4" y="90"/>
                      </a:lnTo>
                      <a:lnTo>
                        <a:pt x="12" y="70"/>
                      </a:lnTo>
                      <a:lnTo>
                        <a:pt x="24" y="52"/>
                      </a:lnTo>
                      <a:lnTo>
                        <a:pt x="38" y="36"/>
                      </a:lnTo>
                      <a:lnTo>
                        <a:pt x="54" y="22"/>
                      </a:lnTo>
                      <a:lnTo>
                        <a:pt x="72" y="12"/>
                      </a:lnTo>
                      <a:lnTo>
                        <a:pt x="92" y="4"/>
                      </a:lnTo>
                      <a:lnTo>
                        <a:pt x="114" y="0"/>
                      </a:lnTo>
                      <a:lnTo>
                        <a:pt x="136" y="0"/>
                      </a:lnTo>
                      <a:lnTo>
                        <a:pt x="164" y="0"/>
                      </a:lnTo>
                      <a:lnTo>
                        <a:pt x="196" y="4"/>
                      </a:lnTo>
                      <a:lnTo>
                        <a:pt x="212" y="6"/>
                      </a:lnTo>
                      <a:lnTo>
                        <a:pt x="228" y="12"/>
                      </a:lnTo>
                      <a:lnTo>
                        <a:pt x="244" y="18"/>
                      </a:lnTo>
                      <a:lnTo>
                        <a:pt x="258" y="26"/>
                      </a:lnTo>
                      <a:lnTo>
                        <a:pt x="270" y="36"/>
                      </a:lnTo>
                      <a:lnTo>
                        <a:pt x="282" y="50"/>
                      </a:lnTo>
                      <a:lnTo>
                        <a:pt x="276" y="62"/>
                      </a:lnTo>
                      <a:lnTo>
                        <a:pt x="270" y="62"/>
                      </a:lnTo>
                      <a:lnTo>
                        <a:pt x="264" y="62"/>
                      </a:lnTo>
                      <a:lnTo>
                        <a:pt x="260" y="66"/>
                      </a:lnTo>
                      <a:lnTo>
                        <a:pt x="252" y="60"/>
                      </a:lnTo>
                      <a:lnTo>
                        <a:pt x="242" y="56"/>
                      </a:lnTo>
                      <a:lnTo>
                        <a:pt x="226" y="50"/>
                      </a:lnTo>
                      <a:lnTo>
                        <a:pt x="206" y="44"/>
                      </a:lnTo>
                      <a:lnTo>
                        <a:pt x="182" y="40"/>
                      </a:lnTo>
                      <a:lnTo>
                        <a:pt x="154" y="40"/>
                      </a:lnTo>
                      <a:lnTo>
                        <a:pt x="120" y="40"/>
                      </a:lnTo>
                      <a:lnTo>
                        <a:pt x="108" y="42"/>
                      </a:lnTo>
                      <a:lnTo>
                        <a:pt x="100" y="46"/>
                      </a:lnTo>
                      <a:lnTo>
                        <a:pt x="92" y="50"/>
                      </a:lnTo>
                      <a:lnTo>
                        <a:pt x="88" y="56"/>
                      </a:lnTo>
                      <a:lnTo>
                        <a:pt x="84" y="62"/>
                      </a:lnTo>
                      <a:lnTo>
                        <a:pt x="82" y="68"/>
                      </a:lnTo>
                      <a:lnTo>
                        <a:pt x="84" y="84"/>
                      </a:lnTo>
                      <a:lnTo>
                        <a:pt x="86" y="98"/>
                      </a:lnTo>
                      <a:lnTo>
                        <a:pt x="92" y="110"/>
                      </a:lnTo>
                      <a:lnTo>
                        <a:pt x="98" y="122"/>
                      </a:lnTo>
                      <a:lnTo>
                        <a:pt x="94" y="128"/>
                      </a:lnTo>
                      <a:lnTo>
                        <a:pt x="88" y="144"/>
                      </a:lnTo>
                      <a:lnTo>
                        <a:pt x="84" y="156"/>
                      </a:lnTo>
                      <a:lnTo>
                        <a:pt x="84" y="172"/>
                      </a:lnTo>
                      <a:lnTo>
                        <a:pt x="84" y="188"/>
                      </a:lnTo>
                      <a:lnTo>
                        <a:pt x="88" y="208"/>
                      </a:lnTo>
                      <a:lnTo>
                        <a:pt x="62" y="202"/>
                      </a:lnTo>
                      <a:lnTo>
                        <a:pt x="58" y="198"/>
                      </a:lnTo>
                      <a:lnTo>
                        <a:pt x="50" y="194"/>
                      </a:lnTo>
                      <a:lnTo>
                        <a:pt x="46" y="192"/>
                      </a:lnTo>
                      <a:lnTo>
                        <a:pt x="40" y="190"/>
                      </a:lnTo>
                      <a:lnTo>
                        <a:pt x="36" y="192"/>
                      </a:lnTo>
                      <a:lnTo>
                        <a:pt x="34" y="196"/>
                      </a:lnTo>
                      <a:lnTo>
                        <a:pt x="16" y="232"/>
                      </a:lnTo>
                      <a:close/>
                    </a:path>
                  </a:pathLst>
                </a:custGeom>
                <a:solidFill>
                  <a:srgbClr val="3D291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80" name="Freeform 471"/>
                <p:cNvSpPr>
                  <a:spLocks/>
                </p:cNvSpPr>
                <p:nvPr/>
              </p:nvSpPr>
              <p:spPr bwMode="auto">
                <a:xfrm>
                  <a:off x="1932" y="3024"/>
                  <a:ext cx="282" cy="232"/>
                </a:xfrm>
                <a:custGeom>
                  <a:avLst/>
                  <a:gdLst>
                    <a:gd name="T0" fmla="*/ 16 w 282"/>
                    <a:gd name="T1" fmla="*/ 232 h 232"/>
                    <a:gd name="T2" fmla="*/ 10 w 282"/>
                    <a:gd name="T3" fmla="*/ 174 h 232"/>
                    <a:gd name="T4" fmla="*/ 2 w 282"/>
                    <a:gd name="T5" fmla="*/ 132 h 232"/>
                    <a:gd name="T6" fmla="*/ 0 w 282"/>
                    <a:gd name="T7" fmla="*/ 110 h 232"/>
                    <a:gd name="T8" fmla="*/ 4 w 282"/>
                    <a:gd name="T9" fmla="*/ 90 h 232"/>
                    <a:gd name="T10" fmla="*/ 24 w 282"/>
                    <a:gd name="T11" fmla="*/ 52 h 232"/>
                    <a:gd name="T12" fmla="*/ 54 w 282"/>
                    <a:gd name="T13" fmla="*/ 22 h 232"/>
                    <a:gd name="T14" fmla="*/ 92 w 282"/>
                    <a:gd name="T15" fmla="*/ 4 h 232"/>
                    <a:gd name="T16" fmla="*/ 114 w 282"/>
                    <a:gd name="T17" fmla="*/ 0 h 232"/>
                    <a:gd name="T18" fmla="*/ 164 w 282"/>
                    <a:gd name="T19" fmla="*/ 0 h 232"/>
                    <a:gd name="T20" fmla="*/ 212 w 282"/>
                    <a:gd name="T21" fmla="*/ 6 h 232"/>
                    <a:gd name="T22" fmla="*/ 244 w 282"/>
                    <a:gd name="T23" fmla="*/ 18 h 232"/>
                    <a:gd name="T24" fmla="*/ 270 w 282"/>
                    <a:gd name="T25" fmla="*/ 36 h 232"/>
                    <a:gd name="T26" fmla="*/ 276 w 282"/>
                    <a:gd name="T27" fmla="*/ 62 h 232"/>
                    <a:gd name="T28" fmla="*/ 270 w 282"/>
                    <a:gd name="T29" fmla="*/ 62 h 232"/>
                    <a:gd name="T30" fmla="*/ 260 w 282"/>
                    <a:gd name="T31" fmla="*/ 66 h 232"/>
                    <a:gd name="T32" fmla="*/ 252 w 282"/>
                    <a:gd name="T33" fmla="*/ 60 h 232"/>
                    <a:gd name="T34" fmla="*/ 226 w 282"/>
                    <a:gd name="T35" fmla="*/ 50 h 232"/>
                    <a:gd name="T36" fmla="*/ 182 w 282"/>
                    <a:gd name="T37" fmla="*/ 40 h 232"/>
                    <a:gd name="T38" fmla="*/ 120 w 282"/>
                    <a:gd name="T39" fmla="*/ 40 h 232"/>
                    <a:gd name="T40" fmla="*/ 108 w 282"/>
                    <a:gd name="T41" fmla="*/ 42 h 232"/>
                    <a:gd name="T42" fmla="*/ 92 w 282"/>
                    <a:gd name="T43" fmla="*/ 50 h 232"/>
                    <a:gd name="T44" fmla="*/ 84 w 282"/>
                    <a:gd name="T45" fmla="*/ 62 h 232"/>
                    <a:gd name="T46" fmla="*/ 84 w 282"/>
                    <a:gd name="T47" fmla="*/ 84 h 232"/>
                    <a:gd name="T48" fmla="*/ 92 w 282"/>
                    <a:gd name="T49" fmla="*/ 110 h 232"/>
                    <a:gd name="T50" fmla="*/ 98 w 282"/>
                    <a:gd name="T51" fmla="*/ 122 h 232"/>
                    <a:gd name="T52" fmla="*/ 88 w 282"/>
                    <a:gd name="T53" fmla="*/ 144 h 232"/>
                    <a:gd name="T54" fmla="*/ 84 w 282"/>
                    <a:gd name="T55" fmla="*/ 172 h 232"/>
                    <a:gd name="T56" fmla="*/ 88 w 282"/>
                    <a:gd name="T57" fmla="*/ 208 h 232"/>
                    <a:gd name="T58" fmla="*/ 62 w 282"/>
                    <a:gd name="T59" fmla="*/ 202 h 232"/>
                    <a:gd name="T60" fmla="*/ 50 w 282"/>
                    <a:gd name="T61" fmla="*/ 194 h 232"/>
                    <a:gd name="T62" fmla="*/ 40 w 282"/>
                    <a:gd name="T63" fmla="*/ 190 h 232"/>
                    <a:gd name="T64" fmla="*/ 34 w 282"/>
                    <a:gd name="T65" fmla="*/ 196 h 232"/>
                    <a:gd name="T66" fmla="*/ 16 w 282"/>
                    <a:gd name="T67" fmla="*/ 232 h 23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282"/>
                    <a:gd name="T103" fmla="*/ 0 h 232"/>
                    <a:gd name="T104" fmla="*/ 282 w 282"/>
                    <a:gd name="T105" fmla="*/ 232 h 23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282" h="232">
                      <a:moveTo>
                        <a:pt x="16" y="232"/>
                      </a:moveTo>
                      <a:lnTo>
                        <a:pt x="16" y="232"/>
                      </a:lnTo>
                      <a:lnTo>
                        <a:pt x="14" y="206"/>
                      </a:lnTo>
                      <a:lnTo>
                        <a:pt x="10" y="174"/>
                      </a:lnTo>
                      <a:lnTo>
                        <a:pt x="2" y="132"/>
                      </a:lnTo>
                      <a:lnTo>
                        <a:pt x="0" y="120"/>
                      </a:lnTo>
                      <a:lnTo>
                        <a:pt x="0" y="110"/>
                      </a:lnTo>
                      <a:lnTo>
                        <a:pt x="2" y="100"/>
                      </a:lnTo>
                      <a:lnTo>
                        <a:pt x="4" y="90"/>
                      </a:lnTo>
                      <a:lnTo>
                        <a:pt x="12" y="70"/>
                      </a:lnTo>
                      <a:lnTo>
                        <a:pt x="24" y="52"/>
                      </a:lnTo>
                      <a:lnTo>
                        <a:pt x="38" y="36"/>
                      </a:lnTo>
                      <a:lnTo>
                        <a:pt x="54" y="22"/>
                      </a:lnTo>
                      <a:lnTo>
                        <a:pt x="72" y="12"/>
                      </a:lnTo>
                      <a:lnTo>
                        <a:pt x="92" y="4"/>
                      </a:lnTo>
                      <a:lnTo>
                        <a:pt x="114" y="0"/>
                      </a:lnTo>
                      <a:lnTo>
                        <a:pt x="136" y="0"/>
                      </a:lnTo>
                      <a:lnTo>
                        <a:pt x="164" y="0"/>
                      </a:lnTo>
                      <a:lnTo>
                        <a:pt x="196" y="4"/>
                      </a:lnTo>
                      <a:lnTo>
                        <a:pt x="212" y="6"/>
                      </a:lnTo>
                      <a:lnTo>
                        <a:pt x="228" y="12"/>
                      </a:lnTo>
                      <a:lnTo>
                        <a:pt x="244" y="18"/>
                      </a:lnTo>
                      <a:lnTo>
                        <a:pt x="258" y="26"/>
                      </a:lnTo>
                      <a:lnTo>
                        <a:pt x="270" y="36"/>
                      </a:lnTo>
                      <a:lnTo>
                        <a:pt x="282" y="50"/>
                      </a:lnTo>
                      <a:lnTo>
                        <a:pt x="276" y="62"/>
                      </a:lnTo>
                      <a:lnTo>
                        <a:pt x="270" y="62"/>
                      </a:lnTo>
                      <a:lnTo>
                        <a:pt x="264" y="62"/>
                      </a:lnTo>
                      <a:lnTo>
                        <a:pt x="260" y="66"/>
                      </a:lnTo>
                      <a:lnTo>
                        <a:pt x="252" y="60"/>
                      </a:lnTo>
                      <a:lnTo>
                        <a:pt x="242" y="56"/>
                      </a:lnTo>
                      <a:lnTo>
                        <a:pt x="226" y="50"/>
                      </a:lnTo>
                      <a:lnTo>
                        <a:pt x="206" y="44"/>
                      </a:lnTo>
                      <a:lnTo>
                        <a:pt x="182" y="40"/>
                      </a:lnTo>
                      <a:lnTo>
                        <a:pt x="154" y="40"/>
                      </a:lnTo>
                      <a:lnTo>
                        <a:pt x="120" y="40"/>
                      </a:lnTo>
                      <a:lnTo>
                        <a:pt x="108" y="42"/>
                      </a:lnTo>
                      <a:lnTo>
                        <a:pt x="100" y="46"/>
                      </a:lnTo>
                      <a:lnTo>
                        <a:pt x="92" y="50"/>
                      </a:lnTo>
                      <a:lnTo>
                        <a:pt x="88" y="56"/>
                      </a:lnTo>
                      <a:lnTo>
                        <a:pt x="84" y="62"/>
                      </a:lnTo>
                      <a:lnTo>
                        <a:pt x="82" y="68"/>
                      </a:lnTo>
                      <a:lnTo>
                        <a:pt x="84" y="84"/>
                      </a:lnTo>
                      <a:lnTo>
                        <a:pt x="86" y="98"/>
                      </a:lnTo>
                      <a:lnTo>
                        <a:pt x="92" y="110"/>
                      </a:lnTo>
                      <a:lnTo>
                        <a:pt x="98" y="122"/>
                      </a:lnTo>
                      <a:lnTo>
                        <a:pt x="94" y="128"/>
                      </a:lnTo>
                      <a:lnTo>
                        <a:pt x="88" y="144"/>
                      </a:lnTo>
                      <a:lnTo>
                        <a:pt x="84" y="156"/>
                      </a:lnTo>
                      <a:lnTo>
                        <a:pt x="84" y="172"/>
                      </a:lnTo>
                      <a:lnTo>
                        <a:pt x="84" y="188"/>
                      </a:lnTo>
                      <a:lnTo>
                        <a:pt x="88" y="208"/>
                      </a:lnTo>
                      <a:lnTo>
                        <a:pt x="62" y="202"/>
                      </a:lnTo>
                      <a:lnTo>
                        <a:pt x="58" y="198"/>
                      </a:lnTo>
                      <a:lnTo>
                        <a:pt x="50" y="194"/>
                      </a:lnTo>
                      <a:lnTo>
                        <a:pt x="46" y="192"/>
                      </a:lnTo>
                      <a:lnTo>
                        <a:pt x="40" y="190"/>
                      </a:lnTo>
                      <a:lnTo>
                        <a:pt x="36" y="192"/>
                      </a:lnTo>
                      <a:lnTo>
                        <a:pt x="34" y="196"/>
                      </a:lnTo>
                      <a:lnTo>
                        <a:pt x="16" y="23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81" name="Freeform 472"/>
                <p:cNvSpPr>
                  <a:spLocks/>
                </p:cNvSpPr>
                <p:nvPr/>
              </p:nvSpPr>
              <p:spPr bwMode="auto">
                <a:xfrm>
                  <a:off x="2056" y="3174"/>
                  <a:ext cx="98" cy="26"/>
                </a:xfrm>
                <a:custGeom>
                  <a:avLst/>
                  <a:gdLst>
                    <a:gd name="T0" fmla="*/ 0 w 98"/>
                    <a:gd name="T1" fmla="*/ 26 h 26"/>
                    <a:gd name="T2" fmla="*/ 0 w 98"/>
                    <a:gd name="T3" fmla="*/ 26 h 26"/>
                    <a:gd name="T4" fmla="*/ 16 w 98"/>
                    <a:gd name="T5" fmla="*/ 22 h 26"/>
                    <a:gd name="T6" fmla="*/ 30 w 98"/>
                    <a:gd name="T7" fmla="*/ 18 h 26"/>
                    <a:gd name="T8" fmla="*/ 46 w 98"/>
                    <a:gd name="T9" fmla="*/ 14 h 26"/>
                    <a:gd name="T10" fmla="*/ 46 w 98"/>
                    <a:gd name="T11" fmla="*/ 14 h 26"/>
                    <a:gd name="T12" fmla="*/ 62 w 98"/>
                    <a:gd name="T13" fmla="*/ 16 h 26"/>
                    <a:gd name="T14" fmla="*/ 78 w 98"/>
                    <a:gd name="T15" fmla="*/ 20 h 26"/>
                    <a:gd name="T16" fmla="*/ 96 w 98"/>
                    <a:gd name="T17" fmla="*/ 26 h 26"/>
                    <a:gd name="T18" fmla="*/ 96 w 98"/>
                    <a:gd name="T19" fmla="*/ 26 h 26"/>
                    <a:gd name="T20" fmla="*/ 98 w 98"/>
                    <a:gd name="T21" fmla="*/ 24 h 26"/>
                    <a:gd name="T22" fmla="*/ 98 w 98"/>
                    <a:gd name="T23" fmla="*/ 20 h 26"/>
                    <a:gd name="T24" fmla="*/ 96 w 98"/>
                    <a:gd name="T25" fmla="*/ 14 h 26"/>
                    <a:gd name="T26" fmla="*/ 86 w 98"/>
                    <a:gd name="T27" fmla="*/ 6 h 26"/>
                    <a:gd name="T28" fmla="*/ 86 w 98"/>
                    <a:gd name="T29" fmla="*/ 6 h 26"/>
                    <a:gd name="T30" fmla="*/ 78 w 98"/>
                    <a:gd name="T31" fmla="*/ 4 h 26"/>
                    <a:gd name="T32" fmla="*/ 68 w 98"/>
                    <a:gd name="T33" fmla="*/ 2 h 26"/>
                    <a:gd name="T34" fmla="*/ 56 w 98"/>
                    <a:gd name="T35" fmla="*/ 0 h 26"/>
                    <a:gd name="T36" fmla="*/ 42 w 98"/>
                    <a:gd name="T37" fmla="*/ 2 h 26"/>
                    <a:gd name="T38" fmla="*/ 28 w 98"/>
                    <a:gd name="T39" fmla="*/ 4 h 26"/>
                    <a:gd name="T40" fmla="*/ 16 w 98"/>
                    <a:gd name="T41" fmla="*/ 8 h 26"/>
                    <a:gd name="T42" fmla="*/ 6 w 98"/>
                    <a:gd name="T43" fmla="*/ 16 h 26"/>
                    <a:gd name="T44" fmla="*/ 2 w 98"/>
                    <a:gd name="T45" fmla="*/ 20 h 26"/>
                    <a:gd name="T46" fmla="*/ 0 w 98"/>
                    <a:gd name="T47" fmla="*/ 26 h 2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98"/>
                    <a:gd name="T73" fmla="*/ 0 h 26"/>
                    <a:gd name="T74" fmla="*/ 98 w 98"/>
                    <a:gd name="T75" fmla="*/ 26 h 2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98" h="26">
                      <a:moveTo>
                        <a:pt x="0" y="26"/>
                      </a:moveTo>
                      <a:lnTo>
                        <a:pt x="0" y="26"/>
                      </a:lnTo>
                      <a:lnTo>
                        <a:pt x="16" y="22"/>
                      </a:lnTo>
                      <a:lnTo>
                        <a:pt x="30" y="18"/>
                      </a:lnTo>
                      <a:lnTo>
                        <a:pt x="46" y="14"/>
                      </a:lnTo>
                      <a:lnTo>
                        <a:pt x="62" y="16"/>
                      </a:lnTo>
                      <a:lnTo>
                        <a:pt x="78" y="20"/>
                      </a:lnTo>
                      <a:lnTo>
                        <a:pt x="96" y="26"/>
                      </a:lnTo>
                      <a:lnTo>
                        <a:pt x="98" y="24"/>
                      </a:lnTo>
                      <a:lnTo>
                        <a:pt x="98" y="20"/>
                      </a:lnTo>
                      <a:lnTo>
                        <a:pt x="96" y="14"/>
                      </a:lnTo>
                      <a:lnTo>
                        <a:pt x="86" y="6"/>
                      </a:lnTo>
                      <a:lnTo>
                        <a:pt x="78" y="4"/>
                      </a:lnTo>
                      <a:lnTo>
                        <a:pt x="68" y="2"/>
                      </a:lnTo>
                      <a:lnTo>
                        <a:pt x="56" y="0"/>
                      </a:lnTo>
                      <a:lnTo>
                        <a:pt x="42" y="2"/>
                      </a:lnTo>
                      <a:lnTo>
                        <a:pt x="28" y="4"/>
                      </a:lnTo>
                      <a:lnTo>
                        <a:pt x="16" y="8"/>
                      </a:lnTo>
                      <a:lnTo>
                        <a:pt x="6" y="16"/>
                      </a:lnTo>
                      <a:lnTo>
                        <a:pt x="2" y="20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solidFill>
                  <a:srgbClr val="3D291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82" name="Freeform 473"/>
                <p:cNvSpPr>
                  <a:spLocks/>
                </p:cNvSpPr>
                <p:nvPr/>
              </p:nvSpPr>
              <p:spPr bwMode="auto">
                <a:xfrm>
                  <a:off x="2056" y="3174"/>
                  <a:ext cx="98" cy="26"/>
                </a:xfrm>
                <a:custGeom>
                  <a:avLst/>
                  <a:gdLst>
                    <a:gd name="T0" fmla="*/ 0 w 98"/>
                    <a:gd name="T1" fmla="*/ 26 h 26"/>
                    <a:gd name="T2" fmla="*/ 0 w 98"/>
                    <a:gd name="T3" fmla="*/ 26 h 26"/>
                    <a:gd name="T4" fmla="*/ 16 w 98"/>
                    <a:gd name="T5" fmla="*/ 22 h 26"/>
                    <a:gd name="T6" fmla="*/ 30 w 98"/>
                    <a:gd name="T7" fmla="*/ 18 h 26"/>
                    <a:gd name="T8" fmla="*/ 46 w 98"/>
                    <a:gd name="T9" fmla="*/ 14 h 26"/>
                    <a:gd name="T10" fmla="*/ 46 w 98"/>
                    <a:gd name="T11" fmla="*/ 14 h 26"/>
                    <a:gd name="T12" fmla="*/ 62 w 98"/>
                    <a:gd name="T13" fmla="*/ 16 h 26"/>
                    <a:gd name="T14" fmla="*/ 78 w 98"/>
                    <a:gd name="T15" fmla="*/ 20 h 26"/>
                    <a:gd name="T16" fmla="*/ 96 w 98"/>
                    <a:gd name="T17" fmla="*/ 26 h 26"/>
                    <a:gd name="T18" fmla="*/ 96 w 98"/>
                    <a:gd name="T19" fmla="*/ 26 h 26"/>
                    <a:gd name="T20" fmla="*/ 98 w 98"/>
                    <a:gd name="T21" fmla="*/ 24 h 26"/>
                    <a:gd name="T22" fmla="*/ 98 w 98"/>
                    <a:gd name="T23" fmla="*/ 20 h 26"/>
                    <a:gd name="T24" fmla="*/ 96 w 98"/>
                    <a:gd name="T25" fmla="*/ 14 h 26"/>
                    <a:gd name="T26" fmla="*/ 86 w 98"/>
                    <a:gd name="T27" fmla="*/ 6 h 26"/>
                    <a:gd name="T28" fmla="*/ 86 w 98"/>
                    <a:gd name="T29" fmla="*/ 6 h 26"/>
                    <a:gd name="T30" fmla="*/ 78 w 98"/>
                    <a:gd name="T31" fmla="*/ 4 h 26"/>
                    <a:gd name="T32" fmla="*/ 68 w 98"/>
                    <a:gd name="T33" fmla="*/ 2 h 26"/>
                    <a:gd name="T34" fmla="*/ 56 w 98"/>
                    <a:gd name="T35" fmla="*/ 0 h 26"/>
                    <a:gd name="T36" fmla="*/ 42 w 98"/>
                    <a:gd name="T37" fmla="*/ 2 h 26"/>
                    <a:gd name="T38" fmla="*/ 28 w 98"/>
                    <a:gd name="T39" fmla="*/ 4 h 26"/>
                    <a:gd name="T40" fmla="*/ 16 w 98"/>
                    <a:gd name="T41" fmla="*/ 8 h 26"/>
                    <a:gd name="T42" fmla="*/ 6 w 98"/>
                    <a:gd name="T43" fmla="*/ 16 h 26"/>
                    <a:gd name="T44" fmla="*/ 2 w 98"/>
                    <a:gd name="T45" fmla="*/ 20 h 26"/>
                    <a:gd name="T46" fmla="*/ 0 w 98"/>
                    <a:gd name="T47" fmla="*/ 26 h 2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98"/>
                    <a:gd name="T73" fmla="*/ 0 h 26"/>
                    <a:gd name="T74" fmla="*/ 98 w 98"/>
                    <a:gd name="T75" fmla="*/ 26 h 2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98" h="26">
                      <a:moveTo>
                        <a:pt x="0" y="26"/>
                      </a:moveTo>
                      <a:lnTo>
                        <a:pt x="0" y="26"/>
                      </a:lnTo>
                      <a:lnTo>
                        <a:pt x="16" y="22"/>
                      </a:lnTo>
                      <a:lnTo>
                        <a:pt x="30" y="18"/>
                      </a:lnTo>
                      <a:lnTo>
                        <a:pt x="46" y="14"/>
                      </a:lnTo>
                      <a:lnTo>
                        <a:pt x="62" y="16"/>
                      </a:lnTo>
                      <a:lnTo>
                        <a:pt x="78" y="20"/>
                      </a:lnTo>
                      <a:lnTo>
                        <a:pt x="96" y="26"/>
                      </a:lnTo>
                      <a:lnTo>
                        <a:pt x="98" y="24"/>
                      </a:lnTo>
                      <a:lnTo>
                        <a:pt x="98" y="20"/>
                      </a:lnTo>
                      <a:lnTo>
                        <a:pt x="96" y="14"/>
                      </a:lnTo>
                      <a:lnTo>
                        <a:pt x="86" y="6"/>
                      </a:lnTo>
                      <a:lnTo>
                        <a:pt x="78" y="4"/>
                      </a:lnTo>
                      <a:lnTo>
                        <a:pt x="68" y="2"/>
                      </a:lnTo>
                      <a:lnTo>
                        <a:pt x="56" y="0"/>
                      </a:lnTo>
                      <a:lnTo>
                        <a:pt x="42" y="2"/>
                      </a:lnTo>
                      <a:lnTo>
                        <a:pt x="28" y="4"/>
                      </a:lnTo>
                      <a:lnTo>
                        <a:pt x="16" y="8"/>
                      </a:lnTo>
                      <a:lnTo>
                        <a:pt x="6" y="16"/>
                      </a:lnTo>
                      <a:lnTo>
                        <a:pt x="2" y="20"/>
                      </a:lnTo>
                      <a:lnTo>
                        <a:pt x="0" y="26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83" name="Freeform 474"/>
                <p:cNvSpPr>
                  <a:spLocks/>
                </p:cNvSpPr>
                <p:nvPr/>
              </p:nvSpPr>
              <p:spPr bwMode="auto">
                <a:xfrm>
                  <a:off x="2186" y="3176"/>
                  <a:ext cx="38" cy="24"/>
                </a:xfrm>
                <a:custGeom>
                  <a:avLst/>
                  <a:gdLst>
                    <a:gd name="T0" fmla="*/ 0 w 38"/>
                    <a:gd name="T1" fmla="*/ 24 h 24"/>
                    <a:gd name="T2" fmla="*/ 0 w 38"/>
                    <a:gd name="T3" fmla="*/ 24 h 24"/>
                    <a:gd name="T4" fmla="*/ 14 w 38"/>
                    <a:gd name="T5" fmla="*/ 18 h 24"/>
                    <a:gd name="T6" fmla="*/ 24 w 38"/>
                    <a:gd name="T7" fmla="*/ 16 h 24"/>
                    <a:gd name="T8" fmla="*/ 30 w 38"/>
                    <a:gd name="T9" fmla="*/ 16 h 24"/>
                    <a:gd name="T10" fmla="*/ 32 w 38"/>
                    <a:gd name="T11" fmla="*/ 18 h 24"/>
                    <a:gd name="T12" fmla="*/ 32 w 38"/>
                    <a:gd name="T13" fmla="*/ 18 h 24"/>
                    <a:gd name="T14" fmla="*/ 34 w 38"/>
                    <a:gd name="T15" fmla="*/ 16 h 24"/>
                    <a:gd name="T16" fmla="*/ 38 w 38"/>
                    <a:gd name="T17" fmla="*/ 12 h 24"/>
                    <a:gd name="T18" fmla="*/ 38 w 38"/>
                    <a:gd name="T19" fmla="*/ 8 h 24"/>
                    <a:gd name="T20" fmla="*/ 38 w 38"/>
                    <a:gd name="T21" fmla="*/ 6 h 24"/>
                    <a:gd name="T22" fmla="*/ 38 w 38"/>
                    <a:gd name="T23" fmla="*/ 2 h 24"/>
                    <a:gd name="T24" fmla="*/ 34 w 38"/>
                    <a:gd name="T25" fmla="*/ 0 h 24"/>
                    <a:gd name="T26" fmla="*/ 34 w 38"/>
                    <a:gd name="T27" fmla="*/ 0 h 24"/>
                    <a:gd name="T28" fmla="*/ 30 w 38"/>
                    <a:gd name="T29" fmla="*/ 0 h 24"/>
                    <a:gd name="T30" fmla="*/ 24 w 38"/>
                    <a:gd name="T31" fmla="*/ 0 h 24"/>
                    <a:gd name="T32" fmla="*/ 14 w 38"/>
                    <a:gd name="T33" fmla="*/ 6 h 24"/>
                    <a:gd name="T34" fmla="*/ 4 w 38"/>
                    <a:gd name="T35" fmla="*/ 14 h 24"/>
                    <a:gd name="T36" fmla="*/ 0 w 38"/>
                    <a:gd name="T37" fmla="*/ 20 h 24"/>
                    <a:gd name="T38" fmla="*/ 0 w 38"/>
                    <a:gd name="T39" fmla="*/ 24 h 24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38"/>
                    <a:gd name="T61" fmla="*/ 0 h 24"/>
                    <a:gd name="T62" fmla="*/ 38 w 38"/>
                    <a:gd name="T63" fmla="*/ 24 h 24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38" h="24">
                      <a:moveTo>
                        <a:pt x="0" y="24"/>
                      </a:moveTo>
                      <a:lnTo>
                        <a:pt x="0" y="24"/>
                      </a:lnTo>
                      <a:lnTo>
                        <a:pt x="14" y="18"/>
                      </a:lnTo>
                      <a:lnTo>
                        <a:pt x="24" y="16"/>
                      </a:lnTo>
                      <a:lnTo>
                        <a:pt x="30" y="16"/>
                      </a:lnTo>
                      <a:lnTo>
                        <a:pt x="32" y="18"/>
                      </a:lnTo>
                      <a:lnTo>
                        <a:pt x="34" y="16"/>
                      </a:lnTo>
                      <a:lnTo>
                        <a:pt x="38" y="12"/>
                      </a:lnTo>
                      <a:lnTo>
                        <a:pt x="38" y="8"/>
                      </a:lnTo>
                      <a:lnTo>
                        <a:pt x="38" y="6"/>
                      </a:lnTo>
                      <a:lnTo>
                        <a:pt x="38" y="2"/>
                      </a:lnTo>
                      <a:lnTo>
                        <a:pt x="34" y="0"/>
                      </a:lnTo>
                      <a:lnTo>
                        <a:pt x="30" y="0"/>
                      </a:lnTo>
                      <a:lnTo>
                        <a:pt x="24" y="0"/>
                      </a:lnTo>
                      <a:lnTo>
                        <a:pt x="14" y="6"/>
                      </a:lnTo>
                      <a:lnTo>
                        <a:pt x="4" y="14"/>
                      </a:lnTo>
                      <a:lnTo>
                        <a:pt x="0" y="20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solidFill>
                  <a:srgbClr val="3D291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84" name="Freeform 475"/>
                <p:cNvSpPr>
                  <a:spLocks/>
                </p:cNvSpPr>
                <p:nvPr/>
              </p:nvSpPr>
              <p:spPr bwMode="auto">
                <a:xfrm>
                  <a:off x="2186" y="3176"/>
                  <a:ext cx="38" cy="24"/>
                </a:xfrm>
                <a:custGeom>
                  <a:avLst/>
                  <a:gdLst>
                    <a:gd name="T0" fmla="*/ 0 w 38"/>
                    <a:gd name="T1" fmla="*/ 24 h 24"/>
                    <a:gd name="T2" fmla="*/ 0 w 38"/>
                    <a:gd name="T3" fmla="*/ 24 h 24"/>
                    <a:gd name="T4" fmla="*/ 14 w 38"/>
                    <a:gd name="T5" fmla="*/ 18 h 24"/>
                    <a:gd name="T6" fmla="*/ 24 w 38"/>
                    <a:gd name="T7" fmla="*/ 16 h 24"/>
                    <a:gd name="T8" fmla="*/ 30 w 38"/>
                    <a:gd name="T9" fmla="*/ 16 h 24"/>
                    <a:gd name="T10" fmla="*/ 32 w 38"/>
                    <a:gd name="T11" fmla="*/ 18 h 24"/>
                    <a:gd name="T12" fmla="*/ 32 w 38"/>
                    <a:gd name="T13" fmla="*/ 18 h 24"/>
                    <a:gd name="T14" fmla="*/ 34 w 38"/>
                    <a:gd name="T15" fmla="*/ 16 h 24"/>
                    <a:gd name="T16" fmla="*/ 38 w 38"/>
                    <a:gd name="T17" fmla="*/ 12 h 24"/>
                    <a:gd name="T18" fmla="*/ 38 w 38"/>
                    <a:gd name="T19" fmla="*/ 8 h 24"/>
                    <a:gd name="T20" fmla="*/ 38 w 38"/>
                    <a:gd name="T21" fmla="*/ 6 h 24"/>
                    <a:gd name="T22" fmla="*/ 38 w 38"/>
                    <a:gd name="T23" fmla="*/ 2 h 24"/>
                    <a:gd name="T24" fmla="*/ 34 w 38"/>
                    <a:gd name="T25" fmla="*/ 0 h 24"/>
                    <a:gd name="T26" fmla="*/ 34 w 38"/>
                    <a:gd name="T27" fmla="*/ 0 h 24"/>
                    <a:gd name="T28" fmla="*/ 30 w 38"/>
                    <a:gd name="T29" fmla="*/ 0 h 24"/>
                    <a:gd name="T30" fmla="*/ 24 w 38"/>
                    <a:gd name="T31" fmla="*/ 0 h 24"/>
                    <a:gd name="T32" fmla="*/ 14 w 38"/>
                    <a:gd name="T33" fmla="*/ 6 h 24"/>
                    <a:gd name="T34" fmla="*/ 4 w 38"/>
                    <a:gd name="T35" fmla="*/ 14 h 24"/>
                    <a:gd name="T36" fmla="*/ 0 w 38"/>
                    <a:gd name="T37" fmla="*/ 20 h 24"/>
                    <a:gd name="T38" fmla="*/ 0 w 38"/>
                    <a:gd name="T39" fmla="*/ 24 h 24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38"/>
                    <a:gd name="T61" fmla="*/ 0 h 24"/>
                    <a:gd name="T62" fmla="*/ 38 w 38"/>
                    <a:gd name="T63" fmla="*/ 24 h 24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38" h="24">
                      <a:moveTo>
                        <a:pt x="0" y="24"/>
                      </a:moveTo>
                      <a:lnTo>
                        <a:pt x="0" y="24"/>
                      </a:lnTo>
                      <a:lnTo>
                        <a:pt x="14" y="18"/>
                      </a:lnTo>
                      <a:lnTo>
                        <a:pt x="24" y="16"/>
                      </a:lnTo>
                      <a:lnTo>
                        <a:pt x="30" y="16"/>
                      </a:lnTo>
                      <a:lnTo>
                        <a:pt x="32" y="18"/>
                      </a:lnTo>
                      <a:lnTo>
                        <a:pt x="34" y="16"/>
                      </a:lnTo>
                      <a:lnTo>
                        <a:pt x="38" y="12"/>
                      </a:lnTo>
                      <a:lnTo>
                        <a:pt x="38" y="8"/>
                      </a:lnTo>
                      <a:lnTo>
                        <a:pt x="38" y="6"/>
                      </a:lnTo>
                      <a:lnTo>
                        <a:pt x="38" y="2"/>
                      </a:lnTo>
                      <a:lnTo>
                        <a:pt x="34" y="0"/>
                      </a:lnTo>
                      <a:lnTo>
                        <a:pt x="30" y="0"/>
                      </a:lnTo>
                      <a:lnTo>
                        <a:pt x="24" y="0"/>
                      </a:lnTo>
                      <a:lnTo>
                        <a:pt x="14" y="6"/>
                      </a:lnTo>
                      <a:lnTo>
                        <a:pt x="4" y="14"/>
                      </a:lnTo>
                      <a:lnTo>
                        <a:pt x="0" y="20"/>
                      </a:lnTo>
                      <a:lnTo>
                        <a:pt x="0" y="2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85" name="Freeform 476"/>
                <p:cNvSpPr>
                  <a:spLocks/>
                </p:cNvSpPr>
                <p:nvPr/>
              </p:nvSpPr>
              <p:spPr bwMode="auto">
                <a:xfrm>
                  <a:off x="1948" y="3184"/>
                  <a:ext cx="46" cy="90"/>
                </a:xfrm>
                <a:custGeom>
                  <a:avLst/>
                  <a:gdLst>
                    <a:gd name="T0" fmla="*/ 46 w 46"/>
                    <a:gd name="T1" fmla="*/ 54 h 90"/>
                    <a:gd name="T2" fmla="*/ 46 w 46"/>
                    <a:gd name="T3" fmla="*/ 54 h 90"/>
                    <a:gd name="T4" fmla="*/ 46 w 46"/>
                    <a:gd name="T5" fmla="*/ 46 h 90"/>
                    <a:gd name="T6" fmla="*/ 46 w 46"/>
                    <a:gd name="T7" fmla="*/ 30 h 90"/>
                    <a:gd name="T8" fmla="*/ 44 w 46"/>
                    <a:gd name="T9" fmla="*/ 20 h 90"/>
                    <a:gd name="T10" fmla="*/ 40 w 46"/>
                    <a:gd name="T11" fmla="*/ 12 h 90"/>
                    <a:gd name="T12" fmla="*/ 34 w 46"/>
                    <a:gd name="T13" fmla="*/ 4 h 90"/>
                    <a:gd name="T14" fmla="*/ 26 w 46"/>
                    <a:gd name="T15" fmla="*/ 0 h 90"/>
                    <a:gd name="T16" fmla="*/ 26 w 46"/>
                    <a:gd name="T17" fmla="*/ 0 h 90"/>
                    <a:gd name="T18" fmla="*/ 18 w 46"/>
                    <a:gd name="T19" fmla="*/ 0 h 90"/>
                    <a:gd name="T20" fmla="*/ 10 w 46"/>
                    <a:gd name="T21" fmla="*/ 4 h 90"/>
                    <a:gd name="T22" fmla="*/ 4 w 46"/>
                    <a:gd name="T23" fmla="*/ 10 h 90"/>
                    <a:gd name="T24" fmla="*/ 2 w 46"/>
                    <a:gd name="T25" fmla="*/ 18 h 90"/>
                    <a:gd name="T26" fmla="*/ 0 w 46"/>
                    <a:gd name="T27" fmla="*/ 30 h 90"/>
                    <a:gd name="T28" fmla="*/ 2 w 46"/>
                    <a:gd name="T29" fmla="*/ 42 h 90"/>
                    <a:gd name="T30" fmla="*/ 6 w 46"/>
                    <a:gd name="T31" fmla="*/ 56 h 90"/>
                    <a:gd name="T32" fmla="*/ 14 w 46"/>
                    <a:gd name="T33" fmla="*/ 70 h 90"/>
                    <a:gd name="T34" fmla="*/ 14 w 46"/>
                    <a:gd name="T35" fmla="*/ 70 h 90"/>
                    <a:gd name="T36" fmla="*/ 22 w 46"/>
                    <a:gd name="T37" fmla="*/ 80 h 90"/>
                    <a:gd name="T38" fmla="*/ 28 w 46"/>
                    <a:gd name="T39" fmla="*/ 88 h 90"/>
                    <a:gd name="T40" fmla="*/ 34 w 46"/>
                    <a:gd name="T41" fmla="*/ 90 h 90"/>
                    <a:gd name="T42" fmla="*/ 40 w 46"/>
                    <a:gd name="T43" fmla="*/ 88 h 90"/>
                    <a:gd name="T44" fmla="*/ 44 w 46"/>
                    <a:gd name="T45" fmla="*/ 84 h 90"/>
                    <a:gd name="T46" fmla="*/ 46 w 46"/>
                    <a:gd name="T47" fmla="*/ 76 h 90"/>
                    <a:gd name="T48" fmla="*/ 46 w 46"/>
                    <a:gd name="T49" fmla="*/ 66 h 90"/>
                    <a:gd name="T50" fmla="*/ 46 w 46"/>
                    <a:gd name="T51" fmla="*/ 54 h 9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46"/>
                    <a:gd name="T79" fmla="*/ 0 h 90"/>
                    <a:gd name="T80" fmla="*/ 46 w 46"/>
                    <a:gd name="T81" fmla="*/ 90 h 9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46" h="90">
                      <a:moveTo>
                        <a:pt x="46" y="54"/>
                      </a:moveTo>
                      <a:lnTo>
                        <a:pt x="46" y="54"/>
                      </a:lnTo>
                      <a:lnTo>
                        <a:pt x="46" y="46"/>
                      </a:lnTo>
                      <a:lnTo>
                        <a:pt x="46" y="30"/>
                      </a:lnTo>
                      <a:lnTo>
                        <a:pt x="44" y="20"/>
                      </a:lnTo>
                      <a:lnTo>
                        <a:pt x="40" y="12"/>
                      </a:lnTo>
                      <a:lnTo>
                        <a:pt x="34" y="4"/>
                      </a:lnTo>
                      <a:lnTo>
                        <a:pt x="26" y="0"/>
                      </a:lnTo>
                      <a:lnTo>
                        <a:pt x="18" y="0"/>
                      </a:lnTo>
                      <a:lnTo>
                        <a:pt x="10" y="4"/>
                      </a:lnTo>
                      <a:lnTo>
                        <a:pt x="4" y="10"/>
                      </a:lnTo>
                      <a:lnTo>
                        <a:pt x="2" y="18"/>
                      </a:lnTo>
                      <a:lnTo>
                        <a:pt x="0" y="30"/>
                      </a:lnTo>
                      <a:lnTo>
                        <a:pt x="2" y="42"/>
                      </a:lnTo>
                      <a:lnTo>
                        <a:pt x="6" y="56"/>
                      </a:lnTo>
                      <a:lnTo>
                        <a:pt x="14" y="70"/>
                      </a:lnTo>
                      <a:lnTo>
                        <a:pt x="22" y="80"/>
                      </a:lnTo>
                      <a:lnTo>
                        <a:pt x="28" y="88"/>
                      </a:lnTo>
                      <a:lnTo>
                        <a:pt x="34" y="90"/>
                      </a:lnTo>
                      <a:lnTo>
                        <a:pt x="40" y="88"/>
                      </a:lnTo>
                      <a:lnTo>
                        <a:pt x="44" y="84"/>
                      </a:lnTo>
                      <a:lnTo>
                        <a:pt x="46" y="76"/>
                      </a:lnTo>
                      <a:lnTo>
                        <a:pt x="46" y="66"/>
                      </a:lnTo>
                      <a:lnTo>
                        <a:pt x="46" y="54"/>
                      </a:lnTo>
                      <a:close/>
                    </a:path>
                  </a:pathLst>
                </a:custGeom>
                <a:solidFill>
                  <a:srgbClr val="EF90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86" name="Freeform 477"/>
                <p:cNvSpPr>
                  <a:spLocks/>
                </p:cNvSpPr>
                <p:nvPr/>
              </p:nvSpPr>
              <p:spPr bwMode="auto">
                <a:xfrm>
                  <a:off x="1948" y="3184"/>
                  <a:ext cx="46" cy="90"/>
                </a:xfrm>
                <a:custGeom>
                  <a:avLst/>
                  <a:gdLst>
                    <a:gd name="T0" fmla="*/ 46 w 46"/>
                    <a:gd name="T1" fmla="*/ 54 h 90"/>
                    <a:gd name="T2" fmla="*/ 46 w 46"/>
                    <a:gd name="T3" fmla="*/ 54 h 90"/>
                    <a:gd name="T4" fmla="*/ 46 w 46"/>
                    <a:gd name="T5" fmla="*/ 46 h 90"/>
                    <a:gd name="T6" fmla="*/ 46 w 46"/>
                    <a:gd name="T7" fmla="*/ 30 h 90"/>
                    <a:gd name="T8" fmla="*/ 44 w 46"/>
                    <a:gd name="T9" fmla="*/ 20 h 90"/>
                    <a:gd name="T10" fmla="*/ 40 w 46"/>
                    <a:gd name="T11" fmla="*/ 12 h 90"/>
                    <a:gd name="T12" fmla="*/ 34 w 46"/>
                    <a:gd name="T13" fmla="*/ 4 h 90"/>
                    <a:gd name="T14" fmla="*/ 26 w 46"/>
                    <a:gd name="T15" fmla="*/ 0 h 90"/>
                    <a:gd name="T16" fmla="*/ 26 w 46"/>
                    <a:gd name="T17" fmla="*/ 0 h 90"/>
                    <a:gd name="T18" fmla="*/ 18 w 46"/>
                    <a:gd name="T19" fmla="*/ 0 h 90"/>
                    <a:gd name="T20" fmla="*/ 10 w 46"/>
                    <a:gd name="T21" fmla="*/ 4 h 90"/>
                    <a:gd name="T22" fmla="*/ 4 w 46"/>
                    <a:gd name="T23" fmla="*/ 10 h 90"/>
                    <a:gd name="T24" fmla="*/ 2 w 46"/>
                    <a:gd name="T25" fmla="*/ 18 h 90"/>
                    <a:gd name="T26" fmla="*/ 0 w 46"/>
                    <a:gd name="T27" fmla="*/ 30 h 90"/>
                    <a:gd name="T28" fmla="*/ 2 w 46"/>
                    <a:gd name="T29" fmla="*/ 42 h 90"/>
                    <a:gd name="T30" fmla="*/ 6 w 46"/>
                    <a:gd name="T31" fmla="*/ 56 h 90"/>
                    <a:gd name="T32" fmla="*/ 14 w 46"/>
                    <a:gd name="T33" fmla="*/ 70 h 90"/>
                    <a:gd name="T34" fmla="*/ 14 w 46"/>
                    <a:gd name="T35" fmla="*/ 70 h 90"/>
                    <a:gd name="T36" fmla="*/ 22 w 46"/>
                    <a:gd name="T37" fmla="*/ 80 h 90"/>
                    <a:gd name="T38" fmla="*/ 28 w 46"/>
                    <a:gd name="T39" fmla="*/ 88 h 90"/>
                    <a:gd name="T40" fmla="*/ 34 w 46"/>
                    <a:gd name="T41" fmla="*/ 90 h 90"/>
                    <a:gd name="T42" fmla="*/ 40 w 46"/>
                    <a:gd name="T43" fmla="*/ 88 h 90"/>
                    <a:gd name="T44" fmla="*/ 44 w 46"/>
                    <a:gd name="T45" fmla="*/ 84 h 90"/>
                    <a:gd name="T46" fmla="*/ 46 w 46"/>
                    <a:gd name="T47" fmla="*/ 76 h 90"/>
                    <a:gd name="T48" fmla="*/ 46 w 46"/>
                    <a:gd name="T49" fmla="*/ 66 h 90"/>
                    <a:gd name="T50" fmla="*/ 46 w 46"/>
                    <a:gd name="T51" fmla="*/ 54 h 9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46"/>
                    <a:gd name="T79" fmla="*/ 0 h 90"/>
                    <a:gd name="T80" fmla="*/ 46 w 46"/>
                    <a:gd name="T81" fmla="*/ 90 h 9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46" h="90">
                      <a:moveTo>
                        <a:pt x="46" y="54"/>
                      </a:moveTo>
                      <a:lnTo>
                        <a:pt x="46" y="54"/>
                      </a:lnTo>
                      <a:lnTo>
                        <a:pt x="46" y="46"/>
                      </a:lnTo>
                      <a:lnTo>
                        <a:pt x="46" y="30"/>
                      </a:lnTo>
                      <a:lnTo>
                        <a:pt x="44" y="20"/>
                      </a:lnTo>
                      <a:lnTo>
                        <a:pt x="40" y="12"/>
                      </a:lnTo>
                      <a:lnTo>
                        <a:pt x="34" y="4"/>
                      </a:lnTo>
                      <a:lnTo>
                        <a:pt x="26" y="0"/>
                      </a:lnTo>
                      <a:lnTo>
                        <a:pt x="18" y="0"/>
                      </a:lnTo>
                      <a:lnTo>
                        <a:pt x="10" y="4"/>
                      </a:lnTo>
                      <a:lnTo>
                        <a:pt x="4" y="10"/>
                      </a:lnTo>
                      <a:lnTo>
                        <a:pt x="2" y="18"/>
                      </a:lnTo>
                      <a:lnTo>
                        <a:pt x="0" y="30"/>
                      </a:lnTo>
                      <a:lnTo>
                        <a:pt x="2" y="42"/>
                      </a:lnTo>
                      <a:lnTo>
                        <a:pt x="6" y="56"/>
                      </a:lnTo>
                      <a:lnTo>
                        <a:pt x="14" y="70"/>
                      </a:lnTo>
                      <a:lnTo>
                        <a:pt x="22" y="80"/>
                      </a:lnTo>
                      <a:lnTo>
                        <a:pt x="28" y="88"/>
                      </a:lnTo>
                      <a:lnTo>
                        <a:pt x="34" y="90"/>
                      </a:lnTo>
                      <a:lnTo>
                        <a:pt x="40" y="88"/>
                      </a:lnTo>
                      <a:lnTo>
                        <a:pt x="44" y="84"/>
                      </a:lnTo>
                      <a:lnTo>
                        <a:pt x="46" y="76"/>
                      </a:lnTo>
                      <a:lnTo>
                        <a:pt x="46" y="66"/>
                      </a:lnTo>
                      <a:lnTo>
                        <a:pt x="46" y="5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87" name="Freeform 478"/>
                <p:cNvSpPr>
                  <a:spLocks/>
                </p:cNvSpPr>
                <p:nvPr/>
              </p:nvSpPr>
              <p:spPr bwMode="auto">
                <a:xfrm>
                  <a:off x="2084" y="3214"/>
                  <a:ext cx="54" cy="10"/>
                </a:xfrm>
                <a:custGeom>
                  <a:avLst/>
                  <a:gdLst>
                    <a:gd name="T0" fmla="*/ 0 w 54"/>
                    <a:gd name="T1" fmla="*/ 0 h 10"/>
                    <a:gd name="T2" fmla="*/ 0 w 54"/>
                    <a:gd name="T3" fmla="*/ 0 h 10"/>
                    <a:gd name="T4" fmla="*/ 14 w 54"/>
                    <a:gd name="T5" fmla="*/ 2 h 10"/>
                    <a:gd name="T6" fmla="*/ 34 w 54"/>
                    <a:gd name="T7" fmla="*/ 4 h 10"/>
                    <a:gd name="T8" fmla="*/ 34 w 54"/>
                    <a:gd name="T9" fmla="*/ 4 h 10"/>
                    <a:gd name="T10" fmla="*/ 54 w 54"/>
                    <a:gd name="T11" fmla="*/ 2 h 10"/>
                    <a:gd name="T12" fmla="*/ 54 w 54"/>
                    <a:gd name="T13" fmla="*/ 2 h 10"/>
                    <a:gd name="T14" fmla="*/ 50 w 54"/>
                    <a:gd name="T15" fmla="*/ 4 h 10"/>
                    <a:gd name="T16" fmla="*/ 46 w 54"/>
                    <a:gd name="T17" fmla="*/ 8 h 10"/>
                    <a:gd name="T18" fmla="*/ 42 w 54"/>
                    <a:gd name="T19" fmla="*/ 10 h 10"/>
                    <a:gd name="T20" fmla="*/ 34 w 54"/>
                    <a:gd name="T21" fmla="*/ 10 h 10"/>
                    <a:gd name="T22" fmla="*/ 24 w 54"/>
                    <a:gd name="T23" fmla="*/ 10 h 10"/>
                    <a:gd name="T24" fmla="*/ 14 w 54"/>
                    <a:gd name="T25" fmla="*/ 6 h 10"/>
                    <a:gd name="T26" fmla="*/ 0 w 54"/>
                    <a:gd name="T27" fmla="*/ 0 h 10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54"/>
                    <a:gd name="T43" fmla="*/ 0 h 10"/>
                    <a:gd name="T44" fmla="*/ 54 w 54"/>
                    <a:gd name="T45" fmla="*/ 10 h 10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54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" y="2"/>
                      </a:lnTo>
                      <a:lnTo>
                        <a:pt x="34" y="4"/>
                      </a:lnTo>
                      <a:lnTo>
                        <a:pt x="54" y="2"/>
                      </a:lnTo>
                      <a:lnTo>
                        <a:pt x="50" y="4"/>
                      </a:lnTo>
                      <a:lnTo>
                        <a:pt x="46" y="8"/>
                      </a:lnTo>
                      <a:lnTo>
                        <a:pt x="42" y="10"/>
                      </a:lnTo>
                      <a:lnTo>
                        <a:pt x="34" y="10"/>
                      </a:lnTo>
                      <a:lnTo>
                        <a:pt x="24" y="10"/>
                      </a:lnTo>
                      <a:lnTo>
                        <a:pt x="14" y="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88" name="Freeform 479"/>
                <p:cNvSpPr>
                  <a:spLocks/>
                </p:cNvSpPr>
                <p:nvPr/>
              </p:nvSpPr>
              <p:spPr bwMode="auto">
                <a:xfrm>
                  <a:off x="2084" y="3214"/>
                  <a:ext cx="54" cy="10"/>
                </a:xfrm>
                <a:custGeom>
                  <a:avLst/>
                  <a:gdLst>
                    <a:gd name="T0" fmla="*/ 0 w 54"/>
                    <a:gd name="T1" fmla="*/ 0 h 10"/>
                    <a:gd name="T2" fmla="*/ 0 w 54"/>
                    <a:gd name="T3" fmla="*/ 0 h 10"/>
                    <a:gd name="T4" fmla="*/ 14 w 54"/>
                    <a:gd name="T5" fmla="*/ 2 h 10"/>
                    <a:gd name="T6" fmla="*/ 34 w 54"/>
                    <a:gd name="T7" fmla="*/ 4 h 10"/>
                    <a:gd name="T8" fmla="*/ 34 w 54"/>
                    <a:gd name="T9" fmla="*/ 4 h 10"/>
                    <a:gd name="T10" fmla="*/ 54 w 54"/>
                    <a:gd name="T11" fmla="*/ 2 h 10"/>
                    <a:gd name="T12" fmla="*/ 54 w 54"/>
                    <a:gd name="T13" fmla="*/ 2 h 10"/>
                    <a:gd name="T14" fmla="*/ 50 w 54"/>
                    <a:gd name="T15" fmla="*/ 4 h 10"/>
                    <a:gd name="T16" fmla="*/ 46 w 54"/>
                    <a:gd name="T17" fmla="*/ 8 h 10"/>
                    <a:gd name="T18" fmla="*/ 42 w 54"/>
                    <a:gd name="T19" fmla="*/ 10 h 10"/>
                    <a:gd name="T20" fmla="*/ 34 w 54"/>
                    <a:gd name="T21" fmla="*/ 10 h 10"/>
                    <a:gd name="T22" fmla="*/ 24 w 54"/>
                    <a:gd name="T23" fmla="*/ 10 h 10"/>
                    <a:gd name="T24" fmla="*/ 14 w 54"/>
                    <a:gd name="T25" fmla="*/ 6 h 10"/>
                    <a:gd name="T26" fmla="*/ 0 w 54"/>
                    <a:gd name="T27" fmla="*/ 0 h 10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54"/>
                    <a:gd name="T43" fmla="*/ 0 h 10"/>
                    <a:gd name="T44" fmla="*/ 54 w 54"/>
                    <a:gd name="T45" fmla="*/ 10 h 10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54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" y="2"/>
                      </a:lnTo>
                      <a:lnTo>
                        <a:pt x="34" y="4"/>
                      </a:lnTo>
                      <a:lnTo>
                        <a:pt x="54" y="2"/>
                      </a:lnTo>
                      <a:lnTo>
                        <a:pt x="50" y="4"/>
                      </a:lnTo>
                      <a:lnTo>
                        <a:pt x="46" y="8"/>
                      </a:lnTo>
                      <a:lnTo>
                        <a:pt x="42" y="10"/>
                      </a:lnTo>
                      <a:lnTo>
                        <a:pt x="34" y="10"/>
                      </a:lnTo>
                      <a:lnTo>
                        <a:pt x="24" y="10"/>
                      </a:lnTo>
                      <a:lnTo>
                        <a:pt x="14" y="6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89" name="Freeform 480"/>
                <p:cNvSpPr>
                  <a:spLocks/>
                </p:cNvSpPr>
                <p:nvPr/>
              </p:nvSpPr>
              <p:spPr bwMode="auto">
                <a:xfrm>
                  <a:off x="2186" y="3216"/>
                  <a:ext cx="24" cy="8"/>
                </a:xfrm>
                <a:custGeom>
                  <a:avLst/>
                  <a:gdLst>
                    <a:gd name="T0" fmla="*/ 0 w 24"/>
                    <a:gd name="T1" fmla="*/ 0 h 8"/>
                    <a:gd name="T2" fmla="*/ 0 w 24"/>
                    <a:gd name="T3" fmla="*/ 0 h 8"/>
                    <a:gd name="T4" fmla="*/ 8 w 24"/>
                    <a:gd name="T5" fmla="*/ 2 h 8"/>
                    <a:gd name="T6" fmla="*/ 14 w 24"/>
                    <a:gd name="T7" fmla="*/ 2 h 8"/>
                    <a:gd name="T8" fmla="*/ 24 w 24"/>
                    <a:gd name="T9" fmla="*/ 0 h 8"/>
                    <a:gd name="T10" fmla="*/ 24 w 24"/>
                    <a:gd name="T11" fmla="*/ 0 h 8"/>
                    <a:gd name="T12" fmla="*/ 20 w 24"/>
                    <a:gd name="T13" fmla="*/ 4 h 8"/>
                    <a:gd name="T14" fmla="*/ 16 w 24"/>
                    <a:gd name="T15" fmla="*/ 8 h 8"/>
                    <a:gd name="T16" fmla="*/ 12 w 24"/>
                    <a:gd name="T17" fmla="*/ 8 h 8"/>
                    <a:gd name="T18" fmla="*/ 12 w 24"/>
                    <a:gd name="T19" fmla="*/ 8 h 8"/>
                    <a:gd name="T20" fmla="*/ 8 w 24"/>
                    <a:gd name="T21" fmla="*/ 8 h 8"/>
                    <a:gd name="T22" fmla="*/ 4 w 24"/>
                    <a:gd name="T23" fmla="*/ 4 h 8"/>
                    <a:gd name="T24" fmla="*/ 0 w 24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4"/>
                    <a:gd name="T40" fmla="*/ 0 h 8"/>
                    <a:gd name="T41" fmla="*/ 24 w 24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4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8" y="2"/>
                      </a:lnTo>
                      <a:lnTo>
                        <a:pt x="14" y="2"/>
                      </a:lnTo>
                      <a:lnTo>
                        <a:pt x="24" y="0"/>
                      </a:lnTo>
                      <a:lnTo>
                        <a:pt x="20" y="4"/>
                      </a:lnTo>
                      <a:lnTo>
                        <a:pt x="16" y="8"/>
                      </a:lnTo>
                      <a:lnTo>
                        <a:pt x="12" y="8"/>
                      </a:lnTo>
                      <a:lnTo>
                        <a:pt x="8" y="8"/>
                      </a:lnTo>
                      <a:lnTo>
                        <a:pt x="4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90" name="Freeform 481"/>
                <p:cNvSpPr>
                  <a:spLocks/>
                </p:cNvSpPr>
                <p:nvPr/>
              </p:nvSpPr>
              <p:spPr bwMode="auto">
                <a:xfrm>
                  <a:off x="2186" y="3216"/>
                  <a:ext cx="24" cy="8"/>
                </a:xfrm>
                <a:custGeom>
                  <a:avLst/>
                  <a:gdLst>
                    <a:gd name="T0" fmla="*/ 0 w 24"/>
                    <a:gd name="T1" fmla="*/ 0 h 8"/>
                    <a:gd name="T2" fmla="*/ 0 w 24"/>
                    <a:gd name="T3" fmla="*/ 0 h 8"/>
                    <a:gd name="T4" fmla="*/ 8 w 24"/>
                    <a:gd name="T5" fmla="*/ 2 h 8"/>
                    <a:gd name="T6" fmla="*/ 14 w 24"/>
                    <a:gd name="T7" fmla="*/ 2 h 8"/>
                    <a:gd name="T8" fmla="*/ 24 w 24"/>
                    <a:gd name="T9" fmla="*/ 0 h 8"/>
                    <a:gd name="T10" fmla="*/ 24 w 24"/>
                    <a:gd name="T11" fmla="*/ 0 h 8"/>
                    <a:gd name="T12" fmla="*/ 20 w 24"/>
                    <a:gd name="T13" fmla="*/ 4 h 8"/>
                    <a:gd name="T14" fmla="*/ 16 w 24"/>
                    <a:gd name="T15" fmla="*/ 8 h 8"/>
                    <a:gd name="T16" fmla="*/ 12 w 24"/>
                    <a:gd name="T17" fmla="*/ 8 h 8"/>
                    <a:gd name="T18" fmla="*/ 12 w 24"/>
                    <a:gd name="T19" fmla="*/ 8 h 8"/>
                    <a:gd name="T20" fmla="*/ 8 w 24"/>
                    <a:gd name="T21" fmla="*/ 8 h 8"/>
                    <a:gd name="T22" fmla="*/ 4 w 24"/>
                    <a:gd name="T23" fmla="*/ 4 h 8"/>
                    <a:gd name="T24" fmla="*/ 0 w 24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4"/>
                    <a:gd name="T40" fmla="*/ 0 h 8"/>
                    <a:gd name="T41" fmla="*/ 24 w 24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4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8" y="2"/>
                      </a:lnTo>
                      <a:lnTo>
                        <a:pt x="14" y="2"/>
                      </a:lnTo>
                      <a:lnTo>
                        <a:pt x="24" y="0"/>
                      </a:lnTo>
                      <a:lnTo>
                        <a:pt x="20" y="4"/>
                      </a:lnTo>
                      <a:lnTo>
                        <a:pt x="16" y="8"/>
                      </a:lnTo>
                      <a:lnTo>
                        <a:pt x="12" y="8"/>
                      </a:lnTo>
                      <a:lnTo>
                        <a:pt x="8" y="8"/>
                      </a:lnTo>
                      <a:lnTo>
                        <a:pt x="4" y="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91" name="Freeform 482"/>
                <p:cNvSpPr>
                  <a:spLocks/>
                </p:cNvSpPr>
                <p:nvPr/>
              </p:nvSpPr>
              <p:spPr bwMode="auto">
                <a:xfrm>
                  <a:off x="2162" y="3204"/>
                  <a:ext cx="34" cy="106"/>
                </a:xfrm>
                <a:custGeom>
                  <a:avLst/>
                  <a:gdLst>
                    <a:gd name="T0" fmla="*/ 22 w 34"/>
                    <a:gd name="T1" fmla="*/ 0 h 106"/>
                    <a:gd name="T2" fmla="*/ 22 w 34"/>
                    <a:gd name="T3" fmla="*/ 0 h 106"/>
                    <a:gd name="T4" fmla="*/ 26 w 34"/>
                    <a:gd name="T5" fmla="*/ 30 h 106"/>
                    <a:gd name="T6" fmla="*/ 28 w 34"/>
                    <a:gd name="T7" fmla="*/ 60 h 106"/>
                    <a:gd name="T8" fmla="*/ 26 w 34"/>
                    <a:gd name="T9" fmla="*/ 76 h 106"/>
                    <a:gd name="T10" fmla="*/ 24 w 34"/>
                    <a:gd name="T11" fmla="*/ 90 h 106"/>
                    <a:gd name="T12" fmla="*/ 24 w 34"/>
                    <a:gd name="T13" fmla="*/ 90 h 106"/>
                    <a:gd name="T14" fmla="*/ 14 w 34"/>
                    <a:gd name="T15" fmla="*/ 94 h 106"/>
                    <a:gd name="T16" fmla="*/ 6 w 34"/>
                    <a:gd name="T17" fmla="*/ 100 h 106"/>
                    <a:gd name="T18" fmla="*/ 0 w 34"/>
                    <a:gd name="T19" fmla="*/ 106 h 106"/>
                    <a:gd name="T20" fmla="*/ 0 w 34"/>
                    <a:gd name="T21" fmla="*/ 106 h 106"/>
                    <a:gd name="T22" fmla="*/ 8 w 34"/>
                    <a:gd name="T23" fmla="*/ 104 h 106"/>
                    <a:gd name="T24" fmla="*/ 18 w 34"/>
                    <a:gd name="T25" fmla="*/ 100 h 106"/>
                    <a:gd name="T26" fmla="*/ 30 w 34"/>
                    <a:gd name="T27" fmla="*/ 94 h 106"/>
                    <a:gd name="T28" fmla="*/ 30 w 34"/>
                    <a:gd name="T29" fmla="*/ 94 h 106"/>
                    <a:gd name="T30" fmla="*/ 32 w 34"/>
                    <a:gd name="T31" fmla="*/ 90 h 106"/>
                    <a:gd name="T32" fmla="*/ 34 w 34"/>
                    <a:gd name="T33" fmla="*/ 74 h 106"/>
                    <a:gd name="T34" fmla="*/ 34 w 34"/>
                    <a:gd name="T35" fmla="*/ 60 h 106"/>
                    <a:gd name="T36" fmla="*/ 32 w 34"/>
                    <a:gd name="T37" fmla="*/ 44 h 106"/>
                    <a:gd name="T38" fmla="*/ 28 w 34"/>
                    <a:gd name="T39" fmla="*/ 24 h 106"/>
                    <a:gd name="T40" fmla="*/ 22 w 34"/>
                    <a:gd name="T41" fmla="*/ 0 h 1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106"/>
                    <a:gd name="T65" fmla="*/ 34 w 34"/>
                    <a:gd name="T66" fmla="*/ 106 h 1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106">
                      <a:moveTo>
                        <a:pt x="22" y="0"/>
                      </a:moveTo>
                      <a:lnTo>
                        <a:pt x="22" y="0"/>
                      </a:lnTo>
                      <a:lnTo>
                        <a:pt x="26" y="30"/>
                      </a:lnTo>
                      <a:lnTo>
                        <a:pt x="28" y="60"/>
                      </a:lnTo>
                      <a:lnTo>
                        <a:pt x="26" y="76"/>
                      </a:lnTo>
                      <a:lnTo>
                        <a:pt x="24" y="90"/>
                      </a:lnTo>
                      <a:lnTo>
                        <a:pt x="14" y="94"/>
                      </a:lnTo>
                      <a:lnTo>
                        <a:pt x="6" y="100"/>
                      </a:lnTo>
                      <a:lnTo>
                        <a:pt x="0" y="106"/>
                      </a:lnTo>
                      <a:lnTo>
                        <a:pt x="8" y="104"/>
                      </a:lnTo>
                      <a:lnTo>
                        <a:pt x="18" y="100"/>
                      </a:lnTo>
                      <a:lnTo>
                        <a:pt x="30" y="94"/>
                      </a:lnTo>
                      <a:lnTo>
                        <a:pt x="32" y="90"/>
                      </a:lnTo>
                      <a:lnTo>
                        <a:pt x="34" y="74"/>
                      </a:lnTo>
                      <a:lnTo>
                        <a:pt x="34" y="60"/>
                      </a:lnTo>
                      <a:lnTo>
                        <a:pt x="32" y="44"/>
                      </a:lnTo>
                      <a:lnTo>
                        <a:pt x="28" y="24"/>
                      </a:lnTo>
                      <a:lnTo>
                        <a:pt x="22" y="0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92" name="Freeform 483"/>
                <p:cNvSpPr>
                  <a:spLocks/>
                </p:cNvSpPr>
                <p:nvPr/>
              </p:nvSpPr>
              <p:spPr bwMode="auto">
                <a:xfrm>
                  <a:off x="2162" y="3204"/>
                  <a:ext cx="34" cy="106"/>
                </a:xfrm>
                <a:custGeom>
                  <a:avLst/>
                  <a:gdLst>
                    <a:gd name="T0" fmla="*/ 22 w 34"/>
                    <a:gd name="T1" fmla="*/ 0 h 106"/>
                    <a:gd name="T2" fmla="*/ 22 w 34"/>
                    <a:gd name="T3" fmla="*/ 0 h 106"/>
                    <a:gd name="T4" fmla="*/ 26 w 34"/>
                    <a:gd name="T5" fmla="*/ 30 h 106"/>
                    <a:gd name="T6" fmla="*/ 28 w 34"/>
                    <a:gd name="T7" fmla="*/ 60 h 106"/>
                    <a:gd name="T8" fmla="*/ 26 w 34"/>
                    <a:gd name="T9" fmla="*/ 76 h 106"/>
                    <a:gd name="T10" fmla="*/ 24 w 34"/>
                    <a:gd name="T11" fmla="*/ 90 h 106"/>
                    <a:gd name="T12" fmla="*/ 24 w 34"/>
                    <a:gd name="T13" fmla="*/ 90 h 106"/>
                    <a:gd name="T14" fmla="*/ 14 w 34"/>
                    <a:gd name="T15" fmla="*/ 94 h 106"/>
                    <a:gd name="T16" fmla="*/ 6 w 34"/>
                    <a:gd name="T17" fmla="*/ 100 h 106"/>
                    <a:gd name="T18" fmla="*/ 0 w 34"/>
                    <a:gd name="T19" fmla="*/ 106 h 106"/>
                    <a:gd name="T20" fmla="*/ 0 w 34"/>
                    <a:gd name="T21" fmla="*/ 106 h 106"/>
                    <a:gd name="T22" fmla="*/ 8 w 34"/>
                    <a:gd name="T23" fmla="*/ 104 h 106"/>
                    <a:gd name="T24" fmla="*/ 18 w 34"/>
                    <a:gd name="T25" fmla="*/ 100 h 106"/>
                    <a:gd name="T26" fmla="*/ 30 w 34"/>
                    <a:gd name="T27" fmla="*/ 94 h 106"/>
                    <a:gd name="T28" fmla="*/ 30 w 34"/>
                    <a:gd name="T29" fmla="*/ 94 h 106"/>
                    <a:gd name="T30" fmla="*/ 32 w 34"/>
                    <a:gd name="T31" fmla="*/ 90 h 106"/>
                    <a:gd name="T32" fmla="*/ 34 w 34"/>
                    <a:gd name="T33" fmla="*/ 74 h 106"/>
                    <a:gd name="T34" fmla="*/ 34 w 34"/>
                    <a:gd name="T35" fmla="*/ 60 h 106"/>
                    <a:gd name="T36" fmla="*/ 32 w 34"/>
                    <a:gd name="T37" fmla="*/ 44 h 106"/>
                    <a:gd name="T38" fmla="*/ 28 w 34"/>
                    <a:gd name="T39" fmla="*/ 24 h 106"/>
                    <a:gd name="T40" fmla="*/ 22 w 34"/>
                    <a:gd name="T41" fmla="*/ 0 h 1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106"/>
                    <a:gd name="T65" fmla="*/ 34 w 34"/>
                    <a:gd name="T66" fmla="*/ 106 h 1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106">
                      <a:moveTo>
                        <a:pt x="22" y="0"/>
                      </a:moveTo>
                      <a:lnTo>
                        <a:pt x="22" y="0"/>
                      </a:lnTo>
                      <a:lnTo>
                        <a:pt x="26" y="30"/>
                      </a:lnTo>
                      <a:lnTo>
                        <a:pt x="28" y="60"/>
                      </a:lnTo>
                      <a:lnTo>
                        <a:pt x="26" y="76"/>
                      </a:lnTo>
                      <a:lnTo>
                        <a:pt x="24" y="90"/>
                      </a:lnTo>
                      <a:lnTo>
                        <a:pt x="14" y="94"/>
                      </a:lnTo>
                      <a:lnTo>
                        <a:pt x="6" y="100"/>
                      </a:lnTo>
                      <a:lnTo>
                        <a:pt x="0" y="106"/>
                      </a:lnTo>
                      <a:lnTo>
                        <a:pt x="8" y="104"/>
                      </a:lnTo>
                      <a:lnTo>
                        <a:pt x="18" y="100"/>
                      </a:lnTo>
                      <a:lnTo>
                        <a:pt x="30" y="94"/>
                      </a:lnTo>
                      <a:lnTo>
                        <a:pt x="32" y="90"/>
                      </a:lnTo>
                      <a:lnTo>
                        <a:pt x="34" y="74"/>
                      </a:lnTo>
                      <a:lnTo>
                        <a:pt x="34" y="60"/>
                      </a:lnTo>
                      <a:lnTo>
                        <a:pt x="32" y="44"/>
                      </a:lnTo>
                      <a:lnTo>
                        <a:pt x="28" y="24"/>
                      </a:lnTo>
                      <a:lnTo>
                        <a:pt x="22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93" name="Freeform 484"/>
                <p:cNvSpPr>
                  <a:spLocks/>
                </p:cNvSpPr>
                <p:nvPr/>
              </p:nvSpPr>
              <p:spPr bwMode="auto">
                <a:xfrm>
                  <a:off x="2142" y="3350"/>
                  <a:ext cx="38" cy="6"/>
                </a:xfrm>
                <a:custGeom>
                  <a:avLst/>
                  <a:gdLst>
                    <a:gd name="T0" fmla="*/ 0 w 38"/>
                    <a:gd name="T1" fmla="*/ 0 h 6"/>
                    <a:gd name="T2" fmla="*/ 0 w 38"/>
                    <a:gd name="T3" fmla="*/ 0 h 6"/>
                    <a:gd name="T4" fmla="*/ 12 w 38"/>
                    <a:gd name="T5" fmla="*/ 2 h 6"/>
                    <a:gd name="T6" fmla="*/ 24 w 38"/>
                    <a:gd name="T7" fmla="*/ 2 h 6"/>
                    <a:gd name="T8" fmla="*/ 38 w 38"/>
                    <a:gd name="T9" fmla="*/ 0 h 6"/>
                    <a:gd name="T10" fmla="*/ 38 w 38"/>
                    <a:gd name="T11" fmla="*/ 0 h 6"/>
                    <a:gd name="T12" fmla="*/ 34 w 38"/>
                    <a:gd name="T13" fmla="*/ 2 h 6"/>
                    <a:gd name="T14" fmla="*/ 22 w 38"/>
                    <a:gd name="T15" fmla="*/ 6 h 6"/>
                    <a:gd name="T16" fmla="*/ 22 w 38"/>
                    <a:gd name="T17" fmla="*/ 6 h 6"/>
                    <a:gd name="T18" fmla="*/ 14 w 38"/>
                    <a:gd name="T19" fmla="*/ 6 h 6"/>
                    <a:gd name="T20" fmla="*/ 6 w 38"/>
                    <a:gd name="T21" fmla="*/ 4 h 6"/>
                    <a:gd name="T22" fmla="*/ 0 w 38"/>
                    <a:gd name="T23" fmla="*/ 0 h 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8"/>
                    <a:gd name="T37" fmla="*/ 0 h 6"/>
                    <a:gd name="T38" fmla="*/ 38 w 38"/>
                    <a:gd name="T39" fmla="*/ 6 h 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8" h="6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2" y="2"/>
                      </a:lnTo>
                      <a:lnTo>
                        <a:pt x="24" y="2"/>
                      </a:lnTo>
                      <a:lnTo>
                        <a:pt x="38" y="0"/>
                      </a:lnTo>
                      <a:lnTo>
                        <a:pt x="34" y="2"/>
                      </a:lnTo>
                      <a:lnTo>
                        <a:pt x="22" y="6"/>
                      </a:lnTo>
                      <a:lnTo>
                        <a:pt x="14" y="6"/>
                      </a:lnTo>
                      <a:lnTo>
                        <a:pt x="6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94" name="Freeform 485"/>
                <p:cNvSpPr>
                  <a:spLocks/>
                </p:cNvSpPr>
                <p:nvPr/>
              </p:nvSpPr>
              <p:spPr bwMode="auto">
                <a:xfrm>
                  <a:off x="2142" y="3350"/>
                  <a:ext cx="38" cy="6"/>
                </a:xfrm>
                <a:custGeom>
                  <a:avLst/>
                  <a:gdLst>
                    <a:gd name="T0" fmla="*/ 0 w 38"/>
                    <a:gd name="T1" fmla="*/ 0 h 6"/>
                    <a:gd name="T2" fmla="*/ 0 w 38"/>
                    <a:gd name="T3" fmla="*/ 0 h 6"/>
                    <a:gd name="T4" fmla="*/ 12 w 38"/>
                    <a:gd name="T5" fmla="*/ 2 h 6"/>
                    <a:gd name="T6" fmla="*/ 24 w 38"/>
                    <a:gd name="T7" fmla="*/ 2 h 6"/>
                    <a:gd name="T8" fmla="*/ 38 w 38"/>
                    <a:gd name="T9" fmla="*/ 0 h 6"/>
                    <a:gd name="T10" fmla="*/ 38 w 38"/>
                    <a:gd name="T11" fmla="*/ 0 h 6"/>
                    <a:gd name="T12" fmla="*/ 34 w 38"/>
                    <a:gd name="T13" fmla="*/ 2 h 6"/>
                    <a:gd name="T14" fmla="*/ 22 w 38"/>
                    <a:gd name="T15" fmla="*/ 6 h 6"/>
                    <a:gd name="T16" fmla="*/ 22 w 38"/>
                    <a:gd name="T17" fmla="*/ 6 h 6"/>
                    <a:gd name="T18" fmla="*/ 14 w 38"/>
                    <a:gd name="T19" fmla="*/ 6 h 6"/>
                    <a:gd name="T20" fmla="*/ 6 w 38"/>
                    <a:gd name="T21" fmla="*/ 4 h 6"/>
                    <a:gd name="T22" fmla="*/ 0 w 38"/>
                    <a:gd name="T23" fmla="*/ 0 h 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8"/>
                    <a:gd name="T37" fmla="*/ 0 h 6"/>
                    <a:gd name="T38" fmla="*/ 38 w 38"/>
                    <a:gd name="T39" fmla="*/ 6 h 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8" h="6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2" y="2"/>
                      </a:lnTo>
                      <a:lnTo>
                        <a:pt x="24" y="2"/>
                      </a:lnTo>
                      <a:lnTo>
                        <a:pt x="38" y="0"/>
                      </a:lnTo>
                      <a:lnTo>
                        <a:pt x="34" y="2"/>
                      </a:lnTo>
                      <a:lnTo>
                        <a:pt x="22" y="6"/>
                      </a:lnTo>
                      <a:lnTo>
                        <a:pt x="14" y="6"/>
                      </a:lnTo>
                      <a:lnTo>
                        <a:pt x="6" y="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95" name="Freeform 486"/>
                <p:cNvSpPr>
                  <a:spLocks/>
                </p:cNvSpPr>
                <p:nvPr/>
              </p:nvSpPr>
              <p:spPr bwMode="auto">
                <a:xfrm>
                  <a:off x="1600" y="3380"/>
                  <a:ext cx="692" cy="878"/>
                </a:xfrm>
                <a:custGeom>
                  <a:avLst/>
                  <a:gdLst>
                    <a:gd name="T0" fmla="*/ 248 w 692"/>
                    <a:gd name="T1" fmla="*/ 878 h 878"/>
                    <a:gd name="T2" fmla="*/ 156 w 692"/>
                    <a:gd name="T3" fmla="*/ 578 h 878"/>
                    <a:gd name="T4" fmla="*/ 76 w 692"/>
                    <a:gd name="T5" fmla="*/ 352 h 878"/>
                    <a:gd name="T6" fmla="*/ 20 w 692"/>
                    <a:gd name="T7" fmla="*/ 210 h 878"/>
                    <a:gd name="T8" fmla="*/ 0 w 692"/>
                    <a:gd name="T9" fmla="*/ 162 h 878"/>
                    <a:gd name="T10" fmla="*/ 30 w 692"/>
                    <a:gd name="T11" fmla="*/ 138 h 878"/>
                    <a:gd name="T12" fmla="*/ 68 w 692"/>
                    <a:gd name="T13" fmla="*/ 116 h 878"/>
                    <a:gd name="T14" fmla="*/ 154 w 692"/>
                    <a:gd name="T15" fmla="*/ 80 h 878"/>
                    <a:gd name="T16" fmla="*/ 230 w 692"/>
                    <a:gd name="T17" fmla="*/ 58 h 878"/>
                    <a:gd name="T18" fmla="*/ 262 w 692"/>
                    <a:gd name="T19" fmla="*/ 50 h 878"/>
                    <a:gd name="T20" fmla="*/ 318 w 692"/>
                    <a:gd name="T21" fmla="*/ 14 h 878"/>
                    <a:gd name="T22" fmla="*/ 334 w 692"/>
                    <a:gd name="T23" fmla="*/ 0 h 878"/>
                    <a:gd name="T24" fmla="*/ 342 w 692"/>
                    <a:gd name="T25" fmla="*/ 52 h 878"/>
                    <a:gd name="T26" fmla="*/ 354 w 692"/>
                    <a:gd name="T27" fmla="*/ 96 h 878"/>
                    <a:gd name="T28" fmla="*/ 374 w 692"/>
                    <a:gd name="T29" fmla="*/ 140 h 878"/>
                    <a:gd name="T30" fmla="*/ 388 w 692"/>
                    <a:gd name="T31" fmla="*/ 166 h 878"/>
                    <a:gd name="T32" fmla="*/ 424 w 692"/>
                    <a:gd name="T33" fmla="*/ 252 h 878"/>
                    <a:gd name="T34" fmla="*/ 472 w 692"/>
                    <a:gd name="T35" fmla="*/ 388 h 878"/>
                    <a:gd name="T36" fmla="*/ 484 w 692"/>
                    <a:gd name="T37" fmla="*/ 426 h 878"/>
                    <a:gd name="T38" fmla="*/ 496 w 692"/>
                    <a:gd name="T39" fmla="*/ 382 h 878"/>
                    <a:gd name="T40" fmla="*/ 514 w 692"/>
                    <a:gd name="T41" fmla="*/ 266 h 878"/>
                    <a:gd name="T42" fmla="*/ 526 w 692"/>
                    <a:gd name="T43" fmla="*/ 104 h 878"/>
                    <a:gd name="T44" fmla="*/ 526 w 692"/>
                    <a:gd name="T45" fmla="*/ 60 h 878"/>
                    <a:gd name="T46" fmla="*/ 550 w 692"/>
                    <a:gd name="T47" fmla="*/ 82 h 878"/>
                    <a:gd name="T48" fmla="*/ 588 w 692"/>
                    <a:gd name="T49" fmla="*/ 108 h 878"/>
                    <a:gd name="T50" fmla="*/ 688 w 692"/>
                    <a:gd name="T51" fmla="*/ 142 h 878"/>
                    <a:gd name="T52" fmla="*/ 690 w 692"/>
                    <a:gd name="T53" fmla="*/ 154 h 878"/>
                    <a:gd name="T54" fmla="*/ 690 w 692"/>
                    <a:gd name="T55" fmla="*/ 212 h 878"/>
                    <a:gd name="T56" fmla="*/ 674 w 692"/>
                    <a:gd name="T57" fmla="*/ 336 h 878"/>
                    <a:gd name="T58" fmla="*/ 660 w 692"/>
                    <a:gd name="T59" fmla="*/ 492 h 878"/>
                    <a:gd name="T60" fmla="*/ 654 w 692"/>
                    <a:gd name="T61" fmla="*/ 620 h 878"/>
                    <a:gd name="T62" fmla="*/ 656 w 692"/>
                    <a:gd name="T63" fmla="*/ 664 h 878"/>
                    <a:gd name="T64" fmla="*/ 662 w 692"/>
                    <a:gd name="T65" fmla="*/ 828 h 878"/>
                    <a:gd name="T66" fmla="*/ 668 w 692"/>
                    <a:gd name="T67" fmla="*/ 876 h 878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692"/>
                    <a:gd name="T103" fmla="*/ 0 h 878"/>
                    <a:gd name="T104" fmla="*/ 692 w 692"/>
                    <a:gd name="T105" fmla="*/ 878 h 878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692" h="878">
                      <a:moveTo>
                        <a:pt x="248" y="878"/>
                      </a:moveTo>
                      <a:lnTo>
                        <a:pt x="248" y="878"/>
                      </a:lnTo>
                      <a:lnTo>
                        <a:pt x="202" y="718"/>
                      </a:lnTo>
                      <a:lnTo>
                        <a:pt x="156" y="578"/>
                      </a:lnTo>
                      <a:lnTo>
                        <a:pt x="114" y="454"/>
                      </a:lnTo>
                      <a:lnTo>
                        <a:pt x="76" y="352"/>
                      </a:lnTo>
                      <a:lnTo>
                        <a:pt x="46" y="270"/>
                      </a:lnTo>
                      <a:lnTo>
                        <a:pt x="20" y="210"/>
                      </a:lnTo>
                      <a:lnTo>
                        <a:pt x="0" y="162"/>
                      </a:lnTo>
                      <a:lnTo>
                        <a:pt x="14" y="148"/>
                      </a:lnTo>
                      <a:lnTo>
                        <a:pt x="30" y="138"/>
                      </a:lnTo>
                      <a:lnTo>
                        <a:pt x="48" y="126"/>
                      </a:lnTo>
                      <a:lnTo>
                        <a:pt x="68" y="116"/>
                      </a:lnTo>
                      <a:lnTo>
                        <a:pt x="110" y="96"/>
                      </a:lnTo>
                      <a:lnTo>
                        <a:pt x="154" y="80"/>
                      </a:lnTo>
                      <a:lnTo>
                        <a:pt x="196" y="68"/>
                      </a:lnTo>
                      <a:lnTo>
                        <a:pt x="230" y="58"/>
                      </a:lnTo>
                      <a:lnTo>
                        <a:pt x="262" y="50"/>
                      </a:lnTo>
                      <a:lnTo>
                        <a:pt x="296" y="28"/>
                      </a:lnTo>
                      <a:lnTo>
                        <a:pt x="318" y="14"/>
                      </a:lnTo>
                      <a:lnTo>
                        <a:pt x="334" y="0"/>
                      </a:lnTo>
                      <a:lnTo>
                        <a:pt x="336" y="16"/>
                      </a:lnTo>
                      <a:lnTo>
                        <a:pt x="342" y="52"/>
                      </a:lnTo>
                      <a:lnTo>
                        <a:pt x="346" y="74"/>
                      </a:lnTo>
                      <a:lnTo>
                        <a:pt x="354" y="96"/>
                      </a:lnTo>
                      <a:lnTo>
                        <a:pt x="362" y="118"/>
                      </a:lnTo>
                      <a:lnTo>
                        <a:pt x="374" y="140"/>
                      </a:lnTo>
                      <a:lnTo>
                        <a:pt x="388" y="166"/>
                      </a:lnTo>
                      <a:lnTo>
                        <a:pt x="406" y="206"/>
                      </a:lnTo>
                      <a:lnTo>
                        <a:pt x="424" y="252"/>
                      </a:lnTo>
                      <a:lnTo>
                        <a:pt x="442" y="302"/>
                      </a:lnTo>
                      <a:lnTo>
                        <a:pt x="472" y="388"/>
                      </a:lnTo>
                      <a:lnTo>
                        <a:pt x="484" y="426"/>
                      </a:lnTo>
                      <a:lnTo>
                        <a:pt x="490" y="406"/>
                      </a:lnTo>
                      <a:lnTo>
                        <a:pt x="496" y="382"/>
                      </a:lnTo>
                      <a:lnTo>
                        <a:pt x="506" y="326"/>
                      </a:lnTo>
                      <a:lnTo>
                        <a:pt x="514" y="266"/>
                      </a:lnTo>
                      <a:lnTo>
                        <a:pt x="520" y="206"/>
                      </a:lnTo>
                      <a:lnTo>
                        <a:pt x="526" y="104"/>
                      </a:lnTo>
                      <a:lnTo>
                        <a:pt x="526" y="60"/>
                      </a:lnTo>
                      <a:lnTo>
                        <a:pt x="538" y="72"/>
                      </a:lnTo>
                      <a:lnTo>
                        <a:pt x="550" y="82"/>
                      </a:lnTo>
                      <a:lnTo>
                        <a:pt x="572" y="98"/>
                      </a:lnTo>
                      <a:lnTo>
                        <a:pt x="588" y="108"/>
                      </a:lnTo>
                      <a:lnTo>
                        <a:pt x="596" y="112"/>
                      </a:lnTo>
                      <a:lnTo>
                        <a:pt x="688" y="142"/>
                      </a:lnTo>
                      <a:lnTo>
                        <a:pt x="690" y="154"/>
                      </a:lnTo>
                      <a:lnTo>
                        <a:pt x="692" y="170"/>
                      </a:lnTo>
                      <a:lnTo>
                        <a:pt x="690" y="212"/>
                      </a:lnTo>
                      <a:lnTo>
                        <a:pt x="684" y="268"/>
                      </a:lnTo>
                      <a:lnTo>
                        <a:pt x="674" y="336"/>
                      </a:lnTo>
                      <a:lnTo>
                        <a:pt x="666" y="410"/>
                      </a:lnTo>
                      <a:lnTo>
                        <a:pt x="660" y="492"/>
                      </a:lnTo>
                      <a:lnTo>
                        <a:pt x="656" y="578"/>
                      </a:lnTo>
                      <a:lnTo>
                        <a:pt x="654" y="620"/>
                      </a:lnTo>
                      <a:lnTo>
                        <a:pt x="656" y="664"/>
                      </a:lnTo>
                      <a:lnTo>
                        <a:pt x="658" y="768"/>
                      </a:lnTo>
                      <a:lnTo>
                        <a:pt x="662" y="828"/>
                      </a:lnTo>
                      <a:lnTo>
                        <a:pt x="664" y="856"/>
                      </a:lnTo>
                      <a:lnTo>
                        <a:pt x="668" y="876"/>
                      </a:lnTo>
                      <a:lnTo>
                        <a:pt x="248" y="878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96" name="Freeform 487"/>
                <p:cNvSpPr>
                  <a:spLocks/>
                </p:cNvSpPr>
                <p:nvPr/>
              </p:nvSpPr>
              <p:spPr bwMode="auto">
                <a:xfrm>
                  <a:off x="2058" y="3628"/>
                  <a:ext cx="72" cy="586"/>
                </a:xfrm>
                <a:custGeom>
                  <a:avLst/>
                  <a:gdLst>
                    <a:gd name="T0" fmla="*/ 0 w 72"/>
                    <a:gd name="T1" fmla="*/ 2 h 586"/>
                    <a:gd name="T2" fmla="*/ 0 w 72"/>
                    <a:gd name="T3" fmla="*/ 2 h 586"/>
                    <a:gd name="T4" fmla="*/ 2 w 72"/>
                    <a:gd name="T5" fmla="*/ 18 h 586"/>
                    <a:gd name="T6" fmla="*/ 10 w 72"/>
                    <a:gd name="T7" fmla="*/ 62 h 586"/>
                    <a:gd name="T8" fmla="*/ 16 w 72"/>
                    <a:gd name="T9" fmla="*/ 94 h 586"/>
                    <a:gd name="T10" fmla="*/ 18 w 72"/>
                    <a:gd name="T11" fmla="*/ 132 h 586"/>
                    <a:gd name="T12" fmla="*/ 22 w 72"/>
                    <a:gd name="T13" fmla="*/ 176 h 586"/>
                    <a:gd name="T14" fmla="*/ 24 w 72"/>
                    <a:gd name="T15" fmla="*/ 224 h 586"/>
                    <a:gd name="T16" fmla="*/ 24 w 72"/>
                    <a:gd name="T17" fmla="*/ 224 h 586"/>
                    <a:gd name="T18" fmla="*/ 26 w 72"/>
                    <a:gd name="T19" fmla="*/ 318 h 586"/>
                    <a:gd name="T20" fmla="*/ 28 w 72"/>
                    <a:gd name="T21" fmla="*/ 364 h 586"/>
                    <a:gd name="T22" fmla="*/ 32 w 72"/>
                    <a:gd name="T23" fmla="*/ 412 h 586"/>
                    <a:gd name="T24" fmla="*/ 36 w 72"/>
                    <a:gd name="T25" fmla="*/ 458 h 586"/>
                    <a:gd name="T26" fmla="*/ 44 w 72"/>
                    <a:gd name="T27" fmla="*/ 502 h 586"/>
                    <a:gd name="T28" fmla="*/ 54 w 72"/>
                    <a:gd name="T29" fmla="*/ 546 h 586"/>
                    <a:gd name="T30" fmla="*/ 66 w 72"/>
                    <a:gd name="T31" fmla="*/ 586 h 586"/>
                    <a:gd name="T32" fmla="*/ 72 w 72"/>
                    <a:gd name="T33" fmla="*/ 584 h 586"/>
                    <a:gd name="T34" fmla="*/ 72 w 72"/>
                    <a:gd name="T35" fmla="*/ 584 h 586"/>
                    <a:gd name="T36" fmla="*/ 62 w 72"/>
                    <a:gd name="T37" fmla="*/ 544 h 586"/>
                    <a:gd name="T38" fmla="*/ 52 w 72"/>
                    <a:gd name="T39" fmla="*/ 502 h 586"/>
                    <a:gd name="T40" fmla="*/ 44 w 72"/>
                    <a:gd name="T41" fmla="*/ 456 h 586"/>
                    <a:gd name="T42" fmla="*/ 40 w 72"/>
                    <a:gd name="T43" fmla="*/ 410 h 586"/>
                    <a:gd name="T44" fmla="*/ 36 w 72"/>
                    <a:gd name="T45" fmla="*/ 364 h 586"/>
                    <a:gd name="T46" fmla="*/ 34 w 72"/>
                    <a:gd name="T47" fmla="*/ 318 h 586"/>
                    <a:gd name="T48" fmla="*/ 32 w 72"/>
                    <a:gd name="T49" fmla="*/ 224 h 586"/>
                    <a:gd name="T50" fmla="*/ 32 w 72"/>
                    <a:gd name="T51" fmla="*/ 224 h 586"/>
                    <a:gd name="T52" fmla="*/ 30 w 72"/>
                    <a:gd name="T53" fmla="*/ 176 h 586"/>
                    <a:gd name="T54" fmla="*/ 26 w 72"/>
                    <a:gd name="T55" fmla="*/ 132 h 586"/>
                    <a:gd name="T56" fmla="*/ 22 w 72"/>
                    <a:gd name="T57" fmla="*/ 92 h 586"/>
                    <a:gd name="T58" fmla="*/ 18 w 72"/>
                    <a:gd name="T59" fmla="*/ 60 h 586"/>
                    <a:gd name="T60" fmla="*/ 10 w 72"/>
                    <a:gd name="T61" fmla="*/ 16 h 586"/>
                    <a:gd name="T62" fmla="*/ 6 w 72"/>
                    <a:gd name="T63" fmla="*/ 0 h 586"/>
                    <a:gd name="T64" fmla="*/ 0 w 72"/>
                    <a:gd name="T65" fmla="*/ 2 h 58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72"/>
                    <a:gd name="T100" fmla="*/ 0 h 586"/>
                    <a:gd name="T101" fmla="*/ 72 w 72"/>
                    <a:gd name="T102" fmla="*/ 586 h 58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72" h="586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2" y="18"/>
                      </a:lnTo>
                      <a:lnTo>
                        <a:pt x="10" y="62"/>
                      </a:lnTo>
                      <a:lnTo>
                        <a:pt x="16" y="94"/>
                      </a:lnTo>
                      <a:lnTo>
                        <a:pt x="18" y="132"/>
                      </a:lnTo>
                      <a:lnTo>
                        <a:pt x="22" y="176"/>
                      </a:lnTo>
                      <a:lnTo>
                        <a:pt x="24" y="224"/>
                      </a:lnTo>
                      <a:lnTo>
                        <a:pt x="26" y="318"/>
                      </a:lnTo>
                      <a:lnTo>
                        <a:pt x="28" y="364"/>
                      </a:lnTo>
                      <a:lnTo>
                        <a:pt x="32" y="412"/>
                      </a:lnTo>
                      <a:lnTo>
                        <a:pt x="36" y="458"/>
                      </a:lnTo>
                      <a:lnTo>
                        <a:pt x="44" y="502"/>
                      </a:lnTo>
                      <a:lnTo>
                        <a:pt x="54" y="546"/>
                      </a:lnTo>
                      <a:lnTo>
                        <a:pt x="66" y="586"/>
                      </a:lnTo>
                      <a:lnTo>
                        <a:pt x="72" y="584"/>
                      </a:lnTo>
                      <a:lnTo>
                        <a:pt x="62" y="544"/>
                      </a:lnTo>
                      <a:lnTo>
                        <a:pt x="52" y="502"/>
                      </a:lnTo>
                      <a:lnTo>
                        <a:pt x="44" y="456"/>
                      </a:lnTo>
                      <a:lnTo>
                        <a:pt x="40" y="410"/>
                      </a:lnTo>
                      <a:lnTo>
                        <a:pt x="36" y="364"/>
                      </a:lnTo>
                      <a:lnTo>
                        <a:pt x="34" y="318"/>
                      </a:lnTo>
                      <a:lnTo>
                        <a:pt x="32" y="224"/>
                      </a:lnTo>
                      <a:lnTo>
                        <a:pt x="30" y="176"/>
                      </a:lnTo>
                      <a:lnTo>
                        <a:pt x="26" y="132"/>
                      </a:lnTo>
                      <a:lnTo>
                        <a:pt x="22" y="92"/>
                      </a:lnTo>
                      <a:lnTo>
                        <a:pt x="18" y="60"/>
                      </a:lnTo>
                      <a:lnTo>
                        <a:pt x="10" y="16"/>
                      </a:lnTo>
                      <a:lnTo>
                        <a:pt x="6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97" name="Freeform 488"/>
                <p:cNvSpPr>
                  <a:spLocks/>
                </p:cNvSpPr>
                <p:nvPr/>
              </p:nvSpPr>
              <p:spPr bwMode="auto">
                <a:xfrm>
                  <a:off x="2032" y="3652"/>
                  <a:ext cx="426" cy="440"/>
                </a:xfrm>
                <a:custGeom>
                  <a:avLst/>
                  <a:gdLst>
                    <a:gd name="T0" fmla="*/ 226 w 426"/>
                    <a:gd name="T1" fmla="*/ 0 h 440"/>
                    <a:gd name="T2" fmla="*/ 226 w 426"/>
                    <a:gd name="T3" fmla="*/ 0 h 440"/>
                    <a:gd name="T4" fmla="*/ 218 w 426"/>
                    <a:gd name="T5" fmla="*/ 8 h 440"/>
                    <a:gd name="T6" fmla="*/ 198 w 426"/>
                    <a:gd name="T7" fmla="*/ 28 h 440"/>
                    <a:gd name="T8" fmla="*/ 186 w 426"/>
                    <a:gd name="T9" fmla="*/ 42 h 440"/>
                    <a:gd name="T10" fmla="*/ 174 w 426"/>
                    <a:gd name="T11" fmla="*/ 60 h 440"/>
                    <a:gd name="T12" fmla="*/ 164 w 426"/>
                    <a:gd name="T13" fmla="*/ 80 h 440"/>
                    <a:gd name="T14" fmla="*/ 156 w 426"/>
                    <a:gd name="T15" fmla="*/ 102 h 440"/>
                    <a:gd name="T16" fmla="*/ 156 w 426"/>
                    <a:gd name="T17" fmla="*/ 102 h 440"/>
                    <a:gd name="T18" fmla="*/ 148 w 426"/>
                    <a:gd name="T19" fmla="*/ 144 h 440"/>
                    <a:gd name="T20" fmla="*/ 138 w 426"/>
                    <a:gd name="T21" fmla="*/ 188 h 440"/>
                    <a:gd name="T22" fmla="*/ 128 w 426"/>
                    <a:gd name="T23" fmla="*/ 234 h 440"/>
                    <a:gd name="T24" fmla="*/ 114 w 426"/>
                    <a:gd name="T25" fmla="*/ 280 h 440"/>
                    <a:gd name="T26" fmla="*/ 106 w 426"/>
                    <a:gd name="T27" fmla="*/ 302 h 440"/>
                    <a:gd name="T28" fmla="*/ 96 w 426"/>
                    <a:gd name="T29" fmla="*/ 322 h 440"/>
                    <a:gd name="T30" fmla="*/ 84 w 426"/>
                    <a:gd name="T31" fmla="*/ 342 h 440"/>
                    <a:gd name="T32" fmla="*/ 72 w 426"/>
                    <a:gd name="T33" fmla="*/ 360 h 440"/>
                    <a:gd name="T34" fmla="*/ 58 w 426"/>
                    <a:gd name="T35" fmla="*/ 378 h 440"/>
                    <a:gd name="T36" fmla="*/ 40 w 426"/>
                    <a:gd name="T37" fmla="*/ 392 h 440"/>
                    <a:gd name="T38" fmla="*/ 22 w 426"/>
                    <a:gd name="T39" fmla="*/ 404 h 440"/>
                    <a:gd name="T40" fmla="*/ 0 w 426"/>
                    <a:gd name="T41" fmla="*/ 416 h 440"/>
                    <a:gd name="T42" fmla="*/ 0 w 426"/>
                    <a:gd name="T43" fmla="*/ 416 h 440"/>
                    <a:gd name="T44" fmla="*/ 6 w 426"/>
                    <a:gd name="T45" fmla="*/ 418 h 440"/>
                    <a:gd name="T46" fmla="*/ 24 w 426"/>
                    <a:gd name="T47" fmla="*/ 426 h 440"/>
                    <a:gd name="T48" fmla="*/ 36 w 426"/>
                    <a:gd name="T49" fmla="*/ 430 h 440"/>
                    <a:gd name="T50" fmla="*/ 52 w 426"/>
                    <a:gd name="T51" fmla="*/ 434 h 440"/>
                    <a:gd name="T52" fmla="*/ 72 w 426"/>
                    <a:gd name="T53" fmla="*/ 438 h 440"/>
                    <a:gd name="T54" fmla="*/ 92 w 426"/>
                    <a:gd name="T55" fmla="*/ 440 h 440"/>
                    <a:gd name="T56" fmla="*/ 118 w 426"/>
                    <a:gd name="T57" fmla="*/ 440 h 440"/>
                    <a:gd name="T58" fmla="*/ 144 w 426"/>
                    <a:gd name="T59" fmla="*/ 438 h 440"/>
                    <a:gd name="T60" fmla="*/ 176 w 426"/>
                    <a:gd name="T61" fmla="*/ 432 h 440"/>
                    <a:gd name="T62" fmla="*/ 208 w 426"/>
                    <a:gd name="T63" fmla="*/ 424 h 440"/>
                    <a:gd name="T64" fmla="*/ 244 w 426"/>
                    <a:gd name="T65" fmla="*/ 412 h 440"/>
                    <a:gd name="T66" fmla="*/ 284 w 426"/>
                    <a:gd name="T67" fmla="*/ 396 h 440"/>
                    <a:gd name="T68" fmla="*/ 326 w 426"/>
                    <a:gd name="T69" fmla="*/ 376 h 440"/>
                    <a:gd name="T70" fmla="*/ 370 w 426"/>
                    <a:gd name="T71" fmla="*/ 350 h 440"/>
                    <a:gd name="T72" fmla="*/ 426 w 426"/>
                    <a:gd name="T73" fmla="*/ 18 h 440"/>
                    <a:gd name="T74" fmla="*/ 226 w 426"/>
                    <a:gd name="T75" fmla="*/ 0 h 44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426"/>
                    <a:gd name="T115" fmla="*/ 0 h 440"/>
                    <a:gd name="T116" fmla="*/ 426 w 426"/>
                    <a:gd name="T117" fmla="*/ 440 h 44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426" h="440">
                      <a:moveTo>
                        <a:pt x="226" y="0"/>
                      </a:moveTo>
                      <a:lnTo>
                        <a:pt x="226" y="0"/>
                      </a:lnTo>
                      <a:lnTo>
                        <a:pt x="218" y="8"/>
                      </a:lnTo>
                      <a:lnTo>
                        <a:pt x="198" y="28"/>
                      </a:lnTo>
                      <a:lnTo>
                        <a:pt x="186" y="42"/>
                      </a:lnTo>
                      <a:lnTo>
                        <a:pt x="174" y="60"/>
                      </a:lnTo>
                      <a:lnTo>
                        <a:pt x="164" y="80"/>
                      </a:lnTo>
                      <a:lnTo>
                        <a:pt x="156" y="102"/>
                      </a:lnTo>
                      <a:lnTo>
                        <a:pt x="148" y="144"/>
                      </a:lnTo>
                      <a:lnTo>
                        <a:pt x="138" y="188"/>
                      </a:lnTo>
                      <a:lnTo>
                        <a:pt x="128" y="234"/>
                      </a:lnTo>
                      <a:lnTo>
                        <a:pt x="114" y="280"/>
                      </a:lnTo>
                      <a:lnTo>
                        <a:pt x="106" y="302"/>
                      </a:lnTo>
                      <a:lnTo>
                        <a:pt x="96" y="322"/>
                      </a:lnTo>
                      <a:lnTo>
                        <a:pt x="84" y="342"/>
                      </a:lnTo>
                      <a:lnTo>
                        <a:pt x="72" y="360"/>
                      </a:lnTo>
                      <a:lnTo>
                        <a:pt x="58" y="378"/>
                      </a:lnTo>
                      <a:lnTo>
                        <a:pt x="40" y="392"/>
                      </a:lnTo>
                      <a:lnTo>
                        <a:pt x="22" y="404"/>
                      </a:lnTo>
                      <a:lnTo>
                        <a:pt x="0" y="416"/>
                      </a:lnTo>
                      <a:lnTo>
                        <a:pt x="6" y="418"/>
                      </a:lnTo>
                      <a:lnTo>
                        <a:pt x="24" y="426"/>
                      </a:lnTo>
                      <a:lnTo>
                        <a:pt x="36" y="430"/>
                      </a:lnTo>
                      <a:lnTo>
                        <a:pt x="52" y="434"/>
                      </a:lnTo>
                      <a:lnTo>
                        <a:pt x="72" y="438"/>
                      </a:lnTo>
                      <a:lnTo>
                        <a:pt x="92" y="440"/>
                      </a:lnTo>
                      <a:lnTo>
                        <a:pt x="118" y="440"/>
                      </a:lnTo>
                      <a:lnTo>
                        <a:pt x="144" y="438"/>
                      </a:lnTo>
                      <a:lnTo>
                        <a:pt x="176" y="432"/>
                      </a:lnTo>
                      <a:lnTo>
                        <a:pt x="208" y="424"/>
                      </a:lnTo>
                      <a:lnTo>
                        <a:pt x="244" y="412"/>
                      </a:lnTo>
                      <a:lnTo>
                        <a:pt x="284" y="396"/>
                      </a:lnTo>
                      <a:lnTo>
                        <a:pt x="326" y="376"/>
                      </a:lnTo>
                      <a:lnTo>
                        <a:pt x="370" y="350"/>
                      </a:lnTo>
                      <a:lnTo>
                        <a:pt x="426" y="18"/>
                      </a:lnTo>
                      <a:lnTo>
                        <a:pt x="22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98" name="Freeform 489"/>
                <p:cNvSpPr>
                  <a:spLocks/>
                </p:cNvSpPr>
                <p:nvPr/>
              </p:nvSpPr>
              <p:spPr bwMode="auto">
                <a:xfrm>
                  <a:off x="1792" y="3614"/>
                  <a:ext cx="150" cy="78"/>
                </a:xfrm>
                <a:custGeom>
                  <a:avLst/>
                  <a:gdLst>
                    <a:gd name="T0" fmla="*/ 140 w 150"/>
                    <a:gd name="T1" fmla="*/ 0 h 78"/>
                    <a:gd name="T2" fmla="*/ 150 w 150"/>
                    <a:gd name="T3" fmla="*/ 64 h 78"/>
                    <a:gd name="T4" fmla="*/ 14 w 150"/>
                    <a:gd name="T5" fmla="*/ 78 h 78"/>
                    <a:gd name="T6" fmla="*/ 0 w 150"/>
                    <a:gd name="T7" fmla="*/ 2 h 78"/>
                    <a:gd name="T8" fmla="*/ 140 w 150"/>
                    <a:gd name="T9" fmla="*/ 0 h 7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50"/>
                    <a:gd name="T16" fmla="*/ 0 h 78"/>
                    <a:gd name="T17" fmla="*/ 150 w 150"/>
                    <a:gd name="T18" fmla="*/ 78 h 7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50" h="78">
                      <a:moveTo>
                        <a:pt x="140" y="0"/>
                      </a:moveTo>
                      <a:lnTo>
                        <a:pt x="150" y="64"/>
                      </a:lnTo>
                      <a:lnTo>
                        <a:pt x="14" y="78"/>
                      </a:lnTo>
                      <a:lnTo>
                        <a:pt x="0" y="2"/>
                      </a:lnTo>
                      <a:lnTo>
                        <a:pt x="140" y="0"/>
                      </a:lnTo>
                      <a:close/>
                    </a:path>
                  </a:pathLst>
                </a:custGeom>
                <a:solidFill>
                  <a:srgbClr val="D0CEE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999" name="Freeform 490"/>
                <p:cNvSpPr>
                  <a:spLocks/>
                </p:cNvSpPr>
                <p:nvPr/>
              </p:nvSpPr>
              <p:spPr bwMode="auto">
                <a:xfrm>
                  <a:off x="2162" y="3618"/>
                  <a:ext cx="96" cy="52"/>
                </a:xfrm>
                <a:custGeom>
                  <a:avLst/>
                  <a:gdLst>
                    <a:gd name="T0" fmla="*/ 0 w 96"/>
                    <a:gd name="T1" fmla="*/ 2 h 52"/>
                    <a:gd name="T2" fmla="*/ 6 w 96"/>
                    <a:gd name="T3" fmla="*/ 44 h 52"/>
                    <a:gd name="T4" fmla="*/ 96 w 96"/>
                    <a:gd name="T5" fmla="*/ 52 h 52"/>
                    <a:gd name="T6" fmla="*/ 90 w 96"/>
                    <a:gd name="T7" fmla="*/ 0 h 52"/>
                    <a:gd name="T8" fmla="*/ 0 w 96"/>
                    <a:gd name="T9" fmla="*/ 2 h 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6"/>
                    <a:gd name="T16" fmla="*/ 0 h 52"/>
                    <a:gd name="T17" fmla="*/ 96 w 96"/>
                    <a:gd name="T18" fmla="*/ 52 h 5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6" h="52">
                      <a:moveTo>
                        <a:pt x="0" y="2"/>
                      </a:moveTo>
                      <a:lnTo>
                        <a:pt x="6" y="44"/>
                      </a:lnTo>
                      <a:lnTo>
                        <a:pt x="96" y="52"/>
                      </a:lnTo>
                      <a:lnTo>
                        <a:pt x="9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D0CEE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1000" name="Freeform 491"/>
                <p:cNvSpPr>
                  <a:spLocks noEditPoints="1"/>
                </p:cNvSpPr>
                <p:nvPr/>
              </p:nvSpPr>
              <p:spPr bwMode="auto">
                <a:xfrm>
                  <a:off x="2030" y="3646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4 h 16"/>
                    <a:gd name="T26" fmla="*/ 16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16 w 16"/>
                    <a:gd name="T43" fmla="*/ 6 h 16"/>
                    <a:gd name="T44" fmla="*/ 16 w 16"/>
                    <a:gd name="T45" fmla="*/ 6 h 16"/>
                    <a:gd name="T46" fmla="*/ 14 w 16"/>
                    <a:gd name="T47" fmla="*/ 12 h 16"/>
                    <a:gd name="T48" fmla="*/ 10 w 16"/>
                    <a:gd name="T49" fmla="*/ 14 h 16"/>
                    <a:gd name="T50" fmla="*/ 10 w 16"/>
                    <a:gd name="T51" fmla="*/ 14 h 16"/>
                    <a:gd name="T52" fmla="*/ 6 w 16"/>
                    <a:gd name="T53" fmla="*/ 14 h 16"/>
                    <a:gd name="T54" fmla="*/ 2 w 16"/>
                    <a:gd name="T55" fmla="*/ 10 h 16"/>
                    <a:gd name="T56" fmla="*/ 2 w 16"/>
                    <a:gd name="T57" fmla="*/ 10 h 16"/>
                    <a:gd name="T58" fmla="*/ 4 w 16"/>
                    <a:gd name="T59" fmla="*/ 4 h 16"/>
                    <a:gd name="T60" fmla="*/ 8 w 16"/>
                    <a:gd name="T61" fmla="*/ 2 h 16"/>
                    <a:gd name="T62" fmla="*/ 8 w 16"/>
                    <a:gd name="T63" fmla="*/ 2 h 16"/>
                    <a:gd name="T64" fmla="*/ 12 w 16"/>
                    <a:gd name="T65" fmla="*/ 2 h 16"/>
                    <a:gd name="T66" fmla="*/ 16 w 16"/>
                    <a:gd name="T67" fmla="*/ 6 h 1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6"/>
                    <a:gd name="T103" fmla="*/ 0 h 16"/>
                    <a:gd name="T104" fmla="*/ 16 w 16"/>
                    <a:gd name="T105" fmla="*/ 16 h 1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4"/>
                      </a:lnTo>
                      <a:lnTo>
                        <a:pt x="16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  <a:close/>
                      <a:moveTo>
                        <a:pt x="16" y="6"/>
                      </a:moveTo>
                      <a:lnTo>
                        <a:pt x="16" y="6"/>
                      </a:lnTo>
                      <a:lnTo>
                        <a:pt x="14" y="12"/>
                      </a:lnTo>
                      <a:lnTo>
                        <a:pt x="10" y="14"/>
                      </a:lnTo>
                      <a:lnTo>
                        <a:pt x="6" y="14"/>
                      </a:lnTo>
                      <a:lnTo>
                        <a:pt x="2" y="10"/>
                      </a:lnTo>
                      <a:lnTo>
                        <a:pt x="4" y="4"/>
                      </a:lnTo>
                      <a:lnTo>
                        <a:pt x="8" y="2"/>
                      </a:lnTo>
                      <a:lnTo>
                        <a:pt x="12" y="2"/>
                      </a:lnTo>
                      <a:lnTo>
                        <a:pt x="16" y="6"/>
                      </a:lnTo>
                      <a:close/>
                    </a:path>
                  </a:pathLst>
                </a:custGeom>
                <a:solidFill>
                  <a:srgbClr val="9AB0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1001" name="Freeform 492"/>
                <p:cNvSpPr>
                  <a:spLocks/>
                </p:cNvSpPr>
                <p:nvPr/>
              </p:nvSpPr>
              <p:spPr bwMode="auto">
                <a:xfrm>
                  <a:off x="2030" y="3646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4 h 16"/>
                    <a:gd name="T26" fmla="*/ 16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6"/>
                    <a:gd name="T65" fmla="*/ 16 w 16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4"/>
                      </a:lnTo>
                      <a:lnTo>
                        <a:pt x="16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1002" name="Freeform 493"/>
                <p:cNvSpPr>
                  <a:spLocks/>
                </p:cNvSpPr>
                <p:nvPr/>
              </p:nvSpPr>
              <p:spPr bwMode="auto">
                <a:xfrm>
                  <a:off x="2032" y="3648"/>
                  <a:ext cx="14" cy="12"/>
                </a:xfrm>
                <a:custGeom>
                  <a:avLst/>
                  <a:gdLst>
                    <a:gd name="T0" fmla="*/ 14 w 14"/>
                    <a:gd name="T1" fmla="*/ 4 h 12"/>
                    <a:gd name="T2" fmla="*/ 14 w 14"/>
                    <a:gd name="T3" fmla="*/ 4 h 12"/>
                    <a:gd name="T4" fmla="*/ 12 w 14"/>
                    <a:gd name="T5" fmla="*/ 10 h 12"/>
                    <a:gd name="T6" fmla="*/ 8 w 14"/>
                    <a:gd name="T7" fmla="*/ 12 h 12"/>
                    <a:gd name="T8" fmla="*/ 8 w 14"/>
                    <a:gd name="T9" fmla="*/ 12 h 12"/>
                    <a:gd name="T10" fmla="*/ 4 w 14"/>
                    <a:gd name="T11" fmla="*/ 12 h 12"/>
                    <a:gd name="T12" fmla="*/ 0 w 14"/>
                    <a:gd name="T13" fmla="*/ 8 h 12"/>
                    <a:gd name="T14" fmla="*/ 0 w 14"/>
                    <a:gd name="T15" fmla="*/ 8 h 12"/>
                    <a:gd name="T16" fmla="*/ 2 w 14"/>
                    <a:gd name="T17" fmla="*/ 2 h 12"/>
                    <a:gd name="T18" fmla="*/ 6 w 14"/>
                    <a:gd name="T19" fmla="*/ 0 h 12"/>
                    <a:gd name="T20" fmla="*/ 6 w 14"/>
                    <a:gd name="T21" fmla="*/ 0 h 12"/>
                    <a:gd name="T22" fmla="*/ 10 w 14"/>
                    <a:gd name="T23" fmla="*/ 0 h 12"/>
                    <a:gd name="T24" fmla="*/ 14 w 14"/>
                    <a:gd name="T25" fmla="*/ 4 h 1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4"/>
                    <a:gd name="T40" fmla="*/ 0 h 12"/>
                    <a:gd name="T41" fmla="*/ 14 w 14"/>
                    <a:gd name="T42" fmla="*/ 12 h 1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4" h="12">
                      <a:moveTo>
                        <a:pt x="14" y="4"/>
                      </a:moveTo>
                      <a:lnTo>
                        <a:pt x="14" y="4"/>
                      </a:lnTo>
                      <a:lnTo>
                        <a:pt x="12" y="10"/>
                      </a:lnTo>
                      <a:lnTo>
                        <a:pt x="8" y="12"/>
                      </a:lnTo>
                      <a:lnTo>
                        <a:pt x="4" y="12"/>
                      </a:lnTo>
                      <a:lnTo>
                        <a:pt x="0" y="8"/>
                      </a:lnTo>
                      <a:lnTo>
                        <a:pt x="2" y="2"/>
                      </a:lnTo>
                      <a:lnTo>
                        <a:pt x="6" y="0"/>
                      </a:lnTo>
                      <a:lnTo>
                        <a:pt x="10" y="0"/>
                      </a:lnTo>
                      <a:lnTo>
                        <a:pt x="14" y="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1003" name="Freeform 494"/>
                <p:cNvSpPr>
                  <a:spLocks noEditPoints="1"/>
                </p:cNvSpPr>
                <p:nvPr/>
              </p:nvSpPr>
              <p:spPr bwMode="auto">
                <a:xfrm>
                  <a:off x="2048" y="3810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8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4 h 16"/>
                    <a:gd name="T16" fmla="*/ 4 w 16"/>
                    <a:gd name="T17" fmla="*/ 16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6 h 16"/>
                    <a:gd name="T26" fmla="*/ 16 w 16"/>
                    <a:gd name="T27" fmla="*/ 14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16 w 16"/>
                    <a:gd name="T43" fmla="*/ 8 h 16"/>
                    <a:gd name="T44" fmla="*/ 16 w 16"/>
                    <a:gd name="T45" fmla="*/ 8 h 16"/>
                    <a:gd name="T46" fmla="*/ 14 w 16"/>
                    <a:gd name="T47" fmla="*/ 12 h 16"/>
                    <a:gd name="T48" fmla="*/ 10 w 16"/>
                    <a:gd name="T49" fmla="*/ 16 h 16"/>
                    <a:gd name="T50" fmla="*/ 10 w 16"/>
                    <a:gd name="T51" fmla="*/ 16 h 16"/>
                    <a:gd name="T52" fmla="*/ 6 w 16"/>
                    <a:gd name="T53" fmla="*/ 14 h 16"/>
                    <a:gd name="T54" fmla="*/ 2 w 16"/>
                    <a:gd name="T55" fmla="*/ 10 h 16"/>
                    <a:gd name="T56" fmla="*/ 2 w 16"/>
                    <a:gd name="T57" fmla="*/ 10 h 16"/>
                    <a:gd name="T58" fmla="*/ 4 w 16"/>
                    <a:gd name="T59" fmla="*/ 6 h 16"/>
                    <a:gd name="T60" fmla="*/ 8 w 16"/>
                    <a:gd name="T61" fmla="*/ 2 h 16"/>
                    <a:gd name="T62" fmla="*/ 8 w 16"/>
                    <a:gd name="T63" fmla="*/ 2 h 16"/>
                    <a:gd name="T64" fmla="*/ 12 w 16"/>
                    <a:gd name="T65" fmla="*/ 2 h 16"/>
                    <a:gd name="T66" fmla="*/ 16 w 16"/>
                    <a:gd name="T67" fmla="*/ 8 h 1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6"/>
                    <a:gd name="T103" fmla="*/ 0 h 16"/>
                    <a:gd name="T104" fmla="*/ 16 w 16"/>
                    <a:gd name="T105" fmla="*/ 16 h 1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2" y="14"/>
                      </a:lnTo>
                      <a:lnTo>
                        <a:pt x="4" y="16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6"/>
                      </a:lnTo>
                      <a:lnTo>
                        <a:pt x="16" y="14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  <a:close/>
                      <a:moveTo>
                        <a:pt x="16" y="8"/>
                      </a:moveTo>
                      <a:lnTo>
                        <a:pt x="16" y="8"/>
                      </a:lnTo>
                      <a:lnTo>
                        <a:pt x="14" y="12"/>
                      </a:lnTo>
                      <a:lnTo>
                        <a:pt x="10" y="16"/>
                      </a:lnTo>
                      <a:lnTo>
                        <a:pt x="6" y="14"/>
                      </a:lnTo>
                      <a:lnTo>
                        <a:pt x="2" y="10"/>
                      </a:lnTo>
                      <a:lnTo>
                        <a:pt x="4" y="6"/>
                      </a:lnTo>
                      <a:lnTo>
                        <a:pt x="8" y="2"/>
                      </a:lnTo>
                      <a:lnTo>
                        <a:pt x="12" y="2"/>
                      </a:lnTo>
                      <a:lnTo>
                        <a:pt x="16" y="8"/>
                      </a:lnTo>
                      <a:close/>
                    </a:path>
                  </a:pathLst>
                </a:custGeom>
                <a:solidFill>
                  <a:srgbClr val="9AB0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1004" name="Freeform 495"/>
                <p:cNvSpPr>
                  <a:spLocks/>
                </p:cNvSpPr>
                <p:nvPr/>
              </p:nvSpPr>
              <p:spPr bwMode="auto">
                <a:xfrm>
                  <a:off x="2048" y="3810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8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4 h 16"/>
                    <a:gd name="T16" fmla="*/ 4 w 16"/>
                    <a:gd name="T17" fmla="*/ 16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6 h 16"/>
                    <a:gd name="T26" fmla="*/ 16 w 16"/>
                    <a:gd name="T27" fmla="*/ 14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6"/>
                    <a:gd name="T65" fmla="*/ 16 w 16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2" y="14"/>
                      </a:lnTo>
                      <a:lnTo>
                        <a:pt x="4" y="16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6"/>
                      </a:lnTo>
                      <a:lnTo>
                        <a:pt x="16" y="14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1005" name="Freeform 496"/>
                <p:cNvSpPr>
                  <a:spLocks/>
                </p:cNvSpPr>
                <p:nvPr/>
              </p:nvSpPr>
              <p:spPr bwMode="auto">
                <a:xfrm>
                  <a:off x="2050" y="3812"/>
                  <a:ext cx="14" cy="14"/>
                </a:xfrm>
                <a:custGeom>
                  <a:avLst/>
                  <a:gdLst>
                    <a:gd name="T0" fmla="*/ 14 w 14"/>
                    <a:gd name="T1" fmla="*/ 6 h 14"/>
                    <a:gd name="T2" fmla="*/ 14 w 14"/>
                    <a:gd name="T3" fmla="*/ 6 h 14"/>
                    <a:gd name="T4" fmla="*/ 12 w 14"/>
                    <a:gd name="T5" fmla="*/ 10 h 14"/>
                    <a:gd name="T6" fmla="*/ 8 w 14"/>
                    <a:gd name="T7" fmla="*/ 14 h 14"/>
                    <a:gd name="T8" fmla="*/ 8 w 14"/>
                    <a:gd name="T9" fmla="*/ 14 h 14"/>
                    <a:gd name="T10" fmla="*/ 4 w 14"/>
                    <a:gd name="T11" fmla="*/ 12 h 14"/>
                    <a:gd name="T12" fmla="*/ 0 w 14"/>
                    <a:gd name="T13" fmla="*/ 8 h 14"/>
                    <a:gd name="T14" fmla="*/ 0 w 14"/>
                    <a:gd name="T15" fmla="*/ 8 h 14"/>
                    <a:gd name="T16" fmla="*/ 2 w 14"/>
                    <a:gd name="T17" fmla="*/ 4 h 14"/>
                    <a:gd name="T18" fmla="*/ 6 w 14"/>
                    <a:gd name="T19" fmla="*/ 0 h 14"/>
                    <a:gd name="T20" fmla="*/ 6 w 14"/>
                    <a:gd name="T21" fmla="*/ 0 h 14"/>
                    <a:gd name="T22" fmla="*/ 10 w 14"/>
                    <a:gd name="T23" fmla="*/ 0 h 14"/>
                    <a:gd name="T24" fmla="*/ 14 w 14"/>
                    <a:gd name="T25" fmla="*/ 6 h 1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4"/>
                    <a:gd name="T40" fmla="*/ 0 h 14"/>
                    <a:gd name="T41" fmla="*/ 14 w 14"/>
                    <a:gd name="T42" fmla="*/ 14 h 1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4" h="14">
                      <a:moveTo>
                        <a:pt x="14" y="6"/>
                      </a:moveTo>
                      <a:lnTo>
                        <a:pt x="14" y="6"/>
                      </a:lnTo>
                      <a:lnTo>
                        <a:pt x="12" y="10"/>
                      </a:lnTo>
                      <a:lnTo>
                        <a:pt x="8" y="14"/>
                      </a:lnTo>
                      <a:lnTo>
                        <a:pt x="4" y="12"/>
                      </a:lnTo>
                      <a:lnTo>
                        <a:pt x="0" y="8"/>
                      </a:lnTo>
                      <a:lnTo>
                        <a:pt x="2" y="4"/>
                      </a:lnTo>
                      <a:lnTo>
                        <a:pt x="6" y="0"/>
                      </a:lnTo>
                      <a:lnTo>
                        <a:pt x="10" y="0"/>
                      </a:lnTo>
                      <a:lnTo>
                        <a:pt x="14" y="6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1006" name="Freeform 497"/>
                <p:cNvSpPr>
                  <a:spLocks noEditPoints="1"/>
                </p:cNvSpPr>
                <p:nvPr/>
              </p:nvSpPr>
              <p:spPr bwMode="auto">
                <a:xfrm>
                  <a:off x="2070" y="4118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6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2 w 16"/>
                    <a:gd name="T25" fmla="*/ 14 h 16"/>
                    <a:gd name="T26" fmla="*/ 14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4 w 16"/>
                    <a:gd name="T35" fmla="*/ 4 h 16"/>
                    <a:gd name="T36" fmla="*/ 12 w 16"/>
                    <a:gd name="T37" fmla="*/ 0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14 w 16"/>
                    <a:gd name="T43" fmla="*/ 6 h 16"/>
                    <a:gd name="T44" fmla="*/ 14 w 16"/>
                    <a:gd name="T45" fmla="*/ 6 h 16"/>
                    <a:gd name="T46" fmla="*/ 14 w 16"/>
                    <a:gd name="T47" fmla="*/ 12 h 16"/>
                    <a:gd name="T48" fmla="*/ 10 w 16"/>
                    <a:gd name="T49" fmla="*/ 14 h 16"/>
                    <a:gd name="T50" fmla="*/ 10 w 16"/>
                    <a:gd name="T51" fmla="*/ 14 h 16"/>
                    <a:gd name="T52" fmla="*/ 4 w 16"/>
                    <a:gd name="T53" fmla="*/ 14 h 16"/>
                    <a:gd name="T54" fmla="*/ 2 w 16"/>
                    <a:gd name="T55" fmla="*/ 10 h 16"/>
                    <a:gd name="T56" fmla="*/ 2 w 16"/>
                    <a:gd name="T57" fmla="*/ 10 h 16"/>
                    <a:gd name="T58" fmla="*/ 2 w 16"/>
                    <a:gd name="T59" fmla="*/ 4 h 16"/>
                    <a:gd name="T60" fmla="*/ 6 w 16"/>
                    <a:gd name="T61" fmla="*/ 2 h 16"/>
                    <a:gd name="T62" fmla="*/ 6 w 16"/>
                    <a:gd name="T63" fmla="*/ 2 h 16"/>
                    <a:gd name="T64" fmla="*/ 12 w 16"/>
                    <a:gd name="T65" fmla="*/ 2 h 16"/>
                    <a:gd name="T66" fmla="*/ 14 w 16"/>
                    <a:gd name="T67" fmla="*/ 6 h 1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6"/>
                    <a:gd name="T103" fmla="*/ 0 h 16"/>
                    <a:gd name="T104" fmla="*/ 16 w 16"/>
                    <a:gd name="T105" fmla="*/ 16 h 1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6" y="16"/>
                      </a:lnTo>
                      <a:lnTo>
                        <a:pt x="10" y="16"/>
                      </a:lnTo>
                      <a:lnTo>
                        <a:pt x="12" y="14"/>
                      </a:lnTo>
                      <a:lnTo>
                        <a:pt x="14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4" y="4"/>
                      </a:lnTo>
                      <a:lnTo>
                        <a:pt x="12" y="0"/>
                      </a:lnTo>
                      <a:lnTo>
                        <a:pt x="10" y="0"/>
                      </a:lnTo>
                      <a:lnTo>
                        <a:pt x="6" y="0"/>
                      </a:lnTo>
                      <a:close/>
                      <a:moveTo>
                        <a:pt x="14" y="6"/>
                      </a:moveTo>
                      <a:lnTo>
                        <a:pt x="14" y="6"/>
                      </a:lnTo>
                      <a:lnTo>
                        <a:pt x="14" y="12"/>
                      </a:lnTo>
                      <a:lnTo>
                        <a:pt x="10" y="14"/>
                      </a:lnTo>
                      <a:lnTo>
                        <a:pt x="4" y="14"/>
                      </a:lnTo>
                      <a:lnTo>
                        <a:pt x="2" y="10"/>
                      </a:lnTo>
                      <a:lnTo>
                        <a:pt x="2" y="4"/>
                      </a:lnTo>
                      <a:lnTo>
                        <a:pt x="6" y="2"/>
                      </a:lnTo>
                      <a:lnTo>
                        <a:pt x="12" y="2"/>
                      </a:lnTo>
                      <a:lnTo>
                        <a:pt x="14" y="6"/>
                      </a:lnTo>
                      <a:close/>
                    </a:path>
                  </a:pathLst>
                </a:custGeom>
                <a:solidFill>
                  <a:srgbClr val="9AB0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1007" name="Freeform 498"/>
                <p:cNvSpPr>
                  <a:spLocks/>
                </p:cNvSpPr>
                <p:nvPr/>
              </p:nvSpPr>
              <p:spPr bwMode="auto">
                <a:xfrm>
                  <a:off x="2070" y="4118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6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2 w 16"/>
                    <a:gd name="T25" fmla="*/ 14 h 16"/>
                    <a:gd name="T26" fmla="*/ 14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4 w 16"/>
                    <a:gd name="T35" fmla="*/ 4 h 16"/>
                    <a:gd name="T36" fmla="*/ 12 w 16"/>
                    <a:gd name="T37" fmla="*/ 0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6"/>
                    <a:gd name="T65" fmla="*/ 16 w 16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6" y="16"/>
                      </a:lnTo>
                      <a:lnTo>
                        <a:pt x="10" y="16"/>
                      </a:lnTo>
                      <a:lnTo>
                        <a:pt x="12" y="14"/>
                      </a:lnTo>
                      <a:lnTo>
                        <a:pt x="14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4" y="4"/>
                      </a:lnTo>
                      <a:lnTo>
                        <a:pt x="12" y="0"/>
                      </a:lnTo>
                      <a:lnTo>
                        <a:pt x="10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1008" name="Freeform 499"/>
                <p:cNvSpPr>
                  <a:spLocks/>
                </p:cNvSpPr>
                <p:nvPr/>
              </p:nvSpPr>
              <p:spPr bwMode="auto">
                <a:xfrm>
                  <a:off x="2072" y="4120"/>
                  <a:ext cx="12" cy="12"/>
                </a:xfrm>
                <a:custGeom>
                  <a:avLst/>
                  <a:gdLst>
                    <a:gd name="T0" fmla="*/ 12 w 12"/>
                    <a:gd name="T1" fmla="*/ 4 h 12"/>
                    <a:gd name="T2" fmla="*/ 12 w 12"/>
                    <a:gd name="T3" fmla="*/ 4 h 12"/>
                    <a:gd name="T4" fmla="*/ 12 w 12"/>
                    <a:gd name="T5" fmla="*/ 10 h 12"/>
                    <a:gd name="T6" fmla="*/ 8 w 12"/>
                    <a:gd name="T7" fmla="*/ 12 h 12"/>
                    <a:gd name="T8" fmla="*/ 8 w 12"/>
                    <a:gd name="T9" fmla="*/ 12 h 12"/>
                    <a:gd name="T10" fmla="*/ 2 w 12"/>
                    <a:gd name="T11" fmla="*/ 12 h 12"/>
                    <a:gd name="T12" fmla="*/ 0 w 12"/>
                    <a:gd name="T13" fmla="*/ 8 h 12"/>
                    <a:gd name="T14" fmla="*/ 0 w 12"/>
                    <a:gd name="T15" fmla="*/ 8 h 12"/>
                    <a:gd name="T16" fmla="*/ 0 w 12"/>
                    <a:gd name="T17" fmla="*/ 2 h 12"/>
                    <a:gd name="T18" fmla="*/ 4 w 12"/>
                    <a:gd name="T19" fmla="*/ 0 h 12"/>
                    <a:gd name="T20" fmla="*/ 4 w 12"/>
                    <a:gd name="T21" fmla="*/ 0 h 12"/>
                    <a:gd name="T22" fmla="*/ 10 w 12"/>
                    <a:gd name="T23" fmla="*/ 0 h 12"/>
                    <a:gd name="T24" fmla="*/ 12 w 12"/>
                    <a:gd name="T25" fmla="*/ 4 h 1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2"/>
                    <a:gd name="T40" fmla="*/ 0 h 12"/>
                    <a:gd name="T41" fmla="*/ 12 w 12"/>
                    <a:gd name="T42" fmla="*/ 12 h 1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2" h="12">
                      <a:moveTo>
                        <a:pt x="12" y="4"/>
                      </a:moveTo>
                      <a:lnTo>
                        <a:pt x="12" y="4"/>
                      </a:lnTo>
                      <a:lnTo>
                        <a:pt x="12" y="10"/>
                      </a:lnTo>
                      <a:lnTo>
                        <a:pt x="8" y="12"/>
                      </a:lnTo>
                      <a:lnTo>
                        <a:pt x="2" y="12"/>
                      </a:lnTo>
                      <a:lnTo>
                        <a:pt x="0" y="8"/>
                      </a:lnTo>
                      <a:lnTo>
                        <a:pt x="0" y="2"/>
                      </a:lnTo>
                      <a:lnTo>
                        <a:pt x="4" y="0"/>
                      </a:lnTo>
                      <a:lnTo>
                        <a:pt x="10" y="0"/>
                      </a:lnTo>
                      <a:lnTo>
                        <a:pt x="12" y="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1009" name="Freeform 500"/>
                <p:cNvSpPr>
                  <a:spLocks/>
                </p:cNvSpPr>
                <p:nvPr/>
              </p:nvSpPr>
              <p:spPr bwMode="auto">
                <a:xfrm>
                  <a:off x="2418" y="3798"/>
                  <a:ext cx="98" cy="154"/>
                </a:xfrm>
                <a:custGeom>
                  <a:avLst/>
                  <a:gdLst>
                    <a:gd name="T0" fmla="*/ 48 w 98"/>
                    <a:gd name="T1" fmla="*/ 0 h 154"/>
                    <a:gd name="T2" fmla="*/ 48 w 98"/>
                    <a:gd name="T3" fmla="*/ 0 h 154"/>
                    <a:gd name="T4" fmla="*/ 58 w 98"/>
                    <a:gd name="T5" fmla="*/ 4 h 154"/>
                    <a:gd name="T6" fmla="*/ 76 w 98"/>
                    <a:gd name="T7" fmla="*/ 14 h 154"/>
                    <a:gd name="T8" fmla="*/ 86 w 98"/>
                    <a:gd name="T9" fmla="*/ 20 h 154"/>
                    <a:gd name="T10" fmla="*/ 92 w 98"/>
                    <a:gd name="T11" fmla="*/ 30 h 154"/>
                    <a:gd name="T12" fmla="*/ 98 w 98"/>
                    <a:gd name="T13" fmla="*/ 40 h 154"/>
                    <a:gd name="T14" fmla="*/ 98 w 98"/>
                    <a:gd name="T15" fmla="*/ 46 h 154"/>
                    <a:gd name="T16" fmla="*/ 96 w 98"/>
                    <a:gd name="T17" fmla="*/ 52 h 154"/>
                    <a:gd name="T18" fmla="*/ 86 w 98"/>
                    <a:gd name="T19" fmla="*/ 86 h 154"/>
                    <a:gd name="T20" fmla="*/ 86 w 98"/>
                    <a:gd name="T21" fmla="*/ 86 h 154"/>
                    <a:gd name="T22" fmla="*/ 90 w 98"/>
                    <a:gd name="T23" fmla="*/ 92 h 154"/>
                    <a:gd name="T24" fmla="*/ 94 w 98"/>
                    <a:gd name="T25" fmla="*/ 106 h 154"/>
                    <a:gd name="T26" fmla="*/ 96 w 98"/>
                    <a:gd name="T27" fmla="*/ 114 h 154"/>
                    <a:gd name="T28" fmla="*/ 94 w 98"/>
                    <a:gd name="T29" fmla="*/ 124 h 154"/>
                    <a:gd name="T30" fmla="*/ 92 w 98"/>
                    <a:gd name="T31" fmla="*/ 130 h 154"/>
                    <a:gd name="T32" fmla="*/ 86 w 98"/>
                    <a:gd name="T33" fmla="*/ 136 h 154"/>
                    <a:gd name="T34" fmla="*/ 86 w 98"/>
                    <a:gd name="T35" fmla="*/ 136 h 154"/>
                    <a:gd name="T36" fmla="*/ 66 w 98"/>
                    <a:gd name="T37" fmla="*/ 146 h 154"/>
                    <a:gd name="T38" fmla="*/ 54 w 98"/>
                    <a:gd name="T39" fmla="*/ 150 h 154"/>
                    <a:gd name="T40" fmla="*/ 42 w 98"/>
                    <a:gd name="T41" fmla="*/ 154 h 154"/>
                    <a:gd name="T42" fmla="*/ 30 w 98"/>
                    <a:gd name="T43" fmla="*/ 154 h 154"/>
                    <a:gd name="T44" fmla="*/ 18 w 98"/>
                    <a:gd name="T45" fmla="*/ 152 h 154"/>
                    <a:gd name="T46" fmla="*/ 14 w 98"/>
                    <a:gd name="T47" fmla="*/ 150 h 154"/>
                    <a:gd name="T48" fmla="*/ 10 w 98"/>
                    <a:gd name="T49" fmla="*/ 146 h 154"/>
                    <a:gd name="T50" fmla="*/ 6 w 98"/>
                    <a:gd name="T51" fmla="*/ 142 h 154"/>
                    <a:gd name="T52" fmla="*/ 2 w 98"/>
                    <a:gd name="T53" fmla="*/ 136 h 154"/>
                    <a:gd name="T54" fmla="*/ 2 w 98"/>
                    <a:gd name="T55" fmla="*/ 136 h 154"/>
                    <a:gd name="T56" fmla="*/ 2 w 98"/>
                    <a:gd name="T57" fmla="*/ 128 h 154"/>
                    <a:gd name="T58" fmla="*/ 0 w 98"/>
                    <a:gd name="T59" fmla="*/ 120 h 154"/>
                    <a:gd name="T60" fmla="*/ 4 w 98"/>
                    <a:gd name="T61" fmla="*/ 100 h 154"/>
                    <a:gd name="T62" fmla="*/ 12 w 98"/>
                    <a:gd name="T63" fmla="*/ 78 h 154"/>
                    <a:gd name="T64" fmla="*/ 20 w 98"/>
                    <a:gd name="T65" fmla="*/ 56 h 154"/>
                    <a:gd name="T66" fmla="*/ 40 w 98"/>
                    <a:gd name="T67" fmla="*/ 16 h 154"/>
                    <a:gd name="T68" fmla="*/ 48 w 98"/>
                    <a:gd name="T69" fmla="*/ 0 h 15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98"/>
                    <a:gd name="T106" fmla="*/ 0 h 154"/>
                    <a:gd name="T107" fmla="*/ 98 w 98"/>
                    <a:gd name="T108" fmla="*/ 154 h 15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98" h="154">
                      <a:moveTo>
                        <a:pt x="48" y="0"/>
                      </a:moveTo>
                      <a:lnTo>
                        <a:pt x="48" y="0"/>
                      </a:lnTo>
                      <a:lnTo>
                        <a:pt x="58" y="4"/>
                      </a:lnTo>
                      <a:lnTo>
                        <a:pt x="76" y="14"/>
                      </a:lnTo>
                      <a:lnTo>
                        <a:pt x="86" y="20"/>
                      </a:lnTo>
                      <a:lnTo>
                        <a:pt x="92" y="30"/>
                      </a:lnTo>
                      <a:lnTo>
                        <a:pt x="98" y="40"/>
                      </a:lnTo>
                      <a:lnTo>
                        <a:pt x="98" y="46"/>
                      </a:lnTo>
                      <a:lnTo>
                        <a:pt x="96" y="52"/>
                      </a:lnTo>
                      <a:lnTo>
                        <a:pt x="86" y="86"/>
                      </a:lnTo>
                      <a:lnTo>
                        <a:pt x="90" y="92"/>
                      </a:lnTo>
                      <a:lnTo>
                        <a:pt x="94" y="106"/>
                      </a:lnTo>
                      <a:lnTo>
                        <a:pt x="96" y="114"/>
                      </a:lnTo>
                      <a:lnTo>
                        <a:pt x="94" y="124"/>
                      </a:lnTo>
                      <a:lnTo>
                        <a:pt x="92" y="130"/>
                      </a:lnTo>
                      <a:lnTo>
                        <a:pt x="86" y="136"/>
                      </a:lnTo>
                      <a:lnTo>
                        <a:pt x="66" y="146"/>
                      </a:lnTo>
                      <a:lnTo>
                        <a:pt x="54" y="150"/>
                      </a:lnTo>
                      <a:lnTo>
                        <a:pt x="42" y="154"/>
                      </a:lnTo>
                      <a:lnTo>
                        <a:pt x="30" y="154"/>
                      </a:lnTo>
                      <a:lnTo>
                        <a:pt x="18" y="152"/>
                      </a:lnTo>
                      <a:lnTo>
                        <a:pt x="14" y="150"/>
                      </a:lnTo>
                      <a:lnTo>
                        <a:pt x="10" y="146"/>
                      </a:lnTo>
                      <a:lnTo>
                        <a:pt x="6" y="142"/>
                      </a:lnTo>
                      <a:lnTo>
                        <a:pt x="2" y="136"/>
                      </a:lnTo>
                      <a:lnTo>
                        <a:pt x="2" y="128"/>
                      </a:lnTo>
                      <a:lnTo>
                        <a:pt x="0" y="120"/>
                      </a:lnTo>
                      <a:lnTo>
                        <a:pt x="4" y="100"/>
                      </a:lnTo>
                      <a:lnTo>
                        <a:pt x="12" y="78"/>
                      </a:lnTo>
                      <a:lnTo>
                        <a:pt x="20" y="56"/>
                      </a:lnTo>
                      <a:lnTo>
                        <a:pt x="40" y="16"/>
                      </a:ln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rgbClr val="EB9E5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1010" name="Freeform 501"/>
                <p:cNvSpPr>
                  <a:spLocks/>
                </p:cNvSpPr>
                <p:nvPr/>
              </p:nvSpPr>
              <p:spPr bwMode="auto">
                <a:xfrm>
                  <a:off x="2418" y="3798"/>
                  <a:ext cx="98" cy="154"/>
                </a:xfrm>
                <a:custGeom>
                  <a:avLst/>
                  <a:gdLst>
                    <a:gd name="T0" fmla="*/ 48 w 98"/>
                    <a:gd name="T1" fmla="*/ 0 h 154"/>
                    <a:gd name="T2" fmla="*/ 48 w 98"/>
                    <a:gd name="T3" fmla="*/ 0 h 154"/>
                    <a:gd name="T4" fmla="*/ 58 w 98"/>
                    <a:gd name="T5" fmla="*/ 4 h 154"/>
                    <a:gd name="T6" fmla="*/ 76 w 98"/>
                    <a:gd name="T7" fmla="*/ 14 h 154"/>
                    <a:gd name="T8" fmla="*/ 86 w 98"/>
                    <a:gd name="T9" fmla="*/ 20 h 154"/>
                    <a:gd name="T10" fmla="*/ 92 w 98"/>
                    <a:gd name="T11" fmla="*/ 30 h 154"/>
                    <a:gd name="T12" fmla="*/ 98 w 98"/>
                    <a:gd name="T13" fmla="*/ 40 h 154"/>
                    <a:gd name="T14" fmla="*/ 98 w 98"/>
                    <a:gd name="T15" fmla="*/ 46 h 154"/>
                    <a:gd name="T16" fmla="*/ 96 w 98"/>
                    <a:gd name="T17" fmla="*/ 52 h 154"/>
                    <a:gd name="T18" fmla="*/ 86 w 98"/>
                    <a:gd name="T19" fmla="*/ 86 h 154"/>
                    <a:gd name="T20" fmla="*/ 86 w 98"/>
                    <a:gd name="T21" fmla="*/ 86 h 154"/>
                    <a:gd name="T22" fmla="*/ 90 w 98"/>
                    <a:gd name="T23" fmla="*/ 92 h 154"/>
                    <a:gd name="T24" fmla="*/ 94 w 98"/>
                    <a:gd name="T25" fmla="*/ 106 h 154"/>
                    <a:gd name="T26" fmla="*/ 96 w 98"/>
                    <a:gd name="T27" fmla="*/ 114 h 154"/>
                    <a:gd name="T28" fmla="*/ 94 w 98"/>
                    <a:gd name="T29" fmla="*/ 124 h 154"/>
                    <a:gd name="T30" fmla="*/ 92 w 98"/>
                    <a:gd name="T31" fmla="*/ 130 h 154"/>
                    <a:gd name="T32" fmla="*/ 86 w 98"/>
                    <a:gd name="T33" fmla="*/ 136 h 154"/>
                    <a:gd name="T34" fmla="*/ 86 w 98"/>
                    <a:gd name="T35" fmla="*/ 136 h 154"/>
                    <a:gd name="T36" fmla="*/ 66 w 98"/>
                    <a:gd name="T37" fmla="*/ 146 h 154"/>
                    <a:gd name="T38" fmla="*/ 54 w 98"/>
                    <a:gd name="T39" fmla="*/ 150 h 154"/>
                    <a:gd name="T40" fmla="*/ 42 w 98"/>
                    <a:gd name="T41" fmla="*/ 154 h 154"/>
                    <a:gd name="T42" fmla="*/ 30 w 98"/>
                    <a:gd name="T43" fmla="*/ 154 h 154"/>
                    <a:gd name="T44" fmla="*/ 18 w 98"/>
                    <a:gd name="T45" fmla="*/ 152 h 154"/>
                    <a:gd name="T46" fmla="*/ 14 w 98"/>
                    <a:gd name="T47" fmla="*/ 150 h 154"/>
                    <a:gd name="T48" fmla="*/ 10 w 98"/>
                    <a:gd name="T49" fmla="*/ 146 h 154"/>
                    <a:gd name="T50" fmla="*/ 6 w 98"/>
                    <a:gd name="T51" fmla="*/ 142 h 154"/>
                    <a:gd name="T52" fmla="*/ 2 w 98"/>
                    <a:gd name="T53" fmla="*/ 136 h 154"/>
                    <a:gd name="T54" fmla="*/ 2 w 98"/>
                    <a:gd name="T55" fmla="*/ 136 h 154"/>
                    <a:gd name="T56" fmla="*/ 2 w 98"/>
                    <a:gd name="T57" fmla="*/ 128 h 154"/>
                    <a:gd name="T58" fmla="*/ 0 w 98"/>
                    <a:gd name="T59" fmla="*/ 120 h 154"/>
                    <a:gd name="T60" fmla="*/ 4 w 98"/>
                    <a:gd name="T61" fmla="*/ 100 h 154"/>
                    <a:gd name="T62" fmla="*/ 12 w 98"/>
                    <a:gd name="T63" fmla="*/ 78 h 154"/>
                    <a:gd name="T64" fmla="*/ 20 w 98"/>
                    <a:gd name="T65" fmla="*/ 56 h 154"/>
                    <a:gd name="T66" fmla="*/ 40 w 98"/>
                    <a:gd name="T67" fmla="*/ 16 h 154"/>
                    <a:gd name="T68" fmla="*/ 48 w 98"/>
                    <a:gd name="T69" fmla="*/ 0 h 15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98"/>
                    <a:gd name="T106" fmla="*/ 0 h 154"/>
                    <a:gd name="T107" fmla="*/ 98 w 98"/>
                    <a:gd name="T108" fmla="*/ 154 h 15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98" h="154">
                      <a:moveTo>
                        <a:pt x="48" y="0"/>
                      </a:moveTo>
                      <a:lnTo>
                        <a:pt x="48" y="0"/>
                      </a:lnTo>
                      <a:lnTo>
                        <a:pt x="58" y="4"/>
                      </a:lnTo>
                      <a:lnTo>
                        <a:pt x="76" y="14"/>
                      </a:lnTo>
                      <a:lnTo>
                        <a:pt x="86" y="20"/>
                      </a:lnTo>
                      <a:lnTo>
                        <a:pt x="92" y="30"/>
                      </a:lnTo>
                      <a:lnTo>
                        <a:pt x="98" y="40"/>
                      </a:lnTo>
                      <a:lnTo>
                        <a:pt x="98" y="46"/>
                      </a:lnTo>
                      <a:lnTo>
                        <a:pt x="96" y="52"/>
                      </a:lnTo>
                      <a:lnTo>
                        <a:pt x="86" y="86"/>
                      </a:lnTo>
                      <a:lnTo>
                        <a:pt x="90" y="92"/>
                      </a:lnTo>
                      <a:lnTo>
                        <a:pt x="94" y="106"/>
                      </a:lnTo>
                      <a:lnTo>
                        <a:pt x="96" y="114"/>
                      </a:lnTo>
                      <a:lnTo>
                        <a:pt x="94" y="124"/>
                      </a:lnTo>
                      <a:lnTo>
                        <a:pt x="92" y="130"/>
                      </a:lnTo>
                      <a:lnTo>
                        <a:pt x="86" y="136"/>
                      </a:lnTo>
                      <a:lnTo>
                        <a:pt x="66" y="146"/>
                      </a:lnTo>
                      <a:lnTo>
                        <a:pt x="54" y="150"/>
                      </a:lnTo>
                      <a:lnTo>
                        <a:pt x="42" y="154"/>
                      </a:lnTo>
                      <a:lnTo>
                        <a:pt x="30" y="154"/>
                      </a:lnTo>
                      <a:lnTo>
                        <a:pt x="18" y="152"/>
                      </a:lnTo>
                      <a:lnTo>
                        <a:pt x="14" y="150"/>
                      </a:lnTo>
                      <a:lnTo>
                        <a:pt x="10" y="146"/>
                      </a:lnTo>
                      <a:lnTo>
                        <a:pt x="6" y="142"/>
                      </a:lnTo>
                      <a:lnTo>
                        <a:pt x="2" y="136"/>
                      </a:lnTo>
                      <a:lnTo>
                        <a:pt x="2" y="128"/>
                      </a:lnTo>
                      <a:lnTo>
                        <a:pt x="0" y="120"/>
                      </a:lnTo>
                      <a:lnTo>
                        <a:pt x="4" y="100"/>
                      </a:lnTo>
                      <a:lnTo>
                        <a:pt x="12" y="78"/>
                      </a:lnTo>
                      <a:lnTo>
                        <a:pt x="20" y="56"/>
                      </a:lnTo>
                      <a:lnTo>
                        <a:pt x="40" y="16"/>
                      </a:lnTo>
                      <a:lnTo>
                        <a:pt x="48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1011" name="Freeform 502"/>
                <p:cNvSpPr>
                  <a:spLocks/>
                </p:cNvSpPr>
                <p:nvPr/>
              </p:nvSpPr>
              <p:spPr bwMode="auto">
                <a:xfrm>
                  <a:off x="2144" y="3618"/>
                  <a:ext cx="392" cy="530"/>
                </a:xfrm>
                <a:custGeom>
                  <a:avLst/>
                  <a:gdLst>
                    <a:gd name="T0" fmla="*/ 312 w 392"/>
                    <a:gd name="T1" fmla="*/ 470 h 530"/>
                    <a:gd name="T2" fmla="*/ 312 w 392"/>
                    <a:gd name="T3" fmla="*/ 470 h 530"/>
                    <a:gd name="T4" fmla="*/ 308 w 392"/>
                    <a:gd name="T5" fmla="*/ 482 h 530"/>
                    <a:gd name="T6" fmla="*/ 302 w 392"/>
                    <a:gd name="T7" fmla="*/ 492 h 530"/>
                    <a:gd name="T8" fmla="*/ 294 w 392"/>
                    <a:gd name="T9" fmla="*/ 500 h 530"/>
                    <a:gd name="T10" fmla="*/ 288 w 392"/>
                    <a:gd name="T11" fmla="*/ 502 h 530"/>
                    <a:gd name="T12" fmla="*/ 284 w 392"/>
                    <a:gd name="T13" fmla="*/ 502 h 530"/>
                    <a:gd name="T14" fmla="*/ 16 w 392"/>
                    <a:gd name="T15" fmla="*/ 530 h 530"/>
                    <a:gd name="T16" fmla="*/ 16 w 392"/>
                    <a:gd name="T17" fmla="*/ 530 h 530"/>
                    <a:gd name="T18" fmla="*/ 8 w 392"/>
                    <a:gd name="T19" fmla="*/ 528 h 530"/>
                    <a:gd name="T20" fmla="*/ 4 w 392"/>
                    <a:gd name="T21" fmla="*/ 522 h 530"/>
                    <a:gd name="T22" fmla="*/ 0 w 392"/>
                    <a:gd name="T23" fmla="*/ 514 h 530"/>
                    <a:gd name="T24" fmla="*/ 0 w 392"/>
                    <a:gd name="T25" fmla="*/ 506 h 530"/>
                    <a:gd name="T26" fmla="*/ 84 w 392"/>
                    <a:gd name="T27" fmla="*/ 38 h 530"/>
                    <a:gd name="T28" fmla="*/ 84 w 392"/>
                    <a:gd name="T29" fmla="*/ 38 h 530"/>
                    <a:gd name="T30" fmla="*/ 86 w 392"/>
                    <a:gd name="T31" fmla="*/ 28 h 530"/>
                    <a:gd name="T32" fmla="*/ 92 w 392"/>
                    <a:gd name="T33" fmla="*/ 20 h 530"/>
                    <a:gd name="T34" fmla="*/ 100 w 392"/>
                    <a:gd name="T35" fmla="*/ 14 h 530"/>
                    <a:gd name="T36" fmla="*/ 108 w 392"/>
                    <a:gd name="T37" fmla="*/ 12 h 530"/>
                    <a:gd name="T38" fmla="*/ 376 w 392"/>
                    <a:gd name="T39" fmla="*/ 0 h 530"/>
                    <a:gd name="T40" fmla="*/ 376 w 392"/>
                    <a:gd name="T41" fmla="*/ 0 h 530"/>
                    <a:gd name="T42" fmla="*/ 384 w 392"/>
                    <a:gd name="T43" fmla="*/ 2 h 530"/>
                    <a:gd name="T44" fmla="*/ 390 w 392"/>
                    <a:gd name="T45" fmla="*/ 6 h 530"/>
                    <a:gd name="T46" fmla="*/ 392 w 392"/>
                    <a:gd name="T47" fmla="*/ 14 h 530"/>
                    <a:gd name="T48" fmla="*/ 392 w 392"/>
                    <a:gd name="T49" fmla="*/ 24 h 530"/>
                    <a:gd name="T50" fmla="*/ 312 w 392"/>
                    <a:gd name="T51" fmla="*/ 470 h 53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92"/>
                    <a:gd name="T79" fmla="*/ 0 h 530"/>
                    <a:gd name="T80" fmla="*/ 392 w 392"/>
                    <a:gd name="T81" fmla="*/ 530 h 53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92" h="530">
                      <a:moveTo>
                        <a:pt x="312" y="470"/>
                      </a:moveTo>
                      <a:lnTo>
                        <a:pt x="312" y="470"/>
                      </a:lnTo>
                      <a:lnTo>
                        <a:pt x="308" y="482"/>
                      </a:lnTo>
                      <a:lnTo>
                        <a:pt x="302" y="492"/>
                      </a:lnTo>
                      <a:lnTo>
                        <a:pt x="294" y="500"/>
                      </a:lnTo>
                      <a:lnTo>
                        <a:pt x="288" y="502"/>
                      </a:lnTo>
                      <a:lnTo>
                        <a:pt x="284" y="502"/>
                      </a:lnTo>
                      <a:lnTo>
                        <a:pt x="16" y="530"/>
                      </a:lnTo>
                      <a:lnTo>
                        <a:pt x="8" y="528"/>
                      </a:lnTo>
                      <a:lnTo>
                        <a:pt x="4" y="522"/>
                      </a:lnTo>
                      <a:lnTo>
                        <a:pt x="0" y="514"/>
                      </a:lnTo>
                      <a:lnTo>
                        <a:pt x="0" y="506"/>
                      </a:lnTo>
                      <a:lnTo>
                        <a:pt x="84" y="38"/>
                      </a:lnTo>
                      <a:lnTo>
                        <a:pt x="86" y="28"/>
                      </a:lnTo>
                      <a:lnTo>
                        <a:pt x="92" y="20"/>
                      </a:lnTo>
                      <a:lnTo>
                        <a:pt x="100" y="14"/>
                      </a:lnTo>
                      <a:lnTo>
                        <a:pt x="108" y="12"/>
                      </a:lnTo>
                      <a:lnTo>
                        <a:pt x="376" y="0"/>
                      </a:lnTo>
                      <a:lnTo>
                        <a:pt x="384" y="2"/>
                      </a:lnTo>
                      <a:lnTo>
                        <a:pt x="390" y="6"/>
                      </a:lnTo>
                      <a:lnTo>
                        <a:pt x="392" y="14"/>
                      </a:lnTo>
                      <a:lnTo>
                        <a:pt x="392" y="24"/>
                      </a:lnTo>
                      <a:lnTo>
                        <a:pt x="312" y="470"/>
                      </a:lnTo>
                      <a:close/>
                    </a:path>
                  </a:pathLst>
                </a:custGeom>
                <a:solidFill>
                  <a:srgbClr val="A06B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1012" name="Freeform 503"/>
                <p:cNvSpPr>
                  <a:spLocks/>
                </p:cNvSpPr>
                <p:nvPr/>
              </p:nvSpPr>
              <p:spPr bwMode="auto">
                <a:xfrm>
                  <a:off x="2156" y="3616"/>
                  <a:ext cx="392" cy="528"/>
                </a:xfrm>
                <a:custGeom>
                  <a:avLst/>
                  <a:gdLst>
                    <a:gd name="T0" fmla="*/ 310 w 392"/>
                    <a:gd name="T1" fmla="*/ 470 h 528"/>
                    <a:gd name="T2" fmla="*/ 310 w 392"/>
                    <a:gd name="T3" fmla="*/ 470 h 528"/>
                    <a:gd name="T4" fmla="*/ 308 w 392"/>
                    <a:gd name="T5" fmla="*/ 480 h 528"/>
                    <a:gd name="T6" fmla="*/ 300 w 392"/>
                    <a:gd name="T7" fmla="*/ 492 h 528"/>
                    <a:gd name="T8" fmla="*/ 292 w 392"/>
                    <a:gd name="T9" fmla="*/ 500 h 528"/>
                    <a:gd name="T10" fmla="*/ 288 w 392"/>
                    <a:gd name="T11" fmla="*/ 502 h 528"/>
                    <a:gd name="T12" fmla="*/ 284 w 392"/>
                    <a:gd name="T13" fmla="*/ 502 h 528"/>
                    <a:gd name="T14" fmla="*/ 16 w 392"/>
                    <a:gd name="T15" fmla="*/ 528 h 528"/>
                    <a:gd name="T16" fmla="*/ 16 w 392"/>
                    <a:gd name="T17" fmla="*/ 528 h 528"/>
                    <a:gd name="T18" fmla="*/ 8 w 392"/>
                    <a:gd name="T19" fmla="*/ 528 h 528"/>
                    <a:gd name="T20" fmla="*/ 2 w 392"/>
                    <a:gd name="T21" fmla="*/ 522 h 528"/>
                    <a:gd name="T22" fmla="*/ 0 w 392"/>
                    <a:gd name="T23" fmla="*/ 514 h 528"/>
                    <a:gd name="T24" fmla="*/ 0 w 392"/>
                    <a:gd name="T25" fmla="*/ 504 h 528"/>
                    <a:gd name="T26" fmla="*/ 82 w 392"/>
                    <a:gd name="T27" fmla="*/ 36 h 528"/>
                    <a:gd name="T28" fmla="*/ 82 w 392"/>
                    <a:gd name="T29" fmla="*/ 36 h 528"/>
                    <a:gd name="T30" fmla="*/ 86 w 392"/>
                    <a:gd name="T31" fmla="*/ 28 h 528"/>
                    <a:gd name="T32" fmla="*/ 92 w 392"/>
                    <a:gd name="T33" fmla="*/ 18 h 528"/>
                    <a:gd name="T34" fmla="*/ 98 w 392"/>
                    <a:gd name="T35" fmla="*/ 14 h 528"/>
                    <a:gd name="T36" fmla="*/ 106 w 392"/>
                    <a:gd name="T37" fmla="*/ 12 h 528"/>
                    <a:gd name="T38" fmla="*/ 376 w 392"/>
                    <a:gd name="T39" fmla="*/ 0 h 528"/>
                    <a:gd name="T40" fmla="*/ 376 w 392"/>
                    <a:gd name="T41" fmla="*/ 0 h 528"/>
                    <a:gd name="T42" fmla="*/ 382 w 392"/>
                    <a:gd name="T43" fmla="*/ 0 h 528"/>
                    <a:gd name="T44" fmla="*/ 388 w 392"/>
                    <a:gd name="T45" fmla="*/ 6 h 528"/>
                    <a:gd name="T46" fmla="*/ 392 w 392"/>
                    <a:gd name="T47" fmla="*/ 14 h 528"/>
                    <a:gd name="T48" fmla="*/ 392 w 392"/>
                    <a:gd name="T49" fmla="*/ 24 h 528"/>
                    <a:gd name="T50" fmla="*/ 310 w 392"/>
                    <a:gd name="T51" fmla="*/ 470 h 528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92"/>
                    <a:gd name="T79" fmla="*/ 0 h 528"/>
                    <a:gd name="T80" fmla="*/ 392 w 392"/>
                    <a:gd name="T81" fmla="*/ 528 h 528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92" h="528">
                      <a:moveTo>
                        <a:pt x="310" y="470"/>
                      </a:moveTo>
                      <a:lnTo>
                        <a:pt x="310" y="470"/>
                      </a:lnTo>
                      <a:lnTo>
                        <a:pt x="308" y="480"/>
                      </a:lnTo>
                      <a:lnTo>
                        <a:pt x="300" y="492"/>
                      </a:lnTo>
                      <a:lnTo>
                        <a:pt x="292" y="500"/>
                      </a:lnTo>
                      <a:lnTo>
                        <a:pt x="288" y="502"/>
                      </a:lnTo>
                      <a:lnTo>
                        <a:pt x="284" y="502"/>
                      </a:lnTo>
                      <a:lnTo>
                        <a:pt x="16" y="528"/>
                      </a:lnTo>
                      <a:lnTo>
                        <a:pt x="8" y="528"/>
                      </a:lnTo>
                      <a:lnTo>
                        <a:pt x="2" y="522"/>
                      </a:lnTo>
                      <a:lnTo>
                        <a:pt x="0" y="514"/>
                      </a:lnTo>
                      <a:lnTo>
                        <a:pt x="0" y="504"/>
                      </a:lnTo>
                      <a:lnTo>
                        <a:pt x="82" y="36"/>
                      </a:lnTo>
                      <a:lnTo>
                        <a:pt x="86" y="28"/>
                      </a:lnTo>
                      <a:lnTo>
                        <a:pt x="92" y="18"/>
                      </a:lnTo>
                      <a:lnTo>
                        <a:pt x="98" y="14"/>
                      </a:lnTo>
                      <a:lnTo>
                        <a:pt x="106" y="12"/>
                      </a:lnTo>
                      <a:lnTo>
                        <a:pt x="376" y="0"/>
                      </a:lnTo>
                      <a:lnTo>
                        <a:pt x="382" y="0"/>
                      </a:lnTo>
                      <a:lnTo>
                        <a:pt x="388" y="6"/>
                      </a:lnTo>
                      <a:lnTo>
                        <a:pt x="392" y="14"/>
                      </a:lnTo>
                      <a:lnTo>
                        <a:pt x="392" y="24"/>
                      </a:lnTo>
                      <a:lnTo>
                        <a:pt x="310" y="470"/>
                      </a:lnTo>
                      <a:close/>
                    </a:path>
                  </a:pathLst>
                </a:custGeom>
                <a:solidFill>
                  <a:srgbClr val="80452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1013" name="Freeform 504"/>
                <p:cNvSpPr>
                  <a:spLocks noEditPoints="1"/>
                </p:cNvSpPr>
                <p:nvPr/>
              </p:nvSpPr>
              <p:spPr bwMode="auto">
                <a:xfrm>
                  <a:off x="2394" y="3596"/>
                  <a:ext cx="12" cy="14"/>
                </a:xfrm>
                <a:custGeom>
                  <a:avLst/>
                  <a:gdLst>
                    <a:gd name="T0" fmla="*/ 4 w 12"/>
                    <a:gd name="T1" fmla="*/ 0 h 14"/>
                    <a:gd name="T2" fmla="*/ 4 w 12"/>
                    <a:gd name="T3" fmla="*/ 0 h 14"/>
                    <a:gd name="T4" fmla="*/ 0 w 12"/>
                    <a:gd name="T5" fmla="*/ 4 h 14"/>
                    <a:gd name="T6" fmla="*/ 0 w 12"/>
                    <a:gd name="T7" fmla="*/ 8 h 14"/>
                    <a:gd name="T8" fmla="*/ 0 w 12"/>
                    <a:gd name="T9" fmla="*/ 8 h 14"/>
                    <a:gd name="T10" fmla="*/ 2 w 12"/>
                    <a:gd name="T11" fmla="*/ 12 h 14"/>
                    <a:gd name="T12" fmla="*/ 8 w 12"/>
                    <a:gd name="T13" fmla="*/ 14 h 14"/>
                    <a:gd name="T14" fmla="*/ 8 w 12"/>
                    <a:gd name="T15" fmla="*/ 14 h 14"/>
                    <a:gd name="T16" fmla="*/ 12 w 12"/>
                    <a:gd name="T17" fmla="*/ 10 h 14"/>
                    <a:gd name="T18" fmla="*/ 12 w 12"/>
                    <a:gd name="T19" fmla="*/ 6 h 14"/>
                    <a:gd name="T20" fmla="*/ 12 w 12"/>
                    <a:gd name="T21" fmla="*/ 6 h 14"/>
                    <a:gd name="T22" fmla="*/ 10 w 12"/>
                    <a:gd name="T23" fmla="*/ 0 h 14"/>
                    <a:gd name="T24" fmla="*/ 4 w 12"/>
                    <a:gd name="T25" fmla="*/ 0 h 14"/>
                    <a:gd name="T26" fmla="*/ 10 w 12"/>
                    <a:gd name="T27" fmla="*/ 6 h 14"/>
                    <a:gd name="T28" fmla="*/ 10 w 12"/>
                    <a:gd name="T29" fmla="*/ 6 h 14"/>
                    <a:gd name="T30" fmla="*/ 10 w 12"/>
                    <a:gd name="T31" fmla="*/ 8 h 14"/>
                    <a:gd name="T32" fmla="*/ 8 w 12"/>
                    <a:gd name="T33" fmla="*/ 10 h 14"/>
                    <a:gd name="T34" fmla="*/ 8 w 12"/>
                    <a:gd name="T35" fmla="*/ 10 h 14"/>
                    <a:gd name="T36" fmla="*/ 4 w 12"/>
                    <a:gd name="T37" fmla="*/ 10 h 14"/>
                    <a:gd name="T38" fmla="*/ 2 w 12"/>
                    <a:gd name="T39" fmla="*/ 8 h 14"/>
                    <a:gd name="T40" fmla="*/ 2 w 12"/>
                    <a:gd name="T41" fmla="*/ 8 h 14"/>
                    <a:gd name="T42" fmla="*/ 4 w 12"/>
                    <a:gd name="T43" fmla="*/ 4 h 14"/>
                    <a:gd name="T44" fmla="*/ 6 w 12"/>
                    <a:gd name="T45" fmla="*/ 4 h 14"/>
                    <a:gd name="T46" fmla="*/ 6 w 12"/>
                    <a:gd name="T47" fmla="*/ 4 h 14"/>
                    <a:gd name="T48" fmla="*/ 8 w 12"/>
                    <a:gd name="T49" fmla="*/ 4 h 14"/>
                    <a:gd name="T50" fmla="*/ 10 w 12"/>
                    <a:gd name="T51" fmla="*/ 6 h 1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12"/>
                    <a:gd name="T79" fmla="*/ 0 h 14"/>
                    <a:gd name="T80" fmla="*/ 12 w 12"/>
                    <a:gd name="T81" fmla="*/ 14 h 14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12" h="14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0" y="8"/>
                      </a:lnTo>
                      <a:lnTo>
                        <a:pt x="2" y="12"/>
                      </a:lnTo>
                      <a:lnTo>
                        <a:pt x="8" y="14"/>
                      </a:lnTo>
                      <a:lnTo>
                        <a:pt x="12" y="10"/>
                      </a:lnTo>
                      <a:lnTo>
                        <a:pt x="12" y="6"/>
                      </a:lnTo>
                      <a:lnTo>
                        <a:pt x="10" y="0"/>
                      </a:lnTo>
                      <a:lnTo>
                        <a:pt x="4" y="0"/>
                      </a:lnTo>
                      <a:close/>
                      <a:moveTo>
                        <a:pt x="10" y="6"/>
                      </a:moveTo>
                      <a:lnTo>
                        <a:pt x="10" y="6"/>
                      </a:lnTo>
                      <a:lnTo>
                        <a:pt x="10" y="8"/>
                      </a:lnTo>
                      <a:lnTo>
                        <a:pt x="8" y="10"/>
                      </a:lnTo>
                      <a:lnTo>
                        <a:pt x="4" y="10"/>
                      </a:lnTo>
                      <a:lnTo>
                        <a:pt x="2" y="8"/>
                      </a:lnTo>
                      <a:lnTo>
                        <a:pt x="4" y="4"/>
                      </a:lnTo>
                      <a:lnTo>
                        <a:pt x="6" y="4"/>
                      </a:lnTo>
                      <a:lnTo>
                        <a:pt x="8" y="4"/>
                      </a:lnTo>
                      <a:lnTo>
                        <a:pt x="10" y="6"/>
                      </a:lnTo>
                      <a:close/>
                    </a:path>
                  </a:pathLst>
                </a:custGeom>
                <a:solidFill>
                  <a:srgbClr val="85858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1014" name="Freeform 505"/>
                <p:cNvSpPr>
                  <a:spLocks/>
                </p:cNvSpPr>
                <p:nvPr/>
              </p:nvSpPr>
              <p:spPr bwMode="auto">
                <a:xfrm>
                  <a:off x="2394" y="3596"/>
                  <a:ext cx="12" cy="14"/>
                </a:xfrm>
                <a:custGeom>
                  <a:avLst/>
                  <a:gdLst>
                    <a:gd name="T0" fmla="*/ 4 w 12"/>
                    <a:gd name="T1" fmla="*/ 0 h 14"/>
                    <a:gd name="T2" fmla="*/ 4 w 12"/>
                    <a:gd name="T3" fmla="*/ 0 h 14"/>
                    <a:gd name="T4" fmla="*/ 0 w 12"/>
                    <a:gd name="T5" fmla="*/ 4 h 14"/>
                    <a:gd name="T6" fmla="*/ 0 w 12"/>
                    <a:gd name="T7" fmla="*/ 8 h 14"/>
                    <a:gd name="T8" fmla="*/ 0 w 12"/>
                    <a:gd name="T9" fmla="*/ 8 h 14"/>
                    <a:gd name="T10" fmla="*/ 2 w 12"/>
                    <a:gd name="T11" fmla="*/ 12 h 14"/>
                    <a:gd name="T12" fmla="*/ 8 w 12"/>
                    <a:gd name="T13" fmla="*/ 14 h 14"/>
                    <a:gd name="T14" fmla="*/ 8 w 12"/>
                    <a:gd name="T15" fmla="*/ 14 h 14"/>
                    <a:gd name="T16" fmla="*/ 12 w 12"/>
                    <a:gd name="T17" fmla="*/ 10 h 14"/>
                    <a:gd name="T18" fmla="*/ 12 w 12"/>
                    <a:gd name="T19" fmla="*/ 6 h 14"/>
                    <a:gd name="T20" fmla="*/ 12 w 12"/>
                    <a:gd name="T21" fmla="*/ 6 h 14"/>
                    <a:gd name="T22" fmla="*/ 10 w 12"/>
                    <a:gd name="T23" fmla="*/ 0 h 14"/>
                    <a:gd name="T24" fmla="*/ 4 w 12"/>
                    <a:gd name="T25" fmla="*/ 0 h 1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2"/>
                    <a:gd name="T40" fmla="*/ 0 h 14"/>
                    <a:gd name="T41" fmla="*/ 12 w 12"/>
                    <a:gd name="T42" fmla="*/ 14 h 1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2" h="14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0" y="8"/>
                      </a:lnTo>
                      <a:lnTo>
                        <a:pt x="2" y="12"/>
                      </a:lnTo>
                      <a:lnTo>
                        <a:pt x="8" y="14"/>
                      </a:lnTo>
                      <a:lnTo>
                        <a:pt x="12" y="10"/>
                      </a:lnTo>
                      <a:lnTo>
                        <a:pt x="12" y="6"/>
                      </a:lnTo>
                      <a:lnTo>
                        <a:pt x="10" y="0"/>
                      </a:lnTo>
                      <a:lnTo>
                        <a:pt x="4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1015" name="Freeform 506"/>
                <p:cNvSpPr>
                  <a:spLocks/>
                </p:cNvSpPr>
                <p:nvPr/>
              </p:nvSpPr>
              <p:spPr bwMode="auto">
                <a:xfrm>
                  <a:off x="2396" y="3600"/>
                  <a:ext cx="8" cy="6"/>
                </a:xfrm>
                <a:custGeom>
                  <a:avLst/>
                  <a:gdLst>
                    <a:gd name="T0" fmla="*/ 8 w 8"/>
                    <a:gd name="T1" fmla="*/ 2 h 6"/>
                    <a:gd name="T2" fmla="*/ 8 w 8"/>
                    <a:gd name="T3" fmla="*/ 2 h 6"/>
                    <a:gd name="T4" fmla="*/ 8 w 8"/>
                    <a:gd name="T5" fmla="*/ 4 h 6"/>
                    <a:gd name="T6" fmla="*/ 6 w 8"/>
                    <a:gd name="T7" fmla="*/ 6 h 6"/>
                    <a:gd name="T8" fmla="*/ 6 w 8"/>
                    <a:gd name="T9" fmla="*/ 6 h 6"/>
                    <a:gd name="T10" fmla="*/ 2 w 8"/>
                    <a:gd name="T11" fmla="*/ 6 h 6"/>
                    <a:gd name="T12" fmla="*/ 0 w 8"/>
                    <a:gd name="T13" fmla="*/ 4 h 6"/>
                    <a:gd name="T14" fmla="*/ 0 w 8"/>
                    <a:gd name="T15" fmla="*/ 4 h 6"/>
                    <a:gd name="T16" fmla="*/ 2 w 8"/>
                    <a:gd name="T17" fmla="*/ 0 h 6"/>
                    <a:gd name="T18" fmla="*/ 4 w 8"/>
                    <a:gd name="T19" fmla="*/ 0 h 6"/>
                    <a:gd name="T20" fmla="*/ 4 w 8"/>
                    <a:gd name="T21" fmla="*/ 0 h 6"/>
                    <a:gd name="T22" fmla="*/ 6 w 8"/>
                    <a:gd name="T23" fmla="*/ 0 h 6"/>
                    <a:gd name="T24" fmla="*/ 8 w 8"/>
                    <a:gd name="T25" fmla="*/ 2 h 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8"/>
                    <a:gd name="T40" fmla="*/ 0 h 6"/>
                    <a:gd name="T41" fmla="*/ 8 w 8"/>
                    <a:gd name="T42" fmla="*/ 6 h 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8" h="6">
                      <a:moveTo>
                        <a:pt x="8" y="2"/>
                      </a:moveTo>
                      <a:lnTo>
                        <a:pt x="8" y="2"/>
                      </a:lnTo>
                      <a:lnTo>
                        <a:pt x="8" y="4"/>
                      </a:lnTo>
                      <a:lnTo>
                        <a:pt x="6" y="6"/>
                      </a:lnTo>
                      <a:lnTo>
                        <a:pt x="2" y="6"/>
                      </a:lnTo>
                      <a:lnTo>
                        <a:pt x="0" y="4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1016" name="Freeform 507"/>
                <p:cNvSpPr>
                  <a:spLocks/>
                </p:cNvSpPr>
                <p:nvPr/>
              </p:nvSpPr>
              <p:spPr bwMode="auto">
                <a:xfrm>
                  <a:off x="2312" y="3590"/>
                  <a:ext cx="156" cy="58"/>
                </a:xfrm>
                <a:custGeom>
                  <a:avLst/>
                  <a:gdLst>
                    <a:gd name="T0" fmla="*/ 156 w 156"/>
                    <a:gd name="T1" fmla="*/ 24 h 58"/>
                    <a:gd name="T2" fmla="*/ 140 w 156"/>
                    <a:gd name="T3" fmla="*/ 50 h 58"/>
                    <a:gd name="T4" fmla="*/ 0 w 156"/>
                    <a:gd name="T5" fmla="*/ 58 h 58"/>
                    <a:gd name="T6" fmla="*/ 12 w 156"/>
                    <a:gd name="T7" fmla="*/ 28 h 58"/>
                    <a:gd name="T8" fmla="*/ 64 w 156"/>
                    <a:gd name="T9" fmla="*/ 22 h 58"/>
                    <a:gd name="T10" fmla="*/ 64 w 156"/>
                    <a:gd name="T11" fmla="*/ 22 h 58"/>
                    <a:gd name="T12" fmla="*/ 86 w 156"/>
                    <a:gd name="T13" fmla="*/ 4 h 58"/>
                    <a:gd name="T14" fmla="*/ 86 w 156"/>
                    <a:gd name="T15" fmla="*/ 4 h 58"/>
                    <a:gd name="T16" fmla="*/ 90 w 156"/>
                    <a:gd name="T17" fmla="*/ 2 h 58"/>
                    <a:gd name="T18" fmla="*/ 96 w 156"/>
                    <a:gd name="T19" fmla="*/ 0 h 58"/>
                    <a:gd name="T20" fmla="*/ 102 w 156"/>
                    <a:gd name="T21" fmla="*/ 0 h 58"/>
                    <a:gd name="T22" fmla="*/ 108 w 156"/>
                    <a:gd name="T23" fmla="*/ 0 h 58"/>
                    <a:gd name="T24" fmla="*/ 112 w 156"/>
                    <a:gd name="T25" fmla="*/ 4 h 58"/>
                    <a:gd name="T26" fmla="*/ 116 w 156"/>
                    <a:gd name="T27" fmla="*/ 8 h 58"/>
                    <a:gd name="T28" fmla="*/ 116 w 156"/>
                    <a:gd name="T29" fmla="*/ 16 h 58"/>
                    <a:gd name="T30" fmla="*/ 114 w 156"/>
                    <a:gd name="T31" fmla="*/ 24 h 58"/>
                    <a:gd name="T32" fmla="*/ 156 w 156"/>
                    <a:gd name="T33" fmla="*/ 24 h 58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156"/>
                    <a:gd name="T52" fmla="*/ 0 h 58"/>
                    <a:gd name="T53" fmla="*/ 156 w 156"/>
                    <a:gd name="T54" fmla="*/ 58 h 58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156" h="58">
                      <a:moveTo>
                        <a:pt x="156" y="24"/>
                      </a:moveTo>
                      <a:lnTo>
                        <a:pt x="140" y="50"/>
                      </a:lnTo>
                      <a:lnTo>
                        <a:pt x="0" y="58"/>
                      </a:lnTo>
                      <a:lnTo>
                        <a:pt x="12" y="28"/>
                      </a:lnTo>
                      <a:lnTo>
                        <a:pt x="64" y="22"/>
                      </a:lnTo>
                      <a:lnTo>
                        <a:pt x="86" y="4"/>
                      </a:lnTo>
                      <a:lnTo>
                        <a:pt x="90" y="2"/>
                      </a:lnTo>
                      <a:lnTo>
                        <a:pt x="96" y="0"/>
                      </a:lnTo>
                      <a:lnTo>
                        <a:pt x="102" y="0"/>
                      </a:lnTo>
                      <a:lnTo>
                        <a:pt x="108" y="0"/>
                      </a:lnTo>
                      <a:lnTo>
                        <a:pt x="112" y="4"/>
                      </a:lnTo>
                      <a:lnTo>
                        <a:pt x="116" y="8"/>
                      </a:lnTo>
                      <a:lnTo>
                        <a:pt x="116" y="16"/>
                      </a:lnTo>
                      <a:lnTo>
                        <a:pt x="114" y="24"/>
                      </a:lnTo>
                      <a:lnTo>
                        <a:pt x="156" y="24"/>
                      </a:lnTo>
                      <a:close/>
                    </a:path>
                  </a:pathLst>
                </a:custGeom>
                <a:solidFill>
                  <a:srgbClr val="9A9A9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1017" name="Freeform 508"/>
                <p:cNvSpPr>
                  <a:spLocks/>
                </p:cNvSpPr>
                <p:nvPr/>
              </p:nvSpPr>
              <p:spPr bwMode="auto">
                <a:xfrm>
                  <a:off x="2400" y="3604"/>
                  <a:ext cx="10" cy="8"/>
                </a:xfrm>
                <a:custGeom>
                  <a:avLst/>
                  <a:gdLst>
                    <a:gd name="T0" fmla="*/ 0 w 10"/>
                    <a:gd name="T1" fmla="*/ 8 h 8"/>
                    <a:gd name="T2" fmla="*/ 0 w 10"/>
                    <a:gd name="T3" fmla="*/ 8 h 8"/>
                    <a:gd name="T4" fmla="*/ 2 w 10"/>
                    <a:gd name="T5" fmla="*/ 8 h 8"/>
                    <a:gd name="T6" fmla="*/ 6 w 10"/>
                    <a:gd name="T7" fmla="*/ 8 h 8"/>
                    <a:gd name="T8" fmla="*/ 6 w 10"/>
                    <a:gd name="T9" fmla="*/ 8 h 8"/>
                    <a:gd name="T10" fmla="*/ 8 w 10"/>
                    <a:gd name="T11" fmla="*/ 6 h 8"/>
                    <a:gd name="T12" fmla="*/ 10 w 10"/>
                    <a:gd name="T13" fmla="*/ 2 h 8"/>
                    <a:gd name="T14" fmla="*/ 10 w 10"/>
                    <a:gd name="T15" fmla="*/ 2 h 8"/>
                    <a:gd name="T16" fmla="*/ 6 w 10"/>
                    <a:gd name="T17" fmla="*/ 0 h 8"/>
                    <a:gd name="T18" fmla="*/ 2 w 10"/>
                    <a:gd name="T19" fmla="*/ 2 h 8"/>
                    <a:gd name="T20" fmla="*/ 2 w 10"/>
                    <a:gd name="T21" fmla="*/ 2 h 8"/>
                    <a:gd name="T22" fmla="*/ 0 w 10"/>
                    <a:gd name="T23" fmla="*/ 4 h 8"/>
                    <a:gd name="T24" fmla="*/ 0 w 10"/>
                    <a:gd name="T25" fmla="*/ 8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"/>
                    <a:gd name="T40" fmla="*/ 0 h 8"/>
                    <a:gd name="T41" fmla="*/ 10 w 10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" h="8">
                      <a:moveTo>
                        <a:pt x="0" y="8"/>
                      </a:move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6" y="8"/>
                      </a:lnTo>
                      <a:lnTo>
                        <a:pt x="8" y="6"/>
                      </a:lnTo>
                      <a:lnTo>
                        <a:pt x="10" y="2"/>
                      </a:lnTo>
                      <a:lnTo>
                        <a:pt x="6" y="0"/>
                      </a:lnTo>
                      <a:lnTo>
                        <a:pt x="2" y="2"/>
                      </a:lnTo>
                      <a:lnTo>
                        <a:pt x="0" y="4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2A2A2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1018" name="Freeform 509"/>
                <p:cNvSpPr>
                  <a:spLocks/>
                </p:cNvSpPr>
                <p:nvPr/>
              </p:nvSpPr>
              <p:spPr bwMode="auto">
                <a:xfrm>
                  <a:off x="2400" y="3604"/>
                  <a:ext cx="10" cy="8"/>
                </a:xfrm>
                <a:custGeom>
                  <a:avLst/>
                  <a:gdLst>
                    <a:gd name="T0" fmla="*/ 0 w 10"/>
                    <a:gd name="T1" fmla="*/ 8 h 8"/>
                    <a:gd name="T2" fmla="*/ 0 w 10"/>
                    <a:gd name="T3" fmla="*/ 8 h 8"/>
                    <a:gd name="T4" fmla="*/ 2 w 10"/>
                    <a:gd name="T5" fmla="*/ 8 h 8"/>
                    <a:gd name="T6" fmla="*/ 6 w 10"/>
                    <a:gd name="T7" fmla="*/ 8 h 8"/>
                    <a:gd name="T8" fmla="*/ 6 w 10"/>
                    <a:gd name="T9" fmla="*/ 8 h 8"/>
                    <a:gd name="T10" fmla="*/ 8 w 10"/>
                    <a:gd name="T11" fmla="*/ 6 h 8"/>
                    <a:gd name="T12" fmla="*/ 10 w 10"/>
                    <a:gd name="T13" fmla="*/ 2 h 8"/>
                    <a:gd name="T14" fmla="*/ 10 w 10"/>
                    <a:gd name="T15" fmla="*/ 2 h 8"/>
                    <a:gd name="T16" fmla="*/ 6 w 10"/>
                    <a:gd name="T17" fmla="*/ 0 h 8"/>
                    <a:gd name="T18" fmla="*/ 2 w 10"/>
                    <a:gd name="T19" fmla="*/ 2 h 8"/>
                    <a:gd name="T20" fmla="*/ 2 w 10"/>
                    <a:gd name="T21" fmla="*/ 2 h 8"/>
                    <a:gd name="T22" fmla="*/ 0 w 10"/>
                    <a:gd name="T23" fmla="*/ 4 h 8"/>
                    <a:gd name="T24" fmla="*/ 0 w 10"/>
                    <a:gd name="T25" fmla="*/ 8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"/>
                    <a:gd name="T40" fmla="*/ 0 h 8"/>
                    <a:gd name="T41" fmla="*/ 10 w 10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" h="8">
                      <a:moveTo>
                        <a:pt x="0" y="8"/>
                      </a:move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6" y="8"/>
                      </a:lnTo>
                      <a:lnTo>
                        <a:pt x="8" y="6"/>
                      </a:lnTo>
                      <a:lnTo>
                        <a:pt x="10" y="2"/>
                      </a:lnTo>
                      <a:lnTo>
                        <a:pt x="6" y="0"/>
                      </a:lnTo>
                      <a:lnTo>
                        <a:pt x="2" y="2"/>
                      </a:lnTo>
                      <a:lnTo>
                        <a:pt x="0" y="4"/>
                      </a:lnTo>
                      <a:lnTo>
                        <a:pt x="0" y="8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1019" name="Freeform 510"/>
                <p:cNvSpPr>
                  <a:spLocks/>
                </p:cNvSpPr>
                <p:nvPr/>
              </p:nvSpPr>
              <p:spPr bwMode="auto">
                <a:xfrm>
                  <a:off x="2110" y="3318"/>
                  <a:ext cx="68" cy="12"/>
                </a:xfrm>
                <a:custGeom>
                  <a:avLst/>
                  <a:gdLst>
                    <a:gd name="T0" fmla="*/ 68 w 68"/>
                    <a:gd name="T1" fmla="*/ 4 h 12"/>
                    <a:gd name="T2" fmla="*/ 68 w 68"/>
                    <a:gd name="T3" fmla="*/ 4 h 12"/>
                    <a:gd name="T4" fmla="*/ 62 w 68"/>
                    <a:gd name="T5" fmla="*/ 6 h 12"/>
                    <a:gd name="T6" fmla="*/ 50 w 68"/>
                    <a:gd name="T7" fmla="*/ 8 h 12"/>
                    <a:gd name="T8" fmla="*/ 28 w 68"/>
                    <a:gd name="T9" fmla="*/ 8 h 12"/>
                    <a:gd name="T10" fmla="*/ 14 w 68"/>
                    <a:gd name="T11" fmla="*/ 4 h 12"/>
                    <a:gd name="T12" fmla="*/ 0 w 68"/>
                    <a:gd name="T13" fmla="*/ 0 h 12"/>
                    <a:gd name="T14" fmla="*/ 0 w 68"/>
                    <a:gd name="T15" fmla="*/ 0 h 12"/>
                    <a:gd name="T16" fmla="*/ 6 w 68"/>
                    <a:gd name="T17" fmla="*/ 4 h 12"/>
                    <a:gd name="T18" fmla="*/ 22 w 68"/>
                    <a:gd name="T19" fmla="*/ 10 h 12"/>
                    <a:gd name="T20" fmla="*/ 32 w 68"/>
                    <a:gd name="T21" fmla="*/ 12 h 12"/>
                    <a:gd name="T22" fmla="*/ 44 w 68"/>
                    <a:gd name="T23" fmla="*/ 12 h 12"/>
                    <a:gd name="T24" fmla="*/ 56 w 68"/>
                    <a:gd name="T25" fmla="*/ 10 h 12"/>
                    <a:gd name="T26" fmla="*/ 68 w 68"/>
                    <a:gd name="T27" fmla="*/ 4 h 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68"/>
                    <a:gd name="T43" fmla="*/ 0 h 12"/>
                    <a:gd name="T44" fmla="*/ 68 w 68"/>
                    <a:gd name="T45" fmla="*/ 12 h 12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68" h="12">
                      <a:moveTo>
                        <a:pt x="68" y="4"/>
                      </a:moveTo>
                      <a:lnTo>
                        <a:pt x="68" y="4"/>
                      </a:lnTo>
                      <a:lnTo>
                        <a:pt x="62" y="6"/>
                      </a:lnTo>
                      <a:lnTo>
                        <a:pt x="50" y="8"/>
                      </a:lnTo>
                      <a:lnTo>
                        <a:pt x="28" y="8"/>
                      </a:lnTo>
                      <a:lnTo>
                        <a:pt x="14" y="4"/>
                      </a:lnTo>
                      <a:lnTo>
                        <a:pt x="0" y="0"/>
                      </a:lnTo>
                      <a:lnTo>
                        <a:pt x="6" y="4"/>
                      </a:lnTo>
                      <a:lnTo>
                        <a:pt x="22" y="10"/>
                      </a:lnTo>
                      <a:lnTo>
                        <a:pt x="32" y="12"/>
                      </a:lnTo>
                      <a:lnTo>
                        <a:pt x="44" y="12"/>
                      </a:lnTo>
                      <a:lnTo>
                        <a:pt x="56" y="10"/>
                      </a:lnTo>
                      <a:lnTo>
                        <a:pt x="68" y="4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1020" name="Freeform 511"/>
                <p:cNvSpPr>
                  <a:spLocks/>
                </p:cNvSpPr>
                <p:nvPr/>
              </p:nvSpPr>
              <p:spPr bwMode="auto">
                <a:xfrm>
                  <a:off x="2110" y="3318"/>
                  <a:ext cx="68" cy="12"/>
                </a:xfrm>
                <a:custGeom>
                  <a:avLst/>
                  <a:gdLst>
                    <a:gd name="T0" fmla="*/ 68 w 68"/>
                    <a:gd name="T1" fmla="*/ 4 h 12"/>
                    <a:gd name="T2" fmla="*/ 68 w 68"/>
                    <a:gd name="T3" fmla="*/ 4 h 12"/>
                    <a:gd name="T4" fmla="*/ 62 w 68"/>
                    <a:gd name="T5" fmla="*/ 6 h 12"/>
                    <a:gd name="T6" fmla="*/ 50 w 68"/>
                    <a:gd name="T7" fmla="*/ 8 h 12"/>
                    <a:gd name="T8" fmla="*/ 28 w 68"/>
                    <a:gd name="T9" fmla="*/ 8 h 12"/>
                    <a:gd name="T10" fmla="*/ 14 w 68"/>
                    <a:gd name="T11" fmla="*/ 4 h 12"/>
                    <a:gd name="T12" fmla="*/ 0 w 68"/>
                    <a:gd name="T13" fmla="*/ 0 h 12"/>
                    <a:gd name="T14" fmla="*/ 0 w 68"/>
                    <a:gd name="T15" fmla="*/ 0 h 12"/>
                    <a:gd name="T16" fmla="*/ 6 w 68"/>
                    <a:gd name="T17" fmla="*/ 4 h 12"/>
                    <a:gd name="T18" fmla="*/ 22 w 68"/>
                    <a:gd name="T19" fmla="*/ 10 h 12"/>
                    <a:gd name="T20" fmla="*/ 32 w 68"/>
                    <a:gd name="T21" fmla="*/ 12 h 12"/>
                    <a:gd name="T22" fmla="*/ 44 w 68"/>
                    <a:gd name="T23" fmla="*/ 12 h 12"/>
                    <a:gd name="T24" fmla="*/ 56 w 68"/>
                    <a:gd name="T25" fmla="*/ 10 h 12"/>
                    <a:gd name="T26" fmla="*/ 68 w 68"/>
                    <a:gd name="T27" fmla="*/ 4 h 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68"/>
                    <a:gd name="T43" fmla="*/ 0 h 12"/>
                    <a:gd name="T44" fmla="*/ 68 w 68"/>
                    <a:gd name="T45" fmla="*/ 12 h 12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68" h="12">
                      <a:moveTo>
                        <a:pt x="68" y="4"/>
                      </a:moveTo>
                      <a:lnTo>
                        <a:pt x="68" y="4"/>
                      </a:lnTo>
                      <a:lnTo>
                        <a:pt x="62" y="6"/>
                      </a:lnTo>
                      <a:lnTo>
                        <a:pt x="50" y="8"/>
                      </a:lnTo>
                      <a:lnTo>
                        <a:pt x="28" y="8"/>
                      </a:lnTo>
                      <a:lnTo>
                        <a:pt x="14" y="4"/>
                      </a:lnTo>
                      <a:lnTo>
                        <a:pt x="0" y="0"/>
                      </a:lnTo>
                      <a:lnTo>
                        <a:pt x="6" y="4"/>
                      </a:lnTo>
                      <a:lnTo>
                        <a:pt x="22" y="10"/>
                      </a:lnTo>
                      <a:lnTo>
                        <a:pt x="32" y="12"/>
                      </a:lnTo>
                      <a:lnTo>
                        <a:pt x="44" y="12"/>
                      </a:lnTo>
                      <a:lnTo>
                        <a:pt x="56" y="10"/>
                      </a:lnTo>
                      <a:lnTo>
                        <a:pt x="68" y="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1021" name="Freeform 512"/>
                <p:cNvSpPr>
                  <a:spLocks/>
                </p:cNvSpPr>
                <p:nvPr/>
              </p:nvSpPr>
              <p:spPr bwMode="auto">
                <a:xfrm>
                  <a:off x="1862" y="3430"/>
                  <a:ext cx="208" cy="236"/>
                </a:xfrm>
                <a:custGeom>
                  <a:avLst/>
                  <a:gdLst>
                    <a:gd name="T0" fmla="*/ 0 w 208"/>
                    <a:gd name="T1" fmla="*/ 0 h 236"/>
                    <a:gd name="T2" fmla="*/ 68 w 208"/>
                    <a:gd name="T3" fmla="*/ 120 h 236"/>
                    <a:gd name="T4" fmla="*/ 68 w 208"/>
                    <a:gd name="T5" fmla="*/ 120 h 236"/>
                    <a:gd name="T6" fmla="*/ 108 w 208"/>
                    <a:gd name="T7" fmla="*/ 90 h 236"/>
                    <a:gd name="T8" fmla="*/ 146 w 208"/>
                    <a:gd name="T9" fmla="*/ 64 h 236"/>
                    <a:gd name="T10" fmla="*/ 166 w 208"/>
                    <a:gd name="T11" fmla="*/ 52 h 236"/>
                    <a:gd name="T12" fmla="*/ 184 w 208"/>
                    <a:gd name="T13" fmla="*/ 44 h 236"/>
                    <a:gd name="T14" fmla="*/ 208 w 208"/>
                    <a:gd name="T15" fmla="*/ 236 h 236"/>
                    <a:gd name="T16" fmla="*/ 166 w 208"/>
                    <a:gd name="T17" fmla="*/ 84 h 236"/>
                    <a:gd name="T18" fmla="*/ 64 w 208"/>
                    <a:gd name="T19" fmla="*/ 132 h 236"/>
                    <a:gd name="T20" fmla="*/ 64 w 208"/>
                    <a:gd name="T21" fmla="*/ 132 h 236"/>
                    <a:gd name="T22" fmla="*/ 34 w 208"/>
                    <a:gd name="T23" fmla="*/ 80 h 236"/>
                    <a:gd name="T24" fmla="*/ 14 w 208"/>
                    <a:gd name="T25" fmla="*/ 36 h 236"/>
                    <a:gd name="T26" fmla="*/ 4 w 208"/>
                    <a:gd name="T27" fmla="*/ 16 h 236"/>
                    <a:gd name="T28" fmla="*/ 0 w 208"/>
                    <a:gd name="T29" fmla="*/ 0 h 2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08"/>
                    <a:gd name="T46" fmla="*/ 0 h 236"/>
                    <a:gd name="T47" fmla="*/ 208 w 208"/>
                    <a:gd name="T48" fmla="*/ 236 h 2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08" h="236">
                      <a:moveTo>
                        <a:pt x="0" y="0"/>
                      </a:moveTo>
                      <a:lnTo>
                        <a:pt x="68" y="120"/>
                      </a:lnTo>
                      <a:lnTo>
                        <a:pt x="108" y="90"/>
                      </a:lnTo>
                      <a:lnTo>
                        <a:pt x="146" y="64"/>
                      </a:lnTo>
                      <a:lnTo>
                        <a:pt x="166" y="52"/>
                      </a:lnTo>
                      <a:lnTo>
                        <a:pt x="184" y="44"/>
                      </a:lnTo>
                      <a:lnTo>
                        <a:pt x="208" y="236"/>
                      </a:lnTo>
                      <a:lnTo>
                        <a:pt x="166" y="84"/>
                      </a:lnTo>
                      <a:lnTo>
                        <a:pt x="64" y="132"/>
                      </a:lnTo>
                      <a:lnTo>
                        <a:pt x="34" y="80"/>
                      </a:lnTo>
                      <a:lnTo>
                        <a:pt x="14" y="36"/>
                      </a:lnTo>
                      <a:lnTo>
                        <a:pt x="4" y="1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1022" name="Freeform 513"/>
                <p:cNvSpPr>
                  <a:spLocks/>
                </p:cNvSpPr>
                <p:nvPr/>
              </p:nvSpPr>
              <p:spPr bwMode="auto">
                <a:xfrm>
                  <a:off x="1862" y="3430"/>
                  <a:ext cx="208" cy="236"/>
                </a:xfrm>
                <a:custGeom>
                  <a:avLst/>
                  <a:gdLst>
                    <a:gd name="T0" fmla="*/ 0 w 208"/>
                    <a:gd name="T1" fmla="*/ 0 h 236"/>
                    <a:gd name="T2" fmla="*/ 68 w 208"/>
                    <a:gd name="T3" fmla="*/ 120 h 236"/>
                    <a:gd name="T4" fmla="*/ 68 w 208"/>
                    <a:gd name="T5" fmla="*/ 120 h 236"/>
                    <a:gd name="T6" fmla="*/ 108 w 208"/>
                    <a:gd name="T7" fmla="*/ 90 h 236"/>
                    <a:gd name="T8" fmla="*/ 146 w 208"/>
                    <a:gd name="T9" fmla="*/ 64 h 236"/>
                    <a:gd name="T10" fmla="*/ 166 w 208"/>
                    <a:gd name="T11" fmla="*/ 52 h 236"/>
                    <a:gd name="T12" fmla="*/ 184 w 208"/>
                    <a:gd name="T13" fmla="*/ 44 h 236"/>
                    <a:gd name="T14" fmla="*/ 208 w 208"/>
                    <a:gd name="T15" fmla="*/ 236 h 236"/>
                    <a:gd name="T16" fmla="*/ 166 w 208"/>
                    <a:gd name="T17" fmla="*/ 84 h 236"/>
                    <a:gd name="T18" fmla="*/ 64 w 208"/>
                    <a:gd name="T19" fmla="*/ 132 h 236"/>
                    <a:gd name="T20" fmla="*/ 64 w 208"/>
                    <a:gd name="T21" fmla="*/ 132 h 236"/>
                    <a:gd name="T22" fmla="*/ 34 w 208"/>
                    <a:gd name="T23" fmla="*/ 80 h 236"/>
                    <a:gd name="T24" fmla="*/ 14 w 208"/>
                    <a:gd name="T25" fmla="*/ 36 h 236"/>
                    <a:gd name="T26" fmla="*/ 4 w 208"/>
                    <a:gd name="T27" fmla="*/ 16 h 236"/>
                    <a:gd name="T28" fmla="*/ 0 w 208"/>
                    <a:gd name="T29" fmla="*/ 0 h 2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08"/>
                    <a:gd name="T46" fmla="*/ 0 h 236"/>
                    <a:gd name="T47" fmla="*/ 208 w 208"/>
                    <a:gd name="T48" fmla="*/ 236 h 2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08" h="236">
                      <a:moveTo>
                        <a:pt x="0" y="0"/>
                      </a:moveTo>
                      <a:lnTo>
                        <a:pt x="68" y="120"/>
                      </a:lnTo>
                      <a:lnTo>
                        <a:pt x="108" y="90"/>
                      </a:lnTo>
                      <a:lnTo>
                        <a:pt x="146" y="64"/>
                      </a:lnTo>
                      <a:lnTo>
                        <a:pt x="166" y="52"/>
                      </a:lnTo>
                      <a:lnTo>
                        <a:pt x="184" y="44"/>
                      </a:lnTo>
                      <a:lnTo>
                        <a:pt x="208" y="236"/>
                      </a:lnTo>
                      <a:lnTo>
                        <a:pt x="166" y="84"/>
                      </a:lnTo>
                      <a:lnTo>
                        <a:pt x="64" y="132"/>
                      </a:lnTo>
                      <a:lnTo>
                        <a:pt x="34" y="80"/>
                      </a:lnTo>
                      <a:lnTo>
                        <a:pt x="14" y="36"/>
                      </a:lnTo>
                      <a:lnTo>
                        <a:pt x="4" y="16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1023" name="Freeform 514"/>
                <p:cNvSpPr>
                  <a:spLocks/>
                </p:cNvSpPr>
                <p:nvPr/>
              </p:nvSpPr>
              <p:spPr bwMode="auto">
                <a:xfrm>
                  <a:off x="2062" y="3482"/>
                  <a:ext cx="100" cy="132"/>
                </a:xfrm>
                <a:custGeom>
                  <a:avLst/>
                  <a:gdLst>
                    <a:gd name="T0" fmla="*/ 26 w 100"/>
                    <a:gd name="T1" fmla="*/ 0 h 132"/>
                    <a:gd name="T2" fmla="*/ 92 w 100"/>
                    <a:gd name="T3" fmla="*/ 78 h 132"/>
                    <a:gd name="T4" fmla="*/ 92 w 100"/>
                    <a:gd name="T5" fmla="*/ 0 h 132"/>
                    <a:gd name="T6" fmla="*/ 92 w 100"/>
                    <a:gd name="T7" fmla="*/ 0 h 132"/>
                    <a:gd name="T8" fmla="*/ 94 w 100"/>
                    <a:gd name="T9" fmla="*/ 8 h 132"/>
                    <a:gd name="T10" fmla="*/ 98 w 100"/>
                    <a:gd name="T11" fmla="*/ 32 h 132"/>
                    <a:gd name="T12" fmla="*/ 100 w 100"/>
                    <a:gd name="T13" fmla="*/ 48 h 132"/>
                    <a:gd name="T14" fmla="*/ 100 w 100"/>
                    <a:gd name="T15" fmla="*/ 66 h 132"/>
                    <a:gd name="T16" fmla="*/ 100 w 100"/>
                    <a:gd name="T17" fmla="*/ 82 h 132"/>
                    <a:gd name="T18" fmla="*/ 98 w 100"/>
                    <a:gd name="T19" fmla="*/ 100 h 132"/>
                    <a:gd name="T20" fmla="*/ 26 w 100"/>
                    <a:gd name="T21" fmla="*/ 28 h 132"/>
                    <a:gd name="T22" fmla="*/ 0 w 100"/>
                    <a:gd name="T23" fmla="*/ 132 h 132"/>
                    <a:gd name="T24" fmla="*/ 0 w 100"/>
                    <a:gd name="T25" fmla="*/ 132 h 132"/>
                    <a:gd name="T26" fmla="*/ 2 w 100"/>
                    <a:gd name="T27" fmla="*/ 110 h 132"/>
                    <a:gd name="T28" fmla="*/ 10 w 100"/>
                    <a:gd name="T29" fmla="*/ 64 h 132"/>
                    <a:gd name="T30" fmla="*/ 18 w 100"/>
                    <a:gd name="T31" fmla="*/ 18 h 132"/>
                    <a:gd name="T32" fmla="*/ 22 w 100"/>
                    <a:gd name="T33" fmla="*/ 4 h 132"/>
                    <a:gd name="T34" fmla="*/ 24 w 100"/>
                    <a:gd name="T35" fmla="*/ 0 h 132"/>
                    <a:gd name="T36" fmla="*/ 26 w 100"/>
                    <a:gd name="T37" fmla="*/ 0 h 13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0"/>
                    <a:gd name="T58" fmla="*/ 0 h 132"/>
                    <a:gd name="T59" fmla="*/ 100 w 100"/>
                    <a:gd name="T60" fmla="*/ 132 h 13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0" h="132">
                      <a:moveTo>
                        <a:pt x="26" y="0"/>
                      </a:moveTo>
                      <a:lnTo>
                        <a:pt x="92" y="78"/>
                      </a:lnTo>
                      <a:lnTo>
                        <a:pt x="92" y="0"/>
                      </a:lnTo>
                      <a:lnTo>
                        <a:pt x="94" y="8"/>
                      </a:lnTo>
                      <a:lnTo>
                        <a:pt x="98" y="32"/>
                      </a:lnTo>
                      <a:lnTo>
                        <a:pt x="100" y="48"/>
                      </a:lnTo>
                      <a:lnTo>
                        <a:pt x="100" y="66"/>
                      </a:lnTo>
                      <a:lnTo>
                        <a:pt x="100" y="82"/>
                      </a:lnTo>
                      <a:lnTo>
                        <a:pt x="98" y="100"/>
                      </a:lnTo>
                      <a:lnTo>
                        <a:pt x="26" y="28"/>
                      </a:lnTo>
                      <a:lnTo>
                        <a:pt x="0" y="132"/>
                      </a:lnTo>
                      <a:lnTo>
                        <a:pt x="2" y="110"/>
                      </a:lnTo>
                      <a:lnTo>
                        <a:pt x="10" y="64"/>
                      </a:lnTo>
                      <a:lnTo>
                        <a:pt x="18" y="18"/>
                      </a:lnTo>
                      <a:lnTo>
                        <a:pt x="22" y="4"/>
                      </a:lnTo>
                      <a:lnTo>
                        <a:pt x="24" y="0"/>
                      </a:lnTo>
                      <a:lnTo>
                        <a:pt x="26" y="0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1024" name="Freeform 515"/>
                <p:cNvSpPr>
                  <a:spLocks/>
                </p:cNvSpPr>
                <p:nvPr/>
              </p:nvSpPr>
              <p:spPr bwMode="auto">
                <a:xfrm>
                  <a:off x="2062" y="3482"/>
                  <a:ext cx="100" cy="132"/>
                </a:xfrm>
                <a:custGeom>
                  <a:avLst/>
                  <a:gdLst>
                    <a:gd name="T0" fmla="*/ 26 w 100"/>
                    <a:gd name="T1" fmla="*/ 0 h 132"/>
                    <a:gd name="T2" fmla="*/ 92 w 100"/>
                    <a:gd name="T3" fmla="*/ 78 h 132"/>
                    <a:gd name="T4" fmla="*/ 92 w 100"/>
                    <a:gd name="T5" fmla="*/ 0 h 132"/>
                    <a:gd name="T6" fmla="*/ 92 w 100"/>
                    <a:gd name="T7" fmla="*/ 0 h 132"/>
                    <a:gd name="T8" fmla="*/ 94 w 100"/>
                    <a:gd name="T9" fmla="*/ 8 h 132"/>
                    <a:gd name="T10" fmla="*/ 98 w 100"/>
                    <a:gd name="T11" fmla="*/ 32 h 132"/>
                    <a:gd name="T12" fmla="*/ 100 w 100"/>
                    <a:gd name="T13" fmla="*/ 48 h 132"/>
                    <a:gd name="T14" fmla="*/ 100 w 100"/>
                    <a:gd name="T15" fmla="*/ 66 h 132"/>
                    <a:gd name="T16" fmla="*/ 100 w 100"/>
                    <a:gd name="T17" fmla="*/ 82 h 132"/>
                    <a:gd name="T18" fmla="*/ 98 w 100"/>
                    <a:gd name="T19" fmla="*/ 100 h 132"/>
                    <a:gd name="T20" fmla="*/ 26 w 100"/>
                    <a:gd name="T21" fmla="*/ 28 h 132"/>
                    <a:gd name="T22" fmla="*/ 0 w 100"/>
                    <a:gd name="T23" fmla="*/ 132 h 132"/>
                    <a:gd name="T24" fmla="*/ 0 w 100"/>
                    <a:gd name="T25" fmla="*/ 132 h 132"/>
                    <a:gd name="T26" fmla="*/ 2 w 100"/>
                    <a:gd name="T27" fmla="*/ 110 h 132"/>
                    <a:gd name="T28" fmla="*/ 10 w 100"/>
                    <a:gd name="T29" fmla="*/ 64 h 132"/>
                    <a:gd name="T30" fmla="*/ 18 w 100"/>
                    <a:gd name="T31" fmla="*/ 18 h 132"/>
                    <a:gd name="T32" fmla="*/ 22 w 100"/>
                    <a:gd name="T33" fmla="*/ 4 h 132"/>
                    <a:gd name="T34" fmla="*/ 24 w 100"/>
                    <a:gd name="T35" fmla="*/ 0 h 132"/>
                    <a:gd name="T36" fmla="*/ 26 w 100"/>
                    <a:gd name="T37" fmla="*/ 0 h 13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0"/>
                    <a:gd name="T58" fmla="*/ 0 h 132"/>
                    <a:gd name="T59" fmla="*/ 100 w 100"/>
                    <a:gd name="T60" fmla="*/ 132 h 13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0" h="132">
                      <a:moveTo>
                        <a:pt x="26" y="0"/>
                      </a:moveTo>
                      <a:lnTo>
                        <a:pt x="92" y="78"/>
                      </a:lnTo>
                      <a:lnTo>
                        <a:pt x="92" y="0"/>
                      </a:lnTo>
                      <a:lnTo>
                        <a:pt x="94" y="8"/>
                      </a:lnTo>
                      <a:lnTo>
                        <a:pt x="98" y="32"/>
                      </a:lnTo>
                      <a:lnTo>
                        <a:pt x="100" y="48"/>
                      </a:lnTo>
                      <a:lnTo>
                        <a:pt x="100" y="66"/>
                      </a:lnTo>
                      <a:lnTo>
                        <a:pt x="100" y="82"/>
                      </a:lnTo>
                      <a:lnTo>
                        <a:pt x="98" y="100"/>
                      </a:lnTo>
                      <a:lnTo>
                        <a:pt x="26" y="28"/>
                      </a:lnTo>
                      <a:lnTo>
                        <a:pt x="0" y="132"/>
                      </a:lnTo>
                      <a:lnTo>
                        <a:pt x="2" y="110"/>
                      </a:lnTo>
                      <a:lnTo>
                        <a:pt x="10" y="64"/>
                      </a:lnTo>
                      <a:lnTo>
                        <a:pt x="18" y="18"/>
                      </a:lnTo>
                      <a:lnTo>
                        <a:pt x="22" y="4"/>
                      </a:lnTo>
                      <a:lnTo>
                        <a:pt x="24" y="0"/>
                      </a:lnTo>
                      <a:lnTo>
                        <a:pt x="2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1025" name="Freeform 516"/>
                <p:cNvSpPr>
                  <a:spLocks/>
                </p:cNvSpPr>
                <p:nvPr/>
              </p:nvSpPr>
              <p:spPr bwMode="auto">
                <a:xfrm>
                  <a:off x="2004" y="3800"/>
                  <a:ext cx="312" cy="242"/>
                </a:xfrm>
                <a:custGeom>
                  <a:avLst/>
                  <a:gdLst>
                    <a:gd name="T0" fmla="*/ 0 w 312"/>
                    <a:gd name="T1" fmla="*/ 172 h 242"/>
                    <a:gd name="T2" fmla="*/ 54 w 312"/>
                    <a:gd name="T3" fmla="*/ 148 h 242"/>
                    <a:gd name="T4" fmla="*/ 70 w 312"/>
                    <a:gd name="T5" fmla="*/ 134 h 242"/>
                    <a:gd name="T6" fmla="*/ 132 w 312"/>
                    <a:gd name="T7" fmla="*/ 44 h 242"/>
                    <a:gd name="T8" fmla="*/ 270 w 312"/>
                    <a:gd name="T9" fmla="*/ 0 h 242"/>
                    <a:gd name="T10" fmla="*/ 272 w 312"/>
                    <a:gd name="T11" fmla="*/ 2 h 242"/>
                    <a:gd name="T12" fmla="*/ 274 w 312"/>
                    <a:gd name="T13" fmla="*/ 12 h 242"/>
                    <a:gd name="T14" fmla="*/ 266 w 312"/>
                    <a:gd name="T15" fmla="*/ 18 h 242"/>
                    <a:gd name="T16" fmla="*/ 214 w 312"/>
                    <a:gd name="T17" fmla="*/ 24 h 242"/>
                    <a:gd name="T18" fmla="*/ 156 w 312"/>
                    <a:gd name="T19" fmla="*/ 60 h 242"/>
                    <a:gd name="T20" fmla="*/ 232 w 312"/>
                    <a:gd name="T21" fmla="*/ 42 h 242"/>
                    <a:gd name="T22" fmla="*/ 272 w 312"/>
                    <a:gd name="T23" fmla="*/ 42 h 242"/>
                    <a:gd name="T24" fmla="*/ 306 w 312"/>
                    <a:gd name="T25" fmla="*/ 42 h 242"/>
                    <a:gd name="T26" fmla="*/ 312 w 312"/>
                    <a:gd name="T27" fmla="*/ 52 h 242"/>
                    <a:gd name="T28" fmla="*/ 310 w 312"/>
                    <a:gd name="T29" fmla="*/ 60 h 242"/>
                    <a:gd name="T30" fmla="*/ 298 w 312"/>
                    <a:gd name="T31" fmla="*/ 66 h 242"/>
                    <a:gd name="T32" fmla="*/ 300 w 312"/>
                    <a:gd name="T33" fmla="*/ 68 h 242"/>
                    <a:gd name="T34" fmla="*/ 304 w 312"/>
                    <a:gd name="T35" fmla="*/ 76 h 242"/>
                    <a:gd name="T36" fmla="*/ 298 w 312"/>
                    <a:gd name="T37" fmla="*/ 82 h 242"/>
                    <a:gd name="T38" fmla="*/ 246 w 312"/>
                    <a:gd name="T39" fmla="*/ 98 h 242"/>
                    <a:gd name="T40" fmla="*/ 252 w 312"/>
                    <a:gd name="T41" fmla="*/ 108 h 242"/>
                    <a:gd name="T42" fmla="*/ 282 w 312"/>
                    <a:gd name="T43" fmla="*/ 100 h 242"/>
                    <a:gd name="T44" fmla="*/ 284 w 312"/>
                    <a:gd name="T45" fmla="*/ 108 h 242"/>
                    <a:gd name="T46" fmla="*/ 280 w 312"/>
                    <a:gd name="T47" fmla="*/ 114 h 242"/>
                    <a:gd name="T48" fmla="*/ 270 w 312"/>
                    <a:gd name="T49" fmla="*/ 120 h 242"/>
                    <a:gd name="T50" fmla="*/ 232 w 312"/>
                    <a:gd name="T51" fmla="*/ 134 h 242"/>
                    <a:gd name="T52" fmla="*/ 194 w 312"/>
                    <a:gd name="T53" fmla="*/ 148 h 242"/>
                    <a:gd name="T54" fmla="*/ 124 w 312"/>
                    <a:gd name="T55" fmla="*/ 202 h 242"/>
                    <a:gd name="T56" fmla="*/ 110 w 312"/>
                    <a:gd name="T57" fmla="*/ 208 h 242"/>
                    <a:gd name="T58" fmla="*/ 90 w 312"/>
                    <a:gd name="T59" fmla="*/ 210 h 242"/>
                    <a:gd name="T60" fmla="*/ 22 w 312"/>
                    <a:gd name="T61" fmla="*/ 242 h 242"/>
                    <a:gd name="T62" fmla="*/ 10 w 312"/>
                    <a:gd name="T63" fmla="*/ 224 h 242"/>
                    <a:gd name="T64" fmla="*/ 2 w 312"/>
                    <a:gd name="T65" fmla="*/ 202 h 242"/>
                    <a:gd name="T66" fmla="*/ 0 w 312"/>
                    <a:gd name="T67" fmla="*/ 172 h 24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12"/>
                    <a:gd name="T103" fmla="*/ 0 h 242"/>
                    <a:gd name="T104" fmla="*/ 312 w 312"/>
                    <a:gd name="T105" fmla="*/ 242 h 24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12" h="242">
                      <a:moveTo>
                        <a:pt x="0" y="172"/>
                      </a:moveTo>
                      <a:lnTo>
                        <a:pt x="0" y="172"/>
                      </a:lnTo>
                      <a:lnTo>
                        <a:pt x="30" y="160"/>
                      </a:lnTo>
                      <a:lnTo>
                        <a:pt x="54" y="148"/>
                      </a:lnTo>
                      <a:lnTo>
                        <a:pt x="64" y="142"/>
                      </a:lnTo>
                      <a:lnTo>
                        <a:pt x="70" y="134"/>
                      </a:lnTo>
                      <a:lnTo>
                        <a:pt x="132" y="44"/>
                      </a:lnTo>
                      <a:lnTo>
                        <a:pt x="200" y="2"/>
                      </a:lnTo>
                      <a:lnTo>
                        <a:pt x="270" y="0"/>
                      </a:lnTo>
                      <a:lnTo>
                        <a:pt x="272" y="2"/>
                      </a:lnTo>
                      <a:lnTo>
                        <a:pt x="274" y="8"/>
                      </a:lnTo>
                      <a:lnTo>
                        <a:pt x="274" y="12"/>
                      </a:lnTo>
                      <a:lnTo>
                        <a:pt x="270" y="14"/>
                      </a:lnTo>
                      <a:lnTo>
                        <a:pt x="266" y="18"/>
                      </a:lnTo>
                      <a:lnTo>
                        <a:pt x="258" y="20"/>
                      </a:lnTo>
                      <a:lnTo>
                        <a:pt x="214" y="24"/>
                      </a:lnTo>
                      <a:lnTo>
                        <a:pt x="156" y="60"/>
                      </a:lnTo>
                      <a:lnTo>
                        <a:pt x="232" y="42"/>
                      </a:lnTo>
                      <a:lnTo>
                        <a:pt x="246" y="42"/>
                      </a:lnTo>
                      <a:lnTo>
                        <a:pt x="272" y="42"/>
                      </a:lnTo>
                      <a:lnTo>
                        <a:pt x="306" y="42"/>
                      </a:lnTo>
                      <a:lnTo>
                        <a:pt x="308" y="46"/>
                      </a:lnTo>
                      <a:lnTo>
                        <a:pt x="312" y="52"/>
                      </a:lnTo>
                      <a:lnTo>
                        <a:pt x="312" y="56"/>
                      </a:lnTo>
                      <a:lnTo>
                        <a:pt x="310" y="60"/>
                      </a:lnTo>
                      <a:lnTo>
                        <a:pt x="306" y="62"/>
                      </a:lnTo>
                      <a:lnTo>
                        <a:pt x="298" y="66"/>
                      </a:lnTo>
                      <a:lnTo>
                        <a:pt x="300" y="68"/>
                      </a:lnTo>
                      <a:lnTo>
                        <a:pt x="302" y="72"/>
                      </a:lnTo>
                      <a:lnTo>
                        <a:pt x="304" y="76"/>
                      </a:lnTo>
                      <a:lnTo>
                        <a:pt x="302" y="78"/>
                      </a:lnTo>
                      <a:lnTo>
                        <a:pt x="298" y="82"/>
                      </a:lnTo>
                      <a:lnTo>
                        <a:pt x="292" y="84"/>
                      </a:lnTo>
                      <a:lnTo>
                        <a:pt x="246" y="98"/>
                      </a:lnTo>
                      <a:lnTo>
                        <a:pt x="200" y="124"/>
                      </a:lnTo>
                      <a:lnTo>
                        <a:pt x="252" y="108"/>
                      </a:lnTo>
                      <a:lnTo>
                        <a:pt x="282" y="100"/>
                      </a:lnTo>
                      <a:lnTo>
                        <a:pt x="284" y="102"/>
                      </a:lnTo>
                      <a:lnTo>
                        <a:pt x="284" y="108"/>
                      </a:lnTo>
                      <a:lnTo>
                        <a:pt x="282" y="110"/>
                      </a:lnTo>
                      <a:lnTo>
                        <a:pt x="280" y="114"/>
                      </a:lnTo>
                      <a:lnTo>
                        <a:pt x="276" y="118"/>
                      </a:lnTo>
                      <a:lnTo>
                        <a:pt x="270" y="120"/>
                      </a:lnTo>
                      <a:lnTo>
                        <a:pt x="232" y="134"/>
                      </a:lnTo>
                      <a:lnTo>
                        <a:pt x="194" y="148"/>
                      </a:lnTo>
                      <a:lnTo>
                        <a:pt x="166" y="172"/>
                      </a:lnTo>
                      <a:lnTo>
                        <a:pt x="124" y="202"/>
                      </a:lnTo>
                      <a:lnTo>
                        <a:pt x="110" y="208"/>
                      </a:lnTo>
                      <a:lnTo>
                        <a:pt x="100" y="210"/>
                      </a:lnTo>
                      <a:lnTo>
                        <a:pt x="90" y="210"/>
                      </a:lnTo>
                      <a:lnTo>
                        <a:pt x="22" y="242"/>
                      </a:lnTo>
                      <a:lnTo>
                        <a:pt x="18" y="238"/>
                      </a:lnTo>
                      <a:lnTo>
                        <a:pt x="10" y="224"/>
                      </a:lnTo>
                      <a:lnTo>
                        <a:pt x="6" y="214"/>
                      </a:lnTo>
                      <a:lnTo>
                        <a:pt x="2" y="202"/>
                      </a:lnTo>
                      <a:lnTo>
                        <a:pt x="0" y="188"/>
                      </a:lnTo>
                      <a:lnTo>
                        <a:pt x="0" y="172"/>
                      </a:lnTo>
                      <a:close/>
                    </a:path>
                  </a:pathLst>
                </a:custGeom>
                <a:solidFill>
                  <a:srgbClr val="F0AC7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1026" name="Freeform 517"/>
                <p:cNvSpPr>
                  <a:spLocks/>
                </p:cNvSpPr>
                <p:nvPr/>
              </p:nvSpPr>
              <p:spPr bwMode="auto">
                <a:xfrm>
                  <a:off x="2004" y="3800"/>
                  <a:ext cx="312" cy="242"/>
                </a:xfrm>
                <a:custGeom>
                  <a:avLst/>
                  <a:gdLst>
                    <a:gd name="T0" fmla="*/ 0 w 312"/>
                    <a:gd name="T1" fmla="*/ 172 h 242"/>
                    <a:gd name="T2" fmla="*/ 54 w 312"/>
                    <a:gd name="T3" fmla="*/ 148 h 242"/>
                    <a:gd name="T4" fmla="*/ 70 w 312"/>
                    <a:gd name="T5" fmla="*/ 134 h 242"/>
                    <a:gd name="T6" fmla="*/ 132 w 312"/>
                    <a:gd name="T7" fmla="*/ 44 h 242"/>
                    <a:gd name="T8" fmla="*/ 270 w 312"/>
                    <a:gd name="T9" fmla="*/ 0 h 242"/>
                    <a:gd name="T10" fmla="*/ 272 w 312"/>
                    <a:gd name="T11" fmla="*/ 2 h 242"/>
                    <a:gd name="T12" fmla="*/ 274 w 312"/>
                    <a:gd name="T13" fmla="*/ 12 h 242"/>
                    <a:gd name="T14" fmla="*/ 266 w 312"/>
                    <a:gd name="T15" fmla="*/ 18 h 242"/>
                    <a:gd name="T16" fmla="*/ 214 w 312"/>
                    <a:gd name="T17" fmla="*/ 24 h 242"/>
                    <a:gd name="T18" fmla="*/ 156 w 312"/>
                    <a:gd name="T19" fmla="*/ 60 h 242"/>
                    <a:gd name="T20" fmla="*/ 232 w 312"/>
                    <a:gd name="T21" fmla="*/ 42 h 242"/>
                    <a:gd name="T22" fmla="*/ 272 w 312"/>
                    <a:gd name="T23" fmla="*/ 42 h 242"/>
                    <a:gd name="T24" fmla="*/ 306 w 312"/>
                    <a:gd name="T25" fmla="*/ 42 h 242"/>
                    <a:gd name="T26" fmla="*/ 312 w 312"/>
                    <a:gd name="T27" fmla="*/ 52 h 242"/>
                    <a:gd name="T28" fmla="*/ 310 w 312"/>
                    <a:gd name="T29" fmla="*/ 60 h 242"/>
                    <a:gd name="T30" fmla="*/ 298 w 312"/>
                    <a:gd name="T31" fmla="*/ 66 h 242"/>
                    <a:gd name="T32" fmla="*/ 300 w 312"/>
                    <a:gd name="T33" fmla="*/ 68 h 242"/>
                    <a:gd name="T34" fmla="*/ 304 w 312"/>
                    <a:gd name="T35" fmla="*/ 76 h 242"/>
                    <a:gd name="T36" fmla="*/ 298 w 312"/>
                    <a:gd name="T37" fmla="*/ 82 h 242"/>
                    <a:gd name="T38" fmla="*/ 246 w 312"/>
                    <a:gd name="T39" fmla="*/ 98 h 242"/>
                    <a:gd name="T40" fmla="*/ 252 w 312"/>
                    <a:gd name="T41" fmla="*/ 108 h 242"/>
                    <a:gd name="T42" fmla="*/ 282 w 312"/>
                    <a:gd name="T43" fmla="*/ 100 h 242"/>
                    <a:gd name="T44" fmla="*/ 284 w 312"/>
                    <a:gd name="T45" fmla="*/ 108 h 242"/>
                    <a:gd name="T46" fmla="*/ 280 w 312"/>
                    <a:gd name="T47" fmla="*/ 114 h 242"/>
                    <a:gd name="T48" fmla="*/ 270 w 312"/>
                    <a:gd name="T49" fmla="*/ 120 h 242"/>
                    <a:gd name="T50" fmla="*/ 232 w 312"/>
                    <a:gd name="T51" fmla="*/ 134 h 242"/>
                    <a:gd name="T52" fmla="*/ 194 w 312"/>
                    <a:gd name="T53" fmla="*/ 148 h 242"/>
                    <a:gd name="T54" fmla="*/ 124 w 312"/>
                    <a:gd name="T55" fmla="*/ 202 h 242"/>
                    <a:gd name="T56" fmla="*/ 110 w 312"/>
                    <a:gd name="T57" fmla="*/ 208 h 242"/>
                    <a:gd name="T58" fmla="*/ 90 w 312"/>
                    <a:gd name="T59" fmla="*/ 210 h 242"/>
                    <a:gd name="T60" fmla="*/ 22 w 312"/>
                    <a:gd name="T61" fmla="*/ 242 h 242"/>
                    <a:gd name="T62" fmla="*/ 10 w 312"/>
                    <a:gd name="T63" fmla="*/ 224 h 242"/>
                    <a:gd name="T64" fmla="*/ 2 w 312"/>
                    <a:gd name="T65" fmla="*/ 202 h 242"/>
                    <a:gd name="T66" fmla="*/ 0 w 312"/>
                    <a:gd name="T67" fmla="*/ 172 h 24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12"/>
                    <a:gd name="T103" fmla="*/ 0 h 242"/>
                    <a:gd name="T104" fmla="*/ 312 w 312"/>
                    <a:gd name="T105" fmla="*/ 242 h 24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12" h="242">
                      <a:moveTo>
                        <a:pt x="0" y="172"/>
                      </a:moveTo>
                      <a:lnTo>
                        <a:pt x="0" y="172"/>
                      </a:lnTo>
                      <a:lnTo>
                        <a:pt x="30" y="160"/>
                      </a:lnTo>
                      <a:lnTo>
                        <a:pt x="54" y="148"/>
                      </a:lnTo>
                      <a:lnTo>
                        <a:pt x="64" y="142"/>
                      </a:lnTo>
                      <a:lnTo>
                        <a:pt x="70" y="134"/>
                      </a:lnTo>
                      <a:lnTo>
                        <a:pt x="132" y="44"/>
                      </a:lnTo>
                      <a:lnTo>
                        <a:pt x="200" y="2"/>
                      </a:lnTo>
                      <a:lnTo>
                        <a:pt x="270" y="0"/>
                      </a:lnTo>
                      <a:lnTo>
                        <a:pt x="272" y="2"/>
                      </a:lnTo>
                      <a:lnTo>
                        <a:pt x="274" y="8"/>
                      </a:lnTo>
                      <a:lnTo>
                        <a:pt x="274" y="12"/>
                      </a:lnTo>
                      <a:lnTo>
                        <a:pt x="270" y="14"/>
                      </a:lnTo>
                      <a:lnTo>
                        <a:pt x="266" y="18"/>
                      </a:lnTo>
                      <a:lnTo>
                        <a:pt x="258" y="20"/>
                      </a:lnTo>
                      <a:lnTo>
                        <a:pt x="214" y="24"/>
                      </a:lnTo>
                      <a:lnTo>
                        <a:pt x="156" y="60"/>
                      </a:lnTo>
                      <a:lnTo>
                        <a:pt x="232" y="42"/>
                      </a:lnTo>
                      <a:lnTo>
                        <a:pt x="246" y="42"/>
                      </a:lnTo>
                      <a:lnTo>
                        <a:pt x="272" y="42"/>
                      </a:lnTo>
                      <a:lnTo>
                        <a:pt x="306" y="42"/>
                      </a:lnTo>
                      <a:lnTo>
                        <a:pt x="308" y="46"/>
                      </a:lnTo>
                      <a:lnTo>
                        <a:pt x="312" y="52"/>
                      </a:lnTo>
                      <a:lnTo>
                        <a:pt x="312" y="56"/>
                      </a:lnTo>
                      <a:lnTo>
                        <a:pt x="310" y="60"/>
                      </a:lnTo>
                      <a:lnTo>
                        <a:pt x="306" y="62"/>
                      </a:lnTo>
                      <a:lnTo>
                        <a:pt x="298" y="66"/>
                      </a:lnTo>
                      <a:lnTo>
                        <a:pt x="300" y="68"/>
                      </a:lnTo>
                      <a:lnTo>
                        <a:pt x="302" y="72"/>
                      </a:lnTo>
                      <a:lnTo>
                        <a:pt x="304" y="76"/>
                      </a:lnTo>
                      <a:lnTo>
                        <a:pt x="302" y="78"/>
                      </a:lnTo>
                      <a:lnTo>
                        <a:pt x="298" y="82"/>
                      </a:lnTo>
                      <a:lnTo>
                        <a:pt x="292" y="84"/>
                      </a:lnTo>
                      <a:lnTo>
                        <a:pt x="246" y="98"/>
                      </a:lnTo>
                      <a:lnTo>
                        <a:pt x="200" y="124"/>
                      </a:lnTo>
                      <a:lnTo>
                        <a:pt x="252" y="108"/>
                      </a:lnTo>
                      <a:lnTo>
                        <a:pt x="282" y="100"/>
                      </a:lnTo>
                      <a:lnTo>
                        <a:pt x="284" y="102"/>
                      </a:lnTo>
                      <a:lnTo>
                        <a:pt x="284" y="108"/>
                      </a:lnTo>
                      <a:lnTo>
                        <a:pt x="282" y="110"/>
                      </a:lnTo>
                      <a:lnTo>
                        <a:pt x="280" y="114"/>
                      </a:lnTo>
                      <a:lnTo>
                        <a:pt x="276" y="118"/>
                      </a:lnTo>
                      <a:lnTo>
                        <a:pt x="270" y="120"/>
                      </a:lnTo>
                      <a:lnTo>
                        <a:pt x="232" y="134"/>
                      </a:lnTo>
                      <a:lnTo>
                        <a:pt x="194" y="148"/>
                      </a:lnTo>
                      <a:lnTo>
                        <a:pt x="166" y="172"/>
                      </a:lnTo>
                      <a:lnTo>
                        <a:pt x="124" y="202"/>
                      </a:lnTo>
                      <a:lnTo>
                        <a:pt x="110" y="208"/>
                      </a:lnTo>
                      <a:lnTo>
                        <a:pt x="100" y="210"/>
                      </a:lnTo>
                      <a:lnTo>
                        <a:pt x="90" y="210"/>
                      </a:lnTo>
                      <a:lnTo>
                        <a:pt x="22" y="242"/>
                      </a:lnTo>
                      <a:lnTo>
                        <a:pt x="18" y="238"/>
                      </a:lnTo>
                      <a:lnTo>
                        <a:pt x="10" y="224"/>
                      </a:lnTo>
                      <a:lnTo>
                        <a:pt x="6" y="214"/>
                      </a:lnTo>
                      <a:lnTo>
                        <a:pt x="2" y="202"/>
                      </a:lnTo>
                      <a:lnTo>
                        <a:pt x="0" y="188"/>
                      </a:lnTo>
                      <a:lnTo>
                        <a:pt x="0" y="17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1027" name="Freeform 518"/>
                <p:cNvSpPr>
                  <a:spLocks/>
                </p:cNvSpPr>
                <p:nvPr/>
              </p:nvSpPr>
              <p:spPr bwMode="auto">
                <a:xfrm>
                  <a:off x="1586" y="3540"/>
                  <a:ext cx="474" cy="678"/>
                </a:xfrm>
                <a:custGeom>
                  <a:avLst/>
                  <a:gdLst>
                    <a:gd name="T0" fmla="*/ 12 w 474"/>
                    <a:gd name="T1" fmla="*/ 0 h 678"/>
                    <a:gd name="T2" fmla="*/ 90 w 474"/>
                    <a:gd name="T3" fmla="*/ 52 h 678"/>
                    <a:gd name="T4" fmla="*/ 156 w 474"/>
                    <a:gd name="T5" fmla="*/ 104 h 678"/>
                    <a:gd name="T6" fmla="*/ 196 w 474"/>
                    <a:gd name="T7" fmla="*/ 142 h 678"/>
                    <a:gd name="T8" fmla="*/ 226 w 474"/>
                    <a:gd name="T9" fmla="*/ 180 h 678"/>
                    <a:gd name="T10" fmla="*/ 240 w 474"/>
                    <a:gd name="T11" fmla="*/ 218 h 678"/>
                    <a:gd name="T12" fmla="*/ 240 w 474"/>
                    <a:gd name="T13" fmla="*/ 234 h 678"/>
                    <a:gd name="T14" fmla="*/ 232 w 474"/>
                    <a:gd name="T15" fmla="*/ 268 h 678"/>
                    <a:gd name="T16" fmla="*/ 198 w 474"/>
                    <a:gd name="T17" fmla="*/ 372 h 678"/>
                    <a:gd name="T18" fmla="*/ 178 w 474"/>
                    <a:gd name="T19" fmla="*/ 436 h 678"/>
                    <a:gd name="T20" fmla="*/ 172 w 474"/>
                    <a:gd name="T21" fmla="*/ 480 h 678"/>
                    <a:gd name="T22" fmla="*/ 180 w 474"/>
                    <a:gd name="T23" fmla="*/ 476 h 678"/>
                    <a:gd name="T24" fmla="*/ 220 w 474"/>
                    <a:gd name="T25" fmla="*/ 458 h 678"/>
                    <a:gd name="T26" fmla="*/ 260 w 474"/>
                    <a:gd name="T27" fmla="*/ 448 h 678"/>
                    <a:gd name="T28" fmla="*/ 284 w 474"/>
                    <a:gd name="T29" fmla="*/ 446 h 678"/>
                    <a:gd name="T30" fmla="*/ 334 w 474"/>
                    <a:gd name="T31" fmla="*/ 440 h 678"/>
                    <a:gd name="T32" fmla="*/ 384 w 474"/>
                    <a:gd name="T33" fmla="*/ 426 h 678"/>
                    <a:gd name="T34" fmla="*/ 436 w 474"/>
                    <a:gd name="T35" fmla="*/ 406 h 678"/>
                    <a:gd name="T36" fmla="*/ 434 w 474"/>
                    <a:gd name="T37" fmla="*/ 414 h 678"/>
                    <a:gd name="T38" fmla="*/ 434 w 474"/>
                    <a:gd name="T39" fmla="*/ 436 h 678"/>
                    <a:gd name="T40" fmla="*/ 444 w 474"/>
                    <a:gd name="T41" fmla="*/ 464 h 678"/>
                    <a:gd name="T42" fmla="*/ 464 w 474"/>
                    <a:gd name="T43" fmla="*/ 486 h 678"/>
                    <a:gd name="T44" fmla="*/ 474 w 474"/>
                    <a:gd name="T45" fmla="*/ 494 h 678"/>
                    <a:gd name="T46" fmla="*/ 406 w 474"/>
                    <a:gd name="T47" fmla="*/ 542 h 678"/>
                    <a:gd name="T48" fmla="*/ 302 w 474"/>
                    <a:gd name="T49" fmla="*/ 604 h 678"/>
                    <a:gd name="T50" fmla="*/ 238 w 474"/>
                    <a:gd name="T51" fmla="*/ 632 h 678"/>
                    <a:gd name="T52" fmla="*/ 170 w 474"/>
                    <a:gd name="T53" fmla="*/ 658 h 678"/>
                    <a:gd name="T54" fmla="*/ 98 w 474"/>
                    <a:gd name="T55" fmla="*/ 674 h 678"/>
                    <a:gd name="T56" fmla="*/ 92 w 474"/>
                    <a:gd name="T57" fmla="*/ 676 h 678"/>
                    <a:gd name="T58" fmla="*/ 76 w 474"/>
                    <a:gd name="T59" fmla="*/ 676 h 678"/>
                    <a:gd name="T60" fmla="*/ 66 w 474"/>
                    <a:gd name="T61" fmla="*/ 668 h 678"/>
                    <a:gd name="T62" fmla="*/ 56 w 474"/>
                    <a:gd name="T63" fmla="*/ 650 h 678"/>
                    <a:gd name="T64" fmla="*/ 32 w 474"/>
                    <a:gd name="T65" fmla="*/ 582 h 678"/>
                    <a:gd name="T66" fmla="*/ 20 w 474"/>
                    <a:gd name="T67" fmla="*/ 532 h 678"/>
                    <a:gd name="T68" fmla="*/ 6 w 474"/>
                    <a:gd name="T69" fmla="*/ 426 h 678"/>
                    <a:gd name="T70" fmla="*/ 0 w 474"/>
                    <a:gd name="T71" fmla="*/ 324 h 678"/>
                    <a:gd name="T72" fmla="*/ 2 w 474"/>
                    <a:gd name="T73" fmla="*/ 234 h 678"/>
                    <a:gd name="T74" fmla="*/ 6 w 474"/>
                    <a:gd name="T75" fmla="*/ 200 h 678"/>
                    <a:gd name="T76" fmla="*/ 10 w 474"/>
                    <a:gd name="T77" fmla="*/ 134 h 678"/>
                    <a:gd name="T78" fmla="*/ 12 w 474"/>
                    <a:gd name="T79" fmla="*/ 0 h 678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474"/>
                    <a:gd name="T121" fmla="*/ 0 h 678"/>
                    <a:gd name="T122" fmla="*/ 474 w 474"/>
                    <a:gd name="T123" fmla="*/ 678 h 678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474" h="678">
                      <a:moveTo>
                        <a:pt x="12" y="0"/>
                      </a:moveTo>
                      <a:lnTo>
                        <a:pt x="12" y="0"/>
                      </a:lnTo>
                      <a:lnTo>
                        <a:pt x="50" y="26"/>
                      </a:lnTo>
                      <a:lnTo>
                        <a:pt x="90" y="52"/>
                      </a:lnTo>
                      <a:lnTo>
                        <a:pt x="134" y="84"/>
                      </a:lnTo>
                      <a:lnTo>
                        <a:pt x="156" y="104"/>
                      </a:lnTo>
                      <a:lnTo>
                        <a:pt x="176" y="122"/>
                      </a:lnTo>
                      <a:lnTo>
                        <a:pt x="196" y="142"/>
                      </a:lnTo>
                      <a:lnTo>
                        <a:pt x="212" y="162"/>
                      </a:lnTo>
                      <a:lnTo>
                        <a:pt x="226" y="180"/>
                      </a:lnTo>
                      <a:lnTo>
                        <a:pt x="236" y="200"/>
                      </a:lnTo>
                      <a:lnTo>
                        <a:pt x="240" y="218"/>
                      </a:lnTo>
                      <a:lnTo>
                        <a:pt x="242" y="226"/>
                      </a:lnTo>
                      <a:lnTo>
                        <a:pt x="240" y="234"/>
                      </a:lnTo>
                      <a:lnTo>
                        <a:pt x="232" y="268"/>
                      </a:lnTo>
                      <a:lnTo>
                        <a:pt x="222" y="302"/>
                      </a:lnTo>
                      <a:lnTo>
                        <a:pt x="198" y="372"/>
                      </a:lnTo>
                      <a:lnTo>
                        <a:pt x="188" y="406"/>
                      </a:lnTo>
                      <a:lnTo>
                        <a:pt x="178" y="436"/>
                      </a:lnTo>
                      <a:lnTo>
                        <a:pt x="174" y="460"/>
                      </a:lnTo>
                      <a:lnTo>
                        <a:pt x="172" y="480"/>
                      </a:lnTo>
                      <a:lnTo>
                        <a:pt x="180" y="476"/>
                      </a:lnTo>
                      <a:lnTo>
                        <a:pt x="204" y="464"/>
                      </a:lnTo>
                      <a:lnTo>
                        <a:pt x="220" y="458"/>
                      </a:lnTo>
                      <a:lnTo>
                        <a:pt x="240" y="452"/>
                      </a:lnTo>
                      <a:lnTo>
                        <a:pt x="260" y="448"/>
                      </a:lnTo>
                      <a:lnTo>
                        <a:pt x="284" y="446"/>
                      </a:lnTo>
                      <a:lnTo>
                        <a:pt x="308" y="444"/>
                      </a:lnTo>
                      <a:lnTo>
                        <a:pt x="334" y="440"/>
                      </a:lnTo>
                      <a:lnTo>
                        <a:pt x="360" y="432"/>
                      </a:lnTo>
                      <a:lnTo>
                        <a:pt x="384" y="426"/>
                      </a:lnTo>
                      <a:lnTo>
                        <a:pt x="420" y="412"/>
                      </a:lnTo>
                      <a:lnTo>
                        <a:pt x="436" y="406"/>
                      </a:lnTo>
                      <a:lnTo>
                        <a:pt x="434" y="414"/>
                      </a:lnTo>
                      <a:lnTo>
                        <a:pt x="432" y="424"/>
                      </a:lnTo>
                      <a:lnTo>
                        <a:pt x="434" y="436"/>
                      </a:lnTo>
                      <a:lnTo>
                        <a:pt x="438" y="450"/>
                      </a:lnTo>
                      <a:lnTo>
                        <a:pt x="444" y="464"/>
                      </a:lnTo>
                      <a:lnTo>
                        <a:pt x="456" y="480"/>
                      </a:lnTo>
                      <a:lnTo>
                        <a:pt x="464" y="486"/>
                      </a:lnTo>
                      <a:lnTo>
                        <a:pt x="474" y="494"/>
                      </a:lnTo>
                      <a:lnTo>
                        <a:pt x="442" y="518"/>
                      </a:lnTo>
                      <a:lnTo>
                        <a:pt x="406" y="542"/>
                      </a:lnTo>
                      <a:lnTo>
                        <a:pt x="358" y="572"/>
                      </a:lnTo>
                      <a:lnTo>
                        <a:pt x="302" y="604"/>
                      </a:lnTo>
                      <a:lnTo>
                        <a:pt x="270" y="618"/>
                      </a:lnTo>
                      <a:lnTo>
                        <a:pt x="238" y="632"/>
                      </a:lnTo>
                      <a:lnTo>
                        <a:pt x="204" y="646"/>
                      </a:lnTo>
                      <a:lnTo>
                        <a:pt x="170" y="658"/>
                      </a:lnTo>
                      <a:lnTo>
                        <a:pt x="134" y="666"/>
                      </a:lnTo>
                      <a:lnTo>
                        <a:pt x="98" y="674"/>
                      </a:lnTo>
                      <a:lnTo>
                        <a:pt x="92" y="676"/>
                      </a:lnTo>
                      <a:lnTo>
                        <a:pt x="86" y="678"/>
                      </a:lnTo>
                      <a:lnTo>
                        <a:pt x="76" y="676"/>
                      </a:lnTo>
                      <a:lnTo>
                        <a:pt x="72" y="672"/>
                      </a:lnTo>
                      <a:lnTo>
                        <a:pt x="66" y="668"/>
                      </a:lnTo>
                      <a:lnTo>
                        <a:pt x="62" y="660"/>
                      </a:lnTo>
                      <a:lnTo>
                        <a:pt x="56" y="650"/>
                      </a:lnTo>
                      <a:lnTo>
                        <a:pt x="44" y="622"/>
                      </a:lnTo>
                      <a:lnTo>
                        <a:pt x="32" y="582"/>
                      </a:lnTo>
                      <a:lnTo>
                        <a:pt x="20" y="532"/>
                      </a:lnTo>
                      <a:lnTo>
                        <a:pt x="12" y="480"/>
                      </a:lnTo>
                      <a:lnTo>
                        <a:pt x="6" y="426"/>
                      </a:lnTo>
                      <a:lnTo>
                        <a:pt x="2" y="374"/>
                      </a:lnTo>
                      <a:lnTo>
                        <a:pt x="0" y="324"/>
                      </a:lnTo>
                      <a:lnTo>
                        <a:pt x="0" y="276"/>
                      </a:lnTo>
                      <a:lnTo>
                        <a:pt x="2" y="234"/>
                      </a:lnTo>
                      <a:lnTo>
                        <a:pt x="6" y="200"/>
                      </a:lnTo>
                      <a:lnTo>
                        <a:pt x="8" y="168"/>
                      </a:lnTo>
                      <a:lnTo>
                        <a:pt x="10" y="134"/>
                      </a:lnTo>
                      <a:lnTo>
                        <a:pt x="12" y="7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1028" name="Freeform 519"/>
                <p:cNvSpPr>
                  <a:spLocks/>
                </p:cNvSpPr>
                <p:nvPr/>
              </p:nvSpPr>
              <p:spPr bwMode="auto">
                <a:xfrm>
                  <a:off x="1586" y="3540"/>
                  <a:ext cx="474" cy="678"/>
                </a:xfrm>
                <a:custGeom>
                  <a:avLst/>
                  <a:gdLst>
                    <a:gd name="T0" fmla="*/ 12 w 474"/>
                    <a:gd name="T1" fmla="*/ 0 h 678"/>
                    <a:gd name="T2" fmla="*/ 90 w 474"/>
                    <a:gd name="T3" fmla="*/ 52 h 678"/>
                    <a:gd name="T4" fmla="*/ 156 w 474"/>
                    <a:gd name="T5" fmla="*/ 104 h 678"/>
                    <a:gd name="T6" fmla="*/ 196 w 474"/>
                    <a:gd name="T7" fmla="*/ 142 h 678"/>
                    <a:gd name="T8" fmla="*/ 226 w 474"/>
                    <a:gd name="T9" fmla="*/ 180 h 678"/>
                    <a:gd name="T10" fmla="*/ 240 w 474"/>
                    <a:gd name="T11" fmla="*/ 218 h 678"/>
                    <a:gd name="T12" fmla="*/ 240 w 474"/>
                    <a:gd name="T13" fmla="*/ 234 h 678"/>
                    <a:gd name="T14" fmla="*/ 232 w 474"/>
                    <a:gd name="T15" fmla="*/ 268 h 678"/>
                    <a:gd name="T16" fmla="*/ 198 w 474"/>
                    <a:gd name="T17" fmla="*/ 372 h 678"/>
                    <a:gd name="T18" fmla="*/ 178 w 474"/>
                    <a:gd name="T19" fmla="*/ 436 h 678"/>
                    <a:gd name="T20" fmla="*/ 172 w 474"/>
                    <a:gd name="T21" fmla="*/ 480 h 678"/>
                    <a:gd name="T22" fmla="*/ 180 w 474"/>
                    <a:gd name="T23" fmla="*/ 476 h 678"/>
                    <a:gd name="T24" fmla="*/ 220 w 474"/>
                    <a:gd name="T25" fmla="*/ 458 h 678"/>
                    <a:gd name="T26" fmla="*/ 260 w 474"/>
                    <a:gd name="T27" fmla="*/ 448 h 678"/>
                    <a:gd name="T28" fmla="*/ 284 w 474"/>
                    <a:gd name="T29" fmla="*/ 446 h 678"/>
                    <a:gd name="T30" fmla="*/ 334 w 474"/>
                    <a:gd name="T31" fmla="*/ 440 h 678"/>
                    <a:gd name="T32" fmla="*/ 384 w 474"/>
                    <a:gd name="T33" fmla="*/ 426 h 678"/>
                    <a:gd name="T34" fmla="*/ 436 w 474"/>
                    <a:gd name="T35" fmla="*/ 406 h 678"/>
                    <a:gd name="T36" fmla="*/ 434 w 474"/>
                    <a:gd name="T37" fmla="*/ 414 h 678"/>
                    <a:gd name="T38" fmla="*/ 434 w 474"/>
                    <a:gd name="T39" fmla="*/ 436 h 678"/>
                    <a:gd name="T40" fmla="*/ 444 w 474"/>
                    <a:gd name="T41" fmla="*/ 464 h 678"/>
                    <a:gd name="T42" fmla="*/ 464 w 474"/>
                    <a:gd name="T43" fmla="*/ 486 h 678"/>
                    <a:gd name="T44" fmla="*/ 474 w 474"/>
                    <a:gd name="T45" fmla="*/ 494 h 678"/>
                    <a:gd name="T46" fmla="*/ 406 w 474"/>
                    <a:gd name="T47" fmla="*/ 542 h 678"/>
                    <a:gd name="T48" fmla="*/ 302 w 474"/>
                    <a:gd name="T49" fmla="*/ 604 h 678"/>
                    <a:gd name="T50" fmla="*/ 238 w 474"/>
                    <a:gd name="T51" fmla="*/ 632 h 678"/>
                    <a:gd name="T52" fmla="*/ 170 w 474"/>
                    <a:gd name="T53" fmla="*/ 658 h 678"/>
                    <a:gd name="T54" fmla="*/ 98 w 474"/>
                    <a:gd name="T55" fmla="*/ 674 h 678"/>
                    <a:gd name="T56" fmla="*/ 92 w 474"/>
                    <a:gd name="T57" fmla="*/ 676 h 678"/>
                    <a:gd name="T58" fmla="*/ 76 w 474"/>
                    <a:gd name="T59" fmla="*/ 676 h 678"/>
                    <a:gd name="T60" fmla="*/ 66 w 474"/>
                    <a:gd name="T61" fmla="*/ 668 h 678"/>
                    <a:gd name="T62" fmla="*/ 56 w 474"/>
                    <a:gd name="T63" fmla="*/ 650 h 678"/>
                    <a:gd name="T64" fmla="*/ 32 w 474"/>
                    <a:gd name="T65" fmla="*/ 582 h 678"/>
                    <a:gd name="T66" fmla="*/ 20 w 474"/>
                    <a:gd name="T67" fmla="*/ 532 h 678"/>
                    <a:gd name="T68" fmla="*/ 6 w 474"/>
                    <a:gd name="T69" fmla="*/ 426 h 678"/>
                    <a:gd name="T70" fmla="*/ 0 w 474"/>
                    <a:gd name="T71" fmla="*/ 324 h 678"/>
                    <a:gd name="T72" fmla="*/ 2 w 474"/>
                    <a:gd name="T73" fmla="*/ 234 h 678"/>
                    <a:gd name="T74" fmla="*/ 6 w 474"/>
                    <a:gd name="T75" fmla="*/ 200 h 678"/>
                    <a:gd name="T76" fmla="*/ 10 w 474"/>
                    <a:gd name="T77" fmla="*/ 134 h 678"/>
                    <a:gd name="T78" fmla="*/ 12 w 474"/>
                    <a:gd name="T79" fmla="*/ 0 h 678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474"/>
                    <a:gd name="T121" fmla="*/ 0 h 678"/>
                    <a:gd name="T122" fmla="*/ 474 w 474"/>
                    <a:gd name="T123" fmla="*/ 678 h 678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474" h="678">
                      <a:moveTo>
                        <a:pt x="12" y="0"/>
                      </a:moveTo>
                      <a:lnTo>
                        <a:pt x="12" y="0"/>
                      </a:lnTo>
                      <a:lnTo>
                        <a:pt x="50" y="26"/>
                      </a:lnTo>
                      <a:lnTo>
                        <a:pt x="90" y="52"/>
                      </a:lnTo>
                      <a:lnTo>
                        <a:pt x="134" y="84"/>
                      </a:lnTo>
                      <a:lnTo>
                        <a:pt x="156" y="104"/>
                      </a:lnTo>
                      <a:lnTo>
                        <a:pt x="176" y="122"/>
                      </a:lnTo>
                      <a:lnTo>
                        <a:pt x="196" y="142"/>
                      </a:lnTo>
                      <a:lnTo>
                        <a:pt x="212" y="162"/>
                      </a:lnTo>
                      <a:lnTo>
                        <a:pt x="226" y="180"/>
                      </a:lnTo>
                      <a:lnTo>
                        <a:pt x="236" y="200"/>
                      </a:lnTo>
                      <a:lnTo>
                        <a:pt x="240" y="218"/>
                      </a:lnTo>
                      <a:lnTo>
                        <a:pt x="242" y="226"/>
                      </a:lnTo>
                      <a:lnTo>
                        <a:pt x="240" y="234"/>
                      </a:lnTo>
                      <a:lnTo>
                        <a:pt x="232" y="268"/>
                      </a:lnTo>
                      <a:lnTo>
                        <a:pt x="222" y="302"/>
                      </a:lnTo>
                      <a:lnTo>
                        <a:pt x="198" y="372"/>
                      </a:lnTo>
                      <a:lnTo>
                        <a:pt x="188" y="406"/>
                      </a:lnTo>
                      <a:lnTo>
                        <a:pt x="178" y="436"/>
                      </a:lnTo>
                      <a:lnTo>
                        <a:pt x="174" y="460"/>
                      </a:lnTo>
                      <a:lnTo>
                        <a:pt x="172" y="480"/>
                      </a:lnTo>
                      <a:lnTo>
                        <a:pt x="180" y="476"/>
                      </a:lnTo>
                      <a:lnTo>
                        <a:pt x="204" y="464"/>
                      </a:lnTo>
                      <a:lnTo>
                        <a:pt x="220" y="458"/>
                      </a:lnTo>
                      <a:lnTo>
                        <a:pt x="240" y="452"/>
                      </a:lnTo>
                      <a:lnTo>
                        <a:pt x="260" y="448"/>
                      </a:lnTo>
                      <a:lnTo>
                        <a:pt x="284" y="446"/>
                      </a:lnTo>
                      <a:lnTo>
                        <a:pt x="308" y="444"/>
                      </a:lnTo>
                      <a:lnTo>
                        <a:pt x="334" y="440"/>
                      </a:lnTo>
                      <a:lnTo>
                        <a:pt x="360" y="432"/>
                      </a:lnTo>
                      <a:lnTo>
                        <a:pt x="384" y="426"/>
                      </a:lnTo>
                      <a:lnTo>
                        <a:pt x="420" y="412"/>
                      </a:lnTo>
                      <a:lnTo>
                        <a:pt x="436" y="406"/>
                      </a:lnTo>
                      <a:lnTo>
                        <a:pt x="434" y="414"/>
                      </a:lnTo>
                      <a:lnTo>
                        <a:pt x="432" y="424"/>
                      </a:lnTo>
                      <a:lnTo>
                        <a:pt x="434" y="436"/>
                      </a:lnTo>
                      <a:lnTo>
                        <a:pt x="438" y="450"/>
                      </a:lnTo>
                      <a:lnTo>
                        <a:pt x="444" y="464"/>
                      </a:lnTo>
                      <a:lnTo>
                        <a:pt x="456" y="480"/>
                      </a:lnTo>
                      <a:lnTo>
                        <a:pt x="464" y="486"/>
                      </a:lnTo>
                      <a:lnTo>
                        <a:pt x="474" y="494"/>
                      </a:lnTo>
                      <a:lnTo>
                        <a:pt x="442" y="518"/>
                      </a:lnTo>
                      <a:lnTo>
                        <a:pt x="406" y="542"/>
                      </a:lnTo>
                      <a:lnTo>
                        <a:pt x="358" y="572"/>
                      </a:lnTo>
                      <a:lnTo>
                        <a:pt x="302" y="604"/>
                      </a:lnTo>
                      <a:lnTo>
                        <a:pt x="270" y="618"/>
                      </a:lnTo>
                      <a:lnTo>
                        <a:pt x="238" y="632"/>
                      </a:lnTo>
                      <a:lnTo>
                        <a:pt x="204" y="646"/>
                      </a:lnTo>
                      <a:lnTo>
                        <a:pt x="170" y="658"/>
                      </a:lnTo>
                      <a:lnTo>
                        <a:pt x="134" y="666"/>
                      </a:lnTo>
                      <a:lnTo>
                        <a:pt x="98" y="674"/>
                      </a:lnTo>
                      <a:lnTo>
                        <a:pt x="92" y="676"/>
                      </a:lnTo>
                      <a:lnTo>
                        <a:pt x="86" y="678"/>
                      </a:lnTo>
                      <a:lnTo>
                        <a:pt x="76" y="676"/>
                      </a:lnTo>
                      <a:lnTo>
                        <a:pt x="72" y="672"/>
                      </a:lnTo>
                      <a:lnTo>
                        <a:pt x="66" y="668"/>
                      </a:lnTo>
                      <a:lnTo>
                        <a:pt x="62" y="660"/>
                      </a:lnTo>
                      <a:lnTo>
                        <a:pt x="56" y="650"/>
                      </a:lnTo>
                      <a:lnTo>
                        <a:pt x="44" y="622"/>
                      </a:lnTo>
                      <a:lnTo>
                        <a:pt x="32" y="582"/>
                      </a:lnTo>
                      <a:lnTo>
                        <a:pt x="20" y="532"/>
                      </a:lnTo>
                      <a:lnTo>
                        <a:pt x="12" y="480"/>
                      </a:lnTo>
                      <a:lnTo>
                        <a:pt x="6" y="426"/>
                      </a:lnTo>
                      <a:lnTo>
                        <a:pt x="2" y="374"/>
                      </a:lnTo>
                      <a:lnTo>
                        <a:pt x="0" y="324"/>
                      </a:lnTo>
                      <a:lnTo>
                        <a:pt x="0" y="276"/>
                      </a:lnTo>
                      <a:lnTo>
                        <a:pt x="2" y="234"/>
                      </a:lnTo>
                      <a:lnTo>
                        <a:pt x="6" y="200"/>
                      </a:lnTo>
                      <a:lnTo>
                        <a:pt x="8" y="168"/>
                      </a:lnTo>
                      <a:lnTo>
                        <a:pt x="10" y="134"/>
                      </a:lnTo>
                      <a:lnTo>
                        <a:pt x="12" y="7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1029" name="Freeform 520"/>
                <p:cNvSpPr>
                  <a:spLocks/>
                </p:cNvSpPr>
                <p:nvPr/>
              </p:nvSpPr>
              <p:spPr bwMode="auto">
                <a:xfrm>
                  <a:off x="1652" y="3562"/>
                  <a:ext cx="142" cy="370"/>
                </a:xfrm>
                <a:custGeom>
                  <a:avLst/>
                  <a:gdLst>
                    <a:gd name="T0" fmla="*/ 0 w 142"/>
                    <a:gd name="T1" fmla="*/ 0 h 370"/>
                    <a:gd name="T2" fmla="*/ 0 w 142"/>
                    <a:gd name="T3" fmla="*/ 0 h 370"/>
                    <a:gd name="T4" fmla="*/ 10 w 142"/>
                    <a:gd name="T5" fmla="*/ 8 h 370"/>
                    <a:gd name="T6" fmla="*/ 32 w 142"/>
                    <a:gd name="T7" fmla="*/ 30 h 370"/>
                    <a:gd name="T8" fmla="*/ 62 w 142"/>
                    <a:gd name="T9" fmla="*/ 64 h 370"/>
                    <a:gd name="T10" fmla="*/ 78 w 142"/>
                    <a:gd name="T11" fmla="*/ 84 h 370"/>
                    <a:gd name="T12" fmla="*/ 92 w 142"/>
                    <a:gd name="T13" fmla="*/ 108 h 370"/>
                    <a:gd name="T14" fmla="*/ 108 w 142"/>
                    <a:gd name="T15" fmla="*/ 134 h 370"/>
                    <a:gd name="T16" fmla="*/ 120 w 142"/>
                    <a:gd name="T17" fmla="*/ 162 h 370"/>
                    <a:gd name="T18" fmla="*/ 132 w 142"/>
                    <a:gd name="T19" fmla="*/ 194 h 370"/>
                    <a:gd name="T20" fmla="*/ 138 w 142"/>
                    <a:gd name="T21" fmla="*/ 226 h 370"/>
                    <a:gd name="T22" fmla="*/ 142 w 142"/>
                    <a:gd name="T23" fmla="*/ 260 h 370"/>
                    <a:gd name="T24" fmla="*/ 142 w 142"/>
                    <a:gd name="T25" fmla="*/ 276 h 370"/>
                    <a:gd name="T26" fmla="*/ 142 w 142"/>
                    <a:gd name="T27" fmla="*/ 294 h 370"/>
                    <a:gd name="T28" fmla="*/ 140 w 142"/>
                    <a:gd name="T29" fmla="*/ 312 h 370"/>
                    <a:gd name="T30" fmla="*/ 136 w 142"/>
                    <a:gd name="T31" fmla="*/ 332 h 370"/>
                    <a:gd name="T32" fmla="*/ 130 w 142"/>
                    <a:gd name="T33" fmla="*/ 350 h 370"/>
                    <a:gd name="T34" fmla="*/ 122 w 142"/>
                    <a:gd name="T35" fmla="*/ 370 h 370"/>
                    <a:gd name="T36" fmla="*/ 122 w 142"/>
                    <a:gd name="T37" fmla="*/ 370 h 370"/>
                    <a:gd name="T38" fmla="*/ 124 w 142"/>
                    <a:gd name="T39" fmla="*/ 362 h 370"/>
                    <a:gd name="T40" fmla="*/ 128 w 142"/>
                    <a:gd name="T41" fmla="*/ 340 h 370"/>
                    <a:gd name="T42" fmla="*/ 130 w 142"/>
                    <a:gd name="T43" fmla="*/ 306 h 370"/>
                    <a:gd name="T44" fmla="*/ 130 w 142"/>
                    <a:gd name="T45" fmla="*/ 286 h 370"/>
                    <a:gd name="T46" fmla="*/ 128 w 142"/>
                    <a:gd name="T47" fmla="*/ 262 h 370"/>
                    <a:gd name="T48" fmla="*/ 122 w 142"/>
                    <a:gd name="T49" fmla="*/ 236 h 370"/>
                    <a:gd name="T50" fmla="*/ 116 w 142"/>
                    <a:gd name="T51" fmla="*/ 208 h 370"/>
                    <a:gd name="T52" fmla="*/ 106 w 142"/>
                    <a:gd name="T53" fmla="*/ 178 h 370"/>
                    <a:gd name="T54" fmla="*/ 94 w 142"/>
                    <a:gd name="T55" fmla="*/ 146 h 370"/>
                    <a:gd name="T56" fmla="*/ 76 w 142"/>
                    <a:gd name="T57" fmla="*/ 112 h 370"/>
                    <a:gd name="T58" fmla="*/ 56 w 142"/>
                    <a:gd name="T59" fmla="*/ 76 h 370"/>
                    <a:gd name="T60" fmla="*/ 30 w 142"/>
                    <a:gd name="T61" fmla="*/ 38 h 370"/>
                    <a:gd name="T62" fmla="*/ 0 w 142"/>
                    <a:gd name="T63" fmla="*/ 0 h 3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142"/>
                    <a:gd name="T97" fmla="*/ 0 h 370"/>
                    <a:gd name="T98" fmla="*/ 142 w 142"/>
                    <a:gd name="T99" fmla="*/ 370 h 3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142" h="37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" y="8"/>
                      </a:lnTo>
                      <a:lnTo>
                        <a:pt x="32" y="30"/>
                      </a:lnTo>
                      <a:lnTo>
                        <a:pt x="62" y="64"/>
                      </a:lnTo>
                      <a:lnTo>
                        <a:pt x="78" y="84"/>
                      </a:lnTo>
                      <a:lnTo>
                        <a:pt x="92" y="108"/>
                      </a:lnTo>
                      <a:lnTo>
                        <a:pt x="108" y="134"/>
                      </a:lnTo>
                      <a:lnTo>
                        <a:pt x="120" y="162"/>
                      </a:lnTo>
                      <a:lnTo>
                        <a:pt x="132" y="194"/>
                      </a:lnTo>
                      <a:lnTo>
                        <a:pt x="138" y="226"/>
                      </a:lnTo>
                      <a:lnTo>
                        <a:pt x="142" y="260"/>
                      </a:lnTo>
                      <a:lnTo>
                        <a:pt x="142" y="276"/>
                      </a:lnTo>
                      <a:lnTo>
                        <a:pt x="142" y="294"/>
                      </a:lnTo>
                      <a:lnTo>
                        <a:pt x="140" y="312"/>
                      </a:lnTo>
                      <a:lnTo>
                        <a:pt x="136" y="332"/>
                      </a:lnTo>
                      <a:lnTo>
                        <a:pt x="130" y="350"/>
                      </a:lnTo>
                      <a:lnTo>
                        <a:pt x="122" y="370"/>
                      </a:lnTo>
                      <a:lnTo>
                        <a:pt x="124" y="362"/>
                      </a:lnTo>
                      <a:lnTo>
                        <a:pt x="128" y="340"/>
                      </a:lnTo>
                      <a:lnTo>
                        <a:pt x="130" y="306"/>
                      </a:lnTo>
                      <a:lnTo>
                        <a:pt x="130" y="286"/>
                      </a:lnTo>
                      <a:lnTo>
                        <a:pt x="128" y="262"/>
                      </a:lnTo>
                      <a:lnTo>
                        <a:pt x="122" y="236"/>
                      </a:lnTo>
                      <a:lnTo>
                        <a:pt x="116" y="208"/>
                      </a:lnTo>
                      <a:lnTo>
                        <a:pt x="106" y="178"/>
                      </a:lnTo>
                      <a:lnTo>
                        <a:pt x="94" y="146"/>
                      </a:lnTo>
                      <a:lnTo>
                        <a:pt x="76" y="112"/>
                      </a:lnTo>
                      <a:lnTo>
                        <a:pt x="56" y="76"/>
                      </a:lnTo>
                      <a:lnTo>
                        <a:pt x="30" y="3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1030" name="Freeform 521"/>
                <p:cNvSpPr>
                  <a:spLocks/>
                </p:cNvSpPr>
                <p:nvPr/>
              </p:nvSpPr>
              <p:spPr bwMode="auto">
                <a:xfrm>
                  <a:off x="1652" y="3562"/>
                  <a:ext cx="142" cy="370"/>
                </a:xfrm>
                <a:custGeom>
                  <a:avLst/>
                  <a:gdLst>
                    <a:gd name="T0" fmla="*/ 0 w 142"/>
                    <a:gd name="T1" fmla="*/ 0 h 370"/>
                    <a:gd name="T2" fmla="*/ 0 w 142"/>
                    <a:gd name="T3" fmla="*/ 0 h 370"/>
                    <a:gd name="T4" fmla="*/ 10 w 142"/>
                    <a:gd name="T5" fmla="*/ 8 h 370"/>
                    <a:gd name="T6" fmla="*/ 32 w 142"/>
                    <a:gd name="T7" fmla="*/ 30 h 370"/>
                    <a:gd name="T8" fmla="*/ 62 w 142"/>
                    <a:gd name="T9" fmla="*/ 64 h 370"/>
                    <a:gd name="T10" fmla="*/ 78 w 142"/>
                    <a:gd name="T11" fmla="*/ 84 h 370"/>
                    <a:gd name="T12" fmla="*/ 92 w 142"/>
                    <a:gd name="T13" fmla="*/ 108 h 370"/>
                    <a:gd name="T14" fmla="*/ 108 w 142"/>
                    <a:gd name="T15" fmla="*/ 134 h 370"/>
                    <a:gd name="T16" fmla="*/ 120 w 142"/>
                    <a:gd name="T17" fmla="*/ 162 h 370"/>
                    <a:gd name="T18" fmla="*/ 132 w 142"/>
                    <a:gd name="T19" fmla="*/ 194 h 370"/>
                    <a:gd name="T20" fmla="*/ 138 w 142"/>
                    <a:gd name="T21" fmla="*/ 226 h 370"/>
                    <a:gd name="T22" fmla="*/ 142 w 142"/>
                    <a:gd name="T23" fmla="*/ 260 h 370"/>
                    <a:gd name="T24" fmla="*/ 142 w 142"/>
                    <a:gd name="T25" fmla="*/ 276 h 370"/>
                    <a:gd name="T26" fmla="*/ 142 w 142"/>
                    <a:gd name="T27" fmla="*/ 294 h 370"/>
                    <a:gd name="T28" fmla="*/ 140 w 142"/>
                    <a:gd name="T29" fmla="*/ 312 h 370"/>
                    <a:gd name="T30" fmla="*/ 136 w 142"/>
                    <a:gd name="T31" fmla="*/ 332 h 370"/>
                    <a:gd name="T32" fmla="*/ 130 w 142"/>
                    <a:gd name="T33" fmla="*/ 350 h 370"/>
                    <a:gd name="T34" fmla="*/ 122 w 142"/>
                    <a:gd name="T35" fmla="*/ 370 h 370"/>
                    <a:gd name="T36" fmla="*/ 122 w 142"/>
                    <a:gd name="T37" fmla="*/ 370 h 370"/>
                    <a:gd name="T38" fmla="*/ 124 w 142"/>
                    <a:gd name="T39" fmla="*/ 362 h 370"/>
                    <a:gd name="T40" fmla="*/ 128 w 142"/>
                    <a:gd name="T41" fmla="*/ 340 h 370"/>
                    <a:gd name="T42" fmla="*/ 130 w 142"/>
                    <a:gd name="T43" fmla="*/ 306 h 370"/>
                    <a:gd name="T44" fmla="*/ 130 w 142"/>
                    <a:gd name="T45" fmla="*/ 286 h 370"/>
                    <a:gd name="T46" fmla="*/ 128 w 142"/>
                    <a:gd name="T47" fmla="*/ 262 h 370"/>
                    <a:gd name="T48" fmla="*/ 122 w 142"/>
                    <a:gd name="T49" fmla="*/ 236 h 370"/>
                    <a:gd name="T50" fmla="*/ 116 w 142"/>
                    <a:gd name="T51" fmla="*/ 208 h 370"/>
                    <a:gd name="T52" fmla="*/ 106 w 142"/>
                    <a:gd name="T53" fmla="*/ 178 h 370"/>
                    <a:gd name="T54" fmla="*/ 94 w 142"/>
                    <a:gd name="T55" fmla="*/ 146 h 370"/>
                    <a:gd name="T56" fmla="*/ 76 w 142"/>
                    <a:gd name="T57" fmla="*/ 112 h 370"/>
                    <a:gd name="T58" fmla="*/ 56 w 142"/>
                    <a:gd name="T59" fmla="*/ 76 h 370"/>
                    <a:gd name="T60" fmla="*/ 30 w 142"/>
                    <a:gd name="T61" fmla="*/ 38 h 370"/>
                    <a:gd name="T62" fmla="*/ 0 w 142"/>
                    <a:gd name="T63" fmla="*/ 0 h 3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142"/>
                    <a:gd name="T97" fmla="*/ 0 h 370"/>
                    <a:gd name="T98" fmla="*/ 142 w 142"/>
                    <a:gd name="T99" fmla="*/ 370 h 3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142" h="37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" y="8"/>
                      </a:lnTo>
                      <a:lnTo>
                        <a:pt x="32" y="30"/>
                      </a:lnTo>
                      <a:lnTo>
                        <a:pt x="62" y="64"/>
                      </a:lnTo>
                      <a:lnTo>
                        <a:pt x="78" y="84"/>
                      </a:lnTo>
                      <a:lnTo>
                        <a:pt x="92" y="108"/>
                      </a:lnTo>
                      <a:lnTo>
                        <a:pt x="108" y="134"/>
                      </a:lnTo>
                      <a:lnTo>
                        <a:pt x="120" y="162"/>
                      </a:lnTo>
                      <a:lnTo>
                        <a:pt x="132" y="194"/>
                      </a:lnTo>
                      <a:lnTo>
                        <a:pt x="138" y="226"/>
                      </a:lnTo>
                      <a:lnTo>
                        <a:pt x="142" y="260"/>
                      </a:lnTo>
                      <a:lnTo>
                        <a:pt x="142" y="276"/>
                      </a:lnTo>
                      <a:lnTo>
                        <a:pt x="142" y="294"/>
                      </a:lnTo>
                      <a:lnTo>
                        <a:pt x="140" y="312"/>
                      </a:lnTo>
                      <a:lnTo>
                        <a:pt x="136" y="332"/>
                      </a:lnTo>
                      <a:lnTo>
                        <a:pt x="130" y="350"/>
                      </a:lnTo>
                      <a:lnTo>
                        <a:pt x="122" y="370"/>
                      </a:lnTo>
                      <a:lnTo>
                        <a:pt x="124" y="362"/>
                      </a:lnTo>
                      <a:lnTo>
                        <a:pt x="128" y="340"/>
                      </a:lnTo>
                      <a:lnTo>
                        <a:pt x="130" y="306"/>
                      </a:lnTo>
                      <a:lnTo>
                        <a:pt x="130" y="286"/>
                      </a:lnTo>
                      <a:lnTo>
                        <a:pt x="128" y="262"/>
                      </a:lnTo>
                      <a:lnTo>
                        <a:pt x="122" y="236"/>
                      </a:lnTo>
                      <a:lnTo>
                        <a:pt x="116" y="208"/>
                      </a:lnTo>
                      <a:lnTo>
                        <a:pt x="106" y="178"/>
                      </a:lnTo>
                      <a:lnTo>
                        <a:pt x="94" y="146"/>
                      </a:lnTo>
                      <a:lnTo>
                        <a:pt x="76" y="112"/>
                      </a:lnTo>
                      <a:lnTo>
                        <a:pt x="56" y="76"/>
                      </a:lnTo>
                      <a:lnTo>
                        <a:pt x="30" y="38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1031" name="Freeform 522"/>
                <p:cNvSpPr>
                  <a:spLocks/>
                </p:cNvSpPr>
                <p:nvPr/>
              </p:nvSpPr>
              <p:spPr bwMode="auto">
                <a:xfrm>
                  <a:off x="2150" y="3390"/>
                  <a:ext cx="8" cy="14"/>
                </a:xfrm>
                <a:custGeom>
                  <a:avLst/>
                  <a:gdLst>
                    <a:gd name="T0" fmla="*/ 6 w 8"/>
                    <a:gd name="T1" fmla="*/ 0 h 14"/>
                    <a:gd name="T2" fmla="*/ 6 w 8"/>
                    <a:gd name="T3" fmla="*/ 0 h 14"/>
                    <a:gd name="T4" fmla="*/ 8 w 8"/>
                    <a:gd name="T5" fmla="*/ 6 h 14"/>
                    <a:gd name="T6" fmla="*/ 6 w 8"/>
                    <a:gd name="T7" fmla="*/ 10 h 14"/>
                    <a:gd name="T8" fmla="*/ 0 w 8"/>
                    <a:gd name="T9" fmla="*/ 14 h 14"/>
                    <a:gd name="T10" fmla="*/ 0 w 8"/>
                    <a:gd name="T11" fmla="*/ 14 h 14"/>
                    <a:gd name="T12" fmla="*/ 2 w 8"/>
                    <a:gd name="T13" fmla="*/ 8 h 14"/>
                    <a:gd name="T14" fmla="*/ 6 w 8"/>
                    <a:gd name="T15" fmla="*/ 0 h 1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8"/>
                    <a:gd name="T25" fmla="*/ 0 h 14"/>
                    <a:gd name="T26" fmla="*/ 8 w 8"/>
                    <a:gd name="T27" fmla="*/ 14 h 14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8" h="14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8" y="6"/>
                      </a:lnTo>
                      <a:lnTo>
                        <a:pt x="6" y="10"/>
                      </a:lnTo>
                      <a:lnTo>
                        <a:pt x="0" y="14"/>
                      </a:lnTo>
                      <a:lnTo>
                        <a:pt x="2" y="8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1032" name="Freeform 523"/>
                <p:cNvSpPr>
                  <a:spLocks/>
                </p:cNvSpPr>
                <p:nvPr/>
              </p:nvSpPr>
              <p:spPr bwMode="auto">
                <a:xfrm>
                  <a:off x="2150" y="3390"/>
                  <a:ext cx="8" cy="14"/>
                </a:xfrm>
                <a:custGeom>
                  <a:avLst/>
                  <a:gdLst>
                    <a:gd name="T0" fmla="*/ 6 w 8"/>
                    <a:gd name="T1" fmla="*/ 0 h 14"/>
                    <a:gd name="T2" fmla="*/ 6 w 8"/>
                    <a:gd name="T3" fmla="*/ 0 h 14"/>
                    <a:gd name="T4" fmla="*/ 8 w 8"/>
                    <a:gd name="T5" fmla="*/ 6 h 14"/>
                    <a:gd name="T6" fmla="*/ 6 w 8"/>
                    <a:gd name="T7" fmla="*/ 10 h 14"/>
                    <a:gd name="T8" fmla="*/ 0 w 8"/>
                    <a:gd name="T9" fmla="*/ 14 h 14"/>
                    <a:gd name="T10" fmla="*/ 0 w 8"/>
                    <a:gd name="T11" fmla="*/ 14 h 14"/>
                    <a:gd name="T12" fmla="*/ 2 w 8"/>
                    <a:gd name="T13" fmla="*/ 8 h 14"/>
                    <a:gd name="T14" fmla="*/ 6 w 8"/>
                    <a:gd name="T15" fmla="*/ 0 h 1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8"/>
                    <a:gd name="T25" fmla="*/ 0 h 14"/>
                    <a:gd name="T26" fmla="*/ 8 w 8"/>
                    <a:gd name="T27" fmla="*/ 14 h 14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8" h="14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8" y="6"/>
                      </a:lnTo>
                      <a:lnTo>
                        <a:pt x="6" y="10"/>
                      </a:lnTo>
                      <a:lnTo>
                        <a:pt x="0" y="14"/>
                      </a:lnTo>
                      <a:lnTo>
                        <a:pt x="2" y="8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1033" name="Freeform 524"/>
                <p:cNvSpPr>
                  <a:spLocks/>
                </p:cNvSpPr>
                <p:nvPr/>
              </p:nvSpPr>
              <p:spPr bwMode="auto">
                <a:xfrm>
                  <a:off x="1998" y="3318"/>
                  <a:ext cx="116" cy="110"/>
                </a:xfrm>
                <a:custGeom>
                  <a:avLst/>
                  <a:gdLst>
                    <a:gd name="T0" fmla="*/ 116 w 116"/>
                    <a:gd name="T1" fmla="*/ 84 h 110"/>
                    <a:gd name="T2" fmla="*/ 116 w 116"/>
                    <a:gd name="T3" fmla="*/ 84 h 110"/>
                    <a:gd name="T4" fmla="*/ 108 w 116"/>
                    <a:gd name="T5" fmla="*/ 84 h 110"/>
                    <a:gd name="T6" fmla="*/ 88 w 116"/>
                    <a:gd name="T7" fmla="*/ 78 h 110"/>
                    <a:gd name="T8" fmla="*/ 74 w 116"/>
                    <a:gd name="T9" fmla="*/ 74 h 110"/>
                    <a:gd name="T10" fmla="*/ 62 w 116"/>
                    <a:gd name="T11" fmla="*/ 68 h 110"/>
                    <a:gd name="T12" fmla="*/ 48 w 116"/>
                    <a:gd name="T13" fmla="*/ 60 h 110"/>
                    <a:gd name="T14" fmla="*/ 36 w 116"/>
                    <a:gd name="T15" fmla="*/ 52 h 110"/>
                    <a:gd name="T16" fmla="*/ 36 w 116"/>
                    <a:gd name="T17" fmla="*/ 52 h 110"/>
                    <a:gd name="T18" fmla="*/ 18 w 116"/>
                    <a:gd name="T19" fmla="*/ 30 h 110"/>
                    <a:gd name="T20" fmla="*/ 6 w 116"/>
                    <a:gd name="T21" fmla="*/ 14 h 110"/>
                    <a:gd name="T22" fmla="*/ 2 w 116"/>
                    <a:gd name="T23" fmla="*/ 4 h 110"/>
                    <a:gd name="T24" fmla="*/ 0 w 116"/>
                    <a:gd name="T25" fmla="*/ 0 h 110"/>
                    <a:gd name="T26" fmla="*/ 0 w 116"/>
                    <a:gd name="T27" fmla="*/ 0 h 110"/>
                    <a:gd name="T28" fmla="*/ 4 w 116"/>
                    <a:gd name="T29" fmla="*/ 12 h 110"/>
                    <a:gd name="T30" fmla="*/ 14 w 116"/>
                    <a:gd name="T31" fmla="*/ 38 h 110"/>
                    <a:gd name="T32" fmla="*/ 22 w 116"/>
                    <a:gd name="T33" fmla="*/ 54 h 110"/>
                    <a:gd name="T34" fmla="*/ 30 w 116"/>
                    <a:gd name="T35" fmla="*/ 70 h 110"/>
                    <a:gd name="T36" fmla="*/ 40 w 116"/>
                    <a:gd name="T37" fmla="*/ 84 h 110"/>
                    <a:gd name="T38" fmla="*/ 52 w 116"/>
                    <a:gd name="T39" fmla="*/ 98 h 110"/>
                    <a:gd name="T40" fmla="*/ 52 w 116"/>
                    <a:gd name="T41" fmla="*/ 98 h 110"/>
                    <a:gd name="T42" fmla="*/ 64 w 116"/>
                    <a:gd name="T43" fmla="*/ 106 h 110"/>
                    <a:gd name="T44" fmla="*/ 74 w 116"/>
                    <a:gd name="T45" fmla="*/ 110 h 110"/>
                    <a:gd name="T46" fmla="*/ 84 w 116"/>
                    <a:gd name="T47" fmla="*/ 110 h 110"/>
                    <a:gd name="T48" fmla="*/ 92 w 116"/>
                    <a:gd name="T49" fmla="*/ 108 h 110"/>
                    <a:gd name="T50" fmla="*/ 100 w 116"/>
                    <a:gd name="T51" fmla="*/ 102 h 110"/>
                    <a:gd name="T52" fmla="*/ 106 w 116"/>
                    <a:gd name="T53" fmla="*/ 96 h 110"/>
                    <a:gd name="T54" fmla="*/ 116 w 116"/>
                    <a:gd name="T55" fmla="*/ 84 h 110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116"/>
                    <a:gd name="T85" fmla="*/ 0 h 110"/>
                    <a:gd name="T86" fmla="*/ 116 w 116"/>
                    <a:gd name="T87" fmla="*/ 110 h 110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116" h="110">
                      <a:moveTo>
                        <a:pt x="116" y="84"/>
                      </a:moveTo>
                      <a:lnTo>
                        <a:pt x="116" y="84"/>
                      </a:lnTo>
                      <a:lnTo>
                        <a:pt x="108" y="84"/>
                      </a:lnTo>
                      <a:lnTo>
                        <a:pt x="88" y="78"/>
                      </a:lnTo>
                      <a:lnTo>
                        <a:pt x="74" y="74"/>
                      </a:lnTo>
                      <a:lnTo>
                        <a:pt x="62" y="68"/>
                      </a:lnTo>
                      <a:lnTo>
                        <a:pt x="48" y="60"/>
                      </a:lnTo>
                      <a:lnTo>
                        <a:pt x="36" y="52"/>
                      </a:lnTo>
                      <a:lnTo>
                        <a:pt x="18" y="30"/>
                      </a:lnTo>
                      <a:lnTo>
                        <a:pt x="6" y="14"/>
                      </a:lnTo>
                      <a:lnTo>
                        <a:pt x="2" y="4"/>
                      </a:lnTo>
                      <a:lnTo>
                        <a:pt x="0" y="0"/>
                      </a:lnTo>
                      <a:lnTo>
                        <a:pt x="4" y="12"/>
                      </a:lnTo>
                      <a:lnTo>
                        <a:pt x="14" y="38"/>
                      </a:lnTo>
                      <a:lnTo>
                        <a:pt x="22" y="54"/>
                      </a:lnTo>
                      <a:lnTo>
                        <a:pt x="30" y="70"/>
                      </a:lnTo>
                      <a:lnTo>
                        <a:pt x="40" y="84"/>
                      </a:lnTo>
                      <a:lnTo>
                        <a:pt x="52" y="98"/>
                      </a:lnTo>
                      <a:lnTo>
                        <a:pt x="64" y="106"/>
                      </a:lnTo>
                      <a:lnTo>
                        <a:pt x="74" y="110"/>
                      </a:lnTo>
                      <a:lnTo>
                        <a:pt x="84" y="110"/>
                      </a:lnTo>
                      <a:lnTo>
                        <a:pt x="92" y="108"/>
                      </a:lnTo>
                      <a:lnTo>
                        <a:pt x="100" y="102"/>
                      </a:lnTo>
                      <a:lnTo>
                        <a:pt x="106" y="96"/>
                      </a:lnTo>
                      <a:lnTo>
                        <a:pt x="116" y="84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1034" name="Freeform 525"/>
                <p:cNvSpPr>
                  <a:spLocks/>
                </p:cNvSpPr>
                <p:nvPr/>
              </p:nvSpPr>
              <p:spPr bwMode="auto">
                <a:xfrm>
                  <a:off x="1998" y="3318"/>
                  <a:ext cx="116" cy="110"/>
                </a:xfrm>
                <a:custGeom>
                  <a:avLst/>
                  <a:gdLst>
                    <a:gd name="T0" fmla="*/ 116 w 116"/>
                    <a:gd name="T1" fmla="*/ 84 h 110"/>
                    <a:gd name="T2" fmla="*/ 116 w 116"/>
                    <a:gd name="T3" fmla="*/ 84 h 110"/>
                    <a:gd name="T4" fmla="*/ 108 w 116"/>
                    <a:gd name="T5" fmla="*/ 84 h 110"/>
                    <a:gd name="T6" fmla="*/ 88 w 116"/>
                    <a:gd name="T7" fmla="*/ 78 h 110"/>
                    <a:gd name="T8" fmla="*/ 74 w 116"/>
                    <a:gd name="T9" fmla="*/ 74 h 110"/>
                    <a:gd name="T10" fmla="*/ 62 w 116"/>
                    <a:gd name="T11" fmla="*/ 68 h 110"/>
                    <a:gd name="T12" fmla="*/ 48 w 116"/>
                    <a:gd name="T13" fmla="*/ 60 h 110"/>
                    <a:gd name="T14" fmla="*/ 36 w 116"/>
                    <a:gd name="T15" fmla="*/ 52 h 110"/>
                    <a:gd name="T16" fmla="*/ 36 w 116"/>
                    <a:gd name="T17" fmla="*/ 52 h 110"/>
                    <a:gd name="T18" fmla="*/ 18 w 116"/>
                    <a:gd name="T19" fmla="*/ 30 h 110"/>
                    <a:gd name="T20" fmla="*/ 6 w 116"/>
                    <a:gd name="T21" fmla="*/ 14 h 110"/>
                    <a:gd name="T22" fmla="*/ 2 w 116"/>
                    <a:gd name="T23" fmla="*/ 4 h 110"/>
                    <a:gd name="T24" fmla="*/ 0 w 116"/>
                    <a:gd name="T25" fmla="*/ 0 h 110"/>
                    <a:gd name="T26" fmla="*/ 0 w 116"/>
                    <a:gd name="T27" fmla="*/ 0 h 110"/>
                    <a:gd name="T28" fmla="*/ 4 w 116"/>
                    <a:gd name="T29" fmla="*/ 12 h 110"/>
                    <a:gd name="T30" fmla="*/ 14 w 116"/>
                    <a:gd name="T31" fmla="*/ 38 h 110"/>
                    <a:gd name="T32" fmla="*/ 22 w 116"/>
                    <a:gd name="T33" fmla="*/ 54 h 110"/>
                    <a:gd name="T34" fmla="*/ 30 w 116"/>
                    <a:gd name="T35" fmla="*/ 70 h 110"/>
                    <a:gd name="T36" fmla="*/ 40 w 116"/>
                    <a:gd name="T37" fmla="*/ 84 h 110"/>
                    <a:gd name="T38" fmla="*/ 52 w 116"/>
                    <a:gd name="T39" fmla="*/ 98 h 110"/>
                    <a:gd name="T40" fmla="*/ 52 w 116"/>
                    <a:gd name="T41" fmla="*/ 98 h 110"/>
                    <a:gd name="T42" fmla="*/ 64 w 116"/>
                    <a:gd name="T43" fmla="*/ 106 h 110"/>
                    <a:gd name="T44" fmla="*/ 74 w 116"/>
                    <a:gd name="T45" fmla="*/ 110 h 110"/>
                    <a:gd name="T46" fmla="*/ 84 w 116"/>
                    <a:gd name="T47" fmla="*/ 110 h 110"/>
                    <a:gd name="T48" fmla="*/ 92 w 116"/>
                    <a:gd name="T49" fmla="*/ 108 h 110"/>
                    <a:gd name="T50" fmla="*/ 100 w 116"/>
                    <a:gd name="T51" fmla="*/ 102 h 110"/>
                    <a:gd name="T52" fmla="*/ 106 w 116"/>
                    <a:gd name="T53" fmla="*/ 96 h 110"/>
                    <a:gd name="T54" fmla="*/ 116 w 116"/>
                    <a:gd name="T55" fmla="*/ 84 h 110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116"/>
                    <a:gd name="T85" fmla="*/ 0 h 110"/>
                    <a:gd name="T86" fmla="*/ 116 w 116"/>
                    <a:gd name="T87" fmla="*/ 110 h 110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116" h="110">
                      <a:moveTo>
                        <a:pt x="116" y="84"/>
                      </a:moveTo>
                      <a:lnTo>
                        <a:pt x="116" y="84"/>
                      </a:lnTo>
                      <a:lnTo>
                        <a:pt x="108" y="84"/>
                      </a:lnTo>
                      <a:lnTo>
                        <a:pt x="88" y="78"/>
                      </a:lnTo>
                      <a:lnTo>
                        <a:pt x="74" y="74"/>
                      </a:lnTo>
                      <a:lnTo>
                        <a:pt x="62" y="68"/>
                      </a:lnTo>
                      <a:lnTo>
                        <a:pt x="48" y="60"/>
                      </a:lnTo>
                      <a:lnTo>
                        <a:pt x="36" y="52"/>
                      </a:lnTo>
                      <a:lnTo>
                        <a:pt x="18" y="30"/>
                      </a:lnTo>
                      <a:lnTo>
                        <a:pt x="6" y="14"/>
                      </a:lnTo>
                      <a:lnTo>
                        <a:pt x="2" y="4"/>
                      </a:lnTo>
                      <a:lnTo>
                        <a:pt x="0" y="0"/>
                      </a:lnTo>
                      <a:lnTo>
                        <a:pt x="4" y="12"/>
                      </a:lnTo>
                      <a:lnTo>
                        <a:pt x="14" y="38"/>
                      </a:lnTo>
                      <a:lnTo>
                        <a:pt x="22" y="54"/>
                      </a:lnTo>
                      <a:lnTo>
                        <a:pt x="30" y="70"/>
                      </a:lnTo>
                      <a:lnTo>
                        <a:pt x="40" y="84"/>
                      </a:lnTo>
                      <a:lnTo>
                        <a:pt x="52" y="98"/>
                      </a:lnTo>
                      <a:lnTo>
                        <a:pt x="64" y="106"/>
                      </a:lnTo>
                      <a:lnTo>
                        <a:pt x="74" y="110"/>
                      </a:lnTo>
                      <a:lnTo>
                        <a:pt x="84" y="110"/>
                      </a:lnTo>
                      <a:lnTo>
                        <a:pt x="92" y="108"/>
                      </a:lnTo>
                      <a:lnTo>
                        <a:pt x="100" y="102"/>
                      </a:lnTo>
                      <a:lnTo>
                        <a:pt x="106" y="96"/>
                      </a:lnTo>
                      <a:lnTo>
                        <a:pt x="116" y="8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1035" name="Freeform 526"/>
                <p:cNvSpPr>
                  <a:spLocks/>
                </p:cNvSpPr>
                <p:nvPr/>
              </p:nvSpPr>
              <p:spPr bwMode="auto">
                <a:xfrm>
                  <a:off x="2056" y="3240"/>
                  <a:ext cx="86" cy="44"/>
                </a:xfrm>
                <a:custGeom>
                  <a:avLst/>
                  <a:gdLst>
                    <a:gd name="T0" fmla="*/ 78 w 86"/>
                    <a:gd name="T1" fmla="*/ 2 h 44"/>
                    <a:gd name="T2" fmla="*/ 78 w 86"/>
                    <a:gd name="T3" fmla="*/ 2 h 44"/>
                    <a:gd name="T4" fmla="*/ 66 w 86"/>
                    <a:gd name="T5" fmla="*/ 4 h 44"/>
                    <a:gd name="T6" fmla="*/ 52 w 86"/>
                    <a:gd name="T7" fmla="*/ 4 h 44"/>
                    <a:gd name="T8" fmla="*/ 34 w 86"/>
                    <a:gd name="T9" fmla="*/ 2 h 44"/>
                    <a:gd name="T10" fmla="*/ 34 w 86"/>
                    <a:gd name="T11" fmla="*/ 2 h 44"/>
                    <a:gd name="T12" fmla="*/ 16 w 86"/>
                    <a:gd name="T13" fmla="*/ 0 h 44"/>
                    <a:gd name="T14" fmla="*/ 8 w 86"/>
                    <a:gd name="T15" fmla="*/ 2 h 44"/>
                    <a:gd name="T16" fmla="*/ 4 w 86"/>
                    <a:gd name="T17" fmla="*/ 4 h 44"/>
                    <a:gd name="T18" fmla="*/ 0 w 86"/>
                    <a:gd name="T19" fmla="*/ 8 h 44"/>
                    <a:gd name="T20" fmla="*/ 0 w 86"/>
                    <a:gd name="T21" fmla="*/ 12 h 44"/>
                    <a:gd name="T22" fmla="*/ 2 w 86"/>
                    <a:gd name="T23" fmla="*/ 20 h 44"/>
                    <a:gd name="T24" fmla="*/ 10 w 86"/>
                    <a:gd name="T25" fmla="*/ 30 h 44"/>
                    <a:gd name="T26" fmla="*/ 10 w 86"/>
                    <a:gd name="T27" fmla="*/ 30 h 44"/>
                    <a:gd name="T28" fmla="*/ 22 w 86"/>
                    <a:gd name="T29" fmla="*/ 40 h 44"/>
                    <a:gd name="T30" fmla="*/ 34 w 86"/>
                    <a:gd name="T31" fmla="*/ 44 h 44"/>
                    <a:gd name="T32" fmla="*/ 44 w 86"/>
                    <a:gd name="T33" fmla="*/ 44 h 44"/>
                    <a:gd name="T34" fmla="*/ 54 w 86"/>
                    <a:gd name="T35" fmla="*/ 40 h 44"/>
                    <a:gd name="T36" fmla="*/ 62 w 86"/>
                    <a:gd name="T37" fmla="*/ 36 h 44"/>
                    <a:gd name="T38" fmla="*/ 70 w 86"/>
                    <a:gd name="T39" fmla="*/ 28 h 44"/>
                    <a:gd name="T40" fmla="*/ 80 w 86"/>
                    <a:gd name="T41" fmla="*/ 18 h 44"/>
                    <a:gd name="T42" fmla="*/ 80 w 86"/>
                    <a:gd name="T43" fmla="*/ 18 h 44"/>
                    <a:gd name="T44" fmla="*/ 84 w 86"/>
                    <a:gd name="T45" fmla="*/ 14 h 44"/>
                    <a:gd name="T46" fmla="*/ 86 w 86"/>
                    <a:gd name="T47" fmla="*/ 8 h 44"/>
                    <a:gd name="T48" fmla="*/ 84 w 86"/>
                    <a:gd name="T49" fmla="*/ 4 h 44"/>
                    <a:gd name="T50" fmla="*/ 78 w 86"/>
                    <a:gd name="T51" fmla="*/ 2 h 4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86"/>
                    <a:gd name="T79" fmla="*/ 0 h 44"/>
                    <a:gd name="T80" fmla="*/ 86 w 86"/>
                    <a:gd name="T81" fmla="*/ 44 h 44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86" h="44">
                      <a:moveTo>
                        <a:pt x="78" y="2"/>
                      </a:moveTo>
                      <a:lnTo>
                        <a:pt x="78" y="2"/>
                      </a:lnTo>
                      <a:lnTo>
                        <a:pt x="66" y="4"/>
                      </a:lnTo>
                      <a:lnTo>
                        <a:pt x="52" y="4"/>
                      </a:lnTo>
                      <a:lnTo>
                        <a:pt x="34" y="2"/>
                      </a:lnTo>
                      <a:lnTo>
                        <a:pt x="16" y="0"/>
                      </a:lnTo>
                      <a:lnTo>
                        <a:pt x="8" y="2"/>
                      </a:lnTo>
                      <a:lnTo>
                        <a:pt x="4" y="4"/>
                      </a:lnTo>
                      <a:lnTo>
                        <a:pt x="0" y="8"/>
                      </a:lnTo>
                      <a:lnTo>
                        <a:pt x="0" y="12"/>
                      </a:lnTo>
                      <a:lnTo>
                        <a:pt x="2" y="20"/>
                      </a:lnTo>
                      <a:lnTo>
                        <a:pt x="10" y="30"/>
                      </a:lnTo>
                      <a:lnTo>
                        <a:pt x="22" y="40"/>
                      </a:lnTo>
                      <a:lnTo>
                        <a:pt x="34" y="44"/>
                      </a:lnTo>
                      <a:lnTo>
                        <a:pt x="44" y="44"/>
                      </a:lnTo>
                      <a:lnTo>
                        <a:pt x="54" y="40"/>
                      </a:lnTo>
                      <a:lnTo>
                        <a:pt x="62" y="36"/>
                      </a:lnTo>
                      <a:lnTo>
                        <a:pt x="70" y="28"/>
                      </a:lnTo>
                      <a:lnTo>
                        <a:pt x="80" y="18"/>
                      </a:lnTo>
                      <a:lnTo>
                        <a:pt x="84" y="14"/>
                      </a:lnTo>
                      <a:lnTo>
                        <a:pt x="86" y="8"/>
                      </a:lnTo>
                      <a:lnTo>
                        <a:pt x="84" y="4"/>
                      </a:lnTo>
                      <a:lnTo>
                        <a:pt x="78" y="2"/>
                      </a:lnTo>
                      <a:close/>
                    </a:path>
                  </a:pathLst>
                </a:custGeom>
                <a:solidFill>
                  <a:srgbClr val="F09C5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1036" name="Freeform 527"/>
                <p:cNvSpPr>
                  <a:spLocks/>
                </p:cNvSpPr>
                <p:nvPr/>
              </p:nvSpPr>
              <p:spPr bwMode="auto">
                <a:xfrm>
                  <a:off x="2056" y="3240"/>
                  <a:ext cx="86" cy="44"/>
                </a:xfrm>
                <a:custGeom>
                  <a:avLst/>
                  <a:gdLst>
                    <a:gd name="T0" fmla="*/ 78 w 86"/>
                    <a:gd name="T1" fmla="*/ 2 h 44"/>
                    <a:gd name="T2" fmla="*/ 78 w 86"/>
                    <a:gd name="T3" fmla="*/ 2 h 44"/>
                    <a:gd name="T4" fmla="*/ 66 w 86"/>
                    <a:gd name="T5" fmla="*/ 4 h 44"/>
                    <a:gd name="T6" fmla="*/ 52 w 86"/>
                    <a:gd name="T7" fmla="*/ 4 h 44"/>
                    <a:gd name="T8" fmla="*/ 34 w 86"/>
                    <a:gd name="T9" fmla="*/ 2 h 44"/>
                    <a:gd name="T10" fmla="*/ 34 w 86"/>
                    <a:gd name="T11" fmla="*/ 2 h 44"/>
                    <a:gd name="T12" fmla="*/ 16 w 86"/>
                    <a:gd name="T13" fmla="*/ 0 h 44"/>
                    <a:gd name="T14" fmla="*/ 8 w 86"/>
                    <a:gd name="T15" fmla="*/ 2 h 44"/>
                    <a:gd name="T16" fmla="*/ 4 w 86"/>
                    <a:gd name="T17" fmla="*/ 4 h 44"/>
                    <a:gd name="T18" fmla="*/ 0 w 86"/>
                    <a:gd name="T19" fmla="*/ 8 h 44"/>
                    <a:gd name="T20" fmla="*/ 0 w 86"/>
                    <a:gd name="T21" fmla="*/ 12 h 44"/>
                    <a:gd name="T22" fmla="*/ 2 w 86"/>
                    <a:gd name="T23" fmla="*/ 20 h 44"/>
                    <a:gd name="T24" fmla="*/ 10 w 86"/>
                    <a:gd name="T25" fmla="*/ 30 h 44"/>
                    <a:gd name="T26" fmla="*/ 10 w 86"/>
                    <a:gd name="T27" fmla="*/ 30 h 44"/>
                    <a:gd name="T28" fmla="*/ 22 w 86"/>
                    <a:gd name="T29" fmla="*/ 40 h 44"/>
                    <a:gd name="T30" fmla="*/ 34 w 86"/>
                    <a:gd name="T31" fmla="*/ 44 h 44"/>
                    <a:gd name="T32" fmla="*/ 44 w 86"/>
                    <a:gd name="T33" fmla="*/ 44 h 44"/>
                    <a:gd name="T34" fmla="*/ 54 w 86"/>
                    <a:gd name="T35" fmla="*/ 40 h 44"/>
                    <a:gd name="T36" fmla="*/ 62 w 86"/>
                    <a:gd name="T37" fmla="*/ 36 h 44"/>
                    <a:gd name="T38" fmla="*/ 70 w 86"/>
                    <a:gd name="T39" fmla="*/ 28 h 44"/>
                    <a:gd name="T40" fmla="*/ 80 w 86"/>
                    <a:gd name="T41" fmla="*/ 18 h 44"/>
                    <a:gd name="T42" fmla="*/ 80 w 86"/>
                    <a:gd name="T43" fmla="*/ 18 h 44"/>
                    <a:gd name="T44" fmla="*/ 84 w 86"/>
                    <a:gd name="T45" fmla="*/ 14 h 44"/>
                    <a:gd name="T46" fmla="*/ 86 w 86"/>
                    <a:gd name="T47" fmla="*/ 8 h 44"/>
                    <a:gd name="T48" fmla="*/ 84 w 86"/>
                    <a:gd name="T49" fmla="*/ 4 h 44"/>
                    <a:gd name="T50" fmla="*/ 78 w 86"/>
                    <a:gd name="T51" fmla="*/ 2 h 4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86"/>
                    <a:gd name="T79" fmla="*/ 0 h 44"/>
                    <a:gd name="T80" fmla="*/ 86 w 86"/>
                    <a:gd name="T81" fmla="*/ 44 h 44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86" h="44">
                      <a:moveTo>
                        <a:pt x="78" y="2"/>
                      </a:moveTo>
                      <a:lnTo>
                        <a:pt x="78" y="2"/>
                      </a:lnTo>
                      <a:lnTo>
                        <a:pt x="66" y="4"/>
                      </a:lnTo>
                      <a:lnTo>
                        <a:pt x="52" y="4"/>
                      </a:lnTo>
                      <a:lnTo>
                        <a:pt x="34" y="2"/>
                      </a:lnTo>
                      <a:lnTo>
                        <a:pt x="16" y="0"/>
                      </a:lnTo>
                      <a:lnTo>
                        <a:pt x="8" y="2"/>
                      </a:lnTo>
                      <a:lnTo>
                        <a:pt x="4" y="4"/>
                      </a:lnTo>
                      <a:lnTo>
                        <a:pt x="0" y="8"/>
                      </a:lnTo>
                      <a:lnTo>
                        <a:pt x="0" y="12"/>
                      </a:lnTo>
                      <a:lnTo>
                        <a:pt x="2" y="20"/>
                      </a:lnTo>
                      <a:lnTo>
                        <a:pt x="10" y="30"/>
                      </a:lnTo>
                      <a:lnTo>
                        <a:pt x="22" y="40"/>
                      </a:lnTo>
                      <a:lnTo>
                        <a:pt x="34" y="44"/>
                      </a:lnTo>
                      <a:lnTo>
                        <a:pt x="44" y="44"/>
                      </a:lnTo>
                      <a:lnTo>
                        <a:pt x="54" y="40"/>
                      </a:lnTo>
                      <a:lnTo>
                        <a:pt x="62" y="36"/>
                      </a:lnTo>
                      <a:lnTo>
                        <a:pt x="70" y="28"/>
                      </a:lnTo>
                      <a:lnTo>
                        <a:pt x="80" y="18"/>
                      </a:lnTo>
                      <a:lnTo>
                        <a:pt x="84" y="14"/>
                      </a:lnTo>
                      <a:lnTo>
                        <a:pt x="86" y="8"/>
                      </a:lnTo>
                      <a:lnTo>
                        <a:pt x="84" y="4"/>
                      </a:lnTo>
                      <a:lnTo>
                        <a:pt x="78" y="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1037" name="Freeform 528"/>
                <p:cNvSpPr>
                  <a:spLocks/>
                </p:cNvSpPr>
                <p:nvPr/>
              </p:nvSpPr>
              <p:spPr bwMode="auto">
                <a:xfrm>
                  <a:off x="2198" y="3236"/>
                  <a:ext cx="20" cy="42"/>
                </a:xfrm>
                <a:custGeom>
                  <a:avLst/>
                  <a:gdLst>
                    <a:gd name="T0" fmla="*/ 18 w 20"/>
                    <a:gd name="T1" fmla="*/ 0 h 42"/>
                    <a:gd name="T2" fmla="*/ 18 w 20"/>
                    <a:gd name="T3" fmla="*/ 0 h 42"/>
                    <a:gd name="T4" fmla="*/ 14 w 20"/>
                    <a:gd name="T5" fmla="*/ 2 h 42"/>
                    <a:gd name="T6" fmla="*/ 6 w 20"/>
                    <a:gd name="T7" fmla="*/ 4 h 42"/>
                    <a:gd name="T8" fmla="*/ 6 w 20"/>
                    <a:gd name="T9" fmla="*/ 4 h 42"/>
                    <a:gd name="T10" fmla="*/ 2 w 20"/>
                    <a:gd name="T11" fmla="*/ 4 h 42"/>
                    <a:gd name="T12" fmla="*/ 0 w 20"/>
                    <a:gd name="T13" fmla="*/ 6 h 42"/>
                    <a:gd name="T14" fmla="*/ 0 w 20"/>
                    <a:gd name="T15" fmla="*/ 12 h 42"/>
                    <a:gd name="T16" fmla="*/ 4 w 20"/>
                    <a:gd name="T17" fmla="*/ 16 h 42"/>
                    <a:gd name="T18" fmla="*/ 4 w 20"/>
                    <a:gd name="T19" fmla="*/ 16 h 42"/>
                    <a:gd name="T20" fmla="*/ 12 w 20"/>
                    <a:gd name="T21" fmla="*/ 30 h 42"/>
                    <a:gd name="T22" fmla="*/ 16 w 20"/>
                    <a:gd name="T23" fmla="*/ 36 h 42"/>
                    <a:gd name="T24" fmla="*/ 16 w 20"/>
                    <a:gd name="T25" fmla="*/ 42 h 42"/>
                    <a:gd name="T26" fmla="*/ 16 w 20"/>
                    <a:gd name="T27" fmla="*/ 42 h 42"/>
                    <a:gd name="T28" fmla="*/ 20 w 20"/>
                    <a:gd name="T29" fmla="*/ 30 h 42"/>
                    <a:gd name="T30" fmla="*/ 20 w 20"/>
                    <a:gd name="T31" fmla="*/ 16 h 42"/>
                    <a:gd name="T32" fmla="*/ 18 w 20"/>
                    <a:gd name="T33" fmla="*/ 0 h 4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20"/>
                    <a:gd name="T52" fmla="*/ 0 h 42"/>
                    <a:gd name="T53" fmla="*/ 20 w 20"/>
                    <a:gd name="T54" fmla="*/ 42 h 42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20" h="42">
                      <a:moveTo>
                        <a:pt x="18" y="0"/>
                      </a:moveTo>
                      <a:lnTo>
                        <a:pt x="18" y="0"/>
                      </a:lnTo>
                      <a:lnTo>
                        <a:pt x="14" y="2"/>
                      </a:lnTo>
                      <a:lnTo>
                        <a:pt x="6" y="4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2"/>
                      </a:lnTo>
                      <a:lnTo>
                        <a:pt x="4" y="16"/>
                      </a:lnTo>
                      <a:lnTo>
                        <a:pt x="12" y="30"/>
                      </a:lnTo>
                      <a:lnTo>
                        <a:pt x="16" y="36"/>
                      </a:lnTo>
                      <a:lnTo>
                        <a:pt x="16" y="42"/>
                      </a:lnTo>
                      <a:lnTo>
                        <a:pt x="20" y="30"/>
                      </a:lnTo>
                      <a:lnTo>
                        <a:pt x="20" y="16"/>
                      </a:lnTo>
                      <a:lnTo>
                        <a:pt x="18" y="0"/>
                      </a:lnTo>
                      <a:close/>
                    </a:path>
                  </a:pathLst>
                </a:custGeom>
                <a:solidFill>
                  <a:srgbClr val="F09C5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1038" name="Freeform 529"/>
                <p:cNvSpPr>
                  <a:spLocks/>
                </p:cNvSpPr>
                <p:nvPr/>
              </p:nvSpPr>
              <p:spPr bwMode="auto">
                <a:xfrm>
                  <a:off x="2198" y="3236"/>
                  <a:ext cx="20" cy="42"/>
                </a:xfrm>
                <a:custGeom>
                  <a:avLst/>
                  <a:gdLst>
                    <a:gd name="T0" fmla="*/ 18 w 20"/>
                    <a:gd name="T1" fmla="*/ 0 h 42"/>
                    <a:gd name="T2" fmla="*/ 18 w 20"/>
                    <a:gd name="T3" fmla="*/ 0 h 42"/>
                    <a:gd name="T4" fmla="*/ 14 w 20"/>
                    <a:gd name="T5" fmla="*/ 2 h 42"/>
                    <a:gd name="T6" fmla="*/ 6 w 20"/>
                    <a:gd name="T7" fmla="*/ 4 h 42"/>
                    <a:gd name="T8" fmla="*/ 6 w 20"/>
                    <a:gd name="T9" fmla="*/ 4 h 42"/>
                    <a:gd name="T10" fmla="*/ 2 w 20"/>
                    <a:gd name="T11" fmla="*/ 4 h 42"/>
                    <a:gd name="T12" fmla="*/ 0 w 20"/>
                    <a:gd name="T13" fmla="*/ 6 h 42"/>
                    <a:gd name="T14" fmla="*/ 0 w 20"/>
                    <a:gd name="T15" fmla="*/ 12 h 42"/>
                    <a:gd name="T16" fmla="*/ 4 w 20"/>
                    <a:gd name="T17" fmla="*/ 16 h 42"/>
                    <a:gd name="T18" fmla="*/ 4 w 20"/>
                    <a:gd name="T19" fmla="*/ 16 h 42"/>
                    <a:gd name="T20" fmla="*/ 12 w 20"/>
                    <a:gd name="T21" fmla="*/ 30 h 42"/>
                    <a:gd name="T22" fmla="*/ 16 w 20"/>
                    <a:gd name="T23" fmla="*/ 36 h 42"/>
                    <a:gd name="T24" fmla="*/ 16 w 20"/>
                    <a:gd name="T25" fmla="*/ 42 h 42"/>
                    <a:gd name="T26" fmla="*/ 16 w 20"/>
                    <a:gd name="T27" fmla="*/ 42 h 42"/>
                    <a:gd name="T28" fmla="*/ 20 w 20"/>
                    <a:gd name="T29" fmla="*/ 30 h 42"/>
                    <a:gd name="T30" fmla="*/ 20 w 20"/>
                    <a:gd name="T31" fmla="*/ 16 h 42"/>
                    <a:gd name="T32" fmla="*/ 18 w 20"/>
                    <a:gd name="T33" fmla="*/ 0 h 4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20"/>
                    <a:gd name="T52" fmla="*/ 0 h 42"/>
                    <a:gd name="T53" fmla="*/ 20 w 20"/>
                    <a:gd name="T54" fmla="*/ 42 h 42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20" h="42">
                      <a:moveTo>
                        <a:pt x="18" y="0"/>
                      </a:moveTo>
                      <a:lnTo>
                        <a:pt x="18" y="0"/>
                      </a:lnTo>
                      <a:lnTo>
                        <a:pt x="14" y="2"/>
                      </a:lnTo>
                      <a:lnTo>
                        <a:pt x="6" y="4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2"/>
                      </a:lnTo>
                      <a:lnTo>
                        <a:pt x="4" y="16"/>
                      </a:lnTo>
                      <a:lnTo>
                        <a:pt x="12" y="30"/>
                      </a:lnTo>
                      <a:lnTo>
                        <a:pt x="16" y="36"/>
                      </a:lnTo>
                      <a:lnTo>
                        <a:pt x="16" y="42"/>
                      </a:lnTo>
                      <a:lnTo>
                        <a:pt x="20" y="30"/>
                      </a:lnTo>
                      <a:lnTo>
                        <a:pt x="20" y="16"/>
                      </a:lnTo>
                      <a:lnTo>
                        <a:pt x="18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</p:grpSp>
        </p:grpSp>
        <p:grpSp>
          <p:nvGrpSpPr>
            <p:cNvPr id="309597" name="Group 2397"/>
            <p:cNvGrpSpPr>
              <a:grpSpLocks/>
            </p:cNvGrpSpPr>
            <p:nvPr/>
          </p:nvGrpSpPr>
          <p:grpSpPr bwMode="auto">
            <a:xfrm>
              <a:off x="2295" y="2496"/>
              <a:ext cx="1113" cy="946"/>
              <a:chOff x="2688" y="1052"/>
              <a:chExt cx="1113" cy="946"/>
            </a:xfrm>
          </p:grpSpPr>
          <p:sp>
            <p:nvSpPr>
              <p:cNvPr id="8" name="Text Box 530"/>
              <p:cNvSpPr txBox="1">
                <a:spLocks noChangeArrowheads="1"/>
              </p:cNvSpPr>
              <p:nvPr/>
            </p:nvSpPr>
            <p:spPr bwMode="auto">
              <a:xfrm>
                <a:off x="2688" y="1632"/>
                <a:ext cx="1113" cy="366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algn="ctr" eaLnBrk="1" hangingPunct="1">
                  <a:spcBef>
                    <a:spcPct val="20000"/>
                  </a:spcBef>
                  <a:buClr>
                    <a:schemeClr val="accent1"/>
                  </a:buClr>
                  <a:buFont typeface="Wingdings" pitchFamily="2" charset="2"/>
                  <a:buNone/>
                </a:pPr>
                <a:r>
                  <a:rPr lang="en-US" sz="1600"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Berlin Sans FB" pitchFamily="34" charset="0"/>
                  </a:rPr>
                  <a:t>Machine Coordinators</a:t>
                </a:r>
                <a:endParaRPr lang="en-US" sz="1600" baseline="-25000">
                  <a:effectLst>
                    <a:outerShdw blurRad="38100" dist="38100" dir="2700000" algn="tl">
                      <a:srgbClr val="000000"/>
                    </a:outerShdw>
                  </a:effectLst>
                  <a:latin typeface="Berlin Sans FB" pitchFamily="34" charset="0"/>
                </a:endParaRPr>
              </a:p>
            </p:txBody>
          </p:sp>
          <p:grpSp>
            <p:nvGrpSpPr>
              <p:cNvPr id="309599" name="Group 2399"/>
              <p:cNvGrpSpPr>
                <a:grpSpLocks/>
              </p:cNvGrpSpPr>
              <p:nvPr/>
            </p:nvGrpSpPr>
            <p:grpSpPr bwMode="auto">
              <a:xfrm>
                <a:off x="2928" y="1052"/>
                <a:ext cx="639" cy="632"/>
                <a:chOff x="2928" y="1052"/>
                <a:chExt cx="639" cy="632"/>
              </a:xfrm>
            </p:grpSpPr>
            <p:grpSp>
              <p:nvGrpSpPr>
                <p:cNvPr id="309600" name="Group 460"/>
                <p:cNvGrpSpPr>
                  <a:grpSpLocks/>
                </p:cNvGrpSpPr>
                <p:nvPr/>
              </p:nvGrpSpPr>
              <p:grpSpPr bwMode="auto">
                <a:xfrm>
                  <a:off x="3129" y="1052"/>
                  <a:ext cx="399" cy="436"/>
                  <a:chOff x="1508" y="3020"/>
                  <a:chExt cx="1044" cy="1242"/>
                </a:xfrm>
              </p:grpSpPr>
              <p:sp>
                <p:nvSpPr>
                  <p:cNvPr id="309601" name="AutoShape 461"/>
                  <p:cNvSpPr>
                    <a:spLocks noChangeAspect="1" noChangeArrowheads="1" noTextEdit="1"/>
                  </p:cNvSpPr>
                  <p:nvPr/>
                </p:nvSpPr>
                <p:spPr bwMode="auto">
                  <a:xfrm>
                    <a:off x="1508" y="3020"/>
                    <a:ext cx="1044" cy="1242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GB"/>
                  </a:p>
                </p:txBody>
              </p:sp>
              <p:sp>
                <p:nvSpPr>
                  <p:cNvPr id="309602" name="Freeform 462"/>
                  <p:cNvSpPr>
                    <a:spLocks/>
                  </p:cNvSpPr>
                  <p:nvPr/>
                </p:nvSpPr>
                <p:spPr bwMode="auto">
                  <a:xfrm>
                    <a:off x="2312" y="3580"/>
                    <a:ext cx="150" cy="66"/>
                  </a:xfrm>
                  <a:custGeom>
                    <a:avLst/>
                    <a:gdLst>
                      <a:gd name="T0" fmla="*/ 6 w 150"/>
                      <a:gd name="T1" fmla="*/ 38 h 66"/>
                      <a:gd name="T2" fmla="*/ 0 w 150"/>
                      <a:gd name="T3" fmla="*/ 62 h 66"/>
                      <a:gd name="T4" fmla="*/ 0 w 150"/>
                      <a:gd name="T5" fmla="*/ 66 h 66"/>
                      <a:gd name="T6" fmla="*/ 2 w 150"/>
                      <a:gd name="T7" fmla="*/ 66 h 66"/>
                      <a:gd name="T8" fmla="*/ 138 w 150"/>
                      <a:gd name="T9" fmla="*/ 60 h 66"/>
                      <a:gd name="T10" fmla="*/ 140 w 150"/>
                      <a:gd name="T11" fmla="*/ 60 h 66"/>
                      <a:gd name="T12" fmla="*/ 140 w 150"/>
                      <a:gd name="T13" fmla="*/ 58 h 66"/>
                      <a:gd name="T14" fmla="*/ 150 w 150"/>
                      <a:gd name="T15" fmla="*/ 34 h 66"/>
                      <a:gd name="T16" fmla="*/ 150 w 150"/>
                      <a:gd name="T17" fmla="*/ 32 h 66"/>
                      <a:gd name="T18" fmla="*/ 148 w 150"/>
                      <a:gd name="T19" fmla="*/ 32 h 66"/>
                      <a:gd name="T20" fmla="*/ 108 w 150"/>
                      <a:gd name="T21" fmla="*/ 32 h 66"/>
                      <a:gd name="T22" fmla="*/ 108 w 150"/>
                      <a:gd name="T23" fmla="*/ 32 h 66"/>
                      <a:gd name="T24" fmla="*/ 108 w 150"/>
                      <a:gd name="T25" fmla="*/ 32 h 66"/>
                      <a:gd name="T26" fmla="*/ 108 w 150"/>
                      <a:gd name="T27" fmla="*/ 32 h 66"/>
                      <a:gd name="T28" fmla="*/ 108 w 150"/>
                      <a:gd name="T29" fmla="*/ 32 h 66"/>
                      <a:gd name="T30" fmla="*/ 106 w 150"/>
                      <a:gd name="T31" fmla="*/ 28 h 66"/>
                      <a:gd name="T32" fmla="*/ 102 w 150"/>
                      <a:gd name="T33" fmla="*/ 14 h 66"/>
                      <a:gd name="T34" fmla="*/ 102 w 150"/>
                      <a:gd name="T35" fmla="*/ 14 h 66"/>
                      <a:gd name="T36" fmla="*/ 100 w 150"/>
                      <a:gd name="T37" fmla="*/ 10 h 66"/>
                      <a:gd name="T38" fmla="*/ 98 w 150"/>
                      <a:gd name="T39" fmla="*/ 6 h 66"/>
                      <a:gd name="T40" fmla="*/ 94 w 150"/>
                      <a:gd name="T41" fmla="*/ 4 h 66"/>
                      <a:gd name="T42" fmla="*/ 90 w 150"/>
                      <a:gd name="T43" fmla="*/ 2 h 66"/>
                      <a:gd name="T44" fmla="*/ 90 w 150"/>
                      <a:gd name="T45" fmla="*/ 2 h 66"/>
                      <a:gd name="T46" fmla="*/ 84 w 150"/>
                      <a:gd name="T47" fmla="*/ 0 h 66"/>
                      <a:gd name="T48" fmla="*/ 78 w 150"/>
                      <a:gd name="T49" fmla="*/ 2 h 66"/>
                      <a:gd name="T50" fmla="*/ 70 w 150"/>
                      <a:gd name="T51" fmla="*/ 6 h 66"/>
                      <a:gd name="T52" fmla="*/ 66 w 150"/>
                      <a:gd name="T53" fmla="*/ 12 h 66"/>
                      <a:gd name="T54" fmla="*/ 60 w 150"/>
                      <a:gd name="T55" fmla="*/ 18 h 66"/>
                      <a:gd name="T56" fmla="*/ 60 w 150"/>
                      <a:gd name="T57" fmla="*/ 18 h 66"/>
                      <a:gd name="T58" fmla="*/ 52 w 150"/>
                      <a:gd name="T59" fmla="*/ 28 h 66"/>
                      <a:gd name="T60" fmla="*/ 46 w 150"/>
                      <a:gd name="T61" fmla="*/ 32 h 66"/>
                      <a:gd name="T62" fmla="*/ 46 w 150"/>
                      <a:gd name="T63" fmla="*/ 32 h 66"/>
                      <a:gd name="T64" fmla="*/ 8 w 150"/>
                      <a:gd name="T65" fmla="*/ 38 h 66"/>
                      <a:gd name="T66" fmla="*/ 6 w 150"/>
                      <a:gd name="T67" fmla="*/ 38 h 66"/>
                      <a:gd name="T68" fmla="*/ 6 w 150"/>
                      <a:gd name="T69" fmla="*/ 38 h 6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150"/>
                      <a:gd name="T106" fmla="*/ 0 h 66"/>
                      <a:gd name="T107" fmla="*/ 150 w 150"/>
                      <a:gd name="T108" fmla="*/ 66 h 66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150" h="66">
                        <a:moveTo>
                          <a:pt x="6" y="38"/>
                        </a:moveTo>
                        <a:lnTo>
                          <a:pt x="0" y="62"/>
                        </a:lnTo>
                        <a:lnTo>
                          <a:pt x="0" y="66"/>
                        </a:lnTo>
                        <a:lnTo>
                          <a:pt x="2" y="66"/>
                        </a:lnTo>
                        <a:lnTo>
                          <a:pt x="138" y="60"/>
                        </a:lnTo>
                        <a:lnTo>
                          <a:pt x="140" y="60"/>
                        </a:lnTo>
                        <a:lnTo>
                          <a:pt x="140" y="58"/>
                        </a:lnTo>
                        <a:lnTo>
                          <a:pt x="150" y="34"/>
                        </a:lnTo>
                        <a:lnTo>
                          <a:pt x="150" y="32"/>
                        </a:lnTo>
                        <a:lnTo>
                          <a:pt x="148" y="32"/>
                        </a:lnTo>
                        <a:lnTo>
                          <a:pt x="108" y="32"/>
                        </a:lnTo>
                        <a:lnTo>
                          <a:pt x="106" y="28"/>
                        </a:lnTo>
                        <a:lnTo>
                          <a:pt x="102" y="14"/>
                        </a:lnTo>
                        <a:lnTo>
                          <a:pt x="100" y="10"/>
                        </a:lnTo>
                        <a:lnTo>
                          <a:pt x="98" y="6"/>
                        </a:lnTo>
                        <a:lnTo>
                          <a:pt x="94" y="4"/>
                        </a:lnTo>
                        <a:lnTo>
                          <a:pt x="90" y="2"/>
                        </a:lnTo>
                        <a:lnTo>
                          <a:pt x="84" y="0"/>
                        </a:lnTo>
                        <a:lnTo>
                          <a:pt x="78" y="2"/>
                        </a:lnTo>
                        <a:lnTo>
                          <a:pt x="70" y="6"/>
                        </a:lnTo>
                        <a:lnTo>
                          <a:pt x="66" y="12"/>
                        </a:lnTo>
                        <a:lnTo>
                          <a:pt x="60" y="18"/>
                        </a:lnTo>
                        <a:lnTo>
                          <a:pt x="52" y="28"/>
                        </a:lnTo>
                        <a:lnTo>
                          <a:pt x="46" y="32"/>
                        </a:lnTo>
                        <a:lnTo>
                          <a:pt x="8" y="38"/>
                        </a:lnTo>
                        <a:lnTo>
                          <a:pt x="6" y="38"/>
                        </a:lnTo>
                        <a:close/>
                      </a:path>
                    </a:pathLst>
                  </a:custGeom>
                  <a:solidFill>
                    <a:srgbClr val="63636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03" name="Freeform 463"/>
                  <p:cNvSpPr>
                    <a:spLocks/>
                  </p:cNvSpPr>
                  <p:nvPr/>
                </p:nvSpPr>
                <p:spPr bwMode="auto">
                  <a:xfrm>
                    <a:off x="2228" y="3514"/>
                    <a:ext cx="248" cy="508"/>
                  </a:xfrm>
                  <a:custGeom>
                    <a:avLst/>
                    <a:gdLst>
                      <a:gd name="T0" fmla="*/ 36 w 248"/>
                      <a:gd name="T1" fmla="*/ 8 h 508"/>
                      <a:gd name="T2" fmla="*/ 36 w 248"/>
                      <a:gd name="T3" fmla="*/ 8 h 508"/>
                      <a:gd name="T4" fmla="*/ 42 w 248"/>
                      <a:gd name="T5" fmla="*/ 4 h 508"/>
                      <a:gd name="T6" fmla="*/ 48 w 248"/>
                      <a:gd name="T7" fmla="*/ 2 h 508"/>
                      <a:gd name="T8" fmla="*/ 56 w 248"/>
                      <a:gd name="T9" fmla="*/ 0 h 508"/>
                      <a:gd name="T10" fmla="*/ 66 w 248"/>
                      <a:gd name="T11" fmla="*/ 4 h 508"/>
                      <a:gd name="T12" fmla="*/ 74 w 248"/>
                      <a:gd name="T13" fmla="*/ 10 h 508"/>
                      <a:gd name="T14" fmla="*/ 84 w 248"/>
                      <a:gd name="T15" fmla="*/ 24 h 508"/>
                      <a:gd name="T16" fmla="*/ 92 w 248"/>
                      <a:gd name="T17" fmla="*/ 44 h 508"/>
                      <a:gd name="T18" fmla="*/ 92 w 248"/>
                      <a:gd name="T19" fmla="*/ 44 h 508"/>
                      <a:gd name="T20" fmla="*/ 102 w 248"/>
                      <a:gd name="T21" fmla="*/ 74 h 508"/>
                      <a:gd name="T22" fmla="*/ 118 w 248"/>
                      <a:gd name="T23" fmla="*/ 114 h 508"/>
                      <a:gd name="T24" fmla="*/ 162 w 248"/>
                      <a:gd name="T25" fmla="*/ 218 h 508"/>
                      <a:gd name="T26" fmla="*/ 208 w 248"/>
                      <a:gd name="T27" fmla="*/ 328 h 508"/>
                      <a:gd name="T28" fmla="*/ 230 w 248"/>
                      <a:gd name="T29" fmla="*/ 380 h 508"/>
                      <a:gd name="T30" fmla="*/ 248 w 248"/>
                      <a:gd name="T31" fmla="*/ 426 h 508"/>
                      <a:gd name="T32" fmla="*/ 248 w 248"/>
                      <a:gd name="T33" fmla="*/ 426 h 508"/>
                      <a:gd name="T34" fmla="*/ 244 w 248"/>
                      <a:gd name="T35" fmla="*/ 436 h 508"/>
                      <a:gd name="T36" fmla="*/ 230 w 248"/>
                      <a:gd name="T37" fmla="*/ 480 h 508"/>
                      <a:gd name="T38" fmla="*/ 230 w 248"/>
                      <a:gd name="T39" fmla="*/ 480 h 508"/>
                      <a:gd name="T40" fmla="*/ 226 w 248"/>
                      <a:gd name="T41" fmla="*/ 488 h 508"/>
                      <a:gd name="T42" fmla="*/ 220 w 248"/>
                      <a:gd name="T43" fmla="*/ 496 h 508"/>
                      <a:gd name="T44" fmla="*/ 214 w 248"/>
                      <a:gd name="T45" fmla="*/ 502 h 508"/>
                      <a:gd name="T46" fmla="*/ 206 w 248"/>
                      <a:gd name="T47" fmla="*/ 506 h 508"/>
                      <a:gd name="T48" fmla="*/ 196 w 248"/>
                      <a:gd name="T49" fmla="*/ 508 h 508"/>
                      <a:gd name="T50" fmla="*/ 184 w 248"/>
                      <a:gd name="T51" fmla="*/ 508 h 508"/>
                      <a:gd name="T52" fmla="*/ 172 w 248"/>
                      <a:gd name="T53" fmla="*/ 504 h 508"/>
                      <a:gd name="T54" fmla="*/ 158 w 248"/>
                      <a:gd name="T55" fmla="*/ 496 h 508"/>
                      <a:gd name="T56" fmla="*/ 142 w 248"/>
                      <a:gd name="T57" fmla="*/ 484 h 508"/>
                      <a:gd name="T58" fmla="*/ 126 w 248"/>
                      <a:gd name="T59" fmla="*/ 466 h 508"/>
                      <a:gd name="T60" fmla="*/ 108 w 248"/>
                      <a:gd name="T61" fmla="*/ 444 h 508"/>
                      <a:gd name="T62" fmla="*/ 88 w 248"/>
                      <a:gd name="T63" fmla="*/ 414 h 508"/>
                      <a:gd name="T64" fmla="*/ 68 w 248"/>
                      <a:gd name="T65" fmla="*/ 378 h 508"/>
                      <a:gd name="T66" fmla="*/ 46 w 248"/>
                      <a:gd name="T67" fmla="*/ 336 h 508"/>
                      <a:gd name="T68" fmla="*/ 24 w 248"/>
                      <a:gd name="T69" fmla="*/ 284 h 508"/>
                      <a:gd name="T70" fmla="*/ 0 w 248"/>
                      <a:gd name="T71" fmla="*/ 226 h 508"/>
                      <a:gd name="T72" fmla="*/ 36 w 248"/>
                      <a:gd name="T73" fmla="*/ 8 h 508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248"/>
                      <a:gd name="T112" fmla="*/ 0 h 508"/>
                      <a:gd name="T113" fmla="*/ 248 w 248"/>
                      <a:gd name="T114" fmla="*/ 508 h 508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248" h="508">
                        <a:moveTo>
                          <a:pt x="36" y="8"/>
                        </a:moveTo>
                        <a:lnTo>
                          <a:pt x="36" y="8"/>
                        </a:lnTo>
                        <a:lnTo>
                          <a:pt x="42" y="4"/>
                        </a:lnTo>
                        <a:lnTo>
                          <a:pt x="48" y="2"/>
                        </a:lnTo>
                        <a:lnTo>
                          <a:pt x="56" y="0"/>
                        </a:lnTo>
                        <a:lnTo>
                          <a:pt x="66" y="4"/>
                        </a:lnTo>
                        <a:lnTo>
                          <a:pt x="74" y="10"/>
                        </a:lnTo>
                        <a:lnTo>
                          <a:pt x="84" y="24"/>
                        </a:lnTo>
                        <a:lnTo>
                          <a:pt x="92" y="44"/>
                        </a:lnTo>
                        <a:lnTo>
                          <a:pt x="102" y="74"/>
                        </a:lnTo>
                        <a:lnTo>
                          <a:pt x="118" y="114"/>
                        </a:lnTo>
                        <a:lnTo>
                          <a:pt x="162" y="218"/>
                        </a:lnTo>
                        <a:lnTo>
                          <a:pt x="208" y="328"/>
                        </a:lnTo>
                        <a:lnTo>
                          <a:pt x="230" y="380"/>
                        </a:lnTo>
                        <a:lnTo>
                          <a:pt x="248" y="426"/>
                        </a:lnTo>
                        <a:lnTo>
                          <a:pt x="244" y="436"/>
                        </a:lnTo>
                        <a:lnTo>
                          <a:pt x="230" y="480"/>
                        </a:lnTo>
                        <a:lnTo>
                          <a:pt x="226" y="488"/>
                        </a:lnTo>
                        <a:lnTo>
                          <a:pt x="220" y="496"/>
                        </a:lnTo>
                        <a:lnTo>
                          <a:pt x="214" y="502"/>
                        </a:lnTo>
                        <a:lnTo>
                          <a:pt x="206" y="506"/>
                        </a:lnTo>
                        <a:lnTo>
                          <a:pt x="196" y="508"/>
                        </a:lnTo>
                        <a:lnTo>
                          <a:pt x="184" y="508"/>
                        </a:lnTo>
                        <a:lnTo>
                          <a:pt x="172" y="504"/>
                        </a:lnTo>
                        <a:lnTo>
                          <a:pt x="158" y="496"/>
                        </a:lnTo>
                        <a:lnTo>
                          <a:pt x="142" y="484"/>
                        </a:lnTo>
                        <a:lnTo>
                          <a:pt x="126" y="466"/>
                        </a:lnTo>
                        <a:lnTo>
                          <a:pt x="108" y="444"/>
                        </a:lnTo>
                        <a:lnTo>
                          <a:pt x="88" y="414"/>
                        </a:lnTo>
                        <a:lnTo>
                          <a:pt x="68" y="378"/>
                        </a:lnTo>
                        <a:lnTo>
                          <a:pt x="46" y="336"/>
                        </a:lnTo>
                        <a:lnTo>
                          <a:pt x="24" y="284"/>
                        </a:lnTo>
                        <a:lnTo>
                          <a:pt x="0" y="226"/>
                        </a:lnTo>
                        <a:lnTo>
                          <a:pt x="36" y="8"/>
                        </a:lnTo>
                        <a:close/>
                      </a:path>
                    </a:pathLst>
                  </a:custGeom>
                  <a:solidFill>
                    <a:srgbClr val="3A457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04" name="Freeform 464"/>
                  <p:cNvSpPr>
                    <a:spLocks/>
                  </p:cNvSpPr>
                  <p:nvPr/>
                </p:nvSpPr>
                <p:spPr bwMode="auto">
                  <a:xfrm>
                    <a:off x="2298" y="3788"/>
                    <a:ext cx="202" cy="258"/>
                  </a:xfrm>
                  <a:custGeom>
                    <a:avLst/>
                    <a:gdLst>
                      <a:gd name="T0" fmla="*/ 72 w 202"/>
                      <a:gd name="T1" fmla="*/ 0 h 258"/>
                      <a:gd name="T2" fmla="*/ 72 w 202"/>
                      <a:gd name="T3" fmla="*/ 0 h 258"/>
                      <a:gd name="T4" fmla="*/ 86 w 202"/>
                      <a:gd name="T5" fmla="*/ 12 h 258"/>
                      <a:gd name="T6" fmla="*/ 122 w 202"/>
                      <a:gd name="T7" fmla="*/ 44 h 258"/>
                      <a:gd name="T8" fmla="*/ 140 w 202"/>
                      <a:gd name="T9" fmla="*/ 64 h 258"/>
                      <a:gd name="T10" fmla="*/ 160 w 202"/>
                      <a:gd name="T11" fmla="*/ 86 h 258"/>
                      <a:gd name="T12" fmla="*/ 174 w 202"/>
                      <a:gd name="T13" fmla="*/ 108 h 258"/>
                      <a:gd name="T14" fmla="*/ 180 w 202"/>
                      <a:gd name="T15" fmla="*/ 120 h 258"/>
                      <a:gd name="T16" fmla="*/ 184 w 202"/>
                      <a:gd name="T17" fmla="*/ 130 h 258"/>
                      <a:gd name="T18" fmla="*/ 184 w 202"/>
                      <a:gd name="T19" fmla="*/ 130 h 258"/>
                      <a:gd name="T20" fmla="*/ 196 w 202"/>
                      <a:gd name="T21" fmla="*/ 168 h 258"/>
                      <a:gd name="T22" fmla="*/ 200 w 202"/>
                      <a:gd name="T23" fmla="*/ 184 h 258"/>
                      <a:gd name="T24" fmla="*/ 202 w 202"/>
                      <a:gd name="T25" fmla="*/ 200 h 258"/>
                      <a:gd name="T26" fmla="*/ 202 w 202"/>
                      <a:gd name="T27" fmla="*/ 214 h 258"/>
                      <a:gd name="T28" fmla="*/ 198 w 202"/>
                      <a:gd name="T29" fmla="*/ 226 h 258"/>
                      <a:gd name="T30" fmla="*/ 190 w 202"/>
                      <a:gd name="T31" fmla="*/ 236 h 258"/>
                      <a:gd name="T32" fmla="*/ 178 w 202"/>
                      <a:gd name="T33" fmla="*/ 246 h 258"/>
                      <a:gd name="T34" fmla="*/ 178 w 202"/>
                      <a:gd name="T35" fmla="*/ 246 h 258"/>
                      <a:gd name="T36" fmla="*/ 168 w 202"/>
                      <a:gd name="T37" fmla="*/ 252 h 258"/>
                      <a:gd name="T38" fmla="*/ 156 w 202"/>
                      <a:gd name="T39" fmla="*/ 256 h 258"/>
                      <a:gd name="T40" fmla="*/ 144 w 202"/>
                      <a:gd name="T41" fmla="*/ 258 h 258"/>
                      <a:gd name="T42" fmla="*/ 130 w 202"/>
                      <a:gd name="T43" fmla="*/ 258 h 258"/>
                      <a:gd name="T44" fmla="*/ 118 w 202"/>
                      <a:gd name="T45" fmla="*/ 258 h 258"/>
                      <a:gd name="T46" fmla="*/ 104 w 202"/>
                      <a:gd name="T47" fmla="*/ 254 h 258"/>
                      <a:gd name="T48" fmla="*/ 76 w 202"/>
                      <a:gd name="T49" fmla="*/ 246 h 258"/>
                      <a:gd name="T50" fmla="*/ 52 w 202"/>
                      <a:gd name="T51" fmla="*/ 234 h 258"/>
                      <a:gd name="T52" fmla="*/ 30 w 202"/>
                      <a:gd name="T53" fmla="*/ 218 h 258"/>
                      <a:gd name="T54" fmla="*/ 20 w 202"/>
                      <a:gd name="T55" fmla="*/ 210 h 258"/>
                      <a:gd name="T56" fmla="*/ 12 w 202"/>
                      <a:gd name="T57" fmla="*/ 202 h 258"/>
                      <a:gd name="T58" fmla="*/ 6 w 202"/>
                      <a:gd name="T59" fmla="*/ 192 h 258"/>
                      <a:gd name="T60" fmla="*/ 2 w 202"/>
                      <a:gd name="T61" fmla="*/ 184 h 258"/>
                      <a:gd name="T62" fmla="*/ 2 w 202"/>
                      <a:gd name="T63" fmla="*/ 184 h 258"/>
                      <a:gd name="T64" fmla="*/ 0 w 202"/>
                      <a:gd name="T65" fmla="*/ 174 h 258"/>
                      <a:gd name="T66" fmla="*/ 0 w 202"/>
                      <a:gd name="T67" fmla="*/ 162 h 258"/>
                      <a:gd name="T68" fmla="*/ 2 w 202"/>
                      <a:gd name="T69" fmla="*/ 148 h 258"/>
                      <a:gd name="T70" fmla="*/ 6 w 202"/>
                      <a:gd name="T71" fmla="*/ 134 h 258"/>
                      <a:gd name="T72" fmla="*/ 16 w 202"/>
                      <a:gd name="T73" fmla="*/ 104 h 258"/>
                      <a:gd name="T74" fmla="*/ 30 w 202"/>
                      <a:gd name="T75" fmla="*/ 72 h 258"/>
                      <a:gd name="T76" fmla="*/ 44 w 202"/>
                      <a:gd name="T77" fmla="*/ 44 h 258"/>
                      <a:gd name="T78" fmla="*/ 58 w 202"/>
                      <a:gd name="T79" fmla="*/ 22 h 258"/>
                      <a:gd name="T80" fmla="*/ 72 w 202"/>
                      <a:gd name="T81" fmla="*/ 0 h 258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w 202"/>
                      <a:gd name="T124" fmla="*/ 0 h 258"/>
                      <a:gd name="T125" fmla="*/ 202 w 202"/>
                      <a:gd name="T126" fmla="*/ 258 h 258"/>
                    </a:gdLst>
                    <a:ahLst/>
                    <a:cxnLst>
                      <a:cxn ang="T82">
                        <a:pos x="T0" y="T1"/>
                      </a:cxn>
                      <a:cxn ang="T83">
                        <a:pos x="T2" y="T3"/>
                      </a:cxn>
                      <a:cxn ang="T84">
                        <a:pos x="T4" y="T5"/>
                      </a:cxn>
                      <a:cxn ang="T85">
                        <a:pos x="T6" y="T7"/>
                      </a:cxn>
                      <a:cxn ang="T86">
                        <a:pos x="T8" y="T9"/>
                      </a:cxn>
                      <a:cxn ang="T87">
                        <a:pos x="T10" y="T11"/>
                      </a:cxn>
                      <a:cxn ang="T88">
                        <a:pos x="T12" y="T13"/>
                      </a:cxn>
                      <a:cxn ang="T89">
                        <a:pos x="T14" y="T15"/>
                      </a:cxn>
                      <a:cxn ang="T90">
                        <a:pos x="T16" y="T17"/>
                      </a:cxn>
                      <a:cxn ang="T91">
                        <a:pos x="T18" y="T19"/>
                      </a:cxn>
                      <a:cxn ang="T92">
                        <a:pos x="T20" y="T21"/>
                      </a:cxn>
                      <a:cxn ang="T93">
                        <a:pos x="T22" y="T23"/>
                      </a:cxn>
                      <a:cxn ang="T94">
                        <a:pos x="T24" y="T25"/>
                      </a:cxn>
                      <a:cxn ang="T95">
                        <a:pos x="T26" y="T27"/>
                      </a:cxn>
                      <a:cxn ang="T96">
                        <a:pos x="T28" y="T29"/>
                      </a:cxn>
                      <a:cxn ang="T97">
                        <a:pos x="T30" y="T31"/>
                      </a:cxn>
                      <a:cxn ang="T98">
                        <a:pos x="T32" y="T33"/>
                      </a:cxn>
                      <a:cxn ang="T99">
                        <a:pos x="T34" y="T35"/>
                      </a:cxn>
                      <a:cxn ang="T100">
                        <a:pos x="T36" y="T37"/>
                      </a:cxn>
                      <a:cxn ang="T101">
                        <a:pos x="T38" y="T39"/>
                      </a:cxn>
                      <a:cxn ang="T102">
                        <a:pos x="T40" y="T41"/>
                      </a:cxn>
                      <a:cxn ang="T103">
                        <a:pos x="T42" y="T43"/>
                      </a:cxn>
                      <a:cxn ang="T104">
                        <a:pos x="T44" y="T45"/>
                      </a:cxn>
                      <a:cxn ang="T105">
                        <a:pos x="T46" y="T47"/>
                      </a:cxn>
                      <a:cxn ang="T106">
                        <a:pos x="T48" y="T49"/>
                      </a:cxn>
                      <a:cxn ang="T107">
                        <a:pos x="T50" y="T51"/>
                      </a:cxn>
                      <a:cxn ang="T108">
                        <a:pos x="T52" y="T53"/>
                      </a:cxn>
                      <a:cxn ang="T109">
                        <a:pos x="T54" y="T55"/>
                      </a:cxn>
                      <a:cxn ang="T110">
                        <a:pos x="T56" y="T57"/>
                      </a:cxn>
                      <a:cxn ang="T111">
                        <a:pos x="T58" y="T59"/>
                      </a:cxn>
                      <a:cxn ang="T112">
                        <a:pos x="T60" y="T61"/>
                      </a:cxn>
                      <a:cxn ang="T113">
                        <a:pos x="T62" y="T63"/>
                      </a:cxn>
                      <a:cxn ang="T114">
                        <a:pos x="T64" y="T65"/>
                      </a:cxn>
                      <a:cxn ang="T115">
                        <a:pos x="T66" y="T67"/>
                      </a:cxn>
                      <a:cxn ang="T116">
                        <a:pos x="T68" y="T69"/>
                      </a:cxn>
                      <a:cxn ang="T117">
                        <a:pos x="T70" y="T71"/>
                      </a:cxn>
                      <a:cxn ang="T118">
                        <a:pos x="T72" y="T73"/>
                      </a:cxn>
                      <a:cxn ang="T119">
                        <a:pos x="T74" y="T75"/>
                      </a:cxn>
                      <a:cxn ang="T120">
                        <a:pos x="T76" y="T77"/>
                      </a:cxn>
                      <a:cxn ang="T121">
                        <a:pos x="T78" y="T79"/>
                      </a:cxn>
                      <a:cxn ang="T122">
                        <a:pos x="T80" y="T81"/>
                      </a:cxn>
                    </a:cxnLst>
                    <a:rect l="T123" t="T124" r="T125" b="T126"/>
                    <a:pathLst>
                      <a:path w="202" h="258">
                        <a:moveTo>
                          <a:pt x="72" y="0"/>
                        </a:moveTo>
                        <a:lnTo>
                          <a:pt x="72" y="0"/>
                        </a:lnTo>
                        <a:lnTo>
                          <a:pt x="86" y="12"/>
                        </a:lnTo>
                        <a:lnTo>
                          <a:pt x="122" y="44"/>
                        </a:lnTo>
                        <a:lnTo>
                          <a:pt x="140" y="64"/>
                        </a:lnTo>
                        <a:lnTo>
                          <a:pt x="160" y="86"/>
                        </a:lnTo>
                        <a:lnTo>
                          <a:pt x="174" y="108"/>
                        </a:lnTo>
                        <a:lnTo>
                          <a:pt x="180" y="120"/>
                        </a:lnTo>
                        <a:lnTo>
                          <a:pt x="184" y="130"/>
                        </a:lnTo>
                        <a:lnTo>
                          <a:pt x="196" y="168"/>
                        </a:lnTo>
                        <a:lnTo>
                          <a:pt x="200" y="184"/>
                        </a:lnTo>
                        <a:lnTo>
                          <a:pt x="202" y="200"/>
                        </a:lnTo>
                        <a:lnTo>
                          <a:pt x="202" y="214"/>
                        </a:lnTo>
                        <a:lnTo>
                          <a:pt x="198" y="226"/>
                        </a:lnTo>
                        <a:lnTo>
                          <a:pt x="190" y="236"/>
                        </a:lnTo>
                        <a:lnTo>
                          <a:pt x="178" y="246"/>
                        </a:lnTo>
                        <a:lnTo>
                          <a:pt x="168" y="252"/>
                        </a:lnTo>
                        <a:lnTo>
                          <a:pt x="156" y="256"/>
                        </a:lnTo>
                        <a:lnTo>
                          <a:pt x="144" y="258"/>
                        </a:lnTo>
                        <a:lnTo>
                          <a:pt x="130" y="258"/>
                        </a:lnTo>
                        <a:lnTo>
                          <a:pt x="118" y="258"/>
                        </a:lnTo>
                        <a:lnTo>
                          <a:pt x="104" y="254"/>
                        </a:lnTo>
                        <a:lnTo>
                          <a:pt x="76" y="246"/>
                        </a:lnTo>
                        <a:lnTo>
                          <a:pt x="52" y="234"/>
                        </a:lnTo>
                        <a:lnTo>
                          <a:pt x="30" y="218"/>
                        </a:lnTo>
                        <a:lnTo>
                          <a:pt x="20" y="210"/>
                        </a:lnTo>
                        <a:lnTo>
                          <a:pt x="12" y="202"/>
                        </a:lnTo>
                        <a:lnTo>
                          <a:pt x="6" y="192"/>
                        </a:lnTo>
                        <a:lnTo>
                          <a:pt x="2" y="184"/>
                        </a:lnTo>
                        <a:lnTo>
                          <a:pt x="0" y="174"/>
                        </a:lnTo>
                        <a:lnTo>
                          <a:pt x="0" y="162"/>
                        </a:lnTo>
                        <a:lnTo>
                          <a:pt x="2" y="148"/>
                        </a:lnTo>
                        <a:lnTo>
                          <a:pt x="6" y="134"/>
                        </a:lnTo>
                        <a:lnTo>
                          <a:pt x="16" y="104"/>
                        </a:lnTo>
                        <a:lnTo>
                          <a:pt x="30" y="72"/>
                        </a:lnTo>
                        <a:lnTo>
                          <a:pt x="44" y="44"/>
                        </a:lnTo>
                        <a:lnTo>
                          <a:pt x="58" y="22"/>
                        </a:lnTo>
                        <a:lnTo>
                          <a:pt x="72" y="0"/>
                        </a:lnTo>
                        <a:close/>
                      </a:path>
                    </a:pathLst>
                  </a:custGeom>
                  <a:solidFill>
                    <a:srgbClr val="3A457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05" name="Freeform 465"/>
                  <p:cNvSpPr>
                    <a:spLocks/>
                  </p:cNvSpPr>
                  <p:nvPr/>
                </p:nvSpPr>
                <p:spPr bwMode="auto">
                  <a:xfrm>
                    <a:off x="2298" y="3788"/>
                    <a:ext cx="202" cy="258"/>
                  </a:xfrm>
                  <a:custGeom>
                    <a:avLst/>
                    <a:gdLst>
                      <a:gd name="T0" fmla="*/ 72 w 202"/>
                      <a:gd name="T1" fmla="*/ 0 h 258"/>
                      <a:gd name="T2" fmla="*/ 72 w 202"/>
                      <a:gd name="T3" fmla="*/ 0 h 258"/>
                      <a:gd name="T4" fmla="*/ 86 w 202"/>
                      <a:gd name="T5" fmla="*/ 12 h 258"/>
                      <a:gd name="T6" fmla="*/ 122 w 202"/>
                      <a:gd name="T7" fmla="*/ 44 h 258"/>
                      <a:gd name="T8" fmla="*/ 140 w 202"/>
                      <a:gd name="T9" fmla="*/ 64 h 258"/>
                      <a:gd name="T10" fmla="*/ 160 w 202"/>
                      <a:gd name="T11" fmla="*/ 86 h 258"/>
                      <a:gd name="T12" fmla="*/ 174 w 202"/>
                      <a:gd name="T13" fmla="*/ 108 h 258"/>
                      <a:gd name="T14" fmla="*/ 180 w 202"/>
                      <a:gd name="T15" fmla="*/ 120 h 258"/>
                      <a:gd name="T16" fmla="*/ 184 w 202"/>
                      <a:gd name="T17" fmla="*/ 130 h 258"/>
                      <a:gd name="T18" fmla="*/ 184 w 202"/>
                      <a:gd name="T19" fmla="*/ 130 h 258"/>
                      <a:gd name="T20" fmla="*/ 196 w 202"/>
                      <a:gd name="T21" fmla="*/ 168 h 258"/>
                      <a:gd name="T22" fmla="*/ 200 w 202"/>
                      <a:gd name="T23" fmla="*/ 184 h 258"/>
                      <a:gd name="T24" fmla="*/ 202 w 202"/>
                      <a:gd name="T25" fmla="*/ 200 h 258"/>
                      <a:gd name="T26" fmla="*/ 202 w 202"/>
                      <a:gd name="T27" fmla="*/ 214 h 258"/>
                      <a:gd name="T28" fmla="*/ 198 w 202"/>
                      <a:gd name="T29" fmla="*/ 226 h 258"/>
                      <a:gd name="T30" fmla="*/ 190 w 202"/>
                      <a:gd name="T31" fmla="*/ 236 h 258"/>
                      <a:gd name="T32" fmla="*/ 178 w 202"/>
                      <a:gd name="T33" fmla="*/ 246 h 258"/>
                      <a:gd name="T34" fmla="*/ 178 w 202"/>
                      <a:gd name="T35" fmla="*/ 246 h 258"/>
                      <a:gd name="T36" fmla="*/ 168 w 202"/>
                      <a:gd name="T37" fmla="*/ 252 h 258"/>
                      <a:gd name="T38" fmla="*/ 156 w 202"/>
                      <a:gd name="T39" fmla="*/ 256 h 258"/>
                      <a:gd name="T40" fmla="*/ 144 w 202"/>
                      <a:gd name="T41" fmla="*/ 258 h 258"/>
                      <a:gd name="T42" fmla="*/ 130 w 202"/>
                      <a:gd name="T43" fmla="*/ 258 h 258"/>
                      <a:gd name="T44" fmla="*/ 118 w 202"/>
                      <a:gd name="T45" fmla="*/ 258 h 258"/>
                      <a:gd name="T46" fmla="*/ 104 w 202"/>
                      <a:gd name="T47" fmla="*/ 254 h 258"/>
                      <a:gd name="T48" fmla="*/ 76 w 202"/>
                      <a:gd name="T49" fmla="*/ 246 h 258"/>
                      <a:gd name="T50" fmla="*/ 52 w 202"/>
                      <a:gd name="T51" fmla="*/ 234 h 258"/>
                      <a:gd name="T52" fmla="*/ 30 w 202"/>
                      <a:gd name="T53" fmla="*/ 218 h 258"/>
                      <a:gd name="T54" fmla="*/ 20 w 202"/>
                      <a:gd name="T55" fmla="*/ 210 h 258"/>
                      <a:gd name="T56" fmla="*/ 12 w 202"/>
                      <a:gd name="T57" fmla="*/ 202 h 258"/>
                      <a:gd name="T58" fmla="*/ 6 w 202"/>
                      <a:gd name="T59" fmla="*/ 192 h 258"/>
                      <a:gd name="T60" fmla="*/ 2 w 202"/>
                      <a:gd name="T61" fmla="*/ 184 h 258"/>
                      <a:gd name="T62" fmla="*/ 2 w 202"/>
                      <a:gd name="T63" fmla="*/ 184 h 258"/>
                      <a:gd name="T64" fmla="*/ 0 w 202"/>
                      <a:gd name="T65" fmla="*/ 174 h 258"/>
                      <a:gd name="T66" fmla="*/ 0 w 202"/>
                      <a:gd name="T67" fmla="*/ 162 h 258"/>
                      <a:gd name="T68" fmla="*/ 2 w 202"/>
                      <a:gd name="T69" fmla="*/ 148 h 258"/>
                      <a:gd name="T70" fmla="*/ 6 w 202"/>
                      <a:gd name="T71" fmla="*/ 134 h 258"/>
                      <a:gd name="T72" fmla="*/ 16 w 202"/>
                      <a:gd name="T73" fmla="*/ 104 h 258"/>
                      <a:gd name="T74" fmla="*/ 30 w 202"/>
                      <a:gd name="T75" fmla="*/ 72 h 258"/>
                      <a:gd name="T76" fmla="*/ 44 w 202"/>
                      <a:gd name="T77" fmla="*/ 44 h 258"/>
                      <a:gd name="T78" fmla="*/ 58 w 202"/>
                      <a:gd name="T79" fmla="*/ 22 h 258"/>
                      <a:gd name="T80" fmla="*/ 72 w 202"/>
                      <a:gd name="T81" fmla="*/ 0 h 258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w 202"/>
                      <a:gd name="T124" fmla="*/ 0 h 258"/>
                      <a:gd name="T125" fmla="*/ 202 w 202"/>
                      <a:gd name="T126" fmla="*/ 258 h 258"/>
                    </a:gdLst>
                    <a:ahLst/>
                    <a:cxnLst>
                      <a:cxn ang="T82">
                        <a:pos x="T0" y="T1"/>
                      </a:cxn>
                      <a:cxn ang="T83">
                        <a:pos x="T2" y="T3"/>
                      </a:cxn>
                      <a:cxn ang="T84">
                        <a:pos x="T4" y="T5"/>
                      </a:cxn>
                      <a:cxn ang="T85">
                        <a:pos x="T6" y="T7"/>
                      </a:cxn>
                      <a:cxn ang="T86">
                        <a:pos x="T8" y="T9"/>
                      </a:cxn>
                      <a:cxn ang="T87">
                        <a:pos x="T10" y="T11"/>
                      </a:cxn>
                      <a:cxn ang="T88">
                        <a:pos x="T12" y="T13"/>
                      </a:cxn>
                      <a:cxn ang="T89">
                        <a:pos x="T14" y="T15"/>
                      </a:cxn>
                      <a:cxn ang="T90">
                        <a:pos x="T16" y="T17"/>
                      </a:cxn>
                      <a:cxn ang="T91">
                        <a:pos x="T18" y="T19"/>
                      </a:cxn>
                      <a:cxn ang="T92">
                        <a:pos x="T20" y="T21"/>
                      </a:cxn>
                      <a:cxn ang="T93">
                        <a:pos x="T22" y="T23"/>
                      </a:cxn>
                      <a:cxn ang="T94">
                        <a:pos x="T24" y="T25"/>
                      </a:cxn>
                      <a:cxn ang="T95">
                        <a:pos x="T26" y="T27"/>
                      </a:cxn>
                      <a:cxn ang="T96">
                        <a:pos x="T28" y="T29"/>
                      </a:cxn>
                      <a:cxn ang="T97">
                        <a:pos x="T30" y="T31"/>
                      </a:cxn>
                      <a:cxn ang="T98">
                        <a:pos x="T32" y="T33"/>
                      </a:cxn>
                      <a:cxn ang="T99">
                        <a:pos x="T34" y="T35"/>
                      </a:cxn>
                      <a:cxn ang="T100">
                        <a:pos x="T36" y="T37"/>
                      </a:cxn>
                      <a:cxn ang="T101">
                        <a:pos x="T38" y="T39"/>
                      </a:cxn>
                      <a:cxn ang="T102">
                        <a:pos x="T40" y="T41"/>
                      </a:cxn>
                      <a:cxn ang="T103">
                        <a:pos x="T42" y="T43"/>
                      </a:cxn>
                      <a:cxn ang="T104">
                        <a:pos x="T44" y="T45"/>
                      </a:cxn>
                      <a:cxn ang="T105">
                        <a:pos x="T46" y="T47"/>
                      </a:cxn>
                      <a:cxn ang="T106">
                        <a:pos x="T48" y="T49"/>
                      </a:cxn>
                      <a:cxn ang="T107">
                        <a:pos x="T50" y="T51"/>
                      </a:cxn>
                      <a:cxn ang="T108">
                        <a:pos x="T52" y="T53"/>
                      </a:cxn>
                      <a:cxn ang="T109">
                        <a:pos x="T54" y="T55"/>
                      </a:cxn>
                      <a:cxn ang="T110">
                        <a:pos x="T56" y="T57"/>
                      </a:cxn>
                      <a:cxn ang="T111">
                        <a:pos x="T58" y="T59"/>
                      </a:cxn>
                      <a:cxn ang="T112">
                        <a:pos x="T60" y="T61"/>
                      </a:cxn>
                      <a:cxn ang="T113">
                        <a:pos x="T62" y="T63"/>
                      </a:cxn>
                      <a:cxn ang="T114">
                        <a:pos x="T64" y="T65"/>
                      </a:cxn>
                      <a:cxn ang="T115">
                        <a:pos x="T66" y="T67"/>
                      </a:cxn>
                      <a:cxn ang="T116">
                        <a:pos x="T68" y="T69"/>
                      </a:cxn>
                      <a:cxn ang="T117">
                        <a:pos x="T70" y="T71"/>
                      </a:cxn>
                      <a:cxn ang="T118">
                        <a:pos x="T72" y="T73"/>
                      </a:cxn>
                      <a:cxn ang="T119">
                        <a:pos x="T74" y="T75"/>
                      </a:cxn>
                      <a:cxn ang="T120">
                        <a:pos x="T76" y="T77"/>
                      </a:cxn>
                      <a:cxn ang="T121">
                        <a:pos x="T78" y="T79"/>
                      </a:cxn>
                      <a:cxn ang="T122">
                        <a:pos x="T80" y="T81"/>
                      </a:cxn>
                    </a:cxnLst>
                    <a:rect l="T123" t="T124" r="T125" b="T126"/>
                    <a:pathLst>
                      <a:path w="202" h="258">
                        <a:moveTo>
                          <a:pt x="72" y="0"/>
                        </a:moveTo>
                        <a:lnTo>
                          <a:pt x="72" y="0"/>
                        </a:lnTo>
                        <a:lnTo>
                          <a:pt x="86" y="12"/>
                        </a:lnTo>
                        <a:lnTo>
                          <a:pt x="122" y="44"/>
                        </a:lnTo>
                        <a:lnTo>
                          <a:pt x="140" y="64"/>
                        </a:lnTo>
                        <a:lnTo>
                          <a:pt x="160" y="86"/>
                        </a:lnTo>
                        <a:lnTo>
                          <a:pt x="174" y="108"/>
                        </a:lnTo>
                        <a:lnTo>
                          <a:pt x="180" y="120"/>
                        </a:lnTo>
                        <a:lnTo>
                          <a:pt x="184" y="130"/>
                        </a:lnTo>
                        <a:lnTo>
                          <a:pt x="196" y="168"/>
                        </a:lnTo>
                        <a:lnTo>
                          <a:pt x="200" y="184"/>
                        </a:lnTo>
                        <a:lnTo>
                          <a:pt x="202" y="200"/>
                        </a:lnTo>
                        <a:lnTo>
                          <a:pt x="202" y="214"/>
                        </a:lnTo>
                        <a:lnTo>
                          <a:pt x="198" y="226"/>
                        </a:lnTo>
                        <a:lnTo>
                          <a:pt x="190" y="236"/>
                        </a:lnTo>
                        <a:lnTo>
                          <a:pt x="178" y="246"/>
                        </a:lnTo>
                        <a:lnTo>
                          <a:pt x="168" y="252"/>
                        </a:lnTo>
                        <a:lnTo>
                          <a:pt x="156" y="256"/>
                        </a:lnTo>
                        <a:lnTo>
                          <a:pt x="144" y="258"/>
                        </a:lnTo>
                        <a:lnTo>
                          <a:pt x="130" y="258"/>
                        </a:lnTo>
                        <a:lnTo>
                          <a:pt x="118" y="258"/>
                        </a:lnTo>
                        <a:lnTo>
                          <a:pt x="104" y="254"/>
                        </a:lnTo>
                        <a:lnTo>
                          <a:pt x="76" y="246"/>
                        </a:lnTo>
                        <a:lnTo>
                          <a:pt x="52" y="234"/>
                        </a:lnTo>
                        <a:lnTo>
                          <a:pt x="30" y="218"/>
                        </a:lnTo>
                        <a:lnTo>
                          <a:pt x="20" y="210"/>
                        </a:lnTo>
                        <a:lnTo>
                          <a:pt x="12" y="202"/>
                        </a:lnTo>
                        <a:lnTo>
                          <a:pt x="6" y="192"/>
                        </a:lnTo>
                        <a:lnTo>
                          <a:pt x="2" y="184"/>
                        </a:lnTo>
                        <a:lnTo>
                          <a:pt x="0" y="174"/>
                        </a:lnTo>
                        <a:lnTo>
                          <a:pt x="0" y="162"/>
                        </a:lnTo>
                        <a:lnTo>
                          <a:pt x="2" y="148"/>
                        </a:lnTo>
                        <a:lnTo>
                          <a:pt x="6" y="134"/>
                        </a:lnTo>
                        <a:lnTo>
                          <a:pt x="16" y="104"/>
                        </a:lnTo>
                        <a:lnTo>
                          <a:pt x="30" y="72"/>
                        </a:lnTo>
                        <a:lnTo>
                          <a:pt x="44" y="44"/>
                        </a:lnTo>
                        <a:lnTo>
                          <a:pt x="58" y="22"/>
                        </a:lnTo>
                        <a:lnTo>
                          <a:pt x="72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06" name="Freeform 466"/>
                  <p:cNvSpPr>
                    <a:spLocks/>
                  </p:cNvSpPr>
                  <p:nvPr/>
                </p:nvSpPr>
                <p:spPr bwMode="auto">
                  <a:xfrm>
                    <a:off x="1942" y="3024"/>
                    <a:ext cx="284" cy="380"/>
                  </a:xfrm>
                  <a:custGeom>
                    <a:avLst/>
                    <a:gdLst>
                      <a:gd name="T0" fmla="*/ 10 w 284"/>
                      <a:gd name="T1" fmla="*/ 66 h 380"/>
                      <a:gd name="T2" fmla="*/ 20 w 284"/>
                      <a:gd name="T3" fmla="*/ 48 h 380"/>
                      <a:gd name="T4" fmla="*/ 42 w 284"/>
                      <a:gd name="T5" fmla="*/ 26 h 380"/>
                      <a:gd name="T6" fmla="*/ 82 w 284"/>
                      <a:gd name="T7" fmla="*/ 8 h 380"/>
                      <a:gd name="T8" fmla="*/ 110 w 284"/>
                      <a:gd name="T9" fmla="*/ 2 h 380"/>
                      <a:gd name="T10" fmla="*/ 130 w 284"/>
                      <a:gd name="T11" fmla="*/ 0 h 380"/>
                      <a:gd name="T12" fmla="*/ 174 w 284"/>
                      <a:gd name="T13" fmla="*/ 2 h 380"/>
                      <a:gd name="T14" fmla="*/ 214 w 284"/>
                      <a:gd name="T15" fmla="*/ 12 h 380"/>
                      <a:gd name="T16" fmla="*/ 248 w 284"/>
                      <a:gd name="T17" fmla="*/ 36 h 380"/>
                      <a:gd name="T18" fmla="*/ 262 w 284"/>
                      <a:gd name="T19" fmla="*/ 54 h 380"/>
                      <a:gd name="T20" fmla="*/ 272 w 284"/>
                      <a:gd name="T21" fmla="*/ 76 h 380"/>
                      <a:gd name="T22" fmla="*/ 282 w 284"/>
                      <a:gd name="T23" fmla="*/ 104 h 380"/>
                      <a:gd name="T24" fmla="*/ 284 w 284"/>
                      <a:gd name="T25" fmla="*/ 134 h 380"/>
                      <a:gd name="T26" fmla="*/ 282 w 284"/>
                      <a:gd name="T27" fmla="*/ 164 h 380"/>
                      <a:gd name="T28" fmla="*/ 276 w 284"/>
                      <a:gd name="T29" fmla="*/ 174 h 380"/>
                      <a:gd name="T30" fmla="*/ 268 w 284"/>
                      <a:gd name="T31" fmla="*/ 194 h 380"/>
                      <a:gd name="T32" fmla="*/ 272 w 284"/>
                      <a:gd name="T33" fmla="*/ 208 h 380"/>
                      <a:gd name="T34" fmla="*/ 276 w 284"/>
                      <a:gd name="T35" fmla="*/ 230 h 380"/>
                      <a:gd name="T36" fmla="*/ 272 w 284"/>
                      <a:gd name="T37" fmla="*/ 256 h 380"/>
                      <a:gd name="T38" fmla="*/ 264 w 284"/>
                      <a:gd name="T39" fmla="*/ 272 h 380"/>
                      <a:gd name="T40" fmla="*/ 246 w 284"/>
                      <a:gd name="T41" fmla="*/ 332 h 380"/>
                      <a:gd name="T42" fmla="*/ 238 w 284"/>
                      <a:gd name="T43" fmla="*/ 362 h 380"/>
                      <a:gd name="T44" fmla="*/ 234 w 284"/>
                      <a:gd name="T45" fmla="*/ 370 h 380"/>
                      <a:gd name="T46" fmla="*/ 220 w 284"/>
                      <a:gd name="T47" fmla="*/ 378 h 380"/>
                      <a:gd name="T48" fmla="*/ 192 w 284"/>
                      <a:gd name="T49" fmla="*/ 380 h 380"/>
                      <a:gd name="T50" fmla="*/ 172 w 284"/>
                      <a:gd name="T51" fmla="*/ 378 h 380"/>
                      <a:gd name="T52" fmla="*/ 144 w 284"/>
                      <a:gd name="T53" fmla="*/ 370 h 380"/>
                      <a:gd name="T54" fmla="*/ 114 w 284"/>
                      <a:gd name="T55" fmla="*/ 354 h 380"/>
                      <a:gd name="T56" fmla="*/ 84 w 284"/>
                      <a:gd name="T57" fmla="*/ 332 h 380"/>
                      <a:gd name="T58" fmla="*/ 56 w 284"/>
                      <a:gd name="T59" fmla="*/ 302 h 380"/>
                      <a:gd name="T60" fmla="*/ 46 w 284"/>
                      <a:gd name="T61" fmla="*/ 282 h 380"/>
                      <a:gd name="T62" fmla="*/ 30 w 284"/>
                      <a:gd name="T63" fmla="*/ 238 h 380"/>
                      <a:gd name="T64" fmla="*/ 20 w 284"/>
                      <a:gd name="T65" fmla="*/ 180 h 380"/>
                      <a:gd name="T66" fmla="*/ 20 w 284"/>
                      <a:gd name="T67" fmla="*/ 164 h 380"/>
                      <a:gd name="T68" fmla="*/ 10 w 284"/>
                      <a:gd name="T69" fmla="*/ 152 h 380"/>
                      <a:gd name="T70" fmla="*/ 2 w 284"/>
                      <a:gd name="T71" fmla="*/ 128 h 380"/>
                      <a:gd name="T72" fmla="*/ 2 w 284"/>
                      <a:gd name="T73" fmla="*/ 90 h 380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284"/>
                      <a:gd name="T112" fmla="*/ 0 h 380"/>
                      <a:gd name="T113" fmla="*/ 284 w 284"/>
                      <a:gd name="T114" fmla="*/ 380 h 380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284" h="380">
                        <a:moveTo>
                          <a:pt x="10" y="66"/>
                        </a:moveTo>
                        <a:lnTo>
                          <a:pt x="10" y="66"/>
                        </a:lnTo>
                        <a:lnTo>
                          <a:pt x="14" y="58"/>
                        </a:lnTo>
                        <a:lnTo>
                          <a:pt x="20" y="48"/>
                        </a:lnTo>
                        <a:lnTo>
                          <a:pt x="30" y="38"/>
                        </a:lnTo>
                        <a:lnTo>
                          <a:pt x="42" y="26"/>
                        </a:lnTo>
                        <a:lnTo>
                          <a:pt x="60" y="16"/>
                        </a:lnTo>
                        <a:lnTo>
                          <a:pt x="82" y="8"/>
                        </a:lnTo>
                        <a:lnTo>
                          <a:pt x="96" y="4"/>
                        </a:lnTo>
                        <a:lnTo>
                          <a:pt x="110" y="2"/>
                        </a:lnTo>
                        <a:lnTo>
                          <a:pt x="130" y="0"/>
                        </a:lnTo>
                        <a:lnTo>
                          <a:pt x="152" y="0"/>
                        </a:lnTo>
                        <a:lnTo>
                          <a:pt x="174" y="2"/>
                        </a:lnTo>
                        <a:lnTo>
                          <a:pt x="194" y="6"/>
                        </a:lnTo>
                        <a:lnTo>
                          <a:pt x="214" y="12"/>
                        </a:lnTo>
                        <a:lnTo>
                          <a:pt x="232" y="22"/>
                        </a:lnTo>
                        <a:lnTo>
                          <a:pt x="248" y="36"/>
                        </a:lnTo>
                        <a:lnTo>
                          <a:pt x="256" y="44"/>
                        </a:lnTo>
                        <a:lnTo>
                          <a:pt x="262" y="54"/>
                        </a:lnTo>
                        <a:lnTo>
                          <a:pt x="272" y="76"/>
                        </a:lnTo>
                        <a:lnTo>
                          <a:pt x="278" y="90"/>
                        </a:lnTo>
                        <a:lnTo>
                          <a:pt x="282" y="104"/>
                        </a:lnTo>
                        <a:lnTo>
                          <a:pt x="284" y="118"/>
                        </a:lnTo>
                        <a:lnTo>
                          <a:pt x="284" y="134"/>
                        </a:lnTo>
                        <a:lnTo>
                          <a:pt x="284" y="148"/>
                        </a:lnTo>
                        <a:lnTo>
                          <a:pt x="282" y="164"/>
                        </a:lnTo>
                        <a:lnTo>
                          <a:pt x="276" y="174"/>
                        </a:lnTo>
                        <a:lnTo>
                          <a:pt x="268" y="194"/>
                        </a:lnTo>
                        <a:lnTo>
                          <a:pt x="270" y="200"/>
                        </a:lnTo>
                        <a:lnTo>
                          <a:pt x="272" y="208"/>
                        </a:lnTo>
                        <a:lnTo>
                          <a:pt x="276" y="218"/>
                        </a:lnTo>
                        <a:lnTo>
                          <a:pt x="276" y="230"/>
                        </a:lnTo>
                        <a:lnTo>
                          <a:pt x="276" y="242"/>
                        </a:lnTo>
                        <a:lnTo>
                          <a:pt x="272" y="256"/>
                        </a:lnTo>
                        <a:lnTo>
                          <a:pt x="264" y="272"/>
                        </a:lnTo>
                        <a:lnTo>
                          <a:pt x="254" y="302"/>
                        </a:lnTo>
                        <a:lnTo>
                          <a:pt x="246" y="332"/>
                        </a:lnTo>
                        <a:lnTo>
                          <a:pt x="238" y="362"/>
                        </a:lnTo>
                        <a:lnTo>
                          <a:pt x="236" y="366"/>
                        </a:lnTo>
                        <a:lnTo>
                          <a:pt x="234" y="370"/>
                        </a:lnTo>
                        <a:lnTo>
                          <a:pt x="228" y="374"/>
                        </a:lnTo>
                        <a:lnTo>
                          <a:pt x="220" y="378"/>
                        </a:lnTo>
                        <a:lnTo>
                          <a:pt x="208" y="380"/>
                        </a:lnTo>
                        <a:lnTo>
                          <a:pt x="192" y="380"/>
                        </a:lnTo>
                        <a:lnTo>
                          <a:pt x="172" y="378"/>
                        </a:lnTo>
                        <a:lnTo>
                          <a:pt x="160" y="376"/>
                        </a:lnTo>
                        <a:lnTo>
                          <a:pt x="144" y="370"/>
                        </a:lnTo>
                        <a:lnTo>
                          <a:pt x="130" y="364"/>
                        </a:lnTo>
                        <a:lnTo>
                          <a:pt x="114" y="354"/>
                        </a:lnTo>
                        <a:lnTo>
                          <a:pt x="100" y="344"/>
                        </a:lnTo>
                        <a:lnTo>
                          <a:pt x="84" y="332"/>
                        </a:lnTo>
                        <a:lnTo>
                          <a:pt x="70" y="318"/>
                        </a:lnTo>
                        <a:lnTo>
                          <a:pt x="56" y="302"/>
                        </a:lnTo>
                        <a:lnTo>
                          <a:pt x="46" y="282"/>
                        </a:lnTo>
                        <a:lnTo>
                          <a:pt x="36" y="260"/>
                        </a:lnTo>
                        <a:lnTo>
                          <a:pt x="30" y="238"/>
                        </a:lnTo>
                        <a:lnTo>
                          <a:pt x="26" y="216"/>
                        </a:lnTo>
                        <a:lnTo>
                          <a:pt x="20" y="180"/>
                        </a:lnTo>
                        <a:lnTo>
                          <a:pt x="20" y="164"/>
                        </a:lnTo>
                        <a:lnTo>
                          <a:pt x="14" y="160"/>
                        </a:lnTo>
                        <a:lnTo>
                          <a:pt x="10" y="152"/>
                        </a:lnTo>
                        <a:lnTo>
                          <a:pt x="4" y="142"/>
                        </a:lnTo>
                        <a:lnTo>
                          <a:pt x="2" y="128"/>
                        </a:lnTo>
                        <a:lnTo>
                          <a:pt x="0" y="110"/>
                        </a:lnTo>
                        <a:lnTo>
                          <a:pt x="2" y="90"/>
                        </a:lnTo>
                        <a:lnTo>
                          <a:pt x="10" y="66"/>
                        </a:lnTo>
                        <a:close/>
                      </a:path>
                    </a:pathLst>
                  </a:custGeom>
                  <a:solidFill>
                    <a:srgbClr val="F0AC71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07" name="Freeform 467"/>
                  <p:cNvSpPr>
                    <a:spLocks/>
                  </p:cNvSpPr>
                  <p:nvPr/>
                </p:nvSpPr>
                <p:spPr bwMode="auto">
                  <a:xfrm>
                    <a:off x="1942" y="3024"/>
                    <a:ext cx="284" cy="380"/>
                  </a:xfrm>
                  <a:custGeom>
                    <a:avLst/>
                    <a:gdLst>
                      <a:gd name="T0" fmla="*/ 10 w 284"/>
                      <a:gd name="T1" fmla="*/ 66 h 380"/>
                      <a:gd name="T2" fmla="*/ 20 w 284"/>
                      <a:gd name="T3" fmla="*/ 48 h 380"/>
                      <a:gd name="T4" fmla="*/ 42 w 284"/>
                      <a:gd name="T5" fmla="*/ 26 h 380"/>
                      <a:gd name="T6" fmla="*/ 82 w 284"/>
                      <a:gd name="T7" fmla="*/ 8 h 380"/>
                      <a:gd name="T8" fmla="*/ 110 w 284"/>
                      <a:gd name="T9" fmla="*/ 2 h 380"/>
                      <a:gd name="T10" fmla="*/ 130 w 284"/>
                      <a:gd name="T11" fmla="*/ 0 h 380"/>
                      <a:gd name="T12" fmla="*/ 174 w 284"/>
                      <a:gd name="T13" fmla="*/ 2 h 380"/>
                      <a:gd name="T14" fmla="*/ 214 w 284"/>
                      <a:gd name="T15" fmla="*/ 12 h 380"/>
                      <a:gd name="T16" fmla="*/ 248 w 284"/>
                      <a:gd name="T17" fmla="*/ 36 h 380"/>
                      <a:gd name="T18" fmla="*/ 262 w 284"/>
                      <a:gd name="T19" fmla="*/ 54 h 380"/>
                      <a:gd name="T20" fmla="*/ 272 w 284"/>
                      <a:gd name="T21" fmla="*/ 76 h 380"/>
                      <a:gd name="T22" fmla="*/ 282 w 284"/>
                      <a:gd name="T23" fmla="*/ 104 h 380"/>
                      <a:gd name="T24" fmla="*/ 284 w 284"/>
                      <a:gd name="T25" fmla="*/ 134 h 380"/>
                      <a:gd name="T26" fmla="*/ 282 w 284"/>
                      <a:gd name="T27" fmla="*/ 164 h 380"/>
                      <a:gd name="T28" fmla="*/ 276 w 284"/>
                      <a:gd name="T29" fmla="*/ 174 h 380"/>
                      <a:gd name="T30" fmla="*/ 268 w 284"/>
                      <a:gd name="T31" fmla="*/ 194 h 380"/>
                      <a:gd name="T32" fmla="*/ 272 w 284"/>
                      <a:gd name="T33" fmla="*/ 208 h 380"/>
                      <a:gd name="T34" fmla="*/ 276 w 284"/>
                      <a:gd name="T35" fmla="*/ 230 h 380"/>
                      <a:gd name="T36" fmla="*/ 272 w 284"/>
                      <a:gd name="T37" fmla="*/ 256 h 380"/>
                      <a:gd name="T38" fmla="*/ 264 w 284"/>
                      <a:gd name="T39" fmla="*/ 272 h 380"/>
                      <a:gd name="T40" fmla="*/ 246 w 284"/>
                      <a:gd name="T41" fmla="*/ 332 h 380"/>
                      <a:gd name="T42" fmla="*/ 238 w 284"/>
                      <a:gd name="T43" fmla="*/ 362 h 380"/>
                      <a:gd name="T44" fmla="*/ 234 w 284"/>
                      <a:gd name="T45" fmla="*/ 370 h 380"/>
                      <a:gd name="T46" fmla="*/ 220 w 284"/>
                      <a:gd name="T47" fmla="*/ 378 h 380"/>
                      <a:gd name="T48" fmla="*/ 192 w 284"/>
                      <a:gd name="T49" fmla="*/ 380 h 380"/>
                      <a:gd name="T50" fmla="*/ 172 w 284"/>
                      <a:gd name="T51" fmla="*/ 378 h 380"/>
                      <a:gd name="T52" fmla="*/ 144 w 284"/>
                      <a:gd name="T53" fmla="*/ 370 h 380"/>
                      <a:gd name="T54" fmla="*/ 114 w 284"/>
                      <a:gd name="T55" fmla="*/ 354 h 380"/>
                      <a:gd name="T56" fmla="*/ 84 w 284"/>
                      <a:gd name="T57" fmla="*/ 332 h 380"/>
                      <a:gd name="T58" fmla="*/ 56 w 284"/>
                      <a:gd name="T59" fmla="*/ 302 h 380"/>
                      <a:gd name="T60" fmla="*/ 46 w 284"/>
                      <a:gd name="T61" fmla="*/ 282 h 380"/>
                      <a:gd name="T62" fmla="*/ 30 w 284"/>
                      <a:gd name="T63" fmla="*/ 238 h 380"/>
                      <a:gd name="T64" fmla="*/ 20 w 284"/>
                      <a:gd name="T65" fmla="*/ 180 h 380"/>
                      <a:gd name="T66" fmla="*/ 20 w 284"/>
                      <a:gd name="T67" fmla="*/ 164 h 380"/>
                      <a:gd name="T68" fmla="*/ 10 w 284"/>
                      <a:gd name="T69" fmla="*/ 152 h 380"/>
                      <a:gd name="T70" fmla="*/ 2 w 284"/>
                      <a:gd name="T71" fmla="*/ 128 h 380"/>
                      <a:gd name="T72" fmla="*/ 2 w 284"/>
                      <a:gd name="T73" fmla="*/ 90 h 380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284"/>
                      <a:gd name="T112" fmla="*/ 0 h 380"/>
                      <a:gd name="T113" fmla="*/ 284 w 284"/>
                      <a:gd name="T114" fmla="*/ 380 h 380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284" h="380">
                        <a:moveTo>
                          <a:pt x="10" y="66"/>
                        </a:moveTo>
                        <a:lnTo>
                          <a:pt x="10" y="66"/>
                        </a:lnTo>
                        <a:lnTo>
                          <a:pt x="14" y="58"/>
                        </a:lnTo>
                        <a:lnTo>
                          <a:pt x="20" y="48"/>
                        </a:lnTo>
                        <a:lnTo>
                          <a:pt x="30" y="38"/>
                        </a:lnTo>
                        <a:lnTo>
                          <a:pt x="42" y="26"/>
                        </a:lnTo>
                        <a:lnTo>
                          <a:pt x="60" y="16"/>
                        </a:lnTo>
                        <a:lnTo>
                          <a:pt x="82" y="8"/>
                        </a:lnTo>
                        <a:lnTo>
                          <a:pt x="96" y="4"/>
                        </a:lnTo>
                        <a:lnTo>
                          <a:pt x="110" y="2"/>
                        </a:lnTo>
                        <a:lnTo>
                          <a:pt x="130" y="0"/>
                        </a:lnTo>
                        <a:lnTo>
                          <a:pt x="152" y="0"/>
                        </a:lnTo>
                        <a:lnTo>
                          <a:pt x="174" y="2"/>
                        </a:lnTo>
                        <a:lnTo>
                          <a:pt x="194" y="6"/>
                        </a:lnTo>
                        <a:lnTo>
                          <a:pt x="214" y="12"/>
                        </a:lnTo>
                        <a:lnTo>
                          <a:pt x="232" y="22"/>
                        </a:lnTo>
                        <a:lnTo>
                          <a:pt x="248" y="36"/>
                        </a:lnTo>
                        <a:lnTo>
                          <a:pt x="256" y="44"/>
                        </a:lnTo>
                        <a:lnTo>
                          <a:pt x="262" y="54"/>
                        </a:lnTo>
                        <a:lnTo>
                          <a:pt x="272" y="76"/>
                        </a:lnTo>
                        <a:lnTo>
                          <a:pt x="278" y="90"/>
                        </a:lnTo>
                        <a:lnTo>
                          <a:pt x="282" y="104"/>
                        </a:lnTo>
                        <a:lnTo>
                          <a:pt x="284" y="118"/>
                        </a:lnTo>
                        <a:lnTo>
                          <a:pt x="284" y="134"/>
                        </a:lnTo>
                        <a:lnTo>
                          <a:pt x="284" y="148"/>
                        </a:lnTo>
                        <a:lnTo>
                          <a:pt x="282" y="164"/>
                        </a:lnTo>
                        <a:lnTo>
                          <a:pt x="276" y="174"/>
                        </a:lnTo>
                        <a:lnTo>
                          <a:pt x="268" y="194"/>
                        </a:lnTo>
                        <a:lnTo>
                          <a:pt x="270" y="200"/>
                        </a:lnTo>
                        <a:lnTo>
                          <a:pt x="272" y="208"/>
                        </a:lnTo>
                        <a:lnTo>
                          <a:pt x="276" y="218"/>
                        </a:lnTo>
                        <a:lnTo>
                          <a:pt x="276" y="230"/>
                        </a:lnTo>
                        <a:lnTo>
                          <a:pt x="276" y="242"/>
                        </a:lnTo>
                        <a:lnTo>
                          <a:pt x="272" y="256"/>
                        </a:lnTo>
                        <a:lnTo>
                          <a:pt x="264" y="272"/>
                        </a:lnTo>
                        <a:lnTo>
                          <a:pt x="254" y="302"/>
                        </a:lnTo>
                        <a:lnTo>
                          <a:pt x="246" y="332"/>
                        </a:lnTo>
                        <a:lnTo>
                          <a:pt x="238" y="362"/>
                        </a:lnTo>
                        <a:lnTo>
                          <a:pt x="236" y="366"/>
                        </a:lnTo>
                        <a:lnTo>
                          <a:pt x="234" y="370"/>
                        </a:lnTo>
                        <a:lnTo>
                          <a:pt x="228" y="374"/>
                        </a:lnTo>
                        <a:lnTo>
                          <a:pt x="220" y="378"/>
                        </a:lnTo>
                        <a:lnTo>
                          <a:pt x="208" y="380"/>
                        </a:lnTo>
                        <a:lnTo>
                          <a:pt x="192" y="380"/>
                        </a:lnTo>
                        <a:lnTo>
                          <a:pt x="172" y="378"/>
                        </a:lnTo>
                        <a:lnTo>
                          <a:pt x="160" y="376"/>
                        </a:lnTo>
                        <a:lnTo>
                          <a:pt x="144" y="370"/>
                        </a:lnTo>
                        <a:lnTo>
                          <a:pt x="130" y="364"/>
                        </a:lnTo>
                        <a:lnTo>
                          <a:pt x="114" y="354"/>
                        </a:lnTo>
                        <a:lnTo>
                          <a:pt x="100" y="344"/>
                        </a:lnTo>
                        <a:lnTo>
                          <a:pt x="84" y="332"/>
                        </a:lnTo>
                        <a:lnTo>
                          <a:pt x="70" y="318"/>
                        </a:lnTo>
                        <a:lnTo>
                          <a:pt x="56" y="302"/>
                        </a:lnTo>
                        <a:lnTo>
                          <a:pt x="46" y="282"/>
                        </a:lnTo>
                        <a:lnTo>
                          <a:pt x="36" y="260"/>
                        </a:lnTo>
                        <a:lnTo>
                          <a:pt x="30" y="238"/>
                        </a:lnTo>
                        <a:lnTo>
                          <a:pt x="26" y="216"/>
                        </a:lnTo>
                        <a:lnTo>
                          <a:pt x="20" y="180"/>
                        </a:lnTo>
                        <a:lnTo>
                          <a:pt x="20" y="164"/>
                        </a:lnTo>
                        <a:lnTo>
                          <a:pt x="14" y="160"/>
                        </a:lnTo>
                        <a:lnTo>
                          <a:pt x="10" y="152"/>
                        </a:lnTo>
                        <a:lnTo>
                          <a:pt x="4" y="142"/>
                        </a:lnTo>
                        <a:lnTo>
                          <a:pt x="2" y="128"/>
                        </a:lnTo>
                        <a:lnTo>
                          <a:pt x="0" y="110"/>
                        </a:lnTo>
                        <a:lnTo>
                          <a:pt x="2" y="90"/>
                        </a:lnTo>
                        <a:lnTo>
                          <a:pt x="10" y="66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08" name="Freeform 468"/>
                  <p:cNvSpPr>
                    <a:spLocks/>
                  </p:cNvSpPr>
                  <p:nvPr/>
                </p:nvSpPr>
                <p:spPr bwMode="auto">
                  <a:xfrm>
                    <a:off x="1910" y="3156"/>
                    <a:ext cx="232" cy="488"/>
                  </a:xfrm>
                  <a:custGeom>
                    <a:avLst/>
                    <a:gdLst>
                      <a:gd name="T0" fmla="*/ 38 w 232"/>
                      <a:gd name="T1" fmla="*/ 0 h 488"/>
                      <a:gd name="T2" fmla="*/ 38 w 232"/>
                      <a:gd name="T3" fmla="*/ 0 h 488"/>
                      <a:gd name="T4" fmla="*/ 38 w 232"/>
                      <a:gd name="T5" fmla="*/ 30 h 488"/>
                      <a:gd name="T6" fmla="*/ 40 w 232"/>
                      <a:gd name="T7" fmla="*/ 62 h 488"/>
                      <a:gd name="T8" fmla="*/ 40 w 232"/>
                      <a:gd name="T9" fmla="*/ 102 h 488"/>
                      <a:gd name="T10" fmla="*/ 36 w 232"/>
                      <a:gd name="T11" fmla="*/ 148 h 488"/>
                      <a:gd name="T12" fmla="*/ 32 w 232"/>
                      <a:gd name="T13" fmla="*/ 194 h 488"/>
                      <a:gd name="T14" fmla="*/ 24 w 232"/>
                      <a:gd name="T15" fmla="*/ 240 h 488"/>
                      <a:gd name="T16" fmla="*/ 18 w 232"/>
                      <a:gd name="T17" fmla="*/ 260 h 488"/>
                      <a:gd name="T18" fmla="*/ 10 w 232"/>
                      <a:gd name="T19" fmla="*/ 280 h 488"/>
                      <a:gd name="T20" fmla="*/ 10 w 232"/>
                      <a:gd name="T21" fmla="*/ 280 h 488"/>
                      <a:gd name="T22" fmla="*/ 12 w 232"/>
                      <a:gd name="T23" fmla="*/ 288 h 488"/>
                      <a:gd name="T24" fmla="*/ 12 w 232"/>
                      <a:gd name="T25" fmla="*/ 306 h 488"/>
                      <a:gd name="T26" fmla="*/ 12 w 232"/>
                      <a:gd name="T27" fmla="*/ 316 h 488"/>
                      <a:gd name="T28" fmla="*/ 10 w 232"/>
                      <a:gd name="T29" fmla="*/ 328 h 488"/>
                      <a:gd name="T30" fmla="*/ 6 w 232"/>
                      <a:gd name="T31" fmla="*/ 336 h 488"/>
                      <a:gd name="T32" fmla="*/ 0 w 232"/>
                      <a:gd name="T33" fmla="*/ 344 h 488"/>
                      <a:gd name="T34" fmla="*/ 0 w 232"/>
                      <a:gd name="T35" fmla="*/ 344 h 488"/>
                      <a:gd name="T36" fmla="*/ 8 w 232"/>
                      <a:gd name="T37" fmla="*/ 358 h 488"/>
                      <a:gd name="T38" fmla="*/ 30 w 232"/>
                      <a:gd name="T39" fmla="*/ 390 h 488"/>
                      <a:gd name="T40" fmla="*/ 44 w 232"/>
                      <a:gd name="T41" fmla="*/ 410 h 488"/>
                      <a:gd name="T42" fmla="*/ 60 w 232"/>
                      <a:gd name="T43" fmla="*/ 430 h 488"/>
                      <a:gd name="T44" fmla="*/ 76 w 232"/>
                      <a:gd name="T45" fmla="*/ 448 h 488"/>
                      <a:gd name="T46" fmla="*/ 94 w 232"/>
                      <a:gd name="T47" fmla="*/ 466 h 488"/>
                      <a:gd name="T48" fmla="*/ 112 w 232"/>
                      <a:gd name="T49" fmla="*/ 478 h 488"/>
                      <a:gd name="T50" fmla="*/ 122 w 232"/>
                      <a:gd name="T51" fmla="*/ 484 h 488"/>
                      <a:gd name="T52" fmla="*/ 130 w 232"/>
                      <a:gd name="T53" fmla="*/ 486 h 488"/>
                      <a:gd name="T54" fmla="*/ 138 w 232"/>
                      <a:gd name="T55" fmla="*/ 488 h 488"/>
                      <a:gd name="T56" fmla="*/ 146 w 232"/>
                      <a:gd name="T57" fmla="*/ 488 h 488"/>
                      <a:gd name="T58" fmla="*/ 154 w 232"/>
                      <a:gd name="T59" fmla="*/ 486 h 488"/>
                      <a:gd name="T60" fmla="*/ 162 w 232"/>
                      <a:gd name="T61" fmla="*/ 480 h 488"/>
                      <a:gd name="T62" fmla="*/ 168 w 232"/>
                      <a:gd name="T63" fmla="*/ 474 h 488"/>
                      <a:gd name="T64" fmla="*/ 176 w 232"/>
                      <a:gd name="T65" fmla="*/ 464 h 488"/>
                      <a:gd name="T66" fmla="*/ 180 w 232"/>
                      <a:gd name="T67" fmla="*/ 452 h 488"/>
                      <a:gd name="T68" fmla="*/ 186 w 232"/>
                      <a:gd name="T69" fmla="*/ 438 h 488"/>
                      <a:gd name="T70" fmla="*/ 190 w 232"/>
                      <a:gd name="T71" fmla="*/ 420 h 488"/>
                      <a:gd name="T72" fmla="*/ 194 w 232"/>
                      <a:gd name="T73" fmla="*/ 398 h 488"/>
                      <a:gd name="T74" fmla="*/ 196 w 232"/>
                      <a:gd name="T75" fmla="*/ 374 h 488"/>
                      <a:gd name="T76" fmla="*/ 198 w 232"/>
                      <a:gd name="T77" fmla="*/ 346 h 488"/>
                      <a:gd name="T78" fmla="*/ 198 w 232"/>
                      <a:gd name="T79" fmla="*/ 346 h 488"/>
                      <a:gd name="T80" fmla="*/ 198 w 232"/>
                      <a:gd name="T81" fmla="*/ 342 h 488"/>
                      <a:gd name="T82" fmla="*/ 200 w 232"/>
                      <a:gd name="T83" fmla="*/ 320 h 488"/>
                      <a:gd name="T84" fmla="*/ 200 w 232"/>
                      <a:gd name="T85" fmla="*/ 320 h 488"/>
                      <a:gd name="T86" fmla="*/ 204 w 232"/>
                      <a:gd name="T87" fmla="*/ 270 h 488"/>
                      <a:gd name="T88" fmla="*/ 206 w 232"/>
                      <a:gd name="T89" fmla="*/ 242 h 488"/>
                      <a:gd name="T90" fmla="*/ 208 w 232"/>
                      <a:gd name="T91" fmla="*/ 216 h 488"/>
                      <a:gd name="T92" fmla="*/ 208 w 232"/>
                      <a:gd name="T93" fmla="*/ 216 h 488"/>
                      <a:gd name="T94" fmla="*/ 208 w 232"/>
                      <a:gd name="T95" fmla="*/ 206 h 488"/>
                      <a:gd name="T96" fmla="*/ 210 w 232"/>
                      <a:gd name="T97" fmla="*/ 196 h 488"/>
                      <a:gd name="T98" fmla="*/ 218 w 232"/>
                      <a:gd name="T99" fmla="*/ 178 h 488"/>
                      <a:gd name="T100" fmla="*/ 228 w 232"/>
                      <a:gd name="T101" fmla="*/ 164 h 488"/>
                      <a:gd name="T102" fmla="*/ 232 w 232"/>
                      <a:gd name="T103" fmla="*/ 160 h 488"/>
                      <a:gd name="T104" fmla="*/ 38 w 232"/>
                      <a:gd name="T105" fmla="*/ 0 h 488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w 232"/>
                      <a:gd name="T160" fmla="*/ 0 h 488"/>
                      <a:gd name="T161" fmla="*/ 232 w 232"/>
                      <a:gd name="T162" fmla="*/ 488 h 488"/>
                    </a:gdLst>
                    <a:ahLst/>
                    <a:cxnLst>
                      <a:cxn ang="T106">
                        <a:pos x="T0" y="T1"/>
                      </a:cxn>
                      <a:cxn ang="T107">
                        <a:pos x="T2" y="T3"/>
                      </a:cxn>
                      <a:cxn ang="T108">
                        <a:pos x="T4" y="T5"/>
                      </a:cxn>
                      <a:cxn ang="T109">
                        <a:pos x="T6" y="T7"/>
                      </a:cxn>
                      <a:cxn ang="T110">
                        <a:pos x="T8" y="T9"/>
                      </a:cxn>
                      <a:cxn ang="T111">
                        <a:pos x="T10" y="T11"/>
                      </a:cxn>
                      <a:cxn ang="T112">
                        <a:pos x="T12" y="T13"/>
                      </a:cxn>
                      <a:cxn ang="T113">
                        <a:pos x="T14" y="T15"/>
                      </a:cxn>
                      <a:cxn ang="T114">
                        <a:pos x="T16" y="T17"/>
                      </a:cxn>
                      <a:cxn ang="T115">
                        <a:pos x="T18" y="T19"/>
                      </a:cxn>
                      <a:cxn ang="T116">
                        <a:pos x="T20" y="T21"/>
                      </a:cxn>
                      <a:cxn ang="T117">
                        <a:pos x="T22" y="T23"/>
                      </a:cxn>
                      <a:cxn ang="T118">
                        <a:pos x="T24" y="T25"/>
                      </a:cxn>
                      <a:cxn ang="T119">
                        <a:pos x="T26" y="T27"/>
                      </a:cxn>
                      <a:cxn ang="T120">
                        <a:pos x="T28" y="T29"/>
                      </a:cxn>
                      <a:cxn ang="T121">
                        <a:pos x="T30" y="T31"/>
                      </a:cxn>
                      <a:cxn ang="T122">
                        <a:pos x="T32" y="T33"/>
                      </a:cxn>
                      <a:cxn ang="T123">
                        <a:pos x="T34" y="T35"/>
                      </a:cxn>
                      <a:cxn ang="T124">
                        <a:pos x="T36" y="T37"/>
                      </a:cxn>
                      <a:cxn ang="T125">
                        <a:pos x="T38" y="T39"/>
                      </a:cxn>
                      <a:cxn ang="T126">
                        <a:pos x="T40" y="T41"/>
                      </a:cxn>
                      <a:cxn ang="T127">
                        <a:pos x="T42" y="T43"/>
                      </a:cxn>
                      <a:cxn ang="T128">
                        <a:pos x="T44" y="T45"/>
                      </a:cxn>
                      <a:cxn ang="T129">
                        <a:pos x="T46" y="T47"/>
                      </a:cxn>
                      <a:cxn ang="T130">
                        <a:pos x="T48" y="T49"/>
                      </a:cxn>
                      <a:cxn ang="T131">
                        <a:pos x="T50" y="T51"/>
                      </a:cxn>
                      <a:cxn ang="T132">
                        <a:pos x="T52" y="T53"/>
                      </a:cxn>
                      <a:cxn ang="T133">
                        <a:pos x="T54" y="T55"/>
                      </a:cxn>
                      <a:cxn ang="T134">
                        <a:pos x="T56" y="T57"/>
                      </a:cxn>
                      <a:cxn ang="T135">
                        <a:pos x="T58" y="T59"/>
                      </a:cxn>
                      <a:cxn ang="T136">
                        <a:pos x="T60" y="T61"/>
                      </a:cxn>
                      <a:cxn ang="T137">
                        <a:pos x="T62" y="T63"/>
                      </a:cxn>
                      <a:cxn ang="T138">
                        <a:pos x="T64" y="T65"/>
                      </a:cxn>
                      <a:cxn ang="T139">
                        <a:pos x="T66" y="T67"/>
                      </a:cxn>
                      <a:cxn ang="T140">
                        <a:pos x="T68" y="T69"/>
                      </a:cxn>
                      <a:cxn ang="T141">
                        <a:pos x="T70" y="T71"/>
                      </a:cxn>
                      <a:cxn ang="T142">
                        <a:pos x="T72" y="T73"/>
                      </a:cxn>
                      <a:cxn ang="T143">
                        <a:pos x="T74" y="T75"/>
                      </a:cxn>
                      <a:cxn ang="T144">
                        <a:pos x="T76" y="T77"/>
                      </a:cxn>
                      <a:cxn ang="T145">
                        <a:pos x="T78" y="T79"/>
                      </a:cxn>
                      <a:cxn ang="T146">
                        <a:pos x="T80" y="T81"/>
                      </a:cxn>
                      <a:cxn ang="T147">
                        <a:pos x="T82" y="T83"/>
                      </a:cxn>
                      <a:cxn ang="T148">
                        <a:pos x="T84" y="T85"/>
                      </a:cxn>
                      <a:cxn ang="T149">
                        <a:pos x="T86" y="T87"/>
                      </a:cxn>
                      <a:cxn ang="T150">
                        <a:pos x="T88" y="T89"/>
                      </a:cxn>
                      <a:cxn ang="T151">
                        <a:pos x="T90" y="T91"/>
                      </a:cxn>
                      <a:cxn ang="T152">
                        <a:pos x="T92" y="T93"/>
                      </a:cxn>
                      <a:cxn ang="T153">
                        <a:pos x="T94" y="T95"/>
                      </a:cxn>
                      <a:cxn ang="T154">
                        <a:pos x="T96" y="T97"/>
                      </a:cxn>
                      <a:cxn ang="T155">
                        <a:pos x="T98" y="T99"/>
                      </a:cxn>
                      <a:cxn ang="T156">
                        <a:pos x="T100" y="T101"/>
                      </a:cxn>
                      <a:cxn ang="T157">
                        <a:pos x="T102" y="T103"/>
                      </a:cxn>
                      <a:cxn ang="T158">
                        <a:pos x="T104" y="T105"/>
                      </a:cxn>
                    </a:cxnLst>
                    <a:rect l="T159" t="T160" r="T161" b="T162"/>
                    <a:pathLst>
                      <a:path w="232" h="488">
                        <a:moveTo>
                          <a:pt x="38" y="0"/>
                        </a:moveTo>
                        <a:lnTo>
                          <a:pt x="38" y="0"/>
                        </a:lnTo>
                        <a:lnTo>
                          <a:pt x="38" y="30"/>
                        </a:lnTo>
                        <a:lnTo>
                          <a:pt x="40" y="62"/>
                        </a:lnTo>
                        <a:lnTo>
                          <a:pt x="40" y="102"/>
                        </a:lnTo>
                        <a:lnTo>
                          <a:pt x="36" y="148"/>
                        </a:lnTo>
                        <a:lnTo>
                          <a:pt x="32" y="194"/>
                        </a:lnTo>
                        <a:lnTo>
                          <a:pt x="24" y="240"/>
                        </a:lnTo>
                        <a:lnTo>
                          <a:pt x="18" y="260"/>
                        </a:lnTo>
                        <a:lnTo>
                          <a:pt x="10" y="280"/>
                        </a:lnTo>
                        <a:lnTo>
                          <a:pt x="12" y="288"/>
                        </a:lnTo>
                        <a:lnTo>
                          <a:pt x="12" y="306"/>
                        </a:lnTo>
                        <a:lnTo>
                          <a:pt x="12" y="316"/>
                        </a:lnTo>
                        <a:lnTo>
                          <a:pt x="10" y="328"/>
                        </a:lnTo>
                        <a:lnTo>
                          <a:pt x="6" y="336"/>
                        </a:lnTo>
                        <a:lnTo>
                          <a:pt x="0" y="344"/>
                        </a:lnTo>
                        <a:lnTo>
                          <a:pt x="8" y="358"/>
                        </a:lnTo>
                        <a:lnTo>
                          <a:pt x="30" y="390"/>
                        </a:lnTo>
                        <a:lnTo>
                          <a:pt x="44" y="410"/>
                        </a:lnTo>
                        <a:lnTo>
                          <a:pt x="60" y="430"/>
                        </a:lnTo>
                        <a:lnTo>
                          <a:pt x="76" y="448"/>
                        </a:lnTo>
                        <a:lnTo>
                          <a:pt x="94" y="466"/>
                        </a:lnTo>
                        <a:lnTo>
                          <a:pt x="112" y="478"/>
                        </a:lnTo>
                        <a:lnTo>
                          <a:pt x="122" y="484"/>
                        </a:lnTo>
                        <a:lnTo>
                          <a:pt x="130" y="486"/>
                        </a:lnTo>
                        <a:lnTo>
                          <a:pt x="138" y="488"/>
                        </a:lnTo>
                        <a:lnTo>
                          <a:pt x="146" y="488"/>
                        </a:lnTo>
                        <a:lnTo>
                          <a:pt x="154" y="486"/>
                        </a:lnTo>
                        <a:lnTo>
                          <a:pt x="162" y="480"/>
                        </a:lnTo>
                        <a:lnTo>
                          <a:pt x="168" y="474"/>
                        </a:lnTo>
                        <a:lnTo>
                          <a:pt x="176" y="464"/>
                        </a:lnTo>
                        <a:lnTo>
                          <a:pt x="180" y="452"/>
                        </a:lnTo>
                        <a:lnTo>
                          <a:pt x="186" y="438"/>
                        </a:lnTo>
                        <a:lnTo>
                          <a:pt x="190" y="420"/>
                        </a:lnTo>
                        <a:lnTo>
                          <a:pt x="194" y="398"/>
                        </a:lnTo>
                        <a:lnTo>
                          <a:pt x="196" y="374"/>
                        </a:lnTo>
                        <a:lnTo>
                          <a:pt x="198" y="346"/>
                        </a:lnTo>
                        <a:lnTo>
                          <a:pt x="198" y="342"/>
                        </a:lnTo>
                        <a:lnTo>
                          <a:pt x="200" y="320"/>
                        </a:lnTo>
                        <a:lnTo>
                          <a:pt x="204" y="270"/>
                        </a:lnTo>
                        <a:lnTo>
                          <a:pt x="206" y="242"/>
                        </a:lnTo>
                        <a:lnTo>
                          <a:pt x="208" y="216"/>
                        </a:lnTo>
                        <a:lnTo>
                          <a:pt x="208" y="206"/>
                        </a:lnTo>
                        <a:lnTo>
                          <a:pt x="210" y="196"/>
                        </a:lnTo>
                        <a:lnTo>
                          <a:pt x="218" y="178"/>
                        </a:lnTo>
                        <a:lnTo>
                          <a:pt x="228" y="164"/>
                        </a:lnTo>
                        <a:lnTo>
                          <a:pt x="232" y="160"/>
                        </a:lnTo>
                        <a:lnTo>
                          <a:pt x="38" y="0"/>
                        </a:lnTo>
                        <a:close/>
                      </a:path>
                    </a:pathLst>
                  </a:custGeom>
                  <a:solidFill>
                    <a:srgbClr val="F0AC71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09" name="Freeform 469"/>
                  <p:cNvSpPr>
                    <a:spLocks/>
                  </p:cNvSpPr>
                  <p:nvPr/>
                </p:nvSpPr>
                <p:spPr bwMode="auto">
                  <a:xfrm>
                    <a:off x="1862" y="3368"/>
                    <a:ext cx="312" cy="526"/>
                  </a:xfrm>
                  <a:custGeom>
                    <a:avLst/>
                    <a:gdLst>
                      <a:gd name="T0" fmla="*/ 184 w 312"/>
                      <a:gd name="T1" fmla="*/ 106 h 526"/>
                      <a:gd name="T2" fmla="*/ 184 w 312"/>
                      <a:gd name="T3" fmla="*/ 106 h 526"/>
                      <a:gd name="T4" fmla="*/ 162 w 312"/>
                      <a:gd name="T5" fmla="*/ 94 h 526"/>
                      <a:gd name="T6" fmla="*/ 140 w 312"/>
                      <a:gd name="T7" fmla="*/ 78 h 526"/>
                      <a:gd name="T8" fmla="*/ 120 w 312"/>
                      <a:gd name="T9" fmla="*/ 60 h 526"/>
                      <a:gd name="T10" fmla="*/ 102 w 312"/>
                      <a:gd name="T11" fmla="*/ 42 h 526"/>
                      <a:gd name="T12" fmla="*/ 76 w 312"/>
                      <a:gd name="T13" fmla="*/ 12 h 526"/>
                      <a:gd name="T14" fmla="*/ 66 w 312"/>
                      <a:gd name="T15" fmla="*/ 0 h 526"/>
                      <a:gd name="T16" fmla="*/ 30 w 312"/>
                      <a:gd name="T17" fmla="*/ 34 h 526"/>
                      <a:gd name="T18" fmla="*/ 0 w 312"/>
                      <a:gd name="T19" fmla="*/ 64 h 526"/>
                      <a:gd name="T20" fmla="*/ 0 w 312"/>
                      <a:gd name="T21" fmla="*/ 64 h 526"/>
                      <a:gd name="T22" fmla="*/ 16 w 312"/>
                      <a:gd name="T23" fmla="*/ 84 h 526"/>
                      <a:gd name="T24" fmla="*/ 32 w 312"/>
                      <a:gd name="T25" fmla="*/ 108 h 526"/>
                      <a:gd name="T26" fmla="*/ 50 w 312"/>
                      <a:gd name="T27" fmla="*/ 138 h 526"/>
                      <a:gd name="T28" fmla="*/ 68 w 312"/>
                      <a:gd name="T29" fmla="*/ 172 h 526"/>
                      <a:gd name="T30" fmla="*/ 106 w 312"/>
                      <a:gd name="T31" fmla="*/ 248 h 526"/>
                      <a:gd name="T32" fmla="*/ 142 w 312"/>
                      <a:gd name="T33" fmla="*/ 326 h 526"/>
                      <a:gd name="T34" fmla="*/ 174 w 312"/>
                      <a:gd name="T35" fmla="*/ 402 h 526"/>
                      <a:gd name="T36" fmla="*/ 200 w 312"/>
                      <a:gd name="T37" fmla="*/ 466 h 526"/>
                      <a:gd name="T38" fmla="*/ 224 w 312"/>
                      <a:gd name="T39" fmla="*/ 526 h 526"/>
                      <a:gd name="T40" fmla="*/ 224 w 312"/>
                      <a:gd name="T41" fmla="*/ 526 h 526"/>
                      <a:gd name="T42" fmla="*/ 234 w 312"/>
                      <a:gd name="T43" fmla="*/ 500 h 526"/>
                      <a:gd name="T44" fmla="*/ 242 w 312"/>
                      <a:gd name="T45" fmla="*/ 470 h 526"/>
                      <a:gd name="T46" fmla="*/ 260 w 312"/>
                      <a:gd name="T47" fmla="*/ 406 h 526"/>
                      <a:gd name="T48" fmla="*/ 274 w 312"/>
                      <a:gd name="T49" fmla="*/ 336 h 526"/>
                      <a:gd name="T50" fmla="*/ 288 w 312"/>
                      <a:gd name="T51" fmla="*/ 270 h 526"/>
                      <a:gd name="T52" fmla="*/ 306 w 312"/>
                      <a:gd name="T53" fmla="*/ 160 h 526"/>
                      <a:gd name="T54" fmla="*/ 312 w 312"/>
                      <a:gd name="T55" fmla="*/ 116 h 526"/>
                      <a:gd name="T56" fmla="*/ 296 w 312"/>
                      <a:gd name="T57" fmla="*/ 98 h 526"/>
                      <a:gd name="T58" fmla="*/ 264 w 312"/>
                      <a:gd name="T59" fmla="*/ 54 h 526"/>
                      <a:gd name="T60" fmla="*/ 264 w 312"/>
                      <a:gd name="T61" fmla="*/ 54 h 526"/>
                      <a:gd name="T62" fmla="*/ 252 w 312"/>
                      <a:gd name="T63" fmla="*/ 74 h 526"/>
                      <a:gd name="T64" fmla="*/ 240 w 312"/>
                      <a:gd name="T65" fmla="*/ 88 h 526"/>
                      <a:gd name="T66" fmla="*/ 230 w 312"/>
                      <a:gd name="T67" fmla="*/ 100 h 526"/>
                      <a:gd name="T68" fmla="*/ 220 w 312"/>
                      <a:gd name="T69" fmla="*/ 106 h 526"/>
                      <a:gd name="T70" fmla="*/ 200 w 312"/>
                      <a:gd name="T71" fmla="*/ 248 h 526"/>
                      <a:gd name="T72" fmla="*/ 184 w 312"/>
                      <a:gd name="T73" fmla="*/ 106 h 52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312"/>
                      <a:gd name="T112" fmla="*/ 0 h 526"/>
                      <a:gd name="T113" fmla="*/ 312 w 312"/>
                      <a:gd name="T114" fmla="*/ 526 h 526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312" h="526">
                        <a:moveTo>
                          <a:pt x="184" y="106"/>
                        </a:moveTo>
                        <a:lnTo>
                          <a:pt x="184" y="106"/>
                        </a:lnTo>
                        <a:lnTo>
                          <a:pt x="162" y="94"/>
                        </a:lnTo>
                        <a:lnTo>
                          <a:pt x="140" y="78"/>
                        </a:lnTo>
                        <a:lnTo>
                          <a:pt x="120" y="60"/>
                        </a:lnTo>
                        <a:lnTo>
                          <a:pt x="102" y="42"/>
                        </a:lnTo>
                        <a:lnTo>
                          <a:pt x="76" y="12"/>
                        </a:lnTo>
                        <a:lnTo>
                          <a:pt x="66" y="0"/>
                        </a:lnTo>
                        <a:lnTo>
                          <a:pt x="30" y="34"/>
                        </a:lnTo>
                        <a:lnTo>
                          <a:pt x="0" y="64"/>
                        </a:lnTo>
                        <a:lnTo>
                          <a:pt x="16" y="84"/>
                        </a:lnTo>
                        <a:lnTo>
                          <a:pt x="32" y="108"/>
                        </a:lnTo>
                        <a:lnTo>
                          <a:pt x="50" y="138"/>
                        </a:lnTo>
                        <a:lnTo>
                          <a:pt x="68" y="172"/>
                        </a:lnTo>
                        <a:lnTo>
                          <a:pt x="106" y="248"/>
                        </a:lnTo>
                        <a:lnTo>
                          <a:pt x="142" y="326"/>
                        </a:lnTo>
                        <a:lnTo>
                          <a:pt x="174" y="402"/>
                        </a:lnTo>
                        <a:lnTo>
                          <a:pt x="200" y="466"/>
                        </a:lnTo>
                        <a:lnTo>
                          <a:pt x="224" y="526"/>
                        </a:lnTo>
                        <a:lnTo>
                          <a:pt x="234" y="500"/>
                        </a:lnTo>
                        <a:lnTo>
                          <a:pt x="242" y="470"/>
                        </a:lnTo>
                        <a:lnTo>
                          <a:pt x="260" y="406"/>
                        </a:lnTo>
                        <a:lnTo>
                          <a:pt x="274" y="336"/>
                        </a:lnTo>
                        <a:lnTo>
                          <a:pt x="288" y="270"/>
                        </a:lnTo>
                        <a:lnTo>
                          <a:pt x="306" y="160"/>
                        </a:lnTo>
                        <a:lnTo>
                          <a:pt x="312" y="116"/>
                        </a:lnTo>
                        <a:lnTo>
                          <a:pt x="296" y="98"/>
                        </a:lnTo>
                        <a:lnTo>
                          <a:pt x="264" y="54"/>
                        </a:lnTo>
                        <a:lnTo>
                          <a:pt x="252" y="74"/>
                        </a:lnTo>
                        <a:lnTo>
                          <a:pt x="240" y="88"/>
                        </a:lnTo>
                        <a:lnTo>
                          <a:pt x="230" y="100"/>
                        </a:lnTo>
                        <a:lnTo>
                          <a:pt x="220" y="106"/>
                        </a:lnTo>
                        <a:lnTo>
                          <a:pt x="200" y="248"/>
                        </a:lnTo>
                        <a:lnTo>
                          <a:pt x="184" y="106"/>
                        </a:lnTo>
                        <a:close/>
                      </a:path>
                    </a:pathLst>
                  </a:custGeom>
                  <a:solidFill>
                    <a:srgbClr val="3A457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10" name="Freeform 470"/>
                  <p:cNvSpPr>
                    <a:spLocks/>
                  </p:cNvSpPr>
                  <p:nvPr/>
                </p:nvSpPr>
                <p:spPr bwMode="auto">
                  <a:xfrm>
                    <a:off x="1932" y="3024"/>
                    <a:ext cx="282" cy="232"/>
                  </a:xfrm>
                  <a:custGeom>
                    <a:avLst/>
                    <a:gdLst>
                      <a:gd name="T0" fmla="*/ 16 w 282"/>
                      <a:gd name="T1" fmla="*/ 232 h 232"/>
                      <a:gd name="T2" fmla="*/ 10 w 282"/>
                      <a:gd name="T3" fmla="*/ 174 h 232"/>
                      <a:gd name="T4" fmla="*/ 2 w 282"/>
                      <a:gd name="T5" fmla="*/ 132 h 232"/>
                      <a:gd name="T6" fmla="*/ 0 w 282"/>
                      <a:gd name="T7" fmla="*/ 110 h 232"/>
                      <a:gd name="T8" fmla="*/ 4 w 282"/>
                      <a:gd name="T9" fmla="*/ 90 h 232"/>
                      <a:gd name="T10" fmla="*/ 24 w 282"/>
                      <a:gd name="T11" fmla="*/ 52 h 232"/>
                      <a:gd name="T12" fmla="*/ 54 w 282"/>
                      <a:gd name="T13" fmla="*/ 22 h 232"/>
                      <a:gd name="T14" fmla="*/ 92 w 282"/>
                      <a:gd name="T15" fmla="*/ 4 h 232"/>
                      <a:gd name="T16" fmla="*/ 114 w 282"/>
                      <a:gd name="T17" fmla="*/ 0 h 232"/>
                      <a:gd name="T18" fmla="*/ 164 w 282"/>
                      <a:gd name="T19" fmla="*/ 0 h 232"/>
                      <a:gd name="T20" fmla="*/ 212 w 282"/>
                      <a:gd name="T21" fmla="*/ 6 h 232"/>
                      <a:gd name="T22" fmla="*/ 244 w 282"/>
                      <a:gd name="T23" fmla="*/ 18 h 232"/>
                      <a:gd name="T24" fmla="*/ 270 w 282"/>
                      <a:gd name="T25" fmla="*/ 36 h 232"/>
                      <a:gd name="T26" fmla="*/ 276 w 282"/>
                      <a:gd name="T27" fmla="*/ 62 h 232"/>
                      <a:gd name="T28" fmla="*/ 270 w 282"/>
                      <a:gd name="T29" fmla="*/ 62 h 232"/>
                      <a:gd name="T30" fmla="*/ 260 w 282"/>
                      <a:gd name="T31" fmla="*/ 66 h 232"/>
                      <a:gd name="T32" fmla="*/ 252 w 282"/>
                      <a:gd name="T33" fmla="*/ 60 h 232"/>
                      <a:gd name="T34" fmla="*/ 226 w 282"/>
                      <a:gd name="T35" fmla="*/ 50 h 232"/>
                      <a:gd name="T36" fmla="*/ 182 w 282"/>
                      <a:gd name="T37" fmla="*/ 40 h 232"/>
                      <a:gd name="T38" fmla="*/ 120 w 282"/>
                      <a:gd name="T39" fmla="*/ 40 h 232"/>
                      <a:gd name="T40" fmla="*/ 108 w 282"/>
                      <a:gd name="T41" fmla="*/ 42 h 232"/>
                      <a:gd name="T42" fmla="*/ 92 w 282"/>
                      <a:gd name="T43" fmla="*/ 50 h 232"/>
                      <a:gd name="T44" fmla="*/ 84 w 282"/>
                      <a:gd name="T45" fmla="*/ 62 h 232"/>
                      <a:gd name="T46" fmla="*/ 84 w 282"/>
                      <a:gd name="T47" fmla="*/ 84 h 232"/>
                      <a:gd name="T48" fmla="*/ 92 w 282"/>
                      <a:gd name="T49" fmla="*/ 110 h 232"/>
                      <a:gd name="T50" fmla="*/ 98 w 282"/>
                      <a:gd name="T51" fmla="*/ 122 h 232"/>
                      <a:gd name="T52" fmla="*/ 88 w 282"/>
                      <a:gd name="T53" fmla="*/ 144 h 232"/>
                      <a:gd name="T54" fmla="*/ 84 w 282"/>
                      <a:gd name="T55" fmla="*/ 172 h 232"/>
                      <a:gd name="T56" fmla="*/ 88 w 282"/>
                      <a:gd name="T57" fmla="*/ 208 h 232"/>
                      <a:gd name="T58" fmla="*/ 62 w 282"/>
                      <a:gd name="T59" fmla="*/ 202 h 232"/>
                      <a:gd name="T60" fmla="*/ 50 w 282"/>
                      <a:gd name="T61" fmla="*/ 194 h 232"/>
                      <a:gd name="T62" fmla="*/ 40 w 282"/>
                      <a:gd name="T63" fmla="*/ 190 h 232"/>
                      <a:gd name="T64" fmla="*/ 34 w 282"/>
                      <a:gd name="T65" fmla="*/ 196 h 232"/>
                      <a:gd name="T66" fmla="*/ 16 w 282"/>
                      <a:gd name="T67" fmla="*/ 232 h 232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282"/>
                      <a:gd name="T103" fmla="*/ 0 h 232"/>
                      <a:gd name="T104" fmla="*/ 282 w 282"/>
                      <a:gd name="T105" fmla="*/ 232 h 232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282" h="232">
                        <a:moveTo>
                          <a:pt x="16" y="232"/>
                        </a:moveTo>
                        <a:lnTo>
                          <a:pt x="16" y="232"/>
                        </a:lnTo>
                        <a:lnTo>
                          <a:pt x="14" y="206"/>
                        </a:lnTo>
                        <a:lnTo>
                          <a:pt x="10" y="174"/>
                        </a:lnTo>
                        <a:lnTo>
                          <a:pt x="2" y="132"/>
                        </a:lnTo>
                        <a:lnTo>
                          <a:pt x="0" y="120"/>
                        </a:lnTo>
                        <a:lnTo>
                          <a:pt x="0" y="110"/>
                        </a:lnTo>
                        <a:lnTo>
                          <a:pt x="2" y="100"/>
                        </a:lnTo>
                        <a:lnTo>
                          <a:pt x="4" y="90"/>
                        </a:lnTo>
                        <a:lnTo>
                          <a:pt x="12" y="70"/>
                        </a:lnTo>
                        <a:lnTo>
                          <a:pt x="24" y="52"/>
                        </a:lnTo>
                        <a:lnTo>
                          <a:pt x="38" y="36"/>
                        </a:lnTo>
                        <a:lnTo>
                          <a:pt x="54" y="22"/>
                        </a:lnTo>
                        <a:lnTo>
                          <a:pt x="72" y="12"/>
                        </a:lnTo>
                        <a:lnTo>
                          <a:pt x="92" y="4"/>
                        </a:lnTo>
                        <a:lnTo>
                          <a:pt x="114" y="0"/>
                        </a:lnTo>
                        <a:lnTo>
                          <a:pt x="136" y="0"/>
                        </a:lnTo>
                        <a:lnTo>
                          <a:pt x="164" y="0"/>
                        </a:lnTo>
                        <a:lnTo>
                          <a:pt x="196" y="4"/>
                        </a:lnTo>
                        <a:lnTo>
                          <a:pt x="212" y="6"/>
                        </a:lnTo>
                        <a:lnTo>
                          <a:pt x="228" y="12"/>
                        </a:lnTo>
                        <a:lnTo>
                          <a:pt x="244" y="18"/>
                        </a:lnTo>
                        <a:lnTo>
                          <a:pt x="258" y="26"/>
                        </a:lnTo>
                        <a:lnTo>
                          <a:pt x="270" y="36"/>
                        </a:lnTo>
                        <a:lnTo>
                          <a:pt x="282" y="50"/>
                        </a:lnTo>
                        <a:lnTo>
                          <a:pt x="276" y="62"/>
                        </a:lnTo>
                        <a:lnTo>
                          <a:pt x="270" y="62"/>
                        </a:lnTo>
                        <a:lnTo>
                          <a:pt x="264" y="62"/>
                        </a:lnTo>
                        <a:lnTo>
                          <a:pt x="260" y="66"/>
                        </a:lnTo>
                        <a:lnTo>
                          <a:pt x="252" y="60"/>
                        </a:lnTo>
                        <a:lnTo>
                          <a:pt x="242" y="56"/>
                        </a:lnTo>
                        <a:lnTo>
                          <a:pt x="226" y="50"/>
                        </a:lnTo>
                        <a:lnTo>
                          <a:pt x="206" y="44"/>
                        </a:lnTo>
                        <a:lnTo>
                          <a:pt x="182" y="40"/>
                        </a:lnTo>
                        <a:lnTo>
                          <a:pt x="154" y="40"/>
                        </a:lnTo>
                        <a:lnTo>
                          <a:pt x="120" y="40"/>
                        </a:lnTo>
                        <a:lnTo>
                          <a:pt x="108" y="42"/>
                        </a:lnTo>
                        <a:lnTo>
                          <a:pt x="100" y="46"/>
                        </a:lnTo>
                        <a:lnTo>
                          <a:pt x="92" y="50"/>
                        </a:lnTo>
                        <a:lnTo>
                          <a:pt x="88" y="56"/>
                        </a:lnTo>
                        <a:lnTo>
                          <a:pt x="84" y="62"/>
                        </a:lnTo>
                        <a:lnTo>
                          <a:pt x="82" y="68"/>
                        </a:lnTo>
                        <a:lnTo>
                          <a:pt x="84" y="84"/>
                        </a:lnTo>
                        <a:lnTo>
                          <a:pt x="86" y="98"/>
                        </a:lnTo>
                        <a:lnTo>
                          <a:pt x="92" y="110"/>
                        </a:lnTo>
                        <a:lnTo>
                          <a:pt x="98" y="122"/>
                        </a:lnTo>
                        <a:lnTo>
                          <a:pt x="94" y="128"/>
                        </a:lnTo>
                        <a:lnTo>
                          <a:pt x="88" y="144"/>
                        </a:lnTo>
                        <a:lnTo>
                          <a:pt x="84" y="156"/>
                        </a:lnTo>
                        <a:lnTo>
                          <a:pt x="84" y="172"/>
                        </a:lnTo>
                        <a:lnTo>
                          <a:pt x="84" y="188"/>
                        </a:lnTo>
                        <a:lnTo>
                          <a:pt x="88" y="208"/>
                        </a:lnTo>
                        <a:lnTo>
                          <a:pt x="62" y="202"/>
                        </a:lnTo>
                        <a:lnTo>
                          <a:pt x="58" y="198"/>
                        </a:lnTo>
                        <a:lnTo>
                          <a:pt x="50" y="194"/>
                        </a:lnTo>
                        <a:lnTo>
                          <a:pt x="46" y="192"/>
                        </a:lnTo>
                        <a:lnTo>
                          <a:pt x="40" y="190"/>
                        </a:lnTo>
                        <a:lnTo>
                          <a:pt x="36" y="192"/>
                        </a:lnTo>
                        <a:lnTo>
                          <a:pt x="34" y="196"/>
                        </a:lnTo>
                        <a:lnTo>
                          <a:pt x="16" y="232"/>
                        </a:lnTo>
                        <a:close/>
                      </a:path>
                    </a:pathLst>
                  </a:custGeom>
                  <a:solidFill>
                    <a:srgbClr val="3D291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11" name="Freeform 471"/>
                  <p:cNvSpPr>
                    <a:spLocks/>
                  </p:cNvSpPr>
                  <p:nvPr/>
                </p:nvSpPr>
                <p:spPr bwMode="auto">
                  <a:xfrm>
                    <a:off x="1932" y="3024"/>
                    <a:ext cx="282" cy="232"/>
                  </a:xfrm>
                  <a:custGeom>
                    <a:avLst/>
                    <a:gdLst>
                      <a:gd name="T0" fmla="*/ 16 w 282"/>
                      <a:gd name="T1" fmla="*/ 232 h 232"/>
                      <a:gd name="T2" fmla="*/ 10 w 282"/>
                      <a:gd name="T3" fmla="*/ 174 h 232"/>
                      <a:gd name="T4" fmla="*/ 2 w 282"/>
                      <a:gd name="T5" fmla="*/ 132 h 232"/>
                      <a:gd name="T6" fmla="*/ 0 w 282"/>
                      <a:gd name="T7" fmla="*/ 110 h 232"/>
                      <a:gd name="T8" fmla="*/ 4 w 282"/>
                      <a:gd name="T9" fmla="*/ 90 h 232"/>
                      <a:gd name="T10" fmla="*/ 24 w 282"/>
                      <a:gd name="T11" fmla="*/ 52 h 232"/>
                      <a:gd name="T12" fmla="*/ 54 w 282"/>
                      <a:gd name="T13" fmla="*/ 22 h 232"/>
                      <a:gd name="T14" fmla="*/ 92 w 282"/>
                      <a:gd name="T15" fmla="*/ 4 h 232"/>
                      <a:gd name="T16" fmla="*/ 114 w 282"/>
                      <a:gd name="T17" fmla="*/ 0 h 232"/>
                      <a:gd name="T18" fmla="*/ 164 w 282"/>
                      <a:gd name="T19" fmla="*/ 0 h 232"/>
                      <a:gd name="T20" fmla="*/ 212 w 282"/>
                      <a:gd name="T21" fmla="*/ 6 h 232"/>
                      <a:gd name="T22" fmla="*/ 244 w 282"/>
                      <a:gd name="T23" fmla="*/ 18 h 232"/>
                      <a:gd name="T24" fmla="*/ 270 w 282"/>
                      <a:gd name="T25" fmla="*/ 36 h 232"/>
                      <a:gd name="T26" fmla="*/ 276 w 282"/>
                      <a:gd name="T27" fmla="*/ 62 h 232"/>
                      <a:gd name="T28" fmla="*/ 270 w 282"/>
                      <a:gd name="T29" fmla="*/ 62 h 232"/>
                      <a:gd name="T30" fmla="*/ 260 w 282"/>
                      <a:gd name="T31" fmla="*/ 66 h 232"/>
                      <a:gd name="T32" fmla="*/ 252 w 282"/>
                      <a:gd name="T33" fmla="*/ 60 h 232"/>
                      <a:gd name="T34" fmla="*/ 226 w 282"/>
                      <a:gd name="T35" fmla="*/ 50 h 232"/>
                      <a:gd name="T36" fmla="*/ 182 w 282"/>
                      <a:gd name="T37" fmla="*/ 40 h 232"/>
                      <a:gd name="T38" fmla="*/ 120 w 282"/>
                      <a:gd name="T39" fmla="*/ 40 h 232"/>
                      <a:gd name="T40" fmla="*/ 108 w 282"/>
                      <a:gd name="T41" fmla="*/ 42 h 232"/>
                      <a:gd name="T42" fmla="*/ 92 w 282"/>
                      <a:gd name="T43" fmla="*/ 50 h 232"/>
                      <a:gd name="T44" fmla="*/ 84 w 282"/>
                      <a:gd name="T45" fmla="*/ 62 h 232"/>
                      <a:gd name="T46" fmla="*/ 84 w 282"/>
                      <a:gd name="T47" fmla="*/ 84 h 232"/>
                      <a:gd name="T48" fmla="*/ 92 w 282"/>
                      <a:gd name="T49" fmla="*/ 110 h 232"/>
                      <a:gd name="T50" fmla="*/ 98 w 282"/>
                      <a:gd name="T51" fmla="*/ 122 h 232"/>
                      <a:gd name="T52" fmla="*/ 88 w 282"/>
                      <a:gd name="T53" fmla="*/ 144 h 232"/>
                      <a:gd name="T54" fmla="*/ 84 w 282"/>
                      <a:gd name="T55" fmla="*/ 172 h 232"/>
                      <a:gd name="T56" fmla="*/ 88 w 282"/>
                      <a:gd name="T57" fmla="*/ 208 h 232"/>
                      <a:gd name="T58" fmla="*/ 62 w 282"/>
                      <a:gd name="T59" fmla="*/ 202 h 232"/>
                      <a:gd name="T60" fmla="*/ 50 w 282"/>
                      <a:gd name="T61" fmla="*/ 194 h 232"/>
                      <a:gd name="T62" fmla="*/ 40 w 282"/>
                      <a:gd name="T63" fmla="*/ 190 h 232"/>
                      <a:gd name="T64" fmla="*/ 34 w 282"/>
                      <a:gd name="T65" fmla="*/ 196 h 232"/>
                      <a:gd name="T66" fmla="*/ 16 w 282"/>
                      <a:gd name="T67" fmla="*/ 232 h 232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282"/>
                      <a:gd name="T103" fmla="*/ 0 h 232"/>
                      <a:gd name="T104" fmla="*/ 282 w 282"/>
                      <a:gd name="T105" fmla="*/ 232 h 232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282" h="232">
                        <a:moveTo>
                          <a:pt x="16" y="232"/>
                        </a:moveTo>
                        <a:lnTo>
                          <a:pt x="16" y="232"/>
                        </a:lnTo>
                        <a:lnTo>
                          <a:pt x="14" y="206"/>
                        </a:lnTo>
                        <a:lnTo>
                          <a:pt x="10" y="174"/>
                        </a:lnTo>
                        <a:lnTo>
                          <a:pt x="2" y="132"/>
                        </a:lnTo>
                        <a:lnTo>
                          <a:pt x="0" y="120"/>
                        </a:lnTo>
                        <a:lnTo>
                          <a:pt x="0" y="110"/>
                        </a:lnTo>
                        <a:lnTo>
                          <a:pt x="2" y="100"/>
                        </a:lnTo>
                        <a:lnTo>
                          <a:pt x="4" y="90"/>
                        </a:lnTo>
                        <a:lnTo>
                          <a:pt x="12" y="70"/>
                        </a:lnTo>
                        <a:lnTo>
                          <a:pt x="24" y="52"/>
                        </a:lnTo>
                        <a:lnTo>
                          <a:pt x="38" y="36"/>
                        </a:lnTo>
                        <a:lnTo>
                          <a:pt x="54" y="22"/>
                        </a:lnTo>
                        <a:lnTo>
                          <a:pt x="72" y="12"/>
                        </a:lnTo>
                        <a:lnTo>
                          <a:pt x="92" y="4"/>
                        </a:lnTo>
                        <a:lnTo>
                          <a:pt x="114" y="0"/>
                        </a:lnTo>
                        <a:lnTo>
                          <a:pt x="136" y="0"/>
                        </a:lnTo>
                        <a:lnTo>
                          <a:pt x="164" y="0"/>
                        </a:lnTo>
                        <a:lnTo>
                          <a:pt x="196" y="4"/>
                        </a:lnTo>
                        <a:lnTo>
                          <a:pt x="212" y="6"/>
                        </a:lnTo>
                        <a:lnTo>
                          <a:pt x="228" y="12"/>
                        </a:lnTo>
                        <a:lnTo>
                          <a:pt x="244" y="18"/>
                        </a:lnTo>
                        <a:lnTo>
                          <a:pt x="258" y="26"/>
                        </a:lnTo>
                        <a:lnTo>
                          <a:pt x="270" y="36"/>
                        </a:lnTo>
                        <a:lnTo>
                          <a:pt x="282" y="50"/>
                        </a:lnTo>
                        <a:lnTo>
                          <a:pt x="276" y="62"/>
                        </a:lnTo>
                        <a:lnTo>
                          <a:pt x="270" y="62"/>
                        </a:lnTo>
                        <a:lnTo>
                          <a:pt x="264" y="62"/>
                        </a:lnTo>
                        <a:lnTo>
                          <a:pt x="260" y="66"/>
                        </a:lnTo>
                        <a:lnTo>
                          <a:pt x="252" y="60"/>
                        </a:lnTo>
                        <a:lnTo>
                          <a:pt x="242" y="56"/>
                        </a:lnTo>
                        <a:lnTo>
                          <a:pt x="226" y="50"/>
                        </a:lnTo>
                        <a:lnTo>
                          <a:pt x="206" y="44"/>
                        </a:lnTo>
                        <a:lnTo>
                          <a:pt x="182" y="40"/>
                        </a:lnTo>
                        <a:lnTo>
                          <a:pt x="154" y="40"/>
                        </a:lnTo>
                        <a:lnTo>
                          <a:pt x="120" y="40"/>
                        </a:lnTo>
                        <a:lnTo>
                          <a:pt x="108" y="42"/>
                        </a:lnTo>
                        <a:lnTo>
                          <a:pt x="100" y="46"/>
                        </a:lnTo>
                        <a:lnTo>
                          <a:pt x="92" y="50"/>
                        </a:lnTo>
                        <a:lnTo>
                          <a:pt x="88" y="56"/>
                        </a:lnTo>
                        <a:lnTo>
                          <a:pt x="84" y="62"/>
                        </a:lnTo>
                        <a:lnTo>
                          <a:pt x="82" y="68"/>
                        </a:lnTo>
                        <a:lnTo>
                          <a:pt x="84" y="84"/>
                        </a:lnTo>
                        <a:lnTo>
                          <a:pt x="86" y="98"/>
                        </a:lnTo>
                        <a:lnTo>
                          <a:pt x="92" y="110"/>
                        </a:lnTo>
                        <a:lnTo>
                          <a:pt x="98" y="122"/>
                        </a:lnTo>
                        <a:lnTo>
                          <a:pt x="94" y="128"/>
                        </a:lnTo>
                        <a:lnTo>
                          <a:pt x="88" y="144"/>
                        </a:lnTo>
                        <a:lnTo>
                          <a:pt x="84" y="156"/>
                        </a:lnTo>
                        <a:lnTo>
                          <a:pt x="84" y="172"/>
                        </a:lnTo>
                        <a:lnTo>
                          <a:pt x="84" y="188"/>
                        </a:lnTo>
                        <a:lnTo>
                          <a:pt x="88" y="208"/>
                        </a:lnTo>
                        <a:lnTo>
                          <a:pt x="62" y="202"/>
                        </a:lnTo>
                        <a:lnTo>
                          <a:pt x="58" y="198"/>
                        </a:lnTo>
                        <a:lnTo>
                          <a:pt x="50" y="194"/>
                        </a:lnTo>
                        <a:lnTo>
                          <a:pt x="46" y="192"/>
                        </a:lnTo>
                        <a:lnTo>
                          <a:pt x="40" y="190"/>
                        </a:lnTo>
                        <a:lnTo>
                          <a:pt x="36" y="192"/>
                        </a:lnTo>
                        <a:lnTo>
                          <a:pt x="34" y="196"/>
                        </a:lnTo>
                        <a:lnTo>
                          <a:pt x="16" y="232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12" name="Freeform 472"/>
                  <p:cNvSpPr>
                    <a:spLocks/>
                  </p:cNvSpPr>
                  <p:nvPr/>
                </p:nvSpPr>
                <p:spPr bwMode="auto">
                  <a:xfrm>
                    <a:off x="2056" y="3174"/>
                    <a:ext cx="98" cy="26"/>
                  </a:xfrm>
                  <a:custGeom>
                    <a:avLst/>
                    <a:gdLst>
                      <a:gd name="T0" fmla="*/ 0 w 98"/>
                      <a:gd name="T1" fmla="*/ 26 h 26"/>
                      <a:gd name="T2" fmla="*/ 0 w 98"/>
                      <a:gd name="T3" fmla="*/ 26 h 26"/>
                      <a:gd name="T4" fmla="*/ 16 w 98"/>
                      <a:gd name="T5" fmla="*/ 22 h 26"/>
                      <a:gd name="T6" fmla="*/ 30 w 98"/>
                      <a:gd name="T7" fmla="*/ 18 h 26"/>
                      <a:gd name="T8" fmla="*/ 46 w 98"/>
                      <a:gd name="T9" fmla="*/ 14 h 26"/>
                      <a:gd name="T10" fmla="*/ 46 w 98"/>
                      <a:gd name="T11" fmla="*/ 14 h 26"/>
                      <a:gd name="T12" fmla="*/ 62 w 98"/>
                      <a:gd name="T13" fmla="*/ 16 h 26"/>
                      <a:gd name="T14" fmla="*/ 78 w 98"/>
                      <a:gd name="T15" fmla="*/ 20 h 26"/>
                      <a:gd name="T16" fmla="*/ 96 w 98"/>
                      <a:gd name="T17" fmla="*/ 26 h 26"/>
                      <a:gd name="T18" fmla="*/ 96 w 98"/>
                      <a:gd name="T19" fmla="*/ 26 h 26"/>
                      <a:gd name="T20" fmla="*/ 98 w 98"/>
                      <a:gd name="T21" fmla="*/ 24 h 26"/>
                      <a:gd name="T22" fmla="*/ 98 w 98"/>
                      <a:gd name="T23" fmla="*/ 20 h 26"/>
                      <a:gd name="T24" fmla="*/ 96 w 98"/>
                      <a:gd name="T25" fmla="*/ 14 h 26"/>
                      <a:gd name="T26" fmla="*/ 86 w 98"/>
                      <a:gd name="T27" fmla="*/ 6 h 26"/>
                      <a:gd name="T28" fmla="*/ 86 w 98"/>
                      <a:gd name="T29" fmla="*/ 6 h 26"/>
                      <a:gd name="T30" fmla="*/ 78 w 98"/>
                      <a:gd name="T31" fmla="*/ 4 h 26"/>
                      <a:gd name="T32" fmla="*/ 68 w 98"/>
                      <a:gd name="T33" fmla="*/ 2 h 26"/>
                      <a:gd name="T34" fmla="*/ 56 w 98"/>
                      <a:gd name="T35" fmla="*/ 0 h 26"/>
                      <a:gd name="T36" fmla="*/ 42 w 98"/>
                      <a:gd name="T37" fmla="*/ 2 h 26"/>
                      <a:gd name="T38" fmla="*/ 28 w 98"/>
                      <a:gd name="T39" fmla="*/ 4 h 26"/>
                      <a:gd name="T40" fmla="*/ 16 w 98"/>
                      <a:gd name="T41" fmla="*/ 8 h 26"/>
                      <a:gd name="T42" fmla="*/ 6 w 98"/>
                      <a:gd name="T43" fmla="*/ 16 h 26"/>
                      <a:gd name="T44" fmla="*/ 2 w 98"/>
                      <a:gd name="T45" fmla="*/ 20 h 26"/>
                      <a:gd name="T46" fmla="*/ 0 w 98"/>
                      <a:gd name="T47" fmla="*/ 26 h 2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98"/>
                      <a:gd name="T73" fmla="*/ 0 h 26"/>
                      <a:gd name="T74" fmla="*/ 98 w 98"/>
                      <a:gd name="T75" fmla="*/ 26 h 2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98" h="26">
                        <a:moveTo>
                          <a:pt x="0" y="26"/>
                        </a:moveTo>
                        <a:lnTo>
                          <a:pt x="0" y="26"/>
                        </a:lnTo>
                        <a:lnTo>
                          <a:pt x="16" y="22"/>
                        </a:lnTo>
                        <a:lnTo>
                          <a:pt x="30" y="18"/>
                        </a:lnTo>
                        <a:lnTo>
                          <a:pt x="46" y="14"/>
                        </a:lnTo>
                        <a:lnTo>
                          <a:pt x="62" y="16"/>
                        </a:lnTo>
                        <a:lnTo>
                          <a:pt x="78" y="20"/>
                        </a:lnTo>
                        <a:lnTo>
                          <a:pt x="96" y="26"/>
                        </a:lnTo>
                        <a:lnTo>
                          <a:pt x="98" y="24"/>
                        </a:lnTo>
                        <a:lnTo>
                          <a:pt x="98" y="20"/>
                        </a:lnTo>
                        <a:lnTo>
                          <a:pt x="96" y="14"/>
                        </a:lnTo>
                        <a:lnTo>
                          <a:pt x="86" y="6"/>
                        </a:lnTo>
                        <a:lnTo>
                          <a:pt x="78" y="4"/>
                        </a:lnTo>
                        <a:lnTo>
                          <a:pt x="68" y="2"/>
                        </a:lnTo>
                        <a:lnTo>
                          <a:pt x="56" y="0"/>
                        </a:lnTo>
                        <a:lnTo>
                          <a:pt x="42" y="2"/>
                        </a:lnTo>
                        <a:lnTo>
                          <a:pt x="28" y="4"/>
                        </a:lnTo>
                        <a:lnTo>
                          <a:pt x="16" y="8"/>
                        </a:lnTo>
                        <a:lnTo>
                          <a:pt x="6" y="16"/>
                        </a:lnTo>
                        <a:lnTo>
                          <a:pt x="2" y="20"/>
                        </a:lnTo>
                        <a:lnTo>
                          <a:pt x="0" y="26"/>
                        </a:lnTo>
                        <a:close/>
                      </a:path>
                    </a:pathLst>
                  </a:custGeom>
                  <a:solidFill>
                    <a:srgbClr val="3D291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13" name="Freeform 473"/>
                  <p:cNvSpPr>
                    <a:spLocks/>
                  </p:cNvSpPr>
                  <p:nvPr/>
                </p:nvSpPr>
                <p:spPr bwMode="auto">
                  <a:xfrm>
                    <a:off x="2056" y="3174"/>
                    <a:ext cx="98" cy="26"/>
                  </a:xfrm>
                  <a:custGeom>
                    <a:avLst/>
                    <a:gdLst>
                      <a:gd name="T0" fmla="*/ 0 w 98"/>
                      <a:gd name="T1" fmla="*/ 26 h 26"/>
                      <a:gd name="T2" fmla="*/ 0 w 98"/>
                      <a:gd name="T3" fmla="*/ 26 h 26"/>
                      <a:gd name="T4" fmla="*/ 16 w 98"/>
                      <a:gd name="T5" fmla="*/ 22 h 26"/>
                      <a:gd name="T6" fmla="*/ 30 w 98"/>
                      <a:gd name="T7" fmla="*/ 18 h 26"/>
                      <a:gd name="T8" fmla="*/ 46 w 98"/>
                      <a:gd name="T9" fmla="*/ 14 h 26"/>
                      <a:gd name="T10" fmla="*/ 46 w 98"/>
                      <a:gd name="T11" fmla="*/ 14 h 26"/>
                      <a:gd name="T12" fmla="*/ 62 w 98"/>
                      <a:gd name="T13" fmla="*/ 16 h 26"/>
                      <a:gd name="T14" fmla="*/ 78 w 98"/>
                      <a:gd name="T15" fmla="*/ 20 h 26"/>
                      <a:gd name="T16" fmla="*/ 96 w 98"/>
                      <a:gd name="T17" fmla="*/ 26 h 26"/>
                      <a:gd name="T18" fmla="*/ 96 w 98"/>
                      <a:gd name="T19" fmla="*/ 26 h 26"/>
                      <a:gd name="T20" fmla="*/ 98 w 98"/>
                      <a:gd name="T21" fmla="*/ 24 h 26"/>
                      <a:gd name="T22" fmla="*/ 98 w 98"/>
                      <a:gd name="T23" fmla="*/ 20 h 26"/>
                      <a:gd name="T24" fmla="*/ 96 w 98"/>
                      <a:gd name="T25" fmla="*/ 14 h 26"/>
                      <a:gd name="T26" fmla="*/ 86 w 98"/>
                      <a:gd name="T27" fmla="*/ 6 h 26"/>
                      <a:gd name="T28" fmla="*/ 86 w 98"/>
                      <a:gd name="T29" fmla="*/ 6 h 26"/>
                      <a:gd name="T30" fmla="*/ 78 w 98"/>
                      <a:gd name="T31" fmla="*/ 4 h 26"/>
                      <a:gd name="T32" fmla="*/ 68 w 98"/>
                      <a:gd name="T33" fmla="*/ 2 h 26"/>
                      <a:gd name="T34" fmla="*/ 56 w 98"/>
                      <a:gd name="T35" fmla="*/ 0 h 26"/>
                      <a:gd name="T36" fmla="*/ 42 w 98"/>
                      <a:gd name="T37" fmla="*/ 2 h 26"/>
                      <a:gd name="T38" fmla="*/ 28 w 98"/>
                      <a:gd name="T39" fmla="*/ 4 h 26"/>
                      <a:gd name="T40" fmla="*/ 16 w 98"/>
                      <a:gd name="T41" fmla="*/ 8 h 26"/>
                      <a:gd name="T42" fmla="*/ 6 w 98"/>
                      <a:gd name="T43" fmla="*/ 16 h 26"/>
                      <a:gd name="T44" fmla="*/ 2 w 98"/>
                      <a:gd name="T45" fmla="*/ 20 h 26"/>
                      <a:gd name="T46" fmla="*/ 0 w 98"/>
                      <a:gd name="T47" fmla="*/ 26 h 2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98"/>
                      <a:gd name="T73" fmla="*/ 0 h 26"/>
                      <a:gd name="T74" fmla="*/ 98 w 98"/>
                      <a:gd name="T75" fmla="*/ 26 h 2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98" h="26">
                        <a:moveTo>
                          <a:pt x="0" y="26"/>
                        </a:moveTo>
                        <a:lnTo>
                          <a:pt x="0" y="26"/>
                        </a:lnTo>
                        <a:lnTo>
                          <a:pt x="16" y="22"/>
                        </a:lnTo>
                        <a:lnTo>
                          <a:pt x="30" y="18"/>
                        </a:lnTo>
                        <a:lnTo>
                          <a:pt x="46" y="14"/>
                        </a:lnTo>
                        <a:lnTo>
                          <a:pt x="62" y="16"/>
                        </a:lnTo>
                        <a:lnTo>
                          <a:pt x="78" y="20"/>
                        </a:lnTo>
                        <a:lnTo>
                          <a:pt x="96" y="26"/>
                        </a:lnTo>
                        <a:lnTo>
                          <a:pt x="98" y="24"/>
                        </a:lnTo>
                        <a:lnTo>
                          <a:pt x="98" y="20"/>
                        </a:lnTo>
                        <a:lnTo>
                          <a:pt x="96" y="14"/>
                        </a:lnTo>
                        <a:lnTo>
                          <a:pt x="86" y="6"/>
                        </a:lnTo>
                        <a:lnTo>
                          <a:pt x="78" y="4"/>
                        </a:lnTo>
                        <a:lnTo>
                          <a:pt x="68" y="2"/>
                        </a:lnTo>
                        <a:lnTo>
                          <a:pt x="56" y="0"/>
                        </a:lnTo>
                        <a:lnTo>
                          <a:pt x="42" y="2"/>
                        </a:lnTo>
                        <a:lnTo>
                          <a:pt x="28" y="4"/>
                        </a:lnTo>
                        <a:lnTo>
                          <a:pt x="16" y="8"/>
                        </a:lnTo>
                        <a:lnTo>
                          <a:pt x="6" y="16"/>
                        </a:lnTo>
                        <a:lnTo>
                          <a:pt x="2" y="20"/>
                        </a:lnTo>
                        <a:lnTo>
                          <a:pt x="0" y="26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14" name="Freeform 474"/>
                  <p:cNvSpPr>
                    <a:spLocks/>
                  </p:cNvSpPr>
                  <p:nvPr/>
                </p:nvSpPr>
                <p:spPr bwMode="auto">
                  <a:xfrm>
                    <a:off x="2186" y="3176"/>
                    <a:ext cx="38" cy="24"/>
                  </a:xfrm>
                  <a:custGeom>
                    <a:avLst/>
                    <a:gdLst>
                      <a:gd name="T0" fmla="*/ 0 w 38"/>
                      <a:gd name="T1" fmla="*/ 24 h 24"/>
                      <a:gd name="T2" fmla="*/ 0 w 38"/>
                      <a:gd name="T3" fmla="*/ 24 h 24"/>
                      <a:gd name="T4" fmla="*/ 14 w 38"/>
                      <a:gd name="T5" fmla="*/ 18 h 24"/>
                      <a:gd name="T6" fmla="*/ 24 w 38"/>
                      <a:gd name="T7" fmla="*/ 16 h 24"/>
                      <a:gd name="T8" fmla="*/ 30 w 38"/>
                      <a:gd name="T9" fmla="*/ 16 h 24"/>
                      <a:gd name="T10" fmla="*/ 32 w 38"/>
                      <a:gd name="T11" fmla="*/ 18 h 24"/>
                      <a:gd name="T12" fmla="*/ 32 w 38"/>
                      <a:gd name="T13" fmla="*/ 18 h 24"/>
                      <a:gd name="T14" fmla="*/ 34 w 38"/>
                      <a:gd name="T15" fmla="*/ 16 h 24"/>
                      <a:gd name="T16" fmla="*/ 38 w 38"/>
                      <a:gd name="T17" fmla="*/ 12 h 24"/>
                      <a:gd name="T18" fmla="*/ 38 w 38"/>
                      <a:gd name="T19" fmla="*/ 8 h 24"/>
                      <a:gd name="T20" fmla="*/ 38 w 38"/>
                      <a:gd name="T21" fmla="*/ 6 h 24"/>
                      <a:gd name="T22" fmla="*/ 38 w 38"/>
                      <a:gd name="T23" fmla="*/ 2 h 24"/>
                      <a:gd name="T24" fmla="*/ 34 w 38"/>
                      <a:gd name="T25" fmla="*/ 0 h 24"/>
                      <a:gd name="T26" fmla="*/ 34 w 38"/>
                      <a:gd name="T27" fmla="*/ 0 h 24"/>
                      <a:gd name="T28" fmla="*/ 30 w 38"/>
                      <a:gd name="T29" fmla="*/ 0 h 24"/>
                      <a:gd name="T30" fmla="*/ 24 w 38"/>
                      <a:gd name="T31" fmla="*/ 0 h 24"/>
                      <a:gd name="T32" fmla="*/ 14 w 38"/>
                      <a:gd name="T33" fmla="*/ 6 h 24"/>
                      <a:gd name="T34" fmla="*/ 4 w 38"/>
                      <a:gd name="T35" fmla="*/ 14 h 24"/>
                      <a:gd name="T36" fmla="*/ 0 w 38"/>
                      <a:gd name="T37" fmla="*/ 20 h 24"/>
                      <a:gd name="T38" fmla="*/ 0 w 38"/>
                      <a:gd name="T39" fmla="*/ 24 h 24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w 38"/>
                      <a:gd name="T61" fmla="*/ 0 h 24"/>
                      <a:gd name="T62" fmla="*/ 38 w 38"/>
                      <a:gd name="T63" fmla="*/ 24 h 24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T60" t="T61" r="T62" b="T63"/>
                    <a:pathLst>
                      <a:path w="38" h="24">
                        <a:moveTo>
                          <a:pt x="0" y="24"/>
                        </a:moveTo>
                        <a:lnTo>
                          <a:pt x="0" y="24"/>
                        </a:lnTo>
                        <a:lnTo>
                          <a:pt x="14" y="18"/>
                        </a:lnTo>
                        <a:lnTo>
                          <a:pt x="24" y="16"/>
                        </a:lnTo>
                        <a:lnTo>
                          <a:pt x="30" y="16"/>
                        </a:lnTo>
                        <a:lnTo>
                          <a:pt x="32" y="18"/>
                        </a:lnTo>
                        <a:lnTo>
                          <a:pt x="34" y="16"/>
                        </a:lnTo>
                        <a:lnTo>
                          <a:pt x="38" y="12"/>
                        </a:lnTo>
                        <a:lnTo>
                          <a:pt x="38" y="8"/>
                        </a:lnTo>
                        <a:lnTo>
                          <a:pt x="38" y="6"/>
                        </a:lnTo>
                        <a:lnTo>
                          <a:pt x="38" y="2"/>
                        </a:lnTo>
                        <a:lnTo>
                          <a:pt x="34" y="0"/>
                        </a:lnTo>
                        <a:lnTo>
                          <a:pt x="30" y="0"/>
                        </a:lnTo>
                        <a:lnTo>
                          <a:pt x="24" y="0"/>
                        </a:lnTo>
                        <a:lnTo>
                          <a:pt x="14" y="6"/>
                        </a:lnTo>
                        <a:lnTo>
                          <a:pt x="4" y="14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3D291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15" name="Freeform 475"/>
                  <p:cNvSpPr>
                    <a:spLocks/>
                  </p:cNvSpPr>
                  <p:nvPr/>
                </p:nvSpPr>
                <p:spPr bwMode="auto">
                  <a:xfrm>
                    <a:off x="2186" y="3176"/>
                    <a:ext cx="38" cy="24"/>
                  </a:xfrm>
                  <a:custGeom>
                    <a:avLst/>
                    <a:gdLst>
                      <a:gd name="T0" fmla="*/ 0 w 38"/>
                      <a:gd name="T1" fmla="*/ 24 h 24"/>
                      <a:gd name="T2" fmla="*/ 0 w 38"/>
                      <a:gd name="T3" fmla="*/ 24 h 24"/>
                      <a:gd name="T4" fmla="*/ 14 w 38"/>
                      <a:gd name="T5" fmla="*/ 18 h 24"/>
                      <a:gd name="T6" fmla="*/ 24 w 38"/>
                      <a:gd name="T7" fmla="*/ 16 h 24"/>
                      <a:gd name="T8" fmla="*/ 30 w 38"/>
                      <a:gd name="T9" fmla="*/ 16 h 24"/>
                      <a:gd name="T10" fmla="*/ 32 w 38"/>
                      <a:gd name="T11" fmla="*/ 18 h 24"/>
                      <a:gd name="T12" fmla="*/ 32 w 38"/>
                      <a:gd name="T13" fmla="*/ 18 h 24"/>
                      <a:gd name="T14" fmla="*/ 34 w 38"/>
                      <a:gd name="T15" fmla="*/ 16 h 24"/>
                      <a:gd name="T16" fmla="*/ 38 w 38"/>
                      <a:gd name="T17" fmla="*/ 12 h 24"/>
                      <a:gd name="T18" fmla="*/ 38 w 38"/>
                      <a:gd name="T19" fmla="*/ 8 h 24"/>
                      <a:gd name="T20" fmla="*/ 38 w 38"/>
                      <a:gd name="T21" fmla="*/ 6 h 24"/>
                      <a:gd name="T22" fmla="*/ 38 w 38"/>
                      <a:gd name="T23" fmla="*/ 2 h 24"/>
                      <a:gd name="T24" fmla="*/ 34 w 38"/>
                      <a:gd name="T25" fmla="*/ 0 h 24"/>
                      <a:gd name="T26" fmla="*/ 34 w 38"/>
                      <a:gd name="T27" fmla="*/ 0 h 24"/>
                      <a:gd name="T28" fmla="*/ 30 w 38"/>
                      <a:gd name="T29" fmla="*/ 0 h 24"/>
                      <a:gd name="T30" fmla="*/ 24 w 38"/>
                      <a:gd name="T31" fmla="*/ 0 h 24"/>
                      <a:gd name="T32" fmla="*/ 14 w 38"/>
                      <a:gd name="T33" fmla="*/ 6 h 24"/>
                      <a:gd name="T34" fmla="*/ 4 w 38"/>
                      <a:gd name="T35" fmla="*/ 14 h 24"/>
                      <a:gd name="T36" fmla="*/ 0 w 38"/>
                      <a:gd name="T37" fmla="*/ 20 h 24"/>
                      <a:gd name="T38" fmla="*/ 0 w 38"/>
                      <a:gd name="T39" fmla="*/ 24 h 24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w 38"/>
                      <a:gd name="T61" fmla="*/ 0 h 24"/>
                      <a:gd name="T62" fmla="*/ 38 w 38"/>
                      <a:gd name="T63" fmla="*/ 24 h 24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T60" t="T61" r="T62" b="T63"/>
                    <a:pathLst>
                      <a:path w="38" h="24">
                        <a:moveTo>
                          <a:pt x="0" y="24"/>
                        </a:moveTo>
                        <a:lnTo>
                          <a:pt x="0" y="24"/>
                        </a:lnTo>
                        <a:lnTo>
                          <a:pt x="14" y="18"/>
                        </a:lnTo>
                        <a:lnTo>
                          <a:pt x="24" y="16"/>
                        </a:lnTo>
                        <a:lnTo>
                          <a:pt x="30" y="16"/>
                        </a:lnTo>
                        <a:lnTo>
                          <a:pt x="32" y="18"/>
                        </a:lnTo>
                        <a:lnTo>
                          <a:pt x="34" y="16"/>
                        </a:lnTo>
                        <a:lnTo>
                          <a:pt x="38" y="12"/>
                        </a:lnTo>
                        <a:lnTo>
                          <a:pt x="38" y="8"/>
                        </a:lnTo>
                        <a:lnTo>
                          <a:pt x="38" y="6"/>
                        </a:lnTo>
                        <a:lnTo>
                          <a:pt x="38" y="2"/>
                        </a:lnTo>
                        <a:lnTo>
                          <a:pt x="34" y="0"/>
                        </a:lnTo>
                        <a:lnTo>
                          <a:pt x="30" y="0"/>
                        </a:lnTo>
                        <a:lnTo>
                          <a:pt x="24" y="0"/>
                        </a:lnTo>
                        <a:lnTo>
                          <a:pt x="14" y="6"/>
                        </a:lnTo>
                        <a:lnTo>
                          <a:pt x="4" y="14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16" name="Freeform 476"/>
                  <p:cNvSpPr>
                    <a:spLocks/>
                  </p:cNvSpPr>
                  <p:nvPr/>
                </p:nvSpPr>
                <p:spPr bwMode="auto">
                  <a:xfrm>
                    <a:off x="1948" y="3184"/>
                    <a:ext cx="46" cy="90"/>
                  </a:xfrm>
                  <a:custGeom>
                    <a:avLst/>
                    <a:gdLst>
                      <a:gd name="T0" fmla="*/ 46 w 46"/>
                      <a:gd name="T1" fmla="*/ 54 h 90"/>
                      <a:gd name="T2" fmla="*/ 46 w 46"/>
                      <a:gd name="T3" fmla="*/ 54 h 90"/>
                      <a:gd name="T4" fmla="*/ 46 w 46"/>
                      <a:gd name="T5" fmla="*/ 46 h 90"/>
                      <a:gd name="T6" fmla="*/ 46 w 46"/>
                      <a:gd name="T7" fmla="*/ 30 h 90"/>
                      <a:gd name="T8" fmla="*/ 44 w 46"/>
                      <a:gd name="T9" fmla="*/ 20 h 90"/>
                      <a:gd name="T10" fmla="*/ 40 w 46"/>
                      <a:gd name="T11" fmla="*/ 12 h 90"/>
                      <a:gd name="T12" fmla="*/ 34 w 46"/>
                      <a:gd name="T13" fmla="*/ 4 h 90"/>
                      <a:gd name="T14" fmla="*/ 26 w 46"/>
                      <a:gd name="T15" fmla="*/ 0 h 90"/>
                      <a:gd name="T16" fmla="*/ 26 w 46"/>
                      <a:gd name="T17" fmla="*/ 0 h 90"/>
                      <a:gd name="T18" fmla="*/ 18 w 46"/>
                      <a:gd name="T19" fmla="*/ 0 h 90"/>
                      <a:gd name="T20" fmla="*/ 10 w 46"/>
                      <a:gd name="T21" fmla="*/ 4 h 90"/>
                      <a:gd name="T22" fmla="*/ 4 w 46"/>
                      <a:gd name="T23" fmla="*/ 10 h 90"/>
                      <a:gd name="T24" fmla="*/ 2 w 46"/>
                      <a:gd name="T25" fmla="*/ 18 h 90"/>
                      <a:gd name="T26" fmla="*/ 0 w 46"/>
                      <a:gd name="T27" fmla="*/ 30 h 90"/>
                      <a:gd name="T28" fmla="*/ 2 w 46"/>
                      <a:gd name="T29" fmla="*/ 42 h 90"/>
                      <a:gd name="T30" fmla="*/ 6 w 46"/>
                      <a:gd name="T31" fmla="*/ 56 h 90"/>
                      <a:gd name="T32" fmla="*/ 14 w 46"/>
                      <a:gd name="T33" fmla="*/ 70 h 90"/>
                      <a:gd name="T34" fmla="*/ 14 w 46"/>
                      <a:gd name="T35" fmla="*/ 70 h 90"/>
                      <a:gd name="T36" fmla="*/ 22 w 46"/>
                      <a:gd name="T37" fmla="*/ 80 h 90"/>
                      <a:gd name="T38" fmla="*/ 28 w 46"/>
                      <a:gd name="T39" fmla="*/ 88 h 90"/>
                      <a:gd name="T40" fmla="*/ 34 w 46"/>
                      <a:gd name="T41" fmla="*/ 90 h 90"/>
                      <a:gd name="T42" fmla="*/ 40 w 46"/>
                      <a:gd name="T43" fmla="*/ 88 h 90"/>
                      <a:gd name="T44" fmla="*/ 44 w 46"/>
                      <a:gd name="T45" fmla="*/ 84 h 90"/>
                      <a:gd name="T46" fmla="*/ 46 w 46"/>
                      <a:gd name="T47" fmla="*/ 76 h 90"/>
                      <a:gd name="T48" fmla="*/ 46 w 46"/>
                      <a:gd name="T49" fmla="*/ 66 h 90"/>
                      <a:gd name="T50" fmla="*/ 46 w 46"/>
                      <a:gd name="T51" fmla="*/ 54 h 90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46"/>
                      <a:gd name="T79" fmla="*/ 0 h 90"/>
                      <a:gd name="T80" fmla="*/ 46 w 46"/>
                      <a:gd name="T81" fmla="*/ 90 h 90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46" h="90">
                        <a:moveTo>
                          <a:pt x="46" y="54"/>
                        </a:moveTo>
                        <a:lnTo>
                          <a:pt x="46" y="54"/>
                        </a:lnTo>
                        <a:lnTo>
                          <a:pt x="46" y="46"/>
                        </a:lnTo>
                        <a:lnTo>
                          <a:pt x="46" y="30"/>
                        </a:lnTo>
                        <a:lnTo>
                          <a:pt x="44" y="20"/>
                        </a:lnTo>
                        <a:lnTo>
                          <a:pt x="40" y="12"/>
                        </a:lnTo>
                        <a:lnTo>
                          <a:pt x="34" y="4"/>
                        </a:lnTo>
                        <a:lnTo>
                          <a:pt x="26" y="0"/>
                        </a:lnTo>
                        <a:lnTo>
                          <a:pt x="18" y="0"/>
                        </a:lnTo>
                        <a:lnTo>
                          <a:pt x="10" y="4"/>
                        </a:lnTo>
                        <a:lnTo>
                          <a:pt x="4" y="10"/>
                        </a:lnTo>
                        <a:lnTo>
                          <a:pt x="2" y="18"/>
                        </a:lnTo>
                        <a:lnTo>
                          <a:pt x="0" y="30"/>
                        </a:lnTo>
                        <a:lnTo>
                          <a:pt x="2" y="42"/>
                        </a:lnTo>
                        <a:lnTo>
                          <a:pt x="6" y="56"/>
                        </a:lnTo>
                        <a:lnTo>
                          <a:pt x="14" y="70"/>
                        </a:lnTo>
                        <a:lnTo>
                          <a:pt x="22" y="80"/>
                        </a:lnTo>
                        <a:lnTo>
                          <a:pt x="28" y="88"/>
                        </a:lnTo>
                        <a:lnTo>
                          <a:pt x="34" y="90"/>
                        </a:lnTo>
                        <a:lnTo>
                          <a:pt x="40" y="88"/>
                        </a:lnTo>
                        <a:lnTo>
                          <a:pt x="44" y="84"/>
                        </a:lnTo>
                        <a:lnTo>
                          <a:pt x="46" y="76"/>
                        </a:lnTo>
                        <a:lnTo>
                          <a:pt x="46" y="66"/>
                        </a:lnTo>
                        <a:lnTo>
                          <a:pt x="46" y="54"/>
                        </a:lnTo>
                        <a:close/>
                      </a:path>
                    </a:pathLst>
                  </a:custGeom>
                  <a:solidFill>
                    <a:srgbClr val="EF905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17" name="Freeform 477"/>
                  <p:cNvSpPr>
                    <a:spLocks/>
                  </p:cNvSpPr>
                  <p:nvPr/>
                </p:nvSpPr>
                <p:spPr bwMode="auto">
                  <a:xfrm>
                    <a:off x="1948" y="3184"/>
                    <a:ext cx="46" cy="90"/>
                  </a:xfrm>
                  <a:custGeom>
                    <a:avLst/>
                    <a:gdLst>
                      <a:gd name="T0" fmla="*/ 46 w 46"/>
                      <a:gd name="T1" fmla="*/ 54 h 90"/>
                      <a:gd name="T2" fmla="*/ 46 w 46"/>
                      <a:gd name="T3" fmla="*/ 54 h 90"/>
                      <a:gd name="T4" fmla="*/ 46 w 46"/>
                      <a:gd name="T5" fmla="*/ 46 h 90"/>
                      <a:gd name="T6" fmla="*/ 46 w 46"/>
                      <a:gd name="T7" fmla="*/ 30 h 90"/>
                      <a:gd name="T8" fmla="*/ 44 w 46"/>
                      <a:gd name="T9" fmla="*/ 20 h 90"/>
                      <a:gd name="T10" fmla="*/ 40 w 46"/>
                      <a:gd name="T11" fmla="*/ 12 h 90"/>
                      <a:gd name="T12" fmla="*/ 34 w 46"/>
                      <a:gd name="T13" fmla="*/ 4 h 90"/>
                      <a:gd name="T14" fmla="*/ 26 w 46"/>
                      <a:gd name="T15" fmla="*/ 0 h 90"/>
                      <a:gd name="T16" fmla="*/ 26 w 46"/>
                      <a:gd name="T17" fmla="*/ 0 h 90"/>
                      <a:gd name="T18" fmla="*/ 18 w 46"/>
                      <a:gd name="T19" fmla="*/ 0 h 90"/>
                      <a:gd name="T20" fmla="*/ 10 w 46"/>
                      <a:gd name="T21" fmla="*/ 4 h 90"/>
                      <a:gd name="T22" fmla="*/ 4 w 46"/>
                      <a:gd name="T23" fmla="*/ 10 h 90"/>
                      <a:gd name="T24" fmla="*/ 2 w 46"/>
                      <a:gd name="T25" fmla="*/ 18 h 90"/>
                      <a:gd name="T26" fmla="*/ 0 w 46"/>
                      <a:gd name="T27" fmla="*/ 30 h 90"/>
                      <a:gd name="T28" fmla="*/ 2 w 46"/>
                      <a:gd name="T29" fmla="*/ 42 h 90"/>
                      <a:gd name="T30" fmla="*/ 6 w 46"/>
                      <a:gd name="T31" fmla="*/ 56 h 90"/>
                      <a:gd name="T32" fmla="*/ 14 w 46"/>
                      <a:gd name="T33" fmla="*/ 70 h 90"/>
                      <a:gd name="T34" fmla="*/ 14 w 46"/>
                      <a:gd name="T35" fmla="*/ 70 h 90"/>
                      <a:gd name="T36" fmla="*/ 22 w 46"/>
                      <a:gd name="T37" fmla="*/ 80 h 90"/>
                      <a:gd name="T38" fmla="*/ 28 w 46"/>
                      <a:gd name="T39" fmla="*/ 88 h 90"/>
                      <a:gd name="T40" fmla="*/ 34 w 46"/>
                      <a:gd name="T41" fmla="*/ 90 h 90"/>
                      <a:gd name="T42" fmla="*/ 40 w 46"/>
                      <a:gd name="T43" fmla="*/ 88 h 90"/>
                      <a:gd name="T44" fmla="*/ 44 w 46"/>
                      <a:gd name="T45" fmla="*/ 84 h 90"/>
                      <a:gd name="T46" fmla="*/ 46 w 46"/>
                      <a:gd name="T47" fmla="*/ 76 h 90"/>
                      <a:gd name="T48" fmla="*/ 46 w 46"/>
                      <a:gd name="T49" fmla="*/ 66 h 90"/>
                      <a:gd name="T50" fmla="*/ 46 w 46"/>
                      <a:gd name="T51" fmla="*/ 54 h 90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46"/>
                      <a:gd name="T79" fmla="*/ 0 h 90"/>
                      <a:gd name="T80" fmla="*/ 46 w 46"/>
                      <a:gd name="T81" fmla="*/ 90 h 90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46" h="90">
                        <a:moveTo>
                          <a:pt x="46" y="54"/>
                        </a:moveTo>
                        <a:lnTo>
                          <a:pt x="46" y="54"/>
                        </a:lnTo>
                        <a:lnTo>
                          <a:pt x="46" y="46"/>
                        </a:lnTo>
                        <a:lnTo>
                          <a:pt x="46" y="30"/>
                        </a:lnTo>
                        <a:lnTo>
                          <a:pt x="44" y="20"/>
                        </a:lnTo>
                        <a:lnTo>
                          <a:pt x="40" y="12"/>
                        </a:lnTo>
                        <a:lnTo>
                          <a:pt x="34" y="4"/>
                        </a:lnTo>
                        <a:lnTo>
                          <a:pt x="26" y="0"/>
                        </a:lnTo>
                        <a:lnTo>
                          <a:pt x="18" y="0"/>
                        </a:lnTo>
                        <a:lnTo>
                          <a:pt x="10" y="4"/>
                        </a:lnTo>
                        <a:lnTo>
                          <a:pt x="4" y="10"/>
                        </a:lnTo>
                        <a:lnTo>
                          <a:pt x="2" y="18"/>
                        </a:lnTo>
                        <a:lnTo>
                          <a:pt x="0" y="30"/>
                        </a:lnTo>
                        <a:lnTo>
                          <a:pt x="2" y="42"/>
                        </a:lnTo>
                        <a:lnTo>
                          <a:pt x="6" y="56"/>
                        </a:lnTo>
                        <a:lnTo>
                          <a:pt x="14" y="70"/>
                        </a:lnTo>
                        <a:lnTo>
                          <a:pt x="22" y="80"/>
                        </a:lnTo>
                        <a:lnTo>
                          <a:pt x="28" y="88"/>
                        </a:lnTo>
                        <a:lnTo>
                          <a:pt x="34" y="90"/>
                        </a:lnTo>
                        <a:lnTo>
                          <a:pt x="40" y="88"/>
                        </a:lnTo>
                        <a:lnTo>
                          <a:pt x="44" y="84"/>
                        </a:lnTo>
                        <a:lnTo>
                          <a:pt x="46" y="76"/>
                        </a:lnTo>
                        <a:lnTo>
                          <a:pt x="46" y="66"/>
                        </a:lnTo>
                        <a:lnTo>
                          <a:pt x="46" y="54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18" name="Freeform 478"/>
                  <p:cNvSpPr>
                    <a:spLocks/>
                  </p:cNvSpPr>
                  <p:nvPr/>
                </p:nvSpPr>
                <p:spPr bwMode="auto">
                  <a:xfrm>
                    <a:off x="2084" y="3214"/>
                    <a:ext cx="54" cy="10"/>
                  </a:xfrm>
                  <a:custGeom>
                    <a:avLst/>
                    <a:gdLst>
                      <a:gd name="T0" fmla="*/ 0 w 54"/>
                      <a:gd name="T1" fmla="*/ 0 h 10"/>
                      <a:gd name="T2" fmla="*/ 0 w 54"/>
                      <a:gd name="T3" fmla="*/ 0 h 10"/>
                      <a:gd name="T4" fmla="*/ 14 w 54"/>
                      <a:gd name="T5" fmla="*/ 2 h 10"/>
                      <a:gd name="T6" fmla="*/ 34 w 54"/>
                      <a:gd name="T7" fmla="*/ 4 h 10"/>
                      <a:gd name="T8" fmla="*/ 34 w 54"/>
                      <a:gd name="T9" fmla="*/ 4 h 10"/>
                      <a:gd name="T10" fmla="*/ 54 w 54"/>
                      <a:gd name="T11" fmla="*/ 2 h 10"/>
                      <a:gd name="T12" fmla="*/ 54 w 54"/>
                      <a:gd name="T13" fmla="*/ 2 h 10"/>
                      <a:gd name="T14" fmla="*/ 50 w 54"/>
                      <a:gd name="T15" fmla="*/ 4 h 10"/>
                      <a:gd name="T16" fmla="*/ 46 w 54"/>
                      <a:gd name="T17" fmla="*/ 8 h 10"/>
                      <a:gd name="T18" fmla="*/ 42 w 54"/>
                      <a:gd name="T19" fmla="*/ 10 h 10"/>
                      <a:gd name="T20" fmla="*/ 34 w 54"/>
                      <a:gd name="T21" fmla="*/ 10 h 10"/>
                      <a:gd name="T22" fmla="*/ 24 w 54"/>
                      <a:gd name="T23" fmla="*/ 10 h 10"/>
                      <a:gd name="T24" fmla="*/ 14 w 54"/>
                      <a:gd name="T25" fmla="*/ 6 h 10"/>
                      <a:gd name="T26" fmla="*/ 0 w 54"/>
                      <a:gd name="T27" fmla="*/ 0 h 10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54"/>
                      <a:gd name="T43" fmla="*/ 0 h 10"/>
                      <a:gd name="T44" fmla="*/ 54 w 54"/>
                      <a:gd name="T45" fmla="*/ 10 h 10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54" h="10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4" y="2"/>
                        </a:lnTo>
                        <a:lnTo>
                          <a:pt x="34" y="4"/>
                        </a:lnTo>
                        <a:lnTo>
                          <a:pt x="54" y="2"/>
                        </a:lnTo>
                        <a:lnTo>
                          <a:pt x="50" y="4"/>
                        </a:lnTo>
                        <a:lnTo>
                          <a:pt x="46" y="8"/>
                        </a:lnTo>
                        <a:lnTo>
                          <a:pt x="42" y="10"/>
                        </a:lnTo>
                        <a:lnTo>
                          <a:pt x="34" y="10"/>
                        </a:lnTo>
                        <a:lnTo>
                          <a:pt x="24" y="10"/>
                        </a:lnTo>
                        <a:lnTo>
                          <a:pt x="14" y="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19" name="Freeform 479"/>
                  <p:cNvSpPr>
                    <a:spLocks/>
                  </p:cNvSpPr>
                  <p:nvPr/>
                </p:nvSpPr>
                <p:spPr bwMode="auto">
                  <a:xfrm>
                    <a:off x="2084" y="3214"/>
                    <a:ext cx="54" cy="10"/>
                  </a:xfrm>
                  <a:custGeom>
                    <a:avLst/>
                    <a:gdLst>
                      <a:gd name="T0" fmla="*/ 0 w 54"/>
                      <a:gd name="T1" fmla="*/ 0 h 10"/>
                      <a:gd name="T2" fmla="*/ 0 w 54"/>
                      <a:gd name="T3" fmla="*/ 0 h 10"/>
                      <a:gd name="T4" fmla="*/ 14 w 54"/>
                      <a:gd name="T5" fmla="*/ 2 h 10"/>
                      <a:gd name="T6" fmla="*/ 34 w 54"/>
                      <a:gd name="T7" fmla="*/ 4 h 10"/>
                      <a:gd name="T8" fmla="*/ 34 w 54"/>
                      <a:gd name="T9" fmla="*/ 4 h 10"/>
                      <a:gd name="T10" fmla="*/ 54 w 54"/>
                      <a:gd name="T11" fmla="*/ 2 h 10"/>
                      <a:gd name="T12" fmla="*/ 54 w 54"/>
                      <a:gd name="T13" fmla="*/ 2 h 10"/>
                      <a:gd name="T14" fmla="*/ 50 w 54"/>
                      <a:gd name="T15" fmla="*/ 4 h 10"/>
                      <a:gd name="T16" fmla="*/ 46 w 54"/>
                      <a:gd name="T17" fmla="*/ 8 h 10"/>
                      <a:gd name="T18" fmla="*/ 42 w 54"/>
                      <a:gd name="T19" fmla="*/ 10 h 10"/>
                      <a:gd name="T20" fmla="*/ 34 w 54"/>
                      <a:gd name="T21" fmla="*/ 10 h 10"/>
                      <a:gd name="T22" fmla="*/ 24 w 54"/>
                      <a:gd name="T23" fmla="*/ 10 h 10"/>
                      <a:gd name="T24" fmla="*/ 14 w 54"/>
                      <a:gd name="T25" fmla="*/ 6 h 10"/>
                      <a:gd name="T26" fmla="*/ 0 w 54"/>
                      <a:gd name="T27" fmla="*/ 0 h 10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54"/>
                      <a:gd name="T43" fmla="*/ 0 h 10"/>
                      <a:gd name="T44" fmla="*/ 54 w 54"/>
                      <a:gd name="T45" fmla="*/ 10 h 10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54" h="10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4" y="2"/>
                        </a:lnTo>
                        <a:lnTo>
                          <a:pt x="34" y="4"/>
                        </a:lnTo>
                        <a:lnTo>
                          <a:pt x="54" y="2"/>
                        </a:lnTo>
                        <a:lnTo>
                          <a:pt x="50" y="4"/>
                        </a:lnTo>
                        <a:lnTo>
                          <a:pt x="46" y="8"/>
                        </a:lnTo>
                        <a:lnTo>
                          <a:pt x="42" y="10"/>
                        </a:lnTo>
                        <a:lnTo>
                          <a:pt x="34" y="10"/>
                        </a:lnTo>
                        <a:lnTo>
                          <a:pt x="24" y="10"/>
                        </a:lnTo>
                        <a:lnTo>
                          <a:pt x="14" y="6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20" name="Freeform 480"/>
                  <p:cNvSpPr>
                    <a:spLocks/>
                  </p:cNvSpPr>
                  <p:nvPr/>
                </p:nvSpPr>
                <p:spPr bwMode="auto">
                  <a:xfrm>
                    <a:off x="2186" y="3216"/>
                    <a:ext cx="24" cy="8"/>
                  </a:xfrm>
                  <a:custGeom>
                    <a:avLst/>
                    <a:gdLst>
                      <a:gd name="T0" fmla="*/ 0 w 24"/>
                      <a:gd name="T1" fmla="*/ 0 h 8"/>
                      <a:gd name="T2" fmla="*/ 0 w 24"/>
                      <a:gd name="T3" fmla="*/ 0 h 8"/>
                      <a:gd name="T4" fmla="*/ 8 w 24"/>
                      <a:gd name="T5" fmla="*/ 2 h 8"/>
                      <a:gd name="T6" fmla="*/ 14 w 24"/>
                      <a:gd name="T7" fmla="*/ 2 h 8"/>
                      <a:gd name="T8" fmla="*/ 24 w 24"/>
                      <a:gd name="T9" fmla="*/ 0 h 8"/>
                      <a:gd name="T10" fmla="*/ 24 w 24"/>
                      <a:gd name="T11" fmla="*/ 0 h 8"/>
                      <a:gd name="T12" fmla="*/ 20 w 24"/>
                      <a:gd name="T13" fmla="*/ 4 h 8"/>
                      <a:gd name="T14" fmla="*/ 16 w 24"/>
                      <a:gd name="T15" fmla="*/ 8 h 8"/>
                      <a:gd name="T16" fmla="*/ 12 w 24"/>
                      <a:gd name="T17" fmla="*/ 8 h 8"/>
                      <a:gd name="T18" fmla="*/ 12 w 24"/>
                      <a:gd name="T19" fmla="*/ 8 h 8"/>
                      <a:gd name="T20" fmla="*/ 8 w 24"/>
                      <a:gd name="T21" fmla="*/ 8 h 8"/>
                      <a:gd name="T22" fmla="*/ 4 w 24"/>
                      <a:gd name="T23" fmla="*/ 4 h 8"/>
                      <a:gd name="T24" fmla="*/ 0 w 24"/>
                      <a:gd name="T25" fmla="*/ 0 h 8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4"/>
                      <a:gd name="T40" fmla="*/ 0 h 8"/>
                      <a:gd name="T41" fmla="*/ 24 w 24"/>
                      <a:gd name="T42" fmla="*/ 8 h 8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4" h="8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8" y="2"/>
                        </a:lnTo>
                        <a:lnTo>
                          <a:pt x="14" y="2"/>
                        </a:lnTo>
                        <a:lnTo>
                          <a:pt x="24" y="0"/>
                        </a:lnTo>
                        <a:lnTo>
                          <a:pt x="20" y="4"/>
                        </a:lnTo>
                        <a:lnTo>
                          <a:pt x="16" y="8"/>
                        </a:lnTo>
                        <a:lnTo>
                          <a:pt x="12" y="8"/>
                        </a:lnTo>
                        <a:lnTo>
                          <a:pt x="8" y="8"/>
                        </a:lnTo>
                        <a:lnTo>
                          <a:pt x="4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21" name="Freeform 481"/>
                  <p:cNvSpPr>
                    <a:spLocks/>
                  </p:cNvSpPr>
                  <p:nvPr/>
                </p:nvSpPr>
                <p:spPr bwMode="auto">
                  <a:xfrm>
                    <a:off x="2186" y="3216"/>
                    <a:ext cx="24" cy="8"/>
                  </a:xfrm>
                  <a:custGeom>
                    <a:avLst/>
                    <a:gdLst>
                      <a:gd name="T0" fmla="*/ 0 w 24"/>
                      <a:gd name="T1" fmla="*/ 0 h 8"/>
                      <a:gd name="T2" fmla="*/ 0 w 24"/>
                      <a:gd name="T3" fmla="*/ 0 h 8"/>
                      <a:gd name="T4" fmla="*/ 8 w 24"/>
                      <a:gd name="T5" fmla="*/ 2 h 8"/>
                      <a:gd name="T6" fmla="*/ 14 w 24"/>
                      <a:gd name="T7" fmla="*/ 2 h 8"/>
                      <a:gd name="T8" fmla="*/ 24 w 24"/>
                      <a:gd name="T9" fmla="*/ 0 h 8"/>
                      <a:gd name="T10" fmla="*/ 24 w 24"/>
                      <a:gd name="T11" fmla="*/ 0 h 8"/>
                      <a:gd name="T12" fmla="*/ 20 w 24"/>
                      <a:gd name="T13" fmla="*/ 4 h 8"/>
                      <a:gd name="T14" fmla="*/ 16 w 24"/>
                      <a:gd name="T15" fmla="*/ 8 h 8"/>
                      <a:gd name="T16" fmla="*/ 12 w 24"/>
                      <a:gd name="T17" fmla="*/ 8 h 8"/>
                      <a:gd name="T18" fmla="*/ 12 w 24"/>
                      <a:gd name="T19" fmla="*/ 8 h 8"/>
                      <a:gd name="T20" fmla="*/ 8 w 24"/>
                      <a:gd name="T21" fmla="*/ 8 h 8"/>
                      <a:gd name="T22" fmla="*/ 4 w 24"/>
                      <a:gd name="T23" fmla="*/ 4 h 8"/>
                      <a:gd name="T24" fmla="*/ 0 w 24"/>
                      <a:gd name="T25" fmla="*/ 0 h 8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4"/>
                      <a:gd name="T40" fmla="*/ 0 h 8"/>
                      <a:gd name="T41" fmla="*/ 24 w 24"/>
                      <a:gd name="T42" fmla="*/ 8 h 8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4" h="8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8" y="2"/>
                        </a:lnTo>
                        <a:lnTo>
                          <a:pt x="14" y="2"/>
                        </a:lnTo>
                        <a:lnTo>
                          <a:pt x="24" y="0"/>
                        </a:lnTo>
                        <a:lnTo>
                          <a:pt x="20" y="4"/>
                        </a:lnTo>
                        <a:lnTo>
                          <a:pt x="16" y="8"/>
                        </a:lnTo>
                        <a:lnTo>
                          <a:pt x="12" y="8"/>
                        </a:lnTo>
                        <a:lnTo>
                          <a:pt x="8" y="8"/>
                        </a:lnTo>
                        <a:lnTo>
                          <a:pt x="4" y="4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22" name="Freeform 482"/>
                  <p:cNvSpPr>
                    <a:spLocks/>
                  </p:cNvSpPr>
                  <p:nvPr/>
                </p:nvSpPr>
                <p:spPr bwMode="auto">
                  <a:xfrm>
                    <a:off x="2162" y="3204"/>
                    <a:ext cx="34" cy="106"/>
                  </a:xfrm>
                  <a:custGeom>
                    <a:avLst/>
                    <a:gdLst>
                      <a:gd name="T0" fmla="*/ 22 w 34"/>
                      <a:gd name="T1" fmla="*/ 0 h 106"/>
                      <a:gd name="T2" fmla="*/ 22 w 34"/>
                      <a:gd name="T3" fmla="*/ 0 h 106"/>
                      <a:gd name="T4" fmla="*/ 26 w 34"/>
                      <a:gd name="T5" fmla="*/ 30 h 106"/>
                      <a:gd name="T6" fmla="*/ 28 w 34"/>
                      <a:gd name="T7" fmla="*/ 60 h 106"/>
                      <a:gd name="T8" fmla="*/ 26 w 34"/>
                      <a:gd name="T9" fmla="*/ 76 h 106"/>
                      <a:gd name="T10" fmla="*/ 24 w 34"/>
                      <a:gd name="T11" fmla="*/ 90 h 106"/>
                      <a:gd name="T12" fmla="*/ 24 w 34"/>
                      <a:gd name="T13" fmla="*/ 90 h 106"/>
                      <a:gd name="T14" fmla="*/ 14 w 34"/>
                      <a:gd name="T15" fmla="*/ 94 h 106"/>
                      <a:gd name="T16" fmla="*/ 6 w 34"/>
                      <a:gd name="T17" fmla="*/ 100 h 106"/>
                      <a:gd name="T18" fmla="*/ 0 w 34"/>
                      <a:gd name="T19" fmla="*/ 106 h 106"/>
                      <a:gd name="T20" fmla="*/ 0 w 34"/>
                      <a:gd name="T21" fmla="*/ 106 h 106"/>
                      <a:gd name="T22" fmla="*/ 8 w 34"/>
                      <a:gd name="T23" fmla="*/ 104 h 106"/>
                      <a:gd name="T24" fmla="*/ 18 w 34"/>
                      <a:gd name="T25" fmla="*/ 100 h 106"/>
                      <a:gd name="T26" fmla="*/ 30 w 34"/>
                      <a:gd name="T27" fmla="*/ 94 h 106"/>
                      <a:gd name="T28" fmla="*/ 30 w 34"/>
                      <a:gd name="T29" fmla="*/ 94 h 106"/>
                      <a:gd name="T30" fmla="*/ 32 w 34"/>
                      <a:gd name="T31" fmla="*/ 90 h 106"/>
                      <a:gd name="T32" fmla="*/ 34 w 34"/>
                      <a:gd name="T33" fmla="*/ 74 h 106"/>
                      <a:gd name="T34" fmla="*/ 34 w 34"/>
                      <a:gd name="T35" fmla="*/ 60 h 106"/>
                      <a:gd name="T36" fmla="*/ 32 w 34"/>
                      <a:gd name="T37" fmla="*/ 44 h 106"/>
                      <a:gd name="T38" fmla="*/ 28 w 34"/>
                      <a:gd name="T39" fmla="*/ 24 h 106"/>
                      <a:gd name="T40" fmla="*/ 22 w 34"/>
                      <a:gd name="T41" fmla="*/ 0 h 10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34"/>
                      <a:gd name="T64" fmla="*/ 0 h 106"/>
                      <a:gd name="T65" fmla="*/ 34 w 34"/>
                      <a:gd name="T66" fmla="*/ 106 h 10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34" h="106">
                        <a:moveTo>
                          <a:pt x="22" y="0"/>
                        </a:moveTo>
                        <a:lnTo>
                          <a:pt x="22" y="0"/>
                        </a:lnTo>
                        <a:lnTo>
                          <a:pt x="26" y="30"/>
                        </a:lnTo>
                        <a:lnTo>
                          <a:pt x="28" y="60"/>
                        </a:lnTo>
                        <a:lnTo>
                          <a:pt x="26" y="76"/>
                        </a:lnTo>
                        <a:lnTo>
                          <a:pt x="24" y="90"/>
                        </a:lnTo>
                        <a:lnTo>
                          <a:pt x="14" y="94"/>
                        </a:lnTo>
                        <a:lnTo>
                          <a:pt x="6" y="100"/>
                        </a:lnTo>
                        <a:lnTo>
                          <a:pt x="0" y="106"/>
                        </a:lnTo>
                        <a:lnTo>
                          <a:pt x="8" y="104"/>
                        </a:lnTo>
                        <a:lnTo>
                          <a:pt x="18" y="100"/>
                        </a:lnTo>
                        <a:lnTo>
                          <a:pt x="30" y="94"/>
                        </a:lnTo>
                        <a:lnTo>
                          <a:pt x="32" y="90"/>
                        </a:lnTo>
                        <a:lnTo>
                          <a:pt x="34" y="74"/>
                        </a:lnTo>
                        <a:lnTo>
                          <a:pt x="34" y="60"/>
                        </a:lnTo>
                        <a:lnTo>
                          <a:pt x="32" y="44"/>
                        </a:lnTo>
                        <a:lnTo>
                          <a:pt x="28" y="24"/>
                        </a:lnTo>
                        <a:lnTo>
                          <a:pt x="22" y="0"/>
                        </a:lnTo>
                        <a:close/>
                      </a:path>
                    </a:pathLst>
                  </a:custGeom>
                  <a:solidFill>
                    <a:srgbClr val="C96E4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23" name="Freeform 483"/>
                  <p:cNvSpPr>
                    <a:spLocks/>
                  </p:cNvSpPr>
                  <p:nvPr/>
                </p:nvSpPr>
                <p:spPr bwMode="auto">
                  <a:xfrm>
                    <a:off x="2162" y="3204"/>
                    <a:ext cx="34" cy="106"/>
                  </a:xfrm>
                  <a:custGeom>
                    <a:avLst/>
                    <a:gdLst>
                      <a:gd name="T0" fmla="*/ 22 w 34"/>
                      <a:gd name="T1" fmla="*/ 0 h 106"/>
                      <a:gd name="T2" fmla="*/ 22 w 34"/>
                      <a:gd name="T3" fmla="*/ 0 h 106"/>
                      <a:gd name="T4" fmla="*/ 26 w 34"/>
                      <a:gd name="T5" fmla="*/ 30 h 106"/>
                      <a:gd name="T6" fmla="*/ 28 w 34"/>
                      <a:gd name="T7" fmla="*/ 60 h 106"/>
                      <a:gd name="T8" fmla="*/ 26 w 34"/>
                      <a:gd name="T9" fmla="*/ 76 h 106"/>
                      <a:gd name="T10" fmla="*/ 24 w 34"/>
                      <a:gd name="T11" fmla="*/ 90 h 106"/>
                      <a:gd name="T12" fmla="*/ 24 w 34"/>
                      <a:gd name="T13" fmla="*/ 90 h 106"/>
                      <a:gd name="T14" fmla="*/ 14 w 34"/>
                      <a:gd name="T15" fmla="*/ 94 h 106"/>
                      <a:gd name="T16" fmla="*/ 6 w 34"/>
                      <a:gd name="T17" fmla="*/ 100 h 106"/>
                      <a:gd name="T18" fmla="*/ 0 w 34"/>
                      <a:gd name="T19" fmla="*/ 106 h 106"/>
                      <a:gd name="T20" fmla="*/ 0 w 34"/>
                      <a:gd name="T21" fmla="*/ 106 h 106"/>
                      <a:gd name="T22" fmla="*/ 8 w 34"/>
                      <a:gd name="T23" fmla="*/ 104 h 106"/>
                      <a:gd name="T24" fmla="*/ 18 w 34"/>
                      <a:gd name="T25" fmla="*/ 100 h 106"/>
                      <a:gd name="T26" fmla="*/ 30 w 34"/>
                      <a:gd name="T27" fmla="*/ 94 h 106"/>
                      <a:gd name="T28" fmla="*/ 30 w 34"/>
                      <a:gd name="T29" fmla="*/ 94 h 106"/>
                      <a:gd name="T30" fmla="*/ 32 w 34"/>
                      <a:gd name="T31" fmla="*/ 90 h 106"/>
                      <a:gd name="T32" fmla="*/ 34 w 34"/>
                      <a:gd name="T33" fmla="*/ 74 h 106"/>
                      <a:gd name="T34" fmla="*/ 34 w 34"/>
                      <a:gd name="T35" fmla="*/ 60 h 106"/>
                      <a:gd name="T36" fmla="*/ 32 w 34"/>
                      <a:gd name="T37" fmla="*/ 44 h 106"/>
                      <a:gd name="T38" fmla="*/ 28 w 34"/>
                      <a:gd name="T39" fmla="*/ 24 h 106"/>
                      <a:gd name="T40" fmla="*/ 22 w 34"/>
                      <a:gd name="T41" fmla="*/ 0 h 10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34"/>
                      <a:gd name="T64" fmla="*/ 0 h 106"/>
                      <a:gd name="T65" fmla="*/ 34 w 34"/>
                      <a:gd name="T66" fmla="*/ 106 h 10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34" h="106">
                        <a:moveTo>
                          <a:pt x="22" y="0"/>
                        </a:moveTo>
                        <a:lnTo>
                          <a:pt x="22" y="0"/>
                        </a:lnTo>
                        <a:lnTo>
                          <a:pt x="26" y="30"/>
                        </a:lnTo>
                        <a:lnTo>
                          <a:pt x="28" y="60"/>
                        </a:lnTo>
                        <a:lnTo>
                          <a:pt x="26" y="76"/>
                        </a:lnTo>
                        <a:lnTo>
                          <a:pt x="24" y="90"/>
                        </a:lnTo>
                        <a:lnTo>
                          <a:pt x="14" y="94"/>
                        </a:lnTo>
                        <a:lnTo>
                          <a:pt x="6" y="100"/>
                        </a:lnTo>
                        <a:lnTo>
                          <a:pt x="0" y="106"/>
                        </a:lnTo>
                        <a:lnTo>
                          <a:pt x="8" y="104"/>
                        </a:lnTo>
                        <a:lnTo>
                          <a:pt x="18" y="100"/>
                        </a:lnTo>
                        <a:lnTo>
                          <a:pt x="30" y="94"/>
                        </a:lnTo>
                        <a:lnTo>
                          <a:pt x="32" y="90"/>
                        </a:lnTo>
                        <a:lnTo>
                          <a:pt x="34" y="74"/>
                        </a:lnTo>
                        <a:lnTo>
                          <a:pt x="34" y="60"/>
                        </a:lnTo>
                        <a:lnTo>
                          <a:pt x="32" y="44"/>
                        </a:lnTo>
                        <a:lnTo>
                          <a:pt x="28" y="24"/>
                        </a:lnTo>
                        <a:lnTo>
                          <a:pt x="22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24" name="Freeform 484"/>
                  <p:cNvSpPr>
                    <a:spLocks/>
                  </p:cNvSpPr>
                  <p:nvPr/>
                </p:nvSpPr>
                <p:spPr bwMode="auto">
                  <a:xfrm>
                    <a:off x="2142" y="3350"/>
                    <a:ext cx="38" cy="6"/>
                  </a:xfrm>
                  <a:custGeom>
                    <a:avLst/>
                    <a:gdLst>
                      <a:gd name="T0" fmla="*/ 0 w 38"/>
                      <a:gd name="T1" fmla="*/ 0 h 6"/>
                      <a:gd name="T2" fmla="*/ 0 w 38"/>
                      <a:gd name="T3" fmla="*/ 0 h 6"/>
                      <a:gd name="T4" fmla="*/ 12 w 38"/>
                      <a:gd name="T5" fmla="*/ 2 h 6"/>
                      <a:gd name="T6" fmla="*/ 24 w 38"/>
                      <a:gd name="T7" fmla="*/ 2 h 6"/>
                      <a:gd name="T8" fmla="*/ 38 w 38"/>
                      <a:gd name="T9" fmla="*/ 0 h 6"/>
                      <a:gd name="T10" fmla="*/ 38 w 38"/>
                      <a:gd name="T11" fmla="*/ 0 h 6"/>
                      <a:gd name="T12" fmla="*/ 34 w 38"/>
                      <a:gd name="T13" fmla="*/ 2 h 6"/>
                      <a:gd name="T14" fmla="*/ 22 w 38"/>
                      <a:gd name="T15" fmla="*/ 6 h 6"/>
                      <a:gd name="T16" fmla="*/ 22 w 38"/>
                      <a:gd name="T17" fmla="*/ 6 h 6"/>
                      <a:gd name="T18" fmla="*/ 14 w 38"/>
                      <a:gd name="T19" fmla="*/ 6 h 6"/>
                      <a:gd name="T20" fmla="*/ 6 w 38"/>
                      <a:gd name="T21" fmla="*/ 4 h 6"/>
                      <a:gd name="T22" fmla="*/ 0 w 38"/>
                      <a:gd name="T23" fmla="*/ 0 h 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38"/>
                      <a:gd name="T37" fmla="*/ 0 h 6"/>
                      <a:gd name="T38" fmla="*/ 38 w 38"/>
                      <a:gd name="T39" fmla="*/ 6 h 6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38" h="6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2" y="2"/>
                        </a:lnTo>
                        <a:lnTo>
                          <a:pt x="24" y="2"/>
                        </a:lnTo>
                        <a:lnTo>
                          <a:pt x="38" y="0"/>
                        </a:lnTo>
                        <a:lnTo>
                          <a:pt x="34" y="2"/>
                        </a:lnTo>
                        <a:lnTo>
                          <a:pt x="22" y="6"/>
                        </a:lnTo>
                        <a:lnTo>
                          <a:pt x="14" y="6"/>
                        </a:lnTo>
                        <a:lnTo>
                          <a:pt x="6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96E4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25" name="Freeform 485"/>
                  <p:cNvSpPr>
                    <a:spLocks/>
                  </p:cNvSpPr>
                  <p:nvPr/>
                </p:nvSpPr>
                <p:spPr bwMode="auto">
                  <a:xfrm>
                    <a:off x="2142" y="3350"/>
                    <a:ext cx="38" cy="6"/>
                  </a:xfrm>
                  <a:custGeom>
                    <a:avLst/>
                    <a:gdLst>
                      <a:gd name="T0" fmla="*/ 0 w 38"/>
                      <a:gd name="T1" fmla="*/ 0 h 6"/>
                      <a:gd name="T2" fmla="*/ 0 w 38"/>
                      <a:gd name="T3" fmla="*/ 0 h 6"/>
                      <a:gd name="T4" fmla="*/ 12 w 38"/>
                      <a:gd name="T5" fmla="*/ 2 h 6"/>
                      <a:gd name="T6" fmla="*/ 24 w 38"/>
                      <a:gd name="T7" fmla="*/ 2 h 6"/>
                      <a:gd name="T8" fmla="*/ 38 w 38"/>
                      <a:gd name="T9" fmla="*/ 0 h 6"/>
                      <a:gd name="T10" fmla="*/ 38 w 38"/>
                      <a:gd name="T11" fmla="*/ 0 h 6"/>
                      <a:gd name="T12" fmla="*/ 34 w 38"/>
                      <a:gd name="T13" fmla="*/ 2 h 6"/>
                      <a:gd name="T14" fmla="*/ 22 w 38"/>
                      <a:gd name="T15" fmla="*/ 6 h 6"/>
                      <a:gd name="T16" fmla="*/ 22 w 38"/>
                      <a:gd name="T17" fmla="*/ 6 h 6"/>
                      <a:gd name="T18" fmla="*/ 14 w 38"/>
                      <a:gd name="T19" fmla="*/ 6 h 6"/>
                      <a:gd name="T20" fmla="*/ 6 w 38"/>
                      <a:gd name="T21" fmla="*/ 4 h 6"/>
                      <a:gd name="T22" fmla="*/ 0 w 38"/>
                      <a:gd name="T23" fmla="*/ 0 h 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38"/>
                      <a:gd name="T37" fmla="*/ 0 h 6"/>
                      <a:gd name="T38" fmla="*/ 38 w 38"/>
                      <a:gd name="T39" fmla="*/ 6 h 6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38" h="6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2" y="2"/>
                        </a:lnTo>
                        <a:lnTo>
                          <a:pt x="24" y="2"/>
                        </a:lnTo>
                        <a:lnTo>
                          <a:pt x="38" y="0"/>
                        </a:lnTo>
                        <a:lnTo>
                          <a:pt x="34" y="2"/>
                        </a:lnTo>
                        <a:lnTo>
                          <a:pt x="22" y="6"/>
                        </a:lnTo>
                        <a:lnTo>
                          <a:pt x="14" y="6"/>
                        </a:lnTo>
                        <a:lnTo>
                          <a:pt x="6" y="4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26" name="Freeform 486"/>
                  <p:cNvSpPr>
                    <a:spLocks/>
                  </p:cNvSpPr>
                  <p:nvPr/>
                </p:nvSpPr>
                <p:spPr bwMode="auto">
                  <a:xfrm>
                    <a:off x="1600" y="3380"/>
                    <a:ext cx="692" cy="878"/>
                  </a:xfrm>
                  <a:custGeom>
                    <a:avLst/>
                    <a:gdLst>
                      <a:gd name="T0" fmla="*/ 248 w 692"/>
                      <a:gd name="T1" fmla="*/ 878 h 878"/>
                      <a:gd name="T2" fmla="*/ 156 w 692"/>
                      <a:gd name="T3" fmla="*/ 578 h 878"/>
                      <a:gd name="T4" fmla="*/ 76 w 692"/>
                      <a:gd name="T5" fmla="*/ 352 h 878"/>
                      <a:gd name="T6" fmla="*/ 20 w 692"/>
                      <a:gd name="T7" fmla="*/ 210 h 878"/>
                      <a:gd name="T8" fmla="*/ 0 w 692"/>
                      <a:gd name="T9" fmla="*/ 162 h 878"/>
                      <a:gd name="T10" fmla="*/ 30 w 692"/>
                      <a:gd name="T11" fmla="*/ 138 h 878"/>
                      <a:gd name="T12" fmla="*/ 68 w 692"/>
                      <a:gd name="T13" fmla="*/ 116 h 878"/>
                      <a:gd name="T14" fmla="*/ 154 w 692"/>
                      <a:gd name="T15" fmla="*/ 80 h 878"/>
                      <a:gd name="T16" fmla="*/ 230 w 692"/>
                      <a:gd name="T17" fmla="*/ 58 h 878"/>
                      <a:gd name="T18" fmla="*/ 262 w 692"/>
                      <a:gd name="T19" fmla="*/ 50 h 878"/>
                      <a:gd name="T20" fmla="*/ 318 w 692"/>
                      <a:gd name="T21" fmla="*/ 14 h 878"/>
                      <a:gd name="T22" fmla="*/ 334 w 692"/>
                      <a:gd name="T23" fmla="*/ 0 h 878"/>
                      <a:gd name="T24" fmla="*/ 342 w 692"/>
                      <a:gd name="T25" fmla="*/ 52 h 878"/>
                      <a:gd name="T26" fmla="*/ 354 w 692"/>
                      <a:gd name="T27" fmla="*/ 96 h 878"/>
                      <a:gd name="T28" fmla="*/ 374 w 692"/>
                      <a:gd name="T29" fmla="*/ 140 h 878"/>
                      <a:gd name="T30" fmla="*/ 388 w 692"/>
                      <a:gd name="T31" fmla="*/ 166 h 878"/>
                      <a:gd name="T32" fmla="*/ 424 w 692"/>
                      <a:gd name="T33" fmla="*/ 252 h 878"/>
                      <a:gd name="T34" fmla="*/ 472 w 692"/>
                      <a:gd name="T35" fmla="*/ 388 h 878"/>
                      <a:gd name="T36" fmla="*/ 484 w 692"/>
                      <a:gd name="T37" fmla="*/ 426 h 878"/>
                      <a:gd name="T38" fmla="*/ 496 w 692"/>
                      <a:gd name="T39" fmla="*/ 382 h 878"/>
                      <a:gd name="T40" fmla="*/ 514 w 692"/>
                      <a:gd name="T41" fmla="*/ 266 h 878"/>
                      <a:gd name="T42" fmla="*/ 526 w 692"/>
                      <a:gd name="T43" fmla="*/ 104 h 878"/>
                      <a:gd name="T44" fmla="*/ 526 w 692"/>
                      <a:gd name="T45" fmla="*/ 60 h 878"/>
                      <a:gd name="T46" fmla="*/ 550 w 692"/>
                      <a:gd name="T47" fmla="*/ 82 h 878"/>
                      <a:gd name="T48" fmla="*/ 588 w 692"/>
                      <a:gd name="T49" fmla="*/ 108 h 878"/>
                      <a:gd name="T50" fmla="*/ 688 w 692"/>
                      <a:gd name="T51" fmla="*/ 142 h 878"/>
                      <a:gd name="T52" fmla="*/ 690 w 692"/>
                      <a:gd name="T53" fmla="*/ 154 h 878"/>
                      <a:gd name="T54" fmla="*/ 690 w 692"/>
                      <a:gd name="T55" fmla="*/ 212 h 878"/>
                      <a:gd name="T56" fmla="*/ 674 w 692"/>
                      <a:gd name="T57" fmla="*/ 336 h 878"/>
                      <a:gd name="T58" fmla="*/ 660 w 692"/>
                      <a:gd name="T59" fmla="*/ 492 h 878"/>
                      <a:gd name="T60" fmla="*/ 654 w 692"/>
                      <a:gd name="T61" fmla="*/ 620 h 878"/>
                      <a:gd name="T62" fmla="*/ 656 w 692"/>
                      <a:gd name="T63" fmla="*/ 664 h 878"/>
                      <a:gd name="T64" fmla="*/ 662 w 692"/>
                      <a:gd name="T65" fmla="*/ 828 h 878"/>
                      <a:gd name="T66" fmla="*/ 668 w 692"/>
                      <a:gd name="T67" fmla="*/ 876 h 878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692"/>
                      <a:gd name="T103" fmla="*/ 0 h 878"/>
                      <a:gd name="T104" fmla="*/ 692 w 692"/>
                      <a:gd name="T105" fmla="*/ 878 h 878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692" h="878">
                        <a:moveTo>
                          <a:pt x="248" y="878"/>
                        </a:moveTo>
                        <a:lnTo>
                          <a:pt x="248" y="878"/>
                        </a:lnTo>
                        <a:lnTo>
                          <a:pt x="202" y="718"/>
                        </a:lnTo>
                        <a:lnTo>
                          <a:pt x="156" y="578"/>
                        </a:lnTo>
                        <a:lnTo>
                          <a:pt x="114" y="454"/>
                        </a:lnTo>
                        <a:lnTo>
                          <a:pt x="76" y="352"/>
                        </a:lnTo>
                        <a:lnTo>
                          <a:pt x="46" y="270"/>
                        </a:lnTo>
                        <a:lnTo>
                          <a:pt x="20" y="210"/>
                        </a:lnTo>
                        <a:lnTo>
                          <a:pt x="0" y="162"/>
                        </a:lnTo>
                        <a:lnTo>
                          <a:pt x="14" y="148"/>
                        </a:lnTo>
                        <a:lnTo>
                          <a:pt x="30" y="138"/>
                        </a:lnTo>
                        <a:lnTo>
                          <a:pt x="48" y="126"/>
                        </a:lnTo>
                        <a:lnTo>
                          <a:pt x="68" y="116"/>
                        </a:lnTo>
                        <a:lnTo>
                          <a:pt x="110" y="96"/>
                        </a:lnTo>
                        <a:lnTo>
                          <a:pt x="154" y="80"/>
                        </a:lnTo>
                        <a:lnTo>
                          <a:pt x="196" y="68"/>
                        </a:lnTo>
                        <a:lnTo>
                          <a:pt x="230" y="58"/>
                        </a:lnTo>
                        <a:lnTo>
                          <a:pt x="262" y="50"/>
                        </a:lnTo>
                        <a:lnTo>
                          <a:pt x="296" y="28"/>
                        </a:lnTo>
                        <a:lnTo>
                          <a:pt x="318" y="14"/>
                        </a:lnTo>
                        <a:lnTo>
                          <a:pt x="334" y="0"/>
                        </a:lnTo>
                        <a:lnTo>
                          <a:pt x="336" y="16"/>
                        </a:lnTo>
                        <a:lnTo>
                          <a:pt x="342" y="52"/>
                        </a:lnTo>
                        <a:lnTo>
                          <a:pt x="346" y="74"/>
                        </a:lnTo>
                        <a:lnTo>
                          <a:pt x="354" y="96"/>
                        </a:lnTo>
                        <a:lnTo>
                          <a:pt x="362" y="118"/>
                        </a:lnTo>
                        <a:lnTo>
                          <a:pt x="374" y="140"/>
                        </a:lnTo>
                        <a:lnTo>
                          <a:pt x="388" y="166"/>
                        </a:lnTo>
                        <a:lnTo>
                          <a:pt x="406" y="206"/>
                        </a:lnTo>
                        <a:lnTo>
                          <a:pt x="424" y="252"/>
                        </a:lnTo>
                        <a:lnTo>
                          <a:pt x="442" y="302"/>
                        </a:lnTo>
                        <a:lnTo>
                          <a:pt x="472" y="388"/>
                        </a:lnTo>
                        <a:lnTo>
                          <a:pt x="484" y="426"/>
                        </a:lnTo>
                        <a:lnTo>
                          <a:pt x="490" y="406"/>
                        </a:lnTo>
                        <a:lnTo>
                          <a:pt x="496" y="382"/>
                        </a:lnTo>
                        <a:lnTo>
                          <a:pt x="506" y="326"/>
                        </a:lnTo>
                        <a:lnTo>
                          <a:pt x="514" y="266"/>
                        </a:lnTo>
                        <a:lnTo>
                          <a:pt x="520" y="206"/>
                        </a:lnTo>
                        <a:lnTo>
                          <a:pt x="526" y="104"/>
                        </a:lnTo>
                        <a:lnTo>
                          <a:pt x="526" y="60"/>
                        </a:lnTo>
                        <a:lnTo>
                          <a:pt x="538" y="72"/>
                        </a:lnTo>
                        <a:lnTo>
                          <a:pt x="550" y="82"/>
                        </a:lnTo>
                        <a:lnTo>
                          <a:pt x="572" y="98"/>
                        </a:lnTo>
                        <a:lnTo>
                          <a:pt x="588" y="108"/>
                        </a:lnTo>
                        <a:lnTo>
                          <a:pt x="596" y="112"/>
                        </a:lnTo>
                        <a:lnTo>
                          <a:pt x="688" y="142"/>
                        </a:lnTo>
                        <a:lnTo>
                          <a:pt x="690" y="154"/>
                        </a:lnTo>
                        <a:lnTo>
                          <a:pt x="692" y="170"/>
                        </a:lnTo>
                        <a:lnTo>
                          <a:pt x="690" y="212"/>
                        </a:lnTo>
                        <a:lnTo>
                          <a:pt x="684" y="268"/>
                        </a:lnTo>
                        <a:lnTo>
                          <a:pt x="674" y="336"/>
                        </a:lnTo>
                        <a:lnTo>
                          <a:pt x="666" y="410"/>
                        </a:lnTo>
                        <a:lnTo>
                          <a:pt x="660" y="492"/>
                        </a:lnTo>
                        <a:lnTo>
                          <a:pt x="656" y="578"/>
                        </a:lnTo>
                        <a:lnTo>
                          <a:pt x="654" y="620"/>
                        </a:lnTo>
                        <a:lnTo>
                          <a:pt x="656" y="664"/>
                        </a:lnTo>
                        <a:lnTo>
                          <a:pt x="658" y="768"/>
                        </a:lnTo>
                        <a:lnTo>
                          <a:pt x="662" y="828"/>
                        </a:lnTo>
                        <a:lnTo>
                          <a:pt x="664" y="856"/>
                        </a:lnTo>
                        <a:lnTo>
                          <a:pt x="668" y="876"/>
                        </a:lnTo>
                        <a:lnTo>
                          <a:pt x="248" y="878"/>
                        </a:lnTo>
                        <a:close/>
                      </a:path>
                    </a:pathLst>
                  </a:custGeom>
                  <a:solidFill>
                    <a:srgbClr val="3A457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27" name="Freeform 487"/>
                  <p:cNvSpPr>
                    <a:spLocks/>
                  </p:cNvSpPr>
                  <p:nvPr/>
                </p:nvSpPr>
                <p:spPr bwMode="auto">
                  <a:xfrm>
                    <a:off x="2058" y="3628"/>
                    <a:ext cx="72" cy="586"/>
                  </a:xfrm>
                  <a:custGeom>
                    <a:avLst/>
                    <a:gdLst>
                      <a:gd name="T0" fmla="*/ 0 w 72"/>
                      <a:gd name="T1" fmla="*/ 2 h 586"/>
                      <a:gd name="T2" fmla="*/ 0 w 72"/>
                      <a:gd name="T3" fmla="*/ 2 h 586"/>
                      <a:gd name="T4" fmla="*/ 2 w 72"/>
                      <a:gd name="T5" fmla="*/ 18 h 586"/>
                      <a:gd name="T6" fmla="*/ 10 w 72"/>
                      <a:gd name="T7" fmla="*/ 62 h 586"/>
                      <a:gd name="T8" fmla="*/ 16 w 72"/>
                      <a:gd name="T9" fmla="*/ 94 h 586"/>
                      <a:gd name="T10" fmla="*/ 18 w 72"/>
                      <a:gd name="T11" fmla="*/ 132 h 586"/>
                      <a:gd name="T12" fmla="*/ 22 w 72"/>
                      <a:gd name="T13" fmla="*/ 176 h 586"/>
                      <a:gd name="T14" fmla="*/ 24 w 72"/>
                      <a:gd name="T15" fmla="*/ 224 h 586"/>
                      <a:gd name="T16" fmla="*/ 24 w 72"/>
                      <a:gd name="T17" fmla="*/ 224 h 586"/>
                      <a:gd name="T18" fmla="*/ 26 w 72"/>
                      <a:gd name="T19" fmla="*/ 318 h 586"/>
                      <a:gd name="T20" fmla="*/ 28 w 72"/>
                      <a:gd name="T21" fmla="*/ 364 h 586"/>
                      <a:gd name="T22" fmla="*/ 32 w 72"/>
                      <a:gd name="T23" fmla="*/ 412 h 586"/>
                      <a:gd name="T24" fmla="*/ 36 w 72"/>
                      <a:gd name="T25" fmla="*/ 458 h 586"/>
                      <a:gd name="T26" fmla="*/ 44 w 72"/>
                      <a:gd name="T27" fmla="*/ 502 h 586"/>
                      <a:gd name="T28" fmla="*/ 54 w 72"/>
                      <a:gd name="T29" fmla="*/ 546 h 586"/>
                      <a:gd name="T30" fmla="*/ 66 w 72"/>
                      <a:gd name="T31" fmla="*/ 586 h 586"/>
                      <a:gd name="T32" fmla="*/ 72 w 72"/>
                      <a:gd name="T33" fmla="*/ 584 h 586"/>
                      <a:gd name="T34" fmla="*/ 72 w 72"/>
                      <a:gd name="T35" fmla="*/ 584 h 586"/>
                      <a:gd name="T36" fmla="*/ 62 w 72"/>
                      <a:gd name="T37" fmla="*/ 544 h 586"/>
                      <a:gd name="T38" fmla="*/ 52 w 72"/>
                      <a:gd name="T39" fmla="*/ 502 h 586"/>
                      <a:gd name="T40" fmla="*/ 44 w 72"/>
                      <a:gd name="T41" fmla="*/ 456 h 586"/>
                      <a:gd name="T42" fmla="*/ 40 w 72"/>
                      <a:gd name="T43" fmla="*/ 410 h 586"/>
                      <a:gd name="T44" fmla="*/ 36 w 72"/>
                      <a:gd name="T45" fmla="*/ 364 h 586"/>
                      <a:gd name="T46" fmla="*/ 34 w 72"/>
                      <a:gd name="T47" fmla="*/ 318 h 586"/>
                      <a:gd name="T48" fmla="*/ 32 w 72"/>
                      <a:gd name="T49" fmla="*/ 224 h 586"/>
                      <a:gd name="T50" fmla="*/ 32 w 72"/>
                      <a:gd name="T51" fmla="*/ 224 h 586"/>
                      <a:gd name="T52" fmla="*/ 30 w 72"/>
                      <a:gd name="T53" fmla="*/ 176 h 586"/>
                      <a:gd name="T54" fmla="*/ 26 w 72"/>
                      <a:gd name="T55" fmla="*/ 132 h 586"/>
                      <a:gd name="T56" fmla="*/ 22 w 72"/>
                      <a:gd name="T57" fmla="*/ 92 h 586"/>
                      <a:gd name="T58" fmla="*/ 18 w 72"/>
                      <a:gd name="T59" fmla="*/ 60 h 586"/>
                      <a:gd name="T60" fmla="*/ 10 w 72"/>
                      <a:gd name="T61" fmla="*/ 16 h 586"/>
                      <a:gd name="T62" fmla="*/ 6 w 72"/>
                      <a:gd name="T63" fmla="*/ 0 h 586"/>
                      <a:gd name="T64" fmla="*/ 0 w 72"/>
                      <a:gd name="T65" fmla="*/ 2 h 58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72"/>
                      <a:gd name="T100" fmla="*/ 0 h 586"/>
                      <a:gd name="T101" fmla="*/ 72 w 72"/>
                      <a:gd name="T102" fmla="*/ 586 h 586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72" h="586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2" y="18"/>
                        </a:lnTo>
                        <a:lnTo>
                          <a:pt x="10" y="62"/>
                        </a:lnTo>
                        <a:lnTo>
                          <a:pt x="16" y="94"/>
                        </a:lnTo>
                        <a:lnTo>
                          <a:pt x="18" y="132"/>
                        </a:lnTo>
                        <a:lnTo>
                          <a:pt x="22" y="176"/>
                        </a:lnTo>
                        <a:lnTo>
                          <a:pt x="24" y="224"/>
                        </a:lnTo>
                        <a:lnTo>
                          <a:pt x="26" y="318"/>
                        </a:lnTo>
                        <a:lnTo>
                          <a:pt x="28" y="364"/>
                        </a:lnTo>
                        <a:lnTo>
                          <a:pt x="32" y="412"/>
                        </a:lnTo>
                        <a:lnTo>
                          <a:pt x="36" y="458"/>
                        </a:lnTo>
                        <a:lnTo>
                          <a:pt x="44" y="502"/>
                        </a:lnTo>
                        <a:lnTo>
                          <a:pt x="54" y="546"/>
                        </a:lnTo>
                        <a:lnTo>
                          <a:pt x="66" y="586"/>
                        </a:lnTo>
                        <a:lnTo>
                          <a:pt x="72" y="584"/>
                        </a:lnTo>
                        <a:lnTo>
                          <a:pt x="62" y="544"/>
                        </a:lnTo>
                        <a:lnTo>
                          <a:pt x="52" y="502"/>
                        </a:lnTo>
                        <a:lnTo>
                          <a:pt x="44" y="456"/>
                        </a:lnTo>
                        <a:lnTo>
                          <a:pt x="40" y="410"/>
                        </a:lnTo>
                        <a:lnTo>
                          <a:pt x="36" y="364"/>
                        </a:lnTo>
                        <a:lnTo>
                          <a:pt x="34" y="318"/>
                        </a:lnTo>
                        <a:lnTo>
                          <a:pt x="32" y="224"/>
                        </a:lnTo>
                        <a:lnTo>
                          <a:pt x="30" y="176"/>
                        </a:lnTo>
                        <a:lnTo>
                          <a:pt x="26" y="132"/>
                        </a:lnTo>
                        <a:lnTo>
                          <a:pt x="22" y="92"/>
                        </a:lnTo>
                        <a:lnTo>
                          <a:pt x="18" y="60"/>
                        </a:lnTo>
                        <a:lnTo>
                          <a:pt x="10" y="16"/>
                        </a:lnTo>
                        <a:lnTo>
                          <a:pt x="6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1E2D66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28" name="Freeform 488"/>
                  <p:cNvSpPr>
                    <a:spLocks/>
                  </p:cNvSpPr>
                  <p:nvPr/>
                </p:nvSpPr>
                <p:spPr bwMode="auto">
                  <a:xfrm>
                    <a:off x="2032" y="3652"/>
                    <a:ext cx="426" cy="440"/>
                  </a:xfrm>
                  <a:custGeom>
                    <a:avLst/>
                    <a:gdLst>
                      <a:gd name="T0" fmla="*/ 226 w 426"/>
                      <a:gd name="T1" fmla="*/ 0 h 440"/>
                      <a:gd name="T2" fmla="*/ 226 w 426"/>
                      <a:gd name="T3" fmla="*/ 0 h 440"/>
                      <a:gd name="T4" fmla="*/ 218 w 426"/>
                      <a:gd name="T5" fmla="*/ 8 h 440"/>
                      <a:gd name="T6" fmla="*/ 198 w 426"/>
                      <a:gd name="T7" fmla="*/ 28 h 440"/>
                      <a:gd name="T8" fmla="*/ 186 w 426"/>
                      <a:gd name="T9" fmla="*/ 42 h 440"/>
                      <a:gd name="T10" fmla="*/ 174 w 426"/>
                      <a:gd name="T11" fmla="*/ 60 h 440"/>
                      <a:gd name="T12" fmla="*/ 164 w 426"/>
                      <a:gd name="T13" fmla="*/ 80 h 440"/>
                      <a:gd name="T14" fmla="*/ 156 w 426"/>
                      <a:gd name="T15" fmla="*/ 102 h 440"/>
                      <a:gd name="T16" fmla="*/ 156 w 426"/>
                      <a:gd name="T17" fmla="*/ 102 h 440"/>
                      <a:gd name="T18" fmla="*/ 148 w 426"/>
                      <a:gd name="T19" fmla="*/ 144 h 440"/>
                      <a:gd name="T20" fmla="*/ 138 w 426"/>
                      <a:gd name="T21" fmla="*/ 188 h 440"/>
                      <a:gd name="T22" fmla="*/ 128 w 426"/>
                      <a:gd name="T23" fmla="*/ 234 h 440"/>
                      <a:gd name="T24" fmla="*/ 114 w 426"/>
                      <a:gd name="T25" fmla="*/ 280 h 440"/>
                      <a:gd name="T26" fmla="*/ 106 w 426"/>
                      <a:gd name="T27" fmla="*/ 302 h 440"/>
                      <a:gd name="T28" fmla="*/ 96 w 426"/>
                      <a:gd name="T29" fmla="*/ 322 h 440"/>
                      <a:gd name="T30" fmla="*/ 84 w 426"/>
                      <a:gd name="T31" fmla="*/ 342 h 440"/>
                      <a:gd name="T32" fmla="*/ 72 w 426"/>
                      <a:gd name="T33" fmla="*/ 360 h 440"/>
                      <a:gd name="T34" fmla="*/ 58 w 426"/>
                      <a:gd name="T35" fmla="*/ 378 h 440"/>
                      <a:gd name="T36" fmla="*/ 40 w 426"/>
                      <a:gd name="T37" fmla="*/ 392 h 440"/>
                      <a:gd name="T38" fmla="*/ 22 w 426"/>
                      <a:gd name="T39" fmla="*/ 404 h 440"/>
                      <a:gd name="T40" fmla="*/ 0 w 426"/>
                      <a:gd name="T41" fmla="*/ 416 h 440"/>
                      <a:gd name="T42" fmla="*/ 0 w 426"/>
                      <a:gd name="T43" fmla="*/ 416 h 440"/>
                      <a:gd name="T44" fmla="*/ 6 w 426"/>
                      <a:gd name="T45" fmla="*/ 418 h 440"/>
                      <a:gd name="T46" fmla="*/ 24 w 426"/>
                      <a:gd name="T47" fmla="*/ 426 h 440"/>
                      <a:gd name="T48" fmla="*/ 36 w 426"/>
                      <a:gd name="T49" fmla="*/ 430 h 440"/>
                      <a:gd name="T50" fmla="*/ 52 w 426"/>
                      <a:gd name="T51" fmla="*/ 434 h 440"/>
                      <a:gd name="T52" fmla="*/ 72 w 426"/>
                      <a:gd name="T53" fmla="*/ 438 h 440"/>
                      <a:gd name="T54" fmla="*/ 92 w 426"/>
                      <a:gd name="T55" fmla="*/ 440 h 440"/>
                      <a:gd name="T56" fmla="*/ 118 w 426"/>
                      <a:gd name="T57" fmla="*/ 440 h 440"/>
                      <a:gd name="T58" fmla="*/ 144 w 426"/>
                      <a:gd name="T59" fmla="*/ 438 h 440"/>
                      <a:gd name="T60" fmla="*/ 176 w 426"/>
                      <a:gd name="T61" fmla="*/ 432 h 440"/>
                      <a:gd name="T62" fmla="*/ 208 w 426"/>
                      <a:gd name="T63" fmla="*/ 424 h 440"/>
                      <a:gd name="T64" fmla="*/ 244 w 426"/>
                      <a:gd name="T65" fmla="*/ 412 h 440"/>
                      <a:gd name="T66" fmla="*/ 284 w 426"/>
                      <a:gd name="T67" fmla="*/ 396 h 440"/>
                      <a:gd name="T68" fmla="*/ 326 w 426"/>
                      <a:gd name="T69" fmla="*/ 376 h 440"/>
                      <a:gd name="T70" fmla="*/ 370 w 426"/>
                      <a:gd name="T71" fmla="*/ 350 h 440"/>
                      <a:gd name="T72" fmla="*/ 426 w 426"/>
                      <a:gd name="T73" fmla="*/ 18 h 440"/>
                      <a:gd name="T74" fmla="*/ 226 w 426"/>
                      <a:gd name="T75" fmla="*/ 0 h 440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w 426"/>
                      <a:gd name="T115" fmla="*/ 0 h 440"/>
                      <a:gd name="T116" fmla="*/ 426 w 426"/>
                      <a:gd name="T117" fmla="*/ 440 h 440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T114" t="T115" r="T116" b="T117"/>
                    <a:pathLst>
                      <a:path w="426" h="440">
                        <a:moveTo>
                          <a:pt x="226" y="0"/>
                        </a:moveTo>
                        <a:lnTo>
                          <a:pt x="226" y="0"/>
                        </a:lnTo>
                        <a:lnTo>
                          <a:pt x="218" y="8"/>
                        </a:lnTo>
                        <a:lnTo>
                          <a:pt x="198" y="28"/>
                        </a:lnTo>
                        <a:lnTo>
                          <a:pt x="186" y="42"/>
                        </a:lnTo>
                        <a:lnTo>
                          <a:pt x="174" y="60"/>
                        </a:lnTo>
                        <a:lnTo>
                          <a:pt x="164" y="80"/>
                        </a:lnTo>
                        <a:lnTo>
                          <a:pt x="156" y="102"/>
                        </a:lnTo>
                        <a:lnTo>
                          <a:pt x="148" y="144"/>
                        </a:lnTo>
                        <a:lnTo>
                          <a:pt x="138" y="188"/>
                        </a:lnTo>
                        <a:lnTo>
                          <a:pt x="128" y="234"/>
                        </a:lnTo>
                        <a:lnTo>
                          <a:pt x="114" y="280"/>
                        </a:lnTo>
                        <a:lnTo>
                          <a:pt x="106" y="302"/>
                        </a:lnTo>
                        <a:lnTo>
                          <a:pt x="96" y="322"/>
                        </a:lnTo>
                        <a:lnTo>
                          <a:pt x="84" y="342"/>
                        </a:lnTo>
                        <a:lnTo>
                          <a:pt x="72" y="360"/>
                        </a:lnTo>
                        <a:lnTo>
                          <a:pt x="58" y="378"/>
                        </a:lnTo>
                        <a:lnTo>
                          <a:pt x="40" y="392"/>
                        </a:lnTo>
                        <a:lnTo>
                          <a:pt x="22" y="404"/>
                        </a:lnTo>
                        <a:lnTo>
                          <a:pt x="0" y="416"/>
                        </a:lnTo>
                        <a:lnTo>
                          <a:pt x="6" y="418"/>
                        </a:lnTo>
                        <a:lnTo>
                          <a:pt x="24" y="426"/>
                        </a:lnTo>
                        <a:lnTo>
                          <a:pt x="36" y="430"/>
                        </a:lnTo>
                        <a:lnTo>
                          <a:pt x="52" y="434"/>
                        </a:lnTo>
                        <a:lnTo>
                          <a:pt x="72" y="438"/>
                        </a:lnTo>
                        <a:lnTo>
                          <a:pt x="92" y="440"/>
                        </a:lnTo>
                        <a:lnTo>
                          <a:pt x="118" y="440"/>
                        </a:lnTo>
                        <a:lnTo>
                          <a:pt x="144" y="438"/>
                        </a:lnTo>
                        <a:lnTo>
                          <a:pt x="176" y="432"/>
                        </a:lnTo>
                        <a:lnTo>
                          <a:pt x="208" y="424"/>
                        </a:lnTo>
                        <a:lnTo>
                          <a:pt x="244" y="412"/>
                        </a:lnTo>
                        <a:lnTo>
                          <a:pt x="284" y="396"/>
                        </a:lnTo>
                        <a:lnTo>
                          <a:pt x="326" y="376"/>
                        </a:lnTo>
                        <a:lnTo>
                          <a:pt x="370" y="350"/>
                        </a:lnTo>
                        <a:lnTo>
                          <a:pt x="426" y="18"/>
                        </a:lnTo>
                        <a:lnTo>
                          <a:pt x="226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29" name="Freeform 489"/>
                  <p:cNvSpPr>
                    <a:spLocks/>
                  </p:cNvSpPr>
                  <p:nvPr/>
                </p:nvSpPr>
                <p:spPr bwMode="auto">
                  <a:xfrm>
                    <a:off x="1792" y="3614"/>
                    <a:ext cx="150" cy="78"/>
                  </a:xfrm>
                  <a:custGeom>
                    <a:avLst/>
                    <a:gdLst>
                      <a:gd name="T0" fmla="*/ 140 w 150"/>
                      <a:gd name="T1" fmla="*/ 0 h 78"/>
                      <a:gd name="T2" fmla="*/ 150 w 150"/>
                      <a:gd name="T3" fmla="*/ 64 h 78"/>
                      <a:gd name="T4" fmla="*/ 14 w 150"/>
                      <a:gd name="T5" fmla="*/ 78 h 78"/>
                      <a:gd name="T6" fmla="*/ 0 w 150"/>
                      <a:gd name="T7" fmla="*/ 2 h 78"/>
                      <a:gd name="T8" fmla="*/ 140 w 150"/>
                      <a:gd name="T9" fmla="*/ 0 h 7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50"/>
                      <a:gd name="T16" fmla="*/ 0 h 78"/>
                      <a:gd name="T17" fmla="*/ 150 w 150"/>
                      <a:gd name="T18" fmla="*/ 78 h 7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50" h="78">
                        <a:moveTo>
                          <a:pt x="140" y="0"/>
                        </a:moveTo>
                        <a:lnTo>
                          <a:pt x="150" y="64"/>
                        </a:lnTo>
                        <a:lnTo>
                          <a:pt x="14" y="78"/>
                        </a:lnTo>
                        <a:lnTo>
                          <a:pt x="0" y="2"/>
                        </a:lnTo>
                        <a:lnTo>
                          <a:pt x="140" y="0"/>
                        </a:lnTo>
                        <a:close/>
                      </a:path>
                    </a:pathLst>
                  </a:custGeom>
                  <a:solidFill>
                    <a:srgbClr val="D0CEE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30" name="Freeform 490"/>
                  <p:cNvSpPr>
                    <a:spLocks/>
                  </p:cNvSpPr>
                  <p:nvPr/>
                </p:nvSpPr>
                <p:spPr bwMode="auto">
                  <a:xfrm>
                    <a:off x="2162" y="3618"/>
                    <a:ext cx="96" cy="52"/>
                  </a:xfrm>
                  <a:custGeom>
                    <a:avLst/>
                    <a:gdLst>
                      <a:gd name="T0" fmla="*/ 0 w 96"/>
                      <a:gd name="T1" fmla="*/ 2 h 52"/>
                      <a:gd name="T2" fmla="*/ 6 w 96"/>
                      <a:gd name="T3" fmla="*/ 44 h 52"/>
                      <a:gd name="T4" fmla="*/ 96 w 96"/>
                      <a:gd name="T5" fmla="*/ 52 h 52"/>
                      <a:gd name="T6" fmla="*/ 90 w 96"/>
                      <a:gd name="T7" fmla="*/ 0 h 52"/>
                      <a:gd name="T8" fmla="*/ 0 w 96"/>
                      <a:gd name="T9" fmla="*/ 2 h 5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6"/>
                      <a:gd name="T16" fmla="*/ 0 h 52"/>
                      <a:gd name="T17" fmla="*/ 96 w 96"/>
                      <a:gd name="T18" fmla="*/ 52 h 5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6" h="52">
                        <a:moveTo>
                          <a:pt x="0" y="2"/>
                        </a:moveTo>
                        <a:lnTo>
                          <a:pt x="6" y="44"/>
                        </a:lnTo>
                        <a:lnTo>
                          <a:pt x="96" y="52"/>
                        </a:lnTo>
                        <a:lnTo>
                          <a:pt x="9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D0CEE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31" name="Freeform 491"/>
                  <p:cNvSpPr>
                    <a:spLocks noEditPoints="1"/>
                  </p:cNvSpPr>
                  <p:nvPr/>
                </p:nvSpPr>
                <p:spPr bwMode="auto">
                  <a:xfrm>
                    <a:off x="2030" y="3646"/>
                    <a:ext cx="16" cy="16"/>
                  </a:xfrm>
                  <a:custGeom>
                    <a:avLst/>
                    <a:gdLst>
                      <a:gd name="T0" fmla="*/ 6 w 16"/>
                      <a:gd name="T1" fmla="*/ 0 h 16"/>
                      <a:gd name="T2" fmla="*/ 6 w 16"/>
                      <a:gd name="T3" fmla="*/ 0 h 16"/>
                      <a:gd name="T4" fmla="*/ 4 w 16"/>
                      <a:gd name="T5" fmla="*/ 2 h 16"/>
                      <a:gd name="T6" fmla="*/ 2 w 16"/>
                      <a:gd name="T7" fmla="*/ 4 h 16"/>
                      <a:gd name="T8" fmla="*/ 0 w 16"/>
                      <a:gd name="T9" fmla="*/ 6 h 16"/>
                      <a:gd name="T10" fmla="*/ 0 w 16"/>
                      <a:gd name="T11" fmla="*/ 10 h 16"/>
                      <a:gd name="T12" fmla="*/ 0 w 16"/>
                      <a:gd name="T13" fmla="*/ 10 h 16"/>
                      <a:gd name="T14" fmla="*/ 2 w 16"/>
                      <a:gd name="T15" fmla="*/ 12 h 16"/>
                      <a:gd name="T16" fmla="*/ 4 w 16"/>
                      <a:gd name="T17" fmla="*/ 14 h 16"/>
                      <a:gd name="T18" fmla="*/ 8 w 16"/>
                      <a:gd name="T19" fmla="*/ 16 h 16"/>
                      <a:gd name="T20" fmla="*/ 10 w 16"/>
                      <a:gd name="T21" fmla="*/ 16 h 16"/>
                      <a:gd name="T22" fmla="*/ 10 w 16"/>
                      <a:gd name="T23" fmla="*/ 16 h 16"/>
                      <a:gd name="T24" fmla="*/ 14 w 16"/>
                      <a:gd name="T25" fmla="*/ 14 h 16"/>
                      <a:gd name="T26" fmla="*/ 16 w 16"/>
                      <a:gd name="T27" fmla="*/ 12 h 16"/>
                      <a:gd name="T28" fmla="*/ 16 w 16"/>
                      <a:gd name="T29" fmla="*/ 10 h 16"/>
                      <a:gd name="T30" fmla="*/ 16 w 16"/>
                      <a:gd name="T31" fmla="*/ 6 h 16"/>
                      <a:gd name="T32" fmla="*/ 16 w 16"/>
                      <a:gd name="T33" fmla="*/ 6 h 16"/>
                      <a:gd name="T34" fmla="*/ 16 w 16"/>
                      <a:gd name="T35" fmla="*/ 4 h 16"/>
                      <a:gd name="T36" fmla="*/ 12 w 16"/>
                      <a:gd name="T37" fmla="*/ 2 h 16"/>
                      <a:gd name="T38" fmla="*/ 10 w 16"/>
                      <a:gd name="T39" fmla="*/ 0 h 16"/>
                      <a:gd name="T40" fmla="*/ 6 w 16"/>
                      <a:gd name="T41" fmla="*/ 0 h 16"/>
                      <a:gd name="T42" fmla="*/ 16 w 16"/>
                      <a:gd name="T43" fmla="*/ 6 h 16"/>
                      <a:gd name="T44" fmla="*/ 16 w 16"/>
                      <a:gd name="T45" fmla="*/ 6 h 16"/>
                      <a:gd name="T46" fmla="*/ 14 w 16"/>
                      <a:gd name="T47" fmla="*/ 12 h 16"/>
                      <a:gd name="T48" fmla="*/ 10 w 16"/>
                      <a:gd name="T49" fmla="*/ 14 h 16"/>
                      <a:gd name="T50" fmla="*/ 10 w 16"/>
                      <a:gd name="T51" fmla="*/ 14 h 16"/>
                      <a:gd name="T52" fmla="*/ 6 w 16"/>
                      <a:gd name="T53" fmla="*/ 14 h 16"/>
                      <a:gd name="T54" fmla="*/ 2 w 16"/>
                      <a:gd name="T55" fmla="*/ 10 h 16"/>
                      <a:gd name="T56" fmla="*/ 2 w 16"/>
                      <a:gd name="T57" fmla="*/ 10 h 16"/>
                      <a:gd name="T58" fmla="*/ 4 w 16"/>
                      <a:gd name="T59" fmla="*/ 4 h 16"/>
                      <a:gd name="T60" fmla="*/ 8 w 16"/>
                      <a:gd name="T61" fmla="*/ 2 h 16"/>
                      <a:gd name="T62" fmla="*/ 8 w 16"/>
                      <a:gd name="T63" fmla="*/ 2 h 16"/>
                      <a:gd name="T64" fmla="*/ 12 w 16"/>
                      <a:gd name="T65" fmla="*/ 2 h 16"/>
                      <a:gd name="T66" fmla="*/ 16 w 16"/>
                      <a:gd name="T67" fmla="*/ 6 h 1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16"/>
                      <a:gd name="T103" fmla="*/ 0 h 16"/>
                      <a:gd name="T104" fmla="*/ 16 w 16"/>
                      <a:gd name="T105" fmla="*/ 16 h 16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16" h="16">
                        <a:moveTo>
                          <a:pt x="6" y="0"/>
                        </a:moveTo>
                        <a:lnTo>
                          <a:pt x="6" y="0"/>
                        </a:lnTo>
                        <a:lnTo>
                          <a:pt x="4" y="2"/>
                        </a:lnTo>
                        <a:lnTo>
                          <a:pt x="2" y="4"/>
                        </a:lnTo>
                        <a:lnTo>
                          <a:pt x="0" y="6"/>
                        </a:lnTo>
                        <a:lnTo>
                          <a:pt x="0" y="10"/>
                        </a:lnTo>
                        <a:lnTo>
                          <a:pt x="2" y="12"/>
                        </a:lnTo>
                        <a:lnTo>
                          <a:pt x="4" y="14"/>
                        </a:lnTo>
                        <a:lnTo>
                          <a:pt x="8" y="16"/>
                        </a:lnTo>
                        <a:lnTo>
                          <a:pt x="10" y="16"/>
                        </a:lnTo>
                        <a:lnTo>
                          <a:pt x="14" y="14"/>
                        </a:lnTo>
                        <a:lnTo>
                          <a:pt x="16" y="12"/>
                        </a:lnTo>
                        <a:lnTo>
                          <a:pt x="16" y="10"/>
                        </a:lnTo>
                        <a:lnTo>
                          <a:pt x="16" y="6"/>
                        </a:lnTo>
                        <a:lnTo>
                          <a:pt x="16" y="4"/>
                        </a:lnTo>
                        <a:lnTo>
                          <a:pt x="12" y="2"/>
                        </a:lnTo>
                        <a:lnTo>
                          <a:pt x="10" y="0"/>
                        </a:lnTo>
                        <a:lnTo>
                          <a:pt x="6" y="0"/>
                        </a:lnTo>
                        <a:close/>
                        <a:moveTo>
                          <a:pt x="16" y="6"/>
                        </a:moveTo>
                        <a:lnTo>
                          <a:pt x="16" y="6"/>
                        </a:lnTo>
                        <a:lnTo>
                          <a:pt x="14" y="12"/>
                        </a:lnTo>
                        <a:lnTo>
                          <a:pt x="10" y="14"/>
                        </a:lnTo>
                        <a:lnTo>
                          <a:pt x="6" y="14"/>
                        </a:lnTo>
                        <a:lnTo>
                          <a:pt x="2" y="10"/>
                        </a:lnTo>
                        <a:lnTo>
                          <a:pt x="4" y="4"/>
                        </a:lnTo>
                        <a:lnTo>
                          <a:pt x="8" y="2"/>
                        </a:lnTo>
                        <a:lnTo>
                          <a:pt x="12" y="2"/>
                        </a:lnTo>
                        <a:lnTo>
                          <a:pt x="16" y="6"/>
                        </a:lnTo>
                        <a:close/>
                      </a:path>
                    </a:pathLst>
                  </a:custGeom>
                  <a:solidFill>
                    <a:srgbClr val="9AB0C6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32" name="Freeform 492"/>
                  <p:cNvSpPr>
                    <a:spLocks/>
                  </p:cNvSpPr>
                  <p:nvPr/>
                </p:nvSpPr>
                <p:spPr bwMode="auto">
                  <a:xfrm>
                    <a:off x="2030" y="3646"/>
                    <a:ext cx="16" cy="16"/>
                  </a:xfrm>
                  <a:custGeom>
                    <a:avLst/>
                    <a:gdLst>
                      <a:gd name="T0" fmla="*/ 6 w 16"/>
                      <a:gd name="T1" fmla="*/ 0 h 16"/>
                      <a:gd name="T2" fmla="*/ 6 w 16"/>
                      <a:gd name="T3" fmla="*/ 0 h 16"/>
                      <a:gd name="T4" fmla="*/ 4 w 16"/>
                      <a:gd name="T5" fmla="*/ 2 h 16"/>
                      <a:gd name="T6" fmla="*/ 2 w 16"/>
                      <a:gd name="T7" fmla="*/ 4 h 16"/>
                      <a:gd name="T8" fmla="*/ 0 w 16"/>
                      <a:gd name="T9" fmla="*/ 6 h 16"/>
                      <a:gd name="T10" fmla="*/ 0 w 16"/>
                      <a:gd name="T11" fmla="*/ 10 h 16"/>
                      <a:gd name="T12" fmla="*/ 0 w 16"/>
                      <a:gd name="T13" fmla="*/ 10 h 16"/>
                      <a:gd name="T14" fmla="*/ 2 w 16"/>
                      <a:gd name="T15" fmla="*/ 12 h 16"/>
                      <a:gd name="T16" fmla="*/ 4 w 16"/>
                      <a:gd name="T17" fmla="*/ 14 h 16"/>
                      <a:gd name="T18" fmla="*/ 8 w 16"/>
                      <a:gd name="T19" fmla="*/ 16 h 16"/>
                      <a:gd name="T20" fmla="*/ 10 w 16"/>
                      <a:gd name="T21" fmla="*/ 16 h 16"/>
                      <a:gd name="T22" fmla="*/ 10 w 16"/>
                      <a:gd name="T23" fmla="*/ 16 h 16"/>
                      <a:gd name="T24" fmla="*/ 14 w 16"/>
                      <a:gd name="T25" fmla="*/ 14 h 16"/>
                      <a:gd name="T26" fmla="*/ 16 w 16"/>
                      <a:gd name="T27" fmla="*/ 12 h 16"/>
                      <a:gd name="T28" fmla="*/ 16 w 16"/>
                      <a:gd name="T29" fmla="*/ 10 h 16"/>
                      <a:gd name="T30" fmla="*/ 16 w 16"/>
                      <a:gd name="T31" fmla="*/ 6 h 16"/>
                      <a:gd name="T32" fmla="*/ 16 w 16"/>
                      <a:gd name="T33" fmla="*/ 6 h 16"/>
                      <a:gd name="T34" fmla="*/ 16 w 16"/>
                      <a:gd name="T35" fmla="*/ 4 h 16"/>
                      <a:gd name="T36" fmla="*/ 12 w 16"/>
                      <a:gd name="T37" fmla="*/ 2 h 16"/>
                      <a:gd name="T38" fmla="*/ 10 w 16"/>
                      <a:gd name="T39" fmla="*/ 0 h 16"/>
                      <a:gd name="T40" fmla="*/ 6 w 16"/>
                      <a:gd name="T41" fmla="*/ 0 h 1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6"/>
                      <a:gd name="T64" fmla="*/ 0 h 16"/>
                      <a:gd name="T65" fmla="*/ 16 w 16"/>
                      <a:gd name="T66" fmla="*/ 16 h 1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6" h="16">
                        <a:moveTo>
                          <a:pt x="6" y="0"/>
                        </a:moveTo>
                        <a:lnTo>
                          <a:pt x="6" y="0"/>
                        </a:lnTo>
                        <a:lnTo>
                          <a:pt x="4" y="2"/>
                        </a:lnTo>
                        <a:lnTo>
                          <a:pt x="2" y="4"/>
                        </a:lnTo>
                        <a:lnTo>
                          <a:pt x="0" y="6"/>
                        </a:lnTo>
                        <a:lnTo>
                          <a:pt x="0" y="10"/>
                        </a:lnTo>
                        <a:lnTo>
                          <a:pt x="2" y="12"/>
                        </a:lnTo>
                        <a:lnTo>
                          <a:pt x="4" y="14"/>
                        </a:lnTo>
                        <a:lnTo>
                          <a:pt x="8" y="16"/>
                        </a:lnTo>
                        <a:lnTo>
                          <a:pt x="10" y="16"/>
                        </a:lnTo>
                        <a:lnTo>
                          <a:pt x="14" y="14"/>
                        </a:lnTo>
                        <a:lnTo>
                          <a:pt x="16" y="12"/>
                        </a:lnTo>
                        <a:lnTo>
                          <a:pt x="16" y="10"/>
                        </a:lnTo>
                        <a:lnTo>
                          <a:pt x="16" y="6"/>
                        </a:lnTo>
                        <a:lnTo>
                          <a:pt x="16" y="4"/>
                        </a:lnTo>
                        <a:lnTo>
                          <a:pt x="12" y="2"/>
                        </a:lnTo>
                        <a:lnTo>
                          <a:pt x="10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33" name="Freeform 493"/>
                  <p:cNvSpPr>
                    <a:spLocks/>
                  </p:cNvSpPr>
                  <p:nvPr/>
                </p:nvSpPr>
                <p:spPr bwMode="auto">
                  <a:xfrm>
                    <a:off x="2032" y="3648"/>
                    <a:ext cx="14" cy="12"/>
                  </a:xfrm>
                  <a:custGeom>
                    <a:avLst/>
                    <a:gdLst>
                      <a:gd name="T0" fmla="*/ 14 w 14"/>
                      <a:gd name="T1" fmla="*/ 4 h 12"/>
                      <a:gd name="T2" fmla="*/ 14 w 14"/>
                      <a:gd name="T3" fmla="*/ 4 h 12"/>
                      <a:gd name="T4" fmla="*/ 12 w 14"/>
                      <a:gd name="T5" fmla="*/ 10 h 12"/>
                      <a:gd name="T6" fmla="*/ 8 w 14"/>
                      <a:gd name="T7" fmla="*/ 12 h 12"/>
                      <a:gd name="T8" fmla="*/ 8 w 14"/>
                      <a:gd name="T9" fmla="*/ 12 h 12"/>
                      <a:gd name="T10" fmla="*/ 4 w 14"/>
                      <a:gd name="T11" fmla="*/ 12 h 12"/>
                      <a:gd name="T12" fmla="*/ 0 w 14"/>
                      <a:gd name="T13" fmla="*/ 8 h 12"/>
                      <a:gd name="T14" fmla="*/ 0 w 14"/>
                      <a:gd name="T15" fmla="*/ 8 h 12"/>
                      <a:gd name="T16" fmla="*/ 2 w 14"/>
                      <a:gd name="T17" fmla="*/ 2 h 12"/>
                      <a:gd name="T18" fmla="*/ 6 w 14"/>
                      <a:gd name="T19" fmla="*/ 0 h 12"/>
                      <a:gd name="T20" fmla="*/ 6 w 14"/>
                      <a:gd name="T21" fmla="*/ 0 h 12"/>
                      <a:gd name="T22" fmla="*/ 10 w 14"/>
                      <a:gd name="T23" fmla="*/ 0 h 12"/>
                      <a:gd name="T24" fmla="*/ 14 w 14"/>
                      <a:gd name="T25" fmla="*/ 4 h 12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14"/>
                      <a:gd name="T40" fmla="*/ 0 h 12"/>
                      <a:gd name="T41" fmla="*/ 14 w 14"/>
                      <a:gd name="T42" fmla="*/ 12 h 12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14" h="12">
                        <a:moveTo>
                          <a:pt x="14" y="4"/>
                        </a:moveTo>
                        <a:lnTo>
                          <a:pt x="14" y="4"/>
                        </a:lnTo>
                        <a:lnTo>
                          <a:pt x="12" y="10"/>
                        </a:lnTo>
                        <a:lnTo>
                          <a:pt x="8" y="12"/>
                        </a:lnTo>
                        <a:lnTo>
                          <a:pt x="4" y="12"/>
                        </a:lnTo>
                        <a:lnTo>
                          <a:pt x="0" y="8"/>
                        </a:lnTo>
                        <a:lnTo>
                          <a:pt x="2" y="2"/>
                        </a:lnTo>
                        <a:lnTo>
                          <a:pt x="6" y="0"/>
                        </a:lnTo>
                        <a:lnTo>
                          <a:pt x="10" y="0"/>
                        </a:lnTo>
                        <a:lnTo>
                          <a:pt x="14" y="4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34" name="Freeform 494"/>
                  <p:cNvSpPr>
                    <a:spLocks noEditPoints="1"/>
                  </p:cNvSpPr>
                  <p:nvPr/>
                </p:nvSpPr>
                <p:spPr bwMode="auto">
                  <a:xfrm>
                    <a:off x="2048" y="3810"/>
                    <a:ext cx="16" cy="16"/>
                  </a:xfrm>
                  <a:custGeom>
                    <a:avLst/>
                    <a:gdLst>
                      <a:gd name="T0" fmla="*/ 6 w 16"/>
                      <a:gd name="T1" fmla="*/ 0 h 16"/>
                      <a:gd name="T2" fmla="*/ 6 w 16"/>
                      <a:gd name="T3" fmla="*/ 0 h 16"/>
                      <a:gd name="T4" fmla="*/ 4 w 16"/>
                      <a:gd name="T5" fmla="*/ 2 h 16"/>
                      <a:gd name="T6" fmla="*/ 2 w 16"/>
                      <a:gd name="T7" fmla="*/ 4 h 16"/>
                      <a:gd name="T8" fmla="*/ 0 w 16"/>
                      <a:gd name="T9" fmla="*/ 8 h 16"/>
                      <a:gd name="T10" fmla="*/ 0 w 16"/>
                      <a:gd name="T11" fmla="*/ 10 h 16"/>
                      <a:gd name="T12" fmla="*/ 0 w 16"/>
                      <a:gd name="T13" fmla="*/ 10 h 16"/>
                      <a:gd name="T14" fmla="*/ 2 w 16"/>
                      <a:gd name="T15" fmla="*/ 14 h 16"/>
                      <a:gd name="T16" fmla="*/ 4 w 16"/>
                      <a:gd name="T17" fmla="*/ 16 h 16"/>
                      <a:gd name="T18" fmla="*/ 8 w 16"/>
                      <a:gd name="T19" fmla="*/ 16 h 16"/>
                      <a:gd name="T20" fmla="*/ 10 w 16"/>
                      <a:gd name="T21" fmla="*/ 16 h 16"/>
                      <a:gd name="T22" fmla="*/ 10 w 16"/>
                      <a:gd name="T23" fmla="*/ 16 h 16"/>
                      <a:gd name="T24" fmla="*/ 14 w 16"/>
                      <a:gd name="T25" fmla="*/ 16 h 16"/>
                      <a:gd name="T26" fmla="*/ 16 w 16"/>
                      <a:gd name="T27" fmla="*/ 14 h 16"/>
                      <a:gd name="T28" fmla="*/ 16 w 16"/>
                      <a:gd name="T29" fmla="*/ 10 h 16"/>
                      <a:gd name="T30" fmla="*/ 16 w 16"/>
                      <a:gd name="T31" fmla="*/ 6 h 16"/>
                      <a:gd name="T32" fmla="*/ 16 w 16"/>
                      <a:gd name="T33" fmla="*/ 6 h 16"/>
                      <a:gd name="T34" fmla="*/ 16 w 16"/>
                      <a:gd name="T35" fmla="*/ 4 h 16"/>
                      <a:gd name="T36" fmla="*/ 12 w 16"/>
                      <a:gd name="T37" fmla="*/ 2 h 16"/>
                      <a:gd name="T38" fmla="*/ 10 w 16"/>
                      <a:gd name="T39" fmla="*/ 0 h 16"/>
                      <a:gd name="T40" fmla="*/ 6 w 16"/>
                      <a:gd name="T41" fmla="*/ 0 h 16"/>
                      <a:gd name="T42" fmla="*/ 16 w 16"/>
                      <a:gd name="T43" fmla="*/ 8 h 16"/>
                      <a:gd name="T44" fmla="*/ 16 w 16"/>
                      <a:gd name="T45" fmla="*/ 8 h 16"/>
                      <a:gd name="T46" fmla="*/ 14 w 16"/>
                      <a:gd name="T47" fmla="*/ 12 h 16"/>
                      <a:gd name="T48" fmla="*/ 10 w 16"/>
                      <a:gd name="T49" fmla="*/ 16 h 16"/>
                      <a:gd name="T50" fmla="*/ 10 w 16"/>
                      <a:gd name="T51" fmla="*/ 16 h 16"/>
                      <a:gd name="T52" fmla="*/ 6 w 16"/>
                      <a:gd name="T53" fmla="*/ 14 h 16"/>
                      <a:gd name="T54" fmla="*/ 2 w 16"/>
                      <a:gd name="T55" fmla="*/ 10 h 16"/>
                      <a:gd name="T56" fmla="*/ 2 w 16"/>
                      <a:gd name="T57" fmla="*/ 10 h 16"/>
                      <a:gd name="T58" fmla="*/ 4 w 16"/>
                      <a:gd name="T59" fmla="*/ 6 h 16"/>
                      <a:gd name="T60" fmla="*/ 8 w 16"/>
                      <a:gd name="T61" fmla="*/ 2 h 16"/>
                      <a:gd name="T62" fmla="*/ 8 w 16"/>
                      <a:gd name="T63" fmla="*/ 2 h 16"/>
                      <a:gd name="T64" fmla="*/ 12 w 16"/>
                      <a:gd name="T65" fmla="*/ 2 h 16"/>
                      <a:gd name="T66" fmla="*/ 16 w 16"/>
                      <a:gd name="T67" fmla="*/ 8 h 1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16"/>
                      <a:gd name="T103" fmla="*/ 0 h 16"/>
                      <a:gd name="T104" fmla="*/ 16 w 16"/>
                      <a:gd name="T105" fmla="*/ 16 h 16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16" h="16">
                        <a:moveTo>
                          <a:pt x="6" y="0"/>
                        </a:moveTo>
                        <a:lnTo>
                          <a:pt x="6" y="0"/>
                        </a:lnTo>
                        <a:lnTo>
                          <a:pt x="4" y="2"/>
                        </a:lnTo>
                        <a:lnTo>
                          <a:pt x="2" y="4"/>
                        </a:lnTo>
                        <a:lnTo>
                          <a:pt x="0" y="8"/>
                        </a:lnTo>
                        <a:lnTo>
                          <a:pt x="0" y="10"/>
                        </a:lnTo>
                        <a:lnTo>
                          <a:pt x="2" y="14"/>
                        </a:lnTo>
                        <a:lnTo>
                          <a:pt x="4" y="16"/>
                        </a:lnTo>
                        <a:lnTo>
                          <a:pt x="8" y="16"/>
                        </a:lnTo>
                        <a:lnTo>
                          <a:pt x="10" y="16"/>
                        </a:lnTo>
                        <a:lnTo>
                          <a:pt x="14" y="16"/>
                        </a:lnTo>
                        <a:lnTo>
                          <a:pt x="16" y="14"/>
                        </a:lnTo>
                        <a:lnTo>
                          <a:pt x="16" y="10"/>
                        </a:lnTo>
                        <a:lnTo>
                          <a:pt x="16" y="6"/>
                        </a:lnTo>
                        <a:lnTo>
                          <a:pt x="16" y="4"/>
                        </a:lnTo>
                        <a:lnTo>
                          <a:pt x="12" y="2"/>
                        </a:lnTo>
                        <a:lnTo>
                          <a:pt x="10" y="0"/>
                        </a:lnTo>
                        <a:lnTo>
                          <a:pt x="6" y="0"/>
                        </a:lnTo>
                        <a:close/>
                        <a:moveTo>
                          <a:pt x="16" y="8"/>
                        </a:moveTo>
                        <a:lnTo>
                          <a:pt x="16" y="8"/>
                        </a:lnTo>
                        <a:lnTo>
                          <a:pt x="14" y="12"/>
                        </a:lnTo>
                        <a:lnTo>
                          <a:pt x="10" y="16"/>
                        </a:lnTo>
                        <a:lnTo>
                          <a:pt x="6" y="14"/>
                        </a:lnTo>
                        <a:lnTo>
                          <a:pt x="2" y="10"/>
                        </a:lnTo>
                        <a:lnTo>
                          <a:pt x="4" y="6"/>
                        </a:lnTo>
                        <a:lnTo>
                          <a:pt x="8" y="2"/>
                        </a:lnTo>
                        <a:lnTo>
                          <a:pt x="12" y="2"/>
                        </a:lnTo>
                        <a:lnTo>
                          <a:pt x="16" y="8"/>
                        </a:lnTo>
                        <a:close/>
                      </a:path>
                    </a:pathLst>
                  </a:custGeom>
                  <a:solidFill>
                    <a:srgbClr val="9AB0C6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35" name="Freeform 495"/>
                  <p:cNvSpPr>
                    <a:spLocks/>
                  </p:cNvSpPr>
                  <p:nvPr/>
                </p:nvSpPr>
                <p:spPr bwMode="auto">
                  <a:xfrm>
                    <a:off x="2048" y="3810"/>
                    <a:ext cx="16" cy="16"/>
                  </a:xfrm>
                  <a:custGeom>
                    <a:avLst/>
                    <a:gdLst>
                      <a:gd name="T0" fmla="*/ 6 w 16"/>
                      <a:gd name="T1" fmla="*/ 0 h 16"/>
                      <a:gd name="T2" fmla="*/ 6 w 16"/>
                      <a:gd name="T3" fmla="*/ 0 h 16"/>
                      <a:gd name="T4" fmla="*/ 4 w 16"/>
                      <a:gd name="T5" fmla="*/ 2 h 16"/>
                      <a:gd name="T6" fmla="*/ 2 w 16"/>
                      <a:gd name="T7" fmla="*/ 4 h 16"/>
                      <a:gd name="T8" fmla="*/ 0 w 16"/>
                      <a:gd name="T9" fmla="*/ 8 h 16"/>
                      <a:gd name="T10" fmla="*/ 0 w 16"/>
                      <a:gd name="T11" fmla="*/ 10 h 16"/>
                      <a:gd name="T12" fmla="*/ 0 w 16"/>
                      <a:gd name="T13" fmla="*/ 10 h 16"/>
                      <a:gd name="T14" fmla="*/ 2 w 16"/>
                      <a:gd name="T15" fmla="*/ 14 h 16"/>
                      <a:gd name="T16" fmla="*/ 4 w 16"/>
                      <a:gd name="T17" fmla="*/ 16 h 16"/>
                      <a:gd name="T18" fmla="*/ 8 w 16"/>
                      <a:gd name="T19" fmla="*/ 16 h 16"/>
                      <a:gd name="T20" fmla="*/ 10 w 16"/>
                      <a:gd name="T21" fmla="*/ 16 h 16"/>
                      <a:gd name="T22" fmla="*/ 10 w 16"/>
                      <a:gd name="T23" fmla="*/ 16 h 16"/>
                      <a:gd name="T24" fmla="*/ 14 w 16"/>
                      <a:gd name="T25" fmla="*/ 16 h 16"/>
                      <a:gd name="T26" fmla="*/ 16 w 16"/>
                      <a:gd name="T27" fmla="*/ 14 h 16"/>
                      <a:gd name="T28" fmla="*/ 16 w 16"/>
                      <a:gd name="T29" fmla="*/ 10 h 16"/>
                      <a:gd name="T30" fmla="*/ 16 w 16"/>
                      <a:gd name="T31" fmla="*/ 6 h 16"/>
                      <a:gd name="T32" fmla="*/ 16 w 16"/>
                      <a:gd name="T33" fmla="*/ 6 h 16"/>
                      <a:gd name="T34" fmla="*/ 16 w 16"/>
                      <a:gd name="T35" fmla="*/ 4 h 16"/>
                      <a:gd name="T36" fmla="*/ 12 w 16"/>
                      <a:gd name="T37" fmla="*/ 2 h 16"/>
                      <a:gd name="T38" fmla="*/ 10 w 16"/>
                      <a:gd name="T39" fmla="*/ 0 h 16"/>
                      <a:gd name="T40" fmla="*/ 6 w 16"/>
                      <a:gd name="T41" fmla="*/ 0 h 1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6"/>
                      <a:gd name="T64" fmla="*/ 0 h 16"/>
                      <a:gd name="T65" fmla="*/ 16 w 16"/>
                      <a:gd name="T66" fmla="*/ 16 h 1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6" h="16">
                        <a:moveTo>
                          <a:pt x="6" y="0"/>
                        </a:moveTo>
                        <a:lnTo>
                          <a:pt x="6" y="0"/>
                        </a:lnTo>
                        <a:lnTo>
                          <a:pt x="4" y="2"/>
                        </a:lnTo>
                        <a:lnTo>
                          <a:pt x="2" y="4"/>
                        </a:lnTo>
                        <a:lnTo>
                          <a:pt x="0" y="8"/>
                        </a:lnTo>
                        <a:lnTo>
                          <a:pt x="0" y="10"/>
                        </a:lnTo>
                        <a:lnTo>
                          <a:pt x="2" y="14"/>
                        </a:lnTo>
                        <a:lnTo>
                          <a:pt x="4" y="16"/>
                        </a:lnTo>
                        <a:lnTo>
                          <a:pt x="8" y="16"/>
                        </a:lnTo>
                        <a:lnTo>
                          <a:pt x="10" y="16"/>
                        </a:lnTo>
                        <a:lnTo>
                          <a:pt x="14" y="16"/>
                        </a:lnTo>
                        <a:lnTo>
                          <a:pt x="16" y="14"/>
                        </a:lnTo>
                        <a:lnTo>
                          <a:pt x="16" y="10"/>
                        </a:lnTo>
                        <a:lnTo>
                          <a:pt x="16" y="6"/>
                        </a:lnTo>
                        <a:lnTo>
                          <a:pt x="16" y="4"/>
                        </a:lnTo>
                        <a:lnTo>
                          <a:pt x="12" y="2"/>
                        </a:lnTo>
                        <a:lnTo>
                          <a:pt x="10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36" name="Freeform 496"/>
                  <p:cNvSpPr>
                    <a:spLocks/>
                  </p:cNvSpPr>
                  <p:nvPr/>
                </p:nvSpPr>
                <p:spPr bwMode="auto">
                  <a:xfrm>
                    <a:off x="2050" y="3812"/>
                    <a:ext cx="14" cy="14"/>
                  </a:xfrm>
                  <a:custGeom>
                    <a:avLst/>
                    <a:gdLst>
                      <a:gd name="T0" fmla="*/ 14 w 14"/>
                      <a:gd name="T1" fmla="*/ 6 h 14"/>
                      <a:gd name="T2" fmla="*/ 14 w 14"/>
                      <a:gd name="T3" fmla="*/ 6 h 14"/>
                      <a:gd name="T4" fmla="*/ 12 w 14"/>
                      <a:gd name="T5" fmla="*/ 10 h 14"/>
                      <a:gd name="T6" fmla="*/ 8 w 14"/>
                      <a:gd name="T7" fmla="*/ 14 h 14"/>
                      <a:gd name="T8" fmla="*/ 8 w 14"/>
                      <a:gd name="T9" fmla="*/ 14 h 14"/>
                      <a:gd name="T10" fmla="*/ 4 w 14"/>
                      <a:gd name="T11" fmla="*/ 12 h 14"/>
                      <a:gd name="T12" fmla="*/ 0 w 14"/>
                      <a:gd name="T13" fmla="*/ 8 h 14"/>
                      <a:gd name="T14" fmla="*/ 0 w 14"/>
                      <a:gd name="T15" fmla="*/ 8 h 14"/>
                      <a:gd name="T16" fmla="*/ 2 w 14"/>
                      <a:gd name="T17" fmla="*/ 4 h 14"/>
                      <a:gd name="T18" fmla="*/ 6 w 14"/>
                      <a:gd name="T19" fmla="*/ 0 h 14"/>
                      <a:gd name="T20" fmla="*/ 6 w 14"/>
                      <a:gd name="T21" fmla="*/ 0 h 14"/>
                      <a:gd name="T22" fmla="*/ 10 w 14"/>
                      <a:gd name="T23" fmla="*/ 0 h 14"/>
                      <a:gd name="T24" fmla="*/ 14 w 14"/>
                      <a:gd name="T25" fmla="*/ 6 h 14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14"/>
                      <a:gd name="T40" fmla="*/ 0 h 14"/>
                      <a:gd name="T41" fmla="*/ 14 w 14"/>
                      <a:gd name="T42" fmla="*/ 14 h 14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14" h="14">
                        <a:moveTo>
                          <a:pt x="14" y="6"/>
                        </a:moveTo>
                        <a:lnTo>
                          <a:pt x="14" y="6"/>
                        </a:lnTo>
                        <a:lnTo>
                          <a:pt x="12" y="10"/>
                        </a:lnTo>
                        <a:lnTo>
                          <a:pt x="8" y="14"/>
                        </a:lnTo>
                        <a:lnTo>
                          <a:pt x="4" y="12"/>
                        </a:lnTo>
                        <a:lnTo>
                          <a:pt x="0" y="8"/>
                        </a:lnTo>
                        <a:lnTo>
                          <a:pt x="2" y="4"/>
                        </a:lnTo>
                        <a:lnTo>
                          <a:pt x="6" y="0"/>
                        </a:lnTo>
                        <a:lnTo>
                          <a:pt x="10" y="0"/>
                        </a:lnTo>
                        <a:lnTo>
                          <a:pt x="14" y="6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37" name="Freeform 497"/>
                  <p:cNvSpPr>
                    <a:spLocks noEditPoints="1"/>
                  </p:cNvSpPr>
                  <p:nvPr/>
                </p:nvSpPr>
                <p:spPr bwMode="auto">
                  <a:xfrm>
                    <a:off x="2070" y="4118"/>
                    <a:ext cx="16" cy="16"/>
                  </a:xfrm>
                  <a:custGeom>
                    <a:avLst/>
                    <a:gdLst>
                      <a:gd name="T0" fmla="*/ 6 w 16"/>
                      <a:gd name="T1" fmla="*/ 0 h 16"/>
                      <a:gd name="T2" fmla="*/ 6 w 16"/>
                      <a:gd name="T3" fmla="*/ 0 h 16"/>
                      <a:gd name="T4" fmla="*/ 4 w 16"/>
                      <a:gd name="T5" fmla="*/ 2 h 16"/>
                      <a:gd name="T6" fmla="*/ 2 w 16"/>
                      <a:gd name="T7" fmla="*/ 4 h 16"/>
                      <a:gd name="T8" fmla="*/ 0 w 16"/>
                      <a:gd name="T9" fmla="*/ 6 h 16"/>
                      <a:gd name="T10" fmla="*/ 0 w 16"/>
                      <a:gd name="T11" fmla="*/ 10 h 16"/>
                      <a:gd name="T12" fmla="*/ 0 w 16"/>
                      <a:gd name="T13" fmla="*/ 10 h 16"/>
                      <a:gd name="T14" fmla="*/ 2 w 16"/>
                      <a:gd name="T15" fmla="*/ 12 h 16"/>
                      <a:gd name="T16" fmla="*/ 4 w 16"/>
                      <a:gd name="T17" fmla="*/ 14 h 16"/>
                      <a:gd name="T18" fmla="*/ 6 w 16"/>
                      <a:gd name="T19" fmla="*/ 16 h 16"/>
                      <a:gd name="T20" fmla="*/ 10 w 16"/>
                      <a:gd name="T21" fmla="*/ 16 h 16"/>
                      <a:gd name="T22" fmla="*/ 10 w 16"/>
                      <a:gd name="T23" fmla="*/ 16 h 16"/>
                      <a:gd name="T24" fmla="*/ 12 w 16"/>
                      <a:gd name="T25" fmla="*/ 14 h 16"/>
                      <a:gd name="T26" fmla="*/ 14 w 16"/>
                      <a:gd name="T27" fmla="*/ 12 h 16"/>
                      <a:gd name="T28" fmla="*/ 16 w 16"/>
                      <a:gd name="T29" fmla="*/ 10 h 16"/>
                      <a:gd name="T30" fmla="*/ 16 w 16"/>
                      <a:gd name="T31" fmla="*/ 6 h 16"/>
                      <a:gd name="T32" fmla="*/ 16 w 16"/>
                      <a:gd name="T33" fmla="*/ 6 h 16"/>
                      <a:gd name="T34" fmla="*/ 14 w 16"/>
                      <a:gd name="T35" fmla="*/ 4 h 16"/>
                      <a:gd name="T36" fmla="*/ 12 w 16"/>
                      <a:gd name="T37" fmla="*/ 0 h 16"/>
                      <a:gd name="T38" fmla="*/ 10 w 16"/>
                      <a:gd name="T39" fmla="*/ 0 h 16"/>
                      <a:gd name="T40" fmla="*/ 6 w 16"/>
                      <a:gd name="T41" fmla="*/ 0 h 16"/>
                      <a:gd name="T42" fmla="*/ 14 w 16"/>
                      <a:gd name="T43" fmla="*/ 6 h 16"/>
                      <a:gd name="T44" fmla="*/ 14 w 16"/>
                      <a:gd name="T45" fmla="*/ 6 h 16"/>
                      <a:gd name="T46" fmla="*/ 14 w 16"/>
                      <a:gd name="T47" fmla="*/ 12 h 16"/>
                      <a:gd name="T48" fmla="*/ 10 w 16"/>
                      <a:gd name="T49" fmla="*/ 14 h 16"/>
                      <a:gd name="T50" fmla="*/ 10 w 16"/>
                      <a:gd name="T51" fmla="*/ 14 h 16"/>
                      <a:gd name="T52" fmla="*/ 4 w 16"/>
                      <a:gd name="T53" fmla="*/ 14 h 16"/>
                      <a:gd name="T54" fmla="*/ 2 w 16"/>
                      <a:gd name="T55" fmla="*/ 10 h 16"/>
                      <a:gd name="T56" fmla="*/ 2 w 16"/>
                      <a:gd name="T57" fmla="*/ 10 h 16"/>
                      <a:gd name="T58" fmla="*/ 2 w 16"/>
                      <a:gd name="T59" fmla="*/ 4 h 16"/>
                      <a:gd name="T60" fmla="*/ 6 w 16"/>
                      <a:gd name="T61" fmla="*/ 2 h 16"/>
                      <a:gd name="T62" fmla="*/ 6 w 16"/>
                      <a:gd name="T63" fmla="*/ 2 h 16"/>
                      <a:gd name="T64" fmla="*/ 12 w 16"/>
                      <a:gd name="T65" fmla="*/ 2 h 16"/>
                      <a:gd name="T66" fmla="*/ 14 w 16"/>
                      <a:gd name="T67" fmla="*/ 6 h 1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16"/>
                      <a:gd name="T103" fmla="*/ 0 h 16"/>
                      <a:gd name="T104" fmla="*/ 16 w 16"/>
                      <a:gd name="T105" fmla="*/ 16 h 16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16" h="16">
                        <a:moveTo>
                          <a:pt x="6" y="0"/>
                        </a:moveTo>
                        <a:lnTo>
                          <a:pt x="6" y="0"/>
                        </a:lnTo>
                        <a:lnTo>
                          <a:pt x="4" y="2"/>
                        </a:lnTo>
                        <a:lnTo>
                          <a:pt x="2" y="4"/>
                        </a:lnTo>
                        <a:lnTo>
                          <a:pt x="0" y="6"/>
                        </a:lnTo>
                        <a:lnTo>
                          <a:pt x="0" y="10"/>
                        </a:lnTo>
                        <a:lnTo>
                          <a:pt x="2" y="12"/>
                        </a:lnTo>
                        <a:lnTo>
                          <a:pt x="4" y="14"/>
                        </a:lnTo>
                        <a:lnTo>
                          <a:pt x="6" y="16"/>
                        </a:lnTo>
                        <a:lnTo>
                          <a:pt x="10" y="16"/>
                        </a:lnTo>
                        <a:lnTo>
                          <a:pt x="12" y="14"/>
                        </a:lnTo>
                        <a:lnTo>
                          <a:pt x="14" y="12"/>
                        </a:lnTo>
                        <a:lnTo>
                          <a:pt x="16" y="10"/>
                        </a:lnTo>
                        <a:lnTo>
                          <a:pt x="16" y="6"/>
                        </a:lnTo>
                        <a:lnTo>
                          <a:pt x="14" y="4"/>
                        </a:lnTo>
                        <a:lnTo>
                          <a:pt x="12" y="0"/>
                        </a:lnTo>
                        <a:lnTo>
                          <a:pt x="10" y="0"/>
                        </a:lnTo>
                        <a:lnTo>
                          <a:pt x="6" y="0"/>
                        </a:lnTo>
                        <a:close/>
                        <a:moveTo>
                          <a:pt x="14" y="6"/>
                        </a:moveTo>
                        <a:lnTo>
                          <a:pt x="14" y="6"/>
                        </a:lnTo>
                        <a:lnTo>
                          <a:pt x="14" y="12"/>
                        </a:lnTo>
                        <a:lnTo>
                          <a:pt x="10" y="14"/>
                        </a:lnTo>
                        <a:lnTo>
                          <a:pt x="4" y="14"/>
                        </a:lnTo>
                        <a:lnTo>
                          <a:pt x="2" y="10"/>
                        </a:lnTo>
                        <a:lnTo>
                          <a:pt x="2" y="4"/>
                        </a:lnTo>
                        <a:lnTo>
                          <a:pt x="6" y="2"/>
                        </a:lnTo>
                        <a:lnTo>
                          <a:pt x="12" y="2"/>
                        </a:lnTo>
                        <a:lnTo>
                          <a:pt x="14" y="6"/>
                        </a:lnTo>
                        <a:close/>
                      </a:path>
                    </a:pathLst>
                  </a:custGeom>
                  <a:solidFill>
                    <a:srgbClr val="9AB0C6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38" name="Freeform 498"/>
                  <p:cNvSpPr>
                    <a:spLocks/>
                  </p:cNvSpPr>
                  <p:nvPr/>
                </p:nvSpPr>
                <p:spPr bwMode="auto">
                  <a:xfrm>
                    <a:off x="2070" y="4118"/>
                    <a:ext cx="16" cy="16"/>
                  </a:xfrm>
                  <a:custGeom>
                    <a:avLst/>
                    <a:gdLst>
                      <a:gd name="T0" fmla="*/ 6 w 16"/>
                      <a:gd name="T1" fmla="*/ 0 h 16"/>
                      <a:gd name="T2" fmla="*/ 6 w 16"/>
                      <a:gd name="T3" fmla="*/ 0 h 16"/>
                      <a:gd name="T4" fmla="*/ 4 w 16"/>
                      <a:gd name="T5" fmla="*/ 2 h 16"/>
                      <a:gd name="T6" fmla="*/ 2 w 16"/>
                      <a:gd name="T7" fmla="*/ 4 h 16"/>
                      <a:gd name="T8" fmla="*/ 0 w 16"/>
                      <a:gd name="T9" fmla="*/ 6 h 16"/>
                      <a:gd name="T10" fmla="*/ 0 w 16"/>
                      <a:gd name="T11" fmla="*/ 10 h 16"/>
                      <a:gd name="T12" fmla="*/ 0 w 16"/>
                      <a:gd name="T13" fmla="*/ 10 h 16"/>
                      <a:gd name="T14" fmla="*/ 2 w 16"/>
                      <a:gd name="T15" fmla="*/ 12 h 16"/>
                      <a:gd name="T16" fmla="*/ 4 w 16"/>
                      <a:gd name="T17" fmla="*/ 14 h 16"/>
                      <a:gd name="T18" fmla="*/ 6 w 16"/>
                      <a:gd name="T19" fmla="*/ 16 h 16"/>
                      <a:gd name="T20" fmla="*/ 10 w 16"/>
                      <a:gd name="T21" fmla="*/ 16 h 16"/>
                      <a:gd name="T22" fmla="*/ 10 w 16"/>
                      <a:gd name="T23" fmla="*/ 16 h 16"/>
                      <a:gd name="T24" fmla="*/ 12 w 16"/>
                      <a:gd name="T25" fmla="*/ 14 h 16"/>
                      <a:gd name="T26" fmla="*/ 14 w 16"/>
                      <a:gd name="T27" fmla="*/ 12 h 16"/>
                      <a:gd name="T28" fmla="*/ 16 w 16"/>
                      <a:gd name="T29" fmla="*/ 10 h 16"/>
                      <a:gd name="T30" fmla="*/ 16 w 16"/>
                      <a:gd name="T31" fmla="*/ 6 h 16"/>
                      <a:gd name="T32" fmla="*/ 16 w 16"/>
                      <a:gd name="T33" fmla="*/ 6 h 16"/>
                      <a:gd name="T34" fmla="*/ 14 w 16"/>
                      <a:gd name="T35" fmla="*/ 4 h 16"/>
                      <a:gd name="T36" fmla="*/ 12 w 16"/>
                      <a:gd name="T37" fmla="*/ 0 h 16"/>
                      <a:gd name="T38" fmla="*/ 10 w 16"/>
                      <a:gd name="T39" fmla="*/ 0 h 16"/>
                      <a:gd name="T40" fmla="*/ 6 w 16"/>
                      <a:gd name="T41" fmla="*/ 0 h 1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6"/>
                      <a:gd name="T64" fmla="*/ 0 h 16"/>
                      <a:gd name="T65" fmla="*/ 16 w 16"/>
                      <a:gd name="T66" fmla="*/ 16 h 1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6" h="16">
                        <a:moveTo>
                          <a:pt x="6" y="0"/>
                        </a:moveTo>
                        <a:lnTo>
                          <a:pt x="6" y="0"/>
                        </a:lnTo>
                        <a:lnTo>
                          <a:pt x="4" y="2"/>
                        </a:lnTo>
                        <a:lnTo>
                          <a:pt x="2" y="4"/>
                        </a:lnTo>
                        <a:lnTo>
                          <a:pt x="0" y="6"/>
                        </a:lnTo>
                        <a:lnTo>
                          <a:pt x="0" y="10"/>
                        </a:lnTo>
                        <a:lnTo>
                          <a:pt x="2" y="12"/>
                        </a:lnTo>
                        <a:lnTo>
                          <a:pt x="4" y="14"/>
                        </a:lnTo>
                        <a:lnTo>
                          <a:pt x="6" y="16"/>
                        </a:lnTo>
                        <a:lnTo>
                          <a:pt x="10" y="16"/>
                        </a:lnTo>
                        <a:lnTo>
                          <a:pt x="12" y="14"/>
                        </a:lnTo>
                        <a:lnTo>
                          <a:pt x="14" y="12"/>
                        </a:lnTo>
                        <a:lnTo>
                          <a:pt x="16" y="10"/>
                        </a:lnTo>
                        <a:lnTo>
                          <a:pt x="16" y="6"/>
                        </a:lnTo>
                        <a:lnTo>
                          <a:pt x="14" y="4"/>
                        </a:lnTo>
                        <a:lnTo>
                          <a:pt x="12" y="0"/>
                        </a:lnTo>
                        <a:lnTo>
                          <a:pt x="10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39" name="Freeform 499"/>
                  <p:cNvSpPr>
                    <a:spLocks/>
                  </p:cNvSpPr>
                  <p:nvPr/>
                </p:nvSpPr>
                <p:spPr bwMode="auto">
                  <a:xfrm>
                    <a:off x="2072" y="4120"/>
                    <a:ext cx="12" cy="12"/>
                  </a:xfrm>
                  <a:custGeom>
                    <a:avLst/>
                    <a:gdLst>
                      <a:gd name="T0" fmla="*/ 12 w 12"/>
                      <a:gd name="T1" fmla="*/ 4 h 12"/>
                      <a:gd name="T2" fmla="*/ 12 w 12"/>
                      <a:gd name="T3" fmla="*/ 4 h 12"/>
                      <a:gd name="T4" fmla="*/ 12 w 12"/>
                      <a:gd name="T5" fmla="*/ 10 h 12"/>
                      <a:gd name="T6" fmla="*/ 8 w 12"/>
                      <a:gd name="T7" fmla="*/ 12 h 12"/>
                      <a:gd name="T8" fmla="*/ 8 w 12"/>
                      <a:gd name="T9" fmla="*/ 12 h 12"/>
                      <a:gd name="T10" fmla="*/ 2 w 12"/>
                      <a:gd name="T11" fmla="*/ 12 h 12"/>
                      <a:gd name="T12" fmla="*/ 0 w 12"/>
                      <a:gd name="T13" fmla="*/ 8 h 12"/>
                      <a:gd name="T14" fmla="*/ 0 w 12"/>
                      <a:gd name="T15" fmla="*/ 8 h 12"/>
                      <a:gd name="T16" fmla="*/ 0 w 12"/>
                      <a:gd name="T17" fmla="*/ 2 h 12"/>
                      <a:gd name="T18" fmla="*/ 4 w 12"/>
                      <a:gd name="T19" fmla="*/ 0 h 12"/>
                      <a:gd name="T20" fmla="*/ 4 w 12"/>
                      <a:gd name="T21" fmla="*/ 0 h 12"/>
                      <a:gd name="T22" fmla="*/ 10 w 12"/>
                      <a:gd name="T23" fmla="*/ 0 h 12"/>
                      <a:gd name="T24" fmla="*/ 12 w 12"/>
                      <a:gd name="T25" fmla="*/ 4 h 12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12"/>
                      <a:gd name="T40" fmla="*/ 0 h 12"/>
                      <a:gd name="T41" fmla="*/ 12 w 12"/>
                      <a:gd name="T42" fmla="*/ 12 h 12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12" h="12">
                        <a:moveTo>
                          <a:pt x="12" y="4"/>
                        </a:moveTo>
                        <a:lnTo>
                          <a:pt x="12" y="4"/>
                        </a:lnTo>
                        <a:lnTo>
                          <a:pt x="12" y="10"/>
                        </a:lnTo>
                        <a:lnTo>
                          <a:pt x="8" y="12"/>
                        </a:lnTo>
                        <a:lnTo>
                          <a:pt x="2" y="12"/>
                        </a:lnTo>
                        <a:lnTo>
                          <a:pt x="0" y="8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lnTo>
                          <a:pt x="10" y="0"/>
                        </a:lnTo>
                        <a:lnTo>
                          <a:pt x="12" y="4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40" name="Freeform 500"/>
                  <p:cNvSpPr>
                    <a:spLocks/>
                  </p:cNvSpPr>
                  <p:nvPr/>
                </p:nvSpPr>
                <p:spPr bwMode="auto">
                  <a:xfrm>
                    <a:off x="2418" y="3798"/>
                    <a:ext cx="98" cy="154"/>
                  </a:xfrm>
                  <a:custGeom>
                    <a:avLst/>
                    <a:gdLst>
                      <a:gd name="T0" fmla="*/ 48 w 98"/>
                      <a:gd name="T1" fmla="*/ 0 h 154"/>
                      <a:gd name="T2" fmla="*/ 48 w 98"/>
                      <a:gd name="T3" fmla="*/ 0 h 154"/>
                      <a:gd name="T4" fmla="*/ 58 w 98"/>
                      <a:gd name="T5" fmla="*/ 4 h 154"/>
                      <a:gd name="T6" fmla="*/ 76 w 98"/>
                      <a:gd name="T7" fmla="*/ 14 h 154"/>
                      <a:gd name="T8" fmla="*/ 86 w 98"/>
                      <a:gd name="T9" fmla="*/ 20 h 154"/>
                      <a:gd name="T10" fmla="*/ 92 w 98"/>
                      <a:gd name="T11" fmla="*/ 30 h 154"/>
                      <a:gd name="T12" fmla="*/ 98 w 98"/>
                      <a:gd name="T13" fmla="*/ 40 h 154"/>
                      <a:gd name="T14" fmla="*/ 98 w 98"/>
                      <a:gd name="T15" fmla="*/ 46 h 154"/>
                      <a:gd name="T16" fmla="*/ 96 w 98"/>
                      <a:gd name="T17" fmla="*/ 52 h 154"/>
                      <a:gd name="T18" fmla="*/ 86 w 98"/>
                      <a:gd name="T19" fmla="*/ 86 h 154"/>
                      <a:gd name="T20" fmla="*/ 86 w 98"/>
                      <a:gd name="T21" fmla="*/ 86 h 154"/>
                      <a:gd name="T22" fmla="*/ 90 w 98"/>
                      <a:gd name="T23" fmla="*/ 92 h 154"/>
                      <a:gd name="T24" fmla="*/ 94 w 98"/>
                      <a:gd name="T25" fmla="*/ 106 h 154"/>
                      <a:gd name="T26" fmla="*/ 96 w 98"/>
                      <a:gd name="T27" fmla="*/ 114 h 154"/>
                      <a:gd name="T28" fmla="*/ 94 w 98"/>
                      <a:gd name="T29" fmla="*/ 124 h 154"/>
                      <a:gd name="T30" fmla="*/ 92 w 98"/>
                      <a:gd name="T31" fmla="*/ 130 h 154"/>
                      <a:gd name="T32" fmla="*/ 86 w 98"/>
                      <a:gd name="T33" fmla="*/ 136 h 154"/>
                      <a:gd name="T34" fmla="*/ 86 w 98"/>
                      <a:gd name="T35" fmla="*/ 136 h 154"/>
                      <a:gd name="T36" fmla="*/ 66 w 98"/>
                      <a:gd name="T37" fmla="*/ 146 h 154"/>
                      <a:gd name="T38" fmla="*/ 54 w 98"/>
                      <a:gd name="T39" fmla="*/ 150 h 154"/>
                      <a:gd name="T40" fmla="*/ 42 w 98"/>
                      <a:gd name="T41" fmla="*/ 154 h 154"/>
                      <a:gd name="T42" fmla="*/ 30 w 98"/>
                      <a:gd name="T43" fmla="*/ 154 h 154"/>
                      <a:gd name="T44" fmla="*/ 18 w 98"/>
                      <a:gd name="T45" fmla="*/ 152 h 154"/>
                      <a:gd name="T46" fmla="*/ 14 w 98"/>
                      <a:gd name="T47" fmla="*/ 150 h 154"/>
                      <a:gd name="T48" fmla="*/ 10 w 98"/>
                      <a:gd name="T49" fmla="*/ 146 h 154"/>
                      <a:gd name="T50" fmla="*/ 6 w 98"/>
                      <a:gd name="T51" fmla="*/ 142 h 154"/>
                      <a:gd name="T52" fmla="*/ 2 w 98"/>
                      <a:gd name="T53" fmla="*/ 136 h 154"/>
                      <a:gd name="T54" fmla="*/ 2 w 98"/>
                      <a:gd name="T55" fmla="*/ 136 h 154"/>
                      <a:gd name="T56" fmla="*/ 2 w 98"/>
                      <a:gd name="T57" fmla="*/ 128 h 154"/>
                      <a:gd name="T58" fmla="*/ 0 w 98"/>
                      <a:gd name="T59" fmla="*/ 120 h 154"/>
                      <a:gd name="T60" fmla="*/ 4 w 98"/>
                      <a:gd name="T61" fmla="*/ 100 h 154"/>
                      <a:gd name="T62" fmla="*/ 12 w 98"/>
                      <a:gd name="T63" fmla="*/ 78 h 154"/>
                      <a:gd name="T64" fmla="*/ 20 w 98"/>
                      <a:gd name="T65" fmla="*/ 56 h 154"/>
                      <a:gd name="T66" fmla="*/ 40 w 98"/>
                      <a:gd name="T67" fmla="*/ 16 h 154"/>
                      <a:gd name="T68" fmla="*/ 48 w 98"/>
                      <a:gd name="T69" fmla="*/ 0 h 154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98"/>
                      <a:gd name="T106" fmla="*/ 0 h 154"/>
                      <a:gd name="T107" fmla="*/ 98 w 98"/>
                      <a:gd name="T108" fmla="*/ 154 h 154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98" h="154">
                        <a:moveTo>
                          <a:pt x="48" y="0"/>
                        </a:moveTo>
                        <a:lnTo>
                          <a:pt x="48" y="0"/>
                        </a:lnTo>
                        <a:lnTo>
                          <a:pt x="58" y="4"/>
                        </a:lnTo>
                        <a:lnTo>
                          <a:pt x="76" y="14"/>
                        </a:lnTo>
                        <a:lnTo>
                          <a:pt x="86" y="20"/>
                        </a:lnTo>
                        <a:lnTo>
                          <a:pt x="92" y="30"/>
                        </a:lnTo>
                        <a:lnTo>
                          <a:pt x="98" y="40"/>
                        </a:lnTo>
                        <a:lnTo>
                          <a:pt x="98" y="46"/>
                        </a:lnTo>
                        <a:lnTo>
                          <a:pt x="96" y="52"/>
                        </a:lnTo>
                        <a:lnTo>
                          <a:pt x="86" y="86"/>
                        </a:lnTo>
                        <a:lnTo>
                          <a:pt x="90" y="92"/>
                        </a:lnTo>
                        <a:lnTo>
                          <a:pt x="94" y="106"/>
                        </a:lnTo>
                        <a:lnTo>
                          <a:pt x="96" y="114"/>
                        </a:lnTo>
                        <a:lnTo>
                          <a:pt x="94" y="124"/>
                        </a:lnTo>
                        <a:lnTo>
                          <a:pt x="92" y="130"/>
                        </a:lnTo>
                        <a:lnTo>
                          <a:pt x="86" y="136"/>
                        </a:lnTo>
                        <a:lnTo>
                          <a:pt x="66" y="146"/>
                        </a:lnTo>
                        <a:lnTo>
                          <a:pt x="54" y="150"/>
                        </a:lnTo>
                        <a:lnTo>
                          <a:pt x="42" y="154"/>
                        </a:lnTo>
                        <a:lnTo>
                          <a:pt x="30" y="154"/>
                        </a:lnTo>
                        <a:lnTo>
                          <a:pt x="18" y="152"/>
                        </a:lnTo>
                        <a:lnTo>
                          <a:pt x="14" y="150"/>
                        </a:lnTo>
                        <a:lnTo>
                          <a:pt x="10" y="146"/>
                        </a:lnTo>
                        <a:lnTo>
                          <a:pt x="6" y="142"/>
                        </a:lnTo>
                        <a:lnTo>
                          <a:pt x="2" y="136"/>
                        </a:lnTo>
                        <a:lnTo>
                          <a:pt x="2" y="128"/>
                        </a:lnTo>
                        <a:lnTo>
                          <a:pt x="0" y="120"/>
                        </a:lnTo>
                        <a:lnTo>
                          <a:pt x="4" y="100"/>
                        </a:lnTo>
                        <a:lnTo>
                          <a:pt x="12" y="78"/>
                        </a:lnTo>
                        <a:lnTo>
                          <a:pt x="20" y="56"/>
                        </a:lnTo>
                        <a:lnTo>
                          <a:pt x="40" y="16"/>
                        </a:lnTo>
                        <a:lnTo>
                          <a:pt x="48" y="0"/>
                        </a:lnTo>
                        <a:close/>
                      </a:path>
                    </a:pathLst>
                  </a:custGeom>
                  <a:solidFill>
                    <a:srgbClr val="EB9E5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41" name="Freeform 501"/>
                  <p:cNvSpPr>
                    <a:spLocks/>
                  </p:cNvSpPr>
                  <p:nvPr/>
                </p:nvSpPr>
                <p:spPr bwMode="auto">
                  <a:xfrm>
                    <a:off x="2418" y="3798"/>
                    <a:ext cx="98" cy="154"/>
                  </a:xfrm>
                  <a:custGeom>
                    <a:avLst/>
                    <a:gdLst>
                      <a:gd name="T0" fmla="*/ 48 w 98"/>
                      <a:gd name="T1" fmla="*/ 0 h 154"/>
                      <a:gd name="T2" fmla="*/ 48 w 98"/>
                      <a:gd name="T3" fmla="*/ 0 h 154"/>
                      <a:gd name="T4" fmla="*/ 58 w 98"/>
                      <a:gd name="T5" fmla="*/ 4 h 154"/>
                      <a:gd name="T6" fmla="*/ 76 w 98"/>
                      <a:gd name="T7" fmla="*/ 14 h 154"/>
                      <a:gd name="T8" fmla="*/ 86 w 98"/>
                      <a:gd name="T9" fmla="*/ 20 h 154"/>
                      <a:gd name="T10" fmla="*/ 92 w 98"/>
                      <a:gd name="T11" fmla="*/ 30 h 154"/>
                      <a:gd name="T12" fmla="*/ 98 w 98"/>
                      <a:gd name="T13" fmla="*/ 40 h 154"/>
                      <a:gd name="T14" fmla="*/ 98 w 98"/>
                      <a:gd name="T15" fmla="*/ 46 h 154"/>
                      <a:gd name="T16" fmla="*/ 96 w 98"/>
                      <a:gd name="T17" fmla="*/ 52 h 154"/>
                      <a:gd name="T18" fmla="*/ 86 w 98"/>
                      <a:gd name="T19" fmla="*/ 86 h 154"/>
                      <a:gd name="T20" fmla="*/ 86 w 98"/>
                      <a:gd name="T21" fmla="*/ 86 h 154"/>
                      <a:gd name="T22" fmla="*/ 90 w 98"/>
                      <a:gd name="T23" fmla="*/ 92 h 154"/>
                      <a:gd name="T24" fmla="*/ 94 w 98"/>
                      <a:gd name="T25" fmla="*/ 106 h 154"/>
                      <a:gd name="T26" fmla="*/ 96 w 98"/>
                      <a:gd name="T27" fmla="*/ 114 h 154"/>
                      <a:gd name="T28" fmla="*/ 94 w 98"/>
                      <a:gd name="T29" fmla="*/ 124 h 154"/>
                      <a:gd name="T30" fmla="*/ 92 w 98"/>
                      <a:gd name="T31" fmla="*/ 130 h 154"/>
                      <a:gd name="T32" fmla="*/ 86 w 98"/>
                      <a:gd name="T33" fmla="*/ 136 h 154"/>
                      <a:gd name="T34" fmla="*/ 86 w 98"/>
                      <a:gd name="T35" fmla="*/ 136 h 154"/>
                      <a:gd name="T36" fmla="*/ 66 w 98"/>
                      <a:gd name="T37" fmla="*/ 146 h 154"/>
                      <a:gd name="T38" fmla="*/ 54 w 98"/>
                      <a:gd name="T39" fmla="*/ 150 h 154"/>
                      <a:gd name="T40" fmla="*/ 42 w 98"/>
                      <a:gd name="T41" fmla="*/ 154 h 154"/>
                      <a:gd name="T42" fmla="*/ 30 w 98"/>
                      <a:gd name="T43" fmla="*/ 154 h 154"/>
                      <a:gd name="T44" fmla="*/ 18 w 98"/>
                      <a:gd name="T45" fmla="*/ 152 h 154"/>
                      <a:gd name="T46" fmla="*/ 14 w 98"/>
                      <a:gd name="T47" fmla="*/ 150 h 154"/>
                      <a:gd name="T48" fmla="*/ 10 w 98"/>
                      <a:gd name="T49" fmla="*/ 146 h 154"/>
                      <a:gd name="T50" fmla="*/ 6 w 98"/>
                      <a:gd name="T51" fmla="*/ 142 h 154"/>
                      <a:gd name="T52" fmla="*/ 2 w 98"/>
                      <a:gd name="T53" fmla="*/ 136 h 154"/>
                      <a:gd name="T54" fmla="*/ 2 w 98"/>
                      <a:gd name="T55" fmla="*/ 136 h 154"/>
                      <a:gd name="T56" fmla="*/ 2 w 98"/>
                      <a:gd name="T57" fmla="*/ 128 h 154"/>
                      <a:gd name="T58" fmla="*/ 0 w 98"/>
                      <a:gd name="T59" fmla="*/ 120 h 154"/>
                      <a:gd name="T60" fmla="*/ 4 w 98"/>
                      <a:gd name="T61" fmla="*/ 100 h 154"/>
                      <a:gd name="T62" fmla="*/ 12 w 98"/>
                      <a:gd name="T63" fmla="*/ 78 h 154"/>
                      <a:gd name="T64" fmla="*/ 20 w 98"/>
                      <a:gd name="T65" fmla="*/ 56 h 154"/>
                      <a:gd name="T66" fmla="*/ 40 w 98"/>
                      <a:gd name="T67" fmla="*/ 16 h 154"/>
                      <a:gd name="T68" fmla="*/ 48 w 98"/>
                      <a:gd name="T69" fmla="*/ 0 h 154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98"/>
                      <a:gd name="T106" fmla="*/ 0 h 154"/>
                      <a:gd name="T107" fmla="*/ 98 w 98"/>
                      <a:gd name="T108" fmla="*/ 154 h 154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98" h="154">
                        <a:moveTo>
                          <a:pt x="48" y="0"/>
                        </a:moveTo>
                        <a:lnTo>
                          <a:pt x="48" y="0"/>
                        </a:lnTo>
                        <a:lnTo>
                          <a:pt x="58" y="4"/>
                        </a:lnTo>
                        <a:lnTo>
                          <a:pt x="76" y="14"/>
                        </a:lnTo>
                        <a:lnTo>
                          <a:pt x="86" y="20"/>
                        </a:lnTo>
                        <a:lnTo>
                          <a:pt x="92" y="30"/>
                        </a:lnTo>
                        <a:lnTo>
                          <a:pt x="98" y="40"/>
                        </a:lnTo>
                        <a:lnTo>
                          <a:pt x="98" y="46"/>
                        </a:lnTo>
                        <a:lnTo>
                          <a:pt x="96" y="52"/>
                        </a:lnTo>
                        <a:lnTo>
                          <a:pt x="86" y="86"/>
                        </a:lnTo>
                        <a:lnTo>
                          <a:pt x="90" y="92"/>
                        </a:lnTo>
                        <a:lnTo>
                          <a:pt x="94" y="106"/>
                        </a:lnTo>
                        <a:lnTo>
                          <a:pt x="96" y="114"/>
                        </a:lnTo>
                        <a:lnTo>
                          <a:pt x="94" y="124"/>
                        </a:lnTo>
                        <a:lnTo>
                          <a:pt x="92" y="130"/>
                        </a:lnTo>
                        <a:lnTo>
                          <a:pt x="86" y="136"/>
                        </a:lnTo>
                        <a:lnTo>
                          <a:pt x="66" y="146"/>
                        </a:lnTo>
                        <a:lnTo>
                          <a:pt x="54" y="150"/>
                        </a:lnTo>
                        <a:lnTo>
                          <a:pt x="42" y="154"/>
                        </a:lnTo>
                        <a:lnTo>
                          <a:pt x="30" y="154"/>
                        </a:lnTo>
                        <a:lnTo>
                          <a:pt x="18" y="152"/>
                        </a:lnTo>
                        <a:lnTo>
                          <a:pt x="14" y="150"/>
                        </a:lnTo>
                        <a:lnTo>
                          <a:pt x="10" y="146"/>
                        </a:lnTo>
                        <a:lnTo>
                          <a:pt x="6" y="142"/>
                        </a:lnTo>
                        <a:lnTo>
                          <a:pt x="2" y="136"/>
                        </a:lnTo>
                        <a:lnTo>
                          <a:pt x="2" y="128"/>
                        </a:lnTo>
                        <a:lnTo>
                          <a:pt x="0" y="120"/>
                        </a:lnTo>
                        <a:lnTo>
                          <a:pt x="4" y="100"/>
                        </a:lnTo>
                        <a:lnTo>
                          <a:pt x="12" y="78"/>
                        </a:lnTo>
                        <a:lnTo>
                          <a:pt x="20" y="56"/>
                        </a:lnTo>
                        <a:lnTo>
                          <a:pt x="40" y="16"/>
                        </a:lnTo>
                        <a:lnTo>
                          <a:pt x="48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42" name="Freeform 502"/>
                  <p:cNvSpPr>
                    <a:spLocks/>
                  </p:cNvSpPr>
                  <p:nvPr/>
                </p:nvSpPr>
                <p:spPr bwMode="auto">
                  <a:xfrm>
                    <a:off x="2144" y="3618"/>
                    <a:ext cx="392" cy="530"/>
                  </a:xfrm>
                  <a:custGeom>
                    <a:avLst/>
                    <a:gdLst>
                      <a:gd name="T0" fmla="*/ 312 w 392"/>
                      <a:gd name="T1" fmla="*/ 470 h 530"/>
                      <a:gd name="T2" fmla="*/ 312 w 392"/>
                      <a:gd name="T3" fmla="*/ 470 h 530"/>
                      <a:gd name="T4" fmla="*/ 308 w 392"/>
                      <a:gd name="T5" fmla="*/ 482 h 530"/>
                      <a:gd name="T6" fmla="*/ 302 w 392"/>
                      <a:gd name="T7" fmla="*/ 492 h 530"/>
                      <a:gd name="T8" fmla="*/ 294 w 392"/>
                      <a:gd name="T9" fmla="*/ 500 h 530"/>
                      <a:gd name="T10" fmla="*/ 288 w 392"/>
                      <a:gd name="T11" fmla="*/ 502 h 530"/>
                      <a:gd name="T12" fmla="*/ 284 w 392"/>
                      <a:gd name="T13" fmla="*/ 502 h 530"/>
                      <a:gd name="T14" fmla="*/ 16 w 392"/>
                      <a:gd name="T15" fmla="*/ 530 h 530"/>
                      <a:gd name="T16" fmla="*/ 16 w 392"/>
                      <a:gd name="T17" fmla="*/ 530 h 530"/>
                      <a:gd name="T18" fmla="*/ 8 w 392"/>
                      <a:gd name="T19" fmla="*/ 528 h 530"/>
                      <a:gd name="T20" fmla="*/ 4 w 392"/>
                      <a:gd name="T21" fmla="*/ 522 h 530"/>
                      <a:gd name="T22" fmla="*/ 0 w 392"/>
                      <a:gd name="T23" fmla="*/ 514 h 530"/>
                      <a:gd name="T24" fmla="*/ 0 w 392"/>
                      <a:gd name="T25" fmla="*/ 506 h 530"/>
                      <a:gd name="T26" fmla="*/ 84 w 392"/>
                      <a:gd name="T27" fmla="*/ 38 h 530"/>
                      <a:gd name="T28" fmla="*/ 84 w 392"/>
                      <a:gd name="T29" fmla="*/ 38 h 530"/>
                      <a:gd name="T30" fmla="*/ 86 w 392"/>
                      <a:gd name="T31" fmla="*/ 28 h 530"/>
                      <a:gd name="T32" fmla="*/ 92 w 392"/>
                      <a:gd name="T33" fmla="*/ 20 h 530"/>
                      <a:gd name="T34" fmla="*/ 100 w 392"/>
                      <a:gd name="T35" fmla="*/ 14 h 530"/>
                      <a:gd name="T36" fmla="*/ 108 w 392"/>
                      <a:gd name="T37" fmla="*/ 12 h 530"/>
                      <a:gd name="T38" fmla="*/ 376 w 392"/>
                      <a:gd name="T39" fmla="*/ 0 h 530"/>
                      <a:gd name="T40" fmla="*/ 376 w 392"/>
                      <a:gd name="T41" fmla="*/ 0 h 530"/>
                      <a:gd name="T42" fmla="*/ 384 w 392"/>
                      <a:gd name="T43" fmla="*/ 2 h 530"/>
                      <a:gd name="T44" fmla="*/ 390 w 392"/>
                      <a:gd name="T45" fmla="*/ 6 h 530"/>
                      <a:gd name="T46" fmla="*/ 392 w 392"/>
                      <a:gd name="T47" fmla="*/ 14 h 530"/>
                      <a:gd name="T48" fmla="*/ 392 w 392"/>
                      <a:gd name="T49" fmla="*/ 24 h 530"/>
                      <a:gd name="T50" fmla="*/ 312 w 392"/>
                      <a:gd name="T51" fmla="*/ 470 h 530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392"/>
                      <a:gd name="T79" fmla="*/ 0 h 530"/>
                      <a:gd name="T80" fmla="*/ 392 w 392"/>
                      <a:gd name="T81" fmla="*/ 530 h 530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392" h="530">
                        <a:moveTo>
                          <a:pt x="312" y="470"/>
                        </a:moveTo>
                        <a:lnTo>
                          <a:pt x="312" y="470"/>
                        </a:lnTo>
                        <a:lnTo>
                          <a:pt x="308" y="482"/>
                        </a:lnTo>
                        <a:lnTo>
                          <a:pt x="302" y="492"/>
                        </a:lnTo>
                        <a:lnTo>
                          <a:pt x="294" y="500"/>
                        </a:lnTo>
                        <a:lnTo>
                          <a:pt x="288" y="502"/>
                        </a:lnTo>
                        <a:lnTo>
                          <a:pt x="284" y="502"/>
                        </a:lnTo>
                        <a:lnTo>
                          <a:pt x="16" y="530"/>
                        </a:lnTo>
                        <a:lnTo>
                          <a:pt x="8" y="528"/>
                        </a:lnTo>
                        <a:lnTo>
                          <a:pt x="4" y="522"/>
                        </a:lnTo>
                        <a:lnTo>
                          <a:pt x="0" y="514"/>
                        </a:lnTo>
                        <a:lnTo>
                          <a:pt x="0" y="506"/>
                        </a:lnTo>
                        <a:lnTo>
                          <a:pt x="84" y="38"/>
                        </a:lnTo>
                        <a:lnTo>
                          <a:pt x="86" y="28"/>
                        </a:lnTo>
                        <a:lnTo>
                          <a:pt x="92" y="20"/>
                        </a:lnTo>
                        <a:lnTo>
                          <a:pt x="100" y="14"/>
                        </a:lnTo>
                        <a:lnTo>
                          <a:pt x="108" y="12"/>
                        </a:lnTo>
                        <a:lnTo>
                          <a:pt x="376" y="0"/>
                        </a:lnTo>
                        <a:lnTo>
                          <a:pt x="384" y="2"/>
                        </a:lnTo>
                        <a:lnTo>
                          <a:pt x="390" y="6"/>
                        </a:lnTo>
                        <a:lnTo>
                          <a:pt x="392" y="14"/>
                        </a:lnTo>
                        <a:lnTo>
                          <a:pt x="392" y="24"/>
                        </a:lnTo>
                        <a:lnTo>
                          <a:pt x="312" y="470"/>
                        </a:lnTo>
                        <a:close/>
                      </a:path>
                    </a:pathLst>
                  </a:custGeom>
                  <a:solidFill>
                    <a:srgbClr val="A06B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43" name="Freeform 503"/>
                  <p:cNvSpPr>
                    <a:spLocks/>
                  </p:cNvSpPr>
                  <p:nvPr/>
                </p:nvSpPr>
                <p:spPr bwMode="auto">
                  <a:xfrm>
                    <a:off x="2156" y="3616"/>
                    <a:ext cx="392" cy="528"/>
                  </a:xfrm>
                  <a:custGeom>
                    <a:avLst/>
                    <a:gdLst>
                      <a:gd name="T0" fmla="*/ 310 w 392"/>
                      <a:gd name="T1" fmla="*/ 470 h 528"/>
                      <a:gd name="T2" fmla="*/ 310 w 392"/>
                      <a:gd name="T3" fmla="*/ 470 h 528"/>
                      <a:gd name="T4" fmla="*/ 308 w 392"/>
                      <a:gd name="T5" fmla="*/ 480 h 528"/>
                      <a:gd name="T6" fmla="*/ 300 w 392"/>
                      <a:gd name="T7" fmla="*/ 492 h 528"/>
                      <a:gd name="T8" fmla="*/ 292 w 392"/>
                      <a:gd name="T9" fmla="*/ 500 h 528"/>
                      <a:gd name="T10" fmla="*/ 288 w 392"/>
                      <a:gd name="T11" fmla="*/ 502 h 528"/>
                      <a:gd name="T12" fmla="*/ 284 w 392"/>
                      <a:gd name="T13" fmla="*/ 502 h 528"/>
                      <a:gd name="T14" fmla="*/ 16 w 392"/>
                      <a:gd name="T15" fmla="*/ 528 h 528"/>
                      <a:gd name="T16" fmla="*/ 16 w 392"/>
                      <a:gd name="T17" fmla="*/ 528 h 528"/>
                      <a:gd name="T18" fmla="*/ 8 w 392"/>
                      <a:gd name="T19" fmla="*/ 528 h 528"/>
                      <a:gd name="T20" fmla="*/ 2 w 392"/>
                      <a:gd name="T21" fmla="*/ 522 h 528"/>
                      <a:gd name="T22" fmla="*/ 0 w 392"/>
                      <a:gd name="T23" fmla="*/ 514 h 528"/>
                      <a:gd name="T24" fmla="*/ 0 w 392"/>
                      <a:gd name="T25" fmla="*/ 504 h 528"/>
                      <a:gd name="T26" fmla="*/ 82 w 392"/>
                      <a:gd name="T27" fmla="*/ 36 h 528"/>
                      <a:gd name="T28" fmla="*/ 82 w 392"/>
                      <a:gd name="T29" fmla="*/ 36 h 528"/>
                      <a:gd name="T30" fmla="*/ 86 w 392"/>
                      <a:gd name="T31" fmla="*/ 28 h 528"/>
                      <a:gd name="T32" fmla="*/ 92 w 392"/>
                      <a:gd name="T33" fmla="*/ 18 h 528"/>
                      <a:gd name="T34" fmla="*/ 98 w 392"/>
                      <a:gd name="T35" fmla="*/ 14 h 528"/>
                      <a:gd name="T36" fmla="*/ 106 w 392"/>
                      <a:gd name="T37" fmla="*/ 12 h 528"/>
                      <a:gd name="T38" fmla="*/ 376 w 392"/>
                      <a:gd name="T39" fmla="*/ 0 h 528"/>
                      <a:gd name="T40" fmla="*/ 376 w 392"/>
                      <a:gd name="T41" fmla="*/ 0 h 528"/>
                      <a:gd name="T42" fmla="*/ 382 w 392"/>
                      <a:gd name="T43" fmla="*/ 0 h 528"/>
                      <a:gd name="T44" fmla="*/ 388 w 392"/>
                      <a:gd name="T45" fmla="*/ 6 h 528"/>
                      <a:gd name="T46" fmla="*/ 392 w 392"/>
                      <a:gd name="T47" fmla="*/ 14 h 528"/>
                      <a:gd name="T48" fmla="*/ 392 w 392"/>
                      <a:gd name="T49" fmla="*/ 24 h 528"/>
                      <a:gd name="T50" fmla="*/ 310 w 392"/>
                      <a:gd name="T51" fmla="*/ 470 h 528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392"/>
                      <a:gd name="T79" fmla="*/ 0 h 528"/>
                      <a:gd name="T80" fmla="*/ 392 w 392"/>
                      <a:gd name="T81" fmla="*/ 528 h 528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392" h="528">
                        <a:moveTo>
                          <a:pt x="310" y="470"/>
                        </a:moveTo>
                        <a:lnTo>
                          <a:pt x="310" y="470"/>
                        </a:lnTo>
                        <a:lnTo>
                          <a:pt x="308" y="480"/>
                        </a:lnTo>
                        <a:lnTo>
                          <a:pt x="300" y="492"/>
                        </a:lnTo>
                        <a:lnTo>
                          <a:pt x="292" y="500"/>
                        </a:lnTo>
                        <a:lnTo>
                          <a:pt x="288" y="502"/>
                        </a:lnTo>
                        <a:lnTo>
                          <a:pt x="284" y="502"/>
                        </a:lnTo>
                        <a:lnTo>
                          <a:pt x="16" y="528"/>
                        </a:lnTo>
                        <a:lnTo>
                          <a:pt x="8" y="528"/>
                        </a:lnTo>
                        <a:lnTo>
                          <a:pt x="2" y="522"/>
                        </a:lnTo>
                        <a:lnTo>
                          <a:pt x="0" y="514"/>
                        </a:lnTo>
                        <a:lnTo>
                          <a:pt x="0" y="504"/>
                        </a:lnTo>
                        <a:lnTo>
                          <a:pt x="82" y="36"/>
                        </a:lnTo>
                        <a:lnTo>
                          <a:pt x="86" y="28"/>
                        </a:lnTo>
                        <a:lnTo>
                          <a:pt x="92" y="18"/>
                        </a:lnTo>
                        <a:lnTo>
                          <a:pt x="98" y="14"/>
                        </a:lnTo>
                        <a:lnTo>
                          <a:pt x="106" y="12"/>
                        </a:lnTo>
                        <a:lnTo>
                          <a:pt x="376" y="0"/>
                        </a:lnTo>
                        <a:lnTo>
                          <a:pt x="382" y="0"/>
                        </a:lnTo>
                        <a:lnTo>
                          <a:pt x="388" y="6"/>
                        </a:lnTo>
                        <a:lnTo>
                          <a:pt x="392" y="14"/>
                        </a:lnTo>
                        <a:lnTo>
                          <a:pt x="392" y="24"/>
                        </a:lnTo>
                        <a:lnTo>
                          <a:pt x="310" y="470"/>
                        </a:lnTo>
                        <a:close/>
                      </a:path>
                    </a:pathLst>
                  </a:custGeom>
                  <a:solidFill>
                    <a:srgbClr val="80452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44" name="Freeform 504"/>
                  <p:cNvSpPr>
                    <a:spLocks noEditPoints="1"/>
                  </p:cNvSpPr>
                  <p:nvPr/>
                </p:nvSpPr>
                <p:spPr bwMode="auto">
                  <a:xfrm>
                    <a:off x="2394" y="3596"/>
                    <a:ext cx="12" cy="14"/>
                  </a:xfrm>
                  <a:custGeom>
                    <a:avLst/>
                    <a:gdLst>
                      <a:gd name="T0" fmla="*/ 4 w 12"/>
                      <a:gd name="T1" fmla="*/ 0 h 14"/>
                      <a:gd name="T2" fmla="*/ 4 w 12"/>
                      <a:gd name="T3" fmla="*/ 0 h 14"/>
                      <a:gd name="T4" fmla="*/ 0 w 12"/>
                      <a:gd name="T5" fmla="*/ 4 h 14"/>
                      <a:gd name="T6" fmla="*/ 0 w 12"/>
                      <a:gd name="T7" fmla="*/ 8 h 14"/>
                      <a:gd name="T8" fmla="*/ 0 w 12"/>
                      <a:gd name="T9" fmla="*/ 8 h 14"/>
                      <a:gd name="T10" fmla="*/ 2 w 12"/>
                      <a:gd name="T11" fmla="*/ 12 h 14"/>
                      <a:gd name="T12" fmla="*/ 8 w 12"/>
                      <a:gd name="T13" fmla="*/ 14 h 14"/>
                      <a:gd name="T14" fmla="*/ 8 w 12"/>
                      <a:gd name="T15" fmla="*/ 14 h 14"/>
                      <a:gd name="T16" fmla="*/ 12 w 12"/>
                      <a:gd name="T17" fmla="*/ 10 h 14"/>
                      <a:gd name="T18" fmla="*/ 12 w 12"/>
                      <a:gd name="T19" fmla="*/ 6 h 14"/>
                      <a:gd name="T20" fmla="*/ 12 w 12"/>
                      <a:gd name="T21" fmla="*/ 6 h 14"/>
                      <a:gd name="T22" fmla="*/ 10 w 12"/>
                      <a:gd name="T23" fmla="*/ 0 h 14"/>
                      <a:gd name="T24" fmla="*/ 4 w 12"/>
                      <a:gd name="T25" fmla="*/ 0 h 14"/>
                      <a:gd name="T26" fmla="*/ 10 w 12"/>
                      <a:gd name="T27" fmla="*/ 6 h 14"/>
                      <a:gd name="T28" fmla="*/ 10 w 12"/>
                      <a:gd name="T29" fmla="*/ 6 h 14"/>
                      <a:gd name="T30" fmla="*/ 10 w 12"/>
                      <a:gd name="T31" fmla="*/ 8 h 14"/>
                      <a:gd name="T32" fmla="*/ 8 w 12"/>
                      <a:gd name="T33" fmla="*/ 10 h 14"/>
                      <a:gd name="T34" fmla="*/ 8 w 12"/>
                      <a:gd name="T35" fmla="*/ 10 h 14"/>
                      <a:gd name="T36" fmla="*/ 4 w 12"/>
                      <a:gd name="T37" fmla="*/ 10 h 14"/>
                      <a:gd name="T38" fmla="*/ 2 w 12"/>
                      <a:gd name="T39" fmla="*/ 8 h 14"/>
                      <a:gd name="T40" fmla="*/ 2 w 12"/>
                      <a:gd name="T41" fmla="*/ 8 h 14"/>
                      <a:gd name="T42" fmla="*/ 4 w 12"/>
                      <a:gd name="T43" fmla="*/ 4 h 14"/>
                      <a:gd name="T44" fmla="*/ 6 w 12"/>
                      <a:gd name="T45" fmla="*/ 4 h 14"/>
                      <a:gd name="T46" fmla="*/ 6 w 12"/>
                      <a:gd name="T47" fmla="*/ 4 h 14"/>
                      <a:gd name="T48" fmla="*/ 8 w 12"/>
                      <a:gd name="T49" fmla="*/ 4 h 14"/>
                      <a:gd name="T50" fmla="*/ 10 w 12"/>
                      <a:gd name="T51" fmla="*/ 6 h 14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12"/>
                      <a:gd name="T79" fmla="*/ 0 h 14"/>
                      <a:gd name="T80" fmla="*/ 12 w 12"/>
                      <a:gd name="T81" fmla="*/ 14 h 14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12" h="14">
                        <a:moveTo>
                          <a:pt x="4" y="0"/>
                        </a:moveTo>
                        <a:lnTo>
                          <a:pt x="4" y="0"/>
                        </a:lnTo>
                        <a:lnTo>
                          <a:pt x="0" y="4"/>
                        </a:lnTo>
                        <a:lnTo>
                          <a:pt x="0" y="8"/>
                        </a:lnTo>
                        <a:lnTo>
                          <a:pt x="2" y="12"/>
                        </a:lnTo>
                        <a:lnTo>
                          <a:pt x="8" y="14"/>
                        </a:lnTo>
                        <a:lnTo>
                          <a:pt x="12" y="10"/>
                        </a:lnTo>
                        <a:lnTo>
                          <a:pt x="12" y="6"/>
                        </a:lnTo>
                        <a:lnTo>
                          <a:pt x="10" y="0"/>
                        </a:lnTo>
                        <a:lnTo>
                          <a:pt x="4" y="0"/>
                        </a:lnTo>
                        <a:close/>
                        <a:moveTo>
                          <a:pt x="10" y="6"/>
                        </a:moveTo>
                        <a:lnTo>
                          <a:pt x="10" y="6"/>
                        </a:lnTo>
                        <a:lnTo>
                          <a:pt x="10" y="8"/>
                        </a:lnTo>
                        <a:lnTo>
                          <a:pt x="8" y="10"/>
                        </a:lnTo>
                        <a:lnTo>
                          <a:pt x="4" y="10"/>
                        </a:lnTo>
                        <a:lnTo>
                          <a:pt x="2" y="8"/>
                        </a:lnTo>
                        <a:lnTo>
                          <a:pt x="4" y="4"/>
                        </a:lnTo>
                        <a:lnTo>
                          <a:pt x="6" y="4"/>
                        </a:lnTo>
                        <a:lnTo>
                          <a:pt x="8" y="4"/>
                        </a:lnTo>
                        <a:lnTo>
                          <a:pt x="10" y="6"/>
                        </a:lnTo>
                        <a:close/>
                      </a:path>
                    </a:pathLst>
                  </a:custGeom>
                  <a:solidFill>
                    <a:srgbClr val="858585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45" name="Freeform 505"/>
                  <p:cNvSpPr>
                    <a:spLocks/>
                  </p:cNvSpPr>
                  <p:nvPr/>
                </p:nvSpPr>
                <p:spPr bwMode="auto">
                  <a:xfrm>
                    <a:off x="2394" y="3596"/>
                    <a:ext cx="12" cy="14"/>
                  </a:xfrm>
                  <a:custGeom>
                    <a:avLst/>
                    <a:gdLst>
                      <a:gd name="T0" fmla="*/ 4 w 12"/>
                      <a:gd name="T1" fmla="*/ 0 h 14"/>
                      <a:gd name="T2" fmla="*/ 4 w 12"/>
                      <a:gd name="T3" fmla="*/ 0 h 14"/>
                      <a:gd name="T4" fmla="*/ 0 w 12"/>
                      <a:gd name="T5" fmla="*/ 4 h 14"/>
                      <a:gd name="T6" fmla="*/ 0 w 12"/>
                      <a:gd name="T7" fmla="*/ 8 h 14"/>
                      <a:gd name="T8" fmla="*/ 0 w 12"/>
                      <a:gd name="T9" fmla="*/ 8 h 14"/>
                      <a:gd name="T10" fmla="*/ 2 w 12"/>
                      <a:gd name="T11" fmla="*/ 12 h 14"/>
                      <a:gd name="T12" fmla="*/ 8 w 12"/>
                      <a:gd name="T13" fmla="*/ 14 h 14"/>
                      <a:gd name="T14" fmla="*/ 8 w 12"/>
                      <a:gd name="T15" fmla="*/ 14 h 14"/>
                      <a:gd name="T16" fmla="*/ 12 w 12"/>
                      <a:gd name="T17" fmla="*/ 10 h 14"/>
                      <a:gd name="T18" fmla="*/ 12 w 12"/>
                      <a:gd name="T19" fmla="*/ 6 h 14"/>
                      <a:gd name="T20" fmla="*/ 12 w 12"/>
                      <a:gd name="T21" fmla="*/ 6 h 14"/>
                      <a:gd name="T22" fmla="*/ 10 w 12"/>
                      <a:gd name="T23" fmla="*/ 0 h 14"/>
                      <a:gd name="T24" fmla="*/ 4 w 12"/>
                      <a:gd name="T25" fmla="*/ 0 h 14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12"/>
                      <a:gd name="T40" fmla="*/ 0 h 14"/>
                      <a:gd name="T41" fmla="*/ 12 w 12"/>
                      <a:gd name="T42" fmla="*/ 14 h 14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12" h="14">
                        <a:moveTo>
                          <a:pt x="4" y="0"/>
                        </a:moveTo>
                        <a:lnTo>
                          <a:pt x="4" y="0"/>
                        </a:lnTo>
                        <a:lnTo>
                          <a:pt x="0" y="4"/>
                        </a:lnTo>
                        <a:lnTo>
                          <a:pt x="0" y="8"/>
                        </a:lnTo>
                        <a:lnTo>
                          <a:pt x="2" y="12"/>
                        </a:lnTo>
                        <a:lnTo>
                          <a:pt x="8" y="14"/>
                        </a:lnTo>
                        <a:lnTo>
                          <a:pt x="12" y="10"/>
                        </a:lnTo>
                        <a:lnTo>
                          <a:pt x="12" y="6"/>
                        </a:lnTo>
                        <a:lnTo>
                          <a:pt x="10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46" name="Freeform 506"/>
                  <p:cNvSpPr>
                    <a:spLocks/>
                  </p:cNvSpPr>
                  <p:nvPr/>
                </p:nvSpPr>
                <p:spPr bwMode="auto">
                  <a:xfrm>
                    <a:off x="2396" y="3600"/>
                    <a:ext cx="8" cy="6"/>
                  </a:xfrm>
                  <a:custGeom>
                    <a:avLst/>
                    <a:gdLst>
                      <a:gd name="T0" fmla="*/ 8 w 8"/>
                      <a:gd name="T1" fmla="*/ 2 h 6"/>
                      <a:gd name="T2" fmla="*/ 8 w 8"/>
                      <a:gd name="T3" fmla="*/ 2 h 6"/>
                      <a:gd name="T4" fmla="*/ 8 w 8"/>
                      <a:gd name="T5" fmla="*/ 4 h 6"/>
                      <a:gd name="T6" fmla="*/ 6 w 8"/>
                      <a:gd name="T7" fmla="*/ 6 h 6"/>
                      <a:gd name="T8" fmla="*/ 6 w 8"/>
                      <a:gd name="T9" fmla="*/ 6 h 6"/>
                      <a:gd name="T10" fmla="*/ 2 w 8"/>
                      <a:gd name="T11" fmla="*/ 6 h 6"/>
                      <a:gd name="T12" fmla="*/ 0 w 8"/>
                      <a:gd name="T13" fmla="*/ 4 h 6"/>
                      <a:gd name="T14" fmla="*/ 0 w 8"/>
                      <a:gd name="T15" fmla="*/ 4 h 6"/>
                      <a:gd name="T16" fmla="*/ 2 w 8"/>
                      <a:gd name="T17" fmla="*/ 0 h 6"/>
                      <a:gd name="T18" fmla="*/ 4 w 8"/>
                      <a:gd name="T19" fmla="*/ 0 h 6"/>
                      <a:gd name="T20" fmla="*/ 4 w 8"/>
                      <a:gd name="T21" fmla="*/ 0 h 6"/>
                      <a:gd name="T22" fmla="*/ 6 w 8"/>
                      <a:gd name="T23" fmla="*/ 0 h 6"/>
                      <a:gd name="T24" fmla="*/ 8 w 8"/>
                      <a:gd name="T25" fmla="*/ 2 h 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8"/>
                      <a:gd name="T40" fmla="*/ 0 h 6"/>
                      <a:gd name="T41" fmla="*/ 8 w 8"/>
                      <a:gd name="T42" fmla="*/ 6 h 6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8" h="6">
                        <a:moveTo>
                          <a:pt x="8" y="2"/>
                        </a:moveTo>
                        <a:lnTo>
                          <a:pt x="8" y="2"/>
                        </a:lnTo>
                        <a:lnTo>
                          <a:pt x="8" y="4"/>
                        </a:lnTo>
                        <a:lnTo>
                          <a:pt x="6" y="6"/>
                        </a:lnTo>
                        <a:lnTo>
                          <a:pt x="2" y="6"/>
                        </a:lnTo>
                        <a:lnTo>
                          <a:pt x="0" y="4"/>
                        </a:lnTo>
                        <a:lnTo>
                          <a:pt x="2" y="0"/>
                        </a:lnTo>
                        <a:lnTo>
                          <a:pt x="4" y="0"/>
                        </a:lnTo>
                        <a:lnTo>
                          <a:pt x="6" y="0"/>
                        </a:lnTo>
                        <a:lnTo>
                          <a:pt x="8" y="2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47" name="Freeform 507"/>
                  <p:cNvSpPr>
                    <a:spLocks/>
                  </p:cNvSpPr>
                  <p:nvPr/>
                </p:nvSpPr>
                <p:spPr bwMode="auto">
                  <a:xfrm>
                    <a:off x="2312" y="3590"/>
                    <a:ext cx="156" cy="58"/>
                  </a:xfrm>
                  <a:custGeom>
                    <a:avLst/>
                    <a:gdLst>
                      <a:gd name="T0" fmla="*/ 156 w 156"/>
                      <a:gd name="T1" fmla="*/ 24 h 58"/>
                      <a:gd name="T2" fmla="*/ 140 w 156"/>
                      <a:gd name="T3" fmla="*/ 50 h 58"/>
                      <a:gd name="T4" fmla="*/ 0 w 156"/>
                      <a:gd name="T5" fmla="*/ 58 h 58"/>
                      <a:gd name="T6" fmla="*/ 12 w 156"/>
                      <a:gd name="T7" fmla="*/ 28 h 58"/>
                      <a:gd name="T8" fmla="*/ 64 w 156"/>
                      <a:gd name="T9" fmla="*/ 22 h 58"/>
                      <a:gd name="T10" fmla="*/ 64 w 156"/>
                      <a:gd name="T11" fmla="*/ 22 h 58"/>
                      <a:gd name="T12" fmla="*/ 86 w 156"/>
                      <a:gd name="T13" fmla="*/ 4 h 58"/>
                      <a:gd name="T14" fmla="*/ 86 w 156"/>
                      <a:gd name="T15" fmla="*/ 4 h 58"/>
                      <a:gd name="T16" fmla="*/ 90 w 156"/>
                      <a:gd name="T17" fmla="*/ 2 h 58"/>
                      <a:gd name="T18" fmla="*/ 96 w 156"/>
                      <a:gd name="T19" fmla="*/ 0 h 58"/>
                      <a:gd name="T20" fmla="*/ 102 w 156"/>
                      <a:gd name="T21" fmla="*/ 0 h 58"/>
                      <a:gd name="T22" fmla="*/ 108 w 156"/>
                      <a:gd name="T23" fmla="*/ 0 h 58"/>
                      <a:gd name="T24" fmla="*/ 112 w 156"/>
                      <a:gd name="T25" fmla="*/ 4 h 58"/>
                      <a:gd name="T26" fmla="*/ 116 w 156"/>
                      <a:gd name="T27" fmla="*/ 8 h 58"/>
                      <a:gd name="T28" fmla="*/ 116 w 156"/>
                      <a:gd name="T29" fmla="*/ 16 h 58"/>
                      <a:gd name="T30" fmla="*/ 114 w 156"/>
                      <a:gd name="T31" fmla="*/ 24 h 58"/>
                      <a:gd name="T32" fmla="*/ 156 w 156"/>
                      <a:gd name="T33" fmla="*/ 24 h 58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156"/>
                      <a:gd name="T52" fmla="*/ 0 h 58"/>
                      <a:gd name="T53" fmla="*/ 156 w 156"/>
                      <a:gd name="T54" fmla="*/ 58 h 58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156" h="58">
                        <a:moveTo>
                          <a:pt x="156" y="24"/>
                        </a:moveTo>
                        <a:lnTo>
                          <a:pt x="140" y="50"/>
                        </a:lnTo>
                        <a:lnTo>
                          <a:pt x="0" y="58"/>
                        </a:lnTo>
                        <a:lnTo>
                          <a:pt x="12" y="28"/>
                        </a:lnTo>
                        <a:lnTo>
                          <a:pt x="64" y="22"/>
                        </a:lnTo>
                        <a:lnTo>
                          <a:pt x="86" y="4"/>
                        </a:lnTo>
                        <a:lnTo>
                          <a:pt x="90" y="2"/>
                        </a:lnTo>
                        <a:lnTo>
                          <a:pt x="96" y="0"/>
                        </a:lnTo>
                        <a:lnTo>
                          <a:pt x="102" y="0"/>
                        </a:lnTo>
                        <a:lnTo>
                          <a:pt x="108" y="0"/>
                        </a:lnTo>
                        <a:lnTo>
                          <a:pt x="112" y="4"/>
                        </a:lnTo>
                        <a:lnTo>
                          <a:pt x="116" y="8"/>
                        </a:lnTo>
                        <a:lnTo>
                          <a:pt x="116" y="16"/>
                        </a:lnTo>
                        <a:lnTo>
                          <a:pt x="114" y="24"/>
                        </a:lnTo>
                        <a:lnTo>
                          <a:pt x="156" y="24"/>
                        </a:lnTo>
                        <a:close/>
                      </a:path>
                    </a:pathLst>
                  </a:custGeom>
                  <a:solidFill>
                    <a:srgbClr val="9A9A9A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48" name="Freeform 508"/>
                  <p:cNvSpPr>
                    <a:spLocks/>
                  </p:cNvSpPr>
                  <p:nvPr/>
                </p:nvSpPr>
                <p:spPr bwMode="auto">
                  <a:xfrm>
                    <a:off x="2400" y="3604"/>
                    <a:ext cx="10" cy="8"/>
                  </a:xfrm>
                  <a:custGeom>
                    <a:avLst/>
                    <a:gdLst>
                      <a:gd name="T0" fmla="*/ 0 w 10"/>
                      <a:gd name="T1" fmla="*/ 8 h 8"/>
                      <a:gd name="T2" fmla="*/ 0 w 10"/>
                      <a:gd name="T3" fmla="*/ 8 h 8"/>
                      <a:gd name="T4" fmla="*/ 2 w 10"/>
                      <a:gd name="T5" fmla="*/ 8 h 8"/>
                      <a:gd name="T6" fmla="*/ 6 w 10"/>
                      <a:gd name="T7" fmla="*/ 8 h 8"/>
                      <a:gd name="T8" fmla="*/ 6 w 10"/>
                      <a:gd name="T9" fmla="*/ 8 h 8"/>
                      <a:gd name="T10" fmla="*/ 8 w 10"/>
                      <a:gd name="T11" fmla="*/ 6 h 8"/>
                      <a:gd name="T12" fmla="*/ 10 w 10"/>
                      <a:gd name="T13" fmla="*/ 2 h 8"/>
                      <a:gd name="T14" fmla="*/ 10 w 10"/>
                      <a:gd name="T15" fmla="*/ 2 h 8"/>
                      <a:gd name="T16" fmla="*/ 6 w 10"/>
                      <a:gd name="T17" fmla="*/ 0 h 8"/>
                      <a:gd name="T18" fmla="*/ 2 w 10"/>
                      <a:gd name="T19" fmla="*/ 2 h 8"/>
                      <a:gd name="T20" fmla="*/ 2 w 10"/>
                      <a:gd name="T21" fmla="*/ 2 h 8"/>
                      <a:gd name="T22" fmla="*/ 0 w 10"/>
                      <a:gd name="T23" fmla="*/ 4 h 8"/>
                      <a:gd name="T24" fmla="*/ 0 w 10"/>
                      <a:gd name="T25" fmla="*/ 8 h 8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10"/>
                      <a:gd name="T40" fmla="*/ 0 h 8"/>
                      <a:gd name="T41" fmla="*/ 10 w 10"/>
                      <a:gd name="T42" fmla="*/ 8 h 8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10" h="8">
                        <a:moveTo>
                          <a:pt x="0" y="8"/>
                        </a:moveTo>
                        <a:lnTo>
                          <a:pt x="0" y="8"/>
                        </a:lnTo>
                        <a:lnTo>
                          <a:pt x="2" y="8"/>
                        </a:lnTo>
                        <a:lnTo>
                          <a:pt x="6" y="8"/>
                        </a:lnTo>
                        <a:lnTo>
                          <a:pt x="8" y="6"/>
                        </a:lnTo>
                        <a:lnTo>
                          <a:pt x="10" y="2"/>
                        </a:lnTo>
                        <a:lnTo>
                          <a:pt x="6" y="0"/>
                        </a:lnTo>
                        <a:lnTo>
                          <a:pt x="2" y="2"/>
                        </a:lnTo>
                        <a:lnTo>
                          <a:pt x="0" y="4"/>
                        </a:lnTo>
                        <a:lnTo>
                          <a:pt x="0" y="8"/>
                        </a:lnTo>
                        <a:close/>
                      </a:path>
                    </a:pathLst>
                  </a:custGeom>
                  <a:solidFill>
                    <a:srgbClr val="2A2A2A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49" name="Freeform 509"/>
                  <p:cNvSpPr>
                    <a:spLocks/>
                  </p:cNvSpPr>
                  <p:nvPr/>
                </p:nvSpPr>
                <p:spPr bwMode="auto">
                  <a:xfrm>
                    <a:off x="2400" y="3604"/>
                    <a:ext cx="10" cy="8"/>
                  </a:xfrm>
                  <a:custGeom>
                    <a:avLst/>
                    <a:gdLst>
                      <a:gd name="T0" fmla="*/ 0 w 10"/>
                      <a:gd name="T1" fmla="*/ 8 h 8"/>
                      <a:gd name="T2" fmla="*/ 0 w 10"/>
                      <a:gd name="T3" fmla="*/ 8 h 8"/>
                      <a:gd name="T4" fmla="*/ 2 w 10"/>
                      <a:gd name="T5" fmla="*/ 8 h 8"/>
                      <a:gd name="T6" fmla="*/ 6 w 10"/>
                      <a:gd name="T7" fmla="*/ 8 h 8"/>
                      <a:gd name="T8" fmla="*/ 6 w 10"/>
                      <a:gd name="T9" fmla="*/ 8 h 8"/>
                      <a:gd name="T10" fmla="*/ 8 w 10"/>
                      <a:gd name="T11" fmla="*/ 6 h 8"/>
                      <a:gd name="T12" fmla="*/ 10 w 10"/>
                      <a:gd name="T13" fmla="*/ 2 h 8"/>
                      <a:gd name="T14" fmla="*/ 10 w 10"/>
                      <a:gd name="T15" fmla="*/ 2 h 8"/>
                      <a:gd name="T16" fmla="*/ 6 w 10"/>
                      <a:gd name="T17" fmla="*/ 0 h 8"/>
                      <a:gd name="T18" fmla="*/ 2 w 10"/>
                      <a:gd name="T19" fmla="*/ 2 h 8"/>
                      <a:gd name="T20" fmla="*/ 2 w 10"/>
                      <a:gd name="T21" fmla="*/ 2 h 8"/>
                      <a:gd name="T22" fmla="*/ 0 w 10"/>
                      <a:gd name="T23" fmla="*/ 4 h 8"/>
                      <a:gd name="T24" fmla="*/ 0 w 10"/>
                      <a:gd name="T25" fmla="*/ 8 h 8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10"/>
                      <a:gd name="T40" fmla="*/ 0 h 8"/>
                      <a:gd name="T41" fmla="*/ 10 w 10"/>
                      <a:gd name="T42" fmla="*/ 8 h 8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10" h="8">
                        <a:moveTo>
                          <a:pt x="0" y="8"/>
                        </a:moveTo>
                        <a:lnTo>
                          <a:pt x="0" y="8"/>
                        </a:lnTo>
                        <a:lnTo>
                          <a:pt x="2" y="8"/>
                        </a:lnTo>
                        <a:lnTo>
                          <a:pt x="6" y="8"/>
                        </a:lnTo>
                        <a:lnTo>
                          <a:pt x="8" y="6"/>
                        </a:lnTo>
                        <a:lnTo>
                          <a:pt x="10" y="2"/>
                        </a:lnTo>
                        <a:lnTo>
                          <a:pt x="6" y="0"/>
                        </a:lnTo>
                        <a:lnTo>
                          <a:pt x="2" y="2"/>
                        </a:lnTo>
                        <a:lnTo>
                          <a:pt x="0" y="4"/>
                        </a:lnTo>
                        <a:lnTo>
                          <a:pt x="0" y="8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50" name="Freeform 510"/>
                  <p:cNvSpPr>
                    <a:spLocks/>
                  </p:cNvSpPr>
                  <p:nvPr/>
                </p:nvSpPr>
                <p:spPr bwMode="auto">
                  <a:xfrm>
                    <a:off x="2110" y="3318"/>
                    <a:ext cx="68" cy="12"/>
                  </a:xfrm>
                  <a:custGeom>
                    <a:avLst/>
                    <a:gdLst>
                      <a:gd name="T0" fmla="*/ 68 w 68"/>
                      <a:gd name="T1" fmla="*/ 4 h 12"/>
                      <a:gd name="T2" fmla="*/ 68 w 68"/>
                      <a:gd name="T3" fmla="*/ 4 h 12"/>
                      <a:gd name="T4" fmla="*/ 62 w 68"/>
                      <a:gd name="T5" fmla="*/ 6 h 12"/>
                      <a:gd name="T6" fmla="*/ 50 w 68"/>
                      <a:gd name="T7" fmla="*/ 8 h 12"/>
                      <a:gd name="T8" fmla="*/ 28 w 68"/>
                      <a:gd name="T9" fmla="*/ 8 h 12"/>
                      <a:gd name="T10" fmla="*/ 14 w 68"/>
                      <a:gd name="T11" fmla="*/ 4 h 12"/>
                      <a:gd name="T12" fmla="*/ 0 w 68"/>
                      <a:gd name="T13" fmla="*/ 0 h 12"/>
                      <a:gd name="T14" fmla="*/ 0 w 68"/>
                      <a:gd name="T15" fmla="*/ 0 h 12"/>
                      <a:gd name="T16" fmla="*/ 6 w 68"/>
                      <a:gd name="T17" fmla="*/ 4 h 12"/>
                      <a:gd name="T18" fmla="*/ 22 w 68"/>
                      <a:gd name="T19" fmla="*/ 10 h 12"/>
                      <a:gd name="T20" fmla="*/ 32 w 68"/>
                      <a:gd name="T21" fmla="*/ 12 h 12"/>
                      <a:gd name="T22" fmla="*/ 44 w 68"/>
                      <a:gd name="T23" fmla="*/ 12 h 12"/>
                      <a:gd name="T24" fmla="*/ 56 w 68"/>
                      <a:gd name="T25" fmla="*/ 10 h 12"/>
                      <a:gd name="T26" fmla="*/ 68 w 68"/>
                      <a:gd name="T27" fmla="*/ 4 h 12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68"/>
                      <a:gd name="T43" fmla="*/ 0 h 12"/>
                      <a:gd name="T44" fmla="*/ 68 w 68"/>
                      <a:gd name="T45" fmla="*/ 12 h 12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68" h="12">
                        <a:moveTo>
                          <a:pt x="68" y="4"/>
                        </a:moveTo>
                        <a:lnTo>
                          <a:pt x="68" y="4"/>
                        </a:lnTo>
                        <a:lnTo>
                          <a:pt x="62" y="6"/>
                        </a:lnTo>
                        <a:lnTo>
                          <a:pt x="50" y="8"/>
                        </a:lnTo>
                        <a:lnTo>
                          <a:pt x="28" y="8"/>
                        </a:lnTo>
                        <a:lnTo>
                          <a:pt x="14" y="4"/>
                        </a:lnTo>
                        <a:lnTo>
                          <a:pt x="0" y="0"/>
                        </a:lnTo>
                        <a:lnTo>
                          <a:pt x="6" y="4"/>
                        </a:lnTo>
                        <a:lnTo>
                          <a:pt x="22" y="10"/>
                        </a:lnTo>
                        <a:lnTo>
                          <a:pt x="32" y="12"/>
                        </a:lnTo>
                        <a:lnTo>
                          <a:pt x="44" y="12"/>
                        </a:lnTo>
                        <a:lnTo>
                          <a:pt x="56" y="10"/>
                        </a:lnTo>
                        <a:lnTo>
                          <a:pt x="68" y="4"/>
                        </a:lnTo>
                        <a:close/>
                      </a:path>
                    </a:pathLst>
                  </a:custGeom>
                  <a:solidFill>
                    <a:srgbClr val="C96E4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51" name="Freeform 511"/>
                  <p:cNvSpPr>
                    <a:spLocks/>
                  </p:cNvSpPr>
                  <p:nvPr/>
                </p:nvSpPr>
                <p:spPr bwMode="auto">
                  <a:xfrm>
                    <a:off x="2110" y="3318"/>
                    <a:ext cx="68" cy="12"/>
                  </a:xfrm>
                  <a:custGeom>
                    <a:avLst/>
                    <a:gdLst>
                      <a:gd name="T0" fmla="*/ 68 w 68"/>
                      <a:gd name="T1" fmla="*/ 4 h 12"/>
                      <a:gd name="T2" fmla="*/ 68 w 68"/>
                      <a:gd name="T3" fmla="*/ 4 h 12"/>
                      <a:gd name="T4" fmla="*/ 62 w 68"/>
                      <a:gd name="T5" fmla="*/ 6 h 12"/>
                      <a:gd name="T6" fmla="*/ 50 w 68"/>
                      <a:gd name="T7" fmla="*/ 8 h 12"/>
                      <a:gd name="T8" fmla="*/ 28 w 68"/>
                      <a:gd name="T9" fmla="*/ 8 h 12"/>
                      <a:gd name="T10" fmla="*/ 14 w 68"/>
                      <a:gd name="T11" fmla="*/ 4 h 12"/>
                      <a:gd name="T12" fmla="*/ 0 w 68"/>
                      <a:gd name="T13" fmla="*/ 0 h 12"/>
                      <a:gd name="T14" fmla="*/ 0 w 68"/>
                      <a:gd name="T15" fmla="*/ 0 h 12"/>
                      <a:gd name="T16" fmla="*/ 6 w 68"/>
                      <a:gd name="T17" fmla="*/ 4 h 12"/>
                      <a:gd name="T18" fmla="*/ 22 w 68"/>
                      <a:gd name="T19" fmla="*/ 10 h 12"/>
                      <a:gd name="T20" fmla="*/ 32 w 68"/>
                      <a:gd name="T21" fmla="*/ 12 h 12"/>
                      <a:gd name="T22" fmla="*/ 44 w 68"/>
                      <a:gd name="T23" fmla="*/ 12 h 12"/>
                      <a:gd name="T24" fmla="*/ 56 w 68"/>
                      <a:gd name="T25" fmla="*/ 10 h 12"/>
                      <a:gd name="T26" fmla="*/ 68 w 68"/>
                      <a:gd name="T27" fmla="*/ 4 h 12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68"/>
                      <a:gd name="T43" fmla="*/ 0 h 12"/>
                      <a:gd name="T44" fmla="*/ 68 w 68"/>
                      <a:gd name="T45" fmla="*/ 12 h 12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68" h="12">
                        <a:moveTo>
                          <a:pt x="68" y="4"/>
                        </a:moveTo>
                        <a:lnTo>
                          <a:pt x="68" y="4"/>
                        </a:lnTo>
                        <a:lnTo>
                          <a:pt x="62" y="6"/>
                        </a:lnTo>
                        <a:lnTo>
                          <a:pt x="50" y="8"/>
                        </a:lnTo>
                        <a:lnTo>
                          <a:pt x="28" y="8"/>
                        </a:lnTo>
                        <a:lnTo>
                          <a:pt x="14" y="4"/>
                        </a:lnTo>
                        <a:lnTo>
                          <a:pt x="0" y="0"/>
                        </a:lnTo>
                        <a:lnTo>
                          <a:pt x="6" y="4"/>
                        </a:lnTo>
                        <a:lnTo>
                          <a:pt x="22" y="10"/>
                        </a:lnTo>
                        <a:lnTo>
                          <a:pt x="32" y="12"/>
                        </a:lnTo>
                        <a:lnTo>
                          <a:pt x="44" y="12"/>
                        </a:lnTo>
                        <a:lnTo>
                          <a:pt x="56" y="10"/>
                        </a:lnTo>
                        <a:lnTo>
                          <a:pt x="68" y="4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52" name="Freeform 512"/>
                  <p:cNvSpPr>
                    <a:spLocks/>
                  </p:cNvSpPr>
                  <p:nvPr/>
                </p:nvSpPr>
                <p:spPr bwMode="auto">
                  <a:xfrm>
                    <a:off x="1862" y="3430"/>
                    <a:ext cx="208" cy="236"/>
                  </a:xfrm>
                  <a:custGeom>
                    <a:avLst/>
                    <a:gdLst>
                      <a:gd name="T0" fmla="*/ 0 w 208"/>
                      <a:gd name="T1" fmla="*/ 0 h 236"/>
                      <a:gd name="T2" fmla="*/ 68 w 208"/>
                      <a:gd name="T3" fmla="*/ 120 h 236"/>
                      <a:gd name="T4" fmla="*/ 68 w 208"/>
                      <a:gd name="T5" fmla="*/ 120 h 236"/>
                      <a:gd name="T6" fmla="*/ 108 w 208"/>
                      <a:gd name="T7" fmla="*/ 90 h 236"/>
                      <a:gd name="T8" fmla="*/ 146 w 208"/>
                      <a:gd name="T9" fmla="*/ 64 h 236"/>
                      <a:gd name="T10" fmla="*/ 166 w 208"/>
                      <a:gd name="T11" fmla="*/ 52 h 236"/>
                      <a:gd name="T12" fmla="*/ 184 w 208"/>
                      <a:gd name="T13" fmla="*/ 44 h 236"/>
                      <a:gd name="T14" fmla="*/ 208 w 208"/>
                      <a:gd name="T15" fmla="*/ 236 h 236"/>
                      <a:gd name="T16" fmla="*/ 166 w 208"/>
                      <a:gd name="T17" fmla="*/ 84 h 236"/>
                      <a:gd name="T18" fmla="*/ 64 w 208"/>
                      <a:gd name="T19" fmla="*/ 132 h 236"/>
                      <a:gd name="T20" fmla="*/ 64 w 208"/>
                      <a:gd name="T21" fmla="*/ 132 h 236"/>
                      <a:gd name="T22" fmla="*/ 34 w 208"/>
                      <a:gd name="T23" fmla="*/ 80 h 236"/>
                      <a:gd name="T24" fmla="*/ 14 w 208"/>
                      <a:gd name="T25" fmla="*/ 36 h 236"/>
                      <a:gd name="T26" fmla="*/ 4 w 208"/>
                      <a:gd name="T27" fmla="*/ 16 h 236"/>
                      <a:gd name="T28" fmla="*/ 0 w 208"/>
                      <a:gd name="T29" fmla="*/ 0 h 2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208"/>
                      <a:gd name="T46" fmla="*/ 0 h 236"/>
                      <a:gd name="T47" fmla="*/ 208 w 208"/>
                      <a:gd name="T48" fmla="*/ 236 h 236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208" h="236">
                        <a:moveTo>
                          <a:pt x="0" y="0"/>
                        </a:moveTo>
                        <a:lnTo>
                          <a:pt x="68" y="120"/>
                        </a:lnTo>
                        <a:lnTo>
                          <a:pt x="108" y="90"/>
                        </a:lnTo>
                        <a:lnTo>
                          <a:pt x="146" y="64"/>
                        </a:lnTo>
                        <a:lnTo>
                          <a:pt x="166" y="52"/>
                        </a:lnTo>
                        <a:lnTo>
                          <a:pt x="184" y="44"/>
                        </a:lnTo>
                        <a:lnTo>
                          <a:pt x="208" y="236"/>
                        </a:lnTo>
                        <a:lnTo>
                          <a:pt x="166" y="84"/>
                        </a:lnTo>
                        <a:lnTo>
                          <a:pt x="64" y="132"/>
                        </a:lnTo>
                        <a:lnTo>
                          <a:pt x="34" y="80"/>
                        </a:lnTo>
                        <a:lnTo>
                          <a:pt x="14" y="36"/>
                        </a:lnTo>
                        <a:lnTo>
                          <a:pt x="4" y="1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1E2D66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53" name="Freeform 513"/>
                  <p:cNvSpPr>
                    <a:spLocks/>
                  </p:cNvSpPr>
                  <p:nvPr/>
                </p:nvSpPr>
                <p:spPr bwMode="auto">
                  <a:xfrm>
                    <a:off x="1862" y="3430"/>
                    <a:ext cx="208" cy="236"/>
                  </a:xfrm>
                  <a:custGeom>
                    <a:avLst/>
                    <a:gdLst>
                      <a:gd name="T0" fmla="*/ 0 w 208"/>
                      <a:gd name="T1" fmla="*/ 0 h 236"/>
                      <a:gd name="T2" fmla="*/ 68 w 208"/>
                      <a:gd name="T3" fmla="*/ 120 h 236"/>
                      <a:gd name="T4" fmla="*/ 68 w 208"/>
                      <a:gd name="T5" fmla="*/ 120 h 236"/>
                      <a:gd name="T6" fmla="*/ 108 w 208"/>
                      <a:gd name="T7" fmla="*/ 90 h 236"/>
                      <a:gd name="T8" fmla="*/ 146 w 208"/>
                      <a:gd name="T9" fmla="*/ 64 h 236"/>
                      <a:gd name="T10" fmla="*/ 166 w 208"/>
                      <a:gd name="T11" fmla="*/ 52 h 236"/>
                      <a:gd name="T12" fmla="*/ 184 w 208"/>
                      <a:gd name="T13" fmla="*/ 44 h 236"/>
                      <a:gd name="T14" fmla="*/ 208 w 208"/>
                      <a:gd name="T15" fmla="*/ 236 h 236"/>
                      <a:gd name="T16" fmla="*/ 166 w 208"/>
                      <a:gd name="T17" fmla="*/ 84 h 236"/>
                      <a:gd name="T18" fmla="*/ 64 w 208"/>
                      <a:gd name="T19" fmla="*/ 132 h 236"/>
                      <a:gd name="T20" fmla="*/ 64 w 208"/>
                      <a:gd name="T21" fmla="*/ 132 h 236"/>
                      <a:gd name="T22" fmla="*/ 34 w 208"/>
                      <a:gd name="T23" fmla="*/ 80 h 236"/>
                      <a:gd name="T24" fmla="*/ 14 w 208"/>
                      <a:gd name="T25" fmla="*/ 36 h 236"/>
                      <a:gd name="T26" fmla="*/ 4 w 208"/>
                      <a:gd name="T27" fmla="*/ 16 h 236"/>
                      <a:gd name="T28" fmla="*/ 0 w 208"/>
                      <a:gd name="T29" fmla="*/ 0 h 2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208"/>
                      <a:gd name="T46" fmla="*/ 0 h 236"/>
                      <a:gd name="T47" fmla="*/ 208 w 208"/>
                      <a:gd name="T48" fmla="*/ 236 h 236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208" h="236">
                        <a:moveTo>
                          <a:pt x="0" y="0"/>
                        </a:moveTo>
                        <a:lnTo>
                          <a:pt x="68" y="120"/>
                        </a:lnTo>
                        <a:lnTo>
                          <a:pt x="108" y="90"/>
                        </a:lnTo>
                        <a:lnTo>
                          <a:pt x="146" y="64"/>
                        </a:lnTo>
                        <a:lnTo>
                          <a:pt x="166" y="52"/>
                        </a:lnTo>
                        <a:lnTo>
                          <a:pt x="184" y="44"/>
                        </a:lnTo>
                        <a:lnTo>
                          <a:pt x="208" y="236"/>
                        </a:lnTo>
                        <a:lnTo>
                          <a:pt x="166" y="84"/>
                        </a:lnTo>
                        <a:lnTo>
                          <a:pt x="64" y="132"/>
                        </a:lnTo>
                        <a:lnTo>
                          <a:pt x="34" y="80"/>
                        </a:lnTo>
                        <a:lnTo>
                          <a:pt x="14" y="36"/>
                        </a:lnTo>
                        <a:lnTo>
                          <a:pt x="4" y="16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54" name="Freeform 514"/>
                  <p:cNvSpPr>
                    <a:spLocks/>
                  </p:cNvSpPr>
                  <p:nvPr/>
                </p:nvSpPr>
                <p:spPr bwMode="auto">
                  <a:xfrm>
                    <a:off x="2062" y="3482"/>
                    <a:ext cx="100" cy="132"/>
                  </a:xfrm>
                  <a:custGeom>
                    <a:avLst/>
                    <a:gdLst>
                      <a:gd name="T0" fmla="*/ 26 w 100"/>
                      <a:gd name="T1" fmla="*/ 0 h 132"/>
                      <a:gd name="T2" fmla="*/ 92 w 100"/>
                      <a:gd name="T3" fmla="*/ 78 h 132"/>
                      <a:gd name="T4" fmla="*/ 92 w 100"/>
                      <a:gd name="T5" fmla="*/ 0 h 132"/>
                      <a:gd name="T6" fmla="*/ 92 w 100"/>
                      <a:gd name="T7" fmla="*/ 0 h 132"/>
                      <a:gd name="T8" fmla="*/ 94 w 100"/>
                      <a:gd name="T9" fmla="*/ 8 h 132"/>
                      <a:gd name="T10" fmla="*/ 98 w 100"/>
                      <a:gd name="T11" fmla="*/ 32 h 132"/>
                      <a:gd name="T12" fmla="*/ 100 w 100"/>
                      <a:gd name="T13" fmla="*/ 48 h 132"/>
                      <a:gd name="T14" fmla="*/ 100 w 100"/>
                      <a:gd name="T15" fmla="*/ 66 h 132"/>
                      <a:gd name="T16" fmla="*/ 100 w 100"/>
                      <a:gd name="T17" fmla="*/ 82 h 132"/>
                      <a:gd name="T18" fmla="*/ 98 w 100"/>
                      <a:gd name="T19" fmla="*/ 100 h 132"/>
                      <a:gd name="T20" fmla="*/ 26 w 100"/>
                      <a:gd name="T21" fmla="*/ 28 h 132"/>
                      <a:gd name="T22" fmla="*/ 0 w 100"/>
                      <a:gd name="T23" fmla="*/ 132 h 132"/>
                      <a:gd name="T24" fmla="*/ 0 w 100"/>
                      <a:gd name="T25" fmla="*/ 132 h 132"/>
                      <a:gd name="T26" fmla="*/ 2 w 100"/>
                      <a:gd name="T27" fmla="*/ 110 h 132"/>
                      <a:gd name="T28" fmla="*/ 10 w 100"/>
                      <a:gd name="T29" fmla="*/ 64 h 132"/>
                      <a:gd name="T30" fmla="*/ 18 w 100"/>
                      <a:gd name="T31" fmla="*/ 18 h 132"/>
                      <a:gd name="T32" fmla="*/ 22 w 100"/>
                      <a:gd name="T33" fmla="*/ 4 h 132"/>
                      <a:gd name="T34" fmla="*/ 24 w 100"/>
                      <a:gd name="T35" fmla="*/ 0 h 132"/>
                      <a:gd name="T36" fmla="*/ 26 w 100"/>
                      <a:gd name="T37" fmla="*/ 0 h 132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00"/>
                      <a:gd name="T58" fmla="*/ 0 h 132"/>
                      <a:gd name="T59" fmla="*/ 100 w 100"/>
                      <a:gd name="T60" fmla="*/ 132 h 132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00" h="132">
                        <a:moveTo>
                          <a:pt x="26" y="0"/>
                        </a:moveTo>
                        <a:lnTo>
                          <a:pt x="92" y="78"/>
                        </a:lnTo>
                        <a:lnTo>
                          <a:pt x="92" y="0"/>
                        </a:lnTo>
                        <a:lnTo>
                          <a:pt x="94" y="8"/>
                        </a:lnTo>
                        <a:lnTo>
                          <a:pt x="98" y="32"/>
                        </a:lnTo>
                        <a:lnTo>
                          <a:pt x="100" y="48"/>
                        </a:lnTo>
                        <a:lnTo>
                          <a:pt x="100" y="66"/>
                        </a:lnTo>
                        <a:lnTo>
                          <a:pt x="100" y="82"/>
                        </a:lnTo>
                        <a:lnTo>
                          <a:pt x="98" y="100"/>
                        </a:lnTo>
                        <a:lnTo>
                          <a:pt x="26" y="28"/>
                        </a:lnTo>
                        <a:lnTo>
                          <a:pt x="0" y="132"/>
                        </a:lnTo>
                        <a:lnTo>
                          <a:pt x="2" y="110"/>
                        </a:lnTo>
                        <a:lnTo>
                          <a:pt x="10" y="64"/>
                        </a:lnTo>
                        <a:lnTo>
                          <a:pt x="18" y="18"/>
                        </a:lnTo>
                        <a:lnTo>
                          <a:pt x="22" y="4"/>
                        </a:lnTo>
                        <a:lnTo>
                          <a:pt x="24" y="0"/>
                        </a:lnTo>
                        <a:lnTo>
                          <a:pt x="26" y="0"/>
                        </a:lnTo>
                        <a:close/>
                      </a:path>
                    </a:pathLst>
                  </a:custGeom>
                  <a:solidFill>
                    <a:srgbClr val="1E2D66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55" name="Freeform 515"/>
                  <p:cNvSpPr>
                    <a:spLocks/>
                  </p:cNvSpPr>
                  <p:nvPr/>
                </p:nvSpPr>
                <p:spPr bwMode="auto">
                  <a:xfrm>
                    <a:off x="2062" y="3482"/>
                    <a:ext cx="100" cy="132"/>
                  </a:xfrm>
                  <a:custGeom>
                    <a:avLst/>
                    <a:gdLst>
                      <a:gd name="T0" fmla="*/ 26 w 100"/>
                      <a:gd name="T1" fmla="*/ 0 h 132"/>
                      <a:gd name="T2" fmla="*/ 92 w 100"/>
                      <a:gd name="T3" fmla="*/ 78 h 132"/>
                      <a:gd name="T4" fmla="*/ 92 w 100"/>
                      <a:gd name="T5" fmla="*/ 0 h 132"/>
                      <a:gd name="T6" fmla="*/ 92 w 100"/>
                      <a:gd name="T7" fmla="*/ 0 h 132"/>
                      <a:gd name="T8" fmla="*/ 94 w 100"/>
                      <a:gd name="T9" fmla="*/ 8 h 132"/>
                      <a:gd name="T10" fmla="*/ 98 w 100"/>
                      <a:gd name="T11" fmla="*/ 32 h 132"/>
                      <a:gd name="T12" fmla="*/ 100 w 100"/>
                      <a:gd name="T13" fmla="*/ 48 h 132"/>
                      <a:gd name="T14" fmla="*/ 100 w 100"/>
                      <a:gd name="T15" fmla="*/ 66 h 132"/>
                      <a:gd name="T16" fmla="*/ 100 w 100"/>
                      <a:gd name="T17" fmla="*/ 82 h 132"/>
                      <a:gd name="T18" fmla="*/ 98 w 100"/>
                      <a:gd name="T19" fmla="*/ 100 h 132"/>
                      <a:gd name="T20" fmla="*/ 26 w 100"/>
                      <a:gd name="T21" fmla="*/ 28 h 132"/>
                      <a:gd name="T22" fmla="*/ 0 w 100"/>
                      <a:gd name="T23" fmla="*/ 132 h 132"/>
                      <a:gd name="T24" fmla="*/ 0 w 100"/>
                      <a:gd name="T25" fmla="*/ 132 h 132"/>
                      <a:gd name="T26" fmla="*/ 2 w 100"/>
                      <a:gd name="T27" fmla="*/ 110 h 132"/>
                      <a:gd name="T28" fmla="*/ 10 w 100"/>
                      <a:gd name="T29" fmla="*/ 64 h 132"/>
                      <a:gd name="T30" fmla="*/ 18 w 100"/>
                      <a:gd name="T31" fmla="*/ 18 h 132"/>
                      <a:gd name="T32" fmla="*/ 22 w 100"/>
                      <a:gd name="T33" fmla="*/ 4 h 132"/>
                      <a:gd name="T34" fmla="*/ 24 w 100"/>
                      <a:gd name="T35" fmla="*/ 0 h 132"/>
                      <a:gd name="T36" fmla="*/ 26 w 100"/>
                      <a:gd name="T37" fmla="*/ 0 h 132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00"/>
                      <a:gd name="T58" fmla="*/ 0 h 132"/>
                      <a:gd name="T59" fmla="*/ 100 w 100"/>
                      <a:gd name="T60" fmla="*/ 132 h 132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00" h="132">
                        <a:moveTo>
                          <a:pt x="26" y="0"/>
                        </a:moveTo>
                        <a:lnTo>
                          <a:pt x="92" y="78"/>
                        </a:lnTo>
                        <a:lnTo>
                          <a:pt x="92" y="0"/>
                        </a:lnTo>
                        <a:lnTo>
                          <a:pt x="94" y="8"/>
                        </a:lnTo>
                        <a:lnTo>
                          <a:pt x="98" y="32"/>
                        </a:lnTo>
                        <a:lnTo>
                          <a:pt x="100" y="48"/>
                        </a:lnTo>
                        <a:lnTo>
                          <a:pt x="100" y="66"/>
                        </a:lnTo>
                        <a:lnTo>
                          <a:pt x="100" y="82"/>
                        </a:lnTo>
                        <a:lnTo>
                          <a:pt x="98" y="100"/>
                        </a:lnTo>
                        <a:lnTo>
                          <a:pt x="26" y="28"/>
                        </a:lnTo>
                        <a:lnTo>
                          <a:pt x="0" y="132"/>
                        </a:lnTo>
                        <a:lnTo>
                          <a:pt x="2" y="110"/>
                        </a:lnTo>
                        <a:lnTo>
                          <a:pt x="10" y="64"/>
                        </a:lnTo>
                        <a:lnTo>
                          <a:pt x="18" y="18"/>
                        </a:lnTo>
                        <a:lnTo>
                          <a:pt x="22" y="4"/>
                        </a:lnTo>
                        <a:lnTo>
                          <a:pt x="24" y="0"/>
                        </a:lnTo>
                        <a:lnTo>
                          <a:pt x="26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56" name="Freeform 516"/>
                  <p:cNvSpPr>
                    <a:spLocks/>
                  </p:cNvSpPr>
                  <p:nvPr/>
                </p:nvSpPr>
                <p:spPr bwMode="auto">
                  <a:xfrm>
                    <a:off x="2004" y="3800"/>
                    <a:ext cx="312" cy="242"/>
                  </a:xfrm>
                  <a:custGeom>
                    <a:avLst/>
                    <a:gdLst>
                      <a:gd name="T0" fmla="*/ 0 w 312"/>
                      <a:gd name="T1" fmla="*/ 172 h 242"/>
                      <a:gd name="T2" fmla="*/ 54 w 312"/>
                      <a:gd name="T3" fmla="*/ 148 h 242"/>
                      <a:gd name="T4" fmla="*/ 70 w 312"/>
                      <a:gd name="T5" fmla="*/ 134 h 242"/>
                      <a:gd name="T6" fmla="*/ 132 w 312"/>
                      <a:gd name="T7" fmla="*/ 44 h 242"/>
                      <a:gd name="T8" fmla="*/ 270 w 312"/>
                      <a:gd name="T9" fmla="*/ 0 h 242"/>
                      <a:gd name="T10" fmla="*/ 272 w 312"/>
                      <a:gd name="T11" fmla="*/ 2 h 242"/>
                      <a:gd name="T12" fmla="*/ 274 w 312"/>
                      <a:gd name="T13" fmla="*/ 12 h 242"/>
                      <a:gd name="T14" fmla="*/ 266 w 312"/>
                      <a:gd name="T15" fmla="*/ 18 h 242"/>
                      <a:gd name="T16" fmla="*/ 214 w 312"/>
                      <a:gd name="T17" fmla="*/ 24 h 242"/>
                      <a:gd name="T18" fmla="*/ 156 w 312"/>
                      <a:gd name="T19" fmla="*/ 60 h 242"/>
                      <a:gd name="T20" fmla="*/ 232 w 312"/>
                      <a:gd name="T21" fmla="*/ 42 h 242"/>
                      <a:gd name="T22" fmla="*/ 272 w 312"/>
                      <a:gd name="T23" fmla="*/ 42 h 242"/>
                      <a:gd name="T24" fmla="*/ 306 w 312"/>
                      <a:gd name="T25" fmla="*/ 42 h 242"/>
                      <a:gd name="T26" fmla="*/ 312 w 312"/>
                      <a:gd name="T27" fmla="*/ 52 h 242"/>
                      <a:gd name="T28" fmla="*/ 310 w 312"/>
                      <a:gd name="T29" fmla="*/ 60 h 242"/>
                      <a:gd name="T30" fmla="*/ 298 w 312"/>
                      <a:gd name="T31" fmla="*/ 66 h 242"/>
                      <a:gd name="T32" fmla="*/ 300 w 312"/>
                      <a:gd name="T33" fmla="*/ 68 h 242"/>
                      <a:gd name="T34" fmla="*/ 304 w 312"/>
                      <a:gd name="T35" fmla="*/ 76 h 242"/>
                      <a:gd name="T36" fmla="*/ 298 w 312"/>
                      <a:gd name="T37" fmla="*/ 82 h 242"/>
                      <a:gd name="T38" fmla="*/ 246 w 312"/>
                      <a:gd name="T39" fmla="*/ 98 h 242"/>
                      <a:gd name="T40" fmla="*/ 252 w 312"/>
                      <a:gd name="T41" fmla="*/ 108 h 242"/>
                      <a:gd name="T42" fmla="*/ 282 w 312"/>
                      <a:gd name="T43" fmla="*/ 100 h 242"/>
                      <a:gd name="T44" fmla="*/ 284 w 312"/>
                      <a:gd name="T45" fmla="*/ 108 h 242"/>
                      <a:gd name="T46" fmla="*/ 280 w 312"/>
                      <a:gd name="T47" fmla="*/ 114 h 242"/>
                      <a:gd name="T48" fmla="*/ 270 w 312"/>
                      <a:gd name="T49" fmla="*/ 120 h 242"/>
                      <a:gd name="T50" fmla="*/ 232 w 312"/>
                      <a:gd name="T51" fmla="*/ 134 h 242"/>
                      <a:gd name="T52" fmla="*/ 194 w 312"/>
                      <a:gd name="T53" fmla="*/ 148 h 242"/>
                      <a:gd name="T54" fmla="*/ 124 w 312"/>
                      <a:gd name="T55" fmla="*/ 202 h 242"/>
                      <a:gd name="T56" fmla="*/ 110 w 312"/>
                      <a:gd name="T57" fmla="*/ 208 h 242"/>
                      <a:gd name="T58" fmla="*/ 90 w 312"/>
                      <a:gd name="T59" fmla="*/ 210 h 242"/>
                      <a:gd name="T60" fmla="*/ 22 w 312"/>
                      <a:gd name="T61" fmla="*/ 242 h 242"/>
                      <a:gd name="T62" fmla="*/ 10 w 312"/>
                      <a:gd name="T63" fmla="*/ 224 h 242"/>
                      <a:gd name="T64" fmla="*/ 2 w 312"/>
                      <a:gd name="T65" fmla="*/ 202 h 242"/>
                      <a:gd name="T66" fmla="*/ 0 w 312"/>
                      <a:gd name="T67" fmla="*/ 172 h 242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312"/>
                      <a:gd name="T103" fmla="*/ 0 h 242"/>
                      <a:gd name="T104" fmla="*/ 312 w 312"/>
                      <a:gd name="T105" fmla="*/ 242 h 242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312" h="242">
                        <a:moveTo>
                          <a:pt x="0" y="172"/>
                        </a:moveTo>
                        <a:lnTo>
                          <a:pt x="0" y="172"/>
                        </a:lnTo>
                        <a:lnTo>
                          <a:pt x="30" y="160"/>
                        </a:lnTo>
                        <a:lnTo>
                          <a:pt x="54" y="148"/>
                        </a:lnTo>
                        <a:lnTo>
                          <a:pt x="64" y="142"/>
                        </a:lnTo>
                        <a:lnTo>
                          <a:pt x="70" y="134"/>
                        </a:lnTo>
                        <a:lnTo>
                          <a:pt x="132" y="44"/>
                        </a:lnTo>
                        <a:lnTo>
                          <a:pt x="200" y="2"/>
                        </a:lnTo>
                        <a:lnTo>
                          <a:pt x="270" y="0"/>
                        </a:lnTo>
                        <a:lnTo>
                          <a:pt x="272" y="2"/>
                        </a:lnTo>
                        <a:lnTo>
                          <a:pt x="274" y="8"/>
                        </a:lnTo>
                        <a:lnTo>
                          <a:pt x="274" y="12"/>
                        </a:lnTo>
                        <a:lnTo>
                          <a:pt x="270" y="14"/>
                        </a:lnTo>
                        <a:lnTo>
                          <a:pt x="266" y="18"/>
                        </a:lnTo>
                        <a:lnTo>
                          <a:pt x="258" y="20"/>
                        </a:lnTo>
                        <a:lnTo>
                          <a:pt x="214" y="24"/>
                        </a:lnTo>
                        <a:lnTo>
                          <a:pt x="156" y="60"/>
                        </a:lnTo>
                        <a:lnTo>
                          <a:pt x="232" y="42"/>
                        </a:lnTo>
                        <a:lnTo>
                          <a:pt x="246" y="42"/>
                        </a:lnTo>
                        <a:lnTo>
                          <a:pt x="272" y="42"/>
                        </a:lnTo>
                        <a:lnTo>
                          <a:pt x="306" y="42"/>
                        </a:lnTo>
                        <a:lnTo>
                          <a:pt x="308" y="46"/>
                        </a:lnTo>
                        <a:lnTo>
                          <a:pt x="312" y="52"/>
                        </a:lnTo>
                        <a:lnTo>
                          <a:pt x="312" y="56"/>
                        </a:lnTo>
                        <a:lnTo>
                          <a:pt x="310" y="60"/>
                        </a:lnTo>
                        <a:lnTo>
                          <a:pt x="306" y="62"/>
                        </a:lnTo>
                        <a:lnTo>
                          <a:pt x="298" y="66"/>
                        </a:lnTo>
                        <a:lnTo>
                          <a:pt x="300" y="68"/>
                        </a:lnTo>
                        <a:lnTo>
                          <a:pt x="302" y="72"/>
                        </a:lnTo>
                        <a:lnTo>
                          <a:pt x="304" y="76"/>
                        </a:lnTo>
                        <a:lnTo>
                          <a:pt x="302" y="78"/>
                        </a:lnTo>
                        <a:lnTo>
                          <a:pt x="298" y="82"/>
                        </a:lnTo>
                        <a:lnTo>
                          <a:pt x="292" y="84"/>
                        </a:lnTo>
                        <a:lnTo>
                          <a:pt x="246" y="98"/>
                        </a:lnTo>
                        <a:lnTo>
                          <a:pt x="200" y="124"/>
                        </a:lnTo>
                        <a:lnTo>
                          <a:pt x="252" y="108"/>
                        </a:lnTo>
                        <a:lnTo>
                          <a:pt x="282" y="100"/>
                        </a:lnTo>
                        <a:lnTo>
                          <a:pt x="284" y="102"/>
                        </a:lnTo>
                        <a:lnTo>
                          <a:pt x="284" y="108"/>
                        </a:lnTo>
                        <a:lnTo>
                          <a:pt x="282" y="110"/>
                        </a:lnTo>
                        <a:lnTo>
                          <a:pt x="280" y="114"/>
                        </a:lnTo>
                        <a:lnTo>
                          <a:pt x="276" y="118"/>
                        </a:lnTo>
                        <a:lnTo>
                          <a:pt x="270" y="120"/>
                        </a:lnTo>
                        <a:lnTo>
                          <a:pt x="232" y="134"/>
                        </a:lnTo>
                        <a:lnTo>
                          <a:pt x="194" y="148"/>
                        </a:lnTo>
                        <a:lnTo>
                          <a:pt x="166" y="172"/>
                        </a:lnTo>
                        <a:lnTo>
                          <a:pt x="124" y="202"/>
                        </a:lnTo>
                        <a:lnTo>
                          <a:pt x="110" y="208"/>
                        </a:lnTo>
                        <a:lnTo>
                          <a:pt x="100" y="210"/>
                        </a:lnTo>
                        <a:lnTo>
                          <a:pt x="90" y="210"/>
                        </a:lnTo>
                        <a:lnTo>
                          <a:pt x="22" y="242"/>
                        </a:lnTo>
                        <a:lnTo>
                          <a:pt x="18" y="238"/>
                        </a:lnTo>
                        <a:lnTo>
                          <a:pt x="10" y="224"/>
                        </a:lnTo>
                        <a:lnTo>
                          <a:pt x="6" y="214"/>
                        </a:lnTo>
                        <a:lnTo>
                          <a:pt x="2" y="202"/>
                        </a:lnTo>
                        <a:lnTo>
                          <a:pt x="0" y="188"/>
                        </a:lnTo>
                        <a:lnTo>
                          <a:pt x="0" y="172"/>
                        </a:lnTo>
                        <a:close/>
                      </a:path>
                    </a:pathLst>
                  </a:custGeom>
                  <a:solidFill>
                    <a:srgbClr val="F0AC71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57" name="Freeform 517"/>
                  <p:cNvSpPr>
                    <a:spLocks/>
                  </p:cNvSpPr>
                  <p:nvPr/>
                </p:nvSpPr>
                <p:spPr bwMode="auto">
                  <a:xfrm>
                    <a:off x="2004" y="3800"/>
                    <a:ext cx="312" cy="242"/>
                  </a:xfrm>
                  <a:custGeom>
                    <a:avLst/>
                    <a:gdLst>
                      <a:gd name="T0" fmla="*/ 0 w 312"/>
                      <a:gd name="T1" fmla="*/ 172 h 242"/>
                      <a:gd name="T2" fmla="*/ 54 w 312"/>
                      <a:gd name="T3" fmla="*/ 148 h 242"/>
                      <a:gd name="T4" fmla="*/ 70 w 312"/>
                      <a:gd name="T5" fmla="*/ 134 h 242"/>
                      <a:gd name="T6" fmla="*/ 132 w 312"/>
                      <a:gd name="T7" fmla="*/ 44 h 242"/>
                      <a:gd name="T8" fmla="*/ 270 w 312"/>
                      <a:gd name="T9" fmla="*/ 0 h 242"/>
                      <a:gd name="T10" fmla="*/ 272 w 312"/>
                      <a:gd name="T11" fmla="*/ 2 h 242"/>
                      <a:gd name="T12" fmla="*/ 274 w 312"/>
                      <a:gd name="T13" fmla="*/ 12 h 242"/>
                      <a:gd name="T14" fmla="*/ 266 w 312"/>
                      <a:gd name="T15" fmla="*/ 18 h 242"/>
                      <a:gd name="T16" fmla="*/ 214 w 312"/>
                      <a:gd name="T17" fmla="*/ 24 h 242"/>
                      <a:gd name="T18" fmla="*/ 156 w 312"/>
                      <a:gd name="T19" fmla="*/ 60 h 242"/>
                      <a:gd name="T20" fmla="*/ 232 w 312"/>
                      <a:gd name="T21" fmla="*/ 42 h 242"/>
                      <a:gd name="T22" fmla="*/ 272 w 312"/>
                      <a:gd name="T23" fmla="*/ 42 h 242"/>
                      <a:gd name="T24" fmla="*/ 306 w 312"/>
                      <a:gd name="T25" fmla="*/ 42 h 242"/>
                      <a:gd name="T26" fmla="*/ 312 w 312"/>
                      <a:gd name="T27" fmla="*/ 52 h 242"/>
                      <a:gd name="T28" fmla="*/ 310 w 312"/>
                      <a:gd name="T29" fmla="*/ 60 h 242"/>
                      <a:gd name="T30" fmla="*/ 298 w 312"/>
                      <a:gd name="T31" fmla="*/ 66 h 242"/>
                      <a:gd name="T32" fmla="*/ 300 w 312"/>
                      <a:gd name="T33" fmla="*/ 68 h 242"/>
                      <a:gd name="T34" fmla="*/ 304 w 312"/>
                      <a:gd name="T35" fmla="*/ 76 h 242"/>
                      <a:gd name="T36" fmla="*/ 298 w 312"/>
                      <a:gd name="T37" fmla="*/ 82 h 242"/>
                      <a:gd name="T38" fmla="*/ 246 w 312"/>
                      <a:gd name="T39" fmla="*/ 98 h 242"/>
                      <a:gd name="T40" fmla="*/ 252 w 312"/>
                      <a:gd name="T41" fmla="*/ 108 h 242"/>
                      <a:gd name="T42" fmla="*/ 282 w 312"/>
                      <a:gd name="T43" fmla="*/ 100 h 242"/>
                      <a:gd name="T44" fmla="*/ 284 w 312"/>
                      <a:gd name="T45" fmla="*/ 108 h 242"/>
                      <a:gd name="T46" fmla="*/ 280 w 312"/>
                      <a:gd name="T47" fmla="*/ 114 h 242"/>
                      <a:gd name="T48" fmla="*/ 270 w 312"/>
                      <a:gd name="T49" fmla="*/ 120 h 242"/>
                      <a:gd name="T50" fmla="*/ 232 w 312"/>
                      <a:gd name="T51" fmla="*/ 134 h 242"/>
                      <a:gd name="T52" fmla="*/ 194 w 312"/>
                      <a:gd name="T53" fmla="*/ 148 h 242"/>
                      <a:gd name="T54" fmla="*/ 124 w 312"/>
                      <a:gd name="T55" fmla="*/ 202 h 242"/>
                      <a:gd name="T56" fmla="*/ 110 w 312"/>
                      <a:gd name="T57" fmla="*/ 208 h 242"/>
                      <a:gd name="T58" fmla="*/ 90 w 312"/>
                      <a:gd name="T59" fmla="*/ 210 h 242"/>
                      <a:gd name="T60" fmla="*/ 22 w 312"/>
                      <a:gd name="T61" fmla="*/ 242 h 242"/>
                      <a:gd name="T62" fmla="*/ 10 w 312"/>
                      <a:gd name="T63" fmla="*/ 224 h 242"/>
                      <a:gd name="T64" fmla="*/ 2 w 312"/>
                      <a:gd name="T65" fmla="*/ 202 h 242"/>
                      <a:gd name="T66" fmla="*/ 0 w 312"/>
                      <a:gd name="T67" fmla="*/ 172 h 242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312"/>
                      <a:gd name="T103" fmla="*/ 0 h 242"/>
                      <a:gd name="T104" fmla="*/ 312 w 312"/>
                      <a:gd name="T105" fmla="*/ 242 h 242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312" h="242">
                        <a:moveTo>
                          <a:pt x="0" y="172"/>
                        </a:moveTo>
                        <a:lnTo>
                          <a:pt x="0" y="172"/>
                        </a:lnTo>
                        <a:lnTo>
                          <a:pt x="30" y="160"/>
                        </a:lnTo>
                        <a:lnTo>
                          <a:pt x="54" y="148"/>
                        </a:lnTo>
                        <a:lnTo>
                          <a:pt x="64" y="142"/>
                        </a:lnTo>
                        <a:lnTo>
                          <a:pt x="70" y="134"/>
                        </a:lnTo>
                        <a:lnTo>
                          <a:pt x="132" y="44"/>
                        </a:lnTo>
                        <a:lnTo>
                          <a:pt x="200" y="2"/>
                        </a:lnTo>
                        <a:lnTo>
                          <a:pt x="270" y="0"/>
                        </a:lnTo>
                        <a:lnTo>
                          <a:pt x="272" y="2"/>
                        </a:lnTo>
                        <a:lnTo>
                          <a:pt x="274" y="8"/>
                        </a:lnTo>
                        <a:lnTo>
                          <a:pt x="274" y="12"/>
                        </a:lnTo>
                        <a:lnTo>
                          <a:pt x="270" y="14"/>
                        </a:lnTo>
                        <a:lnTo>
                          <a:pt x="266" y="18"/>
                        </a:lnTo>
                        <a:lnTo>
                          <a:pt x="258" y="20"/>
                        </a:lnTo>
                        <a:lnTo>
                          <a:pt x="214" y="24"/>
                        </a:lnTo>
                        <a:lnTo>
                          <a:pt x="156" y="60"/>
                        </a:lnTo>
                        <a:lnTo>
                          <a:pt x="232" y="42"/>
                        </a:lnTo>
                        <a:lnTo>
                          <a:pt x="246" y="42"/>
                        </a:lnTo>
                        <a:lnTo>
                          <a:pt x="272" y="42"/>
                        </a:lnTo>
                        <a:lnTo>
                          <a:pt x="306" y="42"/>
                        </a:lnTo>
                        <a:lnTo>
                          <a:pt x="308" y="46"/>
                        </a:lnTo>
                        <a:lnTo>
                          <a:pt x="312" y="52"/>
                        </a:lnTo>
                        <a:lnTo>
                          <a:pt x="312" y="56"/>
                        </a:lnTo>
                        <a:lnTo>
                          <a:pt x="310" y="60"/>
                        </a:lnTo>
                        <a:lnTo>
                          <a:pt x="306" y="62"/>
                        </a:lnTo>
                        <a:lnTo>
                          <a:pt x="298" y="66"/>
                        </a:lnTo>
                        <a:lnTo>
                          <a:pt x="300" y="68"/>
                        </a:lnTo>
                        <a:lnTo>
                          <a:pt x="302" y="72"/>
                        </a:lnTo>
                        <a:lnTo>
                          <a:pt x="304" y="76"/>
                        </a:lnTo>
                        <a:lnTo>
                          <a:pt x="302" y="78"/>
                        </a:lnTo>
                        <a:lnTo>
                          <a:pt x="298" y="82"/>
                        </a:lnTo>
                        <a:lnTo>
                          <a:pt x="292" y="84"/>
                        </a:lnTo>
                        <a:lnTo>
                          <a:pt x="246" y="98"/>
                        </a:lnTo>
                        <a:lnTo>
                          <a:pt x="200" y="124"/>
                        </a:lnTo>
                        <a:lnTo>
                          <a:pt x="252" y="108"/>
                        </a:lnTo>
                        <a:lnTo>
                          <a:pt x="282" y="100"/>
                        </a:lnTo>
                        <a:lnTo>
                          <a:pt x="284" y="102"/>
                        </a:lnTo>
                        <a:lnTo>
                          <a:pt x="284" y="108"/>
                        </a:lnTo>
                        <a:lnTo>
                          <a:pt x="282" y="110"/>
                        </a:lnTo>
                        <a:lnTo>
                          <a:pt x="280" y="114"/>
                        </a:lnTo>
                        <a:lnTo>
                          <a:pt x="276" y="118"/>
                        </a:lnTo>
                        <a:lnTo>
                          <a:pt x="270" y="120"/>
                        </a:lnTo>
                        <a:lnTo>
                          <a:pt x="232" y="134"/>
                        </a:lnTo>
                        <a:lnTo>
                          <a:pt x="194" y="148"/>
                        </a:lnTo>
                        <a:lnTo>
                          <a:pt x="166" y="172"/>
                        </a:lnTo>
                        <a:lnTo>
                          <a:pt x="124" y="202"/>
                        </a:lnTo>
                        <a:lnTo>
                          <a:pt x="110" y="208"/>
                        </a:lnTo>
                        <a:lnTo>
                          <a:pt x="100" y="210"/>
                        </a:lnTo>
                        <a:lnTo>
                          <a:pt x="90" y="210"/>
                        </a:lnTo>
                        <a:lnTo>
                          <a:pt x="22" y="242"/>
                        </a:lnTo>
                        <a:lnTo>
                          <a:pt x="18" y="238"/>
                        </a:lnTo>
                        <a:lnTo>
                          <a:pt x="10" y="224"/>
                        </a:lnTo>
                        <a:lnTo>
                          <a:pt x="6" y="214"/>
                        </a:lnTo>
                        <a:lnTo>
                          <a:pt x="2" y="202"/>
                        </a:lnTo>
                        <a:lnTo>
                          <a:pt x="0" y="188"/>
                        </a:lnTo>
                        <a:lnTo>
                          <a:pt x="0" y="172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58" name="Freeform 518"/>
                  <p:cNvSpPr>
                    <a:spLocks/>
                  </p:cNvSpPr>
                  <p:nvPr/>
                </p:nvSpPr>
                <p:spPr bwMode="auto">
                  <a:xfrm>
                    <a:off x="1586" y="3540"/>
                    <a:ext cx="474" cy="678"/>
                  </a:xfrm>
                  <a:custGeom>
                    <a:avLst/>
                    <a:gdLst>
                      <a:gd name="T0" fmla="*/ 12 w 474"/>
                      <a:gd name="T1" fmla="*/ 0 h 678"/>
                      <a:gd name="T2" fmla="*/ 90 w 474"/>
                      <a:gd name="T3" fmla="*/ 52 h 678"/>
                      <a:gd name="T4" fmla="*/ 156 w 474"/>
                      <a:gd name="T5" fmla="*/ 104 h 678"/>
                      <a:gd name="T6" fmla="*/ 196 w 474"/>
                      <a:gd name="T7" fmla="*/ 142 h 678"/>
                      <a:gd name="T8" fmla="*/ 226 w 474"/>
                      <a:gd name="T9" fmla="*/ 180 h 678"/>
                      <a:gd name="T10" fmla="*/ 240 w 474"/>
                      <a:gd name="T11" fmla="*/ 218 h 678"/>
                      <a:gd name="T12" fmla="*/ 240 w 474"/>
                      <a:gd name="T13" fmla="*/ 234 h 678"/>
                      <a:gd name="T14" fmla="*/ 232 w 474"/>
                      <a:gd name="T15" fmla="*/ 268 h 678"/>
                      <a:gd name="T16" fmla="*/ 198 w 474"/>
                      <a:gd name="T17" fmla="*/ 372 h 678"/>
                      <a:gd name="T18" fmla="*/ 178 w 474"/>
                      <a:gd name="T19" fmla="*/ 436 h 678"/>
                      <a:gd name="T20" fmla="*/ 172 w 474"/>
                      <a:gd name="T21" fmla="*/ 480 h 678"/>
                      <a:gd name="T22" fmla="*/ 180 w 474"/>
                      <a:gd name="T23" fmla="*/ 476 h 678"/>
                      <a:gd name="T24" fmla="*/ 220 w 474"/>
                      <a:gd name="T25" fmla="*/ 458 h 678"/>
                      <a:gd name="T26" fmla="*/ 260 w 474"/>
                      <a:gd name="T27" fmla="*/ 448 h 678"/>
                      <a:gd name="T28" fmla="*/ 284 w 474"/>
                      <a:gd name="T29" fmla="*/ 446 h 678"/>
                      <a:gd name="T30" fmla="*/ 334 w 474"/>
                      <a:gd name="T31" fmla="*/ 440 h 678"/>
                      <a:gd name="T32" fmla="*/ 384 w 474"/>
                      <a:gd name="T33" fmla="*/ 426 h 678"/>
                      <a:gd name="T34" fmla="*/ 436 w 474"/>
                      <a:gd name="T35" fmla="*/ 406 h 678"/>
                      <a:gd name="T36" fmla="*/ 434 w 474"/>
                      <a:gd name="T37" fmla="*/ 414 h 678"/>
                      <a:gd name="T38" fmla="*/ 434 w 474"/>
                      <a:gd name="T39" fmla="*/ 436 h 678"/>
                      <a:gd name="T40" fmla="*/ 444 w 474"/>
                      <a:gd name="T41" fmla="*/ 464 h 678"/>
                      <a:gd name="T42" fmla="*/ 464 w 474"/>
                      <a:gd name="T43" fmla="*/ 486 h 678"/>
                      <a:gd name="T44" fmla="*/ 474 w 474"/>
                      <a:gd name="T45" fmla="*/ 494 h 678"/>
                      <a:gd name="T46" fmla="*/ 406 w 474"/>
                      <a:gd name="T47" fmla="*/ 542 h 678"/>
                      <a:gd name="T48" fmla="*/ 302 w 474"/>
                      <a:gd name="T49" fmla="*/ 604 h 678"/>
                      <a:gd name="T50" fmla="*/ 238 w 474"/>
                      <a:gd name="T51" fmla="*/ 632 h 678"/>
                      <a:gd name="T52" fmla="*/ 170 w 474"/>
                      <a:gd name="T53" fmla="*/ 658 h 678"/>
                      <a:gd name="T54" fmla="*/ 98 w 474"/>
                      <a:gd name="T55" fmla="*/ 674 h 678"/>
                      <a:gd name="T56" fmla="*/ 92 w 474"/>
                      <a:gd name="T57" fmla="*/ 676 h 678"/>
                      <a:gd name="T58" fmla="*/ 76 w 474"/>
                      <a:gd name="T59" fmla="*/ 676 h 678"/>
                      <a:gd name="T60" fmla="*/ 66 w 474"/>
                      <a:gd name="T61" fmla="*/ 668 h 678"/>
                      <a:gd name="T62" fmla="*/ 56 w 474"/>
                      <a:gd name="T63" fmla="*/ 650 h 678"/>
                      <a:gd name="T64" fmla="*/ 32 w 474"/>
                      <a:gd name="T65" fmla="*/ 582 h 678"/>
                      <a:gd name="T66" fmla="*/ 20 w 474"/>
                      <a:gd name="T67" fmla="*/ 532 h 678"/>
                      <a:gd name="T68" fmla="*/ 6 w 474"/>
                      <a:gd name="T69" fmla="*/ 426 h 678"/>
                      <a:gd name="T70" fmla="*/ 0 w 474"/>
                      <a:gd name="T71" fmla="*/ 324 h 678"/>
                      <a:gd name="T72" fmla="*/ 2 w 474"/>
                      <a:gd name="T73" fmla="*/ 234 h 678"/>
                      <a:gd name="T74" fmla="*/ 6 w 474"/>
                      <a:gd name="T75" fmla="*/ 200 h 678"/>
                      <a:gd name="T76" fmla="*/ 10 w 474"/>
                      <a:gd name="T77" fmla="*/ 134 h 678"/>
                      <a:gd name="T78" fmla="*/ 12 w 474"/>
                      <a:gd name="T79" fmla="*/ 0 h 678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w 474"/>
                      <a:gd name="T121" fmla="*/ 0 h 678"/>
                      <a:gd name="T122" fmla="*/ 474 w 474"/>
                      <a:gd name="T123" fmla="*/ 678 h 678"/>
                    </a:gdLst>
                    <a:ahLst/>
                    <a:cxnLst>
                      <a:cxn ang="T80">
                        <a:pos x="T0" y="T1"/>
                      </a:cxn>
                      <a:cxn ang="T81">
                        <a:pos x="T2" y="T3"/>
                      </a:cxn>
                      <a:cxn ang="T82">
                        <a:pos x="T4" y="T5"/>
                      </a:cxn>
                      <a:cxn ang="T83">
                        <a:pos x="T6" y="T7"/>
                      </a:cxn>
                      <a:cxn ang="T84">
                        <a:pos x="T8" y="T9"/>
                      </a:cxn>
                      <a:cxn ang="T85">
                        <a:pos x="T10" y="T11"/>
                      </a:cxn>
                      <a:cxn ang="T86">
                        <a:pos x="T12" y="T13"/>
                      </a:cxn>
                      <a:cxn ang="T87">
                        <a:pos x="T14" y="T15"/>
                      </a:cxn>
                      <a:cxn ang="T88">
                        <a:pos x="T16" y="T17"/>
                      </a:cxn>
                      <a:cxn ang="T89">
                        <a:pos x="T18" y="T19"/>
                      </a:cxn>
                      <a:cxn ang="T90">
                        <a:pos x="T20" y="T21"/>
                      </a:cxn>
                      <a:cxn ang="T91">
                        <a:pos x="T22" y="T23"/>
                      </a:cxn>
                      <a:cxn ang="T92">
                        <a:pos x="T24" y="T25"/>
                      </a:cxn>
                      <a:cxn ang="T93">
                        <a:pos x="T26" y="T27"/>
                      </a:cxn>
                      <a:cxn ang="T94">
                        <a:pos x="T28" y="T29"/>
                      </a:cxn>
                      <a:cxn ang="T95">
                        <a:pos x="T30" y="T31"/>
                      </a:cxn>
                      <a:cxn ang="T96">
                        <a:pos x="T32" y="T33"/>
                      </a:cxn>
                      <a:cxn ang="T97">
                        <a:pos x="T34" y="T35"/>
                      </a:cxn>
                      <a:cxn ang="T98">
                        <a:pos x="T36" y="T37"/>
                      </a:cxn>
                      <a:cxn ang="T99">
                        <a:pos x="T38" y="T39"/>
                      </a:cxn>
                      <a:cxn ang="T100">
                        <a:pos x="T40" y="T41"/>
                      </a:cxn>
                      <a:cxn ang="T101">
                        <a:pos x="T42" y="T43"/>
                      </a:cxn>
                      <a:cxn ang="T102">
                        <a:pos x="T44" y="T45"/>
                      </a:cxn>
                      <a:cxn ang="T103">
                        <a:pos x="T46" y="T47"/>
                      </a:cxn>
                      <a:cxn ang="T104">
                        <a:pos x="T48" y="T49"/>
                      </a:cxn>
                      <a:cxn ang="T105">
                        <a:pos x="T50" y="T51"/>
                      </a:cxn>
                      <a:cxn ang="T106">
                        <a:pos x="T52" y="T53"/>
                      </a:cxn>
                      <a:cxn ang="T107">
                        <a:pos x="T54" y="T55"/>
                      </a:cxn>
                      <a:cxn ang="T108">
                        <a:pos x="T56" y="T57"/>
                      </a:cxn>
                      <a:cxn ang="T109">
                        <a:pos x="T58" y="T59"/>
                      </a:cxn>
                      <a:cxn ang="T110">
                        <a:pos x="T60" y="T61"/>
                      </a:cxn>
                      <a:cxn ang="T111">
                        <a:pos x="T62" y="T63"/>
                      </a:cxn>
                      <a:cxn ang="T112">
                        <a:pos x="T64" y="T65"/>
                      </a:cxn>
                      <a:cxn ang="T113">
                        <a:pos x="T66" y="T67"/>
                      </a:cxn>
                      <a:cxn ang="T114">
                        <a:pos x="T68" y="T69"/>
                      </a:cxn>
                      <a:cxn ang="T115">
                        <a:pos x="T70" y="T71"/>
                      </a:cxn>
                      <a:cxn ang="T116">
                        <a:pos x="T72" y="T73"/>
                      </a:cxn>
                      <a:cxn ang="T117">
                        <a:pos x="T74" y="T75"/>
                      </a:cxn>
                      <a:cxn ang="T118">
                        <a:pos x="T76" y="T77"/>
                      </a:cxn>
                      <a:cxn ang="T119">
                        <a:pos x="T78" y="T79"/>
                      </a:cxn>
                    </a:cxnLst>
                    <a:rect l="T120" t="T121" r="T122" b="T123"/>
                    <a:pathLst>
                      <a:path w="474" h="678">
                        <a:moveTo>
                          <a:pt x="12" y="0"/>
                        </a:moveTo>
                        <a:lnTo>
                          <a:pt x="12" y="0"/>
                        </a:lnTo>
                        <a:lnTo>
                          <a:pt x="50" y="26"/>
                        </a:lnTo>
                        <a:lnTo>
                          <a:pt x="90" y="52"/>
                        </a:lnTo>
                        <a:lnTo>
                          <a:pt x="134" y="84"/>
                        </a:lnTo>
                        <a:lnTo>
                          <a:pt x="156" y="104"/>
                        </a:lnTo>
                        <a:lnTo>
                          <a:pt x="176" y="122"/>
                        </a:lnTo>
                        <a:lnTo>
                          <a:pt x="196" y="142"/>
                        </a:lnTo>
                        <a:lnTo>
                          <a:pt x="212" y="162"/>
                        </a:lnTo>
                        <a:lnTo>
                          <a:pt x="226" y="180"/>
                        </a:lnTo>
                        <a:lnTo>
                          <a:pt x="236" y="200"/>
                        </a:lnTo>
                        <a:lnTo>
                          <a:pt x="240" y="218"/>
                        </a:lnTo>
                        <a:lnTo>
                          <a:pt x="242" y="226"/>
                        </a:lnTo>
                        <a:lnTo>
                          <a:pt x="240" y="234"/>
                        </a:lnTo>
                        <a:lnTo>
                          <a:pt x="232" y="268"/>
                        </a:lnTo>
                        <a:lnTo>
                          <a:pt x="222" y="302"/>
                        </a:lnTo>
                        <a:lnTo>
                          <a:pt x="198" y="372"/>
                        </a:lnTo>
                        <a:lnTo>
                          <a:pt x="188" y="406"/>
                        </a:lnTo>
                        <a:lnTo>
                          <a:pt x="178" y="436"/>
                        </a:lnTo>
                        <a:lnTo>
                          <a:pt x="174" y="460"/>
                        </a:lnTo>
                        <a:lnTo>
                          <a:pt x="172" y="480"/>
                        </a:lnTo>
                        <a:lnTo>
                          <a:pt x="180" y="476"/>
                        </a:lnTo>
                        <a:lnTo>
                          <a:pt x="204" y="464"/>
                        </a:lnTo>
                        <a:lnTo>
                          <a:pt x="220" y="458"/>
                        </a:lnTo>
                        <a:lnTo>
                          <a:pt x="240" y="452"/>
                        </a:lnTo>
                        <a:lnTo>
                          <a:pt x="260" y="448"/>
                        </a:lnTo>
                        <a:lnTo>
                          <a:pt x="284" y="446"/>
                        </a:lnTo>
                        <a:lnTo>
                          <a:pt x="308" y="444"/>
                        </a:lnTo>
                        <a:lnTo>
                          <a:pt x="334" y="440"/>
                        </a:lnTo>
                        <a:lnTo>
                          <a:pt x="360" y="432"/>
                        </a:lnTo>
                        <a:lnTo>
                          <a:pt x="384" y="426"/>
                        </a:lnTo>
                        <a:lnTo>
                          <a:pt x="420" y="412"/>
                        </a:lnTo>
                        <a:lnTo>
                          <a:pt x="436" y="406"/>
                        </a:lnTo>
                        <a:lnTo>
                          <a:pt x="434" y="414"/>
                        </a:lnTo>
                        <a:lnTo>
                          <a:pt x="432" y="424"/>
                        </a:lnTo>
                        <a:lnTo>
                          <a:pt x="434" y="436"/>
                        </a:lnTo>
                        <a:lnTo>
                          <a:pt x="438" y="450"/>
                        </a:lnTo>
                        <a:lnTo>
                          <a:pt x="444" y="464"/>
                        </a:lnTo>
                        <a:lnTo>
                          <a:pt x="456" y="480"/>
                        </a:lnTo>
                        <a:lnTo>
                          <a:pt x="464" y="486"/>
                        </a:lnTo>
                        <a:lnTo>
                          <a:pt x="474" y="494"/>
                        </a:lnTo>
                        <a:lnTo>
                          <a:pt x="442" y="518"/>
                        </a:lnTo>
                        <a:lnTo>
                          <a:pt x="406" y="542"/>
                        </a:lnTo>
                        <a:lnTo>
                          <a:pt x="358" y="572"/>
                        </a:lnTo>
                        <a:lnTo>
                          <a:pt x="302" y="604"/>
                        </a:lnTo>
                        <a:lnTo>
                          <a:pt x="270" y="618"/>
                        </a:lnTo>
                        <a:lnTo>
                          <a:pt x="238" y="632"/>
                        </a:lnTo>
                        <a:lnTo>
                          <a:pt x="204" y="646"/>
                        </a:lnTo>
                        <a:lnTo>
                          <a:pt x="170" y="658"/>
                        </a:lnTo>
                        <a:lnTo>
                          <a:pt x="134" y="666"/>
                        </a:lnTo>
                        <a:lnTo>
                          <a:pt x="98" y="674"/>
                        </a:lnTo>
                        <a:lnTo>
                          <a:pt x="92" y="676"/>
                        </a:lnTo>
                        <a:lnTo>
                          <a:pt x="86" y="678"/>
                        </a:lnTo>
                        <a:lnTo>
                          <a:pt x="76" y="676"/>
                        </a:lnTo>
                        <a:lnTo>
                          <a:pt x="72" y="672"/>
                        </a:lnTo>
                        <a:lnTo>
                          <a:pt x="66" y="668"/>
                        </a:lnTo>
                        <a:lnTo>
                          <a:pt x="62" y="660"/>
                        </a:lnTo>
                        <a:lnTo>
                          <a:pt x="56" y="650"/>
                        </a:lnTo>
                        <a:lnTo>
                          <a:pt x="44" y="622"/>
                        </a:lnTo>
                        <a:lnTo>
                          <a:pt x="32" y="582"/>
                        </a:lnTo>
                        <a:lnTo>
                          <a:pt x="20" y="532"/>
                        </a:lnTo>
                        <a:lnTo>
                          <a:pt x="12" y="480"/>
                        </a:lnTo>
                        <a:lnTo>
                          <a:pt x="6" y="426"/>
                        </a:lnTo>
                        <a:lnTo>
                          <a:pt x="2" y="374"/>
                        </a:lnTo>
                        <a:lnTo>
                          <a:pt x="0" y="324"/>
                        </a:lnTo>
                        <a:lnTo>
                          <a:pt x="0" y="276"/>
                        </a:lnTo>
                        <a:lnTo>
                          <a:pt x="2" y="234"/>
                        </a:lnTo>
                        <a:lnTo>
                          <a:pt x="6" y="200"/>
                        </a:lnTo>
                        <a:lnTo>
                          <a:pt x="8" y="168"/>
                        </a:lnTo>
                        <a:lnTo>
                          <a:pt x="10" y="134"/>
                        </a:lnTo>
                        <a:lnTo>
                          <a:pt x="12" y="70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3A457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59" name="Freeform 519"/>
                  <p:cNvSpPr>
                    <a:spLocks/>
                  </p:cNvSpPr>
                  <p:nvPr/>
                </p:nvSpPr>
                <p:spPr bwMode="auto">
                  <a:xfrm>
                    <a:off x="1586" y="3540"/>
                    <a:ext cx="474" cy="678"/>
                  </a:xfrm>
                  <a:custGeom>
                    <a:avLst/>
                    <a:gdLst>
                      <a:gd name="T0" fmla="*/ 12 w 474"/>
                      <a:gd name="T1" fmla="*/ 0 h 678"/>
                      <a:gd name="T2" fmla="*/ 90 w 474"/>
                      <a:gd name="T3" fmla="*/ 52 h 678"/>
                      <a:gd name="T4" fmla="*/ 156 w 474"/>
                      <a:gd name="T5" fmla="*/ 104 h 678"/>
                      <a:gd name="T6" fmla="*/ 196 w 474"/>
                      <a:gd name="T7" fmla="*/ 142 h 678"/>
                      <a:gd name="T8" fmla="*/ 226 w 474"/>
                      <a:gd name="T9" fmla="*/ 180 h 678"/>
                      <a:gd name="T10" fmla="*/ 240 w 474"/>
                      <a:gd name="T11" fmla="*/ 218 h 678"/>
                      <a:gd name="T12" fmla="*/ 240 w 474"/>
                      <a:gd name="T13" fmla="*/ 234 h 678"/>
                      <a:gd name="T14" fmla="*/ 232 w 474"/>
                      <a:gd name="T15" fmla="*/ 268 h 678"/>
                      <a:gd name="T16" fmla="*/ 198 w 474"/>
                      <a:gd name="T17" fmla="*/ 372 h 678"/>
                      <a:gd name="T18" fmla="*/ 178 w 474"/>
                      <a:gd name="T19" fmla="*/ 436 h 678"/>
                      <a:gd name="T20" fmla="*/ 172 w 474"/>
                      <a:gd name="T21" fmla="*/ 480 h 678"/>
                      <a:gd name="T22" fmla="*/ 180 w 474"/>
                      <a:gd name="T23" fmla="*/ 476 h 678"/>
                      <a:gd name="T24" fmla="*/ 220 w 474"/>
                      <a:gd name="T25" fmla="*/ 458 h 678"/>
                      <a:gd name="T26" fmla="*/ 260 w 474"/>
                      <a:gd name="T27" fmla="*/ 448 h 678"/>
                      <a:gd name="T28" fmla="*/ 284 w 474"/>
                      <a:gd name="T29" fmla="*/ 446 h 678"/>
                      <a:gd name="T30" fmla="*/ 334 w 474"/>
                      <a:gd name="T31" fmla="*/ 440 h 678"/>
                      <a:gd name="T32" fmla="*/ 384 w 474"/>
                      <a:gd name="T33" fmla="*/ 426 h 678"/>
                      <a:gd name="T34" fmla="*/ 436 w 474"/>
                      <a:gd name="T35" fmla="*/ 406 h 678"/>
                      <a:gd name="T36" fmla="*/ 434 w 474"/>
                      <a:gd name="T37" fmla="*/ 414 h 678"/>
                      <a:gd name="T38" fmla="*/ 434 w 474"/>
                      <a:gd name="T39" fmla="*/ 436 h 678"/>
                      <a:gd name="T40" fmla="*/ 444 w 474"/>
                      <a:gd name="T41" fmla="*/ 464 h 678"/>
                      <a:gd name="T42" fmla="*/ 464 w 474"/>
                      <a:gd name="T43" fmla="*/ 486 h 678"/>
                      <a:gd name="T44" fmla="*/ 474 w 474"/>
                      <a:gd name="T45" fmla="*/ 494 h 678"/>
                      <a:gd name="T46" fmla="*/ 406 w 474"/>
                      <a:gd name="T47" fmla="*/ 542 h 678"/>
                      <a:gd name="T48" fmla="*/ 302 w 474"/>
                      <a:gd name="T49" fmla="*/ 604 h 678"/>
                      <a:gd name="T50" fmla="*/ 238 w 474"/>
                      <a:gd name="T51" fmla="*/ 632 h 678"/>
                      <a:gd name="T52" fmla="*/ 170 w 474"/>
                      <a:gd name="T53" fmla="*/ 658 h 678"/>
                      <a:gd name="T54" fmla="*/ 98 w 474"/>
                      <a:gd name="T55" fmla="*/ 674 h 678"/>
                      <a:gd name="T56" fmla="*/ 92 w 474"/>
                      <a:gd name="T57" fmla="*/ 676 h 678"/>
                      <a:gd name="T58" fmla="*/ 76 w 474"/>
                      <a:gd name="T59" fmla="*/ 676 h 678"/>
                      <a:gd name="T60" fmla="*/ 66 w 474"/>
                      <a:gd name="T61" fmla="*/ 668 h 678"/>
                      <a:gd name="T62" fmla="*/ 56 w 474"/>
                      <a:gd name="T63" fmla="*/ 650 h 678"/>
                      <a:gd name="T64" fmla="*/ 32 w 474"/>
                      <a:gd name="T65" fmla="*/ 582 h 678"/>
                      <a:gd name="T66" fmla="*/ 20 w 474"/>
                      <a:gd name="T67" fmla="*/ 532 h 678"/>
                      <a:gd name="T68" fmla="*/ 6 w 474"/>
                      <a:gd name="T69" fmla="*/ 426 h 678"/>
                      <a:gd name="T70" fmla="*/ 0 w 474"/>
                      <a:gd name="T71" fmla="*/ 324 h 678"/>
                      <a:gd name="T72" fmla="*/ 2 w 474"/>
                      <a:gd name="T73" fmla="*/ 234 h 678"/>
                      <a:gd name="T74" fmla="*/ 6 w 474"/>
                      <a:gd name="T75" fmla="*/ 200 h 678"/>
                      <a:gd name="T76" fmla="*/ 10 w 474"/>
                      <a:gd name="T77" fmla="*/ 134 h 678"/>
                      <a:gd name="T78" fmla="*/ 12 w 474"/>
                      <a:gd name="T79" fmla="*/ 0 h 678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w 474"/>
                      <a:gd name="T121" fmla="*/ 0 h 678"/>
                      <a:gd name="T122" fmla="*/ 474 w 474"/>
                      <a:gd name="T123" fmla="*/ 678 h 678"/>
                    </a:gdLst>
                    <a:ahLst/>
                    <a:cxnLst>
                      <a:cxn ang="T80">
                        <a:pos x="T0" y="T1"/>
                      </a:cxn>
                      <a:cxn ang="T81">
                        <a:pos x="T2" y="T3"/>
                      </a:cxn>
                      <a:cxn ang="T82">
                        <a:pos x="T4" y="T5"/>
                      </a:cxn>
                      <a:cxn ang="T83">
                        <a:pos x="T6" y="T7"/>
                      </a:cxn>
                      <a:cxn ang="T84">
                        <a:pos x="T8" y="T9"/>
                      </a:cxn>
                      <a:cxn ang="T85">
                        <a:pos x="T10" y="T11"/>
                      </a:cxn>
                      <a:cxn ang="T86">
                        <a:pos x="T12" y="T13"/>
                      </a:cxn>
                      <a:cxn ang="T87">
                        <a:pos x="T14" y="T15"/>
                      </a:cxn>
                      <a:cxn ang="T88">
                        <a:pos x="T16" y="T17"/>
                      </a:cxn>
                      <a:cxn ang="T89">
                        <a:pos x="T18" y="T19"/>
                      </a:cxn>
                      <a:cxn ang="T90">
                        <a:pos x="T20" y="T21"/>
                      </a:cxn>
                      <a:cxn ang="T91">
                        <a:pos x="T22" y="T23"/>
                      </a:cxn>
                      <a:cxn ang="T92">
                        <a:pos x="T24" y="T25"/>
                      </a:cxn>
                      <a:cxn ang="T93">
                        <a:pos x="T26" y="T27"/>
                      </a:cxn>
                      <a:cxn ang="T94">
                        <a:pos x="T28" y="T29"/>
                      </a:cxn>
                      <a:cxn ang="T95">
                        <a:pos x="T30" y="T31"/>
                      </a:cxn>
                      <a:cxn ang="T96">
                        <a:pos x="T32" y="T33"/>
                      </a:cxn>
                      <a:cxn ang="T97">
                        <a:pos x="T34" y="T35"/>
                      </a:cxn>
                      <a:cxn ang="T98">
                        <a:pos x="T36" y="T37"/>
                      </a:cxn>
                      <a:cxn ang="T99">
                        <a:pos x="T38" y="T39"/>
                      </a:cxn>
                      <a:cxn ang="T100">
                        <a:pos x="T40" y="T41"/>
                      </a:cxn>
                      <a:cxn ang="T101">
                        <a:pos x="T42" y="T43"/>
                      </a:cxn>
                      <a:cxn ang="T102">
                        <a:pos x="T44" y="T45"/>
                      </a:cxn>
                      <a:cxn ang="T103">
                        <a:pos x="T46" y="T47"/>
                      </a:cxn>
                      <a:cxn ang="T104">
                        <a:pos x="T48" y="T49"/>
                      </a:cxn>
                      <a:cxn ang="T105">
                        <a:pos x="T50" y="T51"/>
                      </a:cxn>
                      <a:cxn ang="T106">
                        <a:pos x="T52" y="T53"/>
                      </a:cxn>
                      <a:cxn ang="T107">
                        <a:pos x="T54" y="T55"/>
                      </a:cxn>
                      <a:cxn ang="T108">
                        <a:pos x="T56" y="T57"/>
                      </a:cxn>
                      <a:cxn ang="T109">
                        <a:pos x="T58" y="T59"/>
                      </a:cxn>
                      <a:cxn ang="T110">
                        <a:pos x="T60" y="T61"/>
                      </a:cxn>
                      <a:cxn ang="T111">
                        <a:pos x="T62" y="T63"/>
                      </a:cxn>
                      <a:cxn ang="T112">
                        <a:pos x="T64" y="T65"/>
                      </a:cxn>
                      <a:cxn ang="T113">
                        <a:pos x="T66" y="T67"/>
                      </a:cxn>
                      <a:cxn ang="T114">
                        <a:pos x="T68" y="T69"/>
                      </a:cxn>
                      <a:cxn ang="T115">
                        <a:pos x="T70" y="T71"/>
                      </a:cxn>
                      <a:cxn ang="T116">
                        <a:pos x="T72" y="T73"/>
                      </a:cxn>
                      <a:cxn ang="T117">
                        <a:pos x="T74" y="T75"/>
                      </a:cxn>
                      <a:cxn ang="T118">
                        <a:pos x="T76" y="T77"/>
                      </a:cxn>
                      <a:cxn ang="T119">
                        <a:pos x="T78" y="T79"/>
                      </a:cxn>
                    </a:cxnLst>
                    <a:rect l="T120" t="T121" r="T122" b="T123"/>
                    <a:pathLst>
                      <a:path w="474" h="678">
                        <a:moveTo>
                          <a:pt x="12" y="0"/>
                        </a:moveTo>
                        <a:lnTo>
                          <a:pt x="12" y="0"/>
                        </a:lnTo>
                        <a:lnTo>
                          <a:pt x="50" y="26"/>
                        </a:lnTo>
                        <a:lnTo>
                          <a:pt x="90" y="52"/>
                        </a:lnTo>
                        <a:lnTo>
                          <a:pt x="134" y="84"/>
                        </a:lnTo>
                        <a:lnTo>
                          <a:pt x="156" y="104"/>
                        </a:lnTo>
                        <a:lnTo>
                          <a:pt x="176" y="122"/>
                        </a:lnTo>
                        <a:lnTo>
                          <a:pt x="196" y="142"/>
                        </a:lnTo>
                        <a:lnTo>
                          <a:pt x="212" y="162"/>
                        </a:lnTo>
                        <a:lnTo>
                          <a:pt x="226" y="180"/>
                        </a:lnTo>
                        <a:lnTo>
                          <a:pt x="236" y="200"/>
                        </a:lnTo>
                        <a:lnTo>
                          <a:pt x="240" y="218"/>
                        </a:lnTo>
                        <a:lnTo>
                          <a:pt x="242" y="226"/>
                        </a:lnTo>
                        <a:lnTo>
                          <a:pt x="240" y="234"/>
                        </a:lnTo>
                        <a:lnTo>
                          <a:pt x="232" y="268"/>
                        </a:lnTo>
                        <a:lnTo>
                          <a:pt x="222" y="302"/>
                        </a:lnTo>
                        <a:lnTo>
                          <a:pt x="198" y="372"/>
                        </a:lnTo>
                        <a:lnTo>
                          <a:pt x="188" y="406"/>
                        </a:lnTo>
                        <a:lnTo>
                          <a:pt x="178" y="436"/>
                        </a:lnTo>
                        <a:lnTo>
                          <a:pt x="174" y="460"/>
                        </a:lnTo>
                        <a:lnTo>
                          <a:pt x="172" y="480"/>
                        </a:lnTo>
                        <a:lnTo>
                          <a:pt x="180" y="476"/>
                        </a:lnTo>
                        <a:lnTo>
                          <a:pt x="204" y="464"/>
                        </a:lnTo>
                        <a:lnTo>
                          <a:pt x="220" y="458"/>
                        </a:lnTo>
                        <a:lnTo>
                          <a:pt x="240" y="452"/>
                        </a:lnTo>
                        <a:lnTo>
                          <a:pt x="260" y="448"/>
                        </a:lnTo>
                        <a:lnTo>
                          <a:pt x="284" y="446"/>
                        </a:lnTo>
                        <a:lnTo>
                          <a:pt x="308" y="444"/>
                        </a:lnTo>
                        <a:lnTo>
                          <a:pt x="334" y="440"/>
                        </a:lnTo>
                        <a:lnTo>
                          <a:pt x="360" y="432"/>
                        </a:lnTo>
                        <a:lnTo>
                          <a:pt x="384" y="426"/>
                        </a:lnTo>
                        <a:lnTo>
                          <a:pt x="420" y="412"/>
                        </a:lnTo>
                        <a:lnTo>
                          <a:pt x="436" y="406"/>
                        </a:lnTo>
                        <a:lnTo>
                          <a:pt x="434" y="414"/>
                        </a:lnTo>
                        <a:lnTo>
                          <a:pt x="432" y="424"/>
                        </a:lnTo>
                        <a:lnTo>
                          <a:pt x="434" y="436"/>
                        </a:lnTo>
                        <a:lnTo>
                          <a:pt x="438" y="450"/>
                        </a:lnTo>
                        <a:lnTo>
                          <a:pt x="444" y="464"/>
                        </a:lnTo>
                        <a:lnTo>
                          <a:pt x="456" y="480"/>
                        </a:lnTo>
                        <a:lnTo>
                          <a:pt x="464" y="486"/>
                        </a:lnTo>
                        <a:lnTo>
                          <a:pt x="474" y="494"/>
                        </a:lnTo>
                        <a:lnTo>
                          <a:pt x="442" y="518"/>
                        </a:lnTo>
                        <a:lnTo>
                          <a:pt x="406" y="542"/>
                        </a:lnTo>
                        <a:lnTo>
                          <a:pt x="358" y="572"/>
                        </a:lnTo>
                        <a:lnTo>
                          <a:pt x="302" y="604"/>
                        </a:lnTo>
                        <a:lnTo>
                          <a:pt x="270" y="618"/>
                        </a:lnTo>
                        <a:lnTo>
                          <a:pt x="238" y="632"/>
                        </a:lnTo>
                        <a:lnTo>
                          <a:pt x="204" y="646"/>
                        </a:lnTo>
                        <a:lnTo>
                          <a:pt x="170" y="658"/>
                        </a:lnTo>
                        <a:lnTo>
                          <a:pt x="134" y="666"/>
                        </a:lnTo>
                        <a:lnTo>
                          <a:pt x="98" y="674"/>
                        </a:lnTo>
                        <a:lnTo>
                          <a:pt x="92" y="676"/>
                        </a:lnTo>
                        <a:lnTo>
                          <a:pt x="86" y="678"/>
                        </a:lnTo>
                        <a:lnTo>
                          <a:pt x="76" y="676"/>
                        </a:lnTo>
                        <a:lnTo>
                          <a:pt x="72" y="672"/>
                        </a:lnTo>
                        <a:lnTo>
                          <a:pt x="66" y="668"/>
                        </a:lnTo>
                        <a:lnTo>
                          <a:pt x="62" y="660"/>
                        </a:lnTo>
                        <a:lnTo>
                          <a:pt x="56" y="650"/>
                        </a:lnTo>
                        <a:lnTo>
                          <a:pt x="44" y="622"/>
                        </a:lnTo>
                        <a:lnTo>
                          <a:pt x="32" y="582"/>
                        </a:lnTo>
                        <a:lnTo>
                          <a:pt x="20" y="532"/>
                        </a:lnTo>
                        <a:lnTo>
                          <a:pt x="12" y="480"/>
                        </a:lnTo>
                        <a:lnTo>
                          <a:pt x="6" y="426"/>
                        </a:lnTo>
                        <a:lnTo>
                          <a:pt x="2" y="374"/>
                        </a:lnTo>
                        <a:lnTo>
                          <a:pt x="0" y="324"/>
                        </a:lnTo>
                        <a:lnTo>
                          <a:pt x="0" y="276"/>
                        </a:lnTo>
                        <a:lnTo>
                          <a:pt x="2" y="234"/>
                        </a:lnTo>
                        <a:lnTo>
                          <a:pt x="6" y="200"/>
                        </a:lnTo>
                        <a:lnTo>
                          <a:pt x="8" y="168"/>
                        </a:lnTo>
                        <a:lnTo>
                          <a:pt x="10" y="134"/>
                        </a:lnTo>
                        <a:lnTo>
                          <a:pt x="12" y="70"/>
                        </a:lnTo>
                        <a:lnTo>
                          <a:pt x="12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60" name="Freeform 520"/>
                  <p:cNvSpPr>
                    <a:spLocks/>
                  </p:cNvSpPr>
                  <p:nvPr/>
                </p:nvSpPr>
                <p:spPr bwMode="auto">
                  <a:xfrm>
                    <a:off x="1652" y="3562"/>
                    <a:ext cx="142" cy="370"/>
                  </a:xfrm>
                  <a:custGeom>
                    <a:avLst/>
                    <a:gdLst>
                      <a:gd name="T0" fmla="*/ 0 w 142"/>
                      <a:gd name="T1" fmla="*/ 0 h 370"/>
                      <a:gd name="T2" fmla="*/ 0 w 142"/>
                      <a:gd name="T3" fmla="*/ 0 h 370"/>
                      <a:gd name="T4" fmla="*/ 10 w 142"/>
                      <a:gd name="T5" fmla="*/ 8 h 370"/>
                      <a:gd name="T6" fmla="*/ 32 w 142"/>
                      <a:gd name="T7" fmla="*/ 30 h 370"/>
                      <a:gd name="T8" fmla="*/ 62 w 142"/>
                      <a:gd name="T9" fmla="*/ 64 h 370"/>
                      <a:gd name="T10" fmla="*/ 78 w 142"/>
                      <a:gd name="T11" fmla="*/ 84 h 370"/>
                      <a:gd name="T12" fmla="*/ 92 w 142"/>
                      <a:gd name="T13" fmla="*/ 108 h 370"/>
                      <a:gd name="T14" fmla="*/ 108 w 142"/>
                      <a:gd name="T15" fmla="*/ 134 h 370"/>
                      <a:gd name="T16" fmla="*/ 120 w 142"/>
                      <a:gd name="T17" fmla="*/ 162 h 370"/>
                      <a:gd name="T18" fmla="*/ 132 w 142"/>
                      <a:gd name="T19" fmla="*/ 194 h 370"/>
                      <a:gd name="T20" fmla="*/ 138 w 142"/>
                      <a:gd name="T21" fmla="*/ 226 h 370"/>
                      <a:gd name="T22" fmla="*/ 142 w 142"/>
                      <a:gd name="T23" fmla="*/ 260 h 370"/>
                      <a:gd name="T24" fmla="*/ 142 w 142"/>
                      <a:gd name="T25" fmla="*/ 276 h 370"/>
                      <a:gd name="T26" fmla="*/ 142 w 142"/>
                      <a:gd name="T27" fmla="*/ 294 h 370"/>
                      <a:gd name="T28" fmla="*/ 140 w 142"/>
                      <a:gd name="T29" fmla="*/ 312 h 370"/>
                      <a:gd name="T30" fmla="*/ 136 w 142"/>
                      <a:gd name="T31" fmla="*/ 332 h 370"/>
                      <a:gd name="T32" fmla="*/ 130 w 142"/>
                      <a:gd name="T33" fmla="*/ 350 h 370"/>
                      <a:gd name="T34" fmla="*/ 122 w 142"/>
                      <a:gd name="T35" fmla="*/ 370 h 370"/>
                      <a:gd name="T36" fmla="*/ 122 w 142"/>
                      <a:gd name="T37" fmla="*/ 370 h 370"/>
                      <a:gd name="T38" fmla="*/ 124 w 142"/>
                      <a:gd name="T39" fmla="*/ 362 h 370"/>
                      <a:gd name="T40" fmla="*/ 128 w 142"/>
                      <a:gd name="T41" fmla="*/ 340 h 370"/>
                      <a:gd name="T42" fmla="*/ 130 w 142"/>
                      <a:gd name="T43" fmla="*/ 306 h 370"/>
                      <a:gd name="T44" fmla="*/ 130 w 142"/>
                      <a:gd name="T45" fmla="*/ 286 h 370"/>
                      <a:gd name="T46" fmla="*/ 128 w 142"/>
                      <a:gd name="T47" fmla="*/ 262 h 370"/>
                      <a:gd name="T48" fmla="*/ 122 w 142"/>
                      <a:gd name="T49" fmla="*/ 236 h 370"/>
                      <a:gd name="T50" fmla="*/ 116 w 142"/>
                      <a:gd name="T51" fmla="*/ 208 h 370"/>
                      <a:gd name="T52" fmla="*/ 106 w 142"/>
                      <a:gd name="T53" fmla="*/ 178 h 370"/>
                      <a:gd name="T54" fmla="*/ 94 w 142"/>
                      <a:gd name="T55" fmla="*/ 146 h 370"/>
                      <a:gd name="T56" fmla="*/ 76 w 142"/>
                      <a:gd name="T57" fmla="*/ 112 h 370"/>
                      <a:gd name="T58" fmla="*/ 56 w 142"/>
                      <a:gd name="T59" fmla="*/ 76 h 370"/>
                      <a:gd name="T60" fmla="*/ 30 w 142"/>
                      <a:gd name="T61" fmla="*/ 38 h 370"/>
                      <a:gd name="T62" fmla="*/ 0 w 142"/>
                      <a:gd name="T63" fmla="*/ 0 h 370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w 142"/>
                      <a:gd name="T97" fmla="*/ 0 h 370"/>
                      <a:gd name="T98" fmla="*/ 142 w 142"/>
                      <a:gd name="T99" fmla="*/ 370 h 370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T96" t="T97" r="T98" b="T99"/>
                    <a:pathLst>
                      <a:path w="142" h="370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0" y="8"/>
                        </a:lnTo>
                        <a:lnTo>
                          <a:pt x="32" y="30"/>
                        </a:lnTo>
                        <a:lnTo>
                          <a:pt x="62" y="64"/>
                        </a:lnTo>
                        <a:lnTo>
                          <a:pt x="78" y="84"/>
                        </a:lnTo>
                        <a:lnTo>
                          <a:pt x="92" y="108"/>
                        </a:lnTo>
                        <a:lnTo>
                          <a:pt x="108" y="134"/>
                        </a:lnTo>
                        <a:lnTo>
                          <a:pt x="120" y="162"/>
                        </a:lnTo>
                        <a:lnTo>
                          <a:pt x="132" y="194"/>
                        </a:lnTo>
                        <a:lnTo>
                          <a:pt x="138" y="226"/>
                        </a:lnTo>
                        <a:lnTo>
                          <a:pt x="142" y="260"/>
                        </a:lnTo>
                        <a:lnTo>
                          <a:pt x="142" y="276"/>
                        </a:lnTo>
                        <a:lnTo>
                          <a:pt x="142" y="294"/>
                        </a:lnTo>
                        <a:lnTo>
                          <a:pt x="140" y="312"/>
                        </a:lnTo>
                        <a:lnTo>
                          <a:pt x="136" y="332"/>
                        </a:lnTo>
                        <a:lnTo>
                          <a:pt x="130" y="350"/>
                        </a:lnTo>
                        <a:lnTo>
                          <a:pt x="122" y="370"/>
                        </a:lnTo>
                        <a:lnTo>
                          <a:pt x="124" y="362"/>
                        </a:lnTo>
                        <a:lnTo>
                          <a:pt x="128" y="340"/>
                        </a:lnTo>
                        <a:lnTo>
                          <a:pt x="130" y="306"/>
                        </a:lnTo>
                        <a:lnTo>
                          <a:pt x="130" y="286"/>
                        </a:lnTo>
                        <a:lnTo>
                          <a:pt x="128" y="262"/>
                        </a:lnTo>
                        <a:lnTo>
                          <a:pt x="122" y="236"/>
                        </a:lnTo>
                        <a:lnTo>
                          <a:pt x="116" y="208"/>
                        </a:lnTo>
                        <a:lnTo>
                          <a:pt x="106" y="178"/>
                        </a:lnTo>
                        <a:lnTo>
                          <a:pt x="94" y="146"/>
                        </a:lnTo>
                        <a:lnTo>
                          <a:pt x="76" y="112"/>
                        </a:lnTo>
                        <a:lnTo>
                          <a:pt x="56" y="76"/>
                        </a:lnTo>
                        <a:lnTo>
                          <a:pt x="30" y="3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1E2D66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61" name="Freeform 521"/>
                  <p:cNvSpPr>
                    <a:spLocks/>
                  </p:cNvSpPr>
                  <p:nvPr/>
                </p:nvSpPr>
                <p:spPr bwMode="auto">
                  <a:xfrm>
                    <a:off x="1652" y="3562"/>
                    <a:ext cx="142" cy="370"/>
                  </a:xfrm>
                  <a:custGeom>
                    <a:avLst/>
                    <a:gdLst>
                      <a:gd name="T0" fmla="*/ 0 w 142"/>
                      <a:gd name="T1" fmla="*/ 0 h 370"/>
                      <a:gd name="T2" fmla="*/ 0 w 142"/>
                      <a:gd name="T3" fmla="*/ 0 h 370"/>
                      <a:gd name="T4" fmla="*/ 10 w 142"/>
                      <a:gd name="T5" fmla="*/ 8 h 370"/>
                      <a:gd name="T6" fmla="*/ 32 w 142"/>
                      <a:gd name="T7" fmla="*/ 30 h 370"/>
                      <a:gd name="T8" fmla="*/ 62 w 142"/>
                      <a:gd name="T9" fmla="*/ 64 h 370"/>
                      <a:gd name="T10" fmla="*/ 78 w 142"/>
                      <a:gd name="T11" fmla="*/ 84 h 370"/>
                      <a:gd name="T12" fmla="*/ 92 w 142"/>
                      <a:gd name="T13" fmla="*/ 108 h 370"/>
                      <a:gd name="T14" fmla="*/ 108 w 142"/>
                      <a:gd name="T15" fmla="*/ 134 h 370"/>
                      <a:gd name="T16" fmla="*/ 120 w 142"/>
                      <a:gd name="T17" fmla="*/ 162 h 370"/>
                      <a:gd name="T18" fmla="*/ 132 w 142"/>
                      <a:gd name="T19" fmla="*/ 194 h 370"/>
                      <a:gd name="T20" fmla="*/ 138 w 142"/>
                      <a:gd name="T21" fmla="*/ 226 h 370"/>
                      <a:gd name="T22" fmla="*/ 142 w 142"/>
                      <a:gd name="T23" fmla="*/ 260 h 370"/>
                      <a:gd name="T24" fmla="*/ 142 w 142"/>
                      <a:gd name="T25" fmla="*/ 276 h 370"/>
                      <a:gd name="T26" fmla="*/ 142 w 142"/>
                      <a:gd name="T27" fmla="*/ 294 h 370"/>
                      <a:gd name="T28" fmla="*/ 140 w 142"/>
                      <a:gd name="T29" fmla="*/ 312 h 370"/>
                      <a:gd name="T30" fmla="*/ 136 w 142"/>
                      <a:gd name="T31" fmla="*/ 332 h 370"/>
                      <a:gd name="T32" fmla="*/ 130 w 142"/>
                      <a:gd name="T33" fmla="*/ 350 h 370"/>
                      <a:gd name="T34" fmla="*/ 122 w 142"/>
                      <a:gd name="T35" fmla="*/ 370 h 370"/>
                      <a:gd name="T36" fmla="*/ 122 w 142"/>
                      <a:gd name="T37" fmla="*/ 370 h 370"/>
                      <a:gd name="T38" fmla="*/ 124 w 142"/>
                      <a:gd name="T39" fmla="*/ 362 h 370"/>
                      <a:gd name="T40" fmla="*/ 128 w 142"/>
                      <a:gd name="T41" fmla="*/ 340 h 370"/>
                      <a:gd name="T42" fmla="*/ 130 w 142"/>
                      <a:gd name="T43" fmla="*/ 306 h 370"/>
                      <a:gd name="T44" fmla="*/ 130 w 142"/>
                      <a:gd name="T45" fmla="*/ 286 h 370"/>
                      <a:gd name="T46" fmla="*/ 128 w 142"/>
                      <a:gd name="T47" fmla="*/ 262 h 370"/>
                      <a:gd name="T48" fmla="*/ 122 w 142"/>
                      <a:gd name="T49" fmla="*/ 236 h 370"/>
                      <a:gd name="T50" fmla="*/ 116 w 142"/>
                      <a:gd name="T51" fmla="*/ 208 h 370"/>
                      <a:gd name="T52" fmla="*/ 106 w 142"/>
                      <a:gd name="T53" fmla="*/ 178 h 370"/>
                      <a:gd name="T54" fmla="*/ 94 w 142"/>
                      <a:gd name="T55" fmla="*/ 146 h 370"/>
                      <a:gd name="T56" fmla="*/ 76 w 142"/>
                      <a:gd name="T57" fmla="*/ 112 h 370"/>
                      <a:gd name="T58" fmla="*/ 56 w 142"/>
                      <a:gd name="T59" fmla="*/ 76 h 370"/>
                      <a:gd name="T60" fmla="*/ 30 w 142"/>
                      <a:gd name="T61" fmla="*/ 38 h 370"/>
                      <a:gd name="T62" fmla="*/ 0 w 142"/>
                      <a:gd name="T63" fmla="*/ 0 h 370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w 142"/>
                      <a:gd name="T97" fmla="*/ 0 h 370"/>
                      <a:gd name="T98" fmla="*/ 142 w 142"/>
                      <a:gd name="T99" fmla="*/ 370 h 370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T96" t="T97" r="T98" b="T99"/>
                    <a:pathLst>
                      <a:path w="142" h="370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0" y="8"/>
                        </a:lnTo>
                        <a:lnTo>
                          <a:pt x="32" y="30"/>
                        </a:lnTo>
                        <a:lnTo>
                          <a:pt x="62" y="64"/>
                        </a:lnTo>
                        <a:lnTo>
                          <a:pt x="78" y="84"/>
                        </a:lnTo>
                        <a:lnTo>
                          <a:pt x="92" y="108"/>
                        </a:lnTo>
                        <a:lnTo>
                          <a:pt x="108" y="134"/>
                        </a:lnTo>
                        <a:lnTo>
                          <a:pt x="120" y="162"/>
                        </a:lnTo>
                        <a:lnTo>
                          <a:pt x="132" y="194"/>
                        </a:lnTo>
                        <a:lnTo>
                          <a:pt x="138" y="226"/>
                        </a:lnTo>
                        <a:lnTo>
                          <a:pt x="142" y="260"/>
                        </a:lnTo>
                        <a:lnTo>
                          <a:pt x="142" y="276"/>
                        </a:lnTo>
                        <a:lnTo>
                          <a:pt x="142" y="294"/>
                        </a:lnTo>
                        <a:lnTo>
                          <a:pt x="140" y="312"/>
                        </a:lnTo>
                        <a:lnTo>
                          <a:pt x="136" y="332"/>
                        </a:lnTo>
                        <a:lnTo>
                          <a:pt x="130" y="350"/>
                        </a:lnTo>
                        <a:lnTo>
                          <a:pt x="122" y="370"/>
                        </a:lnTo>
                        <a:lnTo>
                          <a:pt x="124" y="362"/>
                        </a:lnTo>
                        <a:lnTo>
                          <a:pt x="128" y="340"/>
                        </a:lnTo>
                        <a:lnTo>
                          <a:pt x="130" y="306"/>
                        </a:lnTo>
                        <a:lnTo>
                          <a:pt x="130" y="286"/>
                        </a:lnTo>
                        <a:lnTo>
                          <a:pt x="128" y="262"/>
                        </a:lnTo>
                        <a:lnTo>
                          <a:pt x="122" y="236"/>
                        </a:lnTo>
                        <a:lnTo>
                          <a:pt x="116" y="208"/>
                        </a:lnTo>
                        <a:lnTo>
                          <a:pt x="106" y="178"/>
                        </a:lnTo>
                        <a:lnTo>
                          <a:pt x="94" y="146"/>
                        </a:lnTo>
                        <a:lnTo>
                          <a:pt x="76" y="112"/>
                        </a:lnTo>
                        <a:lnTo>
                          <a:pt x="56" y="76"/>
                        </a:lnTo>
                        <a:lnTo>
                          <a:pt x="30" y="38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62" name="Freeform 522"/>
                  <p:cNvSpPr>
                    <a:spLocks/>
                  </p:cNvSpPr>
                  <p:nvPr/>
                </p:nvSpPr>
                <p:spPr bwMode="auto">
                  <a:xfrm>
                    <a:off x="2150" y="3390"/>
                    <a:ext cx="8" cy="14"/>
                  </a:xfrm>
                  <a:custGeom>
                    <a:avLst/>
                    <a:gdLst>
                      <a:gd name="T0" fmla="*/ 6 w 8"/>
                      <a:gd name="T1" fmla="*/ 0 h 14"/>
                      <a:gd name="T2" fmla="*/ 6 w 8"/>
                      <a:gd name="T3" fmla="*/ 0 h 14"/>
                      <a:gd name="T4" fmla="*/ 8 w 8"/>
                      <a:gd name="T5" fmla="*/ 6 h 14"/>
                      <a:gd name="T6" fmla="*/ 6 w 8"/>
                      <a:gd name="T7" fmla="*/ 10 h 14"/>
                      <a:gd name="T8" fmla="*/ 0 w 8"/>
                      <a:gd name="T9" fmla="*/ 14 h 14"/>
                      <a:gd name="T10" fmla="*/ 0 w 8"/>
                      <a:gd name="T11" fmla="*/ 14 h 14"/>
                      <a:gd name="T12" fmla="*/ 2 w 8"/>
                      <a:gd name="T13" fmla="*/ 8 h 14"/>
                      <a:gd name="T14" fmla="*/ 6 w 8"/>
                      <a:gd name="T15" fmla="*/ 0 h 1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8"/>
                      <a:gd name="T25" fmla="*/ 0 h 14"/>
                      <a:gd name="T26" fmla="*/ 8 w 8"/>
                      <a:gd name="T27" fmla="*/ 14 h 1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8" h="14">
                        <a:moveTo>
                          <a:pt x="6" y="0"/>
                        </a:moveTo>
                        <a:lnTo>
                          <a:pt x="6" y="0"/>
                        </a:lnTo>
                        <a:lnTo>
                          <a:pt x="8" y="6"/>
                        </a:lnTo>
                        <a:lnTo>
                          <a:pt x="6" y="10"/>
                        </a:lnTo>
                        <a:lnTo>
                          <a:pt x="0" y="14"/>
                        </a:lnTo>
                        <a:lnTo>
                          <a:pt x="2" y="8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C96E4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63" name="Freeform 523"/>
                  <p:cNvSpPr>
                    <a:spLocks/>
                  </p:cNvSpPr>
                  <p:nvPr/>
                </p:nvSpPr>
                <p:spPr bwMode="auto">
                  <a:xfrm>
                    <a:off x="2150" y="3390"/>
                    <a:ext cx="8" cy="14"/>
                  </a:xfrm>
                  <a:custGeom>
                    <a:avLst/>
                    <a:gdLst>
                      <a:gd name="T0" fmla="*/ 6 w 8"/>
                      <a:gd name="T1" fmla="*/ 0 h 14"/>
                      <a:gd name="T2" fmla="*/ 6 w 8"/>
                      <a:gd name="T3" fmla="*/ 0 h 14"/>
                      <a:gd name="T4" fmla="*/ 8 w 8"/>
                      <a:gd name="T5" fmla="*/ 6 h 14"/>
                      <a:gd name="T6" fmla="*/ 6 w 8"/>
                      <a:gd name="T7" fmla="*/ 10 h 14"/>
                      <a:gd name="T8" fmla="*/ 0 w 8"/>
                      <a:gd name="T9" fmla="*/ 14 h 14"/>
                      <a:gd name="T10" fmla="*/ 0 w 8"/>
                      <a:gd name="T11" fmla="*/ 14 h 14"/>
                      <a:gd name="T12" fmla="*/ 2 w 8"/>
                      <a:gd name="T13" fmla="*/ 8 h 14"/>
                      <a:gd name="T14" fmla="*/ 6 w 8"/>
                      <a:gd name="T15" fmla="*/ 0 h 1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8"/>
                      <a:gd name="T25" fmla="*/ 0 h 14"/>
                      <a:gd name="T26" fmla="*/ 8 w 8"/>
                      <a:gd name="T27" fmla="*/ 14 h 1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8" h="14">
                        <a:moveTo>
                          <a:pt x="6" y="0"/>
                        </a:moveTo>
                        <a:lnTo>
                          <a:pt x="6" y="0"/>
                        </a:lnTo>
                        <a:lnTo>
                          <a:pt x="8" y="6"/>
                        </a:lnTo>
                        <a:lnTo>
                          <a:pt x="6" y="10"/>
                        </a:lnTo>
                        <a:lnTo>
                          <a:pt x="0" y="14"/>
                        </a:lnTo>
                        <a:lnTo>
                          <a:pt x="2" y="8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64" name="Freeform 524"/>
                  <p:cNvSpPr>
                    <a:spLocks/>
                  </p:cNvSpPr>
                  <p:nvPr/>
                </p:nvSpPr>
                <p:spPr bwMode="auto">
                  <a:xfrm>
                    <a:off x="1998" y="3318"/>
                    <a:ext cx="116" cy="110"/>
                  </a:xfrm>
                  <a:custGeom>
                    <a:avLst/>
                    <a:gdLst>
                      <a:gd name="T0" fmla="*/ 116 w 116"/>
                      <a:gd name="T1" fmla="*/ 84 h 110"/>
                      <a:gd name="T2" fmla="*/ 116 w 116"/>
                      <a:gd name="T3" fmla="*/ 84 h 110"/>
                      <a:gd name="T4" fmla="*/ 108 w 116"/>
                      <a:gd name="T5" fmla="*/ 84 h 110"/>
                      <a:gd name="T6" fmla="*/ 88 w 116"/>
                      <a:gd name="T7" fmla="*/ 78 h 110"/>
                      <a:gd name="T8" fmla="*/ 74 w 116"/>
                      <a:gd name="T9" fmla="*/ 74 h 110"/>
                      <a:gd name="T10" fmla="*/ 62 w 116"/>
                      <a:gd name="T11" fmla="*/ 68 h 110"/>
                      <a:gd name="T12" fmla="*/ 48 w 116"/>
                      <a:gd name="T13" fmla="*/ 60 h 110"/>
                      <a:gd name="T14" fmla="*/ 36 w 116"/>
                      <a:gd name="T15" fmla="*/ 52 h 110"/>
                      <a:gd name="T16" fmla="*/ 36 w 116"/>
                      <a:gd name="T17" fmla="*/ 52 h 110"/>
                      <a:gd name="T18" fmla="*/ 18 w 116"/>
                      <a:gd name="T19" fmla="*/ 30 h 110"/>
                      <a:gd name="T20" fmla="*/ 6 w 116"/>
                      <a:gd name="T21" fmla="*/ 14 h 110"/>
                      <a:gd name="T22" fmla="*/ 2 w 116"/>
                      <a:gd name="T23" fmla="*/ 4 h 110"/>
                      <a:gd name="T24" fmla="*/ 0 w 116"/>
                      <a:gd name="T25" fmla="*/ 0 h 110"/>
                      <a:gd name="T26" fmla="*/ 0 w 116"/>
                      <a:gd name="T27" fmla="*/ 0 h 110"/>
                      <a:gd name="T28" fmla="*/ 4 w 116"/>
                      <a:gd name="T29" fmla="*/ 12 h 110"/>
                      <a:gd name="T30" fmla="*/ 14 w 116"/>
                      <a:gd name="T31" fmla="*/ 38 h 110"/>
                      <a:gd name="T32" fmla="*/ 22 w 116"/>
                      <a:gd name="T33" fmla="*/ 54 h 110"/>
                      <a:gd name="T34" fmla="*/ 30 w 116"/>
                      <a:gd name="T35" fmla="*/ 70 h 110"/>
                      <a:gd name="T36" fmla="*/ 40 w 116"/>
                      <a:gd name="T37" fmla="*/ 84 h 110"/>
                      <a:gd name="T38" fmla="*/ 52 w 116"/>
                      <a:gd name="T39" fmla="*/ 98 h 110"/>
                      <a:gd name="T40" fmla="*/ 52 w 116"/>
                      <a:gd name="T41" fmla="*/ 98 h 110"/>
                      <a:gd name="T42" fmla="*/ 64 w 116"/>
                      <a:gd name="T43" fmla="*/ 106 h 110"/>
                      <a:gd name="T44" fmla="*/ 74 w 116"/>
                      <a:gd name="T45" fmla="*/ 110 h 110"/>
                      <a:gd name="T46" fmla="*/ 84 w 116"/>
                      <a:gd name="T47" fmla="*/ 110 h 110"/>
                      <a:gd name="T48" fmla="*/ 92 w 116"/>
                      <a:gd name="T49" fmla="*/ 108 h 110"/>
                      <a:gd name="T50" fmla="*/ 100 w 116"/>
                      <a:gd name="T51" fmla="*/ 102 h 110"/>
                      <a:gd name="T52" fmla="*/ 106 w 116"/>
                      <a:gd name="T53" fmla="*/ 96 h 110"/>
                      <a:gd name="T54" fmla="*/ 116 w 116"/>
                      <a:gd name="T55" fmla="*/ 84 h 110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116"/>
                      <a:gd name="T85" fmla="*/ 0 h 110"/>
                      <a:gd name="T86" fmla="*/ 116 w 116"/>
                      <a:gd name="T87" fmla="*/ 110 h 110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116" h="110">
                        <a:moveTo>
                          <a:pt x="116" y="84"/>
                        </a:moveTo>
                        <a:lnTo>
                          <a:pt x="116" y="84"/>
                        </a:lnTo>
                        <a:lnTo>
                          <a:pt x="108" y="84"/>
                        </a:lnTo>
                        <a:lnTo>
                          <a:pt x="88" y="78"/>
                        </a:lnTo>
                        <a:lnTo>
                          <a:pt x="74" y="74"/>
                        </a:lnTo>
                        <a:lnTo>
                          <a:pt x="62" y="68"/>
                        </a:lnTo>
                        <a:lnTo>
                          <a:pt x="48" y="60"/>
                        </a:lnTo>
                        <a:lnTo>
                          <a:pt x="36" y="52"/>
                        </a:lnTo>
                        <a:lnTo>
                          <a:pt x="18" y="30"/>
                        </a:lnTo>
                        <a:lnTo>
                          <a:pt x="6" y="14"/>
                        </a:lnTo>
                        <a:lnTo>
                          <a:pt x="2" y="4"/>
                        </a:lnTo>
                        <a:lnTo>
                          <a:pt x="0" y="0"/>
                        </a:lnTo>
                        <a:lnTo>
                          <a:pt x="4" y="12"/>
                        </a:lnTo>
                        <a:lnTo>
                          <a:pt x="14" y="38"/>
                        </a:lnTo>
                        <a:lnTo>
                          <a:pt x="22" y="54"/>
                        </a:lnTo>
                        <a:lnTo>
                          <a:pt x="30" y="70"/>
                        </a:lnTo>
                        <a:lnTo>
                          <a:pt x="40" y="84"/>
                        </a:lnTo>
                        <a:lnTo>
                          <a:pt x="52" y="98"/>
                        </a:lnTo>
                        <a:lnTo>
                          <a:pt x="64" y="106"/>
                        </a:lnTo>
                        <a:lnTo>
                          <a:pt x="74" y="110"/>
                        </a:lnTo>
                        <a:lnTo>
                          <a:pt x="84" y="110"/>
                        </a:lnTo>
                        <a:lnTo>
                          <a:pt x="92" y="108"/>
                        </a:lnTo>
                        <a:lnTo>
                          <a:pt x="100" y="102"/>
                        </a:lnTo>
                        <a:lnTo>
                          <a:pt x="106" y="96"/>
                        </a:lnTo>
                        <a:lnTo>
                          <a:pt x="116" y="84"/>
                        </a:lnTo>
                        <a:close/>
                      </a:path>
                    </a:pathLst>
                  </a:custGeom>
                  <a:solidFill>
                    <a:srgbClr val="C96E4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65" name="Freeform 525"/>
                  <p:cNvSpPr>
                    <a:spLocks/>
                  </p:cNvSpPr>
                  <p:nvPr/>
                </p:nvSpPr>
                <p:spPr bwMode="auto">
                  <a:xfrm>
                    <a:off x="1998" y="3318"/>
                    <a:ext cx="116" cy="110"/>
                  </a:xfrm>
                  <a:custGeom>
                    <a:avLst/>
                    <a:gdLst>
                      <a:gd name="T0" fmla="*/ 116 w 116"/>
                      <a:gd name="T1" fmla="*/ 84 h 110"/>
                      <a:gd name="T2" fmla="*/ 116 w 116"/>
                      <a:gd name="T3" fmla="*/ 84 h 110"/>
                      <a:gd name="T4" fmla="*/ 108 w 116"/>
                      <a:gd name="T5" fmla="*/ 84 h 110"/>
                      <a:gd name="T6" fmla="*/ 88 w 116"/>
                      <a:gd name="T7" fmla="*/ 78 h 110"/>
                      <a:gd name="T8" fmla="*/ 74 w 116"/>
                      <a:gd name="T9" fmla="*/ 74 h 110"/>
                      <a:gd name="T10" fmla="*/ 62 w 116"/>
                      <a:gd name="T11" fmla="*/ 68 h 110"/>
                      <a:gd name="T12" fmla="*/ 48 w 116"/>
                      <a:gd name="T13" fmla="*/ 60 h 110"/>
                      <a:gd name="T14" fmla="*/ 36 w 116"/>
                      <a:gd name="T15" fmla="*/ 52 h 110"/>
                      <a:gd name="T16" fmla="*/ 36 w 116"/>
                      <a:gd name="T17" fmla="*/ 52 h 110"/>
                      <a:gd name="T18" fmla="*/ 18 w 116"/>
                      <a:gd name="T19" fmla="*/ 30 h 110"/>
                      <a:gd name="T20" fmla="*/ 6 w 116"/>
                      <a:gd name="T21" fmla="*/ 14 h 110"/>
                      <a:gd name="T22" fmla="*/ 2 w 116"/>
                      <a:gd name="T23" fmla="*/ 4 h 110"/>
                      <a:gd name="T24" fmla="*/ 0 w 116"/>
                      <a:gd name="T25" fmla="*/ 0 h 110"/>
                      <a:gd name="T26" fmla="*/ 0 w 116"/>
                      <a:gd name="T27" fmla="*/ 0 h 110"/>
                      <a:gd name="T28" fmla="*/ 4 w 116"/>
                      <a:gd name="T29" fmla="*/ 12 h 110"/>
                      <a:gd name="T30" fmla="*/ 14 w 116"/>
                      <a:gd name="T31" fmla="*/ 38 h 110"/>
                      <a:gd name="T32" fmla="*/ 22 w 116"/>
                      <a:gd name="T33" fmla="*/ 54 h 110"/>
                      <a:gd name="T34" fmla="*/ 30 w 116"/>
                      <a:gd name="T35" fmla="*/ 70 h 110"/>
                      <a:gd name="T36" fmla="*/ 40 w 116"/>
                      <a:gd name="T37" fmla="*/ 84 h 110"/>
                      <a:gd name="T38" fmla="*/ 52 w 116"/>
                      <a:gd name="T39" fmla="*/ 98 h 110"/>
                      <a:gd name="T40" fmla="*/ 52 w 116"/>
                      <a:gd name="T41" fmla="*/ 98 h 110"/>
                      <a:gd name="T42" fmla="*/ 64 w 116"/>
                      <a:gd name="T43" fmla="*/ 106 h 110"/>
                      <a:gd name="T44" fmla="*/ 74 w 116"/>
                      <a:gd name="T45" fmla="*/ 110 h 110"/>
                      <a:gd name="T46" fmla="*/ 84 w 116"/>
                      <a:gd name="T47" fmla="*/ 110 h 110"/>
                      <a:gd name="T48" fmla="*/ 92 w 116"/>
                      <a:gd name="T49" fmla="*/ 108 h 110"/>
                      <a:gd name="T50" fmla="*/ 100 w 116"/>
                      <a:gd name="T51" fmla="*/ 102 h 110"/>
                      <a:gd name="T52" fmla="*/ 106 w 116"/>
                      <a:gd name="T53" fmla="*/ 96 h 110"/>
                      <a:gd name="T54" fmla="*/ 116 w 116"/>
                      <a:gd name="T55" fmla="*/ 84 h 110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116"/>
                      <a:gd name="T85" fmla="*/ 0 h 110"/>
                      <a:gd name="T86" fmla="*/ 116 w 116"/>
                      <a:gd name="T87" fmla="*/ 110 h 110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116" h="110">
                        <a:moveTo>
                          <a:pt x="116" y="84"/>
                        </a:moveTo>
                        <a:lnTo>
                          <a:pt x="116" y="84"/>
                        </a:lnTo>
                        <a:lnTo>
                          <a:pt x="108" y="84"/>
                        </a:lnTo>
                        <a:lnTo>
                          <a:pt x="88" y="78"/>
                        </a:lnTo>
                        <a:lnTo>
                          <a:pt x="74" y="74"/>
                        </a:lnTo>
                        <a:lnTo>
                          <a:pt x="62" y="68"/>
                        </a:lnTo>
                        <a:lnTo>
                          <a:pt x="48" y="60"/>
                        </a:lnTo>
                        <a:lnTo>
                          <a:pt x="36" y="52"/>
                        </a:lnTo>
                        <a:lnTo>
                          <a:pt x="18" y="30"/>
                        </a:lnTo>
                        <a:lnTo>
                          <a:pt x="6" y="14"/>
                        </a:lnTo>
                        <a:lnTo>
                          <a:pt x="2" y="4"/>
                        </a:lnTo>
                        <a:lnTo>
                          <a:pt x="0" y="0"/>
                        </a:lnTo>
                        <a:lnTo>
                          <a:pt x="4" y="12"/>
                        </a:lnTo>
                        <a:lnTo>
                          <a:pt x="14" y="38"/>
                        </a:lnTo>
                        <a:lnTo>
                          <a:pt x="22" y="54"/>
                        </a:lnTo>
                        <a:lnTo>
                          <a:pt x="30" y="70"/>
                        </a:lnTo>
                        <a:lnTo>
                          <a:pt x="40" y="84"/>
                        </a:lnTo>
                        <a:lnTo>
                          <a:pt x="52" y="98"/>
                        </a:lnTo>
                        <a:lnTo>
                          <a:pt x="64" y="106"/>
                        </a:lnTo>
                        <a:lnTo>
                          <a:pt x="74" y="110"/>
                        </a:lnTo>
                        <a:lnTo>
                          <a:pt x="84" y="110"/>
                        </a:lnTo>
                        <a:lnTo>
                          <a:pt x="92" y="108"/>
                        </a:lnTo>
                        <a:lnTo>
                          <a:pt x="100" y="102"/>
                        </a:lnTo>
                        <a:lnTo>
                          <a:pt x="106" y="96"/>
                        </a:lnTo>
                        <a:lnTo>
                          <a:pt x="116" y="84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66" name="Freeform 526"/>
                  <p:cNvSpPr>
                    <a:spLocks/>
                  </p:cNvSpPr>
                  <p:nvPr/>
                </p:nvSpPr>
                <p:spPr bwMode="auto">
                  <a:xfrm>
                    <a:off x="2056" y="3240"/>
                    <a:ext cx="86" cy="44"/>
                  </a:xfrm>
                  <a:custGeom>
                    <a:avLst/>
                    <a:gdLst>
                      <a:gd name="T0" fmla="*/ 78 w 86"/>
                      <a:gd name="T1" fmla="*/ 2 h 44"/>
                      <a:gd name="T2" fmla="*/ 78 w 86"/>
                      <a:gd name="T3" fmla="*/ 2 h 44"/>
                      <a:gd name="T4" fmla="*/ 66 w 86"/>
                      <a:gd name="T5" fmla="*/ 4 h 44"/>
                      <a:gd name="T6" fmla="*/ 52 w 86"/>
                      <a:gd name="T7" fmla="*/ 4 h 44"/>
                      <a:gd name="T8" fmla="*/ 34 w 86"/>
                      <a:gd name="T9" fmla="*/ 2 h 44"/>
                      <a:gd name="T10" fmla="*/ 34 w 86"/>
                      <a:gd name="T11" fmla="*/ 2 h 44"/>
                      <a:gd name="T12" fmla="*/ 16 w 86"/>
                      <a:gd name="T13" fmla="*/ 0 h 44"/>
                      <a:gd name="T14" fmla="*/ 8 w 86"/>
                      <a:gd name="T15" fmla="*/ 2 h 44"/>
                      <a:gd name="T16" fmla="*/ 4 w 86"/>
                      <a:gd name="T17" fmla="*/ 4 h 44"/>
                      <a:gd name="T18" fmla="*/ 0 w 86"/>
                      <a:gd name="T19" fmla="*/ 8 h 44"/>
                      <a:gd name="T20" fmla="*/ 0 w 86"/>
                      <a:gd name="T21" fmla="*/ 12 h 44"/>
                      <a:gd name="T22" fmla="*/ 2 w 86"/>
                      <a:gd name="T23" fmla="*/ 20 h 44"/>
                      <a:gd name="T24" fmla="*/ 10 w 86"/>
                      <a:gd name="T25" fmla="*/ 30 h 44"/>
                      <a:gd name="T26" fmla="*/ 10 w 86"/>
                      <a:gd name="T27" fmla="*/ 30 h 44"/>
                      <a:gd name="T28" fmla="*/ 22 w 86"/>
                      <a:gd name="T29" fmla="*/ 40 h 44"/>
                      <a:gd name="T30" fmla="*/ 34 w 86"/>
                      <a:gd name="T31" fmla="*/ 44 h 44"/>
                      <a:gd name="T32" fmla="*/ 44 w 86"/>
                      <a:gd name="T33" fmla="*/ 44 h 44"/>
                      <a:gd name="T34" fmla="*/ 54 w 86"/>
                      <a:gd name="T35" fmla="*/ 40 h 44"/>
                      <a:gd name="T36" fmla="*/ 62 w 86"/>
                      <a:gd name="T37" fmla="*/ 36 h 44"/>
                      <a:gd name="T38" fmla="*/ 70 w 86"/>
                      <a:gd name="T39" fmla="*/ 28 h 44"/>
                      <a:gd name="T40" fmla="*/ 80 w 86"/>
                      <a:gd name="T41" fmla="*/ 18 h 44"/>
                      <a:gd name="T42" fmla="*/ 80 w 86"/>
                      <a:gd name="T43" fmla="*/ 18 h 44"/>
                      <a:gd name="T44" fmla="*/ 84 w 86"/>
                      <a:gd name="T45" fmla="*/ 14 h 44"/>
                      <a:gd name="T46" fmla="*/ 86 w 86"/>
                      <a:gd name="T47" fmla="*/ 8 h 44"/>
                      <a:gd name="T48" fmla="*/ 84 w 86"/>
                      <a:gd name="T49" fmla="*/ 4 h 44"/>
                      <a:gd name="T50" fmla="*/ 78 w 86"/>
                      <a:gd name="T51" fmla="*/ 2 h 44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86"/>
                      <a:gd name="T79" fmla="*/ 0 h 44"/>
                      <a:gd name="T80" fmla="*/ 86 w 86"/>
                      <a:gd name="T81" fmla="*/ 44 h 44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86" h="44">
                        <a:moveTo>
                          <a:pt x="78" y="2"/>
                        </a:moveTo>
                        <a:lnTo>
                          <a:pt x="78" y="2"/>
                        </a:lnTo>
                        <a:lnTo>
                          <a:pt x="66" y="4"/>
                        </a:lnTo>
                        <a:lnTo>
                          <a:pt x="52" y="4"/>
                        </a:lnTo>
                        <a:lnTo>
                          <a:pt x="34" y="2"/>
                        </a:lnTo>
                        <a:lnTo>
                          <a:pt x="16" y="0"/>
                        </a:lnTo>
                        <a:lnTo>
                          <a:pt x="8" y="2"/>
                        </a:lnTo>
                        <a:lnTo>
                          <a:pt x="4" y="4"/>
                        </a:lnTo>
                        <a:lnTo>
                          <a:pt x="0" y="8"/>
                        </a:lnTo>
                        <a:lnTo>
                          <a:pt x="0" y="12"/>
                        </a:lnTo>
                        <a:lnTo>
                          <a:pt x="2" y="20"/>
                        </a:lnTo>
                        <a:lnTo>
                          <a:pt x="10" y="30"/>
                        </a:lnTo>
                        <a:lnTo>
                          <a:pt x="22" y="40"/>
                        </a:lnTo>
                        <a:lnTo>
                          <a:pt x="34" y="44"/>
                        </a:lnTo>
                        <a:lnTo>
                          <a:pt x="44" y="44"/>
                        </a:lnTo>
                        <a:lnTo>
                          <a:pt x="54" y="40"/>
                        </a:lnTo>
                        <a:lnTo>
                          <a:pt x="62" y="36"/>
                        </a:lnTo>
                        <a:lnTo>
                          <a:pt x="70" y="28"/>
                        </a:lnTo>
                        <a:lnTo>
                          <a:pt x="80" y="18"/>
                        </a:lnTo>
                        <a:lnTo>
                          <a:pt x="84" y="14"/>
                        </a:lnTo>
                        <a:lnTo>
                          <a:pt x="86" y="8"/>
                        </a:lnTo>
                        <a:lnTo>
                          <a:pt x="84" y="4"/>
                        </a:lnTo>
                        <a:lnTo>
                          <a:pt x="78" y="2"/>
                        </a:lnTo>
                        <a:close/>
                      </a:path>
                    </a:pathLst>
                  </a:custGeom>
                  <a:solidFill>
                    <a:srgbClr val="F09C5B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67" name="Freeform 527"/>
                  <p:cNvSpPr>
                    <a:spLocks/>
                  </p:cNvSpPr>
                  <p:nvPr/>
                </p:nvSpPr>
                <p:spPr bwMode="auto">
                  <a:xfrm>
                    <a:off x="2056" y="3240"/>
                    <a:ext cx="86" cy="44"/>
                  </a:xfrm>
                  <a:custGeom>
                    <a:avLst/>
                    <a:gdLst>
                      <a:gd name="T0" fmla="*/ 78 w 86"/>
                      <a:gd name="T1" fmla="*/ 2 h 44"/>
                      <a:gd name="T2" fmla="*/ 78 w 86"/>
                      <a:gd name="T3" fmla="*/ 2 h 44"/>
                      <a:gd name="T4" fmla="*/ 66 w 86"/>
                      <a:gd name="T5" fmla="*/ 4 h 44"/>
                      <a:gd name="T6" fmla="*/ 52 w 86"/>
                      <a:gd name="T7" fmla="*/ 4 h 44"/>
                      <a:gd name="T8" fmla="*/ 34 w 86"/>
                      <a:gd name="T9" fmla="*/ 2 h 44"/>
                      <a:gd name="T10" fmla="*/ 34 w 86"/>
                      <a:gd name="T11" fmla="*/ 2 h 44"/>
                      <a:gd name="T12" fmla="*/ 16 w 86"/>
                      <a:gd name="T13" fmla="*/ 0 h 44"/>
                      <a:gd name="T14" fmla="*/ 8 w 86"/>
                      <a:gd name="T15" fmla="*/ 2 h 44"/>
                      <a:gd name="T16" fmla="*/ 4 w 86"/>
                      <a:gd name="T17" fmla="*/ 4 h 44"/>
                      <a:gd name="T18" fmla="*/ 0 w 86"/>
                      <a:gd name="T19" fmla="*/ 8 h 44"/>
                      <a:gd name="T20" fmla="*/ 0 w 86"/>
                      <a:gd name="T21" fmla="*/ 12 h 44"/>
                      <a:gd name="T22" fmla="*/ 2 w 86"/>
                      <a:gd name="T23" fmla="*/ 20 h 44"/>
                      <a:gd name="T24" fmla="*/ 10 w 86"/>
                      <a:gd name="T25" fmla="*/ 30 h 44"/>
                      <a:gd name="T26" fmla="*/ 10 w 86"/>
                      <a:gd name="T27" fmla="*/ 30 h 44"/>
                      <a:gd name="T28" fmla="*/ 22 w 86"/>
                      <a:gd name="T29" fmla="*/ 40 h 44"/>
                      <a:gd name="T30" fmla="*/ 34 w 86"/>
                      <a:gd name="T31" fmla="*/ 44 h 44"/>
                      <a:gd name="T32" fmla="*/ 44 w 86"/>
                      <a:gd name="T33" fmla="*/ 44 h 44"/>
                      <a:gd name="T34" fmla="*/ 54 w 86"/>
                      <a:gd name="T35" fmla="*/ 40 h 44"/>
                      <a:gd name="T36" fmla="*/ 62 w 86"/>
                      <a:gd name="T37" fmla="*/ 36 h 44"/>
                      <a:gd name="T38" fmla="*/ 70 w 86"/>
                      <a:gd name="T39" fmla="*/ 28 h 44"/>
                      <a:gd name="T40" fmla="*/ 80 w 86"/>
                      <a:gd name="T41" fmla="*/ 18 h 44"/>
                      <a:gd name="T42" fmla="*/ 80 w 86"/>
                      <a:gd name="T43" fmla="*/ 18 h 44"/>
                      <a:gd name="T44" fmla="*/ 84 w 86"/>
                      <a:gd name="T45" fmla="*/ 14 h 44"/>
                      <a:gd name="T46" fmla="*/ 86 w 86"/>
                      <a:gd name="T47" fmla="*/ 8 h 44"/>
                      <a:gd name="T48" fmla="*/ 84 w 86"/>
                      <a:gd name="T49" fmla="*/ 4 h 44"/>
                      <a:gd name="T50" fmla="*/ 78 w 86"/>
                      <a:gd name="T51" fmla="*/ 2 h 44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86"/>
                      <a:gd name="T79" fmla="*/ 0 h 44"/>
                      <a:gd name="T80" fmla="*/ 86 w 86"/>
                      <a:gd name="T81" fmla="*/ 44 h 44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86" h="44">
                        <a:moveTo>
                          <a:pt x="78" y="2"/>
                        </a:moveTo>
                        <a:lnTo>
                          <a:pt x="78" y="2"/>
                        </a:lnTo>
                        <a:lnTo>
                          <a:pt x="66" y="4"/>
                        </a:lnTo>
                        <a:lnTo>
                          <a:pt x="52" y="4"/>
                        </a:lnTo>
                        <a:lnTo>
                          <a:pt x="34" y="2"/>
                        </a:lnTo>
                        <a:lnTo>
                          <a:pt x="16" y="0"/>
                        </a:lnTo>
                        <a:lnTo>
                          <a:pt x="8" y="2"/>
                        </a:lnTo>
                        <a:lnTo>
                          <a:pt x="4" y="4"/>
                        </a:lnTo>
                        <a:lnTo>
                          <a:pt x="0" y="8"/>
                        </a:lnTo>
                        <a:lnTo>
                          <a:pt x="0" y="12"/>
                        </a:lnTo>
                        <a:lnTo>
                          <a:pt x="2" y="20"/>
                        </a:lnTo>
                        <a:lnTo>
                          <a:pt x="10" y="30"/>
                        </a:lnTo>
                        <a:lnTo>
                          <a:pt x="22" y="40"/>
                        </a:lnTo>
                        <a:lnTo>
                          <a:pt x="34" y="44"/>
                        </a:lnTo>
                        <a:lnTo>
                          <a:pt x="44" y="44"/>
                        </a:lnTo>
                        <a:lnTo>
                          <a:pt x="54" y="40"/>
                        </a:lnTo>
                        <a:lnTo>
                          <a:pt x="62" y="36"/>
                        </a:lnTo>
                        <a:lnTo>
                          <a:pt x="70" y="28"/>
                        </a:lnTo>
                        <a:lnTo>
                          <a:pt x="80" y="18"/>
                        </a:lnTo>
                        <a:lnTo>
                          <a:pt x="84" y="14"/>
                        </a:lnTo>
                        <a:lnTo>
                          <a:pt x="86" y="8"/>
                        </a:lnTo>
                        <a:lnTo>
                          <a:pt x="84" y="4"/>
                        </a:lnTo>
                        <a:lnTo>
                          <a:pt x="78" y="2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68" name="Freeform 528"/>
                  <p:cNvSpPr>
                    <a:spLocks/>
                  </p:cNvSpPr>
                  <p:nvPr/>
                </p:nvSpPr>
                <p:spPr bwMode="auto">
                  <a:xfrm>
                    <a:off x="2198" y="3236"/>
                    <a:ext cx="20" cy="42"/>
                  </a:xfrm>
                  <a:custGeom>
                    <a:avLst/>
                    <a:gdLst>
                      <a:gd name="T0" fmla="*/ 18 w 20"/>
                      <a:gd name="T1" fmla="*/ 0 h 42"/>
                      <a:gd name="T2" fmla="*/ 18 w 20"/>
                      <a:gd name="T3" fmla="*/ 0 h 42"/>
                      <a:gd name="T4" fmla="*/ 14 w 20"/>
                      <a:gd name="T5" fmla="*/ 2 h 42"/>
                      <a:gd name="T6" fmla="*/ 6 w 20"/>
                      <a:gd name="T7" fmla="*/ 4 h 42"/>
                      <a:gd name="T8" fmla="*/ 6 w 20"/>
                      <a:gd name="T9" fmla="*/ 4 h 42"/>
                      <a:gd name="T10" fmla="*/ 2 w 20"/>
                      <a:gd name="T11" fmla="*/ 4 h 42"/>
                      <a:gd name="T12" fmla="*/ 0 w 20"/>
                      <a:gd name="T13" fmla="*/ 6 h 42"/>
                      <a:gd name="T14" fmla="*/ 0 w 20"/>
                      <a:gd name="T15" fmla="*/ 12 h 42"/>
                      <a:gd name="T16" fmla="*/ 4 w 20"/>
                      <a:gd name="T17" fmla="*/ 16 h 42"/>
                      <a:gd name="T18" fmla="*/ 4 w 20"/>
                      <a:gd name="T19" fmla="*/ 16 h 42"/>
                      <a:gd name="T20" fmla="*/ 12 w 20"/>
                      <a:gd name="T21" fmla="*/ 30 h 42"/>
                      <a:gd name="T22" fmla="*/ 16 w 20"/>
                      <a:gd name="T23" fmla="*/ 36 h 42"/>
                      <a:gd name="T24" fmla="*/ 16 w 20"/>
                      <a:gd name="T25" fmla="*/ 42 h 42"/>
                      <a:gd name="T26" fmla="*/ 16 w 20"/>
                      <a:gd name="T27" fmla="*/ 42 h 42"/>
                      <a:gd name="T28" fmla="*/ 20 w 20"/>
                      <a:gd name="T29" fmla="*/ 30 h 42"/>
                      <a:gd name="T30" fmla="*/ 20 w 20"/>
                      <a:gd name="T31" fmla="*/ 16 h 42"/>
                      <a:gd name="T32" fmla="*/ 18 w 20"/>
                      <a:gd name="T33" fmla="*/ 0 h 42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20"/>
                      <a:gd name="T52" fmla="*/ 0 h 42"/>
                      <a:gd name="T53" fmla="*/ 20 w 20"/>
                      <a:gd name="T54" fmla="*/ 42 h 42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20" h="42">
                        <a:moveTo>
                          <a:pt x="18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6" y="4"/>
                        </a:lnTo>
                        <a:lnTo>
                          <a:pt x="2" y="4"/>
                        </a:lnTo>
                        <a:lnTo>
                          <a:pt x="0" y="6"/>
                        </a:lnTo>
                        <a:lnTo>
                          <a:pt x="0" y="12"/>
                        </a:lnTo>
                        <a:lnTo>
                          <a:pt x="4" y="16"/>
                        </a:lnTo>
                        <a:lnTo>
                          <a:pt x="12" y="30"/>
                        </a:lnTo>
                        <a:lnTo>
                          <a:pt x="16" y="36"/>
                        </a:lnTo>
                        <a:lnTo>
                          <a:pt x="16" y="42"/>
                        </a:lnTo>
                        <a:lnTo>
                          <a:pt x="20" y="30"/>
                        </a:lnTo>
                        <a:lnTo>
                          <a:pt x="20" y="16"/>
                        </a:lnTo>
                        <a:lnTo>
                          <a:pt x="18" y="0"/>
                        </a:lnTo>
                        <a:close/>
                      </a:path>
                    </a:pathLst>
                  </a:custGeom>
                  <a:solidFill>
                    <a:srgbClr val="F09C5B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69" name="Freeform 529"/>
                  <p:cNvSpPr>
                    <a:spLocks/>
                  </p:cNvSpPr>
                  <p:nvPr/>
                </p:nvSpPr>
                <p:spPr bwMode="auto">
                  <a:xfrm>
                    <a:off x="2198" y="3236"/>
                    <a:ext cx="20" cy="42"/>
                  </a:xfrm>
                  <a:custGeom>
                    <a:avLst/>
                    <a:gdLst>
                      <a:gd name="T0" fmla="*/ 18 w 20"/>
                      <a:gd name="T1" fmla="*/ 0 h 42"/>
                      <a:gd name="T2" fmla="*/ 18 w 20"/>
                      <a:gd name="T3" fmla="*/ 0 h 42"/>
                      <a:gd name="T4" fmla="*/ 14 w 20"/>
                      <a:gd name="T5" fmla="*/ 2 h 42"/>
                      <a:gd name="T6" fmla="*/ 6 w 20"/>
                      <a:gd name="T7" fmla="*/ 4 h 42"/>
                      <a:gd name="T8" fmla="*/ 6 w 20"/>
                      <a:gd name="T9" fmla="*/ 4 h 42"/>
                      <a:gd name="T10" fmla="*/ 2 w 20"/>
                      <a:gd name="T11" fmla="*/ 4 h 42"/>
                      <a:gd name="T12" fmla="*/ 0 w 20"/>
                      <a:gd name="T13" fmla="*/ 6 h 42"/>
                      <a:gd name="T14" fmla="*/ 0 w 20"/>
                      <a:gd name="T15" fmla="*/ 12 h 42"/>
                      <a:gd name="T16" fmla="*/ 4 w 20"/>
                      <a:gd name="T17" fmla="*/ 16 h 42"/>
                      <a:gd name="T18" fmla="*/ 4 w 20"/>
                      <a:gd name="T19" fmla="*/ 16 h 42"/>
                      <a:gd name="T20" fmla="*/ 12 w 20"/>
                      <a:gd name="T21" fmla="*/ 30 h 42"/>
                      <a:gd name="T22" fmla="*/ 16 w 20"/>
                      <a:gd name="T23" fmla="*/ 36 h 42"/>
                      <a:gd name="T24" fmla="*/ 16 w 20"/>
                      <a:gd name="T25" fmla="*/ 42 h 42"/>
                      <a:gd name="T26" fmla="*/ 16 w 20"/>
                      <a:gd name="T27" fmla="*/ 42 h 42"/>
                      <a:gd name="T28" fmla="*/ 20 w 20"/>
                      <a:gd name="T29" fmla="*/ 30 h 42"/>
                      <a:gd name="T30" fmla="*/ 20 w 20"/>
                      <a:gd name="T31" fmla="*/ 16 h 42"/>
                      <a:gd name="T32" fmla="*/ 18 w 20"/>
                      <a:gd name="T33" fmla="*/ 0 h 42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20"/>
                      <a:gd name="T52" fmla="*/ 0 h 42"/>
                      <a:gd name="T53" fmla="*/ 20 w 20"/>
                      <a:gd name="T54" fmla="*/ 42 h 42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20" h="42">
                        <a:moveTo>
                          <a:pt x="18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6" y="4"/>
                        </a:lnTo>
                        <a:lnTo>
                          <a:pt x="2" y="4"/>
                        </a:lnTo>
                        <a:lnTo>
                          <a:pt x="0" y="6"/>
                        </a:lnTo>
                        <a:lnTo>
                          <a:pt x="0" y="12"/>
                        </a:lnTo>
                        <a:lnTo>
                          <a:pt x="4" y="16"/>
                        </a:lnTo>
                        <a:lnTo>
                          <a:pt x="12" y="30"/>
                        </a:lnTo>
                        <a:lnTo>
                          <a:pt x="16" y="36"/>
                        </a:lnTo>
                        <a:lnTo>
                          <a:pt x="16" y="42"/>
                        </a:lnTo>
                        <a:lnTo>
                          <a:pt x="20" y="30"/>
                        </a:lnTo>
                        <a:lnTo>
                          <a:pt x="20" y="16"/>
                        </a:lnTo>
                        <a:lnTo>
                          <a:pt x="18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</p:grpSp>
            <p:grpSp>
              <p:nvGrpSpPr>
                <p:cNvPr id="309670" name="Group 460"/>
                <p:cNvGrpSpPr>
                  <a:grpSpLocks/>
                </p:cNvGrpSpPr>
                <p:nvPr/>
              </p:nvGrpSpPr>
              <p:grpSpPr bwMode="auto">
                <a:xfrm>
                  <a:off x="2976" y="1056"/>
                  <a:ext cx="399" cy="436"/>
                  <a:chOff x="1508" y="3020"/>
                  <a:chExt cx="1044" cy="1242"/>
                </a:xfrm>
              </p:grpSpPr>
              <p:sp>
                <p:nvSpPr>
                  <p:cNvPr id="309671" name="AutoShape 461"/>
                  <p:cNvSpPr>
                    <a:spLocks noChangeAspect="1" noChangeArrowheads="1" noTextEdit="1"/>
                  </p:cNvSpPr>
                  <p:nvPr/>
                </p:nvSpPr>
                <p:spPr bwMode="auto">
                  <a:xfrm>
                    <a:off x="1508" y="3020"/>
                    <a:ext cx="1044" cy="1242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GB"/>
                  </a:p>
                </p:txBody>
              </p:sp>
              <p:sp>
                <p:nvSpPr>
                  <p:cNvPr id="309672" name="Freeform 462"/>
                  <p:cNvSpPr>
                    <a:spLocks/>
                  </p:cNvSpPr>
                  <p:nvPr/>
                </p:nvSpPr>
                <p:spPr bwMode="auto">
                  <a:xfrm>
                    <a:off x="2312" y="3580"/>
                    <a:ext cx="150" cy="66"/>
                  </a:xfrm>
                  <a:custGeom>
                    <a:avLst/>
                    <a:gdLst>
                      <a:gd name="T0" fmla="*/ 6 w 150"/>
                      <a:gd name="T1" fmla="*/ 38 h 66"/>
                      <a:gd name="T2" fmla="*/ 0 w 150"/>
                      <a:gd name="T3" fmla="*/ 62 h 66"/>
                      <a:gd name="T4" fmla="*/ 0 w 150"/>
                      <a:gd name="T5" fmla="*/ 66 h 66"/>
                      <a:gd name="T6" fmla="*/ 2 w 150"/>
                      <a:gd name="T7" fmla="*/ 66 h 66"/>
                      <a:gd name="T8" fmla="*/ 138 w 150"/>
                      <a:gd name="T9" fmla="*/ 60 h 66"/>
                      <a:gd name="T10" fmla="*/ 140 w 150"/>
                      <a:gd name="T11" fmla="*/ 60 h 66"/>
                      <a:gd name="T12" fmla="*/ 140 w 150"/>
                      <a:gd name="T13" fmla="*/ 58 h 66"/>
                      <a:gd name="T14" fmla="*/ 150 w 150"/>
                      <a:gd name="T15" fmla="*/ 34 h 66"/>
                      <a:gd name="T16" fmla="*/ 150 w 150"/>
                      <a:gd name="T17" fmla="*/ 32 h 66"/>
                      <a:gd name="T18" fmla="*/ 148 w 150"/>
                      <a:gd name="T19" fmla="*/ 32 h 66"/>
                      <a:gd name="T20" fmla="*/ 108 w 150"/>
                      <a:gd name="T21" fmla="*/ 32 h 66"/>
                      <a:gd name="T22" fmla="*/ 108 w 150"/>
                      <a:gd name="T23" fmla="*/ 32 h 66"/>
                      <a:gd name="T24" fmla="*/ 108 w 150"/>
                      <a:gd name="T25" fmla="*/ 32 h 66"/>
                      <a:gd name="T26" fmla="*/ 108 w 150"/>
                      <a:gd name="T27" fmla="*/ 32 h 66"/>
                      <a:gd name="T28" fmla="*/ 108 w 150"/>
                      <a:gd name="T29" fmla="*/ 32 h 66"/>
                      <a:gd name="T30" fmla="*/ 106 w 150"/>
                      <a:gd name="T31" fmla="*/ 28 h 66"/>
                      <a:gd name="T32" fmla="*/ 102 w 150"/>
                      <a:gd name="T33" fmla="*/ 14 h 66"/>
                      <a:gd name="T34" fmla="*/ 102 w 150"/>
                      <a:gd name="T35" fmla="*/ 14 h 66"/>
                      <a:gd name="T36" fmla="*/ 100 w 150"/>
                      <a:gd name="T37" fmla="*/ 10 h 66"/>
                      <a:gd name="T38" fmla="*/ 98 w 150"/>
                      <a:gd name="T39" fmla="*/ 6 h 66"/>
                      <a:gd name="T40" fmla="*/ 94 w 150"/>
                      <a:gd name="T41" fmla="*/ 4 h 66"/>
                      <a:gd name="T42" fmla="*/ 90 w 150"/>
                      <a:gd name="T43" fmla="*/ 2 h 66"/>
                      <a:gd name="T44" fmla="*/ 90 w 150"/>
                      <a:gd name="T45" fmla="*/ 2 h 66"/>
                      <a:gd name="T46" fmla="*/ 84 w 150"/>
                      <a:gd name="T47" fmla="*/ 0 h 66"/>
                      <a:gd name="T48" fmla="*/ 78 w 150"/>
                      <a:gd name="T49" fmla="*/ 2 h 66"/>
                      <a:gd name="T50" fmla="*/ 70 w 150"/>
                      <a:gd name="T51" fmla="*/ 6 h 66"/>
                      <a:gd name="T52" fmla="*/ 66 w 150"/>
                      <a:gd name="T53" fmla="*/ 12 h 66"/>
                      <a:gd name="T54" fmla="*/ 60 w 150"/>
                      <a:gd name="T55" fmla="*/ 18 h 66"/>
                      <a:gd name="T56" fmla="*/ 60 w 150"/>
                      <a:gd name="T57" fmla="*/ 18 h 66"/>
                      <a:gd name="T58" fmla="*/ 52 w 150"/>
                      <a:gd name="T59" fmla="*/ 28 h 66"/>
                      <a:gd name="T60" fmla="*/ 46 w 150"/>
                      <a:gd name="T61" fmla="*/ 32 h 66"/>
                      <a:gd name="T62" fmla="*/ 46 w 150"/>
                      <a:gd name="T63" fmla="*/ 32 h 66"/>
                      <a:gd name="T64" fmla="*/ 8 w 150"/>
                      <a:gd name="T65" fmla="*/ 38 h 66"/>
                      <a:gd name="T66" fmla="*/ 6 w 150"/>
                      <a:gd name="T67" fmla="*/ 38 h 66"/>
                      <a:gd name="T68" fmla="*/ 6 w 150"/>
                      <a:gd name="T69" fmla="*/ 38 h 6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150"/>
                      <a:gd name="T106" fmla="*/ 0 h 66"/>
                      <a:gd name="T107" fmla="*/ 150 w 150"/>
                      <a:gd name="T108" fmla="*/ 66 h 66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150" h="66">
                        <a:moveTo>
                          <a:pt x="6" y="38"/>
                        </a:moveTo>
                        <a:lnTo>
                          <a:pt x="0" y="62"/>
                        </a:lnTo>
                        <a:lnTo>
                          <a:pt x="0" y="66"/>
                        </a:lnTo>
                        <a:lnTo>
                          <a:pt x="2" y="66"/>
                        </a:lnTo>
                        <a:lnTo>
                          <a:pt x="138" y="60"/>
                        </a:lnTo>
                        <a:lnTo>
                          <a:pt x="140" y="60"/>
                        </a:lnTo>
                        <a:lnTo>
                          <a:pt x="140" y="58"/>
                        </a:lnTo>
                        <a:lnTo>
                          <a:pt x="150" y="34"/>
                        </a:lnTo>
                        <a:lnTo>
                          <a:pt x="150" y="32"/>
                        </a:lnTo>
                        <a:lnTo>
                          <a:pt x="148" y="32"/>
                        </a:lnTo>
                        <a:lnTo>
                          <a:pt x="108" y="32"/>
                        </a:lnTo>
                        <a:lnTo>
                          <a:pt x="106" y="28"/>
                        </a:lnTo>
                        <a:lnTo>
                          <a:pt x="102" y="14"/>
                        </a:lnTo>
                        <a:lnTo>
                          <a:pt x="100" y="10"/>
                        </a:lnTo>
                        <a:lnTo>
                          <a:pt x="98" y="6"/>
                        </a:lnTo>
                        <a:lnTo>
                          <a:pt x="94" y="4"/>
                        </a:lnTo>
                        <a:lnTo>
                          <a:pt x="90" y="2"/>
                        </a:lnTo>
                        <a:lnTo>
                          <a:pt x="84" y="0"/>
                        </a:lnTo>
                        <a:lnTo>
                          <a:pt x="78" y="2"/>
                        </a:lnTo>
                        <a:lnTo>
                          <a:pt x="70" y="6"/>
                        </a:lnTo>
                        <a:lnTo>
                          <a:pt x="66" y="12"/>
                        </a:lnTo>
                        <a:lnTo>
                          <a:pt x="60" y="18"/>
                        </a:lnTo>
                        <a:lnTo>
                          <a:pt x="52" y="28"/>
                        </a:lnTo>
                        <a:lnTo>
                          <a:pt x="46" y="32"/>
                        </a:lnTo>
                        <a:lnTo>
                          <a:pt x="8" y="38"/>
                        </a:lnTo>
                        <a:lnTo>
                          <a:pt x="6" y="38"/>
                        </a:lnTo>
                        <a:close/>
                      </a:path>
                    </a:pathLst>
                  </a:custGeom>
                  <a:solidFill>
                    <a:srgbClr val="63636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73" name="Freeform 463"/>
                  <p:cNvSpPr>
                    <a:spLocks/>
                  </p:cNvSpPr>
                  <p:nvPr/>
                </p:nvSpPr>
                <p:spPr bwMode="auto">
                  <a:xfrm>
                    <a:off x="2228" y="3514"/>
                    <a:ext cx="248" cy="508"/>
                  </a:xfrm>
                  <a:custGeom>
                    <a:avLst/>
                    <a:gdLst>
                      <a:gd name="T0" fmla="*/ 36 w 248"/>
                      <a:gd name="T1" fmla="*/ 8 h 508"/>
                      <a:gd name="T2" fmla="*/ 36 w 248"/>
                      <a:gd name="T3" fmla="*/ 8 h 508"/>
                      <a:gd name="T4" fmla="*/ 42 w 248"/>
                      <a:gd name="T5" fmla="*/ 4 h 508"/>
                      <a:gd name="T6" fmla="*/ 48 w 248"/>
                      <a:gd name="T7" fmla="*/ 2 h 508"/>
                      <a:gd name="T8" fmla="*/ 56 w 248"/>
                      <a:gd name="T9" fmla="*/ 0 h 508"/>
                      <a:gd name="T10" fmla="*/ 66 w 248"/>
                      <a:gd name="T11" fmla="*/ 4 h 508"/>
                      <a:gd name="T12" fmla="*/ 74 w 248"/>
                      <a:gd name="T13" fmla="*/ 10 h 508"/>
                      <a:gd name="T14" fmla="*/ 84 w 248"/>
                      <a:gd name="T15" fmla="*/ 24 h 508"/>
                      <a:gd name="T16" fmla="*/ 92 w 248"/>
                      <a:gd name="T17" fmla="*/ 44 h 508"/>
                      <a:gd name="T18" fmla="*/ 92 w 248"/>
                      <a:gd name="T19" fmla="*/ 44 h 508"/>
                      <a:gd name="T20" fmla="*/ 102 w 248"/>
                      <a:gd name="T21" fmla="*/ 74 h 508"/>
                      <a:gd name="T22" fmla="*/ 118 w 248"/>
                      <a:gd name="T23" fmla="*/ 114 h 508"/>
                      <a:gd name="T24" fmla="*/ 162 w 248"/>
                      <a:gd name="T25" fmla="*/ 218 h 508"/>
                      <a:gd name="T26" fmla="*/ 208 w 248"/>
                      <a:gd name="T27" fmla="*/ 328 h 508"/>
                      <a:gd name="T28" fmla="*/ 230 w 248"/>
                      <a:gd name="T29" fmla="*/ 380 h 508"/>
                      <a:gd name="T30" fmla="*/ 248 w 248"/>
                      <a:gd name="T31" fmla="*/ 426 h 508"/>
                      <a:gd name="T32" fmla="*/ 248 w 248"/>
                      <a:gd name="T33" fmla="*/ 426 h 508"/>
                      <a:gd name="T34" fmla="*/ 244 w 248"/>
                      <a:gd name="T35" fmla="*/ 436 h 508"/>
                      <a:gd name="T36" fmla="*/ 230 w 248"/>
                      <a:gd name="T37" fmla="*/ 480 h 508"/>
                      <a:gd name="T38" fmla="*/ 230 w 248"/>
                      <a:gd name="T39" fmla="*/ 480 h 508"/>
                      <a:gd name="T40" fmla="*/ 226 w 248"/>
                      <a:gd name="T41" fmla="*/ 488 h 508"/>
                      <a:gd name="T42" fmla="*/ 220 w 248"/>
                      <a:gd name="T43" fmla="*/ 496 h 508"/>
                      <a:gd name="T44" fmla="*/ 214 w 248"/>
                      <a:gd name="T45" fmla="*/ 502 h 508"/>
                      <a:gd name="T46" fmla="*/ 206 w 248"/>
                      <a:gd name="T47" fmla="*/ 506 h 508"/>
                      <a:gd name="T48" fmla="*/ 196 w 248"/>
                      <a:gd name="T49" fmla="*/ 508 h 508"/>
                      <a:gd name="T50" fmla="*/ 184 w 248"/>
                      <a:gd name="T51" fmla="*/ 508 h 508"/>
                      <a:gd name="T52" fmla="*/ 172 w 248"/>
                      <a:gd name="T53" fmla="*/ 504 h 508"/>
                      <a:gd name="T54" fmla="*/ 158 w 248"/>
                      <a:gd name="T55" fmla="*/ 496 h 508"/>
                      <a:gd name="T56" fmla="*/ 142 w 248"/>
                      <a:gd name="T57" fmla="*/ 484 h 508"/>
                      <a:gd name="T58" fmla="*/ 126 w 248"/>
                      <a:gd name="T59" fmla="*/ 466 h 508"/>
                      <a:gd name="T60" fmla="*/ 108 w 248"/>
                      <a:gd name="T61" fmla="*/ 444 h 508"/>
                      <a:gd name="T62" fmla="*/ 88 w 248"/>
                      <a:gd name="T63" fmla="*/ 414 h 508"/>
                      <a:gd name="T64" fmla="*/ 68 w 248"/>
                      <a:gd name="T65" fmla="*/ 378 h 508"/>
                      <a:gd name="T66" fmla="*/ 46 w 248"/>
                      <a:gd name="T67" fmla="*/ 336 h 508"/>
                      <a:gd name="T68" fmla="*/ 24 w 248"/>
                      <a:gd name="T69" fmla="*/ 284 h 508"/>
                      <a:gd name="T70" fmla="*/ 0 w 248"/>
                      <a:gd name="T71" fmla="*/ 226 h 508"/>
                      <a:gd name="T72" fmla="*/ 36 w 248"/>
                      <a:gd name="T73" fmla="*/ 8 h 508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248"/>
                      <a:gd name="T112" fmla="*/ 0 h 508"/>
                      <a:gd name="T113" fmla="*/ 248 w 248"/>
                      <a:gd name="T114" fmla="*/ 508 h 508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248" h="508">
                        <a:moveTo>
                          <a:pt x="36" y="8"/>
                        </a:moveTo>
                        <a:lnTo>
                          <a:pt x="36" y="8"/>
                        </a:lnTo>
                        <a:lnTo>
                          <a:pt x="42" y="4"/>
                        </a:lnTo>
                        <a:lnTo>
                          <a:pt x="48" y="2"/>
                        </a:lnTo>
                        <a:lnTo>
                          <a:pt x="56" y="0"/>
                        </a:lnTo>
                        <a:lnTo>
                          <a:pt x="66" y="4"/>
                        </a:lnTo>
                        <a:lnTo>
                          <a:pt x="74" y="10"/>
                        </a:lnTo>
                        <a:lnTo>
                          <a:pt x="84" y="24"/>
                        </a:lnTo>
                        <a:lnTo>
                          <a:pt x="92" y="44"/>
                        </a:lnTo>
                        <a:lnTo>
                          <a:pt x="102" y="74"/>
                        </a:lnTo>
                        <a:lnTo>
                          <a:pt x="118" y="114"/>
                        </a:lnTo>
                        <a:lnTo>
                          <a:pt x="162" y="218"/>
                        </a:lnTo>
                        <a:lnTo>
                          <a:pt x="208" y="328"/>
                        </a:lnTo>
                        <a:lnTo>
                          <a:pt x="230" y="380"/>
                        </a:lnTo>
                        <a:lnTo>
                          <a:pt x="248" y="426"/>
                        </a:lnTo>
                        <a:lnTo>
                          <a:pt x="244" y="436"/>
                        </a:lnTo>
                        <a:lnTo>
                          <a:pt x="230" y="480"/>
                        </a:lnTo>
                        <a:lnTo>
                          <a:pt x="226" y="488"/>
                        </a:lnTo>
                        <a:lnTo>
                          <a:pt x="220" y="496"/>
                        </a:lnTo>
                        <a:lnTo>
                          <a:pt x="214" y="502"/>
                        </a:lnTo>
                        <a:lnTo>
                          <a:pt x="206" y="506"/>
                        </a:lnTo>
                        <a:lnTo>
                          <a:pt x="196" y="508"/>
                        </a:lnTo>
                        <a:lnTo>
                          <a:pt x="184" y="508"/>
                        </a:lnTo>
                        <a:lnTo>
                          <a:pt x="172" y="504"/>
                        </a:lnTo>
                        <a:lnTo>
                          <a:pt x="158" y="496"/>
                        </a:lnTo>
                        <a:lnTo>
                          <a:pt x="142" y="484"/>
                        </a:lnTo>
                        <a:lnTo>
                          <a:pt x="126" y="466"/>
                        </a:lnTo>
                        <a:lnTo>
                          <a:pt x="108" y="444"/>
                        </a:lnTo>
                        <a:lnTo>
                          <a:pt x="88" y="414"/>
                        </a:lnTo>
                        <a:lnTo>
                          <a:pt x="68" y="378"/>
                        </a:lnTo>
                        <a:lnTo>
                          <a:pt x="46" y="336"/>
                        </a:lnTo>
                        <a:lnTo>
                          <a:pt x="24" y="284"/>
                        </a:lnTo>
                        <a:lnTo>
                          <a:pt x="0" y="226"/>
                        </a:lnTo>
                        <a:lnTo>
                          <a:pt x="36" y="8"/>
                        </a:lnTo>
                        <a:close/>
                      </a:path>
                    </a:pathLst>
                  </a:custGeom>
                  <a:solidFill>
                    <a:srgbClr val="3A457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74" name="Freeform 464"/>
                  <p:cNvSpPr>
                    <a:spLocks/>
                  </p:cNvSpPr>
                  <p:nvPr/>
                </p:nvSpPr>
                <p:spPr bwMode="auto">
                  <a:xfrm>
                    <a:off x="2298" y="3788"/>
                    <a:ext cx="202" cy="258"/>
                  </a:xfrm>
                  <a:custGeom>
                    <a:avLst/>
                    <a:gdLst>
                      <a:gd name="T0" fmla="*/ 72 w 202"/>
                      <a:gd name="T1" fmla="*/ 0 h 258"/>
                      <a:gd name="T2" fmla="*/ 72 w 202"/>
                      <a:gd name="T3" fmla="*/ 0 h 258"/>
                      <a:gd name="T4" fmla="*/ 86 w 202"/>
                      <a:gd name="T5" fmla="*/ 12 h 258"/>
                      <a:gd name="T6" fmla="*/ 122 w 202"/>
                      <a:gd name="T7" fmla="*/ 44 h 258"/>
                      <a:gd name="T8" fmla="*/ 140 w 202"/>
                      <a:gd name="T9" fmla="*/ 64 h 258"/>
                      <a:gd name="T10" fmla="*/ 160 w 202"/>
                      <a:gd name="T11" fmla="*/ 86 h 258"/>
                      <a:gd name="T12" fmla="*/ 174 w 202"/>
                      <a:gd name="T13" fmla="*/ 108 h 258"/>
                      <a:gd name="T14" fmla="*/ 180 w 202"/>
                      <a:gd name="T15" fmla="*/ 120 h 258"/>
                      <a:gd name="T16" fmla="*/ 184 w 202"/>
                      <a:gd name="T17" fmla="*/ 130 h 258"/>
                      <a:gd name="T18" fmla="*/ 184 w 202"/>
                      <a:gd name="T19" fmla="*/ 130 h 258"/>
                      <a:gd name="T20" fmla="*/ 196 w 202"/>
                      <a:gd name="T21" fmla="*/ 168 h 258"/>
                      <a:gd name="T22" fmla="*/ 200 w 202"/>
                      <a:gd name="T23" fmla="*/ 184 h 258"/>
                      <a:gd name="T24" fmla="*/ 202 w 202"/>
                      <a:gd name="T25" fmla="*/ 200 h 258"/>
                      <a:gd name="T26" fmla="*/ 202 w 202"/>
                      <a:gd name="T27" fmla="*/ 214 h 258"/>
                      <a:gd name="T28" fmla="*/ 198 w 202"/>
                      <a:gd name="T29" fmla="*/ 226 h 258"/>
                      <a:gd name="T30" fmla="*/ 190 w 202"/>
                      <a:gd name="T31" fmla="*/ 236 h 258"/>
                      <a:gd name="T32" fmla="*/ 178 w 202"/>
                      <a:gd name="T33" fmla="*/ 246 h 258"/>
                      <a:gd name="T34" fmla="*/ 178 w 202"/>
                      <a:gd name="T35" fmla="*/ 246 h 258"/>
                      <a:gd name="T36" fmla="*/ 168 w 202"/>
                      <a:gd name="T37" fmla="*/ 252 h 258"/>
                      <a:gd name="T38" fmla="*/ 156 w 202"/>
                      <a:gd name="T39" fmla="*/ 256 h 258"/>
                      <a:gd name="T40" fmla="*/ 144 w 202"/>
                      <a:gd name="T41" fmla="*/ 258 h 258"/>
                      <a:gd name="T42" fmla="*/ 130 w 202"/>
                      <a:gd name="T43" fmla="*/ 258 h 258"/>
                      <a:gd name="T44" fmla="*/ 118 w 202"/>
                      <a:gd name="T45" fmla="*/ 258 h 258"/>
                      <a:gd name="T46" fmla="*/ 104 w 202"/>
                      <a:gd name="T47" fmla="*/ 254 h 258"/>
                      <a:gd name="T48" fmla="*/ 76 w 202"/>
                      <a:gd name="T49" fmla="*/ 246 h 258"/>
                      <a:gd name="T50" fmla="*/ 52 w 202"/>
                      <a:gd name="T51" fmla="*/ 234 h 258"/>
                      <a:gd name="T52" fmla="*/ 30 w 202"/>
                      <a:gd name="T53" fmla="*/ 218 h 258"/>
                      <a:gd name="T54" fmla="*/ 20 w 202"/>
                      <a:gd name="T55" fmla="*/ 210 h 258"/>
                      <a:gd name="T56" fmla="*/ 12 w 202"/>
                      <a:gd name="T57" fmla="*/ 202 h 258"/>
                      <a:gd name="T58" fmla="*/ 6 w 202"/>
                      <a:gd name="T59" fmla="*/ 192 h 258"/>
                      <a:gd name="T60" fmla="*/ 2 w 202"/>
                      <a:gd name="T61" fmla="*/ 184 h 258"/>
                      <a:gd name="T62" fmla="*/ 2 w 202"/>
                      <a:gd name="T63" fmla="*/ 184 h 258"/>
                      <a:gd name="T64" fmla="*/ 0 w 202"/>
                      <a:gd name="T65" fmla="*/ 174 h 258"/>
                      <a:gd name="T66" fmla="*/ 0 w 202"/>
                      <a:gd name="T67" fmla="*/ 162 h 258"/>
                      <a:gd name="T68" fmla="*/ 2 w 202"/>
                      <a:gd name="T69" fmla="*/ 148 h 258"/>
                      <a:gd name="T70" fmla="*/ 6 w 202"/>
                      <a:gd name="T71" fmla="*/ 134 h 258"/>
                      <a:gd name="T72" fmla="*/ 16 w 202"/>
                      <a:gd name="T73" fmla="*/ 104 h 258"/>
                      <a:gd name="T74" fmla="*/ 30 w 202"/>
                      <a:gd name="T75" fmla="*/ 72 h 258"/>
                      <a:gd name="T76" fmla="*/ 44 w 202"/>
                      <a:gd name="T77" fmla="*/ 44 h 258"/>
                      <a:gd name="T78" fmla="*/ 58 w 202"/>
                      <a:gd name="T79" fmla="*/ 22 h 258"/>
                      <a:gd name="T80" fmla="*/ 72 w 202"/>
                      <a:gd name="T81" fmla="*/ 0 h 258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w 202"/>
                      <a:gd name="T124" fmla="*/ 0 h 258"/>
                      <a:gd name="T125" fmla="*/ 202 w 202"/>
                      <a:gd name="T126" fmla="*/ 258 h 258"/>
                    </a:gdLst>
                    <a:ahLst/>
                    <a:cxnLst>
                      <a:cxn ang="T82">
                        <a:pos x="T0" y="T1"/>
                      </a:cxn>
                      <a:cxn ang="T83">
                        <a:pos x="T2" y="T3"/>
                      </a:cxn>
                      <a:cxn ang="T84">
                        <a:pos x="T4" y="T5"/>
                      </a:cxn>
                      <a:cxn ang="T85">
                        <a:pos x="T6" y="T7"/>
                      </a:cxn>
                      <a:cxn ang="T86">
                        <a:pos x="T8" y="T9"/>
                      </a:cxn>
                      <a:cxn ang="T87">
                        <a:pos x="T10" y="T11"/>
                      </a:cxn>
                      <a:cxn ang="T88">
                        <a:pos x="T12" y="T13"/>
                      </a:cxn>
                      <a:cxn ang="T89">
                        <a:pos x="T14" y="T15"/>
                      </a:cxn>
                      <a:cxn ang="T90">
                        <a:pos x="T16" y="T17"/>
                      </a:cxn>
                      <a:cxn ang="T91">
                        <a:pos x="T18" y="T19"/>
                      </a:cxn>
                      <a:cxn ang="T92">
                        <a:pos x="T20" y="T21"/>
                      </a:cxn>
                      <a:cxn ang="T93">
                        <a:pos x="T22" y="T23"/>
                      </a:cxn>
                      <a:cxn ang="T94">
                        <a:pos x="T24" y="T25"/>
                      </a:cxn>
                      <a:cxn ang="T95">
                        <a:pos x="T26" y="T27"/>
                      </a:cxn>
                      <a:cxn ang="T96">
                        <a:pos x="T28" y="T29"/>
                      </a:cxn>
                      <a:cxn ang="T97">
                        <a:pos x="T30" y="T31"/>
                      </a:cxn>
                      <a:cxn ang="T98">
                        <a:pos x="T32" y="T33"/>
                      </a:cxn>
                      <a:cxn ang="T99">
                        <a:pos x="T34" y="T35"/>
                      </a:cxn>
                      <a:cxn ang="T100">
                        <a:pos x="T36" y="T37"/>
                      </a:cxn>
                      <a:cxn ang="T101">
                        <a:pos x="T38" y="T39"/>
                      </a:cxn>
                      <a:cxn ang="T102">
                        <a:pos x="T40" y="T41"/>
                      </a:cxn>
                      <a:cxn ang="T103">
                        <a:pos x="T42" y="T43"/>
                      </a:cxn>
                      <a:cxn ang="T104">
                        <a:pos x="T44" y="T45"/>
                      </a:cxn>
                      <a:cxn ang="T105">
                        <a:pos x="T46" y="T47"/>
                      </a:cxn>
                      <a:cxn ang="T106">
                        <a:pos x="T48" y="T49"/>
                      </a:cxn>
                      <a:cxn ang="T107">
                        <a:pos x="T50" y="T51"/>
                      </a:cxn>
                      <a:cxn ang="T108">
                        <a:pos x="T52" y="T53"/>
                      </a:cxn>
                      <a:cxn ang="T109">
                        <a:pos x="T54" y="T55"/>
                      </a:cxn>
                      <a:cxn ang="T110">
                        <a:pos x="T56" y="T57"/>
                      </a:cxn>
                      <a:cxn ang="T111">
                        <a:pos x="T58" y="T59"/>
                      </a:cxn>
                      <a:cxn ang="T112">
                        <a:pos x="T60" y="T61"/>
                      </a:cxn>
                      <a:cxn ang="T113">
                        <a:pos x="T62" y="T63"/>
                      </a:cxn>
                      <a:cxn ang="T114">
                        <a:pos x="T64" y="T65"/>
                      </a:cxn>
                      <a:cxn ang="T115">
                        <a:pos x="T66" y="T67"/>
                      </a:cxn>
                      <a:cxn ang="T116">
                        <a:pos x="T68" y="T69"/>
                      </a:cxn>
                      <a:cxn ang="T117">
                        <a:pos x="T70" y="T71"/>
                      </a:cxn>
                      <a:cxn ang="T118">
                        <a:pos x="T72" y="T73"/>
                      </a:cxn>
                      <a:cxn ang="T119">
                        <a:pos x="T74" y="T75"/>
                      </a:cxn>
                      <a:cxn ang="T120">
                        <a:pos x="T76" y="T77"/>
                      </a:cxn>
                      <a:cxn ang="T121">
                        <a:pos x="T78" y="T79"/>
                      </a:cxn>
                      <a:cxn ang="T122">
                        <a:pos x="T80" y="T81"/>
                      </a:cxn>
                    </a:cxnLst>
                    <a:rect l="T123" t="T124" r="T125" b="T126"/>
                    <a:pathLst>
                      <a:path w="202" h="258">
                        <a:moveTo>
                          <a:pt x="72" y="0"/>
                        </a:moveTo>
                        <a:lnTo>
                          <a:pt x="72" y="0"/>
                        </a:lnTo>
                        <a:lnTo>
                          <a:pt x="86" y="12"/>
                        </a:lnTo>
                        <a:lnTo>
                          <a:pt x="122" y="44"/>
                        </a:lnTo>
                        <a:lnTo>
                          <a:pt x="140" y="64"/>
                        </a:lnTo>
                        <a:lnTo>
                          <a:pt x="160" y="86"/>
                        </a:lnTo>
                        <a:lnTo>
                          <a:pt x="174" y="108"/>
                        </a:lnTo>
                        <a:lnTo>
                          <a:pt x="180" y="120"/>
                        </a:lnTo>
                        <a:lnTo>
                          <a:pt x="184" y="130"/>
                        </a:lnTo>
                        <a:lnTo>
                          <a:pt x="196" y="168"/>
                        </a:lnTo>
                        <a:lnTo>
                          <a:pt x="200" y="184"/>
                        </a:lnTo>
                        <a:lnTo>
                          <a:pt x="202" y="200"/>
                        </a:lnTo>
                        <a:lnTo>
                          <a:pt x="202" y="214"/>
                        </a:lnTo>
                        <a:lnTo>
                          <a:pt x="198" y="226"/>
                        </a:lnTo>
                        <a:lnTo>
                          <a:pt x="190" y="236"/>
                        </a:lnTo>
                        <a:lnTo>
                          <a:pt x="178" y="246"/>
                        </a:lnTo>
                        <a:lnTo>
                          <a:pt x="168" y="252"/>
                        </a:lnTo>
                        <a:lnTo>
                          <a:pt x="156" y="256"/>
                        </a:lnTo>
                        <a:lnTo>
                          <a:pt x="144" y="258"/>
                        </a:lnTo>
                        <a:lnTo>
                          <a:pt x="130" y="258"/>
                        </a:lnTo>
                        <a:lnTo>
                          <a:pt x="118" y="258"/>
                        </a:lnTo>
                        <a:lnTo>
                          <a:pt x="104" y="254"/>
                        </a:lnTo>
                        <a:lnTo>
                          <a:pt x="76" y="246"/>
                        </a:lnTo>
                        <a:lnTo>
                          <a:pt x="52" y="234"/>
                        </a:lnTo>
                        <a:lnTo>
                          <a:pt x="30" y="218"/>
                        </a:lnTo>
                        <a:lnTo>
                          <a:pt x="20" y="210"/>
                        </a:lnTo>
                        <a:lnTo>
                          <a:pt x="12" y="202"/>
                        </a:lnTo>
                        <a:lnTo>
                          <a:pt x="6" y="192"/>
                        </a:lnTo>
                        <a:lnTo>
                          <a:pt x="2" y="184"/>
                        </a:lnTo>
                        <a:lnTo>
                          <a:pt x="0" y="174"/>
                        </a:lnTo>
                        <a:lnTo>
                          <a:pt x="0" y="162"/>
                        </a:lnTo>
                        <a:lnTo>
                          <a:pt x="2" y="148"/>
                        </a:lnTo>
                        <a:lnTo>
                          <a:pt x="6" y="134"/>
                        </a:lnTo>
                        <a:lnTo>
                          <a:pt x="16" y="104"/>
                        </a:lnTo>
                        <a:lnTo>
                          <a:pt x="30" y="72"/>
                        </a:lnTo>
                        <a:lnTo>
                          <a:pt x="44" y="44"/>
                        </a:lnTo>
                        <a:lnTo>
                          <a:pt x="58" y="22"/>
                        </a:lnTo>
                        <a:lnTo>
                          <a:pt x="72" y="0"/>
                        </a:lnTo>
                        <a:close/>
                      </a:path>
                    </a:pathLst>
                  </a:custGeom>
                  <a:solidFill>
                    <a:srgbClr val="3A457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75" name="Freeform 465"/>
                  <p:cNvSpPr>
                    <a:spLocks/>
                  </p:cNvSpPr>
                  <p:nvPr/>
                </p:nvSpPr>
                <p:spPr bwMode="auto">
                  <a:xfrm>
                    <a:off x="2298" y="3788"/>
                    <a:ext cx="202" cy="258"/>
                  </a:xfrm>
                  <a:custGeom>
                    <a:avLst/>
                    <a:gdLst>
                      <a:gd name="T0" fmla="*/ 72 w 202"/>
                      <a:gd name="T1" fmla="*/ 0 h 258"/>
                      <a:gd name="T2" fmla="*/ 72 w 202"/>
                      <a:gd name="T3" fmla="*/ 0 h 258"/>
                      <a:gd name="T4" fmla="*/ 86 w 202"/>
                      <a:gd name="T5" fmla="*/ 12 h 258"/>
                      <a:gd name="T6" fmla="*/ 122 w 202"/>
                      <a:gd name="T7" fmla="*/ 44 h 258"/>
                      <a:gd name="T8" fmla="*/ 140 w 202"/>
                      <a:gd name="T9" fmla="*/ 64 h 258"/>
                      <a:gd name="T10" fmla="*/ 160 w 202"/>
                      <a:gd name="T11" fmla="*/ 86 h 258"/>
                      <a:gd name="T12" fmla="*/ 174 w 202"/>
                      <a:gd name="T13" fmla="*/ 108 h 258"/>
                      <a:gd name="T14" fmla="*/ 180 w 202"/>
                      <a:gd name="T15" fmla="*/ 120 h 258"/>
                      <a:gd name="T16" fmla="*/ 184 w 202"/>
                      <a:gd name="T17" fmla="*/ 130 h 258"/>
                      <a:gd name="T18" fmla="*/ 184 w 202"/>
                      <a:gd name="T19" fmla="*/ 130 h 258"/>
                      <a:gd name="T20" fmla="*/ 196 w 202"/>
                      <a:gd name="T21" fmla="*/ 168 h 258"/>
                      <a:gd name="T22" fmla="*/ 200 w 202"/>
                      <a:gd name="T23" fmla="*/ 184 h 258"/>
                      <a:gd name="T24" fmla="*/ 202 w 202"/>
                      <a:gd name="T25" fmla="*/ 200 h 258"/>
                      <a:gd name="T26" fmla="*/ 202 w 202"/>
                      <a:gd name="T27" fmla="*/ 214 h 258"/>
                      <a:gd name="T28" fmla="*/ 198 w 202"/>
                      <a:gd name="T29" fmla="*/ 226 h 258"/>
                      <a:gd name="T30" fmla="*/ 190 w 202"/>
                      <a:gd name="T31" fmla="*/ 236 h 258"/>
                      <a:gd name="T32" fmla="*/ 178 w 202"/>
                      <a:gd name="T33" fmla="*/ 246 h 258"/>
                      <a:gd name="T34" fmla="*/ 178 w 202"/>
                      <a:gd name="T35" fmla="*/ 246 h 258"/>
                      <a:gd name="T36" fmla="*/ 168 w 202"/>
                      <a:gd name="T37" fmla="*/ 252 h 258"/>
                      <a:gd name="T38" fmla="*/ 156 w 202"/>
                      <a:gd name="T39" fmla="*/ 256 h 258"/>
                      <a:gd name="T40" fmla="*/ 144 w 202"/>
                      <a:gd name="T41" fmla="*/ 258 h 258"/>
                      <a:gd name="T42" fmla="*/ 130 w 202"/>
                      <a:gd name="T43" fmla="*/ 258 h 258"/>
                      <a:gd name="T44" fmla="*/ 118 w 202"/>
                      <a:gd name="T45" fmla="*/ 258 h 258"/>
                      <a:gd name="T46" fmla="*/ 104 w 202"/>
                      <a:gd name="T47" fmla="*/ 254 h 258"/>
                      <a:gd name="T48" fmla="*/ 76 w 202"/>
                      <a:gd name="T49" fmla="*/ 246 h 258"/>
                      <a:gd name="T50" fmla="*/ 52 w 202"/>
                      <a:gd name="T51" fmla="*/ 234 h 258"/>
                      <a:gd name="T52" fmla="*/ 30 w 202"/>
                      <a:gd name="T53" fmla="*/ 218 h 258"/>
                      <a:gd name="T54" fmla="*/ 20 w 202"/>
                      <a:gd name="T55" fmla="*/ 210 h 258"/>
                      <a:gd name="T56" fmla="*/ 12 w 202"/>
                      <a:gd name="T57" fmla="*/ 202 h 258"/>
                      <a:gd name="T58" fmla="*/ 6 w 202"/>
                      <a:gd name="T59" fmla="*/ 192 h 258"/>
                      <a:gd name="T60" fmla="*/ 2 w 202"/>
                      <a:gd name="T61" fmla="*/ 184 h 258"/>
                      <a:gd name="T62" fmla="*/ 2 w 202"/>
                      <a:gd name="T63" fmla="*/ 184 h 258"/>
                      <a:gd name="T64" fmla="*/ 0 w 202"/>
                      <a:gd name="T65" fmla="*/ 174 h 258"/>
                      <a:gd name="T66" fmla="*/ 0 w 202"/>
                      <a:gd name="T67" fmla="*/ 162 h 258"/>
                      <a:gd name="T68" fmla="*/ 2 w 202"/>
                      <a:gd name="T69" fmla="*/ 148 h 258"/>
                      <a:gd name="T70" fmla="*/ 6 w 202"/>
                      <a:gd name="T71" fmla="*/ 134 h 258"/>
                      <a:gd name="T72" fmla="*/ 16 w 202"/>
                      <a:gd name="T73" fmla="*/ 104 h 258"/>
                      <a:gd name="T74" fmla="*/ 30 w 202"/>
                      <a:gd name="T75" fmla="*/ 72 h 258"/>
                      <a:gd name="T76" fmla="*/ 44 w 202"/>
                      <a:gd name="T77" fmla="*/ 44 h 258"/>
                      <a:gd name="T78" fmla="*/ 58 w 202"/>
                      <a:gd name="T79" fmla="*/ 22 h 258"/>
                      <a:gd name="T80" fmla="*/ 72 w 202"/>
                      <a:gd name="T81" fmla="*/ 0 h 258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w 202"/>
                      <a:gd name="T124" fmla="*/ 0 h 258"/>
                      <a:gd name="T125" fmla="*/ 202 w 202"/>
                      <a:gd name="T126" fmla="*/ 258 h 258"/>
                    </a:gdLst>
                    <a:ahLst/>
                    <a:cxnLst>
                      <a:cxn ang="T82">
                        <a:pos x="T0" y="T1"/>
                      </a:cxn>
                      <a:cxn ang="T83">
                        <a:pos x="T2" y="T3"/>
                      </a:cxn>
                      <a:cxn ang="T84">
                        <a:pos x="T4" y="T5"/>
                      </a:cxn>
                      <a:cxn ang="T85">
                        <a:pos x="T6" y="T7"/>
                      </a:cxn>
                      <a:cxn ang="T86">
                        <a:pos x="T8" y="T9"/>
                      </a:cxn>
                      <a:cxn ang="T87">
                        <a:pos x="T10" y="T11"/>
                      </a:cxn>
                      <a:cxn ang="T88">
                        <a:pos x="T12" y="T13"/>
                      </a:cxn>
                      <a:cxn ang="T89">
                        <a:pos x="T14" y="T15"/>
                      </a:cxn>
                      <a:cxn ang="T90">
                        <a:pos x="T16" y="T17"/>
                      </a:cxn>
                      <a:cxn ang="T91">
                        <a:pos x="T18" y="T19"/>
                      </a:cxn>
                      <a:cxn ang="T92">
                        <a:pos x="T20" y="T21"/>
                      </a:cxn>
                      <a:cxn ang="T93">
                        <a:pos x="T22" y="T23"/>
                      </a:cxn>
                      <a:cxn ang="T94">
                        <a:pos x="T24" y="T25"/>
                      </a:cxn>
                      <a:cxn ang="T95">
                        <a:pos x="T26" y="T27"/>
                      </a:cxn>
                      <a:cxn ang="T96">
                        <a:pos x="T28" y="T29"/>
                      </a:cxn>
                      <a:cxn ang="T97">
                        <a:pos x="T30" y="T31"/>
                      </a:cxn>
                      <a:cxn ang="T98">
                        <a:pos x="T32" y="T33"/>
                      </a:cxn>
                      <a:cxn ang="T99">
                        <a:pos x="T34" y="T35"/>
                      </a:cxn>
                      <a:cxn ang="T100">
                        <a:pos x="T36" y="T37"/>
                      </a:cxn>
                      <a:cxn ang="T101">
                        <a:pos x="T38" y="T39"/>
                      </a:cxn>
                      <a:cxn ang="T102">
                        <a:pos x="T40" y="T41"/>
                      </a:cxn>
                      <a:cxn ang="T103">
                        <a:pos x="T42" y="T43"/>
                      </a:cxn>
                      <a:cxn ang="T104">
                        <a:pos x="T44" y="T45"/>
                      </a:cxn>
                      <a:cxn ang="T105">
                        <a:pos x="T46" y="T47"/>
                      </a:cxn>
                      <a:cxn ang="T106">
                        <a:pos x="T48" y="T49"/>
                      </a:cxn>
                      <a:cxn ang="T107">
                        <a:pos x="T50" y="T51"/>
                      </a:cxn>
                      <a:cxn ang="T108">
                        <a:pos x="T52" y="T53"/>
                      </a:cxn>
                      <a:cxn ang="T109">
                        <a:pos x="T54" y="T55"/>
                      </a:cxn>
                      <a:cxn ang="T110">
                        <a:pos x="T56" y="T57"/>
                      </a:cxn>
                      <a:cxn ang="T111">
                        <a:pos x="T58" y="T59"/>
                      </a:cxn>
                      <a:cxn ang="T112">
                        <a:pos x="T60" y="T61"/>
                      </a:cxn>
                      <a:cxn ang="T113">
                        <a:pos x="T62" y="T63"/>
                      </a:cxn>
                      <a:cxn ang="T114">
                        <a:pos x="T64" y="T65"/>
                      </a:cxn>
                      <a:cxn ang="T115">
                        <a:pos x="T66" y="T67"/>
                      </a:cxn>
                      <a:cxn ang="T116">
                        <a:pos x="T68" y="T69"/>
                      </a:cxn>
                      <a:cxn ang="T117">
                        <a:pos x="T70" y="T71"/>
                      </a:cxn>
                      <a:cxn ang="T118">
                        <a:pos x="T72" y="T73"/>
                      </a:cxn>
                      <a:cxn ang="T119">
                        <a:pos x="T74" y="T75"/>
                      </a:cxn>
                      <a:cxn ang="T120">
                        <a:pos x="T76" y="T77"/>
                      </a:cxn>
                      <a:cxn ang="T121">
                        <a:pos x="T78" y="T79"/>
                      </a:cxn>
                      <a:cxn ang="T122">
                        <a:pos x="T80" y="T81"/>
                      </a:cxn>
                    </a:cxnLst>
                    <a:rect l="T123" t="T124" r="T125" b="T126"/>
                    <a:pathLst>
                      <a:path w="202" h="258">
                        <a:moveTo>
                          <a:pt x="72" y="0"/>
                        </a:moveTo>
                        <a:lnTo>
                          <a:pt x="72" y="0"/>
                        </a:lnTo>
                        <a:lnTo>
                          <a:pt x="86" y="12"/>
                        </a:lnTo>
                        <a:lnTo>
                          <a:pt x="122" y="44"/>
                        </a:lnTo>
                        <a:lnTo>
                          <a:pt x="140" y="64"/>
                        </a:lnTo>
                        <a:lnTo>
                          <a:pt x="160" y="86"/>
                        </a:lnTo>
                        <a:lnTo>
                          <a:pt x="174" y="108"/>
                        </a:lnTo>
                        <a:lnTo>
                          <a:pt x="180" y="120"/>
                        </a:lnTo>
                        <a:lnTo>
                          <a:pt x="184" y="130"/>
                        </a:lnTo>
                        <a:lnTo>
                          <a:pt x="196" y="168"/>
                        </a:lnTo>
                        <a:lnTo>
                          <a:pt x="200" y="184"/>
                        </a:lnTo>
                        <a:lnTo>
                          <a:pt x="202" y="200"/>
                        </a:lnTo>
                        <a:lnTo>
                          <a:pt x="202" y="214"/>
                        </a:lnTo>
                        <a:lnTo>
                          <a:pt x="198" y="226"/>
                        </a:lnTo>
                        <a:lnTo>
                          <a:pt x="190" y="236"/>
                        </a:lnTo>
                        <a:lnTo>
                          <a:pt x="178" y="246"/>
                        </a:lnTo>
                        <a:lnTo>
                          <a:pt x="168" y="252"/>
                        </a:lnTo>
                        <a:lnTo>
                          <a:pt x="156" y="256"/>
                        </a:lnTo>
                        <a:lnTo>
                          <a:pt x="144" y="258"/>
                        </a:lnTo>
                        <a:lnTo>
                          <a:pt x="130" y="258"/>
                        </a:lnTo>
                        <a:lnTo>
                          <a:pt x="118" y="258"/>
                        </a:lnTo>
                        <a:lnTo>
                          <a:pt x="104" y="254"/>
                        </a:lnTo>
                        <a:lnTo>
                          <a:pt x="76" y="246"/>
                        </a:lnTo>
                        <a:lnTo>
                          <a:pt x="52" y="234"/>
                        </a:lnTo>
                        <a:lnTo>
                          <a:pt x="30" y="218"/>
                        </a:lnTo>
                        <a:lnTo>
                          <a:pt x="20" y="210"/>
                        </a:lnTo>
                        <a:lnTo>
                          <a:pt x="12" y="202"/>
                        </a:lnTo>
                        <a:lnTo>
                          <a:pt x="6" y="192"/>
                        </a:lnTo>
                        <a:lnTo>
                          <a:pt x="2" y="184"/>
                        </a:lnTo>
                        <a:lnTo>
                          <a:pt x="0" y="174"/>
                        </a:lnTo>
                        <a:lnTo>
                          <a:pt x="0" y="162"/>
                        </a:lnTo>
                        <a:lnTo>
                          <a:pt x="2" y="148"/>
                        </a:lnTo>
                        <a:lnTo>
                          <a:pt x="6" y="134"/>
                        </a:lnTo>
                        <a:lnTo>
                          <a:pt x="16" y="104"/>
                        </a:lnTo>
                        <a:lnTo>
                          <a:pt x="30" y="72"/>
                        </a:lnTo>
                        <a:lnTo>
                          <a:pt x="44" y="44"/>
                        </a:lnTo>
                        <a:lnTo>
                          <a:pt x="58" y="22"/>
                        </a:lnTo>
                        <a:lnTo>
                          <a:pt x="72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76" name="Freeform 466"/>
                  <p:cNvSpPr>
                    <a:spLocks/>
                  </p:cNvSpPr>
                  <p:nvPr/>
                </p:nvSpPr>
                <p:spPr bwMode="auto">
                  <a:xfrm>
                    <a:off x="1942" y="3024"/>
                    <a:ext cx="284" cy="380"/>
                  </a:xfrm>
                  <a:custGeom>
                    <a:avLst/>
                    <a:gdLst>
                      <a:gd name="T0" fmla="*/ 10 w 284"/>
                      <a:gd name="T1" fmla="*/ 66 h 380"/>
                      <a:gd name="T2" fmla="*/ 20 w 284"/>
                      <a:gd name="T3" fmla="*/ 48 h 380"/>
                      <a:gd name="T4" fmla="*/ 42 w 284"/>
                      <a:gd name="T5" fmla="*/ 26 h 380"/>
                      <a:gd name="T6" fmla="*/ 82 w 284"/>
                      <a:gd name="T7" fmla="*/ 8 h 380"/>
                      <a:gd name="T8" fmla="*/ 110 w 284"/>
                      <a:gd name="T9" fmla="*/ 2 h 380"/>
                      <a:gd name="T10" fmla="*/ 130 w 284"/>
                      <a:gd name="T11" fmla="*/ 0 h 380"/>
                      <a:gd name="T12" fmla="*/ 174 w 284"/>
                      <a:gd name="T13" fmla="*/ 2 h 380"/>
                      <a:gd name="T14" fmla="*/ 214 w 284"/>
                      <a:gd name="T15" fmla="*/ 12 h 380"/>
                      <a:gd name="T16" fmla="*/ 248 w 284"/>
                      <a:gd name="T17" fmla="*/ 36 h 380"/>
                      <a:gd name="T18" fmla="*/ 262 w 284"/>
                      <a:gd name="T19" fmla="*/ 54 h 380"/>
                      <a:gd name="T20" fmla="*/ 272 w 284"/>
                      <a:gd name="T21" fmla="*/ 76 h 380"/>
                      <a:gd name="T22" fmla="*/ 282 w 284"/>
                      <a:gd name="T23" fmla="*/ 104 h 380"/>
                      <a:gd name="T24" fmla="*/ 284 w 284"/>
                      <a:gd name="T25" fmla="*/ 134 h 380"/>
                      <a:gd name="T26" fmla="*/ 282 w 284"/>
                      <a:gd name="T27" fmla="*/ 164 h 380"/>
                      <a:gd name="T28" fmla="*/ 276 w 284"/>
                      <a:gd name="T29" fmla="*/ 174 h 380"/>
                      <a:gd name="T30" fmla="*/ 268 w 284"/>
                      <a:gd name="T31" fmla="*/ 194 h 380"/>
                      <a:gd name="T32" fmla="*/ 272 w 284"/>
                      <a:gd name="T33" fmla="*/ 208 h 380"/>
                      <a:gd name="T34" fmla="*/ 276 w 284"/>
                      <a:gd name="T35" fmla="*/ 230 h 380"/>
                      <a:gd name="T36" fmla="*/ 272 w 284"/>
                      <a:gd name="T37" fmla="*/ 256 h 380"/>
                      <a:gd name="T38" fmla="*/ 264 w 284"/>
                      <a:gd name="T39" fmla="*/ 272 h 380"/>
                      <a:gd name="T40" fmla="*/ 246 w 284"/>
                      <a:gd name="T41" fmla="*/ 332 h 380"/>
                      <a:gd name="T42" fmla="*/ 238 w 284"/>
                      <a:gd name="T43" fmla="*/ 362 h 380"/>
                      <a:gd name="T44" fmla="*/ 234 w 284"/>
                      <a:gd name="T45" fmla="*/ 370 h 380"/>
                      <a:gd name="T46" fmla="*/ 220 w 284"/>
                      <a:gd name="T47" fmla="*/ 378 h 380"/>
                      <a:gd name="T48" fmla="*/ 192 w 284"/>
                      <a:gd name="T49" fmla="*/ 380 h 380"/>
                      <a:gd name="T50" fmla="*/ 172 w 284"/>
                      <a:gd name="T51" fmla="*/ 378 h 380"/>
                      <a:gd name="T52" fmla="*/ 144 w 284"/>
                      <a:gd name="T53" fmla="*/ 370 h 380"/>
                      <a:gd name="T54" fmla="*/ 114 w 284"/>
                      <a:gd name="T55" fmla="*/ 354 h 380"/>
                      <a:gd name="T56" fmla="*/ 84 w 284"/>
                      <a:gd name="T57" fmla="*/ 332 h 380"/>
                      <a:gd name="T58" fmla="*/ 56 w 284"/>
                      <a:gd name="T59" fmla="*/ 302 h 380"/>
                      <a:gd name="T60" fmla="*/ 46 w 284"/>
                      <a:gd name="T61" fmla="*/ 282 h 380"/>
                      <a:gd name="T62" fmla="*/ 30 w 284"/>
                      <a:gd name="T63" fmla="*/ 238 h 380"/>
                      <a:gd name="T64" fmla="*/ 20 w 284"/>
                      <a:gd name="T65" fmla="*/ 180 h 380"/>
                      <a:gd name="T66" fmla="*/ 20 w 284"/>
                      <a:gd name="T67" fmla="*/ 164 h 380"/>
                      <a:gd name="T68" fmla="*/ 10 w 284"/>
                      <a:gd name="T69" fmla="*/ 152 h 380"/>
                      <a:gd name="T70" fmla="*/ 2 w 284"/>
                      <a:gd name="T71" fmla="*/ 128 h 380"/>
                      <a:gd name="T72" fmla="*/ 2 w 284"/>
                      <a:gd name="T73" fmla="*/ 90 h 380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284"/>
                      <a:gd name="T112" fmla="*/ 0 h 380"/>
                      <a:gd name="T113" fmla="*/ 284 w 284"/>
                      <a:gd name="T114" fmla="*/ 380 h 380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284" h="380">
                        <a:moveTo>
                          <a:pt x="10" y="66"/>
                        </a:moveTo>
                        <a:lnTo>
                          <a:pt x="10" y="66"/>
                        </a:lnTo>
                        <a:lnTo>
                          <a:pt x="14" y="58"/>
                        </a:lnTo>
                        <a:lnTo>
                          <a:pt x="20" y="48"/>
                        </a:lnTo>
                        <a:lnTo>
                          <a:pt x="30" y="38"/>
                        </a:lnTo>
                        <a:lnTo>
                          <a:pt x="42" y="26"/>
                        </a:lnTo>
                        <a:lnTo>
                          <a:pt x="60" y="16"/>
                        </a:lnTo>
                        <a:lnTo>
                          <a:pt x="82" y="8"/>
                        </a:lnTo>
                        <a:lnTo>
                          <a:pt x="96" y="4"/>
                        </a:lnTo>
                        <a:lnTo>
                          <a:pt x="110" y="2"/>
                        </a:lnTo>
                        <a:lnTo>
                          <a:pt x="130" y="0"/>
                        </a:lnTo>
                        <a:lnTo>
                          <a:pt x="152" y="0"/>
                        </a:lnTo>
                        <a:lnTo>
                          <a:pt x="174" y="2"/>
                        </a:lnTo>
                        <a:lnTo>
                          <a:pt x="194" y="6"/>
                        </a:lnTo>
                        <a:lnTo>
                          <a:pt x="214" y="12"/>
                        </a:lnTo>
                        <a:lnTo>
                          <a:pt x="232" y="22"/>
                        </a:lnTo>
                        <a:lnTo>
                          <a:pt x="248" y="36"/>
                        </a:lnTo>
                        <a:lnTo>
                          <a:pt x="256" y="44"/>
                        </a:lnTo>
                        <a:lnTo>
                          <a:pt x="262" y="54"/>
                        </a:lnTo>
                        <a:lnTo>
                          <a:pt x="272" y="76"/>
                        </a:lnTo>
                        <a:lnTo>
                          <a:pt x="278" y="90"/>
                        </a:lnTo>
                        <a:lnTo>
                          <a:pt x="282" y="104"/>
                        </a:lnTo>
                        <a:lnTo>
                          <a:pt x="284" y="118"/>
                        </a:lnTo>
                        <a:lnTo>
                          <a:pt x="284" y="134"/>
                        </a:lnTo>
                        <a:lnTo>
                          <a:pt x="284" y="148"/>
                        </a:lnTo>
                        <a:lnTo>
                          <a:pt x="282" y="164"/>
                        </a:lnTo>
                        <a:lnTo>
                          <a:pt x="276" y="174"/>
                        </a:lnTo>
                        <a:lnTo>
                          <a:pt x="268" y="194"/>
                        </a:lnTo>
                        <a:lnTo>
                          <a:pt x="270" y="200"/>
                        </a:lnTo>
                        <a:lnTo>
                          <a:pt x="272" y="208"/>
                        </a:lnTo>
                        <a:lnTo>
                          <a:pt x="276" y="218"/>
                        </a:lnTo>
                        <a:lnTo>
                          <a:pt x="276" y="230"/>
                        </a:lnTo>
                        <a:lnTo>
                          <a:pt x="276" y="242"/>
                        </a:lnTo>
                        <a:lnTo>
                          <a:pt x="272" y="256"/>
                        </a:lnTo>
                        <a:lnTo>
                          <a:pt x="264" y="272"/>
                        </a:lnTo>
                        <a:lnTo>
                          <a:pt x="254" y="302"/>
                        </a:lnTo>
                        <a:lnTo>
                          <a:pt x="246" y="332"/>
                        </a:lnTo>
                        <a:lnTo>
                          <a:pt x="238" y="362"/>
                        </a:lnTo>
                        <a:lnTo>
                          <a:pt x="236" y="366"/>
                        </a:lnTo>
                        <a:lnTo>
                          <a:pt x="234" y="370"/>
                        </a:lnTo>
                        <a:lnTo>
                          <a:pt x="228" y="374"/>
                        </a:lnTo>
                        <a:lnTo>
                          <a:pt x="220" y="378"/>
                        </a:lnTo>
                        <a:lnTo>
                          <a:pt x="208" y="380"/>
                        </a:lnTo>
                        <a:lnTo>
                          <a:pt x="192" y="380"/>
                        </a:lnTo>
                        <a:lnTo>
                          <a:pt x="172" y="378"/>
                        </a:lnTo>
                        <a:lnTo>
                          <a:pt x="160" y="376"/>
                        </a:lnTo>
                        <a:lnTo>
                          <a:pt x="144" y="370"/>
                        </a:lnTo>
                        <a:lnTo>
                          <a:pt x="130" y="364"/>
                        </a:lnTo>
                        <a:lnTo>
                          <a:pt x="114" y="354"/>
                        </a:lnTo>
                        <a:lnTo>
                          <a:pt x="100" y="344"/>
                        </a:lnTo>
                        <a:lnTo>
                          <a:pt x="84" y="332"/>
                        </a:lnTo>
                        <a:lnTo>
                          <a:pt x="70" y="318"/>
                        </a:lnTo>
                        <a:lnTo>
                          <a:pt x="56" y="302"/>
                        </a:lnTo>
                        <a:lnTo>
                          <a:pt x="46" y="282"/>
                        </a:lnTo>
                        <a:lnTo>
                          <a:pt x="36" y="260"/>
                        </a:lnTo>
                        <a:lnTo>
                          <a:pt x="30" y="238"/>
                        </a:lnTo>
                        <a:lnTo>
                          <a:pt x="26" y="216"/>
                        </a:lnTo>
                        <a:lnTo>
                          <a:pt x="20" y="180"/>
                        </a:lnTo>
                        <a:lnTo>
                          <a:pt x="20" y="164"/>
                        </a:lnTo>
                        <a:lnTo>
                          <a:pt x="14" y="160"/>
                        </a:lnTo>
                        <a:lnTo>
                          <a:pt x="10" y="152"/>
                        </a:lnTo>
                        <a:lnTo>
                          <a:pt x="4" y="142"/>
                        </a:lnTo>
                        <a:lnTo>
                          <a:pt x="2" y="128"/>
                        </a:lnTo>
                        <a:lnTo>
                          <a:pt x="0" y="110"/>
                        </a:lnTo>
                        <a:lnTo>
                          <a:pt x="2" y="90"/>
                        </a:lnTo>
                        <a:lnTo>
                          <a:pt x="10" y="66"/>
                        </a:lnTo>
                        <a:close/>
                      </a:path>
                    </a:pathLst>
                  </a:custGeom>
                  <a:solidFill>
                    <a:srgbClr val="F0AC71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77" name="Freeform 467"/>
                  <p:cNvSpPr>
                    <a:spLocks/>
                  </p:cNvSpPr>
                  <p:nvPr/>
                </p:nvSpPr>
                <p:spPr bwMode="auto">
                  <a:xfrm>
                    <a:off x="1942" y="3024"/>
                    <a:ext cx="284" cy="380"/>
                  </a:xfrm>
                  <a:custGeom>
                    <a:avLst/>
                    <a:gdLst>
                      <a:gd name="T0" fmla="*/ 10 w 284"/>
                      <a:gd name="T1" fmla="*/ 66 h 380"/>
                      <a:gd name="T2" fmla="*/ 20 w 284"/>
                      <a:gd name="T3" fmla="*/ 48 h 380"/>
                      <a:gd name="T4" fmla="*/ 42 w 284"/>
                      <a:gd name="T5" fmla="*/ 26 h 380"/>
                      <a:gd name="T6" fmla="*/ 82 w 284"/>
                      <a:gd name="T7" fmla="*/ 8 h 380"/>
                      <a:gd name="T8" fmla="*/ 110 w 284"/>
                      <a:gd name="T9" fmla="*/ 2 h 380"/>
                      <a:gd name="T10" fmla="*/ 130 w 284"/>
                      <a:gd name="T11" fmla="*/ 0 h 380"/>
                      <a:gd name="T12" fmla="*/ 174 w 284"/>
                      <a:gd name="T13" fmla="*/ 2 h 380"/>
                      <a:gd name="T14" fmla="*/ 214 w 284"/>
                      <a:gd name="T15" fmla="*/ 12 h 380"/>
                      <a:gd name="T16" fmla="*/ 248 w 284"/>
                      <a:gd name="T17" fmla="*/ 36 h 380"/>
                      <a:gd name="T18" fmla="*/ 262 w 284"/>
                      <a:gd name="T19" fmla="*/ 54 h 380"/>
                      <a:gd name="T20" fmla="*/ 272 w 284"/>
                      <a:gd name="T21" fmla="*/ 76 h 380"/>
                      <a:gd name="T22" fmla="*/ 282 w 284"/>
                      <a:gd name="T23" fmla="*/ 104 h 380"/>
                      <a:gd name="T24" fmla="*/ 284 w 284"/>
                      <a:gd name="T25" fmla="*/ 134 h 380"/>
                      <a:gd name="T26" fmla="*/ 282 w 284"/>
                      <a:gd name="T27" fmla="*/ 164 h 380"/>
                      <a:gd name="T28" fmla="*/ 276 w 284"/>
                      <a:gd name="T29" fmla="*/ 174 h 380"/>
                      <a:gd name="T30" fmla="*/ 268 w 284"/>
                      <a:gd name="T31" fmla="*/ 194 h 380"/>
                      <a:gd name="T32" fmla="*/ 272 w 284"/>
                      <a:gd name="T33" fmla="*/ 208 h 380"/>
                      <a:gd name="T34" fmla="*/ 276 w 284"/>
                      <a:gd name="T35" fmla="*/ 230 h 380"/>
                      <a:gd name="T36" fmla="*/ 272 w 284"/>
                      <a:gd name="T37" fmla="*/ 256 h 380"/>
                      <a:gd name="T38" fmla="*/ 264 w 284"/>
                      <a:gd name="T39" fmla="*/ 272 h 380"/>
                      <a:gd name="T40" fmla="*/ 246 w 284"/>
                      <a:gd name="T41" fmla="*/ 332 h 380"/>
                      <a:gd name="T42" fmla="*/ 238 w 284"/>
                      <a:gd name="T43" fmla="*/ 362 h 380"/>
                      <a:gd name="T44" fmla="*/ 234 w 284"/>
                      <a:gd name="T45" fmla="*/ 370 h 380"/>
                      <a:gd name="T46" fmla="*/ 220 w 284"/>
                      <a:gd name="T47" fmla="*/ 378 h 380"/>
                      <a:gd name="T48" fmla="*/ 192 w 284"/>
                      <a:gd name="T49" fmla="*/ 380 h 380"/>
                      <a:gd name="T50" fmla="*/ 172 w 284"/>
                      <a:gd name="T51" fmla="*/ 378 h 380"/>
                      <a:gd name="T52" fmla="*/ 144 w 284"/>
                      <a:gd name="T53" fmla="*/ 370 h 380"/>
                      <a:gd name="T54" fmla="*/ 114 w 284"/>
                      <a:gd name="T55" fmla="*/ 354 h 380"/>
                      <a:gd name="T56" fmla="*/ 84 w 284"/>
                      <a:gd name="T57" fmla="*/ 332 h 380"/>
                      <a:gd name="T58" fmla="*/ 56 w 284"/>
                      <a:gd name="T59" fmla="*/ 302 h 380"/>
                      <a:gd name="T60" fmla="*/ 46 w 284"/>
                      <a:gd name="T61" fmla="*/ 282 h 380"/>
                      <a:gd name="T62" fmla="*/ 30 w 284"/>
                      <a:gd name="T63" fmla="*/ 238 h 380"/>
                      <a:gd name="T64" fmla="*/ 20 w 284"/>
                      <a:gd name="T65" fmla="*/ 180 h 380"/>
                      <a:gd name="T66" fmla="*/ 20 w 284"/>
                      <a:gd name="T67" fmla="*/ 164 h 380"/>
                      <a:gd name="T68" fmla="*/ 10 w 284"/>
                      <a:gd name="T69" fmla="*/ 152 h 380"/>
                      <a:gd name="T70" fmla="*/ 2 w 284"/>
                      <a:gd name="T71" fmla="*/ 128 h 380"/>
                      <a:gd name="T72" fmla="*/ 2 w 284"/>
                      <a:gd name="T73" fmla="*/ 90 h 380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284"/>
                      <a:gd name="T112" fmla="*/ 0 h 380"/>
                      <a:gd name="T113" fmla="*/ 284 w 284"/>
                      <a:gd name="T114" fmla="*/ 380 h 380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284" h="380">
                        <a:moveTo>
                          <a:pt x="10" y="66"/>
                        </a:moveTo>
                        <a:lnTo>
                          <a:pt x="10" y="66"/>
                        </a:lnTo>
                        <a:lnTo>
                          <a:pt x="14" y="58"/>
                        </a:lnTo>
                        <a:lnTo>
                          <a:pt x="20" y="48"/>
                        </a:lnTo>
                        <a:lnTo>
                          <a:pt x="30" y="38"/>
                        </a:lnTo>
                        <a:lnTo>
                          <a:pt x="42" y="26"/>
                        </a:lnTo>
                        <a:lnTo>
                          <a:pt x="60" y="16"/>
                        </a:lnTo>
                        <a:lnTo>
                          <a:pt x="82" y="8"/>
                        </a:lnTo>
                        <a:lnTo>
                          <a:pt x="96" y="4"/>
                        </a:lnTo>
                        <a:lnTo>
                          <a:pt x="110" y="2"/>
                        </a:lnTo>
                        <a:lnTo>
                          <a:pt x="130" y="0"/>
                        </a:lnTo>
                        <a:lnTo>
                          <a:pt x="152" y="0"/>
                        </a:lnTo>
                        <a:lnTo>
                          <a:pt x="174" y="2"/>
                        </a:lnTo>
                        <a:lnTo>
                          <a:pt x="194" y="6"/>
                        </a:lnTo>
                        <a:lnTo>
                          <a:pt x="214" y="12"/>
                        </a:lnTo>
                        <a:lnTo>
                          <a:pt x="232" y="22"/>
                        </a:lnTo>
                        <a:lnTo>
                          <a:pt x="248" y="36"/>
                        </a:lnTo>
                        <a:lnTo>
                          <a:pt x="256" y="44"/>
                        </a:lnTo>
                        <a:lnTo>
                          <a:pt x="262" y="54"/>
                        </a:lnTo>
                        <a:lnTo>
                          <a:pt x="272" y="76"/>
                        </a:lnTo>
                        <a:lnTo>
                          <a:pt x="278" y="90"/>
                        </a:lnTo>
                        <a:lnTo>
                          <a:pt x="282" y="104"/>
                        </a:lnTo>
                        <a:lnTo>
                          <a:pt x="284" y="118"/>
                        </a:lnTo>
                        <a:lnTo>
                          <a:pt x="284" y="134"/>
                        </a:lnTo>
                        <a:lnTo>
                          <a:pt x="284" y="148"/>
                        </a:lnTo>
                        <a:lnTo>
                          <a:pt x="282" y="164"/>
                        </a:lnTo>
                        <a:lnTo>
                          <a:pt x="276" y="174"/>
                        </a:lnTo>
                        <a:lnTo>
                          <a:pt x="268" y="194"/>
                        </a:lnTo>
                        <a:lnTo>
                          <a:pt x="270" y="200"/>
                        </a:lnTo>
                        <a:lnTo>
                          <a:pt x="272" y="208"/>
                        </a:lnTo>
                        <a:lnTo>
                          <a:pt x="276" y="218"/>
                        </a:lnTo>
                        <a:lnTo>
                          <a:pt x="276" y="230"/>
                        </a:lnTo>
                        <a:lnTo>
                          <a:pt x="276" y="242"/>
                        </a:lnTo>
                        <a:lnTo>
                          <a:pt x="272" y="256"/>
                        </a:lnTo>
                        <a:lnTo>
                          <a:pt x="264" y="272"/>
                        </a:lnTo>
                        <a:lnTo>
                          <a:pt x="254" y="302"/>
                        </a:lnTo>
                        <a:lnTo>
                          <a:pt x="246" y="332"/>
                        </a:lnTo>
                        <a:lnTo>
                          <a:pt x="238" y="362"/>
                        </a:lnTo>
                        <a:lnTo>
                          <a:pt x="236" y="366"/>
                        </a:lnTo>
                        <a:lnTo>
                          <a:pt x="234" y="370"/>
                        </a:lnTo>
                        <a:lnTo>
                          <a:pt x="228" y="374"/>
                        </a:lnTo>
                        <a:lnTo>
                          <a:pt x="220" y="378"/>
                        </a:lnTo>
                        <a:lnTo>
                          <a:pt x="208" y="380"/>
                        </a:lnTo>
                        <a:lnTo>
                          <a:pt x="192" y="380"/>
                        </a:lnTo>
                        <a:lnTo>
                          <a:pt x="172" y="378"/>
                        </a:lnTo>
                        <a:lnTo>
                          <a:pt x="160" y="376"/>
                        </a:lnTo>
                        <a:lnTo>
                          <a:pt x="144" y="370"/>
                        </a:lnTo>
                        <a:lnTo>
                          <a:pt x="130" y="364"/>
                        </a:lnTo>
                        <a:lnTo>
                          <a:pt x="114" y="354"/>
                        </a:lnTo>
                        <a:lnTo>
                          <a:pt x="100" y="344"/>
                        </a:lnTo>
                        <a:lnTo>
                          <a:pt x="84" y="332"/>
                        </a:lnTo>
                        <a:lnTo>
                          <a:pt x="70" y="318"/>
                        </a:lnTo>
                        <a:lnTo>
                          <a:pt x="56" y="302"/>
                        </a:lnTo>
                        <a:lnTo>
                          <a:pt x="46" y="282"/>
                        </a:lnTo>
                        <a:lnTo>
                          <a:pt x="36" y="260"/>
                        </a:lnTo>
                        <a:lnTo>
                          <a:pt x="30" y="238"/>
                        </a:lnTo>
                        <a:lnTo>
                          <a:pt x="26" y="216"/>
                        </a:lnTo>
                        <a:lnTo>
                          <a:pt x="20" y="180"/>
                        </a:lnTo>
                        <a:lnTo>
                          <a:pt x="20" y="164"/>
                        </a:lnTo>
                        <a:lnTo>
                          <a:pt x="14" y="160"/>
                        </a:lnTo>
                        <a:lnTo>
                          <a:pt x="10" y="152"/>
                        </a:lnTo>
                        <a:lnTo>
                          <a:pt x="4" y="142"/>
                        </a:lnTo>
                        <a:lnTo>
                          <a:pt x="2" y="128"/>
                        </a:lnTo>
                        <a:lnTo>
                          <a:pt x="0" y="110"/>
                        </a:lnTo>
                        <a:lnTo>
                          <a:pt x="2" y="90"/>
                        </a:lnTo>
                        <a:lnTo>
                          <a:pt x="10" y="66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78" name="Freeform 468"/>
                  <p:cNvSpPr>
                    <a:spLocks/>
                  </p:cNvSpPr>
                  <p:nvPr/>
                </p:nvSpPr>
                <p:spPr bwMode="auto">
                  <a:xfrm>
                    <a:off x="1910" y="3156"/>
                    <a:ext cx="232" cy="488"/>
                  </a:xfrm>
                  <a:custGeom>
                    <a:avLst/>
                    <a:gdLst>
                      <a:gd name="T0" fmla="*/ 38 w 232"/>
                      <a:gd name="T1" fmla="*/ 0 h 488"/>
                      <a:gd name="T2" fmla="*/ 38 w 232"/>
                      <a:gd name="T3" fmla="*/ 0 h 488"/>
                      <a:gd name="T4" fmla="*/ 38 w 232"/>
                      <a:gd name="T5" fmla="*/ 30 h 488"/>
                      <a:gd name="T6" fmla="*/ 40 w 232"/>
                      <a:gd name="T7" fmla="*/ 62 h 488"/>
                      <a:gd name="T8" fmla="*/ 40 w 232"/>
                      <a:gd name="T9" fmla="*/ 102 h 488"/>
                      <a:gd name="T10" fmla="*/ 36 w 232"/>
                      <a:gd name="T11" fmla="*/ 148 h 488"/>
                      <a:gd name="T12" fmla="*/ 32 w 232"/>
                      <a:gd name="T13" fmla="*/ 194 h 488"/>
                      <a:gd name="T14" fmla="*/ 24 w 232"/>
                      <a:gd name="T15" fmla="*/ 240 h 488"/>
                      <a:gd name="T16" fmla="*/ 18 w 232"/>
                      <a:gd name="T17" fmla="*/ 260 h 488"/>
                      <a:gd name="T18" fmla="*/ 10 w 232"/>
                      <a:gd name="T19" fmla="*/ 280 h 488"/>
                      <a:gd name="T20" fmla="*/ 10 w 232"/>
                      <a:gd name="T21" fmla="*/ 280 h 488"/>
                      <a:gd name="T22" fmla="*/ 12 w 232"/>
                      <a:gd name="T23" fmla="*/ 288 h 488"/>
                      <a:gd name="T24" fmla="*/ 12 w 232"/>
                      <a:gd name="T25" fmla="*/ 306 h 488"/>
                      <a:gd name="T26" fmla="*/ 12 w 232"/>
                      <a:gd name="T27" fmla="*/ 316 h 488"/>
                      <a:gd name="T28" fmla="*/ 10 w 232"/>
                      <a:gd name="T29" fmla="*/ 328 h 488"/>
                      <a:gd name="T30" fmla="*/ 6 w 232"/>
                      <a:gd name="T31" fmla="*/ 336 h 488"/>
                      <a:gd name="T32" fmla="*/ 0 w 232"/>
                      <a:gd name="T33" fmla="*/ 344 h 488"/>
                      <a:gd name="T34" fmla="*/ 0 w 232"/>
                      <a:gd name="T35" fmla="*/ 344 h 488"/>
                      <a:gd name="T36" fmla="*/ 8 w 232"/>
                      <a:gd name="T37" fmla="*/ 358 h 488"/>
                      <a:gd name="T38" fmla="*/ 30 w 232"/>
                      <a:gd name="T39" fmla="*/ 390 h 488"/>
                      <a:gd name="T40" fmla="*/ 44 w 232"/>
                      <a:gd name="T41" fmla="*/ 410 h 488"/>
                      <a:gd name="T42" fmla="*/ 60 w 232"/>
                      <a:gd name="T43" fmla="*/ 430 h 488"/>
                      <a:gd name="T44" fmla="*/ 76 w 232"/>
                      <a:gd name="T45" fmla="*/ 448 h 488"/>
                      <a:gd name="T46" fmla="*/ 94 w 232"/>
                      <a:gd name="T47" fmla="*/ 466 h 488"/>
                      <a:gd name="T48" fmla="*/ 112 w 232"/>
                      <a:gd name="T49" fmla="*/ 478 h 488"/>
                      <a:gd name="T50" fmla="*/ 122 w 232"/>
                      <a:gd name="T51" fmla="*/ 484 h 488"/>
                      <a:gd name="T52" fmla="*/ 130 w 232"/>
                      <a:gd name="T53" fmla="*/ 486 h 488"/>
                      <a:gd name="T54" fmla="*/ 138 w 232"/>
                      <a:gd name="T55" fmla="*/ 488 h 488"/>
                      <a:gd name="T56" fmla="*/ 146 w 232"/>
                      <a:gd name="T57" fmla="*/ 488 h 488"/>
                      <a:gd name="T58" fmla="*/ 154 w 232"/>
                      <a:gd name="T59" fmla="*/ 486 h 488"/>
                      <a:gd name="T60" fmla="*/ 162 w 232"/>
                      <a:gd name="T61" fmla="*/ 480 h 488"/>
                      <a:gd name="T62" fmla="*/ 168 w 232"/>
                      <a:gd name="T63" fmla="*/ 474 h 488"/>
                      <a:gd name="T64" fmla="*/ 176 w 232"/>
                      <a:gd name="T65" fmla="*/ 464 h 488"/>
                      <a:gd name="T66" fmla="*/ 180 w 232"/>
                      <a:gd name="T67" fmla="*/ 452 h 488"/>
                      <a:gd name="T68" fmla="*/ 186 w 232"/>
                      <a:gd name="T69" fmla="*/ 438 h 488"/>
                      <a:gd name="T70" fmla="*/ 190 w 232"/>
                      <a:gd name="T71" fmla="*/ 420 h 488"/>
                      <a:gd name="T72" fmla="*/ 194 w 232"/>
                      <a:gd name="T73" fmla="*/ 398 h 488"/>
                      <a:gd name="T74" fmla="*/ 196 w 232"/>
                      <a:gd name="T75" fmla="*/ 374 h 488"/>
                      <a:gd name="T76" fmla="*/ 198 w 232"/>
                      <a:gd name="T77" fmla="*/ 346 h 488"/>
                      <a:gd name="T78" fmla="*/ 198 w 232"/>
                      <a:gd name="T79" fmla="*/ 346 h 488"/>
                      <a:gd name="T80" fmla="*/ 198 w 232"/>
                      <a:gd name="T81" fmla="*/ 342 h 488"/>
                      <a:gd name="T82" fmla="*/ 200 w 232"/>
                      <a:gd name="T83" fmla="*/ 320 h 488"/>
                      <a:gd name="T84" fmla="*/ 200 w 232"/>
                      <a:gd name="T85" fmla="*/ 320 h 488"/>
                      <a:gd name="T86" fmla="*/ 204 w 232"/>
                      <a:gd name="T87" fmla="*/ 270 h 488"/>
                      <a:gd name="T88" fmla="*/ 206 w 232"/>
                      <a:gd name="T89" fmla="*/ 242 h 488"/>
                      <a:gd name="T90" fmla="*/ 208 w 232"/>
                      <a:gd name="T91" fmla="*/ 216 h 488"/>
                      <a:gd name="T92" fmla="*/ 208 w 232"/>
                      <a:gd name="T93" fmla="*/ 216 h 488"/>
                      <a:gd name="T94" fmla="*/ 208 w 232"/>
                      <a:gd name="T95" fmla="*/ 206 h 488"/>
                      <a:gd name="T96" fmla="*/ 210 w 232"/>
                      <a:gd name="T97" fmla="*/ 196 h 488"/>
                      <a:gd name="T98" fmla="*/ 218 w 232"/>
                      <a:gd name="T99" fmla="*/ 178 h 488"/>
                      <a:gd name="T100" fmla="*/ 228 w 232"/>
                      <a:gd name="T101" fmla="*/ 164 h 488"/>
                      <a:gd name="T102" fmla="*/ 232 w 232"/>
                      <a:gd name="T103" fmla="*/ 160 h 488"/>
                      <a:gd name="T104" fmla="*/ 38 w 232"/>
                      <a:gd name="T105" fmla="*/ 0 h 488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w 232"/>
                      <a:gd name="T160" fmla="*/ 0 h 488"/>
                      <a:gd name="T161" fmla="*/ 232 w 232"/>
                      <a:gd name="T162" fmla="*/ 488 h 488"/>
                    </a:gdLst>
                    <a:ahLst/>
                    <a:cxnLst>
                      <a:cxn ang="T106">
                        <a:pos x="T0" y="T1"/>
                      </a:cxn>
                      <a:cxn ang="T107">
                        <a:pos x="T2" y="T3"/>
                      </a:cxn>
                      <a:cxn ang="T108">
                        <a:pos x="T4" y="T5"/>
                      </a:cxn>
                      <a:cxn ang="T109">
                        <a:pos x="T6" y="T7"/>
                      </a:cxn>
                      <a:cxn ang="T110">
                        <a:pos x="T8" y="T9"/>
                      </a:cxn>
                      <a:cxn ang="T111">
                        <a:pos x="T10" y="T11"/>
                      </a:cxn>
                      <a:cxn ang="T112">
                        <a:pos x="T12" y="T13"/>
                      </a:cxn>
                      <a:cxn ang="T113">
                        <a:pos x="T14" y="T15"/>
                      </a:cxn>
                      <a:cxn ang="T114">
                        <a:pos x="T16" y="T17"/>
                      </a:cxn>
                      <a:cxn ang="T115">
                        <a:pos x="T18" y="T19"/>
                      </a:cxn>
                      <a:cxn ang="T116">
                        <a:pos x="T20" y="T21"/>
                      </a:cxn>
                      <a:cxn ang="T117">
                        <a:pos x="T22" y="T23"/>
                      </a:cxn>
                      <a:cxn ang="T118">
                        <a:pos x="T24" y="T25"/>
                      </a:cxn>
                      <a:cxn ang="T119">
                        <a:pos x="T26" y="T27"/>
                      </a:cxn>
                      <a:cxn ang="T120">
                        <a:pos x="T28" y="T29"/>
                      </a:cxn>
                      <a:cxn ang="T121">
                        <a:pos x="T30" y="T31"/>
                      </a:cxn>
                      <a:cxn ang="T122">
                        <a:pos x="T32" y="T33"/>
                      </a:cxn>
                      <a:cxn ang="T123">
                        <a:pos x="T34" y="T35"/>
                      </a:cxn>
                      <a:cxn ang="T124">
                        <a:pos x="T36" y="T37"/>
                      </a:cxn>
                      <a:cxn ang="T125">
                        <a:pos x="T38" y="T39"/>
                      </a:cxn>
                      <a:cxn ang="T126">
                        <a:pos x="T40" y="T41"/>
                      </a:cxn>
                      <a:cxn ang="T127">
                        <a:pos x="T42" y="T43"/>
                      </a:cxn>
                      <a:cxn ang="T128">
                        <a:pos x="T44" y="T45"/>
                      </a:cxn>
                      <a:cxn ang="T129">
                        <a:pos x="T46" y="T47"/>
                      </a:cxn>
                      <a:cxn ang="T130">
                        <a:pos x="T48" y="T49"/>
                      </a:cxn>
                      <a:cxn ang="T131">
                        <a:pos x="T50" y="T51"/>
                      </a:cxn>
                      <a:cxn ang="T132">
                        <a:pos x="T52" y="T53"/>
                      </a:cxn>
                      <a:cxn ang="T133">
                        <a:pos x="T54" y="T55"/>
                      </a:cxn>
                      <a:cxn ang="T134">
                        <a:pos x="T56" y="T57"/>
                      </a:cxn>
                      <a:cxn ang="T135">
                        <a:pos x="T58" y="T59"/>
                      </a:cxn>
                      <a:cxn ang="T136">
                        <a:pos x="T60" y="T61"/>
                      </a:cxn>
                      <a:cxn ang="T137">
                        <a:pos x="T62" y="T63"/>
                      </a:cxn>
                      <a:cxn ang="T138">
                        <a:pos x="T64" y="T65"/>
                      </a:cxn>
                      <a:cxn ang="T139">
                        <a:pos x="T66" y="T67"/>
                      </a:cxn>
                      <a:cxn ang="T140">
                        <a:pos x="T68" y="T69"/>
                      </a:cxn>
                      <a:cxn ang="T141">
                        <a:pos x="T70" y="T71"/>
                      </a:cxn>
                      <a:cxn ang="T142">
                        <a:pos x="T72" y="T73"/>
                      </a:cxn>
                      <a:cxn ang="T143">
                        <a:pos x="T74" y="T75"/>
                      </a:cxn>
                      <a:cxn ang="T144">
                        <a:pos x="T76" y="T77"/>
                      </a:cxn>
                      <a:cxn ang="T145">
                        <a:pos x="T78" y="T79"/>
                      </a:cxn>
                      <a:cxn ang="T146">
                        <a:pos x="T80" y="T81"/>
                      </a:cxn>
                      <a:cxn ang="T147">
                        <a:pos x="T82" y="T83"/>
                      </a:cxn>
                      <a:cxn ang="T148">
                        <a:pos x="T84" y="T85"/>
                      </a:cxn>
                      <a:cxn ang="T149">
                        <a:pos x="T86" y="T87"/>
                      </a:cxn>
                      <a:cxn ang="T150">
                        <a:pos x="T88" y="T89"/>
                      </a:cxn>
                      <a:cxn ang="T151">
                        <a:pos x="T90" y="T91"/>
                      </a:cxn>
                      <a:cxn ang="T152">
                        <a:pos x="T92" y="T93"/>
                      </a:cxn>
                      <a:cxn ang="T153">
                        <a:pos x="T94" y="T95"/>
                      </a:cxn>
                      <a:cxn ang="T154">
                        <a:pos x="T96" y="T97"/>
                      </a:cxn>
                      <a:cxn ang="T155">
                        <a:pos x="T98" y="T99"/>
                      </a:cxn>
                      <a:cxn ang="T156">
                        <a:pos x="T100" y="T101"/>
                      </a:cxn>
                      <a:cxn ang="T157">
                        <a:pos x="T102" y="T103"/>
                      </a:cxn>
                      <a:cxn ang="T158">
                        <a:pos x="T104" y="T105"/>
                      </a:cxn>
                    </a:cxnLst>
                    <a:rect l="T159" t="T160" r="T161" b="T162"/>
                    <a:pathLst>
                      <a:path w="232" h="488">
                        <a:moveTo>
                          <a:pt x="38" y="0"/>
                        </a:moveTo>
                        <a:lnTo>
                          <a:pt x="38" y="0"/>
                        </a:lnTo>
                        <a:lnTo>
                          <a:pt x="38" y="30"/>
                        </a:lnTo>
                        <a:lnTo>
                          <a:pt x="40" y="62"/>
                        </a:lnTo>
                        <a:lnTo>
                          <a:pt x="40" y="102"/>
                        </a:lnTo>
                        <a:lnTo>
                          <a:pt x="36" y="148"/>
                        </a:lnTo>
                        <a:lnTo>
                          <a:pt x="32" y="194"/>
                        </a:lnTo>
                        <a:lnTo>
                          <a:pt x="24" y="240"/>
                        </a:lnTo>
                        <a:lnTo>
                          <a:pt x="18" y="260"/>
                        </a:lnTo>
                        <a:lnTo>
                          <a:pt x="10" y="280"/>
                        </a:lnTo>
                        <a:lnTo>
                          <a:pt x="12" y="288"/>
                        </a:lnTo>
                        <a:lnTo>
                          <a:pt x="12" y="306"/>
                        </a:lnTo>
                        <a:lnTo>
                          <a:pt x="12" y="316"/>
                        </a:lnTo>
                        <a:lnTo>
                          <a:pt x="10" y="328"/>
                        </a:lnTo>
                        <a:lnTo>
                          <a:pt x="6" y="336"/>
                        </a:lnTo>
                        <a:lnTo>
                          <a:pt x="0" y="344"/>
                        </a:lnTo>
                        <a:lnTo>
                          <a:pt x="8" y="358"/>
                        </a:lnTo>
                        <a:lnTo>
                          <a:pt x="30" y="390"/>
                        </a:lnTo>
                        <a:lnTo>
                          <a:pt x="44" y="410"/>
                        </a:lnTo>
                        <a:lnTo>
                          <a:pt x="60" y="430"/>
                        </a:lnTo>
                        <a:lnTo>
                          <a:pt x="76" y="448"/>
                        </a:lnTo>
                        <a:lnTo>
                          <a:pt x="94" y="466"/>
                        </a:lnTo>
                        <a:lnTo>
                          <a:pt x="112" y="478"/>
                        </a:lnTo>
                        <a:lnTo>
                          <a:pt x="122" y="484"/>
                        </a:lnTo>
                        <a:lnTo>
                          <a:pt x="130" y="486"/>
                        </a:lnTo>
                        <a:lnTo>
                          <a:pt x="138" y="488"/>
                        </a:lnTo>
                        <a:lnTo>
                          <a:pt x="146" y="488"/>
                        </a:lnTo>
                        <a:lnTo>
                          <a:pt x="154" y="486"/>
                        </a:lnTo>
                        <a:lnTo>
                          <a:pt x="162" y="480"/>
                        </a:lnTo>
                        <a:lnTo>
                          <a:pt x="168" y="474"/>
                        </a:lnTo>
                        <a:lnTo>
                          <a:pt x="176" y="464"/>
                        </a:lnTo>
                        <a:lnTo>
                          <a:pt x="180" y="452"/>
                        </a:lnTo>
                        <a:lnTo>
                          <a:pt x="186" y="438"/>
                        </a:lnTo>
                        <a:lnTo>
                          <a:pt x="190" y="420"/>
                        </a:lnTo>
                        <a:lnTo>
                          <a:pt x="194" y="398"/>
                        </a:lnTo>
                        <a:lnTo>
                          <a:pt x="196" y="374"/>
                        </a:lnTo>
                        <a:lnTo>
                          <a:pt x="198" y="346"/>
                        </a:lnTo>
                        <a:lnTo>
                          <a:pt x="198" y="342"/>
                        </a:lnTo>
                        <a:lnTo>
                          <a:pt x="200" y="320"/>
                        </a:lnTo>
                        <a:lnTo>
                          <a:pt x="204" y="270"/>
                        </a:lnTo>
                        <a:lnTo>
                          <a:pt x="206" y="242"/>
                        </a:lnTo>
                        <a:lnTo>
                          <a:pt x="208" y="216"/>
                        </a:lnTo>
                        <a:lnTo>
                          <a:pt x="208" y="206"/>
                        </a:lnTo>
                        <a:lnTo>
                          <a:pt x="210" y="196"/>
                        </a:lnTo>
                        <a:lnTo>
                          <a:pt x="218" y="178"/>
                        </a:lnTo>
                        <a:lnTo>
                          <a:pt x="228" y="164"/>
                        </a:lnTo>
                        <a:lnTo>
                          <a:pt x="232" y="160"/>
                        </a:lnTo>
                        <a:lnTo>
                          <a:pt x="38" y="0"/>
                        </a:lnTo>
                        <a:close/>
                      </a:path>
                    </a:pathLst>
                  </a:custGeom>
                  <a:solidFill>
                    <a:srgbClr val="F0AC71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79" name="Freeform 469"/>
                  <p:cNvSpPr>
                    <a:spLocks/>
                  </p:cNvSpPr>
                  <p:nvPr/>
                </p:nvSpPr>
                <p:spPr bwMode="auto">
                  <a:xfrm>
                    <a:off x="1862" y="3368"/>
                    <a:ext cx="312" cy="526"/>
                  </a:xfrm>
                  <a:custGeom>
                    <a:avLst/>
                    <a:gdLst>
                      <a:gd name="T0" fmla="*/ 184 w 312"/>
                      <a:gd name="T1" fmla="*/ 106 h 526"/>
                      <a:gd name="T2" fmla="*/ 184 w 312"/>
                      <a:gd name="T3" fmla="*/ 106 h 526"/>
                      <a:gd name="T4" fmla="*/ 162 w 312"/>
                      <a:gd name="T5" fmla="*/ 94 h 526"/>
                      <a:gd name="T6" fmla="*/ 140 w 312"/>
                      <a:gd name="T7" fmla="*/ 78 h 526"/>
                      <a:gd name="T8" fmla="*/ 120 w 312"/>
                      <a:gd name="T9" fmla="*/ 60 h 526"/>
                      <a:gd name="T10" fmla="*/ 102 w 312"/>
                      <a:gd name="T11" fmla="*/ 42 h 526"/>
                      <a:gd name="T12" fmla="*/ 76 w 312"/>
                      <a:gd name="T13" fmla="*/ 12 h 526"/>
                      <a:gd name="T14" fmla="*/ 66 w 312"/>
                      <a:gd name="T15" fmla="*/ 0 h 526"/>
                      <a:gd name="T16" fmla="*/ 30 w 312"/>
                      <a:gd name="T17" fmla="*/ 34 h 526"/>
                      <a:gd name="T18" fmla="*/ 0 w 312"/>
                      <a:gd name="T19" fmla="*/ 64 h 526"/>
                      <a:gd name="T20" fmla="*/ 0 w 312"/>
                      <a:gd name="T21" fmla="*/ 64 h 526"/>
                      <a:gd name="T22" fmla="*/ 16 w 312"/>
                      <a:gd name="T23" fmla="*/ 84 h 526"/>
                      <a:gd name="T24" fmla="*/ 32 w 312"/>
                      <a:gd name="T25" fmla="*/ 108 h 526"/>
                      <a:gd name="T26" fmla="*/ 50 w 312"/>
                      <a:gd name="T27" fmla="*/ 138 h 526"/>
                      <a:gd name="T28" fmla="*/ 68 w 312"/>
                      <a:gd name="T29" fmla="*/ 172 h 526"/>
                      <a:gd name="T30" fmla="*/ 106 w 312"/>
                      <a:gd name="T31" fmla="*/ 248 h 526"/>
                      <a:gd name="T32" fmla="*/ 142 w 312"/>
                      <a:gd name="T33" fmla="*/ 326 h 526"/>
                      <a:gd name="T34" fmla="*/ 174 w 312"/>
                      <a:gd name="T35" fmla="*/ 402 h 526"/>
                      <a:gd name="T36" fmla="*/ 200 w 312"/>
                      <a:gd name="T37" fmla="*/ 466 h 526"/>
                      <a:gd name="T38" fmla="*/ 224 w 312"/>
                      <a:gd name="T39" fmla="*/ 526 h 526"/>
                      <a:gd name="T40" fmla="*/ 224 w 312"/>
                      <a:gd name="T41" fmla="*/ 526 h 526"/>
                      <a:gd name="T42" fmla="*/ 234 w 312"/>
                      <a:gd name="T43" fmla="*/ 500 h 526"/>
                      <a:gd name="T44" fmla="*/ 242 w 312"/>
                      <a:gd name="T45" fmla="*/ 470 h 526"/>
                      <a:gd name="T46" fmla="*/ 260 w 312"/>
                      <a:gd name="T47" fmla="*/ 406 h 526"/>
                      <a:gd name="T48" fmla="*/ 274 w 312"/>
                      <a:gd name="T49" fmla="*/ 336 h 526"/>
                      <a:gd name="T50" fmla="*/ 288 w 312"/>
                      <a:gd name="T51" fmla="*/ 270 h 526"/>
                      <a:gd name="T52" fmla="*/ 306 w 312"/>
                      <a:gd name="T53" fmla="*/ 160 h 526"/>
                      <a:gd name="T54" fmla="*/ 312 w 312"/>
                      <a:gd name="T55" fmla="*/ 116 h 526"/>
                      <a:gd name="T56" fmla="*/ 296 w 312"/>
                      <a:gd name="T57" fmla="*/ 98 h 526"/>
                      <a:gd name="T58" fmla="*/ 264 w 312"/>
                      <a:gd name="T59" fmla="*/ 54 h 526"/>
                      <a:gd name="T60" fmla="*/ 264 w 312"/>
                      <a:gd name="T61" fmla="*/ 54 h 526"/>
                      <a:gd name="T62" fmla="*/ 252 w 312"/>
                      <a:gd name="T63" fmla="*/ 74 h 526"/>
                      <a:gd name="T64" fmla="*/ 240 w 312"/>
                      <a:gd name="T65" fmla="*/ 88 h 526"/>
                      <a:gd name="T66" fmla="*/ 230 w 312"/>
                      <a:gd name="T67" fmla="*/ 100 h 526"/>
                      <a:gd name="T68" fmla="*/ 220 w 312"/>
                      <a:gd name="T69" fmla="*/ 106 h 526"/>
                      <a:gd name="T70" fmla="*/ 200 w 312"/>
                      <a:gd name="T71" fmla="*/ 248 h 526"/>
                      <a:gd name="T72" fmla="*/ 184 w 312"/>
                      <a:gd name="T73" fmla="*/ 106 h 52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312"/>
                      <a:gd name="T112" fmla="*/ 0 h 526"/>
                      <a:gd name="T113" fmla="*/ 312 w 312"/>
                      <a:gd name="T114" fmla="*/ 526 h 526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312" h="526">
                        <a:moveTo>
                          <a:pt x="184" y="106"/>
                        </a:moveTo>
                        <a:lnTo>
                          <a:pt x="184" y="106"/>
                        </a:lnTo>
                        <a:lnTo>
                          <a:pt x="162" y="94"/>
                        </a:lnTo>
                        <a:lnTo>
                          <a:pt x="140" y="78"/>
                        </a:lnTo>
                        <a:lnTo>
                          <a:pt x="120" y="60"/>
                        </a:lnTo>
                        <a:lnTo>
                          <a:pt x="102" y="42"/>
                        </a:lnTo>
                        <a:lnTo>
                          <a:pt x="76" y="12"/>
                        </a:lnTo>
                        <a:lnTo>
                          <a:pt x="66" y="0"/>
                        </a:lnTo>
                        <a:lnTo>
                          <a:pt x="30" y="34"/>
                        </a:lnTo>
                        <a:lnTo>
                          <a:pt x="0" y="64"/>
                        </a:lnTo>
                        <a:lnTo>
                          <a:pt x="16" y="84"/>
                        </a:lnTo>
                        <a:lnTo>
                          <a:pt x="32" y="108"/>
                        </a:lnTo>
                        <a:lnTo>
                          <a:pt x="50" y="138"/>
                        </a:lnTo>
                        <a:lnTo>
                          <a:pt x="68" y="172"/>
                        </a:lnTo>
                        <a:lnTo>
                          <a:pt x="106" y="248"/>
                        </a:lnTo>
                        <a:lnTo>
                          <a:pt x="142" y="326"/>
                        </a:lnTo>
                        <a:lnTo>
                          <a:pt x="174" y="402"/>
                        </a:lnTo>
                        <a:lnTo>
                          <a:pt x="200" y="466"/>
                        </a:lnTo>
                        <a:lnTo>
                          <a:pt x="224" y="526"/>
                        </a:lnTo>
                        <a:lnTo>
                          <a:pt x="234" y="500"/>
                        </a:lnTo>
                        <a:lnTo>
                          <a:pt x="242" y="470"/>
                        </a:lnTo>
                        <a:lnTo>
                          <a:pt x="260" y="406"/>
                        </a:lnTo>
                        <a:lnTo>
                          <a:pt x="274" y="336"/>
                        </a:lnTo>
                        <a:lnTo>
                          <a:pt x="288" y="270"/>
                        </a:lnTo>
                        <a:lnTo>
                          <a:pt x="306" y="160"/>
                        </a:lnTo>
                        <a:lnTo>
                          <a:pt x="312" y="116"/>
                        </a:lnTo>
                        <a:lnTo>
                          <a:pt x="296" y="98"/>
                        </a:lnTo>
                        <a:lnTo>
                          <a:pt x="264" y="54"/>
                        </a:lnTo>
                        <a:lnTo>
                          <a:pt x="252" y="74"/>
                        </a:lnTo>
                        <a:lnTo>
                          <a:pt x="240" y="88"/>
                        </a:lnTo>
                        <a:lnTo>
                          <a:pt x="230" y="100"/>
                        </a:lnTo>
                        <a:lnTo>
                          <a:pt x="220" y="106"/>
                        </a:lnTo>
                        <a:lnTo>
                          <a:pt x="200" y="248"/>
                        </a:lnTo>
                        <a:lnTo>
                          <a:pt x="184" y="106"/>
                        </a:lnTo>
                        <a:close/>
                      </a:path>
                    </a:pathLst>
                  </a:custGeom>
                  <a:solidFill>
                    <a:srgbClr val="3A457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80" name="Freeform 470"/>
                  <p:cNvSpPr>
                    <a:spLocks/>
                  </p:cNvSpPr>
                  <p:nvPr/>
                </p:nvSpPr>
                <p:spPr bwMode="auto">
                  <a:xfrm>
                    <a:off x="1932" y="3024"/>
                    <a:ext cx="282" cy="232"/>
                  </a:xfrm>
                  <a:custGeom>
                    <a:avLst/>
                    <a:gdLst>
                      <a:gd name="T0" fmla="*/ 16 w 282"/>
                      <a:gd name="T1" fmla="*/ 232 h 232"/>
                      <a:gd name="T2" fmla="*/ 10 w 282"/>
                      <a:gd name="T3" fmla="*/ 174 h 232"/>
                      <a:gd name="T4" fmla="*/ 2 w 282"/>
                      <a:gd name="T5" fmla="*/ 132 h 232"/>
                      <a:gd name="T6" fmla="*/ 0 w 282"/>
                      <a:gd name="T7" fmla="*/ 110 h 232"/>
                      <a:gd name="T8" fmla="*/ 4 w 282"/>
                      <a:gd name="T9" fmla="*/ 90 h 232"/>
                      <a:gd name="T10" fmla="*/ 24 w 282"/>
                      <a:gd name="T11" fmla="*/ 52 h 232"/>
                      <a:gd name="T12" fmla="*/ 54 w 282"/>
                      <a:gd name="T13" fmla="*/ 22 h 232"/>
                      <a:gd name="T14" fmla="*/ 92 w 282"/>
                      <a:gd name="T15" fmla="*/ 4 h 232"/>
                      <a:gd name="T16" fmla="*/ 114 w 282"/>
                      <a:gd name="T17" fmla="*/ 0 h 232"/>
                      <a:gd name="T18" fmla="*/ 164 w 282"/>
                      <a:gd name="T19" fmla="*/ 0 h 232"/>
                      <a:gd name="T20" fmla="*/ 212 w 282"/>
                      <a:gd name="T21" fmla="*/ 6 h 232"/>
                      <a:gd name="T22" fmla="*/ 244 w 282"/>
                      <a:gd name="T23" fmla="*/ 18 h 232"/>
                      <a:gd name="T24" fmla="*/ 270 w 282"/>
                      <a:gd name="T25" fmla="*/ 36 h 232"/>
                      <a:gd name="T26" fmla="*/ 276 w 282"/>
                      <a:gd name="T27" fmla="*/ 62 h 232"/>
                      <a:gd name="T28" fmla="*/ 270 w 282"/>
                      <a:gd name="T29" fmla="*/ 62 h 232"/>
                      <a:gd name="T30" fmla="*/ 260 w 282"/>
                      <a:gd name="T31" fmla="*/ 66 h 232"/>
                      <a:gd name="T32" fmla="*/ 252 w 282"/>
                      <a:gd name="T33" fmla="*/ 60 h 232"/>
                      <a:gd name="T34" fmla="*/ 226 w 282"/>
                      <a:gd name="T35" fmla="*/ 50 h 232"/>
                      <a:gd name="T36" fmla="*/ 182 w 282"/>
                      <a:gd name="T37" fmla="*/ 40 h 232"/>
                      <a:gd name="T38" fmla="*/ 120 w 282"/>
                      <a:gd name="T39" fmla="*/ 40 h 232"/>
                      <a:gd name="T40" fmla="*/ 108 w 282"/>
                      <a:gd name="T41" fmla="*/ 42 h 232"/>
                      <a:gd name="T42" fmla="*/ 92 w 282"/>
                      <a:gd name="T43" fmla="*/ 50 h 232"/>
                      <a:gd name="T44" fmla="*/ 84 w 282"/>
                      <a:gd name="T45" fmla="*/ 62 h 232"/>
                      <a:gd name="T46" fmla="*/ 84 w 282"/>
                      <a:gd name="T47" fmla="*/ 84 h 232"/>
                      <a:gd name="T48" fmla="*/ 92 w 282"/>
                      <a:gd name="T49" fmla="*/ 110 h 232"/>
                      <a:gd name="T50" fmla="*/ 98 w 282"/>
                      <a:gd name="T51" fmla="*/ 122 h 232"/>
                      <a:gd name="T52" fmla="*/ 88 w 282"/>
                      <a:gd name="T53" fmla="*/ 144 h 232"/>
                      <a:gd name="T54" fmla="*/ 84 w 282"/>
                      <a:gd name="T55" fmla="*/ 172 h 232"/>
                      <a:gd name="T56" fmla="*/ 88 w 282"/>
                      <a:gd name="T57" fmla="*/ 208 h 232"/>
                      <a:gd name="T58" fmla="*/ 62 w 282"/>
                      <a:gd name="T59" fmla="*/ 202 h 232"/>
                      <a:gd name="T60" fmla="*/ 50 w 282"/>
                      <a:gd name="T61" fmla="*/ 194 h 232"/>
                      <a:gd name="T62" fmla="*/ 40 w 282"/>
                      <a:gd name="T63" fmla="*/ 190 h 232"/>
                      <a:gd name="T64" fmla="*/ 34 w 282"/>
                      <a:gd name="T65" fmla="*/ 196 h 232"/>
                      <a:gd name="T66" fmla="*/ 16 w 282"/>
                      <a:gd name="T67" fmla="*/ 232 h 232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282"/>
                      <a:gd name="T103" fmla="*/ 0 h 232"/>
                      <a:gd name="T104" fmla="*/ 282 w 282"/>
                      <a:gd name="T105" fmla="*/ 232 h 232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282" h="232">
                        <a:moveTo>
                          <a:pt x="16" y="232"/>
                        </a:moveTo>
                        <a:lnTo>
                          <a:pt x="16" y="232"/>
                        </a:lnTo>
                        <a:lnTo>
                          <a:pt x="14" y="206"/>
                        </a:lnTo>
                        <a:lnTo>
                          <a:pt x="10" y="174"/>
                        </a:lnTo>
                        <a:lnTo>
                          <a:pt x="2" y="132"/>
                        </a:lnTo>
                        <a:lnTo>
                          <a:pt x="0" y="120"/>
                        </a:lnTo>
                        <a:lnTo>
                          <a:pt x="0" y="110"/>
                        </a:lnTo>
                        <a:lnTo>
                          <a:pt x="2" y="100"/>
                        </a:lnTo>
                        <a:lnTo>
                          <a:pt x="4" y="90"/>
                        </a:lnTo>
                        <a:lnTo>
                          <a:pt x="12" y="70"/>
                        </a:lnTo>
                        <a:lnTo>
                          <a:pt x="24" y="52"/>
                        </a:lnTo>
                        <a:lnTo>
                          <a:pt x="38" y="36"/>
                        </a:lnTo>
                        <a:lnTo>
                          <a:pt x="54" y="22"/>
                        </a:lnTo>
                        <a:lnTo>
                          <a:pt x="72" y="12"/>
                        </a:lnTo>
                        <a:lnTo>
                          <a:pt x="92" y="4"/>
                        </a:lnTo>
                        <a:lnTo>
                          <a:pt x="114" y="0"/>
                        </a:lnTo>
                        <a:lnTo>
                          <a:pt x="136" y="0"/>
                        </a:lnTo>
                        <a:lnTo>
                          <a:pt x="164" y="0"/>
                        </a:lnTo>
                        <a:lnTo>
                          <a:pt x="196" y="4"/>
                        </a:lnTo>
                        <a:lnTo>
                          <a:pt x="212" y="6"/>
                        </a:lnTo>
                        <a:lnTo>
                          <a:pt x="228" y="12"/>
                        </a:lnTo>
                        <a:lnTo>
                          <a:pt x="244" y="18"/>
                        </a:lnTo>
                        <a:lnTo>
                          <a:pt x="258" y="26"/>
                        </a:lnTo>
                        <a:lnTo>
                          <a:pt x="270" y="36"/>
                        </a:lnTo>
                        <a:lnTo>
                          <a:pt x="282" y="50"/>
                        </a:lnTo>
                        <a:lnTo>
                          <a:pt x="276" y="62"/>
                        </a:lnTo>
                        <a:lnTo>
                          <a:pt x="270" y="62"/>
                        </a:lnTo>
                        <a:lnTo>
                          <a:pt x="264" y="62"/>
                        </a:lnTo>
                        <a:lnTo>
                          <a:pt x="260" y="66"/>
                        </a:lnTo>
                        <a:lnTo>
                          <a:pt x="252" y="60"/>
                        </a:lnTo>
                        <a:lnTo>
                          <a:pt x="242" y="56"/>
                        </a:lnTo>
                        <a:lnTo>
                          <a:pt x="226" y="50"/>
                        </a:lnTo>
                        <a:lnTo>
                          <a:pt x="206" y="44"/>
                        </a:lnTo>
                        <a:lnTo>
                          <a:pt x="182" y="40"/>
                        </a:lnTo>
                        <a:lnTo>
                          <a:pt x="154" y="40"/>
                        </a:lnTo>
                        <a:lnTo>
                          <a:pt x="120" y="40"/>
                        </a:lnTo>
                        <a:lnTo>
                          <a:pt x="108" y="42"/>
                        </a:lnTo>
                        <a:lnTo>
                          <a:pt x="100" y="46"/>
                        </a:lnTo>
                        <a:lnTo>
                          <a:pt x="92" y="50"/>
                        </a:lnTo>
                        <a:lnTo>
                          <a:pt x="88" y="56"/>
                        </a:lnTo>
                        <a:lnTo>
                          <a:pt x="84" y="62"/>
                        </a:lnTo>
                        <a:lnTo>
                          <a:pt x="82" y="68"/>
                        </a:lnTo>
                        <a:lnTo>
                          <a:pt x="84" y="84"/>
                        </a:lnTo>
                        <a:lnTo>
                          <a:pt x="86" y="98"/>
                        </a:lnTo>
                        <a:lnTo>
                          <a:pt x="92" y="110"/>
                        </a:lnTo>
                        <a:lnTo>
                          <a:pt x="98" y="122"/>
                        </a:lnTo>
                        <a:lnTo>
                          <a:pt x="94" y="128"/>
                        </a:lnTo>
                        <a:lnTo>
                          <a:pt x="88" y="144"/>
                        </a:lnTo>
                        <a:lnTo>
                          <a:pt x="84" y="156"/>
                        </a:lnTo>
                        <a:lnTo>
                          <a:pt x="84" y="172"/>
                        </a:lnTo>
                        <a:lnTo>
                          <a:pt x="84" y="188"/>
                        </a:lnTo>
                        <a:lnTo>
                          <a:pt x="88" y="208"/>
                        </a:lnTo>
                        <a:lnTo>
                          <a:pt x="62" y="202"/>
                        </a:lnTo>
                        <a:lnTo>
                          <a:pt x="58" y="198"/>
                        </a:lnTo>
                        <a:lnTo>
                          <a:pt x="50" y="194"/>
                        </a:lnTo>
                        <a:lnTo>
                          <a:pt x="46" y="192"/>
                        </a:lnTo>
                        <a:lnTo>
                          <a:pt x="40" y="190"/>
                        </a:lnTo>
                        <a:lnTo>
                          <a:pt x="36" y="192"/>
                        </a:lnTo>
                        <a:lnTo>
                          <a:pt x="34" y="196"/>
                        </a:lnTo>
                        <a:lnTo>
                          <a:pt x="16" y="232"/>
                        </a:lnTo>
                        <a:close/>
                      </a:path>
                    </a:pathLst>
                  </a:custGeom>
                  <a:solidFill>
                    <a:srgbClr val="3D291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81" name="Freeform 471"/>
                  <p:cNvSpPr>
                    <a:spLocks/>
                  </p:cNvSpPr>
                  <p:nvPr/>
                </p:nvSpPr>
                <p:spPr bwMode="auto">
                  <a:xfrm>
                    <a:off x="1932" y="3024"/>
                    <a:ext cx="282" cy="232"/>
                  </a:xfrm>
                  <a:custGeom>
                    <a:avLst/>
                    <a:gdLst>
                      <a:gd name="T0" fmla="*/ 16 w 282"/>
                      <a:gd name="T1" fmla="*/ 232 h 232"/>
                      <a:gd name="T2" fmla="*/ 10 w 282"/>
                      <a:gd name="T3" fmla="*/ 174 h 232"/>
                      <a:gd name="T4" fmla="*/ 2 w 282"/>
                      <a:gd name="T5" fmla="*/ 132 h 232"/>
                      <a:gd name="T6" fmla="*/ 0 w 282"/>
                      <a:gd name="T7" fmla="*/ 110 h 232"/>
                      <a:gd name="T8" fmla="*/ 4 w 282"/>
                      <a:gd name="T9" fmla="*/ 90 h 232"/>
                      <a:gd name="T10" fmla="*/ 24 w 282"/>
                      <a:gd name="T11" fmla="*/ 52 h 232"/>
                      <a:gd name="T12" fmla="*/ 54 w 282"/>
                      <a:gd name="T13" fmla="*/ 22 h 232"/>
                      <a:gd name="T14" fmla="*/ 92 w 282"/>
                      <a:gd name="T15" fmla="*/ 4 h 232"/>
                      <a:gd name="T16" fmla="*/ 114 w 282"/>
                      <a:gd name="T17" fmla="*/ 0 h 232"/>
                      <a:gd name="T18" fmla="*/ 164 w 282"/>
                      <a:gd name="T19" fmla="*/ 0 h 232"/>
                      <a:gd name="T20" fmla="*/ 212 w 282"/>
                      <a:gd name="T21" fmla="*/ 6 h 232"/>
                      <a:gd name="T22" fmla="*/ 244 w 282"/>
                      <a:gd name="T23" fmla="*/ 18 h 232"/>
                      <a:gd name="T24" fmla="*/ 270 w 282"/>
                      <a:gd name="T25" fmla="*/ 36 h 232"/>
                      <a:gd name="T26" fmla="*/ 276 w 282"/>
                      <a:gd name="T27" fmla="*/ 62 h 232"/>
                      <a:gd name="T28" fmla="*/ 270 w 282"/>
                      <a:gd name="T29" fmla="*/ 62 h 232"/>
                      <a:gd name="T30" fmla="*/ 260 w 282"/>
                      <a:gd name="T31" fmla="*/ 66 h 232"/>
                      <a:gd name="T32" fmla="*/ 252 w 282"/>
                      <a:gd name="T33" fmla="*/ 60 h 232"/>
                      <a:gd name="T34" fmla="*/ 226 w 282"/>
                      <a:gd name="T35" fmla="*/ 50 h 232"/>
                      <a:gd name="T36" fmla="*/ 182 w 282"/>
                      <a:gd name="T37" fmla="*/ 40 h 232"/>
                      <a:gd name="T38" fmla="*/ 120 w 282"/>
                      <a:gd name="T39" fmla="*/ 40 h 232"/>
                      <a:gd name="T40" fmla="*/ 108 w 282"/>
                      <a:gd name="T41" fmla="*/ 42 h 232"/>
                      <a:gd name="T42" fmla="*/ 92 w 282"/>
                      <a:gd name="T43" fmla="*/ 50 h 232"/>
                      <a:gd name="T44" fmla="*/ 84 w 282"/>
                      <a:gd name="T45" fmla="*/ 62 h 232"/>
                      <a:gd name="T46" fmla="*/ 84 w 282"/>
                      <a:gd name="T47" fmla="*/ 84 h 232"/>
                      <a:gd name="T48" fmla="*/ 92 w 282"/>
                      <a:gd name="T49" fmla="*/ 110 h 232"/>
                      <a:gd name="T50" fmla="*/ 98 w 282"/>
                      <a:gd name="T51" fmla="*/ 122 h 232"/>
                      <a:gd name="T52" fmla="*/ 88 w 282"/>
                      <a:gd name="T53" fmla="*/ 144 h 232"/>
                      <a:gd name="T54" fmla="*/ 84 w 282"/>
                      <a:gd name="T55" fmla="*/ 172 h 232"/>
                      <a:gd name="T56" fmla="*/ 88 w 282"/>
                      <a:gd name="T57" fmla="*/ 208 h 232"/>
                      <a:gd name="T58" fmla="*/ 62 w 282"/>
                      <a:gd name="T59" fmla="*/ 202 h 232"/>
                      <a:gd name="T60" fmla="*/ 50 w 282"/>
                      <a:gd name="T61" fmla="*/ 194 h 232"/>
                      <a:gd name="T62" fmla="*/ 40 w 282"/>
                      <a:gd name="T63" fmla="*/ 190 h 232"/>
                      <a:gd name="T64" fmla="*/ 34 w 282"/>
                      <a:gd name="T65" fmla="*/ 196 h 232"/>
                      <a:gd name="T66" fmla="*/ 16 w 282"/>
                      <a:gd name="T67" fmla="*/ 232 h 232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282"/>
                      <a:gd name="T103" fmla="*/ 0 h 232"/>
                      <a:gd name="T104" fmla="*/ 282 w 282"/>
                      <a:gd name="T105" fmla="*/ 232 h 232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282" h="232">
                        <a:moveTo>
                          <a:pt x="16" y="232"/>
                        </a:moveTo>
                        <a:lnTo>
                          <a:pt x="16" y="232"/>
                        </a:lnTo>
                        <a:lnTo>
                          <a:pt x="14" y="206"/>
                        </a:lnTo>
                        <a:lnTo>
                          <a:pt x="10" y="174"/>
                        </a:lnTo>
                        <a:lnTo>
                          <a:pt x="2" y="132"/>
                        </a:lnTo>
                        <a:lnTo>
                          <a:pt x="0" y="120"/>
                        </a:lnTo>
                        <a:lnTo>
                          <a:pt x="0" y="110"/>
                        </a:lnTo>
                        <a:lnTo>
                          <a:pt x="2" y="100"/>
                        </a:lnTo>
                        <a:lnTo>
                          <a:pt x="4" y="90"/>
                        </a:lnTo>
                        <a:lnTo>
                          <a:pt x="12" y="70"/>
                        </a:lnTo>
                        <a:lnTo>
                          <a:pt x="24" y="52"/>
                        </a:lnTo>
                        <a:lnTo>
                          <a:pt x="38" y="36"/>
                        </a:lnTo>
                        <a:lnTo>
                          <a:pt x="54" y="22"/>
                        </a:lnTo>
                        <a:lnTo>
                          <a:pt x="72" y="12"/>
                        </a:lnTo>
                        <a:lnTo>
                          <a:pt x="92" y="4"/>
                        </a:lnTo>
                        <a:lnTo>
                          <a:pt x="114" y="0"/>
                        </a:lnTo>
                        <a:lnTo>
                          <a:pt x="136" y="0"/>
                        </a:lnTo>
                        <a:lnTo>
                          <a:pt x="164" y="0"/>
                        </a:lnTo>
                        <a:lnTo>
                          <a:pt x="196" y="4"/>
                        </a:lnTo>
                        <a:lnTo>
                          <a:pt x="212" y="6"/>
                        </a:lnTo>
                        <a:lnTo>
                          <a:pt x="228" y="12"/>
                        </a:lnTo>
                        <a:lnTo>
                          <a:pt x="244" y="18"/>
                        </a:lnTo>
                        <a:lnTo>
                          <a:pt x="258" y="26"/>
                        </a:lnTo>
                        <a:lnTo>
                          <a:pt x="270" y="36"/>
                        </a:lnTo>
                        <a:lnTo>
                          <a:pt x="282" y="50"/>
                        </a:lnTo>
                        <a:lnTo>
                          <a:pt x="276" y="62"/>
                        </a:lnTo>
                        <a:lnTo>
                          <a:pt x="270" y="62"/>
                        </a:lnTo>
                        <a:lnTo>
                          <a:pt x="264" y="62"/>
                        </a:lnTo>
                        <a:lnTo>
                          <a:pt x="260" y="66"/>
                        </a:lnTo>
                        <a:lnTo>
                          <a:pt x="252" y="60"/>
                        </a:lnTo>
                        <a:lnTo>
                          <a:pt x="242" y="56"/>
                        </a:lnTo>
                        <a:lnTo>
                          <a:pt x="226" y="50"/>
                        </a:lnTo>
                        <a:lnTo>
                          <a:pt x="206" y="44"/>
                        </a:lnTo>
                        <a:lnTo>
                          <a:pt x="182" y="40"/>
                        </a:lnTo>
                        <a:lnTo>
                          <a:pt x="154" y="40"/>
                        </a:lnTo>
                        <a:lnTo>
                          <a:pt x="120" y="40"/>
                        </a:lnTo>
                        <a:lnTo>
                          <a:pt x="108" y="42"/>
                        </a:lnTo>
                        <a:lnTo>
                          <a:pt x="100" y="46"/>
                        </a:lnTo>
                        <a:lnTo>
                          <a:pt x="92" y="50"/>
                        </a:lnTo>
                        <a:lnTo>
                          <a:pt x="88" y="56"/>
                        </a:lnTo>
                        <a:lnTo>
                          <a:pt x="84" y="62"/>
                        </a:lnTo>
                        <a:lnTo>
                          <a:pt x="82" y="68"/>
                        </a:lnTo>
                        <a:lnTo>
                          <a:pt x="84" y="84"/>
                        </a:lnTo>
                        <a:lnTo>
                          <a:pt x="86" y="98"/>
                        </a:lnTo>
                        <a:lnTo>
                          <a:pt x="92" y="110"/>
                        </a:lnTo>
                        <a:lnTo>
                          <a:pt x="98" y="122"/>
                        </a:lnTo>
                        <a:lnTo>
                          <a:pt x="94" y="128"/>
                        </a:lnTo>
                        <a:lnTo>
                          <a:pt x="88" y="144"/>
                        </a:lnTo>
                        <a:lnTo>
                          <a:pt x="84" y="156"/>
                        </a:lnTo>
                        <a:lnTo>
                          <a:pt x="84" y="172"/>
                        </a:lnTo>
                        <a:lnTo>
                          <a:pt x="84" y="188"/>
                        </a:lnTo>
                        <a:lnTo>
                          <a:pt x="88" y="208"/>
                        </a:lnTo>
                        <a:lnTo>
                          <a:pt x="62" y="202"/>
                        </a:lnTo>
                        <a:lnTo>
                          <a:pt x="58" y="198"/>
                        </a:lnTo>
                        <a:lnTo>
                          <a:pt x="50" y="194"/>
                        </a:lnTo>
                        <a:lnTo>
                          <a:pt x="46" y="192"/>
                        </a:lnTo>
                        <a:lnTo>
                          <a:pt x="40" y="190"/>
                        </a:lnTo>
                        <a:lnTo>
                          <a:pt x="36" y="192"/>
                        </a:lnTo>
                        <a:lnTo>
                          <a:pt x="34" y="196"/>
                        </a:lnTo>
                        <a:lnTo>
                          <a:pt x="16" y="232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82" name="Freeform 472"/>
                  <p:cNvSpPr>
                    <a:spLocks/>
                  </p:cNvSpPr>
                  <p:nvPr/>
                </p:nvSpPr>
                <p:spPr bwMode="auto">
                  <a:xfrm>
                    <a:off x="2056" y="3174"/>
                    <a:ext cx="98" cy="26"/>
                  </a:xfrm>
                  <a:custGeom>
                    <a:avLst/>
                    <a:gdLst>
                      <a:gd name="T0" fmla="*/ 0 w 98"/>
                      <a:gd name="T1" fmla="*/ 26 h 26"/>
                      <a:gd name="T2" fmla="*/ 0 w 98"/>
                      <a:gd name="T3" fmla="*/ 26 h 26"/>
                      <a:gd name="T4" fmla="*/ 16 w 98"/>
                      <a:gd name="T5" fmla="*/ 22 h 26"/>
                      <a:gd name="T6" fmla="*/ 30 w 98"/>
                      <a:gd name="T7" fmla="*/ 18 h 26"/>
                      <a:gd name="T8" fmla="*/ 46 w 98"/>
                      <a:gd name="T9" fmla="*/ 14 h 26"/>
                      <a:gd name="T10" fmla="*/ 46 w 98"/>
                      <a:gd name="T11" fmla="*/ 14 h 26"/>
                      <a:gd name="T12" fmla="*/ 62 w 98"/>
                      <a:gd name="T13" fmla="*/ 16 h 26"/>
                      <a:gd name="T14" fmla="*/ 78 w 98"/>
                      <a:gd name="T15" fmla="*/ 20 h 26"/>
                      <a:gd name="T16" fmla="*/ 96 w 98"/>
                      <a:gd name="T17" fmla="*/ 26 h 26"/>
                      <a:gd name="T18" fmla="*/ 96 w 98"/>
                      <a:gd name="T19" fmla="*/ 26 h 26"/>
                      <a:gd name="T20" fmla="*/ 98 w 98"/>
                      <a:gd name="T21" fmla="*/ 24 h 26"/>
                      <a:gd name="T22" fmla="*/ 98 w 98"/>
                      <a:gd name="T23" fmla="*/ 20 h 26"/>
                      <a:gd name="T24" fmla="*/ 96 w 98"/>
                      <a:gd name="T25" fmla="*/ 14 h 26"/>
                      <a:gd name="T26" fmla="*/ 86 w 98"/>
                      <a:gd name="T27" fmla="*/ 6 h 26"/>
                      <a:gd name="T28" fmla="*/ 86 w 98"/>
                      <a:gd name="T29" fmla="*/ 6 h 26"/>
                      <a:gd name="T30" fmla="*/ 78 w 98"/>
                      <a:gd name="T31" fmla="*/ 4 h 26"/>
                      <a:gd name="T32" fmla="*/ 68 w 98"/>
                      <a:gd name="T33" fmla="*/ 2 h 26"/>
                      <a:gd name="T34" fmla="*/ 56 w 98"/>
                      <a:gd name="T35" fmla="*/ 0 h 26"/>
                      <a:gd name="T36" fmla="*/ 42 w 98"/>
                      <a:gd name="T37" fmla="*/ 2 h 26"/>
                      <a:gd name="T38" fmla="*/ 28 w 98"/>
                      <a:gd name="T39" fmla="*/ 4 h 26"/>
                      <a:gd name="T40" fmla="*/ 16 w 98"/>
                      <a:gd name="T41" fmla="*/ 8 h 26"/>
                      <a:gd name="T42" fmla="*/ 6 w 98"/>
                      <a:gd name="T43" fmla="*/ 16 h 26"/>
                      <a:gd name="T44" fmla="*/ 2 w 98"/>
                      <a:gd name="T45" fmla="*/ 20 h 26"/>
                      <a:gd name="T46" fmla="*/ 0 w 98"/>
                      <a:gd name="T47" fmla="*/ 26 h 2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98"/>
                      <a:gd name="T73" fmla="*/ 0 h 26"/>
                      <a:gd name="T74" fmla="*/ 98 w 98"/>
                      <a:gd name="T75" fmla="*/ 26 h 2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98" h="26">
                        <a:moveTo>
                          <a:pt x="0" y="26"/>
                        </a:moveTo>
                        <a:lnTo>
                          <a:pt x="0" y="26"/>
                        </a:lnTo>
                        <a:lnTo>
                          <a:pt x="16" y="22"/>
                        </a:lnTo>
                        <a:lnTo>
                          <a:pt x="30" y="18"/>
                        </a:lnTo>
                        <a:lnTo>
                          <a:pt x="46" y="14"/>
                        </a:lnTo>
                        <a:lnTo>
                          <a:pt x="62" y="16"/>
                        </a:lnTo>
                        <a:lnTo>
                          <a:pt x="78" y="20"/>
                        </a:lnTo>
                        <a:lnTo>
                          <a:pt x="96" y="26"/>
                        </a:lnTo>
                        <a:lnTo>
                          <a:pt x="98" y="24"/>
                        </a:lnTo>
                        <a:lnTo>
                          <a:pt x="98" y="20"/>
                        </a:lnTo>
                        <a:lnTo>
                          <a:pt x="96" y="14"/>
                        </a:lnTo>
                        <a:lnTo>
                          <a:pt x="86" y="6"/>
                        </a:lnTo>
                        <a:lnTo>
                          <a:pt x="78" y="4"/>
                        </a:lnTo>
                        <a:lnTo>
                          <a:pt x="68" y="2"/>
                        </a:lnTo>
                        <a:lnTo>
                          <a:pt x="56" y="0"/>
                        </a:lnTo>
                        <a:lnTo>
                          <a:pt x="42" y="2"/>
                        </a:lnTo>
                        <a:lnTo>
                          <a:pt x="28" y="4"/>
                        </a:lnTo>
                        <a:lnTo>
                          <a:pt x="16" y="8"/>
                        </a:lnTo>
                        <a:lnTo>
                          <a:pt x="6" y="16"/>
                        </a:lnTo>
                        <a:lnTo>
                          <a:pt x="2" y="20"/>
                        </a:lnTo>
                        <a:lnTo>
                          <a:pt x="0" y="26"/>
                        </a:lnTo>
                        <a:close/>
                      </a:path>
                    </a:pathLst>
                  </a:custGeom>
                  <a:solidFill>
                    <a:srgbClr val="3D291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83" name="Freeform 473"/>
                  <p:cNvSpPr>
                    <a:spLocks/>
                  </p:cNvSpPr>
                  <p:nvPr/>
                </p:nvSpPr>
                <p:spPr bwMode="auto">
                  <a:xfrm>
                    <a:off x="2056" y="3174"/>
                    <a:ext cx="98" cy="26"/>
                  </a:xfrm>
                  <a:custGeom>
                    <a:avLst/>
                    <a:gdLst>
                      <a:gd name="T0" fmla="*/ 0 w 98"/>
                      <a:gd name="T1" fmla="*/ 26 h 26"/>
                      <a:gd name="T2" fmla="*/ 0 w 98"/>
                      <a:gd name="T3" fmla="*/ 26 h 26"/>
                      <a:gd name="T4" fmla="*/ 16 w 98"/>
                      <a:gd name="T5" fmla="*/ 22 h 26"/>
                      <a:gd name="T6" fmla="*/ 30 w 98"/>
                      <a:gd name="T7" fmla="*/ 18 h 26"/>
                      <a:gd name="T8" fmla="*/ 46 w 98"/>
                      <a:gd name="T9" fmla="*/ 14 h 26"/>
                      <a:gd name="T10" fmla="*/ 46 w 98"/>
                      <a:gd name="T11" fmla="*/ 14 h 26"/>
                      <a:gd name="T12" fmla="*/ 62 w 98"/>
                      <a:gd name="T13" fmla="*/ 16 h 26"/>
                      <a:gd name="T14" fmla="*/ 78 w 98"/>
                      <a:gd name="T15" fmla="*/ 20 h 26"/>
                      <a:gd name="T16" fmla="*/ 96 w 98"/>
                      <a:gd name="T17" fmla="*/ 26 h 26"/>
                      <a:gd name="T18" fmla="*/ 96 w 98"/>
                      <a:gd name="T19" fmla="*/ 26 h 26"/>
                      <a:gd name="T20" fmla="*/ 98 w 98"/>
                      <a:gd name="T21" fmla="*/ 24 h 26"/>
                      <a:gd name="T22" fmla="*/ 98 w 98"/>
                      <a:gd name="T23" fmla="*/ 20 h 26"/>
                      <a:gd name="T24" fmla="*/ 96 w 98"/>
                      <a:gd name="T25" fmla="*/ 14 h 26"/>
                      <a:gd name="T26" fmla="*/ 86 w 98"/>
                      <a:gd name="T27" fmla="*/ 6 h 26"/>
                      <a:gd name="T28" fmla="*/ 86 w 98"/>
                      <a:gd name="T29" fmla="*/ 6 h 26"/>
                      <a:gd name="T30" fmla="*/ 78 w 98"/>
                      <a:gd name="T31" fmla="*/ 4 h 26"/>
                      <a:gd name="T32" fmla="*/ 68 w 98"/>
                      <a:gd name="T33" fmla="*/ 2 h 26"/>
                      <a:gd name="T34" fmla="*/ 56 w 98"/>
                      <a:gd name="T35" fmla="*/ 0 h 26"/>
                      <a:gd name="T36" fmla="*/ 42 w 98"/>
                      <a:gd name="T37" fmla="*/ 2 h 26"/>
                      <a:gd name="T38" fmla="*/ 28 w 98"/>
                      <a:gd name="T39" fmla="*/ 4 h 26"/>
                      <a:gd name="T40" fmla="*/ 16 w 98"/>
                      <a:gd name="T41" fmla="*/ 8 h 26"/>
                      <a:gd name="T42" fmla="*/ 6 w 98"/>
                      <a:gd name="T43" fmla="*/ 16 h 26"/>
                      <a:gd name="T44" fmla="*/ 2 w 98"/>
                      <a:gd name="T45" fmla="*/ 20 h 26"/>
                      <a:gd name="T46" fmla="*/ 0 w 98"/>
                      <a:gd name="T47" fmla="*/ 26 h 2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98"/>
                      <a:gd name="T73" fmla="*/ 0 h 26"/>
                      <a:gd name="T74" fmla="*/ 98 w 98"/>
                      <a:gd name="T75" fmla="*/ 26 h 2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98" h="26">
                        <a:moveTo>
                          <a:pt x="0" y="26"/>
                        </a:moveTo>
                        <a:lnTo>
                          <a:pt x="0" y="26"/>
                        </a:lnTo>
                        <a:lnTo>
                          <a:pt x="16" y="22"/>
                        </a:lnTo>
                        <a:lnTo>
                          <a:pt x="30" y="18"/>
                        </a:lnTo>
                        <a:lnTo>
                          <a:pt x="46" y="14"/>
                        </a:lnTo>
                        <a:lnTo>
                          <a:pt x="62" y="16"/>
                        </a:lnTo>
                        <a:lnTo>
                          <a:pt x="78" y="20"/>
                        </a:lnTo>
                        <a:lnTo>
                          <a:pt x="96" y="26"/>
                        </a:lnTo>
                        <a:lnTo>
                          <a:pt x="98" y="24"/>
                        </a:lnTo>
                        <a:lnTo>
                          <a:pt x="98" y="20"/>
                        </a:lnTo>
                        <a:lnTo>
                          <a:pt x="96" y="14"/>
                        </a:lnTo>
                        <a:lnTo>
                          <a:pt x="86" y="6"/>
                        </a:lnTo>
                        <a:lnTo>
                          <a:pt x="78" y="4"/>
                        </a:lnTo>
                        <a:lnTo>
                          <a:pt x="68" y="2"/>
                        </a:lnTo>
                        <a:lnTo>
                          <a:pt x="56" y="0"/>
                        </a:lnTo>
                        <a:lnTo>
                          <a:pt x="42" y="2"/>
                        </a:lnTo>
                        <a:lnTo>
                          <a:pt x="28" y="4"/>
                        </a:lnTo>
                        <a:lnTo>
                          <a:pt x="16" y="8"/>
                        </a:lnTo>
                        <a:lnTo>
                          <a:pt x="6" y="16"/>
                        </a:lnTo>
                        <a:lnTo>
                          <a:pt x="2" y="20"/>
                        </a:lnTo>
                        <a:lnTo>
                          <a:pt x="0" y="26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84" name="Freeform 474"/>
                  <p:cNvSpPr>
                    <a:spLocks/>
                  </p:cNvSpPr>
                  <p:nvPr/>
                </p:nvSpPr>
                <p:spPr bwMode="auto">
                  <a:xfrm>
                    <a:off x="2186" y="3176"/>
                    <a:ext cx="38" cy="24"/>
                  </a:xfrm>
                  <a:custGeom>
                    <a:avLst/>
                    <a:gdLst>
                      <a:gd name="T0" fmla="*/ 0 w 38"/>
                      <a:gd name="T1" fmla="*/ 24 h 24"/>
                      <a:gd name="T2" fmla="*/ 0 w 38"/>
                      <a:gd name="T3" fmla="*/ 24 h 24"/>
                      <a:gd name="T4" fmla="*/ 14 w 38"/>
                      <a:gd name="T5" fmla="*/ 18 h 24"/>
                      <a:gd name="T6" fmla="*/ 24 w 38"/>
                      <a:gd name="T7" fmla="*/ 16 h 24"/>
                      <a:gd name="T8" fmla="*/ 30 w 38"/>
                      <a:gd name="T9" fmla="*/ 16 h 24"/>
                      <a:gd name="T10" fmla="*/ 32 w 38"/>
                      <a:gd name="T11" fmla="*/ 18 h 24"/>
                      <a:gd name="T12" fmla="*/ 32 w 38"/>
                      <a:gd name="T13" fmla="*/ 18 h 24"/>
                      <a:gd name="T14" fmla="*/ 34 w 38"/>
                      <a:gd name="T15" fmla="*/ 16 h 24"/>
                      <a:gd name="T16" fmla="*/ 38 w 38"/>
                      <a:gd name="T17" fmla="*/ 12 h 24"/>
                      <a:gd name="T18" fmla="*/ 38 w 38"/>
                      <a:gd name="T19" fmla="*/ 8 h 24"/>
                      <a:gd name="T20" fmla="*/ 38 w 38"/>
                      <a:gd name="T21" fmla="*/ 6 h 24"/>
                      <a:gd name="T22" fmla="*/ 38 w 38"/>
                      <a:gd name="T23" fmla="*/ 2 h 24"/>
                      <a:gd name="T24" fmla="*/ 34 w 38"/>
                      <a:gd name="T25" fmla="*/ 0 h 24"/>
                      <a:gd name="T26" fmla="*/ 34 w 38"/>
                      <a:gd name="T27" fmla="*/ 0 h 24"/>
                      <a:gd name="T28" fmla="*/ 30 w 38"/>
                      <a:gd name="T29" fmla="*/ 0 h 24"/>
                      <a:gd name="T30" fmla="*/ 24 w 38"/>
                      <a:gd name="T31" fmla="*/ 0 h 24"/>
                      <a:gd name="T32" fmla="*/ 14 w 38"/>
                      <a:gd name="T33" fmla="*/ 6 h 24"/>
                      <a:gd name="T34" fmla="*/ 4 w 38"/>
                      <a:gd name="T35" fmla="*/ 14 h 24"/>
                      <a:gd name="T36" fmla="*/ 0 w 38"/>
                      <a:gd name="T37" fmla="*/ 20 h 24"/>
                      <a:gd name="T38" fmla="*/ 0 w 38"/>
                      <a:gd name="T39" fmla="*/ 24 h 24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w 38"/>
                      <a:gd name="T61" fmla="*/ 0 h 24"/>
                      <a:gd name="T62" fmla="*/ 38 w 38"/>
                      <a:gd name="T63" fmla="*/ 24 h 24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T60" t="T61" r="T62" b="T63"/>
                    <a:pathLst>
                      <a:path w="38" h="24">
                        <a:moveTo>
                          <a:pt x="0" y="24"/>
                        </a:moveTo>
                        <a:lnTo>
                          <a:pt x="0" y="24"/>
                        </a:lnTo>
                        <a:lnTo>
                          <a:pt x="14" y="18"/>
                        </a:lnTo>
                        <a:lnTo>
                          <a:pt x="24" y="16"/>
                        </a:lnTo>
                        <a:lnTo>
                          <a:pt x="30" y="16"/>
                        </a:lnTo>
                        <a:lnTo>
                          <a:pt x="32" y="18"/>
                        </a:lnTo>
                        <a:lnTo>
                          <a:pt x="34" y="16"/>
                        </a:lnTo>
                        <a:lnTo>
                          <a:pt x="38" y="12"/>
                        </a:lnTo>
                        <a:lnTo>
                          <a:pt x="38" y="8"/>
                        </a:lnTo>
                        <a:lnTo>
                          <a:pt x="38" y="6"/>
                        </a:lnTo>
                        <a:lnTo>
                          <a:pt x="38" y="2"/>
                        </a:lnTo>
                        <a:lnTo>
                          <a:pt x="34" y="0"/>
                        </a:lnTo>
                        <a:lnTo>
                          <a:pt x="30" y="0"/>
                        </a:lnTo>
                        <a:lnTo>
                          <a:pt x="24" y="0"/>
                        </a:lnTo>
                        <a:lnTo>
                          <a:pt x="14" y="6"/>
                        </a:lnTo>
                        <a:lnTo>
                          <a:pt x="4" y="14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3D291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85" name="Freeform 475"/>
                  <p:cNvSpPr>
                    <a:spLocks/>
                  </p:cNvSpPr>
                  <p:nvPr/>
                </p:nvSpPr>
                <p:spPr bwMode="auto">
                  <a:xfrm>
                    <a:off x="2186" y="3176"/>
                    <a:ext cx="38" cy="24"/>
                  </a:xfrm>
                  <a:custGeom>
                    <a:avLst/>
                    <a:gdLst>
                      <a:gd name="T0" fmla="*/ 0 w 38"/>
                      <a:gd name="T1" fmla="*/ 24 h 24"/>
                      <a:gd name="T2" fmla="*/ 0 w 38"/>
                      <a:gd name="T3" fmla="*/ 24 h 24"/>
                      <a:gd name="T4" fmla="*/ 14 w 38"/>
                      <a:gd name="T5" fmla="*/ 18 h 24"/>
                      <a:gd name="T6" fmla="*/ 24 w 38"/>
                      <a:gd name="T7" fmla="*/ 16 h 24"/>
                      <a:gd name="T8" fmla="*/ 30 w 38"/>
                      <a:gd name="T9" fmla="*/ 16 h 24"/>
                      <a:gd name="T10" fmla="*/ 32 w 38"/>
                      <a:gd name="T11" fmla="*/ 18 h 24"/>
                      <a:gd name="T12" fmla="*/ 32 w 38"/>
                      <a:gd name="T13" fmla="*/ 18 h 24"/>
                      <a:gd name="T14" fmla="*/ 34 w 38"/>
                      <a:gd name="T15" fmla="*/ 16 h 24"/>
                      <a:gd name="T16" fmla="*/ 38 w 38"/>
                      <a:gd name="T17" fmla="*/ 12 h 24"/>
                      <a:gd name="T18" fmla="*/ 38 w 38"/>
                      <a:gd name="T19" fmla="*/ 8 h 24"/>
                      <a:gd name="T20" fmla="*/ 38 w 38"/>
                      <a:gd name="T21" fmla="*/ 6 h 24"/>
                      <a:gd name="T22" fmla="*/ 38 w 38"/>
                      <a:gd name="T23" fmla="*/ 2 h 24"/>
                      <a:gd name="T24" fmla="*/ 34 w 38"/>
                      <a:gd name="T25" fmla="*/ 0 h 24"/>
                      <a:gd name="T26" fmla="*/ 34 w 38"/>
                      <a:gd name="T27" fmla="*/ 0 h 24"/>
                      <a:gd name="T28" fmla="*/ 30 w 38"/>
                      <a:gd name="T29" fmla="*/ 0 h 24"/>
                      <a:gd name="T30" fmla="*/ 24 w 38"/>
                      <a:gd name="T31" fmla="*/ 0 h 24"/>
                      <a:gd name="T32" fmla="*/ 14 w 38"/>
                      <a:gd name="T33" fmla="*/ 6 h 24"/>
                      <a:gd name="T34" fmla="*/ 4 w 38"/>
                      <a:gd name="T35" fmla="*/ 14 h 24"/>
                      <a:gd name="T36" fmla="*/ 0 w 38"/>
                      <a:gd name="T37" fmla="*/ 20 h 24"/>
                      <a:gd name="T38" fmla="*/ 0 w 38"/>
                      <a:gd name="T39" fmla="*/ 24 h 24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w 38"/>
                      <a:gd name="T61" fmla="*/ 0 h 24"/>
                      <a:gd name="T62" fmla="*/ 38 w 38"/>
                      <a:gd name="T63" fmla="*/ 24 h 24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T60" t="T61" r="T62" b="T63"/>
                    <a:pathLst>
                      <a:path w="38" h="24">
                        <a:moveTo>
                          <a:pt x="0" y="24"/>
                        </a:moveTo>
                        <a:lnTo>
                          <a:pt x="0" y="24"/>
                        </a:lnTo>
                        <a:lnTo>
                          <a:pt x="14" y="18"/>
                        </a:lnTo>
                        <a:lnTo>
                          <a:pt x="24" y="16"/>
                        </a:lnTo>
                        <a:lnTo>
                          <a:pt x="30" y="16"/>
                        </a:lnTo>
                        <a:lnTo>
                          <a:pt x="32" y="18"/>
                        </a:lnTo>
                        <a:lnTo>
                          <a:pt x="34" y="16"/>
                        </a:lnTo>
                        <a:lnTo>
                          <a:pt x="38" y="12"/>
                        </a:lnTo>
                        <a:lnTo>
                          <a:pt x="38" y="8"/>
                        </a:lnTo>
                        <a:lnTo>
                          <a:pt x="38" y="6"/>
                        </a:lnTo>
                        <a:lnTo>
                          <a:pt x="38" y="2"/>
                        </a:lnTo>
                        <a:lnTo>
                          <a:pt x="34" y="0"/>
                        </a:lnTo>
                        <a:lnTo>
                          <a:pt x="30" y="0"/>
                        </a:lnTo>
                        <a:lnTo>
                          <a:pt x="24" y="0"/>
                        </a:lnTo>
                        <a:lnTo>
                          <a:pt x="14" y="6"/>
                        </a:lnTo>
                        <a:lnTo>
                          <a:pt x="4" y="14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86" name="Freeform 476"/>
                  <p:cNvSpPr>
                    <a:spLocks/>
                  </p:cNvSpPr>
                  <p:nvPr/>
                </p:nvSpPr>
                <p:spPr bwMode="auto">
                  <a:xfrm>
                    <a:off x="1948" y="3184"/>
                    <a:ext cx="46" cy="90"/>
                  </a:xfrm>
                  <a:custGeom>
                    <a:avLst/>
                    <a:gdLst>
                      <a:gd name="T0" fmla="*/ 46 w 46"/>
                      <a:gd name="T1" fmla="*/ 54 h 90"/>
                      <a:gd name="T2" fmla="*/ 46 w 46"/>
                      <a:gd name="T3" fmla="*/ 54 h 90"/>
                      <a:gd name="T4" fmla="*/ 46 w 46"/>
                      <a:gd name="T5" fmla="*/ 46 h 90"/>
                      <a:gd name="T6" fmla="*/ 46 w 46"/>
                      <a:gd name="T7" fmla="*/ 30 h 90"/>
                      <a:gd name="T8" fmla="*/ 44 w 46"/>
                      <a:gd name="T9" fmla="*/ 20 h 90"/>
                      <a:gd name="T10" fmla="*/ 40 w 46"/>
                      <a:gd name="T11" fmla="*/ 12 h 90"/>
                      <a:gd name="T12" fmla="*/ 34 w 46"/>
                      <a:gd name="T13" fmla="*/ 4 h 90"/>
                      <a:gd name="T14" fmla="*/ 26 w 46"/>
                      <a:gd name="T15" fmla="*/ 0 h 90"/>
                      <a:gd name="T16" fmla="*/ 26 w 46"/>
                      <a:gd name="T17" fmla="*/ 0 h 90"/>
                      <a:gd name="T18" fmla="*/ 18 w 46"/>
                      <a:gd name="T19" fmla="*/ 0 h 90"/>
                      <a:gd name="T20" fmla="*/ 10 w 46"/>
                      <a:gd name="T21" fmla="*/ 4 h 90"/>
                      <a:gd name="T22" fmla="*/ 4 w 46"/>
                      <a:gd name="T23" fmla="*/ 10 h 90"/>
                      <a:gd name="T24" fmla="*/ 2 w 46"/>
                      <a:gd name="T25" fmla="*/ 18 h 90"/>
                      <a:gd name="T26" fmla="*/ 0 w 46"/>
                      <a:gd name="T27" fmla="*/ 30 h 90"/>
                      <a:gd name="T28" fmla="*/ 2 w 46"/>
                      <a:gd name="T29" fmla="*/ 42 h 90"/>
                      <a:gd name="T30" fmla="*/ 6 w 46"/>
                      <a:gd name="T31" fmla="*/ 56 h 90"/>
                      <a:gd name="T32" fmla="*/ 14 w 46"/>
                      <a:gd name="T33" fmla="*/ 70 h 90"/>
                      <a:gd name="T34" fmla="*/ 14 w 46"/>
                      <a:gd name="T35" fmla="*/ 70 h 90"/>
                      <a:gd name="T36" fmla="*/ 22 w 46"/>
                      <a:gd name="T37" fmla="*/ 80 h 90"/>
                      <a:gd name="T38" fmla="*/ 28 w 46"/>
                      <a:gd name="T39" fmla="*/ 88 h 90"/>
                      <a:gd name="T40" fmla="*/ 34 w 46"/>
                      <a:gd name="T41" fmla="*/ 90 h 90"/>
                      <a:gd name="T42" fmla="*/ 40 w 46"/>
                      <a:gd name="T43" fmla="*/ 88 h 90"/>
                      <a:gd name="T44" fmla="*/ 44 w 46"/>
                      <a:gd name="T45" fmla="*/ 84 h 90"/>
                      <a:gd name="T46" fmla="*/ 46 w 46"/>
                      <a:gd name="T47" fmla="*/ 76 h 90"/>
                      <a:gd name="T48" fmla="*/ 46 w 46"/>
                      <a:gd name="T49" fmla="*/ 66 h 90"/>
                      <a:gd name="T50" fmla="*/ 46 w 46"/>
                      <a:gd name="T51" fmla="*/ 54 h 90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46"/>
                      <a:gd name="T79" fmla="*/ 0 h 90"/>
                      <a:gd name="T80" fmla="*/ 46 w 46"/>
                      <a:gd name="T81" fmla="*/ 90 h 90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46" h="90">
                        <a:moveTo>
                          <a:pt x="46" y="54"/>
                        </a:moveTo>
                        <a:lnTo>
                          <a:pt x="46" y="54"/>
                        </a:lnTo>
                        <a:lnTo>
                          <a:pt x="46" y="46"/>
                        </a:lnTo>
                        <a:lnTo>
                          <a:pt x="46" y="30"/>
                        </a:lnTo>
                        <a:lnTo>
                          <a:pt x="44" y="20"/>
                        </a:lnTo>
                        <a:lnTo>
                          <a:pt x="40" y="12"/>
                        </a:lnTo>
                        <a:lnTo>
                          <a:pt x="34" y="4"/>
                        </a:lnTo>
                        <a:lnTo>
                          <a:pt x="26" y="0"/>
                        </a:lnTo>
                        <a:lnTo>
                          <a:pt x="18" y="0"/>
                        </a:lnTo>
                        <a:lnTo>
                          <a:pt x="10" y="4"/>
                        </a:lnTo>
                        <a:lnTo>
                          <a:pt x="4" y="10"/>
                        </a:lnTo>
                        <a:lnTo>
                          <a:pt x="2" y="18"/>
                        </a:lnTo>
                        <a:lnTo>
                          <a:pt x="0" y="30"/>
                        </a:lnTo>
                        <a:lnTo>
                          <a:pt x="2" y="42"/>
                        </a:lnTo>
                        <a:lnTo>
                          <a:pt x="6" y="56"/>
                        </a:lnTo>
                        <a:lnTo>
                          <a:pt x="14" y="70"/>
                        </a:lnTo>
                        <a:lnTo>
                          <a:pt x="22" y="80"/>
                        </a:lnTo>
                        <a:lnTo>
                          <a:pt x="28" y="88"/>
                        </a:lnTo>
                        <a:lnTo>
                          <a:pt x="34" y="90"/>
                        </a:lnTo>
                        <a:lnTo>
                          <a:pt x="40" y="88"/>
                        </a:lnTo>
                        <a:lnTo>
                          <a:pt x="44" y="84"/>
                        </a:lnTo>
                        <a:lnTo>
                          <a:pt x="46" y="76"/>
                        </a:lnTo>
                        <a:lnTo>
                          <a:pt x="46" y="66"/>
                        </a:lnTo>
                        <a:lnTo>
                          <a:pt x="46" y="54"/>
                        </a:lnTo>
                        <a:close/>
                      </a:path>
                    </a:pathLst>
                  </a:custGeom>
                  <a:solidFill>
                    <a:srgbClr val="EF905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87" name="Freeform 477"/>
                  <p:cNvSpPr>
                    <a:spLocks/>
                  </p:cNvSpPr>
                  <p:nvPr/>
                </p:nvSpPr>
                <p:spPr bwMode="auto">
                  <a:xfrm>
                    <a:off x="1948" y="3184"/>
                    <a:ext cx="46" cy="90"/>
                  </a:xfrm>
                  <a:custGeom>
                    <a:avLst/>
                    <a:gdLst>
                      <a:gd name="T0" fmla="*/ 46 w 46"/>
                      <a:gd name="T1" fmla="*/ 54 h 90"/>
                      <a:gd name="T2" fmla="*/ 46 w 46"/>
                      <a:gd name="T3" fmla="*/ 54 h 90"/>
                      <a:gd name="T4" fmla="*/ 46 w 46"/>
                      <a:gd name="T5" fmla="*/ 46 h 90"/>
                      <a:gd name="T6" fmla="*/ 46 w 46"/>
                      <a:gd name="T7" fmla="*/ 30 h 90"/>
                      <a:gd name="T8" fmla="*/ 44 w 46"/>
                      <a:gd name="T9" fmla="*/ 20 h 90"/>
                      <a:gd name="T10" fmla="*/ 40 w 46"/>
                      <a:gd name="T11" fmla="*/ 12 h 90"/>
                      <a:gd name="T12" fmla="*/ 34 w 46"/>
                      <a:gd name="T13" fmla="*/ 4 h 90"/>
                      <a:gd name="T14" fmla="*/ 26 w 46"/>
                      <a:gd name="T15" fmla="*/ 0 h 90"/>
                      <a:gd name="T16" fmla="*/ 26 w 46"/>
                      <a:gd name="T17" fmla="*/ 0 h 90"/>
                      <a:gd name="T18" fmla="*/ 18 w 46"/>
                      <a:gd name="T19" fmla="*/ 0 h 90"/>
                      <a:gd name="T20" fmla="*/ 10 w 46"/>
                      <a:gd name="T21" fmla="*/ 4 h 90"/>
                      <a:gd name="T22" fmla="*/ 4 w 46"/>
                      <a:gd name="T23" fmla="*/ 10 h 90"/>
                      <a:gd name="T24" fmla="*/ 2 w 46"/>
                      <a:gd name="T25" fmla="*/ 18 h 90"/>
                      <a:gd name="T26" fmla="*/ 0 w 46"/>
                      <a:gd name="T27" fmla="*/ 30 h 90"/>
                      <a:gd name="T28" fmla="*/ 2 w 46"/>
                      <a:gd name="T29" fmla="*/ 42 h 90"/>
                      <a:gd name="T30" fmla="*/ 6 w 46"/>
                      <a:gd name="T31" fmla="*/ 56 h 90"/>
                      <a:gd name="T32" fmla="*/ 14 w 46"/>
                      <a:gd name="T33" fmla="*/ 70 h 90"/>
                      <a:gd name="T34" fmla="*/ 14 w 46"/>
                      <a:gd name="T35" fmla="*/ 70 h 90"/>
                      <a:gd name="T36" fmla="*/ 22 w 46"/>
                      <a:gd name="T37" fmla="*/ 80 h 90"/>
                      <a:gd name="T38" fmla="*/ 28 w 46"/>
                      <a:gd name="T39" fmla="*/ 88 h 90"/>
                      <a:gd name="T40" fmla="*/ 34 w 46"/>
                      <a:gd name="T41" fmla="*/ 90 h 90"/>
                      <a:gd name="T42" fmla="*/ 40 w 46"/>
                      <a:gd name="T43" fmla="*/ 88 h 90"/>
                      <a:gd name="T44" fmla="*/ 44 w 46"/>
                      <a:gd name="T45" fmla="*/ 84 h 90"/>
                      <a:gd name="T46" fmla="*/ 46 w 46"/>
                      <a:gd name="T47" fmla="*/ 76 h 90"/>
                      <a:gd name="T48" fmla="*/ 46 w 46"/>
                      <a:gd name="T49" fmla="*/ 66 h 90"/>
                      <a:gd name="T50" fmla="*/ 46 w 46"/>
                      <a:gd name="T51" fmla="*/ 54 h 90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46"/>
                      <a:gd name="T79" fmla="*/ 0 h 90"/>
                      <a:gd name="T80" fmla="*/ 46 w 46"/>
                      <a:gd name="T81" fmla="*/ 90 h 90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46" h="90">
                        <a:moveTo>
                          <a:pt x="46" y="54"/>
                        </a:moveTo>
                        <a:lnTo>
                          <a:pt x="46" y="54"/>
                        </a:lnTo>
                        <a:lnTo>
                          <a:pt x="46" y="46"/>
                        </a:lnTo>
                        <a:lnTo>
                          <a:pt x="46" y="30"/>
                        </a:lnTo>
                        <a:lnTo>
                          <a:pt x="44" y="20"/>
                        </a:lnTo>
                        <a:lnTo>
                          <a:pt x="40" y="12"/>
                        </a:lnTo>
                        <a:lnTo>
                          <a:pt x="34" y="4"/>
                        </a:lnTo>
                        <a:lnTo>
                          <a:pt x="26" y="0"/>
                        </a:lnTo>
                        <a:lnTo>
                          <a:pt x="18" y="0"/>
                        </a:lnTo>
                        <a:lnTo>
                          <a:pt x="10" y="4"/>
                        </a:lnTo>
                        <a:lnTo>
                          <a:pt x="4" y="10"/>
                        </a:lnTo>
                        <a:lnTo>
                          <a:pt x="2" y="18"/>
                        </a:lnTo>
                        <a:lnTo>
                          <a:pt x="0" y="30"/>
                        </a:lnTo>
                        <a:lnTo>
                          <a:pt x="2" y="42"/>
                        </a:lnTo>
                        <a:lnTo>
                          <a:pt x="6" y="56"/>
                        </a:lnTo>
                        <a:lnTo>
                          <a:pt x="14" y="70"/>
                        </a:lnTo>
                        <a:lnTo>
                          <a:pt x="22" y="80"/>
                        </a:lnTo>
                        <a:lnTo>
                          <a:pt x="28" y="88"/>
                        </a:lnTo>
                        <a:lnTo>
                          <a:pt x="34" y="90"/>
                        </a:lnTo>
                        <a:lnTo>
                          <a:pt x="40" y="88"/>
                        </a:lnTo>
                        <a:lnTo>
                          <a:pt x="44" y="84"/>
                        </a:lnTo>
                        <a:lnTo>
                          <a:pt x="46" y="76"/>
                        </a:lnTo>
                        <a:lnTo>
                          <a:pt x="46" y="66"/>
                        </a:lnTo>
                        <a:lnTo>
                          <a:pt x="46" y="54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88" name="Freeform 478"/>
                  <p:cNvSpPr>
                    <a:spLocks/>
                  </p:cNvSpPr>
                  <p:nvPr/>
                </p:nvSpPr>
                <p:spPr bwMode="auto">
                  <a:xfrm>
                    <a:off x="2084" y="3214"/>
                    <a:ext cx="54" cy="10"/>
                  </a:xfrm>
                  <a:custGeom>
                    <a:avLst/>
                    <a:gdLst>
                      <a:gd name="T0" fmla="*/ 0 w 54"/>
                      <a:gd name="T1" fmla="*/ 0 h 10"/>
                      <a:gd name="T2" fmla="*/ 0 w 54"/>
                      <a:gd name="T3" fmla="*/ 0 h 10"/>
                      <a:gd name="T4" fmla="*/ 14 w 54"/>
                      <a:gd name="T5" fmla="*/ 2 h 10"/>
                      <a:gd name="T6" fmla="*/ 34 w 54"/>
                      <a:gd name="T7" fmla="*/ 4 h 10"/>
                      <a:gd name="T8" fmla="*/ 34 w 54"/>
                      <a:gd name="T9" fmla="*/ 4 h 10"/>
                      <a:gd name="T10" fmla="*/ 54 w 54"/>
                      <a:gd name="T11" fmla="*/ 2 h 10"/>
                      <a:gd name="T12" fmla="*/ 54 w 54"/>
                      <a:gd name="T13" fmla="*/ 2 h 10"/>
                      <a:gd name="T14" fmla="*/ 50 w 54"/>
                      <a:gd name="T15" fmla="*/ 4 h 10"/>
                      <a:gd name="T16" fmla="*/ 46 w 54"/>
                      <a:gd name="T17" fmla="*/ 8 h 10"/>
                      <a:gd name="T18" fmla="*/ 42 w 54"/>
                      <a:gd name="T19" fmla="*/ 10 h 10"/>
                      <a:gd name="T20" fmla="*/ 34 w 54"/>
                      <a:gd name="T21" fmla="*/ 10 h 10"/>
                      <a:gd name="T22" fmla="*/ 24 w 54"/>
                      <a:gd name="T23" fmla="*/ 10 h 10"/>
                      <a:gd name="T24" fmla="*/ 14 w 54"/>
                      <a:gd name="T25" fmla="*/ 6 h 10"/>
                      <a:gd name="T26" fmla="*/ 0 w 54"/>
                      <a:gd name="T27" fmla="*/ 0 h 10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54"/>
                      <a:gd name="T43" fmla="*/ 0 h 10"/>
                      <a:gd name="T44" fmla="*/ 54 w 54"/>
                      <a:gd name="T45" fmla="*/ 10 h 10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54" h="10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4" y="2"/>
                        </a:lnTo>
                        <a:lnTo>
                          <a:pt x="34" y="4"/>
                        </a:lnTo>
                        <a:lnTo>
                          <a:pt x="54" y="2"/>
                        </a:lnTo>
                        <a:lnTo>
                          <a:pt x="50" y="4"/>
                        </a:lnTo>
                        <a:lnTo>
                          <a:pt x="46" y="8"/>
                        </a:lnTo>
                        <a:lnTo>
                          <a:pt x="42" y="10"/>
                        </a:lnTo>
                        <a:lnTo>
                          <a:pt x="34" y="10"/>
                        </a:lnTo>
                        <a:lnTo>
                          <a:pt x="24" y="10"/>
                        </a:lnTo>
                        <a:lnTo>
                          <a:pt x="14" y="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89" name="Freeform 479"/>
                  <p:cNvSpPr>
                    <a:spLocks/>
                  </p:cNvSpPr>
                  <p:nvPr/>
                </p:nvSpPr>
                <p:spPr bwMode="auto">
                  <a:xfrm>
                    <a:off x="2084" y="3214"/>
                    <a:ext cx="54" cy="10"/>
                  </a:xfrm>
                  <a:custGeom>
                    <a:avLst/>
                    <a:gdLst>
                      <a:gd name="T0" fmla="*/ 0 w 54"/>
                      <a:gd name="T1" fmla="*/ 0 h 10"/>
                      <a:gd name="T2" fmla="*/ 0 w 54"/>
                      <a:gd name="T3" fmla="*/ 0 h 10"/>
                      <a:gd name="T4" fmla="*/ 14 w 54"/>
                      <a:gd name="T5" fmla="*/ 2 h 10"/>
                      <a:gd name="T6" fmla="*/ 34 w 54"/>
                      <a:gd name="T7" fmla="*/ 4 h 10"/>
                      <a:gd name="T8" fmla="*/ 34 w 54"/>
                      <a:gd name="T9" fmla="*/ 4 h 10"/>
                      <a:gd name="T10" fmla="*/ 54 w 54"/>
                      <a:gd name="T11" fmla="*/ 2 h 10"/>
                      <a:gd name="T12" fmla="*/ 54 w 54"/>
                      <a:gd name="T13" fmla="*/ 2 h 10"/>
                      <a:gd name="T14" fmla="*/ 50 w 54"/>
                      <a:gd name="T15" fmla="*/ 4 h 10"/>
                      <a:gd name="T16" fmla="*/ 46 w 54"/>
                      <a:gd name="T17" fmla="*/ 8 h 10"/>
                      <a:gd name="T18" fmla="*/ 42 w 54"/>
                      <a:gd name="T19" fmla="*/ 10 h 10"/>
                      <a:gd name="T20" fmla="*/ 34 w 54"/>
                      <a:gd name="T21" fmla="*/ 10 h 10"/>
                      <a:gd name="T22" fmla="*/ 24 w 54"/>
                      <a:gd name="T23" fmla="*/ 10 h 10"/>
                      <a:gd name="T24" fmla="*/ 14 w 54"/>
                      <a:gd name="T25" fmla="*/ 6 h 10"/>
                      <a:gd name="T26" fmla="*/ 0 w 54"/>
                      <a:gd name="T27" fmla="*/ 0 h 10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54"/>
                      <a:gd name="T43" fmla="*/ 0 h 10"/>
                      <a:gd name="T44" fmla="*/ 54 w 54"/>
                      <a:gd name="T45" fmla="*/ 10 h 10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54" h="10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4" y="2"/>
                        </a:lnTo>
                        <a:lnTo>
                          <a:pt x="34" y="4"/>
                        </a:lnTo>
                        <a:lnTo>
                          <a:pt x="54" y="2"/>
                        </a:lnTo>
                        <a:lnTo>
                          <a:pt x="50" y="4"/>
                        </a:lnTo>
                        <a:lnTo>
                          <a:pt x="46" y="8"/>
                        </a:lnTo>
                        <a:lnTo>
                          <a:pt x="42" y="10"/>
                        </a:lnTo>
                        <a:lnTo>
                          <a:pt x="34" y="10"/>
                        </a:lnTo>
                        <a:lnTo>
                          <a:pt x="24" y="10"/>
                        </a:lnTo>
                        <a:lnTo>
                          <a:pt x="14" y="6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90" name="Freeform 480"/>
                  <p:cNvSpPr>
                    <a:spLocks/>
                  </p:cNvSpPr>
                  <p:nvPr/>
                </p:nvSpPr>
                <p:spPr bwMode="auto">
                  <a:xfrm>
                    <a:off x="2186" y="3216"/>
                    <a:ext cx="24" cy="8"/>
                  </a:xfrm>
                  <a:custGeom>
                    <a:avLst/>
                    <a:gdLst>
                      <a:gd name="T0" fmla="*/ 0 w 24"/>
                      <a:gd name="T1" fmla="*/ 0 h 8"/>
                      <a:gd name="T2" fmla="*/ 0 w 24"/>
                      <a:gd name="T3" fmla="*/ 0 h 8"/>
                      <a:gd name="T4" fmla="*/ 8 w 24"/>
                      <a:gd name="T5" fmla="*/ 2 h 8"/>
                      <a:gd name="T6" fmla="*/ 14 w 24"/>
                      <a:gd name="T7" fmla="*/ 2 h 8"/>
                      <a:gd name="T8" fmla="*/ 24 w 24"/>
                      <a:gd name="T9" fmla="*/ 0 h 8"/>
                      <a:gd name="T10" fmla="*/ 24 w 24"/>
                      <a:gd name="T11" fmla="*/ 0 h 8"/>
                      <a:gd name="T12" fmla="*/ 20 w 24"/>
                      <a:gd name="T13" fmla="*/ 4 h 8"/>
                      <a:gd name="T14" fmla="*/ 16 w 24"/>
                      <a:gd name="T15" fmla="*/ 8 h 8"/>
                      <a:gd name="T16" fmla="*/ 12 w 24"/>
                      <a:gd name="T17" fmla="*/ 8 h 8"/>
                      <a:gd name="T18" fmla="*/ 12 w 24"/>
                      <a:gd name="T19" fmla="*/ 8 h 8"/>
                      <a:gd name="T20" fmla="*/ 8 w 24"/>
                      <a:gd name="T21" fmla="*/ 8 h 8"/>
                      <a:gd name="T22" fmla="*/ 4 w 24"/>
                      <a:gd name="T23" fmla="*/ 4 h 8"/>
                      <a:gd name="T24" fmla="*/ 0 w 24"/>
                      <a:gd name="T25" fmla="*/ 0 h 8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4"/>
                      <a:gd name="T40" fmla="*/ 0 h 8"/>
                      <a:gd name="T41" fmla="*/ 24 w 24"/>
                      <a:gd name="T42" fmla="*/ 8 h 8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4" h="8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8" y="2"/>
                        </a:lnTo>
                        <a:lnTo>
                          <a:pt x="14" y="2"/>
                        </a:lnTo>
                        <a:lnTo>
                          <a:pt x="24" y="0"/>
                        </a:lnTo>
                        <a:lnTo>
                          <a:pt x="20" y="4"/>
                        </a:lnTo>
                        <a:lnTo>
                          <a:pt x="16" y="8"/>
                        </a:lnTo>
                        <a:lnTo>
                          <a:pt x="12" y="8"/>
                        </a:lnTo>
                        <a:lnTo>
                          <a:pt x="8" y="8"/>
                        </a:lnTo>
                        <a:lnTo>
                          <a:pt x="4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91" name="Freeform 481"/>
                  <p:cNvSpPr>
                    <a:spLocks/>
                  </p:cNvSpPr>
                  <p:nvPr/>
                </p:nvSpPr>
                <p:spPr bwMode="auto">
                  <a:xfrm>
                    <a:off x="2186" y="3216"/>
                    <a:ext cx="24" cy="8"/>
                  </a:xfrm>
                  <a:custGeom>
                    <a:avLst/>
                    <a:gdLst>
                      <a:gd name="T0" fmla="*/ 0 w 24"/>
                      <a:gd name="T1" fmla="*/ 0 h 8"/>
                      <a:gd name="T2" fmla="*/ 0 w 24"/>
                      <a:gd name="T3" fmla="*/ 0 h 8"/>
                      <a:gd name="T4" fmla="*/ 8 w 24"/>
                      <a:gd name="T5" fmla="*/ 2 h 8"/>
                      <a:gd name="T6" fmla="*/ 14 w 24"/>
                      <a:gd name="T7" fmla="*/ 2 h 8"/>
                      <a:gd name="T8" fmla="*/ 24 w 24"/>
                      <a:gd name="T9" fmla="*/ 0 h 8"/>
                      <a:gd name="T10" fmla="*/ 24 w 24"/>
                      <a:gd name="T11" fmla="*/ 0 h 8"/>
                      <a:gd name="T12" fmla="*/ 20 w 24"/>
                      <a:gd name="T13" fmla="*/ 4 h 8"/>
                      <a:gd name="T14" fmla="*/ 16 w 24"/>
                      <a:gd name="T15" fmla="*/ 8 h 8"/>
                      <a:gd name="T16" fmla="*/ 12 w 24"/>
                      <a:gd name="T17" fmla="*/ 8 h 8"/>
                      <a:gd name="T18" fmla="*/ 12 w 24"/>
                      <a:gd name="T19" fmla="*/ 8 h 8"/>
                      <a:gd name="T20" fmla="*/ 8 w 24"/>
                      <a:gd name="T21" fmla="*/ 8 h 8"/>
                      <a:gd name="T22" fmla="*/ 4 w 24"/>
                      <a:gd name="T23" fmla="*/ 4 h 8"/>
                      <a:gd name="T24" fmla="*/ 0 w 24"/>
                      <a:gd name="T25" fmla="*/ 0 h 8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4"/>
                      <a:gd name="T40" fmla="*/ 0 h 8"/>
                      <a:gd name="T41" fmla="*/ 24 w 24"/>
                      <a:gd name="T42" fmla="*/ 8 h 8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4" h="8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8" y="2"/>
                        </a:lnTo>
                        <a:lnTo>
                          <a:pt x="14" y="2"/>
                        </a:lnTo>
                        <a:lnTo>
                          <a:pt x="24" y="0"/>
                        </a:lnTo>
                        <a:lnTo>
                          <a:pt x="20" y="4"/>
                        </a:lnTo>
                        <a:lnTo>
                          <a:pt x="16" y="8"/>
                        </a:lnTo>
                        <a:lnTo>
                          <a:pt x="12" y="8"/>
                        </a:lnTo>
                        <a:lnTo>
                          <a:pt x="8" y="8"/>
                        </a:lnTo>
                        <a:lnTo>
                          <a:pt x="4" y="4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92" name="Freeform 482"/>
                  <p:cNvSpPr>
                    <a:spLocks/>
                  </p:cNvSpPr>
                  <p:nvPr/>
                </p:nvSpPr>
                <p:spPr bwMode="auto">
                  <a:xfrm>
                    <a:off x="2162" y="3204"/>
                    <a:ext cx="34" cy="106"/>
                  </a:xfrm>
                  <a:custGeom>
                    <a:avLst/>
                    <a:gdLst>
                      <a:gd name="T0" fmla="*/ 22 w 34"/>
                      <a:gd name="T1" fmla="*/ 0 h 106"/>
                      <a:gd name="T2" fmla="*/ 22 w 34"/>
                      <a:gd name="T3" fmla="*/ 0 h 106"/>
                      <a:gd name="T4" fmla="*/ 26 w 34"/>
                      <a:gd name="T5" fmla="*/ 30 h 106"/>
                      <a:gd name="T6" fmla="*/ 28 w 34"/>
                      <a:gd name="T7" fmla="*/ 60 h 106"/>
                      <a:gd name="T8" fmla="*/ 26 w 34"/>
                      <a:gd name="T9" fmla="*/ 76 h 106"/>
                      <a:gd name="T10" fmla="*/ 24 w 34"/>
                      <a:gd name="T11" fmla="*/ 90 h 106"/>
                      <a:gd name="T12" fmla="*/ 24 w 34"/>
                      <a:gd name="T13" fmla="*/ 90 h 106"/>
                      <a:gd name="T14" fmla="*/ 14 w 34"/>
                      <a:gd name="T15" fmla="*/ 94 h 106"/>
                      <a:gd name="T16" fmla="*/ 6 w 34"/>
                      <a:gd name="T17" fmla="*/ 100 h 106"/>
                      <a:gd name="T18" fmla="*/ 0 w 34"/>
                      <a:gd name="T19" fmla="*/ 106 h 106"/>
                      <a:gd name="T20" fmla="*/ 0 w 34"/>
                      <a:gd name="T21" fmla="*/ 106 h 106"/>
                      <a:gd name="T22" fmla="*/ 8 w 34"/>
                      <a:gd name="T23" fmla="*/ 104 h 106"/>
                      <a:gd name="T24" fmla="*/ 18 w 34"/>
                      <a:gd name="T25" fmla="*/ 100 h 106"/>
                      <a:gd name="T26" fmla="*/ 30 w 34"/>
                      <a:gd name="T27" fmla="*/ 94 h 106"/>
                      <a:gd name="T28" fmla="*/ 30 w 34"/>
                      <a:gd name="T29" fmla="*/ 94 h 106"/>
                      <a:gd name="T30" fmla="*/ 32 w 34"/>
                      <a:gd name="T31" fmla="*/ 90 h 106"/>
                      <a:gd name="T32" fmla="*/ 34 w 34"/>
                      <a:gd name="T33" fmla="*/ 74 h 106"/>
                      <a:gd name="T34" fmla="*/ 34 w 34"/>
                      <a:gd name="T35" fmla="*/ 60 h 106"/>
                      <a:gd name="T36" fmla="*/ 32 w 34"/>
                      <a:gd name="T37" fmla="*/ 44 h 106"/>
                      <a:gd name="T38" fmla="*/ 28 w 34"/>
                      <a:gd name="T39" fmla="*/ 24 h 106"/>
                      <a:gd name="T40" fmla="*/ 22 w 34"/>
                      <a:gd name="T41" fmla="*/ 0 h 10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34"/>
                      <a:gd name="T64" fmla="*/ 0 h 106"/>
                      <a:gd name="T65" fmla="*/ 34 w 34"/>
                      <a:gd name="T66" fmla="*/ 106 h 10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34" h="106">
                        <a:moveTo>
                          <a:pt x="22" y="0"/>
                        </a:moveTo>
                        <a:lnTo>
                          <a:pt x="22" y="0"/>
                        </a:lnTo>
                        <a:lnTo>
                          <a:pt x="26" y="30"/>
                        </a:lnTo>
                        <a:lnTo>
                          <a:pt x="28" y="60"/>
                        </a:lnTo>
                        <a:lnTo>
                          <a:pt x="26" y="76"/>
                        </a:lnTo>
                        <a:lnTo>
                          <a:pt x="24" y="90"/>
                        </a:lnTo>
                        <a:lnTo>
                          <a:pt x="14" y="94"/>
                        </a:lnTo>
                        <a:lnTo>
                          <a:pt x="6" y="100"/>
                        </a:lnTo>
                        <a:lnTo>
                          <a:pt x="0" y="106"/>
                        </a:lnTo>
                        <a:lnTo>
                          <a:pt x="8" y="104"/>
                        </a:lnTo>
                        <a:lnTo>
                          <a:pt x="18" y="100"/>
                        </a:lnTo>
                        <a:lnTo>
                          <a:pt x="30" y="94"/>
                        </a:lnTo>
                        <a:lnTo>
                          <a:pt x="32" y="90"/>
                        </a:lnTo>
                        <a:lnTo>
                          <a:pt x="34" y="74"/>
                        </a:lnTo>
                        <a:lnTo>
                          <a:pt x="34" y="60"/>
                        </a:lnTo>
                        <a:lnTo>
                          <a:pt x="32" y="44"/>
                        </a:lnTo>
                        <a:lnTo>
                          <a:pt x="28" y="24"/>
                        </a:lnTo>
                        <a:lnTo>
                          <a:pt x="22" y="0"/>
                        </a:lnTo>
                        <a:close/>
                      </a:path>
                    </a:pathLst>
                  </a:custGeom>
                  <a:solidFill>
                    <a:srgbClr val="C96E4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93" name="Freeform 483"/>
                  <p:cNvSpPr>
                    <a:spLocks/>
                  </p:cNvSpPr>
                  <p:nvPr/>
                </p:nvSpPr>
                <p:spPr bwMode="auto">
                  <a:xfrm>
                    <a:off x="2162" y="3204"/>
                    <a:ext cx="34" cy="106"/>
                  </a:xfrm>
                  <a:custGeom>
                    <a:avLst/>
                    <a:gdLst>
                      <a:gd name="T0" fmla="*/ 22 w 34"/>
                      <a:gd name="T1" fmla="*/ 0 h 106"/>
                      <a:gd name="T2" fmla="*/ 22 w 34"/>
                      <a:gd name="T3" fmla="*/ 0 h 106"/>
                      <a:gd name="T4" fmla="*/ 26 w 34"/>
                      <a:gd name="T5" fmla="*/ 30 h 106"/>
                      <a:gd name="T6" fmla="*/ 28 w 34"/>
                      <a:gd name="T7" fmla="*/ 60 h 106"/>
                      <a:gd name="T8" fmla="*/ 26 w 34"/>
                      <a:gd name="T9" fmla="*/ 76 h 106"/>
                      <a:gd name="T10" fmla="*/ 24 w 34"/>
                      <a:gd name="T11" fmla="*/ 90 h 106"/>
                      <a:gd name="T12" fmla="*/ 24 w 34"/>
                      <a:gd name="T13" fmla="*/ 90 h 106"/>
                      <a:gd name="T14" fmla="*/ 14 w 34"/>
                      <a:gd name="T15" fmla="*/ 94 h 106"/>
                      <a:gd name="T16" fmla="*/ 6 w 34"/>
                      <a:gd name="T17" fmla="*/ 100 h 106"/>
                      <a:gd name="T18" fmla="*/ 0 w 34"/>
                      <a:gd name="T19" fmla="*/ 106 h 106"/>
                      <a:gd name="T20" fmla="*/ 0 w 34"/>
                      <a:gd name="T21" fmla="*/ 106 h 106"/>
                      <a:gd name="T22" fmla="*/ 8 w 34"/>
                      <a:gd name="T23" fmla="*/ 104 h 106"/>
                      <a:gd name="T24" fmla="*/ 18 w 34"/>
                      <a:gd name="T25" fmla="*/ 100 h 106"/>
                      <a:gd name="T26" fmla="*/ 30 w 34"/>
                      <a:gd name="T27" fmla="*/ 94 h 106"/>
                      <a:gd name="T28" fmla="*/ 30 w 34"/>
                      <a:gd name="T29" fmla="*/ 94 h 106"/>
                      <a:gd name="T30" fmla="*/ 32 w 34"/>
                      <a:gd name="T31" fmla="*/ 90 h 106"/>
                      <a:gd name="T32" fmla="*/ 34 w 34"/>
                      <a:gd name="T33" fmla="*/ 74 h 106"/>
                      <a:gd name="T34" fmla="*/ 34 w 34"/>
                      <a:gd name="T35" fmla="*/ 60 h 106"/>
                      <a:gd name="T36" fmla="*/ 32 w 34"/>
                      <a:gd name="T37" fmla="*/ 44 h 106"/>
                      <a:gd name="T38" fmla="*/ 28 w 34"/>
                      <a:gd name="T39" fmla="*/ 24 h 106"/>
                      <a:gd name="T40" fmla="*/ 22 w 34"/>
                      <a:gd name="T41" fmla="*/ 0 h 10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34"/>
                      <a:gd name="T64" fmla="*/ 0 h 106"/>
                      <a:gd name="T65" fmla="*/ 34 w 34"/>
                      <a:gd name="T66" fmla="*/ 106 h 10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34" h="106">
                        <a:moveTo>
                          <a:pt x="22" y="0"/>
                        </a:moveTo>
                        <a:lnTo>
                          <a:pt x="22" y="0"/>
                        </a:lnTo>
                        <a:lnTo>
                          <a:pt x="26" y="30"/>
                        </a:lnTo>
                        <a:lnTo>
                          <a:pt x="28" y="60"/>
                        </a:lnTo>
                        <a:lnTo>
                          <a:pt x="26" y="76"/>
                        </a:lnTo>
                        <a:lnTo>
                          <a:pt x="24" y="90"/>
                        </a:lnTo>
                        <a:lnTo>
                          <a:pt x="14" y="94"/>
                        </a:lnTo>
                        <a:lnTo>
                          <a:pt x="6" y="100"/>
                        </a:lnTo>
                        <a:lnTo>
                          <a:pt x="0" y="106"/>
                        </a:lnTo>
                        <a:lnTo>
                          <a:pt x="8" y="104"/>
                        </a:lnTo>
                        <a:lnTo>
                          <a:pt x="18" y="100"/>
                        </a:lnTo>
                        <a:lnTo>
                          <a:pt x="30" y="94"/>
                        </a:lnTo>
                        <a:lnTo>
                          <a:pt x="32" y="90"/>
                        </a:lnTo>
                        <a:lnTo>
                          <a:pt x="34" y="74"/>
                        </a:lnTo>
                        <a:lnTo>
                          <a:pt x="34" y="60"/>
                        </a:lnTo>
                        <a:lnTo>
                          <a:pt x="32" y="44"/>
                        </a:lnTo>
                        <a:lnTo>
                          <a:pt x="28" y="24"/>
                        </a:lnTo>
                        <a:lnTo>
                          <a:pt x="22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94" name="Freeform 484"/>
                  <p:cNvSpPr>
                    <a:spLocks/>
                  </p:cNvSpPr>
                  <p:nvPr/>
                </p:nvSpPr>
                <p:spPr bwMode="auto">
                  <a:xfrm>
                    <a:off x="2142" y="3350"/>
                    <a:ext cx="38" cy="6"/>
                  </a:xfrm>
                  <a:custGeom>
                    <a:avLst/>
                    <a:gdLst>
                      <a:gd name="T0" fmla="*/ 0 w 38"/>
                      <a:gd name="T1" fmla="*/ 0 h 6"/>
                      <a:gd name="T2" fmla="*/ 0 w 38"/>
                      <a:gd name="T3" fmla="*/ 0 h 6"/>
                      <a:gd name="T4" fmla="*/ 12 w 38"/>
                      <a:gd name="T5" fmla="*/ 2 h 6"/>
                      <a:gd name="T6" fmla="*/ 24 w 38"/>
                      <a:gd name="T7" fmla="*/ 2 h 6"/>
                      <a:gd name="T8" fmla="*/ 38 w 38"/>
                      <a:gd name="T9" fmla="*/ 0 h 6"/>
                      <a:gd name="T10" fmla="*/ 38 w 38"/>
                      <a:gd name="T11" fmla="*/ 0 h 6"/>
                      <a:gd name="T12" fmla="*/ 34 w 38"/>
                      <a:gd name="T13" fmla="*/ 2 h 6"/>
                      <a:gd name="T14" fmla="*/ 22 w 38"/>
                      <a:gd name="T15" fmla="*/ 6 h 6"/>
                      <a:gd name="T16" fmla="*/ 22 w 38"/>
                      <a:gd name="T17" fmla="*/ 6 h 6"/>
                      <a:gd name="T18" fmla="*/ 14 w 38"/>
                      <a:gd name="T19" fmla="*/ 6 h 6"/>
                      <a:gd name="T20" fmla="*/ 6 w 38"/>
                      <a:gd name="T21" fmla="*/ 4 h 6"/>
                      <a:gd name="T22" fmla="*/ 0 w 38"/>
                      <a:gd name="T23" fmla="*/ 0 h 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38"/>
                      <a:gd name="T37" fmla="*/ 0 h 6"/>
                      <a:gd name="T38" fmla="*/ 38 w 38"/>
                      <a:gd name="T39" fmla="*/ 6 h 6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38" h="6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2" y="2"/>
                        </a:lnTo>
                        <a:lnTo>
                          <a:pt x="24" y="2"/>
                        </a:lnTo>
                        <a:lnTo>
                          <a:pt x="38" y="0"/>
                        </a:lnTo>
                        <a:lnTo>
                          <a:pt x="34" y="2"/>
                        </a:lnTo>
                        <a:lnTo>
                          <a:pt x="22" y="6"/>
                        </a:lnTo>
                        <a:lnTo>
                          <a:pt x="14" y="6"/>
                        </a:lnTo>
                        <a:lnTo>
                          <a:pt x="6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96E4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95" name="Freeform 485"/>
                  <p:cNvSpPr>
                    <a:spLocks/>
                  </p:cNvSpPr>
                  <p:nvPr/>
                </p:nvSpPr>
                <p:spPr bwMode="auto">
                  <a:xfrm>
                    <a:off x="2142" y="3350"/>
                    <a:ext cx="38" cy="6"/>
                  </a:xfrm>
                  <a:custGeom>
                    <a:avLst/>
                    <a:gdLst>
                      <a:gd name="T0" fmla="*/ 0 w 38"/>
                      <a:gd name="T1" fmla="*/ 0 h 6"/>
                      <a:gd name="T2" fmla="*/ 0 w 38"/>
                      <a:gd name="T3" fmla="*/ 0 h 6"/>
                      <a:gd name="T4" fmla="*/ 12 w 38"/>
                      <a:gd name="T5" fmla="*/ 2 h 6"/>
                      <a:gd name="T6" fmla="*/ 24 w 38"/>
                      <a:gd name="T7" fmla="*/ 2 h 6"/>
                      <a:gd name="T8" fmla="*/ 38 w 38"/>
                      <a:gd name="T9" fmla="*/ 0 h 6"/>
                      <a:gd name="T10" fmla="*/ 38 w 38"/>
                      <a:gd name="T11" fmla="*/ 0 h 6"/>
                      <a:gd name="T12" fmla="*/ 34 w 38"/>
                      <a:gd name="T13" fmla="*/ 2 h 6"/>
                      <a:gd name="T14" fmla="*/ 22 w 38"/>
                      <a:gd name="T15" fmla="*/ 6 h 6"/>
                      <a:gd name="T16" fmla="*/ 22 w 38"/>
                      <a:gd name="T17" fmla="*/ 6 h 6"/>
                      <a:gd name="T18" fmla="*/ 14 w 38"/>
                      <a:gd name="T19" fmla="*/ 6 h 6"/>
                      <a:gd name="T20" fmla="*/ 6 w 38"/>
                      <a:gd name="T21" fmla="*/ 4 h 6"/>
                      <a:gd name="T22" fmla="*/ 0 w 38"/>
                      <a:gd name="T23" fmla="*/ 0 h 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38"/>
                      <a:gd name="T37" fmla="*/ 0 h 6"/>
                      <a:gd name="T38" fmla="*/ 38 w 38"/>
                      <a:gd name="T39" fmla="*/ 6 h 6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38" h="6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2" y="2"/>
                        </a:lnTo>
                        <a:lnTo>
                          <a:pt x="24" y="2"/>
                        </a:lnTo>
                        <a:lnTo>
                          <a:pt x="38" y="0"/>
                        </a:lnTo>
                        <a:lnTo>
                          <a:pt x="34" y="2"/>
                        </a:lnTo>
                        <a:lnTo>
                          <a:pt x="22" y="6"/>
                        </a:lnTo>
                        <a:lnTo>
                          <a:pt x="14" y="6"/>
                        </a:lnTo>
                        <a:lnTo>
                          <a:pt x="6" y="4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96" name="Freeform 486"/>
                  <p:cNvSpPr>
                    <a:spLocks/>
                  </p:cNvSpPr>
                  <p:nvPr/>
                </p:nvSpPr>
                <p:spPr bwMode="auto">
                  <a:xfrm>
                    <a:off x="1600" y="3380"/>
                    <a:ext cx="692" cy="878"/>
                  </a:xfrm>
                  <a:custGeom>
                    <a:avLst/>
                    <a:gdLst>
                      <a:gd name="T0" fmla="*/ 248 w 692"/>
                      <a:gd name="T1" fmla="*/ 878 h 878"/>
                      <a:gd name="T2" fmla="*/ 156 w 692"/>
                      <a:gd name="T3" fmla="*/ 578 h 878"/>
                      <a:gd name="T4" fmla="*/ 76 w 692"/>
                      <a:gd name="T5" fmla="*/ 352 h 878"/>
                      <a:gd name="T6" fmla="*/ 20 w 692"/>
                      <a:gd name="T7" fmla="*/ 210 h 878"/>
                      <a:gd name="T8" fmla="*/ 0 w 692"/>
                      <a:gd name="T9" fmla="*/ 162 h 878"/>
                      <a:gd name="T10" fmla="*/ 30 w 692"/>
                      <a:gd name="T11" fmla="*/ 138 h 878"/>
                      <a:gd name="T12" fmla="*/ 68 w 692"/>
                      <a:gd name="T13" fmla="*/ 116 h 878"/>
                      <a:gd name="T14" fmla="*/ 154 w 692"/>
                      <a:gd name="T15" fmla="*/ 80 h 878"/>
                      <a:gd name="T16" fmla="*/ 230 w 692"/>
                      <a:gd name="T17" fmla="*/ 58 h 878"/>
                      <a:gd name="T18" fmla="*/ 262 w 692"/>
                      <a:gd name="T19" fmla="*/ 50 h 878"/>
                      <a:gd name="T20" fmla="*/ 318 w 692"/>
                      <a:gd name="T21" fmla="*/ 14 h 878"/>
                      <a:gd name="T22" fmla="*/ 334 w 692"/>
                      <a:gd name="T23" fmla="*/ 0 h 878"/>
                      <a:gd name="T24" fmla="*/ 342 w 692"/>
                      <a:gd name="T25" fmla="*/ 52 h 878"/>
                      <a:gd name="T26" fmla="*/ 354 w 692"/>
                      <a:gd name="T27" fmla="*/ 96 h 878"/>
                      <a:gd name="T28" fmla="*/ 374 w 692"/>
                      <a:gd name="T29" fmla="*/ 140 h 878"/>
                      <a:gd name="T30" fmla="*/ 388 w 692"/>
                      <a:gd name="T31" fmla="*/ 166 h 878"/>
                      <a:gd name="T32" fmla="*/ 424 w 692"/>
                      <a:gd name="T33" fmla="*/ 252 h 878"/>
                      <a:gd name="T34" fmla="*/ 472 w 692"/>
                      <a:gd name="T35" fmla="*/ 388 h 878"/>
                      <a:gd name="T36" fmla="*/ 484 w 692"/>
                      <a:gd name="T37" fmla="*/ 426 h 878"/>
                      <a:gd name="T38" fmla="*/ 496 w 692"/>
                      <a:gd name="T39" fmla="*/ 382 h 878"/>
                      <a:gd name="T40" fmla="*/ 514 w 692"/>
                      <a:gd name="T41" fmla="*/ 266 h 878"/>
                      <a:gd name="T42" fmla="*/ 526 w 692"/>
                      <a:gd name="T43" fmla="*/ 104 h 878"/>
                      <a:gd name="T44" fmla="*/ 526 w 692"/>
                      <a:gd name="T45" fmla="*/ 60 h 878"/>
                      <a:gd name="T46" fmla="*/ 550 w 692"/>
                      <a:gd name="T47" fmla="*/ 82 h 878"/>
                      <a:gd name="T48" fmla="*/ 588 w 692"/>
                      <a:gd name="T49" fmla="*/ 108 h 878"/>
                      <a:gd name="T50" fmla="*/ 688 w 692"/>
                      <a:gd name="T51" fmla="*/ 142 h 878"/>
                      <a:gd name="T52" fmla="*/ 690 w 692"/>
                      <a:gd name="T53" fmla="*/ 154 h 878"/>
                      <a:gd name="T54" fmla="*/ 690 w 692"/>
                      <a:gd name="T55" fmla="*/ 212 h 878"/>
                      <a:gd name="T56" fmla="*/ 674 w 692"/>
                      <a:gd name="T57" fmla="*/ 336 h 878"/>
                      <a:gd name="T58" fmla="*/ 660 w 692"/>
                      <a:gd name="T59" fmla="*/ 492 h 878"/>
                      <a:gd name="T60" fmla="*/ 654 w 692"/>
                      <a:gd name="T61" fmla="*/ 620 h 878"/>
                      <a:gd name="T62" fmla="*/ 656 w 692"/>
                      <a:gd name="T63" fmla="*/ 664 h 878"/>
                      <a:gd name="T64" fmla="*/ 662 w 692"/>
                      <a:gd name="T65" fmla="*/ 828 h 878"/>
                      <a:gd name="T66" fmla="*/ 668 w 692"/>
                      <a:gd name="T67" fmla="*/ 876 h 878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692"/>
                      <a:gd name="T103" fmla="*/ 0 h 878"/>
                      <a:gd name="T104" fmla="*/ 692 w 692"/>
                      <a:gd name="T105" fmla="*/ 878 h 878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692" h="878">
                        <a:moveTo>
                          <a:pt x="248" y="878"/>
                        </a:moveTo>
                        <a:lnTo>
                          <a:pt x="248" y="878"/>
                        </a:lnTo>
                        <a:lnTo>
                          <a:pt x="202" y="718"/>
                        </a:lnTo>
                        <a:lnTo>
                          <a:pt x="156" y="578"/>
                        </a:lnTo>
                        <a:lnTo>
                          <a:pt x="114" y="454"/>
                        </a:lnTo>
                        <a:lnTo>
                          <a:pt x="76" y="352"/>
                        </a:lnTo>
                        <a:lnTo>
                          <a:pt x="46" y="270"/>
                        </a:lnTo>
                        <a:lnTo>
                          <a:pt x="20" y="210"/>
                        </a:lnTo>
                        <a:lnTo>
                          <a:pt x="0" y="162"/>
                        </a:lnTo>
                        <a:lnTo>
                          <a:pt x="14" y="148"/>
                        </a:lnTo>
                        <a:lnTo>
                          <a:pt x="30" y="138"/>
                        </a:lnTo>
                        <a:lnTo>
                          <a:pt x="48" y="126"/>
                        </a:lnTo>
                        <a:lnTo>
                          <a:pt x="68" y="116"/>
                        </a:lnTo>
                        <a:lnTo>
                          <a:pt x="110" y="96"/>
                        </a:lnTo>
                        <a:lnTo>
                          <a:pt x="154" y="80"/>
                        </a:lnTo>
                        <a:lnTo>
                          <a:pt x="196" y="68"/>
                        </a:lnTo>
                        <a:lnTo>
                          <a:pt x="230" y="58"/>
                        </a:lnTo>
                        <a:lnTo>
                          <a:pt x="262" y="50"/>
                        </a:lnTo>
                        <a:lnTo>
                          <a:pt x="296" y="28"/>
                        </a:lnTo>
                        <a:lnTo>
                          <a:pt x="318" y="14"/>
                        </a:lnTo>
                        <a:lnTo>
                          <a:pt x="334" y="0"/>
                        </a:lnTo>
                        <a:lnTo>
                          <a:pt x="336" y="16"/>
                        </a:lnTo>
                        <a:lnTo>
                          <a:pt x="342" y="52"/>
                        </a:lnTo>
                        <a:lnTo>
                          <a:pt x="346" y="74"/>
                        </a:lnTo>
                        <a:lnTo>
                          <a:pt x="354" y="96"/>
                        </a:lnTo>
                        <a:lnTo>
                          <a:pt x="362" y="118"/>
                        </a:lnTo>
                        <a:lnTo>
                          <a:pt x="374" y="140"/>
                        </a:lnTo>
                        <a:lnTo>
                          <a:pt x="388" y="166"/>
                        </a:lnTo>
                        <a:lnTo>
                          <a:pt x="406" y="206"/>
                        </a:lnTo>
                        <a:lnTo>
                          <a:pt x="424" y="252"/>
                        </a:lnTo>
                        <a:lnTo>
                          <a:pt x="442" y="302"/>
                        </a:lnTo>
                        <a:lnTo>
                          <a:pt x="472" y="388"/>
                        </a:lnTo>
                        <a:lnTo>
                          <a:pt x="484" y="426"/>
                        </a:lnTo>
                        <a:lnTo>
                          <a:pt x="490" y="406"/>
                        </a:lnTo>
                        <a:lnTo>
                          <a:pt x="496" y="382"/>
                        </a:lnTo>
                        <a:lnTo>
                          <a:pt x="506" y="326"/>
                        </a:lnTo>
                        <a:lnTo>
                          <a:pt x="514" y="266"/>
                        </a:lnTo>
                        <a:lnTo>
                          <a:pt x="520" y="206"/>
                        </a:lnTo>
                        <a:lnTo>
                          <a:pt x="526" y="104"/>
                        </a:lnTo>
                        <a:lnTo>
                          <a:pt x="526" y="60"/>
                        </a:lnTo>
                        <a:lnTo>
                          <a:pt x="538" y="72"/>
                        </a:lnTo>
                        <a:lnTo>
                          <a:pt x="550" y="82"/>
                        </a:lnTo>
                        <a:lnTo>
                          <a:pt x="572" y="98"/>
                        </a:lnTo>
                        <a:lnTo>
                          <a:pt x="588" y="108"/>
                        </a:lnTo>
                        <a:lnTo>
                          <a:pt x="596" y="112"/>
                        </a:lnTo>
                        <a:lnTo>
                          <a:pt x="688" y="142"/>
                        </a:lnTo>
                        <a:lnTo>
                          <a:pt x="690" y="154"/>
                        </a:lnTo>
                        <a:lnTo>
                          <a:pt x="692" y="170"/>
                        </a:lnTo>
                        <a:lnTo>
                          <a:pt x="690" y="212"/>
                        </a:lnTo>
                        <a:lnTo>
                          <a:pt x="684" y="268"/>
                        </a:lnTo>
                        <a:lnTo>
                          <a:pt x="674" y="336"/>
                        </a:lnTo>
                        <a:lnTo>
                          <a:pt x="666" y="410"/>
                        </a:lnTo>
                        <a:lnTo>
                          <a:pt x="660" y="492"/>
                        </a:lnTo>
                        <a:lnTo>
                          <a:pt x="656" y="578"/>
                        </a:lnTo>
                        <a:lnTo>
                          <a:pt x="654" y="620"/>
                        </a:lnTo>
                        <a:lnTo>
                          <a:pt x="656" y="664"/>
                        </a:lnTo>
                        <a:lnTo>
                          <a:pt x="658" y="768"/>
                        </a:lnTo>
                        <a:lnTo>
                          <a:pt x="662" y="828"/>
                        </a:lnTo>
                        <a:lnTo>
                          <a:pt x="664" y="856"/>
                        </a:lnTo>
                        <a:lnTo>
                          <a:pt x="668" y="876"/>
                        </a:lnTo>
                        <a:lnTo>
                          <a:pt x="248" y="878"/>
                        </a:lnTo>
                        <a:close/>
                      </a:path>
                    </a:pathLst>
                  </a:custGeom>
                  <a:solidFill>
                    <a:srgbClr val="3A457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97" name="Freeform 487"/>
                  <p:cNvSpPr>
                    <a:spLocks/>
                  </p:cNvSpPr>
                  <p:nvPr/>
                </p:nvSpPr>
                <p:spPr bwMode="auto">
                  <a:xfrm>
                    <a:off x="2058" y="3628"/>
                    <a:ext cx="72" cy="586"/>
                  </a:xfrm>
                  <a:custGeom>
                    <a:avLst/>
                    <a:gdLst>
                      <a:gd name="T0" fmla="*/ 0 w 72"/>
                      <a:gd name="T1" fmla="*/ 2 h 586"/>
                      <a:gd name="T2" fmla="*/ 0 w 72"/>
                      <a:gd name="T3" fmla="*/ 2 h 586"/>
                      <a:gd name="T4" fmla="*/ 2 w 72"/>
                      <a:gd name="T5" fmla="*/ 18 h 586"/>
                      <a:gd name="T6" fmla="*/ 10 w 72"/>
                      <a:gd name="T7" fmla="*/ 62 h 586"/>
                      <a:gd name="T8" fmla="*/ 16 w 72"/>
                      <a:gd name="T9" fmla="*/ 94 h 586"/>
                      <a:gd name="T10" fmla="*/ 18 w 72"/>
                      <a:gd name="T11" fmla="*/ 132 h 586"/>
                      <a:gd name="T12" fmla="*/ 22 w 72"/>
                      <a:gd name="T13" fmla="*/ 176 h 586"/>
                      <a:gd name="T14" fmla="*/ 24 w 72"/>
                      <a:gd name="T15" fmla="*/ 224 h 586"/>
                      <a:gd name="T16" fmla="*/ 24 w 72"/>
                      <a:gd name="T17" fmla="*/ 224 h 586"/>
                      <a:gd name="T18" fmla="*/ 26 w 72"/>
                      <a:gd name="T19" fmla="*/ 318 h 586"/>
                      <a:gd name="T20" fmla="*/ 28 w 72"/>
                      <a:gd name="T21" fmla="*/ 364 h 586"/>
                      <a:gd name="T22" fmla="*/ 32 w 72"/>
                      <a:gd name="T23" fmla="*/ 412 h 586"/>
                      <a:gd name="T24" fmla="*/ 36 w 72"/>
                      <a:gd name="T25" fmla="*/ 458 h 586"/>
                      <a:gd name="T26" fmla="*/ 44 w 72"/>
                      <a:gd name="T27" fmla="*/ 502 h 586"/>
                      <a:gd name="T28" fmla="*/ 54 w 72"/>
                      <a:gd name="T29" fmla="*/ 546 h 586"/>
                      <a:gd name="T30" fmla="*/ 66 w 72"/>
                      <a:gd name="T31" fmla="*/ 586 h 586"/>
                      <a:gd name="T32" fmla="*/ 72 w 72"/>
                      <a:gd name="T33" fmla="*/ 584 h 586"/>
                      <a:gd name="T34" fmla="*/ 72 w 72"/>
                      <a:gd name="T35" fmla="*/ 584 h 586"/>
                      <a:gd name="T36" fmla="*/ 62 w 72"/>
                      <a:gd name="T37" fmla="*/ 544 h 586"/>
                      <a:gd name="T38" fmla="*/ 52 w 72"/>
                      <a:gd name="T39" fmla="*/ 502 h 586"/>
                      <a:gd name="T40" fmla="*/ 44 w 72"/>
                      <a:gd name="T41" fmla="*/ 456 h 586"/>
                      <a:gd name="T42" fmla="*/ 40 w 72"/>
                      <a:gd name="T43" fmla="*/ 410 h 586"/>
                      <a:gd name="T44" fmla="*/ 36 w 72"/>
                      <a:gd name="T45" fmla="*/ 364 h 586"/>
                      <a:gd name="T46" fmla="*/ 34 w 72"/>
                      <a:gd name="T47" fmla="*/ 318 h 586"/>
                      <a:gd name="T48" fmla="*/ 32 w 72"/>
                      <a:gd name="T49" fmla="*/ 224 h 586"/>
                      <a:gd name="T50" fmla="*/ 32 w 72"/>
                      <a:gd name="T51" fmla="*/ 224 h 586"/>
                      <a:gd name="T52" fmla="*/ 30 w 72"/>
                      <a:gd name="T53" fmla="*/ 176 h 586"/>
                      <a:gd name="T54" fmla="*/ 26 w 72"/>
                      <a:gd name="T55" fmla="*/ 132 h 586"/>
                      <a:gd name="T56" fmla="*/ 22 w 72"/>
                      <a:gd name="T57" fmla="*/ 92 h 586"/>
                      <a:gd name="T58" fmla="*/ 18 w 72"/>
                      <a:gd name="T59" fmla="*/ 60 h 586"/>
                      <a:gd name="T60" fmla="*/ 10 w 72"/>
                      <a:gd name="T61" fmla="*/ 16 h 586"/>
                      <a:gd name="T62" fmla="*/ 6 w 72"/>
                      <a:gd name="T63" fmla="*/ 0 h 586"/>
                      <a:gd name="T64" fmla="*/ 0 w 72"/>
                      <a:gd name="T65" fmla="*/ 2 h 58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72"/>
                      <a:gd name="T100" fmla="*/ 0 h 586"/>
                      <a:gd name="T101" fmla="*/ 72 w 72"/>
                      <a:gd name="T102" fmla="*/ 586 h 586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72" h="586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2" y="18"/>
                        </a:lnTo>
                        <a:lnTo>
                          <a:pt x="10" y="62"/>
                        </a:lnTo>
                        <a:lnTo>
                          <a:pt x="16" y="94"/>
                        </a:lnTo>
                        <a:lnTo>
                          <a:pt x="18" y="132"/>
                        </a:lnTo>
                        <a:lnTo>
                          <a:pt x="22" y="176"/>
                        </a:lnTo>
                        <a:lnTo>
                          <a:pt x="24" y="224"/>
                        </a:lnTo>
                        <a:lnTo>
                          <a:pt x="26" y="318"/>
                        </a:lnTo>
                        <a:lnTo>
                          <a:pt x="28" y="364"/>
                        </a:lnTo>
                        <a:lnTo>
                          <a:pt x="32" y="412"/>
                        </a:lnTo>
                        <a:lnTo>
                          <a:pt x="36" y="458"/>
                        </a:lnTo>
                        <a:lnTo>
                          <a:pt x="44" y="502"/>
                        </a:lnTo>
                        <a:lnTo>
                          <a:pt x="54" y="546"/>
                        </a:lnTo>
                        <a:lnTo>
                          <a:pt x="66" y="586"/>
                        </a:lnTo>
                        <a:lnTo>
                          <a:pt x="72" y="584"/>
                        </a:lnTo>
                        <a:lnTo>
                          <a:pt x="62" y="544"/>
                        </a:lnTo>
                        <a:lnTo>
                          <a:pt x="52" y="502"/>
                        </a:lnTo>
                        <a:lnTo>
                          <a:pt x="44" y="456"/>
                        </a:lnTo>
                        <a:lnTo>
                          <a:pt x="40" y="410"/>
                        </a:lnTo>
                        <a:lnTo>
                          <a:pt x="36" y="364"/>
                        </a:lnTo>
                        <a:lnTo>
                          <a:pt x="34" y="318"/>
                        </a:lnTo>
                        <a:lnTo>
                          <a:pt x="32" y="224"/>
                        </a:lnTo>
                        <a:lnTo>
                          <a:pt x="30" y="176"/>
                        </a:lnTo>
                        <a:lnTo>
                          <a:pt x="26" y="132"/>
                        </a:lnTo>
                        <a:lnTo>
                          <a:pt x="22" y="92"/>
                        </a:lnTo>
                        <a:lnTo>
                          <a:pt x="18" y="60"/>
                        </a:lnTo>
                        <a:lnTo>
                          <a:pt x="10" y="16"/>
                        </a:lnTo>
                        <a:lnTo>
                          <a:pt x="6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1E2D66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98" name="Freeform 488"/>
                  <p:cNvSpPr>
                    <a:spLocks/>
                  </p:cNvSpPr>
                  <p:nvPr/>
                </p:nvSpPr>
                <p:spPr bwMode="auto">
                  <a:xfrm>
                    <a:off x="2032" y="3652"/>
                    <a:ext cx="426" cy="440"/>
                  </a:xfrm>
                  <a:custGeom>
                    <a:avLst/>
                    <a:gdLst>
                      <a:gd name="T0" fmla="*/ 226 w 426"/>
                      <a:gd name="T1" fmla="*/ 0 h 440"/>
                      <a:gd name="T2" fmla="*/ 226 w 426"/>
                      <a:gd name="T3" fmla="*/ 0 h 440"/>
                      <a:gd name="T4" fmla="*/ 218 w 426"/>
                      <a:gd name="T5" fmla="*/ 8 h 440"/>
                      <a:gd name="T6" fmla="*/ 198 w 426"/>
                      <a:gd name="T7" fmla="*/ 28 h 440"/>
                      <a:gd name="T8" fmla="*/ 186 w 426"/>
                      <a:gd name="T9" fmla="*/ 42 h 440"/>
                      <a:gd name="T10" fmla="*/ 174 w 426"/>
                      <a:gd name="T11" fmla="*/ 60 h 440"/>
                      <a:gd name="T12" fmla="*/ 164 w 426"/>
                      <a:gd name="T13" fmla="*/ 80 h 440"/>
                      <a:gd name="T14" fmla="*/ 156 w 426"/>
                      <a:gd name="T15" fmla="*/ 102 h 440"/>
                      <a:gd name="T16" fmla="*/ 156 w 426"/>
                      <a:gd name="T17" fmla="*/ 102 h 440"/>
                      <a:gd name="T18" fmla="*/ 148 w 426"/>
                      <a:gd name="T19" fmla="*/ 144 h 440"/>
                      <a:gd name="T20" fmla="*/ 138 w 426"/>
                      <a:gd name="T21" fmla="*/ 188 h 440"/>
                      <a:gd name="T22" fmla="*/ 128 w 426"/>
                      <a:gd name="T23" fmla="*/ 234 h 440"/>
                      <a:gd name="T24" fmla="*/ 114 w 426"/>
                      <a:gd name="T25" fmla="*/ 280 h 440"/>
                      <a:gd name="T26" fmla="*/ 106 w 426"/>
                      <a:gd name="T27" fmla="*/ 302 h 440"/>
                      <a:gd name="T28" fmla="*/ 96 w 426"/>
                      <a:gd name="T29" fmla="*/ 322 h 440"/>
                      <a:gd name="T30" fmla="*/ 84 w 426"/>
                      <a:gd name="T31" fmla="*/ 342 h 440"/>
                      <a:gd name="T32" fmla="*/ 72 w 426"/>
                      <a:gd name="T33" fmla="*/ 360 h 440"/>
                      <a:gd name="T34" fmla="*/ 58 w 426"/>
                      <a:gd name="T35" fmla="*/ 378 h 440"/>
                      <a:gd name="T36" fmla="*/ 40 w 426"/>
                      <a:gd name="T37" fmla="*/ 392 h 440"/>
                      <a:gd name="T38" fmla="*/ 22 w 426"/>
                      <a:gd name="T39" fmla="*/ 404 h 440"/>
                      <a:gd name="T40" fmla="*/ 0 w 426"/>
                      <a:gd name="T41" fmla="*/ 416 h 440"/>
                      <a:gd name="T42" fmla="*/ 0 w 426"/>
                      <a:gd name="T43" fmla="*/ 416 h 440"/>
                      <a:gd name="T44" fmla="*/ 6 w 426"/>
                      <a:gd name="T45" fmla="*/ 418 h 440"/>
                      <a:gd name="T46" fmla="*/ 24 w 426"/>
                      <a:gd name="T47" fmla="*/ 426 h 440"/>
                      <a:gd name="T48" fmla="*/ 36 w 426"/>
                      <a:gd name="T49" fmla="*/ 430 h 440"/>
                      <a:gd name="T50" fmla="*/ 52 w 426"/>
                      <a:gd name="T51" fmla="*/ 434 h 440"/>
                      <a:gd name="T52" fmla="*/ 72 w 426"/>
                      <a:gd name="T53" fmla="*/ 438 h 440"/>
                      <a:gd name="T54" fmla="*/ 92 w 426"/>
                      <a:gd name="T55" fmla="*/ 440 h 440"/>
                      <a:gd name="T56" fmla="*/ 118 w 426"/>
                      <a:gd name="T57" fmla="*/ 440 h 440"/>
                      <a:gd name="T58" fmla="*/ 144 w 426"/>
                      <a:gd name="T59" fmla="*/ 438 h 440"/>
                      <a:gd name="T60" fmla="*/ 176 w 426"/>
                      <a:gd name="T61" fmla="*/ 432 h 440"/>
                      <a:gd name="T62" fmla="*/ 208 w 426"/>
                      <a:gd name="T63" fmla="*/ 424 h 440"/>
                      <a:gd name="T64" fmla="*/ 244 w 426"/>
                      <a:gd name="T65" fmla="*/ 412 h 440"/>
                      <a:gd name="T66" fmla="*/ 284 w 426"/>
                      <a:gd name="T67" fmla="*/ 396 h 440"/>
                      <a:gd name="T68" fmla="*/ 326 w 426"/>
                      <a:gd name="T69" fmla="*/ 376 h 440"/>
                      <a:gd name="T70" fmla="*/ 370 w 426"/>
                      <a:gd name="T71" fmla="*/ 350 h 440"/>
                      <a:gd name="T72" fmla="*/ 426 w 426"/>
                      <a:gd name="T73" fmla="*/ 18 h 440"/>
                      <a:gd name="T74" fmla="*/ 226 w 426"/>
                      <a:gd name="T75" fmla="*/ 0 h 440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w 426"/>
                      <a:gd name="T115" fmla="*/ 0 h 440"/>
                      <a:gd name="T116" fmla="*/ 426 w 426"/>
                      <a:gd name="T117" fmla="*/ 440 h 440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T114" t="T115" r="T116" b="T117"/>
                    <a:pathLst>
                      <a:path w="426" h="440">
                        <a:moveTo>
                          <a:pt x="226" y="0"/>
                        </a:moveTo>
                        <a:lnTo>
                          <a:pt x="226" y="0"/>
                        </a:lnTo>
                        <a:lnTo>
                          <a:pt x="218" y="8"/>
                        </a:lnTo>
                        <a:lnTo>
                          <a:pt x="198" y="28"/>
                        </a:lnTo>
                        <a:lnTo>
                          <a:pt x="186" y="42"/>
                        </a:lnTo>
                        <a:lnTo>
                          <a:pt x="174" y="60"/>
                        </a:lnTo>
                        <a:lnTo>
                          <a:pt x="164" y="80"/>
                        </a:lnTo>
                        <a:lnTo>
                          <a:pt x="156" y="102"/>
                        </a:lnTo>
                        <a:lnTo>
                          <a:pt x="148" y="144"/>
                        </a:lnTo>
                        <a:lnTo>
                          <a:pt x="138" y="188"/>
                        </a:lnTo>
                        <a:lnTo>
                          <a:pt x="128" y="234"/>
                        </a:lnTo>
                        <a:lnTo>
                          <a:pt x="114" y="280"/>
                        </a:lnTo>
                        <a:lnTo>
                          <a:pt x="106" y="302"/>
                        </a:lnTo>
                        <a:lnTo>
                          <a:pt x="96" y="322"/>
                        </a:lnTo>
                        <a:lnTo>
                          <a:pt x="84" y="342"/>
                        </a:lnTo>
                        <a:lnTo>
                          <a:pt x="72" y="360"/>
                        </a:lnTo>
                        <a:lnTo>
                          <a:pt x="58" y="378"/>
                        </a:lnTo>
                        <a:lnTo>
                          <a:pt x="40" y="392"/>
                        </a:lnTo>
                        <a:lnTo>
                          <a:pt x="22" y="404"/>
                        </a:lnTo>
                        <a:lnTo>
                          <a:pt x="0" y="416"/>
                        </a:lnTo>
                        <a:lnTo>
                          <a:pt x="6" y="418"/>
                        </a:lnTo>
                        <a:lnTo>
                          <a:pt x="24" y="426"/>
                        </a:lnTo>
                        <a:lnTo>
                          <a:pt x="36" y="430"/>
                        </a:lnTo>
                        <a:lnTo>
                          <a:pt x="52" y="434"/>
                        </a:lnTo>
                        <a:lnTo>
                          <a:pt x="72" y="438"/>
                        </a:lnTo>
                        <a:lnTo>
                          <a:pt x="92" y="440"/>
                        </a:lnTo>
                        <a:lnTo>
                          <a:pt x="118" y="440"/>
                        </a:lnTo>
                        <a:lnTo>
                          <a:pt x="144" y="438"/>
                        </a:lnTo>
                        <a:lnTo>
                          <a:pt x="176" y="432"/>
                        </a:lnTo>
                        <a:lnTo>
                          <a:pt x="208" y="424"/>
                        </a:lnTo>
                        <a:lnTo>
                          <a:pt x="244" y="412"/>
                        </a:lnTo>
                        <a:lnTo>
                          <a:pt x="284" y="396"/>
                        </a:lnTo>
                        <a:lnTo>
                          <a:pt x="326" y="376"/>
                        </a:lnTo>
                        <a:lnTo>
                          <a:pt x="370" y="350"/>
                        </a:lnTo>
                        <a:lnTo>
                          <a:pt x="426" y="18"/>
                        </a:lnTo>
                        <a:lnTo>
                          <a:pt x="226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699" name="Freeform 489"/>
                  <p:cNvSpPr>
                    <a:spLocks/>
                  </p:cNvSpPr>
                  <p:nvPr/>
                </p:nvSpPr>
                <p:spPr bwMode="auto">
                  <a:xfrm>
                    <a:off x="1792" y="3614"/>
                    <a:ext cx="150" cy="78"/>
                  </a:xfrm>
                  <a:custGeom>
                    <a:avLst/>
                    <a:gdLst>
                      <a:gd name="T0" fmla="*/ 140 w 150"/>
                      <a:gd name="T1" fmla="*/ 0 h 78"/>
                      <a:gd name="T2" fmla="*/ 150 w 150"/>
                      <a:gd name="T3" fmla="*/ 64 h 78"/>
                      <a:gd name="T4" fmla="*/ 14 w 150"/>
                      <a:gd name="T5" fmla="*/ 78 h 78"/>
                      <a:gd name="T6" fmla="*/ 0 w 150"/>
                      <a:gd name="T7" fmla="*/ 2 h 78"/>
                      <a:gd name="T8" fmla="*/ 140 w 150"/>
                      <a:gd name="T9" fmla="*/ 0 h 7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50"/>
                      <a:gd name="T16" fmla="*/ 0 h 78"/>
                      <a:gd name="T17" fmla="*/ 150 w 150"/>
                      <a:gd name="T18" fmla="*/ 78 h 7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50" h="78">
                        <a:moveTo>
                          <a:pt x="140" y="0"/>
                        </a:moveTo>
                        <a:lnTo>
                          <a:pt x="150" y="64"/>
                        </a:lnTo>
                        <a:lnTo>
                          <a:pt x="14" y="78"/>
                        </a:lnTo>
                        <a:lnTo>
                          <a:pt x="0" y="2"/>
                        </a:lnTo>
                        <a:lnTo>
                          <a:pt x="140" y="0"/>
                        </a:lnTo>
                        <a:close/>
                      </a:path>
                    </a:pathLst>
                  </a:custGeom>
                  <a:solidFill>
                    <a:srgbClr val="D0CEE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00" name="Freeform 490"/>
                  <p:cNvSpPr>
                    <a:spLocks/>
                  </p:cNvSpPr>
                  <p:nvPr/>
                </p:nvSpPr>
                <p:spPr bwMode="auto">
                  <a:xfrm>
                    <a:off x="2162" y="3618"/>
                    <a:ext cx="96" cy="52"/>
                  </a:xfrm>
                  <a:custGeom>
                    <a:avLst/>
                    <a:gdLst>
                      <a:gd name="T0" fmla="*/ 0 w 96"/>
                      <a:gd name="T1" fmla="*/ 2 h 52"/>
                      <a:gd name="T2" fmla="*/ 6 w 96"/>
                      <a:gd name="T3" fmla="*/ 44 h 52"/>
                      <a:gd name="T4" fmla="*/ 96 w 96"/>
                      <a:gd name="T5" fmla="*/ 52 h 52"/>
                      <a:gd name="T6" fmla="*/ 90 w 96"/>
                      <a:gd name="T7" fmla="*/ 0 h 52"/>
                      <a:gd name="T8" fmla="*/ 0 w 96"/>
                      <a:gd name="T9" fmla="*/ 2 h 5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6"/>
                      <a:gd name="T16" fmla="*/ 0 h 52"/>
                      <a:gd name="T17" fmla="*/ 96 w 96"/>
                      <a:gd name="T18" fmla="*/ 52 h 5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6" h="52">
                        <a:moveTo>
                          <a:pt x="0" y="2"/>
                        </a:moveTo>
                        <a:lnTo>
                          <a:pt x="6" y="44"/>
                        </a:lnTo>
                        <a:lnTo>
                          <a:pt x="96" y="52"/>
                        </a:lnTo>
                        <a:lnTo>
                          <a:pt x="9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D0CEE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01" name="Freeform 491"/>
                  <p:cNvSpPr>
                    <a:spLocks noEditPoints="1"/>
                  </p:cNvSpPr>
                  <p:nvPr/>
                </p:nvSpPr>
                <p:spPr bwMode="auto">
                  <a:xfrm>
                    <a:off x="2030" y="3646"/>
                    <a:ext cx="16" cy="16"/>
                  </a:xfrm>
                  <a:custGeom>
                    <a:avLst/>
                    <a:gdLst>
                      <a:gd name="T0" fmla="*/ 6 w 16"/>
                      <a:gd name="T1" fmla="*/ 0 h 16"/>
                      <a:gd name="T2" fmla="*/ 6 w 16"/>
                      <a:gd name="T3" fmla="*/ 0 h 16"/>
                      <a:gd name="T4" fmla="*/ 4 w 16"/>
                      <a:gd name="T5" fmla="*/ 2 h 16"/>
                      <a:gd name="T6" fmla="*/ 2 w 16"/>
                      <a:gd name="T7" fmla="*/ 4 h 16"/>
                      <a:gd name="T8" fmla="*/ 0 w 16"/>
                      <a:gd name="T9" fmla="*/ 6 h 16"/>
                      <a:gd name="T10" fmla="*/ 0 w 16"/>
                      <a:gd name="T11" fmla="*/ 10 h 16"/>
                      <a:gd name="T12" fmla="*/ 0 w 16"/>
                      <a:gd name="T13" fmla="*/ 10 h 16"/>
                      <a:gd name="T14" fmla="*/ 2 w 16"/>
                      <a:gd name="T15" fmla="*/ 12 h 16"/>
                      <a:gd name="T16" fmla="*/ 4 w 16"/>
                      <a:gd name="T17" fmla="*/ 14 h 16"/>
                      <a:gd name="T18" fmla="*/ 8 w 16"/>
                      <a:gd name="T19" fmla="*/ 16 h 16"/>
                      <a:gd name="T20" fmla="*/ 10 w 16"/>
                      <a:gd name="T21" fmla="*/ 16 h 16"/>
                      <a:gd name="T22" fmla="*/ 10 w 16"/>
                      <a:gd name="T23" fmla="*/ 16 h 16"/>
                      <a:gd name="T24" fmla="*/ 14 w 16"/>
                      <a:gd name="T25" fmla="*/ 14 h 16"/>
                      <a:gd name="T26" fmla="*/ 16 w 16"/>
                      <a:gd name="T27" fmla="*/ 12 h 16"/>
                      <a:gd name="T28" fmla="*/ 16 w 16"/>
                      <a:gd name="T29" fmla="*/ 10 h 16"/>
                      <a:gd name="T30" fmla="*/ 16 w 16"/>
                      <a:gd name="T31" fmla="*/ 6 h 16"/>
                      <a:gd name="T32" fmla="*/ 16 w 16"/>
                      <a:gd name="T33" fmla="*/ 6 h 16"/>
                      <a:gd name="T34" fmla="*/ 16 w 16"/>
                      <a:gd name="T35" fmla="*/ 4 h 16"/>
                      <a:gd name="T36" fmla="*/ 12 w 16"/>
                      <a:gd name="T37" fmla="*/ 2 h 16"/>
                      <a:gd name="T38" fmla="*/ 10 w 16"/>
                      <a:gd name="T39" fmla="*/ 0 h 16"/>
                      <a:gd name="T40" fmla="*/ 6 w 16"/>
                      <a:gd name="T41" fmla="*/ 0 h 16"/>
                      <a:gd name="T42" fmla="*/ 16 w 16"/>
                      <a:gd name="T43" fmla="*/ 6 h 16"/>
                      <a:gd name="T44" fmla="*/ 16 w 16"/>
                      <a:gd name="T45" fmla="*/ 6 h 16"/>
                      <a:gd name="T46" fmla="*/ 14 w 16"/>
                      <a:gd name="T47" fmla="*/ 12 h 16"/>
                      <a:gd name="T48" fmla="*/ 10 w 16"/>
                      <a:gd name="T49" fmla="*/ 14 h 16"/>
                      <a:gd name="T50" fmla="*/ 10 w 16"/>
                      <a:gd name="T51" fmla="*/ 14 h 16"/>
                      <a:gd name="T52" fmla="*/ 6 w 16"/>
                      <a:gd name="T53" fmla="*/ 14 h 16"/>
                      <a:gd name="T54" fmla="*/ 2 w 16"/>
                      <a:gd name="T55" fmla="*/ 10 h 16"/>
                      <a:gd name="T56" fmla="*/ 2 w 16"/>
                      <a:gd name="T57" fmla="*/ 10 h 16"/>
                      <a:gd name="T58" fmla="*/ 4 w 16"/>
                      <a:gd name="T59" fmla="*/ 4 h 16"/>
                      <a:gd name="T60" fmla="*/ 8 w 16"/>
                      <a:gd name="T61" fmla="*/ 2 h 16"/>
                      <a:gd name="T62" fmla="*/ 8 w 16"/>
                      <a:gd name="T63" fmla="*/ 2 h 16"/>
                      <a:gd name="T64" fmla="*/ 12 w 16"/>
                      <a:gd name="T65" fmla="*/ 2 h 16"/>
                      <a:gd name="T66" fmla="*/ 16 w 16"/>
                      <a:gd name="T67" fmla="*/ 6 h 1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16"/>
                      <a:gd name="T103" fmla="*/ 0 h 16"/>
                      <a:gd name="T104" fmla="*/ 16 w 16"/>
                      <a:gd name="T105" fmla="*/ 16 h 16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16" h="16">
                        <a:moveTo>
                          <a:pt x="6" y="0"/>
                        </a:moveTo>
                        <a:lnTo>
                          <a:pt x="6" y="0"/>
                        </a:lnTo>
                        <a:lnTo>
                          <a:pt x="4" y="2"/>
                        </a:lnTo>
                        <a:lnTo>
                          <a:pt x="2" y="4"/>
                        </a:lnTo>
                        <a:lnTo>
                          <a:pt x="0" y="6"/>
                        </a:lnTo>
                        <a:lnTo>
                          <a:pt x="0" y="10"/>
                        </a:lnTo>
                        <a:lnTo>
                          <a:pt x="2" y="12"/>
                        </a:lnTo>
                        <a:lnTo>
                          <a:pt x="4" y="14"/>
                        </a:lnTo>
                        <a:lnTo>
                          <a:pt x="8" y="16"/>
                        </a:lnTo>
                        <a:lnTo>
                          <a:pt x="10" y="16"/>
                        </a:lnTo>
                        <a:lnTo>
                          <a:pt x="14" y="14"/>
                        </a:lnTo>
                        <a:lnTo>
                          <a:pt x="16" y="12"/>
                        </a:lnTo>
                        <a:lnTo>
                          <a:pt x="16" y="10"/>
                        </a:lnTo>
                        <a:lnTo>
                          <a:pt x="16" y="6"/>
                        </a:lnTo>
                        <a:lnTo>
                          <a:pt x="16" y="4"/>
                        </a:lnTo>
                        <a:lnTo>
                          <a:pt x="12" y="2"/>
                        </a:lnTo>
                        <a:lnTo>
                          <a:pt x="10" y="0"/>
                        </a:lnTo>
                        <a:lnTo>
                          <a:pt x="6" y="0"/>
                        </a:lnTo>
                        <a:close/>
                        <a:moveTo>
                          <a:pt x="16" y="6"/>
                        </a:moveTo>
                        <a:lnTo>
                          <a:pt x="16" y="6"/>
                        </a:lnTo>
                        <a:lnTo>
                          <a:pt x="14" y="12"/>
                        </a:lnTo>
                        <a:lnTo>
                          <a:pt x="10" y="14"/>
                        </a:lnTo>
                        <a:lnTo>
                          <a:pt x="6" y="14"/>
                        </a:lnTo>
                        <a:lnTo>
                          <a:pt x="2" y="10"/>
                        </a:lnTo>
                        <a:lnTo>
                          <a:pt x="4" y="4"/>
                        </a:lnTo>
                        <a:lnTo>
                          <a:pt x="8" y="2"/>
                        </a:lnTo>
                        <a:lnTo>
                          <a:pt x="12" y="2"/>
                        </a:lnTo>
                        <a:lnTo>
                          <a:pt x="16" y="6"/>
                        </a:lnTo>
                        <a:close/>
                      </a:path>
                    </a:pathLst>
                  </a:custGeom>
                  <a:solidFill>
                    <a:srgbClr val="9AB0C6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02" name="Freeform 492"/>
                  <p:cNvSpPr>
                    <a:spLocks/>
                  </p:cNvSpPr>
                  <p:nvPr/>
                </p:nvSpPr>
                <p:spPr bwMode="auto">
                  <a:xfrm>
                    <a:off x="2030" y="3646"/>
                    <a:ext cx="16" cy="16"/>
                  </a:xfrm>
                  <a:custGeom>
                    <a:avLst/>
                    <a:gdLst>
                      <a:gd name="T0" fmla="*/ 6 w 16"/>
                      <a:gd name="T1" fmla="*/ 0 h 16"/>
                      <a:gd name="T2" fmla="*/ 6 w 16"/>
                      <a:gd name="T3" fmla="*/ 0 h 16"/>
                      <a:gd name="T4" fmla="*/ 4 w 16"/>
                      <a:gd name="T5" fmla="*/ 2 h 16"/>
                      <a:gd name="T6" fmla="*/ 2 w 16"/>
                      <a:gd name="T7" fmla="*/ 4 h 16"/>
                      <a:gd name="T8" fmla="*/ 0 w 16"/>
                      <a:gd name="T9" fmla="*/ 6 h 16"/>
                      <a:gd name="T10" fmla="*/ 0 w 16"/>
                      <a:gd name="T11" fmla="*/ 10 h 16"/>
                      <a:gd name="T12" fmla="*/ 0 w 16"/>
                      <a:gd name="T13" fmla="*/ 10 h 16"/>
                      <a:gd name="T14" fmla="*/ 2 w 16"/>
                      <a:gd name="T15" fmla="*/ 12 h 16"/>
                      <a:gd name="T16" fmla="*/ 4 w 16"/>
                      <a:gd name="T17" fmla="*/ 14 h 16"/>
                      <a:gd name="T18" fmla="*/ 8 w 16"/>
                      <a:gd name="T19" fmla="*/ 16 h 16"/>
                      <a:gd name="T20" fmla="*/ 10 w 16"/>
                      <a:gd name="T21" fmla="*/ 16 h 16"/>
                      <a:gd name="T22" fmla="*/ 10 w 16"/>
                      <a:gd name="T23" fmla="*/ 16 h 16"/>
                      <a:gd name="T24" fmla="*/ 14 w 16"/>
                      <a:gd name="T25" fmla="*/ 14 h 16"/>
                      <a:gd name="T26" fmla="*/ 16 w 16"/>
                      <a:gd name="T27" fmla="*/ 12 h 16"/>
                      <a:gd name="T28" fmla="*/ 16 w 16"/>
                      <a:gd name="T29" fmla="*/ 10 h 16"/>
                      <a:gd name="T30" fmla="*/ 16 w 16"/>
                      <a:gd name="T31" fmla="*/ 6 h 16"/>
                      <a:gd name="T32" fmla="*/ 16 w 16"/>
                      <a:gd name="T33" fmla="*/ 6 h 16"/>
                      <a:gd name="T34" fmla="*/ 16 w 16"/>
                      <a:gd name="T35" fmla="*/ 4 h 16"/>
                      <a:gd name="T36" fmla="*/ 12 w 16"/>
                      <a:gd name="T37" fmla="*/ 2 h 16"/>
                      <a:gd name="T38" fmla="*/ 10 w 16"/>
                      <a:gd name="T39" fmla="*/ 0 h 16"/>
                      <a:gd name="T40" fmla="*/ 6 w 16"/>
                      <a:gd name="T41" fmla="*/ 0 h 1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6"/>
                      <a:gd name="T64" fmla="*/ 0 h 16"/>
                      <a:gd name="T65" fmla="*/ 16 w 16"/>
                      <a:gd name="T66" fmla="*/ 16 h 1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6" h="16">
                        <a:moveTo>
                          <a:pt x="6" y="0"/>
                        </a:moveTo>
                        <a:lnTo>
                          <a:pt x="6" y="0"/>
                        </a:lnTo>
                        <a:lnTo>
                          <a:pt x="4" y="2"/>
                        </a:lnTo>
                        <a:lnTo>
                          <a:pt x="2" y="4"/>
                        </a:lnTo>
                        <a:lnTo>
                          <a:pt x="0" y="6"/>
                        </a:lnTo>
                        <a:lnTo>
                          <a:pt x="0" y="10"/>
                        </a:lnTo>
                        <a:lnTo>
                          <a:pt x="2" y="12"/>
                        </a:lnTo>
                        <a:lnTo>
                          <a:pt x="4" y="14"/>
                        </a:lnTo>
                        <a:lnTo>
                          <a:pt x="8" y="16"/>
                        </a:lnTo>
                        <a:lnTo>
                          <a:pt x="10" y="16"/>
                        </a:lnTo>
                        <a:lnTo>
                          <a:pt x="14" y="14"/>
                        </a:lnTo>
                        <a:lnTo>
                          <a:pt x="16" y="12"/>
                        </a:lnTo>
                        <a:lnTo>
                          <a:pt x="16" y="10"/>
                        </a:lnTo>
                        <a:lnTo>
                          <a:pt x="16" y="6"/>
                        </a:lnTo>
                        <a:lnTo>
                          <a:pt x="16" y="4"/>
                        </a:lnTo>
                        <a:lnTo>
                          <a:pt x="12" y="2"/>
                        </a:lnTo>
                        <a:lnTo>
                          <a:pt x="10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03" name="Freeform 493"/>
                  <p:cNvSpPr>
                    <a:spLocks/>
                  </p:cNvSpPr>
                  <p:nvPr/>
                </p:nvSpPr>
                <p:spPr bwMode="auto">
                  <a:xfrm>
                    <a:off x="2032" y="3648"/>
                    <a:ext cx="14" cy="12"/>
                  </a:xfrm>
                  <a:custGeom>
                    <a:avLst/>
                    <a:gdLst>
                      <a:gd name="T0" fmla="*/ 14 w 14"/>
                      <a:gd name="T1" fmla="*/ 4 h 12"/>
                      <a:gd name="T2" fmla="*/ 14 w 14"/>
                      <a:gd name="T3" fmla="*/ 4 h 12"/>
                      <a:gd name="T4" fmla="*/ 12 w 14"/>
                      <a:gd name="T5" fmla="*/ 10 h 12"/>
                      <a:gd name="T6" fmla="*/ 8 w 14"/>
                      <a:gd name="T7" fmla="*/ 12 h 12"/>
                      <a:gd name="T8" fmla="*/ 8 w 14"/>
                      <a:gd name="T9" fmla="*/ 12 h 12"/>
                      <a:gd name="T10" fmla="*/ 4 w 14"/>
                      <a:gd name="T11" fmla="*/ 12 h 12"/>
                      <a:gd name="T12" fmla="*/ 0 w 14"/>
                      <a:gd name="T13" fmla="*/ 8 h 12"/>
                      <a:gd name="T14" fmla="*/ 0 w 14"/>
                      <a:gd name="T15" fmla="*/ 8 h 12"/>
                      <a:gd name="T16" fmla="*/ 2 w 14"/>
                      <a:gd name="T17" fmla="*/ 2 h 12"/>
                      <a:gd name="T18" fmla="*/ 6 w 14"/>
                      <a:gd name="T19" fmla="*/ 0 h 12"/>
                      <a:gd name="T20" fmla="*/ 6 w 14"/>
                      <a:gd name="T21" fmla="*/ 0 h 12"/>
                      <a:gd name="T22" fmla="*/ 10 w 14"/>
                      <a:gd name="T23" fmla="*/ 0 h 12"/>
                      <a:gd name="T24" fmla="*/ 14 w 14"/>
                      <a:gd name="T25" fmla="*/ 4 h 12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14"/>
                      <a:gd name="T40" fmla="*/ 0 h 12"/>
                      <a:gd name="T41" fmla="*/ 14 w 14"/>
                      <a:gd name="T42" fmla="*/ 12 h 12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14" h="12">
                        <a:moveTo>
                          <a:pt x="14" y="4"/>
                        </a:moveTo>
                        <a:lnTo>
                          <a:pt x="14" y="4"/>
                        </a:lnTo>
                        <a:lnTo>
                          <a:pt x="12" y="10"/>
                        </a:lnTo>
                        <a:lnTo>
                          <a:pt x="8" y="12"/>
                        </a:lnTo>
                        <a:lnTo>
                          <a:pt x="4" y="12"/>
                        </a:lnTo>
                        <a:lnTo>
                          <a:pt x="0" y="8"/>
                        </a:lnTo>
                        <a:lnTo>
                          <a:pt x="2" y="2"/>
                        </a:lnTo>
                        <a:lnTo>
                          <a:pt x="6" y="0"/>
                        </a:lnTo>
                        <a:lnTo>
                          <a:pt x="10" y="0"/>
                        </a:lnTo>
                        <a:lnTo>
                          <a:pt x="14" y="4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04" name="Freeform 494"/>
                  <p:cNvSpPr>
                    <a:spLocks noEditPoints="1"/>
                  </p:cNvSpPr>
                  <p:nvPr/>
                </p:nvSpPr>
                <p:spPr bwMode="auto">
                  <a:xfrm>
                    <a:off x="2048" y="3810"/>
                    <a:ext cx="16" cy="16"/>
                  </a:xfrm>
                  <a:custGeom>
                    <a:avLst/>
                    <a:gdLst>
                      <a:gd name="T0" fmla="*/ 6 w 16"/>
                      <a:gd name="T1" fmla="*/ 0 h 16"/>
                      <a:gd name="T2" fmla="*/ 6 w 16"/>
                      <a:gd name="T3" fmla="*/ 0 h 16"/>
                      <a:gd name="T4" fmla="*/ 4 w 16"/>
                      <a:gd name="T5" fmla="*/ 2 h 16"/>
                      <a:gd name="T6" fmla="*/ 2 w 16"/>
                      <a:gd name="T7" fmla="*/ 4 h 16"/>
                      <a:gd name="T8" fmla="*/ 0 w 16"/>
                      <a:gd name="T9" fmla="*/ 8 h 16"/>
                      <a:gd name="T10" fmla="*/ 0 w 16"/>
                      <a:gd name="T11" fmla="*/ 10 h 16"/>
                      <a:gd name="T12" fmla="*/ 0 w 16"/>
                      <a:gd name="T13" fmla="*/ 10 h 16"/>
                      <a:gd name="T14" fmla="*/ 2 w 16"/>
                      <a:gd name="T15" fmla="*/ 14 h 16"/>
                      <a:gd name="T16" fmla="*/ 4 w 16"/>
                      <a:gd name="T17" fmla="*/ 16 h 16"/>
                      <a:gd name="T18" fmla="*/ 8 w 16"/>
                      <a:gd name="T19" fmla="*/ 16 h 16"/>
                      <a:gd name="T20" fmla="*/ 10 w 16"/>
                      <a:gd name="T21" fmla="*/ 16 h 16"/>
                      <a:gd name="T22" fmla="*/ 10 w 16"/>
                      <a:gd name="T23" fmla="*/ 16 h 16"/>
                      <a:gd name="T24" fmla="*/ 14 w 16"/>
                      <a:gd name="T25" fmla="*/ 16 h 16"/>
                      <a:gd name="T26" fmla="*/ 16 w 16"/>
                      <a:gd name="T27" fmla="*/ 14 h 16"/>
                      <a:gd name="T28" fmla="*/ 16 w 16"/>
                      <a:gd name="T29" fmla="*/ 10 h 16"/>
                      <a:gd name="T30" fmla="*/ 16 w 16"/>
                      <a:gd name="T31" fmla="*/ 6 h 16"/>
                      <a:gd name="T32" fmla="*/ 16 w 16"/>
                      <a:gd name="T33" fmla="*/ 6 h 16"/>
                      <a:gd name="T34" fmla="*/ 16 w 16"/>
                      <a:gd name="T35" fmla="*/ 4 h 16"/>
                      <a:gd name="T36" fmla="*/ 12 w 16"/>
                      <a:gd name="T37" fmla="*/ 2 h 16"/>
                      <a:gd name="T38" fmla="*/ 10 w 16"/>
                      <a:gd name="T39" fmla="*/ 0 h 16"/>
                      <a:gd name="T40" fmla="*/ 6 w 16"/>
                      <a:gd name="T41" fmla="*/ 0 h 16"/>
                      <a:gd name="T42" fmla="*/ 16 w 16"/>
                      <a:gd name="T43" fmla="*/ 8 h 16"/>
                      <a:gd name="T44" fmla="*/ 16 w 16"/>
                      <a:gd name="T45" fmla="*/ 8 h 16"/>
                      <a:gd name="T46" fmla="*/ 14 w 16"/>
                      <a:gd name="T47" fmla="*/ 12 h 16"/>
                      <a:gd name="T48" fmla="*/ 10 w 16"/>
                      <a:gd name="T49" fmla="*/ 16 h 16"/>
                      <a:gd name="T50" fmla="*/ 10 w 16"/>
                      <a:gd name="T51" fmla="*/ 16 h 16"/>
                      <a:gd name="T52" fmla="*/ 6 w 16"/>
                      <a:gd name="T53" fmla="*/ 14 h 16"/>
                      <a:gd name="T54" fmla="*/ 2 w 16"/>
                      <a:gd name="T55" fmla="*/ 10 h 16"/>
                      <a:gd name="T56" fmla="*/ 2 w 16"/>
                      <a:gd name="T57" fmla="*/ 10 h 16"/>
                      <a:gd name="T58" fmla="*/ 4 w 16"/>
                      <a:gd name="T59" fmla="*/ 6 h 16"/>
                      <a:gd name="T60" fmla="*/ 8 w 16"/>
                      <a:gd name="T61" fmla="*/ 2 h 16"/>
                      <a:gd name="T62" fmla="*/ 8 w 16"/>
                      <a:gd name="T63" fmla="*/ 2 h 16"/>
                      <a:gd name="T64" fmla="*/ 12 w 16"/>
                      <a:gd name="T65" fmla="*/ 2 h 16"/>
                      <a:gd name="T66" fmla="*/ 16 w 16"/>
                      <a:gd name="T67" fmla="*/ 8 h 1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16"/>
                      <a:gd name="T103" fmla="*/ 0 h 16"/>
                      <a:gd name="T104" fmla="*/ 16 w 16"/>
                      <a:gd name="T105" fmla="*/ 16 h 16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16" h="16">
                        <a:moveTo>
                          <a:pt x="6" y="0"/>
                        </a:moveTo>
                        <a:lnTo>
                          <a:pt x="6" y="0"/>
                        </a:lnTo>
                        <a:lnTo>
                          <a:pt x="4" y="2"/>
                        </a:lnTo>
                        <a:lnTo>
                          <a:pt x="2" y="4"/>
                        </a:lnTo>
                        <a:lnTo>
                          <a:pt x="0" y="8"/>
                        </a:lnTo>
                        <a:lnTo>
                          <a:pt x="0" y="10"/>
                        </a:lnTo>
                        <a:lnTo>
                          <a:pt x="2" y="14"/>
                        </a:lnTo>
                        <a:lnTo>
                          <a:pt x="4" y="16"/>
                        </a:lnTo>
                        <a:lnTo>
                          <a:pt x="8" y="16"/>
                        </a:lnTo>
                        <a:lnTo>
                          <a:pt x="10" y="16"/>
                        </a:lnTo>
                        <a:lnTo>
                          <a:pt x="14" y="16"/>
                        </a:lnTo>
                        <a:lnTo>
                          <a:pt x="16" y="14"/>
                        </a:lnTo>
                        <a:lnTo>
                          <a:pt x="16" y="10"/>
                        </a:lnTo>
                        <a:lnTo>
                          <a:pt x="16" y="6"/>
                        </a:lnTo>
                        <a:lnTo>
                          <a:pt x="16" y="4"/>
                        </a:lnTo>
                        <a:lnTo>
                          <a:pt x="12" y="2"/>
                        </a:lnTo>
                        <a:lnTo>
                          <a:pt x="10" y="0"/>
                        </a:lnTo>
                        <a:lnTo>
                          <a:pt x="6" y="0"/>
                        </a:lnTo>
                        <a:close/>
                        <a:moveTo>
                          <a:pt x="16" y="8"/>
                        </a:moveTo>
                        <a:lnTo>
                          <a:pt x="16" y="8"/>
                        </a:lnTo>
                        <a:lnTo>
                          <a:pt x="14" y="12"/>
                        </a:lnTo>
                        <a:lnTo>
                          <a:pt x="10" y="16"/>
                        </a:lnTo>
                        <a:lnTo>
                          <a:pt x="6" y="14"/>
                        </a:lnTo>
                        <a:lnTo>
                          <a:pt x="2" y="10"/>
                        </a:lnTo>
                        <a:lnTo>
                          <a:pt x="4" y="6"/>
                        </a:lnTo>
                        <a:lnTo>
                          <a:pt x="8" y="2"/>
                        </a:lnTo>
                        <a:lnTo>
                          <a:pt x="12" y="2"/>
                        </a:lnTo>
                        <a:lnTo>
                          <a:pt x="16" y="8"/>
                        </a:lnTo>
                        <a:close/>
                      </a:path>
                    </a:pathLst>
                  </a:custGeom>
                  <a:solidFill>
                    <a:srgbClr val="9AB0C6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05" name="Freeform 495"/>
                  <p:cNvSpPr>
                    <a:spLocks/>
                  </p:cNvSpPr>
                  <p:nvPr/>
                </p:nvSpPr>
                <p:spPr bwMode="auto">
                  <a:xfrm>
                    <a:off x="2048" y="3810"/>
                    <a:ext cx="16" cy="16"/>
                  </a:xfrm>
                  <a:custGeom>
                    <a:avLst/>
                    <a:gdLst>
                      <a:gd name="T0" fmla="*/ 6 w 16"/>
                      <a:gd name="T1" fmla="*/ 0 h 16"/>
                      <a:gd name="T2" fmla="*/ 6 w 16"/>
                      <a:gd name="T3" fmla="*/ 0 h 16"/>
                      <a:gd name="T4" fmla="*/ 4 w 16"/>
                      <a:gd name="T5" fmla="*/ 2 h 16"/>
                      <a:gd name="T6" fmla="*/ 2 w 16"/>
                      <a:gd name="T7" fmla="*/ 4 h 16"/>
                      <a:gd name="T8" fmla="*/ 0 w 16"/>
                      <a:gd name="T9" fmla="*/ 8 h 16"/>
                      <a:gd name="T10" fmla="*/ 0 w 16"/>
                      <a:gd name="T11" fmla="*/ 10 h 16"/>
                      <a:gd name="T12" fmla="*/ 0 w 16"/>
                      <a:gd name="T13" fmla="*/ 10 h 16"/>
                      <a:gd name="T14" fmla="*/ 2 w 16"/>
                      <a:gd name="T15" fmla="*/ 14 h 16"/>
                      <a:gd name="T16" fmla="*/ 4 w 16"/>
                      <a:gd name="T17" fmla="*/ 16 h 16"/>
                      <a:gd name="T18" fmla="*/ 8 w 16"/>
                      <a:gd name="T19" fmla="*/ 16 h 16"/>
                      <a:gd name="T20" fmla="*/ 10 w 16"/>
                      <a:gd name="T21" fmla="*/ 16 h 16"/>
                      <a:gd name="T22" fmla="*/ 10 w 16"/>
                      <a:gd name="T23" fmla="*/ 16 h 16"/>
                      <a:gd name="T24" fmla="*/ 14 w 16"/>
                      <a:gd name="T25" fmla="*/ 16 h 16"/>
                      <a:gd name="T26" fmla="*/ 16 w 16"/>
                      <a:gd name="T27" fmla="*/ 14 h 16"/>
                      <a:gd name="T28" fmla="*/ 16 w 16"/>
                      <a:gd name="T29" fmla="*/ 10 h 16"/>
                      <a:gd name="T30" fmla="*/ 16 w 16"/>
                      <a:gd name="T31" fmla="*/ 6 h 16"/>
                      <a:gd name="T32" fmla="*/ 16 w 16"/>
                      <a:gd name="T33" fmla="*/ 6 h 16"/>
                      <a:gd name="T34" fmla="*/ 16 w 16"/>
                      <a:gd name="T35" fmla="*/ 4 h 16"/>
                      <a:gd name="T36" fmla="*/ 12 w 16"/>
                      <a:gd name="T37" fmla="*/ 2 h 16"/>
                      <a:gd name="T38" fmla="*/ 10 w 16"/>
                      <a:gd name="T39" fmla="*/ 0 h 16"/>
                      <a:gd name="T40" fmla="*/ 6 w 16"/>
                      <a:gd name="T41" fmla="*/ 0 h 1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6"/>
                      <a:gd name="T64" fmla="*/ 0 h 16"/>
                      <a:gd name="T65" fmla="*/ 16 w 16"/>
                      <a:gd name="T66" fmla="*/ 16 h 1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6" h="16">
                        <a:moveTo>
                          <a:pt x="6" y="0"/>
                        </a:moveTo>
                        <a:lnTo>
                          <a:pt x="6" y="0"/>
                        </a:lnTo>
                        <a:lnTo>
                          <a:pt x="4" y="2"/>
                        </a:lnTo>
                        <a:lnTo>
                          <a:pt x="2" y="4"/>
                        </a:lnTo>
                        <a:lnTo>
                          <a:pt x="0" y="8"/>
                        </a:lnTo>
                        <a:lnTo>
                          <a:pt x="0" y="10"/>
                        </a:lnTo>
                        <a:lnTo>
                          <a:pt x="2" y="14"/>
                        </a:lnTo>
                        <a:lnTo>
                          <a:pt x="4" y="16"/>
                        </a:lnTo>
                        <a:lnTo>
                          <a:pt x="8" y="16"/>
                        </a:lnTo>
                        <a:lnTo>
                          <a:pt x="10" y="16"/>
                        </a:lnTo>
                        <a:lnTo>
                          <a:pt x="14" y="16"/>
                        </a:lnTo>
                        <a:lnTo>
                          <a:pt x="16" y="14"/>
                        </a:lnTo>
                        <a:lnTo>
                          <a:pt x="16" y="10"/>
                        </a:lnTo>
                        <a:lnTo>
                          <a:pt x="16" y="6"/>
                        </a:lnTo>
                        <a:lnTo>
                          <a:pt x="16" y="4"/>
                        </a:lnTo>
                        <a:lnTo>
                          <a:pt x="12" y="2"/>
                        </a:lnTo>
                        <a:lnTo>
                          <a:pt x="10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06" name="Freeform 496"/>
                  <p:cNvSpPr>
                    <a:spLocks/>
                  </p:cNvSpPr>
                  <p:nvPr/>
                </p:nvSpPr>
                <p:spPr bwMode="auto">
                  <a:xfrm>
                    <a:off x="2050" y="3812"/>
                    <a:ext cx="14" cy="14"/>
                  </a:xfrm>
                  <a:custGeom>
                    <a:avLst/>
                    <a:gdLst>
                      <a:gd name="T0" fmla="*/ 14 w 14"/>
                      <a:gd name="T1" fmla="*/ 6 h 14"/>
                      <a:gd name="T2" fmla="*/ 14 w 14"/>
                      <a:gd name="T3" fmla="*/ 6 h 14"/>
                      <a:gd name="T4" fmla="*/ 12 w 14"/>
                      <a:gd name="T5" fmla="*/ 10 h 14"/>
                      <a:gd name="T6" fmla="*/ 8 w 14"/>
                      <a:gd name="T7" fmla="*/ 14 h 14"/>
                      <a:gd name="T8" fmla="*/ 8 w 14"/>
                      <a:gd name="T9" fmla="*/ 14 h 14"/>
                      <a:gd name="T10" fmla="*/ 4 w 14"/>
                      <a:gd name="T11" fmla="*/ 12 h 14"/>
                      <a:gd name="T12" fmla="*/ 0 w 14"/>
                      <a:gd name="T13" fmla="*/ 8 h 14"/>
                      <a:gd name="T14" fmla="*/ 0 w 14"/>
                      <a:gd name="T15" fmla="*/ 8 h 14"/>
                      <a:gd name="T16" fmla="*/ 2 w 14"/>
                      <a:gd name="T17" fmla="*/ 4 h 14"/>
                      <a:gd name="T18" fmla="*/ 6 w 14"/>
                      <a:gd name="T19" fmla="*/ 0 h 14"/>
                      <a:gd name="T20" fmla="*/ 6 w 14"/>
                      <a:gd name="T21" fmla="*/ 0 h 14"/>
                      <a:gd name="T22" fmla="*/ 10 w 14"/>
                      <a:gd name="T23" fmla="*/ 0 h 14"/>
                      <a:gd name="T24" fmla="*/ 14 w 14"/>
                      <a:gd name="T25" fmla="*/ 6 h 14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14"/>
                      <a:gd name="T40" fmla="*/ 0 h 14"/>
                      <a:gd name="T41" fmla="*/ 14 w 14"/>
                      <a:gd name="T42" fmla="*/ 14 h 14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14" h="14">
                        <a:moveTo>
                          <a:pt x="14" y="6"/>
                        </a:moveTo>
                        <a:lnTo>
                          <a:pt x="14" y="6"/>
                        </a:lnTo>
                        <a:lnTo>
                          <a:pt x="12" y="10"/>
                        </a:lnTo>
                        <a:lnTo>
                          <a:pt x="8" y="14"/>
                        </a:lnTo>
                        <a:lnTo>
                          <a:pt x="4" y="12"/>
                        </a:lnTo>
                        <a:lnTo>
                          <a:pt x="0" y="8"/>
                        </a:lnTo>
                        <a:lnTo>
                          <a:pt x="2" y="4"/>
                        </a:lnTo>
                        <a:lnTo>
                          <a:pt x="6" y="0"/>
                        </a:lnTo>
                        <a:lnTo>
                          <a:pt x="10" y="0"/>
                        </a:lnTo>
                        <a:lnTo>
                          <a:pt x="14" y="6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07" name="Freeform 497"/>
                  <p:cNvSpPr>
                    <a:spLocks noEditPoints="1"/>
                  </p:cNvSpPr>
                  <p:nvPr/>
                </p:nvSpPr>
                <p:spPr bwMode="auto">
                  <a:xfrm>
                    <a:off x="2070" y="4118"/>
                    <a:ext cx="16" cy="16"/>
                  </a:xfrm>
                  <a:custGeom>
                    <a:avLst/>
                    <a:gdLst>
                      <a:gd name="T0" fmla="*/ 6 w 16"/>
                      <a:gd name="T1" fmla="*/ 0 h 16"/>
                      <a:gd name="T2" fmla="*/ 6 w 16"/>
                      <a:gd name="T3" fmla="*/ 0 h 16"/>
                      <a:gd name="T4" fmla="*/ 4 w 16"/>
                      <a:gd name="T5" fmla="*/ 2 h 16"/>
                      <a:gd name="T6" fmla="*/ 2 w 16"/>
                      <a:gd name="T7" fmla="*/ 4 h 16"/>
                      <a:gd name="T8" fmla="*/ 0 w 16"/>
                      <a:gd name="T9" fmla="*/ 6 h 16"/>
                      <a:gd name="T10" fmla="*/ 0 w 16"/>
                      <a:gd name="T11" fmla="*/ 10 h 16"/>
                      <a:gd name="T12" fmla="*/ 0 w 16"/>
                      <a:gd name="T13" fmla="*/ 10 h 16"/>
                      <a:gd name="T14" fmla="*/ 2 w 16"/>
                      <a:gd name="T15" fmla="*/ 12 h 16"/>
                      <a:gd name="T16" fmla="*/ 4 w 16"/>
                      <a:gd name="T17" fmla="*/ 14 h 16"/>
                      <a:gd name="T18" fmla="*/ 6 w 16"/>
                      <a:gd name="T19" fmla="*/ 16 h 16"/>
                      <a:gd name="T20" fmla="*/ 10 w 16"/>
                      <a:gd name="T21" fmla="*/ 16 h 16"/>
                      <a:gd name="T22" fmla="*/ 10 w 16"/>
                      <a:gd name="T23" fmla="*/ 16 h 16"/>
                      <a:gd name="T24" fmla="*/ 12 w 16"/>
                      <a:gd name="T25" fmla="*/ 14 h 16"/>
                      <a:gd name="T26" fmla="*/ 14 w 16"/>
                      <a:gd name="T27" fmla="*/ 12 h 16"/>
                      <a:gd name="T28" fmla="*/ 16 w 16"/>
                      <a:gd name="T29" fmla="*/ 10 h 16"/>
                      <a:gd name="T30" fmla="*/ 16 w 16"/>
                      <a:gd name="T31" fmla="*/ 6 h 16"/>
                      <a:gd name="T32" fmla="*/ 16 w 16"/>
                      <a:gd name="T33" fmla="*/ 6 h 16"/>
                      <a:gd name="T34" fmla="*/ 14 w 16"/>
                      <a:gd name="T35" fmla="*/ 4 h 16"/>
                      <a:gd name="T36" fmla="*/ 12 w 16"/>
                      <a:gd name="T37" fmla="*/ 0 h 16"/>
                      <a:gd name="T38" fmla="*/ 10 w 16"/>
                      <a:gd name="T39" fmla="*/ 0 h 16"/>
                      <a:gd name="T40" fmla="*/ 6 w 16"/>
                      <a:gd name="T41" fmla="*/ 0 h 16"/>
                      <a:gd name="T42" fmla="*/ 14 w 16"/>
                      <a:gd name="T43" fmla="*/ 6 h 16"/>
                      <a:gd name="T44" fmla="*/ 14 w 16"/>
                      <a:gd name="T45" fmla="*/ 6 h 16"/>
                      <a:gd name="T46" fmla="*/ 14 w 16"/>
                      <a:gd name="T47" fmla="*/ 12 h 16"/>
                      <a:gd name="T48" fmla="*/ 10 w 16"/>
                      <a:gd name="T49" fmla="*/ 14 h 16"/>
                      <a:gd name="T50" fmla="*/ 10 w 16"/>
                      <a:gd name="T51" fmla="*/ 14 h 16"/>
                      <a:gd name="T52" fmla="*/ 4 w 16"/>
                      <a:gd name="T53" fmla="*/ 14 h 16"/>
                      <a:gd name="T54" fmla="*/ 2 w 16"/>
                      <a:gd name="T55" fmla="*/ 10 h 16"/>
                      <a:gd name="T56" fmla="*/ 2 w 16"/>
                      <a:gd name="T57" fmla="*/ 10 h 16"/>
                      <a:gd name="T58" fmla="*/ 2 w 16"/>
                      <a:gd name="T59" fmla="*/ 4 h 16"/>
                      <a:gd name="T60" fmla="*/ 6 w 16"/>
                      <a:gd name="T61" fmla="*/ 2 h 16"/>
                      <a:gd name="T62" fmla="*/ 6 w 16"/>
                      <a:gd name="T63" fmla="*/ 2 h 16"/>
                      <a:gd name="T64" fmla="*/ 12 w 16"/>
                      <a:gd name="T65" fmla="*/ 2 h 16"/>
                      <a:gd name="T66" fmla="*/ 14 w 16"/>
                      <a:gd name="T67" fmla="*/ 6 h 1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16"/>
                      <a:gd name="T103" fmla="*/ 0 h 16"/>
                      <a:gd name="T104" fmla="*/ 16 w 16"/>
                      <a:gd name="T105" fmla="*/ 16 h 16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16" h="16">
                        <a:moveTo>
                          <a:pt x="6" y="0"/>
                        </a:moveTo>
                        <a:lnTo>
                          <a:pt x="6" y="0"/>
                        </a:lnTo>
                        <a:lnTo>
                          <a:pt x="4" y="2"/>
                        </a:lnTo>
                        <a:lnTo>
                          <a:pt x="2" y="4"/>
                        </a:lnTo>
                        <a:lnTo>
                          <a:pt x="0" y="6"/>
                        </a:lnTo>
                        <a:lnTo>
                          <a:pt x="0" y="10"/>
                        </a:lnTo>
                        <a:lnTo>
                          <a:pt x="2" y="12"/>
                        </a:lnTo>
                        <a:lnTo>
                          <a:pt x="4" y="14"/>
                        </a:lnTo>
                        <a:lnTo>
                          <a:pt x="6" y="16"/>
                        </a:lnTo>
                        <a:lnTo>
                          <a:pt x="10" y="16"/>
                        </a:lnTo>
                        <a:lnTo>
                          <a:pt x="12" y="14"/>
                        </a:lnTo>
                        <a:lnTo>
                          <a:pt x="14" y="12"/>
                        </a:lnTo>
                        <a:lnTo>
                          <a:pt x="16" y="10"/>
                        </a:lnTo>
                        <a:lnTo>
                          <a:pt x="16" y="6"/>
                        </a:lnTo>
                        <a:lnTo>
                          <a:pt x="14" y="4"/>
                        </a:lnTo>
                        <a:lnTo>
                          <a:pt x="12" y="0"/>
                        </a:lnTo>
                        <a:lnTo>
                          <a:pt x="10" y="0"/>
                        </a:lnTo>
                        <a:lnTo>
                          <a:pt x="6" y="0"/>
                        </a:lnTo>
                        <a:close/>
                        <a:moveTo>
                          <a:pt x="14" y="6"/>
                        </a:moveTo>
                        <a:lnTo>
                          <a:pt x="14" y="6"/>
                        </a:lnTo>
                        <a:lnTo>
                          <a:pt x="14" y="12"/>
                        </a:lnTo>
                        <a:lnTo>
                          <a:pt x="10" y="14"/>
                        </a:lnTo>
                        <a:lnTo>
                          <a:pt x="4" y="14"/>
                        </a:lnTo>
                        <a:lnTo>
                          <a:pt x="2" y="10"/>
                        </a:lnTo>
                        <a:lnTo>
                          <a:pt x="2" y="4"/>
                        </a:lnTo>
                        <a:lnTo>
                          <a:pt x="6" y="2"/>
                        </a:lnTo>
                        <a:lnTo>
                          <a:pt x="12" y="2"/>
                        </a:lnTo>
                        <a:lnTo>
                          <a:pt x="14" y="6"/>
                        </a:lnTo>
                        <a:close/>
                      </a:path>
                    </a:pathLst>
                  </a:custGeom>
                  <a:solidFill>
                    <a:srgbClr val="9AB0C6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08" name="Freeform 498"/>
                  <p:cNvSpPr>
                    <a:spLocks/>
                  </p:cNvSpPr>
                  <p:nvPr/>
                </p:nvSpPr>
                <p:spPr bwMode="auto">
                  <a:xfrm>
                    <a:off x="2070" y="4118"/>
                    <a:ext cx="16" cy="16"/>
                  </a:xfrm>
                  <a:custGeom>
                    <a:avLst/>
                    <a:gdLst>
                      <a:gd name="T0" fmla="*/ 6 w 16"/>
                      <a:gd name="T1" fmla="*/ 0 h 16"/>
                      <a:gd name="T2" fmla="*/ 6 w 16"/>
                      <a:gd name="T3" fmla="*/ 0 h 16"/>
                      <a:gd name="T4" fmla="*/ 4 w 16"/>
                      <a:gd name="T5" fmla="*/ 2 h 16"/>
                      <a:gd name="T6" fmla="*/ 2 w 16"/>
                      <a:gd name="T7" fmla="*/ 4 h 16"/>
                      <a:gd name="T8" fmla="*/ 0 w 16"/>
                      <a:gd name="T9" fmla="*/ 6 h 16"/>
                      <a:gd name="T10" fmla="*/ 0 w 16"/>
                      <a:gd name="T11" fmla="*/ 10 h 16"/>
                      <a:gd name="T12" fmla="*/ 0 w 16"/>
                      <a:gd name="T13" fmla="*/ 10 h 16"/>
                      <a:gd name="T14" fmla="*/ 2 w 16"/>
                      <a:gd name="T15" fmla="*/ 12 h 16"/>
                      <a:gd name="T16" fmla="*/ 4 w 16"/>
                      <a:gd name="T17" fmla="*/ 14 h 16"/>
                      <a:gd name="T18" fmla="*/ 6 w 16"/>
                      <a:gd name="T19" fmla="*/ 16 h 16"/>
                      <a:gd name="T20" fmla="*/ 10 w 16"/>
                      <a:gd name="T21" fmla="*/ 16 h 16"/>
                      <a:gd name="T22" fmla="*/ 10 w 16"/>
                      <a:gd name="T23" fmla="*/ 16 h 16"/>
                      <a:gd name="T24" fmla="*/ 12 w 16"/>
                      <a:gd name="T25" fmla="*/ 14 h 16"/>
                      <a:gd name="T26" fmla="*/ 14 w 16"/>
                      <a:gd name="T27" fmla="*/ 12 h 16"/>
                      <a:gd name="T28" fmla="*/ 16 w 16"/>
                      <a:gd name="T29" fmla="*/ 10 h 16"/>
                      <a:gd name="T30" fmla="*/ 16 w 16"/>
                      <a:gd name="T31" fmla="*/ 6 h 16"/>
                      <a:gd name="T32" fmla="*/ 16 w 16"/>
                      <a:gd name="T33" fmla="*/ 6 h 16"/>
                      <a:gd name="T34" fmla="*/ 14 w 16"/>
                      <a:gd name="T35" fmla="*/ 4 h 16"/>
                      <a:gd name="T36" fmla="*/ 12 w 16"/>
                      <a:gd name="T37" fmla="*/ 0 h 16"/>
                      <a:gd name="T38" fmla="*/ 10 w 16"/>
                      <a:gd name="T39" fmla="*/ 0 h 16"/>
                      <a:gd name="T40" fmla="*/ 6 w 16"/>
                      <a:gd name="T41" fmla="*/ 0 h 1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6"/>
                      <a:gd name="T64" fmla="*/ 0 h 16"/>
                      <a:gd name="T65" fmla="*/ 16 w 16"/>
                      <a:gd name="T66" fmla="*/ 16 h 1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6" h="16">
                        <a:moveTo>
                          <a:pt x="6" y="0"/>
                        </a:moveTo>
                        <a:lnTo>
                          <a:pt x="6" y="0"/>
                        </a:lnTo>
                        <a:lnTo>
                          <a:pt x="4" y="2"/>
                        </a:lnTo>
                        <a:lnTo>
                          <a:pt x="2" y="4"/>
                        </a:lnTo>
                        <a:lnTo>
                          <a:pt x="0" y="6"/>
                        </a:lnTo>
                        <a:lnTo>
                          <a:pt x="0" y="10"/>
                        </a:lnTo>
                        <a:lnTo>
                          <a:pt x="2" y="12"/>
                        </a:lnTo>
                        <a:lnTo>
                          <a:pt x="4" y="14"/>
                        </a:lnTo>
                        <a:lnTo>
                          <a:pt x="6" y="16"/>
                        </a:lnTo>
                        <a:lnTo>
                          <a:pt x="10" y="16"/>
                        </a:lnTo>
                        <a:lnTo>
                          <a:pt x="12" y="14"/>
                        </a:lnTo>
                        <a:lnTo>
                          <a:pt x="14" y="12"/>
                        </a:lnTo>
                        <a:lnTo>
                          <a:pt x="16" y="10"/>
                        </a:lnTo>
                        <a:lnTo>
                          <a:pt x="16" y="6"/>
                        </a:lnTo>
                        <a:lnTo>
                          <a:pt x="14" y="4"/>
                        </a:lnTo>
                        <a:lnTo>
                          <a:pt x="12" y="0"/>
                        </a:lnTo>
                        <a:lnTo>
                          <a:pt x="10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09" name="Freeform 499"/>
                  <p:cNvSpPr>
                    <a:spLocks/>
                  </p:cNvSpPr>
                  <p:nvPr/>
                </p:nvSpPr>
                <p:spPr bwMode="auto">
                  <a:xfrm>
                    <a:off x="2072" y="4120"/>
                    <a:ext cx="12" cy="12"/>
                  </a:xfrm>
                  <a:custGeom>
                    <a:avLst/>
                    <a:gdLst>
                      <a:gd name="T0" fmla="*/ 12 w 12"/>
                      <a:gd name="T1" fmla="*/ 4 h 12"/>
                      <a:gd name="T2" fmla="*/ 12 w 12"/>
                      <a:gd name="T3" fmla="*/ 4 h 12"/>
                      <a:gd name="T4" fmla="*/ 12 w 12"/>
                      <a:gd name="T5" fmla="*/ 10 h 12"/>
                      <a:gd name="T6" fmla="*/ 8 w 12"/>
                      <a:gd name="T7" fmla="*/ 12 h 12"/>
                      <a:gd name="T8" fmla="*/ 8 w 12"/>
                      <a:gd name="T9" fmla="*/ 12 h 12"/>
                      <a:gd name="T10" fmla="*/ 2 w 12"/>
                      <a:gd name="T11" fmla="*/ 12 h 12"/>
                      <a:gd name="T12" fmla="*/ 0 w 12"/>
                      <a:gd name="T13" fmla="*/ 8 h 12"/>
                      <a:gd name="T14" fmla="*/ 0 w 12"/>
                      <a:gd name="T15" fmla="*/ 8 h 12"/>
                      <a:gd name="T16" fmla="*/ 0 w 12"/>
                      <a:gd name="T17" fmla="*/ 2 h 12"/>
                      <a:gd name="T18" fmla="*/ 4 w 12"/>
                      <a:gd name="T19" fmla="*/ 0 h 12"/>
                      <a:gd name="T20" fmla="*/ 4 w 12"/>
                      <a:gd name="T21" fmla="*/ 0 h 12"/>
                      <a:gd name="T22" fmla="*/ 10 w 12"/>
                      <a:gd name="T23" fmla="*/ 0 h 12"/>
                      <a:gd name="T24" fmla="*/ 12 w 12"/>
                      <a:gd name="T25" fmla="*/ 4 h 12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12"/>
                      <a:gd name="T40" fmla="*/ 0 h 12"/>
                      <a:gd name="T41" fmla="*/ 12 w 12"/>
                      <a:gd name="T42" fmla="*/ 12 h 12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12" h="12">
                        <a:moveTo>
                          <a:pt x="12" y="4"/>
                        </a:moveTo>
                        <a:lnTo>
                          <a:pt x="12" y="4"/>
                        </a:lnTo>
                        <a:lnTo>
                          <a:pt x="12" y="10"/>
                        </a:lnTo>
                        <a:lnTo>
                          <a:pt x="8" y="12"/>
                        </a:lnTo>
                        <a:lnTo>
                          <a:pt x="2" y="12"/>
                        </a:lnTo>
                        <a:lnTo>
                          <a:pt x="0" y="8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lnTo>
                          <a:pt x="10" y="0"/>
                        </a:lnTo>
                        <a:lnTo>
                          <a:pt x="12" y="4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10" name="Freeform 500"/>
                  <p:cNvSpPr>
                    <a:spLocks/>
                  </p:cNvSpPr>
                  <p:nvPr/>
                </p:nvSpPr>
                <p:spPr bwMode="auto">
                  <a:xfrm>
                    <a:off x="2418" y="3798"/>
                    <a:ext cx="98" cy="154"/>
                  </a:xfrm>
                  <a:custGeom>
                    <a:avLst/>
                    <a:gdLst>
                      <a:gd name="T0" fmla="*/ 48 w 98"/>
                      <a:gd name="T1" fmla="*/ 0 h 154"/>
                      <a:gd name="T2" fmla="*/ 48 w 98"/>
                      <a:gd name="T3" fmla="*/ 0 h 154"/>
                      <a:gd name="T4" fmla="*/ 58 w 98"/>
                      <a:gd name="T5" fmla="*/ 4 h 154"/>
                      <a:gd name="T6" fmla="*/ 76 w 98"/>
                      <a:gd name="T7" fmla="*/ 14 h 154"/>
                      <a:gd name="T8" fmla="*/ 86 w 98"/>
                      <a:gd name="T9" fmla="*/ 20 h 154"/>
                      <a:gd name="T10" fmla="*/ 92 w 98"/>
                      <a:gd name="T11" fmla="*/ 30 h 154"/>
                      <a:gd name="T12" fmla="*/ 98 w 98"/>
                      <a:gd name="T13" fmla="*/ 40 h 154"/>
                      <a:gd name="T14" fmla="*/ 98 w 98"/>
                      <a:gd name="T15" fmla="*/ 46 h 154"/>
                      <a:gd name="T16" fmla="*/ 96 w 98"/>
                      <a:gd name="T17" fmla="*/ 52 h 154"/>
                      <a:gd name="T18" fmla="*/ 86 w 98"/>
                      <a:gd name="T19" fmla="*/ 86 h 154"/>
                      <a:gd name="T20" fmla="*/ 86 w 98"/>
                      <a:gd name="T21" fmla="*/ 86 h 154"/>
                      <a:gd name="T22" fmla="*/ 90 w 98"/>
                      <a:gd name="T23" fmla="*/ 92 h 154"/>
                      <a:gd name="T24" fmla="*/ 94 w 98"/>
                      <a:gd name="T25" fmla="*/ 106 h 154"/>
                      <a:gd name="T26" fmla="*/ 96 w 98"/>
                      <a:gd name="T27" fmla="*/ 114 h 154"/>
                      <a:gd name="T28" fmla="*/ 94 w 98"/>
                      <a:gd name="T29" fmla="*/ 124 h 154"/>
                      <a:gd name="T30" fmla="*/ 92 w 98"/>
                      <a:gd name="T31" fmla="*/ 130 h 154"/>
                      <a:gd name="T32" fmla="*/ 86 w 98"/>
                      <a:gd name="T33" fmla="*/ 136 h 154"/>
                      <a:gd name="T34" fmla="*/ 86 w 98"/>
                      <a:gd name="T35" fmla="*/ 136 h 154"/>
                      <a:gd name="T36" fmla="*/ 66 w 98"/>
                      <a:gd name="T37" fmla="*/ 146 h 154"/>
                      <a:gd name="T38" fmla="*/ 54 w 98"/>
                      <a:gd name="T39" fmla="*/ 150 h 154"/>
                      <a:gd name="T40" fmla="*/ 42 w 98"/>
                      <a:gd name="T41" fmla="*/ 154 h 154"/>
                      <a:gd name="T42" fmla="*/ 30 w 98"/>
                      <a:gd name="T43" fmla="*/ 154 h 154"/>
                      <a:gd name="T44" fmla="*/ 18 w 98"/>
                      <a:gd name="T45" fmla="*/ 152 h 154"/>
                      <a:gd name="T46" fmla="*/ 14 w 98"/>
                      <a:gd name="T47" fmla="*/ 150 h 154"/>
                      <a:gd name="T48" fmla="*/ 10 w 98"/>
                      <a:gd name="T49" fmla="*/ 146 h 154"/>
                      <a:gd name="T50" fmla="*/ 6 w 98"/>
                      <a:gd name="T51" fmla="*/ 142 h 154"/>
                      <a:gd name="T52" fmla="*/ 2 w 98"/>
                      <a:gd name="T53" fmla="*/ 136 h 154"/>
                      <a:gd name="T54" fmla="*/ 2 w 98"/>
                      <a:gd name="T55" fmla="*/ 136 h 154"/>
                      <a:gd name="T56" fmla="*/ 2 w 98"/>
                      <a:gd name="T57" fmla="*/ 128 h 154"/>
                      <a:gd name="T58" fmla="*/ 0 w 98"/>
                      <a:gd name="T59" fmla="*/ 120 h 154"/>
                      <a:gd name="T60" fmla="*/ 4 w 98"/>
                      <a:gd name="T61" fmla="*/ 100 h 154"/>
                      <a:gd name="T62" fmla="*/ 12 w 98"/>
                      <a:gd name="T63" fmla="*/ 78 h 154"/>
                      <a:gd name="T64" fmla="*/ 20 w 98"/>
                      <a:gd name="T65" fmla="*/ 56 h 154"/>
                      <a:gd name="T66" fmla="*/ 40 w 98"/>
                      <a:gd name="T67" fmla="*/ 16 h 154"/>
                      <a:gd name="T68" fmla="*/ 48 w 98"/>
                      <a:gd name="T69" fmla="*/ 0 h 154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98"/>
                      <a:gd name="T106" fmla="*/ 0 h 154"/>
                      <a:gd name="T107" fmla="*/ 98 w 98"/>
                      <a:gd name="T108" fmla="*/ 154 h 154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98" h="154">
                        <a:moveTo>
                          <a:pt x="48" y="0"/>
                        </a:moveTo>
                        <a:lnTo>
                          <a:pt x="48" y="0"/>
                        </a:lnTo>
                        <a:lnTo>
                          <a:pt x="58" y="4"/>
                        </a:lnTo>
                        <a:lnTo>
                          <a:pt x="76" y="14"/>
                        </a:lnTo>
                        <a:lnTo>
                          <a:pt x="86" y="20"/>
                        </a:lnTo>
                        <a:lnTo>
                          <a:pt x="92" y="30"/>
                        </a:lnTo>
                        <a:lnTo>
                          <a:pt x="98" y="40"/>
                        </a:lnTo>
                        <a:lnTo>
                          <a:pt x="98" y="46"/>
                        </a:lnTo>
                        <a:lnTo>
                          <a:pt x="96" y="52"/>
                        </a:lnTo>
                        <a:lnTo>
                          <a:pt x="86" y="86"/>
                        </a:lnTo>
                        <a:lnTo>
                          <a:pt x="90" y="92"/>
                        </a:lnTo>
                        <a:lnTo>
                          <a:pt x="94" y="106"/>
                        </a:lnTo>
                        <a:lnTo>
                          <a:pt x="96" y="114"/>
                        </a:lnTo>
                        <a:lnTo>
                          <a:pt x="94" y="124"/>
                        </a:lnTo>
                        <a:lnTo>
                          <a:pt x="92" y="130"/>
                        </a:lnTo>
                        <a:lnTo>
                          <a:pt x="86" y="136"/>
                        </a:lnTo>
                        <a:lnTo>
                          <a:pt x="66" y="146"/>
                        </a:lnTo>
                        <a:lnTo>
                          <a:pt x="54" y="150"/>
                        </a:lnTo>
                        <a:lnTo>
                          <a:pt x="42" y="154"/>
                        </a:lnTo>
                        <a:lnTo>
                          <a:pt x="30" y="154"/>
                        </a:lnTo>
                        <a:lnTo>
                          <a:pt x="18" y="152"/>
                        </a:lnTo>
                        <a:lnTo>
                          <a:pt x="14" y="150"/>
                        </a:lnTo>
                        <a:lnTo>
                          <a:pt x="10" y="146"/>
                        </a:lnTo>
                        <a:lnTo>
                          <a:pt x="6" y="142"/>
                        </a:lnTo>
                        <a:lnTo>
                          <a:pt x="2" y="136"/>
                        </a:lnTo>
                        <a:lnTo>
                          <a:pt x="2" y="128"/>
                        </a:lnTo>
                        <a:lnTo>
                          <a:pt x="0" y="120"/>
                        </a:lnTo>
                        <a:lnTo>
                          <a:pt x="4" y="100"/>
                        </a:lnTo>
                        <a:lnTo>
                          <a:pt x="12" y="78"/>
                        </a:lnTo>
                        <a:lnTo>
                          <a:pt x="20" y="56"/>
                        </a:lnTo>
                        <a:lnTo>
                          <a:pt x="40" y="16"/>
                        </a:lnTo>
                        <a:lnTo>
                          <a:pt x="48" y="0"/>
                        </a:lnTo>
                        <a:close/>
                      </a:path>
                    </a:pathLst>
                  </a:custGeom>
                  <a:solidFill>
                    <a:srgbClr val="EB9E5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11" name="Freeform 501"/>
                  <p:cNvSpPr>
                    <a:spLocks/>
                  </p:cNvSpPr>
                  <p:nvPr/>
                </p:nvSpPr>
                <p:spPr bwMode="auto">
                  <a:xfrm>
                    <a:off x="2418" y="3798"/>
                    <a:ext cx="98" cy="154"/>
                  </a:xfrm>
                  <a:custGeom>
                    <a:avLst/>
                    <a:gdLst>
                      <a:gd name="T0" fmla="*/ 48 w 98"/>
                      <a:gd name="T1" fmla="*/ 0 h 154"/>
                      <a:gd name="T2" fmla="*/ 48 w 98"/>
                      <a:gd name="T3" fmla="*/ 0 h 154"/>
                      <a:gd name="T4" fmla="*/ 58 w 98"/>
                      <a:gd name="T5" fmla="*/ 4 h 154"/>
                      <a:gd name="T6" fmla="*/ 76 w 98"/>
                      <a:gd name="T7" fmla="*/ 14 h 154"/>
                      <a:gd name="T8" fmla="*/ 86 w 98"/>
                      <a:gd name="T9" fmla="*/ 20 h 154"/>
                      <a:gd name="T10" fmla="*/ 92 w 98"/>
                      <a:gd name="T11" fmla="*/ 30 h 154"/>
                      <a:gd name="T12" fmla="*/ 98 w 98"/>
                      <a:gd name="T13" fmla="*/ 40 h 154"/>
                      <a:gd name="T14" fmla="*/ 98 w 98"/>
                      <a:gd name="T15" fmla="*/ 46 h 154"/>
                      <a:gd name="T16" fmla="*/ 96 w 98"/>
                      <a:gd name="T17" fmla="*/ 52 h 154"/>
                      <a:gd name="T18" fmla="*/ 86 w 98"/>
                      <a:gd name="T19" fmla="*/ 86 h 154"/>
                      <a:gd name="T20" fmla="*/ 86 w 98"/>
                      <a:gd name="T21" fmla="*/ 86 h 154"/>
                      <a:gd name="T22" fmla="*/ 90 w 98"/>
                      <a:gd name="T23" fmla="*/ 92 h 154"/>
                      <a:gd name="T24" fmla="*/ 94 w 98"/>
                      <a:gd name="T25" fmla="*/ 106 h 154"/>
                      <a:gd name="T26" fmla="*/ 96 w 98"/>
                      <a:gd name="T27" fmla="*/ 114 h 154"/>
                      <a:gd name="T28" fmla="*/ 94 w 98"/>
                      <a:gd name="T29" fmla="*/ 124 h 154"/>
                      <a:gd name="T30" fmla="*/ 92 w 98"/>
                      <a:gd name="T31" fmla="*/ 130 h 154"/>
                      <a:gd name="T32" fmla="*/ 86 w 98"/>
                      <a:gd name="T33" fmla="*/ 136 h 154"/>
                      <a:gd name="T34" fmla="*/ 86 w 98"/>
                      <a:gd name="T35" fmla="*/ 136 h 154"/>
                      <a:gd name="T36" fmla="*/ 66 w 98"/>
                      <a:gd name="T37" fmla="*/ 146 h 154"/>
                      <a:gd name="T38" fmla="*/ 54 w 98"/>
                      <a:gd name="T39" fmla="*/ 150 h 154"/>
                      <a:gd name="T40" fmla="*/ 42 w 98"/>
                      <a:gd name="T41" fmla="*/ 154 h 154"/>
                      <a:gd name="T42" fmla="*/ 30 w 98"/>
                      <a:gd name="T43" fmla="*/ 154 h 154"/>
                      <a:gd name="T44" fmla="*/ 18 w 98"/>
                      <a:gd name="T45" fmla="*/ 152 h 154"/>
                      <a:gd name="T46" fmla="*/ 14 w 98"/>
                      <a:gd name="T47" fmla="*/ 150 h 154"/>
                      <a:gd name="T48" fmla="*/ 10 w 98"/>
                      <a:gd name="T49" fmla="*/ 146 h 154"/>
                      <a:gd name="T50" fmla="*/ 6 w 98"/>
                      <a:gd name="T51" fmla="*/ 142 h 154"/>
                      <a:gd name="T52" fmla="*/ 2 w 98"/>
                      <a:gd name="T53" fmla="*/ 136 h 154"/>
                      <a:gd name="T54" fmla="*/ 2 w 98"/>
                      <a:gd name="T55" fmla="*/ 136 h 154"/>
                      <a:gd name="T56" fmla="*/ 2 w 98"/>
                      <a:gd name="T57" fmla="*/ 128 h 154"/>
                      <a:gd name="T58" fmla="*/ 0 w 98"/>
                      <a:gd name="T59" fmla="*/ 120 h 154"/>
                      <a:gd name="T60" fmla="*/ 4 w 98"/>
                      <a:gd name="T61" fmla="*/ 100 h 154"/>
                      <a:gd name="T62" fmla="*/ 12 w 98"/>
                      <a:gd name="T63" fmla="*/ 78 h 154"/>
                      <a:gd name="T64" fmla="*/ 20 w 98"/>
                      <a:gd name="T65" fmla="*/ 56 h 154"/>
                      <a:gd name="T66" fmla="*/ 40 w 98"/>
                      <a:gd name="T67" fmla="*/ 16 h 154"/>
                      <a:gd name="T68" fmla="*/ 48 w 98"/>
                      <a:gd name="T69" fmla="*/ 0 h 154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98"/>
                      <a:gd name="T106" fmla="*/ 0 h 154"/>
                      <a:gd name="T107" fmla="*/ 98 w 98"/>
                      <a:gd name="T108" fmla="*/ 154 h 154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98" h="154">
                        <a:moveTo>
                          <a:pt x="48" y="0"/>
                        </a:moveTo>
                        <a:lnTo>
                          <a:pt x="48" y="0"/>
                        </a:lnTo>
                        <a:lnTo>
                          <a:pt x="58" y="4"/>
                        </a:lnTo>
                        <a:lnTo>
                          <a:pt x="76" y="14"/>
                        </a:lnTo>
                        <a:lnTo>
                          <a:pt x="86" y="20"/>
                        </a:lnTo>
                        <a:lnTo>
                          <a:pt x="92" y="30"/>
                        </a:lnTo>
                        <a:lnTo>
                          <a:pt x="98" y="40"/>
                        </a:lnTo>
                        <a:lnTo>
                          <a:pt x="98" y="46"/>
                        </a:lnTo>
                        <a:lnTo>
                          <a:pt x="96" y="52"/>
                        </a:lnTo>
                        <a:lnTo>
                          <a:pt x="86" y="86"/>
                        </a:lnTo>
                        <a:lnTo>
                          <a:pt x="90" y="92"/>
                        </a:lnTo>
                        <a:lnTo>
                          <a:pt x="94" y="106"/>
                        </a:lnTo>
                        <a:lnTo>
                          <a:pt x="96" y="114"/>
                        </a:lnTo>
                        <a:lnTo>
                          <a:pt x="94" y="124"/>
                        </a:lnTo>
                        <a:lnTo>
                          <a:pt x="92" y="130"/>
                        </a:lnTo>
                        <a:lnTo>
                          <a:pt x="86" y="136"/>
                        </a:lnTo>
                        <a:lnTo>
                          <a:pt x="66" y="146"/>
                        </a:lnTo>
                        <a:lnTo>
                          <a:pt x="54" y="150"/>
                        </a:lnTo>
                        <a:lnTo>
                          <a:pt x="42" y="154"/>
                        </a:lnTo>
                        <a:lnTo>
                          <a:pt x="30" y="154"/>
                        </a:lnTo>
                        <a:lnTo>
                          <a:pt x="18" y="152"/>
                        </a:lnTo>
                        <a:lnTo>
                          <a:pt x="14" y="150"/>
                        </a:lnTo>
                        <a:lnTo>
                          <a:pt x="10" y="146"/>
                        </a:lnTo>
                        <a:lnTo>
                          <a:pt x="6" y="142"/>
                        </a:lnTo>
                        <a:lnTo>
                          <a:pt x="2" y="136"/>
                        </a:lnTo>
                        <a:lnTo>
                          <a:pt x="2" y="128"/>
                        </a:lnTo>
                        <a:lnTo>
                          <a:pt x="0" y="120"/>
                        </a:lnTo>
                        <a:lnTo>
                          <a:pt x="4" y="100"/>
                        </a:lnTo>
                        <a:lnTo>
                          <a:pt x="12" y="78"/>
                        </a:lnTo>
                        <a:lnTo>
                          <a:pt x="20" y="56"/>
                        </a:lnTo>
                        <a:lnTo>
                          <a:pt x="40" y="16"/>
                        </a:lnTo>
                        <a:lnTo>
                          <a:pt x="48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12" name="Freeform 502"/>
                  <p:cNvSpPr>
                    <a:spLocks/>
                  </p:cNvSpPr>
                  <p:nvPr/>
                </p:nvSpPr>
                <p:spPr bwMode="auto">
                  <a:xfrm>
                    <a:off x="2144" y="3618"/>
                    <a:ext cx="392" cy="530"/>
                  </a:xfrm>
                  <a:custGeom>
                    <a:avLst/>
                    <a:gdLst>
                      <a:gd name="T0" fmla="*/ 312 w 392"/>
                      <a:gd name="T1" fmla="*/ 470 h 530"/>
                      <a:gd name="T2" fmla="*/ 312 w 392"/>
                      <a:gd name="T3" fmla="*/ 470 h 530"/>
                      <a:gd name="T4" fmla="*/ 308 w 392"/>
                      <a:gd name="T5" fmla="*/ 482 h 530"/>
                      <a:gd name="T6" fmla="*/ 302 w 392"/>
                      <a:gd name="T7" fmla="*/ 492 h 530"/>
                      <a:gd name="T8" fmla="*/ 294 w 392"/>
                      <a:gd name="T9" fmla="*/ 500 h 530"/>
                      <a:gd name="T10" fmla="*/ 288 w 392"/>
                      <a:gd name="T11" fmla="*/ 502 h 530"/>
                      <a:gd name="T12" fmla="*/ 284 w 392"/>
                      <a:gd name="T13" fmla="*/ 502 h 530"/>
                      <a:gd name="T14" fmla="*/ 16 w 392"/>
                      <a:gd name="T15" fmla="*/ 530 h 530"/>
                      <a:gd name="T16" fmla="*/ 16 w 392"/>
                      <a:gd name="T17" fmla="*/ 530 h 530"/>
                      <a:gd name="T18" fmla="*/ 8 w 392"/>
                      <a:gd name="T19" fmla="*/ 528 h 530"/>
                      <a:gd name="T20" fmla="*/ 4 w 392"/>
                      <a:gd name="T21" fmla="*/ 522 h 530"/>
                      <a:gd name="T22" fmla="*/ 0 w 392"/>
                      <a:gd name="T23" fmla="*/ 514 h 530"/>
                      <a:gd name="T24" fmla="*/ 0 w 392"/>
                      <a:gd name="T25" fmla="*/ 506 h 530"/>
                      <a:gd name="T26" fmla="*/ 84 w 392"/>
                      <a:gd name="T27" fmla="*/ 38 h 530"/>
                      <a:gd name="T28" fmla="*/ 84 w 392"/>
                      <a:gd name="T29" fmla="*/ 38 h 530"/>
                      <a:gd name="T30" fmla="*/ 86 w 392"/>
                      <a:gd name="T31" fmla="*/ 28 h 530"/>
                      <a:gd name="T32" fmla="*/ 92 w 392"/>
                      <a:gd name="T33" fmla="*/ 20 h 530"/>
                      <a:gd name="T34" fmla="*/ 100 w 392"/>
                      <a:gd name="T35" fmla="*/ 14 h 530"/>
                      <a:gd name="T36" fmla="*/ 108 w 392"/>
                      <a:gd name="T37" fmla="*/ 12 h 530"/>
                      <a:gd name="T38" fmla="*/ 376 w 392"/>
                      <a:gd name="T39" fmla="*/ 0 h 530"/>
                      <a:gd name="T40" fmla="*/ 376 w 392"/>
                      <a:gd name="T41" fmla="*/ 0 h 530"/>
                      <a:gd name="T42" fmla="*/ 384 w 392"/>
                      <a:gd name="T43" fmla="*/ 2 h 530"/>
                      <a:gd name="T44" fmla="*/ 390 w 392"/>
                      <a:gd name="T45" fmla="*/ 6 h 530"/>
                      <a:gd name="T46" fmla="*/ 392 w 392"/>
                      <a:gd name="T47" fmla="*/ 14 h 530"/>
                      <a:gd name="T48" fmla="*/ 392 w 392"/>
                      <a:gd name="T49" fmla="*/ 24 h 530"/>
                      <a:gd name="T50" fmla="*/ 312 w 392"/>
                      <a:gd name="T51" fmla="*/ 470 h 530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392"/>
                      <a:gd name="T79" fmla="*/ 0 h 530"/>
                      <a:gd name="T80" fmla="*/ 392 w 392"/>
                      <a:gd name="T81" fmla="*/ 530 h 530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392" h="530">
                        <a:moveTo>
                          <a:pt x="312" y="470"/>
                        </a:moveTo>
                        <a:lnTo>
                          <a:pt x="312" y="470"/>
                        </a:lnTo>
                        <a:lnTo>
                          <a:pt x="308" y="482"/>
                        </a:lnTo>
                        <a:lnTo>
                          <a:pt x="302" y="492"/>
                        </a:lnTo>
                        <a:lnTo>
                          <a:pt x="294" y="500"/>
                        </a:lnTo>
                        <a:lnTo>
                          <a:pt x="288" y="502"/>
                        </a:lnTo>
                        <a:lnTo>
                          <a:pt x="284" y="502"/>
                        </a:lnTo>
                        <a:lnTo>
                          <a:pt x="16" y="530"/>
                        </a:lnTo>
                        <a:lnTo>
                          <a:pt x="8" y="528"/>
                        </a:lnTo>
                        <a:lnTo>
                          <a:pt x="4" y="522"/>
                        </a:lnTo>
                        <a:lnTo>
                          <a:pt x="0" y="514"/>
                        </a:lnTo>
                        <a:lnTo>
                          <a:pt x="0" y="506"/>
                        </a:lnTo>
                        <a:lnTo>
                          <a:pt x="84" y="38"/>
                        </a:lnTo>
                        <a:lnTo>
                          <a:pt x="86" y="28"/>
                        </a:lnTo>
                        <a:lnTo>
                          <a:pt x="92" y="20"/>
                        </a:lnTo>
                        <a:lnTo>
                          <a:pt x="100" y="14"/>
                        </a:lnTo>
                        <a:lnTo>
                          <a:pt x="108" y="12"/>
                        </a:lnTo>
                        <a:lnTo>
                          <a:pt x="376" y="0"/>
                        </a:lnTo>
                        <a:lnTo>
                          <a:pt x="384" y="2"/>
                        </a:lnTo>
                        <a:lnTo>
                          <a:pt x="390" y="6"/>
                        </a:lnTo>
                        <a:lnTo>
                          <a:pt x="392" y="14"/>
                        </a:lnTo>
                        <a:lnTo>
                          <a:pt x="392" y="24"/>
                        </a:lnTo>
                        <a:lnTo>
                          <a:pt x="312" y="470"/>
                        </a:lnTo>
                        <a:close/>
                      </a:path>
                    </a:pathLst>
                  </a:custGeom>
                  <a:solidFill>
                    <a:srgbClr val="A06B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13" name="Freeform 503"/>
                  <p:cNvSpPr>
                    <a:spLocks/>
                  </p:cNvSpPr>
                  <p:nvPr/>
                </p:nvSpPr>
                <p:spPr bwMode="auto">
                  <a:xfrm>
                    <a:off x="2156" y="3616"/>
                    <a:ext cx="392" cy="528"/>
                  </a:xfrm>
                  <a:custGeom>
                    <a:avLst/>
                    <a:gdLst>
                      <a:gd name="T0" fmla="*/ 310 w 392"/>
                      <a:gd name="T1" fmla="*/ 470 h 528"/>
                      <a:gd name="T2" fmla="*/ 310 w 392"/>
                      <a:gd name="T3" fmla="*/ 470 h 528"/>
                      <a:gd name="T4" fmla="*/ 308 w 392"/>
                      <a:gd name="T5" fmla="*/ 480 h 528"/>
                      <a:gd name="T6" fmla="*/ 300 w 392"/>
                      <a:gd name="T7" fmla="*/ 492 h 528"/>
                      <a:gd name="T8" fmla="*/ 292 w 392"/>
                      <a:gd name="T9" fmla="*/ 500 h 528"/>
                      <a:gd name="T10" fmla="*/ 288 w 392"/>
                      <a:gd name="T11" fmla="*/ 502 h 528"/>
                      <a:gd name="T12" fmla="*/ 284 w 392"/>
                      <a:gd name="T13" fmla="*/ 502 h 528"/>
                      <a:gd name="T14" fmla="*/ 16 w 392"/>
                      <a:gd name="T15" fmla="*/ 528 h 528"/>
                      <a:gd name="T16" fmla="*/ 16 w 392"/>
                      <a:gd name="T17" fmla="*/ 528 h 528"/>
                      <a:gd name="T18" fmla="*/ 8 w 392"/>
                      <a:gd name="T19" fmla="*/ 528 h 528"/>
                      <a:gd name="T20" fmla="*/ 2 w 392"/>
                      <a:gd name="T21" fmla="*/ 522 h 528"/>
                      <a:gd name="T22" fmla="*/ 0 w 392"/>
                      <a:gd name="T23" fmla="*/ 514 h 528"/>
                      <a:gd name="T24" fmla="*/ 0 w 392"/>
                      <a:gd name="T25" fmla="*/ 504 h 528"/>
                      <a:gd name="T26" fmla="*/ 82 w 392"/>
                      <a:gd name="T27" fmla="*/ 36 h 528"/>
                      <a:gd name="T28" fmla="*/ 82 w 392"/>
                      <a:gd name="T29" fmla="*/ 36 h 528"/>
                      <a:gd name="T30" fmla="*/ 86 w 392"/>
                      <a:gd name="T31" fmla="*/ 28 h 528"/>
                      <a:gd name="T32" fmla="*/ 92 w 392"/>
                      <a:gd name="T33" fmla="*/ 18 h 528"/>
                      <a:gd name="T34" fmla="*/ 98 w 392"/>
                      <a:gd name="T35" fmla="*/ 14 h 528"/>
                      <a:gd name="T36" fmla="*/ 106 w 392"/>
                      <a:gd name="T37" fmla="*/ 12 h 528"/>
                      <a:gd name="T38" fmla="*/ 376 w 392"/>
                      <a:gd name="T39" fmla="*/ 0 h 528"/>
                      <a:gd name="T40" fmla="*/ 376 w 392"/>
                      <a:gd name="T41" fmla="*/ 0 h 528"/>
                      <a:gd name="T42" fmla="*/ 382 w 392"/>
                      <a:gd name="T43" fmla="*/ 0 h 528"/>
                      <a:gd name="T44" fmla="*/ 388 w 392"/>
                      <a:gd name="T45" fmla="*/ 6 h 528"/>
                      <a:gd name="T46" fmla="*/ 392 w 392"/>
                      <a:gd name="T47" fmla="*/ 14 h 528"/>
                      <a:gd name="T48" fmla="*/ 392 w 392"/>
                      <a:gd name="T49" fmla="*/ 24 h 528"/>
                      <a:gd name="T50" fmla="*/ 310 w 392"/>
                      <a:gd name="T51" fmla="*/ 470 h 528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392"/>
                      <a:gd name="T79" fmla="*/ 0 h 528"/>
                      <a:gd name="T80" fmla="*/ 392 w 392"/>
                      <a:gd name="T81" fmla="*/ 528 h 528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392" h="528">
                        <a:moveTo>
                          <a:pt x="310" y="470"/>
                        </a:moveTo>
                        <a:lnTo>
                          <a:pt x="310" y="470"/>
                        </a:lnTo>
                        <a:lnTo>
                          <a:pt x="308" y="480"/>
                        </a:lnTo>
                        <a:lnTo>
                          <a:pt x="300" y="492"/>
                        </a:lnTo>
                        <a:lnTo>
                          <a:pt x="292" y="500"/>
                        </a:lnTo>
                        <a:lnTo>
                          <a:pt x="288" y="502"/>
                        </a:lnTo>
                        <a:lnTo>
                          <a:pt x="284" y="502"/>
                        </a:lnTo>
                        <a:lnTo>
                          <a:pt x="16" y="528"/>
                        </a:lnTo>
                        <a:lnTo>
                          <a:pt x="8" y="528"/>
                        </a:lnTo>
                        <a:lnTo>
                          <a:pt x="2" y="522"/>
                        </a:lnTo>
                        <a:lnTo>
                          <a:pt x="0" y="514"/>
                        </a:lnTo>
                        <a:lnTo>
                          <a:pt x="0" y="504"/>
                        </a:lnTo>
                        <a:lnTo>
                          <a:pt x="82" y="36"/>
                        </a:lnTo>
                        <a:lnTo>
                          <a:pt x="86" y="28"/>
                        </a:lnTo>
                        <a:lnTo>
                          <a:pt x="92" y="18"/>
                        </a:lnTo>
                        <a:lnTo>
                          <a:pt x="98" y="14"/>
                        </a:lnTo>
                        <a:lnTo>
                          <a:pt x="106" y="12"/>
                        </a:lnTo>
                        <a:lnTo>
                          <a:pt x="376" y="0"/>
                        </a:lnTo>
                        <a:lnTo>
                          <a:pt x="382" y="0"/>
                        </a:lnTo>
                        <a:lnTo>
                          <a:pt x="388" y="6"/>
                        </a:lnTo>
                        <a:lnTo>
                          <a:pt x="392" y="14"/>
                        </a:lnTo>
                        <a:lnTo>
                          <a:pt x="392" y="24"/>
                        </a:lnTo>
                        <a:lnTo>
                          <a:pt x="310" y="470"/>
                        </a:lnTo>
                        <a:close/>
                      </a:path>
                    </a:pathLst>
                  </a:custGeom>
                  <a:solidFill>
                    <a:srgbClr val="80452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14" name="Freeform 504"/>
                  <p:cNvSpPr>
                    <a:spLocks noEditPoints="1"/>
                  </p:cNvSpPr>
                  <p:nvPr/>
                </p:nvSpPr>
                <p:spPr bwMode="auto">
                  <a:xfrm>
                    <a:off x="2394" y="3596"/>
                    <a:ext cx="12" cy="14"/>
                  </a:xfrm>
                  <a:custGeom>
                    <a:avLst/>
                    <a:gdLst>
                      <a:gd name="T0" fmla="*/ 4 w 12"/>
                      <a:gd name="T1" fmla="*/ 0 h 14"/>
                      <a:gd name="T2" fmla="*/ 4 w 12"/>
                      <a:gd name="T3" fmla="*/ 0 h 14"/>
                      <a:gd name="T4" fmla="*/ 0 w 12"/>
                      <a:gd name="T5" fmla="*/ 4 h 14"/>
                      <a:gd name="T6" fmla="*/ 0 w 12"/>
                      <a:gd name="T7" fmla="*/ 8 h 14"/>
                      <a:gd name="T8" fmla="*/ 0 w 12"/>
                      <a:gd name="T9" fmla="*/ 8 h 14"/>
                      <a:gd name="T10" fmla="*/ 2 w 12"/>
                      <a:gd name="T11" fmla="*/ 12 h 14"/>
                      <a:gd name="T12" fmla="*/ 8 w 12"/>
                      <a:gd name="T13" fmla="*/ 14 h 14"/>
                      <a:gd name="T14" fmla="*/ 8 w 12"/>
                      <a:gd name="T15" fmla="*/ 14 h 14"/>
                      <a:gd name="T16" fmla="*/ 12 w 12"/>
                      <a:gd name="T17" fmla="*/ 10 h 14"/>
                      <a:gd name="T18" fmla="*/ 12 w 12"/>
                      <a:gd name="T19" fmla="*/ 6 h 14"/>
                      <a:gd name="T20" fmla="*/ 12 w 12"/>
                      <a:gd name="T21" fmla="*/ 6 h 14"/>
                      <a:gd name="T22" fmla="*/ 10 w 12"/>
                      <a:gd name="T23" fmla="*/ 0 h 14"/>
                      <a:gd name="T24" fmla="*/ 4 w 12"/>
                      <a:gd name="T25" fmla="*/ 0 h 14"/>
                      <a:gd name="T26" fmla="*/ 10 w 12"/>
                      <a:gd name="T27" fmla="*/ 6 h 14"/>
                      <a:gd name="T28" fmla="*/ 10 w 12"/>
                      <a:gd name="T29" fmla="*/ 6 h 14"/>
                      <a:gd name="T30" fmla="*/ 10 w 12"/>
                      <a:gd name="T31" fmla="*/ 8 h 14"/>
                      <a:gd name="T32" fmla="*/ 8 w 12"/>
                      <a:gd name="T33" fmla="*/ 10 h 14"/>
                      <a:gd name="T34" fmla="*/ 8 w 12"/>
                      <a:gd name="T35" fmla="*/ 10 h 14"/>
                      <a:gd name="T36" fmla="*/ 4 w 12"/>
                      <a:gd name="T37" fmla="*/ 10 h 14"/>
                      <a:gd name="T38" fmla="*/ 2 w 12"/>
                      <a:gd name="T39" fmla="*/ 8 h 14"/>
                      <a:gd name="T40" fmla="*/ 2 w 12"/>
                      <a:gd name="T41" fmla="*/ 8 h 14"/>
                      <a:gd name="T42" fmla="*/ 4 w 12"/>
                      <a:gd name="T43" fmla="*/ 4 h 14"/>
                      <a:gd name="T44" fmla="*/ 6 w 12"/>
                      <a:gd name="T45" fmla="*/ 4 h 14"/>
                      <a:gd name="T46" fmla="*/ 6 w 12"/>
                      <a:gd name="T47" fmla="*/ 4 h 14"/>
                      <a:gd name="T48" fmla="*/ 8 w 12"/>
                      <a:gd name="T49" fmla="*/ 4 h 14"/>
                      <a:gd name="T50" fmla="*/ 10 w 12"/>
                      <a:gd name="T51" fmla="*/ 6 h 14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12"/>
                      <a:gd name="T79" fmla="*/ 0 h 14"/>
                      <a:gd name="T80" fmla="*/ 12 w 12"/>
                      <a:gd name="T81" fmla="*/ 14 h 14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12" h="14">
                        <a:moveTo>
                          <a:pt x="4" y="0"/>
                        </a:moveTo>
                        <a:lnTo>
                          <a:pt x="4" y="0"/>
                        </a:lnTo>
                        <a:lnTo>
                          <a:pt x="0" y="4"/>
                        </a:lnTo>
                        <a:lnTo>
                          <a:pt x="0" y="8"/>
                        </a:lnTo>
                        <a:lnTo>
                          <a:pt x="2" y="12"/>
                        </a:lnTo>
                        <a:lnTo>
                          <a:pt x="8" y="14"/>
                        </a:lnTo>
                        <a:lnTo>
                          <a:pt x="12" y="10"/>
                        </a:lnTo>
                        <a:lnTo>
                          <a:pt x="12" y="6"/>
                        </a:lnTo>
                        <a:lnTo>
                          <a:pt x="10" y="0"/>
                        </a:lnTo>
                        <a:lnTo>
                          <a:pt x="4" y="0"/>
                        </a:lnTo>
                        <a:close/>
                        <a:moveTo>
                          <a:pt x="10" y="6"/>
                        </a:moveTo>
                        <a:lnTo>
                          <a:pt x="10" y="6"/>
                        </a:lnTo>
                        <a:lnTo>
                          <a:pt x="10" y="8"/>
                        </a:lnTo>
                        <a:lnTo>
                          <a:pt x="8" y="10"/>
                        </a:lnTo>
                        <a:lnTo>
                          <a:pt x="4" y="10"/>
                        </a:lnTo>
                        <a:lnTo>
                          <a:pt x="2" y="8"/>
                        </a:lnTo>
                        <a:lnTo>
                          <a:pt x="4" y="4"/>
                        </a:lnTo>
                        <a:lnTo>
                          <a:pt x="6" y="4"/>
                        </a:lnTo>
                        <a:lnTo>
                          <a:pt x="8" y="4"/>
                        </a:lnTo>
                        <a:lnTo>
                          <a:pt x="10" y="6"/>
                        </a:lnTo>
                        <a:close/>
                      </a:path>
                    </a:pathLst>
                  </a:custGeom>
                  <a:solidFill>
                    <a:srgbClr val="858585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15" name="Freeform 505"/>
                  <p:cNvSpPr>
                    <a:spLocks/>
                  </p:cNvSpPr>
                  <p:nvPr/>
                </p:nvSpPr>
                <p:spPr bwMode="auto">
                  <a:xfrm>
                    <a:off x="2394" y="3596"/>
                    <a:ext cx="12" cy="14"/>
                  </a:xfrm>
                  <a:custGeom>
                    <a:avLst/>
                    <a:gdLst>
                      <a:gd name="T0" fmla="*/ 4 w 12"/>
                      <a:gd name="T1" fmla="*/ 0 h 14"/>
                      <a:gd name="T2" fmla="*/ 4 w 12"/>
                      <a:gd name="T3" fmla="*/ 0 h 14"/>
                      <a:gd name="T4" fmla="*/ 0 w 12"/>
                      <a:gd name="T5" fmla="*/ 4 h 14"/>
                      <a:gd name="T6" fmla="*/ 0 w 12"/>
                      <a:gd name="T7" fmla="*/ 8 h 14"/>
                      <a:gd name="T8" fmla="*/ 0 w 12"/>
                      <a:gd name="T9" fmla="*/ 8 h 14"/>
                      <a:gd name="T10" fmla="*/ 2 w 12"/>
                      <a:gd name="T11" fmla="*/ 12 h 14"/>
                      <a:gd name="T12" fmla="*/ 8 w 12"/>
                      <a:gd name="T13" fmla="*/ 14 h 14"/>
                      <a:gd name="T14" fmla="*/ 8 w 12"/>
                      <a:gd name="T15" fmla="*/ 14 h 14"/>
                      <a:gd name="T16" fmla="*/ 12 w 12"/>
                      <a:gd name="T17" fmla="*/ 10 h 14"/>
                      <a:gd name="T18" fmla="*/ 12 w 12"/>
                      <a:gd name="T19" fmla="*/ 6 h 14"/>
                      <a:gd name="T20" fmla="*/ 12 w 12"/>
                      <a:gd name="T21" fmla="*/ 6 h 14"/>
                      <a:gd name="T22" fmla="*/ 10 w 12"/>
                      <a:gd name="T23" fmla="*/ 0 h 14"/>
                      <a:gd name="T24" fmla="*/ 4 w 12"/>
                      <a:gd name="T25" fmla="*/ 0 h 14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12"/>
                      <a:gd name="T40" fmla="*/ 0 h 14"/>
                      <a:gd name="T41" fmla="*/ 12 w 12"/>
                      <a:gd name="T42" fmla="*/ 14 h 14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12" h="14">
                        <a:moveTo>
                          <a:pt x="4" y="0"/>
                        </a:moveTo>
                        <a:lnTo>
                          <a:pt x="4" y="0"/>
                        </a:lnTo>
                        <a:lnTo>
                          <a:pt x="0" y="4"/>
                        </a:lnTo>
                        <a:lnTo>
                          <a:pt x="0" y="8"/>
                        </a:lnTo>
                        <a:lnTo>
                          <a:pt x="2" y="12"/>
                        </a:lnTo>
                        <a:lnTo>
                          <a:pt x="8" y="14"/>
                        </a:lnTo>
                        <a:lnTo>
                          <a:pt x="12" y="10"/>
                        </a:lnTo>
                        <a:lnTo>
                          <a:pt x="12" y="6"/>
                        </a:lnTo>
                        <a:lnTo>
                          <a:pt x="10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16" name="Freeform 506"/>
                  <p:cNvSpPr>
                    <a:spLocks/>
                  </p:cNvSpPr>
                  <p:nvPr/>
                </p:nvSpPr>
                <p:spPr bwMode="auto">
                  <a:xfrm>
                    <a:off x="2396" y="3600"/>
                    <a:ext cx="8" cy="6"/>
                  </a:xfrm>
                  <a:custGeom>
                    <a:avLst/>
                    <a:gdLst>
                      <a:gd name="T0" fmla="*/ 8 w 8"/>
                      <a:gd name="T1" fmla="*/ 2 h 6"/>
                      <a:gd name="T2" fmla="*/ 8 w 8"/>
                      <a:gd name="T3" fmla="*/ 2 h 6"/>
                      <a:gd name="T4" fmla="*/ 8 w 8"/>
                      <a:gd name="T5" fmla="*/ 4 h 6"/>
                      <a:gd name="T6" fmla="*/ 6 w 8"/>
                      <a:gd name="T7" fmla="*/ 6 h 6"/>
                      <a:gd name="T8" fmla="*/ 6 w 8"/>
                      <a:gd name="T9" fmla="*/ 6 h 6"/>
                      <a:gd name="T10" fmla="*/ 2 w 8"/>
                      <a:gd name="T11" fmla="*/ 6 h 6"/>
                      <a:gd name="T12" fmla="*/ 0 w 8"/>
                      <a:gd name="T13" fmla="*/ 4 h 6"/>
                      <a:gd name="T14" fmla="*/ 0 w 8"/>
                      <a:gd name="T15" fmla="*/ 4 h 6"/>
                      <a:gd name="T16" fmla="*/ 2 w 8"/>
                      <a:gd name="T17" fmla="*/ 0 h 6"/>
                      <a:gd name="T18" fmla="*/ 4 w 8"/>
                      <a:gd name="T19" fmla="*/ 0 h 6"/>
                      <a:gd name="T20" fmla="*/ 4 w 8"/>
                      <a:gd name="T21" fmla="*/ 0 h 6"/>
                      <a:gd name="T22" fmla="*/ 6 w 8"/>
                      <a:gd name="T23" fmla="*/ 0 h 6"/>
                      <a:gd name="T24" fmla="*/ 8 w 8"/>
                      <a:gd name="T25" fmla="*/ 2 h 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8"/>
                      <a:gd name="T40" fmla="*/ 0 h 6"/>
                      <a:gd name="T41" fmla="*/ 8 w 8"/>
                      <a:gd name="T42" fmla="*/ 6 h 6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8" h="6">
                        <a:moveTo>
                          <a:pt x="8" y="2"/>
                        </a:moveTo>
                        <a:lnTo>
                          <a:pt x="8" y="2"/>
                        </a:lnTo>
                        <a:lnTo>
                          <a:pt x="8" y="4"/>
                        </a:lnTo>
                        <a:lnTo>
                          <a:pt x="6" y="6"/>
                        </a:lnTo>
                        <a:lnTo>
                          <a:pt x="2" y="6"/>
                        </a:lnTo>
                        <a:lnTo>
                          <a:pt x="0" y="4"/>
                        </a:lnTo>
                        <a:lnTo>
                          <a:pt x="2" y="0"/>
                        </a:lnTo>
                        <a:lnTo>
                          <a:pt x="4" y="0"/>
                        </a:lnTo>
                        <a:lnTo>
                          <a:pt x="6" y="0"/>
                        </a:lnTo>
                        <a:lnTo>
                          <a:pt x="8" y="2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17" name="Freeform 507"/>
                  <p:cNvSpPr>
                    <a:spLocks/>
                  </p:cNvSpPr>
                  <p:nvPr/>
                </p:nvSpPr>
                <p:spPr bwMode="auto">
                  <a:xfrm>
                    <a:off x="2312" y="3590"/>
                    <a:ext cx="156" cy="58"/>
                  </a:xfrm>
                  <a:custGeom>
                    <a:avLst/>
                    <a:gdLst>
                      <a:gd name="T0" fmla="*/ 156 w 156"/>
                      <a:gd name="T1" fmla="*/ 24 h 58"/>
                      <a:gd name="T2" fmla="*/ 140 w 156"/>
                      <a:gd name="T3" fmla="*/ 50 h 58"/>
                      <a:gd name="T4" fmla="*/ 0 w 156"/>
                      <a:gd name="T5" fmla="*/ 58 h 58"/>
                      <a:gd name="T6" fmla="*/ 12 w 156"/>
                      <a:gd name="T7" fmla="*/ 28 h 58"/>
                      <a:gd name="T8" fmla="*/ 64 w 156"/>
                      <a:gd name="T9" fmla="*/ 22 h 58"/>
                      <a:gd name="T10" fmla="*/ 64 w 156"/>
                      <a:gd name="T11" fmla="*/ 22 h 58"/>
                      <a:gd name="T12" fmla="*/ 86 w 156"/>
                      <a:gd name="T13" fmla="*/ 4 h 58"/>
                      <a:gd name="T14" fmla="*/ 86 w 156"/>
                      <a:gd name="T15" fmla="*/ 4 h 58"/>
                      <a:gd name="T16" fmla="*/ 90 w 156"/>
                      <a:gd name="T17" fmla="*/ 2 h 58"/>
                      <a:gd name="T18" fmla="*/ 96 w 156"/>
                      <a:gd name="T19" fmla="*/ 0 h 58"/>
                      <a:gd name="T20" fmla="*/ 102 w 156"/>
                      <a:gd name="T21" fmla="*/ 0 h 58"/>
                      <a:gd name="T22" fmla="*/ 108 w 156"/>
                      <a:gd name="T23" fmla="*/ 0 h 58"/>
                      <a:gd name="T24" fmla="*/ 112 w 156"/>
                      <a:gd name="T25" fmla="*/ 4 h 58"/>
                      <a:gd name="T26" fmla="*/ 116 w 156"/>
                      <a:gd name="T27" fmla="*/ 8 h 58"/>
                      <a:gd name="T28" fmla="*/ 116 w 156"/>
                      <a:gd name="T29" fmla="*/ 16 h 58"/>
                      <a:gd name="T30" fmla="*/ 114 w 156"/>
                      <a:gd name="T31" fmla="*/ 24 h 58"/>
                      <a:gd name="T32" fmla="*/ 156 w 156"/>
                      <a:gd name="T33" fmla="*/ 24 h 58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156"/>
                      <a:gd name="T52" fmla="*/ 0 h 58"/>
                      <a:gd name="T53" fmla="*/ 156 w 156"/>
                      <a:gd name="T54" fmla="*/ 58 h 58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156" h="58">
                        <a:moveTo>
                          <a:pt x="156" y="24"/>
                        </a:moveTo>
                        <a:lnTo>
                          <a:pt x="140" y="50"/>
                        </a:lnTo>
                        <a:lnTo>
                          <a:pt x="0" y="58"/>
                        </a:lnTo>
                        <a:lnTo>
                          <a:pt x="12" y="28"/>
                        </a:lnTo>
                        <a:lnTo>
                          <a:pt x="64" y="22"/>
                        </a:lnTo>
                        <a:lnTo>
                          <a:pt x="86" y="4"/>
                        </a:lnTo>
                        <a:lnTo>
                          <a:pt x="90" y="2"/>
                        </a:lnTo>
                        <a:lnTo>
                          <a:pt x="96" y="0"/>
                        </a:lnTo>
                        <a:lnTo>
                          <a:pt x="102" y="0"/>
                        </a:lnTo>
                        <a:lnTo>
                          <a:pt x="108" y="0"/>
                        </a:lnTo>
                        <a:lnTo>
                          <a:pt x="112" y="4"/>
                        </a:lnTo>
                        <a:lnTo>
                          <a:pt x="116" y="8"/>
                        </a:lnTo>
                        <a:lnTo>
                          <a:pt x="116" y="16"/>
                        </a:lnTo>
                        <a:lnTo>
                          <a:pt x="114" y="24"/>
                        </a:lnTo>
                        <a:lnTo>
                          <a:pt x="156" y="24"/>
                        </a:lnTo>
                        <a:close/>
                      </a:path>
                    </a:pathLst>
                  </a:custGeom>
                  <a:solidFill>
                    <a:srgbClr val="9A9A9A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18" name="Freeform 508"/>
                  <p:cNvSpPr>
                    <a:spLocks/>
                  </p:cNvSpPr>
                  <p:nvPr/>
                </p:nvSpPr>
                <p:spPr bwMode="auto">
                  <a:xfrm>
                    <a:off x="2400" y="3604"/>
                    <a:ext cx="10" cy="8"/>
                  </a:xfrm>
                  <a:custGeom>
                    <a:avLst/>
                    <a:gdLst>
                      <a:gd name="T0" fmla="*/ 0 w 10"/>
                      <a:gd name="T1" fmla="*/ 8 h 8"/>
                      <a:gd name="T2" fmla="*/ 0 w 10"/>
                      <a:gd name="T3" fmla="*/ 8 h 8"/>
                      <a:gd name="T4" fmla="*/ 2 w 10"/>
                      <a:gd name="T5" fmla="*/ 8 h 8"/>
                      <a:gd name="T6" fmla="*/ 6 w 10"/>
                      <a:gd name="T7" fmla="*/ 8 h 8"/>
                      <a:gd name="T8" fmla="*/ 6 w 10"/>
                      <a:gd name="T9" fmla="*/ 8 h 8"/>
                      <a:gd name="T10" fmla="*/ 8 w 10"/>
                      <a:gd name="T11" fmla="*/ 6 h 8"/>
                      <a:gd name="T12" fmla="*/ 10 w 10"/>
                      <a:gd name="T13" fmla="*/ 2 h 8"/>
                      <a:gd name="T14" fmla="*/ 10 w 10"/>
                      <a:gd name="T15" fmla="*/ 2 h 8"/>
                      <a:gd name="T16" fmla="*/ 6 w 10"/>
                      <a:gd name="T17" fmla="*/ 0 h 8"/>
                      <a:gd name="T18" fmla="*/ 2 w 10"/>
                      <a:gd name="T19" fmla="*/ 2 h 8"/>
                      <a:gd name="T20" fmla="*/ 2 w 10"/>
                      <a:gd name="T21" fmla="*/ 2 h 8"/>
                      <a:gd name="T22" fmla="*/ 0 w 10"/>
                      <a:gd name="T23" fmla="*/ 4 h 8"/>
                      <a:gd name="T24" fmla="*/ 0 w 10"/>
                      <a:gd name="T25" fmla="*/ 8 h 8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10"/>
                      <a:gd name="T40" fmla="*/ 0 h 8"/>
                      <a:gd name="T41" fmla="*/ 10 w 10"/>
                      <a:gd name="T42" fmla="*/ 8 h 8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10" h="8">
                        <a:moveTo>
                          <a:pt x="0" y="8"/>
                        </a:moveTo>
                        <a:lnTo>
                          <a:pt x="0" y="8"/>
                        </a:lnTo>
                        <a:lnTo>
                          <a:pt x="2" y="8"/>
                        </a:lnTo>
                        <a:lnTo>
                          <a:pt x="6" y="8"/>
                        </a:lnTo>
                        <a:lnTo>
                          <a:pt x="8" y="6"/>
                        </a:lnTo>
                        <a:lnTo>
                          <a:pt x="10" y="2"/>
                        </a:lnTo>
                        <a:lnTo>
                          <a:pt x="6" y="0"/>
                        </a:lnTo>
                        <a:lnTo>
                          <a:pt x="2" y="2"/>
                        </a:lnTo>
                        <a:lnTo>
                          <a:pt x="0" y="4"/>
                        </a:lnTo>
                        <a:lnTo>
                          <a:pt x="0" y="8"/>
                        </a:lnTo>
                        <a:close/>
                      </a:path>
                    </a:pathLst>
                  </a:custGeom>
                  <a:solidFill>
                    <a:srgbClr val="2A2A2A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19" name="Freeform 509"/>
                  <p:cNvSpPr>
                    <a:spLocks/>
                  </p:cNvSpPr>
                  <p:nvPr/>
                </p:nvSpPr>
                <p:spPr bwMode="auto">
                  <a:xfrm>
                    <a:off x="2400" y="3604"/>
                    <a:ext cx="10" cy="8"/>
                  </a:xfrm>
                  <a:custGeom>
                    <a:avLst/>
                    <a:gdLst>
                      <a:gd name="T0" fmla="*/ 0 w 10"/>
                      <a:gd name="T1" fmla="*/ 8 h 8"/>
                      <a:gd name="T2" fmla="*/ 0 w 10"/>
                      <a:gd name="T3" fmla="*/ 8 h 8"/>
                      <a:gd name="T4" fmla="*/ 2 w 10"/>
                      <a:gd name="T5" fmla="*/ 8 h 8"/>
                      <a:gd name="T6" fmla="*/ 6 w 10"/>
                      <a:gd name="T7" fmla="*/ 8 h 8"/>
                      <a:gd name="T8" fmla="*/ 6 w 10"/>
                      <a:gd name="T9" fmla="*/ 8 h 8"/>
                      <a:gd name="T10" fmla="*/ 8 w 10"/>
                      <a:gd name="T11" fmla="*/ 6 h 8"/>
                      <a:gd name="T12" fmla="*/ 10 w 10"/>
                      <a:gd name="T13" fmla="*/ 2 h 8"/>
                      <a:gd name="T14" fmla="*/ 10 w 10"/>
                      <a:gd name="T15" fmla="*/ 2 h 8"/>
                      <a:gd name="T16" fmla="*/ 6 w 10"/>
                      <a:gd name="T17" fmla="*/ 0 h 8"/>
                      <a:gd name="T18" fmla="*/ 2 w 10"/>
                      <a:gd name="T19" fmla="*/ 2 h 8"/>
                      <a:gd name="T20" fmla="*/ 2 w 10"/>
                      <a:gd name="T21" fmla="*/ 2 h 8"/>
                      <a:gd name="T22" fmla="*/ 0 w 10"/>
                      <a:gd name="T23" fmla="*/ 4 h 8"/>
                      <a:gd name="T24" fmla="*/ 0 w 10"/>
                      <a:gd name="T25" fmla="*/ 8 h 8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10"/>
                      <a:gd name="T40" fmla="*/ 0 h 8"/>
                      <a:gd name="T41" fmla="*/ 10 w 10"/>
                      <a:gd name="T42" fmla="*/ 8 h 8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10" h="8">
                        <a:moveTo>
                          <a:pt x="0" y="8"/>
                        </a:moveTo>
                        <a:lnTo>
                          <a:pt x="0" y="8"/>
                        </a:lnTo>
                        <a:lnTo>
                          <a:pt x="2" y="8"/>
                        </a:lnTo>
                        <a:lnTo>
                          <a:pt x="6" y="8"/>
                        </a:lnTo>
                        <a:lnTo>
                          <a:pt x="8" y="6"/>
                        </a:lnTo>
                        <a:lnTo>
                          <a:pt x="10" y="2"/>
                        </a:lnTo>
                        <a:lnTo>
                          <a:pt x="6" y="0"/>
                        </a:lnTo>
                        <a:lnTo>
                          <a:pt x="2" y="2"/>
                        </a:lnTo>
                        <a:lnTo>
                          <a:pt x="0" y="4"/>
                        </a:lnTo>
                        <a:lnTo>
                          <a:pt x="0" y="8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20" name="Freeform 510"/>
                  <p:cNvSpPr>
                    <a:spLocks/>
                  </p:cNvSpPr>
                  <p:nvPr/>
                </p:nvSpPr>
                <p:spPr bwMode="auto">
                  <a:xfrm>
                    <a:off x="2110" y="3318"/>
                    <a:ext cx="68" cy="12"/>
                  </a:xfrm>
                  <a:custGeom>
                    <a:avLst/>
                    <a:gdLst>
                      <a:gd name="T0" fmla="*/ 68 w 68"/>
                      <a:gd name="T1" fmla="*/ 4 h 12"/>
                      <a:gd name="T2" fmla="*/ 68 w 68"/>
                      <a:gd name="T3" fmla="*/ 4 h 12"/>
                      <a:gd name="T4" fmla="*/ 62 w 68"/>
                      <a:gd name="T5" fmla="*/ 6 h 12"/>
                      <a:gd name="T6" fmla="*/ 50 w 68"/>
                      <a:gd name="T7" fmla="*/ 8 h 12"/>
                      <a:gd name="T8" fmla="*/ 28 w 68"/>
                      <a:gd name="T9" fmla="*/ 8 h 12"/>
                      <a:gd name="T10" fmla="*/ 14 w 68"/>
                      <a:gd name="T11" fmla="*/ 4 h 12"/>
                      <a:gd name="T12" fmla="*/ 0 w 68"/>
                      <a:gd name="T13" fmla="*/ 0 h 12"/>
                      <a:gd name="T14" fmla="*/ 0 w 68"/>
                      <a:gd name="T15" fmla="*/ 0 h 12"/>
                      <a:gd name="T16" fmla="*/ 6 w 68"/>
                      <a:gd name="T17" fmla="*/ 4 h 12"/>
                      <a:gd name="T18" fmla="*/ 22 w 68"/>
                      <a:gd name="T19" fmla="*/ 10 h 12"/>
                      <a:gd name="T20" fmla="*/ 32 w 68"/>
                      <a:gd name="T21" fmla="*/ 12 h 12"/>
                      <a:gd name="T22" fmla="*/ 44 w 68"/>
                      <a:gd name="T23" fmla="*/ 12 h 12"/>
                      <a:gd name="T24" fmla="*/ 56 w 68"/>
                      <a:gd name="T25" fmla="*/ 10 h 12"/>
                      <a:gd name="T26" fmla="*/ 68 w 68"/>
                      <a:gd name="T27" fmla="*/ 4 h 12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68"/>
                      <a:gd name="T43" fmla="*/ 0 h 12"/>
                      <a:gd name="T44" fmla="*/ 68 w 68"/>
                      <a:gd name="T45" fmla="*/ 12 h 12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68" h="12">
                        <a:moveTo>
                          <a:pt x="68" y="4"/>
                        </a:moveTo>
                        <a:lnTo>
                          <a:pt x="68" y="4"/>
                        </a:lnTo>
                        <a:lnTo>
                          <a:pt x="62" y="6"/>
                        </a:lnTo>
                        <a:lnTo>
                          <a:pt x="50" y="8"/>
                        </a:lnTo>
                        <a:lnTo>
                          <a:pt x="28" y="8"/>
                        </a:lnTo>
                        <a:lnTo>
                          <a:pt x="14" y="4"/>
                        </a:lnTo>
                        <a:lnTo>
                          <a:pt x="0" y="0"/>
                        </a:lnTo>
                        <a:lnTo>
                          <a:pt x="6" y="4"/>
                        </a:lnTo>
                        <a:lnTo>
                          <a:pt x="22" y="10"/>
                        </a:lnTo>
                        <a:lnTo>
                          <a:pt x="32" y="12"/>
                        </a:lnTo>
                        <a:lnTo>
                          <a:pt x="44" y="12"/>
                        </a:lnTo>
                        <a:lnTo>
                          <a:pt x="56" y="10"/>
                        </a:lnTo>
                        <a:lnTo>
                          <a:pt x="68" y="4"/>
                        </a:lnTo>
                        <a:close/>
                      </a:path>
                    </a:pathLst>
                  </a:custGeom>
                  <a:solidFill>
                    <a:srgbClr val="C96E4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21" name="Freeform 511"/>
                  <p:cNvSpPr>
                    <a:spLocks/>
                  </p:cNvSpPr>
                  <p:nvPr/>
                </p:nvSpPr>
                <p:spPr bwMode="auto">
                  <a:xfrm>
                    <a:off x="2110" y="3318"/>
                    <a:ext cx="68" cy="12"/>
                  </a:xfrm>
                  <a:custGeom>
                    <a:avLst/>
                    <a:gdLst>
                      <a:gd name="T0" fmla="*/ 68 w 68"/>
                      <a:gd name="T1" fmla="*/ 4 h 12"/>
                      <a:gd name="T2" fmla="*/ 68 w 68"/>
                      <a:gd name="T3" fmla="*/ 4 h 12"/>
                      <a:gd name="T4" fmla="*/ 62 w 68"/>
                      <a:gd name="T5" fmla="*/ 6 h 12"/>
                      <a:gd name="T6" fmla="*/ 50 w 68"/>
                      <a:gd name="T7" fmla="*/ 8 h 12"/>
                      <a:gd name="T8" fmla="*/ 28 w 68"/>
                      <a:gd name="T9" fmla="*/ 8 h 12"/>
                      <a:gd name="T10" fmla="*/ 14 w 68"/>
                      <a:gd name="T11" fmla="*/ 4 h 12"/>
                      <a:gd name="T12" fmla="*/ 0 w 68"/>
                      <a:gd name="T13" fmla="*/ 0 h 12"/>
                      <a:gd name="T14" fmla="*/ 0 w 68"/>
                      <a:gd name="T15" fmla="*/ 0 h 12"/>
                      <a:gd name="T16" fmla="*/ 6 w 68"/>
                      <a:gd name="T17" fmla="*/ 4 h 12"/>
                      <a:gd name="T18" fmla="*/ 22 w 68"/>
                      <a:gd name="T19" fmla="*/ 10 h 12"/>
                      <a:gd name="T20" fmla="*/ 32 w 68"/>
                      <a:gd name="T21" fmla="*/ 12 h 12"/>
                      <a:gd name="T22" fmla="*/ 44 w 68"/>
                      <a:gd name="T23" fmla="*/ 12 h 12"/>
                      <a:gd name="T24" fmla="*/ 56 w 68"/>
                      <a:gd name="T25" fmla="*/ 10 h 12"/>
                      <a:gd name="T26" fmla="*/ 68 w 68"/>
                      <a:gd name="T27" fmla="*/ 4 h 12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68"/>
                      <a:gd name="T43" fmla="*/ 0 h 12"/>
                      <a:gd name="T44" fmla="*/ 68 w 68"/>
                      <a:gd name="T45" fmla="*/ 12 h 12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68" h="12">
                        <a:moveTo>
                          <a:pt x="68" y="4"/>
                        </a:moveTo>
                        <a:lnTo>
                          <a:pt x="68" y="4"/>
                        </a:lnTo>
                        <a:lnTo>
                          <a:pt x="62" y="6"/>
                        </a:lnTo>
                        <a:lnTo>
                          <a:pt x="50" y="8"/>
                        </a:lnTo>
                        <a:lnTo>
                          <a:pt x="28" y="8"/>
                        </a:lnTo>
                        <a:lnTo>
                          <a:pt x="14" y="4"/>
                        </a:lnTo>
                        <a:lnTo>
                          <a:pt x="0" y="0"/>
                        </a:lnTo>
                        <a:lnTo>
                          <a:pt x="6" y="4"/>
                        </a:lnTo>
                        <a:lnTo>
                          <a:pt x="22" y="10"/>
                        </a:lnTo>
                        <a:lnTo>
                          <a:pt x="32" y="12"/>
                        </a:lnTo>
                        <a:lnTo>
                          <a:pt x="44" y="12"/>
                        </a:lnTo>
                        <a:lnTo>
                          <a:pt x="56" y="10"/>
                        </a:lnTo>
                        <a:lnTo>
                          <a:pt x="68" y="4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22" name="Freeform 512"/>
                  <p:cNvSpPr>
                    <a:spLocks/>
                  </p:cNvSpPr>
                  <p:nvPr/>
                </p:nvSpPr>
                <p:spPr bwMode="auto">
                  <a:xfrm>
                    <a:off x="1862" y="3430"/>
                    <a:ext cx="208" cy="236"/>
                  </a:xfrm>
                  <a:custGeom>
                    <a:avLst/>
                    <a:gdLst>
                      <a:gd name="T0" fmla="*/ 0 w 208"/>
                      <a:gd name="T1" fmla="*/ 0 h 236"/>
                      <a:gd name="T2" fmla="*/ 68 w 208"/>
                      <a:gd name="T3" fmla="*/ 120 h 236"/>
                      <a:gd name="T4" fmla="*/ 68 w 208"/>
                      <a:gd name="T5" fmla="*/ 120 h 236"/>
                      <a:gd name="T6" fmla="*/ 108 w 208"/>
                      <a:gd name="T7" fmla="*/ 90 h 236"/>
                      <a:gd name="T8" fmla="*/ 146 w 208"/>
                      <a:gd name="T9" fmla="*/ 64 h 236"/>
                      <a:gd name="T10" fmla="*/ 166 w 208"/>
                      <a:gd name="T11" fmla="*/ 52 h 236"/>
                      <a:gd name="T12" fmla="*/ 184 w 208"/>
                      <a:gd name="T13" fmla="*/ 44 h 236"/>
                      <a:gd name="T14" fmla="*/ 208 w 208"/>
                      <a:gd name="T15" fmla="*/ 236 h 236"/>
                      <a:gd name="T16" fmla="*/ 166 w 208"/>
                      <a:gd name="T17" fmla="*/ 84 h 236"/>
                      <a:gd name="T18" fmla="*/ 64 w 208"/>
                      <a:gd name="T19" fmla="*/ 132 h 236"/>
                      <a:gd name="T20" fmla="*/ 64 w 208"/>
                      <a:gd name="T21" fmla="*/ 132 h 236"/>
                      <a:gd name="T22" fmla="*/ 34 w 208"/>
                      <a:gd name="T23" fmla="*/ 80 h 236"/>
                      <a:gd name="T24" fmla="*/ 14 w 208"/>
                      <a:gd name="T25" fmla="*/ 36 h 236"/>
                      <a:gd name="T26" fmla="*/ 4 w 208"/>
                      <a:gd name="T27" fmla="*/ 16 h 236"/>
                      <a:gd name="T28" fmla="*/ 0 w 208"/>
                      <a:gd name="T29" fmla="*/ 0 h 2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208"/>
                      <a:gd name="T46" fmla="*/ 0 h 236"/>
                      <a:gd name="T47" fmla="*/ 208 w 208"/>
                      <a:gd name="T48" fmla="*/ 236 h 236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208" h="236">
                        <a:moveTo>
                          <a:pt x="0" y="0"/>
                        </a:moveTo>
                        <a:lnTo>
                          <a:pt x="68" y="120"/>
                        </a:lnTo>
                        <a:lnTo>
                          <a:pt x="108" y="90"/>
                        </a:lnTo>
                        <a:lnTo>
                          <a:pt x="146" y="64"/>
                        </a:lnTo>
                        <a:lnTo>
                          <a:pt x="166" y="52"/>
                        </a:lnTo>
                        <a:lnTo>
                          <a:pt x="184" y="44"/>
                        </a:lnTo>
                        <a:lnTo>
                          <a:pt x="208" y="236"/>
                        </a:lnTo>
                        <a:lnTo>
                          <a:pt x="166" y="84"/>
                        </a:lnTo>
                        <a:lnTo>
                          <a:pt x="64" y="132"/>
                        </a:lnTo>
                        <a:lnTo>
                          <a:pt x="34" y="80"/>
                        </a:lnTo>
                        <a:lnTo>
                          <a:pt x="14" y="36"/>
                        </a:lnTo>
                        <a:lnTo>
                          <a:pt x="4" y="1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1E2D66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23" name="Freeform 513"/>
                  <p:cNvSpPr>
                    <a:spLocks/>
                  </p:cNvSpPr>
                  <p:nvPr/>
                </p:nvSpPr>
                <p:spPr bwMode="auto">
                  <a:xfrm>
                    <a:off x="1862" y="3430"/>
                    <a:ext cx="208" cy="236"/>
                  </a:xfrm>
                  <a:custGeom>
                    <a:avLst/>
                    <a:gdLst>
                      <a:gd name="T0" fmla="*/ 0 w 208"/>
                      <a:gd name="T1" fmla="*/ 0 h 236"/>
                      <a:gd name="T2" fmla="*/ 68 w 208"/>
                      <a:gd name="T3" fmla="*/ 120 h 236"/>
                      <a:gd name="T4" fmla="*/ 68 w 208"/>
                      <a:gd name="T5" fmla="*/ 120 h 236"/>
                      <a:gd name="T6" fmla="*/ 108 w 208"/>
                      <a:gd name="T7" fmla="*/ 90 h 236"/>
                      <a:gd name="T8" fmla="*/ 146 w 208"/>
                      <a:gd name="T9" fmla="*/ 64 h 236"/>
                      <a:gd name="T10" fmla="*/ 166 w 208"/>
                      <a:gd name="T11" fmla="*/ 52 h 236"/>
                      <a:gd name="T12" fmla="*/ 184 w 208"/>
                      <a:gd name="T13" fmla="*/ 44 h 236"/>
                      <a:gd name="T14" fmla="*/ 208 w 208"/>
                      <a:gd name="T15" fmla="*/ 236 h 236"/>
                      <a:gd name="T16" fmla="*/ 166 w 208"/>
                      <a:gd name="T17" fmla="*/ 84 h 236"/>
                      <a:gd name="T18" fmla="*/ 64 w 208"/>
                      <a:gd name="T19" fmla="*/ 132 h 236"/>
                      <a:gd name="T20" fmla="*/ 64 w 208"/>
                      <a:gd name="T21" fmla="*/ 132 h 236"/>
                      <a:gd name="T22" fmla="*/ 34 w 208"/>
                      <a:gd name="T23" fmla="*/ 80 h 236"/>
                      <a:gd name="T24" fmla="*/ 14 w 208"/>
                      <a:gd name="T25" fmla="*/ 36 h 236"/>
                      <a:gd name="T26" fmla="*/ 4 w 208"/>
                      <a:gd name="T27" fmla="*/ 16 h 236"/>
                      <a:gd name="T28" fmla="*/ 0 w 208"/>
                      <a:gd name="T29" fmla="*/ 0 h 2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208"/>
                      <a:gd name="T46" fmla="*/ 0 h 236"/>
                      <a:gd name="T47" fmla="*/ 208 w 208"/>
                      <a:gd name="T48" fmla="*/ 236 h 236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208" h="236">
                        <a:moveTo>
                          <a:pt x="0" y="0"/>
                        </a:moveTo>
                        <a:lnTo>
                          <a:pt x="68" y="120"/>
                        </a:lnTo>
                        <a:lnTo>
                          <a:pt x="108" y="90"/>
                        </a:lnTo>
                        <a:lnTo>
                          <a:pt x="146" y="64"/>
                        </a:lnTo>
                        <a:lnTo>
                          <a:pt x="166" y="52"/>
                        </a:lnTo>
                        <a:lnTo>
                          <a:pt x="184" y="44"/>
                        </a:lnTo>
                        <a:lnTo>
                          <a:pt x="208" y="236"/>
                        </a:lnTo>
                        <a:lnTo>
                          <a:pt x="166" y="84"/>
                        </a:lnTo>
                        <a:lnTo>
                          <a:pt x="64" y="132"/>
                        </a:lnTo>
                        <a:lnTo>
                          <a:pt x="34" y="80"/>
                        </a:lnTo>
                        <a:lnTo>
                          <a:pt x="14" y="36"/>
                        </a:lnTo>
                        <a:lnTo>
                          <a:pt x="4" y="16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24" name="Freeform 514"/>
                  <p:cNvSpPr>
                    <a:spLocks/>
                  </p:cNvSpPr>
                  <p:nvPr/>
                </p:nvSpPr>
                <p:spPr bwMode="auto">
                  <a:xfrm>
                    <a:off x="2062" y="3482"/>
                    <a:ext cx="100" cy="132"/>
                  </a:xfrm>
                  <a:custGeom>
                    <a:avLst/>
                    <a:gdLst>
                      <a:gd name="T0" fmla="*/ 26 w 100"/>
                      <a:gd name="T1" fmla="*/ 0 h 132"/>
                      <a:gd name="T2" fmla="*/ 92 w 100"/>
                      <a:gd name="T3" fmla="*/ 78 h 132"/>
                      <a:gd name="T4" fmla="*/ 92 w 100"/>
                      <a:gd name="T5" fmla="*/ 0 h 132"/>
                      <a:gd name="T6" fmla="*/ 92 w 100"/>
                      <a:gd name="T7" fmla="*/ 0 h 132"/>
                      <a:gd name="T8" fmla="*/ 94 w 100"/>
                      <a:gd name="T9" fmla="*/ 8 h 132"/>
                      <a:gd name="T10" fmla="*/ 98 w 100"/>
                      <a:gd name="T11" fmla="*/ 32 h 132"/>
                      <a:gd name="T12" fmla="*/ 100 w 100"/>
                      <a:gd name="T13" fmla="*/ 48 h 132"/>
                      <a:gd name="T14" fmla="*/ 100 w 100"/>
                      <a:gd name="T15" fmla="*/ 66 h 132"/>
                      <a:gd name="T16" fmla="*/ 100 w 100"/>
                      <a:gd name="T17" fmla="*/ 82 h 132"/>
                      <a:gd name="T18" fmla="*/ 98 w 100"/>
                      <a:gd name="T19" fmla="*/ 100 h 132"/>
                      <a:gd name="T20" fmla="*/ 26 w 100"/>
                      <a:gd name="T21" fmla="*/ 28 h 132"/>
                      <a:gd name="T22" fmla="*/ 0 w 100"/>
                      <a:gd name="T23" fmla="*/ 132 h 132"/>
                      <a:gd name="T24" fmla="*/ 0 w 100"/>
                      <a:gd name="T25" fmla="*/ 132 h 132"/>
                      <a:gd name="T26" fmla="*/ 2 w 100"/>
                      <a:gd name="T27" fmla="*/ 110 h 132"/>
                      <a:gd name="T28" fmla="*/ 10 w 100"/>
                      <a:gd name="T29" fmla="*/ 64 h 132"/>
                      <a:gd name="T30" fmla="*/ 18 w 100"/>
                      <a:gd name="T31" fmla="*/ 18 h 132"/>
                      <a:gd name="T32" fmla="*/ 22 w 100"/>
                      <a:gd name="T33" fmla="*/ 4 h 132"/>
                      <a:gd name="T34" fmla="*/ 24 w 100"/>
                      <a:gd name="T35" fmla="*/ 0 h 132"/>
                      <a:gd name="T36" fmla="*/ 26 w 100"/>
                      <a:gd name="T37" fmla="*/ 0 h 132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00"/>
                      <a:gd name="T58" fmla="*/ 0 h 132"/>
                      <a:gd name="T59" fmla="*/ 100 w 100"/>
                      <a:gd name="T60" fmla="*/ 132 h 132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00" h="132">
                        <a:moveTo>
                          <a:pt x="26" y="0"/>
                        </a:moveTo>
                        <a:lnTo>
                          <a:pt x="92" y="78"/>
                        </a:lnTo>
                        <a:lnTo>
                          <a:pt x="92" y="0"/>
                        </a:lnTo>
                        <a:lnTo>
                          <a:pt x="94" y="8"/>
                        </a:lnTo>
                        <a:lnTo>
                          <a:pt x="98" y="32"/>
                        </a:lnTo>
                        <a:lnTo>
                          <a:pt x="100" y="48"/>
                        </a:lnTo>
                        <a:lnTo>
                          <a:pt x="100" y="66"/>
                        </a:lnTo>
                        <a:lnTo>
                          <a:pt x="100" y="82"/>
                        </a:lnTo>
                        <a:lnTo>
                          <a:pt x="98" y="100"/>
                        </a:lnTo>
                        <a:lnTo>
                          <a:pt x="26" y="28"/>
                        </a:lnTo>
                        <a:lnTo>
                          <a:pt x="0" y="132"/>
                        </a:lnTo>
                        <a:lnTo>
                          <a:pt x="2" y="110"/>
                        </a:lnTo>
                        <a:lnTo>
                          <a:pt x="10" y="64"/>
                        </a:lnTo>
                        <a:lnTo>
                          <a:pt x="18" y="18"/>
                        </a:lnTo>
                        <a:lnTo>
                          <a:pt x="22" y="4"/>
                        </a:lnTo>
                        <a:lnTo>
                          <a:pt x="24" y="0"/>
                        </a:lnTo>
                        <a:lnTo>
                          <a:pt x="26" y="0"/>
                        </a:lnTo>
                        <a:close/>
                      </a:path>
                    </a:pathLst>
                  </a:custGeom>
                  <a:solidFill>
                    <a:srgbClr val="1E2D66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25" name="Freeform 515"/>
                  <p:cNvSpPr>
                    <a:spLocks/>
                  </p:cNvSpPr>
                  <p:nvPr/>
                </p:nvSpPr>
                <p:spPr bwMode="auto">
                  <a:xfrm>
                    <a:off x="2062" y="3482"/>
                    <a:ext cx="100" cy="132"/>
                  </a:xfrm>
                  <a:custGeom>
                    <a:avLst/>
                    <a:gdLst>
                      <a:gd name="T0" fmla="*/ 26 w 100"/>
                      <a:gd name="T1" fmla="*/ 0 h 132"/>
                      <a:gd name="T2" fmla="*/ 92 w 100"/>
                      <a:gd name="T3" fmla="*/ 78 h 132"/>
                      <a:gd name="T4" fmla="*/ 92 w 100"/>
                      <a:gd name="T5" fmla="*/ 0 h 132"/>
                      <a:gd name="T6" fmla="*/ 92 w 100"/>
                      <a:gd name="T7" fmla="*/ 0 h 132"/>
                      <a:gd name="T8" fmla="*/ 94 w 100"/>
                      <a:gd name="T9" fmla="*/ 8 h 132"/>
                      <a:gd name="T10" fmla="*/ 98 w 100"/>
                      <a:gd name="T11" fmla="*/ 32 h 132"/>
                      <a:gd name="T12" fmla="*/ 100 w 100"/>
                      <a:gd name="T13" fmla="*/ 48 h 132"/>
                      <a:gd name="T14" fmla="*/ 100 w 100"/>
                      <a:gd name="T15" fmla="*/ 66 h 132"/>
                      <a:gd name="T16" fmla="*/ 100 w 100"/>
                      <a:gd name="T17" fmla="*/ 82 h 132"/>
                      <a:gd name="T18" fmla="*/ 98 w 100"/>
                      <a:gd name="T19" fmla="*/ 100 h 132"/>
                      <a:gd name="T20" fmla="*/ 26 w 100"/>
                      <a:gd name="T21" fmla="*/ 28 h 132"/>
                      <a:gd name="T22" fmla="*/ 0 w 100"/>
                      <a:gd name="T23" fmla="*/ 132 h 132"/>
                      <a:gd name="T24" fmla="*/ 0 w 100"/>
                      <a:gd name="T25" fmla="*/ 132 h 132"/>
                      <a:gd name="T26" fmla="*/ 2 w 100"/>
                      <a:gd name="T27" fmla="*/ 110 h 132"/>
                      <a:gd name="T28" fmla="*/ 10 w 100"/>
                      <a:gd name="T29" fmla="*/ 64 h 132"/>
                      <a:gd name="T30" fmla="*/ 18 w 100"/>
                      <a:gd name="T31" fmla="*/ 18 h 132"/>
                      <a:gd name="T32" fmla="*/ 22 w 100"/>
                      <a:gd name="T33" fmla="*/ 4 h 132"/>
                      <a:gd name="T34" fmla="*/ 24 w 100"/>
                      <a:gd name="T35" fmla="*/ 0 h 132"/>
                      <a:gd name="T36" fmla="*/ 26 w 100"/>
                      <a:gd name="T37" fmla="*/ 0 h 132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00"/>
                      <a:gd name="T58" fmla="*/ 0 h 132"/>
                      <a:gd name="T59" fmla="*/ 100 w 100"/>
                      <a:gd name="T60" fmla="*/ 132 h 132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00" h="132">
                        <a:moveTo>
                          <a:pt x="26" y="0"/>
                        </a:moveTo>
                        <a:lnTo>
                          <a:pt x="92" y="78"/>
                        </a:lnTo>
                        <a:lnTo>
                          <a:pt x="92" y="0"/>
                        </a:lnTo>
                        <a:lnTo>
                          <a:pt x="94" y="8"/>
                        </a:lnTo>
                        <a:lnTo>
                          <a:pt x="98" y="32"/>
                        </a:lnTo>
                        <a:lnTo>
                          <a:pt x="100" y="48"/>
                        </a:lnTo>
                        <a:lnTo>
                          <a:pt x="100" y="66"/>
                        </a:lnTo>
                        <a:lnTo>
                          <a:pt x="100" y="82"/>
                        </a:lnTo>
                        <a:lnTo>
                          <a:pt x="98" y="100"/>
                        </a:lnTo>
                        <a:lnTo>
                          <a:pt x="26" y="28"/>
                        </a:lnTo>
                        <a:lnTo>
                          <a:pt x="0" y="132"/>
                        </a:lnTo>
                        <a:lnTo>
                          <a:pt x="2" y="110"/>
                        </a:lnTo>
                        <a:lnTo>
                          <a:pt x="10" y="64"/>
                        </a:lnTo>
                        <a:lnTo>
                          <a:pt x="18" y="18"/>
                        </a:lnTo>
                        <a:lnTo>
                          <a:pt x="22" y="4"/>
                        </a:lnTo>
                        <a:lnTo>
                          <a:pt x="24" y="0"/>
                        </a:lnTo>
                        <a:lnTo>
                          <a:pt x="26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26" name="Freeform 516"/>
                  <p:cNvSpPr>
                    <a:spLocks/>
                  </p:cNvSpPr>
                  <p:nvPr/>
                </p:nvSpPr>
                <p:spPr bwMode="auto">
                  <a:xfrm>
                    <a:off x="2004" y="3800"/>
                    <a:ext cx="312" cy="242"/>
                  </a:xfrm>
                  <a:custGeom>
                    <a:avLst/>
                    <a:gdLst>
                      <a:gd name="T0" fmla="*/ 0 w 312"/>
                      <a:gd name="T1" fmla="*/ 172 h 242"/>
                      <a:gd name="T2" fmla="*/ 54 w 312"/>
                      <a:gd name="T3" fmla="*/ 148 h 242"/>
                      <a:gd name="T4" fmla="*/ 70 w 312"/>
                      <a:gd name="T5" fmla="*/ 134 h 242"/>
                      <a:gd name="T6" fmla="*/ 132 w 312"/>
                      <a:gd name="T7" fmla="*/ 44 h 242"/>
                      <a:gd name="T8" fmla="*/ 270 w 312"/>
                      <a:gd name="T9" fmla="*/ 0 h 242"/>
                      <a:gd name="T10" fmla="*/ 272 w 312"/>
                      <a:gd name="T11" fmla="*/ 2 h 242"/>
                      <a:gd name="T12" fmla="*/ 274 w 312"/>
                      <a:gd name="T13" fmla="*/ 12 h 242"/>
                      <a:gd name="T14" fmla="*/ 266 w 312"/>
                      <a:gd name="T15" fmla="*/ 18 h 242"/>
                      <a:gd name="T16" fmla="*/ 214 w 312"/>
                      <a:gd name="T17" fmla="*/ 24 h 242"/>
                      <a:gd name="T18" fmla="*/ 156 w 312"/>
                      <a:gd name="T19" fmla="*/ 60 h 242"/>
                      <a:gd name="T20" fmla="*/ 232 w 312"/>
                      <a:gd name="T21" fmla="*/ 42 h 242"/>
                      <a:gd name="T22" fmla="*/ 272 w 312"/>
                      <a:gd name="T23" fmla="*/ 42 h 242"/>
                      <a:gd name="T24" fmla="*/ 306 w 312"/>
                      <a:gd name="T25" fmla="*/ 42 h 242"/>
                      <a:gd name="T26" fmla="*/ 312 w 312"/>
                      <a:gd name="T27" fmla="*/ 52 h 242"/>
                      <a:gd name="T28" fmla="*/ 310 w 312"/>
                      <a:gd name="T29" fmla="*/ 60 h 242"/>
                      <a:gd name="T30" fmla="*/ 298 w 312"/>
                      <a:gd name="T31" fmla="*/ 66 h 242"/>
                      <a:gd name="T32" fmla="*/ 300 w 312"/>
                      <a:gd name="T33" fmla="*/ 68 h 242"/>
                      <a:gd name="T34" fmla="*/ 304 w 312"/>
                      <a:gd name="T35" fmla="*/ 76 h 242"/>
                      <a:gd name="T36" fmla="*/ 298 w 312"/>
                      <a:gd name="T37" fmla="*/ 82 h 242"/>
                      <a:gd name="T38" fmla="*/ 246 w 312"/>
                      <a:gd name="T39" fmla="*/ 98 h 242"/>
                      <a:gd name="T40" fmla="*/ 252 w 312"/>
                      <a:gd name="T41" fmla="*/ 108 h 242"/>
                      <a:gd name="T42" fmla="*/ 282 w 312"/>
                      <a:gd name="T43" fmla="*/ 100 h 242"/>
                      <a:gd name="T44" fmla="*/ 284 w 312"/>
                      <a:gd name="T45" fmla="*/ 108 h 242"/>
                      <a:gd name="T46" fmla="*/ 280 w 312"/>
                      <a:gd name="T47" fmla="*/ 114 h 242"/>
                      <a:gd name="T48" fmla="*/ 270 w 312"/>
                      <a:gd name="T49" fmla="*/ 120 h 242"/>
                      <a:gd name="T50" fmla="*/ 232 w 312"/>
                      <a:gd name="T51" fmla="*/ 134 h 242"/>
                      <a:gd name="T52" fmla="*/ 194 w 312"/>
                      <a:gd name="T53" fmla="*/ 148 h 242"/>
                      <a:gd name="T54" fmla="*/ 124 w 312"/>
                      <a:gd name="T55" fmla="*/ 202 h 242"/>
                      <a:gd name="T56" fmla="*/ 110 w 312"/>
                      <a:gd name="T57" fmla="*/ 208 h 242"/>
                      <a:gd name="T58" fmla="*/ 90 w 312"/>
                      <a:gd name="T59" fmla="*/ 210 h 242"/>
                      <a:gd name="T60" fmla="*/ 22 w 312"/>
                      <a:gd name="T61" fmla="*/ 242 h 242"/>
                      <a:gd name="T62" fmla="*/ 10 w 312"/>
                      <a:gd name="T63" fmla="*/ 224 h 242"/>
                      <a:gd name="T64" fmla="*/ 2 w 312"/>
                      <a:gd name="T65" fmla="*/ 202 h 242"/>
                      <a:gd name="T66" fmla="*/ 0 w 312"/>
                      <a:gd name="T67" fmla="*/ 172 h 242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312"/>
                      <a:gd name="T103" fmla="*/ 0 h 242"/>
                      <a:gd name="T104" fmla="*/ 312 w 312"/>
                      <a:gd name="T105" fmla="*/ 242 h 242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312" h="242">
                        <a:moveTo>
                          <a:pt x="0" y="172"/>
                        </a:moveTo>
                        <a:lnTo>
                          <a:pt x="0" y="172"/>
                        </a:lnTo>
                        <a:lnTo>
                          <a:pt x="30" y="160"/>
                        </a:lnTo>
                        <a:lnTo>
                          <a:pt x="54" y="148"/>
                        </a:lnTo>
                        <a:lnTo>
                          <a:pt x="64" y="142"/>
                        </a:lnTo>
                        <a:lnTo>
                          <a:pt x="70" y="134"/>
                        </a:lnTo>
                        <a:lnTo>
                          <a:pt x="132" y="44"/>
                        </a:lnTo>
                        <a:lnTo>
                          <a:pt x="200" y="2"/>
                        </a:lnTo>
                        <a:lnTo>
                          <a:pt x="270" y="0"/>
                        </a:lnTo>
                        <a:lnTo>
                          <a:pt x="272" y="2"/>
                        </a:lnTo>
                        <a:lnTo>
                          <a:pt x="274" y="8"/>
                        </a:lnTo>
                        <a:lnTo>
                          <a:pt x="274" y="12"/>
                        </a:lnTo>
                        <a:lnTo>
                          <a:pt x="270" y="14"/>
                        </a:lnTo>
                        <a:lnTo>
                          <a:pt x="266" y="18"/>
                        </a:lnTo>
                        <a:lnTo>
                          <a:pt x="258" y="20"/>
                        </a:lnTo>
                        <a:lnTo>
                          <a:pt x="214" y="24"/>
                        </a:lnTo>
                        <a:lnTo>
                          <a:pt x="156" y="60"/>
                        </a:lnTo>
                        <a:lnTo>
                          <a:pt x="232" y="42"/>
                        </a:lnTo>
                        <a:lnTo>
                          <a:pt x="246" y="42"/>
                        </a:lnTo>
                        <a:lnTo>
                          <a:pt x="272" y="42"/>
                        </a:lnTo>
                        <a:lnTo>
                          <a:pt x="306" y="42"/>
                        </a:lnTo>
                        <a:lnTo>
                          <a:pt x="308" y="46"/>
                        </a:lnTo>
                        <a:lnTo>
                          <a:pt x="312" y="52"/>
                        </a:lnTo>
                        <a:lnTo>
                          <a:pt x="312" y="56"/>
                        </a:lnTo>
                        <a:lnTo>
                          <a:pt x="310" y="60"/>
                        </a:lnTo>
                        <a:lnTo>
                          <a:pt x="306" y="62"/>
                        </a:lnTo>
                        <a:lnTo>
                          <a:pt x="298" y="66"/>
                        </a:lnTo>
                        <a:lnTo>
                          <a:pt x="300" y="68"/>
                        </a:lnTo>
                        <a:lnTo>
                          <a:pt x="302" y="72"/>
                        </a:lnTo>
                        <a:lnTo>
                          <a:pt x="304" y="76"/>
                        </a:lnTo>
                        <a:lnTo>
                          <a:pt x="302" y="78"/>
                        </a:lnTo>
                        <a:lnTo>
                          <a:pt x="298" y="82"/>
                        </a:lnTo>
                        <a:lnTo>
                          <a:pt x="292" y="84"/>
                        </a:lnTo>
                        <a:lnTo>
                          <a:pt x="246" y="98"/>
                        </a:lnTo>
                        <a:lnTo>
                          <a:pt x="200" y="124"/>
                        </a:lnTo>
                        <a:lnTo>
                          <a:pt x="252" y="108"/>
                        </a:lnTo>
                        <a:lnTo>
                          <a:pt x="282" y="100"/>
                        </a:lnTo>
                        <a:lnTo>
                          <a:pt x="284" y="102"/>
                        </a:lnTo>
                        <a:lnTo>
                          <a:pt x="284" y="108"/>
                        </a:lnTo>
                        <a:lnTo>
                          <a:pt x="282" y="110"/>
                        </a:lnTo>
                        <a:lnTo>
                          <a:pt x="280" y="114"/>
                        </a:lnTo>
                        <a:lnTo>
                          <a:pt x="276" y="118"/>
                        </a:lnTo>
                        <a:lnTo>
                          <a:pt x="270" y="120"/>
                        </a:lnTo>
                        <a:lnTo>
                          <a:pt x="232" y="134"/>
                        </a:lnTo>
                        <a:lnTo>
                          <a:pt x="194" y="148"/>
                        </a:lnTo>
                        <a:lnTo>
                          <a:pt x="166" y="172"/>
                        </a:lnTo>
                        <a:lnTo>
                          <a:pt x="124" y="202"/>
                        </a:lnTo>
                        <a:lnTo>
                          <a:pt x="110" y="208"/>
                        </a:lnTo>
                        <a:lnTo>
                          <a:pt x="100" y="210"/>
                        </a:lnTo>
                        <a:lnTo>
                          <a:pt x="90" y="210"/>
                        </a:lnTo>
                        <a:lnTo>
                          <a:pt x="22" y="242"/>
                        </a:lnTo>
                        <a:lnTo>
                          <a:pt x="18" y="238"/>
                        </a:lnTo>
                        <a:lnTo>
                          <a:pt x="10" y="224"/>
                        </a:lnTo>
                        <a:lnTo>
                          <a:pt x="6" y="214"/>
                        </a:lnTo>
                        <a:lnTo>
                          <a:pt x="2" y="202"/>
                        </a:lnTo>
                        <a:lnTo>
                          <a:pt x="0" y="188"/>
                        </a:lnTo>
                        <a:lnTo>
                          <a:pt x="0" y="172"/>
                        </a:lnTo>
                        <a:close/>
                      </a:path>
                    </a:pathLst>
                  </a:custGeom>
                  <a:solidFill>
                    <a:srgbClr val="F0AC71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27" name="Freeform 517"/>
                  <p:cNvSpPr>
                    <a:spLocks/>
                  </p:cNvSpPr>
                  <p:nvPr/>
                </p:nvSpPr>
                <p:spPr bwMode="auto">
                  <a:xfrm>
                    <a:off x="2004" y="3800"/>
                    <a:ext cx="312" cy="242"/>
                  </a:xfrm>
                  <a:custGeom>
                    <a:avLst/>
                    <a:gdLst>
                      <a:gd name="T0" fmla="*/ 0 w 312"/>
                      <a:gd name="T1" fmla="*/ 172 h 242"/>
                      <a:gd name="T2" fmla="*/ 54 w 312"/>
                      <a:gd name="T3" fmla="*/ 148 h 242"/>
                      <a:gd name="T4" fmla="*/ 70 w 312"/>
                      <a:gd name="T5" fmla="*/ 134 h 242"/>
                      <a:gd name="T6" fmla="*/ 132 w 312"/>
                      <a:gd name="T7" fmla="*/ 44 h 242"/>
                      <a:gd name="T8" fmla="*/ 270 w 312"/>
                      <a:gd name="T9" fmla="*/ 0 h 242"/>
                      <a:gd name="T10" fmla="*/ 272 w 312"/>
                      <a:gd name="T11" fmla="*/ 2 h 242"/>
                      <a:gd name="T12" fmla="*/ 274 w 312"/>
                      <a:gd name="T13" fmla="*/ 12 h 242"/>
                      <a:gd name="T14" fmla="*/ 266 w 312"/>
                      <a:gd name="T15" fmla="*/ 18 h 242"/>
                      <a:gd name="T16" fmla="*/ 214 w 312"/>
                      <a:gd name="T17" fmla="*/ 24 h 242"/>
                      <a:gd name="T18" fmla="*/ 156 w 312"/>
                      <a:gd name="T19" fmla="*/ 60 h 242"/>
                      <a:gd name="T20" fmla="*/ 232 w 312"/>
                      <a:gd name="T21" fmla="*/ 42 h 242"/>
                      <a:gd name="T22" fmla="*/ 272 w 312"/>
                      <a:gd name="T23" fmla="*/ 42 h 242"/>
                      <a:gd name="T24" fmla="*/ 306 w 312"/>
                      <a:gd name="T25" fmla="*/ 42 h 242"/>
                      <a:gd name="T26" fmla="*/ 312 w 312"/>
                      <a:gd name="T27" fmla="*/ 52 h 242"/>
                      <a:gd name="T28" fmla="*/ 310 w 312"/>
                      <a:gd name="T29" fmla="*/ 60 h 242"/>
                      <a:gd name="T30" fmla="*/ 298 w 312"/>
                      <a:gd name="T31" fmla="*/ 66 h 242"/>
                      <a:gd name="T32" fmla="*/ 300 w 312"/>
                      <a:gd name="T33" fmla="*/ 68 h 242"/>
                      <a:gd name="T34" fmla="*/ 304 w 312"/>
                      <a:gd name="T35" fmla="*/ 76 h 242"/>
                      <a:gd name="T36" fmla="*/ 298 w 312"/>
                      <a:gd name="T37" fmla="*/ 82 h 242"/>
                      <a:gd name="T38" fmla="*/ 246 w 312"/>
                      <a:gd name="T39" fmla="*/ 98 h 242"/>
                      <a:gd name="T40" fmla="*/ 252 w 312"/>
                      <a:gd name="T41" fmla="*/ 108 h 242"/>
                      <a:gd name="T42" fmla="*/ 282 w 312"/>
                      <a:gd name="T43" fmla="*/ 100 h 242"/>
                      <a:gd name="T44" fmla="*/ 284 w 312"/>
                      <a:gd name="T45" fmla="*/ 108 h 242"/>
                      <a:gd name="T46" fmla="*/ 280 w 312"/>
                      <a:gd name="T47" fmla="*/ 114 h 242"/>
                      <a:gd name="T48" fmla="*/ 270 w 312"/>
                      <a:gd name="T49" fmla="*/ 120 h 242"/>
                      <a:gd name="T50" fmla="*/ 232 w 312"/>
                      <a:gd name="T51" fmla="*/ 134 h 242"/>
                      <a:gd name="T52" fmla="*/ 194 w 312"/>
                      <a:gd name="T53" fmla="*/ 148 h 242"/>
                      <a:gd name="T54" fmla="*/ 124 w 312"/>
                      <a:gd name="T55" fmla="*/ 202 h 242"/>
                      <a:gd name="T56" fmla="*/ 110 w 312"/>
                      <a:gd name="T57" fmla="*/ 208 h 242"/>
                      <a:gd name="T58" fmla="*/ 90 w 312"/>
                      <a:gd name="T59" fmla="*/ 210 h 242"/>
                      <a:gd name="T60" fmla="*/ 22 w 312"/>
                      <a:gd name="T61" fmla="*/ 242 h 242"/>
                      <a:gd name="T62" fmla="*/ 10 w 312"/>
                      <a:gd name="T63" fmla="*/ 224 h 242"/>
                      <a:gd name="T64" fmla="*/ 2 w 312"/>
                      <a:gd name="T65" fmla="*/ 202 h 242"/>
                      <a:gd name="T66" fmla="*/ 0 w 312"/>
                      <a:gd name="T67" fmla="*/ 172 h 242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312"/>
                      <a:gd name="T103" fmla="*/ 0 h 242"/>
                      <a:gd name="T104" fmla="*/ 312 w 312"/>
                      <a:gd name="T105" fmla="*/ 242 h 242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312" h="242">
                        <a:moveTo>
                          <a:pt x="0" y="172"/>
                        </a:moveTo>
                        <a:lnTo>
                          <a:pt x="0" y="172"/>
                        </a:lnTo>
                        <a:lnTo>
                          <a:pt x="30" y="160"/>
                        </a:lnTo>
                        <a:lnTo>
                          <a:pt x="54" y="148"/>
                        </a:lnTo>
                        <a:lnTo>
                          <a:pt x="64" y="142"/>
                        </a:lnTo>
                        <a:lnTo>
                          <a:pt x="70" y="134"/>
                        </a:lnTo>
                        <a:lnTo>
                          <a:pt x="132" y="44"/>
                        </a:lnTo>
                        <a:lnTo>
                          <a:pt x="200" y="2"/>
                        </a:lnTo>
                        <a:lnTo>
                          <a:pt x="270" y="0"/>
                        </a:lnTo>
                        <a:lnTo>
                          <a:pt x="272" y="2"/>
                        </a:lnTo>
                        <a:lnTo>
                          <a:pt x="274" y="8"/>
                        </a:lnTo>
                        <a:lnTo>
                          <a:pt x="274" y="12"/>
                        </a:lnTo>
                        <a:lnTo>
                          <a:pt x="270" y="14"/>
                        </a:lnTo>
                        <a:lnTo>
                          <a:pt x="266" y="18"/>
                        </a:lnTo>
                        <a:lnTo>
                          <a:pt x="258" y="20"/>
                        </a:lnTo>
                        <a:lnTo>
                          <a:pt x="214" y="24"/>
                        </a:lnTo>
                        <a:lnTo>
                          <a:pt x="156" y="60"/>
                        </a:lnTo>
                        <a:lnTo>
                          <a:pt x="232" y="42"/>
                        </a:lnTo>
                        <a:lnTo>
                          <a:pt x="246" y="42"/>
                        </a:lnTo>
                        <a:lnTo>
                          <a:pt x="272" y="42"/>
                        </a:lnTo>
                        <a:lnTo>
                          <a:pt x="306" y="42"/>
                        </a:lnTo>
                        <a:lnTo>
                          <a:pt x="308" y="46"/>
                        </a:lnTo>
                        <a:lnTo>
                          <a:pt x="312" y="52"/>
                        </a:lnTo>
                        <a:lnTo>
                          <a:pt x="312" y="56"/>
                        </a:lnTo>
                        <a:lnTo>
                          <a:pt x="310" y="60"/>
                        </a:lnTo>
                        <a:lnTo>
                          <a:pt x="306" y="62"/>
                        </a:lnTo>
                        <a:lnTo>
                          <a:pt x="298" y="66"/>
                        </a:lnTo>
                        <a:lnTo>
                          <a:pt x="300" y="68"/>
                        </a:lnTo>
                        <a:lnTo>
                          <a:pt x="302" y="72"/>
                        </a:lnTo>
                        <a:lnTo>
                          <a:pt x="304" y="76"/>
                        </a:lnTo>
                        <a:lnTo>
                          <a:pt x="302" y="78"/>
                        </a:lnTo>
                        <a:lnTo>
                          <a:pt x="298" y="82"/>
                        </a:lnTo>
                        <a:lnTo>
                          <a:pt x="292" y="84"/>
                        </a:lnTo>
                        <a:lnTo>
                          <a:pt x="246" y="98"/>
                        </a:lnTo>
                        <a:lnTo>
                          <a:pt x="200" y="124"/>
                        </a:lnTo>
                        <a:lnTo>
                          <a:pt x="252" y="108"/>
                        </a:lnTo>
                        <a:lnTo>
                          <a:pt x="282" y="100"/>
                        </a:lnTo>
                        <a:lnTo>
                          <a:pt x="284" y="102"/>
                        </a:lnTo>
                        <a:lnTo>
                          <a:pt x="284" y="108"/>
                        </a:lnTo>
                        <a:lnTo>
                          <a:pt x="282" y="110"/>
                        </a:lnTo>
                        <a:lnTo>
                          <a:pt x="280" y="114"/>
                        </a:lnTo>
                        <a:lnTo>
                          <a:pt x="276" y="118"/>
                        </a:lnTo>
                        <a:lnTo>
                          <a:pt x="270" y="120"/>
                        </a:lnTo>
                        <a:lnTo>
                          <a:pt x="232" y="134"/>
                        </a:lnTo>
                        <a:lnTo>
                          <a:pt x="194" y="148"/>
                        </a:lnTo>
                        <a:lnTo>
                          <a:pt x="166" y="172"/>
                        </a:lnTo>
                        <a:lnTo>
                          <a:pt x="124" y="202"/>
                        </a:lnTo>
                        <a:lnTo>
                          <a:pt x="110" y="208"/>
                        </a:lnTo>
                        <a:lnTo>
                          <a:pt x="100" y="210"/>
                        </a:lnTo>
                        <a:lnTo>
                          <a:pt x="90" y="210"/>
                        </a:lnTo>
                        <a:lnTo>
                          <a:pt x="22" y="242"/>
                        </a:lnTo>
                        <a:lnTo>
                          <a:pt x="18" y="238"/>
                        </a:lnTo>
                        <a:lnTo>
                          <a:pt x="10" y="224"/>
                        </a:lnTo>
                        <a:lnTo>
                          <a:pt x="6" y="214"/>
                        </a:lnTo>
                        <a:lnTo>
                          <a:pt x="2" y="202"/>
                        </a:lnTo>
                        <a:lnTo>
                          <a:pt x="0" y="188"/>
                        </a:lnTo>
                        <a:lnTo>
                          <a:pt x="0" y="172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28" name="Freeform 518"/>
                  <p:cNvSpPr>
                    <a:spLocks/>
                  </p:cNvSpPr>
                  <p:nvPr/>
                </p:nvSpPr>
                <p:spPr bwMode="auto">
                  <a:xfrm>
                    <a:off x="1586" y="3540"/>
                    <a:ext cx="474" cy="678"/>
                  </a:xfrm>
                  <a:custGeom>
                    <a:avLst/>
                    <a:gdLst>
                      <a:gd name="T0" fmla="*/ 12 w 474"/>
                      <a:gd name="T1" fmla="*/ 0 h 678"/>
                      <a:gd name="T2" fmla="*/ 90 w 474"/>
                      <a:gd name="T3" fmla="*/ 52 h 678"/>
                      <a:gd name="T4" fmla="*/ 156 w 474"/>
                      <a:gd name="T5" fmla="*/ 104 h 678"/>
                      <a:gd name="T6" fmla="*/ 196 w 474"/>
                      <a:gd name="T7" fmla="*/ 142 h 678"/>
                      <a:gd name="T8" fmla="*/ 226 w 474"/>
                      <a:gd name="T9" fmla="*/ 180 h 678"/>
                      <a:gd name="T10" fmla="*/ 240 w 474"/>
                      <a:gd name="T11" fmla="*/ 218 h 678"/>
                      <a:gd name="T12" fmla="*/ 240 w 474"/>
                      <a:gd name="T13" fmla="*/ 234 h 678"/>
                      <a:gd name="T14" fmla="*/ 232 w 474"/>
                      <a:gd name="T15" fmla="*/ 268 h 678"/>
                      <a:gd name="T16" fmla="*/ 198 w 474"/>
                      <a:gd name="T17" fmla="*/ 372 h 678"/>
                      <a:gd name="T18" fmla="*/ 178 w 474"/>
                      <a:gd name="T19" fmla="*/ 436 h 678"/>
                      <a:gd name="T20" fmla="*/ 172 w 474"/>
                      <a:gd name="T21" fmla="*/ 480 h 678"/>
                      <a:gd name="T22" fmla="*/ 180 w 474"/>
                      <a:gd name="T23" fmla="*/ 476 h 678"/>
                      <a:gd name="T24" fmla="*/ 220 w 474"/>
                      <a:gd name="T25" fmla="*/ 458 h 678"/>
                      <a:gd name="T26" fmla="*/ 260 w 474"/>
                      <a:gd name="T27" fmla="*/ 448 h 678"/>
                      <a:gd name="T28" fmla="*/ 284 w 474"/>
                      <a:gd name="T29" fmla="*/ 446 h 678"/>
                      <a:gd name="T30" fmla="*/ 334 w 474"/>
                      <a:gd name="T31" fmla="*/ 440 h 678"/>
                      <a:gd name="T32" fmla="*/ 384 w 474"/>
                      <a:gd name="T33" fmla="*/ 426 h 678"/>
                      <a:gd name="T34" fmla="*/ 436 w 474"/>
                      <a:gd name="T35" fmla="*/ 406 h 678"/>
                      <a:gd name="T36" fmla="*/ 434 w 474"/>
                      <a:gd name="T37" fmla="*/ 414 h 678"/>
                      <a:gd name="T38" fmla="*/ 434 w 474"/>
                      <a:gd name="T39" fmla="*/ 436 h 678"/>
                      <a:gd name="T40" fmla="*/ 444 w 474"/>
                      <a:gd name="T41" fmla="*/ 464 h 678"/>
                      <a:gd name="T42" fmla="*/ 464 w 474"/>
                      <a:gd name="T43" fmla="*/ 486 h 678"/>
                      <a:gd name="T44" fmla="*/ 474 w 474"/>
                      <a:gd name="T45" fmla="*/ 494 h 678"/>
                      <a:gd name="T46" fmla="*/ 406 w 474"/>
                      <a:gd name="T47" fmla="*/ 542 h 678"/>
                      <a:gd name="T48" fmla="*/ 302 w 474"/>
                      <a:gd name="T49" fmla="*/ 604 h 678"/>
                      <a:gd name="T50" fmla="*/ 238 w 474"/>
                      <a:gd name="T51" fmla="*/ 632 h 678"/>
                      <a:gd name="T52" fmla="*/ 170 w 474"/>
                      <a:gd name="T53" fmla="*/ 658 h 678"/>
                      <a:gd name="T54" fmla="*/ 98 w 474"/>
                      <a:gd name="T55" fmla="*/ 674 h 678"/>
                      <a:gd name="T56" fmla="*/ 92 w 474"/>
                      <a:gd name="T57" fmla="*/ 676 h 678"/>
                      <a:gd name="T58" fmla="*/ 76 w 474"/>
                      <a:gd name="T59" fmla="*/ 676 h 678"/>
                      <a:gd name="T60" fmla="*/ 66 w 474"/>
                      <a:gd name="T61" fmla="*/ 668 h 678"/>
                      <a:gd name="T62" fmla="*/ 56 w 474"/>
                      <a:gd name="T63" fmla="*/ 650 h 678"/>
                      <a:gd name="T64" fmla="*/ 32 w 474"/>
                      <a:gd name="T65" fmla="*/ 582 h 678"/>
                      <a:gd name="T66" fmla="*/ 20 w 474"/>
                      <a:gd name="T67" fmla="*/ 532 h 678"/>
                      <a:gd name="T68" fmla="*/ 6 w 474"/>
                      <a:gd name="T69" fmla="*/ 426 h 678"/>
                      <a:gd name="T70" fmla="*/ 0 w 474"/>
                      <a:gd name="T71" fmla="*/ 324 h 678"/>
                      <a:gd name="T72" fmla="*/ 2 w 474"/>
                      <a:gd name="T73" fmla="*/ 234 h 678"/>
                      <a:gd name="T74" fmla="*/ 6 w 474"/>
                      <a:gd name="T75" fmla="*/ 200 h 678"/>
                      <a:gd name="T76" fmla="*/ 10 w 474"/>
                      <a:gd name="T77" fmla="*/ 134 h 678"/>
                      <a:gd name="T78" fmla="*/ 12 w 474"/>
                      <a:gd name="T79" fmla="*/ 0 h 678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w 474"/>
                      <a:gd name="T121" fmla="*/ 0 h 678"/>
                      <a:gd name="T122" fmla="*/ 474 w 474"/>
                      <a:gd name="T123" fmla="*/ 678 h 678"/>
                    </a:gdLst>
                    <a:ahLst/>
                    <a:cxnLst>
                      <a:cxn ang="T80">
                        <a:pos x="T0" y="T1"/>
                      </a:cxn>
                      <a:cxn ang="T81">
                        <a:pos x="T2" y="T3"/>
                      </a:cxn>
                      <a:cxn ang="T82">
                        <a:pos x="T4" y="T5"/>
                      </a:cxn>
                      <a:cxn ang="T83">
                        <a:pos x="T6" y="T7"/>
                      </a:cxn>
                      <a:cxn ang="T84">
                        <a:pos x="T8" y="T9"/>
                      </a:cxn>
                      <a:cxn ang="T85">
                        <a:pos x="T10" y="T11"/>
                      </a:cxn>
                      <a:cxn ang="T86">
                        <a:pos x="T12" y="T13"/>
                      </a:cxn>
                      <a:cxn ang="T87">
                        <a:pos x="T14" y="T15"/>
                      </a:cxn>
                      <a:cxn ang="T88">
                        <a:pos x="T16" y="T17"/>
                      </a:cxn>
                      <a:cxn ang="T89">
                        <a:pos x="T18" y="T19"/>
                      </a:cxn>
                      <a:cxn ang="T90">
                        <a:pos x="T20" y="T21"/>
                      </a:cxn>
                      <a:cxn ang="T91">
                        <a:pos x="T22" y="T23"/>
                      </a:cxn>
                      <a:cxn ang="T92">
                        <a:pos x="T24" y="T25"/>
                      </a:cxn>
                      <a:cxn ang="T93">
                        <a:pos x="T26" y="T27"/>
                      </a:cxn>
                      <a:cxn ang="T94">
                        <a:pos x="T28" y="T29"/>
                      </a:cxn>
                      <a:cxn ang="T95">
                        <a:pos x="T30" y="T31"/>
                      </a:cxn>
                      <a:cxn ang="T96">
                        <a:pos x="T32" y="T33"/>
                      </a:cxn>
                      <a:cxn ang="T97">
                        <a:pos x="T34" y="T35"/>
                      </a:cxn>
                      <a:cxn ang="T98">
                        <a:pos x="T36" y="T37"/>
                      </a:cxn>
                      <a:cxn ang="T99">
                        <a:pos x="T38" y="T39"/>
                      </a:cxn>
                      <a:cxn ang="T100">
                        <a:pos x="T40" y="T41"/>
                      </a:cxn>
                      <a:cxn ang="T101">
                        <a:pos x="T42" y="T43"/>
                      </a:cxn>
                      <a:cxn ang="T102">
                        <a:pos x="T44" y="T45"/>
                      </a:cxn>
                      <a:cxn ang="T103">
                        <a:pos x="T46" y="T47"/>
                      </a:cxn>
                      <a:cxn ang="T104">
                        <a:pos x="T48" y="T49"/>
                      </a:cxn>
                      <a:cxn ang="T105">
                        <a:pos x="T50" y="T51"/>
                      </a:cxn>
                      <a:cxn ang="T106">
                        <a:pos x="T52" y="T53"/>
                      </a:cxn>
                      <a:cxn ang="T107">
                        <a:pos x="T54" y="T55"/>
                      </a:cxn>
                      <a:cxn ang="T108">
                        <a:pos x="T56" y="T57"/>
                      </a:cxn>
                      <a:cxn ang="T109">
                        <a:pos x="T58" y="T59"/>
                      </a:cxn>
                      <a:cxn ang="T110">
                        <a:pos x="T60" y="T61"/>
                      </a:cxn>
                      <a:cxn ang="T111">
                        <a:pos x="T62" y="T63"/>
                      </a:cxn>
                      <a:cxn ang="T112">
                        <a:pos x="T64" y="T65"/>
                      </a:cxn>
                      <a:cxn ang="T113">
                        <a:pos x="T66" y="T67"/>
                      </a:cxn>
                      <a:cxn ang="T114">
                        <a:pos x="T68" y="T69"/>
                      </a:cxn>
                      <a:cxn ang="T115">
                        <a:pos x="T70" y="T71"/>
                      </a:cxn>
                      <a:cxn ang="T116">
                        <a:pos x="T72" y="T73"/>
                      </a:cxn>
                      <a:cxn ang="T117">
                        <a:pos x="T74" y="T75"/>
                      </a:cxn>
                      <a:cxn ang="T118">
                        <a:pos x="T76" y="T77"/>
                      </a:cxn>
                      <a:cxn ang="T119">
                        <a:pos x="T78" y="T79"/>
                      </a:cxn>
                    </a:cxnLst>
                    <a:rect l="T120" t="T121" r="T122" b="T123"/>
                    <a:pathLst>
                      <a:path w="474" h="678">
                        <a:moveTo>
                          <a:pt x="12" y="0"/>
                        </a:moveTo>
                        <a:lnTo>
                          <a:pt x="12" y="0"/>
                        </a:lnTo>
                        <a:lnTo>
                          <a:pt x="50" y="26"/>
                        </a:lnTo>
                        <a:lnTo>
                          <a:pt x="90" y="52"/>
                        </a:lnTo>
                        <a:lnTo>
                          <a:pt x="134" y="84"/>
                        </a:lnTo>
                        <a:lnTo>
                          <a:pt x="156" y="104"/>
                        </a:lnTo>
                        <a:lnTo>
                          <a:pt x="176" y="122"/>
                        </a:lnTo>
                        <a:lnTo>
                          <a:pt x="196" y="142"/>
                        </a:lnTo>
                        <a:lnTo>
                          <a:pt x="212" y="162"/>
                        </a:lnTo>
                        <a:lnTo>
                          <a:pt x="226" y="180"/>
                        </a:lnTo>
                        <a:lnTo>
                          <a:pt x="236" y="200"/>
                        </a:lnTo>
                        <a:lnTo>
                          <a:pt x="240" y="218"/>
                        </a:lnTo>
                        <a:lnTo>
                          <a:pt x="242" y="226"/>
                        </a:lnTo>
                        <a:lnTo>
                          <a:pt x="240" y="234"/>
                        </a:lnTo>
                        <a:lnTo>
                          <a:pt x="232" y="268"/>
                        </a:lnTo>
                        <a:lnTo>
                          <a:pt x="222" y="302"/>
                        </a:lnTo>
                        <a:lnTo>
                          <a:pt x="198" y="372"/>
                        </a:lnTo>
                        <a:lnTo>
                          <a:pt x="188" y="406"/>
                        </a:lnTo>
                        <a:lnTo>
                          <a:pt x="178" y="436"/>
                        </a:lnTo>
                        <a:lnTo>
                          <a:pt x="174" y="460"/>
                        </a:lnTo>
                        <a:lnTo>
                          <a:pt x="172" y="480"/>
                        </a:lnTo>
                        <a:lnTo>
                          <a:pt x="180" y="476"/>
                        </a:lnTo>
                        <a:lnTo>
                          <a:pt x="204" y="464"/>
                        </a:lnTo>
                        <a:lnTo>
                          <a:pt x="220" y="458"/>
                        </a:lnTo>
                        <a:lnTo>
                          <a:pt x="240" y="452"/>
                        </a:lnTo>
                        <a:lnTo>
                          <a:pt x="260" y="448"/>
                        </a:lnTo>
                        <a:lnTo>
                          <a:pt x="284" y="446"/>
                        </a:lnTo>
                        <a:lnTo>
                          <a:pt x="308" y="444"/>
                        </a:lnTo>
                        <a:lnTo>
                          <a:pt x="334" y="440"/>
                        </a:lnTo>
                        <a:lnTo>
                          <a:pt x="360" y="432"/>
                        </a:lnTo>
                        <a:lnTo>
                          <a:pt x="384" y="426"/>
                        </a:lnTo>
                        <a:lnTo>
                          <a:pt x="420" y="412"/>
                        </a:lnTo>
                        <a:lnTo>
                          <a:pt x="436" y="406"/>
                        </a:lnTo>
                        <a:lnTo>
                          <a:pt x="434" y="414"/>
                        </a:lnTo>
                        <a:lnTo>
                          <a:pt x="432" y="424"/>
                        </a:lnTo>
                        <a:lnTo>
                          <a:pt x="434" y="436"/>
                        </a:lnTo>
                        <a:lnTo>
                          <a:pt x="438" y="450"/>
                        </a:lnTo>
                        <a:lnTo>
                          <a:pt x="444" y="464"/>
                        </a:lnTo>
                        <a:lnTo>
                          <a:pt x="456" y="480"/>
                        </a:lnTo>
                        <a:lnTo>
                          <a:pt x="464" y="486"/>
                        </a:lnTo>
                        <a:lnTo>
                          <a:pt x="474" y="494"/>
                        </a:lnTo>
                        <a:lnTo>
                          <a:pt x="442" y="518"/>
                        </a:lnTo>
                        <a:lnTo>
                          <a:pt x="406" y="542"/>
                        </a:lnTo>
                        <a:lnTo>
                          <a:pt x="358" y="572"/>
                        </a:lnTo>
                        <a:lnTo>
                          <a:pt x="302" y="604"/>
                        </a:lnTo>
                        <a:lnTo>
                          <a:pt x="270" y="618"/>
                        </a:lnTo>
                        <a:lnTo>
                          <a:pt x="238" y="632"/>
                        </a:lnTo>
                        <a:lnTo>
                          <a:pt x="204" y="646"/>
                        </a:lnTo>
                        <a:lnTo>
                          <a:pt x="170" y="658"/>
                        </a:lnTo>
                        <a:lnTo>
                          <a:pt x="134" y="666"/>
                        </a:lnTo>
                        <a:lnTo>
                          <a:pt x="98" y="674"/>
                        </a:lnTo>
                        <a:lnTo>
                          <a:pt x="92" y="676"/>
                        </a:lnTo>
                        <a:lnTo>
                          <a:pt x="86" y="678"/>
                        </a:lnTo>
                        <a:lnTo>
                          <a:pt x="76" y="676"/>
                        </a:lnTo>
                        <a:lnTo>
                          <a:pt x="72" y="672"/>
                        </a:lnTo>
                        <a:lnTo>
                          <a:pt x="66" y="668"/>
                        </a:lnTo>
                        <a:lnTo>
                          <a:pt x="62" y="660"/>
                        </a:lnTo>
                        <a:lnTo>
                          <a:pt x="56" y="650"/>
                        </a:lnTo>
                        <a:lnTo>
                          <a:pt x="44" y="622"/>
                        </a:lnTo>
                        <a:lnTo>
                          <a:pt x="32" y="582"/>
                        </a:lnTo>
                        <a:lnTo>
                          <a:pt x="20" y="532"/>
                        </a:lnTo>
                        <a:lnTo>
                          <a:pt x="12" y="480"/>
                        </a:lnTo>
                        <a:lnTo>
                          <a:pt x="6" y="426"/>
                        </a:lnTo>
                        <a:lnTo>
                          <a:pt x="2" y="374"/>
                        </a:lnTo>
                        <a:lnTo>
                          <a:pt x="0" y="324"/>
                        </a:lnTo>
                        <a:lnTo>
                          <a:pt x="0" y="276"/>
                        </a:lnTo>
                        <a:lnTo>
                          <a:pt x="2" y="234"/>
                        </a:lnTo>
                        <a:lnTo>
                          <a:pt x="6" y="200"/>
                        </a:lnTo>
                        <a:lnTo>
                          <a:pt x="8" y="168"/>
                        </a:lnTo>
                        <a:lnTo>
                          <a:pt x="10" y="134"/>
                        </a:lnTo>
                        <a:lnTo>
                          <a:pt x="12" y="70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3A457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29" name="Freeform 519"/>
                  <p:cNvSpPr>
                    <a:spLocks/>
                  </p:cNvSpPr>
                  <p:nvPr/>
                </p:nvSpPr>
                <p:spPr bwMode="auto">
                  <a:xfrm>
                    <a:off x="1586" y="3540"/>
                    <a:ext cx="474" cy="678"/>
                  </a:xfrm>
                  <a:custGeom>
                    <a:avLst/>
                    <a:gdLst>
                      <a:gd name="T0" fmla="*/ 12 w 474"/>
                      <a:gd name="T1" fmla="*/ 0 h 678"/>
                      <a:gd name="T2" fmla="*/ 90 w 474"/>
                      <a:gd name="T3" fmla="*/ 52 h 678"/>
                      <a:gd name="T4" fmla="*/ 156 w 474"/>
                      <a:gd name="T5" fmla="*/ 104 h 678"/>
                      <a:gd name="T6" fmla="*/ 196 w 474"/>
                      <a:gd name="T7" fmla="*/ 142 h 678"/>
                      <a:gd name="T8" fmla="*/ 226 w 474"/>
                      <a:gd name="T9" fmla="*/ 180 h 678"/>
                      <a:gd name="T10" fmla="*/ 240 w 474"/>
                      <a:gd name="T11" fmla="*/ 218 h 678"/>
                      <a:gd name="T12" fmla="*/ 240 w 474"/>
                      <a:gd name="T13" fmla="*/ 234 h 678"/>
                      <a:gd name="T14" fmla="*/ 232 w 474"/>
                      <a:gd name="T15" fmla="*/ 268 h 678"/>
                      <a:gd name="T16" fmla="*/ 198 w 474"/>
                      <a:gd name="T17" fmla="*/ 372 h 678"/>
                      <a:gd name="T18" fmla="*/ 178 w 474"/>
                      <a:gd name="T19" fmla="*/ 436 h 678"/>
                      <a:gd name="T20" fmla="*/ 172 w 474"/>
                      <a:gd name="T21" fmla="*/ 480 h 678"/>
                      <a:gd name="T22" fmla="*/ 180 w 474"/>
                      <a:gd name="T23" fmla="*/ 476 h 678"/>
                      <a:gd name="T24" fmla="*/ 220 w 474"/>
                      <a:gd name="T25" fmla="*/ 458 h 678"/>
                      <a:gd name="T26" fmla="*/ 260 w 474"/>
                      <a:gd name="T27" fmla="*/ 448 h 678"/>
                      <a:gd name="T28" fmla="*/ 284 w 474"/>
                      <a:gd name="T29" fmla="*/ 446 h 678"/>
                      <a:gd name="T30" fmla="*/ 334 w 474"/>
                      <a:gd name="T31" fmla="*/ 440 h 678"/>
                      <a:gd name="T32" fmla="*/ 384 w 474"/>
                      <a:gd name="T33" fmla="*/ 426 h 678"/>
                      <a:gd name="T34" fmla="*/ 436 w 474"/>
                      <a:gd name="T35" fmla="*/ 406 h 678"/>
                      <a:gd name="T36" fmla="*/ 434 w 474"/>
                      <a:gd name="T37" fmla="*/ 414 h 678"/>
                      <a:gd name="T38" fmla="*/ 434 w 474"/>
                      <a:gd name="T39" fmla="*/ 436 h 678"/>
                      <a:gd name="T40" fmla="*/ 444 w 474"/>
                      <a:gd name="T41" fmla="*/ 464 h 678"/>
                      <a:gd name="T42" fmla="*/ 464 w 474"/>
                      <a:gd name="T43" fmla="*/ 486 h 678"/>
                      <a:gd name="T44" fmla="*/ 474 w 474"/>
                      <a:gd name="T45" fmla="*/ 494 h 678"/>
                      <a:gd name="T46" fmla="*/ 406 w 474"/>
                      <a:gd name="T47" fmla="*/ 542 h 678"/>
                      <a:gd name="T48" fmla="*/ 302 w 474"/>
                      <a:gd name="T49" fmla="*/ 604 h 678"/>
                      <a:gd name="T50" fmla="*/ 238 w 474"/>
                      <a:gd name="T51" fmla="*/ 632 h 678"/>
                      <a:gd name="T52" fmla="*/ 170 w 474"/>
                      <a:gd name="T53" fmla="*/ 658 h 678"/>
                      <a:gd name="T54" fmla="*/ 98 w 474"/>
                      <a:gd name="T55" fmla="*/ 674 h 678"/>
                      <a:gd name="T56" fmla="*/ 92 w 474"/>
                      <a:gd name="T57" fmla="*/ 676 h 678"/>
                      <a:gd name="T58" fmla="*/ 76 w 474"/>
                      <a:gd name="T59" fmla="*/ 676 h 678"/>
                      <a:gd name="T60" fmla="*/ 66 w 474"/>
                      <a:gd name="T61" fmla="*/ 668 h 678"/>
                      <a:gd name="T62" fmla="*/ 56 w 474"/>
                      <a:gd name="T63" fmla="*/ 650 h 678"/>
                      <a:gd name="T64" fmla="*/ 32 w 474"/>
                      <a:gd name="T65" fmla="*/ 582 h 678"/>
                      <a:gd name="T66" fmla="*/ 20 w 474"/>
                      <a:gd name="T67" fmla="*/ 532 h 678"/>
                      <a:gd name="T68" fmla="*/ 6 w 474"/>
                      <a:gd name="T69" fmla="*/ 426 h 678"/>
                      <a:gd name="T70" fmla="*/ 0 w 474"/>
                      <a:gd name="T71" fmla="*/ 324 h 678"/>
                      <a:gd name="T72" fmla="*/ 2 w 474"/>
                      <a:gd name="T73" fmla="*/ 234 h 678"/>
                      <a:gd name="T74" fmla="*/ 6 w 474"/>
                      <a:gd name="T75" fmla="*/ 200 h 678"/>
                      <a:gd name="T76" fmla="*/ 10 w 474"/>
                      <a:gd name="T77" fmla="*/ 134 h 678"/>
                      <a:gd name="T78" fmla="*/ 12 w 474"/>
                      <a:gd name="T79" fmla="*/ 0 h 678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w 474"/>
                      <a:gd name="T121" fmla="*/ 0 h 678"/>
                      <a:gd name="T122" fmla="*/ 474 w 474"/>
                      <a:gd name="T123" fmla="*/ 678 h 678"/>
                    </a:gdLst>
                    <a:ahLst/>
                    <a:cxnLst>
                      <a:cxn ang="T80">
                        <a:pos x="T0" y="T1"/>
                      </a:cxn>
                      <a:cxn ang="T81">
                        <a:pos x="T2" y="T3"/>
                      </a:cxn>
                      <a:cxn ang="T82">
                        <a:pos x="T4" y="T5"/>
                      </a:cxn>
                      <a:cxn ang="T83">
                        <a:pos x="T6" y="T7"/>
                      </a:cxn>
                      <a:cxn ang="T84">
                        <a:pos x="T8" y="T9"/>
                      </a:cxn>
                      <a:cxn ang="T85">
                        <a:pos x="T10" y="T11"/>
                      </a:cxn>
                      <a:cxn ang="T86">
                        <a:pos x="T12" y="T13"/>
                      </a:cxn>
                      <a:cxn ang="T87">
                        <a:pos x="T14" y="T15"/>
                      </a:cxn>
                      <a:cxn ang="T88">
                        <a:pos x="T16" y="T17"/>
                      </a:cxn>
                      <a:cxn ang="T89">
                        <a:pos x="T18" y="T19"/>
                      </a:cxn>
                      <a:cxn ang="T90">
                        <a:pos x="T20" y="T21"/>
                      </a:cxn>
                      <a:cxn ang="T91">
                        <a:pos x="T22" y="T23"/>
                      </a:cxn>
                      <a:cxn ang="T92">
                        <a:pos x="T24" y="T25"/>
                      </a:cxn>
                      <a:cxn ang="T93">
                        <a:pos x="T26" y="T27"/>
                      </a:cxn>
                      <a:cxn ang="T94">
                        <a:pos x="T28" y="T29"/>
                      </a:cxn>
                      <a:cxn ang="T95">
                        <a:pos x="T30" y="T31"/>
                      </a:cxn>
                      <a:cxn ang="T96">
                        <a:pos x="T32" y="T33"/>
                      </a:cxn>
                      <a:cxn ang="T97">
                        <a:pos x="T34" y="T35"/>
                      </a:cxn>
                      <a:cxn ang="T98">
                        <a:pos x="T36" y="T37"/>
                      </a:cxn>
                      <a:cxn ang="T99">
                        <a:pos x="T38" y="T39"/>
                      </a:cxn>
                      <a:cxn ang="T100">
                        <a:pos x="T40" y="T41"/>
                      </a:cxn>
                      <a:cxn ang="T101">
                        <a:pos x="T42" y="T43"/>
                      </a:cxn>
                      <a:cxn ang="T102">
                        <a:pos x="T44" y="T45"/>
                      </a:cxn>
                      <a:cxn ang="T103">
                        <a:pos x="T46" y="T47"/>
                      </a:cxn>
                      <a:cxn ang="T104">
                        <a:pos x="T48" y="T49"/>
                      </a:cxn>
                      <a:cxn ang="T105">
                        <a:pos x="T50" y="T51"/>
                      </a:cxn>
                      <a:cxn ang="T106">
                        <a:pos x="T52" y="T53"/>
                      </a:cxn>
                      <a:cxn ang="T107">
                        <a:pos x="T54" y="T55"/>
                      </a:cxn>
                      <a:cxn ang="T108">
                        <a:pos x="T56" y="T57"/>
                      </a:cxn>
                      <a:cxn ang="T109">
                        <a:pos x="T58" y="T59"/>
                      </a:cxn>
                      <a:cxn ang="T110">
                        <a:pos x="T60" y="T61"/>
                      </a:cxn>
                      <a:cxn ang="T111">
                        <a:pos x="T62" y="T63"/>
                      </a:cxn>
                      <a:cxn ang="T112">
                        <a:pos x="T64" y="T65"/>
                      </a:cxn>
                      <a:cxn ang="T113">
                        <a:pos x="T66" y="T67"/>
                      </a:cxn>
                      <a:cxn ang="T114">
                        <a:pos x="T68" y="T69"/>
                      </a:cxn>
                      <a:cxn ang="T115">
                        <a:pos x="T70" y="T71"/>
                      </a:cxn>
                      <a:cxn ang="T116">
                        <a:pos x="T72" y="T73"/>
                      </a:cxn>
                      <a:cxn ang="T117">
                        <a:pos x="T74" y="T75"/>
                      </a:cxn>
                      <a:cxn ang="T118">
                        <a:pos x="T76" y="T77"/>
                      </a:cxn>
                      <a:cxn ang="T119">
                        <a:pos x="T78" y="T79"/>
                      </a:cxn>
                    </a:cxnLst>
                    <a:rect l="T120" t="T121" r="T122" b="T123"/>
                    <a:pathLst>
                      <a:path w="474" h="678">
                        <a:moveTo>
                          <a:pt x="12" y="0"/>
                        </a:moveTo>
                        <a:lnTo>
                          <a:pt x="12" y="0"/>
                        </a:lnTo>
                        <a:lnTo>
                          <a:pt x="50" y="26"/>
                        </a:lnTo>
                        <a:lnTo>
                          <a:pt x="90" y="52"/>
                        </a:lnTo>
                        <a:lnTo>
                          <a:pt x="134" y="84"/>
                        </a:lnTo>
                        <a:lnTo>
                          <a:pt x="156" y="104"/>
                        </a:lnTo>
                        <a:lnTo>
                          <a:pt x="176" y="122"/>
                        </a:lnTo>
                        <a:lnTo>
                          <a:pt x="196" y="142"/>
                        </a:lnTo>
                        <a:lnTo>
                          <a:pt x="212" y="162"/>
                        </a:lnTo>
                        <a:lnTo>
                          <a:pt x="226" y="180"/>
                        </a:lnTo>
                        <a:lnTo>
                          <a:pt x="236" y="200"/>
                        </a:lnTo>
                        <a:lnTo>
                          <a:pt x="240" y="218"/>
                        </a:lnTo>
                        <a:lnTo>
                          <a:pt x="242" y="226"/>
                        </a:lnTo>
                        <a:lnTo>
                          <a:pt x="240" y="234"/>
                        </a:lnTo>
                        <a:lnTo>
                          <a:pt x="232" y="268"/>
                        </a:lnTo>
                        <a:lnTo>
                          <a:pt x="222" y="302"/>
                        </a:lnTo>
                        <a:lnTo>
                          <a:pt x="198" y="372"/>
                        </a:lnTo>
                        <a:lnTo>
                          <a:pt x="188" y="406"/>
                        </a:lnTo>
                        <a:lnTo>
                          <a:pt x="178" y="436"/>
                        </a:lnTo>
                        <a:lnTo>
                          <a:pt x="174" y="460"/>
                        </a:lnTo>
                        <a:lnTo>
                          <a:pt x="172" y="480"/>
                        </a:lnTo>
                        <a:lnTo>
                          <a:pt x="180" y="476"/>
                        </a:lnTo>
                        <a:lnTo>
                          <a:pt x="204" y="464"/>
                        </a:lnTo>
                        <a:lnTo>
                          <a:pt x="220" y="458"/>
                        </a:lnTo>
                        <a:lnTo>
                          <a:pt x="240" y="452"/>
                        </a:lnTo>
                        <a:lnTo>
                          <a:pt x="260" y="448"/>
                        </a:lnTo>
                        <a:lnTo>
                          <a:pt x="284" y="446"/>
                        </a:lnTo>
                        <a:lnTo>
                          <a:pt x="308" y="444"/>
                        </a:lnTo>
                        <a:lnTo>
                          <a:pt x="334" y="440"/>
                        </a:lnTo>
                        <a:lnTo>
                          <a:pt x="360" y="432"/>
                        </a:lnTo>
                        <a:lnTo>
                          <a:pt x="384" y="426"/>
                        </a:lnTo>
                        <a:lnTo>
                          <a:pt x="420" y="412"/>
                        </a:lnTo>
                        <a:lnTo>
                          <a:pt x="436" y="406"/>
                        </a:lnTo>
                        <a:lnTo>
                          <a:pt x="434" y="414"/>
                        </a:lnTo>
                        <a:lnTo>
                          <a:pt x="432" y="424"/>
                        </a:lnTo>
                        <a:lnTo>
                          <a:pt x="434" y="436"/>
                        </a:lnTo>
                        <a:lnTo>
                          <a:pt x="438" y="450"/>
                        </a:lnTo>
                        <a:lnTo>
                          <a:pt x="444" y="464"/>
                        </a:lnTo>
                        <a:lnTo>
                          <a:pt x="456" y="480"/>
                        </a:lnTo>
                        <a:lnTo>
                          <a:pt x="464" y="486"/>
                        </a:lnTo>
                        <a:lnTo>
                          <a:pt x="474" y="494"/>
                        </a:lnTo>
                        <a:lnTo>
                          <a:pt x="442" y="518"/>
                        </a:lnTo>
                        <a:lnTo>
                          <a:pt x="406" y="542"/>
                        </a:lnTo>
                        <a:lnTo>
                          <a:pt x="358" y="572"/>
                        </a:lnTo>
                        <a:lnTo>
                          <a:pt x="302" y="604"/>
                        </a:lnTo>
                        <a:lnTo>
                          <a:pt x="270" y="618"/>
                        </a:lnTo>
                        <a:lnTo>
                          <a:pt x="238" y="632"/>
                        </a:lnTo>
                        <a:lnTo>
                          <a:pt x="204" y="646"/>
                        </a:lnTo>
                        <a:lnTo>
                          <a:pt x="170" y="658"/>
                        </a:lnTo>
                        <a:lnTo>
                          <a:pt x="134" y="666"/>
                        </a:lnTo>
                        <a:lnTo>
                          <a:pt x="98" y="674"/>
                        </a:lnTo>
                        <a:lnTo>
                          <a:pt x="92" y="676"/>
                        </a:lnTo>
                        <a:lnTo>
                          <a:pt x="86" y="678"/>
                        </a:lnTo>
                        <a:lnTo>
                          <a:pt x="76" y="676"/>
                        </a:lnTo>
                        <a:lnTo>
                          <a:pt x="72" y="672"/>
                        </a:lnTo>
                        <a:lnTo>
                          <a:pt x="66" y="668"/>
                        </a:lnTo>
                        <a:lnTo>
                          <a:pt x="62" y="660"/>
                        </a:lnTo>
                        <a:lnTo>
                          <a:pt x="56" y="650"/>
                        </a:lnTo>
                        <a:lnTo>
                          <a:pt x="44" y="622"/>
                        </a:lnTo>
                        <a:lnTo>
                          <a:pt x="32" y="582"/>
                        </a:lnTo>
                        <a:lnTo>
                          <a:pt x="20" y="532"/>
                        </a:lnTo>
                        <a:lnTo>
                          <a:pt x="12" y="480"/>
                        </a:lnTo>
                        <a:lnTo>
                          <a:pt x="6" y="426"/>
                        </a:lnTo>
                        <a:lnTo>
                          <a:pt x="2" y="374"/>
                        </a:lnTo>
                        <a:lnTo>
                          <a:pt x="0" y="324"/>
                        </a:lnTo>
                        <a:lnTo>
                          <a:pt x="0" y="276"/>
                        </a:lnTo>
                        <a:lnTo>
                          <a:pt x="2" y="234"/>
                        </a:lnTo>
                        <a:lnTo>
                          <a:pt x="6" y="200"/>
                        </a:lnTo>
                        <a:lnTo>
                          <a:pt x="8" y="168"/>
                        </a:lnTo>
                        <a:lnTo>
                          <a:pt x="10" y="134"/>
                        </a:lnTo>
                        <a:lnTo>
                          <a:pt x="12" y="70"/>
                        </a:lnTo>
                        <a:lnTo>
                          <a:pt x="12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30" name="Freeform 520"/>
                  <p:cNvSpPr>
                    <a:spLocks/>
                  </p:cNvSpPr>
                  <p:nvPr/>
                </p:nvSpPr>
                <p:spPr bwMode="auto">
                  <a:xfrm>
                    <a:off x="1652" y="3562"/>
                    <a:ext cx="142" cy="370"/>
                  </a:xfrm>
                  <a:custGeom>
                    <a:avLst/>
                    <a:gdLst>
                      <a:gd name="T0" fmla="*/ 0 w 142"/>
                      <a:gd name="T1" fmla="*/ 0 h 370"/>
                      <a:gd name="T2" fmla="*/ 0 w 142"/>
                      <a:gd name="T3" fmla="*/ 0 h 370"/>
                      <a:gd name="T4" fmla="*/ 10 w 142"/>
                      <a:gd name="T5" fmla="*/ 8 h 370"/>
                      <a:gd name="T6" fmla="*/ 32 w 142"/>
                      <a:gd name="T7" fmla="*/ 30 h 370"/>
                      <a:gd name="T8" fmla="*/ 62 w 142"/>
                      <a:gd name="T9" fmla="*/ 64 h 370"/>
                      <a:gd name="T10" fmla="*/ 78 w 142"/>
                      <a:gd name="T11" fmla="*/ 84 h 370"/>
                      <a:gd name="T12" fmla="*/ 92 w 142"/>
                      <a:gd name="T13" fmla="*/ 108 h 370"/>
                      <a:gd name="T14" fmla="*/ 108 w 142"/>
                      <a:gd name="T15" fmla="*/ 134 h 370"/>
                      <a:gd name="T16" fmla="*/ 120 w 142"/>
                      <a:gd name="T17" fmla="*/ 162 h 370"/>
                      <a:gd name="T18" fmla="*/ 132 w 142"/>
                      <a:gd name="T19" fmla="*/ 194 h 370"/>
                      <a:gd name="T20" fmla="*/ 138 w 142"/>
                      <a:gd name="T21" fmla="*/ 226 h 370"/>
                      <a:gd name="T22" fmla="*/ 142 w 142"/>
                      <a:gd name="T23" fmla="*/ 260 h 370"/>
                      <a:gd name="T24" fmla="*/ 142 w 142"/>
                      <a:gd name="T25" fmla="*/ 276 h 370"/>
                      <a:gd name="T26" fmla="*/ 142 w 142"/>
                      <a:gd name="T27" fmla="*/ 294 h 370"/>
                      <a:gd name="T28" fmla="*/ 140 w 142"/>
                      <a:gd name="T29" fmla="*/ 312 h 370"/>
                      <a:gd name="T30" fmla="*/ 136 w 142"/>
                      <a:gd name="T31" fmla="*/ 332 h 370"/>
                      <a:gd name="T32" fmla="*/ 130 w 142"/>
                      <a:gd name="T33" fmla="*/ 350 h 370"/>
                      <a:gd name="T34" fmla="*/ 122 w 142"/>
                      <a:gd name="T35" fmla="*/ 370 h 370"/>
                      <a:gd name="T36" fmla="*/ 122 w 142"/>
                      <a:gd name="T37" fmla="*/ 370 h 370"/>
                      <a:gd name="T38" fmla="*/ 124 w 142"/>
                      <a:gd name="T39" fmla="*/ 362 h 370"/>
                      <a:gd name="T40" fmla="*/ 128 w 142"/>
                      <a:gd name="T41" fmla="*/ 340 h 370"/>
                      <a:gd name="T42" fmla="*/ 130 w 142"/>
                      <a:gd name="T43" fmla="*/ 306 h 370"/>
                      <a:gd name="T44" fmla="*/ 130 w 142"/>
                      <a:gd name="T45" fmla="*/ 286 h 370"/>
                      <a:gd name="T46" fmla="*/ 128 w 142"/>
                      <a:gd name="T47" fmla="*/ 262 h 370"/>
                      <a:gd name="T48" fmla="*/ 122 w 142"/>
                      <a:gd name="T49" fmla="*/ 236 h 370"/>
                      <a:gd name="T50" fmla="*/ 116 w 142"/>
                      <a:gd name="T51" fmla="*/ 208 h 370"/>
                      <a:gd name="T52" fmla="*/ 106 w 142"/>
                      <a:gd name="T53" fmla="*/ 178 h 370"/>
                      <a:gd name="T54" fmla="*/ 94 w 142"/>
                      <a:gd name="T55" fmla="*/ 146 h 370"/>
                      <a:gd name="T56" fmla="*/ 76 w 142"/>
                      <a:gd name="T57" fmla="*/ 112 h 370"/>
                      <a:gd name="T58" fmla="*/ 56 w 142"/>
                      <a:gd name="T59" fmla="*/ 76 h 370"/>
                      <a:gd name="T60" fmla="*/ 30 w 142"/>
                      <a:gd name="T61" fmla="*/ 38 h 370"/>
                      <a:gd name="T62" fmla="*/ 0 w 142"/>
                      <a:gd name="T63" fmla="*/ 0 h 370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w 142"/>
                      <a:gd name="T97" fmla="*/ 0 h 370"/>
                      <a:gd name="T98" fmla="*/ 142 w 142"/>
                      <a:gd name="T99" fmla="*/ 370 h 370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T96" t="T97" r="T98" b="T99"/>
                    <a:pathLst>
                      <a:path w="142" h="370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0" y="8"/>
                        </a:lnTo>
                        <a:lnTo>
                          <a:pt x="32" y="30"/>
                        </a:lnTo>
                        <a:lnTo>
                          <a:pt x="62" y="64"/>
                        </a:lnTo>
                        <a:lnTo>
                          <a:pt x="78" y="84"/>
                        </a:lnTo>
                        <a:lnTo>
                          <a:pt x="92" y="108"/>
                        </a:lnTo>
                        <a:lnTo>
                          <a:pt x="108" y="134"/>
                        </a:lnTo>
                        <a:lnTo>
                          <a:pt x="120" y="162"/>
                        </a:lnTo>
                        <a:lnTo>
                          <a:pt x="132" y="194"/>
                        </a:lnTo>
                        <a:lnTo>
                          <a:pt x="138" y="226"/>
                        </a:lnTo>
                        <a:lnTo>
                          <a:pt x="142" y="260"/>
                        </a:lnTo>
                        <a:lnTo>
                          <a:pt x="142" y="276"/>
                        </a:lnTo>
                        <a:lnTo>
                          <a:pt x="142" y="294"/>
                        </a:lnTo>
                        <a:lnTo>
                          <a:pt x="140" y="312"/>
                        </a:lnTo>
                        <a:lnTo>
                          <a:pt x="136" y="332"/>
                        </a:lnTo>
                        <a:lnTo>
                          <a:pt x="130" y="350"/>
                        </a:lnTo>
                        <a:lnTo>
                          <a:pt x="122" y="370"/>
                        </a:lnTo>
                        <a:lnTo>
                          <a:pt x="124" y="362"/>
                        </a:lnTo>
                        <a:lnTo>
                          <a:pt x="128" y="340"/>
                        </a:lnTo>
                        <a:lnTo>
                          <a:pt x="130" y="306"/>
                        </a:lnTo>
                        <a:lnTo>
                          <a:pt x="130" y="286"/>
                        </a:lnTo>
                        <a:lnTo>
                          <a:pt x="128" y="262"/>
                        </a:lnTo>
                        <a:lnTo>
                          <a:pt x="122" y="236"/>
                        </a:lnTo>
                        <a:lnTo>
                          <a:pt x="116" y="208"/>
                        </a:lnTo>
                        <a:lnTo>
                          <a:pt x="106" y="178"/>
                        </a:lnTo>
                        <a:lnTo>
                          <a:pt x="94" y="146"/>
                        </a:lnTo>
                        <a:lnTo>
                          <a:pt x="76" y="112"/>
                        </a:lnTo>
                        <a:lnTo>
                          <a:pt x="56" y="76"/>
                        </a:lnTo>
                        <a:lnTo>
                          <a:pt x="30" y="3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1E2D66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31" name="Freeform 521"/>
                  <p:cNvSpPr>
                    <a:spLocks/>
                  </p:cNvSpPr>
                  <p:nvPr/>
                </p:nvSpPr>
                <p:spPr bwMode="auto">
                  <a:xfrm>
                    <a:off x="1652" y="3562"/>
                    <a:ext cx="142" cy="370"/>
                  </a:xfrm>
                  <a:custGeom>
                    <a:avLst/>
                    <a:gdLst>
                      <a:gd name="T0" fmla="*/ 0 w 142"/>
                      <a:gd name="T1" fmla="*/ 0 h 370"/>
                      <a:gd name="T2" fmla="*/ 0 w 142"/>
                      <a:gd name="T3" fmla="*/ 0 h 370"/>
                      <a:gd name="T4" fmla="*/ 10 w 142"/>
                      <a:gd name="T5" fmla="*/ 8 h 370"/>
                      <a:gd name="T6" fmla="*/ 32 w 142"/>
                      <a:gd name="T7" fmla="*/ 30 h 370"/>
                      <a:gd name="T8" fmla="*/ 62 w 142"/>
                      <a:gd name="T9" fmla="*/ 64 h 370"/>
                      <a:gd name="T10" fmla="*/ 78 w 142"/>
                      <a:gd name="T11" fmla="*/ 84 h 370"/>
                      <a:gd name="T12" fmla="*/ 92 w 142"/>
                      <a:gd name="T13" fmla="*/ 108 h 370"/>
                      <a:gd name="T14" fmla="*/ 108 w 142"/>
                      <a:gd name="T15" fmla="*/ 134 h 370"/>
                      <a:gd name="T16" fmla="*/ 120 w 142"/>
                      <a:gd name="T17" fmla="*/ 162 h 370"/>
                      <a:gd name="T18" fmla="*/ 132 w 142"/>
                      <a:gd name="T19" fmla="*/ 194 h 370"/>
                      <a:gd name="T20" fmla="*/ 138 w 142"/>
                      <a:gd name="T21" fmla="*/ 226 h 370"/>
                      <a:gd name="T22" fmla="*/ 142 w 142"/>
                      <a:gd name="T23" fmla="*/ 260 h 370"/>
                      <a:gd name="T24" fmla="*/ 142 w 142"/>
                      <a:gd name="T25" fmla="*/ 276 h 370"/>
                      <a:gd name="T26" fmla="*/ 142 w 142"/>
                      <a:gd name="T27" fmla="*/ 294 h 370"/>
                      <a:gd name="T28" fmla="*/ 140 w 142"/>
                      <a:gd name="T29" fmla="*/ 312 h 370"/>
                      <a:gd name="T30" fmla="*/ 136 w 142"/>
                      <a:gd name="T31" fmla="*/ 332 h 370"/>
                      <a:gd name="T32" fmla="*/ 130 w 142"/>
                      <a:gd name="T33" fmla="*/ 350 h 370"/>
                      <a:gd name="T34" fmla="*/ 122 w 142"/>
                      <a:gd name="T35" fmla="*/ 370 h 370"/>
                      <a:gd name="T36" fmla="*/ 122 w 142"/>
                      <a:gd name="T37" fmla="*/ 370 h 370"/>
                      <a:gd name="T38" fmla="*/ 124 w 142"/>
                      <a:gd name="T39" fmla="*/ 362 h 370"/>
                      <a:gd name="T40" fmla="*/ 128 w 142"/>
                      <a:gd name="T41" fmla="*/ 340 h 370"/>
                      <a:gd name="T42" fmla="*/ 130 w 142"/>
                      <a:gd name="T43" fmla="*/ 306 h 370"/>
                      <a:gd name="T44" fmla="*/ 130 w 142"/>
                      <a:gd name="T45" fmla="*/ 286 h 370"/>
                      <a:gd name="T46" fmla="*/ 128 w 142"/>
                      <a:gd name="T47" fmla="*/ 262 h 370"/>
                      <a:gd name="T48" fmla="*/ 122 w 142"/>
                      <a:gd name="T49" fmla="*/ 236 h 370"/>
                      <a:gd name="T50" fmla="*/ 116 w 142"/>
                      <a:gd name="T51" fmla="*/ 208 h 370"/>
                      <a:gd name="T52" fmla="*/ 106 w 142"/>
                      <a:gd name="T53" fmla="*/ 178 h 370"/>
                      <a:gd name="T54" fmla="*/ 94 w 142"/>
                      <a:gd name="T55" fmla="*/ 146 h 370"/>
                      <a:gd name="T56" fmla="*/ 76 w 142"/>
                      <a:gd name="T57" fmla="*/ 112 h 370"/>
                      <a:gd name="T58" fmla="*/ 56 w 142"/>
                      <a:gd name="T59" fmla="*/ 76 h 370"/>
                      <a:gd name="T60" fmla="*/ 30 w 142"/>
                      <a:gd name="T61" fmla="*/ 38 h 370"/>
                      <a:gd name="T62" fmla="*/ 0 w 142"/>
                      <a:gd name="T63" fmla="*/ 0 h 370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w 142"/>
                      <a:gd name="T97" fmla="*/ 0 h 370"/>
                      <a:gd name="T98" fmla="*/ 142 w 142"/>
                      <a:gd name="T99" fmla="*/ 370 h 370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T96" t="T97" r="T98" b="T99"/>
                    <a:pathLst>
                      <a:path w="142" h="370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0" y="8"/>
                        </a:lnTo>
                        <a:lnTo>
                          <a:pt x="32" y="30"/>
                        </a:lnTo>
                        <a:lnTo>
                          <a:pt x="62" y="64"/>
                        </a:lnTo>
                        <a:lnTo>
                          <a:pt x="78" y="84"/>
                        </a:lnTo>
                        <a:lnTo>
                          <a:pt x="92" y="108"/>
                        </a:lnTo>
                        <a:lnTo>
                          <a:pt x="108" y="134"/>
                        </a:lnTo>
                        <a:lnTo>
                          <a:pt x="120" y="162"/>
                        </a:lnTo>
                        <a:lnTo>
                          <a:pt x="132" y="194"/>
                        </a:lnTo>
                        <a:lnTo>
                          <a:pt x="138" y="226"/>
                        </a:lnTo>
                        <a:lnTo>
                          <a:pt x="142" y="260"/>
                        </a:lnTo>
                        <a:lnTo>
                          <a:pt x="142" y="276"/>
                        </a:lnTo>
                        <a:lnTo>
                          <a:pt x="142" y="294"/>
                        </a:lnTo>
                        <a:lnTo>
                          <a:pt x="140" y="312"/>
                        </a:lnTo>
                        <a:lnTo>
                          <a:pt x="136" y="332"/>
                        </a:lnTo>
                        <a:lnTo>
                          <a:pt x="130" y="350"/>
                        </a:lnTo>
                        <a:lnTo>
                          <a:pt x="122" y="370"/>
                        </a:lnTo>
                        <a:lnTo>
                          <a:pt x="124" y="362"/>
                        </a:lnTo>
                        <a:lnTo>
                          <a:pt x="128" y="340"/>
                        </a:lnTo>
                        <a:lnTo>
                          <a:pt x="130" y="306"/>
                        </a:lnTo>
                        <a:lnTo>
                          <a:pt x="130" y="286"/>
                        </a:lnTo>
                        <a:lnTo>
                          <a:pt x="128" y="262"/>
                        </a:lnTo>
                        <a:lnTo>
                          <a:pt x="122" y="236"/>
                        </a:lnTo>
                        <a:lnTo>
                          <a:pt x="116" y="208"/>
                        </a:lnTo>
                        <a:lnTo>
                          <a:pt x="106" y="178"/>
                        </a:lnTo>
                        <a:lnTo>
                          <a:pt x="94" y="146"/>
                        </a:lnTo>
                        <a:lnTo>
                          <a:pt x="76" y="112"/>
                        </a:lnTo>
                        <a:lnTo>
                          <a:pt x="56" y="76"/>
                        </a:lnTo>
                        <a:lnTo>
                          <a:pt x="30" y="38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32" name="Freeform 522"/>
                  <p:cNvSpPr>
                    <a:spLocks/>
                  </p:cNvSpPr>
                  <p:nvPr/>
                </p:nvSpPr>
                <p:spPr bwMode="auto">
                  <a:xfrm>
                    <a:off x="2150" y="3390"/>
                    <a:ext cx="8" cy="14"/>
                  </a:xfrm>
                  <a:custGeom>
                    <a:avLst/>
                    <a:gdLst>
                      <a:gd name="T0" fmla="*/ 6 w 8"/>
                      <a:gd name="T1" fmla="*/ 0 h 14"/>
                      <a:gd name="T2" fmla="*/ 6 w 8"/>
                      <a:gd name="T3" fmla="*/ 0 h 14"/>
                      <a:gd name="T4" fmla="*/ 8 w 8"/>
                      <a:gd name="T5" fmla="*/ 6 h 14"/>
                      <a:gd name="T6" fmla="*/ 6 w 8"/>
                      <a:gd name="T7" fmla="*/ 10 h 14"/>
                      <a:gd name="T8" fmla="*/ 0 w 8"/>
                      <a:gd name="T9" fmla="*/ 14 h 14"/>
                      <a:gd name="T10" fmla="*/ 0 w 8"/>
                      <a:gd name="T11" fmla="*/ 14 h 14"/>
                      <a:gd name="T12" fmla="*/ 2 w 8"/>
                      <a:gd name="T13" fmla="*/ 8 h 14"/>
                      <a:gd name="T14" fmla="*/ 6 w 8"/>
                      <a:gd name="T15" fmla="*/ 0 h 1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8"/>
                      <a:gd name="T25" fmla="*/ 0 h 14"/>
                      <a:gd name="T26" fmla="*/ 8 w 8"/>
                      <a:gd name="T27" fmla="*/ 14 h 1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8" h="14">
                        <a:moveTo>
                          <a:pt x="6" y="0"/>
                        </a:moveTo>
                        <a:lnTo>
                          <a:pt x="6" y="0"/>
                        </a:lnTo>
                        <a:lnTo>
                          <a:pt x="8" y="6"/>
                        </a:lnTo>
                        <a:lnTo>
                          <a:pt x="6" y="10"/>
                        </a:lnTo>
                        <a:lnTo>
                          <a:pt x="0" y="14"/>
                        </a:lnTo>
                        <a:lnTo>
                          <a:pt x="2" y="8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C96E4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33" name="Freeform 523"/>
                  <p:cNvSpPr>
                    <a:spLocks/>
                  </p:cNvSpPr>
                  <p:nvPr/>
                </p:nvSpPr>
                <p:spPr bwMode="auto">
                  <a:xfrm>
                    <a:off x="2150" y="3390"/>
                    <a:ext cx="8" cy="14"/>
                  </a:xfrm>
                  <a:custGeom>
                    <a:avLst/>
                    <a:gdLst>
                      <a:gd name="T0" fmla="*/ 6 w 8"/>
                      <a:gd name="T1" fmla="*/ 0 h 14"/>
                      <a:gd name="T2" fmla="*/ 6 w 8"/>
                      <a:gd name="T3" fmla="*/ 0 h 14"/>
                      <a:gd name="T4" fmla="*/ 8 w 8"/>
                      <a:gd name="T5" fmla="*/ 6 h 14"/>
                      <a:gd name="T6" fmla="*/ 6 w 8"/>
                      <a:gd name="T7" fmla="*/ 10 h 14"/>
                      <a:gd name="T8" fmla="*/ 0 w 8"/>
                      <a:gd name="T9" fmla="*/ 14 h 14"/>
                      <a:gd name="T10" fmla="*/ 0 w 8"/>
                      <a:gd name="T11" fmla="*/ 14 h 14"/>
                      <a:gd name="T12" fmla="*/ 2 w 8"/>
                      <a:gd name="T13" fmla="*/ 8 h 14"/>
                      <a:gd name="T14" fmla="*/ 6 w 8"/>
                      <a:gd name="T15" fmla="*/ 0 h 1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8"/>
                      <a:gd name="T25" fmla="*/ 0 h 14"/>
                      <a:gd name="T26" fmla="*/ 8 w 8"/>
                      <a:gd name="T27" fmla="*/ 14 h 1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8" h="14">
                        <a:moveTo>
                          <a:pt x="6" y="0"/>
                        </a:moveTo>
                        <a:lnTo>
                          <a:pt x="6" y="0"/>
                        </a:lnTo>
                        <a:lnTo>
                          <a:pt x="8" y="6"/>
                        </a:lnTo>
                        <a:lnTo>
                          <a:pt x="6" y="10"/>
                        </a:lnTo>
                        <a:lnTo>
                          <a:pt x="0" y="14"/>
                        </a:lnTo>
                        <a:lnTo>
                          <a:pt x="2" y="8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34" name="Freeform 524"/>
                  <p:cNvSpPr>
                    <a:spLocks/>
                  </p:cNvSpPr>
                  <p:nvPr/>
                </p:nvSpPr>
                <p:spPr bwMode="auto">
                  <a:xfrm>
                    <a:off x="1998" y="3318"/>
                    <a:ext cx="116" cy="110"/>
                  </a:xfrm>
                  <a:custGeom>
                    <a:avLst/>
                    <a:gdLst>
                      <a:gd name="T0" fmla="*/ 116 w 116"/>
                      <a:gd name="T1" fmla="*/ 84 h 110"/>
                      <a:gd name="T2" fmla="*/ 116 w 116"/>
                      <a:gd name="T3" fmla="*/ 84 h 110"/>
                      <a:gd name="T4" fmla="*/ 108 w 116"/>
                      <a:gd name="T5" fmla="*/ 84 h 110"/>
                      <a:gd name="T6" fmla="*/ 88 w 116"/>
                      <a:gd name="T7" fmla="*/ 78 h 110"/>
                      <a:gd name="T8" fmla="*/ 74 w 116"/>
                      <a:gd name="T9" fmla="*/ 74 h 110"/>
                      <a:gd name="T10" fmla="*/ 62 w 116"/>
                      <a:gd name="T11" fmla="*/ 68 h 110"/>
                      <a:gd name="T12" fmla="*/ 48 w 116"/>
                      <a:gd name="T13" fmla="*/ 60 h 110"/>
                      <a:gd name="T14" fmla="*/ 36 w 116"/>
                      <a:gd name="T15" fmla="*/ 52 h 110"/>
                      <a:gd name="T16" fmla="*/ 36 w 116"/>
                      <a:gd name="T17" fmla="*/ 52 h 110"/>
                      <a:gd name="T18" fmla="*/ 18 w 116"/>
                      <a:gd name="T19" fmla="*/ 30 h 110"/>
                      <a:gd name="T20" fmla="*/ 6 w 116"/>
                      <a:gd name="T21" fmla="*/ 14 h 110"/>
                      <a:gd name="T22" fmla="*/ 2 w 116"/>
                      <a:gd name="T23" fmla="*/ 4 h 110"/>
                      <a:gd name="T24" fmla="*/ 0 w 116"/>
                      <a:gd name="T25" fmla="*/ 0 h 110"/>
                      <a:gd name="T26" fmla="*/ 0 w 116"/>
                      <a:gd name="T27" fmla="*/ 0 h 110"/>
                      <a:gd name="T28" fmla="*/ 4 w 116"/>
                      <a:gd name="T29" fmla="*/ 12 h 110"/>
                      <a:gd name="T30" fmla="*/ 14 w 116"/>
                      <a:gd name="T31" fmla="*/ 38 h 110"/>
                      <a:gd name="T32" fmla="*/ 22 w 116"/>
                      <a:gd name="T33" fmla="*/ 54 h 110"/>
                      <a:gd name="T34" fmla="*/ 30 w 116"/>
                      <a:gd name="T35" fmla="*/ 70 h 110"/>
                      <a:gd name="T36" fmla="*/ 40 w 116"/>
                      <a:gd name="T37" fmla="*/ 84 h 110"/>
                      <a:gd name="T38" fmla="*/ 52 w 116"/>
                      <a:gd name="T39" fmla="*/ 98 h 110"/>
                      <a:gd name="T40" fmla="*/ 52 w 116"/>
                      <a:gd name="T41" fmla="*/ 98 h 110"/>
                      <a:gd name="T42" fmla="*/ 64 w 116"/>
                      <a:gd name="T43" fmla="*/ 106 h 110"/>
                      <a:gd name="T44" fmla="*/ 74 w 116"/>
                      <a:gd name="T45" fmla="*/ 110 h 110"/>
                      <a:gd name="T46" fmla="*/ 84 w 116"/>
                      <a:gd name="T47" fmla="*/ 110 h 110"/>
                      <a:gd name="T48" fmla="*/ 92 w 116"/>
                      <a:gd name="T49" fmla="*/ 108 h 110"/>
                      <a:gd name="T50" fmla="*/ 100 w 116"/>
                      <a:gd name="T51" fmla="*/ 102 h 110"/>
                      <a:gd name="T52" fmla="*/ 106 w 116"/>
                      <a:gd name="T53" fmla="*/ 96 h 110"/>
                      <a:gd name="T54" fmla="*/ 116 w 116"/>
                      <a:gd name="T55" fmla="*/ 84 h 110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116"/>
                      <a:gd name="T85" fmla="*/ 0 h 110"/>
                      <a:gd name="T86" fmla="*/ 116 w 116"/>
                      <a:gd name="T87" fmla="*/ 110 h 110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116" h="110">
                        <a:moveTo>
                          <a:pt x="116" y="84"/>
                        </a:moveTo>
                        <a:lnTo>
                          <a:pt x="116" y="84"/>
                        </a:lnTo>
                        <a:lnTo>
                          <a:pt x="108" y="84"/>
                        </a:lnTo>
                        <a:lnTo>
                          <a:pt x="88" y="78"/>
                        </a:lnTo>
                        <a:lnTo>
                          <a:pt x="74" y="74"/>
                        </a:lnTo>
                        <a:lnTo>
                          <a:pt x="62" y="68"/>
                        </a:lnTo>
                        <a:lnTo>
                          <a:pt x="48" y="60"/>
                        </a:lnTo>
                        <a:lnTo>
                          <a:pt x="36" y="52"/>
                        </a:lnTo>
                        <a:lnTo>
                          <a:pt x="18" y="30"/>
                        </a:lnTo>
                        <a:lnTo>
                          <a:pt x="6" y="14"/>
                        </a:lnTo>
                        <a:lnTo>
                          <a:pt x="2" y="4"/>
                        </a:lnTo>
                        <a:lnTo>
                          <a:pt x="0" y="0"/>
                        </a:lnTo>
                        <a:lnTo>
                          <a:pt x="4" y="12"/>
                        </a:lnTo>
                        <a:lnTo>
                          <a:pt x="14" y="38"/>
                        </a:lnTo>
                        <a:lnTo>
                          <a:pt x="22" y="54"/>
                        </a:lnTo>
                        <a:lnTo>
                          <a:pt x="30" y="70"/>
                        </a:lnTo>
                        <a:lnTo>
                          <a:pt x="40" y="84"/>
                        </a:lnTo>
                        <a:lnTo>
                          <a:pt x="52" y="98"/>
                        </a:lnTo>
                        <a:lnTo>
                          <a:pt x="64" y="106"/>
                        </a:lnTo>
                        <a:lnTo>
                          <a:pt x="74" y="110"/>
                        </a:lnTo>
                        <a:lnTo>
                          <a:pt x="84" y="110"/>
                        </a:lnTo>
                        <a:lnTo>
                          <a:pt x="92" y="108"/>
                        </a:lnTo>
                        <a:lnTo>
                          <a:pt x="100" y="102"/>
                        </a:lnTo>
                        <a:lnTo>
                          <a:pt x="106" y="96"/>
                        </a:lnTo>
                        <a:lnTo>
                          <a:pt x="116" y="84"/>
                        </a:lnTo>
                        <a:close/>
                      </a:path>
                    </a:pathLst>
                  </a:custGeom>
                  <a:solidFill>
                    <a:srgbClr val="C96E4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35" name="Freeform 525"/>
                  <p:cNvSpPr>
                    <a:spLocks/>
                  </p:cNvSpPr>
                  <p:nvPr/>
                </p:nvSpPr>
                <p:spPr bwMode="auto">
                  <a:xfrm>
                    <a:off x="1998" y="3318"/>
                    <a:ext cx="116" cy="110"/>
                  </a:xfrm>
                  <a:custGeom>
                    <a:avLst/>
                    <a:gdLst>
                      <a:gd name="T0" fmla="*/ 116 w 116"/>
                      <a:gd name="T1" fmla="*/ 84 h 110"/>
                      <a:gd name="T2" fmla="*/ 116 w 116"/>
                      <a:gd name="T3" fmla="*/ 84 h 110"/>
                      <a:gd name="T4" fmla="*/ 108 w 116"/>
                      <a:gd name="T5" fmla="*/ 84 h 110"/>
                      <a:gd name="T6" fmla="*/ 88 w 116"/>
                      <a:gd name="T7" fmla="*/ 78 h 110"/>
                      <a:gd name="T8" fmla="*/ 74 w 116"/>
                      <a:gd name="T9" fmla="*/ 74 h 110"/>
                      <a:gd name="T10" fmla="*/ 62 w 116"/>
                      <a:gd name="T11" fmla="*/ 68 h 110"/>
                      <a:gd name="T12" fmla="*/ 48 w 116"/>
                      <a:gd name="T13" fmla="*/ 60 h 110"/>
                      <a:gd name="T14" fmla="*/ 36 w 116"/>
                      <a:gd name="T15" fmla="*/ 52 h 110"/>
                      <a:gd name="T16" fmla="*/ 36 w 116"/>
                      <a:gd name="T17" fmla="*/ 52 h 110"/>
                      <a:gd name="T18" fmla="*/ 18 w 116"/>
                      <a:gd name="T19" fmla="*/ 30 h 110"/>
                      <a:gd name="T20" fmla="*/ 6 w 116"/>
                      <a:gd name="T21" fmla="*/ 14 h 110"/>
                      <a:gd name="T22" fmla="*/ 2 w 116"/>
                      <a:gd name="T23" fmla="*/ 4 h 110"/>
                      <a:gd name="T24" fmla="*/ 0 w 116"/>
                      <a:gd name="T25" fmla="*/ 0 h 110"/>
                      <a:gd name="T26" fmla="*/ 0 w 116"/>
                      <a:gd name="T27" fmla="*/ 0 h 110"/>
                      <a:gd name="T28" fmla="*/ 4 w 116"/>
                      <a:gd name="T29" fmla="*/ 12 h 110"/>
                      <a:gd name="T30" fmla="*/ 14 w 116"/>
                      <a:gd name="T31" fmla="*/ 38 h 110"/>
                      <a:gd name="T32" fmla="*/ 22 w 116"/>
                      <a:gd name="T33" fmla="*/ 54 h 110"/>
                      <a:gd name="T34" fmla="*/ 30 w 116"/>
                      <a:gd name="T35" fmla="*/ 70 h 110"/>
                      <a:gd name="T36" fmla="*/ 40 w 116"/>
                      <a:gd name="T37" fmla="*/ 84 h 110"/>
                      <a:gd name="T38" fmla="*/ 52 w 116"/>
                      <a:gd name="T39" fmla="*/ 98 h 110"/>
                      <a:gd name="T40" fmla="*/ 52 w 116"/>
                      <a:gd name="T41" fmla="*/ 98 h 110"/>
                      <a:gd name="T42" fmla="*/ 64 w 116"/>
                      <a:gd name="T43" fmla="*/ 106 h 110"/>
                      <a:gd name="T44" fmla="*/ 74 w 116"/>
                      <a:gd name="T45" fmla="*/ 110 h 110"/>
                      <a:gd name="T46" fmla="*/ 84 w 116"/>
                      <a:gd name="T47" fmla="*/ 110 h 110"/>
                      <a:gd name="T48" fmla="*/ 92 w 116"/>
                      <a:gd name="T49" fmla="*/ 108 h 110"/>
                      <a:gd name="T50" fmla="*/ 100 w 116"/>
                      <a:gd name="T51" fmla="*/ 102 h 110"/>
                      <a:gd name="T52" fmla="*/ 106 w 116"/>
                      <a:gd name="T53" fmla="*/ 96 h 110"/>
                      <a:gd name="T54" fmla="*/ 116 w 116"/>
                      <a:gd name="T55" fmla="*/ 84 h 110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116"/>
                      <a:gd name="T85" fmla="*/ 0 h 110"/>
                      <a:gd name="T86" fmla="*/ 116 w 116"/>
                      <a:gd name="T87" fmla="*/ 110 h 110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116" h="110">
                        <a:moveTo>
                          <a:pt x="116" y="84"/>
                        </a:moveTo>
                        <a:lnTo>
                          <a:pt x="116" y="84"/>
                        </a:lnTo>
                        <a:lnTo>
                          <a:pt x="108" y="84"/>
                        </a:lnTo>
                        <a:lnTo>
                          <a:pt x="88" y="78"/>
                        </a:lnTo>
                        <a:lnTo>
                          <a:pt x="74" y="74"/>
                        </a:lnTo>
                        <a:lnTo>
                          <a:pt x="62" y="68"/>
                        </a:lnTo>
                        <a:lnTo>
                          <a:pt x="48" y="60"/>
                        </a:lnTo>
                        <a:lnTo>
                          <a:pt x="36" y="52"/>
                        </a:lnTo>
                        <a:lnTo>
                          <a:pt x="18" y="30"/>
                        </a:lnTo>
                        <a:lnTo>
                          <a:pt x="6" y="14"/>
                        </a:lnTo>
                        <a:lnTo>
                          <a:pt x="2" y="4"/>
                        </a:lnTo>
                        <a:lnTo>
                          <a:pt x="0" y="0"/>
                        </a:lnTo>
                        <a:lnTo>
                          <a:pt x="4" y="12"/>
                        </a:lnTo>
                        <a:lnTo>
                          <a:pt x="14" y="38"/>
                        </a:lnTo>
                        <a:lnTo>
                          <a:pt x="22" y="54"/>
                        </a:lnTo>
                        <a:lnTo>
                          <a:pt x="30" y="70"/>
                        </a:lnTo>
                        <a:lnTo>
                          <a:pt x="40" y="84"/>
                        </a:lnTo>
                        <a:lnTo>
                          <a:pt x="52" y="98"/>
                        </a:lnTo>
                        <a:lnTo>
                          <a:pt x="64" y="106"/>
                        </a:lnTo>
                        <a:lnTo>
                          <a:pt x="74" y="110"/>
                        </a:lnTo>
                        <a:lnTo>
                          <a:pt x="84" y="110"/>
                        </a:lnTo>
                        <a:lnTo>
                          <a:pt x="92" y="108"/>
                        </a:lnTo>
                        <a:lnTo>
                          <a:pt x="100" y="102"/>
                        </a:lnTo>
                        <a:lnTo>
                          <a:pt x="106" y="96"/>
                        </a:lnTo>
                        <a:lnTo>
                          <a:pt x="116" y="84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36" name="Freeform 526"/>
                  <p:cNvSpPr>
                    <a:spLocks/>
                  </p:cNvSpPr>
                  <p:nvPr/>
                </p:nvSpPr>
                <p:spPr bwMode="auto">
                  <a:xfrm>
                    <a:off x="2056" y="3240"/>
                    <a:ext cx="86" cy="44"/>
                  </a:xfrm>
                  <a:custGeom>
                    <a:avLst/>
                    <a:gdLst>
                      <a:gd name="T0" fmla="*/ 78 w 86"/>
                      <a:gd name="T1" fmla="*/ 2 h 44"/>
                      <a:gd name="T2" fmla="*/ 78 w 86"/>
                      <a:gd name="T3" fmla="*/ 2 h 44"/>
                      <a:gd name="T4" fmla="*/ 66 w 86"/>
                      <a:gd name="T5" fmla="*/ 4 h 44"/>
                      <a:gd name="T6" fmla="*/ 52 w 86"/>
                      <a:gd name="T7" fmla="*/ 4 h 44"/>
                      <a:gd name="T8" fmla="*/ 34 w 86"/>
                      <a:gd name="T9" fmla="*/ 2 h 44"/>
                      <a:gd name="T10" fmla="*/ 34 w 86"/>
                      <a:gd name="T11" fmla="*/ 2 h 44"/>
                      <a:gd name="T12" fmla="*/ 16 w 86"/>
                      <a:gd name="T13" fmla="*/ 0 h 44"/>
                      <a:gd name="T14" fmla="*/ 8 w 86"/>
                      <a:gd name="T15" fmla="*/ 2 h 44"/>
                      <a:gd name="T16" fmla="*/ 4 w 86"/>
                      <a:gd name="T17" fmla="*/ 4 h 44"/>
                      <a:gd name="T18" fmla="*/ 0 w 86"/>
                      <a:gd name="T19" fmla="*/ 8 h 44"/>
                      <a:gd name="T20" fmla="*/ 0 w 86"/>
                      <a:gd name="T21" fmla="*/ 12 h 44"/>
                      <a:gd name="T22" fmla="*/ 2 w 86"/>
                      <a:gd name="T23" fmla="*/ 20 h 44"/>
                      <a:gd name="T24" fmla="*/ 10 w 86"/>
                      <a:gd name="T25" fmla="*/ 30 h 44"/>
                      <a:gd name="T26" fmla="*/ 10 w 86"/>
                      <a:gd name="T27" fmla="*/ 30 h 44"/>
                      <a:gd name="T28" fmla="*/ 22 w 86"/>
                      <a:gd name="T29" fmla="*/ 40 h 44"/>
                      <a:gd name="T30" fmla="*/ 34 w 86"/>
                      <a:gd name="T31" fmla="*/ 44 h 44"/>
                      <a:gd name="T32" fmla="*/ 44 w 86"/>
                      <a:gd name="T33" fmla="*/ 44 h 44"/>
                      <a:gd name="T34" fmla="*/ 54 w 86"/>
                      <a:gd name="T35" fmla="*/ 40 h 44"/>
                      <a:gd name="T36" fmla="*/ 62 w 86"/>
                      <a:gd name="T37" fmla="*/ 36 h 44"/>
                      <a:gd name="T38" fmla="*/ 70 w 86"/>
                      <a:gd name="T39" fmla="*/ 28 h 44"/>
                      <a:gd name="T40" fmla="*/ 80 w 86"/>
                      <a:gd name="T41" fmla="*/ 18 h 44"/>
                      <a:gd name="T42" fmla="*/ 80 w 86"/>
                      <a:gd name="T43" fmla="*/ 18 h 44"/>
                      <a:gd name="T44" fmla="*/ 84 w 86"/>
                      <a:gd name="T45" fmla="*/ 14 h 44"/>
                      <a:gd name="T46" fmla="*/ 86 w 86"/>
                      <a:gd name="T47" fmla="*/ 8 h 44"/>
                      <a:gd name="T48" fmla="*/ 84 w 86"/>
                      <a:gd name="T49" fmla="*/ 4 h 44"/>
                      <a:gd name="T50" fmla="*/ 78 w 86"/>
                      <a:gd name="T51" fmla="*/ 2 h 44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86"/>
                      <a:gd name="T79" fmla="*/ 0 h 44"/>
                      <a:gd name="T80" fmla="*/ 86 w 86"/>
                      <a:gd name="T81" fmla="*/ 44 h 44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86" h="44">
                        <a:moveTo>
                          <a:pt x="78" y="2"/>
                        </a:moveTo>
                        <a:lnTo>
                          <a:pt x="78" y="2"/>
                        </a:lnTo>
                        <a:lnTo>
                          <a:pt x="66" y="4"/>
                        </a:lnTo>
                        <a:lnTo>
                          <a:pt x="52" y="4"/>
                        </a:lnTo>
                        <a:lnTo>
                          <a:pt x="34" y="2"/>
                        </a:lnTo>
                        <a:lnTo>
                          <a:pt x="16" y="0"/>
                        </a:lnTo>
                        <a:lnTo>
                          <a:pt x="8" y="2"/>
                        </a:lnTo>
                        <a:lnTo>
                          <a:pt x="4" y="4"/>
                        </a:lnTo>
                        <a:lnTo>
                          <a:pt x="0" y="8"/>
                        </a:lnTo>
                        <a:lnTo>
                          <a:pt x="0" y="12"/>
                        </a:lnTo>
                        <a:lnTo>
                          <a:pt x="2" y="20"/>
                        </a:lnTo>
                        <a:lnTo>
                          <a:pt x="10" y="30"/>
                        </a:lnTo>
                        <a:lnTo>
                          <a:pt x="22" y="40"/>
                        </a:lnTo>
                        <a:lnTo>
                          <a:pt x="34" y="44"/>
                        </a:lnTo>
                        <a:lnTo>
                          <a:pt x="44" y="44"/>
                        </a:lnTo>
                        <a:lnTo>
                          <a:pt x="54" y="40"/>
                        </a:lnTo>
                        <a:lnTo>
                          <a:pt x="62" y="36"/>
                        </a:lnTo>
                        <a:lnTo>
                          <a:pt x="70" y="28"/>
                        </a:lnTo>
                        <a:lnTo>
                          <a:pt x="80" y="18"/>
                        </a:lnTo>
                        <a:lnTo>
                          <a:pt x="84" y="14"/>
                        </a:lnTo>
                        <a:lnTo>
                          <a:pt x="86" y="8"/>
                        </a:lnTo>
                        <a:lnTo>
                          <a:pt x="84" y="4"/>
                        </a:lnTo>
                        <a:lnTo>
                          <a:pt x="78" y="2"/>
                        </a:lnTo>
                        <a:close/>
                      </a:path>
                    </a:pathLst>
                  </a:custGeom>
                  <a:solidFill>
                    <a:srgbClr val="F09C5B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37" name="Freeform 527"/>
                  <p:cNvSpPr>
                    <a:spLocks/>
                  </p:cNvSpPr>
                  <p:nvPr/>
                </p:nvSpPr>
                <p:spPr bwMode="auto">
                  <a:xfrm>
                    <a:off x="2056" y="3240"/>
                    <a:ext cx="86" cy="44"/>
                  </a:xfrm>
                  <a:custGeom>
                    <a:avLst/>
                    <a:gdLst>
                      <a:gd name="T0" fmla="*/ 78 w 86"/>
                      <a:gd name="T1" fmla="*/ 2 h 44"/>
                      <a:gd name="T2" fmla="*/ 78 w 86"/>
                      <a:gd name="T3" fmla="*/ 2 h 44"/>
                      <a:gd name="T4" fmla="*/ 66 w 86"/>
                      <a:gd name="T5" fmla="*/ 4 h 44"/>
                      <a:gd name="T6" fmla="*/ 52 w 86"/>
                      <a:gd name="T7" fmla="*/ 4 h 44"/>
                      <a:gd name="T8" fmla="*/ 34 w 86"/>
                      <a:gd name="T9" fmla="*/ 2 h 44"/>
                      <a:gd name="T10" fmla="*/ 34 w 86"/>
                      <a:gd name="T11" fmla="*/ 2 h 44"/>
                      <a:gd name="T12" fmla="*/ 16 w 86"/>
                      <a:gd name="T13" fmla="*/ 0 h 44"/>
                      <a:gd name="T14" fmla="*/ 8 w 86"/>
                      <a:gd name="T15" fmla="*/ 2 h 44"/>
                      <a:gd name="T16" fmla="*/ 4 w 86"/>
                      <a:gd name="T17" fmla="*/ 4 h 44"/>
                      <a:gd name="T18" fmla="*/ 0 w 86"/>
                      <a:gd name="T19" fmla="*/ 8 h 44"/>
                      <a:gd name="T20" fmla="*/ 0 w 86"/>
                      <a:gd name="T21" fmla="*/ 12 h 44"/>
                      <a:gd name="T22" fmla="*/ 2 w 86"/>
                      <a:gd name="T23" fmla="*/ 20 h 44"/>
                      <a:gd name="T24" fmla="*/ 10 w 86"/>
                      <a:gd name="T25" fmla="*/ 30 h 44"/>
                      <a:gd name="T26" fmla="*/ 10 w 86"/>
                      <a:gd name="T27" fmla="*/ 30 h 44"/>
                      <a:gd name="T28" fmla="*/ 22 w 86"/>
                      <a:gd name="T29" fmla="*/ 40 h 44"/>
                      <a:gd name="T30" fmla="*/ 34 w 86"/>
                      <a:gd name="T31" fmla="*/ 44 h 44"/>
                      <a:gd name="T32" fmla="*/ 44 w 86"/>
                      <a:gd name="T33" fmla="*/ 44 h 44"/>
                      <a:gd name="T34" fmla="*/ 54 w 86"/>
                      <a:gd name="T35" fmla="*/ 40 h 44"/>
                      <a:gd name="T36" fmla="*/ 62 w 86"/>
                      <a:gd name="T37" fmla="*/ 36 h 44"/>
                      <a:gd name="T38" fmla="*/ 70 w 86"/>
                      <a:gd name="T39" fmla="*/ 28 h 44"/>
                      <a:gd name="T40" fmla="*/ 80 w 86"/>
                      <a:gd name="T41" fmla="*/ 18 h 44"/>
                      <a:gd name="T42" fmla="*/ 80 w 86"/>
                      <a:gd name="T43" fmla="*/ 18 h 44"/>
                      <a:gd name="T44" fmla="*/ 84 w 86"/>
                      <a:gd name="T45" fmla="*/ 14 h 44"/>
                      <a:gd name="T46" fmla="*/ 86 w 86"/>
                      <a:gd name="T47" fmla="*/ 8 h 44"/>
                      <a:gd name="T48" fmla="*/ 84 w 86"/>
                      <a:gd name="T49" fmla="*/ 4 h 44"/>
                      <a:gd name="T50" fmla="*/ 78 w 86"/>
                      <a:gd name="T51" fmla="*/ 2 h 44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86"/>
                      <a:gd name="T79" fmla="*/ 0 h 44"/>
                      <a:gd name="T80" fmla="*/ 86 w 86"/>
                      <a:gd name="T81" fmla="*/ 44 h 44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86" h="44">
                        <a:moveTo>
                          <a:pt x="78" y="2"/>
                        </a:moveTo>
                        <a:lnTo>
                          <a:pt x="78" y="2"/>
                        </a:lnTo>
                        <a:lnTo>
                          <a:pt x="66" y="4"/>
                        </a:lnTo>
                        <a:lnTo>
                          <a:pt x="52" y="4"/>
                        </a:lnTo>
                        <a:lnTo>
                          <a:pt x="34" y="2"/>
                        </a:lnTo>
                        <a:lnTo>
                          <a:pt x="16" y="0"/>
                        </a:lnTo>
                        <a:lnTo>
                          <a:pt x="8" y="2"/>
                        </a:lnTo>
                        <a:lnTo>
                          <a:pt x="4" y="4"/>
                        </a:lnTo>
                        <a:lnTo>
                          <a:pt x="0" y="8"/>
                        </a:lnTo>
                        <a:lnTo>
                          <a:pt x="0" y="12"/>
                        </a:lnTo>
                        <a:lnTo>
                          <a:pt x="2" y="20"/>
                        </a:lnTo>
                        <a:lnTo>
                          <a:pt x="10" y="30"/>
                        </a:lnTo>
                        <a:lnTo>
                          <a:pt x="22" y="40"/>
                        </a:lnTo>
                        <a:lnTo>
                          <a:pt x="34" y="44"/>
                        </a:lnTo>
                        <a:lnTo>
                          <a:pt x="44" y="44"/>
                        </a:lnTo>
                        <a:lnTo>
                          <a:pt x="54" y="40"/>
                        </a:lnTo>
                        <a:lnTo>
                          <a:pt x="62" y="36"/>
                        </a:lnTo>
                        <a:lnTo>
                          <a:pt x="70" y="28"/>
                        </a:lnTo>
                        <a:lnTo>
                          <a:pt x="80" y="18"/>
                        </a:lnTo>
                        <a:lnTo>
                          <a:pt x="84" y="14"/>
                        </a:lnTo>
                        <a:lnTo>
                          <a:pt x="86" y="8"/>
                        </a:lnTo>
                        <a:lnTo>
                          <a:pt x="84" y="4"/>
                        </a:lnTo>
                        <a:lnTo>
                          <a:pt x="78" y="2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38" name="Freeform 528"/>
                  <p:cNvSpPr>
                    <a:spLocks/>
                  </p:cNvSpPr>
                  <p:nvPr/>
                </p:nvSpPr>
                <p:spPr bwMode="auto">
                  <a:xfrm>
                    <a:off x="2198" y="3236"/>
                    <a:ext cx="20" cy="42"/>
                  </a:xfrm>
                  <a:custGeom>
                    <a:avLst/>
                    <a:gdLst>
                      <a:gd name="T0" fmla="*/ 18 w 20"/>
                      <a:gd name="T1" fmla="*/ 0 h 42"/>
                      <a:gd name="T2" fmla="*/ 18 w 20"/>
                      <a:gd name="T3" fmla="*/ 0 h 42"/>
                      <a:gd name="T4" fmla="*/ 14 w 20"/>
                      <a:gd name="T5" fmla="*/ 2 h 42"/>
                      <a:gd name="T6" fmla="*/ 6 w 20"/>
                      <a:gd name="T7" fmla="*/ 4 h 42"/>
                      <a:gd name="T8" fmla="*/ 6 w 20"/>
                      <a:gd name="T9" fmla="*/ 4 h 42"/>
                      <a:gd name="T10" fmla="*/ 2 w 20"/>
                      <a:gd name="T11" fmla="*/ 4 h 42"/>
                      <a:gd name="T12" fmla="*/ 0 w 20"/>
                      <a:gd name="T13" fmla="*/ 6 h 42"/>
                      <a:gd name="T14" fmla="*/ 0 w 20"/>
                      <a:gd name="T15" fmla="*/ 12 h 42"/>
                      <a:gd name="T16" fmla="*/ 4 w 20"/>
                      <a:gd name="T17" fmla="*/ 16 h 42"/>
                      <a:gd name="T18" fmla="*/ 4 w 20"/>
                      <a:gd name="T19" fmla="*/ 16 h 42"/>
                      <a:gd name="T20" fmla="*/ 12 w 20"/>
                      <a:gd name="T21" fmla="*/ 30 h 42"/>
                      <a:gd name="T22" fmla="*/ 16 w 20"/>
                      <a:gd name="T23" fmla="*/ 36 h 42"/>
                      <a:gd name="T24" fmla="*/ 16 w 20"/>
                      <a:gd name="T25" fmla="*/ 42 h 42"/>
                      <a:gd name="T26" fmla="*/ 16 w 20"/>
                      <a:gd name="T27" fmla="*/ 42 h 42"/>
                      <a:gd name="T28" fmla="*/ 20 w 20"/>
                      <a:gd name="T29" fmla="*/ 30 h 42"/>
                      <a:gd name="T30" fmla="*/ 20 w 20"/>
                      <a:gd name="T31" fmla="*/ 16 h 42"/>
                      <a:gd name="T32" fmla="*/ 18 w 20"/>
                      <a:gd name="T33" fmla="*/ 0 h 42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20"/>
                      <a:gd name="T52" fmla="*/ 0 h 42"/>
                      <a:gd name="T53" fmla="*/ 20 w 20"/>
                      <a:gd name="T54" fmla="*/ 42 h 42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20" h="42">
                        <a:moveTo>
                          <a:pt x="18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6" y="4"/>
                        </a:lnTo>
                        <a:lnTo>
                          <a:pt x="2" y="4"/>
                        </a:lnTo>
                        <a:lnTo>
                          <a:pt x="0" y="6"/>
                        </a:lnTo>
                        <a:lnTo>
                          <a:pt x="0" y="12"/>
                        </a:lnTo>
                        <a:lnTo>
                          <a:pt x="4" y="16"/>
                        </a:lnTo>
                        <a:lnTo>
                          <a:pt x="12" y="30"/>
                        </a:lnTo>
                        <a:lnTo>
                          <a:pt x="16" y="36"/>
                        </a:lnTo>
                        <a:lnTo>
                          <a:pt x="16" y="42"/>
                        </a:lnTo>
                        <a:lnTo>
                          <a:pt x="20" y="30"/>
                        </a:lnTo>
                        <a:lnTo>
                          <a:pt x="20" y="16"/>
                        </a:lnTo>
                        <a:lnTo>
                          <a:pt x="18" y="0"/>
                        </a:lnTo>
                        <a:close/>
                      </a:path>
                    </a:pathLst>
                  </a:custGeom>
                  <a:solidFill>
                    <a:srgbClr val="F09C5B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39" name="Freeform 529"/>
                  <p:cNvSpPr>
                    <a:spLocks/>
                  </p:cNvSpPr>
                  <p:nvPr/>
                </p:nvSpPr>
                <p:spPr bwMode="auto">
                  <a:xfrm>
                    <a:off x="2198" y="3236"/>
                    <a:ext cx="20" cy="42"/>
                  </a:xfrm>
                  <a:custGeom>
                    <a:avLst/>
                    <a:gdLst>
                      <a:gd name="T0" fmla="*/ 18 w 20"/>
                      <a:gd name="T1" fmla="*/ 0 h 42"/>
                      <a:gd name="T2" fmla="*/ 18 w 20"/>
                      <a:gd name="T3" fmla="*/ 0 h 42"/>
                      <a:gd name="T4" fmla="*/ 14 w 20"/>
                      <a:gd name="T5" fmla="*/ 2 h 42"/>
                      <a:gd name="T6" fmla="*/ 6 w 20"/>
                      <a:gd name="T7" fmla="*/ 4 h 42"/>
                      <a:gd name="T8" fmla="*/ 6 w 20"/>
                      <a:gd name="T9" fmla="*/ 4 h 42"/>
                      <a:gd name="T10" fmla="*/ 2 w 20"/>
                      <a:gd name="T11" fmla="*/ 4 h 42"/>
                      <a:gd name="T12" fmla="*/ 0 w 20"/>
                      <a:gd name="T13" fmla="*/ 6 h 42"/>
                      <a:gd name="T14" fmla="*/ 0 w 20"/>
                      <a:gd name="T15" fmla="*/ 12 h 42"/>
                      <a:gd name="T16" fmla="*/ 4 w 20"/>
                      <a:gd name="T17" fmla="*/ 16 h 42"/>
                      <a:gd name="T18" fmla="*/ 4 w 20"/>
                      <a:gd name="T19" fmla="*/ 16 h 42"/>
                      <a:gd name="T20" fmla="*/ 12 w 20"/>
                      <a:gd name="T21" fmla="*/ 30 h 42"/>
                      <a:gd name="T22" fmla="*/ 16 w 20"/>
                      <a:gd name="T23" fmla="*/ 36 h 42"/>
                      <a:gd name="T24" fmla="*/ 16 w 20"/>
                      <a:gd name="T25" fmla="*/ 42 h 42"/>
                      <a:gd name="T26" fmla="*/ 16 w 20"/>
                      <a:gd name="T27" fmla="*/ 42 h 42"/>
                      <a:gd name="T28" fmla="*/ 20 w 20"/>
                      <a:gd name="T29" fmla="*/ 30 h 42"/>
                      <a:gd name="T30" fmla="*/ 20 w 20"/>
                      <a:gd name="T31" fmla="*/ 16 h 42"/>
                      <a:gd name="T32" fmla="*/ 18 w 20"/>
                      <a:gd name="T33" fmla="*/ 0 h 42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20"/>
                      <a:gd name="T52" fmla="*/ 0 h 42"/>
                      <a:gd name="T53" fmla="*/ 20 w 20"/>
                      <a:gd name="T54" fmla="*/ 42 h 42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20" h="42">
                        <a:moveTo>
                          <a:pt x="18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6" y="4"/>
                        </a:lnTo>
                        <a:lnTo>
                          <a:pt x="2" y="4"/>
                        </a:lnTo>
                        <a:lnTo>
                          <a:pt x="0" y="6"/>
                        </a:lnTo>
                        <a:lnTo>
                          <a:pt x="0" y="12"/>
                        </a:lnTo>
                        <a:lnTo>
                          <a:pt x="4" y="16"/>
                        </a:lnTo>
                        <a:lnTo>
                          <a:pt x="12" y="30"/>
                        </a:lnTo>
                        <a:lnTo>
                          <a:pt x="16" y="36"/>
                        </a:lnTo>
                        <a:lnTo>
                          <a:pt x="16" y="42"/>
                        </a:lnTo>
                        <a:lnTo>
                          <a:pt x="20" y="30"/>
                        </a:lnTo>
                        <a:lnTo>
                          <a:pt x="20" y="16"/>
                        </a:lnTo>
                        <a:lnTo>
                          <a:pt x="18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</p:grpSp>
            <p:grpSp>
              <p:nvGrpSpPr>
                <p:cNvPr id="309740" name="Group 460"/>
                <p:cNvGrpSpPr>
                  <a:grpSpLocks/>
                </p:cNvGrpSpPr>
                <p:nvPr/>
              </p:nvGrpSpPr>
              <p:grpSpPr bwMode="auto">
                <a:xfrm>
                  <a:off x="3168" y="1244"/>
                  <a:ext cx="399" cy="436"/>
                  <a:chOff x="1508" y="3020"/>
                  <a:chExt cx="1044" cy="1242"/>
                </a:xfrm>
              </p:grpSpPr>
              <p:sp>
                <p:nvSpPr>
                  <p:cNvPr id="309741" name="AutoShape 461"/>
                  <p:cNvSpPr>
                    <a:spLocks noChangeAspect="1" noChangeArrowheads="1" noTextEdit="1"/>
                  </p:cNvSpPr>
                  <p:nvPr/>
                </p:nvSpPr>
                <p:spPr bwMode="auto">
                  <a:xfrm>
                    <a:off x="1508" y="3020"/>
                    <a:ext cx="1044" cy="1242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GB"/>
                  </a:p>
                </p:txBody>
              </p:sp>
              <p:sp>
                <p:nvSpPr>
                  <p:cNvPr id="309742" name="Freeform 462"/>
                  <p:cNvSpPr>
                    <a:spLocks/>
                  </p:cNvSpPr>
                  <p:nvPr/>
                </p:nvSpPr>
                <p:spPr bwMode="auto">
                  <a:xfrm>
                    <a:off x="2312" y="3580"/>
                    <a:ext cx="150" cy="66"/>
                  </a:xfrm>
                  <a:custGeom>
                    <a:avLst/>
                    <a:gdLst>
                      <a:gd name="T0" fmla="*/ 6 w 150"/>
                      <a:gd name="T1" fmla="*/ 38 h 66"/>
                      <a:gd name="T2" fmla="*/ 0 w 150"/>
                      <a:gd name="T3" fmla="*/ 62 h 66"/>
                      <a:gd name="T4" fmla="*/ 0 w 150"/>
                      <a:gd name="T5" fmla="*/ 66 h 66"/>
                      <a:gd name="T6" fmla="*/ 2 w 150"/>
                      <a:gd name="T7" fmla="*/ 66 h 66"/>
                      <a:gd name="T8" fmla="*/ 138 w 150"/>
                      <a:gd name="T9" fmla="*/ 60 h 66"/>
                      <a:gd name="T10" fmla="*/ 140 w 150"/>
                      <a:gd name="T11" fmla="*/ 60 h 66"/>
                      <a:gd name="T12" fmla="*/ 140 w 150"/>
                      <a:gd name="T13" fmla="*/ 58 h 66"/>
                      <a:gd name="T14" fmla="*/ 150 w 150"/>
                      <a:gd name="T15" fmla="*/ 34 h 66"/>
                      <a:gd name="T16" fmla="*/ 150 w 150"/>
                      <a:gd name="T17" fmla="*/ 32 h 66"/>
                      <a:gd name="T18" fmla="*/ 148 w 150"/>
                      <a:gd name="T19" fmla="*/ 32 h 66"/>
                      <a:gd name="T20" fmla="*/ 108 w 150"/>
                      <a:gd name="T21" fmla="*/ 32 h 66"/>
                      <a:gd name="T22" fmla="*/ 108 w 150"/>
                      <a:gd name="T23" fmla="*/ 32 h 66"/>
                      <a:gd name="T24" fmla="*/ 108 w 150"/>
                      <a:gd name="T25" fmla="*/ 32 h 66"/>
                      <a:gd name="T26" fmla="*/ 108 w 150"/>
                      <a:gd name="T27" fmla="*/ 32 h 66"/>
                      <a:gd name="T28" fmla="*/ 108 w 150"/>
                      <a:gd name="T29" fmla="*/ 32 h 66"/>
                      <a:gd name="T30" fmla="*/ 106 w 150"/>
                      <a:gd name="T31" fmla="*/ 28 h 66"/>
                      <a:gd name="T32" fmla="*/ 102 w 150"/>
                      <a:gd name="T33" fmla="*/ 14 h 66"/>
                      <a:gd name="T34" fmla="*/ 102 w 150"/>
                      <a:gd name="T35" fmla="*/ 14 h 66"/>
                      <a:gd name="T36" fmla="*/ 100 w 150"/>
                      <a:gd name="T37" fmla="*/ 10 h 66"/>
                      <a:gd name="T38" fmla="*/ 98 w 150"/>
                      <a:gd name="T39" fmla="*/ 6 h 66"/>
                      <a:gd name="T40" fmla="*/ 94 w 150"/>
                      <a:gd name="T41" fmla="*/ 4 h 66"/>
                      <a:gd name="T42" fmla="*/ 90 w 150"/>
                      <a:gd name="T43" fmla="*/ 2 h 66"/>
                      <a:gd name="T44" fmla="*/ 90 w 150"/>
                      <a:gd name="T45" fmla="*/ 2 h 66"/>
                      <a:gd name="T46" fmla="*/ 84 w 150"/>
                      <a:gd name="T47" fmla="*/ 0 h 66"/>
                      <a:gd name="T48" fmla="*/ 78 w 150"/>
                      <a:gd name="T49" fmla="*/ 2 h 66"/>
                      <a:gd name="T50" fmla="*/ 70 w 150"/>
                      <a:gd name="T51" fmla="*/ 6 h 66"/>
                      <a:gd name="T52" fmla="*/ 66 w 150"/>
                      <a:gd name="T53" fmla="*/ 12 h 66"/>
                      <a:gd name="T54" fmla="*/ 60 w 150"/>
                      <a:gd name="T55" fmla="*/ 18 h 66"/>
                      <a:gd name="T56" fmla="*/ 60 w 150"/>
                      <a:gd name="T57" fmla="*/ 18 h 66"/>
                      <a:gd name="T58" fmla="*/ 52 w 150"/>
                      <a:gd name="T59" fmla="*/ 28 h 66"/>
                      <a:gd name="T60" fmla="*/ 46 w 150"/>
                      <a:gd name="T61" fmla="*/ 32 h 66"/>
                      <a:gd name="T62" fmla="*/ 46 w 150"/>
                      <a:gd name="T63" fmla="*/ 32 h 66"/>
                      <a:gd name="T64" fmla="*/ 8 w 150"/>
                      <a:gd name="T65" fmla="*/ 38 h 66"/>
                      <a:gd name="T66" fmla="*/ 6 w 150"/>
                      <a:gd name="T67" fmla="*/ 38 h 66"/>
                      <a:gd name="T68" fmla="*/ 6 w 150"/>
                      <a:gd name="T69" fmla="*/ 38 h 6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150"/>
                      <a:gd name="T106" fmla="*/ 0 h 66"/>
                      <a:gd name="T107" fmla="*/ 150 w 150"/>
                      <a:gd name="T108" fmla="*/ 66 h 66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150" h="66">
                        <a:moveTo>
                          <a:pt x="6" y="38"/>
                        </a:moveTo>
                        <a:lnTo>
                          <a:pt x="0" y="62"/>
                        </a:lnTo>
                        <a:lnTo>
                          <a:pt x="0" y="66"/>
                        </a:lnTo>
                        <a:lnTo>
                          <a:pt x="2" y="66"/>
                        </a:lnTo>
                        <a:lnTo>
                          <a:pt x="138" y="60"/>
                        </a:lnTo>
                        <a:lnTo>
                          <a:pt x="140" y="60"/>
                        </a:lnTo>
                        <a:lnTo>
                          <a:pt x="140" y="58"/>
                        </a:lnTo>
                        <a:lnTo>
                          <a:pt x="150" y="34"/>
                        </a:lnTo>
                        <a:lnTo>
                          <a:pt x="150" y="32"/>
                        </a:lnTo>
                        <a:lnTo>
                          <a:pt x="148" y="32"/>
                        </a:lnTo>
                        <a:lnTo>
                          <a:pt x="108" y="32"/>
                        </a:lnTo>
                        <a:lnTo>
                          <a:pt x="106" y="28"/>
                        </a:lnTo>
                        <a:lnTo>
                          <a:pt x="102" y="14"/>
                        </a:lnTo>
                        <a:lnTo>
                          <a:pt x="100" y="10"/>
                        </a:lnTo>
                        <a:lnTo>
                          <a:pt x="98" y="6"/>
                        </a:lnTo>
                        <a:lnTo>
                          <a:pt x="94" y="4"/>
                        </a:lnTo>
                        <a:lnTo>
                          <a:pt x="90" y="2"/>
                        </a:lnTo>
                        <a:lnTo>
                          <a:pt x="84" y="0"/>
                        </a:lnTo>
                        <a:lnTo>
                          <a:pt x="78" y="2"/>
                        </a:lnTo>
                        <a:lnTo>
                          <a:pt x="70" y="6"/>
                        </a:lnTo>
                        <a:lnTo>
                          <a:pt x="66" y="12"/>
                        </a:lnTo>
                        <a:lnTo>
                          <a:pt x="60" y="18"/>
                        </a:lnTo>
                        <a:lnTo>
                          <a:pt x="52" y="28"/>
                        </a:lnTo>
                        <a:lnTo>
                          <a:pt x="46" y="32"/>
                        </a:lnTo>
                        <a:lnTo>
                          <a:pt x="8" y="38"/>
                        </a:lnTo>
                        <a:lnTo>
                          <a:pt x="6" y="38"/>
                        </a:lnTo>
                        <a:close/>
                      </a:path>
                    </a:pathLst>
                  </a:custGeom>
                  <a:solidFill>
                    <a:srgbClr val="63636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43" name="Freeform 463"/>
                  <p:cNvSpPr>
                    <a:spLocks/>
                  </p:cNvSpPr>
                  <p:nvPr/>
                </p:nvSpPr>
                <p:spPr bwMode="auto">
                  <a:xfrm>
                    <a:off x="2228" y="3514"/>
                    <a:ext cx="248" cy="508"/>
                  </a:xfrm>
                  <a:custGeom>
                    <a:avLst/>
                    <a:gdLst>
                      <a:gd name="T0" fmla="*/ 36 w 248"/>
                      <a:gd name="T1" fmla="*/ 8 h 508"/>
                      <a:gd name="T2" fmla="*/ 36 w 248"/>
                      <a:gd name="T3" fmla="*/ 8 h 508"/>
                      <a:gd name="T4" fmla="*/ 42 w 248"/>
                      <a:gd name="T5" fmla="*/ 4 h 508"/>
                      <a:gd name="T6" fmla="*/ 48 w 248"/>
                      <a:gd name="T7" fmla="*/ 2 h 508"/>
                      <a:gd name="T8" fmla="*/ 56 w 248"/>
                      <a:gd name="T9" fmla="*/ 0 h 508"/>
                      <a:gd name="T10" fmla="*/ 66 w 248"/>
                      <a:gd name="T11" fmla="*/ 4 h 508"/>
                      <a:gd name="T12" fmla="*/ 74 w 248"/>
                      <a:gd name="T13" fmla="*/ 10 h 508"/>
                      <a:gd name="T14" fmla="*/ 84 w 248"/>
                      <a:gd name="T15" fmla="*/ 24 h 508"/>
                      <a:gd name="T16" fmla="*/ 92 w 248"/>
                      <a:gd name="T17" fmla="*/ 44 h 508"/>
                      <a:gd name="T18" fmla="*/ 92 w 248"/>
                      <a:gd name="T19" fmla="*/ 44 h 508"/>
                      <a:gd name="T20" fmla="*/ 102 w 248"/>
                      <a:gd name="T21" fmla="*/ 74 h 508"/>
                      <a:gd name="T22" fmla="*/ 118 w 248"/>
                      <a:gd name="T23" fmla="*/ 114 h 508"/>
                      <a:gd name="T24" fmla="*/ 162 w 248"/>
                      <a:gd name="T25" fmla="*/ 218 h 508"/>
                      <a:gd name="T26" fmla="*/ 208 w 248"/>
                      <a:gd name="T27" fmla="*/ 328 h 508"/>
                      <a:gd name="T28" fmla="*/ 230 w 248"/>
                      <a:gd name="T29" fmla="*/ 380 h 508"/>
                      <a:gd name="T30" fmla="*/ 248 w 248"/>
                      <a:gd name="T31" fmla="*/ 426 h 508"/>
                      <a:gd name="T32" fmla="*/ 248 w 248"/>
                      <a:gd name="T33" fmla="*/ 426 h 508"/>
                      <a:gd name="T34" fmla="*/ 244 w 248"/>
                      <a:gd name="T35" fmla="*/ 436 h 508"/>
                      <a:gd name="T36" fmla="*/ 230 w 248"/>
                      <a:gd name="T37" fmla="*/ 480 h 508"/>
                      <a:gd name="T38" fmla="*/ 230 w 248"/>
                      <a:gd name="T39" fmla="*/ 480 h 508"/>
                      <a:gd name="T40" fmla="*/ 226 w 248"/>
                      <a:gd name="T41" fmla="*/ 488 h 508"/>
                      <a:gd name="T42" fmla="*/ 220 w 248"/>
                      <a:gd name="T43" fmla="*/ 496 h 508"/>
                      <a:gd name="T44" fmla="*/ 214 w 248"/>
                      <a:gd name="T45" fmla="*/ 502 h 508"/>
                      <a:gd name="T46" fmla="*/ 206 w 248"/>
                      <a:gd name="T47" fmla="*/ 506 h 508"/>
                      <a:gd name="T48" fmla="*/ 196 w 248"/>
                      <a:gd name="T49" fmla="*/ 508 h 508"/>
                      <a:gd name="T50" fmla="*/ 184 w 248"/>
                      <a:gd name="T51" fmla="*/ 508 h 508"/>
                      <a:gd name="T52" fmla="*/ 172 w 248"/>
                      <a:gd name="T53" fmla="*/ 504 h 508"/>
                      <a:gd name="T54" fmla="*/ 158 w 248"/>
                      <a:gd name="T55" fmla="*/ 496 h 508"/>
                      <a:gd name="T56" fmla="*/ 142 w 248"/>
                      <a:gd name="T57" fmla="*/ 484 h 508"/>
                      <a:gd name="T58" fmla="*/ 126 w 248"/>
                      <a:gd name="T59" fmla="*/ 466 h 508"/>
                      <a:gd name="T60" fmla="*/ 108 w 248"/>
                      <a:gd name="T61" fmla="*/ 444 h 508"/>
                      <a:gd name="T62" fmla="*/ 88 w 248"/>
                      <a:gd name="T63" fmla="*/ 414 h 508"/>
                      <a:gd name="T64" fmla="*/ 68 w 248"/>
                      <a:gd name="T65" fmla="*/ 378 h 508"/>
                      <a:gd name="T66" fmla="*/ 46 w 248"/>
                      <a:gd name="T67" fmla="*/ 336 h 508"/>
                      <a:gd name="T68" fmla="*/ 24 w 248"/>
                      <a:gd name="T69" fmla="*/ 284 h 508"/>
                      <a:gd name="T70" fmla="*/ 0 w 248"/>
                      <a:gd name="T71" fmla="*/ 226 h 508"/>
                      <a:gd name="T72" fmla="*/ 36 w 248"/>
                      <a:gd name="T73" fmla="*/ 8 h 508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248"/>
                      <a:gd name="T112" fmla="*/ 0 h 508"/>
                      <a:gd name="T113" fmla="*/ 248 w 248"/>
                      <a:gd name="T114" fmla="*/ 508 h 508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248" h="508">
                        <a:moveTo>
                          <a:pt x="36" y="8"/>
                        </a:moveTo>
                        <a:lnTo>
                          <a:pt x="36" y="8"/>
                        </a:lnTo>
                        <a:lnTo>
                          <a:pt x="42" y="4"/>
                        </a:lnTo>
                        <a:lnTo>
                          <a:pt x="48" y="2"/>
                        </a:lnTo>
                        <a:lnTo>
                          <a:pt x="56" y="0"/>
                        </a:lnTo>
                        <a:lnTo>
                          <a:pt x="66" y="4"/>
                        </a:lnTo>
                        <a:lnTo>
                          <a:pt x="74" y="10"/>
                        </a:lnTo>
                        <a:lnTo>
                          <a:pt x="84" y="24"/>
                        </a:lnTo>
                        <a:lnTo>
                          <a:pt x="92" y="44"/>
                        </a:lnTo>
                        <a:lnTo>
                          <a:pt x="102" y="74"/>
                        </a:lnTo>
                        <a:lnTo>
                          <a:pt x="118" y="114"/>
                        </a:lnTo>
                        <a:lnTo>
                          <a:pt x="162" y="218"/>
                        </a:lnTo>
                        <a:lnTo>
                          <a:pt x="208" y="328"/>
                        </a:lnTo>
                        <a:lnTo>
                          <a:pt x="230" y="380"/>
                        </a:lnTo>
                        <a:lnTo>
                          <a:pt x="248" y="426"/>
                        </a:lnTo>
                        <a:lnTo>
                          <a:pt x="244" y="436"/>
                        </a:lnTo>
                        <a:lnTo>
                          <a:pt x="230" y="480"/>
                        </a:lnTo>
                        <a:lnTo>
                          <a:pt x="226" y="488"/>
                        </a:lnTo>
                        <a:lnTo>
                          <a:pt x="220" y="496"/>
                        </a:lnTo>
                        <a:lnTo>
                          <a:pt x="214" y="502"/>
                        </a:lnTo>
                        <a:lnTo>
                          <a:pt x="206" y="506"/>
                        </a:lnTo>
                        <a:lnTo>
                          <a:pt x="196" y="508"/>
                        </a:lnTo>
                        <a:lnTo>
                          <a:pt x="184" y="508"/>
                        </a:lnTo>
                        <a:lnTo>
                          <a:pt x="172" y="504"/>
                        </a:lnTo>
                        <a:lnTo>
                          <a:pt x="158" y="496"/>
                        </a:lnTo>
                        <a:lnTo>
                          <a:pt x="142" y="484"/>
                        </a:lnTo>
                        <a:lnTo>
                          <a:pt x="126" y="466"/>
                        </a:lnTo>
                        <a:lnTo>
                          <a:pt x="108" y="444"/>
                        </a:lnTo>
                        <a:lnTo>
                          <a:pt x="88" y="414"/>
                        </a:lnTo>
                        <a:lnTo>
                          <a:pt x="68" y="378"/>
                        </a:lnTo>
                        <a:lnTo>
                          <a:pt x="46" y="336"/>
                        </a:lnTo>
                        <a:lnTo>
                          <a:pt x="24" y="284"/>
                        </a:lnTo>
                        <a:lnTo>
                          <a:pt x="0" y="226"/>
                        </a:lnTo>
                        <a:lnTo>
                          <a:pt x="36" y="8"/>
                        </a:lnTo>
                        <a:close/>
                      </a:path>
                    </a:pathLst>
                  </a:custGeom>
                  <a:solidFill>
                    <a:srgbClr val="3A457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44" name="Freeform 464"/>
                  <p:cNvSpPr>
                    <a:spLocks/>
                  </p:cNvSpPr>
                  <p:nvPr/>
                </p:nvSpPr>
                <p:spPr bwMode="auto">
                  <a:xfrm>
                    <a:off x="2298" y="3788"/>
                    <a:ext cx="202" cy="258"/>
                  </a:xfrm>
                  <a:custGeom>
                    <a:avLst/>
                    <a:gdLst>
                      <a:gd name="T0" fmla="*/ 72 w 202"/>
                      <a:gd name="T1" fmla="*/ 0 h 258"/>
                      <a:gd name="T2" fmla="*/ 72 w 202"/>
                      <a:gd name="T3" fmla="*/ 0 h 258"/>
                      <a:gd name="T4" fmla="*/ 86 w 202"/>
                      <a:gd name="T5" fmla="*/ 12 h 258"/>
                      <a:gd name="T6" fmla="*/ 122 w 202"/>
                      <a:gd name="T7" fmla="*/ 44 h 258"/>
                      <a:gd name="T8" fmla="*/ 140 w 202"/>
                      <a:gd name="T9" fmla="*/ 64 h 258"/>
                      <a:gd name="T10" fmla="*/ 160 w 202"/>
                      <a:gd name="T11" fmla="*/ 86 h 258"/>
                      <a:gd name="T12" fmla="*/ 174 w 202"/>
                      <a:gd name="T13" fmla="*/ 108 h 258"/>
                      <a:gd name="T14" fmla="*/ 180 w 202"/>
                      <a:gd name="T15" fmla="*/ 120 h 258"/>
                      <a:gd name="T16" fmla="*/ 184 w 202"/>
                      <a:gd name="T17" fmla="*/ 130 h 258"/>
                      <a:gd name="T18" fmla="*/ 184 w 202"/>
                      <a:gd name="T19" fmla="*/ 130 h 258"/>
                      <a:gd name="T20" fmla="*/ 196 w 202"/>
                      <a:gd name="T21" fmla="*/ 168 h 258"/>
                      <a:gd name="T22" fmla="*/ 200 w 202"/>
                      <a:gd name="T23" fmla="*/ 184 h 258"/>
                      <a:gd name="T24" fmla="*/ 202 w 202"/>
                      <a:gd name="T25" fmla="*/ 200 h 258"/>
                      <a:gd name="T26" fmla="*/ 202 w 202"/>
                      <a:gd name="T27" fmla="*/ 214 h 258"/>
                      <a:gd name="T28" fmla="*/ 198 w 202"/>
                      <a:gd name="T29" fmla="*/ 226 h 258"/>
                      <a:gd name="T30" fmla="*/ 190 w 202"/>
                      <a:gd name="T31" fmla="*/ 236 h 258"/>
                      <a:gd name="T32" fmla="*/ 178 w 202"/>
                      <a:gd name="T33" fmla="*/ 246 h 258"/>
                      <a:gd name="T34" fmla="*/ 178 w 202"/>
                      <a:gd name="T35" fmla="*/ 246 h 258"/>
                      <a:gd name="T36" fmla="*/ 168 w 202"/>
                      <a:gd name="T37" fmla="*/ 252 h 258"/>
                      <a:gd name="T38" fmla="*/ 156 w 202"/>
                      <a:gd name="T39" fmla="*/ 256 h 258"/>
                      <a:gd name="T40" fmla="*/ 144 w 202"/>
                      <a:gd name="T41" fmla="*/ 258 h 258"/>
                      <a:gd name="T42" fmla="*/ 130 w 202"/>
                      <a:gd name="T43" fmla="*/ 258 h 258"/>
                      <a:gd name="T44" fmla="*/ 118 w 202"/>
                      <a:gd name="T45" fmla="*/ 258 h 258"/>
                      <a:gd name="T46" fmla="*/ 104 w 202"/>
                      <a:gd name="T47" fmla="*/ 254 h 258"/>
                      <a:gd name="T48" fmla="*/ 76 w 202"/>
                      <a:gd name="T49" fmla="*/ 246 h 258"/>
                      <a:gd name="T50" fmla="*/ 52 w 202"/>
                      <a:gd name="T51" fmla="*/ 234 h 258"/>
                      <a:gd name="T52" fmla="*/ 30 w 202"/>
                      <a:gd name="T53" fmla="*/ 218 h 258"/>
                      <a:gd name="T54" fmla="*/ 20 w 202"/>
                      <a:gd name="T55" fmla="*/ 210 h 258"/>
                      <a:gd name="T56" fmla="*/ 12 w 202"/>
                      <a:gd name="T57" fmla="*/ 202 h 258"/>
                      <a:gd name="T58" fmla="*/ 6 w 202"/>
                      <a:gd name="T59" fmla="*/ 192 h 258"/>
                      <a:gd name="T60" fmla="*/ 2 w 202"/>
                      <a:gd name="T61" fmla="*/ 184 h 258"/>
                      <a:gd name="T62" fmla="*/ 2 w 202"/>
                      <a:gd name="T63" fmla="*/ 184 h 258"/>
                      <a:gd name="T64" fmla="*/ 0 w 202"/>
                      <a:gd name="T65" fmla="*/ 174 h 258"/>
                      <a:gd name="T66" fmla="*/ 0 w 202"/>
                      <a:gd name="T67" fmla="*/ 162 h 258"/>
                      <a:gd name="T68" fmla="*/ 2 w 202"/>
                      <a:gd name="T69" fmla="*/ 148 h 258"/>
                      <a:gd name="T70" fmla="*/ 6 w 202"/>
                      <a:gd name="T71" fmla="*/ 134 h 258"/>
                      <a:gd name="T72" fmla="*/ 16 w 202"/>
                      <a:gd name="T73" fmla="*/ 104 h 258"/>
                      <a:gd name="T74" fmla="*/ 30 w 202"/>
                      <a:gd name="T75" fmla="*/ 72 h 258"/>
                      <a:gd name="T76" fmla="*/ 44 w 202"/>
                      <a:gd name="T77" fmla="*/ 44 h 258"/>
                      <a:gd name="T78" fmla="*/ 58 w 202"/>
                      <a:gd name="T79" fmla="*/ 22 h 258"/>
                      <a:gd name="T80" fmla="*/ 72 w 202"/>
                      <a:gd name="T81" fmla="*/ 0 h 258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w 202"/>
                      <a:gd name="T124" fmla="*/ 0 h 258"/>
                      <a:gd name="T125" fmla="*/ 202 w 202"/>
                      <a:gd name="T126" fmla="*/ 258 h 258"/>
                    </a:gdLst>
                    <a:ahLst/>
                    <a:cxnLst>
                      <a:cxn ang="T82">
                        <a:pos x="T0" y="T1"/>
                      </a:cxn>
                      <a:cxn ang="T83">
                        <a:pos x="T2" y="T3"/>
                      </a:cxn>
                      <a:cxn ang="T84">
                        <a:pos x="T4" y="T5"/>
                      </a:cxn>
                      <a:cxn ang="T85">
                        <a:pos x="T6" y="T7"/>
                      </a:cxn>
                      <a:cxn ang="T86">
                        <a:pos x="T8" y="T9"/>
                      </a:cxn>
                      <a:cxn ang="T87">
                        <a:pos x="T10" y="T11"/>
                      </a:cxn>
                      <a:cxn ang="T88">
                        <a:pos x="T12" y="T13"/>
                      </a:cxn>
                      <a:cxn ang="T89">
                        <a:pos x="T14" y="T15"/>
                      </a:cxn>
                      <a:cxn ang="T90">
                        <a:pos x="T16" y="T17"/>
                      </a:cxn>
                      <a:cxn ang="T91">
                        <a:pos x="T18" y="T19"/>
                      </a:cxn>
                      <a:cxn ang="T92">
                        <a:pos x="T20" y="T21"/>
                      </a:cxn>
                      <a:cxn ang="T93">
                        <a:pos x="T22" y="T23"/>
                      </a:cxn>
                      <a:cxn ang="T94">
                        <a:pos x="T24" y="T25"/>
                      </a:cxn>
                      <a:cxn ang="T95">
                        <a:pos x="T26" y="T27"/>
                      </a:cxn>
                      <a:cxn ang="T96">
                        <a:pos x="T28" y="T29"/>
                      </a:cxn>
                      <a:cxn ang="T97">
                        <a:pos x="T30" y="T31"/>
                      </a:cxn>
                      <a:cxn ang="T98">
                        <a:pos x="T32" y="T33"/>
                      </a:cxn>
                      <a:cxn ang="T99">
                        <a:pos x="T34" y="T35"/>
                      </a:cxn>
                      <a:cxn ang="T100">
                        <a:pos x="T36" y="T37"/>
                      </a:cxn>
                      <a:cxn ang="T101">
                        <a:pos x="T38" y="T39"/>
                      </a:cxn>
                      <a:cxn ang="T102">
                        <a:pos x="T40" y="T41"/>
                      </a:cxn>
                      <a:cxn ang="T103">
                        <a:pos x="T42" y="T43"/>
                      </a:cxn>
                      <a:cxn ang="T104">
                        <a:pos x="T44" y="T45"/>
                      </a:cxn>
                      <a:cxn ang="T105">
                        <a:pos x="T46" y="T47"/>
                      </a:cxn>
                      <a:cxn ang="T106">
                        <a:pos x="T48" y="T49"/>
                      </a:cxn>
                      <a:cxn ang="T107">
                        <a:pos x="T50" y="T51"/>
                      </a:cxn>
                      <a:cxn ang="T108">
                        <a:pos x="T52" y="T53"/>
                      </a:cxn>
                      <a:cxn ang="T109">
                        <a:pos x="T54" y="T55"/>
                      </a:cxn>
                      <a:cxn ang="T110">
                        <a:pos x="T56" y="T57"/>
                      </a:cxn>
                      <a:cxn ang="T111">
                        <a:pos x="T58" y="T59"/>
                      </a:cxn>
                      <a:cxn ang="T112">
                        <a:pos x="T60" y="T61"/>
                      </a:cxn>
                      <a:cxn ang="T113">
                        <a:pos x="T62" y="T63"/>
                      </a:cxn>
                      <a:cxn ang="T114">
                        <a:pos x="T64" y="T65"/>
                      </a:cxn>
                      <a:cxn ang="T115">
                        <a:pos x="T66" y="T67"/>
                      </a:cxn>
                      <a:cxn ang="T116">
                        <a:pos x="T68" y="T69"/>
                      </a:cxn>
                      <a:cxn ang="T117">
                        <a:pos x="T70" y="T71"/>
                      </a:cxn>
                      <a:cxn ang="T118">
                        <a:pos x="T72" y="T73"/>
                      </a:cxn>
                      <a:cxn ang="T119">
                        <a:pos x="T74" y="T75"/>
                      </a:cxn>
                      <a:cxn ang="T120">
                        <a:pos x="T76" y="T77"/>
                      </a:cxn>
                      <a:cxn ang="T121">
                        <a:pos x="T78" y="T79"/>
                      </a:cxn>
                      <a:cxn ang="T122">
                        <a:pos x="T80" y="T81"/>
                      </a:cxn>
                    </a:cxnLst>
                    <a:rect l="T123" t="T124" r="T125" b="T126"/>
                    <a:pathLst>
                      <a:path w="202" h="258">
                        <a:moveTo>
                          <a:pt x="72" y="0"/>
                        </a:moveTo>
                        <a:lnTo>
                          <a:pt x="72" y="0"/>
                        </a:lnTo>
                        <a:lnTo>
                          <a:pt x="86" y="12"/>
                        </a:lnTo>
                        <a:lnTo>
                          <a:pt x="122" y="44"/>
                        </a:lnTo>
                        <a:lnTo>
                          <a:pt x="140" y="64"/>
                        </a:lnTo>
                        <a:lnTo>
                          <a:pt x="160" y="86"/>
                        </a:lnTo>
                        <a:lnTo>
                          <a:pt x="174" y="108"/>
                        </a:lnTo>
                        <a:lnTo>
                          <a:pt x="180" y="120"/>
                        </a:lnTo>
                        <a:lnTo>
                          <a:pt x="184" y="130"/>
                        </a:lnTo>
                        <a:lnTo>
                          <a:pt x="196" y="168"/>
                        </a:lnTo>
                        <a:lnTo>
                          <a:pt x="200" y="184"/>
                        </a:lnTo>
                        <a:lnTo>
                          <a:pt x="202" y="200"/>
                        </a:lnTo>
                        <a:lnTo>
                          <a:pt x="202" y="214"/>
                        </a:lnTo>
                        <a:lnTo>
                          <a:pt x="198" y="226"/>
                        </a:lnTo>
                        <a:lnTo>
                          <a:pt x="190" y="236"/>
                        </a:lnTo>
                        <a:lnTo>
                          <a:pt x="178" y="246"/>
                        </a:lnTo>
                        <a:lnTo>
                          <a:pt x="168" y="252"/>
                        </a:lnTo>
                        <a:lnTo>
                          <a:pt x="156" y="256"/>
                        </a:lnTo>
                        <a:lnTo>
                          <a:pt x="144" y="258"/>
                        </a:lnTo>
                        <a:lnTo>
                          <a:pt x="130" y="258"/>
                        </a:lnTo>
                        <a:lnTo>
                          <a:pt x="118" y="258"/>
                        </a:lnTo>
                        <a:lnTo>
                          <a:pt x="104" y="254"/>
                        </a:lnTo>
                        <a:lnTo>
                          <a:pt x="76" y="246"/>
                        </a:lnTo>
                        <a:lnTo>
                          <a:pt x="52" y="234"/>
                        </a:lnTo>
                        <a:lnTo>
                          <a:pt x="30" y="218"/>
                        </a:lnTo>
                        <a:lnTo>
                          <a:pt x="20" y="210"/>
                        </a:lnTo>
                        <a:lnTo>
                          <a:pt x="12" y="202"/>
                        </a:lnTo>
                        <a:lnTo>
                          <a:pt x="6" y="192"/>
                        </a:lnTo>
                        <a:lnTo>
                          <a:pt x="2" y="184"/>
                        </a:lnTo>
                        <a:lnTo>
                          <a:pt x="0" y="174"/>
                        </a:lnTo>
                        <a:lnTo>
                          <a:pt x="0" y="162"/>
                        </a:lnTo>
                        <a:lnTo>
                          <a:pt x="2" y="148"/>
                        </a:lnTo>
                        <a:lnTo>
                          <a:pt x="6" y="134"/>
                        </a:lnTo>
                        <a:lnTo>
                          <a:pt x="16" y="104"/>
                        </a:lnTo>
                        <a:lnTo>
                          <a:pt x="30" y="72"/>
                        </a:lnTo>
                        <a:lnTo>
                          <a:pt x="44" y="44"/>
                        </a:lnTo>
                        <a:lnTo>
                          <a:pt x="58" y="22"/>
                        </a:lnTo>
                        <a:lnTo>
                          <a:pt x="72" y="0"/>
                        </a:lnTo>
                        <a:close/>
                      </a:path>
                    </a:pathLst>
                  </a:custGeom>
                  <a:solidFill>
                    <a:srgbClr val="3A457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45" name="Freeform 465"/>
                  <p:cNvSpPr>
                    <a:spLocks/>
                  </p:cNvSpPr>
                  <p:nvPr/>
                </p:nvSpPr>
                <p:spPr bwMode="auto">
                  <a:xfrm>
                    <a:off x="2298" y="3788"/>
                    <a:ext cx="202" cy="258"/>
                  </a:xfrm>
                  <a:custGeom>
                    <a:avLst/>
                    <a:gdLst>
                      <a:gd name="T0" fmla="*/ 72 w 202"/>
                      <a:gd name="T1" fmla="*/ 0 h 258"/>
                      <a:gd name="T2" fmla="*/ 72 w 202"/>
                      <a:gd name="T3" fmla="*/ 0 h 258"/>
                      <a:gd name="T4" fmla="*/ 86 w 202"/>
                      <a:gd name="T5" fmla="*/ 12 h 258"/>
                      <a:gd name="T6" fmla="*/ 122 w 202"/>
                      <a:gd name="T7" fmla="*/ 44 h 258"/>
                      <a:gd name="T8" fmla="*/ 140 w 202"/>
                      <a:gd name="T9" fmla="*/ 64 h 258"/>
                      <a:gd name="T10" fmla="*/ 160 w 202"/>
                      <a:gd name="T11" fmla="*/ 86 h 258"/>
                      <a:gd name="T12" fmla="*/ 174 w 202"/>
                      <a:gd name="T13" fmla="*/ 108 h 258"/>
                      <a:gd name="T14" fmla="*/ 180 w 202"/>
                      <a:gd name="T15" fmla="*/ 120 h 258"/>
                      <a:gd name="T16" fmla="*/ 184 w 202"/>
                      <a:gd name="T17" fmla="*/ 130 h 258"/>
                      <a:gd name="T18" fmla="*/ 184 w 202"/>
                      <a:gd name="T19" fmla="*/ 130 h 258"/>
                      <a:gd name="T20" fmla="*/ 196 w 202"/>
                      <a:gd name="T21" fmla="*/ 168 h 258"/>
                      <a:gd name="T22" fmla="*/ 200 w 202"/>
                      <a:gd name="T23" fmla="*/ 184 h 258"/>
                      <a:gd name="T24" fmla="*/ 202 w 202"/>
                      <a:gd name="T25" fmla="*/ 200 h 258"/>
                      <a:gd name="T26" fmla="*/ 202 w 202"/>
                      <a:gd name="T27" fmla="*/ 214 h 258"/>
                      <a:gd name="T28" fmla="*/ 198 w 202"/>
                      <a:gd name="T29" fmla="*/ 226 h 258"/>
                      <a:gd name="T30" fmla="*/ 190 w 202"/>
                      <a:gd name="T31" fmla="*/ 236 h 258"/>
                      <a:gd name="T32" fmla="*/ 178 w 202"/>
                      <a:gd name="T33" fmla="*/ 246 h 258"/>
                      <a:gd name="T34" fmla="*/ 178 w 202"/>
                      <a:gd name="T35" fmla="*/ 246 h 258"/>
                      <a:gd name="T36" fmla="*/ 168 w 202"/>
                      <a:gd name="T37" fmla="*/ 252 h 258"/>
                      <a:gd name="T38" fmla="*/ 156 w 202"/>
                      <a:gd name="T39" fmla="*/ 256 h 258"/>
                      <a:gd name="T40" fmla="*/ 144 w 202"/>
                      <a:gd name="T41" fmla="*/ 258 h 258"/>
                      <a:gd name="T42" fmla="*/ 130 w 202"/>
                      <a:gd name="T43" fmla="*/ 258 h 258"/>
                      <a:gd name="T44" fmla="*/ 118 w 202"/>
                      <a:gd name="T45" fmla="*/ 258 h 258"/>
                      <a:gd name="T46" fmla="*/ 104 w 202"/>
                      <a:gd name="T47" fmla="*/ 254 h 258"/>
                      <a:gd name="T48" fmla="*/ 76 w 202"/>
                      <a:gd name="T49" fmla="*/ 246 h 258"/>
                      <a:gd name="T50" fmla="*/ 52 w 202"/>
                      <a:gd name="T51" fmla="*/ 234 h 258"/>
                      <a:gd name="T52" fmla="*/ 30 w 202"/>
                      <a:gd name="T53" fmla="*/ 218 h 258"/>
                      <a:gd name="T54" fmla="*/ 20 w 202"/>
                      <a:gd name="T55" fmla="*/ 210 h 258"/>
                      <a:gd name="T56" fmla="*/ 12 w 202"/>
                      <a:gd name="T57" fmla="*/ 202 h 258"/>
                      <a:gd name="T58" fmla="*/ 6 w 202"/>
                      <a:gd name="T59" fmla="*/ 192 h 258"/>
                      <a:gd name="T60" fmla="*/ 2 w 202"/>
                      <a:gd name="T61" fmla="*/ 184 h 258"/>
                      <a:gd name="T62" fmla="*/ 2 w 202"/>
                      <a:gd name="T63" fmla="*/ 184 h 258"/>
                      <a:gd name="T64" fmla="*/ 0 w 202"/>
                      <a:gd name="T65" fmla="*/ 174 h 258"/>
                      <a:gd name="T66" fmla="*/ 0 w 202"/>
                      <a:gd name="T67" fmla="*/ 162 h 258"/>
                      <a:gd name="T68" fmla="*/ 2 w 202"/>
                      <a:gd name="T69" fmla="*/ 148 h 258"/>
                      <a:gd name="T70" fmla="*/ 6 w 202"/>
                      <a:gd name="T71" fmla="*/ 134 h 258"/>
                      <a:gd name="T72" fmla="*/ 16 w 202"/>
                      <a:gd name="T73" fmla="*/ 104 h 258"/>
                      <a:gd name="T74" fmla="*/ 30 w 202"/>
                      <a:gd name="T75" fmla="*/ 72 h 258"/>
                      <a:gd name="T76" fmla="*/ 44 w 202"/>
                      <a:gd name="T77" fmla="*/ 44 h 258"/>
                      <a:gd name="T78" fmla="*/ 58 w 202"/>
                      <a:gd name="T79" fmla="*/ 22 h 258"/>
                      <a:gd name="T80" fmla="*/ 72 w 202"/>
                      <a:gd name="T81" fmla="*/ 0 h 258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w 202"/>
                      <a:gd name="T124" fmla="*/ 0 h 258"/>
                      <a:gd name="T125" fmla="*/ 202 w 202"/>
                      <a:gd name="T126" fmla="*/ 258 h 258"/>
                    </a:gdLst>
                    <a:ahLst/>
                    <a:cxnLst>
                      <a:cxn ang="T82">
                        <a:pos x="T0" y="T1"/>
                      </a:cxn>
                      <a:cxn ang="T83">
                        <a:pos x="T2" y="T3"/>
                      </a:cxn>
                      <a:cxn ang="T84">
                        <a:pos x="T4" y="T5"/>
                      </a:cxn>
                      <a:cxn ang="T85">
                        <a:pos x="T6" y="T7"/>
                      </a:cxn>
                      <a:cxn ang="T86">
                        <a:pos x="T8" y="T9"/>
                      </a:cxn>
                      <a:cxn ang="T87">
                        <a:pos x="T10" y="T11"/>
                      </a:cxn>
                      <a:cxn ang="T88">
                        <a:pos x="T12" y="T13"/>
                      </a:cxn>
                      <a:cxn ang="T89">
                        <a:pos x="T14" y="T15"/>
                      </a:cxn>
                      <a:cxn ang="T90">
                        <a:pos x="T16" y="T17"/>
                      </a:cxn>
                      <a:cxn ang="T91">
                        <a:pos x="T18" y="T19"/>
                      </a:cxn>
                      <a:cxn ang="T92">
                        <a:pos x="T20" y="T21"/>
                      </a:cxn>
                      <a:cxn ang="T93">
                        <a:pos x="T22" y="T23"/>
                      </a:cxn>
                      <a:cxn ang="T94">
                        <a:pos x="T24" y="T25"/>
                      </a:cxn>
                      <a:cxn ang="T95">
                        <a:pos x="T26" y="T27"/>
                      </a:cxn>
                      <a:cxn ang="T96">
                        <a:pos x="T28" y="T29"/>
                      </a:cxn>
                      <a:cxn ang="T97">
                        <a:pos x="T30" y="T31"/>
                      </a:cxn>
                      <a:cxn ang="T98">
                        <a:pos x="T32" y="T33"/>
                      </a:cxn>
                      <a:cxn ang="T99">
                        <a:pos x="T34" y="T35"/>
                      </a:cxn>
                      <a:cxn ang="T100">
                        <a:pos x="T36" y="T37"/>
                      </a:cxn>
                      <a:cxn ang="T101">
                        <a:pos x="T38" y="T39"/>
                      </a:cxn>
                      <a:cxn ang="T102">
                        <a:pos x="T40" y="T41"/>
                      </a:cxn>
                      <a:cxn ang="T103">
                        <a:pos x="T42" y="T43"/>
                      </a:cxn>
                      <a:cxn ang="T104">
                        <a:pos x="T44" y="T45"/>
                      </a:cxn>
                      <a:cxn ang="T105">
                        <a:pos x="T46" y="T47"/>
                      </a:cxn>
                      <a:cxn ang="T106">
                        <a:pos x="T48" y="T49"/>
                      </a:cxn>
                      <a:cxn ang="T107">
                        <a:pos x="T50" y="T51"/>
                      </a:cxn>
                      <a:cxn ang="T108">
                        <a:pos x="T52" y="T53"/>
                      </a:cxn>
                      <a:cxn ang="T109">
                        <a:pos x="T54" y="T55"/>
                      </a:cxn>
                      <a:cxn ang="T110">
                        <a:pos x="T56" y="T57"/>
                      </a:cxn>
                      <a:cxn ang="T111">
                        <a:pos x="T58" y="T59"/>
                      </a:cxn>
                      <a:cxn ang="T112">
                        <a:pos x="T60" y="T61"/>
                      </a:cxn>
                      <a:cxn ang="T113">
                        <a:pos x="T62" y="T63"/>
                      </a:cxn>
                      <a:cxn ang="T114">
                        <a:pos x="T64" y="T65"/>
                      </a:cxn>
                      <a:cxn ang="T115">
                        <a:pos x="T66" y="T67"/>
                      </a:cxn>
                      <a:cxn ang="T116">
                        <a:pos x="T68" y="T69"/>
                      </a:cxn>
                      <a:cxn ang="T117">
                        <a:pos x="T70" y="T71"/>
                      </a:cxn>
                      <a:cxn ang="T118">
                        <a:pos x="T72" y="T73"/>
                      </a:cxn>
                      <a:cxn ang="T119">
                        <a:pos x="T74" y="T75"/>
                      </a:cxn>
                      <a:cxn ang="T120">
                        <a:pos x="T76" y="T77"/>
                      </a:cxn>
                      <a:cxn ang="T121">
                        <a:pos x="T78" y="T79"/>
                      </a:cxn>
                      <a:cxn ang="T122">
                        <a:pos x="T80" y="T81"/>
                      </a:cxn>
                    </a:cxnLst>
                    <a:rect l="T123" t="T124" r="T125" b="T126"/>
                    <a:pathLst>
                      <a:path w="202" h="258">
                        <a:moveTo>
                          <a:pt x="72" y="0"/>
                        </a:moveTo>
                        <a:lnTo>
                          <a:pt x="72" y="0"/>
                        </a:lnTo>
                        <a:lnTo>
                          <a:pt x="86" y="12"/>
                        </a:lnTo>
                        <a:lnTo>
                          <a:pt x="122" y="44"/>
                        </a:lnTo>
                        <a:lnTo>
                          <a:pt x="140" y="64"/>
                        </a:lnTo>
                        <a:lnTo>
                          <a:pt x="160" y="86"/>
                        </a:lnTo>
                        <a:lnTo>
                          <a:pt x="174" y="108"/>
                        </a:lnTo>
                        <a:lnTo>
                          <a:pt x="180" y="120"/>
                        </a:lnTo>
                        <a:lnTo>
                          <a:pt x="184" y="130"/>
                        </a:lnTo>
                        <a:lnTo>
                          <a:pt x="196" y="168"/>
                        </a:lnTo>
                        <a:lnTo>
                          <a:pt x="200" y="184"/>
                        </a:lnTo>
                        <a:lnTo>
                          <a:pt x="202" y="200"/>
                        </a:lnTo>
                        <a:lnTo>
                          <a:pt x="202" y="214"/>
                        </a:lnTo>
                        <a:lnTo>
                          <a:pt x="198" y="226"/>
                        </a:lnTo>
                        <a:lnTo>
                          <a:pt x="190" y="236"/>
                        </a:lnTo>
                        <a:lnTo>
                          <a:pt x="178" y="246"/>
                        </a:lnTo>
                        <a:lnTo>
                          <a:pt x="168" y="252"/>
                        </a:lnTo>
                        <a:lnTo>
                          <a:pt x="156" y="256"/>
                        </a:lnTo>
                        <a:lnTo>
                          <a:pt x="144" y="258"/>
                        </a:lnTo>
                        <a:lnTo>
                          <a:pt x="130" y="258"/>
                        </a:lnTo>
                        <a:lnTo>
                          <a:pt x="118" y="258"/>
                        </a:lnTo>
                        <a:lnTo>
                          <a:pt x="104" y="254"/>
                        </a:lnTo>
                        <a:lnTo>
                          <a:pt x="76" y="246"/>
                        </a:lnTo>
                        <a:lnTo>
                          <a:pt x="52" y="234"/>
                        </a:lnTo>
                        <a:lnTo>
                          <a:pt x="30" y="218"/>
                        </a:lnTo>
                        <a:lnTo>
                          <a:pt x="20" y="210"/>
                        </a:lnTo>
                        <a:lnTo>
                          <a:pt x="12" y="202"/>
                        </a:lnTo>
                        <a:lnTo>
                          <a:pt x="6" y="192"/>
                        </a:lnTo>
                        <a:lnTo>
                          <a:pt x="2" y="184"/>
                        </a:lnTo>
                        <a:lnTo>
                          <a:pt x="0" y="174"/>
                        </a:lnTo>
                        <a:lnTo>
                          <a:pt x="0" y="162"/>
                        </a:lnTo>
                        <a:lnTo>
                          <a:pt x="2" y="148"/>
                        </a:lnTo>
                        <a:lnTo>
                          <a:pt x="6" y="134"/>
                        </a:lnTo>
                        <a:lnTo>
                          <a:pt x="16" y="104"/>
                        </a:lnTo>
                        <a:lnTo>
                          <a:pt x="30" y="72"/>
                        </a:lnTo>
                        <a:lnTo>
                          <a:pt x="44" y="44"/>
                        </a:lnTo>
                        <a:lnTo>
                          <a:pt x="58" y="22"/>
                        </a:lnTo>
                        <a:lnTo>
                          <a:pt x="72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46" name="Freeform 466"/>
                  <p:cNvSpPr>
                    <a:spLocks/>
                  </p:cNvSpPr>
                  <p:nvPr/>
                </p:nvSpPr>
                <p:spPr bwMode="auto">
                  <a:xfrm>
                    <a:off x="1942" y="3024"/>
                    <a:ext cx="284" cy="380"/>
                  </a:xfrm>
                  <a:custGeom>
                    <a:avLst/>
                    <a:gdLst>
                      <a:gd name="T0" fmla="*/ 10 w 284"/>
                      <a:gd name="T1" fmla="*/ 66 h 380"/>
                      <a:gd name="T2" fmla="*/ 20 w 284"/>
                      <a:gd name="T3" fmla="*/ 48 h 380"/>
                      <a:gd name="T4" fmla="*/ 42 w 284"/>
                      <a:gd name="T5" fmla="*/ 26 h 380"/>
                      <a:gd name="T6" fmla="*/ 82 w 284"/>
                      <a:gd name="T7" fmla="*/ 8 h 380"/>
                      <a:gd name="T8" fmla="*/ 110 w 284"/>
                      <a:gd name="T9" fmla="*/ 2 h 380"/>
                      <a:gd name="T10" fmla="*/ 130 w 284"/>
                      <a:gd name="T11" fmla="*/ 0 h 380"/>
                      <a:gd name="T12" fmla="*/ 174 w 284"/>
                      <a:gd name="T13" fmla="*/ 2 h 380"/>
                      <a:gd name="T14" fmla="*/ 214 w 284"/>
                      <a:gd name="T15" fmla="*/ 12 h 380"/>
                      <a:gd name="T16" fmla="*/ 248 w 284"/>
                      <a:gd name="T17" fmla="*/ 36 h 380"/>
                      <a:gd name="T18" fmla="*/ 262 w 284"/>
                      <a:gd name="T19" fmla="*/ 54 h 380"/>
                      <a:gd name="T20" fmla="*/ 272 w 284"/>
                      <a:gd name="T21" fmla="*/ 76 h 380"/>
                      <a:gd name="T22" fmla="*/ 282 w 284"/>
                      <a:gd name="T23" fmla="*/ 104 h 380"/>
                      <a:gd name="T24" fmla="*/ 284 w 284"/>
                      <a:gd name="T25" fmla="*/ 134 h 380"/>
                      <a:gd name="T26" fmla="*/ 282 w 284"/>
                      <a:gd name="T27" fmla="*/ 164 h 380"/>
                      <a:gd name="T28" fmla="*/ 276 w 284"/>
                      <a:gd name="T29" fmla="*/ 174 h 380"/>
                      <a:gd name="T30" fmla="*/ 268 w 284"/>
                      <a:gd name="T31" fmla="*/ 194 h 380"/>
                      <a:gd name="T32" fmla="*/ 272 w 284"/>
                      <a:gd name="T33" fmla="*/ 208 h 380"/>
                      <a:gd name="T34" fmla="*/ 276 w 284"/>
                      <a:gd name="T35" fmla="*/ 230 h 380"/>
                      <a:gd name="T36" fmla="*/ 272 w 284"/>
                      <a:gd name="T37" fmla="*/ 256 h 380"/>
                      <a:gd name="T38" fmla="*/ 264 w 284"/>
                      <a:gd name="T39" fmla="*/ 272 h 380"/>
                      <a:gd name="T40" fmla="*/ 246 w 284"/>
                      <a:gd name="T41" fmla="*/ 332 h 380"/>
                      <a:gd name="T42" fmla="*/ 238 w 284"/>
                      <a:gd name="T43" fmla="*/ 362 h 380"/>
                      <a:gd name="T44" fmla="*/ 234 w 284"/>
                      <a:gd name="T45" fmla="*/ 370 h 380"/>
                      <a:gd name="T46" fmla="*/ 220 w 284"/>
                      <a:gd name="T47" fmla="*/ 378 h 380"/>
                      <a:gd name="T48" fmla="*/ 192 w 284"/>
                      <a:gd name="T49" fmla="*/ 380 h 380"/>
                      <a:gd name="T50" fmla="*/ 172 w 284"/>
                      <a:gd name="T51" fmla="*/ 378 h 380"/>
                      <a:gd name="T52" fmla="*/ 144 w 284"/>
                      <a:gd name="T53" fmla="*/ 370 h 380"/>
                      <a:gd name="T54" fmla="*/ 114 w 284"/>
                      <a:gd name="T55" fmla="*/ 354 h 380"/>
                      <a:gd name="T56" fmla="*/ 84 w 284"/>
                      <a:gd name="T57" fmla="*/ 332 h 380"/>
                      <a:gd name="T58" fmla="*/ 56 w 284"/>
                      <a:gd name="T59" fmla="*/ 302 h 380"/>
                      <a:gd name="T60" fmla="*/ 46 w 284"/>
                      <a:gd name="T61" fmla="*/ 282 h 380"/>
                      <a:gd name="T62" fmla="*/ 30 w 284"/>
                      <a:gd name="T63" fmla="*/ 238 h 380"/>
                      <a:gd name="T64" fmla="*/ 20 w 284"/>
                      <a:gd name="T65" fmla="*/ 180 h 380"/>
                      <a:gd name="T66" fmla="*/ 20 w 284"/>
                      <a:gd name="T67" fmla="*/ 164 h 380"/>
                      <a:gd name="T68" fmla="*/ 10 w 284"/>
                      <a:gd name="T69" fmla="*/ 152 h 380"/>
                      <a:gd name="T70" fmla="*/ 2 w 284"/>
                      <a:gd name="T71" fmla="*/ 128 h 380"/>
                      <a:gd name="T72" fmla="*/ 2 w 284"/>
                      <a:gd name="T73" fmla="*/ 90 h 380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284"/>
                      <a:gd name="T112" fmla="*/ 0 h 380"/>
                      <a:gd name="T113" fmla="*/ 284 w 284"/>
                      <a:gd name="T114" fmla="*/ 380 h 380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284" h="380">
                        <a:moveTo>
                          <a:pt x="10" y="66"/>
                        </a:moveTo>
                        <a:lnTo>
                          <a:pt x="10" y="66"/>
                        </a:lnTo>
                        <a:lnTo>
                          <a:pt x="14" y="58"/>
                        </a:lnTo>
                        <a:lnTo>
                          <a:pt x="20" y="48"/>
                        </a:lnTo>
                        <a:lnTo>
                          <a:pt x="30" y="38"/>
                        </a:lnTo>
                        <a:lnTo>
                          <a:pt x="42" y="26"/>
                        </a:lnTo>
                        <a:lnTo>
                          <a:pt x="60" y="16"/>
                        </a:lnTo>
                        <a:lnTo>
                          <a:pt x="82" y="8"/>
                        </a:lnTo>
                        <a:lnTo>
                          <a:pt x="96" y="4"/>
                        </a:lnTo>
                        <a:lnTo>
                          <a:pt x="110" y="2"/>
                        </a:lnTo>
                        <a:lnTo>
                          <a:pt x="130" y="0"/>
                        </a:lnTo>
                        <a:lnTo>
                          <a:pt x="152" y="0"/>
                        </a:lnTo>
                        <a:lnTo>
                          <a:pt x="174" y="2"/>
                        </a:lnTo>
                        <a:lnTo>
                          <a:pt x="194" y="6"/>
                        </a:lnTo>
                        <a:lnTo>
                          <a:pt x="214" y="12"/>
                        </a:lnTo>
                        <a:lnTo>
                          <a:pt x="232" y="22"/>
                        </a:lnTo>
                        <a:lnTo>
                          <a:pt x="248" y="36"/>
                        </a:lnTo>
                        <a:lnTo>
                          <a:pt x="256" y="44"/>
                        </a:lnTo>
                        <a:lnTo>
                          <a:pt x="262" y="54"/>
                        </a:lnTo>
                        <a:lnTo>
                          <a:pt x="272" y="76"/>
                        </a:lnTo>
                        <a:lnTo>
                          <a:pt x="278" y="90"/>
                        </a:lnTo>
                        <a:lnTo>
                          <a:pt x="282" y="104"/>
                        </a:lnTo>
                        <a:lnTo>
                          <a:pt x="284" y="118"/>
                        </a:lnTo>
                        <a:lnTo>
                          <a:pt x="284" y="134"/>
                        </a:lnTo>
                        <a:lnTo>
                          <a:pt x="284" y="148"/>
                        </a:lnTo>
                        <a:lnTo>
                          <a:pt x="282" y="164"/>
                        </a:lnTo>
                        <a:lnTo>
                          <a:pt x="276" y="174"/>
                        </a:lnTo>
                        <a:lnTo>
                          <a:pt x="268" y="194"/>
                        </a:lnTo>
                        <a:lnTo>
                          <a:pt x="270" y="200"/>
                        </a:lnTo>
                        <a:lnTo>
                          <a:pt x="272" y="208"/>
                        </a:lnTo>
                        <a:lnTo>
                          <a:pt x="276" y="218"/>
                        </a:lnTo>
                        <a:lnTo>
                          <a:pt x="276" y="230"/>
                        </a:lnTo>
                        <a:lnTo>
                          <a:pt x="276" y="242"/>
                        </a:lnTo>
                        <a:lnTo>
                          <a:pt x="272" y="256"/>
                        </a:lnTo>
                        <a:lnTo>
                          <a:pt x="264" y="272"/>
                        </a:lnTo>
                        <a:lnTo>
                          <a:pt x="254" y="302"/>
                        </a:lnTo>
                        <a:lnTo>
                          <a:pt x="246" y="332"/>
                        </a:lnTo>
                        <a:lnTo>
                          <a:pt x="238" y="362"/>
                        </a:lnTo>
                        <a:lnTo>
                          <a:pt x="236" y="366"/>
                        </a:lnTo>
                        <a:lnTo>
                          <a:pt x="234" y="370"/>
                        </a:lnTo>
                        <a:lnTo>
                          <a:pt x="228" y="374"/>
                        </a:lnTo>
                        <a:lnTo>
                          <a:pt x="220" y="378"/>
                        </a:lnTo>
                        <a:lnTo>
                          <a:pt x="208" y="380"/>
                        </a:lnTo>
                        <a:lnTo>
                          <a:pt x="192" y="380"/>
                        </a:lnTo>
                        <a:lnTo>
                          <a:pt x="172" y="378"/>
                        </a:lnTo>
                        <a:lnTo>
                          <a:pt x="160" y="376"/>
                        </a:lnTo>
                        <a:lnTo>
                          <a:pt x="144" y="370"/>
                        </a:lnTo>
                        <a:lnTo>
                          <a:pt x="130" y="364"/>
                        </a:lnTo>
                        <a:lnTo>
                          <a:pt x="114" y="354"/>
                        </a:lnTo>
                        <a:lnTo>
                          <a:pt x="100" y="344"/>
                        </a:lnTo>
                        <a:lnTo>
                          <a:pt x="84" y="332"/>
                        </a:lnTo>
                        <a:lnTo>
                          <a:pt x="70" y="318"/>
                        </a:lnTo>
                        <a:lnTo>
                          <a:pt x="56" y="302"/>
                        </a:lnTo>
                        <a:lnTo>
                          <a:pt x="46" y="282"/>
                        </a:lnTo>
                        <a:lnTo>
                          <a:pt x="36" y="260"/>
                        </a:lnTo>
                        <a:lnTo>
                          <a:pt x="30" y="238"/>
                        </a:lnTo>
                        <a:lnTo>
                          <a:pt x="26" y="216"/>
                        </a:lnTo>
                        <a:lnTo>
                          <a:pt x="20" y="180"/>
                        </a:lnTo>
                        <a:lnTo>
                          <a:pt x="20" y="164"/>
                        </a:lnTo>
                        <a:lnTo>
                          <a:pt x="14" y="160"/>
                        </a:lnTo>
                        <a:lnTo>
                          <a:pt x="10" y="152"/>
                        </a:lnTo>
                        <a:lnTo>
                          <a:pt x="4" y="142"/>
                        </a:lnTo>
                        <a:lnTo>
                          <a:pt x="2" y="128"/>
                        </a:lnTo>
                        <a:lnTo>
                          <a:pt x="0" y="110"/>
                        </a:lnTo>
                        <a:lnTo>
                          <a:pt x="2" y="90"/>
                        </a:lnTo>
                        <a:lnTo>
                          <a:pt x="10" y="66"/>
                        </a:lnTo>
                        <a:close/>
                      </a:path>
                    </a:pathLst>
                  </a:custGeom>
                  <a:solidFill>
                    <a:srgbClr val="F0AC71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47" name="Freeform 467"/>
                  <p:cNvSpPr>
                    <a:spLocks/>
                  </p:cNvSpPr>
                  <p:nvPr/>
                </p:nvSpPr>
                <p:spPr bwMode="auto">
                  <a:xfrm>
                    <a:off x="1942" y="3024"/>
                    <a:ext cx="284" cy="380"/>
                  </a:xfrm>
                  <a:custGeom>
                    <a:avLst/>
                    <a:gdLst>
                      <a:gd name="T0" fmla="*/ 10 w 284"/>
                      <a:gd name="T1" fmla="*/ 66 h 380"/>
                      <a:gd name="T2" fmla="*/ 20 w 284"/>
                      <a:gd name="T3" fmla="*/ 48 h 380"/>
                      <a:gd name="T4" fmla="*/ 42 w 284"/>
                      <a:gd name="T5" fmla="*/ 26 h 380"/>
                      <a:gd name="T6" fmla="*/ 82 w 284"/>
                      <a:gd name="T7" fmla="*/ 8 h 380"/>
                      <a:gd name="T8" fmla="*/ 110 w 284"/>
                      <a:gd name="T9" fmla="*/ 2 h 380"/>
                      <a:gd name="T10" fmla="*/ 130 w 284"/>
                      <a:gd name="T11" fmla="*/ 0 h 380"/>
                      <a:gd name="T12" fmla="*/ 174 w 284"/>
                      <a:gd name="T13" fmla="*/ 2 h 380"/>
                      <a:gd name="T14" fmla="*/ 214 w 284"/>
                      <a:gd name="T15" fmla="*/ 12 h 380"/>
                      <a:gd name="T16" fmla="*/ 248 w 284"/>
                      <a:gd name="T17" fmla="*/ 36 h 380"/>
                      <a:gd name="T18" fmla="*/ 262 w 284"/>
                      <a:gd name="T19" fmla="*/ 54 h 380"/>
                      <a:gd name="T20" fmla="*/ 272 w 284"/>
                      <a:gd name="T21" fmla="*/ 76 h 380"/>
                      <a:gd name="T22" fmla="*/ 282 w 284"/>
                      <a:gd name="T23" fmla="*/ 104 h 380"/>
                      <a:gd name="T24" fmla="*/ 284 w 284"/>
                      <a:gd name="T25" fmla="*/ 134 h 380"/>
                      <a:gd name="T26" fmla="*/ 282 w 284"/>
                      <a:gd name="T27" fmla="*/ 164 h 380"/>
                      <a:gd name="T28" fmla="*/ 276 w 284"/>
                      <a:gd name="T29" fmla="*/ 174 h 380"/>
                      <a:gd name="T30" fmla="*/ 268 w 284"/>
                      <a:gd name="T31" fmla="*/ 194 h 380"/>
                      <a:gd name="T32" fmla="*/ 272 w 284"/>
                      <a:gd name="T33" fmla="*/ 208 h 380"/>
                      <a:gd name="T34" fmla="*/ 276 w 284"/>
                      <a:gd name="T35" fmla="*/ 230 h 380"/>
                      <a:gd name="T36" fmla="*/ 272 w 284"/>
                      <a:gd name="T37" fmla="*/ 256 h 380"/>
                      <a:gd name="T38" fmla="*/ 264 w 284"/>
                      <a:gd name="T39" fmla="*/ 272 h 380"/>
                      <a:gd name="T40" fmla="*/ 246 w 284"/>
                      <a:gd name="T41" fmla="*/ 332 h 380"/>
                      <a:gd name="T42" fmla="*/ 238 w 284"/>
                      <a:gd name="T43" fmla="*/ 362 h 380"/>
                      <a:gd name="T44" fmla="*/ 234 w 284"/>
                      <a:gd name="T45" fmla="*/ 370 h 380"/>
                      <a:gd name="T46" fmla="*/ 220 w 284"/>
                      <a:gd name="T47" fmla="*/ 378 h 380"/>
                      <a:gd name="T48" fmla="*/ 192 w 284"/>
                      <a:gd name="T49" fmla="*/ 380 h 380"/>
                      <a:gd name="T50" fmla="*/ 172 w 284"/>
                      <a:gd name="T51" fmla="*/ 378 h 380"/>
                      <a:gd name="T52" fmla="*/ 144 w 284"/>
                      <a:gd name="T53" fmla="*/ 370 h 380"/>
                      <a:gd name="T54" fmla="*/ 114 w 284"/>
                      <a:gd name="T55" fmla="*/ 354 h 380"/>
                      <a:gd name="T56" fmla="*/ 84 w 284"/>
                      <a:gd name="T57" fmla="*/ 332 h 380"/>
                      <a:gd name="T58" fmla="*/ 56 w 284"/>
                      <a:gd name="T59" fmla="*/ 302 h 380"/>
                      <a:gd name="T60" fmla="*/ 46 w 284"/>
                      <a:gd name="T61" fmla="*/ 282 h 380"/>
                      <a:gd name="T62" fmla="*/ 30 w 284"/>
                      <a:gd name="T63" fmla="*/ 238 h 380"/>
                      <a:gd name="T64" fmla="*/ 20 w 284"/>
                      <a:gd name="T65" fmla="*/ 180 h 380"/>
                      <a:gd name="T66" fmla="*/ 20 w 284"/>
                      <a:gd name="T67" fmla="*/ 164 h 380"/>
                      <a:gd name="T68" fmla="*/ 10 w 284"/>
                      <a:gd name="T69" fmla="*/ 152 h 380"/>
                      <a:gd name="T70" fmla="*/ 2 w 284"/>
                      <a:gd name="T71" fmla="*/ 128 h 380"/>
                      <a:gd name="T72" fmla="*/ 2 w 284"/>
                      <a:gd name="T73" fmla="*/ 90 h 380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284"/>
                      <a:gd name="T112" fmla="*/ 0 h 380"/>
                      <a:gd name="T113" fmla="*/ 284 w 284"/>
                      <a:gd name="T114" fmla="*/ 380 h 380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284" h="380">
                        <a:moveTo>
                          <a:pt x="10" y="66"/>
                        </a:moveTo>
                        <a:lnTo>
                          <a:pt x="10" y="66"/>
                        </a:lnTo>
                        <a:lnTo>
                          <a:pt x="14" y="58"/>
                        </a:lnTo>
                        <a:lnTo>
                          <a:pt x="20" y="48"/>
                        </a:lnTo>
                        <a:lnTo>
                          <a:pt x="30" y="38"/>
                        </a:lnTo>
                        <a:lnTo>
                          <a:pt x="42" y="26"/>
                        </a:lnTo>
                        <a:lnTo>
                          <a:pt x="60" y="16"/>
                        </a:lnTo>
                        <a:lnTo>
                          <a:pt x="82" y="8"/>
                        </a:lnTo>
                        <a:lnTo>
                          <a:pt x="96" y="4"/>
                        </a:lnTo>
                        <a:lnTo>
                          <a:pt x="110" y="2"/>
                        </a:lnTo>
                        <a:lnTo>
                          <a:pt x="130" y="0"/>
                        </a:lnTo>
                        <a:lnTo>
                          <a:pt x="152" y="0"/>
                        </a:lnTo>
                        <a:lnTo>
                          <a:pt x="174" y="2"/>
                        </a:lnTo>
                        <a:lnTo>
                          <a:pt x="194" y="6"/>
                        </a:lnTo>
                        <a:lnTo>
                          <a:pt x="214" y="12"/>
                        </a:lnTo>
                        <a:lnTo>
                          <a:pt x="232" y="22"/>
                        </a:lnTo>
                        <a:lnTo>
                          <a:pt x="248" y="36"/>
                        </a:lnTo>
                        <a:lnTo>
                          <a:pt x="256" y="44"/>
                        </a:lnTo>
                        <a:lnTo>
                          <a:pt x="262" y="54"/>
                        </a:lnTo>
                        <a:lnTo>
                          <a:pt x="272" y="76"/>
                        </a:lnTo>
                        <a:lnTo>
                          <a:pt x="278" y="90"/>
                        </a:lnTo>
                        <a:lnTo>
                          <a:pt x="282" y="104"/>
                        </a:lnTo>
                        <a:lnTo>
                          <a:pt x="284" y="118"/>
                        </a:lnTo>
                        <a:lnTo>
                          <a:pt x="284" y="134"/>
                        </a:lnTo>
                        <a:lnTo>
                          <a:pt x="284" y="148"/>
                        </a:lnTo>
                        <a:lnTo>
                          <a:pt x="282" y="164"/>
                        </a:lnTo>
                        <a:lnTo>
                          <a:pt x="276" y="174"/>
                        </a:lnTo>
                        <a:lnTo>
                          <a:pt x="268" y="194"/>
                        </a:lnTo>
                        <a:lnTo>
                          <a:pt x="270" y="200"/>
                        </a:lnTo>
                        <a:lnTo>
                          <a:pt x="272" y="208"/>
                        </a:lnTo>
                        <a:lnTo>
                          <a:pt x="276" y="218"/>
                        </a:lnTo>
                        <a:lnTo>
                          <a:pt x="276" y="230"/>
                        </a:lnTo>
                        <a:lnTo>
                          <a:pt x="276" y="242"/>
                        </a:lnTo>
                        <a:lnTo>
                          <a:pt x="272" y="256"/>
                        </a:lnTo>
                        <a:lnTo>
                          <a:pt x="264" y="272"/>
                        </a:lnTo>
                        <a:lnTo>
                          <a:pt x="254" y="302"/>
                        </a:lnTo>
                        <a:lnTo>
                          <a:pt x="246" y="332"/>
                        </a:lnTo>
                        <a:lnTo>
                          <a:pt x="238" y="362"/>
                        </a:lnTo>
                        <a:lnTo>
                          <a:pt x="236" y="366"/>
                        </a:lnTo>
                        <a:lnTo>
                          <a:pt x="234" y="370"/>
                        </a:lnTo>
                        <a:lnTo>
                          <a:pt x="228" y="374"/>
                        </a:lnTo>
                        <a:lnTo>
                          <a:pt x="220" y="378"/>
                        </a:lnTo>
                        <a:lnTo>
                          <a:pt x="208" y="380"/>
                        </a:lnTo>
                        <a:lnTo>
                          <a:pt x="192" y="380"/>
                        </a:lnTo>
                        <a:lnTo>
                          <a:pt x="172" y="378"/>
                        </a:lnTo>
                        <a:lnTo>
                          <a:pt x="160" y="376"/>
                        </a:lnTo>
                        <a:lnTo>
                          <a:pt x="144" y="370"/>
                        </a:lnTo>
                        <a:lnTo>
                          <a:pt x="130" y="364"/>
                        </a:lnTo>
                        <a:lnTo>
                          <a:pt x="114" y="354"/>
                        </a:lnTo>
                        <a:lnTo>
                          <a:pt x="100" y="344"/>
                        </a:lnTo>
                        <a:lnTo>
                          <a:pt x="84" y="332"/>
                        </a:lnTo>
                        <a:lnTo>
                          <a:pt x="70" y="318"/>
                        </a:lnTo>
                        <a:lnTo>
                          <a:pt x="56" y="302"/>
                        </a:lnTo>
                        <a:lnTo>
                          <a:pt x="46" y="282"/>
                        </a:lnTo>
                        <a:lnTo>
                          <a:pt x="36" y="260"/>
                        </a:lnTo>
                        <a:lnTo>
                          <a:pt x="30" y="238"/>
                        </a:lnTo>
                        <a:lnTo>
                          <a:pt x="26" y="216"/>
                        </a:lnTo>
                        <a:lnTo>
                          <a:pt x="20" y="180"/>
                        </a:lnTo>
                        <a:lnTo>
                          <a:pt x="20" y="164"/>
                        </a:lnTo>
                        <a:lnTo>
                          <a:pt x="14" y="160"/>
                        </a:lnTo>
                        <a:lnTo>
                          <a:pt x="10" y="152"/>
                        </a:lnTo>
                        <a:lnTo>
                          <a:pt x="4" y="142"/>
                        </a:lnTo>
                        <a:lnTo>
                          <a:pt x="2" y="128"/>
                        </a:lnTo>
                        <a:lnTo>
                          <a:pt x="0" y="110"/>
                        </a:lnTo>
                        <a:lnTo>
                          <a:pt x="2" y="90"/>
                        </a:lnTo>
                        <a:lnTo>
                          <a:pt x="10" y="66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48" name="Freeform 468"/>
                  <p:cNvSpPr>
                    <a:spLocks/>
                  </p:cNvSpPr>
                  <p:nvPr/>
                </p:nvSpPr>
                <p:spPr bwMode="auto">
                  <a:xfrm>
                    <a:off x="1910" y="3156"/>
                    <a:ext cx="232" cy="488"/>
                  </a:xfrm>
                  <a:custGeom>
                    <a:avLst/>
                    <a:gdLst>
                      <a:gd name="T0" fmla="*/ 38 w 232"/>
                      <a:gd name="T1" fmla="*/ 0 h 488"/>
                      <a:gd name="T2" fmla="*/ 38 w 232"/>
                      <a:gd name="T3" fmla="*/ 0 h 488"/>
                      <a:gd name="T4" fmla="*/ 38 w 232"/>
                      <a:gd name="T5" fmla="*/ 30 h 488"/>
                      <a:gd name="T6" fmla="*/ 40 w 232"/>
                      <a:gd name="T7" fmla="*/ 62 h 488"/>
                      <a:gd name="T8" fmla="*/ 40 w 232"/>
                      <a:gd name="T9" fmla="*/ 102 h 488"/>
                      <a:gd name="T10" fmla="*/ 36 w 232"/>
                      <a:gd name="T11" fmla="*/ 148 h 488"/>
                      <a:gd name="T12" fmla="*/ 32 w 232"/>
                      <a:gd name="T13" fmla="*/ 194 h 488"/>
                      <a:gd name="T14" fmla="*/ 24 w 232"/>
                      <a:gd name="T15" fmla="*/ 240 h 488"/>
                      <a:gd name="T16" fmla="*/ 18 w 232"/>
                      <a:gd name="T17" fmla="*/ 260 h 488"/>
                      <a:gd name="T18" fmla="*/ 10 w 232"/>
                      <a:gd name="T19" fmla="*/ 280 h 488"/>
                      <a:gd name="T20" fmla="*/ 10 w 232"/>
                      <a:gd name="T21" fmla="*/ 280 h 488"/>
                      <a:gd name="T22" fmla="*/ 12 w 232"/>
                      <a:gd name="T23" fmla="*/ 288 h 488"/>
                      <a:gd name="T24" fmla="*/ 12 w 232"/>
                      <a:gd name="T25" fmla="*/ 306 h 488"/>
                      <a:gd name="T26" fmla="*/ 12 w 232"/>
                      <a:gd name="T27" fmla="*/ 316 h 488"/>
                      <a:gd name="T28" fmla="*/ 10 w 232"/>
                      <a:gd name="T29" fmla="*/ 328 h 488"/>
                      <a:gd name="T30" fmla="*/ 6 w 232"/>
                      <a:gd name="T31" fmla="*/ 336 h 488"/>
                      <a:gd name="T32" fmla="*/ 0 w 232"/>
                      <a:gd name="T33" fmla="*/ 344 h 488"/>
                      <a:gd name="T34" fmla="*/ 0 w 232"/>
                      <a:gd name="T35" fmla="*/ 344 h 488"/>
                      <a:gd name="T36" fmla="*/ 8 w 232"/>
                      <a:gd name="T37" fmla="*/ 358 h 488"/>
                      <a:gd name="T38" fmla="*/ 30 w 232"/>
                      <a:gd name="T39" fmla="*/ 390 h 488"/>
                      <a:gd name="T40" fmla="*/ 44 w 232"/>
                      <a:gd name="T41" fmla="*/ 410 h 488"/>
                      <a:gd name="T42" fmla="*/ 60 w 232"/>
                      <a:gd name="T43" fmla="*/ 430 h 488"/>
                      <a:gd name="T44" fmla="*/ 76 w 232"/>
                      <a:gd name="T45" fmla="*/ 448 h 488"/>
                      <a:gd name="T46" fmla="*/ 94 w 232"/>
                      <a:gd name="T47" fmla="*/ 466 h 488"/>
                      <a:gd name="T48" fmla="*/ 112 w 232"/>
                      <a:gd name="T49" fmla="*/ 478 h 488"/>
                      <a:gd name="T50" fmla="*/ 122 w 232"/>
                      <a:gd name="T51" fmla="*/ 484 h 488"/>
                      <a:gd name="T52" fmla="*/ 130 w 232"/>
                      <a:gd name="T53" fmla="*/ 486 h 488"/>
                      <a:gd name="T54" fmla="*/ 138 w 232"/>
                      <a:gd name="T55" fmla="*/ 488 h 488"/>
                      <a:gd name="T56" fmla="*/ 146 w 232"/>
                      <a:gd name="T57" fmla="*/ 488 h 488"/>
                      <a:gd name="T58" fmla="*/ 154 w 232"/>
                      <a:gd name="T59" fmla="*/ 486 h 488"/>
                      <a:gd name="T60" fmla="*/ 162 w 232"/>
                      <a:gd name="T61" fmla="*/ 480 h 488"/>
                      <a:gd name="T62" fmla="*/ 168 w 232"/>
                      <a:gd name="T63" fmla="*/ 474 h 488"/>
                      <a:gd name="T64" fmla="*/ 176 w 232"/>
                      <a:gd name="T65" fmla="*/ 464 h 488"/>
                      <a:gd name="T66" fmla="*/ 180 w 232"/>
                      <a:gd name="T67" fmla="*/ 452 h 488"/>
                      <a:gd name="T68" fmla="*/ 186 w 232"/>
                      <a:gd name="T69" fmla="*/ 438 h 488"/>
                      <a:gd name="T70" fmla="*/ 190 w 232"/>
                      <a:gd name="T71" fmla="*/ 420 h 488"/>
                      <a:gd name="T72" fmla="*/ 194 w 232"/>
                      <a:gd name="T73" fmla="*/ 398 h 488"/>
                      <a:gd name="T74" fmla="*/ 196 w 232"/>
                      <a:gd name="T75" fmla="*/ 374 h 488"/>
                      <a:gd name="T76" fmla="*/ 198 w 232"/>
                      <a:gd name="T77" fmla="*/ 346 h 488"/>
                      <a:gd name="T78" fmla="*/ 198 w 232"/>
                      <a:gd name="T79" fmla="*/ 346 h 488"/>
                      <a:gd name="T80" fmla="*/ 198 w 232"/>
                      <a:gd name="T81" fmla="*/ 342 h 488"/>
                      <a:gd name="T82" fmla="*/ 200 w 232"/>
                      <a:gd name="T83" fmla="*/ 320 h 488"/>
                      <a:gd name="T84" fmla="*/ 200 w 232"/>
                      <a:gd name="T85" fmla="*/ 320 h 488"/>
                      <a:gd name="T86" fmla="*/ 204 w 232"/>
                      <a:gd name="T87" fmla="*/ 270 h 488"/>
                      <a:gd name="T88" fmla="*/ 206 w 232"/>
                      <a:gd name="T89" fmla="*/ 242 h 488"/>
                      <a:gd name="T90" fmla="*/ 208 w 232"/>
                      <a:gd name="T91" fmla="*/ 216 h 488"/>
                      <a:gd name="T92" fmla="*/ 208 w 232"/>
                      <a:gd name="T93" fmla="*/ 216 h 488"/>
                      <a:gd name="T94" fmla="*/ 208 w 232"/>
                      <a:gd name="T95" fmla="*/ 206 h 488"/>
                      <a:gd name="T96" fmla="*/ 210 w 232"/>
                      <a:gd name="T97" fmla="*/ 196 h 488"/>
                      <a:gd name="T98" fmla="*/ 218 w 232"/>
                      <a:gd name="T99" fmla="*/ 178 h 488"/>
                      <a:gd name="T100" fmla="*/ 228 w 232"/>
                      <a:gd name="T101" fmla="*/ 164 h 488"/>
                      <a:gd name="T102" fmla="*/ 232 w 232"/>
                      <a:gd name="T103" fmla="*/ 160 h 488"/>
                      <a:gd name="T104" fmla="*/ 38 w 232"/>
                      <a:gd name="T105" fmla="*/ 0 h 488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w 232"/>
                      <a:gd name="T160" fmla="*/ 0 h 488"/>
                      <a:gd name="T161" fmla="*/ 232 w 232"/>
                      <a:gd name="T162" fmla="*/ 488 h 488"/>
                    </a:gdLst>
                    <a:ahLst/>
                    <a:cxnLst>
                      <a:cxn ang="T106">
                        <a:pos x="T0" y="T1"/>
                      </a:cxn>
                      <a:cxn ang="T107">
                        <a:pos x="T2" y="T3"/>
                      </a:cxn>
                      <a:cxn ang="T108">
                        <a:pos x="T4" y="T5"/>
                      </a:cxn>
                      <a:cxn ang="T109">
                        <a:pos x="T6" y="T7"/>
                      </a:cxn>
                      <a:cxn ang="T110">
                        <a:pos x="T8" y="T9"/>
                      </a:cxn>
                      <a:cxn ang="T111">
                        <a:pos x="T10" y="T11"/>
                      </a:cxn>
                      <a:cxn ang="T112">
                        <a:pos x="T12" y="T13"/>
                      </a:cxn>
                      <a:cxn ang="T113">
                        <a:pos x="T14" y="T15"/>
                      </a:cxn>
                      <a:cxn ang="T114">
                        <a:pos x="T16" y="T17"/>
                      </a:cxn>
                      <a:cxn ang="T115">
                        <a:pos x="T18" y="T19"/>
                      </a:cxn>
                      <a:cxn ang="T116">
                        <a:pos x="T20" y="T21"/>
                      </a:cxn>
                      <a:cxn ang="T117">
                        <a:pos x="T22" y="T23"/>
                      </a:cxn>
                      <a:cxn ang="T118">
                        <a:pos x="T24" y="T25"/>
                      </a:cxn>
                      <a:cxn ang="T119">
                        <a:pos x="T26" y="T27"/>
                      </a:cxn>
                      <a:cxn ang="T120">
                        <a:pos x="T28" y="T29"/>
                      </a:cxn>
                      <a:cxn ang="T121">
                        <a:pos x="T30" y="T31"/>
                      </a:cxn>
                      <a:cxn ang="T122">
                        <a:pos x="T32" y="T33"/>
                      </a:cxn>
                      <a:cxn ang="T123">
                        <a:pos x="T34" y="T35"/>
                      </a:cxn>
                      <a:cxn ang="T124">
                        <a:pos x="T36" y="T37"/>
                      </a:cxn>
                      <a:cxn ang="T125">
                        <a:pos x="T38" y="T39"/>
                      </a:cxn>
                      <a:cxn ang="T126">
                        <a:pos x="T40" y="T41"/>
                      </a:cxn>
                      <a:cxn ang="T127">
                        <a:pos x="T42" y="T43"/>
                      </a:cxn>
                      <a:cxn ang="T128">
                        <a:pos x="T44" y="T45"/>
                      </a:cxn>
                      <a:cxn ang="T129">
                        <a:pos x="T46" y="T47"/>
                      </a:cxn>
                      <a:cxn ang="T130">
                        <a:pos x="T48" y="T49"/>
                      </a:cxn>
                      <a:cxn ang="T131">
                        <a:pos x="T50" y="T51"/>
                      </a:cxn>
                      <a:cxn ang="T132">
                        <a:pos x="T52" y="T53"/>
                      </a:cxn>
                      <a:cxn ang="T133">
                        <a:pos x="T54" y="T55"/>
                      </a:cxn>
                      <a:cxn ang="T134">
                        <a:pos x="T56" y="T57"/>
                      </a:cxn>
                      <a:cxn ang="T135">
                        <a:pos x="T58" y="T59"/>
                      </a:cxn>
                      <a:cxn ang="T136">
                        <a:pos x="T60" y="T61"/>
                      </a:cxn>
                      <a:cxn ang="T137">
                        <a:pos x="T62" y="T63"/>
                      </a:cxn>
                      <a:cxn ang="T138">
                        <a:pos x="T64" y="T65"/>
                      </a:cxn>
                      <a:cxn ang="T139">
                        <a:pos x="T66" y="T67"/>
                      </a:cxn>
                      <a:cxn ang="T140">
                        <a:pos x="T68" y="T69"/>
                      </a:cxn>
                      <a:cxn ang="T141">
                        <a:pos x="T70" y="T71"/>
                      </a:cxn>
                      <a:cxn ang="T142">
                        <a:pos x="T72" y="T73"/>
                      </a:cxn>
                      <a:cxn ang="T143">
                        <a:pos x="T74" y="T75"/>
                      </a:cxn>
                      <a:cxn ang="T144">
                        <a:pos x="T76" y="T77"/>
                      </a:cxn>
                      <a:cxn ang="T145">
                        <a:pos x="T78" y="T79"/>
                      </a:cxn>
                      <a:cxn ang="T146">
                        <a:pos x="T80" y="T81"/>
                      </a:cxn>
                      <a:cxn ang="T147">
                        <a:pos x="T82" y="T83"/>
                      </a:cxn>
                      <a:cxn ang="T148">
                        <a:pos x="T84" y="T85"/>
                      </a:cxn>
                      <a:cxn ang="T149">
                        <a:pos x="T86" y="T87"/>
                      </a:cxn>
                      <a:cxn ang="T150">
                        <a:pos x="T88" y="T89"/>
                      </a:cxn>
                      <a:cxn ang="T151">
                        <a:pos x="T90" y="T91"/>
                      </a:cxn>
                      <a:cxn ang="T152">
                        <a:pos x="T92" y="T93"/>
                      </a:cxn>
                      <a:cxn ang="T153">
                        <a:pos x="T94" y="T95"/>
                      </a:cxn>
                      <a:cxn ang="T154">
                        <a:pos x="T96" y="T97"/>
                      </a:cxn>
                      <a:cxn ang="T155">
                        <a:pos x="T98" y="T99"/>
                      </a:cxn>
                      <a:cxn ang="T156">
                        <a:pos x="T100" y="T101"/>
                      </a:cxn>
                      <a:cxn ang="T157">
                        <a:pos x="T102" y="T103"/>
                      </a:cxn>
                      <a:cxn ang="T158">
                        <a:pos x="T104" y="T105"/>
                      </a:cxn>
                    </a:cxnLst>
                    <a:rect l="T159" t="T160" r="T161" b="T162"/>
                    <a:pathLst>
                      <a:path w="232" h="488">
                        <a:moveTo>
                          <a:pt x="38" y="0"/>
                        </a:moveTo>
                        <a:lnTo>
                          <a:pt x="38" y="0"/>
                        </a:lnTo>
                        <a:lnTo>
                          <a:pt x="38" y="30"/>
                        </a:lnTo>
                        <a:lnTo>
                          <a:pt x="40" y="62"/>
                        </a:lnTo>
                        <a:lnTo>
                          <a:pt x="40" y="102"/>
                        </a:lnTo>
                        <a:lnTo>
                          <a:pt x="36" y="148"/>
                        </a:lnTo>
                        <a:lnTo>
                          <a:pt x="32" y="194"/>
                        </a:lnTo>
                        <a:lnTo>
                          <a:pt x="24" y="240"/>
                        </a:lnTo>
                        <a:lnTo>
                          <a:pt x="18" y="260"/>
                        </a:lnTo>
                        <a:lnTo>
                          <a:pt x="10" y="280"/>
                        </a:lnTo>
                        <a:lnTo>
                          <a:pt x="12" y="288"/>
                        </a:lnTo>
                        <a:lnTo>
                          <a:pt x="12" y="306"/>
                        </a:lnTo>
                        <a:lnTo>
                          <a:pt x="12" y="316"/>
                        </a:lnTo>
                        <a:lnTo>
                          <a:pt x="10" y="328"/>
                        </a:lnTo>
                        <a:lnTo>
                          <a:pt x="6" y="336"/>
                        </a:lnTo>
                        <a:lnTo>
                          <a:pt x="0" y="344"/>
                        </a:lnTo>
                        <a:lnTo>
                          <a:pt x="8" y="358"/>
                        </a:lnTo>
                        <a:lnTo>
                          <a:pt x="30" y="390"/>
                        </a:lnTo>
                        <a:lnTo>
                          <a:pt x="44" y="410"/>
                        </a:lnTo>
                        <a:lnTo>
                          <a:pt x="60" y="430"/>
                        </a:lnTo>
                        <a:lnTo>
                          <a:pt x="76" y="448"/>
                        </a:lnTo>
                        <a:lnTo>
                          <a:pt x="94" y="466"/>
                        </a:lnTo>
                        <a:lnTo>
                          <a:pt x="112" y="478"/>
                        </a:lnTo>
                        <a:lnTo>
                          <a:pt x="122" y="484"/>
                        </a:lnTo>
                        <a:lnTo>
                          <a:pt x="130" y="486"/>
                        </a:lnTo>
                        <a:lnTo>
                          <a:pt x="138" y="488"/>
                        </a:lnTo>
                        <a:lnTo>
                          <a:pt x="146" y="488"/>
                        </a:lnTo>
                        <a:lnTo>
                          <a:pt x="154" y="486"/>
                        </a:lnTo>
                        <a:lnTo>
                          <a:pt x="162" y="480"/>
                        </a:lnTo>
                        <a:lnTo>
                          <a:pt x="168" y="474"/>
                        </a:lnTo>
                        <a:lnTo>
                          <a:pt x="176" y="464"/>
                        </a:lnTo>
                        <a:lnTo>
                          <a:pt x="180" y="452"/>
                        </a:lnTo>
                        <a:lnTo>
                          <a:pt x="186" y="438"/>
                        </a:lnTo>
                        <a:lnTo>
                          <a:pt x="190" y="420"/>
                        </a:lnTo>
                        <a:lnTo>
                          <a:pt x="194" y="398"/>
                        </a:lnTo>
                        <a:lnTo>
                          <a:pt x="196" y="374"/>
                        </a:lnTo>
                        <a:lnTo>
                          <a:pt x="198" y="346"/>
                        </a:lnTo>
                        <a:lnTo>
                          <a:pt x="198" y="342"/>
                        </a:lnTo>
                        <a:lnTo>
                          <a:pt x="200" y="320"/>
                        </a:lnTo>
                        <a:lnTo>
                          <a:pt x="204" y="270"/>
                        </a:lnTo>
                        <a:lnTo>
                          <a:pt x="206" y="242"/>
                        </a:lnTo>
                        <a:lnTo>
                          <a:pt x="208" y="216"/>
                        </a:lnTo>
                        <a:lnTo>
                          <a:pt x="208" y="206"/>
                        </a:lnTo>
                        <a:lnTo>
                          <a:pt x="210" y="196"/>
                        </a:lnTo>
                        <a:lnTo>
                          <a:pt x="218" y="178"/>
                        </a:lnTo>
                        <a:lnTo>
                          <a:pt x="228" y="164"/>
                        </a:lnTo>
                        <a:lnTo>
                          <a:pt x="232" y="160"/>
                        </a:lnTo>
                        <a:lnTo>
                          <a:pt x="38" y="0"/>
                        </a:lnTo>
                        <a:close/>
                      </a:path>
                    </a:pathLst>
                  </a:custGeom>
                  <a:solidFill>
                    <a:srgbClr val="F0AC71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49" name="Freeform 469"/>
                  <p:cNvSpPr>
                    <a:spLocks/>
                  </p:cNvSpPr>
                  <p:nvPr/>
                </p:nvSpPr>
                <p:spPr bwMode="auto">
                  <a:xfrm>
                    <a:off x="1862" y="3368"/>
                    <a:ext cx="312" cy="526"/>
                  </a:xfrm>
                  <a:custGeom>
                    <a:avLst/>
                    <a:gdLst>
                      <a:gd name="T0" fmla="*/ 184 w 312"/>
                      <a:gd name="T1" fmla="*/ 106 h 526"/>
                      <a:gd name="T2" fmla="*/ 184 w 312"/>
                      <a:gd name="T3" fmla="*/ 106 h 526"/>
                      <a:gd name="T4" fmla="*/ 162 w 312"/>
                      <a:gd name="T5" fmla="*/ 94 h 526"/>
                      <a:gd name="T6" fmla="*/ 140 w 312"/>
                      <a:gd name="T7" fmla="*/ 78 h 526"/>
                      <a:gd name="T8" fmla="*/ 120 w 312"/>
                      <a:gd name="T9" fmla="*/ 60 h 526"/>
                      <a:gd name="T10" fmla="*/ 102 w 312"/>
                      <a:gd name="T11" fmla="*/ 42 h 526"/>
                      <a:gd name="T12" fmla="*/ 76 w 312"/>
                      <a:gd name="T13" fmla="*/ 12 h 526"/>
                      <a:gd name="T14" fmla="*/ 66 w 312"/>
                      <a:gd name="T15" fmla="*/ 0 h 526"/>
                      <a:gd name="T16" fmla="*/ 30 w 312"/>
                      <a:gd name="T17" fmla="*/ 34 h 526"/>
                      <a:gd name="T18" fmla="*/ 0 w 312"/>
                      <a:gd name="T19" fmla="*/ 64 h 526"/>
                      <a:gd name="T20" fmla="*/ 0 w 312"/>
                      <a:gd name="T21" fmla="*/ 64 h 526"/>
                      <a:gd name="T22" fmla="*/ 16 w 312"/>
                      <a:gd name="T23" fmla="*/ 84 h 526"/>
                      <a:gd name="T24" fmla="*/ 32 w 312"/>
                      <a:gd name="T25" fmla="*/ 108 h 526"/>
                      <a:gd name="T26" fmla="*/ 50 w 312"/>
                      <a:gd name="T27" fmla="*/ 138 h 526"/>
                      <a:gd name="T28" fmla="*/ 68 w 312"/>
                      <a:gd name="T29" fmla="*/ 172 h 526"/>
                      <a:gd name="T30" fmla="*/ 106 w 312"/>
                      <a:gd name="T31" fmla="*/ 248 h 526"/>
                      <a:gd name="T32" fmla="*/ 142 w 312"/>
                      <a:gd name="T33" fmla="*/ 326 h 526"/>
                      <a:gd name="T34" fmla="*/ 174 w 312"/>
                      <a:gd name="T35" fmla="*/ 402 h 526"/>
                      <a:gd name="T36" fmla="*/ 200 w 312"/>
                      <a:gd name="T37" fmla="*/ 466 h 526"/>
                      <a:gd name="T38" fmla="*/ 224 w 312"/>
                      <a:gd name="T39" fmla="*/ 526 h 526"/>
                      <a:gd name="T40" fmla="*/ 224 w 312"/>
                      <a:gd name="T41" fmla="*/ 526 h 526"/>
                      <a:gd name="T42" fmla="*/ 234 w 312"/>
                      <a:gd name="T43" fmla="*/ 500 h 526"/>
                      <a:gd name="T44" fmla="*/ 242 w 312"/>
                      <a:gd name="T45" fmla="*/ 470 h 526"/>
                      <a:gd name="T46" fmla="*/ 260 w 312"/>
                      <a:gd name="T47" fmla="*/ 406 h 526"/>
                      <a:gd name="T48" fmla="*/ 274 w 312"/>
                      <a:gd name="T49" fmla="*/ 336 h 526"/>
                      <a:gd name="T50" fmla="*/ 288 w 312"/>
                      <a:gd name="T51" fmla="*/ 270 h 526"/>
                      <a:gd name="T52" fmla="*/ 306 w 312"/>
                      <a:gd name="T53" fmla="*/ 160 h 526"/>
                      <a:gd name="T54" fmla="*/ 312 w 312"/>
                      <a:gd name="T55" fmla="*/ 116 h 526"/>
                      <a:gd name="T56" fmla="*/ 296 w 312"/>
                      <a:gd name="T57" fmla="*/ 98 h 526"/>
                      <a:gd name="T58" fmla="*/ 264 w 312"/>
                      <a:gd name="T59" fmla="*/ 54 h 526"/>
                      <a:gd name="T60" fmla="*/ 264 w 312"/>
                      <a:gd name="T61" fmla="*/ 54 h 526"/>
                      <a:gd name="T62" fmla="*/ 252 w 312"/>
                      <a:gd name="T63" fmla="*/ 74 h 526"/>
                      <a:gd name="T64" fmla="*/ 240 w 312"/>
                      <a:gd name="T65" fmla="*/ 88 h 526"/>
                      <a:gd name="T66" fmla="*/ 230 w 312"/>
                      <a:gd name="T67" fmla="*/ 100 h 526"/>
                      <a:gd name="T68" fmla="*/ 220 w 312"/>
                      <a:gd name="T69" fmla="*/ 106 h 526"/>
                      <a:gd name="T70" fmla="*/ 200 w 312"/>
                      <a:gd name="T71" fmla="*/ 248 h 526"/>
                      <a:gd name="T72" fmla="*/ 184 w 312"/>
                      <a:gd name="T73" fmla="*/ 106 h 52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312"/>
                      <a:gd name="T112" fmla="*/ 0 h 526"/>
                      <a:gd name="T113" fmla="*/ 312 w 312"/>
                      <a:gd name="T114" fmla="*/ 526 h 526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312" h="526">
                        <a:moveTo>
                          <a:pt x="184" y="106"/>
                        </a:moveTo>
                        <a:lnTo>
                          <a:pt x="184" y="106"/>
                        </a:lnTo>
                        <a:lnTo>
                          <a:pt x="162" y="94"/>
                        </a:lnTo>
                        <a:lnTo>
                          <a:pt x="140" y="78"/>
                        </a:lnTo>
                        <a:lnTo>
                          <a:pt x="120" y="60"/>
                        </a:lnTo>
                        <a:lnTo>
                          <a:pt x="102" y="42"/>
                        </a:lnTo>
                        <a:lnTo>
                          <a:pt x="76" y="12"/>
                        </a:lnTo>
                        <a:lnTo>
                          <a:pt x="66" y="0"/>
                        </a:lnTo>
                        <a:lnTo>
                          <a:pt x="30" y="34"/>
                        </a:lnTo>
                        <a:lnTo>
                          <a:pt x="0" y="64"/>
                        </a:lnTo>
                        <a:lnTo>
                          <a:pt x="16" y="84"/>
                        </a:lnTo>
                        <a:lnTo>
                          <a:pt x="32" y="108"/>
                        </a:lnTo>
                        <a:lnTo>
                          <a:pt x="50" y="138"/>
                        </a:lnTo>
                        <a:lnTo>
                          <a:pt x="68" y="172"/>
                        </a:lnTo>
                        <a:lnTo>
                          <a:pt x="106" y="248"/>
                        </a:lnTo>
                        <a:lnTo>
                          <a:pt x="142" y="326"/>
                        </a:lnTo>
                        <a:lnTo>
                          <a:pt x="174" y="402"/>
                        </a:lnTo>
                        <a:lnTo>
                          <a:pt x="200" y="466"/>
                        </a:lnTo>
                        <a:lnTo>
                          <a:pt x="224" y="526"/>
                        </a:lnTo>
                        <a:lnTo>
                          <a:pt x="234" y="500"/>
                        </a:lnTo>
                        <a:lnTo>
                          <a:pt x="242" y="470"/>
                        </a:lnTo>
                        <a:lnTo>
                          <a:pt x="260" y="406"/>
                        </a:lnTo>
                        <a:lnTo>
                          <a:pt x="274" y="336"/>
                        </a:lnTo>
                        <a:lnTo>
                          <a:pt x="288" y="270"/>
                        </a:lnTo>
                        <a:lnTo>
                          <a:pt x="306" y="160"/>
                        </a:lnTo>
                        <a:lnTo>
                          <a:pt x="312" y="116"/>
                        </a:lnTo>
                        <a:lnTo>
                          <a:pt x="296" y="98"/>
                        </a:lnTo>
                        <a:lnTo>
                          <a:pt x="264" y="54"/>
                        </a:lnTo>
                        <a:lnTo>
                          <a:pt x="252" y="74"/>
                        </a:lnTo>
                        <a:lnTo>
                          <a:pt x="240" y="88"/>
                        </a:lnTo>
                        <a:lnTo>
                          <a:pt x="230" y="100"/>
                        </a:lnTo>
                        <a:lnTo>
                          <a:pt x="220" y="106"/>
                        </a:lnTo>
                        <a:lnTo>
                          <a:pt x="200" y="248"/>
                        </a:lnTo>
                        <a:lnTo>
                          <a:pt x="184" y="106"/>
                        </a:lnTo>
                        <a:close/>
                      </a:path>
                    </a:pathLst>
                  </a:custGeom>
                  <a:solidFill>
                    <a:srgbClr val="3A457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50" name="Freeform 470"/>
                  <p:cNvSpPr>
                    <a:spLocks/>
                  </p:cNvSpPr>
                  <p:nvPr/>
                </p:nvSpPr>
                <p:spPr bwMode="auto">
                  <a:xfrm>
                    <a:off x="1932" y="3024"/>
                    <a:ext cx="282" cy="232"/>
                  </a:xfrm>
                  <a:custGeom>
                    <a:avLst/>
                    <a:gdLst>
                      <a:gd name="T0" fmla="*/ 16 w 282"/>
                      <a:gd name="T1" fmla="*/ 232 h 232"/>
                      <a:gd name="T2" fmla="*/ 10 w 282"/>
                      <a:gd name="T3" fmla="*/ 174 h 232"/>
                      <a:gd name="T4" fmla="*/ 2 w 282"/>
                      <a:gd name="T5" fmla="*/ 132 h 232"/>
                      <a:gd name="T6" fmla="*/ 0 w 282"/>
                      <a:gd name="T7" fmla="*/ 110 h 232"/>
                      <a:gd name="T8" fmla="*/ 4 w 282"/>
                      <a:gd name="T9" fmla="*/ 90 h 232"/>
                      <a:gd name="T10" fmla="*/ 24 w 282"/>
                      <a:gd name="T11" fmla="*/ 52 h 232"/>
                      <a:gd name="T12" fmla="*/ 54 w 282"/>
                      <a:gd name="T13" fmla="*/ 22 h 232"/>
                      <a:gd name="T14" fmla="*/ 92 w 282"/>
                      <a:gd name="T15" fmla="*/ 4 h 232"/>
                      <a:gd name="T16" fmla="*/ 114 w 282"/>
                      <a:gd name="T17" fmla="*/ 0 h 232"/>
                      <a:gd name="T18" fmla="*/ 164 w 282"/>
                      <a:gd name="T19" fmla="*/ 0 h 232"/>
                      <a:gd name="T20" fmla="*/ 212 w 282"/>
                      <a:gd name="T21" fmla="*/ 6 h 232"/>
                      <a:gd name="T22" fmla="*/ 244 w 282"/>
                      <a:gd name="T23" fmla="*/ 18 h 232"/>
                      <a:gd name="T24" fmla="*/ 270 w 282"/>
                      <a:gd name="T25" fmla="*/ 36 h 232"/>
                      <a:gd name="T26" fmla="*/ 276 w 282"/>
                      <a:gd name="T27" fmla="*/ 62 h 232"/>
                      <a:gd name="T28" fmla="*/ 270 w 282"/>
                      <a:gd name="T29" fmla="*/ 62 h 232"/>
                      <a:gd name="T30" fmla="*/ 260 w 282"/>
                      <a:gd name="T31" fmla="*/ 66 h 232"/>
                      <a:gd name="T32" fmla="*/ 252 w 282"/>
                      <a:gd name="T33" fmla="*/ 60 h 232"/>
                      <a:gd name="T34" fmla="*/ 226 w 282"/>
                      <a:gd name="T35" fmla="*/ 50 h 232"/>
                      <a:gd name="T36" fmla="*/ 182 w 282"/>
                      <a:gd name="T37" fmla="*/ 40 h 232"/>
                      <a:gd name="T38" fmla="*/ 120 w 282"/>
                      <a:gd name="T39" fmla="*/ 40 h 232"/>
                      <a:gd name="T40" fmla="*/ 108 w 282"/>
                      <a:gd name="T41" fmla="*/ 42 h 232"/>
                      <a:gd name="T42" fmla="*/ 92 w 282"/>
                      <a:gd name="T43" fmla="*/ 50 h 232"/>
                      <a:gd name="T44" fmla="*/ 84 w 282"/>
                      <a:gd name="T45" fmla="*/ 62 h 232"/>
                      <a:gd name="T46" fmla="*/ 84 w 282"/>
                      <a:gd name="T47" fmla="*/ 84 h 232"/>
                      <a:gd name="T48" fmla="*/ 92 w 282"/>
                      <a:gd name="T49" fmla="*/ 110 h 232"/>
                      <a:gd name="T50" fmla="*/ 98 w 282"/>
                      <a:gd name="T51" fmla="*/ 122 h 232"/>
                      <a:gd name="T52" fmla="*/ 88 w 282"/>
                      <a:gd name="T53" fmla="*/ 144 h 232"/>
                      <a:gd name="T54" fmla="*/ 84 w 282"/>
                      <a:gd name="T55" fmla="*/ 172 h 232"/>
                      <a:gd name="T56" fmla="*/ 88 w 282"/>
                      <a:gd name="T57" fmla="*/ 208 h 232"/>
                      <a:gd name="T58" fmla="*/ 62 w 282"/>
                      <a:gd name="T59" fmla="*/ 202 h 232"/>
                      <a:gd name="T60" fmla="*/ 50 w 282"/>
                      <a:gd name="T61" fmla="*/ 194 h 232"/>
                      <a:gd name="T62" fmla="*/ 40 w 282"/>
                      <a:gd name="T63" fmla="*/ 190 h 232"/>
                      <a:gd name="T64" fmla="*/ 34 w 282"/>
                      <a:gd name="T65" fmla="*/ 196 h 232"/>
                      <a:gd name="T66" fmla="*/ 16 w 282"/>
                      <a:gd name="T67" fmla="*/ 232 h 232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282"/>
                      <a:gd name="T103" fmla="*/ 0 h 232"/>
                      <a:gd name="T104" fmla="*/ 282 w 282"/>
                      <a:gd name="T105" fmla="*/ 232 h 232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282" h="232">
                        <a:moveTo>
                          <a:pt x="16" y="232"/>
                        </a:moveTo>
                        <a:lnTo>
                          <a:pt x="16" y="232"/>
                        </a:lnTo>
                        <a:lnTo>
                          <a:pt x="14" y="206"/>
                        </a:lnTo>
                        <a:lnTo>
                          <a:pt x="10" y="174"/>
                        </a:lnTo>
                        <a:lnTo>
                          <a:pt x="2" y="132"/>
                        </a:lnTo>
                        <a:lnTo>
                          <a:pt x="0" y="120"/>
                        </a:lnTo>
                        <a:lnTo>
                          <a:pt x="0" y="110"/>
                        </a:lnTo>
                        <a:lnTo>
                          <a:pt x="2" y="100"/>
                        </a:lnTo>
                        <a:lnTo>
                          <a:pt x="4" y="90"/>
                        </a:lnTo>
                        <a:lnTo>
                          <a:pt x="12" y="70"/>
                        </a:lnTo>
                        <a:lnTo>
                          <a:pt x="24" y="52"/>
                        </a:lnTo>
                        <a:lnTo>
                          <a:pt x="38" y="36"/>
                        </a:lnTo>
                        <a:lnTo>
                          <a:pt x="54" y="22"/>
                        </a:lnTo>
                        <a:lnTo>
                          <a:pt x="72" y="12"/>
                        </a:lnTo>
                        <a:lnTo>
                          <a:pt x="92" y="4"/>
                        </a:lnTo>
                        <a:lnTo>
                          <a:pt x="114" y="0"/>
                        </a:lnTo>
                        <a:lnTo>
                          <a:pt x="136" y="0"/>
                        </a:lnTo>
                        <a:lnTo>
                          <a:pt x="164" y="0"/>
                        </a:lnTo>
                        <a:lnTo>
                          <a:pt x="196" y="4"/>
                        </a:lnTo>
                        <a:lnTo>
                          <a:pt x="212" y="6"/>
                        </a:lnTo>
                        <a:lnTo>
                          <a:pt x="228" y="12"/>
                        </a:lnTo>
                        <a:lnTo>
                          <a:pt x="244" y="18"/>
                        </a:lnTo>
                        <a:lnTo>
                          <a:pt x="258" y="26"/>
                        </a:lnTo>
                        <a:lnTo>
                          <a:pt x="270" y="36"/>
                        </a:lnTo>
                        <a:lnTo>
                          <a:pt x="282" y="50"/>
                        </a:lnTo>
                        <a:lnTo>
                          <a:pt x="276" y="62"/>
                        </a:lnTo>
                        <a:lnTo>
                          <a:pt x="270" y="62"/>
                        </a:lnTo>
                        <a:lnTo>
                          <a:pt x="264" y="62"/>
                        </a:lnTo>
                        <a:lnTo>
                          <a:pt x="260" y="66"/>
                        </a:lnTo>
                        <a:lnTo>
                          <a:pt x="252" y="60"/>
                        </a:lnTo>
                        <a:lnTo>
                          <a:pt x="242" y="56"/>
                        </a:lnTo>
                        <a:lnTo>
                          <a:pt x="226" y="50"/>
                        </a:lnTo>
                        <a:lnTo>
                          <a:pt x="206" y="44"/>
                        </a:lnTo>
                        <a:lnTo>
                          <a:pt x="182" y="40"/>
                        </a:lnTo>
                        <a:lnTo>
                          <a:pt x="154" y="40"/>
                        </a:lnTo>
                        <a:lnTo>
                          <a:pt x="120" y="40"/>
                        </a:lnTo>
                        <a:lnTo>
                          <a:pt x="108" y="42"/>
                        </a:lnTo>
                        <a:lnTo>
                          <a:pt x="100" y="46"/>
                        </a:lnTo>
                        <a:lnTo>
                          <a:pt x="92" y="50"/>
                        </a:lnTo>
                        <a:lnTo>
                          <a:pt x="88" y="56"/>
                        </a:lnTo>
                        <a:lnTo>
                          <a:pt x="84" y="62"/>
                        </a:lnTo>
                        <a:lnTo>
                          <a:pt x="82" y="68"/>
                        </a:lnTo>
                        <a:lnTo>
                          <a:pt x="84" y="84"/>
                        </a:lnTo>
                        <a:lnTo>
                          <a:pt x="86" y="98"/>
                        </a:lnTo>
                        <a:lnTo>
                          <a:pt x="92" y="110"/>
                        </a:lnTo>
                        <a:lnTo>
                          <a:pt x="98" y="122"/>
                        </a:lnTo>
                        <a:lnTo>
                          <a:pt x="94" y="128"/>
                        </a:lnTo>
                        <a:lnTo>
                          <a:pt x="88" y="144"/>
                        </a:lnTo>
                        <a:lnTo>
                          <a:pt x="84" y="156"/>
                        </a:lnTo>
                        <a:lnTo>
                          <a:pt x="84" y="172"/>
                        </a:lnTo>
                        <a:lnTo>
                          <a:pt x="84" y="188"/>
                        </a:lnTo>
                        <a:lnTo>
                          <a:pt x="88" y="208"/>
                        </a:lnTo>
                        <a:lnTo>
                          <a:pt x="62" y="202"/>
                        </a:lnTo>
                        <a:lnTo>
                          <a:pt x="58" y="198"/>
                        </a:lnTo>
                        <a:lnTo>
                          <a:pt x="50" y="194"/>
                        </a:lnTo>
                        <a:lnTo>
                          <a:pt x="46" y="192"/>
                        </a:lnTo>
                        <a:lnTo>
                          <a:pt x="40" y="190"/>
                        </a:lnTo>
                        <a:lnTo>
                          <a:pt x="36" y="192"/>
                        </a:lnTo>
                        <a:lnTo>
                          <a:pt x="34" y="196"/>
                        </a:lnTo>
                        <a:lnTo>
                          <a:pt x="16" y="232"/>
                        </a:lnTo>
                        <a:close/>
                      </a:path>
                    </a:pathLst>
                  </a:custGeom>
                  <a:solidFill>
                    <a:srgbClr val="3D291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51" name="Freeform 471"/>
                  <p:cNvSpPr>
                    <a:spLocks/>
                  </p:cNvSpPr>
                  <p:nvPr/>
                </p:nvSpPr>
                <p:spPr bwMode="auto">
                  <a:xfrm>
                    <a:off x="1932" y="3024"/>
                    <a:ext cx="282" cy="232"/>
                  </a:xfrm>
                  <a:custGeom>
                    <a:avLst/>
                    <a:gdLst>
                      <a:gd name="T0" fmla="*/ 16 w 282"/>
                      <a:gd name="T1" fmla="*/ 232 h 232"/>
                      <a:gd name="T2" fmla="*/ 10 w 282"/>
                      <a:gd name="T3" fmla="*/ 174 h 232"/>
                      <a:gd name="T4" fmla="*/ 2 w 282"/>
                      <a:gd name="T5" fmla="*/ 132 h 232"/>
                      <a:gd name="T6" fmla="*/ 0 w 282"/>
                      <a:gd name="T7" fmla="*/ 110 h 232"/>
                      <a:gd name="T8" fmla="*/ 4 w 282"/>
                      <a:gd name="T9" fmla="*/ 90 h 232"/>
                      <a:gd name="T10" fmla="*/ 24 w 282"/>
                      <a:gd name="T11" fmla="*/ 52 h 232"/>
                      <a:gd name="T12" fmla="*/ 54 w 282"/>
                      <a:gd name="T13" fmla="*/ 22 h 232"/>
                      <a:gd name="T14" fmla="*/ 92 w 282"/>
                      <a:gd name="T15" fmla="*/ 4 h 232"/>
                      <a:gd name="T16" fmla="*/ 114 w 282"/>
                      <a:gd name="T17" fmla="*/ 0 h 232"/>
                      <a:gd name="T18" fmla="*/ 164 w 282"/>
                      <a:gd name="T19" fmla="*/ 0 h 232"/>
                      <a:gd name="T20" fmla="*/ 212 w 282"/>
                      <a:gd name="T21" fmla="*/ 6 h 232"/>
                      <a:gd name="T22" fmla="*/ 244 w 282"/>
                      <a:gd name="T23" fmla="*/ 18 h 232"/>
                      <a:gd name="T24" fmla="*/ 270 w 282"/>
                      <a:gd name="T25" fmla="*/ 36 h 232"/>
                      <a:gd name="T26" fmla="*/ 276 w 282"/>
                      <a:gd name="T27" fmla="*/ 62 h 232"/>
                      <a:gd name="T28" fmla="*/ 270 w 282"/>
                      <a:gd name="T29" fmla="*/ 62 h 232"/>
                      <a:gd name="T30" fmla="*/ 260 w 282"/>
                      <a:gd name="T31" fmla="*/ 66 h 232"/>
                      <a:gd name="T32" fmla="*/ 252 w 282"/>
                      <a:gd name="T33" fmla="*/ 60 h 232"/>
                      <a:gd name="T34" fmla="*/ 226 w 282"/>
                      <a:gd name="T35" fmla="*/ 50 h 232"/>
                      <a:gd name="T36" fmla="*/ 182 w 282"/>
                      <a:gd name="T37" fmla="*/ 40 h 232"/>
                      <a:gd name="T38" fmla="*/ 120 w 282"/>
                      <a:gd name="T39" fmla="*/ 40 h 232"/>
                      <a:gd name="T40" fmla="*/ 108 w 282"/>
                      <a:gd name="T41" fmla="*/ 42 h 232"/>
                      <a:gd name="T42" fmla="*/ 92 w 282"/>
                      <a:gd name="T43" fmla="*/ 50 h 232"/>
                      <a:gd name="T44" fmla="*/ 84 w 282"/>
                      <a:gd name="T45" fmla="*/ 62 h 232"/>
                      <a:gd name="T46" fmla="*/ 84 w 282"/>
                      <a:gd name="T47" fmla="*/ 84 h 232"/>
                      <a:gd name="T48" fmla="*/ 92 w 282"/>
                      <a:gd name="T49" fmla="*/ 110 h 232"/>
                      <a:gd name="T50" fmla="*/ 98 w 282"/>
                      <a:gd name="T51" fmla="*/ 122 h 232"/>
                      <a:gd name="T52" fmla="*/ 88 w 282"/>
                      <a:gd name="T53" fmla="*/ 144 h 232"/>
                      <a:gd name="T54" fmla="*/ 84 w 282"/>
                      <a:gd name="T55" fmla="*/ 172 h 232"/>
                      <a:gd name="T56" fmla="*/ 88 w 282"/>
                      <a:gd name="T57" fmla="*/ 208 h 232"/>
                      <a:gd name="T58" fmla="*/ 62 w 282"/>
                      <a:gd name="T59" fmla="*/ 202 h 232"/>
                      <a:gd name="T60" fmla="*/ 50 w 282"/>
                      <a:gd name="T61" fmla="*/ 194 h 232"/>
                      <a:gd name="T62" fmla="*/ 40 w 282"/>
                      <a:gd name="T63" fmla="*/ 190 h 232"/>
                      <a:gd name="T64" fmla="*/ 34 w 282"/>
                      <a:gd name="T65" fmla="*/ 196 h 232"/>
                      <a:gd name="T66" fmla="*/ 16 w 282"/>
                      <a:gd name="T67" fmla="*/ 232 h 232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282"/>
                      <a:gd name="T103" fmla="*/ 0 h 232"/>
                      <a:gd name="T104" fmla="*/ 282 w 282"/>
                      <a:gd name="T105" fmla="*/ 232 h 232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282" h="232">
                        <a:moveTo>
                          <a:pt x="16" y="232"/>
                        </a:moveTo>
                        <a:lnTo>
                          <a:pt x="16" y="232"/>
                        </a:lnTo>
                        <a:lnTo>
                          <a:pt x="14" y="206"/>
                        </a:lnTo>
                        <a:lnTo>
                          <a:pt x="10" y="174"/>
                        </a:lnTo>
                        <a:lnTo>
                          <a:pt x="2" y="132"/>
                        </a:lnTo>
                        <a:lnTo>
                          <a:pt x="0" y="120"/>
                        </a:lnTo>
                        <a:lnTo>
                          <a:pt x="0" y="110"/>
                        </a:lnTo>
                        <a:lnTo>
                          <a:pt x="2" y="100"/>
                        </a:lnTo>
                        <a:lnTo>
                          <a:pt x="4" y="90"/>
                        </a:lnTo>
                        <a:lnTo>
                          <a:pt x="12" y="70"/>
                        </a:lnTo>
                        <a:lnTo>
                          <a:pt x="24" y="52"/>
                        </a:lnTo>
                        <a:lnTo>
                          <a:pt x="38" y="36"/>
                        </a:lnTo>
                        <a:lnTo>
                          <a:pt x="54" y="22"/>
                        </a:lnTo>
                        <a:lnTo>
                          <a:pt x="72" y="12"/>
                        </a:lnTo>
                        <a:lnTo>
                          <a:pt x="92" y="4"/>
                        </a:lnTo>
                        <a:lnTo>
                          <a:pt x="114" y="0"/>
                        </a:lnTo>
                        <a:lnTo>
                          <a:pt x="136" y="0"/>
                        </a:lnTo>
                        <a:lnTo>
                          <a:pt x="164" y="0"/>
                        </a:lnTo>
                        <a:lnTo>
                          <a:pt x="196" y="4"/>
                        </a:lnTo>
                        <a:lnTo>
                          <a:pt x="212" y="6"/>
                        </a:lnTo>
                        <a:lnTo>
                          <a:pt x="228" y="12"/>
                        </a:lnTo>
                        <a:lnTo>
                          <a:pt x="244" y="18"/>
                        </a:lnTo>
                        <a:lnTo>
                          <a:pt x="258" y="26"/>
                        </a:lnTo>
                        <a:lnTo>
                          <a:pt x="270" y="36"/>
                        </a:lnTo>
                        <a:lnTo>
                          <a:pt x="282" y="50"/>
                        </a:lnTo>
                        <a:lnTo>
                          <a:pt x="276" y="62"/>
                        </a:lnTo>
                        <a:lnTo>
                          <a:pt x="270" y="62"/>
                        </a:lnTo>
                        <a:lnTo>
                          <a:pt x="264" y="62"/>
                        </a:lnTo>
                        <a:lnTo>
                          <a:pt x="260" y="66"/>
                        </a:lnTo>
                        <a:lnTo>
                          <a:pt x="252" y="60"/>
                        </a:lnTo>
                        <a:lnTo>
                          <a:pt x="242" y="56"/>
                        </a:lnTo>
                        <a:lnTo>
                          <a:pt x="226" y="50"/>
                        </a:lnTo>
                        <a:lnTo>
                          <a:pt x="206" y="44"/>
                        </a:lnTo>
                        <a:lnTo>
                          <a:pt x="182" y="40"/>
                        </a:lnTo>
                        <a:lnTo>
                          <a:pt x="154" y="40"/>
                        </a:lnTo>
                        <a:lnTo>
                          <a:pt x="120" y="40"/>
                        </a:lnTo>
                        <a:lnTo>
                          <a:pt x="108" y="42"/>
                        </a:lnTo>
                        <a:lnTo>
                          <a:pt x="100" y="46"/>
                        </a:lnTo>
                        <a:lnTo>
                          <a:pt x="92" y="50"/>
                        </a:lnTo>
                        <a:lnTo>
                          <a:pt x="88" y="56"/>
                        </a:lnTo>
                        <a:lnTo>
                          <a:pt x="84" y="62"/>
                        </a:lnTo>
                        <a:lnTo>
                          <a:pt x="82" y="68"/>
                        </a:lnTo>
                        <a:lnTo>
                          <a:pt x="84" y="84"/>
                        </a:lnTo>
                        <a:lnTo>
                          <a:pt x="86" y="98"/>
                        </a:lnTo>
                        <a:lnTo>
                          <a:pt x="92" y="110"/>
                        </a:lnTo>
                        <a:lnTo>
                          <a:pt x="98" y="122"/>
                        </a:lnTo>
                        <a:lnTo>
                          <a:pt x="94" y="128"/>
                        </a:lnTo>
                        <a:lnTo>
                          <a:pt x="88" y="144"/>
                        </a:lnTo>
                        <a:lnTo>
                          <a:pt x="84" y="156"/>
                        </a:lnTo>
                        <a:lnTo>
                          <a:pt x="84" y="172"/>
                        </a:lnTo>
                        <a:lnTo>
                          <a:pt x="84" y="188"/>
                        </a:lnTo>
                        <a:lnTo>
                          <a:pt x="88" y="208"/>
                        </a:lnTo>
                        <a:lnTo>
                          <a:pt x="62" y="202"/>
                        </a:lnTo>
                        <a:lnTo>
                          <a:pt x="58" y="198"/>
                        </a:lnTo>
                        <a:lnTo>
                          <a:pt x="50" y="194"/>
                        </a:lnTo>
                        <a:lnTo>
                          <a:pt x="46" y="192"/>
                        </a:lnTo>
                        <a:lnTo>
                          <a:pt x="40" y="190"/>
                        </a:lnTo>
                        <a:lnTo>
                          <a:pt x="36" y="192"/>
                        </a:lnTo>
                        <a:lnTo>
                          <a:pt x="34" y="196"/>
                        </a:lnTo>
                        <a:lnTo>
                          <a:pt x="16" y="232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52" name="Freeform 472"/>
                  <p:cNvSpPr>
                    <a:spLocks/>
                  </p:cNvSpPr>
                  <p:nvPr/>
                </p:nvSpPr>
                <p:spPr bwMode="auto">
                  <a:xfrm>
                    <a:off x="2056" y="3174"/>
                    <a:ext cx="98" cy="26"/>
                  </a:xfrm>
                  <a:custGeom>
                    <a:avLst/>
                    <a:gdLst>
                      <a:gd name="T0" fmla="*/ 0 w 98"/>
                      <a:gd name="T1" fmla="*/ 26 h 26"/>
                      <a:gd name="T2" fmla="*/ 0 w 98"/>
                      <a:gd name="T3" fmla="*/ 26 h 26"/>
                      <a:gd name="T4" fmla="*/ 16 w 98"/>
                      <a:gd name="T5" fmla="*/ 22 h 26"/>
                      <a:gd name="T6" fmla="*/ 30 w 98"/>
                      <a:gd name="T7" fmla="*/ 18 h 26"/>
                      <a:gd name="T8" fmla="*/ 46 w 98"/>
                      <a:gd name="T9" fmla="*/ 14 h 26"/>
                      <a:gd name="T10" fmla="*/ 46 w 98"/>
                      <a:gd name="T11" fmla="*/ 14 h 26"/>
                      <a:gd name="T12" fmla="*/ 62 w 98"/>
                      <a:gd name="T13" fmla="*/ 16 h 26"/>
                      <a:gd name="T14" fmla="*/ 78 w 98"/>
                      <a:gd name="T15" fmla="*/ 20 h 26"/>
                      <a:gd name="T16" fmla="*/ 96 w 98"/>
                      <a:gd name="T17" fmla="*/ 26 h 26"/>
                      <a:gd name="T18" fmla="*/ 96 w 98"/>
                      <a:gd name="T19" fmla="*/ 26 h 26"/>
                      <a:gd name="T20" fmla="*/ 98 w 98"/>
                      <a:gd name="T21" fmla="*/ 24 h 26"/>
                      <a:gd name="T22" fmla="*/ 98 w 98"/>
                      <a:gd name="T23" fmla="*/ 20 h 26"/>
                      <a:gd name="T24" fmla="*/ 96 w 98"/>
                      <a:gd name="T25" fmla="*/ 14 h 26"/>
                      <a:gd name="T26" fmla="*/ 86 w 98"/>
                      <a:gd name="T27" fmla="*/ 6 h 26"/>
                      <a:gd name="T28" fmla="*/ 86 w 98"/>
                      <a:gd name="T29" fmla="*/ 6 h 26"/>
                      <a:gd name="T30" fmla="*/ 78 w 98"/>
                      <a:gd name="T31" fmla="*/ 4 h 26"/>
                      <a:gd name="T32" fmla="*/ 68 w 98"/>
                      <a:gd name="T33" fmla="*/ 2 h 26"/>
                      <a:gd name="T34" fmla="*/ 56 w 98"/>
                      <a:gd name="T35" fmla="*/ 0 h 26"/>
                      <a:gd name="T36" fmla="*/ 42 w 98"/>
                      <a:gd name="T37" fmla="*/ 2 h 26"/>
                      <a:gd name="T38" fmla="*/ 28 w 98"/>
                      <a:gd name="T39" fmla="*/ 4 h 26"/>
                      <a:gd name="T40" fmla="*/ 16 w 98"/>
                      <a:gd name="T41" fmla="*/ 8 h 26"/>
                      <a:gd name="T42" fmla="*/ 6 w 98"/>
                      <a:gd name="T43" fmla="*/ 16 h 26"/>
                      <a:gd name="T44" fmla="*/ 2 w 98"/>
                      <a:gd name="T45" fmla="*/ 20 h 26"/>
                      <a:gd name="T46" fmla="*/ 0 w 98"/>
                      <a:gd name="T47" fmla="*/ 26 h 2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98"/>
                      <a:gd name="T73" fmla="*/ 0 h 26"/>
                      <a:gd name="T74" fmla="*/ 98 w 98"/>
                      <a:gd name="T75" fmla="*/ 26 h 2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98" h="26">
                        <a:moveTo>
                          <a:pt x="0" y="26"/>
                        </a:moveTo>
                        <a:lnTo>
                          <a:pt x="0" y="26"/>
                        </a:lnTo>
                        <a:lnTo>
                          <a:pt x="16" y="22"/>
                        </a:lnTo>
                        <a:lnTo>
                          <a:pt x="30" y="18"/>
                        </a:lnTo>
                        <a:lnTo>
                          <a:pt x="46" y="14"/>
                        </a:lnTo>
                        <a:lnTo>
                          <a:pt x="62" y="16"/>
                        </a:lnTo>
                        <a:lnTo>
                          <a:pt x="78" y="20"/>
                        </a:lnTo>
                        <a:lnTo>
                          <a:pt x="96" y="26"/>
                        </a:lnTo>
                        <a:lnTo>
                          <a:pt x="98" y="24"/>
                        </a:lnTo>
                        <a:lnTo>
                          <a:pt x="98" y="20"/>
                        </a:lnTo>
                        <a:lnTo>
                          <a:pt x="96" y="14"/>
                        </a:lnTo>
                        <a:lnTo>
                          <a:pt x="86" y="6"/>
                        </a:lnTo>
                        <a:lnTo>
                          <a:pt x="78" y="4"/>
                        </a:lnTo>
                        <a:lnTo>
                          <a:pt x="68" y="2"/>
                        </a:lnTo>
                        <a:lnTo>
                          <a:pt x="56" y="0"/>
                        </a:lnTo>
                        <a:lnTo>
                          <a:pt x="42" y="2"/>
                        </a:lnTo>
                        <a:lnTo>
                          <a:pt x="28" y="4"/>
                        </a:lnTo>
                        <a:lnTo>
                          <a:pt x="16" y="8"/>
                        </a:lnTo>
                        <a:lnTo>
                          <a:pt x="6" y="16"/>
                        </a:lnTo>
                        <a:lnTo>
                          <a:pt x="2" y="20"/>
                        </a:lnTo>
                        <a:lnTo>
                          <a:pt x="0" y="26"/>
                        </a:lnTo>
                        <a:close/>
                      </a:path>
                    </a:pathLst>
                  </a:custGeom>
                  <a:solidFill>
                    <a:srgbClr val="3D291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53" name="Freeform 473"/>
                  <p:cNvSpPr>
                    <a:spLocks/>
                  </p:cNvSpPr>
                  <p:nvPr/>
                </p:nvSpPr>
                <p:spPr bwMode="auto">
                  <a:xfrm>
                    <a:off x="2056" y="3174"/>
                    <a:ext cx="98" cy="26"/>
                  </a:xfrm>
                  <a:custGeom>
                    <a:avLst/>
                    <a:gdLst>
                      <a:gd name="T0" fmla="*/ 0 w 98"/>
                      <a:gd name="T1" fmla="*/ 26 h 26"/>
                      <a:gd name="T2" fmla="*/ 0 w 98"/>
                      <a:gd name="T3" fmla="*/ 26 h 26"/>
                      <a:gd name="T4" fmla="*/ 16 w 98"/>
                      <a:gd name="T5" fmla="*/ 22 h 26"/>
                      <a:gd name="T6" fmla="*/ 30 w 98"/>
                      <a:gd name="T7" fmla="*/ 18 h 26"/>
                      <a:gd name="T8" fmla="*/ 46 w 98"/>
                      <a:gd name="T9" fmla="*/ 14 h 26"/>
                      <a:gd name="T10" fmla="*/ 46 w 98"/>
                      <a:gd name="T11" fmla="*/ 14 h 26"/>
                      <a:gd name="T12" fmla="*/ 62 w 98"/>
                      <a:gd name="T13" fmla="*/ 16 h 26"/>
                      <a:gd name="T14" fmla="*/ 78 w 98"/>
                      <a:gd name="T15" fmla="*/ 20 h 26"/>
                      <a:gd name="T16" fmla="*/ 96 w 98"/>
                      <a:gd name="T17" fmla="*/ 26 h 26"/>
                      <a:gd name="T18" fmla="*/ 96 w 98"/>
                      <a:gd name="T19" fmla="*/ 26 h 26"/>
                      <a:gd name="T20" fmla="*/ 98 w 98"/>
                      <a:gd name="T21" fmla="*/ 24 h 26"/>
                      <a:gd name="T22" fmla="*/ 98 w 98"/>
                      <a:gd name="T23" fmla="*/ 20 h 26"/>
                      <a:gd name="T24" fmla="*/ 96 w 98"/>
                      <a:gd name="T25" fmla="*/ 14 h 26"/>
                      <a:gd name="T26" fmla="*/ 86 w 98"/>
                      <a:gd name="T27" fmla="*/ 6 h 26"/>
                      <a:gd name="T28" fmla="*/ 86 w 98"/>
                      <a:gd name="T29" fmla="*/ 6 h 26"/>
                      <a:gd name="T30" fmla="*/ 78 w 98"/>
                      <a:gd name="T31" fmla="*/ 4 h 26"/>
                      <a:gd name="T32" fmla="*/ 68 w 98"/>
                      <a:gd name="T33" fmla="*/ 2 h 26"/>
                      <a:gd name="T34" fmla="*/ 56 w 98"/>
                      <a:gd name="T35" fmla="*/ 0 h 26"/>
                      <a:gd name="T36" fmla="*/ 42 w 98"/>
                      <a:gd name="T37" fmla="*/ 2 h 26"/>
                      <a:gd name="T38" fmla="*/ 28 w 98"/>
                      <a:gd name="T39" fmla="*/ 4 h 26"/>
                      <a:gd name="T40" fmla="*/ 16 w 98"/>
                      <a:gd name="T41" fmla="*/ 8 h 26"/>
                      <a:gd name="T42" fmla="*/ 6 w 98"/>
                      <a:gd name="T43" fmla="*/ 16 h 26"/>
                      <a:gd name="T44" fmla="*/ 2 w 98"/>
                      <a:gd name="T45" fmla="*/ 20 h 26"/>
                      <a:gd name="T46" fmla="*/ 0 w 98"/>
                      <a:gd name="T47" fmla="*/ 26 h 2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98"/>
                      <a:gd name="T73" fmla="*/ 0 h 26"/>
                      <a:gd name="T74" fmla="*/ 98 w 98"/>
                      <a:gd name="T75" fmla="*/ 26 h 2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98" h="26">
                        <a:moveTo>
                          <a:pt x="0" y="26"/>
                        </a:moveTo>
                        <a:lnTo>
                          <a:pt x="0" y="26"/>
                        </a:lnTo>
                        <a:lnTo>
                          <a:pt x="16" y="22"/>
                        </a:lnTo>
                        <a:lnTo>
                          <a:pt x="30" y="18"/>
                        </a:lnTo>
                        <a:lnTo>
                          <a:pt x="46" y="14"/>
                        </a:lnTo>
                        <a:lnTo>
                          <a:pt x="62" y="16"/>
                        </a:lnTo>
                        <a:lnTo>
                          <a:pt x="78" y="20"/>
                        </a:lnTo>
                        <a:lnTo>
                          <a:pt x="96" y="26"/>
                        </a:lnTo>
                        <a:lnTo>
                          <a:pt x="98" y="24"/>
                        </a:lnTo>
                        <a:lnTo>
                          <a:pt x="98" y="20"/>
                        </a:lnTo>
                        <a:lnTo>
                          <a:pt x="96" y="14"/>
                        </a:lnTo>
                        <a:lnTo>
                          <a:pt x="86" y="6"/>
                        </a:lnTo>
                        <a:lnTo>
                          <a:pt x="78" y="4"/>
                        </a:lnTo>
                        <a:lnTo>
                          <a:pt x="68" y="2"/>
                        </a:lnTo>
                        <a:lnTo>
                          <a:pt x="56" y="0"/>
                        </a:lnTo>
                        <a:lnTo>
                          <a:pt x="42" y="2"/>
                        </a:lnTo>
                        <a:lnTo>
                          <a:pt x="28" y="4"/>
                        </a:lnTo>
                        <a:lnTo>
                          <a:pt x="16" y="8"/>
                        </a:lnTo>
                        <a:lnTo>
                          <a:pt x="6" y="16"/>
                        </a:lnTo>
                        <a:lnTo>
                          <a:pt x="2" y="20"/>
                        </a:lnTo>
                        <a:lnTo>
                          <a:pt x="0" y="26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54" name="Freeform 474"/>
                  <p:cNvSpPr>
                    <a:spLocks/>
                  </p:cNvSpPr>
                  <p:nvPr/>
                </p:nvSpPr>
                <p:spPr bwMode="auto">
                  <a:xfrm>
                    <a:off x="2186" y="3176"/>
                    <a:ext cx="38" cy="24"/>
                  </a:xfrm>
                  <a:custGeom>
                    <a:avLst/>
                    <a:gdLst>
                      <a:gd name="T0" fmla="*/ 0 w 38"/>
                      <a:gd name="T1" fmla="*/ 24 h 24"/>
                      <a:gd name="T2" fmla="*/ 0 w 38"/>
                      <a:gd name="T3" fmla="*/ 24 h 24"/>
                      <a:gd name="T4" fmla="*/ 14 w 38"/>
                      <a:gd name="T5" fmla="*/ 18 h 24"/>
                      <a:gd name="T6" fmla="*/ 24 w 38"/>
                      <a:gd name="T7" fmla="*/ 16 h 24"/>
                      <a:gd name="T8" fmla="*/ 30 w 38"/>
                      <a:gd name="T9" fmla="*/ 16 h 24"/>
                      <a:gd name="T10" fmla="*/ 32 w 38"/>
                      <a:gd name="T11" fmla="*/ 18 h 24"/>
                      <a:gd name="T12" fmla="*/ 32 w 38"/>
                      <a:gd name="T13" fmla="*/ 18 h 24"/>
                      <a:gd name="T14" fmla="*/ 34 w 38"/>
                      <a:gd name="T15" fmla="*/ 16 h 24"/>
                      <a:gd name="T16" fmla="*/ 38 w 38"/>
                      <a:gd name="T17" fmla="*/ 12 h 24"/>
                      <a:gd name="T18" fmla="*/ 38 w 38"/>
                      <a:gd name="T19" fmla="*/ 8 h 24"/>
                      <a:gd name="T20" fmla="*/ 38 w 38"/>
                      <a:gd name="T21" fmla="*/ 6 h 24"/>
                      <a:gd name="T22" fmla="*/ 38 w 38"/>
                      <a:gd name="T23" fmla="*/ 2 h 24"/>
                      <a:gd name="T24" fmla="*/ 34 w 38"/>
                      <a:gd name="T25" fmla="*/ 0 h 24"/>
                      <a:gd name="T26" fmla="*/ 34 w 38"/>
                      <a:gd name="T27" fmla="*/ 0 h 24"/>
                      <a:gd name="T28" fmla="*/ 30 w 38"/>
                      <a:gd name="T29" fmla="*/ 0 h 24"/>
                      <a:gd name="T30" fmla="*/ 24 w 38"/>
                      <a:gd name="T31" fmla="*/ 0 h 24"/>
                      <a:gd name="T32" fmla="*/ 14 w 38"/>
                      <a:gd name="T33" fmla="*/ 6 h 24"/>
                      <a:gd name="T34" fmla="*/ 4 w 38"/>
                      <a:gd name="T35" fmla="*/ 14 h 24"/>
                      <a:gd name="T36" fmla="*/ 0 w 38"/>
                      <a:gd name="T37" fmla="*/ 20 h 24"/>
                      <a:gd name="T38" fmla="*/ 0 w 38"/>
                      <a:gd name="T39" fmla="*/ 24 h 24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w 38"/>
                      <a:gd name="T61" fmla="*/ 0 h 24"/>
                      <a:gd name="T62" fmla="*/ 38 w 38"/>
                      <a:gd name="T63" fmla="*/ 24 h 24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T60" t="T61" r="T62" b="T63"/>
                    <a:pathLst>
                      <a:path w="38" h="24">
                        <a:moveTo>
                          <a:pt x="0" y="24"/>
                        </a:moveTo>
                        <a:lnTo>
                          <a:pt x="0" y="24"/>
                        </a:lnTo>
                        <a:lnTo>
                          <a:pt x="14" y="18"/>
                        </a:lnTo>
                        <a:lnTo>
                          <a:pt x="24" y="16"/>
                        </a:lnTo>
                        <a:lnTo>
                          <a:pt x="30" y="16"/>
                        </a:lnTo>
                        <a:lnTo>
                          <a:pt x="32" y="18"/>
                        </a:lnTo>
                        <a:lnTo>
                          <a:pt x="34" y="16"/>
                        </a:lnTo>
                        <a:lnTo>
                          <a:pt x="38" y="12"/>
                        </a:lnTo>
                        <a:lnTo>
                          <a:pt x="38" y="8"/>
                        </a:lnTo>
                        <a:lnTo>
                          <a:pt x="38" y="6"/>
                        </a:lnTo>
                        <a:lnTo>
                          <a:pt x="38" y="2"/>
                        </a:lnTo>
                        <a:lnTo>
                          <a:pt x="34" y="0"/>
                        </a:lnTo>
                        <a:lnTo>
                          <a:pt x="30" y="0"/>
                        </a:lnTo>
                        <a:lnTo>
                          <a:pt x="24" y="0"/>
                        </a:lnTo>
                        <a:lnTo>
                          <a:pt x="14" y="6"/>
                        </a:lnTo>
                        <a:lnTo>
                          <a:pt x="4" y="14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3D291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55" name="Freeform 475"/>
                  <p:cNvSpPr>
                    <a:spLocks/>
                  </p:cNvSpPr>
                  <p:nvPr/>
                </p:nvSpPr>
                <p:spPr bwMode="auto">
                  <a:xfrm>
                    <a:off x="2186" y="3176"/>
                    <a:ext cx="38" cy="24"/>
                  </a:xfrm>
                  <a:custGeom>
                    <a:avLst/>
                    <a:gdLst>
                      <a:gd name="T0" fmla="*/ 0 w 38"/>
                      <a:gd name="T1" fmla="*/ 24 h 24"/>
                      <a:gd name="T2" fmla="*/ 0 w 38"/>
                      <a:gd name="T3" fmla="*/ 24 h 24"/>
                      <a:gd name="T4" fmla="*/ 14 w 38"/>
                      <a:gd name="T5" fmla="*/ 18 h 24"/>
                      <a:gd name="T6" fmla="*/ 24 w 38"/>
                      <a:gd name="T7" fmla="*/ 16 h 24"/>
                      <a:gd name="T8" fmla="*/ 30 w 38"/>
                      <a:gd name="T9" fmla="*/ 16 h 24"/>
                      <a:gd name="T10" fmla="*/ 32 w 38"/>
                      <a:gd name="T11" fmla="*/ 18 h 24"/>
                      <a:gd name="T12" fmla="*/ 32 w 38"/>
                      <a:gd name="T13" fmla="*/ 18 h 24"/>
                      <a:gd name="T14" fmla="*/ 34 w 38"/>
                      <a:gd name="T15" fmla="*/ 16 h 24"/>
                      <a:gd name="T16" fmla="*/ 38 w 38"/>
                      <a:gd name="T17" fmla="*/ 12 h 24"/>
                      <a:gd name="T18" fmla="*/ 38 w 38"/>
                      <a:gd name="T19" fmla="*/ 8 h 24"/>
                      <a:gd name="T20" fmla="*/ 38 w 38"/>
                      <a:gd name="T21" fmla="*/ 6 h 24"/>
                      <a:gd name="T22" fmla="*/ 38 w 38"/>
                      <a:gd name="T23" fmla="*/ 2 h 24"/>
                      <a:gd name="T24" fmla="*/ 34 w 38"/>
                      <a:gd name="T25" fmla="*/ 0 h 24"/>
                      <a:gd name="T26" fmla="*/ 34 w 38"/>
                      <a:gd name="T27" fmla="*/ 0 h 24"/>
                      <a:gd name="T28" fmla="*/ 30 w 38"/>
                      <a:gd name="T29" fmla="*/ 0 h 24"/>
                      <a:gd name="T30" fmla="*/ 24 w 38"/>
                      <a:gd name="T31" fmla="*/ 0 h 24"/>
                      <a:gd name="T32" fmla="*/ 14 w 38"/>
                      <a:gd name="T33" fmla="*/ 6 h 24"/>
                      <a:gd name="T34" fmla="*/ 4 w 38"/>
                      <a:gd name="T35" fmla="*/ 14 h 24"/>
                      <a:gd name="T36" fmla="*/ 0 w 38"/>
                      <a:gd name="T37" fmla="*/ 20 h 24"/>
                      <a:gd name="T38" fmla="*/ 0 w 38"/>
                      <a:gd name="T39" fmla="*/ 24 h 24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w 38"/>
                      <a:gd name="T61" fmla="*/ 0 h 24"/>
                      <a:gd name="T62" fmla="*/ 38 w 38"/>
                      <a:gd name="T63" fmla="*/ 24 h 24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T60" t="T61" r="T62" b="T63"/>
                    <a:pathLst>
                      <a:path w="38" h="24">
                        <a:moveTo>
                          <a:pt x="0" y="24"/>
                        </a:moveTo>
                        <a:lnTo>
                          <a:pt x="0" y="24"/>
                        </a:lnTo>
                        <a:lnTo>
                          <a:pt x="14" y="18"/>
                        </a:lnTo>
                        <a:lnTo>
                          <a:pt x="24" y="16"/>
                        </a:lnTo>
                        <a:lnTo>
                          <a:pt x="30" y="16"/>
                        </a:lnTo>
                        <a:lnTo>
                          <a:pt x="32" y="18"/>
                        </a:lnTo>
                        <a:lnTo>
                          <a:pt x="34" y="16"/>
                        </a:lnTo>
                        <a:lnTo>
                          <a:pt x="38" y="12"/>
                        </a:lnTo>
                        <a:lnTo>
                          <a:pt x="38" y="8"/>
                        </a:lnTo>
                        <a:lnTo>
                          <a:pt x="38" y="6"/>
                        </a:lnTo>
                        <a:lnTo>
                          <a:pt x="38" y="2"/>
                        </a:lnTo>
                        <a:lnTo>
                          <a:pt x="34" y="0"/>
                        </a:lnTo>
                        <a:lnTo>
                          <a:pt x="30" y="0"/>
                        </a:lnTo>
                        <a:lnTo>
                          <a:pt x="24" y="0"/>
                        </a:lnTo>
                        <a:lnTo>
                          <a:pt x="14" y="6"/>
                        </a:lnTo>
                        <a:lnTo>
                          <a:pt x="4" y="14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56" name="Freeform 476"/>
                  <p:cNvSpPr>
                    <a:spLocks/>
                  </p:cNvSpPr>
                  <p:nvPr/>
                </p:nvSpPr>
                <p:spPr bwMode="auto">
                  <a:xfrm>
                    <a:off x="1948" y="3184"/>
                    <a:ext cx="46" cy="90"/>
                  </a:xfrm>
                  <a:custGeom>
                    <a:avLst/>
                    <a:gdLst>
                      <a:gd name="T0" fmla="*/ 46 w 46"/>
                      <a:gd name="T1" fmla="*/ 54 h 90"/>
                      <a:gd name="T2" fmla="*/ 46 w 46"/>
                      <a:gd name="T3" fmla="*/ 54 h 90"/>
                      <a:gd name="T4" fmla="*/ 46 w 46"/>
                      <a:gd name="T5" fmla="*/ 46 h 90"/>
                      <a:gd name="T6" fmla="*/ 46 w 46"/>
                      <a:gd name="T7" fmla="*/ 30 h 90"/>
                      <a:gd name="T8" fmla="*/ 44 w 46"/>
                      <a:gd name="T9" fmla="*/ 20 h 90"/>
                      <a:gd name="T10" fmla="*/ 40 w 46"/>
                      <a:gd name="T11" fmla="*/ 12 h 90"/>
                      <a:gd name="T12" fmla="*/ 34 w 46"/>
                      <a:gd name="T13" fmla="*/ 4 h 90"/>
                      <a:gd name="T14" fmla="*/ 26 w 46"/>
                      <a:gd name="T15" fmla="*/ 0 h 90"/>
                      <a:gd name="T16" fmla="*/ 26 w 46"/>
                      <a:gd name="T17" fmla="*/ 0 h 90"/>
                      <a:gd name="T18" fmla="*/ 18 w 46"/>
                      <a:gd name="T19" fmla="*/ 0 h 90"/>
                      <a:gd name="T20" fmla="*/ 10 w 46"/>
                      <a:gd name="T21" fmla="*/ 4 h 90"/>
                      <a:gd name="T22" fmla="*/ 4 w 46"/>
                      <a:gd name="T23" fmla="*/ 10 h 90"/>
                      <a:gd name="T24" fmla="*/ 2 w 46"/>
                      <a:gd name="T25" fmla="*/ 18 h 90"/>
                      <a:gd name="T26" fmla="*/ 0 w 46"/>
                      <a:gd name="T27" fmla="*/ 30 h 90"/>
                      <a:gd name="T28" fmla="*/ 2 w 46"/>
                      <a:gd name="T29" fmla="*/ 42 h 90"/>
                      <a:gd name="T30" fmla="*/ 6 w 46"/>
                      <a:gd name="T31" fmla="*/ 56 h 90"/>
                      <a:gd name="T32" fmla="*/ 14 w 46"/>
                      <a:gd name="T33" fmla="*/ 70 h 90"/>
                      <a:gd name="T34" fmla="*/ 14 w 46"/>
                      <a:gd name="T35" fmla="*/ 70 h 90"/>
                      <a:gd name="T36" fmla="*/ 22 w 46"/>
                      <a:gd name="T37" fmla="*/ 80 h 90"/>
                      <a:gd name="T38" fmla="*/ 28 w 46"/>
                      <a:gd name="T39" fmla="*/ 88 h 90"/>
                      <a:gd name="T40" fmla="*/ 34 w 46"/>
                      <a:gd name="T41" fmla="*/ 90 h 90"/>
                      <a:gd name="T42" fmla="*/ 40 w 46"/>
                      <a:gd name="T43" fmla="*/ 88 h 90"/>
                      <a:gd name="T44" fmla="*/ 44 w 46"/>
                      <a:gd name="T45" fmla="*/ 84 h 90"/>
                      <a:gd name="T46" fmla="*/ 46 w 46"/>
                      <a:gd name="T47" fmla="*/ 76 h 90"/>
                      <a:gd name="T48" fmla="*/ 46 w 46"/>
                      <a:gd name="T49" fmla="*/ 66 h 90"/>
                      <a:gd name="T50" fmla="*/ 46 w 46"/>
                      <a:gd name="T51" fmla="*/ 54 h 90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46"/>
                      <a:gd name="T79" fmla="*/ 0 h 90"/>
                      <a:gd name="T80" fmla="*/ 46 w 46"/>
                      <a:gd name="T81" fmla="*/ 90 h 90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46" h="90">
                        <a:moveTo>
                          <a:pt x="46" y="54"/>
                        </a:moveTo>
                        <a:lnTo>
                          <a:pt x="46" y="54"/>
                        </a:lnTo>
                        <a:lnTo>
                          <a:pt x="46" y="46"/>
                        </a:lnTo>
                        <a:lnTo>
                          <a:pt x="46" y="30"/>
                        </a:lnTo>
                        <a:lnTo>
                          <a:pt x="44" y="20"/>
                        </a:lnTo>
                        <a:lnTo>
                          <a:pt x="40" y="12"/>
                        </a:lnTo>
                        <a:lnTo>
                          <a:pt x="34" y="4"/>
                        </a:lnTo>
                        <a:lnTo>
                          <a:pt x="26" y="0"/>
                        </a:lnTo>
                        <a:lnTo>
                          <a:pt x="18" y="0"/>
                        </a:lnTo>
                        <a:lnTo>
                          <a:pt x="10" y="4"/>
                        </a:lnTo>
                        <a:lnTo>
                          <a:pt x="4" y="10"/>
                        </a:lnTo>
                        <a:lnTo>
                          <a:pt x="2" y="18"/>
                        </a:lnTo>
                        <a:lnTo>
                          <a:pt x="0" y="30"/>
                        </a:lnTo>
                        <a:lnTo>
                          <a:pt x="2" y="42"/>
                        </a:lnTo>
                        <a:lnTo>
                          <a:pt x="6" y="56"/>
                        </a:lnTo>
                        <a:lnTo>
                          <a:pt x="14" y="70"/>
                        </a:lnTo>
                        <a:lnTo>
                          <a:pt x="22" y="80"/>
                        </a:lnTo>
                        <a:lnTo>
                          <a:pt x="28" y="88"/>
                        </a:lnTo>
                        <a:lnTo>
                          <a:pt x="34" y="90"/>
                        </a:lnTo>
                        <a:lnTo>
                          <a:pt x="40" y="88"/>
                        </a:lnTo>
                        <a:lnTo>
                          <a:pt x="44" y="84"/>
                        </a:lnTo>
                        <a:lnTo>
                          <a:pt x="46" y="76"/>
                        </a:lnTo>
                        <a:lnTo>
                          <a:pt x="46" y="66"/>
                        </a:lnTo>
                        <a:lnTo>
                          <a:pt x="46" y="54"/>
                        </a:lnTo>
                        <a:close/>
                      </a:path>
                    </a:pathLst>
                  </a:custGeom>
                  <a:solidFill>
                    <a:srgbClr val="EF905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57" name="Freeform 477"/>
                  <p:cNvSpPr>
                    <a:spLocks/>
                  </p:cNvSpPr>
                  <p:nvPr/>
                </p:nvSpPr>
                <p:spPr bwMode="auto">
                  <a:xfrm>
                    <a:off x="1948" y="3184"/>
                    <a:ext cx="46" cy="90"/>
                  </a:xfrm>
                  <a:custGeom>
                    <a:avLst/>
                    <a:gdLst>
                      <a:gd name="T0" fmla="*/ 46 w 46"/>
                      <a:gd name="T1" fmla="*/ 54 h 90"/>
                      <a:gd name="T2" fmla="*/ 46 w 46"/>
                      <a:gd name="T3" fmla="*/ 54 h 90"/>
                      <a:gd name="T4" fmla="*/ 46 w 46"/>
                      <a:gd name="T5" fmla="*/ 46 h 90"/>
                      <a:gd name="T6" fmla="*/ 46 w 46"/>
                      <a:gd name="T7" fmla="*/ 30 h 90"/>
                      <a:gd name="T8" fmla="*/ 44 w 46"/>
                      <a:gd name="T9" fmla="*/ 20 h 90"/>
                      <a:gd name="T10" fmla="*/ 40 w 46"/>
                      <a:gd name="T11" fmla="*/ 12 h 90"/>
                      <a:gd name="T12" fmla="*/ 34 w 46"/>
                      <a:gd name="T13" fmla="*/ 4 h 90"/>
                      <a:gd name="T14" fmla="*/ 26 w 46"/>
                      <a:gd name="T15" fmla="*/ 0 h 90"/>
                      <a:gd name="T16" fmla="*/ 26 w 46"/>
                      <a:gd name="T17" fmla="*/ 0 h 90"/>
                      <a:gd name="T18" fmla="*/ 18 w 46"/>
                      <a:gd name="T19" fmla="*/ 0 h 90"/>
                      <a:gd name="T20" fmla="*/ 10 w 46"/>
                      <a:gd name="T21" fmla="*/ 4 h 90"/>
                      <a:gd name="T22" fmla="*/ 4 w 46"/>
                      <a:gd name="T23" fmla="*/ 10 h 90"/>
                      <a:gd name="T24" fmla="*/ 2 w 46"/>
                      <a:gd name="T25" fmla="*/ 18 h 90"/>
                      <a:gd name="T26" fmla="*/ 0 w 46"/>
                      <a:gd name="T27" fmla="*/ 30 h 90"/>
                      <a:gd name="T28" fmla="*/ 2 w 46"/>
                      <a:gd name="T29" fmla="*/ 42 h 90"/>
                      <a:gd name="T30" fmla="*/ 6 w 46"/>
                      <a:gd name="T31" fmla="*/ 56 h 90"/>
                      <a:gd name="T32" fmla="*/ 14 w 46"/>
                      <a:gd name="T33" fmla="*/ 70 h 90"/>
                      <a:gd name="T34" fmla="*/ 14 w 46"/>
                      <a:gd name="T35" fmla="*/ 70 h 90"/>
                      <a:gd name="T36" fmla="*/ 22 w 46"/>
                      <a:gd name="T37" fmla="*/ 80 h 90"/>
                      <a:gd name="T38" fmla="*/ 28 w 46"/>
                      <a:gd name="T39" fmla="*/ 88 h 90"/>
                      <a:gd name="T40" fmla="*/ 34 w 46"/>
                      <a:gd name="T41" fmla="*/ 90 h 90"/>
                      <a:gd name="T42" fmla="*/ 40 w 46"/>
                      <a:gd name="T43" fmla="*/ 88 h 90"/>
                      <a:gd name="T44" fmla="*/ 44 w 46"/>
                      <a:gd name="T45" fmla="*/ 84 h 90"/>
                      <a:gd name="T46" fmla="*/ 46 w 46"/>
                      <a:gd name="T47" fmla="*/ 76 h 90"/>
                      <a:gd name="T48" fmla="*/ 46 w 46"/>
                      <a:gd name="T49" fmla="*/ 66 h 90"/>
                      <a:gd name="T50" fmla="*/ 46 w 46"/>
                      <a:gd name="T51" fmla="*/ 54 h 90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46"/>
                      <a:gd name="T79" fmla="*/ 0 h 90"/>
                      <a:gd name="T80" fmla="*/ 46 w 46"/>
                      <a:gd name="T81" fmla="*/ 90 h 90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46" h="90">
                        <a:moveTo>
                          <a:pt x="46" y="54"/>
                        </a:moveTo>
                        <a:lnTo>
                          <a:pt x="46" y="54"/>
                        </a:lnTo>
                        <a:lnTo>
                          <a:pt x="46" y="46"/>
                        </a:lnTo>
                        <a:lnTo>
                          <a:pt x="46" y="30"/>
                        </a:lnTo>
                        <a:lnTo>
                          <a:pt x="44" y="20"/>
                        </a:lnTo>
                        <a:lnTo>
                          <a:pt x="40" y="12"/>
                        </a:lnTo>
                        <a:lnTo>
                          <a:pt x="34" y="4"/>
                        </a:lnTo>
                        <a:lnTo>
                          <a:pt x="26" y="0"/>
                        </a:lnTo>
                        <a:lnTo>
                          <a:pt x="18" y="0"/>
                        </a:lnTo>
                        <a:lnTo>
                          <a:pt x="10" y="4"/>
                        </a:lnTo>
                        <a:lnTo>
                          <a:pt x="4" y="10"/>
                        </a:lnTo>
                        <a:lnTo>
                          <a:pt x="2" y="18"/>
                        </a:lnTo>
                        <a:lnTo>
                          <a:pt x="0" y="30"/>
                        </a:lnTo>
                        <a:lnTo>
                          <a:pt x="2" y="42"/>
                        </a:lnTo>
                        <a:lnTo>
                          <a:pt x="6" y="56"/>
                        </a:lnTo>
                        <a:lnTo>
                          <a:pt x="14" y="70"/>
                        </a:lnTo>
                        <a:lnTo>
                          <a:pt x="22" y="80"/>
                        </a:lnTo>
                        <a:lnTo>
                          <a:pt x="28" y="88"/>
                        </a:lnTo>
                        <a:lnTo>
                          <a:pt x="34" y="90"/>
                        </a:lnTo>
                        <a:lnTo>
                          <a:pt x="40" y="88"/>
                        </a:lnTo>
                        <a:lnTo>
                          <a:pt x="44" y="84"/>
                        </a:lnTo>
                        <a:lnTo>
                          <a:pt x="46" y="76"/>
                        </a:lnTo>
                        <a:lnTo>
                          <a:pt x="46" y="66"/>
                        </a:lnTo>
                        <a:lnTo>
                          <a:pt x="46" y="54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58" name="Freeform 478"/>
                  <p:cNvSpPr>
                    <a:spLocks/>
                  </p:cNvSpPr>
                  <p:nvPr/>
                </p:nvSpPr>
                <p:spPr bwMode="auto">
                  <a:xfrm>
                    <a:off x="2084" y="3214"/>
                    <a:ext cx="54" cy="10"/>
                  </a:xfrm>
                  <a:custGeom>
                    <a:avLst/>
                    <a:gdLst>
                      <a:gd name="T0" fmla="*/ 0 w 54"/>
                      <a:gd name="T1" fmla="*/ 0 h 10"/>
                      <a:gd name="T2" fmla="*/ 0 w 54"/>
                      <a:gd name="T3" fmla="*/ 0 h 10"/>
                      <a:gd name="T4" fmla="*/ 14 w 54"/>
                      <a:gd name="T5" fmla="*/ 2 h 10"/>
                      <a:gd name="T6" fmla="*/ 34 w 54"/>
                      <a:gd name="T7" fmla="*/ 4 h 10"/>
                      <a:gd name="T8" fmla="*/ 34 w 54"/>
                      <a:gd name="T9" fmla="*/ 4 h 10"/>
                      <a:gd name="T10" fmla="*/ 54 w 54"/>
                      <a:gd name="T11" fmla="*/ 2 h 10"/>
                      <a:gd name="T12" fmla="*/ 54 w 54"/>
                      <a:gd name="T13" fmla="*/ 2 h 10"/>
                      <a:gd name="T14" fmla="*/ 50 w 54"/>
                      <a:gd name="T15" fmla="*/ 4 h 10"/>
                      <a:gd name="T16" fmla="*/ 46 w 54"/>
                      <a:gd name="T17" fmla="*/ 8 h 10"/>
                      <a:gd name="T18" fmla="*/ 42 w 54"/>
                      <a:gd name="T19" fmla="*/ 10 h 10"/>
                      <a:gd name="T20" fmla="*/ 34 w 54"/>
                      <a:gd name="T21" fmla="*/ 10 h 10"/>
                      <a:gd name="T22" fmla="*/ 24 w 54"/>
                      <a:gd name="T23" fmla="*/ 10 h 10"/>
                      <a:gd name="T24" fmla="*/ 14 w 54"/>
                      <a:gd name="T25" fmla="*/ 6 h 10"/>
                      <a:gd name="T26" fmla="*/ 0 w 54"/>
                      <a:gd name="T27" fmla="*/ 0 h 10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54"/>
                      <a:gd name="T43" fmla="*/ 0 h 10"/>
                      <a:gd name="T44" fmla="*/ 54 w 54"/>
                      <a:gd name="T45" fmla="*/ 10 h 10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54" h="10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4" y="2"/>
                        </a:lnTo>
                        <a:lnTo>
                          <a:pt x="34" y="4"/>
                        </a:lnTo>
                        <a:lnTo>
                          <a:pt x="54" y="2"/>
                        </a:lnTo>
                        <a:lnTo>
                          <a:pt x="50" y="4"/>
                        </a:lnTo>
                        <a:lnTo>
                          <a:pt x="46" y="8"/>
                        </a:lnTo>
                        <a:lnTo>
                          <a:pt x="42" y="10"/>
                        </a:lnTo>
                        <a:lnTo>
                          <a:pt x="34" y="10"/>
                        </a:lnTo>
                        <a:lnTo>
                          <a:pt x="24" y="10"/>
                        </a:lnTo>
                        <a:lnTo>
                          <a:pt x="14" y="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59" name="Freeform 479"/>
                  <p:cNvSpPr>
                    <a:spLocks/>
                  </p:cNvSpPr>
                  <p:nvPr/>
                </p:nvSpPr>
                <p:spPr bwMode="auto">
                  <a:xfrm>
                    <a:off x="2084" y="3214"/>
                    <a:ext cx="54" cy="10"/>
                  </a:xfrm>
                  <a:custGeom>
                    <a:avLst/>
                    <a:gdLst>
                      <a:gd name="T0" fmla="*/ 0 w 54"/>
                      <a:gd name="T1" fmla="*/ 0 h 10"/>
                      <a:gd name="T2" fmla="*/ 0 w 54"/>
                      <a:gd name="T3" fmla="*/ 0 h 10"/>
                      <a:gd name="T4" fmla="*/ 14 w 54"/>
                      <a:gd name="T5" fmla="*/ 2 h 10"/>
                      <a:gd name="T6" fmla="*/ 34 w 54"/>
                      <a:gd name="T7" fmla="*/ 4 h 10"/>
                      <a:gd name="T8" fmla="*/ 34 w 54"/>
                      <a:gd name="T9" fmla="*/ 4 h 10"/>
                      <a:gd name="T10" fmla="*/ 54 w 54"/>
                      <a:gd name="T11" fmla="*/ 2 h 10"/>
                      <a:gd name="T12" fmla="*/ 54 w 54"/>
                      <a:gd name="T13" fmla="*/ 2 h 10"/>
                      <a:gd name="T14" fmla="*/ 50 w 54"/>
                      <a:gd name="T15" fmla="*/ 4 h 10"/>
                      <a:gd name="T16" fmla="*/ 46 w 54"/>
                      <a:gd name="T17" fmla="*/ 8 h 10"/>
                      <a:gd name="T18" fmla="*/ 42 w 54"/>
                      <a:gd name="T19" fmla="*/ 10 h 10"/>
                      <a:gd name="T20" fmla="*/ 34 w 54"/>
                      <a:gd name="T21" fmla="*/ 10 h 10"/>
                      <a:gd name="T22" fmla="*/ 24 w 54"/>
                      <a:gd name="T23" fmla="*/ 10 h 10"/>
                      <a:gd name="T24" fmla="*/ 14 w 54"/>
                      <a:gd name="T25" fmla="*/ 6 h 10"/>
                      <a:gd name="T26" fmla="*/ 0 w 54"/>
                      <a:gd name="T27" fmla="*/ 0 h 10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54"/>
                      <a:gd name="T43" fmla="*/ 0 h 10"/>
                      <a:gd name="T44" fmla="*/ 54 w 54"/>
                      <a:gd name="T45" fmla="*/ 10 h 10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54" h="10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4" y="2"/>
                        </a:lnTo>
                        <a:lnTo>
                          <a:pt x="34" y="4"/>
                        </a:lnTo>
                        <a:lnTo>
                          <a:pt x="54" y="2"/>
                        </a:lnTo>
                        <a:lnTo>
                          <a:pt x="50" y="4"/>
                        </a:lnTo>
                        <a:lnTo>
                          <a:pt x="46" y="8"/>
                        </a:lnTo>
                        <a:lnTo>
                          <a:pt x="42" y="10"/>
                        </a:lnTo>
                        <a:lnTo>
                          <a:pt x="34" y="10"/>
                        </a:lnTo>
                        <a:lnTo>
                          <a:pt x="24" y="10"/>
                        </a:lnTo>
                        <a:lnTo>
                          <a:pt x="14" y="6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60" name="Freeform 480"/>
                  <p:cNvSpPr>
                    <a:spLocks/>
                  </p:cNvSpPr>
                  <p:nvPr/>
                </p:nvSpPr>
                <p:spPr bwMode="auto">
                  <a:xfrm>
                    <a:off x="2186" y="3216"/>
                    <a:ext cx="24" cy="8"/>
                  </a:xfrm>
                  <a:custGeom>
                    <a:avLst/>
                    <a:gdLst>
                      <a:gd name="T0" fmla="*/ 0 w 24"/>
                      <a:gd name="T1" fmla="*/ 0 h 8"/>
                      <a:gd name="T2" fmla="*/ 0 w 24"/>
                      <a:gd name="T3" fmla="*/ 0 h 8"/>
                      <a:gd name="T4" fmla="*/ 8 w 24"/>
                      <a:gd name="T5" fmla="*/ 2 h 8"/>
                      <a:gd name="T6" fmla="*/ 14 w 24"/>
                      <a:gd name="T7" fmla="*/ 2 h 8"/>
                      <a:gd name="T8" fmla="*/ 24 w 24"/>
                      <a:gd name="T9" fmla="*/ 0 h 8"/>
                      <a:gd name="T10" fmla="*/ 24 w 24"/>
                      <a:gd name="T11" fmla="*/ 0 h 8"/>
                      <a:gd name="T12" fmla="*/ 20 w 24"/>
                      <a:gd name="T13" fmla="*/ 4 h 8"/>
                      <a:gd name="T14" fmla="*/ 16 w 24"/>
                      <a:gd name="T15" fmla="*/ 8 h 8"/>
                      <a:gd name="T16" fmla="*/ 12 w 24"/>
                      <a:gd name="T17" fmla="*/ 8 h 8"/>
                      <a:gd name="T18" fmla="*/ 12 w 24"/>
                      <a:gd name="T19" fmla="*/ 8 h 8"/>
                      <a:gd name="T20" fmla="*/ 8 w 24"/>
                      <a:gd name="T21" fmla="*/ 8 h 8"/>
                      <a:gd name="T22" fmla="*/ 4 w 24"/>
                      <a:gd name="T23" fmla="*/ 4 h 8"/>
                      <a:gd name="T24" fmla="*/ 0 w 24"/>
                      <a:gd name="T25" fmla="*/ 0 h 8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4"/>
                      <a:gd name="T40" fmla="*/ 0 h 8"/>
                      <a:gd name="T41" fmla="*/ 24 w 24"/>
                      <a:gd name="T42" fmla="*/ 8 h 8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4" h="8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8" y="2"/>
                        </a:lnTo>
                        <a:lnTo>
                          <a:pt x="14" y="2"/>
                        </a:lnTo>
                        <a:lnTo>
                          <a:pt x="24" y="0"/>
                        </a:lnTo>
                        <a:lnTo>
                          <a:pt x="20" y="4"/>
                        </a:lnTo>
                        <a:lnTo>
                          <a:pt x="16" y="8"/>
                        </a:lnTo>
                        <a:lnTo>
                          <a:pt x="12" y="8"/>
                        </a:lnTo>
                        <a:lnTo>
                          <a:pt x="8" y="8"/>
                        </a:lnTo>
                        <a:lnTo>
                          <a:pt x="4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61" name="Freeform 481"/>
                  <p:cNvSpPr>
                    <a:spLocks/>
                  </p:cNvSpPr>
                  <p:nvPr/>
                </p:nvSpPr>
                <p:spPr bwMode="auto">
                  <a:xfrm>
                    <a:off x="2186" y="3216"/>
                    <a:ext cx="24" cy="8"/>
                  </a:xfrm>
                  <a:custGeom>
                    <a:avLst/>
                    <a:gdLst>
                      <a:gd name="T0" fmla="*/ 0 w 24"/>
                      <a:gd name="T1" fmla="*/ 0 h 8"/>
                      <a:gd name="T2" fmla="*/ 0 w 24"/>
                      <a:gd name="T3" fmla="*/ 0 h 8"/>
                      <a:gd name="T4" fmla="*/ 8 w 24"/>
                      <a:gd name="T5" fmla="*/ 2 h 8"/>
                      <a:gd name="T6" fmla="*/ 14 w 24"/>
                      <a:gd name="T7" fmla="*/ 2 h 8"/>
                      <a:gd name="T8" fmla="*/ 24 w 24"/>
                      <a:gd name="T9" fmla="*/ 0 h 8"/>
                      <a:gd name="T10" fmla="*/ 24 w 24"/>
                      <a:gd name="T11" fmla="*/ 0 h 8"/>
                      <a:gd name="T12" fmla="*/ 20 w 24"/>
                      <a:gd name="T13" fmla="*/ 4 h 8"/>
                      <a:gd name="T14" fmla="*/ 16 w 24"/>
                      <a:gd name="T15" fmla="*/ 8 h 8"/>
                      <a:gd name="T16" fmla="*/ 12 w 24"/>
                      <a:gd name="T17" fmla="*/ 8 h 8"/>
                      <a:gd name="T18" fmla="*/ 12 w 24"/>
                      <a:gd name="T19" fmla="*/ 8 h 8"/>
                      <a:gd name="T20" fmla="*/ 8 w 24"/>
                      <a:gd name="T21" fmla="*/ 8 h 8"/>
                      <a:gd name="T22" fmla="*/ 4 w 24"/>
                      <a:gd name="T23" fmla="*/ 4 h 8"/>
                      <a:gd name="T24" fmla="*/ 0 w 24"/>
                      <a:gd name="T25" fmla="*/ 0 h 8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4"/>
                      <a:gd name="T40" fmla="*/ 0 h 8"/>
                      <a:gd name="T41" fmla="*/ 24 w 24"/>
                      <a:gd name="T42" fmla="*/ 8 h 8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4" h="8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8" y="2"/>
                        </a:lnTo>
                        <a:lnTo>
                          <a:pt x="14" y="2"/>
                        </a:lnTo>
                        <a:lnTo>
                          <a:pt x="24" y="0"/>
                        </a:lnTo>
                        <a:lnTo>
                          <a:pt x="20" y="4"/>
                        </a:lnTo>
                        <a:lnTo>
                          <a:pt x="16" y="8"/>
                        </a:lnTo>
                        <a:lnTo>
                          <a:pt x="12" y="8"/>
                        </a:lnTo>
                        <a:lnTo>
                          <a:pt x="8" y="8"/>
                        </a:lnTo>
                        <a:lnTo>
                          <a:pt x="4" y="4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62" name="Freeform 482"/>
                  <p:cNvSpPr>
                    <a:spLocks/>
                  </p:cNvSpPr>
                  <p:nvPr/>
                </p:nvSpPr>
                <p:spPr bwMode="auto">
                  <a:xfrm>
                    <a:off x="2162" y="3204"/>
                    <a:ext cx="34" cy="106"/>
                  </a:xfrm>
                  <a:custGeom>
                    <a:avLst/>
                    <a:gdLst>
                      <a:gd name="T0" fmla="*/ 22 w 34"/>
                      <a:gd name="T1" fmla="*/ 0 h 106"/>
                      <a:gd name="T2" fmla="*/ 22 w 34"/>
                      <a:gd name="T3" fmla="*/ 0 h 106"/>
                      <a:gd name="T4" fmla="*/ 26 w 34"/>
                      <a:gd name="T5" fmla="*/ 30 h 106"/>
                      <a:gd name="T6" fmla="*/ 28 w 34"/>
                      <a:gd name="T7" fmla="*/ 60 h 106"/>
                      <a:gd name="T8" fmla="*/ 26 w 34"/>
                      <a:gd name="T9" fmla="*/ 76 h 106"/>
                      <a:gd name="T10" fmla="*/ 24 w 34"/>
                      <a:gd name="T11" fmla="*/ 90 h 106"/>
                      <a:gd name="T12" fmla="*/ 24 w 34"/>
                      <a:gd name="T13" fmla="*/ 90 h 106"/>
                      <a:gd name="T14" fmla="*/ 14 w 34"/>
                      <a:gd name="T15" fmla="*/ 94 h 106"/>
                      <a:gd name="T16" fmla="*/ 6 w 34"/>
                      <a:gd name="T17" fmla="*/ 100 h 106"/>
                      <a:gd name="T18" fmla="*/ 0 w 34"/>
                      <a:gd name="T19" fmla="*/ 106 h 106"/>
                      <a:gd name="T20" fmla="*/ 0 w 34"/>
                      <a:gd name="T21" fmla="*/ 106 h 106"/>
                      <a:gd name="T22" fmla="*/ 8 w 34"/>
                      <a:gd name="T23" fmla="*/ 104 h 106"/>
                      <a:gd name="T24" fmla="*/ 18 w 34"/>
                      <a:gd name="T25" fmla="*/ 100 h 106"/>
                      <a:gd name="T26" fmla="*/ 30 w 34"/>
                      <a:gd name="T27" fmla="*/ 94 h 106"/>
                      <a:gd name="T28" fmla="*/ 30 w 34"/>
                      <a:gd name="T29" fmla="*/ 94 h 106"/>
                      <a:gd name="T30" fmla="*/ 32 w 34"/>
                      <a:gd name="T31" fmla="*/ 90 h 106"/>
                      <a:gd name="T32" fmla="*/ 34 w 34"/>
                      <a:gd name="T33" fmla="*/ 74 h 106"/>
                      <a:gd name="T34" fmla="*/ 34 w 34"/>
                      <a:gd name="T35" fmla="*/ 60 h 106"/>
                      <a:gd name="T36" fmla="*/ 32 w 34"/>
                      <a:gd name="T37" fmla="*/ 44 h 106"/>
                      <a:gd name="T38" fmla="*/ 28 w 34"/>
                      <a:gd name="T39" fmla="*/ 24 h 106"/>
                      <a:gd name="T40" fmla="*/ 22 w 34"/>
                      <a:gd name="T41" fmla="*/ 0 h 10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34"/>
                      <a:gd name="T64" fmla="*/ 0 h 106"/>
                      <a:gd name="T65" fmla="*/ 34 w 34"/>
                      <a:gd name="T66" fmla="*/ 106 h 10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34" h="106">
                        <a:moveTo>
                          <a:pt x="22" y="0"/>
                        </a:moveTo>
                        <a:lnTo>
                          <a:pt x="22" y="0"/>
                        </a:lnTo>
                        <a:lnTo>
                          <a:pt x="26" y="30"/>
                        </a:lnTo>
                        <a:lnTo>
                          <a:pt x="28" y="60"/>
                        </a:lnTo>
                        <a:lnTo>
                          <a:pt x="26" y="76"/>
                        </a:lnTo>
                        <a:lnTo>
                          <a:pt x="24" y="90"/>
                        </a:lnTo>
                        <a:lnTo>
                          <a:pt x="14" y="94"/>
                        </a:lnTo>
                        <a:lnTo>
                          <a:pt x="6" y="100"/>
                        </a:lnTo>
                        <a:lnTo>
                          <a:pt x="0" y="106"/>
                        </a:lnTo>
                        <a:lnTo>
                          <a:pt x="8" y="104"/>
                        </a:lnTo>
                        <a:lnTo>
                          <a:pt x="18" y="100"/>
                        </a:lnTo>
                        <a:lnTo>
                          <a:pt x="30" y="94"/>
                        </a:lnTo>
                        <a:lnTo>
                          <a:pt x="32" y="90"/>
                        </a:lnTo>
                        <a:lnTo>
                          <a:pt x="34" y="74"/>
                        </a:lnTo>
                        <a:lnTo>
                          <a:pt x="34" y="60"/>
                        </a:lnTo>
                        <a:lnTo>
                          <a:pt x="32" y="44"/>
                        </a:lnTo>
                        <a:lnTo>
                          <a:pt x="28" y="24"/>
                        </a:lnTo>
                        <a:lnTo>
                          <a:pt x="22" y="0"/>
                        </a:lnTo>
                        <a:close/>
                      </a:path>
                    </a:pathLst>
                  </a:custGeom>
                  <a:solidFill>
                    <a:srgbClr val="C96E4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63" name="Freeform 483"/>
                  <p:cNvSpPr>
                    <a:spLocks/>
                  </p:cNvSpPr>
                  <p:nvPr/>
                </p:nvSpPr>
                <p:spPr bwMode="auto">
                  <a:xfrm>
                    <a:off x="2162" y="3204"/>
                    <a:ext cx="34" cy="106"/>
                  </a:xfrm>
                  <a:custGeom>
                    <a:avLst/>
                    <a:gdLst>
                      <a:gd name="T0" fmla="*/ 22 w 34"/>
                      <a:gd name="T1" fmla="*/ 0 h 106"/>
                      <a:gd name="T2" fmla="*/ 22 w 34"/>
                      <a:gd name="T3" fmla="*/ 0 h 106"/>
                      <a:gd name="T4" fmla="*/ 26 w 34"/>
                      <a:gd name="T5" fmla="*/ 30 h 106"/>
                      <a:gd name="T6" fmla="*/ 28 w 34"/>
                      <a:gd name="T7" fmla="*/ 60 h 106"/>
                      <a:gd name="T8" fmla="*/ 26 w 34"/>
                      <a:gd name="T9" fmla="*/ 76 h 106"/>
                      <a:gd name="T10" fmla="*/ 24 w 34"/>
                      <a:gd name="T11" fmla="*/ 90 h 106"/>
                      <a:gd name="T12" fmla="*/ 24 w 34"/>
                      <a:gd name="T13" fmla="*/ 90 h 106"/>
                      <a:gd name="T14" fmla="*/ 14 w 34"/>
                      <a:gd name="T15" fmla="*/ 94 h 106"/>
                      <a:gd name="T16" fmla="*/ 6 w 34"/>
                      <a:gd name="T17" fmla="*/ 100 h 106"/>
                      <a:gd name="T18" fmla="*/ 0 w 34"/>
                      <a:gd name="T19" fmla="*/ 106 h 106"/>
                      <a:gd name="T20" fmla="*/ 0 w 34"/>
                      <a:gd name="T21" fmla="*/ 106 h 106"/>
                      <a:gd name="T22" fmla="*/ 8 w 34"/>
                      <a:gd name="T23" fmla="*/ 104 h 106"/>
                      <a:gd name="T24" fmla="*/ 18 w 34"/>
                      <a:gd name="T25" fmla="*/ 100 h 106"/>
                      <a:gd name="T26" fmla="*/ 30 w 34"/>
                      <a:gd name="T27" fmla="*/ 94 h 106"/>
                      <a:gd name="T28" fmla="*/ 30 w 34"/>
                      <a:gd name="T29" fmla="*/ 94 h 106"/>
                      <a:gd name="T30" fmla="*/ 32 w 34"/>
                      <a:gd name="T31" fmla="*/ 90 h 106"/>
                      <a:gd name="T32" fmla="*/ 34 w 34"/>
                      <a:gd name="T33" fmla="*/ 74 h 106"/>
                      <a:gd name="T34" fmla="*/ 34 w 34"/>
                      <a:gd name="T35" fmla="*/ 60 h 106"/>
                      <a:gd name="T36" fmla="*/ 32 w 34"/>
                      <a:gd name="T37" fmla="*/ 44 h 106"/>
                      <a:gd name="T38" fmla="*/ 28 w 34"/>
                      <a:gd name="T39" fmla="*/ 24 h 106"/>
                      <a:gd name="T40" fmla="*/ 22 w 34"/>
                      <a:gd name="T41" fmla="*/ 0 h 10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34"/>
                      <a:gd name="T64" fmla="*/ 0 h 106"/>
                      <a:gd name="T65" fmla="*/ 34 w 34"/>
                      <a:gd name="T66" fmla="*/ 106 h 10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34" h="106">
                        <a:moveTo>
                          <a:pt x="22" y="0"/>
                        </a:moveTo>
                        <a:lnTo>
                          <a:pt x="22" y="0"/>
                        </a:lnTo>
                        <a:lnTo>
                          <a:pt x="26" y="30"/>
                        </a:lnTo>
                        <a:lnTo>
                          <a:pt x="28" y="60"/>
                        </a:lnTo>
                        <a:lnTo>
                          <a:pt x="26" y="76"/>
                        </a:lnTo>
                        <a:lnTo>
                          <a:pt x="24" y="90"/>
                        </a:lnTo>
                        <a:lnTo>
                          <a:pt x="14" y="94"/>
                        </a:lnTo>
                        <a:lnTo>
                          <a:pt x="6" y="100"/>
                        </a:lnTo>
                        <a:lnTo>
                          <a:pt x="0" y="106"/>
                        </a:lnTo>
                        <a:lnTo>
                          <a:pt x="8" y="104"/>
                        </a:lnTo>
                        <a:lnTo>
                          <a:pt x="18" y="100"/>
                        </a:lnTo>
                        <a:lnTo>
                          <a:pt x="30" y="94"/>
                        </a:lnTo>
                        <a:lnTo>
                          <a:pt x="32" y="90"/>
                        </a:lnTo>
                        <a:lnTo>
                          <a:pt x="34" y="74"/>
                        </a:lnTo>
                        <a:lnTo>
                          <a:pt x="34" y="60"/>
                        </a:lnTo>
                        <a:lnTo>
                          <a:pt x="32" y="44"/>
                        </a:lnTo>
                        <a:lnTo>
                          <a:pt x="28" y="24"/>
                        </a:lnTo>
                        <a:lnTo>
                          <a:pt x="22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64" name="Freeform 484"/>
                  <p:cNvSpPr>
                    <a:spLocks/>
                  </p:cNvSpPr>
                  <p:nvPr/>
                </p:nvSpPr>
                <p:spPr bwMode="auto">
                  <a:xfrm>
                    <a:off x="2142" y="3350"/>
                    <a:ext cx="38" cy="6"/>
                  </a:xfrm>
                  <a:custGeom>
                    <a:avLst/>
                    <a:gdLst>
                      <a:gd name="T0" fmla="*/ 0 w 38"/>
                      <a:gd name="T1" fmla="*/ 0 h 6"/>
                      <a:gd name="T2" fmla="*/ 0 w 38"/>
                      <a:gd name="T3" fmla="*/ 0 h 6"/>
                      <a:gd name="T4" fmla="*/ 12 w 38"/>
                      <a:gd name="T5" fmla="*/ 2 h 6"/>
                      <a:gd name="T6" fmla="*/ 24 w 38"/>
                      <a:gd name="T7" fmla="*/ 2 h 6"/>
                      <a:gd name="T8" fmla="*/ 38 w 38"/>
                      <a:gd name="T9" fmla="*/ 0 h 6"/>
                      <a:gd name="T10" fmla="*/ 38 w 38"/>
                      <a:gd name="T11" fmla="*/ 0 h 6"/>
                      <a:gd name="T12" fmla="*/ 34 w 38"/>
                      <a:gd name="T13" fmla="*/ 2 h 6"/>
                      <a:gd name="T14" fmla="*/ 22 w 38"/>
                      <a:gd name="T15" fmla="*/ 6 h 6"/>
                      <a:gd name="T16" fmla="*/ 22 w 38"/>
                      <a:gd name="T17" fmla="*/ 6 h 6"/>
                      <a:gd name="T18" fmla="*/ 14 w 38"/>
                      <a:gd name="T19" fmla="*/ 6 h 6"/>
                      <a:gd name="T20" fmla="*/ 6 w 38"/>
                      <a:gd name="T21" fmla="*/ 4 h 6"/>
                      <a:gd name="T22" fmla="*/ 0 w 38"/>
                      <a:gd name="T23" fmla="*/ 0 h 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38"/>
                      <a:gd name="T37" fmla="*/ 0 h 6"/>
                      <a:gd name="T38" fmla="*/ 38 w 38"/>
                      <a:gd name="T39" fmla="*/ 6 h 6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38" h="6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2" y="2"/>
                        </a:lnTo>
                        <a:lnTo>
                          <a:pt x="24" y="2"/>
                        </a:lnTo>
                        <a:lnTo>
                          <a:pt x="38" y="0"/>
                        </a:lnTo>
                        <a:lnTo>
                          <a:pt x="34" y="2"/>
                        </a:lnTo>
                        <a:lnTo>
                          <a:pt x="22" y="6"/>
                        </a:lnTo>
                        <a:lnTo>
                          <a:pt x="14" y="6"/>
                        </a:lnTo>
                        <a:lnTo>
                          <a:pt x="6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96E4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65" name="Freeform 485"/>
                  <p:cNvSpPr>
                    <a:spLocks/>
                  </p:cNvSpPr>
                  <p:nvPr/>
                </p:nvSpPr>
                <p:spPr bwMode="auto">
                  <a:xfrm>
                    <a:off x="2142" y="3350"/>
                    <a:ext cx="38" cy="6"/>
                  </a:xfrm>
                  <a:custGeom>
                    <a:avLst/>
                    <a:gdLst>
                      <a:gd name="T0" fmla="*/ 0 w 38"/>
                      <a:gd name="T1" fmla="*/ 0 h 6"/>
                      <a:gd name="T2" fmla="*/ 0 w 38"/>
                      <a:gd name="T3" fmla="*/ 0 h 6"/>
                      <a:gd name="T4" fmla="*/ 12 w 38"/>
                      <a:gd name="T5" fmla="*/ 2 h 6"/>
                      <a:gd name="T6" fmla="*/ 24 w 38"/>
                      <a:gd name="T7" fmla="*/ 2 h 6"/>
                      <a:gd name="T8" fmla="*/ 38 w 38"/>
                      <a:gd name="T9" fmla="*/ 0 h 6"/>
                      <a:gd name="T10" fmla="*/ 38 w 38"/>
                      <a:gd name="T11" fmla="*/ 0 h 6"/>
                      <a:gd name="T12" fmla="*/ 34 w 38"/>
                      <a:gd name="T13" fmla="*/ 2 h 6"/>
                      <a:gd name="T14" fmla="*/ 22 w 38"/>
                      <a:gd name="T15" fmla="*/ 6 h 6"/>
                      <a:gd name="T16" fmla="*/ 22 w 38"/>
                      <a:gd name="T17" fmla="*/ 6 h 6"/>
                      <a:gd name="T18" fmla="*/ 14 w 38"/>
                      <a:gd name="T19" fmla="*/ 6 h 6"/>
                      <a:gd name="T20" fmla="*/ 6 w 38"/>
                      <a:gd name="T21" fmla="*/ 4 h 6"/>
                      <a:gd name="T22" fmla="*/ 0 w 38"/>
                      <a:gd name="T23" fmla="*/ 0 h 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38"/>
                      <a:gd name="T37" fmla="*/ 0 h 6"/>
                      <a:gd name="T38" fmla="*/ 38 w 38"/>
                      <a:gd name="T39" fmla="*/ 6 h 6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38" h="6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2" y="2"/>
                        </a:lnTo>
                        <a:lnTo>
                          <a:pt x="24" y="2"/>
                        </a:lnTo>
                        <a:lnTo>
                          <a:pt x="38" y="0"/>
                        </a:lnTo>
                        <a:lnTo>
                          <a:pt x="34" y="2"/>
                        </a:lnTo>
                        <a:lnTo>
                          <a:pt x="22" y="6"/>
                        </a:lnTo>
                        <a:lnTo>
                          <a:pt x="14" y="6"/>
                        </a:lnTo>
                        <a:lnTo>
                          <a:pt x="6" y="4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66" name="Freeform 486"/>
                  <p:cNvSpPr>
                    <a:spLocks/>
                  </p:cNvSpPr>
                  <p:nvPr/>
                </p:nvSpPr>
                <p:spPr bwMode="auto">
                  <a:xfrm>
                    <a:off x="1600" y="3380"/>
                    <a:ext cx="692" cy="878"/>
                  </a:xfrm>
                  <a:custGeom>
                    <a:avLst/>
                    <a:gdLst>
                      <a:gd name="T0" fmla="*/ 248 w 692"/>
                      <a:gd name="T1" fmla="*/ 878 h 878"/>
                      <a:gd name="T2" fmla="*/ 156 w 692"/>
                      <a:gd name="T3" fmla="*/ 578 h 878"/>
                      <a:gd name="T4" fmla="*/ 76 w 692"/>
                      <a:gd name="T5" fmla="*/ 352 h 878"/>
                      <a:gd name="T6" fmla="*/ 20 w 692"/>
                      <a:gd name="T7" fmla="*/ 210 h 878"/>
                      <a:gd name="T8" fmla="*/ 0 w 692"/>
                      <a:gd name="T9" fmla="*/ 162 h 878"/>
                      <a:gd name="T10" fmla="*/ 30 w 692"/>
                      <a:gd name="T11" fmla="*/ 138 h 878"/>
                      <a:gd name="T12" fmla="*/ 68 w 692"/>
                      <a:gd name="T13" fmla="*/ 116 h 878"/>
                      <a:gd name="T14" fmla="*/ 154 w 692"/>
                      <a:gd name="T15" fmla="*/ 80 h 878"/>
                      <a:gd name="T16" fmla="*/ 230 w 692"/>
                      <a:gd name="T17" fmla="*/ 58 h 878"/>
                      <a:gd name="T18" fmla="*/ 262 w 692"/>
                      <a:gd name="T19" fmla="*/ 50 h 878"/>
                      <a:gd name="T20" fmla="*/ 318 w 692"/>
                      <a:gd name="T21" fmla="*/ 14 h 878"/>
                      <a:gd name="T22" fmla="*/ 334 w 692"/>
                      <a:gd name="T23" fmla="*/ 0 h 878"/>
                      <a:gd name="T24" fmla="*/ 342 w 692"/>
                      <a:gd name="T25" fmla="*/ 52 h 878"/>
                      <a:gd name="T26" fmla="*/ 354 w 692"/>
                      <a:gd name="T27" fmla="*/ 96 h 878"/>
                      <a:gd name="T28" fmla="*/ 374 w 692"/>
                      <a:gd name="T29" fmla="*/ 140 h 878"/>
                      <a:gd name="T30" fmla="*/ 388 w 692"/>
                      <a:gd name="T31" fmla="*/ 166 h 878"/>
                      <a:gd name="T32" fmla="*/ 424 w 692"/>
                      <a:gd name="T33" fmla="*/ 252 h 878"/>
                      <a:gd name="T34" fmla="*/ 472 w 692"/>
                      <a:gd name="T35" fmla="*/ 388 h 878"/>
                      <a:gd name="T36" fmla="*/ 484 w 692"/>
                      <a:gd name="T37" fmla="*/ 426 h 878"/>
                      <a:gd name="T38" fmla="*/ 496 w 692"/>
                      <a:gd name="T39" fmla="*/ 382 h 878"/>
                      <a:gd name="T40" fmla="*/ 514 w 692"/>
                      <a:gd name="T41" fmla="*/ 266 h 878"/>
                      <a:gd name="T42" fmla="*/ 526 w 692"/>
                      <a:gd name="T43" fmla="*/ 104 h 878"/>
                      <a:gd name="T44" fmla="*/ 526 w 692"/>
                      <a:gd name="T45" fmla="*/ 60 h 878"/>
                      <a:gd name="T46" fmla="*/ 550 w 692"/>
                      <a:gd name="T47" fmla="*/ 82 h 878"/>
                      <a:gd name="T48" fmla="*/ 588 w 692"/>
                      <a:gd name="T49" fmla="*/ 108 h 878"/>
                      <a:gd name="T50" fmla="*/ 688 w 692"/>
                      <a:gd name="T51" fmla="*/ 142 h 878"/>
                      <a:gd name="T52" fmla="*/ 690 w 692"/>
                      <a:gd name="T53" fmla="*/ 154 h 878"/>
                      <a:gd name="T54" fmla="*/ 690 w 692"/>
                      <a:gd name="T55" fmla="*/ 212 h 878"/>
                      <a:gd name="T56" fmla="*/ 674 w 692"/>
                      <a:gd name="T57" fmla="*/ 336 h 878"/>
                      <a:gd name="T58" fmla="*/ 660 w 692"/>
                      <a:gd name="T59" fmla="*/ 492 h 878"/>
                      <a:gd name="T60" fmla="*/ 654 w 692"/>
                      <a:gd name="T61" fmla="*/ 620 h 878"/>
                      <a:gd name="T62" fmla="*/ 656 w 692"/>
                      <a:gd name="T63" fmla="*/ 664 h 878"/>
                      <a:gd name="T64" fmla="*/ 662 w 692"/>
                      <a:gd name="T65" fmla="*/ 828 h 878"/>
                      <a:gd name="T66" fmla="*/ 668 w 692"/>
                      <a:gd name="T67" fmla="*/ 876 h 878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692"/>
                      <a:gd name="T103" fmla="*/ 0 h 878"/>
                      <a:gd name="T104" fmla="*/ 692 w 692"/>
                      <a:gd name="T105" fmla="*/ 878 h 878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692" h="878">
                        <a:moveTo>
                          <a:pt x="248" y="878"/>
                        </a:moveTo>
                        <a:lnTo>
                          <a:pt x="248" y="878"/>
                        </a:lnTo>
                        <a:lnTo>
                          <a:pt x="202" y="718"/>
                        </a:lnTo>
                        <a:lnTo>
                          <a:pt x="156" y="578"/>
                        </a:lnTo>
                        <a:lnTo>
                          <a:pt x="114" y="454"/>
                        </a:lnTo>
                        <a:lnTo>
                          <a:pt x="76" y="352"/>
                        </a:lnTo>
                        <a:lnTo>
                          <a:pt x="46" y="270"/>
                        </a:lnTo>
                        <a:lnTo>
                          <a:pt x="20" y="210"/>
                        </a:lnTo>
                        <a:lnTo>
                          <a:pt x="0" y="162"/>
                        </a:lnTo>
                        <a:lnTo>
                          <a:pt x="14" y="148"/>
                        </a:lnTo>
                        <a:lnTo>
                          <a:pt x="30" y="138"/>
                        </a:lnTo>
                        <a:lnTo>
                          <a:pt x="48" y="126"/>
                        </a:lnTo>
                        <a:lnTo>
                          <a:pt x="68" y="116"/>
                        </a:lnTo>
                        <a:lnTo>
                          <a:pt x="110" y="96"/>
                        </a:lnTo>
                        <a:lnTo>
                          <a:pt x="154" y="80"/>
                        </a:lnTo>
                        <a:lnTo>
                          <a:pt x="196" y="68"/>
                        </a:lnTo>
                        <a:lnTo>
                          <a:pt x="230" y="58"/>
                        </a:lnTo>
                        <a:lnTo>
                          <a:pt x="262" y="50"/>
                        </a:lnTo>
                        <a:lnTo>
                          <a:pt x="296" y="28"/>
                        </a:lnTo>
                        <a:lnTo>
                          <a:pt x="318" y="14"/>
                        </a:lnTo>
                        <a:lnTo>
                          <a:pt x="334" y="0"/>
                        </a:lnTo>
                        <a:lnTo>
                          <a:pt x="336" y="16"/>
                        </a:lnTo>
                        <a:lnTo>
                          <a:pt x="342" y="52"/>
                        </a:lnTo>
                        <a:lnTo>
                          <a:pt x="346" y="74"/>
                        </a:lnTo>
                        <a:lnTo>
                          <a:pt x="354" y="96"/>
                        </a:lnTo>
                        <a:lnTo>
                          <a:pt x="362" y="118"/>
                        </a:lnTo>
                        <a:lnTo>
                          <a:pt x="374" y="140"/>
                        </a:lnTo>
                        <a:lnTo>
                          <a:pt x="388" y="166"/>
                        </a:lnTo>
                        <a:lnTo>
                          <a:pt x="406" y="206"/>
                        </a:lnTo>
                        <a:lnTo>
                          <a:pt x="424" y="252"/>
                        </a:lnTo>
                        <a:lnTo>
                          <a:pt x="442" y="302"/>
                        </a:lnTo>
                        <a:lnTo>
                          <a:pt x="472" y="388"/>
                        </a:lnTo>
                        <a:lnTo>
                          <a:pt x="484" y="426"/>
                        </a:lnTo>
                        <a:lnTo>
                          <a:pt x="490" y="406"/>
                        </a:lnTo>
                        <a:lnTo>
                          <a:pt x="496" y="382"/>
                        </a:lnTo>
                        <a:lnTo>
                          <a:pt x="506" y="326"/>
                        </a:lnTo>
                        <a:lnTo>
                          <a:pt x="514" y="266"/>
                        </a:lnTo>
                        <a:lnTo>
                          <a:pt x="520" y="206"/>
                        </a:lnTo>
                        <a:lnTo>
                          <a:pt x="526" y="104"/>
                        </a:lnTo>
                        <a:lnTo>
                          <a:pt x="526" y="60"/>
                        </a:lnTo>
                        <a:lnTo>
                          <a:pt x="538" y="72"/>
                        </a:lnTo>
                        <a:lnTo>
                          <a:pt x="550" y="82"/>
                        </a:lnTo>
                        <a:lnTo>
                          <a:pt x="572" y="98"/>
                        </a:lnTo>
                        <a:lnTo>
                          <a:pt x="588" y="108"/>
                        </a:lnTo>
                        <a:lnTo>
                          <a:pt x="596" y="112"/>
                        </a:lnTo>
                        <a:lnTo>
                          <a:pt x="688" y="142"/>
                        </a:lnTo>
                        <a:lnTo>
                          <a:pt x="690" y="154"/>
                        </a:lnTo>
                        <a:lnTo>
                          <a:pt x="692" y="170"/>
                        </a:lnTo>
                        <a:lnTo>
                          <a:pt x="690" y="212"/>
                        </a:lnTo>
                        <a:lnTo>
                          <a:pt x="684" y="268"/>
                        </a:lnTo>
                        <a:lnTo>
                          <a:pt x="674" y="336"/>
                        </a:lnTo>
                        <a:lnTo>
                          <a:pt x="666" y="410"/>
                        </a:lnTo>
                        <a:lnTo>
                          <a:pt x="660" y="492"/>
                        </a:lnTo>
                        <a:lnTo>
                          <a:pt x="656" y="578"/>
                        </a:lnTo>
                        <a:lnTo>
                          <a:pt x="654" y="620"/>
                        </a:lnTo>
                        <a:lnTo>
                          <a:pt x="656" y="664"/>
                        </a:lnTo>
                        <a:lnTo>
                          <a:pt x="658" y="768"/>
                        </a:lnTo>
                        <a:lnTo>
                          <a:pt x="662" y="828"/>
                        </a:lnTo>
                        <a:lnTo>
                          <a:pt x="664" y="856"/>
                        </a:lnTo>
                        <a:lnTo>
                          <a:pt x="668" y="876"/>
                        </a:lnTo>
                        <a:lnTo>
                          <a:pt x="248" y="878"/>
                        </a:lnTo>
                        <a:close/>
                      </a:path>
                    </a:pathLst>
                  </a:custGeom>
                  <a:solidFill>
                    <a:srgbClr val="3A457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67" name="Freeform 487"/>
                  <p:cNvSpPr>
                    <a:spLocks/>
                  </p:cNvSpPr>
                  <p:nvPr/>
                </p:nvSpPr>
                <p:spPr bwMode="auto">
                  <a:xfrm>
                    <a:off x="2058" y="3628"/>
                    <a:ext cx="72" cy="586"/>
                  </a:xfrm>
                  <a:custGeom>
                    <a:avLst/>
                    <a:gdLst>
                      <a:gd name="T0" fmla="*/ 0 w 72"/>
                      <a:gd name="T1" fmla="*/ 2 h 586"/>
                      <a:gd name="T2" fmla="*/ 0 w 72"/>
                      <a:gd name="T3" fmla="*/ 2 h 586"/>
                      <a:gd name="T4" fmla="*/ 2 w 72"/>
                      <a:gd name="T5" fmla="*/ 18 h 586"/>
                      <a:gd name="T6" fmla="*/ 10 w 72"/>
                      <a:gd name="T7" fmla="*/ 62 h 586"/>
                      <a:gd name="T8" fmla="*/ 16 w 72"/>
                      <a:gd name="T9" fmla="*/ 94 h 586"/>
                      <a:gd name="T10" fmla="*/ 18 w 72"/>
                      <a:gd name="T11" fmla="*/ 132 h 586"/>
                      <a:gd name="T12" fmla="*/ 22 w 72"/>
                      <a:gd name="T13" fmla="*/ 176 h 586"/>
                      <a:gd name="T14" fmla="*/ 24 w 72"/>
                      <a:gd name="T15" fmla="*/ 224 h 586"/>
                      <a:gd name="T16" fmla="*/ 24 w 72"/>
                      <a:gd name="T17" fmla="*/ 224 h 586"/>
                      <a:gd name="T18" fmla="*/ 26 w 72"/>
                      <a:gd name="T19" fmla="*/ 318 h 586"/>
                      <a:gd name="T20" fmla="*/ 28 w 72"/>
                      <a:gd name="T21" fmla="*/ 364 h 586"/>
                      <a:gd name="T22" fmla="*/ 32 w 72"/>
                      <a:gd name="T23" fmla="*/ 412 h 586"/>
                      <a:gd name="T24" fmla="*/ 36 w 72"/>
                      <a:gd name="T25" fmla="*/ 458 h 586"/>
                      <a:gd name="T26" fmla="*/ 44 w 72"/>
                      <a:gd name="T27" fmla="*/ 502 h 586"/>
                      <a:gd name="T28" fmla="*/ 54 w 72"/>
                      <a:gd name="T29" fmla="*/ 546 h 586"/>
                      <a:gd name="T30" fmla="*/ 66 w 72"/>
                      <a:gd name="T31" fmla="*/ 586 h 586"/>
                      <a:gd name="T32" fmla="*/ 72 w 72"/>
                      <a:gd name="T33" fmla="*/ 584 h 586"/>
                      <a:gd name="T34" fmla="*/ 72 w 72"/>
                      <a:gd name="T35" fmla="*/ 584 h 586"/>
                      <a:gd name="T36" fmla="*/ 62 w 72"/>
                      <a:gd name="T37" fmla="*/ 544 h 586"/>
                      <a:gd name="T38" fmla="*/ 52 w 72"/>
                      <a:gd name="T39" fmla="*/ 502 h 586"/>
                      <a:gd name="T40" fmla="*/ 44 w 72"/>
                      <a:gd name="T41" fmla="*/ 456 h 586"/>
                      <a:gd name="T42" fmla="*/ 40 w 72"/>
                      <a:gd name="T43" fmla="*/ 410 h 586"/>
                      <a:gd name="T44" fmla="*/ 36 w 72"/>
                      <a:gd name="T45" fmla="*/ 364 h 586"/>
                      <a:gd name="T46" fmla="*/ 34 w 72"/>
                      <a:gd name="T47" fmla="*/ 318 h 586"/>
                      <a:gd name="T48" fmla="*/ 32 w 72"/>
                      <a:gd name="T49" fmla="*/ 224 h 586"/>
                      <a:gd name="T50" fmla="*/ 32 w 72"/>
                      <a:gd name="T51" fmla="*/ 224 h 586"/>
                      <a:gd name="T52" fmla="*/ 30 w 72"/>
                      <a:gd name="T53" fmla="*/ 176 h 586"/>
                      <a:gd name="T54" fmla="*/ 26 w 72"/>
                      <a:gd name="T55" fmla="*/ 132 h 586"/>
                      <a:gd name="T56" fmla="*/ 22 w 72"/>
                      <a:gd name="T57" fmla="*/ 92 h 586"/>
                      <a:gd name="T58" fmla="*/ 18 w 72"/>
                      <a:gd name="T59" fmla="*/ 60 h 586"/>
                      <a:gd name="T60" fmla="*/ 10 w 72"/>
                      <a:gd name="T61" fmla="*/ 16 h 586"/>
                      <a:gd name="T62" fmla="*/ 6 w 72"/>
                      <a:gd name="T63" fmla="*/ 0 h 586"/>
                      <a:gd name="T64" fmla="*/ 0 w 72"/>
                      <a:gd name="T65" fmla="*/ 2 h 58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72"/>
                      <a:gd name="T100" fmla="*/ 0 h 586"/>
                      <a:gd name="T101" fmla="*/ 72 w 72"/>
                      <a:gd name="T102" fmla="*/ 586 h 586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72" h="586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2" y="18"/>
                        </a:lnTo>
                        <a:lnTo>
                          <a:pt x="10" y="62"/>
                        </a:lnTo>
                        <a:lnTo>
                          <a:pt x="16" y="94"/>
                        </a:lnTo>
                        <a:lnTo>
                          <a:pt x="18" y="132"/>
                        </a:lnTo>
                        <a:lnTo>
                          <a:pt x="22" y="176"/>
                        </a:lnTo>
                        <a:lnTo>
                          <a:pt x="24" y="224"/>
                        </a:lnTo>
                        <a:lnTo>
                          <a:pt x="26" y="318"/>
                        </a:lnTo>
                        <a:lnTo>
                          <a:pt x="28" y="364"/>
                        </a:lnTo>
                        <a:lnTo>
                          <a:pt x="32" y="412"/>
                        </a:lnTo>
                        <a:lnTo>
                          <a:pt x="36" y="458"/>
                        </a:lnTo>
                        <a:lnTo>
                          <a:pt x="44" y="502"/>
                        </a:lnTo>
                        <a:lnTo>
                          <a:pt x="54" y="546"/>
                        </a:lnTo>
                        <a:lnTo>
                          <a:pt x="66" y="586"/>
                        </a:lnTo>
                        <a:lnTo>
                          <a:pt x="72" y="584"/>
                        </a:lnTo>
                        <a:lnTo>
                          <a:pt x="62" y="544"/>
                        </a:lnTo>
                        <a:lnTo>
                          <a:pt x="52" y="502"/>
                        </a:lnTo>
                        <a:lnTo>
                          <a:pt x="44" y="456"/>
                        </a:lnTo>
                        <a:lnTo>
                          <a:pt x="40" y="410"/>
                        </a:lnTo>
                        <a:lnTo>
                          <a:pt x="36" y="364"/>
                        </a:lnTo>
                        <a:lnTo>
                          <a:pt x="34" y="318"/>
                        </a:lnTo>
                        <a:lnTo>
                          <a:pt x="32" y="224"/>
                        </a:lnTo>
                        <a:lnTo>
                          <a:pt x="30" y="176"/>
                        </a:lnTo>
                        <a:lnTo>
                          <a:pt x="26" y="132"/>
                        </a:lnTo>
                        <a:lnTo>
                          <a:pt x="22" y="92"/>
                        </a:lnTo>
                        <a:lnTo>
                          <a:pt x="18" y="60"/>
                        </a:lnTo>
                        <a:lnTo>
                          <a:pt x="10" y="16"/>
                        </a:lnTo>
                        <a:lnTo>
                          <a:pt x="6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1E2D66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68" name="Freeform 488"/>
                  <p:cNvSpPr>
                    <a:spLocks/>
                  </p:cNvSpPr>
                  <p:nvPr/>
                </p:nvSpPr>
                <p:spPr bwMode="auto">
                  <a:xfrm>
                    <a:off x="2032" y="3652"/>
                    <a:ext cx="426" cy="440"/>
                  </a:xfrm>
                  <a:custGeom>
                    <a:avLst/>
                    <a:gdLst>
                      <a:gd name="T0" fmla="*/ 226 w 426"/>
                      <a:gd name="T1" fmla="*/ 0 h 440"/>
                      <a:gd name="T2" fmla="*/ 226 w 426"/>
                      <a:gd name="T3" fmla="*/ 0 h 440"/>
                      <a:gd name="T4" fmla="*/ 218 w 426"/>
                      <a:gd name="T5" fmla="*/ 8 h 440"/>
                      <a:gd name="T6" fmla="*/ 198 w 426"/>
                      <a:gd name="T7" fmla="*/ 28 h 440"/>
                      <a:gd name="T8" fmla="*/ 186 w 426"/>
                      <a:gd name="T9" fmla="*/ 42 h 440"/>
                      <a:gd name="T10" fmla="*/ 174 w 426"/>
                      <a:gd name="T11" fmla="*/ 60 h 440"/>
                      <a:gd name="T12" fmla="*/ 164 w 426"/>
                      <a:gd name="T13" fmla="*/ 80 h 440"/>
                      <a:gd name="T14" fmla="*/ 156 w 426"/>
                      <a:gd name="T15" fmla="*/ 102 h 440"/>
                      <a:gd name="T16" fmla="*/ 156 w 426"/>
                      <a:gd name="T17" fmla="*/ 102 h 440"/>
                      <a:gd name="T18" fmla="*/ 148 w 426"/>
                      <a:gd name="T19" fmla="*/ 144 h 440"/>
                      <a:gd name="T20" fmla="*/ 138 w 426"/>
                      <a:gd name="T21" fmla="*/ 188 h 440"/>
                      <a:gd name="T22" fmla="*/ 128 w 426"/>
                      <a:gd name="T23" fmla="*/ 234 h 440"/>
                      <a:gd name="T24" fmla="*/ 114 w 426"/>
                      <a:gd name="T25" fmla="*/ 280 h 440"/>
                      <a:gd name="T26" fmla="*/ 106 w 426"/>
                      <a:gd name="T27" fmla="*/ 302 h 440"/>
                      <a:gd name="T28" fmla="*/ 96 w 426"/>
                      <a:gd name="T29" fmla="*/ 322 h 440"/>
                      <a:gd name="T30" fmla="*/ 84 w 426"/>
                      <a:gd name="T31" fmla="*/ 342 h 440"/>
                      <a:gd name="T32" fmla="*/ 72 w 426"/>
                      <a:gd name="T33" fmla="*/ 360 h 440"/>
                      <a:gd name="T34" fmla="*/ 58 w 426"/>
                      <a:gd name="T35" fmla="*/ 378 h 440"/>
                      <a:gd name="T36" fmla="*/ 40 w 426"/>
                      <a:gd name="T37" fmla="*/ 392 h 440"/>
                      <a:gd name="T38" fmla="*/ 22 w 426"/>
                      <a:gd name="T39" fmla="*/ 404 h 440"/>
                      <a:gd name="T40" fmla="*/ 0 w 426"/>
                      <a:gd name="T41" fmla="*/ 416 h 440"/>
                      <a:gd name="T42" fmla="*/ 0 w 426"/>
                      <a:gd name="T43" fmla="*/ 416 h 440"/>
                      <a:gd name="T44" fmla="*/ 6 w 426"/>
                      <a:gd name="T45" fmla="*/ 418 h 440"/>
                      <a:gd name="T46" fmla="*/ 24 w 426"/>
                      <a:gd name="T47" fmla="*/ 426 h 440"/>
                      <a:gd name="T48" fmla="*/ 36 w 426"/>
                      <a:gd name="T49" fmla="*/ 430 h 440"/>
                      <a:gd name="T50" fmla="*/ 52 w 426"/>
                      <a:gd name="T51" fmla="*/ 434 h 440"/>
                      <a:gd name="T52" fmla="*/ 72 w 426"/>
                      <a:gd name="T53" fmla="*/ 438 h 440"/>
                      <a:gd name="T54" fmla="*/ 92 w 426"/>
                      <a:gd name="T55" fmla="*/ 440 h 440"/>
                      <a:gd name="T56" fmla="*/ 118 w 426"/>
                      <a:gd name="T57" fmla="*/ 440 h 440"/>
                      <a:gd name="T58" fmla="*/ 144 w 426"/>
                      <a:gd name="T59" fmla="*/ 438 h 440"/>
                      <a:gd name="T60" fmla="*/ 176 w 426"/>
                      <a:gd name="T61" fmla="*/ 432 h 440"/>
                      <a:gd name="T62" fmla="*/ 208 w 426"/>
                      <a:gd name="T63" fmla="*/ 424 h 440"/>
                      <a:gd name="T64" fmla="*/ 244 w 426"/>
                      <a:gd name="T65" fmla="*/ 412 h 440"/>
                      <a:gd name="T66" fmla="*/ 284 w 426"/>
                      <a:gd name="T67" fmla="*/ 396 h 440"/>
                      <a:gd name="T68" fmla="*/ 326 w 426"/>
                      <a:gd name="T69" fmla="*/ 376 h 440"/>
                      <a:gd name="T70" fmla="*/ 370 w 426"/>
                      <a:gd name="T71" fmla="*/ 350 h 440"/>
                      <a:gd name="T72" fmla="*/ 426 w 426"/>
                      <a:gd name="T73" fmla="*/ 18 h 440"/>
                      <a:gd name="T74" fmla="*/ 226 w 426"/>
                      <a:gd name="T75" fmla="*/ 0 h 440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w 426"/>
                      <a:gd name="T115" fmla="*/ 0 h 440"/>
                      <a:gd name="T116" fmla="*/ 426 w 426"/>
                      <a:gd name="T117" fmla="*/ 440 h 440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T114" t="T115" r="T116" b="T117"/>
                    <a:pathLst>
                      <a:path w="426" h="440">
                        <a:moveTo>
                          <a:pt x="226" y="0"/>
                        </a:moveTo>
                        <a:lnTo>
                          <a:pt x="226" y="0"/>
                        </a:lnTo>
                        <a:lnTo>
                          <a:pt x="218" y="8"/>
                        </a:lnTo>
                        <a:lnTo>
                          <a:pt x="198" y="28"/>
                        </a:lnTo>
                        <a:lnTo>
                          <a:pt x="186" y="42"/>
                        </a:lnTo>
                        <a:lnTo>
                          <a:pt x="174" y="60"/>
                        </a:lnTo>
                        <a:lnTo>
                          <a:pt x="164" y="80"/>
                        </a:lnTo>
                        <a:lnTo>
                          <a:pt x="156" y="102"/>
                        </a:lnTo>
                        <a:lnTo>
                          <a:pt x="148" y="144"/>
                        </a:lnTo>
                        <a:lnTo>
                          <a:pt x="138" y="188"/>
                        </a:lnTo>
                        <a:lnTo>
                          <a:pt x="128" y="234"/>
                        </a:lnTo>
                        <a:lnTo>
                          <a:pt x="114" y="280"/>
                        </a:lnTo>
                        <a:lnTo>
                          <a:pt x="106" y="302"/>
                        </a:lnTo>
                        <a:lnTo>
                          <a:pt x="96" y="322"/>
                        </a:lnTo>
                        <a:lnTo>
                          <a:pt x="84" y="342"/>
                        </a:lnTo>
                        <a:lnTo>
                          <a:pt x="72" y="360"/>
                        </a:lnTo>
                        <a:lnTo>
                          <a:pt x="58" y="378"/>
                        </a:lnTo>
                        <a:lnTo>
                          <a:pt x="40" y="392"/>
                        </a:lnTo>
                        <a:lnTo>
                          <a:pt x="22" y="404"/>
                        </a:lnTo>
                        <a:lnTo>
                          <a:pt x="0" y="416"/>
                        </a:lnTo>
                        <a:lnTo>
                          <a:pt x="6" y="418"/>
                        </a:lnTo>
                        <a:lnTo>
                          <a:pt x="24" y="426"/>
                        </a:lnTo>
                        <a:lnTo>
                          <a:pt x="36" y="430"/>
                        </a:lnTo>
                        <a:lnTo>
                          <a:pt x="52" y="434"/>
                        </a:lnTo>
                        <a:lnTo>
                          <a:pt x="72" y="438"/>
                        </a:lnTo>
                        <a:lnTo>
                          <a:pt x="92" y="440"/>
                        </a:lnTo>
                        <a:lnTo>
                          <a:pt x="118" y="440"/>
                        </a:lnTo>
                        <a:lnTo>
                          <a:pt x="144" y="438"/>
                        </a:lnTo>
                        <a:lnTo>
                          <a:pt x="176" y="432"/>
                        </a:lnTo>
                        <a:lnTo>
                          <a:pt x="208" y="424"/>
                        </a:lnTo>
                        <a:lnTo>
                          <a:pt x="244" y="412"/>
                        </a:lnTo>
                        <a:lnTo>
                          <a:pt x="284" y="396"/>
                        </a:lnTo>
                        <a:lnTo>
                          <a:pt x="326" y="376"/>
                        </a:lnTo>
                        <a:lnTo>
                          <a:pt x="370" y="350"/>
                        </a:lnTo>
                        <a:lnTo>
                          <a:pt x="426" y="18"/>
                        </a:lnTo>
                        <a:lnTo>
                          <a:pt x="226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69" name="Freeform 489"/>
                  <p:cNvSpPr>
                    <a:spLocks/>
                  </p:cNvSpPr>
                  <p:nvPr/>
                </p:nvSpPr>
                <p:spPr bwMode="auto">
                  <a:xfrm>
                    <a:off x="1792" y="3614"/>
                    <a:ext cx="150" cy="78"/>
                  </a:xfrm>
                  <a:custGeom>
                    <a:avLst/>
                    <a:gdLst>
                      <a:gd name="T0" fmla="*/ 140 w 150"/>
                      <a:gd name="T1" fmla="*/ 0 h 78"/>
                      <a:gd name="T2" fmla="*/ 150 w 150"/>
                      <a:gd name="T3" fmla="*/ 64 h 78"/>
                      <a:gd name="T4" fmla="*/ 14 w 150"/>
                      <a:gd name="T5" fmla="*/ 78 h 78"/>
                      <a:gd name="T6" fmla="*/ 0 w 150"/>
                      <a:gd name="T7" fmla="*/ 2 h 78"/>
                      <a:gd name="T8" fmla="*/ 140 w 150"/>
                      <a:gd name="T9" fmla="*/ 0 h 7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50"/>
                      <a:gd name="T16" fmla="*/ 0 h 78"/>
                      <a:gd name="T17" fmla="*/ 150 w 150"/>
                      <a:gd name="T18" fmla="*/ 78 h 7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50" h="78">
                        <a:moveTo>
                          <a:pt x="140" y="0"/>
                        </a:moveTo>
                        <a:lnTo>
                          <a:pt x="150" y="64"/>
                        </a:lnTo>
                        <a:lnTo>
                          <a:pt x="14" y="78"/>
                        </a:lnTo>
                        <a:lnTo>
                          <a:pt x="0" y="2"/>
                        </a:lnTo>
                        <a:lnTo>
                          <a:pt x="140" y="0"/>
                        </a:lnTo>
                        <a:close/>
                      </a:path>
                    </a:pathLst>
                  </a:custGeom>
                  <a:solidFill>
                    <a:srgbClr val="D0CEE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70" name="Freeform 490"/>
                  <p:cNvSpPr>
                    <a:spLocks/>
                  </p:cNvSpPr>
                  <p:nvPr/>
                </p:nvSpPr>
                <p:spPr bwMode="auto">
                  <a:xfrm>
                    <a:off x="2162" y="3618"/>
                    <a:ext cx="96" cy="52"/>
                  </a:xfrm>
                  <a:custGeom>
                    <a:avLst/>
                    <a:gdLst>
                      <a:gd name="T0" fmla="*/ 0 w 96"/>
                      <a:gd name="T1" fmla="*/ 2 h 52"/>
                      <a:gd name="T2" fmla="*/ 6 w 96"/>
                      <a:gd name="T3" fmla="*/ 44 h 52"/>
                      <a:gd name="T4" fmla="*/ 96 w 96"/>
                      <a:gd name="T5" fmla="*/ 52 h 52"/>
                      <a:gd name="T6" fmla="*/ 90 w 96"/>
                      <a:gd name="T7" fmla="*/ 0 h 52"/>
                      <a:gd name="T8" fmla="*/ 0 w 96"/>
                      <a:gd name="T9" fmla="*/ 2 h 5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6"/>
                      <a:gd name="T16" fmla="*/ 0 h 52"/>
                      <a:gd name="T17" fmla="*/ 96 w 96"/>
                      <a:gd name="T18" fmla="*/ 52 h 5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6" h="52">
                        <a:moveTo>
                          <a:pt x="0" y="2"/>
                        </a:moveTo>
                        <a:lnTo>
                          <a:pt x="6" y="44"/>
                        </a:lnTo>
                        <a:lnTo>
                          <a:pt x="96" y="52"/>
                        </a:lnTo>
                        <a:lnTo>
                          <a:pt x="9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D0CEE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71" name="Freeform 491"/>
                  <p:cNvSpPr>
                    <a:spLocks noEditPoints="1"/>
                  </p:cNvSpPr>
                  <p:nvPr/>
                </p:nvSpPr>
                <p:spPr bwMode="auto">
                  <a:xfrm>
                    <a:off x="2030" y="3646"/>
                    <a:ext cx="16" cy="16"/>
                  </a:xfrm>
                  <a:custGeom>
                    <a:avLst/>
                    <a:gdLst>
                      <a:gd name="T0" fmla="*/ 6 w 16"/>
                      <a:gd name="T1" fmla="*/ 0 h 16"/>
                      <a:gd name="T2" fmla="*/ 6 w 16"/>
                      <a:gd name="T3" fmla="*/ 0 h 16"/>
                      <a:gd name="T4" fmla="*/ 4 w 16"/>
                      <a:gd name="T5" fmla="*/ 2 h 16"/>
                      <a:gd name="T6" fmla="*/ 2 w 16"/>
                      <a:gd name="T7" fmla="*/ 4 h 16"/>
                      <a:gd name="T8" fmla="*/ 0 w 16"/>
                      <a:gd name="T9" fmla="*/ 6 h 16"/>
                      <a:gd name="T10" fmla="*/ 0 w 16"/>
                      <a:gd name="T11" fmla="*/ 10 h 16"/>
                      <a:gd name="T12" fmla="*/ 0 w 16"/>
                      <a:gd name="T13" fmla="*/ 10 h 16"/>
                      <a:gd name="T14" fmla="*/ 2 w 16"/>
                      <a:gd name="T15" fmla="*/ 12 h 16"/>
                      <a:gd name="T16" fmla="*/ 4 w 16"/>
                      <a:gd name="T17" fmla="*/ 14 h 16"/>
                      <a:gd name="T18" fmla="*/ 8 w 16"/>
                      <a:gd name="T19" fmla="*/ 16 h 16"/>
                      <a:gd name="T20" fmla="*/ 10 w 16"/>
                      <a:gd name="T21" fmla="*/ 16 h 16"/>
                      <a:gd name="T22" fmla="*/ 10 w 16"/>
                      <a:gd name="T23" fmla="*/ 16 h 16"/>
                      <a:gd name="T24" fmla="*/ 14 w 16"/>
                      <a:gd name="T25" fmla="*/ 14 h 16"/>
                      <a:gd name="T26" fmla="*/ 16 w 16"/>
                      <a:gd name="T27" fmla="*/ 12 h 16"/>
                      <a:gd name="T28" fmla="*/ 16 w 16"/>
                      <a:gd name="T29" fmla="*/ 10 h 16"/>
                      <a:gd name="T30" fmla="*/ 16 w 16"/>
                      <a:gd name="T31" fmla="*/ 6 h 16"/>
                      <a:gd name="T32" fmla="*/ 16 w 16"/>
                      <a:gd name="T33" fmla="*/ 6 h 16"/>
                      <a:gd name="T34" fmla="*/ 16 w 16"/>
                      <a:gd name="T35" fmla="*/ 4 h 16"/>
                      <a:gd name="T36" fmla="*/ 12 w 16"/>
                      <a:gd name="T37" fmla="*/ 2 h 16"/>
                      <a:gd name="T38" fmla="*/ 10 w 16"/>
                      <a:gd name="T39" fmla="*/ 0 h 16"/>
                      <a:gd name="T40" fmla="*/ 6 w 16"/>
                      <a:gd name="T41" fmla="*/ 0 h 16"/>
                      <a:gd name="T42" fmla="*/ 16 w 16"/>
                      <a:gd name="T43" fmla="*/ 6 h 16"/>
                      <a:gd name="T44" fmla="*/ 16 w 16"/>
                      <a:gd name="T45" fmla="*/ 6 h 16"/>
                      <a:gd name="T46" fmla="*/ 14 w 16"/>
                      <a:gd name="T47" fmla="*/ 12 h 16"/>
                      <a:gd name="T48" fmla="*/ 10 w 16"/>
                      <a:gd name="T49" fmla="*/ 14 h 16"/>
                      <a:gd name="T50" fmla="*/ 10 w 16"/>
                      <a:gd name="T51" fmla="*/ 14 h 16"/>
                      <a:gd name="T52" fmla="*/ 6 w 16"/>
                      <a:gd name="T53" fmla="*/ 14 h 16"/>
                      <a:gd name="T54" fmla="*/ 2 w 16"/>
                      <a:gd name="T55" fmla="*/ 10 h 16"/>
                      <a:gd name="T56" fmla="*/ 2 w 16"/>
                      <a:gd name="T57" fmla="*/ 10 h 16"/>
                      <a:gd name="T58" fmla="*/ 4 w 16"/>
                      <a:gd name="T59" fmla="*/ 4 h 16"/>
                      <a:gd name="T60" fmla="*/ 8 w 16"/>
                      <a:gd name="T61" fmla="*/ 2 h 16"/>
                      <a:gd name="T62" fmla="*/ 8 w 16"/>
                      <a:gd name="T63" fmla="*/ 2 h 16"/>
                      <a:gd name="T64" fmla="*/ 12 w 16"/>
                      <a:gd name="T65" fmla="*/ 2 h 16"/>
                      <a:gd name="T66" fmla="*/ 16 w 16"/>
                      <a:gd name="T67" fmla="*/ 6 h 1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16"/>
                      <a:gd name="T103" fmla="*/ 0 h 16"/>
                      <a:gd name="T104" fmla="*/ 16 w 16"/>
                      <a:gd name="T105" fmla="*/ 16 h 16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16" h="16">
                        <a:moveTo>
                          <a:pt x="6" y="0"/>
                        </a:moveTo>
                        <a:lnTo>
                          <a:pt x="6" y="0"/>
                        </a:lnTo>
                        <a:lnTo>
                          <a:pt x="4" y="2"/>
                        </a:lnTo>
                        <a:lnTo>
                          <a:pt x="2" y="4"/>
                        </a:lnTo>
                        <a:lnTo>
                          <a:pt x="0" y="6"/>
                        </a:lnTo>
                        <a:lnTo>
                          <a:pt x="0" y="10"/>
                        </a:lnTo>
                        <a:lnTo>
                          <a:pt x="2" y="12"/>
                        </a:lnTo>
                        <a:lnTo>
                          <a:pt x="4" y="14"/>
                        </a:lnTo>
                        <a:lnTo>
                          <a:pt x="8" y="16"/>
                        </a:lnTo>
                        <a:lnTo>
                          <a:pt x="10" y="16"/>
                        </a:lnTo>
                        <a:lnTo>
                          <a:pt x="14" y="14"/>
                        </a:lnTo>
                        <a:lnTo>
                          <a:pt x="16" y="12"/>
                        </a:lnTo>
                        <a:lnTo>
                          <a:pt x="16" y="10"/>
                        </a:lnTo>
                        <a:lnTo>
                          <a:pt x="16" y="6"/>
                        </a:lnTo>
                        <a:lnTo>
                          <a:pt x="16" y="4"/>
                        </a:lnTo>
                        <a:lnTo>
                          <a:pt x="12" y="2"/>
                        </a:lnTo>
                        <a:lnTo>
                          <a:pt x="10" y="0"/>
                        </a:lnTo>
                        <a:lnTo>
                          <a:pt x="6" y="0"/>
                        </a:lnTo>
                        <a:close/>
                        <a:moveTo>
                          <a:pt x="16" y="6"/>
                        </a:moveTo>
                        <a:lnTo>
                          <a:pt x="16" y="6"/>
                        </a:lnTo>
                        <a:lnTo>
                          <a:pt x="14" y="12"/>
                        </a:lnTo>
                        <a:lnTo>
                          <a:pt x="10" y="14"/>
                        </a:lnTo>
                        <a:lnTo>
                          <a:pt x="6" y="14"/>
                        </a:lnTo>
                        <a:lnTo>
                          <a:pt x="2" y="10"/>
                        </a:lnTo>
                        <a:lnTo>
                          <a:pt x="4" y="4"/>
                        </a:lnTo>
                        <a:lnTo>
                          <a:pt x="8" y="2"/>
                        </a:lnTo>
                        <a:lnTo>
                          <a:pt x="12" y="2"/>
                        </a:lnTo>
                        <a:lnTo>
                          <a:pt x="16" y="6"/>
                        </a:lnTo>
                        <a:close/>
                      </a:path>
                    </a:pathLst>
                  </a:custGeom>
                  <a:solidFill>
                    <a:srgbClr val="9AB0C6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72" name="Freeform 492"/>
                  <p:cNvSpPr>
                    <a:spLocks/>
                  </p:cNvSpPr>
                  <p:nvPr/>
                </p:nvSpPr>
                <p:spPr bwMode="auto">
                  <a:xfrm>
                    <a:off x="2030" y="3646"/>
                    <a:ext cx="16" cy="16"/>
                  </a:xfrm>
                  <a:custGeom>
                    <a:avLst/>
                    <a:gdLst>
                      <a:gd name="T0" fmla="*/ 6 w 16"/>
                      <a:gd name="T1" fmla="*/ 0 h 16"/>
                      <a:gd name="T2" fmla="*/ 6 w 16"/>
                      <a:gd name="T3" fmla="*/ 0 h 16"/>
                      <a:gd name="T4" fmla="*/ 4 w 16"/>
                      <a:gd name="T5" fmla="*/ 2 h 16"/>
                      <a:gd name="T6" fmla="*/ 2 w 16"/>
                      <a:gd name="T7" fmla="*/ 4 h 16"/>
                      <a:gd name="T8" fmla="*/ 0 w 16"/>
                      <a:gd name="T9" fmla="*/ 6 h 16"/>
                      <a:gd name="T10" fmla="*/ 0 w 16"/>
                      <a:gd name="T11" fmla="*/ 10 h 16"/>
                      <a:gd name="T12" fmla="*/ 0 w 16"/>
                      <a:gd name="T13" fmla="*/ 10 h 16"/>
                      <a:gd name="T14" fmla="*/ 2 w 16"/>
                      <a:gd name="T15" fmla="*/ 12 h 16"/>
                      <a:gd name="T16" fmla="*/ 4 w 16"/>
                      <a:gd name="T17" fmla="*/ 14 h 16"/>
                      <a:gd name="T18" fmla="*/ 8 w 16"/>
                      <a:gd name="T19" fmla="*/ 16 h 16"/>
                      <a:gd name="T20" fmla="*/ 10 w 16"/>
                      <a:gd name="T21" fmla="*/ 16 h 16"/>
                      <a:gd name="T22" fmla="*/ 10 w 16"/>
                      <a:gd name="T23" fmla="*/ 16 h 16"/>
                      <a:gd name="T24" fmla="*/ 14 w 16"/>
                      <a:gd name="T25" fmla="*/ 14 h 16"/>
                      <a:gd name="T26" fmla="*/ 16 w 16"/>
                      <a:gd name="T27" fmla="*/ 12 h 16"/>
                      <a:gd name="T28" fmla="*/ 16 w 16"/>
                      <a:gd name="T29" fmla="*/ 10 h 16"/>
                      <a:gd name="T30" fmla="*/ 16 w 16"/>
                      <a:gd name="T31" fmla="*/ 6 h 16"/>
                      <a:gd name="T32" fmla="*/ 16 w 16"/>
                      <a:gd name="T33" fmla="*/ 6 h 16"/>
                      <a:gd name="T34" fmla="*/ 16 w 16"/>
                      <a:gd name="T35" fmla="*/ 4 h 16"/>
                      <a:gd name="T36" fmla="*/ 12 w 16"/>
                      <a:gd name="T37" fmla="*/ 2 h 16"/>
                      <a:gd name="T38" fmla="*/ 10 w 16"/>
                      <a:gd name="T39" fmla="*/ 0 h 16"/>
                      <a:gd name="T40" fmla="*/ 6 w 16"/>
                      <a:gd name="T41" fmla="*/ 0 h 1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6"/>
                      <a:gd name="T64" fmla="*/ 0 h 16"/>
                      <a:gd name="T65" fmla="*/ 16 w 16"/>
                      <a:gd name="T66" fmla="*/ 16 h 1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6" h="16">
                        <a:moveTo>
                          <a:pt x="6" y="0"/>
                        </a:moveTo>
                        <a:lnTo>
                          <a:pt x="6" y="0"/>
                        </a:lnTo>
                        <a:lnTo>
                          <a:pt x="4" y="2"/>
                        </a:lnTo>
                        <a:lnTo>
                          <a:pt x="2" y="4"/>
                        </a:lnTo>
                        <a:lnTo>
                          <a:pt x="0" y="6"/>
                        </a:lnTo>
                        <a:lnTo>
                          <a:pt x="0" y="10"/>
                        </a:lnTo>
                        <a:lnTo>
                          <a:pt x="2" y="12"/>
                        </a:lnTo>
                        <a:lnTo>
                          <a:pt x="4" y="14"/>
                        </a:lnTo>
                        <a:lnTo>
                          <a:pt x="8" y="16"/>
                        </a:lnTo>
                        <a:lnTo>
                          <a:pt x="10" y="16"/>
                        </a:lnTo>
                        <a:lnTo>
                          <a:pt x="14" y="14"/>
                        </a:lnTo>
                        <a:lnTo>
                          <a:pt x="16" y="12"/>
                        </a:lnTo>
                        <a:lnTo>
                          <a:pt x="16" y="10"/>
                        </a:lnTo>
                        <a:lnTo>
                          <a:pt x="16" y="6"/>
                        </a:lnTo>
                        <a:lnTo>
                          <a:pt x="16" y="4"/>
                        </a:lnTo>
                        <a:lnTo>
                          <a:pt x="12" y="2"/>
                        </a:lnTo>
                        <a:lnTo>
                          <a:pt x="10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73" name="Freeform 493"/>
                  <p:cNvSpPr>
                    <a:spLocks/>
                  </p:cNvSpPr>
                  <p:nvPr/>
                </p:nvSpPr>
                <p:spPr bwMode="auto">
                  <a:xfrm>
                    <a:off x="2032" y="3648"/>
                    <a:ext cx="14" cy="12"/>
                  </a:xfrm>
                  <a:custGeom>
                    <a:avLst/>
                    <a:gdLst>
                      <a:gd name="T0" fmla="*/ 14 w 14"/>
                      <a:gd name="T1" fmla="*/ 4 h 12"/>
                      <a:gd name="T2" fmla="*/ 14 w 14"/>
                      <a:gd name="T3" fmla="*/ 4 h 12"/>
                      <a:gd name="T4" fmla="*/ 12 w 14"/>
                      <a:gd name="T5" fmla="*/ 10 h 12"/>
                      <a:gd name="T6" fmla="*/ 8 w 14"/>
                      <a:gd name="T7" fmla="*/ 12 h 12"/>
                      <a:gd name="T8" fmla="*/ 8 w 14"/>
                      <a:gd name="T9" fmla="*/ 12 h 12"/>
                      <a:gd name="T10" fmla="*/ 4 w 14"/>
                      <a:gd name="T11" fmla="*/ 12 h 12"/>
                      <a:gd name="T12" fmla="*/ 0 w 14"/>
                      <a:gd name="T13" fmla="*/ 8 h 12"/>
                      <a:gd name="T14" fmla="*/ 0 w 14"/>
                      <a:gd name="T15" fmla="*/ 8 h 12"/>
                      <a:gd name="T16" fmla="*/ 2 w 14"/>
                      <a:gd name="T17" fmla="*/ 2 h 12"/>
                      <a:gd name="T18" fmla="*/ 6 w 14"/>
                      <a:gd name="T19" fmla="*/ 0 h 12"/>
                      <a:gd name="T20" fmla="*/ 6 w 14"/>
                      <a:gd name="T21" fmla="*/ 0 h 12"/>
                      <a:gd name="T22" fmla="*/ 10 w 14"/>
                      <a:gd name="T23" fmla="*/ 0 h 12"/>
                      <a:gd name="T24" fmla="*/ 14 w 14"/>
                      <a:gd name="T25" fmla="*/ 4 h 12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14"/>
                      <a:gd name="T40" fmla="*/ 0 h 12"/>
                      <a:gd name="T41" fmla="*/ 14 w 14"/>
                      <a:gd name="T42" fmla="*/ 12 h 12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14" h="12">
                        <a:moveTo>
                          <a:pt x="14" y="4"/>
                        </a:moveTo>
                        <a:lnTo>
                          <a:pt x="14" y="4"/>
                        </a:lnTo>
                        <a:lnTo>
                          <a:pt x="12" y="10"/>
                        </a:lnTo>
                        <a:lnTo>
                          <a:pt x="8" y="12"/>
                        </a:lnTo>
                        <a:lnTo>
                          <a:pt x="4" y="12"/>
                        </a:lnTo>
                        <a:lnTo>
                          <a:pt x="0" y="8"/>
                        </a:lnTo>
                        <a:lnTo>
                          <a:pt x="2" y="2"/>
                        </a:lnTo>
                        <a:lnTo>
                          <a:pt x="6" y="0"/>
                        </a:lnTo>
                        <a:lnTo>
                          <a:pt x="10" y="0"/>
                        </a:lnTo>
                        <a:lnTo>
                          <a:pt x="14" y="4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74" name="Freeform 494"/>
                  <p:cNvSpPr>
                    <a:spLocks noEditPoints="1"/>
                  </p:cNvSpPr>
                  <p:nvPr/>
                </p:nvSpPr>
                <p:spPr bwMode="auto">
                  <a:xfrm>
                    <a:off x="2048" y="3810"/>
                    <a:ext cx="16" cy="16"/>
                  </a:xfrm>
                  <a:custGeom>
                    <a:avLst/>
                    <a:gdLst>
                      <a:gd name="T0" fmla="*/ 6 w 16"/>
                      <a:gd name="T1" fmla="*/ 0 h 16"/>
                      <a:gd name="T2" fmla="*/ 6 w 16"/>
                      <a:gd name="T3" fmla="*/ 0 h 16"/>
                      <a:gd name="T4" fmla="*/ 4 w 16"/>
                      <a:gd name="T5" fmla="*/ 2 h 16"/>
                      <a:gd name="T6" fmla="*/ 2 w 16"/>
                      <a:gd name="T7" fmla="*/ 4 h 16"/>
                      <a:gd name="T8" fmla="*/ 0 w 16"/>
                      <a:gd name="T9" fmla="*/ 8 h 16"/>
                      <a:gd name="T10" fmla="*/ 0 w 16"/>
                      <a:gd name="T11" fmla="*/ 10 h 16"/>
                      <a:gd name="T12" fmla="*/ 0 w 16"/>
                      <a:gd name="T13" fmla="*/ 10 h 16"/>
                      <a:gd name="T14" fmla="*/ 2 w 16"/>
                      <a:gd name="T15" fmla="*/ 14 h 16"/>
                      <a:gd name="T16" fmla="*/ 4 w 16"/>
                      <a:gd name="T17" fmla="*/ 16 h 16"/>
                      <a:gd name="T18" fmla="*/ 8 w 16"/>
                      <a:gd name="T19" fmla="*/ 16 h 16"/>
                      <a:gd name="T20" fmla="*/ 10 w 16"/>
                      <a:gd name="T21" fmla="*/ 16 h 16"/>
                      <a:gd name="T22" fmla="*/ 10 w 16"/>
                      <a:gd name="T23" fmla="*/ 16 h 16"/>
                      <a:gd name="T24" fmla="*/ 14 w 16"/>
                      <a:gd name="T25" fmla="*/ 16 h 16"/>
                      <a:gd name="T26" fmla="*/ 16 w 16"/>
                      <a:gd name="T27" fmla="*/ 14 h 16"/>
                      <a:gd name="T28" fmla="*/ 16 w 16"/>
                      <a:gd name="T29" fmla="*/ 10 h 16"/>
                      <a:gd name="T30" fmla="*/ 16 w 16"/>
                      <a:gd name="T31" fmla="*/ 6 h 16"/>
                      <a:gd name="T32" fmla="*/ 16 w 16"/>
                      <a:gd name="T33" fmla="*/ 6 h 16"/>
                      <a:gd name="T34" fmla="*/ 16 w 16"/>
                      <a:gd name="T35" fmla="*/ 4 h 16"/>
                      <a:gd name="T36" fmla="*/ 12 w 16"/>
                      <a:gd name="T37" fmla="*/ 2 h 16"/>
                      <a:gd name="T38" fmla="*/ 10 w 16"/>
                      <a:gd name="T39" fmla="*/ 0 h 16"/>
                      <a:gd name="T40" fmla="*/ 6 w 16"/>
                      <a:gd name="T41" fmla="*/ 0 h 16"/>
                      <a:gd name="T42" fmla="*/ 16 w 16"/>
                      <a:gd name="T43" fmla="*/ 8 h 16"/>
                      <a:gd name="T44" fmla="*/ 16 w 16"/>
                      <a:gd name="T45" fmla="*/ 8 h 16"/>
                      <a:gd name="T46" fmla="*/ 14 w 16"/>
                      <a:gd name="T47" fmla="*/ 12 h 16"/>
                      <a:gd name="T48" fmla="*/ 10 w 16"/>
                      <a:gd name="T49" fmla="*/ 16 h 16"/>
                      <a:gd name="T50" fmla="*/ 10 w 16"/>
                      <a:gd name="T51" fmla="*/ 16 h 16"/>
                      <a:gd name="T52" fmla="*/ 6 w 16"/>
                      <a:gd name="T53" fmla="*/ 14 h 16"/>
                      <a:gd name="T54" fmla="*/ 2 w 16"/>
                      <a:gd name="T55" fmla="*/ 10 h 16"/>
                      <a:gd name="T56" fmla="*/ 2 w 16"/>
                      <a:gd name="T57" fmla="*/ 10 h 16"/>
                      <a:gd name="T58" fmla="*/ 4 w 16"/>
                      <a:gd name="T59" fmla="*/ 6 h 16"/>
                      <a:gd name="T60" fmla="*/ 8 w 16"/>
                      <a:gd name="T61" fmla="*/ 2 h 16"/>
                      <a:gd name="T62" fmla="*/ 8 w 16"/>
                      <a:gd name="T63" fmla="*/ 2 h 16"/>
                      <a:gd name="T64" fmla="*/ 12 w 16"/>
                      <a:gd name="T65" fmla="*/ 2 h 16"/>
                      <a:gd name="T66" fmla="*/ 16 w 16"/>
                      <a:gd name="T67" fmla="*/ 8 h 1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16"/>
                      <a:gd name="T103" fmla="*/ 0 h 16"/>
                      <a:gd name="T104" fmla="*/ 16 w 16"/>
                      <a:gd name="T105" fmla="*/ 16 h 16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16" h="16">
                        <a:moveTo>
                          <a:pt x="6" y="0"/>
                        </a:moveTo>
                        <a:lnTo>
                          <a:pt x="6" y="0"/>
                        </a:lnTo>
                        <a:lnTo>
                          <a:pt x="4" y="2"/>
                        </a:lnTo>
                        <a:lnTo>
                          <a:pt x="2" y="4"/>
                        </a:lnTo>
                        <a:lnTo>
                          <a:pt x="0" y="8"/>
                        </a:lnTo>
                        <a:lnTo>
                          <a:pt x="0" y="10"/>
                        </a:lnTo>
                        <a:lnTo>
                          <a:pt x="2" y="14"/>
                        </a:lnTo>
                        <a:lnTo>
                          <a:pt x="4" y="16"/>
                        </a:lnTo>
                        <a:lnTo>
                          <a:pt x="8" y="16"/>
                        </a:lnTo>
                        <a:lnTo>
                          <a:pt x="10" y="16"/>
                        </a:lnTo>
                        <a:lnTo>
                          <a:pt x="14" y="16"/>
                        </a:lnTo>
                        <a:lnTo>
                          <a:pt x="16" y="14"/>
                        </a:lnTo>
                        <a:lnTo>
                          <a:pt x="16" y="10"/>
                        </a:lnTo>
                        <a:lnTo>
                          <a:pt x="16" y="6"/>
                        </a:lnTo>
                        <a:lnTo>
                          <a:pt x="16" y="4"/>
                        </a:lnTo>
                        <a:lnTo>
                          <a:pt x="12" y="2"/>
                        </a:lnTo>
                        <a:lnTo>
                          <a:pt x="10" y="0"/>
                        </a:lnTo>
                        <a:lnTo>
                          <a:pt x="6" y="0"/>
                        </a:lnTo>
                        <a:close/>
                        <a:moveTo>
                          <a:pt x="16" y="8"/>
                        </a:moveTo>
                        <a:lnTo>
                          <a:pt x="16" y="8"/>
                        </a:lnTo>
                        <a:lnTo>
                          <a:pt x="14" y="12"/>
                        </a:lnTo>
                        <a:lnTo>
                          <a:pt x="10" y="16"/>
                        </a:lnTo>
                        <a:lnTo>
                          <a:pt x="6" y="14"/>
                        </a:lnTo>
                        <a:lnTo>
                          <a:pt x="2" y="10"/>
                        </a:lnTo>
                        <a:lnTo>
                          <a:pt x="4" y="6"/>
                        </a:lnTo>
                        <a:lnTo>
                          <a:pt x="8" y="2"/>
                        </a:lnTo>
                        <a:lnTo>
                          <a:pt x="12" y="2"/>
                        </a:lnTo>
                        <a:lnTo>
                          <a:pt x="16" y="8"/>
                        </a:lnTo>
                        <a:close/>
                      </a:path>
                    </a:pathLst>
                  </a:custGeom>
                  <a:solidFill>
                    <a:srgbClr val="9AB0C6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75" name="Freeform 495"/>
                  <p:cNvSpPr>
                    <a:spLocks/>
                  </p:cNvSpPr>
                  <p:nvPr/>
                </p:nvSpPr>
                <p:spPr bwMode="auto">
                  <a:xfrm>
                    <a:off x="2048" y="3810"/>
                    <a:ext cx="16" cy="16"/>
                  </a:xfrm>
                  <a:custGeom>
                    <a:avLst/>
                    <a:gdLst>
                      <a:gd name="T0" fmla="*/ 6 w 16"/>
                      <a:gd name="T1" fmla="*/ 0 h 16"/>
                      <a:gd name="T2" fmla="*/ 6 w 16"/>
                      <a:gd name="T3" fmla="*/ 0 h 16"/>
                      <a:gd name="T4" fmla="*/ 4 w 16"/>
                      <a:gd name="T5" fmla="*/ 2 h 16"/>
                      <a:gd name="T6" fmla="*/ 2 w 16"/>
                      <a:gd name="T7" fmla="*/ 4 h 16"/>
                      <a:gd name="T8" fmla="*/ 0 w 16"/>
                      <a:gd name="T9" fmla="*/ 8 h 16"/>
                      <a:gd name="T10" fmla="*/ 0 w 16"/>
                      <a:gd name="T11" fmla="*/ 10 h 16"/>
                      <a:gd name="T12" fmla="*/ 0 w 16"/>
                      <a:gd name="T13" fmla="*/ 10 h 16"/>
                      <a:gd name="T14" fmla="*/ 2 w 16"/>
                      <a:gd name="T15" fmla="*/ 14 h 16"/>
                      <a:gd name="T16" fmla="*/ 4 w 16"/>
                      <a:gd name="T17" fmla="*/ 16 h 16"/>
                      <a:gd name="T18" fmla="*/ 8 w 16"/>
                      <a:gd name="T19" fmla="*/ 16 h 16"/>
                      <a:gd name="T20" fmla="*/ 10 w 16"/>
                      <a:gd name="T21" fmla="*/ 16 h 16"/>
                      <a:gd name="T22" fmla="*/ 10 w 16"/>
                      <a:gd name="T23" fmla="*/ 16 h 16"/>
                      <a:gd name="T24" fmla="*/ 14 w 16"/>
                      <a:gd name="T25" fmla="*/ 16 h 16"/>
                      <a:gd name="T26" fmla="*/ 16 w 16"/>
                      <a:gd name="T27" fmla="*/ 14 h 16"/>
                      <a:gd name="T28" fmla="*/ 16 w 16"/>
                      <a:gd name="T29" fmla="*/ 10 h 16"/>
                      <a:gd name="T30" fmla="*/ 16 w 16"/>
                      <a:gd name="T31" fmla="*/ 6 h 16"/>
                      <a:gd name="T32" fmla="*/ 16 w 16"/>
                      <a:gd name="T33" fmla="*/ 6 h 16"/>
                      <a:gd name="T34" fmla="*/ 16 w 16"/>
                      <a:gd name="T35" fmla="*/ 4 h 16"/>
                      <a:gd name="T36" fmla="*/ 12 w 16"/>
                      <a:gd name="T37" fmla="*/ 2 h 16"/>
                      <a:gd name="T38" fmla="*/ 10 w 16"/>
                      <a:gd name="T39" fmla="*/ 0 h 16"/>
                      <a:gd name="T40" fmla="*/ 6 w 16"/>
                      <a:gd name="T41" fmla="*/ 0 h 1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6"/>
                      <a:gd name="T64" fmla="*/ 0 h 16"/>
                      <a:gd name="T65" fmla="*/ 16 w 16"/>
                      <a:gd name="T66" fmla="*/ 16 h 1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6" h="16">
                        <a:moveTo>
                          <a:pt x="6" y="0"/>
                        </a:moveTo>
                        <a:lnTo>
                          <a:pt x="6" y="0"/>
                        </a:lnTo>
                        <a:lnTo>
                          <a:pt x="4" y="2"/>
                        </a:lnTo>
                        <a:lnTo>
                          <a:pt x="2" y="4"/>
                        </a:lnTo>
                        <a:lnTo>
                          <a:pt x="0" y="8"/>
                        </a:lnTo>
                        <a:lnTo>
                          <a:pt x="0" y="10"/>
                        </a:lnTo>
                        <a:lnTo>
                          <a:pt x="2" y="14"/>
                        </a:lnTo>
                        <a:lnTo>
                          <a:pt x="4" y="16"/>
                        </a:lnTo>
                        <a:lnTo>
                          <a:pt x="8" y="16"/>
                        </a:lnTo>
                        <a:lnTo>
                          <a:pt x="10" y="16"/>
                        </a:lnTo>
                        <a:lnTo>
                          <a:pt x="14" y="16"/>
                        </a:lnTo>
                        <a:lnTo>
                          <a:pt x="16" y="14"/>
                        </a:lnTo>
                        <a:lnTo>
                          <a:pt x="16" y="10"/>
                        </a:lnTo>
                        <a:lnTo>
                          <a:pt x="16" y="6"/>
                        </a:lnTo>
                        <a:lnTo>
                          <a:pt x="16" y="4"/>
                        </a:lnTo>
                        <a:lnTo>
                          <a:pt x="12" y="2"/>
                        </a:lnTo>
                        <a:lnTo>
                          <a:pt x="10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76" name="Freeform 496"/>
                  <p:cNvSpPr>
                    <a:spLocks/>
                  </p:cNvSpPr>
                  <p:nvPr/>
                </p:nvSpPr>
                <p:spPr bwMode="auto">
                  <a:xfrm>
                    <a:off x="2050" y="3812"/>
                    <a:ext cx="14" cy="14"/>
                  </a:xfrm>
                  <a:custGeom>
                    <a:avLst/>
                    <a:gdLst>
                      <a:gd name="T0" fmla="*/ 14 w 14"/>
                      <a:gd name="T1" fmla="*/ 6 h 14"/>
                      <a:gd name="T2" fmla="*/ 14 w 14"/>
                      <a:gd name="T3" fmla="*/ 6 h 14"/>
                      <a:gd name="T4" fmla="*/ 12 w 14"/>
                      <a:gd name="T5" fmla="*/ 10 h 14"/>
                      <a:gd name="T6" fmla="*/ 8 w 14"/>
                      <a:gd name="T7" fmla="*/ 14 h 14"/>
                      <a:gd name="T8" fmla="*/ 8 w 14"/>
                      <a:gd name="T9" fmla="*/ 14 h 14"/>
                      <a:gd name="T10" fmla="*/ 4 w 14"/>
                      <a:gd name="T11" fmla="*/ 12 h 14"/>
                      <a:gd name="T12" fmla="*/ 0 w 14"/>
                      <a:gd name="T13" fmla="*/ 8 h 14"/>
                      <a:gd name="T14" fmla="*/ 0 w 14"/>
                      <a:gd name="T15" fmla="*/ 8 h 14"/>
                      <a:gd name="T16" fmla="*/ 2 w 14"/>
                      <a:gd name="T17" fmla="*/ 4 h 14"/>
                      <a:gd name="T18" fmla="*/ 6 w 14"/>
                      <a:gd name="T19" fmla="*/ 0 h 14"/>
                      <a:gd name="T20" fmla="*/ 6 w 14"/>
                      <a:gd name="T21" fmla="*/ 0 h 14"/>
                      <a:gd name="T22" fmla="*/ 10 w 14"/>
                      <a:gd name="T23" fmla="*/ 0 h 14"/>
                      <a:gd name="T24" fmla="*/ 14 w 14"/>
                      <a:gd name="T25" fmla="*/ 6 h 14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14"/>
                      <a:gd name="T40" fmla="*/ 0 h 14"/>
                      <a:gd name="T41" fmla="*/ 14 w 14"/>
                      <a:gd name="T42" fmla="*/ 14 h 14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14" h="14">
                        <a:moveTo>
                          <a:pt x="14" y="6"/>
                        </a:moveTo>
                        <a:lnTo>
                          <a:pt x="14" y="6"/>
                        </a:lnTo>
                        <a:lnTo>
                          <a:pt x="12" y="10"/>
                        </a:lnTo>
                        <a:lnTo>
                          <a:pt x="8" y="14"/>
                        </a:lnTo>
                        <a:lnTo>
                          <a:pt x="4" y="12"/>
                        </a:lnTo>
                        <a:lnTo>
                          <a:pt x="0" y="8"/>
                        </a:lnTo>
                        <a:lnTo>
                          <a:pt x="2" y="4"/>
                        </a:lnTo>
                        <a:lnTo>
                          <a:pt x="6" y="0"/>
                        </a:lnTo>
                        <a:lnTo>
                          <a:pt x="10" y="0"/>
                        </a:lnTo>
                        <a:lnTo>
                          <a:pt x="14" y="6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77" name="Freeform 497"/>
                  <p:cNvSpPr>
                    <a:spLocks noEditPoints="1"/>
                  </p:cNvSpPr>
                  <p:nvPr/>
                </p:nvSpPr>
                <p:spPr bwMode="auto">
                  <a:xfrm>
                    <a:off x="2070" y="4118"/>
                    <a:ext cx="16" cy="16"/>
                  </a:xfrm>
                  <a:custGeom>
                    <a:avLst/>
                    <a:gdLst>
                      <a:gd name="T0" fmla="*/ 6 w 16"/>
                      <a:gd name="T1" fmla="*/ 0 h 16"/>
                      <a:gd name="T2" fmla="*/ 6 w 16"/>
                      <a:gd name="T3" fmla="*/ 0 h 16"/>
                      <a:gd name="T4" fmla="*/ 4 w 16"/>
                      <a:gd name="T5" fmla="*/ 2 h 16"/>
                      <a:gd name="T6" fmla="*/ 2 w 16"/>
                      <a:gd name="T7" fmla="*/ 4 h 16"/>
                      <a:gd name="T8" fmla="*/ 0 w 16"/>
                      <a:gd name="T9" fmla="*/ 6 h 16"/>
                      <a:gd name="T10" fmla="*/ 0 w 16"/>
                      <a:gd name="T11" fmla="*/ 10 h 16"/>
                      <a:gd name="T12" fmla="*/ 0 w 16"/>
                      <a:gd name="T13" fmla="*/ 10 h 16"/>
                      <a:gd name="T14" fmla="*/ 2 w 16"/>
                      <a:gd name="T15" fmla="*/ 12 h 16"/>
                      <a:gd name="T16" fmla="*/ 4 w 16"/>
                      <a:gd name="T17" fmla="*/ 14 h 16"/>
                      <a:gd name="T18" fmla="*/ 6 w 16"/>
                      <a:gd name="T19" fmla="*/ 16 h 16"/>
                      <a:gd name="T20" fmla="*/ 10 w 16"/>
                      <a:gd name="T21" fmla="*/ 16 h 16"/>
                      <a:gd name="T22" fmla="*/ 10 w 16"/>
                      <a:gd name="T23" fmla="*/ 16 h 16"/>
                      <a:gd name="T24" fmla="*/ 12 w 16"/>
                      <a:gd name="T25" fmla="*/ 14 h 16"/>
                      <a:gd name="T26" fmla="*/ 14 w 16"/>
                      <a:gd name="T27" fmla="*/ 12 h 16"/>
                      <a:gd name="T28" fmla="*/ 16 w 16"/>
                      <a:gd name="T29" fmla="*/ 10 h 16"/>
                      <a:gd name="T30" fmla="*/ 16 w 16"/>
                      <a:gd name="T31" fmla="*/ 6 h 16"/>
                      <a:gd name="T32" fmla="*/ 16 w 16"/>
                      <a:gd name="T33" fmla="*/ 6 h 16"/>
                      <a:gd name="T34" fmla="*/ 14 w 16"/>
                      <a:gd name="T35" fmla="*/ 4 h 16"/>
                      <a:gd name="T36" fmla="*/ 12 w 16"/>
                      <a:gd name="T37" fmla="*/ 0 h 16"/>
                      <a:gd name="T38" fmla="*/ 10 w 16"/>
                      <a:gd name="T39" fmla="*/ 0 h 16"/>
                      <a:gd name="T40" fmla="*/ 6 w 16"/>
                      <a:gd name="T41" fmla="*/ 0 h 16"/>
                      <a:gd name="T42" fmla="*/ 14 w 16"/>
                      <a:gd name="T43" fmla="*/ 6 h 16"/>
                      <a:gd name="T44" fmla="*/ 14 w 16"/>
                      <a:gd name="T45" fmla="*/ 6 h 16"/>
                      <a:gd name="T46" fmla="*/ 14 w 16"/>
                      <a:gd name="T47" fmla="*/ 12 h 16"/>
                      <a:gd name="T48" fmla="*/ 10 w 16"/>
                      <a:gd name="T49" fmla="*/ 14 h 16"/>
                      <a:gd name="T50" fmla="*/ 10 w 16"/>
                      <a:gd name="T51" fmla="*/ 14 h 16"/>
                      <a:gd name="T52" fmla="*/ 4 w 16"/>
                      <a:gd name="T53" fmla="*/ 14 h 16"/>
                      <a:gd name="T54" fmla="*/ 2 w 16"/>
                      <a:gd name="T55" fmla="*/ 10 h 16"/>
                      <a:gd name="T56" fmla="*/ 2 w 16"/>
                      <a:gd name="T57" fmla="*/ 10 h 16"/>
                      <a:gd name="T58" fmla="*/ 2 w 16"/>
                      <a:gd name="T59" fmla="*/ 4 h 16"/>
                      <a:gd name="T60" fmla="*/ 6 w 16"/>
                      <a:gd name="T61" fmla="*/ 2 h 16"/>
                      <a:gd name="T62" fmla="*/ 6 w 16"/>
                      <a:gd name="T63" fmla="*/ 2 h 16"/>
                      <a:gd name="T64" fmla="*/ 12 w 16"/>
                      <a:gd name="T65" fmla="*/ 2 h 16"/>
                      <a:gd name="T66" fmla="*/ 14 w 16"/>
                      <a:gd name="T67" fmla="*/ 6 h 1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16"/>
                      <a:gd name="T103" fmla="*/ 0 h 16"/>
                      <a:gd name="T104" fmla="*/ 16 w 16"/>
                      <a:gd name="T105" fmla="*/ 16 h 16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16" h="16">
                        <a:moveTo>
                          <a:pt x="6" y="0"/>
                        </a:moveTo>
                        <a:lnTo>
                          <a:pt x="6" y="0"/>
                        </a:lnTo>
                        <a:lnTo>
                          <a:pt x="4" y="2"/>
                        </a:lnTo>
                        <a:lnTo>
                          <a:pt x="2" y="4"/>
                        </a:lnTo>
                        <a:lnTo>
                          <a:pt x="0" y="6"/>
                        </a:lnTo>
                        <a:lnTo>
                          <a:pt x="0" y="10"/>
                        </a:lnTo>
                        <a:lnTo>
                          <a:pt x="2" y="12"/>
                        </a:lnTo>
                        <a:lnTo>
                          <a:pt x="4" y="14"/>
                        </a:lnTo>
                        <a:lnTo>
                          <a:pt x="6" y="16"/>
                        </a:lnTo>
                        <a:lnTo>
                          <a:pt x="10" y="16"/>
                        </a:lnTo>
                        <a:lnTo>
                          <a:pt x="12" y="14"/>
                        </a:lnTo>
                        <a:lnTo>
                          <a:pt x="14" y="12"/>
                        </a:lnTo>
                        <a:lnTo>
                          <a:pt x="16" y="10"/>
                        </a:lnTo>
                        <a:lnTo>
                          <a:pt x="16" y="6"/>
                        </a:lnTo>
                        <a:lnTo>
                          <a:pt x="14" y="4"/>
                        </a:lnTo>
                        <a:lnTo>
                          <a:pt x="12" y="0"/>
                        </a:lnTo>
                        <a:lnTo>
                          <a:pt x="10" y="0"/>
                        </a:lnTo>
                        <a:lnTo>
                          <a:pt x="6" y="0"/>
                        </a:lnTo>
                        <a:close/>
                        <a:moveTo>
                          <a:pt x="14" y="6"/>
                        </a:moveTo>
                        <a:lnTo>
                          <a:pt x="14" y="6"/>
                        </a:lnTo>
                        <a:lnTo>
                          <a:pt x="14" y="12"/>
                        </a:lnTo>
                        <a:lnTo>
                          <a:pt x="10" y="14"/>
                        </a:lnTo>
                        <a:lnTo>
                          <a:pt x="4" y="14"/>
                        </a:lnTo>
                        <a:lnTo>
                          <a:pt x="2" y="10"/>
                        </a:lnTo>
                        <a:lnTo>
                          <a:pt x="2" y="4"/>
                        </a:lnTo>
                        <a:lnTo>
                          <a:pt x="6" y="2"/>
                        </a:lnTo>
                        <a:lnTo>
                          <a:pt x="12" y="2"/>
                        </a:lnTo>
                        <a:lnTo>
                          <a:pt x="14" y="6"/>
                        </a:lnTo>
                        <a:close/>
                      </a:path>
                    </a:pathLst>
                  </a:custGeom>
                  <a:solidFill>
                    <a:srgbClr val="9AB0C6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78" name="Freeform 498"/>
                  <p:cNvSpPr>
                    <a:spLocks/>
                  </p:cNvSpPr>
                  <p:nvPr/>
                </p:nvSpPr>
                <p:spPr bwMode="auto">
                  <a:xfrm>
                    <a:off x="2070" y="4118"/>
                    <a:ext cx="16" cy="16"/>
                  </a:xfrm>
                  <a:custGeom>
                    <a:avLst/>
                    <a:gdLst>
                      <a:gd name="T0" fmla="*/ 6 w 16"/>
                      <a:gd name="T1" fmla="*/ 0 h 16"/>
                      <a:gd name="T2" fmla="*/ 6 w 16"/>
                      <a:gd name="T3" fmla="*/ 0 h 16"/>
                      <a:gd name="T4" fmla="*/ 4 w 16"/>
                      <a:gd name="T5" fmla="*/ 2 h 16"/>
                      <a:gd name="T6" fmla="*/ 2 w 16"/>
                      <a:gd name="T7" fmla="*/ 4 h 16"/>
                      <a:gd name="T8" fmla="*/ 0 w 16"/>
                      <a:gd name="T9" fmla="*/ 6 h 16"/>
                      <a:gd name="T10" fmla="*/ 0 w 16"/>
                      <a:gd name="T11" fmla="*/ 10 h 16"/>
                      <a:gd name="T12" fmla="*/ 0 w 16"/>
                      <a:gd name="T13" fmla="*/ 10 h 16"/>
                      <a:gd name="T14" fmla="*/ 2 w 16"/>
                      <a:gd name="T15" fmla="*/ 12 h 16"/>
                      <a:gd name="T16" fmla="*/ 4 w 16"/>
                      <a:gd name="T17" fmla="*/ 14 h 16"/>
                      <a:gd name="T18" fmla="*/ 6 w 16"/>
                      <a:gd name="T19" fmla="*/ 16 h 16"/>
                      <a:gd name="T20" fmla="*/ 10 w 16"/>
                      <a:gd name="T21" fmla="*/ 16 h 16"/>
                      <a:gd name="T22" fmla="*/ 10 w 16"/>
                      <a:gd name="T23" fmla="*/ 16 h 16"/>
                      <a:gd name="T24" fmla="*/ 12 w 16"/>
                      <a:gd name="T25" fmla="*/ 14 h 16"/>
                      <a:gd name="T26" fmla="*/ 14 w 16"/>
                      <a:gd name="T27" fmla="*/ 12 h 16"/>
                      <a:gd name="T28" fmla="*/ 16 w 16"/>
                      <a:gd name="T29" fmla="*/ 10 h 16"/>
                      <a:gd name="T30" fmla="*/ 16 w 16"/>
                      <a:gd name="T31" fmla="*/ 6 h 16"/>
                      <a:gd name="T32" fmla="*/ 16 w 16"/>
                      <a:gd name="T33" fmla="*/ 6 h 16"/>
                      <a:gd name="T34" fmla="*/ 14 w 16"/>
                      <a:gd name="T35" fmla="*/ 4 h 16"/>
                      <a:gd name="T36" fmla="*/ 12 w 16"/>
                      <a:gd name="T37" fmla="*/ 0 h 16"/>
                      <a:gd name="T38" fmla="*/ 10 w 16"/>
                      <a:gd name="T39" fmla="*/ 0 h 16"/>
                      <a:gd name="T40" fmla="*/ 6 w 16"/>
                      <a:gd name="T41" fmla="*/ 0 h 1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6"/>
                      <a:gd name="T64" fmla="*/ 0 h 16"/>
                      <a:gd name="T65" fmla="*/ 16 w 16"/>
                      <a:gd name="T66" fmla="*/ 16 h 1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6" h="16">
                        <a:moveTo>
                          <a:pt x="6" y="0"/>
                        </a:moveTo>
                        <a:lnTo>
                          <a:pt x="6" y="0"/>
                        </a:lnTo>
                        <a:lnTo>
                          <a:pt x="4" y="2"/>
                        </a:lnTo>
                        <a:lnTo>
                          <a:pt x="2" y="4"/>
                        </a:lnTo>
                        <a:lnTo>
                          <a:pt x="0" y="6"/>
                        </a:lnTo>
                        <a:lnTo>
                          <a:pt x="0" y="10"/>
                        </a:lnTo>
                        <a:lnTo>
                          <a:pt x="2" y="12"/>
                        </a:lnTo>
                        <a:lnTo>
                          <a:pt x="4" y="14"/>
                        </a:lnTo>
                        <a:lnTo>
                          <a:pt x="6" y="16"/>
                        </a:lnTo>
                        <a:lnTo>
                          <a:pt x="10" y="16"/>
                        </a:lnTo>
                        <a:lnTo>
                          <a:pt x="12" y="14"/>
                        </a:lnTo>
                        <a:lnTo>
                          <a:pt x="14" y="12"/>
                        </a:lnTo>
                        <a:lnTo>
                          <a:pt x="16" y="10"/>
                        </a:lnTo>
                        <a:lnTo>
                          <a:pt x="16" y="6"/>
                        </a:lnTo>
                        <a:lnTo>
                          <a:pt x="14" y="4"/>
                        </a:lnTo>
                        <a:lnTo>
                          <a:pt x="12" y="0"/>
                        </a:lnTo>
                        <a:lnTo>
                          <a:pt x="10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79" name="Freeform 499"/>
                  <p:cNvSpPr>
                    <a:spLocks/>
                  </p:cNvSpPr>
                  <p:nvPr/>
                </p:nvSpPr>
                <p:spPr bwMode="auto">
                  <a:xfrm>
                    <a:off x="2072" y="4120"/>
                    <a:ext cx="12" cy="12"/>
                  </a:xfrm>
                  <a:custGeom>
                    <a:avLst/>
                    <a:gdLst>
                      <a:gd name="T0" fmla="*/ 12 w 12"/>
                      <a:gd name="T1" fmla="*/ 4 h 12"/>
                      <a:gd name="T2" fmla="*/ 12 w 12"/>
                      <a:gd name="T3" fmla="*/ 4 h 12"/>
                      <a:gd name="T4" fmla="*/ 12 w 12"/>
                      <a:gd name="T5" fmla="*/ 10 h 12"/>
                      <a:gd name="T6" fmla="*/ 8 w 12"/>
                      <a:gd name="T7" fmla="*/ 12 h 12"/>
                      <a:gd name="T8" fmla="*/ 8 w 12"/>
                      <a:gd name="T9" fmla="*/ 12 h 12"/>
                      <a:gd name="T10" fmla="*/ 2 w 12"/>
                      <a:gd name="T11" fmla="*/ 12 h 12"/>
                      <a:gd name="T12" fmla="*/ 0 w 12"/>
                      <a:gd name="T13" fmla="*/ 8 h 12"/>
                      <a:gd name="T14" fmla="*/ 0 w 12"/>
                      <a:gd name="T15" fmla="*/ 8 h 12"/>
                      <a:gd name="T16" fmla="*/ 0 w 12"/>
                      <a:gd name="T17" fmla="*/ 2 h 12"/>
                      <a:gd name="T18" fmla="*/ 4 w 12"/>
                      <a:gd name="T19" fmla="*/ 0 h 12"/>
                      <a:gd name="T20" fmla="*/ 4 w 12"/>
                      <a:gd name="T21" fmla="*/ 0 h 12"/>
                      <a:gd name="T22" fmla="*/ 10 w 12"/>
                      <a:gd name="T23" fmla="*/ 0 h 12"/>
                      <a:gd name="T24" fmla="*/ 12 w 12"/>
                      <a:gd name="T25" fmla="*/ 4 h 12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12"/>
                      <a:gd name="T40" fmla="*/ 0 h 12"/>
                      <a:gd name="T41" fmla="*/ 12 w 12"/>
                      <a:gd name="T42" fmla="*/ 12 h 12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12" h="12">
                        <a:moveTo>
                          <a:pt x="12" y="4"/>
                        </a:moveTo>
                        <a:lnTo>
                          <a:pt x="12" y="4"/>
                        </a:lnTo>
                        <a:lnTo>
                          <a:pt x="12" y="10"/>
                        </a:lnTo>
                        <a:lnTo>
                          <a:pt x="8" y="12"/>
                        </a:lnTo>
                        <a:lnTo>
                          <a:pt x="2" y="12"/>
                        </a:lnTo>
                        <a:lnTo>
                          <a:pt x="0" y="8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lnTo>
                          <a:pt x="10" y="0"/>
                        </a:lnTo>
                        <a:lnTo>
                          <a:pt x="12" y="4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80" name="Freeform 500"/>
                  <p:cNvSpPr>
                    <a:spLocks/>
                  </p:cNvSpPr>
                  <p:nvPr/>
                </p:nvSpPr>
                <p:spPr bwMode="auto">
                  <a:xfrm>
                    <a:off x="2418" y="3798"/>
                    <a:ext cx="98" cy="154"/>
                  </a:xfrm>
                  <a:custGeom>
                    <a:avLst/>
                    <a:gdLst>
                      <a:gd name="T0" fmla="*/ 48 w 98"/>
                      <a:gd name="T1" fmla="*/ 0 h 154"/>
                      <a:gd name="T2" fmla="*/ 48 w 98"/>
                      <a:gd name="T3" fmla="*/ 0 h 154"/>
                      <a:gd name="T4" fmla="*/ 58 w 98"/>
                      <a:gd name="T5" fmla="*/ 4 h 154"/>
                      <a:gd name="T6" fmla="*/ 76 w 98"/>
                      <a:gd name="T7" fmla="*/ 14 h 154"/>
                      <a:gd name="T8" fmla="*/ 86 w 98"/>
                      <a:gd name="T9" fmla="*/ 20 h 154"/>
                      <a:gd name="T10" fmla="*/ 92 w 98"/>
                      <a:gd name="T11" fmla="*/ 30 h 154"/>
                      <a:gd name="T12" fmla="*/ 98 w 98"/>
                      <a:gd name="T13" fmla="*/ 40 h 154"/>
                      <a:gd name="T14" fmla="*/ 98 w 98"/>
                      <a:gd name="T15" fmla="*/ 46 h 154"/>
                      <a:gd name="T16" fmla="*/ 96 w 98"/>
                      <a:gd name="T17" fmla="*/ 52 h 154"/>
                      <a:gd name="T18" fmla="*/ 86 w 98"/>
                      <a:gd name="T19" fmla="*/ 86 h 154"/>
                      <a:gd name="T20" fmla="*/ 86 w 98"/>
                      <a:gd name="T21" fmla="*/ 86 h 154"/>
                      <a:gd name="T22" fmla="*/ 90 w 98"/>
                      <a:gd name="T23" fmla="*/ 92 h 154"/>
                      <a:gd name="T24" fmla="*/ 94 w 98"/>
                      <a:gd name="T25" fmla="*/ 106 h 154"/>
                      <a:gd name="T26" fmla="*/ 96 w 98"/>
                      <a:gd name="T27" fmla="*/ 114 h 154"/>
                      <a:gd name="T28" fmla="*/ 94 w 98"/>
                      <a:gd name="T29" fmla="*/ 124 h 154"/>
                      <a:gd name="T30" fmla="*/ 92 w 98"/>
                      <a:gd name="T31" fmla="*/ 130 h 154"/>
                      <a:gd name="T32" fmla="*/ 86 w 98"/>
                      <a:gd name="T33" fmla="*/ 136 h 154"/>
                      <a:gd name="T34" fmla="*/ 86 w 98"/>
                      <a:gd name="T35" fmla="*/ 136 h 154"/>
                      <a:gd name="T36" fmla="*/ 66 w 98"/>
                      <a:gd name="T37" fmla="*/ 146 h 154"/>
                      <a:gd name="T38" fmla="*/ 54 w 98"/>
                      <a:gd name="T39" fmla="*/ 150 h 154"/>
                      <a:gd name="T40" fmla="*/ 42 w 98"/>
                      <a:gd name="T41" fmla="*/ 154 h 154"/>
                      <a:gd name="T42" fmla="*/ 30 w 98"/>
                      <a:gd name="T43" fmla="*/ 154 h 154"/>
                      <a:gd name="T44" fmla="*/ 18 w 98"/>
                      <a:gd name="T45" fmla="*/ 152 h 154"/>
                      <a:gd name="T46" fmla="*/ 14 w 98"/>
                      <a:gd name="T47" fmla="*/ 150 h 154"/>
                      <a:gd name="T48" fmla="*/ 10 w 98"/>
                      <a:gd name="T49" fmla="*/ 146 h 154"/>
                      <a:gd name="T50" fmla="*/ 6 w 98"/>
                      <a:gd name="T51" fmla="*/ 142 h 154"/>
                      <a:gd name="T52" fmla="*/ 2 w 98"/>
                      <a:gd name="T53" fmla="*/ 136 h 154"/>
                      <a:gd name="T54" fmla="*/ 2 w 98"/>
                      <a:gd name="T55" fmla="*/ 136 h 154"/>
                      <a:gd name="T56" fmla="*/ 2 w 98"/>
                      <a:gd name="T57" fmla="*/ 128 h 154"/>
                      <a:gd name="T58" fmla="*/ 0 w 98"/>
                      <a:gd name="T59" fmla="*/ 120 h 154"/>
                      <a:gd name="T60" fmla="*/ 4 w 98"/>
                      <a:gd name="T61" fmla="*/ 100 h 154"/>
                      <a:gd name="T62" fmla="*/ 12 w 98"/>
                      <a:gd name="T63" fmla="*/ 78 h 154"/>
                      <a:gd name="T64" fmla="*/ 20 w 98"/>
                      <a:gd name="T65" fmla="*/ 56 h 154"/>
                      <a:gd name="T66" fmla="*/ 40 w 98"/>
                      <a:gd name="T67" fmla="*/ 16 h 154"/>
                      <a:gd name="T68" fmla="*/ 48 w 98"/>
                      <a:gd name="T69" fmla="*/ 0 h 154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98"/>
                      <a:gd name="T106" fmla="*/ 0 h 154"/>
                      <a:gd name="T107" fmla="*/ 98 w 98"/>
                      <a:gd name="T108" fmla="*/ 154 h 154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98" h="154">
                        <a:moveTo>
                          <a:pt x="48" y="0"/>
                        </a:moveTo>
                        <a:lnTo>
                          <a:pt x="48" y="0"/>
                        </a:lnTo>
                        <a:lnTo>
                          <a:pt x="58" y="4"/>
                        </a:lnTo>
                        <a:lnTo>
                          <a:pt x="76" y="14"/>
                        </a:lnTo>
                        <a:lnTo>
                          <a:pt x="86" y="20"/>
                        </a:lnTo>
                        <a:lnTo>
                          <a:pt x="92" y="30"/>
                        </a:lnTo>
                        <a:lnTo>
                          <a:pt x="98" y="40"/>
                        </a:lnTo>
                        <a:lnTo>
                          <a:pt x="98" y="46"/>
                        </a:lnTo>
                        <a:lnTo>
                          <a:pt x="96" y="52"/>
                        </a:lnTo>
                        <a:lnTo>
                          <a:pt x="86" y="86"/>
                        </a:lnTo>
                        <a:lnTo>
                          <a:pt x="90" y="92"/>
                        </a:lnTo>
                        <a:lnTo>
                          <a:pt x="94" y="106"/>
                        </a:lnTo>
                        <a:lnTo>
                          <a:pt x="96" y="114"/>
                        </a:lnTo>
                        <a:lnTo>
                          <a:pt x="94" y="124"/>
                        </a:lnTo>
                        <a:lnTo>
                          <a:pt x="92" y="130"/>
                        </a:lnTo>
                        <a:lnTo>
                          <a:pt x="86" y="136"/>
                        </a:lnTo>
                        <a:lnTo>
                          <a:pt x="66" y="146"/>
                        </a:lnTo>
                        <a:lnTo>
                          <a:pt x="54" y="150"/>
                        </a:lnTo>
                        <a:lnTo>
                          <a:pt x="42" y="154"/>
                        </a:lnTo>
                        <a:lnTo>
                          <a:pt x="30" y="154"/>
                        </a:lnTo>
                        <a:lnTo>
                          <a:pt x="18" y="152"/>
                        </a:lnTo>
                        <a:lnTo>
                          <a:pt x="14" y="150"/>
                        </a:lnTo>
                        <a:lnTo>
                          <a:pt x="10" y="146"/>
                        </a:lnTo>
                        <a:lnTo>
                          <a:pt x="6" y="142"/>
                        </a:lnTo>
                        <a:lnTo>
                          <a:pt x="2" y="136"/>
                        </a:lnTo>
                        <a:lnTo>
                          <a:pt x="2" y="128"/>
                        </a:lnTo>
                        <a:lnTo>
                          <a:pt x="0" y="120"/>
                        </a:lnTo>
                        <a:lnTo>
                          <a:pt x="4" y="100"/>
                        </a:lnTo>
                        <a:lnTo>
                          <a:pt x="12" y="78"/>
                        </a:lnTo>
                        <a:lnTo>
                          <a:pt x="20" y="56"/>
                        </a:lnTo>
                        <a:lnTo>
                          <a:pt x="40" y="16"/>
                        </a:lnTo>
                        <a:lnTo>
                          <a:pt x="48" y="0"/>
                        </a:lnTo>
                        <a:close/>
                      </a:path>
                    </a:pathLst>
                  </a:custGeom>
                  <a:solidFill>
                    <a:srgbClr val="EB9E5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81" name="Freeform 501"/>
                  <p:cNvSpPr>
                    <a:spLocks/>
                  </p:cNvSpPr>
                  <p:nvPr/>
                </p:nvSpPr>
                <p:spPr bwMode="auto">
                  <a:xfrm>
                    <a:off x="2418" y="3798"/>
                    <a:ext cx="98" cy="154"/>
                  </a:xfrm>
                  <a:custGeom>
                    <a:avLst/>
                    <a:gdLst>
                      <a:gd name="T0" fmla="*/ 48 w 98"/>
                      <a:gd name="T1" fmla="*/ 0 h 154"/>
                      <a:gd name="T2" fmla="*/ 48 w 98"/>
                      <a:gd name="T3" fmla="*/ 0 h 154"/>
                      <a:gd name="T4" fmla="*/ 58 w 98"/>
                      <a:gd name="T5" fmla="*/ 4 h 154"/>
                      <a:gd name="T6" fmla="*/ 76 w 98"/>
                      <a:gd name="T7" fmla="*/ 14 h 154"/>
                      <a:gd name="T8" fmla="*/ 86 w 98"/>
                      <a:gd name="T9" fmla="*/ 20 h 154"/>
                      <a:gd name="T10" fmla="*/ 92 w 98"/>
                      <a:gd name="T11" fmla="*/ 30 h 154"/>
                      <a:gd name="T12" fmla="*/ 98 w 98"/>
                      <a:gd name="T13" fmla="*/ 40 h 154"/>
                      <a:gd name="T14" fmla="*/ 98 w 98"/>
                      <a:gd name="T15" fmla="*/ 46 h 154"/>
                      <a:gd name="T16" fmla="*/ 96 w 98"/>
                      <a:gd name="T17" fmla="*/ 52 h 154"/>
                      <a:gd name="T18" fmla="*/ 86 w 98"/>
                      <a:gd name="T19" fmla="*/ 86 h 154"/>
                      <a:gd name="T20" fmla="*/ 86 w 98"/>
                      <a:gd name="T21" fmla="*/ 86 h 154"/>
                      <a:gd name="T22" fmla="*/ 90 w 98"/>
                      <a:gd name="T23" fmla="*/ 92 h 154"/>
                      <a:gd name="T24" fmla="*/ 94 w 98"/>
                      <a:gd name="T25" fmla="*/ 106 h 154"/>
                      <a:gd name="T26" fmla="*/ 96 w 98"/>
                      <a:gd name="T27" fmla="*/ 114 h 154"/>
                      <a:gd name="T28" fmla="*/ 94 w 98"/>
                      <a:gd name="T29" fmla="*/ 124 h 154"/>
                      <a:gd name="T30" fmla="*/ 92 w 98"/>
                      <a:gd name="T31" fmla="*/ 130 h 154"/>
                      <a:gd name="T32" fmla="*/ 86 w 98"/>
                      <a:gd name="T33" fmla="*/ 136 h 154"/>
                      <a:gd name="T34" fmla="*/ 86 w 98"/>
                      <a:gd name="T35" fmla="*/ 136 h 154"/>
                      <a:gd name="T36" fmla="*/ 66 w 98"/>
                      <a:gd name="T37" fmla="*/ 146 h 154"/>
                      <a:gd name="T38" fmla="*/ 54 w 98"/>
                      <a:gd name="T39" fmla="*/ 150 h 154"/>
                      <a:gd name="T40" fmla="*/ 42 w 98"/>
                      <a:gd name="T41" fmla="*/ 154 h 154"/>
                      <a:gd name="T42" fmla="*/ 30 w 98"/>
                      <a:gd name="T43" fmla="*/ 154 h 154"/>
                      <a:gd name="T44" fmla="*/ 18 w 98"/>
                      <a:gd name="T45" fmla="*/ 152 h 154"/>
                      <a:gd name="T46" fmla="*/ 14 w 98"/>
                      <a:gd name="T47" fmla="*/ 150 h 154"/>
                      <a:gd name="T48" fmla="*/ 10 w 98"/>
                      <a:gd name="T49" fmla="*/ 146 h 154"/>
                      <a:gd name="T50" fmla="*/ 6 w 98"/>
                      <a:gd name="T51" fmla="*/ 142 h 154"/>
                      <a:gd name="T52" fmla="*/ 2 w 98"/>
                      <a:gd name="T53" fmla="*/ 136 h 154"/>
                      <a:gd name="T54" fmla="*/ 2 w 98"/>
                      <a:gd name="T55" fmla="*/ 136 h 154"/>
                      <a:gd name="T56" fmla="*/ 2 w 98"/>
                      <a:gd name="T57" fmla="*/ 128 h 154"/>
                      <a:gd name="T58" fmla="*/ 0 w 98"/>
                      <a:gd name="T59" fmla="*/ 120 h 154"/>
                      <a:gd name="T60" fmla="*/ 4 w 98"/>
                      <a:gd name="T61" fmla="*/ 100 h 154"/>
                      <a:gd name="T62" fmla="*/ 12 w 98"/>
                      <a:gd name="T63" fmla="*/ 78 h 154"/>
                      <a:gd name="T64" fmla="*/ 20 w 98"/>
                      <a:gd name="T65" fmla="*/ 56 h 154"/>
                      <a:gd name="T66" fmla="*/ 40 w 98"/>
                      <a:gd name="T67" fmla="*/ 16 h 154"/>
                      <a:gd name="T68" fmla="*/ 48 w 98"/>
                      <a:gd name="T69" fmla="*/ 0 h 154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98"/>
                      <a:gd name="T106" fmla="*/ 0 h 154"/>
                      <a:gd name="T107" fmla="*/ 98 w 98"/>
                      <a:gd name="T108" fmla="*/ 154 h 154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98" h="154">
                        <a:moveTo>
                          <a:pt x="48" y="0"/>
                        </a:moveTo>
                        <a:lnTo>
                          <a:pt x="48" y="0"/>
                        </a:lnTo>
                        <a:lnTo>
                          <a:pt x="58" y="4"/>
                        </a:lnTo>
                        <a:lnTo>
                          <a:pt x="76" y="14"/>
                        </a:lnTo>
                        <a:lnTo>
                          <a:pt x="86" y="20"/>
                        </a:lnTo>
                        <a:lnTo>
                          <a:pt x="92" y="30"/>
                        </a:lnTo>
                        <a:lnTo>
                          <a:pt x="98" y="40"/>
                        </a:lnTo>
                        <a:lnTo>
                          <a:pt x="98" y="46"/>
                        </a:lnTo>
                        <a:lnTo>
                          <a:pt x="96" y="52"/>
                        </a:lnTo>
                        <a:lnTo>
                          <a:pt x="86" y="86"/>
                        </a:lnTo>
                        <a:lnTo>
                          <a:pt x="90" y="92"/>
                        </a:lnTo>
                        <a:lnTo>
                          <a:pt x="94" y="106"/>
                        </a:lnTo>
                        <a:lnTo>
                          <a:pt x="96" y="114"/>
                        </a:lnTo>
                        <a:lnTo>
                          <a:pt x="94" y="124"/>
                        </a:lnTo>
                        <a:lnTo>
                          <a:pt x="92" y="130"/>
                        </a:lnTo>
                        <a:lnTo>
                          <a:pt x="86" y="136"/>
                        </a:lnTo>
                        <a:lnTo>
                          <a:pt x="66" y="146"/>
                        </a:lnTo>
                        <a:lnTo>
                          <a:pt x="54" y="150"/>
                        </a:lnTo>
                        <a:lnTo>
                          <a:pt x="42" y="154"/>
                        </a:lnTo>
                        <a:lnTo>
                          <a:pt x="30" y="154"/>
                        </a:lnTo>
                        <a:lnTo>
                          <a:pt x="18" y="152"/>
                        </a:lnTo>
                        <a:lnTo>
                          <a:pt x="14" y="150"/>
                        </a:lnTo>
                        <a:lnTo>
                          <a:pt x="10" y="146"/>
                        </a:lnTo>
                        <a:lnTo>
                          <a:pt x="6" y="142"/>
                        </a:lnTo>
                        <a:lnTo>
                          <a:pt x="2" y="136"/>
                        </a:lnTo>
                        <a:lnTo>
                          <a:pt x="2" y="128"/>
                        </a:lnTo>
                        <a:lnTo>
                          <a:pt x="0" y="120"/>
                        </a:lnTo>
                        <a:lnTo>
                          <a:pt x="4" y="100"/>
                        </a:lnTo>
                        <a:lnTo>
                          <a:pt x="12" y="78"/>
                        </a:lnTo>
                        <a:lnTo>
                          <a:pt x="20" y="56"/>
                        </a:lnTo>
                        <a:lnTo>
                          <a:pt x="40" y="16"/>
                        </a:lnTo>
                        <a:lnTo>
                          <a:pt x="48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82" name="Freeform 502"/>
                  <p:cNvSpPr>
                    <a:spLocks/>
                  </p:cNvSpPr>
                  <p:nvPr/>
                </p:nvSpPr>
                <p:spPr bwMode="auto">
                  <a:xfrm>
                    <a:off x="2144" y="3618"/>
                    <a:ext cx="392" cy="530"/>
                  </a:xfrm>
                  <a:custGeom>
                    <a:avLst/>
                    <a:gdLst>
                      <a:gd name="T0" fmla="*/ 312 w 392"/>
                      <a:gd name="T1" fmla="*/ 470 h 530"/>
                      <a:gd name="T2" fmla="*/ 312 w 392"/>
                      <a:gd name="T3" fmla="*/ 470 h 530"/>
                      <a:gd name="T4" fmla="*/ 308 w 392"/>
                      <a:gd name="T5" fmla="*/ 482 h 530"/>
                      <a:gd name="T6" fmla="*/ 302 w 392"/>
                      <a:gd name="T7" fmla="*/ 492 h 530"/>
                      <a:gd name="T8" fmla="*/ 294 w 392"/>
                      <a:gd name="T9" fmla="*/ 500 h 530"/>
                      <a:gd name="T10" fmla="*/ 288 w 392"/>
                      <a:gd name="T11" fmla="*/ 502 h 530"/>
                      <a:gd name="T12" fmla="*/ 284 w 392"/>
                      <a:gd name="T13" fmla="*/ 502 h 530"/>
                      <a:gd name="T14" fmla="*/ 16 w 392"/>
                      <a:gd name="T15" fmla="*/ 530 h 530"/>
                      <a:gd name="T16" fmla="*/ 16 w 392"/>
                      <a:gd name="T17" fmla="*/ 530 h 530"/>
                      <a:gd name="T18" fmla="*/ 8 w 392"/>
                      <a:gd name="T19" fmla="*/ 528 h 530"/>
                      <a:gd name="T20" fmla="*/ 4 w 392"/>
                      <a:gd name="T21" fmla="*/ 522 h 530"/>
                      <a:gd name="T22" fmla="*/ 0 w 392"/>
                      <a:gd name="T23" fmla="*/ 514 h 530"/>
                      <a:gd name="T24" fmla="*/ 0 w 392"/>
                      <a:gd name="T25" fmla="*/ 506 h 530"/>
                      <a:gd name="T26" fmla="*/ 84 w 392"/>
                      <a:gd name="T27" fmla="*/ 38 h 530"/>
                      <a:gd name="T28" fmla="*/ 84 w 392"/>
                      <a:gd name="T29" fmla="*/ 38 h 530"/>
                      <a:gd name="T30" fmla="*/ 86 w 392"/>
                      <a:gd name="T31" fmla="*/ 28 h 530"/>
                      <a:gd name="T32" fmla="*/ 92 w 392"/>
                      <a:gd name="T33" fmla="*/ 20 h 530"/>
                      <a:gd name="T34" fmla="*/ 100 w 392"/>
                      <a:gd name="T35" fmla="*/ 14 h 530"/>
                      <a:gd name="T36" fmla="*/ 108 w 392"/>
                      <a:gd name="T37" fmla="*/ 12 h 530"/>
                      <a:gd name="T38" fmla="*/ 376 w 392"/>
                      <a:gd name="T39" fmla="*/ 0 h 530"/>
                      <a:gd name="T40" fmla="*/ 376 w 392"/>
                      <a:gd name="T41" fmla="*/ 0 h 530"/>
                      <a:gd name="T42" fmla="*/ 384 w 392"/>
                      <a:gd name="T43" fmla="*/ 2 h 530"/>
                      <a:gd name="T44" fmla="*/ 390 w 392"/>
                      <a:gd name="T45" fmla="*/ 6 h 530"/>
                      <a:gd name="T46" fmla="*/ 392 w 392"/>
                      <a:gd name="T47" fmla="*/ 14 h 530"/>
                      <a:gd name="T48" fmla="*/ 392 w 392"/>
                      <a:gd name="T49" fmla="*/ 24 h 530"/>
                      <a:gd name="T50" fmla="*/ 312 w 392"/>
                      <a:gd name="T51" fmla="*/ 470 h 530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392"/>
                      <a:gd name="T79" fmla="*/ 0 h 530"/>
                      <a:gd name="T80" fmla="*/ 392 w 392"/>
                      <a:gd name="T81" fmla="*/ 530 h 530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392" h="530">
                        <a:moveTo>
                          <a:pt x="312" y="470"/>
                        </a:moveTo>
                        <a:lnTo>
                          <a:pt x="312" y="470"/>
                        </a:lnTo>
                        <a:lnTo>
                          <a:pt x="308" y="482"/>
                        </a:lnTo>
                        <a:lnTo>
                          <a:pt x="302" y="492"/>
                        </a:lnTo>
                        <a:lnTo>
                          <a:pt x="294" y="500"/>
                        </a:lnTo>
                        <a:lnTo>
                          <a:pt x="288" y="502"/>
                        </a:lnTo>
                        <a:lnTo>
                          <a:pt x="284" y="502"/>
                        </a:lnTo>
                        <a:lnTo>
                          <a:pt x="16" y="530"/>
                        </a:lnTo>
                        <a:lnTo>
                          <a:pt x="8" y="528"/>
                        </a:lnTo>
                        <a:lnTo>
                          <a:pt x="4" y="522"/>
                        </a:lnTo>
                        <a:lnTo>
                          <a:pt x="0" y="514"/>
                        </a:lnTo>
                        <a:lnTo>
                          <a:pt x="0" y="506"/>
                        </a:lnTo>
                        <a:lnTo>
                          <a:pt x="84" y="38"/>
                        </a:lnTo>
                        <a:lnTo>
                          <a:pt x="86" y="28"/>
                        </a:lnTo>
                        <a:lnTo>
                          <a:pt x="92" y="20"/>
                        </a:lnTo>
                        <a:lnTo>
                          <a:pt x="100" y="14"/>
                        </a:lnTo>
                        <a:lnTo>
                          <a:pt x="108" y="12"/>
                        </a:lnTo>
                        <a:lnTo>
                          <a:pt x="376" y="0"/>
                        </a:lnTo>
                        <a:lnTo>
                          <a:pt x="384" y="2"/>
                        </a:lnTo>
                        <a:lnTo>
                          <a:pt x="390" y="6"/>
                        </a:lnTo>
                        <a:lnTo>
                          <a:pt x="392" y="14"/>
                        </a:lnTo>
                        <a:lnTo>
                          <a:pt x="392" y="24"/>
                        </a:lnTo>
                        <a:lnTo>
                          <a:pt x="312" y="470"/>
                        </a:lnTo>
                        <a:close/>
                      </a:path>
                    </a:pathLst>
                  </a:custGeom>
                  <a:solidFill>
                    <a:srgbClr val="A06B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83" name="Freeform 503"/>
                  <p:cNvSpPr>
                    <a:spLocks/>
                  </p:cNvSpPr>
                  <p:nvPr/>
                </p:nvSpPr>
                <p:spPr bwMode="auto">
                  <a:xfrm>
                    <a:off x="2156" y="3616"/>
                    <a:ext cx="392" cy="528"/>
                  </a:xfrm>
                  <a:custGeom>
                    <a:avLst/>
                    <a:gdLst>
                      <a:gd name="T0" fmla="*/ 310 w 392"/>
                      <a:gd name="T1" fmla="*/ 470 h 528"/>
                      <a:gd name="T2" fmla="*/ 310 w 392"/>
                      <a:gd name="T3" fmla="*/ 470 h 528"/>
                      <a:gd name="T4" fmla="*/ 308 w 392"/>
                      <a:gd name="T5" fmla="*/ 480 h 528"/>
                      <a:gd name="T6" fmla="*/ 300 w 392"/>
                      <a:gd name="T7" fmla="*/ 492 h 528"/>
                      <a:gd name="T8" fmla="*/ 292 w 392"/>
                      <a:gd name="T9" fmla="*/ 500 h 528"/>
                      <a:gd name="T10" fmla="*/ 288 w 392"/>
                      <a:gd name="T11" fmla="*/ 502 h 528"/>
                      <a:gd name="T12" fmla="*/ 284 w 392"/>
                      <a:gd name="T13" fmla="*/ 502 h 528"/>
                      <a:gd name="T14" fmla="*/ 16 w 392"/>
                      <a:gd name="T15" fmla="*/ 528 h 528"/>
                      <a:gd name="T16" fmla="*/ 16 w 392"/>
                      <a:gd name="T17" fmla="*/ 528 h 528"/>
                      <a:gd name="T18" fmla="*/ 8 w 392"/>
                      <a:gd name="T19" fmla="*/ 528 h 528"/>
                      <a:gd name="T20" fmla="*/ 2 w 392"/>
                      <a:gd name="T21" fmla="*/ 522 h 528"/>
                      <a:gd name="T22" fmla="*/ 0 w 392"/>
                      <a:gd name="T23" fmla="*/ 514 h 528"/>
                      <a:gd name="T24" fmla="*/ 0 w 392"/>
                      <a:gd name="T25" fmla="*/ 504 h 528"/>
                      <a:gd name="T26" fmla="*/ 82 w 392"/>
                      <a:gd name="T27" fmla="*/ 36 h 528"/>
                      <a:gd name="T28" fmla="*/ 82 w 392"/>
                      <a:gd name="T29" fmla="*/ 36 h 528"/>
                      <a:gd name="T30" fmla="*/ 86 w 392"/>
                      <a:gd name="T31" fmla="*/ 28 h 528"/>
                      <a:gd name="T32" fmla="*/ 92 w 392"/>
                      <a:gd name="T33" fmla="*/ 18 h 528"/>
                      <a:gd name="T34" fmla="*/ 98 w 392"/>
                      <a:gd name="T35" fmla="*/ 14 h 528"/>
                      <a:gd name="T36" fmla="*/ 106 w 392"/>
                      <a:gd name="T37" fmla="*/ 12 h 528"/>
                      <a:gd name="T38" fmla="*/ 376 w 392"/>
                      <a:gd name="T39" fmla="*/ 0 h 528"/>
                      <a:gd name="T40" fmla="*/ 376 w 392"/>
                      <a:gd name="T41" fmla="*/ 0 h 528"/>
                      <a:gd name="T42" fmla="*/ 382 w 392"/>
                      <a:gd name="T43" fmla="*/ 0 h 528"/>
                      <a:gd name="T44" fmla="*/ 388 w 392"/>
                      <a:gd name="T45" fmla="*/ 6 h 528"/>
                      <a:gd name="T46" fmla="*/ 392 w 392"/>
                      <a:gd name="T47" fmla="*/ 14 h 528"/>
                      <a:gd name="T48" fmla="*/ 392 w 392"/>
                      <a:gd name="T49" fmla="*/ 24 h 528"/>
                      <a:gd name="T50" fmla="*/ 310 w 392"/>
                      <a:gd name="T51" fmla="*/ 470 h 528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392"/>
                      <a:gd name="T79" fmla="*/ 0 h 528"/>
                      <a:gd name="T80" fmla="*/ 392 w 392"/>
                      <a:gd name="T81" fmla="*/ 528 h 528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392" h="528">
                        <a:moveTo>
                          <a:pt x="310" y="470"/>
                        </a:moveTo>
                        <a:lnTo>
                          <a:pt x="310" y="470"/>
                        </a:lnTo>
                        <a:lnTo>
                          <a:pt x="308" y="480"/>
                        </a:lnTo>
                        <a:lnTo>
                          <a:pt x="300" y="492"/>
                        </a:lnTo>
                        <a:lnTo>
                          <a:pt x="292" y="500"/>
                        </a:lnTo>
                        <a:lnTo>
                          <a:pt x="288" y="502"/>
                        </a:lnTo>
                        <a:lnTo>
                          <a:pt x="284" y="502"/>
                        </a:lnTo>
                        <a:lnTo>
                          <a:pt x="16" y="528"/>
                        </a:lnTo>
                        <a:lnTo>
                          <a:pt x="8" y="528"/>
                        </a:lnTo>
                        <a:lnTo>
                          <a:pt x="2" y="522"/>
                        </a:lnTo>
                        <a:lnTo>
                          <a:pt x="0" y="514"/>
                        </a:lnTo>
                        <a:lnTo>
                          <a:pt x="0" y="504"/>
                        </a:lnTo>
                        <a:lnTo>
                          <a:pt x="82" y="36"/>
                        </a:lnTo>
                        <a:lnTo>
                          <a:pt x="86" y="28"/>
                        </a:lnTo>
                        <a:lnTo>
                          <a:pt x="92" y="18"/>
                        </a:lnTo>
                        <a:lnTo>
                          <a:pt x="98" y="14"/>
                        </a:lnTo>
                        <a:lnTo>
                          <a:pt x="106" y="12"/>
                        </a:lnTo>
                        <a:lnTo>
                          <a:pt x="376" y="0"/>
                        </a:lnTo>
                        <a:lnTo>
                          <a:pt x="382" y="0"/>
                        </a:lnTo>
                        <a:lnTo>
                          <a:pt x="388" y="6"/>
                        </a:lnTo>
                        <a:lnTo>
                          <a:pt x="392" y="14"/>
                        </a:lnTo>
                        <a:lnTo>
                          <a:pt x="392" y="24"/>
                        </a:lnTo>
                        <a:lnTo>
                          <a:pt x="310" y="470"/>
                        </a:lnTo>
                        <a:close/>
                      </a:path>
                    </a:pathLst>
                  </a:custGeom>
                  <a:solidFill>
                    <a:srgbClr val="80452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84" name="Freeform 504"/>
                  <p:cNvSpPr>
                    <a:spLocks noEditPoints="1"/>
                  </p:cNvSpPr>
                  <p:nvPr/>
                </p:nvSpPr>
                <p:spPr bwMode="auto">
                  <a:xfrm>
                    <a:off x="2394" y="3596"/>
                    <a:ext cx="12" cy="14"/>
                  </a:xfrm>
                  <a:custGeom>
                    <a:avLst/>
                    <a:gdLst>
                      <a:gd name="T0" fmla="*/ 4 w 12"/>
                      <a:gd name="T1" fmla="*/ 0 h 14"/>
                      <a:gd name="T2" fmla="*/ 4 w 12"/>
                      <a:gd name="T3" fmla="*/ 0 h 14"/>
                      <a:gd name="T4" fmla="*/ 0 w 12"/>
                      <a:gd name="T5" fmla="*/ 4 h 14"/>
                      <a:gd name="T6" fmla="*/ 0 w 12"/>
                      <a:gd name="T7" fmla="*/ 8 h 14"/>
                      <a:gd name="T8" fmla="*/ 0 w 12"/>
                      <a:gd name="T9" fmla="*/ 8 h 14"/>
                      <a:gd name="T10" fmla="*/ 2 w 12"/>
                      <a:gd name="T11" fmla="*/ 12 h 14"/>
                      <a:gd name="T12" fmla="*/ 8 w 12"/>
                      <a:gd name="T13" fmla="*/ 14 h 14"/>
                      <a:gd name="T14" fmla="*/ 8 w 12"/>
                      <a:gd name="T15" fmla="*/ 14 h 14"/>
                      <a:gd name="T16" fmla="*/ 12 w 12"/>
                      <a:gd name="T17" fmla="*/ 10 h 14"/>
                      <a:gd name="T18" fmla="*/ 12 w 12"/>
                      <a:gd name="T19" fmla="*/ 6 h 14"/>
                      <a:gd name="T20" fmla="*/ 12 w 12"/>
                      <a:gd name="T21" fmla="*/ 6 h 14"/>
                      <a:gd name="T22" fmla="*/ 10 w 12"/>
                      <a:gd name="T23" fmla="*/ 0 h 14"/>
                      <a:gd name="T24" fmla="*/ 4 w 12"/>
                      <a:gd name="T25" fmla="*/ 0 h 14"/>
                      <a:gd name="T26" fmla="*/ 10 w 12"/>
                      <a:gd name="T27" fmla="*/ 6 h 14"/>
                      <a:gd name="T28" fmla="*/ 10 w 12"/>
                      <a:gd name="T29" fmla="*/ 6 h 14"/>
                      <a:gd name="T30" fmla="*/ 10 w 12"/>
                      <a:gd name="T31" fmla="*/ 8 h 14"/>
                      <a:gd name="T32" fmla="*/ 8 w 12"/>
                      <a:gd name="T33" fmla="*/ 10 h 14"/>
                      <a:gd name="T34" fmla="*/ 8 w 12"/>
                      <a:gd name="T35" fmla="*/ 10 h 14"/>
                      <a:gd name="T36" fmla="*/ 4 w 12"/>
                      <a:gd name="T37" fmla="*/ 10 h 14"/>
                      <a:gd name="T38" fmla="*/ 2 w 12"/>
                      <a:gd name="T39" fmla="*/ 8 h 14"/>
                      <a:gd name="T40" fmla="*/ 2 w 12"/>
                      <a:gd name="T41" fmla="*/ 8 h 14"/>
                      <a:gd name="T42" fmla="*/ 4 w 12"/>
                      <a:gd name="T43" fmla="*/ 4 h 14"/>
                      <a:gd name="T44" fmla="*/ 6 w 12"/>
                      <a:gd name="T45" fmla="*/ 4 h 14"/>
                      <a:gd name="T46" fmla="*/ 6 w 12"/>
                      <a:gd name="T47" fmla="*/ 4 h 14"/>
                      <a:gd name="T48" fmla="*/ 8 w 12"/>
                      <a:gd name="T49" fmla="*/ 4 h 14"/>
                      <a:gd name="T50" fmla="*/ 10 w 12"/>
                      <a:gd name="T51" fmla="*/ 6 h 14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12"/>
                      <a:gd name="T79" fmla="*/ 0 h 14"/>
                      <a:gd name="T80" fmla="*/ 12 w 12"/>
                      <a:gd name="T81" fmla="*/ 14 h 14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12" h="14">
                        <a:moveTo>
                          <a:pt x="4" y="0"/>
                        </a:moveTo>
                        <a:lnTo>
                          <a:pt x="4" y="0"/>
                        </a:lnTo>
                        <a:lnTo>
                          <a:pt x="0" y="4"/>
                        </a:lnTo>
                        <a:lnTo>
                          <a:pt x="0" y="8"/>
                        </a:lnTo>
                        <a:lnTo>
                          <a:pt x="2" y="12"/>
                        </a:lnTo>
                        <a:lnTo>
                          <a:pt x="8" y="14"/>
                        </a:lnTo>
                        <a:lnTo>
                          <a:pt x="12" y="10"/>
                        </a:lnTo>
                        <a:lnTo>
                          <a:pt x="12" y="6"/>
                        </a:lnTo>
                        <a:lnTo>
                          <a:pt x="10" y="0"/>
                        </a:lnTo>
                        <a:lnTo>
                          <a:pt x="4" y="0"/>
                        </a:lnTo>
                        <a:close/>
                        <a:moveTo>
                          <a:pt x="10" y="6"/>
                        </a:moveTo>
                        <a:lnTo>
                          <a:pt x="10" y="6"/>
                        </a:lnTo>
                        <a:lnTo>
                          <a:pt x="10" y="8"/>
                        </a:lnTo>
                        <a:lnTo>
                          <a:pt x="8" y="10"/>
                        </a:lnTo>
                        <a:lnTo>
                          <a:pt x="4" y="10"/>
                        </a:lnTo>
                        <a:lnTo>
                          <a:pt x="2" y="8"/>
                        </a:lnTo>
                        <a:lnTo>
                          <a:pt x="4" y="4"/>
                        </a:lnTo>
                        <a:lnTo>
                          <a:pt x="6" y="4"/>
                        </a:lnTo>
                        <a:lnTo>
                          <a:pt x="8" y="4"/>
                        </a:lnTo>
                        <a:lnTo>
                          <a:pt x="10" y="6"/>
                        </a:lnTo>
                        <a:close/>
                      </a:path>
                    </a:pathLst>
                  </a:custGeom>
                  <a:solidFill>
                    <a:srgbClr val="858585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85" name="Freeform 505"/>
                  <p:cNvSpPr>
                    <a:spLocks/>
                  </p:cNvSpPr>
                  <p:nvPr/>
                </p:nvSpPr>
                <p:spPr bwMode="auto">
                  <a:xfrm>
                    <a:off x="2394" y="3596"/>
                    <a:ext cx="12" cy="14"/>
                  </a:xfrm>
                  <a:custGeom>
                    <a:avLst/>
                    <a:gdLst>
                      <a:gd name="T0" fmla="*/ 4 w 12"/>
                      <a:gd name="T1" fmla="*/ 0 h 14"/>
                      <a:gd name="T2" fmla="*/ 4 w 12"/>
                      <a:gd name="T3" fmla="*/ 0 h 14"/>
                      <a:gd name="T4" fmla="*/ 0 w 12"/>
                      <a:gd name="T5" fmla="*/ 4 h 14"/>
                      <a:gd name="T6" fmla="*/ 0 w 12"/>
                      <a:gd name="T7" fmla="*/ 8 h 14"/>
                      <a:gd name="T8" fmla="*/ 0 w 12"/>
                      <a:gd name="T9" fmla="*/ 8 h 14"/>
                      <a:gd name="T10" fmla="*/ 2 w 12"/>
                      <a:gd name="T11" fmla="*/ 12 h 14"/>
                      <a:gd name="T12" fmla="*/ 8 w 12"/>
                      <a:gd name="T13" fmla="*/ 14 h 14"/>
                      <a:gd name="T14" fmla="*/ 8 w 12"/>
                      <a:gd name="T15" fmla="*/ 14 h 14"/>
                      <a:gd name="T16" fmla="*/ 12 w 12"/>
                      <a:gd name="T17" fmla="*/ 10 h 14"/>
                      <a:gd name="T18" fmla="*/ 12 w 12"/>
                      <a:gd name="T19" fmla="*/ 6 h 14"/>
                      <a:gd name="T20" fmla="*/ 12 w 12"/>
                      <a:gd name="T21" fmla="*/ 6 h 14"/>
                      <a:gd name="T22" fmla="*/ 10 w 12"/>
                      <a:gd name="T23" fmla="*/ 0 h 14"/>
                      <a:gd name="T24" fmla="*/ 4 w 12"/>
                      <a:gd name="T25" fmla="*/ 0 h 14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12"/>
                      <a:gd name="T40" fmla="*/ 0 h 14"/>
                      <a:gd name="T41" fmla="*/ 12 w 12"/>
                      <a:gd name="T42" fmla="*/ 14 h 14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12" h="14">
                        <a:moveTo>
                          <a:pt x="4" y="0"/>
                        </a:moveTo>
                        <a:lnTo>
                          <a:pt x="4" y="0"/>
                        </a:lnTo>
                        <a:lnTo>
                          <a:pt x="0" y="4"/>
                        </a:lnTo>
                        <a:lnTo>
                          <a:pt x="0" y="8"/>
                        </a:lnTo>
                        <a:lnTo>
                          <a:pt x="2" y="12"/>
                        </a:lnTo>
                        <a:lnTo>
                          <a:pt x="8" y="14"/>
                        </a:lnTo>
                        <a:lnTo>
                          <a:pt x="12" y="10"/>
                        </a:lnTo>
                        <a:lnTo>
                          <a:pt x="12" y="6"/>
                        </a:lnTo>
                        <a:lnTo>
                          <a:pt x="10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86" name="Freeform 506"/>
                  <p:cNvSpPr>
                    <a:spLocks/>
                  </p:cNvSpPr>
                  <p:nvPr/>
                </p:nvSpPr>
                <p:spPr bwMode="auto">
                  <a:xfrm>
                    <a:off x="2396" y="3600"/>
                    <a:ext cx="8" cy="6"/>
                  </a:xfrm>
                  <a:custGeom>
                    <a:avLst/>
                    <a:gdLst>
                      <a:gd name="T0" fmla="*/ 8 w 8"/>
                      <a:gd name="T1" fmla="*/ 2 h 6"/>
                      <a:gd name="T2" fmla="*/ 8 w 8"/>
                      <a:gd name="T3" fmla="*/ 2 h 6"/>
                      <a:gd name="T4" fmla="*/ 8 w 8"/>
                      <a:gd name="T5" fmla="*/ 4 h 6"/>
                      <a:gd name="T6" fmla="*/ 6 w 8"/>
                      <a:gd name="T7" fmla="*/ 6 h 6"/>
                      <a:gd name="T8" fmla="*/ 6 w 8"/>
                      <a:gd name="T9" fmla="*/ 6 h 6"/>
                      <a:gd name="T10" fmla="*/ 2 w 8"/>
                      <a:gd name="T11" fmla="*/ 6 h 6"/>
                      <a:gd name="T12" fmla="*/ 0 w 8"/>
                      <a:gd name="T13" fmla="*/ 4 h 6"/>
                      <a:gd name="T14" fmla="*/ 0 w 8"/>
                      <a:gd name="T15" fmla="*/ 4 h 6"/>
                      <a:gd name="T16" fmla="*/ 2 w 8"/>
                      <a:gd name="T17" fmla="*/ 0 h 6"/>
                      <a:gd name="T18" fmla="*/ 4 w 8"/>
                      <a:gd name="T19" fmla="*/ 0 h 6"/>
                      <a:gd name="T20" fmla="*/ 4 w 8"/>
                      <a:gd name="T21" fmla="*/ 0 h 6"/>
                      <a:gd name="T22" fmla="*/ 6 w 8"/>
                      <a:gd name="T23" fmla="*/ 0 h 6"/>
                      <a:gd name="T24" fmla="*/ 8 w 8"/>
                      <a:gd name="T25" fmla="*/ 2 h 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8"/>
                      <a:gd name="T40" fmla="*/ 0 h 6"/>
                      <a:gd name="T41" fmla="*/ 8 w 8"/>
                      <a:gd name="T42" fmla="*/ 6 h 6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8" h="6">
                        <a:moveTo>
                          <a:pt x="8" y="2"/>
                        </a:moveTo>
                        <a:lnTo>
                          <a:pt x="8" y="2"/>
                        </a:lnTo>
                        <a:lnTo>
                          <a:pt x="8" y="4"/>
                        </a:lnTo>
                        <a:lnTo>
                          <a:pt x="6" y="6"/>
                        </a:lnTo>
                        <a:lnTo>
                          <a:pt x="2" y="6"/>
                        </a:lnTo>
                        <a:lnTo>
                          <a:pt x="0" y="4"/>
                        </a:lnTo>
                        <a:lnTo>
                          <a:pt x="2" y="0"/>
                        </a:lnTo>
                        <a:lnTo>
                          <a:pt x="4" y="0"/>
                        </a:lnTo>
                        <a:lnTo>
                          <a:pt x="6" y="0"/>
                        </a:lnTo>
                        <a:lnTo>
                          <a:pt x="8" y="2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87" name="Freeform 507"/>
                  <p:cNvSpPr>
                    <a:spLocks/>
                  </p:cNvSpPr>
                  <p:nvPr/>
                </p:nvSpPr>
                <p:spPr bwMode="auto">
                  <a:xfrm>
                    <a:off x="2312" y="3590"/>
                    <a:ext cx="156" cy="58"/>
                  </a:xfrm>
                  <a:custGeom>
                    <a:avLst/>
                    <a:gdLst>
                      <a:gd name="T0" fmla="*/ 156 w 156"/>
                      <a:gd name="T1" fmla="*/ 24 h 58"/>
                      <a:gd name="T2" fmla="*/ 140 w 156"/>
                      <a:gd name="T3" fmla="*/ 50 h 58"/>
                      <a:gd name="T4" fmla="*/ 0 w 156"/>
                      <a:gd name="T5" fmla="*/ 58 h 58"/>
                      <a:gd name="T6" fmla="*/ 12 w 156"/>
                      <a:gd name="T7" fmla="*/ 28 h 58"/>
                      <a:gd name="T8" fmla="*/ 64 w 156"/>
                      <a:gd name="T9" fmla="*/ 22 h 58"/>
                      <a:gd name="T10" fmla="*/ 64 w 156"/>
                      <a:gd name="T11" fmla="*/ 22 h 58"/>
                      <a:gd name="T12" fmla="*/ 86 w 156"/>
                      <a:gd name="T13" fmla="*/ 4 h 58"/>
                      <a:gd name="T14" fmla="*/ 86 w 156"/>
                      <a:gd name="T15" fmla="*/ 4 h 58"/>
                      <a:gd name="T16" fmla="*/ 90 w 156"/>
                      <a:gd name="T17" fmla="*/ 2 h 58"/>
                      <a:gd name="T18" fmla="*/ 96 w 156"/>
                      <a:gd name="T19" fmla="*/ 0 h 58"/>
                      <a:gd name="T20" fmla="*/ 102 w 156"/>
                      <a:gd name="T21" fmla="*/ 0 h 58"/>
                      <a:gd name="T22" fmla="*/ 108 w 156"/>
                      <a:gd name="T23" fmla="*/ 0 h 58"/>
                      <a:gd name="T24" fmla="*/ 112 w 156"/>
                      <a:gd name="T25" fmla="*/ 4 h 58"/>
                      <a:gd name="T26" fmla="*/ 116 w 156"/>
                      <a:gd name="T27" fmla="*/ 8 h 58"/>
                      <a:gd name="T28" fmla="*/ 116 w 156"/>
                      <a:gd name="T29" fmla="*/ 16 h 58"/>
                      <a:gd name="T30" fmla="*/ 114 w 156"/>
                      <a:gd name="T31" fmla="*/ 24 h 58"/>
                      <a:gd name="T32" fmla="*/ 156 w 156"/>
                      <a:gd name="T33" fmla="*/ 24 h 58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156"/>
                      <a:gd name="T52" fmla="*/ 0 h 58"/>
                      <a:gd name="T53" fmla="*/ 156 w 156"/>
                      <a:gd name="T54" fmla="*/ 58 h 58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156" h="58">
                        <a:moveTo>
                          <a:pt x="156" y="24"/>
                        </a:moveTo>
                        <a:lnTo>
                          <a:pt x="140" y="50"/>
                        </a:lnTo>
                        <a:lnTo>
                          <a:pt x="0" y="58"/>
                        </a:lnTo>
                        <a:lnTo>
                          <a:pt x="12" y="28"/>
                        </a:lnTo>
                        <a:lnTo>
                          <a:pt x="64" y="22"/>
                        </a:lnTo>
                        <a:lnTo>
                          <a:pt x="86" y="4"/>
                        </a:lnTo>
                        <a:lnTo>
                          <a:pt x="90" y="2"/>
                        </a:lnTo>
                        <a:lnTo>
                          <a:pt x="96" y="0"/>
                        </a:lnTo>
                        <a:lnTo>
                          <a:pt x="102" y="0"/>
                        </a:lnTo>
                        <a:lnTo>
                          <a:pt x="108" y="0"/>
                        </a:lnTo>
                        <a:lnTo>
                          <a:pt x="112" y="4"/>
                        </a:lnTo>
                        <a:lnTo>
                          <a:pt x="116" y="8"/>
                        </a:lnTo>
                        <a:lnTo>
                          <a:pt x="116" y="16"/>
                        </a:lnTo>
                        <a:lnTo>
                          <a:pt x="114" y="24"/>
                        </a:lnTo>
                        <a:lnTo>
                          <a:pt x="156" y="24"/>
                        </a:lnTo>
                        <a:close/>
                      </a:path>
                    </a:pathLst>
                  </a:custGeom>
                  <a:solidFill>
                    <a:srgbClr val="9A9A9A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88" name="Freeform 508"/>
                  <p:cNvSpPr>
                    <a:spLocks/>
                  </p:cNvSpPr>
                  <p:nvPr/>
                </p:nvSpPr>
                <p:spPr bwMode="auto">
                  <a:xfrm>
                    <a:off x="2400" y="3604"/>
                    <a:ext cx="10" cy="8"/>
                  </a:xfrm>
                  <a:custGeom>
                    <a:avLst/>
                    <a:gdLst>
                      <a:gd name="T0" fmla="*/ 0 w 10"/>
                      <a:gd name="T1" fmla="*/ 8 h 8"/>
                      <a:gd name="T2" fmla="*/ 0 w 10"/>
                      <a:gd name="T3" fmla="*/ 8 h 8"/>
                      <a:gd name="T4" fmla="*/ 2 w 10"/>
                      <a:gd name="T5" fmla="*/ 8 h 8"/>
                      <a:gd name="T6" fmla="*/ 6 w 10"/>
                      <a:gd name="T7" fmla="*/ 8 h 8"/>
                      <a:gd name="T8" fmla="*/ 6 w 10"/>
                      <a:gd name="T9" fmla="*/ 8 h 8"/>
                      <a:gd name="T10" fmla="*/ 8 w 10"/>
                      <a:gd name="T11" fmla="*/ 6 h 8"/>
                      <a:gd name="T12" fmla="*/ 10 w 10"/>
                      <a:gd name="T13" fmla="*/ 2 h 8"/>
                      <a:gd name="T14" fmla="*/ 10 w 10"/>
                      <a:gd name="T15" fmla="*/ 2 h 8"/>
                      <a:gd name="T16" fmla="*/ 6 w 10"/>
                      <a:gd name="T17" fmla="*/ 0 h 8"/>
                      <a:gd name="T18" fmla="*/ 2 w 10"/>
                      <a:gd name="T19" fmla="*/ 2 h 8"/>
                      <a:gd name="T20" fmla="*/ 2 w 10"/>
                      <a:gd name="T21" fmla="*/ 2 h 8"/>
                      <a:gd name="T22" fmla="*/ 0 w 10"/>
                      <a:gd name="T23" fmla="*/ 4 h 8"/>
                      <a:gd name="T24" fmla="*/ 0 w 10"/>
                      <a:gd name="T25" fmla="*/ 8 h 8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10"/>
                      <a:gd name="T40" fmla="*/ 0 h 8"/>
                      <a:gd name="T41" fmla="*/ 10 w 10"/>
                      <a:gd name="T42" fmla="*/ 8 h 8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10" h="8">
                        <a:moveTo>
                          <a:pt x="0" y="8"/>
                        </a:moveTo>
                        <a:lnTo>
                          <a:pt x="0" y="8"/>
                        </a:lnTo>
                        <a:lnTo>
                          <a:pt x="2" y="8"/>
                        </a:lnTo>
                        <a:lnTo>
                          <a:pt x="6" y="8"/>
                        </a:lnTo>
                        <a:lnTo>
                          <a:pt x="8" y="6"/>
                        </a:lnTo>
                        <a:lnTo>
                          <a:pt x="10" y="2"/>
                        </a:lnTo>
                        <a:lnTo>
                          <a:pt x="6" y="0"/>
                        </a:lnTo>
                        <a:lnTo>
                          <a:pt x="2" y="2"/>
                        </a:lnTo>
                        <a:lnTo>
                          <a:pt x="0" y="4"/>
                        </a:lnTo>
                        <a:lnTo>
                          <a:pt x="0" y="8"/>
                        </a:lnTo>
                        <a:close/>
                      </a:path>
                    </a:pathLst>
                  </a:custGeom>
                  <a:solidFill>
                    <a:srgbClr val="2A2A2A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89" name="Freeform 509"/>
                  <p:cNvSpPr>
                    <a:spLocks/>
                  </p:cNvSpPr>
                  <p:nvPr/>
                </p:nvSpPr>
                <p:spPr bwMode="auto">
                  <a:xfrm>
                    <a:off x="2400" y="3604"/>
                    <a:ext cx="10" cy="8"/>
                  </a:xfrm>
                  <a:custGeom>
                    <a:avLst/>
                    <a:gdLst>
                      <a:gd name="T0" fmla="*/ 0 w 10"/>
                      <a:gd name="T1" fmla="*/ 8 h 8"/>
                      <a:gd name="T2" fmla="*/ 0 w 10"/>
                      <a:gd name="T3" fmla="*/ 8 h 8"/>
                      <a:gd name="T4" fmla="*/ 2 w 10"/>
                      <a:gd name="T5" fmla="*/ 8 h 8"/>
                      <a:gd name="T6" fmla="*/ 6 w 10"/>
                      <a:gd name="T7" fmla="*/ 8 h 8"/>
                      <a:gd name="T8" fmla="*/ 6 w 10"/>
                      <a:gd name="T9" fmla="*/ 8 h 8"/>
                      <a:gd name="T10" fmla="*/ 8 w 10"/>
                      <a:gd name="T11" fmla="*/ 6 h 8"/>
                      <a:gd name="T12" fmla="*/ 10 w 10"/>
                      <a:gd name="T13" fmla="*/ 2 h 8"/>
                      <a:gd name="T14" fmla="*/ 10 w 10"/>
                      <a:gd name="T15" fmla="*/ 2 h 8"/>
                      <a:gd name="T16" fmla="*/ 6 w 10"/>
                      <a:gd name="T17" fmla="*/ 0 h 8"/>
                      <a:gd name="T18" fmla="*/ 2 w 10"/>
                      <a:gd name="T19" fmla="*/ 2 h 8"/>
                      <a:gd name="T20" fmla="*/ 2 w 10"/>
                      <a:gd name="T21" fmla="*/ 2 h 8"/>
                      <a:gd name="T22" fmla="*/ 0 w 10"/>
                      <a:gd name="T23" fmla="*/ 4 h 8"/>
                      <a:gd name="T24" fmla="*/ 0 w 10"/>
                      <a:gd name="T25" fmla="*/ 8 h 8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10"/>
                      <a:gd name="T40" fmla="*/ 0 h 8"/>
                      <a:gd name="T41" fmla="*/ 10 w 10"/>
                      <a:gd name="T42" fmla="*/ 8 h 8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10" h="8">
                        <a:moveTo>
                          <a:pt x="0" y="8"/>
                        </a:moveTo>
                        <a:lnTo>
                          <a:pt x="0" y="8"/>
                        </a:lnTo>
                        <a:lnTo>
                          <a:pt x="2" y="8"/>
                        </a:lnTo>
                        <a:lnTo>
                          <a:pt x="6" y="8"/>
                        </a:lnTo>
                        <a:lnTo>
                          <a:pt x="8" y="6"/>
                        </a:lnTo>
                        <a:lnTo>
                          <a:pt x="10" y="2"/>
                        </a:lnTo>
                        <a:lnTo>
                          <a:pt x="6" y="0"/>
                        </a:lnTo>
                        <a:lnTo>
                          <a:pt x="2" y="2"/>
                        </a:lnTo>
                        <a:lnTo>
                          <a:pt x="0" y="4"/>
                        </a:lnTo>
                        <a:lnTo>
                          <a:pt x="0" y="8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90" name="Freeform 510"/>
                  <p:cNvSpPr>
                    <a:spLocks/>
                  </p:cNvSpPr>
                  <p:nvPr/>
                </p:nvSpPr>
                <p:spPr bwMode="auto">
                  <a:xfrm>
                    <a:off x="2110" y="3318"/>
                    <a:ext cx="68" cy="12"/>
                  </a:xfrm>
                  <a:custGeom>
                    <a:avLst/>
                    <a:gdLst>
                      <a:gd name="T0" fmla="*/ 68 w 68"/>
                      <a:gd name="T1" fmla="*/ 4 h 12"/>
                      <a:gd name="T2" fmla="*/ 68 w 68"/>
                      <a:gd name="T3" fmla="*/ 4 h 12"/>
                      <a:gd name="T4" fmla="*/ 62 w 68"/>
                      <a:gd name="T5" fmla="*/ 6 h 12"/>
                      <a:gd name="T6" fmla="*/ 50 w 68"/>
                      <a:gd name="T7" fmla="*/ 8 h 12"/>
                      <a:gd name="T8" fmla="*/ 28 w 68"/>
                      <a:gd name="T9" fmla="*/ 8 h 12"/>
                      <a:gd name="T10" fmla="*/ 14 w 68"/>
                      <a:gd name="T11" fmla="*/ 4 h 12"/>
                      <a:gd name="T12" fmla="*/ 0 w 68"/>
                      <a:gd name="T13" fmla="*/ 0 h 12"/>
                      <a:gd name="T14" fmla="*/ 0 w 68"/>
                      <a:gd name="T15" fmla="*/ 0 h 12"/>
                      <a:gd name="T16" fmla="*/ 6 w 68"/>
                      <a:gd name="T17" fmla="*/ 4 h 12"/>
                      <a:gd name="T18" fmla="*/ 22 w 68"/>
                      <a:gd name="T19" fmla="*/ 10 h 12"/>
                      <a:gd name="T20" fmla="*/ 32 w 68"/>
                      <a:gd name="T21" fmla="*/ 12 h 12"/>
                      <a:gd name="T22" fmla="*/ 44 w 68"/>
                      <a:gd name="T23" fmla="*/ 12 h 12"/>
                      <a:gd name="T24" fmla="*/ 56 w 68"/>
                      <a:gd name="T25" fmla="*/ 10 h 12"/>
                      <a:gd name="T26" fmla="*/ 68 w 68"/>
                      <a:gd name="T27" fmla="*/ 4 h 12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68"/>
                      <a:gd name="T43" fmla="*/ 0 h 12"/>
                      <a:gd name="T44" fmla="*/ 68 w 68"/>
                      <a:gd name="T45" fmla="*/ 12 h 12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68" h="12">
                        <a:moveTo>
                          <a:pt x="68" y="4"/>
                        </a:moveTo>
                        <a:lnTo>
                          <a:pt x="68" y="4"/>
                        </a:lnTo>
                        <a:lnTo>
                          <a:pt x="62" y="6"/>
                        </a:lnTo>
                        <a:lnTo>
                          <a:pt x="50" y="8"/>
                        </a:lnTo>
                        <a:lnTo>
                          <a:pt x="28" y="8"/>
                        </a:lnTo>
                        <a:lnTo>
                          <a:pt x="14" y="4"/>
                        </a:lnTo>
                        <a:lnTo>
                          <a:pt x="0" y="0"/>
                        </a:lnTo>
                        <a:lnTo>
                          <a:pt x="6" y="4"/>
                        </a:lnTo>
                        <a:lnTo>
                          <a:pt x="22" y="10"/>
                        </a:lnTo>
                        <a:lnTo>
                          <a:pt x="32" y="12"/>
                        </a:lnTo>
                        <a:lnTo>
                          <a:pt x="44" y="12"/>
                        </a:lnTo>
                        <a:lnTo>
                          <a:pt x="56" y="10"/>
                        </a:lnTo>
                        <a:lnTo>
                          <a:pt x="68" y="4"/>
                        </a:lnTo>
                        <a:close/>
                      </a:path>
                    </a:pathLst>
                  </a:custGeom>
                  <a:solidFill>
                    <a:srgbClr val="C96E4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91" name="Freeform 511"/>
                  <p:cNvSpPr>
                    <a:spLocks/>
                  </p:cNvSpPr>
                  <p:nvPr/>
                </p:nvSpPr>
                <p:spPr bwMode="auto">
                  <a:xfrm>
                    <a:off x="2110" y="3318"/>
                    <a:ext cx="68" cy="12"/>
                  </a:xfrm>
                  <a:custGeom>
                    <a:avLst/>
                    <a:gdLst>
                      <a:gd name="T0" fmla="*/ 68 w 68"/>
                      <a:gd name="T1" fmla="*/ 4 h 12"/>
                      <a:gd name="T2" fmla="*/ 68 w 68"/>
                      <a:gd name="T3" fmla="*/ 4 h 12"/>
                      <a:gd name="T4" fmla="*/ 62 w 68"/>
                      <a:gd name="T5" fmla="*/ 6 h 12"/>
                      <a:gd name="T6" fmla="*/ 50 w 68"/>
                      <a:gd name="T7" fmla="*/ 8 h 12"/>
                      <a:gd name="T8" fmla="*/ 28 w 68"/>
                      <a:gd name="T9" fmla="*/ 8 h 12"/>
                      <a:gd name="T10" fmla="*/ 14 w 68"/>
                      <a:gd name="T11" fmla="*/ 4 h 12"/>
                      <a:gd name="T12" fmla="*/ 0 w 68"/>
                      <a:gd name="T13" fmla="*/ 0 h 12"/>
                      <a:gd name="T14" fmla="*/ 0 w 68"/>
                      <a:gd name="T15" fmla="*/ 0 h 12"/>
                      <a:gd name="T16" fmla="*/ 6 w 68"/>
                      <a:gd name="T17" fmla="*/ 4 h 12"/>
                      <a:gd name="T18" fmla="*/ 22 w 68"/>
                      <a:gd name="T19" fmla="*/ 10 h 12"/>
                      <a:gd name="T20" fmla="*/ 32 w 68"/>
                      <a:gd name="T21" fmla="*/ 12 h 12"/>
                      <a:gd name="T22" fmla="*/ 44 w 68"/>
                      <a:gd name="T23" fmla="*/ 12 h 12"/>
                      <a:gd name="T24" fmla="*/ 56 w 68"/>
                      <a:gd name="T25" fmla="*/ 10 h 12"/>
                      <a:gd name="T26" fmla="*/ 68 w 68"/>
                      <a:gd name="T27" fmla="*/ 4 h 12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68"/>
                      <a:gd name="T43" fmla="*/ 0 h 12"/>
                      <a:gd name="T44" fmla="*/ 68 w 68"/>
                      <a:gd name="T45" fmla="*/ 12 h 12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68" h="12">
                        <a:moveTo>
                          <a:pt x="68" y="4"/>
                        </a:moveTo>
                        <a:lnTo>
                          <a:pt x="68" y="4"/>
                        </a:lnTo>
                        <a:lnTo>
                          <a:pt x="62" y="6"/>
                        </a:lnTo>
                        <a:lnTo>
                          <a:pt x="50" y="8"/>
                        </a:lnTo>
                        <a:lnTo>
                          <a:pt x="28" y="8"/>
                        </a:lnTo>
                        <a:lnTo>
                          <a:pt x="14" y="4"/>
                        </a:lnTo>
                        <a:lnTo>
                          <a:pt x="0" y="0"/>
                        </a:lnTo>
                        <a:lnTo>
                          <a:pt x="6" y="4"/>
                        </a:lnTo>
                        <a:lnTo>
                          <a:pt x="22" y="10"/>
                        </a:lnTo>
                        <a:lnTo>
                          <a:pt x="32" y="12"/>
                        </a:lnTo>
                        <a:lnTo>
                          <a:pt x="44" y="12"/>
                        </a:lnTo>
                        <a:lnTo>
                          <a:pt x="56" y="10"/>
                        </a:lnTo>
                        <a:lnTo>
                          <a:pt x="68" y="4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92" name="Freeform 512"/>
                  <p:cNvSpPr>
                    <a:spLocks/>
                  </p:cNvSpPr>
                  <p:nvPr/>
                </p:nvSpPr>
                <p:spPr bwMode="auto">
                  <a:xfrm>
                    <a:off x="1862" y="3430"/>
                    <a:ext cx="208" cy="236"/>
                  </a:xfrm>
                  <a:custGeom>
                    <a:avLst/>
                    <a:gdLst>
                      <a:gd name="T0" fmla="*/ 0 w 208"/>
                      <a:gd name="T1" fmla="*/ 0 h 236"/>
                      <a:gd name="T2" fmla="*/ 68 w 208"/>
                      <a:gd name="T3" fmla="*/ 120 h 236"/>
                      <a:gd name="T4" fmla="*/ 68 w 208"/>
                      <a:gd name="T5" fmla="*/ 120 h 236"/>
                      <a:gd name="T6" fmla="*/ 108 w 208"/>
                      <a:gd name="T7" fmla="*/ 90 h 236"/>
                      <a:gd name="T8" fmla="*/ 146 w 208"/>
                      <a:gd name="T9" fmla="*/ 64 h 236"/>
                      <a:gd name="T10" fmla="*/ 166 w 208"/>
                      <a:gd name="T11" fmla="*/ 52 h 236"/>
                      <a:gd name="T12" fmla="*/ 184 w 208"/>
                      <a:gd name="T13" fmla="*/ 44 h 236"/>
                      <a:gd name="T14" fmla="*/ 208 w 208"/>
                      <a:gd name="T15" fmla="*/ 236 h 236"/>
                      <a:gd name="T16" fmla="*/ 166 w 208"/>
                      <a:gd name="T17" fmla="*/ 84 h 236"/>
                      <a:gd name="T18" fmla="*/ 64 w 208"/>
                      <a:gd name="T19" fmla="*/ 132 h 236"/>
                      <a:gd name="T20" fmla="*/ 64 w 208"/>
                      <a:gd name="T21" fmla="*/ 132 h 236"/>
                      <a:gd name="T22" fmla="*/ 34 w 208"/>
                      <a:gd name="T23" fmla="*/ 80 h 236"/>
                      <a:gd name="T24" fmla="*/ 14 w 208"/>
                      <a:gd name="T25" fmla="*/ 36 h 236"/>
                      <a:gd name="T26" fmla="*/ 4 w 208"/>
                      <a:gd name="T27" fmla="*/ 16 h 236"/>
                      <a:gd name="T28" fmla="*/ 0 w 208"/>
                      <a:gd name="T29" fmla="*/ 0 h 2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208"/>
                      <a:gd name="T46" fmla="*/ 0 h 236"/>
                      <a:gd name="T47" fmla="*/ 208 w 208"/>
                      <a:gd name="T48" fmla="*/ 236 h 236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208" h="236">
                        <a:moveTo>
                          <a:pt x="0" y="0"/>
                        </a:moveTo>
                        <a:lnTo>
                          <a:pt x="68" y="120"/>
                        </a:lnTo>
                        <a:lnTo>
                          <a:pt x="108" y="90"/>
                        </a:lnTo>
                        <a:lnTo>
                          <a:pt x="146" y="64"/>
                        </a:lnTo>
                        <a:lnTo>
                          <a:pt x="166" y="52"/>
                        </a:lnTo>
                        <a:lnTo>
                          <a:pt x="184" y="44"/>
                        </a:lnTo>
                        <a:lnTo>
                          <a:pt x="208" y="236"/>
                        </a:lnTo>
                        <a:lnTo>
                          <a:pt x="166" y="84"/>
                        </a:lnTo>
                        <a:lnTo>
                          <a:pt x="64" y="132"/>
                        </a:lnTo>
                        <a:lnTo>
                          <a:pt x="34" y="80"/>
                        </a:lnTo>
                        <a:lnTo>
                          <a:pt x="14" y="36"/>
                        </a:lnTo>
                        <a:lnTo>
                          <a:pt x="4" y="1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1E2D66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93" name="Freeform 513"/>
                  <p:cNvSpPr>
                    <a:spLocks/>
                  </p:cNvSpPr>
                  <p:nvPr/>
                </p:nvSpPr>
                <p:spPr bwMode="auto">
                  <a:xfrm>
                    <a:off x="1862" y="3430"/>
                    <a:ext cx="208" cy="236"/>
                  </a:xfrm>
                  <a:custGeom>
                    <a:avLst/>
                    <a:gdLst>
                      <a:gd name="T0" fmla="*/ 0 w 208"/>
                      <a:gd name="T1" fmla="*/ 0 h 236"/>
                      <a:gd name="T2" fmla="*/ 68 w 208"/>
                      <a:gd name="T3" fmla="*/ 120 h 236"/>
                      <a:gd name="T4" fmla="*/ 68 w 208"/>
                      <a:gd name="T5" fmla="*/ 120 h 236"/>
                      <a:gd name="T6" fmla="*/ 108 w 208"/>
                      <a:gd name="T7" fmla="*/ 90 h 236"/>
                      <a:gd name="T8" fmla="*/ 146 w 208"/>
                      <a:gd name="T9" fmla="*/ 64 h 236"/>
                      <a:gd name="T10" fmla="*/ 166 w 208"/>
                      <a:gd name="T11" fmla="*/ 52 h 236"/>
                      <a:gd name="T12" fmla="*/ 184 w 208"/>
                      <a:gd name="T13" fmla="*/ 44 h 236"/>
                      <a:gd name="T14" fmla="*/ 208 w 208"/>
                      <a:gd name="T15" fmla="*/ 236 h 236"/>
                      <a:gd name="T16" fmla="*/ 166 w 208"/>
                      <a:gd name="T17" fmla="*/ 84 h 236"/>
                      <a:gd name="T18" fmla="*/ 64 w 208"/>
                      <a:gd name="T19" fmla="*/ 132 h 236"/>
                      <a:gd name="T20" fmla="*/ 64 w 208"/>
                      <a:gd name="T21" fmla="*/ 132 h 236"/>
                      <a:gd name="T22" fmla="*/ 34 w 208"/>
                      <a:gd name="T23" fmla="*/ 80 h 236"/>
                      <a:gd name="T24" fmla="*/ 14 w 208"/>
                      <a:gd name="T25" fmla="*/ 36 h 236"/>
                      <a:gd name="T26" fmla="*/ 4 w 208"/>
                      <a:gd name="T27" fmla="*/ 16 h 236"/>
                      <a:gd name="T28" fmla="*/ 0 w 208"/>
                      <a:gd name="T29" fmla="*/ 0 h 2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208"/>
                      <a:gd name="T46" fmla="*/ 0 h 236"/>
                      <a:gd name="T47" fmla="*/ 208 w 208"/>
                      <a:gd name="T48" fmla="*/ 236 h 236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208" h="236">
                        <a:moveTo>
                          <a:pt x="0" y="0"/>
                        </a:moveTo>
                        <a:lnTo>
                          <a:pt x="68" y="120"/>
                        </a:lnTo>
                        <a:lnTo>
                          <a:pt x="108" y="90"/>
                        </a:lnTo>
                        <a:lnTo>
                          <a:pt x="146" y="64"/>
                        </a:lnTo>
                        <a:lnTo>
                          <a:pt x="166" y="52"/>
                        </a:lnTo>
                        <a:lnTo>
                          <a:pt x="184" y="44"/>
                        </a:lnTo>
                        <a:lnTo>
                          <a:pt x="208" y="236"/>
                        </a:lnTo>
                        <a:lnTo>
                          <a:pt x="166" y="84"/>
                        </a:lnTo>
                        <a:lnTo>
                          <a:pt x="64" y="132"/>
                        </a:lnTo>
                        <a:lnTo>
                          <a:pt x="34" y="80"/>
                        </a:lnTo>
                        <a:lnTo>
                          <a:pt x="14" y="36"/>
                        </a:lnTo>
                        <a:lnTo>
                          <a:pt x="4" y="16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94" name="Freeform 514"/>
                  <p:cNvSpPr>
                    <a:spLocks/>
                  </p:cNvSpPr>
                  <p:nvPr/>
                </p:nvSpPr>
                <p:spPr bwMode="auto">
                  <a:xfrm>
                    <a:off x="2062" y="3482"/>
                    <a:ext cx="100" cy="132"/>
                  </a:xfrm>
                  <a:custGeom>
                    <a:avLst/>
                    <a:gdLst>
                      <a:gd name="T0" fmla="*/ 26 w 100"/>
                      <a:gd name="T1" fmla="*/ 0 h 132"/>
                      <a:gd name="T2" fmla="*/ 92 w 100"/>
                      <a:gd name="T3" fmla="*/ 78 h 132"/>
                      <a:gd name="T4" fmla="*/ 92 w 100"/>
                      <a:gd name="T5" fmla="*/ 0 h 132"/>
                      <a:gd name="T6" fmla="*/ 92 w 100"/>
                      <a:gd name="T7" fmla="*/ 0 h 132"/>
                      <a:gd name="T8" fmla="*/ 94 w 100"/>
                      <a:gd name="T9" fmla="*/ 8 h 132"/>
                      <a:gd name="T10" fmla="*/ 98 w 100"/>
                      <a:gd name="T11" fmla="*/ 32 h 132"/>
                      <a:gd name="T12" fmla="*/ 100 w 100"/>
                      <a:gd name="T13" fmla="*/ 48 h 132"/>
                      <a:gd name="T14" fmla="*/ 100 w 100"/>
                      <a:gd name="T15" fmla="*/ 66 h 132"/>
                      <a:gd name="T16" fmla="*/ 100 w 100"/>
                      <a:gd name="T17" fmla="*/ 82 h 132"/>
                      <a:gd name="T18" fmla="*/ 98 w 100"/>
                      <a:gd name="T19" fmla="*/ 100 h 132"/>
                      <a:gd name="T20" fmla="*/ 26 w 100"/>
                      <a:gd name="T21" fmla="*/ 28 h 132"/>
                      <a:gd name="T22" fmla="*/ 0 w 100"/>
                      <a:gd name="T23" fmla="*/ 132 h 132"/>
                      <a:gd name="T24" fmla="*/ 0 w 100"/>
                      <a:gd name="T25" fmla="*/ 132 h 132"/>
                      <a:gd name="T26" fmla="*/ 2 w 100"/>
                      <a:gd name="T27" fmla="*/ 110 h 132"/>
                      <a:gd name="T28" fmla="*/ 10 w 100"/>
                      <a:gd name="T29" fmla="*/ 64 h 132"/>
                      <a:gd name="T30" fmla="*/ 18 w 100"/>
                      <a:gd name="T31" fmla="*/ 18 h 132"/>
                      <a:gd name="T32" fmla="*/ 22 w 100"/>
                      <a:gd name="T33" fmla="*/ 4 h 132"/>
                      <a:gd name="T34" fmla="*/ 24 w 100"/>
                      <a:gd name="T35" fmla="*/ 0 h 132"/>
                      <a:gd name="T36" fmla="*/ 26 w 100"/>
                      <a:gd name="T37" fmla="*/ 0 h 132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00"/>
                      <a:gd name="T58" fmla="*/ 0 h 132"/>
                      <a:gd name="T59" fmla="*/ 100 w 100"/>
                      <a:gd name="T60" fmla="*/ 132 h 132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00" h="132">
                        <a:moveTo>
                          <a:pt x="26" y="0"/>
                        </a:moveTo>
                        <a:lnTo>
                          <a:pt x="92" y="78"/>
                        </a:lnTo>
                        <a:lnTo>
                          <a:pt x="92" y="0"/>
                        </a:lnTo>
                        <a:lnTo>
                          <a:pt x="94" y="8"/>
                        </a:lnTo>
                        <a:lnTo>
                          <a:pt x="98" y="32"/>
                        </a:lnTo>
                        <a:lnTo>
                          <a:pt x="100" y="48"/>
                        </a:lnTo>
                        <a:lnTo>
                          <a:pt x="100" y="66"/>
                        </a:lnTo>
                        <a:lnTo>
                          <a:pt x="100" y="82"/>
                        </a:lnTo>
                        <a:lnTo>
                          <a:pt x="98" y="100"/>
                        </a:lnTo>
                        <a:lnTo>
                          <a:pt x="26" y="28"/>
                        </a:lnTo>
                        <a:lnTo>
                          <a:pt x="0" y="132"/>
                        </a:lnTo>
                        <a:lnTo>
                          <a:pt x="2" y="110"/>
                        </a:lnTo>
                        <a:lnTo>
                          <a:pt x="10" y="64"/>
                        </a:lnTo>
                        <a:lnTo>
                          <a:pt x="18" y="18"/>
                        </a:lnTo>
                        <a:lnTo>
                          <a:pt x="22" y="4"/>
                        </a:lnTo>
                        <a:lnTo>
                          <a:pt x="24" y="0"/>
                        </a:lnTo>
                        <a:lnTo>
                          <a:pt x="26" y="0"/>
                        </a:lnTo>
                        <a:close/>
                      </a:path>
                    </a:pathLst>
                  </a:custGeom>
                  <a:solidFill>
                    <a:srgbClr val="1E2D66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95" name="Freeform 515"/>
                  <p:cNvSpPr>
                    <a:spLocks/>
                  </p:cNvSpPr>
                  <p:nvPr/>
                </p:nvSpPr>
                <p:spPr bwMode="auto">
                  <a:xfrm>
                    <a:off x="2062" y="3482"/>
                    <a:ext cx="100" cy="132"/>
                  </a:xfrm>
                  <a:custGeom>
                    <a:avLst/>
                    <a:gdLst>
                      <a:gd name="T0" fmla="*/ 26 w 100"/>
                      <a:gd name="T1" fmla="*/ 0 h 132"/>
                      <a:gd name="T2" fmla="*/ 92 w 100"/>
                      <a:gd name="T3" fmla="*/ 78 h 132"/>
                      <a:gd name="T4" fmla="*/ 92 w 100"/>
                      <a:gd name="T5" fmla="*/ 0 h 132"/>
                      <a:gd name="T6" fmla="*/ 92 w 100"/>
                      <a:gd name="T7" fmla="*/ 0 h 132"/>
                      <a:gd name="T8" fmla="*/ 94 w 100"/>
                      <a:gd name="T9" fmla="*/ 8 h 132"/>
                      <a:gd name="T10" fmla="*/ 98 w 100"/>
                      <a:gd name="T11" fmla="*/ 32 h 132"/>
                      <a:gd name="T12" fmla="*/ 100 w 100"/>
                      <a:gd name="T13" fmla="*/ 48 h 132"/>
                      <a:gd name="T14" fmla="*/ 100 w 100"/>
                      <a:gd name="T15" fmla="*/ 66 h 132"/>
                      <a:gd name="T16" fmla="*/ 100 w 100"/>
                      <a:gd name="T17" fmla="*/ 82 h 132"/>
                      <a:gd name="T18" fmla="*/ 98 w 100"/>
                      <a:gd name="T19" fmla="*/ 100 h 132"/>
                      <a:gd name="T20" fmla="*/ 26 w 100"/>
                      <a:gd name="T21" fmla="*/ 28 h 132"/>
                      <a:gd name="T22" fmla="*/ 0 w 100"/>
                      <a:gd name="T23" fmla="*/ 132 h 132"/>
                      <a:gd name="T24" fmla="*/ 0 w 100"/>
                      <a:gd name="T25" fmla="*/ 132 h 132"/>
                      <a:gd name="T26" fmla="*/ 2 w 100"/>
                      <a:gd name="T27" fmla="*/ 110 h 132"/>
                      <a:gd name="T28" fmla="*/ 10 w 100"/>
                      <a:gd name="T29" fmla="*/ 64 h 132"/>
                      <a:gd name="T30" fmla="*/ 18 w 100"/>
                      <a:gd name="T31" fmla="*/ 18 h 132"/>
                      <a:gd name="T32" fmla="*/ 22 w 100"/>
                      <a:gd name="T33" fmla="*/ 4 h 132"/>
                      <a:gd name="T34" fmla="*/ 24 w 100"/>
                      <a:gd name="T35" fmla="*/ 0 h 132"/>
                      <a:gd name="T36" fmla="*/ 26 w 100"/>
                      <a:gd name="T37" fmla="*/ 0 h 132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00"/>
                      <a:gd name="T58" fmla="*/ 0 h 132"/>
                      <a:gd name="T59" fmla="*/ 100 w 100"/>
                      <a:gd name="T60" fmla="*/ 132 h 132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00" h="132">
                        <a:moveTo>
                          <a:pt x="26" y="0"/>
                        </a:moveTo>
                        <a:lnTo>
                          <a:pt x="92" y="78"/>
                        </a:lnTo>
                        <a:lnTo>
                          <a:pt x="92" y="0"/>
                        </a:lnTo>
                        <a:lnTo>
                          <a:pt x="94" y="8"/>
                        </a:lnTo>
                        <a:lnTo>
                          <a:pt x="98" y="32"/>
                        </a:lnTo>
                        <a:lnTo>
                          <a:pt x="100" y="48"/>
                        </a:lnTo>
                        <a:lnTo>
                          <a:pt x="100" y="66"/>
                        </a:lnTo>
                        <a:lnTo>
                          <a:pt x="100" y="82"/>
                        </a:lnTo>
                        <a:lnTo>
                          <a:pt x="98" y="100"/>
                        </a:lnTo>
                        <a:lnTo>
                          <a:pt x="26" y="28"/>
                        </a:lnTo>
                        <a:lnTo>
                          <a:pt x="0" y="132"/>
                        </a:lnTo>
                        <a:lnTo>
                          <a:pt x="2" y="110"/>
                        </a:lnTo>
                        <a:lnTo>
                          <a:pt x="10" y="64"/>
                        </a:lnTo>
                        <a:lnTo>
                          <a:pt x="18" y="18"/>
                        </a:lnTo>
                        <a:lnTo>
                          <a:pt x="22" y="4"/>
                        </a:lnTo>
                        <a:lnTo>
                          <a:pt x="24" y="0"/>
                        </a:lnTo>
                        <a:lnTo>
                          <a:pt x="26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96" name="Freeform 516"/>
                  <p:cNvSpPr>
                    <a:spLocks/>
                  </p:cNvSpPr>
                  <p:nvPr/>
                </p:nvSpPr>
                <p:spPr bwMode="auto">
                  <a:xfrm>
                    <a:off x="2004" y="3800"/>
                    <a:ext cx="312" cy="242"/>
                  </a:xfrm>
                  <a:custGeom>
                    <a:avLst/>
                    <a:gdLst>
                      <a:gd name="T0" fmla="*/ 0 w 312"/>
                      <a:gd name="T1" fmla="*/ 172 h 242"/>
                      <a:gd name="T2" fmla="*/ 54 w 312"/>
                      <a:gd name="T3" fmla="*/ 148 h 242"/>
                      <a:gd name="T4" fmla="*/ 70 w 312"/>
                      <a:gd name="T5" fmla="*/ 134 h 242"/>
                      <a:gd name="T6" fmla="*/ 132 w 312"/>
                      <a:gd name="T7" fmla="*/ 44 h 242"/>
                      <a:gd name="T8" fmla="*/ 270 w 312"/>
                      <a:gd name="T9" fmla="*/ 0 h 242"/>
                      <a:gd name="T10" fmla="*/ 272 w 312"/>
                      <a:gd name="T11" fmla="*/ 2 h 242"/>
                      <a:gd name="T12" fmla="*/ 274 w 312"/>
                      <a:gd name="T13" fmla="*/ 12 h 242"/>
                      <a:gd name="T14" fmla="*/ 266 w 312"/>
                      <a:gd name="T15" fmla="*/ 18 h 242"/>
                      <a:gd name="T16" fmla="*/ 214 w 312"/>
                      <a:gd name="T17" fmla="*/ 24 h 242"/>
                      <a:gd name="T18" fmla="*/ 156 w 312"/>
                      <a:gd name="T19" fmla="*/ 60 h 242"/>
                      <a:gd name="T20" fmla="*/ 232 w 312"/>
                      <a:gd name="T21" fmla="*/ 42 h 242"/>
                      <a:gd name="T22" fmla="*/ 272 w 312"/>
                      <a:gd name="T23" fmla="*/ 42 h 242"/>
                      <a:gd name="T24" fmla="*/ 306 w 312"/>
                      <a:gd name="T25" fmla="*/ 42 h 242"/>
                      <a:gd name="T26" fmla="*/ 312 w 312"/>
                      <a:gd name="T27" fmla="*/ 52 h 242"/>
                      <a:gd name="T28" fmla="*/ 310 w 312"/>
                      <a:gd name="T29" fmla="*/ 60 h 242"/>
                      <a:gd name="T30" fmla="*/ 298 w 312"/>
                      <a:gd name="T31" fmla="*/ 66 h 242"/>
                      <a:gd name="T32" fmla="*/ 300 w 312"/>
                      <a:gd name="T33" fmla="*/ 68 h 242"/>
                      <a:gd name="T34" fmla="*/ 304 w 312"/>
                      <a:gd name="T35" fmla="*/ 76 h 242"/>
                      <a:gd name="T36" fmla="*/ 298 w 312"/>
                      <a:gd name="T37" fmla="*/ 82 h 242"/>
                      <a:gd name="T38" fmla="*/ 246 w 312"/>
                      <a:gd name="T39" fmla="*/ 98 h 242"/>
                      <a:gd name="T40" fmla="*/ 252 w 312"/>
                      <a:gd name="T41" fmla="*/ 108 h 242"/>
                      <a:gd name="T42" fmla="*/ 282 w 312"/>
                      <a:gd name="T43" fmla="*/ 100 h 242"/>
                      <a:gd name="T44" fmla="*/ 284 w 312"/>
                      <a:gd name="T45" fmla="*/ 108 h 242"/>
                      <a:gd name="T46" fmla="*/ 280 w 312"/>
                      <a:gd name="T47" fmla="*/ 114 h 242"/>
                      <a:gd name="T48" fmla="*/ 270 w 312"/>
                      <a:gd name="T49" fmla="*/ 120 h 242"/>
                      <a:gd name="T50" fmla="*/ 232 w 312"/>
                      <a:gd name="T51" fmla="*/ 134 h 242"/>
                      <a:gd name="T52" fmla="*/ 194 w 312"/>
                      <a:gd name="T53" fmla="*/ 148 h 242"/>
                      <a:gd name="T54" fmla="*/ 124 w 312"/>
                      <a:gd name="T55" fmla="*/ 202 h 242"/>
                      <a:gd name="T56" fmla="*/ 110 w 312"/>
                      <a:gd name="T57" fmla="*/ 208 h 242"/>
                      <a:gd name="T58" fmla="*/ 90 w 312"/>
                      <a:gd name="T59" fmla="*/ 210 h 242"/>
                      <a:gd name="T60" fmla="*/ 22 w 312"/>
                      <a:gd name="T61" fmla="*/ 242 h 242"/>
                      <a:gd name="T62" fmla="*/ 10 w 312"/>
                      <a:gd name="T63" fmla="*/ 224 h 242"/>
                      <a:gd name="T64" fmla="*/ 2 w 312"/>
                      <a:gd name="T65" fmla="*/ 202 h 242"/>
                      <a:gd name="T66" fmla="*/ 0 w 312"/>
                      <a:gd name="T67" fmla="*/ 172 h 242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312"/>
                      <a:gd name="T103" fmla="*/ 0 h 242"/>
                      <a:gd name="T104" fmla="*/ 312 w 312"/>
                      <a:gd name="T105" fmla="*/ 242 h 242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312" h="242">
                        <a:moveTo>
                          <a:pt x="0" y="172"/>
                        </a:moveTo>
                        <a:lnTo>
                          <a:pt x="0" y="172"/>
                        </a:lnTo>
                        <a:lnTo>
                          <a:pt x="30" y="160"/>
                        </a:lnTo>
                        <a:lnTo>
                          <a:pt x="54" y="148"/>
                        </a:lnTo>
                        <a:lnTo>
                          <a:pt x="64" y="142"/>
                        </a:lnTo>
                        <a:lnTo>
                          <a:pt x="70" y="134"/>
                        </a:lnTo>
                        <a:lnTo>
                          <a:pt x="132" y="44"/>
                        </a:lnTo>
                        <a:lnTo>
                          <a:pt x="200" y="2"/>
                        </a:lnTo>
                        <a:lnTo>
                          <a:pt x="270" y="0"/>
                        </a:lnTo>
                        <a:lnTo>
                          <a:pt x="272" y="2"/>
                        </a:lnTo>
                        <a:lnTo>
                          <a:pt x="274" y="8"/>
                        </a:lnTo>
                        <a:lnTo>
                          <a:pt x="274" y="12"/>
                        </a:lnTo>
                        <a:lnTo>
                          <a:pt x="270" y="14"/>
                        </a:lnTo>
                        <a:lnTo>
                          <a:pt x="266" y="18"/>
                        </a:lnTo>
                        <a:lnTo>
                          <a:pt x="258" y="20"/>
                        </a:lnTo>
                        <a:lnTo>
                          <a:pt x="214" y="24"/>
                        </a:lnTo>
                        <a:lnTo>
                          <a:pt x="156" y="60"/>
                        </a:lnTo>
                        <a:lnTo>
                          <a:pt x="232" y="42"/>
                        </a:lnTo>
                        <a:lnTo>
                          <a:pt x="246" y="42"/>
                        </a:lnTo>
                        <a:lnTo>
                          <a:pt x="272" y="42"/>
                        </a:lnTo>
                        <a:lnTo>
                          <a:pt x="306" y="42"/>
                        </a:lnTo>
                        <a:lnTo>
                          <a:pt x="308" y="46"/>
                        </a:lnTo>
                        <a:lnTo>
                          <a:pt x="312" y="52"/>
                        </a:lnTo>
                        <a:lnTo>
                          <a:pt x="312" y="56"/>
                        </a:lnTo>
                        <a:lnTo>
                          <a:pt x="310" y="60"/>
                        </a:lnTo>
                        <a:lnTo>
                          <a:pt x="306" y="62"/>
                        </a:lnTo>
                        <a:lnTo>
                          <a:pt x="298" y="66"/>
                        </a:lnTo>
                        <a:lnTo>
                          <a:pt x="300" y="68"/>
                        </a:lnTo>
                        <a:lnTo>
                          <a:pt x="302" y="72"/>
                        </a:lnTo>
                        <a:lnTo>
                          <a:pt x="304" y="76"/>
                        </a:lnTo>
                        <a:lnTo>
                          <a:pt x="302" y="78"/>
                        </a:lnTo>
                        <a:lnTo>
                          <a:pt x="298" y="82"/>
                        </a:lnTo>
                        <a:lnTo>
                          <a:pt x="292" y="84"/>
                        </a:lnTo>
                        <a:lnTo>
                          <a:pt x="246" y="98"/>
                        </a:lnTo>
                        <a:lnTo>
                          <a:pt x="200" y="124"/>
                        </a:lnTo>
                        <a:lnTo>
                          <a:pt x="252" y="108"/>
                        </a:lnTo>
                        <a:lnTo>
                          <a:pt x="282" y="100"/>
                        </a:lnTo>
                        <a:lnTo>
                          <a:pt x="284" y="102"/>
                        </a:lnTo>
                        <a:lnTo>
                          <a:pt x="284" y="108"/>
                        </a:lnTo>
                        <a:lnTo>
                          <a:pt x="282" y="110"/>
                        </a:lnTo>
                        <a:lnTo>
                          <a:pt x="280" y="114"/>
                        </a:lnTo>
                        <a:lnTo>
                          <a:pt x="276" y="118"/>
                        </a:lnTo>
                        <a:lnTo>
                          <a:pt x="270" y="120"/>
                        </a:lnTo>
                        <a:lnTo>
                          <a:pt x="232" y="134"/>
                        </a:lnTo>
                        <a:lnTo>
                          <a:pt x="194" y="148"/>
                        </a:lnTo>
                        <a:lnTo>
                          <a:pt x="166" y="172"/>
                        </a:lnTo>
                        <a:lnTo>
                          <a:pt x="124" y="202"/>
                        </a:lnTo>
                        <a:lnTo>
                          <a:pt x="110" y="208"/>
                        </a:lnTo>
                        <a:lnTo>
                          <a:pt x="100" y="210"/>
                        </a:lnTo>
                        <a:lnTo>
                          <a:pt x="90" y="210"/>
                        </a:lnTo>
                        <a:lnTo>
                          <a:pt x="22" y="242"/>
                        </a:lnTo>
                        <a:lnTo>
                          <a:pt x="18" y="238"/>
                        </a:lnTo>
                        <a:lnTo>
                          <a:pt x="10" y="224"/>
                        </a:lnTo>
                        <a:lnTo>
                          <a:pt x="6" y="214"/>
                        </a:lnTo>
                        <a:lnTo>
                          <a:pt x="2" y="202"/>
                        </a:lnTo>
                        <a:lnTo>
                          <a:pt x="0" y="188"/>
                        </a:lnTo>
                        <a:lnTo>
                          <a:pt x="0" y="172"/>
                        </a:lnTo>
                        <a:close/>
                      </a:path>
                    </a:pathLst>
                  </a:custGeom>
                  <a:solidFill>
                    <a:srgbClr val="F0AC71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97" name="Freeform 517"/>
                  <p:cNvSpPr>
                    <a:spLocks/>
                  </p:cNvSpPr>
                  <p:nvPr/>
                </p:nvSpPr>
                <p:spPr bwMode="auto">
                  <a:xfrm>
                    <a:off x="2004" y="3800"/>
                    <a:ext cx="312" cy="242"/>
                  </a:xfrm>
                  <a:custGeom>
                    <a:avLst/>
                    <a:gdLst>
                      <a:gd name="T0" fmla="*/ 0 w 312"/>
                      <a:gd name="T1" fmla="*/ 172 h 242"/>
                      <a:gd name="T2" fmla="*/ 54 w 312"/>
                      <a:gd name="T3" fmla="*/ 148 h 242"/>
                      <a:gd name="T4" fmla="*/ 70 w 312"/>
                      <a:gd name="T5" fmla="*/ 134 h 242"/>
                      <a:gd name="T6" fmla="*/ 132 w 312"/>
                      <a:gd name="T7" fmla="*/ 44 h 242"/>
                      <a:gd name="T8" fmla="*/ 270 w 312"/>
                      <a:gd name="T9" fmla="*/ 0 h 242"/>
                      <a:gd name="T10" fmla="*/ 272 w 312"/>
                      <a:gd name="T11" fmla="*/ 2 h 242"/>
                      <a:gd name="T12" fmla="*/ 274 w 312"/>
                      <a:gd name="T13" fmla="*/ 12 h 242"/>
                      <a:gd name="T14" fmla="*/ 266 w 312"/>
                      <a:gd name="T15" fmla="*/ 18 h 242"/>
                      <a:gd name="T16" fmla="*/ 214 w 312"/>
                      <a:gd name="T17" fmla="*/ 24 h 242"/>
                      <a:gd name="T18" fmla="*/ 156 w 312"/>
                      <a:gd name="T19" fmla="*/ 60 h 242"/>
                      <a:gd name="T20" fmla="*/ 232 w 312"/>
                      <a:gd name="T21" fmla="*/ 42 h 242"/>
                      <a:gd name="T22" fmla="*/ 272 w 312"/>
                      <a:gd name="T23" fmla="*/ 42 h 242"/>
                      <a:gd name="T24" fmla="*/ 306 w 312"/>
                      <a:gd name="T25" fmla="*/ 42 h 242"/>
                      <a:gd name="T26" fmla="*/ 312 w 312"/>
                      <a:gd name="T27" fmla="*/ 52 h 242"/>
                      <a:gd name="T28" fmla="*/ 310 w 312"/>
                      <a:gd name="T29" fmla="*/ 60 h 242"/>
                      <a:gd name="T30" fmla="*/ 298 w 312"/>
                      <a:gd name="T31" fmla="*/ 66 h 242"/>
                      <a:gd name="T32" fmla="*/ 300 w 312"/>
                      <a:gd name="T33" fmla="*/ 68 h 242"/>
                      <a:gd name="T34" fmla="*/ 304 w 312"/>
                      <a:gd name="T35" fmla="*/ 76 h 242"/>
                      <a:gd name="T36" fmla="*/ 298 w 312"/>
                      <a:gd name="T37" fmla="*/ 82 h 242"/>
                      <a:gd name="T38" fmla="*/ 246 w 312"/>
                      <a:gd name="T39" fmla="*/ 98 h 242"/>
                      <a:gd name="T40" fmla="*/ 252 w 312"/>
                      <a:gd name="T41" fmla="*/ 108 h 242"/>
                      <a:gd name="T42" fmla="*/ 282 w 312"/>
                      <a:gd name="T43" fmla="*/ 100 h 242"/>
                      <a:gd name="T44" fmla="*/ 284 w 312"/>
                      <a:gd name="T45" fmla="*/ 108 h 242"/>
                      <a:gd name="T46" fmla="*/ 280 w 312"/>
                      <a:gd name="T47" fmla="*/ 114 h 242"/>
                      <a:gd name="T48" fmla="*/ 270 w 312"/>
                      <a:gd name="T49" fmla="*/ 120 h 242"/>
                      <a:gd name="T50" fmla="*/ 232 w 312"/>
                      <a:gd name="T51" fmla="*/ 134 h 242"/>
                      <a:gd name="T52" fmla="*/ 194 w 312"/>
                      <a:gd name="T53" fmla="*/ 148 h 242"/>
                      <a:gd name="T54" fmla="*/ 124 w 312"/>
                      <a:gd name="T55" fmla="*/ 202 h 242"/>
                      <a:gd name="T56" fmla="*/ 110 w 312"/>
                      <a:gd name="T57" fmla="*/ 208 h 242"/>
                      <a:gd name="T58" fmla="*/ 90 w 312"/>
                      <a:gd name="T59" fmla="*/ 210 h 242"/>
                      <a:gd name="T60" fmla="*/ 22 w 312"/>
                      <a:gd name="T61" fmla="*/ 242 h 242"/>
                      <a:gd name="T62" fmla="*/ 10 w 312"/>
                      <a:gd name="T63" fmla="*/ 224 h 242"/>
                      <a:gd name="T64" fmla="*/ 2 w 312"/>
                      <a:gd name="T65" fmla="*/ 202 h 242"/>
                      <a:gd name="T66" fmla="*/ 0 w 312"/>
                      <a:gd name="T67" fmla="*/ 172 h 242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312"/>
                      <a:gd name="T103" fmla="*/ 0 h 242"/>
                      <a:gd name="T104" fmla="*/ 312 w 312"/>
                      <a:gd name="T105" fmla="*/ 242 h 242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312" h="242">
                        <a:moveTo>
                          <a:pt x="0" y="172"/>
                        </a:moveTo>
                        <a:lnTo>
                          <a:pt x="0" y="172"/>
                        </a:lnTo>
                        <a:lnTo>
                          <a:pt x="30" y="160"/>
                        </a:lnTo>
                        <a:lnTo>
                          <a:pt x="54" y="148"/>
                        </a:lnTo>
                        <a:lnTo>
                          <a:pt x="64" y="142"/>
                        </a:lnTo>
                        <a:lnTo>
                          <a:pt x="70" y="134"/>
                        </a:lnTo>
                        <a:lnTo>
                          <a:pt x="132" y="44"/>
                        </a:lnTo>
                        <a:lnTo>
                          <a:pt x="200" y="2"/>
                        </a:lnTo>
                        <a:lnTo>
                          <a:pt x="270" y="0"/>
                        </a:lnTo>
                        <a:lnTo>
                          <a:pt x="272" y="2"/>
                        </a:lnTo>
                        <a:lnTo>
                          <a:pt x="274" y="8"/>
                        </a:lnTo>
                        <a:lnTo>
                          <a:pt x="274" y="12"/>
                        </a:lnTo>
                        <a:lnTo>
                          <a:pt x="270" y="14"/>
                        </a:lnTo>
                        <a:lnTo>
                          <a:pt x="266" y="18"/>
                        </a:lnTo>
                        <a:lnTo>
                          <a:pt x="258" y="20"/>
                        </a:lnTo>
                        <a:lnTo>
                          <a:pt x="214" y="24"/>
                        </a:lnTo>
                        <a:lnTo>
                          <a:pt x="156" y="60"/>
                        </a:lnTo>
                        <a:lnTo>
                          <a:pt x="232" y="42"/>
                        </a:lnTo>
                        <a:lnTo>
                          <a:pt x="246" y="42"/>
                        </a:lnTo>
                        <a:lnTo>
                          <a:pt x="272" y="42"/>
                        </a:lnTo>
                        <a:lnTo>
                          <a:pt x="306" y="42"/>
                        </a:lnTo>
                        <a:lnTo>
                          <a:pt x="308" y="46"/>
                        </a:lnTo>
                        <a:lnTo>
                          <a:pt x="312" y="52"/>
                        </a:lnTo>
                        <a:lnTo>
                          <a:pt x="312" y="56"/>
                        </a:lnTo>
                        <a:lnTo>
                          <a:pt x="310" y="60"/>
                        </a:lnTo>
                        <a:lnTo>
                          <a:pt x="306" y="62"/>
                        </a:lnTo>
                        <a:lnTo>
                          <a:pt x="298" y="66"/>
                        </a:lnTo>
                        <a:lnTo>
                          <a:pt x="300" y="68"/>
                        </a:lnTo>
                        <a:lnTo>
                          <a:pt x="302" y="72"/>
                        </a:lnTo>
                        <a:lnTo>
                          <a:pt x="304" y="76"/>
                        </a:lnTo>
                        <a:lnTo>
                          <a:pt x="302" y="78"/>
                        </a:lnTo>
                        <a:lnTo>
                          <a:pt x="298" y="82"/>
                        </a:lnTo>
                        <a:lnTo>
                          <a:pt x="292" y="84"/>
                        </a:lnTo>
                        <a:lnTo>
                          <a:pt x="246" y="98"/>
                        </a:lnTo>
                        <a:lnTo>
                          <a:pt x="200" y="124"/>
                        </a:lnTo>
                        <a:lnTo>
                          <a:pt x="252" y="108"/>
                        </a:lnTo>
                        <a:lnTo>
                          <a:pt x="282" y="100"/>
                        </a:lnTo>
                        <a:lnTo>
                          <a:pt x="284" y="102"/>
                        </a:lnTo>
                        <a:lnTo>
                          <a:pt x="284" y="108"/>
                        </a:lnTo>
                        <a:lnTo>
                          <a:pt x="282" y="110"/>
                        </a:lnTo>
                        <a:lnTo>
                          <a:pt x="280" y="114"/>
                        </a:lnTo>
                        <a:lnTo>
                          <a:pt x="276" y="118"/>
                        </a:lnTo>
                        <a:lnTo>
                          <a:pt x="270" y="120"/>
                        </a:lnTo>
                        <a:lnTo>
                          <a:pt x="232" y="134"/>
                        </a:lnTo>
                        <a:lnTo>
                          <a:pt x="194" y="148"/>
                        </a:lnTo>
                        <a:lnTo>
                          <a:pt x="166" y="172"/>
                        </a:lnTo>
                        <a:lnTo>
                          <a:pt x="124" y="202"/>
                        </a:lnTo>
                        <a:lnTo>
                          <a:pt x="110" y="208"/>
                        </a:lnTo>
                        <a:lnTo>
                          <a:pt x="100" y="210"/>
                        </a:lnTo>
                        <a:lnTo>
                          <a:pt x="90" y="210"/>
                        </a:lnTo>
                        <a:lnTo>
                          <a:pt x="22" y="242"/>
                        </a:lnTo>
                        <a:lnTo>
                          <a:pt x="18" y="238"/>
                        </a:lnTo>
                        <a:lnTo>
                          <a:pt x="10" y="224"/>
                        </a:lnTo>
                        <a:lnTo>
                          <a:pt x="6" y="214"/>
                        </a:lnTo>
                        <a:lnTo>
                          <a:pt x="2" y="202"/>
                        </a:lnTo>
                        <a:lnTo>
                          <a:pt x="0" y="188"/>
                        </a:lnTo>
                        <a:lnTo>
                          <a:pt x="0" y="172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98" name="Freeform 518"/>
                  <p:cNvSpPr>
                    <a:spLocks/>
                  </p:cNvSpPr>
                  <p:nvPr/>
                </p:nvSpPr>
                <p:spPr bwMode="auto">
                  <a:xfrm>
                    <a:off x="1586" y="3540"/>
                    <a:ext cx="474" cy="678"/>
                  </a:xfrm>
                  <a:custGeom>
                    <a:avLst/>
                    <a:gdLst>
                      <a:gd name="T0" fmla="*/ 12 w 474"/>
                      <a:gd name="T1" fmla="*/ 0 h 678"/>
                      <a:gd name="T2" fmla="*/ 90 w 474"/>
                      <a:gd name="T3" fmla="*/ 52 h 678"/>
                      <a:gd name="T4" fmla="*/ 156 w 474"/>
                      <a:gd name="T5" fmla="*/ 104 h 678"/>
                      <a:gd name="T6" fmla="*/ 196 w 474"/>
                      <a:gd name="T7" fmla="*/ 142 h 678"/>
                      <a:gd name="T8" fmla="*/ 226 w 474"/>
                      <a:gd name="T9" fmla="*/ 180 h 678"/>
                      <a:gd name="T10" fmla="*/ 240 w 474"/>
                      <a:gd name="T11" fmla="*/ 218 h 678"/>
                      <a:gd name="T12" fmla="*/ 240 w 474"/>
                      <a:gd name="T13" fmla="*/ 234 h 678"/>
                      <a:gd name="T14" fmla="*/ 232 w 474"/>
                      <a:gd name="T15" fmla="*/ 268 h 678"/>
                      <a:gd name="T16" fmla="*/ 198 w 474"/>
                      <a:gd name="T17" fmla="*/ 372 h 678"/>
                      <a:gd name="T18" fmla="*/ 178 w 474"/>
                      <a:gd name="T19" fmla="*/ 436 h 678"/>
                      <a:gd name="T20" fmla="*/ 172 w 474"/>
                      <a:gd name="T21" fmla="*/ 480 h 678"/>
                      <a:gd name="T22" fmla="*/ 180 w 474"/>
                      <a:gd name="T23" fmla="*/ 476 h 678"/>
                      <a:gd name="T24" fmla="*/ 220 w 474"/>
                      <a:gd name="T25" fmla="*/ 458 h 678"/>
                      <a:gd name="T26" fmla="*/ 260 w 474"/>
                      <a:gd name="T27" fmla="*/ 448 h 678"/>
                      <a:gd name="T28" fmla="*/ 284 w 474"/>
                      <a:gd name="T29" fmla="*/ 446 h 678"/>
                      <a:gd name="T30" fmla="*/ 334 w 474"/>
                      <a:gd name="T31" fmla="*/ 440 h 678"/>
                      <a:gd name="T32" fmla="*/ 384 w 474"/>
                      <a:gd name="T33" fmla="*/ 426 h 678"/>
                      <a:gd name="T34" fmla="*/ 436 w 474"/>
                      <a:gd name="T35" fmla="*/ 406 h 678"/>
                      <a:gd name="T36" fmla="*/ 434 w 474"/>
                      <a:gd name="T37" fmla="*/ 414 h 678"/>
                      <a:gd name="T38" fmla="*/ 434 w 474"/>
                      <a:gd name="T39" fmla="*/ 436 h 678"/>
                      <a:gd name="T40" fmla="*/ 444 w 474"/>
                      <a:gd name="T41" fmla="*/ 464 h 678"/>
                      <a:gd name="T42" fmla="*/ 464 w 474"/>
                      <a:gd name="T43" fmla="*/ 486 h 678"/>
                      <a:gd name="T44" fmla="*/ 474 w 474"/>
                      <a:gd name="T45" fmla="*/ 494 h 678"/>
                      <a:gd name="T46" fmla="*/ 406 w 474"/>
                      <a:gd name="T47" fmla="*/ 542 h 678"/>
                      <a:gd name="T48" fmla="*/ 302 w 474"/>
                      <a:gd name="T49" fmla="*/ 604 h 678"/>
                      <a:gd name="T50" fmla="*/ 238 w 474"/>
                      <a:gd name="T51" fmla="*/ 632 h 678"/>
                      <a:gd name="T52" fmla="*/ 170 w 474"/>
                      <a:gd name="T53" fmla="*/ 658 h 678"/>
                      <a:gd name="T54" fmla="*/ 98 w 474"/>
                      <a:gd name="T55" fmla="*/ 674 h 678"/>
                      <a:gd name="T56" fmla="*/ 92 w 474"/>
                      <a:gd name="T57" fmla="*/ 676 h 678"/>
                      <a:gd name="T58" fmla="*/ 76 w 474"/>
                      <a:gd name="T59" fmla="*/ 676 h 678"/>
                      <a:gd name="T60" fmla="*/ 66 w 474"/>
                      <a:gd name="T61" fmla="*/ 668 h 678"/>
                      <a:gd name="T62" fmla="*/ 56 w 474"/>
                      <a:gd name="T63" fmla="*/ 650 h 678"/>
                      <a:gd name="T64" fmla="*/ 32 w 474"/>
                      <a:gd name="T65" fmla="*/ 582 h 678"/>
                      <a:gd name="T66" fmla="*/ 20 w 474"/>
                      <a:gd name="T67" fmla="*/ 532 h 678"/>
                      <a:gd name="T68" fmla="*/ 6 w 474"/>
                      <a:gd name="T69" fmla="*/ 426 h 678"/>
                      <a:gd name="T70" fmla="*/ 0 w 474"/>
                      <a:gd name="T71" fmla="*/ 324 h 678"/>
                      <a:gd name="T72" fmla="*/ 2 w 474"/>
                      <a:gd name="T73" fmla="*/ 234 h 678"/>
                      <a:gd name="T74" fmla="*/ 6 w 474"/>
                      <a:gd name="T75" fmla="*/ 200 h 678"/>
                      <a:gd name="T76" fmla="*/ 10 w 474"/>
                      <a:gd name="T77" fmla="*/ 134 h 678"/>
                      <a:gd name="T78" fmla="*/ 12 w 474"/>
                      <a:gd name="T79" fmla="*/ 0 h 678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w 474"/>
                      <a:gd name="T121" fmla="*/ 0 h 678"/>
                      <a:gd name="T122" fmla="*/ 474 w 474"/>
                      <a:gd name="T123" fmla="*/ 678 h 678"/>
                    </a:gdLst>
                    <a:ahLst/>
                    <a:cxnLst>
                      <a:cxn ang="T80">
                        <a:pos x="T0" y="T1"/>
                      </a:cxn>
                      <a:cxn ang="T81">
                        <a:pos x="T2" y="T3"/>
                      </a:cxn>
                      <a:cxn ang="T82">
                        <a:pos x="T4" y="T5"/>
                      </a:cxn>
                      <a:cxn ang="T83">
                        <a:pos x="T6" y="T7"/>
                      </a:cxn>
                      <a:cxn ang="T84">
                        <a:pos x="T8" y="T9"/>
                      </a:cxn>
                      <a:cxn ang="T85">
                        <a:pos x="T10" y="T11"/>
                      </a:cxn>
                      <a:cxn ang="T86">
                        <a:pos x="T12" y="T13"/>
                      </a:cxn>
                      <a:cxn ang="T87">
                        <a:pos x="T14" y="T15"/>
                      </a:cxn>
                      <a:cxn ang="T88">
                        <a:pos x="T16" y="T17"/>
                      </a:cxn>
                      <a:cxn ang="T89">
                        <a:pos x="T18" y="T19"/>
                      </a:cxn>
                      <a:cxn ang="T90">
                        <a:pos x="T20" y="T21"/>
                      </a:cxn>
                      <a:cxn ang="T91">
                        <a:pos x="T22" y="T23"/>
                      </a:cxn>
                      <a:cxn ang="T92">
                        <a:pos x="T24" y="T25"/>
                      </a:cxn>
                      <a:cxn ang="T93">
                        <a:pos x="T26" y="T27"/>
                      </a:cxn>
                      <a:cxn ang="T94">
                        <a:pos x="T28" y="T29"/>
                      </a:cxn>
                      <a:cxn ang="T95">
                        <a:pos x="T30" y="T31"/>
                      </a:cxn>
                      <a:cxn ang="T96">
                        <a:pos x="T32" y="T33"/>
                      </a:cxn>
                      <a:cxn ang="T97">
                        <a:pos x="T34" y="T35"/>
                      </a:cxn>
                      <a:cxn ang="T98">
                        <a:pos x="T36" y="T37"/>
                      </a:cxn>
                      <a:cxn ang="T99">
                        <a:pos x="T38" y="T39"/>
                      </a:cxn>
                      <a:cxn ang="T100">
                        <a:pos x="T40" y="T41"/>
                      </a:cxn>
                      <a:cxn ang="T101">
                        <a:pos x="T42" y="T43"/>
                      </a:cxn>
                      <a:cxn ang="T102">
                        <a:pos x="T44" y="T45"/>
                      </a:cxn>
                      <a:cxn ang="T103">
                        <a:pos x="T46" y="T47"/>
                      </a:cxn>
                      <a:cxn ang="T104">
                        <a:pos x="T48" y="T49"/>
                      </a:cxn>
                      <a:cxn ang="T105">
                        <a:pos x="T50" y="T51"/>
                      </a:cxn>
                      <a:cxn ang="T106">
                        <a:pos x="T52" y="T53"/>
                      </a:cxn>
                      <a:cxn ang="T107">
                        <a:pos x="T54" y="T55"/>
                      </a:cxn>
                      <a:cxn ang="T108">
                        <a:pos x="T56" y="T57"/>
                      </a:cxn>
                      <a:cxn ang="T109">
                        <a:pos x="T58" y="T59"/>
                      </a:cxn>
                      <a:cxn ang="T110">
                        <a:pos x="T60" y="T61"/>
                      </a:cxn>
                      <a:cxn ang="T111">
                        <a:pos x="T62" y="T63"/>
                      </a:cxn>
                      <a:cxn ang="T112">
                        <a:pos x="T64" y="T65"/>
                      </a:cxn>
                      <a:cxn ang="T113">
                        <a:pos x="T66" y="T67"/>
                      </a:cxn>
                      <a:cxn ang="T114">
                        <a:pos x="T68" y="T69"/>
                      </a:cxn>
                      <a:cxn ang="T115">
                        <a:pos x="T70" y="T71"/>
                      </a:cxn>
                      <a:cxn ang="T116">
                        <a:pos x="T72" y="T73"/>
                      </a:cxn>
                      <a:cxn ang="T117">
                        <a:pos x="T74" y="T75"/>
                      </a:cxn>
                      <a:cxn ang="T118">
                        <a:pos x="T76" y="T77"/>
                      </a:cxn>
                      <a:cxn ang="T119">
                        <a:pos x="T78" y="T79"/>
                      </a:cxn>
                    </a:cxnLst>
                    <a:rect l="T120" t="T121" r="T122" b="T123"/>
                    <a:pathLst>
                      <a:path w="474" h="678">
                        <a:moveTo>
                          <a:pt x="12" y="0"/>
                        </a:moveTo>
                        <a:lnTo>
                          <a:pt x="12" y="0"/>
                        </a:lnTo>
                        <a:lnTo>
                          <a:pt x="50" y="26"/>
                        </a:lnTo>
                        <a:lnTo>
                          <a:pt x="90" y="52"/>
                        </a:lnTo>
                        <a:lnTo>
                          <a:pt x="134" y="84"/>
                        </a:lnTo>
                        <a:lnTo>
                          <a:pt x="156" y="104"/>
                        </a:lnTo>
                        <a:lnTo>
                          <a:pt x="176" y="122"/>
                        </a:lnTo>
                        <a:lnTo>
                          <a:pt x="196" y="142"/>
                        </a:lnTo>
                        <a:lnTo>
                          <a:pt x="212" y="162"/>
                        </a:lnTo>
                        <a:lnTo>
                          <a:pt x="226" y="180"/>
                        </a:lnTo>
                        <a:lnTo>
                          <a:pt x="236" y="200"/>
                        </a:lnTo>
                        <a:lnTo>
                          <a:pt x="240" y="218"/>
                        </a:lnTo>
                        <a:lnTo>
                          <a:pt x="242" y="226"/>
                        </a:lnTo>
                        <a:lnTo>
                          <a:pt x="240" y="234"/>
                        </a:lnTo>
                        <a:lnTo>
                          <a:pt x="232" y="268"/>
                        </a:lnTo>
                        <a:lnTo>
                          <a:pt x="222" y="302"/>
                        </a:lnTo>
                        <a:lnTo>
                          <a:pt x="198" y="372"/>
                        </a:lnTo>
                        <a:lnTo>
                          <a:pt x="188" y="406"/>
                        </a:lnTo>
                        <a:lnTo>
                          <a:pt x="178" y="436"/>
                        </a:lnTo>
                        <a:lnTo>
                          <a:pt x="174" y="460"/>
                        </a:lnTo>
                        <a:lnTo>
                          <a:pt x="172" y="480"/>
                        </a:lnTo>
                        <a:lnTo>
                          <a:pt x="180" y="476"/>
                        </a:lnTo>
                        <a:lnTo>
                          <a:pt x="204" y="464"/>
                        </a:lnTo>
                        <a:lnTo>
                          <a:pt x="220" y="458"/>
                        </a:lnTo>
                        <a:lnTo>
                          <a:pt x="240" y="452"/>
                        </a:lnTo>
                        <a:lnTo>
                          <a:pt x="260" y="448"/>
                        </a:lnTo>
                        <a:lnTo>
                          <a:pt x="284" y="446"/>
                        </a:lnTo>
                        <a:lnTo>
                          <a:pt x="308" y="444"/>
                        </a:lnTo>
                        <a:lnTo>
                          <a:pt x="334" y="440"/>
                        </a:lnTo>
                        <a:lnTo>
                          <a:pt x="360" y="432"/>
                        </a:lnTo>
                        <a:lnTo>
                          <a:pt x="384" y="426"/>
                        </a:lnTo>
                        <a:lnTo>
                          <a:pt x="420" y="412"/>
                        </a:lnTo>
                        <a:lnTo>
                          <a:pt x="436" y="406"/>
                        </a:lnTo>
                        <a:lnTo>
                          <a:pt x="434" y="414"/>
                        </a:lnTo>
                        <a:lnTo>
                          <a:pt x="432" y="424"/>
                        </a:lnTo>
                        <a:lnTo>
                          <a:pt x="434" y="436"/>
                        </a:lnTo>
                        <a:lnTo>
                          <a:pt x="438" y="450"/>
                        </a:lnTo>
                        <a:lnTo>
                          <a:pt x="444" y="464"/>
                        </a:lnTo>
                        <a:lnTo>
                          <a:pt x="456" y="480"/>
                        </a:lnTo>
                        <a:lnTo>
                          <a:pt x="464" y="486"/>
                        </a:lnTo>
                        <a:lnTo>
                          <a:pt x="474" y="494"/>
                        </a:lnTo>
                        <a:lnTo>
                          <a:pt x="442" y="518"/>
                        </a:lnTo>
                        <a:lnTo>
                          <a:pt x="406" y="542"/>
                        </a:lnTo>
                        <a:lnTo>
                          <a:pt x="358" y="572"/>
                        </a:lnTo>
                        <a:lnTo>
                          <a:pt x="302" y="604"/>
                        </a:lnTo>
                        <a:lnTo>
                          <a:pt x="270" y="618"/>
                        </a:lnTo>
                        <a:lnTo>
                          <a:pt x="238" y="632"/>
                        </a:lnTo>
                        <a:lnTo>
                          <a:pt x="204" y="646"/>
                        </a:lnTo>
                        <a:lnTo>
                          <a:pt x="170" y="658"/>
                        </a:lnTo>
                        <a:lnTo>
                          <a:pt x="134" y="666"/>
                        </a:lnTo>
                        <a:lnTo>
                          <a:pt x="98" y="674"/>
                        </a:lnTo>
                        <a:lnTo>
                          <a:pt x="92" y="676"/>
                        </a:lnTo>
                        <a:lnTo>
                          <a:pt x="86" y="678"/>
                        </a:lnTo>
                        <a:lnTo>
                          <a:pt x="76" y="676"/>
                        </a:lnTo>
                        <a:lnTo>
                          <a:pt x="72" y="672"/>
                        </a:lnTo>
                        <a:lnTo>
                          <a:pt x="66" y="668"/>
                        </a:lnTo>
                        <a:lnTo>
                          <a:pt x="62" y="660"/>
                        </a:lnTo>
                        <a:lnTo>
                          <a:pt x="56" y="650"/>
                        </a:lnTo>
                        <a:lnTo>
                          <a:pt x="44" y="622"/>
                        </a:lnTo>
                        <a:lnTo>
                          <a:pt x="32" y="582"/>
                        </a:lnTo>
                        <a:lnTo>
                          <a:pt x="20" y="532"/>
                        </a:lnTo>
                        <a:lnTo>
                          <a:pt x="12" y="480"/>
                        </a:lnTo>
                        <a:lnTo>
                          <a:pt x="6" y="426"/>
                        </a:lnTo>
                        <a:lnTo>
                          <a:pt x="2" y="374"/>
                        </a:lnTo>
                        <a:lnTo>
                          <a:pt x="0" y="324"/>
                        </a:lnTo>
                        <a:lnTo>
                          <a:pt x="0" y="276"/>
                        </a:lnTo>
                        <a:lnTo>
                          <a:pt x="2" y="234"/>
                        </a:lnTo>
                        <a:lnTo>
                          <a:pt x="6" y="200"/>
                        </a:lnTo>
                        <a:lnTo>
                          <a:pt x="8" y="168"/>
                        </a:lnTo>
                        <a:lnTo>
                          <a:pt x="10" y="134"/>
                        </a:lnTo>
                        <a:lnTo>
                          <a:pt x="12" y="70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3A457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799" name="Freeform 519"/>
                  <p:cNvSpPr>
                    <a:spLocks/>
                  </p:cNvSpPr>
                  <p:nvPr/>
                </p:nvSpPr>
                <p:spPr bwMode="auto">
                  <a:xfrm>
                    <a:off x="1586" y="3540"/>
                    <a:ext cx="474" cy="678"/>
                  </a:xfrm>
                  <a:custGeom>
                    <a:avLst/>
                    <a:gdLst>
                      <a:gd name="T0" fmla="*/ 12 w 474"/>
                      <a:gd name="T1" fmla="*/ 0 h 678"/>
                      <a:gd name="T2" fmla="*/ 90 w 474"/>
                      <a:gd name="T3" fmla="*/ 52 h 678"/>
                      <a:gd name="T4" fmla="*/ 156 w 474"/>
                      <a:gd name="T5" fmla="*/ 104 h 678"/>
                      <a:gd name="T6" fmla="*/ 196 w 474"/>
                      <a:gd name="T7" fmla="*/ 142 h 678"/>
                      <a:gd name="T8" fmla="*/ 226 w 474"/>
                      <a:gd name="T9" fmla="*/ 180 h 678"/>
                      <a:gd name="T10" fmla="*/ 240 w 474"/>
                      <a:gd name="T11" fmla="*/ 218 h 678"/>
                      <a:gd name="T12" fmla="*/ 240 w 474"/>
                      <a:gd name="T13" fmla="*/ 234 h 678"/>
                      <a:gd name="T14" fmla="*/ 232 w 474"/>
                      <a:gd name="T15" fmla="*/ 268 h 678"/>
                      <a:gd name="T16" fmla="*/ 198 w 474"/>
                      <a:gd name="T17" fmla="*/ 372 h 678"/>
                      <a:gd name="T18" fmla="*/ 178 w 474"/>
                      <a:gd name="T19" fmla="*/ 436 h 678"/>
                      <a:gd name="T20" fmla="*/ 172 w 474"/>
                      <a:gd name="T21" fmla="*/ 480 h 678"/>
                      <a:gd name="T22" fmla="*/ 180 w 474"/>
                      <a:gd name="T23" fmla="*/ 476 h 678"/>
                      <a:gd name="T24" fmla="*/ 220 w 474"/>
                      <a:gd name="T25" fmla="*/ 458 h 678"/>
                      <a:gd name="T26" fmla="*/ 260 w 474"/>
                      <a:gd name="T27" fmla="*/ 448 h 678"/>
                      <a:gd name="T28" fmla="*/ 284 w 474"/>
                      <a:gd name="T29" fmla="*/ 446 h 678"/>
                      <a:gd name="T30" fmla="*/ 334 w 474"/>
                      <a:gd name="T31" fmla="*/ 440 h 678"/>
                      <a:gd name="T32" fmla="*/ 384 w 474"/>
                      <a:gd name="T33" fmla="*/ 426 h 678"/>
                      <a:gd name="T34" fmla="*/ 436 w 474"/>
                      <a:gd name="T35" fmla="*/ 406 h 678"/>
                      <a:gd name="T36" fmla="*/ 434 w 474"/>
                      <a:gd name="T37" fmla="*/ 414 h 678"/>
                      <a:gd name="T38" fmla="*/ 434 w 474"/>
                      <a:gd name="T39" fmla="*/ 436 h 678"/>
                      <a:gd name="T40" fmla="*/ 444 w 474"/>
                      <a:gd name="T41" fmla="*/ 464 h 678"/>
                      <a:gd name="T42" fmla="*/ 464 w 474"/>
                      <a:gd name="T43" fmla="*/ 486 h 678"/>
                      <a:gd name="T44" fmla="*/ 474 w 474"/>
                      <a:gd name="T45" fmla="*/ 494 h 678"/>
                      <a:gd name="T46" fmla="*/ 406 w 474"/>
                      <a:gd name="T47" fmla="*/ 542 h 678"/>
                      <a:gd name="T48" fmla="*/ 302 w 474"/>
                      <a:gd name="T49" fmla="*/ 604 h 678"/>
                      <a:gd name="T50" fmla="*/ 238 w 474"/>
                      <a:gd name="T51" fmla="*/ 632 h 678"/>
                      <a:gd name="T52" fmla="*/ 170 w 474"/>
                      <a:gd name="T53" fmla="*/ 658 h 678"/>
                      <a:gd name="T54" fmla="*/ 98 w 474"/>
                      <a:gd name="T55" fmla="*/ 674 h 678"/>
                      <a:gd name="T56" fmla="*/ 92 w 474"/>
                      <a:gd name="T57" fmla="*/ 676 h 678"/>
                      <a:gd name="T58" fmla="*/ 76 w 474"/>
                      <a:gd name="T59" fmla="*/ 676 h 678"/>
                      <a:gd name="T60" fmla="*/ 66 w 474"/>
                      <a:gd name="T61" fmla="*/ 668 h 678"/>
                      <a:gd name="T62" fmla="*/ 56 w 474"/>
                      <a:gd name="T63" fmla="*/ 650 h 678"/>
                      <a:gd name="T64" fmla="*/ 32 w 474"/>
                      <a:gd name="T65" fmla="*/ 582 h 678"/>
                      <a:gd name="T66" fmla="*/ 20 w 474"/>
                      <a:gd name="T67" fmla="*/ 532 h 678"/>
                      <a:gd name="T68" fmla="*/ 6 w 474"/>
                      <a:gd name="T69" fmla="*/ 426 h 678"/>
                      <a:gd name="T70" fmla="*/ 0 w 474"/>
                      <a:gd name="T71" fmla="*/ 324 h 678"/>
                      <a:gd name="T72" fmla="*/ 2 w 474"/>
                      <a:gd name="T73" fmla="*/ 234 h 678"/>
                      <a:gd name="T74" fmla="*/ 6 w 474"/>
                      <a:gd name="T75" fmla="*/ 200 h 678"/>
                      <a:gd name="T76" fmla="*/ 10 w 474"/>
                      <a:gd name="T77" fmla="*/ 134 h 678"/>
                      <a:gd name="T78" fmla="*/ 12 w 474"/>
                      <a:gd name="T79" fmla="*/ 0 h 678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w 474"/>
                      <a:gd name="T121" fmla="*/ 0 h 678"/>
                      <a:gd name="T122" fmla="*/ 474 w 474"/>
                      <a:gd name="T123" fmla="*/ 678 h 678"/>
                    </a:gdLst>
                    <a:ahLst/>
                    <a:cxnLst>
                      <a:cxn ang="T80">
                        <a:pos x="T0" y="T1"/>
                      </a:cxn>
                      <a:cxn ang="T81">
                        <a:pos x="T2" y="T3"/>
                      </a:cxn>
                      <a:cxn ang="T82">
                        <a:pos x="T4" y="T5"/>
                      </a:cxn>
                      <a:cxn ang="T83">
                        <a:pos x="T6" y="T7"/>
                      </a:cxn>
                      <a:cxn ang="T84">
                        <a:pos x="T8" y="T9"/>
                      </a:cxn>
                      <a:cxn ang="T85">
                        <a:pos x="T10" y="T11"/>
                      </a:cxn>
                      <a:cxn ang="T86">
                        <a:pos x="T12" y="T13"/>
                      </a:cxn>
                      <a:cxn ang="T87">
                        <a:pos x="T14" y="T15"/>
                      </a:cxn>
                      <a:cxn ang="T88">
                        <a:pos x="T16" y="T17"/>
                      </a:cxn>
                      <a:cxn ang="T89">
                        <a:pos x="T18" y="T19"/>
                      </a:cxn>
                      <a:cxn ang="T90">
                        <a:pos x="T20" y="T21"/>
                      </a:cxn>
                      <a:cxn ang="T91">
                        <a:pos x="T22" y="T23"/>
                      </a:cxn>
                      <a:cxn ang="T92">
                        <a:pos x="T24" y="T25"/>
                      </a:cxn>
                      <a:cxn ang="T93">
                        <a:pos x="T26" y="T27"/>
                      </a:cxn>
                      <a:cxn ang="T94">
                        <a:pos x="T28" y="T29"/>
                      </a:cxn>
                      <a:cxn ang="T95">
                        <a:pos x="T30" y="T31"/>
                      </a:cxn>
                      <a:cxn ang="T96">
                        <a:pos x="T32" y="T33"/>
                      </a:cxn>
                      <a:cxn ang="T97">
                        <a:pos x="T34" y="T35"/>
                      </a:cxn>
                      <a:cxn ang="T98">
                        <a:pos x="T36" y="T37"/>
                      </a:cxn>
                      <a:cxn ang="T99">
                        <a:pos x="T38" y="T39"/>
                      </a:cxn>
                      <a:cxn ang="T100">
                        <a:pos x="T40" y="T41"/>
                      </a:cxn>
                      <a:cxn ang="T101">
                        <a:pos x="T42" y="T43"/>
                      </a:cxn>
                      <a:cxn ang="T102">
                        <a:pos x="T44" y="T45"/>
                      </a:cxn>
                      <a:cxn ang="T103">
                        <a:pos x="T46" y="T47"/>
                      </a:cxn>
                      <a:cxn ang="T104">
                        <a:pos x="T48" y="T49"/>
                      </a:cxn>
                      <a:cxn ang="T105">
                        <a:pos x="T50" y="T51"/>
                      </a:cxn>
                      <a:cxn ang="T106">
                        <a:pos x="T52" y="T53"/>
                      </a:cxn>
                      <a:cxn ang="T107">
                        <a:pos x="T54" y="T55"/>
                      </a:cxn>
                      <a:cxn ang="T108">
                        <a:pos x="T56" y="T57"/>
                      </a:cxn>
                      <a:cxn ang="T109">
                        <a:pos x="T58" y="T59"/>
                      </a:cxn>
                      <a:cxn ang="T110">
                        <a:pos x="T60" y="T61"/>
                      </a:cxn>
                      <a:cxn ang="T111">
                        <a:pos x="T62" y="T63"/>
                      </a:cxn>
                      <a:cxn ang="T112">
                        <a:pos x="T64" y="T65"/>
                      </a:cxn>
                      <a:cxn ang="T113">
                        <a:pos x="T66" y="T67"/>
                      </a:cxn>
                      <a:cxn ang="T114">
                        <a:pos x="T68" y="T69"/>
                      </a:cxn>
                      <a:cxn ang="T115">
                        <a:pos x="T70" y="T71"/>
                      </a:cxn>
                      <a:cxn ang="T116">
                        <a:pos x="T72" y="T73"/>
                      </a:cxn>
                      <a:cxn ang="T117">
                        <a:pos x="T74" y="T75"/>
                      </a:cxn>
                      <a:cxn ang="T118">
                        <a:pos x="T76" y="T77"/>
                      </a:cxn>
                      <a:cxn ang="T119">
                        <a:pos x="T78" y="T79"/>
                      </a:cxn>
                    </a:cxnLst>
                    <a:rect l="T120" t="T121" r="T122" b="T123"/>
                    <a:pathLst>
                      <a:path w="474" h="678">
                        <a:moveTo>
                          <a:pt x="12" y="0"/>
                        </a:moveTo>
                        <a:lnTo>
                          <a:pt x="12" y="0"/>
                        </a:lnTo>
                        <a:lnTo>
                          <a:pt x="50" y="26"/>
                        </a:lnTo>
                        <a:lnTo>
                          <a:pt x="90" y="52"/>
                        </a:lnTo>
                        <a:lnTo>
                          <a:pt x="134" y="84"/>
                        </a:lnTo>
                        <a:lnTo>
                          <a:pt x="156" y="104"/>
                        </a:lnTo>
                        <a:lnTo>
                          <a:pt x="176" y="122"/>
                        </a:lnTo>
                        <a:lnTo>
                          <a:pt x="196" y="142"/>
                        </a:lnTo>
                        <a:lnTo>
                          <a:pt x="212" y="162"/>
                        </a:lnTo>
                        <a:lnTo>
                          <a:pt x="226" y="180"/>
                        </a:lnTo>
                        <a:lnTo>
                          <a:pt x="236" y="200"/>
                        </a:lnTo>
                        <a:lnTo>
                          <a:pt x="240" y="218"/>
                        </a:lnTo>
                        <a:lnTo>
                          <a:pt x="242" y="226"/>
                        </a:lnTo>
                        <a:lnTo>
                          <a:pt x="240" y="234"/>
                        </a:lnTo>
                        <a:lnTo>
                          <a:pt x="232" y="268"/>
                        </a:lnTo>
                        <a:lnTo>
                          <a:pt x="222" y="302"/>
                        </a:lnTo>
                        <a:lnTo>
                          <a:pt x="198" y="372"/>
                        </a:lnTo>
                        <a:lnTo>
                          <a:pt x="188" y="406"/>
                        </a:lnTo>
                        <a:lnTo>
                          <a:pt x="178" y="436"/>
                        </a:lnTo>
                        <a:lnTo>
                          <a:pt x="174" y="460"/>
                        </a:lnTo>
                        <a:lnTo>
                          <a:pt x="172" y="480"/>
                        </a:lnTo>
                        <a:lnTo>
                          <a:pt x="180" y="476"/>
                        </a:lnTo>
                        <a:lnTo>
                          <a:pt x="204" y="464"/>
                        </a:lnTo>
                        <a:lnTo>
                          <a:pt x="220" y="458"/>
                        </a:lnTo>
                        <a:lnTo>
                          <a:pt x="240" y="452"/>
                        </a:lnTo>
                        <a:lnTo>
                          <a:pt x="260" y="448"/>
                        </a:lnTo>
                        <a:lnTo>
                          <a:pt x="284" y="446"/>
                        </a:lnTo>
                        <a:lnTo>
                          <a:pt x="308" y="444"/>
                        </a:lnTo>
                        <a:lnTo>
                          <a:pt x="334" y="440"/>
                        </a:lnTo>
                        <a:lnTo>
                          <a:pt x="360" y="432"/>
                        </a:lnTo>
                        <a:lnTo>
                          <a:pt x="384" y="426"/>
                        </a:lnTo>
                        <a:lnTo>
                          <a:pt x="420" y="412"/>
                        </a:lnTo>
                        <a:lnTo>
                          <a:pt x="436" y="406"/>
                        </a:lnTo>
                        <a:lnTo>
                          <a:pt x="434" y="414"/>
                        </a:lnTo>
                        <a:lnTo>
                          <a:pt x="432" y="424"/>
                        </a:lnTo>
                        <a:lnTo>
                          <a:pt x="434" y="436"/>
                        </a:lnTo>
                        <a:lnTo>
                          <a:pt x="438" y="450"/>
                        </a:lnTo>
                        <a:lnTo>
                          <a:pt x="444" y="464"/>
                        </a:lnTo>
                        <a:lnTo>
                          <a:pt x="456" y="480"/>
                        </a:lnTo>
                        <a:lnTo>
                          <a:pt x="464" y="486"/>
                        </a:lnTo>
                        <a:lnTo>
                          <a:pt x="474" y="494"/>
                        </a:lnTo>
                        <a:lnTo>
                          <a:pt x="442" y="518"/>
                        </a:lnTo>
                        <a:lnTo>
                          <a:pt x="406" y="542"/>
                        </a:lnTo>
                        <a:lnTo>
                          <a:pt x="358" y="572"/>
                        </a:lnTo>
                        <a:lnTo>
                          <a:pt x="302" y="604"/>
                        </a:lnTo>
                        <a:lnTo>
                          <a:pt x="270" y="618"/>
                        </a:lnTo>
                        <a:lnTo>
                          <a:pt x="238" y="632"/>
                        </a:lnTo>
                        <a:lnTo>
                          <a:pt x="204" y="646"/>
                        </a:lnTo>
                        <a:lnTo>
                          <a:pt x="170" y="658"/>
                        </a:lnTo>
                        <a:lnTo>
                          <a:pt x="134" y="666"/>
                        </a:lnTo>
                        <a:lnTo>
                          <a:pt x="98" y="674"/>
                        </a:lnTo>
                        <a:lnTo>
                          <a:pt x="92" y="676"/>
                        </a:lnTo>
                        <a:lnTo>
                          <a:pt x="86" y="678"/>
                        </a:lnTo>
                        <a:lnTo>
                          <a:pt x="76" y="676"/>
                        </a:lnTo>
                        <a:lnTo>
                          <a:pt x="72" y="672"/>
                        </a:lnTo>
                        <a:lnTo>
                          <a:pt x="66" y="668"/>
                        </a:lnTo>
                        <a:lnTo>
                          <a:pt x="62" y="660"/>
                        </a:lnTo>
                        <a:lnTo>
                          <a:pt x="56" y="650"/>
                        </a:lnTo>
                        <a:lnTo>
                          <a:pt x="44" y="622"/>
                        </a:lnTo>
                        <a:lnTo>
                          <a:pt x="32" y="582"/>
                        </a:lnTo>
                        <a:lnTo>
                          <a:pt x="20" y="532"/>
                        </a:lnTo>
                        <a:lnTo>
                          <a:pt x="12" y="480"/>
                        </a:lnTo>
                        <a:lnTo>
                          <a:pt x="6" y="426"/>
                        </a:lnTo>
                        <a:lnTo>
                          <a:pt x="2" y="374"/>
                        </a:lnTo>
                        <a:lnTo>
                          <a:pt x="0" y="324"/>
                        </a:lnTo>
                        <a:lnTo>
                          <a:pt x="0" y="276"/>
                        </a:lnTo>
                        <a:lnTo>
                          <a:pt x="2" y="234"/>
                        </a:lnTo>
                        <a:lnTo>
                          <a:pt x="6" y="200"/>
                        </a:lnTo>
                        <a:lnTo>
                          <a:pt x="8" y="168"/>
                        </a:lnTo>
                        <a:lnTo>
                          <a:pt x="10" y="134"/>
                        </a:lnTo>
                        <a:lnTo>
                          <a:pt x="12" y="70"/>
                        </a:lnTo>
                        <a:lnTo>
                          <a:pt x="12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00" name="Freeform 520"/>
                  <p:cNvSpPr>
                    <a:spLocks/>
                  </p:cNvSpPr>
                  <p:nvPr/>
                </p:nvSpPr>
                <p:spPr bwMode="auto">
                  <a:xfrm>
                    <a:off x="1652" y="3562"/>
                    <a:ext cx="142" cy="370"/>
                  </a:xfrm>
                  <a:custGeom>
                    <a:avLst/>
                    <a:gdLst>
                      <a:gd name="T0" fmla="*/ 0 w 142"/>
                      <a:gd name="T1" fmla="*/ 0 h 370"/>
                      <a:gd name="T2" fmla="*/ 0 w 142"/>
                      <a:gd name="T3" fmla="*/ 0 h 370"/>
                      <a:gd name="T4" fmla="*/ 10 w 142"/>
                      <a:gd name="T5" fmla="*/ 8 h 370"/>
                      <a:gd name="T6" fmla="*/ 32 w 142"/>
                      <a:gd name="T7" fmla="*/ 30 h 370"/>
                      <a:gd name="T8" fmla="*/ 62 w 142"/>
                      <a:gd name="T9" fmla="*/ 64 h 370"/>
                      <a:gd name="T10" fmla="*/ 78 w 142"/>
                      <a:gd name="T11" fmla="*/ 84 h 370"/>
                      <a:gd name="T12" fmla="*/ 92 w 142"/>
                      <a:gd name="T13" fmla="*/ 108 h 370"/>
                      <a:gd name="T14" fmla="*/ 108 w 142"/>
                      <a:gd name="T15" fmla="*/ 134 h 370"/>
                      <a:gd name="T16" fmla="*/ 120 w 142"/>
                      <a:gd name="T17" fmla="*/ 162 h 370"/>
                      <a:gd name="T18" fmla="*/ 132 w 142"/>
                      <a:gd name="T19" fmla="*/ 194 h 370"/>
                      <a:gd name="T20" fmla="*/ 138 w 142"/>
                      <a:gd name="T21" fmla="*/ 226 h 370"/>
                      <a:gd name="T22" fmla="*/ 142 w 142"/>
                      <a:gd name="T23" fmla="*/ 260 h 370"/>
                      <a:gd name="T24" fmla="*/ 142 w 142"/>
                      <a:gd name="T25" fmla="*/ 276 h 370"/>
                      <a:gd name="T26" fmla="*/ 142 w 142"/>
                      <a:gd name="T27" fmla="*/ 294 h 370"/>
                      <a:gd name="T28" fmla="*/ 140 w 142"/>
                      <a:gd name="T29" fmla="*/ 312 h 370"/>
                      <a:gd name="T30" fmla="*/ 136 w 142"/>
                      <a:gd name="T31" fmla="*/ 332 h 370"/>
                      <a:gd name="T32" fmla="*/ 130 w 142"/>
                      <a:gd name="T33" fmla="*/ 350 h 370"/>
                      <a:gd name="T34" fmla="*/ 122 w 142"/>
                      <a:gd name="T35" fmla="*/ 370 h 370"/>
                      <a:gd name="T36" fmla="*/ 122 w 142"/>
                      <a:gd name="T37" fmla="*/ 370 h 370"/>
                      <a:gd name="T38" fmla="*/ 124 w 142"/>
                      <a:gd name="T39" fmla="*/ 362 h 370"/>
                      <a:gd name="T40" fmla="*/ 128 w 142"/>
                      <a:gd name="T41" fmla="*/ 340 h 370"/>
                      <a:gd name="T42" fmla="*/ 130 w 142"/>
                      <a:gd name="T43" fmla="*/ 306 h 370"/>
                      <a:gd name="T44" fmla="*/ 130 w 142"/>
                      <a:gd name="T45" fmla="*/ 286 h 370"/>
                      <a:gd name="T46" fmla="*/ 128 w 142"/>
                      <a:gd name="T47" fmla="*/ 262 h 370"/>
                      <a:gd name="T48" fmla="*/ 122 w 142"/>
                      <a:gd name="T49" fmla="*/ 236 h 370"/>
                      <a:gd name="T50" fmla="*/ 116 w 142"/>
                      <a:gd name="T51" fmla="*/ 208 h 370"/>
                      <a:gd name="T52" fmla="*/ 106 w 142"/>
                      <a:gd name="T53" fmla="*/ 178 h 370"/>
                      <a:gd name="T54" fmla="*/ 94 w 142"/>
                      <a:gd name="T55" fmla="*/ 146 h 370"/>
                      <a:gd name="T56" fmla="*/ 76 w 142"/>
                      <a:gd name="T57" fmla="*/ 112 h 370"/>
                      <a:gd name="T58" fmla="*/ 56 w 142"/>
                      <a:gd name="T59" fmla="*/ 76 h 370"/>
                      <a:gd name="T60" fmla="*/ 30 w 142"/>
                      <a:gd name="T61" fmla="*/ 38 h 370"/>
                      <a:gd name="T62" fmla="*/ 0 w 142"/>
                      <a:gd name="T63" fmla="*/ 0 h 370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w 142"/>
                      <a:gd name="T97" fmla="*/ 0 h 370"/>
                      <a:gd name="T98" fmla="*/ 142 w 142"/>
                      <a:gd name="T99" fmla="*/ 370 h 370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T96" t="T97" r="T98" b="T99"/>
                    <a:pathLst>
                      <a:path w="142" h="370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0" y="8"/>
                        </a:lnTo>
                        <a:lnTo>
                          <a:pt x="32" y="30"/>
                        </a:lnTo>
                        <a:lnTo>
                          <a:pt x="62" y="64"/>
                        </a:lnTo>
                        <a:lnTo>
                          <a:pt x="78" y="84"/>
                        </a:lnTo>
                        <a:lnTo>
                          <a:pt x="92" y="108"/>
                        </a:lnTo>
                        <a:lnTo>
                          <a:pt x="108" y="134"/>
                        </a:lnTo>
                        <a:lnTo>
                          <a:pt x="120" y="162"/>
                        </a:lnTo>
                        <a:lnTo>
                          <a:pt x="132" y="194"/>
                        </a:lnTo>
                        <a:lnTo>
                          <a:pt x="138" y="226"/>
                        </a:lnTo>
                        <a:lnTo>
                          <a:pt x="142" y="260"/>
                        </a:lnTo>
                        <a:lnTo>
                          <a:pt x="142" y="276"/>
                        </a:lnTo>
                        <a:lnTo>
                          <a:pt x="142" y="294"/>
                        </a:lnTo>
                        <a:lnTo>
                          <a:pt x="140" y="312"/>
                        </a:lnTo>
                        <a:lnTo>
                          <a:pt x="136" y="332"/>
                        </a:lnTo>
                        <a:lnTo>
                          <a:pt x="130" y="350"/>
                        </a:lnTo>
                        <a:lnTo>
                          <a:pt x="122" y="370"/>
                        </a:lnTo>
                        <a:lnTo>
                          <a:pt x="124" y="362"/>
                        </a:lnTo>
                        <a:lnTo>
                          <a:pt x="128" y="340"/>
                        </a:lnTo>
                        <a:lnTo>
                          <a:pt x="130" y="306"/>
                        </a:lnTo>
                        <a:lnTo>
                          <a:pt x="130" y="286"/>
                        </a:lnTo>
                        <a:lnTo>
                          <a:pt x="128" y="262"/>
                        </a:lnTo>
                        <a:lnTo>
                          <a:pt x="122" y="236"/>
                        </a:lnTo>
                        <a:lnTo>
                          <a:pt x="116" y="208"/>
                        </a:lnTo>
                        <a:lnTo>
                          <a:pt x="106" y="178"/>
                        </a:lnTo>
                        <a:lnTo>
                          <a:pt x="94" y="146"/>
                        </a:lnTo>
                        <a:lnTo>
                          <a:pt x="76" y="112"/>
                        </a:lnTo>
                        <a:lnTo>
                          <a:pt x="56" y="76"/>
                        </a:lnTo>
                        <a:lnTo>
                          <a:pt x="30" y="3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1E2D66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01" name="Freeform 521"/>
                  <p:cNvSpPr>
                    <a:spLocks/>
                  </p:cNvSpPr>
                  <p:nvPr/>
                </p:nvSpPr>
                <p:spPr bwMode="auto">
                  <a:xfrm>
                    <a:off x="1652" y="3562"/>
                    <a:ext cx="142" cy="370"/>
                  </a:xfrm>
                  <a:custGeom>
                    <a:avLst/>
                    <a:gdLst>
                      <a:gd name="T0" fmla="*/ 0 w 142"/>
                      <a:gd name="T1" fmla="*/ 0 h 370"/>
                      <a:gd name="T2" fmla="*/ 0 w 142"/>
                      <a:gd name="T3" fmla="*/ 0 h 370"/>
                      <a:gd name="T4" fmla="*/ 10 w 142"/>
                      <a:gd name="T5" fmla="*/ 8 h 370"/>
                      <a:gd name="T6" fmla="*/ 32 w 142"/>
                      <a:gd name="T7" fmla="*/ 30 h 370"/>
                      <a:gd name="T8" fmla="*/ 62 w 142"/>
                      <a:gd name="T9" fmla="*/ 64 h 370"/>
                      <a:gd name="T10" fmla="*/ 78 w 142"/>
                      <a:gd name="T11" fmla="*/ 84 h 370"/>
                      <a:gd name="T12" fmla="*/ 92 w 142"/>
                      <a:gd name="T13" fmla="*/ 108 h 370"/>
                      <a:gd name="T14" fmla="*/ 108 w 142"/>
                      <a:gd name="T15" fmla="*/ 134 h 370"/>
                      <a:gd name="T16" fmla="*/ 120 w 142"/>
                      <a:gd name="T17" fmla="*/ 162 h 370"/>
                      <a:gd name="T18" fmla="*/ 132 w 142"/>
                      <a:gd name="T19" fmla="*/ 194 h 370"/>
                      <a:gd name="T20" fmla="*/ 138 w 142"/>
                      <a:gd name="T21" fmla="*/ 226 h 370"/>
                      <a:gd name="T22" fmla="*/ 142 w 142"/>
                      <a:gd name="T23" fmla="*/ 260 h 370"/>
                      <a:gd name="T24" fmla="*/ 142 w 142"/>
                      <a:gd name="T25" fmla="*/ 276 h 370"/>
                      <a:gd name="T26" fmla="*/ 142 w 142"/>
                      <a:gd name="T27" fmla="*/ 294 h 370"/>
                      <a:gd name="T28" fmla="*/ 140 w 142"/>
                      <a:gd name="T29" fmla="*/ 312 h 370"/>
                      <a:gd name="T30" fmla="*/ 136 w 142"/>
                      <a:gd name="T31" fmla="*/ 332 h 370"/>
                      <a:gd name="T32" fmla="*/ 130 w 142"/>
                      <a:gd name="T33" fmla="*/ 350 h 370"/>
                      <a:gd name="T34" fmla="*/ 122 w 142"/>
                      <a:gd name="T35" fmla="*/ 370 h 370"/>
                      <a:gd name="T36" fmla="*/ 122 w 142"/>
                      <a:gd name="T37" fmla="*/ 370 h 370"/>
                      <a:gd name="T38" fmla="*/ 124 w 142"/>
                      <a:gd name="T39" fmla="*/ 362 h 370"/>
                      <a:gd name="T40" fmla="*/ 128 w 142"/>
                      <a:gd name="T41" fmla="*/ 340 h 370"/>
                      <a:gd name="T42" fmla="*/ 130 w 142"/>
                      <a:gd name="T43" fmla="*/ 306 h 370"/>
                      <a:gd name="T44" fmla="*/ 130 w 142"/>
                      <a:gd name="T45" fmla="*/ 286 h 370"/>
                      <a:gd name="T46" fmla="*/ 128 w 142"/>
                      <a:gd name="T47" fmla="*/ 262 h 370"/>
                      <a:gd name="T48" fmla="*/ 122 w 142"/>
                      <a:gd name="T49" fmla="*/ 236 h 370"/>
                      <a:gd name="T50" fmla="*/ 116 w 142"/>
                      <a:gd name="T51" fmla="*/ 208 h 370"/>
                      <a:gd name="T52" fmla="*/ 106 w 142"/>
                      <a:gd name="T53" fmla="*/ 178 h 370"/>
                      <a:gd name="T54" fmla="*/ 94 w 142"/>
                      <a:gd name="T55" fmla="*/ 146 h 370"/>
                      <a:gd name="T56" fmla="*/ 76 w 142"/>
                      <a:gd name="T57" fmla="*/ 112 h 370"/>
                      <a:gd name="T58" fmla="*/ 56 w 142"/>
                      <a:gd name="T59" fmla="*/ 76 h 370"/>
                      <a:gd name="T60" fmla="*/ 30 w 142"/>
                      <a:gd name="T61" fmla="*/ 38 h 370"/>
                      <a:gd name="T62" fmla="*/ 0 w 142"/>
                      <a:gd name="T63" fmla="*/ 0 h 370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w 142"/>
                      <a:gd name="T97" fmla="*/ 0 h 370"/>
                      <a:gd name="T98" fmla="*/ 142 w 142"/>
                      <a:gd name="T99" fmla="*/ 370 h 370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T96" t="T97" r="T98" b="T99"/>
                    <a:pathLst>
                      <a:path w="142" h="370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0" y="8"/>
                        </a:lnTo>
                        <a:lnTo>
                          <a:pt x="32" y="30"/>
                        </a:lnTo>
                        <a:lnTo>
                          <a:pt x="62" y="64"/>
                        </a:lnTo>
                        <a:lnTo>
                          <a:pt x="78" y="84"/>
                        </a:lnTo>
                        <a:lnTo>
                          <a:pt x="92" y="108"/>
                        </a:lnTo>
                        <a:lnTo>
                          <a:pt x="108" y="134"/>
                        </a:lnTo>
                        <a:lnTo>
                          <a:pt x="120" y="162"/>
                        </a:lnTo>
                        <a:lnTo>
                          <a:pt x="132" y="194"/>
                        </a:lnTo>
                        <a:lnTo>
                          <a:pt x="138" y="226"/>
                        </a:lnTo>
                        <a:lnTo>
                          <a:pt x="142" y="260"/>
                        </a:lnTo>
                        <a:lnTo>
                          <a:pt x="142" y="276"/>
                        </a:lnTo>
                        <a:lnTo>
                          <a:pt x="142" y="294"/>
                        </a:lnTo>
                        <a:lnTo>
                          <a:pt x="140" y="312"/>
                        </a:lnTo>
                        <a:lnTo>
                          <a:pt x="136" y="332"/>
                        </a:lnTo>
                        <a:lnTo>
                          <a:pt x="130" y="350"/>
                        </a:lnTo>
                        <a:lnTo>
                          <a:pt x="122" y="370"/>
                        </a:lnTo>
                        <a:lnTo>
                          <a:pt x="124" y="362"/>
                        </a:lnTo>
                        <a:lnTo>
                          <a:pt x="128" y="340"/>
                        </a:lnTo>
                        <a:lnTo>
                          <a:pt x="130" y="306"/>
                        </a:lnTo>
                        <a:lnTo>
                          <a:pt x="130" y="286"/>
                        </a:lnTo>
                        <a:lnTo>
                          <a:pt x="128" y="262"/>
                        </a:lnTo>
                        <a:lnTo>
                          <a:pt x="122" y="236"/>
                        </a:lnTo>
                        <a:lnTo>
                          <a:pt x="116" y="208"/>
                        </a:lnTo>
                        <a:lnTo>
                          <a:pt x="106" y="178"/>
                        </a:lnTo>
                        <a:lnTo>
                          <a:pt x="94" y="146"/>
                        </a:lnTo>
                        <a:lnTo>
                          <a:pt x="76" y="112"/>
                        </a:lnTo>
                        <a:lnTo>
                          <a:pt x="56" y="76"/>
                        </a:lnTo>
                        <a:lnTo>
                          <a:pt x="30" y="38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02" name="Freeform 522"/>
                  <p:cNvSpPr>
                    <a:spLocks/>
                  </p:cNvSpPr>
                  <p:nvPr/>
                </p:nvSpPr>
                <p:spPr bwMode="auto">
                  <a:xfrm>
                    <a:off x="2150" y="3390"/>
                    <a:ext cx="8" cy="14"/>
                  </a:xfrm>
                  <a:custGeom>
                    <a:avLst/>
                    <a:gdLst>
                      <a:gd name="T0" fmla="*/ 6 w 8"/>
                      <a:gd name="T1" fmla="*/ 0 h 14"/>
                      <a:gd name="T2" fmla="*/ 6 w 8"/>
                      <a:gd name="T3" fmla="*/ 0 h 14"/>
                      <a:gd name="T4" fmla="*/ 8 w 8"/>
                      <a:gd name="T5" fmla="*/ 6 h 14"/>
                      <a:gd name="T6" fmla="*/ 6 w 8"/>
                      <a:gd name="T7" fmla="*/ 10 h 14"/>
                      <a:gd name="T8" fmla="*/ 0 w 8"/>
                      <a:gd name="T9" fmla="*/ 14 h 14"/>
                      <a:gd name="T10" fmla="*/ 0 w 8"/>
                      <a:gd name="T11" fmla="*/ 14 h 14"/>
                      <a:gd name="T12" fmla="*/ 2 w 8"/>
                      <a:gd name="T13" fmla="*/ 8 h 14"/>
                      <a:gd name="T14" fmla="*/ 6 w 8"/>
                      <a:gd name="T15" fmla="*/ 0 h 1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8"/>
                      <a:gd name="T25" fmla="*/ 0 h 14"/>
                      <a:gd name="T26" fmla="*/ 8 w 8"/>
                      <a:gd name="T27" fmla="*/ 14 h 1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8" h="14">
                        <a:moveTo>
                          <a:pt x="6" y="0"/>
                        </a:moveTo>
                        <a:lnTo>
                          <a:pt x="6" y="0"/>
                        </a:lnTo>
                        <a:lnTo>
                          <a:pt x="8" y="6"/>
                        </a:lnTo>
                        <a:lnTo>
                          <a:pt x="6" y="10"/>
                        </a:lnTo>
                        <a:lnTo>
                          <a:pt x="0" y="14"/>
                        </a:lnTo>
                        <a:lnTo>
                          <a:pt x="2" y="8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C96E4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03" name="Freeform 523"/>
                  <p:cNvSpPr>
                    <a:spLocks/>
                  </p:cNvSpPr>
                  <p:nvPr/>
                </p:nvSpPr>
                <p:spPr bwMode="auto">
                  <a:xfrm>
                    <a:off x="2150" y="3390"/>
                    <a:ext cx="8" cy="14"/>
                  </a:xfrm>
                  <a:custGeom>
                    <a:avLst/>
                    <a:gdLst>
                      <a:gd name="T0" fmla="*/ 6 w 8"/>
                      <a:gd name="T1" fmla="*/ 0 h 14"/>
                      <a:gd name="T2" fmla="*/ 6 w 8"/>
                      <a:gd name="T3" fmla="*/ 0 h 14"/>
                      <a:gd name="T4" fmla="*/ 8 w 8"/>
                      <a:gd name="T5" fmla="*/ 6 h 14"/>
                      <a:gd name="T6" fmla="*/ 6 w 8"/>
                      <a:gd name="T7" fmla="*/ 10 h 14"/>
                      <a:gd name="T8" fmla="*/ 0 w 8"/>
                      <a:gd name="T9" fmla="*/ 14 h 14"/>
                      <a:gd name="T10" fmla="*/ 0 w 8"/>
                      <a:gd name="T11" fmla="*/ 14 h 14"/>
                      <a:gd name="T12" fmla="*/ 2 w 8"/>
                      <a:gd name="T13" fmla="*/ 8 h 14"/>
                      <a:gd name="T14" fmla="*/ 6 w 8"/>
                      <a:gd name="T15" fmla="*/ 0 h 1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8"/>
                      <a:gd name="T25" fmla="*/ 0 h 14"/>
                      <a:gd name="T26" fmla="*/ 8 w 8"/>
                      <a:gd name="T27" fmla="*/ 14 h 1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8" h="14">
                        <a:moveTo>
                          <a:pt x="6" y="0"/>
                        </a:moveTo>
                        <a:lnTo>
                          <a:pt x="6" y="0"/>
                        </a:lnTo>
                        <a:lnTo>
                          <a:pt x="8" y="6"/>
                        </a:lnTo>
                        <a:lnTo>
                          <a:pt x="6" y="10"/>
                        </a:lnTo>
                        <a:lnTo>
                          <a:pt x="0" y="14"/>
                        </a:lnTo>
                        <a:lnTo>
                          <a:pt x="2" y="8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04" name="Freeform 524"/>
                  <p:cNvSpPr>
                    <a:spLocks/>
                  </p:cNvSpPr>
                  <p:nvPr/>
                </p:nvSpPr>
                <p:spPr bwMode="auto">
                  <a:xfrm>
                    <a:off x="1998" y="3318"/>
                    <a:ext cx="116" cy="110"/>
                  </a:xfrm>
                  <a:custGeom>
                    <a:avLst/>
                    <a:gdLst>
                      <a:gd name="T0" fmla="*/ 116 w 116"/>
                      <a:gd name="T1" fmla="*/ 84 h 110"/>
                      <a:gd name="T2" fmla="*/ 116 w 116"/>
                      <a:gd name="T3" fmla="*/ 84 h 110"/>
                      <a:gd name="T4" fmla="*/ 108 w 116"/>
                      <a:gd name="T5" fmla="*/ 84 h 110"/>
                      <a:gd name="T6" fmla="*/ 88 w 116"/>
                      <a:gd name="T7" fmla="*/ 78 h 110"/>
                      <a:gd name="T8" fmla="*/ 74 w 116"/>
                      <a:gd name="T9" fmla="*/ 74 h 110"/>
                      <a:gd name="T10" fmla="*/ 62 w 116"/>
                      <a:gd name="T11" fmla="*/ 68 h 110"/>
                      <a:gd name="T12" fmla="*/ 48 w 116"/>
                      <a:gd name="T13" fmla="*/ 60 h 110"/>
                      <a:gd name="T14" fmla="*/ 36 w 116"/>
                      <a:gd name="T15" fmla="*/ 52 h 110"/>
                      <a:gd name="T16" fmla="*/ 36 w 116"/>
                      <a:gd name="T17" fmla="*/ 52 h 110"/>
                      <a:gd name="T18" fmla="*/ 18 w 116"/>
                      <a:gd name="T19" fmla="*/ 30 h 110"/>
                      <a:gd name="T20" fmla="*/ 6 w 116"/>
                      <a:gd name="T21" fmla="*/ 14 h 110"/>
                      <a:gd name="T22" fmla="*/ 2 w 116"/>
                      <a:gd name="T23" fmla="*/ 4 h 110"/>
                      <a:gd name="T24" fmla="*/ 0 w 116"/>
                      <a:gd name="T25" fmla="*/ 0 h 110"/>
                      <a:gd name="T26" fmla="*/ 0 w 116"/>
                      <a:gd name="T27" fmla="*/ 0 h 110"/>
                      <a:gd name="T28" fmla="*/ 4 w 116"/>
                      <a:gd name="T29" fmla="*/ 12 h 110"/>
                      <a:gd name="T30" fmla="*/ 14 w 116"/>
                      <a:gd name="T31" fmla="*/ 38 h 110"/>
                      <a:gd name="T32" fmla="*/ 22 w 116"/>
                      <a:gd name="T33" fmla="*/ 54 h 110"/>
                      <a:gd name="T34" fmla="*/ 30 w 116"/>
                      <a:gd name="T35" fmla="*/ 70 h 110"/>
                      <a:gd name="T36" fmla="*/ 40 w 116"/>
                      <a:gd name="T37" fmla="*/ 84 h 110"/>
                      <a:gd name="T38" fmla="*/ 52 w 116"/>
                      <a:gd name="T39" fmla="*/ 98 h 110"/>
                      <a:gd name="T40" fmla="*/ 52 w 116"/>
                      <a:gd name="T41" fmla="*/ 98 h 110"/>
                      <a:gd name="T42" fmla="*/ 64 w 116"/>
                      <a:gd name="T43" fmla="*/ 106 h 110"/>
                      <a:gd name="T44" fmla="*/ 74 w 116"/>
                      <a:gd name="T45" fmla="*/ 110 h 110"/>
                      <a:gd name="T46" fmla="*/ 84 w 116"/>
                      <a:gd name="T47" fmla="*/ 110 h 110"/>
                      <a:gd name="T48" fmla="*/ 92 w 116"/>
                      <a:gd name="T49" fmla="*/ 108 h 110"/>
                      <a:gd name="T50" fmla="*/ 100 w 116"/>
                      <a:gd name="T51" fmla="*/ 102 h 110"/>
                      <a:gd name="T52" fmla="*/ 106 w 116"/>
                      <a:gd name="T53" fmla="*/ 96 h 110"/>
                      <a:gd name="T54" fmla="*/ 116 w 116"/>
                      <a:gd name="T55" fmla="*/ 84 h 110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116"/>
                      <a:gd name="T85" fmla="*/ 0 h 110"/>
                      <a:gd name="T86" fmla="*/ 116 w 116"/>
                      <a:gd name="T87" fmla="*/ 110 h 110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116" h="110">
                        <a:moveTo>
                          <a:pt x="116" y="84"/>
                        </a:moveTo>
                        <a:lnTo>
                          <a:pt x="116" y="84"/>
                        </a:lnTo>
                        <a:lnTo>
                          <a:pt x="108" y="84"/>
                        </a:lnTo>
                        <a:lnTo>
                          <a:pt x="88" y="78"/>
                        </a:lnTo>
                        <a:lnTo>
                          <a:pt x="74" y="74"/>
                        </a:lnTo>
                        <a:lnTo>
                          <a:pt x="62" y="68"/>
                        </a:lnTo>
                        <a:lnTo>
                          <a:pt x="48" y="60"/>
                        </a:lnTo>
                        <a:lnTo>
                          <a:pt x="36" y="52"/>
                        </a:lnTo>
                        <a:lnTo>
                          <a:pt x="18" y="30"/>
                        </a:lnTo>
                        <a:lnTo>
                          <a:pt x="6" y="14"/>
                        </a:lnTo>
                        <a:lnTo>
                          <a:pt x="2" y="4"/>
                        </a:lnTo>
                        <a:lnTo>
                          <a:pt x="0" y="0"/>
                        </a:lnTo>
                        <a:lnTo>
                          <a:pt x="4" y="12"/>
                        </a:lnTo>
                        <a:lnTo>
                          <a:pt x="14" y="38"/>
                        </a:lnTo>
                        <a:lnTo>
                          <a:pt x="22" y="54"/>
                        </a:lnTo>
                        <a:lnTo>
                          <a:pt x="30" y="70"/>
                        </a:lnTo>
                        <a:lnTo>
                          <a:pt x="40" y="84"/>
                        </a:lnTo>
                        <a:lnTo>
                          <a:pt x="52" y="98"/>
                        </a:lnTo>
                        <a:lnTo>
                          <a:pt x="64" y="106"/>
                        </a:lnTo>
                        <a:lnTo>
                          <a:pt x="74" y="110"/>
                        </a:lnTo>
                        <a:lnTo>
                          <a:pt x="84" y="110"/>
                        </a:lnTo>
                        <a:lnTo>
                          <a:pt x="92" y="108"/>
                        </a:lnTo>
                        <a:lnTo>
                          <a:pt x="100" y="102"/>
                        </a:lnTo>
                        <a:lnTo>
                          <a:pt x="106" y="96"/>
                        </a:lnTo>
                        <a:lnTo>
                          <a:pt x="116" y="84"/>
                        </a:lnTo>
                        <a:close/>
                      </a:path>
                    </a:pathLst>
                  </a:custGeom>
                  <a:solidFill>
                    <a:srgbClr val="C96E4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05" name="Freeform 525"/>
                  <p:cNvSpPr>
                    <a:spLocks/>
                  </p:cNvSpPr>
                  <p:nvPr/>
                </p:nvSpPr>
                <p:spPr bwMode="auto">
                  <a:xfrm>
                    <a:off x="1998" y="3318"/>
                    <a:ext cx="116" cy="110"/>
                  </a:xfrm>
                  <a:custGeom>
                    <a:avLst/>
                    <a:gdLst>
                      <a:gd name="T0" fmla="*/ 116 w 116"/>
                      <a:gd name="T1" fmla="*/ 84 h 110"/>
                      <a:gd name="T2" fmla="*/ 116 w 116"/>
                      <a:gd name="T3" fmla="*/ 84 h 110"/>
                      <a:gd name="T4" fmla="*/ 108 w 116"/>
                      <a:gd name="T5" fmla="*/ 84 h 110"/>
                      <a:gd name="T6" fmla="*/ 88 w 116"/>
                      <a:gd name="T7" fmla="*/ 78 h 110"/>
                      <a:gd name="T8" fmla="*/ 74 w 116"/>
                      <a:gd name="T9" fmla="*/ 74 h 110"/>
                      <a:gd name="T10" fmla="*/ 62 w 116"/>
                      <a:gd name="T11" fmla="*/ 68 h 110"/>
                      <a:gd name="T12" fmla="*/ 48 w 116"/>
                      <a:gd name="T13" fmla="*/ 60 h 110"/>
                      <a:gd name="T14" fmla="*/ 36 w 116"/>
                      <a:gd name="T15" fmla="*/ 52 h 110"/>
                      <a:gd name="T16" fmla="*/ 36 w 116"/>
                      <a:gd name="T17" fmla="*/ 52 h 110"/>
                      <a:gd name="T18" fmla="*/ 18 w 116"/>
                      <a:gd name="T19" fmla="*/ 30 h 110"/>
                      <a:gd name="T20" fmla="*/ 6 w 116"/>
                      <a:gd name="T21" fmla="*/ 14 h 110"/>
                      <a:gd name="T22" fmla="*/ 2 w 116"/>
                      <a:gd name="T23" fmla="*/ 4 h 110"/>
                      <a:gd name="T24" fmla="*/ 0 w 116"/>
                      <a:gd name="T25" fmla="*/ 0 h 110"/>
                      <a:gd name="T26" fmla="*/ 0 w 116"/>
                      <a:gd name="T27" fmla="*/ 0 h 110"/>
                      <a:gd name="T28" fmla="*/ 4 w 116"/>
                      <a:gd name="T29" fmla="*/ 12 h 110"/>
                      <a:gd name="T30" fmla="*/ 14 w 116"/>
                      <a:gd name="T31" fmla="*/ 38 h 110"/>
                      <a:gd name="T32" fmla="*/ 22 w 116"/>
                      <a:gd name="T33" fmla="*/ 54 h 110"/>
                      <a:gd name="T34" fmla="*/ 30 w 116"/>
                      <a:gd name="T35" fmla="*/ 70 h 110"/>
                      <a:gd name="T36" fmla="*/ 40 w 116"/>
                      <a:gd name="T37" fmla="*/ 84 h 110"/>
                      <a:gd name="T38" fmla="*/ 52 w 116"/>
                      <a:gd name="T39" fmla="*/ 98 h 110"/>
                      <a:gd name="T40" fmla="*/ 52 w 116"/>
                      <a:gd name="T41" fmla="*/ 98 h 110"/>
                      <a:gd name="T42" fmla="*/ 64 w 116"/>
                      <a:gd name="T43" fmla="*/ 106 h 110"/>
                      <a:gd name="T44" fmla="*/ 74 w 116"/>
                      <a:gd name="T45" fmla="*/ 110 h 110"/>
                      <a:gd name="T46" fmla="*/ 84 w 116"/>
                      <a:gd name="T47" fmla="*/ 110 h 110"/>
                      <a:gd name="T48" fmla="*/ 92 w 116"/>
                      <a:gd name="T49" fmla="*/ 108 h 110"/>
                      <a:gd name="T50" fmla="*/ 100 w 116"/>
                      <a:gd name="T51" fmla="*/ 102 h 110"/>
                      <a:gd name="T52" fmla="*/ 106 w 116"/>
                      <a:gd name="T53" fmla="*/ 96 h 110"/>
                      <a:gd name="T54" fmla="*/ 116 w 116"/>
                      <a:gd name="T55" fmla="*/ 84 h 110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116"/>
                      <a:gd name="T85" fmla="*/ 0 h 110"/>
                      <a:gd name="T86" fmla="*/ 116 w 116"/>
                      <a:gd name="T87" fmla="*/ 110 h 110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116" h="110">
                        <a:moveTo>
                          <a:pt x="116" y="84"/>
                        </a:moveTo>
                        <a:lnTo>
                          <a:pt x="116" y="84"/>
                        </a:lnTo>
                        <a:lnTo>
                          <a:pt x="108" y="84"/>
                        </a:lnTo>
                        <a:lnTo>
                          <a:pt x="88" y="78"/>
                        </a:lnTo>
                        <a:lnTo>
                          <a:pt x="74" y="74"/>
                        </a:lnTo>
                        <a:lnTo>
                          <a:pt x="62" y="68"/>
                        </a:lnTo>
                        <a:lnTo>
                          <a:pt x="48" y="60"/>
                        </a:lnTo>
                        <a:lnTo>
                          <a:pt x="36" y="52"/>
                        </a:lnTo>
                        <a:lnTo>
                          <a:pt x="18" y="30"/>
                        </a:lnTo>
                        <a:lnTo>
                          <a:pt x="6" y="14"/>
                        </a:lnTo>
                        <a:lnTo>
                          <a:pt x="2" y="4"/>
                        </a:lnTo>
                        <a:lnTo>
                          <a:pt x="0" y="0"/>
                        </a:lnTo>
                        <a:lnTo>
                          <a:pt x="4" y="12"/>
                        </a:lnTo>
                        <a:lnTo>
                          <a:pt x="14" y="38"/>
                        </a:lnTo>
                        <a:lnTo>
                          <a:pt x="22" y="54"/>
                        </a:lnTo>
                        <a:lnTo>
                          <a:pt x="30" y="70"/>
                        </a:lnTo>
                        <a:lnTo>
                          <a:pt x="40" y="84"/>
                        </a:lnTo>
                        <a:lnTo>
                          <a:pt x="52" y="98"/>
                        </a:lnTo>
                        <a:lnTo>
                          <a:pt x="64" y="106"/>
                        </a:lnTo>
                        <a:lnTo>
                          <a:pt x="74" y="110"/>
                        </a:lnTo>
                        <a:lnTo>
                          <a:pt x="84" y="110"/>
                        </a:lnTo>
                        <a:lnTo>
                          <a:pt x="92" y="108"/>
                        </a:lnTo>
                        <a:lnTo>
                          <a:pt x="100" y="102"/>
                        </a:lnTo>
                        <a:lnTo>
                          <a:pt x="106" y="96"/>
                        </a:lnTo>
                        <a:lnTo>
                          <a:pt x="116" y="84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06" name="Freeform 526"/>
                  <p:cNvSpPr>
                    <a:spLocks/>
                  </p:cNvSpPr>
                  <p:nvPr/>
                </p:nvSpPr>
                <p:spPr bwMode="auto">
                  <a:xfrm>
                    <a:off x="2056" y="3240"/>
                    <a:ext cx="86" cy="44"/>
                  </a:xfrm>
                  <a:custGeom>
                    <a:avLst/>
                    <a:gdLst>
                      <a:gd name="T0" fmla="*/ 78 w 86"/>
                      <a:gd name="T1" fmla="*/ 2 h 44"/>
                      <a:gd name="T2" fmla="*/ 78 w 86"/>
                      <a:gd name="T3" fmla="*/ 2 h 44"/>
                      <a:gd name="T4" fmla="*/ 66 w 86"/>
                      <a:gd name="T5" fmla="*/ 4 h 44"/>
                      <a:gd name="T6" fmla="*/ 52 w 86"/>
                      <a:gd name="T7" fmla="*/ 4 h 44"/>
                      <a:gd name="T8" fmla="*/ 34 w 86"/>
                      <a:gd name="T9" fmla="*/ 2 h 44"/>
                      <a:gd name="T10" fmla="*/ 34 w 86"/>
                      <a:gd name="T11" fmla="*/ 2 h 44"/>
                      <a:gd name="T12" fmla="*/ 16 w 86"/>
                      <a:gd name="T13" fmla="*/ 0 h 44"/>
                      <a:gd name="T14" fmla="*/ 8 w 86"/>
                      <a:gd name="T15" fmla="*/ 2 h 44"/>
                      <a:gd name="T16" fmla="*/ 4 w 86"/>
                      <a:gd name="T17" fmla="*/ 4 h 44"/>
                      <a:gd name="T18" fmla="*/ 0 w 86"/>
                      <a:gd name="T19" fmla="*/ 8 h 44"/>
                      <a:gd name="T20" fmla="*/ 0 w 86"/>
                      <a:gd name="T21" fmla="*/ 12 h 44"/>
                      <a:gd name="T22" fmla="*/ 2 w 86"/>
                      <a:gd name="T23" fmla="*/ 20 h 44"/>
                      <a:gd name="T24" fmla="*/ 10 w 86"/>
                      <a:gd name="T25" fmla="*/ 30 h 44"/>
                      <a:gd name="T26" fmla="*/ 10 w 86"/>
                      <a:gd name="T27" fmla="*/ 30 h 44"/>
                      <a:gd name="T28" fmla="*/ 22 w 86"/>
                      <a:gd name="T29" fmla="*/ 40 h 44"/>
                      <a:gd name="T30" fmla="*/ 34 w 86"/>
                      <a:gd name="T31" fmla="*/ 44 h 44"/>
                      <a:gd name="T32" fmla="*/ 44 w 86"/>
                      <a:gd name="T33" fmla="*/ 44 h 44"/>
                      <a:gd name="T34" fmla="*/ 54 w 86"/>
                      <a:gd name="T35" fmla="*/ 40 h 44"/>
                      <a:gd name="T36" fmla="*/ 62 w 86"/>
                      <a:gd name="T37" fmla="*/ 36 h 44"/>
                      <a:gd name="T38" fmla="*/ 70 w 86"/>
                      <a:gd name="T39" fmla="*/ 28 h 44"/>
                      <a:gd name="T40" fmla="*/ 80 w 86"/>
                      <a:gd name="T41" fmla="*/ 18 h 44"/>
                      <a:gd name="T42" fmla="*/ 80 w 86"/>
                      <a:gd name="T43" fmla="*/ 18 h 44"/>
                      <a:gd name="T44" fmla="*/ 84 w 86"/>
                      <a:gd name="T45" fmla="*/ 14 h 44"/>
                      <a:gd name="T46" fmla="*/ 86 w 86"/>
                      <a:gd name="T47" fmla="*/ 8 h 44"/>
                      <a:gd name="T48" fmla="*/ 84 w 86"/>
                      <a:gd name="T49" fmla="*/ 4 h 44"/>
                      <a:gd name="T50" fmla="*/ 78 w 86"/>
                      <a:gd name="T51" fmla="*/ 2 h 44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86"/>
                      <a:gd name="T79" fmla="*/ 0 h 44"/>
                      <a:gd name="T80" fmla="*/ 86 w 86"/>
                      <a:gd name="T81" fmla="*/ 44 h 44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86" h="44">
                        <a:moveTo>
                          <a:pt x="78" y="2"/>
                        </a:moveTo>
                        <a:lnTo>
                          <a:pt x="78" y="2"/>
                        </a:lnTo>
                        <a:lnTo>
                          <a:pt x="66" y="4"/>
                        </a:lnTo>
                        <a:lnTo>
                          <a:pt x="52" y="4"/>
                        </a:lnTo>
                        <a:lnTo>
                          <a:pt x="34" y="2"/>
                        </a:lnTo>
                        <a:lnTo>
                          <a:pt x="16" y="0"/>
                        </a:lnTo>
                        <a:lnTo>
                          <a:pt x="8" y="2"/>
                        </a:lnTo>
                        <a:lnTo>
                          <a:pt x="4" y="4"/>
                        </a:lnTo>
                        <a:lnTo>
                          <a:pt x="0" y="8"/>
                        </a:lnTo>
                        <a:lnTo>
                          <a:pt x="0" y="12"/>
                        </a:lnTo>
                        <a:lnTo>
                          <a:pt x="2" y="20"/>
                        </a:lnTo>
                        <a:lnTo>
                          <a:pt x="10" y="30"/>
                        </a:lnTo>
                        <a:lnTo>
                          <a:pt x="22" y="40"/>
                        </a:lnTo>
                        <a:lnTo>
                          <a:pt x="34" y="44"/>
                        </a:lnTo>
                        <a:lnTo>
                          <a:pt x="44" y="44"/>
                        </a:lnTo>
                        <a:lnTo>
                          <a:pt x="54" y="40"/>
                        </a:lnTo>
                        <a:lnTo>
                          <a:pt x="62" y="36"/>
                        </a:lnTo>
                        <a:lnTo>
                          <a:pt x="70" y="28"/>
                        </a:lnTo>
                        <a:lnTo>
                          <a:pt x="80" y="18"/>
                        </a:lnTo>
                        <a:lnTo>
                          <a:pt x="84" y="14"/>
                        </a:lnTo>
                        <a:lnTo>
                          <a:pt x="86" y="8"/>
                        </a:lnTo>
                        <a:lnTo>
                          <a:pt x="84" y="4"/>
                        </a:lnTo>
                        <a:lnTo>
                          <a:pt x="78" y="2"/>
                        </a:lnTo>
                        <a:close/>
                      </a:path>
                    </a:pathLst>
                  </a:custGeom>
                  <a:solidFill>
                    <a:srgbClr val="F09C5B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07" name="Freeform 527"/>
                  <p:cNvSpPr>
                    <a:spLocks/>
                  </p:cNvSpPr>
                  <p:nvPr/>
                </p:nvSpPr>
                <p:spPr bwMode="auto">
                  <a:xfrm>
                    <a:off x="2056" y="3240"/>
                    <a:ext cx="86" cy="44"/>
                  </a:xfrm>
                  <a:custGeom>
                    <a:avLst/>
                    <a:gdLst>
                      <a:gd name="T0" fmla="*/ 78 w 86"/>
                      <a:gd name="T1" fmla="*/ 2 h 44"/>
                      <a:gd name="T2" fmla="*/ 78 w 86"/>
                      <a:gd name="T3" fmla="*/ 2 h 44"/>
                      <a:gd name="T4" fmla="*/ 66 w 86"/>
                      <a:gd name="T5" fmla="*/ 4 h 44"/>
                      <a:gd name="T6" fmla="*/ 52 w 86"/>
                      <a:gd name="T7" fmla="*/ 4 h 44"/>
                      <a:gd name="T8" fmla="*/ 34 w 86"/>
                      <a:gd name="T9" fmla="*/ 2 h 44"/>
                      <a:gd name="T10" fmla="*/ 34 w 86"/>
                      <a:gd name="T11" fmla="*/ 2 h 44"/>
                      <a:gd name="T12" fmla="*/ 16 w 86"/>
                      <a:gd name="T13" fmla="*/ 0 h 44"/>
                      <a:gd name="T14" fmla="*/ 8 w 86"/>
                      <a:gd name="T15" fmla="*/ 2 h 44"/>
                      <a:gd name="T16" fmla="*/ 4 w 86"/>
                      <a:gd name="T17" fmla="*/ 4 h 44"/>
                      <a:gd name="T18" fmla="*/ 0 w 86"/>
                      <a:gd name="T19" fmla="*/ 8 h 44"/>
                      <a:gd name="T20" fmla="*/ 0 w 86"/>
                      <a:gd name="T21" fmla="*/ 12 h 44"/>
                      <a:gd name="T22" fmla="*/ 2 w 86"/>
                      <a:gd name="T23" fmla="*/ 20 h 44"/>
                      <a:gd name="T24" fmla="*/ 10 w 86"/>
                      <a:gd name="T25" fmla="*/ 30 h 44"/>
                      <a:gd name="T26" fmla="*/ 10 w 86"/>
                      <a:gd name="T27" fmla="*/ 30 h 44"/>
                      <a:gd name="T28" fmla="*/ 22 w 86"/>
                      <a:gd name="T29" fmla="*/ 40 h 44"/>
                      <a:gd name="T30" fmla="*/ 34 w 86"/>
                      <a:gd name="T31" fmla="*/ 44 h 44"/>
                      <a:gd name="T32" fmla="*/ 44 w 86"/>
                      <a:gd name="T33" fmla="*/ 44 h 44"/>
                      <a:gd name="T34" fmla="*/ 54 w 86"/>
                      <a:gd name="T35" fmla="*/ 40 h 44"/>
                      <a:gd name="T36" fmla="*/ 62 w 86"/>
                      <a:gd name="T37" fmla="*/ 36 h 44"/>
                      <a:gd name="T38" fmla="*/ 70 w 86"/>
                      <a:gd name="T39" fmla="*/ 28 h 44"/>
                      <a:gd name="T40" fmla="*/ 80 w 86"/>
                      <a:gd name="T41" fmla="*/ 18 h 44"/>
                      <a:gd name="T42" fmla="*/ 80 w 86"/>
                      <a:gd name="T43" fmla="*/ 18 h 44"/>
                      <a:gd name="T44" fmla="*/ 84 w 86"/>
                      <a:gd name="T45" fmla="*/ 14 h 44"/>
                      <a:gd name="T46" fmla="*/ 86 w 86"/>
                      <a:gd name="T47" fmla="*/ 8 h 44"/>
                      <a:gd name="T48" fmla="*/ 84 w 86"/>
                      <a:gd name="T49" fmla="*/ 4 h 44"/>
                      <a:gd name="T50" fmla="*/ 78 w 86"/>
                      <a:gd name="T51" fmla="*/ 2 h 44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86"/>
                      <a:gd name="T79" fmla="*/ 0 h 44"/>
                      <a:gd name="T80" fmla="*/ 86 w 86"/>
                      <a:gd name="T81" fmla="*/ 44 h 44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86" h="44">
                        <a:moveTo>
                          <a:pt x="78" y="2"/>
                        </a:moveTo>
                        <a:lnTo>
                          <a:pt x="78" y="2"/>
                        </a:lnTo>
                        <a:lnTo>
                          <a:pt x="66" y="4"/>
                        </a:lnTo>
                        <a:lnTo>
                          <a:pt x="52" y="4"/>
                        </a:lnTo>
                        <a:lnTo>
                          <a:pt x="34" y="2"/>
                        </a:lnTo>
                        <a:lnTo>
                          <a:pt x="16" y="0"/>
                        </a:lnTo>
                        <a:lnTo>
                          <a:pt x="8" y="2"/>
                        </a:lnTo>
                        <a:lnTo>
                          <a:pt x="4" y="4"/>
                        </a:lnTo>
                        <a:lnTo>
                          <a:pt x="0" y="8"/>
                        </a:lnTo>
                        <a:lnTo>
                          <a:pt x="0" y="12"/>
                        </a:lnTo>
                        <a:lnTo>
                          <a:pt x="2" y="20"/>
                        </a:lnTo>
                        <a:lnTo>
                          <a:pt x="10" y="30"/>
                        </a:lnTo>
                        <a:lnTo>
                          <a:pt x="22" y="40"/>
                        </a:lnTo>
                        <a:lnTo>
                          <a:pt x="34" y="44"/>
                        </a:lnTo>
                        <a:lnTo>
                          <a:pt x="44" y="44"/>
                        </a:lnTo>
                        <a:lnTo>
                          <a:pt x="54" y="40"/>
                        </a:lnTo>
                        <a:lnTo>
                          <a:pt x="62" y="36"/>
                        </a:lnTo>
                        <a:lnTo>
                          <a:pt x="70" y="28"/>
                        </a:lnTo>
                        <a:lnTo>
                          <a:pt x="80" y="18"/>
                        </a:lnTo>
                        <a:lnTo>
                          <a:pt x="84" y="14"/>
                        </a:lnTo>
                        <a:lnTo>
                          <a:pt x="86" y="8"/>
                        </a:lnTo>
                        <a:lnTo>
                          <a:pt x="84" y="4"/>
                        </a:lnTo>
                        <a:lnTo>
                          <a:pt x="78" y="2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08" name="Freeform 528"/>
                  <p:cNvSpPr>
                    <a:spLocks/>
                  </p:cNvSpPr>
                  <p:nvPr/>
                </p:nvSpPr>
                <p:spPr bwMode="auto">
                  <a:xfrm>
                    <a:off x="2198" y="3236"/>
                    <a:ext cx="20" cy="42"/>
                  </a:xfrm>
                  <a:custGeom>
                    <a:avLst/>
                    <a:gdLst>
                      <a:gd name="T0" fmla="*/ 18 w 20"/>
                      <a:gd name="T1" fmla="*/ 0 h 42"/>
                      <a:gd name="T2" fmla="*/ 18 w 20"/>
                      <a:gd name="T3" fmla="*/ 0 h 42"/>
                      <a:gd name="T4" fmla="*/ 14 w 20"/>
                      <a:gd name="T5" fmla="*/ 2 h 42"/>
                      <a:gd name="T6" fmla="*/ 6 w 20"/>
                      <a:gd name="T7" fmla="*/ 4 h 42"/>
                      <a:gd name="T8" fmla="*/ 6 w 20"/>
                      <a:gd name="T9" fmla="*/ 4 h 42"/>
                      <a:gd name="T10" fmla="*/ 2 w 20"/>
                      <a:gd name="T11" fmla="*/ 4 h 42"/>
                      <a:gd name="T12" fmla="*/ 0 w 20"/>
                      <a:gd name="T13" fmla="*/ 6 h 42"/>
                      <a:gd name="T14" fmla="*/ 0 w 20"/>
                      <a:gd name="T15" fmla="*/ 12 h 42"/>
                      <a:gd name="T16" fmla="*/ 4 w 20"/>
                      <a:gd name="T17" fmla="*/ 16 h 42"/>
                      <a:gd name="T18" fmla="*/ 4 w 20"/>
                      <a:gd name="T19" fmla="*/ 16 h 42"/>
                      <a:gd name="T20" fmla="*/ 12 w 20"/>
                      <a:gd name="T21" fmla="*/ 30 h 42"/>
                      <a:gd name="T22" fmla="*/ 16 w 20"/>
                      <a:gd name="T23" fmla="*/ 36 h 42"/>
                      <a:gd name="T24" fmla="*/ 16 w 20"/>
                      <a:gd name="T25" fmla="*/ 42 h 42"/>
                      <a:gd name="T26" fmla="*/ 16 w 20"/>
                      <a:gd name="T27" fmla="*/ 42 h 42"/>
                      <a:gd name="T28" fmla="*/ 20 w 20"/>
                      <a:gd name="T29" fmla="*/ 30 h 42"/>
                      <a:gd name="T30" fmla="*/ 20 w 20"/>
                      <a:gd name="T31" fmla="*/ 16 h 42"/>
                      <a:gd name="T32" fmla="*/ 18 w 20"/>
                      <a:gd name="T33" fmla="*/ 0 h 42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20"/>
                      <a:gd name="T52" fmla="*/ 0 h 42"/>
                      <a:gd name="T53" fmla="*/ 20 w 20"/>
                      <a:gd name="T54" fmla="*/ 42 h 42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20" h="42">
                        <a:moveTo>
                          <a:pt x="18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6" y="4"/>
                        </a:lnTo>
                        <a:lnTo>
                          <a:pt x="2" y="4"/>
                        </a:lnTo>
                        <a:lnTo>
                          <a:pt x="0" y="6"/>
                        </a:lnTo>
                        <a:lnTo>
                          <a:pt x="0" y="12"/>
                        </a:lnTo>
                        <a:lnTo>
                          <a:pt x="4" y="16"/>
                        </a:lnTo>
                        <a:lnTo>
                          <a:pt x="12" y="30"/>
                        </a:lnTo>
                        <a:lnTo>
                          <a:pt x="16" y="36"/>
                        </a:lnTo>
                        <a:lnTo>
                          <a:pt x="16" y="42"/>
                        </a:lnTo>
                        <a:lnTo>
                          <a:pt x="20" y="30"/>
                        </a:lnTo>
                        <a:lnTo>
                          <a:pt x="20" y="16"/>
                        </a:lnTo>
                        <a:lnTo>
                          <a:pt x="18" y="0"/>
                        </a:lnTo>
                        <a:close/>
                      </a:path>
                    </a:pathLst>
                  </a:custGeom>
                  <a:solidFill>
                    <a:srgbClr val="F09C5B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09" name="Freeform 529"/>
                  <p:cNvSpPr>
                    <a:spLocks/>
                  </p:cNvSpPr>
                  <p:nvPr/>
                </p:nvSpPr>
                <p:spPr bwMode="auto">
                  <a:xfrm>
                    <a:off x="2198" y="3236"/>
                    <a:ext cx="20" cy="42"/>
                  </a:xfrm>
                  <a:custGeom>
                    <a:avLst/>
                    <a:gdLst>
                      <a:gd name="T0" fmla="*/ 18 w 20"/>
                      <a:gd name="T1" fmla="*/ 0 h 42"/>
                      <a:gd name="T2" fmla="*/ 18 w 20"/>
                      <a:gd name="T3" fmla="*/ 0 h 42"/>
                      <a:gd name="T4" fmla="*/ 14 w 20"/>
                      <a:gd name="T5" fmla="*/ 2 h 42"/>
                      <a:gd name="T6" fmla="*/ 6 w 20"/>
                      <a:gd name="T7" fmla="*/ 4 h 42"/>
                      <a:gd name="T8" fmla="*/ 6 w 20"/>
                      <a:gd name="T9" fmla="*/ 4 h 42"/>
                      <a:gd name="T10" fmla="*/ 2 w 20"/>
                      <a:gd name="T11" fmla="*/ 4 h 42"/>
                      <a:gd name="T12" fmla="*/ 0 w 20"/>
                      <a:gd name="T13" fmla="*/ 6 h 42"/>
                      <a:gd name="T14" fmla="*/ 0 w 20"/>
                      <a:gd name="T15" fmla="*/ 12 h 42"/>
                      <a:gd name="T16" fmla="*/ 4 w 20"/>
                      <a:gd name="T17" fmla="*/ 16 h 42"/>
                      <a:gd name="T18" fmla="*/ 4 w 20"/>
                      <a:gd name="T19" fmla="*/ 16 h 42"/>
                      <a:gd name="T20" fmla="*/ 12 w 20"/>
                      <a:gd name="T21" fmla="*/ 30 h 42"/>
                      <a:gd name="T22" fmla="*/ 16 w 20"/>
                      <a:gd name="T23" fmla="*/ 36 h 42"/>
                      <a:gd name="T24" fmla="*/ 16 w 20"/>
                      <a:gd name="T25" fmla="*/ 42 h 42"/>
                      <a:gd name="T26" fmla="*/ 16 w 20"/>
                      <a:gd name="T27" fmla="*/ 42 h 42"/>
                      <a:gd name="T28" fmla="*/ 20 w 20"/>
                      <a:gd name="T29" fmla="*/ 30 h 42"/>
                      <a:gd name="T30" fmla="*/ 20 w 20"/>
                      <a:gd name="T31" fmla="*/ 16 h 42"/>
                      <a:gd name="T32" fmla="*/ 18 w 20"/>
                      <a:gd name="T33" fmla="*/ 0 h 42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20"/>
                      <a:gd name="T52" fmla="*/ 0 h 42"/>
                      <a:gd name="T53" fmla="*/ 20 w 20"/>
                      <a:gd name="T54" fmla="*/ 42 h 42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20" h="42">
                        <a:moveTo>
                          <a:pt x="18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6" y="4"/>
                        </a:lnTo>
                        <a:lnTo>
                          <a:pt x="2" y="4"/>
                        </a:lnTo>
                        <a:lnTo>
                          <a:pt x="0" y="6"/>
                        </a:lnTo>
                        <a:lnTo>
                          <a:pt x="0" y="12"/>
                        </a:lnTo>
                        <a:lnTo>
                          <a:pt x="4" y="16"/>
                        </a:lnTo>
                        <a:lnTo>
                          <a:pt x="12" y="30"/>
                        </a:lnTo>
                        <a:lnTo>
                          <a:pt x="16" y="36"/>
                        </a:lnTo>
                        <a:lnTo>
                          <a:pt x="16" y="42"/>
                        </a:lnTo>
                        <a:lnTo>
                          <a:pt x="20" y="30"/>
                        </a:lnTo>
                        <a:lnTo>
                          <a:pt x="20" y="16"/>
                        </a:lnTo>
                        <a:lnTo>
                          <a:pt x="18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</p:grpSp>
            <p:grpSp>
              <p:nvGrpSpPr>
                <p:cNvPr id="309810" name="Group 460"/>
                <p:cNvGrpSpPr>
                  <a:grpSpLocks/>
                </p:cNvGrpSpPr>
                <p:nvPr/>
              </p:nvGrpSpPr>
              <p:grpSpPr bwMode="auto">
                <a:xfrm>
                  <a:off x="2928" y="1248"/>
                  <a:ext cx="399" cy="436"/>
                  <a:chOff x="1508" y="3020"/>
                  <a:chExt cx="1044" cy="1242"/>
                </a:xfrm>
              </p:grpSpPr>
              <p:sp>
                <p:nvSpPr>
                  <p:cNvPr id="309811" name="AutoShape 461"/>
                  <p:cNvSpPr>
                    <a:spLocks noChangeAspect="1" noChangeArrowheads="1" noTextEdit="1"/>
                  </p:cNvSpPr>
                  <p:nvPr/>
                </p:nvSpPr>
                <p:spPr bwMode="auto">
                  <a:xfrm>
                    <a:off x="1508" y="3020"/>
                    <a:ext cx="1044" cy="1242"/>
                  </a:xfrm>
                  <a:prstGeom prst="rect">
                    <a:avLst/>
                  </a:prstGeom>
                  <a:noFill/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en-GB"/>
                  </a:p>
                </p:txBody>
              </p:sp>
              <p:sp>
                <p:nvSpPr>
                  <p:cNvPr id="309812" name="Freeform 462"/>
                  <p:cNvSpPr>
                    <a:spLocks/>
                  </p:cNvSpPr>
                  <p:nvPr/>
                </p:nvSpPr>
                <p:spPr bwMode="auto">
                  <a:xfrm>
                    <a:off x="2312" y="3580"/>
                    <a:ext cx="150" cy="66"/>
                  </a:xfrm>
                  <a:custGeom>
                    <a:avLst/>
                    <a:gdLst>
                      <a:gd name="T0" fmla="*/ 6 w 150"/>
                      <a:gd name="T1" fmla="*/ 38 h 66"/>
                      <a:gd name="T2" fmla="*/ 0 w 150"/>
                      <a:gd name="T3" fmla="*/ 62 h 66"/>
                      <a:gd name="T4" fmla="*/ 0 w 150"/>
                      <a:gd name="T5" fmla="*/ 66 h 66"/>
                      <a:gd name="T6" fmla="*/ 2 w 150"/>
                      <a:gd name="T7" fmla="*/ 66 h 66"/>
                      <a:gd name="T8" fmla="*/ 138 w 150"/>
                      <a:gd name="T9" fmla="*/ 60 h 66"/>
                      <a:gd name="T10" fmla="*/ 140 w 150"/>
                      <a:gd name="T11" fmla="*/ 60 h 66"/>
                      <a:gd name="T12" fmla="*/ 140 w 150"/>
                      <a:gd name="T13" fmla="*/ 58 h 66"/>
                      <a:gd name="T14" fmla="*/ 150 w 150"/>
                      <a:gd name="T15" fmla="*/ 34 h 66"/>
                      <a:gd name="T16" fmla="*/ 150 w 150"/>
                      <a:gd name="T17" fmla="*/ 32 h 66"/>
                      <a:gd name="T18" fmla="*/ 148 w 150"/>
                      <a:gd name="T19" fmla="*/ 32 h 66"/>
                      <a:gd name="T20" fmla="*/ 108 w 150"/>
                      <a:gd name="T21" fmla="*/ 32 h 66"/>
                      <a:gd name="T22" fmla="*/ 108 w 150"/>
                      <a:gd name="T23" fmla="*/ 32 h 66"/>
                      <a:gd name="T24" fmla="*/ 108 w 150"/>
                      <a:gd name="T25" fmla="*/ 32 h 66"/>
                      <a:gd name="T26" fmla="*/ 108 w 150"/>
                      <a:gd name="T27" fmla="*/ 32 h 66"/>
                      <a:gd name="T28" fmla="*/ 108 w 150"/>
                      <a:gd name="T29" fmla="*/ 32 h 66"/>
                      <a:gd name="T30" fmla="*/ 106 w 150"/>
                      <a:gd name="T31" fmla="*/ 28 h 66"/>
                      <a:gd name="T32" fmla="*/ 102 w 150"/>
                      <a:gd name="T33" fmla="*/ 14 h 66"/>
                      <a:gd name="T34" fmla="*/ 102 w 150"/>
                      <a:gd name="T35" fmla="*/ 14 h 66"/>
                      <a:gd name="T36" fmla="*/ 100 w 150"/>
                      <a:gd name="T37" fmla="*/ 10 h 66"/>
                      <a:gd name="T38" fmla="*/ 98 w 150"/>
                      <a:gd name="T39" fmla="*/ 6 h 66"/>
                      <a:gd name="T40" fmla="*/ 94 w 150"/>
                      <a:gd name="T41" fmla="*/ 4 h 66"/>
                      <a:gd name="T42" fmla="*/ 90 w 150"/>
                      <a:gd name="T43" fmla="*/ 2 h 66"/>
                      <a:gd name="T44" fmla="*/ 90 w 150"/>
                      <a:gd name="T45" fmla="*/ 2 h 66"/>
                      <a:gd name="T46" fmla="*/ 84 w 150"/>
                      <a:gd name="T47" fmla="*/ 0 h 66"/>
                      <a:gd name="T48" fmla="*/ 78 w 150"/>
                      <a:gd name="T49" fmla="*/ 2 h 66"/>
                      <a:gd name="T50" fmla="*/ 70 w 150"/>
                      <a:gd name="T51" fmla="*/ 6 h 66"/>
                      <a:gd name="T52" fmla="*/ 66 w 150"/>
                      <a:gd name="T53" fmla="*/ 12 h 66"/>
                      <a:gd name="T54" fmla="*/ 60 w 150"/>
                      <a:gd name="T55" fmla="*/ 18 h 66"/>
                      <a:gd name="T56" fmla="*/ 60 w 150"/>
                      <a:gd name="T57" fmla="*/ 18 h 66"/>
                      <a:gd name="T58" fmla="*/ 52 w 150"/>
                      <a:gd name="T59" fmla="*/ 28 h 66"/>
                      <a:gd name="T60" fmla="*/ 46 w 150"/>
                      <a:gd name="T61" fmla="*/ 32 h 66"/>
                      <a:gd name="T62" fmla="*/ 46 w 150"/>
                      <a:gd name="T63" fmla="*/ 32 h 66"/>
                      <a:gd name="T64" fmla="*/ 8 w 150"/>
                      <a:gd name="T65" fmla="*/ 38 h 66"/>
                      <a:gd name="T66" fmla="*/ 6 w 150"/>
                      <a:gd name="T67" fmla="*/ 38 h 66"/>
                      <a:gd name="T68" fmla="*/ 6 w 150"/>
                      <a:gd name="T69" fmla="*/ 38 h 6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150"/>
                      <a:gd name="T106" fmla="*/ 0 h 66"/>
                      <a:gd name="T107" fmla="*/ 150 w 150"/>
                      <a:gd name="T108" fmla="*/ 66 h 66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150" h="66">
                        <a:moveTo>
                          <a:pt x="6" y="38"/>
                        </a:moveTo>
                        <a:lnTo>
                          <a:pt x="0" y="62"/>
                        </a:lnTo>
                        <a:lnTo>
                          <a:pt x="0" y="66"/>
                        </a:lnTo>
                        <a:lnTo>
                          <a:pt x="2" y="66"/>
                        </a:lnTo>
                        <a:lnTo>
                          <a:pt x="138" y="60"/>
                        </a:lnTo>
                        <a:lnTo>
                          <a:pt x="140" y="60"/>
                        </a:lnTo>
                        <a:lnTo>
                          <a:pt x="140" y="58"/>
                        </a:lnTo>
                        <a:lnTo>
                          <a:pt x="150" y="34"/>
                        </a:lnTo>
                        <a:lnTo>
                          <a:pt x="150" y="32"/>
                        </a:lnTo>
                        <a:lnTo>
                          <a:pt x="148" y="32"/>
                        </a:lnTo>
                        <a:lnTo>
                          <a:pt x="108" y="32"/>
                        </a:lnTo>
                        <a:lnTo>
                          <a:pt x="106" y="28"/>
                        </a:lnTo>
                        <a:lnTo>
                          <a:pt x="102" y="14"/>
                        </a:lnTo>
                        <a:lnTo>
                          <a:pt x="100" y="10"/>
                        </a:lnTo>
                        <a:lnTo>
                          <a:pt x="98" y="6"/>
                        </a:lnTo>
                        <a:lnTo>
                          <a:pt x="94" y="4"/>
                        </a:lnTo>
                        <a:lnTo>
                          <a:pt x="90" y="2"/>
                        </a:lnTo>
                        <a:lnTo>
                          <a:pt x="84" y="0"/>
                        </a:lnTo>
                        <a:lnTo>
                          <a:pt x="78" y="2"/>
                        </a:lnTo>
                        <a:lnTo>
                          <a:pt x="70" y="6"/>
                        </a:lnTo>
                        <a:lnTo>
                          <a:pt x="66" y="12"/>
                        </a:lnTo>
                        <a:lnTo>
                          <a:pt x="60" y="18"/>
                        </a:lnTo>
                        <a:lnTo>
                          <a:pt x="52" y="28"/>
                        </a:lnTo>
                        <a:lnTo>
                          <a:pt x="46" y="32"/>
                        </a:lnTo>
                        <a:lnTo>
                          <a:pt x="8" y="38"/>
                        </a:lnTo>
                        <a:lnTo>
                          <a:pt x="6" y="38"/>
                        </a:lnTo>
                        <a:close/>
                      </a:path>
                    </a:pathLst>
                  </a:custGeom>
                  <a:solidFill>
                    <a:srgbClr val="63636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13" name="Freeform 463"/>
                  <p:cNvSpPr>
                    <a:spLocks/>
                  </p:cNvSpPr>
                  <p:nvPr/>
                </p:nvSpPr>
                <p:spPr bwMode="auto">
                  <a:xfrm>
                    <a:off x="2228" y="3514"/>
                    <a:ext cx="248" cy="508"/>
                  </a:xfrm>
                  <a:custGeom>
                    <a:avLst/>
                    <a:gdLst>
                      <a:gd name="T0" fmla="*/ 36 w 248"/>
                      <a:gd name="T1" fmla="*/ 8 h 508"/>
                      <a:gd name="T2" fmla="*/ 36 w 248"/>
                      <a:gd name="T3" fmla="*/ 8 h 508"/>
                      <a:gd name="T4" fmla="*/ 42 w 248"/>
                      <a:gd name="T5" fmla="*/ 4 h 508"/>
                      <a:gd name="T6" fmla="*/ 48 w 248"/>
                      <a:gd name="T7" fmla="*/ 2 h 508"/>
                      <a:gd name="T8" fmla="*/ 56 w 248"/>
                      <a:gd name="T9" fmla="*/ 0 h 508"/>
                      <a:gd name="T10" fmla="*/ 66 w 248"/>
                      <a:gd name="T11" fmla="*/ 4 h 508"/>
                      <a:gd name="T12" fmla="*/ 74 w 248"/>
                      <a:gd name="T13" fmla="*/ 10 h 508"/>
                      <a:gd name="T14" fmla="*/ 84 w 248"/>
                      <a:gd name="T15" fmla="*/ 24 h 508"/>
                      <a:gd name="T16" fmla="*/ 92 w 248"/>
                      <a:gd name="T17" fmla="*/ 44 h 508"/>
                      <a:gd name="T18" fmla="*/ 92 w 248"/>
                      <a:gd name="T19" fmla="*/ 44 h 508"/>
                      <a:gd name="T20" fmla="*/ 102 w 248"/>
                      <a:gd name="T21" fmla="*/ 74 h 508"/>
                      <a:gd name="T22" fmla="*/ 118 w 248"/>
                      <a:gd name="T23" fmla="*/ 114 h 508"/>
                      <a:gd name="T24" fmla="*/ 162 w 248"/>
                      <a:gd name="T25" fmla="*/ 218 h 508"/>
                      <a:gd name="T26" fmla="*/ 208 w 248"/>
                      <a:gd name="T27" fmla="*/ 328 h 508"/>
                      <a:gd name="T28" fmla="*/ 230 w 248"/>
                      <a:gd name="T29" fmla="*/ 380 h 508"/>
                      <a:gd name="T30" fmla="*/ 248 w 248"/>
                      <a:gd name="T31" fmla="*/ 426 h 508"/>
                      <a:gd name="T32" fmla="*/ 248 w 248"/>
                      <a:gd name="T33" fmla="*/ 426 h 508"/>
                      <a:gd name="T34" fmla="*/ 244 w 248"/>
                      <a:gd name="T35" fmla="*/ 436 h 508"/>
                      <a:gd name="T36" fmla="*/ 230 w 248"/>
                      <a:gd name="T37" fmla="*/ 480 h 508"/>
                      <a:gd name="T38" fmla="*/ 230 w 248"/>
                      <a:gd name="T39" fmla="*/ 480 h 508"/>
                      <a:gd name="T40" fmla="*/ 226 w 248"/>
                      <a:gd name="T41" fmla="*/ 488 h 508"/>
                      <a:gd name="T42" fmla="*/ 220 w 248"/>
                      <a:gd name="T43" fmla="*/ 496 h 508"/>
                      <a:gd name="T44" fmla="*/ 214 w 248"/>
                      <a:gd name="T45" fmla="*/ 502 h 508"/>
                      <a:gd name="T46" fmla="*/ 206 w 248"/>
                      <a:gd name="T47" fmla="*/ 506 h 508"/>
                      <a:gd name="T48" fmla="*/ 196 w 248"/>
                      <a:gd name="T49" fmla="*/ 508 h 508"/>
                      <a:gd name="T50" fmla="*/ 184 w 248"/>
                      <a:gd name="T51" fmla="*/ 508 h 508"/>
                      <a:gd name="T52" fmla="*/ 172 w 248"/>
                      <a:gd name="T53" fmla="*/ 504 h 508"/>
                      <a:gd name="T54" fmla="*/ 158 w 248"/>
                      <a:gd name="T55" fmla="*/ 496 h 508"/>
                      <a:gd name="T56" fmla="*/ 142 w 248"/>
                      <a:gd name="T57" fmla="*/ 484 h 508"/>
                      <a:gd name="T58" fmla="*/ 126 w 248"/>
                      <a:gd name="T59" fmla="*/ 466 h 508"/>
                      <a:gd name="T60" fmla="*/ 108 w 248"/>
                      <a:gd name="T61" fmla="*/ 444 h 508"/>
                      <a:gd name="T62" fmla="*/ 88 w 248"/>
                      <a:gd name="T63" fmla="*/ 414 h 508"/>
                      <a:gd name="T64" fmla="*/ 68 w 248"/>
                      <a:gd name="T65" fmla="*/ 378 h 508"/>
                      <a:gd name="T66" fmla="*/ 46 w 248"/>
                      <a:gd name="T67" fmla="*/ 336 h 508"/>
                      <a:gd name="T68" fmla="*/ 24 w 248"/>
                      <a:gd name="T69" fmla="*/ 284 h 508"/>
                      <a:gd name="T70" fmla="*/ 0 w 248"/>
                      <a:gd name="T71" fmla="*/ 226 h 508"/>
                      <a:gd name="T72" fmla="*/ 36 w 248"/>
                      <a:gd name="T73" fmla="*/ 8 h 508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248"/>
                      <a:gd name="T112" fmla="*/ 0 h 508"/>
                      <a:gd name="T113" fmla="*/ 248 w 248"/>
                      <a:gd name="T114" fmla="*/ 508 h 508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248" h="508">
                        <a:moveTo>
                          <a:pt x="36" y="8"/>
                        </a:moveTo>
                        <a:lnTo>
                          <a:pt x="36" y="8"/>
                        </a:lnTo>
                        <a:lnTo>
                          <a:pt x="42" y="4"/>
                        </a:lnTo>
                        <a:lnTo>
                          <a:pt x="48" y="2"/>
                        </a:lnTo>
                        <a:lnTo>
                          <a:pt x="56" y="0"/>
                        </a:lnTo>
                        <a:lnTo>
                          <a:pt x="66" y="4"/>
                        </a:lnTo>
                        <a:lnTo>
                          <a:pt x="74" y="10"/>
                        </a:lnTo>
                        <a:lnTo>
                          <a:pt x="84" y="24"/>
                        </a:lnTo>
                        <a:lnTo>
                          <a:pt x="92" y="44"/>
                        </a:lnTo>
                        <a:lnTo>
                          <a:pt x="102" y="74"/>
                        </a:lnTo>
                        <a:lnTo>
                          <a:pt x="118" y="114"/>
                        </a:lnTo>
                        <a:lnTo>
                          <a:pt x="162" y="218"/>
                        </a:lnTo>
                        <a:lnTo>
                          <a:pt x="208" y="328"/>
                        </a:lnTo>
                        <a:lnTo>
                          <a:pt x="230" y="380"/>
                        </a:lnTo>
                        <a:lnTo>
                          <a:pt x="248" y="426"/>
                        </a:lnTo>
                        <a:lnTo>
                          <a:pt x="244" y="436"/>
                        </a:lnTo>
                        <a:lnTo>
                          <a:pt x="230" y="480"/>
                        </a:lnTo>
                        <a:lnTo>
                          <a:pt x="226" y="488"/>
                        </a:lnTo>
                        <a:lnTo>
                          <a:pt x="220" y="496"/>
                        </a:lnTo>
                        <a:lnTo>
                          <a:pt x="214" y="502"/>
                        </a:lnTo>
                        <a:lnTo>
                          <a:pt x="206" y="506"/>
                        </a:lnTo>
                        <a:lnTo>
                          <a:pt x="196" y="508"/>
                        </a:lnTo>
                        <a:lnTo>
                          <a:pt x="184" y="508"/>
                        </a:lnTo>
                        <a:lnTo>
                          <a:pt x="172" y="504"/>
                        </a:lnTo>
                        <a:lnTo>
                          <a:pt x="158" y="496"/>
                        </a:lnTo>
                        <a:lnTo>
                          <a:pt x="142" y="484"/>
                        </a:lnTo>
                        <a:lnTo>
                          <a:pt x="126" y="466"/>
                        </a:lnTo>
                        <a:lnTo>
                          <a:pt x="108" y="444"/>
                        </a:lnTo>
                        <a:lnTo>
                          <a:pt x="88" y="414"/>
                        </a:lnTo>
                        <a:lnTo>
                          <a:pt x="68" y="378"/>
                        </a:lnTo>
                        <a:lnTo>
                          <a:pt x="46" y="336"/>
                        </a:lnTo>
                        <a:lnTo>
                          <a:pt x="24" y="284"/>
                        </a:lnTo>
                        <a:lnTo>
                          <a:pt x="0" y="226"/>
                        </a:lnTo>
                        <a:lnTo>
                          <a:pt x="36" y="8"/>
                        </a:lnTo>
                        <a:close/>
                      </a:path>
                    </a:pathLst>
                  </a:custGeom>
                  <a:solidFill>
                    <a:srgbClr val="3A457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14" name="Freeform 464"/>
                  <p:cNvSpPr>
                    <a:spLocks/>
                  </p:cNvSpPr>
                  <p:nvPr/>
                </p:nvSpPr>
                <p:spPr bwMode="auto">
                  <a:xfrm>
                    <a:off x="2298" y="3788"/>
                    <a:ext cx="202" cy="258"/>
                  </a:xfrm>
                  <a:custGeom>
                    <a:avLst/>
                    <a:gdLst>
                      <a:gd name="T0" fmla="*/ 72 w 202"/>
                      <a:gd name="T1" fmla="*/ 0 h 258"/>
                      <a:gd name="T2" fmla="*/ 72 w 202"/>
                      <a:gd name="T3" fmla="*/ 0 h 258"/>
                      <a:gd name="T4" fmla="*/ 86 w 202"/>
                      <a:gd name="T5" fmla="*/ 12 h 258"/>
                      <a:gd name="T6" fmla="*/ 122 w 202"/>
                      <a:gd name="T7" fmla="*/ 44 h 258"/>
                      <a:gd name="T8" fmla="*/ 140 w 202"/>
                      <a:gd name="T9" fmla="*/ 64 h 258"/>
                      <a:gd name="T10" fmla="*/ 160 w 202"/>
                      <a:gd name="T11" fmla="*/ 86 h 258"/>
                      <a:gd name="T12" fmla="*/ 174 w 202"/>
                      <a:gd name="T13" fmla="*/ 108 h 258"/>
                      <a:gd name="T14" fmla="*/ 180 w 202"/>
                      <a:gd name="T15" fmla="*/ 120 h 258"/>
                      <a:gd name="T16" fmla="*/ 184 w 202"/>
                      <a:gd name="T17" fmla="*/ 130 h 258"/>
                      <a:gd name="T18" fmla="*/ 184 w 202"/>
                      <a:gd name="T19" fmla="*/ 130 h 258"/>
                      <a:gd name="T20" fmla="*/ 196 w 202"/>
                      <a:gd name="T21" fmla="*/ 168 h 258"/>
                      <a:gd name="T22" fmla="*/ 200 w 202"/>
                      <a:gd name="T23" fmla="*/ 184 h 258"/>
                      <a:gd name="T24" fmla="*/ 202 w 202"/>
                      <a:gd name="T25" fmla="*/ 200 h 258"/>
                      <a:gd name="T26" fmla="*/ 202 w 202"/>
                      <a:gd name="T27" fmla="*/ 214 h 258"/>
                      <a:gd name="T28" fmla="*/ 198 w 202"/>
                      <a:gd name="T29" fmla="*/ 226 h 258"/>
                      <a:gd name="T30" fmla="*/ 190 w 202"/>
                      <a:gd name="T31" fmla="*/ 236 h 258"/>
                      <a:gd name="T32" fmla="*/ 178 w 202"/>
                      <a:gd name="T33" fmla="*/ 246 h 258"/>
                      <a:gd name="T34" fmla="*/ 178 w 202"/>
                      <a:gd name="T35" fmla="*/ 246 h 258"/>
                      <a:gd name="T36" fmla="*/ 168 w 202"/>
                      <a:gd name="T37" fmla="*/ 252 h 258"/>
                      <a:gd name="T38" fmla="*/ 156 w 202"/>
                      <a:gd name="T39" fmla="*/ 256 h 258"/>
                      <a:gd name="T40" fmla="*/ 144 w 202"/>
                      <a:gd name="T41" fmla="*/ 258 h 258"/>
                      <a:gd name="T42" fmla="*/ 130 w 202"/>
                      <a:gd name="T43" fmla="*/ 258 h 258"/>
                      <a:gd name="T44" fmla="*/ 118 w 202"/>
                      <a:gd name="T45" fmla="*/ 258 h 258"/>
                      <a:gd name="T46" fmla="*/ 104 w 202"/>
                      <a:gd name="T47" fmla="*/ 254 h 258"/>
                      <a:gd name="T48" fmla="*/ 76 w 202"/>
                      <a:gd name="T49" fmla="*/ 246 h 258"/>
                      <a:gd name="T50" fmla="*/ 52 w 202"/>
                      <a:gd name="T51" fmla="*/ 234 h 258"/>
                      <a:gd name="T52" fmla="*/ 30 w 202"/>
                      <a:gd name="T53" fmla="*/ 218 h 258"/>
                      <a:gd name="T54" fmla="*/ 20 w 202"/>
                      <a:gd name="T55" fmla="*/ 210 h 258"/>
                      <a:gd name="T56" fmla="*/ 12 w 202"/>
                      <a:gd name="T57" fmla="*/ 202 h 258"/>
                      <a:gd name="T58" fmla="*/ 6 w 202"/>
                      <a:gd name="T59" fmla="*/ 192 h 258"/>
                      <a:gd name="T60" fmla="*/ 2 w 202"/>
                      <a:gd name="T61" fmla="*/ 184 h 258"/>
                      <a:gd name="T62" fmla="*/ 2 w 202"/>
                      <a:gd name="T63" fmla="*/ 184 h 258"/>
                      <a:gd name="T64" fmla="*/ 0 w 202"/>
                      <a:gd name="T65" fmla="*/ 174 h 258"/>
                      <a:gd name="T66" fmla="*/ 0 w 202"/>
                      <a:gd name="T67" fmla="*/ 162 h 258"/>
                      <a:gd name="T68" fmla="*/ 2 w 202"/>
                      <a:gd name="T69" fmla="*/ 148 h 258"/>
                      <a:gd name="T70" fmla="*/ 6 w 202"/>
                      <a:gd name="T71" fmla="*/ 134 h 258"/>
                      <a:gd name="T72" fmla="*/ 16 w 202"/>
                      <a:gd name="T73" fmla="*/ 104 h 258"/>
                      <a:gd name="T74" fmla="*/ 30 w 202"/>
                      <a:gd name="T75" fmla="*/ 72 h 258"/>
                      <a:gd name="T76" fmla="*/ 44 w 202"/>
                      <a:gd name="T77" fmla="*/ 44 h 258"/>
                      <a:gd name="T78" fmla="*/ 58 w 202"/>
                      <a:gd name="T79" fmla="*/ 22 h 258"/>
                      <a:gd name="T80" fmla="*/ 72 w 202"/>
                      <a:gd name="T81" fmla="*/ 0 h 258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w 202"/>
                      <a:gd name="T124" fmla="*/ 0 h 258"/>
                      <a:gd name="T125" fmla="*/ 202 w 202"/>
                      <a:gd name="T126" fmla="*/ 258 h 258"/>
                    </a:gdLst>
                    <a:ahLst/>
                    <a:cxnLst>
                      <a:cxn ang="T82">
                        <a:pos x="T0" y="T1"/>
                      </a:cxn>
                      <a:cxn ang="T83">
                        <a:pos x="T2" y="T3"/>
                      </a:cxn>
                      <a:cxn ang="T84">
                        <a:pos x="T4" y="T5"/>
                      </a:cxn>
                      <a:cxn ang="T85">
                        <a:pos x="T6" y="T7"/>
                      </a:cxn>
                      <a:cxn ang="T86">
                        <a:pos x="T8" y="T9"/>
                      </a:cxn>
                      <a:cxn ang="T87">
                        <a:pos x="T10" y="T11"/>
                      </a:cxn>
                      <a:cxn ang="T88">
                        <a:pos x="T12" y="T13"/>
                      </a:cxn>
                      <a:cxn ang="T89">
                        <a:pos x="T14" y="T15"/>
                      </a:cxn>
                      <a:cxn ang="T90">
                        <a:pos x="T16" y="T17"/>
                      </a:cxn>
                      <a:cxn ang="T91">
                        <a:pos x="T18" y="T19"/>
                      </a:cxn>
                      <a:cxn ang="T92">
                        <a:pos x="T20" y="T21"/>
                      </a:cxn>
                      <a:cxn ang="T93">
                        <a:pos x="T22" y="T23"/>
                      </a:cxn>
                      <a:cxn ang="T94">
                        <a:pos x="T24" y="T25"/>
                      </a:cxn>
                      <a:cxn ang="T95">
                        <a:pos x="T26" y="T27"/>
                      </a:cxn>
                      <a:cxn ang="T96">
                        <a:pos x="T28" y="T29"/>
                      </a:cxn>
                      <a:cxn ang="T97">
                        <a:pos x="T30" y="T31"/>
                      </a:cxn>
                      <a:cxn ang="T98">
                        <a:pos x="T32" y="T33"/>
                      </a:cxn>
                      <a:cxn ang="T99">
                        <a:pos x="T34" y="T35"/>
                      </a:cxn>
                      <a:cxn ang="T100">
                        <a:pos x="T36" y="T37"/>
                      </a:cxn>
                      <a:cxn ang="T101">
                        <a:pos x="T38" y="T39"/>
                      </a:cxn>
                      <a:cxn ang="T102">
                        <a:pos x="T40" y="T41"/>
                      </a:cxn>
                      <a:cxn ang="T103">
                        <a:pos x="T42" y="T43"/>
                      </a:cxn>
                      <a:cxn ang="T104">
                        <a:pos x="T44" y="T45"/>
                      </a:cxn>
                      <a:cxn ang="T105">
                        <a:pos x="T46" y="T47"/>
                      </a:cxn>
                      <a:cxn ang="T106">
                        <a:pos x="T48" y="T49"/>
                      </a:cxn>
                      <a:cxn ang="T107">
                        <a:pos x="T50" y="T51"/>
                      </a:cxn>
                      <a:cxn ang="T108">
                        <a:pos x="T52" y="T53"/>
                      </a:cxn>
                      <a:cxn ang="T109">
                        <a:pos x="T54" y="T55"/>
                      </a:cxn>
                      <a:cxn ang="T110">
                        <a:pos x="T56" y="T57"/>
                      </a:cxn>
                      <a:cxn ang="T111">
                        <a:pos x="T58" y="T59"/>
                      </a:cxn>
                      <a:cxn ang="T112">
                        <a:pos x="T60" y="T61"/>
                      </a:cxn>
                      <a:cxn ang="T113">
                        <a:pos x="T62" y="T63"/>
                      </a:cxn>
                      <a:cxn ang="T114">
                        <a:pos x="T64" y="T65"/>
                      </a:cxn>
                      <a:cxn ang="T115">
                        <a:pos x="T66" y="T67"/>
                      </a:cxn>
                      <a:cxn ang="T116">
                        <a:pos x="T68" y="T69"/>
                      </a:cxn>
                      <a:cxn ang="T117">
                        <a:pos x="T70" y="T71"/>
                      </a:cxn>
                      <a:cxn ang="T118">
                        <a:pos x="T72" y="T73"/>
                      </a:cxn>
                      <a:cxn ang="T119">
                        <a:pos x="T74" y="T75"/>
                      </a:cxn>
                      <a:cxn ang="T120">
                        <a:pos x="T76" y="T77"/>
                      </a:cxn>
                      <a:cxn ang="T121">
                        <a:pos x="T78" y="T79"/>
                      </a:cxn>
                      <a:cxn ang="T122">
                        <a:pos x="T80" y="T81"/>
                      </a:cxn>
                    </a:cxnLst>
                    <a:rect l="T123" t="T124" r="T125" b="T126"/>
                    <a:pathLst>
                      <a:path w="202" h="258">
                        <a:moveTo>
                          <a:pt x="72" y="0"/>
                        </a:moveTo>
                        <a:lnTo>
                          <a:pt x="72" y="0"/>
                        </a:lnTo>
                        <a:lnTo>
                          <a:pt x="86" y="12"/>
                        </a:lnTo>
                        <a:lnTo>
                          <a:pt x="122" y="44"/>
                        </a:lnTo>
                        <a:lnTo>
                          <a:pt x="140" y="64"/>
                        </a:lnTo>
                        <a:lnTo>
                          <a:pt x="160" y="86"/>
                        </a:lnTo>
                        <a:lnTo>
                          <a:pt x="174" y="108"/>
                        </a:lnTo>
                        <a:lnTo>
                          <a:pt x="180" y="120"/>
                        </a:lnTo>
                        <a:lnTo>
                          <a:pt x="184" y="130"/>
                        </a:lnTo>
                        <a:lnTo>
                          <a:pt x="196" y="168"/>
                        </a:lnTo>
                        <a:lnTo>
                          <a:pt x="200" y="184"/>
                        </a:lnTo>
                        <a:lnTo>
                          <a:pt x="202" y="200"/>
                        </a:lnTo>
                        <a:lnTo>
                          <a:pt x="202" y="214"/>
                        </a:lnTo>
                        <a:lnTo>
                          <a:pt x="198" y="226"/>
                        </a:lnTo>
                        <a:lnTo>
                          <a:pt x="190" y="236"/>
                        </a:lnTo>
                        <a:lnTo>
                          <a:pt x="178" y="246"/>
                        </a:lnTo>
                        <a:lnTo>
                          <a:pt x="168" y="252"/>
                        </a:lnTo>
                        <a:lnTo>
                          <a:pt x="156" y="256"/>
                        </a:lnTo>
                        <a:lnTo>
                          <a:pt x="144" y="258"/>
                        </a:lnTo>
                        <a:lnTo>
                          <a:pt x="130" y="258"/>
                        </a:lnTo>
                        <a:lnTo>
                          <a:pt x="118" y="258"/>
                        </a:lnTo>
                        <a:lnTo>
                          <a:pt x="104" y="254"/>
                        </a:lnTo>
                        <a:lnTo>
                          <a:pt x="76" y="246"/>
                        </a:lnTo>
                        <a:lnTo>
                          <a:pt x="52" y="234"/>
                        </a:lnTo>
                        <a:lnTo>
                          <a:pt x="30" y="218"/>
                        </a:lnTo>
                        <a:lnTo>
                          <a:pt x="20" y="210"/>
                        </a:lnTo>
                        <a:lnTo>
                          <a:pt x="12" y="202"/>
                        </a:lnTo>
                        <a:lnTo>
                          <a:pt x="6" y="192"/>
                        </a:lnTo>
                        <a:lnTo>
                          <a:pt x="2" y="184"/>
                        </a:lnTo>
                        <a:lnTo>
                          <a:pt x="0" y="174"/>
                        </a:lnTo>
                        <a:lnTo>
                          <a:pt x="0" y="162"/>
                        </a:lnTo>
                        <a:lnTo>
                          <a:pt x="2" y="148"/>
                        </a:lnTo>
                        <a:lnTo>
                          <a:pt x="6" y="134"/>
                        </a:lnTo>
                        <a:lnTo>
                          <a:pt x="16" y="104"/>
                        </a:lnTo>
                        <a:lnTo>
                          <a:pt x="30" y="72"/>
                        </a:lnTo>
                        <a:lnTo>
                          <a:pt x="44" y="44"/>
                        </a:lnTo>
                        <a:lnTo>
                          <a:pt x="58" y="22"/>
                        </a:lnTo>
                        <a:lnTo>
                          <a:pt x="72" y="0"/>
                        </a:lnTo>
                        <a:close/>
                      </a:path>
                    </a:pathLst>
                  </a:custGeom>
                  <a:solidFill>
                    <a:srgbClr val="3A457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15" name="Freeform 465"/>
                  <p:cNvSpPr>
                    <a:spLocks/>
                  </p:cNvSpPr>
                  <p:nvPr/>
                </p:nvSpPr>
                <p:spPr bwMode="auto">
                  <a:xfrm>
                    <a:off x="2298" y="3788"/>
                    <a:ext cx="202" cy="258"/>
                  </a:xfrm>
                  <a:custGeom>
                    <a:avLst/>
                    <a:gdLst>
                      <a:gd name="T0" fmla="*/ 72 w 202"/>
                      <a:gd name="T1" fmla="*/ 0 h 258"/>
                      <a:gd name="T2" fmla="*/ 72 w 202"/>
                      <a:gd name="T3" fmla="*/ 0 h 258"/>
                      <a:gd name="T4" fmla="*/ 86 w 202"/>
                      <a:gd name="T5" fmla="*/ 12 h 258"/>
                      <a:gd name="T6" fmla="*/ 122 w 202"/>
                      <a:gd name="T7" fmla="*/ 44 h 258"/>
                      <a:gd name="T8" fmla="*/ 140 w 202"/>
                      <a:gd name="T9" fmla="*/ 64 h 258"/>
                      <a:gd name="T10" fmla="*/ 160 w 202"/>
                      <a:gd name="T11" fmla="*/ 86 h 258"/>
                      <a:gd name="T12" fmla="*/ 174 w 202"/>
                      <a:gd name="T13" fmla="*/ 108 h 258"/>
                      <a:gd name="T14" fmla="*/ 180 w 202"/>
                      <a:gd name="T15" fmla="*/ 120 h 258"/>
                      <a:gd name="T16" fmla="*/ 184 w 202"/>
                      <a:gd name="T17" fmla="*/ 130 h 258"/>
                      <a:gd name="T18" fmla="*/ 184 w 202"/>
                      <a:gd name="T19" fmla="*/ 130 h 258"/>
                      <a:gd name="T20" fmla="*/ 196 w 202"/>
                      <a:gd name="T21" fmla="*/ 168 h 258"/>
                      <a:gd name="T22" fmla="*/ 200 w 202"/>
                      <a:gd name="T23" fmla="*/ 184 h 258"/>
                      <a:gd name="T24" fmla="*/ 202 w 202"/>
                      <a:gd name="T25" fmla="*/ 200 h 258"/>
                      <a:gd name="T26" fmla="*/ 202 w 202"/>
                      <a:gd name="T27" fmla="*/ 214 h 258"/>
                      <a:gd name="T28" fmla="*/ 198 w 202"/>
                      <a:gd name="T29" fmla="*/ 226 h 258"/>
                      <a:gd name="T30" fmla="*/ 190 w 202"/>
                      <a:gd name="T31" fmla="*/ 236 h 258"/>
                      <a:gd name="T32" fmla="*/ 178 w 202"/>
                      <a:gd name="T33" fmla="*/ 246 h 258"/>
                      <a:gd name="T34" fmla="*/ 178 w 202"/>
                      <a:gd name="T35" fmla="*/ 246 h 258"/>
                      <a:gd name="T36" fmla="*/ 168 w 202"/>
                      <a:gd name="T37" fmla="*/ 252 h 258"/>
                      <a:gd name="T38" fmla="*/ 156 w 202"/>
                      <a:gd name="T39" fmla="*/ 256 h 258"/>
                      <a:gd name="T40" fmla="*/ 144 w 202"/>
                      <a:gd name="T41" fmla="*/ 258 h 258"/>
                      <a:gd name="T42" fmla="*/ 130 w 202"/>
                      <a:gd name="T43" fmla="*/ 258 h 258"/>
                      <a:gd name="T44" fmla="*/ 118 w 202"/>
                      <a:gd name="T45" fmla="*/ 258 h 258"/>
                      <a:gd name="T46" fmla="*/ 104 w 202"/>
                      <a:gd name="T47" fmla="*/ 254 h 258"/>
                      <a:gd name="T48" fmla="*/ 76 w 202"/>
                      <a:gd name="T49" fmla="*/ 246 h 258"/>
                      <a:gd name="T50" fmla="*/ 52 w 202"/>
                      <a:gd name="T51" fmla="*/ 234 h 258"/>
                      <a:gd name="T52" fmla="*/ 30 w 202"/>
                      <a:gd name="T53" fmla="*/ 218 h 258"/>
                      <a:gd name="T54" fmla="*/ 20 w 202"/>
                      <a:gd name="T55" fmla="*/ 210 h 258"/>
                      <a:gd name="T56" fmla="*/ 12 w 202"/>
                      <a:gd name="T57" fmla="*/ 202 h 258"/>
                      <a:gd name="T58" fmla="*/ 6 w 202"/>
                      <a:gd name="T59" fmla="*/ 192 h 258"/>
                      <a:gd name="T60" fmla="*/ 2 w 202"/>
                      <a:gd name="T61" fmla="*/ 184 h 258"/>
                      <a:gd name="T62" fmla="*/ 2 w 202"/>
                      <a:gd name="T63" fmla="*/ 184 h 258"/>
                      <a:gd name="T64" fmla="*/ 0 w 202"/>
                      <a:gd name="T65" fmla="*/ 174 h 258"/>
                      <a:gd name="T66" fmla="*/ 0 w 202"/>
                      <a:gd name="T67" fmla="*/ 162 h 258"/>
                      <a:gd name="T68" fmla="*/ 2 w 202"/>
                      <a:gd name="T69" fmla="*/ 148 h 258"/>
                      <a:gd name="T70" fmla="*/ 6 w 202"/>
                      <a:gd name="T71" fmla="*/ 134 h 258"/>
                      <a:gd name="T72" fmla="*/ 16 w 202"/>
                      <a:gd name="T73" fmla="*/ 104 h 258"/>
                      <a:gd name="T74" fmla="*/ 30 w 202"/>
                      <a:gd name="T75" fmla="*/ 72 h 258"/>
                      <a:gd name="T76" fmla="*/ 44 w 202"/>
                      <a:gd name="T77" fmla="*/ 44 h 258"/>
                      <a:gd name="T78" fmla="*/ 58 w 202"/>
                      <a:gd name="T79" fmla="*/ 22 h 258"/>
                      <a:gd name="T80" fmla="*/ 72 w 202"/>
                      <a:gd name="T81" fmla="*/ 0 h 258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w 202"/>
                      <a:gd name="T124" fmla="*/ 0 h 258"/>
                      <a:gd name="T125" fmla="*/ 202 w 202"/>
                      <a:gd name="T126" fmla="*/ 258 h 258"/>
                    </a:gdLst>
                    <a:ahLst/>
                    <a:cxnLst>
                      <a:cxn ang="T82">
                        <a:pos x="T0" y="T1"/>
                      </a:cxn>
                      <a:cxn ang="T83">
                        <a:pos x="T2" y="T3"/>
                      </a:cxn>
                      <a:cxn ang="T84">
                        <a:pos x="T4" y="T5"/>
                      </a:cxn>
                      <a:cxn ang="T85">
                        <a:pos x="T6" y="T7"/>
                      </a:cxn>
                      <a:cxn ang="T86">
                        <a:pos x="T8" y="T9"/>
                      </a:cxn>
                      <a:cxn ang="T87">
                        <a:pos x="T10" y="T11"/>
                      </a:cxn>
                      <a:cxn ang="T88">
                        <a:pos x="T12" y="T13"/>
                      </a:cxn>
                      <a:cxn ang="T89">
                        <a:pos x="T14" y="T15"/>
                      </a:cxn>
                      <a:cxn ang="T90">
                        <a:pos x="T16" y="T17"/>
                      </a:cxn>
                      <a:cxn ang="T91">
                        <a:pos x="T18" y="T19"/>
                      </a:cxn>
                      <a:cxn ang="T92">
                        <a:pos x="T20" y="T21"/>
                      </a:cxn>
                      <a:cxn ang="T93">
                        <a:pos x="T22" y="T23"/>
                      </a:cxn>
                      <a:cxn ang="T94">
                        <a:pos x="T24" y="T25"/>
                      </a:cxn>
                      <a:cxn ang="T95">
                        <a:pos x="T26" y="T27"/>
                      </a:cxn>
                      <a:cxn ang="T96">
                        <a:pos x="T28" y="T29"/>
                      </a:cxn>
                      <a:cxn ang="T97">
                        <a:pos x="T30" y="T31"/>
                      </a:cxn>
                      <a:cxn ang="T98">
                        <a:pos x="T32" y="T33"/>
                      </a:cxn>
                      <a:cxn ang="T99">
                        <a:pos x="T34" y="T35"/>
                      </a:cxn>
                      <a:cxn ang="T100">
                        <a:pos x="T36" y="T37"/>
                      </a:cxn>
                      <a:cxn ang="T101">
                        <a:pos x="T38" y="T39"/>
                      </a:cxn>
                      <a:cxn ang="T102">
                        <a:pos x="T40" y="T41"/>
                      </a:cxn>
                      <a:cxn ang="T103">
                        <a:pos x="T42" y="T43"/>
                      </a:cxn>
                      <a:cxn ang="T104">
                        <a:pos x="T44" y="T45"/>
                      </a:cxn>
                      <a:cxn ang="T105">
                        <a:pos x="T46" y="T47"/>
                      </a:cxn>
                      <a:cxn ang="T106">
                        <a:pos x="T48" y="T49"/>
                      </a:cxn>
                      <a:cxn ang="T107">
                        <a:pos x="T50" y="T51"/>
                      </a:cxn>
                      <a:cxn ang="T108">
                        <a:pos x="T52" y="T53"/>
                      </a:cxn>
                      <a:cxn ang="T109">
                        <a:pos x="T54" y="T55"/>
                      </a:cxn>
                      <a:cxn ang="T110">
                        <a:pos x="T56" y="T57"/>
                      </a:cxn>
                      <a:cxn ang="T111">
                        <a:pos x="T58" y="T59"/>
                      </a:cxn>
                      <a:cxn ang="T112">
                        <a:pos x="T60" y="T61"/>
                      </a:cxn>
                      <a:cxn ang="T113">
                        <a:pos x="T62" y="T63"/>
                      </a:cxn>
                      <a:cxn ang="T114">
                        <a:pos x="T64" y="T65"/>
                      </a:cxn>
                      <a:cxn ang="T115">
                        <a:pos x="T66" y="T67"/>
                      </a:cxn>
                      <a:cxn ang="T116">
                        <a:pos x="T68" y="T69"/>
                      </a:cxn>
                      <a:cxn ang="T117">
                        <a:pos x="T70" y="T71"/>
                      </a:cxn>
                      <a:cxn ang="T118">
                        <a:pos x="T72" y="T73"/>
                      </a:cxn>
                      <a:cxn ang="T119">
                        <a:pos x="T74" y="T75"/>
                      </a:cxn>
                      <a:cxn ang="T120">
                        <a:pos x="T76" y="T77"/>
                      </a:cxn>
                      <a:cxn ang="T121">
                        <a:pos x="T78" y="T79"/>
                      </a:cxn>
                      <a:cxn ang="T122">
                        <a:pos x="T80" y="T81"/>
                      </a:cxn>
                    </a:cxnLst>
                    <a:rect l="T123" t="T124" r="T125" b="T126"/>
                    <a:pathLst>
                      <a:path w="202" h="258">
                        <a:moveTo>
                          <a:pt x="72" y="0"/>
                        </a:moveTo>
                        <a:lnTo>
                          <a:pt x="72" y="0"/>
                        </a:lnTo>
                        <a:lnTo>
                          <a:pt x="86" y="12"/>
                        </a:lnTo>
                        <a:lnTo>
                          <a:pt x="122" y="44"/>
                        </a:lnTo>
                        <a:lnTo>
                          <a:pt x="140" y="64"/>
                        </a:lnTo>
                        <a:lnTo>
                          <a:pt x="160" y="86"/>
                        </a:lnTo>
                        <a:lnTo>
                          <a:pt x="174" y="108"/>
                        </a:lnTo>
                        <a:lnTo>
                          <a:pt x="180" y="120"/>
                        </a:lnTo>
                        <a:lnTo>
                          <a:pt x="184" y="130"/>
                        </a:lnTo>
                        <a:lnTo>
                          <a:pt x="196" y="168"/>
                        </a:lnTo>
                        <a:lnTo>
                          <a:pt x="200" y="184"/>
                        </a:lnTo>
                        <a:lnTo>
                          <a:pt x="202" y="200"/>
                        </a:lnTo>
                        <a:lnTo>
                          <a:pt x="202" y="214"/>
                        </a:lnTo>
                        <a:lnTo>
                          <a:pt x="198" y="226"/>
                        </a:lnTo>
                        <a:lnTo>
                          <a:pt x="190" y="236"/>
                        </a:lnTo>
                        <a:lnTo>
                          <a:pt x="178" y="246"/>
                        </a:lnTo>
                        <a:lnTo>
                          <a:pt x="168" y="252"/>
                        </a:lnTo>
                        <a:lnTo>
                          <a:pt x="156" y="256"/>
                        </a:lnTo>
                        <a:lnTo>
                          <a:pt x="144" y="258"/>
                        </a:lnTo>
                        <a:lnTo>
                          <a:pt x="130" y="258"/>
                        </a:lnTo>
                        <a:lnTo>
                          <a:pt x="118" y="258"/>
                        </a:lnTo>
                        <a:lnTo>
                          <a:pt x="104" y="254"/>
                        </a:lnTo>
                        <a:lnTo>
                          <a:pt x="76" y="246"/>
                        </a:lnTo>
                        <a:lnTo>
                          <a:pt x="52" y="234"/>
                        </a:lnTo>
                        <a:lnTo>
                          <a:pt x="30" y="218"/>
                        </a:lnTo>
                        <a:lnTo>
                          <a:pt x="20" y="210"/>
                        </a:lnTo>
                        <a:lnTo>
                          <a:pt x="12" y="202"/>
                        </a:lnTo>
                        <a:lnTo>
                          <a:pt x="6" y="192"/>
                        </a:lnTo>
                        <a:lnTo>
                          <a:pt x="2" y="184"/>
                        </a:lnTo>
                        <a:lnTo>
                          <a:pt x="0" y="174"/>
                        </a:lnTo>
                        <a:lnTo>
                          <a:pt x="0" y="162"/>
                        </a:lnTo>
                        <a:lnTo>
                          <a:pt x="2" y="148"/>
                        </a:lnTo>
                        <a:lnTo>
                          <a:pt x="6" y="134"/>
                        </a:lnTo>
                        <a:lnTo>
                          <a:pt x="16" y="104"/>
                        </a:lnTo>
                        <a:lnTo>
                          <a:pt x="30" y="72"/>
                        </a:lnTo>
                        <a:lnTo>
                          <a:pt x="44" y="44"/>
                        </a:lnTo>
                        <a:lnTo>
                          <a:pt x="58" y="22"/>
                        </a:lnTo>
                        <a:lnTo>
                          <a:pt x="72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16" name="Freeform 466"/>
                  <p:cNvSpPr>
                    <a:spLocks/>
                  </p:cNvSpPr>
                  <p:nvPr/>
                </p:nvSpPr>
                <p:spPr bwMode="auto">
                  <a:xfrm>
                    <a:off x="1942" y="3024"/>
                    <a:ext cx="284" cy="380"/>
                  </a:xfrm>
                  <a:custGeom>
                    <a:avLst/>
                    <a:gdLst>
                      <a:gd name="T0" fmla="*/ 10 w 284"/>
                      <a:gd name="T1" fmla="*/ 66 h 380"/>
                      <a:gd name="T2" fmla="*/ 20 w 284"/>
                      <a:gd name="T3" fmla="*/ 48 h 380"/>
                      <a:gd name="T4" fmla="*/ 42 w 284"/>
                      <a:gd name="T5" fmla="*/ 26 h 380"/>
                      <a:gd name="T6" fmla="*/ 82 w 284"/>
                      <a:gd name="T7" fmla="*/ 8 h 380"/>
                      <a:gd name="T8" fmla="*/ 110 w 284"/>
                      <a:gd name="T9" fmla="*/ 2 h 380"/>
                      <a:gd name="T10" fmla="*/ 130 w 284"/>
                      <a:gd name="T11" fmla="*/ 0 h 380"/>
                      <a:gd name="T12" fmla="*/ 174 w 284"/>
                      <a:gd name="T13" fmla="*/ 2 h 380"/>
                      <a:gd name="T14" fmla="*/ 214 w 284"/>
                      <a:gd name="T15" fmla="*/ 12 h 380"/>
                      <a:gd name="T16" fmla="*/ 248 w 284"/>
                      <a:gd name="T17" fmla="*/ 36 h 380"/>
                      <a:gd name="T18" fmla="*/ 262 w 284"/>
                      <a:gd name="T19" fmla="*/ 54 h 380"/>
                      <a:gd name="T20" fmla="*/ 272 w 284"/>
                      <a:gd name="T21" fmla="*/ 76 h 380"/>
                      <a:gd name="T22" fmla="*/ 282 w 284"/>
                      <a:gd name="T23" fmla="*/ 104 h 380"/>
                      <a:gd name="T24" fmla="*/ 284 w 284"/>
                      <a:gd name="T25" fmla="*/ 134 h 380"/>
                      <a:gd name="T26" fmla="*/ 282 w 284"/>
                      <a:gd name="T27" fmla="*/ 164 h 380"/>
                      <a:gd name="T28" fmla="*/ 276 w 284"/>
                      <a:gd name="T29" fmla="*/ 174 h 380"/>
                      <a:gd name="T30" fmla="*/ 268 w 284"/>
                      <a:gd name="T31" fmla="*/ 194 h 380"/>
                      <a:gd name="T32" fmla="*/ 272 w 284"/>
                      <a:gd name="T33" fmla="*/ 208 h 380"/>
                      <a:gd name="T34" fmla="*/ 276 w 284"/>
                      <a:gd name="T35" fmla="*/ 230 h 380"/>
                      <a:gd name="T36" fmla="*/ 272 w 284"/>
                      <a:gd name="T37" fmla="*/ 256 h 380"/>
                      <a:gd name="T38" fmla="*/ 264 w 284"/>
                      <a:gd name="T39" fmla="*/ 272 h 380"/>
                      <a:gd name="T40" fmla="*/ 246 w 284"/>
                      <a:gd name="T41" fmla="*/ 332 h 380"/>
                      <a:gd name="T42" fmla="*/ 238 w 284"/>
                      <a:gd name="T43" fmla="*/ 362 h 380"/>
                      <a:gd name="T44" fmla="*/ 234 w 284"/>
                      <a:gd name="T45" fmla="*/ 370 h 380"/>
                      <a:gd name="T46" fmla="*/ 220 w 284"/>
                      <a:gd name="T47" fmla="*/ 378 h 380"/>
                      <a:gd name="T48" fmla="*/ 192 w 284"/>
                      <a:gd name="T49" fmla="*/ 380 h 380"/>
                      <a:gd name="T50" fmla="*/ 172 w 284"/>
                      <a:gd name="T51" fmla="*/ 378 h 380"/>
                      <a:gd name="T52" fmla="*/ 144 w 284"/>
                      <a:gd name="T53" fmla="*/ 370 h 380"/>
                      <a:gd name="T54" fmla="*/ 114 w 284"/>
                      <a:gd name="T55" fmla="*/ 354 h 380"/>
                      <a:gd name="T56" fmla="*/ 84 w 284"/>
                      <a:gd name="T57" fmla="*/ 332 h 380"/>
                      <a:gd name="T58" fmla="*/ 56 w 284"/>
                      <a:gd name="T59" fmla="*/ 302 h 380"/>
                      <a:gd name="T60" fmla="*/ 46 w 284"/>
                      <a:gd name="T61" fmla="*/ 282 h 380"/>
                      <a:gd name="T62" fmla="*/ 30 w 284"/>
                      <a:gd name="T63" fmla="*/ 238 h 380"/>
                      <a:gd name="T64" fmla="*/ 20 w 284"/>
                      <a:gd name="T65" fmla="*/ 180 h 380"/>
                      <a:gd name="T66" fmla="*/ 20 w 284"/>
                      <a:gd name="T67" fmla="*/ 164 h 380"/>
                      <a:gd name="T68" fmla="*/ 10 w 284"/>
                      <a:gd name="T69" fmla="*/ 152 h 380"/>
                      <a:gd name="T70" fmla="*/ 2 w 284"/>
                      <a:gd name="T71" fmla="*/ 128 h 380"/>
                      <a:gd name="T72" fmla="*/ 2 w 284"/>
                      <a:gd name="T73" fmla="*/ 90 h 380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284"/>
                      <a:gd name="T112" fmla="*/ 0 h 380"/>
                      <a:gd name="T113" fmla="*/ 284 w 284"/>
                      <a:gd name="T114" fmla="*/ 380 h 380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284" h="380">
                        <a:moveTo>
                          <a:pt x="10" y="66"/>
                        </a:moveTo>
                        <a:lnTo>
                          <a:pt x="10" y="66"/>
                        </a:lnTo>
                        <a:lnTo>
                          <a:pt x="14" y="58"/>
                        </a:lnTo>
                        <a:lnTo>
                          <a:pt x="20" y="48"/>
                        </a:lnTo>
                        <a:lnTo>
                          <a:pt x="30" y="38"/>
                        </a:lnTo>
                        <a:lnTo>
                          <a:pt x="42" y="26"/>
                        </a:lnTo>
                        <a:lnTo>
                          <a:pt x="60" y="16"/>
                        </a:lnTo>
                        <a:lnTo>
                          <a:pt x="82" y="8"/>
                        </a:lnTo>
                        <a:lnTo>
                          <a:pt x="96" y="4"/>
                        </a:lnTo>
                        <a:lnTo>
                          <a:pt x="110" y="2"/>
                        </a:lnTo>
                        <a:lnTo>
                          <a:pt x="130" y="0"/>
                        </a:lnTo>
                        <a:lnTo>
                          <a:pt x="152" y="0"/>
                        </a:lnTo>
                        <a:lnTo>
                          <a:pt x="174" y="2"/>
                        </a:lnTo>
                        <a:lnTo>
                          <a:pt x="194" y="6"/>
                        </a:lnTo>
                        <a:lnTo>
                          <a:pt x="214" y="12"/>
                        </a:lnTo>
                        <a:lnTo>
                          <a:pt x="232" y="22"/>
                        </a:lnTo>
                        <a:lnTo>
                          <a:pt x="248" y="36"/>
                        </a:lnTo>
                        <a:lnTo>
                          <a:pt x="256" y="44"/>
                        </a:lnTo>
                        <a:lnTo>
                          <a:pt x="262" y="54"/>
                        </a:lnTo>
                        <a:lnTo>
                          <a:pt x="272" y="76"/>
                        </a:lnTo>
                        <a:lnTo>
                          <a:pt x="278" y="90"/>
                        </a:lnTo>
                        <a:lnTo>
                          <a:pt x="282" y="104"/>
                        </a:lnTo>
                        <a:lnTo>
                          <a:pt x="284" y="118"/>
                        </a:lnTo>
                        <a:lnTo>
                          <a:pt x="284" y="134"/>
                        </a:lnTo>
                        <a:lnTo>
                          <a:pt x="284" y="148"/>
                        </a:lnTo>
                        <a:lnTo>
                          <a:pt x="282" y="164"/>
                        </a:lnTo>
                        <a:lnTo>
                          <a:pt x="276" y="174"/>
                        </a:lnTo>
                        <a:lnTo>
                          <a:pt x="268" y="194"/>
                        </a:lnTo>
                        <a:lnTo>
                          <a:pt x="270" y="200"/>
                        </a:lnTo>
                        <a:lnTo>
                          <a:pt x="272" y="208"/>
                        </a:lnTo>
                        <a:lnTo>
                          <a:pt x="276" y="218"/>
                        </a:lnTo>
                        <a:lnTo>
                          <a:pt x="276" y="230"/>
                        </a:lnTo>
                        <a:lnTo>
                          <a:pt x="276" y="242"/>
                        </a:lnTo>
                        <a:lnTo>
                          <a:pt x="272" y="256"/>
                        </a:lnTo>
                        <a:lnTo>
                          <a:pt x="264" y="272"/>
                        </a:lnTo>
                        <a:lnTo>
                          <a:pt x="254" y="302"/>
                        </a:lnTo>
                        <a:lnTo>
                          <a:pt x="246" y="332"/>
                        </a:lnTo>
                        <a:lnTo>
                          <a:pt x="238" y="362"/>
                        </a:lnTo>
                        <a:lnTo>
                          <a:pt x="236" y="366"/>
                        </a:lnTo>
                        <a:lnTo>
                          <a:pt x="234" y="370"/>
                        </a:lnTo>
                        <a:lnTo>
                          <a:pt x="228" y="374"/>
                        </a:lnTo>
                        <a:lnTo>
                          <a:pt x="220" y="378"/>
                        </a:lnTo>
                        <a:lnTo>
                          <a:pt x="208" y="380"/>
                        </a:lnTo>
                        <a:lnTo>
                          <a:pt x="192" y="380"/>
                        </a:lnTo>
                        <a:lnTo>
                          <a:pt x="172" y="378"/>
                        </a:lnTo>
                        <a:lnTo>
                          <a:pt x="160" y="376"/>
                        </a:lnTo>
                        <a:lnTo>
                          <a:pt x="144" y="370"/>
                        </a:lnTo>
                        <a:lnTo>
                          <a:pt x="130" y="364"/>
                        </a:lnTo>
                        <a:lnTo>
                          <a:pt x="114" y="354"/>
                        </a:lnTo>
                        <a:lnTo>
                          <a:pt x="100" y="344"/>
                        </a:lnTo>
                        <a:lnTo>
                          <a:pt x="84" y="332"/>
                        </a:lnTo>
                        <a:lnTo>
                          <a:pt x="70" y="318"/>
                        </a:lnTo>
                        <a:lnTo>
                          <a:pt x="56" y="302"/>
                        </a:lnTo>
                        <a:lnTo>
                          <a:pt x="46" y="282"/>
                        </a:lnTo>
                        <a:lnTo>
                          <a:pt x="36" y="260"/>
                        </a:lnTo>
                        <a:lnTo>
                          <a:pt x="30" y="238"/>
                        </a:lnTo>
                        <a:lnTo>
                          <a:pt x="26" y="216"/>
                        </a:lnTo>
                        <a:lnTo>
                          <a:pt x="20" y="180"/>
                        </a:lnTo>
                        <a:lnTo>
                          <a:pt x="20" y="164"/>
                        </a:lnTo>
                        <a:lnTo>
                          <a:pt x="14" y="160"/>
                        </a:lnTo>
                        <a:lnTo>
                          <a:pt x="10" y="152"/>
                        </a:lnTo>
                        <a:lnTo>
                          <a:pt x="4" y="142"/>
                        </a:lnTo>
                        <a:lnTo>
                          <a:pt x="2" y="128"/>
                        </a:lnTo>
                        <a:lnTo>
                          <a:pt x="0" y="110"/>
                        </a:lnTo>
                        <a:lnTo>
                          <a:pt x="2" y="90"/>
                        </a:lnTo>
                        <a:lnTo>
                          <a:pt x="10" y="66"/>
                        </a:lnTo>
                        <a:close/>
                      </a:path>
                    </a:pathLst>
                  </a:custGeom>
                  <a:solidFill>
                    <a:srgbClr val="F0AC71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17" name="Freeform 467"/>
                  <p:cNvSpPr>
                    <a:spLocks/>
                  </p:cNvSpPr>
                  <p:nvPr/>
                </p:nvSpPr>
                <p:spPr bwMode="auto">
                  <a:xfrm>
                    <a:off x="1942" y="3024"/>
                    <a:ext cx="284" cy="380"/>
                  </a:xfrm>
                  <a:custGeom>
                    <a:avLst/>
                    <a:gdLst>
                      <a:gd name="T0" fmla="*/ 10 w 284"/>
                      <a:gd name="T1" fmla="*/ 66 h 380"/>
                      <a:gd name="T2" fmla="*/ 20 w 284"/>
                      <a:gd name="T3" fmla="*/ 48 h 380"/>
                      <a:gd name="T4" fmla="*/ 42 w 284"/>
                      <a:gd name="T5" fmla="*/ 26 h 380"/>
                      <a:gd name="T6" fmla="*/ 82 w 284"/>
                      <a:gd name="T7" fmla="*/ 8 h 380"/>
                      <a:gd name="T8" fmla="*/ 110 w 284"/>
                      <a:gd name="T9" fmla="*/ 2 h 380"/>
                      <a:gd name="T10" fmla="*/ 130 w 284"/>
                      <a:gd name="T11" fmla="*/ 0 h 380"/>
                      <a:gd name="T12" fmla="*/ 174 w 284"/>
                      <a:gd name="T13" fmla="*/ 2 h 380"/>
                      <a:gd name="T14" fmla="*/ 214 w 284"/>
                      <a:gd name="T15" fmla="*/ 12 h 380"/>
                      <a:gd name="T16" fmla="*/ 248 w 284"/>
                      <a:gd name="T17" fmla="*/ 36 h 380"/>
                      <a:gd name="T18" fmla="*/ 262 w 284"/>
                      <a:gd name="T19" fmla="*/ 54 h 380"/>
                      <a:gd name="T20" fmla="*/ 272 w 284"/>
                      <a:gd name="T21" fmla="*/ 76 h 380"/>
                      <a:gd name="T22" fmla="*/ 282 w 284"/>
                      <a:gd name="T23" fmla="*/ 104 h 380"/>
                      <a:gd name="T24" fmla="*/ 284 w 284"/>
                      <a:gd name="T25" fmla="*/ 134 h 380"/>
                      <a:gd name="T26" fmla="*/ 282 w 284"/>
                      <a:gd name="T27" fmla="*/ 164 h 380"/>
                      <a:gd name="T28" fmla="*/ 276 w 284"/>
                      <a:gd name="T29" fmla="*/ 174 h 380"/>
                      <a:gd name="T30" fmla="*/ 268 w 284"/>
                      <a:gd name="T31" fmla="*/ 194 h 380"/>
                      <a:gd name="T32" fmla="*/ 272 w 284"/>
                      <a:gd name="T33" fmla="*/ 208 h 380"/>
                      <a:gd name="T34" fmla="*/ 276 w 284"/>
                      <a:gd name="T35" fmla="*/ 230 h 380"/>
                      <a:gd name="T36" fmla="*/ 272 w 284"/>
                      <a:gd name="T37" fmla="*/ 256 h 380"/>
                      <a:gd name="T38" fmla="*/ 264 w 284"/>
                      <a:gd name="T39" fmla="*/ 272 h 380"/>
                      <a:gd name="T40" fmla="*/ 246 w 284"/>
                      <a:gd name="T41" fmla="*/ 332 h 380"/>
                      <a:gd name="T42" fmla="*/ 238 w 284"/>
                      <a:gd name="T43" fmla="*/ 362 h 380"/>
                      <a:gd name="T44" fmla="*/ 234 w 284"/>
                      <a:gd name="T45" fmla="*/ 370 h 380"/>
                      <a:gd name="T46" fmla="*/ 220 w 284"/>
                      <a:gd name="T47" fmla="*/ 378 h 380"/>
                      <a:gd name="T48" fmla="*/ 192 w 284"/>
                      <a:gd name="T49" fmla="*/ 380 h 380"/>
                      <a:gd name="T50" fmla="*/ 172 w 284"/>
                      <a:gd name="T51" fmla="*/ 378 h 380"/>
                      <a:gd name="T52" fmla="*/ 144 w 284"/>
                      <a:gd name="T53" fmla="*/ 370 h 380"/>
                      <a:gd name="T54" fmla="*/ 114 w 284"/>
                      <a:gd name="T55" fmla="*/ 354 h 380"/>
                      <a:gd name="T56" fmla="*/ 84 w 284"/>
                      <a:gd name="T57" fmla="*/ 332 h 380"/>
                      <a:gd name="T58" fmla="*/ 56 w 284"/>
                      <a:gd name="T59" fmla="*/ 302 h 380"/>
                      <a:gd name="T60" fmla="*/ 46 w 284"/>
                      <a:gd name="T61" fmla="*/ 282 h 380"/>
                      <a:gd name="T62" fmla="*/ 30 w 284"/>
                      <a:gd name="T63" fmla="*/ 238 h 380"/>
                      <a:gd name="T64" fmla="*/ 20 w 284"/>
                      <a:gd name="T65" fmla="*/ 180 h 380"/>
                      <a:gd name="T66" fmla="*/ 20 w 284"/>
                      <a:gd name="T67" fmla="*/ 164 h 380"/>
                      <a:gd name="T68" fmla="*/ 10 w 284"/>
                      <a:gd name="T69" fmla="*/ 152 h 380"/>
                      <a:gd name="T70" fmla="*/ 2 w 284"/>
                      <a:gd name="T71" fmla="*/ 128 h 380"/>
                      <a:gd name="T72" fmla="*/ 2 w 284"/>
                      <a:gd name="T73" fmla="*/ 90 h 380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284"/>
                      <a:gd name="T112" fmla="*/ 0 h 380"/>
                      <a:gd name="T113" fmla="*/ 284 w 284"/>
                      <a:gd name="T114" fmla="*/ 380 h 380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284" h="380">
                        <a:moveTo>
                          <a:pt x="10" y="66"/>
                        </a:moveTo>
                        <a:lnTo>
                          <a:pt x="10" y="66"/>
                        </a:lnTo>
                        <a:lnTo>
                          <a:pt x="14" y="58"/>
                        </a:lnTo>
                        <a:lnTo>
                          <a:pt x="20" y="48"/>
                        </a:lnTo>
                        <a:lnTo>
                          <a:pt x="30" y="38"/>
                        </a:lnTo>
                        <a:lnTo>
                          <a:pt x="42" y="26"/>
                        </a:lnTo>
                        <a:lnTo>
                          <a:pt x="60" y="16"/>
                        </a:lnTo>
                        <a:lnTo>
                          <a:pt x="82" y="8"/>
                        </a:lnTo>
                        <a:lnTo>
                          <a:pt x="96" y="4"/>
                        </a:lnTo>
                        <a:lnTo>
                          <a:pt x="110" y="2"/>
                        </a:lnTo>
                        <a:lnTo>
                          <a:pt x="130" y="0"/>
                        </a:lnTo>
                        <a:lnTo>
                          <a:pt x="152" y="0"/>
                        </a:lnTo>
                        <a:lnTo>
                          <a:pt x="174" y="2"/>
                        </a:lnTo>
                        <a:lnTo>
                          <a:pt x="194" y="6"/>
                        </a:lnTo>
                        <a:lnTo>
                          <a:pt x="214" y="12"/>
                        </a:lnTo>
                        <a:lnTo>
                          <a:pt x="232" y="22"/>
                        </a:lnTo>
                        <a:lnTo>
                          <a:pt x="248" y="36"/>
                        </a:lnTo>
                        <a:lnTo>
                          <a:pt x="256" y="44"/>
                        </a:lnTo>
                        <a:lnTo>
                          <a:pt x="262" y="54"/>
                        </a:lnTo>
                        <a:lnTo>
                          <a:pt x="272" y="76"/>
                        </a:lnTo>
                        <a:lnTo>
                          <a:pt x="278" y="90"/>
                        </a:lnTo>
                        <a:lnTo>
                          <a:pt x="282" y="104"/>
                        </a:lnTo>
                        <a:lnTo>
                          <a:pt x="284" y="118"/>
                        </a:lnTo>
                        <a:lnTo>
                          <a:pt x="284" y="134"/>
                        </a:lnTo>
                        <a:lnTo>
                          <a:pt x="284" y="148"/>
                        </a:lnTo>
                        <a:lnTo>
                          <a:pt x="282" y="164"/>
                        </a:lnTo>
                        <a:lnTo>
                          <a:pt x="276" y="174"/>
                        </a:lnTo>
                        <a:lnTo>
                          <a:pt x="268" y="194"/>
                        </a:lnTo>
                        <a:lnTo>
                          <a:pt x="270" y="200"/>
                        </a:lnTo>
                        <a:lnTo>
                          <a:pt x="272" y="208"/>
                        </a:lnTo>
                        <a:lnTo>
                          <a:pt x="276" y="218"/>
                        </a:lnTo>
                        <a:lnTo>
                          <a:pt x="276" y="230"/>
                        </a:lnTo>
                        <a:lnTo>
                          <a:pt x="276" y="242"/>
                        </a:lnTo>
                        <a:lnTo>
                          <a:pt x="272" y="256"/>
                        </a:lnTo>
                        <a:lnTo>
                          <a:pt x="264" y="272"/>
                        </a:lnTo>
                        <a:lnTo>
                          <a:pt x="254" y="302"/>
                        </a:lnTo>
                        <a:lnTo>
                          <a:pt x="246" y="332"/>
                        </a:lnTo>
                        <a:lnTo>
                          <a:pt x="238" y="362"/>
                        </a:lnTo>
                        <a:lnTo>
                          <a:pt x="236" y="366"/>
                        </a:lnTo>
                        <a:lnTo>
                          <a:pt x="234" y="370"/>
                        </a:lnTo>
                        <a:lnTo>
                          <a:pt x="228" y="374"/>
                        </a:lnTo>
                        <a:lnTo>
                          <a:pt x="220" y="378"/>
                        </a:lnTo>
                        <a:lnTo>
                          <a:pt x="208" y="380"/>
                        </a:lnTo>
                        <a:lnTo>
                          <a:pt x="192" y="380"/>
                        </a:lnTo>
                        <a:lnTo>
                          <a:pt x="172" y="378"/>
                        </a:lnTo>
                        <a:lnTo>
                          <a:pt x="160" y="376"/>
                        </a:lnTo>
                        <a:lnTo>
                          <a:pt x="144" y="370"/>
                        </a:lnTo>
                        <a:lnTo>
                          <a:pt x="130" y="364"/>
                        </a:lnTo>
                        <a:lnTo>
                          <a:pt x="114" y="354"/>
                        </a:lnTo>
                        <a:lnTo>
                          <a:pt x="100" y="344"/>
                        </a:lnTo>
                        <a:lnTo>
                          <a:pt x="84" y="332"/>
                        </a:lnTo>
                        <a:lnTo>
                          <a:pt x="70" y="318"/>
                        </a:lnTo>
                        <a:lnTo>
                          <a:pt x="56" y="302"/>
                        </a:lnTo>
                        <a:lnTo>
                          <a:pt x="46" y="282"/>
                        </a:lnTo>
                        <a:lnTo>
                          <a:pt x="36" y="260"/>
                        </a:lnTo>
                        <a:lnTo>
                          <a:pt x="30" y="238"/>
                        </a:lnTo>
                        <a:lnTo>
                          <a:pt x="26" y="216"/>
                        </a:lnTo>
                        <a:lnTo>
                          <a:pt x="20" y="180"/>
                        </a:lnTo>
                        <a:lnTo>
                          <a:pt x="20" y="164"/>
                        </a:lnTo>
                        <a:lnTo>
                          <a:pt x="14" y="160"/>
                        </a:lnTo>
                        <a:lnTo>
                          <a:pt x="10" y="152"/>
                        </a:lnTo>
                        <a:lnTo>
                          <a:pt x="4" y="142"/>
                        </a:lnTo>
                        <a:lnTo>
                          <a:pt x="2" y="128"/>
                        </a:lnTo>
                        <a:lnTo>
                          <a:pt x="0" y="110"/>
                        </a:lnTo>
                        <a:lnTo>
                          <a:pt x="2" y="90"/>
                        </a:lnTo>
                        <a:lnTo>
                          <a:pt x="10" y="66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18" name="Freeform 468"/>
                  <p:cNvSpPr>
                    <a:spLocks/>
                  </p:cNvSpPr>
                  <p:nvPr/>
                </p:nvSpPr>
                <p:spPr bwMode="auto">
                  <a:xfrm>
                    <a:off x="1910" y="3156"/>
                    <a:ext cx="232" cy="488"/>
                  </a:xfrm>
                  <a:custGeom>
                    <a:avLst/>
                    <a:gdLst>
                      <a:gd name="T0" fmla="*/ 38 w 232"/>
                      <a:gd name="T1" fmla="*/ 0 h 488"/>
                      <a:gd name="T2" fmla="*/ 38 w 232"/>
                      <a:gd name="T3" fmla="*/ 0 h 488"/>
                      <a:gd name="T4" fmla="*/ 38 w 232"/>
                      <a:gd name="T5" fmla="*/ 30 h 488"/>
                      <a:gd name="T6" fmla="*/ 40 w 232"/>
                      <a:gd name="T7" fmla="*/ 62 h 488"/>
                      <a:gd name="T8" fmla="*/ 40 w 232"/>
                      <a:gd name="T9" fmla="*/ 102 h 488"/>
                      <a:gd name="T10" fmla="*/ 36 w 232"/>
                      <a:gd name="T11" fmla="*/ 148 h 488"/>
                      <a:gd name="T12" fmla="*/ 32 w 232"/>
                      <a:gd name="T13" fmla="*/ 194 h 488"/>
                      <a:gd name="T14" fmla="*/ 24 w 232"/>
                      <a:gd name="T15" fmla="*/ 240 h 488"/>
                      <a:gd name="T16" fmla="*/ 18 w 232"/>
                      <a:gd name="T17" fmla="*/ 260 h 488"/>
                      <a:gd name="T18" fmla="*/ 10 w 232"/>
                      <a:gd name="T19" fmla="*/ 280 h 488"/>
                      <a:gd name="T20" fmla="*/ 10 w 232"/>
                      <a:gd name="T21" fmla="*/ 280 h 488"/>
                      <a:gd name="T22" fmla="*/ 12 w 232"/>
                      <a:gd name="T23" fmla="*/ 288 h 488"/>
                      <a:gd name="T24" fmla="*/ 12 w 232"/>
                      <a:gd name="T25" fmla="*/ 306 h 488"/>
                      <a:gd name="T26" fmla="*/ 12 w 232"/>
                      <a:gd name="T27" fmla="*/ 316 h 488"/>
                      <a:gd name="T28" fmla="*/ 10 w 232"/>
                      <a:gd name="T29" fmla="*/ 328 h 488"/>
                      <a:gd name="T30" fmla="*/ 6 w 232"/>
                      <a:gd name="T31" fmla="*/ 336 h 488"/>
                      <a:gd name="T32" fmla="*/ 0 w 232"/>
                      <a:gd name="T33" fmla="*/ 344 h 488"/>
                      <a:gd name="T34" fmla="*/ 0 w 232"/>
                      <a:gd name="T35" fmla="*/ 344 h 488"/>
                      <a:gd name="T36" fmla="*/ 8 w 232"/>
                      <a:gd name="T37" fmla="*/ 358 h 488"/>
                      <a:gd name="T38" fmla="*/ 30 w 232"/>
                      <a:gd name="T39" fmla="*/ 390 h 488"/>
                      <a:gd name="T40" fmla="*/ 44 w 232"/>
                      <a:gd name="T41" fmla="*/ 410 h 488"/>
                      <a:gd name="T42" fmla="*/ 60 w 232"/>
                      <a:gd name="T43" fmla="*/ 430 h 488"/>
                      <a:gd name="T44" fmla="*/ 76 w 232"/>
                      <a:gd name="T45" fmla="*/ 448 h 488"/>
                      <a:gd name="T46" fmla="*/ 94 w 232"/>
                      <a:gd name="T47" fmla="*/ 466 h 488"/>
                      <a:gd name="T48" fmla="*/ 112 w 232"/>
                      <a:gd name="T49" fmla="*/ 478 h 488"/>
                      <a:gd name="T50" fmla="*/ 122 w 232"/>
                      <a:gd name="T51" fmla="*/ 484 h 488"/>
                      <a:gd name="T52" fmla="*/ 130 w 232"/>
                      <a:gd name="T53" fmla="*/ 486 h 488"/>
                      <a:gd name="T54" fmla="*/ 138 w 232"/>
                      <a:gd name="T55" fmla="*/ 488 h 488"/>
                      <a:gd name="T56" fmla="*/ 146 w 232"/>
                      <a:gd name="T57" fmla="*/ 488 h 488"/>
                      <a:gd name="T58" fmla="*/ 154 w 232"/>
                      <a:gd name="T59" fmla="*/ 486 h 488"/>
                      <a:gd name="T60" fmla="*/ 162 w 232"/>
                      <a:gd name="T61" fmla="*/ 480 h 488"/>
                      <a:gd name="T62" fmla="*/ 168 w 232"/>
                      <a:gd name="T63" fmla="*/ 474 h 488"/>
                      <a:gd name="T64" fmla="*/ 176 w 232"/>
                      <a:gd name="T65" fmla="*/ 464 h 488"/>
                      <a:gd name="T66" fmla="*/ 180 w 232"/>
                      <a:gd name="T67" fmla="*/ 452 h 488"/>
                      <a:gd name="T68" fmla="*/ 186 w 232"/>
                      <a:gd name="T69" fmla="*/ 438 h 488"/>
                      <a:gd name="T70" fmla="*/ 190 w 232"/>
                      <a:gd name="T71" fmla="*/ 420 h 488"/>
                      <a:gd name="T72" fmla="*/ 194 w 232"/>
                      <a:gd name="T73" fmla="*/ 398 h 488"/>
                      <a:gd name="T74" fmla="*/ 196 w 232"/>
                      <a:gd name="T75" fmla="*/ 374 h 488"/>
                      <a:gd name="T76" fmla="*/ 198 w 232"/>
                      <a:gd name="T77" fmla="*/ 346 h 488"/>
                      <a:gd name="T78" fmla="*/ 198 w 232"/>
                      <a:gd name="T79" fmla="*/ 346 h 488"/>
                      <a:gd name="T80" fmla="*/ 198 w 232"/>
                      <a:gd name="T81" fmla="*/ 342 h 488"/>
                      <a:gd name="T82" fmla="*/ 200 w 232"/>
                      <a:gd name="T83" fmla="*/ 320 h 488"/>
                      <a:gd name="T84" fmla="*/ 200 w 232"/>
                      <a:gd name="T85" fmla="*/ 320 h 488"/>
                      <a:gd name="T86" fmla="*/ 204 w 232"/>
                      <a:gd name="T87" fmla="*/ 270 h 488"/>
                      <a:gd name="T88" fmla="*/ 206 w 232"/>
                      <a:gd name="T89" fmla="*/ 242 h 488"/>
                      <a:gd name="T90" fmla="*/ 208 w 232"/>
                      <a:gd name="T91" fmla="*/ 216 h 488"/>
                      <a:gd name="T92" fmla="*/ 208 w 232"/>
                      <a:gd name="T93" fmla="*/ 216 h 488"/>
                      <a:gd name="T94" fmla="*/ 208 w 232"/>
                      <a:gd name="T95" fmla="*/ 206 h 488"/>
                      <a:gd name="T96" fmla="*/ 210 w 232"/>
                      <a:gd name="T97" fmla="*/ 196 h 488"/>
                      <a:gd name="T98" fmla="*/ 218 w 232"/>
                      <a:gd name="T99" fmla="*/ 178 h 488"/>
                      <a:gd name="T100" fmla="*/ 228 w 232"/>
                      <a:gd name="T101" fmla="*/ 164 h 488"/>
                      <a:gd name="T102" fmla="*/ 232 w 232"/>
                      <a:gd name="T103" fmla="*/ 160 h 488"/>
                      <a:gd name="T104" fmla="*/ 38 w 232"/>
                      <a:gd name="T105" fmla="*/ 0 h 488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w 232"/>
                      <a:gd name="T160" fmla="*/ 0 h 488"/>
                      <a:gd name="T161" fmla="*/ 232 w 232"/>
                      <a:gd name="T162" fmla="*/ 488 h 488"/>
                    </a:gdLst>
                    <a:ahLst/>
                    <a:cxnLst>
                      <a:cxn ang="T106">
                        <a:pos x="T0" y="T1"/>
                      </a:cxn>
                      <a:cxn ang="T107">
                        <a:pos x="T2" y="T3"/>
                      </a:cxn>
                      <a:cxn ang="T108">
                        <a:pos x="T4" y="T5"/>
                      </a:cxn>
                      <a:cxn ang="T109">
                        <a:pos x="T6" y="T7"/>
                      </a:cxn>
                      <a:cxn ang="T110">
                        <a:pos x="T8" y="T9"/>
                      </a:cxn>
                      <a:cxn ang="T111">
                        <a:pos x="T10" y="T11"/>
                      </a:cxn>
                      <a:cxn ang="T112">
                        <a:pos x="T12" y="T13"/>
                      </a:cxn>
                      <a:cxn ang="T113">
                        <a:pos x="T14" y="T15"/>
                      </a:cxn>
                      <a:cxn ang="T114">
                        <a:pos x="T16" y="T17"/>
                      </a:cxn>
                      <a:cxn ang="T115">
                        <a:pos x="T18" y="T19"/>
                      </a:cxn>
                      <a:cxn ang="T116">
                        <a:pos x="T20" y="T21"/>
                      </a:cxn>
                      <a:cxn ang="T117">
                        <a:pos x="T22" y="T23"/>
                      </a:cxn>
                      <a:cxn ang="T118">
                        <a:pos x="T24" y="T25"/>
                      </a:cxn>
                      <a:cxn ang="T119">
                        <a:pos x="T26" y="T27"/>
                      </a:cxn>
                      <a:cxn ang="T120">
                        <a:pos x="T28" y="T29"/>
                      </a:cxn>
                      <a:cxn ang="T121">
                        <a:pos x="T30" y="T31"/>
                      </a:cxn>
                      <a:cxn ang="T122">
                        <a:pos x="T32" y="T33"/>
                      </a:cxn>
                      <a:cxn ang="T123">
                        <a:pos x="T34" y="T35"/>
                      </a:cxn>
                      <a:cxn ang="T124">
                        <a:pos x="T36" y="T37"/>
                      </a:cxn>
                      <a:cxn ang="T125">
                        <a:pos x="T38" y="T39"/>
                      </a:cxn>
                      <a:cxn ang="T126">
                        <a:pos x="T40" y="T41"/>
                      </a:cxn>
                      <a:cxn ang="T127">
                        <a:pos x="T42" y="T43"/>
                      </a:cxn>
                      <a:cxn ang="T128">
                        <a:pos x="T44" y="T45"/>
                      </a:cxn>
                      <a:cxn ang="T129">
                        <a:pos x="T46" y="T47"/>
                      </a:cxn>
                      <a:cxn ang="T130">
                        <a:pos x="T48" y="T49"/>
                      </a:cxn>
                      <a:cxn ang="T131">
                        <a:pos x="T50" y="T51"/>
                      </a:cxn>
                      <a:cxn ang="T132">
                        <a:pos x="T52" y="T53"/>
                      </a:cxn>
                      <a:cxn ang="T133">
                        <a:pos x="T54" y="T55"/>
                      </a:cxn>
                      <a:cxn ang="T134">
                        <a:pos x="T56" y="T57"/>
                      </a:cxn>
                      <a:cxn ang="T135">
                        <a:pos x="T58" y="T59"/>
                      </a:cxn>
                      <a:cxn ang="T136">
                        <a:pos x="T60" y="T61"/>
                      </a:cxn>
                      <a:cxn ang="T137">
                        <a:pos x="T62" y="T63"/>
                      </a:cxn>
                      <a:cxn ang="T138">
                        <a:pos x="T64" y="T65"/>
                      </a:cxn>
                      <a:cxn ang="T139">
                        <a:pos x="T66" y="T67"/>
                      </a:cxn>
                      <a:cxn ang="T140">
                        <a:pos x="T68" y="T69"/>
                      </a:cxn>
                      <a:cxn ang="T141">
                        <a:pos x="T70" y="T71"/>
                      </a:cxn>
                      <a:cxn ang="T142">
                        <a:pos x="T72" y="T73"/>
                      </a:cxn>
                      <a:cxn ang="T143">
                        <a:pos x="T74" y="T75"/>
                      </a:cxn>
                      <a:cxn ang="T144">
                        <a:pos x="T76" y="T77"/>
                      </a:cxn>
                      <a:cxn ang="T145">
                        <a:pos x="T78" y="T79"/>
                      </a:cxn>
                      <a:cxn ang="T146">
                        <a:pos x="T80" y="T81"/>
                      </a:cxn>
                      <a:cxn ang="T147">
                        <a:pos x="T82" y="T83"/>
                      </a:cxn>
                      <a:cxn ang="T148">
                        <a:pos x="T84" y="T85"/>
                      </a:cxn>
                      <a:cxn ang="T149">
                        <a:pos x="T86" y="T87"/>
                      </a:cxn>
                      <a:cxn ang="T150">
                        <a:pos x="T88" y="T89"/>
                      </a:cxn>
                      <a:cxn ang="T151">
                        <a:pos x="T90" y="T91"/>
                      </a:cxn>
                      <a:cxn ang="T152">
                        <a:pos x="T92" y="T93"/>
                      </a:cxn>
                      <a:cxn ang="T153">
                        <a:pos x="T94" y="T95"/>
                      </a:cxn>
                      <a:cxn ang="T154">
                        <a:pos x="T96" y="T97"/>
                      </a:cxn>
                      <a:cxn ang="T155">
                        <a:pos x="T98" y="T99"/>
                      </a:cxn>
                      <a:cxn ang="T156">
                        <a:pos x="T100" y="T101"/>
                      </a:cxn>
                      <a:cxn ang="T157">
                        <a:pos x="T102" y="T103"/>
                      </a:cxn>
                      <a:cxn ang="T158">
                        <a:pos x="T104" y="T105"/>
                      </a:cxn>
                    </a:cxnLst>
                    <a:rect l="T159" t="T160" r="T161" b="T162"/>
                    <a:pathLst>
                      <a:path w="232" h="488">
                        <a:moveTo>
                          <a:pt x="38" y="0"/>
                        </a:moveTo>
                        <a:lnTo>
                          <a:pt x="38" y="0"/>
                        </a:lnTo>
                        <a:lnTo>
                          <a:pt x="38" y="30"/>
                        </a:lnTo>
                        <a:lnTo>
                          <a:pt x="40" y="62"/>
                        </a:lnTo>
                        <a:lnTo>
                          <a:pt x="40" y="102"/>
                        </a:lnTo>
                        <a:lnTo>
                          <a:pt x="36" y="148"/>
                        </a:lnTo>
                        <a:lnTo>
                          <a:pt x="32" y="194"/>
                        </a:lnTo>
                        <a:lnTo>
                          <a:pt x="24" y="240"/>
                        </a:lnTo>
                        <a:lnTo>
                          <a:pt x="18" y="260"/>
                        </a:lnTo>
                        <a:lnTo>
                          <a:pt x="10" y="280"/>
                        </a:lnTo>
                        <a:lnTo>
                          <a:pt x="12" y="288"/>
                        </a:lnTo>
                        <a:lnTo>
                          <a:pt x="12" y="306"/>
                        </a:lnTo>
                        <a:lnTo>
                          <a:pt x="12" y="316"/>
                        </a:lnTo>
                        <a:lnTo>
                          <a:pt x="10" y="328"/>
                        </a:lnTo>
                        <a:lnTo>
                          <a:pt x="6" y="336"/>
                        </a:lnTo>
                        <a:lnTo>
                          <a:pt x="0" y="344"/>
                        </a:lnTo>
                        <a:lnTo>
                          <a:pt x="8" y="358"/>
                        </a:lnTo>
                        <a:lnTo>
                          <a:pt x="30" y="390"/>
                        </a:lnTo>
                        <a:lnTo>
                          <a:pt x="44" y="410"/>
                        </a:lnTo>
                        <a:lnTo>
                          <a:pt x="60" y="430"/>
                        </a:lnTo>
                        <a:lnTo>
                          <a:pt x="76" y="448"/>
                        </a:lnTo>
                        <a:lnTo>
                          <a:pt x="94" y="466"/>
                        </a:lnTo>
                        <a:lnTo>
                          <a:pt x="112" y="478"/>
                        </a:lnTo>
                        <a:lnTo>
                          <a:pt x="122" y="484"/>
                        </a:lnTo>
                        <a:lnTo>
                          <a:pt x="130" y="486"/>
                        </a:lnTo>
                        <a:lnTo>
                          <a:pt x="138" y="488"/>
                        </a:lnTo>
                        <a:lnTo>
                          <a:pt x="146" y="488"/>
                        </a:lnTo>
                        <a:lnTo>
                          <a:pt x="154" y="486"/>
                        </a:lnTo>
                        <a:lnTo>
                          <a:pt x="162" y="480"/>
                        </a:lnTo>
                        <a:lnTo>
                          <a:pt x="168" y="474"/>
                        </a:lnTo>
                        <a:lnTo>
                          <a:pt x="176" y="464"/>
                        </a:lnTo>
                        <a:lnTo>
                          <a:pt x="180" y="452"/>
                        </a:lnTo>
                        <a:lnTo>
                          <a:pt x="186" y="438"/>
                        </a:lnTo>
                        <a:lnTo>
                          <a:pt x="190" y="420"/>
                        </a:lnTo>
                        <a:lnTo>
                          <a:pt x="194" y="398"/>
                        </a:lnTo>
                        <a:lnTo>
                          <a:pt x="196" y="374"/>
                        </a:lnTo>
                        <a:lnTo>
                          <a:pt x="198" y="346"/>
                        </a:lnTo>
                        <a:lnTo>
                          <a:pt x="198" y="342"/>
                        </a:lnTo>
                        <a:lnTo>
                          <a:pt x="200" y="320"/>
                        </a:lnTo>
                        <a:lnTo>
                          <a:pt x="204" y="270"/>
                        </a:lnTo>
                        <a:lnTo>
                          <a:pt x="206" y="242"/>
                        </a:lnTo>
                        <a:lnTo>
                          <a:pt x="208" y="216"/>
                        </a:lnTo>
                        <a:lnTo>
                          <a:pt x="208" y="206"/>
                        </a:lnTo>
                        <a:lnTo>
                          <a:pt x="210" y="196"/>
                        </a:lnTo>
                        <a:lnTo>
                          <a:pt x="218" y="178"/>
                        </a:lnTo>
                        <a:lnTo>
                          <a:pt x="228" y="164"/>
                        </a:lnTo>
                        <a:lnTo>
                          <a:pt x="232" y="160"/>
                        </a:lnTo>
                        <a:lnTo>
                          <a:pt x="38" y="0"/>
                        </a:lnTo>
                        <a:close/>
                      </a:path>
                    </a:pathLst>
                  </a:custGeom>
                  <a:solidFill>
                    <a:srgbClr val="F0AC71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19" name="Freeform 469"/>
                  <p:cNvSpPr>
                    <a:spLocks/>
                  </p:cNvSpPr>
                  <p:nvPr/>
                </p:nvSpPr>
                <p:spPr bwMode="auto">
                  <a:xfrm>
                    <a:off x="1862" y="3368"/>
                    <a:ext cx="312" cy="526"/>
                  </a:xfrm>
                  <a:custGeom>
                    <a:avLst/>
                    <a:gdLst>
                      <a:gd name="T0" fmla="*/ 184 w 312"/>
                      <a:gd name="T1" fmla="*/ 106 h 526"/>
                      <a:gd name="T2" fmla="*/ 184 w 312"/>
                      <a:gd name="T3" fmla="*/ 106 h 526"/>
                      <a:gd name="T4" fmla="*/ 162 w 312"/>
                      <a:gd name="T5" fmla="*/ 94 h 526"/>
                      <a:gd name="T6" fmla="*/ 140 w 312"/>
                      <a:gd name="T7" fmla="*/ 78 h 526"/>
                      <a:gd name="T8" fmla="*/ 120 w 312"/>
                      <a:gd name="T9" fmla="*/ 60 h 526"/>
                      <a:gd name="T10" fmla="*/ 102 w 312"/>
                      <a:gd name="T11" fmla="*/ 42 h 526"/>
                      <a:gd name="T12" fmla="*/ 76 w 312"/>
                      <a:gd name="T13" fmla="*/ 12 h 526"/>
                      <a:gd name="T14" fmla="*/ 66 w 312"/>
                      <a:gd name="T15" fmla="*/ 0 h 526"/>
                      <a:gd name="T16" fmla="*/ 30 w 312"/>
                      <a:gd name="T17" fmla="*/ 34 h 526"/>
                      <a:gd name="T18" fmla="*/ 0 w 312"/>
                      <a:gd name="T19" fmla="*/ 64 h 526"/>
                      <a:gd name="T20" fmla="*/ 0 w 312"/>
                      <a:gd name="T21" fmla="*/ 64 h 526"/>
                      <a:gd name="T22" fmla="*/ 16 w 312"/>
                      <a:gd name="T23" fmla="*/ 84 h 526"/>
                      <a:gd name="T24" fmla="*/ 32 w 312"/>
                      <a:gd name="T25" fmla="*/ 108 h 526"/>
                      <a:gd name="T26" fmla="*/ 50 w 312"/>
                      <a:gd name="T27" fmla="*/ 138 h 526"/>
                      <a:gd name="T28" fmla="*/ 68 w 312"/>
                      <a:gd name="T29" fmla="*/ 172 h 526"/>
                      <a:gd name="T30" fmla="*/ 106 w 312"/>
                      <a:gd name="T31" fmla="*/ 248 h 526"/>
                      <a:gd name="T32" fmla="*/ 142 w 312"/>
                      <a:gd name="T33" fmla="*/ 326 h 526"/>
                      <a:gd name="T34" fmla="*/ 174 w 312"/>
                      <a:gd name="T35" fmla="*/ 402 h 526"/>
                      <a:gd name="T36" fmla="*/ 200 w 312"/>
                      <a:gd name="T37" fmla="*/ 466 h 526"/>
                      <a:gd name="T38" fmla="*/ 224 w 312"/>
                      <a:gd name="T39" fmla="*/ 526 h 526"/>
                      <a:gd name="T40" fmla="*/ 224 w 312"/>
                      <a:gd name="T41" fmla="*/ 526 h 526"/>
                      <a:gd name="T42" fmla="*/ 234 w 312"/>
                      <a:gd name="T43" fmla="*/ 500 h 526"/>
                      <a:gd name="T44" fmla="*/ 242 w 312"/>
                      <a:gd name="T45" fmla="*/ 470 h 526"/>
                      <a:gd name="T46" fmla="*/ 260 w 312"/>
                      <a:gd name="T47" fmla="*/ 406 h 526"/>
                      <a:gd name="T48" fmla="*/ 274 w 312"/>
                      <a:gd name="T49" fmla="*/ 336 h 526"/>
                      <a:gd name="T50" fmla="*/ 288 w 312"/>
                      <a:gd name="T51" fmla="*/ 270 h 526"/>
                      <a:gd name="T52" fmla="*/ 306 w 312"/>
                      <a:gd name="T53" fmla="*/ 160 h 526"/>
                      <a:gd name="T54" fmla="*/ 312 w 312"/>
                      <a:gd name="T55" fmla="*/ 116 h 526"/>
                      <a:gd name="T56" fmla="*/ 296 w 312"/>
                      <a:gd name="T57" fmla="*/ 98 h 526"/>
                      <a:gd name="T58" fmla="*/ 264 w 312"/>
                      <a:gd name="T59" fmla="*/ 54 h 526"/>
                      <a:gd name="T60" fmla="*/ 264 w 312"/>
                      <a:gd name="T61" fmla="*/ 54 h 526"/>
                      <a:gd name="T62" fmla="*/ 252 w 312"/>
                      <a:gd name="T63" fmla="*/ 74 h 526"/>
                      <a:gd name="T64" fmla="*/ 240 w 312"/>
                      <a:gd name="T65" fmla="*/ 88 h 526"/>
                      <a:gd name="T66" fmla="*/ 230 w 312"/>
                      <a:gd name="T67" fmla="*/ 100 h 526"/>
                      <a:gd name="T68" fmla="*/ 220 w 312"/>
                      <a:gd name="T69" fmla="*/ 106 h 526"/>
                      <a:gd name="T70" fmla="*/ 200 w 312"/>
                      <a:gd name="T71" fmla="*/ 248 h 526"/>
                      <a:gd name="T72" fmla="*/ 184 w 312"/>
                      <a:gd name="T73" fmla="*/ 106 h 52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312"/>
                      <a:gd name="T112" fmla="*/ 0 h 526"/>
                      <a:gd name="T113" fmla="*/ 312 w 312"/>
                      <a:gd name="T114" fmla="*/ 526 h 526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312" h="526">
                        <a:moveTo>
                          <a:pt x="184" y="106"/>
                        </a:moveTo>
                        <a:lnTo>
                          <a:pt x="184" y="106"/>
                        </a:lnTo>
                        <a:lnTo>
                          <a:pt x="162" y="94"/>
                        </a:lnTo>
                        <a:lnTo>
                          <a:pt x="140" y="78"/>
                        </a:lnTo>
                        <a:lnTo>
                          <a:pt x="120" y="60"/>
                        </a:lnTo>
                        <a:lnTo>
                          <a:pt x="102" y="42"/>
                        </a:lnTo>
                        <a:lnTo>
                          <a:pt x="76" y="12"/>
                        </a:lnTo>
                        <a:lnTo>
                          <a:pt x="66" y="0"/>
                        </a:lnTo>
                        <a:lnTo>
                          <a:pt x="30" y="34"/>
                        </a:lnTo>
                        <a:lnTo>
                          <a:pt x="0" y="64"/>
                        </a:lnTo>
                        <a:lnTo>
                          <a:pt x="16" y="84"/>
                        </a:lnTo>
                        <a:lnTo>
                          <a:pt x="32" y="108"/>
                        </a:lnTo>
                        <a:lnTo>
                          <a:pt x="50" y="138"/>
                        </a:lnTo>
                        <a:lnTo>
                          <a:pt x="68" y="172"/>
                        </a:lnTo>
                        <a:lnTo>
                          <a:pt x="106" y="248"/>
                        </a:lnTo>
                        <a:lnTo>
                          <a:pt x="142" y="326"/>
                        </a:lnTo>
                        <a:lnTo>
                          <a:pt x="174" y="402"/>
                        </a:lnTo>
                        <a:lnTo>
                          <a:pt x="200" y="466"/>
                        </a:lnTo>
                        <a:lnTo>
                          <a:pt x="224" y="526"/>
                        </a:lnTo>
                        <a:lnTo>
                          <a:pt x="234" y="500"/>
                        </a:lnTo>
                        <a:lnTo>
                          <a:pt x="242" y="470"/>
                        </a:lnTo>
                        <a:lnTo>
                          <a:pt x="260" y="406"/>
                        </a:lnTo>
                        <a:lnTo>
                          <a:pt x="274" y="336"/>
                        </a:lnTo>
                        <a:lnTo>
                          <a:pt x="288" y="270"/>
                        </a:lnTo>
                        <a:lnTo>
                          <a:pt x="306" y="160"/>
                        </a:lnTo>
                        <a:lnTo>
                          <a:pt x="312" y="116"/>
                        </a:lnTo>
                        <a:lnTo>
                          <a:pt x="296" y="98"/>
                        </a:lnTo>
                        <a:lnTo>
                          <a:pt x="264" y="54"/>
                        </a:lnTo>
                        <a:lnTo>
                          <a:pt x="252" y="74"/>
                        </a:lnTo>
                        <a:lnTo>
                          <a:pt x="240" y="88"/>
                        </a:lnTo>
                        <a:lnTo>
                          <a:pt x="230" y="100"/>
                        </a:lnTo>
                        <a:lnTo>
                          <a:pt x="220" y="106"/>
                        </a:lnTo>
                        <a:lnTo>
                          <a:pt x="200" y="248"/>
                        </a:lnTo>
                        <a:lnTo>
                          <a:pt x="184" y="106"/>
                        </a:lnTo>
                        <a:close/>
                      </a:path>
                    </a:pathLst>
                  </a:custGeom>
                  <a:solidFill>
                    <a:srgbClr val="3A457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20" name="Freeform 470"/>
                  <p:cNvSpPr>
                    <a:spLocks/>
                  </p:cNvSpPr>
                  <p:nvPr/>
                </p:nvSpPr>
                <p:spPr bwMode="auto">
                  <a:xfrm>
                    <a:off x="1932" y="3024"/>
                    <a:ext cx="282" cy="232"/>
                  </a:xfrm>
                  <a:custGeom>
                    <a:avLst/>
                    <a:gdLst>
                      <a:gd name="T0" fmla="*/ 16 w 282"/>
                      <a:gd name="T1" fmla="*/ 232 h 232"/>
                      <a:gd name="T2" fmla="*/ 10 w 282"/>
                      <a:gd name="T3" fmla="*/ 174 h 232"/>
                      <a:gd name="T4" fmla="*/ 2 w 282"/>
                      <a:gd name="T5" fmla="*/ 132 h 232"/>
                      <a:gd name="T6" fmla="*/ 0 w 282"/>
                      <a:gd name="T7" fmla="*/ 110 h 232"/>
                      <a:gd name="T8" fmla="*/ 4 w 282"/>
                      <a:gd name="T9" fmla="*/ 90 h 232"/>
                      <a:gd name="T10" fmla="*/ 24 w 282"/>
                      <a:gd name="T11" fmla="*/ 52 h 232"/>
                      <a:gd name="T12" fmla="*/ 54 w 282"/>
                      <a:gd name="T13" fmla="*/ 22 h 232"/>
                      <a:gd name="T14" fmla="*/ 92 w 282"/>
                      <a:gd name="T15" fmla="*/ 4 h 232"/>
                      <a:gd name="T16" fmla="*/ 114 w 282"/>
                      <a:gd name="T17" fmla="*/ 0 h 232"/>
                      <a:gd name="T18" fmla="*/ 164 w 282"/>
                      <a:gd name="T19" fmla="*/ 0 h 232"/>
                      <a:gd name="T20" fmla="*/ 212 w 282"/>
                      <a:gd name="T21" fmla="*/ 6 h 232"/>
                      <a:gd name="T22" fmla="*/ 244 w 282"/>
                      <a:gd name="T23" fmla="*/ 18 h 232"/>
                      <a:gd name="T24" fmla="*/ 270 w 282"/>
                      <a:gd name="T25" fmla="*/ 36 h 232"/>
                      <a:gd name="T26" fmla="*/ 276 w 282"/>
                      <a:gd name="T27" fmla="*/ 62 h 232"/>
                      <a:gd name="T28" fmla="*/ 270 w 282"/>
                      <a:gd name="T29" fmla="*/ 62 h 232"/>
                      <a:gd name="T30" fmla="*/ 260 w 282"/>
                      <a:gd name="T31" fmla="*/ 66 h 232"/>
                      <a:gd name="T32" fmla="*/ 252 w 282"/>
                      <a:gd name="T33" fmla="*/ 60 h 232"/>
                      <a:gd name="T34" fmla="*/ 226 w 282"/>
                      <a:gd name="T35" fmla="*/ 50 h 232"/>
                      <a:gd name="T36" fmla="*/ 182 w 282"/>
                      <a:gd name="T37" fmla="*/ 40 h 232"/>
                      <a:gd name="T38" fmla="*/ 120 w 282"/>
                      <a:gd name="T39" fmla="*/ 40 h 232"/>
                      <a:gd name="T40" fmla="*/ 108 w 282"/>
                      <a:gd name="T41" fmla="*/ 42 h 232"/>
                      <a:gd name="T42" fmla="*/ 92 w 282"/>
                      <a:gd name="T43" fmla="*/ 50 h 232"/>
                      <a:gd name="T44" fmla="*/ 84 w 282"/>
                      <a:gd name="T45" fmla="*/ 62 h 232"/>
                      <a:gd name="T46" fmla="*/ 84 w 282"/>
                      <a:gd name="T47" fmla="*/ 84 h 232"/>
                      <a:gd name="T48" fmla="*/ 92 w 282"/>
                      <a:gd name="T49" fmla="*/ 110 h 232"/>
                      <a:gd name="T50" fmla="*/ 98 w 282"/>
                      <a:gd name="T51" fmla="*/ 122 h 232"/>
                      <a:gd name="T52" fmla="*/ 88 w 282"/>
                      <a:gd name="T53" fmla="*/ 144 h 232"/>
                      <a:gd name="T54" fmla="*/ 84 w 282"/>
                      <a:gd name="T55" fmla="*/ 172 h 232"/>
                      <a:gd name="T56" fmla="*/ 88 w 282"/>
                      <a:gd name="T57" fmla="*/ 208 h 232"/>
                      <a:gd name="T58" fmla="*/ 62 w 282"/>
                      <a:gd name="T59" fmla="*/ 202 h 232"/>
                      <a:gd name="T60" fmla="*/ 50 w 282"/>
                      <a:gd name="T61" fmla="*/ 194 h 232"/>
                      <a:gd name="T62" fmla="*/ 40 w 282"/>
                      <a:gd name="T63" fmla="*/ 190 h 232"/>
                      <a:gd name="T64" fmla="*/ 34 w 282"/>
                      <a:gd name="T65" fmla="*/ 196 h 232"/>
                      <a:gd name="T66" fmla="*/ 16 w 282"/>
                      <a:gd name="T67" fmla="*/ 232 h 232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282"/>
                      <a:gd name="T103" fmla="*/ 0 h 232"/>
                      <a:gd name="T104" fmla="*/ 282 w 282"/>
                      <a:gd name="T105" fmla="*/ 232 h 232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282" h="232">
                        <a:moveTo>
                          <a:pt x="16" y="232"/>
                        </a:moveTo>
                        <a:lnTo>
                          <a:pt x="16" y="232"/>
                        </a:lnTo>
                        <a:lnTo>
                          <a:pt x="14" y="206"/>
                        </a:lnTo>
                        <a:lnTo>
                          <a:pt x="10" y="174"/>
                        </a:lnTo>
                        <a:lnTo>
                          <a:pt x="2" y="132"/>
                        </a:lnTo>
                        <a:lnTo>
                          <a:pt x="0" y="120"/>
                        </a:lnTo>
                        <a:lnTo>
                          <a:pt x="0" y="110"/>
                        </a:lnTo>
                        <a:lnTo>
                          <a:pt x="2" y="100"/>
                        </a:lnTo>
                        <a:lnTo>
                          <a:pt x="4" y="90"/>
                        </a:lnTo>
                        <a:lnTo>
                          <a:pt x="12" y="70"/>
                        </a:lnTo>
                        <a:lnTo>
                          <a:pt x="24" y="52"/>
                        </a:lnTo>
                        <a:lnTo>
                          <a:pt x="38" y="36"/>
                        </a:lnTo>
                        <a:lnTo>
                          <a:pt x="54" y="22"/>
                        </a:lnTo>
                        <a:lnTo>
                          <a:pt x="72" y="12"/>
                        </a:lnTo>
                        <a:lnTo>
                          <a:pt x="92" y="4"/>
                        </a:lnTo>
                        <a:lnTo>
                          <a:pt x="114" y="0"/>
                        </a:lnTo>
                        <a:lnTo>
                          <a:pt x="136" y="0"/>
                        </a:lnTo>
                        <a:lnTo>
                          <a:pt x="164" y="0"/>
                        </a:lnTo>
                        <a:lnTo>
                          <a:pt x="196" y="4"/>
                        </a:lnTo>
                        <a:lnTo>
                          <a:pt x="212" y="6"/>
                        </a:lnTo>
                        <a:lnTo>
                          <a:pt x="228" y="12"/>
                        </a:lnTo>
                        <a:lnTo>
                          <a:pt x="244" y="18"/>
                        </a:lnTo>
                        <a:lnTo>
                          <a:pt x="258" y="26"/>
                        </a:lnTo>
                        <a:lnTo>
                          <a:pt x="270" y="36"/>
                        </a:lnTo>
                        <a:lnTo>
                          <a:pt x="282" y="50"/>
                        </a:lnTo>
                        <a:lnTo>
                          <a:pt x="276" y="62"/>
                        </a:lnTo>
                        <a:lnTo>
                          <a:pt x="270" y="62"/>
                        </a:lnTo>
                        <a:lnTo>
                          <a:pt x="264" y="62"/>
                        </a:lnTo>
                        <a:lnTo>
                          <a:pt x="260" y="66"/>
                        </a:lnTo>
                        <a:lnTo>
                          <a:pt x="252" y="60"/>
                        </a:lnTo>
                        <a:lnTo>
                          <a:pt x="242" y="56"/>
                        </a:lnTo>
                        <a:lnTo>
                          <a:pt x="226" y="50"/>
                        </a:lnTo>
                        <a:lnTo>
                          <a:pt x="206" y="44"/>
                        </a:lnTo>
                        <a:lnTo>
                          <a:pt x="182" y="40"/>
                        </a:lnTo>
                        <a:lnTo>
                          <a:pt x="154" y="40"/>
                        </a:lnTo>
                        <a:lnTo>
                          <a:pt x="120" y="40"/>
                        </a:lnTo>
                        <a:lnTo>
                          <a:pt x="108" y="42"/>
                        </a:lnTo>
                        <a:lnTo>
                          <a:pt x="100" y="46"/>
                        </a:lnTo>
                        <a:lnTo>
                          <a:pt x="92" y="50"/>
                        </a:lnTo>
                        <a:lnTo>
                          <a:pt x="88" y="56"/>
                        </a:lnTo>
                        <a:lnTo>
                          <a:pt x="84" y="62"/>
                        </a:lnTo>
                        <a:lnTo>
                          <a:pt x="82" y="68"/>
                        </a:lnTo>
                        <a:lnTo>
                          <a:pt x="84" y="84"/>
                        </a:lnTo>
                        <a:lnTo>
                          <a:pt x="86" y="98"/>
                        </a:lnTo>
                        <a:lnTo>
                          <a:pt x="92" y="110"/>
                        </a:lnTo>
                        <a:lnTo>
                          <a:pt x="98" y="122"/>
                        </a:lnTo>
                        <a:lnTo>
                          <a:pt x="94" y="128"/>
                        </a:lnTo>
                        <a:lnTo>
                          <a:pt x="88" y="144"/>
                        </a:lnTo>
                        <a:lnTo>
                          <a:pt x="84" y="156"/>
                        </a:lnTo>
                        <a:lnTo>
                          <a:pt x="84" y="172"/>
                        </a:lnTo>
                        <a:lnTo>
                          <a:pt x="84" y="188"/>
                        </a:lnTo>
                        <a:lnTo>
                          <a:pt x="88" y="208"/>
                        </a:lnTo>
                        <a:lnTo>
                          <a:pt x="62" y="202"/>
                        </a:lnTo>
                        <a:lnTo>
                          <a:pt x="58" y="198"/>
                        </a:lnTo>
                        <a:lnTo>
                          <a:pt x="50" y="194"/>
                        </a:lnTo>
                        <a:lnTo>
                          <a:pt x="46" y="192"/>
                        </a:lnTo>
                        <a:lnTo>
                          <a:pt x="40" y="190"/>
                        </a:lnTo>
                        <a:lnTo>
                          <a:pt x="36" y="192"/>
                        </a:lnTo>
                        <a:lnTo>
                          <a:pt x="34" y="196"/>
                        </a:lnTo>
                        <a:lnTo>
                          <a:pt x="16" y="232"/>
                        </a:lnTo>
                        <a:close/>
                      </a:path>
                    </a:pathLst>
                  </a:custGeom>
                  <a:solidFill>
                    <a:srgbClr val="3D291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21" name="Freeform 471"/>
                  <p:cNvSpPr>
                    <a:spLocks/>
                  </p:cNvSpPr>
                  <p:nvPr/>
                </p:nvSpPr>
                <p:spPr bwMode="auto">
                  <a:xfrm>
                    <a:off x="1932" y="3024"/>
                    <a:ext cx="282" cy="232"/>
                  </a:xfrm>
                  <a:custGeom>
                    <a:avLst/>
                    <a:gdLst>
                      <a:gd name="T0" fmla="*/ 16 w 282"/>
                      <a:gd name="T1" fmla="*/ 232 h 232"/>
                      <a:gd name="T2" fmla="*/ 10 w 282"/>
                      <a:gd name="T3" fmla="*/ 174 h 232"/>
                      <a:gd name="T4" fmla="*/ 2 w 282"/>
                      <a:gd name="T5" fmla="*/ 132 h 232"/>
                      <a:gd name="T6" fmla="*/ 0 w 282"/>
                      <a:gd name="T7" fmla="*/ 110 h 232"/>
                      <a:gd name="T8" fmla="*/ 4 w 282"/>
                      <a:gd name="T9" fmla="*/ 90 h 232"/>
                      <a:gd name="T10" fmla="*/ 24 w 282"/>
                      <a:gd name="T11" fmla="*/ 52 h 232"/>
                      <a:gd name="T12" fmla="*/ 54 w 282"/>
                      <a:gd name="T13" fmla="*/ 22 h 232"/>
                      <a:gd name="T14" fmla="*/ 92 w 282"/>
                      <a:gd name="T15" fmla="*/ 4 h 232"/>
                      <a:gd name="T16" fmla="*/ 114 w 282"/>
                      <a:gd name="T17" fmla="*/ 0 h 232"/>
                      <a:gd name="T18" fmla="*/ 164 w 282"/>
                      <a:gd name="T19" fmla="*/ 0 h 232"/>
                      <a:gd name="T20" fmla="*/ 212 w 282"/>
                      <a:gd name="T21" fmla="*/ 6 h 232"/>
                      <a:gd name="T22" fmla="*/ 244 w 282"/>
                      <a:gd name="T23" fmla="*/ 18 h 232"/>
                      <a:gd name="T24" fmla="*/ 270 w 282"/>
                      <a:gd name="T25" fmla="*/ 36 h 232"/>
                      <a:gd name="T26" fmla="*/ 276 w 282"/>
                      <a:gd name="T27" fmla="*/ 62 h 232"/>
                      <a:gd name="T28" fmla="*/ 270 w 282"/>
                      <a:gd name="T29" fmla="*/ 62 h 232"/>
                      <a:gd name="T30" fmla="*/ 260 w 282"/>
                      <a:gd name="T31" fmla="*/ 66 h 232"/>
                      <a:gd name="T32" fmla="*/ 252 w 282"/>
                      <a:gd name="T33" fmla="*/ 60 h 232"/>
                      <a:gd name="T34" fmla="*/ 226 w 282"/>
                      <a:gd name="T35" fmla="*/ 50 h 232"/>
                      <a:gd name="T36" fmla="*/ 182 w 282"/>
                      <a:gd name="T37" fmla="*/ 40 h 232"/>
                      <a:gd name="T38" fmla="*/ 120 w 282"/>
                      <a:gd name="T39" fmla="*/ 40 h 232"/>
                      <a:gd name="T40" fmla="*/ 108 w 282"/>
                      <a:gd name="T41" fmla="*/ 42 h 232"/>
                      <a:gd name="T42" fmla="*/ 92 w 282"/>
                      <a:gd name="T43" fmla="*/ 50 h 232"/>
                      <a:gd name="T44" fmla="*/ 84 w 282"/>
                      <a:gd name="T45" fmla="*/ 62 h 232"/>
                      <a:gd name="T46" fmla="*/ 84 w 282"/>
                      <a:gd name="T47" fmla="*/ 84 h 232"/>
                      <a:gd name="T48" fmla="*/ 92 w 282"/>
                      <a:gd name="T49" fmla="*/ 110 h 232"/>
                      <a:gd name="T50" fmla="*/ 98 w 282"/>
                      <a:gd name="T51" fmla="*/ 122 h 232"/>
                      <a:gd name="T52" fmla="*/ 88 w 282"/>
                      <a:gd name="T53" fmla="*/ 144 h 232"/>
                      <a:gd name="T54" fmla="*/ 84 w 282"/>
                      <a:gd name="T55" fmla="*/ 172 h 232"/>
                      <a:gd name="T56" fmla="*/ 88 w 282"/>
                      <a:gd name="T57" fmla="*/ 208 h 232"/>
                      <a:gd name="T58" fmla="*/ 62 w 282"/>
                      <a:gd name="T59" fmla="*/ 202 h 232"/>
                      <a:gd name="T60" fmla="*/ 50 w 282"/>
                      <a:gd name="T61" fmla="*/ 194 h 232"/>
                      <a:gd name="T62" fmla="*/ 40 w 282"/>
                      <a:gd name="T63" fmla="*/ 190 h 232"/>
                      <a:gd name="T64" fmla="*/ 34 w 282"/>
                      <a:gd name="T65" fmla="*/ 196 h 232"/>
                      <a:gd name="T66" fmla="*/ 16 w 282"/>
                      <a:gd name="T67" fmla="*/ 232 h 232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282"/>
                      <a:gd name="T103" fmla="*/ 0 h 232"/>
                      <a:gd name="T104" fmla="*/ 282 w 282"/>
                      <a:gd name="T105" fmla="*/ 232 h 232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282" h="232">
                        <a:moveTo>
                          <a:pt x="16" y="232"/>
                        </a:moveTo>
                        <a:lnTo>
                          <a:pt x="16" y="232"/>
                        </a:lnTo>
                        <a:lnTo>
                          <a:pt x="14" y="206"/>
                        </a:lnTo>
                        <a:lnTo>
                          <a:pt x="10" y="174"/>
                        </a:lnTo>
                        <a:lnTo>
                          <a:pt x="2" y="132"/>
                        </a:lnTo>
                        <a:lnTo>
                          <a:pt x="0" y="120"/>
                        </a:lnTo>
                        <a:lnTo>
                          <a:pt x="0" y="110"/>
                        </a:lnTo>
                        <a:lnTo>
                          <a:pt x="2" y="100"/>
                        </a:lnTo>
                        <a:lnTo>
                          <a:pt x="4" y="90"/>
                        </a:lnTo>
                        <a:lnTo>
                          <a:pt x="12" y="70"/>
                        </a:lnTo>
                        <a:lnTo>
                          <a:pt x="24" y="52"/>
                        </a:lnTo>
                        <a:lnTo>
                          <a:pt x="38" y="36"/>
                        </a:lnTo>
                        <a:lnTo>
                          <a:pt x="54" y="22"/>
                        </a:lnTo>
                        <a:lnTo>
                          <a:pt x="72" y="12"/>
                        </a:lnTo>
                        <a:lnTo>
                          <a:pt x="92" y="4"/>
                        </a:lnTo>
                        <a:lnTo>
                          <a:pt x="114" y="0"/>
                        </a:lnTo>
                        <a:lnTo>
                          <a:pt x="136" y="0"/>
                        </a:lnTo>
                        <a:lnTo>
                          <a:pt x="164" y="0"/>
                        </a:lnTo>
                        <a:lnTo>
                          <a:pt x="196" y="4"/>
                        </a:lnTo>
                        <a:lnTo>
                          <a:pt x="212" y="6"/>
                        </a:lnTo>
                        <a:lnTo>
                          <a:pt x="228" y="12"/>
                        </a:lnTo>
                        <a:lnTo>
                          <a:pt x="244" y="18"/>
                        </a:lnTo>
                        <a:lnTo>
                          <a:pt x="258" y="26"/>
                        </a:lnTo>
                        <a:lnTo>
                          <a:pt x="270" y="36"/>
                        </a:lnTo>
                        <a:lnTo>
                          <a:pt x="282" y="50"/>
                        </a:lnTo>
                        <a:lnTo>
                          <a:pt x="276" y="62"/>
                        </a:lnTo>
                        <a:lnTo>
                          <a:pt x="270" y="62"/>
                        </a:lnTo>
                        <a:lnTo>
                          <a:pt x="264" y="62"/>
                        </a:lnTo>
                        <a:lnTo>
                          <a:pt x="260" y="66"/>
                        </a:lnTo>
                        <a:lnTo>
                          <a:pt x="252" y="60"/>
                        </a:lnTo>
                        <a:lnTo>
                          <a:pt x="242" y="56"/>
                        </a:lnTo>
                        <a:lnTo>
                          <a:pt x="226" y="50"/>
                        </a:lnTo>
                        <a:lnTo>
                          <a:pt x="206" y="44"/>
                        </a:lnTo>
                        <a:lnTo>
                          <a:pt x="182" y="40"/>
                        </a:lnTo>
                        <a:lnTo>
                          <a:pt x="154" y="40"/>
                        </a:lnTo>
                        <a:lnTo>
                          <a:pt x="120" y="40"/>
                        </a:lnTo>
                        <a:lnTo>
                          <a:pt x="108" y="42"/>
                        </a:lnTo>
                        <a:lnTo>
                          <a:pt x="100" y="46"/>
                        </a:lnTo>
                        <a:lnTo>
                          <a:pt x="92" y="50"/>
                        </a:lnTo>
                        <a:lnTo>
                          <a:pt x="88" y="56"/>
                        </a:lnTo>
                        <a:lnTo>
                          <a:pt x="84" y="62"/>
                        </a:lnTo>
                        <a:lnTo>
                          <a:pt x="82" y="68"/>
                        </a:lnTo>
                        <a:lnTo>
                          <a:pt x="84" y="84"/>
                        </a:lnTo>
                        <a:lnTo>
                          <a:pt x="86" y="98"/>
                        </a:lnTo>
                        <a:lnTo>
                          <a:pt x="92" y="110"/>
                        </a:lnTo>
                        <a:lnTo>
                          <a:pt x="98" y="122"/>
                        </a:lnTo>
                        <a:lnTo>
                          <a:pt x="94" y="128"/>
                        </a:lnTo>
                        <a:lnTo>
                          <a:pt x="88" y="144"/>
                        </a:lnTo>
                        <a:lnTo>
                          <a:pt x="84" y="156"/>
                        </a:lnTo>
                        <a:lnTo>
                          <a:pt x="84" y="172"/>
                        </a:lnTo>
                        <a:lnTo>
                          <a:pt x="84" y="188"/>
                        </a:lnTo>
                        <a:lnTo>
                          <a:pt x="88" y="208"/>
                        </a:lnTo>
                        <a:lnTo>
                          <a:pt x="62" y="202"/>
                        </a:lnTo>
                        <a:lnTo>
                          <a:pt x="58" y="198"/>
                        </a:lnTo>
                        <a:lnTo>
                          <a:pt x="50" y="194"/>
                        </a:lnTo>
                        <a:lnTo>
                          <a:pt x="46" y="192"/>
                        </a:lnTo>
                        <a:lnTo>
                          <a:pt x="40" y="190"/>
                        </a:lnTo>
                        <a:lnTo>
                          <a:pt x="36" y="192"/>
                        </a:lnTo>
                        <a:lnTo>
                          <a:pt x="34" y="196"/>
                        </a:lnTo>
                        <a:lnTo>
                          <a:pt x="16" y="232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22" name="Freeform 472"/>
                  <p:cNvSpPr>
                    <a:spLocks/>
                  </p:cNvSpPr>
                  <p:nvPr/>
                </p:nvSpPr>
                <p:spPr bwMode="auto">
                  <a:xfrm>
                    <a:off x="2056" y="3174"/>
                    <a:ext cx="98" cy="26"/>
                  </a:xfrm>
                  <a:custGeom>
                    <a:avLst/>
                    <a:gdLst>
                      <a:gd name="T0" fmla="*/ 0 w 98"/>
                      <a:gd name="T1" fmla="*/ 26 h 26"/>
                      <a:gd name="T2" fmla="*/ 0 w 98"/>
                      <a:gd name="T3" fmla="*/ 26 h 26"/>
                      <a:gd name="T4" fmla="*/ 16 w 98"/>
                      <a:gd name="T5" fmla="*/ 22 h 26"/>
                      <a:gd name="T6" fmla="*/ 30 w 98"/>
                      <a:gd name="T7" fmla="*/ 18 h 26"/>
                      <a:gd name="T8" fmla="*/ 46 w 98"/>
                      <a:gd name="T9" fmla="*/ 14 h 26"/>
                      <a:gd name="T10" fmla="*/ 46 w 98"/>
                      <a:gd name="T11" fmla="*/ 14 h 26"/>
                      <a:gd name="T12" fmla="*/ 62 w 98"/>
                      <a:gd name="T13" fmla="*/ 16 h 26"/>
                      <a:gd name="T14" fmla="*/ 78 w 98"/>
                      <a:gd name="T15" fmla="*/ 20 h 26"/>
                      <a:gd name="T16" fmla="*/ 96 w 98"/>
                      <a:gd name="T17" fmla="*/ 26 h 26"/>
                      <a:gd name="T18" fmla="*/ 96 w 98"/>
                      <a:gd name="T19" fmla="*/ 26 h 26"/>
                      <a:gd name="T20" fmla="*/ 98 w 98"/>
                      <a:gd name="T21" fmla="*/ 24 h 26"/>
                      <a:gd name="T22" fmla="*/ 98 w 98"/>
                      <a:gd name="T23" fmla="*/ 20 h 26"/>
                      <a:gd name="T24" fmla="*/ 96 w 98"/>
                      <a:gd name="T25" fmla="*/ 14 h 26"/>
                      <a:gd name="T26" fmla="*/ 86 w 98"/>
                      <a:gd name="T27" fmla="*/ 6 h 26"/>
                      <a:gd name="T28" fmla="*/ 86 w 98"/>
                      <a:gd name="T29" fmla="*/ 6 h 26"/>
                      <a:gd name="T30" fmla="*/ 78 w 98"/>
                      <a:gd name="T31" fmla="*/ 4 h 26"/>
                      <a:gd name="T32" fmla="*/ 68 w 98"/>
                      <a:gd name="T33" fmla="*/ 2 h 26"/>
                      <a:gd name="T34" fmla="*/ 56 w 98"/>
                      <a:gd name="T35" fmla="*/ 0 h 26"/>
                      <a:gd name="T36" fmla="*/ 42 w 98"/>
                      <a:gd name="T37" fmla="*/ 2 h 26"/>
                      <a:gd name="T38" fmla="*/ 28 w 98"/>
                      <a:gd name="T39" fmla="*/ 4 h 26"/>
                      <a:gd name="T40" fmla="*/ 16 w 98"/>
                      <a:gd name="T41" fmla="*/ 8 h 26"/>
                      <a:gd name="T42" fmla="*/ 6 w 98"/>
                      <a:gd name="T43" fmla="*/ 16 h 26"/>
                      <a:gd name="T44" fmla="*/ 2 w 98"/>
                      <a:gd name="T45" fmla="*/ 20 h 26"/>
                      <a:gd name="T46" fmla="*/ 0 w 98"/>
                      <a:gd name="T47" fmla="*/ 26 h 2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98"/>
                      <a:gd name="T73" fmla="*/ 0 h 26"/>
                      <a:gd name="T74" fmla="*/ 98 w 98"/>
                      <a:gd name="T75" fmla="*/ 26 h 2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98" h="26">
                        <a:moveTo>
                          <a:pt x="0" y="26"/>
                        </a:moveTo>
                        <a:lnTo>
                          <a:pt x="0" y="26"/>
                        </a:lnTo>
                        <a:lnTo>
                          <a:pt x="16" y="22"/>
                        </a:lnTo>
                        <a:lnTo>
                          <a:pt x="30" y="18"/>
                        </a:lnTo>
                        <a:lnTo>
                          <a:pt x="46" y="14"/>
                        </a:lnTo>
                        <a:lnTo>
                          <a:pt x="62" y="16"/>
                        </a:lnTo>
                        <a:lnTo>
                          <a:pt x="78" y="20"/>
                        </a:lnTo>
                        <a:lnTo>
                          <a:pt x="96" y="26"/>
                        </a:lnTo>
                        <a:lnTo>
                          <a:pt x="98" y="24"/>
                        </a:lnTo>
                        <a:lnTo>
                          <a:pt x="98" y="20"/>
                        </a:lnTo>
                        <a:lnTo>
                          <a:pt x="96" y="14"/>
                        </a:lnTo>
                        <a:lnTo>
                          <a:pt x="86" y="6"/>
                        </a:lnTo>
                        <a:lnTo>
                          <a:pt x="78" y="4"/>
                        </a:lnTo>
                        <a:lnTo>
                          <a:pt x="68" y="2"/>
                        </a:lnTo>
                        <a:lnTo>
                          <a:pt x="56" y="0"/>
                        </a:lnTo>
                        <a:lnTo>
                          <a:pt x="42" y="2"/>
                        </a:lnTo>
                        <a:lnTo>
                          <a:pt x="28" y="4"/>
                        </a:lnTo>
                        <a:lnTo>
                          <a:pt x="16" y="8"/>
                        </a:lnTo>
                        <a:lnTo>
                          <a:pt x="6" y="16"/>
                        </a:lnTo>
                        <a:lnTo>
                          <a:pt x="2" y="20"/>
                        </a:lnTo>
                        <a:lnTo>
                          <a:pt x="0" y="26"/>
                        </a:lnTo>
                        <a:close/>
                      </a:path>
                    </a:pathLst>
                  </a:custGeom>
                  <a:solidFill>
                    <a:srgbClr val="3D291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23" name="Freeform 473"/>
                  <p:cNvSpPr>
                    <a:spLocks/>
                  </p:cNvSpPr>
                  <p:nvPr/>
                </p:nvSpPr>
                <p:spPr bwMode="auto">
                  <a:xfrm>
                    <a:off x="2056" y="3174"/>
                    <a:ext cx="98" cy="26"/>
                  </a:xfrm>
                  <a:custGeom>
                    <a:avLst/>
                    <a:gdLst>
                      <a:gd name="T0" fmla="*/ 0 w 98"/>
                      <a:gd name="T1" fmla="*/ 26 h 26"/>
                      <a:gd name="T2" fmla="*/ 0 w 98"/>
                      <a:gd name="T3" fmla="*/ 26 h 26"/>
                      <a:gd name="T4" fmla="*/ 16 w 98"/>
                      <a:gd name="T5" fmla="*/ 22 h 26"/>
                      <a:gd name="T6" fmla="*/ 30 w 98"/>
                      <a:gd name="T7" fmla="*/ 18 h 26"/>
                      <a:gd name="T8" fmla="*/ 46 w 98"/>
                      <a:gd name="T9" fmla="*/ 14 h 26"/>
                      <a:gd name="T10" fmla="*/ 46 w 98"/>
                      <a:gd name="T11" fmla="*/ 14 h 26"/>
                      <a:gd name="T12" fmla="*/ 62 w 98"/>
                      <a:gd name="T13" fmla="*/ 16 h 26"/>
                      <a:gd name="T14" fmla="*/ 78 w 98"/>
                      <a:gd name="T15" fmla="*/ 20 h 26"/>
                      <a:gd name="T16" fmla="*/ 96 w 98"/>
                      <a:gd name="T17" fmla="*/ 26 h 26"/>
                      <a:gd name="T18" fmla="*/ 96 w 98"/>
                      <a:gd name="T19" fmla="*/ 26 h 26"/>
                      <a:gd name="T20" fmla="*/ 98 w 98"/>
                      <a:gd name="T21" fmla="*/ 24 h 26"/>
                      <a:gd name="T22" fmla="*/ 98 w 98"/>
                      <a:gd name="T23" fmla="*/ 20 h 26"/>
                      <a:gd name="T24" fmla="*/ 96 w 98"/>
                      <a:gd name="T25" fmla="*/ 14 h 26"/>
                      <a:gd name="T26" fmla="*/ 86 w 98"/>
                      <a:gd name="T27" fmla="*/ 6 h 26"/>
                      <a:gd name="T28" fmla="*/ 86 w 98"/>
                      <a:gd name="T29" fmla="*/ 6 h 26"/>
                      <a:gd name="T30" fmla="*/ 78 w 98"/>
                      <a:gd name="T31" fmla="*/ 4 h 26"/>
                      <a:gd name="T32" fmla="*/ 68 w 98"/>
                      <a:gd name="T33" fmla="*/ 2 h 26"/>
                      <a:gd name="T34" fmla="*/ 56 w 98"/>
                      <a:gd name="T35" fmla="*/ 0 h 26"/>
                      <a:gd name="T36" fmla="*/ 42 w 98"/>
                      <a:gd name="T37" fmla="*/ 2 h 26"/>
                      <a:gd name="T38" fmla="*/ 28 w 98"/>
                      <a:gd name="T39" fmla="*/ 4 h 26"/>
                      <a:gd name="T40" fmla="*/ 16 w 98"/>
                      <a:gd name="T41" fmla="*/ 8 h 26"/>
                      <a:gd name="T42" fmla="*/ 6 w 98"/>
                      <a:gd name="T43" fmla="*/ 16 h 26"/>
                      <a:gd name="T44" fmla="*/ 2 w 98"/>
                      <a:gd name="T45" fmla="*/ 20 h 26"/>
                      <a:gd name="T46" fmla="*/ 0 w 98"/>
                      <a:gd name="T47" fmla="*/ 26 h 2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98"/>
                      <a:gd name="T73" fmla="*/ 0 h 26"/>
                      <a:gd name="T74" fmla="*/ 98 w 98"/>
                      <a:gd name="T75" fmla="*/ 26 h 2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98" h="26">
                        <a:moveTo>
                          <a:pt x="0" y="26"/>
                        </a:moveTo>
                        <a:lnTo>
                          <a:pt x="0" y="26"/>
                        </a:lnTo>
                        <a:lnTo>
                          <a:pt x="16" y="22"/>
                        </a:lnTo>
                        <a:lnTo>
                          <a:pt x="30" y="18"/>
                        </a:lnTo>
                        <a:lnTo>
                          <a:pt x="46" y="14"/>
                        </a:lnTo>
                        <a:lnTo>
                          <a:pt x="62" y="16"/>
                        </a:lnTo>
                        <a:lnTo>
                          <a:pt x="78" y="20"/>
                        </a:lnTo>
                        <a:lnTo>
                          <a:pt x="96" y="26"/>
                        </a:lnTo>
                        <a:lnTo>
                          <a:pt x="98" y="24"/>
                        </a:lnTo>
                        <a:lnTo>
                          <a:pt x="98" y="20"/>
                        </a:lnTo>
                        <a:lnTo>
                          <a:pt x="96" y="14"/>
                        </a:lnTo>
                        <a:lnTo>
                          <a:pt x="86" y="6"/>
                        </a:lnTo>
                        <a:lnTo>
                          <a:pt x="78" y="4"/>
                        </a:lnTo>
                        <a:lnTo>
                          <a:pt x="68" y="2"/>
                        </a:lnTo>
                        <a:lnTo>
                          <a:pt x="56" y="0"/>
                        </a:lnTo>
                        <a:lnTo>
                          <a:pt x="42" y="2"/>
                        </a:lnTo>
                        <a:lnTo>
                          <a:pt x="28" y="4"/>
                        </a:lnTo>
                        <a:lnTo>
                          <a:pt x="16" y="8"/>
                        </a:lnTo>
                        <a:lnTo>
                          <a:pt x="6" y="16"/>
                        </a:lnTo>
                        <a:lnTo>
                          <a:pt x="2" y="20"/>
                        </a:lnTo>
                        <a:lnTo>
                          <a:pt x="0" y="26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24" name="Freeform 474"/>
                  <p:cNvSpPr>
                    <a:spLocks/>
                  </p:cNvSpPr>
                  <p:nvPr/>
                </p:nvSpPr>
                <p:spPr bwMode="auto">
                  <a:xfrm>
                    <a:off x="2186" y="3176"/>
                    <a:ext cx="38" cy="24"/>
                  </a:xfrm>
                  <a:custGeom>
                    <a:avLst/>
                    <a:gdLst>
                      <a:gd name="T0" fmla="*/ 0 w 38"/>
                      <a:gd name="T1" fmla="*/ 24 h 24"/>
                      <a:gd name="T2" fmla="*/ 0 w 38"/>
                      <a:gd name="T3" fmla="*/ 24 h 24"/>
                      <a:gd name="T4" fmla="*/ 14 w 38"/>
                      <a:gd name="T5" fmla="*/ 18 h 24"/>
                      <a:gd name="T6" fmla="*/ 24 w 38"/>
                      <a:gd name="T7" fmla="*/ 16 h 24"/>
                      <a:gd name="T8" fmla="*/ 30 w 38"/>
                      <a:gd name="T9" fmla="*/ 16 h 24"/>
                      <a:gd name="T10" fmla="*/ 32 w 38"/>
                      <a:gd name="T11" fmla="*/ 18 h 24"/>
                      <a:gd name="T12" fmla="*/ 32 w 38"/>
                      <a:gd name="T13" fmla="*/ 18 h 24"/>
                      <a:gd name="T14" fmla="*/ 34 w 38"/>
                      <a:gd name="T15" fmla="*/ 16 h 24"/>
                      <a:gd name="T16" fmla="*/ 38 w 38"/>
                      <a:gd name="T17" fmla="*/ 12 h 24"/>
                      <a:gd name="T18" fmla="*/ 38 w 38"/>
                      <a:gd name="T19" fmla="*/ 8 h 24"/>
                      <a:gd name="T20" fmla="*/ 38 w 38"/>
                      <a:gd name="T21" fmla="*/ 6 h 24"/>
                      <a:gd name="T22" fmla="*/ 38 w 38"/>
                      <a:gd name="T23" fmla="*/ 2 h 24"/>
                      <a:gd name="T24" fmla="*/ 34 w 38"/>
                      <a:gd name="T25" fmla="*/ 0 h 24"/>
                      <a:gd name="T26" fmla="*/ 34 w 38"/>
                      <a:gd name="T27" fmla="*/ 0 h 24"/>
                      <a:gd name="T28" fmla="*/ 30 w 38"/>
                      <a:gd name="T29" fmla="*/ 0 h 24"/>
                      <a:gd name="T30" fmla="*/ 24 w 38"/>
                      <a:gd name="T31" fmla="*/ 0 h 24"/>
                      <a:gd name="T32" fmla="*/ 14 w 38"/>
                      <a:gd name="T33" fmla="*/ 6 h 24"/>
                      <a:gd name="T34" fmla="*/ 4 w 38"/>
                      <a:gd name="T35" fmla="*/ 14 h 24"/>
                      <a:gd name="T36" fmla="*/ 0 w 38"/>
                      <a:gd name="T37" fmla="*/ 20 h 24"/>
                      <a:gd name="T38" fmla="*/ 0 w 38"/>
                      <a:gd name="T39" fmla="*/ 24 h 24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w 38"/>
                      <a:gd name="T61" fmla="*/ 0 h 24"/>
                      <a:gd name="T62" fmla="*/ 38 w 38"/>
                      <a:gd name="T63" fmla="*/ 24 h 24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T60" t="T61" r="T62" b="T63"/>
                    <a:pathLst>
                      <a:path w="38" h="24">
                        <a:moveTo>
                          <a:pt x="0" y="24"/>
                        </a:moveTo>
                        <a:lnTo>
                          <a:pt x="0" y="24"/>
                        </a:lnTo>
                        <a:lnTo>
                          <a:pt x="14" y="18"/>
                        </a:lnTo>
                        <a:lnTo>
                          <a:pt x="24" y="16"/>
                        </a:lnTo>
                        <a:lnTo>
                          <a:pt x="30" y="16"/>
                        </a:lnTo>
                        <a:lnTo>
                          <a:pt x="32" y="18"/>
                        </a:lnTo>
                        <a:lnTo>
                          <a:pt x="34" y="16"/>
                        </a:lnTo>
                        <a:lnTo>
                          <a:pt x="38" y="12"/>
                        </a:lnTo>
                        <a:lnTo>
                          <a:pt x="38" y="8"/>
                        </a:lnTo>
                        <a:lnTo>
                          <a:pt x="38" y="6"/>
                        </a:lnTo>
                        <a:lnTo>
                          <a:pt x="38" y="2"/>
                        </a:lnTo>
                        <a:lnTo>
                          <a:pt x="34" y="0"/>
                        </a:lnTo>
                        <a:lnTo>
                          <a:pt x="30" y="0"/>
                        </a:lnTo>
                        <a:lnTo>
                          <a:pt x="24" y="0"/>
                        </a:lnTo>
                        <a:lnTo>
                          <a:pt x="14" y="6"/>
                        </a:lnTo>
                        <a:lnTo>
                          <a:pt x="4" y="14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3D291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25" name="Freeform 475"/>
                  <p:cNvSpPr>
                    <a:spLocks/>
                  </p:cNvSpPr>
                  <p:nvPr/>
                </p:nvSpPr>
                <p:spPr bwMode="auto">
                  <a:xfrm>
                    <a:off x="2186" y="3176"/>
                    <a:ext cx="38" cy="24"/>
                  </a:xfrm>
                  <a:custGeom>
                    <a:avLst/>
                    <a:gdLst>
                      <a:gd name="T0" fmla="*/ 0 w 38"/>
                      <a:gd name="T1" fmla="*/ 24 h 24"/>
                      <a:gd name="T2" fmla="*/ 0 w 38"/>
                      <a:gd name="T3" fmla="*/ 24 h 24"/>
                      <a:gd name="T4" fmla="*/ 14 w 38"/>
                      <a:gd name="T5" fmla="*/ 18 h 24"/>
                      <a:gd name="T6" fmla="*/ 24 w 38"/>
                      <a:gd name="T7" fmla="*/ 16 h 24"/>
                      <a:gd name="T8" fmla="*/ 30 w 38"/>
                      <a:gd name="T9" fmla="*/ 16 h 24"/>
                      <a:gd name="T10" fmla="*/ 32 w 38"/>
                      <a:gd name="T11" fmla="*/ 18 h 24"/>
                      <a:gd name="T12" fmla="*/ 32 w 38"/>
                      <a:gd name="T13" fmla="*/ 18 h 24"/>
                      <a:gd name="T14" fmla="*/ 34 w 38"/>
                      <a:gd name="T15" fmla="*/ 16 h 24"/>
                      <a:gd name="T16" fmla="*/ 38 w 38"/>
                      <a:gd name="T17" fmla="*/ 12 h 24"/>
                      <a:gd name="T18" fmla="*/ 38 w 38"/>
                      <a:gd name="T19" fmla="*/ 8 h 24"/>
                      <a:gd name="T20" fmla="*/ 38 w 38"/>
                      <a:gd name="T21" fmla="*/ 6 h 24"/>
                      <a:gd name="T22" fmla="*/ 38 w 38"/>
                      <a:gd name="T23" fmla="*/ 2 h 24"/>
                      <a:gd name="T24" fmla="*/ 34 w 38"/>
                      <a:gd name="T25" fmla="*/ 0 h 24"/>
                      <a:gd name="T26" fmla="*/ 34 w 38"/>
                      <a:gd name="T27" fmla="*/ 0 h 24"/>
                      <a:gd name="T28" fmla="*/ 30 w 38"/>
                      <a:gd name="T29" fmla="*/ 0 h 24"/>
                      <a:gd name="T30" fmla="*/ 24 w 38"/>
                      <a:gd name="T31" fmla="*/ 0 h 24"/>
                      <a:gd name="T32" fmla="*/ 14 w 38"/>
                      <a:gd name="T33" fmla="*/ 6 h 24"/>
                      <a:gd name="T34" fmla="*/ 4 w 38"/>
                      <a:gd name="T35" fmla="*/ 14 h 24"/>
                      <a:gd name="T36" fmla="*/ 0 w 38"/>
                      <a:gd name="T37" fmla="*/ 20 h 24"/>
                      <a:gd name="T38" fmla="*/ 0 w 38"/>
                      <a:gd name="T39" fmla="*/ 24 h 24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w 38"/>
                      <a:gd name="T61" fmla="*/ 0 h 24"/>
                      <a:gd name="T62" fmla="*/ 38 w 38"/>
                      <a:gd name="T63" fmla="*/ 24 h 24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T60" t="T61" r="T62" b="T63"/>
                    <a:pathLst>
                      <a:path w="38" h="24">
                        <a:moveTo>
                          <a:pt x="0" y="24"/>
                        </a:moveTo>
                        <a:lnTo>
                          <a:pt x="0" y="24"/>
                        </a:lnTo>
                        <a:lnTo>
                          <a:pt x="14" y="18"/>
                        </a:lnTo>
                        <a:lnTo>
                          <a:pt x="24" y="16"/>
                        </a:lnTo>
                        <a:lnTo>
                          <a:pt x="30" y="16"/>
                        </a:lnTo>
                        <a:lnTo>
                          <a:pt x="32" y="18"/>
                        </a:lnTo>
                        <a:lnTo>
                          <a:pt x="34" y="16"/>
                        </a:lnTo>
                        <a:lnTo>
                          <a:pt x="38" y="12"/>
                        </a:lnTo>
                        <a:lnTo>
                          <a:pt x="38" y="8"/>
                        </a:lnTo>
                        <a:lnTo>
                          <a:pt x="38" y="6"/>
                        </a:lnTo>
                        <a:lnTo>
                          <a:pt x="38" y="2"/>
                        </a:lnTo>
                        <a:lnTo>
                          <a:pt x="34" y="0"/>
                        </a:lnTo>
                        <a:lnTo>
                          <a:pt x="30" y="0"/>
                        </a:lnTo>
                        <a:lnTo>
                          <a:pt x="24" y="0"/>
                        </a:lnTo>
                        <a:lnTo>
                          <a:pt x="14" y="6"/>
                        </a:lnTo>
                        <a:lnTo>
                          <a:pt x="4" y="14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26" name="Freeform 476"/>
                  <p:cNvSpPr>
                    <a:spLocks/>
                  </p:cNvSpPr>
                  <p:nvPr/>
                </p:nvSpPr>
                <p:spPr bwMode="auto">
                  <a:xfrm>
                    <a:off x="1948" y="3184"/>
                    <a:ext cx="46" cy="90"/>
                  </a:xfrm>
                  <a:custGeom>
                    <a:avLst/>
                    <a:gdLst>
                      <a:gd name="T0" fmla="*/ 46 w 46"/>
                      <a:gd name="T1" fmla="*/ 54 h 90"/>
                      <a:gd name="T2" fmla="*/ 46 w 46"/>
                      <a:gd name="T3" fmla="*/ 54 h 90"/>
                      <a:gd name="T4" fmla="*/ 46 w 46"/>
                      <a:gd name="T5" fmla="*/ 46 h 90"/>
                      <a:gd name="T6" fmla="*/ 46 w 46"/>
                      <a:gd name="T7" fmla="*/ 30 h 90"/>
                      <a:gd name="T8" fmla="*/ 44 w 46"/>
                      <a:gd name="T9" fmla="*/ 20 h 90"/>
                      <a:gd name="T10" fmla="*/ 40 w 46"/>
                      <a:gd name="T11" fmla="*/ 12 h 90"/>
                      <a:gd name="T12" fmla="*/ 34 w 46"/>
                      <a:gd name="T13" fmla="*/ 4 h 90"/>
                      <a:gd name="T14" fmla="*/ 26 w 46"/>
                      <a:gd name="T15" fmla="*/ 0 h 90"/>
                      <a:gd name="T16" fmla="*/ 26 w 46"/>
                      <a:gd name="T17" fmla="*/ 0 h 90"/>
                      <a:gd name="T18" fmla="*/ 18 w 46"/>
                      <a:gd name="T19" fmla="*/ 0 h 90"/>
                      <a:gd name="T20" fmla="*/ 10 w 46"/>
                      <a:gd name="T21" fmla="*/ 4 h 90"/>
                      <a:gd name="T22" fmla="*/ 4 w 46"/>
                      <a:gd name="T23" fmla="*/ 10 h 90"/>
                      <a:gd name="T24" fmla="*/ 2 w 46"/>
                      <a:gd name="T25" fmla="*/ 18 h 90"/>
                      <a:gd name="T26" fmla="*/ 0 w 46"/>
                      <a:gd name="T27" fmla="*/ 30 h 90"/>
                      <a:gd name="T28" fmla="*/ 2 w 46"/>
                      <a:gd name="T29" fmla="*/ 42 h 90"/>
                      <a:gd name="T30" fmla="*/ 6 w 46"/>
                      <a:gd name="T31" fmla="*/ 56 h 90"/>
                      <a:gd name="T32" fmla="*/ 14 w 46"/>
                      <a:gd name="T33" fmla="*/ 70 h 90"/>
                      <a:gd name="T34" fmla="*/ 14 w 46"/>
                      <a:gd name="T35" fmla="*/ 70 h 90"/>
                      <a:gd name="T36" fmla="*/ 22 w 46"/>
                      <a:gd name="T37" fmla="*/ 80 h 90"/>
                      <a:gd name="T38" fmla="*/ 28 w 46"/>
                      <a:gd name="T39" fmla="*/ 88 h 90"/>
                      <a:gd name="T40" fmla="*/ 34 w 46"/>
                      <a:gd name="T41" fmla="*/ 90 h 90"/>
                      <a:gd name="T42" fmla="*/ 40 w 46"/>
                      <a:gd name="T43" fmla="*/ 88 h 90"/>
                      <a:gd name="T44" fmla="*/ 44 w 46"/>
                      <a:gd name="T45" fmla="*/ 84 h 90"/>
                      <a:gd name="T46" fmla="*/ 46 w 46"/>
                      <a:gd name="T47" fmla="*/ 76 h 90"/>
                      <a:gd name="T48" fmla="*/ 46 w 46"/>
                      <a:gd name="T49" fmla="*/ 66 h 90"/>
                      <a:gd name="T50" fmla="*/ 46 w 46"/>
                      <a:gd name="T51" fmla="*/ 54 h 90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46"/>
                      <a:gd name="T79" fmla="*/ 0 h 90"/>
                      <a:gd name="T80" fmla="*/ 46 w 46"/>
                      <a:gd name="T81" fmla="*/ 90 h 90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46" h="90">
                        <a:moveTo>
                          <a:pt x="46" y="54"/>
                        </a:moveTo>
                        <a:lnTo>
                          <a:pt x="46" y="54"/>
                        </a:lnTo>
                        <a:lnTo>
                          <a:pt x="46" y="46"/>
                        </a:lnTo>
                        <a:lnTo>
                          <a:pt x="46" y="30"/>
                        </a:lnTo>
                        <a:lnTo>
                          <a:pt x="44" y="20"/>
                        </a:lnTo>
                        <a:lnTo>
                          <a:pt x="40" y="12"/>
                        </a:lnTo>
                        <a:lnTo>
                          <a:pt x="34" y="4"/>
                        </a:lnTo>
                        <a:lnTo>
                          <a:pt x="26" y="0"/>
                        </a:lnTo>
                        <a:lnTo>
                          <a:pt x="18" y="0"/>
                        </a:lnTo>
                        <a:lnTo>
                          <a:pt x="10" y="4"/>
                        </a:lnTo>
                        <a:lnTo>
                          <a:pt x="4" y="10"/>
                        </a:lnTo>
                        <a:lnTo>
                          <a:pt x="2" y="18"/>
                        </a:lnTo>
                        <a:lnTo>
                          <a:pt x="0" y="30"/>
                        </a:lnTo>
                        <a:lnTo>
                          <a:pt x="2" y="42"/>
                        </a:lnTo>
                        <a:lnTo>
                          <a:pt x="6" y="56"/>
                        </a:lnTo>
                        <a:lnTo>
                          <a:pt x="14" y="70"/>
                        </a:lnTo>
                        <a:lnTo>
                          <a:pt x="22" y="80"/>
                        </a:lnTo>
                        <a:lnTo>
                          <a:pt x="28" y="88"/>
                        </a:lnTo>
                        <a:lnTo>
                          <a:pt x="34" y="90"/>
                        </a:lnTo>
                        <a:lnTo>
                          <a:pt x="40" y="88"/>
                        </a:lnTo>
                        <a:lnTo>
                          <a:pt x="44" y="84"/>
                        </a:lnTo>
                        <a:lnTo>
                          <a:pt x="46" y="76"/>
                        </a:lnTo>
                        <a:lnTo>
                          <a:pt x="46" y="66"/>
                        </a:lnTo>
                        <a:lnTo>
                          <a:pt x="46" y="54"/>
                        </a:lnTo>
                        <a:close/>
                      </a:path>
                    </a:pathLst>
                  </a:custGeom>
                  <a:solidFill>
                    <a:srgbClr val="EF9059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27" name="Freeform 477"/>
                  <p:cNvSpPr>
                    <a:spLocks/>
                  </p:cNvSpPr>
                  <p:nvPr/>
                </p:nvSpPr>
                <p:spPr bwMode="auto">
                  <a:xfrm>
                    <a:off x="1948" y="3184"/>
                    <a:ext cx="46" cy="90"/>
                  </a:xfrm>
                  <a:custGeom>
                    <a:avLst/>
                    <a:gdLst>
                      <a:gd name="T0" fmla="*/ 46 w 46"/>
                      <a:gd name="T1" fmla="*/ 54 h 90"/>
                      <a:gd name="T2" fmla="*/ 46 w 46"/>
                      <a:gd name="T3" fmla="*/ 54 h 90"/>
                      <a:gd name="T4" fmla="*/ 46 w 46"/>
                      <a:gd name="T5" fmla="*/ 46 h 90"/>
                      <a:gd name="T6" fmla="*/ 46 w 46"/>
                      <a:gd name="T7" fmla="*/ 30 h 90"/>
                      <a:gd name="T8" fmla="*/ 44 w 46"/>
                      <a:gd name="T9" fmla="*/ 20 h 90"/>
                      <a:gd name="T10" fmla="*/ 40 w 46"/>
                      <a:gd name="T11" fmla="*/ 12 h 90"/>
                      <a:gd name="T12" fmla="*/ 34 w 46"/>
                      <a:gd name="T13" fmla="*/ 4 h 90"/>
                      <a:gd name="T14" fmla="*/ 26 w 46"/>
                      <a:gd name="T15" fmla="*/ 0 h 90"/>
                      <a:gd name="T16" fmla="*/ 26 w 46"/>
                      <a:gd name="T17" fmla="*/ 0 h 90"/>
                      <a:gd name="T18" fmla="*/ 18 w 46"/>
                      <a:gd name="T19" fmla="*/ 0 h 90"/>
                      <a:gd name="T20" fmla="*/ 10 w 46"/>
                      <a:gd name="T21" fmla="*/ 4 h 90"/>
                      <a:gd name="T22" fmla="*/ 4 w 46"/>
                      <a:gd name="T23" fmla="*/ 10 h 90"/>
                      <a:gd name="T24" fmla="*/ 2 w 46"/>
                      <a:gd name="T25" fmla="*/ 18 h 90"/>
                      <a:gd name="T26" fmla="*/ 0 w 46"/>
                      <a:gd name="T27" fmla="*/ 30 h 90"/>
                      <a:gd name="T28" fmla="*/ 2 w 46"/>
                      <a:gd name="T29" fmla="*/ 42 h 90"/>
                      <a:gd name="T30" fmla="*/ 6 w 46"/>
                      <a:gd name="T31" fmla="*/ 56 h 90"/>
                      <a:gd name="T32" fmla="*/ 14 w 46"/>
                      <a:gd name="T33" fmla="*/ 70 h 90"/>
                      <a:gd name="T34" fmla="*/ 14 w 46"/>
                      <a:gd name="T35" fmla="*/ 70 h 90"/>
                      <a:gd name="T36" fmla="*/ 22 w 46"/>
                      <a:gd name="T37" fmla="*/ 80 h 90"/>
                      <a:gd name="T38" fmla="*/ 28 w 46"/>
                      <a:gd name="T39" fmla="*/ 88 h 90"/>
                      <a:gd name="T40" fmla="*/ 34 w 46"/>
                      <a:gd name="T41" fmla="*/ 90 h 90"/>
                      <a:gd name="T42" fmla="*/ 40 w 46"/>
                      <a:gd name="T43" fmla="*/ 88 h 90"/>
                      <a:gd name="T44" fmla="*/ 44 w 46"/>
                      <a:gd name="T45" fmla="*/ 84 h 90"/>
                      <a:gd name="T46" fmla="*/ 46 w 46"/>
                      <a:gd name="T47" fmla="*/ 76 h 90"/>
                      <a:gd name="T48" fmla="*/ 46 w 46"/>
                      <a:gd name="T49" fmla="*/ 66 h 90"/>
                      <a:gd name="T50" fmla="*/ 46 w 46"/>
                      <a:gd name="T51" fmla="*/ 54 h 90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46"/>
                      <a:gd name="T79" fmla="*/ 0 h 90"/>
                      <a:gd name="T80" fmla="*/ 46 w 46"/>
                      <a:gd name="T81" fmla="*/ 90 h 90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46" h="90">
                        <a:moveTo>
                          <a:pt x="46" y="54"/>
                        </a:moveTo>
                        <a:lnTo>
                          <a:pt x="46" y="54"/>
                        </a:lnTo>
                        <a:lnTo>
                          <a:pt x="46" y="46"/>
                        </a:lnTo>
                        <a:lnTo>
                          <a:pt x="46" y="30"/>
                        </a:lnTo>
                        <a:lnTo>
                          <a:pt x="44" y="20"/>
                        </a:lnTo>
                        <a:lnTo>
                          <a:pt x="40" y="12"/>
                        </a:lnTo>
                        <a:lnTo>
                          <a:pt x="34" y="4"/>
                        </a:lnTo>
                        <a:lnTo>
                          <a:pt x="26" y="0"/>
                        </a:lnTo>
                        <a:lnTo>
                          <a:pt x="18" y="0"/>
                        </a:lnTo>
                        <a:lnTo>
                          <a:pt x="10" y="4"/>
                        </a:lnTo>
                        <a:lnTo>
                          <a:pt x="4" y="10"/>
                        </a:lnTo>
                        <a:lnTo>
                          <a:pt x="2" y="18"/>
                        </a:lnTo>
                        <a:lnTo>
                          <a:pt x="0" y="30"/>
                        </a:lnTo>
                        <a:lnTo>
                          <a:pt x="2" y="42"/>
                        </a:lnTo>
                        <a:lnTo>
                          <a:pt x="6" y="56"/>
                        </a:lnTo>
                        <a:lnTo>
                          <a:pt x="14" y="70"/>
                        </a:lnTo>
                        <a:lnTo>
                          <a:pt x="22" y="80"/>
                        </a:lnTo>
                        <a:lnTo>
                          <a:pt x="28" y="88"/>
                        </a:lnTo>
                        <a:lnTo>
                          <a:pt x="34" y="90"/>
                        </a:lnTo>
                        <a:lnTo>
                          <a:pt x="40" y="88"/>
                        </a:lnTo>
                        <a:lnTo>
                          <a:pt x="44" y="84"/>
                        </a:lnTo>
                        <a:lnTo>
                          <a:pt x="46" y="76"/>
                        </a:lnTo>
                        <a:lnTo>
                          <a:pt x="46" y="66"/>
                        </a:lnTo>
                        <a:lnTo>
                          <a:pt x="46" y="54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28" name="Freeform 478"/>
                  <p:cNvSpPr>
                    <a:spLocks/>
                  </p:cNvSpPr>
                  <p:nvPr/>
                </p:nvSpPr>
                <p:spPr bwMode="auto">
                  <a:xfrm>
                    <a:off x="2084" y="3214"/>
                    <a:ext cx="54" cy="10"/>
                  </a:xfrm>
                  <a:custGeom>
                    <a:avLst/>
                    <a:gdLst>
                      <a:gd name="T0" fmla="*/ 0 w 54"/>
                      <a:gd name="T1" fmla="*/ 0 h 10"/>
                      <a:gd name="T2" fmla="*/ 0 w 54"/>
                      <a:gd name="T3" fmla="*/ 0 h 10"/>
                      <a:gd name="T4" fmla="*/ 14 w 54"/>
                      <a:gd name="T5" fmla="*/ 2 h 10"/>
                      <a:gd name="T6" fmla="*/ 34 w 54"/>
                      <a:gd name="T7" fmla="*/ 4 h 10"/>
                      <a:gd name="T8" fmla="*/ 34 w 54"/>
                      <a:gd name="T9" fmla="*/ 4 h 10"/>
                      <a:gd name="T10" fmla="*/ 54 w 54"/>
                      <a:gd name="T11" fmla="*/ 2 h 10"/>
                      <a:gd name="T12" fmla="*/ 54 w 54"/>
                      <a:gd name="T13" fmla="*/ 2 h 10"/>
                      <a:gd name="T14" fmla="*/ 50 w 54"/>
                      <a:gd name="T15" fmla="*/ 4 h 10"/>
                      <a:gd name="T16" fmla="*/ 46 w 54"/>
                      <a:gd name="T17" fmla="*/ 8 h 10"/>
                      <a:gd name="T18" fmla="*/ 42 w 54"/>
                      <a:gd name="T19" fmla="*/ 10 h 10"/>
                      <a:gd name="T20" fmla="*/ 34 w 54"/>
                      <a:gd name="T21" fmla="*/ 10 h 10"/>
                      <a:gd name="T22" fmla="*/ 24 w 54"/>
                      <a:gd name="T23" fmla="*/ 10 h 10"/>
                      <a:gd name="T24" fmla="*/ 14 w 54"/>
                      <a:gd name="T25" fmla="*/ 6 h 10"/>
                      <a:gd name="T26" fmla="*/ 0 w 54"/>
                      <a:gd name="T27" fmla="*/ 0 h 10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54"/>
                      <a:gd name="T43" fmla="*/ 0 h 10"/>
                      <a:gd name="T44" fmla="*/ 54 w 54"/>
                      <a:gd name="T45" fmla="*/ 10 h 10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54" h="10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4" y="2"/>
                        </a:lnTo>
                        <a:lnTo>
                          <a:pt x="34" y="4"/>
                        </a:lnTo>
                        <a:lnTo>
                          <a:pt x="54" y="2"/>
                        </a:lnTo>
                        <a:lnTo>
                          <a:pt x="50" y="4"/>
                        </a:lnTo>
                        <a:lnTo>
                          <a:pt x="46" y="8"/>
                        </a:lnTo>
                        <a:lnTo>
                          <a:pt x="42" y="10"/>
                        </a:lnTo>
                        <a:lnTo>
                          <a:pt x="34" y="10"/>
                        </a:lnTo>
                        <a:lnTo>
                          <a:pt x="24" y="10"/>
                        </a:lnTo>
                        <a:lnTo>
                          <a:pt x="14" y="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29" name="Freeform 479"/>
                  <p:cNvSpPr>
                    <a:spLocks/>
                  </p:cNvSpPr>
                  <p:nvPr/>
                </p:nvSpPr>
                <p:spPr bwMode="auto">
                  <a:xfrm>
                    <a:off x="2084" y="3214"/>
                    <a:ext cx="54" cy="10"/>
                  </a:xfrm>
                  <a:custGeom>
                    <a:avLst/>
                    <a:gdLst>
                      <a:gd name="T0" fmla="*/ 0 w 54"/>
                      <a:gd name="T1" fmla="*/ 0 h 10"/>
                      <a:gd name="T2" fmla="*/ 0 w 54"/>
                      <a:gd name="T3" fmla="*/ 0 h 10"/>
                      <a:gd name="T4" fmla="*/ 14 w 54"/>
                      <a:gd name="T5" fmla="*/ 2 h 10"/>
                      <a:gd name="T6" fmla="*/ 34 w 54"/>
                      <a:gd name="T7" fmla="*/ 4 h 10"/>
                      <a:gd name="T8" fmla="*/ 34 w 54"/>
                      <a:gd name="T9" fmla="*/ 4 h 10"/>
                      <a:gd name="T10" fmla="*/ 54 w 54"/>
                      <a:gd name="T11" fmla="*/ 2 h 10"/>
                      <a:gd name="T12" fmla="*/ 54 w 54"/>
                      <a:gd name="T13" fmla="*/ 2 h 10"/>
                      <a:gd name="T14" fmla="*/ 50 w 54"/>
                      <a:gd name="T15" fmla="*/ 4 h 10"/>
                      <a:gd name="T16" fmla="*/ 46 w 54"/>
                      <a:gd name="T17" fmla="*/ 8 h 10"/>
                      <a:gd name="T18" fmla="*/ 42 w 54"/>
                      <a:gd name="T19" fmla="*/ 10 h 10"/>
                      <a:gd name="T20" fmla="*/ 34 w 54"/>
                      <a:gd name="T21" fmla="*/ 10 h 10"/>
                      <a:gd name="T22" fmla="*/ 24 w 54"/>
                      <a:gd name="T23" fmla="*/ 10 h 10"/>
                      <a:gd name="T24" fmla="*/ 14 w 54"/>
                      <a:gd name="T25" fmla="*/ 6 h 10"/>
                      <a:gd name="T26" fmla="*/ 0 w 54"/>
                      <a:gd name="T27" fmla="*/ 0 h 10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54"/>
                      <a:gd name="T43" fmla="*/ 0 h 10"/>
                      <a:gd name="T44" fmla="*/ 54 w 54"/>
                      <a:gd name="T45" fmla="*/ 10 h 10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54" h="10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4" y="2"/>
                        </a:lnTo>
                        <a:lnTo>
                          <a:pt x="34" y="4"/>
                        </a:lnTo>
                        <a:lnTo>
                          <a:pt x="54" y="2"/>
                        </a:lnTo>
                        <a:lnTo>
                          <a:pt x="50" y="4"/>
                        </a:lnTo>
                        <a:lnTo>
                          <a:pt x="46" y="8"/>
                        </a:lnTo>
                        <a:lnTo>
                          <a:pt x="42" y="10"/>
                        </a:lnTo>
                        <a:lnTo>
                          <a:pt x="34" y="10"/>
                        </a:lnTo>
                        <a:lnTo>
                          <a:pt x="24" y="10"/>
                        </a:lnTo>
                        <a:lnTo>
                          <a:pt x="14" y="6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30" name="Freeform 480"/>
                  <p:cNvSpPr>
                    <a:spLocks/>
                  </p:cNvSpPr>
                  <p:nvPr/>
                </p:nvSpPr>
                <p:spPr bwMode="auto">
                  <a:xfrm>
                    <a:off x="2186" y="3216"/>
                    <a:ext cx="24" cy="8"/>
                  </a:xfrm>
                  <a:custGeom>
                    <a:avLst/>
                    <a:gdLst>
                      <a:gd name="T0" fmla="*/ 0 w 24"/>
                      <a:gd name="T1" fmla="*/ 0 h 8"/>
                      <a:gd name="T2" fmla="*/ 0 w 24"/>
                      <a:gd name="T3" fmla="*/ 0 h 8"/>
                      <a:gd name="T4" fmla="*/ 8 w 24"/>
                      <a:gd name="T5" fmla="*/ 2 h 8"/>
                      <a:gd name="T6" fmla="*/ 14 w 24"/>
                      <a:gd name="T7" fmla="*/ 2 h 8"/>
                      <a:gd name="T8" fmla="*/ 24 w 24"/>
                      <a:gd name="T9" fmla="*/ 0 h 8"/>
                      <a:gd name="T10" fmla="*/ 24 w 24"/>
                      <a:gd name="T11" fmla="*/ 0 h 8"/>
                      <a:gd name="T12" fmla="*/ 20 w 24"/>
                      <a:gd name="T13" fmla="*/ 4 h 8"/>
                      <a:gd name="T14" fmla="*/ 16 w 24"/>
                      <a:gd name="T15" fmla="*/ 8 h 8"/>
                      <a:gd name="T16" fmla="*/ 12 w 24"/>
                      <a:gd name="T17" fmla="*/ 8 h 8"/>
                      <a:gd name="T18" fmla="*/ 12 w 24"/>
                      <a:gd name="T19" fmla="*/ 8 h 8"/>
                      <a:gd name="T20" fmla="*/ 8 w 24"/>
                      <a:gd name="T21" fmla="*/ 8 h 8"/>
                      <a:gd name="T22" fmla="*/ 4 w 24"/>
                      <a:gd name="T23" fmla="*/ 4 h 8"/>
                      <a:gd name="T24" fmla="*/ 0 w 24"/>
                      <a:gd name="T25" fmla="*/ 0 h 8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4"/>
                      <a:gd name="T40" fmla="*/ 0 h 8"/>
                      <a:gd name="T41" fmla="*/ 24 w 24"/>
                      <a:gd name="T42" fmla="*/ 8 h 8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4" h="8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8" y="2"/>
                        </a:lnTo>
                        <a:lnTo>
                          <a:pt x="14" y="2"/>
                        </a:lnTo>
                        <a:lnTo>
                          <a:pt x="24" y="0"/>
                        </a:lnTo>
                        <a:lnTo>
                          <a:pt x="20" y="4"/>
                        </a:lnTo>
                        <a:lnTo>
                          <a:pt x="16" y="8"/>
                        </a:lnTo>
                        <a:lnTo>
                          <a:pt x="12" y="8"/>
                        </a:lnTo>
                        <a:lnTo>
                          <a:pt x="8" y="8"/>
                        </a:lnTo>
                        <a:lnTo>
                          <a:pt x="4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31" name="Freeform 481"/>
                  <p:cNvSpPr>
                    <a:spLocks/>
                  </p:cNvSpPr>
                  <p:nvPr/>
                </p:nvSpPr>
                <p:spPr bwMode="auto">
                  <a:xfrm>
                    <a:off x="2186" y="3216"/>
                    <a:ext cx="24" cy="8"/>
                  </a:xfrm>
                  <a:custGeom>
                    <a:avLst/>
                    <a:gdLst>
                      <a:gd name="T0" fmla="*/ 0 w 24"/>
                      <a:gd name="T1" fmla="*/ 0 h 8"/>
                      <a:gd name="T2" fmla="*/ 0 w 24"/>
                      <a:gd name="T3" fmla="*/ 0 h 8"/>
                      <a:gd name="T4" fmla="*/ 8 w 24"/>
                      <a:gd name="T5" fmla="*/ 2 h 8"/>
                      <a:gd name="T6" fmla="*/ 14 w 24"/>
                      <a:gd name="T7" fmla="*/ 2 h 8"/>
                      <a:gd name="T8" fmla="*/ 24 w 24"/>
                      <a:gd name="T9" fmla="*/ 0 h 8"/>
                      <a:gd name="T10" fmla="*/ 24 w 24"/>
                      <a:gd name="T11" fmla="*/ 0 h 8"/>
                      <a:gd name="T12" fmla="*/ 20 w 24"/>
                      <a:gd name="T13" fmla="*/ 4 h 8"/>
                      <a:gd name="T14" fmla="*/ 16 w 24"/>
                      <a:gd name="T15" fmla="*/ 8 h 8"/>
                      <a:gd name="T16" fmla="*/ 12 w 24"/>
                      <a:gd name="T17" fmla="*/ 8 h 8"/>
                      <a:gd name="T18" fmla="*/ 12 w 24"/>
                      <a:gd name="T19" fmla="*/ 8 h 8"/>
                      <a:gd name="T20" fmla="*/ 8 w 24"/>
                      <a:gd name="T21" fmla="*/ 8 h 8"/>
                      <a:gd name="T22" fmla="*/ 4 w 24"/>
                      <a:gd name="T23" fmla="*/ 4 h 8"/>
                      <a:gd name="T24" fmla="*/ 0 w 24"/>
                      <a:gd name="T25" fmla="*/ 0 h 8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4"/>
                      <a:gd name="T40" fmla="*/ 0 h 8"/>
                      <a:gd name="T41" fmla="*/ 24 w 24"/>
                      <a:gd name="T42" fmla="*/ 8 h 8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4" h="8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8" y="2"/>
                        </a:lnTo>
                        <a:lnTo>
                          <a:pt x="14" y="2"/>
                        </a:lnTo>
                        <a:lnTo>
                          <a:pt x="24" y="0"/>
                        </a:lnTo>
                        <a:lnTo>
                          <a:pt x="20" y="4"/>
                        </a:lnTo>
                        <a:lnTo>
                          <a:pt x="16" y="8"/>
                        </a:lnTo>
                        <a:lnTo>
                          <a:pt x="12" y="8"/>
                        </a:lnTo>
                        <a:lnTo>
                          <a:pt x="8" y="8"/>
                        </a:lnTo>
                        <a:lnTo>
                          <a:pt x="4" y="4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32" name="Freeform 482"/>
                  <p:cNvSpPr>
                    <a:spLocks/>
                  </p:cNvSpPr>
                  <p:nvPr/>
                </p:nvSpPr>
                <p:spPr bwMode="auto">
                  <a:xfrm>
                    <a:off x="2162" y="3204"/>
                    <a:ext cx="34" cy="106"/>
                  </a:xfrm>
                  <a:custGeom>
                    <a:avLst/>
                    <a:gdLst>
                      <a:gd name="T0" fmla="*/ 22 w 34"/>
                      <a:gd name="T1" fmla="*/ 0 h 106"/>
                      <a:gd name="T2" fmla="*/ 22 w 34"/>
                      <a:gd name="T3" fmla="*/ 0 h 106"/>
                      <a:gd name="T4" fmla="*/ 26 w 34"/>
                      <a:gd name="T5" fmla="*/ 30 h 106"/>
                      <a:gd name="T6" fmla="*/ 28 w 34"/>
                      <a:gd name="T7" fmla="*/ 60 h 106"/>
                      <a:gd name="T8" fmla="*/ 26 w 34"/>
                      <a:gd name="T9" fmla="*/ 76 h 106"/>
                      <a:gd name="T10" fmla="*/ 24 w 34"/>
                      <a:gd name="T11" fmla="*/ 90 h 106"/>
                      <a:gd name="T12" fmla="*/ 24 w 34"/>
                      <a:gd name="T13" fmla="*/ 90 h 106"/>
                      <a:gd name="T14" fmla="*/ 14 w 34"/>
                      <a:gd name="T15" fmla="*/ 94 h 106"/>
                      <a:gd name="T16" fmla="*/ 6 w 34"/>
                      <a:gd name="T17" fmla="*/ 100 h 106"/>
                      <a:gd name="T18" fmla="*/ 0 w 34"/>
                      <a:gd name="T19" fmla="*/ 106 h 106"/>
                      <a:gd name="T20" fmla="*/ 0 w 34"/>
                      <a:gd name="T21" fmla="*/ 106 h 106"/>
                      <a:gd name="T22" fmla="*/ 8 w 34"/>
                      <a:gd name="T23" fmla="*/ 104 h 106"/>
                      <a:gd name="T24" fmla="*/ 18 w 34"/>
                      <a:gd name="T25" fmla="*/ 100 h 106"/>
                      <a:gd name="T26" fmla="*/ 30 w 34"/>
                      <a:gd name="T27" fmla="*/ 94 h 106"/>
                      <a:gd name="T28" fmla="*/ 30 w 34"/>
                      <a:gd name="T29" fmla="*/ 94 h 106"/>
                      <a:gd name="T30" fmla="*/ 32 w 34"/>
                      <a:gd name="T31" fmla="*/ 90 h 106"/>
                      <a:gd name="T32" fmla="*/ 34 w 34"/>
                      <a:gd name="T33" fmla="*/ 74 h 106"/>
                      <a:gd name="T34" fmla="*/ 34 w 34"/>
                      <a:gd name="T35" fmla="*/ 60 h 106"/>
                      <a:gd name="T36" fmla="*/ 32 w 34"/>
                      <a:gd name="T37" fmla="*/ 44 h 106"/>
                      <a:gd name="T38" fmla="*/ 28 w 34"/>
                      <a:gd name="T39" fmla="*/ 24 h 106"/>
                      <a:gd name="T40" fmla="*/ 22 w 34"/>
                      <a:gd name="T41" fmla="*/ 0 h 10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34"/>
                      <a:gd name="T64" fmla="*/ 0 h 106"/>
                      <a:gd name="T65" fmla="*/ 34 w 34"/>
                      <a:gd name="T66" fmla="*/ 106 h 10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34" h="106">
                        <a:moveTo>
                          <a:pt x="22" y="0"/>
                        </a:moveTo>
                        <a:lnTo>
                          <a:pt x="22" y="0"/>
                        </a:lnTo>
                        <a:lnTo>
                          <a:pt x="26" y="30"/>
                        </a:lnTo>
                        <a:lnTo>
                          <a:pt x="28" y="60"/>
                        </a:lnTo>
                        <a:lnTo>
                          <a:pt x="26" y="76"/>
                        </a:lnTo>
                        <a:lnTo>
                          <a:pt x="24" y="90"/>
                        </a:lnTo>
                        <a:lnTo>
                          <a:pt x="14" y="94"/>
                        </a:lnTo>
                        <a:lnTo>
                          <a:pt x="6" y="100"/>
                        </a:lnTo>
                        <a:lnTo>
                          <a:pt x="0" y="106"/>
                        </a:lnTo>
                        <a:lnTo>
                          <a:pt x="8" y="104"/>
                        </a:lnTo>
                        <a:lnTo>
                          <a:pt x="18" y="100"/>
                        </a:lnTo>
                        <a:lnTo>
                          <a:pt x="30" y="94"/>
                        </a:lnTo>
                        <a:lnTo>
                          <a:pt x="32" y="90"/>
                        </a:lnTo>
                        <a:lnTo>
                          <a:pt x="34" y="74"/>
                        </a:lnTo>
                        <a:lnTo>
                          <a:pt x="34" y="60"/>
                        </a:lnTo>
                        <a:lnTo>
                          <a:pt x="32" y="44"/>
                        </a:lnTo>
                        <a:lnTo>
                          <a:pt x="28" y="24"/>
                        </a:lnTo>
                        <a:lnTo>
                          <a:pt x="22" y="0"/>
                        </a:lnTo>
                        <a:close/>
                      </a:path>
                    </a:pathLst>
                  </a:custGeom>
                  <a:solidFill>
                    <a:srgbClr val="C96E4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33" name="Freeform 483"/>
                  <p:cNvSpPr>
                    <a:spLocks/>
                  </p:cNvSpPr>
                  <p:nvPr/>
                </p:nvSpPr>
                <p:spPr bwMode="auto">
                  <a:xfrm>
                    <a:off x="2162" y="3204"/>
                    <a:ext cx="34" cy="106"/>
                  </a:xfrm>
                  <a:custGeom>
                    <a:avLst/>
                    <a:gdLst>
                      <a:gd name="T0" fmla="*/ 22 w 34"/>
                      <a:gd name="T1" fmla="*/ 0 h 106"/>
                      <a:gd name="T2" fmla="*/ 22 w 34"/>
                      <a:gd name="T3" fmla="*/ 0 h 106"/>
                      <a:gd name="T4" fmla="*/ 26 w 34"/>
                      <a:gd name="T5" fmla="*/ 30 h 106"/>
                      <a:gd name="T6" fmla="*/ 28 w 34"/>
                      <a:gd name="T7" fmla="*/ 60 h 106"/>
                      <a:gd name="T8" fmla="*/ 26 w 34"/>
                      <a:gd name="T9" fmla="*/ 76 h 106"/>
                      <a:gd name="T10" fmla="*/ 24 w 34"/>
                      <a:gd name="T11" fmla="*/ 90 h 106"/>
                      <a:gd name="T12" fmla="*/ 24 w 34"/>
                      <a:gd name="T13" fmla="*/ 90 h 106"/>
                      <a:gd name="T14" fmla="*/ 14 w 34"/>
                      <a:gd name="T15" fmla="*/ 94 h 106"/>
                      <a:gd name="T16" fmla="*/ 6 w 34"/>
                      <a:gd name="T17" fmla="*/ 100 h 106"/>
                      <a:gd name="T18" fmla="*/ 0 w 34"/>
                      <a:gd name="T19" fmla="*/ 106 h 106"/>
                      <a:gd name="T20" fmla="*/ 0 w 34"/>
                      <a:gd name="T21" fmla="*/ 106 h 106"/>
                      <a:gd name="T22" fmla="*/ 8 w 34"/>
                      <a:gd name="T23" fmla="*/ 104 h 106"/>
                      <a:gd name="T24" fmla="*/ 18 w 34"/>
                      <a:gd name="T25" fmla="*/ 100 h 106"/>
                      <a:gd name="T26" fmla="*/ 30 w 34"/>
                      <a:gd name="T27" fmla="*/ 94 h 106"/>
                      <a:gd name="T28" fmla="*/ 30 w 34"/>
                      <a:gd name="T29" fmla="*/ 94 h 106"/>
                      <a:gd name="T30" fmla="*/ 32 w 34"/>
                      <a:gd name="T31" fmla="*/ 90 h 106"/>
                      <a:gd name="T32" fmla="*/ 34 w 34"/>
                      <a:gd name="T33" fmla="*/ 74 h 106"/>
                      <a:gd name="T34" fmla="*/ 34 w 34"/>
                      <a:gd name="T35" fmla="*/ 60 h 106"/>
                      <a:gd name="T36" fmla="*/ 32 w 34"/>
                      <a:gd name="T37" fmla="*/ 44 h 106"/>
                      <a:gd name="T38" fmla="*/ 28 w 34"/>
                      <a:gd name="T39" fmla="*/ 24 h 106"/>
                      <a:gd name="T40" fmla="*/ 22 w 34"/>
                      <a:gd name="T41" fmla="*/ 0 h 10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34"/>
                      <a:gd name="T64" fmla="*/ 0 h 106"/>
                      <a:gd name="T65" fmla="*/ 34 w 34"/>
                      <a:gd name="T66" fmla="*/ 106 h 10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34" h="106">
                        <a:moveTo>
                          <a:pt x="22" y="0"/>
                        </a:moveTo>
                        <a:lnTo>
                          <a:pt x="22" y="0"/>
                        </a:lnTo>
                        <a:lnTo>
                          <a:pt x="26" y="30"/>
                        </a:lnTo>
                        <a:lnTo>
                          <a:pt x="28" y="60"/>
                        </a:lnTo>
                        <a:lnTo>
                          <a:pt x="26" y="76"/>
                        </a:lnTo>
                        <a:lnTo>
                          <a:pt x="24" y="90"/>
                        </a:lnTo>
                        <a:lnTo>
                          <a:pt x="14" y="94"/>
                        </a:lnTo>
                        <a:lnTo>
                          <a:pt x="6" y="100"/>
                        </a:lnTo>
                        <a:lnTo>
                          <a:pt x="0" y="106"/>
                        </a:lnTo>
                        <a:lnTo>
                          <a:pt x="8" y="104"/>
                        </a:lnTo>
                        <a:lnTo>
                          <a:pt x="18" y="100"/>
                        </a:lnTo>
                        <a:lnTo>
                          <a:pt x="30" y="94"/>
                        </a:lnTo>
                        <a:lnTo>
                          <a:pt x="32" y="90"/>
                        </a:lnTo>
                        <a:lnTo>
                          <a:pt x="34" y="74"/>
                        </a:lnTo>
                        <a:lnTo>
                          <a:pt x="34" y="60"/>
                        </a:lnTo>
                        <a:lnTo>
                          <a:pt x="32" y="44"/>
                        </a:lnTo>
                        <a:lnTo>
                          <a:pt x="28" y="24"/>
                        </a:lnTo>
                        <a:lnTo>
                          <a:pt x="22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34" name="Freeform 484"/>
                  <p:cNvSpPr>
                    <a:spLocks/>
                  </p:cNvSpPr>
                  <p:nvPr/>
                </p:nvSpPr>
                <p:spPr bwMode="auto">
                  <a:xfrm>
                    <a:off x="2142" y="3350"/>
                    <a:ext cx="38" cy="6"/>
                  </a:xfrm>
                  <a:custGeom>
                    <a:avLst/>
                    <a:gdLst>
                      <a:gd name="T0" fmla="*/ 0 w 38"/>
                      <a:gd name="T1" fmla="*/ 0 h 6"/>
                      <a:gd name="T2" fmla="*/ 0 w 38"/>
                      <a:gd name="T3" fmla="*/ 0 h 6"/>
                      <a:gd name="T4" fmla="*/ 12 w 38"/>
                      <a:gd name="T5" fmla="*/ 2 h 6"/>
                      <a:gd name="T6" fmla="*/ 24 w 38"/>
                      <a:gd name="T7" fmla="*/ 2 h 6"/>
                      <a:gd name="T8" fmla="*/ 38 w 38"/>
                      <a:gd name="T9" fmla="*/ 0 h 6"/>
                      <a:gd name="T10" fmla="*/ 38 w 38"/>
                      <a:gd name="T11" fmla="*/ 0 h 6"/>
                      <a:gd name="T12" fmla="*/ 34 w 38"/>
                      <a:gd name="T13" fmla="*/ 2 h 6"/>
                      <a:gd name="T14" fmla="*/ 22 w 38"/>
                      <a:gd name="T15" fmla="*/ 6 h 6"/>
                      <a:gd name="T16" fmla="*/ 22 w 38"/>
                      <a:gd name="T17" fmla="*/ 6 h 6"/>
                      <a:gd name="T18" fmla="*/ 14 w 38"/>
                      <a:gd name="T19" fmla="*/ 6 h 6"/>
                      <a:gd name="T20" fmla="*/ 6 w 38"/>
                      <a:gd name="T21" fmla="*/ 4 h 6"/>
                      <a:gd name="T22" fmla="*/ 0 w 38"/>
                      <a:gd name="T23" fmla="*/ 0 h 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38"/>
                      <a:gd name="T37" fmla="*/ 0 h 6"/>
                      <a:gd name="T38" fmla="*/ 38 w 38"/>
                      <a:gd name="T39" fmla="*/ 6 h 6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38" h="6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2" y="2"/>
                        </a:lnTo>
                        <a:lnTo>
                          <a:pt x="24" y="2"/>
                        </a:lnTo>
                        <a:lnTo>
                          <a:pt x="38" y="0"/>
                        </a:lnTo>
                        <a:lnTo>
                          <a:pt x="34" y="2"/>
                        </a:lnTo>
                        <a:lnTo>
                          <a:pt x="22" y="6"/>
                        </a:lnTo>
                        <a:lnTo>
                          <a:pt x="14" y="6"/>
                        </a:lnTo>
                        <a:lnTo>
                          <a:pt x="6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96E4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35" name="Freeform 485"/>
                  <p:cNvSpPr>
                    <a:spLocks/>
                  </p:cNvSpPr>
                  <p:nvPr/>
                </p:nvSpPr>
                <p:spPr bwMode="auto">
                  <a:xfrm>
                    <a:off x="2142" y="3350"/>
                    <a:ext cx="38" cy="6"/>
                  </a:xfrm>
                  <a:custGeom>
                    <a:avLst/>
                    <a:gdLst>
                      <a:gd name="T0" fmla="*/ 0 w 38"/>
                      <a:gd name="T1" fmla="*/ 0 h 6"/>
                      <a:gd name="T2" fmla="*/ 0 w 38"/>
                      <a:gd name="T3" fmla="*/ 0 h 6"/>
                      <a:gd name="T4" fmla="*/ 12 w 38"/>
                      <a:gd name="T5" fmla="*/ 2 h 6"/>
                      <a:gd name="T6" fmla="*/ 24 w 38"/>
                      <a:gd name="T7" fmla="*/ 2 h 6"/>
                      <a:gd name="T8" fmla="*/ 38 w 38"/>
                      <a:gd name="T9" fmla="*/ 0 h 6"/>
                      <a:gd name="T10" fmla="*/ 38 w 38"/>
                      <a:gd name="T11" fmla="*/ 0 h 6"/>
                      <a:gd name="T12" fmla="*/ 34 w 38"/>
                      <a:gd name="T13" fmla="*/ 2 h 6"/>
                      <a:gd name="T14" fmla="*/ 22 w 38"/>
                      <a:gd name="T15" fmla="*/ 6 h 6"/>
                      <a:gd name="T16" fmla="*/ 22 w 38"/>
                      <a:gd name="T17" fmla="*/ 6 h 6"/>
                      <a:gd name="T18" fmla="*/ 14 w 38"/>
                      <a:gd name="T19" fmla="*/ 6 h 6"/>
                      <a:gd name="T20" fmla="*/ 6 w 38"/>
                      <a:gd name="T21" fmla="*/ 4 h 6"/>
                      <a:gd name="T22" fmla="*/ 0 w 38"/>
                      <a:gd name="T23" fmla="*/ 0 h 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38"/>
                      <a:gd name="T37" fmla="*/ 0 h 6"/>
                      <a:gd name="T38" fmla="*/ 38 w 38"/>
                      <a:gd name="T39" fmla="*/ 6 h 6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38" h="6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2" y="2"/>
                        </a:lnTo>
                        <a:lnTo>
                          <a:pt x="24" y="2"/>
                        </a:lnTo>
                        <a:lnTo>
                          <a:pt x="38" y="0"/>
                        </a:lnTo>
                        <a:lnTo>
                          <a:pt x="34" y="2"/>
                        </a:lnTo>
                        <a:lnTo>
                          <a:pt x="22" y="6"/>
                        </a:lnTo>
                        <a:lnTo>
                          <a:pt x="14" y="6"/>
                        </a:lnTo>
                        <a:lnTo>
                          <a:pt x="6" y="4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36" name="Freeform 486"/>
                  <p:cNvSpPr>
                    <a:spLocks/>
                  </p:cNvSpPr>
                  <p:nvPr/>
                </p:nvSpPr>
                <p:spPr bwMode="auto">
                  <a:xfrm>
                    <a:off x="1600" y="3380"/>
                    <a:ext cx="692" cy="878"/>
                  </a:xfrm>
                  <a:custGeom>
                    <a:avLst/>
                    <a:gdLst>
                      <a:gd name="T0" fmla="*/ 248 w 692"/>
                      <a:gd name="T1" fmla="*/ 878 h 878"/>
                      <a:gd name="T2" fmla="*/ 156 w 692"/>
                      <a:gd name="T3" fmla="*/ 578 h 878"/>
                      <a:gd name="T4" fmla="*/ 76 w 692"/>
                      <a:gd name="T5" fmla="*/ 352 h 878"/>
                      <a:gd name="T6" fmla="*/ 20 w 692"/>
                      <a:gd name="T7" fmla="*/ 210 h 878"/>
                      <a:gd name="T8" fmla="*/ 0 w 692"/>
                      <a:gd name="T9" fmla="*/ 162 h 878"/>
                      <a:gd name="T10" fmla="*/ 30 w 692"/>
                      <a:gd name="T11" fmla="*/ 138 h 878"/>
                      <a:gd name="T12" fmla="*/ 68 w 692"/>
                      <a:gd name="T13" fmla="*/ 116 h 878"/>
                      <a:gd name="T14" fmla="*/ 154 w 692"/>
                      <a:gd name="T15" fmla="*/ 80 h 878"/>
                      <a:gd name="T16" fmla="*/ 230 w 692"/>
                      <a:gd name="T17" fmla="*/ 58 h 878"/>
                      <a:gd name="T18" fmla="*/ 262 w 692"/>
                      <a:gd name="T19" fmla="*/ 50 h 878"/>
                      <a:gd name="T20" fmla="*/ 318 w 692"/>
                      <a:gd name="T21" fmla="*/ 14 h 878"/>
                      <a:gd name="T22" fmla="*/ 334 w 692"/>
                      <a:gd name="T23" fmla="*/ 0 h 878"/>
                      <a:gd name="T24" fmla="*/ 342 w 692"/>
                      <a:gd name="T25" fmla="*/ 52 h 878"/>
                      <a:gd name="T26" fmla="*/ 354 w 692"/>
                      <a:gd name="T27" fmla="*/ 96 h 878"/>
                      <a:gd name="T28" fmla="*/ 374 w 692"/>
                      <a:gd name="T29" fmla="*/ 140 h 878"/>
                      <a:gd name="T30" fmla="*/ 388 w 692"/>
                      <a:gd name="T31" fmla="*/ 166 h 878"/>
                      <a:gd name="T32" fmla="*/ 424 w 692"/>
                      <a:gd name="T33" fmla="*/ 252 h 878"/>
                      <a:gd name="T34" fmla="*/ 472 w 692"/>
                      <a:gd name="T35" fmla="*/ 388 h 878"/>
                      <a:gd name="T36" fmla="*/ 484 w 692"/>
                      <a:gd name="T37" fmla="*/ 426 h 878"/>
                      <a:gd name="T38" fmla="*/ 496 w 692"/>
                      <a:gd name="T39" fmla="*/ 382 h 878"/>
                      <a:gd name="T40" fmla="*/ 514 w 692"/>
                      <a:gd name="T41" fmla="*/ 266 h 878"/>
                      <a:gd name="T42" fmla="*/ 526 w 692"/>
                      <a:gd name="T43" fmla="*/ 104 h 878"/>
                      <a:gd name="T44" fmla="*/ 526 w 692"/>
                      <a:gd name="T45" fmla="*/ 60 h 878"/>
                      <a:gd name="T46" fmla="*/ 550 w 692"/>
                      <a:gd name="T47" fmla="*/ 82 h 878"/>
                      <a:gd name="T48" fmla="*/ 588 w 692"/>
                      <a:gd name="T49" fmla="*/ 108 h 878"/>
                      <a:gd name="T50" fmla="*/ 688 w 692"/>
                      <a:gd name="T51" fmla="*/ 142 h 878"/>
                      <a:gd name="T52" fmla="*/ 690 w 692"/>
                      <a:gd name="T53" fmla="*/ 154 h 878"/>
                      <a:gd name="T54" fmla="*/ 690 w 692"/>
                      <a:gd name="T55" fmla="*/ 212 h 878"/>
                      <a:gd name="T56" fmla="*/ 674 w 692"/>
                      <a:gd name="T57" fmla="*/ 336 h 878"/>
                      <a:gd name="T58" fmla="*/ 660 w 692"/>
                      <a:gd name="T59" fmla="*/ 492 h 878"/>
                      <a:gd name="T60" fmla="*/ 654 w 692"/>
                      <a:gd name="T61" fmla="*/ 620 h 878"/>
                      <a:gd name="T62" fmla="*/ 656 w 692"/>
                      <a:gd name="T63" fmla="*/ 664 h 878"/>
                      <a:gd name="T64" fmla="*/ 662 w 692"/>
                      <a:gd name="T65" fmla="*/ 828 h 878"/>
                      <a:gd name="T66" fmla="*/ 668 w 692"/>
                      <a:gd name="T67" fmla="*/ 876 h 878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692"/>
                      <a:gd name="T103" fmla="*/ 0 h 878"/>
                      <a:gd name="T104" fmla="*/ 692 w 692"/>
                      <a:gd name="T105" fmla="*/ 878 h 878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692" h="878">
                        <a:moveTo>
                          <a:pt x="248" y="878"/>
                        </a:moveTo>
                        <a:lnTo>
                          <a:pt x="248" y="878"/>
                        </a:lnTo>
                        <a:lnTo>
                          <a:pt x="202" y="718"/>
                        </a:lnTo>
                        <a:lnTo>
                          <a:pt x="156" y="578"/>
                        </a:lnTo>
                        <a:lnTo>
                          <a:pt x="114" y="454"/>
                        </a:lnTo>
                        <a:lnTo>
                          <a:pt x="76" y="352"/>
                        </a:lnTo>
                        <a:lnTo>
                          <a:pt x="46" y="270"/>
                        </a:lnTo>
                        <a:lnTo>
                          <a:pt x="20" y="210"/>
                        </a:lnTo>
                        <a:lnTo>
                          <a:pt x="0" y="162"/>
                        </a:lnTo>
                        <a:lnTo>
                          <a:pt x="14" y="148"/>
                        </a:lnTo>
                        <a:lnTo>
                          <a:pt x="30" y="138"/>
                        </a:lnTo>
                        <a:lnTo>
                          <a:pt x="48" y="126"/>
                        </a:lnTo>
                        <a:lnTo>
                          <a:pt x="68" y="116"/>
                        </a:lnTo>
                        <a:lnTo>
                          <a:pt x="110" y="96"/>
                        </a:lnTo>
                        <a:lnTo>
                          <a:pt x="154" y="80"/>
                        </a:lnTo>
                        <a:lnTo>
                          <a:pt x="196" y="68"/>
                        </a:lnTo>
                        <a:lnTo>
                          <a:pt x="230" y="58"/>
                        </a:lnTo>
                        <a:lnTo>
                          <a:pt x="262" y="50"/>
                        </a:lnTo>
                        <a:lnTo>
                          <a:pt x="296" y="28"/>
                        </a:lnTo>
                        <a:lnTo>
                          <a:pt x="318" y="14"/>
                        </a:lnTo>
                        <a:lnTo>
                          <a:pt x="334" y="0"/>
                        </a:lnTo>
                        <a:lnTo>
                          <a:pt x="336" y="16"/>
                        </a:lnTo>
                        <a:lnTo>
                          <a:pt x="342" y="52"/>
                        </a:lnTo>
                        <a:lnTo>
                          <a:pt x="346" y="74"/>
                        </a:lnTo>
                        <a:lnTo>
                          <a:pt x="354" y="96"/>
                        </a:lnTo>
                        <a:lnTo>
                          <a:pt x="362" y="118"/>
                        </a:lnTo>
                        <a:lnTo>
                          <a:pt x="374" y="140"/>
                        </a:lnTo>
                        <a:lnTo>
                          <a:pt x="388" y="166"/>
                        </a:lnTo>
                        <a:lnTo>
                          <a:pt x="406" y="206"/>
                        </a:lnTo>
                        <a:lnTo>
                          <a:pt x="424" y="252"/>
                        </a:lnTo>
                        <a:lnTo>
                          <a:pt x="442" y="302"/>
                        </a:lnTo>
                        <a:lnTo>
                          <a:pt x="472" y="388"/>
                        </a:lnTo>
                        <a:lnTo>
                          <a:pt x="484" y="426"/>
                        </a:lnTo>
                        <a:lnTo>
                          <a:pt x="490" y="406"/>
                        </a:lnTo>
                        <a:lnTo>
                          <a:pt x="496" y="382"/>
                        </a:lnTo>
                        <a:lnTo>
                          <a:pt x="506" y="326"/>
                        </a:lnTo>
                        <a:lnTo>
                          <a:pt x="514" y="266"/>
                        </a:lnTo>
                        <a:lnTo>
                          <a:pt x="520" y="206"/>
                        </a:lnTo>
                        <a:lnTo>
                          <a:pt x="526" y="104"/>
                        </a:lnTo>
                        <a:lnTo>
                          <a:pt x="526" y="60"/>
                        </a:lnTo>
                        <a:lnTo>
                          <a:pt x="538" y="72"/>
                        </a:lnTo>
                        <a:lnTo>
                          <a:pt x="550" y="82"/>
                        </a:lnTo>
                        <a:lnTo>
                          <a:pt x="572" y="98"/>
                        </a:lnTo>
                        <a:lnTo>
                          <a:pt x="588" y="108"/>
                        </a:lnTo>
                        <a:lnTo>
                          <a:pt x="596" y="112"/>
                        </a:lnTo>
                        <a:lnTo>
                          <a:pt x="688" y="142"/>
                        </a:lnTo>
                        <a:lnTo>
                          <a:pt x="690" y="154"/>
                        </a:lnTo>
                        <a:lnTo>
                          <a:pt x="692" y="170"/>
                        </a:lnTo>
                        <a:lnTo>
                          <a:pt x="690" y="212"/>
                        </a:lnTo>
                        <a:lnTo>
                          <a:pt x="684" y="268"/>
                        </a:lnTo>
                        <a:lnTo>
                          <a:pt x="674" y="336"/>
                        </a:lnTo>
                        <a:lnTo>
                          <a:pt x="666" y="410"/>
                        </a:lnTo>
                        <a:lnTo>
                          <a:pt x="660" y="492"/>
                        </a:lnTo>
                        <a:lnTo>
                          <a:pt x="656" y="578"/>
                        </a:lnTo>
                        <a:lnTo>
                          <a:pt x="654" y="620"/>
                        </a:lnTo>
                        <a:lnTo>
                          <a:pt x="656" y="664"/>
                        </a:lnTo>
                        <a:lnTo>
                          <a:pt x="658" y="768"/>
                        </a:lnTo>
                        <a:lnTo>
                          <a:pt x="662" y="828"/>
                        </a:lnTo>
                        <a:lnTo>
                          <a:pt x="664" y="856"/>
                        </a:lnTo>
                        <a:lnTo>
                          <a:pt x="668" y="876"/>
                        </a:lnTo>
                        <a:lnTo>
                          <a:pt x="248" y="878"/>
                        </a:lnTo>
                        <a:close/>
                      </a:path>
                    </a:pathLst>
                  </a:custGeom>
                  <a:solidFill>
                    <a:srgbClr val="3A457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37" name="Freeform 487"/>
                  <p:cNvSpPr>
                    <a:spLocks/>
                  </p:cNvSpPr>
                  <p:nvPr/>
                </p:nvSpPr>
                <p:spPr bwMode="auto">
                  <a:xfrm>
                    <a:off x="2058" y="3628"/>
                    <a:ext cx="72" cy="586"/>
                  </a:xfrm>
                  <a:custGeom>
                    <a:avLst/>
                    <a:gdLst>
                      <a:gd name="T0" fmla="*/ 0 w 72"/>
                      <a:gd name="T1" fmla="*/ 2 h 586"/>
                      <a:gd name="T2" fmla="*/ 0 w 72"/>
                      <a:gd name="T3" fmla="*/ 2 h 586"/>
                      <a:gd name="T4" fmla="*/ 2 w 72"/>
                      <a:gd name="T5" fmla="*/ 18 h 586"/>
                      <a:gd name="T6" fmla="*/ 10 w 72"/>
                      <a:gd name="T7" fmla="*/ 62 h 586"/>
                      <a:gd name="T8" fmla="*/ 16 w 72"/>
                      <a:gd name="T9" fmla="*/ 94 h 586"/>
                      <a:gd name="T10" fmla="*/ 18 w 72"/>
                      <a:gd name="T11" fmla="*/ 132 h 586"/>
                      <a:gd name="T12" fmla="*/ 22 w 72"/>
                      <a:gd name="T13" fmla="*/ 176 h 586"/>
                      <a:gd name="T14" fmla="*/ 24 w 72"/>
                      <a:gd name="T15" fmla="*/ 224 h 586"/>
                      <a:gd name="T16" fmla="*/ 24 w 72"/>
                      <a:gd name="T17" fmla="*/ 224 h 586"/>
                      <a:gd name="T18" fmla="*/ 26 w 72"/>
                      <a:gd name="T19" fmla="*/ 318 h 586"/>
                      <a:gd name="T20" fmla="*/ 28 w 72"/>
                      <a:gd name="T21" fmla="*/ 364 h 586"/>
                      <a:gd name="T22" fmla="*/ 32 w 72"/>
                      <a:gd name="T23" fmla="*/ 412 h 586"/>
                      <a:gd name="T24" fmla="*/ 36 w 72"/>
                      <a:gd name="T25" fmla="*/ 458 h 586"/>
                      <a:gd name="T26" fmla="*/ 44 w 72"/>
                      <a:gd name="T27" fmla="*/ 502 h 586"/>
                      <a:gd name="T28" fmla="*/ 54 w 72"/>
                      <a:gd name="T29" fmla="*/ 546 h 586"/>
                      <a:gd name="T30" fmla="*/ 66 w 72"/>
                      <a:gd name="T31" fmla="*/ 586 h 586"/>
                      <a:gd name="T32" fmla="*/ 72 w 72"/>
                      <a:gd name="T33" fmla="*/ 584 h 586"/>
                      <a:gd name="T34" fmla="*/ 72 w 72"/>
                      <a:gd name="T35" fmla="*/ 584 h 586"/>
                      <a:gd name="T36" fmla="*/ 62 w 72"/>
                      <a:gd name="T37" fmla="*/ 544 h 586"/>
                      <a:gd name="T38" fmla="*/ 52 w 72"/>
                      <a:gd name="T39" fmla="*/ 502 h 586"/>
                      <a:gd name="T40" fmla="*/ 44 w 72"/>
                      <a:gd name="T41" fmla="*/ 456 h 586"/>
                      <a:gd name="T42" fmla="*/ 40 w 72"/>
                      <a:gd name="T43" fmla="*/ 410 h 586"/>
                      <a:gd name="T44" fmla="*/ 36 w 72"/>
                      <a:gd name="T45" fmla="*/ 364 h 586"/>
                      <a:gd name="T46" fmla="*/ 34 w 72"/>
                      <a:gd name="T47" fmla="*/ 318 h 586"/>
                      <a:gd name="T48" fmla="*/ 32 w 72"/>
                      <a:gd name="T49" fmla="*/ 224 h 586"/>
                      <a:gd name="T50" fmla="*/ 32 w 72"/>
                      <a:gd name="T51" fmla="*/ 224 h 586"/>
                      <a:gd name="T52" fmla="*/ 30 w 72"/>
                      <a:gd name="T53" fmla="*/ 176 h 586"/>
                      <a:gd name="T54" fmla="*/ 26 w 72"/>
                      <a:gd name="T55" fmla="*/ 132 h 586"/>
                      <a:gd name="T56" fmla="*/ 22 w 72"/>
                      <a:gd name="T57" fmla="*/ 92 h 586"/>
                      <a:gd name="T58" fmla="*/ 18 w 72"/>
                      <a:gd name="T59" fmla="*/ 60 h 586"/>
                      <a:gd name="T60" fmla="*/ 10 w 72"/>
                      <a:gd name="T61" fmla="*/ 16 h 586"/>
                      <a:gd name="T62" fmla="*/ 6 w 72"/>
                      <a:gd name="T63" fmla="*/ 0 h 586"/>
                      <a:gd name="T64" fmla="*/ 0 w 72"/>
                      <a:gd name="T65" fmla="*/ 2 h 58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72"/>
                      <a:gd name="T100" fmla="*/ 0 h 586"/>
                      <a:gd name="T101" fmla="*/ 72 w 72"/>
                      <a:gd name="T102" fmla="*/ 586 h 586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72" h="586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2" y="18"/>
                        </a:lnTo>
                        <a:lnTo>
                          <a:pt x="10" y="62"/>
                        </a:lnTo>
                        <a:lnTo>
                          <a:pt x="16" y="94"/>
                        </a:lnTo>
                        <a:lnTo>
                          <a:pt x="18" y="132"/>
                        </a:lnTo>
                        <a:lnTo>
                          <a:pt x="22" y="176"/>
                        </a:lnTo>
                        <a:lnTo>
                          <a:pt x="24" y="224"/>
                        </a:lnTo>
                        <a:lnTo>
                          <a:pt x="26" y="318"/>
                        </a:lnTo>
                        <a:lnTo>
                          <a:pt x="28" y="364"/>
                        </a:lnTo>
                        <a:lnTo>
                          <a:pt x="32" y="412"/>
                        </a:lnTo>
                        <a:lnTo>
                          <a:pt x="36" y="458"/>
                        </a:lnTo>
                        <a:lnTo>
                          <a:pt x="44" y="502"/>
                        </a:lnTo>
                        <a:lnTo>
                          <a:pt x="54" y="546"/>
                        </a:lnTo>
                        <a:lnTo>
                          <a:pt x="66" y="586"/>
                        </a:lnTo>
                        <a:lnTo>
                          <a:pt x="72" y="584"/>
                        </a:lnTo>
                        <a:lnTo>
                          <a:pt x="62" y="544"/>
                        </a:lnTo>
                        <a:lnTo>
                          <a:pt x="52" y="502"/>
                        </a:lnTo>
                        <a:lnTo>
                          <a:pt x="44" y="456"/>
                        </a:lnTo>
                        <a:lnTo>
                          <a:pt x="40" y="410"/>
                        </a:lnTo>
                        <a:lnTo>
                          <a:pt x="36" y="364"/>
                        </a:lnTo>
                        <a:lnTo>
                          <a:pt x="34" y="318"/>
                        </a:lnTo>
                        <a:lnTo>
                          <a:pt x="32" y="224"/>
                        </a:lnTo>
                        <a:lnTo>
                          <a:pt x="30" y="176"/>
                        </a:lnTo>
                        <a:lnTo>
                          <a:pt x="26" y="132"/>
                        </a:lnTo>
                        <a:lnTo>
                          <a:pt x="22" y="92"/>
                        </a:lnTo>
                        <a:lnTo>
                          <a:pt x="18" y="60"/>
                        </a:lnTo>
                        <a:lnTo>
                          <a:pt x="10" y="16"/>
                        </a:lnTo>
                        <a:lnTo>
                          <a:pt x="6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1E2D66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38" name="Freeform 488"/>
                  <p:cNvSpPr>
                    <a:spLocks/>
                  </p:cNvSpPr>
                  <p:nvPr/>
                </p:nvSpPr>
                <p:spPr bwMode="auto">
                  <a:xfrm>
                    <a:off x="2032" y="3652"/>
                    <a:ext cx="426" cy="440"/>
                  </a:xfrm>
                  <a:custGeom>
                    <a:avLst/>
                    <a:gdLst>
                      <a:gd name="T0" fmla="*/ 226 w 426"/>
                      <a:gd name="T1" fmla="*/ 0 h 440"/>
                      <a:gd name="T2" fmla="*/ 226 w 426"/>
                      <a:gd name="T3" fmla="*/ 0 h 440"/>
                      <a:gd name="T4" fmla="*/ 218 w 426"/>
                      <a:gd name="T5" fmla="*/ 8 h 440"/>
                      <a:gd name="T6" fmla="*/ 198 w 426"/>
                      <a:gd name="T7" fmla="*/ 28 h 440"/>
                      <a:gd name="T8" fmla="*/ 186 w 426"/>
                      <a:gd name="T9" fmla="*/ 42 h 440"/>
                      <a:gd name="T10" fmla="*/ 174 w 426"/>
                      <a:gd name="T11" fmla="*/ 60 h 440"/>
                      <a:gd name="T12" fmla="*/ 164 w 426"/>
                      <a:gd name="T13" fmla="*/ 80 h 440"/>
                      <a:gd name="T14" fmla="*/ 156 w 426"/>
                      <a:gd name="T15" fmla="*/ 102 h 440"/>
                      <a:gd name="T16" fmla="*/ 156 w 426"/>
                      <a:gd name="T17" fmla="*/ 102 h 440"/>
                      <a:gd name="T18" fmla="*/ 148 w 426"/>
                      <a:gd name="T19" fmla="*/ 144 h 440"/>
                      <a:gd name="T20" fmla="*/ 138 w 426"/>
                      <a:gd name="T21" fmla="*/ 188 h 440"/>
                      <a:gd name="T22" fmla="*/ 128 w 426"/>
                      <a:gd name="T23" fmla="*/ 234 h 440"/>
                      <a:gd name="T24" fmla="*/ 114 w 426"/>
                      <a:gd name="T25" fmla="*/ 280 h 440"/>
                      <a:gd name="T26" fmla="*/ 106 w 426"/>
                      <a:gd name="T27" fmla="*/ 302 h 440"/>
                      <a:gd name="T28" fmla="*/ 96 w 426"/>
                      <a:gd name="T29" fmla="*/ 322 h 440"/>
                      <a:gd name="T30" fmla="*/ 84 w 426"/>
                      <a:gd name="T31" fmla="*/ 342 h 440"/>
                      <a:gd name="T32" fmla="*/ 72 w 426"/>
                      <a:gd name="T33" fmla="*/ 360 h 440"/>
                      <a:gd name="T34" fmla="*/ 58 w 426"/>
                      <a:gd name="T35" fmla="*/ 378 h 440"/>
                      <a:gd name="T36" fmla="*/ 40 w 426"/>
                      <a:gd name="T37" fmla="*/ 392 h 440"/>
                      <a:gd name="T38" fmla="*/ 22 w 426"/>
                      <a:gd name="T39" fmla="*/ 404 h 440"/>
                      <a:gd name="T40" fmla="*/ 0 w 426"/>
                      <a:gd name="T41" fmla="*/ 416 h 440"/>
                      <a:gd name="T42" fmla="*/ 0 w 426"/>
                      <a:gd name="T43" fmla="*/ 416 h 440"/>
                      <a:gd name="T44" fmla="*/ 6 w 426"/>
                      <a:gd name="T45" fmla="*/ 418 h 440"/>
                      <a:gd name="T46" fmla="*/ 24 w 426"/>
                      <a:gd name="T47" fmla="*/ 426 h 440"/>
                      <a:gd name="T48" fmla="*/ 36 w 426"/>
                      <a:gd name="T49" fmla="*/ 430 h 440"/>
                      <a:gd name="T50" fmla="*/ 52 w 426"/>
                      <a:gd name="T51" fmla="*/ 434 h 440"/>
                      <a:gd name="T52" fmla="*/ 72 w 426"/>
                      <a:gd name="T53" fmla="*/ 438 h 440"/>
                      <a:gd name="T54" fmla="*/ 92 w 426"/>
                      <a:gd name="T55" fmla="*/ 440 h 440"/>
                      <a:gd name="T56" fmla="*/ 118 w 426"/>
                      <a:gd name="T57" fmla="*/ 440 h 440"/>
                      <a:gd name="T58" fmla="*/ 144 w 426"/>
                      <a:gd name="T59" fmla="*/ 438 h 440"/>
                      <a:gd name="T60" fmla="*/ 176 w 426"/>
                      <a:gd name="T61" fmla="*/ 432 h 440"/>
                      <a:gd name="T62" fmla="*/ 208 w 426"/>
                      <a:gd name="T63" fmla="*/ 424 h 440"/>
                      <a:gd name="T64" fmla="*/ 244 w 426"/>
                      <a:gd name="T65" fmla="*/ 412 h 440"/>
                      <a:gd name="T66" fmla="*/ 284 w 426"/>
                      <a:gd name="T67" fmla="*/ 396 h 440"/>
                      <a:gd name="T68" fmla="*/ 326 w 426"/>
                      <a:gd name="T69" fmla="*/ 376 h 440"/>
                      <a:gd name="T70" fmla="*/ 370 w 426"/>
                      <a:gd name="T71" fmla="*/ 350 h 440"/>
                      <a:gd name="T72" fmla="*/ 426 w 426"/>
                      <a:gd name="T73" fmla="*/ 18 h 440"/>
                      <a:gd name="T74" fmla="*/ 226 w 426"/>
                      <a:gd name="T75" fmla="*/ 0 h 440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w 426"/>
                      <a:gd name="T115" fmla="*/ 0 h 440"/>
                      <a:gd name="T116" fmla="*/ 426 w 426"/>
                      <a:gd name="T117" fmla="*/ 440 h 440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T114" t="T115" r="T116" b="T117"/>
                    <a:pathLst>
                      <a:path w="426" h="440">
                        <a:moveTo>
                          <a:pt x="226" y="0"/>
                        </a:moveTo>
                        <a:lnTo>
                          <a:pt x="226" y="0"/>
                        </a:lnTo>
                        <a:lnTo>
                          <a:pt x="218" y="8"/>
                        </a:lnTo>
                        <a:lnTo>
                          <a:pt x="198" y="28"/>
                        </a:lnTo>
                        <a:lnTo>
                          <a:pt x="186" y="42"/>
                        </a:lnTo>
                        <a:lnTo>
                          <a:pt x="174" y="60"/>
                        </a:lnTo>
                        <a:lnTo>
                          <a:pt x="164" y="80"/>
                        </a:lnTo>
                        <a:lnTo>
                          <a:pt x="156" y="102"/>
                        </a:lnTo>
                        <a:lnTo>
                          <a:pt x="148" y="144"/>
                        </a:lnTo>
                        <a:lnTo>
                          <a:pt x="138" y="188"/>
                        </a:lnTo>
                        <a:lnTo>
                          <a:pt x="128" y="234"/>
                        </a:lnTo>
                        <a:lnTo>
                          <a:pt x="114" y="280"/>
                        </a:lnTo>
                        <a:lnTo>
                          <a:pt x="106" y="302"/>
                        </a:lnTo>
                        <a:lnTo>
                          <a:pt x="96" y="322"/>
                        </a:lnTo>
                        <a:lnTo>
                          <a:pt x="84" y="342"/>
                        </a:lnTo>
                        <a:lnTo>
                          <a:pt x="72" y="360"/>
                        </a:lnTo>
                        <a:lnTo>
                          <a:pt x="58" y="378"/>
                        </a:lnTo>
                        <a:lnTo>
                          <a:pt x="40" y="392"/>
                        </a:lnTo>
                        <a:lnTo>
                          <a:pt x="22" y="404"/>
                        </a:lnTo>
                        <a:lnTo>
                          <a:pt x="0" y="416"/>
                        </a:lnTo>
                        <a:lnTo>
                          <a:pt x="6" y="418"/>
                        </a:lnTo>
                        <a:lnTo>
                          <a:pt x="24" y="426"/>
                        </a:lnTo>
                        <a:lnTo>
                          <a:pt x="36" y="430"/>
                        </a:lnTo>
                        <a:lnTo>
                          <a:pt x="52" y="434"/>
                        </a:lnTo>
                        <a:lnTo>
                          <a:pt x="72" y="438"/>
                        </a:lnTo>
                        <a:lnTo>
                          <a:pt x="92" y="440"/>
                        </a:lnTo>
                        <a:lnTo>
                          <a:pt x="118" y="440"/>
                        </a:lnTo>
                        <a:lnTo>
                          <a:pt x="144" y="438"/>
                        </a:lnTo>
                        <a:lnTo>
                          <a:pt x="176" y="432"/>
                        </a:lnTo>
                        <a:lnTo>
                          <a:pt x="208" y="424"/>
                        </a:lnTo>
                        <a:lnTo>
                          <a:pt x="244" y="412"/>
                        </a:lnTo>
                        <a:lnTo>
                          <a:pt x="284" y="396"/>
                        </a:lnTo>
                        <a:lnTo>
                          <a:pt x="326" y="376"/>
                        </a:lnTo>
                        <a:lnTo>
                          <a:pt x="370" y="350"/>
                        </a:lnTo>
                        <a:lnTo>
                          <a:pt x="426" y="18"/>
                        </a:lnTo>
                        <a:lnTo>
                          <a:pt x="226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39" name="Freeform 489"/>
                  <p:cNvSpPr>
                    <a:spLocks/>
                  </p:cNvSpPr>
                  <p:nvPr/>
                </p:nvSpPr>
                <p:spPr bwMode="auto">
                  <a:xfrm>
                    <a:off x="1792" y="3614"/>
                    <a:ext cx="150" cy="78"/>
                  </a:xfrm>
                  <a:custGeom>
                    <a:avLst/>
                    <a:gdLst>
                      <a:gd name="T0" fmla="*/ 140 w 150"/>
                      <a:gd name="T1" fmla="*/ 0 h 78"/>
                      <a:gd name="T2" fmla="*/ 150 w 150"/>
                      <a:gd name="T3" fmla="*/ 64 h 78"/>
                      <a:gd name="T4" fmla="*/ 14 w 150"/>
                      <a:gd name="T5" fmla="*/ 78 h 78"/>
                      <a:gd name="T6" fmla="*/ 0 w 150"/>
                      <a:gd name="T7" fmla="*/ 2 h 78"/>
                      <a:gd name="T8" fmla="*/ 140 w 150"/>
                      <a:gd name="T9" fmla="*/ 0 h 7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50"/>
                      <a:gd name="T16" fmla="*/ 0 h 78"/>
                      <a:gd name="T17" fmla="*/ 150 w 150"/>
                      <a:gd name="T18" fmla="*/ 78 h 7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50" h="78">
                        <a:moveTo>
                          <a:pt x="140" y="0"/>
                        </a:moveTo>
                        <a:lnTo>
                          <a:pt x="150" y="64"/>
                        </a:lnTo>
                        <a:lnTo>
                          <a:pt x="14" y="78"/>
                        </a:lnTo>
                        <a:lnTo>
                          <a:pt x="0" y="2"/>
                        </a:lnTo>
                        <a:lnTo>
                          <a:pt x="140" y="0"/>
                        </a:lnTo>
                        <a:close/>
                      </a:path>
                    </a:pathLst>
                  </a:custGeom>
                  <a:solidFill>
                    <a:srgbClr val="D0CEE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40" name="Freeform 490"/>
                  <p:cNvSpPr>
                    <a:spLocks/>
                  </p:cNvSpPr>
                  <p:nvPr/>
                </p:nvSpPr>
                <p:spPr bwMode="auto">
                  <a:xfrm>
                    <a:off x="2162" y="3618"/>
                    <a:ext cx="96" cy="52"/>
                  </a:xfrm>
                  <a:custGeom>
                    <a:avLst/>
                    <a:gdLst>
                      <a:gd name="T0" fmla="*/ 0 w 96"/>
                      <a:gd name="T1" fmla="*/ 2 h 52"/>
                      <a:gd name="T2" fmla="*/ 6 w 96"/>
                      <a:gd name="T3" fmla="*/ 44 h 52"/>
                      <a:gd name="T4" fmla="*/ 96 w 96"/>
                      <a:gd name="T5" fmla="*/ 52 h 52"/>
                      <a:gd name="T6" fmla="*/ 90 w 96"/>
                      <a:gd name="T7" fmla="*/ 0 h 52"/>
                      <a:gd name="T8" fmla="*/ 0 w 96"/>
                      <a:gd name="T9" fmla="*/ 2 h 5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6"/>
                      <a:gd name="T16" fmla="*/ 0 h 52"/>
                      <a:gd name="T17" fmla="*/ 96 w 96"/>
                      <a:gd name="T18" fmla="*/ 52 h 5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6" h="52">
                        <a:moveTo>
                          <a:pt x="0" y="2"/>
                        </a:moveTo>
                        <a:lnTo>
                          <a:pt x="6" y="44"/>
                        </a:lnTo>
                        <a:lnTo>
                          <a:pt x="96" y="52"/>
                        </a:lnTo>
                        <a:lnTo>
                          <a:pt x="9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D0CEE3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41" name="Freeform 491"/>
                  <p:cNvSpPr>
                    <a:spLocks noEditPoints="1"/>
                  </p:cNvSpPr>
                  <p:nvPr/>
                </p:nvSpPr>
                <p:spPr bwMode="auto">
                  <a:xfrm>
                    <a:off x="2030" y="3646"/>
                    <a:ext cx="16" cy="16"/>
                  </a:xfrm>
                  <a:custGeom>
                    <a:avLst/>
                    <a:gdLst>
                      <a:gd name="T0" fmla="*/ 6 w 16"/>
                      <a:gd name="T1" fmla="*/ 0 h 16"/>
                      <a:gd name="T2" fmla="*/ 6 w 16"/>
                      <a:gd name="T3" fmla="*/ 0 h 16"/>
                      <a:gd name="T4" fmla="*/ 4 w 16"/>
                      <a:gd name="T5" fmla="*/ 2 h 16"/>
                      <a:gd name="T6" fmla="*/ 2 w 16"/>
                      <a:gd name="T7" fmla="*/ 4 h 16"/>
                      <a:gd name="T8" fmla="*/ 0 w 16"/>
                      <a:gd name="T9" fmla="*/ 6 h 16"/>
                      <a:gd name="T10" fmla="*/ 0 w 16"/>
                      <a:gd name="T11" fmla="*/ 10 h 16"/>
                      <a:gd name="T12" fmla="*/ 0 w 16"/>
                      <a:gd name="T13" fmla="*/ 10 h 16"/>
                      <a:gd name="T14" fmla="*/ 2 w 16"/>
                      <a:gd name="T15" fmla="*/ 12 h 16"/>
                      <a:gd name="T16" fmla="*/ 4 w 16"/>
                      <a:gd name="T17" fmla="*/ 14 h 16"/>
                      <a:gd name="T18" fmla="*/ 8 w 16"/>
                      <a:gd name="T19" fmla="*/ 16 h 16"/>
                      <a:gd name="T20" fmla="*/ 10 w 16"/>
                      <a:gd name="T21" fmla="*/ 16 h 16"/>
                      <a:gd name="T22" fmla="*/ 10 w 16"/>
                      <a:gd name="T23" fmla="*/ 16 h 16"/>
                      <a:gd name="T24" fmla="*/ 14 w 16"/>
                      <a:gd name="T25" fmla="*/ 14 h 16"/>
                      <a:gd name="T26" fmla="*/ 16 w 16"/>
                      <a:gd name="T27" fmla="*/ 12 h 16"/>
                      <a:gd name="T28" fmla="*/ 16 w 16"/>
                      <a:gd name="T29" fmla="*/ 10 h 16"/>
                      <a:gd name="T30" fmla="*/ 16 w 16"/>
                      <a:gd name="T31" fmla="*/ 6 h 16"/>
                      <a:gd name="T32" fmla="*/ 16 w 16"/>
                      <a:gd name="T33" fmla="*/ 6 h 16"/>
                      <a:gd name="T34" fmla="*/ 16 w 16"/>
                      <a:gd name="T35" fmla="*/ 4 h 16"/>
                      <a:gd name="T36" fmla="*/ 12 w 16"/>
                      <a:gd name="T37" fmla="*/ 2 h 16"/>
                      <a:gd name="T38" fmla="*/ 10 w 16"/>
                      <a:gd name="T39" fmla="*/ 0 h 16"/>
                      <a:gd name="T40" fmla="*/ 6 w 16"/>
                      <a:gd name="T41" fmla="*/ 0 h 16"/>
                      <a:gd name="T42" fmla="*/ 16 w 16"/>
                      <a:gd name="T43" fmla="*/ 6 h 16"/>
                      <a:gd name="T44" fmla="*/ 16 w 16"/>
                      <a:gd name="T45" fmla="*/ 6 h 16"/>
                      <a:gd name="T46" fmla="*/ 14 w 16"/>
                      <a:gd name="T47" fmla="*/ 12 h 16"/>
                      <a:gd name="T48" fmla="*/ 10 w 16"/>
                      <a:gd name="T49" fmla="*/ 14 h 16"/>
                      <a:gd name="T50" fmla="*/ 10 w 16"/>
                      <a:gd name="T51" fmla="*/ 14 h 16"/>
                      <a:gd name="T52" fmla="*/ 6 w 16"/>
                      <a:gd name="T53" fmla="*/ 14 h 16"/>
                      <a:gd name="T54" fmla="*/ 2 w 16"/>
                      <a:gd name="T55" fmla="*/ 10 h 16"/>
                      <a:gd name="T56" fmla="*/ 2 w 16"/>
                      <a:gd name="T57" fmla="*/ 10 h 16"/>
                      <a:gd name="T58" fmla="*/ 4 w 16"/>
                      <a:gd name="T59" fmla="*/ 4 h 16"/>
                      <a:gd name="T60" fmla="*/ 8 w 16"/>
                      <a:gd name="T61" fmla="*/ 2 h 16"/>
                      <a:gd name="T62" fmla="*/ 8 w 16"/>
                      <a:gd name="T63" fmla="*/ 2 h 16"/>
                      <a:gd name="T64" fmla="*/ 12 w 16"/>
                      <a:gd name="T65" fmla="*/ 2 h 16"/>
                      <a:gd name="T66" fmla="*/ 16 w 16"/>
                      <a:gd name="T67" fmla="*/ 6 h 1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16"/>
                      <a:gd name="T103" fmla="*/ 0 h 16"/>
                      <a:gd name="T104" fmla="*/ 16 w 16"/>
                      <a:gd name="T105" fmla="*/ 16 h 16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16" h="16">
                        <a:moveTo>
                          <a:pt x="6" y="0"/>
                        </a:moveTo>
                        <a:lnTo>
                          <a:pt x="6" y="0"/>
                        </a:lnTo>
                        <a:lnTo>
                          <a:pt x="4" y="2"/>
                        </a:lnTo>
                        <a:lnTo>
                          <a:pt x="2" y="4"/>
                        </a:lnTo>
                        <a:lnTo>
                          <a:pt x="0" y="6"/>
                        </a:lnTo>
                        <a:lnTo>
                          <a:pt x="0" y="10"/>
                        </a:lnTo>
                        <a:lnTo>
                          <a:pt x="2" y="12"/>
                        </a:lnTo>
                        <a:lnTo>
                          <a:pt x="4" y="14"/>
                        </a:lnTo>
                        <a:lnTo>
                          <a:pt x="8" y="16"/>
                        </a:lnTo>
                        <a:lnTo>
                          <a:pt x="10" y="16"/>
                        </a:lnTo>
                        <a:lnTo>
                          <a:pt x="14" y="14"/>
                        </a:lnTo>
                        <a:lnTo>
                          <a:pt x="16" y="12"/>
                        </a:lnTo>
                        <a:lnTo>
                          <a:pt x="16" y="10"/>
                        </a:lnTo>
                        <a:lnTo>
                          <a:pt x="16" y="6"/>
                        </a:lnTo>
                        <a:lnTo>
                          <a:pt x="16" y="4"/>
                        </a:lnTo>
                        <a:lnTo>
                          <a:pt x="12" y="2"/>
                        </a:lnTo>
                        <a:lnTo>
                          <a:pt x="10" y="0"/>
                        </a:lnTo>
                        <a:lnTo>
                          <a:pt x="6" y="0"/>
                        </a:lnTo>
                        <a:close/>
                        <a:moveTo>
                          <a:pt x="16" y="6"/>
                        </a:moveTo>
                        <a:lnTo>
                          <a:pt x="16" y="6"/>
                        </a:lnTo>
                        <a:lnTo>
                          <a:pt x="14" y="12"/>
                        </a:lnTo>
                        <a:lnTo>
                          <a:pt x="10" y="14"/>
                        </a:lnTo>
                        <a:lnTo>
                          <a:pt x="6" y="14"/>
                        </a:lnTo>
                        <a:lnTo>
                          <a:pt x="2" y="10"/>
                        </a:lnTo>
                        <a:lnTo>
                          <a:pt x="4" y="4"/>
                        </a:lnTo>
                        <a:lnTo>
                          <a:pt x="8" y="2"/>
                        </a:lnTo>
                        <a:lnTo>
                          <a:pt x="12" y="2"/>
                        </a:lnTo>
                        <a:lnTo>
                          <a:pt x="16" y="6"/>
                        </a:lnTo>
                        <a:close/>
                      </a:path>
                    </a:pathLst>
                  </a:custGeom>
                  <a:solidFill>
                    <a:srgbClr val="9AB0C6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42" name="Freeform 492"/>
                  <p:cNvSpPr>
                    <a:spLocks/>
                  </p:cNvSpPr>
                  <p:nvPr/>
                </p:nvSpPr>
                <p:spPr bwMode="auto">
                  <a:xfrm>
                    <a:off x="2030" y="3646"/>
                    <a:ext cx="16" cy="16"/>
                  </a:xfrm>
                  <a:custGeom>
                    <a:avLst/>
                    <a:gdLst>
                      <a:gd name="T0" fmla="*/ 6 w 16"/>
                      <a:gd name="T1" fmla="*/ 0 h 16"/>
                      <a:gd name="T2" fmla="*/ 6 w 16"/>
                      <a:gd name="T3" fmla="*/ 0 h 16"/>
                      <a:gd name="T4" fmla="*/ 4 w 16"/>
                      <a:gd name="T5" fmla="*/ 2 h 16"/>
                      <a:gd name="T6" fmla="*/ 2 w 16"/>
                      <a:gd name="T7" fmla="*/ 4 h 16"/>
                      <a:gd name="T8" fmla="*/ 0 w 16"/>
                      <a:gd name="T9" fmla="*/ 6 h 16"/>
                      <a:gd name="T10" fmla="*/ 0 w 16"/>
                      <a:gd name="T11" fmla="*/ 10 h 16"/>
                      <a:gd name="T12" fmla="*/ 0 w 16"/>
                      <a:gd name="T13" fmla="*/ 10 h 16"/>
                      <a:gd name="T14" fmla="*/ 2 w 16"/>
                      <a:gd name="T15" fmla="*/ 12 h 16"/>
                      <a:gd name="T16" fmla="*/ 4 w 16"/>
                      <a:gd name="T17" fmla="*/ 14 h 16"/>
                      <a:gd name="T18" fmla="*/ 8 w 16"/>
                      <a:gd name="T19" fmla="*/ 16 h 16"/>
                      <a:gd name="T20" fmla="*/ 10 w 16"/>
                      <a:gd name="T21" fmla="*/ 16 h 16"/>
                      <a:gd name="T22" fmla="*/ 10 w 16"/>
                      <a:gd name="T23" fmla="*/ 16 h 16"/>
                      <a:gd name="T24" fmla="*/ 14 w 16"/>
                      <a:gd name="T25" fmla="*/ 14 h 16"/>
                      <a:gd name="T26" fmla="*/ 16 w 16"/>
                      <a:gd name="T27" fmla="*/ 12 h 16"/>
                      <a:gd name="T28" fmla="*/ 16 w 16"/>
                      <a:gd name="T29" fmla="*/ 10 h 16"/>
                      <a:gd name="T30" fmla="*/ 16 w 16"/>
                      <a:gd name="T31" fmla="*/ 6 h 16"/>
                      <a:gd name="T32" fmla="*/ 16 w 16"/>
                      <a:gd name="T33" fmla="*/ 6 h 16"/>
                      <a:gd name="T34" fmla="*/ 16 w 16"/>
                      <a:gd name="T35" fmla="*/ 4 h 16"/>
                      <a:gd name="T36" fmla="*/ 12 w 16"/>
                      <a:gd name="T37" fmla="*/ 2 h 16"/>
                      <a:gd name="T38" fmla="*/ 10 w 16"/>
                      <a:gd name="T39" fmla="*/ 0 h 16"/>
                      <a:gd name="T40" fmla="*/ 6 w 16"/>
                      <a:gd name="T41" fmla="*/ 0 h 1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6"/>
                      <a:gd name="T64" fmla="*/ 0 h 16"/>
                      <a:gd name="T65" fmla="*/ 16 w 16"/>
                      <a:gd name="T66" fmla="*/ 16 h 1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6" h="16">
                        <a:moveTo>
                          <a:pt x="6" y="0"/>
                        </a:moveTo>
                        <a:lnTo>
                          <a:pt x="6" y="0"/>
                        </a:lnTo>
                        <a:lnTo>
                          <a:pt x="4" y="2"/>
                        </a:lnTo>
                        <a:lnTo>
                          <a:pt x="2" y="4"/>
                        </a:lnTo>
                        <a:lnTo>
                          <a:pt x="0" y="6"/>
                        </a:lnTo>
                        <a:lnTo>
                          <a:pt x="0" y="10"/>
                        </a:lnTo>
                        <a:lnTo>
                          <a:pt x="2" y="12"/>
                        </a:lnTo>
                        <a:lnTo>
                          <a:pt x="4" y="14"/>
                        </a:lnTo>
                        <a:lnTo>
                          <a:pt x="8" y="16"/>
                        </a:lnTo>
                        <a:lnTo>
                          <a:pt x="10" y="16"/>
                        </a:lnTo>
                        <a:lnTo>
                          <a:pt x="14" y="14"/>
                        </a:lnTo>
                        <a:lnTo>
                          <a:pt x="16" y="12"/>
                        </a:lnTo>
                        <a:lnTo>
                          <a:pt x="16" y="10"/>
                        </a:lnTo>
                        <a:lnTo>
                          <a:pt x="16" y="6"/>
                        </a:lnTo>
                        <a:lnTo>
                          <a:pt x="16" y="4"/>
                        </a:lnTo>
                        <a:lnTo>
                          <a:pt x="12" y="2"/>
                        </a:lnTo>
                        <a:lnTo>
                          <a:pt x="10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43" name="Freeform 493"/>
                  <p:cNvSpPr>
                    <a:spLocks/>
                  </p:cNvSpPr>
                  <p:nvPr/>
                </p:nvSpPr>
                <p:spPr bwMode="auto">
                  <a:xfrm>
                    <a:off x="2032" y="3648"/>
                    <a:ext cx="14" cy="12"/>
                  </a:xfrm>
                  <a:custGeom>
                    <a:avLst/>
                    <a:gdLst>
                      <a:gd name="T0" fmla="*/ 14 w 14"/>
                      <a:gd name="T1" fmla="*/ 4 h 12"/>
                      <a:gd name="T2" fmla="*/ 14 w 14"/>
                      <a:gd name="T3" fmla="*/ 4 h 12"/>
                      <a:gd name="T4" fmla="*/ 12 w 14"/>
                      <a:gd name="T5" fmla="*/ 10 h 12"/>
                      <a:gd name="T6" fmla="*/ 8 w 14"/>
                      <a:gd name="T7" fmla="*/ 12 h 12"/>
                      <a:gd name="T8" fmla="*/ 8 w 14"/>
                      <a:gd name="T9" fmla="*/ 12 h 12"/>
                      <a:gd name="T10" fmla="*/ 4 w 14"/>
                      <a:gd name="T11" fmla="*/ 12 h 12"/>
                      <a:gd name="T12" fmla="*/ 0 w 14"/>
                      <a:gd name="T13" fmla="*/ 8 h 12"/>
                      <a:gd name="T14" fmla="*/ 0 w 14"/>
                      <a:gd name="T15" fmla="*/ 8 h 12"/>
                      <a:gd name="T16" fmla="*/ 2 w 14"/>
                      <a:gd name="T17" fmla="*/ 2 h 12"/>
                      <a:gd name="T18" fmla="*/ 6 w 14"/>
                      <a:gd name="T19" fmla="*/ 0 h 12"/>
                      <a:gd name="T20" fmla="*/ 6 w 14"/>
                      <a:gd name="T21" fmla="*/ 0 h 12"/>
                      <a:gd name="T22" fmla="*/ 10 w 14"/>
                      <a:gd name="T23" fmla="*/ 0 h 12"/>
                      <a:gd name="T24" fmla="*/ 14 w 14"/>
                      <a:gd name="T25" fmla="*/ 4 h 12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14"/>
                      <a:gd name="T40" fmla="*/ 0 h 12"/>
                      <a:gd name="T41" fmla="*/ 14 w 14"/>
                      <a:gd name="T42" fmla="*/ 12 h 12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14" h="12">
                        <a:moveTo>
                          <a:pt x="14" y="4"/>
                        </a:moveTo>
                        <a:lnTo>
                          <a:pt x="14" y="4"/>
                        </a:lnTo>
                        <a:lnTo>
                          <a:pt x="12" y="10"/>
                        </a:lnTo>
                        <a:lnTo>
                          <a:pt x="8" y="12"/>
                        </a:lnTo>
                        <a:lnTo>
                          <a:pt x="4" y="12"/>
                        </a:lnTo>
                        <a:lnTo>
                          <a:pt x="0" y="8"/>
                        </a:lnTo>
                        <a:lnTo>
                          <a:pt x="2" y="2"/>
                        </a:lnTo>
                        <a:lnTo>
                          <a:pt x="6" y="0"/>
                        </a:lnTo>
                        <a:lnTo>
                          <a:pt x="10" y="0"/>
                        </a:lnTo>
                        <a:lnTo>
                          <a:pt x="14" y="4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44" name="Freeform 494"/>
                  <p:cNvSpPr>
                    <a:spLocks noEditPoints="1"/>
                  </p:cNvSpPr>
                  <p:nvPr/>
                </p:nvSpPr>
                <p:spPr bwMode="auto">
                  <a:xfrm>
                    <a:off x="2048" y="3810"/>
                    <a:ext cx="16" cy="16"/>
                  </a:xfrm>
                  <a:custGeom>
                    <a:avLst/>
                    <a:gdLst>
                      <a:gd name="T0" fmla="*/ 6 w 16"/>
                      <a:gd name="T1" fmla="*/ 0 h 16"/>
                      <a:gd name="T2" fmla="*/ 6 w 16"/>
                      <a:gd name="T3" fmla="*/ 0 h 16"/>
                      <a:gd name="T4" fmla="*/ 4 w 16"/>
                      <a:gd name="T5" fmla="*/ 2 h 16"/>
                      <a:gd name="T6" fmla="*/ 2 w 16"/>
                      <a:gd name="T7" fmla="*/ 4 h 16"/>
                      <a:gd name="T8" fmla="*/ 0 w 16"/>
                      <a:gd name="T9" fmla="*/ 8 h 16"/>
                      <a:gd name="T10" fmla="*/ 0 w 16"/>
                      <a:gd name="T11" fmla="*/ 10 h 16"/>
                      <a:gd name="T12" fmla="*/ 0 w 16"/>
                      <a:gd name="T13" fmla="*/ 10 h 16"/>
                      <a:gd name="T14" fmla="*/ 2 w 16"/>
                      <a:gd name="T15" fmla="*/ 14 h 16"/>
                      <a:gd name="T16" fmla="*/ 4 w 16"/>
                      <a:gd name="T17" fmla="*/ 16 h 16"/>
                      <a:gd name="T18" fmla="*/ 8 w 16"/>
                      <a:gd name="T19" fmla="*/ 16 h 16"/>
                      <a:gd name="T20" fmla="*/ 10 w 16"/>
                      <a:gd name="T21" fmla="*/ 16 h 16"/>
                      <a:gd name="T22" fmla="*/ 10 w 16"/>
                      <a:gd name="T23" fmla="*/ 16 h 16"/>
                      <a:gd name="T24" fmla="*/ 14 w 16"/>
                      <a:gd name="T25" fmla="*/ 16 h 16"/>
                      <a:gd name="T26" fmla="*/ 16 w 16"/>
                      <a:gd name="T27" fmla="*/ 14 h 16"/>
                      <a:gd name="T28" fmla="*/ 16 w 16"/>
                      <a:gd name="T29" fmla="*/ 10 h 16"/>
                      <a:gd name="T30" fmla="*/ 16 w 16"/>
                      <a:gd name="T31" fmla="*/ 6 h 16"/>
                      <a:gd name="T32" fmla="*/ 16 w 16"/>
                      <a:gd name="T33" fmla="*/ 6 h 16"/>
                      <a:gd name="T34" fmla="*/ 16 w 16"/>
                      <a:gd name="T35" fmla="*/ 4 h 16"/>
                      <a:gd name="T36" fmla="*/ 12 w 16"/>
                      <a:gd name="T37" fmla="*/ 2 h 16"/>
                      <a:gd name="T38" fmla="*/ 10 w 16"/>
                      <a:gd name="T39" fmla="*/ 0 h 16"/>
                      <a:gd name="T40" fmla="*/ 6 w 16"/>
                      <a:gd name="T41" fmla="*/ 0 h 16"/>
                      <a:gd name="T42" fmla="*/ 16 w 16"/>
                      <a:gd name="T43" fmla="*/ 8 h 16"/>
                      <a:gd name="T44" fmla="*/ 16 w 16"/>
                      <a:gd name="T45" fmla="*/ 8 h 16"/>
                      <a:gd name="T46" fmla="*/ 14 w 16"/>
                      <a:gd name="T47" fmla="*/ 12 h 16"/>
                      <a:gd name="T48" fmla="*/ 10 w 16"/>
                      <a:gd name="T49" fmla="*/ 16 h 16"/>
                      <a:gd name="T50" fmla="*/ 10 w 16"/>
                      <a:gd name="T51" fmla="*/ 16 h 16"/>
                      <a:gd name="T52" fmla="*/ 6 w 16"/>
                      <a:gd name="T53" fmla="*/ 14 h 16"/>
                      <a:gd name="T54" fmla="*/ 2 w 16"/>
                      <a:gd name="T55" fmla="*/ 10 h 16"/>
                      <a:gd name="T56" fmla="*/ 2 w 16"/>
                      <a:gd name="T57" fmla="*/ 10 h 16"/>
                      <a:gd name="T58" fmla="*/ 4 w 16"/>
                      <a:gd name="T59" fmla="*/ 6 h 16"/>
                      <a:gd name="T60" fmla="*/ 8 w 16"/>
                      <a:gd name="T61" fmla="*/ 2 h 16"/>
                      <a:gd name="T62" fmla="*/ 8 w 16"/>
                      <a:gd name="T63" fmla="*/ 2 h 16"/>
                      <a:gd name="T64" fmla="*/ 12 w 16"/>
                      <a:gd name="T65" fmla="*/ 2 h 16"/>
                      <a:gd name="T66" fmla="*/ 16 w 16"/>
                      <a:gd name="T67" fmla="*/ 8 h 1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16"/>
                      <a:gd name="T103" fmla="*/ 0 h 16"/>
                      <a:gd name="T104" fmla="*/ 16 w 16"/>
                      <a:gd name="T105" fmla="*/ 16 h 16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16" h="16">
                        <a:moveTo>
                          <a:pt x="6" y="0"/>
                        </a:moveTo>
                        <a:lnTo>
                          <a:pt x="6" y="0"/>
                        </a:lnTo>
                        <a:lnTo>
                          <a:pt x="4" y="2"/>
                        </a:lnTo>
                        <a:lnTo>
                          <a:pt x="2" y="4"/>
                        </a:lnTo>
                        <a:lnTo>
                          <a:pt x="0" y="8"/>
                        </a:lnTo>
                        <a:lnTo>
                          <a:pt x="0" y="10"/>
                        </a:lnTo>
                        <a:lnTo>
                          <a:pt x="2" y="14"/>
                        </a:lnTo>
                        <a:lnTo>
                          <a:pt x="4" y="16"/>
                        </a:lnTo>
                        <a:lnTo>
                          <a:pt x="8" y="16"/>
                        </a:lnTo>
                        <a:lnTo>
                          <a:pt x="10" y="16"/>
                        </a:lnTo>
                        <a:lnTo>
                          <a:pt x="14" y="16"/>
                        </a:lnTo>
                        <a:lnTo>
                          <a:pt x="16" y="14"/>
                        </a:lnTo>
                        <a:lnTo>
                          <a:pt x="16" y="10"/>
                        </a:lnTo>
                        <a:lnTo>
                          <a:pt x="16" y="6"/>
                        </a:lnTo>
                        <a:lnTo>
                          <a:pt x="16" y="4"/>
                        </a:lnTo>
                        <a:lnTo>
                          <a:pt x="12" y="2"/>
                        </a:lnTo>
                        <a:lnTo>
                          <a:pt x="10" y="0"/>
                        </a:lnTo>
                        <a:lnTo>
                          <a:pt x="6" y="0"/>
                        </a:lnTo>
                        <a:close/>
                        <a:moveTo>
                          <a:pt x="16" y="8"/>
                        </a:moveTo>
                        <a:lnTo>
                          <a:pt x="16" y="8"/>
                        </a:lnTo>
                        <a:lnTo>
                          <a:pt x="14" y="12"/>
                        </a:lnTo>
                        <a:lnTo>
                          <a:pt x="10" y="16"/>
                        </a:lnTo>
                        <a:lnTo>
                          <a:pt x="6" y="14"/>
                        </a:lnTo>
                        <a:lnTo>
                          <a:pt x="2" y="10"/>
                        </a:lnTo>
                        <a:lnTo>
                          <a:pt x="4" y="6"/>
                        </a:lnTo>
                        <a:lnTo>
                          <a:pt x="8" y="2"/>
                        </a:lnTo>
                        <a:lnTo>
                          <a:pt x="12" y="2"/>
                        </a:lnTo>
                        <a:lnTo>
                          <a:pt x="16" y="8"/>
                        </a:lnTo>
                        <a:close/>
                      </a:path>
                    </a:pathLst>
                  </a:custGeom>
                  <a:solidFill>
                    <a:srgbClr val="9AB0C6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45" name="Freeform 495"/>
                  <p:cNvSpPr>
                    <a:spLocks/>
                  </p:cNvSpPr>
                  <p:nvPr/>
                </p:nvSpPr>
                <p:spPr bwMode="auto">
                  <a:xfrm>
                    <a:off x="2048" y="3810"/>
                    <a:ext cx="16" cy="16"/>
                  </a:xfrm>
                  <a:custGeom>
                    <a:avLst/>
                    <a:gdLst>
                      <a:gd name="T0" fmla="*/ 6 w 16"/>
                      <a:gd name="T1" fmla="*/ 0 h 16"/>
                      <a:gd name="T2" fmla="*/ 6 w 16"/>
                      <a:gd name="T3" fmla="*/ 0 h 16"/>
                      <a:gd name="T4" fmla="*/ 4 w 16"/>
                      <a:gd name="T5" fmla="*/ 2 h 16"/>
                      <a:gd name="T6" fmla="*/ 2 w 16"/>
                      <a:gd name="T7" fmla="*/ 4 h 16"/>
                      <a:gd name="T8" fmla="*/ 0 w 16"/>
                      <a:gd name="T9" fmla="*/ 8 h 16"/>
                      <a:gd name="T10" fmla="*/ 0 w 16"/>
                      <a:gd name="T11" fmla="*/ 10 h 16"/>
                      <a:gd name="T12" fmla="*/ 0 w 16"/>
                      <a:gd name="T13" fmla="*/ 10 h 16"/>
                      <a:gd name="T14" fmla="*/ 2 w 16"/>
                      <a:gd name="T15" fmla="*/ 14 h 16"/>
                      <a:gd name="T16" fmla="*/ 4 w 16"/>
                      <a:gd name="T17" fmla="*/ 16 h 16"/>
                      <a:gd name="T18" fmla="*/ 8 w 16"/>
                      <a:gd name="T19" fmla="*/ 16 h 16"/>
                      <a:gd name="T20" fmla="*/ 10 w 16"/>
                      <a:gd name="T21" fmla="*/ 16 h 16"/>
                      <a:gd name="T22" fmla="*/ 10 w 16"/>
                      <a:gd name="T23" fmla="*/ 16 h 16"/>
                      <a:gd name="T24" fmla="*/ 14 w 16"/>
                      <a:gd name="T25" fmla="*/ 16 h 16"/>
                      <a:gd name="T26" fmla="*/ 16 w 16"/>
                      <a:gd name="T27" fmla="*/ 14 h 16"/>
                      <a:gd name="T28" fmla="*/ 16 w 16"/>
                      <a:gd name="T29" fmla="*/ 10 h 16"/>
                      <a:gd name="T30" fmla="*/ 16 w 16"/>
                      <a:gd name="T31" fmla="*/ 6 h 16"/>
                      <a:gd name="T32" fmla="*/ 16 w 16"/>
                      <a:gd name="T33" fmla="*/ 6 h 16"/>
                      <a:gd name="T34" fmla="*/ 16 w 16"/>
                      <a:gd name="T35" fmla="*/ 4 h 16"/>
                      <a:gd name="T36" fmla="*/ 12 w 16"/>
                      <a:gd name="T37" fmla="*/ 2 h 16"/>
                      <a:gd name="T38" fmla="*/ 10 w 16"/>
                      <a:gd name="T39" fmla="*/ 0 h 16"/>
                      <a:gd name="T40" fmla="*/ 6 w 16"/>
                      <a:gd name="T41" fmla="*/ 0 h 1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6"/>
                      <a:gd name="T64" fmla="*/ 0 h 16"/>
                      <a:gd name="T65" fmla="*/ 16 w 16"/>
                      <a:gd name="T66" fmla="*/ 16 h 1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6" h="16">
                        <a:moveTo>
                          <a:pt x="6" y="0"/>
                        </a:moveTo>
                        <a:lnTo>
                          <a:pt x="6" y="0"/>
                        </a:lnTo>
                        <a:lnTo>
                          <a:pt x="4" y="2"/>
                        </a:lnTo>
                        <a:lnTo>
                          <a:pt x="2" y="4"/>
                        </a:lnTo>
                        <a:lnTo>
                          <a:pt x="0" y="8"/>
                        </a:lnTo>
                        <a:lnTo>
                          <a:pt x="0" y="10"/>
                        </a:lnTo>
                        <a:lnTo>
                          <a:pt x="2" y="14"/>
                        </a:lnTo>
                        <a:lnTo>
                          <a:pt x="4" y="16"/>
                        </a:lnTo>
                        <a:lnTo>
                          <a:pt x="8" y="16"/>
                        </a:lnTo>
                        <a:lnTo>
                          <a:pt x="10" y="16"/>
                        </a:lnTo>
                        <a:lnTo>
                          <a:pt x="14" y="16"/>
                        </a:lnTo>
                        <a:lnTo>
                          <a:pt x="16" y="14"/>
                        </a:lnTo>
                        <a:lnTo>
                          <a:pt x="16" y="10"/>
                        </a:lnTo>
                        <a:lnTo>
                          <a:pt x="16" y="6"/>
                        </a:lnTo>
                        <a:lnTo>
                          <a:pt x="16" y="4"/>
                        </a:lnTo>
                        <a:lnTo>
                          <a:pt x="12" y="2"/>
                        </a:lnTo>
                        <a:lnTo>
                          <a:pt x="10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46" name="Freeform 496"/>
                  <p:cNvSpPr>
                    <a:spLocks/>
                  </p:cNvSpPr>
                  <p:nvPr/>
                </p:nvSpPr>
                <p:spPr bwMode="auto">
                  <a:xfrm>
                    <a:off x="2050" y="3812"/>
                    <a:ext cx="14" cy="14"/>
                  </a:xfrm>
                  <a:custGeom>
                    <a:avLst/>
                    <a:gdLst>
                      <a:gd name="T0" fmla="*/ 14 w 14"/>
                      <a:gd name="T1" fmla="*/ 6 h 14"/>
                      <a:gd name="T2" fmla="*/ 14 w 14"/>
                      <a:gd name="T3" fmla="*/ 6 h 14"/>
                      <a:gd name="T4" fmla="*/ 12 w 14"/>
                      <a:gd name="T5" fmla="*/ 10 h 14"/>
                      <a:gd name="T6" fmla="*/ 8 w 14"/>
                      <a:gd name="T7" fmla="*/ 14 h 14"/>
                      <a:gd name="T8" fmla="*/ 8 w 14"/>
                      <a:gd name="T9" fmla="*/ 14 h 14"/>
                      <a:gd name="T10" fmla="*/ 4 w 14"/>
                      <a:gd name="T11" fmla="*/ 12 h 14"/>
                      <a:gd name="T12" fmla="*/ 0 w 14"/>
                      <a:gd name="T13" fmla="*/ 8 h 14"/>
                      <a:gd name="T14" fmla="*/ 0 w 14"/>
                      <a:gd name="T15" fmla="*/ 8 h 14"/>
                      <a:gd name="T16" fmla="*/ 2 w 14"/>
                      <a:gd name="T17" fmla="*/ 4 h 14"/>
                      <a:gd name="T18" fmla="*/ 6 w 14"/>
                      <a:gd name="T19" fmla="*/ 0 h 14"/>
                      <a:gd name="T20" fmla="*/ 6 w 14"/>
                      <a:gd name="T21" fmla="*/ 0 h 14"/>
                      <a:gd name="T22" fmla="*/ 10 w 14"/>
                      <a:gd name="T23" fmla="*/ 0 h 14"/>
                      <a:gd name="T24" fmla="*/ 14 w 14"/>
                      <a:gd name="T25" fmla="*/ 6 h 14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14"/>
                      <a:gd name="T40" fmla="*/ 0 h 14"/>
                      <a:gd name="T41" fmla="*/ 14 w 14"/>
                      <a:gd name="T42" fmla="*/ 14 h 14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14" h="14">
                        <a:moveTo>
                          <a:pt x="14" y="6"/>
                        </a:moveTo>
                        <a:lnTo>
                          <a:pt x="14" y="6"/>
                        </a:lnTo>
                        <a:lnTo>
                          <a:pt x="12" y="10"/>
                        </a:lnTo>
                        <a:lnTo>
                          <a:pt x="8" y="14"/>
                        </a:lnTo>
                        <a:lnTo>
                          <a:pt x="4" y="12"/>
                        </a:lnTo>
                        <a:lnTo>
                          <a:pt x="0" y="8"/>
                        </a:lnTo>
                        <a:lnTo>
                          <a:pt x="2" y="4"/>
                        </a:lnTo>
                        <a:lnTo>
                          <a:pt x="6" y="0"/>
                        </a:lnTo>
                        <a:lnTo>
                          <a:pt x="10" y="0"/>
                        </a:lnTo>
                        <a:lnTo>
                          <a:pt x="14" y="6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47" name="Freeform 497"/>
                  <p:cNvSpPr>
                    <a:spLocks noEditPoints="1"/>
                  </p:cNvSpPr>
                  <p:nvPr/>
                </p:nvSpPr>
                <p:spPr bwMode="auto">
                  <a:xfrm>
                    <a:off x="2070" y="4118"/>
                    <a:ext cx="16" cy="16"/>
                  </a:xfrm>
                  <a:custGeom>
                    <a:avLst/>
                    <a:gdLst>
                      <a:gd name="T0" fmla="*/ 6 w 16"/>
                      <a:gd name="T1" fmla="*/ 0 h 16"/>
                      <a:gd name="T2" fmla="*/ 6 w 16"/>
                      <a:gd name="T3" fmla="*/ 0 h 16"/>
                      <a:gd name="T4" fmla="*/ 4 w 16"/>
                      <a:gd name="T5" fmla="*/ 2 h 16"/>
                      <a:gd name="T6" fmla="*/ 2 w 16"/>
                      <a:gd name="T7" fmla="*/ 4 h 16"/>
                      <a:gd name="T8" fmla="*/ 0 w 16"/>
                      <a:gd name="T9" fmla="*/ 6 h 16"/>
                      <a:gd name="T10" fmla="*/ 0 w 16"/>
                      <a:gd name="T11" fmla="*/ 10 h 16"/>
                      <a:gd name="T12" fmla="*/ 0 w 16"/>
                      <a:gd name="T13" fmla="*/ 10 h 16"/>
                      <a:gd name="T14" fmla="*/ 2 w 16"/>
                      <a:gd name="T15" fmla="*/ 12 h 16"/>
                      <a:gd name="T16" fmla="*/ 4 w 16"/>
                      <a:gd name="T17" fmla="*/ 14 h 16"/>
                      <a:gd name="T18" fmla="*/ 6 w 16"/>
                      <a:gd name="T19" fmla="*/ 16 h 16"/>
                      <a:gd name="T20" fmla="*/ 10 w 16"/>
                      <a:gd name="T21" fmla="*/ 16 h 16"/>
                      <a:gd name="T22" fmla="*/ 10 w 16"/>
                      <a:gd name="T23" fmla="*/ 16 h 16"/>
                      <a:gd name="T24" fmla="*/ 12 w 16"/>
                      <a:gd name="T25" fmla="*/ 14 h 16"/>
                      <a:gd name="T26" fmla="*/ 14 w 16"/>
                      <a:gd name="T27" fmla="*/ 12 h 16"/>
                      <a:gd name="T28" fmla="*/ 16 w 16"/>
                      <a:gd name="T29" fmla="*/ 10 h 16"/>
                      <a:gd name="T30" fmla="*/ 16 w 16"/>
                      <a:gd name="T31" fmla="*/ 6 h 16"/>
                      <a:gd name="T32" fmla="*/ 16 w 16"/>
                      <a:gd name="T33" fmla="*/ 6 h 16"/>
                      <a:gd name="T34" fmla="*/ 14 w 16"/>
                      <a:gd name="T35" fmla="*/ 4 h 16"/>
                      <a:gd name="T36" fmla="*/ 12 w 16"/>
                      <a:gd name="T37" fmla="*/ 0 h 16"/>
                      <a:gd name="T38" fmla="*/ 10 w 16"/>
                      <a:gd name="T39" fmla="*/ 0 h 16"/>
                      <a:gd name="T40" fmla="*/ 6 w 16"/>
                      <a:gd name="T41" fmla="*/ 0 h 16"/>
                      <a:gd name="T42" fmla="*/ 14 w 16"/>
                      <a:gd name="T43" fmla="*/ 6 h 16"/>
                      <a:gd name="T44" fmla="*/ 14 w 16"/>
                      <a:gd name="T45" fmla="*/ 6 h 16"/>
                      <a:gd name="T46" fmla="*/ 14 w 16"/>
                      <a:gd name="T47" fmla="*/ 12 h 16"/>
                      <a:gd name="T48" fmla="*/ 10 w 16"/>
                      <a:gd name="T49" fmla="*/ 14 h 16"/>
                      <a:gd name="T50" fmla="*/ 10 w 16"/>
                      <a:gd name="T51" fmla="*/ 14 h 16"/>
                      <a:gd name="T52" fmla="*/ 4 w 16"/>
                      <a:gd name="T53" fmla="*/ 14 h 16"/>
                      <a:gd name="T54" fmla="*/ 2 w 16"/>
                      <a:gd name="T55" fmla="*/ 10 h 16"/>
                      <a:gd name="T56" fmla="*/ 2 w 16"/>
                      <a:gd name="T57" fmla="*/ 10 h 16"/>
                      <a:gd name="T58" fmla="*/ 2 w 16"/>
                      <a:gd name="T59" fmla="*/ 4 h 16"/>
                      <a:gd name="T60" fmla="*/ 6 w 16"/>
                      <a:gd name="T61" fmla="*/ 2 h 16"/>
                      <a:gd name="T62" fmla="*/ 6 w 16"/>
                      <a:gd name="T63" fmla="*/ 2 h 16"/>
                      <a:gd name="T64" fmla="*/ 12 w 16"/>
                      <a:gd name="T65" fmla="*/ 2 h 16"/>
                      <a:gd name="T66" fmla="*/ 14 w 16"/>
                      <a:gd name="T67" fmla="*/ 6 h 1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16"/>
                      <a:gd name="T103" fmla="*/ 0 h 16"/>
                      <a:gd name="T104" fmla="*/ 16 w 16"/>
                      <a:gd name="T105" fmla="*/ 16 h 16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16" h="16">
                        <a:moveTo>
                          <a:pt x="6" y="0"/>
                        </a:moveTo>
                        <a:lnTo>
                          <a:pt x="6" y="0"/>
                        </a:lnTo>
                        <a:lnTo>
                          <a:pt x="4" y="2"/>
                        </a:lnTo>
                        <a:lnTo>
                          <a:pt x="2" y="4"/>
                        </a:lnTo>
                        <a:lnTo>
                          <a:pt x="0" y="6"/>
                        </a:lnTo>
                        <a:lnTo>
                          <a:pt x="0" y="10"/>
                        </a:lnTo>
                        <a:lnTo>
                          <a:pt x="2" y="12"/>
                        </a:lnTo>
                        <a:lnTo>
                          <a:pt x="4" y="14"/>
                        </a:lnTo>
                        <a:lnTo>
                          <a:pt x="6" y="16"/>
                        </a:lnTo>
                        <a:lnTo>
                          <a:pt x="10" y="16"/>
                        </a:lnTo>
                        <a:lnTo>
                          <a:pt x="12" y="14"/>
                        </a:lnTo>
                        <a:lnTo>
                          <a:pt x="14" y="12"/>
                        </a:lnTo>
                        <a:lnTo>
                          <a:pt x="16" y="10"/>
                        </a:lnTo>
                        <a:lnTo>
                          <a:pt x="16" y="6"/>
                        </a:lnTo>
                        <a:lnTo>
                          <a:pt x="14" y="4"/>
                        </a:lnTo>
                        <a:lnTo>
                          <a:pt x="12" y="0"/>
                        </a:lnTo>
                        <a:lnTo>
                          <a:pt x="10" y="0"/>
                        </a:lnTo>
                        <a:lnTo>
                          <a:pt x="6" y="0"/>
                        </a:lnTo>
                        <a:close/>
                        <a:moveTo>
                          <a:pt x="14" y="6"/>
                        </a:moveTo>
                        <a:lnTo>
                          <a:pt x="14" y="6"/>
                        </a:lnTo>
                        <a:lnTo>
                          <a:pt x="14" y="12"/>
                        </a:lnTo>
                        <a:lnTo>
                          <a:pt x="10" y="14"/>
                        </a:lnTo>
                        <a:lnTo>
                          <a:pt x="4" y="14"/>
                        </a:lnTo>
                        <a:lnTo>
                          <a:pt x="2" y="10"/>
                        </a:lnTo>
                        <a:lnTo>
                          <a:pt x="2" y="4"/>
                        </a:lnTo>
                        <a:lnTo>
                          <a:pt x="6" y="2"/>
                        </a:lnTo>
                        <a:lnTo>
                          <a:pt x="12" y="2"/>
                        </a:lnTo>
                        <a:lnTo>
                          <a:pt x="14" y="6"/>
                        </a:lnTo>
                        <a:close/>
                      </a:path>
                    </a:pathLst>
                  </a:custGeom>
                  <a:solidFill>
                    <a:srgbClr val="9AB0C6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48" name="Freeform 498"/>
                  <p:cNvSpPr>
                    <a:spLocks/>
                  </p:cNvSpPr>
                  <p:nvPr/>
                </p:nvSpPr>
                <p:spPr bwMode="auto">
                  <a:xfrm>
                    <a:off x="2070" y="4118"/>
                    <a:ext cx="16" cy="16"/>
                  </a:xfrm>
                  <a:custGeom>
                    <a:avLst/>
                    <a:gdLst>
                      <a:gd name="T0" fmla="*/ 6 w 16"/>
                      <a:gd name="T1" fmla="*/ 0 h 16"/>
                      <a:gd name="T2" fmla="*/ 6 w 16"/>
                      <a:gd name="T3" fmla="*/ 0 h 16"/>
                      <a:gd name="T4" fmla="*/ 4 w 16"/>
                      <a:gd name="T5" fmla="*/ 2 h 16"/>
                      <a:gd name="T6" fmla="*/ 2 w 16"/>
                      <a:gd name="T7" fmla="*/ 4 h 16"/>
                      <a:gd name="T8" fmla="*/ 0 w 16"/>
                      <a:gd name="T9" fmla="*/ 6 h 16"/>
                      <a:gd name="T10" fmla="*/ 0 w 16"/>
                      <a:gd name="T11" fmla="*/ 10 h 16"/>
                      <a:gd name="T12" fmla="*/ 0 w 16"/>
                      <a:gd name="T13" fmla="*/ 10 h 16"/>
                      <a:gd name="T14" fmla="*/ 2 w 16"/>
                      <a:gd name="T15" fmla="*/ 12 h 16"/>
                      <a:gd name="T16" fmla="*/ 4 w 16"/>
                      <a:gd name="T17" fmla="*/ 14 h 16"/>
                      <a:gd name="T18" fmla="*/ 6 w 16"/>
                      <a:gd name="T19" fmla="*/ 16 h 16"/>
                      <a:gd name="T20" fmla="*/ 10 w 16"/>
                      <a:gd name="T21" fmla="*/ 16 h 16"/>
                      <a:gd name="T22" fmla="*/ 10 w 16"/>
                      <a:gd name="T23" fmla="*/ 16 h 16"/>
                      <a:gd name="T24" fmla="*/ 12 w 16"/>
                      <a:gd name="T25" fmla="*/ 14 h 16"/>
                      <a:gd name="T26" fmla="*/ 14 w 16"/>
                      <a:gd name="T27" fmla="*/ 12 h 16"/>
                      <a:gd name="T28" fmla="*/ 16 w 16"/>
                      <a:gd name="T29" fmla="*/ 10 h 16"/>
                      <a:gd name="T30" fmla="*/ 16 w 16"/>
                      <a:gd name="T31" fmla="*/ 6 h 16"/>
                      <a:gd name="T32" fmla="*/ 16 w 16"/>
                      <a:gd name="T33" fmla="*/ 6 h 16"/>
                      <a:gd name="T34" fmla="*/ 14 w 16"/>
                      <a:gd name="T35" fmla="*/ 4 h 16"/>
                      <a:gd name="T36" fmla="*/ 12 w 16"/>
                      <a:gd name="T37" fmla="*/ 0 h 16"/>
                      <a:gd name="T38" fmla="*/ 10 w 16"/>
                      <a:gd name="T39" fmla="*/ 0 h 16"/>
                      <a:gd name="T40" fmla="*/ 6 w 16"/>
                      <a:gd name="T41" fmla="*/ 0 h 1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6"/>
                      <a:gd name="T64" fmla="*/ 0 h 16"/>
                      <a:gd name="T65" fmla="*/ 16 w 16"/>
                      <a:gd name="T66" fmla="*/ 16 h 1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6" h="16">
                        <a:moveTo>
                          <a:pt x="6" y="0"/>
                        </a:moveTo>
                        <a:lnTo>
                          <a:pt x="6" y="0"/>
                        </a:lnTo>
                        <a:lnTo>
                          <a:pt x="4" y="2"/>
                        </a:lnTo>
                        <a:lnTo>
                          <a:pt x="2" y="4"/>
                        </a:lnTo>
                        <a:lnTo>
                          <a:pt x="0" y="6"/>
                        </a:lnTo>
                        <a:lnTo>
                          <a:pt x="0" y="10"/>
                        </a:lnTo>
                        <a:lnTo>
                          <a:pt x="2" y="12"/>
                        </a:lnTo>
                        <a:lnTo>
                          <a:pt x="4" y="14"/>
                        </a:lnTo>
                        <a:lnTo>
                          <a:pt x="6" y="16"/>
                        </a:lnTo>
                        <a:lnTo>
                          <a:pt x="10" y="16"/>
                        </a:lnTo>
                        <a:lnTo>
                          <a:pt x="12" y="14"/>
                        </a:lnTo>
                        <a:lnTo>
                          <a:pt x="14" y="12"/>
                        </a:lnTo>
                        <a:lnTo>
                          <a:pt x="16" y="10"/>
                        </a:lnTo>
                        <a:lnTo>
                          <a:pt x="16" y="6"/>
                        </a:lnTo>
                        <a:lnTo>
                          <a:pt x="14" y="4"/>
                        </a:lnTo>
                        <a:lnTo>
                          <a:pt x="12" y="0"/>
                        </a:lnTo>
                        <a:lnTo>
                          <a:pt x="10" y="0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49" name="Freeform 499"/>
                  <p:cNvSpPr>
                    <a:spLocks/>
                  </p:cNvSpPr>
                  <p:nvPr/>
                </p:nvSpPr>
                <p:spPr bwMode="auto">
                  <a:xfrm>
                    <a:off x="2072" y="4120"/>
                    <a:ext cx="12" cy="12"/>
                  </a:xfrm>
                  <a:custGeom>
                    <a:avLst/>
                    <a:gdLst>
                      <a:gd name="T0" fmla="*/ 12 w 12"/>
                      <a:gd name="T1" fmla="*/ 4 h 12"/>
                      <a:gd name="T2" fmla="*/ 12 w 12"/>
                      <a:gd name="T3" fmla="*/ 4 h 12"/>
                      <a:gd name="T4" fmla="*/ 12 w 12"/>
                      <a:gd name="T5" fmla="*/ 10 h 12"/>
                      <a:gd name="T6" fmla="*/ 8 w 12"/>
                      <a:gd name="T7" fmla="*/ 12 h 12"/>
                      <a:gd name="T8" fmla="*/ 8 w 12"/>
                      <a:gd name="T9" fmla="*/ 12 h 12"/>
                      <a:gd name="T10" fmla="*/ 2 w 12"/>
                      <a:gd name="T11" fmla="*/ 12 h 12"/>
                      <a:gd name="T12" fmla="*/ 0 w 12"/>
                      <a:gd name="T13" fmla="*/ 8 h 12"/>
                      <a:gd name="T14" fmla="*/ 0 w 12"/>
                      <a:gd name="T15" fmla="*/ 8 h 12"/>
                      <a:gd name="T16" fmla="*/ 0 w 12"/>
                      <a:gd name="T17" fmla="*/ 2 h 12"/>
                      <a:gd name="T18" fmla="*/ 4 w 12"/>
                      <a:gd name="T19" fmla="*/ 0 h 12"/>
                      <a:gd name="T20" fmla="*/ 4 w 12"/>
                      <a:gd name="T21" fmla="*/ 0 h 12"/>
                      <a:gd name="T22" fmla="*/ 10 w 12"/>
                      <a:gd name="T23" fmla="*/ 0 h 12"/>
                      <a:gd name="T24" fmla="*/ 12 w 12"/>
                      <a:gd name="T25" fmla="*/ 4 h 12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12"/>
                      <a:gd name="T40" fmla="*/ 0 h 12"/>
                      <a:gd name="T41" fmla="*/ 12 w 12"/>
                      <a:gd name="T42" fmla="*/ 12 h 12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12" h="12">
                        <a:moveTo>
                          <a:pt x="12" y="4"/>
                        </a:moveTo>
                        <a:lnTo>
                          <a:pt x="12" y="4"/>
                        </a:lnTo>
                        <a:lnTo>
                          <a:pt x="12" y="10"/>
                        </a:lnTo>
                        <a:lnTo>
                          <a:pt x="8" y="12"/>
                        </a:lnTo>
                        <a:lnTo>
                          <a:pt x="2" y="12"/>
                        </a:lnTo>
                        <a:lnTo>
                          <a:pt x="0" y="8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lnTo>
                          <a:pt x="10" y="0"/>
                        </a:lnTo>
                        <a:lnTo>
                          <a:pt x="12" y="4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50" name="Freeform 500"/>
                  <p:cNvSpPr>
                    <a:spLocks/>
                  </p:cNvSpPr>
                  <p:nvPr/>
                </p:nvSpPr>
                <p:spPr bwMode="auto">
                  <a:xfrm>
                    <a:off x="2418" y="3798"/>
                    <a:ext cx="98" cy="154"/>
                  </a:xfrm>
                  <a:custGeom>
                    <a:avLst/>
                    <a:gdLst>
                      <a:gd name="T0" fmla="*/ 48 w 98"/>
                      <a:gd name="T1" fmla="*/ 0 h 154"/>
                      <a:gd name="T2" fmla="*/ 48 w 98"/>
                      <a:gd name="T3" fmla="*/ 0 h 154"/>
                      <a:gd name="T4" fmla="*/ 58 w 98"/>
                      <a:gd name="T5" fmla="*/ 4 h 154"/>
                      <a:gd name="T6" fmla="*/ 76 w 98"/>
                      <a:gd name="T7" fmla="*/ 14 h 154"/>
                      <a:gd name="T8" fmla="*/ 86 w 98"/>
                      <a:gd name="T9" fmla="*/ 20 h 154"/>
                      <a:gd name="T10" fmla="*/ 92 w 98"/>
                      <a:gd name="T11" fmla="*/ 30 h 154"/>
                      <a:gd name="T12" fmla="*/ 98 w 98"/>
                      <a:gd name="T13" fmla="*/ 40 h 154"/>
                      <a:gd name="T14" fmla="*/ 98 w 98"/>
                      <a:gd name="T15" fmla="*/ 46 h 154"/>
                      <a:gd name="T16" fmla="*/ 96 w 98"/>
                      <a:gd name="T17" fmla="*/ 52 h 154"/>
                      <a:gd name="T18" fmla="*/ 86 w 98"/>
                      <a:gd name="T19" fmla="*/ 86 h 154"/>
                      <a:gd name="T20" fmla="*/ 86 w 98"/>
                      <a:gd name="T21" fmla="*/ 86 h 154"/>
                      <a:gd name="T22" fmla="*/ 90 w 98"/>
                      <a:gd name="T23" fmla="*/ 92 h 154"/>
                      <a:gd name="T24" fmla="*/ 94 w 98"/>
                      <a:gd name="T25" fmla="*/ 106 h 154"/>
                      <a:gd name="T26" fmla="*/ 96 w 98"/>
                      <a:gd name="T27" fmla="*/ 114 h 154"/>
                      <a:gd name="T28" fmla="*/ 94 w 98"/>
                      <a:gd name="T29" fmla="*/ 124 h 154"/>
                      <a:gd name="T30" fmla="*/ 92 w 98"/>
                      <a:gd name="T31" fmla="*/ 130 h 154"/>
                      <a:gd name="T32" fmla="*/ 86 w 98"/>
                      <a:gd name="T33" fmla="*/ 136 h 154"/>
                      <a:gd name="T34" fmla="*/ 86 w 98"/>
                      <a:gd name="T35" fmla="*/ 136 h 154"/>
                      <a:gd name="T36" fmla="*/ 66 w 98"/>
                      <a:gd name="T37" fmla="*/ 146 h 154"/>
                      <a:gd name="T38" fmla="*/ 54 w 98"/>
                      <a:gd name="T39" fmla="*/ 150 h 154"/>
                      <a:gd name="T40" fmla="*/ 42 w 98"/>
                      <a:gd name="T41" fmla="*/ 154 h 154"/>
                      <a:gd name="T42" fmla="*/ 30 w 98"/>
                      <a:gd name="T43" fmla="*/ 154 h 154"/>
                      <a:gd name="T44" fmla="*/ 18 w 98"/>
                      <a:gd name="T45" fmla="*/ 152 h 154"/>
                      <a:gd name="T46" fmla="*/ 14 w 98"/>
                      <a:gd name="T47" fmla="*/ 150 h 154"/>
                      <a:gd name="T48" fmla="*/ 10 w 98"/>
                      <a:gd name="T49" fmla="*/ 146 h 154"/>
                      <a:gd name="T50" fmla="*/ 6 w 98"/>
                      <a:gd name="T51" fmla="*/ 142 h 154"/>
                      <a:gd name="T52" fmla="*/ 2 w 98"/>
                      <a:gd name="T53" fmla="*/ 136 h 154"/>
                      <a:gd name="T54" fmla="*/ 2 w 98"/>
                      <a:gd name="T55" fmla="*/ 136 h 154"/>
                      <a:gd name="T56" fmla="*/ 2 w 98"/>
                      <a:gd name="T57" fmla="*/ 128 h 154"/>
                      <a:gd name="T58" fmla="*/ 0 w 98"/>
                      <a:gd name="T59" fmla="*/ 120 h 154"/>
                      <a:gd name="T60" fmla="*/ 4 w 98"/>
                      <a:gd name="T61" fmla="*/ 100 h 154"/>
                      <a:gd name="T62" fmla="*/ 12 w 98"/>
                      <a:gd name="T63" fmla="*/ 78 h 154"/>
                      <a:gd name="T64" fmla="*/ 20 w 98"/>
                      <a:gd name="T65" fmla="*/ 56 h 154"/>
                      <a:gd name="T66" fmla="*/ 40 w 98"/>
                      <a:gd name="T67" fmla="*/ 16 h 154"/>
                      <a:gd name="T68" fmla="*/ 48 w 98"/>
                      <a:gd name="T69" fmla="*/ 0 h 154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98"/>
                      <a:gd name="T106" fmla="*/ 0 h 154"/>
                      <a:gd name="T107" fmla="*/ 98 w 98"/>
                      <a:gd name="T108" fmla="*/ 154 h 154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98" h="154">
                        <a:moveTo>
                          <a:pt x="48" y="0"/>
                        </a:moveTo>
                        <a:lnTo>
                          <a:pt x="48" y="0"/>
                        </a:lnTo>
                        <a:lnTo>
                          <a:pt x="58" y="4"/>
                        </a:lnTo>
                        <a:lnTo>
                          <a:pt x="76" y="14"/>
                        </a:lnTo>
                        <a:lnTo>
                          <a:pt x="86" y="20"/>
                        </a:lnTo>
                        <a:lnTo>
                          <a:pt x="92" y="30"/>
                        </a:lnTo>
                        <a:lnTo>
                          <a:pt x="98" y="40"/>
                        </a:lnTo>
                        <a:lnTo>
                          <a:pt x="98" y="46"/>
                        </a:lnTo>
                        <a:lnTo>
                          <a:pt x="96" y="52"/>
                        </a:lnTo>
                        <a:lnTo>
                          <a:pt x="86" y="86"/>
                        </a:lnTo>
                        <a:lnTo>
                          <a:pt x="90" y="92"/>
                        </a:lnTo>
                        <a:lnTo>
                          <a:pt x="94" y="106"/>
                        </a:lnTo>
                        <a:lnTo>
                          <a:pt x="96" y="114"/>
                        </a:lnTo>
                        <a:lnTo>
                          <a:pt x="94" y="124"/>
                        </a:lnTo>
                        <a:lnTo>
                          <a:pt x="92" y="130"/>
                        </a:lnTo>
                        <a:lnTo>
                          <a:pt x="86" y="136"/>
                        </a:lnTo>
                        <a:lnTo>
                          <a:pt x="66" y="146"/>
                        </a:lnTo>
                        <a:lnTo>
                          <a:pt x="54" y="150"/>
                        </a:lnTo>
                        <a:lnTo>
                          <a:pt x="42" y="154"/>
                        </a:lnTo>
                        <a:lnTo>
                          <a:pt x="30" y="154"/>
                        </a:lnTo>
                        <a:lnTo>
                          <a:pt x="18" y="152"/>
                        </a:lnTo>
                        <a:lnTo>
                          <a:pt x="14" y="150"/>
                        </a:lnTo>
                        <a:lnTo>
                          <a:pt x="10" y="146"/>
                        </a:lnTo>
                        <a:lnTo>
                          <a:pt x="6" y="142"/>
                        </a:lnTo>
                        <a:lnTo>
                          <a:pt x="2" y="136"/>
                        </a:lnTo>
                        <a:lnTo>
                          <a:pt x="2" y="128"/>
                        </a:lnTo>
                        <a:lnTo>
                          <a:pt x="0" y="120"/>
                        </a:lnTo>
                        <a:lnTo>
                          <a:pt x="4" y="100"/>
                        </a:lnTo>
                        <a:lnTo>
                          <a:pt x="12" y="78"/>
                        </a:lnTo>
                        <a:lnTo>
                          <a:pt x="20" y="56"/>
                        </a:lnTo>
                        <a:lnTo>
                          <a:pt x="40" y="16"/>
                        </a:lnTo>
                        <a:lnTo>
                          <a:pt x="48" y="0"/>
                        </a:lnTo>
                        <a:close/>
                      </a:path>
                    </a:pathLst>
                  </a:custGeom>
                  <a:solidFill>
                    <a:srgbClr val="EB9E5C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51" name="Freeform 501"/>
                  <p:cNvSpPr>
                    <a:spLocks/>
                  </p:cNvSpPr>
                  <p:nvPr/>
                </p:nvSpPr>
                <p:spPr bwMode="auto">
                  <a:xfrm>
                    <a:off x="2418" y="3798"/>
                    <a:ext cx="98" cy="154"/>
                  </a:xfrm>
                  <a:custGeom>
                    <a:avLst/>
                    <a:gdLst>
                      <a:gd name="T0" fmla="*/ 48 w 98"/>
                      <a:gd name="T1" fmla="*/ 0 h 154"/>
                      <a:gd name="T2" fmla="*/ 48 w 98"/>
                      <a:gd name="T3" fmla="*/ 0 h 154"/>
                      <a:gd name="T4" fmla="*/ 58 w 98"/>
                      <a:gd name="T5" fmla="*/ 4 h 154"/>
                      <a:gd name="T6" fmla="*/ 76 w 98"/>
                      <a:gd name="T7" fmla="*/ 14 h 154"/>
                      <a:gd name="T8" fmla="*/ 86 w 98"/>
                      <a:gd name="T9" fmla="*/ 20 h 154"/>
                      <a:gd name="T10" fmla="*/ 92 w 98"/>
                      <a:gd name="T11" fmla="*/ 30 h 154"/>
                      <a:gd name="T12" fmla="*/ 98 w 98"/>
                      <a:gd name="T13" fmla="*/ 40 h 154"/>
                      <a:gd name="T14" fmla="*/ 98 w 98"/>
                      <a:gd name="T15" fmla="*/ 46 h 154"/>
                      <a:gd name="T16" fmla="*/ 96 w 98"/>
                      <a:gd name="T17" fmla="*/ 52 h 154"/>
                      <a:gd name="T18" fmla="*/ 86 w 98"/>
                      <a:gd name="T19" fmla="*/ 86 h 154"/>
                      <a:gd name="T20" fmla="*/ 86 w 98"/>
                      <a:gd name="T21" fmla="*/ 86 h 154"/>
                      <a:gd name="T22" fmla="*/ 90 w 98"/>
                      <a:gd name="T23" fmla="*/ 92 h 154"/>
                      <a:gd name="T24" fmla="*/ 94 w 98"/>
                      <a:gd name="T25" fmla="*/ 106 h 154"/>
                      <a:gd name="T26" fmla="*/ 96 w 98"/>
                      <a:gd name="T27" fmla="*/ 114 h 154"/>
                      <a:gd name="T28" fmla="*/ 94 w 98"/>
                      <a:gd name="T29" fmla="*/ 124 h 154"/>
                      <a:gd name="T30" fmla="*/ 92 w 98"/>
                      <a:gd name="T31" fmla="*/ 130 h 154"/>
                      <a:gd name="T32" fmla="*/ 86 w 98"/>
                      <a:gd name="T33" fmla="*/ 136 h 154"/>
                      <a:gd name="T34" fmla="*/ 86 w 98"/>
                      <a:gd name="T35" fmla="*/ 136 h 154"/>
                      <a:gd name="T36" fmla="*/ 66 w 98"/>
                      <a:gd name="T37" fmla="*/ 146 h 154"/>
                      <a:gd name="T38" fmla="*/ 54 w 98"/>
                      <a:gd name="T39" fmla="*/ 150 h 154"/>
                      <a:gd name="T40" fmla="*/ 42 w 98"/>
                      <a:gd name="T41" fmla="*/ 154 h 154"/>
                      <a:gd name="T42" fmla="*/ 30 w 98"/>
                      <a:gd name="T43" fmla="*/ 154 h 154"/>
                      <a:gd name="T44" fmla="*/ 18 w 98"/>
                      <a:gd name="T45" fmla="*/ 152 h 154"/>
                      <a:gd name="T46" fmla="*/ 14 w 98"/>
                      <a:gd name="T47" fmla="*/ 150 h 154"/>
                      <a:gd name="T48" fmla="*/ 10 w 98"/>
                      <a:gd name="T49" fmla="*/ 146 h 154"/>
                      <a:gd name="T50" fmla="*/ 6 w 98"/>
                      <a:gd name="T51" fmla="*/ 142 h 154"/>
                      <a:gd name="T52" fmla="*/ 2 w 98"/>
                      <a:gd name="T53" fmla="*/ 136 h 154"/>
                      <a:gd name="T54" fmla="*/ 2 w 98"/>
                      <a:gd name="T55" fmla="*/ 136 h 154"/>
                      <a:gd name="T56" fmla="*/ 2 w 98"/>
                      <a:gd name="T57" fmla="*/ 128 h 154"/>
                      <a:gd name="T58" fmla="*/ 0 w 98"/>
                      <a:gd name="T59" fmla="*/ 120 h 154"/>
                      <a:gd name="T60" fmla="*/ 4 w 98"/>
                      <a:gd name="T61" fmla="*/ 100 h 154"/>
                      <a:gd name="T62" fmla="*/ 12 w 98"/>
                      <a:gd name="T63" fmla="*/ 78 h 154"/>
                      <a:gd name="T64" fmla="*/ 20 w 98"/>
                      <a:gd name="T65" fmla="*/ 56 h 154"/>
                      <a:gd name="T66" fmla="*/ 40 w 98"/>
                      <a:gd name="T67" fmla="*/ 16 h 154"/>
                      <a:gd name="T68" fmla="*/ 48 w 98"/>
                      <a:gd name="T69" fmla="*/ 0 h 154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98"/>
                      <a:gd name="T106" fmla="*/ 0 h 154"/>
                      <a:gd name="T107" fmla="*/ 98 w 98"/>
                      <a:gd name="T108" fmla="*/ 154 h 154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98" h="154">
                        <a:moveTo>
                          <a:pt x="48" y="0"/>
                        </a:moveTo>
                        <a:lnTo>
                          <a:pt x="48" y="0"/>
                        </a:lnTo>
                        <a:lnTo>
                          <a:pt x="58" y="4"/>
                        </a:lnTo>
                        <a:lnTo>
                          <a:pt x="76" y="14"/>
                        </a:lnTo>
                        <a:lnTo>
                          <a:pt x="86" y="20"/>
                        </a:lnTo>
                        <a:lnTo>
                          <a:pt x="92" y="30"/>
                        </a:lnTo>
                        <a:lnTo>
                          <a:pt x="98" y="40"/>
                        </a:lnTo>
                        <a:lnTo>
                          <a:pt x="98" y="46"/>
                        </a:lnTo>
                        <a:lnTo>
                          <a:pt x="96" y="52"/>
                        </a:lnTo>
                        <a:lnTo>
                          <a:pt x="86" y="86"/>
                        </a:lnTo>
                        <a:lnTo>
                          <a:pt x="90" y="92"/>
                        </a:lnTo>
                        <a:lnTo>
                          <a:pt x="94" y="106"/>
                        </a:lnTo>
                        <a:lnTo>
                          <a:pt x="96" y="114"/>
                        </a:lnTo>
                        <a:lnTo>
                          <a:pt x="94" y="124"/>
                        </a:lnTo>
                        <a:lnTo>
                          <a:pt x="92" y="130"/>
                        </a:lnTo>
                        <a:lnTo>
                          <a:pt x="86" y="136"/>
                        </a:lnTo>
                        <a:lnTo>
                          <a:pt x="66" y="146"/>
                        </a:lnTo>
                        <a:lnTo>
                          <a:pt x="54" y="150"/>
                        </a:lnTo>
                        <a:lnTo>
                          <a:pt x="42" y="154"/>
                        </a:lnTo>
                        <a:lnTo>
                          <a:pt x="30" y="154"/>
                        </a:lnTo>
                        <a:lnTo>
                          <a:pt x="18" y="152"/>
                        </a:lnTo>
                        <a:lnTo>
                          <a:pt x="14" y="150"/>
                        </a:lnTo>
                        <a:lnTo>
                          <a:pt x="10" y="146"/>
                        </a:lnTo>
                        <a:lnTo>
                          <a:pt x="6" y="142"/>
                        </a:lnTo>
                        <a:lnTo>
                          <a:pt x="2" y="136"/>
                        </a:lnTo>
                        <a:lnTo>
                          <a:pt x="2" y="128"/>
                        </a:lnTo>
                        <a:lnTo>
                          <a:pt x="0" y="120"/>
                        </a:lnTo>
                        <a:lnTo>
                          <a:pt x="4" y="100"/>
                        </a:lnTo>
                        <a:lnTo>
                          <a:pt x="12" y="78"/>
                        </a:lnTo>
                        <a:lnTo>
                          <a:pt x="20" y="56"/>
                        </a:lnTo>
                        <a:lnTo>
                          <a:pt x="40" y="16"/>
                        </a:lnTo>
                        <a:lnTo>
                          <a:pt x="48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52" name="Freeform 502"/>
                  <p:cNvSpPr>
                    <a:spLocks/>
                  </p:cNvSpPr>
                  <p:nvPr/>
                </p:nvSpPr>
                <p:spPr bwMode="auto">
                  <a:xfrm>
                    <a:off x="2144" y="3618"/>
                    <a:ext cx="392" cy="530"/>
                  </a:xfrm>
                  <a:custGeom>
                    <a:avLst/>
                    <a:gdLst>
                      <a:gd name="T0" fmla="*/ 312 w 392"/>
                      <a:gd name="T1" fmla="*/ 470 h 530"/>
                      <a:gd name="T2" fmla="*/ 312 w 392"/>
                      <a:gd name="T3" fmla="*/ 470 h 530"/>
                      <a:gd name="T4" fmla="*/ 308 w 392"/>
                      <a:gd name="T5" fmla="*/ 482 h 530"/>
                      <a:gd name="T6" fmla="*/ 302 w 392"/>
                      <a:gd name="T7" fmla="*/ 492 h 530"/>
                      <a:gd name="T8" fmla="*/ 294 w 392"/>
                      <a:gd name="T9" fmla="*/ 500 h 530"/>
                      <a:gd name="T10" fmla="*/ 288 w 392"/>
                      <a:gd name="T11" fmla="*/ 502 h 530"/>
                      <a:gd name="T12" fmla="*/ 284 w 392"/>
                      <a:gd name="T13" fmla="*/ 502 h 530"/>
                      <a:gd name="T14" fmla="*/ 16 w 392"/>
                      <a:gd name="T15" fmla="*/ 530 h 530"/>
                      <a:gd name="T16" fmla="*/ 16 w 392"/>
                      <a:gd name="T17" fmla="*/ 530 h 530"/>
                      <a:gd name="T18" fmla="*/ 8 w 392"/>
                      <a:gd name="T19" fmla="*/ 528 h 530"/>
                      <a:gd name="T20" fmla="*/ 4 w 392"/>
                      <a:gd name="T21" fmla="*/ 522 h 530"/>
                      <a:gd name="T22" fmla="*/ 0 w 392"/>
                      <a:gd name="T23" fmla="*/ 514 h 530"/>
                      <a:gd name="T24" fmla="*/ 0 w 392"/>
                      <a:gd name="T25" fmla="*/ 506 h 530"/>
                      <a:gd name="T26" fmla="*/ 84 w 392"/>
                      <a:gd name="T27" fmla="*/ 38 h 530"/>
                      <a:gd name="T28" fmla="*/ 84 w 392"/>
                      <a:gd name="T29" fmla="*/ 38 h 530"/>
                      <a:gd name="T30" fmla="*/ 86 w 392"/>
                      <a:gd name="T31" fmla="*/ 28 h 530"/>
                      <a:gd name="T32" fmla="*/ 92 w 392"/>
                      <a:gd name="T33" fmla="*/ 20 h 530"/>
                      <a:gd name="T34" fmla="*/ 100 w 392"/>
                      <a:gd name="T35" fmla="*/ 14 h 530"/>
                      <a:gd name="T36" fmla="*/ 108 w 392"/>
                      <a:gd name="T37" fmla="*/ 12 h 530"/>
                      <a:gd name="T38" fmla="*/ 376 w 392"/>
                      <a:gd name="T39" fmla="*/ 0 h 530"/>
                      <a:gd name="T40" fmla="*/ 376 w 392"/>
                      <a:gd name="T41" fmla="*/ 0 h 530"/>
                      <a:gd name="T42" fmla="*/ 384 w 392"/>
                      <a:gd name="T43" fmla="*/ 2 h 530"/>
                      <a:gd name="T44" fmla="*/ 390 w 392"/>
                      <a:gd name="T45" fmla="*/ 6 h 530"/>
                      <a:gd name="T46" fmla="*/ 392 w 392"/>
                      <a:gd name="T47" fmla="*/ 14 h 530"/>
                      <a:gd name="T48" fmla="*/ 392 w 392"/>
                      <a:gd name="T49" fmla="*/ 24 h 530"/>
                      <a:gd name="T50" fmla="*/ 312 w 392"/>
                      <a:gd name="T51" fmla="*/ 470 h 530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392"/>
                      <a:gd name="T79" fmla="*/ 0 h 530"/>
                      <a:gd name="T80" fmla="*/ 392 w 392"/>
                      <a:gd name="T81" fmla="*/ 530 h 530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392" h="530">
                        <a:moveTo>
                          <a:pt x="312" y="470"/>
                        </a:moveTo>
                        <a:lnTo>
                          <a:pt x="312" y="470"/>
                        </a:lnTo>
                        <a:lnTo>
                          <a:pt x="308" y="482"/>
                        </a:lnTo>
                        <a:lnTo>
                          <a:pt x="302" y="492"/>
                        </a:lnTo>
                        <a:lnTo>
                          <a:pt x="294" y="500"/>
                        </a:lnTo>
                        <a:lnTo>
                          <a:pt x="288" y="502"/>
                        </a:lnTo>
                        <a:lnTo>
                          <a:pt x="284" y="502"/>
                        </a:lnTo>
                        <a:lnTo>
                          <a:pt x="16" y="530"/>
                        </a:lnTo>
                        <a:lnTo>
                          <a:pt x="8" y="528"/>
                        </a:lnTo>
                        <a:lnTo>
                          <a:pt x="4" y="522"/>
                        </a:lnTo>
                        <a:lnTo>
                          <a:pt x="0" y="514"/>
                        </a:lnTo>
                        <a:lnTo>
                          <a:pt x="0" y="506"/>
                        </a:lnTo>
                        <a:lnTo>
                          <a:pt x="84" y="38"/>
                        </a:lnTo>
                        <a:lnTo>
                          <a:pt x="86" y="28"/>
                        </a:lnTo>
                        <a:lnTo>
                          <a:pt x="92" y="20"/>
                        </a:lnTo>
                        <a:lnTo>
                          <a:pt x="100" y="14"/>
                        </a:lnTo>
                        <a:lnTo>
                          <a:pt x="108" y="12"/>
                        </a:lnTo>
                        <a:lnTo>
                          <a:pt x="376" y="0"/>
                        </a:lnTo>
                        <a:lnTo>
                          <a:pt x="384" y="2"/>
                        </a:lnTo>
                        <a:lnTo>
                          <a:pt x="390" y="6"/>
                        </a:lnTo>
                        <a:lnTo>
                          <a:pt x="392" y="14"/>
                        </a:lnTo>
                        <a:lnTo>
                          <a:pt x="392" y="24"/>
                        </a:lnTo>
                        <a:lnTo>
                          <a:pt x="312" y="470"/>
                        </a:lnTo>
                        <a:close/>
                      </a:path>
                    </a:pathLst>
                  </a:custGeom>
                  <a:solidFill>
                    <a:srgbClr val="A06B44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53" name="Freeform 503"/>
                  <p:cNvSpPr>
                    <a:spLocks/>
                  </p:cNvSpPr>
                  <p:nvPr/>
                </p:nvSpPr>
                <p:spPr bwMode="auto">
                  <a:xfrm>
                    <a:off x="2156" y="3616"/>
                    <a:ext cx="392" cy="528"/>
                  </a:xfrm>
                  <a:custGeom>
                    <a:avLst/>
                    <a:gdLst>
                      <a:gd name="T0" fmla="*/ 310 w 392"/>
                      <a:gd name="T1" fmla="*/ 470 h 528"/>
                      <a:gd name="T2" fmla="*/ 310 w 392"/>
                      <a:gd name="T3" fmla="*/ 470 h 528"/>
                      <a:gd name="T4" fmla="*/ 308 w 392"/>
                      <a:gd name="T5" fmla="*/ 480 h 528"/>
                      <a:gd name="T6" fmla="*/ 300 w 392"/>
                      <a:gd name="T7" fmla="*/ 492 h 528"/>
                      <a:gd name="T8" fmla="*/ 292 w 392"/>
                      <a:gd name="T9" fmla="*/ 500 h 528"/>
                      <a:gd name="T10" fmla="*/ 288 w 392"/>
                      <a:gd name="T11" fmla="*/ 502 h 528"/>
                      <a:gd name="T12" fmla="*/ 284 w 392"/>
                      <a:gd name="T13" fmla="*/ 502 h 528"/>
                      <a:gd name="T14" fmla="*/ 16 w 392"/>
                      <a:gd name="T15" fmla="*/ 528 h 528"/>
                      <a:gd name="T16" fmla="*/ 16 w 392"/>
                      <a:gd name="T17" fmla="*/ 528 h 528"/>
                      <a:gd name="T18" fmla="*/ 8 w 392"/>
                      <a:gd name="T19" fmla="*/ 528 h 528"/>
                      <a:gd name="T20" fmla="*/ 2 w 392"/>
                      <a:gd name="T21" fmla="*/ 522 h 528"/>
                      <a:gd name="T22" fmla="*/ 0 w 392"/>
                      <a:gd name="T23" fmla="*/ 514 h 528"/>
                      <a:gd name="T24" fmla="*/ 0 w 392"/>
                      <a:gd name="T25" fmla="*/ 504 h 528"/>
                      <a:gd name="T26" fmla="*/ 82 w 392"/>
                      <a:gd name="T27" fmla="*/ 36 h 528"/>
                      <a:gd name="T28" fmla="*/ 82 w 392"/>
                      <a:gd name="T29" fmla="*/ 36 h 528"/>
                      <a:gd name="T30" fmla="*/ 86 w 392"/>
                      <a:gd name="T31" fmla="*/ 28 h 528"/>
                      <a:gd name="T32" fmla="*/ 92 w 392"/>
                      <a:gd name="T33" fmla="*/ 18 h 528"/>
                      <a:gd name="T34" fmla="*/ 98 w 392"/>
                      <a:gd name="T35" fmla="*/ 14 h 528"/>
                      <a:gd name="T36" fmla="*/ 106 w 392"/>
                      <a:gd name="T37" fmla="*/ 12 h 528"/>
                      <a:gd name="T38" fmla="*/ 376 w 392"/>
                      <a:gd name="T39" fmla="*/ 0 h 528"/>
                      <a:gd name="T40" fmla="*/ 376 w 392"/>
                      <a:gd name="T41" fmla="*/ 0 h 528"/>
                      <a:gd name="T42" fmla="*/ 382 w 392"/>
                      <a:gd name="T43" fmla="*/ 0 h 528"/>
                      <a:gd name="T44" fmla="*/ 388 w 392"/>
                      <a:gd name="T45" fmla="*/ 6 h 528"/>
                      <a:gd name="T46" fmla="*/ 392 w 392"/>
                      <a:gd name="T47" fmla="*/ 14 h 528"/>
                      <a:gd name="T48" fmla="*/ 392 w 392"/>
                      <a:gd name="T49" fmla="*/ 24 h 528"/>
                      <a:gd name="T50" fmla="*/ 310 w 392"/>
                      <a:gd name="T51" fmla="*/ 470 h 528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392"/>
                      <a:gd name="T79" fmla="*/ 0 h 528"/>
                      <a:gd name="T80" fmla="*/ 392 w 392"/>
                      <a:gd name="T81" fmla="*/ 528 h 528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392" h="528">
                        <a:moveTo>
                          <a:pt x="310" y="470"/>
                        </a:moveTo>
                        <a:lnTo>
                          <a:pt x="310" y="470"/>
                        </a:lnTo>
                        <a:lnTo>
                          <a:pt x="308" y="480"/>
                        </a:lnTo>
                        <a:lnTo>
                          <a:pt x="300" y="492"/>
                        </a:lnTo>
                        <a:lnTo>
                          <a:pt x="292" y="500"/>
                        </a:lnTo>
                        <a:lnTo>
                          <a:pt x="288" y="502"/>
                        </a:lnTo>
                        <a:lnTo>
                          <a:pt x="284" y="502"/>
                        </a:lnTo>
                        <a:lnTo>
                          <a:pt x="16" y="528"/>
                        </a:lnTo>
                        <a:lnTo>
                          <a:pt x="8" y="528"/>
                        </a:lnTo>
                        <a:lnTo>
                          <a:pt x="2" y="522"/>
                        </a:lnTo>
                        <a:lnTo>
                          <a:pt x="0" y="514"/>
                        </a:lnTo>
                        <a:lnTo>
                          <a:pt x="0" y="504"/>
                        </a:lnTo>
                        <a:lnTo>
                          <a:pt x="82" y="36"/>
                        </a:lnTo>
                        <a:lnTo>
                          <a:pt x="86" y="28"/>
                        </a:lnTo>
                        <a:lnTo>
                          <a:pt x="92" y="18"/>
                        </a:lnTo>
                        <a:lnTo>
                          <a:pt x="98" y="14"/>
                        </a:lnTo>
                        <a:lnTo>
                          <a:pt x="106" y="12"/>
                        </a:lnTo>
                        <a:lnTo>
                          <a:pt x="376" y="0"/>
                        </a:lnTo>
                        <a:lnTo>
                          <a:pt x="382" y="0"/>
                        </a:lnTo>
                        <a:lnTo>
                          <a:pt x="388" y="6"/>
                        </a:lnTo>
                        <a:lnTo>
                          <a:pt x="392" y="14"/>
                        </a:lnTo>
                        <a:lnTo>
                          <a:pt x="392" y="24"/>
                        </a:lnTo>
                        <a:lnTo>
                          <a:pt x="310" y="470"/>
                        </a:lnTo>
                        <a:close/>
                      </a:path>
                    </a:pathLst>
                  </a:custGeom>
                  <a:solidFill>
                    <a:srgbClr val="80452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54" name="Freeform 504"/>
                  <p:cNvSpPr>
                    <a:spLocks noEditPoints="1"/>
                  </p:cNvSpPr>
                  <p:nvPr/>
                </p:nvSpPr>
                <p:spPr bwMode="auto">
                  <a:xfrm>
                    <a:off x="2394" y="3596"/>
                    <a:ext cx="12" cy="14"/>
                  </a:xfrm>
                  <a:custGeom>
                    <a:avLst/>
                    <a:gdLst>
                      <a:gd name="T0" fmla="*/ 4 w 12"/>
                      <a:gd name="T1" fmla="*/ 0 h 14"/>
                      <a:gd name="T2" fmla="*/ 4 w 12"/>
                      <a:gd name="T3" fmla="*/ 0 h 14"/>
                      <a:gd name="T4" fmla="*/ 0 w 12"/>
                      <a:gd name="T5" fmla="*/ 4 h 14"/>
                      <a:gd name="T6" fmla="*/ 0 w 12"/>
                      <a:gd name="T7" fmla="*/ 8 h 14"/>
                      <a:gd name="T8" fmla="*/ 0 w 12"/>
                      <a:gd name="T9" fmla="*/ 8 h 14"/>
                      <a:gd name="T10" fmla="*/ 2 w 12"/>
                      <a:gd name="T11" fmla="*/ 12 h 14"/>
                      <a:gd name="T12" fmla="*/ 8 w 12"/>
                      <a:gd name="T13" fmla="*/ 14 h 14"/>
                      <a:gd name="T14" fmla="*/ 8 w 12"/>
                      <a:gd name="T15" fmla="*/ 14 h 14"/>
                      <a:gd name="T16" fmla="*/ 12 w 12"/>
                      <a:gd name="T17" fmla="*/ 10 h 14"/>
                      <a:gd name="T18" fmla="*/ 12 w 12"/>
                      <a:gd name="T19" fmla="*/ 6 h 14"/>
                      <a:gd name="T20" fmla="*/ 12 w 12"/>
                      <a:gd name="T21" fmla="*/ 6 h 14"/>
                      <a:gd name="T22" fmla="*/ 10 w 12"/>
                      <a:gd name="T23" fmla="*/ 0 h 14"/>
                      <a:gd name="T24" fmla="*/ 4 w 12"/>
                      <a:gd name="T25" fmla="*/ 0 h 14"/>
                      <a:gd name="T26" fmla="*/ 10 w 12"/>
                      <a:gd name="T27" fmla="*/ 6 h 14"/>
                      <a:gd name="T28" fmla="*/ 10 w 12"/>
                      <a:gd name="T29" fmla="*/ 6 h 14"/>
                      <a:gd name="T30" fmla="*/ 10 w 12"/>
                      <a:gd name="T31" fmla="*/ 8 h 14"/>
                      <a:gd name="T32" fmla="*/ 8 w 12"/>
                      <a:gd name="T33" fmla="*/ 10 h 14"/>
                      <a:gd name="T34" fmla="*/ 8 w 12"/>
                      <a:gd name="T35" fmla="*/ 10 h 14"/>
                      <a:gd name="T36" fmla="*/ 4 w 12"/>
                      <a:gd name="T37" fmla="*/ 10 h 14"/>
                      <a:gd name="T38" fmla="*/ 2 w 12"/>
                      <a:gd name="T39" fmla="*/ 8 h 14"/>
                      <a:gd name="T40" fmla="*/ 2 w 12"/>
                      <a:gd name="T41" fmla="*/ 8 h 14"/>
                      <a:gd name="T42" fmla="*/ 4 w 12"/>
                      <a:gd name="T43" fmla="*/ 4 h 14"/>
                      <a:gd name="T44" fmla="*/ 6 w 12"/>
                      <a:gd name="T45" fmla="*/ 4 h 14"/>
                      <a:gd name="T46" fmla="*/ 6 w 12"/>
                      <a:gd name="T47" fmla="*/ 4 h 14"/>
                      <a:gd name="T48" fmla="*/ 8 w 12"/>
                      <a:gd name="T49" fmla="*/ 4 h 14"/>
                      <a:gd name="T50" fmla="*/ 10 w 12"/>
                      <a:gd name="T51" fmla="*/ 6 h 14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12"/>
                      <a:gd name="T79" fmla="*/ 0 h 14"/>
                      <a:gd name="T80" fmla="*/ 12 w 12"/>
                      <a:gd name="T81" fmla="*/ 14 h 14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12" h="14">
                        <a:moveTo>
                          <a:pt x="4" y="0"/>
                        </a:moveTo>
                        <a:lnTo>
                          <a:pt x="4" y="0"/>
                        </a:lnTo>
                        <a:lnTo>
                          <a:pt x="0" y="4"/>
                        </a:lnTo>
                        <a:lnTo>
                          <a:pt x="0" y="8"/>
                        </a:lnTo>
                        <a:lnTo>
                          <a:pt x="2" y="12"/>
                        </a:lnTo>
                        <a:lnTo>
                          <a:pt x="8" y="14"/>
                        </a:lnTo>
                        <a:lnTo>
                          <a:pt x="12" y="10"/>
                        </a:lnTo>
                        <a:lnTo>
                          <a:pt x="12" y="6"/>
                        </a:lnTo>
                        <a:lnTo>
                          <a:pt x="10" y="0"/>
                        </a:lnTo>
                        <a:lnTo>
                          <a:pt x="4" y="0"/>
                        </a:lnTo>
                        <a:close/>
                        <a:moveTo>
                          <a:pt x="10" y="6"/>
                        </a:moveTo>
                        <a:lnTo>
                          <a:pt x="10" y="6"/>
                        </a:lnTo>
                        <a:lnTo>
                          <a:pt x="10" y="8"/>
                        </a:lnTo>
                        <a:lnTo>
                          <a:pt x="8" y="10"/>
                        </a:lnTo>
                        <a:lnTo>
                          <a:pt x="4" y="10"/>
                        </a:lnTo>
                        <a:lnTo>
                          <a:pt x="2" y="8"/>
                        </a:lnTo>
                        <a:lnTo>
                          <a:pt x="4" y="4"/>
                        </a:lnTo>
                        <a:lnTo>
                          <a:pt x="6" y="4"/>
                        </a:lnTo>
                        <a:lnTo>
                          <a:pt x="8" y="4"/>
                        </a:lnTo>
                        <a:lnTo>
                          <a:pt x="10" y="6"/>
                        </a:lnTo>
                        <a:close/>
                      </a:path>
                    </a:pathLst>
                  </a:custGeom>
                  <a:solidFill>
                    <a:srgbClr val="858585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55" name="Freeform 505"/>
                  <p:cNvSpPr>
                    <a:spLocks/>
                  </p:cNvSpPr>
                  <p:nvPr/>
                </p:nvSpPr>
                <p:spPr bwMode="auto">
                  <a:xfrm>
                    <a:off x="2394" y="3596"/>
                    <a:ext cx="12" cy="14"/>
                  </a:xfrm>
                  <a:custGeom>
                    <a:avLst/>
                    <a:gdLst>
                      <a:gd name="T0" fmla="*/ 4 w 12"/>
                      <a:gd name="T1" fmla="*/ 0 h 14"/>
                      <a:gd name="T2" fmla="*/ 4 w 12"/>
                      <a:gd name="T3" fmla="*/ 0 h 14"/>
                      <a:gd name="T4" fmla="*/ 0 w 12"/>
                      <a:gd name="T5" fmla="*/ 4 h 14"/>
                      <a:gd name="T6" fmla="*/ 0 w 12"/>
                      <a:gd name="T7" fmla="*/ 8 h 14"/>
                      <a:gd name="T8" fmla="*/ 0 w 12"/>
                      <a:gd name="T9" fmla="*/ 8 h 14"/>
                      <a:gd name="T10" fmla="*/ 2 w 12"/>
                      <a:gd name="T11" fmla="*/ 12 h 14"/>
                      <a:gd name="T12" fmla="*/ 8 w 12"/>
                      <a:gd name="T13" fmla="*/ 14 h 14"/>
                      <a:gd name="T14" fmla="*/ 8 w 12"/>
                      <a:gd name="T15" fmla="*/ 14 h 14"/>
                      <a:gd name="T16" fmla="*/ 12 w 12"/>
                      <a:gd name="T17" fmla="*/ 10 h 14"/>
                      <a:gd name="T18" fmla="*/ 12 w 12"/>
                      <a:gd name="T19" fmla="*/ 6 h 14"/>
                      <a:gd name="T20" fmla="*/ 12 w 12"/>
                      <a:gd name="T21" fmla="*/ 6 h 14"/>
                      <a:gd name="T22" fmla="*/ 10 w 12"/>
                      <a:gd name="T23" fmla="*/ 0 h 14"/>
                      <a:gd name="T24" fmla="*/ 4 w 12"/>
                      <a:gd name="T25" fmla="*/ 0 h 14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12"/>
                      <a:gd name="T40" fmla="*/ 0 h 14"/>
                      <a:gd name="T41" fmla="*/ 12 w 12"/>
                      <a:gd name="T42" fmla="*/ 14 h 14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12" h="14">
                        <a:moveTo>
                          <a:pt x="4" y="0"/>
                        </a:moveTo>
                        <a:lnTo>
                          <a:pt x="4" y="0"/>
                        </a:lnTo>
                        <a:lnTo>
                          <a:pt x="0" y="4"/>
                        </a:lnTo>
                        <a:lnTo>
                          <a:pt x="0" y="8"/>
                        </a:lnTo>
                        <a:lnTo>
                          <a:pt x="2" y="12"/>
                        </a:lnTo>
                        <a:lnTo>
                          <a:pt x="8" y="14"/>
                        </a:lnTo>
                        <a:lnTo>
                          <a:pt x="12" y="10"/>
                        </a:lnTo>
                        <a:lnTo>
                          <a:pt x="12" y="6"/>
                        </a:lnTo>
                        <a:lnTo>
                          <a:pt x="10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56" name="Freeform 506"/>
                  <p:cNvSpPr>
                    <a:spLocks/>
                  </p:cNvSpPr>
                  <p:nvPr/>
                </p:nvSpPr>
                <p:spPr bwMode="auto">
                  <a:xfrm>
                    <a:off x="2396" y="3600"/>
                    <a:ext cx="8" cy="6"/>
                  </a:xfrm>
                  <a:custGeom>
                    <a:avLst/>
                    <a:gdLst>
                      <a:gd name="T0" fmla="*/ 8 w 8"/>
                      <a:gd name="T1" fmla="*/ 2 h 6"/>
                      <a:gd name="T2" fmla="*/ 8 w 8"/>
                      <a:gd name="T3" fmla="*/ 2 h 6"/>
                      <a:gd name="T4" fmla="*/ 8 w 8"/>
                      <a:gd name="T5" fmla="*/ 4 h 6"/>
                      <a:gd name="T6" fmla="*/ 6 w 8"/>
                      <a:gd name="T7" fmla="*/ 6 h 6"/>
                      <a:gd name="T8" fmla="*/ 6 w 8"/>
                      <a:gd name="T9" fmla="*/ 6 h 6"/>
                      <a:gd name="T10" fmla="*/ 2 w 8"/>
                      <a:gd name="T11" fmla="*/ 6 h 6"/>
                      <a:gd name="T12" fmla="*/ 0 w 8"/>
                      <a:gd name="T13" fmla="*/ 4 h 6"/>
                      <a:gd name="T14" fmla="*/ 0 w 8"/>
                      <a:gd name="T15" fmla="*/ 4 h 6"/>
                      <a:gd name="T16" fmla="*/ 2 w 8"/>
                      <a:gd name="T17" fmla="*/ 0 h 6"/>
                      <a:gd name="T18" fmla="*/ 4 w 8"/>
                      <a:gd name="T19" fmla="*/ 0 h 6"/>
                      <a:gd name="T20" fmla="*/ 4 w 8"/>
                      <a:gd name="T21" fmla="*/ 0 h 6"/>
                      <a:gd name="T22" fmla="*/ 6 w 8"/>
                      <a:gd name="T23" fmla="*/ 0 h 6"/>
                      <a:gd name="T24" fmla="*/ 8 w 8"/>
                      <a:gd name="T25" fmla="*/ 2 h 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8"/>
                      <a:gd name="T40" fmla="*/ 0 h 6"/>
                      <a:gd name="T41" fmla="*/ 8 w 8"/>
                      <a:gd name="T42" fmla="*/ 6 h 6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8" h="6">
                        <a:moveTo>
                          <a:pt x="8" y="2"/>
                        </a:moveTo>
                        <a:lnTo>
                          <a:pt x="8" y="2"/>
                        </a:lnTo>
                        <a:lnTo>
                          <a:pt x="8" y="4"/>
                        </a:lnTo>
                        <a:lnTo>
                          <a:pt x="6" y="6"/>
                        </a:lnTo>
                        <a:lnTo>
                          <a:pt x="2" y="6"/>
                        </a:lnTo>
                        <a:lnTo>
                          <a:pt x="0" y="4"/>
                        </a:lnTo>
                        <a:lnTo>
                          <a:pt x="2" y="0"/>
                        </a:lnTo>
                        <a:lnTo>
                          <a:pt x="4" y="0"/>
                        </a:lnTo>
                        <a:lnTo>
                          <a:pt x="6" y="0"/>
                        </a:lnTo>
                        <a:lnTo>
                          <a:pt x="8" y="2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57" name="Freeform 507"/>
                  <p:cNvSpPr>
                    <a:spLocks/>
                  </p:cNvSpPr>
                  <p:nvPr/>
                </p:nvSpPr>
                <p:spPr bwMode="auto">
                  <a:xfrm>
                    <a:off x="2312" y="3590"/>
                    <a:ext cx="156" cy="58"/>
                  </a:xfrm>
                  <a:custGeom>
                    <a:avLst/>
                    <a:gdLst>
                      <a:gd name="T0" fmla="*/ 156 w 156"/>
                      <a:gd name="T1" fmla="*/ 24 h 58"/>
                      <a:gd name="T2" fmla="*/ 140 w 156"/>
                      <a:gd name="T3" fmla="*/ 50 h 58"/>
                      <a:gd name="T4" fmla="*/ 0 w 156"/>
                      <a:gd name="T5" fmla="*/ 58 h 58"/>
                      <a:gd name="T6" fmla="*/ 12 w 156"/>
                      <a:gd name="T7" fmla="*/ 28 h 58"/>
                      <a:gd name="T8" fmla="*/ 64 w 156"/>
                      <a:gd name="T9" fmla="*/ 22 h 58"/>
                      <a:gd name="T10" fmla="*/ 64 w 156"/>
                      <a:gd name="T11" fmla="*/ 22 h 58"/>
                      <a:gd name="T12" fmla="*/ 86 w 156"/>
                      <a:gd name="T13" fmla="*/ 4 h 58"/>
                      <a:gd name="T14" fmla="*/ 86 w 156"/>
                      <a:gd name="T15" fmla="*/ 4 h 58"/>
                      <a:gd name="T16" fmla="*/ 90 w 156"/>
                      <a:gd name="T17" fmla="*/ 2 h 58"/>
                      <a:gd name="T18" fmla="*/ 96 w 156"/>
                      <a:gd name="T19" fmla="*/ 0 h 58"/>
                      <a:gd name="T20" fmla="*/ 102 w 156"/>
                      <a:gd name="T21" fmla="*/ 0 h 58"/>
                      <a:gd name="T22" fmla="*/ 108 w 156"/>
                      <a:gd name="T23" fmla="*/ 0 h 58"/>
                      <a:gd name="T24" fmla="*/ 112 w 156"/>
                      <a:gd name="T25" fmla="*/ 4 h 58"/>
                      <a:gd name="T26" fmla="*/ 116 w 156"/>
                      <a:gd name="T27" fmla="*/ 8 h 58"/>
                      <a:gd name="T28" fmla="*/ 116 w 156"/>
                      <a:gd name="T29" fmla="*/ 16 h 58"/>
                      <a:gd name="T30" fmla="*/ 114 w 156"/>
                      <a:gd name="T31" fmla="*/ 24 h 58"/>
                      <a:gd name="T32" fmla="*/ 156 w 156"/>
                      <a:gd name="T33" fmla="*/ 24 h 58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156"/>
                      <a:gd name="T52" fmla="*/ 0 h 58"/>
                      <a:gd name="T53" fmla="*/ 156 w 156"/>
                      <a:gd name="T54" fmla="*/ 58 h 58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156" h="58">
                        <a:moveTo>
                          <a:pt x="156" y="24"/>
                        </a:moveTo>
                        <a:lnTo>
                          <a:pt x="140" y="50"/>
                        </a:lnTo>
                        <a:lnTo>
                          <a:pt x="0" y="58"/>
                        </a:lnTo>
                        <a:lnTo>
                          <a:pt x="12" y="28"/>
                        </a:lnTo>
                        <a:lnTo>
                          <a:pt x="64" y="22"/>
                        </a:lnTo>
                        <a:lnTo>
                          <a:pt x="86" y="4"/>
                        </a:lnTo>
                        <a:lnTo>
                          <a:pt x="90" y="2"/>
                        </a:lnTo>
                        <a:lnTo>
                          <a:pt x="96" y="0"/>
                        </a:lnTo>
                        <a:lnTo>
                          <a:pt x="102" y="0"/>
                        </a:lnTo>
                        <a:lnTo>
                          <a:pt x="108" y="0"/>
                        </a:lnTo>
                        <a:lnTo>
                          <a:pt x="112" y="4"/>
                        </a:lnTo>
                        <a:lnTo>
                          <a:pt x="116" y="8"/>
                        </a:lnTo>
                        <a:lnTo>
                          <a:pt x="116" y="16"/>
                        </a:lnTo>
                        <a:lnTo>
                          <a:pt x="114" y="24"/>
                        </a:lnTo>
                        <a:lnTo>
                          <a:pt x="156" y="24"/>
                        </a:lnTo>
                        <a:close/>
                      </a:path>
                    </a:pathLst>
                  </a:custGeom>
                  <a:solidFill>
                    <a:srgbClr val="9A9A9A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58" name="Freeform 508"/>
                  <p:cNvSpPr>
                    <a:spLocks/>
                  </p:cNvSpPr>
                  <p:nvPr/>
                </p:nvSpPr>
                <p:spPr bwMode="auto">
                  <a:xfrm>
                    <a:off x="2400" y="3604"/>
                    <a:ext cx="10" cy="8"/>
                  </a:xfrm>
                  <a:custGeom>
                    <a:avLst/>
                    <a:gdLst>
                      <a:gd name="T0" fmla="*/ 0 w 10"/>
                      <a:gd name="T1" fmla="*/ 8 h 8"/>
                      <a:gd name="T2" fmla="*/ 0 w 10"/>
                      <a:gd name="T3" fmla="*/ 8 h 8"/>
                      <a:gd name="T4" fmla="*/ 2 w 10"/>
                      <a:gd name="T5" fmla="*/ 8 h 8"/>
                      <a:gd name="T6" fmla="*/ 6 w 10"/>
                      <a:gd name="T7" fmla="*/ 8 h 8"/>
                      <a:gd name="T8" fmla="*/ 6 w 10"/>
                      <a:gd name="T9" fmla="*/ 8 h 8"/>
                      <a:gd name="T10" fmla="*/ 8 w 10"/>
                      <a:gd name="T11" fmla="*/ 6 h 8"/>
                      <a:gd name="T12" fmla="*/ 10 w 10"/>
                      <a:gd name="T13" fmla="*/ 2 h 8"/>
                      <a:gd name="T14" fmla="*/ 10 w 10"/>
                      <a:gd name="T15" fmla="*/ 2 h 8"/>
                      <a:gd name="T16" fmla="*/ 6 w 10"/>
                      <a:gd name="T17" fmla="*/ 0 h 8"/>
                      <a:gd name="T18" fmla="*/ 2 w 10"/>
                      <a:gd name="T19" fmla="*/ 2 h 8"/>
                      <a:gd name="T20" fmla="*/ 2 w 10"/>
                      <a:gd name="T21" fmla="*/ 2 h 8"/>
                      <a:gd name="T22" fmla="*/ 0 w 10"/>
                      <a:gd name="T23" fmla="*/ 4 h 8"/>
                      <a:gd name="T24" fmla="*/ 0 w 10"/>
                      <a:gd name="T25" fmla="*/ 8 h 8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10"/>
                      <a:gd name="T40" fmla="*/ 0 h 8"/>
                      <a:gd name="T41" fmla="*/ 10 w 10"/>
                      <a:gd name="T42" fmla="*/ 8 h 8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10" h="8">
                        <a:moveTo>
                          <a:pt x="0" y="8"/>
                        </a:moveTo>
                        <a:lnTo>
                          <a:pt x="0" y="8"/>
                        </a:lnTo>
                        <a:lnTo>
                          <a:pt x="2" y="8"/>
                        </a:lnTo>
                        <a:lnTo>
                          <a:pt x="6" y="8"/>
                        </a:lnTo>
                        <a:lnTo>
                          <a:pt x="8" y="6"/>
                        </a:lnTo>
                        <a:lnTo>
                          <a:pt x="10" y="2"/>
                        </a:lnTo>
                        <a:lnTo>
                          <a:pt x="6" y="0"/>
                        </a:lnTo>
                        <a:lnTo>
                          <a:pt x="2" y="2"/>
                        </a:lnTo>
                        <a:lnTo>
                          <a:pt x="0" y="4"/>
                        </a:lnTo>
                        <a:lnTo>
                          <a:pt x="0" y="8"/>
                        </a:lnTo>
                        <a:close/>
                      </a:path>
                    </a:pathLst>
                  </a:custGeom>
                  <a:solidFill>
                    <a:srgbClr val="2A2A2A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59" name="Freeform 509"/>
                  <p:cNvSpPr>
                    <a:spLocks/>
                  </p:cNvSpPr>
                  <p:nvPr/>
                </p:nvSpPr>
                <p:spPr bwMode="auto">
                  <a:xfrm>
                    <a:off x="2400" y="3604"/>
                    <a:ext cx="10" cy="8"/>
                  </a:xfrm>
                  <a:custGeom>
                    <a:avLst/>
                    <a:gdLst>
                      <a:gd name="T0" fmla="*/ 0 w 10"/>
                      <a:gd name="T1" fmla="*/ 8 h 8"/>
                      <a:gd name="T2" fmla="*/ 0 w 10"/>
                      <a:gd name="T3" fmla="*/ 8 h 8"/>
                      <a:gd name="T4" fmla="*/ 2 w 10"/>
                      <a:gd name="T5" fmla="*/ 8 h 8"/>
                      <a:gd name="T6" fmla="*/ 6 w 10"/>
                      <a:gd name="T7" fmla="*/ 8 h 8"/>
                      <a:gd name="T8" fmla="*/ 6 w 10"/>
                      <a:gd name="T9" fmla="*/ 8 h 8"/>
                      <a:gd name="T10" fmla="*/ 8 w 10"/>
                      <a:gd name="T11" fmla="*/ 6 h 8"/>
                      <a:gd name="T12" fmla="*/ 10 w 10"/>
                      <a:gd name="T13" fmla="*/ 2 h 8"/>
                      <a:gd name="T14" fmla="*/ 10 w 10"/>
                      <a:gd name="T15" fmla="*/ 2 h 8"/>
                      <a:gd name="T16" fmla="*/ 6 w 10"/>
                      <a:gd name="T17" fmla="*/ 0 h 8"/>
                      <a:gd name="T18" fmla="*/ 2 w 10"/>
                      <a:gd name="T19" fmla="*/ 2 h 8"/>
                      <a:gd name="T20" fmla="*/ 2 w 10"/>
                      <a:gd name="T21" fmla="*/ 2 h 8"/>
                      <a:gd name="T22" fmla="*/ 0 w 10"/>
                      <a:gd name="T23" fmla="*/ 4 h 8"/>
                      <a:gd name="T24" fmla="*/ 0 w 10"/>
                      <a:gd name="T25" fmla="*/ 8 h 8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10"/>
                      <a:gd name="T40" fmla="*/ 0 h 8"/>
                      <a:gd name="T41" fmla="*/ 10 w 10"/>
                      <a:gd name="T42" fmla="*/ 8 h 8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10" h="8">
                        <a:moveTo>
                          <a:pt x="0" y="8"/>
                        </a:moveTo>
                        <a:lnTo>
                          <a:pt x="0" y="8"/>
                        </a:lnTo>
                        <a:lnTo>
                          <a:pt x="2" y="8"/>
                        </a:lnTo>
                        <a:lnTo>
                          <a:pt x="6" y="8"/>
                        </a:lnTo>
                        <a:lnTo>
                          <a:pt x="8" y="6"/>
                        </a:lnTo>
                        <a:lnTo>
                          <a:pt x="10" y="2"/>
                        </a:lnTo>
                        <a:lnTo>
                          <a:pt x="6" y="0"/>
                        </a:lnTo>
                        <a:lnTo>
                          <a:pt x="2" y="2"/>
                        </a:lnTo>
                        <a:lnTo>
                          <a:pt x="0" y="4"/>
                        </a:lnTo>
                        <a:lnTo>
                          <a:pt x="0" y="8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60" name="Freeform 510"/>
                  <p:cNvSpPr>
                    <a:spLocks/>
                  </p:cNvSpPr>
                  <p:nvPr/>
                </p:nvSpPr>
                <p:spPr bwMode="auto">
                  <a:xfrm>
                    <a:off x="2110" y="3318"/>
                    <a:ext cx="68" cy="12"/>
                  </a:xfrm>
                  <a:custGeom>
                    <a:avLst/>
                    <a:gdLst>
                      <a:gd name="T0" fmla="*/ 68 w 68"/>
                      <a:gd name="T1" fmla="*/ 4 h 12"/>
                      <a:gd name="T2" fmla="*/ 68 w 68"/>
                      <a:gd name="T3" fmla="*/ 4 h 12"/>
                      <a:gd name="T4" fmla="*/ 62 w 68"/>
                      <a:gd name="T5" fmla="*/ 6 h 12"/>
                      <a:gd name="T6" fmla="*/ 50 w 68"/>
                      <a:gd name="T7" fmla="*/ 8 h 12"/>
                      <a:gd name="T8" fmla="*/ 28 w 68"/>
                      <a:gd name="T9" fmla="*/ 8 h 12"/>
                      <a:gd name="T10" fmla="*/ 14 w 68"/>
                      <a:gd name="T11" fmla="*/ 4 h 12"/>
                      <a:gd name="T12" fmla="*/ 0 w 68"/>
                      <a:gd name="T13" fmla="*/ 0 h 12"/>
                      <a:gd name="T14" fmla="*/ 0 w 68"/>
                      <a:gd name="T15" fmla="*/ 0 h 12"/>
                      <a:gd name="T16" fmla="*/ 6 w 68"/>
                      <a:gd name="T17" fmla="*/ 4 h 12"/>
                      <a:gd name="T18" fmla="*/ 22 w 68"/>
                      <a:gd name="T19" fmla="*/ 10 h 12"/>
                      <a:gd name="T20" fmla="*/ 32 w 68"/>
                      <a:gd name="T21" fmla="*/ 12 h 12"/>
                      <a:gd name="T22" fmla="*/ 44 w 68"/>
                      <a:gd name="T23" fmla="*/ 12 h 12"/>
                      <a:gd name="T24" fmla="*/ 56 w 68"/>
                      <a:gd name="T25" fmla="*/ 10 h 12"/>
                      <a:gd name="T26" fmla="*/ 68 w 68"/>
                      <a:gd name="T27" fmla="*/ 4 h 12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68"/>
                      <a:gd name="T43" fmla="*/ 0 h 12"/>
                      <a:gd name="T44" fmla="*/ 68 w 68"/>
                      <a:gd name="T45" fmla="*/ 12 h 12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68" h="12">
                        <a:moveTo>
                          <a:pt x="68" y="4"/>
                        </a:moveTo>
                        <a:lnTo>
                          <a:pt x="68" y="4"/>
                        </a:lnTo>
                        <a:lnTo>
                          <a:pt x="62" y="6"/>
                        </a:lnTo>
                        <a:lnTo>
                          <a:pt x="50" y="8"/>
                        </a:lnTo>
                        <a:lnTo>
                          <a:pt x="28" y="8"/>
                        </a:lnTo>
                        <a:lnTo>
                          <a:pt x="14" y="4"/>
                        </a:lnTo>
                        <a:lnTo>
                          <a:pt x="0" y="0"/>
                        </a:lnTo>
                        <a:lnTo>
                          <a:pt x="6" y="4"/>
                        </a:lnTo>
                        <a:lnTo>
                          <a:pt x="22" y="10"/>
                        </a:lnTo>
                        <a:lnTo>
                          <a:pt x="32" y="12"/>
                        </a:lnTo>
                        <a:lnTo>
                          <a:pt x="44" y="12"/>
                        </a:lnTo>
                        <a:lnTo>
                          <a:pt x="56" y="10"/>
                        </a:lnTo>
                        <a:lnTo>
                          <a:pt x="68" y="4"/>
                        </a:lnTo>
                        <a:close/>
                      </a:path>
                    </a:pathLst>
                  </a:custGeom>
                  <a:solidFill>
                    <a:srgbClr val="C96E4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61" name="Freeform 511"/>
                  <p:cNvSpPr>
                    <a:spLocks/>
                  </p:cNvSpPr>
                  <p:nvPr/>
                </p:nvSpPr>
                <p:spPr bwMode="auto">
                  <a:xfrm>
                    <a:off x="2110" y="3318"/>
                    <a:ext cx="68" cy="12"/>
                  </a:xfrm>
                  <a:custGeom>
                    <a:avLst/>
                    <a:gdLst>
                      <a:gd name="T0" fmla="*/ 68 w 68"/>
                      <a:gd name="T1" fmla="*/ 4 h 12"/>
                      <a:gd name="T2" fmla="*/ 68 w 68"/>
                      <a:gd name="T3" fmla="*/ 4 h 12"/>
                      <a:gd name="T4" fmla="*/ 62 w 68"/>
                      <a:gd name="T5" fmla="*/ 6 h 12"/>
                      <a:gd name="T6" fmla="*/ 50 w 68"/>
                      <a:gd name="T7" fmla="*/ 8 h 12"/>
                      <a:gd name="T8" fmla="*/ 28 w 68"/>
                      <a:gd name="T9" fmla="*/ 8 h 12"/>
                      <a:gd name="T10" fmla="*/ 14 w 68"/>
                      <a:gd name="T11" fmla="*/ 4 h 12"/>
                      <a:gd name="T12" fmla="*/ 0 w 68"/>
                      <a:gd name="T13" fmla="*/ 0 h 12"/>
                      <a:gd name="T14" fmla="*/ 0 w 68"/>
                      <a:gd name="T15" fmla="*/ 0 h 12"/>
                      <a:gd name="T16" fmla="*/ 6 w 68"/>
                      <a:gd name="T17" fmla="*/ 4 h 12"/>
                      <a:gd name="T18" fmla="*/ 22 w 68"/>
                      <a:gd name="T19" fmla="*/ 10 h 12"/>
                      <a:gd name="T20" fmla="*/ 32 w 68"/>
                      <a:gd name="T21" fmla="*/ 12 h 12"/>
                      <a:gd name="T22" fmla="*/ 44 w 68"/>
                      <a:gd name="T23" fmla="*/ 12 h 12"/>
                      <a:gd name="T24" fmla="*/ 56 w 68"/>
                      <a:gd name="T25" fmla="*/ 10 h 12"/>
                      <a:gd name="T26" fmla="*/ 68 w 68"/>
                      <a:gd name="T27" fmla="*/ 4 h 12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68"/>
                      <a:gd name="T43" fmla="*/ 0 h 12"/>
                      <a:gd name="T44" fmla="*/ 68 w 68"/>
                      <a:gd name="T45" fmla="*/ 12 h 12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68" h="12">
                        <a:moveTo>
                          <a:pt x="68" y="4"/>
                        </a:moveTo>
                        <a:lnTo>
                          <a:pt x="68" y="4"/>
                        </a:lnTo>
                        <a:lnTo>
                          <a:pt x="62" y="6"/>
                        </a:lnTo>
                        <a:lnTo>
                          <a:pt x="50" y="8"/>
                        </a:lnTo>
                        <a:lnTo>
                          <a:pt x="28" y="8"/>
                        </a:lnTo>
                        <a:lnTo>
                          <a:pt x="14" y="4"/>
                        </a:lnTo>
                        <a:lnTo>
                          <a:pt x="0" y="0"/>
                        </a:lnTo>
                        <a:lnTo>
                          <a:pt x="6" y="4"/>
                        </a:lnTo>
                        <a:lnTo>
                          <a:pt x="22" y="10"/>
                        </a:lnTo>
                        <a:lnTo>
                          <a:pt x="32" y="12"/>
                        </a:lnTo>
                        <a:lnTo>
                          <a:pt x="44" y="12"/>
                        </a:lnTo>
                        <a:lnTo>
                          <a:pt x="56" y="10"/>
                        </a:lnTo>
                        <a:lnTo>
                          <a:pt x="68" y="4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62" name="Freeform 512"/>
                  <p:cNvSpPr>
                    <a:spLocks/>
                  </p:cNvSpPr>
                  <p:nvPr/>
                </p:nvSpPr>
                <p:spPr bwMode="auto">
                  <a:xfrm>
                    <a:off x="1862" y="3430"/>
                    <a:ext cx="208" cy="236"/>
                  </a:xfrm>
                  <a:custGeom>
                    <a:avLst/>
                    <a:gdLst>
                      <a:gd name="T0" fmla="*/ 0 w 208"/>
                      <a:gd name="T1" fmla="*/ 0 h 236"/>
                      <a:gd name="T2" fmla="*/ 68 w 208"/>
                      <a:gd name="T3" fmla="*/ 120 h 236"/>
                      <a:gd name="T4" fmla="*/ 68 w 208"/>
                      <a:gd name="T5" fmla="*/ 120 h 236"/>
                      <a:gd name="T6" fmla="*/ 108 w 208"/>
                      <a:gd name="T7" fmla="*/ 90 h 236"/>
                      <a:gd name="T8" fmla="*/ 146 w 208"/>
                      <a:gd name="T9" fmla="*/ 64 h 236"/>
                      <a:gd name="T10" fmla="*/ 166 w 208"/>
                      <a:gd name="T11" fmla="*/ 52 h 236"/>
                      <a:gd name="T12" fmla="*/ 184 w 208"/>
                      <a:gd name="T13" fmla="*/ 44 h 236"/>
                      <a:gd name="T14" fmla="*/ 208 w 208"/>
                      <a:gd name="T15" fmla="*/ 236 h 236"/>
                      <a:gd name="T16" fmla="*/ 166 w 208"/>
                      <a:gd name="T17" fmla="*/ 84 h 236"/>
                      <a:gd name="T18" fmla="*/ 64 w 208"/>
                      <a:gd name="T19" fmla="*/ 132 h 236"/>
                      <a:gd name="T20" fmla="*/ 64 w 208"/>
                      <a:gd name="T21" fmla="*/ 132 h 236"/>
                      <a:gd name="T22" fmla="*/ 34 w 208"/>
                      <a:gd name="T23" fmla="*/ 80 h 236"/>
                      <a:gd name="T24" fmla="*/ 14 w 208"/>
                      <a:gd name="T25" fmla="*/ 36 h 236"/>
                      <a:gd name="T26" fmla="*/ 4 w 208"/>
                      <a:gd name="T27" fmla="*/ 16 h 236"/>
                      <a:gd name="T28" fmla="*/ 0 w 208"/>
                      <a:gd name="T29" fmla="*/ 0 h 2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208"/>
                      <a:gd name="T46" fmla="*/ 0 h 236"/>
                      <a:gd name="T47" fmla="*/ 208 w 208"/>
                      <a:gd name="T48" fmla="*/ 236 h 236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208" h="236">
                        <a:moveTo>
                          <a:pt x="0" y="0"/>
                        </a:moveTo>
                        <a:lnTo>
                          <a:pt x="68" y="120"/>
                        </a:lnTo>
                        <a:lnTo>
                          <a:pt x="108" y="90"/>
                        </a:lnTo>
                        <a:lnTo>
                          <a:pt x="146" y="64"/>
                        </a:lnTo>
                        <a:lnTo>
                          <a:pt x="166" y="52"/>
                        </a:lnTo>
                        <a:lnTo>
                          <a:pt x="184" y="44"/>
                        </a:lnTo>
                        <a:lnTo>
                          <a:pt x="208" y="236"/>
                        </a:lnTo>
                        <a:lnTo>
                          <a:pt x="166" y="84"/>
                        </a:lnTo>
                        <a:lnTo>
                          <a:pt x="64" y="132"/>
                        </a:lnTo>
                        <a:lnTo>
                          <a:pt x="34" y="80"/>
                        </a:lnTo>
                        <a:lnTo>
                          <a:pt x="14" y="36"/>
                        </a:lnTo>
                        <a:lnTo>
                          <a:pt x="4" y="1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1E2D66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63" name="Freeform 513"/>
                  <p:cNvSpPr>
                    <a:spLocks/>
                  </p:cNvSpPr>
                  <p:nvPr/>
                </p:nvSpPr>
                <p:spPr bwMode="auto">
                  <a:xfrm>
                    <a:off x="1862" y="3430"/>
                    <a:ext cx="208" cy="236"/>
                  </a:xfrm>
                  <a:custGeom>
                    <a:avLst/>
                    <a:gdLst>
                      <a:gd name="T0" fmla="*/ 0 w 208"/>
                      <a:gd name="T1" fmla="*/ 0 h 236"/>
                      <a:gd name="T2" fmla="*/ 68 w 208"/>
                      <a:gd name="T3" fmla="*/ 120 h 236"/>
                      <a:gd name="T4" fmla="*/ 68 w 208"/>
                      <a:gd name="T5" fmla="*/ 120 h 236"/>
                      <a:gd name="T6" fmla="*/ 108 w 208"/>
                      <a:gd name="T7" fmla="*/ 90 h 236"/>
                      <a:gd name="T8" fmla="*/ 146 w 208"/>
                      <a:gd name="T9" fmla="*/ 64 h 236"/>
                      <a:gd name="T10" fmla="*/ 166 w 208"/>
                      <a:gd name="T11" fmla="*/ 52 h 236"/>
                      <a:gd name="T12" fmla="*/ 184 w 208"/>
                      <a:gd name="T13" fmla="*/ 44 h 236"/>
                      <a:gd name="T14" fmla="*/ 208 w 208"/>
                      <a:gd name="T15" fmla="*/ 236 h 236"/>
                      <a:gd name="T16" fmla="*/ 166 w 208"/>
                      <a:gd name="T17" fmla="*/ 84 h 236"/>
                      <a:gd name="T18" fmla="*/ 64 w 208"/>
                      <a:gd name="T19" fmla="*/ 132 h 236"/>
                      <a:gd name="T20" fmla="*/ 64 w 208"/>
                      <a:gd name="T21" fmla="*/ 132 h 236"/>
                      <a:gd name="T22" fmla="*/ 34 w 208"/>
                      <a:gd name="T23" fmla="*/ 80 h 236"/>
                      <a:gd name="T24" fmla="*/ 14 w 208"/>
                      <a:gd name="T25" fmla="*/ 36 h 236"/>
                      <a:gd name="T26" fmla="*/ 4 w 208"/>
                      <a:gd name="T27" fmla="*/ 16 h 236"/>
                      <a:gd name="T28" fmla="*/ 0 w 208"/>
                      <a:gd name="T29" fmla="*/ 0 h 2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208"/>
                      <a:gd name="T46" fmla="*/ 0 h 236"/>
                      <a:gd name="T47" fmla="*/ 208 w 208"/>
                      <a:gd name="T48" fmla="*/ 236 h 236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208" h="236">
                        <a:moveTo>
                          <a:pt x="0" y="0"/>
                        </a:moveTo>
                        <a:lnTo>
                          <a:pt x="68" y="120"/>
                        </a:lnTo>
                        <a:lnTo>
                          <a:pt x="108" y="90"/>
                        </a:lnTo>
                        <a:lnTo>
                          <a:pt x="146" y="64"/>
                        </a:lnTo>
                        <a:lnTo>
                          <a:pt x="166" y="52"/>
                        </a:lnTo>
                        <a:lnTo>
                          <a:pt x="184" y="44"/>
                        </a:lnTo>
                        <a:lnTo>
                          <a:pt x="208" y="236"/>
                        </a:lnTo>
                        <a:lnTo>
                          <a:pt x="166" y="84"/>
                        </a:lnTo>
                        <a:lnTo>
                          <a:pt x="64" y="132"/>
                        </a:lnTo>
                        <a:lnTo>
                          <a:pt x="34" y="80"/>
                        </a:lnTo>
                        <a:lnTo>
                          <a:pt x="14" y="36"/>
                        </a:lnTo>
                        <a:lnTo>
                          <a:pt x="4" y="16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64" name="Freeform 514"/>
                  <p:cNvSpPr>
                    <a:spLocks/>
                  </p:cNvSpPr>
                  <p:nvPr/>
                </p:nvSpPr>
                <p:spPr bwMode="auto">
                  <a:xfrm>
                    <a:off x="2062" y="3482"/>
                    <a:ext cx="100" cy="132"/>
                  </a:xfrm>
                  <a:custGeom>
                    <a:avLst/>
                    <a:gdLst>
                      <a:gd name="T0" fmla="*/ 26 w 100"/>
                      <a:gd name="T1" fmla="*/ 0 h 132"/>
                      <a:gd name="T2" fmla="*/ 92 w 100"/>
                      <a:gd name="T3" fmla="*/ 78 h 132"/>
                      <a:gd name="T4" fmla="*/ 92 w 100"/>
                      <a:gd name="T5" fmla="*/ 0 h 132"/>
                      <a:gd name="T6" fmla="*/ 92 w 100"/>
                      <a:gd name="T7" fmla="*/ 0 h 132"/>
                      <a:gd name="T8" fmla="*/ 94 w 100"/>
                      <a:gd name="T9" fmla="*/ 8 h 132"/>
                      <a:gd name="T10" fmla="*/ 98 w 100"/>
                      <a:gd name="T11" fmla="*/ 32 h 132"/>
                      <a:gd name="T12" fmla="*/ 100 w 100"/>
                      <a:gd name="T13" fmla="*/ 48 h 132"/>
                      <a:gd name="T14" fmla="*/ 100 w 100"/>
                      <a:gd name="T15" fmla="*/ 66 h 132"/>
                      <a:gd name="T16" fmla="*/ 100 w 100"/>
                      <a:gd name="T17" fmla="*/ 82 h 132"/>
                      <a:gd name="T18" fmla="*/ 98 w 100"/>
                      <a:gd name="T19" fmla="*/ 100 h 132"/>
                      <a:gd name="T20" fmla="*/ 26 w 100"/>
                      <a:gd name="T21" fmla="*/ 28 h 132"/>
                      <a:gd name="T22" fmla="*/ 0 w 100"/>
                      <a:gd name="T23" fmla="*/ 132 h 132"/>
                      <a:gd name="T24" fmla="*/ 0 w 100"/>
                      <a:gd name="T25" fmla="*/ 132 h 132"/>
                      <a:gd name="T26" fmla="*/ 2 w 100"/>
                      <a:gd name="T27" fmla="*/ 110 h 132"/>
                      <a:gd name="T28" fmla="*/ 10 w 100"/>
                      <a:gd name="T29" fmla="*/ 64 h 132"/>
                      <a:gd name="T30" fmla="*/ 18 w 100"/>
                      <a:gd name="T31" fmla="*/ 18 h 132"/>
                      <a:gd name="T32" fmla="*/ 22 w 100"/>
                      <a:gd name="T33" fmla="*/ 4 h 132"/>
                      <a:gd name="T34" fmla="*/ 24 w 100"/>
                      <a:gd name="T35" fmla="*/ 0 h 132"/>
                      <a:gd name="T36" fmla="*/ 26 w 100"/>
                      <a:gd name="T37" fmla="*/ 0 h 132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00"/>
                      <a:gd name="T58" fmla="*/ 0 h 132"/>
                      <a:gd name="T59" fmla="*/ 100 w 100"/>
                      <a:gd name="T60" fmla="*/ 132 h 132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00" h="132">
                        <a:moveTo>
                          <a:pt x="26" y="0"/>
                        </a:moveTo>
                        <a:lnTo>
                          <a:pt x="92" y="78"/>
                        </a:lnTo>
                        <a:lnTo>
                          <a:pt x="92" y="0"/>
                        </a:lnTo>
                        <a:lnTo>
                          <a:pt x="94" y="8"/>
                        </a:lnTo>
                        <a:lnTo>
                          <a:pt x="98" y="32"/>
                        </a:lnTo>
                        <a:lnTo>
                          <a:pt x="100" y="48"/>
                        </a:lnTo>
                        <a:lnTo>
                          <a:pt x="100" y="66"/>
                        </a:lnTo>
                        <a:lnTo>
                          <a:pt x="100" y="82"/>
                        </a:lnTo>
                        <a:lnTo>
                          <a:pt x="98" y="100"/>
                        </a:lnTo>
                        <a:lnTo>
                          <a:pt x="26" y="28"/>
                        </a:lnTo>
                        <a:lnTo>
                          <a:pt x="0" y="132"/>
                        </a:lnTo>
                        <a:lnTo>
                          <a:pt x="2" y="110"/>
                        </a:lnTo>
                        <a:lnTo>
                          <a:pt x="10" y="64"/>
                        </a:lnTo>
                        <a:lnTo>
                          <a:pt x="18" y="18"/>
                        </a:lnTo>
                        <a:lnTo>
                          <a:pt x="22" y="4"/>
                        </a:lnTo>
                        <a:lnTo>
                          <a:pt x="24" y="0"/>
                        </a:lnTo>
                        <a:lnTo>
                          <a:pt x="26" y="0"/>
                        </a:lnTo>
                        <a:close/>
                      </a:path>
                    </a:pathLst>
                  </a:custGeom>
                  <a:solidFill>
                    <a:srgbClr val="1E2D66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65" name="Freeform 515"/>
                  <p:cNvSpPr>
                    <a:spLocks/>
                  </p:cNvSpPr>
                  <p:nvPr/>
                </p:nvSpPr>
                <p:spPr bwMode="auto">
                  <a:xfrm>
                    <a:off x="2062" y="3482"/>
                    <a:ext cx="100" cy="132"/>
                  </a:xfrm>
                  <a:custGeom>
                    <a:avLst/>
                    <a:gdLst>
                      <a:gd name="T0" fmla="*/ 26 w 100"/>
                      <a:gd name="T1" fmla="*/ 0 h 132"/>
                      <a:gd name="T2" fmla="*/ 92 w 100"/>
                      <a:gd name="T3" fmla="*/ 78 h 132"/>
                      <a:gd name="T4" fmla="*/ 92 w 100"/>
                      <a:gd name="T5" fmla="*/ 0 h 132"/>
                      <a:gd name="T6" fmla="*/ 92 w 100"/>
                      <a:gd name="T7" fmla="*/ 0 h 132"/>
                      <a:gd name="T8" fmla="*/ 94 w 100"/>
                      <a:gd name="T9" fmla="*/ 8 h 132"/>
                      <a:gd name="T10" fmla="*/ 98 w 100"/>
                      <a:gd name="T11" fmla="*/ 32 h 132"/>
                      <a:gd name="T12" fmla="*/ 100 w 100"/>
                      <a:gd name="T13" fmla="*/ 48 h 132"/>
                      <a:gd name="T14" fmla="*/ 100 w 100"/>
                      <a:gd name="T15" fmla="*/ 66 h 132"/>
                      <a:gd name="T16" fmla="*/ 100 w 100"/>
                      <a:gd name="T17" fmla="*/ 82 h 132"/>
                      <a:gd name="T18" fmla="*/ 98 w 100"/>
                      <a:gd name="T19" fmla="*/ 100 h 132"/>
                      <a:gd name="T20" fmla="*/ 26 w 100"/>
                      <a:gd name="T21" fmla="*/ 28 h 132"/>
                      <a:gd name="T22" fmla="*/ 0 w 100"/>
                      <a:gd name="T23" fmla="*/ 132 h 132"/>
                      <a:gd name="T24" fmla="*/ 0 w 100"/>
                      <a:gd name="T25" fmla="*/ 132 h 132"/>
                      <a:gd name="T26" fmla="*/ 2 w 100"/>
                      <a:gd name="T27" fmla="*/ 110 h 132"/>
                      <a:gd name="T28" fmla="*/ 10 w 100"/>
                      <a:gd name="T29" fmla="*/ 64 h 132"/>
                      <a:gd name="T30" fmla="*/ 18 w 100"/>
                      <a:gd name="T31" fmla="*/ 18 h 132"/>
                      <a:gd name="T32" fmla="*/ 22 w 100"/>
                      <a:gd name="T33" fmla="*/ 4 h 132"/>
                      <a:gd name="T34" fmla="*/ 24 w 100"/>
                      <a:gd name="T35" fmla="*/ 0 h 132"/>
                      <a:gd name="T36" fmla="*/ 26 w 100"/>
                      <a:gd name="T37" fmla="*/ 0 h 132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00"/>
                      <a:gd name="T58" fmla="*/ 0 h 132"/>
                      <a:gd name="T59" fmla="*/ 100 w 100"/>
                      <a:gd name="T60" fmla="*/ 132 h 132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00" h="132">
                        <a:moveTo>
                          <a:pt x="26" y="0"/>
                        </a:moveTo>
                        <a:lnTo>
                          <a:pt x="92" y="78"/>
                        </a:lnTo>
                        <a:lnTo>
                          <a:pt x="92" y="0"/>
                        </a:lnTo>
                        <a:lnTo>
                          <a:pt x="94" y="8"/>
                        </a:lnTo>
                        <a:lnTo>
                          <a:pt x="98" y="32"/>
                        </a:lnTo>
                        <a:lnTo>
                          <a:pt x="100" y="48"/>
                        </a:lnTo>
                        <a:lnTo>
                          <a:pt x="100" y="66"/>
                        </a:lnTo>
                        <a:lnTo>
                          <a:pt x="100" y="82"/>
                        </a:lnTo>
                        <a:lnTo>
                          <a:pt x="98" y="100"/>
                        </a:lnTo>
                        <a:lnTo>
                          <a:pt x="26" y="28"/>
                        </a:lnTo>
                        <a:lnTo>
                          <a:pt x="0" y="132"/>
                        </a:lnTo>
                        <a:lnTo>
                          <a:pt x="2" y="110"/>
                        </a:lnTo>
                        <a:lnTo>
                          <a:pt x="10" y="64"/>
                        </a:lnTo>
                        <a:lnTo>
                          <a:pt x="18" y="18"/>
                        </a:lnTo>
                        <a:lnTo>
                          <a:pt x="22" y="4"/>
                        </a:lnTo>
                        <a:lnTo>
                          <a:pt x="24" y="0"/>
                        </a:lnTo>
                        <a:lnTo>
                          <a:pt x="26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66" name="Freeform 516"/>
                  <p:cNvSpPr>
                    <a:spLocks/>
                  </p:cNvSpPr>
                  <p:nvPr/>
                </p:nvSpPr>
                <p:spPr bwMode="auto">
                  <a:xfrm>
                    <a:off x="2004" y="3800"/>
                    <a:ext cx="312" cy="242"/>
                  </a:xfrm>
                  <a:custGeom>
                    <a:avLst/>
                    <a:gdLst>
                      <a:gd name="T0" fmla="*/ 0 w 312"/>
                      <a:gd name="T1" fmla="*/ 172 h 242"/>
                      <a:gd name="T2" fmla="*/ 54 w 312"/>
                      <a:gd name="T3" fmla="*/ 148 h 242"/>
                      <a:gd name="T4" fmla="*/ 70 w 312"/>
                      <a:gd name="T5" fmla="*/ 134 h 242"/>
                      <a:gd name="T6" fmla="*/ 132 w 312"/>
                      <a:gd name="T7" fmla="*/ 44 h 242"/>
                      <a:gd name="T8" fmla="*/ 270 w 312"/>
                      <a:gd name="T9" fmla="*/ 0 h 242"/>
                      <a:gd name="T10" fmla="*/ 272 w 312"/>
                      <a:gd name="T11" fmla="*/ 2 h 242"/>
                      <a:gd name="T12" fmla="*/ 274 w 312"/>
                      <a:gd name="T13" fmla="*/ 12 h 242"/>
                      <a:gd name="T14" fmla="*/ 266 w 312"/>
                      <a:gd name="T15" fmla="*/ 18 h 242"/>
                      <a:gd name="T16" fmla="*/ 214 w 312"/>
                      <a:gd name="T17" fmla="*/ 24 h 242"/>
                      <a:gd name="T18" fmla="*/ 156 w 312"/>
                      <a:gd name="T19" fmla="*/ 60 h 242"/>
                      <a:gd name="T20" fmla="*/ 232 w 312"/>
                      <a:gd name="T21" fmla="*/ 42 h 242"/>
                      <a:gd name="T22" fmla="*/ 272 w 312"/>
                      <a:gd name="T23" fmla="*/ 42 h 242"/>
                      <a:gd name="T24" fmla="*/ 306 w 312"/>
                      <a:gd name="T25" fmla="*/ 42 h 242"/>
                      <a:gd name="T26" fmla="*/ 312 w 312"/>
                      <a:gd name="T27" fmla="*/ 52 h 242"/>
                      <a:gd name="T28" fmla="*/ 310 w 312"/>
                      <a:gd name="T29" fmla="*/ 60 h 242"/>
                      <a:gd name="T30" fmla="*/ 298 w 312"/>
                      <a:gd name="T31" fmla="*/ 66 h 242"/>
                      <a:gd name="T32" fmla="*/ 300 w 312"/>
                      <a:gd name="T33" fmla="*/ 68 h 242"/>
                      <a:gd name="T34" fmla="*/ 304 w 312"/>
                      <a:gd name="T35" fmla="*/ 76 h 242"/>
                      <a:gd name="T36" fmla="*/ 298 w 312"/>
                      <a:gd name="T37" fmla="*/ 82 h 242"/>
                      <a:gd name="T38" fmla="*/ 246 w 312"/>
                      <a:gd name="T39" fmla="*/ 98 h 242"/>
                      <a:gd name="T40" fmla="*/ 252 w 312"/>
                      <a:gd name="T41" fmla="*/ 108 h 242"/>
                      <a:gd name="T42" fmla="*/ 282 w 312"/>
                      <a:gd name="T43" fmla="*/ 100 h 242"/>
                      <a:gd name="T44" fmla="*/ 284 w 312"/>
                      <a:gd name="T45" fmla="*/ 108 h 242"/>
                      <a:gd name="T46" fmla="*/ 280 w 312"/>
                      <a:gd name="T47" fmla="*/ 114 h 242"/>
                      <a:gd name="T48" fmla="*/ 270 w 312"/>
                      <a:gd name="T49" fmla="*/ 120 h 242"/>
                      <a:gd name="T50" fmla="*/ 232 w 312"/>
                      <a:gd name="T51" fmla="*/ 134 h 242"/>
                      <a:gd name="T52" fmla="*/ 194 w 312"/>
                      <a:gd name="T53" fmla="*/ 148 h 242"/>
                      <a:gd name="T54" fmla="*/ 124 w 312"/>
                      <a:gd name="T55" fmla="*/ 202 h 242"/>
                      <a:gd name="T56" fmla="*/ 110 w 312"/>
                      <a:gd name="T57" fmla="*/ 208 h 242"/>
                      <a:gd name="T58" fmla="*/ 90 w 312"/>
                      <a:gd name="T59" fmla="*/ 210 h 242"/>
                      <a:gd name="T60" fmla="*/ 22 w 312"/>
                      <a:gd name="T61" fmla="*/ 242 h 242"/>
                      <a:gd name="T62" fmla="*/ 10 w 312"/>
                      <a:gd name="T63" fmla="*/ 224 h 242"/>
                      <a:gd name="T64" fmla="*/ 2 w 312"/>
                      <a:gd name="T65" fmla="*/ 202 h 242"/>
                      <a:gd name="T66" fmla="*/ 0 w 312"/>
                      <a:gd name="T67" fmla="*/ 172 h 242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312"/>
                      <a:gd name="T103" fmla="*/ 0 h 242"/>
                      <a:gd name="T104" fmla="*/ 312 w 312"/>
                      <a:gd name="T105" fmla="*/ 242 h 242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312" h="242">
                        <a:moveTo>
                          <a:pt x="0" y="172"/>
                        </a:moveTo>
                        <a:lnTo>
                          <a:pt x="0" y="172"/>
                        </a:lnTo>
                        <a:lnTo>
                          <a:pt x="30" y="160"/>
                        </a:lnTo>
                        <a:lnTo>
                          <a:pt x="54" y="148"/>
                        </a:lnTo>
                        <a:lnTo>
                          <a:pt x="64" y="142"/>
                        </a:lnTo>
                        <a:lnTo>
                          <a:pt x="70" y="134"/>
                        </a:lnTo>
                        <a:lnTo>
                          <a:pt x="132" y="44"/>
                        </a:lnTo>
                        <a:lnTo>
                          <a:pt x="200" y="2"/>
                        </a:lnTo>
                        <a:lnTo>
                          <a:pt x="270" y="0"/>
                        </a:lnTo>
                        <a:lnTo>
                          <a:pt x="272" y="2"/>
                        </a:lnTo>
                        <a:lnTo>
                          <a:pt x="274" y="8"/>
                        </a:lnTo>
                        <a:lnTo>
                          <a:pt x="274" y="12"/>
                        </a:lnTo>
                        <a:lnTo>
                          <a:pt x="270" y="14"/>
                        </a:lnTo>
                        <a:lnTo>
                          <a:pt x="266" y="18"/>
                        </a:lnTo>
                        <a:lnTo>
                          <a:pt x="258" y="20"/>
                        </a:lnTo>
                        <a:lnTo>
                          <a:pt x="214" y="24"/>
                        </a:lnTo>
                        <a:lnTo>
                          <a:pt x="156" y="60"/>
                        </a:lnTo>
                        <a:lnTo>
                          <a:pt x="232" y="42"/>
                        </a:lnTo>
                        <a:lnTo>
                          <a:pt x="246" y="42"/>
                        </a:lnTo>
                        <a:lnTo>
                          <a:pt x="272" y="42"/>
                        </a:lnTo>
                        <a:lnTo>
                          <a:pt x="306" y="42"/>
                        </a:lnTo>
                        <a:lnTo>
                          <a:pt x="308" y="46"/>
                        </a:lnTo>
                        <a:lnTo>
                          <a:pt x="312" y="52"/>
                        </a:lnTo>
                        <a:lnTo>
                          <a:pt x="312" y="56"/>
                        </a:lnTo>
                        <a:lnTo>
                          <a:pt x="310" y="60"/>
                        </a:lnTo>
                        <a:lnTo>
                          <a:pt x="306" y="62"/>
                        </a:lnTo>
                        <a:lnTo>
                          <a:pt x="298" y="66"/>
                        </a:lnTo>
                        <a:lnTo>
                          <a:pt x="300" y="68"/>
                        </a:lnTo>
                        <a:lnTo>
                          <a:pt x="302" y="72"/>
                        </a:lnTo>
                        <a:lnTo>
                          <a:pt x="304" y="76"/>
                        </a:lnTo>
                        <a:lnTo>
                          <a:pt x="302" y="78"/>
                        </a:lnTo>
                        <a:lnTo>
                          <a:pt x="298" y="82"/>
                        </a:lnTo>
                        <a:lnTo>
                          <a:pt x="292" y="84"/>
                        </a:lnTo>
                        <a:lnTo>
                          <a:pt x="246" y="98"/>
                        </a:lnTo>
                        <a:lnTo>
                          <a:pt x="200" y="124"/>
                        </a:lnTo>
                        <a:lnTo>
                          <a:pt x="252" y="108"/>
                        </a:lnTo>
                        <a:lnTo>
                          <a:pt x="282" y="100"/>
                        </a:lnTo>
                        <a:lnTo>
                          <a:pt x="284" y="102"/>
                        </a:lnTo>
                        <a:lnTo>
                          <a:pt x="284" y="108"/>
                        </a:lnTo>
                        <a:lnTo>
                          <a:pt x="282" y="110"/>
                        </a:lnTo>
                        <a:lnTo>
                          <a:pt x="280" y="114"/>
                        </a:lnTo>
                        <a:lnTo>
                          <a:pt x="276" y="118"/>
                        </a:lnTo>
                        <a:lnTo>
                          <a:pt x="270" y="120"/>
                        </a:lnTo>
                        <a:lnTo>
                          <a:pt x="232" y="134"/>
                        </a:lnTo>
                        <a:lnTo>
                          <a:pt x="194" y="148"/>
                        </a:lnTo>
                        <a:lnTo>
                          <a:pt x="166" y="172"/>
                        </a:lnTo>
                        <a:lnTo>
                          <a:pt x="124" y="202"/>
                        </a:lnTo>
                        <a:lnTo>
                          <a:pt x="110" y="208"/>
                        </a:lnTo>
                        <a:lnTo>
                          <a:pt x="100" y="210"/>
                        </a:lnTo>
                        <a:lnTo>
                          <a:pt x="90" y="210"/>
                        </a:lnTo>
                        <a:lnTo>
                          <a:pt x="22" y="242"/>
                        </a:lnTo>
                        <a:lnTo>
                          <a:pt x="18" y="238"/>
                        </a:lnTo>
                        <a:lnTo>
                          <a:pt x="10" y="224"/>
                        </a:lnTo>
                        <a:lnTo>
                          <a:pt x="6" y="214"/>
                        </a:lnTo>
                        <a:lnTo>
                          <a:pt x="2" y="202"/>
                        </a:lnTo>
                        <a:lnTo>
                          <a:pt x="0" y="188"/>
                        </a:lnTo>
                        <a:lnTo>
                          <a:pt x="0" y="172"/>
                        </a:lnTo>
                        <a:close/>
                      </a:path>
                    </a:pathLst>
                  </a:custGeom>
                  <a:solidFill>
                    <a:srgbClr val="F0AC71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67" name="Freeform 517"/>
                  <p:cNvSpPr>
                    <a:spLocks/>
                  </p:cNvSpPr>
                  <p:nvPr/>
                </p:nvSpPr>
                <p:spPr bwMode="auto">
                  <a:xfrm>
                    <a:off x="2004" y="3800"/>
                    <a:ext cx="312" cy="242"/>
                  </a:xfrm>
                  <a:custGeom>
                    <a:avLst/>
                    <a:gdLst>
                      <a:gd name="T0" fmla="*/ 0 w 312"/>
                      <a:gd name="T1" fmla="*/ 172 h 242"/>
                      <a:gd name="T2" fmla="*/ 54 w 312"/>
                      <a:gd name="T3" fmla="*/ 148 h 242"/>
                      <a:gd name="T4" fmla="*/ 70 w 312"/>
                      <a:gd name="T5" fmla="*/ 134 h 242"/>
                      <a:gd name="T6" fmla="*/ 132 w 312"/>
                      <a:gd name="T7" fmla="*/ 44 h 242"/>
                      <a:gd name="T8" fmla="*/ 270 w 312"/>
                      <a:gd name="T9" fmla="*/ 0 h 242"/>
                      <a:gd name="T10" fmla="*/ 272 w 312"/>
                      <a:gd name="T11" fmla="*/ 2 h 242"/>
                      <a:gd name="T12" fmla="*/ 274 w 312"/>
                      <a:gd name="T13" fmla="*/ 12 h 242"/>
                      <a:gd name="T14" fmla="*/ 266 w 312"/>
                      <a:gd name="T15" fmla="*/ 18 h 242"/>
                      <a:gd name="T16" fmla="*/ 214 w 312"/>
                      <a:gd name="T17" fmla="*/ 24 h 242"/>
                      <a:gd name="T18" fmla="*/ 156 w 312"/>
                      <a:gd name="T19" fmla="*/ 60 h 242"/>
                      <a:gd name="T20" fmla="*/ 232 w 312"/>
                      <a:gd name="T21" fmla="*/ 42 h 242"/>
                      <a:gd name="T22" fmla="*/ 272 w 312"/>
                      <a:gd name="T23" fmla="*/ 42 h 242"/>
                      <a:gd name="T24" fmla="*/ 306 w 312"/>
                      <a:gd name="T25" fmla="*/ 42 h 242"/>
                      <a:gd name="T26" fmla="*/ 312 w 312"/>
                      <a:gd name="T27" fmla="*/ 52 h 242"/>
                      <a:gd name="T28" fmla="*/ 310 w 312"/>
                      <a:gd name="T29" fmla="*/ 60 h 242"/>
                      <a:gd name="T30" fmla="*/ 298 w 312"/>
                      <a:gd name="T31" fmla="*/ 66 h 242"/>
                      <a:gd name="T32" fmla="*/ 300 w 312"/>
                      <a:gd name="T33" fmla="*/ 68 h 242"/>
                      <a:gd name="T34" fmla="*/ 304 w 312"/>
                      <a:gd name="T35" fmla="*/ 76 h 242"/>
                      <a:gd name="T36" fmla="*/ 298 w 312"/>
                      <a:gd name="T37" fmla="*/ 82 h 242"/>
                      <a:gd name="T38" fmla="*/ 246 w 312"/>
                      <a:gd name="T39" fmla="*/ 98 h 242"/>
                      <a:gd name="T40" fmla="*/ 252 w 312"/>
                      <a:gd name="T41" fmla="*/ 108 h 242"/>
                      <a:gd name="T42" fmla="*/ 282 w 312"/>
                      <a:gd name="T43" fmla="*/ 100 h 242"/>
                      <a:gd name="T44" fmla="*/ 284 w 312"/>
                      <a:gd name="T45" fmla="*/ 108 h 242"/>
                      <a:gd name="T46" fmla="*/ 280 w 312"/>
                      <a:gd name="T47" fmla="*/ 114 h 242"/>
                      <a:gd name="T48" fmla="*/ 270 w 312"/>
                      <a:gd name="T49" fmla="*/ 120 h 242"/>
                      <a:gd name="T50" fmla="*/ 232 w 312"/>
                      <a:gd name="T51" fmla="*/ 134 h 242"/>
                      <a:gd name="T52" fmla="*/ 194 w 312"/>
                      <a:gd name="T53" fmla="*/ 148 h 242"/>
                      <a:gd name="T54" fmla="*/ 124 w 312"/>
                      <a:gd name="T55" fmla="*/ 202 h 242"/>
                      <a:gd name="T56" fmla="*/ 110 w 312"/>
                      <a:gd name="T57" fmla="*/ 208 h 242"/>
                      <a:gd name="T58" fmla="*/ 90 w 312"/>
                      <a:gd name="T59" fmla="*/ 210 h 242"/>
                      <a:gd name="T60" fmla="*/ 22 w 312"/>
                      <a:gd name="T61" fmla="*/ 242 h 242"/>
                      <a:gd name="T62" fmla="*/ 10 w 312"/>
                      <a:gd name="T63" fmla="*/ 224 h 242"/>
                      <a:gd name="T64" fmla="*/ 2 w 312"/>
                      <a:gd name="T65" fmla="*/ 202 h 242"/>
                      <a:gd name="T66" fmla="*/ 0 w 312"/>
                      <a:gd name="T67" fmla="*/ 172 h 242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312"/>
                      <a:gd name="T103" fmla="*/ 0 h 242"/>
                      <a:gd name="T104" fmla="*/ 312 w 312"/>
                      <a:gd name="T105" fmla="*/ 242 h 242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312" h="242">
                        <a:moveTo>
                          <a:pt x="0" y="172"/>
                        </a:moveTo>
                        <a:lnTo>
                          <a:pt x="0" y="172"/>
                        </a:lnTo>
                        <a:lnTo>
                          <a:pt x="30" y="160"/>
                        </a:lnTo>
                        <a:lnTo>
                          <a:pt x="54" y="148"/>
                        </a:lnTo>
                        <a:lnTo>
                          <a:pt x="64" y="142"/>
                        </a:lnTo>
                        <a:lnTo>
                          <a:pt x="70" y="134"/>
                        </a:lnTo>
                        <a:lnTo>
                          <a:pt x="132" y="44"/>
                        </a:lnTo>
                        <a:lnTo>
                          <a:pt x="200" y="2"/>
                        </a:lnTo>
                        <a:lnTo>
                          <a:pt x="270" y="0"/>
                        </a:lnTo>
                        <a:lnTo>
                          <a:pt x="272" y="2"/>
                        </a:lnTo>
                        <a:lnTo>
                          <a:pt x="274" y="8"/>
                        </a:lnTo>
                        <a:lnTo>
                          <a:pt x="274" y="12"/>
                        </a:lnTo>
                        <a:lnTo>
                          <a:pt x="270" y="14"/>
                        </a:lnTo>
                        <a:lnTo>
                          <a:pt x="266" y="18"/>
                        </a:lnTo>
                        <a:lnTo>
                          <a:pt x="258" y="20"/>
                        </a:lnTo>
                        <a:lnTo>
                          <a:pt x="214" y="24"/>
                        </a:lnTo>
                        <a:lnTo>
                          <a:pt x="156" y="60"/>
                        </a:lnTo>
                        <a:lnTo>
                          <a:pt x="232" y="42"/>
                        </a:lnTo>
                        <a:lnTo>
                          <a:pt x="246" y="42"/>
                        </a:lnTo>
                        <a:lnTo>
                          <a:pt x="272" y="42"/>
                        </a:lnTo>
                        <a:lnTo>
                          <a:pt x="306" y="42"/>
                        </a:lnTo>
                        <a:lnTo>
                          <a:pt x="308" y="46"/>
                        </a:lnTo>
                        <a:lnTo>
                          <a:pt x="312" y="52"/>
                        </a:lnTo>
                        <a:lnTo>
                          <a:pt x="312" y="56"/>
                        </a:lnTo>
                        <a:lnTo>
                          <a:pt x="310" y="60"/>
                        </a:lnTo>
                        <a:lnTo>
                          <a:pt x="306" y="62"/>
                        </a:lnTo>
                        <a:lnTo>
                          <a:pt x="298" y="66"/>
                        </a:lnTo>
                        <a:lnTo>
                          <a:pt x="300" y="68"/>
                        </a:lnTo>
                        <a:lnTo>
                          <a:pt x="302" y="72"/>
                        </a:lnTo>
                        <a:lnTo>
                          <a:pt x="304" y="76"/>
                        </a:lnTo>
                        <a:lnTo>
                          <a:pt x="302" y="78"/>
                        </a:lnTo>
                        <a:lnTo>
                          <a:pt x="298" y="82"/>
                        </a:lnTo>
                        <a:lnTo>
                          <a:pt x="292" y="84"/>
                        </a:lnTo>
                        <a:lnTo>
                          <a:pt x="246" y="98"/>
                        </a:lnTo>
                        <a:lnTo>
                          <a:pt x="200" y="124"/>
                        </a:lnTo>
                        <a:lnTo>
                          <a:pt x="252" y="108"/>
                        </a:lnTo>
                        <a:lnTo>
                          <a:pt x="282" y="100"/>
                        </a:lnTo>
                        <a:lnTo>
                          <a:pt x="284" y="102"/>
                        </a:lnTo>
                        <a:lnTo>
                          <a:pt x="284" y="108"/>
                        </a:lnTo>
                        <a:lnTo>
                          <a:pt x="282" y="110"/>
                        </a:lnTo>
                        <a:lnTo>
                          <a:pt x="280" y="114"/>
                        </a:lnTo>
                        <a:lnTo>
                          <a:pt x="276" y="118"/>
                        </a:lnTo>
                        <a:lnTo>
                          <a:pt x="270" y="120"/>
                        </a:lnTo>
                        <a:lnTo>
                          <a:pt x="232" y="134"/>
                        </a:lnTo>
                        <a:lnTo>
                          <a:pt x="194" y="148"/>
                        </a:lnTo>
                        <a:lnTo>
                          <a:pt x="166" y="172"/>
                        </a:lnTo>
                        <a:lnTo>
                          <a:pt x="124" y="202"/>
                        </a:lnTo>
                        <a:lnTo>
                          <a:pt x="110" y="208"/>
                        </a:lnTo>
                        <a:lnTo>
                          <a:pt x="100" y="210"/>
                        </a:lnTo>
                        <a:lnTo>
                          <a:pt x="90" y="210"/>
                        </a:lnTo>
                        <a:lnTo>
                          <a:pt x="22" y="242"/>
                        </a:lnTo>
                        <a:lnTo>
                          <a:pt x="18" y="238"/>
                        </a:lnTo>
                        <a:lnTo>
                          <a:pt x="10" y="224"/>
                        </a:lnTo>
                        <a:lnTo>
                          <a:pt x="6" y="214"/>
                        </a:lnTo>
                        <a:lnTo>
                          <a:pt x="2" y="202"/>
                        </a:lnTo>
                        <a:lnTo>
                          <a:pt x="0" y="188"/>
                        </a:lnTo>
                        <a:lnTo>
                          <a:pt x="0" y="172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68" name="Freeform 518"/>
                  <p:cNvSpPr>
                    <a:spLocks/>
                  </p:cNvSpPr>
                  <p:nvPr/>
                </p:nvSpPr>
                <p:spPr bwMode="auto">
                  <a:xfrm>
                    <a:off x="1586" y="3540"/>
                    <a:ext cx="474" cy="678"/>
                  </a:xfrm>
                  <a:custGeom>
                    <a:avLst/>
                    <a:gdLst>
                      <a:gd name="T0" fmla="*/ 12 w 474"/>
                      <a:gd name="T1" fmla="*/ 0 h 678"/>
                      <a:gd name="T2" fmla="*/ 90 w 474"/>
                      <a:gd name="T3" fmla="*/ 52 h 678"/>
                      <a:gd name="T4" fmla="*/ 156 w 474"/>
                      <a:gd name="T5" fmla="*/ 104 h 678"/>
                      <a:gd name="T6" fmla="*/ 196 w 474"/>
                      <a:gd name="T7" fmla="*/ 142 h 678"/>
                      <a:gd name="T8" fmla="*/ 226 w 474"/>
                      <a:gd name="T9" fmla="*/ 180 h 678"/>
                      <a:gd name="T10" fmla="*/ 240 w 474"/>
                      <a:gd name="T11" fmla="*/ 218 h 678"/>
                      <a:gd name="T12" fmla="*/ 240 w 474"/>
                      <a:gd name="T13" fmla="*/ 234 h 678"/>
                      <a:gd name="T14" fmla="*/ 232 w 474"/>
                      <a:gd name="T15" fmla="*/ 268 h 678"/>
                      <a:gd name="T16" fmla="*/ 198 w 474"/>
                      <a:gd name="T17" fmla="*/ 372 h 678"/>
                      <a:gd name="T18" fmla="*/ 178 w 474"/>
                      <a:gd name="T19" fmla="*/ 436 h 678"/>
                      <a:gd name="T20" fmla="*/ 172 w 474"/>
                      <a:gd name="T21" fmla="*/ 480 h 678"/>
                      <a:gd name="T22" fmla="*/ 180 w 474"/>
                      <a:gd name="T23" fmla="*/ 476 h 678"/>
                      <a:gd name="T24" fmla="*/ 220 w 474"/>
                      <a:gd name="T25" fmla="*/ 458 h 678"/>
                      <a:gd name="T26" fmla="*/ 260 w 474"/>
                      <a:gd name="T27" fmla="*/ 448 h 678"/>
                      <a:gd name="T28" fmla="*/ 284 w 474"/>
                      <a:gd name="T29" fmla="*/ 446 h 678"/>
                      <a:gd name="T30" fmla="*/ 334 w 474"/>
                      <a:gd name="T31" fmla="*/ 440 h 678"/>
                      <a:gd name="T32" fmla="*/ 384 w 474"/>
                      <a:gd name="T33" fmla="*/ 426 h 678"/>
                      <a:gd name="T34" fmla="*/ 436 w 474"/>
                      <a:gd name="T35" fmla="*/ 406 h 678"/>
                      <a:gd name="T36" fmla="*/ 434 w 474"/>
                      <a:gd name="T37" fmla="*/ 414 h 678"/>
                      <a:gd name="T38" fmla="*/ 434 w 474"/>
                      <a:gd name="T39" fmla="*/ 436 h 678"/>
                      <a:gd name="T40" fmla="*/ 444 w 474"/>
                      <a:gd name="T41" fmla="*/ 464 h 678"/>
                      <a:gd name="T42" fmla="*/ 464 w 474"/>
                      <a:gd name="T43" fmla="*/ 486 h 678"/>
                      <a:gd name="T44" fmla="*/ 474 w 474"/>
                      <a:gd name="T45" fmla="*/ 494 h 678"/>
                      <a:gd name="T46" fmla="*/ 406 w 474"/>
                      <a:gd name="T47" fmla="*/ 542 h 678"/>
                      <a:gd name="T48" fmla="*/ 302 w 474"/>
                      <a:gd name="T49" fmla="*/ 604 h 678"/>
                      <a:gd name="T50" fmla="*/ 238 w 474"/>
                      <a:gd name="T51" fmla="*/ 632 h 678"/>
                      <a:gd name="T52" fmla="*/ 170 w 474"/>
                      <a:gd name="T53" fmla="*/ 658 h 678"/>
                      <a:gd name="T54" fmla="*/ 98 w 474"/>
                      <a:gd name="T55" fmla="*/ 674 h 678"/>
                      <a:gd name="T56" fmla="*/ 92 w 474"/>
                      <a:gd name="T57" fmla="*/ 676 h 678"/>
                      <a:gd name="T58" fmla="*/ 76 w 474"/>
                      <a:gd name="T59" fmla="*/ 676 h 678"/>
                      <a:gd name="T60" fmla="*/ 66 w 474"/>
                      <a:gd name="T61" fmla="*/ 668 h 678"/>
                      <a:gd name="T62" fmla="*/ 56 w 474"/>
                      <a:gd name="T63" fmla="*/ 650 h 678"/>
                      <a:gd name="T64" fmla="*/ 32 w 474"/>
                      <a:gd name="T65" fmla="*/ 582 h 678"/>
                      <a:gd name="T66" fmla="*/ 20 w 474"/>
                      <a:gd name="T67" fmla="*/ 532 h 678"/>
                      <a:gd name="T68" fmla="*/ 6 w 474"/>
                      <a:gd name="T69" fmla="*/ 426 h 678"/>
                      <a:gd name="T70" fmla="*/ 0 w 474"/>
                      <a:gd name="T71" fmla="*/ 324 h 678"/>
                      <a:gd name="T72" fmla="*/ 2 w 474"/>
                      <a:gd name="T73" fmla="*/ 234 h 678"/>
                      <a:gd name="T74" fmla="*/ 6 w 474"/>
                      <a:gd name="T75" fmla="*/ 200 h 678"/>
                      <a:gd name="T76" fmla="*/ 10 w 474"/>
                      <a:gd name="T77" fmla="*/ 134 h 678"/>
                      <a:gd name="T78" fmla="*/ 12 w 474"/>
                      <a:gd name="T79" fmla="*/ 0 h 678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w 474"/>
                      <a:gd name="T121" fmla="*/ 0 h 678"/>
                      <a:gd name="T122" fmla="*/ 474 w 474"/>
                      <a:gd name="T123" fmla="*/ 678 h 678"/>
                    </a:gdLst>
                    <a:ahLst/>
                    <a:cxnLst>
                      <a:cxn ang="T80">
                        <a:pos x="T0" y="T1"/>
                      </a:cxn>
                      <a:cxn ang="T81">
                        <a:pos x="T2" y="T3"/>
                      </a:cxn>
                      <a:cxn ang="T82">
                        <a:pos x="T4" y="T5"/>
                      </a:cxn>
                      <a:cxn ang="T83">
                        <a:pos x="T6" y="T7"/>
                      </a:cxn>
                      <a:cxn ang="T84">
                        <a:pos x="T8" y="T9"/>
                      </a:cxn>
                      <a:cxn ang="T85">
                        <a:pos x="T10" y="T11"/>
                      </a:cxn>
                      <a:cxn ang="T86">
                        <a:pos x="T12" y="T13"/>
                      </a:cxn>
                      <a:cxn ang="T87">
                        <a:pos x="T14" y="T15"/>
                      </a:cxn>
                      <a:cxn ang="T88">
                        <a:pos x="T16" y="T17"/>
                      </a:cxn>
                      <a:cxn ang="T89">
                        <a:pos x="T18" y="T19"/>
                      </a:cxn>
                      <a:cxn ang="T90">
                        <a:pos x="T20" y="T21"/>
                      </a:cxn>
                      <a:cxn ang="T91">
                        <a:pos x="T22" y="T23"/>
                      </a:cxn>
                      <a:cxn ang="T92">
                        <a:pos x="T24" y="T25"/>
                      </a:cxn>
                      <a:cxn ang="T93">
                        <a:pos x="T26" y="T27"/>
                      </a:cxn>
                      <a:cxn ang="T94">
                        <a:pos x="T28" y="T29"/>
                      </a:cxn>
                      <a:cxn ang="T95">
                        <a:pos x="T30" y="T31"/>
                      </a:cxn>
                      <a:cxn ang="T96">
                        <a:pos x="T32" y="T33"/>
                      </a:cxn>
                      <a:cxn ang="T97">
                        <a:pos x="T34" y="T35"/>
                      </a:cxn>
                      <a:cxn ang="T98">
                        <a:pos x="T36" y="T37"/>
                      </a:cxn>
                      <a:cxn ang="T99">
                        <a:pos x="T38" y="T39"/>
                      </a:cxn>
                      <a:cxn ang="T100">
                        <a:pos x="T40" y="T41"/>
                      </a:cxn>
                      <a:cxn ang="T101">
                        <a:pos x="T42" y="T43"/>
                      </a:cxn>
                      <a:cxn ang="T102">
                        <a:pos x="T44" y="T45"/>
                      </a:cxn>
                      <a:cxn ang="T103">
                        <a:pos x="T46" y="T47"/>
                      </a:cxn>
                      <a:cxn ang="T104">
                        <a:pos x="T48" y="T49"/>
                      </a:cxn>
                      <a:cxn ang="T105">
                        <a:pos x="T50" y="T51"/>
                      </a:cxn>
                      <a:cxn ang="T106">
                        <a:pos x="T52" y="T53"/>
                      </a:cxn>
                      <a:cxn ang="T107">
                        <a:pos x="T54" y="T55"/>
                      </a:cxn>
                      <a:cxn ang="T108">
                        <a:pos x="T56" y="T57"/>
                      </a:cxn>
                      <a:cxn ang="T109">
                        <a:pos x="T58" y="T59"/>
                      </a:cxn>
                      <a:cxn ang="T110">
                        <a:pos x="T60" y="T61"/>
                      </a:cxn>
                      <a:cxn ang="T111">
                        <a:pos x="T62" y="T63"/>
                      </a:cxn>
                      <a:cxn ang="T112">
                        <a:pos x="T64" y="T65"/>
                      </a:cxn>
                      <a:cxn ang="T113">
                        <a:pos x="T66" y="T67"/>
                      </a:cxn>
                      <a:cxn ang="T114">
                        <a:pos x="T68" y="T69"/>
                      </a:cxn>
                      <a:cxn ang="T115">
                        <a:pos x="T70" y="T71"/>
                      </a:cxn>
                      <a:cxn ang="T116">
                        <a:pos x="T72" y="T73"/>
                      </a:cxn>
                      <a:cxn ang="T117">
                        <a:pos x="T74" y="T75"/>
                      </a:cxn>
                      <a:cxn ang="T118">
                        <a:pos x="T76" y="T77"/>
                      </a:cxn>
                      <a:cxn ang="T119">
                        <a:pos x="T78" y="T79"/>
                      </a:cxn>
                    </a:cxnLst>
                    <a:rect l="T120" t="T121" r="T122" b="T123"/>
                    <a:pathLst>
                      <a:path w="474" h="678">
                        <a:moveTo>
                          <a:pt x="12" y="0"/>
                        </a:moveTo>
                        <a:lnTo>
                          <a:pt x="12" y="0"/>
                        </a:lnTo>
                        <a:lnTo>
                          <a:pt x="50" y="26"/>
                        </a:lnTo>
                        <a:lnTo>
                          <a:pt x="90" y="52"/>
                        </a:lnTo>
                        <a:lnTo>
                          <a:pt x="134" y="84"/>
                        </a:lnTo>
                        <a:lnTo>
                          <a:pt x="156" y="104"/>
                        </a:lnTo>
                        <a:lnTo>
                          <a:pt x="176" y="122"/>
                        </a:lnTo>
                        <a:lnTo>
                          <a:pt x="196" y="142"/>
                        </a:lnTo>
                        <a:lnTo>
                          <a:pt x="212" y="162"/>
                        </a:lnTo>
                        <a:lnTo>
                          <a:pt x="226" y="180"/>
                        </a:lnTo>
                        <a:lnTo>
                          <a:pt x="236" y="200"/>
                        </a:lnTo>
                        <a:lnTo>
                          <a:pt x="240" y="218"/>
                        </a:lnTo>
                        <a:lnTo>
                          <a:pt x="242" y="226"/>
                        </a:lnTo>
                        <a:lnTo>
                          <a:pt x="240" y="234"/>
                        </a:lnTo>
                        <a:lnTo>
                          <a:pt x="232" y="268"/>
                        </a:lnTo>
                        <a:lnTo>
                          <a:pt x="222" y="302"/>
                        </a:lnTo>
                        <a:lnTo>
                          <a:pt x="198" y="372"/>
                        </a:lnTo>
                        <a:lnTo>
                          <a:pt x="188" y="406"/>
                        </a:lnTo>
                        <a:lnTo>
                          <a:pt x="178" y="436"/>
                        </a:lnTo>
                        <a:lnTo>
                          <a:pt x="174" y="460"/>
                        </a:lnTo>
                        <a:lnTo>
                          <a:pt x="172" y="480"/>
                        </a:lnTo>
                        <a:lnTo>
                          <a:pt x="180" y="476"/>
                        </a:lnTo>
                        <a:lnTo>
                          <a:pt x="204" y="464"/>
                        </a:lnTo>
                        <a:lnTo>
                          <a:pt x="220" y="458"/>
                        </a:lnTo>
                        <a:lnTo>
                          <a:pt x="240" y="452"/>
                        </a:lnTo>
                        <a:lnTo>
                          <a:pt x="260" y="448"/>
                        </a:lnTo>
                        <a:lnTo>
                          <a:pt x="284" y="446"/>
                        </a:lnTo>
                        <a:lnTo>
                          <a:pt x="308" y="444"/>
                        </a:lnTo>
                        <a:lnTo>
                          <a:pt x="334" y="440"/>
                        </a:lnTo>
                        <a:lnTo>
                          <a:pt x="360" y="432"/>
                        </a:lnTo>
                        <a:lnTo>
                          <a:pt x="384" y="426"/>
                        </a:lnTo>
                        <a:lnTo>
                          <a:pt x="420" y="412"/>
                        </a:lnTo>
                        <a:lnTo>
                          <a:pt x="436" y="406"/>
                        </a:lnTo>
                        <a:lnTo>
                          <a:pt x="434" y="414"/>
                        </a:lnTo>
                        <a:lnTo>
                          <a:pt x="432" y="424"/>
                        </a:lnTo>
                        <a:lnTo>
                          <a:pt x="434" y="436"/>
                        </a:lnTo>
                        <a:lnTo>
                          <a:pt x="438" y="450"/>
                        </a:lnTo>
                        <a:lnTo>
                          <a:pt x="444" y="464"/>
                        </a:lnTo>
                        <a:lnTo>
                          <a:pt x="456" y="480"/>
                        </a:lnTo>
                        <a:lnTo>
                          <a:pt x="464" y="486"/>
                        </a:lnTo>
                        <a:lnTo>
                          <a:pt x="474" y="494"/>
                        </a:lnTo>
                        <a:lnTo>
                          <a:pt x="442" y="518"/>
                        </a:lnTo>
                        <a:lnTo>
                          <a:pt x="406" y="542"/>
                        </a:lnTo>
                        <a:lnTo>
                          <a:pt x="358" y="572"/>
                        </a:lnTo>
                        <a:lnTo>
                          <a:pt x="302" y="604"/>
                        </a:lnTo>
                        <a:lnTo>
                          <a:pt x="270" y="618"/>
                        </a:lnTo>
                        <a:lnTo>
                          <a:pt x="238" y="632"/>
                        </a:lnTo>
                        <a:lnTo>
                          <a:pt x="204" y="646"/>
                        </a:lnTo>
                        <a:lnTo>
                          <a:pt x="170" y="658"/>
                        </a:lnTo>
                        <a:lnTo>
                          <a:pt x="134" y="666"/>
                        </a:lnTo>
                        <a:lnTo>
                          <a:pt x="98" y="674"/>
                        </a:lnTo>
                        <a:lnTo>
                          <a:pt x="92" y="676"/>
                        </a:lnTo>
                        <a:lnTo>
                          <a:pt x="86" y="678"/>
                        </a:lnTo>
                        <a:lnTo>
                          <a:pt x="76" y="676"/>
                        </a:lnTo>
                        <a:lnTo>
                          <a:pt x="72" y="672"/>
                        </a:lnTo>
                        <a:lnTo>
                          <a:pt x="66" y="668"/>
                        </a:lnTo>
                        <a:lnTo>
                          <a:pt x="62" y="660"/>
                        </a:lnTo>
                        <a:lnTo>
                          <a:pt x="56" y="650"/>
                        </a:lnTo>
                        <a:lnTo>
                          <a:pt x="44" y="622"/>
                        </a:lnTo>
                        <a:lnTo>
                          <a:pt x="32" y="582"/>
                        </a:lnTo>
                        <a:lnTo>
                          <a:pt x="20" y="532"/>
                        </a:lnTo>
                        <a:lnTo>
                          <a:pt x="12" y="480"/>
                        </a:lnTo>
                        <a:lnTo>
                          <a:pt x="6" y="426"/>
                        </a:lnTo>
                        <a:lnTo>
                          <a:pt x="2" y="374"/>
                        </a:lnTo>
                        <a:lnTo>
                          <a:pt x="0" y="324"/>
                        </a:lnTo>
                        <a:lnTo>
                          <a:pt x="0" y="276"/>
                        </a:lnTo>
                        <a:lnTo>
                          <a:pt x="2" y="234"/>
                        </a:lnTo>
                        <a:lnTo>
                          <a:pt x="6" y="200"/>
                        </a:lnTo>
                        <a:lnTo>
                          <a:pt x="8" y="168"/>
                        </a:lnTo>
                        <a:lnTo>
                          <a:pt x="10" y="134"/>
                        </a:lnTo>
                        <a:lnTo>
                          <a:pt x="12" y="70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3A457D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69" name="Freeform 519"/>
                  <p:cNvSpPr>
                    <a:spLocks/>
                  </p:cNvSpPr>
                  <p:nvPr/>
                </p:nvSpPr>
                <p:spPr bwMode="auto">
                  <a:xfrm>
                    <a:off x="1586" y="3540"/>
                    <a:ext cx="474" cy="678"/>
                  </a:xfrm>
                  <a:custGeom>
                    <a:avLst/>
                    <a:gdLst>
                      <a:gd name="T0" fmla="*/ 12 w 474"/>
                      <a:gd name="T1" fmla="*/ 0 h 678"/>
                      <a:gd name="T2" fmla="*/ 90 w 474"/>
                      <a:gd name="T3" fmla="*/ 52 h 678"/>
                      <a:gd name="T4" fmla="*/ 156 w 474"/>
                      <a:gd name="T5" fmla="*/ 104 h 678"/>
                      <a:gd name="T6" fmla="*/ 196 w 474"/>
                      <a:gd name="T7" fmla="*/ 142 h 678"/>
                      <a:gd name="T8" fmla="*/ 226 w 474"/>
                      <a:gd name="T9" fmla="*/ 180 h 678"/>
                      <a:gd name="T10" fmla="*/ 240 w 474"/>
                      <a:gd name="T11" fmla="*/ 218 h 678"/>
                      <a:gd name="T12" fmla="*/ 240 w 474"/>
                      <a:gd name="T13" fmla="*/ 234 h 678"/>
                      <a:gd name="T14" fmla="*/ 232 w 474"/>
                      <a:gd name="T15" fmla="*/ 268 h 678"/>
                      <a:gd name="T16" fmla="*/ 198 w 474"/>
                      <a:gd name="T17" fmla="*/ 372 h 678"/>
                      <a:gd name="T18" fmla="*/ 178 w 474"/>
                      <a:gd name="T19" fmla="*/ 436 h 678"/>
                      <a:gd name="T20" fmla="*/ 172 w 474"/>
                      <a:gd name="T21" fmla="*/ 480 h 678"/>
                      <a:gd name="T22" fmla="*/ 180 w 474"/>
                      <a:gd name="T23" fmla="*/ 476 h 678"/>
                      <a:gd name="T24" fmla="*/ 220 w 474"/>
                      <a:gd name="T25" fmla="*/ 458 h 678"/>
                      <a:gd name="T26" fmla="*/ 260 w 474"/>
                      <a:gd name="T27" fmla="*/ 448 h 678"/>
                      <a:gd name="T28" fmla="*/ 284 w 474"/>
                      <a:gd name="T29" fmla="*/ 446 h 678"/>
                      <a:gd name="T30" fmla="*/ 334 w 474"/>
                      <a:gd name="T31" fmla="*/ 440 h 678"/>
                      <a:gd name="T32" fmla="*/ 384 w 474"/>
                      <a:gd name="T33" fmla="*/ 426 h 678"/>
                      <a:gd name="T34" fmla="*/ 436 w 474"/>
                      <a:gd name="T35" fmla="*/ 406 h 678"/>
                      <a:gd name="T36" fmla="*/ 434 w 474"/>
                      <a:gd name="T37" fmla="*/ 414 h 678"/>
                      <a:gd name="T38" fmla="*/ 434 w 474"/>
                      <a:gd name="T39" fmla="*/ 436 h 678"/>
                      <a:gd name="T40" fmla="*/ 444 w 474"/>
                      <a:gd name="T41" fmla="*/ 464 h 678"/>
                      <a:gd name="T42" fmla="*/ 464 w 474"/>
                      <a:gd name="T43" fmla="*/ 486 h 678"/>
                      <a:gd name="T44" fmla="*/ 474 w 474"/>
                      <a:gd name="T45" fmla="*/ 494 h 678"/>
                      <a:gd name="T46" fmla="*/ 406 w 474"/>
                      <a:gd name="T47" fmla="*/ 542 h 678"/>
                      <a:gd name="T48" fmla="*/ 302 w 474"/>
                      <a:gd name="T49" fmla="*/ 604 h 678"/>
                      <a:gd name="T50" fmla="*/ 238 w 474"/>
                      <a:gd name="T51" fmla="*/ 632 h 678"/>
                      <a:gd name="T52" fmla="*/ 170 w 474"/>
                      <a:gd name="T53" fmla="*/ 658 h 678"/>
                      <a:gd name="T54" fmla="*/ 98 w 474"/>
                      <a:gd name="T55" fmla="*/ 674 h 678"/>
                      <a:gd name="T56" fmla="*/ 92 w 474"/>
                      <a:gd name="T57" fmla="*/ 676 h 678"/>
                      <a:gd name="T58" fmla="*/ 76 w 474"/>
                      <a:gd name="T59" fmla="*/ 676 h 678"/>
                      <a:gd name="T60" fmla="*/ 66 w 474"/>
                      <a:gd name="T61" fmla="*/ 668 h 678"/>
                      <a:gd name="T62" fmla="*/ 56 w 474"/>
                      <a:gd name="T63" fmla="*/ 650 h 678"/>
                      <a:gd name="T64" fmla="*/ 32 w 474"/>
                      <a:gd name="T65" fmla="*/ 582 h 678"/>
                      <a:gd name="T66" fmla="*/ 20 w 474"/>
                      <a:gd name="T67" fmla="*/ 532 h 678"/>
                      <a:gd name="T68" fmla="*/ 6 w 474"/>
                      <a:gd name="T69" fmla="*/ 426 h 678"/>
                      <a:gd name="T70" fmla="*/ 0 w 474"/>
                      <a:gd name="T71" fmla="*/ 324 h 678"/>
                      <a:gd name="T72" fmla="*/ 2 w 474"/>
                      <a:gd name="T73" fmla="*/ 234 h 678"/>
                      <a:gd name="T74" fmla="*/ 6 w 474"/>
                      <a:gd name="T75" fmla="*/ 200 h 678"/>
                      <a:gd name="T76" fmla="*/ 10 w 474"/>
                      <a:gd name="T77" fmla="*/ 134 h 678"/>
                      <a:gd name="T78" fmla="*/ 12 w 474"/>
                      <a:gd name="T79" fmla="*/ 0 h 678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w 474"/>
                      <a:gd name="T121" fmla="*/ 0 h 678"/>
                      <a:gd name="T122" fmla="*/ 474 w 474"/>
                      <a:gd name="T123" fmla="*/ 678 h 678"/>
                    </a:gdLst>
                    <a:ahLst/>
                    <a:cxnLst>
                      <a:cxn ang="T80">
                        <a:pos x="T0" y="T1"/>
                      </a:cxn>
                      <a:cxn ang="T81">
                        <a:pos x="T2" y="T3"/>
                      </a:cxn>
                      <a:cxn ang="T82">
                        <a:pos x="T4" y="T5"/>
                      </a:cxn>
                      <a:cxn ang="T83">
                        <a:pos x="T6" y="T7"/>
                      </a:cxn>
                      <a:cxn ang="T84">
                        <a:pos x="T8" y="T9"/>
                      </a:cxn>
                      <a:cxn ang="T85">
                        <a:pos x="T10" y="T11"/>
                      </a:cxn>
                      <a:cxn ang="T86">
                        <a:pos x="T12" y="T13"/>
                      </a:cxn>
                      <a:cxn ang="T87">
                        <a:pos x="T14" y="T15"/>
                      </a:cxn>
                      <a:cxn ang="T88">
                        <a:pos x="T16" y="T17"/>
                      </a:cxn>
                      <a:cxn ang="T89">
                        <a:pos x="T18" y="T19"/>
                      </a:cxn>
                      <a:cxn ang="T90">
                        <a:pos x="T20" y="T21"/>
                      </a:cxn>
                      <a:cxn ang="T91">
                        <a:pos x="T22" y="T23"/>
                      </a:cxn>
                      <a:cxn ang="T92">
                        <a:pos x="T24" y="T25"/>
                      </a:cxn>
                      <a:cxn ang="T93">
                        <a:pos x="T26" y="T27"/>
                      </a:cxn>
                      <a:cxn ang="T94">
                        <a:pos x="T28" y="T29"/>
                      </a:cxn>
                      <a:cxn ang="T95">
                        <a:pos x="T30" y="T31"/>
                      </a:cxn>
                      <a:cxn ang="T96">
                        <a:pos x="T32" y="T33"/>
                      </a:cxn>
                      <a:cxn ang="T97">
                        <a:pos x="T34" y="T35"/>
                      </a:cxn>
                      <a:cxn ang="T98">
                        <a:pos x="T36" y="T37"/>
                      </a:cxn>
                      <a:cxn ang="T99">
                        <a:pos x="T38" y="T39"/>
                      </a:cxn>
                      <a:cxn ang="T100">
                        <a:pos x="T40" y="T41"/>
                      </a:cxn>
                      <a:cxn ang="T101">
                        <a:pos x="T42" y="T43"/>
                      </a:cxn>
                      <a:cxn ang="T102">
                        <a:pos x="T44" y="T45"/>
                      </a:cxn>
                      <a:cxn ang="T103">
                        <a:pos x="T46" y="T47"/>
                      </a:cxn>
                      <a:cxn ang="T104">
                        <a:pos x="T48" y="T49"/>
                      </a:cxn>
                      <a:cxn ang="T105">
                        <a:pos x="T50" y="T51"/>
                      </a:cxn>
                      <a:cxn ang="T106">
                        <a:pos x="T52" y="T53"/>
                      </a:cxn>
                      <a:cxn ang="T107">
                        <a:pos x="T54" y="T55"/>
                      </a:cxn>
                      <a:cxn ang="T108">
                        <a:pos x="T56" y="T57"/>
                      </a:cxn>
                      <a:cxn ang="T109">
                        <a:pos x="T58" y="T59"/>
                      </a:cxn>
                      <a:cxn ang="T110">
                        <a:pos x="T60" y="T61"/>
                      </a:cxn>
                      <a:cxn ang="T111">
                        <a:pos x="T62" y="T63"/>
                      </a:cxn>
                      <a:cxn ang="T112">
                        <a:pos x="T64" y="T65"/>
                      </a:cxn>
                      <a:cxn ang="T113">
                        <a:pos x="T66" y="T67"/>
                      </a:cxn>
                      <a:cxn ang="T114">
                        <a:pos x="T68" y="T69"/>
                      </a:cxn>
                      <a:cxn ang="T115">
                        <a:pos x="T70" y="T71"/>
                      </a:cxn>
                      <a:cxn ang="T116">
                        <a:pos x="T72" y="T73"/>
                      </a:cxn>
                      <a:cxn ang="T117">
                        <a:pos x="T74" y="T75"/>
                      </a:cxn>
                      <a:cxn ang="T118">
                        <a:pos x="T76" y="T77"/>
                      </a:cxn>
                      <a:cxn ang="T119">
                        <a:pos x="T78" y="T79"/>
                      </a:cxn>
                    </a:cxnLst>
                    <a:rect l="T120" t="T121" r="T122" b="T123"/>
                    <a:pathLst>
                      <a:path w="474" h="678">
                        <a:moveTo>
                          <a:pt x="12" y="0"/>
                        </a:moveTo>
                        <a:lnTo>
                          <a:pt x="12" y="0"/>
                        </a:lnTo>
                        <a:lnTo>
                          <a:pt x="50" y="26"/>
                        </a:lnTo>
                        <a:lnTo>
                          <a:pt x="90" y="52"/>
                        </a:lnTo>
                        <a:lnTo>
                          <a:pt x="134" y="84"/>
                        </a:lnTo>
                        <a:lnTo>
                          <a:pt x="156" y="104"/>
                        </a:lnTo>
                        <a:lnTo>
                          <a:pt x="176" y="122"/>
                        </a:lnTo>
                        <a:lnTo>
                          <a:pt x="196" y="142"/>
                        </a:lnTo>
                        <a:lnTo>
                          <a:pt x="212" y="162"/>
                        </a:lnTo>
                        <a:lnTo>
                          <a:pt x="226" y="180"/>
                        </a:lnTo>
                        <a:lnTo>
                          <a:pt x="236" y="200"/>
                        </a:lnTo>
                        <a:lnTo>
                          <a:pt x="240" y="218"/>
                        </a:lnTo>
                        <a:lnTo>
                          <a:pt x="242" y="226"/>
                        </a:lnTo>
                        <a:lnTo>
                          <a:pt x="240" y="234"/>
                        </a:lnTo>
                        <a:lnTo>
                          <a:pt x="232" y="268"/>
                        </a:lnTo>
                        <a:lnTo>
                          <a:pt x="222" y="302"/>
                        </a:lnTo>
                        <a:lnTo>
                          <a:pt x="198" y="372"/>
                        </a:lnTo>
                        <a:lnTo>
                          <a:pt x="188" y="406"/>
                        </a:lnTo>
                        <a:lnTo>
                          <a:pt x="178" y="436"/>
                        </a:lnTo>
                        <a:lnTo>
                          <a:pt x="174" y="460"/>
                        </a:lnTo>
                        <a:lnTo>
                          <a:pt x="172" y="480"/>
                        </a:lnTo>
                        <a:lnTo>
                          <a:pt x="180" y="476"/>
                        </a:lnTo>
                        <a:lnTo>
                          <a:pt x="204" y="464"/>
                        </a:lnTo>
                        <a:lnTo>
                          <a:pt x="220" y="458"/>
                        </a:lnTo>
                        <a:lnTo>
                          <a:pt x="240" y="452"/>
                        </a:lnTo>
                        <a:lnTo>
                          <a:pt x="260" y="448"/>
                        </a:lnTo>
                        <a:lnTo>
                          <a:pt x="284" y="446"/>
                        </a:lnTo>
                        <a:lnTo>
                          <a:pt x="308" y="444"/>
                        </a:lnTo>
                        <a:lnTo>
                          <a:pt x="334" y="440"/>
                        </a:lnTo>
                        <a:lnTo>
                          <a:pt x="360" y="432"/>
                        </a:lnTo>
                        <a:lnTo>
                          <a:pt x="384" y="426"/>
                        </a:lnTo>
                        <a:lnTo>
                          <a:pt x="420" y="412"/>
                        </a:lnTo>
                        <a:lnTo>
                          <a:pt x="436" y="406"/>
                        </a:lnTo>
                        <a:lnTo>
                          <a:pt x="434" y="414"/>
                        </a:lnTo>
                        <a:lnTo>
                          <a:pt x="432" y="424"/>
                        </a:lnTo>
                        <a:lnTo>
                          <a:pt x="434" y="436"/>
                        </a:lnTo>
                        <a:lnTo>
                          <a:pt x="438" y="450"/>
                        </a:lnTo>
                        <a:lnTo>
                          <a:pt x="444" y="464"/>
                        </a:lnTo>
                        <a:lnTo>
                          <a:pt x="456" y="480"/>
                        </a:lnTo>
                        <a:lnTo>
                          <a:pt x="464" y="486"/>
                        </a:lnTo>
                        <a:lnTo>
                          <a:pt x="474" y="494"/>
                        </a:lnTo>
                        <a:lnTo>
                          <a:pt x="442" y="518"/>
                        </a:lnTo>
                        <a:lnTo>
                          <a:pt x="406" y="542"/>
                        </a:lnTo>
                        <a:lnTo>
                          <a:pt x="358" y="572"/>
                        </a:lnTo>
                        <a:lnTo>
                          <a:pt x="302" y="604"/>
                        </a:lnTo>
                        <a:lnTo>
                          <a:pt x="270" y="618"/>
                        </a:lnTo>
                        <a:lnTo>
                          <a:pt x="238" y="632"/>
                        </a:lnTo>
                        <a:lnTo>
                          <a:pt x="204" y="646"/>
                        </a:lnTo>
                        <a:lnTo>
                          <a:pt x="170" y="658"/>
                        </a:lnTo>
                        <a:lnTo>
                          <a:pt x="134" y="666"/>
                        </a:lnTo>
                        <a:lnTo>
                          <a:pt x="98" y="674"/>
                        </a:lnTo>
                        <a:lnTo>
                          <a:pt x="92" y="676"/>
                        </a:lnTo>
                        <a:lnTo>
                          <a:pt x="86" y="678"/>
                        </a:lnTo>
                        <a:lnTo>
                          <a:pt x="76" y="676"/>
                        </a:lnTo>
                        <a:lnTo>
                          <a:pt x="72" y="672"/>
                        </a:lnTo>
                        <a:lnTo>
                          <a:pt x="66" y="668"/>
                        </a:lnTo>
                        <a:lnTo>
                          <a:pt x="62" y="660"/>
                        </a:lnTo>
                        <a:lnTo>
                          <a:pt x="56" y="650"/>
                        </a:lnTo>
                        <a:lnTo>
                          <a:pt x="44" y="622"/>
                        </a:lnTo>
                        <a:lnTo>
                          <a:pt x="32" y="582"/>
                        </a:lnTo>
                        <a:lnTo>
                          <a:pt x="20" y="532"/>
                        </a:lnTo>
                        <a:lnTo>
                          <a:pt x="12" y="480"/>
                        </a:lnTo>
                        <a:lnTo>
                          <a:pt x="6" y="426"/>
                        </a:lnTo>
                        <a:lnTo>
                          <a:pt x="2" y="374"/>
                        </a:lnTo>
                        <a:lnTo>
                          <a:pt x="0" y="324"/>
                        </a:lnTo>
                        <a:lnTo>
                          <a:pt x="0" y="276"/>
                        </a:lnTo>
                        <a:lnTo>
                          <a:pt x="2" y="234"/>
                        </a:lnTo>
                        <a:lnTo>
                          <a:pt x="6" y="200"/>
                        </a:lnTo>
                        <a:lnTo>
                          <a:pt x="8" y="168"/>
                        </a:lnTo>
                        <a:lnTo>
                          <a:pt x="10" y="134"/>
                        </a:lnTo>
                        <a:lnTo>
                          <a:pt x="12" y="70"/>
                        </a:lnTo>
                        <a:lnTo>
                          <a:pt x="12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70" name="Freeform 520"/>
                  <p:cNvSpPr>
                    <a:spLocks/>
                  </p:cNvSpPr>
                  <p:nvPr/>
                </p:nvSpPr>
                <p:spPr bwMode="auto">
                  <a:xfrm>
                    <a:off x="1652" y="3562"/>
                    <a:ext cx="142" cy="370"/>
                  </a:xfrm>
                  <a:custGeom>
                    <a:avLst/>
                    <a:gdLst>
                      <a:gd name="T0" fmla="*/ 0 w 142"/>
                      <a:gd name="T1" fmla="*/ 0 h 370"/>
                      <a:gd name="T2" fmla="*/ 0 w 142"/>
                      <a:gd name="T3" fmla="*/ 0 h 370"/>
                      <a:gd name="T4" fmla="*/ 10 w 142"/>
                      <a:gd name="T5" fmla="*/ 8 h 370"/>
                      <a:gd name="T6" fmla="*/ 32 w 142"/>
                      <a:gd name="T7" fmla="*/ 30 h 370"/>
                      <a:gd name="T8" fmla="*/ 62 w 142"/>
                      <a:gd name="T9" fmla="*/ 64 h 370"/>
                      <a:gd name="T10" fmla="*/ 78 w 142"/>
                      <a:gd name="T11" fmla="*/ 84 h 370"/>
                      <a:gd name="T12" fmla="*/ 92 w 142"/>
                      <a:gd name="T13" fmla="*/ 108 h 370"/>
                      <a:gd name="T14" fmla="*/ 108 w 142"/>
                      <a:gd name="T15" fmla="*/ 134 h 370"/>
                      <a:gd name="T16" fmla="*/ 120 w 142"/>
                      <a:gd name="T17" fmla="*/ 162 h 370"/>
                      <a:gd name="T18" fmla="*/ 132 w 142"/>
                      <a:gd name="T19" fmla="*/ 194 h 370"/>
                      <a:gd name="T20" fmla="*/ 138 w 142"/>
                      <a:gd name="T21" fmla="*/ 226 h 370"/>
                      <a:gd name="T22" fmla="*/ 142 w 142"/>
                      <a:gd name="T23" fmla="*/ 260 h 370"/>
                      <a:gd name="T24" fmla="*/ 142 w 142"/>
                      <a:gd name="T25" fmla="*/ 276 h 370"/>
                      <a:gd name="T26" fmla="*/ 142 w 142"/>
                      <a:gd name="T27" fmla="*/ 294 h 370"/>
                      <a:gd name="T28" fmla="*/ 140 w 142"/>
                      <a:gd name="T29" fmla="*/ 312 h 370"/>
                      <a:gd name="T30" fmla="*/ 136 w 142"/>
                      <a:gd name="T31" fmla="*/ 332 h 370"/>
                      <a:gd name="T32" fmla="*/ 130 w 142"/>
                      <a:gd name="T33" fmla="*/ 350 h 370"/>
                      <a:gd name="T34" fmla="*/ 122 w 142"/>
                      <a:gd name="T35" fmla="*/ 370 h 370"/>
                      <a:gd name="T36" fmla="*/ 122 w 142"/>
                      <a:gd name="T37" fmla="*/ 370 h 370"/>
                      <a:gd name="T38" fmla="*/ 124 w 142"/>
                      <a:gd name="T39" fmla="*/ 362 h 370"/>
                      <a:gd name="T40" fmla="*/ 128 w 142"/>
                      <a:gd name="T41" fmla="*/ 340 h 370"/>
                      <a:gd name="T42" fmla="*/ 130 w 142"/>
                      <a:gd name="T43" fmla="*/ 306 h 370"/>
                      <a:gd name="T44" fmla="*/ 130 w 142"/>
                      <a:gd name="T45" fmla="*/ 286 h 370"/>
                      <a:gd name="T46" fmla="*/ 128 w 142"/>
                      <a:gd name="T47" fmla="*/ 262 h 370"/>
                      <a:gd name="T48" fmla="*/ 122 w 142"/>
                      <a:gd name="T49" fmla="*/ 236 h 370"/>
                      <a:gd name="T50" fmla="*/ 116 w 142"/>
                      <a:gd name="T51" fmla="*/ 208 h 370"/>
                      <a:gd name="T52" fmla="*/ 106 w 142"/>
                      <a:gd name="T53" fmla="*/ 178 h 370"/>
                      <a:gd name="T54" fmla="*/ 94 w 142"/>
                      <a:gd name="T55" fmla="*/ 146 h 370"/>
                      <a:gd name="T56" fmla="*/ 76 w 142"/>
                      <a:gd name="T57" fmla="*/ 112 h 370"/>
                      <a:gd name="T58" fmla="*/ 56 w 142"/>
                      <a:gd name="T59" fmla="*/ 76 h 370"/>
                      <a:gd name="T60" fmla="*/ 30 w 142"/>
                      <a:gd name="T61" fmla="*/ 38 h 370"/>
                      <a:gd name="T62" fmla="*/ 0 w 142"/>
                      <a:gd name="T63" fmla="*/ 0 h 370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w 142"/>
                      <a:gd name="T97" fmla="*/ 0 h 370"/>
                      <a:gd name="T98" fmla="*/ 142 w 142"/>
                      <a:gd name="T99" fmla="*/ 370 h 370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T96" t="T97" r="T98" b="T99"/>
                    <a:pathLst>
                      <a:path w="142" h="370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0" y="8"/>
                        </a:lnTo>
                        <a:lnTo>
                          <a:pt x="32" y="30"/>
                        </a:lnTo>
                        <a:lnTo>
                          <a:pt x="62" y="64"/>
                        </a:lnTo>
                        <a:lnTo>
                          <a:pt x="78" y="84"/>
                        </a:lnTo>
                        <a:lnTo>
                          <a:pt x="92" y="108"/>
                        </a:lnTo>
                        <a:lnTo>
                          <a:pt x="108" y="134"/>
                        </a:lnTo>
                        <a:lnTo>
                          <a:pt x="120" y="162"/>
                        </a:lnTo>
                        <a:lnTo>
                          <a:pt x="132" y="194"/>
                        </a:lnTo>
                        <a:lnTo>
                          <a:pt x="138" y="226"/>
                        </a:lnTo>
                        <a:lnTo>
                          <a:pt x="142" y="260"/>
                        </a:lnTo>
                        <a:lnTo>
                          <a:pt x="142" y="276"/>
                        </a:lnTo>
                        <a:lnTo>
                          <a:pt x="142" y="294"/>
                        </a:lnTo>
                        <a:lnTo>
                          <a:pt x="140" y="312"/>
                        </a:lnTo>
                        <a:lnTo>
                          <a:pt x="136" y="332"/>
                        </a:lnTo>
                        <a:lnTo>
                          <a:pt x="130" y="350"/>
                        </a:lnTo>
                        <a:lnTo>
                          <a:pt x="122" y="370"/>
                        </a:lnTo>
                        <a:lnTo>
                          <a:pt x="124" y="362"/>
                        </a:lnTo>
                        <a:lnTo>
                          <a:pt x="128" y="340"/>
                        </a:lnTo>
                        <a:lnTo>
                          <a:pt x="130" y="306"/>
                        </a:lnTo>
                        <a:lnTo>
                          <a:pt x="130" y="286"/>
                        </a:lnTo>
                        <a:lnTo>
                          <a:pt x="128" y="262"/>
                        </a:lnTo>
                        <a:lnTo>
                          <a:pt x="122" y="236"/>
                        </a:lnTo>
                        <a:lnTo>
                          <a:pt x="116" y="208"/>
                        </a:lnTo>
                        <a:lnTo>
                          <a:pt x="106" y="178"/>
                        </a:lnTo>
                        <a:lnTo>
                          <a:pt x="94" y="146"/>
                        </a:lnTo>
                        <a:lnTo>
                          <a:pt x="76" y="112"/>
                        </a:lnTo>
                        <a:lnTo>
                          <a:pt x="56" y="76"/>
                        </a:lnTo>
                        <a:lnTo>
                          <a:pt x="30" y="3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1E2D66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71" name="Freeform 521"/>
                  <p:cNvSpPr>
                    <a:spLocks/>
                  </p:cNvSpPr>
                  <p:nvPr/>
                </p:nvSpPr>
                <p:spPr bwMode="auto">
                  <a:xfrm>
                    <a:off x="1652" y="3562"/>
                    <a:ext cx="142" cy="370"/>
                  </a:xfrm>
                  <a:custGeom>
                    <a:avLst/>
                    <a:gdLst>
                      <a:gd name="T0" fmla="*/ 0 w 142"/>
                      <a:gd name="T1" fmla="*/ 0 h 370"/>
                      <a:gd name="T2" fmla="*/ 0 w 142"/>
                      <a:gd name="T3" fmla="*/ 0 h 370"/>
                      <a:gd name="T4" fmla="*/ 10 w 142"/>
                      <a:gd name="T5" fmla="*/ 8 h 370"/>
                      <a:gd name="T6" fmla="*/ 32 w 142"/>
                      <a:gd name="T7" fmla="*/ 30 h 370"/>
                      <a:gd name="T8" fmla="*/ 62 w 142"/>
                      <a:gd name="T9" fmla="*/ 64 h 370"/>
                      <a:gd name="T10" fmla="*/ 78 w 142"/>
                      <a:gd name="T11" fmla="*/ 84 h 370"/>
                      <a:gd name="T12" fmla="*/ 92 w 142"/>
                      <a:gd name="T13" fmla="*/ 108 h 370"/>
                      <a:gd name="T14" fmla="*/ 108 w 142"/>
                      <a:gd name="T15" fmla="*/ 134 h 370"/>
                      <a:gd name="T16" fmla="*/ 120 w 142"/>
                      <a:gd name="T17" fmla="*/ 162 h 370"/>
                      <a:gd name="T18" fmla="*/ 132 w 142"/>
                      <a:gd name="T19" fmla="*/ 194 h 370"/>
                      <a:gd name="T20" fmla="*/ 138 w 142"/>
                      <a:gd name="T21" fmla="*/ 226 h 370"/>
                      <a:gd name="T22" fmla="*/ 142 w 142"/>
                      <a:gd name="T23" fmla="*/ 260 h 370"/>
                      <a:gd name="T24" fmla="*/ 142 w 142"/>
                      <a:gd name="T25" fmla="*/ 276 h 370"/>
                      <a:gd name="T26" fmla="*/ 142 w 142"/>
                      <a:gd name="T27" fmla="*/ 294 h 370"/>
                      <a:gd name="T28" fmla="*/ 140 w 142"/>
                      <a:gd name="T29" fmla="*/ 312 h 370"/>
                      <a:gd name="T30" fmla="*/ 136 w 142"/>
                      <a:gd name="T31" fmla="*/ 332 h 370"/>
                      <a:gd name="T32" fmla="*/ 130 w 142"/>
                      <a:gd name="T33" fmla="*/ 350 h 370"/>
                      <a:gd name="T34" fmla="*/ 122 w 142"/>
                      <a:gd name="T35" fmla="*/ 370 h 370"/>
                      <a:gd name="T36" fmla="*/ 122 w 142"/>
                      <a:gd name="T37" fmla="*/ 370 h 370"/>
                      <a:gd name="T38" fmla="*/ 124 w 142"/>
                      <a:gd name="T39" fmla="*/ 362 h 370"/>
                      <a:gd name="T40" fmla="*/ 128 w 142"/>
                      <a:gd name="T41" fmla="*/ 340 h 370"/>
                      <a:gd name="T42" fmla="*/ 130 w 142"/>
                      <a:gd name="T43" fmla="*/ 306 h 370"/>
                      <a:gd name="T44" fmla="*/ 130 w 142"/>
                      <a:gd name="T45" fmla="*/ 286 h 370"/>
                      <a:gd name="T46" fmla="*/ 128 w 142"/>
                      <a:gd name="T47" fmla="*/ 262 h 370"/>
                      <a:gd name="T48" fmla="*/ 122 w 142"/>
                      <a:gd name="T49" fmla="*/ 236 h 370"/>
                      <a:gd name="T50" fmla="*/ 116 w 142"/>
                      <a:gd name="T51" fmla="*/ 208 h 370"/>
                      <a:gd name="T52" fmla="*/ 106 w 142"/>
                      <a:gd name="T53" fmla="*/ 178 h 370"/>
                      <a:gd name="T54" fmla="*/ 94 w 142"/>
                      <a:gd name="T55" fmla="*/ 146 h 370"/>
                      <a:gd name="T56" fmla="*/ 76 w 142"/>
                      <a:gd name="T57" fmla="*/ 112 h 370"/>
                      <a:gd name="T58" fmla="*/ 56 w 142"/>
                      <a:gd name="T59" fmla="*/ 76 h 370"/>
                      <a:gd name="T60" fmla="*/ 30 w 142"/>
                      <a:gd name="T61" fmla="*/ 38 h 370"/>
                      <a:gd name="T62" fmla="*/ 0 w 142"/>
                      <a:gd name="T63" fmla="*/ 0 h 370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w 142"/>
                      <a:gd name="T97" fmla="*/ 0 h 370"/>
                      <a:gd name="T98" fmla="*/ 142 w 142"/>
                      <a:gd name="T99" fmla="*/ 370 h 370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T96" t="T97" r="T98" b="T99"/>
                    <a:pathLst>
                      <a:path w="142" h="370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0" y="8"/>
                        </a:lnTo>
                        <a:lnTo>
                          <a:pt x="32" y="30"/>
                        </a:lnTo>
                        <a:lnTo>
                          <a:pt x="62" y="64"/>
                        </a:lnTo>
                        <a:lnTo>
                          <a:pt x="78" y="84"/>
                        </a:lnTo>
                        <a:lnTo>
                          <a:pt x="92" y="108"/>
                        </a:lnTo>
                        <a:lnTo>
                          <a:pt x="108" y="134"/>
                        </a:lnTo>
                        <a:lnTo>
                          <a:pt x="120" y="162"/>
                        </a:lnTo>
                        <a:lnTo>
                          <a:pt x="132" y="194"/>
                        </a:lnTo>
                        <a:lnTo>
                          <a:pt x="138" y="226"/>
                        </a:lnTo>
                        <a:lnTo>
                          <a:pt x="142" y="260"/>
                        </a:lnTo>
                        <a:lnTo>
                          <a:pt x="142" y="276"/>
                        </a:lnTo>
                        <a:lnTo>
                          <a:pt x="142" y="294"/>
                        </a:lnTo>
                        <a:lnTo>
                          <a:pt x="140" y="312"/>
                        </a:lnTo>
                        <a:lnTo>
                          <a:pt x="136" y="332"/>
                        </a:lnTo>
                        <a:lnTo>
                          <a:pt x="130" y="350"/>
                        </a:lnTo>
                        <a:lnTo>
                          <a:pt x="122" y="370"/>
                        </a:lnTo>
                        <a:lnTo>
                          <a:pt x="124" y="362"/>
                        </a:lnTo>
                        <a:lnTo>
                          <a:pt x="128" y="340"/>
                        </a:lnTo>
                        <a:lnTo>
                          <a:pt x="130" y="306"/>
                        </a:lnTo>
                        <a:lnTo>
                          <a:pt x="130" y="286"/>
                        </a:lnTo>
                        <a:lnTo>
                          <a:pt x="128" y="262"/>
                        </a:lnTo>
                        <a:lnTo>
                          <a:pt x="122" y="236"/>
                        </a:lnTo>
                        <a:lnTo>
                          <a:pt x="116" y="208"/>
                        </a:lnTo>
                        <a:lnTo>
                          <a:pt x="106" y="178"/>
                        </a:lnTo>
                        <a:lnTo>
                          <a:pt x="94" y="146"/>
                        </a:lnTo>
                        <a:lnTo>
                          <a:pt x="76" y="112"/>
                        </a:lnTo>
                        <a:lnTo>
                          <a:pt x="56" y="76"/>
                        </a:lnTo>
                        <a:lnTo>
                          <a:pt x="30" y="38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72" name="Freeform 522"/>
                  <p:cNvSpPr>
                    <a:spLocks/>
                  </p:cNvSpPr>
                  <p:nvPr/>
                </p:nvSpPr>
                <p:spPr bwMode="auto">
                  <a:xfrm>
                    <a:off x="2150" y="3390"/>
                    <a:ext cx="8" cy="14"/>
                  </a:xfrm>
                  <a:custGeom>
                    <a:avLst/>
                    <a:gdLst>
                      <a:gd name="T0" fmla="*/ 6 w 8"/>
                      <a:gd name="T1" fmla="*/ 0 h 14"/>
                      <a:gd name="T2" fmla="*/ 6 w 8"/>
                      <a:gd name="T3" fmla="*/ 0 h 14"/>
                      <a:gd name="T4" fmla="*/ 8 w 8"/>
                      <a:gd name="T5" fmla="*/ 6 h 14"/>
                      <a:gd name="T6" fmla="*/ 6 w 8"/>
                      <a:gd name="T7" fmla="*/ 10 h 14"/>
                      <a:gd name="T8" fmla="*/ 0 w 8"/>
                      <a:gd name="T9" fmla="*/ 14 h 14"/>
                      <a:gd name="T10" fmla="*/ 0 w 8"/>
                      <a:gd name="T11" fmla="*/ 14 h 14"/>
                      <a:gd name="T12" fmla="*/ 2 w 8"/>
                      <a:gd name="T13" fmla="*/ 8 h 14"/>
                      <a:gd name="T14" fmla="*/ 6 w 8"/>
                      <a:gd name="T15" fmla="*/ 0 h 1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8"/>
                      <a:gd name="T25" fmla="*/ 0 h 14"/>
                      <a:gd name="T26" fmla="*/ 8 w 8"/>
                      <a:gd name="T27" fmla="*/ 14 h 1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8" h="14">
                        <a:moveTo>
                          <a:pt x="6" y="0"/>
                        </a:moveTo>
                        <a:lnTo>
                          <a:pt x="6" y="0"/>
                        </a:lnTo>
                        <a:lnTo>
                          <a:pt x="8" y="6"/>
                        </a:lnTo>
                        <a:lnTo>
                          <a:pt x="6" y="10"/>
                        </a:lnTo>
                        <a:lnTo>
                          <a:pt x="0" y="14"/>
                        </a:lnTo>
                        <a:lnTo>
                          <a:pt x="2" y="8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C96E4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73" name="Freeform 523"/>
                  <p:cNvSpPr>
                    <a:spLocks/>
                  </p:cNvSpPr>
                  <p:nvPr/>
                </p:nvSpPr>
                <p:spPr bwMode="auto">
                  <a:xfrm>
                    <a:off x="2150" y="3390"/>
                    <a:ext cx="8" cy="14"/>
                  </a:xfrm>
                  <a:custGeom>
                    <a:avLst/>
                    <a:gdLst>
                      <a:gd name="T0" fmla="*/ 6 w 8"/>
                      <a:gd name="T1" fmla="*/ 0 h 14"/>
                      <a:gd name="T2" fmla="*/ 6 w 8"/>
                      <a:gd name="T3" fmla="*/ 0 h 14"/>
                      <a:gd name="T4" fmla="*/ 8 w 8"/>
                      <a:gd name="T5" fmla="*/ 6 h 14"/>
                      <a:gd name="T6" fmla="*/ 6 w 8"/>
                      <a:gd name="T7" fmla="*/ 10 h 14"/>
                      <a:gd name="T8" fmla="*/ 0 w 8"/>
                      <a:gd name="T9" fmla="*/ 14 h 14"/>
                      <a:gd name="T10" fmla="*/ 0 w 8"/>
                      <a:gd name="T11" fmla="*/ 14 h 14"/>
                      <a:gd name="T12" fmla="*/ 2 w 8"/>
                      <a:gd name="T13" fmla="*/ 8 h 14"/>
                      <a:gd name="T14" fmla="*/ 6 w 8"/>
                      <a:gd name="T15" fmla="*/ 0 h 14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8"/>
                      <a:gd name="T25" fmla="*/ 0 h 14"/>
                      <a:gd name="T26" fmla="*/ 8 w 8"/>
                      <a:gd name="T27" fmla="*/ 14 h 14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8" h="14">
                        <a:moveTo>
                          <a:pt x="6" y="0"/>
                        </a:moveTo>
                        <a:lnTo>
                          <a:pt x="6" y="0"/>
                        </a:lnTo>
                        <a:lnTo>
                          <a:pt x="8" y="6"/>
                        </a:lnTo>
                        <a:lnTo>
                          <a:pt x="6" y="10"/>
                        </a:lnTo>
                        <a:lnTo>
                          <a:pt x="0" y="14"/>
                        </a:lnTo>
                        <a:lnTo>
                          <a:pt x="2" y="8"/>
                        </a:lnTo>
                        <a:lnTo>
                          <a:pt x="6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74" name="Freeform 524"/>
                  <p:cNvSpPr>
                    <a:spLocks/>
                  </p:cNvSpPr>
                  <p:nvPr/>
                </p:nvSpPr>
                <p:spPr bwMode="auto">
                  <a:xfrm>
                    <a:off x="1998" y="3318"/>
                    <a:ext cx="116" cy="110"/>
                  </a:xfrm>
                  <a:custGeom>
                    <a:avLst/>
                    <a:gdLst>
                      <a:gd name="T0" fmla="*/ 116 w 116"/>
                      <a:gd name="T1" fmla="*/ 84 h 110"/>
                      <a:gd name="T2" fmla="*/ 116 w 116"/>
                      <a:gd name="T3" fmla="*/ 84 h 110"/>
                      <a:gd name="T4" fmla="*/ 108 w 116"/>
                      <a:gd name="T5" fmla="*/ 84 h 110"/>
                      <a:gd name="T6" fmla="*/ 88 w 116"/>
                      <a:gd name="T7" fmla="*/ 78 h 110"/>
                      <a:gd name="T8" fmla="*/ 74 w 116"/>
                      <a:gd name="T9" fmla="*/ 74 h 110"/>
                      <a:gd name="T10" fmla="*/ 62 w 116"/>
                      <a:gd name="T11" fmla="*/ 68 h 110"/>
                      <a:gd name="T12" fmla="*/ 48 w 116"/>
                      <a:gd name="T13" fmla="*/ 60 h 110"/>
                      <a:gd name="T14" fmla="*/ 36 w 116"/>
                      <a:gd name="T15" fmla="*/ 52 h 110"/>
                      <a:gd name="T16" fmla="*/ 36 w 116"/>
                      <a:gd name="T17" fmla="*/ 52 h 110"/>
                      <a:gd name="T18" fmla="*/ 18 w 116"/>
                      <a:gd name="T19" fmla="*/ 30 h 110"/>
                      <a:gd name="T20" fmla="*/ 6 w 116"/>
                      <a:gd name="T21" fmla="*/ 14 h 110"/>
                      <a:gd name="T22" fmla="*/ 2 w 116"/>
                      <a:gd name="T23" fmla="*/ 4 h 110"/>
                      <a:gd name="T24" fmla="*/ 0 w 116"/>
                      <a:gd name="T25" fmla="*/ 0 h 110"/>
                      <a:gd name="T26" fmla="*/ 0 w 116"/>
                      <a:gd name="T27" fmla="*/ 0 h 110"/>
                      <a:gd name="T28" fmla="*/ 4 w 116"/>
                      <a:gd name="T29" fmla="*/ 12 h 110"/>
                      <a:gd name="T30" fmla="*/ 14 w 116"/>
                      <a:gd name="T31" fmla="*/ 38 h 110"/>
                      <a:gd name="T32" fmla="*/ 22 w 116"/>
                      <a:gd name="T33" fmla="*/ 54 h 110"/>
                      <a:gd name="T34" fmla="*/ 30 w 116"/>
                      <a:gd name="T35" fmla="*/ 70 h 110"/>
                      <a:gd name="T36" fmla="*/ 40 w 116"/>
                      <a:gd name="T37" fmla="*/ 84 h 110"/>
                      <a:gd name="T38" fmla="*/ 52 w 116"/>
                      <a:gd name="T39" fmla="*/ 98 h 110"/>
                      <a:gd name="T40" fmla="*/ 52 w 116"/>
                      <a:gd name="T41" fmla="*/ 98 h 110"/>
                      <a:gd name="T42" fmla="*/ 64 w 116"/>
                      <a:gd name="T43" fmla="*/ 106 h 110"/>
                      <a:gd name="T44" fmla="*/ 74 w 116"/>
                      <a:gd name="T45" fmla="*/ 110 h 110"/>
                      <a:gd name="T46" fmla="*/ 84 w 116"/>
                      <a:gd name="T47" fmla="*/ 110 h 110"/>
                      <a:gd name="T48" fmla="*/ 92 w 116"/>
                      <a:gd name="T49" fmla="*/ 108 h 110"/>
                      <a:gd name="T50" fmla="*/ 100 w 116"/>
                      <a:gd name="T51" fmla="*/ 102 h 110"/>
                      <a:gd name="T52" fmla="*/ 106 w 116"/>
                      <a:gd name="T53" fmla="*/ 96 h 110"/>
                      <a:gd name="T54" fmla="*/ 116 w 116"/>
                      <a:gd name="T55" fmla="*/ 84 h 110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116"/>
                      <a:gd name="T85" fmla="*/ 0 h 110"/>
                      <a:gd name="T86" fmla="*/ 116 w 116"/>
                      <a:gd name="T87" fmla="*/ 110 h 110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116" h="110">
                        <a:moveTo>
                          <a:pt x="116" y="84"/>
                        </a:moveTo>
                        <a:lnTo>
                          <a:pt x="116" y="84"/>
                        </a:lnTo>
                        <a:lnTo>
                          <a:pt x="108" y="84"/>
                        </a:lnTo>
                        <a:lnTo>
                          <a:pt x="88" y="78"/>
                        </a:lnTo>
                        <a:lnTo>
                          <a:pt x="74" y="74"/>
                        </a:lnTo>
                        <a:lnTo>
                          <a:pt x="62" y="68"/>
                        </a:lnTo>
                        <a:lnTo>
                          <a:pt x="48" y="60"/>
                        </a:lnTo>
                        <a:lnTo>
                          <a:pt x="36" y="52"/>
                        </a:lnTo>
                        <a:lnTo>
                          <a:pt x="18" y="30"/>
                        </a:lnTo>
                        <a:lnTo>
                          <a:pt x="6" y="14"/>
                        </a:lnTo>
                        <a:lnTo>
                          <a:pt x="2" y="4"/>
                        </a:lnTo>
                        <a:lnTo>
                          <a:pt x="0" y="0"/>
                        </a:lnTo>
                        <a:lnTo>
                          <a:pt x="4" y="12"/>
                        </a:lnTo>
                        <a:lnTo>
                          <a:pt x="14" y="38"/>
                        </a:lnTo>
                        <a:lnTo>
                          <a:pt x="22" y="54"/>
                        </a:lnTo>
                        <a:lnTo>
                          <a:pt x="30" y="70"/>
                        </a:lnTo>
                        <a:lnTo>
                          <a:pt x="40" y="84"/>
                        </a:lnTo>
                        <a:lnTo>
                          <a:pt x="52" y="98"/>
                        </a:lnTo>
                        <a:lnTo>
                          <a:pt x="64" y="106"/>
                        </a:lnTo>
                        <a:lnTo>
                          <a:pt x="74" y="110"/>
                        </a:lnTo>
                        <a:lnTo>
                          <a:pt x="84" y="110"/>
                        </a:lnTo>
                        <a:lnTo>
                          <a:pt x="92" y="108"/>
                        </a:lnTo>
                        <a:lnTo>
                          <a:pt x="100" y="102"/>
                        </a:lnTo>
                        <a:lnTo>
                          <a:pt x="106" y="96"/>
                        </a:lnTo>
                        <a:lnTo>
                          <a:pt x="116" y="84"/>
                        </a:lnTo>
                        <a:close/>
                      </a:path>
                    </a:pathLst>
                  </a:custGeom>
                  <a:solidFill>
                    <a:srgbClr val="C96E4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75" name="Freeform 525"/>
                  <p:cNvSpPr>
                    <a:spLocks/>
                  </p:cNvSpPr>
                  <p:nvPr/>
                </p:nvSpPr>
                <p:spPr bwMode="auto">
                  <a:xfrm>
                    <a:off x="1998" y="3318"/>
                    <a:ext cx="116" cy="110"/>
                  </a:xfrm>
                  <a:custGeom>
                    <a:avLst/>
                    <a:gdLst>
                      <a:gd name="T0" fmla="*/ 116 w 116"/>
                      <a:gd name="T1" fmla="*/ 84 h 110"/>
                      <a:gd name="T2" fmla="*/ 116 w 116"/>
                      <a:gd name="T3" fmla="*/ 84 h 110"/>
                      <a:gd name="T4" fmla="*/ 108 w 116"/>
                      <a:gd name="T5" fmla="*/ 84 h 110"/>
                      <a:gd name="T6" fmla="*/ 88 w 116"/>
                      <a:gd name="T7" fmla="*/ 78 h 110"/>
                      <a:gd name="T8" fmla="*/ 74 w 116"/>
                      <a:gd name="T9" fmla="*/ 74 h 110"/>
                      <a:gd name="T10" fmla="*/ 62 w 116"/>
                      <a:gd name="T11" fmla="*/ 68 h 110"/>
                      <a:gd name="T12" fmla="*/ 48 w 116"/>
                      <a:gd name="T13" fmla="*/ 60 h 110"/>
                      <a:gd name="T14" fmla="*/ 36 w 116"/>
                      <a:gd name="T15" fmla="*/ 52 h 110"/>
                      <a:gd name="T16" fmla="*/ 36 w 116"/>
                      <a:gd name="T17" fmla="*/ 52 h 110"/>
                      <a:gd name="T18" fmla="*/ 18 w 116"/>
                      <a:gd name="T19" fmla="*/ 30 h 110"/>
                      <a:gd name="T20" fmla="*/ 6 w 116"/>
                      <a:gd name="T21" fmla="*/ 14 h 110"/>
                      <a:gd name="T22" fmla="*/ 2 w 116"/>
                      <a:gd name="T23" fmla="*/ 4 h 110"/>
                      <a:gd name="T24" fmla="*/ 0 w 116"/>
                      <a:gd name="T25" fmla="*/ 0 h 110"/>
                      <a:gd name="T26" fmla="*/ 0 w 116"/>
                      <a:gd name="T27" fmla="*/ 0 h 110"/>
                      <a:gd name="T28" fmla="*/ 4 w 116"/>
                      <a:gd name="T29" fmla="*/ 12 h 110"/>
                      <a:gd name="T30" fmla="*/ 14 w 116"/>
                      <a:gd name="T31" fmla="*/ 38 h 110"/>
                      <a:gd name="T32" fmla="*/ 22 w 116"/>
                      <a:gd name="T33" fmla="*/ 54 h 110"/>
                      <a:gd name="T34" fmla="*/ 30 w 116"/>
                      <a:gd name="T35" fmla="*/ 70 h 110"/>
                      <a:gd name="T36" fmla="*/ 40 w 116"/>
                      <a:gd name="T37" fmla="*/ 84 h 110"/>
                      <a:gd name="T38" fmla="*/ 52 w 116"/>
                      <a:gd name="T39" fmla="*/ 98 h 110"/>
                      <a:gd name="T40" fmla="*/ 52 w 116"/>
                      <a:gd name="T41" fmla="*/ 98 h 110"/>
                      <a:gd name="T42" fmla="*/ 64 w 116"/>
                      <a:gd name="T43" fmla="*/ 106 h 110"/>
                      <a:gd name="T44" fmla="*/ 74 w 116"/>
                      <a:gd name="T45" fmla="*/ 110 h 110"/>
                      <a:gd name="T46" fmla="*/ 84 w 116"/>
                      <a:gd name="T47" fmla="*/ 110 h 110"/>
                      <a:gd name="T48" fmla="*/ 92 w 116"/>
                      <a:gd name="T49" fmla="*/ 108 h 110"/>
                      <a:gd name="T50" fmla="*/ 100 w 116"/>
                      <a:gd name="T51" fmla="*/ 102 h 110"/>
                      <a:gd name="T52" fmla="*/ 106 w 116"/>
                      <a:gd name="T53" fmla="*/ 96 h 110"/>
                      <a:gd name="T54" fmla="*/ 116 w 116"/>
                      <a:gd name="T55" fmla="*/ 84 h 110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116"/>
                      <a:gd name="T85" fmla="*/ 0 h 110"/>
                      <a:gd name="T86" fmla="*/ 116 w 116"/>
                      <a:gd name="T87" fmla="*/ 110 h 110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116" h="110">
                        <a:moveTo>
                          <a:pt x="116" y="84"/>
                        </a:moveTo>
                        <a:lnTo>
                          <a:pt x="116" y="84"/>
                        </a:lnTo>
                        <a:lnTo>
                          <a:pt x="108" y="84"/>
                        </a:lnTo>
                        <a:lnTo>
                          <a:pt x="88" y="78"/>
                        </a:lnTo>
                        <a:lnTo>
                          <a:pt x="74" y="74"/>
                        </a:lnTo>
                        <a:lnTo>
                          <a:pt x="62" y="68"/>
                        </a:lnTo>
                        <a:lnTo>
                          <a:pt x="48" y="60"/>
                        </a:lnTo>
                        <a:lnTo>
                          <a:pt x="36" y="52"/>
                        </a:lnTo>
                        <a:lnTo>
                          <a:pt x="18" y="30"/>
                        </a:lnTo>
                        <a:lnTo>
                          <a:pt x="6" y="14"/>
                        </a:lnTo>
                        <a:lnTo>
                          <a:pt x="2" y="4"/>
                        </a:lnTo>
                        <a:lnTo>
                          <a:pt x="0" y="0"/>
                        </a:lnTo>
                        <a:lnTo>
                          <a:pt x="4" y="12"/>
                        </a:lnTo>
                        <a:lnTo>
                          <a:pt x="14" y="38"/>
                        </a:lnTo>
                        <a:lnTo>
                          <a:pt x="22" y="54"/>
                        </a:lnTo>
                        <a:lnTo>
                          <a:pt x="30" y="70"/>
                        </a:lnTo>
                        <a:lnTo>
                          <a:pt x="40" y="84"/>
                        </a:lnTo>
                        <a:lnTo>
                          <a:pt x="52" y="98"/>
                        </a:lnTo>
                        <a:lnTo>
                          <a:pt x="64" y="106"/>
                        </a:lnTo>
                        <a:lnTo>
                          <a:pt x="74" y="110"/>
                        </a:lnTo>
                        <a:lnTo>
                          <a:pt x="84" y="110"/>
                        </a:lnTo>
                        <a:lnTo>
                          <a:pt x="92" y="108"/>
                        </a:lnTo>
                        <a:lnTo>
                          <a:pt x="100" y="102"/>
                        </a:lnTo>
                        <a:lnTo>
                          <a:pt x="106" y="96"/>
                        </a:lnTo>
                        <a:lnTo>
                          <a:pt x="116" y="84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76" name="Freeform 526"/>
                  <p:cNvSpPr>
                    <a:spLocks/>
                  </p:cNvSpPr>
                  <p:nvPr/>
                </p:nvSpPr>
                <p:spPr bwMode="auto">
                  <a:xfrm>
                    <a:off x="2056" y="3240"/>
                    <a:ext cx="86" cy="44"/>
                  </a:xfrm>
                  <a:custGeom>
                    <a:avLst/>
                    <a:gdLst>
                      <a:gd name="T0" fmla="*/ 78 w 86"/>
                      <a:gd name="T1" fmla="*/ 2 h 44"/>
                      <a:gd name="T2" fmla="*/ 78 w 86"/>
                      <a:gd name="T3" fmla="*/ 2 h 44"/>
                      <a:gd name="T4" fmla="*/ 66 w 86"/>
                      <a:gd name="T5" fmla="*/ 4 h 44"/>
                      <a:gd name="T6" fmla="*/ 52 w 86"/>
                      <a:gd name="T7" fmla="*/ 4 h 44"/>
                      <a:gd name="T8" fmla="*/ 34 w 86"/>
                      <a:gd name="T9" fmla="*/ 2 h 44"/>
                      <a:gd name="T10" fmla="*/ 34 w 86"/>
                      <a:gd name="T11" fmla="*/ 2 h 44"/>
                      <a:gd name="T12" fmla="*/ 16 w 86"/>
                      <a:gd name="T13" fmla="*/ 0 h 44"/>
                      <a:gd name="T14" fmla="*/ 8 w 86"/>
                      <a:gd name="T15" fmla="*/ 2 h 44"/>
                      <a:gd name="T16" fmla="*/ 4 w 86"/>
                      <a:gd name="T17" fmla="*/ 4 h 44"/>
                      <a:gd name="T18" fmla="*/ 0 w 86"/>
                      <a:gd name="T19" fmla="*/ 8 h 44"/>
                      <a:gd name="T20" fmla="*/ 0 w 86"/>
                      <a:gd name="T21" fmla="*/ 12 h 44"/>
                      <a:gd name="T22" fmla="*/ 2 w 86"/>
                      <a:gd name="T23" fmla="*/ 20 h 44"/>
                      <a:gd name="T24" fmla="*/ 10 w 86"/>
                      <a:gd name="T25" fmla="*/ 30 h 44"/>
                      <a:gd name="T26" fmla="*/ 10 w 86"/>
                      <a:gd name="T27" fmla="*/ 30 h 44"/>
                      <a:gd name="T28" fmla="*/ 22 w 86"/>
                      <a:gd name="T29" fmla="*/ 40 h 44"/>
                      <a:gd name="T30" fmla="*/ 34 w 86"/>
                      <a:gd name="T31" fmla="*/ 44 h 44"/>
                      <a:gd name="T32" fmla="*/ 44 w 86"/>
                      <a:gd name="T33" fmla="*/ 44 h 44"/>
                      <a:gd name="T34" fmla="*/ 54 w 86"/>
                      <a:gd name="T35" fmla="*/ 40 h 44"/>
                      <a:gd name="T36" fmla="*/ 62 w 86"/>
                      <a:gd name="T37" fmla="*/ 36 h 44"/>
                      <a:gd name="T38" fmla="*/ 70 w 86"/>
                      <a:gd name="T39" fmla="*/ 28 h 44"/>
                      <a:gd name="T40" fmla="*/ 80 w 86"/>
                      <a:gd name="T41" fmla="*/ 18 h 44"/>
                      <a:gd name="T42" fmla="*/ 80 w 86"/>
                      <a:gd name="T43" fmla="*/ 18 h 44"/>
                      <a:gd name="T44" fmla="*/ 84 w 86"/>
                      <a:gd name="T45" fmla="*/ 14 h 44"/>
                      <a:gd name="T46" fmla="*/ 86 w 86"/>
                      <a:gd name="T47" fmla="*/ 8 h 44"/>
                      <a:gd name="T48" fmla="*/ 84 w 86"/>
                      <a:gd name="T49" fmla="*/ 4 h 44"/>
                      <a:gd name="T50" fmla="*/ 78 w 86"/>
                      <a:gd name="T51" fmla="*/ 2 h 44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86"/>
                      <a:gd name="T79" fmla="*/ 0 h 44"/>
                      <a:gd name="T80" fmla="*/ 86 w 86"/>
                      <a:gd name="T81" fmla="*/ 44 h 44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86" h="44">
                        <a:moveTo>
                          <a:pt x="78" y="2"/>
                        </a:moveTo>
                        <a:lnTo>
                          <a:pt x="78" y="2"/>
                        </a:lnTo>
                        <a:lnTo>
                          <a:pt x="66" y="4"/>
                        </a:lnTo>
                        <a:lnTo>
                          <a:pt x="52" y="4"/>
                        </a:lnTo>
                        <a:lnTo>
                          <a:pt x="34" y="2"/>
                        </a:lnTo>
                        <a:lnTo>
                          <a:pt x="16" y="0"/>
                        </a:lnTo>
                        <a:lnTo>
                          <a:pt x="8" y="2"/>
                        </a:lnTo>
                        <a:lnTo>
                          <a:pt x="4" y="4"/>
                        </a:lnTo>
                        <a:lnTo>
                          <a:pt x="0" y="8"/>
                        </a:lnTo>
                        <a:lnTo>
                          <a:pt x="0" y="12"/>
                        </a:lnTo>
                        <a:lnTo>
                          <a:pt x="2" y="20"/>
                        </a:lnTo>
                        <a:lnTo>
                          <a:pt x="10" y="30"/>
                        </a:lnTo>
                        <a:lnTo>
                          <a:pt x="22" y="40"/>
                        </a:lnTo>
                        <a:lnTo>
                          <a:pt x="34" y="44"/>
                        </a:lnTo>
                        <a:lnTo>
                          <a:pt x="44" y="44"/>
                        </a:lnTo>
                        <a:lnTo>
                          <a:pt x="54" y="40"/>
                        </a:lnTo>
                        <a:lnTo>
                          <a:pt x="62" y="36"/>
                        </a:lnTo>
                        <a:lnTo>
                          <a:pt x="70" y="28"/>
                        </a:lnTo>
                        <a:lnTo>
                          <a:pt x="80" y="18"/>
                        </a:lnTo>
                        <a:lnTo>
                          <a:pt x="84" y="14"/>
                        </a:lnTo>
                        <a:lnTo>
                          <a:pt x="86" y="8"/>
                        </a:lnTo>
                        <a:lnTo>
                          <a:pt x="84" y="4"/>
                        </a:lnTo>
                        <a:lnTo>
                          <a:pt x="78" y="2"/>
                        </a:lnTo>
                        <a:close/>
                      </a:path>
                    </a:pathLst>
                  </a:custGeom>
                  <a:solidFill>
                    <a:srgbClr val="F09C5B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77" name="Freeform 527"/>
                  <p:cNvSpPr>
                    <a:spLocks/>
                  </p:cNvSpPr>
                  <p:nvPr/>
                </p:nvSpPr>
                <p:spPr bwMode="auto">
                  <a:xfrm>
                    <a:off x="2056" y="3240"/>
                    <a:ext cx="86" cy="44"/>
                  </a:xfrm>
                  <a:custGeom>
                    <a:avLst/>
                    <a:gdLst>
                      <a:gd name="T0" fmla="*/ 78 w 86"/>
                      <a:gd name="T1" fmla="*/ 2 h 44"/>
                      <a:gd name="T2" fmla="*/ 78 w 86"/>
                      <a:gd name="T3" fmla="*/ 2 h 44"/>
                      <a:gd name="T4" fmla="*/ 66 w 86"/>
                      <a:gd name="T5" fmla="*/ 4 h 44"/>
                      <a:gd name="T6" fmla="*/ 52 w 86"/>
                      <a:gd name="T7" fmla="*/ 4 h 44"/>
                      <a:gd name="T8" fmla="*/ 34 w 86"/>
                      <a:gd name="T9" fmla="*/ 2 h 44"/>
                      <a:gd name="T10" fmla="*/ 34 w 86"/>
                      <a:gd name="T11" fmla="*/ 2 h 44"/>
                      <a:gd name="T12" fmla="*/ 16 w 86"/>
                      <a:gd name="T13" fmla="*/ 0 h 44"/>
                      <a:gd name="T14" fmla="*/ 8 w 86"/>
                      <a:gd name="T15" fmla="*/ 2 h 44"/>
                      <a:gd name="T16" fmla="*/ 4 w 86"/>
                      <a:gd name="T17" fmla="*/ 4 h 44"/>
                      <a:gd name="T18" fmla="*/ 0 w 86"/>
                      <a:gd name="T19" fmla="*/ 8 h 44"/>
                      <a:gd name="T20" fmla="*/ 0 w 86"/>
                      <a:gd name="T21" fmla="*/ 12 h 44"/>
                      <a:gd name="T22" fmla="*/ 2 w 86"/>
                      <a:gd name="T23" fmla="*/ 20 h 44"/>
                      <a:gd name="T24" fmla="*/ 10 w 86"/>
                      <a:gd name="T25" fmla="*/ 30 h 44"/>
                      <a:gd name="T26" fmla="*/ 10 w 86"/>
                      <a:gd name="T27" fmla="*/ 30 h 44"/>
                      <a:gd name="T28" fmla="*/ 22 w 86"/>
                      <a:gd name="T29" fmla="*/ 40 h 44"/>
                      <a:gd name="T30" fmla="*/ 34 w 86"/>
                      <a:gd name="T31" fmla="*/ 44 h 44"/>
                      <a:gd name="T32" fmla="*/ 44 w 86"/>
                      <a:gd name="T33" fmla="*/ 44 h 44"/>
                      <a:gd name="T34" fmla="*/ 54 w 86"/>
                      <a:gd name="T35" fmla="*/ 40 h 44"/>
                      <a:gd name="T36" fmla="*/ 62 w 86"/>
                      <a:gd name="T37" fmla="*/ 36 h 44"/>
                      <a:gd name="T38" fmla="*/ 70 w 86"/>
                      <a:gd name="T39" fmla="*/ 28 h 44"/>
                      <a:gd name="T40" fmla="*/ 80 w 86"/>
                      <a:gd name="T41" fmla="*/ 18 h 44"/>
                      <a:gd name="T42" fmla="*/ 80 w 86"/>
                      <a:gd name="T43" fmla="*/ 18 h 44"/>
                      <a:gd name="T44" fmla="*/ 84 w 86"/>
                      <a:gd name="T45" fmla="*/ 14 h 44"/>
                      <a:gd name="T46" fmla="*/ 86 w 86"/>
                      <a:gd name="T47" fmla="*/ 8 h 44"/>
                      <a:gd name="T48" fmla="*/ 84 w 86"/>
                      <a:gd name="T49" fmla="*/ 4 h 44"/>
                      <a:gd name="T50" fmla="*/ 78 w 86"/>
                      <a:gd name="T51" fmla="*/ 2 h 44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86"/>
                      <a:gd name="T79" fmla="*/ 0 h 44"/>
                      <a:gd name="T80" fmla="*/ 86 w 86"/>
                      <a:gd name="T81" fmla="*/ 44 h 44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86" h="44">
                        <a:moveTo>
                          <a:pt x="78" y="2"/>
                        </a:moveTo>
                        <a:lnTo>
                          <a:pt x="78" y="2"/>
                        </a:lnTo>
                        <a:lnTo>
                          <a:pt x="66" y="4"/>
                        </a:lnTo>
                        <a:lnTo>
                          <a:pt x="52" y="4"/>
                        </a:lnTo>
                        <a:lnTo>
                          <a:pt x="34" y="2"/>
                        </a:lnTo>
                        <a:lnTo>
                          <a:pt x="16" y="0"/>
                        </a:lnTo>
                        <a:lnTo>
                          <a:pt x="8" y="2"/>
                        </a:lnTo>
                        <a:lnTo>
                          <a:pt x="4" y="4"/>
                        </a:lnTo>
                        <a:lnTo>
                          <a:pt x="0" y="8"/>
                        </a:lnTo>
                        <a:lnTo>
                          <a:pt x="0" y="12"/>
                        </a:lnTo>
                        <a:lnTo>
                          <a:pt x="2" y="20"/>
                        </a:lnTo>
                        <a:lnTo>
                          <a:pt x="10" y="30"/>
                        </a:lnTo>
                        <a:lnTo>
                          <a:pt x="22" y="40"/>
                        </a:lnTo>
                        <a:lnTo>
                          <a:pt x="34" y="44"/>
                        </a:lnTo>
                        <a:lnTo>
                          <a:pt x="44" y="44"/>
                        </a:lnTo>
                        <a:lnTo>
                          <a:pt x="54" y="40"/>
                        </a:lnTo>
                        <a:lnTo>
                          <a:pt x="62" y="36"/>
                        </a:lnTo>
                        <a:lnTo>
                          <a:pt x="70" y="28"/>
                        </a:lnTo>
                        <a:lnTo>
                          <a:pt x="80" y="18"/>
                        </a:lnTo>
                        <a:lnTo>
                          <a:pt x="84" y="14"/>
                        </a:lnTo>
                        <a:lnTo>
                          <a:pt x="86" y="8"/>
                        </a:lnTo>
                        <a:lnTo>
                          <a:pt x="84" y="4"/>
                        </a:lnTo>
                        <a:lnTo>
                          <a:pt x="78" y="2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78" name="Freeform 528"/>
                  <p:cNvSpPr>
                    <a:spLocks/>
                  </p:cNvSpPr>
                  <p:nvPr/>
                </p:nvSpPr>
                <p:spPr bwMode="auto">
                  <a:xfrm>
                    <a:off x="2198" y="3236"/>
                    <a:ext cx="20" cy="42"/>
                  </a:xfrm>
                  <a:custGeom>
                    <a:avLst/>
                    <a:gdLst>
                      <a:gd name="T0" fmla="*/ 18 w 20"/>
                      <a:gd name="T1" fmla="*/ 0 h 42"/>
                      <a:gd name="T2" fmla="*/ 18 w 20"/>
                      <a:gd name="T3" fmla="*/ 0 h 42"/>
                      <a:gd name="T4" fmla="*/ 14 w 20"/>
                      <a:gd name="T5" fmla="*/ 2 h 42"/>
                      <a:gd name="T6" fmla="*/ 6 w 20"/>
                      <a:gd name="T7" fmla="*/ 4 h 42"/>
                      <a:gd name="T8" fmla="*/ 6 w 20"/>
                      <a:gd name="T9" fmla="*/ 4 h 42"/>
                      <a:gd name="T10" fmla="*/ 2 w 20"/>
                      <a:gd name="T11" fmla="*/ 4 h 42"/>
                      <a:gd name="T12" fmla="*/ 0 w 20"/>
                      <a:gd name="T13" fmla="*/ 6 h 42"/>
                      <a:gd name="T14" fmla="*/ 0 w 20"/>
                      <a:gd name="T15" fmla="*/ 12 h 42"/>
                      <a:gd name="T16" fmla="*/ 4 w 20"/>
                      <a:gd name="T17" fmla="*/ 16 h 42"/>
                      <a:gd name="T18" fmla="*/ 4 w 20"/>
                      <a:gd name="T19" fmla="*/ 16 h 42"/>
                      <a:gd name="T20" fmla="*/ 12 w 20"/>
                      <a:gd name="T21" fmla="*/ 30 h 42"/>
                      <a:gd name="T22" fmla="*/ 16 w 20"/>
                      <a:gd name="T23" fmla="*/ 36 h 42"/>
                      <a:gd name="T24" fmla="*/ 16 w 20"/>
                      <a:gd name="T25" fmla="*/ 42 h 42"/>
                      <a:gd name="T26" fmla="*/ 16 w 20"/>
                      <a:gd name="T27" fmla="*/ 42 h 42"/>
                      <a:gd name="T28" fmla="*/ 20 w 20"/>
                      <a:gd name="T29" fmla="*/ 30 h 42"/>
                      <a:gd name="T30" fmla="*/ 20 w 20"/>
                      <a:gd name="T31" fmla="*/ 16 h 42"/>
                      <a:gd name="T32" fmla="*/ 18 w 20"/>
                      <a:gd name="T33" fmla="*/ 0 h 42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20"/>
                      <a:gd name="T52" fmla="*/ 0 h 42"/>
                      <a:gd name="T53" fmla="*/ 20 w 20"/>
                      <a:gd name="T54" fmla="*/ 42 h 42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20" h="42">
                        <a:moveTo>
                          <a:pt x="18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6" y="4"/>
                        </a:lnTo>
                        <a:lnTo>
                          <a:pt x="2" y="4"/>
                        </a:lnTo>
                        <a:lnTo>
                          <a:pt x="0" y="6"/>
                        </a:lnTo>
                        <a:lnTo>
                          <a:pt x="0" y="12"/>
                        </a:lnTo>
                        <a:lnTo>
                          <a:pt x="4" y="16"/>
                        </a:lnTo>
                        <a:lnTo>
                          <a:pt x="12" y="30"/>
                        </a:lnTo>
                        <a:lnTo>
                          <a:pt x="16" y="36"/>
                        </a:lnTo>
                        <a:lnTo>
                          <a:pt x="16" y="42"/>
                        </a:lnTo>
                        <a:lnTo>
                          <a:pt x="20" y="30"/>
                        </a:lnTo>
                        <a:lnTo>
                          <a:pt x="20" y="16"/>
                        </a:lnTo>
                        <a:lnTo>
                          <a:pt x="18" y="0"/>
                        </a:lnTo>
                        <a:close/>
                      </a:path>
                    </a:pathLst>
                  </a:custGeom>
                  <a:solidFill>
                    <a:srgbClr val="F09C5B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  <p:sp>
                <p:nvSpPr>
                  <p:cNvPr id="309879" name="Freeform 529"/>
                  <p:cNvSpPr>
                    <a:spLocks/>
                  </p:cNvSpPr>
                  <p:nvPr/>
                </p:nvSpPr>
                <p:spPr bwMode="auto">
                  <a:xfrm>
                    <a:off x="2198" y="3236"/>
                    <a:ext cx="20" cy="42"/>
                  </a:xfrm>
                  <a:custGeom>
                    <a:avLst/>
                    <a:gdLst>
                      <a:gd name="T0" fmla="*/ 18 w 20"/>
                      <a:gd name="T1" fmla="*/ 0 h 42"/>
                      <a:gd name="T2" fmla="*/ 18 w 20"/>
                      <a:gd name="T3" fmla="*/ 0 h 42"/>
                      <a:gd name="T4" fmla="*/ 14 w 20"/>
                      <a:gd name="T5" fmla="*/ 2 h 42"/>
                      <a:gd name="T6" fmla="*/ 6 w 20"/>
                      <a:gd name="T7" fmla="*/ 4 h 42"/>
                      <a:gd name="T8" fmla="*/ 6 w 20"/>
                      <a:gd name="T9" fmla="*/ 4 h 42"/>
                      <a:gd name="T10" fmla="*/ 2 w 20"/>
                      <a:gd name="T11" fmla="*/ 4 h 42"/>
                      <a:gd name="T12" fmla="*/ 0 w 20"/>
                      <a:gd name="T13" fmla="*/ 6 h 42"/>
                      <a:gd name="T14" fmla="*/ 0 w 20"/>
                      <a:gd name="T15" fmla="*/ 12 h 42"/>
                      <a:gd name="T16" fmla="*/ 4 w 20"/>
                      <a:gd name="T17" fmla="*/ 16 h 42"/>
                      <a:gd name="T18" fmla="*/ 4 w 20"/>
                      <a:gd name="T19" fmla="*/ 16 h 42"/>
                      <a:gd name="T20" fmla="*/ 12 w 20"/>
                      <a:gd name="T21" fmla="*/ 30 h 42"/>
                      <a:gd name="T22" fmla="*/ 16 w 20"/>
                      <a:gd name="T23" fmla="*/ 36 h 42"/>
                      <a:gd name="T24" fmla="*/ 16 w 20"/>
                      <a:gd name="T25" fmla="*/ 42 h 42"/>
                      <a:gd name="T26" fmla="*/ 16 w 20"/>
                      <a:gd name="T27" fmla="*/ 42 h 42"/>
                      <a:gd name="T28" fmla="*/ 20 w 20"/>
                      <a:gd name="T29" fmla="*/ 30 h 42"/>
                      <a:gd name="T30" fmla="*/ 20 w 20"/>
                      <a:gd name="T31" fmla="*/ 16 h 42"/>
                      <a:gd name="T32" fmla="*/ 18 w 20"/>
                      <a:gd name="T33" fmla="*/ 0 h 42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20"/>
                      <a:gd name="T52" fmla="*/ 0 h 42"/>
                      <a:gd name="T53" fmla="*/ 20 w 20"/>
                      <a:gd name="T54" fmla="*/ 42 h 42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20" h="42">
                        <a:moveTo>
                          <a:pt x="18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6" y="4"/>
                        </a:lnTo>
                        <a:lnTo>
                          <a:pt x="2" y="4"/>
                        </a:lnTo>
                        <a:lnTo>
                          <a:pt x="0" y="6"/>
                        </a:lnTo>
                        <a:lnTo>
                          <a:pt x="0" y="12"/>
                        </a:lnTo>
                        <a:lnTo>
                          <a:pt x="4" y="16"/>
                        </a:lnTo>
                        <a:lnTo>
                          <a:pt x="12" y="30"/>
                        </a:lnTo>
                        <a:lnTo>
                          <a:pt x="16" y="36"/>
                        </a:lnTo>
                        <a:lnTo>
                          <a:pt x="16" y="42"/>
                        </a:lnTo>
                        <a:lnTo>
                          <a:pt x="20" y="30"/>
                        </a:lnTo>
                        <a:lnTo>
                          <a:pt x="20" y="16"/>
                        </a:lnTo>
                        <a:lnTo>
                          <a:pt x="18" y="0"/>
                        </a:lnTo>
                      </a:path>
                    </a:pathLst>
                  </a:custGeom>
                  <a:noFill/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eaLnBrk="1" hangingPunct="1"/>
                    <a:endParaRPr lang="fr-FR" sz="1800">
                      <a:latin typeface="Arial" pitchFamily="34" charset="0"/>
                    </a:endParaRPr>
                  </a:p>
                </p:txBody>
              </p:sp>
            </p:grpSp>
          </p:grpSp>
        </p:grpSp>
        <p:grpSp>
          <p:nvGrpSpPr>
            <p:cNvPr id="310384" name="Group 3184"/>
            <p:cNvGrpSpPr>
              <a:grpSpLocks/>
            </p:cNvGrpSpPr>
            <p:nvPr/>
          </p:nvGrpSpPr>
          <p:grpSpPr bwMode="auto">
            <a:xfrm>
              <a:off x="1200" y="3216"/>
              <a:ext cx="1442" cy="798"/>
              <a:chOff x="4231" y="1008"/>
              <a:chExt cx="1442" cy="798"/>
            </a:xfrm>
          </p:grpSpPr>
          <p:sp>
            <p:nvSpPr>
              <p:cNvPr id="310385" name="AutoShape 3185"/>
              <p:cNvSpPr>
                <a:spLocks noChangeAspect="1" noChangeArrowheads="1" noTextEdit="1"/>
              </p:cNvSpPr>
              <p:nvPr/>
            </p:nvSpPr>
            <p:spPr bwMode="auto">
              <a:xfrm>
                <a:off x="5296" y="1008"/>
                <a:ext cx="377" cy="48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10386" name="Freeform 3186"/>
              <p:cNvSpPr>
                <a:spLocks/>
              </p:cNvSpPr>
              <p:nvPr/>
            </p:nvSpPr>
            <p:spPr bwMode="auto">
              <a:xfrm>
                <a:off x="5502" y="1426"/>
                <a:ext cx="131" cy="53"/>
              </a:xfrm>
              <a:custGeom>
                <a:avLst/>
                <a:gdLst/>
                <a:ahLst/>
                <a:cxnLst>
                  <a:cxn ang="0">
                    <a:pos x="0" y="39"/>
                  </a:cxn>
                  <a:cxn ang="0">
                    <a:pos x="0" y="39"/>
                  </a:cxn>
                  <a:cxn ang="0">
                    <a:pos x="31" y="29"/>
                  </a:cxn>
                  <a:cxn ang="0">
                    <a:pos x="53" y="21"/>
                  </a:cxn>
                  <a:cxn ang="0">
                    <a:pos x="68" y="15"/>
                  </a:cxn>
                  <a:cxn ang="0">
                    <a:pos x="68" y="15"/>
                  </a:cxn>
                  <a:cxn ang="0">
                    <a:pos x="70" y="13"/>
                  </a:cxn>
                  <a:cxn ang="0">
                    <a:pos x="72" y="9"/>
                  </a:cxn>
                  <a:cxn ang="0">
                    <a:pos x="75" y="7"/>
                  </a:cxn>
                  <a:cxn ang="0">
                    <a:pos x="79" y="4"/>
                  </a:cxn>
                  <a:cxn ang="0">
                    <a:pos x="79" y="4"/>
                  </a:cxn>
                  <a:cxn ang="0">
                    <a:pos x="90" y="3"/>
                  </a:cxn>
                  <a:cxn ang="0">
                    <a:pos x="103" y="2"/>
                  </a:cxn>
                  <a:cxn ang="0">
                    <a:pos x="120" y="1"/>
                  </a:cxn>
                  <a:cxn ang="0">
                    <a:pos x="155" y="6"/>
                  </a:cxn>
                  <a:cxn ang="0">
                    <a:pos x="155" y="6"/>
                  </a:cxn>
                  <a:cxn ang="0">
                    <a:pos x="156" y="7"/>
                  </a:cxn>
                  <a:cxn ang="0">
                    <a:pos x="159" y="8"/>
                  </a:cxn>
                  <a:cxn ang="0">
                    <a:pos x="162" y="8"/>
                  </a:cxn>
                  <a:cxn ang="0">
                    <a:pos x="162" y="8"/>
                  </a:cxn>
                  <a:cxn ang="0">
                    <a:pos x="167" y="8"/>
                  </a:cxn>
                  <a:cxn ang="0">
                    <a:pos x="172" y="6"/>
                  </a:cxn>
                  <a:cxn ang="0">
                    <a:pos x="178" y="3"/>
                  </a:cxn>
                  <a:cxn ang="0">
                    <a:pos x="178" y="3"/>
                  </a:cxn>
                  <a:cxn ang="0">
                    <a:pos x="182" y="2"/>
                  </a:cxn>
                  <a:cxn ang="0">
                    <a:pos x="187" y="1"/>
                  </a:cxn>
                  <a:cxn ang="0">
                    <a:pos x="191" y="0"/>
                  </a:cxn>
                  <a:cxn ang="0">
                    <a:pos x="191" y="0"/>
                  </a:cxn>
                  <a:cxn ang="0">
                    <a:pos x="194" y="1"/>
                  </a:cxn>
                  <a:cxn ang="0">
                    <a:pos x="196" y="2"/>
                  </a:cxn>
                  <a:cxn ang="0">
                    <a:pos x="198" y="3"/>
                  </a:cxn>
                  <a:cxn ang="0">
                    <a:pos x="194" y="9"/>
                  </a:cxn>
                  <a:cxn ang="0">
                    <a:pos x="194" y="9"/>
                  </a:cxn>
                  <a:cxn ang="0">
                    <a:pos x="189" y="10"/>
                  </a:cxn>
                  <a:cxn ang="0">
                    <a:pos x="186" y="13"/>
                  </a:cxn>
                  <a:cxn ang="0">
                    <a:pos x="181" y="16"/>
                  </a:cxn>
                  <a:cxn ang="0">
                    <a:pos x="181" y="16"/>
                  </a:cxn>
                  <a:cxn ang="0">
                    <a:pos x="172" y="24"/>
                  </a:cxn>
                  <a:cxn ang="0">
                    <a:pos x="162" y="29"/>
                  </a:cxn>
                  <a:cxn ang="0">
                    <a:pos x="162" y="29"/>
                  </a:cxn>
                  <a:cxn ang="0">
                    <a:pos x="156" y="30"/>
                  </a:cxn>
                  <a:cxn ang="0">
                    <a:pos x="146" y="30"/>
                  </a:cxn>
                  <a:cxn ang="0">
                    <a:pos x="136" y="30"/>
                  </a:cxn>
                  <a:cxn ang="0">
                    <a:pos x="129" y="30"/>
                  </a:cxn>
                  <a:cxn ang="0">
                    <a:pos x="129" y="30"/>
                  </a:cxn>
                  <a:cxn ang="0">
                    <a:pos x="123" y="32"/>
                  </a:cxn>
                  <a:cxn ang="0">
                    <a:pos x="115" y="32"/>
                  </a:cxn>
                  <a:cxn ang="0">
                    <a:pos x="103" y="30"/>
                  </a:cxn>
                  <a:cxn ang="0">
                    <a:pos x="31" y="68"/>
                  </a:cxn>
                  <a:cxn ang="0">
                    <a:pos x="0" y="39"/>
                  </a:cxn>
                </a:cxnLst>
                <a:rect l="0" t="0" r="r" b="b"/>
                <a:pathLst>
                  <a:path w="198" h="68">
                    <a:moveTo>
                      <a:pt x="0" y="39"/>
                    </a:moveTo>
                    <a:lnTo>
                      <a:pt x="0" y="39"/>
                    </a:lnTo>
                    <a:lnTo>
                      <a:pt x="31" y="29"/>
                    </a:lnTo>
                    <a:lnTo>
                      <a:pt x="53" y="21"/>
                    </a:lnTo>
                    <a:lnTo>
                      <a:pt x="68" y="15"/>
                    </a:lnTo>
                    <a:lnTo>
                      <a:pt x="68" y="15"/>
                    </a:lnTo>
                    <a:lnTo>
                      <a:pt x="70" y="13"/>
                    </a:lnTo>
                    <a:lnTo>
                      <a:pt x="72" y="9"/>
                    </a:lnTo>
                    <a:lnTo>
                      <a:pt x="75" y="7"/>
                    </a:lnTo>
                    <a:lnTo>
                      <a:pt x="79" y="4"/>
                    </a:lnTo>
                    <a:lnTo>
                      <a:pt x="79" y="4"/>
                    </a:lnTo>
                    <a:lnTo>
                      <a:pt x="90" y="3"/>
                    </a:lnTo>
                    <a:lnTo>
                      <a:pt x="103" y="2"/>
                    </a:lnTo>
                    <a:lnTo>
                      <a:pt x="120" y="1"/>
                    </a:lnTo>
                    <a:lnTo>
                      <a:pt x="155" y="6"/>
                    </a:lnTo>
                    <a:lnTo>
                      <a:pt x="155" y="6"/>
                    </a:lnTo>
                    <a:lnTo>
                      <a:pt x="156" y="7"/>
                    </a:lnTo>
                    <a:lnTo>
                      <a:pt x="159" y="8"/>
                    </a:lnTo>
                    <a:lnTo>
                      <a:pt x="162" y="8"/>
                    </a:lnTo>
                    <a:lnTo>
                      <a:pt x="162" y="8"/>
                    </a:lnTo>
                    <a:lnTo>
                      <a:pt x="167" y="8"/>
                    </a:lnTo>
                    <a:lnTo>
                      <a:pt x="172" y="6"/>
                    </a:lnTo>
                    <a:lnTo>
                      <a:pt x="178" y="3"/>
                    </a:lnTo>
                    <a:lnTo>
                      <a:pt x="178" y="3"/>
                    </a:lnTo>
                    <a:lnTo>
                      <a:pt x="182" y="2"/>
                    </a:lnTo>
                    <a:lnTo>
                      <a:pt x="187" y="1"/>
                    </a:lnTo>
                    <a:lnTo>
                      <a:pt x="191" y="0"/>
                    </a:lnTo>
                    <a:lnTo>
                      <a:pt x="191" y="0"/>
                    </a:lnTo>
                    <a:lnTo>
                      <a:pt x="194" y="1"/>
                    </a:lnTo>
                    <a:lnTo>
                      <a:pt x="196" y="2"/>
                    </a:lnTo>
                    <a:lnTo>
                      <a:pt x="198" y="3"/>
                    </a:lnTo>
                    <a:lnTo>
                      <a:pt x="194" y="9"/>
                    </a:lnTo>
                    <a:lnTo>
                      <a:pt x="194" y="9"/>
                    </a:lnTo>
                    <a:lnTo>
                      <a:pt x="189" y="10"/>
                    </a:lnTo>
                    <a:lnTo>
                      <a:pt x="186" y="13"/>
                    </a:lnTo>
                    <a:lnTo>
                      <a:pt x="181" y="16"/>
                    </a:lnTo>
                    <a:lnTo>
                      <a:pt x="181" y="16"/>
                    </a:lnTo>
                    <a:lnTo>
                      <a:pt x="172" y="24"/>
                    </a:lnTo>
                    <a:lnTo>
                      <a:pt x="162" y="29"/>
                    </a:lnTo>
                    <a:lnTo>
                      <a:pt x="162" y="29"/>
                    </a:lnTo>
                    <a:lnTo>
                      <a:pt x="156" y="30"/>
                    </a:lnTo>
                    <a:lnTo>
                      <a:pt x="146" y="30"/>
                    </a:lnTo>
                    <a:lnTo>
                      <a:pt x="136" y="30"/>
                    </a:lnTo>
                    <a:lnTo>
                      <a:pt x="129" y="30"/>
                    </a:lnTo>
                    <a:lnTo>
                      <a:pt x="129" y="30"/>
                    </a:lnTo>
                    <a:lnTo>
                      <a:pt x="123" y="32"/>
                    </a:lnTo>
                    <a:lnTo>
                      <a:pt x="115" y="32"/>
                    </a:lnTo>
                    <a:lnTo>
                      <a:pt x="103" y="30"/>
                    </a:lnTo>
                    <a:lnTo>
                      <a:pt x="31" y="68"/>
                    </a:lnTo>
                    <a:lnTo>
                      <a:pt x="0" y="39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10387" name="Freeform 3187"/>
              <p:cNvSpPr>
                <a:spLocks/>
              </p:cNvSpPr>
              <p:nvPr/>
            </p:nvSpPr>
            <p:spPr bwMode="auto">
              <a:xfrm>
                <a:off x="5389" y="1098"/>
                <a:ext cx="54" cy="113"/>
              </a:xfrm>
              <a:custGeom>
                <a:avLst/>
                <a:gdLst/>
                <a:ahLst/>
                <a:cxnLst>
                  <a:cxn ang="0">
                    <a:pos x="75" y="1"/>
                  </a:cxn>
                  <a:cxn ang="0">
                    <a:pos x="75" y="1"/>
                  </a:cxn>
                  <a:cxn ang="0">
                    <a:pos x="72" y="1"/>
                  </a:cxn>
                  <a:cxn ang="0">
                    <a:pos x="67" y="0"/>
                  </a:cxn>
                  <a:cxn ang="0">
                    <a:pos x="61" y="1"/>
                  </a:cxn>
                  <a:cxn ang="0">
                    <a:pos x="55" y="2"/>
                  </a:cxn>
                  <a:cxn ang="0">
                    <a:pos x="49" y="6"/>
                  </a:cxn>
                  <a:cxn ang="0">
                    <a:pos x="42" y="11"/>
                  </a:cxn>
                  <a:cxn ang="0">
                    <a:pos x="38" y="18"/>
                  </a:cxn>
                  <a:cxn ang="0">
                    <a:pos x="38" y="18"/>
                  </a:cxn>
                  <a:cxn ang="0">
                    <a:pos x="29" y="32"/>
                  </a:cxn>
                  <a:cxn ang="0">
                    <a:pos x="23" y="45"/>
                  </a:cxn>
                  <a:cxn ang="0">
                    <a:pos x="19" y="53"/>
                  </a:cxn>
                  <a:cxn ang="0">
                    <a:pos x="15" y="59"/>
                  </a:cxn>
                  <a:cxn ang="0">
                    <a:pos x="15" y="59"/>
                  </a:cxn>
                  <a:cxn ang="0">
                    <a:pos x="21" y="54"/>
                  </a:cxn>
                  <a:cxn ang="0">
                    <a:pos x="26" y="50"/>
                  </a:cxn>
                  <a:cxn ang="0">
                    <a:pos x="31" y="44"/>
                  </a:cxn>
                  <a:cxn ang="0">
                    <a:pos x="31" y="44"/>
                  </a:cxn>
                  <a:cxn ang="0">
                    <a:pos x="28" y="52"/>
                  </a:cxn>
                  <a:cxn ang="0">
                    <a:pos x="25" y="61"/>
                  </a:cxn>
                  <a:cxn ang="0">
                    <a:pos x="19" y="71"/>
                  </a:cxn>
                  <a:cxn ang="0">
                    <a:pos x="19" y="71"/>
                  </a:cxn>
                  <a:cxn ang="0">
                    <a:pos x="14" y="77"/>
                  </a:cxn>
                  <a:cxn ang="0">
                    <a:pos x="10" y="84"/>
                  </a:cxn>
                  <a:cxn ang="0">
                    <a:pos x="5" y="99"/>
                  </a:cxn>
                  <a:cxn ang="0">
                    <a:pos x="1" y="116"/>
                  </a:cxn>
                  <a:cxn ang="0">
                    <a:pos x="0" y="123"/>
                  </a:cxn>
                  <a:cxn ang="0">
                    <a:pos x="0" y="128"/>
                  </a:cxn>
                  <a:cxn ang="0">
                    <a:pos x="0" y="128"/>
                  </a:cxn>
                  <a:cxn ang="0">
                    <a:pos x="2" y="147"/>
                  </a:cxn>
                  <a:cxn ang="0">
                    <a:pos x="65" y="128"/>
                  </a:cxn>
                  <a:cxn ang="0">
                    <a:pos x="65" y="128"/>
                  </a:cxn>
                  <a:cxn ang="0">
                    <a:pos x="66" y="123"/>
                  </a:cxn>
                  <a:cxn ang="0">
                    <a:pos x="68" y="112"/>
                  </a:cxn>
                  <a:cxn ang="0">
                    <a:pos x="70" y="106"/>
                  </a:cxn>
                  <a:cxn ang="0">
                    <a:pos x="70" y="100"/>
                  </a:cxn>
                  <a:cxn ang="0">
                    <a:pos x="70" y="95"/>
                  </a:cxn>
                  <a:cxn ang="0">
                    <a:pos x="67" y="91"/>
                  </a:cxn>
                  <a:cxn ang="0">
                    <a:pos x="67" y="91"/>
                  </a:cxn>
                  <a:cxn ang="0">
                    <a:pos x="65" y="85"/>
                  </a:cxn>
                  <a:cxn ang="0">
                    <a:pos x="64" y="78"/>
                  </a:cxn>
                  <a:cxn ang="0">
                    <a:pos x="64" y="70"/>
                  </a:cxn>
                  <a:cxn ang="0">
                    <a:pos x="64" y="63"/>
                  </a:cxn>
                  <a:cxn ang="0">
                    <a:pos x="66" y="54"/>
                  </a:cxn>
                  <a:cxn ang="0">
                    <a:pos x="67" y="46"/>
                  </a:cxn>
                  <a:cxn ang="0">
                    <a:pos x="71" y="40"/>
                  </a:cxn>
                  <a:cxn ang="0">
                    <a:pos x="73" y="37"/>
                  </a:cxn>
                  <a:cxn ang="0">
                    <a:pos x="73" y="37"/>
                  </a:cxn>
                  <a:cxn ang="0">
                    <a:pos x="78" y="31"/>
                  </a:cxn>
                  <a:cxn ang="0">
                    <a:pos x="80" y="25"/>
                  </a:cxn>
                  <a:cxn ang="0">
                    <a:pos x="81" y="19"/>
                  </a:cxn>
                  <a:cxn ang="0">
                    <a:pos x="80" y="13"/>
                  </a:cxn>
                  <a:cxn ang="0">
                    <a:pos x="78" y="5"/>
                  </a:cxn>
                  <a:cxn ang="0">
                    <a:pos x="75" y="1"/>
                  </a:cxn>
                  <a:cxn ang="0">
                    <a:pos x="75" y="1"/>
                  </a:cxn>
                </a:cxnLst>
                <a:rect l="0" t="0" r="r" b="b"/>
                <a:pathLst>
                  <a:path w="81" h="147">
                    <a:moveTo>
                      <a:pt x="75" y="1"/>
                    </a:moveTo>
                    <a:lnTo>
                      <a:pt x="75" y="1"/>
                    </a:lnTo>
                    <a:lnTo>
                      <a:pt x="72" y="1"/>
                    </a:lnTo>
                    <a:lnTo>
                      <a:pt x="67" y="0"/>
                    </a:lnTo>
                    <a:lnTo>
                      <a:pt x="61" y="1"/>
                    </a:lnTo>
                    <a:lnTo>
                      <a:pt x="55" y="2"/>
                    </a:lnTo>
                    <a:lnTo>
                      <a:pt x="49" y="6"/>
                    </a:lnTo>
                    <a:lnTo>
                      <a:pt x="42" y="11"/>
                    </a:lnTo>
                    <a:lnTo>
                      <a:pt x="38" y="18"/>
                    </a:lnTo>
                    <a:lnTo>
                      <a:pt x="38" y="18"/>
                    </a:lnTo>
                    <a:lnTo>
                      <a:pt x="29" y="32"/>
                    </a:lnTo>
                    <a:lnTo>
                      <a:pt x="23" y="45"/>
                    </a:lnTo>
                    <a:lnTo>
                      <a:pt x="19" y="53"/>
                    </a:lnTo>
                    <a:lnTo>
                      <a:pt x="15" y="59"/>
                    </a:lnTo>
                    <a:lnTo>
                      <a:pt x="15" y="59"/>
                    </a:lnTo>
                    <a:lnTo>
                      <a:pt x="21" y="54"/>
                    </a:lnTo>
                    <a:lnTo>
                      <a:pt x="26" y="50"/>
                    </a:lnTo>
                    <a:lnTo>
                      <a:pt x="31" y="44"/>
                    </a:lnTo>
                    <a:lnTo>
                      <a:pt x="31" y="44"/>
                    </a:lnTo>
                    <a:lnTo>
                      <a:pt x="28" y="52"/>
                    </a:lnTo>
                    <a:lnTo>
                      <a:pt x="25" y="61"/>
                    </a:lnTo>
                    <a:lnTo>
                      <a:pt x="19" y="71"/>
                    </a:lnTo>
                    <a:lnTo>
                      <a:pt x="19" y="71"/>
                    </a:lnTo>
                    <a:lnTo>
                      <a:pt x="14" y="77"/>
                    </a:lnTo>
                    <a:lnTo>
                      <a:pt x="10" y="84"/>
                    </a:lnTo>
                    <a:lnTo>
                      <a:pt x="5" y="99"/>
                    </a:lnTo>
                    <a:lnTo>
                      <a:pt x="1" y="116"/>
                    </a:lnTo>
                    <a:lnTo>
                      <a:pt x="0" y="123"/>
                    </a:lnTo>
                    <a:lnTo>
                      <a:pt x="0" y="128"/>
                    </a:lnTo>
                    <a:lnTo>
                      <a:pt x="0" y="128"/>
                    </a:lnTo>
                    <a:lnTo>
                      <a:pt x="2" y="147"/>
                    </a:lnTo>
                    <a:lnTo>
                      <a:pt x="65" y="128"/>
                    </a:lnTo>
                    <a:lnTo>
                      <a:pt x="65" y="128"/>
                    </a:lnTo>
                    <a:lnTo>
                      <a:pt x="66" y="123"/>
                    </a:lnTo>
                    <a:lnTo>
                      <a:pt x="68" y="112"/>
                    </a:lnTo>
                    <a:lnTo>
                      <a:pt x="70" y="106"/>
                    </a:lnTo>
                    <a:lnTo>
                      <a:pt x="70" y="100"/>
                    </a:lnTo>
                    <a:lnTo>
                      <a:pt x="70" y="95"/>
                    </a:lnTo>
                    <a:lnTo>
                      <a:pt x="67" y="91"/>
                    </a:lnTo>
                    <a:lnTo>
                      <a:pt x="67" y="91"/>
                    </a:lnTo>
                    <a:lnTo>
                      <a:pt x="65" y="85"/>
                    </a:lnTo>
                    <a:lnTo>
                      <a:pt x="64" y="78"/>
                    </a:lnTo>
                    <a:lnTo>
                      <a:pt x="64" y="70"/>
                    </a:lnTo>
                    <a:lnTo>
                      <a:pt x="64" y="63"/>
                    </a:lnTo>
                    <a:lnTo>
                      <a:pt x="66" y="54"/>
                    </a:lnTo>
                    <a:lnTo>
                      <a:pt x="67" y="46"/>
                    </a:lnTo>
                    <a:lnTo>
                      <a:pt x="71" y="40"/>
                    </a:lnTo>
                    <a:lnTo>
                      <a:pt x="73" y="37"/>
                    </a:lnTo>
                    <a:lnTo>
                      <a:pt x="73" y="37"/>
                    </a:lnTo>
                    <a:lnTo>
                      <a:pt x="78" y="31"/>
                    </a:lnTo>
                    <a:lnTo>
                      <a:pt x="80" y="25"/>
                    </a:lnTo>
                    <a:lnTo>
                      <a:pt x="81" y="19"/>
                    </a:lnTo>
                    <a:lnTo>
                      <a:pt x="80" y="13"/>
                    </a:lnTo>
                    <a:lnTo>
                      <a:pt x="78" y="5"/>
                    </a:lnTo>
                    <a:lnTo>
                      <a:pt x="75" y="1"/>
                    </a:lnTo>
                    <a:lnTo>
                      <a:pt x="75" y="1"/>
                    </a:lnTo>
                    <a:close/>
                  </a:path>
                </a:pathLst>
              </a:custGeom>
              <a:solidFill>
                <a:srgbClr val="B39D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10388" name="Freeform 3188"/>
              <p:cNvSpPr>
                <a:spLocks/>
              </p:cNvSpPr>
              <p:nvPr/>
            </p:nvSpPr>
            <p:spPr bwMode="auto">
              <a:xfrm>
                <a:off x="5333" y="1199"/>
                <a:ext cx="192" cy="289"/>
              </a:xfrm>
              <a:custGeom>
                <a:avLst/>
                <a:gdLst/>
                <a:ahLst/>
                <a:cxnLst>
                  <a:cxn ang="0">
                    <a:pos x="120" y="5"/>
                  </a:cxn>
                  <a:cxn ang="0">
                    <a:pos x="85" y="18"/>
                  </a:cxn>
                  <a:cxn ang="0">
                    <a:pos x="69" y="23"/>
                  </a:cxn>
                  <a:cxn ang="0">
                    <a:pos x="45" y="27"/>
                  </a:cxn>
                  <a:cxn ang="0">
                    <a:pos x="34" y="33"/>
                  </a:cxn>
                  <a:cxn ang="0">
                    <a:pos x="26" y="44"/>
                  </a:cxn>
                  <a:cxn ang="0">
                    <a:pos x="0" y="92"/>
                  </a:cxn>
                  <a:cxn ang="0">
                    <a:pos x="2" y="97"/>
                  </a:cxn>
                  <a:cxn ang="0">
                    <a:pos x="13" y="117"/>
                  </a:cxn>
                  <a:cxn ang="0">
                    <a:pos x="27" y="131"/>
                  </a:cxn>
                  <a:cxn ang="0">
                    <a:pos x="49" y="147"/>
                  </a:cxn>
                  <a:cxn ang="0">
                    <a:pos x="55" y="172"/>
                  </a:cxn>
                  <a:cxn ang="0">
                    <a:pos x="65" y="211"/>
                  </a:cxn>
                  <a:cxn ang="0">
                    <a:pos x="74" y="238"/>
                  </a:cxn>
                  <a:cxn ang="0">
                    <a:pos x="80" y="258"/>
                  </a:cxn>
                  <a:cxn ang="0">
                    <a:pos x="81" y="273"/>
                  </a:cxn>
                  <a:cxn ang="0">
                    <a:pos x="84" y="321"/>
                  </a:cxn>
                  <a:cxn ang="0">
                    <a:pos x="81" y="351"/>
                  </a:cxn>
                  <a:cxn ang="0">
                    <a:pos x="78" y="362"/>
                  </a:cxn>
                  <a:cxn ang="0">
                    <a:pos x="289" y="375"/>
                  </a:cxn>
                  <a:cxn ang="0">
                    <a:pos x="285" y="364"/>
                  </a:cxn>
                  <a:cxn ang="0">
                    <a:pos x="272" y="325"/>
                  </a:cxn>
                  <a:cxn ang="0">
                    <a:pos x="267" y="296"/>
                  </a:cxn>
                  <a:cxn ang="0">
                    <a:pos x="268" y="283"/>
                  </a:cxn>
                  <a:cxn ang="0">
                    <a:pos x="270" y="273"/>
                  </a:cxn>
                  <a:cxn ang="0">
                    <a:pos x="269" y="263"/>
                  </a:cxn>
                  <a:cxn ang="0">
                    <a:pos x="267" y="259"/>
                  </a:cxn>
                  <a:cxn ang="0">
                    <a:pos x="263" y="259"/>
                  </a:cxn>
                  <a:cxn ang="0">
                    <a:pos x="262" y="253"/>
                  </a:cxn>
                  <a:cxn ang="0">
                    <a:pos x="263" y="243"/>
                  </a:cxn>
                  <a:cxn ang="0">
                    <a:pos x="270" y="232"/>
                  </a:cxn>
                  <a:cxn ang="0">
                    <a:pos x="281" y="221"/>
                  </a:cxn>
                  <a:cxn ang="0">
                    <a:pos x="286" y="211"/>
                  </a:cxn>
                  <a:cxn ang="0">
                    <a:pos x="286" y="201"/>
                  </a:cxn>
                  <a:cxn ang="0">
                    <a:pos x="285" y="195"/>
                  </a:cxn>
                  <a:cxn ang="0">
                    <a:pos x="275" y="178"/>
                  </a:cxn>
                  <a:cxn ang="0">
                    <a:pos x="262" y="162"/>
                  </a:cxn>
                  <a:cxn ang="0">
                    <a:pos x="246" y="150"/>
                  </a:cxn>
                  <a:cxn ang="0">
                    <a:pos x="244" y="149"/>
                  </a:cxn>
                  <a:cxn ang="0">
                    <a:pos x="239" y="143"/>
                  </a:cxn>
                  <a:cxn ang="0">
                    <a:pos x="235" y="135"/>
                  </a:cxn>
                  <a:cxn ang="0">
                    <a:pos x="235" y="130"/>
                  </a:cxn>
                  <a:cxn ang="0">
                    <a:pos x="241" y="124"/>
                  </a:cxn>
                  <a:cxn ang="0">
                    <a:pos x="246" y="114"/>
                  </a:cxn>
                  <a:cxn ang="0">
                    <a:pos x="244" y="98"/>
                  </a:cxn>
                  <a:cxn ang="0">
                    <a:pos x="241" y="90"/>
                  </a:cxn>
                  <a:cxn ang="0">
                    <a:pos x="237" y="79"/>
                  </a:cxn>
                  <a:cxn ang="0">
                    <a:pos x="239" y="68"/>
                  </a:cxn>
                  <a:cxn ang="0">
                    <a:pos x="241" y="55"/>
                  </a:cxn>
                  <a:cxn ang="0">
                    <a:pos x="240" y="52"/>
                  </a:cxn>
                  <a:cxn ang="0">
                    <a:pos x="208" y="30"/>
                  </a:cxn>
                  <a:cxn ang="0">
                    <a:pos x="171" y="9"/>
                  </a:cxn>
                  <a:cxn ang="0">
                    <a:pos x="152" y="1"/>
                  </a:cxn>
                  <a:cxn ang="0">
                    <a:pos x="134" y="0"/>
                  </a:cxn>
                  <a:cxn ang="0">
                    <a:pos x="120" y="5"/>
                  </a:cxn>
                </a:cxnLst>
                <a:rect l="0" t="0" r="r" b="b"/>
                <a:pathLst>
                  <a:path w="289" h="375">
                    <a:moveTo>
                      <a:pt x="120" y="5"/>
                    </a:moveTo>
                    <a:lnTo>
                      <a:pt x="120" y="5"/>
                    </a:lnTo>
                    <a:lnTo>
                      <a:pt x="101" y="12"/>
                    </a:lnTo>
                    <a:lnTo>
                      <a:pt x="85" y="18"/>
                    </a:lnTo>
                    <a:lnTo>
                      <a:pt x="69" y="23"/>
                    </a:lnTo>
                    <a:lnTo>
                      <a:pt x="69" y="23"/>
                    </a:lnTo>
                    <a:lnTo>
                      <a:pt x="56" y="25"/>
                    </a:lnTo>
                    <a:lnTo>
                      <a:pt x="45" y="27"/>
                    </a:lnTo>
                    <a:lnTo>
                      <a:pt x="40" y="30"/>
                    </a:lnTo>
                    <a:lnTo>
                      <a:pt x="34" y="33"/>
                    </a:lnTo>
                    <a:lnTo>
                      <a:pt x="30" y="38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2" y="97"/>
                    </a:lnTo>
                    <a:lnTo>
                      <a:pt x="8" y="109"/>
                    </a:lnTo>
                    <a:lnTo>
                      <a:pt x="13" y="117"/>
                    </a:lnTo>
                    <a:lnTo>
                      <a:pt x="20" y="124"/>
                    </a:lnTo>
                    <a:lnTo>
                      <a:pt x="27" y="131"/>
                    </a:lnTo>
                    <a:lnTo>
                      <a:pt x="36" y="137"/>
                    </a:lnTo>
                    <a:lnTo>
                      <a:pt x="49" y="147"/>
                    </a:lnTo>
                    <a:lnTo>
                      <a:pt x="49" y="147"/>
                    </a:lnTo>
                    <a:lnTo>
                      <a:pt x="55" y="172"/>
                    </a:lnTo>
                    <a:lnTo>
                      <a:pt x="60" y="193"/>
                    </a:lnTo>
                    <a:lnTo>
                      <a:pt x="65" y="211"/>
                    </a:lnTo>
                    <a:lnTo>
                      <a:pt x="65" y="211"/>
                    </a:lnTo>
                    <a:lnTo>
                      <a:pt x="74" y="238"/>
                    </a:lnTo>
                    <a:lnTo>
                      <a:pt x="78" y="250"/>
                    </a:lnTo>
                    <a:lnTo>
                      <a:pt x="80" y="258"/>
                    </a:lnTo>
                    <a:lnTo>
                      <a:pt x="80" y="258"/>
                    </a:lnTo>
                    <a:lnTo>
                      <a:pt x="81" y="273"/>
                    </a:lnTo>
                    <a:lnTo>
                      <a:pt x="84" y="304"/>
                    </a:lnTo>
                    <a:lnTo>
                      <a:pt x="84" y="321"/>
                    </a:lnTo>
                    <a:lnTo>
                      <a:pt x="84" y="337"/>
                    </a:lnTo>
                    <a:lnTo>
                      <a:pt x="81" y="351"/>
                    </a:lnTo>
                    <a:lnTo>
                      <a:pt x="79" y="357"/>
                    </a:lnTo>
                    <a:lnTo>
                      <a:pt x="78" y="362"/>
                    </a:lnTo>
                    <a:lnTo>
                      <a:pt x="71" y="375"/>
                    </a:lnTo>
                    <a:lnTo>
                      <a:pt x="289" y="375"/>
                    </a:lnTo>
                    <a:lnTo>
                      <a:pt x="289" y="375"/>
                    </a:lnTo>
                    <a:lnTo>
                      <a:pt x="285" y="364"/>
                    </a:lnTo>
                    <a:lnTo>
                      <a:pt x="276" y="339"/>
                    </a:lnTo>
                    <a:lnTo>
                      <a:pt x="272" y="325"/>
                    </a:lnTo>
                    <a:lnTo>
                      <a:pt x="269" y="310"/>
                    </a:lnTo>
                    <a:lnTo>
                      <a:pt x="267" y="296"/>
                    </a:lnTo>
                    <a:lnTo>
                      <a:pt x="267" y="289"/>
                    </a:lnTo>
                    <a:lnTo>
                      <a:pt x="268" y="283"/>
                    </a:lnTo>
                    <a:lnTo>
                      <a:pt x="268" y="283"/>
                    </a:lnTo>
                    <a:lnTo>
                      <a:pt x="270" y="273"/>
                    </a:lnTo>
                    <a:lnTo>
                      <a:pt x="270" y="266"/>
                    </a:lnTo>
                    <a:lnTo>
                      <a:pt x="269" y="263"/>
                    </a:lnTo>
                    <a:lnTo>
                      <a:pt x="268" y="260"/>
                    </a:lnTo>
                    <a:lnTo>
                      <a:pt x="267" y="259"/>
                    </a:lnTo>
                    <a:lnTo>
                      <a:pt x="265" y="259"/>
                    </a:lnTo>
                    <a:lnTo>
                      <a:pt x="263" y="259"/>
                    </a:lnTo>
                    <a:lnTo>
                      <a:pt x="263" y="259"/>
                    </a:lnTo>
                    <a:lnTo>
                      <a:pt x="262" y="253"/>
                    </a:lnTo>
                    <a:lnTo>
                      <a:pt x="262" y="247"/>
                    </a:lnTo>
                    <a:lnTo>
                      <a:pt x="263" y="243"/>
                    </a:lnTo>
                    <a:lnTo>
                      <a:pt x="266" y="238"/>
                    </a:lnTo>
                    <a:lnTo>
                      <a:pt x="270" y="232"/>
                    </a:lnTo>
                    <a:lnTo>
                      <a:pt x="275" y="226"/>
                    </a:lnTo>
                    <a:lnTo>
                      <a:pt x="281" y="221"/>
                    </a:lnTo>
                    <a:lnTo>
                      <a:pt x="285" y="215"/>
                    </a:lnTo>
                    <a:lnTo>
                      <a:pt x="286" y="211"/>
                    </a:lnTo>
                    <a:lnTo>
                      <a:pt x="287" y="207"/>
                    </a:lnTo>
                    <a:lnTo>
                      <a:pt x="286" y="201"/>
                    </a:lnTo>
                    <a:lnTo>
                      <a:pt x="285" y="195"/>
                    </a:lnTo>
                    <a:lnTo>
                      <a:pt x="285" y="195"/>
                    </a:lnTo>
                    <a:lnTo>
                      <a:pt x="281" y="186"/>
                    </a:lnTo>
                    <a:lnTo>
                      <a:pt x="275" y="178"/>
                    </a:lnTo>
                    <a:lnTo>
                      <a:pt x="269" y="169"/>
                    </a:lnTo>
                    <a:lnTo>
                      <a:pt x="262" y="162"/>
                    </a:lnTo>
                    <a:lnTo>
                      <a:pt x="252" y="153"/>
                    </a:lnTo>
                    <a:lnTo>
                      <a:pt x="246" y="150"/>
                    </a:lnTo>
                    <a:lnTo>
                      <a:pt x="246" y="150"/>
                    </a:lnTo>
                    <a:lnTo>
                      <a:pt x="244" y="149"/>
                    </a:lnTo>
                    <a:lnTo>
                      <a:pt x="240" y="146"/>
                    </a:lnTo>
                    <a:lnTo>
                      <a:pt x="239" y="143"/>
                    </a:lnTo>
                    <a:lnTo>
                      <a:pt x="236" y="140"/>
                    </a:lnTo>
                    <a:lnTo>
                      <a:pt x="235" y="135"/>
                    </a:lnTo>
                    <a:lnTo>
                      <a:pt x="235" y="130"/>
                    </a:lnTo>
                    <a:lnTo>
                      <a:pt x="235" y="130"/>
                    </a:lnTo>
                    <a:lnTo>
                      <a:pt x="239" y="128"/>
                    </a:lnTo>
                    <a:lnTo>
                      <a:pt x="241" y="124"/>
                    </a:lnTo>
                    <a:lnTo>
                      <a:pt x="243" y="120"/>
                    </a:lnTo>
                    <a:lnTo>
                      <a:pt x="246" y="114"/>
                    </a:lnTo>
                    <a:lnTo>
                      <a:pt x="247" y="107"/>
                    </a:lnTo>
                    <a:lnTo>
                      <a:pt x="244" y="98"/>
                    </a:lnTo>
                    <a:lnTo>
                      <a:pt x="241" y="90"/>
                    </a:lnTo>
                    <a:lnTo>
                      <a:pt x="241" y="90"/>
                    </a:lnTo>
                    <a:lnTo>
                      <a:pt x="237" y="84"/>
                    </a:lnTo>
                    <a:lnTo>
                      <a:pt x="237" y="79"/>
                    </a:lnTo>
                    <a:lnTo>
                      <a:pt x="237" y="74"/>
                    </a:lnTo>
                    <a:lnTo>
                      <a:pt x="239" y="68"/>
                    </a:lnTo>
                    <a:lnTo>
                      <a:pt x="241" y="58"/>
                    </a:lnTo>
                    <a:lnTo>
                      <a:pt x="241" y="55"/>
                    </a:lnTo>
                    <a:lnTo>
                      <a:pt x="240" y="52"/>
                    </a:lnTo>
                    <a:lnTo>
                      <a:pt x="240" y="52"/>
                    </a:lnTo>
                    <a:lnTo>
                      <a:pt x="223" y="39"/>
                    </a:lnTo>
                    <a:lnTo>
                      <a:pt x="208" y="30"/>
                    </a:lnTo>
                    <a:lnTo>
                      <a:pt x="190" y="18"/>
                    </a:lnTo>
                    <a:lnTo>
                      <a:pt x="171" y="9"/>
                    </a:lnTo>
                    <a:lnTo>
                      <a:pt x="162" y="5"/>
                    </a:lnTo>
                    <a:lnTo>
                      <a:pt x="152" y="1"/>
                    </a:lnTo>
                    <a:lnTo>
                      <a:pt x="144" y="0"/>
                    </a:lnTo>
                    <a:lnTo>
                      <a:pt x="134" y="0"/>
                    </a:lnTo>
                    <a:lnTo>
                      <a:pt x="127" y="1"/>
                    </a:lnTo>
                    <a:lnTo>
                      <a:pt x="120" y="5"/>
                    </a:lnTo>
                    <a:lnTo>
                      <a:pt x="120" y="5"/>
                    </a:lnTo>
                    <a:close/>
                  </a:path>
                </a:pathLst>
              </a:custGeom>
              <a:solidFill>
                <a:srgbClr val="FFFF99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10389" name="Freeform 3189"/>
              <p:cNvSpPr>
                <a:spLocks/>
              </p:cNvSpPr>
              <p:nvPr/>
            </p:nvSpPr>
            <p:spPr bwMode="auto">
              <a:xfrm>
                <a:off x="5417" y="1105"/>
                <a:ext cx="124" cy="138"/>
              </a:xfrm>
              <a:custGeom>
                <a:avLst/>
                <a:gdLst/>
                <a:ahLst/>
                <a:cxnLst>
                  <a:cxn ang="0">
                    <a:pos x="5" y="125"/>
                  </a:cxn>
                  <a:cxn ang="0">
                    <a:pos x="17" y="110"/>
                  </a:cxn>
                  <a:cxn ang="0">
                    <a:pos x="21" y="102"/>
                  </a:cxn>
                  <a:cxn ang="0">
                    <a:pos x="43" y="60"/>
                  </a:cxn>
                  <a:cxn ang="0">
                    <a:pos x="46" y="48"/>
                  </a:cxn>
                  <a:cxn ang="0">
                    <a:pos x="47" y="30"/>
                  </a:cxn>
                  <a:cxn ang="0">
                    <a:pos x="52" y="18"/>
                  </a:cxn>
                  <a:cxn ang="0">
                    <a:pos x="56" y="15"/>
                  </a:cxn>
                  <a:cxn ang="0">
                    <a:pos x="62" y="15"/>
                  </a:cxn>
                  <a:cxn ang="0">
                    <a:pos x="68" y="17"/>
                  </a:cxn>
                  <a:cxn ang="0">
                    <a:pos x="74" y="23"/>
                  </a:cxn>
                  <a:cxn ang="0">
                    <a:pos x="76" y="30"/>
                  </a:cxn>
                  <a:cxn ang="0">
                    <a:pos x="76" y="32"/>
                  </a:cxn>
                  <a:cxn ang="0">
                    <a:pos x="76" y="35"/>
                  </a:cxn>
                  <a:cxn ang="0">
                    <a:pos x="77" y="37"/>
                  </a:cxn>
                  <a:cxn ang="0">
                    <a:pos x="84" y="38"/>
                  </a:cxn>
                  <a:cxn ang="0">
                    <a:pos x="87" y="37"/>
                  </a:cxn>
                  <a:cxn ang="0">
                    <a:pos x="102" y="28"/>
                  </a:cxn>
                  <a:cxn ang="0">
                    <a:pos x="123" y="19"/>
                  </a:cxn>
                  <a:cxn ang="0">
                    <a:pos x="129" y="18"/>
                  </a:cxn>
                  <a:cxn ang="0">
                    <a:pos x="141" y="12"/>
                  </a:cxn>
                  <a:cxn ang="0">
                    <a:pos x="146" y="6"/>
                  </a:cxn>
                  <a:cxn ang="0">
                    <a:pos x="156" y="0"/>
                  </a:cxn>
                  <a:cxn ang="0">
                    <a:pos x="166" y="3"/>
                  </a:cxn>
                  <a:cxn ang="0">
                    <a:pos x="175" y="10"/>
                  </a:cxn>
                  <a:cxn ang="0">
                    <a:pos x="182" y="15"/>
                  </a:cxn>
                  <a:cxn ang="0">
                    <a:pos x="187" y="18"/>
                  </a:cxn>
                  <a:cxn ang="0">
                    <a:pos x="187" y="31"/>
                  </a:cxn>
                  <a:cxn ang="0">
                    <a:pos x="184" y="47"/>
                  </a:cxn>
                  <a:cxn ang="0">
                    <a:pos x="182" y="52"/>
                  </a:cxn>
                  <a:cxn ang="0">
                    <a:pos x="167" y="74"/>
                  </a:cxn>
                  <a:cxn ang="0">
                    <a:pos x="166" y="84"/>
                  </a:cxn>
                  <a:cxn ang="0">
                    <a:pos x="165" y="97"/>
                  </a:cxn>
                  <a:cxn ang="0">
                    <a:pos x="165" y="100"/>
                  </a:cxn>
                  <a:cxn ang="0">
                    <a:pos x="160" y="103"/>
                  </a:cxn>
                  <a:cxn ang="0">
                    <a:pos x="154" y="102"/>
                  </a:cxn>
                  <a:cxn ang="0">
                    <a:pos x="150" y="112"/>
                  </a:cxn>
                  <a:cxn ang="0">
                    <a:pos x="142" y="113"/>
                  </a:cxn>
                  <a:cxn ang="0">
                    <a:pos x="142" y="121"/>
                  </a:cxn>
                  <a:cxn ang="0">
                    <a:pos x="140" y="123"/>
                  </a:cxn>
                  <a:cxn ang="0">
                    <a:pos x="131" y="128"/>
                  </a:cxn>
                  <a:cxn ang="0">
                    <a:pos x="128" y="134"/>
                  </a:cxn>
                  <a:cxn ang="0">
                    <a:pos x="123" y="142"/>
                  </a:cxn>
                  <a:cxn ang="0">
                    <a:pos x="118" y="142"/>
                  </a:cxn>
                  <a:cxn ang="0">
                    <a:pos x="107" y="139"/>
                  </a:cxn>
                  <a:cxn ang="0">
                    <a:pos x="95" y="128"/>
                  </a:cxn>
                  <a:cxn ang="0">
                    <a:pos x="92" y="136"/>
                  </a:cxn>
                  <a:cxn ang="0">
                    <a:pos x="90" y="145"/>
                  </a:cxn>
                  <a:cxn ang="0">
                    <a:pos x="89" y="152"/>
                  </a:cxn>
                  <a:cxn ang="0">
                    <a:pos x="94" y="159"/>
                  </a:cxn>
                  <a:cxn ang="0">
                    <a:pos x="98" y="167"/>
                  </a:cxn>
                  <a:cxn ang="0">
                    <a:pos x="98" y="169"/>
                  </a:cxn>
                  <a:cxn ang="0">
                    <a:pos x="92" y="174"/>
                  </a:cxn>
                  <a:cxn ang="0">
                    <a:pos x="81" y="178"/>
                  </a:cxn>
                  <a:cxn ang="0">
                    <a:pos x="64" y="178"/>
                  </a:cxn>
                  <a:cxn ang="0">
                    <a:pos x="53" y="175"/>
                  </a:cxn>
                  <a:cxn ang="0">
                    <a:pos x="30" y="164"/>
                  </a:cxn>
                  <a:cxn ang="0">
                    <a:pos x="11" y="147"/>
                  </a:cxn>
                  <a:cxn ang="0">
                    <a:pos x="1" y="133"/>
                  </a:cxn>
                  <a:cxn ang="0">
                    <a:pos x="0" y="127"/>
                  </a:cxn>
                  <a:cxn ang="0">
                    <a:pos x="5" y="125"/>
                  </a:cxn>
                </a:cxnLst>
                <a:rect l="0" t="0" r="r" b="b"/>
                <a:pathLst>
                  <a:path w="188" h="179">
                    <a:moveTo>
                      <a:pt x="5" y="125"/>
                    </a:moveTo>
                    <a:lnTo>
                      <a:pt x="5" y="125"/>
                    </a:lnTo>
                    <a:lnTo>
                      <a:pt x="11" y="117"/>
                    </a:lnTo>
                    <a:lnTo>
                      <a:pt x="17" y="110"/>
                    </a:lnTo>
                    <a:lnTo>
                      <a:pt x="21" y="102"/>
                    </a:lnTo>
                    <a:lnTo>
                      <a:pt x="21" y="102"/>
                    </a:lnTo>
                    <a:lnTo>
                      <a:pt x="43" y="60"/>
                    </a:lnTo>
                    <a:lnTo>
                      <a:pt x="43" y="60"/>
                    </a:lnTo>
                    <a:lnTo>
                      <a:pt x="46" y="48"/>
                    </a:lnTo>
                    <a:lnTo>
                      <a:pt x="46" y="48"/>
                    </a:lnTo>
                    <a:lnTo>
                      <a:pt x="46" y="43"/>
                    </a:lnTo>
                    <a:lnTo>
                      <a:pt x="47" y="30"/>
                    </a:lnTo>
                    <a:lnTo>
                      <a:pt x="49" y="24"/>
                    </a:lnTo>
                    <a:lnTo>
                      <a:pt x="52" y="18"/>
                    </a:lnTo>
                    <a:lnTo>
                      <a:pt x="53" y="16"/>
                    </a:lnTo>
                    <a:lnTo>
                      <a:pt x="56" y="15"/>
                    </a:lnTo>
                    <a:lnTo>
                      <a:pt x="59" y="15"/>
                    </a:lnTo>
                    <a:lnTo>
                      <a:pt x="62" y="15"/>
                    </a:lnTo>
                    <a:lnTo>
                      <a:pt x="62" y="15"/>
                    </a:lnTo>
                    <a:lnTo>
                      <a:pt x="68" y="17"/>
                    </a:lnTo>
                    <a:lnTo>
                      <a:pt x="71" y="19"/>
                    </a:lnTo>
                    <a:lnTo>
                      <a:pt x="74" y="23"/>
                    </a:lnTo>
                    <a:lnTo>
                      <a:pt x="76" y="25"/>
                    </a:lnTo>
                    <a:lnTo>
                      <a:pt x="76" y="30"/>
                    </a:lnTo>
                    <a:lnTo>
                      <a:pt x="76" y="32"/>
                    </a:lnTo>
                    <a:lnTo>
                      <a:pt x="76" y="32"/>
                    </a:lnTo>
                    <a:lnTo>
                      <a:pt x="76" y="34"/>
                    </a:lnTo>
                    <a:lnTo>
                      <a:pt x="76" y="35"/>
                    </a:lnTo>
                    <a:lnTo>
                      <a:pt x="77" y="37"/>
                    </a:lnTo>
                    <a:lnTo>
                      <a:pt x="77" y="37"/>
                    </a:lnTo>
                    <a:lnTo>
                      <a:pt x="82" y="38"/>
                    </a:lnTo>
                    <a:lnTo>
                      <a:pt x="84" y="38"/>
                    </a:lnTo>
                    <a:lnTo>
                      <a:pt x="87" y="37"/>
                    </a:lnTo>
                    <a:lnTo>
                      <a:pt x="87" y="37"/>
                    </a:lnTo>
                    <a:lnTo>
                      <a:pt x="92" y="34"/>
                    </a:lnTo>
                    <a:lnTo>
                      <a:pt x="102" y="28"/>
                    </a:lnTo>
                    <a:lnTo>
                      <a:pt x="114" y="23"/>
                    </a:lnTo>
                    <a:lnTo>
                      <a:pt x="123" y="19"/>
                    </a:lnTo>
                    <a:lnTo>
                      <a:pt x="123" y="19"/>
                    </a:lnTo>
                    <a:lnTo>
                      <a:pt x="129" y="18"/>
                    </a:lnTo>
                    <a:lnTo>
                      <a:pt x="136" y="16"/>
                    </a:lnTo>
                    <a:lnTo>
                      <a:pt x="141" y="12"/>
                    </a:lnTo>
                    <a:lnTo>
                      <a:pt x="146" y="6"/>
                    </a:lnTo>
                    <a:lnTo>
                      <a:pt x="146" y="6"/>
                    </a:lnTo>
                    <a:lnTo>
                      <a:pt x="152" y="3"/>
                    </a:lnTo>
                    <a:lnTo>
                      <a:pt x="156" y="0"/>
                    </a:lnTo>
                    <a:lnTo>
                      <a:pt x="161" y="0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75" y="10"/>
                    </a:lnTo>
                    <a:lnTo>
                      <a:pt x="182" y="15"/>
                    </a:lnTo>
                    <a:lnTo>
                      <a:pt x="182" y="15"/>
                    </a:lnTo>
                    <a:lnTo>
                      <a:pt x="185" y="16"/>
                    </a:lnTo>
                    <a:lnTo>
                      <a:pt x="187" y="18"/>
                    </a:lnTo>
                    <a:lnTo>
                      <a:pt x="188" y="23"/>
                    </a:lnTo>
                    <a:lnTo>
                      <a:pt x="187" y="31"/>
                    </a:lnTo>
                    <a:lnTo>
                      <a:pt x="187" y="31"/>
                    </a:lnTo>
                    <a:lnTo>
                      <a:pt x="184" y="47"/>
                    </a:lnTo>
                    <a:lnTo>
                      <a:pt x="182" y="52"/>
                    </a:lnTo>
                    <a:lnTo>
                      <a:pt x="182" y="52"/>
                    </a:lnTo>
                    <a:lnTo>
                      <a:pt x="176" y="62"/>
                    </a:lnTo>
                    <a:lnTo>
                      <a:pt x="167" y="74"/>
                    </a:lnTo>
                    <a:lnTo>
                      <a:pt x="167" y="74"/>
                    </a:lnTo>
                    <a:lnTo>
                      <a:pt x="166" y="84"/>
                    </a:lnTo>
                    <a:lnTo>
                      <a:pt x="165" y="91"/>
                    </a:lnTo>
                    <a:lnTo>
                      <a:pt x="165" y="97"/>
                    </a:lnTo>
                    <a:lnTo>
                      <a:pt x="165" y="97"/>
                    </a:lnTo>
                    <a:lnTo>
                      <a:pt x="165" y="100"/>
                    </a:lnTo>
                    <a:lnTo>
                      <a:pt x="162" y="102"/>
                    </a:lnTo>
                    <a:lnTo>
                      <a:pt x="160" y="103"/>
                    </a:lnTo>
                    <a:lnTo>
                      <a:pt x="154" y="102"/>
                    </a:lnTo>
                    <a:lnTo>
                      <a:pt x="154" y="102"/>
                    </a:lnTo>
                    <a:lnTo>
                      <a:pt x="150" y="112"/>
                    </a:lnTo>
                    <a:lnTo>
                      <a:pt x="150" y="112"/>
                    </a:lnTo>
                    <a:lnTo>
                      <a:pt x="142" y="113"/>
                    </a:lnTo>
                    <a:lnTo>
                      <a:pt x="142" y="113"/>
                    </a:lnTo>
                    <a:lnTo>
                      <a:pt x="142" y="116"/>
                    </a:lnTo>
                    <a:lnTo>
                      <a:pt x="142" y="121"/>
                    </a:lnTo>
                    <a:lnTo>
                      <a:pt x="140" y="123"/>
                    </a:lnTo>
                    <a:lnTo>
                      <a:pt x="140" y="123"/>
                    </a:lnTo>
                    <a:lnTo>
                      <a:pt x="135" y="126"/>
                    </a:lnTo>
                    <a:lnTo>
                      <a:pt x="131" y="128"/>
                    </a:lnTo>
                    <a:lnTo>
                      <a:pt x="131" y="128"/>
                    </a:lnTo>
                    <a:lnTo>
                      <a:pt x="128" y="134"/>
                    </a:lnTo>
                    <a:lnTo>
                      <a:pt x="126" y="139"/>
                    </a:lnTo>
                    <a:lnTo>
                      <a:pt x="123" y="142"/>
                    </a:lnTo>
                    <a:lnTo>
                      <a:pt x="123" y="142"/>
                    </a:lnTo>
                    <a:lnTo>
                      <a:pt x="118" y="142"/>
                    </a:lnTo>
                    <a:lnTo>
                      <a:pt x="113" y="142"/>
                    </a:lnTo>
                    <a:lnTo>
                      <a:pt x="107" y="139"/>
                    </a:lnTo>
                    <a:lnTo>
                      <a:pt x="102" y="135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2" y="136"/>
                    </a:lnTo>
                    <a:lnTo>
                      <a:pt x="92" y="136"/>
                    </a:lnTo>
                    <a:lnTo>
                      <a:pt x="90" y="145"/>
                    </a:lnTo>
                    <a:lnTo>
                      <a:pt x="89" y="149"/>
                    </a:lnTo>
                    <a:lnTo>
                      <a:pt x="89" y="152"/>
                    </a:lnTo>
                    <a:lnTo>
                      <a:pt x="89" y="152"/>
                    </a:lnTo>
                    <a:lnTo>
                      <a:pt x="94" y="159"/>
                    </a:lnTo>
                    <a:lnTo>
                      <a:pt x="97" y="164"/>
                    </a:lnTo>
                    <a:lnTo>
                      <a:pt x="98" y="167"/>
                    </a:lnTo>
                    <a:lnTo>
                      <a:pt x="98" y="167"/>
                    </a:lnTo>
                    <a:lnTo>
                      <a:pt x="98" y="169"/>
                    </a:lnTo>
                    <a:lnTo>
                      <a:pt x="96" y="172"/>
                    </a:lnTo>
                    <a:lnTo>
                      <a:pt x="92" y="174"/>
                    </a:lnTo>
                    <a:lnTo>
                      <a:pt x="88" y="177"/>
                    </a:lnTo>
                    <a:lnTo>
                      <a:pt x="81" y="178"/>
                    </a:lnTo>
                    <a:lnTo>
                      <a:pt x="74" y="179"/>
                    </a:lnTo>
                    <a:lnTo>
                      <a:pt x="64" y="178"/>
                    </a:lnTo>
                    <a:lnTo>
                      <a:pt x="53" y="175"/>
                    </a:lnTo>
                    <a:lnTo>
                      <a:pt x="53" y="175"/>
                    </a:lnTo>
                    <a:lnTo>
                      <a:pt x="42" y="171"/>
                    </a:lnTo>
                    <a:lnTo>
                      <a:pt x="30" y="164"/>
                    </a:lnTo>
                    <a:lnTo>
                      <a:pt x="20" y="155"/>
                    </a:lnTo>
                    <a:lnTo>
                      <a:pt x="11" y="147"/>
                    </a:lnTo>
                    <a:lnTo>
                      <a:pt x="5" y="140"/>
                    </a:lnTo>
                    <a:lnTo>
                      <a:pt x="1" y="133"/>
                    </a:lnTo>
                    <a:lnTo>
                      <a:pt x="0" y="129"/>
                    </a:lnTo>
                    <a:lnTo>
                      <a:pt x="0" y="127"/>
                    </a:lnTo>
                    <a:lnTo>
                      <a:pt x="3" y="126"/>
                    </a:lnTo>
                    <a:lnTo>
                      <a:pt x="5" y="125"/>
                    </a:lnTo>
                    <a:lnTo>
                      <a:pt x="5" y="125"/>
                    </a:lnTo>
                    <a:close/>
                  </a:path>
                </a:pathLst>
              </a:custGeom>
              <a:solidFill>
                <a:srgbClr val="D2D0D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10390" name="Freeform 3190"/>
              <p:cNvSpPr>
                <a:spLocks/>
              </p:cNvSpPr>
              <p:nvPr/>
            </p:nvSpPr>
            <p:spPr bwMode="auto">
              <a:xfrm>
                <a:off x="5436" y="1050"/>
                <a:ext cx="114" cy="128"/>
              </a:xfrm>
              <a:custGeom>
                <a:avLst/>
                <a:gdLst/>
                <a:ahLst/>
                <a:cxnLst>
                  <a:cxn ang="0">
                    <a:pos x="154" y="61"/>
                  </a:cxn>
                  <a:cxn ang="0">
                    <a:pos x="161" y="64"/>
                  </a:cxn>
                  <a:cxn ang="0">
                    <a:pos x="168" y="75"/>
                  </a:cxn>
                  <a:cxn ang="0">
                    <a:pos x="172" y="93"/>
                  </a:cxn>
                  <a:cxn ang="0">
                    <a:pos x="172" y="106"/>
                  </a:cxn>
                  <a:cxn ang="0">
                    <a:pos x="168" y="167"/>
                  </a:cxn>
                  <a:cxn ang="0">
                    <a:pos x="165" y="152"/>
                  </a:cxn>
                  <a:cxn ang="0">
                    <a:pos x="163" y="132"/>
                  </a:cxn>
                  <a:cxn ang="0">
                    <a:pos x="164" y="126"/>
                  </a:cxn>
                  <a:cxn ang="0">
                    <a:pos x="165" y="108"/>
                  </a:cxn>
                  <a:cxn ang="0">
                    <a:pos x="164" y="101"/>
                  </a:cxn>
                  <a:cxn ang="0">
                    <a:pos x="161" y="117"/>
                  </a:cxn>
                  <a:cxn ang="0">
                    <a:pos x="157" y="126"/>
                  </a:cxn>
                  <a:cxn ang="0">
                    <a:pos x="155" y="136"/>
                  </a:cxn>
                  <a:cxn ang="0">
                    <a:pos x="156" y="161"/>
                  </a:cxn>
                  <a:cxn ang="0">
                    <a:pos x="154" y="154"/>
                  </a:cxn>
                  <a:cxn ang="0">
                    <a:pos x="151" y="140"/>
                  </a:cxn>
                  <a:cxn ang="0">
                    <a:pos x="155" y="109"/>
                  </a:cxn>
                  <a:cxn ang="0">
                    <a:pos x="157" y="93"/>
                  </a:cxn>
                  <a:cxn ang="0">
                    <a:pos x="154" y="88"/>
                  </a:cxn>
                  <a:cxn ang="0">
                    <a:pos x="145" y="82"/>
                  </a:cxn>
                  <a:cxn ang="0">
                    <a:pos x="141" y="78"/>
                  </a:cxn>
                  <a:cxn ang="0">
                    <a:pos x="131" y="74"/>
                  </a:cxn>
                  <a:cxn ang="0">
                    <a:pos x="125" y="75"/>
                  </a:cxn>
                  <a:cxn ang="0">
                    <a:pos x="119" y="78"/>
                  </a:cxn>
                  <a:cxn ang="0">
                    <a:pos x="111" y="87"/>
                  </a:cxn>
                  <a:cxn ang="0">
                    <a:pos x="104" y="90"/>
                  </a:cxn>
                  <a:cxn ang="0">
                    <a:pos x="75" y="100"/>
                  </a:cxn>
                  <a:cxn ang="0">
                    <a:pos x="55" y="113"/>
                  </a:cxn>
                  <a:cxn ang="0">
                    <a:pos x="51" y="111"/>
                  </a:cxn>
                  <a:cxn ang="0">
                    <a:pos x="44" y="107"/>
                  </a:cxn>
                  <a:cxn ang="0">
                    <a:pos x="45" y="104"/>
                  </a:cxn>
                  <a:cxn ang="0">
                    <a:pos x="42" y="95"/>
                  </a:cxn>
                  <a:cxn ang="0">
                    <a:pos x="38" y="89"/>
                  </a:cxn>
                  <a:cxn ang="0">
                    <a:pos x="32" y="87"/>
                  </a:cxn>
                  <a:cxn ang="0">
                    <a:pos x="27" y="88"/>
                  </a:cxn>
                  <a:cxn ang="0">
                    <a:pos x="22" y="93"/>
                  </a:cxn>
                  <a:cxn ang="0">
                    <a:pos x="17" y="104"/>
                  </a:cxn>
                  <a:cxn ang="0">
                    <a:pos x="17" y="123"/>
                  </a:cxn>
                  <a:cxn ang="0">
                    <a:pos x="9" y="141"/>
                  </a:cxn>
                  <a:cxn ang="0">
                    <a:pos x="8" y="142"/>
                  </a:cxn>
                  <a:cxn ang="0">
                    <a:pos x="6" y="140"/>
                  </a:cxn>
                  <a:cxn ang="0">
                    <a:pos x="0" y="122"/>
                  </a:cxn>
                  <a:cxn ang="0">
                    <a:pos x="0" y="93"/>
                  </a:cxn>
                  <a:cxn ang="0">
                    <a:pos x="3" y="59"/>
                  </a:cxn>
                  <a:cxn ang="0">
                    <a:pos x="6" y="51"/>
                  </a:cxn>
                  <a:cxn ang="0">
                    <a:pos x="19" y="31"/>
                  </a:cxn>
                  <a:cxn ang="0">
                    <a:pos x="26" y="22"/>
                  </a:cxn>
                  <a:cxn ang="0">
                    <a:pos x="44" y="10"/>
                  </a:cxn>
                  <a:cxn ang="0">
                    <a:pos x="62" y="3"/>
                  </a:cxn>
                  <a:cxn ang="0">
                    <a:pos x="87" y="2"/>
                  </a:cxn>
                  <a:cxn ang="0">
                    <a:pos x="101" y="4"/>
                  </a:cxn>
                  <a:cxn ang="0">
                    <a:pos x="118" y="13"/>
                  </a:cxn>
                  <a:cxn ang="0">
                    <a:pos x="137" y="29"/>
                  </a:cxn>
                  <a:cxn ang="0">
                    <a:pos x="149" y="43"/>
                  </a:cxn>
                  <a:cxn ang="0">
                    <a:pos x="152" y="55"/>
                  </a:cxn>
                  <a:cxn ang="0">
                    <a:pos x="154" y="61"/>
                  </a:cxn>
                </a:cxnLst>
                <a:rect l="0" t="0" r="r" b="b"/>
                <a:pathLst>
                  <a:path w="172" h="167">
                    <a:moveTo>
                      <a:pt x="154" y="61"/>
                    </a:moveTo>
                    <a:lnTo>
                      <a:pt x="154" y="61"/>
                    </a:lnTo>
                    <a:lnTo>
                      <a:pt x="157" y="62"/>
                    </a:lnTo>
                    <a:lnTo>
                      <a:pt x="161" y="64"/>
                    </a:lnTo>
                    <a:lnTo>
                      <a:pt x="164" y="69"/>
                    </a:lnTo>
                    <a:lnTo>
                      <a:pt x="168" y="75"/>
                    </a:lnTo>
                    <a:lnTo>
                      <a:pt x="171" y="83"/>
                    </a:lnTo>
                    <a:lnTo>
                      <a:pt x="172" y="93"/>
                    </a:lnTo>
                    <a:lnTo>
                      <a:pt x="172" y="106"/>
                    </a:lnTo>
                    <a:lnTo>
                      <a:pt x="172" y="106"/>
                    </a:lnTo>
                    <a:lnTo>
                      <a:pt x="169" y="148"/>
                    </a:lnTo>
                    <a:lnTo>
                      <a:pt x="168" y="167"/>
                    </a:lnTo>
                    <a:lnTo>
                      <a:pt x="168" y="167"/>
                    </a:lnTo>
                    <a:lnTo>
                      <a:pt x="165" y="152"/>
                    </a:lnTo>
                    <a:lnTo>
                      <a:pt x="163" y="139"/>
                    </a:lnTo>
                    <a:lnTo>
                      <a:pt x="163" y="132"/>
                    </a:lnTo>
                    <a:lnTo>
                      <a:pt x="164" y="126"/>
                    </a:lnTo>
                    <a:lnTo>
                      <a:pt x="164" y="126"/>
                    </a:lnTo>
                    <a:lnTo>
                      <a:pt x="165" y="115"/>
                    </a:lnTo>
                    <a:lnTo>
                      <a:pt x="165" y="108"/>
                    </a:lnTo>
                    <a:lnTo>
                      <a:pt x="164" y="101"/>
                    </a:lnTo>
                    <a:lnTo>
                      <a:pt x="164" y="101"/>
                    </a:lnTo>
                    <a:lnTo>
                      <a:pt x="163" y="109"/>
                    </a:lnTo>
                    <a:lnTo>
                      <a:pt x="161" y="117"/>
                    </a:lnTo>
                    <a:lnTo>
                      <a:pt x="157" y="126"/>
                    </a:lnTo>
                    <a:lnTo>
                      <a:pt x="157" y="126"/>
                    </a:lnTo>
                    <a:lnTo>
                      <a:pt x="156" y="130"/>
                    </a:lnTo>
                    <a:lnTo>
                      <a:pt x="155" y="136"/>
                    </a:lnTo>
                    <a:lnTo>
                      <a:pt x="155" y="148"/>
                    </a:lnTo>
                    <a:lnTo>
                      <a:pt x="156" y="161"/>
                    </a:lnTo>
                    <a:lnTo>
                      <a:pt x="156" y="161"/>
                    </a:lnTo>
                    <a:lnTo>
                      <a:pt x="154" y="154"/>
                    </a:lnTo>
                    <a:lnTo>
                      <a:pt x="151" y="147"/>
                    </a:lnTo>
                    <a:lnTo>
                      <a:pt x="151" y="140"/>
                    </a:lnTo>
                    <a:lnTo>
                      <a:pt x="151" y="140"/>
                    </a:lnTo>
                    <a:lnTo>
                      <a:pt x="155" y="109"/>
                    </a:lnTo>
                    <a:lnTo>
                      <a:pt x="155" y="109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4" y="88"/>
                    </a:lnTo>
                    <a:lnTo>
                      <a:pt x="149" y="84"/>
                    </a:lnTo>
                    <a:lnTo>
                      <a:pt x="145" y="82"/>
                    </a:lnTo>
                    <a:lnTo>
                      <a:pt x="145" y="82"/>
                    </a:lnTo>
                    <a:lnTo>
                      <a:pt x="141" y="78"/>
                    </a:lnTo>
                    <a:lnTo>
                      <a:pt x="136" y="75"/>
                    </a:lnTo>
                    <a:lnTo>
                      <a:pt x="131" y="74"/>
                    </a:lnTo>
                    <a:lnTo>
                      <a:pt x="128" y="74"/>
                    </a:lnTo>
                    <a:lnTo>
                      <a:pt x="125" y="75"/>
                    </a:lnTo>
                    <a:lnTo>
                      <a:pt x="125" y="75"/>
                    </a:lnTo>
                    <a:lnTo>
                      <a:pt x="119" y="78"/>
                    </a:lnTo>
                    <a:lnTo>
                      <a:pt x="114" y="83"/>
                    </a:lnTo>
                    <a:lnTo>
                      <a:pt x="111" y="87"/>
                    </a:lnTo>
                    <a:lnTo>
                      <a:pt x="104" y="90"/>
                    </a:lnTo>
                    <a:lnTo>
                      <a:pt x="104" y="90"/>
                    </a:lnTo>
                    <a:lnTo>
                      <a:pt x="86" y="95"/>
                    </a:lnTo>
                    <a:lnTo>
                      <a:pt x="75" y="100"/>
                    </a:lnTo>
                    <a:lnTo>
                      <a:pt x="64" y="107"/>
                    </a:lnTo>
                    <a:lnTo>
                      <a:pt x="55" y="113"/>
                    </a:lnTo>
                    <a:lnTo>
                      <a:pt x="55" y="113"/>
                    </a:lnTo>
                    <a:lnTo>
                      <a:pt x="51" y="111"/>
                    </a:lnTo>
                    <a:lnTo>
                      <a:pt x="46" y="109"/>
                    </a:lnTo>
                    <a:lnTo>
                      <a:pt x="44" y="107"/>
                    </a:lnTo>
                    <a:lnTo>
                      <a:pt x="44" y="107"/>
                    </a:lnTo>
                    <a:lnTo>
                      <a:pt x="45" y="104"/>
                    </a:lnTo>
                    <a:lnTo>
                      <a:pt x="44" y="98"/>
                    </a:lnTo>
                    <a:lnTo>
                      <a:pt x="42" y="95"/>
                    </a:lnTo>
                    <a:lnTo>
                      <a:pt x="41" y="93"/>
                    </a:lnTo>
                    <a:lnTo>
                      <a:pt x="38" y="89"/>
                    </a:lnTo>
                    <a:lnTo>
                      <a:pt x="32" y="87"/>
                    </a:lnTo>
                    <a:lnTo>
                      <a:pt x="32" y="87"/>
                    </a:lnTo>
                    <a:lnTo>
                      <a:pt x="29" y="87"/>
                    </a:lnTo>
                    <a:lnTo>
                      <a:pt x="27" y="88"/>
                    </a:lnTo>
                    <a:lnTo>
                      <a:pt x="25" y="89"/>
                    </a:lnTo>
                    <a:lnTo>
                      <a:pt x="22" y="93"/>
                    </a:lnTo>
                    <a:lnTo>
                      <a:pt x="20" y="97"/>
                    </a:lnTo>
                    <a:lnTo>
                      <a:pt x="17" y="104"/>
                    </a:lnTo>
                    <a:lnTo>
                      <a:pt x="17" y="113"/>
                    </a:lnTo>
                    <a:lnTo>
                      <a:pt x="17" y="123"/>
                    </a:lnTo>
                    <a:lnTo>
                      <a:pt x="17" y="123"/>
                    </a:lnTo>
                    <a:lnTo>
                      <a:pt x="9" y="141"/>
                    </a:lnTo>
                    <a:lnTo>
                      <a:pt x="9" y="141"/>
                    </a:lnTo>
                    <a:lnTo>
                      <a:pt x="8" y="142"/>
                    </a:lnTo>
                    <a:lnTo>
                      <a:pt x="8" y="142"/>
                    </a:lnTo>
                    <a:lnTo>
                      <a:pt x="6" y="140"/>
                    </a:lnTo>
                    <a:lnTo>
                      <a:pt x="2" y="133"/>
                    </a:lnTo>
                    <a:lnTo>
                      <a:pt x="0" y="122"/>
                    </a:lnTo>
                    <a:lnTo>
                      <a:pt x="0" y="122"/>
                    </a:lnTo>
                    <a:lnTo>
                      <a:pt x="0" y="93"/>
                    </a:lnTo>
                    <a:lnTo>
                      <a:pt x="2" y="69"/>
                    </a:lnTo>
                    <a:lnTo>
                      <a:pt x="3" y="59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13" y="41"/>
                    </a:lnTo>
                    <a:lnTo>
                      <a:pt x="19" y="31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36" y="13"/>
                    </a:lnTo>
                    <a:lnTo>
                      <a:pt x="44" y="10"/>
                    </a:lnTo>
                    <a:lnTo>
                      <a:pt x="52" y="5"/>
                    </a:lnTo>
                    <a:lnTo>
                      <a:pt x="62" y="3"/>
                    </a:lnTo>
                    <a:lnTo>
                      <a:pt x="74" y="0"/>
                    </a:lnTo>
                    <a:lnTo>
                      <a:pt x="87" y="2"/>
                    </a:lnTo>
                    <a:lnTo>
                      <a:pt x="101" y="4"/>
                    </a:lnTo>
                    <a:lnTo>
                      <a:pt x="101" y="4"/>
                    </a:lnTo>
                    <a:lnTo>
                      <a:pt x="110" y="9"/>
                    </a:lnTo>
                    <a:lnTo>
                      <a:pt x="118" y="13"/>
                    </a:lnTo>
                    <a:lnTo>
                      <a:pt x="128" y="20"/>
                    </a:lnTo>
                    <a:lnTo>
                      <a:pt x="137" y="29"/>
                    </a:lnTo>
                    <a:lnTo>
                      <a:pt x="145" y="38"/>
                    </a:lnTo>
                    <a:lnTo>
                      <a:pt x="149" y="43"/>
                    </a:lnTo>
                    <a:lnTo>
                      <a:pt x="151" y="49"/>
                    </a:lnTo>
                    <a:lnTo>
                      <a:pt x="152" y="55"/>
                    </a:lnTo>
                    <a:lnTo>
                      <a:pt x="154" y="61"/>
                    </a:lnTo>
                    <a:lnTo>
                      <a:pt x="154" y="61"/>
                    </a:lnTo>
                    <a:close/>
                  </a:path>
                </a:pathLst>
              </a:custGeom>
              <a:solidFill>
                <a:srgbClr val="B39D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10391" name="Freeform 3191"/>
              <p:cNvSpPr>
                <a:spLocks/>
              </p:cNvSpPr>
              <p:nvPr/>
            </p:nvSpPr>
            <p:spPr bwMode="auto">
              <a:xfrm>
                <a:off x="5515" y="1415"/>
                <a:ext cx="128" cy="16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" y="0"/>
                  </a:cxn>
                  <a:cxn ang="0">
                    <a:pos x="0" y="9"/>
                  </a:cxn>
                  <a:cxn ang="0">
                    <a:pos x="0" y="15"/>
                  </a:cxn>
                  <a:cxn ang="0">
                    <a:pos x="0" y="18"/>
                  </a:cxn>
                  <a:cxn ang="0">
                    <a:pos x="1" y="21"/>
                  </a:cxn>
                  <a:cxn ang="0">
                    <a:pos x="191" y="21"/>
                  </a:cxn>
                  <a:cxn ang="0">
                    <a:pos x="191" y="21"/>
                  </a:cxn>
                  <a:cxn ang="0">
                    <a:pos x="193" y="12"/>
                  </a:cxn>
                  <a:cxn ang="0">
                    <a:pos x="193" y="5"/>
                  </a:cxn>
                  <a:cxn ang="0">
                    <a:pos x="192" y="3"/>
                  </a:cxn>
                  <a:cxn ang="0">
                    <a:pos x="191" y="0"/>
                  </a:cxn>
                  <a:cxn ang="0">
                    <a:pos x="1" y="0"/>
                  </a:cxn>
                </a:cxnLst>
                <a:rect l="0" t="0" r="r" b="b"/>
                <a:pathLst>
                  <a:path w="193" h="21">
                    <a:moveTo>
                      <a:pt x="1" y="0"/>
                    </a:moveTo>
                    <a:lnTo>
                      <a:pt x="1" y="0"/>
                    </a:lnTo>
                    <a:lnTo>
                      <a:pt x="0" y="9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1" y="21"/>
                    </a:lnTo>
                    <a:lnTo>
                      <a:pt x="191" y="21"/>
                    </a:lnTo>
                    <a:lnTo>
                      <a:pt x="191" y="21"/>
                    </a:lnTo>
                    <a:lnTo>
                      <a:pt x="193" y="12"/>
                    </a:lnTo>
                    <a:lnTo>
                      <a:pt x="193" y="5"/>
                    </a:lnTo>
                    <a:lnTo>
                      <a:pt x="192" y="3"/>
                    </a:lnTo>
                    <a:lnTo>
                      <a:pt x="19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68E8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10392" name="Freeform 3192"/>
              <p:cNvSpPr>
                <a:spLocks/>
              </p:cNvSpPr>
              <p:nvPr/>
            </p:nvSpPr>
            <p:spPr bwMode="auto">
              <a:xfrm>
                <a:off x="5323" y="1266"/>
                <a:ext cx="257" cy="193"/>
              </a:xfrm>
              <a:custGeom>
                <a:avLst/>
                <a:gdLst/>
                <a:ahLst/>
                <a:cxnLst>
                  <a:cxn ang="0">
                    <a:pos x="28" y="1"/>
                  </a:cxn>
                  <a:cxn ang="0">
                    <a:pos x="13" y="82"/>
                  </a:cxn>
                  <a:cxn ang="0">
                    <a:pos x="3" y="147"/>
                  </a:cxn>
                  <a:cxn ang="0">
                    <a:pos x="0" y="193"/>
                  </a:cxn>
                  <a:cxn ang="0">
                    <a:pos x="2" y="206"/>
                  </a:cxn>
                  <a:cxn ang="0">
                    <a:pos x="8" y="232"/>
                  </a:cxn>
                  <a:cxn ang="0">
                    <a:pos x="12" y="244"/>
                  </a:cxn>
                  <a:cxn ang="0">
                    <a:pos x="19" y="247"/>
                  </a:cxn>
                  <a:cxn ang="0">
                    <a:pos x="35" y="250"/>
                  </a:cxn>
                  <a:cxn ang="0">
                    <a:pos x="48" y="250"/>
                  </a:cxn>
                  <a:cxn ang="0">
                    <a:pos x="96" y="249"/>
                  </a:cxn>
                  <a:cxn ang="0">
                    <a:pos x="125" y="244"/>
                  </a:cxn>
                  <a:cxn ang="0">
                    <a:pos x="202" y="224"/>
                  </a:cxn>
                  <a:cxn ang="0">
                    <a:pos x="250" y="211"/>
                  </a:cxn>
                  <a:cxn ang="0">
                    <a:pos x="277" y="206"/>
                  </a:cxn>
                  <a:cxn ang="0">
                    <a:pos x="288" y="202"/>
                  </a:cxn>
                  <a:cxn ang="0">
                    <a:pos x="297" y="198"/>
                  </a:cxn>
                  <a:cxn ang="0">
                    <a:pos x="313" y="192"/>
                  </a:cxn>
                  <a:cxn ang="0">
                    <a:pos x="333" y="184"/>
                  </a:cxn>
                  <a:cxn ang="0">
                    <a:pos x="352" y="190"/>
                  </a:cxn>
                  <a:cxn ang="0">
                    <a:pos x="360" y="190"/>
                  </a:cxn>
                  <a:cxn ang="0">
                    <a:pos x="342" y="175"/>
                  </a:cxn>
                  <a:cxn ang="0">
                    <a:pos x="347" y="171"/>
                  </a:cxn>
                  <a:cxn ang="0">
                    <a:pos x="361" y="179"/>
                  </a:cxn>
                  <a:cxn ang="0">
                    <a:pos x="372" y="185"/>
                  </a:cxn>
                  <a:cxn ang="0">
                    <a:pos x="382" y="184"/>
                  </a:cxn>
                  <a:cxn ang="0">
                    <a:pos x="388" y="183"/>
                  </a:cxn>
                  <a:cxn ang="0">
                    <a:pos x="382" y="171"/>
                  </a:cxn>
                  <a:cxn ang="0">
                    <a:pos x="378" y="165"/>
                  </a:cxn>
                  <a:cxn ang="0">
                    <a:pos x="356" y="147"/>
                  </a:cxn>
                  <a:cxn ang="0">
                    <a:pos x="355" y="146"/>
                  </a:cxn>
                  <a:cxn ang="0">
                    <a:pos x="351" y="147"/>
                  </a:cxn>
                  <a:cxn ang="0">
                    <a:pos x="330" y="147"/>
                  </a:cxn>
                  <a:cxn ang="0">
                    <a:pos x="315" y="147"/>
                  </a:cxn>
                  <a:cxn ang="0">
                    <a:pos x="303" y="150"/>
                  </a:cxn>
                  <a:cxn ang="0">
                    <a:pos x="297" y="152"/>
                  </a:cxn>
                  <a:cxn ang="0">
                    <a:pos x="254" y="176"/>
                  </a:cxn>
                  <a:cxn ang="0">
                    <a:pos x="121" y="176"/>
                  </a:cxn>
                  <a:cxn ang="0">
                    <a:pos x="102" y="177"/>
                  </a:cxn>
                  <a:cxn ang="0">
                    <a:pos x="75" y="179"/>
                  </a:cxn>
                  <a:cxn ang="0">
                    <a:pos x="69" y="180"/>
                  </a:cxn>
                  <a:cxn ang="0">
                    <a:pos x="74" y="143"/>
                  </a:cxn>
                  <a:cxn ang="0">
                    <a:pos x="76" y="131"/>
                  </a:cxn>
                  <a:cxn ang="0">
                    <a:pos x="96" y="41"/>
                  </a:cxn>
                  <a:cxn ang="0">
                    <a:pos x="96" y="40"/>
                  </a:cxn>
                  <a:cxn ang="0">
                    <a:pos x="89" y="30"/>
                  </a:cxn>
                  <a:cxn ang="0">
                    <a:pos x="69" y="14"/>
                  </a:cxn>
                  <a:cxn ang="0">
                    <a:pos x="45" y="1"/>
                  </a:cxn>
                  <a:cxn ang="0">
                    <a:pos x="36" y="0"/>
                  </a:cxn>
                  <a:cxn ang="0">
                    <a:pos x="28" y="1"/>
                  </a:cxn>
                </a:cxnLst>
                <a:rect l="0" t="0" r="r" b="b"/>
                <a:pathLst>
                  <a:path w="388" h="250">
                    <a:moveTo>
                      <a:pt x="28" y="1"/>
                    </a:moveTo>
                    <a:lnTo>
                      <a:pt x="28" y="1"/>
                    </a:lnTo>
                    <a:lnTo>
                      <a:pt x="23" y="26"/>
                    </a:lnTo>
                    <a:lnTo>
                      <a:pt x="13" y="82"/>
                    </a:lnTo>
                    <a:lnTo>
                      <a:pt x="8" y="115"/>
                    </a:lnTo>
                    <a:lnTo>
                      <a:pt x="3" y="147"/>
                    </a:lnTo>
                    <a:lnTo>
                      <a:pt x="0" y="173"/>
                    </a:lnTo>
                    <a:lnTo>
                      <a:pt x="0" y="193"/>
                    </a:lnTo>
                    <a:lnTo>
                      <a:pt x="0" y="193"/>
                    </a:lnTo>
                    <a:lnTo>
                      <a:pt x="2" y="206"/>
                    </a:lnTo>
                    <a:lnTo>
                      <a:pt x="3" y="217"/>
                    </a:lnTo>
                    <a:lnTo>
                      <a:pt x="8" y="232"/>
                    </a:lnTo>
                    <a:lnTo>
                      <a:pt x="10" y="242"/>
                    </a:lnTo>
                    <a:lnTo>
                      <a:pt x="12" y="244"/>
                    </a:lnTo>
                    <a:lnTo>
                      <a:pt x="12" y="244"/>
                    </a:lnTo>
                    <a:lnTo>
                      <a:pt x="19" y="247"/>
                    </a:lnTo>
                    <a:lnTo>
                      <a:pt x="26" y="249"/>
                    </a:lnTo>
                    <a:lnTo>
                      <a:pt x="35" y="250"/>
                    </a:lnTo>
                    <a:lnTo>
                      <a:pt x="35" y="250"/>
                    </a:lnTo>
                    <a:lnTo>
                      <a:pt x="48" y="250"/>
                    </a:lnTo>
                    <a:lnTo>
                      <a:pt x="69" y="250"/>
                    </a:lnTo>
                    <a:lnTo>
                      <a:pt x="96" y="249"/>
                    </a:lnTo>
                    <a:lnTo>
                      <a:pt x="110" y="248"/>
                    </a:lnTo>
                    <a:lnTo>
                      <a:pt x="125" y="244"/>
                    </a:lnTo>
                    <a:lnTo>
                      <a:pt x="125" y="244"/>
                    </a:lnTo>
                    <a:lnTo>
                      <a:pt x="202" y="224"/>
                    </a:lnTo>
                    <a:lnTo>
                      <a:pt x="250" y="211"/>
                    </a:lnTo>
                    <a:lnTo>
                      <a:pt x="250" y="211"/>
                    </a:lnTo>
                    <a:lnTo>
                      <a:pt x="264" y="209"/>
                    </a:lnTo>
                    <a:lnTo>
                      <a:pt x="277" y="206"/>
                    </a:lnTo>
                    <a:lnTo>
                      <a:pt x="288" y="202"/>
                    </a:lnTo>
                    <a:lnTo>
                      <a:pt x="288" y="202"/>
                    </a:lnTo>
                    <a:lnTo>
                      <a:pt x="297" y="198"/>
                    </a:lnTo>
                    <a:lnTo>
                      <a:pt x="297" y="198"/>
                    </a:lnTo>
                    <a:lnTo>
                      <a:pt x="308" y="195"/>
                    </a:lnTo>
                    <a:lnTo>
                      <a:pt x="313" y="192"/>
                    </a:lnTo>
                    <a:lnTo>
                      <a:pt x="316" y="188"/>
                    </a:lnTo>
                    <a:lnTo>
                      <a:pt x="333" y="184"/>
                    </a:lnTo>
                    <a:lnTo>
                      <a:pt x="352" y="190"/>
                    </a:lnTo>
                    <a:lnTo>
                      <a:pt x="352" y="190"/>
                    </a:lnTo>
                    <a:lnTo>
                      <a:pt x="355" y="190"/>
                    </a:lnTo>
                    <a:lnTo>
                      <a:pt x="360" y="190"/>
                    </a:lnTo>
                    <a:lnTo>
                      <a:pt x="365" y="186"/>
                    </a:lnTo>
                    <a:lnTo>
                      <a:pt x="342" y="175"/>
                    </a:lnTo>
                    <a:lnTo>
                      <a:pt x="347" y="171"/>
                    </a:lnTo>
                    <a:lnTo>
                      <a:pt x="347" y="171"/>
                    </a:lnTo>
                    <a:lnTo>
                      <a:pt x="352" y="173"/>
                    </a:lnTo>
                    <a:lnTo>
                      <a:pt x="361" y="179"/>
                    </a:lnTo>
                    <a:lnTo>
                      <a:pt x="366" y="183"/>
                    </a:lnTo>
                    <a:lnTo>
                      <a:pt x="372" y="185"/>
                    </a:lnTo>
                    <a:lnTo>
                      <a:pt x="378" y="185"/>
                    </a:lnTo>
                    <a:lnTo>
                      <a:pt x="382" y="184"/>
                    </a:lnTo>
                    <a:lnTo>
                      <a:pt x="388" y="183"/>
                    </a:lnTo>
                    <a:lnTo>
                      <a:pt x="388" y="183"/>
                    </a:lnTo>
                    <a:lnTo>
                      <a:pt x="386" y="178"/>
                    </a:lnTo>
                    <a:lnTo>
                      <a:pt x="382" y="171"/>
                    </a:lnTo>
                    <a:lnTo>
                      <a:pt x="382" y="171"/>
                    </a:lnTo>
                    <a:lnTo>
                      <a:pt x="378" y="165"/>
                    </a:lnTo>
                    <a:lnTo>
                      <a:pt x="368" y="158"/>
                    </a:lnTo>
                    <a:lnTo>
                      <a:pt x="356" y="147"/>
                    </a:lnTo>
                    <a:lnTo>
                      <a:pt x="356" y="147"/>
                    </a:lnTo>
                    <a:lnTo>
                      <a:pt x="355" y="146"/>
                    </a:lnTo>
                    <a:lnTo>
                      <a:pt x="351" y="147"/>
                    </a:lnTo>
                    <a:lnTo>
                      <a:pt x="351" y="147"/>
                    </a:lnTo>
                    <a:lnTo>
                      <a:pt x="342" y="147"/>
                    </a:lnTo>
                    <a:lnTo>
                      <a:pt x="330" y="147"/>
                    </a:lnTo>
                    <a:lnTo>
                      <a:pt x="315" y="147"/>
                    </a:lnTo>
                    <a:lnTo>
                      <a:pt x="315" y="147"/>
                    </a:lnTo>
                    <a:lnTo>
                      <a:pt x="309" y="147"/>
                    </a:lnTo>
                    <a:lnTo>
                      <a:pt x="303" y="150"/>
                    </a:lnTo>
                    <a:lnTo>
                      <a:pt x="297" y="152"/>
                    </a:lnTo>
                    <a:lnTo>
                      <a:pt x="297" y="152"/>
                    </a:lnTo>
                    <a:lnTo>
                      <a:pt x="272" y="166"/>
                    </a:lnTo>
                    <a:lnTo>
                      <a:pt x="254" y="176"/>
                    </a:lnTo>
                    <a:lnTo>
                      <a:pt x="254" y="176"/>
                    </a:lnTo>
                    <a:lnTo>
                      <a:pt x="121" y="176"/>
                    </a:lnTo>
                    <a:lnTo>
                      <a:pt x="121" y="176"/>
                    </a:lnTo>
                    <a:lnTo>
                      <a:pt x="102" y="177"/>
                    </a:lnTo>
                    <a:lnTo>
                      <a:pt x="86" y="177"/>
                    </a:lnTo>
                    <a:lnTo>
                      <a:pt x="75" y="179"/>
                    </a:lnTo>
                    <a:lnTo>
                      <a:pt x="69" y="180"/>
                    </a:lnTo>
                    <a:lnTo>
                      <a:pt x="69" y="180"/>
                    </a:lnTo>
                    <a:lnTo>
                      <a:pt x="71" y="159"/>
                    </a:lnTo>
                    <a:lnTo>
                      <a:pt x="74" y="143"/>
                    </a:lnTo>
                    <a:lnTo>
                      <a:pt x="76" y="131"/>
                    </a:lnTo>
                    <a:lnTo>
                      <a:pt x="76" y="131"/>
                    </a:lnTo>
                    <a:lnTo>
                      <a:pt x="87" y="86"/>
                    </a:lnTo>
                    <a:lnTo>
                      <a:pt x="96" y="41"/>
                    </a:lnTo>
                    <a:lnTo>
                      <a:pt x="96" y="41"/>
                    </a:lnTo>
                    <a:lnTo>
                      <a:pt x="96" y="40"/>
                    </a:lnTo>
                    <a:lnTo>
                      <a:pt x="95" y="37"/>
                    </a:lnTo>
                    <a:lnTo>
                      <a:pt x="89" y="30"/>
                    </a:lnTo>
                    <a:lnTo>
                      <a:pt x="80" y="22"/>
                    </a:lnTo>
                    <a:lnTo>
                      <a:pt x="69" y="14"/>
                    </a:lnTo>
                    <a:lnTo>
                      <a:pt x="57" y="7"/>
                    </a:lnTo>
                    <a:lnTo>
                      <a:pt x="45" y="1"/>
                    </a:lnTo>
                    <a:lnTo>
                      <a:pt x="41" y="0"/>
                    </a:lnTo>
                    <a:lnTo>
                      <a:pt x="36" y="0"/>
                    </a:lnTo>
                    <a:lnTo>
                      <a:pt x="31" y="0"/>
                    </a:lnTo>
                    <a:lnTo>
                      <a:pt x="28" y="1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D2D0D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10393" name="Freeform 3193"/>
              <p:cNvSpPr>
                <a:spLocks/>
              </p:cNvSpPr>
              <p:nvPr/>
            </p:nvSpPr>
            <p:spPr bwMode="auto">
              <a:xfrm>
                <a:off x="5472" y="1217"/>
                <a:ext cx="61" cy="266"/>
              </a:xfrm>
              <a:custGeom>
                <a:avLst/>
                <a:gdLst/>
                <a:ahLst/>
                <a:cxnLst>
                  <a:cxn ang="0">
                    <a:pos x="60" y="214"/>
                  </a:cxn>
                  <a:cxn ang="0">
                    <a:pos x="60" y="214"/>
                  </a:cxn>
                  <a:cxn ang="0">
                    <a:pos x="67" y="209"/>
                  </a:cxn>
                  <a:cxn ang="0">
                    <a:pos x="73" y="204"/>
                  </a:cxn>
                  <a:cxn ang="0">
                    <a:pos x="79" y="197"/>
                  </a:cxn>
                  <a:cxn ang="0">
                    <a:pos x="86" y="188"/>
                  </a:cxn>
                  <a:cxn ang="0">
                    <a:pos x="91" y="179"/>
                  </a:cxn>
                  <a:cxn ang="0">
                    <a:pos x="92" y="174"/>
                  </a:cxn>
                  <a:cxn ang="0">
                    <a:pos x="93" y="169"/>
                  </a:cxn>
                  <a:cxn ang="0">
                    <a:pos x="93" y="164"/>
                  </a:cxn>
                  <a:cxn ang="0">
                    <a:pos x="92" y="158"/>
                  </a:cxn>
                  <a:cxn ang="0">
                    <a:pos x="92" y="158"/>
                  </a:cxn>
                  <a:cxn ang="0">
                    <a:pos x="86" y="139"/>
                  </a:cxn>
                  <a:cxn ang="0">
                    <a:pos x="78" y="122"/>
                  </a:cxn>
                  <a:cxn ang="0">
                    <a:pos x="71" y="105"/>
                  </a:cxn>
                  <a:cxn ang="0">
                    <a:pos x="71" y="105"/>
                  </a:cxn>
                  <a:cxn ang="0">
                    <a:pos x="71" y="99"/>
                  </a:cxn>
                  <a:cxn ang="0">
                    <a:pos x="71" y="84"/>
                  </a:cxn>
                  <a:cxn ang="0">
                    <a:pos x="70" y="75"/>
                  </a:cxn>
                  <a:cxn ang="0">
                    <a:pos x="67" y="65"/>
                  </a:cxn>
                  <a:cxn ang="0">
                    <a:pos x="64" y="55"/>
                  </a:cxn>
                  <a:cxn ang="0">
                    <a:pos x="59" y="47"/>
                  </a:cxn>
                  <a:cxn ang="0">
                    <a:pos x="59" y="47"/>
                  </a:cxn>
                  <a:cxn ang="0">
                    <a:pos x="51" y="38"/>
                  </a:cxn>
                  <a:cxn ang="0">
                    <a:pos x="43" y="31"/>
                  </a:cxn>
                  <a:cxn ang="0">
                    <a:pos x="31" y="22"/>
                  </a:cxn>
                  <a:cxn ang="0">
                    <a:pos x="31" y="22"/>
                  </a:cxn>
                  <a:cxn ang="0">
                    <a:pos x="20" y="14"/>
                  </a:cxn>
                  <a:cxn ang="0">
                    <a:pos x="0" y="0"/>
                  </a:cxn>
                  <a:cxn ang="0">
                    <a:pos x="0" y="345"/>
                  </a:cxn>
                  <a:cxn ang="0">
                    <a:pos x="80" y="345"/>
                  </a:cxn>
                  <a:cxn ang="0">
                    <a:pos x="80" y="345"/>
                  </a:cxn>
                  <a:cxn ang="0">
                    <a:pos x="77" y="337"/>
                  </a:cxn>
                  <a:cxn ang="0">
                    <a:pos x="69" y="317"/>
                  </a:cxn>
                  <a:cxn ang="0">
                    <a:pos x="65" y="305"/>
                  </a:cxn>
                  <a:cxn ang="0">
                    <a:pos x="63" y="292"/>
                  </a:cxn>
                  <a:cxn ang="0">
                    <a:pos x="61" y="279"/>
                  </a:cxn>
                  <a:cxn ang="0">
                    <a:pos x="61" y="273"/>
                  </a:cxn>
                  <a:cxn ang="0">
                    <a:pos x="63" y="267"/>
                  </a:cxn>
                  <a:cxn ang="0">
                    <a:pos x="63" y="267"/>
                  </a:cxn>
                  <a:cxn ang="0">
                    <a:pos x="64" y="256"/>
                  </a:cxn>
                  <a:cxn ang="0">
                    <a:pos x="65" y="246"/>
                  </a:cxn>
                  <a:cxn ang="0">
                    <a:pos x="65" y="237"/>
                  </a:cxn>
                  <a:cxn ang="0">
                    <a:pos x="64" y="229"/>
                  </a:cxn>
                  <a:cxn ang="0">
                    <a:pos x="61" y="218"/>
                  </a:cxn>
                  <a:cxn ang="0">
                    <a:pos x="60" y="214"/>
                  </a:cxn>
                  <a:cxn ang="0">
                    <a:pos x="60" y="214"/>
                  </a:cxn>
                </a:cxnLst>
                <a:rect l="0" t="0" r="r" b="b"/>
                <a:pathLst>
                  <a:path w="93" h="345">
                    <a:moveTo>
                      <a:pt x="60" y="214"/>
                    </a:moveTo>
                    <a:lnTo>
                      <a:pt x="60" y="214"/>
                    </a:lnTo>
                    <a:lnTo>
                      <a:pt x="67" y="209"/>
                    </a:lnTo>
                    <a:lnTo>
                      <a:pt x="73" y="204"/>
                    </a:lnTo>
                    <a:lnTo>
                      <a:pt x="79" y="197"/>
                    </a:lnTo>
                    <a:lnTo>
                      <a:pt x="86" y="188"/>
                    </a:lnTo>
                    <a:lnTo>
                      <a:pt x="91" y="179"/>
                    </a:lnTo>
                    <a:lnTo>
                      <a:pt x="92" y="174"/>
                    </a:lnTo>
                    <a:lnTo>
                      <a:pt x="93" y="169"/>
                    </a:lnTo>
                    <a:lnTo>
                      <a:pt x="93" y="164"/>
                    </a:lnTo>
                    <a:lnTo>
                      <a:pt x="92" y="158"/>
                    </a:lnTo>
                    <a:lnTo>
                      <a:pt x="92" y="158"/>
                    </a:lnTo>
                    <a:lnTo>
                      <a:pt x="86" y="139"/>
                    </a:lnTo>
                    <a:lnTo>
                      <a:pt x="78" y="122"/>
                    </a:lnTo>
                    <a:lnTo>
                      <a:pt x="71" y="105"/>
                    </a:lnTo>
                    <a:lnTo>
                      <a:pt x="71" y="105"/>
                    </a:lnTo>
                    <a:lnTo>
                      <a:pt x="71" y="99"/>
                    </a:lnTo>
                    <a:lnTo>
                      <a:pt x="71" y="84"/>
                    </a:lnTo>
                    <a:lnTo>
                      <a:pt x="70" y="75"/>
                    </a:lnTo>
                    <a:lnTo>
                      <a:pt x="67" y="65"/>
                    </a:lnTo>
                    <a:lnTo>
                      <a:pt x="64" y="55"/>
                    </a:lnTo>
                    <a:lnTo>
                      <a:pt x="59" y="47"/>
                    </a:lnTo>
                    <a:lnTo>
                      <a:pt x="59" y="47"/>
                    </a:lnTo>
                    <a:lnTo>
                      <a:pt x="51" y="38"/>
                    </a:lnTo>
                    <a:lnTo>
                      <a:pt x="43" y="31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20" y="14"/>
                    </a:lnTo>
                    <a:lnTo>
                      <a:pt x="0" y="0"/>
                    </a:lnTo>
                    <a:lnTo>
                      <a:pt x="0" y="345"/>
                    </a:lnTo>
                    <a:lnTo>
                      <a:pt x="80" y="345"/>
                    </a:lnTo>
                    <a:lnTo>
                      <a:pt x="80" y="345"/>
                    </a:lnTo>
                    <a:lnTo>
                      <a:pt x="77" y="337"/>
                    </a:lnTo>
                    <a:lnTo>
                      <a:pt x="69" y="317"/>
                    </a:lnTo>
                    <a:lnTo>
                      <a:pt x="65" y="305"/>
                    </a:lnTo>
                    <a:lnTo>
                      <a:pt x="63" y="292"/>
                    </a:lnTo>
                    <a:lnTo>
                      <a:pt x="61" y="279"/>
                    </a:lnTo>
                    <a:lnTo>
                      <a:pt x="61" y="273"/>
                    </a:lnTo>
                    <a:lnTo>
                      <a:pt x="63" y="267"/>
                    </a:lnTo>
                    <a:lnTo>
                      <a:pt x="63" y="267"/>
                    </a:lnTo>
                    <a:lnTo>
                      <a:pt x="64" y="256"/>
                    </a:lnTo>
                    <a:lnTo>
                      <a:pt x="65" y="246"/>
                    </a:lnTo>
                    <a:lnTo>
                      <a:pt x="65" y="237"/>
                    </a:lnTo>
                    <a:lnTo>
                      <a:pt x="64" y="229"/>
                    </a:lnTo>
                    <a:lnTo>
                      <a:pt x="61" y="218"/>
                    </a:lnTo>
                    <a:lnTo>
                      <a:pt x="60" y="214"/>
                    </a:lnTo>
                    <a:lnTo>
                      <a:pt x="60" y="214"/>
                    </a:lnTo>
                    <a:close/>
                  </a:path>
                </a:pathLst>
              </a:custGeom>
              <a:solidFill>
                <a:srgbClr val="FFFFC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10394" name="Freeform 3194"/>
              <p:cNvSpPr>
                <a:spLocks/>
              </p:cNvSpPr>
              <p:nvPr/>
            </p:nvSpPr>
            <p:spPr bwMode="auto">
              <a:xfrm>
                <a:off x="5472" y="1105"/>
                <a:ext cx="69" cy="137"/>
              </a:xfrm>
              <a:custGeom>
                <a:avLst/>
                <a:gdLst/>
                <a:ahLst/>
                <a:cxnLst>
                  <a:cxn ang="0">
                    <a:pos x="99" y="15"/>
                  </a:cxn>
                  <a:cxn ang="0">
                    <a:pos x="83" y="3"/>
                  </a:cxn>
                  <a:cxn ang="0">
                    <a:pos x="78" y="0"/>
                  </a:cxn>
                  <a:cxn ang="0">
                    <a:pos x="69" y="3"/>
                  </a:cxn>
                  <a:cxn ang="0">
                    <a:pos x="63" y="6"/>
                  </a:cxn>
                  <a:cxn ang="0">
                    <a:pos x="53" y="16"/>
                  </a:cxn>
                  <a:cxn ang="0">
                    <a:pos x="40" y="19"/>
                  </a:cxn>
                  <a:cxn ang="0">
                    <a:pos x="31" y="23"/>
                  </a:cxn>
                  <a:cxn ang="0">
                    <a:pos x="9" y="34"/>
                  </a:cxn>
                  <a:cxn ang="0">
                    <a:pos x="4" y="37"/>
                  </a:cxn>
                  <a:cxn ang="0">
                    <a:pos x="0" y="38"/>
                  </a:cxn>
                  <a:cxn ang="0">
                    <a:pos x="0" y="178"/>
                  </a:cxn>
                  <a:cxn ang="0">
                    <a:pos x="12" y="173"/>
                  </a:cxn>
                  <a:cxn ang="0">
                    <a:pos x="15" y="167"/>
                  </a:cxn>
                  <a:cxn ang="0">
                    <a:pos x="14" y="164"/>
                  </a:cxn>
                  <a:cxn ang="0">
                    <a:pos x="6" y="152"/>
                  </a:cxn>
                  <a:cxn ang="0">
                    <a:pos x="6" y="149"/>
                  </a:cxn>
                  <a:cxn ang="0">
                    <a:pos x="9" y="136"/>
                  </a:cxn>
                  <a:cxn ang="0">
                    <a:pos x="12" y="128"/>
                  </a:cxn>
                  <a:cxn ang="0">
                    <a:pos x="19" y="135"/>
                  </a:cxn>
                  <a:cxn ang="0">
                    <a:pos x="30" y="142"/>
                  </a:cxn>
                  <a:cxn ang="0">
                    <a:pos x="40" y="142"/>
                  </a:cxn>
                  <a:cxn ang="0">
                    <a:pos x="43" y="139"/>
                  </a:cxn>
                  <a:cxn ang="0">
                    <a:pos x="48" y="128"/>
                  </a:cxn>
                  <a:cxn ang="0">
                    <a:pos x="52" y="126"/>
                  </a:cxn>
                  <a:cxn ang="0">
                    <a:pos x="57" y="123"/>
                  </a:cxn>
                  <a:cxn ang="0">
                    <a:pos x="59" y="116"/>
                  </a:cxn>
                  <a:cxn ang="0">
                    <a:pos x="59" y="113"/>
                  </a:cxn>
                  <a:cxn ang="0">
                    <a:pos x="67" y="112"/>
                  </a:cxn>
                  <a:cxn ang="0">
                    <a:pos x="77" y="103"/>
                  </a:cxn>
                  <a:cxn ang="0">
                    <a:pos x="79" y="102"/>
                  </a:cxn>
                  <a:cxn ang="0">
                    <a:pos x="82" y="97"/>
                  </a:cxn>
                  <a:cxn ang="0">
                    <a:pos x="82" y="91"/>
                  </a:cxn>
                  <a:cxn ang="0">
                    <a:pos x="84" y="74"/>
                  </a:cxn>
                  <a:cxn ang="0">
                    <a:pos x="93" y="62"/>
                  </a:cxn>
                  <a:cxn ang="0">
                    <a:pos x="99" y="52"/>
                  </a:cxn>
                  <a:cxn ang="0">
                    <a:pos x="104" y="31"/>
                  </a:cxn>
                  <a:cxn ang="0">
                    <a:pos x="105" y="23"/>
                  </a:cxn>
                  <a:cxn ang="0">
                    <a:pos x="102" y="16"/>
                  </a:cxn>
                  <a:cxn ang="0">
                    <a:pos x="99" y="15"/>
                  </a:cxn>
                </a:cxnLst>
                <a:rect l="0" t="0" r="r" b="b"/>
                <a:pathLst>
                  <a:path w="105" h="178">
                    <a:moveTo>
                      <a:pt x="99" y="15"/>
                    </a:moveTo>
                    <a:lnTo>
                      <a:pt x="99" y="15"/>
                    </a:lnTo>
                    <a:lnTo>
                      <a:pt x="92" y="10"/>
                    </a:lnTo>
                    <a:lnTo>
                      <a:pt x="83" y="3"/>
                    </a:lnTo>
                    <a:lnTo>
                      <a:pt x="83" y="3"/>
                    </a:lnTo>
                    <a:lnTo>
                      <a:pt x="78" y="0"/>
                    </a:lnTo>
                    <a:lnTo>
                      <a:pt x="73" y="0"/>
                    </a:lnTo>
                    <a:lnTo>
                      <a:pt x="69" y="3"/>
                    </a:lnTo>
                    <a:lnTo>
                      <a:pt x="63" y="6"/>
                    </a:lnTo>
                    <a:lnTo>
                      <a:pt x="63" y="6"/>
                    </a:lnTo>
                    <a:lnTo>
                      <a:pt x="58" y="12"/>
                    </a:lnTo>
                    <a:lnTo>
                      <a:pt x="53" y="16"/>
                    </a:lnTo>
                    <a:lnTo>
                      <a:pt x="46" y="18"/>
                    </a:lnTo>
                    <a:lnTo>
                      <a:pt x="40" y="19"/>
                    </a:lnTo>
                    <a:lnTo>
                      <a:pt x="40" y="19"/>
                    </a:lnTo>
                    <a:lnTo>
                      <a:pt x="31" y="23"/>
                    </a:lnTo>
                    <a:lnTo>
                      <a:pt x="19" y="28"/>
                    </a:lnTo>
                    <a:lnTo>
                      <a:pt x="9" y="34"/>
                    </a:lnTo>
                    <a:lnTo>
                      <a:pt x="4" y="37"/>
                    </a:lnTo>
                    <a:lnTo>
                      <a:pt x="4" y="37"/>
                    </a:lnTo>
                    <a:lnTo>
                      <a:pt x="1" y="38"/>
                    </a:lnTo>
                    <a:lnTo>
                      <a:pt x="0" y="38"/>
                    </a:lnTo>
                    <a:lnTo>
                      <a:pt x="0" y="178"/>
                    </a:lnTo>
                    <a:lnTo>
                      <a:pt x="0" y="178"/>
                    </a:lnTo>
                    <a:lnTo>
                      <a:pt x="7" y="175"/>
                    </a:lnTo>
                    <a:lnTo>
                      <a:pt x="12" y="173"/>
                    </a:lnTo>
                    <a:lnTo>
                      <a:pt x="14" y="169"/>
                    </a:lnTo>
                    <a:lnTo>
                      <a:pt x="15" y="167"/>
                    </a:lnTo>
                    <a:lnTo>
                      <a:pt x="15" y="167"/>
                    </a:lnTo>
                    <a:lnTo>
                      <a:pt x="14" y="164"/>
                    </a:lnTo>
                    <a:lnTo>
                      <a:pt x="11" y="159"/>
                    </a:lnTo>
                    <a:lnTo>
                      <a:pt x="6" y="152"/>
                    </a:lnTo>
                    <a:lnTo>
                      <a:pt x="6" y="152"/>
                    </a:lnTo>
                    <a:lnTo>
                      <a:pt x="6" y="149"/>
                    </a:lnTo>
                    <a:lnTo>
                      <a:pt x="7" y="145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12" y="128"/>
                    </a:lnTo>
                    <a:lnTo>
                      <a:pt x="19" y="135"/>
                    </a:lnTo>
                    <a:lnTo>
                      <a:pt x="19" y="135"/>
                    </a:lnTo>
                    <a:lnTo>
                      <a:pt x="24" y="139"/>
                    </a:lnTo>
                    <a:lnTo>
                      <a:pt x="30" y="142"/>
                    </a:lnTo>
                    <a:lnTo>
                      <a:pt x="35" y="142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3" y="139"/>
                    </a:lnTo>
                    <a:lnTo>
                      <a:pt x="45" y="134"/>
                    </a:lnTo>
                    <a:lnTo>
                      <a:pt x="48" y="128"/>
                    </a:lnTo>
                    <a:lnTo>
                      <a:pt x="48" y="128"/>
                    </a:lnTo>
                    <a:lnTo>
                      <a:pt x="52" y="126"/>
                    </a:lnTo>
                    <a:lnTo>
                      <a:pt x="57" y="123"/>
                    </a:lnTo>
                    <a:lnTo>
                      <a:pt x="57" y="123"/>
                    </a:lnTo>
                    <a:lnTo>
                      <a:pt x="59" y="121"/>
                    </a:lnTo>
                    <a:lnTo>
                      <a:pt x="59" y="116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67" y="112"/>
                    </a:lnTo>
                    <a:lnTo>
                      <a:pt x="67" y="112"/>
                    </a:lnTo>
                    <a:lnTo>
                      <a:pt x="71" y="102"/>
                    </a:lnTo>
                    <a:lnTo>
                      <a:pt x="77" y="103"/>
                    </a:lnTo>
                    <a:lnTo>
                      <a:pt x="77" y="103"/>
                    </a:lnTo>
                    <a:lnTo>
                      <a:pt x="79" y="102"/>
                    </a:lnTo>
                    <a:lnTo>
                      <a:pt x="82" y="100"/>
                    </a:lnTo>
                    <a:lnTo>
                      <a:pt x="82" y="97"/>
                    </a:lnTo>
                    <a:lnTo>
                      <a:pt x="82" y="97"/>
                    </a:lnTo>
                    <a:lnTo>
                      <a:pt x="82" y="91"/>
                    </a:lnTo>
                    <a:lnTo>
                      <a:pt x="83" y="84"/>
                    </a:lnTo>
                    <a:lnTo>
                      <a:pt x="84" y="74"/>
                    </a:lnTo>
                    <a:lnTo>
                      <a:pt x="84" y="74"/>
                    </a:lnTo>
                    <a:lnTo>
                      <a:pt x="93" y="62"/>
                    </a:lnTo>
                    <a:lnTo>
                      <a:pt x="99" y="52"/>
                    </a:lnTo>
                    <a:lnTo>
                      <a:pt x="99" y="52"/>
                    </a:lnTo>
                    <a:lnTo>
                      <a:pt x="101" y="47"/>
                    </a:lnTo>
                    <a:lnTo>
                      <a:pt x="104" y="31"/>
                    </a:lnTo>
                    <a:lnTo>
                      <a:pt x="104" y="31"/>
                    </a:lnTo>
                    <a:lnTo>
                      <a:pt x="105" y="23"/>
                    </a:lnTo>
                    <a:lnTo>
                      <a:pt x="104" y="18"/>
                    </a:lnTo>
                    <a:lnTo>
                      <a:pt x="102" y="16"/>
                    </a:lnTo>
                    <a:lnTo>
                      <a:pt x="99" y="15"/>
                    </a:lnTo>
                    <a:lnTo>
                      <a:pt x="99" y="1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10395" name="Freeform 3195"/>
              <p:cNvSpPr>
                <a:spLocks/>
              </p:cNvSpPr>
              <p:nvPr/>
            </p:nvSpPr>
            <p:spPr bwMode="auto">
              <a:xfrm>
                <a:off x="5417" y="1116"/>
                <a:ext cx="55" cy="127"/>
              </a:xfrm>
              <a:custGeom>
                <a:avLst/>
                <a:gdLst/>
                <a:ahLst/>
                <a:cxnLst>
                  <a:cxn ang="0">
                    <a:pos x="77" y="22"/>
                  </a:cxn>
                  <a:cxn ang="0">
                    <a:pos x="77" y="22"/>
                  </a:cxn>
                  <a:cxn ang="0">
                    <a:pos x="76" y="20"/>
                  </a:cxn>
                  <a:cxn ang="0">
                    <a:pos x="76" y="19"/>
                  </a:cxn>
                  <a:cxn ang="0">
                    <a:pos x="76" y="17"/>
                  </a:cxn>
                  <a:cxn ang="0">
                    <a:pos x="76" y="17"/>
                  </a:cxn>
                  <a:cxn ang="0">
                    <a:pos x="76" y="15"/>
                  </a:cxn>
                  <a:cxn ang="0">
                    <a:pos x="76" y="10"/>
                  </a:cxn>
                  <a:cxn ang="0">
                    <a:pos x="74" y="8"/>
                  </a:cxn>
                  <a:cxn ang="0">
                    <a:pos x="71" y="4"/>
                  </a:cxn>
                  <a:cxn ang="0">
                    <a:pos x="68" y="2"/>
                  </a:cxn>
                  <a:cxn ang="0">
                    <a:pos x="62" y="0"/>
                  </a:cxn>
                  <a:cxn ang="0">
                    <a:pos x="62" y="0"/>
                  </a:cxn>
                  <a:cxn ang="0">
                    <a:pos x="59" y="0"/>
                  </a:cxn>
                  <a:cxn ang="0">
                    <a:pos x="56" y="0"/>
                  </a:cxn>
                  <a:cxn ang="0">
                    <a:pos x="53" y="1"/>
                  </a:cxn>
                  <a:cxn ang="0">
                    <a:pos x="52" y="3"/>
                  </a:cxn>
                  <a:cxn ang="0">
                    <a:pos x="49" y="9"/>
                  </a:cxn>
                  <a:cxn ang="0">
                    <a:pos x="47" y="15"/>
                  </a:cxn>
                  <a:cxn ang="0">
                    <a:pos x="46" y="28"/>
                  </a:cxn>
                  <a:cxn ang="0">
                    <a:pos x="46" y="33"/>
                  </a:cxn>
                  <a:cxn ang="0">
                    <a:pos x="46" y="33"/>
                  </a:cxn>
                  <a:cxn ang="0">
                    <a:pos x="43" y="45"/>
                  </a:cxn>
                  <a:cxn ang="0">
                    <a:pos x="43" y="45"/>
                  </a:cxn>
                  <a:cxn ang="0">
                    <a:pos x="21" y="87"/>
                  </a:cxn>
                  <a:cxn ang="0">
                    <a:pos x="21" y="87"/>
                  </a:cxn>
                  <a:cxn ang="0">
                    <a:pos x="17" y="95"/>
                  </a:cxn>
                  <a:cxn ang="0">
                    <a:pos x="11" y="102"/>
                  </a:cxn>
                  <a:cxn ang="0">
                    <a:pos x="5" y="110"/>
                  </a:cxn>
                  <a:cxn ang="0">
                    <a:pos x="5" y="110"/>
                  </a:cxn>
                  <a:cxn ang="0">
                    <a:pos x="3" y="111"/>
                  </a:cxn>
                  <a:cxn ang="0">
                    <a:pos x="0" y="112"/>
                  </a:cxn>
                  <a:cxn ang="0">
                    <a:pos x="0" y="114"/>
                  </a:cxn>
                  <a:cxn ang="0">
                    <a:pos x="1" y="118"/>
                  </a:cxn>
                  <a:cxn ang="0">
                    <a:pos x="5" y="125"/>
                  </a:cxn>
                  <a:cxn ang="0">
                    <a:pos x="11" y="132"/>
                  </a:cxn>
                  <a:cxn ang="0">
                    <a:pos x="20" y="140"/>
                  </a:cxn>
                  <a:cxn ang="0">
                    <a:pos x="30" y="149"/>
                  </a:cxn>
                  <a:cxn ang="0">
                    <a:pos x="42" y="156"/>
                  </a:cxn>
                  <a:cxn ang="0">
                    <a:pos x="53" y="160"/>
                  </a:cxn>
                  <a:cxn ang="0">
                    <a:pos x="53" y="160"/>
                  </a:cxn>
                  <a:cxn ang="0">
                    <a:pos x="62" y="163"/>
                  </a:cxn>
                  <a:cxn ang="0">
                    <a:pos x="70" y="164"/>
                  </a:cxn>
                  <a:cxn ang="0">
                    <a:pos x="76" y="164"/>
                  </a:cxn>
                  <a:cxn ang="0">
                    <a:pos x="83" y="163"/>
                  </a:cxn>
                  <a:cxn ang="0">
                    <a:pos x="83" y="23"/>
                  </a:cxn>
                  <a:cxn ang="0">
                    <a:pos x="83" y="23"/>
                  </a:cxn>
                  <a:cxn ang="0">
                    <a:pos x="77" y="22"/>
                  </a:cxn>
                  <a:cxn ang="0">
                    <a:pos x="77" y="22"/>
                  </a:cxn>
                </a:cxnLst>
                <a:rect l="0" t="0" r="r" b="b"/>
                <a:pathLst>
                  <a:path w="83" h="164">
                    <a:moveTo>
                      <a:pt x="77" y="22"/>
                    </a:moveTo>
                    <a:lnTo>
                      <a:pt x="77" y="22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7"/>
                    </a:lnTo>
                    <a:lnTo>
                      <a:pt x="76" y="17"/>
                    </a:lnTo>
                    <a:lnTo>
                      <a:pt x="76" y="15"/>
                    </a:lnTo>
                    <a:lnTo>
                      <a:pt x="76" y="10"/>
                    </a:lnTo>
                    <a:lnTo>
                      <a:pt x="74" y="8"/>
                    </a:lnTo>
                    <a:lnTo>
                      <a:pt x="71" y="4"/>
                    </a:lnTo>
                    <a:lnTo>
                      <a:pt x="68" y="2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59" y="0"/>
                    </a:lnTo>
                    <a:lnTo>
                      <a:pt x="56" y="0"/>
                    </a:lnTo>
                    <a:lnTo>
                      <a:pt x="53" y="1"/>
                    </a:lnTo>
                    <a:lnTo>
                      <a:pt x="52" y="3"/>
                    </a:lnTo>
                    <a:lnTo>
                      <a:pt x="49" y="9"/>
                    </a:lnTo>
                    <a:lnTo>
                      <a:pt x="47" y="15"/>
                    </a:lnTo>
                    <a:lnTo>
                      <a:pt x="46" y="28"/>
                    </a:lnTo>
                    <a:lnTo>
                      <a:pt x="46" y="33"/>
                    </a:lnTo>
                    <a:lnTo>
                      <a:pt x="46" y="33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21" y="87"/>
                    </a:lnTo>
                    <a:lnTo>
                      <a:pt x="21" y="87"/>
                    </a:lnTo>
                    <a:lnTo>
                      <a:pt x="17" y="95"/>
                    </a:lnTo>
                    <a:lnTo>
                      <a:pt x="11" y="102"/>
                    </a:lnTo>
                    <a:lnTo>
                      <a:pt x="5" y="110"/>
                    </a:lnTo>
                    <a:lnTo>
                      <a:pt x="5" y="110"/>
                    </a:lnTo>
                    <a:lnTo>
                      <a:pt x="3" y="111"/>
                    </a:lnTo>
                    <a:lnTo>
                      <a:pt x="0" y="112"/>
                    </a:lnTo>
                    <a:lnTo>
                      <a:pt x="0" y="114"/>
                    </a:lnTo>
                    <a:lnTo>
                      <a:pt x="1" y="118"/>
                    </a:lnTo>
                    <a:lnTo>
                      <a:pt x="5" y="125"/>
                    </a:lnTo>
                    <a:lnTo>
                      <a:pt x="11" y="132"/>
                    </a:lnTo>
                    <a:lnTo>
                      <a:pt x="20" y="140"/>
                    </a:lnTo>
                    <a:lnTo>
                      <a:pt x="30" y="149"/>
                    </a:lnTo>
                    <a:lnTo>
                      <a:pt x="42" y="156"/>
                    </a:lnTo>
                    <a:lnTo>
                      <a:pt x="53" y="160"/>
                    </a:lnTo>
                    <a:lnTo>
                      <a:pt x="53" y="160"/>
                    </a:lnTo>
                    <a:lnTo>
                      <a:pt x="62" y="163"/>
                    </a:lnTo>
                    <a:lnTo>
                      <a:pt x="70" y="164"/>
                    </a:lnTo>
                    <a:lnTo>
                      <a:pt x="76" y="164"/>
                    </a:lnTo>
                    <a:lnTo>
                      <a:pt x="83" y="163"/>
                    </a:lnTo>
                    <a:lnTo>
                      <a:pt x="83" y="23"/>
                    </a:lnTo>
                    <a:lnTo>
                      <a:pt x="83" y="23"/>
                    </a:lnTo>
                    <a:lnTo>
                      <a:pt x="77" y="22"/>
                    </a:lnTo>
                    <a:lnTo>
                      <a:pt x="77" y="22"/>
                    </a:lnTo>
                    <a:close/>
                  </a:path>
                </a:pathLst>
              </a:custGeom>
              <a:solidFill>
                <a:srgbClr val="D2D0D3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10396" name="Freeform 3196"/>
              <p:cNvSpPr>
                <a:spLocks/>
              </p:cNvSpPr>
              <p:nvPr/>
            </p:nvSpPr>
            <p:spPr bwMode="auto">
              <a:xfrm>
                <a:off x="5436" y="1053"/>
                <a:ext cx="36" cy="106"/>
              </a:xfrm>
              <a:custGeom>
                <a:avLst/>
                <a:gdLst/>
                <a:ahLst/>
                <a:cxnLst>
                  <a:cxn ang="0">
                    <a:pos x="26" y="17"/>
                  </a:cxn>
                  <a:cxn ang="0">
                    <a:pos x="26" y="17"/>
                  </a:cxn>
                  <a:cxn ang="0">
                    <a:pos x="19" y="26"/>
                  </a:cxn>
                  <a:cxn ang="0">
                    <a:pos x="13" y="36"/>
                  </a:cxn>
                  <a:cxn ang="0">
                    <a:pos x="6" y="46"/>
                  </a:cxn>
                  <a:cxn ang="0">
                    <a:pos x="6" y="46"/>
                  </a:cxn>
                  <a:cxn ang="0">
                    <a:pos x="3" y="54"/>
                  </a:cxn>
                  <a:cxn ang="0">
                    <a:pos x="2" y="64"/>
                  </a:cxn>
                  <a:cxn ang="0">
                    <a:pos x="0" y="88"/>
                  </a:cxn>
                  <a:cxn ang="0">
                    <a:pos x="0" y="117"/>
                  </a:cxn>
                  <a:cxn ang="0">
                    <a:pos x="0" y="117"/>
                  </a:cxn>
                  <a:cxn ang="0">
                    <a:pos x="2" y="128"/>
                  </a:cxn>
                  <a:cxn ang="0">
                    <a:pos x="6" y="135"/>
                  </a:cxn>
                  <a:cxn ang="0">
                    <a:pos x="8" y="137"/>
                  </a:cxn>
                  <a:cxn ang="0">
                    <a:pos x="8" y="137"/>
                  </a:cxn>
                  <a:cxn ang="0">
                    <a:pos x="9" y="136"/>
                  </a:cxn>
                  <a:cxn ang="0">
                    <a:pos x="9" y="136"/>
                  </a:cxn>
                  <a:cxn ang="0">
                    <a:pos x="17" y="118"/>
                  </a:cxn>
                  <a:cxn ang="0">
                    <a:pos x="17" y="108"/>
                  </a:cxn>
                  <a:cxn ang="0">
                    <a:pos x="17" y="108"/>
                  </a:cxn>
                  <a:cxn ang="0">
                    <a:pos x="17" y="99"/>
                  </a:cxn>
                  <a:cxn ang="0">
                    <a:pos x="20" y="92"/>
                  </a:cxn>
                  <a:cxn ang="0">
                    <a:pos x="22" y="88"/>
                  </a:cxn>
                  <a:cxn ang="0">
                    <a:pos x="25" y="84"/>
                  </a:cxn>
                  <a:cxn ang="0">
                    <a:pos x="27" y="83"/>
                  </a:cxn>
                  <a:cxn ang="0">
                    <a:pos x="29" y="82"/>
                  </a:cxn>
                  <a:cxn ang="0">
                    <a:pos x="32" y="82"/>
                  </a:cxn>
                  <a:cxn ang="0">
                    <a:pos x="32" y="82"/>
                  </a:cxn>
                  <a:cxn ang="0">
                    <a:pos x="38" y="84"/>
                  </a:cxn>
                  <a:cxn ang="0">
                    <a:pos x="41" y="88"/>
                  </a:cxn>
                  <a:cxn ang="0">
                    <a:pos x="42" y="90"/>
                  </a:cxn>
                  <a:cxn ang="0">
                    <a:pos x="44" y="93"/>
                  </a:cxn>
                  <a:cxn ang="0">
                    <a:pos x="45" y="99"/>
                  </a:cxn>
                  <a:cxn ang="0">
                    <a:pos x="44" y="102"/>
                  </a:cxn>
                  <a:cxn ang="0">
                    <a:pos x="44" y="102"/>
                  </a:cxn>
                  <a:cxn ang="0">
                    <a:pos x="45" y="104"/>
                  </a:cxn>
                  <a:cxn ang="0">
                    <a:pos x="47" y="105"/>
                  </a:cxn>
                  <a:cxn ang="0">
                    <a:pos x="53" y="106"/>
                  </a:cxn>
                  <a:cxn ang="0">
                    <a:pos x="53" y="0"/>
                  </a:cxn>
                  <a:cxn ang="0">
                    <a:pos x="53" y="0"/>
                  </a:cxn>
                  <a:cxn ang="0">
                    <a:pos x="44" y="4"/>
                  </a:cxn>
                  <a:cxn ang="0">
                    <a:pos x="36" y="8"/>
                  </a:cxn>
                  <a:cxn ang="0">
                    <a:pos x="31" y="13"/>
                  </a:cxn>
                  <a:cxn ang="0">
                    <a:pos x="26" y="17"/>
                  </a:cxn>
                  <a:cxn ang="0">
                    <a:pos x="26" y="17"/>
                  </a:cxn>
                </a:cxnLst>
                <a:rect l="0" t="0" r="r" b="b"/>
                <a:pathLst>
                  <a:path w="53" h="137">
                    <a:moveTo>
                      <a:pt x="26" y="17"/>
                    </a:moveTo>
                    <a:lnTo>
                      <a:pt x="26" y="17"/>
                    </a:lnTo>
                    <a:lnTo>
                      <a:pt x="19" y="26"/>
                    </a:lnTo>
                    <a:lnTo>
                      <a:pt x="13" y="36"/>
                    </a:lnTo>
                    <a:lnTo>
                      <a:pt x="6" y="46"/>
                    </a:lnTo>
                    <a:lnTo>
                      <a:pt x="6" y="46"/>
                    </a:lnTo>
                    <a:lnTo>
                      <a:pt x="3" y="54"/>
                    </a:lnTo>
                    <a:lnTo>
                      <a:pt x="2" y="64"/>
                    </a:lnTo>
                    <a:lnTo>
                      <a:pt x="0" y="88"/>
                    </a:lnTo>
                    <a:lnTo>
                      <a:pt x="0" y="117"/>
                    </a:lnTo>
                    <a:lnTo>
                      <a:pt x="0" y="117"/>
                    </a:lnTo>
                    <a:lnTo>
                      <a:pt x="2" y="128"/>
                    </a:lnTo>
                    <a:lnTo>
                      <a:pt x="6" y="135"/>
                    </a:lnTo>
                    <a:lnTo>
                      <a:pt x="8" y="137"/>
                    </a:lnTo>
                    <a:lnTo>
                      <a:pt x="8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17" y="118"/>
                    </a:lnTo>
                    <a:lnTo>
                      <a:pt x="17" y="108"/>
                    </a:lnTo>
                    <a:lnTo>
                      <a:pt x="17" y="108"/>
                    </a:lnTo>
                    <a:lnTo>
                      <a:pt x="17" y="99"/>
                    </a:lnTo>
                    <a:lnTo>
                      <a:pt x="20" y="92"/>
                    </a:lnTo>
                    <a:lnTo>
                      <a:pt x="22" y="88"/>
                    </a:lnTo>
                    <a:lnTo>
                      <a:pt x="25" y="84"/>
                    </a:lnTo>
                    <a:lnTo>
                      <a:pt x="27" y="83"/>
                    </a:lnTo>
                    <a:lnTo>
                      <a:pt x="29" y="82"/>
                    </a:lnTo>
                    <a:lnTo>
                      <a:pt x="32" y="82"/>
                    </a:lnTo>
                    <a:lnTo>
                      <a:pt x="32" y="82"/>
                    </a:lnTo>
                    <a:lnTo>
                      <a:pt x="38" y="84"/>
                    </a:lnTo>
                    <a:lnTo>
                      <a:pt x="41" y="88"/>
                    </a:lnTo>
                    <a:lnTo>
                      <a:pt x="42" y="90"/>
                    </a:lnTo>
                    <a:lnTo>
                      <a:pt x="44" y="93"/>
                    </a:lnTo>
                    <a:lnTo>
                      <a:pt x="45" y="99"/>
                    </a:lnTo>
                    <a:lnTo>
                      <a:pt x="44" y="102"/>
                    </a:lnTo>
                    <a:lnTo>
                      <a:pt x="44" y="102"/>
                    </a:lnTo>
                    <a:lnTo>
                      <a:pt x="45" y="104"/>
                    </a:lnTo>
                    <a:lnTo>
                      <a:pt x="47" y="105"/>
                    </a:lnTo>
                    <a:lnTo>
                      <a:pt x="53" y="106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44" y="4"/>
                    </a:lnTo>
                    <a:lnTo>
                      <a:pt x="36" y="8"/>
                    </a:lnTo>
                    <a:lnTo>
                      <a:pt x="31" y="13"/>
                    </a:lnTo>
                    <a:lnTo>
                      <a:pt x="26" y="17"/>
                    </a:lnTo>
                    <a:lnTo>
                      <a:pt x="26" y="17"/>
                    </a:lnTo>
                    <a:close/>
                  </a:path>
                </a:pathLst>
              </a:custGeom>
              <a:solidFill>
                <a:srgbClr val="B39D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10397" name="Freeform 3197"/>
              <p:cNvSpPr>
                <a:spLocks/>
              </p:cNvSpPr>
              <p:nvPr/>
            </p:nvSpPr>
            <p:spPr bwMode="auto">
              <a:xfrm>
                <a:off x="5472" y="1050"/>
                <a:ext cx="78" cy="128"/>
              </a:xfrm>
              <a:custGeom>
                <a:avLst/>
                <a:gdLst/>
                <a:ahLst/>
                <a:cxnLst>
                  <a:cxn ang="0">
                    <a:pos x="101" y="61"/>
                  </a:cxn>
                  <a:cxn ang="0">
                    <a:pos x="98" y="49"/>
                  </a:cxn>
                  <a:cxn ang="0">
                    <a:pos x="92" y="38"/>
                  </a:cxn>
                  <a:cxn ang="0">
                    <a:pos x="75" y="20"/>
                  </a:cxn>
                  <a:cxn ang="0">
                    <a:pos x="57" y="9"/>
                  </a:cxn>
                  <a:cxn ang="0">
                    <a:pos x="48" y="4"/>
                  </a:cxn>
                  <a:cxn ang="0">
                    <a:pos x="21" y="0"/>
                  </a:cxn>
                  <a:cxn ang="0">
                    <a:pos x="0" y="5"/>
                  </a:cxn>
                  <a:cxn ang="0">
                    <a:pos x="0" y="111"/>
                  </a:cxn>
                  <a:cxn ang="0">
                    <a:pos x="11" y="107"/>
                  </a:cxn>
                  <a:cxn ang="0">
                    <a:pos x="22" y="100"/>
                  </a:cxn>
                  <a:cxn ang="0">
                    <a:pos x="51" y="90"/>
                  </a:cxn>
                  <a:cxn ang="0">
                    <a:pos x="58" y="87"/>
                  </a:cxn>
                  <a:cxn ang="0">
                    <a:pos x="66" y="78"/>
                  </a:cxn>
                  <a:cxn ang="0">
                    <a:pos x="72" y="75"/>
                  </a:cxn>
                  <a:cxn ang="0">
                    <a:pos x="78" y="74"/>
                  </a:cxn>
                  <a:cxn ang="0">
                    <a:pos x="88" y="78"/>
                  </a:cxn>
                  <a:cxn ang="0">
                    <a:pos x="92" y="82"/>
                  </a:cxn>
                  <a:cxn ang="0">
                    <a:pos x="101" y="88"/>
                  </a:cxn>
                  <a:cxn ang="0">
                    <a:pos x="104" y="93"/>
                  </a:cxn>
                  <a:cxn ang="0">
                    <a:pos x="102" y="109"/>
                  </a:cxn>
                  <a:cxn ang="0">
                    <a:pos x="98" y="140"/>
                  </a:cxn>
                  <a:cxn ang="0">
                    <a:pos x="101" y="154"/>
                  </a:cxn>
                  <a:cxn ang="0">
                    <a:pos x="103" y="161"/>
                  </a:cxn>
                  <a:cxn ang="0">
                    <a:pos x="102" y="136"/>
                  </a:cxn>
                  <a:cxn ang="0">
                    <a:pos x="104" y="126"/>
                  </a:cxn>
                  <a:cxn ang="0">
                    <a:pos x="108" y="117"/>
                  </a:cxn>
                  <a:cxn ang="0">
                    <a:pos x="111" y="101"/>
                  </a:cxn>
                  <a:cxn ang="0">
                    <a:pos x="112" y="108"/>
                  </a:cxn>
                  <a:cxn ang="0">
                    <a:pos x="111" y="126"/>
                  </a:cxn>
                  <a:cxn ang="0">
                    <a:pos x="110" y="132"/>
                  </a:cxn>
                  <a:cxn ang="0">
                    <a:pos x="112" y="152"/>
                  </a:cxn>
                  <a:cxn ang="0">
                    <a:pos x="115" y="167"/>
                  </a:cxn>
                  <a:cxn ang="0">
                    <a:pos x="119" y="106"/>
                  </a:cxn>
                  <a:cxn ang="0">
                    <a:pos x="119" y="93"/>
                  </a:cxn>
                  <a:cxn ang="0">
                    <a:pos x="115" y="75"/>
                  </a:cxn>
                  <a:cxn ang="0">
                    <a:pos x="108" y="64"/>
                  </a:cxn>
                  <a:cxn ang="0">
                    <a:pos x="101" y="61"/>
                  </a:cxn>
                </a:cxnLst>
                <a:rect l="0" t="0" r="r" b="b"/>
                <a:pathLst>
                  <a:path w="119" h="167">
                    <a:moveTo>
                      <a:pt x="101" y="61"/>
                    </a:moveTo>
                    <a:lnTo>
                      <a:pt x="101" y="61"/>
                    </a:lnTo>
                    <a:lnTo>
                      <a:pt x="99" y="55"/>
                    </a:lnTo>
                    <a:lnTo>
                      <a:pt x="98" y="49"/>
                    </a:lnTo>
                    <a:lnTo>
                      <a:pt x="96" y="43"/>
                    </a:lnTo>
                    <a:lnTo>
                      <a:pt x="92" y="38"/>
                    </a:lnTo>
                    <a:lnTo>
                      <a:pt x="84" y="29"/>
                    </a:lnTo>
                    <a:lnTo>
                      <a:pt x="75" y="20"/>
                    </a:lnTo>
                    <a:lnTo>
                      <a:pt x="65" y="13"/>
                    </a:lnTo>
                    <a:lnTo>
                      <a:pt x="57" y="9"/>
                    </a:lnTo>
                    <a:lnTo>
                      <a:pt x="48" y="4"/>
                    </a:lnTo>
                    <a:lnTo>
                      <a:pt x="48" y="4"/>
                    </a:lnTo>
                    <a:lnTo>
                      <a:pt x="34" y="2"/>
                    </a:lnTo>
                    <a:lnTo>
                      <a:pt x="21" y="0"/>
                    </a:lnTo>
                    <a:lnTo>
                      <a:pt x="9" y="3"/>
                    </a:lnTo>
                    <a:lnTo>
                      <a:pt x="0" y="5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2" y="113"/>
                    </a:lnTo>
                    <a:lnTo>
                      <a:pt x="11" y="107"/>
                    </a:lnTo>
                    <a:lnTo>
                      <a:pt x="11" y="107"/>
                    </a:lnTo>
                    <a:lnTo>
                      <a:pt x="22" y="100"/>
                    </a:lnTo>
                    <a:lnTo>
                      <a:pt x="33" y="95"/>
                    </a:lnTo>
                    <a:lnTo>
                      <a:pt x="51" y="90"/>
                    </a:lnTo>
                    <a:lnTo>
                      <a:pt x="51" y="90"/>
                    </a:lnTo>
                    <a:lnTo>
                      <a:pt x="58" y="87"/>
                    </a:lnTo>
                    <a:lnTo>
                      <a:pt x="61" y="83"/>
                    </a:lnTo>
                    <a:lnTo>
                      <a:pt x="66" y="78"/>
                    </a:lnTo>
                    <a:lnTo>
                      <a:pt x="72" y="75"/>
                    </a:lnTo>
                    <a:lnTo>
                      <a:pt x="72" y="75"/>
                    </a:lnTo>
                    <a:lnTo>
                      <a:pt x="75" y="74"/>
                    </a:lnTo>
                    <a:lnTo>
                      <a:pt x="78" y="74"/>
                    </a:lnTo>
                    <a:lnTo>
                      <a:pt x="83" y="75"/>
                    </a:lnTo>
                    <a:lnTo>
                      <a:pt x="88" y="78"/>
                    </a:lnTo>
                    <a:lnTo>
                      <a:pt x="92" y="82"/>
                    </a:lnTo>
                    <a:lnTo>
                      <a:pt x="92" y="82"/>
                    </a:lnTo>
                    <a:lnTo>
                      <a:pt x="96" y="84"/>
                    </a:lnTo>
                    <a:lnTo>
                      <a:pt x="101" y="88"/>
                    </a:lnTo>
                    <a:lnTo>
                      <a:pt x="104" y="93"/>
                    </a:lnTo>
                    <a:lnTo>
                      <a:pt x="104" y="93"/>
                    </a:lnTo>
                    <a:lnTo>
                      <a:pt x="102" y="109"/>
                    </a:lnTo>
                    <a:lnTo>
                      <a:pt x="102" y="109"/>
                    </a:lnTo>
                    <a:lnTo>
                      <a:pt x="98" y="140"/>
                    </a:lnTo>
                    <a:lnTo>
                      <a:pt x="98" y="140"/>
                    </a:lnTo>
                    <a:lnTo>
                      <a:pt x="98" y="147"/>
                    </a:lnTo>
                    <a:lnTo>
                      <a:pt x="101" y="154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48"/>
                    </a:lnTo>
                    <a:lnTo>
                      <a:pt x="102" y="136"/>
                    </a:lnTo>
                    <a:lnTo>
                      <a:pt x="103" y="130"/>
                    </a:lnTo>
                    <a:lnTo>
                      <a:pt x="104" y="126"/>
                    </a:lnTo>
                    <a:lnTo>
                      <a:pt x="104" y="126"/>
                    </a:lnTo>
                    <a:lnTo>
                      <a:pt x="108" y="117"/>
                    </a:lnTo>
                    <a:lnTo>
                      <a:pt x="110" y="109"/>
                    </a:lnTo>
                    <a:lnTo>
                      <a:pt x="111" y="101"/>
                    </a:lnTo>
                    <a:lnTo>
                      <a:pt x="111" y="101"/>
                    </a:lnTo>
                    <a:lnTo>
                      <a:pt x="112" y="108"/>
                    </a:lnTo>
                    <a:lnTo>
                      <a:pt x="112" y="115"/>
                    </a:lnTo>
                    <a:lnTo>
                      <a:pt x="111" y="126"/>
                    </a:lnTo>
                    <a:lnTo>
                      <a:pt x="111" y="126"/>
                    </a:lnTo>
                    <a:lnTo>
                      <a:pt x="110" y="132"/>
                    </a:lnTo>
                    <a:lnTo>
                      <a:pt x="110" y="139"/>
                    </a:lnTo>
                    <a:lnTo>
                      <a:pt x="112" y="152"/>
                    </a:lnTo>
                    <a:lnTo>
                      <a:pt x="115" y="167"/>
                    </a:lnTo>
                    <a:lnTo>
                      <a:pt x="115" y="167"/>
                    </a:lnTo>
                    <a:lnTo>
                      <a:pt x="116" y="148"/>
                    </a:lnTo>
                    <a:lnTo>
                      <a:pt x="119" y="106"/>
                    </a:lnTo>
                    <a:lnTo>
                      <a:pt x="119" y="106"/>
                    </a:lnTo>
                    <a:lnTo>
                      <a:pt x="119" y="93"/>
                    </a:lnTo>
                    <a:lnTo>
                      <a:pt x="118" y="83"/>
                    </a:lnTo>
                    <a:lnTo>
                      <a:pt x="115" y="75"/>
                    </a:lnTo>
                    <a:lnTo>
                      <a:pt x="111" y="69"/>
                    </a:lnTo>
                    <a:lnTo>
                      <a:pt x="108" y="64"/>
                    </a:lnTo>
                    <a:lnTo>
                      <a:pt x="104" y="62"/>
                    </a:lnTo>
                    <a:lnTo>
                      <a:pt x="101" y="61"/>
                    </a:lnTo>
                    <a:lnTo>
                      <a:pt x="101" y="61"/>
                    </a:lnTo>
                    <a:close/>
                  </a:path>
                </a:pathLst>
              </a:custGeom>
              <a:solidFill>
                <a:srgbClr val="B39D5B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10398" name="Freeform 3198"/>
              <p:cNvSpPr>
                <a:spLocks/>
              </p:cNvSpPr>
              <p:nvPr/>
            </p:nvSpPr>
            <p:spPr bwMode="auto">
              <a:xfrm>
                <a:off x="5472" y="1379"/>
                <a:ext cx="108" cy="55"/>
              </a:xfrm>
              <a:custGeom>
                <a:avLst/>
                <a:gdLst/>
                <a:ahLst/>
                <a:cxnLst>
                  <a:cxn ang="0">
                    <a:pos x="158" y="25"/>
                  </a:cxn>
                  <a:cxn ang="0">
                    <a:pos x="158" y="25"/>
                  </a:cxn>
                  <a:cxn ang="0">
                    <a:pos x="154" y="19"/>
                  </a:cxn>
                  <a:cxn ang="0">
                    <a:pos x="144" y="12"/>
                  </a:cxn>
                  <a:cxn ang="0">
                    <a:pos x="132" y="1"/>
                  </a:cxn>
                  <a:cxn ang="0">
                    <a:pos x="132" y="1"/>
                  </a:cxn>
                  <a:cxn ang="0">
                    <a:pos x="131" y="0"/>
                  </a:cxn>
                  <a:cxn ang="0">
                    <a:pos x="127" y="1"/>
                  </a:cxn>
                  <a:cxn ang="0">
                    <a:pos x="127" y="1"/>
                  </a:cxn>
                  <a:cxn ang="0">
                    <a:pos x="118" y="1"/>
                  </a:cxn>
                  <a:cxn ang="0">
                    <a:pos x="106" y="1"/>
                  </a:cxn>
                  <a:cxn ang="0">
                    <a:pos x="91" y="1"/>
                  </a:cxn>
                  <a:cxn ang="0">
                    <a:pos x="91" y="1"/>
                  </a:cxn>
                  <a:cxn ang="0">
                    <a:pos x="85" y="1"/>
                  </a:cxn>
                  <a:cxn ang="0">
                    <a:pos x="79" y="4"/>
                  </a:cxn>
                  <a:cxn ang="0">
                    <a:pos x="73" y="6"/>
                  </a:cxn>
                  <a:cxn ang="0">
                    <a:pos x="73" y="6"/>
                  </a:cxn>
                  <a:cxn ang="0">
                    <a:pos x="48" y="20"/>
                  </a:cxn>
                  <a:cxn ang="0">
                    <a:pos x="30" y="30"/>
                  </a:cxn>
                  <a:cxn ang="0">
                    <a:pos x="30" y="30"/>
                  </a:cxn>
                  <a:cxn ang="0">
                    <a:pos x="0" y="30"/>
                  </a:cxn>
                  <a:cxn ang="0">
                    <a:pos x="0" y="72"/>
                  </a:cxn>
                  <a:cxn ang="0">
                    <a:pos x="0" y="72"/>
                  </a:cxn>
                  <a:cxn ang="0">
                    <a:pos x="26" y="65"/>
                  </a:cxn>
                  <a:cxn ang="0">
                    <a:pos x="26" y="65"/>
                  </a:cxn>
                  <a:cxn ang="0">
                    <a:pos x="40" y="63"/>
                  </a:cxn>
                  <a:cxn ang="0">
                    <a:pos x="53" y="60"/>
                  </a:cxn>
                  <a:cxn ang="0">
                    <a:pos x="64" y="56"/>
                  </a:cxn>
                  <a:cxn ang="0">
                    <a:pos x="64" y="56"/>
                  </a:cxn>
                  <a:cxn ang="0">
                    <a:pos x="73" y="52"/>
                  </a:cxn>
                  <a:cxn ang="0">
                    <a:pos x="73" y="52"/>
                  </a:cxn>
                  <a:cxn ang="0">
                    <a:pos x="84" y="49"/>
                  </a:cxn>
                  <a:cxn ang="0">
                    <a:pos x="89" y="46"/>
                  </a:cxn>
                  <a:cxn ang="0">
                    <a:pos x="92" y="42"/>
                  </a:cxn>
                  <a:cxn ang="0">
                    <a:pos x="109" y="38"/>
                  </a:cxn>
                  <a:cxn ang="0">
                    <a:pos x="128" y="44"/>
                  </a:cxn>
                  <a:cxn ang="0">
                    <a:pos x="128" y="44"/>
                  </a:cxn>
                  <a:cxn ang="0">
                    <a:pos x="131" y="44"/>
                  </a:cxn>
                  <a:cxn ang="0">
                    <a:pos x="136" y="44"/>
                  </a:cxn>
                  <a:cxn ang="0">
                    <a:pos x="141" y="40"/>
                  </a:cxn>
                  <a:cxn ang="0">
                    <a:pos x="118" y="29"/>
                  </a:cxn>
                  <a:cxn ang="0">
                    <a:pos x="123" y="25"/>
                  </a:cxn>
                  <a:cxn ang="0">
                    <a:pos x="123" y="25"/>
                  </a:cxn>
                  <a:cxn ang="0">
                    <a:pos x="128" y="27"/>
                  </a:cxn>
                  <a:cxn ang="0">
                    <a:pos x="137" y="33"/>
                  </a:cxn>
                  <a:cxn ang="0">
                    <a:pos x="142" y="37"/>
                  </a:cxn>
                  <a:cxn ang="0">
                    <a:pos x="148" y="39"/>
                  </a:cxn>
                  <a:cxn ang="0">
                    <a:pos x="154" y="39"/>
                  </a:cxn>
                  <a:cxn ang="0">
                    <a:pos x="158" y="38"/>
                  </a:cxn>
                  <a:cxn ang="0">
                    <a:pos x="164" y="37"/>
                  </a:cxn>
                  <a:cxn ang="0">
                    <a:pos x="164" y="37"/>
                  </a:cxn>
                  <a:cxn ang="0">
                    <a:pos x="162" y="32"/>
                  </a:cxn>
                  <a:cxn ang="0">
                    <a:pos x="158" y="25"/>
                  </a:cxn>
                  <a:cxn ang="0">
                    <a:pos x="158" y="25"/>
                  </a:cxn>
                </a:cxnLst>
                <a:rect l="0" t="0" r="r" b="b"/>
                <a:pathLst>
                  <a:path w="164" h="72">
                    <a:moveTo>
                      <a:pt x="158" y="25"/>
                    </a:moveTo>
                    <a:lnTo>
                      <a:pt x="158" y="25"/>
                    </a:lnTo>
                    <a:lnTo>
                      <a:pt x="154" y="19"/>
                    </a:lnTo>
                    <a:lnTo>
                      <a:pt x="144" y="12"/>
                    </a:lnTo>
                    <a:lnTo>
                      <a:pt x="132" y="1"/>
                    </a:lnTo>
                    <a:lnTo>
                      <a:pt x="132" y="1"/>
                    </a:lnTo>
                    <a:lnTo>
                      <a:pt x="131" y="0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18" y="1"/>
                    </a:lnTo>
                    <a:lnTo>
                      <a:pt x="106" y="1"/>
                    </a:lnTo>
                    <a:lnTo>
                      <a:pt x="91" y="1"/>
                    </a:lnTo>
                    <a:lnTo>
                      <a:pt x="91" y="1"/>
                    </a:lnTo>
                    <a:lnTo>
                      <a:pt x="85" y="1"/>
                    </a:lnTo>
                    <a:lnTo>
                      <a:pt x="79" y="4"/>
                    </a:lnTo>
                    <a:lnTo>
                      <a:pt x="73" y="6"/>
                    </a:lnTo>
                    <a:lnTo>
                      <a:pt x="73" y="6"/>
                    </a:lnTo>
                    <a:lnTo>
                      <a:pt x="48" y="2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0" y="30"/>
                    </a:lnTo>
                    <a:lnTo>
                      <a:pt x="0" y="72"/>
                    </a:lnTo>
                    <a:lnTo>
                      <a:pt x="0" y="72"/>
                    </a:lnTo>
                    <a:lnTo>
                      <a:pt x="26" y="65"/>
                    </a:lnTo>
                    <a:lnTo>
                      <a:pt x="26" y="65"/>
                    </a:lnTo>
                    <a:lnTo>
                      <a:pt x="40" y="63"/>
                    </a:lnTo>
                    <a:lnTo>
                      <a:pt x="53" y="60"/>
                    </a:lnTo>
                    <a:lnTo>
                      <a:pt x="64" y="56"/>
                    </a:lnTo>
                    <a:lnTo>
                      <a:pt x="64" y="56"/>
                    </a:lnTo>
                    <a:lnTo>
                      <a:pt x="73" y="52"/>
                    </a:lnTo>
                    <a:lnTo>
                      <a:pt x="73" y="52"/>
                    </a:lnTo>
                    <a:lnTo>
                      <a:pt x="84" y="49"/>
                    </a:lnTo>
                    <a:lnTo>
                      <a:pt x="89" y="46"/>
                    </a:lnTo>
                    <a:lnTo>
                      <a:pt x="92" y="42"/>
                    </a:lnTo>
                    <a:lnTo>
                      <a:pt x="109" y="38"/>
                    </a:lnTo>
                    <a:lnTo>
                      <a:pt x="128" y="44"/>
                    </a:lnTo>
                    <a:lnTo>
                      <a:pt x="128" y="44"/>
                    </a:lnTo>
                    <a:lnTo>
                      <a:pt x="131" y="44"/>
                    </a:lnTo>
                    <a:lnTo>
                      <a:pt x="136" y="44"/>
                    </a:lnTo>
                    <a:lnTo>
                      <a:pt x="141" y="40"/>
                    </a:lnTo>
                    <a:lnTo>
                      <a:pt x="118" y="29"/>
                    </a:lnTo>
                    <a:lnTo>
                      <a:pt x="123" y="25"/>
                    </a:lnTo>
                    <a:lnTo>
                      <a:pt x="123" y="25"/>
                    </a:lnTo>
                    <a:lnTo>
                      <a:pt x="128" y="27"/>
                    </a:lnTo>
                    <a:lnTo>
                      <a:pt x="137" y="33"/>
                    </a:lnTo>
                    <a:lnTo>
                      <a:pt x="142" y="37"/>
                    </a:lnTo>
                    <a:lnTo>
                      <a:pt x="148" y="39"/>
                    </a:lnTo>
                    <a:lnTo>
                      <a:pt x="154" y="39"/>
                    </a:lnTo>
                    <a:lnTo>
                      <a:pt x="158" y="38"/>
                    </a:lnTo>
                    <a:lnTo>
                      <a:pt x="164" y="37"/>
                    </a:lnTo>
                    <a:lnTo>
                      <a:pt x="164" y="37"/>
                    </a:lnTo>
                    <a:lnTo>
                      <a:pt x="162" y="32"/>
                    </a:lnTo>
                    <a:lnTo>
                      <a:pt x="158" y="25"/>
                    </a:lnTo>
                    <a:lnTo>
                      <a:pt x="158" y="2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10399" name="Freeform 3199"/>
              <p:cNvSpPr>
                <a:spLocks/>
              </p:cNvSpPr>
              <p:nvPr/>
            </p:nvSpPr>
            <p:spPr bwMode="auto">
              <a:xfrm>
                <a:off x="5635" y="1294"/>
                <a:ext cx="34" cy="125"/>
              </a:xfrm>
              <a:custGeom>
                <a:avLst/>
                <a:gdLst/>
                <a:ahLst/>
                <a:cxnLst>
                  <a:cxn ang="0">
                    <a:pos x="51" y="0"/>
                  </a:cxn>
                  <a:cxn ang="0">
                    <a:pos x="0" y="157"/>
                  </a:cxn>
                  <a:cxn ang="0">
                    <a:pos x="14" y="162"/>
                  </a:cxn>
                  <a:cxn ang="0">
                    <a:pos x="51" y="48"/>
                  </a:cxn>
                  <a:cxn ang="0">
                    <a:pos x="51" y="0"/>
                  </a:cxn>
                </a:cxnLst>
                <a:rect l="0" t="0" r="r" b="b"/>
                <a:pathLst>
                  <a:path w="51" h="162">
                    <a:moveTo>
                      <a:pt x="51" y="0"/>
                    </a:moveTo>
                    <a:lnTo>
                      <a:pt x="0" y="157"/>
                    </a:lnTo>
                    <a:lnTo>
                      <a:pt x="14" y="162"/>
                    </a:lnTo>
                    <a:lnTo>
                      <a:pt x="51" y="48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968E8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2572" name="Text Box 530"/>
              <p:cNvSpPr txBox="1">
                <a:spLocks noChangeArrowheads="1"/>
              </p:cNvSpPr>
              <p:nvPr/>
            </p:nvSpPr>
            <p:spPr bwMode="auto">
              <a:xfrm>
                <a:off x="4329" y="1440"/>
                <a:ext cx="1113" cy="366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algn="ctr" eaLnBrk="1" hangingPunct="1">
                  <a:spcBef>
                    <a:spcPct val="20000"/>
                  </a:spcBef>
                  <a:buClr>
                    <a:schemeClr val="accent1"/>
                  </a:buClr>
                  <a:buFont typeface="Wingdings" pitchFamily="2" charset="2"/>
                  <a:buNone/>
                </a:pPr>
                <a:r>
                  <a:rPr lang="en-US" sz="1600"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Berlin Sans FB" pitchFamily="34" charset="0"/>
                  </a:rPr>
                  <a:t>Engineers In Charge (EIC)</a:t>
                </a:r>
                <a:endParaRPr lang="en-US" sz="1600" baseline="-25000">
                  <a:effectLst>
                    <a:outerShdw blurRad="38100" dist="38100" dir="2700000" algn="tl">
                      <a:srgbClr val="000000"/>
                    </a:outerShdw>
                  </a:effectLst>
                  <a:latin typeface="Berlin Sans FB" pitchFamily="34" charset="0"/>
                </a:endParaRPr>
              </a:p>
            </p:txBody>
          </p:sp>
          <p:grpSp>
            <p:nvGrpSpPr>
              <p:cNvPr id="310401" name="Group 3201"/>
              <p:cNvGrpSpPr>
                <a:grpSpLocks/>
              </p:cNvGrpSpPr>
              <p:nvPr/>
            </p:nvGrpSpPr>
            <p:grpSpPr bwMode="auto">
              <a:xfrm>
                <a:off x="5034" y="1056"/>
                <a:ext cx="399" cy="436"/>
                <a:chOff x="5034" y="432"/>
                <a:chExt cx="399" cy="436"/>
              </a:xfrm>
            </p:grpSpPr>
            <p:sp>
              <p:nvSpPr>
                <p:cNvPr id="310402" name="AutoShape 461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5034" y="432"/>
                  <a:ext cx="399" cy="43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403" name="Freeform 462"/>
                <p:cNvSpPr>
                  <a:spLocks/>
                </p:cNvSpPr>
                <p:nvPr/>
              </p:nvSpPr>
              <p:spPr bwMode="auto">
                <a:xfrm>
                  <a:off x="5341" y="629"/>
                  <a:ext cx="58" cy="23"/>
                </a:xfrm>
                <a:custGeom>
                  <a:avLst/>
                  <a:gdLst>
                    <a:gd name="T0" fmla="*/ 6 w 150"/>
                    <a:gd name="T1" fmla="*/ 38 h 66"/>
                    <a:gd name="T2" fmla="*/ 0 w 150"/>
                    <a:gd name="T3" fmla="*/ 62 h 66"/>
                    <a:gd name="T4" fmla="*/ 0 w 150"/>
                    <a:gd name="T5" fmla="*/ 66 h 66"/>
                    <a:gd name="T6" fmla="*/ 2 w 150"/>
                    <a:gd name="T7" fmla="*/ 66 h 66"/>
                    <a:gd name="T8" fmla="*/ 138 w 150"/>
                    <a:gd name="T9" fmla="*/ 60 h 66"/>
                    <a:gd name="T10" fmla="*/ 140 w 150"/>
                    <a:gd name="T11" fmla="*/ 60 h 66"/>
                    <a:gd name="T12" fmla="*/ 140 w 150"/>
                    <a:gd name="T13" fmla="*/ 58 h 66"/>
                    <a:gd name="T14" fmla="*/ 150 w 150"/>
                    <a:gd name="T15" fmla="*/ 34 h 66"/>
                    <a:gd name="T16" fmla="*/ 150 w 150"/>
                    <a:gd name="T17" fmla="*/ 32 h 66"/>
                    <a:gd name="T18" fmla="*/ 148 w 150"/>
                    <a:gd name="T19" fmla="*/ 32 h 66"/>
                    <a:gd name="T20" fmla="*/ 108 w 150"/>
                    <a:gd name="T21" fmla="*/ 32 h 66"/>
                    <a:gd name="T22" fmla="*/ 108 w 150"/>
                    <a:gd name="T23" fmla="*/ 32 h 66"/>
                    <a:gd name="T24" fmla="*/ 108 w 150"/>
                    <a:gd name="T25" fmla="*/ 32 h 66"/>
                    <a:gd name="T26" fmla="*/ 108 w 150"/>
                    <a:gd name="T27" fmla="*/ 32 h 66"/>
                    <a:gd name="T28" fmla="*/ 108 w 150"/>
                    <a:gd name="T29" fmla="*/ 32 h 66"/>
                    <a:gd name="T30" fmla="*/ 106 w 150"/>
                    <a:gd name="T31" fmla="*/ 28 h 66"/>
                    <a:gd name="T32" fmla="*/ 102 w 150"/>
                    <a:gd name="T33" fmla="*/ 14 h 66"/>
                    <a:gd name="T34" fmla="*/ 102 w 150"/>
                    <a:gd name="T35" fmla="*/ 14 h 66"/>
                    <a:gd name="T36" fmla="*/ 100 w 150"/>
                    <a:gd name="T37" fmla="*/ 10 h 66"/>
                    <a:gd name="T38" fmla="*/ 98 w 150"/>
                    <a:gd name="T39" fmla="*/ 6 h 66"/>
                    <a:gd name="T40" fmla="*/ 94 w 150"/>
                    <a:gd name="T41" fmla="*/ 4 h 66"/>
                    <a:gd name="T42" fmla="*/ 90 w 150"/>
                    <a:gd name="T43" fmla="*/ 2 h 66"/>
                    <a:gd name="T44" fmla="*/ 90 w 150"/>
                    <a:gd name="T45" fmla="*/ 2 h 66"/>
                    <a:gd name="T46" fmla="*/ 84 w 150"/>
                    <a:gd name="T47" fmla="*/ 0 h 66"/>
                    <a:gd name="T48" fmla="*/ 78 w 150"/>
                    <a:gd name="T49" fmla="*/ 2 h 66"/>
                    <a:gd name="T50" fmla="*/ 70 w 150"/>
                    <a:gd name="T51" fmla="*/ 6 h 66"/>
                    <a:gd name="T52" fmla="*/ 66 w 150"/>
                    <a:gd name="T53" fmla="*/ 12 h 66"/>
                    <a:gd name="T54" fmla="*/ 60 w 150"/>
                    <a:gd name="T55" fmla="*/ 18 h 66"/>
                    <a:gd name="T56" fmla="*/ 60 w 150"/>
                    <a:gd name="T57" fmla="*/ 18 h 66"/>
                    <a:gd name="T58" fmla="*/ 52 w 150"/>
                    <a:gd name="T59" fmla="*/ 28 h 66"/>
                    <a:gd name="T60" fmla="*/ 46 w 150"/>
                    <a:gd name="T61" fmla="*/ 32 h 66"/>
                    <a:gd name="T62" fmla="*/ 46 w 150"/>
                    <a:gd name="T63" fmla="*/ 32 h 66"/>
                    <a:gd name="T64" fmla="*/ 8 w 150"/>
                    <a:gd name="T65" fmla="*/ 38 h 66"/>
                    <a:gd name="T66" fmla="*/ 6 w 150"/>
                    <a:gd name="T67" fmla="*/ 38 h 66"/>
                    <a:gd name="T68" fmla="*/ 6 w 150"/>
                    <a:gd name="T69" fmla="*/ 38 h 6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0"/>
                    <a:gd name="T106" fmla="*/ 0 h 66"/>
                    <a:gd name="T107" fmla="*/ 150 w 150"/>
                    <a:gd name="T108" fmla="*/ 66 h 6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0" h="66">
                      <a:moveTo>
                        <a:pt x="6" y="38"/>
                      </a:move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2" y="66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0" y="58"/>
                      </a:lnTo>
                      <a:lnTo>
                        <a:pt x="150" y="34"/>
                      </a:lnTo>
                      <a:lnTo>
                        <a:pt x="150" y="32"/>
                      </a:lnTo>
                      <a:lnTo>
                        <a:pt x="148" y="32"/>
                      </a:lnTo>
                      <a:lnTo>
                        <a:pt x="108" y="32"/>
                      </a:lnTo>
                      <a:lnTo>
                        <a:pt x="106" y="28"/>
                      </a:lnTo>
                      <a:lnTo>
                        <a:pt x="102" y="14"/>
                      </a:lnTo>
                      <a:lnTo>
                        <a:pt x="100" y="10"/>
                      </a:lnTo>
                      <a:lnTo>
                        <a:pt x="98" y="6"/>
                      </a:lnTo>
                      <a:lnTo>
                        <a:pt x="94" y="4"/>
                      </a:lnTo>
                      <a:lnTo>
                        <a:pt x="90" y="2"/>
                      </a:lnTo>
                      <a:lnTo>
                        <a:pt x="84" y="0"/>
                      </a:lnTo>
                      <a:lnTo>
                        <a:pt x="78" y="2"/>
                      </a:lnTo>
                      <a:lnTo>
                        <a:pt x="70" y="6"/>
                      </a:lnTo>
                      <a:lnTo>
                        <a:pt x="66" y="12"/>
                      </a:lnTo>
                      <a:lnTo>
                        <a:pt x="60" y="18"/>
                      </a:lnTo>
                      <a:lnTo>
                        <a:pt x="52" y="28"/>
                      </a:lnTo>
                      <a:lnTo>
                        <a:pt x="46" y="32"/>
                      </a:lnTo>
                      <a:lnTo>
                        <a:pt x="8" y="38"/>
                      </a:lnTo>
                      <a:lnTo>
                        <a:pt x="6" y="38"/>
                      </a:lnTo>
                      <a:close/>
                    </a:path>
                  </a:pathLst>
                </a:custGeom>
                <a:solidFill>
                  <a:srgbClr val="63636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04" name="Freeform 463"/>
                <p:cNvSpPr>
                  <a:spLocks/>
                </p:cNvSpPr>
                <p:nvPr/>
              </p:nvSpPr>
              <p:spPr bwMode="auto">
                <a:xfrm>
                  <a:off x="5309" y="605"/>
                  <a:ext cx="95" cy="179"/>
                </a:xfrm>
                <a:custGeom>
                  <a:avLst/>
                  <a:gdLst>
                    <a:gd name="T0" fmla="*/ 36 w 248"/>
                    <a:gd name="T1" fmla="*/ 8 h 508"/>
                    <a:gd name="T2" fmla="*/ 36 w 248"/>
                    <a:gd name="T3" fmla="*/ 8 h 508"/>
                    <a:gd name="T4" fmla="*/ 42 w 248"/>
                    <a:gd name="T5" fmla="*/ 4 h 508"/>
                    <a:gd name="T6" fmla="*/ 48 w 248"/>
                    <a:gd name="T7" fmla="*/ 2 h 508"/>
                    <a:gd name="T8" fmla="*/ 56 w 248"/>
                    <a:gd name="T9" fmla="*/ 0 h 508"/>
                    <a:gd name="T10" fmla="*/ 66 w 248"/>
                    <a:gd name="T11" fmla="*/ 4 h 508"/>
                    <a:gd name="T12" fmla="*/ 74 w 248"/>
                    <a:gd name="T13" fmla="*/ 10 h 508"/>
                    <a:gd name="T14" fmla="*/ 84 w 248"/>
                    <a:gd name="T15" fmla="*/ 24 h 508"/>
                    <a:gd name="T16" fmla="*/ 92 w 248"/>
                    <a:gd name="T17" fmla="*/ 44 h 508"/>
                    <a:gd name="T18" fmla="*/ 92 w 248"/>
                    <a:gd name="T19" fmla="*/ 44 h 508"/>
                    <a:gd name="T20" fmla="*/ 102 w 248"/>
                    <a:gd name="T21" fmla="*/ 74 h 508"/>
                    <a:gd name="T22" fmla="*/ 118 w 248"/>
                    <a:gd name="T23" fmla="*/ 114 h 508"/>
                    <a:gd name="T24" fmla="*/ 162 w 248"/>
                    <a:gd name="T25" fmla="*/ 218 h 508"/>
                    <a:gd name="T26" fmla="*/ 208 w 248"/>
                    <a:gd name="T27" fmla="*/ 328 h 508"/>
                    <a:gd name="T28" fmla="*/ 230 w 248"/>
                    <a:gd name="T29" fmla="*/ 380 h 508"/>
                    <a:gd name="T30" fmla="*/ 248 w 248"/>
                    <a:gd name="T31" fmla="*/ 426 h 508"/>
                    <a:gd name="T32" fmla="*/ 248 w 248"/>
                    <a:gd name="T33" fmla="*/ 426 h 508"/>
                    <a:gd name="T34" fmla="*/ 244 w 248"/>
                    <a:gd name="T35" fmla="*/ 436 h 508"/>
                    <a:gd name="T36" fmla="*/ 230 w 248"/>
                    <a:gd name="T37" fmla="*/ 480 h 508"/>
                    <a:gd name="T38" fmla="*/ 230 w 248"/>
                    <a:gd name="T39" fmla="*/ 480 h 508"/>
                    <a:gd name="T40" fmla="*/ 226 w 248"/>
                    <a:gd name="T41" fmla="*/ 488 h 508"/>
                    <a:gd name="T42" fmla="*/ 220 w 248"/>
                    <a:gd name="T43" fmla="*/ 496 h 508"/>
                    <a:gd name="T44" fmla="*/ 214 w 248"/>
                    <a:gd name="T45" fmla="*/ 502 h 508"/>
                    <a:gd name="T46" fmla="*/ 206 w 248"/>
                    <a:gd name="T47" fmla="*/ 506 h 508"/>
                    <a:gd name="T48" fmla="*/ 196 w 248"/>
                    <a:gd name="T49" fmla="*/ 508 h 508"/>
                    <a:gd name="T50" fmla="*/ 184 w 248"/>
                    <a:gd name="T51" fmla="*/ 508 h 508"/>
                    <a:gd name="T52" fmla="*/ 172 w 248"/>
                    <a:gd name="T53" fmla="*/ 504 h 508"/>
                    <a:gd name="T54" fmla="*/ 158 w 248"/>
                    <a:gd name="T55" fmla="*/ 496 h 508"/>
                    <a:gd name="T56" fmla="*/ 142 w 248"/>
                    <a:gd name="T57" fmla="*/ 484 h 508"/>
                    <a:gd name="T58" fmla="*/ 126 w 248"/>
                    <a:gd name="T59" fmla="*/ 466 h 508"/>
                    <a:gd name="T60" fmla="*/ 108 w 248"/>
                    <a:gd name="T61" fmla="*/ 444 h 508"/>
                    <a:gd name="T62" fmla="*/ 88 w 248"/>
                    <a:gd name="T63" fmla="*/ 414 h 508"/>
                    <a:gd name="T64" fmla="*/ 68 w 248"/>
                    <a:gd name="T65" fmla="*/ 378 h 508"/>
                    <a:gd name="T66" fmla="*/ 46 w 248"/>
                    <a:gd name="T67" fmla="*/ 336 h 508"/>
                    <a:gd name="T68" fmla="*/ 24 w 248"/>
                    <a:gd name="T69" fmla="*/ 284 h 508"/>
                    <a:gd name="T70" fmla="*/ 0 w 248"/>
                    <a:gd name="T71" fmla="*/ 226 h 508"/>
                    <a:gd name="T72" fmla="*/ 36 w 248"/>
                    <a:gd name="T73" fmla="*/ 8 h 508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48"/>
                    <a:gd name="T112" fmla="*/ 0 h 508"/>
                    <a:gd name="T113" fmla="*/ 248 w 248"/>
                    <a:gd name="T114" fmla="*/ 508 h 508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48" h="508">
                      <a:moveTo>
                        <a:pt x="36" y="8"/>
                      </a:moveTo>
                      <a:lnTo>
                        <a:pt x="36" y="8"/>
                      </a:lnTo>
                      <a:lnTo>
                        <a:pt x="42" y="4"/>
                      </a:lnTo>
                      <a:lnTo>
                        <a:pt x="48" y="2"/>
                      </a:lnTo>
                      <a:lnTo>
                        <a:pt x="56" y="0"/>
                      </a:lnTo>
                      <a:lnTo>
                        <a:pt x="66" y="4"/>
                      </a:lnTo>
                      <a:lnTo>
                        <a:pt x="74" y="10"/>
                      </a:lnTo>
                      <a:lnTo>
                        <a:pt x="84" y="24"/>
                      </a:lnTo>
                      <a:lnTo>
                        <a:pt x="92" y="44"/>
                      </a:lnTo>
                      <a:lnTo>
                        <a:pt x="102" y="74"/>
                      </a:lnTo>
                      <a:lnTo>
                        <a:pt x="118" y="114"/>
                      </a:lnTo>
                      <a:lnTo>
                        <a:pt x="162" y="218"/>
                      </a:lnTo>
                      <a:lnTo>
                        <a:pt x="208" y="328"/>
                      </a:lnTo>
                      <a:lnTo>
                        <a:pt x="230" y="380"/>
                      </a:lnTo>
                      <a:lnTo>
                        <a:pt x="248" y="426"/>
                      </a:lnTo>
                      <a:lnTo>
                        <a:pt x="244" y="436"/>
                      </a:lnTo>
                      <a:lnTo>
                        <a:pt x="230" y="480"/>
                      </a:lnTo>
                      <a:lnTo>
                        <a:pt x="226" y="488"/>
                      </a:lnTo>
                      <a:lnTo>
                        <a:pt x="220" y="496"/>
                      </a:lnTo>
                      <a:lnTo>
                        <a:pt x="214" y="502"/>
                      </a:lnTo>
                      <a:lnTo>
                        <a:pt x="206" y="506"/>
                      </a:lnTo>
                      <a:lnTo>
                        <a:pt x="196" y="508"/>
                      </a:lnTo>
                      <a:lnTo>
                        <a:pt x="184" y="508"/>
                      </a:lnTo>
                      <a:lnTo>
                        <a:pt x="172" y="504"/>
                      </a:lnTo>
                      <a:lnTo>
                        <a:pt x="158" y="496"/>
                      </a:lnTo>
                      <a:lnTo>
                        <a:pt x="142" y="484"/>
                      </a:lnTo>
                      <a:lnTo>
                        <a:pt x="126" y="466"/>
                      </a:lnTo>
                      <a:lnTo>
                        <a:pt x="108" y="444"/>
                      </a:lnTo>
                      <a:lnTo>
                        <a:pt x="88" y="414"/>
                      </a:lnTo>
                      <a:lnTo>
                        <a:pt x="68" y="378"/>
                      </a:lnTo>
                      <a:lnTo>
                        <a:pt x="46" y="336"/>
                      </a:lnTo>
                      <a:lnTo>
                        <a:pt x="24" y="284"/>
                      </a:lnTo>
                      <a:lnTo>
                        <a:pt x="0" y="226"/>
                      </a:lnTo>
                      <a:lnTo>
                        <a:pt x="36" y="8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05" name="Freeform 464"/>
                <p:cNvSpPr>
                  <a:spLocks/>
                </p:cNvSpPr>
                <p:nvPr/>
              </p:nvSpPr>
              <p:spPr bwMode="auto">
                <a:xfrm>
                  <a:off x="5336" y="702"/>
                  <a:ext cx="77" cy="90"/>
                </a:xfrm>
                <a:custGeom>
                  <a:avLst/>
                  <a:gdLst>
                    <a:gd name="T0" fmla="*/ 72 w 202"/>
                    <a:gd name="T1" fmla="*/ 0 h 258"/>
                    <a:gd name="T2" fmla="*/ 72 w 202"/>
                    <a:gd name="T3" fmla="*/ 0 h 258"/>
                    <a:gd name="T4" fmla="*/ 86 w 202"/>
                    <a:gd name="T5" fmla="*/ 12 h 258"/>
                    <a:gd name="T6" fmla="*/ 122 w 202"/>
                    <a:gd name="T7" fmla="*/ 44 h 258"/>
                    <a:gd name="T8" fmla="*/ 140 w 202"/>
                    <a:gd name="T9" fmla="*/ 64 h 258"/>
                    <a:gd name="T10" fmla="*/ 160 w 202"/>
                    <a:gd name="T11" fmla="*/ 86 h 258"/>
                    <a:gd name="T12" fmla="*/ 174 w 202"/>
                    <a:gd name="T13" fmla="*/ 108 h 258"/>
                    <a:gd name="T14" fmla="*/ 180 w 202"/>
                    <a:gd name="T15" fmla="*/ 120 h 258"/>
                    <a:gd name="T16" fmla="*/ 184 w 202"/>
                    <a:gd name="T17" fmla="*/ 130 h 258"/>
                    <a:gd name="T18" fmla="*/ 184 w 202"/>
                    <a:gd name="T19" fmla="*/ 130 h 258"/>
                    <a:gd name="T20" fmla="*/ 196 w 202"/>
                    <a:gd name="T21" fmla="*/ 168 h 258"/>
                    <a:gd name="T22" fmla="*/ 200 w 202"/>
                    <a:gd name="T23" fmla="*/ 184 h 258"/>
                    <a:gd name="T24" fmla="*/ 202 w 202"/>
                    <a:gd name="T25" fmla="*/ 200 h 258"/>
                    <a:gd name="T26" fmla="*/ 202 w 202"/>
                    <a:gd name="T27" fmla="*/ 214 h 258"/>
                    <a:gd name="T28" fmla="*/ 198 w 202"/>
                    <a:gd name="T29" fmla="*/ 226 h 258"/>
                    <a:gd name="T30" fmla="*/ 190 w 202"/>
                    <a:gd name="T31" fmla="*/ 236 h 258"/>
                    <a:gd name="T32" fmla="*/ 178 w 202"/>
                    <a:gd name="T33" fmla="*/ 246 h 258"/>
                    <a:gd name="T34" fmla="*/ 178 w 202"/>
                    <a:gd name="T35" fmla="*/ 246 h 258"/>
                    <a:gd name="T36" fmla="*/ 168 w 202"/>
                    <a:gd name="T37" fmla="*/ 252 h 258"/>
                    <a:gd name="T38" fmla="*/ 156 w 202"/>
                    <a:gd name="T39" fmla="*/ 256 h 258"/>
                    <a:gd name="T40" fmla="*/ 144 w 202"/>
                    <a:gd name="T41" fmla="*/ 258 h 258"/>
                    <a:gd name="T42" fmla="*/ 130 w 202"/>
                    <a:gd name="T43" fmla="*/ 258 h 258"/>
                    <a:gd name="T44" fmla="*/ 118 w 202"/>
                    <a:gd name="T45" fmla="*/ 258 h 258"/>
                    <a:gd name="T46" fmla="*/ 104 w 202"/>
                    <a:gd name="T47" fmla="*/ 254 h 258"/>
                    <a:gd name="T48" fmla="*/ 76 w 202"/>
                    <a:gd name="T49" fmla="*/ 246 h 258"/>
                    <a:gd name="T50" fmla="*/ 52 w 202"/>
                    <a:gd name="T51" fmla="*/ 234 h 258"/>
                    <a:gd name="T52" fmla="*/ 30 w 202"/>
                    <a:gd name="T53" fmla="*/ 218 h 258"/>
                    <a:gd name="T54" fmla="*/ 20 w 202"/>
                    <a:gd name="T55" fmla="*/ 210 h 258"/>
                    <a:gd name="T56" fmla="*/ 12 w 202"/>
                    <a:gd name="T57" fmla="*/ 202 h 258"/>
                    <a:gd name="T58" fmla="*/ 6 w 202"/>
                    <a:gd name="T59" fmla="*/ 192 h 258"/>
                    <a:gd name="T60" fmla="*/ 2 w 202"/>
                    <a:gd name="T61" fmla="*/ 184 h 258"/>
                    <a:gd name="T62" fmla="*/ 2 w 202"/>
                    <a:gd name="T63" fmla="*/ 184 h 258"/>
                    <a:gd name="T64" fmla="*/ 0 w 202"/>
                    <a:gd name="T65" fmla="*/ 174 h 258"/>
                    <a:gd name="T66" fmla="*/ 0 w 202"/>
                    <a:gd name="T67" fmla="*/ 162 h 258"/>
                    <a:gd name="T68" fmla="*/ 2 w 202"/>
                    <a:gd name="T69" fmla="*/ 148 h 258"/>
                    <a:gd name="T70" fmla="*/ 6 w 202"/>
                    <a:gd name="T71" fmla="*/ 134 h 258"/>
                    <a:gd name="T72" fmla="*/ 16 w 202"/>
                    <a:gd name="T73" fmla="*/ 104 h 258"/>
                    <a:gd name="T74" fmla="*/ 30 w 202"/>
                    <a:gd name="T75" fmla="*/ 72 h 258"/>
                    <a:gd name="T76" fmla="*/ 44 w 202"/>
                    <a:gd name="T77" fmla="*/ 44 h 258"/>
                    <a:gd name="T78" fmla="*/ 58 w 202"/>
                    <a:gd name="T79" fmla="*/ 22 h 258"/>
                    <a:gd name="T80" fmla="*/ 72 w 202"/>
                    <a:gd name="T81" fmla="*/ 0 h 25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202"/>
                    <a:gd name="T124" fmla="*/ 0 h 258"/>
                    <a:gd name="T125" fmla="*/ 202 w 202"/>
                    <a:gd name="T126" fmla="*/ 258 h 25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202" h="258">
                      <a:moveTo>
                        <a:pt x="72" y="0"/>
                      </a:moveTo>
                      <a:lnTo>
                        <a:pt x="72" y="0"/>
                      </a:lnTo>
                      <a:lnTo>
                        <a:pt x="86" y="12"/>
                      </a:lnTo>
                      <a:lnTo>
                        <a:pt x="122" y="44"/>
                      </a:lnTo>
                      <a:lnTo>
                        <a:pt x="140" y="64"/>
                      </a:lnTo>
                      <a:lnTo>
                        <a:pt x="160" y="86"/>
                      </a:lnTo>
                      <a:lnTo>
                        <a:pt x="174" y="108"/>
                      </a:lnTo>
                      <a:lnTo>
                        <a:pt x="180" y="120"/>
                      </a:lnTo>
                      <a:lnTo>
                        <a:pt x="184" y="130"/>
                      </a:lnTo>
                      <a:lnTo>
                        <a:pt x="196" y="168"/>
                      </a:lnTo>
                      <a:lnTo>
                        <a:pt x="200" y="184"/>
                      </a:lnTo>
                      <a:lnTo>
                        <a:pt x="202" y="200"/>
                      </a:lnTo>
                      <a:lnTo>
                        <a:pt x="202" y="214"/>
                      </a:lnTo>
                      <a:lnTo>
                        <a:pt x="198" y="226"/>
                      </a:lnTo>
                      <a:lnTo>
                        <a:pt x="190" y="236"/>
                      </a:lnTo>
                      <a:lnTo>
                        <a:pt x="178" y="246"/>
                      </a:lnTo>
                      <a:lnTo>
                        <a:pt x="168" y="252"/>
                      </a:lnTo>
                      <a:lnTo>
                        <a:pt x="156" y="256"/>
                      </a:lnTo>
                      <a:lnTo>
                        <a:pt x="144" y="258"/>
                      </a:lnTo>
                      <a:lnTo>
                        <a:pt x="130" y="258"/>
                      </a:lnTo>
                      <a:lnTo>
                        <a:pt x="118" y="258"/>
                      </a:lnTo>
                      <a:lnTo>
                        <a:pt x="104" y="254"/>
                      </a:lnTo>
                      <a:lnTo>
                        <a:pt x="76" y="246"/>
                      </a:lnTo>
                      <a:lnTo>
                        <a:pt x="52" y="234"/>
                      </a:lnTo>
                      <a:lnTo>
                        <a:pt x="30" y="218"/>
                      </a:lnTo>
                      <a:lnTo>
                        <a:pt x="20" y="210"/>
                      </a:lnTo>
                      <a:lnTo>
                        <a:pt x="12" y="202"/>
                      </a:lnTo>
                      <a:lnTo>
                        <a:pt x="6" y="192"/>
                      </a:lnTo>
                      <a:lnTo>
                        <a:pt x="2" y="184"/>
                      </a:lnTo>
                      <a:lnTo>
                        <a:pt x="0" y="174"/>
                      </a:lnTo>
                      <a:lnTo>
                        <a:pt x="0" y="162"/>
                      </a:lnTo>
                      <a:lnTo>
                        <a:pt x="2" y="148"/>
                      </a:lnTo>
                      <a:lnTo>
                        <a:pt x="6" y="134"/>
                      </a:lnTo>
                      <a:lnTo>
                        <a:pt x="16" y="104"/>
                      </a:lnTo>
                      <a:lnTo>
                        <a:pt x="30" y="72"/>
                      </a:lnTo>
                      <a:lnTo>
                        <a:pt x="44" y="44"/>
                      </a:lnTo>
                      <a:lnTo>
                        <a:pt x="58" y="22"/>
                      </a:lnTo>
                      <a:lnTo>
                        <a:pt x="72" y="0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06" name="Freeform 465"/>
                <p:cNvSpPr>
                  <a:spLocks/>
                </p:cNvSpPr>
                <p:nvPr/>
              </p:nvSpPr>
              <p:spPr bwMode="auto">
                <a:xfrm>
                  <a:off x="5336" y="702"/>
                  <a:ext cx="77" cy="90"/>
                </a:xfrm>
                <a:custGeom>
                  <a:avLst/>
                  <a:gdLst>
                    <a:gd name="T0" fmla="*/ 72 w 202"/>
                    <a:gd name="T1" fmla="*/ 0 h 258"/>
                    <a:gd name="T2" fmla="*/ 72 w 202"/>
                    <a:gd name="T3" fmla="*/ 0 h 258"/>
                    <a:gd name="T4" fmla="*/ 86 w 202"/>
                    <a:gd name="T5" fmla="*/ 12 h 258"/>
                    <a:gd name="T6" fmla="*/ 122 w 202"/>
                    <a:gd name="T7" fmla="*/ 44 h 258"/>
                    <a:gd name="T8" fmla="*/ 140 w 202"/>
                    <a:gd name="T9" fmla="*/ 64 h 258"/>
                    <a:gd name="T10" fmla="*/ 160 w 202"/>
                    <a:gd name="T11" fmla="*/ 86 h 258"/>
                    <a:gd name="T12" fmla="*/ 174 w 202"/>
                    <a:gd name="T13" fmla="*/ 108 h 258"/>
                    <a:gd name="T14" fmla="*/ 180 w 202"/>
                    <a:gd name="T15" fmla="*/ 120 h 258"/>
                    <a:gd name="T16" fmla="*/ 184 w 202"/>
                    <a:gd name="T17" fmla="*/ 130 h 258"/>
                    <a:gd name="T18" fmla="*/ 184 w 202"/>
                    <a:gd name="T19" fmla="*/ 130 h 258"/>
                    <a:gd name="T20" fmla="*/ 196 w 202"/>
                    <a:gd name="T21" fmla="*/ 168 h 258"/>
                    <a:gd name="T22" fmla="*/ 200 w 202"/>
                    <a:gd name="T23" fmla="*/ 184 h 258"/>
                    <a:gd name="T24" fmla="*/ 202 w 202"/>
                    <a:gd name="T25" fmla="*/ 200 h 258"/>
                    <a:gd name="T26" fmla="*/ 202 w 202"/>
                    <a:gd name="T27" fmla="*/ 214 h 258"/>
                    <a:gd name="T28" fmla="*/ 198 w 202"/>
                    <a:gd name="T29" fmla="*/ 226 h 258"/>
                    <a:gd name="T30" fmla="*/ 190 w 202"/>
                    <a:gd name="T31" fmla="*/ 236 h 258"/>
                    <a:gd name="T32" fmla="*/ 178 w 202"/>
                    <a:gd name="T33" fmla="*/ 246 h 258"/>
                    <a:gd name="T34" fmla="*/ 178 w 202"/>
                    <a:gd name="T35" fmla="*/ 246 h 258"/>
                    <a:gd name="T36" fmla="*/ 168 w 202"/>
                    <a:gd name="T37" fmla="*/ 252 h 258"/>
                    <a:gd name="T38" fmla="*/ 156 w 202"/>
                    <a:gd name="T39" fmla="*/ 256 h 258"/>
                    <a:gd name="T40" fmla="*/ 144 w 202"/>
                    <a:gd name="T41" fmla="*/ 258 h 258"/>
                    <a:gd name="T42" fmla="*/ 130 w 202"/>
                    <a:gd name="T43" fmla="*/ 258 h 258"/>
                    <a:gd name="T44" fmla="*/ 118 w 202"/>
                    <a:gd name="T45" fmla="*/ 258 h 258"/>
                    <a:gd name="T46" fmla="*/ 104 w 202"/>
                    <a:gd name="T47" fmla="*/ 254 h 258"/>
                    <a:gd name="T48" fmla="*/ 76 w 202"/>
                    <a:gd name="T49" fmla="*/ 246 h 258"/>
                    <a:gd name="T50" fmla="*/ 52 w 202"/>
                    <a:gd name="T51" fmla="*/ 234 h 258"/>
                    <a:gd name="T52" fmla="*/ 30 w 202"/>
                    <a:gd name="T53" fmla="*/ 218 h 258"/>
                    <a:gd name="T54" fmla="*/ 20 w 202"/>
                    <a:gd name="T55" fmla="*/ 210 h 258"/>
                    <a:gd name="T56" fmla="*/ 12 w 202"/>
                    <a:gd name="T57" fmla="*/ 202 h 258"/>
                    <a:gd name="T58" fmla="*/ 6 w 202"/>
                    <a:gd name="T59" fmla="*/ 192 h 258"/>
                    <a:gd name="T60" fmla="*/ 2 w 202"/>
                    <a:gd name="T61" fmla="*/ 184 h 258"/>
                    <a:gd name="T62" fmla="*/ 2 w 202"/>
                    <a:gd name="T63" fmla="*/ 184 h 258"/>
                    <a:gd name="T64" fmla="*/ 0 w 202"/>
                    <a:gd name="T65" fmla="*/ 174 h 258"/>
                    <a:gd name="T66" fmla="*/ 0 w 202"/>
                    <a:gd name="T67" fmla="*/ 162 h 258"/>
                    <a:gd name="T68" fmla="*/ 2 w 202"/>
                    <a:gd name="T69" fmla="*/ 148 h 258"/>
                    <a:gd name="T70" fmla="*/ 6 w 202"/>
                    <a:gd name="T71" fmla="*/ 134 h 258"/>
                    <a:gd name="T72" fmla="*/ 16 w 202"/>
                    <a:gd name="T73" fmla="*/ 104 h 258"/>
                    <a:gd name="T74" fmla="*/ 30 w 202"/>
                    <a:gd name="T75" fmla="*/ 72 h 258"/>
                    <a:gd name="T76" fmla="*/ 44 w 202"/>
                    <a:gd name="T77" fmla="*/ 44 h 258"/>
                    <a:gd name="T78" fmla="*/ 58 w 202"/>
                    <a:gd name="T79" fmla="*/ 22 h 258"/>
                    <a:gd name="T80" fmla="*/ 72 w 202"/>
                    <a:gd name="T81" fmla="*/ 0 h 25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202"/>
                    <a:gd name="T124" fmla="*/ 0 h 258"/>
                    <a:gd name="T125" fmla="*/ 202 w 202"/>
                    <a:gd name="T126" fmla="*/ 258 h 25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202" h="258">
                      <a:moveTo>
                        <a:pt x="72" y="0"/>
                      </a:moveTo>
                      <a:lnTo>
                        <a:pt x="72" y="0"/>
                      </a:lnTo>
                      <a:lnTo>
                        <a:pt x="86" y="12"/>
                      </a:lnTo>
                      <a:lnTo>
                        <a:pt x="122" y="44"/>
                      </a:lnTo>
                      <a:lnTo>
                        <a:pt x="140" y="64"/>
                      </a:lnTo>
                      <a:lnTo>
                        <a:pt x="160" y="86"/>
                      </a:lnTo>
                      <a:lnTo>
                        <a:pt x="174" y="108"/>
                      </a:lnTo>
                      <a:lnTo>
                        <a:pt x="180" y="120"/>
                      </a:lnTo>
                      <a:lnTo>
                        <a:pt x="184" y="130"/>
                      </a:lnTo>
                      <a:lnTo>
                        <a:pt x="196" y="168"/>
                      </a:lnTo>
                      <a:lnTo>
                        <a:pt x="200" y="184"/>
                      </a:lnTo>
                      <a:lnTo>
                        <a:pt x="202" y="200"/>
                      </a:lnTo>
                      <a:lnTo>
                        <a:pt x="202" y="214"/>
                      </a:lnTo>
                      <a:lnTo>
                        <a:pt x="198" y="226"/>
                      </a:lnTo>
                      <a:lnTo>
                        <a:pt x="190" y="236"/>
                      </a:lnTo>
                      <a:lnTo>
                        <a:pt x="178" y="246"/>
                      </a:lnTo>
                      <a:lnTo>
                        <a:pt x="168" y="252"/>
                      </a:lnTo>
                      <a:lnTo>
                        <a:pt x="156" y="256"/>
                      </a:lnTo>
                      <a:lnTo>
                        <a:pt x="144" y="258"/>
                      </a:lnTo>
                      <a:lnTo>
                        <a:pt x="130" y="258"/>
                      </a:lnTo>
                      <a:lnTo>
                        <a:pt x="118" y="258"/>
                      </a:lnTo>
                      <a:lnTo>
                        <a:pt x="104" y="254"/>
                      </a:lnTo>
                      <a:lnTo>
                        <a:pt x="76" y="246"/>
                      </a:lnTo>
                      <a:lnTo>
                        <a:pt x="52" y="234"/>
                      </a:lnTo>
                      <a:lnTo>
                        <a:pt x="30" y="218"/>
                      </a:lnTo>
                      <a:lnTo>
                        <a:pt x="20" y="210"/>
                      </a:lnTo>
                      <a:lnTo>
                        <a:pt x="12" y="202"/>
                      </a:lnTo>
                      <a:lnTo>
                        <a:pt x="6" y="192"/>
                      </a:lnTo>
                      <a:lnTo>
                        <a:pt x="2" y="184"/>
                      </a:lnTo>
                      <a:lnTo>
                        <a:pt x="0" y="174"/>
                      </a:lnTo>
                      <a:lnTo>
                        <a:pt x="0" y="162"/>
                      </a:lnTo>
                      <a:lnTo>
                        <a:pt x="2" y="148"/>
                      </a:lnTo>
                      <a:lnTo>
                        <a:pt x="6" y="134"/>
                      </a:lnTo>
                      <a:lnTo>
                        <a:pt x="16" y="104"/>
                      </a:lnTo>
                      <a:lnTo>
                        <a:pt x="30" y="72"/>
                      </a:lnTo>
                      <a:lnTo>
                        <a:pt x="44" y="44"/>
                      </a:lnTo>
                      <a:lnTo>
                        <a:pt x="58" y="22"/>
                      </a:lnTo>
                      <a:lnTo>
                        <a:pt x="72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07" name="Freeform 466"/>
                <p:cNvSpPr>
                  <a:spLocks/>
                </p:cNvSpPr>
                <p:nvPr/>
              </p:nvSpPr>
              <p:spPr bwMode="auto">
                <a:xfrm>
                  <a:off x="5200" y="433"/>
                  <a:ext cx="108" cy="134"/>
                </a:xfrm>
                <a:custGeom>
                  <a:avLst/>
                  <a:gdLst>
                    <a:gd name="T0" fmla="*/ 10 w 284"/>
                    <a:gd name="T1" fmla="*/ 66 h 380"/>
                    <a:gd name="T2" fmla="*/ 20 w 284"/>
                    <a:gd name="T3" fmla="*/ 48 h 380"/>
                    <a:gd name="T4" fmla="*/ 42 w 284"/>
                    <a:gd name="T5" fmla="*/ 26 h 380"/>
                    <a:gd name="T6" fmla="*/ 82 w 284"/>
                    <a:gd name="T7" fmla="*/ 8 h 380"/>
                    <a:gd name="T8" fmla="*/ 110 w 284"/>
                    <a:gd name="T9" fmla="*/ 2 h 380"/>
                    <a:gd name="T10" fmla="*/ 130 w 284"/>
                    <a:gd name="T11" fmla="*/ 0 h 380"/>
                    <a:gd name="T12" fmla="*/ 174 w 284"/>
                    <a:gd name="T13" fmla="*/ 2 h 380"/>
                    <a:gd name="T14" fmla="*/ 214 w 284"/>
                    <a:gd name="T15" fmla="*/ 12 h 380"/>
                    <a:gd name="T16" fmla="*/ 248 w 284"/>
                    <a:gd name="T17" fmla="*/ 36 h 380"/>
                    <a:gd name="T18" fmla="*/ 262 w 284"/>
                    <a:gd name="T19" fmla="*/ 54 h 380"/>
                    <a:gd name="T20" fmla="*/ 272 w 284"/>
                    <a:gd name="T21" fmla="*/ 76 h 380"/>
                    <a:gd name="T22" fmla="*/ 282 w 284"/>
                    <a:gd name="T23" fmla="*/ 104 h 380"/>
                    <a:gd name="T24" fmla="*/ 284 w 284"/>
                    <a:gd name="T25" fmla="*/ 134 h 380"/>
                    <a:gd name="T26" fmla="*/ 282 w 284"/>
                    <a:gd name="T27" fmla="*/ 164 h 380"/>
                    <a:gd name="T28" fmla="*/ 276 w 284"/>
                    <a:gd name="T29" fmla="*/ 174 h 380"/>
                    <a:gd name="T30" fmla="*/ 268 w 284"/>
                    <a:gd name="T31" fmla="*/ 194 h 380"/>
                    <a:gd name="T32" fmla="*/ 272 w 284"/>
                    <a:gd name="T33" fmla="*/ 208 h 380"/>
                    <a:gd name="T34" fmla="*/ 276 w 284"/>
                    <a:gd name="T35" fmla="*/ 230 h 380"/>
                    <a:gd name="T36" fmla="*/ 272 w 284"/>
                    <a:gd name="T37" fmla="*/ 256 h 380"/>
                    <a:gd name="T38" fmla="*/ 264 w 284"/>
                    <a:gd name="T39" fmla="*/ 272 h 380"/>
                    <a:gd name="T40" fmla="*/ 246 w 284"/>
                    <a:gd name="T41" fmla="*/ 332 h 380"/>
                    <a:gd name="T42" fmla="*/ 238 w 284"/>
                    <a:gd name="T43" fmla="*/ 362 h 380"/>
                    <a:gd name="T44" fmla="*/ 234 w 284"/>
                    <a:gd name="T45" fmla="*/ 370 h 380"/>
                    <a:gd name="T46" fmla="*/ 220 w 284"/>
                    <a:gd name="T47" fmla="*/ 378 h 380"/>
                    <a:gd name="T48" fmla="*/ 192 w 284"/>
                    <a:gd name="T49" fmla="*/ 380 h 380"/>
                    <a:gd name="T50" fmla="*/ 172 w 284"/>
                    <a:gd name="T51" fmla="*/ 378 h 380"/>
                    <a:gd name="T52" fmla="*/ 144 w 284"/>
                    <a:gd name="T53" fmla="*/ 370 h 380"/>
                    <a:gd name="T54" fmla="*/ 114 w 284"/>
                    <a:gd name="T55" fmla="*/ 354 h 380"/>
                    <a:gd name="T56" fmla="*/ 84 w 284"/>
                    <a:gd name="T57" fmla="*/ 332 h 380"/>
                    <a:gd name="T58" fmla="*/ 56 w 284"/>
                    <a:gd name="T59" fmla="*/ 302 h 380"/>
                    <a:gd name="T60" fmla="*/ 46 w 284"/>
                    <a:gd name="T61" fmla="*/ 282 h 380"/>
                    <a:gd name="T62" fmla="*/ 30 w 284"/>
                    <a:gd name="T63" fmla="*/ 238 h 380"/>
                    <a:gd name="T64" fmla="*/ 20 w 284"/>
                    <a:gd name="T65" fmla="*/ 180 h 380"/>
                    <a:gd name="T66" fmla="*/ 20 w 284"/>
                    <a:gd name="T67" fmla="*/ 164 h 380"/>
                    <a:gd name="T68" fmla="*/ 10 w 284"/>
                    <a:gd name="T69" fmla="*/ 152 h 380"/>
                    <a:gd name="T70" fmla="*/ 2 w 284"/>
                    <a:gd name="T71" fmla="*/ 128 h 380"/>
                    <a:gd name="T72" fmla="*/ 2 w 284"/>
                    <a:gd name="T73" fmla="*/ 90 h 380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84"/>
                    <a:gd name="T112" fmla="*/ 0 h 380"/>
                    <a:gd name="T113" fmla="*/ 284 w 284"/>
                    <a:gd name="T114" fmla="*/ 380 h 380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84" h="380">
                      <a:moveTo>
                        <a:pt x="10" y="66"/>
                      </a:moveTo>
                      <a:lnTo>
                        <a:pt x="10" y="66"/>
                      </a:lnTo>
                      <a:lnTo>
                        <a:pt x="14" y="58"/>
                      </a:lnTo>
                      <a:lnTo>
                        <a:pt x="20" y="48"/>
                      </a:lnTo>
                      <a:lnTo>
                        <a:pt x="30" y="38"/>
                      </a:lnTo>
                      <a:lnTo>
                        <a:pt x="42" y="26"/>
                      </a:lnTo>
                      <a:lnTo>
                        <a:pt x="60" y="16"/>
                      </a:lnTo>
                      <a:lnTo>
                        <a:pt x="82" y="8"/>
                      </a:lnTo>
                      <a:lnTo>
                        <a:pt x="96" y="4"/>
                      </a:lnTo>
                      <a:lnTo>
                        <a:pt x="110" y="2"/>
                      </a:lnTo>
                      <a:lnTo>
                        <a:pt x="130" y="0"/>
                      </a:lnTo>
                      <a:lnTo>
                        <a:pt x="152" y="0"/>
                      </a:lnTo>
                      <a:lnTo>
                        <a:pt x="174" y="2"/>
                      </a:lnTo>
                      <a:lnTo>
                        <a:pt x="194" y="6"/>
                      </a:lnTo>
                      <a:lnTo>
                        <a:pt x="214" y="12"/>
                      </a:lnTo>
                      <a:lnTo>
                        <a:pt x="232" y="22"/>
                      </a:lnTo>
                      <a:lnTo>
                        <a:pt x="248" y="36"/>
                      </a:lnTo>
                      <a:lnTo>
                        <a:pt x="256" y="44"/>
                      </a:lnTo>
                      <a:lnTo>
                        <a:pt x="262" y="54"/>
                      </a:lnTo>
                      <a:lnTo>
                        <a:pt x="272" y="76"/>
                      </a:lnTo>
                      <a:lnTo>
                        <a:pt x="278" y="90"/>
                      </a:lnTo>
                      <a:lnTo>
                        <a:pt x="282" y="104"/>
                      </a:lnTo>
                      <a:lnTo>
                        <a:pt x="284" y="118"/>
                      </a:lnTo>
                      <a:lnTo>
                        <a:pt x="284" y="134"/>
                      </a:lnTo>
                      <a:lnTo>
                        <a:pt x="284" y="148"/>
                      </a:lnTo>
                      <a:lnTo>
                        <a:pt x="282" y="164"/>
                      </a:lnTo>
                      <a:lnTo>
                        <a:pt x="276" y="174"/>
                      </a:lnTo>
                      <a:lnTo>
                        <a:pt x="268" y="194"/>
                      </a:lnTo>
                      <a:lnTo>
                        <a:pt x="270" y="200"/>
                      </a:lnTo>
                      <a:lnTo>
                        <a:pt x="272" y="208"/>
                      </a:lnTo>
                      <a:lnTo>
                        <a:pt x="276" y="218"/>
                      </a:lnTo>
                      <a:lnTo>
                        <a:pt x="276" y="230"/>
                      </a:lnTo>
                      <a:lnTo>
                        <a:pt x="276" y="242"/>
                      </a:lnTo>
                      <a:lnTo>
                        <a:pt x="272" y="256"/>
                      </a:lnTo>
                      <a:lnTo>
                        <a:pt x="264" y="272"/>
                      </a:lnTo>
                      <a:lnTo>
                        <a:pt x="254" y="302"/>
                      </a:lnTo>
                      <a:lnTo>
                        <a:pt x="246" y="332"/>
                      </a:lnTo>
                      <a:lnTo>
                        <a:pt x="238" y="362"/>
                      </a:lnTo>
                      <a:lnTo>
                        <a:pt x="236" y="366"/>
                      </a:lnTo>
                      <a:lnTo>
                        <a:pt x="234" y="370"/>
                      </a:lnTo>
                      <a:lnTo>
                        <a:pt x="228" y="374"/>
                      </a:lnTo>
                      <a:lnTo>
                        <a:pt x="220" y="378"/>
                      </a:lnTo>
                      <a:lnTo>
                        <a:pt x="208" y="380"/>
                      </a:lnTo>
                      <a:lnTo>
                        <a:pt x="192" y="380"/>
                      </a:lnTo>
                      <a:lnTo>
                        <a:pt x="172" y="378"/>
                      </a:lnTo>
                      <a:lnTo>
                        <a:pt x="160" y="376"/>
                      </a:lnTo>
                      <a:lnTo>
                        <a:pt x="144" y="370"/>
                      </a:lnTo>
                      <a:lnTo>
                        <a:pt x="130" y="364"/>
                      </a:lnTo>
                      <a:lnTo>
                        <a:pt x="114" y="354"/>
                      </a:lnTo>
                      <a:lnTo>
                        <a:pt x="100" y="344"/>
                      </a:lnTo>
                      <a:lnTo>
                        <a:pt x="84" y="332"/>
                      </a:lnTo>
                      <a:lnTo>
                        <a:pt x="70" y="318"/>
                      </a:lnTo>
                      <a:lnTo>
                        <a:pt x="56" y="302"/>
                      </a:lnTo>
                      <a:lnTo>
                        <a:pt x="46" y="282"/>
                      </a:lnTo>
                      <a:lnTo>
                        <a:pt x="36" y="260"/>
                      </a:lnTo>
                      <a:lnTo>
                        <a:pt x="30" y="238"/>
                      </a:lnTo>
                      <a:lnTo>
                        <a:pt x="26" y="216"/>
                      </a:lnTo>
                      <a:lnTo>
                        <a:pt x="20" y="180"/>
                      </a:lnTo>
                      <a:lnTo>
                        <a:pt x="20" y="164"/>
                      </a:lnTo>
                      <a:lnTo>
                        <a:pt x="14" y="160"/>
                      </a:lnTo>
                      <a:lnTo>
                        <a:pt x="10" y="152"/>
                      </a:lnTo>
                      <a:lnTo>
                        <a:pt x="4" y="142"/>
                      </a:lnTo>
                      <a:lnTo>
                        <a:pt x="2" y="128"/>
                      </a:lnTo>
                      <a:lnTo>
                        <a:pt x="0" y="110"/>
                      </a:lnTo>
                      <a:lnTo>
                        <a:pt x="2" y="90"/>
                      </a:lnTo>
                      <a:lnTo>
                        <a:pt x="10" y="66"/>
                      </a:lnTo>
                      <a:close/>
                    </a:path>
                  </a:pathLst>
                </a:custGeom>
                <a:solidFill>
                  <a:srgbClr val="F0AC7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08" name="Freeform 467"/>
                <p:cNvSpPr>
                  <a:spLocks/>
                </p:cNvSpPr>
                <p:nvPr/>
              </p:nvSpPr>
              <p:spPr bwMode="auto">
                <a:xfrm>
                  <a:off x="5200" y="433"/>
                  <a:ext cx="108" cy="134"/>
                </a:xfrm>
                <a:custGeom>
                  <a:avLst/>
                  <a:gdLst>
                    <a:gd name="T0" fmla="*/ 10 w 284"/>
                    <a:gd name="T1" fmla="*/ 66 h 380"/>
                    <a:gd name="T2" fmla="*/ 20 w 284"/>
                    <a:gd name="T3" fmla="*/ 48 h 380"/>
                    <a:gd name="T4" fmla="*/ 42 w 284"/>
                    <a:gd name="T5" fmla="*/ 26 h 380"/>
                    <a:gd name="T6" fmla="*/ 82 w 284"/>
                    <a:gd name="T7" fmla="*/ 8 h 380"/>
                    <a:gd name="T8" fmla="*/ 110 w 284"/>
                    <a:gd name="T9" fmla="*/ 2 h 380"/>
                    <a:gd name="T10" fmla="*/ 130 w 284"/>
                    <a:gd name="T11" fmla="*/ 0 h 380"/>
                    <a:gd name="T12" fmla="*/ 174 w 284"/>
                    <a:gd name="T13" fmla="*/ 2 h 380"/>
                    <a:gd name="T14" fmla="*/ 214 w 284"/>
                    <a:gd name="T15" fmla="*/ 12 h 380"/>
                    <a:gd name="T16" fmla="*/ 248 w 284"/>
                    <a:gd name="T17" fmla="*/ 36 h 380"/>
                    <a:gd name="T18" fmla="*/ 262 w 284"/>
                    <a:gd name="T19" fmla="*/ 54 h 380"/>
                    <a:gd name="T20" fmla="*/ 272 w 284"/>
                    <a:gd name="T21" fmla="*/ 76 h 380"/>
                    <a:gd name="T22" fmla="*/ 282 w 284"/>
                    <a:gd name="T23" fmla="*/ 104 h 380"/>
                    <a:gd name="T24" fmla="*/ 284 w 284"/>
                    <a:gd name="T25" fmla="*/ 134 h 380"/>
                    <a:gd name="T26" fmla="*/ 282 w 284"/>
                    <a:gd name="T27" fmla="*/ 164 h 380"/>
                    <a:gd name="T28" fmla="*/ 276 w 284"/>
                    <a:gd name="T29" fmla="*/ 174 h 380"/>
                    <a:gd name="T30" fmla="*/ 268 w 284"/>
                    <a:gd name="T31" fmla="*/ 194 h 380"/>
                    <a:gd name="T32" fmla="*/ 272 w 284"/>
                    <a:gd name="T33" fmla="*/ 208 h 380"/>
                    <a:gd name="T34" fmla="*/ 276 w 284"/>
                    <a:gd name="T35" fmla="*/ 230 h 380"/>
                    <a:gd name="T36" fmla="*/ 272 w 284"/>
                    <a:gd name="T37" fmla="*/ 256 h 380"/>
                    <a:gd name="T38" fmla="*/ 264 w 284"/>
                    <a:gd name="T39" fmla="*/ 272 h 380"/>
                    <a:gd name="T40" fmla="*/ 246 w 284"/>
                    <a:gd name="T41" fmla="*/ 332 h 380"/>
                    <a:gd name="T42" fmla="*/ 238 w 284"/>
                    <a:gd name="T43" fmla="*/ 362 h 380"/>
                    <a:gd name="T44" fmla="*/ 234 w 284"/>
                    <a:gd name="T45" fmla="*/ 370 h 380"/>
                    <a:gd name="T46" fmla="*/ 220 w 284"/>
                    <a:gd name="T47" fmla="*/ 378 h 380"/>
                    <a:gd name="T48" fmla="*/ 192 w 284"/>
                    <a:gd name="T49" fmla="*/ 380 h 380"/>
                    <a:gd name="T50" fmla="*/ 172 w 284"/>
                    <a:gd name="T51" fmla="*/ 378 h 380"/>
                    <a:gd name="T52" fmla="*/ 144 w 284"/>
                    <a:gd name="T53" fmla="*/ 370 h 380"/>
                    <a:gd name="T54" fmla="*/ 114 w 284"/>
                    <a:gd name="T55" fmla="*/ 354 h 380"/>
                    <a:gd name="T56" fmla="*/ 84 w 284"/>
                    <a:gd name="T57" fmla="*/ 332 h 380"/>
                    <a:gd name="T58" fmla="*/ 56 w 284"/>
                    <a:gd name="T59" fmla="*/ 302 h 380"/>
                    <a:gd name="T60" fmla="*/ 46 w 284"/>
                    <a:gd name="T61" fmla="*/ 282 h 380"/>
                    <a:gd name="T62" fmla="*/ 30 w 284"/>
                    <a:gd name="T63" fmla="*/ 238 h 380"/>
                    <a:gd name="T64" fmla="*/ 20 w 284"/>
                    <a:gd name="T65" fmla="*/ 180 h 380"/>
                    <a:gd name="T66" fmla="*/ 20 w 284"/>
                    <a:gd name="T67" fmla="*/ 164 h 380"/>
                    <a:gd name="T68" fmla="*/ 10 w 284"/>
                    <a:gd name="T69" fmla="*/ 152 h 380"/>
                    <a:gd name="T70" fmla="*/ 2 w 284"/>
                    <a:gd name="T71" fmla="*/ 128 h 380"/>
                    <a:gd name="T72" fmla="*/ 2 w 284"/>
                    <a:gd name="T73" fmla="*/ 90 h 380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84"/>
                    <a:gd name="T112" fmla="*/ 0 h 380"/>
                    <a:gd name="T113" fmla="*/ 284 w 284"/>
                    <a:gd name="T114" fmla="*/ 380 h 380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84" h="380">
                      <a:moveTo>
                        <a:pt x="10" y="66"/>
                      </a:moveTo>
                      <a:lnTo>
                        <a:pt x="10" y="66"/>
                      </a:lnTo>
                      <a:lnTo>
                        <a:pt x="14" y="58"/>
                      </a:lnTo>
                      <a:lnTo>
                        <a:pt x="20" y="48"/>
                      </a:lnTo>
                      <a:lnTo>
                        <a:pt x="30" y="38"/>
                      </a:lnTo>
                      <a:lnTo>
                        <a:pt x="42" y="26"/>
                      </a:lnTo>
                      <a:lnTo>
                        <a:pt x="60" y="16"/>
                      </a:lnTo>
                      <a:lnTo>
                        <a:pt x="82" y="8"/>
                      </a:lnTo>
                      <a:lnTo>
                        <a:pt x="96" y="4"/>
                      </a:lnTo>
                      <a:lnTo>
                        <a:pt x="110" y="2"/>
                      </a:lnTo>
                      <a:lnTo>
                        <a:pt x="130" y="0"/>
                      </a:lnTo>
                      <a:lnTo>
                        <a:pt x="152" y="0"/>
                      </a:lnTo>
                      <a:lnTo>
                        <a:pt x="174" y="2"/>
                      </a:lnTo>
                      <a:lnTo>
                        <a:pt x="194" y="6"/>
                      </a:lnTo>
                      <a:lnTo>
                        <a:pt x="214" y="12"/>
                      </a:lnTo>
                      <a:lnTo>
                        <a:pt x="232" y="22"/>
                      </a:lnTo>
                      <a:lnTo>
                        <a:pt x="248" y="36"/>
                      </a:lnTo>
                      <a:lnTo>
                        <a:pt x="256" y="44"/>
                      </a:lnTo>
                      <a:lnTo>
                        <a:pt x="262" y="54"/>
                      </a:lnTo>
                      <a:lnTo>
                        <a:pt x="272" y="76"/>
                      </a:lnTo>
                      <a:lnTo>
                        <a:pt x="278" y="90"/>
                      </a:lnTo>
                      <a:lnTo>
                        <a:pt x="282" y="104"/>
                      </a:lnTo>
                      <a:lnTo>
                        <a:pt x="284" y="118"/>
                      </a:lnTo>
                      <a:lnTo>
                        <a:pt x="284" y="134"/>
                      </a:lnTo>
                      <a:lnTo>
                        <a:pt x="284" y="148"/>
                      </a:lnTo>
                      <a:lnTo>
                        <a:pt x="282" y="164"/>
                      </a:lnTo>
                      <a:lnTo>
                        <a:pt x="276" y="174"/>
                      </a:lnTo>
                      <a:lnTo>
                        <a:pt x="268" y="194"/>
                      </a:lnTo>
                      <a:lnTo>
                        <a:pt x="270" y="200"/>
                      </a:lnTo>
                      <a:lnTo>
                        <a:pt x="272" y="208"/>
                      </a:lnTo>
                      <a:lnTo>
                        <a:pt x="276" y="218"/>
                      </a:lnTo>
                      <a:lnTo>
                        <a:pt x="276" y="230"/>
                      </a:lnTo>
                      <a:lnTo>
                        <a:pt x="276" y="242"/>
                      </a:lnTo>
                      <a:lnTo>
                        <a:pt x="272" y="256"/>
                      </a:lnTo>
                      <a:lnTo>
                        <a:pt x="264" y="272"/>
                      </a:lnTo>
                      <a:lnTo>
                        <a:pt x="254" y="302"/>
                      </a:lnTo>
                      <a:lnTo>
                        <a:pt x="246" y="332"/>
                      </a:lnTo>
                      <a:lnTo>
                        <a:pt x="238" y="362"/>
                      </a:lnTo>
                      <a:lnTo>
                        <a:pt x="236" y="366"/>
                      </a:lnTo>
                      <a:lnTo>
                        <a:pt x="234" y="370"/>
                      </a:lnTo>
                      <a:lnTo>
                        <a:pt x="228" y="374"/>
                      </a:lnTo>
                      <a:lnTo>
                        <a:pt x="220" y="378"/>
                      </a:lnTo>
                      <a:lnTo>
                        <a:pt x="208" y="380"/>
                      </a:lnTo>
                      <a:lnTo>
                        <a:pt x="192" y="380"/>
                      </a:lnTo>
                      <a:lnTo>
                        <a:pt x="172" y="378"/>
                      </a:lnTo>
                      <a:lnTo>
                        <a:pt x="160" y="376"/>
                      </a:lnTo>
                      <a:lnTo>
                        <a:pt x="144" y="370"/>
                      </a:lnTo>
                      <a:lnTo>
                        <a:pt x="130" y="364"/>
                      </a:lnTo>
                      <a:lnTo>
                        <a:pt x="114" y="354"/>
                      </a:lnTo>
                      <a:lnTo>
                        <a:pt x="100" y="344"/>
                      </a:lnTo>
                      <a:lnTo>
                        <a:pt x="84" y="332"/>
                      </a:lnTo>
                      <a:lnTo>
                        <a:pt x="70" y="318"/>
                      </a:lnTo>
                      <a:lnTo>
                        <a:pt x="56" y="302"/>
                      </a:lnTo>
                      <a:lnTo>
                        <a:pt x="46" y="282"/>
                      </a:lnTo>
                      <a:lnTo>
                        <a:pt x="36" y="260"/>
                      </a:lnTo>
                      <a:lnTo>
                        <a:pt x="30" y="238"/>
                      </a:lnTo>
                      <a:lnTo>
                        <a:pt x="26" y="216"/>
                      </a:lnTo>
                      <a:lnTo>
                        <a:pt x="20" y="180"/>
                      </a:lnTo>
                      <a:lnTo>
                        <a:pt x="20" y="164"/>
                      </a:lnTo>
                      <a:lnTo>
                        <a:pt x="14" y="160"/>
                      </a:lnTo>
                      <a:lnTo>
                        <a:pt x="10" y="152"/>
                      </a:lnTo>
                      <a:lnTo>
                        <a:pt x="4" y="142"/>
                      </a:lnTo>
                      <a:lnTo>
                        <a:pt x="2" y="128"/>
                      </a:lnTo>
                      <a:lnTo>
                        <a:pt x="0" y="110"/>
                      </a:lnTo>
                      <a:lnTo>
                        <a:pt x="2" y="90"/>
                      </a:lnTo>
                      <a:lnTo>
                        <a:pt x="10" y="66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09" name="Freeform 468"/>
                <p:cNvSpPr>
                  <a:spLocks/>
                </p:cNvSpPr>
                <p:nvPr/>
              </p:nvSpPr>
              <p:spPr bwMode="auto">
                <a:xfrm>
                  <a:off x="5188" y="480"/>
                  <a:ext cx="88" cy="171"/>
                </a:xfrm>
                <a:custGeom>
                  <a:avLst/>
                  <a:gdLst>
                    <a:gd name="T0" fmla="*/ 38 w 232"/>
                    <a:gd name="T1" fmla="*/ 0 h 488"/>
                    <a:gd name="T2" fmla="*/ 38 w 232"/>
                    <a:gd name="T3" fmla="*/ 0 h 488"/>
                    <a:gd name="T4" fmla="*/ 38 w 232"/>
                    <a:gd name="T5" fmla="*/ 30 h 488"/>
                    <a:gd name="T6" fmla="*/ 40 w 232"/>
                    <a:gd name="T7" fmla="*/ 62 h 488"/>
                    <a:gd name="T8" fmla="*/ 40 w 232"/>
                    <a:gd name="T9" fmla="*/ 102 h 488"/>
                    <a:gd name="T10" fmla="*/ 36 w 232"/>
                    <a:gd name="T11" fmla="*/ 148 h 488"/>
                    <a:gd name="T12" fmla="*/ 32 w 232"/>
                    <a:gd name="T13" fmla="*/ 194 h 488"/>
                    <a:gd name="T14" fmla="*/ 24 w 232"/>
                    <a:gd name="T15" fmla="*/ 240 h 488"/>
                    <a:gd name="T16" fmla="*/ 18 w 232"/>
                    <a:gd name="T17" fmla="*/ 260 h 488"/>
                    <a:gd name="T18" fmla="*/ 10 w 232"/>
                    <a:gd name="T19" fmla="*/ 280 h 488"/>
                    <a:gd name="T20" fmla="*/ 10 w 232"/>
                    <a:gd name="T21" fmla="*/ 280 h 488"/>
                    <a:gd name="T22" fmla="*/ 12 w 232"/>
                    <a:gd name="T23" fmla="*/ 288 h 488"/>
                    <a:gd name="T24" fmla="*/ 12 w 232"/>
                    <a:gd name="T25" fmla="*/ 306 h 488"/>
                    <a:gd name="T26" fmla="*/ 12 w 232"/>
                    <a:gd name="T27" fmla="*/ 316 h 488"/>
                    <a:gd name="T28" fmla="*/ 10 w 232"/>
                    <a:gd name="T29" fmla="*/ 328 h 488"/>
                    <a:gd name="T30" fmla="*/ 6 w 232"/>
                    <a:gd name="T31" fmla="*/ 336 h 488"/>
                    <a:gd name="T32" fmla="*/ 0 w 232"/>
                    <a:gd name="T33" fmla="*/ 344 h 488"/>
                    <a:gd name="T34" fmla="*/ 0 w 232"/>
                    <a:gd name="T35" fmla="*/ 344 h 488"/>
                    <a:gd name="T36" fmla="*/ 8 w 232"/>
                    <a:gd name="T37" fmla="*/ 358 h 488"/>
                    <a:gd name="T38" fmla="*/ 30 w 232"/>
                    <a:gd name="T39" fmla="*/ 390 h 488"/>
                    <a:gd name="T40" fmla="*/ 44 w 232"/>
                    <a:gd name="T41" fmla="*/ 410 h 488"/>
                    <a:gd name="T42" fmla="*/ 60 w 232"/>
                    <a:gd name="T43" fmla="*/ 430 h 488"/>
                    <a:gd name="T44" fmla="*/ 76 w 232"/>
                    <a:gd name="T45" fmla="*/ 448 h 488"/>
                    <a:gd name="T46" fmla="*/ 94 w 232"/>
                    <a:gd name="T47" fmla="*/ 466 h 488"/>
                    <a:gd name="T48" fmla="*/ 112 w 232"/>
                    <a:gd name="T49" fmla="*/ 478 h 488"/>
                    <a:gd name="T50" fmla="*/ 122 w 232"/>
                    <a:gd name="T51" fmla="*/ 484 h 488"/>
                    <a:gd name="T52" fmla="*/ 130 w 232"/>
                    <a:gd name="T53" fmla="*/ 486 h 488"/>
                    <a:gd name="T54" fmla="*/ 138 w 232"/>
                    <a:gd name="T55" fmla="*/ 488 h 488"/>
                    <a:gd name="T56" fmla="*/ 146 w 232"/>
                    <a:gd name="T57" fmla="*/ 488 h 488"/>
                    <a:gd name="T58" fmla="*/ 154 w 232"/>
                    <a:gd name="T59" fmla="*/ 486 h 488"/>
                    <a:gd name="T60" fmla="*/ 162 w 232"/>
                    <a:gd name="T61" fmla="*/ 480 h 488"/>
                    <a:gd name="T62" fmla="*/ 168 w 232"/>
                    <a:gd name="T63" fmla="*/ 474 h 488"/>
                    <a:gd name="T64" fmla="*/ 176 w 232"/>
                    <a:gd name="T65" fmla="*/ 464 h 488"/>
                    <a:gd name="T66" fmla="*/ 180 w 232"/>
                    <a:gd name="T67" fmla="*/ 452 h 488"/>
                    <a:gd name="T68" fmla="*/ 186 w 232"/>
                    <a:gd name="T69" fmla="*/ 438 h 488"/>
                    <a:gd name="T70" fmla="*/ 190 w 232"/>
                    <a:gd name="T71" fmla="*/ 420 h 488"/>
                    <a:gd name="T72" fmla="*/ 194 w 232"/>
                    <a:gd name="T73" fmla="*/ 398 h 488"/>
                    <a:gd name="T74" fmla="*/ 196 w 232"/>
                    <a:gd name="T75" fmla="*/ 374 h 488"/>
                    <a:gd name="T76" fmla="*/ 198 w 232"/>
                    <a:gd name="T77" fmla="*/ 346 h 488"/>
                    <a:gd name="T78" fmla="*/ 198 w 232"/>
                    <a:gd name="T79" fmla="*/ 346 h 488"/>
                    <a:gd name="T80" fmla="*/ 198 w 232"/>
                    <a:gd name="T81" fmla="*/ 342 h 488"/>
                    <a:gd name="T82" fmla="*/ 200 w 232"/>
                    <a:gd name="T83" fmla="*/ 320 h 488"/>
                    <a:gd name="T84" fmla="*/ 200 w 232"/>
                    <a:gd name="T85" fmla="*/ 320 h 488"/>
                    <a:gd name="T86" fmla="*/ 204 w 232"/>
                    <a:gd name="T87" fmla="*/ 270 h 488"/>
                    <a:gd name="T88" fmla="*/ 206 w 232"/>
                    <a:gd name="T89" fmla="*/ 242 h 488"/>
                    <a:gd name="T90" fmla="*/ 208 w 232"/>
                    <a:gd name="T91" fmla="*/ 216 h 488"/>
                    <a:gd name="T92" fmla="*/ 208 w 232"/>
                    <a:gd name="T93" fmla="*/ 216 h 488"/>
                    <a:gd name="T94" fmla="*/ 208 w 232"/>
                    <a:gd name="T95" fmla="*/ 206 h 488"/>
                    <a:gd name="T96" fmla="*/ 210 w 232"/>
                    <a:gd name="T97" fmla="*/ 196 h 488"/>
                    <a:gd name="T98" fmla="*/ 218 w 232"/>
                    <a:gd name="T99" fmla="*/ 178 h 488"/>
                    <a:gd name="T100" fmla="*/ 228 w 232"/>
                    <a:gd name="T101" fmla="*/ 164 h 488"/>
                    <a:gd name="T102" fmla="*/ 232 w 232"/>
                    <a:gd name="T103" fmla="*/ 160 h 488"/>
                    <a:gd name="T104" fmla="*/ 38 w 232"/>
                    <a:gd name="T105" fmla="*/ 0 h 488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232"/>
                    <a:gd name="T160" fmla="*/ 0 h 488"/>
                    <a:gd name="T161" fmla="*/ 232 w 232"/>
                    <a:gd name="T162" fmla="*/ 488 h 488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232" h="488">
                      <a:moveTo>
                        <a:pt x="38" y="0"/>
                      </a:moveTo>
                      <a:lnTo>
                        <a:pt x="38" y="0"/>
                      </a:lnTo>
                      <a:lnTo>
                        <a:pt x="38" y="30"/>
                      </a:lnTo>
                      <a:lnTo>
                        <a:pt x="40" y="62"/>
                      </a:lnTo>
                      <a:lnTo>
                        <a:pt x="40" y="102"/>
                      </a:lnTo>
                      <a:lnTo>
                        <a:pt x="36" y="148"/>
                      </a:lnTo>
                      <a:lnTo>
                        <a:pt x="32" y="194"/>
                      </a:lnTo>
                      <a:lnTo>
                        <a:pt x="24" y="240"/>
                      </a:lnTo>
                      <a:lnTo>
                        <a:pt x="18" y="260"/>
                      </a:lnTo>
                      <a:lnTo>
                        <a:pt x="10" y="280"/>
                      </a:lnTo>
                      <a:lnTo>
                        <a:pt x="12" y="288"/>
                      </a:lnTo>
                      <a:lnTo>
                        <a:pt x="12" y="306"/>
                      </a:lnTo>
                      <a:lnTo>
                        <a:pt x="12" y="316"/>
                      </a:lnTo>
                      <a:lnTo>
                        <a:pt x="10" y="328"/>
                      </a:lnTo>
                      <a:lnTo>
                        <a:pt x="6" y="336"/>
                      </a:lnTo>
                      <a:lnTo>
                        <a:pt x="0" y="344"/>
                      </a:lnTo>
                      <a:lnTo>
                        <a:pt x="8" y="358"/>
                      </a:lnTo>
                      <a:lnTo>
                        <a:pt x="30" y="390"/>
                      </a:lnTo>
                      <a:lnTo>
                        <a:pt x="44" y="410"/>
                      </a:lnTo>
                      <a:lnTo>
                        <a:pt x="60" y="430"/>
                      </a:lnTo>
                      <a:lnTo>
                        <a:pt x="76" y="448"/>
                      </a:lnTo>
                      <a:lnTo>
                        <a:pt x="94" y="466"/>
                      </a:lnTo>
                      <a:lnTo>
                        <a:pt x="112" y="478"/>
                      </a:lnTo>
                      <a:lnTo>
                        <a:pt x="122" y="484"/>
                      </a:lnTo>
                      <a:lnTo>
                        <a:pt x="130" y="486"/>
                      </a:lnTo>
                      <a:lnTo>
                        <a:pt x="138" y="488"/>
                      </a:lnTo>
                      <a:lnTo>
                        <a:pt x="146" y="488"/>
                      </a:lnTo>
                      <a:lnTo>
                        <a:pt x="154" y="486"/>
                      </a:lnTo>
                      <a:lnTo>
                        <a:pt x="162" y="480"/>
                      </a:lnTo>
                      <a:lnTo>
                        <a:pt x="168" y="474"/>
                      </a:lnTo>
                      <a:lnTo>
                        <a:pt x="176" y="464"/>
                      </a:lnTo>
                      <a:lnTo>
                        <a:pt x="180" y="452"/>
                      </a:lnTo>
                      <a:lnTo>
                        <a:pt x="186" y="438"/>
                      </a:lnTo>
                      <a:lnTo>
                        <a:pt x="190" y="420"/>
                      </a:lnTo>
                      <a:lnTo>
                        <a:pt x="194" y="398"/>
                      </a:lnTo>
                      <a:lnTo>
                        <a:pt x="196" y="374"/>
                      </a:lnTo>
                      <a:lnTo>
                        <a:pt x="198" y="346"/>
                      </a:lnTo>
                      <a:lnTo>
                        <a:pt x="198" y="342"/>
                      </a:lnTo>
                      <a:lnTo>
                        <a:pt x="200" y="320"/>
                      </a:lnTo>
                      <a:lnTo>
                        <a:pt x="204" y="270"/>
                      </a:lnTo>
                      <a:lnTo>
                        <a:pt x="206" y="242"/>
                      </a:lnTo>
                      <a:lnTo>
                        <a:pt x="208" y="216"/>
                      </a:lnTo>
                      <a:lnTo>
                        <a:pt x="208" y="206"/>
                      </a:lnTo>
                      <a:lnTo>
                        <a:pt x="210" y="196"/>
                      </a:lnTo>
                      <a:lnTo>
                        <a:pt x="218" y="178"/>
                      </a:lnTo>
                      <a:lnTo>
                        <a:pt x="228" y="164"/>
                      </a:lnTo>
                      <a:lnTo>
                        <a:pt x="232" y="160"/>
                      </a:lnTo>
                      <a:lnTo>
                        <a:pt x="38" y="0"/>
                      </a:lnTo>
                      <a:close/>
                    </a:path>
                  </a:pathLst>
                </a:custGeom>
                <a:solidFill>
                  <a:srgbClr val="F0AC7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10" name="Freeform 469"/>
                <p:cNvSpPr>
                  <a:spLocks/>
                </p:cNvSpPr>
                <p:nvPr/>
              </p:nvSpPr>
              <p:spPr bwMode="auto">
                <a:xfrm>
                  <a:off x="5169" y="554"/>
                  <a:ext cx="120" cy="185"/>
                </a:xfrm>
                <a:custGeom>
                  <a:avLst/>
                  <a:gdLst>
                    <a:gd name="T0" fmla="*/ 184 w 312"/>
                    <a:gd name="T1" fmla="*/ 106 h 526"/>
                    <a:gd name="T2" fmla="*/ 184 w 312"/>
                    <a:gd name="T3" fmla="*/ 106 h 526"/>
                    <a:gd name="T4" fmla="*/ 162 w 312"/>
                    <a:gd name="T5" fmla="*/ 94 h 526"/>
                    <a:gd name="T6" fmla="*/ 140 w 312"/>
                    <a:gd name="T7" fmla="*/ 78 h 526"/>
                    <a:gd name="T8" fmla="*/ 120 w 312"/>
                    <a:gd name="T9" fmla="*/ 60 h 526"/>
                    <a:gd name="T10" fmla="*/ 102 w 312"/>
                    <a:gd name="T11" fmla="*/ 42 h 526"/>
                    <a:gd name="T12" fmla="*/ 76 w 312"/>
                    <a:gd name="T13" fmla="*/ 12 h 526"/>
                    <a:gd name="T14" fmla="*/ 66 w 312"/>
                    <a:gd name="T15" fmla="*/ 0 h 526"/>
                    <a:gd name="T16" fmla="*/ 30 w 312"/>
                    <a:gd name="T17" fmla="*/ 34 h 526"/>
                    <a:gd name="T18" fmla="*/ 0 w 312"/>
                    <a:gd name="T19" fmla="*/ 64 h 526"/>
                    <a:gd name="T20" fmla="*/ 0 w 312"/>
                    <a:gd name="T21" fmla="*/ 64 h 526"/>
                    <a:gd name="T22" fmla="*/ 16 w 312"/>
                    <a:gd name="T23" fmla="*/ 84 h 526"/>
                    <a:gd name="T24" fmla="*/ 32 w 312"/>
                    <a:gd name="T25" fmla="*/ 108 h 526"/>
                    <a:gd name="T26" fmla="*/ 50 w 312"/>
                    <a:gd name="T27" fmla="*/ 138 h 526"/>
                    <a:gd name="T28" fmla="*/ 68 w 312"/>
                    <a:gd name="T29" fmla="*/ 172 h 526"/>
                    <a:gd name="T30" fmla="*/ 106 w 312"/>
                    <a:gd name="T31" fmla="*/ 248 h 526"/>
                    <a:gd name="T32" fmla="*/ 142 w 312"/>
                    <a:gd name="T33" fmla="*/ 326 h 526"/>
                    <a:gd name="T34" fmla="*/ 174 w 312"/>
                    <a:gd name="T35" fmla="*/ 402 h 526"/>
                    <a:gd name="T36" fmla="*/ 200 w 312"/>
                    <a:gd name="T37" fmla="*/ 466 h 526"/>
                    <a:gd name="T38" fmla="*/ 224 w 312"/>
                    <a:gd name="T39" fmla="*/ 526 h 526"/>
                    <a:gd name="T40" fmla="*/ 224 w 312"/>
                    <a:gd name="T41" fmla="*/ 526 h 526"/>
                    <a:gd name="T42" fmla="*/ 234 w 312"/>
                    <a:gd name="T43" fmla="*/ 500 h 526"/>
                    <a:gd name="T44" fmla="*/ 242 w 312"/>
                    <a:gd name="T45" fmla="*/ 470 h 526"/>
                    <a:gd name="T46" fmla="*/ 260 w 312"/>
                    <a:gd name="T47" fmla="*/ 406 h 526"/>
                    <a:gd name="T48" fmla="*/ 274 w 312"/>
                    <a:gd name="T49" fmla="*/ 336 h 526"/>
                    <a:gd name="T50" fmla="*/ 288 w 312"/>
                    <a:gd name="T51" fmla="*/ 270 h 526"/>
                    <a:gd name="T52" fmla="*/ 306 w 312"/>
                    <a:gd name="T53" fmla="*/ 160 h 526"/>
                    <a:gd name="T54" fmla="*/ 312 w 312"/>
                    <a:gd name="T55" fmla="*/ 116 h 526"/>
                    <a:gd name="T56" fmla="*/ 296 w 312"/>
                    <a:gd name="T57" fmla="*/ 98 h 526"/>
                    <a:gd name="T58" fmla="*/ 264 w 312"/>
                    <a:gd name="T59" fmla="*/ 54 h 526"/>
                    <a:gd name="T60" fmla="*/ 264 w 312"/>
                    <a:gd name="T61" fmla="*/ 54 h 526"/>
                    <a:gd name="T62" fmla="*/ 252 w 312"/>
                    <a:gd name="T63" fmla="*/ 74 h 526"/>
                    <a:gd name="T64" fmla="*/ 240 w 312"/>
                    <a:gd name="T65" fmla="*/ 88 h 526"/>
                    <a:gd name="T66" fmla="*/ 230 w 312"/>
                    <a:gd name="T67" fmla="*/ 100 h 526"/>
                    <a:gd name="T68" fmla="*/ 220 w 312"/>
                    <a:gd name="T69" fmla="*/ 106 h 526"/>
                    <a:gd name="T70" fmla="*/ 200 w 312"/>
                    <a:gd name="T71" fmla="*/ 248 h 526"/>
                    <a:gd name="T72" fmla="*/ 184 w 312"/>
                    <a:gd name="T73" fmla="*/ 106 h 52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12"/>
                    <a:gd name="T112" fmla="*/ 0 h 526"/>
                    <a:gd name="T113" fmla="*/ 312 w 312"/>
                    <a:gd name="T114" fmla="*/ 526 h 52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12" h="526">
                      <a:moveTo>
                        <a:pt x="184" y="106"/>
                      </a:moveTo>
                      <a:lnTo>
                        <a:pt x="184" y="106"/>
                      </a:lnTo>
                      <a:lnTo>
                        <a:pt x="162" y="94"/>
                      </a:lnTo>
                      <a:lnTo>
                        <a:pt x="140" y="78"/>
                      </a:lnTo>
                      <a:lnTo>
                        <a:pt x="120" y="60"/>
                      </a:lnTo>
                      <a:lnTo>
                        <a:pt x="102" y="42"/>
                      </a:lnTo>
                      <a:lnTo>
                        <a:pt x="76" y="12"/>
                      </a:lnTo>
                      <a:lnTo>
                        <a:pt x="66" y="0"/>
                      </a:lnTo>
                      <a:lnTo>
                        <a:pt x="30" y="34"/>
                      </a:lnTo>
                      <a:lnTo>
                        <a:pt x="0" y="64"/>
                      </a:lnTo>
                      <a:lnTo>
                        <a:pt x="16" y="84"/>
                      </a:lnTo>
                      <a:lnTo>
                        <a:pt x="32" y="108"/>
                      </a:lnTo>
                      <a:lnTo>
                        <a:pt x="50" y="138"/>
                      </a:lnTo>
                      <a:lnTo>
                        <a:pt x="68" y="172"/>
                      </a:lnTo>
                      <a:lnTo>
                        <a:pt x="106" y="248"/>
                      </a:lnTo>
                      <a:lnTo>
                        <a:pt x="142" y="326"/>
                      </a:lnTo>
                      <a:lnTo>
                        <a:pt x="174" y="402"/>
                      </a:lnTo>
                      <a:lnTo>
                        <a:pt x="200" y="466"/>
                      </a:lnTo>
                      <a:lnTo>
                        <a:pt x="224" y="526"/>
                      </a:lnTo>
                      <a:lnTo>
                        <a:pt x="234" y="500"/>
                      </a:lnTo>
                      <a:lnTo>
                        <a:pt x="242" y="470"/>
                      </a:lnTo>
                      <a:lnTo>
                        <a:pt x="260" y="406"/>
                      </a:lnTo>
                      <a:lnTo>
                        <a:pt x="274" y="336"/>
                      </a:lnTo>
                      <a:lnTo>
                        <a:pt x="288" y="270"/>
                      </a:lnTo>
                      <a:lnTo>
                        <a:pt x="306" y="160"/>
                      </a:lnTo>
                      <a:lnTo>
                        <a:pt x="312" y="116"/>
                      </a:lnTo>
                      <a:lnTo>
                        <a:pt x="296" y="98"/>
                      </a:lnTo>
                      <a:lnTo>
                        <a:pt x="264" y="54"/>
                      </a:lnTo>
                      <a:lnTo>
                        <a:pt x="252" y="74"/>
                      </a:lnTo>
                      <a:lnTo>
                        <a:pt x="240" y="88"/>
                      </a:lnTo>
                      <a:lnTo>
                        <a:pt x="230" y="100"/>
                      </a:lnTo>
                      <a:lnTo>
                        <a:pt x="220" y="106"/>
                      </a:lnTo>
                      <a:lnTo>
                        <a:pt x="200" y="248"/>
                      </a:lnTo>
                      <a:lnTo>
                        <a:pt x="184" y="106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11" name="Freeform 472"/>
                <p:cNvSpPr>
                  <a:spLocks/>
                </p:cNvSpPr>
                <p:nvPr/>
              </p:nvSpPr>
              <p:spPr bwMode="auto">
                <a:xfrm>
                  <a:off x="5243" y="486"/>
                  <a:ext cx="38" cy="9"/>
                </a:xfrm>
                <a:custGeom>
                  <a:avLst/>
                  <a:gdLst>
                    <a:gd name="T0" fmla="*/ 0 w 98"/>
                    <a:gd name="T1" fmla="*/ 26 h 26"/>
                    <a:gd name="T2" fmla="*/ 0 w 98"/>
                    <a:gd name="T3" fmla="*/ 26 h 26"/>
                    <a:gd name="T4" fmla="*/ 16 w 98"/>
                    <a:gd name="T5" fmla="*/ 22 h 26"/>
                    <a:gd name="T6" fmla="*/ 30 w 98"/>
                    <a:gd name="T7" fmla="*/ 18 h 26"/>
                    <a:gd name="T8" fmla="*/ 46 w 98"/>
                    <a:gd name="T9" fmla="*/ 14 h 26"/>
                    <a:gd name="T10" fmla="*/ 46 w 98"/>
                    <a:gd name="T11" fmla="*/ 14 h 26"/>
                    <a:gd name="T12" fmla="*/ 62 w 98"/>
                    <a:gd name="T13" fmla="*/ 16 h 26"/>
                    <a:gd name="T14" fmla="*/ 78 w 98"/>
                    <a:gd name="T15" fmla="*/ 20 h 26"/>
                    <a:gd name="T16" fmla="*/ 96 w 98"/>
                    <a:gd name="T17" fmla="*/ 26 h 26"/>
                    <a:gd name="T18" fmla="*/ 96 w 98"/>
                    <a:gd name="T19" fmla="*/ 26 h 26"/>
                    <a:gd name="T20" fmla="*/ 98 w 98"/>
                    <a:gd name="T21" fmla="*/ 24 h 26"/>
                    <a:gd name="T22" fmla="*/ 98 w 98"/>
                    <a:gd name="T23" fmla="*/ 20 h 26"/>
                    <a:gd name="T24" fmla="*/ 96 w 98"/>
                    <a:gd name="T25" fmla="*/ 14 h 26"/>
                    <a:gd name="T26" fmla="*/ 86 w 98"/>
                    <a:gd name="T27" fmla="*/ 6 h 26"/>
                    <a:gd name="T28" fmla="*/ 86 w 98"/>
                    <a:gd name="T29" fmla="*/ 6 h 26"/>
                    <a:gd name="T30" fmla="*/ 78 w 98"/>
                    <a:gd name="T31" fmla="*/ 4 h 26"/>
                    <a:gd name="T32" fmla="*/ 68 w 98"/>
                    <a:gd name="T33" fmla="*/ 2 h 26"/>
                    <a:gd name="T34" fmla="*/ 56 w 98"/>
                    <a:gd name="T35" fmla="*/ 0 h 26"/>
                    <a:gd name="T36" fmla="*/ 42 w 98"/>
                    <a:gd name="T37" fmla="*/ 2 h 26"/>
                    <a:gd name="T38" fmla="*/ 28 w 98"/>
                    <a:gd name="T39" fmla="*/ 4 h 26"/>
                    <a:gd name="T40" fmla="*/ 16 w 98"/>
                    <a:gd name="T41" fmla="*/ 8 h 26"/>
                    <a:gd name="T42" fmla="*/ 6 w 98"/>
                    <a:gd name="T43" fmla="*/ 16 h 26"/>
                    <a:gd name="T44" fmla="*/ 2 w 98"/>
                    <a:gd name="T45" fmla="*/ 20 h 26"/>
                    <a:gd name="T46" fmla="*/ 0 w 98"/>
                    <a:gd name="T47" fmla="*/ 26 h 2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98"/>
                    <a:gd name="T73" fmla="*/ 0 h 26"/>
                    <a:gd name="T74" fmla="*/ 98 w 98"/>
                    <a:gd name="T75" fmla="*/ 26 h 2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98" h="26">
                      <a:moveTo>
                        <a:pt x="0" y="26"/>
                      </a:moveTo>
                      <a:lnTo>
                        <a:pt x="0" y="26"/>
                      </a:lnTo>
                      <a:lnTo>
                        <a:pt x="16" y="22"/>
                      </a:lnTo>
                      <a:lnTo>
                        <a:pt x="30" y="18"/>
                      </a:lnTo>
                      <a:lnTo>
                        <a:pt x="46" y="14"/>
                      </a:lnTo>
                      <a:lnTo>
                        <a:pt x="62" y="16"/>
                      </a:lnTo>
                      <a:lnTo>
                        <a:pt x="78" y="20"/>
                      </a:lnTo>
                      <a:lnTo>
                        <a:pt x="96" y="26"/>
                      </a:lnTo>
                      <a:lnTo>
                        <a:pt x="98" y="24"/>
                      </a:lnTo>
                      <a:lnTo>
                        <a:pt x="98" y="20"/>
                      </a:lnTo>
                      <a:lnTo>
                        <a:pt x="96" y="14"/>
                      </a:lnTo>
                      <a:lnTo>
                        <a:pt x="86" y="6"/>
                      </a:lnTo>
                      <a:lnTo>
                        <a:pt x="78" y="4"/>
                      </a:lnTo>
                      <a:lnTo>
                        <a:pt x="68" y="2"/>
                      </a:lnTo>
                      <a:lnTo>
                        <a:pt x="56" y="0"/>
                      </a:lnTo>
                      <a:lnTo>
                        <a:pt x="42" y="2"/>
                      </a:lnTo>
                      <a:lnTo>
                        <a:pt x="28" y="4"/>
                      </a:lnTo>
                      <a:lnTo>
                        <a:pt x="16" y="8"/>
                      </a:lnTo>
                      <a:lnTo>
                        <a:pt x="6" y="16"/>
                      </a:lnTo>
                      <a:lnTo>
                        <a:pt x="2" y="20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solidFill>
                  <a:srgbClr val="3D291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12" name="Freeform 473"/>
                <p:cNvSpPr>
                  <a:spLocks/>
                </p:cNvSpPr>
                <p:nvPr/>
              </p:nvSpPr>
              <p:spPr bwMode="auto">
                <a:xfrm>
                  <a:off x="5243" y="486"/>
                  <a:ext cx="38" cy="9"/>
                </a:xfrm>
                <a:custGeom>
                  <a:avLst/>
                  <a:gdLst>
                    <a:gd name="T0" fmla="*/ 0 w 98"/>
                    <a:gd name="T1" fmla="*/ 26 h 26"/>
                    <a:gd name="T2" fmla="*/ 0 w 98"/>
                    <a:gd name="T3" fmla="*/ 26 h 26"/>
                    <a:gd name="T4" fmla="*/ 16 w 98"/>
                    <a:gd name="T5" fmla="*/ 22 h 26"/>
                    <a:gd name="T6" fmla="*/ 30 w 98"/>
                    <a:gd name="T7" fmla="*/ 18 h 26"/>
                    <a:gd name="T8" fmla="*/ 46 w 98"/>
                    <a:gd name="T9" fmla="*/ 14 h 26"/>
                    <a:gd name="T10" fmla="*/ 46 w 98"/>
                    <a:gd name="T11" fmla="*/ 14 h 26"/>
                    <a:gd name="T12" fmla="*/ 62 w 98"/>
                    <a:gd name="T13" fmla="*/ 16 h 26"/>
                    <a:gd name="T14" fmla="*/ 78 w 98"/>
                    <a:gd name="T15" fmla="*/ 20 h 26"/>
                    <a:gd name="T16" fmla="*/ 96 w 98"/>
                    <a:gd name="T17" fmla="*/ 26 h 26"/>
                    <a:gd name="T18" fmla="*/ 96 w 98"/>
                    <a:gd name="T19" fmla="*/ 26 h 26"/>
                    <a:gd name="T20" fmla="*/ 98 w 98"/>
                    <a:gd name="T21" fmla="*/ 24 h 26"/>
                    <a:gd name="T22" fmla="*/ 98 w 98"/>
                    <a:gd name="T23" fmla="*/ 20 h 26"/>
                    <a:gd name="T24" fmla="*/ 96 w 98"/>
                    <a:gd name="T25" fmla="*/ 14 h 26"/>
                    <a:gd name="T26" fmla="*/ 86 w 98"/>
                    <a:gd name="T27" fmla="*/ 6 h 26"/>
                    <a:gd name="T28" fmla="*/ 86 w 98"/>
                    <a:gd name="T29" fmla="*/ 6 h 26"/>
                    <a:gd name="T30" fmla="*/ 78 w 98"/>
                    <a:gd name="T31" fmla="*/ 4 h 26"/>
                    <a:gd name="T32" fmla="*/ 68 w 98"/>
                    <a:gd name="T33" fmla="*/ 2 h 26"/>
                    <a:gd name="T34" fmla="*/ 56 w 98"/>
                    <a:gd name="T35" fmla="*/ 0 h 26"/>
                    <a:gd name="T36" fmla="*/ 42 w 98"/>
                    <a:gd name="T37" fmla="*/ 2 h 26"/>
                    <a:gd name="T38" fmla="*/ 28 w 98"/>
                    <a:gd name="T39" fmla="*/ 4 h 26"/>
                    <a:gd name="T40" fmla="*/ 16 w 98"/>
                    <a:gd name="T41" fmla="*/ 8 h 26"/>
                    <a:gd name="T42" fmla="*/ 6 w 98"/>
                    <a:gd name="T43" fmla="*/ 16 h 26"/>
                    <a:gd name="T44" fmla="*/ 2 w 98"/>
                    <a:gd name="T45" fmla="*/ 20 h 26"/>
                    <a:gd name="T46" fmla="*/ 0 w 98"/>
                    <a:gd name="T47" fmla="*/ 26 h 2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98"/>
                    <a:gd name="T73" fmla="*/ 0 h 26"/>
                    <a:gd name="T74" fmla="*/ 98 w 98"/>
                    <a:gd name="T75" fmla="*/ 26 h 2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98" h="26">
                      <a:moveTo>
                        <a:pt x="0" y="26"/>
                      </a:moveTo>
                      <a:lnTo>
                        <a:pt x="0" y="26"/>
                      </a:lnTo>
                      <a:lnTo>
                        <a:pt x="16" y="22"/>
                      </a:lnTo>
                      <a:lnTo>
                        <a:pt x="30" y="18"/>
                      </a:lnTo>
                      <a:lnTo>
                        <a:pt x="46" y="14"/>
                      </a:lnTo>
                      <a:lnTo>
                        <a:pt x="62" y="16"/>
                      </a:lnTo>
                      <a:lnTo>
                        <a:pt x="78" y="20"/>
                      </a:lnTo>
                      <a:lnTo>
                        <a:pt x="96" y="26"/>
                      </a:lnTo>
                      <a:lnTo>
                        <a:pt x="98" y="24"/>
                      </a:lnTo>
                      <a:lnTo>
                        <a:pt x="98" y="20"/>
                      </a:lnTo>
                      <a:lnTo>
                        <a:pt x="96" y="14"/>
                      </a:lnTo>
                      <a:lnTo>
                        <a:pt x="86" y="6"/>
                      </a:lnTo>
                      <a:lnTo>
                        <a:pt x="78" y="4"/>
                      </a:lnTo>
                      <a:lnTo>
                        <a:pt x="68" y="2"/>
                      </a:lnTo>
                      <a:lnTo>
                        <a:pt x="56" y="0"/>
                      </a:lnTo>
                      <a:lnTo>
                        <a:pt x="42" y="2"/>
                      </a:lnTo>
                      <a:lnTo>
                        <a:pt x="28" y="4"/>
                      </a:lnTo>
                      <a:lnTo>
                        <a:pt x="16" y="8"/>
                      </a:lnTo>
                      <a:lnTo>
                        <a:pt x="6" y="16"/>
                      </a:lnTo>
                      <a:lnTo>
                        <a:pt x="2" y="20"/>
                      </a:lnTo>
                      <a:lnTo>
                        <a:pt x="0" y="26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13" name="Freeform 474"/>
                <p:cNvSpPr>
                  <a:spLocks/>
                </p:cNvSpPr>
                <p:nvPr/>
              </p:nvSpPr>
              <p:spPr bwMode="auto">
                <a:xfrm>
                  <a:off x="5293" y="487"/>
                  <a:ext cx="15" cy="8"/>
                </a:xfrm>
                <a:custGeom>
                  <a:avLst/>
                  <a:gdLst>
                    <a:gd name="T0" fmla="*/ 0 w 38"/>
                    <a:gd name="T1" fmla="*/ 24 h 24"/>
                    <a:gd name="T2" fmla="*/ 0 w 38"/>
                    <a:gd name="T3" fmla="*/ 24 h 24"/>
                    <a:gd name="T4" fmla="*/ 14 w 38"/>
                    <a:gd name="T5" fmla="*/ 18 h 24"/>
                    <a:gd name="T6" fmla="*/ 24 w 38"/>
                    <a:gd name="T7" fmla="*/ 16 h 24"/>
                    <a:gd name="T8" fmla="*/ 30 w 38"/>
                    <a:gd name="T9" fmla="*/ 16 h 24"/>
                    <a:gd name="T10" fmla="*/ 32 w 38"/>
                    <a:gd name="T11" fmla="*/ 18 h 24"/>
                    <a:gd name="T12" fmla="*/ 32 w 38"/>
                    <a:gd name="T13" fmla="*/ 18 h 24"/>
                    <a:gd name="T14" fmla="*/ 34 w 38"/>
                    <a:gd name="T15" fmla="*/ 16 h 24"/>
                    <a:gd name="T16" fmla="*/ 38 w 38"/>
                    <a:gd name="T17" fmla="*/ 12 h 24"/>
                    <a:gd name="T18" fmla="*/ 38 w 38"/>
                    <a:gd name="T19" fmla="*/ 8 h 24"/>
                    <a:gd name="T20" fmla="*/ 38 w 38"/>
                    <a:gd name="T21" fmla="*/ 6 h 24"/>
                    <a:gd name="T22" fmla="*/ 38 w 38"/>
                    <a:gd name="T23" fmla="*/ 2 h 24"/>
                    <a:gd name="T24" fmla="*/ 34 w 38"/>
                    <a:gd name="T25" fmla="*/ 0 h 24"/>
                    <a:gd name="T26" fmla="*/ 34 w 38"/>
                    <a:gd name="T27" fmla="*/ 0 h 24"/>
                    <a:gd name="T28" fmla="*/ 30 w 38"/>
                    <a:gd name="T29" fmla="*/ 0 h 24"/>
                    <a:gd name="T30" fmla="*/ 24 w 38"/>
                    <a:gd name="T31" fmla="*/ 0 h 24"/>
                    <a:gd name="T32" fmla="*/ 14 w 38"/>
                    <a:gd name="T33" fmla="*/ 6 h 24"/>
                    <a:gd name="T34" fmla="*/ 4 w 38"/>
                    <a:gd name="T35" fmla="*/ 14 h 24"/>
                    <a:gd name="T36" fmla="*/ 0 w 38"/>
                    <a:gd name="T37" fmla="*/ 20 h 24"/>
                    <a:gd name="T38" fmla="*/ 0 w 38"/>
                    <a:gd name="T39" fmla="*/ 24 h 24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38"/>
                    <a:gd name="T61" fmla="*/ 0 h 24"/>
                    <a:gd name="T62" fmla="*/ 38 w 38"/>
                    <a:gd name="T63" fmla="*/ 24 h 24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38" h="24">
                      <a:moveTo>
                        <a:pt x="0" y="24"/>
                      </a:moveTo>
                      <a:lnTo>
                        <a:pt x="0" y="24"/>
                      </a:lnTo>
                      <a:lnTo>
                        <a:pt x="14" y="18"/>
                      </a:lnTo>
                      <a:lnTo>
                        <a:pt x="24" y="16"/>
                      </a:lnTo>
                      <a:lnTo>
                        <a:pt x="30" y="16"/>
                      </a:lnTo>
                      <a:lnTo>
                        <a:pt x="32" y="18"/>
                      </a:lnTo>
                      <a:lnTo>
                        <a:pt x="34" y="16"/>
                      </a:lnTo>
                      <a:lnTo>
                        <a:pt x="38" y="12"/>
                      </a:lnTo>
                      <a:lnTo>
                        <a:pt x="38" y="8"/>
                      </a:lnTo>
                      <a:lnTo>
                        <a:pt x="38" y="6"/>
                      </a:lnTo>
                      <a:lnTo>
                        <a:pt x="38" y="2"/>
                      </a:lnTo>
                      <a:lnTo>
                        <a:pt x="34" y="0"/>
                      </a:lnTo>
                      <a:lnTo>
                        <a:pt x="30" y="0"/>
                      </a:lnTo>
                      <a:lnTo>
                        <a:pt x="24" y="0"/>
                      </a:lnTo>
                      <a:lnTo>
                        <a:pt x="14" y="6"/>
                      </a:lnTo>
                      <a:lnTo>
                        <a:pt x="4" y="14"/>
                      </a:lnTo>
                      <a:lnTo>
                        <a:pt x="0" y="20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solidFill>
                  <a:srgbClr val="3D291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14" name="Freeform 475"/>
                <p:cNvSpPr>
                  <a:spLocks/>
                </p:cNvSpPr>
                <p:nvPr/>
              </p:nvSpPr>
              <p:spPr bwMode="auto">
                <a:xfrm>
                  <a:off x="5293" y="487"/>
                  <a:ext cx="15" cy="8"/>
                </a:xfrm>
                <a:custGeom>
                  <a:avLst/>
                  <a:gdLst>
                    <a:gd name="T0" fmla="*/ 0 w 38"/>
                    <a:gd name="T1" fmla="*/ 24 h 24"/>
                    <a:gd name="T2" fmla="*/ 0 w 38"/>
                    <a:gd name="T3" fmla="*/ 24 h 24"/>
                    <a:gd name="T4" fmla="*/ 14 w 38"/>
                    <a:gd name="T5" fmla="*/ 18 h 24"/>
                    <a:gd name="T6" fmla="*/ 24 w 38"/>
                    <a:gd name="T7" fmla="*/ 16 h 24"/>
                    <a:gd name="T8" fmla="*/ 30 w 38"/>
                    <a:gd name="T9" fmla="*/ 16 h 24"/>
                    <a:gd name="T10" fmla="*/ 32 w 38"/>
                    <a:gd name="T11" fmla="*/ 18 h 24"/>
                    <a:gd name="T12" fmla="*/ 32 w 38"/>
                    <a:gd name="T13" fmla="*/ 18 h 24"/>
                    <a:gd name="T14" fmla="*/ 34 w 38"/>
                    <a:gd name="T15" fmla="*/ 16 h 24"/>
                    <a:gd name="T16" fmla="*/ 38 w 38"/>
                    <a:gd name="T17" fmla="*/ 12 h 24"/>
                    <a:gd name="T18" fmla="*/ 38 w 38"/>
                    <a:gd name="T19" fmla="*/ 8 h 24"/>
                    <a:gd name="T20" fmla="*/ 38 w 38"/>
                    <a:gd name="T21" fmla="*/ 6 h 24"/>
                    <a:gd name="T22" fmla="*/ 38 w 38"/>
                    <a:gd name="T23" fmla="*/ 2 h 24"/>
                    <a:gd name="T24" fmla="*/ 34 w 38"/>
                    <a:gd name="T25" fmla="*/ 0 h 24"/>
                    <a:gd name="T26" fmla="*/ 34 w 38"/>
                    <a:gd name="T27" fmla="*/ 0 h 24"/>
                    <a:gd name="T28" fmla="*/ 30 w 38"/>
                    <a:gd name="T29" fmla="*/ 0 h 24"/>
                    <a:gd name="T30" fmla="*/ 24 w 38"/>
                    <a:gd name="T31" fmla="*/ 0 h 24"/>
                    <a:gd name="T32" fmla="*/ 14 w 38"/>
                    <a:gd name="T33" fmla="*/ 6 h 24"/>
                    <a:gd name="T34" fmla="*/ 4 w 38"/>
                    <a:gd name="T35" fmla="*/ 14 h 24"/>
                    <a:gd name="T36" fmla="*/ 0 w 38"/>
                    <a:gd name="T37" fmla="*/ 20 h 24"/>
                    <a:gd name="T38" fmla="*/ 0 w 38"/>
                    <a:gd name="T39" fmla="*/ 24 h 24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38"/>
                    <a:gd name="T61" fmla="*/ 0 h 24"/>
                    <a:gd name="T62" fmla="*/ 38 w 38"/>
                    <a:gd name="T63" fmla="*/ 24 h 24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38" h="24">
                      <a:moveTo>
                        <a:pt x="0" y="24"/>
                      </a:moveTo>
                      <a:lnTo>
                        <a:pt x="0" y="24"/>
                      </a:lnTo>
                      <a:lnTo>
                        <a:pt x="14" y="18"/>
                      </a:lnTo>
                      <a:lnTo>
                        <a:pt x="24" y="16"/>
                      </a:lnTo>
                      <a:lnTo>
                        <a:pt x="30" y="16"/>
                      </a:lnTo>
                      <a:lnTo>
                        <a:pt x="32" y="18"/>
                      </a:lnTo>
                      <a:lnTo>
                        <a:pt x="34" y="16"/>
                      </a:lnTo>
                      <a:lnTo>
                        <a:pt x="38" y="12"/>
                      </a:lnTo>
                      <a:lnTo>
                        <a:pt x="38" y="8"/>
                      </a:lnTo>
                      <a:lnTo>
                        <a:pt x="38" y="6"/>
                      </a:lnTo>
                      <a:lnTo>
                        <a:pt x="38" y="2"/>
                      </a:lnTo>
                      <a:lnTo>
                        <a:pt x="34" y="0"/>
                      </a:lnTo>
                      <a:lnTo>
                        <a:pt x="30" y="0"/>
                      </a:lnTo>
                      <a:lnTo>
                        <a:pt x="24" y="0"/>
                      </a:lnTo>
                      <a:lnTo>
                        <a:pt x="14" y="6"/>
                      </a:lnTo>
                      <a:lnTo>
                        <a:pt x="4" y="14"/>
                      </a:lnTo>
                      <a:lnTo>
                        <a:pt x="0" y="20"/>
                      </a:lnTo>
                      <a:lnTo>
                        <a:pt x="0" y="2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15" name="Freeform 476"/>
                <p:cNvSpPr>
                  <a:spLocks/>
                </p:cNvSpPr>
                <p:nvPr/>
              </p:nvSpPr>
              <p:spPr bwMode="auto">
                <a:xfrm>
                  <a:off x="5202" y="490"/>
                  <a:ext cx="18" cy="31"/>
                </a:xfrm>
                <a:custGeom>
                  <a:avLst/>
                  <a:gdLst>
                    <a:gd name="T0" fmla="*/ 46 w 46"/>
                    <a:gd name="T1" fmla="*/ 54 h 90"/>
                    <a:gd name="T2" fmla="*/ 46 w 46"/>
                    <a:gd name="T3" fmla="*/ 54 h 90"/>
                    <a:gd name="T4" fmla="*/ 46 w 46"/>
                    <a:gd name="T5" fmla="*/ 46 h 90"/>
                    <a:gd name="T6" fmla="*/ 46 w 46"/>
                    <a:gd name="T7" fmla="*/ 30 h 90"/>
                    <a:gd name="T8" fmla="*/ 44 w 46"/>
                    <a:gd name="T9" fmla="*/ 20 h 90"/>
                    <a:gd name="T10" fmla="*/ 40 w 46"/>
                    <a:gd name="T11" fmla="*/ 12 h 90"/>
                    <a:gd name="T12" fmla="*/ 34 w 46"/>
                    <a:gd name="T13" fmla="*/ 4 h 90"/>
                    <a:gd name="T14" fmla="*/ 26 w 46"/>
                    <a:gd name="T15" fmla="*/ 0 h 90"/>
                    <a:gd name="T16" fmla="*/ 26 w 46"/>
                    <a:gd name="T17" fmla="*/ 0 h 90"/>
                    <a:gd name="T18" fmla="*/ 18 w 46"/>
                    <a:gd name="T19" fmla="*/ 0 h 90"/>
                    <a:gd name="T20" fmla="*/ 10 w 46"/>
                    <a:gd name="T21" fmla="*/ 4 h 90"/>
                    <a:gd name="T22" fmla="*/ 4 w 46"/>
                    <a:gd name="T23" fmla="*/ 10 h 90"/>
                    <a:gd name="T24" fmla="*/ 2 w 46"/>
                    <a:gd name="T25" fmla="*/ 18 h 90"/>
                    <a:gd name="T26" fmla="*/ 0 w 46"/>
                    <a:gd name="T27" fmla="*/ 30 h 90"/>
                    <a:gd name="T28" fmla="*/ 2 w 46"/>
                    <a:gd name="T29" fmla="*/ 42 h 90"/>
                    <a:gd name="T30" fmla="*/ 6 w 46"/>
                    <a:gd name="T31" fmla="*/ 56 h 90"/>
                    <a:gd name="T32" fmla="*/ 14 w 46"/>
                    <a:gd name="T33" fmla="*/ 70 h 90"/>
                    <a:gd name="T34" fmla="*/ 14 w 46"/>
                    <a:gd name="T35" fmla="*/ 70 h 90"/>
                    <a:gd name="T36" fmla="*/ 22 w 46"/>
                    <a:gd name="T37" fmla="*/ 80 h 90"/>
                    <a:gd name="T38" fmla="*/ 28 w 46"/>
                    <a:gd name="T39" fmla="*/ 88 h 90"/>
                    <a:gd name="T40" fmla="*/ 34 w 46"/>
                    <a:gd name="T41" fmla="*/ 90 h 90"/>
                    <a:gd name="T42" fmla="*/ 40 w 46"/>
                    <a:gd name="T43" fmla="*/ 88 h 90"/>
                    <a:gd name="T44" fmla="*/ 44 w 46"/>
                    <a:gd name="T45" fmla="*/ 84 h 90"/>
                    <a:gd name="T46" fmla="*/ 46 w 46"/>
                    <a:gd name="T47" fmla="*/ 76 h 90"/>
                    <a:gd name="T48" fmla="*/ 46 w 46"/>
                    <a:gd name="T49" fmla="*/ 66 h 90"/>
                    <a:gd name="T50" fmla="*/ 46 w 46"/>
                    <a:gd name="T51" fmla="*/ 54 h 9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46"/>
                    <a:gd name="T79" fmla="*/ 0 h 90"/>
                    <a:gd name="T80" fmla="*/ 46 w 46"/>
                    <a:gd name="T81" fmla="*/ 90 h 9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46" h="90">
                      <a:moveTo>
                        <a:pt x="46" y="54"/>
                      </a:moveTo>
                      <a:lnTo>
                        <a:pt x="46" y="54"/>
                      </a:lnTo>
                      <a:lnTo>
                        <a:pt x="46" y="46"/>
                      </a:lnTo>
                      <a:lnTo>
                        <a:pt x="46" y="30"/>
                      </a:lnTo>
                      <a:lnTo>
                        <a:pt x="44" y="20"/>
                      </a:lnTo>
                      <a:lnTo>
                        <a:pt x="40" y="12"/>
                      </a:lnTo>
                      <a:lnTo>
                        <a:pt x="34" y="4"/>
                      </a:lnTo>
                      <a:lnTo>
                        <a:pt x="26" y="0"/>
                      </a:lnTo>
                      <a:lnTo>
                        <a:pt x="18" y="0"/>
                      </a:lnTo>
                      <a:lnTo>
                        <a:pt x="10" y="4"/>
                      </a:lnTo>
                      <a:lnTo>
                        <a:pt x="4" y="10"/>
                      </a:lnTo>
                      <a:lnTo>
                        <a:pt x="2" y="18"/>
                      </a:lnTo>
                      <a:lnTo>
                        <a:pt x="0" y="30"/>
                      </a:lnTo>
                      <a:lnTo>
                        <a:pt x="2" y="42"/>
                      </a:lnTo>
                      <a:lnTo>
                        <a:pt x="6" y="56"/>
                      </a:lnTo>
                      <a:lnTo>
                        <a:pt x="14" y="70"/>
                      </a:lnTo>
                      <a:lnTo>
                        <a:pt x="22" y="80"/>
                      </a:lnTo>
                      <a:lnTo>
                        <a:pt x="28" y="88"/>
                      </a:lnTo>
                      <a:lnTo>
                        <a:pt x="34" y="90"/>
                      </a:lnTo>
                      <a:lnTo>
                        <a:pt x="40" y="88"/>
                      </a:lnTo>
                      <a:lnTo>
                        <a:pt x="44" y="84"/>
                      </a:lnTo>
                      <a:lnTo>
                        <a:pt x="46" y="76"/>
                      </a:lnTo>
                      <a:lnTo>
                        <a:pt x="46" y="66"/>
                      </a:lnTo>
                      <a:lnTo>
                        <a:pt x="46" y="54"/>
                      </a:lnTo>
                      <a:close/>
                    </a:path>
                  </a:pathLst>
                </a:custGeom>
                <a:solidFill>
                  <a:srgbClr val="EF90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16" name="Freeform 477"/>
                <p:cNvSpPr>
                  <a:spLocks/>
                </p:cNvSpPr>
                <p:nvPr/>
              </p:nvSpPr>
              <p:spPr bwMode="auto">
                <a:xfrm>
                  <a:off x="5202" y="490"/>
                  <a:ext cx="18" cy="31"/>
                </a:xfrm>
                <a:custGeom>
                  <a:avLst/>
                  <a:gdLst>
                    <a:gd name="T0" fmla="*/ 46 w 46"/>
                    <a:gd name="T1" fmla="*/ 54 h 90"/>
                    <a:gd name="T2" fmla="*/ 46 w 46"/>
                    <a:gd name="T3" fmla="*/ 54 h 90"/>
                    <a:gd name="T4" fmla="*/ 46 w 46"/>
                    <a:gd name="T5" fmla="*/ 46 h 90"/>
                    <a:gd name="T6" fmla="*/ 46 w 46"/>
                    <a:gd name="T7" fmla="*/ 30 h 90"/>
                    <a:gd name="T8" fmla="*/ 44 w 46"/>
                    <a:gd name="T9" fmla="*/ 20 h 90"/>
                    <a:gd name="T10" fmla="*/ 40 w 46"/>
                    <a:gd name="T11" fmla="*/ 12 h 90"/>
                    <a:gd name="T12" fmla="*/ 34 w 46"/>
                    <a:gd name="T13" fmla="*/ 4 h 90"/>
                    <a:gd name="T14" fmla="*/ 26 w 46"/>
                    <a:gd name="T15" fmla="*/ 0 h 90"/>
                    <a:gd name="T16" fmla="*/ 26 w 46"/>
                    <a:gd name="T17" fmla="*/ 0 h 90"/>
                    <a:gd name="T18" fmla="*/ 18 w 46"/>
                    <a:gd name="T19" fmla="*/ 0 h 90"/>
                    <a:gd name="T20" fmla="*/ 10 w 46"/>
                    <a:gd name="T21" fmla="*/ 4 h 90"/>
                    <a:gd name="T22" fmla="*/ 4 w 46"/>
                    <a:gd name="T23" fmla="*/ 10 h 90"/>
                    <a:gd name="T24" fmla="*/ 2 w 46"/>
                    <a:gd name="T25" fmla="*/ 18 h 90"/>
                    <a:gd name="T26" fmla="*/ 0 w 46"/>
                    <a:gd name="T27" fmla="*/ 30 h 90"/>
                    <a:gd name="T28" fmla="*/ 2 w 46"/>
                    <a:gd name="T29" fmla="*/ 42 h 90"/>
                    <a:gd name="T30" fmla="*/ 6 w 46"/>
                    <a:gd name="T31" fmla="*/ 56 h 90"/>
                    <a:gd name="T32" fmla="*/ 14 w 46"/>
                    <a:gd name="T33" fmla="*/ 70 h 90"/>
                    <a:gd name="T34" fmla="*/ 14 w 46"/>
                    <a:gd name="T35" fmla="*/ 70 h 90"/>
                    <a:gd name="T36" fmla="*/ 22 w 46"/>
                    <a:gd name="T37" fmla="*/ 80 h 90"/>
                    <a:gd name="T38" fmla="*/ 28 w 46"/>
                    <a:gd name="T39" fmla="*/ 88 h 90"/>
                    <a:gd name="T40" fmla="*/ 34 w 46"/>
                    <a:gd name="T41" fmla="*/ 90 h 90"/>
                    <a:gd name="T42" fmla="*/ 40 w 46"/>
                    <a:gd name="T43" fmla="*/ 88 h 90"/>
                    <a:gd name="T44" fmla="*/ 44 w 46"/>
                    <a:gd name="T45" fmla="*/ 84 h 90"/>
                    <a:gd name="T46" fmla="*/ 46 w 46"/>
                    <a:gd name="T47" fmla="*/ 76 h 90"/>
                    <a:gd name="T48" fmla="*/ 46 w 46"/>
                    <a:gd name="T49" fmla="*/ 66 h 90"/>
                    <a:gd name="T50" fmla="*/ 46 w 46"/>
                    <a:gd name="T51" fmla="*/ 54 h 9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46"/>
                    <a:gd name="T79" fmla="*/ 0 h 90"/>
                    <a:gd name="T80" fmla="*/ 46 w 46"/>
                    <a:gd name="T81" fmla="*/ 90 h 9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46" h="90">
                      <a:moveTo>
                        <a:pt x="46" y="54"/>
                      </a:moveTo>
                      <a:lnTo>
                        <a:pt x="46" y="54"/>
                      </a:lnTo>
                      <a:lnTo>
                        <a:pt x="46" y="46"/>
                      </a:lnTo>
                      <a:lnTo>
                        <a:pt x="46" y="30"/>
                      </a:lnTo>
                      <a:lnTo>
                        <a:pt x="44" y="20"/>
                      </a:lnTo>
                      <a:lnTo>
                        <a:pt x="40" y="12"/>
                      </a:lnTo>
                      <a:lnTo>
                        <a:pt x="34" y="4"/>
                      </a:lnTo>
                      <a:lnTo>
                        <a:pt x="26" y="0"/>
                      </a:lnTo>
                      <a:lnTo>
                        <a:pt x="18" y="0"/>
                      </a:lnTo>
                      <a:lnTo>
                        <a:pt x="10" y="4"/>
                      </a:lnTo>
                      <a:lnTo>
                        <a:pt x="4" y="10"/>
                      </a:lnTo>
                      <a:lnTo>
                        <a:pt x="2" y="18"/>
                      </a:lnTo>
                      <a:lnTo>
                        <a:pt x="0" y="30"/>
                      </a:lnTo>
                      <a:lnTo>
                        <a:pt x="2" y="42"/>
                      </a:lnTo>
                      <a:lnTo>
                        <a:pt x="6" y="56"/>
                      </a:lnTo>
                      <a:lnTo>
                        <a:pt x="14" y="70"/>
                      </a:lnTo>
                      <a:lnTo>
                        <a:pt x="22" y="80"/>
                      </a:lnTo>
                      <a:lnTo>
                        <a:pt x="28" y="88"/>
                      </a:lnTo>
                      <a:lnTo>
                        <a:pt x="34" y="90"/>
                      </a:lnTo>
                      <a:lnTo>
                        <a:pt x="40" y="88"/>
                      </a:lnTo>
                      <a:lnTo>
                        <a:pt x="44" y="84"/>
                      </a:lnTo>
                      <a:lnTo>
                        <a:pt x="46" y="76"/>
                      </a:lnTo>
                      <a:lnTo>
                        <a:pt x="46" y="66"/>
                      </a:lnTo>
                      <a:lnTo>
                        <a:pt x="46" y="5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17" name="Freeform 478"/>
                <p:cNvSpPr>
                  <a:spLocks/>
                </p:cNvSpPr>
                <p:nvPr/>
              </p:nvSpPr>
              <p:spPr bwMode="auto">
                <a:xfrm>
                  <a:off x="5254" y="500"/>
                  <a:ext cx="21" cy="4"/>
                </a:xfrm>
                <a:custGeom>
                  <a:avLst/>
                  <a:gdLst>
                    <a:gd name="T0" fmla="*/ 0 w 54"/>
                    <a:gd name="T1" fmla="*/ 0 h 10"/>
                    <a:gd name="T2" fmla="*/ 0 w 54"/>
                    <a:gd name="T3" fmla="*/ 0 h 10"/>
                    <a:gd name="T4" fmla="*/ 14 w 54"/>
                    <a:gd name="T5" fmla="*/ 2 h 10"/>
                    <a:gd name="T6" fmla="*/ 34 w 54"/>
                    <a:gd name="T7" fmla="*/ 4 h 10"/>
                    <a:gd name="T8" fmla="*/ 34 w 54"/>
                    <a:gd name="T9" fmla="*/ 4 h 10"/>
                    <a:gd name="T10" fmla="*/ 54 w 54"/>
                    <a:gd name="T11" fmla="*/ 2 h 10"/>
                    <a:gd name="T12" fmla="*/ 54 w 54"/>
                    <a:gd name="T13" fmla="*/ 2 h 10"/>
                    <a:gd name="T14" fmla="*/ 50 w 54"/>
                    <a:gd name="T15" fmla="*/ 4 h 10"/>
                    <a:gd name="T16" fmla="*/ 46 w 54"/>
                    <a:gd name="T17" fmla="*/ 8 h 10"/>
                    <a:gd name="T18" fmla="*/ 42 w 54"/>
                    <a:gd name="T19" fmla="*/ 10 h 10"/>
                    <a:gd name="T20" fmla="*/ 34 w 54"/>
                    <a:gd name="T21" fmla="*/ 10 h 10"/>
                    <a:gd name="T22" fmla="*/ 24 w 54"/>
                    <a:gd name="T23" fmla="*/ 10 h 10"/>
                    <a:gd name="T24" fmla="*/ 14 w 54"/>
                    <a:gd name="T25" fmla="*/ 6 h 10"/>
                    <a:gd name="T26" fmla="*/ 0 w 54"/>
                    <a:gd name="T27" fmla="*/ 0 h 10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54"/>
                    <a:gd name="T43" fmla="*/ 0 h 10"/>
                    <a:gd name="T44" fmla="*/ 54 w 54"/>
                    <a:gd name="T45" fmla="*/ 10 h 10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54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" y="2"/>
                      </a:lnTo>
                      <a:lnTo>
                        <a:pt x="34" y="4"/>
                      </a:lnTo>
                      <a:lnTo>
                        <a:pt x="54" y="2"/>
                      </a:lnTo>
                      <a:lnTo>
                        <a:pt x="50" y="4"/>
                      </a:lnTo>
                      <a:lnTo>
                        <a:pt x="46" y="8"/>
                      </a:lnTo>
                      <a:lnTo>
                        <a:pt x="42" y="10"/>
                      </a:lnTo>
                      <a:lnTo>
                        <a:pt x="34" y="10"/>
                      </a:lnTo>
                      <a:lnTo>
                        <a:pt x="24" y="10"/>
                      </a:lnTo>
                      <a:lnTo>
                        <a:pt x="14" y="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18" name="Freeform 479"/>
                <p:cNvSpPr>
                  <a:spLocks/>
                </p:cNvSpPr>
                <p:nvPr/>
              </p:nvSpPr>
              <p:spPr bwMode="auto">
                <a:xfrm>
                  <a:off x="5254" y="500"/>
                  <a:ext cx="21" cy="4"/>
                </a:xfrm>
                <a:custGeom>
                  <a:avLst/>
                  <a:gdLst>
                    <a:gd name="T0" fmla="*/ 0 w 54"/>
                    <a:gd name="T1" fmla="*/ 0 h 10"/>
                    <a:gd name="T2" fmla="*/ 0 w 54"/>
                    <a:gd name="T3" fmla="*/ 0 h 10"/>
                    <a:gd name="T4" fmla="*/ 14 w 54"/>
                    <a:gd name="T5" fmla="*/ 2 h 10"/>
                    <a:gd name="T6" fmla="*/ 34 w 54"/>
                    <a:gd name="T7" fmla="*/ 4 h 10"/>
                    <a:gd name="T8" fmla="*/ 34 w 54"/>
                    <a:gd name="T9" fmla="*/ 4 h 10"/>
                    <a:gd name="T10" fmla="*/ 54 w 54"/>
                    <a:gd name="T11" fmla="*/ 2 h 10"/>
                    <a:gd name="T12" fmla="*/ 54 w 54"/>
                    <a:gd name="T13" fmla="*/ 2 h 10"/>
                    <a:gd name="T14" fmla="*/ 50 w 54"/>
                    <a:gd name="T15" fmla="*/ 4 h 10"/>
                    <a:gd name="T16" fmla="*/ 46 w 54"/>
                    <a:gd name="T17" fmla="*/ 8 h 10"/>
                    <a:gd name="T18" fmla="*/ 42 w 54"/>
                    <a:gd name="T19" fmla="*/ 10 h 10"/>
                    <a:gd name="T20" fmla="*/ 34 w 54"/>
                    <a:gd name="T21" fmla="*/ 10 h 10"/>
                    <a:gd name="T22" fmla="*/ 24 w 54"/>
                    <a:gd name="T23" fmla="*/ 10 h 10"/>
                    <a:gd name="T24" fmla="*/ 14 w 54"/>
                    <a:gd name="T25" fmla="*/ 6 h 10"/>
                    <a:gd name="T26" fmla="*/ 0 w 54"/>
                    <a:gd name="T27" fmla="*/ 0 h 10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54"/>
                    <a:gd name="T43" fmla="*/ 0 h 10"/>
                    <a:gd name="T44" fmla="*/ 54 w 54"/>
                    <a:gd name="T45" fmla="*/ 10 h 10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54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" y="2"/>
                      </a:lnTo>
                      <a:lnTo>
                        <a:pt x="34" y="4"/>
                      </a:lnTo>
                      <a:lnTo>
                        <a:pt x="54" y="2"/>
                      </a:lnTo>
                      <a:lnTo>
                        <a:pt x="50" y="4"/>
                      </a:lnTo>
                      <a:lnTo>
                        <a:pt x="46" y="8"/>
                      </a:lnTo>
                      <a:lnTo>
                        <a:pt x="42" y="10"/>
                      </a:lnTo>
                      <a:lnTo>
                        <a:pt x="34" y="10"/>
                      </a:lnTo>
                      <a:lnTo>
                        <a:pt x="24" y="10"/>
                      </a:lnTo>
                      <a:lnTo>
                        <a:pt x="14" y="6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19" name="Freeform 480"/>
                <p:cNvSpPr>
                  <a:spLocks/>
                </p:cNvSpPr>
                <p:nvPr/>
              </p:nvSpPr>
              <p:spPr bwMode="auto">
                <a:xfrm>
                  <a:off x="5293" y="501"/>
                  <a:ext cx="9" cy="3"/>
                </a:xfrm>
                <a:custGeom>
                  <a:avLst/>
                  <a:gdLst>
                    <a:gd name="T0" fmla="*/ 0 w 24"/>
                    <a:gd name="T1" fmla="*/ 0 h 8"/>
                    <a:gd name="T2" fmla="*/ 0 w 24"/>
                    <a:gd name="T3" fmla="*/ 0 h 8"/>
                    <a:gd name="T4" fmla="*/ 8 w 24"/>
                    <a:gd name="T5" fmla="*/ 2 h 8"/>
                    <a:gd name="T6" fmla="*/ 14 w 24"/>
                    <a:gd name="T7" fmla="*/ 2 h 8"/>
                    <a:gd name="T8" fmla="*/ 24 w 24"/>
                    <a:gd name="T9" fmla="*/ 0 h 8"/>
                    <a:gd name="T10" fmla="*/ 24 w 24"/>
                    <a:gd name="T11" fmla="*/ 0 h 8"/>
                    <a:gd name="T12" fmla="*/ 20 w 24"/>
                    <a:gd name="T13" fmla="*/ 4 h 8"/>
                    <a:gd name="T14" fmla="*/ 16 w 24"/>
                    <a:gd name="T15" fmla="*/ 8 h 8"/>
                    <a:gd name="T16" fmla="*/ 12 w 24"/>
                    <a:gd name="T17" fmla="*/ 8 h 8"/>
                    <a:gd name="T18" fmla="*/ 12 w 24"/>
                    <a:gd name="T19" fmla="*/ 8 h 8"/>
                    <a:gd name="T20" fmla="*/ 8 w 24"/>
                    <a:gd name="T21" fmla="*/ 8 h 8"/>
                    <a:gd name="T22" fmla="*/ 4 w 24"/>
                    <a:gd name="T23" fmla="*/ 4 h 8"/>
                    <a:gd name="T24" fmla="*/ 0 w 24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4"/>
                    <a:gd name="T40" fmla="*/ 0 h 8"/>
                    <a:gd name="T41" fmla="*/ 24 w 24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4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8" y="2"/>
                      </a:lnTo>
                      <a:lnTo>
                        <a:pt x="14" y="2"/>
                      </a:lnTo>
                      <a:lnTo>
                        <a:pt x="24" y="0"/>
                      </a:lnTo>
                      <a:lnTo>
                        <a:pt x="20" y="4"/>
                      </a:lnTo>
                      <a:lnTo>
                        <a:pt x="16" y="8"/>
                      </a:lnTo>
                      <a:lnTo>
                        <a:pt x="12" y="8"/>
                      </a:lnTo>
                      <a:lnTo>
                        <a:pt x="8" y="8"/>
                      </a:lnTo>
                      <a:lnTo>
                        <a:pt x="4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20" name="Freeform 481"/>
                <p:cNvSpPr>
                  <a:spLocks/>
                </p:cNvSpPr>
                <p:nvPr/>
              </p:nvSpPr>
              <p:spPr bwMode="auto">
                <a:xfrm>
                  <a:off x="5293" y="501"/>
                  <a:ext cx="9" cy="3"/>
                </a:xfrm>
                <a:custGeom>
                  <a:avLst/>
                  <a:gdLst>
                    <a:gd name="T0" fmla="*/ 0 w 24"/>
                    <a:gd name="T1" fmla="*/ 0 h 8"/>
                    <a:gd name="T2" fmla="*/ 0 w 24"/>
                    <a:gd name="T3" fmla="*/ 0 h 8"/>
                    <a:gd name="T4" fmla="*/ 8 w 24"/>
                    <a:gd name="T5" fmla="*/ 2 h 8"/>
                    <a:gd name="T6" fmla="*/ 14 w 24"/>
                    <a:gd name="T7" fmla="*/ 2 h 8"/>
                    <a:gd name="T8" fmla="*/ 24 w 24"/>
                    <a:gd name="T9" fmla="*/ 0 h 8"/>
                    <a:gd name="T10" fmla="*/ 24 w 24"/>
                    <a:gd name="T11" fmla="*/ 0 h 8"/>
                    <a:gd name="T12" fmla="*/ 20 w 24"/>
                    <a:gd name="T13" fmla="*/ 4 h 8"/>
                    <a:gd name="T14" fmla="*/ 16 w 24"/>
                    <a:gd name="T15" fmla="*/ 8 h 8"/>
                    <a:gd name="T16" fmla="*/ 12 w 24"/>
                    <a:gd name="T17" fmla="*/ 8 h 8"/>
                    <a:gd name="T18" fmla="*/ 12 w 24"/>
                    <a:gd name="T19" fmla="*/ 8 h 8"/>
                    <a:gd name="T20" fmla="*/ 8 w 24"/>
                    <a:gd name="T21" fmla="*/ 8 h 8"/>
                    <a:gd name="T22" fmla="*/ 4 w 24"/>
                    <a:gd name="T23" fmla="*/ 4 h 8"/>
                    <a:gd name="T24" fmla="*/ 0 w 24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4"/>
                    <a:gd name="T40" fmla="*/ 0 h 8"/>
                    <a:gd name="T41" fmla="*/ 24 w 24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4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8" y="2"/>
                      </a:lnTo>
                      <a:lnTo>
                        <a:pt x="14" y="2"/>
                      </a:lnTo>
                      <a:lnTo>
                        <a:pt x="24" y="0"/>
                      </a:lnTo>
                      <a:lnTo>
                        <a:pt x="20" y="4"/>
                      </a:lnTo>
                      <a:lnTo>
                        <a:pt x="16" y="8"/>
                      </a:lnTo>
                      <a:lnTo>
                        <a:pt x="12" y="8"/>
                      </a:lnTo>
                      <a:lnTo>
                        <a:pt x="8" y="8"/>
                      </a:lnTo>
                      <a:lnTo>
                        <a:pt x="4" y="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21" name="Freeform 482"/>
                <p:cNvSpPr>
                  <a:spLocks/>
                </p:cNvSpPr>
                <p:nvPr/>
              </p:nvSpPr>
              <p:spPr bwMode="auto">
                <a:xfrm>
                  <a:off x="5284" y="497"/>
                  <a:ext cx="13" cy="37"/>
                </a:xfrm>
                <a:custGeom>
                  <a:avLst/>
                  <a:gdLst>
                    <a:gd name="T0" fmla="*/ 22 w 34"/>
                    <a:gd name="T1" fmla="*/ 0 h 106"/>
                    <a:gd name="T2" fmla="*/ 22 w 34"/>
                    <a:gd name="T3" fmla="*/ 0 h 106"/>
                    <a:gd name="T4" fmla="*/ 26 w 34"/>
                    <a:gd name="T5" fmla="*/ 30 h 106"/>
                    <a:gd name="T6" fmla="*/ 28 w 34"/>
                    <a:gd name="T7" fmla="*/ 60 h 106"/>
                    <a:gd name="T8" fmla="*/ 26 w 34"/>
                    <a:gd name="T9" fmla="*/ 76 h 106"/>
                    <a:gd name="T10" fmla="*/ 24 w 34"/>
                    <a:gd name="T11" fmla="*/ 90 h 106"/>
                    <a:gd name="T12" fmla="*/ 24 w 34"/>
                    <a:gd name="T13" fmla="*/ 90 h 106"/>
                    <a:gd name="T14" fmla="*/ 14 w 34"/>
                    <a:gd name="T15" fmla="*/ 94 h 106"/>
                    <a:gd name="T16" fmla="*/ 6 w 34"/>
                    <a:gd name="T17" fmla="*/ 100 h 106"/>
                    <a:gd name="T18" fmla="*/ 0 w 34"/>
                    <a:gd name="T19" fmla="*/ 106 h 106"/>
                    <a:gd name="T20" fmla="*/ 0 w 34"/>
                    <a:gd name="T21" fmla="*/ 106 h 106"/>
                    <a:gd name="T22" fmla="*/ 8 w 34"/>
                    <a:gd name="T23" fmla="*/ 104 h 106"/>
                    <a:gd name="T24" fmla="*/ 18 w 34"/>
                    <a:gd name="T25" fmla="*/ 100 h 106"/>
                    <a:gd name="T26" fmla="*/ 30 w 34"/>
                    <a:gd name="T27" fmla="*/ 94 h 106"/>
                    <a:gd name="T28" fmla="*/ 30 w 34"/>
                    <a:gd name="T29" fmla="*/ 94 h 106"/>
                    <a:gd name="T30" fmla="*/ 32 w 34"/>
                    <a:gd name="T31" fmla="*/ 90 h 106"/>
                    <a:gd name="T32" fmla="*/ 34 w 34"/>
                    <a:gd name="T33" fmla="*/ 74 h 106"/>
                    <a:gd name="T34" fmla="*/ 34 w 34"/>
                    <a:gd name="T35" fmla="*/ 60 h 106"/>
                    <a:gd name="T36" fmla="*/ 32 w 34"/>
                    <a:gd name="T37" fmla="*/ 44 h 106"/>
                    <a:gd name="T38" fmla="*/ 28 w 34"/>
                    <a:gd name="T39" fmla="*/ 24 h 106"/>
                    <a:gd name="T40" fmla="*/ 22 w 34"/>
                    <a:gd name="T41" fmla="*/ 0 h 1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106"/>
                    <a:gd name="T65" fmla="*/ 34 w 34"/>
                    <a:gd name="T66" fmla="*/ 106 h 1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106">
                      <a:moveTo>
                        <a:pt x="22" y="0"/>
                      </a:moveTo>
                      <a:lnTo>
                        <a:pt x="22" y="0"/>
                      </a:lnTo>
                      <a:lnTo>
                        <a:pt x="26" y="30"/>
                      </a:lnTo>
                      <a:lnTo>
                        <a:pt x="28" y="60"/>
                      </a:lnTo>
                      <a:lnTo>
                        <a:pt x="26" y="76"/>
                      </a:lnTo>
                      <a:lnTo>
                        <a:pt x="24" y="90"/>
                      </a:lnTo>
                      <a:lnTo>
                        <a:pt x="14" y="94"/>
                      </a:lnTo>
                      <a:lnTo>
                        <a:pt x="6" y="100"/>
                      </a:lnTo>
                      <a:lnTo>
                        <a:pt x="0" y="106"/>
                      </a:lnTo>
                      <a:lnTo>
                        <a:pt x="8" y="104"/>
                      </a:lnTo>
                      <a:lnTo>
                        <a:pt x="18" y="100"/>
                      </a:lnTo>
                      <a:lnTo>
                        <a:pt x="30" y="94"/>
                      </a:lnTo>
                      <a:lnTo>
                        <a:pt x="32" y="90"/>
                      </a:lnTo>
                      <a:lnTo>
                        <a:pt x="34" y="74"/>
                      </a:lnTo>
                      <a:lnTo>
                        <a:pt x="34" y="60"/>
                      </a:lnTo>
                      <a:lnTo>
                        <a:pt x="32" y="44"/>
                      </a:lnTo>
                      <a:lnTo>
                        <a:pt x="28" y="24"/>
                      </a:lnTo>
                      <a:lnTo>
                        <a:pt x="22" y="0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22" name="Freeform 483"/>
                <p:cNvSpPr>
                  <a:spLocks/>
                </p:cNvSpPr>
                <p:nvPr/>
              </p:nvSpPr>
              <p:spPr bwMode="auto">
                <a:xfrm>
                  <a:off x="5284" y="497"/>
                  <a:ext cx="13" cy="37"/>
                </a:xfrm>
                <a:custGeom>
                  <a:avLst/>
                  <a:gdLst>
                    <a:gd name="T0" fmla="*/ 22 w 34"/>
                    <a:gd name="T1" fmla="*/ 0 h 106"/>
                    <a:gd name="T2" fmla="*/ 22 w 34"/>
                    <a:gd name="T3" fmla="*/ 0 h 106"/>
                    <a:gd name="T4" fmla="*/ 26 w 34"/>
                    <a:gd name="T5" fmla="*/ 30 h 106"/>
                    <a:gd name="T6" fmla="*/ 28 w 34"/>
                    <a:gd name="T7" fmla="*/ 60 h 106"/>
                    <a:gd name="T8" fmla="*/ 26 w 34"/>
                    <a:gd name="T9" fmla="*/ 76 h 106"/>
                    <a:gd name="T10" fmla="*/ 24 w 34"/>
                    <a:gd name="T11" fmla="*/ 90 h 106"/>
                    <a:gd name="T12" fmla="*/ 24 w 34"/>
                    <a:gd name="T13" fmla="*/ 90 h 106"/>
                    <a:gd name="T14" fmla="*/ 14 w 34"/>
                    <a:gd name="T15" fmla="*/ 94 h 106"/>
                    <a:gd name="T16" fmla="*/ 6 w 34"/>
                    <a:gd name="T17" fmla="*/ 100 h 106"/>
                    <a:gd name="T18" fmla="*/ 0 w 34"/>
                    <a:gd name="T19" fmla="*/ 106 h 106"/>
                    <a:gd name="T20" fmla="*/ 0 w 34"/>
                    <a:gd name="T21" fmla="*/ 106 h 106"/>
                    <a:gd name="T22" fmla="*/ 8 w 34"/>
                    <a:gd name="T23" fmla="*/ 104 h 106"/>
                    <a:gd name="T24" fmla="*/ 18 w 34"/>
                    <a:gd name="T25" fmla="*/ 100 h 106"/>
                    <a:gd name="T26" fmla="*/ 30 w 34"/>
                    <a:gd name="T27" fmla="*/ 94 h 106"/>
                    <a:gd name="T28" fmla="*/ 30 w 34"/>
                    <a:gd name="T29" fmla="*/ 94 h 106"/>
                    <a:gd name="T30" fmla="*/ 32 w 34"/>
                    <a:gd name="T31" fmla="*/ 90 h 106"/>
                    <a:gd name="T32" fmla="*/ 34 w 34"/>
                    <a:gd name="T33" fmla="*/ 74 h 106"/>
                    <a:gd name="T34" fmla="*/ 34 w 34"/>
                    <a:gd name="T35" fmla="*/ 60 h 106"/>
                    <a:gd name="T36" fmla="*/ 32 w 34"/>
                    <a:gd name="T37" fmla="*/ 44 h 106"/>
                    <a:gd name="T38" fmla="*/ 28 w 34"/>
                    <a:gd name="T39" fmla="*/ 24 h 106"/>
                    <a:gd name="T40" fmla="*/ 22 w 34"/>
                    <a:gd name="T41" fmla="*/ 0 h 1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106"/>
                    <a:gd name="T65" fmla="*/ 34 w 34"/>
                    <a:gd name="T66" fmla="*/ 106 h 1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106">
                      <a:moveTo>
                        <a:pt x="22" y="0"/>
                      </a:moveTo>
                      <a:lnTo>
                        <a:pt x="22" y="0"/>
                      </a:lnTo>
                      <a:lnTo>
                        <a:pt x="26" y="30"/>
                      </a:lnTo>
                      <a:lnTo>
                        <a:pt x="28" y="60"/>
                      </a:lnTo>
                      <a:lnTo>
                        <a:pt x="26" y="76"/>
                      </a:lnTo>
                      <a:lnTo>
                        <a:pt x="24" y="90"/>
                      </a:lnTo>
                      <a:lnTo>
                        <a:pt x="14" y="94"/>
                      </a:lnTo>
                      <a:lnTo>
                        <a:pt x="6" y="100"/>
                      </a:lnTo>
                      <a:lnTo>
                        <a:pt x="0" y="106"/>
                      </a:lnTo>
                      <a:lnTo>
                        <a:pt x="8" y="104"/>
                      </a:lnTo>
                      <a:lnTo>
                        <a:pt x="18" y="100"/>
                      </a:lnTo>
                      <a:lnTo>
                        <a:pt x="30" y="94"/>
                      </a:lnTo>
                      <a:lnTo>
                        <a:pt x="32" y="90"/>
                      </a:lnTo>
                      <a:lnTo>
                        <a:pt x="34" y="74"/>
                      </a:lnTo>
                      <a:lnTo>
                        <a:pt x="34" y="60"/>
                      </a:lnTo>
                      <a:lnTo>
                        <a:pt x="32" y="44"/>
                      </a:lnTo>
                      <a:lnTo>
                        <a:pt x="28" y="24"/>
                      </a:lnTo>
                      <a:lnTo>
                        <a:pt x="22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23" name="Freeform 484"/>
                <p:cNvSpPr>
                  <a:spLocks/>
                </p:cNvSpPr>
                <p:nvPr/>
              </p:nvSpPr>
              <p:spPr bwMode="auto">
                <a:xfrm>
                  <a:off x="5276" y="548"/>
                  <a:ext cx="15" cy="2"/>
                </a:xfrm>
                <a:custGeom>
                  <a:avLst/>
                  <a:gdLst>
                    <a:gd name="T0" fmla="*/ 0 w 38"/>
                    <a:gd name="T1" fmla="*/ 0 h 6"/>
                    <a:gd name="T2" fmla="*/ 0 w 38"/>
                    <a:gd name="T3" fmla="*/ 0 h 6"/>
                    <a:gd name="T4" fmla="*/ 12 w 38"/>
                    <a:gd name="T5" fmla="*/ 2 h 6"/>
                    <a:gd name="T6" fmla="*/ 24 w 38"/>
                    <a:gd name="T7" fmla="*/ 2 h 6"/>
                    <a:gd name="T8" fmla="*/ 38 w 38"/>
                    <a:gd name="T9" fmla="*/ 0 h 6"/>
                    <a:gd name="T10" fmla="*/ 38 w 38"/>
                    <a:gd name="T11" fmla="*/ 0 h 6"/>
                    <a:gd name="T12" fmla="*/ 34 w 38"/>
                    <a:gd name="T13" fmla="*/ 2 h 6"/>
                    <a:gd name="T14" fmla="*/ 22 w 38"/>
                    <a:gd name="T15" fmla="*/ 6 h 6"/>
                    <a:gd name="T16" fmla="*/ 22 w 38"/>
                    <a:gd name="T17" fmla="*/ 6 h 6"/>
                    <a:gd name="T18" fmla="*/ 14 w 38"/>
                    <a:gd name="T19" fmla="*/ 6 h 6"/>
                    <a:gd name="T20" fmla="*/ 6 w 38"/>
                    <a:gd name="T21" fmla="*/ 4 h 6"/>
                    <a:gd name="T22" fmla="*/ 0 w 38"/>
                    <a:gd name="T23" fmla="*/ 0 h 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8"/>
                    <a:gd name="T37" fmla="*/ 0 h 6"/>
                    <a:gd name="T38" fmla="*/ 38 w 38"/>
                    <a:gd name="T39" fmla="*/ 6 h 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8" h="6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2" y="2"/>
                      </a:lnTo>
                      <a:lnTo>
                        <a:pt x="24" y="2"/>
                      </a:lnTo>
                      <a:lnTo>
                        <a:pt x="38" y="0"/>
                      </a:lnTo>
                      <a:lnTo>
                        <a:pt x="34" y="2"/>
                      </a:lnTo>
                      <a:lnTo>
                        <a:pt x="22" y="6"/>
                      </a:lnTo>
                      <a:lnTo>
                        <a:pt x="14" y="6"/>
                      </a:lnTo>
                      <a:lnTo>
                        <a:pt x="6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24" name="Freeform 485"/>
                <p:cNvSpPr>
                  <a:spLocks/>
                </p:cNvSpPr>
                <p:nvPr/>
              </p:nvSpPr>
              <p:spPr bwMode="auto">
                <a:xfrm>
                  <a:off x="5276" y="548"/>
                  <a:ext cx="15" cy="2"/>
                </a:xfrm>
                <a:custGeom>
                  <a:avLst/>
                  <a:gdLst>
                    <a:gd name="T0" fmla="*/ 0 w 38"/>
                    <a:gd name="T1" fmla="*/ 0 h 6"/>
                    <a:gd name="T2" fmla="*/ 0 w 38"/>
                    <a:gd name="T3" fmla="*/ 0 h 6"/>
                    <a:gd name="T4" fmla="*/ 12 w 38"/>
                    <a:gd name="T5" fmla="*/ 2 h 6"/>
                    <a:gd name="T6" fmla="*/ 24 w 38"/>
                    <a:gd name="T7" fmla="*/ 2 h 6"/>
                    <a:gd name="T8" fmla="*/ 38 w 38"/>
                    <a:gd name="T9" fmla="*/ 0 h 6"/>
                    <a:gd name="T10" fmla="*/ 38 w 38"/>
                    <a:gd name="T11" fmla="*/ 0 h 6"/>
                    <a:gd name="T12" fmla="*/ 34 w 38"/>
                    <a:gd name="T13" fmla="*/ 2 h 6"/>
                    <a:gd name="T14" fmla="*/ 22 w 38"/>
                    <a:gd name="T15" fmla="*/ 6 h 6"/>
                    <a:gd name="T16" fmla="*/ 22 w 38"/>
                    <a:gd name="T17" fmla="*/ 6 h 6"/>
                    <a:gd name="T18" fmla="*/ 14 w 38"/>
                    <a:gd name="T19" fmla="*/ 6 h 6"/>
                    <a:gd name="T20" fmla="*/ 6 w 38"/>
                    <a:gd name="T21" fmla="*/ 4 h 6"/>
                    <a:gd name="T22" fmla="*/ 0 w 38"/>
                    <a:gd name="T23" fmla="*/ 0 h 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8"/>
                    <a:gd name="T37" fmla="*/ 0 h 6"/>
                    <a:gd name="T38" fmla="*/ 38 w 38"/>
                    <a:gd name="T39" fmla="*/ 6 h 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8" h="6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2" y="2"/>
                      </a:lnTo>
                      <a:lnTo>
                        <a:pt x="24" y="2"/>
                      </a:lnTo>
                      <a:lnTo>
                        <a:pt x="38" y="0"/>
                      </a:lnTo>
                      <a:lnTo>
                        <a:pt x="34" y="2"/>
                      </a:lnTo>
                      <a:lnTo>
                        <a:pt x="22" y="6"/>
                      </a:lnTo>
                      <a:lnTo>
                        <a:pt x="14" y="6"/>
                      </a:lnTo>
                      <a:lnTo>
                        <a:pt x="6" y="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25" name="Freeform 486"/>
                <p:cNvSpPr>
                  <a:spLocks/>
                </p:cNvSpPr>
                <p:nvPr/>
              </p:nvSpPr>
              <p:spPr bwMode="auto">
                <a:xfrm>
                  <a:off x="5069" y="558"/>
                  <a:ext cx="265" cy="309"/>
                </a:xfrm>
                <a:custGeom>
                  <a:avLst/>
                  <a:gdLst>
                    <a:gd name="T0" fmla="*/ 248 w 692"/>
                    <a:gd name="T1" fmla="*/ 878 h 878"/>
                    <a:gd name="T2" fmla="*/ 156 w 692"/>
                    <a:gd name="T3" fmla="*/ 578 h 878"/>
                    <a:gd name="T4" fmla="*/ 76 w 692"/>
                    <a:gd name="T5" fmla="*/ 352 h 878"/>
                    <a:gd name="T6" fmla="*/ 20 w 692"/>
                    <a:gd name="T7" fmla="*/ 210 h 878"/>
                    <a:gd name="T8" fmla="*/ 0 w 692"/>
                    <a:gd name="T9" fmla="*/ 162 h 878"/>
                    <a:gd name="T10" fmla="*/ 30 w 692"/>
                    <a:gd name="T11" fmla="*/ 138 h 878"/>
                    <a:gd name="T12" fmla="*/ 68 w 692"/>
                    <a:gd name="T13" fmla="*/ 116 h 878"/>
                    <a:gd name="T14" fmla="*/ 154 w 692"/>
                    <a:gd name="T15" fmla="*/ 80 h 878"/>
                    <a:gd name="T16" fmla="*/ 230 w 692"/>
                    <a:gd name="T17" fmla="*/ 58 h 878"/>
                    <a:gd name="T18" fmla="*/ 262 w 692"/>
                    <a:gd name="T19" fmla="*/ 50 h 878"/>
                    <a:gd name="T20" fmla="*/ 318 w 692"/>
                    <a:gd name="T21" fmla="*/ 14 h 878"/>
                    <a:gd name="T22" fmla="*/ 334 w 692"/>
                    <a:gd name="T23" fmla="*/ 0 h 878"/>
                    <a:gd name="T24" fmla="*/ 342 w 692"/>
                    <a:gd name="T25" fmla="*/ 52 h 878"/>
                    <a:gd name="T26" fmla="*/ 354 w 692"/>
                    <a:gd name="T27" fmla="*/ 96 h 878"/>
                    <a:gd name="T28" fmla="*/ 374 w 692"/>
                    <a:gd name="T29" fmla="*/ 140 h 878"/>
                    <a:gd name="T30" fmla="*/ 388 w 692"/>
                    <a:gd name="T31" fmla="*/ 166 h 878"/>
                    <a:gd name="T32" fmla="*/ 424 w 692"/>
                    <a:gd name="T33" fmla="*/ 252 h 878"/>
                    <a:gd name="T34" fmla="*/ 472 w 692"/>
                    <a:gd name="T35" fmla="*/ 388 h 878"/>
                    <a:gd name="T36" fmla="*/ 484 w 692"/>
                    <a:gd name="T37" fmla="*/ 426 h 878"/>
                    <a:gd name="T38" fmla="*/ 496 w 692"/>
                    <a:gd name="T39" fmla="*/ 382 h 878"/>
                    <a:gd name="T40" fmla="*/ 514 w 692"/>
                    <a:gd name="T41" fmla="*/ 266 h 878"/>
                    <a:gd name="T42" fmla="*/ 526 w 692"/>
                    <a:gd name="T43" fmla="*/ 104 h 878"/>
                    <a:gd name="T44" fmla="*/ 526 w 692"/>
                    <a:gd name="T45" fmla="*/ 60 h 878"/>
                    <a:gd name="T46" fmla="*/ 550 w 692"/>
                    <a:gd name="T47" fmla="*/ 82 h 878"/>
                    <a:gd name="T48" fmla="*/ 588 w 692"/>
                    <a:gd name="T49" fmla="*/ 108 h 878"/>
                    <a:gd name="T50" fmla="*/ 688 w 692"/>
                    <a:gd name="T51" fmla="*/ 142 h 878"/>
                    <a:gd name="T52" fmla="*/ 690 w 692"/>
                    <a:gd name="T53" fmla="*/ 154 h 878"/>
                    <a:gd name="T54" fmla="*/ 690 w 692"/>
                    <a:gd name="T55" fmla="*/ 212 h 878"/>
                    <a:gd name="T56" fmla="*/ 674 w 692"/>
                    <a:gd name="T57" fmla="*/ 336 h 878"/>
                    <a:gd name="T58" fmla="*/ 660 w 692"/>
                    <a:gd name="T59" fmla="*/ 492 h 878"/>
                    <a:gd name="T60" fmla="*/ 654 w 692"/>
                    <a:gd name="T61" fmla="*/ 620 h 878"/>
                    <a:gd name="T62" fmla="*/ 656 w 692"/>
                    <a:gd name="T63" fmla="*/ 664 h 878"/>
                    <a:gd name="T64" fmla="*/ 662 w 692"/>
                    <a:gd name="T65" fmla="*/ 828 h 878"/>
                    <a:gd name="T66" fmla="*/ 668 w 692"/>
                    <a:gd name="T67" fmla="*/ 876 h 878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692"/>
                    <a:gd name="T103" fmla="*/ 0 h 878"/>
                    <a:gd name="T104" fmla="*/ 692 w 692"/>
                    <a:gd name="T105" fmla="*/ 878 h 878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692" h="878">
                      <a:moveTo>
                        <a:pt x="248" y="878"/>
                      </a:moveTo>
                      <a:lnTo>
                        <a:pt x="248" y="878"/>
                      </a:lnTo>
                      <a:lnTo>
                        <a:pt x="202" y="718"/>
                      </a:lnTo>
                      <a:lnTo>
                        <a:pt x="156" y="578"/>
                      </a:lnTo>
                      <a:lnTo>
                        <a:pt x="114" y="454"/>
                      </a:lnTo>
                      <a:lnTo>
                        <a:pt x="76" y="352"/>
                      </a:lnTo>
                      <a:lnTo>
                        <a:pt x="46" y="270"/>
                      </a:lnTo>
                      <a:lnTo>
                        <a:pt x="20" y="210"/>
                      </a:lnTo>
                      <a:lnTo>
                        <a:pt x="0" y="162"/>
                      </a:lnTo>
                      <a:lnTo>
                        <a:pt x="14" y="148"/>
                      </a:lnTo>
                      <a:lnTo>
                        <a:pt x="30" y="138"/>
                      </a:lnTo>
                      <a:lnTo>
                        <a:pt x="48" y="126"/>
                      </a:lnTo>
                      <a:lnTo>
                        <a:pt x="68" y="116"/>
                      </a:lnTo>
                      <a:lnTo>
                        <a:pt x="110" y="96"/>
                      </a:lnTo>
                      <a:lnTo>
                        <a:pt x="154" y="80"/>
                      </a:lnTo>
                      <a:lnTo>
                        <a:pt x="196" y="68"/>
                      </a:lnTo>
                      <a:lnTo>
                        <a:pt x="230" y="58"/>
                      </a:lnTo>
                      <a:lnTo>
                        <a:pt x="262" y="50"/>
                      </a:lnTo>
                      <a:lnTo>
                        <a:pt x="296" y="28"/>
                      </a:lnTo>
                      <a:lnTo>
                        <a:pt x="318" y="14"/>
                      </a:lnTo>
                      <a:lnTo>
                        <a:pt x="334" y="0"/>
                      </a:lnTo>
                      <a:lnTo>
                        <a:pt x="336" y="16"/>
                      </a:lnTo>
                      <a:lnTo>
                        <a:pt x="342" y="52"/>
                      </a:lnTo>
                      <a:lnTo>
                        <a:pt x="346" y="74"/>
                      </a:lnTo>
                      <a:lnTo>
                        <a:pt x="354" y="96"/>
                      </a:lnTo>
                      <a:lnTo>
                        <a:pt x="362" y="118"/>
                      </a:lnTo>
                      <a:lnTo>
                        <a:pt x="374" y="140"/>
                      </a:lnTo>
                      <a:lnTo>
                        <a:pt x="388" y="166"/>
                      </a:lnTo>
                      <a:lnTo>
                        <a:pt x="406" y="206"/>
                      </a:lnTo>
                      <a:lnTo>
                        <a:pt x="424" y="252"/>
                      </a:lnTo>
                      <a:lnTo>
                        <a:pt x="442" y="302"/>
                      </a:lnTo>
                      <a:lnTo>
                        <a:pt x="472" y="388"/>
                      </a:lnTo>
                      <a:lnTo>
                        <a:pt x="484" y="426"/>
                      </a:lnTo>
                      <a:lnTo>
                        <a:pt x="490" y="406"/>
                      </a:lnTo>
                      <a:lnTo>
                        <a:pt x="496" y="382"/>
                      </a:lnTo>
                      <a:lnTo>
                        <a:pt x="506" y="326"/>
                      </a:lnTo>
                      <a:lnTo>
                        <a:pt x="514" y="266"/>
                      </a:lnTo>
                      <a:lnTo>
                        <a:pt x="520" y="206"/>
                      </a:lnTo>
                      <a:lnTo>
                        <a:pt x="526" y="104"/>
                      </a:lnTo>
                      <a:lnTo>
                        <a:pt x="526" y="60"/>
                      </a:lnTo>
                      <a:lnTo>
                        <a:pt x="538" y="72"/>
                      </a:lnTo>
                      <a:lnTo>
                        <a:pt x="550" y="82"/>
                      </a:lnTo>
                      <a:lnTo>
                        <a:pt x="572" y="98"/>
                      </a:lnTo>
                      <a:lnTo>
                        <a:pt x="588" y="108"/>
                      </a:lnTo>
                      <a:lnTo>
                        <a:pt x="596" y="112"/>
                      </a:lnTo>
                      <a:lnTo>
                        <a:pt x="688" y="142"/>
                      </a:lnTo>
                      <a:lnTo>
                        <a:pt x="690" y="154"/>
                      </a:lnTo>
                      <a:lnTo>
                        <a:pt x="692" y="170"/>
                      </a:lnTo>
                      <a:lnTo>
                        <a:pt x="690" y="212"/>
                      </a:lnTo>
                      <a:lnTo>
                        <a:pt x="684" y="268"/>
                      </a:lnTo>
                      <a:lnTo>
                        <a:pt x="674" y="336"/>
                      </a:lnTo>
                      <a:lnTo>
                        <a:pt x="666" y="410"/>
                      </a:lnTo>
                      <a:lnTo>
                        <a:pt x="660" y="492"/>
                      </a:lnTo>
                      <a:lnTo>
                        <a:pt x="656" y="578"/>
                      </a:lnTo>
                      <a:lnTo>
                        <a:pt x="654" y="620"/>
                      </a:lnTo>
                      <a:lnTo>
                        <a:pt x="656" y="664"/>
                      </a:lnTo>
                      <a:lnTo>
                        <a:pt x="658" y="768"/>
                      </a:lnTo>
                      <a:lnTo>
                        <a:pt x="662" y="828"/>
                      </a:lnTo>
                      <a:lnTo>
                        <a:pt x="664" y="856"/>
                      </a:lnTo>
                      <a:lnTo>
                        <a:pt x="668" y="876"/>
                      </a:lnTo>
                      <a:lnTo>
                        <a:pt x="248" y="878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26" name="Freeform 487"/>
                <p:cNvSpPr>
                  <a:spLocks/>
                </p:cNvSpPr>
                <p:nvPr/>
              </p:nvSpPr>
              <p:spPr bwMode="auto">
                <a:xfrm>
                  <a:off x="5244" y="645"/>
                  <a:ext cx="28" cy="206"/>
                </a:xfrm>
                <a:custGeom>
                  <a:avLst/>
                  <a:gdLst>
                    <a:gd name="T0" fmla="*/ 0 w 72"/>
                    <a:gd name="T1" fmla="*/ 2 h 586"/>
                    <a:gd name="T2" fmla="*/ 0 w 72"/>
                    <a:gd name="T3" fmla="*/ 2 h 586"/>
                    <a:gd name="T4" fmla="*/ 2 w 72"/>
                    <a:gd name="T5" fmla="*/ 18 h 586"/>
                    <a:gd name="T6" fmla="*/ 10 w 72"/>
                    <a:gd name="T7" fmla="*/ 62 h 586"/>
                    <a:gd name="T8" fmla="*/ 16 w 72"/>
                    <a:gd name="T9" fmla="*/ 94 h 586"/>
                    <a:gd name="T10" fmla="*/ 18 w 72"/>
                    <a:gd name="T11" fmla="*/ 132 h 586"/>
                    <a:gd name="T12" fmla="*/ 22 w 72"/>
                    <a:gd name="T13" fmla="*/ 176 h 586"/>
                    <a:gd name="T14" fmla="*/ 24 w 72"/>
                    <a:gd name="T15" fmla="*/ 224 h 586"/>
                    <a:gd name="T16" fmla="*/ 24 w 72"/>
                    <a:gd name="T17" fmla="*/ 224 h 586"/>
                    <a:gd name="T18" fmla="*/ 26 w 72"/>
                    <a:gd name="T19" fmla="*/ 318 h 586"/>
                    <a:gd name="T20" fmla="*/ 28 w 72"/>
                    <a:gd name="T21" fmla="*/ 364 h 586"/>
                    <a:gd name="T22" fmla="*/ 32 w 72"/>
                    <a:gd name="T23" fmla="*/ 412 h 586"/>
                    <a:gd name="T24" fmla="*/ 36 w 72"/>
                    <a:gd name="T25" fmla="*/ 458 h 586"/>
                    <a:gd name="T26" fmla="*/ 44 w 72"/>
                    <a:gd name="T27" fmla="*/ 502 h 586"/>
                    <a:gd name="T28" fmla="*/ 54 w 72"/>
                    <a:gd name="T29" fmla="*/ 546 h 586"/>
                    <a:gd name="T30" fmla="*/ 66 w 72"/>
                    <a:gd name="T31" fmla="*/ 586 h 586"/>
                    <a:gd name="T32" fmla="*/ 72 w 72"/>
                    <a:gd name="T33" fmla="*/ 584 h 586"/>
                    <a:gd name="T34" fmla="*/ 72 w 72"/>
                    <a:gd name="T35" fmla="*/ 584 h 586"/>
                    <a:gd name="T36" fmla="*/ 62 w 72"/>
                    <a:gd name="T37" fmla="*/ 544 h 586"/>
                    <a:gd name="T38" fmla="*/ 52 w 72"/>
                    <a:gd name="T39" fmla="*/ 502 h 586"/>
                    <a:gd name="T40" fmla="*/ 44 w 72"/>
                    <a:gd name="T41" fmla="*/ 456 h 586"/>
                    <a:gd name="T42" fmla="*/ 40 w 72"/>
                    <a:gd name="T43" fmla="*/ 410 h 586"/>
                    <a:gd name="T44" fmla="*/ 36 w 72"/>
                    <a:gd name="T45" fmla="*/ 364 h 586"/>
                    <a:gd name="T46" fmla="*/ 34 w 72"/>
                    <a:gd name="T47" fmla="*/ 318 h 586"/>
                    <a:gd name="T48" fmla="*/ 32 w 72"/>
                    <a:gd name="T49" fmla="*/ 224 h 586"/>
                    <a:gd name="T50" fmla="*/ 32 w 72"/>
                    <a:gd name="T51" fmla="*/ 224 h 586"/>
                    <a:gd name="T52" fmla="*/ 30 w 72"/>
                    <a:gd name="T53" fmla="*/ 176 h 586"/>
                    <a:gd name="T54" fmla="*/ 26 w 72"/>
                    <a:gd name="T55" fmla="*/ 132 h 586"/>
                    <a:gd name="T56" fmla="*/ 22 w 72"/>
                    <a:gd name="T57" fmla="*/ 92 h 586"/>
                    <a:gd name="T58" fmla="*/ 18 w 72"/>
                    <a:gd name="T59" fmla="*/ 60 h 586"/>
                    <a:gd name="T60" fmla="*/ 10 w 72"/>
                    <a:gd name="T61" fmla="*/ 16 h 586"/>
                    <a:gd name="T62" fmla="*/ 6 w 72"/>
                    <a:gd name="T63" fmla="*/ 0 h 586"/>
                    <a:gd name="T64" fmla="*/ 0 w 72"/>
                    <a:gd name="T65" fmla="*/ 2 h 58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72"/>
                    <a:gd name="T100" fmla="*/ 0 h 586"/>
                    <a:gd name="T101" fmla="*/ 72 w 72"/>
                    <a:gd name="T102" fmla="*/ 586 h 58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72" h="586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2" y="18"/>
                      </a:lnTo>
                      <a:lnTo>
                        <a:pt x="10" y="62"/>
                      </a:lnTo>
                      <a:lnTo>
                        <a:pt x="16" y="94"/>
                      </a:lnTo>
                      <a:lnTo>
                        <a:pt x="18" y="132"/>
                      </a:lnTo>
                      <a:lnTo>
                        <a:pt x="22" y="176"/>
                      </a:lnTo>
                      <a:lnTo>
                        <a:pt x="24" y="224"/>
                      </a:lnTo>
                      <a:lnTo>
                        <a:pt x="26" y="318"/>
                      </a:lnTo>
                      <a:lnTo>
                        <a:pt x="28" y="364"/>
                      </a:lnTo>
                      <a:lnTo>
                        <a:pt x="32" y="412"/>
                      </a:lnTo>
                      <a:lnTo>
                        <a:pt x="36" y="458"/>
                      </a:lnTo>
                      <a:lnTo>
                        <a:pt x="44" y="502"/>
                      </a:lnTo>
                      <a:lnTo>
                        <a:pt x="54" y="546"/>
                      </a:lnTo>
                      <a:lnTo>
                        <a:pt x="66" y="586"/>
                      </a:lnTo>
                      <a:lnTo>
                        <a:pt x="72" y="584"/>
                      </a:lnTo>
                      <a:lnTo>
                        <a:pt x="62" y="544"/>
                      </a:lnTo>
                      <a:lnTo>
                        <a:pt x="52" y="502"/>
                      </a:lnTo>
                      <a:lnTo>
                        <a:pt x="44" y="456"/>
                      </a:lnTo>
                      <a:lnTo>
                        <a:pt x="40" y="410"/>
                      </a:lnTo>
                      <a:lnTo>
                        <a:pt x="36" y="364"/>
                      </a:lnTo>
                      <a:lnTo>
                        <a:pt x="34" y="318"/>
                      </a:lnTo>
                      <a:lnTo>
                        <a:pt x="32" y="224"/>
                      </a:lnTo>
                      <a:lnTo>
                        <a:pt x="30" y="176"/>
                      </a:lnTo>
                      <a:lnTo>
                        <a:pt x="26" y="132"/>
                      </a:lnTo>
                      <a:lnTo>
                        <a:pt x="22" y="92"/>
                      </a:lnTo>
                      <a:lnTo>
                        <a:pt x="18" y="60"/>
                      </a:lnTo>
                      <a:lnTo>
                        <a:pt x="10" y="16"/>
                      </a:lnTo>
                      <a:lnTo>
                        <a:pt x="6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27" name="Freeform 488"/>
                <p:cNvSpPr>
                  <a:spLocks/>
                </p:cNvSpPr>
                <p:nvPr/>
              </p:nvSpPr>
              <p:spPr bwMode="auto">
                <a:xfrm>
                  <a:off x="5234" y="654"/>
                  <a:ext cx="163" cy="154"/>
                </a:xfrm>
                <a:custGeom>
                  <a:avLst/>
                  <a:gdLst>
                    <a:gd name="T0" fmla="*/ 226 w 426"/>
                    <a:gd name="T1" fmla="*/ 0 h 440"/>
                    <a:gd name="T2" fmla="*/ 226 w 426"/>
                    <a:gd name="T3" fmla="*/ 0 h 440"/>
                    <a:gd name="T4" fmla="*/ 218 w 426"/>
                    <a:gd name="T5" fmla="*/ 8 h 440"/>
                    <a:gd name="T6" fmla="*/ 198 w 426"/>
                    <a:gd name="T7" fmla="*/ 28 h 440"/>
                    <a:gd name="T8" fmla="*/ 186 w 426"/>
                    <a:gd name="T9" fmla="*/ 42 h 440"/>
                    <a:gd name="T10" fmla="*/ 174 w 426"/>
                    <a:gd name="T11" fmla="*/ 60 h 440"/>
                    <a:gd name="T12" fmla="*/ 164 w 426"/>
                    <a:gd name="T13" fmla="*/ 80 h 440"/>
                    <a:gd name="T14" fmla="*/ 156 w 426"/>
                    <a:gd name="T15" fmla="*/ 102 h 440"/>
                    <a:gd name="T16" fmla="*/ 156 w 426"/>
                    <a:gd name="T17" fmla="*/ 102 h 440"/>
                    <a:gd name="T18" fmla="*/ 148 w 426"/>
                    <a:gd name="T19" fmla="*/ 144 h 440"/>
                    <a:gd name="T20" fmla="*/ 138 w 426"/>
                    <a:gd name="T21" fmla="*/ 188 h 440"/>
                    <a:gd name="T22" fmla="*/ 128 w 426"/>
                    <a:gd name="T23" fmla="*/ 234 h 440"/>
                    <a:gd name="T24" fmla="*/ 114 w 426"/>
                    <a:gd name="T25" fmla="*/ 280 h 440"/>
                    <a:gd name="T26" fmla="*/ 106 w 426"/>
                    <a:gd name="T27" fmla="*/ 302 h 440"/>
                    <a:gd name="T28" fmla="*/ 96 w 426"/>
                    <a:gd name="T29" fmla="*/ 322 h 440"/>
                    <a:gd name="T30" fmla="*/ 84 w 426"/>
                    <a:gd name="T31" fmla="*/ 342 h 440"/>
                    <a:gd name="T32" fmla="*/ 72 w 426"/>
                    <a:gd name="T33" fmla="*/ 360 h 440"/>
                    <a:gd name="T34" fmla="*/ 58 w 426"/>
                    <a:gd name="T35" fmla="*/ 378 h 440"/>
                    <a:gd name="T36" fmla="*/ 40 w 426"/>
                    <a:gd name="T37" fmla="*/ 392 h 440"/>
                    <a:gd name="T38" fmla="*/ 22 w 426"/>
                    <a:gd name="T39" fmla="*/ 404 h 440"/>
                    <a:gd name="T40" fmla="*/ 0 w 426"/>
                    <a:gd name="T41" fmla="*/ 416 h 440"/>
                    <a:gd name="T42" fmla="*/ 0 w 426"/>
                    <a:gd name="T43" fmla="*/ 416 h 440"/>
                    <a:gd name="T44" fmla="*/ 6 w 426"/>
                    <a:gd name="T45" fmla="*/ 418 h 440"/>
                    <a:gd name="T46" fmla="*/ 24 w 426"/>
                    <a:gd name="T47" fmla="*/ 426 h 440"/>
                    <a:gd name="T48" fmla="*/ 36 w 426"/>
                    <a:gd name="T49" fmla="*/ 430 h 440"/>
                    <a:gd name="T50" fmla="*/ 52 w 426"/>
                    <a:gd name="T51" fmla="*/ 434 h 440"/>
                    <a:gd name="T52" fmla="*/ 72 w 426"/>
                    <a:gd name="T53" fmla="*/ 438 h 440"/>
                    <a:gd name="T54" fmla="*/ 92 w 426"/>
                    <a:gd name="T55" fmla="*/ 440 h 440"/>
                    <a:gd name="T56" fmla="*/ 118 w 426"/>
                    <a:gd name="T57" fmla="*/ 440 h 440"/>
                    <a:gd name="T58" fmla="*/ 144 w 426"/>
                    <a:gd name="T59" fmla="*/ 438 h 440"/>
                    <a:gd name="T60" fmla="*/ 176 w 426"/>
                    <a:gd name="T61" fmla="*/ 432 h 440"/>
                    <a:gd name="T62" fmla="*/ 208 w 426"/>
                    <a:gd name="T63" fmla="*/ 424 h 440"/>
                    <a:gd name="T64" fmla="*/ 244 w 426"/>
                    <a:gd name="T65" fmla="*/ 412 h 440"/>
                    <a:gd name="T66" fmla="*/ 284 w 426"/>
                    <a:gd name="T67" fmla="*/ 396 h 440"/>
                    <a:gd name="T68" fmla="*/ 326 w 426"/>
                    <a:gd name="T69" fmla="*/ 376 h 440"/>
                    <a:gd name="T70" fmla="*/ 370 w 426"/>
                    <a:gd name="T71" fmla="*/ 350 h 440"/>
                    <a:gd name="T72" fmla="*/ 426 w 426"/>
                    <a:gd name="T73" fmla="*/ 18 h 440"/>
                    <a:gd name="T74" fmla="*/ 226 w 426"/>
                    <a:gd name="T75" fmla="*/ 0 h 44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426"/>
                    <a:gd name="T115" fmla="*/ 0 h 440"/>
                    <a:gd name="T116" fmla="*/ 426 w 426"/>
                    <a:gd name="T117" fmla="*/ 440 h 44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426" h="440">
                      <a:moveTo>
                        <a:pt x="226" y="0"/>
                      </a:moveTo>
                      <a:lnTo>
                        <a:pt x="226" y="0"/>
                      </a:lnTo>
                      <a:lnTo>
                        <a:pt x="218" y="8"/>
                      </a:lnTo>
                      <a:lnTo>
                        <a:pt x="198" y="28"/>
                      </a:lnTo>
                      <a:lnTo>
                        <a:pt x="186" y="42"/>
                      </a:lnTo>
                      <a:lnTo>
                        <a:pt x="174" y="60"/>
                      </a:lnTo>
                      <a:lnTo>
                        <a:pt x="164" y="80"/>
                      </a:lnTo>
                      <a:lnTo>
                        <a:pt x="156" y="102"/>
                      </a:lnTo>
                      <a:lnTo>
                        <a:pt x="148" y="144"/>
                      </a:lnTo>
                      <a:lnTo>
                        <a:pt x="138" y="188"/>
                      </a:lnTo>
                      <a:lnTo>
                        <a:pt x="128" y="234"/>
                      </a:lnTo>
                      <a:lnTo>
                        <a:pt x="114" y="280"/>
                      </a:lnTo>
                      <a:lnTo>
                        <a:pt x="106" y="302"/>
                      </a:lnTo>
                      <a:lnTo>
                        <a:pt x="96" y="322"/>
                      </a:lnTo>
                      <a:lnTo>
                        <a:pt x="84" y="342"/>
                      </a:lnTo>
                      <a:lnTo>
                        <a:pt x="72" y="360"/>
                      </a:lnTo>
                      <a:lnTo>
                        <a:pt x="58" y="378"/>
                      </a:lnTo>
                      <a:lnTo>
                        <a:pt x="40" y="392"/>
                      </a:lnTo>
                      <a:lnTo>
                        <a:pt x="22" y="404"/>
                      </a:lnTo>
                      <a:lnTo>
                        <a:pt x="0" y="416"/>
                      </a:lnTo>
                      <a:lnTo>
                        <a:pt x="6" y="418"/>
                      </a:lnTo>
                      <a:lnTo>
                        <a:pt x="24" y="426"/>
                      </a:lnTo>
                      <a:lnTo>
                        <a:pt x="36" y="430"/>
                      </a:lnTo>
                      <a:lnTo>
                        <a:pt x="52" y="434"/>
                      </a:lnTo>
                      <a:lnTo>
                        <a:pt x="72" y="438"/>
                      </a:lnTo>
                      <a:lnTo>
                        <a:pt x="92" y="440"/>
                      </a:lnTo>
                      <a:lnTo>
                        <a:pt x="118" y="440"/>
                      </a:lnTo>
                      <a:lnTo>
                        <a:pt x="144" y="438"/>
                      </a:lnTo>
                      <a:lnTo>
                        <a:pt x="176" y="432"/>
                      </a:lnTo>
                      <a:lnTo>
                        <a:pt x="208" y="424"/>
                      </a:lnTo>
                      <a:lnTo>
                        <a:pt x="244" y="412"/>
                      </a:lnTo>
                      <a:lnTo>
                        <a:pt x="284" y="396"/>
                      </a:lnTo>
                      <a:lnTo>
                        <a:pt x="326" y="376"/>
                      </a:lnTo>
                      <a:lnTo>
                        <a:pt x="370" y="350"/>
                      </a:lnTo>
                      <a:lnTo>
                        <a:pt x="426" y="18"/>
                      </a:lnTo>
                      <a:lnTo>
                        <a:pt x="22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28" name="Freeform 489"/>
                <p:cNvSpPr>
                  <a:spLocks/>
                </p:cNvSpPr>
                <p:nvPr/>
              </p:nvSpPr>
              <p:spPr bwMode="auto">
                <a:xfrm>
                  <a:off x="5143" y="641"/>
                  <a:ext cx="57" cy="27"/>
                </a:xfrm>
                <a:custGeom>
                  <a:avLst/>
                  <a:gdLst>
                    <a:gd name="T0" fmla="*/ 140 w 150"/>
                    <a:gd name="T1" fmla="*/ 0 h 78"/>
                    <a:gd name="T2" fmla="*/ 150 w 150"/>
                    <a:gd name="T3" fmla="*/ 64 h 78"/>
                    <a:gd name="T4" fmla="*/ 14 w 150"/>
                    <a:gd name="T5" fmla="*/ 78 h 78"/>
                    <a:gd name="T6" fmla="*/ 0 w 150"/>
                    <a:gd name="T7" fmla="*/ 2 h 78"/>
                    <a:gd name="T8" fmla="*/ 140 w 150"/>
                    <a:gd name="T9" fmla="*/ 0 h 7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50"/>
                    <a:gd name="T16" fmla="*/ 0 h 78"/>
                    <a:gd name="T17" fmla="*/ 150 w 150"/>
                    <a:gd name="T18" fmla="*/ 78 h 7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50" h="78">
                      <a:moveTo>
                        <a:pt x="140" y="0"/>
                      </a:moveTo>
                      <a:lnTo>
                        <a:pt x="150" y="64"/>
                      </a:lnTo>
                      <a:lnTo>
                        <a:pt x="14" y="78"/>
                      </a:lnTo>
                      <a:lnTo>
                        <a:pt x="0" y="2"/>
                      </a:lnTo>
                      <a:lnTo>
                        <a:pt x="140" y="0"/>
                      </a:lnTo>
                      <a:close/>
                    </a:path>
                  </a:pathLst>
                </a:custGeom>
                <a:solidFill>
                  <a:srgbClr val="D0CEE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29" name="Freeform 490"/>
                <p:cNvSpPr>
                  <a:spLocks/>
                </p:cNvSpPr>
                <p:nvPr/>
              </p:nvSpPr>
              <p:spPr bwMode="auto">
                <a:xfrm>
                  <a:off x="5284" y="642"/>
                  <a:ext cx="37" cy="18"/>
                </a:xfrm>
                <a:custGeom>
                  <a:avLst/>
                  <a:gdLst>
                    <a:gd name="T0" fmla="*/ 0 w 96"/>
                    <a:gd name="T1" fmla="*/ 2 h 52"/>
                    <a:gd name="T2" fmla="*/ 6 w 96"/>
                    <a:gd name="T3" fmla="*/ 44 h 52"/>
                    <a:gd name="T4" fmla="*/ 96 w 96"/>
                    <a:gd name="T5" fmla="*/ 52 h 52"/>
                    <a:gd name="T6" fmla="*/ 90 w 96"/>
                    <a:gd name="T7" fmla="*/ 0 h 52"/>
                    <a:gd name="T8" fmla="*/ 0 w 96"/>
                    <a:gd name="T9" fmla="*/ 2 h 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6"/>
                    <a:gd name="T16" fmla="*/ 0 h 52"/>
                    <a:gd name="T17" fmla="*/ 96 w 96"/>
                    <a:gd name="T18" fmla="*/ 52 h 5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6" h="52">
                      <a:moveTo>
                        <a:pt x="0" y="2"/>
                      </a:moveTo>
                      <a:lnTo>
                        <a:pt x="6" y="44"/>
                      </a:lnTo>
                      <a:lnTo>
                        <a:pt x="96" y="52"/>
                      </a:lnTo>
                      <a:lnTo>
                        <a:pt x="9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D0CEE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30" name="Freeform 491"/>
                <p:cNvSpPr>
                  <a:spLocks noEditPoints="1"/>
                </p:cNvSpPr>
                <p:nvPr/>
              </p:nvSpPr>
              <p:spPr bwMode="auto">
                <a:xfrm>
                  <a:off x="5234" y="652"/>
                  <a:ext cx="6" cy="5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4 h 16"/>
                    <a:gd name="T26" fmla="*/ 16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16 w 16"/>
                    <a:gd name="T43" fmla="*/ 6 h 16"/>
                    <a:gd name="T44" fmla="*/ 16 w 16"/>
                    <a:gd name="T45" fmla="*/ 6 h 16"/>
                    <a:gd name="T46" fmla="*/ 14 w 16"/>
                    <a:gd name="T47" fmla="*/ 12 h 16"/>
                    <a:gd name="T48" fmla="*/ 10 w 16"/>
                    <a:gd name="T49" fmla="*/ 14 h 16"/>
                    <a:gd name="T50" fmla="*/ 10 w 16"/>
                    <a:gd name="T51" fmla="*/ 14 h 16"/>
                    <a:gd name="T52" fmla="*/ 6 w 16"/>
                    <a:gd name="T53" fmla="*/ 14 h 16"/>
                    <a:gd name="T54" fmla="*/ 2 w 16"/>
                    <a:gd name="T55" fmla="*/ 10 h 16"/>
                    <a:gd name="T56" fmla="*/ 2 w 16"/>
                    <a:gd name="T57" fmla="*/ 10 h 16"/>
                    <a:gd name="T58" fmla="*/ 4 w 16"/>
                    <a:gd name="T59" fmla="*/ 4 h 16"/>
                    <a:gd name="T60" fmla="*/ 8 w 16"/>
                    <a:gd name="T61" fmla="*/ 2 h 16"/>
                    <a:gd name="T62" fmla="*/ 8 w 16"/>
                    <a:gd name="T63" fmla="*/ 2 h 16"/>
                    <a:gd name="T64" fmla="*/ 12 w 16"/>
                    <a:gd name="T65" fmla="*/ 2 h 16"/>
                    <a:gd name="T66" fmla="*/ 16 w 16"/>
                    <a:gd name="T67" fmla="*/ 6 h 1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6"/>
                    <a:gd name="T103" fmla="*/ 0 h 16"/>
                    <a:gd name="T104" fmla="*/ 16 w 16"/>
                    <a:gd name="T105" fmla="*/ 16 h 1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4"/>
                      </a:lnTo>
                      <a:lnTo>
                        <a:pt x="16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  <a:close/>
                      <a:moveTo>
                        <a:pt x="16" y="6"/>
                      </a:moveTo>
                      <a:lnTo>
                        <a:pt x="16" y="6"/>
                      </a:lnTo>
                      <a:lnTo>
                        <a:pt x="14" y="12"/>
                      </a:lnTo>
                      <a:lnTo>
                        <a:pt x="10" y="14"/>
                      </a:lnTo>
                      <a:lnTo>
                        <a:pt x="6" y="14"/>
                      </a:lnTo>
                      <a:lnTo>
                        <a:pt x="2" y="10"/>
                      </a:lnTo>
                      <a:lnTo>
                        <a:pt x="4" y="4"/>
                      </a:lnTo>
                      <a:lnTo>
                        <a:pt x="8" y="2"/>
                      </a:lnTo>
                      <a:lnTo>
                        <a:pt x="12" y="2"/>
                      </a:lnTo>
                      <a:lnTo>
                        <a:pt x="16" y="6"/>
                      </a:lnTo>
                      <a:close/>
                    </a:path>
                  </a:pathLst>
                </a:custGeom>
                <a:solidFill>
                  <a:srgbClr val="9AB0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31" name="Freeform 492"/>
                <p:cNvSpPr>
                  <a:spLocks/>
                </p:cNvSpPr>
                <p:nvPr/>
              </p:nvSpPr>
              <p:spPr bwMode="auto">
                <a:xfrm>
                  <a:off x="5234" y="652"/>
                  <a:ext cx="6" cy="5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4 h 16"/>
                    <a:gd name="T26" fmla="*/ 16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6"/>
                    <a:gd name="T65" fmla="*/ 16 w 16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4"/>
                      </a:lnTo>
                      <a:lnTo>
                        <a:pt x="16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32" name="Freeform 493"/>
                <p:cNvSpPr>
                  <a:spLocks/>
                </p:cNvSpPr>
                <p:nvPr/>
              </p:nvSpPr>
              <p:spPr bwMode="auto">
                <a:xfrm>
                  <a:off x="5234" y="652"/>
                  <a:ext cx="6" cy="5"/>
                </a:xfrm>
                <a:custGeom>
                  <a:avLst/>
                  <a:gdLst>
                    <a:gd name="T0" fmla="*/ 14 w 14"/>
                    <a:gd name="T1" fmla="*/ 4 h 12"/>
                    <a:gd name="T2" fmla="*/ 14 w 14"/>
                    <a:gd name="T3" fmla="*/ 4 h 12"/>
                    <a:gd name="T4" fmla="*/ 12 w 14"/>
                    <a:gd name="T5" fmla="*/ 10 h 12"/>
                    <a:gd name="T6" fmla="*/ 8 w 14"/>
                    <a:gd name="T7" fmla="*/ 12 h 12"/>
                    <a:gd name="T8" fmla="*/ 8 w 14"/>
                    <a:gd name="T9" fmla="*/ 12 h 12"/>
                    <a:gd name="T10" fmla="*/ 4 w 14"/>
                    <a:gd name="T11" fmla="*/ 12 h 12"/>
                    <a:gd name="T12" fmla="*/ 0 w 14"/>
                    <a:gd name="T13" fmla="*/ 8 h 12"/>
                    <a:gd name="T14" fmla="*/ 0 w 14"/>
                    <a:gd name="T15" fmla="*/ 8 h 12"/>
                    <a:gd name="T16" fmla="*/ 2 w 14"/>
                    <a:gd name="T17" fmla="*/ 2 h 12"/>
                    <a:gd name="T18" fmla="*/ 6 w 14"/>
                    <a:gd name="T19" fmla="*/ 0 h 12"/>
                    <a:gd name="T20" fmla="*/ 6 w 14"/>
                    <a:gd name="T21" fmla="*/ 0 h 12"/>
                    <a:gd name="T22" fmla="*/ 10 w 14"/>
                    <a:gd name="T23" fmla="*/ 0 h 12"/>
                    <a:gd name="T24" fmla="*/ 14 w 14"/>
                    <a:gd name="T25" fmla="*/ 4 h 1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4"/>
                    <a:gd name="T40" fmla="*/ 0 h 12"/>
                    <a:gd name="T41" fmla="*/ 14 w 14"/>
                    <a:gd name="T42" fmla="*/ 12 h 1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4" h="12">
                      <a:moveTo>
                        <a:pt x="14" y="4"/>
                      </a:moveTo>
                      <a:lnTo>
                        <a:pt x="14" y="4"/>
                      </a:lnTo>
                      <a:lnTo>
                        <a:pt x="12" y="10"/>
                      </a:lnTo>
                      <a:lnTo>
                        <a:pt x="8" y="12"/>
                      </a:lnTo>
                      <a:lnTo>
                        <a:pt x="4" y="12"/>
                      </a:lnTo>
                      <a:lnTo>
                        <a:pt x="0" y="8"/>
                      </a:lnTo>
                      <a:lnTo>
                        <a:pt x="2" y="2"/>
                      </a:lnTo>
                      <a:lnTo>
                        <a:pt x="6" y="0"/>
                      </a:lnTo>
                      <a:lnTo>
                        <a:pt x="10" y="0"/>
                      </a:lnTo>
                      <a:lnTo>
                        <a:pt x="14" y="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33" name="Freeform 494"/>
                <p:cNvSpPr>
                  <a:spLocks noEditPoints="1"/>
                </p:cNvSpPr>
                <p:nvPr/>
              </p:nvSpPr>
              <p:spPr bwMode="auto">
                <a:xfrm>
                  <a:off x="5240" y="709"/>
                  <a:ext cx="6" cy="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8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4 h 16"/>
                    <a:gd name="T16" fmla="*/ 4 w 16"/>
                    <a:gd name="T17" fmla="*/ 16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6 h 16"/>
                    <a:gd name="T26" fmla="*/ 16 w 16"/>
                    <a:gd name="T27" fmla="*/ 14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16 w 16"/>
                    <a:gd name="T43" fmla="*/ 8 h 16"/>
                    <a:gd name="T44" fmla="*/ 16 w 16"/>
                    <a:gd name="T45" fmla="*/ 8 h 16"/>
                    <a:gd name="T46" fmla="*/ 14 w 16"/>
                    <a:gd name="T47" fmla="*/ 12 h 16"/>
                    <a:gd name="T48" fmla="*/ 10 w 16"/>
                    <a:gd name="T49" fmla="*/ 16 h 16"/>
                    <a:gd name="T50" fmla="*/ 10 w 16"/>
                    <a:gd name="T51" fmla="*/ 16 h 16"/>
                    <a:gd name="T52" fmla="*/ 6 w 16"/>
                    <a:gd name="T53" fmla="*/ 14 h 16"/>
                    <a:gd name="T54" fmla="*/ 2 w 16"/>
                    <a:gd name="T55" fmla="*/ 10 h 16"/>
                    <a:gd name="T56" fmla="*/ 2 w 16"/>
                    <a:gd name="T57" fmla="*/ 10 h 16"/>
                    <a:gd name="T58" fmla="*/ 4 w 16"/>
                    <a:gd name="T59" fmla="*/ 6 h 16"/>
                    <a:gd name="T60" fmla="*/ 8 w 16"/>
                    <a:gd name="T61" fmla="*/ 2 h 16"/>
                    <a:gd name="T62" fmla="*/ 8 w 16"/>
                    <a:gd name="T63" fmla="*/ 2 h 16"/>
                    <a:gd name="T64" fmla="*/ 12 w 16"/>
                    <a:gd name="T65" fmla="*/ 2 h 16"/>
                    <a:gd name="T66" fmla="*/ 16 w 16"/>
                    <a:gd name="T67" fmla="*/ 8 h 1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6"/>
                    <a:gd name="T103" fmla="*/ 0 h 16"/>
                    <a:gd name="T104" fmla="*/ 16 w 16"/>
                    <a:gd name="T105" fmla="*/ 16 h 1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2" y="14"/>
                      </a:lnTo>
                      <a:lnTo>
                        <a:pt x="4" y="16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6"/>
                      </a:lnTo>
                      <a:lnTo>
                        <a:pt x="16" y="14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  <a:close/>
                      <a:moveTo>
                        <a:pt x="16" y="8"/>
                      </a:moveTo>
                      <a:lnTo>
                        <a:pt x="16" y="8"/>
                      </a:lnTo>
                      <a:lnTo>
                        <a:pt x="14" y="12"/>
                      </a:lnTo>
                      <a:lnTo>
                        <a:pt x="10" y="16"/>
                      </a:lnTo>
                      <a:lnTo>
                        <a:pt x="6" y="14"/>
                      </a:lnTo>
                      <a:lnTo>
                        <a:pt x="2" y="10"/>
                      </a:lnTo>
                      <a:lnTo>
                        <a:pt x="4" y="6"/>
                      </a:lnTo>
                      <a:lnTo>
                        <a:pt x="8" y="2"/>
                      </a:lnTo>
                      <a:lnTo>
                        <a:pt x="12" y="2"/>
                      </a:lnTo>
                      <a:lnTo>
                        <a:pt x="16" y="8"/>
                      </a:lnTo>
                      <a:close/>
                    </a:path>
                  </a:pathLst>
                </a:custGeom>
                <a:solidFill>
                  <a:srgbClr val="9AB0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34" name="Freeform 495"/>
                <p:cNvSpPr>
                  <a:spLocks/>
                </p:cNvSpPr>
                <p:nvPr/>
              </p:nvSpPr>
              <p:spPr bwMode="auto">
                <a:xfrm>
                  <a:off x="5240" y="709"/>
                  <a:ext cx="6" cy="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8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4 h 16"/>
                    <a:gd name="T16" fmla="*/ 4 w 16"/>
                    <a:gd name="T17" fmla="*/ 16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6 h 16"/>
                    <a:gd name="T26" fmla="*/ 16 w 16"/>
                    <a:gd name="T27" fmla="*/ 14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6"/>
                    <a:gd name="T65" fmla="*/ 16 w 16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2" y="14"/>
                      </a:lnTo>
                      <a:lnTo>
                        <a:pt x="4" y="16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6"/>
                      </a:lnTo>
                      <a:lnTo>
                        <a:pt x="16" y="14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35" name="Freeform 496"/>
                <p:cNvSpPr>
                  <a:spLocks/>
                </p:cNvSpPr>
                <p:nvPr/>
              </p:nvSpPr>
              <p:spPr bwMode="auto">
                <a:xfrm>
                  <a:off x="5241" y="710"/>
                  <a:ext cx="5" cy="5"/>
                </a:xfrm>
                <a:custGeom>
                  <a:avLst/>
                  <a:gdLst>
                    <a:gd name="T0" fmla="*/ 14 w 14"/>
                    <a:gd name="T1" fmla="*/ 6 h 14"/>
                    <a:gd name="T2" fmla="*/ 14 w 14"/>
                    <a:gd name="T3" fmla="*/ 6 h 14"/>
                    <a:gd name="T4" fmla="*/ 12 w 14"/>
                    <a:gd name="T5" fmla="*/ 10 h 14"/>
                    <a:gd name="T6" fmla="*/ 8 w 14"/>
                    <a:gd name="T7" fmla="*/ 14 h 14"/>
                    <a:gd name="T8" fmla="*/ 8 w 14"/>
                    <a:gd name="T9" fmla="*/ 14 h 14"/>
                    <a:gd name="T10" fmla="*/ 4 w 14"/>
                    <a:gd name="T11" fmla="*/ 12 h 14"/>
                    <a:gd name="T12" fmla="*/ 0 w 14"/>
                    <a:gd name="T13" fmla="*/ 8 h 14"/>
                    <a:gd name="T14" fmla="*/ 0 w 14"/>
                    <a:gd name="T15" fmla="*/ 8 h 14"/>
                    <a:gd name="T16" fmla="*/ 2 w 14"/>
                    <a:gd name="T17" fmla="*/ 4 h 14"/>
                    <a:gd name="T18" fmla="*/ 6 w 14"/>
                    <a:gd name="T19" fmla="*/ 0 h 14"/>
                    <a:gd name="T20" fmla="*/ 6 w 14"/>
                    <a:gd name="T21" fmla="*/ 0 h 14"/>
                    <a:gd name="T22" fmla="*/ 10 w 14"/>
                    <a:gd name="T23" fmla="*/ 0 h 14"/>
                    <a:gd name="T24" fmla="*/ 14 w 14"/>
                    <a:gd name="T25" fmla="*/ 6 h 1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4"/>
                    <a:gd name="T40" fmla="*/ 0 h 14"/>
                    <a:gd name="T41" fmla="*/ 14 w 14"/>
                    <a:gd name="T42" fmla="*/ 14 h 1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4" h="14">
                      <a:moveTo>
                        <a:pt x="14" y="6"/>
                      </a:moveTo>
                      <a:lnTo>
                        <a:pt x="14" y="6"/>
                      </a:lnTo>
                      <a:lnTo>
                        <a:pt x="12" y="10"/>
                      </a:lnTo>
                      <a:lnTo>
                        <a:pt x="8" y="14"/>
                      </a:lnTo>
                      <a:lnTo>
                        <a:pt x="4" y="12"/>
                      </a:lnTo>
                      <a:lnTo>
                        <a:pt x="0" y="8"/>
                      </a:lnTo>
                      <a:lnTo>
                        <a:pt x="2" y="4"/>
                      </a:lnTo>
                      <a:lnTo>
                        <a:pt x="6" y="0"/>
                      </a:lnTo>
                      <a:lnTo>
                        <a:pt x="10" y="0"/>
                      </a:lnTo>
                      <a:lnTo>
                        <a:pt x="14" y="6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36" name="Freeform 497"/>
                <p:cNvSpPr>
                  <a:spLocks noEditPoints="1"/>
                </p:cNvSpPr>
                <p:nvPr/>
              </p:nvSpPr>
              <p:spPr bwMode="auto">
                <a:xfrm>
                  <a:off x="5249" y="817"/>
                  <a:ext cx="6" cy="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6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2 w 16"/>
                    <a:gd name="T25" fmla="*/ 14 h 16"/>
                    <a:gd name="T26" fmla="*/ 14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4 w 16"/>
                    <a:gd name="T35" fmla="*/ 4 h 16"/>
                    <a:gd name="T36" fmla="*/ 12 w 16"/>
                    <a:gd name="T37" fmla="*/ 0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14 w 16"/>
                    <a:gd name="T43" fmla="*/ 6 h 16"/>
                    <a:gd name="T44" fmla="*/ 14 w 16"/>
                    <a:gd name="T45" fmla="*/ 6 h 16"/>
                    <a:gd name="T46" fmla="*/ 14 w 16"/>
                    <a:gd name="T47" fmla="*/ 12 h 16"/>
                    <a:gd name="T48" fmla="*/ 10 w 16"/>
                    <a:gd name="T49" fmla="*/ 14 h 16"/>
                    <a:gd name="T50" fmla="*/ 10 w 16"/>
                    <a:gd name="T51" fmla="*/ 14 h 16"/>
                    <a:gd name="T52" fmla="*/ 4 w 16"/>
                    <a:gd name="T53" fmla="*/ 14 h 16"/>
                    <a:gd name="T54" fmla="*/ 2 w 16"/>
                    <a:gd name="T55" fmla="*/ 10 h 16"/>
                    <a:gd name="T56" fmla="*/ 2 w 16"/>
                    <a:gd name="T57" fmla="*/ 10 h 16"/>
                    <a:gd name="T58" fmla="*/ 2 w 16"/>
                    <a:gd name="T59" fmla="*/ 4 h 16"/>
                    <a:gd name="T60" fmla="*/ 6 w 16"/>
                    <a:gd name="T61" fmla="*/ 2 h 16"/>
                    <a:gd name="T62" fmla="*/ 6 w 16"/>
                    <a:gd name="T63" fmla="*/ 2 h 16"/>
                    <a:gd name="T64" fmla="*/ 12 w 16"/>
                    <a:gd name="T65" fmla="*/ 2 h 16"/>
                    <a:gd name="T66" fmla="*/ 14 w 16"/>
                    <a:gd name="T67" fmla="*/ 6 h 1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6"/>
                    <a:gd name="T103" fmla="*/ 0 h 16"/>
                    <a:gd name="T104" fmla="*/ 16 w 16"/>
                    <a:gd name="T105" fmla="*/ 16 h 1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6" y="16"/>
                      </a:lnTo>
                      <a:lnTo>
                        <a:pt x="10" y="16"/>
                      </a:lnTo>
                      <a:lnTo>
                        <a:pt x="12" y="14"/>
                      </a:lnTo>
                      <a:lnTo>
                        <a:pt x="14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4" y="4"/>
                      </a:lnTo>
                      <a:lnTo>
                        <a:pt x="12" y="0"/>
                      </a:lnTo>
                      <a:lnTo>
                        <a:pt x="10" y="0"/>
                      </a:lnTo>
                      <a:lnTo>
                        <a:pt x="6" y="0"/>
                      </a:lnTo>
                      <a:close/>
                      <a:moveTo>
                        <a:pt x="14" y="6"/>
                      </a:moveTo>
                      <a:lnTo>
                        <a:pt x="14" y="6"/>
                      </a:lnTo>
                      <a:lnTo>
                        <a:pt x="14" y="12"/>
                      </a:lnTo>
                      <a:lnTo>
                        <a:pt x="10" y="14"/>
                      </a:lnTo>
                      <a:lnTo>
                        <a:pt x="4" y="14"/>
                      </a:lnTo>
                      <a:lnTo>
                        <a:pt x="2" y="10"/>
                      </a:lnTo>
                      <a:lnTo>
                        <a:pt x="2" y="4"/>
                      </a:lnTo>
                      <a:lnTo>
                        <a:pt x="6" y="2"/>
                      </a:lnTo>
                      <a:lnTo>
                        <a:pt x="12" y="2"/>
                      </a:lnTo>
                      <a:lnTo>
                        <a:pt x="14" y="6"/>
                      </a:lnTo>
                      <a:close/>
                    </a:path>
                  </a:pathLst>
                </a:custGeom>
                <a:solidFill>
                  <a:srgbClr val="9AB0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37" name="Freeform 498"/>
                <p:cNvSpPr>
                  <a:spLocks/>
                </p:cNvSpPr>
                <p:nvPr/>
              </p:nvSpPr>
              <p:spPr bwMode="auto">
                <a:xfrm>
                  <a:off x="5249" y="817"/>
                  <a:ext cx="6" cy="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6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2 w 16"/>
                    <a:gd name="T25" fmla="*/ 14 h 16"/>
                    <a:gd name="T26" fmla="*/ 14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4 w 16"/>
                    <a:gd name="T35" fmla="*/ 4 h 16"/>
                    <a:gd name="T36" fmla="*/ 12 w 16"/>
                    <a:gd name="T37" fmla="*/ 0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6"/>
                    <a:gd name="T65" fmla="*/ 16 w 16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6" y="16"/>
                      </a:lnTo>
                      <a:lnTo>
                        <a:pt x="10" y="16"/>
                      </a:lnTo>
                      <a:lnTo>
                        <a:pt x="12" y="14"/>
                      </a:lnTo>
                      <a:lnTo>
                        <a:pt x="14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4" y="4"/>
                      </a:lnTo>
                      <a:lnTo>
                        <a:pt x="12" y="0"/>
                      </a:lnTo>
                      <a:lnTo>
                        <a:pt x="10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38" name="Freeform 499"/>
                <p:cNvSpPr>
                  <a:spLocks/>
                </p:cNvSpPr>
                <p:nvPr/>
              </p:nvSpPr>
              <p:spPr bwMode="auto">
                <a:xfrm>
                  <a:off x="5250" y="818"/>
                  <a:ext cx="4" cy="4"/>
                </a:xfrm>
                <a:custGeom>
                  <a:avLst/>
                  <a:gdLst>
                    <a:gd name="T0" fmla="*/ 12 w 12"/>
                    <a:gd name="T1" fmla="*/ 4 h 12"/>
                    <a:gd name="T2" fmla="*/ 12 w 12"/>
                    <a:gd name="T3" fmla="*/ 4 h 12"/>
                    <a:gd name="T4" fmla="*/ 12 w 12"/>
                    <a:gd name="T5" fmla="*/ 10 h 12"/>
                    <a:gd name="T6" fmla="*/ 8 w 12"/>
                    <a:gd name="T7" fmla="*/ 12 h 12"/>
                    <a:gd name="T8" fmla="*/ 8 w 12"/>
                    <a:gd name="T9" fmla="*/ 12 h 12"/>
                    <a:gd name="T10" fmla="*/ 2 w 12"/>
                    <a:gd name="T11" fmla="*/ 12 h 12"/>
                    <a:gd name="T12" fmla="*/ 0 w 12"/>
                    <a:gd name="T13" fmla="*/ 8 h 12"/>
                    <a:gd name="T14" fmla="*/ 0 w 12"/>
                    <a:gd name="T15" fmla="*/ 8 h 12"/>
                    <a:gd name="T16" fmla="*/ 0 w 12"/>
                    <a:gd name="T17" fmla="*/ 2 h 12"/>
                    <a:gd name="T18" fmla="*/ 4 w 12"/>
                    <a:gd name="T19" fmla="*/ 0 h 12"/>
                    <a:gd name="T20" fmla="*/ 4 w 12"/>
                    <a:gd name="T21" fmla="*/ 0 h 12"/>
                    <a:gd name="T22" fmla="*/ 10 w 12"/>
                    <a:gd name="T23" fmla="*/ 0 h 12"/>
                    <a:gd name="T24" fmla="*/ 12 w 12"/>
                    <a:gd name="T25" fmla="*/ 4 h 1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2"/>
                    <a:gd name="T40" fmla="*/ 0 h 12"/>
                    <a:gd name="T41" fmla="*/ 12 w 12"/>
                    <a:gd name="T42" fmla="*/ 12 h 1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2" h="12">
                      <a:moveTo>
                        <a:pt x="12" y="4"/>
                      </a:moveTo>
                      <a:lnTo>
                        <a:pt x="12" y="4"/>
                      </a:lnTo>
                      <a:lnTo>
                        <a:pt x="12" y="10"/>
                      </a:lnTo>
                      <a:lnTo>
                        <a:pt x="8" y="12"/>
                      </a:lnTo>
                      <a:lnTo>
                        <a:pt x="2" y="12"/>
                      </a:lnTo>
                      <a:lnTo>
                        <a:pt x="0" y="8"/>
                      </a:lnTo>
                      <a:lnTo>
                        <a:pt x="0" y="2"/>
                      </a:lnTo>
                      <a:lnTo>
                        <a:pt x="4" y="0"/>
                      </a:lnTo>
                      <a:lnTo>
                        <a:pt x="10" y="0"/>
                      </a:lnTo>
                      <a:lnTo>
                        <a:pt x="12" y="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39" name="Freeform 500"/>
                <p:cNvSpPr>
                  <a:spLocks/>
                </p:cNvSpPr>
                <p:nvPr/>
              </p:nvSpPr>
              <p:spPr bwMode="auto">
                <a:xfrm>
                  <a:off x="5382" y="705"/>
                  <a:ext cx="37" cy="54"/>
                </a:xfrm>
                <a:custGeom>
                  <a:avLst/>
                  <a:gdLst>
                    <a:gd name="T0" fmla="*/ 48 w 98"/>
                    <a:gd name="T1" fmla="*/ 0 h 154"/>
                    <a:gd name="T2" fmla="*/ 48 w 98"/>
                    <a:gd name="T3" fmla="*/ 0 h 154"/>
                    <a:gd name="T4" fmla="*/ 58 w 98"/>
                    <a:gd name="T5" fmla="*/ 4 h 154"/>
                    <a:gd name="T6" fmla="*/ 76 w 98"/>
                    <a:gd name="T7" fmla="*/ 14 h 154"/>
                    <a:gd name="T8" fmla="*/ 86 w 98"/>
                    <a:gd name="T9" fmla="*/ 20 h 154"/>
                    <a:gd name="T10" fmla="*/ 92 w 98"/>
                    <a:gd name="T11" fmla="*/ 30 h 154"/>
                    <a:gd name="T12" fmla="*/ 98 w 98"/>
                    <a:gd name="T13" fmla="*/ 40 h 154"/>
                    <a:gd name="T14" fmla="*/ 98 w 98"/>
                    <a:gd name="T15" fmla="*/ 46 h 154"/>
                    <a:gd name="T16" fmla="*/ 96 w 98"/>
                    <a:gd name="T17" fmla="*/ 52 h 154"/>
                    <a:gd name="T18" fmla="*/ 86 w 98"/>
                    <a:gd name="T19" fmla="*/ 86 h 154"/>
                    <a:gd name="T20" fmla="*/ 86 w 98"/>
                    <a:gd name="T21" fmla="*/ 86 h 154"/>
                    <a:gd name="T22" fmla="*/ 90 w 98"/>
                    <a:gd name="T23" fmla="*/ 92 h 154"/>
                    <a:gd name="T24" fmla="*/ 94 w 98"/>
                    <a:gd name="T25" fmla="*/ 106 h 154"/>
                    <a:gd name="T26" fmla="*/ 96 w 98"/>
                    <a:gd name="T27" fmla="*/ 114 h 154"/>
                    <a:gd name="T28" fmla="*/ 94 w 98"/>
                    <a:gd name="T29" fmla="*/ 124 h 154"/>
                    <a:gd name="T30" fmla="*/ 92 w 98"/>
                    <a:gd name="T31" fmla="*/ 130 h 154"/>
                    <a:gd name="T32" fmla="*/ 86 w 98"/>
                    <a:gd name="T33" fmla="*/ 136 h 154"/>
                    <a:gd name="T34" fmla="*/ 86 w 98"/>
                    <a:gd name="T35" fmla="*/ 136 h 154"/>
                    <a:gd name="T36" fmla="*/ 66 w 98"/>
                    <a:gd name="T37" fmla="*/ 146 h 154"/>
                    <a:gd name="T38" fmla="*/ 54 w 98"/>
                    <a:gd name="T39" fmla="*/ 150 h 154"/>
                    <a:gd name="T40" fmla="*/ 42 w 98"/>
                    <a:gd name="T41" fmla="*/ 154 h 154"/>
                    <a:gd name="T42" fmla="*/ 30 w 98"/>
                    <a:gd name="T43" fmla="*/ 154 h 154"/>
                    <a:gd name="T44" fmla="*/ 18 w 98"/>
                    <a:gd name="T45" fmla="*/ 152 h 154"/>
                    <a:gd name="T46" fmla="*/ 14 w 98"/>
                    <a:gd name="T47" fmla="*/ 150 h 154"/>
                    <a:gd name="T48" fmla="*/ 10 w 98"/>
                    <a:gd name="T49" fmla="*/ 146 h 154"/>
                    <a:gd name="T50" fmla="*/ 6 w 98"/>
                    <a:gd name="T51" fmla="*/ 142 h 154"/>
                    <a:gd name="T52" fmla="*/ 2 w 98"/>
                    <a:gd name="T53" fmla="*/ 136 h 154"/>
                    <a:gd name="T54" fmla="*/ 2 w 98"/>
                    <a:gd name="T55" fmla="*/ 136 h 154"/>
                    <a:gd name="T56" fmla="*/ 2 w 98"/>
                    <a:gd name="T57" fmla="*/ 128 h 154"/>
                    <a:gd name="T58" fmla="*/ 0 w 98"/>
                    <a:gd name="T59" fmla="*/ 120 h 154"/>
                    <a:gd name="T60" fmla="*/ 4 w 98"/>
                    <a:gd name="T61" fmla="*/ 100 h 154"/>
                    <a:gd name="T62" fmla="*/ 12 w 98"/>
                    <a:gd name="T63" fmla="*/ 78 h 154"/>
                    <a:gd name="T64" fmla="*/ 20 w 98"/>
                    <a:gd name="T65" fmla="*/ 56 h 154"/>
                    <a:gd name="T66" fmla="*/ 40 w 98"/>
                    <a:gd name="T67" fmla="*/ 16 h 154"/>
                    <a:gd name="T68" fmla="*/ 48 w 98"/>
                    <a:gd name="T69" fmla="*/ 0 h 15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98"/>
                    <a:gd name="T106" fmla="*/ 0 h 154"/>
                    <a:gd name="T107" fmla="*/ 98 w 98"/>
                    <a:gd name="T108" fmla="*/ 154 h 15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98" h="154">
                      <a:moveTo>
                        <a:pt x="48" y="0"/>
                      </a:moveTo>
                      <a:lnTo>
                        <a:pt x="48" y="0"/>
                      </a:lnTo>
                      <a:lnTo>
                        <a:pt x="58" y="4"/>
                      </a:lnTo>
                      <a:lnTo>
                        <a:pt x="76" y="14"/>
                      </a:lnTo>
                      <a:lnTo>
                        <a:pt x="86" y="20"/>
                      </a:lnTo>
                      <a:lnTo>
                        <a:pt x="92" y="30"/>
                      </a:lnTo>
                      <a:lnTo>
                        <a:pt x="98" y="40"/>
                      </a:lnTo>
                      <a:lnTo>
                        <a:pt x="98" y="46"/>
                      </a:lnTo>
                      <a:lnTo>
                        <a:pt x="96" y="52"/>
                      </a:lnTo>
                      <a:lnTo>
                        <a:pt x="86" y="86"/>
                      </a:lnTo>
                      <a:lnTo>
                        <a:pt x="90" y="92"/>
                      </a:lnTo>
                      <a:lnTo>
                        <a:pt x="94" y="106"/>
                      </a:lnTo>
                      <a:lnTo>
                        <a:pt x="96" y="114"/>
                      </a:lnTo>
                      <a:lnTo>
                        <a:pt x="94" y="124"/>
                      </a:lnTo>
                      <a:lnTo>
                        <a:pt x="92" y="130"/>
                      </a:lnTo>
                      <a:lnTo>
                        <a:pt x="86" y="136"/>
                      </a:lnTo>
                      <a:lnTo>
                        <a:pt x="66" y="146"/>
                      </a:lnTo>
                      <a:lnTo>
                        <a:pt x="54" y="150"/>
                      </a:lnTo>
                      <a:lnTo>
                        <a:pt x="42" y="154"/>
                      </a:lnTo>
                      <a:lnTo>
                        <a:pt x="30" y="154"/>
                      </a:lnTo>
                      <a:lnTo>
                        <a:pt x="18" y="152"/>
                      </a:lnTo>
                      <a:lnTo>
                        <a:pt x="14" y="150"/>
                      </a:lnTo>
                      <a:lnTo>
                        <a:pt x="10" y="146"/>
                      </a:lnTo>
                      <a:lnTo>
                        <a:pt x="6" y="142"/>
                      </a:lnTo>
                      <a:lnTo>
                        <a:pt x="2" y="136"/>
                      </a:lnTo>
                      <a:lnTo>
                        <a:pt x="2" y="128"/>
                      </a:lnTo>
                      <a:lnTo>
                        <a:pt x="0" y="120"/>
                      </a:lnTo>
                      <a:lnTo>
                        <a:pt x="4" y="100"/>
                      </a:lnTo>
                      <a:lnTo>
                        <a:pt x="12" y="78"/>
                      </a:lnTo>
                      <a:lnTo>
                        <a:pt x="20" y="56"/>
                      </a:lnTo>
                      <a:lnTo>
                        <a:pt x="40" y="16"/>
                      </a:ln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rgbClr val="EB9E5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40" name="Freeform 501"/>
                <p:cNvSpPr>
                  <a:spLocks/>
                </p:cNvSpPr>
                <p:nvPr/>
              </p:nvSpPr>
              <p:spPr bwMode="auto">
                <a:xfrm>
                  <a:off x="5382" y="705"/>
                  <a:ext cx="37" cy="54"/>
                </a:xfrm>
                <a:custGeom>
                  <a:avLst/>
                  <a:gdLst>
                    <a:gd name="T0" fmla="*/ 48 w 98"/>
                    <a:gd name="T1" fmla="*/ 0 h 154"/>
                    <a:gd name="T2" fmla="*/ 48 w 98"/>
                    <a:gd name="T3" fmla="*/ 0 h 154"/>
                    <a:gd name="T4" fmla="*/ 58 w 98"/>
                    <a:gd name="T5" fmla="*/ 4 h 154"/>
                    <a:gd name="T6" fmla="*/ 76 w 98"/>
                    <a:gd name="T7" fmla="*/ 14 h 154"/>
                    <a:gd name="T8" fmla="*/ 86 w 98"/>
                    <a:gd name="T9" fmla="*/ 20 h 154"/>
                    <a:gd name="T10" fmla="*/ 92 w 98"/>
                    <a:gd name="T11" fmla="*/ 30 h 154"/>
                    <a:gd name="T12" fmla="*/ 98 w 98"/>
                    <a:gd name="T13" fmla="*/ 40 h 154"/>
                    <a:gd name="T14" fmla="*/ 98 w 98"/>
                    <a:gd name="T15" fmla="*/ 46 h 154"/>
                    <a:gd name="T16" fmla="*/ 96 w 98"/>
                    <a:gd name="T17" fmla="*/ 52 h 154"/>
                    <a:gd name="T18" fmla="*/ 86 w 98"/>
                    <a:gd name="T19" fmla="*/ 86 h 154"/>
                    <a:gd name="T20" fmla="*/ 86 w 98"/>
                    <a:gd name="T21" fmla="*/ 86 h 154"/>
                    <a:gd name="T22" fmla="*/ 90 w 98"/>
                    <a:gd name="T23" fmla="*/ 92 h 154"/>
                    <a:gd name="T24" fmla="*/ 94 w 98"/>
                    <a:gd name="T25" fmla="*/ 106 h 154"/>
                    <a:gd name="T26" fmla="*/ 96 w 98"/>
                    <a:gd name="T27" fmla="*/ 114 h 154"/>
                    <a:gd name="T28" fmla="*/ 94 w 98"/>
                    <a:gd name="T29" fmla="*/ 124 h 154"/>
                    <a:gd name="T30" fmla="*/ 92 w 98"/>
                    <a:gd name="T31" fmla="*/ 130 h 154"/>
                    <a:gd name="T32" fmla="*/ 86 w 98"/>
                    <a:gd name="T33" fmla="*/ 136 h 154"/>
                    <a:gd name="T34" fmla="*/ 86 w 98"/>
                    <a:gd name="T35" fmla="*/ 136 h 154"/>
                    <a:gd name="T36" fmla="*/ 66 w 98"/>
                    <a:gd name="T37" fmla="*/ 146 h 154"/>
                    <a:gd name="T38" fmla="*/ 54 w 98"/>
                    <a:gd name="T39" fmla="*/ 150 h 154"/>
                    <a:gd name="T40" fmla="*/ 42 w 98"/>
                    <a:gd name="T41" fmla="*/ 154 h 154"/>
                    <a:gd name="T42" fmla="*/ 30 w 98"/>
                    <a:gd name="T43" fmla="*/ 154 h 154"/>
                    <a:gd name="T44" fmla="*/ 18 w 98"/>
                    <a:gd name="T45" fmla="*/ 152 h 154"/>
                    <a:gd name="T46" fmla="*/ 14 w 98"/>
                    <a:gd name="T47" fmla="*/ 150 h 154"/>
                    <a:gd name="T48" fmla="*/ 10 w 98"/>
                    <a:gd name="T49" fmla="*/ 146 h 154"/>
                    <a:gd name="T50" fmla="*/ 6 w 98"/>
                    <a:gd name="T51" fmla="*/ 142 h 154"/>
                    <a:gd name="T52" fmla="*/ 2 w 98"/>
                    <a:gd name="T53" fmla="*/ 136 h 154"/>
                    <a:gd name="T54" fmla="*/ 2 w 98"/>
                    <a:gd name="T55" fmla="*/ 136 h 154"/>
                    <a:gd name="T56" fmla="*/ 2 w 98"/>
                    <a:gd name="T57" fmla="*/ 128 h 154"/>
                    <a:gd name="T58" fmla="*/ 0 w 98"/>
                    <a:gd name="T59" fmla="*/ 120 h 154"/>
                    <a:gd name="T60" fmla="*/ 4 w 98"/>
                    <a:gd name="T61" fmla="*/ 100 h 154"/>
                    <a:gd name="T62" fmla="*/ 12 w 98"/>
                    <a:gd name="T63" fmla="*/ 78 h 154"/>
                    <a:gd name="T64" fmla="*/ 20 w 98"/>
                    <a:gd name="T65" fmla="*/ 56 h 154"/>
                    <a:gd name="T66" fmla="*/ 40 w 98"/>
                    <a:gd name="T67" fmla="*/ 16 h 154"/>
                    <a:gd name="T68" fmla="*/ 48 w 98"/>
                    <a:gd name="T69" fmla="*/ 0 h 15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98"/>
                    <a:gd name="T106" fmla="*/ 0 h 154"/>
                    <a:gd name="T107" fmla="*/ 98 w 98"/>
                    <a:gd name="T108" fmla="*/ 154 h 15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98" h="154">
                      <a:moveTo>
                        <a:pt x="48" y="0"/>
                      </a:moveTo>
                      <a:lnTo>
                        <a:pt x="48" y="0"/>
                      </a:lnTo>
                      <a:lnTo>
                        <a:pt x="58" y="4"/>
                      </a:lnTo>
                      <a:lnTo>
                        <a:pt x="76" y="14"/>
                      </a:lnTo>
                      <a:lnTo>
                        <a:pt x="86" y="20"/>
                      </a:lnTo>
                      <a:lnTo>
                        <a:pt x="92" y="30"/>
                      </a:lnTo>
                      <a:lnTo>
                        <a:pt x="98" y="40"/>
                      </a:lnTo>
                      <a:lnTo>
                        <a:pt x="98" y="46"/>
                      </a:lnTo>
                      <a:lnTo>
                        <a:pt x="96" y="52"/>
                      </a:lnTo>
                      <a:lnTo>
                        <a:pt x="86" y="86"/>
                      </a:lnTo>
                      <a:lnTo>
                        <a:pt x="90" y="92"/>
                      </a:lnTo>
                      <a:lnTo>
                        <a:pt x="94" y="106"/>
                      </a:lnTo>
                      <a:lnTo>
                        <a:pt x="96" y="114"/>
                      </a:lnTo>
                      <a:lnTo>
                        <a:pt x="94" y="124"/>
                      </a:lnTo>
                      <a:lnTo>
                        <a:pt x="92" y="130"/>
                      </a:lnTo>
                      <a:lnTo>
                        <a:pt x="86" y="136"/>
                      </a:lnTo>
                      <a:lnTo>
                        <a:pt x="66" y="146"/>
                      </a:lnTo>
                      <a:lnTo>
                        <a:pt x="54" y="150"/>
                      </a:lnTo>
                      <a:lnTo>
                        <a:pt x="42" y="154"/>
                      </a:lnTo>
                      <a:lnTo>
                        <a:pt x="30" y="154"/>
                      </a:lnTo>
                      <a:lnTo>
                        <a:pt x="18" y="152"/>
                      </a:lnTo>
                      <a:lnTo>
                        <a:pt x="14" y="150"/>
                      </a:lnTo>
                      <a:lnTo>
                        <a:pt x="10" y="146"/>
                      </a:lnTo>
                      <a:lnTo>
                        <a:pt x="6" y="142"/>
                      </a:lnTo>
                      <a:lnTo>
                        <a:pt x="2" y="136"/>
                      </a:lnTo>
                      <a:lnTo>
                        <a:pt x="2" y="128"/>
                      </a:lnTo>
                      <a:lnTo>
                        <a:pt x="0" y="120"/>
                      </a:lnTo>
                      <a:lnTo>
                        <a:pt x="4" y="100"/>
                      </a:lnTo>
                      <a:lnTo>
                        <a:pt x="12" y="78"/>
                      </a:lnTo>
                      <a:lnTo>
                        <a:pt x="20" y="56"/>
                      </a:lnTo>
                      <a:lnTo>
                        <a:pt x="40" y="16"/>
                      </a:lnTo>
                      <a:lnTo>
                        <a:pt x="48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41" name="Freeform 502"/>
                <p:cNvSpPr>
                  <a:spLocks/>
                </p:cNvSpPr>
                <p:nvPr/>
              </p:nvSpPr>
              <p:spPr bwMode="auto">
                <a:xfrm>
                  <a:off x="5277" y="642"/>
                  <a:ext cx="150" cy="186"/>
                </a:xfrm>
                <a:custGeom>
                  <a:avLst/>
                  <a:gdLst>
                    <a:gd name="T0" fmla="*/ 312 w 392"/>
                    <a:gd name="T1" fmla="*/ 470 h 530"/>
                    <a:gd name="T2" fmla="*/ 312 w 392"/>
                    <a:gd name="T3" fmla="*/ 470 h 530"/>
                    <a:gd name="T4" fmla="*/ 308 w 392"/>
                    <a:gd name="T5" fmla="*/ 482 h 530"/>
                    <a:gd name="T6" fmla="*/ 302 w 392"/>
                    <a:gd name="T7" fmla="*/ 492 h 530"/>
                    <a:gd name="T8" fmla="*/ 294 w 392"/>
                    <a:gd name="T9" fmla="*/ 500 h 530"/>
                    <a:gd name="T10" fmla="*/ 288 w 392"/>
                    <a:gd name="T11" fmla="*/ 502 h 530"/>
                    <a:gd name="T12" fmla="*/ 284 w 392"/>
                    <a:gd name="T13" fmla="*/ 502 h 530"/>
                    <a:gd name="T14" fmla="*/ 16 w 392"/>
                    <a:gd name="T15" fmla="*/ 530 h 530"/>
                    <a:gd name="T16" fmla="*/ 16 w 392"/>
                    <a:gd name="T17" fmla="*/ 530 h 530"/>
                    <a:gd name="T18" fmla="*/ 8 w 392"/>
                    <a:gd name="T19" fmla="*/ 528 h 530"/>
                    <a:gd name="T20" fmla="*/ 4 w 392"/>
                    <a:gd name="T21" fmla="*/ 522 h 530"/>
                    <a:gd name="T22" fmla="*/ 0 w 392"/>
                    <a:gd name="T23" fmla="*/ 514 h 530"/>
                    <a:gd name="T24" fmla="*/ 0 w 392"/>
                    <a:gd name="T25" fmla="*/ 506 h 530"/>
                    <a:gd name="T26" fmla="*/ 84 w 392"/>
                    <a:gd name="T27" fmla="*/ 38 h 530"/>
                    <a:gd name="T28" fmla="*/ 84 w 392"/>
                    <a:gd name="T29" fmla="*/ 38 h 530"/>
                    <a:gd name="T30" fmla="*/ 86 w 392"/>
                    <a:gd name="T31" fmla="*/ 28 h 530"/>
                    <a:gd name="T32" fmla="*/ 92 w 392"/>
                    <a:gd name="T33" fmla="*/ 20 h 530"/>
                    <a:gd name="T34" fmla="*/ 100 w 392"/>
                    <a:gd name="T35" fmla="*/ 14 h 530"/>
                    <a:gd name="T36" fmla="*/ 108 w 392"/>
                    <a:gd name="T37" fmla="*/ 12 h 530"/>
                    <a:gd name="T38" fmla="*/ 376 w 392"/>
                    <a:gd name="T39" fmla="*/ 0 h 530"/>
                    <a:gd name="T40" fmla="*/ 376 w 392"/>
                    <a:gd name="T41" fmla="*/ 0 h 530"/>
                    <a:gd name="T42" fmla="*/ 384 w 392"/>
                    <a:gd name="T43" fmla="*/ 2 h 530"/>
                    <a:gd name="T44" fmla="*/ 390 w 392"/>
                    <a:gd name="T45" fmla="*/ 6 h 530"/>
                    <a:gd name="T46" fmla="*/ 392 w 392"/>
                    <a:gd name="T47" fmla="*/ 14 h 530"/>
                    <a:gd name="T48" fmla="*/ 392 w 392"/>
                    <a:gd name="T49" fmla="*/ 24 h 530"/>
                    <a:gd name="T50" fmla="*/ 312 w 392"/>
                    <a:gd name="T51" fmla="*/ 470 h 53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92"/>
                    <a:gd name="T79" fmla="*/ 0 h 530"/>
                    <a:gd name="T80" fmla="*/ 392 w 392"/>
                    <a:gd name="T81" fmla="*/ 530 h 53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92" h="530">
                      <a:moveTo>
                        <a:pt x="312" y="470"/>
                      </a:moveTo>
                      <a:lnTo>
                        <a:pt x="312" y="470"/>
                      </a:lnTo>
                      <a:lnTo>
                        <a:pt x="308" y="482"/>
                      </a:lnTo>
                      <a:lnTo>
                        <a:pt x="302" y="492"/>
                      </a:lnTo>
                      <a:lnTo>
                        <a:pt x="294" y="500"/>
                      </a:lnTo>
                      <a:lnTo>
                        <a:pt x="288" y="502"/>
                      </a:lnTo>
                      <a:lnTo>
                        <a:pt x="284" y="502"/>
                      </a:lnTo>
                      <a:lnTo>
                        <a:pt x="16" y="530"/>
                      </a:lnTo>
                      <a:lnTo>
                        <a:pt x="8" y="528"/>
                      </a:lnTo>
                      <a:lnTo>
                        <a:pt x="4" y="522"/>
                      </a:lnTo>
                      <a:lnTo>
                        <a:pt x="0" y="514"/>
                      </a:lnTo>
                      <a:lnTo>
                        <a:pt x="0" y="506"/>
                      </a:lnTo>
                      <a:lnTo>
                        <a:pt x="84" y="38"/>
                      </a:lnTo>
                      <a:lnTo>
                        <a:pt x="86" y="28"/>
                      </a:lnTo>
                      <a:lnTo>
                        <a:pt x="92" y="20"/>
                      </a:lnTo>
                      <a:lnTo>
                        <a:pt x="100" y="14"/>
                      </a:lnTo>
                      <a:lnTo>
                        <a:pt x="108" y="12"/>
                      </a:lnTo>
                      <a:lnTo>
                        <a:pt x="376" y="0"/>
                      </a:lnTo>
                      <a:lnTo>
                        <a:pt x="384" y="2"/>
                      </a:lnTo>
                      <a:lnTo>
                        <a:pt x="390" y="6"/>
                      </a:lnTo>
                      <a:lnTo>
                        <a:pt x="392" y="14"/>
                      </a:lnTo>
                      <a:lnTo>
                        <a:pt x="392" y="24"/>
                      </a:lnTo>
                      <a:lnTo>
                        <a:pt x="312" y="470"/>
                      </a:lnTo>
                      <a:close/>
                    </a:path>
                  </a:pathLst>
                </a:custGeom>
                <a:solidFill>
                  <a:srgbClr val="A06B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42" name="Freeform 503"/>
                <p:cNvSpPr>
                  <a:spLocks/>
                </p:cNvSpPr>
                <p:nvPr/>
              </p:nvSpPr>
              <p:spPr bwMode="auto">
                <a:xfrm>
                  <a:off x="5282" y="641"/>
                  <a:ext cx="149" cy="186"/>
                </a:xfrm>
                <a:custGeom>
                  <a:avLst/>
                  <a:gdLst>
                    <a:gd name="T0" fmla="*/ 310 w 392"/>
                    <a:gd name="T1" fmla="*/ 470 h 528"/>
                    <a:gd name="T2" fmla="*/ 310 w 392"/>
                    <a:gd name="T3" fmla="*/ 470 h 528"/>
                    <a:gd name="T4" fmla="*/ 308 w 392"/>
                    <a:gd name="T5" fmla="*/ 480 h 528"/>
                    <a:gd name="T6" fmla="*/ 300 w 392"/>
                    <a:gd name="T7" fmla="*/ 492 h 528"/>
                    <a:gd name="T8" fmla="*/ 292 w 392"/>
                    <a:gd name="T9" fmla="*/ 500 h 528"/>
                    <a:gd name="T10" fmla="*/ 288 w 392"/>
                    <a:gd name="T11" fmla="*/ 502 h 528"/>
                    <a:gd name="T12" fmla="*/ 284 w 392"/>
                    <a:gd name="T13" fmla="*/ 502 h 528"/>
                    <a:gd name="T14" fmla="*/ 16 w 392"/>
                    <a:gd name="T15" fmla="*/ 528 h 528"/>
                    <a:gd name="T16" fmla="*/ 16 w 392"/>
                    <a:gd name="T17" fmla="*/ 528 h 528"/>
                    <a:gd name="T18" fmla="*/ 8 w 392"/>
                    <a:gd name="T19" fmla="*/ 528 h 528"/>
                    <a:gd name="T20" fmla="*/ 2 w 392"/>
                    <a:gd name="T21" fmla="*/ 522 h 528"/>
                    <a:gd name="T22" fmla="*/ 0 w 392"/>
                    <a:gd name="T23" fmla="*/ 514 h 528"/>
                    <a:gd name="T24" fmla="*/ 0 w 392"/>
                    <a:gd name="T25" fmla="*/ 504 h 528"/>
                    <a:gd name="T26" fmla="*/ 82 w 392"/>
                    <a:gd name="T27" fmla="*/ 36 h 528"/>
                    <a:gd name="T28" fmla="*/ 82 w 392"/>
                    <a:gd name="T29" fmla="*/ 36 h 528"/>
                    <a:gd name="T30" fmla="*/ 86 w 392"/>
                    <a:gd name="T31" fmla="*/ 28 h 528"/>
                    <a:gd name="T32" fmla="*/ 92 w 392"/>
                    <a:gd name="T33" fmla="*/ 18 h 528"/>
                    <a:gd name="T34" fmla="*/ 98 w 392"/>
                    <a:gd name="T35" fmla="*/ 14 h 528"/>
                    <a:gd name="T36" fmla="*/ 106 w 392"/>
                    <a:gd name="T37" fmla="*/ 12 h 528"/>
                    <a:gd name="T38" fmla="*/ 376 w 392"/>
                    <a:gd name="T39" fmla="*/ 0 h 528"/>
                    <a:gd name="T40" fmla="*/ 376 w 392"/>
                    <a:gd name="T41" fmla="*/ 0 h 528"/>
                    <a:gd name="T42" fmla="*/ 382 w 392"/>
                    <a:gd name="T43" fmla="*/ 0 h 528"/>
                    <a:gd name="T44" fmla="*/ 388 w 392"/>
                    <a:gd name="T45" fmla="*/ 6 h 528"/>
                    <a:gd name="T46" fmla="*/ 392 w 392"/>
                    <a:gd name="T47" fmla="*/ 14 h 528"/>
                    <a:gd name="T48" fmla="*/ 392 w 392"/>
                    <a:gd name="T49" fmla="*/ 24 h 528"/>
                    <a:gd name="T50" fmla="*/ 310 w 392"/>
                    <a:gd name="T51" fmla="*/ 470 h 528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92"/>
                    <a:gd name="T79" fmla="*/ 0 h 528"/>
                    <a:gd name="T80" fmla="*/ 392 w 392"/>
                    <a:gd name="T81" fmla="*/ 528 h 528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92" h="528">
                      <a:moveTo>
                        <a:pt x="310" y="470"/>
                      </a:moveTo>
                      <a:lnTo>
                        <a:pt x="310" y="470"/>
                      </a:lnTo>
                      <a:lnTo>
                        <a:pt x="308" y="480"/>
                      </a:lnTo>
                      <a:lnTo>
                        <a:pt x="300" y="492"/>
                      </a:lnTo>
                      <a:lnTo>
                        <a:pt x="292" y="500"/>
                      </a:lnTo>
                      <a:lnTo>
                        <a:pt x="288" y="502"/>
                      </a:lnTo>
                      <a:lnTo>
                        <a:pt x="284" y="502"/>
                      </a:lnTo>
                      <a:lnTo>
                        <a:pt x="16" y="528"/>
                      </a:lnTo>
                      <a:lnTo>
                        <a:pt x="8" y="528"/>
                      </a:lnTo>
                      <a:lnTo>
                        <a:pt x="2" y="522"/>
                      </a:lnTo>
                      <a:lnTo>
                        <a:pt x="0" y="514"/>
                      </a:lnTo>
                      <a:lnTo>
                        <a:pt x="0" y="504"/>
                      </a:lnTo>
                      <a:lnTo>
                        <a:pt x="82" y="36"/>
                      </a:lnTo>
                      <a:lnTo>
                        <a:pt x="86" y="28"/>
                      </a:lnTo>
                      <a:lnTo>
                        <a:pt x="92" y="18"/>
                      </a:lnTo>
                      <a:lnTo>
                        <a:pt x="98" y="14"/>
                      </a:lnTo>
                      <a:lnTo>
                        <a:pt x="106" y="12"/>
                      </a:lnTo>
                      <a:lnTo>
                        <a:pt x="376" y="0"/>
                      </a:lnTo>
                      <a:lnTo>
                        <a:pt x="382" y="0"/>
                      </a:lnTo>
                      <a:lnTo>
                        <a:pt x="388" y="6"/>
                      </a:lnTo>
                      <a:lnTo>
                        <a:pt x="392" y="14"/>
                      </a:lnTo>
                      <a:lnTo>
                        <a:pt x="392" y="24"/>
                      </a:lnTo>
                      <a:lnTo>
                        <a:pt x="310" y="470"/>
                      </a:lnTo>
                      <a:close/>
                    </a:path>
                  </a:pathLst>
                </a:custGeom>
                <a:solidFill>
                  <a:srgbClr val="80452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43" name="Freeform 504"/>
                <p:cNvSpPr>
                  <a:spLocks noEditPoints="1"/>
                </p:cNvSpPr>
                <p:nvPr/>
              </p:nvSpPr>
              <p:spPr bwMode="auto">
                <a:xfrm>
                  <a:off x="5373" y="634"/>
                  <a:ext cx="4" cy="5"/>
                </a:xfrm>
                <a:custGeom>
                  <a:avLst/>
                  <a:gdLst>
                    <a:gd name="T0" fmla="*/ 4 w 12"/>
                    <a:gd name="T1" fmla="*/ 0 h 14"/>
                    <a:gd name="T2" fmla="*/ 4 w 12"/>
                    <a:gd name="T3" fmla="*/ 0 h 14"/>
                    <a:gd name="T4" fmla="*/ 0 w 12"/>
                    <a:gd name="T5" fmla="*/ 4 h 14"/>
                    <a:gd name="T6" fmla="*/ 0 w 12"/>
                    <a:gd name="T7" fmla="*/ 8 h 14"/>
                    <a:gd name="T8" fmla="*/ 0 w 12"/>
                    <a:gd name="T9" fmla="*/ 8 h 14"/>
                    <a:gd name="T10" fmla="*/ 2 w 12"/>
                    <a:gd name="T11" fmla="*/ 12 h 14"/>
                    <a:gd name="T12" fmla="*/ 8 w 12"/>
                    <a:gd name="T13" fmla="*/ 14 h 14"/>
                    <a:gd name="T14" fmla="*/ 8 w 12"/>
                    <a:gd name="T15" fmla="*/ 14 h 14"/>
                    <a:gd name="T16" fmla="*/ 12 w 12"/>
                    <a:gd name="T17" fmla="*/ 10 h 14"/>
                    <a:gd name="T18" fmla="*/ 12 w 12"/>
                    <a:gd name="T19" fmla="*/ 6 h 14"/>
                    <a:gd name="T20" fmla="*/ 12 w 12"/>
                    <a:gd name="T21" fmla="*/ 6 h 14"/>
                    <a:gd name="T22" fmla="*/ 10 w 12"/>
                    <a:gd name="T23" fmla="*/ 0 h 14"/>
                    <a:gd name="T24" fmla="*/ 4 w 12"/>
                    <a:gd name="T25" fmla="*/ 0 h 14"/>
                    <a:gd name="T26" fmla="*/ 10 w 12"/>
                    <a:gd name="T27" fmla="*/ 6 h 14"/>
                    <a:gd name="T28" fmla="*/ 10 w 12"/>
                    <a:gd name="T29" fmla="*/ 6 h 14"/>
                    <a:gd name="T30" fmla="*/ 10 w 12"/>
                    <a:gd name="T31" fmla="*/ 8 h 14"/>
                    <a:gd name="T32" fmla="*/ 8 w 12"/>
                    <a:gd name="T33" fmla="*/ 10 h 14"/>
                    <a:gd name="T34" fmla="*/ 8 w 12"/>
                    <a:gd name="T35" fmla="*/ 10 h 14"/>
                    <a:gd name="T36" fmla="*/ 4 w 12"/>
                    <a:gd name="T37" fmla="*/ 10 h 14"/>
                    <a:gd name="T38" fmla="*/ 2 w 12"/>
                    <a:gd name="T39" fmla="*/ 8 h 14"/>
                    <a:gd name="T40" fmla="*/ 2 w 12"/>
                    <a:gd name="T41" fmla="*/ 8 h 14"/>
                    <a:gd name="T42" fmla="*/ 4 w 12"/>
                    <a:gd name="T43" fmla="*/ 4 h 14"/>
                    <a:gd name="T44" fmla="*/ 6 w 12"/>
                    <a:gd name="T45" fmla="*/ 4 h 14"/>
                    <a:gd name="T46" fmla="*/ 6 w 12"/>
                    <a:gd name="T47" fmla="*/ 4 h 14"/>
                    <a:gd name="T48" fmla="*/ 8 w 12"/>
                    <a:gd name="T49" fmla="*/ 4 h 14"/>
                    <a:gd name="T50" fmla="*/ 10 w 12"/>
                    <a:gd name="T51" fmla="*/ 6 h 1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12"/>
                    <a:gd name="T79" fmla="*/ 0 h 14"/>
                    <a:gd name="T80" fmla="*/ 12 w 12"/>
                    <a:gd name="T81" fmla="*/ 14 h 14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12" h="14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0" y="8"/>
                      </a:lnTo>
                      <a:lnTo>
                        <a:pt x="2" y="12"/>
                      </a:lnTo>
                      <a:lnTo>
                        <a:pt x="8" y="14"/>
                      </a:lnTo>
                      <a:lnTo>
                        <a:pt x="12" y="10"/>
                      </a:lnTo>
                      <a:lnTo>
                        <a:pt x="12" y="6"/>
                      </a:lnTo>
                      <a:lnTo>
                        <a:pt x="10" y="0"/>
                      </a:lnTo>
                      <a:lnTo>
                        <a:pt x="4" y="0"/>
                      </a:lnTo>
                      <a:close/>
                      <a:moveTo>
                        <a:pt x="10" y="6"/>
                      </a:moveTo>
                      <a:lnTo>
                        <a:pt x="10" y="6"/>
                      </a:lnTo>
                      <a:lnTo>
                        <a:pt x="10" y="8"/>
                      </a:lnTo>
                      <a:lnTo>
                        <a:pt x="8" y="10"/>
                      </a:lnTo>
                      <a:lnTo>
                        <a:pt x="4" y="10"/>
                      </a:lnTo>
                      <a:lnTo>
                        <a:pt x="2" y="8"/>
                      </a:lnTo>
                      <a:lnTo>
                        <a:pt x="4" y="4"/>
                      </a:lnTo>
                      <a:lnTo>
                        <a:pt x="6" y="4"/>
                      </a:lnTo>
                      <a:lnTo>
                        <a:pt x="8" y="4"/>
                      </a:lnTo>
                      <a:lnTo>
                        <a:pt x="10" y="6"/>
                      </a:lnTo>
                      <a:close/>
                    </a:path>
                  </a:pathLst>
                </a:custGeom>
                <a:solidFill>
                  <a:srgbClr val="85858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44" name="Freeform 505"/>
                <p:cNvSpPr>
                  <a:spLocks/>
                </p:cNvSpPr>
                <p:nvPr/>
              </p:nvSpPr>
              <p:spPr bwMode="auto">
                <a:xfrm>
                  <a:off x="5373" y="634"/>
                  <a:ext cx="4" cy="5"/>
                </a:xfrm>
                <a:custGeom>
                  <a:avLst/>
                  <a:gdLst>
                    <a:gd name="T0" fmla="*/ 4 w 12"/>
                    <a:gd name="T1" fmla="*/ 0 h 14"/>
                    <a:gd name="T2" fmla="*/ 4 w 12"/>
                    <a:gd name="T3" fmla="*/ 0 h 14"/>
                    <a:gd name="T4" fmla="*/ 0 w 12"/>
                    <a:gd name="T5" fmla="*/ 4 h 14"/>
                    <a:gd name="T6" fmla="*/ 0 w 12"/>
                    <a:gd name="T7" fmla="*/ 8 h 14"/>
                    <a:gd name="T8" fmla="*/ 0 w 12"/>
                    <a:gd name="T9" fmla="*/ 8 h 14"/>
                    <a:gd name="T10" fmla="*/ 2 w 12"/>
                    <a:gd name="T11" fmla="*/ 12 h 14"/>
                    <a:gd name="T12" fmla="*/ 8 w 12"/>
                    <a:gd name="T13" fmla="*/ 14 h 14"/>
                    <a:gd name="T14" fmla="*/ 8 w 12"/>
                    <a:gd name="T15" fmla="*/ 14 h 14"/>
                    <a:gd name="T16" fmla="*/ 12 w 12"/>
                    <a:gd name="T17" fmla="*/ 10 h 14"/>
                    <a:gd name="T18" fmla="*/ 12 w 12"/>
                    <a:gd name="T19" fmla="*/ 6 h 14"/>
                    <a:gd name="T20" fmla="*/ 12 w 12"/>
                    <a:gd name="T21" fmla="*/ 6 h 14"/>
                    <a:gd name="T22" fmla="*/ 10 w 12"/>
                    <a:gd name="T23" fmla="*/ 0 h 14"/>
                    <a:gd name="T24" fmla="*/ 4 w 12"/>
                    <a:gd name="T25" fmla="*/ 0 h 1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2"/>
                    <a:gd name="T40" fmla="*/ 0 h 14"/>
                    <a:gd name="T41" fmla="*/ 12 w 12"/>
                    <a:gd name="T42" fmla="*/ 14 h 1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2" h="14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0" y="8"/>
                      </a:lnTo>
                      <a:lnTo>
                        <a:pt x="2" y="12"/>
                      </a:lnTo>
                      <a:lnTo>
                        <a:pt x="8" y="14"/>
                      </a:lnTo>
                      <a:lnTo>
                        <a:pt x="12" y="10"/>
                      </a:lnTo>
                      <a:lnTo>
                        <a:pt x="12" y="6"/>
                      </a:lnTo>
                      <a:lnTo>
                        <a:pt x="10" y="0"/>
                      </a:lnTo>
                      <a:lnTo>
                        <a:pt x="4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45" name="Freeform 506"/>
                <p:cNvSpPr>
                  <a:spLocks/>
                </p:cNvSpPr>
                <p:nvPr/>
              </p:nvSpPr>
              <p:spPr bwMode="auto">
                <a:xfrm>
                  <a:off x="5373" y="636"/>
                  <a:ext cx="3" cy="2"/>
                </a:xfrm>
                <a:custGeom>
                  <a:avLst/>
                  <a:gdLst>
                    <a:gd name="T0" fmla="*/ 8 w 8"/>
                    <a:gd name="T1" fmla="*/ 2 h 6"/>
                    <a:gd name="T2" fmla="*/ 8 w 8"/>
                    <a:gd name="T3" fmla="*/ 2 h 6"/>
                    <a:gd name="T4" fmla="*/ 8 w 8"/>
                    <a:gd name="T5" fmla="*/ 4 h 6"/>
                    <a:gd name="T6" fmla="*/ 6 w 8"/>
                    <a:gd name="T7" fmla="*/ 6 h 6"/>
                    <a:gd name="T8" fmla="*/ 6 w 8"/>
                    <a:gd name="T9" fmla="*/ 6 h 6"/>
                    <a:gd name="T10" fmla="*/ 2 w 8"/>
                    <a:gd name="T11" fmla="*/ 6 h 6"/>
                    <a:gd name="T12" fmla="*/ 0 w 8"/>
                    <a:gd name="T13" fmla="*/ 4 h 6"/>
                    <a:gd name="T14" fmla="*/ 0 w 8"/>
                    <a:gd name="T15" fmla="*/ 4 h 6"/>
                    <a:gd name="T16" fmla="*/ 2 w 8"/>
                    <a:gd name="T17" fmla="*/ 0 h 6"/>
                    <a:gd name="T18" fmla="*/ 4 w 8"/>
                    <a:gd name="T19" fmla="*/ 0 h 6"/>
                    <a:gd name="T20" fmla="*/ 4 w 8"/>
                    <a:gd name="T21" fmla="*/ 0 h 6"/>
                    <a:gd name="T22" fmla="*/ 6 w 8"/>
                    <a:gd name="T23" fmla="*/ 0 h 6"/>
                    <a:gd name="T24" fmla="*/ 8 w 8"/>
                    <a:gd name="T25" fmla="*/ 2 h 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8"/>
                    <a:gd name="T40" fmla="*/ 0 h 6"/>
                    <a:gd name="T41" fmla="*/ 8 w 8"/>
                    <a:gd name="T42" fmla="*/ 6 h 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8" h="6">
                      <a:moveTo>
                        <a:pt x="8" y="2"/>
                      </a:moveTo>
                      <a:lnTo>
                        <a:pt x="8" y="2"/>
                      </a:lnTo>
                      <a:lnTo>
                        <a:pt x="8" y="4"/>
                      </a:lnTo>
                      <a:lnTo>
                        <a:pt x="6" y="6"/>
                      </a:lnTo>
                      <a:lnTo>
                        <a:pt x="2" y="6"/>
                      </a:lnTo>
                      <a:lnTo>
                        <a:pt x="0" y="4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46" name="Freeform 507"/>
                <p:cNvSpPr>
                  <a:spLocks/>
                </p:cNvSpPr>
                <p:nvPr/>
              </p:nvSpPr>
              <p:spPr bwMode="auto">
                <a:xfrm>
                  <a:off x="5341" y="632"/>
                  <a:ext cx="60" cy="20"/>
                </a:xfrm>
                <a:custGeom>
                  <a:avLst/>
                  <a:gdLst>
                    <a:gd name="T0" fmla="*/ 156 w 156"/>
                    <a:gd name="T1" fmla="*/ 24 h 58"/>
                    <a:gd name="T2" fmla="*/ 140 w 156"/>
                    <a:gd name="T3" fmla="*/ 50 h 58"/>
                    <a:gd name="T4" fmla="*/ 0 w 156"/>
                    <a:gd name="T5" fmla="*/ 58 h 58"/>
                    <a:gd name="T6" fmla="*/ 12 w 156"/>
                    <a:gd name="T7" fmla="*/ 28 h 58"/>
                    <a:gd name="T8" fmla="*/ 64 w 156"/>
                    <a:gd name="T9" fmla="*/ 22 h 58"/>
                    <a:gd name="T10" fmla="*/ 64 w 156"/>
                    <a:gd name="T11" fmla="*/ 22 h 58"/>
                    <a:gd name="T12" fmla="*/ 86 w 156"/>
                    <a:gd name="T13" fmla="*/ 4 h 58"/>
                    <a:gd name="T14" fmla="*/ 86 w 156"/>
                    <a:gd name="T15" fmla="*/ 4 h 58"/>
                    <a:gd name="T16" fmla="*/ 90 w 156"/>
                    <a:gd name="T17" fmla="*/ 2 h 58"/>
                    <a:gd name="T18" fmla="*/ 96 w 156"/>
                    <a:gd name="T19" fmla="*/ 0 h 58"/>
                    <a:gd name="T20" fmla="*/ 102 w 156"/>
                    <a:gd name="T21" fmla="*/ 0 h 58"/>
                    <a:gd name="T22" fmla="*/ 108 w 156"/>
                    <a:gd name="T23" fmla="*/ 0 h 58"/>
                    <a:gd name="T24" fmla="*/ 112 w 156"/>
                    <a:gd name="T25" fmla="*/ 4 h 58"/>
                    <a:gd name="T26" fmla="*/ 116 w 156"/>
                    <a:gd name="T27" fmla="*/ 8 h 58"/>
                    <a:gd name="T28" fmla="*/ 116 w 156"/>
                    <a:gd name="T29" fmla="*/ 16 h 58"/>
                    <a:gd name="T30" fmla="*/ 114 w 156"/>
                    <a:gd name="T31" fmla="*/ 24 h 58"/>
                    <a:gd name="T32" fmla="*/ 156 w 156"/>
                    <a:gd name="T33" fmla="*/ 24 h 58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156"/>
                    <a:gd name="T52" fmla="*/ 0 h 58"/>
                    <a:gd name="T53" fmla="*/ 156 w 156"/>
                    <a:gd name="T54" fmla="*/ 58 h 58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156" h="58">
                      <a:moveTo>
                        <a:pt x="156" y="24"/>
                      </a:moveTo>
                      <a:lnTo>
                        <a:pt x="140" y="50"/>
                      </a:lnTo>
                      <a:lnTo>
                        <a:pt x="0" y="58"/>
                      </a:lnTo>
                      <a:lnTo>
                        <a:pt x="12" y="28"/>
                      </a:lnTo>
                      <a:lnTo>
                        <a:pt x="64" y="22"/>
                      </a:lnTo>
                      <a:lnTo>
                        <a:pt x="86" y="4"/>
                      </a:lnTo>
                      <a:lnTo>
                        <a:pt x="90" y="2"/>
                      </a:lnTo>
                      <a:lnTo>
                        <a:pt x="96" y="0"/>
                      </a:lnTo>
                      <a:lnTo>
                        <a:pt x="102" y="0"/>
                      </a:lnTo>
                      <a:lnTo>
                        <a:pt x="108" y="0"/>
                      </a:lnTo>
                      <a:lnTo>
                        <a:pt x="112" y="4"/>
                      </a:lnTo>
                      <a:lnTo>
                        <a:pt x="116" y="8"/>
                      </a:lnTo>
                      <a:lnTo>
                        <a:pt x="116" y="16"/>
                      </a:lnTo>
                      <a:lnTo>
                        <a:pt x="114" y="24"/>
                      </a:lnTo>
                      <a:lnTo>
                        <a:pt x="156" y="24"/>
                      </a:lnTo>
                      <a:close/>
                    </a:path>
                  </a:pathLst>
                </a:custGeom>
                <a:solidFill>
                  <a:srgbClr val="9A9A9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47" name="Freeform 508"/>
                <p:cNvSpPr>
                  <a:spLocks/>
                </p:cNvSpPr>
                <p:nvPr/>
              </p:nvSpPr>
              <p:spPr bwMode="auto">
                <a:xfrm>
                  <a:off x="5375" y="637"/>
                  <a:ext cx="4" cy="3"/>
                </a:xfrm>
                <a:custGeom>
                  <a:avLst/>
                  <a:gdLst>
                    <a:gd name="T0" fmla="*/ 0 w 10"/>
                    <a:gd name="T1" fmla="*/ 8 h 8"/>
                    <a:gd name="T2" fmla="*/ 0 w 10"/>
                    <a:gd name="T3" fmla="*/ 8 h 8"/>
                    <a:gd name="T4" fmla="*/ 2 w 10"/>
                    <a:gd name="T5" fmla="*/ 8 h 8"/>
                    <a:gd name="T6" fmla="*/ 6 w 10"/>
                    <a:gd name="T7" fmla="*/ 8 h 8"/>
                    <a:gd name="T8" fmla="*/ 6 w 10"/>
                    <a:gd name="T9" fmla="*/ 8 h 8"/>
                    <a:gd name="T10" fmla="*/ 8 w 10"/>
                    <a:gd name="T11" fmla="*/ 6 h 8"/>
                    <a:gd name="T12" fmla="*/ 10 w 10"/>
                    <a:gd name="T13" fmla="*/ 2 h 8"/>
                    <a:gd name="T14" fmla="*/ 10 w 10"/>
                    <a:gd name="T15" fmla="*/ 2 h 8"/>
                    <a:gd name="T16" fmla="*/ 6 w 10"/>
                    <a:gd name="T17" fmla="*/ 0 h 8"/>
                    <a:gd name="T18" fmla="*/ 2 w 10"/>
                    <a:gd name="T19" fmla="*/ 2 h 8"/>
                    <a:gd name="T20" fmla="*/ 2 w 10"/>
                    <a:gd name="T21" fmla="*/ 2 h 8"/>
                    <a:gd name="T22" fmla="*/ 0 w 10"/>
                    <a:gd name="T23" fmla="*/ 4 h 8"/>
                    <a:gd name="T24" fmla="*/ 0 w 10"/>
                    <a:gd name="T25" fmla="*/ 8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"/>
                    <a:gd name="T40" fmla="*/ 0 h 8"/>
                    <a:gd name="T41" fmla="*/ 10 w 10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" h="8">
                      <a:moveTo>
                        <a:pt x="0" y="8"/>
                      </a:move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6" y="8"/>
                      </a:lnTo>
                      <a:lnTo>
                        <a:pt x="8" y="6"/>
                      </a:lnTo>
                      <a:lnTo>
                        <a:pt x="10" y="2"/>
                      </a:lnTo>
                      <a:lnTo>
                        <a:pt x="6" y="0"/>
                      </a:lnTo>
                      <a:lnTo>
                        <a:pt x="2" y="2"/>
                      </a:lnTo>
                      <a:lnTo>
                        <a:pt x="0" y="4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2A2A2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48" name="Freeform 509"/>
                <p:cNvSpPr>
                  <a:spLocks/>
                </p:cNvSpPr>
                <p:nvPr/>
              </p:nvSpPr>
              <p:spPr bwMode="auto">
                <a:xfrm>
                  <a:off x="5375" y="637"/>
                  <a:ext cx="4" cy="3"/>
                </a:xfrm>
                <a:custGeom>
                  <a:avLst/>
                  <a:gdLst>
                    <a:gd name="T0" fmla="*/ 0 w 10"/>
                    <a:gd name="T1" fmla="*/ 8 h 8"/>
                    <a:gd name="T2" fmla="*/ 0 w 10"/>
                    <a:gd name="T3" fmla="*/ 8 h 8"/>
                    <a:gd name="T4" fmla="*/ 2 w 10"/>
                    <a:gd name="T5" fmla="*/ 8 h 8"/>
                    <a:gd name="T6" fmla="*/ 6 w 10"/>
                    <a:gd name="T7" fmla="*/ 8 h 8"/>
                    <a:gd name="T8" fmla="*/ 6 w 10"/>
                    <a:gd name="T9" fmla="*/ 8 h 8"/>
                    <a:gd name="T10" fmla="*/ 8 w 10"/>
                    <a:gd name="T11" fmla="*/ 6 h 8"/>
                    <a:gd name="T12" fmla="*/ 10 w 10"/>
                    <a:gd name="T13" fmla="*/ 2 h 8"/>
                    <a:gd name="T14" fmla="*/ 10 w 10"/>
                    <a:gd name="T15" fmla="*/ 2 h 8"/>
                    <a:gd name="T16" fmla="*/ 6 w 10"/>
                    <a:gd name="T17" fmla="*/ 0 h 8"/>
                    <a:gd name="T18" fmla="*/ 2 w 10"/>
                    <a:gd name="T19" fmla="*/ 2 h 8"/>
                    <a:gd name="T20" fmla="*/ 2 w 10"/>
                    <a:gd name="T21" fmla="*/ 2 h 8"/>
                    <a:gd name="T22" fmla="*/ 0 w 10"/>
                    <a:gd name="T23" fmla="*/ 4 h 8"/>
                    <a:gd name="T24" fmla="*/ 0 w 10"/>
                    <a:gd name="T25" fmla="*/ 8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"/>
                    <a:gd name="T40" fmla="*/ 0 h 8"/>
                    <a:gd name="T41" fmla="*/ 10 w 10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" h="8">
                      <a:moveTo>
                        <a:pt x="0" y="8"/>
                      </a:move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6" y="8"/>
                      </a:lnTo>
                      <a:lnTo>
                        <a:pt x="8" y="6"/>
                      </a:lnTo>
                      <a:lnTo>
                        <a:pt x="10" y="2"/>
                      </a:lnTo>
                      <a:lnTo>
                        <a:pt x="6" y="0"/>
                      </a:lnTo>
                      <a:lnTo>
                        <a:pt x="2" y="2"/>
                      </a:lnTo>
                      <a:lnTo>
                        <a:pt x="0" y="4"/>
                      </a:lnTo>
                      <a:lnTo>
                        <a:pt x="0" y="8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49" name="Freeform 510"/>
                <p:cNvSpPr>
                  <a:spLocks/>
                </p:cNvSpPr>
                <p:nvPr/>
              </p:nvSpPr>
              <p:spPr bwMode="auto">
                <a:xfrm>
                  <a:off x="5264" y="537"/>
                  <a:ext cx="26" cy="4"/>
                </a:xfrm>
                <a:custGeom>
                  <a:avLst/>
                  <a:gdLst>
                    <a:gd name="T0" fmla="*/ 68 w 68"/>
                    <a:gd name="T1" fmla="*/ 4 h 12"/>
                    <a:gd name="T2" fmla="*/ 68 w 68"/>
                    <a:gd name="T3" fmla="*/ 4 h 12"/>
                    <a:gd name="T4" fmla="*/ 62 w 68"/>
                    <a:gd name="T5" fmla="*/ 6 h 12"/>
                    <a:gd name="T6" fmla="*/ 50 w 68"/>
                    <a:gd name="T7" fmla="*/ 8 h 12"/>
                    <a:gd name="T8" fmla="*/ 28 w 68"/>
                    <a:gd name="T9" fmla="*/ 8 h 12"/>
                    <a:gd name="T10" fmla="*/ 14 w 68"/>
                    <a:gd name="T11" fmla="*/ 4 h 12"/>
                    <a:gd name="T12" fmla="*/ 0 w 68"/>
                    <a:gd name="T13" fmla="*/ 0 h 12"/>
                    <a:gd name="T14" fmla="*/ 0 w 68"/>
                    <a:gd name="T15" fmla="*/ 0 h 12"/>
                    <a:gd name="T16" fmla="*/ 6 w 68"/>
                    <a:gd name="T17" fmla="*/ 4 h 12"/>
                    <a:gd name="T18" fmla="*/ 22 w 68"/>
                    <a:gd name="T19" fmla="*/ 10 h 12"/>
                    <a:gd name="T20" fmla="*/ 32 w 68"/>
                    <a:gd name="T21" fmla="*/ 12 h 12"/>
                    <a:gd name="T22" fmla="*/ 44 w 68"/>
                    <a:gd name="T23" fmla="*/ 12 h 12"/>
                    <a:gd name="T24" fmla="*/ 56 w 68"/>
                    <a:gd name="T25" fmla="*/ 10 h 12"/>
                    <a:gd name="T26" fmla="*/ 68 w 68"/>
                    <a:gd name="T27" fmla="*/ 4 h 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68"/>
                    <a:gd name="T43" fmla="*/ 0 h 12"/>
                    <a:gd name="T44" fmla="*/ 68 w 68"/>
                    <a:gd name="T45" fmla="*/ 12 h 12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68" h="12">
                      <a:moveTo>
                        <a:pt x="68" y="4"/>
                      </a:moveTo>
                      <a:lnTo>
                        <a:pt x="68" y="4"/>
                      </a:lnTo>
                      <a:lnTo>
                        <a:pt x="62" y="6"/>
                      </a:lnTo>
                      <a:lnTo>
                        <a:pt x="50" y="8"/>
                      </a:lnTo>
                      <a:lnTo>
                        <a:pt x="28" y="8"/>
                      </a:lnTo>
                      <a:lnTo>
                        <a:pt x="14" y="4"/>
                      </a:lnTo>
                      <a:lnTo>
                        <a:pt x="0" y="0"/>
                      </a:lnTo>
                      <a:lnTo>
                        <a:pt x="6" y="4"/>
                      </a:lnTo>
                      <a:lnTo>
                        <a:pt x="22" y="10"/>
                      </a:lnTo>
                      <a:lnTo>
                        <a:pt x="32" y="12"/>
                      </a:lnTo>
                      <a:lnTo>
                        <a:pt x="44" y="12"/>
                      </a:lnTo>
                      <a:lnTo>
                        <a:pt x="56" y="10"/>
                      </a:lnTo>
                      <a:lnTo>
                        <a:pt x="68" y="4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50" name="Freeform 511"/>
                <p:cNvSpPr>
                  <a:spLocks/>
                </p:cNvSpPr>
                <p:nvPr/>
              </p:nvSpPr>
              <p:spPr bwMode="auto">
                <a:xfrm>
                  <a:off x="5264" y="537"/>
                  <a:ext cx="26" cy="4"/>
                </a:xfrm>
                <a:custGeom>
                  <a:avLst/>
                  <a:gdLst>
                    <a:gd name="T0" fmla="*/ 68 w 68"/>
                    <a:gd name="T1" fmla="*/ 4 h 12"/>
                    <a:gd name="T2" fmla="*/ 68 w 68"/>
                    <a:gd name="T3" fmla="*/ 4 h 12"/>
                    <a:gd name="T4" fmla="*/ 62 w 68"/>
                    <a:gd name="T5" fmla="*/ 6 h 12"/>
                    <a:gd name="T6" fmla="*/ 50 w 68"/>
                    <a:gd name="T7" fmla="*/ 8 h 12"/>
                    <a:gd name="T8" fmla="*/ 28 w 68"/>
                    <a:gd name="T9" fmla="*/ 8 h 12"/>
                    <a:gd name="T10" fmla="*/ 14 w 68"/>
                    <a:gd name="T11" fmla="*/ 4 h 12"/>
                    <a:gd name="T12" fmla="*/ 0 w 68"/>
                    <a:gd name="T13" fmla="*/ 0 h 12"/>
                    <a:gd name="T14" fmla="*/ 0 w 68"/>
                    <a:gd name="T15" fmla="*/ 0 h 12"/>
                    <a:gd name="T16" fmla="*/ 6 w 68"/>
                    <a:gd name="T17" fmla="*/ 4 h 12"/>
                    <a:gd name="T18" fmla="*/ 22 w 68"/>
                    <a:gd name="T19" fmla="*/ 10 h 12"/>
                    <a:gd name="T20" fmla="*/ 32 w 68"/>
                    <a:gd name="T21" fmla="*/ 12 h 12"/>
                    <a:gd name="T22" fmla="*/ 44 w 68"/>
                    <a:gd name="T23" fmla="*/ 12 h 12"/>
                    <a:gd name="T24" fmla="*/ 56 w 68"/>
                    <a:gd name="T25" fmla="*/ 10 h 12"/>
                    <a:gd name="T26" fmla="*/ 68 w 68"/>
                    <a:gd name="T27" fmla="*/ 4 h 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68"/>
                    <a:gd name="T43" fmla="*/ 0 h 12"/>
                    <a:gd name="T44" fmla="*/ 68 w 68"/>
                    <a:gd name="T45" fmla="*/ 12 h 12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68" h="12">
                      <a:moveTo>
                        <a:pt x="68" y="4"/>
                      </a:moveTo>
                      <a:lnTo>
                        <a:pt x="68" y="4"/>
                      </a:lnTo>
                      <a:lnTo>
                        <a:pt x="62" y="6"/>
                      </a:lnTo>
                      <a:lnTo>
                        <a:pt x="50" y="8"/>
                      </a:lnTo>
                      <a:lnTo>
                        <a:pt x="28" y="8"/>
                      </a:lnTo>
                      <a:lnTo>
                        <a:pt x="14" y="4"/>
                      </a:lnTo>
                      <a:lnTo>
                        <a:pt x="0" y="0"/>
                      </a:lnTo>
                      <a:lnTo>
                        <a:pt x="6" y="4"/>
                      </a:lnTo>
                      <a:lnTo>
                        <a:pt x="22" y="10"/>
                      </a:lnTo>
                      <a:lnTo>
                        <a:pt x="32" y="12"/>
                      </a:lnTo>
                      <a:lnTo>
                        <a:pt x="44" y="12"/>
                      </a:lnTo>
                      <a:lnTo>
                        <a:pt x="56" y="10"/>
                      </a:lnTo>
                      <a:lnTo>
                        <a:pt x="68" y="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51" name="Freeform 512"/>
                <p:cNvSpPr>
                  <a:spLocks/>
                </p:cNvSpPr>
                <p:nvPr/>
              </p:nvSpPr>
              <p:spPr bwMode="auto">
                <a:xfrm>
                  <a:off x="5169" y="576"/>
                  <a:ext cx="80" cy="83"/>
                </a:xfrm>
                <a:custGeom>
                  <a:avLst/>
                  <a:gdLst>
                    <a:gd name="T0" fmla="*/ 0 w 208"/>
                    <a:gd name="T1" fmla="*/ 0 h 236"/>
                    <a:gd name="T2" fmla="*/ 68 w 208"/>
                    <a:gd name="T3" fmla="*/ 120 h 236"/>
                    <a:gd name="T4" fmla="*/ 68 w 208"/>
                    <a:gd name="T5" fmla="*/ 120 h 236"/>
                    <a:gd name="T6" fmla="*/ 108 w 208"/>
                    <a:gd name="T7" fmla="*/ 90 h 236"/>
                    <a:gd name="T8" fmla="*/ 146 w 208"/>
                    <a:gd name="T9" fmla="*/ 64 h 236"/>
                    <a:gd name="T10" fmla="*/ 166 w 208"/>
                    <a:gd name="T11" fmla="*/ 52 h 236"/>
                    <a:gd name="T12" fmla="*/ 184 w 208"/>
                    <a:gd name="T13" fmla="*/ 44 h 236"/>
                    <a:gd name="T14" fmla="*/ 208 w 208"/>
                    <a:gd name="T15" fmla="*/ 236 h 236"/>
                    <a:gd name="T16" fmla="*/ 166 w 208"/>
                    <a:gd name="T17" fmla="*/ 84 h 236"/>
                    <a:gd name="T18" fmla="*/ 64 w 208"/>
                    <a:gd name="T19" fmla="*/ 132 h 236"/>
                    <a:gd name="T20" fmla="*/ 64 w 208"/>
                    <a:gd name="T21" fmla="*/ 132 h 236"/>
                    <a:gd name="T22" fmla="*/ 34 w 208"/>
                    <a:gd name="T23" fmla="*/ 80 h 236"/>
                    <a:gd name="T24" fmla="*/ 14 w 208"/>
                    <a:gd name="T25" fmla="*/ 36 h 236"/>
                    <a:gd name="T26" fmla="*/ 4 w 208"/>
                    <a:gd name="T27" fmla="*/ 16 h 236"/>
                    <a:gd name="T28" fmla="*/ 0 w 208"/>
                    <a:gd name="T29" fmla="*/ 0 h 2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08"/>
                    <a:gd name="T46" fmla="*/ 0 h 236"/>
                    <a:gd name="T47" fmla="*/ 208 w 208"/>
                    <a:gd name="T48" fmla="*/ 236 h 2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08" h="236">
                      <a:moveTo>
                        <a:pt x="0" y="0"/>
                      </a:moveTo>
                      <a:lnTo>
                        <a:pt x="68" y="120"/>
                      </a:lnTo>
                      <a:lnTo>
                        <a:pt x="108" y="90"/>
                      </a:lnTo>
                      <a:lnTo>
                        <a:pt x="146" y="64"/>
                      </a:lnTo>
                      <a:lnTo>
                        <a:pt x="166" y="52"/>
                      </a:lnTo>
                      <a:lnTo>
                        <a:pt x="184" y="44"/>
                      </a:lnTo>
                      <a:lnTo>
                        <a:pt x="208" y="236"/>
                      </a:lnTo>
                      <a:lnTo>
                        <a:pt x="166" y="84"/>
                      </a:lnTo>
                      <a:lnTo>
                        <a:pt x="64" y="132"/>
                      </a:lnTo>
                      <a:lnTo>
                        <a:pt x="34" y="80"/>
                      </a:lnTo>
                      <a:lnTo>
                        <a:pt x="14" y="36"/>
                      </a:lnTo>
                      <a:lnTo>
                        <a:pt x="4" y="1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52" name="Freeform 513"/>
                <p:cNvSpPr>
                  <a:spLocks/>
                </p:cNvSpPr>
                <p:nvPr/>
              </p:nvSpPr>
              <p:spPr bwMode="auto">
                <a:xfrm>
                  <a:off x="5169" y="576"/>
                  <a:ext cx="80" cy="83"/>
                </a:xfrm>
                <a:custGeom>
                  <a:avLst/>
                  <a:gdLst>
                    <a:gd name="T0" fmla="*/ 0 w 208"/>
                    <a:gd name="T1" fmla="*/ 0 h 236"/>
                    <a:gd name="T2" fmla="*/ 68 w 208"/>
                    <a:gd name="T3" fmla="*/ 120 h 236"/>
                    <a:gd name="T4" fmla="*/ 68 w 208"/>
                    <a:gd name="T5" fmla="*/ 120 h 236"/>
                    <a:gd name="T6" fmla="*/ 108 w 208"/>
                    <a:gd name="T7" fmla="*/ 90 h 236"/>
                    <a:gd name="T8" fmla="*/ 146 w 208"/>
                    <a:gd name="T9" fmla="*/ 64 h 236"/>
                    <a:gd name="T10" fmla="*/ 166 w 208"/>
                    <a:gd name="T11" fmla="*/ 52 h 236"/>
                    <a:gd name="T12" fmla="*/ 184 w 208"/>
                    <a:gd name="T13" fmla="*/ 44 h 236"/>
                    <a:gd name="T14" fmla="*/ 208 w 208"/>
                    <a:gd name="T15" fmla="*/ 236 h 236"/>
                    <a:gd name="T16" fmla="*/ 166 w 208"/>
                    <a:gd name="T17" fmla="*/ 84 h 236"/>
                    <a:gd name="T18" fmla="*/ 64 w 208"/>
                    <a:gd name="T19" fmla="*/ 132 h 236"/>
                    <a:gd name="T20" fmla="*/ 64 w 208"/>
                    <a:gd name="T21" fmla="*/ 132 h 236"/>
                    <a:gd name="T22" fmla="*/ 34 w 208"/>
                    <a:gd name="T23" fmla="*/ 80 h 236"/>
                    <a:gd name="T24" fmla="*/ 14 w 208"/>
                    <a:gd name="T25" fmla="*/ 36 h 236"/>
                    <a:gd name="T26" fmla="*/ 4 w 208"/>
                    <a:gd name="T27" fmla="*/ 16 h 236"/>
                    <a:gd name="T28" fmla="*/ 0 w 208"/>
                    <a:gd name="T29" fmla="*/ 0 h 2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08"/>
                    <a:gd name="T46" fmla="*/ 0 h 236"/>
                    <a:gd name="T47" fmla="*/ 208 w 208"/>
                    <a:gd name="T48" fmla="*/ 236 h 2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08" h="236">
                      <a:moveTo>
                        <a:pt x="0" y="0"/>
                      </a:moveTo>
                      <a:lnTo>
                        <a:pt x="68" y="120"/>
                      </a:lnTo>
                      <a:lnTo>
                        <a:pt x="108" y="90"/>
                      </a:lnTo>
                      <a:lnTo>
                        <a:pt x="146" y="64"/>
                      </a:lnTo>
                      <a:lnTo>
                        <a:pt x="166" y="52"/>
                      </a:lnTo>
                      <a:lnTo>
                        <a:pt x="184" y="44"/>
                      </a:lnTo>
                      <a:lnTo>
                        <a:pt x="208" y="236"/>
                      </a:lnTo>
                      <a:lnTo>
                        <a:pt x="166" y="84"/>
                      </a:lnTo>
                      <a:lnTo>
                        <a:pt x="64" y="132"/>
                      </a:lnTo>
                      <a:lnTo>
                        <a:pt x="34" y="80"/>
                      </a:lnTo>
                      <a:lnTo>
                        <a:pt x="14" y="36"/>
                      </a:lnTo>
                      <a:lnTo>
                        <a:pt x="4" y="16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53" name="Freeform 514"/>
                <p:cNvSpPr>
                  <a:spLocks/>
                </p:cNvSpPr>
                <p:nvPr/>
              </p:nvSpPr>
              <p:spPr bwMode="auto">
                <a:xfrm>
                  <a:off x="5246" y="594"/>
                  <a:ext cx="38" cy="47"/>
                </a:xfrm>
                <a:custGeom>
                  <a:avLst/>
                  <a:gdLst>
                    <a:gd name="T0" fmla="*/ 26 w 100"/>
                    <a:gd name="T1" fmla="*/ 0 h 132"/>
                    <a:gd name="T2" fmla="*/ 92 w 100"/>
                    <a:gd name="T3" fmla="*/ 78 h 132"/>
                    <a:gd name="T4" fmla="*/ 92 w 100"/>
                    <a:gd name="T5" fmla="*/ 0 h 132"/>
                    <a:gd name="T6" fmla="*/ 92 w 100"/>
                    <a:gd name="T7" fmla="*/ 0 h 132"/>
                    <a:gd name="T8" fmla="*/ 94 w 100"/>
                    <a:gd name="T9" fmla="*/ 8 h 132"/>
                    <a:gd name="T10" fmla="*/ 98 w 100"/>
                    <a:gd name="T11" fmla="*/ 32 h 132"/>
                    <a:gd name="T12" fmla="*/ 100 w 100"/>
                    <a:gd name="T13" fmla="*/ 48 h 132"/>
                    <a:gd name="T14" fmla="*/ 100 w 100"/>
                    <a:gd name="T15" fmla="*/ 66 h 132"/>
                    <a:gd name="T16" fmla="*/ 100 w 100"/>
                    <a:gd name="T17" fmla="*/ 82 h 132"/>
                    <a:gd name="T18" fmla="*/ 98 w 100"/>
                    <a:gd name="T19" fmla="*/ 100 h 132"/>
                    <a:gd name="T20" fmla="*/ 26 w 100"/>
                    <a:gd name="T21" fmla="*/ 28 h 132"/>
                    <a:gd name="T22" fmla="*/ 0 w 100"/>
                    <a:gd name="T23" fmla="*/ 132 h 132"/>
                    <a:gd name="T24" fmla="*/ 0 w 100"/>
                    <a:gd name="T25" fmla="*/ 132 h 132"/>
                    <a:gd name="T26" fmla="*/ 2 w 100"/>
                    <a:gd name="T27" fmla="*/ 110 h 132"/>
                    <a:gd name="T28" fmla="*/ 10 w 100"/>
                    <a:gd name="T29" fmla="*/ 64 h 132"/>
                    <a:gd name="T30" fmla="*/ 18 w 100"/>
                    <a:gd name="T31" fmla="*/ 18 h 132"/>
                    <a:gd name="T32" fmla="*/ 22 w 100"/>
                    <a:gd name="T33" fmla="*/ 4 h 132"/>
                    <a:gd name="T34" fmla="*/ 24 w 100"/>
                    <a:gd name="T35" fmla="*/ 0 h 132"/>
                    <a:gd name="T36" fmla="*/ 26 w 100"/>
                    <a:gd name="T37" fmla="*/ 0 h 13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0"/>
                    <a:gd name="T58" fmla="*/ 0 h 132"/>
                    <a:gd name="T59" fmla="*/ 100 w 100"/>
                    <a:gd name="T60" fmla="*/ 132 h 13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0" h="132">
                      <a:moveTo>
                        <a:pt x="26" y="0"/>
                      </a:moveTo>
                      <a:lnTo>
                        <a:pt x="92" y="78"/>
                      </a:lnTo>
                      <a:lnTo>
                        <a:pt x="92" y="0"/>
                      </a:lnTo>
                      <a:lnTo>
                        <a:pt x="94" y="8"/>
                      </a:lnTo>
                      <a:lnTo>
                        <a:pt x="98" y="32"/>
                      </a:lnTo>
                      <a:lnTo>
                        <a:pt x="100" y="48"/>
                      </a:lnTo>
                      <a:lnTo>
                        <a:pt x="100" y="66"/>
                      </a:lnTo>
                      <a:lnTo>
                        <a:pt x="100" y="82"/>
                      </a:lnTo>
                      <a:lnTo>
                        <a:pt x="98" y="100"/>
                      </a:lnTo>
                      <a:lnTo>
                        <a:pt x="26" y="28"/>
                      </a:lnTo>
                      <a:lnTo>
                        <a:pt x="0" y="132"/>
                      </a:lnTo>
                      <a:lnTo>
                        <a:pt x="2" y="110"/>
                      </a:lnTo>
                      <a:lnTo>
                        <a:pt x="10" y="64"/>
                      </a:lnTo>
                      <a:lnTo>
                        <a:pt x="18" y="18"/>
                      </a:lnTo>
                      <a:lnTo>
                        <a:pt x="22" y="4"/>
                      </a:lnTo>
                      <a:lnTo>
                        <a:pt x="24" y="0"/>
                      </a:lnTo>
                      <a:lnTo>
                        <a:pt x="26" y="0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54" name="Freeform 515"/>
                <p:cNvSpPr>
                  <a:spLocks/>
                </p:cNvSpPr>
                <p:nvPr/>
              </p:nvSpPr>
              <p:spPr bwMode="auto">
                <a:xfrm>
                  <a:off x="5246" y="594"/>
                  <a:ext cx="38" cy="47"/>
                </a:xfrm>
                <a:custGeom>
                  <a:avLst/>
                  <a:gdLst>
                    <a:gd name="T0" fmla="*/ 26 w 100"/>
                    <a:gd name="T1" fmla="*/ 0 h 132"/>
                    <a:gd name="T2" fmla="*/ 92 w 100"/>
                    <a:gd name="T3" fmla="*/ 78 h 132"/>
                    <a:gd name="T4" fmla="*/ 92 w 100"/>
                    <a:gd name="T5" fmla="*/ 0 h 132"/>
                    <a:gd name="T6" fmla="*/ 92 w 100"/>
                    <a:gd name="T7" fmla="*/ 0 h 132"/>
                    <a:gd name="T8" fmla="*/ 94 w 100"/>
                    <a:gd name="T9" fmla="*/ 8 h 132"/>
                    <a:gd name="T10" fmla="*/ 98 w 100"/>
                    <a:gd name="T11" fmla="*/ 32 h 132"/>
                    <a:gd name="T12" fmla="*/ 100 w 100"/>
                    <a:gd name="T13" fmla="*/ 48 h 132"/>
                    <a:gd name="T14" fmla="*/ 100 w 100"/>
                    <a:gd name="T15" fmla="*/ 66 h 132"/>
                    <a:gd name="T16" fmla="*/ 100 w 100"/>
                    <a:gd name="T17" fmla="*/ 82 h 132"/>
                    <a:gd name="T18" fmla="*/ 98 w 100"/>
                    <a:gd name="T19" fmla="*/ 100 h 132"/>
                    <a:gd name="T20" fmla="*/ 26 w 100"/>
                    <a:gd name="T21" fmla="*/ 28 h 132"/>
                    <a:gd name="T22" fmla="*/ 0 w 100"/>
                    <a:gd name="T23" fmla="*/ 132 h 132"/>
                    <a:gd name="T24" fmla="*/ 0 w 100"/>
                    <a:gd name="T25" fmla="*/ 132 h 132"/>
                    <a:gd name="T26" fmla="*/ 2 w 100"/>
                    <a:gd name="T27" fmla="*/ 110 h 132"/>
                    <a:gd name="T28" fmla="*/ 10 w 100"/>
                    <a:gd name="T29" fmla="*/ 64 h 132"/>
                    <a:gd name="T30" fmla="*/ 18 w 100"/>
                    <a:gd name="T31" fmla="*/ 18 h 132"/>
                    <a:gd name="T32" fmla="*/ 22 w 100"/>
                    <a:gd name="T33" fmla="*/ 4 h 132"/>
                    <a:gd name="T34" fmla="*/ 24 w 100"/>
                    <a:gd name="T35" fmla="*/ 0 h 132"/>
                    <a:gd name="T36" fmla="*/ 26 w 100"/>
                    <a:gd name="T37" fmla="*/ 0 h 13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0"/>
                    <a:gd name="T58" fmla="*/ 0 h 132"/>
                    <a:gd name="T59" fmla="*/ 100 w 100"/>
                    <a:gd name="T60" fmla="*/ 132 h 13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0" h="132">
                      <a:moveTo>
                        <a:pt x="26" y="0"/>
                      </a:moveTo>
                      <a:lnTo>
                        <a:pt x="92" y="78"/>
                      </a:lnTo>
                      <a:lnTo>
                        <a:pt x="92" y="0"/>
                      </a:lnTo>
                      <a:lnTo>
                        <a:pt x="94" y="8"/>
                      </a:lnTo>
                      <a:lnTo>
                        <a:pt x="98" y="32"/>
                      </a:lnTo>
                      <a:lnTo>
                        <a:pt x="100" y="48"/>
                      </a:lnTo>
                      <a:lnTo>
                        <a:pt x="100" y="66"/>
                      </a:lnTo>
                      <a:lnTo>
                        <a:pt x="100" y="82"/>
                      </a:lnTo>
                      <a:lnTo>
                        <a:pt x="98" y="100"/>
                      </a:lnTo>
                      <a:lnTo>
                        <a:pt x="26" y="28"/>
                      </a:lnTo>
                      <a:lnTo>
                        <a:pt x="0" y="132"/>
                      </a:lnTo>
                      <a:lnTo>
                        <a:pt x="2" y="110"/>
                      </a:lnTo>
                      <a:lnTo>
                        <a:pt x="10" y="64"/>
                      </a:lnTo>
                      <a:lnTo>
                        <a:pt x="18" y="18"/>
                      </a:lnTo>
                      <a:lnTo>
                        <a:pt x="22" y="4"/>
                      </a:lnTo>
                      <a:lnTo>
                        <a:pt x="24" y="0"/>
                      </a:lnTo>
                      <a:lnTo>
                        <a:pt x="2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55" name="Freeform 516"/>
                <p:cNvSpPr>
                  <a:spLocks/>
                </p:cNvSpPr>
                <p:nvPr/>
              </p:nvSpPr>
              <p:spPr bwMode="auto">
                <a:xfrm>
                  <a:off x="5224" y="706"/>
                  <a:ext cx="119" cy="85"/>
                </a:xfrm>
                <a:custGeom>
                  <a:avLst/>
                  <a:gdLst>
                    <a:gd name="T0" fmla="*/ 0 w 312"/>
                    <a:gd name="T1" fmla="*/ 172 h 242"/>
                    <a:gd name="T2" fmla="*/ 54 w 312"/>
                    <a:gd name="T3" fmla="*/ 148 h 242"/>
                    <a:gd name="T4" fmla="*/ 70 w 312"/>
                    <a:gd name="T5" fmla="*/ 134 h 242"/>
                    <a:gd name="T6" fmla="*/ 132 w 312"/>
                    <a:gd name="T7" fmla="*/ 44 h 242"/>
                    <a:gd name="T8" fmla="*/ 270 w 312"/>
                    <a:gd name="T9" fmla="*/ 0 h 242"/>
                    <a:gd name="T10" fmla="*/ 272 w 312"/>
                    <a:gd name="T11" fmla="*/ 2 h 242"/>
                    <a:gd name="T12" fmla="*/ 274 w 312"/>
                    <a:gd name="T13" fmla="*/ 12 h 242"/>
                    <a:gd name="T14" fmla="*/ 266 w 312"/>
                    <a:gd name="T15" fmla="*/ 18 h 242"/>
                    <a:gd name="T16" fmla="*/ 214 w 312"/>
                    <a:gd name="T17" fmla="*/ 24 h 242"/>
                    <a:gd name="T18" fmla="*/ 156 w 312"/>
                    <a:gd name="T19" fmla="*/ 60 h 242"/>
                    <a:gd name="T20" fmla="*/ 232 w 312"/>
                    <a:gd name="T21" fmla="*/ 42 h 242"/>
                    <a:gd name="T22" fmla="*/ 272 w 312"/>
                    <a:gd name="T23" fmla="*/ 42 h 242"/>
                    <a:gd name="T24" fmla="*/ 306 w 312"/>
                    <a:gd name="T25" fmla="*/ 42 h 242"/>
                    <a:gd name="T26" fmla="*/ 312 w 312"/>
                    <a:gd name="T27" fmla="*/ 52 h 242"/>
                    <a:gd name="T28" fmla="*/ 310 w 312"/>
                    <a:gd name="T29" fmla="*/ 60 h 242"/>
                    <a:gd name="T30" fmla="*/ 298 w 312"/>
                    <a:gd name="T31" fmla="*/ 66 h 242"/>
                    <a:gd name="T32" fmla="*/ 300 w 312"/>
                    <a:gd name="T33" fmla="*/ 68 h 242"/>
                    <a:gd name="T34" fmla="*/ 304 w 312"/>
                    <a:gd name="T35" fmla="*/ 76 h 242"/>
                    <a:gd name="T36" fmla="*/ 298 w 312"/>
                    <a:gd name="T37" fmla="*/ 82 h 242"/>
                    <a:gd name="T38" fmla="*/ 246 w 312"/>
                    <a:gd name="T39" fmla="*/ 98 h 242"/>
                    <a:gd name="T40" fmla="*/ 252 w 312"/>
                    <a:gd name="T41" fmla="*/ 108 h 242"/>
                    <a:gd name="T42" fmla="*/ 282 w 312"/>
                    <a:gd name="T43" fmla="*/ 100 h 242"/>
                    <a:gd name="T44" fmla="*/ 284 w 312"/>
                    <a:gd name="T45" fmla="*/ 108 h 242"/>
                    <a:gd name="T46" fmla="*/ 280 w 312"/>
                    <a:gd name="T47" fmla="*/ 114 h 242"/>
                    <a:gd name="T48" fmla="*/ 270 w 312"/>
                    <a:gd name="T49" fmla="*/ 120 h 242"/>
                    <a:gd name="T50" fmla="*/ 232 w 312"/>
                    <a:gd name="T51" fmla="*/ 134 h 242"/>
                    <a:gd name="T52" fmla="*/ 194 w 312"/>
                    <a:gd name="T53" fmla="*/ 148 h 242"/>
                    <a:gd name="T54" fmla="*/ 124 w 312"/>
                    <a:gd name="T55" fmla="*/ 202 h 242"/>
                    <a:gd name="T56" fmla="*/ 110 w 312"/>
                    <a:gd name="T57" fmla="*/ 208 h 242"/>
                    <a:gd name="T58" fmla="*/ 90 w 312"/>
                    <a:gd name="T59" fmla="*/ 210 h 242"/>
                    <a:gd name="T60" fmla="*/ 22 w 312"/>
                    <a:gd name="T61" fmla="*/ 242 h 242"/>
                    <a:gd name="T62" fmla="*/ 10 w 312"/>
                    <a:gd name="T63" fmla="*/ 224 h 242"/>
                    <a:gd name="T64" fmla="*/ 2 w 312"/>
                    <a:gd name="T65" fmla="*/ 202 h 242"/>
                    <a:gd name="T66" fmla="*/ 0 w 312"/>
                    <a:gd name="T67" fmla="*/ 172 h 24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12"/>
                    <a:gd name="T103" fmla="*/ 0 h 242"/>
                    <a:gd name="T104" fmla="*/ 312 w 312"/>
                    <a:gd name="T105" fmla="*/ 242 h 24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12" h="242">
                      <a:moveTo>
                        <a:pt x="0" y="172"/>
                      </a:moveTo>
                      <a:lnTo>
                        <a:pt x="0" y="172"/>
                      </a:lnTo>
                      <a:lnTo>
                        <a:pt x="30" y="160"/>
                      </a:lnTo>
                      <a:lnTo>
                        <a:pt x="54" y="148"/>
                      </a:lnTo>
                      <a:lnTo>
                        <a:pt x="64" y="142"/>
                      </a:lnTo>
                      <a:lnTo>
                        <a:pt x="70" y="134"/>
                      </a:lnTo>
                      <a:lnTo>
                        <a:pt x="132" y="44"/>
                      </a:lnTo>
                      <a:lnTo>
                        <a:pt x="200" y="2"/>
                      </a:lnTo>
                      <a:lnTo>
                        <a:pt x="270" y="0"/>
                      </a:lnTo>
                      <a:lnTo>
                        <a:pt x="272" y="2"/>
                      </a:lnTo>
                      <a:lnTo>
                        <a:pt x="274" y="8"/>
                      </a:lnTo>
                      <a:lnTo>
                        <a:pt x="274" y="12"/>
                      </a:lnTo>
                      <a:lnTo>
                        <a:pt x="270" y="14"/>
                      </a:lnTo>
                      <a:lnTo>
                        <a:pt x="266" y="18"/>
                      </a:lnTo>
                      <a:lnTo>
                        <a:pt x="258" y="20"/>
                      </a:lnTo>
                      <a:lnTo>
                        <a:pt x="214" y="24"/>
                      </a:lnTo>
                      <a:lnTo>
                        <a:pt x="156" y="60"/>
                      </a:lnTo>
                      <a:lnTo>
                        <a:pt x="232" y="42"/>
                      </a:lnTo>
                      <a:lnTo>
                        <a:pt x="246" y="42"/>
                      </a:lnTo>
                      <a:lnTo>
                        <a:pt x="272" y="42"/>
                      </a:lnTo>
                      <a:lnTo>
                        <a:pt x="306" y="42"/>
                      </a:lnTo>
                      <a:lnTo>
                        <a:pt x="308" y="46"/>
                      </a:lnTo>
                      <a:lnTo>
                        <a:pt x="312" y="52"/>
                      </a:lnTo>
                      <a:lnTo>
                        <a:pt x="312" y="56"/>
                      </a:lnTo>
                      <a:lnTo>
                        <a:pt x="310" y="60"/>
                      </a:lnTo>
                      <a:lnTo>
                        <a:pt x="306" y="62"/>
                      </a:lnTo>
                      <a:lnTo>
                        <a:pt x="298" y="66"/>
                      </a:lnTo>
                      <a:lnTo>
                        <a:pt x="300" y="68"/>
                      </a:lnTo>
                      <a:lnTo>
                        <a:pt x="302" y="72"/>
                      </a:lnTo>
                      <a:lnTo>
                        <a:pt x="304" y="76"/>
                      </a:lnTo>
                      <a:lnTo>
                        <a:pt x="302" y="78"/>
                      </a:lnTo>
                      <a:lnTo>
                        <a:pt x="298" y="82"/>
                      </a:lnTo>
                      <a:lnTo>
                        <a:pt x="292" y="84"/>
                      </a:lnTo>
                      <a:lnTo>
                        <a:pt x="246" y="98"/>
                      </a:lnTo>
                      <a:lnTo>
                        <a:pt x="200" y="124"/>
                      </a:lnTo>
                      <a:lnTo>
                        <a:pt x="252" y="108"/>
                      </a:lnTo>
                      <a:lnTo>
                        <a:pt x="282" y="100"/>
                      </a:lnTo>
                      <a:lnTo>
                        <a:pt x="284" y="102"/>
                      </a:lnTo>
                      <a:lnTo>
                        <a:pt x="284" y="108"/>
                      </a:lnTo>
                      <a:lnTo>
                        <a:pt x="282" y="110"/>
                      </a:lnTo>
                      <a:lnTo>
                        <a:pt x="280" y="114"/>
                      </a:lnTo>
                      <a:lnTo>
                        <a:pt x="276" y="118"/>
                      </a:lnTo>
                      <a:lnTo>
                        <a:pt x="270" y="120"/>
                      </a:lnTo>
                      <a:lnTo>
                        <a:pt x="232" y="134"/>
                      </a:lnTo>
                      <a:lnTo>
                        <a:pt x="194" y="148"/>
                      </a:lnTo>
                      <a:lnTo>
                        <a:pt x="166" y="172"/>
                      </a:lnTo>
                      <a:lnTo>
                        <a:pt x="124" y="202"/>
                      </a:lnTo>
                      <a:lnTo>
                        <a:pt x="110" y="208"/>
                      </a:lnTo>
                      <a:lnTo>
                        <a:pt x="100" y="210"/>
                      </a:lnTo>
                      <a:lnTo>
                        <a:pt x="90" y="210"/>
                      </a:lnTo>
                      <a:lnTo>
                        <a:pt x="22" y="242"/>
                      </a:lnTo>
                      <a:lnTo>
                        <a:pt x="18" y="238"/>
                      </a:lnTo>
                      <a:lnTo>
                        <a:pt x="10" y="224"/>
                      </a:lnTo>
                      <a:lnTo>
                        <a:pt x="6" y="214"/>
                      </a:lnTo>
                      <a:lnTo>
                        <a:pt x="2" y="202"/>
                      </a:lnTo>
                      <a:lnTo>
                        <a:pt x="0" y="188"/>
                      </a:lnTo>
                      <a:lnTo>
                        <a:pt x="0" y="172"/>
                      </a:lnTo>
                      <a:close/>
                    </a:path>
                  </a:pathLst>
                </a:custGeom>
                <a:solidFill>
                  <a:srgbClr val="F0AC7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56" name="Freeform 517"/>
                <p:cNvSpPr>
                  <a:spLocks/>
                </p:cNvSpPr>
                <p:nvPr/>
              </p:nvSpPr>
              <p:spPr bwMode="auto">
                <a:xfrm>
                  <a:off x="5224" y="706"/>
                  <a:ext cx="119" cy="85"/>
                </a:xfrm>
                <a:custGeom>
                  <a:avLst/>
                  <a:gdLst>
                    <a:gd name="T0" fmla="*/ 0 w 312"/>
                    <a:gd name="T1" fmla="*/ 172 h 242"/>
                    <a:gd name="T2" fmla="*/ 54 w 312"/>
                    <a:gd name="T3" fmla="*/ 148 h 242"/>
                    <a:gd name="T4" fmla="*/ 70 w 312"/>
                    <a:gd name="T5" fmla="*/ 134 h 242"/>
                    <a:gd name="T6" fmla="*/ 132 w 312"/>
                    <a:gd name="T7" fmla="*/ 44 h 242"/>
                    <a:gd name="T8" fmla="*/ 270 w 312"/>
                    <a:gd name="T9" fmla="*/ 0 h 242"/>
                    <a:gd name="T10" fmla="*/ 272 w 312"/>
                    <a:gd name="T11" fmla="*/ 2 h 242"/>
                    <a:gd name="T12" fmla="*/ 274 w 312"/>
                    <a:gd name="T13" fmla="*/ 12 h 242"/>
                    <a:gd name="T14" fmla="*/ 266 w 312"/>
                    <a:gd name="T15" fmla="*/ 18 h 242"/>
                    <a:gd name="T16" fmla="*/ 214 w 312"/>
                    <a:gd name="T17" fmla="*/ 24 h 242"/>
                    <a:gd name="T18" fmla="*/ 156 w 312"/>
                    <a:gd name="T19" fmla="*/ 60 h 242"/>
                    <a:gd name="T20" fmla="*/ 232 w 312"/>
                    <a:gd name="T21" fmla="*/ 42 h 242"/>
                    <a:gd name="T22" fmla="*/ 272 w 312"/>
                    <a:gd name="T23" fmla="*/ 42 h 242"/>
                    <a:gd name="T24" fmla="*/ 306 w 312"/>
                    <a:gd name="T25" fmla="*/ 42 h 242"/>
                    <a:gd name="T26" fmla="*/ 312 w 312"/>
                    <a:gd name="T27" fmla="*/ 52 h 242"/>
                    <a:gd name="T28" fmla="*/ 310 w 312"/>
                    <a:gd name="T29" fmla="*/ 60 h 242"/>
                    <a:gd name="T30" fmla="*/ 298 w 312"/>
                    <a:gd name="T31" fmla="*/ 66 h 242"/>
                    <a:gd name="T32" fmla="*/ 300 w 312"/>
                    <a:gd name="T33" fmla="*/ 68 h 242"/>
                    <a:gd name="T34" fmla="*/ 304 w 312"/>
                    <a:gd name="T35" fmla="*/ 76 h 242"/>
                    <a:gd name="T36" fmla="*/ 298 w 312"/>
                    <a:gd name="T37" fmla="*/ 82 h 242"/>
                    <a:gd name="T38" fmla="*/ 246 w 312"/>
                    <a:gd name="T39" fmla="*/ 98 h 242"/>
                    <a:gd name="T40" fmla="*/ 252 w 312"/>
                    <a:gd name="T41" fmla="*/ 108 h 242"/>
                    <a:gd name="T42" fmla="*/ 282 w 312"/>
                    <a:gd name="T43" fmla="*/ 100 h 242"/>
                    <a:gd name="T44" fmla="*/ 284 w 312"/>
                    <a:gd name="T45" fmla="*/ 108 h 242"/>
                    <a:gd name="T46" fmla="*/ 280 w 312"/>
                    <a:gd name="T47" fmla="*/ 114 h 242"/>
                    <a:gd name="T48" fmla="*/ 270 w 312"/>
                    <a:gd name="T49" fmla="*/ 120 h 242"/>
                    <a:gd name="T50" fmla="*/ 232 w 312"/>
                    <a:gd name="T51" fmla="*/ 134 h 242"/>
                    <a:gd name="T52" fmla="*/ 194 w 312"/>
                    <a:gd name="T53" fmla="*/ 148 h 242"/>
                    <a:gd name="T54" fmla="*/ 124 w 312"/>
                    <a:gd name="T55" fmla="*/ 202 h 242"/>
                    <a:gd name="T56" fmla="*/ 110 w 312"/>
                    <a:gd name="T57" fmla="*/ 208 h 242"/>
                    <a:gd name="T58" fmla="*/ 90 w 312"/>
                    <a:gd name="T59" fmla="*/ 210 h 242"/>
                    <a:gd name="T60" fmla="*/ 22 w 312"/>
                    <a:gd name="T61" fmla="*/ 242 h 242"/>
                    <a:gd name="T62" fmla="*/ 10 w 312"/>
                    <a:gd name="T63" fmla="*/ 224 h 242"/>
                    <a:gd name="T64" fmla="*/ 2 w 312"/>
                    <a:gd name="T65" fmla="*/ 202 h 242"/>
                    <a:gd name="T66" fmla="*/ 0 w 312"/>
                    <a:gd name="T67" fmla="*/ 172 h 24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12"/>
                    <a:gd name="T103" fmla="*/ 0 h 242"/>
                    <a:gd name="T104" fmla="*/ 312 w 312"/>
                    <a:gd name="T105" fmla="*/ 242 h 24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12" h="242">
                      <a:moveTo>
                        <a:pt x="0" y="172"/>
                      </a:moveTo>
                      <a:lnTo>
                        <a:pt x="0" y="172"/>
                      </a:lnTo>
                      <a:lnTo>
                        <a:pt x="30" y="160"/>
                      </a:lnTo>
                      <a:lnTo>
                        <a:pt x="54" y="148"/>
                      </a:lnTo>
                      <a:lnTo>
                        <a:pt x="64" y="142"/>
                      </a:lnTo>
                      <a:lnTo>
                        <a:pt x="70" y="134"/>
                      </a:lnTo>
                      <a:lnTo>
                        <a:pt x="132" y="44"/>
                      </a:lnTo>
                      <a:lnTo>
                        <a:pt x="200" y="2"/>
                      </a:lnTo>
                      <a:lnTo>
                        <a:pt x="270" y="0"/>
                      </a:lnTo>
                      <a:lnTo>
                        <a:pt x="272" y="2"/>
                      </a:lnTo>
                      <a:lnTo>
                        <a:pt x="274" y="8"/>
                      </a:lnTo>
                      <a:lnTo>
                        <a:pt x="274" y="12"/>
                      </a:lnTo>
                      <a:lnTo>
                        <a:pt x="270" y="14"/>
                      </a:lnTo>
                      <a:lnTo>
                        <a:pt x="266" y="18"/>
                      </a:lnTo>
                      <a:lnTo>
                        <a:pt x="258" y="20"/>
                      </a:lnTo>
                      <a:lnTo>
                        <a:pt x="214" y="24"/>
                      </a:lnTo>
                      <a:lnTo>
                        <a:pt x="156" y="60"/>
                      </a:lnTo>
                      <a:lnTo>
                        <a:pt x="232" y="42"/>
                      </a:lnTo>
                      <a:lnTo>
                        <a:pt x="246" y="42"/>
                      </a:lnTo>
                      <a:lnTo>
                        <a:pt x="272" y="42"/>
                      </a:lnTo>
                      <a:lnTo>
                        <a:pt x="306" y="42"/>
                      </a:lnTo>
                      <a:lnTo>
                        <a:pt x="308" y="46"/>
                      </a:lnTo>
                      <a:lnTo>
                        <a:pt x="312" y="52"/>
                      </a:lnTo>
                      <a:lnTo>
                        <a:pt x="312" y="56"/>
                      </a:lnTo>
                      <a:lnTo>
                        <a:pt x="310" y="60"/>
                      </a:lnTo>
                      <a:lnTo>
                        <a:pt x="306" y="62"/>
                      </a:lnTo>
                      <a:lnTo>
                        <a:pt x="298" y="66"/>
                      </a:lnTo>
                      <a:lnTo>
                        <a:pt x="300" y="68"/>
                      </a:lnTo>
                      <a:lnTo>
                        <a:pt x="302" y="72"/>
                      </a:lnTo>
                      <a:lnTo>
                        <a:pt x="304" y="76"/>
                      </a:lnTo>
                      <a:lnTo>
                        <a:pt x="302" y="78"/>
                      </a:lnTo>
                      <a:lnTo>
                        <a:pt x="298" y="82"/>
                      </a:lnTo>
                      <a:lnTo>
                        <a:pt x="292" y="84"/>
                      </a:lnTo>
                      <a:lnTo>
                        <a:pt x="246" y="98"/>
                      </a:lnTo>
                      <a:lnTo>
                        <a:pt x="200" y="124"/>
                      </a:lnTo>
                      <a:lnTo>
                        <a:pt x="252" y="108"/>
                      </a:lnTo>
                      <a:lnTo>
                        <a:pt x="282" y="100"/>
                      </a:lnTo>
                      <a:lnTo>
                        <a:pt x="284" y="102"/>
                      </a:lnTo>
                      <a:lnTo>
                        <a:pt x="284" y="108"/>
                      </a:lnTo>
                      <a:lnTo>
                        <a:pt x="282" y="110"/>
                      </a:lnTo>
                      <a:lnTo>
                        <a:pt x="280" y="114"/>
                      </a:lnTo>
                      <a:lnTo>
                        <a:pt x="276" y="118"/>
                      </a:lnTo>
                      <a:lnTo>
                        <a:pt x="270" y="120"/>
                      </a:lnTo>
                      <a:lnTo>
                        <a:pt x="232" y="134"/>
                      </a:lnTo>
                      <a:lnTo>
                        <a:pt x="194" y="148"/>
                      </a:lnTo>
                      <a:lnTo>
                        <a:pt x="166" y="172"/>
                      </a:lnTo>
                      <a:lnTo>
                        <a:pt x="124" y="202"/>
                      </a:lnTo>
                      <a:lnTo>
                        <a:pt x="110" y="208"/>
                      </a:lnTo>
                      <a:lnTo>
                        <a:pt x="100" y="210"/>
                      </a:lnTo>
                      <a:lnTo>
                        <a:pt x="90" y="210"/>
                      </a:lnTo>
                      <a:lnTo>
                        <a:pt x="22" y="242"/>
                      </a:lnTo>
                      <a:lnTo>
                        <a:pt x="18" y="238"/>
                      </a:lnTo>
                      <a:lnTo>
                        <a:pt x="10" y="224"/>
                      </a:lnTo>
                      <a:lnTo>
                        <a:pt x="6" y="214"/>
                      </a:lnTo>
                      <a:lnTo>
                        <a:pt x="2" y="202"/>
                      </a:lnTo>
                      <a:lnTo>
                        <a:pt x="0" y="188"/>
                      </a:lnTo>
                      <a:lnTo>
                        <a:pt x="0" y="17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57" name="Freeform 518"/>
                <p:cNvSpPr>
                  <a:spLocks/>
                </p:cNvSpPr>
                <p:nvPr/>
              </p:nvSpPr>
              <p:spPr bwMode="auto">
                <a:xfrm>
                  <a:off x="5064" y="615"/>
                  <a:ext cx="181" cy="238"/>
                </a:xfrm>
                <a:custGeom>
                  <a:avLst/>
                  <a:gdLst>
                    <a:gd name="T0" fmla="*/ 12 w 474"/>
                    <a:gd name="T1" fmla="*/ 0 h 678"/>
                    <a:gd name="T2" fmla="*/ 90 w 474"/>
                    <a:gd name="T3" fmla="*/ 52 h 678"/>
                    <a:gd name="T4" fmla="*/ 156 w 474"/>
                    <a:gd name="T5" fmla="*/ 104 h 678"/>
                    <a:gd name="T6" fmla="*/ 196 w 474"/>
                    <a:gd name="T7" fmla="*/ 142 h 678"/>
                    <a:gd name="T8" fmla="*/ 226 w 474"/>
                    <a:gd name="T9" fmla="*/ 180 h 678"/>
                    <a:gd name="T10" fmla="*/ 240 w 474"/>
                    <a:gd name="T11" fmla="*/ 218 h 678"/>
                    <a:gd name="T12" fmla="*/ 240 w 474"/>
                    <a:gd name="T13" fmla="*/ 234 h 678"/>
                    <a:gd name="T14" fmla="*/ 232 w 474"/>
                    <a:gd name="T15" fmla="*/ 268 h 678"/>
                    <a:gd name="T16" fmla="*/ 198 w 474"/>
                    <a:gd name="T17" fmla="*/ 372 h 678"/>
                    <a:gd name="T18" fmla="*/ 178 w 474"/>
                    <a:gd name="T19" fmla="*/ 436 h 678"/>
                    <a:gd name="T20" fmla="*/ 172 w 474"/>
                    <a:gd name="T21" fmla="*/ 480 h 678"/>
                    <a:gd name="T22" fmla="*/ 180 w 474"/>
                    <a:gd name="T23" fmla="*/ 476 h 678"/>
                    <a:gd name="T24" fmla="*/ 220 w 474"/>
                    <a:gd name="T25" fmla="*/ 458 h 678"/>
                    <a:gd name="T26" fmla="*/ 260 w 474"/>
                    <a:gd name="T27" fmla="*/ 448 h 678"/>
                    <a:gd name="T28" fmla="*/ 284 w 474"/>
                    <a:gd name="T29" fmla="*/ 446 h 678"/>
                    <a:gd name="T30" fmla="*/ 334 w 474"/>
                    <a:gd name="T31" fmla="*/ 440 h 678"/>
                    <a:gd name="T32" fmla="*/ 384 w 474"/>
                    <a:gd name="T33" fmla="*/ 426 h 678"/>
                    <a:gd name="T34" fmla="*/ 436 w 474"/>
                    <a:gd name="T35" fmla="*/ 406 h 678"/>
                    <a:gd name="T36" fmla="*/ 434 w 474"/>
                    <a:gd name="T37" fmla="*/ 414 h 678"/>
                    <a:gd name="T38" fmla="*/ 434 w 474"/>
                    <a:gd name="T39" fmla="*/ 436 h 678"/>
                    <a:gd name="T40" fmla="*/ 444 w 474"/>
                    <a:gd name="T41" fmla="*/ 464 h 678"/>
                    <a:gd name="T42" fmla="*/ 464 w 474"/>
                    <a:gd name="T43" fmla="*/ 486 h 678"/>
                    <a:gd name="T44" fmla="*/ 474 w 474"/>
                    <a:gd name="T45" fmla="*/ 494 h 678"/>
                    <a:gd name="T46" fmla="*/ 406 w 474"/>
                    <a:gd name="T47" fmla="*/ 542 h 678"/>
                    <a:gd name="T48" fmla="*/ 302 w 474"/>
                    <a:gd name="T49" fmla="*/ 604 h 678"/>
                    <a:gd name="T50" fmla="*/ 238 w 474"/>
                    <a:gd name="T51" fmla="*/ 632 h 678"/>
                    <a:gd name="T52" fmla="*/ 170 w 474"/>
                    <a:gd name="T53" fmla="*/ 658 h 678"/>
                    <a:gd name="T54" fmla="*/ 98 w 474"/>
                    <a:gd name="T55" fmla="*/ 674 h 678"/>
                    <a:gd name="T56" fmla="*/ 92 w 474"/>
                    <a:gd name="T57" fmla="*/ 676 h 678"/>
                    <a:gd name="T58" fmla="*/ 76 w 474"/>
                    <a:gd name="T59" fmla="*/ 676 h 678"/>
                    <a:gd name="T60" fmla="*/ 66 w 474"/>
                    <a:gd name="T61" fmla="*/ 668 h 678"/>
                    <a:gd name="T62" fmla="*/ 56 w 474"/>
                    <a:gd name="T63" fmla="*/ 650 h 678"/>
                    <a:gd name="T64" fmla="*/ 32 w 474"/>
                    <a:gd name="T65" fmla="*/ 582 h 678"/>
                    <a:gd name="T66" fmla="*/ 20 w 474"/>
                    <a:gd name="T67" fmla="*/ 532 h 678"/>
                    <a:gd name="T68" fmla="*/ 6 w 474"/>
                    <a:gd name="T69" fmla="*/ 426 h 678"/>
                    <a:gd name="T70" fmla="*/ 0 w 474"/>
                    <a:gd name="T71" fmla="*/ 324 h 678"/>
                    <a:gd name="T72" fmla="*/ 2 w 474"/>
                    <a:gd name="T73" fmla="*/ 234 h 678"/>
                    <a:gd name="T74" fmla="*/ 6 w 474"/>
                    <a:gd name="T75" fmla="*/ 200 h 678"/>
                    <a:gd name="T76" fmla="*/ 10 w 474"/>
                    <a:gd name="T77" fmla="*/ 134 h 678"/>
                    <a:gd name="T78" fmla="*/ 12 w 474"/>
                    <a:gd name="T79" fmla="*/ 0 h 678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474"/>
                    <a:gd name="T121" fmla="*/ 0 h 678"/>
                    <a:gd name="T122" fmla="*/ 474 w 474"/>
                    <a:gd name="T123" fmla="*/ 678 h 678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474" h="678">
                      <a:moveTo>
                        <a:pt x="12" y="0"/>
                      </a:moveTo>
                      <a:lnTo>
                        <a:pt x="12" y="0"/>
                      </a:lnTo>
                      <a:lnTo>
                        <a:pt x="50" y="26"/>
                      </a:lnTo>
                      <a:lnTo>
                        <a:pt x="90" y="52"/>
                      </a:lnTo>
                      <a:lnTo>
                        <a:pt x="134" y="84"/>
                      </a:lnTo>
                      <a:lnTo>
                        <a:pt x="156" y="104"/>
                      </a:lnTo>
                      <a:lnTo>
                        <a:pt x="176" y="122"/>
                      </a:lnTo>
                      <a:lnTo>
                        <a:pt x="196" y="142"/>
                      </a:lnTo>
                      <a:lnTo>
                        <a:pt x="212" y="162"/>
                      </a:lnTo>
                      <a:lnTo>
                        <a:pt x="226" y="180"/>
                      </a:lnTo>
                      <a:lnTo>
                        <a:pt x="236" y="200"/>
                      </a:lnTo>
                      <a:lnTo>
                        <a:pt x="240" y="218"/>
                      </a:lnTo>
                      <a:lnTo>
                        <a:pt x="242" y="226"/>
                      </a:lnTo>
                      <a:lnTo>
                        <a:pt x="240" y="234"/>
                      </a:lnTo>
                      <a:lnTo>
                        <a:pt x="232" y="268"/>
                      </a:lnTo>
                      <a:lnTo>
                        <a:pt x="222" y="302"/>
                      </a:lnTo>
                      <a:lnTo>
                        <a:pt x="198" y="372"/>
                      </a:lnTo>
                      <a:lnTo>
                        <a:pt x="188" y="406"/>
                      </a:lnTo>
                      <a:lnTo>
                        <a:pt x="178" y="436"/>
                      </a:lnTo>
                      <a:lnTo>
                        <a:pt x="174" y="460"/>
                      </a:lnTo>
                      <a:lnTo>
                        <a:pt x="172" y="480"/>
                      </a:lnTo>
                      <a:lnTo>
                        <a:pt x="180" y="476"/>
                      </a:lnTo>
                      <a:lnTo>
                        <a:pt x="204" y="464"/>
                      </a:lnTo>
                      <a:lnTo>
                        <a:pt x="220" y="458"/>
                      </a:lnTo>
                      <a:lnTo>
                        <a:pt x="240" y="452"/>
                      </a:lnTo>
                      <a:lnTo>
                        <a:pt x="260" y="448"/>
                      </a:lnTo>
                      <a:lnTo>
                        <a:pt x="284" y="446"/>
                      </a:lnTo>
                      <a:lnTo>
                        <a:pt x="308" y="444"/>
                      </a:lnTo>
                      <a:lnTo>
                        <a:pt x="334" y="440"/>
                      </a:lnTo>
                      <a:lnTo>
                        <a:pt x="360" y="432"/>
                      </a:lnTo>
                      <a:lnTo>
                        <a:pt x="384" y="426"/>
                      </a:lnTo>
                      <a:lnTo>
                        <a:pt x="420" y="412"/>
                      </a:lnTo>
                      <a:lnTo>
                        <a:pt x="436" y="406"/>
                      </a:lnTo>
                      <a:lnTo>
                        <a:pt x="434" y="414"/>
                      </a:lnTo>
                      <a:lnTo>
                        <a:pt x="432" y="424"/>
                      </a:lnTo>
                      <a:lnTo>
                        <a:pt x="434" y="436"/>
                      </a:lnTo>
                      <a:lnTo>
                        <a:pt x="438" y="450"/>
                      </a:lnTo>
                      <a:lnTo>
                        <a:pt x="444" y="464"/>
                      </a:lnTo>
                      <a:lnTo>
                        <a:pt x="456" y="480"/>
                      </a:lnTo>
                      <a:lnTo>
                        <a:pt x="464" y="486"/>
                      </a:lnTo>
                      <a:lnTo>
                        <a:pt x="474" y="494"/>
                      </a:lnTo>
                      <a:lnTo>
                        <a:pt x="442" y="518"/>
                      </a:lnTo>
                      <a:lnTo>
                        <a:pt x="406" y="542"/>
                      </a:lnTo>
                      <a:lnTo>
                        <a:pt x="358" y="572"/>
                      </a:lnTo>
                      <a:lnTo>
                        <a:pt x="302" y="604"/>
                      </a:lnTo>
                      <a:lnTo>
                        <a:pt x="270" y="618"/>
                      </a:lnTo>
                      <a:lnTo>
                        <a:pt x="238" y="632"/>
                      </a:lnTo>
                      <a:lnTo>
                        <a:pt x="204" y="646"/>
                      </a:lnTo>
                      <a:lnTo>
                        <a:pt x="170" y="658"/>
                      </a:lnTo>
                      <a:lnTo>
                        <a:pt x="134" y="666"/>
                      </a:lnTo>
                      <a:lnTo>
                        <a:pt x="98" y="674"/>
                      </a:lnTo>
                      <a:lnTo>
                        <a:pt x="92" y="676"/>
                      </a:lnTo>
                      <a:lnTo>
                        <a:pt x="86" y="678"/>
                      </a:lnTo>
                      <a:lnTo>
                        <a:pt x="76" y="676"/>
                      </a:lnTo>
                      <a:lnTo>
                        <a:pt x="72" y="672"/>
                      </a:lnTo>
                      <a:lnTo>
                        <a:pt x="66" y="668"/>
                      </a:lnTo>
                      <a:lnTo>
                        <a:pt x="62" y="660"/>
                      </a:lnTo>
                      <a:lnTo>
                        <a:pt x="56" y="650"/>
                      </a:lnTo>
                      <a:lnTo>
                        <a:pt x="44" y="622"/>
                      </a:lnTo>
                      <a:lnTo>
                        <a:pt x="32" y="582"/>
                      </a:lnTo>
                      <a:lnTo>
                        <a:pt x="20" y="532"/>
                      </a:lnTo>
                      <a:lnTo>
                        <a:pt x="12" y="480"/>
                      </a:lnTo>
                      <a:lnTo>
                        <a:pt x="6" y="426"/>
                      </a:lnTo>
                      <a:lnTo>
                        <a:pt x="2" y="374"/>
                      </a:lnTo>
                      <a:lnTo>
                        <a:pt x="0" y="324"/>
                      </a:lnTo>
                      <a:lnTo>
                        <a:pt x="0" y="276"/>
                      </a:lnTo>
                      <a:lnTo>
                        <a:pt x="2" y="234"/>
                      </a:lnTo>
                      <a:lnTo>
                        <a:pt x="6" y="200"/>
                      </a:lnTo>
                      <a:lnTo>
                        <a:pt x="8" y="168"/>
                      </a:lnTo>
                      <a:lnTo>
                        <a:pt x="10" y="134"/>
                      </a:lnTo>
                      <a:lnTo>
                        <a:pt x="12" y="7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58" name="Freeform 519"/>
                <p:cNvSpPr>
                  <a:spLocks/>
                </p:cNvSpPr>
                <p:nvPr/>
              </p:nvSpPr>
              <p:spPr bwMode="auto">
                <a:xfrm>
                  <a:off x="5064" y="615"/>
                  <a:ext cx="181" cy="238"/>
                </a:xfrm>
                <a:custGeom>
                  <a:avLst/>
                  <a:gdLst>
                    <a:gd name="T0" fmla="*/ 12 w 474"/>
                    <a:gd name="T1" fmla="*/ 0 h 678"/>
                    <a:gd name="T2" fmla="*/ 90 w 474"/>
                    <a:gd name="T3" fmla="*/ 52 h 678"/>
                    <a:gd name="T4" fmla="*/ 156 w 474"/>
                    <a:gd name="T5" fmla="*/ 104 h 678"/>
                    <a:gd name="T6" fmla="*/ 196 w 474"/>
                    <a:gd name="T7" fmla="*/ 142 h 678"/>
                    <a:gd name="T8" fmla="*/ 226 w 474"/>
                    <a:gd name="T9" fmla="*/ 180 h 678"/>
                    <a:gd name="T10" fmla="*/ 240 w 474"/>
                    <a:gd name="T11" fmla="*/ 218 h 678"/>
                    <a:gd name="T12" fmla="*/ 240 w 474"/>
                    <a:gd name="T13" fmla="*/ 234 h 678"/>
                    <a:gd name="T14" fmla="*/ 232 w 474"/>
                    <a:gd name="T15" fmla="*/ 268 h 678"/>
                    <a:gd name="T16" fmla="*/ 198 w 474"/>
                    <a:gd name="T17" fmla="*/ 372 h 678"/>
                    <a:gd name="T18" fmla="*/ 178 w 474"/>
                    <a:gd name="T19" fmla="*/ 436 h 678"/>
                    <a:gd name="T20" fmla="*/ 172 w 474"/>
                    <a:gd name="T21" fmla="*/ 480 h 678"/>
                    <a:gd name="T22" fmla="*/ 180 w 474"/>
                    <a:gd name="T23" fmla="*/ 476 h 678"/>
                    <a:gd name="T24" fmla="*/ 220 w 474"/>
                    <a:gd name="T25" fmla="*/ 458 h 678"/>
                    <a:gd name="T26" fmla="*/ 260 w 474"/>
                    <a:gd name="T27" fmla="*/ 448 h 678"/>
                    <a:gd name="T28" fmla="*/ 284 w 474"/>
                    <a:gd name="T29" fmla="*/ 446 h 678"/>
                    <a:gd name="T30" fmla="*/ 334 w 474"/>
                    <a:gd name="T31" fmla="*/ 440 h 678"/>
                    <a:gd name="T32" fmla="*/ 384 w 474"/>
                    <a:gd name="T33" fmla="*/ 426 h 678"/>
                    <a:gd name="T34" fmla="*/ 436 w 474"/>
                    <a:gd name="T35" fmla="*/ 406 h 678"/>
                    <a:gd name="T36" fmla="*/ 434 w 474"/>
                    <a:gd name="T37" fmla="*/ 414 h 678"/>
                    <a:gd name="T38" fmla="*/ 434 w 474"/>
                    <a:gd name="T39" fmla="*/ 436 h 678"/>
                    <a:gd name="T40" fmla="*/ 444 w 474"/>
                    <a:gd name="T41" fmla="*/ 464 h 678"/>
                    <a:gd name="T42" fmla="*/ 464 w 474"/>
                    <a:gd name="T43" fmla="*/ 486 h 678"/>
                    <a:gd name="T44" fmla="*/ 474 w 474"/>
                    <a:gd name="T45" fmla="*/ 494 h 678"/>
                    <a:gd name="T46" fmla="*/ 406 w 474"/>
                    <a:gd name="T47" fmla="*/ 542 h 678"/>
                    <a:gd name="T48" fmla="*/ 302 w 474"/>
                    <a:gd name="T49" fmla="*/ 604 h 678"/>
                    <a:gd name="T50" fmla="*/ 238 w 474"/>
                    <a:gd name="T51" fmla="*/ 632 h 678"/>
                    <a:gd name="T52" fmla="*/ 170 w 474"/>
                    <a:gd name="T53" fmla="*/ 658 h 678"/>
                    <a:gd name="T54" fmla="*/ 98 w 474"/>
                    <a:gd name="T55" fmla="*/ 674 h 678"/>
                    <a:gd name="T56" fmla="*/ 92 w 474"/>
                    <a:gd name="T57" fmla="*/ 676 h 678"/>
                    <a:gd name="T58" fmla="*/ 76 w 474"/>
                    <a:gd name="T59" fmla="*/ 676 h 678"/>
                    <a:gd name="T60" fmla="*/ 66 w 474"/>
                    <a:gd name="T61" fmla="*/ 668 h 678"/>
                    <a:gd name="T62" fmla="*/ 56 w 474"/>
                    <a:gd name="T63" fmla="*/ 650 h 678"/>
                    <a:gd name="T64" fmla="*/ 32 w 474"/>
                    <a:gd name="T65" fmla="*/ 582 h 678"/>
                    <a:gd name="T66" fmla="*/ 20 w 474"/>
                    <a:gd name="T67" fmla="*/ 532 h 678"/>
                    <a:gd name="T68" fmla="*/ 6 w 474"/>
                    <a:gd name="T69" fmla="*/ 426 h 678"/>
                    <a:gd name="T70" fmla="*/ 0 w 474"/>
                    <a:gd name="T71" fmla="*/ 324 h 678"/>
                    <a:gd name="T72" fmla="*/ 2 w 474"/>
                    <a:gd name="T73" fmla="*/ 234 h 678"/>
                    <a:gd name="T74" fmla="*/ 6 w 474"/>
                    <a:gd name="T75" fmla="*/ 200 h 678"/>
                    <a:gd name="T76" fmla="*/ 10 w 474"/>
                    <a:gd name="T77" fmla="*/ 134 h 678"/>
                    <a:gd name="T78" fmla="*/ 12 w 474"/>
                    <a:gd name="T79" fmla="*/ 0 h 678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474"/>
                    <a:gd name="T121" fmla="*/ 0 h 678"/>
                    <a:gd name="T122" fmla="*/ 474 w 474"/>
                    <a:gd name="T123" fmla="*/ 678 h 678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474" h="678">
                      <a:moveTo>
                        <a:pt x="12" y="0"/>
                      </a:moveTo>
                      <a:lnTo>
                        <a:pt x="12" y="0"/>
                      </a:lnTo>
                      <a:lnTo>
                        <a:pt x="50" y="26"/>
                      </a:lnTo>
                      <a:lnTo>
                        <a:pt x="90" y="52"/>
                      </a:lnTo>
                      <a:lnTo>
                        <a:pt x="134" y="84"/>
                      </a:lnTo>
                      <a:lnTo>
                        <a:pt x="156" y="104"/>
                      </a:lnTo>
                      <a:lnTo>
                        <a:pt x="176" y="122"/>
                      </a:lnTo>
                      <a:lnTo>
                        <a:pt x="196" y="142"/>
                      </a:lnTo>
                      <a:lnTo>
                        <a:pt x="212" y="162"/>
                      </a:lnTo>
                      <a:lnTo>
                        <a:pt x="226" y="180"/>
                      </a:lnTo>
                      <a:lnTo>
                        <a:pt x="236" y="200"/>
                      </a:lnTo>
                      <a:lnTo>
                        <a:pt x="240" y="218"/>
                      </a:lnTo>
                      <a:lnTo>
                        <a:pt x="242" y="226"/>
                      </a:lnTo>
                      <a:lnTo>
                        <a:pt x="240" y="234"/>
                      </a:lnTo>
                      <a:lnTo>
                        <a:pt x="232" y="268"/>
                      </a:lnTo>
                      <a:lnTo>
                        <a:pt x="222" y="302"/>
                      </a:lnTo>
                      <a:lnTo>
                        <a:pt x="198" y="372"/>
                      </a:lnTo>
                      <a:lnTo>
                        <a:pt x="188" y="406"/>
                      </a:lnTo>
                      <a:lnTo>
                        <a:pt x="178" y="436"/>
                      </a:lnTo>
                      <a:lnTo>
                        <a:pt x="174" y="460"/>
                      </a:lnTo>
                      <a:lnTo>
                        <a:pt x="172" y="480"/>
                      </a:lnTo>
                      <a:lnTo>
                        <a:pt x="180" y="476"/>
                      </a:lnTo>
                      <a:lnTo>
                        <a:pt x="204" y="464"/>
                      </a:lnTo>
                      <a:lnTo>
                        <a:pt x="220" y="458"/>
                      </a:lnTo>
                      <a:lnTo>
                        <a:pt x="240" y="452"/>
                      </a:lnTo>
                      <a:lnTo>
                        <a:pt x="260" y="448"/>
                      </a:lnTo>
                      <a:lnTo>
                        <a:pt x="284" y="446"/>
                      </a:lnTo>
                      <a:lnTo>
                        <a:pt x="308" y="444"/>
                      </a:lnTo>
                      <a:lnTo>
                        <a:pt x="334" y="440"/>
                      </a:lnTo>
                      <a:lnTo>
                        <a:pt x="360" y="432"/>
                      </a:lnTo>
                      <a:lnTo>
                        <a:pt x="384" y="426"/>
                      </a:lnTo>
                      <a:lnTo>
                        <a:pt x="420" y="412"/>
                      </a:lnTo>
                      <a:lnTo>
                        <a:pt x="436" y="406"/>
                      </a:lnTo>
                      <a:lnTo>
                        <a:pt x="434" y="414"/>
                      </a:lnTo>
                      <a:lnTo>
                        <a:pt x="432" y="424"/>
                      </a:lnTo>
                      <a:lnTo>
                        <a:pt x="434" y="436"/>
                      </a:lnTo>
                      <a:lnTo>
                        <a:pt x="438" y="450"/>
                      </a:lnTo>
                      <a:lnTo>
                        <a:pt x="444" y="464"/>
                      </a:lnTo>
                      <a:lnTo>
                        <a:pt x="456" y="480"/>
                      </a:lnTo>
                      <a:lnTo>
                        <a:pt x="464" y="486"/>
                      </a:lnTo>
                      <a:lnTo>
                        <a:pt x="474" y="494"/>
                      </a:lnTo>
                      <a:lnTo>
                        <a:pt x="442" y="518"/>
                      </a:lnTo>
                      <a:lnTo>
                        <a:pt x="406" y="542"/>
                      </a:lnTo>
                      <a:lnTo>
                        <a:pt x="358" y="572"/>
                      </a:lnTo>
                      <a:lnTo>
                        <a:pt x="302" y="604"/>
                      </a:lnTo>
                      <a:lnTo>
                        <a:pt x="270" y="618"/>
                      </a:lnTo>
                      <a:lnTo>
                        <a:pt x="238" y="632"/>
                      </a:lnTo>
                      <a:lnTo>
                        <a:pt x="204" y="646"/>
                      </a:lnTo>
                      <a:lnTo>
                        <a:pt x="170" y="658"/>
                      </a:lnTo>
                      <a:lnTo>
                        <a:pt x="134" y="666"/>
                      </a:lnTo>
                      <a:lnTo>
                        <a:pt x="98" y="674"/>
                      </a:lnTo>
                      <a:lnTo>
                        <a:pt x="92" y="676"/>
                      </a:lnTo>
                      <a:lnTo>
                        <a:pt x="86" y="678"/>
                      </a:lnTo>
                      <a:lnTo>
                        <a:pt x="76" y="676"/>
                      </a:lnTo>
                      <a:lnTo>
                        <a:pt x="72" y="672"/>
                      </a:lnTo>
                      <a:lnTo>
                        <a:pt x="66" y="668"/>
                      </a:lnTo>
                      <a:lnTo>
                        <a:pt x="62" y="660"/>
                      </a:lnTo>
                      <a:lnTo>
                        <a:pt x="56" y="650"/>
                      </a:lnTo>
                      <a:lnTo>
                        <a:pt x="44" y="622"/>
                      </a:lnTo>
                      <a:lnTo>
                        <a:pt x="32" y="582"/>
                      </a:lnTo>
                      <a:lnTo>
                        <a:pt x="20" y="532"/>
                      </a:lnTo>
                      <a:lnTo>
                        <a:pt x="12" y="480"/>
                      </a:lnTo>
                      <a:lnTo>
                        <a:pt x="6" y="426"/>
                      </a:lnTo>
                      <a:lnTo>
                        <a:pt x="2" y="374"/>
                      </a:lnTo>
                      <a:lnTo>
                        <a:pt x="0" y="324"/>
                      </a:lnTo>
                      <a:lnTo>
                        <a:pt x="0" y="276"/>
                      </a:lnTo>
                      <a:lnTo>
                        <a:pt x="2" y="234"/>
                      </a:lnTo>
                      <a:lnTo>
                        <a:pt x="6" y="200"/>
                      </a:lnTo>
                      <a:lnTo>
                        <a:pt x="8" y="168"/>
                      </a:lnTo>
                      <a:lnTo>
                        <a:pt x="10" y="134"/>
                      </a:lnTo>
                      <a:lnTo>
                        <a:pt x="12" y="7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59" name="Freeform 520"/>
                <p:cNvSpPr>
                  <a:spLocks/>
                </p:cNvSpPr>
                <p:nvPr/>
              </p:nvSpPr>
              <p:spPr bwMode="auto">
                <a:xfrm>
                  <a:off x="5089" y="622"/>
                  <a:ext cx="54" cy="130"/>
                </a:xfrm>
                <a:custGeom>
                  <a:avLst/>
                  <a:gdLst>
                    <a:gd name="T0" fmla="*/ 0 w 142"/>
                    <a:gd name="T1" fmla="*/ 0 h 370"/>
                    <a:gd name="T2" fmla="*/ 0 w 142"/>
                    <a:gd name="T3" fmla="*/ 0 h 370"/>
                    <a:gd name="T4" fmla="*/ 10 w 142"/>
                    <a:gd name="T5" fmla="*/ 8 h 370"/>
                    <a:gd name="T6" fmla="*/ 32 w 142"/>
                    <a:gd name="T7" fmla="*/ 30 h 370"/>
                    <a:gd name="T8" fmla="*/ 62 w 142"/>
                    <a:gd name="T9" fmla="*/ 64 h 370"/>
                    <a:gd name="T10" fmla="*/ 78 w 142"/>
                    <a:gd name="T11" fmla="*/ 84 h 370"/>
                    <a:gd name="T12" fmla="*/ 92 w 142"/>
                    <a:gd name="T13" fmla="*/ 108 h 370"/>
                    <a:gd name="T14" fmla="*/ 108 w 142"/>
                    <a:gd name="T15" fmla="*/ 134 h 370"/>
                    <a:gd name="T16" fmla="*/ 120 w 142"/>
                    <a:gd name="T17" fmla="*/ 162 h 370"/>
                    <a:gd name="T18" fmla="*/ 132 w 142"/>
                    <a:gd name="T19" fmla="*/ 194 h 370"/>
                    <a:gd name="T20" fmla="*/ 138 w 142"/>
                    <a:gd name="T21" fmla="*/ 226 h 370"/>
                    <a:gd name="T22" fmla="*/ 142 w 142"/>
                    <a:gd name="T23" fmla="*/ 260 h 370"/>
                    <a:gd name="T24" fmla="*/ 142 w 142"/>
                    <a:gd name="T25" fmla="*/ 276 h 370"/>
                    <a:gd name="T26" fmla="*/ 142 w 142"/>
                    <a:gd name="T27" fmla="*/ 294 h 370"/>
                    <a:gd name="T28" fmla="*/ 140 w 142"/>
                    <a:gd name="T29" fmla="*/ 312 h 370"/>
                    <a:gd name="T30" fmla="*/ 136 w 142"/>
                    <a:gd name="T31" fmla="*/ 332 h 370"/>
                    <a:gd name="T32" fmla="*/ 130 w 142"/>
                    <a:gd name="T33" fmla="*/ 350 h 370"/>
                    <a:gd name="T34" fmla="*/ 122 w 142"/>
                    <a:gd name="T35" fmla="*/ 370 h 370"/>
                    <a:gd name="T36" fmla="*/ 122 w 142"/>
                    <a:gd name="T37" fmla="*/ 370 h 370"/>
                    <a:gd name="T38" fmla="*/ 124 w 142"/>
                    <a:gd name="T39" fmla="*/ 362 h 370"/>
                    <a:gd name="T40" fmla="*/ 128 w 142"/>
                    <a:gd name="T41" fmla="*/ 340 h 370"/>
                    <a:gd name="T42" fmla="*/ 130 w 142"/>
                    <a:gd name="T43" fmla="*/ 306 h 370"/>
                    <a:gd name="T44" fmla="*/ 130 w 142"/>
                    <a:gd name="T45" fmla="*/ 286 h 370"/>
                    <a:gd name="T46" fmla="*/ 128 w 142"/>
                    <a:gd name="T47" fmla="*/ 262 h 370"/>
                    <a:gd name="T48" fmla="*/ 122 w 142"/>
                    <a:gd name="T49" fmla="*/ 236 h 370"/>
                    <a:gd name="T50" fmla="*/ 116 w 142"/>
                    <a:gd name="T51" fmla="*/ 208 h 370"/>
                    <a:gd name="T52" fmla="*/ 106 w 142"/>
                    <a:gd name="T53" fmla="*/ 178 h 370"/>
                    <a:gd name="T54" fmla="*/ 94 w 142"/>
                    <a:gd name="T55" fmla="*/ 146 h 370"/>
                    <a:gd name="T56" fmla="*/ 76 w 142"/>
                    <a:gd name="T57" fmla="*/ 112 h 370"/>
                    <a:gd name="T58" fmla="*/ 56 w 142"/>
                    <a:gd name="T59" fmla="*/ 76 h 370"/>
                    <a:gd name="T60" fmla="*/ 30 w 142"/>
                    <a:gd name="T61" fmla="*/ 38 h 370"/>
                    <a:gd name="T62" fmla="*/ 0 w 142"/>
                    <a:gd name="T63" fmla="*/ 0 h 3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142"/>
                    <a:gd name="T97" fmla="*/ 0 h 370"/>
                    <a:gd name="T98" fmla="*/ 142 w 142"/>
                    <a:gd name="T99" fmla="*/ 370 h 3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142" h="37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" y="8"/>
                      </a:lnTo>
                      <a:lnTo>
                        <a:pt x="32" y="30"/>
                      </a:lnTo>
                      <a:lnTo>
                        <a:pt x="62" y="64"/>
                      </a:lnTo>
                      <a:lnTo>
                        <a:pt x="78" y="84"/>
                      </a:lnTo>
                      <a:lnTo>
                        <a:pt x="92" y="108"/>
                      </a:lnTo>
                      <a:lnTo>
                        <a:pt x="108" y="134"/>
                      </a:lnTo>
                      <a:lnTo>
                        <a:pt x="120" y="162"/>
                      </a:lnTo>
                      <a:lnTo>
                        <a:pt x="132" y="194"/>
                      </a:lnTo>
                      <a:lnTo>
                        <a:pt x="138" y="226"/>
                      </a:lnTo>
                      <a:lnTo>
                        <a:pt x="142" y="260"/>
                      </a:lnTo>
                      <a:lnTo>
                        <a:pt x="142" y="276"/>
                      </a:lnTo>
                      <a:lnTo>
                        <a:pt x="142" y="294"/>
                      </a:lnTo>
                      <a:lnTo>
                        <a:pt x="140" y="312"/>
                      </a:lnTo>
                      <a:lnTo>
                        <a:pt x="136" y="332"/>
                      </a:lnTo>
                      <a:lnTo>
                        <a:pt x="130" y="350"/>
                      </a:lnTo>
                      <a:lnTo>
                        <a:pt x="122" y="370"/>
                      </a:lnTo>
                      <a:lnTo>
                        <a:pt x="124" y="362"/>
                      </a:lnTo>
                      <a:lnTo>
                        <a:pt x="128" y="340"/>
                      </a:lnTo>
                      <a:lnTo>
                        <a:pt x="130" y="306"/>
                      </a:lnTo>
                      <a:lnTo>
                        <a:pt x="130" y="286"/>
                      </a:lnTo>
                      <a:lnTo>
                        <a:pt x="128" y="262"/>
                      </a:lnTo>
                      <a:lnTo>
                        <a:pt x="122" y="236"/>
                      </a:lnTo>
                      <a:lnTo>
                        <a:pt x="116" y="208"/>
                      </a:lnTo>
                      <a:lnTo>
                        <a:pt x="106" y="178"/>
                      </a:lnTo>
                      <a:lnTo>
                        <a:pt x="94" y="146"/>
                      </a:lnTo>
                      <a:lnTo>
                        <a:pt x="76" y="112"/>
                      </a:lnTo>
                      <a:lnTo>
                        <a:pt x="56" y="76"/>
                      </a:lnTo>
                      <a:lnTo>
                        <a:pt x="30" y="3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60" name="Freeform 521"/>
                <p:cNvSpPr>
                  <a:spLocks/>
                </p:cNvSpPr>
                <p:nvPr/>
              </p:nvSpPr>
              <p:spPr bwMode="auto">
                <a:xfrm>
                  <a:off x="5089" y="622"/>
                  <a:ext cx="54" cy="130"/>
                </a:xfrm>
                <a:custGeom>
                  <a:avLst/>
                  <a:gdLst>
                    <a:gd name="T0" fmla="*/ 0 w 142"/>
                    <a:gd name="T1" fmla="*/ 0 h 370"/>
                    <a:gd name="T2" fmla="*/ 0 w 142"/>
                    <a:gd name="T3" fmla="*/ 0 h 370"/>
                    <a:gd name="T4" fmla="*/ 10 w 142"/>
                    <a:gd name="T5" fmla="*/ 8 h 370"/>
                    <a:gd name="T6" fmla="*/ 32 w 142"/>
                    <a:gd name="T7" fmla="*/ 30 h 370"/>
                    <a:gd name="T8" fmla="*/ 62 w 142"/>
                    <a:gd name="T9" fmla="*/ 64 h 370"/>
                    <a:gd name="T10" fmla="*/ 78 w 142"/>
                    <a:gd name="T11" fmla="*/ 84 h 370"/>
                    <a:gd name="T12" fmla="*/ 92 w 142"/>
                    <a:gd name="T13" fmla="*/ 108 h 370"/>
                    <a:gd name="T14" fmla="*/ 108 w 142"/>
                    <a:gd name="T15" fmla="*/ 134 h 370"/>
                    <a:gd name="T16" fmla="*/ 120 w 142"/>
                    <a:gd name="T17" fmla="*/ 162 h 370"/>
                    <a:gd name="T18" fmla="*/ 132 w 142"/>
                    <a:gd name="T19" fmla="*/ 194 h 370"/>
                    <a:gd name="T20" fmla="*/ 138 w 142"/>
                    <a:gd name="T21" fmla="*/ 226 h 370"/>
                    <a:gd name="T22" fmla="*/ 142 w 142"/>
                    <a:gd name="T23" fmla="*/ 260 h 370"/>
                    <a:gd name="T24" fmla="*/ 142 w 142"/>
                    <a:gd name="T25" fmla="*/ 276 h 370"/>
                    <a:gd name="T26" fmla="*/ 142 w 142"/>
                    <a:gd name="T27" fmla="*/ 294 h 370"/>
                    <a:gd name="T28" fmla="*/ 140 w 142"/>
                    <a:gd name="T29" fmla="*/ 312 h 370"/>
                    <a:gd name="T30" fmla="*/ 136 w 142"/>
                    <a:gd name="T31" fmla="*/ 332 h 370"/>
                    <a:gd name="T32" fmla="*/ 130 w 142"/>
                    <a:gd name="T33" fmla="*/ 350 h 370"/>
                    <a:gd name="T34" fmla="*/ 122 w 142"/>
                    <a:gd name="T35" fmla="*/ 370 h 370"/>
                    <a:gd name="T36" fmla="*/ 122 w 142"/>
                    <a:gd name="T37" fmla="*/ 370 h 370"/>
                    <a:gd name="T38" fmla="*/ 124 w 142"/>
                    <a:gd name="T39" fmla="*/ 362 h 370"/>
                    <a:gd name="T40" fmla="*/ 128 w 142"/>
                    <a:gd name="T41" fmla="*/ 340 h 370"/>
                    <a:gd name="T42" fmla="*/ 130 w 142"/>
                    <a:gd name="T43" fmla="*/ 306 h 370"/>
                    <a:gd name="T44" fmla="*/ 130 w 142"/>
                    <a:gd name="T45" fmla="*/ 286 h 370"/>
                    <a:gd name="T46" fmla="*/ 128 w 142"/>
                    <a:gd name="T47" fmla="*/ 262 h 370"/>
                    <a:gd name="T48" fmla="*/ 122 w 142"/>
                    <a:gd name="T49" fmla="*/ 236 h 370"/>
                    <a:gd name="T50" fmla="*/ 116 w 142"/>
                    <a:gd name="T51" fmla="*/ 208 h 370"/>
                    <a:gd name="T52" fmla="*/ 106 w 142"/>
                    <a:gd name="T53" fmla="*/ 178 h 370"/>
                    <a:gd name="T54" fmla="*/ 94 w 142"/>
                    <a:gd name="T55" fmla="*/ 146 h 370"/>
                    <a:gd name="T56" fmla="*/ 76 w 142"/>
                    <a:gd name="T57" fmla="*/ 112 h 370"/>
                    <a:gd name="T58" fmla="*/ 56 w 142"/>
                    <a:gd name="T59" fmla="*/ 76 h 370"/>
                    <a:gd name="T60" fmla="*/ 30 w 142"/>
                    <a:gd name="T61" fmla="*/ 38 h 370"/>
                    <a:gd name="T62" fmla="*/ 0 w 142"/>
                    <a:gd name="T63" fmla="*/ 0 h 3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142"/>
                    <a:gd name="T97" fmla="*/ 0 h 370"/>
                    <a:gd name="T98" fmla="*/ 142 w 142"/>
                    <a:gd name="T99" fmla="*/ 370 h 3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142" h="37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" y="8"/>
                      </a:lnTo>
                      <a:lnTo>
                        <a:pt x="32" y="30"/>
                      </a:lnTo>
                      <a:lnTo>
                        <a:pt x="62" y="64"/>
                      </a:lnTo>
                      <a:lnTo>
                        <a:pt x="78" y="84"/>
                      </a:lnTo>
                      <a:lnTo>
                        <a:pt x="92" y="108"/>
                      </a:lnTo>
                      <a:lnTo>
                        <a:pt x="108" y="134"/>
                      </a:lnTo>
                      <a:lnTo>
                        <a:pt x="120" y="162"/>
                      </a:lnTo>
                      <a:lnTo>
                        <a:pt x="132" y="194"/>
                      </a:lnTo>
                      <a:lnTo>
                        <a:pt x="138" y="226"/>
                      </a:lnTo>
                      <a:lnTo>
                        <a:pt x="142" y="260"/>
                      </a:lnTo>
                      <a:lnTo>
                        <a:pt x="142" y="276"/>
                      </a:lnTo>
                      <a:lnTo>
                        <a:pt x="142" y="294"/>
                      </a:lnTo>
                      <a:lnTo>
                        <a:pt x="140" y="312"/>
                      </a:lnTo>
                      <a:lnTo>
                        <a:pt x="136" y="332"/>
                      </a:lnTo>
                      <a:lnTo>
                        <a:pt x="130" y="350"/>
                      </a:lnTo>
                      <a:lnTo>
                        <a:pt x="122" y="370"/>
                      </a:lnTo>
                      <a:lnTo>
                        <a:pt x="124" y="362"/>
                      </a:lnTo>
                      <a:lnTo>
                        <a:pt x="128" y="340"/>
                      </a:lnTo>
                      <a:lnTo>
                        <a:pt x="130" y="306"/>
                      </a:lnTo>
                      <a:lnTo>
                        <a:pt x="130" y="286"/>
                      </a:lnTo>
                      <a:lnTo>
                        <a:pt x="128" y="262"/>
                      </a:lnTo>
                      <a:lnTo>
                        <a:pt x="122" y="236"/>
                      </a:lnTo>
                      <a:lnTo>
                        <a:pt x="116" y="208"/>
                      </a:lnTo>
                      <a:lnTo>
                        <a:pt x="106" y="178"/>
                      </a:lnTo>
                      <a:lnTo>
                        <a:pt x="94" y="146"/>
                      </a:lnTo>
                      <a:lnTo>
                        <a:pt x="76" y="112"/>
                      </a:lnTo>
                      <a:lnTo>
                        <a:pt x="56" y="76"/>
                      </a:lnTo>
                      <a:lnTo>
                        <a:pt x="30" y="38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61" name="Freeform 522"/>
                <p:cNvSpPr>
                  <a:spLocks/>
                </p:cNvSpPr>
                <p:nvPr/>
              </p:nvSpPr>
              <p:spPr bwMode="auto">
                <a:xfrm>
                  <a:off x="5279" y="562"/>
                  <a:ext cx="3" cy="5"/>
                </a:xfrm>
                <a:custGeom>
                  <a:avLst/>
                  <a:gdLst>
                    <a:gd name="T0" fmla="*/ 6 w 8"/>
                    <a:gd name="T1" fmla="*/ 0 h 14"/>
                    <a:gd name="T2" fmla="*/ 6 w 8"/>
                    <a:gd name="T3" fmla="*/ 0 h 14"/>
                    <a:gd name="T4" fmla="*/ 8 w 8"/>
                    <a:gd name="T5" fmla="*/ 6 h 14"/>
                    <a:gd name="T6" fmla="*/ 6 w 8"/>
                    <a:gd name="T7" fmla="*/ 10 h 14"/>
                    <a:gd name="T8" fmla="*/ 0 w 8"/>
                    <a:gd name="T9" fmla="*/ 14 h 14"/>
                    <a:gd name="T10" fmla="*/ 0 w 8"/>
                    <a:gd name="T11" fmla="*/ 14 h 14"/>
                    <a:gd name="T12" fmla="*/ 2 w 8"/>
                    <a:gd name="T13" fmla="*/ 8 h 14"/>
                    <a:gd name="T14" fmla="*/ 6 w 8"/>
                    <a:gd name="T15" fmla="*/ 0 h 1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8"/>
                    <a:gd name="T25" fmla="*/ 0 h 14"/>
                    <a:gd name="T26" fmla="*/ 8 w 8"/>
                    <a:gd name="T27" fmla="*/ 14 h 14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8" h="14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8" y="6"/>
                      </a:lnTo>
                      <a:lnTo>
                        <a:pt x="6" y="10"/>
                      </a:lnTo>
                      <a:lnTo>
                        <a:pt x="0" y="14"/>
                      </a:lnTo>
                      <a:lnTo>
                        <a:pt x="2" y="8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62" name="Freeform 523"/>
                <p:cNvSpPr>
                  <a:spLocks/>
                </p:cNvSpPr>
                <p:nvPr/>
              </p:nvSpPr>
              <p:spPr bwMode="auto">
                <a:xfrm>
                  <a:off x="5279" y="562"/>
                  <a:ext cx="3" cy="5"/>
                </a:xfrm>
                <a:custGeom>
                  <a:avLst/>
                  <a:gdLst>
                    <a:gd name="T0" fmla="*/ 6 w 8"/>
                    <a:gd name="T1" fmla="*/ 0 h 14"/>
                    <a:gd name="T2" fmla="*/ 6 w 8"/>
                    <a:gd name="T3" fmla="*/ 0 h 14"/>
                    <a:gd name="T4" fmla="*/ 8 w 8"/>
                    <a:gd name="T5" fmla="*/ 6 h 14"/>
                    <a:gd name="T6" fmla="*/ 6 w 8"/>
                    <a:gd name="T7" fmla="*/ 10 h 14"/>
                    <a:gd name="T8" fmla="*/ 0 w 8"/>
                    <a:gd name="T9" fmla="*/ 14 h 14"/>
                    <a:gd name="T10" fmla="*/ 0 w 8"/>
                    <a:gd name="T11" fmla="*/ 14 h 14"/>
                    <a:gd name="T12" fmla="*/ 2 w 8"/>
                    <a:gd name="T13" fmla="*/ 8 h 14"/>
                    <a:gd name="T14" fmla="*/ 6 w 8"/>
                    <a:gd name="T15" fmla="*/ 0 h 1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8"/>
                    <a:gd name="T25" fmla="*/ 0 h 14"/>
                    <a:gd name="T26" fmla="*/ 8 w 8"/>
                    <a:gd name="T27" fmla="*/ 14 h 14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8" h="14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8" y="6"/>
                      </a:lnTo>
                      <a:lnTo>
                        <a:pt x="6" y="10"/>
                      </a:lnTo>
                      <a:lnTo>
                        <a:pt x="0" y="14"/>
                      </a:lnTo>
                      <a:lnTo>
                        <a:pt x="2" y="8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63" name="Freeform 524"/>
                <p:cNvSpPr>
                  <a:spLocks/>
                </p:cNvSpPr>
                <p:nvPr/>
              </p:nvSpPr>
              <p:spPr bwMode="auto">
                <a:xfrm>
                  <a:off x="5221" y="537"/>
                  <a:ext cx="45" cy="38"/>
                </a:xfrm>
                <a:custGeom>
                  <a:avLst/>
                  <a:gdLst>
                    <a:gd name="T0" fmla="*/ 116 w 116"/>
                    <a:gd name="T1" fmla="*/ 84 h 110"/>
                    <a:gd name="T2" fmla="*/ 116 w 116"/>
                    <a:gd name="T3" fmla="*/ 84 h 110"/>
                    <a:gd name="T4" fmla="*/ 108 w 116"/>
                    <a:gd name="T5" fmla="*/ 84 h 110"/>
                    <a:gd name="T6" fmla="*/ 88 w 116"/>
                    <a:gd name="T7" fmla="*/ 78 h 110"/>
                    <a:gd name="T8" fmla="*/ 74 w 116"/>
                    <a:gd name="T9" fmla="*/ 74 h 110"/>
                    <a:gd name="T10" fmla="*/ 62 w 116"/>
                    <a:gd name="T11" fmla="*/ 68 h 110"/>
                    <a:gd name="T12" fmla="*/ 48 w 116"/>
                    <a:gd name="T13" fmla="*/ 60 h 110"/>
                    <a:gd name="T14" fmla="*/ 36 w 116"/>
                    <a:gd name="T15" fmla="*/ 52 h 110"/>
                    <a:gd name="T16" fmla="*/ 36 w 116"/>
                    <a:gd name="T17" fmla="*/ 52 h 110"/>
                    <a:gd name="T18" fmla="*/ 18 w 116"/>
                    <a:gd name="T19" fmla="*/ 30 h 110"/>
                    <a:gd name="T20" fmla="*/ 6 w 116"/>
                    <a:gd name="T21" fmla="*/ 14 h 110"/>
                    <a:gd name="T22" fmla="*/ 2 w 116"/>
                    <a:gd name="T23" fmla="*/ 4 h 110"/>
                    <a:gd name="T24" fmla="*/ 0 w 116"/>
                    <a:gd name="T25" fmla="*/ 0 h 110"/>
                    <a:gd name="T26" fmla="*/ 0 w 116"/>
                    <a:gd name="T27" fmla="*/ 0 h 110"/>
                    <a:gd name="T28" fmla="*/ 4 w 116"/>
                    <a:gd name="T29" fmla="*/ 12 h 110"/>
                    <a:gd name="T30" fmla="*/ 14 w 116"/>
                    <a:gd name="T31" fmla="*/ 38 h 110"/>
                    <a:gd name="T32" fmla="*/ 22 w 116"/>
                    <a:gd name="T33" fmla="*/ 54 h 110"/>
                    <a:gd name="T34" fmla="*/ 30 w 116"/>
                    <a:gd name="T35" fmla="*/ 70 h 110"/>
                    <a:gd name="T36" fmla="*/ 40 w 116"/>
                    <a:gd name="T37" fmla="*/ 84 h 110"/>
                    <a:gd name="T38" fmla="*/ 52 w 116"/>
                    <a:gd name="T39" fmla="*/ 98 h 110"/>
                    <a:gd name="T40" fmla="*/ 52 w 116"/>
                    <a:gd name="T41" fmla="*/ 98 h 110"/>
                    <a:gd name="T42" fmla="*/ 64 w 116"/>
                    <a:gd name="T43" fmla="*/ 106 h 110"/>
                    <a:gd name="T44" fmla="*/ 74 w 116"/>
                    <a:gd name="T45" fmla="*/ 110 h 110"/>
                    <a:gd name="T46" fmla="*/ 84 w 116"/>
                    <a:gd name="T47" fmla="*/ 110 h 110"/>
                    <a:gd name="T48" fmla="*/ 92 w 116"/>
                    <a:gd name="T49" fmla="*/ 108 h 110"/>
                    <a:gd name="T50" fmla="*/ 100 w 116"/>
                    <a:gd name="T51" fmla="*/ 102 h 110"/>
                    <a:gd name="T52" fmla="*/ 106 w 116"/>
                    <a:gd name="T53" fmla="*/ 96 h 110"/>
                    <a:gd name="T54" fmla="*/ 116 w 116"/>
                    <a:gd name="T55" fmla="*/ 84 h 110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116"/>
                    <a:gd name="T85" fmla="*/ 0 h 110"/>
                    <a:gd name="T86" fmla="*/ 116 w 116"/>
                    <a:gd name="T87" fmla="*/ 110 h 110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116" h="110">
                      <a:moveTo>
                        <a:pt x="116" y="84"/>
                      </a:moveTo>
                      <a:lnTo>
                        <a:pt x="116" y="84"/>
                      </a:lnTo>
                      <a:lnTo>
                        <a:pt x="108" y="84"/>
                      </a:lnTo>
                      <a:lnTo>
                        <a:pt x="88" y="78"/>
                      </a:lnTo>
                      <a:lnTo>
                        <a:pt x="74" y="74"/>
                      </a:lnTo>
                      <a:lnTo>
                        <a:pt x="62" y="68"/>
                      </a:lnTo>
                      <a:lnTo>
                        <a:pt x="48" y="60"/>
                      </a:lnTo>
                      <a:lnTo>
                        <a:pt x="36" y="52"/>
                      </a:lnTo>
                      <a:lnTo>
                        <a:pt x="18" y="30"/>
                      </a:lnTo>
                      <a:lnTo>
                        <a:pt x="6" y="14"/>
                      </a:lnTo>
                      <a:lnTo>
                        <a:pt x="2" y="4"/>
                      </a:lnTo>
                      <a:lnTo>
                        <a:pt x="0" y="0"/>
                      </a:lnTo>
                      <a:lnTo>
                        <a:pt x="4" y="12"/>
                      </a:lnTo>
                      <a:lnTo>
                        <a:pt x="14" y="38"/>
                      </a:lnTo>
                      <a:lnTo>
                        <a:pt x="22" y="54"/>
                      </a:lnTo>
                      <a:lnTo>
                        <a:pt x="30" y="70"/>
                      </a:lnTo>
                      <a:lnTo>
                        <a:pt x="40" y="84"/>
                      </a:lnTo>
                      <a:lnTo>
                        <a:pt x="52" y="98"/>
                      </a:lnTo>
                      <a:lnTo>
                        <a:pt x="64" y="106"/>
                      </a:lnTo>
                      <a:lnTo>
                        <a:pt x="74" y="110"/>
                      </a:lnTo>
                      <a:lnTo>
                        <a:pt x="84" y="110"/>
                      </a:lnTo>
                      <a:lnTo>
                        <a:pt x="92" y="108"/>
                      </a:lnTo>
                      <a:lnTo>
                        <a:pt x="100" y="102"/>
                      </a:lnTo>
                      <a:lnTo>
                        <a:pt x="106" y="96"/>
                      </a:lnTo>
                      <a:lnTo>
                        <a:pt x="116" y="84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64" name="Freeform 525"/>
                <p:cNvSpPr>
                  <a:spLocks/>
                </p:cNvSpPr>
                <p:nvPr/>
              </p:nvSpPr>
              <p:spPr bwMode="auto">
                <a:xfrm>
                  <a:off x="5221" y="537"/>
                  <a:ext cx="45" cy="38"/>
                </a:xfrm>
                <a:custGeom>
                  <a:avLst/>
                  <a:gdLst>
                    <a:gd name="T0" fmla="*/ 116 w 116"/>
                    <a:gd name="T1" fmla="*/ 84 h 110"/>
                    <a:gd name="T2" fmla="*/ 116 w 116"/>
                    <a:gd name="T3" fmla="*/ 84 h 110"/>
                    <a:gd name="T4" fmla="*/ 108 w 116"/>
                    <a:gd name="T5" fmla="*/ 84 h 110"/>
                    <a:gd name="T6" fmla="*/ 88 w 116"/>
                    <a:gd name="T7" fmla="*/ 78 h 110"/>
                    <a:gd name="T8" fmla="*/ 74 w 116"/>
                    <a:gd name="T9" fmla="*/ 74 h 110"/>
                    <a:gd name="T10" fmla="*/ 62 w 116"/>
                    <a:gd name="T11" fmla="*/ 68 h 110"/>
                    <a:gd name="T12" fmla="*/ 48 w 116"/>
                    <a:gd name="T13" fmla="*/ 60 h 110"/>
                    <a:gd name="T14" fmla="*/ 36 w 116"/>
                    <a:gd name="T15" fmla="*/ 52 h 110"/>
                    <a:gd name="T16" fmla="*/ 36 w 116"/>
                    <a:gd name="T17" fmla="*/ 52 h 110"/>
                    <a:gd name="T18" fmla="*/ 18 w 116"/>
                    <a:gd name="T19" fmla="*/ 30 h 110"/>
                    <a:gd name="T20" fmla="*/ 6 w 116"/>
                    <a:gd name="T21" fmla="*/ 14 h 110"/>
                    <a:gd name="T22" fmla="*/ 2 w 116"/>
                    <a:gd name="T23" fmla="*/ 4 h 110"/>
                    <a:gd name="T24" fmla="*/ 0 w 116"/>
                    <a:gd name="T25" fmla="*/ 0 h 110"/>
                    <a:gd name="T26" fmla="*/ 0 w 116"/>
                    <a:gd name="T27" fmla="*/ 0 h 110"/>
                    <a:gd name="T28" fmla="*/ 4 w 116"/>
                    <a:gd name="T29" fmla="*/ 12 h 110"/>
                    <a:gd name="T30" fmla="*/ 14 w 116"/>
                    <a:gd name="T31" fmla="*/ 38 h 110"/>
                    <a:gd name="T32" fmla="*/ 22 w 116"/>
                    <a:gd name="T33" fmla="*/ 54 h 110"/>
                    <a:gd name="T34" fmla="*/ 30 w 116"/>
                    <a:gd name="T35" fmla="*/ 70 h 110"/>
                    <a:gd name="T36" fmla="*/ 40 w 116"/>
                    <a:gd name="T37" fmla="*/ 84 h 110"/>
                    <a:gd name="T38" fmla="*/ 52 w 116"/>
                    <a:gd name="T39" fmla="*/ 98 h 110"/>
                    <a:gd name="T40" fmla="*/ 52 w 116"/>
                    <a:gd name="T41" fmla="*/ 98 h 110"/>
                    <a:gd name="T42" fmla="*/ 64 w 116"/>
                    <a:gd name="T43" fmla="*/ 106 h 110"/>
                    <a:gd name="T44" fmla="*/ 74 w 116"/>
                    <a:gd name="T45" fmla="*/ 110 h 110"/>
                    <a:gd name="T46" fmla="*/ 84 w 116"/>
                    <a:gd name="T47" fmla="*/ 110 h 110"/>
                    <a:gd name="T48" fmla="*/ 92 w 116"/>
                    <a:gd name="T49" fmla="*/ 108 h 110"/>
                    <a:gd name="T50" fmla="*/ 100 w 116"/>
                    <a:gd name="T51" fmla="*/ 102 h 110"/>
                    <a:gd name="T52" fmla="*/ 106 w 116"/>
                    <a:gd name="T53" fmla="*/ 96 h 110"/>
                    <a:gd name="T54" fmla="*/ 116 w 116"/>
                    <a:gd name="T55" fmla="*/ 84 h 110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116"/>
                    <a:gd name="T85" fmla="*/ 0 h 110"/>
                    <a:gd name="T86" fmla="*/ 116 w 116"/>
                    <a:gd name="T87" fmla="*/ 110 h 110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116" h="110">
                      <a:moveTo>
                        <a:pt x="116" y="84"/>
                      </a:moveTo>
                      <a:lnTo>
                        <a:pt x="116" y="84"/>
                      </a:lnTo>
                      <a:lnTo>
                        <a:pt x="108" y="84"/>
                      </a:lnTo>
                      <a:lnTo>
                        <a:pt x="88" y="78"/>
                      </a:lnTo>
                      <a:lnTo>
                        <a:pt x="74" y="74"/>
                      </a:lnTo>
                      <a:lnTo>
                        <a:pt x="62" y="68"/>
                      </a:lnTo>
                      <a:lnTo>
                        <a:pt x="48" y="60"/>
                      </a:lnTo>
                      <a:lnTo>
                        <a:pt x="36" y="52"/>
                      </a:lnTo>
                      <a:lnTo>
                        <a:pt x="18" y="30"/>
                      </a:lnTo>
                      <a:lnTo>
                        <a:pt x="6" y="14"/>
                      </a:lnTo>
                      <a:lnTo>
                        <a:pt x="2" y="4"/>
                      </a:lnTo>
                      <a:lnTo>
                        <a:pt x="0" y="0"/>
                      </a:lnTo>
                      <a:lnTo>
                        <a:pt x="4" y="12"/>
                      </a:lnTo>
                      <a:lnTo>
                        <a:pt x="14" y="38"/>
                      </a:lnTo>
                      <a:lnTo>
                        <a:pt x="22" y="54"/>
                      </a:lnTo>
                      <a:lnTo>
                        <a:pt x="30" y="70"/>
                      </a:lnTo>
                      <a:lnTo>
                        <a:pt x="40" y="84"/>
                      </a:lnTo>
                      <a:lnTo>
                        <a:pt x="52" y="98"/>
                      </a:lnTo>
                      <a:lnTo>
                        <a:pt x="64" y="106"/>
                      </a:lnTo>
                      <a:lnTo>
                        <a:pt x="74" y="110"/>
                      </a:lnTo>
                      <a:lnTo>
                        <a:pt x="84" y="110"/>
                      </a:lnTo>
                      <a:lnTo>
                        <a:pt x="92" y="108"/>
                      </a:lnTo>
                      <a:lnTo>
                        <a:pt x="100" y="102"/>
                      </a:lnTo>
                      <a:lnTo>
                        <a:pt x="106" y="96"/>
                      </a:lnTo>
                      <a:lnTo>
                        <a:pt x="116" y="8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65" name="Freeform 526"/>
                <p:cNvSpPr>
                  <a:spLocks/>
                </p:cNvSpPr>
                <p:nvPr/>
              </p:nvSpPr>
              <p:spPr bwMode="auto">
                <a:xfrm>
                  <a:off x="5243" y="509"/>
                  <a:ext cx="33" cy="16"/>
                </a:xfrm>
                <a:custGeom>
                  <a:avLst/>
                  <a:gdLst>
                    <a:gd name="T0" fmla="*/ 78 w 86"/>
                    <a:gd name="T1" fmla="*/ 2 h 44"/>
                    <a:gd name="T2" fmla="*/ 78 w 86"/>
                    <a:gd name="T3" fmla="*/ 2 h 44"/>
                    <a:gd name="T4" fmla="*/ 66 w 86"/>
                    <a:gd name="T5" fmla="*/ 4 h 44"/>
                    <a:gd name="T6" fmla="*/ 52 w 86"/>
                    <a:gd name="T7" fmla="*/ 4 h 44"/>
                    <a:gd name="T8" fmla="*/ 34 w 86"/>
                    <a:gd name="T9" fmla="*/ 2 h 44"/>
                    <a:gd name="T10" fmla="*/ 34 w 86"/>
                    <a:gd name="T11" fmla="*/ 2 h 44"/>
                    <a:gd name="T12" fmla="*/ 16 w 86"/>
                    <a:gd name="T13" fmla="*/ 0 h 44"/>
                    <a:gd name="T14" fmla="*/ 8 w 86"/>
                    <a:gd name="T15" fmla="*/ 2 h 44"/>
                    <a:gd name="T16" fmla="*/ 4 w 86"/>
                    <a:gd name="T17" fmla="*/ 4 h 44"/>
                    <a:gd name="T18" fmla="*/ 0 w 86"/>
                    <a:gd name="T19" fmla="*/ 8 h 44"/>
                    <a:gd name="T20" fmla="*/ 0 w 86"/>
                    <a:gd name="T21" fmla="*/ 12 h 44"/>
                    <a:gd name="T22" fmla="*/ 2 w 86"/>
                    <a:gd name="T23" fmla="*/ 20 h 44"/>
                    <a:gd name="T24" fmla="*/ 10 w 86"/>
                    <a:gd name="T25" fmla="*/ 30 h 44"/>
                    <a:gd name="T26" fmla="*/ 10 w 86"/>
                    <a:gd name="T27" fmla="*/ 30 h 44"/>
                    <a:gd name="T28" fmla="*/ 22 w 86"/>
                    <a:gd name="T29" fmla="*/ 40 h 44"/>
                    <a:gd name="T30" fmla="*/ 34 w 86"/>
                    <a:gd name="T31" fmla="*/ 44 h 44"/>
                    <a:gd name="T32" fmla="*/ 44 w 86"/>
                    <a:gd name="T33" fmla="*/ 44 h 44"/>
                    <a:gd name="T34" fmla="*/ 54 w 86"/>
                    <a:gd name="T35" fmla="*/ 40 h 44"/>
                    <a:gd name="T36" fmla="*/ 62 w 86"/>
                    <a:gd name="T37" fmla="*/ 36 h 44"/>
                    <a:gd name="T38" fmla="*/ 70 w 86"/>
                    <a:gd name="T39" fmla="*/ 28 h 44"/>
                    <a:gd name="T40" fmla="*/ 80 w 86"/>
                    <a:gd name="T41" fmla="*/ 18 h 44"/>
                    <a:gd name="T42" fmla="*/ 80 w 86"/>
                    <a:gd name="T43" fmla="*/ 18 h 44"/>
                    <a:gd name="T44" fmla="*/ 84 w 86"/>
                    <a:gd name="T45" fmla="*/ 14 h 44"/>
                    <a:gd name="T46" fmla="*/ 86 w 86"/>
                    <a:gd name="T47" fmla="*/ 8 h 44"/>
                    <a:gd name="T48" fmla="*/ 84 w 86"/>
                    <a:gd name="T49" fmla="*/ 4 h 44"/>
                    <a:gd name="T50" fmla="*/ 78 w 86"/>
                    <a:gd name="T51" fmla="*/ 2 h 4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86"/>
                    <a:gd name="T79" fmla="*/ 0 h 44"/>
                    <a:gd name="T80" fmla="*/ 86 w 86"/>
                    <a:gd name="T81" fmla="*/ 44 h 44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86" h="44">
                      <a:moveTo>
                        <a:pt x="78" y="2"/>
                      </a:moveTo>
                      <a:lnTo>
                        <a:pt x="78" y="2"/>
                      </a:lnTo>
                      <a:lnTo>
                        <a:pt x="66" y="4"/>
                      </a:lnTo>
                      <a:lnTo>
                        <a:pt x="52" y="4"/>
                      </a:lnTo>
                      <a:lnTo>
                        <a:pt x="34" y="2"/>
                      </a:lnTo>
                      <a:lnTo>
                        <a:pt x="16" y="0"/>
                      </a:lnTo>
                      <a:lnTo>
                        <a:pt x="8" y="2"/>
                      </a:lnTo>
                      <a:lnTo>
                        <a:pt x="4" y="4"/>
                      </a:lnTo>
                      <a:lnTo>
                        <a:pt x="0" y="8"/>
                      </a:lnTo>
                      <a:lnTo>
                        <a:pt x="0" y="12"/>
                      </a:lnTo>
                      <a:lnTo>
                        <a:pt x="2" y="20"/>
                      </a:lnTo>
                      <a:lnTo>
                        <a:pt x="10" y="30"/>
                      </a:lnTo>
                      <a:lnTo>
                        <a:pt x="22" y="40"/>
                      </a:lnTo>
                      <a:lnTo>
                        <a:pt x="34" y="44"/>
                      </a:lnTo>
                      <a:lnTo>
                        <a:pt x="44" y="44"/>
                      </a:lnTo>
                      <a:lnTo>
                        <a:pt x="54" y="40"/>
                      </a:lnTo>
                      <a:lnTo>
                        <a:pt x="62" y="36"/>
                      </a:lnTo>
                      <a:lnTo>
                        <a:pt x="70" y="28"/>
                      </a:lnTo>
                      <a:lnTo>
                        <a:pt x="80" y="18"/>
                      </a:lnTo>
                      <a:lnTo>
                        <a:pt x="84" y="14"/>
                      </a:lnTo>
                      <a:lnTo>
                        <a:pt x="86" y="8"/>
                      </a:lnTo>
                      <a:lnTo>
                        <a:pt x="84" y="4"/>
                      </a:lnTo>
                      <a:lnTo>
                        <a:pt x="78" y="2"/>
                      </a:lnTo>
                      <a:close/>
                    </a:path>
                  </a:pathLst>
                </a:custGeom>
                <a:solidFill>
                  <a:srgbClr val="F09C5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66" name="Freeform 527"/>
                <p:cNvSpPr>
                  <a:spLocks/>
                </p:cNvSpPr>
                <p:nvPr/>
              </p:nvSpPr>
              <p:spPr bwMode="auto">
                <a:xfrm>
                  <a:off x="5243" y="509"/>
                  <a:ext cx="33" cy="16"/>
                </a:xfrm>
                <a:custGeom>
                  <a:avLst/>
                  <a:gdLst>
                    <a:gd name="T0" fmla="*/ 78 w 86"/>
                    <a:gd name="T1" fmla="*/ 2 h 44"/>
                    <a:gd name="T2" fmla="*/ 78 w 86"/>
                    <a:gd name="T3" fmla="*/ 2 h 44"/>
                    <a:gd name="T4" fmla="*/ 66 w 86"/>
                    <a:gd name="T5" fmla="*/ 4 h 44"/>
                    <a:gd name="T6" fmla="*/ 52 w 86"/>
                    <a:gd name="T7" fmla="*/ 4 h 44"/>
                    <a:gd name="T8" fmla="*/ 34 w 86"/>
                    <a:gd name="T9" fmla="*/ 2 h 44"/>
                    <a:gd name="T10" fmla="*/ 34 w 86"/>
                    <a:gd name="T11" fmla="*/ 2 h 44"/>
                    <a:gd name="T12" fmla="*/ 16 w 86"/>
                    <a:gd name="T13" fmla="*/ 0 h 44"/>
                    <a:gd name="T14" fmla="*/ 8 w 86"/>
                    <a:gd name="T15" fmla="*/ 2 h 44"/>
                    <a:gd name="T16" fmla="*/ 4 w 86"/>
                    <a:gd name="T17" fmla="*/ 4 h 44"/>
                    <a:gd name="T18" fmla="*/ 0 w 86"/>
                    <a:gd name="T19" fmla="*/ 8 h 44"/>
                    <a:gd name="T20" fmla="*/ 0 w 86"/>
                    <a:gd name="T21" fmla="*/ 12 h 44"/>
                    <a:gd name="T22" fmla="*/ 2 w 86"/>
                    <a:gd name="T23" fmla="*/ 20 h 44"/>
                    <a:gd name="T24" fmla="*/ 10 w 86"/>
                    <a:gd name="T25" fmla="*/ 30 h 44"/>
                    <a:gd name="T26" fmla="*/ 10 w 86"/>
                    <a:gd name="T27" fmla="*/ 30 h 44"/>
                    <a:gd name="T28" fmla="*/ 22 w 86"/>
                    <a:gd name="T29" fmla="*/ 40 h 44"/>
                    <a:gd name="T30" fmla="*/ 34 w 86"/>
                    <a:gd name="T31" fmla="*/ 44 h 44"/>
                    <a:gd name="T32" fmla="*/ 44 w 86"/>
                    <a:gd name="T33" fmla="*/ 44 h 44"/>
                    <a:gd name="T34" fmla="*/ 54 w 86"/>
                    <a:gd name="T35" fmla="*/ 40 h 44"/>
                    <a:gd name="T36" fmla="*/ 62 w 86"/>
                    <a:gd name="T37" fmla="*/ 36 h 44"/>
                    <a:gd name="T38" fmla="*/ 70 w 86"/>
                    <a:gd name="T39" fmla="*/ 28 h 44"/>
                    <a:gd name="T40" fmla="*/ 80 w 86"/>
                    <a:gd name="T41" fmla="*/ 18 h 44"/>
                    <a:gd name="T42" fmla="*/ 80 w 86"/>
                    <a:gd name="T43" fmla="*/ 18 h 44"/>
                    <a:gd name="T44" fmla="*/ 84 w 86"/>
                    <a:gd name="T45" fmla="*/ 14 h 44"/>
                    <a:gd name="T46" fmla="*/ 86 w 86"/>
                    <a:gd name="T47" fmla="*/ 8 h 44"/>
                    <a:gd name="T48" fmla="*/ 84 w 86"/>
                    <a:gd name="T49" fmla="*/ 4 h 44"/>
                    <a:gd name="T50" fmla="*/ 78 w 86"/>
                    <a:gd name="T51" fmla="*/ 2 h 4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86"/>
                    <a:gd name="T79" fmla="*/ 0 h 44"/>
                    <a:gd name="T80" fmla="*/ 86 w 86"/>
                    <a:gd name="T81" fmla="*/ 44 h 44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86" h="44">
                      <a:moveTo>
                        <a:pt x="78" y="2"/>
                      </a:moveTo>
                      <a:lnTo>
                        <a:pt x="78" y="2"/>
                      </a:lnTo>
                      <a:lnTo>
                        <a:pt x="66" y="4"/>
                      </a:lnTo>
                      <a:lnTo>
                        <a:pt x="52" y="4"/>
                      </a:lnTo>
                      <a:lnTo>
                        <a:pt x="34" y="2"/>
                      </a:lnTo>
                      <a:lnTo>
                        <a:pt x="16" y="0"/>
                      </a:lnTo>
                      <a:lnTo>
                        <a:pt x="8" y="2"/>
                      </a:lnTo>
                      <a:lnTo>
                        <a:pt x="4" y="4"/>
                      </a:lnTo>
                      <a:lnTo>
                        <a:pt x="0" y="8"/>
                      </a:lnTo>
                      <a:lnTo>
                        <a:pt x="0" y="12"/>
                      </a:lnTo>
                      <a:lnTo>
                        <a:pt x="2" y="20"/>
                      </a:lnTo>
                      <a:lnTo>
                        <a:pt x="10" y="30"/>
                      </a:lnTo>
                      <a:lnTo>
                        <a:pt x="22" y="40"/>
                      </a:lnTo>
                      <a:lnTo>
                        <a:pt x="34" y="44"/>
                      </a:lnTo>
                      <a:lnTo>
                        <a:pt x="44" y="44"/>
                      </a:lnTo>
                      <a:lnTo>
                        <a:pt x="54" y="40"/>
                      </a:lnTo>
                      <a:lnTo>
                        <a:pt x="62" y="36"/>
                      </a:lnTo>
                      <a:lnTo>
                        <a:pt x="70" y="28"/>
                      </a:lnTo>
                      <a:lnTo>
                        <a:pt x="80" y="18"/>
                      </a:lnTo>
                      <a:lnTo>
                        <a:pt x="84" y="14"/>
                      </a:lnTo>
                      <a:lnTo>
                        <a:pt x="86" y="8"/>
                      </a:lnTo>
                      <a:lnTo>
                        <a:pt x="84" y="4"/>
                      </a:lnTo>
                      <a:lnTo>
                        <a:pt x="78" y="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67" name="Freeform 528"/>
                <p:cNvSpPr>
                  <a:spLocks/>
                </p:cNvSpPr>
                <p:nvPr/>
              </p:nvSpPr>
              <p:spPr bwMode="auto">
                <a:xfrm>
                  <a:off x="5298" y="508"/>
                  <a:ext cx="7" cy="15"/>
                </a:xfrm>
                <a:custGeom>
                  <a:avLst/>
                  <a:gdLst>
                    <a:gd name="T0" fmla="*/ 18 w 20"/>
                    <a:gd name="T1" fmla="*/ 0 h 42"/>
                    <a:gd name="T2" fmla="*/ 18 w 20"/>
                    <a:gd name="T3" fmla="*/ 0 h 42"/>
                    <a:gd name="T4" fmla="*/ 14 w 20"/>
                    <a:gd name="T5" fmla="*/ 2 h 42"/>
                    <a:gd name="T6" fmla="*/ 6 w 20"/>
                    <a:gd name="T7" fmla="*/ 4 h 42"/>
                    <a:gd name="T8" fmla="*/ 6 w 20"/>
                    <a:gd name="T9" fmla="*/ 4 h 42"/>
                    <a:gd name="T10" fmla="*/ 2 w 20"/>
                    <a:gd name="T11" fmla="*/ 4 h 42"/>
                    <a:gd name="T12" fmla="*/ 0 w 20"/>
                    <a:gd name="T13" fmla="*/ 6 h 42"/>
                    <a:gd name="T14" fmla="*/ 0 w 20"/>
                    <a:gd name="T15" fmla="*/ 12 h 42"/>
                    <a:gd name="T16" fmla="*/ 4 w 20"/>
                    <a:gd name="T17" fmla="*/ 16 h 42"/>
                    <a:gd name="T18" fmla="*/ 4 w 20"/>
                    <a:gd name="T19" fmla="*/ 16 h 42"/>
                    <a:gd name="T20" fmla="*/ 12 w 20"/>
                    <a:gd name="T21" fmla="*/ 30 h 42"/>
                    <a:gd name="T22" fmla="*/ 16 w 20"/>
                    <a:gd name="T23" fmla="*/ 36 h 42"/>
                    <a:gd name="T24" fmla="*/ 16 w 20"/>
                    <a:gd name="T25" fmla="*/ 42 h 42"/>
                    <a:gd name="T26" fmla="*/ 16 w 20"/>
                    <a:gd name="T27" fmla="*/ 42 h 42"/>
                    <a:gd name="T28" fmla="*/ 20 w 20"/>
                    <a:gd name="T29" fmla="*/ 30 h 42"/>
                    <a:gd name="T30" fmla="*/ 20 w 20"/>
                    <a:gd name="T31" fmla="*/ 16 h 42"/>
                    <a:gd name="T32" fmla="*/ 18 w 20"/>
                    <a:gd name="T33" fmla="*/ 0 h 4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20"/>
                    <a:gd name="T52" fmla="*/ 0 h 42"/>
                    <a:gd name="T53" fmla="*/ 20 w 20"/>
                    <a:gd name="T54" fmla="*/ 42 h 42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20" h="42">
                      <a:moveTo>
                        <a:pt x="18" y="0"/>
                      </a:moveTo>
                      <a:lnTo>
                        <a:pt x="18" y="0"/>
                      </a:lnTo>
                      <a:lnTo>
                        <a:pt x="14" y="2"/>
                      </a:lnTo>
                      <a:lnTo>
                        <a:pt x="6" y="4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2"/>
                      </a:lnTo>
                      <a:lnTo>
                        <a:pt x="4" y="16"/>
                      </a:lnTo>
                      <a:lnTo>
                        <a:pt x="12" y="30"/>
                      </a:lnTo>
                      <a:lnTo>
                        <a:pt x="16" y="36"/>
                      </a:lnTo>
                      <a:lnTo>
                        <a:pt x="16" y="42"/>
                      </a:lnTo>
                      <a:lnTo>
                        <a:pt x="20" y="30"/>
                      </a:lnTo>
                      <a:lnTo>
                        <a:pt x="20" y="16"/>
                      </a:lnTo>
                      <a:lnTo>
                        <a:pt x="18" y="0"/>
                      </a:lnTo>
                      <a:close/>
                    </a:path>
                  </a:pathLst>
                </a:custGeom>
                <a:solidFill>
                  <a:srgbClr val="F09C5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68" name="Freeform 529"/>
                <p:cNvSpPr>
                  <a:spLocks/>
                </p:cNvSpPr>
                <p:nvPr/>
              </p:nvSpPr>
              <p:spPr bwMode="auto">
                <a:xfrm>
                  <a:off x="5298" y="508"/>
                  <a:ext cx="7" cy="15"/>
                </a:xfrm>
                <a:custGeom>
                  <a:avLst/>
                  <a:gdLst>
                    <a:gd name="T0" fmla="*/ 18 w 20"/>
                    <a:gd name="T1" fmla="*/ 0 h 42"/>
                    <a:gd name="T2" fmla="*/ 18 w 20"/>
                    <a:gd name="T3" fmla="*/ 0 h 42"/>
                    <a:gd name="T4" fmla="*/ 14 w 20"/>
                    <a:gd name="T5" fmla="*/ 2 h 42"/>
                    <a:gd name="T6" fmla="*/ 6 w 20"/>
                    <a:gd name="T7" fmla="*/ 4 h 42"/>
                    <a:gd name="T8" fmla="*/ 6 w 20"/>
                    <a:gd name="T9" fmla="*/ 4 h 42"/>
                    <a:gd name="T10" fmla="*/ 2 w 20"/>
                    <a:gd name="T11" fmla="*/ 4 h 42"/>
                    <a:gd name="T12" fmla="*/ 0 w 20"/>
                    <a:gd name="T13" fmla="*/ 6 h 42"/>
                    <a:gd name="T14" fmla="*/ 0 w 20"/>
                    <a:gd name="T15" fmla="*/ 12 h 42"/>
                    <a:gd name="T16" fmla="*/ 4 w 20"/>
                    <a:gd name="T17" fmla="*/ 16 h 42"/>
                    <a:gd name="T18" fmla="*/ 4 w 20"/>
                    <a:gd name="T19" fmla="*/ 16 h 42"/>
                    <a:gd name="T20" fmla="*/ 12 w 20"/>
                    <a:gd name="T21" fmla="*/ 30 h 42"/>
                    <a:gd name="T22" fmla="*/ 16 w 20"/>
                    <a:gd name="T23" fmla="*/ 36 h 42"/>
                    <a:gd name="T24" fmla="*/ 16 w 20"/>
                    <a:gd name="T25" fmla="*/ 42 h 42"/>
                    <a:gd name="T26" fmla="*/ 16 w 20"/>
                    <a:gd name="T27" fmla="*/ 42 h 42"/>
                    <a:gd name="T28" fmla="*/ 20 w 20"/>
                    <a:gd name="T29" fmla="*/ 30 h 42"/>
                    <a:gd name="T30" fmla="*/ 20 w 20"/>
                    <a:gd name="T31" fmla="*/ 16 h 42"/>
                    <a:gd name="T32" fmla="*/ 18 w 20"/>
                    <a:gd name="T33" fmla="*/ 0 h 4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20"/>
                    <a:gd name="T52" fmla="*/ 0 h 42"/>
                    <a:gd name="T53" fmla="*/ 20 w 20"/>
                    <a:gd name="T54" fmla="*/ 42 h 42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20" h="42">
                      <a:moveTo>
                        <a:pt x="18" y="0"/>
                      </a:moveTo>
                      <a:lnTo>
                        <a:pt x="18" y="0"/>
                      </a:lnTo>
                      <a:lnTo>
                        <a:pt x="14" y="2"/>
                      </a:lnTo>
                      <a:lnTo>
                        <a:pt x="6" y="4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2"/>
                      </a:lnTo>
                      <a:lnTo>
                        <a:pt x="4" y="16"/>
                      </a:lnTo>
                      <a:lnTo>
                        <a:pt x="12" y="30"/>
                      </a:lnTo>
                      <a:lnTo>
                        <a:pt x="16" y="36"/>
                      </a:lnTo>
                      <a:lnTo>
                        <a:pt x="16" y="42"/>
                      </a:lnTo>
                      <a:lnTo>
                        <a:pt x="20" y="30"/>
                      </a:lnTo>
                      <a:lnTo>
                        <a:pt x="20" y="16"/>
                      </a:lnTo>
                      <a:lnTo>
                        <a:pt x="18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</p:grpSp>
          <p:grpSp>
            <p:nvGrpSpPr>
              <p:cNvPr id="310469" name="Group 3269"/>
              <p:cNvGrpSpPr>
                <a:grpSpLocks/>
              </p:cNvGrpSpPr>
              <p:nvPr/>
            </p:nvGrpSpPr>
            <p:grpSpPr bwMode="auto">
              <a:xfrm>
                <a:off x="4912" y="1008"/>
                <a:ext cx="377" cy="480"/>
                <a:chOff x="4912" y="672"/>
                <a:chExt cx="377" cy="480"/>
              </a:xfrm>
            </p:grpSpPr>
            <p:sp>
              <p:nvSpPr>
                <p:cNvPr id="310470" name="AutoShape 3270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4912" y="672"/>
                  <a:ext cx="377" cy="48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471" name="Freeform 3271"/>
                <p:cNvSpPr>
                  <a:spLocks/>
                </p:cNvSpPr>
                <p:nvPr/>
              </p:nvSpPr>
              <p:spPr bwMode="auto">
                <a:xfrm>
                  <a:off x="5118" y="1090"/>
                  <a:ext cx="131" cy="53"/>
                </a:xfrm>
                <a:custGeom>
                  <a:avLst/>
                  <a:gdLst/>
                  <a:ahLst/>
                  <a:cxnLst>
                    <a:cxn ang="0">
                      <a:pos x="0" y="39"/>
                    </a:cxn>
                    <a:cxn ang="0">
                      <a:pos x="0" y="39"/>
                    </a:cxn>
                    <a:cxn ang="0">
                      <a:pos x="31" y="29"/>
                    </a:cxn>
                    <a:cxn ang="0">
                      <a:pos x="53" y="21"/>
                    </a:cxn>
                    <a:cxn ang="0">
                      <a:pos x="68" y="15"/>
                    </a:cxn>
                    <a:cxn ang="0">
                      <a:pos x="68" y="15"/>
                    </a:cxn>
                    <a:cxn ang="0">
                      <a:pos x="70" y="13"/>
                    </a:cxn>
                    <a:cxn ang="0">
                      <a:pos x="72" y="9"/>
                    </a:cxn>
                    <a:cxn ang="0">
                      <a:pos x="75" y="7"/>
                    </a:cxn>
                    <a:cxn ang="0">
                      <a:pos x="79" y="4"/>
                    </a:cxn>
                    <a:cxn ang="0">
                      <a:pos x="79" y="4"/>
                    </a:cxn>
                    <a:cxn ang="0">
                      <a:pos x="90" y="3"/>
                    </a:cxn>
                    <a:cxn ang="0">
                      <a:pos x="103" y="2"/>
                    </a:cxn>
                    <a:cxn ang="0">
                      <a:pos x="120" y="1"/>
                    </a:cxn>
                    <a:cxn ang="0">
                      <a:pos x="155" y="6"/>
                    </a:cxn>
                    <a:cxn ang="0">
                      <a:pos x="155" y="6"/>
                    </a:cxn>
                    <a:cxn ang="0">
                      <a:pos x="156" y="7"/>
                    </a:cxn>
                    <a:cxn ang="0">
                      <a:pos x="159" y="8"/>
                    </a:cxn>
                    <a:cxn ang="0">
                      <a:pos x="162" y="8"/>
                    </a:cxn>
                    <a:cxn ang="0">
                      <a:pos x="162" y="8"/>
                    </a:cxn>
                    <a:cxn ang="0">
                      <a:pos x="167" y="8"/>
                    </a:cxn>
                    <a:cxn ang="0">
                      <a:pos x="172" y="6"/>
                    </a:cxn>
                    <a:cxn ang="0">
                      <a:pos x="178" y="3"/>
                    </a:cxn>
                    <a:cxn ang="0">
                      <a:pos x="178" y="3"/>
                    </a:cxn>
                    <a:cxn ang="0">
                      <a:pos x="182" y="2"/>
                    </a:cxn>
                    <a:cxn ang="0">
                      <a:pos x="187" y="1"/>
                    </a:cxn>
                    <a:cxn ang="0">
                      <a:pos x="191" y="0"/>
                    </a:cxn>
                    <a:cxn ang="0">
                      <a:pos x="191" y="0"/>
                    </a:cxn>
                    <a:cxn ang="0">
                      <a:pos x="194" y="1"/>
                    </a:cxn>
                    <a:cxn ang="0">
                      <a:pos x="196" y="2"/>
                    </a:cxn>
                    <a:cxn ang="0">
                      <a:pos x="198" y="3"/>
                    </a:cxn>
                    <a:cxn ang="0">
                      <a:pos x="194" y="9"/>
                    </a:cxn>
                    <a:cxn ang="0">
                      <a:pos x="194" y="9"/>
                    </a:cxn>
                    <a:cxn ang="0">
                      <a:pos x="189" y="10"/>
                    </a:cxn>
                    <a:cxn ang="0">
                      <a:pos x="186" y="13"/>
                    </a:cxn>
                    <a:cxn ang="0">
                      <a:pos x="181" y="16"/>
                    </a:cxn>
                    <a:cxn ang="0">
                      <a:pos x="181" y="16"/>
                    </a:cxn>
                    <a:cxn ang="0">
                      <a:pos x="172" y="24"/>
                    </a:cxn>
                    <a:cxn ang="0">
                      <a:pos x="162" y="29"/>
                    </a:cxn>
                    <a:cxn ang="0">
                      <a:pos x="162" y="29"/>
                    </a:cxn>
                    <a:cxn ang="0">
                      <a:pos x="156" y="30"/>
                    </a:cxn>
                    <a:cxn ang="0">
                      <a:pos x="146" y="30"/>
                    </a:cxn>
                    <a:cxn ang="0">
                      <a:pos x="136" y="30"/>
                    </a:cxn>
                    <a:cxn ang="0">
                      <a:pos x="129" y="30"/>
                    </a:cxn>
                    <a:cxn ang="0">
                      <a:pos x="129" y="30"/>
                    </a:cxn>
                    <a:cxn ang="0">
                      <a:pos x="123" y="32"/>
                    </a:cxn>
                    <a:cxn ang="0">
                      <a:pos x="115" y="32"/>
                    </a:cxn>
                    <a:cxn ang="0">
                      <a:pos x="103" y="30"/>
                    </a:cxn>
                    <a:cxn ang="0">
                      <a:pos x="31" y="68"/>
                    </a:cxn>
                    <a:cxn ang="0">
                      <a:pos x="0" y="39"/>
                    </a:cxn>
                  </a:cxnLst>
                  <a:rect l="0" t="0" r="r" b="b"/>
                  <a:pathLst>
                    <a:path w="198" h="68">
                      <a:moveTo>
                        <a:pt x="0" y="39"/>
                      </a:moveTo>
                      <a:lnTo>
                        <a:pt x="0" y="39"/>
                      </a:lnTo>
                      <a:lnTo>
                        <a:pt x="31" y="29"/>
                      </a:lnTo>
                      <a:lnTo>
                        <a:pt x="53" y="21"/>
                      </a:lnTo>
                      <a:lnTo>
                        <a:pt x="68" y="15"/>
                      </a:lnTo>
                      <a:lnTo>
                        <a:pt x="68" y="15"/>
                      </a:lnTo>
                      <a:lnTo>
                        <a:pt x="70" y="13"/>
                      </a:lnTo>
                      <a:lnTo>
                        <a:pt x="72" y="9"/>
                      </a:lnTo>
                      <a:lnTo>
                        <a:pt x="75" y="7"/>
                      </a:lnTo>
                      <a:lnTo>
                        <a:pt x="79" y="4"/>
                      </a:lnTo>
                      <a:lnTo>
                        <a:pt x="79" y="4"/>
                      </a:lnTo>
                      <a:lnTo>
                        <a:pt x="90" y="3"/>
                      </a:lnTo>
                      <a:lnTo>
                        <a:pt x="103" y="2"/>
                      </a:lnTo>
                      <a:lnTo>
                        <a:pt x="120" y="1"/>
                      </a:lnTo>
                      <a:lnTo>
                        <a:pt x="155" y="6"/>
                      </a:lnTo>
                      <a:lnTo>
                        <a:pt x="155" y="6"/>
                      </a:lnTo>
                      <a:lnTo>
                        <a:pt x="156" y="7"/>
                      </a:lnTo>
                      <a:lnTo>
                        <a:pt x="159" y="8"/>
                      </a:lnTo>
                      <a:lnTo>
                        <a:pt x="162" y="8"/>
                      </a:lnTo>
                      <a:lnTo>
                        <a:pt x="162" y="8"/>
                      </a:lnTo>
                      <a:lnTo>
                        <a:pt x="167" y="8"/>
                      </a:lnTo>
                      <a:lnTo>
                        <a:pt x="172" y="6"/>
                      </a:lnTo>
                      <a:lnTo>
                        <a:pt x="178" y="3"/>
                      </a:lnTo>
                      <a:lnTo>
                        <a:pt x="178" y="3"/>
                      </a:lnTo>
                      <a:lnTo>
                        <a:pt x="182" y="2"/>
                      </a:lnTo>
                      <a:lnTo>
                        <a:pt x="187" y="1"/>
                      </a:lnTo>
                      <a:lnTo>
                        <a:pt x="191" y="0"/>
                      </a:lnTo>
                      <a:lnTo>
                        <a:pt x="191" y="0"/>
                      </a:lnTo>
                      <a:lnTo>
                        <a:pt x="194" y="1"/>
                      </a:lnTo>
                      <a:lnTo>
                        <a:pt x="196" y="2"/>
                      </a:lnTo>
                      <a:lnTo>
                        <a:pt x="198" y="3"/>
                      </a:lnTo>
                      <a:lnTo>
                        <a:pt x="194" y="9"/>
                      </a:lnTo>
                      <a:lnTo>
                        <a:pt x="194" y="9"/>
                      </a:lnTo>
                      <a:lnTo>
                        <a:pt x="189" y="10"/>
                      </a:lnTo>
                      <a:lnTo>
                        <a:pt x="186" y="13"/>
                      </a:lnTo>
                      <a:lnTo>
                        <a:pt x="181" y="16"/>
                      </a:lnTo>
                      <a:lnTo>
                        <a:pt x="181" y="16"/>
                      </a:lnTo>
                      <a:lnTo>
                        <a:pt x="172" y="24"/>
                      </a:lnTo>
                      <a:lnTo>
                        <a:pt x="162" y="29"/>
                      </a:lnTo>
                      <a:lnTo>
                        <a:pt x="162" y="29"/>
                      </a:lnTo>
                      <a:lnTo>
                        <a:pt x="156" y="30"/>
                      </a:lnTo>
                      <a:lnTo>
                        <a:pt x="146" y="30"/>
                      </a:lnTo>
                      <a:lnTo>
                        <a:pt x="136" y="30"/>
                      </a:lnTo>
                      <a:lnTo>
                        <a:pt x="129" y="30"/>
                      </a:lnTo>
                      <a:lnTo>
                        <a:pt x="129" y="30"/>
                      </a:lnTo>
                      <a:lnTo>
                        <a:pt x="123" y="32"/>
                      </a:lnTo>
                      <a:lnTo>
                        <a:pt x="115" y="32"/>
                      </a:lnTo>
                      <a:lnTo>
                        <a:pt x="103" y="30"/>
                      </a:lnTo>
                      <a:lnTo>
                        <a:pt x="31" y="68"/>
                      </a:lnTo>
                      <a:lnTo>
                        <a:pt x="0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472" name="Freeform 3272"/>
                <p:cNvSpPr>
                  <a:spLocks/>
                </p:cNvSpPr>
                <p:nvPr/>
              </p:nvSpPr>
              <p:spPr bwMode="auto">
                <a:xfrm>
                  <a:off x="5005" y="762"/>
                  <a:ext cx="54" cy="113"/>
                </a:xfrm>
                <a:custGeom>
                  <a:avLst/>
                  <a:gdLst/>
                  <a:ahLst/>
                  <a:cxnLst>
                    <a:cxn ang="0">
                      <a:pos x="75" y="1"/>
                    </a:cxn>
                    <a:cxn ang="0">
                      <a:pos x="75" y="1"/>
                    </a:cxn>
                    <a:cxn ang="0">
                      <a:pos x="72" y="1"/>
                    </a:cxn>
                    <a:cxn ang="0">
                      <a:pos x="67" y="0"/>
                    </a:cxn>
                    <a:cxn ang="0">
                      <a:pos x="61" y="1"/>
                    </a:cxn>
                    <a:cxn ang="0">
                      <a:pos x="55" y="2"/>
                    </a:cxn>
                    <a:cxn ang="0">
                      <a:pos x="49" y="6"/>
                    </a:cxn>
                    <a:cxn ang="0">
                      <a:pos x="42" y="11"/>
                    </a:cxn>
                    <a:cxn ang="0">
                      <a:pos x="38" y="18"/>
                    </a:cxn>
                    <a:cxn ang="0">
                      <a:pos x="38" y="18"/>
                    </a:cxn>
                    <a:cxn ang="0">
                      <a:pos x="29" y="32"/>
                    </a:cxn>
                    <a:cxn ang="0">
                      <a:pos x="23" y="45"/>
                    </a:cxn>
                    <a:cxn ang="0">
                      <a:pos x="19" y="53"/>
                    </a:cxn>
                    <a:cxn ang="0">
                      <a:pos x="15" y="59"/>
                    </a:cxn>
                    <a:cxn ang="0">
                      <a:pos x="15" y="59"/>
                    </a:cxn>
                    <a:cxn ang="0">
                      <a:pos x="21" y="54"/>
                    </a:cxn>
                    <a:cxn ang="0">
                      <a:pos x="26" y="50"/>
                    </a:cxn>
                    <a:cxn ang="0">
                      <a:pos x="31" y="44"/>
                    </a:cxn>
                    <a:cxn ang="0">
                      <a:pos x="31" y="44"/>
                    </a:cxn>
                    <a:cxn ang="0">
                      <a:pos x="28" y="52"/>
                    </a:cxn>
                    <a:cxn ang="0">
                      <a:pos x="25" y="61"/>
                    </a:cxn>
                    <a:cxn ang="0">
                      <a:pos x="19" y="71"/>
                    </a:cxn>
                    <a:cxn ang="0">
                      <a:pos x="19" y="71"/>
                    </a:cxn>
                    <a:cxn ang="0">
                      <a:pos x="14" y="77"/>
                    </a:cxn>
                    <a:cxn ang="0">
                      <a:pos x="10" y="84"/>
                    </a:cxn>
                    <a:cxn ang="0">
                      <a:pos x="5" y="99"/>
                    </a:cxn>
                    <a:cxn ang="0">
                      <a:pos x="1" y="116"/>
                    </a:cxn>
                    <a:cxn ang="0">
                      <a:pos x="0" y="123"/>
                    </a:cxn>
                    <a:cxn ang="0">
                      <a:pos x="0" y="128"/>
                    </a:cxn>
                    <a:cxn ang="0">
                      <a:pos x="0" y="128"/>
                    </a:cxn>
                    <a:cxn ang="0">
                      <a:pos x="2" y="147"/>
                    </a:cxn>
                    <a:cxn ang="0">
                      <a:pos x="65" y="128"/>
                    </a:cxn>
                    <a:cxn ang="0">
                      <a:pos x="65" y="128"/>
                    </a:cxn>
                    <a:cxn ang="0">
                      <a:pos x="66" y="123"/>
                    </a:cxn>
                    <a:cxn ang="0">
                      <a:pos x="68" y="112"/>
                    </a:cxn>
                    <a:cxn ang="0">
                      <a:pos x="70" y="106"/>
                    </a:cxn>
                    <a:cxn ang="0">
                      <a:pos x="70" y="100"/>
                    </a:cxn>
                    <a:cxn ang="0">
                      <a:pos x="70" y="95"/>
                    </a:cxn>
                    <a:cxn ang="0">
                      <a:pos x="67" y="91"/>
                    </a:cxn>
                    <a:cxn ang="0">
                      <a:pos x="67" y="91"/>
                    </a:cxn>
                    <a:cxn ang="0">
                      <a:pos x="65" y="85"/>
                    </a:cxn>
                    <a:cxn ang="0">
                      <a:pos x="64" y="78"/>
                    </a:cxn>
                    <a:cxn ang="0">
                      <a:pos x="64" y="70"/>
                    </a:cxn>
                    <a:cxn ang="0">
                      <a:pos x="64" y="63"/>
                    </a:cxn>
                    <a:cxn ang="0">
                      <a:pos x="66" y="54"/>
                    </a:cxn>
                    <a:cxn ang="0">
                      <a:pos x="67" y="46"/>
                    </a:cxn>
                    <a:cxn ang="0">
                      <a:pos x="71" y="40"/>
                    </a:cxn>
                    <a:cxn ang="0">
                      <a:pos x="73" y="37"/>
                    </a:cxn>
                    <a:cxn ang="0">
                      <a:pos x="73" y="37"/>
                    </a:cxn>
                    <a:cxn ang="0">
                      <a:pos x="78" y="31"/>
                    </a:cxn>
                    <a:cxn ang="0">
                      <a:pos x="80" y="25"/>
                    </a:cxn>
                    <a:cxn ang="0">
                      <a:pos x="81" y="19"/>
                    </a:cxn>
                    <a:cxn ang="0">
                      <a:pos x="80" y="13"/>
                    </a:cxn>
                    <a:cxn ang="0">
                      <a:pos x="78" y="5"/>
                    </a:cxn>
                    <a:cxn ang="0">
                      <a:pos x="75" y="1"/>
                    </a:cxn>
                    <a:cxn ang="0">
                      <a:pos x="75" y="1"/>
                    </a:cxn>
                  </a:cxnLst>
                  <a:rect l="0" t="0" r="r" b="b"/>
                  <a:pathLst>
                    <a:path w="81" h="147">
                      <a:moveTo>
                        <a:pt x="75" y="1"/>
                      </a:moveTo>
                      <a:lnTo>
                        <a:pt x="75" y="1"/>
                      </a:lnTo>
                      <a:lnTo>
                        <a:pt x="72" y="1"/>
                      </a:lnTo>
                      <a:lnTo>
                        <a:pt x="67" y="0"/>
                      </a:lnTo>
                      <a:lnTo>
                        <a:pt x="61" y="1"/>
                      </a:lnTo>
                      <a:lnTo>
                        <a:pt x="55" y="2"/>
                      </a:lnTo>
                      <a:lnTo>
                        <a:pt x="49" y="6"/>
                      </a:lnTo>
                      <a:lnTo>
                        <a:pt x="42" y="11"/>
                      </a:lnTo>
                      <a:lnTo>
                        <a:pt x="38" y="18"/>
                      </a:lnTo>
                      <a:lnTo>
                        <a:pt x="38" y="18"/>
                      </a:lnTo>
                      <a:lnTo>
                        <a:pt x="29" y="32"/>
                      </a:lnTo>
                      <a:lnTo>
                        <a:pt x="23" y="45"/>
                      </a:lnTo>
                      <a:lnTo>
                        <a:pt x="19" y="53"/>
                      </a:lnTo>
                      <a:lnTo>
                        <a:pt x="15" y="59"/>
                      </a:lnTo>
                      <a:lnTo>
                        <a:pt x="15" y="59"/>
                      </a:lnTo>
                      <a:lnTo>
                        <a:pt x="21" y="54"/>
                      </a:lnTo>
                      <a:lnTo>
                        <a:pt x="26" y="50"/>
                      </a:lnTo>
                      <a:lnTo>
                        <a:pt x="31" y="44"/>
                      </a:lnTo>
                      <a:lnTo>
                        <a:pt x="31" y="44"/>
                      </a:lnTo>
                      <a:lnTo>
                        <a:pt x="28" y="52"/>
                      </a:lnTo>
                      <a:lnTo>
                        <a:pt x="25" y="61"/>
                      </a:lnTo>
                      <a:lnTo>
                        <a:pt x="19" y="71"/>
                      </a:lnTo>
                      <a:lnTo>
                        <a:pt x="19" y="71"/>
                      </a:lnTo>
                      <a:lnTo>
                        <a:pt x="14" y="77"/>
                      </a:lnTo>
                      <a:lnTo>
                        <a:pt x="10" y="84"/>
                      </a:lnTo>
                      <a:lnTo>
                        <a:pt x="5" y="99"/>
                      </a:lnTo>
                      <a:lnTo>
                        <a:pt x="1" y="116"/>
                      </a:lnTo>
                      <a:lnTo>
                        <a:pt x="0" y="123"/>
                      </a:lnTo>
                      <a:lnTo>
                        <a:pt x="0" y="128"/>
                      </a:lnTo>
                      <a:lnTo>
                        <a:pt x="0" y="128"/>
                      </a:lnTo>
                      <a:lnTo>
                        <a:pt x="2" y="147"/>
                      </a:lnTo>
                      <a:lnTo>
                        <a:pt x="65" y="128"/>
                      </a:lnTo>
                      <a:lnTo>
                        <a:pt x="65" y="128"/>
                      </a:lnTo>
                      <a:lnTo>
                        <a:pt x="66" y="123"/>
                      </a:lnTo>
                      <a:lnTo>
                        <a:pt x="68" y="112"/>
                      </a:lnTo>
                      <a:lnTo>
                        <a:pt x="70" y="106"/>
                      </a:lnTo>
                      <a:lnTo>
                        <a:pt x="70" y="100"/>
                      </a:lnTo>
                      <a:lnTo>
                        <a:pt x="70" y="95"/>
                      </a:lnTo>
                      <a:lnTo>
                        <a:pt x="67" y="91"/>
                      </a:lnTo>
                      <a:lnTo>
                        <a:pt x="67" y="91"/>
                      </a:lnTo>
                      <a:lnTo>
                        <a:pt x="65" y="85"/>
                      </a:lnTo>
                      <a:lnTo>
                        <a:pt x="64" y="78"/>
                      </a:lnTo>
                      <a:lnTo>
                        <a:pt x="64" y="70"/>
                      </a:lnTo>
                      <a:lnTo>
                        <a:pt x="64" y="63"/>
                      </a:lnTo>
                      <a:lnTo>
                        <a:pt x="66" y="54"/>
                      </a:lnTo>
                      <a:lnTo>
                        <a:pt x="67" y="46"/>
                      </a:lnTo>
                      <a:lnTo>
                        <a:pt x="71" y="40"/>
                      </a:lnTo>
                      <a:lnTo>
                        <a:pt x="73" y="37"/>
                      </a:lnTo>
                      <a:lnTo>
                        <a:pt x="73" y="37"/>
                      </a:lnTo>
                      <a:lnTo>
                        <a:pt x="78" y="31"/>
                      </a:lnTo>
                      <a:lnTo>
                        <a:pt x="80" y="25"/>
                      </a:lnTo>
                      <a:lnTo>
                        <a:pt x="81" y="19"/>
                      </a:lnTo>
                      <a:lnTo>
                        <a:pt x="80" y="13"/>
                      </a:lnTo>
                      <a:lnTo>
                        <a:pt x="78" y="5"/>
                      </a:lnTo>
                      <a:lnTo>
                        <a:pt x="75" y="1"/>
                      </a:lnTo>
                      <a:lnTo>
                        <a:pt x="75" y="1"/>
                      </a:lnTo>
                      <a:close/>
                    </a:path>
                  </a:pathLst>
                </a:custGeom>
                <a:solidFill>
                  <a:srgbClr val="372F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473" name="Freeform 3273"/>
                <p:cNvSpPr>
                  <a:spLocks/>
                </p:cNvSpPr>
                <p:nvPr/>
              </p:nvSpPr>
              <p:spPr bwMode="auto">
                <a:xfrm>
                  <a:off x="4949" y="858"/>
                  <a:ext cx="192" cy="289"/>
                </a:xfrm>
                <a:custGeom>
                  <a:avLst/>
                  <a:gdLst/>
                  <a:ahLst/>
                  <a:cxnLst>
                    <a:cxn ang="0">
                      <a:pos x="120" y="5"/>
                    </a:cxn>
                    <a:cxn ang="0">
                      <a:pos x="85" y="18"/>
                    </a:cxn>
                    <a:cxn ang="0">
                      <a:pos x="69" y="23"/>
                    </a:cxn>
                    <a:cxn ang="0">
                      <a:pos x="45" y="27"/>
                    </a:cxn>
                    <a:cxn ang="0">
                      <a:pos x="34" y="33"/>
                    </a:cxn>
                    <a:cxn ang="0">
                      <a:pos x="26" y="44"/>
                    </a:cxn>
                    <a:cxn ang="0">
                      <a:pos x="0" y="92"/>
                    </a:cxn>
                    <a:cxn ang="0">
                      <a:pos x="2" y="97"/>
                    </a:cxn>
                    <a:cxn ang="0">
                      <a:pos x="13" y="117"/>
                    </a:cxn>
                    <a:cxn ang="0">
                      <a:pos x="27" y="131"/>
                    </a:cxn>
                    <a:cxn ang="0">
                      <a:pos x="49" y="147"/>
                    </a:cxn>
                    <a:cxn ang="0">
                      <a:pos x="55" y="172"/>
                    </a:cxn>
                    <a:cxn ang="0">
                      <a:pos x="65" y="211"/>
                    </a:cxn>
                    <a:cxn ang="0">
                      <a:pos x="74" y="238"/>
                    </a:cxn>
                    <a:cxn ang="0">
                      <a:pos x="80" y="258"/>
                    </a:cxn>
                    <a:cxn ang="0">
                      <a:pos x="81" y="273"/>
                    </a:cxn>
                    <a:cxn ang="0">
                      <a:pos x="84" y="321"/>
                    </a:cxn>
                    <a:cxn ang="0">
                      <a:pos x="81" y="351"/>
                    </a:cxn>
                    <a:cxn ang="0">
                      <a:pos x="78" y="362"/>
                    </a:cxn>
                    <a:cxn ang="0">
                      <a:pos x="289" y="375"/>
                    </a:cxn>
                    <a:cxn ang="0">
                      <a:pos x="285" y="364"/>
                    </a:cxn>
                    <a:cxn ang="0">
                      <a:pos x="272" y="325"/>
                    </a:cxn>
                    <a:cxn ang="0">
                      <a:pos x="267" y="296"/>
                    </a:cxn>
                    <a:cxn ang="0">
                      <a:pos x="268" y="283"/>
                    </a:cxn>
                    <a:cxn ang="0">
                      <a:pos x="270" y="273"/>
                    </a:cxn>
                    <a:cxn ang="0">
                      <a:pos x="269" y="263"/>
                    </a:cxn>
                    <a:cxn ang="0">
                      <a:pos x="267" y="259"/>
                    </a:cxn>
                    <a:cxn ang="0">
                      <a:pos x="263" y="259"/>
                    </a:cxn>
                    <a:cxn ang="0">
                      <a:pos x="262" y="253"/>
                    </a:cxn>
                    <a:cxn ang="0">
                      <a:pos x="263" y="243"/>
                    </a:cxn>
                    <a:cxn ang="0">
                      <a:pos x="270" y="232"/>
                    </a:cxn>
                    <a:cxn ang="0">
                      <a:pos x="281" y="221"/>
                    </a:cxn>
                    <a:cxn ang="0">
                      <a:pos x="286" y="211"/>
                    </a:cxn>
                    <a:cxn ang="0">
                      <a:pos x="286" y="201"/>
                    </a:cxn>
                    <a:cxn ang="0">
                      <a:pos x="285" y="195"/>
                    </a:cxn>
                    <a:cxn ang="0">
                      <a:pos x="275" y="178"/>
                    </a:cxn>
                    <a:cxn ang="0">
                      <a:pos x="262" y="162"/>
                    </a:cxn>
                    <a:cxn ang="0">
                      <a:pos x="246" y="150"/>
                    </a:cxn>
                    <a:cxn ang="0">
                      <a:pos x="244" y="149"/>
                    </a:cxn>
                    <a:cxn ang="0">
                      <a:pos x="239" y="143"/>
                    </a:cxn>
                    <a:cxn ang="0">
                      <a:pos x="235" y="135"/>
                    </a:cxn>
                    <a:cxn ang="0">
                      <a:pos x="235" y="130"/>
                    </a:cxn>
                    <a:cxn ang="0">
                      <a:pos x="241" y="124"/>
                    </a:cxn>
                    <a:cxn ang="0">
                      <a:pos x="246" y="114"/>
                    </a:cxn>
                    <a:cxn ang="0">
                      <a:pos x="244" y="98"/>
                    </a:cxn>
                    <a:cxn ang="0">
                      <a:pos x="241" y="90"/>
                    </a:cxn>
                    <a:cxn ang="0">
                      <a:pos x="237" y="79"/>
                    </a:cxn>
                    <a:cxn ang="0">
                      <a:pos x="239" y="68"/>
                    </a:cxn>
                    <a:cxn ang="0">
                      <a:pos x="241" y="55"/>
                    </a:cxn>
                    <a:cxn ang="0">
                      <a:pos x="240" y="52"/>
                    </a:cxn>
                    <a:cxn ang="0">
                      <a:pos x="208" y="30"/>
                    </a:cxn>
                    <a:cxn ang="0">
                      <a:pos x="171" y="9"/>
                    </a:cxn>
                    <a:cxn ang="0">
                      <a:pos x="152" y="1"/>
                    </a:cxn>
                    <a:cxn ang="0">
                      <a:pos x="134" y="0"/>
                    </a:cxn>
                    <a:cxn ang="0">
                      <a:pos x="120" y="5"/>
                    </a:cxn>
                  </a:cxnLst>
                  <a:rect l="0" t="0" r="r" b="b"/>
                  <a:pathLst>
                    <a:path w="289" h="375">
                      <a:moveTo>
                        <a:pt x="120" y="5"/>
                      </a:moveTo>
                      <a:lnTo>
                        <a:pt x="120" y="5"/>
                      </a:lnTo>
                      <a:lnTo>
                        <a:pt x="101" y="12"/>
                      </a:lnTo>
                      <a:lnTo>
                        <a:pt x="85" y="18"/>
                      </a:lnTo>
                      <a:lnTo>
                        <a:pt x="69" y="23"/>
                      </a:lnTo>
                      <a:lnTo>
                        <a:pt x="69" y="23"/>
                      </a:lnTo>
                      <a:lnTo>
                        <a:pt x="56" y="25"/>
                      </a:lnTo>
                      <a:lnTo>
                        <a:pt x="45" y="27"/>
                      </a:lnTo>
                      <a:lnTo>
                        <a:pt x="40" y="30"/>
                      </a:lnTo>
                      <a:lnTo>
                        <a:pt x="34" y="33"/>
                      </a:lnTo>
                      <a:lnTo>
                        <a:pt x="30" y="38"/>
                      </a:lnTo>
                      <a:lnTo>
                        <a:pt x="26" y="44"/>
                      </a:lnTo>
                      <a:lnTo>
                        <a:pt x="26" y="44"/>
                      </a:lnTo>
                      <a:lnTo>
                        <a:pt x="0" y="92"/>
                      </a:lnTo>
                      <a:lnTo>
                        <a:pt x="0" y="92"/>
                      </a:lnTo>
                      <a:lnTo>
                        <a:pt x="2" y="97"/>
                      </a:lnTo>
                      <a:lnTo>
                        <a:pt x="8" y="109"/>
                      </a:lnTo>
                      <a:lnTo>
                        <a:pt x="13" y="117"/>
                      </a:lnTo>
                      <a:lnTo>
                        <a:pt x="20" y="124"/>
                      </a:lnTo>
                      <a:lnTo>
                        <a:pt x="27" y="131"/>
                      </a:lnTo>
                      <a:lnTo>
                        <a:pt x="36" y="137"/>
                      </a:lnTo>
                      <a:lnTo>
                        <a:pt x="49" y="147"/>
                      </a:lnTo>
                      <a:lnTo>
                        <a:pt x="49" y="147"/>
                      </a:lnTo>
                      <a:lnTo>
                        <a:pt x="55" y="172"/>
                      </a:lnTo>
                      <a:lnTo>
                        <a:pt x="60" y="193"/>
                      </a:lnTo>
                      <a:lnTo>
                        <a:pt x="65" y="211"/>
                      </a:lnTo>
                      <a:lnTo>
                        <a:pt x="65" y="211"/>
                      </a:lnTo>
                      <a:lnTo>
                        <a:pt x="74" y="238"/>
                      </a:lnTo>
                      <a:lnTo>
                        <a:pt x="78" y="250"/>
                      </a:lnTo>
                      <a:lnTo>
                        <a:pt x="80" y="258"/>
                      </a:lnTo>
                      <a:lnTo>
                        <a:pt x="80" y="258"/>
                      </a:lnTo>
                      <a:lnTo>
                        <a:pt x="81" y="273"/>
                      </a:lnTo>
                      <a:lnTo>
                        <a:pt x="84" y="304"/>
                      </a:lnTo>
                      <a:lnTo>
                        <a:pt x="84" y="321"/>
                      </a:lnTo>
                      <a:lnTo>
                        <a:pt x="84" y="337"/>
                      </a:lnTo>
                      <a:lnTo>
                        <a:pt x="81" y="351"/>
                      </a:lnTo>
                      <a:lnTo>
                        <a:pt x="79" y="357"/>
                      </a:lnTo>
                      <a:lnTo>
                        <a:pt x="78" y="362"/>
                      </a:lnTo>
                      <a:lnTo>
                        <a:pt x="71" y="375"/>
                      </a:lnTo>
                      <a:lnTo>
                        <a:pt x="289" y="375"/>
                      </a:lnTo>
                      <a:lnTo>
                        <a:pt x="289" y="375"/>
                      </a:lnTo>
                      <a:lnTo>
                        <a:pt x="285" y="364"/>
                      </a:lnTo>
                      <a:lnTo>
                        <a:pt x="276" y="339"/>
                      </a:lnTo>
                      <a:lnTo>
                        <a:pt x="272" y="325"/>
                      </a:lnTo>
                      <a:lnTo>
                        <a:pt x="269" y="310"/>
                      </a:lnTo>
                      <a:lnTo>
                        <a:pt x="267" y="296"/>
                      </a:lnTo>
                      <a:lnTo>
                        <a:pt x="267" y="289"/>
                      </a:lnTo>
                      <a:lnTo>
                        <a:pt x="268" y="283"/>
                      </a:lnTo>
                      <a:lnTo>
                        <a:pt x="268" y="283"/>
                      </a:lnTo>
                      <a:lnTo>
                        <a:pt x="270" y="273"/>
                      </a:lnTo>
                      <a:lnTo>
                        <a:pt x="270" y="266"/>
                      </a:lnTo>
                      <a:lnTo>
                        <a:pt x="269" y="263"/>
                      </a:lnTo>
                      <a:lnTo>
                        <a:pt x="268" y="260"/>
                      </a:lnTo>
                      <a:lnTo>
                        <a:pt x="267" y="259"/>
                      </a:lnTo>
                      <a:lnTo>
                        <a:pt x="265" y="259"/>
                      </a:lnTo>
                      <a:lnTo>
                        <a:pt x="263" y="259"/>
                      </a:lnTo>
                      <a:lnTo>
                        <a:pt x="263" y="259"/>
                      </a:lnTo>
                      <a:lnTo>
                        <a:pt x="262" y="253"/>
                      </a:lnTo>
                      <a:lnTo>
                        <a:pt x="262" y="247"/>
                      </a:lnTo>
                      <a:lnTo>
                        <a:pt x="263" y="243"/>
                      </a:lnTo>
                      <a:lnTo>
                        <a:pt x="266" y="238"/>
                      </a:lnTo>
                      <a:lnTo>
                        <a:pt x="270" y="232"/>
                      </a:lnTo>
                      <a:lnTo>
                        <a:pt x="275" y="226"/>
                      </a:lnTo>
                      <a:lnTo>
                        <a:pt x="281" y="221"/>
                      </a:lnTo>
                      <a:lnTo>
                        <a:pt x="285" y="215"/>
                      </a:lnTo>
                      <a:lnTo>
                        <a:pt x="286" y="211"/>
                      </a:lnTo>
                      <a:lnTo>
                        <a:pt x="287" y="207"/>
                      </a:lnTo>
                      <a:lnTo>
                        <a:pt x="286" y="201"/>
                      </a:lnTo>
                      <a:lnTo>
                        <a:pt x="285" y="195"/>
                      </a:lnTo>
                      <a:lnTo>
                        <a:pt x="285" y="195"/>
                      </a:lnTo>
                      <a:lnTo>
                        <a:pt x="281" y="186"/>
                      </a:lnTo>
                      <a:lnTo>
                        <a:pt x="275" y="178"/>
                      </a:lnTo>
                      <a:lnTo>
                        <a:pt x="269" y="169"/>
                      </a:lnTo>
                      <a:lnTo>
                        <a:pt x="262" y="162"/>
                      </a:lnTo>
                      <a:lnTo>
                        <a:pt x="252" y="153"/>
                      </a:lnTo>
                      <a:lnTo>
                        <a:pt x="246" y="150"/>
                      </a:lnTo>
                      <a:lnTo>
                        <a:pt x="246" y="150"/>
                      </a:lnTo>
                      <a:lnTo>
                        <a:pt x="244" y="149"/>
                      </a:lnTo>
                      <a:lnTo>
                        <a:pt x="240" y="146"/>
                      </a:lnTo>
                      <a:lnTo>
                        <a:pt x="239" y="143"/>
                      </a:lnTo>
                      <a:lnTo>
                        <a:pt x="236" y="140"/>
                      </a:lnTo>
                      <a:lnTo>
                        <a:pt x="235" y="135"/>
                      </a:lnTo>
                      <a:lnTo>
                        <a:pt x="235" y="130"/>
                      </a:lnTo>
                      <a:lnTo>
                        <a:pt x="235" y="130"/>
                      </a:lnTo>
                      <a:lnTo>
                        <a:pt x="239" y="128"/>
                      </a:lnTo>
                      <a:lnTo>
                        <a:pt x="241" y="124"/>
                      </a:lnTo>
                      <a:lnTo>
                        <a:pt x="243" y="120"/>
                      </a:lnTo>
                      <a:lnTo>
                        <a:pt x="246" y="114"/>
                      </a:lnTo>
                      <a:lnTo>
                        <a:pt x="247" y="107"/>
                      </a:lnTo>
                      <a:lnTo>
                        <a:pt x="244" y="98"/>
                      </a:lnTo>
                      <a:lnTo>
                        <a:pt x="241" y="90"/>
                      </a:lnTo>
                      <a:lnTo>
                        <a:pt x="241" y="90"/>
                      </a:lnTo>
                      <a:lnTo>
                        <a:pt x="237" y="84"/>
                      </a:lnTo>
                      <a:lnTo>
                        <a:pt x="237" y="79"/>
                      </a:lnTo>
                      <a:lnTo>
                        <a:pt x="237" y="74"/>
                      </a:lnTo>
                      <a:lnTo>
                        <a:pt x="239" y="68"/>
                      </a:lnTo>
                      <a:lnTo>
                        <a:pt x="241" y="58"/>
                      </a:lnTo>
                      <a:lnTo>
                        <a:pt x="241" y="55"/>
                      </a:lnTo>
                      <a:lnTo>
                        <a:pt x="240" y="52"/>
                      </a:lnTo>
                      <a:lnTo>
                        <a:pt x="240" y="52"/>
                      </a:lnTo>
                      <a:lnTo>
                        <a:pt x="223" y="39"/>
                      </a:lnTo>
                      <a:lnTo>
                        <a:pt x="208" y="30"/>
                      </a:lnTo>
                      <a:lnTo>
                        <a:pt x="190" y="18"/>
                      </a:lnTo>
                      <a:lnTo>
                        <a:pt x="171" y="9"/>
                      </a:lnTo>
                      <a:lnTo>
                        <a:pt x="162" y="5"/>
                      </a:lnTo>
                      <a:lnTo>
                        <a:pt x="152" y="1"/>
                      </a:lnTo>
                      <a:lnTo>
                        <a:pt x="144" y="0"/>
                      </a:lnTo>
                      <a:lnTo>
                        <a:pt x="134" y="0"/>
                      </a:lnTo>
                      <a:lnTo>
                        <a:pt x="127" y="1"/>
                      </a:lnTo>
                      <a:lnTo>
                        <a:pt x="120" y="5"/>
                      </a:lnTo>
                      <a:lnTo>
                        <a:pt x="120" y="5"/>
                      </a:lnTo>
                      <a:close/>
                    </a:path>
                  </a:pathLst>
                </a:custGeom>
                <a:solidFill>
                  <a:srgbClr val="FF66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474" name="Freeform 3274"/>
                <p:cNvSpPr>
                  <a:spLocks/>
                </p:cNvSpPr>
                <p:nvPr/>
              </p:nvSpPr>
              <p:spPr bwMode="auto">
                <a:xfrm>
                  <a:off x="5033" y="769"/>
                  <a:ext cx="124" cy="138"/>
                </a:xfrm>
                <a:custGeom>
                  <a:avLst/>
                  <a:gdLst/>
                  <a:ahLst/>
                  <a:cxnLst>
                    <a:cxn ang="0">
                      <a:pos x="5" y="125"/>
                    </a:cxn>
                    <a:cxn ang="0">
                      <a:pos x="17" y="110"/>
                    </a:cxn>
                    <a:cxn ang="0">
                      <a:pos x="21" y="102"/>
                    </a:cxn>
                    <a:cxn ang="0">
                      <a:pos x="43" y="60"/>
                    </a:cxn>
                    <a:cxn ang="0">
                      <a:pos x="46" y="48"/>
                    </a:cxn>
                    <a:cxn ang="0">
                      <a:pos x="47" y="30"/>
                    </a:cxn>
                    <a:cxn ang="0">
                      <a:pos x="52" y="18"/>
                    </a:cxn>
                    <a:cxn ang="0">
                      <a:pos x="56" y="15"/>
                    </a:cxn>
                    <a:cxn ang="0">
                      <a:pos x="62" y="15"/>
                    </a:cxn>
                    <a:cxn ang="0">
                      <a:pos x="68" y="17"/>
                    </a:cxn>
                    <a:cxn ang="0">
                      <a:pos x="74" y="23"/>
                    </a:cxn>
                    <a:cxn ang="0">
                      <a:pos x="76" y="30"/>
                    </a:cxn>
                    <a:cxn ang="0">
                      <a:pos x="76" y="32"/>
                    </a:cxn>
                    <a:cxn ang="0">
                      <a:pos x="76" y="35"/>
                    </a:cxn>
                    <a:cxn ang="0">
                      <a:pos x="77" y="37"/>
                    </a:cxn>
                    <a:cxn ang="0">
                      <a:pos x="84" y="38"/>
                    </a:cxn>
                    <a:cxn ang="0">
                      <a:pos x="87" y="37"/>
                    </a:cxn>
                    <a:cxn ang="0">
                      <a:pos x="102" y="28"/>
                    </a:cxn>
                    <a:cxn ang="0">
                      <a:pos x="123" y="19"/>
                    </a:cxn>
                    <a:cxn ang="0">
                      <a:pos x="129" y="18"/>
                    </a:cxn>
                    <a:cxn ang="0">
                      <a:pos x="141" y="12"/>
                    </a:cxn>
                    <a:cxn ang="0">
                      <a:pos x="146" y="6"/>
                    </a:cxn>
                    <a:cxn ang="0">
                      <a:pos x="156" y="0"/>
                    </a:cxn>
                    <a:cxn ang="0">
                      <a:pos x="166" y="3"/>
                    </a:cxn>
                    <a:cxn ang="0">
                      <a:pos x="175" y="10"/>
                    </a:cxn>
                    <a:cxn ang="0">
                      <a:pos x="182" y="15"/>
                    </a:cxn>
                    <a:cxn ang="0">
                      <a:pos x="187" y="18"/>
                    </a:cxn>
                    <a:cxn ang="0">
                      <a:pos x="187" y="31"/>
                    </a:cxn>
                    <a:cxn ang="0">
                      <a:pos x="184" y="47"/>
                    </a:cxn>
                    <a:cxn ang="0">
                      <a:pos x="182" y="52"/>
                    </a:cxn>
                    <a:cxn ang="0">
                      <a:pos x="167" y="74"/>
                    </a:cxn>
                    <a:cxn ang="0">
                      <a:pos x="166" y="84"/>
                    </a:cxn>
                    <a:cxn ang="0">
                      <a:pos x="165" y="97"/>
                    </a:cxn>
                    <a:cxn ang="0">
                      <a:pos x="165" y="100"/>
                    </a:cxn>
                    <a:cxn ang="0">
                      <a:pos x="160" y="103"/>
                    </a:cxn>
                    <a:cxn ang="0">
                      <a:pos x="154" y="102"/>
                    </a:cxn>
                    <a:cxn ang="0">
                      <a:pos x="150" y="112"/>
                    </a:cxn>
                    <a:cxn ang="0">
                      <a:pos x="142" y="113"/>
                    </a:cxn>
                    <a:cxn ang="0">
                      <a:pos x="142" y="121"/>
                    </a:cxn>
                    <a:cxn ang="0">
                      <a:pos x="140" y="123"/>
                    </a:cxn>
                    <a:cxn ang="0">
                      <a:pos x="131" y="128"/>
                    </a:cxn>
                    <a:cxn ang="0">
                      <a:pos x="128" y="134"/>
                    </a:cxn>
                    <a:cxn ang="0">
                      <a:pos x="123" y="142"/>
                    </a:cxn>
                    <a:cxn ang="0">
                      <a:pos x="118" y="142"/>
                    </a:cxn>
                    <a:cxn ang="0">
                      <a:pos x="107" y="139"/>
                    </a:cxn>
                    <a:cxn ang="0">
                      <a:pos x="95" y="128"/>
                    </a:cxn>
                    <a:cxn ang="0">
                      <a:pos x="92" y="136"/>
                    </a:cxn>
                    <a:cxn ang="0">
                      <a:pos x="90" y="145"/>
                    </a:cxn>
                    <a:cxn ang="0">
                      <a:pos x="89" y="152"/>
                    </a:cxn>
                    <a:cxn ang="0">
                      <a:pos x="94" y="159"/>
                    </a:cxn>
                    <a:cxn ang="0">
                      <a:pos x="98" y="167"/>
                    </a:cxn>
                    <a:cxn ang="0">
                      <a:pos x="98" y="169"/>
                    </a:cxn>
                    <a:cxn ang="0">
                      <a:pos x="92" y="174"/>
                    </a:cxn>
                    <a:cxn ang="0">
                      <a:pos x="81" y="178"/>
                    </a:cxn>
                    <a:cxn ang="0">
                      <a:pos x="64" y="178"/>
                    </a:cxn>
                    <a:cxn ang="0">
                      <a:pos x="53" y="175"/>
                    </a:cxn>
                    <a:cxn ang="0">
                      <a:pos x="30" y="164"/>
                    </a:cxn>
                    <a:cxn ang="0">
                      <a:pos x="11" y="147"/>
                    </a:cxn>
                    <a:cxn ang="0">
                      <a:pos x="1" y="133"/>
                    </a:cxn>
                    <a:cxn ang="0">
                      <a:pos x="0" y="127"/>
                    </a:cxn>
                    <a:cxn ang="0">
                      <a:pos x="5" y="125"/>
                    </a:cxn>
                  </a:cxnLst>
                  <a:rect l="0" t="0" r="r" b="b"/>
                  <a:pathLst>
                    <a:path w="188" h="179">
                      <a:moveTo>
                        <a:pt x="5" y="125"/>
                      </a:moveTo>
                      <a:lnTo>
                        <a:pt x="5" y="125"/>
                      </a:lnTo>
                      <a:lnTo>
                        <a:pt x="11" y="117"/>
                      </a:lnTo>
                      <a:lnTo>
                        <a:pt x="17" y="110"/>
                      </a:lnTo>
                      <a:lnTo>
                        <a:pt x="21" y="102"/>
                      </a:lnTo>
                      <a:lnTo>
                        <a:pt x="21" y="102"/>
                      </a:lnTo>
                      <a:lnTo>
                        <a:pt x="43" y="60"/>
                      </a:lnTo>
                      <a:lnTo>
                        <a:pt x="43" y="60"/>
                      </a:lnTo>
                      <a:lnTo>
                        <a:pt x="46" y="48"/>
                      </a:lnTo>
                      <a:lnTo>
                        <a:pt x="46" y="48"/>
                      </a:lnTo>
                      <a:lnTo>
                        <a:pt x="46" y="43"/>
                      </a:lnTo>
                      <a:lnTo>
                        <a:pt x="47" y="30"/>
                      </a:lnTo>
                      <a:lnTo>
                        <a:pt x="49" y="24"/>
                      </a:lnTo>
                      <a:lnTo>
                        <a:pt x="52" y="18"/>
                      </a:lnTo>
                      <a:lnTo>
                        <a:pt x="53" y="16"/>
                      </a:lnTo>
                      <a:lnTo>
                        <a:pt x="56" y="15"/>
                      </a:lnTo>
                      <a:lnTo>
                        <a:pt x="59" y="15"/>
                      </a:lnTo>
                      <a:lnTo>
                        <a:pt x="62" y="15"/>
                      </a:lnTo>
                      <a:lnTo>
                        <a:pt x="62" y="15"/>
                      </a:lnTo>
                      <a:lnTo>
                        <a:pt x="68" y="17"/>
                      </a:lnTo>
                      <a:lnTo>
                        <a:pt x="71" y="19"/>
                      </a:lnTo>
                      <a:lnTo>
                        <a:pt x="74" y="23"/>
                      </a:lnTo>
                      <a:lnTo>
                        <a:pt x="76" y="25"/>
                      </a:lnTo>
                      <a:lnTo>
                        <a:pt x="76" y="30"/>
                      </a:lnTo>
                      <a:lnTo>
                        <a:pt x="76" y="32"/>
                      </a:lnTo>
                      <a:lnTo>
                        <a:pt x="76" y="32"/>
                      </a:lnTo>
                      <a:lnTo>
                        <a:pt x="76" y="34"/>
                      </a:lnTo>
                      <a:lnTo>
                        <a:pt x="76" y="35"/>
                      </a:lnTo>
                      <a:lnTo>
                        <a:pt x="77" y="37"/>
                      </a:lnTo>
                      <a:lnTo>
                        <a:pt x="77" y="37"/>
                      </a:lnTo>
                      <a:lnTo>
                        <a:pt x="82" y="38"/>
                      </a:lnTo>
                      <a:lnTo>
                        <a:pt x="84" y="38"/>
                      </a:lnTo>
                      <a:lnTo>
                        <a:pt x="87" y="37"/>
                      </a:lnTo>
                      <a:lnTo>
                        <a:pt x="87" y="37"/>
                      </a:lnTo>
                      <a:lnTo>
                        <a:pt x="92" y="34"/>
                      </a:lnTo>
                      <a:lnTo>
                        <a:pt x="102" y="28"/>
                      </a:lnTo>
                      <a:lnTo>
                        <a:pt x="114" y="23"/>
                      </a:lnTo>
                      <a:lnTo>
                        <a:pt x="123" y="19"/>
                      </a:lnTo>
                      <a:lnTo>
                        <a:pt x="123" y="19"/>
                      </a:lnTo>
                      <a:lnTo>
                        <a:pt x="129" y="18"/>
                      </a:lnTo>
                      <a:lnTo>
                        <a:pt x="136" y="16"/>
                      </a:lnTo>
                      <a:lnTo>
                        <a:pt x="141" y="12"/>
                      </a:lnTo>
                      <a:lnTo>
                        <a:pt x="146" y="6"/>
                      </a:lnTo>
                      <a:lnTo>
                        <a:pt x="146" y="6"/>
                      </a:lnTo>
                      <a:lnTo>
                        <a:pt x="152" y="3"/>
                      </a:lnTo>
                      <a:lnTo>
                        <a:pt x="156" y="0"/>
                      </a:lnTo>
                      <a:lnTo>
                        <a:pt x="161" y="0"/>
                      </a:lnTo>
                      <a:lnTo>
                        <a:pt x="166" y="3"/>
                      </a:lnTo>
                      <a:lnTo>
                        <a:pt x="166" y="3"/>
                      </a:lnTo>
                      <a:lnTo>
                        <a:pt x="175" y="10"/>
                      </a:lnTo>
                      <a:lnTo>
                        <a:pt x="182" y="15"/>
                      </a:lnTo>
                      <a:lnTo>
                        <a:pt x="182" y="15"/>
                      </a:lnTo>
                      <a:lnTo>
                        <a:pt x="185" y="16"/>
                      </a:lnTo>
                      <a:lnTo>
                        <a:pt x="187" y="18"/>
                      </a:lnTo>
                      <a:lnTo>
                        <a:pt x="188" y="23"/>
                      </a:lnTo>
                      <a:lnTo>
                        <a:pt x="187" y="31"/>
                      </a:lnTo>
                      <a:lnTo>
                        <a:pt x="187" y="31"/>
                      </a:lnTo>
                      <a:lnTo>
                        <a:pt x="184" y="47"/>
                      </a:lnTo>
                      <a:lnTo>
                        <a:pt x="182" y="52"/>
                      </a:lnTo>
                      <a:lnTo>
                        <a:pt x="182" y="52"/>
                      </a:lnTo>
                      <a:lnTo>
                        <a:pt x="176" y="62"/>
                      </a:lnTo>
                      <a:lnTo>
                        <a:pt x="167" y="74"/>
                      </a:lnTo>
                      <a:lnTo>
                        <a:pt x="167" y="74"/>
                      </a:lnTo>
                      <a:lnTo>
                        <a:pt x="166" y="84"/>
                      </a:lnTo>
                      <a:lnTo>
                        <a:pt x="165" y="91"/>
                      </a:lnTo>
                      <a:lnTo>
                        <a:pt x="165" y="97"/>
                      </a:lnTo>
                      <a:lnTo>
                        <a:pt x="165" y="97"/>
                      </a:lnTo>
                      <a:lnTo>
                        <a:pt x="165" y="100"/>
                      </a:lnTo>
                      <a:lnTo>
                        <a:pt x="162" y="102"/>
                      </a:lnTo>
                      <a:lnTo>
                        <a:pt x="160" y="103"/>
                      </a:lnTo>
                      <a:lnTo>
                        <a:pt x="154" y="102"/>
                      </a:lnTo>
                      <a:lnTo>
                        <a:pt x="154" y="102"/>
                      </a:lnTo>
                      <a:lnTo>
                        <a:pt x="150" y="112"/>
                      </a:lnTo>
                      <a:lnTo>
                        <a:pt x="150" y="112"/>
                      </a:lnTo>
                      <a:lnTo>
                        <a:pt x="142" y="113"/>
                      </a:lnTo>
                      <a:lnTo>
                        <a:pt x="142" y="113"/>
                      </a:lnTo>
                      <a:lnTo>
                        <a:pt x="142" y="116"/>
                      </a:lnTo>
                      <a:lnTo>
                        <a:pt x="142" y="121"/>
                      </a:lnTo>
                      <a:lnTo>
                        <a:pt x="140" y="123"/>
                      </a:lnTo>
                      <a:lnTo>
                        <a:pt x="140" y="123"/>
                      </a:lnTo>
                      <a:lnTo>
                        <a:pt x="135" y="126"/>
                      </a:lnTo>
                      <a:lnTo>
                        <a:pt x="131" y="128"/>
                      </a:lnTo>
                      <a:lnTo>
                        <a:pt x="131" y="128"/>
                      </a:lnTo>
                      <a:lnTo>
                        <a:pt x="128" y="134"/>
                      </a:lnTo>
                      <a:lnTo>
                        <a:pt x="126" y="139"/>
                      </a:lnTo>
                      <a:lnTo>
                        <a:pt x="123" y="142"/>
                      </a:lnTo>
                      <a:lnTo>
                        <a:pt x="123" y="142"/>
                      </a:lnTo>
                      <a:lnTo>
                        <a:pt x="118" y="142"/>
                      </a:lnTo>
                      <a:lnTo>
                        <a:pt x="113" y="142"/>
                      </a:lnTo>
                      <a:lnTo>
                        <a:pt x="107" y="139"/>
                      </a:lnTo>
                      <a:lnTo>
                        <a:pt x="102" y="135"/>
                      </a:lnTo>
                      <a:lnTo>
                        <a:pt x="95" y="128"/>
                      </a:lnTo>
                      <a:lnTo>
                        <a:pt x="95" y="128"/>
                      </a:lnTo>
                      <a:lnTo>
                        <a:pt x="92" y="136"/>
                      </a:lnTo>
                      <a:lnTo>
                        <a:pt x="92" y="136"/>
                      </a:lnTo>
                      <a:lnTo>
                        <a:pt x="90" y="145"/>
                      </a:lnTo>
                      <a:lnTo>
                        <a:pt x="89" y="149"/>
                      </a:lnTo>
                      <a:lnTo>
                        <a:pt x="89" y="152"/>
                      </a:lnTo>
                      <a:lnTo>
                        <a:pt x="89" y="152"/>
                      </a:lnTo>
                      <a:lnTo>
                        <a:pt x="94" y="159"/>
                      </a:lnTo>
                      <a:lnTo>
                        <a:pt x="97" y="164"/>
                      </a:lnTo>
                      <a:lnTo>
                        <a:pt x="98" y="167"/>
                      </a:lnTo>
                      <a:lnTo>
                        <a:pt x="98" y="167"/>
                      </a:lnTo>
                      <a:lnTo>
                        <a:pt x="98" y="169"/>
                      </a:lnTo>
                      <a:lnTo>
                        <a:pt x="96" y="172"/>
                      </a:lnTo>
                      <a:lnTo>
                        <a:pt x="92" y="174"/>
                      </a:lnTo>
                      <a:lnTo>
                        <a:pt x="88" y="177"/>
                      </a:lnTo>
                      <a:lnTo>
                        <a:pt x="81" y="178"/>
                      </a:lnTo>
                      <a:lnTo>
                        <a:pt x="74" y="179"/>
                      </a:lnTo>
                      <a:lnTo>
                        <a:pt x="64" y="178"/>
                      </a:lnTo>
                      <a:lnTo>
                        <a:pt x="53" y="175"/>
                      </a:lnTo>
                      <a:lnTo>
                        <a:pt x="53" y="175"/>
                      </a:lnTo>
                      <a:lnTo>
                        <a:pt x="42" y="171"/>
                      </a:lnTo>
                      <a:lnTo>
                        <a:pt x="30" y="164"/>
                      </a:lnTo>
                      <a:lnTo>
                        <a:pt x="20" y="155"/>
                      </a:lnTo>
                      <a:lnTo>
                        <a:pt x="11" y="147"/>
                      </a:lnTo>
                      <a:lnTo>
                        <a:pt x="5" y="140"/>
                      </a:lnTo>
                      <a:lnTo>
                        <a:pt x="1" y="133"/>
                      </a:lnTo>
                      <a:lnTo>
                        <a:pt x="0" y="129"/>
                      </a:lnTo>
                      <a:lnTo>
                        <a:pt x="0" y="127"/>
                      </a:lnTo>
                      <a:lnTo>
                        <a:pt x="3" y="126"/>
                      </a:lnTo>
                      <a:lnTo>
                        <a:pt x="5" y="125"/>
                      </a:lnTo>
                      <a:lnTo>
                        <a:pt x="5" y="125"/>
                      </a:lnTo>
                      <a:close/>
                    </a:path>
                  </a:pathLst>
                </a:custGeom>
                <a:solidFill>
                  <a:srgbClr val="D2D0D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475" name="Freeform 3275"/>
                <p:cNvSpPr>
                  <a:spLocks/>
                </p:cNvSpPr>
                <p:nvPr/>
              </p:nvSpPr>
              <p:spPr bwMode="auto">
                <a:xfrm>
                  <a:off x="5052" y="714"/>
                  <a:ext cx="114" cy="128"/>
                </a:xfrm>
                <a:custGeom>
                  <a:avLst/>
                  <a:gdLst/>
                  <a:ahLst/>
                  <a:cxnLst>
                    <a:cxn ang="0">
                      <a:pos x="154" y="61"/>
                    </a:cxn>
                    <a:cxn ang="0">
                      <a:pos x="161" y="64"/>
                    </a:cxn>
                    <a:cxn ang="0">
                      <a:pos x="168" y="75"/>
                    </a:cxn>
                    <a:cxn ang="0">
                      <a:pos x="172" y="93"/>
                    </a:cxn>
                    <a:cxn ang="0">
                      <a:pos x="172" y="106"/>
                    </a:cxn>
                    <a:cxn ang="0">
                      <a:pos x="168" y="167"/>
                    </a:cxn>
                    <a:cxn ang="0">
                      <a:pos x="165" y="152"/>
                    </a:cxn>
                    <a:cxn ang="0">
                      <a:pos x="163" y="132"/>
                    </a:cxn>
                    <a:cxn ang="0">
                      <a:pos x="164" y="126"/>
                    </a:cxn>
                    <a:cxn ang="0">
                      <a:pos x="165" y="108"/>
                    </a:cxn>
                    <a:cxn ang="0">
                      <a:pos x="164" y="101"/>
                    </a:cxn>
                    <a:cxn ang="0">
                      <a:pos x="161" y="117"/>
                    </a:cxn>
                    <a:cxn ang="0">
                      <a:pos x="157" y="126"/>
                    </a:cxn>
                    <a:cxn ang="0">
                      <a:pos x="155" y="136"/>
                    </a:cxn>
                    <a:cxn ang="0">
                      <a:pos x="156" y="161"/>
                    </a:cxn>
                    <a:cxn ang="0">
                      <a:pos x="154" y="154"/>
                    </a:cxn>
                    <a:cxn ang="0">
                      <a:pos x="151" y="140"/>
                    </a:cxn>
                    <a:cxn ang="0">
                      <a:pos x="155" y="109"/>
                    </a:cxn>
                    <a:cxn ang="0">
                      <a:pos x="157" y="93"/>
                    </a:cxn>
                    <a:cxn ang="0">
                      <a:pos x="154" y="88"/>
                    </a:cxn>
                    <a:cxn ang="0">
                      <a:pos x="145" y="82"/>
                    </a:cxn>
                    <a:cxn ang="0">
                      <a:pos x="141" y="78"/>
                    </a:cxn>
                    <a:cxn ang="0">
                      <a:pos x="131" y="74"/>
                    </a:cxn>
                    <a:cxn ang="0">
                      <a:pos x="125" y="75"/>
                    </a:cxn>
                    <a:cxn ang="0">
                      <a:pos x="119" y="78"/>
                    </a:cxn>
                    <a:cxn ang="0">
                      <a:pos x="111" y="87"/>
                    </a:cxn>
                    <a:cxn ang="0">
                      <a:pos x="104" y="90"/>
                    </a:cxn>
                    <a:cxn ang="0">
                      <a:pos x="75" y="100"/>
                    </a:cxn>
                    <a:cxn ang="0">
                      <a:pos x="55" y="113"/>
                    </a:cxn>
                    <a:cxn ang="0">
                      <a:pos x="51" y="111"/>
                    </a:cxn>
                    <a:cxn ang="0">
                      <a:pos x="44" y="107"/>
                    </a:cxn>
                    <a:cxn ang="0">
                      <a:pos x="45" y="104"/>
                    </a:cxn>
                    <a:cxn ang="0">
                      <a:pos x="42" y="95"/>
                    </a:cxn>
                    <a:cxn ang="0">
                      <a:pos x="38" y="89"/>
                    </a:cxn>
                    <a:cxn ang="0">
                      <a:pos x="32" y="87"/>
                    </a:cxn>
                    <a:cxn ang="0">
                      <a:pos x="27" y="88"/>
                    </a:cxn>
                    <a:cxn ang="0">
                      <a:pos x="22" y="93"/>
                    </a:cxn>
                    <a:cxn ang="0">
                      <a:pos x="17" y="104"/>
                    </a:cxn>
                    <a:cxn ang="0">
                      <a:pos x="17" y="123"/>
                    </a:cxn>
                    <a:cxn ang="0">
                      <a:pos x="9" y="141"/>
                    </a:cxn>
                    <a:cxn ang="0">
                      <a:pos x="8" y="142"/>
                    </a:cxn>
                    <a:cxn ang="0">
                      <a:pos x="6" y="140"/>
                    </a:cxn>
                    <a:cxn ang="0">
                      <a:pos x="0" y="122"/>
                    </a:cxn>
                    <a:cxn ang="0">
                      <a:pos x="0" y="93"/>
                    </a:cxn>
                    <a:cxn ang="0">
                      <a:pos x="3" y="59"/>
                    </a:cxn>
                    <a:cxn ang="0">
                      <a:pos x="6" y="51"/>
                    </a:cxn>
                    <a:cxn ang="0">
                      <a:pos x="19" y="31"/>
                    </a:cxn>
                    <a:cxn ang="0">
                      <a:pos x="26" y="22"/>
                    </a:cxn>
                    <a:cxn ang="0">
                      <a:pos x="44" y="10"/>
                    </a:cxn>
                    <a:cxn ang="0">
                      <a:pos x="62" y="3"/>
                    </a:cxn>
                    <a:cxn ang="0">
                      <a:pos x="87" y="2"/>
                    </a:cxn>
                    <a:cxn ang="0">
                      <a:pos x="101" y="4"/>
                    </a:cxn>
                    <a:cxn ang="0">
                      <a:pos x="118" y="13"/>
                    </a:cxn>
                    <a:cxn ang="0">
                      <a:pos x="137" y="29"/>
                    </a:cxn>
                    <a:cxn ang="0">
                      <a:pos x="149" y="43"/>
                    </a:cxn>
                    <a:cxn ang="0">
                      <a:pos x="152" y="55"/>
                    </a:cxn>
                    <a:cxn ang="0">
                      <a:pos x="154" y="61"/>
                    </a:cxn>
                  </a:cxnLst>
                  <a:rect l="0" t="0" r="r" b="b"/>
                  <a:pathLst>
                    <a:path w="172" h="167">
                      <a:moveTo>
                        <a:pt x="154" y="61"/>
                      </a:moveTo>
                      <a:lnTo>
                        <a:pt x="154" y="61"/>
                      </a:lnTo>
                      <a:lnTo>
                        <a:pt x="157" y="62"/>
                      </a:lnTo>
                      <a:lnTo>
                        <a:pt x="161" y="64"/>
                      </a:lnTo>
                      <a:lnTo>
                        <a:pt x="164" y="69"/>
                      </a:lnTo>
                      <a:lnTo>
                        <a:pt x="168" y="75"/>
                      </a:lnTo>
                      <a:lnTo>
                        <a:pt x="171" y="83"/>
                      </a:lnTo>
                      <a:lnTo>
                        <a:pt x="172" y="93"/>
                      </a:lnTo>
                      <a:lnTo>
                        <a:pt x="172" y="106"/>
                      </a:lnTo>
                      <a:lnTo>
                        <a:pt x="172" y="106"/>
                      </a:lnTo>
                      <a:lnTo>
                        <a:pt x="169" y="148"/>
                      </a:lnTo>
                      <a:lnTo>
                        <a:pt x="168" y="167"/>
                      </a:lnTo>
                      <a:lnTo>
                        <a:pt x="168" y="167"/>
                      </a:lnTo>
                      <a:lnTo>
                        <a:pt x="165" y="152"/>
                      </a:lnTo>
                      <a:lnTo>
                        <a:pt x="163" y="139"/>
                      </a:lnTo>
                      <a:lnTo>
                        <a:pt x="163" y="132"/>
                      </a:lnTo>
                      <a:lnTo>
                        <a:pt x="164" y="126"/>
                      </a:lnTo>
                      <a:lnTo>
                        <a:pt x="164" y="126"/>
                      </a:lnTo>
                      <a:lnTo>
                        <a:pt x="165" y="115"/>
                      </a:lnTo>
                      <a:lnTo>
                        <a:pt x="165" y="108"/>
                      </a:lnTo>
                      <a:lnTo>
                        <a:pt x="164" y="101"/>
                      </a:lnTo>
                      <a:lnTo>
                        <a:pt x="164" y="101"/>
                      </a:lnTo>
                      <a:lnTo>
                        <a:pt x="163" y="109"/>
                      </a:lnTo>
                      <a:lnTo>
                        <a:pt x="161" y="117"/>
                      </a:lnTo>
                      <a:lnTo>
                        <a:pt x="157" y="126"/>
                      </a:lnTo>
                      <a:lnTo>
                        <a:pt x="157" y="126"/>
                      </a:lnTo>
                      <a:lnTo>
                        <a:pt x="156" y="130"/>
                      </a:lnTo>
                      <a:lnTo>
                        <a:pt x="155" y="136"/>
                      </a:lnTo>
                      <a:lnTo>
                        <a:pt x="155" y="148"/>
                      </a:lnTo>
                      <a:lnTo>
                        <a:pt x="156" y="161"/>
                      </a:lnTo>
                      <a:lnTo>
                        <a:pt x="156" y="161"/>
                      </a:lnTo>
                      <a:lnTo>
                        <a:pt x="154" y="154"/>
                      </a:lnTo>
                      <a:lnTo>
                        <a:pt x="151" y="147"/>
                      </a:lnTo>
                      <a:lnTo>
                        <a:pt x="151" y="140"/>
                      </a:lnTo>
                      <a:lnTo>
                        <a:pt x="151" y="140"/>
                      </a:lnTo>
                      <a:lnTo>
                        <a:pt x="155" y="109"/>
                      </a:lnTo>
                      <a:lnTo>
                        <a:pt x="155" y="109"/>
                      </a:lnTo>
                      <a:lnTo>
                        <a:pt x="157" y="93"/>
                      </a:lnTo>
                      <a:lnTo>
                        <a:pt x="157" y="93"/>
                      </a:lnTo>
                      <a:lnTo>
                        <a:pt x="154" y="88"/>
                      </a:lnTo>
                      <a:lnTo>
                        <a:pt x="149" y="84"/>
                      </a:lnTo>
                      <a:lnTo>
                        <a:pt x="145" y="82"/>
                      </a:lnTo>
                      <a:lnTo>
                        <a:pt x="145" y="82"/>
                      </a:lnTo>
                      <a:lnTo>
                        <a:pt x="141" y="78"/>
                      </a:lnTo>
                      <a:lnTo>
                        <a:pt x="136" y="75"/>
                      </a:lnTo>
                      <a:lnTo>
                        <a:pt x="131" y="74"/>
                      </a:lnTo>
                      <a:lnTo>
                        <a:pt x="128" y="74"/>
                      </a:lnTo>
                      <a:lnTo>
                        <a:pt x="125" y="75"/>
                      </a:lnTo>
                      <a:lnTo>
                        <a:pt x="125" y="75"/>
                      </a:lnTo>
                      <a:lnTo>
                        <a:pt x="119" y="78"/>
                      </a:lnTo>
                      <a:lnTo>
                        <a:pt x="114" y="83"/>
                      </a:lnTo>
                      <a:lnTo>
                        <a:pt x="111" y="87"/>
                      </a:lnTo>
                      <a:lnTo>
                        <a:pt x="104" y="90"/>
                      </a:lnTo>
                      <a:lnTo>
                        <a:pt x="104" y="90"/>
                      </a:lnTo>
                      <a:lnTo>
                        <a:pt x="86" y="95"/>
                      </a:lnTo>
                      <a:lnTo>
                        <a:pt x="75" y="100"/>
                      </a:lnTo>
                      <a:lnTo>
                        <a:pt x="64" y="107"/>
                      </a:lnTo>
                      <a:lnTo>
                        <a:pt x="55" y="113"/>
                      </a:lnTo>
                      <a:lnTo>
                        <a:pt x="55" y="113"/>
                      </a:lnTo>
                      <a:lnTo>
                        <a:pt x="51" y="111"/>
                      </a:lnTo>
                      <a:lnTo>
                        <a:pt x="46" y="109"/>
                      </a:lnTo>
                      <a:lnTo>
                        <a:pt x="44" y="107"/>
                      </a:lnTo>
                      <a:lnTo>
                        <a:pt x="44" y="107"/>
                      </a:lnTo>
                      <a:lnTo>
                        <a:pt x="45" y="104"/>
                      </a:lnTo>
                      <a:lnTo>
                        <a:pt x="44" y="98"/>
                      </a:lnTo>
                      <a:lnTo>
                        <a:pt x="42" y="95"/>
                      </a:lnTo>
                      <a:lnTo>
                        <a:pt x="41" y="93"/>
                      </a:lnTo>
                      <a:lnTo>
                        <a:pt x="38" y="89"/>
                      </a:lnTo>
                      <a:lnTo>
                        <a:pt x="32" y="87"/>
                      </a:lnTo>
                      <a:lnTo>
                        <a:pt x="32" y="87"/>
                      </a:lnTo>
                      <a:lnTo>
                        <a:pt x="29" y="87"/>
                      </a:lnTo>
                      <a:lnTo>
                        <a:pt x="27" y="88"/>
                      </a:lnTo>
                      <a:lnTo>
                        <a:pt x="25" y="89"/>
                      </a:lnTo>
                      <a:lnTo>
                        <a:pt x="22" y="93"/>
                      </a:lnTo>
                      <a:lnTo>
                        <a:pt x="20" y="97"/>
                      </a:lnTo>
                      <a:lnTo>
                        <a:pt x="17" y="104"/>
                      </a:lnTo>
                      <a:lnTo>
                        <a:pt x="17" y="113"/>
                      </a:lnTo>
                      <a:lnTo>
                        <a:pt x="17" y="123"/>
                      </a:lnTo>
                      <a:lnTo>
                        <a:pt x="17" y="123"/>
                      </a:lnTo>
                      <a:lnTo>
                        <a:pt x="9" y="141"/>
                      </a:lnTo>
                      <a:lnTo>
                        <a:pt x="9" y="141"/>
                      </a:lnTo>
                      <a:lnTo>
                        <a:pt x="8" y="142"/>
                      </a:lnTo>
                      <a:lnTo>
                        <a:pt x="8" y="142"/>
                      </a:lnTo>
                      <a:lnTo>
                        <a:pt x="6" y="140"/>
                      </a:lnTo>
                      <a:lnTo>
                        <a:pt x="2" y="133"/>
                      </a:lnTo>
                      <a:lnTo>
                        <a:pt x="0" y="122"/>
                      </a:lnTo>
                      <a:lnTo>
                        <a:pt x="0" y="122"/>
                      </a:lnTo>
                      <a:lnTo>
                        <a:pt x="0" y="93"/>
                      </a:lnTo>
                      <a:lnTo>
                        <a:pt x="2" y="69"/>
                      </a:lnTo>
                      <a:lnTo>
                        <a:pt x="3" y="59"/>
                      </a:lnTo>
                      <a:lnTo>
                        <a:pt x="6" y="51"/>
                      </a:lnTo>
                      <a:lnTo>
                        <a:pt x="6" y="51"/>
                      </a:lnTo>
                      <a:lnTo>
                        <a:pt x="13" y="41"/>
                      </a:lnTo>
                      <a:lnTo>
                        <a:pt x="19" y="31"/>
                      </a:lnTo>
                      <a:lnTo>
                        <a:pt x="26" y="22"/>
                      </a:lnTo>
                      <a:lnTo>
                        <a:pt x="26" y="22"/>
                      </a:lnTo>
                      <a:lnTo>
                        <a:pt x="36" y="13"/>
                      </a:lnTo>
                      <a:lnTo>
                        <a:pt x="44" y="10"/>
                      </a:lnTo>
                      <a:lnTo>
                        <a:pt x="52" y="5"/>
                      </a:lnTo>
                      <a:lnTo>
                        <a:pt x="62" y="3"/>
                      </a:lnTo>
                      <a:lnTo>
                        <a:pt x="74" y="0"/>
                      </a:lnTo>
                      <a:lnTo>
                        <a:pt x="87" y="2"/>
                      </a:lnTo>
                      <a:lnTo>
                        <a:pt x="101" y="4"/>
                      </a:lnTo>
                      <a:lnTo>
                        <a:pt x="101" y="4"/>
                      </a:lnTo>
                      <a:lnTo>
                        <a:pt x="110" y="9"/>
                      </a:lnTo>
                      <a:lnTo>
                        <a:pt x="118" y="13"/>
                      </a:lnTo>
                      <a:lnTo>
                        <a:pt x="128" y="20"/>
                      </a:lnTo>
                      <a:lnTo>
                        <a:pt x="137" y="29"/>
                      </a:lnTo>
                      <a:lnTo>
                        <a:pt x="145" y="38"/>
                      </a:lnTo>
                      <a:lnTo>
                        <a:pt x="149" y="43"/>
                      </a:lnTo>
                      <a:lnTo>
                        <a:pt x="151" y="49"/>
                      </a:lnTo>
                      <a:lnTo>
                        <a:pt x="152" y="55"/>
                      </a:lnTo>
                      <a:lnTo>
                        <a:pt x="154" y="61"/>
                      </a:lnTo>
                      <a:lnTo>
                        <a:pt x="154" y="61"/>
                      </a:lnTo>
                      <a:close/>
                    </a:path>
                  </a:pathLst>
                </a:custGeom>
                <a:solidFill>
                  <a:srgbClr val="B39D5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476" name="Freeform 3276"/>
                <p:cNvSpPr>
                  <a:spLocks/>
                </p:cNvSpPr>
                <p:nvPr/>
              </p:nvSpPr>
              <p:spPr bwMode="auto">
                <a:xfrm>
                  <a:off x="5131" y="1079"/>
                  <a:ext cx="128" cy="16"/>
                </a:xfrm>
                <a:custGeom>
                  <a:avLst/>
                  <a:gdLst/>
                  <a:ahLst/>
                  <a:cxnLst>
                    <a:cxn ang="0">
                      <a:pos x="1" y="0"/>
                    </a:cxn>
                    <a:cxn ang="0">
                      <a:pos x="1" y="0"/>
                    </a:cxn>
                    <a:cxn ang="0">
                      <a:pos x="0" y="9"/>
                    </a:cxn>
                    <a:cxn ang="0">
                      <a:pos x="0" y="15"/>
                    </a:cxn>
                    <a:cxn ang="0">
                      <a:pos x="0" y="18"/>
                    </a:cxn>
                    <a:cxn ang="0">
                      <a:pos x="1" y="21"/>
                    </a:cxn>
                    <a:cxn ang="0">
                      <a:pos x="191" y="21"/>
                    </a:cxn>
                    <a:cxn ang="0">
                      <a:pos x="191" y="21"/>
                    </a:cxn>
                    <a:cxn ang="0">
                      <a:pos x="193" y="12"/>
                    </a:cxn>
                    <a:cxn ang="0">
                      <a:pos x="193" y="5"/>
                    </a:cxn>
                    <a:cxn ang="0">
                      <a:pos x="192" y="3"/>
                    </a:cxn>
                    <a:cxn ang="0">
                      <a:pos x="191" y="0"/>
                    </a:cxn>
                    <a:cxn ang="0">
                      <a:pos x="1" y="0"/>
                    </a:cxn>
                  </a:cxnLst>
                  <a:rect l="0" t="0" r="r" b="b"/>
                  <a:pathLst>
                    <a:path w="193" h="21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9"/>
                      </a:lnTo>
                      <a:lnTo>
                        <a:pt x="0" y="15"/>
                      </a:lnTo>
                      <a:lnTo>
                        <a:pt x="0" y="18"/>
                      </a:lnTo>
                      <a:lnTo>
                        <a:pt x="1" y="21"/>
                      </a:lnTo>
                      <a:lnTo>
                        <a:pt x="191" y="21"/>
                      </a:lnTo>
                      <a:lnTo>
                        <a:pt x="191" y="21"/>
                      </a:lnTo>
                      <a:lnTo>
                        <a:pt x="193" y="12"/>
                      </a:lnTo>
                      <a:lnTo>
                        <a:pt x="193" y="5"/>
                      </a:lnTo>
                      <a:lnTo>
                        <a:pt x="192" y="3"/>
                      </a:lnTo>
                      <a:lnTo>
                        <a:pt x="19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968E8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477" name="Freeform 3277"/>
                <p:cNvSpPr>
                  <a:spLocks/>
                </p:cNvSpPr>
                <p:nvPr/>
              </p:nvSpPr>
              <p:spPr bwMode="auto">
                <a:xfrm>
                  <a:off x="4939" y="930"/>
                  <a:ext cx="257" cy="193"/>
                </a:xfrm>
                <a:custGeom>
                  <a:avLst/>
                  <a:gdLst/>
                  <a:ahLst/>
                  <a:cxnLst>
                    <a:cxn ang="0">
                      <a:pos x="28" y="1"/>
                    </a:cxn>
                    <a:cxn ang="0">
                      <a:pos x="13" y="82"/>
                    </a:cxn>
                    <a:cxn ang="0">
                      <a:pos x="3" y="147"/>
                    </a:cxn>
                    <a:cxn ang="0">
                      <a:pos x="0" y="193"/>
                    </a:cxn>
                    <a:cxn ang="0">
                      <a:pos x="2" y="206"/>
                    </a:cxn>
                    <a:cxn ang="0">
                      <a:pos x="8" y="232"/>
                    </a:cxn>
                    <a:cxn ang="0">
                      <a:pos x="12" y="244"/>
                    </a:cxn>
                    <a:cxn ang="0">
                      <a:pos x="19" y="247"/>
                    </a:cxn>
                    <a:cxn ang="0">
                      <a:pos x="35" y="250"/>
                    </a:cxn>
                    <a:cxn ang="0">
                      <a:pos x="48" y="250"/>
                    </a:cxn>
                    <a:cxn ang="0">
                      <a:pos x="96" y="249"/>
                    </a:cxn>
                    <a:cxn ang="0">
                      <a:pos x="125" y="244"/>
                    </a:cxn>
                    <a:cxn ang="0">
                      <a:pos x="202" y="224"/>
                    </a:cxn>
                    <a:cxn ang="0">
                      <a:pos x="250" y="211"/>
                    </a:cxn>
                    <a:cxn ang="0">
                      <a:pos x="277" y="206"/>
                    </a:cxn>
                    <a:cxn ang="0">
                      <a:pos x="288" y="202"/>
                    </a:cxn>
                    <a:cxn ang="0">
                      <a:pos x="297" y="198"/>
                    </a:cxn>
                    <a:cxn ang="0">
                      <a:pos x="313" y="192"/>
                    </a:cxn>
                    <a:cxn ang="0">
                      <a:pos x="333" y="184"/>
                    </a:cxn>
                    <a:cxn ang="0">
                      <a:pos x="352" y="190"/>
                    </a:cxn>
                    <a:cxn ang="0">
                      <a:pos x="360" y="190"/>
                    </a:cxn>
                    <a:cxn ang="0">
                      <a:pos x="342" y="175"/>
                    </a:cxn>
                    <a:cxn ang="0">
                      <a:pos x="347" y="171"/>
                    </a:cxn>
                    <a:cxn ang="0">
                      <a:pos x="361" y="179"/>
                    </a:cxn>
                    <a:cxn ang="0">
                      <a:pos x="372" y="185"/>
                    </a:cxn>
                    <a:cxn ang="0">
                      <a:pos x="382" y="184"/>
                    </a:cxn>
                    <a:cxn ang="0">
                      <a:pos x="388" y="183"/>
                    </a:cxn>
                    <a:cxn ang="0">
                      <a:pos x="382" y="171"/>
                    </a:cxn>
                    <a:cxn ang="0">
                      <a:pos x="378" y="165"/>
                    </a:cxn>
                    <a:cxn ang="0">
                      <a:pos x="356" y="147"/>
                    </a:cxn>
                    <a:cxn ang="0">
                      <a:pos x="355" y="146"/>
                    </a:cxn>
                    <a:cxn ang="0">
                      <a:pos x="351" y="147"/>
                    </a:cxn>
                    <a:cxn ang="0">
                      <a:pos x="330" y="147"/>
                    </a:cxn>
                    <a:cxn ang="0">
                      <a:pos x="315" y="147"/>
                    </a:cxn>
                    <a:cxn ang="0">
                      <a:pos x="303" y="150"/>
                    </a:cxn>
                    <a:cxn ang="0">
                      <a:pos x="297" y="152"/>
                    </a:cxn>
                    <a:cxn ang="0">
                      <a:pos x="254" y="176"/>
                    </a:cxn>
                    <a:cxn ang="0">
                      <a:pos x="121" y="176"/>
                    </a:cxn>
                    <a:cxn ang="0">
                      <a:pos x="102" y="177"/>
                    </a:cxn>
                    <a:cxn ang="0">
                      <a:pos x="75" y="179"/>
                    </a:cxn>
                    <a:cxn ang="0">
                      <a:pos x="69" y="180"/>
                    </a:cxn>
                    <a:cxn ang="0">
                      <a:pos x="74" y="143"/>
                    </a:cxn>
                    <a:cxn ang="0">
                      <a:pos x="76" y="131"/>
                    </a:cxn>
                    <a:cxn ang="0">
                      <a:pos x="96" y="41"/>
                    </a:cxn>
                    <a:cxn ang="0">
                      <a:pos x="96" y="40"/>
                    </a:cxn>
                    <a:cxn ang="0">
                      <a:pos x="89" y="30"/>
                    </a:cxn>
                    <a:cxn ang="0">
                      <a:pos x="69" y="14"/>
                    </a:cxn>
                    <a:cxn ang="0">
                      <a:pos x="45" y="1"/>
                    </a:cxn>
                    <a:cxn ang="0">
                      <a:pos x="36" y="0"/>
                    </a:cxn>
                    <a:cxn ang="0">
                      <a:pos x="28" y="1"/>
                    </a:cxn>
                  </a:cxnLst>
                  <a:rect l="0" t="0" r="r" b="b"/>
                  <a:pathLst>
                    <a:path w="388" h="250">
                      <a:moveTo>
                        <a:pt x="28" y="1"/>
                      </a:moveTo>
                      <a:lnTo>
                        <a:pt x="28" y="1"/>
                      </a:lnTo>
                      <a:lnTo>
                        <a:pt x="23" y="26"/>
                      </a:lnTo>
                      <a:lnTo>
                        <a:pt x="13" y="82"/>
                      </a:lnTo>
                      <a:lnTo>
                        <a:pt x="8" y="115"/>
                      </a:lnTo>
                      <a:lnTo>
                        <a:pt x="3" y="147"/>
                      </a:lnTo>
                      <a:lnTo>
                        <a:pt x="0" y="173"/>
                      </a:lnTo>
                      <a:lnTo>
                        <a:pt x="0" y="193"/>
                      </a:lnTo>
                      <a:lnTo>
                        <a:pt x="0" y="193"/>
                      </a:lnTo>
                      <a:lnTo>
                        <a:pt x="2" y="206"/>
                      </a:lnTo>
                      <a:lnTo>
                        <a:pt x="3" y="217"/>
                      </a:lnTo>
                      <a:lnTo>
                        <a:pt x="8" y="232"/>
                      </a:lnTo>
                      <a:lnTo>
                        <a:pt x="10" y="242"/>
                      </a:lnTo>
                      <a:lnTo>
                        <a:pt x="12" y="244"/>
                      </a:lnTo>
                      <a:lnTo>
                        <a:pt x="12" y="244"/>
                      </a:lnTo>
                      <a:lnTo>
                        <a:pt x="19" y="247"/>
                      </a:lnTo>
                      <a:lnTo>
                        <a:pt x="26" y="249"/>
                      </a:lnTo>
                      <a:lnTo>
                        <a:pt x="35" y="250"/>
                      </a:lnTo>
                      <a:lnTo>
                        <a:pt x="35" y="250"/>
                      </a:lnTo>
                      <a:lnTo>
                        <a:pt x="48" y="250"/>
                      </a:lnTo>
                      <a:lnTo>
                        <a:pt x="69" y="250"/>
                      </a:lnTo>
                      <a:lnTo>
                        <a:pt x="96" y="249"/>
                      </a:lnTo>
                      <a:lnTo>
                        <a:pt x="110" y="248"/>
                      </a:lnTo>
                      <a:lnTo>
                        <a:pt x="125" y="244"/>
                      </a:lnTo>
                      <a:lnTo>
                        <a:pt x="125" y="244"/>
                      </a:lnTo>
                      <a:lnTo>
                        <a:pt x="202" y="224"/>
                      </a:lnTo>
                      <a:lnTo>
                        <a:pt x="250" y="211"/>
                      </a:lnTo>
                      <a:lnTo>
                        <a:pt x="250" y="211"/>
                      </a:lnTo>
                      <a:lnTo>
                        <a:pt x="264" y="209"/>
                      </a:lnTo>
                      <a:lnTo>
                        <a:pt x="277" y="206"/>
                      </a:lnTo>
                      <a:lnTo>
                        <a:pt x="288" y="202"/>
                      </a:lnTo>
                      <a:lnTo>
                        <a:pt x="288" y="202"/>
                      </a:lnTo>
                      <a:lnTo>
                        <a:pt x="297" y="198"/>
                      </a:lnTo>
                      <a:lnTo>
                        <a:pt x="297" y="198"/>
                      </a:lnTo>
                      <a:lnTo>
                        <a:pt x="308" y="195"/>
                      </a:lnTo>
                      <a:lnTo>
                        <a:pt x="313" y="192"/>
                      </a:lnTo>
                      <a:lnTo>
                        <a:pt x="316" y="188"/>
                      </a:lnTo>
                      <a:lnTo>
                        <a:pt x="333" y="184"/>
                      </a:lnTo>
                      <a:lnTo>
                        <a:pt x="352" y="190"/>
                      </a:lnTo>
                      <a:lnTo>
                        <a:pt x="352" y="190"/>
                      </a:lnTo>
                      <a:lnTo>
                        <a:pt x="355" y="190"/>
                      </a:lnTo>
                      <a:lnTo>
                        <a:pt x="360" y="190"/>
                      </a:lnTo>
                      <a:lnTo>
                        <a:pt x="365" y="186"/>
                      </a:lnTo>
                      <a:lnTo>
                        <a:pt x="342" y="175"/>
                      </a:lnTo>
                      <a:lnTo>
                        <a:pt x="347" y="171"/>
                      </a:lnTo>
                      <a:lnTo>
                        <a:pt x="347" y="171"/>
                      </a:lnTo>
                      <a:lnTo>
                        <a:pt x="352" y="173"/>
                      </a:lnTo>
                      <a:lnTo>
                        <a:pt x="361" y="179"/>
                      </a:lnTo>
                      <a:lnTo>
                        <a:pt x="366" y="183"/>
                      </a:lnTo>
                      <a:lnTo>
                        <a:pt x="372" y="185"/>
                      </a:lnTo>
                      <a:lnTo>
                        <a:pt x="378" y="185"/>
                      </a:lnTo>
                      <a:lnTo>
                        <a:pt x="382" y="184"/>
                      </a:lnTo>
                      <a:lnTo>
                        <a:pt x="388" y="183"/>
                      </a:lnTo>
                      <a:lnTo>
                        <a:pt x="388" y="183"/>
                      </a:lnTo>
                      <a:lnTo>
                        <a:pt x="386" y="178"/>
                      </a:lnTo>
                      <a:lnTo>
                        <a:pt x="382" y="171"/>
                      </a:lnTo>
                      <a:lnTo>
                        <a:pt x="382" y="171"/>
                      </a:lnTo>
                      <a:lnTo>
                        <a:pt x="378" y="165"/>
                      </a:lnTo>
                      <a:lnTo>
                        <a:pt x="368" y="158"/>
                      </a:lnTo>
                      <a:lnTo>
                        <a:pt x="356" y="147"/>
                      </a:lnTo>
                      <a:lnTo>
                        <a:pt x="356" y="147"/>
                      </a:lnTo>
                      <a:lnTo>
                        <a:pt x="355" y="146"/>
                      </a:lnTo>
                      <a:lnTo>
                        <a:pt x="351" y="147"/>
                      </a:lnTo>
                      <a:lnTo>
                        <a:pt x="351" y="147"/>
                      </a:lnTo>
                      <a:lnTo>
                        <a:pt x="342" y="147"/>
                      </a:lnTo>
                      <a:lnTo>
                        <a:pt x="330" y="147"/>
                      </a:lnTo>
                      <a:lnTo>
                        <a:pt x="315" y="147"/>
                      </a:lnTo>
                      <a:lnTo>
                        <a:pt x="315" y="147"/>
                      </a:lnTo>
                      <a:lnTo>
                        <a:pt x="309" y="147"/>
                      </a:lnTo>
                      <a:lnTo>
                        <a:pt x="303" y="150"/>
                      </a:lnTo>
                      <a:lnTo>
                        <a:pt x="297" y="152"/>
                      </a:lnTo>
                      <a:lnTo>
                        <a:pt x="297" y="152"/>
                      </a:lnTo>
                      <a:lnTo>
                        <a:pt x="272" y="166"/>
                      </a:lnTo>
                      <a:lnTo>
                        <a:pt x="254" y="176"/>
                      </a:lnTo>
                      <a:lnTo>
                        <a:pt x="254" y="176"/>
                      </a:lnTo>
                      <a:lnTo>
                        <a:pt x="121" y="176"/>
                      </a:lnTo>
                      <a:lnTo>
                        <a:pt x="121" y="176"/>
                      </a:lnTo>
                      <a:lnTo>
                        <a:pt x="102" y="177"/>
                      </a:lnTo>
                      <a:lnTo>
                        <a:pt x="86" y="177"/>
                      </a:lnTo>
                      <a:lnTo>
                        <a:pt x="75" y="179"/>
                      </a:lnTo>
                      <a:lnTo>
                        <a:pt x="69" y="180"/>
                      </a:lnTo>
                      <a:lnTo>
                        <a:pt x="69" y="180"/>
                      </a:lnTo>
                      <a:lnTo>
                        <a:pt x="71" y="159"/>
                      </a:lnTo>
                      <a:lnTo>
                        <a:pt x="74" y="143"/>
                      </a:lnTo>
                      <a:lnTo>
                        <a:pt x="76" y="131"/>
                      </a:lnTo>
                      <a:lnTo>
                        <a:pt x="76" y="131"/>
                      </a:lnTo>
                      <a:lnTo>
                        <a:pt x="87" y="86"/>
                      </a:lnTo>
                      <a:lnTo>
                        <a:pt x="96" y="41"/>
                      </a:lnTo>
                      <a:lnTo>
                        <a:pt x="96" y="41"/>
                      </a:lnTo>
                      <a:lnTo>
                        <a:pt x="96" y="40"/>
                      </a:lnTo>
                      <a:lnTo>
                        <a:pt x="95" y="37"/>
                      </a:lnTo>
                      <a:lnTo>
                        <a:pt x="89" y="30"/>
                      </a:lnTo>
                      <a:lnTo>
                        <a:pt x="80" y="22"/>
                      </a:lnTo>
                      <a:lnTo>
                        <a:pt x="69" y="14"/>
                      </a:lnTo>
                      <a:lnTo>
                        <a:pt x="57" y="7"/>
                      </a:lnTo>
                      <a:lnTo>
                        <a:pt x="45" y="1"/>
                      </a:lnTo>
                      <a:lnTo>
                        <a:pt x="41" y="0"/>
                      </a:lnTo>
                      <a:lnTo>
                        <a:pt x="36" y="0"/>
                      </a:lnTo>
                      <a:lnTo>
                        <a:pt x="31" y="0"/>
                      </a:lnTo>
                      <a:lnTo>
                        <a:pt x="28" y="1"/>
                      </a:lnTo>
                      <a:lnTo>
                        <a:pt x="28" y="1"/>
                      </a:lnTo>
                      <a:close/>
                    </a:path>
                  </a:pathLst>
                </a:custGeom>
                <a:solidFill>
                  <a:srgbClr val="D2D0D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478" name="Freeform 3278"/>
                <p:cNvSpPr>
                  <a:spLocks/>
                </p:cNvSpPr>
                <p:nvPr/>
              </p:nvSpPr>
              <p:spPr bwMode="auto">
                <a:xfrm>
                  <a:off x="5088" y="881"/>
                  <a:ext cx="61" cy="266"/>
                </a:xfrm>
                <a:custGeom>
                  <a:avLst/>
                  <a:gdLst/>
                  <a:ahLst/>
                  <a:cxnLst>
                    <a:cxn ang="0">
                      <a:pos x="60" y="214"/>
                    </a:cxn>
                    <a:cxn ang="0">
                      <a:pos x="60" y="214"/>
                    </a:cxn>
                    <a:cxn ang="0">
                      <a:pos x="67" y="209"/>
                    </a:cxn>
                    <a:cxn ang="0">
                      <a:pos x="73" y="204"/>
                    </a:cxn>
                    <a:cxn ang="0">
                      <a:pos x="79" y="197"/>
                    </a:cxn>
                    <a:cxn ang="0">
                      <a:pos x="86" y="188"/>
                    </a:cxn>
                    <a:cxn ang="0">
                      <a:pos x="91" y="179"/>
                    </a:cxn>
                    <a:cxn ang="0">
                      <a:pos x="92" y="174"/>
                    </a:cxn>
                    <a:cxn ang="0">
                      <a:pos x="93" y="169"/>
                    </a:cxn>
                    <a:cxn ang="0">
                      <a:pos x="93" y="164"/>
                    </a:cxn>
                    <a:cxn ang="0">
                      <a:pos x="92" y="158"/>
                    </a:cxn>
                    <a:cxn ang="0">
                      <a:pos x="92" y="158"/>
                    </a:cxn>
                    <a:cxn ang="0">
                      <a:pos x="86" y="139"/>
                    </a:cxn>
                    <a:cxn ang="0">
                      <a:pos x="78" y="122"/>
                    </a:cxn>
                    <a:cxn ang="0">
                      <a:pos x="71" y="105"/>
                    </a:cxn>
                    <a:cxn ang="0">
                      <a:pos x="71" y="105"/>
                    </a:cxn>
                    <a:cxn ang="0">
                      <a:pos x="71" y="99"/>
                    </a:cxn>
                    <a:cxn ang="0">
                      <a:pos x="71" y="84"/>
                    </a:cxn>
                    <a:cxn ang="0">
                      <a:pos x="70" y="75"/>
                    </a:cxn>
                    <a:cxn ang="0">
                      <a:pos x="67" y="65"/>
                    </a:cxn>
                    <a:cxn ang="0">
                      <a:pos x="64" y="55"/>
                    </a:cxn>
                    <a:cxn ang="0">
                      <a:pos x="59" y="47"/>
                    </a:cxn>
                    <a:cxn ang="0">
                      <a:pos x="59" y="47"/>
                    </a:cxn>
                    <a:cxn ang="0">
                      <a:pos x="51" y="38"/>
                    </a:cxn>
                    <a:cxn ang="0">
                      <a:pos x="43" y="31"/>
                    </a:cxn>
                    <a:cxn ang="0">
                      <a:pos x="31" y="22"/>
                    </a:cxn>
                    <a:cxn ang="0">
                      <a:pos x="31" y="22"/>
                    </a:cxn>
                    <a:cxn ang="0">
                      <a:pos x="20" y="14"/>
                    </a:cxn>
                    <a:cxn ang="0">
                      <a:pos x="0" y="0"/>
                    </a:cxn>
                    <a:cxn ang="0">
                      <a:pos x="0" y="345"/>
                    </a:cxn>
                    <a:cxn ang="0">
                      <a:pos x="80" y="345"/>
                    </a:cxn>
                    <a:cxn ang="0">
                      <a:pos x="80" y="345"/>
                    </a:cxn>
                    <a:cxn ang="0">
                      <a:pos x="77" y="337"/>
                    </a:cxn>
                    <a:cxn ang="0">
                      <a:pos x="69" y="317"/>
                    </a:cxn>
                    <a:cxn ang="0">
                      <a:pos x="65" y="305"/>
                    </a:cxn>
                    <a:cxn ang="0">
                      <a:pos x="63" y="292"/>
                    </a:cxn>
                    <a:cxn ang="0">
                      <a:pos x="61" y="279"/>
                    </a:cxn>
                    <a:cxn ang="0">
                      <a:pos x="61" y="273"/>
                    </a:cxn>
                    <a:cxn ang="0">
                      <a:pos x="63" y="267"/>
                    </a:cxn>
                    <a:cxn ang="0">
                      <a:pos x="63" y="267"/>
                    </a:cxn>
                    <a:cxn ang="0">
                      <a:pos x="64" y="256"/>
                    </a:cxn>
                    <a:cxn ang="0">
                      <a:pos x="65" y="246"/>
                    </a:cxn>
                    <a:cxn ang="0">
                      <a:pos x="65" y="237"/>
                    </a:cxn>
                    <a:cxn ang="0">
                      <a:pos x="64" y="229"/>
                    </a:cxn>
                    <a:cxn ang="0">
                      <a:pos x="61" y="218"/>
                    </a:cxn>
                    <a:cxn ang="0">
                      <a:pos x="60" y="214"/>
                    </a:cxn>
                    <a:cxn ang="0">
                      <a:pos x="60" y="214"/>
                    </a:cxn>
                  </a:cxnLst>
                  <a:rect l="0" t="0" r="r" b="b"/>
                  <a:pathLst>
                    <a:path w="93" h="345">
                      <a:moveTo>
                        <a:pt x="60" y="214"/>
                      </a:moveTo>
                      <a:lnTo>
                        <a:pt x="60" y="214"/>
                      </a:lnTo>
                      <a:lnTo>
                        <a:pt x="67" y="209"/>
                      </a:lnTo>
                      <a:lnTo>
                        <a:pt x="73" y="204"/>
                      </a:lnTo>
                      <a:lnTo>
                        <a:pt x="79" y="197"/>
                      </a:lnTo>
                      <a:lnTo>
                        <a:pt x="86" y="188"/>
                      </a:lnTo>
                      <a:lnTo>
                        <a:pt x="91" y="179"/>
                      </a:lnTo>
                      <a:lnTo>
                        <a:pt x="92" y="174"/>
                      </a:lnTo>
                      <a:lnTo>
                        <a:pt x="93" y="169"/>
                      </a:lnTo>
                      <a:lnTo>
                        <a:pt x="93" y="164"/>
                      </a:lnTo>
                      <a:lnTo>
                        <a:pt x="92" y="158"/>
                      </a:lnTo>
                      <a:lnTo>
                        <a:pt x="92" y="158"/>
                      </a:lnTo>
                      <a:lnTo>
                        <a:pt x="86" y="139"/>
                      </a:lnTo>
                      <a:lnTo>
                        <a:pt x="78" y="122"/>
                      </a:lnTo>
                      <a:lnTo>
                        <a:pt x="71" y="105"/>
                      </a:lnTo>
                      <a:lnTo>
                        <a:pt x="71" y="105"/>
                      </a:lnTo>
                      <a:lnTo>
                        <a:pt x="71" y="99"/>
                      </a:lnTo>
                      <a:lnTo>
                        <a:pt x="71" y="84"/>
                      </a:lnTo>
                      <a:lnTo>
                        <a:pt x="70" y="75"/>
                      </a:lnTo>
                      <a:lnTo>
                        <a:pt x="67" y="65"/>
                      </a:lnTo>
                      <a:lnTo>
                        <a:pt x="64" y="55"/>
                      </a:lnTo>
                      <a:lnTo>
                        <a:pt x="59" y="47"/>
                      </a:lnTo>
                      <a:lnTo>
                        <a:pt x="59" y="47"/>
                      </a:lnTo>
                      <a:lnTo>
                        <a:pt x="51" y="38"/>
                      </a:lnTo>
                      <a:lnTo>
                        <a:pt x="43" y="31"/>
                      </a:lnTo>
                      <a:lnTo>
                        <a:pt x="31" y="22"/>
                      </a:lnTo>
                      <a:lnTo>
                        <a:pt x="31" y="22"/>
                      </a:lnTo>
                      <a:lnTo>
                        <a:pt x="20" y="14"/>
                      </a:lnTo>
                      <a:lnTo>
                        <a:pt x="0" y="0"/>
                      </a:lnTo>
                      <a:lnTo>
                        <a:pt x="0" y="345"/>
                      </a:lnTo>
                      <a:lnTo>
                        <a:pt x="80" y="345"/>
                      </a:lnTo>
                      <a:lnTo>
                        <a:pt x="80" y="345"/>
                      </a:lnTo>
                      <a:lnTo>
                        <a:pt x="77" y="337"/>
                      </a:lnTo>
                      <a:lnTo>
                        <a:pt x="69" y="317"/>
                      </a:lnTo>
                      <a:lnTo>
                        <a:pt x="65" y="305"/>
                      </a:lnTo>
                      <a:lnTo>
                        <a:pt x="63" y="292"/>
                      </a:lnTo>
                      <a:lnTo>
                        <a:pt x="61" y="279"/>
                      </a:lnTo>
                      <a:lnTo>
                        <a:pt x="61" y="273"/>
                      </a:lnTo>
                      <a:lnTo>
                        <a:pt x="63" y="267"/>
                      </a:lnTo>
                      <a:lnTo>
                        <a:pt x="63" y="267"/>
                      </a:lnTo>
                      <a:lnTo>
                        <a:pt x="64" y="256"/>
                      </a:lnTo>
                      <a:lnTo>
                        <a:pt x="65" y="246"/>
                      </a:lnTo>
                      <a:lnTo>
                        <a:pt x="65" y="237"/>
                      </a:lnTo>
                      <a:lnTo>
                        <a:pt x="64" y="229"/>
                      </a:lnTo>
                      <a:lnTo>
                        <a:pt x="61" y="218"/>
                      </a:lnTo>
                      <a:lnTo>
                        <a:pt x="60" y="214"/>
                      </a:lnTo>
                      <a:lnTo>
                        <a:pt x="60" y="214"/>
                      </a:lnTo>
                      <a:close/>
                    </a:path>
                  </a:pathLst>
                </a:custGeom>
                <a:solidFill>
                  <a:srgbClr val="FF99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479" name="Freeform 3279"/>
                <p:cNvSpPr>
                  <a:spLocks/>
                </p:cNvSpPr>
                <p:nvPr/>
              </p:nvSpPr>
              <p:spPr bwMode="auto">
                <a:xfrm>
                  <a:off x="5088" y="769"/>
                  <a:ext cx="69" cy="137"/>
                </a:xfrm>
                <a:custGeom>
                  <a:avLst/>
                  <a:gdLst/>
                  <a:ahLst/>
                  <a:cxnLst>
                    <a:cxn ang="0">
                      <a:pos x="99" y="15"/>
                    </a:cxn>
                    <a:cxn ang="0">
                      <a:pos x="83" y="3"/>
                    </a:cxn>
                    <a:cxn ang="0">
                      <a:pos x="78" y="0"/>
                    </a:cxn>
                    <a:cxn ang="0">
                      <a:pos x="69" y="3"/>
                    </a:cxn>
                    <a:cxn ang="0">
                      <a:pos x="63" y="6"/>
                    </a:cxn>
                    <a:cxn ang="0">
                      <a:pos x="53" y="16"/>
                    </a:cxn>
                    <a:cxn ang="0">
                      <a:pos x="40" y="19"/>
                    </a:cxn>
                    <a:cxn ang="0">
                      <a:pos x="31" y="23"/>
                    </a:cxn>
                    <a:cxn ang="0">
                      <a:pos x="9" y="34"/>
                    </a:cxn>
                    <a:cxn ang="0">
                      <a:pos x="4" y="37"/>
                    </a:cxn>
                    <a:cxn ang="0">
                      <a:pos x="0" y="38"/>
                    </a:cxn>
                    <a:cxn ang="0">
                      <a:pos x="0" y="178"/>
                    </a:cxn>
                    <a:cxn ang="0">
                      <a:pos x="12" y="173"/>
                    </a:cxn>
                    <a:cxn ang="0">
                      <a:pos x="15" y="167"/>
                    </a:cxn>
                    <a:cxn ang="0">
                      <a:pos x="14" y="164"/>
                    </a:cxn>
                    <a:cxn ang="0">
                      <a:pos x="6" y="152"/>
                    </a:cxn>
                    <a:cxn ang="0">
                      <a:pos x="6" y="149"/>
                    </a:cxn>
                    <a:cxn ang="0">
                      <a:pos x="9" y="136"/>
                    </a:cxn>
                    <a:cxn ang="0">
                      <a:pos x="12" y="128"/>
                    </a:cxn>
                    <a:cxn ang="0">
                      <a:pos x="19" y="135"/>
                    </a:cxn>
                    <a:cxn ang="0">
                      <a:pos x="30" y="142"/>
                    </a:cxn>
                    <a:cxn ang="0">
                      <a:pos x="40" y="142"/>
                    </a:cxn>
                    <a:cxn ang="0">
                      <a:pos x="43" y="139"/>
                    </a:cxn>
                    <a:cxn ang="0">
                      <a:pos x="48" y="128"/>
                    </a:cxn>
                    <a:cxn ang="0">
                      <a:pos x="52" y="126"/>
                    </a:cxn>
                    <a:cxn ang="0">
                      <a:pos x="57" y="123"/>
                    </a:cxn>
                    <a:cxn ang="0">
                      <a:pos x="59" y="116"/>
                    </a:cxn>
                    <a:cxn ang="0">
                      <a:pos x="59" y="113"/>
                    </a:cxn>
                    <a:cxn ang="0">
                      <a:pos x="67" y="112"/>
                    </a:cxn>
                    <a:cxn ang="0">
                      <a:pos x="77" y="103"/>
                    </a:cxn>
                    <a:cxn ang="0">
                      <a:pos x="79" y="102"/>
                    </a:cxn>
                    <a:cxn ang="0">
                      <a:pos x="82" y="97"/>
                    </a:cxn>
                    <a:cxn ang="0">
                      <a:pos x="82" y="91"/>
                    </a:cxn>
                    <a:cxn ang="0">
                      <a:pos x="84" y="74"/>
                    </a:cxn>
                    <a:cxn ang="0">
                      <a:pos x="93" y="62"/>
                    </a:cxn>
                    <a:cxn ang="0">
                      <a:pos x="99" y="52"/>
                    </a:cxn>
                    <a:cxn ang="0">
                      <a:pos x="104" y="31"/>
                    </a:cxn>
                    <a:cxn ang="0">
                      <a:pos x="105" y="23"/>
                    </a:cxn>
                    <a:cxn ang="0">
                      <a:pos x="102" y="16"/>
                    </a:cxn>
                    <a:cxn ang="0">
                      <a:pos x="99" y="15"/>
                    </a:cxn>
                  </a:cxnLst>
                  <a:rect l="0" t="0" r="r" b="b"/>
                  <a:pathLst>
                    <a:path w="105" h="178">
                      <a:moveTo>
                        <a:pt x="99" y="15"/>
                      </a:moveTo>
                      <a:lnTo>
                        <a:pt x="99" y="15"/>
                      </a:lnTo>
                      <a:lnTo>
                        <a:pt x="92" y="10"/>
                      </a:lnTo>
                      <a:lnTo>
                        <a:pt x="83" y="3"/>
                      </a:lnTo>
                      <a:lnTo>
                        <a:pt x="83" y="3"/>
                      </a:lnTo>
                      <a:lnTo>
                        <a:pt x="78" y="0"/>
                      </a:lnTo>
                      <a:lnTo>
                        <a:pt x="73" y="0"/>
                      </a:lnTo>
                      <a:lnTo>
                        <a:pt x="69" y="3"/>
                      </a:lnTo>
                      <a:lnTo>
                        <a:pt x="63" y="6"/>
                      </a:lnTo>
                      <a:lnTo>
                        <a:pt x="63" y="6"/>
                      </a:lnTo>
                      <a:lnTo>
                        <a:pt x="58" y="12"/>
                      </a:lnTo>
                      <a:lnTo>
                        <a:pt x="53" y="16"/>
                      </a:lnTo>
                      <a:lnTo>
                        <a:pt x="46" y="18"/>
                      </a:lnTo>
                      <a:lnTo>
                        <a:pt x="40" y="19"/>
                      </a:lnTo>
                      <a:lnTo>
                        <a:pt x="40" y="19"/>
                      </a:lnTo>
                      <a:lnTo>
                        <a:pt x="31" y="23"/>
                      </a:lnTo>
                      <a:lnTo>
                        <a:pt x="19" y="28"/>
                      </a:lnTo>
                      <a:lnTo>
                        <a:pt x="9" y="34"/>
                      </a:lnTo>
                      <a:lnTo>
                        <a:pt x="4" y="37"/>
                      </a:lnTo>
                      <a:lnTo>
                        <a:pt x="4" y="37"/>
                      </a:lnTo>
                      <a:lnTo>
                        <a:pt x="1" y="38"/>
                      </a:lnTo>
                      <a:lnTo>
                        <a:pt x="0" y="38"/>
                      </a:lnTo>
                      <a:lnTo>
                        <a:pt x="0" y="178"/>
                      </a:lnTo>
                      <a:lnTo>
                        <a:pt x="0" y="178"/>
                      </a:lnTo>
                      <a:lnTo>
                        <a:pt x="7" y="175"/>
                      </a:lnTo>
                      <a:lnTo>
                        <a:pt x="12" y="173"/>
                      </a:lnTo>
                      <a:lnTo>
                        <a:pt x="14" y="169"/>
                      </a:lnTo>
                      <a:lnTo>
                        <a:pt x="15" y="167"/>
                      </a:lnTo>
                      <a:lnTo>
                        <a:pt x="15" y="167"/>
                      </a:lnTo>
                      <a:lnTo>
                        <a:pt x="14" y="164"/>
                      </a:lnTo>
                      <a:lnTo>
                        <a:pt x="11" y="159"/>
                      </a:lnTo>
                      <a:lnTo>
                        <a:pt x="6" y="152"/>
                      </a:lnTo>
                      <a:lnTo>
                        <a:pt x="6" y="152"/>
                      </a:lnTo>
                      <a:lnTo>
                        <a:pt x="6" y="149"/>
                      </a:lnTo>
                      <a:lnTo>
                        <a:pt x="7" y="145"/>
                      </a:lnTo>
                      <a:lnTo>
                        <a:pt x="9" y="136"/>
                      </a:lnTo>
                      <a:lnTo>
                        <a:pt x="9" y="136"/>
                      </a:lnTo>
                      <a:lnTo>
                        <a:pt x="12" y="128"/>
                      </a:lnTo>
                      <a:lnTo>
                        <a:pt x="19" y="135"/>
                      </a:lnTo>
                      <a:lnTo>
                        <a:pt x="19" y="135"/>
                      </a:lnTo>
                      <a:lnTo>
                        <a:pt x="24" y="139"/>
                      </a:lnTo>
                      <a:lnTo>
                        <a:pt x="30" y="142"/>
                      </a:lnTo>
                      <a:lnTo>
                        <a:pt x="35" y="142"/>
                      </a:lnTo>
                      <a:lnTo>
                        <a:pt x="40" y="142"/>
                      </a:lnTo>
                      <a:lnTo>
                        <a:pt x="40" y="142"/>
                      </a:lnTo>
                      <a:lnTo>
                        <a:pt x="43" y="139"/>
                      </a:lnTo>
                      <a:lnTo>
                        <a:pt x="45" y="134"/>
                      </a:lnTo>
                      <a:lnTo>
                        <a:pt x="48" y="128"/>
                      </a:lnTo>
                      <a:lnTo>
                        <a:pt x="48" y="128"/>
                      </a:lnTo>
                      <a:lnTo>
                        <a:pt x="52" y="126"/>
                      </a:lnTo>
                      <a:lnTo>
                        <a:pt x="57" y="123"/>
                      </a:lnTo>
                      <a:lnTo>
                        <a:pt x="57" y="123"/>
                      </a:lnTo>
                      <a:lnTo>
                        <a:pt x="59" y="121"/>
                      </a:lnTo>
                      <a:lnTo>
                        <a:pt x="59" y="116"/>
                      </a:lnTo>
                      <a:lnTo>
                        <a:pt x="59" y="113"/>
                      </a:lnTo>
                      <a:lnTo>
                        <a:pt x="59" y="113"/>
                      </a:lnTo>
                      <a:lnTo>
                        <a:pt x="67" y="112"/>
                      </a:lnTo>
                      <a:lnTo>
                        <a:pt x="67" y="112"/>
                      </a:lnTo>
                      <a:lnTo>
                        <a:pt x="71" y="102"/>
                      </a:lnTo>
                      <a:lnTo>
                        <a:pt x="77" y="103"/>
                      </a:lnTo>
                      <a:lnTo>
                        <a:pt x="77" y="103"/>
                      </a:lnTo>
                      <a:lnTo>
                        <a:pt x="79" y="102"/>
                      </a:lnTo>
                      <a:lnTo>
                        <a:pt x="82" y="100"/>
                      </a:lnTo>
                      <a:lnTo>
                        <a:pt x="82" y="97"/>
                      </a:lnTo>
                      <a:lnTo>
                        <a:pt x="82" y="97"/>
                      </a:lnTo>
                      <a:lnTo>
                        <a:pt x="82" y="91"/>
                      </a:lnTo>
                      <a:lnTo>
                        <a:pt x="83" y="84"/>
                      </a:lnTo>
                      <a:lnTo>
                        <a:pt x="84" y="74"/>
                      </a:lnTo>
                      <a:lnTo>
                        <a:pt x="84" y="74"/>
                      </a:lnTo>
                      <a:lnTo>
                        <a:pt x="93" y="62"/>
                      </a:lnTo>
                      <a:lnTo>
                        <a:pt x="99" y="52"/>
                      </a:lnTo>
                      <a:lnTo>
                        <a:pt x="99" y="52"/>
                      </a:lnTo>
                      <a:lnTo>
                        <a:pt x="101" y="47"/>
                      </a:lnTo>
                      <a:lnTo>
                        <a:pt x="104" y="31"/>
                      </a:lnTo>
                      <a:lnTo>
                        <a:pt x="104" y="31"/>
                      </a:lnTo>
                      <a:lnTo>
                        <a:pt x="105" y="23"/>
                      </a:lnTo>
                      <a:lnTo>
                        <a:pt x="104" y="18"/>
                      </a:lnTo>
                      <a:lnTo>
                        <a:pt x="102" y="16"/>
                      </a:lnTo>
                      <a:lnTo>
                        <a:pt x="99" y="15"/>
                      </a:lnTo>
                      <a:lnTo>
                        <a:pt x="99" y="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480" name="Freeform 3280"/>
                <p:cNvSpPr>
                  <a:spLocks/>
                </p:cNvSpPr>
                <p:nvPr/>
              </p:nvSpPr>
              <p:spPr bwMode="auto">
                <a:xfrm>
                  <a:off x="5033" y="780"/>
                  <a:ext cx="55" cy="127"/>
                </a:xfrm>
                <a:custGeom>
                  <a:avLst/>
                  <a:gdLst/>
                  <a:ahLst/>
                  <a:cxnLst>
                    <a:cxn ang="0">
                      <a:pos x="77" y="22"/>
                    </a:cxn>
                    <a:cxn ang="0">
                      <a:pos x="77" y="22"/>
                    </a:cxn>
                    <a:cxn ang="0">
                      <a:pos x="76" y="20"/>
                    </a:cxn>
                    <a:cxn ang="0">
                      <a:pos x="76" y="19"/>
                    </a:cxn>
                    <a:cxn ang="0">
                      <a:pos x="76" y="17"/>
                    </a:cxn>
                    <a:cxn ang="0">
                      <a:pos x="76" y="17"/>
                    </a:cxn>
                    <a:cxn ang="0">
                      <a:pos x="76" y="15"/>
                    </a:cxn>
                    <a:cxn ang="0">
                      <a:pos x="76" y="10"/>
                    </a:cxn>
                    <a:cxn ang="0">
                      <a:pos x="74" y="8"/>
                    </a:cxn>
                    <a:cxn ang="0">
                      <a:pos x="71" y="4"/>
                    </a:cxn>
                    <a:cxn ang="0">
                      <a:pos x="68" y="2"/>
                    </a:cxn>
                    <a:cxn ang="0">
                      <a:pos x="62" y="0"/>
                    </a:cxn>
                    <a:cxn ang="0">
                      <a:pos x="62" y="0"/>
                    </a:cxn>
                    <a:cxn ang="0">
                      <a:pos x="59" y="0"/>
                    </a:cxn>
                    <a:cxn ang="0">
                      <a:pos x="56" y="0"/>
                    </a:cxn>
                    <a:cxn ang="0">
                      <a:pos x="53" y="1"/>
                    </a:cxn>
                    <a:cxn ang="0">
                      <a:pos x="52" y="3"/>
                    </a:cxn>
                    <a:cxn ang="0">
                      <a:pos x="49" y="9"/>
                    </a:cxn>
                    <a:cxn ang="0">
                      <a:pos x="47" y="15"/>
                    </a:cxn>
                    <a:cxn ang="0">
                      <a:pos x="46" y="28"/>
                    </a:cxn>
                    <a:cxn ang="0">
                      <a:pos x="46" y="33"/>
                    </a:cxn>
                    <a:cxn ang="0">
                      <a:pos x="46" y="33"/>
                    </a:cxn>
                    <a:cxn ang="0">
                      <a:pos x="43" y="45"/>
                    </a:cxn>
                    <a:cxn ang="0">
                      <a:pos x="43" y="45"/>
                    </a:cxn>
                    <a:cxn ang="0">
                      <a:pos x="21" y="87"/>
                    </a:cxn>
                    <a:cxn ang="0">
                      <a:pos x="21" y="87"/>
                    </a:cxn>
                    <a:cxn ang="0">
                      <a:pos x="17" y="95"/>
                    </a:cxn>
                    <a:cxn ang="0">
                      <a:pos x="11" y="102"/>
                    </a:cxn>
                    <a:cxn ang="0">
                      <a:pos x="5" y="110"/>
                    </a:cxn>
                    <a:cxn ang="0">
                      <a:pos x="5" y="110"/>
                    </a:cxn>
                    <a:cxn ang="0">
                      <a:pos x="3" y="111"/>
                    </a:cxn>
                    <a:cxn ang="0">
                      <a:pos x="0" y="112"/>
                    </a:cxn>
                    <a:cxn ang="0">
                      <a:pos x="0" y="114"/>
                    </a:cxn>
                    <a:cxn ang="0">
                      <a:pos x="1" y="118"/>
                    </a:cxn>
                    <a:cxn ang="0">
                      <a:pos x="5" y="125"/>
                    </a:cxn>
                    <a:cxn ang="0">
                      <a:pos x="11" y="132"/>
                    </a:cxn>
                    <a:cxn ang="0">
                      <a:pos x="20" y="140"/>
                    </a:cxn>
                    <a:cxn ang="0">
                      <a:pos x="30" y="149"/>
                    </a:cxn>
                    <a:cxn ang="0">
                      <a:pos x="42" y="156"/>
                    </a:cxn>
                    <a:cxn ang="0">
                      <a:pos x="53" y="160"/>
                    </a:cxn>
                    <a:cxn ang="0">
                      <a:pos x="53" y="160"/>
                    </a:cxn>
                    <a:cxn ang="0">
                      <a:pos x="62" y="163"/>
                    </a:cxn>
                    <a:cxn ang="0">
                      <a:pos x="70" y="164"/>
                    </a:cxn>
                    <a:cxn ang="0">
                      <a:pos x="76" y="164"/>
                    </a:cxn>
                    <a:cxn ang="0">
                      <a:pos x="83" y="163"/>
                    </a:cxn>
                    <a:cxn ang="0">
                      <a:pos x="83" y="23"/>
                    </a:cxn>
                    <a:cxn ang="0">
                      <a:pos x="83" y="23"/>
                    </a:cxn>
                    <a:cxn ang="0">
                      <a:pos x="77" y="22"/>
                    </a:cxn>
                    <a:cxn ang="0">
                      <a:pos x="77" y="22"/>
                    </a:cxn>
                  </a:cxnLst>
                  <a:rect l="0" t="0" r="r" b="b"/>
                  <a:pathLst>
                    <a:path w="83" h="164">
                      <a:moveTo>
                        <a:pt x="77" y="22"/>
                      </a:moveTo>
                      <a:lnTo>
                        <a:pt x="77" y="22"/>
                      </a:lnTo>
                      <a:lnTo>
                        <a:pt x="76" y="20"/>
                      </a:lnTo>
                      <a:lnTo>
                        <a:pt x="76" y="19"/>
                      </a:lnTo>
                      <a:lnTo>
                        <a:pt x="76" y="17"/>
                      </a:lnTo>
                      <a:lnTo>
                        <a:pt x="76" y="17"/>
                      </a:lnTo>
                      <a:lnTo>
                        <a:pt x="76" y="15"/>
                      </a:lnTo>
                      <a:lnTo>
                        <a:pt x="76" y="10"/>
                      </a:lnTo>
                      <a:lnTo>
                        <a:pt x="74" y="8"/>
                      </a:lnTo>
                      <a:lnTo>
                        <a:pt x="71" y="4"/>
                      </a:lnTo>
                      <a:lnTo>
                        <a:pt x="68" y="2"/>
                      </a:lnTo>
                      <a:lnTo>
                        <a:pt x="62" y="0"/>
                      </a:lnTo>
                      <a:lnTo>
                        <a:pt x="62" y="0"/>
                      </a:lnTo>
                      <a:lnTo>
                        <a:pt x="59" y="0"/>
                      </a:lnTo>
                      <a:lnTo>
                        <a:pt x="56" y="0"/>
                      </a:lnTo>
                      <a:lnTo>
                        <a:pt x="53" y="1"/>
                      </a:lnTo>
                      <a:lnTo>
                        <a:pt x="52" y="3"/>
                      </a:lnTo>
                      <a:lnTo>
                        <a:pt x="49" y="9"/>
                      </a:lnTo>
                      <a:lnTo>
                        <a:pt x="47" y="15"/>
                      </a:lnTo>
                      <a:lnTo>
                        <a:pt x="46" y="28"/>
                      </a:lnTo>
                      <a:lnTo>
                        <a:pt x="46" y="33"/>
                      </a:lnTo>
                      <a:lnTo>
                        <a:pt x="46" y="33"/>
                      </a:lnTo>
                      <a:lnTo>
                        <a:pt x="43" y="45"/>
                      </a:lnTo>
                      <a:lnTo>
                        <a:pt x="43" y="45"/>
                      </a:lnTo>
                      <a:lnTo>
                        <a:pt x="21" y="87"/>
                      </a:lnTo>
                      <a:lnTo>
                        <a:pt x="21" y="87"/>
                      </a:lnTo>
                      <a:lnTo>
                        <a:pt x="17" y="95"/>
                      </a:lnTo>
                      <a:lnTo>
                        <a:pt x="11" y="102"/>
                      </a:lnTo>
                      <a:lnTo>
                        <a:pt x="5" y="110"/>
                      </a:lnTo>
                      <a:lnTo>
                        <a:pt x="5" y="110"/>
                      </a:lnTo>
                      <a:lnTo>
                        <a:pt x="3" y="111"/>
                      </a:lnTo>
                      <a:lnTo>
                        <a:pt x="0" y="112"/>
                      </a:lnTo>
                      <a:lnTo>
                        <a:pt x="0" y="114"/>
                      </a:lnTo>
                      <a:lnTo>
                        <a:pt x="1" y="118"/>
                      </a:lnTo>
                      <a:lnTo>
                        <a:pt x="5" y="125"/>
                      </a:lnTo>
                      <a:lnTo>
                        <a:pt x="11" y="132"/>
                      </a:lnTo>
                      <a:lnTo>
                        <a:pt x="20" y="140"/>
                      </a:lnTo>
                      <a:lnTo>
                        <a:pt x="30" y="149"/>
                      </a:lnTo>
                      <a:lnTo>
                        <a:pt x="42" y="156"/>
                      </a:lnTo>
                      <a:lnTo>
                        <a:pt x="53" y="160"/>
                      </a:lnTo>
                      <a:lnTo>
                        <a:pt x="53" y="160"/>
                      </a:lnTo>
                      <a:lnTo>
                        <a:pt x="62" y="163"/>
                      </a:lnTo>
                      <a:lnTo>
                        <a:pt x="70" y="164"/>
                      </a:lnTo>
                      <a:lnTo>
                        <a:pt x="76" y="164"/>
                      </a:lnTo>
                      <a:lnTo>
                        <a:pt x="83" y="163"/>
                      </a:lnTo>
                      <a:lnTo>
                        <a:pt x="83" y="23"/>
                      </a:lnTo>
                      <a:lnTo>
                        <a:pt x="83" y="23"/>
                      </a:lnTo>
                      <a:lnTo>
                        <a:pt x="77" y="22"/>
                      </a:lnTo>
                      <a:lnTo>
                        <a:pt x="77" y="22"/>
                      </a:lnTo>
                      <a:close/>
                    </a:path>
                  </a:pathLst>
                </a:custGeom>
                <a:solidFill>
                  <a:srgbClr val="D2D0D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481" name="Freeform 3281"/>
                <p:cNvSpPr>
                  <a:spLocks/>
                </p:cNvSpPr>
                <p:nvPr/>
              </p:nvSpPr>
              <p:spPr bwMode="auto">
                <a:xfrm>
                  <a:off x="5052" y="717"/>
                  <a:ext cx="36" cy="106"/>
                </a:xfrm>
                <a:custGeom>
                  <a:avLst/>
                  <a:gdLst/>
                  <a:ahLst/>
                  <a:cxnLst>
                    <a:cxn ang="0">
                      <a:pos x="26" y="17"/>
                    </a:cxn>
                    <a:cxn ang="0">
                      <a:pos x="26" y="17"/>
                    </a:cxn>
                    <a:cxn ang="0">
                      <a:pos x="19" y="26"/>
                    </a:cxn>
                    <a:cxn ang="0">
                      <a:pos x="13" y="36"/>
                    </a:cxn>
                    <a:cxn ang="0">
                      <a:pos x="6" y="46"/>
                    </a:cxn>
                    <a:cxn ang="0">
                      <a:pos x="6" y="46"/>
                    </a:cxn>
                    <a:cxn ang="0">
                      <a:pos x="3" y="54"/>
                    </a:cxn>
                    <a:cxn ang="0">
                      <a:pos x="2" y="64"/>
                    </a:cxn>
                    <a:cxn ang="0">
                      <a:pos x="0" y="88"/>
                    </a:cxn>
                    <a:cxn ang="0">
                      <a:pos x="0" y="117"/>
                    </a:cxn>
                    <a:cxn ang="0">
                      <a:pos x="0" y="117"/>
                    </a:cxn>
                    <a:cxn ang="0">
                      <a:pos x="2" y="128"/>
                    </a:cxn>
                    <a:cxn ang="0">
                      <a:pos x="6" y="135"/>
                    </a:cxn>
                    <a:cxn ang="0">
                      <a:pos x="8" y="137"/>
                    </a:cxn>
                    <a:cxn ang="0">
                      <a:pos x="8" y="137"/>
                    </a:cxn>
                    <a:cxn ang="0">
                      <a:pos x="9" y="136"/>
                    </a:cxn>
                    <a:cxn ang="0">
                      <a:pos x="9" y="136"/>
                    </a:cxn>
                    <a:cxn ang="0">
                      <a:pos x="17" y="118"/>
                    </a:cxn>
                    <a:cxn ang="0">
                      <a:pos x="17" y="108"/>
                    </a:cxn>
                    <a:cxn ang="0">
                      <a:pos x="17" y="108"/>
                    </a:cxn>
                    <a:cxn ang="0">
                      <a:pos x="17" y="99"/>
                    </a:cxn>
                    <a:cxn ang="0">
                      <a:pos x="20" y="92"/>
                    </a:cxn>
                    <a:cxn ang="0">
                      <a:pos x="22" y="88"/>
                    </a:cxn>
                    <a:cxn ang="0">
                      <a:pos x="25" y="84"/>
                    </a:cxn>
                    <a:cxn ang="0">
                      <a:pos x="27" y="83"/>
                    </a:cxn>
                    <a:cxn ang="0">
                      <a:pos x="29" y="82"/>
                    </a:cxn>
                    <a:cxn ang="0">
                      <a:pos x="32" y="82"/>
                    </a:cxn>
                    <a:cxn ang="0">
                      <a:pos x="32" y="82"/>
                    </a:cxn>
                    <a:cxn ang="0">
                      <a:pos x="38" y="84"/>
                    </a:cxn>
                    <a:cxn ang="0">
                      <a:pos x="41" y="88"/>
                    </a:cxn>
                    <a:cxn ang="0">
                      <a:pos x="42" y="90"/>
                    </a:cxn>
                    <a:cxn ang="0">
                      <a:pos x="44" y="93"/>
                    </a:cxn>
                    <a:cxn ang="0">
                      <a:pos x="45" y="99"/>
                    </a:cxn>
                    <a:cxn ang="0">
                      <a:pos x="44" y="102"/>
                    </a:cxn>
                    <a:cxn ang="0">
                      <a:pos x="44" y="102"/>
                    </a:cxn>
                    <a:cxn ang="0">
                      <a:pos x="45" y="104"/>
                    </a:cxn>
                    <a:cxn ang="0">
                      <a:pos x="47" y="105"/>
                    </a:cxn>
                    <a:cxn ang="0">
                      <a:pos x="53" y="106"/>
                    </a:cxn>
                    <a:cxn ang="0">
                      <a:pos x="53" y="0"/>
                    </a:cxn>
                    <a:cxn ang="0">
                      <a:pos x="53" y="0"/>
                    </a:cxn>
                    <a:cxn ang="0">
                      <a:pos x="44" y="4"/>
                    </a:cxn>
                    <a:cxn ang="0">
                      <a:pos x="36" y="8"/>
                    </a:cxn>
                    <a:cxn ang="0">
                      <a:pos x="31" y="13"/>
                    </a:cxn>
                    <a:cxn ang="0">
                      <a:pos x="26" y="17"/>
                    </a:cxn>
                    <a:cxn ang="0">
                      <a:pos x="26" y="17"/>
                    </a:cxn>
                  </a:cxnLst>
                  <a:rect l="0" t="0" r="r" b="b"/>
                  <a:pathLst>
                    <a:path w="53" h="137">
                      <a:moveTo>
                        <a:pt x="26" y="17"/>
                      </a:moveTo>
                      <a:lnTo>
                        <a:pt x="26" y="17"/>
                      </a:lnTo>
                      <a:lnTo>
                        <a:pt x="19" y="26"/>
                      </a:lnTo>
                      <a:lnTo>
                        <a:pt x="13" y="36"/>
                      </a:lnTo>
                      <a:lnTo>
                        <a:pt x="6" y="46"/>
                      </a:lnTo>
                      <a:lnTo>
                        <a:pt x="6" y="46"/>
                      </a:lnTo>
                      <a:lnTo>
                        <a:pt x="3" y="54"/>
                      </a:lnTo>
                      <a:lnTo>
                        <a:pt x="2" y="64"/>
                      </a:lnTo>
                      <a:lnTo>
                        <a:pt x="0" y="88"/>
                      </a:lnTo>
                      <a:lnTo>
                        <a:pt x="0" y="117"/>
                      </a:lnTo>
                      <a:lnTo>
                        <a:pt x="0" y="117"/>
                      </a:lnTo>
                      <a:lnTo>
                        <a:pt x="2" y="128"/>
                      </a:lnTo>
                      <a:lnTo>
                        <a:pt x="6" y="135"/>
                      </a:lnTo>
                      <a:lnTo>
                        <a:pt x="8" y="137"/>
                      </a:lnTo>
                      <a:lnTo>
                        <a:pt x="8" y="137"/>
                      </a:lnTo>
                      <a:lnTo>
                        <a:pt x="9" y="136"/>
                      </a:lnTo>
                      <a:lnTo>
                        <a:pt x="9" y="136"/>
                      </a:lnTo>
                      <a:lnTo>
                        <a:pt x="17" y="118"/>
                      </a:lnTo>
                      <a:lnTo>
                        <a:pt x="17" y="108"/>
                      </a:lnTo>
                      <a:lnTo>
                        <a:pt x="17" y="108"/>
                      </a:lnTo>
                      <a:lnTo>
                        <a:pt x="17" y="99"/>
                      </a:lnTo>
                      <a:lnTo>
                        <a:pt x="20" y="92"/>
                      </a:lnTo>
                      <a:lnTo>
                        <a:pt x="22" y="88"/>
                      </a:lnTo>
                      <a:lnTo>
                        <a:pt x="25" y="84"/>
                      </a:lnTo>
                      <a:lnTo>
                        <a:pt x="27" y="83"/>
                      </a:lnTo>
                      <a:lnTo>
                        <a:pt x="29" y="82"/>
                      </a:lnTo>
                      <a:lnTo>
                        <a:pt x="32" y="82"/>
                      </a:lnTo>
                      <a:lnTo>
                        <a:pt x="32" y="82"/>
                      </a:lnTo>
                      <a:lnTo>
                        <a:pt x="38" y="84"/>
                      </a:lnTo>
                      <a:lnTo>
                        <a:pt x="41" y="88"/>
                      </a:lnTo>
                      <a:lnTo>
                        <a:pt x="42" y="90"/>
                      </a:lnTo>
                      <a:lnTo>
                        <a:pt x="44" y="93"/>
                      </a:lnTo>
                      <a:lnTo>
                        <a:pt x="45" y="99"/>
                      </a:lnTo>
                      <a:lnTo>
                        <a:pt x="44" y="102"/>
                      </a:lnTo>
                      <a:lnTo>
                        <a:pt x="44" y="102"/>
                      </a:lnTo>
                      <a:lnTo>
                        <a:pt x="45" y="104"/>
                      </a:lnTo>
                      <a:lnTo>
                        <a:pt x="47" y="105"/>
                      </a:lnTo>
                      <a:lnTo>
                        <a:pt x="53" y="106"/>
                      </a:lnTo>
                      <a:lnTo>
                        <a:pt x="53" y="0"/>
                      </a:lnTo>
                      <a:lnTo>
                        <a:pt x="53" y="0"/>
                      </a:lnTo>
                      <a:lnTo>
                        <a:pt x="44" y="4"/>
                      </a:lnTo>
                      <a:lnTo>
                        <a:pt x="36" y="8"/>
                      </a:lnTo>
                      <a:lnTo>
                        <a:pt x="31" y="13"/>
                      </a:lnTo>
                      <a:lnTo>
                        <a:pt x="26" y="17"/>
                      </a:lnTo>
                      <a:lnTo>
                        <a:pt x="26" y="17"/>
                      </a:lnTo>
                      <a:close/>
                    </a:path>
                  </a:pathLst>
                </a:custGeom>
                <a:solidFill>
                  <a:srgbClr val="372F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482" name="Freeform 3282"/>
                <p:cNvSpPr>
                  <a:spLocks/>
                </p:cNvSpPr>
                <p:nvPr/>
              </p:nvSpPr>
              <p:spPr bwMode="auto">
                <a:xfrm>
                  <a:off x="5088" y="714"/>
                  <a:ext cx="78" cy="128"/>
                </a:xfrm>
                <a:custGeom>
                  <a:avLst/>
                  <a:gdLst/>
                  <a:ahLst/>
                  <a:cxnLst>
                    <a:cxn ang="0">
                      <a:pos x="101" y="61"/>
                    </a:cxn>
                    <a:cxn ang="0">
                      <a:pos x="98" y="49"/>
                    </a:cxn>
                    <a:cxn ang="0">
                      <a:pos x="92" y="38"/>
                    </a:cxn>
                    <a:cxn ang="0">
                      <a:pos x="75" y="20"/>
                    </a:cxn>
                    <a:cxn ang="0">
                      <a:pos x="57" y="9"/>
                    </a:cxn>
                    <a:cxn ang="0">
                      <a:pos x="48" y="4"/>
                    </a:cxn>
                    <a:cxn ang="0">
                      <a:pos x="21" y="0"/>
                    </a:cxn>
                    <a:cxn ang="0">
                      <a:pos x="0" y="5"/>
                    </a:cxn>
                    <a:cxn ang="0">
                      <a:pos x="0" y="111"/>
                    </a:cxn>
                    <a:cxn ang="0">
                      <a:pos x="11" y="107"/>
                    </a:cxn>
                    <a:cxn ang="0">
                      <a:pos x="22" y="100"/>
                    </a:cxn>
                    <a:cxn ang="0">
                      <a:pos x="51" y="90"/>
                    </a:cxn>
                    <a:cxn ang="0">
                      <a:pos x="58" y="87"/>
                    </a:cxn>
                    <a:cxn ang="0">
                      <a:pos x="66" y="78"/>
                    </a:cxn>
                    <a:cxn ang="0">
                      <a:pos x="72" y="75"/>
                    </a:cxn>
                    <a:cxn ang="0">
                      <a:pos x="78" y="74"/>
                    </a:cxn>
                    <a:cxn ang="0">
                      <a:pos x="88" y="78"/>
                    </a:cxn>
                    <a:cxn ang="0">
                      <a:pos x="92" y="82"/>
                    </a:cxn>
                    <a:cxn ang="0">
                      <a:pos x="101" y="88"/>
                    </a:cxn>
                    <a:cxn ang="0">
                      <a:pos x="104" y="93"/>
                    </a:cxn>
                    <a:cxn ang="0">
                      <a:pos x="102" y="109"/>
                    </a:cxn>
                    <a:cxn ang="0">
                      <a:pos x="98" y="140"/>
                    </a:cxn>
                    <a:cxn ang="0">
                      <a:pos x="101" y="154"/>
                    </a:cxn>
                    <a:cxn ang="0">
                      <a:pos x="103" y="161"/>
                    </a:cxn>
                    <a:cxn ang="0">
                      <a:pos x="102" y="136"/>
                    </a:cxn>
                    <a:cxn ang="0">
                      <a:pos x="104" y="126"/>
                    </a:cxn>
                    <a:cxn ang="0">
                      <a:pos x="108" y="117"/>
                    </a:cxn>
                    <a:cxn ang="0">
                      <a:pos x="111" y="101"/>
                    </a:cxn>
                    <a:cxn ang="0">
                      <a:pos x="112" y="108"/>
                    </a:cxn>
                    <a:cxn ang="0">
                      <a:pos x="111" y="126"/>
                    </a:cxn>
                    <a:cxn ang="0">
                      <a:pos x="110" y="132"/>
                    </a:cxn>
                    <a:cxn ang="0">
                      <a:pos x="112" y="152"/>
                    </a:cxn>
                    <a:cxn ang="0">
                      <a:pos x="115" y="167"/>
                    </a:cxn>
                    <a:cxn ang="0">
                      <a:pos x="119" y="106"/>
                    </a:cxn>
                    <a:cxn ang="0">
                      <a:pos x="119" y="93"/>
                    </a:cxn>
                    <a:cxn ang="0">
                      <a:pos x="115" y="75"/>
                    </a:cxn>
                    <a:cxn ang="0">
                      <a:pos x="108" y="64"/>
                    </a:cxn>
                    <a:cxn ang="0">
                      <a:pos x="101" y="61"/>
                    </a:cxn>
                  </a:cxnLst>
                  <a:rect l="0" t="0" r="r" b="b"/>
                  <a:pathLst>
                    <a:path w="119" h="167">
                      <a:moveTo>
                        <a:pt x="101" y="61"/>
                      </a:moveTo>
                      <a:lnTo>
                        <a:pt x="101" y="61"/>
                      </a:lnTo>
                      <a:lnTo>
                        <a:pt x="99" y="55"/>
                      </a:lnTo>
                      <a:lnTo>
                        <a:pt x="98" y="49"/>
                      </a:lnTo>
                      <a:lnTo>
                        <a:pt x="96" y="43"/>
                      </a:lnTo>
                      <a:lnTo>
                        <a:pt x="92" y="38"/>
                      </a:lnTo>
                      <a:lnTo>
                        <a:pt x="84" y="29"/>
                      </a:lnTo>
                      <a:lnTo>
                        <a:pt x="75" y="20"/>
                      </a:lnTo>
                      <a:lnTo>
                        <a:pt x="65" y="13"/>
                      </a:lnTo>
                      <a:lnTo>
                        <a:pt x="57" y="9"/>
                      </a:lnTo>
                      <a:lnTo>
                        <a:pt x="48" y="4"/>
                      </a:lnTo>
                      <a:lnTo>
                        <a:pt x="48" y="4"/>
                      </a:lnTo>
                      <a:lnTo>
                        <a:pt x="34" y="2"/>
                      </a:lnTo>
                      <a:lnTo>
                        <a:pt x="21" y="0"/>
                      </a:lnTo>
                      <a:lnTo>
                        <a:pt x="9" y="3"/>
                      </a:lnTo>
                      <a:lnTo>
                        <a:pt x="0" y="5"/>
                      </a:lnTo>
                      <a:lnTo>
                        <a:pt x="0" y="111"/>
                      </a:lnTo>
                      <a:lnTo>
                        <a:pt x="0" y="111"/>
                      </a:lnTo>
                      <a:lnTo>
                        <a:pt x="2" y="113"/>
                      </a:lnTo>
                      <a:lnTo>
                        <a:pt x="11" y="107"/>
                      </a:lnTo>
                      <a:lnTo>
                        <a:pt x="11" y="107"/>
                      </a:lnTo>
                      <a:lnTo>
                        <a:pt x="22" y="100"/>
                      </a:lnTo>
                      <a:lnTo>
                        <a:pt x="33" y="95"/>
                      </a:lnTo>
                      <a:lnTo>
                        <a:pt x="51" y="90"/>
                      </a:lnTo>
                      <a:lnTo>
                        <a:pt x="51" y="90"/>
                      </a:lnTo>
                      <a:lnTo>
                        <a:pt x="58" y="87"/>
                      </a:lnTo>
                      <a:lnTo>
                        <a:pt x="61" y="83"/>
                      </a:lnTo>
                      <a:lnTo>
                        <a:pt x="66" y="78"/>
                      </a:lnTo>
                      <a:lnTo>
                        <a:pt x="72" y="75"/>
                      </a:lnTo>
                      <a:lnTo>
                        <a:pt x="72" y="75"/>
                      </a:lnTo>
                      <a:lnTo>
                        <a:pt x="75" y="74"/>
                      </a:lnTo>
                      <a:lnTo>
                        <a:pt x="78" y="74"/>
                      </a:lnTo>
                      <a:lnTo>
                        <a:pt x="83" y="75"/>
                      </a:lnTo>
                      <a:lnTo>
                        <a:pt x="88" y="78"/>
                      </a:lnTo>
                      <a:lnTo>
                        <a:pt x="92" y="82"/>
                      </a:lnTo>
                      <a:lnTo>
                        <a:pt x="92" y="82"/>
                      </a:lnTo>
                      <a:lnTo>
                        <a:pt x="96" y="84"/>
                      </a:lnTo>
                      <a:lnTo>
                        <a:pt x="101" y="88"/>
                      </a:lnTo>
                      <a:lnTo>
                        <a:pt x="104" y="93"/>
                      </a:lnTo>
                      <a:lnTo>
                        <a:pt x="104" y="93"/>
                      </a:lnTo>
                      <a:lnTo>
                        <a:pt x="102" y="109"/>
                      </a:lnTo>
                      <a:lnTo>
                        <a:pt x="102" y="109"/>
                      </a:lnTo>
                      <a:lnTo>
                        <a:pt x="98" y="140"/>
                      </a:lnTo>
                      <a:lnTo>
                        <a:pt x="98" y="140"/>
                      </a:lnTo>
                      <a:lnTo>
                        <a:pt x="98" y="147"/>
                      </a:lnTo>
                      <a:lnTo>
                        <a:pt x="101" y="154"/>
                      </a:lnTo>
                      <a:lnTo>
                        <a:pt x="103" y="161"/>
                      </a:lnTo>
                      <a:lnTo>
                        <a:pt x="103" y="161"/>
                      </a:lnTo>
                      <a:lnTo>
                        <a:pt x="102" y="148"/>
                      </a:lnTo>
                      <a:lnTo>
                        <a:pt x="102" y="136"/>
                      </a:lnTo>
                      <a:lnTo>
                        <a:pt x="103" y="130"/>
                      </a:lnTo>
                      <a:lnTo>
                        <a:pt x="104" y="126"/>
                      </a:lnTo>
                      <a:lnTo>
                        <a:pt x="104" y="126"/>
                      </a:lnTo>
                      <a:lnTo>
                        <a:pt x="108" y="117"/>
                      </a:lnTo>
                      <a:lnTo>
                        <a:pt x="110" y="109"/>
                      </a:lnTo>
                      <a:lnTo>
                        <a:pt x="111" y="101"/>
                      </a:lnTo>
                      <a:lnTo>
                        <a:pt x="111" y="101"/>
                      </a:lnTo>
                      <a:lnTo>
                        <a:pt x="112" y="108"/>
                      </a:lnTo>
                      <a:lnTo>
                        <a:pt x="112" y="115"/>
                      </a:lnTo>
                      <a:lnTo>
                        <a:pt x="111" y="126"/>
                      </a:lnTo>
                      <a:lnTo>
                        <a:pt x="111" y="126"/>
                      </a:lnTo>
                      <a:lnTo>
                        <a:pt x="110" y="132"/>
                      </a:lnTo>
                      <a:lnTo>
                        <a:pt x="110" y="139"/>
                      </a:lnTo>
                      <a:lnTo>
                        <a:pt x="112" y="152"/>
                      </a:lnTo>
                      <a:lnTo>
                        <a:pt x="115" y="167"/>
                      </a:lnTo>
                      <a:lnTo>
                        <a:pt x="115" y="167"/>
                      </a:lnTo>
                      <a:lnTo>
                        <a:pt x="116" y="148"/>
                      </a:lnTo>
                      <a:lnTo>
                        <a:pt x="119" y="106"/>
                      </a:lnTo>
                      <a:lnTo>
                        <a:pt x="119" y="106"/>
                      </a:lnTo>
                      <a:lnTo>
                        <a:pt x="119" y="93"/>
                      </a:lnTo>
                      <a:lnTo>
                        <a:pt x="118" y="83"/>
                      </a:lnTo>
                      <a:lnTo>
                        <a:pt x="115" y="75"/>
                      </a:lnTo>
                      <a:lnTo>
                        <a:pt x="111" y="69"/>
                      </a:lnTo>
                      <a:lnTo>
                        <a:pt x="108" y="64"/>
                      </a:lnTo>
                      <a:lnTo>
                        <a:pt x="104" y="62"/>
                      </a:lnTo>
                      <a:lnTo>
                        <a:pt x="101" y="61"/>
                      </a:lnTo>
                      <a:lnTo>
                        <a:pt x="101" y="61"/>
                      </a:lnTo>
                      <a:close/>
                    </a:path>
                  </a:pathLst>
                </a:custGeom>
                <a:solidFill>
                  <a:srgbClr val="372F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483" name="Freeform 3283"/>
                <p:cNvSpPr>
                  <a:spLocks/>
                </p:cNvSpPr>
                <p:nvPr/>
              </p:nvSpPr>
              <p:spPr bwMode="auto">
                <a:xfrm>
                  <a:off x="5088" y="1043"/>
                  <a:ext cx="108" cy="55"/>
                </a:xfrm>
                <a:custGeom>
                  <a:avLst/>
                  <a:gdLst/>
                  <a:ahLst/>
                  <a:cxnLst>
                    <a:cxn ang="0">
                      <a:pos x="158" y="25"/>
                    </a:cxn>
                    <a:cxn ang="0">
                      <a:pos x="158" y="25"/>
                    </a:cxn>
                    <a:cxn ang="0">
                      <a:pos x="154" y="19"/>
                    </a:cxn>
                    <a:cxn ang="0">
                      <a:pos x="144" y="12"/>
                    </a:cxn>
                    <a:cxn ang="0">
                      <a:pos x="132" y="1"/>
                    </a:cxn>
                    <a:cxn ang="0">
                      <a:pos x="132" y="1"/>
                    </a:cxn>
                    <a:cxn ang="0">
                      <a:pos x="131" y="0"/>
                    </a:cxn>
                    <a:cxn ang="0">
                      <a:pos x="127" y="1"/>
                    </a:cxn>
                    <a:cxn ang="0">
                      <a:pos x="127" y="1"/>
                    </a:cxn>
                    <a:cxn ang="0">
                      <a:pos x="118" y="1"/>
                    </a:cxn>
                    <a:cxn ang="0">
                      <a:pos x="106" y="1"/>
                    </a:cxn>
                    <a:cxn ang="0">
                      <a:pos x="91" y="1"/>
                    </a:cxn>
                    <a:cxn ang="0">
                      <a:pos x="91" y="1"/>
                    </a:cxn>
                    <a:cxn ang="0">
                      <a:pos x="85" y="1"/>
                    </a:cxn>
                    <a:cxn ang="0">
                      <a:pos x="79" y="4"/>
                    </a:cxn>
                    <a:cxn ang="0">
                      <a:pos x="73" y="6"/>
                    </a:cxn>
                    <a:cxn ang="0">
                      <a:pos x="73" y="6"/>
                    </a:cxn>
                    <a:cxn ang="0">
                      <a:pos x="48" y="20"/>
                    </a:cxn>
                    <a:cxn ang="0">
                      <a:pos x="30" y="30"/>
                    </a:cxn>
                    <a:cxn ang="0">
                      <a:pos x="30" y="30"/>
                    </a:cxn>
                    <a:cxn ang="0">
                      <a:pos x="0" y="30"/>
                    </a:cxn>
                    <a:cxn ang="0">
                      <a:pos x="0" y="72"/>
                    </a:cxn>
                    <a:cxn ang="0">
                      <a:pos x="0" y="72"/>
                    </a:cxn>
                    <a:cxn ang="0">
                      <a:pos x="26" y="65"/>
                    </a:cxn>
                    <a:cxn ang="0">
                      <a:pos x="26" y="65"/>
                    </a:cxn>
                    <a:cxn ang="0">
                      <a:pos x="40" y="63"/>
                    </a:cxn>
                    <a:cxn ang="0">
                      <a:pos x="53" y="60"/>
                    </a:cxn>
                    <a:cxn ang="0">
                      <a:pos x="64" y="56"/>
                    </a:cxn>
                    <a:cxn ang="0">
                      <a:pos x="64" y="56"/>
                    </a:cxn>
                    <a:cxn ang="0">
                      <a:pos x="73" y="52"/>
                    </a:cxn>
                    <a:cxn ang="0">
                      <a:pos x="73" y="52"/>
                    </a:cxn>
                    <a:cxn ang="0">
                      <a:pos x="84" y="49"/>
                    </a:cxn>
                    <a:cxn ang="0">
                      <a:pos x="89" y="46"/>
                    </a:cxn>
                    <a:cxn ang="0">
                      <a:pos x="92" y="42"/>
                    </a:cxn>
                    <a:cxn ang="0">
                      <a:pos x="109" y="38"/>
                    </a:cxn>
                    <a:cxn ang="0">
                      <a:pos x="128" y="44"/>
                    </a:cxn>
                    <a:cxn ang="0">
                      <a:pos x="128" y="44"/>
                    </a:cxn>
                    <a:cxn ang="0">
                      <a:pos x="131" y="44"/>
                    </a:cxn>
                    <a:cxn ang="0">
                      <a:pos x="136" y="44"/>
                    </a:cxn>
                    <a:cxn ang="0">
                      <a:pos x="141" y="40"/>
                    </a:cxn>
                    <a:cxn ang="0">
                      <a:pos x="118" y="29"/>
                    </a:cxn>
                    <a:cxn ang="0">
                      <a:pos x="123" y="25"/>
                    </a:cxn>
                    <a:cxn ang="0">
                      <a:pos x="123" y="25"/>
                    </a:cxn>
                    <a:cxn ang="0">
                      <a:pos x="128" y="27"/>
                    </a:cxn>
                    <a:cxn ang="0">
                      <a:pos x="137" y="33"/>
                    </a:cxn>
                    <a:cxn ang="0">
                      <a:pos x="142" y="37"/>
                    </a:cxn>
                    <a:cxn ang="0">
                      <a:pos x="148" y="39"/>
                    </a:cxn>
                    <a:cxn ang="0">
                      <a:pos x="154" y="39"/>
                    </a:cxn>
                    <a:cxn ang="0">
                      <a:pos x="158" y="38"/>
                    </a:cxn>
                    <a:cxn ang="0">
                      <a:pos x="164" y="37"/>
                    </a:cxn>
                    <a:cxn ang="0">
                      <a:pos x="164" y="37"/>
                    </a:cxn>
                    <a:cxn ang="0">
                      <a:pos x="162" y="32"/>
                    </a:cxn>
                    <a:cxn ang="0">
                      <a:pos x="158" y="25"/>
                    </a:cxn>
                    <a:cxn ang="0">
                      <a:pos x="158" y="25"/>
                    </a:cxn>
                  </a:cxnLst>
                  <a:rect l="0" t="0" r="r" b="b"/>
                  <a:pathLst>
                    <a:path w="164" h="72">
                      <a:moveTo>
                        <a:pt x="158" y="25"/>
                      </a:moveTo>
                      <a:lnTo>
                        <a:pt x="158" y="25"/>
                      </a:lnTo>
                      <a:lnTo>
                        <a:pt x="154" y="19"/>
                      </a:lnTo>
                      <a:lnTo>
                        <a:pt x="144" y="12"/>
                      </a:lnTo>
                      <a:lnTo>
                        <a:pt x="132" y="1"/>
                      </a:lnTo>
                      <a:lnTo>
                        <a:pt x="132" y="1"/>
                      </a:lnTo>
                      <a:lnTo>
                        <a:pt x="131" y="0"/>
                      </a:lnTo>
                      <a:lnTo>
                        <a:pt x="127" y="1"/>
                      </a:lnTo>
                      <a:lnTo>
                        <a:pt x="127" y="1"/>
                      </a:lnTo>
                      <a:lnTo>
                        <a:pt x="118" y="1"/>
                      </a:lnTo>
                      <a:lnTo>
                        <a:pt x="106" y="1"/>
                      </a:lnTo>
                      <a:lnTo>
                        <a:pt x="91" y="1"/>
                      </a:lnTo>
                      <a:lnTo>
                        <a:pt x="91" y="1"/>
                      </a:lnTo>
                      <a:lnTo>
                        <a:pt x="85" y="1"/>
                      </a:lnTo>
                      <a:lnTo>
                        <a:pt x="79" y="4"/>
                      </a:lnTo>
                      <a:lnTo>
                        <a:pt x="73" y="6"/>
                      </a:lnTo>
                      <a:lnTo>
                        <a:pt x="73" y="6"/>
                      </a:lnTo>
                      <a:lnTo>
                        <a:pt x="48" y="20"/>
                      </a:lnTo>
                      <a:lnTo>
                        <a:pt x="30" y="30"/>
                      </a:lnTo>
                      <a:lnTo>
                        <a:pt x="30" y="30"/>
                      </a:lnTo>
                      <a:lnTo>
                        <a:pt x="0" y="30"/>
                      </a:lnTo>
                      <a:lnTo>
                        <a:pt x="0" y="72"/>
                      </a:lnTo>
                      <a:lnTo>
                        <a:pt x="0" y="72"/>
                      </a:lnTo>
                      <a:lnTo>
                        <a:pt x="26" y="65"/>
                      </a:lnTo>
                      <a:lnTo>
                        <a:pt x="26" y="65"/>
                      </a:lnTo>
                      <a:lnTo>
                        <a:pt x="40" y="63"/>
                      </a:lnTo>
                      <a:lnTo>
                        <a:pt x="53" y="60"/>
                      </a:lnTo>
                      <a:lnTo>
                        <a:pt x="64" y="56"/>
                      </a:lnTo>
                      <a:lnTo>
                        <a:pt x="64" y="56"/>
                      </a:lnTo>
                      <a:lnTo>
                        <a:pt x="73" y="52"/>
                      </a:lnTo>
                      <a:lnTo>
                        <a:pt x="73" y="52"/>
                      </a:lnTo>
                      <a:lnTo>
                        <a:pt x="84" y="49"/>
                      </a:lnTo>
                      <a:lnTo>
                        <a:pt x="89" y="46"/>
                      </a:lnTo>
                      <a:lnTo>
                        <a:pt x="92" y="42"/>
                      </a:lnTo>
                      <a:lnTo>
                        <a:pt x="109" y="38"/>
                      </a:lnTo>
                      <a:lnTo>
                        <a:pt x="128" y="44"/>
                      </a:lnTo>
                      <a:lnTo>
                        <a:pt x="128" y="44"/>
                      </a:lnTo>
                      <a:lnTo>
                        <a:pt x="131" y="44"/>
                      </a:lnTo>
                      <a:lnTo>
                        <a:pt x="136" y="44"/>
                      </a:lnTo>
                      <a:lnTo>
                        <a:pt x="141" y="40"/>
                      </a:lnTo>
                      <a:lnTo>
                        <a:pt x="118" y="29"/>
                      </a:lnTo>
                      <a:lnTo>
                        <a:pt x="123" y="25"/>
                      </a:lnTo>
                      <a:lnTo>
                        <a:pt x="123" y="25"/>
                      </a:lnTo>
                      <a:lnTo>
                        <a:pt x="128" y="27"/>
                      </a:lnTo>
                      <a:lnTo>
                        <a:pt x="137" y="33"/>
                      </a:lnTo>
                      <a:lnTo>
                        <a:pt x="142" y="37"/>
                      </a:lnTo>
                      <a:lnTo>
                        <a:pt x="148" y="39"/>
                      </a:lnTo>
                      <a:lnTo>
                        <a:pt x="154" y="39"/>
                      </a:lnTo>
                      <a:lnTo>
                        <a:pt x="158" y="38"/>
                      </a:lnTo>
                      <a:lnTo>
                        <a:pt x="164" y="37"/>
                      </a:lnTo>
                      <a:lnTo>
                        <a:pt x="164" y="37"/>
                      </a:lnTo>
                      <a:lnTo>
                        <a:pt x="162" y="32"/>
                      </a:lnTo>
                      <a:lnTo>
                        <a:pt x="158" y="25"/>
                      </a:lnTo>
                      <a:lnTo>
                        <a:pt x="158" y="2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484" name="Freeform 3284"/>
                <p:cNvSpPr>
                  <a:spLocks/>
                </p:cNvSpPr>
                <p:nvPr/>
              </p:nvSpPr>
              <p:spPr bwMode="auto">
                <a:xfrm>
                  <a:off x="5251" y="958"/>
                  <a:ext cx="34" cy="125"/>
                </a:xfrm>
                <a:custGeom>
                  <a:avLst/>
                  <a:gdLst/>
                  <a:ahLst/>
                  <a:cxnLst>
                    <a:cxn ang="0">
                      <a:pos x="51" y="0"/>
                    </a:cxn>
                    <a:cxn ang="0">
                      <a:pos x="0" y="157"/>
                    </a:cxn>
                    <a:cxn ang="0">
                      <a:pos x="14" y="162"/>
                    </a:cxn>
                    <a:cxn ang="0">
                      <a:pos x="51" y="48"/>
                    </a:cxn>
                    <a:cxn ang="0">
                      <a:pos x="51" y="0"/>
                    </a:cxn>
                  </a:cxnLst>
                  <a:rect l="0" t="0" r="r" b="b"/>
                  <a:pathLst>
                    <a:path w="51" h="162">
                      <a:moveTo>
                        <a:pt x="51" y="0"/>
                      </a:moveTo>
                      <a:lnTo>
                        <a:pt x="0" y="157"/>
                      </a:lnTo>
                      <a:lnTo>
                        <a:pt x="14" y="162"/>
                      </a:lnTo>
                      <a:lnTo>
                        <a:pt x="51" y="48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968E8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310485" name="Group 460"/>
              <p:cNvGrpSpPr>
                <a:grpSpLocks/>
              </p:cNvGrpSpPr>
              <p:nvPr/>
            </p:nvGrpSpPr>
            <p:grpSpPr bwMode="auto">
              <a:xfrm>
                <a:off x="4713" y="1056"/>
                <a:ext cx="399" cy="436"/>
                <a:chOff x="1508" y="3020"/>
                <a:chExt cx="1044" cy="1242"/>
              </a:xfrm>
            </p:grpSpPr>
            <p:sp>
              <p:nvSpPr>
                <p:cNvPr id="310486" name="AutoShape 461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1508" y="3020"/>
                  <a:ext cx="1044" cy="1242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487" name="Freeform 462"/>
                <p:cNvSpPr>
                  <a:spLocks/>
                </p:cNvSpPr>
                <p:nvPr/>
              </p:nvSpPr>
              <p:spPr bwMode="auto">
                <a:xfrm>
                  <a:off x="2312" y="3580"/>
                  <a:ext cx="150" cy="66"/>
                </a:xfrm>
                <a:custGeom>
                  <a:avLst/>
                  <a:gdLst>
                    <a:gd name="T0" fmla="*/ 6 w 150"/>
                    <a:gd name="T1" fmla="*/ 38 h 66"/>
                    <a:gd name="T2" fmla="*/ 0 w 150"/>
                    <a:gd name="T3" fmla="*/ 62 h 66"/>
                    <a:gd name="T4" fmla="*/ 0 w 150"/>
                    <a:gd name="T5" fmla="*/ 66 h 66"/>
                    <a:gd name="T6" fmla="*/ 2 w 150"/>
                    <a:gd name="T7" fmla="*/ 66 h 66"/>
                    <a:gd name="T8" fmla="*/ 138 w 150"/>
                    <a:gd name="T9" fmla="*/ 60 h 66"/>
                    <a:gd name="T10" fmla="*/ 140 w 150"/>
                    <a:gd name="T11" fmla="*/ 60 h 66"/>
                    <a:gd name="T12" fmla="*/ 140 w 150"/>
                    <a:gd name="T13" fmla="*/ 58 h 66"/>
                    <a:gd name="T14" fmla="*/ 150 w 150"/>
                    <a:gd name="T15" fmla="*/ 34 h 66"/>
                    <a:gd name="T16" fmla="*/ 150 w 150"/>
                    <a:gd name="T17" fmla="*/ 32 h 66"/>
                    <a:gd name="T18" fmla="*/ 148 w 150"/>
                    <a:gd name="T19" fmla="*/ 32 h 66"/>
                    <a:gd name="T20" fmla="*/ 108 w 150"/>
                    <a:gd name="T21" fmla="*/ 32 h 66"/>
                    <a:gd name="T22" fmla="*/ 108 w 150"/>
                    <a:gd name="T23" fmla="*/ 32 h 66"/>
                    <a:gd name="T24" fmla="*/ 108 w 150"/>
                    <a:gd name="T25" fmla="*/ 32 h 66"/>
                    <a:gd name="T26" fmla="*/ 108 w 150"/>
                    <a:gd name="T27" fmla="*/ 32 h 66"/>
                    <a:gd name="T28" fmla="*/ 108 w 150"/>
                    <a:gd name="T29" fmla="*/ 32 h 66"/>
                    <a:gd name="T30" fmla="*/ 106 w 150"/>
                    <a:gd name="T31" fmla="*/ 28 h 66"/>
                    <a:gd name="T32" fmla="*/ 102 w 150"/>
                    <a:gd name="T33" fmla="*/ 14 h 66"/>
                    <a:gd name="T34" fmla="*/ 102 w 150"/>
                    <a:gd name="T35" fmla="*/ 14 h 66"/>
                    <a:gd name="T36" fmla="*/ 100 w 150"/>
                    <a:gd name="T37" fmla="*/ 10 h 66"/>
                    <a:gd name="T38" fmla="*/ 98 w 150"/>
                    <a:gd name="T39" fmla="*/ 6 h 66"/>
                    <a:gd name="T40" fmla="*/ 94 w 150"/>
                    <a:gd name="T41" fmla="*/ 4 h 66"/>
                    <a:gd name="T42" fmla="*/ 90 w 150"/>
                    <a:gd name="T43" fmla="*/ 2 h 66"/>
                    <a:gd name="T44" fmla="*/ 90 w 150"/>
                    <a:gd name="T45" fmla="*/ 2 h 66"/>
                    <a:gd name="T46" fmla="*/ 84 w 150"/>
                    <a:gd name="T47" fmla="*/ 0 h 66"/>
                    <a:gd name="T48" fmla="*/ 78 w 150"/>
                    <a:gd name="T49" fmla="*/ 2 h 66"/>
                    <a:gd name="T50" fmla="*/ 70 w 150"/>
                    <a:gd name="T51" fmla="*/ 6 h 66"/>
                    <a:gd name="T52" fmla="*/ 66 w 150"/>
                    <a:gd name="T53" fmla="*/ 12 h 66"/>
                    <a:gd name="T54" fmla="*/ 60 w 150"/>
                    <a:gd name="T55" fmla="*/ 18 h 66"/>
                    <a:gd name="T56" fmla="*/ 60 w 150"/>
                    <a:gd name="T57" fmla="*/ 18 h 66"/>
                    <a:gd name="T58" fmla="*/ 52 w 150"/>
                    <a:gd name="T59" fmla="*/ 28 h 66"/>
                    <a:gd name="T60" fmla="*/ 46 w 150"/>
                    <a:gd name="T61" fmla="*/ 32 h 66"/>
                    <a:gd name="T62" fmla="*/ 46 w 150"/>
                    <a:gd name="T63" fmla="*/ 32 h 66"/>
                    <a:gd name="T64" fmla="*/ 8 w 150"/>
                    <a:gd name="T65" fmla="*/ 38 h 66"/>
                    <a:gd name="T66" fmla="*/ 6 w 150"/>
                    <a:gd name="T67" fmla="*/ 38 h 66"/>
                    <a:gd name="T68" fmla="*/ 6 w 150"/>
                    <a:gd name="T69" fmla="*/ 38 h 6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0"/>
                    <a:gd name="T106" fmla="*/ 0 h 66"/>
                    <a:gd name="T107" fmla="*/ 150 w 150"/>
                    <a:gd name="T108" fmla="*/ 66 h 6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0" h="66">
                      <a:moveTo>
                        <a:pt x="6" y="38"/>
                      </a:move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2" y="66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0" y="58"/>
                      </a:lnTo>
                      <a:lnTo>
                        <a:pt x="150" y="34"/>
                      </a:lnTo>
                      <a:lnTo>
                        <a:pt x="150" y="32"/>
                      </a:lnTo>
                      <a:lnTo>
                        <a:pt x="148" y="32"/>
                      </a:lnTo>
                      <a:lnTo>
                        <a:pt x="108" y="32"/>
                      </a:lnTo>
                      <a:lnTo>
                        <a:pt x="106" y="28"/>
                      </a:lnTo>
                      <a:lnTo>
                        <a:pt x="102" y="14"/>
                      </a:lnTo>
                      <a:lnTo>
                        <a:pt x="100" y="10"/>
                      </a:lnTo>
                      <a:lnTo>
                        <a:pt x="98" y="6"/>
                      </a:lnTo>
                      <a:lnTo>
                        <a:pt x="94" y="4"/>
                      </a:lnTo>
                      <a:lnTo>
                        <a:pt x="90" y="2"/>
                      </a:lnTo>
                      <a:lnTo>
                        <a:pt x="84" y="0"/>
                      </a:lnTo>
                      <a:lnTo>
                        <a:pt x="78" y="2"/>
                      </a:lnTo>
                      <a:lnTo>
                        <a:pt x="70" y="6"/>
                      </a:lnTo>
                      <a:lnTo>
                        <a:pt x="66" y="12"/>
                      </a:lnTo>
                      <a:lnTo>
                        <a:pt x="60" y="18"/>
                      </a:lnTo>
                      <a:lnTo>
                        <a:pt x="52" y="28"/>
                      </a:lnTo>
                      <a:lnTo>
                        <a:pt x="46" y="32"/>
                      </a:lnTo>
                      <a:lnTo>
                        <a:pt x="8" y="38"/>
                      </a:lnTo>
                      <a:lnTo>
                        <a:pt x="6" y="38"/>
                      </a:lnTo>
                      <a:close/>
                    </a:path>
                  </a:pathLst>
                </a:custGeom>
                <a:solidFill>
                  <a:srgbClr val="63636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88" name="Freeform 463"/>
                <p:cNvSpPr>
                  <a:spLocks/>
                </p:cNvSpPr>
                <p:nvPr/>
              </p:nvSpPr>
              <p:spPr bwMode="auto">
                <a:xfrm>
                  <a:off x="2228" y="3514"/>
                  <a:ext cx="248" cy="508"/>
                </a:xfrm>
                <a:custGeom>
                  <a:avLst/>
                  <a:gdLst>
                    <a:gd name="T0" fmla="*/ 36 w 248"/>
                    <a:gd name="T1" fmla="*/ 8 h 508"/>
                    <a:gd name="T2" fmla="*/ 36 w 248"/>
                    <a:gd name="T3" fmla="*/ 8 h 508"/>
                    <a:gd name="T4" fmla="*/ 42 w 248"/>
                    <a:gd name="T5" fmla="*/ 4 h 508"/>
                    <a:gd name="T6" fmla="*/ 48 w 248"/>
                    <a:gd name="T7" fmla="*/ 2 h 508"/>
                    <a:gd name="T8" fmla="*/ 56 w 248"/>
                    <a:gd name="T9" fmla="*/ 0 h 508"/>
                    <a:gd name="T10" fmla="*/ 66 w 248"/>
                    <a:gd name="T11" fmla="*/ 4 h 508"/>
                    <a:gd name="T12" fmla="*/ 74 w 248"/>
                    <a:gd name="T13" fmla="*/ 10 h 508"/>
                    <a:gd name="T14" fmla="*/ 84 w 248"/>
                    <a:gd name="T15" fmla="*/ 24 h 508"/>
                    <a:gd name="T16" fmla="*/ 92 w 248"/>
                    <a:gd name="T17" fmla="*/ 44 h 508"/>
                    <a:gd name="T18" fmla="*/ 92 w 248"/>
                    <a:gd name="T19" fmla="*/ 44 h 508"/>
                    <a:gd name="T20" fmla="*/ 102 w 248"/>
                    <a:gd name="T21" fmla="*/ 74 h 508"/>
                    <a:gd name="T22" fmla="*/ 118 w 248"/>
                    <a:gd name="T23" fmla="*/ 114 h 508"/>
                    <a:gd name="T24" fmla="*/ 162 w 248"/>
                    <a:gd name="T25" fmla="*/ 218 h 508"/>
                    <a:gd name="T26" fmla="*/ 208 w 248"/>
                    <a:gd name="T27" fmla="*/ 328 h 508"/>
                    <a:gd name="T28" fmla="*/ 230 w 248"/>
                    <a:gd name="T29" fmla="*/ 380 h 508"/>
                    <a:gd name="T30" fmla="*/ 248 w 248"/>
                    <a:gd name="T31" fmla="*/ 426 h 508"/>
                    <a:gd name="T32" fmla="*/ 248 w 248"/>
                    <a:gd name="T33" fmla="*/ 426 h 508"/>
                    <a:gd name="T34" fmla="*/ 244 w 248"/>
                    <a:gd name="T35" fmla="*/ 436 h 508"/>
                    <a:gd name="T36" fmla="*/ 230 w 248"/>
                    <a:gd name="T37" fmla="*/ 480 h 508"/>
                    <a:gd name="T38" fmla="*/ 230 w 248"/>
                    <a:gd name="T39" fmla="*/ 480 h 508"/>
                    <a:gd name="T40" fmla="*/ 226 w 248"/>
                    <a:gd name="T41" fmla="*/ 488 h 508"/>
                    <a:gd name="T42" fmla="*/ 220 w 248"/>
                    <a:gd name="T43" fmla="*/ 496 h 508"/>
                    <a:gd name="T44" fmla="*/ 214 w 248"/>
                    <a:gd name="T45" fmla="*/ 502 h 508"/>
                    <a:gd name="T46" fmla="*/ 206 w 248"/>
                    <a:gd name="T47" fmla="*/ 506 h 508"/>
                    <a:gd name="T48" fmla="*/ 196 w 248"/>
                    <a:gd name="T49" fmla="*/ 508 h 508"/>
                    <a:gd name="T50" fmla="*/ 184 w 248"/>
                    <a:gd name="T51" fmla="*/ 508 h 508"/>
                    <a:gd name="T52" fmla="*/ 172 w 248"/>
                    <a:gd name="T53" fmla="*/ 504 h 508"/>
                    <a:gd name="T54" fmla="*/ 158 w 248"/>
                    <a:gd name="T55" fmla="*/ 496 h 508"/>
                    <a:gd name="T56" fmla="*/ 142 w 248"/>
                    <a:gd name="T57" fmla="*/ 484 h 508"/>
                    <a:gd name="T58" fmla="*/ 126 w 248"/>
                    <a:gd name="T59" fmla="*/ 466 h 508"/>
                    <a:gd name="T60" fmla="*/ 108 w 248"/>
                    <a:gd name="T61" fmla="*/ 444 h 508"/>
                    <a:gd name="T62" fmla="*/ 88 w 248"/>
                    <a:gd name="T63" fmla="*/ 414 h 508"/>
                    <a:gd name="T64" fmla="*/ 68 w 248"/>
                    <a:gd name="T65" fmla="*/ 378 h 508"/>
                    <a:gd name="T66" fmla="*/ 46 w 248"/>
                    <a:gd name="T67" fmla="*/ 336 h 508"/>
                    <a:gd name="T68" fmla="*/ 24 w 248"/>
                    <a:gd name="T69" fmla="*/ 284 h 508"/>
                    <a:gd name="T70" fmla="*/ 0 w 248"/>
                    <a:gd name="T71" fmla="*/ 226 h 508"/>
                    <a:gd name="T72" fmla="*/ 36 w 248"/>
                    <a:gd name="T73" fmla="*/ 8 h 508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48"/>
                    <a:gd name="T112" fmla="*/ 0 h 508"/>
                    <a:gd name="T113" fmla="*/ 248 w 248"/>
                    <a:gd name="T114" fmla="*/ 508 h 508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48" h="508">
                      <a:moveTo>
                        <a:pt x="36" y="8"/>
                      </a:moveTo>
                      <a:lnTo>
                        <a:pt x="36" y="8"/>
                      </a:lnTo>
                      <a:lnTo>
                        <a:pt x="42" y="4"/>
                      </a:lnTo>
                      <a:lnTo>
                        <a:pt x="48" y="2"/>
                      </a:lnTo>
                      <a:lnTo>
                        <a:pt x="56" y="0"/>
                      </a:lnTo>
                      <a:lnTo>
                        <a:pt x="66" y="4"/>
                      </a:lnTo>
                      <a:lnTo>
                        <a:pt x="74" y="10"/>
                      </a:lnTo>
                      <a:lnTo>
                        <a:pt x="84" y="24"/>
                      </a:lnTo>
                      <a:lnTo>
                        <a:pt x="92" y="44"/>
                      </a:lnTo>
                      <a:lnTo>
                        <a:pt x="102" y="74"/>
                      </a:lnTo>
                      <a:lnTo>
                        <a:pt x="118" y="114"/>
                      </a:lnTo>
                      <a:lnTo>
                        <a:pt x="162" y="218"/>
                      </a:lnTo>
                      <a:lnTo>
                        <a:pt x="208" y="328"/>
                      </a:lnTo>
                      <a:lnTo>
                        <a:pt x="230" y="380"/>
                      </a:lnTo>
                      <a:lnTo>
                        <a:pt x="248" y="426"/>
                      </a:lnTo>
                      <a:lnTo>
                        <a:pt x="244" y="436"/>
                      </a:lnTo>
                      <a:lnTo>
                        <a:pt x="230" y="480"/>
                      </a:lnTo>
                      <a:lnTo>
                        <a:pt x="226" y="488"/>
                      </a:lnTo>
                      <a:lnTo>
                        <a:pt x="220" y="496"/>
                      </a:lnTo>
                      <a:lnTo>
                        <a:pt x="214" y="502"/>
                      </a:lnTo>
                      <a:lnTo>
                        <a:pt x="206" y="506"/>
                      </a:lnTo>
                      <a:lnTo>
                        <a:pt x="196" y="508"/>
                      </a:lnTo>
                      <a:lnTo>
                        <a:pt x="184" y="508"/>
                      </a:lnTo>
                      <a:lnTo>
                        <a:pt x="172" y="504"/>
                      </a:lnTo>
                      <a:lnTo>
                        <a:pt x="158" y="496"/>
                      </a:lnTo>
                      <a:lnTo>
                        <a:pt x="142" y="484"/>
                      </a:lnTo>
                      <a:lnTo>
                        <a:pt x="126" y="466"/>
                      </a:lnTo>
                      <a:lnTo>
                        <a:pt x="108" y="444"/>
                      </a:lnTo>
                      <a:lnTo>
                        <a:pt x="88" y="414"/>
                      </a:lnTo>
                      <a:lnTo>
                        <a:pt x="68" y="378"/>
                      </a:lnTo>
                      <a:lnTo>
                        <a:pt x="46" y="336"/>
                      </a:lnTo>
                      <a:lnTo>
                        <a:pt x="24" y="284"/>
                      </a:lnTo>
                      <a:lnTo>
                        <a:pt x="0" y="226"/>
                      </a:lnTo>
                      <a:lnTo>
                        <a:pt x="36" y="8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89" name="Freeform 464"/>
                <p:cNvSpPr>
                  <a:spLocks/>
                </p:cNvSpPr>
                <p:nvPr/>
              </p:nvSpPr>
              <p:spPr bwMode="auto">
                <a:xfrm>
                  <a:off x="2298" y="3788"/>
                  <a:ext cx="202" cy="258"/>
                </a:xfrm>
                <a:custGeom>
                  <a:avLst/>
                  <a:gdLst>
                    <a:gd name="T0" fmla="*/ 72 w 202"/>
                    <a:gd name="T1" fmla="*/ 0 h 258"/>
                    <a:gd name="T2" fmla="*/ 72 w 202"/>
                    <a:gd name="T3" fmla="*/ 0 h 258"/>
                    <a:gd name="T4" fmla="*/ 86 w 202"/>
                    <a:gd name="T5" fmla="*/ 12 h 258"/>
                    <a:gd name="T6" fmla="*/ 122 w 202"/>
                    <a:gd name="T7" fmla="*/ 44 h 258"/>
                    <a:gd name="T8" fmla="*/ 140 w 202"/>
                    <a:gd name="T9" fmla="*/ 64 h 258"/>
                    <a:gd name="T10" fmla="*/ 160 w 202"/>
                    <a:gd name="T11" fmla="*/ 86 h 258"/>
                    <a:gd name="T12" fmla="*/ 174 w 202"/>
                    <a:gd name="T13" fmla="*/ 108 h 258"/>
                    <a:gd name="T14" fmla="*/ 180 w 202"/>
                    <a:gd name="T15" fmla="*/ 120 h 258"/>
                    <a:gd name="T16" fmla="*/ 184 w 202"/>
                    <a:gd name="T17" fmla="*/ 130 h 258"/>
                    <a:gd name="T18" fmla="*/ 184 w 202"/>
                    <a:gd name="T19" fmla="*/ 130 h 258"/>
                    <a:gd name="T20" fmla="*/ 196 w 202"/>
                    <a:gd name="T21" fmla="*/ 168 h 258"/>
                    <a:gd name="T22" fmla="*/ 200 w 202"/>
                    <a:gd name="T23" fmla="*/ 184 h 258"/>
                    <a:gd name="T24" fmla="*/ 202 w 202"/>
                    <a:gd name="T25" fmla="*/ 200 h 258"/>
                    <a:gd name="T26" fmla="*/ 202 w 202"/>
                    <a:gd name="T27" fmla="*/ 214 h 258"/>
                    <a:gd name="T28" fmla="*/ 198 w 202"/>
                    <a:gd name="T29" fmla="*/ 226 h 258"/>
                    <a:gd name="T30" fmla="*/ 190 w 202"/>
                    <a:gd name="T31" fmla="*/ 236 h 258"/>
                    <a:gd name="T32" fmla="*/ 178 w 202"/>
                    <a:gd name="T33" fmla="*/ 246 h 258"/>
                    <a:gd name="T34" fmla="*/ 178 w 202"/>
                    <a:gd name="T35" fmla="*/ 246 h 258"/>
                    <a:gd name="T36" fmla="*/ 168 w 202"/>
                    <a:gd name="T37" fmla="*/ 252 h 258"/>
                    <a:gd name="T38" fmla="*/ 156 w 202"/>
                    <a:gd name="T39" fmla="*/ 256 h 258"/>
                    <a:gd name="T40" fmla="*/ 144 w 202"/>
                    <a:gd name="T41" fmla="*/ 258 h 258"/>
                    <a:gd name="T42" fmla="*/ 130 w 202"/>
                    <a:gd name="T43" fmla="*/ 258 h 258"/>
                    <a:gd name="T44" fmla="*/ 118 w 202"/>
                    <a:gd name="T45" fmla="*/ 258 h 258"/>
                    <a:gd name="T46" fmla="*/ 104 w 202"/>
                    <a:gd name="T47" fmla="*/ 254 h 258"/>
                    <a:gd name="T48" fmla="*/ 76 w 202"/>
                    <a:gd name="T49" fmla="*/ 246 h 258"/>
                    <a:gd name="T50" fmla="*/ 52 w 202"/>
                    <a:gd name="T51" fmla="*/ 234 h 258"/>
                    <a:gd name="T52" fmla="*/ 30 w 202"/>
                    <a:gd name="T53" fmla="*/ 218 h 258"/>
                    <a:gd name="T54" fmla="*/ 20 w 202"/>
                    <a:gd name="T55" fmla="*/ 210 h 258"/>
                    <a:gd name="T56" fmla="*/ 12 w 202"/>
                    <a:gd name="T57" fmla="*/ 202 h 258"/>
                    <a:gd name="T58" fmla="*/ 6 w 202"/>
                    <a:gd name="T59" fmla="*/ 192 h 258"/>
                    <a:gd name="T60" fmla="*/ 2 w 202"/>
                    <a:gd name="T61" fmla="*/ 184 h 258"/>
                    <a:gd name="T62" fmla="*/ 2 w 202"/>
                    <a:gd name="T63" fmla="*/ 184 h 258"/>
                    <a:gd name="T64" fmla="*/ 0 w 202"/>
                    <a:gd name="T65" fmla="*/ 174 h 258"/>
                    <a:gd name="T66" fmla="*/ 0 w 202"/>
                    <a:gd name="T67" fmla="*/ 162 h 258"/>
                    <a:gd name="T68" fmla="*/ 2 w 202"/>
                    <a:gd name="T69" fmla="*/ 148 h 258"/>
                    <a:gd name="T70" fmla="*/ 6 w 202"/>
                    <a:gd name="T71" fmla="*/ 134 h 258"/>
                    <a:gd name="T72" fmla="*/ 16 w 202"/>
                    <a:gd name="T73" fmla="*/ 104 h 258"/>
                    <a:gd name="T74" fmla="*/ 30 w 202"/>
                    <a:gd name="T75" fmla="*/ 72 h 258"/>
                    <a:gd name="T76" fmla="*/ 44 w 202"/>
                    <a:gd name="T77" fmla="*/ 44 h 258"/>
                    <a:gd name="T78" fmla="*/ 58 w 202"/>
                    <a:gd name="T79" fmla="*/ 22 h 258"/>
                    <a:gd name="T80" fmla="*/ 72 w 202"/>
                    <a:gd name="T81" fmla="*/ 0 h 25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202"/>
                    <a:gd name="T124" fmla="*/ 0 h 258"/>
                    <a:gd name="T125" fmla="*/ 202 w 202"/>
                    <a:gd name="T126" fmla="*/ 258 h 25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202" h="258">
                      <a:moveTo>
                        <a:pt x="72" y="0"/>
                      </a:moveTo>
                      <a:lnTo>
                        <a:pt x="72" y="0"/>
                      </a:lnTo>
                      <a:lnTo>
                        <a:pt x="86" y="12"/>
                      </a:lnTo>
                      <a:lnTo>
                        <a:pt x="122" y="44"/>
                      </a:lnTo>
                      <a:lnTo>
                        <a:pt x="140" y="64"/>
                      </a:lnTo>
                      <a:lnTo>
                        <a:pt x="160" y="86"/>
                      </a:lnTo>
                      <a:lnTo>
                        <a:pt x="174" y="108"/>
                      </a:lnTo>
                      <a:lnTo>
                        <a:pt x="180" y="120"/>
                      </a:lnTo>
                      <a:lnTo>
                        <a:pt x="184" y="130"/>
                      </a:lnTo>
                      <a:lnTo>
                        <a:pt x="196" y="168"/>
                      </a:lnTo>
                      <a:lnTo>
                        <a:pt x="200" y="184"/>
                      </a:lnTo>
                      <a:lnTo>
                        <a:pt x="202" y="200"/>
                      </a:lnTo>
                      <a:lnTo>
                        <a:pt x="202" y="214"/>
                      </a:lnTo>
                      <a:lnTo>
                        <a:pt x="198" y="226"/>
                      </a:lnTo>
                      <a:lnTo>
                        <a:pt x="190" y="236"/>
                      </a:lnTo>
                      <a:lnTo>
                        <a:pt x="178" y="246"/>
                      </a:lnTo>
                      <a:lnTo>
                        <a:pt x="168" y="252"/>
                      </a:lnTo>
                      <a:lnTo>
                        <a:pt x="156" y="256"/>
                      </a:lnTo>
                      <a:lnTo>
                        <a:pt x="144" y="258"/>
                      </a:lnTo>
                      <a:lnTo>
                        <a:pt x="130" y="258"/>
                      </a:lnTo>
                      <a:lnTo>
                        <a:pt x="118" y="258"/>
                      </a:lnTo>
                      <a:lnTo>
                        <a:pt x="104" y="254"/>
                      </a:lnTo>
                      <a:lnTo>
                        <a:pt x="76" y="246"/>
                      </a:lnTo>
                      <a:lnTo>
                        <a:pt x="52" y="234"/>
                      </a:lnTo>
                      <a:lnTo>
                        <a:pt x="30" y="218"/>
                      </a:lnTo>
                      <a:lnTo>
                        <a:pt x="20" y="210"/>
                      </a:lnTo>
                      <a:lnTo>
                        <a:pt x="12" y="202"/>
                      </a:lnTo>
                      <a:lnTo>
                        <a:pt x="6" y="192"/>
                      </a:lnTo>
                      <a:lnTo>
                        <a:pt x="2" y="184"/>
                      </a:lnTo>
                      <a:lnTo>
                        <a:pt x="0" y="174"/>
                      </a:lnTo>
                      <a:lnTo>
                        <a:pt x="0" y="162"/>
                      </a:lnTo>
                      <a:lnTo>
                        <a:pt x="2" y="148"/>
                      </a:lnTo>
                      <a:lnTo>
                        <a:pt x="6" y="134"/>
                      </a:lnTo>
                      <a:lnTo>
                        <a:pt x="16" y="104"/>
                      </a:lnTo>
                      <a:lnTo>
                        <a:pt x="30" y="72"/>
                      </a:lnTo>
                      <a:lnTo>
                        <a:pt x="44" y="44"/>
                      </a:lnTo>
                      <a:lnTo>
                        <a:pt x="58" y="22"/>
                      </a:lnTo>
                      <a:lnTo>
                        <a:pt x="72" y="0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90" name="Freeform 465"/>
                <p:cNvSpPr>
                  <a:spLocks/>
                </p:cNvSpPr>
                <p:nvPr/>
              </p:nvSpPr>
              <p:spPr bwMode="auto">
                <a:xfrm>
                  <a:off x="2298" y="3788"/>
                  <a:ext cx="202" cy="258"/>
                </a:xfrm>
                <a:custGeom>
                  <a:avLst/>
                  <a:gdLst>
                    <a:gd name="T0" fmla="*/ 72 w 202"/>
                    <a:gd name="T1" fmla="*/ 0 h 258"/>
                    <a:gd name="T2" fmla="*/ 72 w 202"/>
                    <a:gd name="T3" fmla="*/ 0 h 258"/>
                    <a:gd name="T4" fmla="*/ 86 w 202"/>
                    <a:gd name="T5" fmla="*/ 12 h 258"/>
                    <a:gd name="T6" fmla="*/ 122 w 202"/>
                    <a:gd name="T7" fmla="*/ 44 h 258"/>
                    <a:gd name="T8" fmla="*/ 140 w 202"/>
                    <a:gd name="T9" fmla="*/ 64 h 258"/>
                    <a:gd name="T10" fmla="*/ 160 w 202"/>
                    <a:gd name="T11" fmla="*/ 86 h 258"/>
                    <a:gd name="T12" fmla="*/ 174 w 202"/>
                    <a:gd name="T13" fmla="*/ 108 h 258"/>
                    <a:gd name="T14" fmla="*/ 180 w 202"/>
                    <a:gd name="T15" fmla="*/ 120 h 258"/>
                    <a:gd name="T16" fmla="*/ 184 w 202"/>
                    <a:gd name="T17" fmla="*/ 130 h 258"/>
                    <a:gd name="T18" fmla="*/ 184 w 202"/>
                    <a:gd name="T19" fmla="*/ 130 h 258"/>
                    <a:gd name="T20" fmla="*/ 196 w 202"/>
                    <a:gd name="T21" fmla="*/ 168 h 258"/>
                    <a:gd name="T22" fmla="*/ 200 w 202"/>
                    <a:gd name="T23" fmla="*/ 184 h 258"/>
                    <a:gd name="T24" fmla="*/ 202 w 202"/>
                    <a:gd name="T25" fmla="*/ 200 h 258"/>
                    <a:gd name="T26" fmla="*/ 202 w 202"/>
                    <a:gd name="T27" fmla="*/ 214 h 258"/>
                    <a:gd name="T28" fmla="*/ 198 w 202"/>
                    <a:gd name="T29" fmla="*/ 226 h 258"/>
                    <a:gd name="T30" fmla="*/ 190 w 202"/>
                    <a:gd name="T31" fmla="*/ 236 h 258"/>
                    <a:gd name="T32" fmla="*/ 178 w 202"/>
                    <a:gd name="T33" fmla="*/ 246 h 258"/>
                    <a:gd name="T34" fmla="*/ 178 w 202"/>
                    <a:gd name="T35" fmla="*/ 246 h 258"/>
                    <a:gd name="T36" fmla="*/ 168 w 202"/>
                    <a:gd name="T37" fmla="*/ 252 h 258"/>
                    <a:gd name="T38" fmla="*/ 156 w 202"/>
                    <a:gd name="T39" fmla="*/ 256 h 258"/>
                    <a:gd name="T40" fmla="*/ 144 w 202"/>
                    <a:gd name="T41" fmla="*/ 258 h 258"/>
                    <a:gd name="T42" fmla="*/ 130 w 202"/>
                    <a:gd name="T43" fmla="*/ 258 h 258"/>
                    <a:gd name="T44" fmla="*/ 118 w 202"/>
                    <a:gd name="T45" fmla="*/ 258 h 258"/>
                    <a:gd name="T46" fmla="*/ 104 w 202"/>
                    <a:gd name="T47" fmla="*/ 254 h 258"/>
                    <a:gd name="T48" fmla="*/ 76 w 202"/>
                    <a:gd name="T49" fmla="*/ 246 h 258"/>
                    <a:gd name="T50" fmla="*/ 52 w 202"/>
                    <a:gd name="T51" fmla="*/ 234 h 258"/>
                    <a:gd name="T52" fmla="*/ 30 w 202"/>
                    <a:gd name="T53" fmla="*/ 218 h 258"/>
                    <a:gd name="T54" fmla="*/ 20 w 202"/>
                    <a:gd name="T55" fmla="*/ 210 h 258"/>
                    <a:gd name="T56" fmla="*/ 12 w 202"/>
                    <a:gd name="T57" fmla="*/ 202 h 258"/>
                    <a:gd name="T58" fmla="*/ 6 w 202"/>
                    <a:gd name="T59" fmla="*/ 192 h 258"/>
                    <a:gd name="T60" fmla="*/ 2 w 202"/>
                    <a:gd name="T61" fmla="*/ 184 h 258"/>
                    <a:gd name="T62" fmla="*/ 2 w 202"/>
                    <a:gd name="T63" fmla="*/ 184 h 258"/>
                    <a:gd name="T64" fmla="*/ 0 w 202"/>
                    <a:gd name="T65" fmla="*/ 174 h 258"/>
                    <a:gd name="T66" fmla="*/ 0 w 202"/>
                    <a:gd name="T67" fmla="*/ 162 h 258"/>
                    <a:gd name="T68" fmla="*/ 2 w 202"/>
                    <a:gd name="T69" fmla="*/ 148 h 258"/>
                    <a:gd name="T70" fmla="*/ 6 w 202"/>
                    <a:gd name="T71" fmla="*/ 134 h 258"/>
                    <a:gd name="T72" fmla="*/ 16 w 202"/>
                    <a:gd name="T73" fmla="*/ 104 h 258"/>
                    <a:gd name="T74" fmla="*/ 30 w 202"/>
                    <a:gd name="T75" fmla="*/ 72 h 258"/>
                    <a:gd name="T76" fmla="*/ 44 w 202"/>
                    <a:gd name="T77" fmla="*/ 44 h 258"/>
                    <a:gd name="T78" fmla="*/ 58 w 202"/>
                    <a:gd name="T79" fmla="*/ 22 h 258"/>
                    <a:gd name="T80" fmla="*/ 72 w 202"/>
                    <a:gd name="T81" fmla="*/ 0 h 25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202"/>
                    <a:gd name="T124" fmla="*/ 0 h 258"/>
                    <a:gd name="T125" fmla="*/ 202 w 202"/>
                    <a:gd name="T126" fmla="*/ 258 h 25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202" h="258">
                      <a:moveTo>
                        <a:pt x="72" y="0"/>
                      </a:moveTo>
                      <a:lnTo>
                        <a:pt x="72" y="0"/>
                      </a:lnTo>
                      <a:lnTo>
                        <a:pt x="86" y="12"/>
                      </a:lnTo>
                      <a:lnTo>
                        <a:pt x="122" y="44"/>
                      </a:lnTo>
                      <a:lnTo>
                        <a:pt x="140" y="64"/>
                      </a:lnTo>
                      <a:lnTo>
                        <a:pt x="160" y="86"/>
                      </a:lnTo>
                      <a:lnTo>
                        <a:pt x="174" y="108"/>
                      </a:lnTo>
                      <a:lnTo>
                        <a:pt x="180" y="120"/>
                      </a:lnTo>
                      <a:lnTo>
                        <a:pt x="184" y="130"/>
                      </a:lnTo>
                      <a:lnTo>
                        <a:pt x="196" y="168"/>
                      </a:lnTo>
                      <a:lnTo>
                        <a:pt x="200" y="184"/>
                      </a:lnTo>
                      <a:lnTo>
                        <a:pt x="202" y="200"/>
                      </a:lnTo>
                      <a:lnTo>
                        <a:pt x="202" y="214"/>
                      </a:lnTo>
                      <a:lnTo>
                        <a:pt x="198" y="226"/>
                      </a:lnTo>
                      <a:lnTo>
                        <a:pt x="190" y="236"/>
                      </a:lnTo>
                      <a:lnTo>
                        <a:pt x="178" y="246"/>
                      </a:lnTo>
                      <a:lnTo>
                        <a:pt x="168" y="252"/>
                      </a:lnTo>
                      <a:lnTo>
                        <a:pt x="156" y="256"/>
                      </a:lnTo>
                      <a:lnTo>
                        <a:pt x="144" y="258"/>
                      </a:lnTo>
                      <a:lnTo>
                        <a:pt x="130" y="258"/>
                      </a:lnTo>
                      <a:lnTo>
                        <a:pt x="118" y="258"/>
                      </a:lnTo>
                      <a:lnTo>
                        <a:pt x="104" y="254"/>
                      </a:lnTo>
                      <a:lnTo>
                        <a:pt x="76" y="246"/>
                      </a:lnTo>
                      <a:lnTo>
                        <a:pt x="52" y="234"/>
                      </a:lnTo>
                      <a:lnTo>
                        <a:pt x="30" y="218"/>
                      </a:lnTo>
                      <a:lnTo>
                        <a:pt x="20" y="210"/>
                      </a:lnTo>
                      <a:lnTo>
                        <a:pt x="12" y="202"/>
                      </a:lnTo>
                      <a:lnTo>
                        <a:pt x="6" y="192"/>
                      </a:lnTo>
                      <a:lnTo>
                        <a:pt x="2" y="184"/>
                      </a:lnTo>
                      <a:lnTo>
                        <a:pt x="0" y="174"/>
                      </a:lnTo>
                      <a:lnTo>
                        <a:pt x="0" y="162"/>
                      </a:lnTo>
                      <a:lnTo>
                        <a:pt x="2" y="148"/>
                      </a:lnTo>
                      <a:lnTo>
                        <a:pt x="6" y="134"/>
                      </a:lnTo>
                      <a:lnTo>
                        <a:pt x="16" y="104"/>
                      </a:lnTo>
                      <a:lnTo>
                        <a:pt x="30" y="72"/>
                      </a:lnTo>
                      <a:lnTo>
                        <a:pt x="44" y="44"/>
                      </a:lnTo>
                      <a:lnTo>
                        <a:pt x="58" y="22"/>
                      </a:lnTo>
                      <a:lnTo>
                        <a:pt x="72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91" name="Freeform 466"/>
                <p:cNvSpPr>
                  <a:spLocks/>
                </p:cNvSpPr>
                <p:nvPr/>
              </p:nvSpPr>
              <p:spPr bwMode="auto">
                <a:xfrm>
                  <a:off x="1942" y="3024"/>
                  <a:ext cx="284" cy="380"/>
                </a:xfrm>
                <a:custGeom>
                  <a:avLst/>
                  <a:gdLst>
                    <a:gd name="T0" fmla="*/ 10 w 284"/>
                    <a:gd name="T1" fmla="*/ 66 h 380"/>
                    <a:gd name="T2" fmla="*/ 20 w 284"/>
                    <a:gd name="T3" fmla="*/ 48 h 380"/>
                    <a:gd name="T4" fmla="*/ 42 w 284"/>
                    <a:gd name="T5" fmla="*/ 26 h 380"/>
                    <a:gd name="T6" fmla="*/ 82 w 284"/>
                    <a:gd name="T7" fmla="*/ 8 h 380"/>
                    <a:gd name="T8" fmla="*/ 110 w 284"/>
                    <a:gd name="T9" fmla="*/ 2 h 380"/>
                    <a:gd name="T10" fmla="*/ 130 w 284"/>
                    <a:gd name="T11" fmla="*/ 0 h 380"/>
                    <a:gd name="T12" fmla="*/ 174 w 284"/>
                    <a:gd name="T13" fmla="*/ 2 h 380"/>
                    <a:gd name="T14" fmla="*/ 214 w 284"/>
                    <a:gd name="T15" fmla="*/ 12 h 380"/>
                    <a:gd name="T16" fmla="*/ 248 w 284"/>
                    <a:gd name="T17" fmla="*/ 36 h 380"/>
                    <a:gd name="T18" fmla="*/ 262 w 284"/>
                    <a:gd name="T19" fmla="*/ 54 h 380"/>
                    <a:gd name="T20" fmla="*/ 272 w 284"/>
                    <a:gd name="T21" fmla="*/ 76 h 380"/>
                    <a:gd name="T22" fmla="*/ 282 w 284"/>
                    <a:gd name="T23" fmla="*/ 104 h 380"/>
                    <a:gd name="T24" fmla="*/ 284 w 284"/>
                    <a:gd name="T25" fmla="*/ 134 h 380"/>
                    <a:gd name="T26" fmla="*/ 282 w 284"/>
                    <a:gd name="T27" fmla="*/ 164 h 380"/>
                    <a:gd name="T28" fmla="*/ 276 w 284"/>
                    <a:gd name="T29" fmla="*/ 174 h 380"/>
                    <a:gd name="T30" fmla="*/ 268 w 284"/>
                    <a:gd name="T31" fmla="*/ 194 h 380"/>
                    <a:gd name="T32" fmla="*/ 272 w 284"/>
                    <a:gd name="T33" fmla="*/ 208 h 380"/>
                    <a:gd name="T34" fmla="*/ 276 w 284"/>
                    <a:gd name="T35" fmla="*/ 230 h 380"/>
                    <a:gd name="T36" fmla="*/ 272 w 284"/>
                    <a:gd name="T37" fmla="*/ 256 h 380"/>
                    <a:gd name="T38" fmla="*/ 264 w 284"/>
                    <a:gd name="T39" fmla="*/ 272 h 380"/>
                    <a:gd name="T40" fmla="*/ 246 w 284"/>
                    <a:gd name="T41" fmla="*/ 332 h 380"/>
                    <a:gd name="T42" fmla="*/ 238 w 284"/>
                    <a:gd name="T43" fmla="*/ 362 h 380"/>
                    <a:gd name="T44" fmla="*/ 234 w 284"/>
                    <a:gd name="T45" fmla="*/ 370 h 380"/>
                    <a:gd name="T46" fmla="*/ 220 w 284"/>
                    <a:gd name="T47" fmla="*/ 378 h 380"/>
                    <a:gd name="T48" fmla="*/ 192 w 284"/>
                    <a:gd name="T49" fmla="*/ 380 h 380"/>
                    <a:gd name="T50" fmla="*/ 172 w 284"/>
                    <a:gd name="T51" fmla="*/ 378 h 380"/>
                    <a:gd name="T52" fmla="*/ 144 w 284"/>
                    <a:gd name="T53" fmla="*/ 370 h 380"/>
                    <a:gd name="T54" fmla="*/ 114 w 284"/>
                    <a:gd name="T55" fmla="*/ 354 h 380"/>
                    <a:gd name="T56" fmla="*/ 84 w 284"/>
                    <a:gd name="T57" fmla="*/ 332 h 380"/>
                    <a:gd name="T58" fmla="*/ 56 w 284"/>
                    <a:gd name="T59" fmla="*/ 302 h 380"/>
                    <a:gd name="T60" fmla="*/ 46 w 284"/>
                    <a:gd name="T61" fmla="*/ 282 h 380"/>
                    <a:gd name="T62" fmla="*/ 30 w 284"/>
                    <a:gd name="T63" fmla="*/ 238 h 380"/>
                    <a:gd name="T64" fmla="*/ 20 w 284"/>
                    <a:gd name="T65" fmla="*/ 180 h 380"/>
                    <a:gd name="T66" fmla="*/ 20 w 284"/>
                    <a:gd name="T67" fmla="*/ 164 h 380"/>
                    <a:gd name="T68" fmla="*/ 10 w 284"/>
                    <a:gd name="T69" fmla="*/ 152 h 380"/>
                    <a:gd name="T70" fmla="*/ 2 w 284"/>
                    <a:gd name="T71" fmla="*/ 128 h 380"/>
                    <a:gd name="T72" fmla="*/ 2 w 284"/>
                    <a:gd name="T73" fmla="*/ 90 h 380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84"/>
                    <a:gd name="T112" fmla="*/ 0 h 380"/>
                    <a:gd name="T113" fmla="*/ 284 w 284"/>
                    <a:gd name="T114" fmla="*/ 380 h 380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84" h="380">
                      <a:moveTo>
                        <a:pt x="10" y="66"/>
                      </a:moveTo>
                      <a:lnTo>
                        <a:pt x="10" y="66"/>
                      </a:lnTo>
                      <a:lnTo>
                        <a:pt x="14" y="58"/>
                      </a:lnTo>
                      <a:lnTo>
                        <a:pt x="20" y="48"/>
                      </a:lnTo>
                      <a:lnTo>
                        <a:pt x="30" y="38"/>
                      </a:lnTo>
                      <a:lnTo>
                        <a:pt x="42" y="26"/>
                      </a:lnTo>
                      <a:lnTo>
                        <a:pt x="60" y="16"/>
                      </a:lnTo>
                      <a:lnTo>
                        <a:pt x="82" y="8"/>
                      </a:lnTo>
                      <a:lnTo>
                        <a:pt x="96" y="4"/>
                      </a:lnTo>
                      <a:lnTo>
                        <a:pt x="110" y="2"/>
                      </a:lnTo>
                      <a:lnTo>
                        <a:pt x="130" y="0"/>
                      </a:lnTo>
                      <a:lnTo>
                        <a:pt x="152" y="0"/>
                      </a:lnTo>
                      <a:lnTo>
                        <a:pt x="174" y="2"/>
                      </a:lnTo>
                      <a:lnTo>
                        <a:pt x="194" y="6"/>
                      </a:lnTo>
                      <a:lnTo>
                        <a:pt x="214" y="12"/>
                      </a:lnTo>
                      <a:lnTo>
                        <a:pt x="232" y="22"/>
                      </a:lnTo>
                      <a:lnTo>
                        <a:pt x="248" y="36"/>
                      </a:lnTo>
                      <a:lnTo>
                        <a:pt x="256" y="44"/>
                      </a:lnTo>
                      <a:lnTo>
                        <a:pt x="262" y="54"/>
                      </a:lnTo>
                      <a:lnTo>
                        <a:pt x="272" y="76"/>
                      </a:lnTo>
                      <a:lnTo>
                        <a:pt x="278" y="90"/>
                      </a:lnTo>
                      <a:lnTo>
                        <a:pt x="282" y="104"/>
                      </a:lnTo>
                      <a:lnTo>
                        <a:pt x="284" y="118"/>
                      </a:lnTo>
                      <a:lnTo>
                        <a:pt x="284" y="134"/>
                      </a:lnTo>
                      <a:lnTo>
                        <a:pt x="284" y="148"/>
                      </a:lnTo>
                      <a:lnTo>
                        <a:pt x="282" y="164"/>
                      </a:lnTo>
                      <a:lnTo>
                        <a:pt x="276" y="174"/>
                      </a:lnTo>
                      <a:lnTo>
                        <a:pt x="268" y="194"/>
                      </a:lnTo>
                      <a:lnTo>
                        <a:pt x="270" y="200"/>
                      </a:lnTo>
                      <a:lnTo>
                        <a:pt x="272" y="208"/>
                      </a:lnTo>
                      <a:lnTo>
                        <a:pt x="276" y="218"/>
                      </a:lnTo>
                      <a:lnTo>
                        <a:pt x="276" y="230"/>
                      </a:lnTo>
                      <a:lnTo>
                        <a:pt x="276" y="242"/>
                      </a:lnTo>
                      <a:lnTo>
                        <a:pt x="272" y="256"/>
                      </a:lnTo>
                      <a:lnTo>
                        <a:pt x="264" y="272"/>
                      </a:lnTo>
                      <a:lnTo>
                        <a:pt x="254" y="302"/>
                      </a:lnTo>
                      <a:lnTo>
                        <a:pt x="246" y="332"/>
                      </a:lnTo>
                      <a:lnTo>
                        <a:pt x="238" y="362"/>
                      </a:lnTo>
                      <a:lnTo>
                        <a:pt x="236" y="366"/>
                      </a:lnTo>
                      <a:lnTo>
                        <a:pt x="234" y="370"/>
                      </a:lnTo>
                      <a:lnTo>
                        <a:pt x="228" y="374"/>
                      </a:lnTo>
                      <a:lnTo>
                        <a:pt x="220" y="378"/>
                      </a:lnTo>
                      <a:lnTo>
                        <a:pt x="208" y="380"/>
                      </a:lnTo>
                      <a:lnTo>
                        <a:pt x="192" y="380"/>
                      </a:lnTo>
                      <a:lnTo>
                        <a:pt x="172" y="378"/>
                      </a:lnTo>
                      <a:lnTo>
                        <a:pt x="160" y="376"/>
                      </a:lnTo>
                      <a:lnTo>
                        <a:pt x="144" y="370"/>
                      </a:lnTo>
                      <a:lnTo>
                        <a:pt x="130" y="364"/>
                      </a:lnTo>
                      <a:lnTo>
                        <a:pt x="114" y="354"/>
                      </a:lnTo>
                      <a:lnTo>
                        <a:pt x="100" y="344"/>
                      </a:lnTo>
                      <a:lnTo>
                        <a:pt x="84" y="332"/>
                      </a:lnTo>
                      <a:lnTo>
                        <a:pt x="70" y="318"/>
                      </a:lnTo>
                      <a:lnTo>
                        <a:pt x="56" y="302"/>
                      </a:lnTo>
                      <a:lnTo>
                        <a:pt x="46" y="282"/>
                      </a:lnTo>
                      <a:lnTo>
                        <a:pt x="36" y="260"/>
                      </a:lnTo>
                      <a:lnTo>
                        <a:pt x="30" y="238"/>
                      </a:lnTo>
                      <a:lnTo>
                        <a:pt x="26" y="216"/>
                      </a:lnTo>
                      <a:lnTo>
                        <a:pt x="20" y="180"/>
                      </a:lnTo>
                      <a:lnTo>
                        <a:pt x="20" y="164"/>
                      </a:lnTo>
                      <a:lnTo>
                        <a:pt x="14" y="160"/>
                      </a:lnTo>
                      <a:lnTo>
                        <a:pt x="10" y="152"/>
                      </a:lnTo>
                      <a:lnTo>
                        <a:pt x="4" y="142"/>
                      </a:lnTo>
                      <a:lnTo>
                        <a:pt x="2" y="128"/>
                      </a:lnTo>
                      <a:lnTo>
                        <a:pt x="0" y="110"/>
                      </a:lnTo>
                      <a:lnTo>
                        <a:pt x="2" y="90"/>
                      </a:lnTo>
                      <a:lnTo>
                        <a:pt x="10" y="66"/>
                      </a:lnTo>
                      <a:close/>
                    </a:path>
                  </a:pathLst>
                </a:custGeom>
                <a:solidFill>
                  <a:srgbClr val="F0AC7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92" name="Freeform 467"/>
                <p:cNvSpPr>
                  <a:spLocks/>
                </p:cNvSpPr>
                <p:nvPr/>
              </p:nvSpPr>
              <p:spPr bwMode="auto">
                <a:xfrm>
                  <a:off x="1942" y="3024"/>
                  <a:ext cx="284" cy="380"/>
                </a:xfrm>
                <a:custGeom>
                  <a:avLst/>
                  <a:gdLst>
                    <a:gd name="T0" fmla="*/ 10 w 284"/>
                    <a:gd name="T1" fmla="*/ 66 h 380"/>
                    <a:gd name="T2" fmla="*/ 20 w 284"/>
                    <a:gd name="T3" fmla="*/ 48 h 380"/>
                    <a:gd name="T4" fmla="*/ 42 w 284"/>
                    <a:gd name="T5" fmla="*/ 26 h 380"/>
                    <a:gd name="T6" fmla="*/ 82 w 284"/>
                    <a:gd name="T7" fmla="*/ 8 h 380"/>
                    <a:gd name="T8" fmla="*/ 110 w 284"/>
                    <a:gd name="T9" fmla="*/ 2 h 380"/>
                    <a:gd name="T10" fmla="*/ 130 w 284"/>
                    <a:gd name="T11" fmla="*/ 0 h 380"/>
                    <a:gd name="T12" fmla="*/ 174 w 284"/>
                    <a:gd name="T13" fmla="*/ 2 h 380"/>
                    <a:gd name="T14" fmla="*/ 214 w 284"/>
                    <a:gd name="T15" fmla="*/ 12 h 380"/>
                    <a:gd name="T16" fmla="*/ 248 w 284"/>
                    <a:gd name="T17" fmla="*/ 36 h 380"/>
                    <a:gd name="T18" fmla="*/ 262 w 284"/>
                    <a:gd name="T19" fmla="*/ 54 h 380"/>
                    <a:gd name="T20" fmla="*/ 272 w 284"/>
                    <a:gd name="T21" fmla="*/ 76 h 380"/>
                    <a:gd name="T22" fmla="*/ 282 w 284"/>
                    <a:gd name="T23" fmla="*/ 104 h 380"/>
                    <a:gd name="T24" fmla="*/ 284 w 284"/>
                    <a:gd name="T25" fmla="*/ 134 h 380"/>
                    <a:gd name="T26" fmla="*/ 282 w 284"/>
                    <a:gd name="T27" fmla="*/ 164 h 380"/>
                    <a:gd name="T28" fmla="*/ 276 w 284"/>
                    <a:gd name="T29" fmla="*/ 174 h 380"/>
                    <a:gd name="T30" fmla="*/ 268 w 284"/>
                    <a:gd name="T31" fmla="*/ 194 h 380"/>
                    <a:gd name="T32" fmla="*/ 272 w 284"/>
                    <a:gd name="T33" fmla="*/ 208 h 380"/>
                    <a:gd name="T34" fmla="*/ 276 w 284"/>
                    <a:gd name="T35" fmla="*/ 230 h 380"/>
                    <a:gd name="T36" fmla="*/ 272 w 284"/>
                    <a:gd name="T37" fmla="*/ 256 h 380"/>
                    <a:gd name="T38" fmla="*/ 264 w 284"/>
                    <a:gd name="T39" fmla="*/ 272 h 380"/>
                    <a:gd name="T40" fmla="*/ 246 w 284"/>
                    <a:gd name="T41" fmla="*/ 332 h 380"/>
                    <a:gd name="T42" fmla="*/ 238 w 284"/>
                    <a:gd name="T43" fmla="*/ 362 h 380"/>
                    <a:gd name="T44" fmla="*/ 234 w 284"/>
                    <a:gd name="T45" fmla="*/ 370 h 380"/>
                    <a:gd name="T46" fmla="*/ 220 w 284"/>
                    <a:gd name="T47" fmla="*/ 378 h 380"/>
                    <a:gd name="T48" fmla="*/ 192 w 284"/>
                    <a:gd name="T49" fmla="*/ 380 h 380"/>
                    <a:gd name="T50" fmla="*/ 172 w 284"/>
                    <a:gd name="T51" fmla="*/ 378 h 380"/>
                    <a:gd name="T52" fmla="*/ 144 w 284"/>
                    <a:gd name="T53" fmla="*/ 370 h 380"/>
                    <a:gd name="T54" fmla="*/ 114 w 284"/>
                    <a:gd name="T55" fmla="*/ 354 h 380"/>
                    <a:gd name="T56" fmla="*/ 84 w 284"/>
                    <a:gd name="T57" fmla="*/ 332 h 380"/>
                    <a:gd name="T58" fmla="*/ 56 w 284"/>
                    <a:gd name="T59" fmla="*/ 302 h 380"/>
                    <a:gd name="T60" fmla="*/ 46 w 284"/>
                    <a:gd name="T61" fmla="*/ 282 h 380"/>
                    <a:gd name="T62" fmla="*/ 30 w 284"/>
                    <a:gd name="T63" fmla="*/ 238 h 380"/>
                    <a:gd name="T64" fmla="*/ 20 w 284"/>
                    <a:gd name="T65" fmla="*/ 180 h 380"/>
                    <a:gd name="T66" fmla="*/ 20 w 284"/>
                    <a:gd name="T67" fmla="*/ 164 h 380"/>
                    <a:gd name="T68" fmla="*/ 10 w 284"/>
                    <a:gd name="T69" fmla="*/ 152 h 380"/>
                    <a:gd name="T70" fmla="*/ 2 w 284"/>
                    <a:gd name="T71" fmla="*/ 128 h 380"/>
                    <a:gd name="T72" fmla="*/ 2 w 284"/>
                    <a:gd name="T73" fmla="*/ 90 h 380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84"/>
                    <a:gd name="T112" fmla="*/ 0 h 380"/>
                    <a:gd name="T113" fmla="*/ 284 w 284"/>
                    <a:gd name="T114" fmla="*/ 380 h 380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84" h="380">
                      <a:moveTo>
                        <a:pt x="10" y="66"/>
                      </a:moveTo>
                      <a:lnTo>
                        <a:pt x="10" y="66"/>
                      </a:lnTo>
                      <a:lnTo>
                        <a:pt x="14" y="58"/>
                      </a:lnTo>
                      <a:lnTo>
                        <a:pt x="20" y="48"/>
                      </a:lnTo>
                      <a:lnTo>
                        <a:pt x="30" y="38"/>
                      </a:lnTo>
                      <a:lnTo>
                        <a:pt x="42" y="26"/>
                      </a:lnTo>
                      <a:lnTo>
                        <a:pt x="60" y="16"/>
                      </a:lnTo>
                      <a:lnTo>
                        <a:pt x="82" y="8"/>
                      </a:lnTo>
                      <a:lnTo>
                        <a:pt x="96" y="4"/>
                      </a:lnTo>
                      <a:lnTo>
                        <a:pt x="110" y="2"/>
                      </a:lnTo>
                      <a:lnTo>
                        <a:pt x="130" y="0"/>
                      </a:lnTo>
                      <a:lnTo>
                        <a:pt x="152" y="0"/>
                      </a:lnTo>
                      <a:lnTo>
                        <a:pt x="174" y="2"/>
                      </a:lnTo>
                      <a:lnTo>
                        <a:pt x="194" y="6"/>
                      </a:lnTo>
                      <a:lnTo>
                        <a:pt x="214" y="12"/>
                      </a:lnTo>
                      <a:lnTo>
                        <a:pt x="232" y="22"/>
                      </a:lnTo>
                      <a:lnTo>
                        <a:pt x="248" y="36"/>
                      </a:lnTo>
                      <a:lnTo>
                        <a:pt x="256" y="44"/>
                      </a:lnTo>
                      <a:lnTo>
                        <a:pt x="262" y="54"/>
                      </a:lnTo>
                      <a:lnTo>
                        <a:pt x="272" y="76"/>
                      </a:lnTo>
                      <a:lnTo>
                        <a:pt x="278" y="90"/>
                      </a:lnTo>
                      <a:lnTo>
                        <a:pt x="282" y="104"/>
                      </a:lnTo>
                      <a:lnTo>
                        <a:pt x="284" y="118"/>
                      </a:lnTo>
                      <a:lnTo>
                        <a:pt x="284" y="134"/>
                      </a:lnTo>
                      <a:lnTo>
                        <a:pt x="284" y="148"/>
                      </a:lnTo>
                      <a:lnTo>
                        <a:pt x="282" y="164"/>
                      </a:lnTo>
                      <a:lnTo>
                        <a:pt x="276" y="174"/>
                      </a:lnTo>
                      <a:lnTo>
                        <a:pt x="268" y="194"/>
                      </a:lnTo>
                      <a:lnTo>
                        <a:pt x="270" y="200"/>
                      </a:lnTo>
                      <a:lnTo>
                        <a:pt x="272" y="208"/>
                      </a:lnTo>
                      <a:lnTo>
                        <a:pt x="276" y="218"/>
                      </a:lnTo>
                      <a:lnTo>
                        <a:pt x="276" y="230"/>
                      </a:lnTo>
                      <a:lnTo>
                        <a:pt x="276" y="242"/>
                      </a:lnTo>
                      <a:lnTo>
                        <a:pt x="272" y="256"/>
                      </a:lnTo>
                      <a:lnTo>
                        <a:pt x="264" y="272"/>
                      </a:lnTo>
                      <a:lnTo>
                        <a:pt x="254" y="302"/>
                      </a:lnTo>
                      <a:lnTo>
                        <a:pt x="246" y="332"/>
                      </a:lnTo>
                      <a:lnTo>
                        <a:pt x="238" y="362"/>
                      </a:lnTo>
                      <a:lnTo>
                        <a:pt x="236" y="366"/>
                      </a:lnTo>
                      <a:lnTo>
                        <a:pt x="234" y="370"/>
                      </a:lnTo>
                      <a:lnTo>
                        <a:pt x="228" y="374"/>
                      </a:lnTo>
                      <a:lnTo>
                        <a:pt x="220" y="378"/>
                      </a:lnTo>
                      <a:lnTo>
                        <a:pt x="208" y="380"/>
                      </a:lnTo>
                      <a:lnTo>
                        <a:pt x="192" y="380"/>
                      </a:lnTo>
                      <a:lnTo>
                        <a:pt x="172" y="378"/>
                      </a:lnTo>
                      <a:lnTo>
                        <a:pt x="160" y="376"/>
                      </a:lnTo>
                      <a:lnTo>
                        <a:pt x="144" y="370"/>
                      </a:lnTo>
                      <a:lnTo>
                        <a:pt x="130" y="364"/>
                      </a:lnTo>
                      <a:lnTo>
                        <a:pt x="114" y="354"/>
                      </a:lnTo>
                      <a:lnTo>
                        <a:pt x="100" y="344"/>
                      </a:lnTo>
                      <a:lnTo>
                        <a:pt x="84" y="332"/>
                      </a:lnTo>
                      <a:lnTo>
                        <a:pt x="70" y="318"/>
                      </a:lnTo>
                      <a:lnTo>
                        <a:pt x="56" y="302"/>
                      </a:lnTo>
                      <a:lnTo>
                        <a:pt x="46" y="282"/>
                      </a:lnTo>
                      <a:lnTo>
                        <a:pt x="36" y="260"/>
                      </a:lnTo>
                      <a:lnTo>
                        <a:pt x="30" y="238"/>
                      </a:lnTo>
                      <a:lnTo>
                        <a:pt x="26" y="216"/>
                      </a:lnTo>
                      <a:lnTo>
                        <a:pt x="20" y="180"/>
                      </a:lnTo>
                      <a:lnTo>
                        <a:pt x="20" y="164"/>
                      </a:lnTo>
                      <a:lnTo>
                        <a:pt x="14" y="160"/>
                      </a:lnTo>
                      <a:lnTo>
                        <a:pt x="10" y="152"/>
                      </a:lnTo>
                      <a:lnTo>
                        <a:pt x="4" y="142"/>
                      </a:lnTo>
                      <a:lnTo>
                        <a:pt x="2" y="128"/>
                      </a:lnTo>
                      <a:lnTo>
                        <a:pt x="0" y="110"/>
                      </a:lnTo>
                      <a:lnTo>
                        <a:pt x="2" y="90"/>
                      </a:lnTo>
                      <a:lnTo>
                        <a:pt x="10" y="66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93" name="Freeform 468"/>
                <p:cNvSpPr>
                  <a:spLocks/>
                </p:cNvSpPr>
                <p:nvPr/>
              </p:nvSpPr>
              <p:spPr bwMode="auto">
                <a:xfrm>
                  <a:off x="1910" y="3156"/>
                  <a:ext cx="232" cy="488"/>
                </a:xfrm>
                <a:custGeom>
                  <a:avLst/>
                  <a:gdLst>
                    <a:gd name="T0" fmla="*/ 38 w 232"/>
                    <a:gd name="T1" fmla="*/ 0 h 488"/>
                    <a:gd name="T2" fmla="*/ 38 w 232"/>
                    <a:gd name="T3" fmla="*/ 0 h 488"/>
                    <a:gd name="T4" fmla="*/ 38 w 232"/>
                    <a:gd name="T5" fmla="*/ 30 h 488"/>
                    <a:gd name="T6" fmla="*/ 40 w 232"/>
                    <a:gd name="T7" fmla="*/ 62 h 488"/>
                    <a:gd name="T8" fmla="*/ 40 w 232"/>
                    <a:gd name="T9" fmla="*/ 102 h 488"/>
                    <a:gd name="T10" fmla="*/ 36 w 232"/>
                    <a:gd name="T11" fmla="*/ 148 h 488"/>
                    <a:gd name="T12" fmla="*/ 32 w 232"/>
                    <a:gd name="T13" fmla="*/ 194 h 488"/>
                    <a:gd name="T14" fmla="*/ 24 w 232"/>
                    <a:gd name="T15" fmla="*/ 240 h 488"/>
                    <a:gd name="T16" fmla="*/ 18 w 232"/>
                    <a:gd name="T17" fmla="*/ 260 h 488"/>
                    <a:gd name="T18" fmla="*/ 10 w 232"/>
                    <a:gd name="T19" fmla="*/ 280 h 488"/>
                    <a:gd name="T20" fmla="*/ 10 w 232"/>
                    <a:gd name="T21" fmla="*/ 280 h 488"/>
                    <a:gd name="T22" fmla="*/ 12 w 232"/>
                    <a:gd name="T23" fmla="*/ 288 h 488"/>
                    <a:gd name="T24" fmla="*/ 12 w 232"/>
                    <a:gd name="T25" fmla="*/ 306 h 488"/>
                    <a:gd name="T26" fmla="*/ 12 w 232"/>
                    <a:gd name="T27" fmla="*/ 316 h 488"/>
                    <a:gd name="T28" fmla="*/ 10 w 232"/>
                    <a:gd name="T29" fmla="*/ 328 h 488"/>
                    <a:gd name="T30" fmla="*/ 6 w 232"/>
                    <a:gd name="T31" fmla="*/ 336 h 488"/>
                    <a:gd name="T32" fmla="*/ 0 w 232"/>
                    <a:gd name="T33" fmla="*/ 344 h 488"/>
                    <a:gd name="T34" fmla="*/ 0 w 232"/>
                    <a:gd name="T35" fmla="*/ 344 h 488"/>
                    <a:gd name="T36" fmla="*/ 8 w 232"/>
                    <a:gd name="T37" fmla="*/ 358 h 488"/>
                    <a:gd name="T38" fmla="*/ 30 w 232"/>
                    <a:gd name="T39" fmla="*/ 390 h 488"/>
                    <a:gd name="T40" fmla="*/ 44 w 232"/>
                    <a:gd name="T41" fmla="*/ 410 h 488"/>
                    <a:gd name="T42" fmla="*/ 60 w 232"/>
                    <a:gd name="T43" fmla="*/ 430 h 488"/>
                    <a:gd name="T44" fmla="*/ 76 w 232"/>
                    <a:gd name="T45" fmla="*/ 448 h 488"/>
                    <a:gd name="T46" fmla="*/ 94 w 232"/>
                    <a:gd name="T47" fmla="*/ 466 h 488"/>
                    <a:gd name="T48" fmla="*/ 112 w 232"/>
                    <a:gd name="T49" fmla="*/ 478 h 488"/>
                    <a:gd name="T50" fmla="*/ 122 w 232"/>
                    <a:gd name="T51" fmla="*/ 484 h 488"/>
                    <a:gd name="T52" fmla="*/ 130 w 232"/>
                    <a:gd name="T53" fmla="*/ 486 h 488"/>
                    <a:gd name="T54" fmla="*/ 138 w 232"/>
                    <a:gd name="T55" fmla="*/ 488 h 488"/>
                    <a:gd name="T56" fmla="*/ 146 w 232"/>
                    <a:gd name="T57" fmla="*/ 488 h 488"/>
                    <a:gd name="T58" fmla="*/ 154 w 232"/>
                    <a:gd name="T59" fmla="*/ 486 h 488"/>
                    <a:gd name="T60" fmla="*/ 162 w 232"/>
                    <a:gd name="T61" fmla="*/ 480 h 488"/>
                    <a:gd name="T62" fmla="*/ 168 w 232"/>
                    <a:gd name="T63" fmla="*/ 474 h 488"/>
                    <a:gd name="T64" fmla="*/ 176 w 232"/>
                    <a:gd name="T65" fmla="*/ 464 h 488"/>
                    <a:gd name="T66" fmla="*/ 180 w 232"/>
                    <a:gd name="T67" fmla="*/ 452 h 488"/>
                    <a:gd name="T68" fmla="*/ 186 w 232"/>
                    <a:gd name="T69" fmla="*/ 438 h 488"/>
                    <a:gd name="T70" fmla="*/ 190 w 232"/>
                    <a:gd name="T71" fmla="*/ 420 h 488"/>
                    <a:gd name="T72" fmla="*/ 194 w 232"/>
                    <a:gd name="T73" fmla="*/ 398 h 488"/>
                    <a:gd name="T74" fmla="*/ 196 w 232"/>
                    <a:gd name="T75" fmla="*/ 374 h 488"/>
                    <a:gd name="T76" fmla="*/ 198 w 232"/>
                    <a:gd name="T77" fmla="*/ 346 h 488"/>
                    <a:gd name="T78" fmla="*/ 198 w 232"/>
                    <a:gd name="T79" fmla="*/ 346 h 488"/>
                    <a:gd name="T80" fmla="*/ 198 w 232"/>
                    <a:gd name="T81" fmla="*/ 342 h 488"/>
                    <a:gd name="T82" fmla="*/ 200 w 232"/>
                    <a:gd name="T83" fmla="*/ 320 h 488"/>
                    <a:gd name="T84" fmla="*/ 200 w 232"/>
                    <a:gd name="T85" fmla="*/ 320 h 488"/>
                    <a:gd name="T86" fmla="*/ 204 w 232"/>
                    <a:gd name="T87" fmla="*/ 270 h 488"/>
                    <a:gd name="T88" fmla="*/ 206 w 232"/>
                    <a:gd name="T89" fmla="*/ 242 h 488"/>
                    <a:gd name="T90" fmla="*/ 208 w 232"/>
                    <a:gd name="T91" fmla="*/ 216 h 488"/>
                    <a:gd name="T92" fmla="*/ 208 w 232"/>
                    <a:gd name="T93" fmla="*/ 216 h 488"/>
                    <a:gd name="T94" fmla="*/ 208 w 232"/>
                    <a:gd name="T95" fmla="*/ 206 h 488"/>
                    <a:gd name="T96" fmla="*/ 210 w 232"/>
                    <a:gd name="T97" fmla="*/ 196 h 488"/>
                    <a:gd name="T98" fmla="*/ 218 w 232"/>
                    <a:gd name="T99" fmla="*/ 178 h 488"/>
                    <a:gd name="T100" fmla="*/ 228 w 232"/>
                    <a:gd name="T101" fmla="*/ 164 h 488"/>
                    <a:gd name="T102" fmla="*/ 232 w 232"/>
                    <a:gd name="T103" fmla="*/ 160 h 488"/>
                    <a:gd name="T104" fmla="*/ 38 w 232"/>
                    <a:gd name="T105" fmla="*/ 0 h 488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232"/>
                    <a:gd name="T160" fmla="*/ 0 h 488"/>
                    <a:gd name="T161" fmla="*/ 232 w 232"/>
                    <a:gd name="T162" fmla="*/ 488 h 488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232" h="488">
                      <a:moveTo>
                        <a:pt x="38" y="0"/>
                      </a:moveTo>
                      <a:lnTo>
                        <a:pt x="38" y="0"/>
                      </a:lnTo>
                      <a:lnTo>
                        <a:pt x="38" y="30"/>
                      </a:lnTo>
                      <a:lnTo>
                        <a:pt x="40" y="62"/>
                      </a:lnTo>
                      <a:lnTo>
                        <a:pt x="40" y="102"/>
                      </a:lnTo>
                      <a:lnTo>
                        <a:pt x="36" y="148"/>
                      </a:lnTo>
                      <a:lnTo>
                        <a:pt x="32" y="194"/>
                      </a:lnTo>
                      <a:lnTo>
                        <a:pt x="24" y="240"/>
                      </a:lnTo>
                      <a:lnTo>
                        <a:pt x="18" y="260"/>
                      </a:lnTo>
                      <a:lnTo>
                        <a:pt x="10" y="280"/>
                      </a:lnTo>
                      <a:lnTo>
                        <a:pt x="12" y="288"/>
                      </a:lnTo>
                      <a:lnTo>
                        <a:pt x="12" y="306"/>
                      </a:lnTo>
                      <a:lnTo>
                        <a:pt x="12" y="316"/>
                      </a:lnTo>
                      <a:lnTo>
                        <a:pt x="10" y="328"/>
                      </a:lnTo>
                      <a:lnTo>
                        <a:pt x="6" y="336"/>
                      </a:lnTo>
                      <a:lnTo>
                        <a:pt x="0" y="344"/>
                      </a:lnTo>
                      <a:lnTo>
                        <a:pt x="8" y="358"/>
                      </a:lnTo>
                      <a:lnTo>
                        <a:pt x="30" y="390"/>
                      </a:lnTo>
                      <a:lnTo>
                        <a:pt x="44" y="410"/>
                      </a:lnTo>
                      <a:lnTo>
                        <a:pt x="60" y="430"/>
                      </a:lnTo>
                      <a:lnTo>
                        <a:pt x="76" y="448"/>
                      </a:lnTo>
                      <a:lnTo>
                        <a:pt x="94" y="466"/>
                      </a:lnTo>
                      <a:lnTo>
                        <a:pt x="112" y="478"/>
                      </a:lnTo>
                      <a:lnTo>
                        <a:pt x="122" y="484"/>
                      </a:lnTo>
                      <a:lnTo>
                        <a:pt x="130" y="486"/>
                      </a:lnTo>
                      <a:lnTo>
                        <a:pt x="138" y="488"/>
                      </a:lnTo>
                      <a:lnTo>
                        <a:pt x="146" y="488"/>
                      </a:lnTo>
                      <a:lnTo>
                        <a:pt x="154" y="486"/>
                      </a:lnTo>
                      <a:lnTo>
                        <a:pt x="162" y="480"/>
                      </a:lnTo>
                      <a:lnTo>
                        <a:pt x="168" y="474"/>
                      </a:lnTo>
                      <a:lnTo>
                        <a:pt x="176" y="464"/>
                      </a:lnTo>
                      <a:lnTo>
                        <a:pt x="180" y="452"/>
                      </a:lnTo>
                      <a:lnTo>
                        <a:pt x="186" y="438"/>
                      </a:lnTo>
                      <a:lnTo>
                        <a:pt x="190" y="420"/>
                      </a:lnTo>
                      <a:lnTo>
                        <a:pt x="194" y="398"/>
                      </a:lnTo>
                      <a:lnTo>
                        <a:pt x="196" y="374"/>
                      </a:lnTo>
                      <a:lnTo>
                        <a:pt x="198" y="346"/>
                      </a:lnTo>
                      <a:lnTo>
                        <a:pt x="198" y="342"/>
                      </a:lnTo>
                      <a:lnTo>
                        <a:pt x="200" y="320"/>
                      </a:lnTo>
                      <a:lnTo>
                        <a:pt x="204" y="270"/>
                      </a:lnTo>
                      <a:lnTo>
                        <a:pt x="206" y="242"/>
                      </a:lnTo>
                      <a:lnTo>
                        <a:pt x="208" y="216"/>
                      </a:lnTo>
                      <a:lnTo>
                        <a:pt x="208" y="206"/>
                      </a:lnTo>
                      <a:lnTo>
                        <a:pt x="210" y="196"/>
                      </a:lnTo>
                      <a:lnTo>
                        <a:pt x="218" y="178"/>
                      </a:lnTo>
                      <a:lnTo>
                        <a:pt x="228" y="164"/>
                      </a:lnTo>
                      <a:lnTo>
                        <a:pt x="232" y="160"/>
                      </a:lnTo>
                      <a:lnTo>
                        <a:pt x="38" y="0"/>
                      </a:lnTo>
                      <a:close/>
                    </a:path>
                  </a:pathLst>
                </a:custGeom>
                <a:solidFill>
                  <a:srgbClr val="F0AC7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94" name="Freeform 469"/>
                <p:cNvSpPr>
                  <a:spLocks/>
                </p:cNvSpPr>
                <p:nvPr/>
              </p:nvSpPr>
              <p:spPr bwMode="auto">
                <a:xfrm>
                  <a:off x="1862" y="3368"/>
                  <a:ext cx="312" cy="526"/>
                </a:xfrm>
                <a:custGeom>
                  <a:avLst/>
                  <a:gdLst>
                    <a:gd name="T0" fmla="*/ 184 w 312"/>
                    <a:gd name="T1" fmla="*/ 106 h 526"/>
                    <a:gd name="T2" fmla="*/ 184 w 312"/>
                    <a:gd name="T3" fmla="*/ 106 h 526"/>
                    <a:gd name="T4" fmla="*/ 162 w 312"/>
                    <a:gd name="T5" fmla="*/ 94 h 526"/>
                    <a:gd name="T6" fmla="*/ 140 w 312"/>
                    <a:gd name="T7" fmla="*/ 78 h 526"/>
                    <a:gd name="T8" fmla="*/ 120 w 312"/>
                    <a:gd name="T9" fmla="*/ 60 h 526"/>
                    <a:gd name="T10" fmla="*/ 102 w 312"/>
                    <a:gd name="T11" fmla="*/ 42 h 526"/>
                    <a:gd name="T12" fmla="*/ 76 w 312"/>
                    <a:gd name="T13" fmla="*/ 12 h 526"/>
                    <a:gd name="T14" fmla="*/ 66 w 312"/>
                    <a:gd name="T15" fmla="*/ 0 h 526"/>
                    <a:gd name="T16" fmla="*/ 30 w 312"/>
                    <a:gd name="T17" fmla="*/ 34 h 526"/>
                    <a:gd name="T18" fmla="*/ 0 w 312"/>
                    <a:gd name="T19" fmla="*/ 64 h 526"/>
                    <a:gd name="T20" fmla="*/ 0 w 312"/>
                    <a:gd name="T21" fmla="*/ 64 h 526"/>
                    <a:gd name="T22" fmla="*/ 16 w 312"/>
                    <a:gd name="T23" fmla="*/ 84 h 526"/>
                    <a:gd name="T24" fmla="*/ 32 w 312"/>
                    <a:gd name="T25" fmla="*/ 108 h 526"/>
                    <a:gd name="T26" fmla="*/ 50 w 312"/>
                    <a:gd name="T27" fmla="*/ 138 h 526"/>
                    <a:gd name="T28" fmla="*/ 68 w 312"/>
                    <a:gd name="T29" fmla="*/ 172 h 526"/>
                    <a:gd name="T30" fmla="*/ 106 w 312"/>
                    <a:gd name="T31" fmla="*/ 248 h 526"/>
                    <a:gd name="T32" fmla="*/ 142 w 312"/>
                    <a:gd name="T33" fmla="*/ 326 h 526"/>
                    <a:gd name="T34" fmla="*/ 174 w 312"/>
                    <a:gd name="T35" fmla="*/ 402 h 526"/>
                    <a:gd name="T36" fmla="*/ 200 w 312"/>
                    <a:gd name="T37" fmla="*/ 466 h 526"/>
                    <a:gd name="T38" fmla="*/ 224 w 312"/>
                    <a:gd name="T39" fmla="*/ 526 h 526"/>
                    <a:gd name="T40" fmla="*/ 224 w 312"/>
                    <a:gd name="T41" fmla="*/ 526 h 526"/>
                    <a:gd name="T42" fmla="*/ 234 w 312"/>
                    <a:gd name="T43" fmla="*/ 500 h 526"/>
                    <a:gd name="T44" fmla="*/ 242 w 312"/>
                    <a:gd name="T45" fmla="*/ 470 h 526"/>
                    <a:gd name="T46" fmla="*/ 260 w 312"/>
                    <a:gd name="T47" fmla="*/ 406 h 526"/>
                    <a:gd name="T48" fmla="*/ 274 w 312"/>
                    <a:gd name="T49" fmla="*/ 336 h 526"/>
                    <a:gd name="T50" fmla="*/ 288 w 312"/>
                    <a:gd name="T51" fmla="*/ 270 h 526"/>
                    <a:gd name="T52" fmla="*/ 306 w 312"/>
                    <a:gd name="T53" fmla="*/ 160 h 526"/>
                    <a:gd name="T54" fmla="*/ 312 w 312"/>
                    <a:gd name="T55" fmla="*/ 116 h 526"/>
                    <a:gd name="T56" fmla="*/ 296 w 312"/>
                    <a:gd name="T57" fmla="*/ 98 h 526"/>
                    <a:gd name="T58" fmla="*/ 264 w 312"/>
                    <a:gd name="T59" fmla="*/ 54 h 526"/>
                    <a:gd name="T60" fmla="*/ 264 w 312"/>
                    <a:gd name="T61" fmla="*/ 54 h 526"/>
                    <a:gd name="T62" fmla="*/ 252 w 312"/>
                    <a:gd name="T63" fmla="*/ 74 h 526"/>
                    <a:gd name="T64" fmla="*/ 240 w 312"/>
                    <a:gd name="T65" fmla="*/ 88 h 526"/>
                    <a:gd name="T66" fmla="*/ 230 w 312"/>
                    <a:gd name="T67" fmla="*/ 100 h 526"/>
                    <a:gd name="T68" fmla="*/ 220 w 312"/>
                    <a:gd name="T69" fmla="*/ 106 h 526"/>
                    <a:gd name="T70" fmla="*/ 200 w 312"/>
                    <a:gd name="T71" fmla="*/ 248 h 526"/>
                    <a:gd name="T72" fmla="*/ 184 w 312"/>
                    <a:gd name="T73" fmla="*/ 106 h 52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12"/>
                    <a:gd name="T112" fmla="*/ 0 h 526"/>
                    <a:gd name="T113" fmla="*/ 312 w 312"/>
                    <a:gd name="T114" fmla="*/ 526 h 52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12" h="526">
                      <a:moveTo>
                        <a:pt x="184" y="106"/>
                      </a:moveTo>
                      <a:lnTo>
                        <a:pt x="184" y="106"/>
                      </a:lnTo>
                      <a:lnTo>
                        <a:pt x="162" y="94"/>
                      </a:lnTo>
                      <a:lnTo>
                        <a:pt x="140" y="78"/>
                      </a:lnTo>
                      <a:lnTo>
                        <a:pt x="120" y="60"/>
                      </a:lnTo>
                      <a:lnTo>
                        <a:pt x="102" y="42"/>
                      </a:lnTo>
                      <a:lnTo>
                        <a:pt x="76" y="12"/>
                      </a:lnTo>
                      <a:lnTo>
                        <a:pt x="66" y="0"/>
                      </a:lnTo>
                      <a:lnTo>
                        <a:pt x="30" y="34"/>
                      </a:lnTo>
                      <a:lnTo>
                        <a:pt x="0" y="64"/>
                      </a:lnTo>
                      <a:lnTo>
                        <a:pt x="16" y="84"/>
                      </a:lnTo>
                      <a:lnTo>
                        <a:pt x="32" y="108"/>
                      </a:lnTo>
                      <a:lnTo>
                        <a:pt x="50" y="138"/>
                      </a:lnTo>
                      <a:lnTo>
                        <a:pt x="68" y="172"/>
                      </a:lnTo>
                      <a:lnTo>
                        <a:pt x="106" y="248"/>
                      </a:lnTo>
                      <a:lnTo>
                        <a:pt x="142" y="326"/>
                      </a:lnTo>
                      <a:lnTo>
                        <a:pt x="174" y="402"/>
                      </a:lnTo>
                      <a:lnTo>
                        <a:pt x="200" y="466"/>
                      </a:lnTo>
                      <a:lnTo>
                        <a:pt x="224" y="526"/>
                      </a:lnTo>
                      <a:lnTo>
                        <a:pt x="234" y="500"/>
                      </a:lnTo>
                      <a:lnTo>
                        <a:pt x="242" y="470"/>
                      </a:lnTo>
                      <a:lnTo>
                        <a:pt x="260" y="406"/>
                      </a:lnTo>
                      <a:lnTo>
                        <a:pt x="274" y="336"/>
                      </a:lnTo>
                      <a:lnTo>
                        <a:pt x="288" y="270"/>
                      </a:lnTo>
                      <a:lnTo>
                        <a:pt x="306" y="160"/>
                      </a:lnTo>
                      <a:lnTo>
                        <a:pt x="312" y="116"/>
                      </a:lnTo>
                      <a:lnTo>
                        <a:pt x="296" y="98"/>
                      </a:lnTo>
                      <a:lnTo>
                        <a:pt x="264" y="54"/>
                      </a:lnTo>
                      <a:lnTo>
                        <a:pt x="252" y="74"/>
                      </a:lnTo>
                      <a:lnTo>
                        <a:pt x="240" y="88"/>
                      </a:lnTo>
                      <a:lnTo>
                        <a:pt x="230" y="100"/>
                      </a:lnTo>
                      <a:lnTo>
                        <a:pt x="220" y="106"/>
                      </a:lnTo>
                      <a:lnTo>
                        <a:pt x="200" y="248"/>
                      </a:lnTo>
                      <a:lnTo>
                        <a:pt x="184" y="106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95" name="Freeform 470"/>
                <p:cNvSpPr>
                  <a:spLocks/>
                </p:cNvSpPr>
                <p:nvPr/>
              </p:nvSpPr>
              <p:spPr bwMode="auto">
                <a:xfrm>
                  <a:off x="1932" y="3024"/>
                  <a:ext cx="282" cy="232"/>
                </a:xfrm>
                <a:custGeom>
                  <a:avLst/>
                  <a:gdLst>
                    <a:gd name="T0" fmla="*/ 16 w 282"/>
                    <a:gd name="T1" fmla="*/ 232 h 232"/>
                    <a:gd name="T2" fmla="*/ 10 w 282"/>
                    <a:gd name="T3" fmla="*/ 174 h 232"/>
                    <a:gd name="T4" fmla="*/ 2 w 282"/>
                    <a:gd name="T5" fmla="*/ 132 h 232"/>
                    <a:gd name="T6" fmla="*/ 0 w 282"/>
                    <a:gd name="T7" fmla="*/ 110 h 232"/>
                    <a:gd name="T8" fmla="*/ 4 w 282"/>
                    <a:gd name="T9" fmla="*/ 90 h 232"/>
                    <a:gd name="T10" fmla="*/ 24 w 282"/>
                    <a:gd name="T11" fmla="*/ 52 h 232"/>
                    <a:gd name="T12" fmla="*/ 54 w 282"/>
                    <a:gd name="T13" fmla="*/ 22 h 232"/>
                    <a:gd name="T14" fmla="*/ 92 w 282"/>
                    <a:gd name="T15" fmla="*/ 4 h 232"/>
                    <a:gd name="T16" fmla="*/ 114 w 282"/>
                    <a:gd name="T17" fmla="*/ 0 h 232"/>
                    <a:gd name="T18" fmla="*/ 164 w 282"/>
                    <a:gd name="T19" fmla="*/ 0 h 232"/>
                    <a:gd name="T20" fmla="*/ 212 w 282"/>
                    <a:gd name="T21" fmla="*/ 6 h 232"/>
                    <a:gd name="T22" fmla="*/ 244 w 282"/>
                    <a:gd name="T23" fmla="*/ 18 h 232"/>
                    <a:gd name="T24" fmla="*/ 270 w 282"/>
                    <a:gd name="T25" fmla="*/ 36 h 232"/>
                    <a:gd name="T26" fmla="*/ 276 w 282"/>
                    <a:gd name="T27" fmla="*/ 62 h 232"/>
                    <a:gd name="T28" fmla="*/ 270 w 282"/>
                    <a:gd name="T29" fmla="*/ 62 h 232"/>
                    <a:gd name="T30" fmla="*/ 260 w 282"/>
                    <a:gd name="T31" fmla="*/ 66 h 232"/>
                    <a:gd name="T32" fmla="*/ 252 w 282"/>
                    <a:gd name="T33" fmla="*/ 60 h 232"/>
                    <a:gd name="T34" fmla="*/ 226 w 282"/>
                    <a:gd name="T35" fmla="*/ 50 h 232"/>
                    <a:gd name="T36" fmla="*/ 182 w 282"/>
                    <a:gd name="T37" fmla="*/ 40 h 232"/>
                    <a:gd name="T38" fmla="*/ 120 w 282"/>
                    <a:gd name="T39" fmla="*/ 40 h 232"/>
                    <a:gd name="T40" fmla="*/ 108 w 282"/>
                    <a:gd name="T41" fmla="*/ 42 h 232"/>
                    <a:gd name="T42" fmla="*/ 92 w 282"/>
                    <a:gd name="T43" fmla="*/ 50 h 232"/>
                    <a:gd name="T44" fmla="*/ 84 w 282"/>
                    <a:gd name="T45" fmla="*/ 62 h 232"/>
                    <a:gd name="T46" fmla="*/ 84 w 282"/>
                    <a:gd name="T47" fmla="*/ 84 h 232"/>
                    <a:gd name="T48" fmla="*/ 92 w 282"/>
                    <a:gd name="T49" fmla="*/ 110 h 232"/>
                    <a:gd name="T50" fmla="*/ 98 w 282"/>
                    <a:gd name="T51" fmla="*/ 122 h 232"/>
                    <a:gd name="T52" fmla="*/ 88 w 282"/>
                    <a:gd name="T53" fmla="*/ 144 h 232"/>
                    <a:gd name="T54" fmla="*/ 84 w 282"/>
                    <a:gd name="T55" fmla="*/ 172 h 232"/>
                    <a:gd name="T56" fmla="*/ 88 w 282"/>
                    <a:gd name="T57" fmla="*/ 208 h 232"/>
                    <a:gd name="T58" fmla="*/ 62 w 282"/>
                    <a:gd name="T59" fmla="*/ 202 h 232"/>
                    <a:gd name="T60" fmla="*/ 50 w 282"/>
                    <a:gd name="T61" fmla="*/ 194 h 232"/>
                    <a:gd name="T62" fmla="*/ 40 w 282"/>
                    <a:gd name="T63" fmla="*/ 190 h 232"/>
                    <a:gd name="T64" fmla="*/ 34 w 282"/>
                    <a:gd name="T65" fmla="*/ 196 h 232"/>
                    <a:gd name="T66" fmla="*/ 16 w 282"/>
                    <a:gd name="T67" fmla="*/ 232 h 23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282"/>
                    <a:gd name="T103" fmla="*/ 0 h 232"/>
                    <a:gd name="T104" fmla="*/ 282 w 282"/>
                    <a:gd name="T105" fmla="*/ 232 h 23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282" h="232">
                      <a:moveTo>
                        <a:pt x="16" y="232"/>
                      </a:moveTo>
                      <a:lnTo>
                        <a:pt x="16" y="232"/>
                      </a:lnTo>
                      <a:lnTo>
                        <a:pt x="14" y="206"/>
                      </a:lnTo>
                      <a:lnTo>
                        <a:pt x="10" y="174"/>
                      </a:lnTo>
                      <a:lnTo>
                        <a:pt x="2" y="132"/>
                      </a:lnTo>
                      <a:lnTo>
                        <a:pt x="0" y="120"/>
                      </a:lnTo>
                      <a:lnTo>
                        <a:pt x="0" y="110"/>
                      </a:lnTo>
                      <a:lnTo>
                        <a:pt x="2" y="100"/>
                      </a:lnTo>
                      <a:lnTo>
                        <a:pt x="4" y="90"/>
                      </a:lnTo>
                      <a:lnTo>
                        <a:pt x="12" y="70"/>
                      </a:lnTo>
                      <a:lnTo>
                        <a:pt x="24" y="52"/>
                      </a:lnTo>
                      <a:lnTo>
                        <a:pt x="38" y="36"/>
                      </a:lnTo>
                      <a:lnTo>
                        <a:pt x="54" y="22"/>
                      </a:lnTo>
                      <a:lnTo>
                        <a:pt x="72" y="12"/>
                      </a:lnTo>
                      <a:lnTo>
                        <a:pt x="92" y="4"/>
                      </a:lnTo>
                      <a:lnTo>
                        <a:pt x="114" y="0"/>
                      </a:lnTo>
                      <a:lnTo>
                        <a:pt x="136" y="0"/>
                      </a:lnTo>
                      <a:lnTo>
                        <a:pt x="164" y="0"/>
                      </a:lnTo>
                      <a:lnTo>
                        <a:pt x="196" y="4"/>
                      </a:lnTo>
                      <a:lnTo>
                        <a:pt x="212" y="6"/>
                      </a:lnTo>
                      <a:lnTo>
                        <a:pt x="228" y="12"/>
                      </a:lnTo>
                      <a:lnTo>
                        <a:pt x="244" y="18"/>
                      </a:lnTo>
                      <a:lnTo>
                        <a:pt x="258" y="26"/>
                      </a:lnTo>
                      <a:lnTo>
                        <a:pt x="270" y="36"/>
                      </a:lnTo>
                      <a:lnTo>
                        <a:pt x="282" y="50"/>
                      </a:lnTo>
                      <a:lnTo>
                        <a:pt x="276" y="62"/>
                      </a:lnTo>
                      <a:lnTo>
                        <a:pt x="270" y="62"/>
                      </a:lnTo>
                      <a:lnTo>
                        <a:pt x="264" y="62"/>
                      </a:lnTo>
                      <a:lnTo>
                        <a:pt x="260" y="66"/>
                      </a:lnTo>
                      <a:lnTo>
                        <a:pt x="252" y="60"/>
                      </a:lnTo>
                      <a:lnTo>
                        <a:pt x="242" y="56"/>
                      </a:lnTo>
                      <a:lnTo>
                        <a:pt x="226" y="50"/>
                      </a:lnTo>
                      <a:lnTo>
                        <a:pt x="206" y="44"/>
                      </a:lnTo>
                      <a:lnTo>
                        <a:pt x="182" y="40"/>
                      </a:lnTo>
                      <a:lnTo>
                        <a:pt x="154" y="40"/>
                      </a:lnTo>
                      <a:lnTo>
                        <a:pt x="120" y="40"/>
                      </a:lnTo>
                      <a:lnTo>
                        <a:pt x="108" y="42"/>
                      </a:lnTo>
                      <a:lnTo>
                        <a:pt x="100" y="46"/>
                      </a:lnTo>
                      <a:lnTo>
                        <a:pt x="92" y="50"/>
                      </a:lnTo>
                      <a:lnTo>
                        <a:pt x="88" y="56"/>
                      </a:lnTo>
                      <a:lnTo>
                        <a:pt x="84" y="62"/>
                      </a:lnTo>
                      <a:lnTo>
                        <a:pt x="82" y="68"/>
                      </a:lnTo>
                      <a:lnTo>
                        <a:pt x="84" y="84"/>
                      </a:lnTo>
                      <a:lnTo>
                        <a:pt x="86" y="98"/>
                      </a:lnTo>
                      <a:lnTo>
                        <a:pt x="92" y="110"/>
                      </a:lnTo>
                      <a:lnTo>
                        <a:pt x="98" y="122"/>
                      </a:lnTo>
                      <a:lnTo>
                        <a:pt x="94" y="128"/>
                      </a:lnTo>
                      <a:lnTo>
                        <a:pt x="88" y="144"/>
                      </a:lnTo>
                      <a:lnTo>
                        <a:pt x="84" y="156"/>
                      </a:lnTo>
                      <a:lnTo>
                        <a:pt x="84" y="172"/>
                      </a:lnTo>
                      <a:lnTo>
                        <a:pt x="84" y="188"/>
                      </a:lnTo>
                      <a:lnTo>
                        <a:pt x="88" y="208"/>
                      </a:lnTo>
                      <a:lnTo>
                        <a:pt x="62" y="202"/>
                      </a:lnTo>
                      <a:lnTo>
                        <a:pt x="58" y="198"/>
                      </a:lnTo>
                      <a:lnTo>
                        <a:pt x="50" y="194"/>
                      </a:lnTo>
                      <a:lnTo>
                        <a:pt x="46" y="192"/>
                      </a:lnTo>
                      <a:lnTo>
                        <a:pt x="40" y="190"/>
                      </a:lnTo>
                      <a:lnTo>
                        <a:pt x="36" y="192"/>
                      </a:lnTo>
                      <a:lnTo>
                        <a:pt x="34" y="196"/>
                      </a:lnTo>
                      <a:lnTo>
                        <a:pt x="16" y="232"/>
                      </a:lnTo>
                      <a:close/>
                    </a:path>
                  </a:pathLst>
                </a:custGeom>
                <a:solidFill>
                  <a:srgbClr val="3D291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96" name="Freeform 471"/>
                <p:cNvSpPr>
                  <a:spLocks/>
                </p:cNvSpPr>
                <p:nvPr/>
              </p:nvSpPr>
              <p:spPr bwMode="auto">
                <a:xfrm>
                  <a:off x="1932" y="3024"/>
                  <a:ext cx="282" cy="232"/>
                </a:xfrm>
                <a:custGeom>
                  <a:avLst/>
                  <a:gdLst>
                    <a:gd name="T0" fmla="*/ 16 w 282"/>
                    <a:gd name="T1" fmla="*/ 232 h 232"/>
                    <a:gd name="T2" fmla="*/ 10 w 282"/>
                    <a:gd name="T3" fmla="*/ 174 h 232"/>
                    <a:gd name="T4" fmla="*/ 2 w 282"/>
                    <a:gd name="T5" fmla="*/ 132 h 232"/>
                    <a:gd name="T6" fmla="*/ 0 w 282"/>
                    <a:gd name="T7" fmla="*/ 110 h 232"/>
                    <a:gd name="T8" fmla="*/ 4 w 282"/>
                    <a:gd name="T9" fmla="*/ 90 h 232"/>
                    <a:gd name="T10" fmla="*/ 24 w 282"/>
                    <a:gd name="T11" fmla="*/ 52 h 232"/>
                    <a:gd name="T12" fmla="*/ 54 w 282"/>
                    <a:gd name="T13" fmla="*/ 22 h 232"/>
                    <a:gd name="T14" fmla="*/ 92 w 282"/>
                    <a:gd name="T15" fmla="*/ 4 h 232"/>
                    <a:gd name="T16" fmla="*/ 114 w 282"/>
                    <a:gd name="T17" fmla="*/ 0 h 232"/>
                    <a:gd name="T18" fmla="*/ 164 w 282"/>
                    <a:gd name="T19" fmla="*/ 0 h 232"/>
                    <a:gd name="T20" fmla="*/ 212 w 282"/>
                    <a:gd name="T21" fmla="*/ 6 h 232"/>
                    <a:gd name="T22" fmla="*/ 244 w 282"/>
                    <a:gd name="T23" fmla="*/ 18 h 232"/>
                    <a:gd name="T24" fmla="*/ 270 w 282"/>
                    <a:gd name="T25" fmla="*/ 36 h 232"/>
                    <a:gd name="T26" fmla="*/ 276 w 282"/>
                    <a:gd name="T27" fmla="*/ 62 h 232"/>
                    <a:gd name="T28" fmla="*/ 270 w 282"/>
                    <a:gd name="T29" fmla="*/ 62 h 232"/>
                    <a:gd name="T30" fmla="*/ 260 w 282"/>
                    <a:gd name="T31" fmla="*/ 66 h 232"/>
                    <a:gd name="T32" fmla="*/ 252 w 282"/>
                    <a:gd name="T33" fmla="*/ 60 h 232"/>
                    <a:gd name="T34" fmla="*/ 226 w 282"/>
                    <a:gd name="T35" fmla="*/ 50 h 232"/>
                    <a:gd name="T36" fmla="*/ 182 w 282"/>
                    <a:gd name="T37" fmla="*/ 40 h 232"/>
                    <a:gd name="T38" fmla="*/ 120 w 282"/>
                    <a:gd name="T39" fmla="*/ 40 h 232"/>
                    <a:gd name="T40" fmla="*/ 108 w 282"/>
                    <a:gd name="T41" fmla="*/ 42 h 232"/>
                    <a:gd name="T42" fmla="*/ 92 w 282"/>
                    <a:gd name="T43" fmla="*/ 50 h 232"/>
                    <a:gd name="T44" fmla="*/ 84 w 282"/>
                    <a:gd name="T45" fmla="*/ 62 h 232"/>
                    <a:gd name="T46" fmla="*/ 84 w 282"/>
                    <a:gd name="T47" fmla="*/ 84 h 232"/>
                    <a:gd name="T48" fmla="*/ 92 w 282"/>
                    <a:gd name="T49" fmla="*/ 110 h 232"/>
                    <a:gd name="T50" fmla="*/ 98 w 282"/>
                    <a:gd name="T51" fmla="*/ 122 h 232"/>
                    <a:gd name="T52" fmla="*/ 88 w 282"/>
                    <a:gd name="T53" fmla="*/ 144 h 232"/>
                    <a:gd name="T54" fmla="*/ 84 w 282"/>
                    <a:gd name="T55" fmla="*/ 172 h 232"/>
                    <a:gd name="T56" fmla="*/ 88 w 282"/>
                    <a:gd name="T57" fmla="*/ 208 h 232"/>
                    <a:gd name="T58" fmla="*/ 62 w 282"/>
                    <a:gd name="T59" fmla="*/ 202 h 232"/>
                    <a:gd name="T60" fmla="*/ 50 w 282"/>
                    <a:gd name="T61" fmla="*/ 194 h 232"/>
                    <a:gd name="T62" fmla="*/ 40 w 282"/>
                    <a:gd name="T63" fmla="*/ 190 h 232"/>
                    <a:gd name="T64" fmla="*/ 34 w 282"/>
                    <a:gd name="T65" fmla="*/ 196 h 232"/>
                    <a:gd name="T66" fmla="*/ 16 w 282"/>
                    <a:gd name="T67" fmla="*/ 232 h 23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282"/>
                    <a:gd name="T103" fmla="*/ 0 h 232"/>
                    <a:gd name="T104" fmla="*/ 282 w 282"/>
                    <a:gd name="T105" fmla="*/ 232 h 23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282" h="232">
                      <a:moveTo>
                        <a:pt x="16" y="232"/>
                      </a:moveTo>
                      <a:lnTo>
                        <a:pt x="16" y="232"/>
                      </a:lnTo>
                      <a:lnTo>
                        <a:pt x="14" y="206"/>
                      </a:lnTo>
                      <a:lnTo>
                        <a:pt x="10" y="174"/>
                      </a:lnTo>
                      <a:lnTo>
                        <a:pt x="2" y="132"/>
                      </a:lnTo>
                      <a:lnTo>
                        <a:pt x="0" y="120"/>
                      </a:lnTo>
                      <a:lnTo>
                        <a:pt x="0" y="110"/>
                      </a:lnTo>
                      <a:lnTo>
                        <a:pt x="2" y="100"/>
                      </a:lnTo>
                      <a:lnTo>
                        <a:pt x="4" y="90"/>
                      </a:lnTo>
                      <a:lnTo>
                        <a:pt x="12" y="70"/>
                      </a:lnTo>
                      <a:lnTo>
                        <a:pt x="24" y="52"/>
                      </a:lnTo>
                      <a:lnTo>
                        <a:pt x="38" y="36"/>
                      </a:lnTo>
                      <a:lnTo>
                        <a:pt x="54" y="22"/>
                      </a:lnTo>
                      <a:lnTo>
                        <a:pt x="72" y="12"/>
                      </a:lnTo>
                      <a:lnTo>
                        <a:pt x="92" y="4"/>
                      </a:lnTo>
                      <a:lnTo>
                        <a:pt x="114" y="0"/>
                      </a:lnTo>
                      <a:lnTo>
                        <a:pt x="136" y="0"/>
                      </a:lnTo>
                      <a:lnTo>
                        <a:pt x="164" y="0"/>
                      </a:lnTo>
                      <a:lnTo>
                        <a:pt x="196" y="4"/>
                      </a:lnTo>
                      <a:lnTo>
                        <a:pt x="212" y="6"/>
                      </a:lnTo>
                      <a:lnTo>
                        <a:pt x="228" y="12"/>
                      </a:lnTo>
                      <a:lnTo>
                        <a:pt x="244" y="18"/>
                      </a:lnTo>
                      <a:lnTo>
                        <a:pt x="258" y="26"/>
                      </a:lnTo>
                      <a:lnTo>
                        <a:pt x="270" y="36"/>
                      </a:lnTo>
                      <a:lnTo>
                        <a:pt x="282" y="50"/>
                      </a:lnTo>
                      <a:lnTo>
                        <a:pt x="276" y="62"/>
                      </a:lnTo>
                      <a:lnTo>
                        <a:pt x="270" y="62"/>
                      </a:lnTo>
                      <a:lnTo>
                        <a:pt x="264" y="62"/>
                      </a:lnTo>
                      <a:lnTo>
                        <a:pt x="260" y="66"/>
                      </a:lnTo>
                      <a:lnTo>
                        <a:pt x="252" y="60"/>
                      </a:lnTo>
                      <a:lnTo>
                        <a:pt x="242" y="56"/>
                      </a:lnTo>
                      <a:lnTo>
                        <a:pt x="226" y="50"/>
                      </a:lnTo>
                      <a:lnTo>
                        <a:pt x="206" y="44"/>
                      </a:lnTo>
                      <a:lnTo>
                        <a:pt x="182" y="40"/>
                      </a:lnTo>
                      <a:lnTo>
                        <a:pt x="154" y="40"/>
                      </a:lnTo>
                      <a:lnTo>
                        <a:pt x="120" y="40"/>
                      </a:lnTo>
                      <a:lnTo>
                        <a:pt x="108" y="42"/>
                      </a:lnTo>
                      <a:lnTo>
                        <a:pt x="100" y="46"/>
                      </a:lnTo>
                      <a:lnTo>
                        <a:pt x="92" y="50"/>
                      </a:lnTo>
                      <a:lnTo>
                        <a:pt x="88" y="56"/>
                      </a:lnTo>
                      <a:lnTo>
                        <a:pt x="84" y="62"/>
                      </a:lnTo>
                      <a:lnTo>
                        <a:pt x="82" y="68"/>
                      </a:lnTo>
                      <a:lnTo>
                        <a:pt x="84" y="84"/>
                      </a:lnTo>
                      <a:lnTo>
                        <a:pt x="86" y="98"/>
                      </a:lnTo>
                      <a:lnTo>
                        <a:pt x="92" y="110"/>
                      </a:lnTo>
                      <a:lnTo>
                        <a:pt x="98" y="122"/>
                      </a:lnTo>
                      <a:lnTo>
                        <a:pt x="94" y="128"/>
                      </a:lnTo>
                      <a:lnTo>
                        <a:pt x="88" y="144"/>
                      </a:lnTo>
                      <a:lnTo>
                        <a:pt x="84" y="156"/>
                      </a:lnTo>
                      <a:lnTo>
                        <a:pt x="84" y="172"/>
                      </a:lnTo>
                      <a:lnTo>
                        <a:pt x="84" y="188"/>
                      </a:lnTo>
                      <a:lnTo>
                        <a:pt x="88" y="208"/>
                      </a:lnTo>
                      <a:lnTo>
                        <a:pt x="62" y="202"/>
                      </a:lnTo>
                      <a:lnTo>
                        <a:pt x="58" y="198"/>
                      </a:lnTo>
                      <a:lnTo>
                        <a:pt x="50" y="194"/>
                      </a:lnTo>
                      <a:lnTo>
                        <a:pt x="46" y="192"/>
                      </a:lnTo>
                      <a:lnTo>
                        <a:pt x="40" y="190"/>
                      </a:lnTo>
                      <a:lnTo>
                        <a:pt x="36" y="192"/>
                      </a:lnTo>
                      <a:lnTo>
                        <a:pt x="34" y="196"/>
                      </a:lnTo>
                      <a:lnTo>
                        <a:pt x="16" y="23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97" name="Freeform 472"/>
                <p:cNvSpPr>
                  <a:spLocks/>
                </p:cNvSpPr>
                <p:nvPr/>
              </p:nvSpPr>
              <p:spPr bwMode="auto">
                <a:xfrm>
                  <a:off x="2056" y="3174"/>
                  <a:ext cx="98" cy="26"/>
                </a:xfrm>
                <a:custGeom>
                  <a:avLst/>
                  <a:gdLst>
                    <a:gd name="T0" fmla="*/ 0 w 98"/>
                    <a:gd name="T1" fmla="*/ 26 h 26"/>
                    <a:gd name="T2" fmla="*/ 0 w 98"/>
                    <a:gd name="T3" fmla="*/ 26 h 26"/>
                    <a:gd name="T4" fmla="*/ 16 w 98"/>
                    <a:gd name="T5" fmla="*/ 22 h 26"/>
                    <a:gd name="T6" fmla="*/ 30 w 98"/>
                    <a:gd name="T7" fmla="*/ 18 h 26"/>
                    <a:gd name="T8" fmla="*/ 46 w 98"/>
                    <a:gd name="T9" fmla="*/ 14 h 26"/>
                    <a:gd name="T10" fmla="*/ 46 w 98"/>
                    <a:gd name="T11" fmla="*/ 14 h 26"/>
                    <a:gd name="T12" fmla="*/ 62 w 98"/>
                    <a:gd name="T13" fmla="*/ 16 h 26"/>
                    <a:gd name="T14" fmla="*/ 78 w 98"/>
                    <a:gd name="T15" fmla="*/ 20 h 26"/>
                    <a:gd name="T16" fmla="*/ 96 w 98"/>
                    <a:gd name="T17" fmla="*/ 26 h 26"/>
                    <a:gd name="T18" fmla="*/ 96 w 98"/>
                    <a:gd name="T19" fmla="*/ 26 h 26"/>
                    <a:gd name="T20" fmla="*/ 98 w 98"/>
                    <a:gd name="T21" fmla="*/ 24 h 26"/>
                    <a:gd name="T22" fmla="*/ 98 w 98"/>
                    <a:gd name="T23" fmla="*/ 20 h 26"/>
                    <a:gd name="T24" fmla="*/ 96 w 98"/>
                    <a:gd name="T25" fmla="*/ 14 h 26"/>
                    <a:gd name="T26" fmla="*/ 86 w 98"/>
                    <a:gd name="T27" fmla="*/ 6 h 26"/>
                    <a:gd name="T28" fmla="*/ 86 w 98"/>
                    <a:gd name="T29" fmla="*/ 6 h 26"/>
                    <a:gd name="T30" fmla="*/ 78 w 98"/>
                    <a:gd name="T31" fmla="*/ 4 h 26"/>
                    <a:gd name="T32" fmla="*/ 68 w 98"/>
                    <a:gd name="T33" fmla="*/ 2 h 26"/>
                    <a:gd name="T34" fmla="*/ 56 w 98"/>
                    <a:gd name="T35" fmla="*/ 0 h 26"/>
                    <a:gd name="T36" fmla="*/ 42 w 98"/>
                    <a:gd name="T37" fmla="*/ 2 h 26"/>
                    <a:gd name="T38" fmla="*/ 28 w 98"/>
                    <a:gd name="T39" fmla="*/ 4 h 26"/>
                    <a:gd name="T40" fmla="*/ 16 w 98"/>
                    <a:gd name="T41" fmla="*/ 8 h 26"/>
                    <a:gd name="T42" fmla="*/ 6 w 98"/>
                    <a:gd name="T43" fmla="*/ 16 h 26"/>
                    <a:gd name="T44" fmla="*/ 2 w 98"/>
                    <a:gd name="T45" fmla="*/ 20 h 26"/>
                    <a:gd name="T46" fmla="*/ 0 w 98"/>
                    <a:gd name="T47" fmla="*/ 26 h 2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98"/>
                    <a:gd name="T73" fmla="*/ 0 h 26"/>
                    <a:gd name="T74" fmla="*/ 98 w 98"/>
                    <a:gd name="T75" fmla="*/ 26 h 2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98" h="26">
                      <a:moveTo>
                        <a:pt x="0" y="26"/>
                      </a:moveTo>
                      <a:lnTo>
                        <a:pt x="0" y="26"/>
                      </a:lnTo>
                      <a:lnTo>
                        <a:pt x="16" y="22"/>
                      </a:lnTo>
                      <a:lnTo>
                        <a:pt x="30" y="18"/>
                      </a:lnTo>
                      <a:lnTo>
                        <a:pt x="46" y="14"/>
                      </a:lnTo>
                      <a:lnTo>
                        <a:pt x="62" y="16"/>
                      </a:lnTo>
                      <a:lnTo>
                        <a:pt x="78" y="20"/>
                      </a:lnTo>
                      <a:lnTo>
                        <a:pt x="96" y="26"/>
                      </a:lnTo>
                      <a:lnTo>
                        <a:pt x="98" y="24"/>
                      </a:lnTo>
                      <a:lnTo>
                        <a:pt x="98" y="20"/>
                      </a:lnTo>
                      <a:lnTo>
                        <a:pt x="96" y="14"/>
                      </a:lnTo>
                      <a:lnTo>
                        <a:pt x="86" y="6"/>
                      </a:lnTo>
                      <a:lnTo>
                        <a:pt x="78" y="4"/>
                      </a:lnTo>
                      <a:lnTo>
                        <a:pt x="68" y="2"/>
                      </a:lnTo>
                      <a:lnTo>
                        <a:pt x="56" y="0"/>
                      </a:lnTo>
                      <a:lnTo>
                        <a:pt x="42" y="2"/>
                      </a:lnTo>
                      <a:lnTo>
                        <a:pt x="28" y="4"/>
                      </a:lnTo>
                      <a:lnTo>
                        <a:pt x="16" y="8"/>
                      </a:lnTo>
                      <a:lnTo>
                        <a:pt x="6" y="16"/>
                      </a:lnTo>
                      <a:lnTo>
                        <a:pt x="2" y="20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solidFill>
                  <a:srgbClr val="3D291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98" name="Freeform 473"/>
                <p:cNvSpPr>
                  <a:spLocks/>
                </p:cNvSpPr>
                <p:nvPr/>
              </p:nvSpPr>
              <p:spPr bwMode="auto">
                <a:xfrm>
                  <a:off x="2056" y="3174"/>
                  <a:ext cx="98" cy="26"/>
                </a:xfrm>
                <a:custGeom>
                  <a:avLst/>
                  <a:gdLst>
                    <a:gd name="T0" fmla="*/ 0 w 98"/>
                    <a:gd name="T1" fmla="*/ 26 h 26"/>
                    <a:gd name="T2" fmla="*/ 0 w 98"/>
                    <a:gd name="T3" fmla="*/ 26 h 26"/>
                    <a:gd name="T4" fmla="*/ 16 w 98"/>
                    <a:gd name="T5" fmla="*/ 22 h 26"/>
                    <a:gd name="T6" fmla="*/ 30 w 98"/>
                    <a:gd name="T7" fmla="*/ 18 h 26"/>
                    <a:gd name="T8" fmla="*/ 46 w 98"/>
                    <a:gd name="T9" fmla="*/ 14 h 26"/>
                    <a:gd name="T10" fmla="*/ 46 w 98"/>
                    <a:gd name="T11" fmla="*/ 14 h 26"/>
                    <a:gd name="T12" fmla="*/ 62 w 98"/>
                    <a:gd name="T13" fmla="*/ 16 h 26"/>
                    <a:gd name="T14" fmla="*/ 78 w 98"/>
                    <a:gd name="T15" fmla="*/ 20 h 26"/>
                    <a:gd name="T16" fmla="*/ 96 w 98"/>
                    <a:gd name="T17" fmla="*/ 26 h 26"/>
                    <a:gd name="T18" fmla="*/ 96 w 98"/>
                    <a:gd name="T19" fmla="*/ 26 h 26"/>
                    <a:gd name="T20" fmla="*/ 98 w 98"/>
                    <a:gd name="T21" fmla="*/ 24 h 26"/>
                    <a:gd name="T22" fmla="*/ 98 w 98"/>
                    <a:gd name="T23" fmla="*/ 20 h 26"/>
                    <a:gd name="T24" fmla="*/ 96 w 98"/>
                    <a:gd name="T25" fmla="*/ 14 h 26"/>
                    <a:gd name="T26" fmla="*/ 86 w 98"/>
                    <a:gd name="T27" fmla="*/ 6 h 26"/>
                    <a:gd name="T28" fmla="*/ 86 w 98"/>
                    <a:gd name="T29" fmla="*/ 6 h 26"/>
                    <a:gd name="T30" fmla="*/ 78 w 98"/>
                    <a:gd name="T31" fmla="*/ 4 h 26"/>
                    <a:gd name="T32" fmla="*/ 68 w 98"/>
                    <a:gd name="T33" fmla="*/ 2 h 26"/>
                    <a:gd name="T34" fmla="*/ 56 w 98"/>
                    <a:gd name="T35" fmla="*/ 0 h 26"/>
                    <a:gd name="T36" fmla="*/ 42 w 98"/>
                    <a:gd name="T37" fmla="*/ 2 h 26"/>
                    <a:gd name="T38" fmla="*/ 28 w 98"/>
                    <a:gd name="T39" fmla="*/ 4 h 26"/>
                    <a:gd name="T40" fmla="*/ 16 w 98"/>
                    <a:gd name="T41" fmla="*/ 8 h 26"/>
                    <a:gd name="T42" fmla="*/ 6 w 98"/>
                    <a:gd name="T43" fmla="*/ 16 h 26"/>
                    <a:gd name="T44" fmla="*/ 2 w 98"/>
                    <a:gd name="T45" fmla="*/ 20 h 26"/>
                    <a:gd name="T46" fmla="*/ 0 w 98"/>
                    <a:gd name="T47" fmla="*/ 26 h 2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98"/>
                    <a:gd name="T73" fmla="*/ 0 h 26"/>
                    <a:gd name="T74" fmla="*/ 98 w 98"/>
                    <a:gd name="T75" fmla="*/ 26 h 2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98" h="26">
                      <a:moveTo>
                        <a:pt x="0" y="26"/>
                      </a:moveTo>
                      <a:lnTo>
                        <a:pt x="0" y="26"/>
                      </a:lnTo>
                      <a:lnTo>
                        <a:pt x="16" y="22"/>
                      </a:lnTo>
                      <a:lnTo>
                        <a:pt x="30" y="18"/>
                      </a:lnTo>
                      <a:lnTo>
                        <a:pt x="46" y="14"/>
                      </a:lnTo>
                      <a:lnTo>
                        <a:pt x="62" y="16"/>
                      </a:lnTo>
                      <a:lnTo>
                        <a:pt x="78" y="20"/>
                      </a:lnTo>
                      <a:lnTo>
                        <a:pt x="96" y="26"/>
                      </a:lnTo>
                      <a:lnTo>
                        <a:pt x="98" y="24"/>
                      </a:lnTo>
                      <a:lnTo>
                        <a:pt x="98" y="20"/>
                      </a:lnTo>
                      <a:lnTo>
                        <a:pt x="96" y="14"/>
                      </a:lnTo>
                      <a:lnTo>
                        <a:pt x="86" y="6"/>
                      </a:lnTo>
                      <a:lnTo>
                        <a:pt x="78" y="4"/>
                      </a:lnTo>
                      <a:lnTo>
                        <a:pt x="68" y="2"/>
                      </a:lnTo>
                      <a:lnTo>
                        <a:pt x="56" y="0"/>
                      </a:lnTo>
                      <a:lnTo>
                        <a:pt x="42" y="2"/>
                      </a:lnTo>
                      <a:lnTo>
                        <a:pt x="28" y="4"/>
                      </a:lnTo>
                      <a:lnTo>
                        <a:pt x="16" y="8"/>
                      </a:lnTo>
                      <a:lnTo>
                        <a:pt x="6" y="16"/>
                      </a:lnTo>
                      <a:lnTo>
                        <a:pt x="2" y="20"/>
                      </a:lnTo>
                      <a:lnTo>
                        <a:pt x="0" y="26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499" name="Freeform 474"/>
                <p:cNvSpPr>
                  <a:spLocks/>
                </p:cNvSpPr>
                <p:nvPr/>
              </p:nvSpPr>
              <p:spPr bwMode="auto">
                <a:xfrm>
                  <a:off x="2186" y="3176"/>
                  <a:ext cx="38" cy="24"/>
                </a:xfrm>
                <a:custGeom>
                  <a:avLst/>
                  <a:gdLst>
                    <a:gd name="T0" fmla="*/ 0 w 38"/>
                    <a:gd name="T1" fmla="*/ 24 h 24"/>
                    <a:gd name="T2" fmla="*/ 0 w 38"/>
                    <a:gd name="T3" fmla="*/ 24 h 24"/>
                    <a:gd name="T4" fmla="*/ 14 w 38"/>
                    <a:gd name="T5" fmla="*/ 18 h 24"/>
                    <a:gd name="T6" fmla="*/ 24 w 38"/>
                    <a:gd name="T7" fmla="*/ 16 h 24"/>
                    <a:gd name="T8" fmla="*/ 30 w 38"/>
                    <a:gd name="T9" fmla="*/ 16 h 24"/>
                    <a:gd name="T10" fmla="*/ 32 w 38"/>
                    <a:gd name="T11" fmla="*/ 18 h 24"/>
                    <a:gd name="T12" fmla="*/ 32 w 38"/>
                    <a:gd name="T13" fmla="*/ 18 h 24"/>
                    <a:gd name="T14" fmla="*/ 34 w 38"/>
                    <a:gd name="T15" fmla="*/ 16 h 24"/>
                    <a:gd name="T16" fmla="*/ 38 w 38"/>
                    <a:gd name="T17" fmla="*/ 12 h 24"/>
                    <a:gd name="T18" fmla="*/ 38 w 38"/>
                    <a:gd name="T19" fmla="*/ 8 h 24"/>
                    <a:gd name="T20" fmla="*/ 38 w 38"/>
                    <a:gd name="T21" fmla="*/ 6 h 24"/>
                    <a:gd name="T22" fmla="*/ 38 w 38"/>
                    <a:gd name="T23" fmla="*/ 2 h 24"/>
                    <a:gd name="T24" fmla="*/ 34 w 38"/>
                    <a:gd name="T25" fmla="*/ 0 h 24"/>
                    <a:gd name="T26" fmla="*/ 34 w 38"/>
                    <a:gd name="T27" fmla="*/ 0 h 24"/>
                    <a:gd name="T28" fmla="*/ 30 w 38"/>
                    <a:gd name="T29" fmla="*/ 0 h 24"/>
                    <a:gd name="T30" fmla="*/ 24 w 38"/>
                    <a:gd name="T31" fmla="*/ 0 h 24"/>
                    <a:gd name="T32" fmla="*/ 14 w 38"/>
                    <a:gd name="T33" fmla="*/ 6 h 24"/>
                    <a:gd name="T34" fmla="*/ 4 w 38"/>
                    <a:gd name="T35" fmla="*/ 14 h 24"/>
                    <a:gd name="T36" fmla="*/ 0 w 38"/>
                    <a:gd name="T37" fmla="*/ 20 h 24"/>
                    <a:gd name="T38" fmla="*/ 0 w 38"/>
                    <a:gd name="T39" fmla="*/ 24 h 24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38"/>
                    <a:gd name="T61" fmla="*/ 0 h 24"/>
                    <a:gd name="T62" fmla="*/ 38 w 38"/>
                    <a:gd name="T63" fmla="*/ 24 h 24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38" h="24">
                      <a:moveTo>
                        <a:pt x="0" y="24"/>
                      </a:moveTo>
                      <a:lnTo>
                        <a:pt x="0" y="24"/>
                      </a:lnTo>
                      <a:lnTo>
                        <a:pt x="14" y="18"/>
                      </a:lnTo>
                      <a:lnTo>
                        <a:pt x="24" y="16"/>
                      </a:lnTo>
                      <a:lnTo>
                        <a:pt x="30" y="16"/>
                      </a:lnTo>
                      <a:lnTo>
                        <a:pt x="32" y="18"/>
                      </a:lnTo>
                      <a:lnTo>
                        <a:pt x="34" y="16"/>
                      </a:lnTo>
                      <a:lnTo>
                        <a:pt x="38" y="12"/>
                      </a:lnTo>
                      <a:lnTo>
                        <a:pt x="38" y="8"/>
                      </a:lnTo>
                      <a:lnTo>
                        <a:pt x="38" y="6"/>
                      </a:lnTo>
                      <a:lnTo>
                        <a:pt x="38" y="2"/>
                      </a:lnTo>
                      <a:lnTo>
                        <a:pt x="34" y="0"/>
                      </a:lnTo>
                      <a:lnTo>
                        <a:pt x="30" y="0"/>
                      </a:lnTo>
                      <a:lnTo>
                        <a:pt x="24" y="0"/>
                      </a:lnTo>
                      <a:lnTo>
                        <a:pt x="14" y="6"/>
                      </a:lnTo>
                      <a:lnTo>
                        <a:pt x="4" y="14"/>
                      </a:lnTo>
                      <a:lnTo>
                        <a:pt x="0" y="20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solidFill>
                  <a:srgbClr val="3D291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00" name="Freeform 475"/>
                <p:cNvSpPr>
                  <a:spLocks/>
                </p:cNvSpPr>
                <p:nvPr/>
              </p:nvSpPr>
              <p:spPr bwMode="auto">
                <a:xfrm>
                  <a:off x="2186" y="3176"/>
                  <a:ext cx="38" cy="24"/>
                </a:xfrm>
                <a:custGeom>
                  <a:avLst/>
                  <a:gdLst>
                    <a:gd name="T0" fmla="*/ 0 w 38"/>
                    <a:gd name="T1" fmla="*/ 24 h 24"/>
                    <a:gd name="T2" fmla="*/ 0 w 38"/>
                    <a:gd name="T3" fmla="*/ 24 h 24"/>
                    <a:gd name="T4" fmla="*/ 14 w 38"/>
                    <a:gd name="T5" fmla="*/ 18 h 24"/>
                    <a:gd name="T6" fmla="*/ 24 w 38"/>
                    <a:gd name="T7" fmla="*/ 16 h 24"/>
                    <a:gd name="T8" fmla="*/ 30 w 38"/>
                    <a:gd name="T9" fmla="*/ 16 h 24"/>
                    <a:gd name="T10" fmla="*/ 32 w 38"/>
                    <a:gd name="T11" fmla="*/ 18 h 24"/>
                    <a:gd name="T12" fmla="*/ 32 w 38"/>
                    <a:gd name="T13" fmla="*/ 18 h 24"/>
                    <a:gd name="T14" fmla="*/ 34 w 38"/>
                    <a:gd name="T15" fmla="*/ 16 h 24"/>
                    <a:gd name="T16" fmla="*/ 38 w 38"/>
                    <a:gd name="T17" fmla="*/ 12 h 24"/>
                    <a:gd name="T18" fmla="*/ 38 w 38"/>
                    <a:gd name="T19" fmla="*/ 8 h 24"/>
                    <a:gd name="T20" fmla="*/ 38 w 38"/>
                    <a:gd name="T21" fmla="*/ 6 h 24"/>
                    <a:gd name="T22" fmla="*/ 38 w 38"/>
                    <a:gd name="T23" fmla="*/ 2 h 24"/>
                    <a:gd name="T24" fmla="*/ 34 w 38"/>
                    <a:gd name="T25" fmla="*/ 0 h 24"/>
                    <a:gd name="T26" fmla="*/ 34 w 38"/>
                    <a:gd name="T27" fmla="*/ 0 h 24"/>
                    <a:gd name="T28" fmla="*/ 30 w 38"/>
                    <a:gd name="T29" fmla="*/ 0 h 24"/>
                    <a:gd name="T30" fmla="*/ 24 w 38"/>
                    <a:gd name="T31" fmla="*/ 0 h 24"/>
                    <a:gd name="T32" fmla="*/ 14 w 38"/>
                    <a:gd name="T33" fmla="*/ 6 h 24"/>
                    <a:gd name="T34" fmla="*/ 4 w 38"/>
                    <a:gd name="T35" fmla="*/ 14 h 24"/>
                    <a:gd name="T36" fmla="*/ 0 w 38"/>
                    <a:gd name="T37" fmla="*/ 20 h 24"/>
                    <a:gd name="T38" fmla="*/ 0 w 38"/>
                    <a:gd name="T39" fmla="*/ 24 h 24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38"/>
                    <a:gd name="T61" fmla="*/ 0 h 24"/>
                    <a:gd name="T62" fmla="*/ 38 w 38"/>
                    <a:gd name="T63" fmla="*/ 24 h 24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38" h="24">
                      <a:moveTo>
                        <a:pt x="0" y="24"/>
                      </a:moveTo>
                      <a:lnTo>
                        <a:pt x="0" y="24"/>
                      </a:lnTo>
                      <a:lnTo>
                        <a:pt x="14" y="18"/>
                      </a:lnTo>
                      <a:lnTo>
                        <a:pt x="24" y="16"/>
                      </a:lnTo>
                      <a:lnTo>
                        <a:pt x="30" y="16"/>
                      </a:lnTo>
                      <a:lnTo>
                        <a:pt x="32" y="18"/>
                      </a:lnTo>
                      <a:lnTo>
                        <a:pt x="34" y="16"/>
                      </a:lnTo>
                      <a:lnTo>
                        <a:pt x="38" y="12"/>
                      </a:lnTo>
                      <a:lnTo>
                        <a:pt x="38" y="8"/>
                      </a:lnTo>
                      <a:lnTo>
                        <a:pt x="38" y="6"/>
                      </a:lnTo>
                      <a:lnTo>
                        <a:pt x="38" y="2"/>
                      </a:lnTo>
                      <a:lnTo>
                        <a:pt x="34" y="0"/>
                      </a:lnTo>
                      <a:lnTo>
                        <a:pt x="30" y="0"/>
                      </a:lnTo>
                      <a:lnTo>
                        <a:pt x="24" y="0"/>
                      </a:lnTo>
                      <a:lnTo>
                        <a:pt x="14" y="6"/>
                      </a:lnTo>
                      <a:lnTo>
                        <a:pt x="4" y="14"/>
                      </a:lnTo>
                      <a:lnTo>
                        <a:pt x="0" y="20"/>
                      </a:lnTo>
                      <a:lnTo>
                        <a:pt x="0" y="2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01" name="Freeform 476"/>
                <p:cNvSpPr>
                  <a:spLocks/>
                </p:cNvSpPr>
                <p:nvPr/>
              </p:nvSpPr>
              <p:spPr bwMode="auto">
                <a:xfrm>
                  <a:off x="1948" y="3184"/>
                  <a:ext cx="46" cy="90"/>
                </a:xfrm>
                <a:custGeom>
                  <a:avLst/>
                  <a:gdLst>
                    <a:gd name="T0" fmla="*/ 46 w 46"/>
                    <a:gd name="T1" fmla="*/ 54 h 90"/>
                    <a:gd name="T2" fmla="*/ 46 w 46"/>
                    <a:gd name="T3" fmla="*/ 54 h 90"/>
                    <a:gd name="T4" fmla="*/ 46 w 46"/>
                    <a:gd name="T5" fmla="*/ 46 h 90"/>
                    <a:gd name="T6" fmla="*/ 46 w 46"/>
                    <a:gd name="T7" fmla="*/ 30 h 90"/>
                    <a:gd name="T8" fmla="*/ 44 w 46"/>
                    <a:gd name="T9" fmla="*/ 20 h 90"/>
                    <a:gd name="T10" fmla="*/ 40 w 46"/>
                    <a:gd name="T11" fmla="*/ 12 h 90"/>
                    <a:gd name="T12" fmla="*/ 34 w 46"/>
                    <a:gd name="T13" fmla="*/ 4 h 90"/>
                    <a:gd name="T14" fmla="*/ 26 w 46"/>
                    <a:gd name="T15" fmla="*/ 0 h 90"/>
                    <a:gd name="T16" fmla="*/ 26 w 46"/>
                    <a:gd name="T17" fmla="*/ 0 h 90"/>
                    <a:gd name="T18" fmla="*/ 18 w 46"/>
                    <a:gd name="T19" fmla="*/ 0 h 90"/>
                    <a:gd name="T20" fmla="*/ 10 w 46"/>
                    <a:gd name="T21" fmla="*/ 4 h 90"/>
                    <a:gd name="T22" fmla="*/ 4 w 46"/>
                    <a:gd name="T23" fmla="*/ 10 h 90"/>
                    <a:gd name="T24" fmla="*/ 2 w 46"/>
                    <a:gd name="T25" fmla="*/ 18 h 90"/>
                    <a:gd name="T26" fmla="*/ 0 w 46"/>
                    <a:gd name="T27" fmla="*/ 30 h 90"/>
                    <a:gd name="T28" fmla="*/ 2 w 46"/>
                    <a:gd name="T29" fmla="*/ 42 h 90"/>
                    <a:gd name="T30" fmla="*/ 6 w 46"/>
                    <a:gd name="T31" fmla="*/ 56 h 90"/>
                    <a:gd name="T32" fmla="*/ 14 w 46"/>
                    <a:gd name="T33" fmla="*/ 70 h 90"/>
                    <a:gd name="T34" fmla="*/ 14 w 46"/>
                    <a:gd name="T35" fmla="*/ 70 h 90"/>
                    <a:gd name="T36" fmla="*/ 22 w 46"/>
                    <a:gd name="T37" fmla="*/ 80 h 90"/>
                    <a:gd name="T38" fmla="*/ 28 w 46"/>
                    <a:gd name="T39" fmla="*/ 88 h 90"/>
                    <a:gd name="T40" fmla="*/ 34 w 46"/>
                    <a:gd name="T41" fmla="*/ 90 h 90"/>
                    <a:gd name="T42" fmla="*/ 40 w 46"/>
                    <a:gd name="T43" fmla="*/ 88 h 90"/>
                    <a:gd name="T44" fmla="*/ 44 w 46"/>
                    <a:gd name="T45" fmla="*/ 84 h 90"/>
                    <a:gd name="T46" fmla="*/ 46 w 46"/>
                    <a:gd name="T47" fmla="*/ 76 h 90"/>
                    <a:gd name="T48" fmla="*/ 46 w 46"/>
                    <a:gd name="T49" fmla="*/ 66 h 90"/>
                    <a:gd name="T50" fmla="*/ 46 w 46"/>
                    <a:gd name="T51" fmla="*/ 54 h 9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46"/>
                    <a:gd name="T79" fmla="*/ 0 h 90"/>
                    <a:gd name="T80" fmla="*/ 46 w 46"/>
                    <a:gd name="T81" fmla="*/ 90 h 9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46" h="90">
                      <a:moveTo>
                        <a:pt x="46" y="54"/>
                      </a:moveTo>
                      <a:lnTo>
                        <a:pt x="46" y="54"/>
                      </a:lnTo>
                      <a:lnTo>
                        <a:pt x="46" y="46"/>
                      </a:lnTo>
                      <a:lnTo>
                        <a:pt x="46" y="30"/>
                      </a:lnTo>
                      <a:lnTo>
                        <a:pt x="44" y="20"/>
                      </a:lnTo>
                      <a:lnTo>
                        <a:pt x="40" y="12"/>
                      </a:lnTo>
                      <a:lnTo>
                        <a:pt x="34" y="4"/>
                      </a:lnTo>
                      <a:lnTo>
                        <a:pt x="26" y="0"/>
                      </a:lnTo>
                      <a:lnTo>
                        <a:pt x="18" y="0"/>
                      </a:lnTo>
                      <a:lnTo>
                        <a:pt x="10" y="4"/>
                      </a:lnTo>
                      <a:lnTo>
                        <a:pt x="4" y="10"/>
                      </a:lnTo>
                      <a:lnTo>
                        <a:pt x="2" y="18"/>
                      </a:lnTo>
                      <a:lnTo>
                        <a:pt x="0" y="30"/>
                      </a:lnTo>
                      <a:lnTo>
                        <a:pt x="2" y="42"/>
                      </a:lnTo>
                      <a:lnTo>
                        <a:pt x="6" y="56"/>
                      </a:lnTo>
                      <a:lnTo>
                        <a:pt x="14" y="70"/>
                      </a:lnTo>
                      <a:lnTo>
                        <a:pt x="22" y="80"/>
                      </a:lnTo>
                      <a:lnTo>
                        <a:pt x="28" y="88"/>
                      </a:lnTo>
                      <a:lnTo>
                        <a:pt x="34" y="90"/>
                      </a:lnTo>
                      <a:lnTo>
                        <a:pt x="40" y="88"/>
                      </a:lnTo>
                      <a:lnTo>
                        <a:pt x="44" y="84"/>
                      </a:lnTo>
                      <a:lnTo>
                        <a:pt x="46" y="76"/>
                      </a:lnTo>
                      <a:lnTo>
                        <a:pt x="46" y="66"/>
                      </a:lnTo>
                      <a:lnTo>
                        <a:pt x="46" y="54"/>
                      </a:lnTo>
                      <a:close/>
                    </a:path>
                  </a:pathLst>
                </a:custGeom>
                <a:solidFill>
                  <a:srgbClr val="EF90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02" name="Freeform 477"/>
                <p:cNvSpPr>
                  <a:spLocks/>
                </p:cNvSpPr>
                <p:nvPr/>
              </p:nvSpPr>
              <p:spPr bwMode="auto">
                <a:xfrm>
                  <a:off x="1948" y="3184"/>
                  <a:ext cx="46" cy="90"/>
                </a:xfrm>
                <a:custGeom>
                  <a:avLst/>
                  <a:gdLst>
                    <a:gd name="T0" fmla="*/ 46 w 46"/>
                    <a:gd name="T1" fmla="*/ 54 h 90"/>
                    <a:gd name="T2" fmla="*/ 46 w 46"/>
                    <a:gd name="T3" fmla="*/ 54 h 90"/>
                    <a:gd name="T4" fmla="*/ 46 w 46"/>
                    <a:gd name="T5" fmla="*/ 46 h 90"/>
                    <a:gd name="T6" fmla="*/ 46 w 46"/>
                    <a:gd name="T7" fmla="*/ 30 h 90"/>
                    <a:gd name="T8" fmla="*/ 44 w 46"/>
                    <a:gd name="T9" fmla="*/ 20 h 90"/>
                    <a:gd name="T10" fmla="*/ 40 w 46"/>
                    <a:gd name="T11" fmla="*/ 12 h 90"/>
                    <a:gd name="T12" fmla="*/ 34 w 46"/>
                    <a:gd name="T13" fmla="*/ 4 h 90"/>
                    <a:gd name="T14" fmla="*/ 26 w 46"/>
                    <a:gd name="T15" fmla="*/ 0 h 90"/>
                    <a:gd name="T16" fmla="*/ 26 w 46"/>
                    <a:gd name="T17" fmla="*/ 0 h 90"/>
                    <a:gd name="T18" fmla="*/ 18 w 46"/>
                    <a:gd name="T19" fmla="*/ 0 h 90"/>
                    <a:gd name="T20" fmla="*/ 10 w 46"/>
                    <a:gd name="T21" fmla="*/ 4 h 90"/>
                    <a:gd name="T22" fmla="*/ 4 w 46"/>
                    <a:gd name="T23" fmla="*/ 10 h 90"/>
                    <a:gd name="T24" fmla="*/ 2 w 46"/>
                    <a:gd name="T25" fmla="*/ 18 h 90"/>
                    <a:gd name="T26" fmla="*/ 0 w 46"/>
                    <a:gd name="T27" fmla="*/ 30 h 90"/>
                    <a:gd name="T28" fmla="*/ 2 w 46"/>
                    <a:gd name="T29" fmla="*/ 42 h 90"/>
                    <a:gd name="T30" fmla="*/ 6 w 46"/>
                    <a:gd name="T31" fmla="*/ 56 h 90"/>
                    <a:gd name="T32" fmla="*/ 14 w 46"/>
                    <a:gd name="T33" fmla="*/ 70 h 90"/>
                    <a:gd name="T34" fmla="*/ 14 w 46"/>
                    <a:gd name="T35" fmla="*/ 70 h 90"/>
                    <a:gd name="T36" fmla="*/ 22 w 46"/>
                    <a:gd name="T37" fmla="*/ 80 h 90"/>
                    <a:gd name="T38" fmla="*/ 28 w 46"/>
                    <a:gd name="T39" fmla="*/ 88 h 90"/>
                    <a:gd name="T40" fmla="*/ 34 w 46"/>
                    <a:gd name="T41" fmla="*/ 90 h 90"/>
                    <a:gd name="T42" fmla="*/ 40 w 46"/>
                    <a:gd name="T43" fmla="*/ 88 h 90"/>
                    <a:gd name="T44" fmla="*/ 44 w 46"/>
                    <a:gd name="T45" fmla="*/ 84 h 90"/>
                    <a:gd name="T46" fmla="*/ 46 w 46"/>
                    <a:gd name="T47" fmla="*/ 76 h 90"/>
                    <a:gd name="T48" fmla="*/ 46 w 46"/>
                    <a:gd name="T49" fmla="*/ 66 h 90"/>
                    <a:gd name="T50" fmla="*/ 46 w 46"/>
                    <a:gd name="T51" fmla="*/ 54 h 9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46"/>
                    <a:gd name="T79" fmla="*/ 0 h 90"/>
                    <a:gd name="T80" fmla="*/ 46 w 46"/>
                    <a:gd name="T81" fmla="*/ 90 h 9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46" h="90">
                      <a:moveTo>
                        <a:pt x="46" y="54"/>
                      </a:moveTo>
                      <a:lnTo>
                        <a:pt x="46" y="54"/>
                      </a:lnTo>
                      <a:lnTo>
                        <a:pt x="46" y="46"/>
                      </a:lnTo>
                      <a:lnTo>
                        <a:pt x="46" y="30"/>
                      </a:lnTo>
                      <a:lnTo>
                        <a:pt x="44" y="20"/>
                      </a:lnTo>
                      <a:lnTo>
                        <a:pt x="40" y="12"/>
                      </a:lnTo>
                      <a:lnTo>
                        <a:pt x="34" y="4"/>
                      </a:lnTo>
                      <a:lnTo>
                        <a:pt x="26" y="0"/>
                      </a:lnTo>
                      <a:lnTo>
                        <a:pt x="18" y="0"/>
                      </a:lnTo>
                      <a:lnTo>
                        <a:pt x="10" y="4"/>
                      </a:lnTo>
                      <a:lnTo>
                        <a:pt x="4" y="10"/>
                      </a:lnTo>
                      <a:lnTo>
                        <a:pt x="2" y="18"/>
                      </a:lnTo>
                      <a:lnTo>
                        <a:pt x="0" y="30"/>
                      </a:lnTo>
                      <a:lnTo>
                        <a:pt x="2" y="42"/>
                      </a:lnTo>
                      <a:lnTo>
                        <a:pt x="6" y="56"/>
                      </a:lnTo>
                      <a:lnTo>
                        <a:pt x="14" y="70"/>
                      </a:lnTo>
                      <a:lnTo>
                        <a:pt x="22" y="80"/>
                      </a:lnTo>
                      <a:lnTo>
                        <a:pt x="28" y="88"/>
                      </a:lnTo>
                      <a:lnTo>
                        <a:pt x="34" y="90"/>
                      </a:lnTo>
                      <a:lnTo>
                        <a:pt x="40" y="88"/>
                      </a:lnTo>
                      <a:lnTo>
                        <a:pt x="44" y="84"/>
                      </a:lnTo>
                      <a:lnTo>
                        <a:pt x="46" y="76"/>
                      </a:lnTo>
                      <a:lnTo>
                        <a:pt x="46" y="66"/>
                      </a:lnTo>
                      <a:lnTo>
                        <a:pt x="46" y="5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03" name="Freeform 478"/>
                <p:cNvSpPr>
                  <a:spLocks/>
                </p:cNvSpPr>
                <p:nvPr/>
              </p:nvSpPr>
              <p:spPr bwMode="auto">
                <a:xfrm>
                  <a:off x="2084" y="3214"/>
                  <a:ext cx="54" cy="10"/>
                </a:xfrm>
                <a:custGeom>
                  <a:avLst/>
                  <a:gdLst>
                    <a:gd name="T0" fmla="*/ 0 w 54"/>
                    <a:gd name="T1" fmla="*/ 0 h 10"/>
                    <a:gd name="T2" fmla="*/ 0 w 54"/>
                    <a:gd name="T3" fmla="*/ 0 h 10"/>
                    <a:gd name="T4" fmla="*/ 14 w 54"/>
                    <a:gd name="T5" fmla="*/ 2 h 10"/>
                    <a:gd name="T6" fmla="*/ 34 w 54"/>
                    <a:gd name="T7" fmla="*/ 4 h 10"/>
                    <a:gd name="T8" fmla="*/ 34 w 54"/>
                    <a:gd name="T9" fmla="*/ 4 h 10"/>
                    <a:gd name="T10" fmla="*/ 54 w 54"/>
                    <a:gd name="T11" fmla="*/ 2 h 10"/>
                    <a:gd name="T12" fmla="*/ 54 w 54"/>
                    <a:gd name="T13" fmla="*/ 2 h 10"/>
                    <a:gd name="T14" fmla="*/ 50 w 54"/>
                    <a:gd name="T15" fmla="*/ 4 h 10"/>
                    <a:gd name="T16" fmla="*/ 46 w 54"/>
                    <a:gd name="T17" fmla="*/ 8 h 10"/>
                    <a:gd name="T18" fmla="*/ 42 w 54"/>
                    <a:gd name="T19" fmla="*/ 10 h 10"/>
                    <a:gd name="T20" fmla="*/ 34 w 54"/>
                    <a:gd name="T21" fmla="*/ 10 h 10"/>
                    <a:gd name="T22" fmla="*/ 24 w 54"/>
                    <a:gd name="T23" fmla="*/ 10 h 10"/>
                    <a:gd name="T24" fmla="*/ 14 w 54"/>
                    <a:gd name="T25" fmla="*/ 6 h 10"/>
                    <a:gd name="T26" fmla="*/ 0 w 54"/>
                    <a:gd name="T27" fmla="*/ 0 h 10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54"/>
                    <a:gd name="T43" fmla="*/ 0 h 10"/>
                    <a:gd name="T44" fmla="*/ 54 w 54"/>
                    <a:gd name="T45" fmla="*/ 10 h 10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54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" y="2"/>
                      </a:lnTo>
                      <a:lnTo>
                        <a:pt x="34" y="4"/>
                      </a:lnTo>
                      <a:lnTo>
                        <a:pt x="54" y="2"/>
                      </a:lnTo>
                      <a:lnTo>
                        <a:pt x="50" y="4"/>
                      </a:lnTo>
                      <a:lnTo>
                        <a:pt x="46" y="8"/>
                      </a:lnTo>
                      <a:lnTo>
                        <a:pt x="42" y="10"/>
                      </a:lnTo>
                      <a:lnTo>
                        <a:pt x="34" y="10"/>
                      </a:lnTo>
                      <a:lnTo>
                        <a:pt x="24" y="10"/>
                      </a:lnTo>
                      <a:lnTo>
                        <a:pt x="14" y="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04" name="Freeform 479"/>
                <p:cNvSpPr>
                  <a:spLocks/>
                </p:cNvSpPr>
                <p:nvPr/>
              </p:nvSpPr>
              <p:spPr bwMode="auto">
                <a:xfrm>
                  <a:off x="2084" y="3214"/>
                  <a:ext cx="54" cy="10"/>
                </a:xfrm>
                <a:custGeom>
                  <a:avLst/>
                  <a:gdLst>
                    <a:gd name="T0" fmla="*/ 0 w 54"/>
                    <a:gd name="T1" fmla="*/ 0 h 10"/>
                    <a:gd name="T2" fmla="*/ 0 w 54"/>
                    <a:gd name="T3" fmla="*/ 0 h 10"/>
                    <a:gd name="T4" fmla="*/ 14 w 54"/>
                    <a:gd name="T5" fmla="*/ 2 h 10"/>
                    <a:gd name="T6" fmla="*/ 34 w 54"/>
                    <a:gd name="T7" fmla="*/ 4 h 10"/>
                    <a:gd name="T8" fmla="*/ 34 w 54"/>
                    <a:gd name="T9" fmla="*/ 4 h 10"/>
                    <a:gd name="T10" fmla="*/ 54 w 54"/>
                    <a:gd name="T11" fmla="*/ 2 h 10"/>
                    <a:gd name="T12" fmla="*/ 54 w 54"/>
                    <a:gd name="T13" fmla="*/ 2 h 10"/>
                    <a:gd name="T14" fmla="*/ 50 w 54"/>
                    <a:gd name="T15" fmla="*/ 4 h 10"/>
                    <a:gd name="T16" fmla="*/ 46 w 54"/>
                    <a:gd name="T17" fmla="*/ 8 h 10"/>
                    <a:gd name="T18" fmla="*/ 42 w 54"/>
                    <a:gd name="T19" fmla="*/ 10 h 10"/>
                    <a:gd name="T20" fmla="*/ 34 w 54"/>
                    <a:gd name="T21" fmla="*/ 10 h 10"/>
                    <a:gd name="T22" fmla="*/ 24 w 54"/>
                    <a:gd name="T23" fmla="*/ 10 h 10"/>
                    <a:gd name="T24" fmla="*/ 14 w 54"/>
                    <a:gd name="T25" fmla="*/ 6 h 10"/>
                    <a:gd name="T26" fmla="*/ 0 w 54"/>
                    <a:gd name="T27" fmla="*/ 0 h 10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54"/>
                    <a:gd name="T43" fmla="*/ 0 h 10"/>
                    <a:gd name="T44" fmla="*/ 54 w 54"/>
                    <a:gd name="T45" fmla="*/ 10 h 10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54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" y="2"/>
                      </a:lnTo>
                      <a:lnTo>
                        <a:pt x="34" y="4"/>
                      </a:lnTo>
                      <a:lnTo>
                        <a:pt x="54" y="2"/>
                      </a:lnTo>
                      <a:lnTo>
                        <a:pt x="50" y="4"/>
                      </a:lnTo>
                      <a:lnTo>
                        <a:pt x="46" y="8"/>
                      </a:lnTo>
                      <a:lnTo>
                        <a:pt x="42" y="10"/>
                      </a:lnTo>
                      <a:lnTo>
                        <a:pt x="34" y="10"/>
                      </a:lnTo>
                      <a:lnTo>
                        <a:pt x="24" y="10"/>
                      </a:lnTo>
                      <a:lnTo>
                        <a:pt x="14" y="6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05" name="Freeform 480"/>
                <p:cNvSpPr>
                  <a:spLocks/>
                </p:cNvSpPr>
                <p:nvPr/>
              </p:nvSpPr>
              <p:spPr bwMode="auto">
                <a:xfrm>
                  <a:off x="2186" y="3216"/>
                  <a:ext cx="24" cy="8"/>
                </a:xfrm>
                <a:custGeom>
                  <a:avLst/>
                  <a:gdLst>
                    <a:gd name="T0" fmla="*/ 0 w 24"/>
                    <a:gd name="T1" fmla="*/ 0 h 8"/>
                    <a:gd name="T2" fmla="*/ 0 w 24"/>
                    <a:gd name="T3" fmla="*/ 0 h 8"/>
                    <a:gd name="T4" fmla="*/ 8 w 24"/>
                    <a:gd name="T5" fmla="*/ 2 h 8"/>
                    <a:gd name="T6" fmla="*/ 14 w 24"/>
                    <a:gd name="T7" fmla="*/ 2 h 8"/>
                    <a:gd name="T8" fmla="*/ 24 w 24"/>
                    <a:gd name="T9" fmla="*/ 0 h 8"/>
                    <a:gd name="T10" fmla="*/ 24 w 24"/>
                    <a:gd name="T11" fmla="*/ 0 h 8"/>
                    <a:gd name="T12" fmla="*/ 20 w 24"/>
                    <a:gd name="T13" fmla="*/ 4 h 8"/>
                    <a:gd name="T14" fmla="*/ 16 w 24"/>
                    <a:gd name="T15" fmla="*/ 8 h 8"/>
                    <a:gd name="T16" fmla="*/ 12 w 24"/>
                    <a:gd name="T17" fmla="*/ 8 h 8"/>
                    <a:gd name="T18" fmla="*/ 12 w 24"/>
                    <a:gd name="T19" fmla="*/ 8 h 8"/>
                    <a:gd name="T20" fmla="*/ 8 w 24"/>
                    <a:gd name="T21" fmla="*/ 8 h 8"/>
                    <a:gd name="T22" fmla="*/ 4 w 24"/>
                    <a:gd name="T23" fmla="*/ 4 h 8"/>
                    <a:gd name="T24" fmla="*/ 0 w 24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4"/>
                    <a:gd name="T40" fmla="*/ 0 h 8"/>
                    <a:gd name="T41" fmla="*/ 24 w 24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4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8" y="2"/>
                      </a:lnTo>
                      <a:lnTo>
                        <a:pt x="14" y="2"/>
                      </a:lnTo>
                      <a:lnTo>
                        <a:pt x="24" y="0"/>
                      </a:lnTo>
                      <a:lnTo>
                        <a:pt x="20" y="4"/>
                      </a:lnTo>
                      <a:lnTo>
                        <a:pt x="16" y="8"/>
                      </a:lnTo>
                      <a:lnTo>
                        <a:pt x="12" y="8"/>
                      </a:lnTo>
                      <a:lnTo>
                        <a:pt x="8" y="8"/>
                      </a:lnTo>
                      <a:lnTo>
                        <a:pt x="4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06" name="Freeform 481"/>
                <p:cNvSpPr>
                  <a:spLocks/>
                </p:cNvSpPr>
                <p:nvPr/>
              </p:nvSpPr>
              <p:spPr bwMode="auto">
                <a:xfrm>
                  <a:off x="2186" y="3216"/>
                  <a:ext cx="24" cy="8"/>
                </a:xfrm>
                <a:custGeom>
                  <a:avLst/>
                  <a:gdLst>
                    <a:gd name="T0" fmla="*/ 0 w 24"/>
                    <a:gd name="T1" fmla="*/ 0 h 8"/>
                    <a:gd name="T2" fmla="*/ 0 w 24"/>
                    <a:gd name="T3" fmla="*/ 0 h 8"/>
                    <a:gd name="T4" fmla="*/ 8 w 24"/>
                    <a:gd name="T5" fmla="*/ 2 h 8"/>
                    <a:gd name="T6" fmla="*/ 14 w 24"/>
                    <a:gd name="T7" fmla="*/ 2 h 8"/>
                    <a:gd name="T8" fmla="*/ 24 w 24"/>
                    <a:gd name="T9" fmla="*/ 0 h 8"/>
                    <a:gd name="T10" fmla="*/ 24 w 24"/>
                    <a:gd name="T11" fmla="*/ 0 h 8"/>
                    <a:gd name="T12" fmla="*/ 20 w 24"/>
                    <a:gd name="T13" fmla="*/ 4 h 8"/>
                    <a:gd name="T14" fmla="*/ 16 w 24"/>
                    <a:gd name="T15" fmla="*/ 8 h 8"/>
                    <a:gd name="T16" fmla="*/ 12 w 24"/>
                    <a:gd name="T17" fmla="*/ 8 h 8"/>
                    <a:gd name="T18" fmla="*/ 12 w 24"/>
                    <a:gd name="T19" fmla="*/ 8 h 8"/>
                    <a:gd name="T20" fmla="*/ 8 w 24"/>
                    <a:gd name="T21" fmla="*/ 8 h 8"/>
                    <a:gd name="T22" fmla="*/ 4 w 24"/>
                    <a:gd name="T23" fmla="*/ 4 h 8"/>
                    <a:gd name="T24" fmla="*/ 0 w 24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4"/>
                    <a:gd name="T40" fmla="*/ 0 h 8"/>
                    <a:gd name="T41" fmla="*/ 24 w 24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4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8" y="2"/>
                      </a:lnTo>
                      <a:lnTo>
                        <a:pt x="14" y="2"/>
                      </a:lnTo>
                      <a:lnTo>
                        <a:pt x="24" y="0"/>
                      </a:lnTo>
                      <a:lnTo>
                        <a:pt x="20" y="4"/>
                      </a:lnTo>
                      <a:lnTo>
                        <a:pt x="16" y="8"/>
                      </a:lnTo>
                      <a:lnTo>
                        <a:pt x="12" y="8"/>
                      </a:lnTo>
                      <a:lnTo>
                        <a:pt x="8" y="8"/>
                      </a:lnTo>
                      <a:lnTo>
                        <a:pt x="4" y="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07" name="Freeform 482"/>
                <p:cNvSpPr>
                  <a:spLocks/>
                </p:cNvSpPr>
                <p:nvPr/>
              </p:nvSpPr>
              <p:spPr bwMode="auto">
                <a:xfrm>
                  <a:off x="2162" y="3204"/>
                  <a:ext cx="34" cy="106"/>
                </a:xfrm>
                <a:custGeom>
                  <a:avLst/>
                  <a:gdLst>
                    <a:gd name="T0" fmla="*/ 22 w 34"/>
                    <a:gd name="T1" fmla="*/ 0 h 106"/>
                    <a:gd name="T2" fmla="*/ 22 w 34"/>
                    <a:gd name="T3" fmla="*/ 0 h 106"/>
                    <a:gd name="T4" fmla="*/ 26 w 34"/>
                    <a:gd name="T5" fmla="*/ 30 h 106"/>
                    <a:gd name="T6" fmla="*/ 28 w 34"/>
                    <a:gd name="T7" fmla="*/ 60 h 106"/>
                    <a:gd name="T8" fmla="*/ 26 w 34"/>
                    <a:gd name="T9" fmla="*/ 76 h 106"/>
                    <a:gd name="T10" fmla="*/ 24 w 34"/>
                    <a:gd name="T11" fmla="*/ 90 h 106"/>
                    <a:gd name="T12" fmla="*/ 24 w 34"/>
                    <a:gd name="T13" fmla="*/ 90 h 106"/>
                    <a:gd name="T14" fmla="*/ 14 w 34"/>
                    <a:gd name="T15" fmla="*/ 94 h 106"/>
                    <a:gd name="T16" fmla="*/ 6 w 34"/>
                    <a:gd name="T17" fmla="*/ 100 h 106"/>
                    <a:gd name="T18" fmla="*/ 0 w 34"/>
                    <a:gd name="T19" fmla="*/ 106 h 106"/>
                    <a:gd name="T20" fmla="*/ 0 w 34"/>
                    <a:gd name="T21" fmla="*/ 106 h 106"/>
                    <a:gd name="T22" fmla="*/ 8 w 34"/>
                    <a:gd name="T23" fmla="*/ 104 h 106"/>
                    <a:gd name="T24" fmla="*/ 18 w 34"/>
                    <a:gd name="T25" fmla="*/ 100 h 106"/>
                    <a:gd name="T26" fmla="*/ 30 w 34"/>
                    <a:gd name="T27" fmla="*/ 94 h 106"/>
                    <a:gd name="T28" fmla="*/ 30 w 34"/>
                    <a:gd name="T29" fmla="*/ 94 h 106"/>
                    <a:gd name="T30" fmla="*/ 32 w 34"/>
                    <a:gd name="T31" fmla="*/ 90 h 106"/>
                    <a:gd name="T32" fmla="*/ 34 w 34"/>
                    <a:gd name="T33" fmla="*/ 74 h 106"/>
                    <a:gd name="T34" fmla="*/ 34 w 34"/>
                    <a:gd name="T35" fmla="*/ 60 h 106"/>
                    <a:gd name="T36" fmla="*/ 32 w 34"/>
                    <a:gd name="T37" fmla="*/ 44 h 106"/>
                    <a:gd name="T38" fmla="*/ 28 w 34"/>
                    <a:gd name="T39" fmla="*/ 24 h 106"/>
                    <a:gd name="T40" fmla="*/ 22 w 34"/>
                    <a:gd name="T41" fmla="*/ 0 h 1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106"/>
                    <a:gd name="T65" fmla="*/ 34 w 34"/>
                    <a:gd name="T66" fmla="*/ 106 h 1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106">
                      <a:moveTo>
                        <a:pt x="22" y="0"/>
                      </a:moveTo>
                      <a:lnTo>
                        <a:pt x="22" y="0"/>
                      </a:lnTo>
                      <a:lnTo>
                        <a:pt x="26" y="30"/>
                      </a:lnTo>
                      <a:lnTo>
                        <a:pt x="28" y="60"/>
                      </a:lnTo>
                      <a:lnTo>
                        <a:pt x="26" y="76"/>
                      </a:lnTo>
                      <a:lnTo>
                        <a:pt x="24" y="90"/>
                      </a:lnTo>
                      <a:lnTo>
                        <a:pt x="14" y="94"/>
                      </a:lnTo>
                      <a:lnTo>
                        <a:pt x="6" y="100"/>
                      </a:lnTo>
                      <a:lnTo>
                        <a:pt x="0" y="106"/>
                      </a:lnTo>
                      <a:lnTo>
                        <a:pt x="8" y="104"/>
                      </a:lnTo>
                      <a:lnTo>
                        <a:pt x="18" y="100"/>
                      </a:lnTo>
                      <a:lnTo>
                        <a:pt x="30" y="94"/>
                      </a:lnTo>
                      <a:lnTo>
                        <a:pt x="32" y="90"/>
                      </a:lnTo>
                      <a:lnTo>
                        <a:pt x="34" y="74"/>
                      </a:lnTo>
                      <a:lnTo>
                        <a:pt x="34" y="60"/>
                      </a:lnTo>
                      <a:lnTo>
                        <a:pt x="32" y="44"/>
                      </a:lnTo>
                      <a:lnTo>
                        <a:pt x="28" y="24"/>
                      </a:lnTo>
                      <a:lnTo>
                        <a:pt x="22" y="0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08" name="Freeform 483"/>
                <p:cNvSpPr>
                  <a:spLocks/>
                </p:cNvSpPr>
                <p:nvPr/>
              </p:nvSpPr>
              <p:spPr bwMode="auto">
                <a:xfrm>
                  <a:off x="2162" y="3204"/>
                  <a:ext cx="34" cy="106"/>
                </a:xfrm>
                <a:custGeom>
                  <a:avLst/>
                  <a:gdLst>
                    <a:gd name="T0" fmla="*/ 22 w 34"/>
                    <a:gd name="T1" fmla="*/ 0 h 106"/>
                    <a:gd name="T2" fmla="*/ 22 w 34"/>
                    <a:gd name="T3" fmla="*/ 0 h 106"/>
                    <a:gd name="T4" fmla="*/ 26 w 34"/>
                    <a:gd name="T5" fmla="*/ 30 h 106"/>
                    <a:gd name="T6" fmla="*/ 28 w 34"/>
                    <a:gd name="T7" fmla="*/ 60 h 106"/>
                    <a:gd name="T8" fmla="*/ 26 w 34"/>
                    <a:gd name="T9" fmla="*/ 76 h 106"/>
                    <a:gd name="T10" fmla="*/ 24 w 34"/>
                    <a:gd name="T11" fmla="*/ 90 h 106"/>
                    <a:gd name="T12" fmla="*/ 24 w 34"/>
                    <a:gd name="T13" fmla="*/ 90 h 106"/>
                    <a:gd name="T14" fmla="*/ 14 w 34"/>
                    <a:gd name="T15" fmla="*/ 94 h 106"/>
                    <a:gd name="T16" fmla="*/ 6 w 34"/>
                    <a:gd name="T17" fmla="*/ 100 h 106"/>
                    <a:gd name="T18" fmla="*/ 0 w 34"/>
                    <a:gd name="T19" fmla="*/ 106 h 106"/>
                    <a:gd name="T20" fmla="*/ 0 w 34"/>
                    <a:gd name="T21" fmla="*/ 106 h 106"/>
                    <a:gd name="T22" fmla="*/ 8 w 34"/>
                    <a:gd name="T23" fmla="*/ 104 h 106"/>
                    <a:gd name="T24" fmla="*/ 18 w 34"/>
                    <a:gd name="T25" fmla="*/ 100 h 106"/>
                    <a:gd name="T26" fmla="*/ 30 w 34"/>
                    <a:gd name="T27" fmla="*/ 94 h 106"/>
                    <a:gd name="T28" fmla="*/ 30 w 34"/>
                    <a:gd name="T29" fmla="*/ 94 h 106"/>
                    <a:gd name="T30" fmla="*/ 32 w 34"/>
                    <a:gd name="T31" fmla="*/ 90 h 106"/>
                    <a:gd name="T32" fmla="*/ 34 w 34"/>
                    <a:gd name="T33" fmla="*/ 74 h 106"/>
                    <a:gd name="T34" fmla="*/ 34 w 34"/>
                    <a:gd name="T35" fmla="*/ 60 h 106"/>
                    <a:gd name="T36" fmla="*/ 32 w 34"/>
                    <a:gd name="T37" fmla="*/ 44 h 106"/>
                    <a:gd name="T38" fmla="*/ 28 w 34"/>
                    <a:gd name="T39" fmla="*/ 24 h 106"/>
                    <a:gd name="T40" fmla="*/ 22 w 34"/>
                    <a:gd name="T41" fmla="*/ 0 h 1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106"/>
                    <a:gd name="T65" fmla="*/ 34 w 34"/>
                    <a:gd name="T66" fmla="*/ 106 h 1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106">
                      <a:moveTo>
                        <a:pt x="22" y="0"/>
                      </a:moveTo>
                      <a:lnTo>
                        <a:pt x="22" y="0"/>
                      </a:lnTo>
                      <a:lnTo>
                        <a:pt x="26" y="30"/>
                      </a:lnTo>
                      <a:lnTo>
                        <a:pt x="28" y="60"/>
                      </a:lnTo>
                      <a:lnTo>
                        <a:pt x="26" y="76"/>
                      </a:lnTo>
                      <a:lnTo>
                        <a:pt x="24" y="90"/>
                      </a:lnTo>
                      <a:lnTo>
                        <a:pt x="14" y="94"/>
                      </a:lnTo>
                      <a:lnTo>
                        <a:pt x="6" y="100"/>
                      </a:lnTo>
                      <a:lnTo>
                        <a:pt x="0" y="106"/>
                      </a:lnTo>
                      <a:lnTo>
                        <a:pt x="8" y="104"/>
                      </a:lnTo>
                      <a:lnTo>
                        <a:pt x="18" y="100"/>
                      </a:lnTo>
                      <a:lnTo>
                        <a:pt x="30" y="94"/>
                      </a:lnTo>
                      <a:lnTo>
                        <a:pt x="32" y="90"/>
                      </a:lnTo>
                      <a:lnTo>
                        <a:pt x="34" y="74"/>
                      </a:lnTo>
                      <a:lnTo>
                        <a:pt x="34" y="60"/>
                      </a:lnTo>
                      <a:lnTo>
                        <a:pt x="32" y="44"/>
                      </a:lnTo>
                      <a:lnTo>
                        <a:pt x="28" y="24"/>
                      </a:lnTo>
                      <a:lnTo>
                        <a:pt x="22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09" name="Freeform 484"/>
                <p:cNvSpPr>
                  <a:spLocks/>
                </p:cNvSpPr>
                <p:nvPr/>
              </p:nvSpPr>
              <p:spPr bwMode="auto">
                <a:xfrm>
                  <a:off x="2142" y="3350"/>
                  <a:ext cx="38" cy="6"/>
                </a:xfrm>
                <a:custGeom>
                  <a:avLst/>
                  <a:gdLst>
                    <a:gd name="T0" fmla="*/ 0 w 38"/>
                    <a:gd name="T1" fmla="*/ 0 h 6"/>
                    <a:gd name="T2" fmla="*/ 0 w 38"/>
                    <a:gd name="T3" fmla="*/ 0 h 6"/>
                    <a:gd name="T4" fmla="*/ 12 w 38"/>
                    <a:gd name="T5" fmla="*/ 2 h 6"/>
                    <a:gd name="T6" fmla="*/ 24 w 38"/>
                    <a:gd name="T7" fmla="*/ 2 h 6"/>
                    <a:gd name="T8" fmla="*/ 38 w 38"/>
                    <a:gd name="T9" fmla="*/ 0 h 6"/>
                    <a:gd name="T10" fmla="*/ 38 w 38"/>
                    <a:gd name="T11" fmla="*/ 0 h 6"/>
                    <a:gd name="T12" fmla="*/ 34 w 38"/>
                    <a:gd name="T13" fmla="*/ 2 h 6"/>
                    <a:gd name="T14" fmla="*/ 22 w 38"/>
                    <a:gd name="T15" fmla="*/ 6 h 6"/>
                    <a:gd name="T16" fmla="*/ 22 w 38"/>
                    <a:gd name="T17" fmla="*/ 6 h 6"/>
                    <a:gd name="T18" fmla="*/ 14 w 38"/>
                    <a:gd name="T19" fmla="*/ 6 h 6"/>
                    <a:gd name="T20" fmla="*/ 6 w 38"/>
                    <a:gd name="T21" fmla="*/ 4 h 6"/>
                    <a:gd name="T22" fmla="*/ 0 w 38"/>
                    <a:gd name="T23" fmla="*/ 0 h 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8"/>
                    <a:gd name="T37" fmla="*/ 0 h 6"/>
                    <a:gd name="T38" fmla="*/ 38 w 38"/>
                    <a:gd name="T39" fmla="*/ 6 h 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8" h="6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2" y="2"/>
                      </a:lnTo>
                      <a:lnTo>
                        <a:pt x="24" y="2"/>
                      </a:lnTo>
                      <a:lnTo>
                        <a:pt x="38" y="0"/>
                      </a:lnTo>
                      <a:lnTo>
                        <a:pt x="34" y="2"/>
                      </a:lnTo>
                      <a:lnTo>
                        <a:pt x="22" y="6"/>
                      </a:lnTo>
                      <a:lnTo>
                        <a:pt x="14" y="6"/>
                      </a:lnTo>
                      <a:lnTo>
                        <a:pt x="6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10" name="Freeform 485"/>
                <p:cNvSpPr>
                  <a:spLocks/>
                </p:cNvSpPr>
                <p:nvPr/>
              </p:nvSpPr>
              <p:spPr bwMode="auto">
                <a:xfrm>
                  <a:off x="2142" y="3350"/>
                  <a:ext cx="38" cy="6"/>
                </a:xfrm>
                <a:custGeom>
                  <a:avLst/>
                  <a:gdLst>
                    <a:gd name="T0" fmla="*/ 0 w 38"/>
                    <a:gd name="T1" fmla="*/ 0 h 6"/>
                    <a:gd name="T2" fmla="*/ 0 w 38"/>
                    <a:gd name="T3" fmla="*/ 0 h 6"/>
                    <a:gd name="T4" fmla="*/ 12 w 38"/>
                    <a:gd name="T5" fmla="*/ 2 h 6"/>
                    <a:gd name="T6" fmla="*/ 24 w 38"/>
                    <a:gd name="T7" fmla="*/ 2 h 6"/>
                    <a:gd name="T8" fmla="*/ 38 w 38"/>
                    <a:gd name="T9" fmla="*/ 0 h 6"/>
                    <a:gd name="T10" fmla="*/ 38 w 38"/>
                    <a:gd name="T11" fmla="*/ 0 h 6"/>
                    <a:gd name="T12" fmla="*/ 34 w 38"/>
                    <a:gd name="T13" fmla="*/ 2 h 6"/>
                    <a:gd name="T14" fmla="*/ 22 w 38"/>
                    <a:gd name="T15" fmla="*/ 6 h 6"/>
                    <a:gd name="T16" fmla="*/ 22 w 38"/>
                    <a:gd name="T17" fmla="*/ 6 h 6"/>
                    <a:gd name="T18" fmla="*/ 14 w 38"/>
                    <a:gd name="T19" fmla="*/ 6 h 6"/>
                    <a:gd name="T20" fmla="*/ 6 w 38"/>
                    <a:gd name="T21" fmla="*/ 4 h 6"/>
                    <a:gd name="T22" fmla="*/ 0 w 38"/>
                    <a:gd name="T23" fmla="*/ 0 h 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8"/>
                    <a:gd name="T37" fmla="*/ 0 h 6"/>
                    <a:gd name="T38" fmla="*/ 38 w 38"/>
                    <a:gd name="T39" fmla="*/ 6 h 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8" h="6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2" y="2"/>
                      </a:lnTo>
                      <a:lnTo>
                        <a:pt x="24" y="2"/>
                      </a:lnTo>
                      <a:lnTo>
                        <a:pt x="38" y="0"/>
                      </a:lnTo>
                      <a:lnTo>
                        <a:pt x="34" y="2"/>
                      </a:lnTo>
                      <a:lnTo>
                        <a:pt x="22" y="6"/>
                      </a:lnTo>
                      <a:lnTo>
                        <a:pt x="14" y="6"/>
                      </a:lnTo>
                      <a:lnTo>
                        <a:pt x="6" y="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11" name="Freeform 486"/>
                <p:cNvSpPr>
                  <a:spLocks/>
                </p:cNvSpPr>
                <p:nvPr/>
              </p:nvSpPr>
              <p:spPr bwMode="auto">
                <a:xfrm>
                  <a:off x="1600" y="3380"/>
                  <a:ext cx="692" cy="878"/>
                </a:xfrm>
                <a:custGeom>
                  <a:avLst/>
                  <a:gdLst>
                    <a:gd name="T0" fmla="*/ 248 w 692"/>
                    <a:gd name="T1" fmla="*/ 878 h 878"/>
                    <a:gd name="T2" fmla="*/ 156 w 692"/>
                    <a:gd name="T3" fmla="*/ 578 h 878"/>
                    <a:gd name="T4" fmla="*/ 76 w 692"/>
                    <a:gd name="T5" fmla="*/ 352 h 878"/>
                    <a:gd name="T6" fmla="*/ 20 w 692"/>
                    <a:gd name="T7" fmla="*/ 210 h 878"/>
                    <a:gd name="T8" fmla="*/ 0 w 692"/>
                    <a:gd name="T9" fmla="*/ 162 h 878"/>
                    <a:gd name="T10" fmla="*/ 30 w 692"/>
                    <a:gd name="T11" fmla="*/ 138 h 878"/>
                    <a:gd name="T12" fmla="*/ 68 w 692"/>
                    <a:gd name="T13" fmla="*/ 116 h 878"/>
                    <a:gd name="T14" fmla="*/ 154 w 692"/>
                    <a:gd name="T15" fmla="*/ 80 h 878"/>
                    <a:gd name="T16" fmla="*/ 230 w 692"/>
                    <a:gd name="T17" fmla="*/ 58 h 878"/>
                    <a:gd name="T18" fmla="*/ 262 w 692"/>
                    <a:gd name="T19" fmla="*/ 50 h 878"/>
                    <a:gd name="T20" fmla="*/ 318 w 692"/>
                    <a:gd name="T21" fmla="*/ 14 h 878"/>
                    <a:gd name="T22" fmla="*/ 334 w 692"/>
                    <a:gd name="T23" fmla="*/ 0 h 878"/>
                    <a:gd name="T24" fmla="*/ 342 w 692"/>
                    <a:gd name="T25" fmla="*/ 52 h 878"/>
                    <a:gd name="T26" fmla="*/ 354 w 692"/>
                    <a:gd name="T27" fmla="*/ 96 h 878"/>
                    <a:gd name="T28" fmla="*/ 374 w 692"/>
                    <a:gd name="T29" fmla="*/ 140 h 878"/>
                    <a:gd name="T30" fmla="*/ 388 w 692"/>
                    <a:gd name="T31" fmla="*/ 166 h 878"/>
                    <a:gd name="T32" fmla="*/ 424 w 692"/>
                    <a:gd name="T33" fmla="*/ 252 h 878"/>
                    <a:gd name="T34" fmla="*/ 472 w 692"/>
                    <a:gd name="T35" fmla="*/ 388 h 878"/>
                    <a:gd name="T36" fmla="*/ 484 w 692"/>
                    <a:gd name="T37" fmla="*/ 426 h 878"/>
                    <a:gd name="T38" fmla="*/ 496 w 692"/>
                    <a:gd name="T39" fmla="*/ 382 h 878"/>
                    <a:gd name="T40" fmla="*/ 514 w 692"/>
                    <a:gd name="T41" fmla="*/ 266 h 878"/>
                    <a:gd name="T42" fmla="*/ 526 w 692"/>
                    <a:gd name="T43" fmla="*/ 104 h 878"/>
                    <a:gd name="T44" fmla="*/ 526 w 692"/>
                    <a:gd name="T45" fmla="*/ 60 h 878"/>
                    <a:gd name="T46" fmla="*/ 550 w 692"/>
                    <a:gd name="T47" fmla="*/ 82 h 878"/>
                    <a:gd name="T48" fmla="*/ 588 w 692"/>
                    <a:gd name="T49" fmla="*/ 108 h 878"/>
                    <a:gd name="T50" fmla="*/ 688 w 692"/>
                    <a:gd name="T51" fmla="*/ 142 h 878"/>
                    <a:gd name="T52" fmla="*/ 690 w 692"/>
                    <a:gd name="T53" fmla="*/ 154 h 878"/>
                    <a:gd name="T54" fmla="*/ 690 w 692"/>
                    <a:gd name="T55" fmla="*/ 212 h 878"/>
                    <a:gd name="T56" fmla="*/ 674 w 692"/>
                    <a:gd name="T57" fmla="*/ 336 h 878"/>
                    <a:gd name="T58" fmla="*/ 660 w 692"/>
                    <a:gd name="T59" fmla="*/ 492 h 878"/>
                    <a:gd name="T60" fmla="*/ 654 w 692"/>
                    <a:gd name="T61" fmla="*/ 620 h 878"/>
                    <a:gd name="T62" fmla="*/ 656 w 692"/>
                    <a:gd name="T63" fmla="*/ 664 h 878"/>
                    <a:gd name="T64" fmla="*/ 662 w 692"/>
                    <a:gd name="T65" fmla="*/ 828 h 878"/>
                    <a:gd name="T66" fmla="*/ 668 w 692"/>
                    <a:gd name="T67" fmla="*/ 876 h 878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692"/>
                    <a:gd name="T103" fmla="*/ 0 h 878"/>
                    <a:gd name="T104" fmla="*/ 692 w 692"/>
                    <a:gd name="T105" fmla="*/ 878 h 878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692" h="878">
                      <a:moveTo>
                        <a:pt x="248" y="878"/>
                      </a:moveTo>
                      <a:lnTo>
                        <a:pt x="248" y="878"/>
                      </a:lnTo>
                      <a:lnTo>
                        <a:pt x="202" y="718"/>
                      </a:lnTo>
                      <a:lnTo>
                        <a:pt x="156" y="578"/>
                      </a:lnTo>
                      <a:lnTo>
                        <a:pt x="114" y="454"/>
                      </a:lnTo>
                      <a:lnTo>
                        <a:pt x="76" y="352"/>
                      </a:lnTo>
                      <a:lnTo>
                        <a:pt x="46" y="270"/>
                      </a:lnTo>
                      <a:lnTo>
                        <a:pt x="20" y="210"/>
                      </a:lnTo>
                      <a:lnTo>
                        <a:pt x="0" y="162"/>
                      </a:lnTo>
                      <a:lnTo>
                        <a:pt x="14" y="148"/>
                      </a:lnTo>
                      <a:lnTo>
                        <a:pt x="30" y="138"/>
                      </a:lnTo>
                      <a:lnTo>
                        <a:pt x="48" y="126"/>
                      </a:lnTo>
                      <a:lnTo>
                        <a:pt x="68" y="116"/>
                      </a:lnTo>
                      <a:lnTo>
                        <a:pt x="110" y="96"/>
                      </a:lnTo>
                      <a:lnTo>
                        <a:pt x="154" y="80"/>
                      </a:lnTo>
                      <a:lnTo>
                        <a:pt x="196" y="68"/>
                      </a:lnTo>
                      <a:lnTo>
                        <a:pt x="230" y="58"/>
                      </a:lnTo>
                      <a:lnTo>
                        <a:pt x="262" y="50"/>
                      </a:lnTo>
                      <a:lnTo>
                        <a:pt x="296" y="28"/>
                      </a:lnTo>
                      <a:lnTo>
                        <a:pt x="318" y="14"/>
                      </a:lnTo>
                      <a:lnTo>
                        <a:pt x="334" y="0"/>
                      </a:lnTo>
                      <a:lnTo>
                        <a:pt x="336" y="16"/>
                      </a:lnTo>
                      <a:lnTo>
                        <a:pt x="342" y="52"/>
                      </a:lnTo>
                      <a:lnTo>
                        <a:pt x="346" y="74"/>
                      </a:lnTo>
                      <a:lnTo>
                        <a:pt x="354" y="96"/>
                      </a:lnTo>
                      <a:lnTo>
                        <a:pt x="362" y="118"/>
                      </a:lnTo>
                      <a:lnTo>
                        <a:pt x="374" y="140"/>
                      </a:lnTo>
                      <a:lnTo>
                        <a:pt x="388" y="166"/>
                      </a:lnTo>
                      <a:lnTo>
                        <a:pt x="406" y="206"/>
                      </a:lnTo>
                      <a:lnTo>
                        <a:pt x="424" y="252"/>
                      </a:lnTo>
                      <a:lnTo>
                        <a:pt x="442" y="302"/>
                      </a:lnTo>
                      <a:lnTo>
                        <a:pt x="472" y="388"/>
                      </a:lnTo>
                      <a:lnTo>
                        <a:pt x="484" y="426"/>
                      </a:lnTo>
                      <a:lnTo>
                        <a:pt x="490" y="406"/>
                      </a:lnTo>
                      <a:lnTo>
                        <a:pt x="496" y="382"/>
                      </a:lnTo>
                      <a:lnTo>
                        <a:pt x="506" y="326"/>
                      </a:lnTo>
                      <a:lnTo>
                        <a:pt x="514" y="266"/>
                      </a:lnTo>
                      <a:lnTo>
                        <a:pt x="520" y="206"/>
                      </a:lnTo>
                      <a:lnTo>
                        <a:pt x="526" y="104"/>
                      </a:lnTo>
                      <a:lnTo>
                        <a:pt x="526" y="60"/>
                      </a:lnTo>
                      <a:lnTo>
                        <a:pt x="538" y="72"/>
                      </a:lnTo>
                      <a:lnTo>
                        <a:pt x="550" y="82"/>
                      </a:lnTo>
                      <a:lnTo>
                        <a:pt x="572" y="98"/>
                      </a:lnTo>
                      <a:lnTo>
                        <a:pt x="588" y="108"/>
                      </a:lnTo>
                      <a:lnTo>
                        <a:pt x="596" y="112"/>
                      </a:lnTo>
                      <a:lnTo>
                        <a:pt x="688" y="142"/>
                      </a:lnTo>
                      <a:lnTo>
                        <a:pt x="690" y="154"/>
                      </a:lnTo>
                      <a:lnTo>
                        <a:pt x="692" y="170"/>
                      </a:lnTo>
                      <a:lnTo>
                        <a:pt x="690" y="212"/>
                      </a:lnTo>
                      <a:lnTo>
                        <a:pt x="684" y="268"/>
                      </a:lnTo>
                      <a:lnTo>
                        <a:pt x="674" y="336"/>
                      </a:lnTo>
                      <a:lnTo>
                        <a:pt x="666" y="410"/>
                      </a:lnTo>
                      <a:lnTo>
                        <a:pt x="660" y="492"/>
                      </a:lnTo>
                      <a:lnTo>
                        <a:pt x="656" y="578"/>
                      </a:lnTo>
                      <a:lnTo>
                        <a:pt x="654" y="620"/>
                      </a:lnTo>
                      <a:lnTo>
                        <a:pt x="656" y="664"/>
                      </a:lnTo>
                      <a:lnTo>
                        <a:pt x="658" y="768"/>
                      </a:lnTo>
                      <a:lnTo>
                        <a:pt x="662" y="828"/>
                      </a:lnTo>
                      <a:lnTo>
                        <a:pt x="664" y="856"/>
                      </a:lnTo>
                      <a:lnTo>
                        <a:pt x="668" y="876"/>
                      </a:lnTo>
                      <a:lnTo>
                        <a:pt x="248" y="878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12" name="Freeform 487"/>
                <p:cNvSpPr>
                  <a:spLocks/>
                </p:cNvSpPr>
                <p:nvPr/>
              </p:nvSpPr>
              <p:spPr bwMode="auto">
                <a:xfrm>
                  <a:off x="2058" y="3628"/>
                  <a:ext cx="72" cy="586"/>
                </a:xfrm>
                <a:custGeom>
                  <a:avLst/>
                  <a:gdLst>
                    <a:gd name="T0" fmla="*/ 0 w 72"/>
                    <a:gd name="T1" fmla="*/ 2 h 586"/>
                    <a:gd name="T2" fmla="*/ 0 w 72"/>
                    <a:gd name="T3" fmla="*/ 2 h 586"/>
                    <a:gd name="T4" fmla="*/ 2 w 72"/>
                    <a:gd name="T5" fmla="*/ 18 h 586"/>
                    <a:gd name="T6" fmla="*/ 10 w 72"/>
                    <a:gd name="T7" fmla="*/ 62 h 586"/>
                    <a:gd name="T8" fmla="*/ 16 w 72"/>
                    <a:gd name="T9" fmla="*/ 94 h 586"/>
                    <a:gd name="T10" fmla="*/ 18 w 72"/>
                    <a:gd name="T11" fmla="*/ 132 h 586"/>
                    <a:gd name="T12" fmla="*/ 22 w 72"/>
                    <a:gd name="T13" fmla="*/ 176 h 586"/>
                    <a:gd name="T14" fmla="*/ 24 w 72"/>
                    <a:gd name="T15" fmla="*/ 224 h 586"/>
                    <a:gd name="T16" fmla="*/ 24 w 72"/>
                    <a:gd name="T17" fmla="*/ 224 h 586"/>
                    <a:gd name="T18" fmla="*/ 26 w 72"/>
                    <a:gd name="T19" fmla="*/ 318 h 586"/>
                    <a:gd name="T20" fmla="*/ 28 w 72"/>
                    <a:gd name="T21" fmla="*/ 364 h 586"/>
                    <a:gd name="T22" fmla="*/ 32 w 72"/>
                    <a:gd name="T23" fmla="*/ 412 h 586"/>
                    <a:gd name="T24" fmla="*/ 36 w 72"/>
                    <a:gd name="T25" fmla="*/ 458 h 586"/>
                    <a:gd name="T26" fmla="*/ 44 w 72"/>
                    <a:gd name="T27" fmla="*/ 502 h 586"/>
                    <a:gd name="T28" fmla="*/ 54 w 72"/>
                    <a:gd name="T29" fmla="*/ 546 h 586"/>
                    <a:gd name="T30" fmla="*/ 66 w 72"/>
                    <a:gd name="T31" fmla="*/ 586 h 586"/>
                    <a:gd name="T32" fmla="*/ 72 w 72"/>
                    <a:gd name="T33" fmla="*/ 584 h 586"/>
                    <a:gd name="T34" fmla="*/ 72 w 72"/>
                    <a:gd name="T35" fmla="*/ 584 h 586"/>
                    <a:gd name="T36" fmla="*/ 62 w 72"/>
                    <a:gd name="T37" fmla="*/ 544 h 586"/>
                    <a:gd name="T38" fmla="*/ 52 w 72"/>
                    <a:gd name="T39" fmla="*/ 502 h 586"/>
                    <a:gd name="T40" fmla="*/ 44 w 72"/>
                    <a:gd name="T41" fmla="*/ 456 h 586"/>
                    <a:gd name="T42" fmla="*/ 40 w 72"/>
                    <a:gd name="T43" fmla="*/ 410 h 586"/>
                    <a:gd name="T44" fmla="*/ 36 w 72"/>
                    <a:gd name="T45" fmla="*/ 364 h 586"/>
                    <a:gd name="T46" fmla="*/ 34 w 72"/>
                    <a:gd name="T47" fmla="*/ 318 h 586"/>
                    <a:gd name="T48" fmla="*/ 32 w 72"/>
                    <a:gd name="T49" fmla="*/ 224 h 586"/>
                    <a:gd name="T50" fmla="*/ 32 w 72"/>
                    <a:gd name="T51" fmla="*/ 224 h 586"/>
                    <a:gd name="T52" fmla="*/ 30 w 72"/>
                    <a:gd name="T53" fmla="*/ 176 h 586"/>
                    <a:gd name="T54" fmla="*/ 26 w 72"/>
                    <a:gd name="T55" fmla="*/ 132 h 586"/>
                    <a:gd name="T56" fmla="*/ 22 w 72"/>
                    <a:gd name="T57" fmla="*/ 92 h 586"/>
                    <a:gd name="T58" fmla="*/ 18 w 72"/>
                    <a:gd name="T59" fmla="*/ 60 h 586"/>
                    <a:gd name="T60" fmla="*/ 10 w 72"/>
                    <a:gd name="T61" fmla="*/ 16 h 586"/>
                    <a:gd name="T62" fmla="*/ 6 w 72"/>
                    <a:gd name="T63" fmla="*/ 0 h 586"/>
                    <a:gd name="T64" fmla="*/ 0 w 72"/>
                    <a:gd name="T65" fmla="*/ 2 h 58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72"/>
                    <a:gd name="T100" fmla="*/ 0 h 586"/>
                    <a:gd name="T101" fmla="*/ 72 w 72"/>
                    <a:gd name="T102" fmla="*/ 586 h 58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72" h="586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2" y="18"/>
                      </a:lnTo>
                      <a:lnTo>
                        <a:pt x="10" y="62"/>
                      </a:lnTo>
                      <a:lnTo>
                        <a:pt x="16" y="94"/>
                      </a:lnTo>
                      <a:lnTo>
                        <a:pt x="18" y="132"/>
                      </a:lnTo>
                      <a:lnTo>
                        <a:pt x="22" y="176"/>
                      </a:lnTo>
                      <a:lnTo>
                        <a:pt x="24" y="224"/>
                      </a:lnTo>
                      <a:lnTo>
                        <a:pt x="26" y="318"/>
                      </a:lnTo>
                      <a:lnTo>
                        <a:pt x="28" y="364"/>
                      </a:lnTo>
                      <a:lnTo>
                        <a:pt x="32" y="412"/>
                      </a:lnTo>
                      <a:lnTo>
                        <a:pt x="36" y="458"/>
                      </a:lnTo>
                      <a:lnTo>
                        <a:pt x="44" y="502"/>
                      </a:lnTo>
                      <a:lnTo>
                        <a:pt x="54" y="546"/>
                      </a:lnTo>
                      <a:lnTo>
                        <a:pt x="66" y="586"/>
                      </a:lnTo>
                      <a:lnTo>
                        <a:pt x="72" y="584"/>
                      </a:lnTo>
                      <a:lnTo>
                        <a:pt x="62" y="544"/>
                      </a:lnTo>
                      <a:lnTo>
                        <a:pt x="52" y="502"/>
                      </a:lnTo>
                      <a:lnTo>
                        <a:pt x="44" y="456"/>
                      </a:lnTo>
                      <a:lnTo>
                        <a:pt x="40" y="410"/>
                      </a:lnTo>
                      <a:lnTo>
                        <a:pt x="36" y="364"/>
                      </a:lnTo>
                      <a:lnTo>
                        <a:pt x="34" y="318"/>
                      </a:lnTo>
                      <a:lnTo>
                        <a:pt x="32" y="224"/>
                      </a:lnTo>
                      <a:lnTo>
                        <a:pt x="30" y="176"/>
                      </a:lnTo>
                      <a:lnTo>
                        <a:pt x="26" y="132"/>
                      </a:lnTo>
                      <a:lnTo>
                        <a:pt x="22" y="92"/>
                      </a:lnTo>
                      <a:lnTo>
                        <a:pt x="18" y="60"/>
                      </a:lnTo>
                      <a:lnTo>
                        <a:pt x="10" y="16"/>
                      </a:lnTo>
                      <a:lnTo>
                        <a:pt x="6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13" name="Freeform 488"/>
                <p:cNvSpPr>
                  <a:spLocks/>
                </p:cNvSpPr>
                <p:nvPr/>
              </p:nvSpPr>
              <p:spPr bwMode="auto">
                <a:xfrm>
                  <a:off x="2032" y="3652"/>
                  <a:ext cx="426" cy="440"/>
                </a:xfrm>
                <a:custGeom>
                  <a:avLst/>
                  <a:gdLst>
                    <a:gd name="T0" fmla="*/ 226 w 426"/>
                    <a:gd name="T1" fmla="*/ 0 h 440"/>
                    <a:gd name="T2" fmla="*/ 226 w 426"/>
                    <a:gd name="T3" fmla="*/ 0 h 440"/>
                    <a:gd name="T4" fmla="*/ 218 w 426"/>
                    <a:gd name="T5" fmla="*/ 8 h 440"/>
                    <a:gd name="T6" fmla="*/ 198 w 426"/>
                    <a:gd name="T7" fmla="*/ 28 h 440"/>
                    <a:gd name="T8" fmla="*/ 186 w 426"/>
                    <a:gd name="T9" fmla="*/ 42 h 440"/>
                    <a:gd name="T10" fmla="*/ 174 w 426"/>
                    <a:gd name="T11" fmla="*/ 60 h 440"/>
                    <a:gd name="T12" fmla="*/ 164 w 426"/>
                    <a:gd name="T13" fmla="*/ 80 h 440"/>
                    <a:gd name="T14" fmla="*/ 156 w 426"/>
                    <a:gd name="T15" fmla="*/ 102 h 440"/>
                    <a:gd name="T16" fmla="*/ 156 w 426"/>
                    <a:gd name="T17" fmla="*/ 102 h 440"/>
                    <a:gd name="T18" fmla="*/ 148 w 426"/>
                    <a:gd name="T19" fmla="*/ 144 h 440"/>
                    <a:gd name="T20" fmla="*/ 138 w 426"/>
                    <a:gd name="T21" fmla="*/ 188 h 440"/>
                    <a:gd name="T22" fmla="*/ 128 w 426"/>
                    <a:gd name="T23" fmla="*/ 234 h 440"/>
                    <a:gd name="T24" fmla="*/ 114 w 426"/>
                    <a:gd name="T25" fmla="*/ 280 h 440"/>
                    <a:gd name="T26" fmla="*/ 106 w 426"/>
                    <a:gd name="T27" fmla="*/ 302 h 440"/>
                    <a:gd name="T28" fmla="*/ 96 w 426"/>
                    <a:gd name="T29" fmla="*/ 322 h 440"/>
                    <a:gd name="T30" fmla="*/ 84 w 426"/>
                    <a:gd name="T31" fmla="*/ 342 h 440"/>
                    <a:gd name="T32" fmla="*/ 72 w 426"/>
                    <a:gd name="T33" fmla="*/ 360 h 440"/>
                    <a:gd name="T34" fmla="*/ 58 w 426"/>
                    <a:gd name="T35" fmla="*/ 378 h 440"/>
                    <a:gd name="T36" fmla="*/ 40 w 426"/>
                    <a:gd name="T37" fmla="*/ 392 h 440"/>
                    <a:gd name="T38" fmla="*/ 22 w 426"/>
                    <a:gd name="T39" fmla="*/ 404 h 440"/>
                    <a:gd name="T40" fmla="*/ 0 w 426"/>
                    <a:gd name="T41" fmla="*/ 416 h 440"/>
                    <a:gd name="T42" fmla="*/ 0 w 426"/>
                    <a:gd name="T43" fmla="*/ 416 h 440"/>
                    <a:gd name="T44" fmla="*/ 6 w 426"/>
                    <a:gd name="T45" fmla="*/ 418 h 440"/>
                    <a:gd name="T46" fmla="*/ 24 w 426"/>
                    <a:gd name="T47" fmla="*/ 426 h 440"/>
                    <a:gd name="T48" fmla="*/ 36 w 426"/>
                    <a:gd name="T49" fmla="*/ 430 h 440"/>
                    <a:gd name="T50" fmla="*/ 52 w 426"/>
                    <a:gd name="T51" fmla="*/ 434 h 440"/>
                    <a:gd name="T52" fmla="*/ 72 w 426"/>
                    <a:gd name="T53" fmla="*/ 438 h 440"/>
                    <a:gd name="T54" fmla="*/ 92 w 426"/>
                    <a:gd name="T55" fmla="*/ 440 h 440"/>
                    <a:gd name="T56" fmla="*/ 118 w 426"/>
                    <a:gd name="T57" fmla="*/ 440 h 440"/>
                    <a:gd name="T58" fmla="*/ 144 w 426"/>
                    <a:gd name="T59" fmla="*/ 438 h 440"/>
                    <a:gd name="T60" fmla="*/ 176 w 426"/>
                    <a:gd name="T61" fmla="*/ 432 h 440"/>
                    <a:gd name="T62" fmla="*/ 208 w 426"/>
                    <a:gd name="T63" fmla="*/ 424 h 440"/>
                    <a:gd name="T64" fmla="*/ 244 w 426"/>
                    <a:gd name="T65" fmla="*/ 412 h 440"/>
                    <a:gd name="T66" fmla="*/ 284 w 426"/>
                    <a:gd name="T67" fmla="*/ 396 h 440"/>
                    <a:gd name="T68" fmla="*/ 326 w 426"/>
                    <a:gd name="T69" fmla="*/ 376 h 440"/>
                    <a:gd name="T70" fmla="*/ 370 w 426"/>
                    <a:gd name="T71" fmla="*/ 350 h 440"/>
                    <a:gd name="T72" fmla="*/ 426 w 426"/>
                    <a:gd name="T73" fmla="*/ 18 h 440"/>
                    <a:gd name="T74" fmla="*/ 226 w 426"/>
                    <a:gd name="T75" fmla="*/ 0 h 44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426"/>
                    <a:gd name="T115" fmla="*/ 0 h 440"/>
                    <a:gd name="T116" fmla="*/ 426 w 426"/>
                    <a:gd name="T117" fmla="*/ 440 h 44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426" h="440">
                      <a:moveTo>
                        <a:pt x="226" y="0"/>
                      </a:moveTo>
                      <a:lnTo>
                        <a:pt x="226" y="0"/>
                      </a:lnTo>
                      <a:lnTo>
                        <a:pt x="218" y="8"/>
                      </a:lnTo>
                      <a:lnTo>
                        <a:pt x="198" y="28"/>
                      </a:lnTo>
                      <a:lnTo>
                        <a:pt x="186" y="42"/>
                      </a:lnTo>
                      <a:lnTo>
                        <a:pt x="174" y="60"/>
                      </a:lnTo>
                      <a:lnTo>
                        <a:pt x="164" y="80"/>
                      </a:lnTo>
                      <a:lnTo>
                        <a:pt x="156" y="102"/>
                      </a:lnTo>
                      <a:lnTo>
                        <a:pt x="148" y="144"/>
                      </a:lnTo>
                      <a:lnTo>
                        <a:pt x="138" y="188"/>
                      </a:lnTo>
                      <a:lnTo>
                        <a:pt x="128" y="234"/>
                      </a:lnTo>
                      <a:lnTo>
                        <a:pt x="114" y="280"/>
                      </a:lnTo>
                      <a:lnTo>
                        <a:pt x="106" y="302"/>
                      </a:lnTo>
                      <a:lnTo>
                        <a:pt x="96" y="322"/>
                      </a:lnTo>
                      <a:lnTo>
                        <a:pt x="84" y="342"/>
                      </a:lnTo>
                      <a:lnTo>
                        <a:pt x="72" y="360"/>
                      </a:lnTo>
                      <a:lnTo>
                        <a:pt x="58" y="378"/>
                      </a:lnTo>
                      <a:lnTo>
                        <a:pt x="40" y="392"/>
                      </a:lnTo>
                      <a:lnTo>
                        <a:pt x="22" y="404"/>
                      </a:lnTo>
                      <a:lnTo>
                        <a:pt x="0" y="416"/>
                      </a:lnTo>
                      <a:lnTo>
                        <a:pt x="6" y="418"/>
                      </a:lnTo>
                      <a:lnTo>
                        <a:pt x="24" y="426"/>
                      </a:lnTo>
                      <a:lnTo>
                        <a:pt x="36" y="430"/>
                      </a:lnTo>
                      <a:lnTo>
                        <a:pt x="52" y="434"/>
                      </a:lnTo>
                      <a:lnTo>
                        <a:pt x="72" y="438"/>
                      </a:lnTo>
                      <a:lnTo>
                        <a:pt x="92" y="440"/>
                      </a:lnTo>
                      <a:lnTo>
                        <a:pt x="118" y="440"/>
                      </a:lnTo>
                      <a:lnTo>
                        <a:pt x="144" y="438"/>
                      </a:lnTo>
                      <a:lnTo>
                        <a:pt x="176" y="432"/>
                      </a:lnTo>
                      <a:lnTo>
                        <a:pt x="208" y="424"/>
                      </a:lnTo>
                      <a:lnTo>
                        <a:pt x="244" y="412"/>
                      </a:lnTo>
                      <a:lnTo>
                        <a:pt x="284" y="396"/>
                      </a:lnTo>
                      <a:lnTo>
                        <a:pt x="326" y="376"/>
                      </a:lnTo>
                      <a:lnTo>
                        <a:pt x="370" y="350"/>
                      </a:lnTo>
                      <a:lnTo>
                        <a:pt x="426" y="18"/>
                      </a:lnTo>
                      <a:lnTo>
                        <a:pt x="22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14" name="Freeform 489"/>
                <p:cNvSpPr>
                  <a:spLocks/>
                </p:cNvSpPr>
                <p:nvPr/>
              </p:nvSpPr>
              <p:spPr bwMode="auto">
                <a:xfrm>
                  <a:off x="1792" y="3614"/>
                  <a:ext cx="150" cy="78"/>
                </a:xfrm>
                <a:custGeom>
                  <a:avLst/>
                  <a:gdLst>
                    <a:gd name="T0" fmla="*/ 140 w 150"/>
                    <a:gd name="T1" fmla="*/ 0 h 78"/>
                    <a:gd name="T2" fmla="*/ 150 w 150"/>
                    <a:gd name="T3" fmla="*/ 64 h 78"/>
                    <a:gd name="T4" fmla="*/ 14 w 150"/>
                    <a:gd name="T5" fmla="*/ 78 h 78"/>
                    <a:gd name="T6" fmla="*/ 0 w 150"/>
                    <a:gd name="T7" fmla="*/ 2 h 78"/>
                    <a:gd name="T8" fmla="*/ 140 w 150"/>
                    <a:gd name="T9" fmla="*/ 0 h 7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50"/>
                    <a:gd name="T16" fmla="*/ 0 h 78"/>
                    <a:gd name="T17" fmla="*/ 150 w 150"/>
                    <a:gd name="T18" fmla="*/ 78 h 7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50" h="78">
                      <a:moveTo>
                        <a:pt x="140" y="0"/>
                      </a:moveTo>
                      <a:lnTo>
                        <a:pt x="150" y="64"/>
                      </a:lnTo>
                      <a:lnTo>
                        <a:pt x="14" y="78"/>
                      </a:lnTo>
                      <a:lnTo>
                        <a:pt x="0" y="2"/>
                      </a:lnTo>
                      <a:lnTo>
                        <a:pt x="140" y="0"/>
                      </a:lnTo>
                      <a:close/>
                    </a:path>
                  </a:pathLst>
                </a:custGeom>
                <a:solidFill>
                  <a:srgbClr val="D0CEE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15" name="Freeform 490"/>
                <p:cNvSpPr>
                  <a:spLocks/>
                </p:cNvSpPr>
                <p:nvPr/>
              </p:nvSpPr>
              <p:spPr bwMode="auto">
                <a:xfrm>
                  <a:off x="2162" y="3618"/>
                  <a:ext cx="96" cy="52"/>
                </a:xfrm>
                <a:custGeom>
                  <a:avLst/>
                  <a:gdLst>
                    <a:gd name="T0" fmla="*/ 0 w 96"/>
                    <a:gd name="T1" fmla="*/ 2 h 52"/>
                    <a:gd name="T2" fmla="*/ 6 w 96"/>
                    <a:gd name="T3" fmla="*/ 44 h 52"/>
                    <a:gd name="T4" fmla="*/ 96 w 96"/>
                    <a:gd name="T5" fmla="*/ 52 h 52"/>
                    <a:gd name="T6" fmla="*/ 90 w 96"/>
                    <a:gd name="T7" fmla="*/ 0 h 52"/>
                    <a:gd name="T8" fmla="*/ 0 w 96"/>
                    <a:gd name="T9" fmla="*/ 2 h 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6"/>
                    <a:gd name="T16" fmla="*/ 0 h 52"/>
                    <a:gd name="T17" fmla="*/ 96 w 96"/>
                    <a:gd name="T18" fmla="*/ 52 h 5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6" h="52">
                      <a:moveTo>
                        <a:pt x="0" y="2"/>
                      </a:moveTo>
                      <a:lnTo>
                        <a:pt x="6" y="44"/>
                      </a:lnTo>
                      <a:lnTo>
                        <a:pt x="96" y="52"/>
                      </a:lnTo>
                      <a:lnTo>
                        <a:pt x="9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D0CEE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16" name="Freeform 491"/>
                <p:cNvSpPr>
                  <a:spLocks noEditPoints="1"/>
                </p:cNvSpPr>
                <p:nvPr/>
              </p:nvSpPr>
              <p:spPr bwMode="auto">
                <a:xfrm>
                  <a:off x="2030" y="3646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4 h 16"/>
                    <a:gd name="T26" fmla="*/ 16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16 w 16"/>
                    <a:gd name="T43" fmla="*/ 6 h 16"/>
                    <a:gd name="T44" fmla="*/ 16 w 16"/>
                    <a:gd name="T45" fmla="*/ 6 h 16"/>
                    <a:gd name="T46" fmla="*/ 14 w 16"/>
                    <a:gd name="T47" fmla="*/ 12 h 16"/>
                    <a:gd name="T48" fmla="*/ 10 w 16"/>
                    <a:gd name="T49" fmla="*/ 14 h 16"/>
                    <a:gd name="T50" fmla="*/ 10 w 16"/>
                    <a:gd name="T51" fmla="*/ 14 h 16"/>
                    <a:gd name="T52" fmla="*/ 6 w 16"/>
                    <a:gd name="T53" fmla="*/ 14 h 16"/>
                    <a:gd name="T54" fmla="*/ 2 w 16"/>
                    <a:gd name="T55" fmla="*/ 10 h 16"/>
                    <a:gd name="T56" fmla="*/ 2 w 16"/>
                    <a:gd name="T57" fmla="*/ 10 h 16"/>
                    <a:gd name="T58" fmla="*/ 4 w 16"/>
                    <a:gd name="T59" fmla="*/ 4 h 16"/>
                    <a:gd name="T60" fmla="*/ 8 w 16"/>
                    <a:gd name="T61" fmla="*/ 2 h 16"/>
                    <a:gd name="T62" fmla="*/ 8 w 16"/>
                    <a:gd name="T63" fmla="*/ 2 h 16"/>
                    <a:gd name="T64" fmla="*/ 12 w 16"/>
                    <a:gd name="T65" fmla="*/ 2 h 16"/>
                    <a:gd name="T66" fmla="*/ 16 w 16"/>
                    <a:gd name="T67" fmla="*/ 6 h 1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6"/>
                    <a:gd name="T103" fmla="*/ 0 h 16"/>
                    <a:gd name="T104" fmla="*/ 16 w 16"/>
                    <a:gd name="T105" fmla="*/ 16 h 1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4"/>
                      </a:lnTo>
                      <a:lnTo>
                        <a:pt x="16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  <a:close/>
                      <a:moveTo>
                        <a:pt x="16" y="6"/>
                      </a:moveTo>
                      <a:lnTo>
                        <a:pt x="16" y="6"/>
                      </a:lnTo>
                      <a:lnTo>
                        <a:pt x="14" y="12"/>
                      </a:lnTo>
                      <a:lnTo>
                        <a:pt x="10" y="14"/>
                      </a:lnTo>
                      <a:lnTo>
                        <a:pt x="6" y="14"/>
                      </a:lnTo>
                      <a:lnTo>
                        <a:pt x="2" y="10"/>
                      </a:lnTo>
                      <a:lnTo>
                        <a:pt x="4" y="4"/>
                      </a:lnTo>
                      <a:lnTo>
                        <a:pt x="8" y="2"/>
                      </a:lnTo>
                      <a:lnTo>
                        <a:pt x="12" y="2"/>
                      </a:lnTo>
                      <a:lnTo>
                        <a:pt x="16" y="6"/>
                      </a:lnTo>
                      <a:close/>
                    </a:path>
                  </a:pathLst>
                </a:custGeom>
                <a:solidFill>
                  <a:srgbClr val="9AB0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17" name="Freeform 492"/>
                <p:cNvSpPr>
                  <a:spLocks/>
                </p:cNvSpPr>
                <p:nvPr/>
              </p:nvSpPr>
              <p:spPr bwMode="auto">
                <a:xfrm>
                  <a:off x="2030" y="3646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4 h 16"/>
                    <a:gd name="T26" fmla="*/ 16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6"/>
                    <a:gd name="T65" fmla="*/ 16 w 16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4"/>
                      </a:lnTo>
                      <a:lnTo>
                        <a:pt x="16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18" name="Freeform 493"/>
                <p:cNvSpPr>
                  <a:spLocks/>
                </p:cNvSpPr>
                <p:nvPr/>
              </p:nvSpPr>
              <p:spPr bwMode="auto">
                <a:xfrm>
                  <a:off x="2032" y="3648"/>
                  <a:ext cx="14" cy="12"/>
                </a:xfrm>
                <a:custGeom>
                  <a:avLst/>
                  <a:gdLst>
                    <a:gd name="T0" fmla="*/ 14 w 14"/>
                    <a:gd name="T1" fmla="*/ 4 h 12"/>
                    <a:gd name="T2" fmla="*/ 14 w 14"/>
                    <a:gd name="T3" fmla="*/ 4 h 12"/>
                    <a:gd name="T4" fmla="*/ 12 w 14"/>
                    <a:gd name="T5" fmla="*/ 10 h 12"/>
                    <a:gd name="T6" fmla="*/ 8 w 14"/>
                    <a:gd name="T7" fmla="*/ 12 h 12"/>
                    <a:gd name="T8" fmla="*/ 8 w 14"/>
                    <a:gd name="T9" fmla="*/ 12 h 12"/>
                    <a:gd name="T10" fmla="*/ 4 w 14"/>
                    <a:gd name="T11" fmla="*/ 12 h 12"/>
                    <a:gd name="T12" fmla="*/ 0 w 14"/>
                    <a:gd name="T13" fmla="*/ 8 h 12"/>
                    <a:gd name="T14" fmla="*/ 0 w 14"/>
                    <a:gd name="T15" fmla="*/ 8 h 12"/>
                    <a:gd name="T16" fmla="*/ 2 w 14"/>
                    <a:gd name="T17" fmla="*/ 2 h 12"/>
                    <a:gd name="T18" fmla="*/ 6 w 14"/>
                    <a:gd name="T19" fmla="*/ 0 h 12"/>
                    <a:gd name="T20" fmla="*/ 6 w 14"/>
                    <a:gd name="T21" fmla="*/ 0 h 12"/>
                    <a:gd name="T22" fmla="*/ 10 w 14"/>
                    <a:gd name="T23" fmla="*/ 0 h 12"/>
                    <a:gd name="T24" fmla="*/ 14 w 14"/>
                    <a:gd name="T25" fmla="*/ 4 h 1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4"/>
                    <a:gd name="T40" fmla="*/ 0 h 12"/>
                    <a:gd name="T41" fmla="*/ 14 w 14"/>
                    <a:gd name="T42" fmla="*/ 12 h 1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4" h="12">
                      <a:moveTo>
                        <a:pt x="14" y="4"/>
                      </a:moveTo>
                      <a:lnTo>
                        <a:pt x="14" y="4"/>
                      </a:lnTo>
                      <a:lnTo>
                        <a:pt x="12" y="10"/>
                      </a:lnTo>
                      <a:lnTo>
                        <a:pt x="8" y="12"/>
                      </a:lnTo>
                      <a:lnTo>
                        <a:pt x="4" y="12"/>
                      </a:lnTo>
                      <a:lnTo>
                        <a:pt x="0" y="8"/>
                      </a:lnTo>
                      <a:lnTo>
                        <a:pt x="2" y="2"/>
                      </a:lnTo>
                      <a:lnTo>
                        <a:pt x="6" y="0"/>
                      </a:lnTo>
                      <a:lnTo>
                        <a:pt x="10" y="0"/>
                      </a:lnTo>
                      <a:lnTo>
                        <a:pt x="14" y="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19" name="Freeform 494"/>
                <p:cNvSpPr>
                  <a:spLocks noEditPoints="1"/>
                </p:cNvSpPr>
                <p:nvPr/>
              </p:nvSpPr>
              <p:spPr bwMode="auto">
                <a:xfrm>
                  <a:off x="2048" y="3810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8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4 h 16"/>
                    <a:gd name="T16" fmla="*/ 4 w 16"/>
                    <a:gd name="T17" fmla="*/ 16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6 h 16"/>
                    <a:gd name="T26" fmla="*/ 16 w 16"/>
                    <a:gd name="T27" fmla="*/ 14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16 w 16"/>
                    <a:gd name="T43" fmla="*/ 8 h 16"/>
                    <a:gd name="T44" fmla="*/ 16 w 16"/>
                    <a:gd name="T45" fmla="*/ 8 h 16"/>
                    <a:gd name="T46" fmla="*/ 14 w 16"/>
                    <a:gd name="T47" fmla="*/ 12 h 16"/>
                    <a:gd name="T48" fmla="*/ 10 w 16"/>
                    <a:gd name="T49" fmla="*/ 16 h 16"/>
                    <a:gd name="T50" fmla="*/ 10 w 16"/>
                    <a:gd name="T51" fmla="*/ 16 h 16"/>
                    <a:gd name="T52" fmla="*/ 6 w 16"/>
                    <a:gd name="T53" fmla="*/ 14 h 16"/>
                    <a:gd name="T54" fmla="*/ 2 w 16"/>
                    <a:gd name="T55" fmla="*/ 10 h 16"/>
                    <a:gd name="T56" fmla="*/ 2 w 16"/>
                    <a:gd name="T57" fmla="*/ 10 h 16"/>
                    <a:gd name="T58" fmla="*/ 4 w 16"/>
                    <a:gd name="T59" fmla="*/ 6 h 16"/>
                    <a:gd name="T60" fmla="*/ 8 w 16"/>
                    <a:gd name="T61" fmla="*/ 2 h 16"/>
                    <a:gd name="T62" fmla="*/ 8 w 16"/>
                    <a:gd name="T63" fmla="*/ 2 h 16"/>
                    <a:gd name="T64" fmla="*/ 12 w 16"/>
                    <a:gd name="T65" fmla="*/ 2 h 16"/>
                    <a:gd name="T66" fmla="*/ 16 w 16"/>
                    <a:gd name="T67" fmla="*/ 8 h 1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6"/>
                    <a:gd name="T103" fmla="*/ 0 h 16"/>
                    <a:gd name="T104" fmla="*/ 16 w 16"/>
                    <a:gd name="T105" fmla="*/ 16 h 1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2" y="14"/>
                      </a:lnTo>
                      <a:lnTo>
                        <a:pt x="4" y="16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6"/>
                      </a:lnTo>
                      <a:lnTo>
                        <a:pt x="16" y="14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  <a:close/>
                      <a:moveTo>
                        <a:pt x="16" y="8"/>
                      </a:moveTo>
                      <a:lnTo>
                        <a:pt x="16" y="8"/>
                      </a:lnTo>
                      <a:lnTo>
                        <a:pt x="14" y="12"/>
                      </a:lnTo>
                      <a:lnTo>
                        <a:pt x="10" y="16"/>
                      </a:lnTo>
                      <a:lnTo>
                        <a:pt x="6" y="14"/>
                      </a:lnTo>
                      <a:lnTo>
                        <a:pt x="2" y="10"/>
                      </a:lnTo>
                      <a:lnTo>
                        <a:pt x="4" y="6"/>
                      </a:lnTo>
                      <a:lnTo>
                        <a:pt x="8" y="2"/>
                      </a:lnTo>
                      <a:lnTo>
                        <a:pt x="12" y="2"/>
                      </a:lnTo>
                      <a:lnTo>
                        <a:pt x="16" y="8"/>
                      </a:lnTo>
                      <a:close/>
                    </a:path>
                  </a:pathLst>
                </a:custGeom>
                <a:solidFill>
                  <a:srgbClr val="9AB0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20" name="Freeform 495"/>
                <p:cNvSpPr>
                  <a:spLocks/>
                </p:cNvSpPr>
                <p:nvPr/>
              </p:nvSpPr>
              <p:spPr bwMode="auto">
                <a:xfrm>
                  <a:off x="2048" y="3810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8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4 h 16"/>
                    <a:gd name="T16" fmla="*/ 4 w 16"/>
                    <a:gd name="T17" fmla="*/ 16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6 h 16"/>
                    <a:gd name="T26" fmla="*/ 16 w 16"/>
                    <a:gd name="T27" fmla="*/ 14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6"/>
                    <a:gd name="T65" fmla="*/ 16 w 16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2" y="14"/>
                      </a:lnTo>
                      <a:lnTo>
                        <a:pt x="4" y="16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6"/>
                      </a:lnTo>
                      <a:lnTo>
                        <a:pt x="16" y="14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21" name="Freeform 496"/>
                <p:cNvSpPr>
                  <a:spLocks/>
                </p:cNvSpPr>
                <p:nvPr/>
              </p:nvSpPr>
              <p:spPr bwMode="auto">
                <a:xfrm>
                  <a:off x="2050" y="3812"/>
                  <a:ext cx="14" cy="14"/>
                </a:xfrm>
                <a:custGeom>
                  <a:avLst/>
                  <a:gdLst>
                    <a:gd name="T0" fmla="*/ 14 w 14"/>
                    <a:gd name="T1" fmla="*/ 6 h 14"/>
                    <a:gd name="T2" fmla="*/ 14 w 14"/>
                    <a:gd name="T3" fmla="*/ 6 h 14"/>
                    <a:gd name="T4" fmla="*/ 12 w 14"/>
                    <a:gd name="T5" fmla="*/ 10 h 14"/>
                    <a:gd name="T6" fmla="*/ 8 w 14"/>
                    <a:gd name="T7" fmla="*/ 14 h 14"/>
                    <a:gd name="T8" fmla="*/ 8 w 14"/>
                    <a:gd name="T9" fmla="*/ 14 h 14"/>
                    <a:gd name="T10" fmla="*/ 4 w 14"/>
                    <a:gd name="T11" fmla="*/ 12 h 14"/>
                    <a:gd name="T12" fmla="*/ 0 w 14"/>
                    <a:gd name="T13" fmla="*/ 8 h 14"/>
                    <a:gd name="T14" fmla="*/ 0 w 14"/>
                    <a:gd name="T15" fmla="*/ 8 h 14"/>
                    <a:gd name="T16" fmla="*/ 2 w 14"/>
                    <a:gd name="T17" fmla="*/ 4 h 14"/>
                    <a:gd name="T18" fmla="*/ 6 w 14"/>
                    <a:gd name="T19" fmla="*/ 0 h 14"/>
                    <a:gd name="T20" fmla="*/ 6 w 14"/>
                    <a:gd name="T21" fmla="*/ 0 h 14"/>
                    <a:gd name="T22" fmla="*/ 10 w 14"/>
                    <a:gd name="T23" fmla="*/ 0 h 14"/>
                    <a:gd name="T24" fmla="*/ 14 w 14"/>
                    <a:gd name="T25" fmla="*/ 6 h 1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4"/>
                    <a:gd name="T40" fmla="*/ 0 h 14"/>
                    <a:gd name="T41" fmla="*/ 14 w 14"/>
                    <a:gd name="T42" fmla="*/ 14 h 1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4" h="14">
                      <a:moveTo>
                        <a:pt x="14" y="6"/>
                      </a:moveTo>
                      <a:lnTo>
                        <a:pt x="14" y="6"/>
                      </a:lnTo>
                      <a:lnTo>
                        <a:pt x="12" y="10"/>
                      </a:lnTo>
                      <a:lnTo>
                        <a:pt x="8" y="14"/>
                      </a:lnTo>
                      <a:lnTo>
                        <a:pt x="4" y="12"/>
                      </a:lnTo>
                      <a:lnTo>
                        <a:pt x="0" y="8"/>
                      </a:lnTo>
                      <a:lnTo>
                        <a:pt x="2" y="4"/>
                      </a:lnTo>
                      <a:lnTo>
                        <a:pt x="6" y="0"/>
                      </a:lnTo>
                      <a:lnTo>
                        <a:pt x="10" y="0"/>
                      </a:lnTo>
                      <a:lnTo>
                        <a:pt x="14" y="6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22" name="Freeform 497"/>
                <p:cNvSpPr>
                  <a:spLocks noEditPoints="1"/>
                </p:cNvSpPr>
                <p:nvPr/>
              </p:nvSpPr>
              <p:spPr bwMode="auto">
                <a:xfrm>
                  <a:off x="2070" y="4118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6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2 w 16"/>
                    <a:gd name="T25" fmla="*/ 14 h 16"/>
                    <a:gd name="T26" fmla="*/ 14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4 w 16"/>
                    <a:gd name="T35" fmla="*/ 4 h 16"/>
                    <a:gd name="T36" fmla="*/ 12 w 16"/>
                    <a:gd name="T37" fmla="*/ 0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14 w 16"/>
                    <a:gd name="T43" fmla="*/ 6 h 16"/>
                    <a:gd name="T44" fmla="*/ 14 w 16"/>
                    <a:gd name="T45" fmla="*/ 6 h 16"/>
                    <a:gd name="T46" fmla="*/ 14 w 16"/>
                    <a:gd name="T47" fmla="*/ 12 h 16"/>
                    <a:gd name="T48" fmla="*/ 10 w 16"/>
                    <a:gd name="T49" fmla="*/ 14 h 16"/>
                    <a:gd name="T50" fmla="*/ 10 w 16"/>
                    <a:gd name="T51" fmla="*/ 14 h 16"/>
                    <a:gd name="T52" fmla="*/ 4 w 16"/>
                    <a:gd name="T53" fmla="*/ 14 h 16"/>
                    <a:gd name="T54" fmla="*/ 2 w 16"/>
                    <a:gd name="T55" fmla="*/ 10 h 16"/>
                    <a:gd name="T56" fmla="*/ 2 w 16"/>
                    <a:gd name="T57" fmla="*/ 10 h 16"/>
                    <a:gd name="T58" fmla="*/ 2 w 16"/>
                    <a:gd name="T59" fmla="*/ 4 h 16"/>
                    <a:gd name="T60" fmla="*/ 6 w 16"/>
                    <a:gd name="T61" fmla="*/ 2 h 16"/>
                    <a:gd name="T62" fmla="*/ 6 w 16"/>
                    <a:gd name="T63" fmla="*/ 2 h 16"/>
                    <a:gd name="T64" fmla="*/ 12 w 16"/>
                    <a:gd name="T65" fmla="*/ 2 h 16"/>
                    <a:gd name="T66" fmla="*/ 14 w 16"/>
                    <a:gd name="T67" fmla="*/ 6 h 1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6"/>
                    <a:gd name="T103" fmla="*/ 0 h 16"/>
                    <a:gd name="T104" fmla="*/ 16 w 16"/>
                    <a:gd name="T105" fmla="*/ 16 h 1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6" y="16"/>
                      </a:lnTo>
                      <a:lnTo>
                        <a:pt x="10" y="16"/>
                      </a:lnTo>
                      <a:lnTo>
                        <a:pt x="12" y="14"/>
                      </a:lnTo>
                      <a:lnTo>
                        <a:pt x="14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4" y="4"/>
                      </a:lnTo>
                      <a:lnTo>
                        <a:pt x="12" y="0"/>
                      </a:lnTo>
                      <a:lnTo>
                        <a:pt x="10" y="0"/>
                      </a:lnTo>
                      <a:lnTo>
                        <a:pt x="6" y="0"/>
                      </a:lnTo>
                      <a:close/>
                      <a:moveTo>
                        <a:pt x="14" y="6"/>
                      </a:moveTo>
                      <a:lnTo>
                        <a:pt x="14" y="6"/>
                      </a:lnTo>
                      <a:lnTo>
                        <a:pt x="14" y="12"/>
                      </a:lnTo>
                      <a:lnTo>
                        <a:pt x="10" y="14"/>
                      </a:lnTo>
                      <a:lnTo>
                        <a:pt x="4" y="14"/>
                      </a:lnTo>
                      <a:lnTo>
                        <a:pt x="2" y="10"/>
                      </a:lnTo>
                      <a:lnTo>
                        <a:pt x="2" y="4"/>
                      </a:lnTo>
                      <a:lnTo>
                        <a:pt x="6" y="2"/>
                      </a:lnTo>
                      <a:lnTo>
                        <a:pt x="12" y="2"/>
                      </a:lnTo>
                      <a:lnTo>
                        <a:pt x="14" y="6"/>
                      </a:lnTo>
                      <a:close/>
                    </a:path>
                  </a:pathLst>
                </a:custGeom>
                <a:solidFill>
                  <a:srgbClr val="9AB0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23" name="Freeform 498"/>
                <p:cNvSpPr>
                  <a:spLocks/>
                </p:cNvSpPr>
                <p:nvPr/>
              </p:nvSpPr>
              <p:spPr bwMode="auto">
                <a:xfrm>
                  <a:off x="2070" y="4118"/>
                  <a:ext cx="16" cy="1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6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2 w 16"/>
                    <a:gd name="T25" fmla="*/ 14 h 16"/>
                    <a:gd name="T26" fmla="*/ 14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4 w 16"/>
                    <a:gd name="T35" fmla="*/ 4 h 16"/>
                    <a:gd name="T36" fmla="*/ 12 w 16"/>
                    <a:gd name="T37" fmla="*/ 0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6"/>
                    <a:gd name="T65" fmla="*/ 16 w 16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6" y="16"/>
                      </a:lnTo>
                      <a:lnTo>
                        <a:pt x="10" y="16"/>
                      </a:lnTo>
                      <a:lnTo>
                        <a:pt x="12" y="14"/>
                      </a:lnTo>
                      <a:lnTo>
                        <a:pt x="14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4" y="4"/>
                      </a:lnTo>
                      <a:lnTo>
                        <a:pt x="12" y="0"/>
                      </a:lnTo>
                      <a:lnTo>
                        <a:pt x="10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24" name="Freeform 499"/>
                <p:cNvSpPr>
                  <a:spLocks/>
                </p:cNvSpPr>
                <p:nvPr/>
              </p:nvSpPr>
              <p:spPr bwMode="auto">
                <a:xfrm>
                  <a:off x="2072" y="4120"/>
                  <a:ext cx="12" cy="12"/>
                </a:xfrm>
                <a:custGeom>
                  <a:avLst/>
                  <a:gdLst>
                    <a:gd name="T0" fmla="*/ 12 w 12"/>
                    <a:gd name="T1" fmla="*/ 4 h 12"/>
                    <a:gd name="T2" fmla="*/ 12 w 12"/>
                    <a:gd name="T3" fmla="*/ 4 h 12"/>
                    <a:gd name="T4" fmla="*/ 12 w 12"/>
                    <a:gd name="T5" fmla="*/ 10 h 12"/>
                    <a:gd name="T6" fmla="*/ 8 w 12"/>
                    <a:gd name="T7" fmla="*/ 12 h 12"/>
                    <a:gd name="T8" fmla="*/ 8 w 12"/>
                    <a:gd name="T9" fmla="*/ 12 h 12"/>
                    <a:gd name="T10" fmla="*/ 2 w 12"/>
                    <a:gd name="T11" fmla="*/ 12 h 12"/>
                    <a:gd name="T12" fmla="*/ 0 w 12"/>
                    <a:gd name="T13" fmla="*/ 8 h 12"/>
                    <a:gd name="T14" fmla="*/ 0 w 12"/>
                    <a:gd name="T15" fmla="*/ 8 h 12"/>
                    <a:gd name="T16" fmla="*/ 0 w 12"/>
                    <a:gd name="T17" fmla="*/ 2 h 12"/>
                    <a:gd name="T18" fmla="*/ 4 w 12"/>
                    <a:gd name="T19" fmla="*/ 0 h 12"/>
                    <a:gd name="T20" fmla="*/ 4 w 12"/>
                    <a:gd name="T21" fmla="*/ 0 h 12"/>
                    <a:gd name="T22" fmla="*/ 10 w 12"/>
                    <a:gd name="T23" fmla="*/ 0 h 12"/>
                    <a:gd name="T24" fmla="*/ 12 w 12"/>
                    <a:gd name="T25" fmla="*/ 4 h 1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2"/>
                    <a:gd name="T40" fmla="*/ 0 h 12"/>
                    <a:gd name="T41" fmla="*/ 12 w 12"/>
                    <a:gd name="T42" fmla="*/ 12 h 1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2" h="12">
                      <a:moveTo>
                        <a:pt x="12" y="4"/>
                      </a:moveTo>
                      <a:lnTo>
                        <a:pt x="12" y="4"/>
                      </a:lnTo>
                      <a:lnTo>
                        <a:pt x="12" y="10"/>
                      </a:lnTo>
                      <a:lnTo>
                        <a:pt x="8" y="12"/>
                      </a:lnTo>
                      <a:lnTo>
                        <a:pt x="2" y="12"/>
                      </a:lnTo>
                      <a:lnTo>
                        <a:pt x="0" y="8"/>
                      </a:lnTo>
                      <a:lnTo>
                        <a:pt x="0" y="2"/>
                      </a:lnTo>
                      <a:lnTo>
                        <a:pt x="4" y="0"/>
                      </a:lnTo>
                      <a:lnTo>
                        <a:pt x="10" y="0"/>
                      </a:lnTo>
                      <a:lnTo>
                        <a:pt x="12" y="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25" name="Freeform 500"/>
                <p:cNvSpPr>
                  <a:spLocks/>
                </p:cNvSpPr>
                <p:nvPr/>
              </p:nvSpPr>
              <p:spPr bwMode="auto">
                <a:xfrm>
                  <a:off x="2418" y="3798"/>
                  <a:ext cx="98" cy="154"/>
                </a:xfrm>
                <a:custGeom>
                  <a:avLst/>
                  <a:gdLst>
                    <a:gd name="T0" fmla="*/ 48 w 98"/>
                    <a:gd name="T1" fmla="*/ 0 h 154"/>
                    <a:gd name="T2" fmla="*/ 48 w 98"/>
                    <a:gd name="T3" fmla="*/ 0 h 154"/>
                    <a:gd name="T4" fmla="*/ 58 w 98"/>
                    <a:gd name="T5" fmla="*/ 4 h 154"/>
                    <a:gd name="T6" fmla="*/ 76 w 98"/>
                    <a:gd name="T7" fmla="*/ 14 h 154"/>
                    <a:gd name="T8" fmla="*/ 86 w 98"/>
                    <a:gd name="T9" fmla="*/ 20 h 154"/>
                    <a:gd name="T10" fmla="*/ 92 w 98"/>
                    <a:gd name="T11" fmla="*/ 30 h 154"/>
                    <a:gd name="T12" fmla="*/ 98 w 98"/>
                    <a:gd name="T13" fmla="*/ 40 h 154"/>
                    <a:gd name="T14" fmla="*/ 98 w 98"/>
                    <a:gd name="T15" fmla="*/ 46 h 154"/>
                    <a:gd name="T16" fmla="*/ 96 w 98"/>
                    <a:gd name="T17" fmla="*/ 52 h 154"/>
                    <a:gd name="T18" fmla="*/ 86 w 98"/>
                    <a:gd name="T19" fmla="*/ 86 h 154"/>
                    <a:gd name="T20" fmla="*/ 86 w 98"/>
                    <a:gd name="T21" fmla="*/ 86 h 154"/>
                    <a:gd name="T22" fmla="*/ 90 w 98"/>
                    <a:gd name="T23" fmla="*/ 92 h 154"/>
                    <a:gd name="T24" fmla="*/ 94 w 98"/>
                    <a:gd name="T25" fmla="*/ 106 h 154"/>
                    <a:gd name="T26" fmla="*/ 96 w 98"/>
                    <a:gd name="T27" fmla="*/ 114 h 154"/>
                    <a:gd name="T28" fmla="*/ 94 w 98"/>
                    <a:gd name="T29" fmla="*/ 124 h 154"/>
                    <a:gd name="T30" fmla="*/ 92 w 98"/>
                    <a:gd name="T31" fmla="*/ 130 h 154"/>
                    <a:gd name="T32" fmla="*/ 86 w 98"/>
                    <a:gd name="T33" fmla="*/ 136 h 154"/>
                    <a:gd name="T34" fmla="*/ 86 w 98"/>
                    <a:gd name="T35" fmla="*/ 136 h 154"/>
                    <a:gd name="T36" fmla="*/ 66 w 98"/>
                    <a:gd name="T37" fmla="*/ 146 h 154"/>
                    <a:gd name="T38" fmla="*/ 54 w 98"/>
                    <a:gd name="T39" fmla="*/ 150 h 154"/>
                    <a:gd name="T40" fmla="*/ 42 w 98"/>
                    <a:gd name="T41" fmla="*/ 154 h 154"/>
                    <a:gd name="T42" fmla="*/ 30 w 98"/>
                    <a:gd name="T43" fmla="*/ 154 h 154"/>
                    <a:gd name="T44" fmla="*/ 18 w 98"/>
                    <a:gd name="T45" fmla="*/ 152 h 154"/>
                    <a:gd name="T46" fmla="*/ 14 w 98"/>
                    <a:gd name="T47" fmla="*/ 150 h 154"/>
                    <a:gd name="T48" fmla="*/ 10 w 98"/>
                    <a:gd name="T49" fmla="*/ 146 h 154"/>
                    <a:gd name="T50" fmla="*/ 6 w 98"/>
                    <a:gd name="T51" fmla="*/ 142 h 154"/>
                    <a:gd name="T52" fmla="*/ 2 w 98"/>
                    <a:gd name="T53" fmla="*/ 136 h 154"/>
                    <a:gd name="T54" fmla="*/ 2 w 98"/>
                    <a:gd name="T55" fmla="*/ 136 h 154"/>
                    <a:gd name="T56" fmla="*/ 2 w 98"/>
                    <a:gd name="T57" fmla="*/ 128 h 154"/>
                    <a:gd name="T58" fmla="*/ 0 w 98"/>
                    <a:gd name="T59" fmla="*/ 120 h 154"/>
                    <a:gd name="T60" fmla="*/ 4 w 98"/>
                    <a:gd name="T61" fmla="*/ 100 h 154"/>
                    <a:gd name="T62" fmla="*/ 12 w 98"/>
                    <a:gd name="T63" fmla="*/ 78 h 154"/>
                    <a:gd name="T64" fmla="*/ 20 w 98"/>
                    <a:gd name="T65" fmla="*/ 56 h 154"/>
                    <a:gd name="T66" fmla="*/ 40 w 98"/>
                    <a:gd name="T67" fmla="*/ 16 h 154"/>
                    <a:gd name="T68" fmla="*/ 48 w 98"/>
                    <a:gd name="T69" fmla="*/ 0 h 15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98"/>
                    <a:gd name="T106" fmla="*/ 0 h 154"/>
                    <a:gd name="T107" fmla="*/ 98 w 98"/>
                    <a:gd name="T108" fmla="*/ 154 h 15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98" h="154">
                      <a:moveTo>
                        <a:pt x="48" y="0"/>
                      </a:moveTo>
                      <a:lnTo>
                        <a:pt x="48" y="0"/>
                      </a:lnTo>
                      <a:lnTo>
                        <a:pt x="58" y="4"/>
                      </a:lnTo>
                      <a:lnTo>
                        <a:pt x="76" y="14"/>
                      </a:lnTo>
                      <a:lnTo>
                        <a:pt x="86" y="20"/>
                      </a:lnTo>
                      <a:lnTo>
                        <a:pt x="92" y="30"/>
                      </a:lnTo>
                      <a:lnTo>
                        <a:pt x="98" y="40"/>
                      </a:lnTo>
                      <a:lnTo>
                        <a:pt x="98" y="46"/>
                      </a:lnTo>
                      <a:lnTo>
                        <a:pt x="96" y="52"/>
                      </a:lnTo>
                      <a:lnTo>
                        <a:pt x="86" y="86"/>
                      </a:lnTo>
                      <a:lnTo>
                        <a:pt x="90" y="92"/>
                      </a:lnTo>
                      <a:lnTo>
                        <a:pt x="94" y="106"/>
                      </a:lnTo>
                      <a:lnTo>
                        <a:pt x="96" y="114"/>
                      </a:lnTo>
                      <a:lnTo>
                        <a:pt x="94" y="124"/>
                      </a:lnTo>
                      <a:lnTo>
                        <a:pt x="92" y="130"/>
                      </a:lnTo>
                      <a:lnTo>
                        <a:pt x="86" y="136"/>
                      </a:lnTo>
                      <a:lnTo>
                        <a:pt x="66" y="146"/>
                      </a:lnTo>
                      <a:lnTo>
                        <a:pt x="54" y="150"/>
                      </a:lnTo>
                      <a:lnTo>
                        <a:pt x="42" y="154"/>
                      </a:lnTo>
                      <a:lnTo>
                        <a:pt x="30" y="154"/>
                      </a:lnTo>
                      <a:lnTo>
                        <a:pt x="18" y="152"/>
                      </a:lnTo>
                      <a:lnTo>
                        <a:pt x="14" y="150"/>
                      </a:lnTo>
                      <a:lnTo>
                        <a:pt x="10" y="146"/>
                      </a:lnTo>
                      <a:lnTo>
                        <a:pt x="6" y="142"/>
                      </a:lnTo>
                      <a:lnTo>
                        <a:pt x="2" y="136"/>
                      </a:lnTo>
                      <a:lnTo>
                        <a:pt x="2" y="128"/>
                      </a:lnTo>
                      <a:lnTo>
                        <a:pt x="0" y="120"/>
                      </a:lnTo>
                      <a:lnTo>
                        <a:pt x="4" y="100"/>
                      </a:lnTo>
                      <a:lnTo>
                        <a:pt x="12" y="78"/>
                      </a:lnTo>
                      <a:lnTo>
                        <a:pt x="20" y="56"/>
                      </a:lnTo>
                      <a:lnTo>
                        <a:pt x="40" y="16"/>
                      </a:ln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rgbClr val="EB9E5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26" name="Freeform 501"/>
                <p:cNvSpPr>
                  <a:spLocks/>
                </p:cNvSpPr>
                <p:nvPr/>
              </p:nvSpPr>
              <p:spPr bwMode="auto">
                <a:xfrm>
                  <a:off x="2418" y="3798"/>
                  <a:ext cx="98" cy="154"/>
                </a:xfrm>
                <a:custGeom>
                  <a:avLst/>
                  <a:gdLst>
                    <a:gd name="T0" fmla="*/ 48 w 98"/>
                    <a:gd name="T1" fmla="*/ 0 h 154"/>
                    <a:gd name="T2" fmla="*/ 48 w 98"/>
                    <a:gd name="T3" fmla="*/ 0 h 154"/>
                    <a:gd name="T4" fmla="*/ 58 w 98"/>
                    <a:gd name="T5" fmla="*/ 4 h 154"/>
                    <a:gd name="T6" fmla="*/ 76 w 98"/>
                    <a:gd name="T7" fmla="*/ 14 h 154"/>
                    <a:gd name="T8" fmla="*/ 86 w 98"/>
                    <a:gd name="T9" fmla="*/ 20 h 154"/>
                    <a:gd name="T10" fmla="*/ 92 w 98"/>
                    <a:gd name="T11" fmla="*/ 30 h 154"/>
                    <a:gd name="T12" fmla="*/ 98 w 98"/>
                    <a:gd name="T13" fmla="*/ 40 h 154"/>
                    <a:gd name="T14" fmla="*/ 98 w 98"/>
                    <a:gd name="T15" fmla="*/ 46 h 154"/>
                    <a:gd name="T16" fmla="*/ 96 w 98"/>
                    <a:gd name="T17" fmla="*/ 52 h 154"/>
                    <a:gd name="T18" fmla="*/ 86 w 98"/>
                    <a:gd name="T19" fmla="*/ 86 h 154"/>
                    <a:gd name="T20" fmla="*/ 86 w 98"/>
                    <a:gd name="T21" fmla="*/ 86 h 154"/>
                    <a:gd name="T22" fmla="*/ 90 w 98"/>
                    <a:gd name="T23" fmla="*/ 92 h 154"/>
                    <a:gd name="T24" fmla="*/ 94 w 98"/>
                    <a:gd name="T25" fmla="*/ 106 h 154"/>
                    <a:gd name="T26" fmla="*/ 96 w 98"/>
                    <a:gd name="T27" fmla="*/ 114 h 154"/>
                    <a:gd name="T28" fmla="*/ 94 w 98"/>
                    <a:gd name="T29" fmla="*/ 124 h 154"/>
                    <a:gd name="T30" fmla="*/ 92 w 98"/>
                    <a:gd name="T31" fmla="*/ 130 h 154"/>
                    <a:gd name="T32" fmla="*/ 86 w 98"/>
                    <a:gd name="T33" fmla="*/ 136 h 154"/>
                    <a:gd name="T34" fmla="*/ 86 w 98"/>
                    <a:gd name="T35" fmla="*/ 136 h 154"/>
                    <a:gd name="T36" fmla="*/ 66 w 98"/>
                    <a:gd name="T37" fmla="*/ 146 h 154"/>
                    <a:gd name="T38" fmla="*/ 54 w 98"/>
                    <a:gd name="T39" fmla="*/ 150 h 154"/>
                    <a:gd name="T40" fmla="*/ 42 w 98"/>
                    <a:gd name="T41" fmla="*/ 154 h 154"/>
                    <a:gd name="T42" fmla="*/ 30 w 98"/>
                    <a:gd name="T43" fmla="*/ 154 h 154"/>
                    <a:gd name="T44" fmla="*/ 18 w 98"/>
                    <a:gd name="T45" fmla="*/ 152 h 154"/>
                    <a:gd name="T46" fmla="*/ 14 w 98"/>
                    <a:gd name="T47" fmla="*/ 150 h 154"/>
                    <a:gd name="T48" fmla="*/ 10 w 98"/>
                    <a:gd name="T49" fmla="*/ 146 h 154"/>
                    <a:gd name="T50" fmla="*/ 6 w 98"/>
                    <a:gd name="T51" fmla="*/ 142 h 154"/>
                    <a:gd name="T52" fmla="*/ 2 w 98"/>
                    <a:gd name="T53" fmla="*/ 136 h 154"/>
                    <a:gd name="T54" fmla="*/ 2 w 98"/>
                    <a:gd name="T55" fmla="*/ 136 h 154"/>
                    <a:gd name="T56" fmla="*/ 2 w 98"/>
                    <a:gd name="T57" fmla="*/ 128 h 154"/>
                    <a:gd name="T58" fmla="*/ 0 w 98"/>
                    <a:gd name="T59" fmla="*/ 120 h 154"/>
                    <a:gd name="T60" fmla="*/ 4 w 98"/>
                    <a:gd name="T61" fmla="*/ 100 h 154"/>
                    <a:gd name="T62" fmla="*/ 12 w 98"/>
                    <a:gd name="T63" fmla="*/ 78 h 154"/>
                    <a:gd name="T64" fmla="*/ 20 w 98"/>
                    <a:gd name="T65" fmla="*/ 56 h 154"/>
                    <a:gd name="T66" fmla="*/ 40 w 98"/>
                    <a:gd name="T67" fmla="*/ 16 h 154"/>
                    <a:gd name="T68" fmla="*/ 48 w 98"/>
                    <a:gd name="T69" fmla="*/ 0 h 15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98"/>
                    <a:gd name="T106" fmla="*/ 0 h 154"/>
                    <a:gd name="T107" fmla="*/ 98 w 98"/>
                    <a:gd name="T108" fmla="*/ 154 h 15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98" h="154">
                      <a:moveTo>
                        <a:pt x="48" y="0"/>
                      </a:moveTo>
                      <a:lnTo>
                        <a:pt x="48" y="0"/>
                      </a:lnTo>
                      <a:lnTo>
                        <a:pt x="58" y="4"/>
                      </a:lnTo>
                      <a:lnTo>
                        <a:pt x="76" y="14"/>
                      </a:lnTo>
                      <a:lnTo>
                        <a:pt x="86" y="20"/>
                      </a:lnTo>
                      <a:lnTo>
                        <a:pt x="92" y="30"/>
                      </a:lnTo>
                      <a:lnTo>
                        <a:pt x="98" y="40"/>
                      </a:lnTo>
                      <a:lnTo>
                        <a:pt x="98" y="46"/>
                      </a:lnTo>
                      <a:lnTo>
                        <a:pt x="96" y="52"/>
                      </a:lnTo>
                      <a:lnTo>
                        <a:pt x="86" y="86"/>
                      </a:lnTo>
                      <a:lnTo>
                        <a:pt x="90" y="92"/>
                      </a:lnTo>
                      <a:lnTo>
                        <a:pt x="94" y="106"/>
                      </a:lnTo>
                      <a:lnTo>
                        <a:pt x="96" y="114"/>
                      </a:lnTo>
                      <a:lnTo>
                        <a:pt x="94" y="124"/>
                      </a:lnTo>
                      <a:lnTo>
                        <a:pt x="92" y="130"/>
                      </a:lnTo>
                      <a:lnTo>
                        <a:pt x="86" y="136"/>
                      </a:lnTo>
                      <a:lnTo>
                        <a:pt x="66" y="146"/>
                      </a:lnTo>
                      <a:lnTo>
                        <a:pt x="54" y="150"/>
                      </a:lnTo>
                      <a:lnTo>
                        <a:pt x="42" y="154"/>
                      </a:lnTo>
                      <a:lnTo>
                        <a:pt x="30" y="154"/>
                      </a:lnTo>
                      <a:lnTo>
                        <a:pt x="18" y="152"/>
                      </a:lnTo>
                      <a:lnTo>
                        <a:pt x="14" y="150"/>
                      </a:lnTo>
                      <a:lnTo>
                        <a:pt x="10" y="146"/>
                      </a:lnTo>
                      <a:lnTo>
                        <a:pt x="6" y="142"/>
                      </a:lnTo>
                      <a:lnTo>
                        <a:pt x="2" y="136"/>
                      </a:lnTo>
                      <a:lnTo>
                        <a:pt x="2" y="128"/>
                      </a:lnTo>
                      <a:lnTo>
                        <a:pt x="0" y="120"/>
                      </a:lnTo>
                      <a:lnTo>
                        <a:pt x="4" y="100"/>
                      </a:lnTo>
                      <a:lnTo>
                        <a:pt x="12" y="78"/>
                      </a:lnTo>
                      <a:lnTo>
                        <a:pt x="20" y="56"/>
                      </a:lnTo>
                      <a:lnTo>
                        <a:pt x="40" y="16"/>
                      </a:lnTo>
                      <a:lnTo>
                        <a:pt x="48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27" name="Freeform 502"/>
                <p:cNvSpPr>
                  <a:spLocks/>
                </p:cNvSpPr>
                <p:nvPr/>
              </p:nvSpPr>
              <p:spPr bwMode="auto">
                <a:xfrm>
                  <a:off x="2144" y="3618"/>
                  <a:ext cx="392" cy="530"/>
                </a:xfrm>
                <a:custGeom>
                  <a:avLst/>
                  <a:gdLst>
                    <a:gd name="T0" fmla="*/ 312 w 392"/>
                    <a:gd name="T1" fmla="*/ 470 h 530"/>
                    <a:gd name="T2" fmla="*/ 312 w 392"/>
                    <a:gd name="T3" fmla="*/ 470 h 530"/>
                    <a:gd name="T4" fmla="*/ 308 w 392"/>
                    <a:gd name="T5" fmla="*/ 482 h 530"/>
                    <a:gd name="T6" fmla="*/ 302 w 392"/>
                    <a:gd name="T7" fmla="*/ 492 h 530"/>
                    <a:gd name="T8" fmla="*/ 294 w 392"/>
                    <a:gd name="T9" fmla="*/ 500 h 530"/>
                    <a:gd name="T10" fmla="*/ 288 w 392"/>
                    <a:gd name="T11" fmla="*/ 502 h 530"/>
                    <a:gd name="T12" fmla="*/ 284 w 392"/>
                    <a:gd name="T13" fmla="*/ 502 h 530"/>
                    <a:gd name="T14" fmla="*/ 16 w 392"/>
                    <a:gd name="T15" fmla="*/ 530 h 530"/>
                    <a:gd name="T16" fmla="*/ 16 w 392"/>
                    <a:gd name="T17" fmla="*/ 530 h 530"/>
                    <a:gd name="T18" fmla="*/ 8 w 392"/>
                    <a:gd name="T19" fmla="*/ 528 h 530"/>
                    <a:gd name="T20" fmla="*/ 4 w 392"/>
                    <a:gd name="T21" fmla="*/ 522 h 530"/>
                    <a:gd name="T22" fmla="*/ 0 w 392"/>
                    <a:gd name="T23" fmla="*/ 514 h 530"/>
                    <a:gd name="T24" fmla="*/ 0 w 392"/>
                    <a:gd name="T25" fmla="*/ 506 h 530"/>
                    <a:gd name="T26" fmla="*/ 84 w 392"/>
                    <a:gd name="T27" fmla="*/ 38 h 530"/>
                    <a:gd name="T28" fmla="*/ 84 w 392"/>
                    <a:gd name="T29" fmla="*/ 38 h 530"/>
                    <a:gd name="T30" fmla="*/ 86 w 392"/>
                    <a:gd name="T31" fmla="*/ 28 h 530"/>
                    <a:gd name="T32" fmla="*/ 92 w 392"/>
                    <a:gd name="T33" fmla="*/ 20 h 530"/>
                    <a:gd name="T34" fmla="*/ 100 w 392"/>
                    <a:gd name="T35" fmla="*/ 14 h 530"/>
                    <a:gd name="T36" fmla="*/ 108 w 392"/>
                    <a:gd name="T37" fmla="*/ 12 h 530"/>
                    <a:gd name="T38" fmla="*/ 376 w 392"/>
                    <a:gd name="T39" fmla="*/ 0 h 530"/>
                    <a:gd name="T40" fmla="*/ 376 w 392"/>
                    <a:gd name="T41" fmla="*/ 0 h 530"/>
                    <a:gd name="T42" fmla="*/ 384 w 392"/>
                    <a:gd name="T43" fmla="*/ 2 h 530"/>
                    <a:gd name="T44" fmla="*/ 390 w 392"/>
                    <a:gd name="T45" fmla="*/ 6 h 530"/>
                    <a:gd name="T46" fmla="*/ 392 w 392"/>
                    <a:gd name="T47" fmla="*/ 14 h 530"/>
                    <a:gd name="T48" fmla="*/ 392 w 392"/>
                    <a:gd name="T49" fmla="*/ 24 h 530"/>
                    <a:gd name="T50" fmla="*/ 312 w 392"/>
                    <a:gd name="T51" fmla="*/ 470 h 53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92"/>
                    <a:gd name="T79" fmla="*/ 0 h 530"/>
                    <a:gd name="T80" fmla="*/ 392 w 392"/>
                    <a:gd name="T81" fmla="*/ 530 h 53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92" h="530">
                      <a:moveTo>
                        <a:pt x="312" y="470"/>
                      </a:moveTo>
                      <a:lnTo>
                        <a:pt x="312" y="470"/>
                      </a:lnTo>
                      <a:lnTo>
                        <a:pt x="308" y="482"/>
                      </a:lnTo>
                      <a:lnTo>
                        <a:pt x="302" y="492"/>
                      </a:lnTo>
                      <a:lnTo>
                        <a:pt x="294" y="500"/>
                      </a:lnTo>
                      <a:lnTo>
                        <a:pt x="288" y="502"/>
                      </a:lnTo>
                      <a:lnTo>
                        <a:pt x="284" y="502"/>
                      </a:lnTo>
                      <a:lnTo>
                        <a:pt x="16" y="530"/>
                      </a:lnTo>
                      <a:lnTo>
                        <a:pt x="8" y="528"/>
                      </a:lnTo>
                      <a:lnTo>
                        <a:pt x="4" y="522"/>
                      </a:lnTo>
                      <a:lnTo>
                        <a:pt x="0" y="514"/>
                      </a:lnTo>
                      <a:lnTo>
                        <a:pt x="0" y="506"/>
                      </a:lnTo>
                      <a:lnTo>
                        <a:pt x="84" y="38"/>
                      </a:lnTo>
                      <a:lnTo>
                        <a:pt x="86" y="28"/>
                      </a:lnTo>
                      <a:lnTo>
                        <a:pt x="92" y="20"/>
                      </a:lnTo>
                      <a:lnTo>
                        <a:pt x="100" y="14"/>
                      </a:lnTo>
                      <a:lnTo>
                        <a:pt x="108" y="12"/>
                      </a:lnTo>
                      <a:lnTo>
                        <a:pt x="376" y="0"/>
                      </a:lnTo>
                      <a:lnTo>
                        <a:pt x="384" y="2"/>
                      </a:lnTo>
                      <a:lnTo>
                        <a:pt x="390" y="6"/>
                      </a:lnTo>
                      <a:lnTo>
                        <a:pt x="392" y="14"/>
                      </a:lnTo>
                      <a:lnTo>
                        <a:pt x="392" y="24"/>
                      </a:lnTo>
                      <a:lnTo>
                        <a:pt x="312" y="470"/>
                      </a:lnTo>
                      <a:close/>
                    </a:path>
                  </a:pathLst>
                </a:custGeom>
                <a:solidFill>
                  <a:srgbClr val="A06B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28" name="Freeform 503"/>
                <p:cNvSpPr>
                  <a:spLocks/>
                </p:cNvSpPr>
                <p:nvPr/>
              </p:nvSpPr>
              <p:spPr bwMode="auto">
                <a:xfrm>
                  <a:off x="2156" y="3616"/>
                  <a:ext cx="392" cy="528"/>
                </a:xfrm>
                <a:custGeom>
                  <a:avLst/>
                  <a:gdLst>
                    <a:gd name="T0" fmla="*/ 310 w 392"/>
                    <a:gd name="T1" fmla="*/ 470 h 528"/>
                    <a:gd name="T2" fmla="*/ 310 w 392"/>
                    <a:gd name="T3" fmla="*/ 470 h 528"/>
                    <a:gd name="T4" fmla="*/ 308 w 392"/>
                    <a:gd name="T5" fmla="*/ 480 h 528"/>
                    <a:gd name="T6" fmla="*/ 300 w 392"/>
                    <a:gd name="T7" fmla="*/ 492 h 528"/>
                    <a:gd name="T8" fmla="*/ 292 w 392"/>
                    <a:gd name="T9" fmla="*/ 500 h 528"/>
                    <a:gd name="T10" fmla="*/ 288 w 392"/>
                    <a:gd name="T11" fmla="*/ 502 h 528"/>
                    <a:gd name="T12" fmla="*/ 284 w 392"/>
                    <a:gd name="T13" fmla="*/ 502 h 528"/>
                    <a:gd name="T14" fmla="*/ 16 w 392"/>
                    <a:gd name="T15" fmla="*/ 528 h 528"/>
                    <a:gd name="T16" fmla="*/ 16 w 392"/>
                    <a:gd name="T17" fmla="*/ 528 h 528"/>
                    <a:gd name="T18" fmla="*/ 8 w 392"/>
                    <a:gd name="T19" fmla="*/ 528 h 528"/>
                    <a:gd name="T20" fmla="*/ 2 w 392"/>
                    <a:gd name="T21" fmla="*/ 522 h 528"/>
                    <a:gd name="T22" fmla="*/ 0 w 392"/>
                    <a:gd name="T23" fmla="*/ 514 h 528"/>
                    <a:gd name="T24" fmla="*/ 0 w 392"/>
                    <a:gd name="T25" fmla="*/ 504 h 528"/>
                    <a:gd name="T26" fmla="*/ 82 w 392"/>
                    <a:gd name="T27" fmla="*/ 36 h 528"/>
                    <a:gd name="T28" fmla="*/ 82 w 392"/>
                    <a:gd name="T29" fmla="*/ 36 h 528"/>
                    <a:gd name="T30" fmla="*/ 86 w 392"/>
                    <a:gd name="T31" fmla="*/ 28 h 528"/>
                    <a:gd name="T32" fmla="*/ 92 w 392"/>
                    <a:gd name="T33" fmla="*/ 18 h 528"/>
                    <a:gd name="T34" fmla="*/ 98 w 392"/>
                    <a:gd name="T35" fmla="*/ 14 h 528"/>
                    <a:gd name="T36" fmla="*/ 106 w 392"/>
                    <a:gd name="T37" fmla="*/ 12 h 528"/>
                    <a:gd name="T38" fmla="*/ 376 w 392"/>
                    <a:gd name="T39" fmla="*/ 0 h 528"/>
                    <a:gd name="T40" fmla="*/ 376 w 392"/>
                    <a:gd name="T41" fmla="*/ 0 h 528"/>
                    <a:gd name="T42" fmla="*/ 382 w 392"/>
                    <a:gd name="T43" fmla="*/ 0 h 528"/>
                    <a:gd name="T44" fmla="*/ 388 w 392"/>
                    <a:gd name="T45" fmla="*/ 6 h 528"/>
                    <a:gd name="T46" fmla="*/ 392 w 392"/>
                    <a:gd name="T47" fmla="*/ 14 h 528"/>
                    <a:gd name="T48" fmla="*/ 392 w 392"/>
                    <a:gd name="T49" fmla="*/ 24 h 528"/>
                    <a:gd name="T50" fmla="*/ 310 w 392"/>
                    <a:gd name="T51" fmla="*/ 470 h 528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92"/>
                    <a:gd name="T79" fmla="*/ 0 h 528"/>
                    <a:gd name="T80" fmla="*/ 392 w 392"/>
                    <a:gd name="T81" fmla="*/ 528 h 528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92" h="528">
                      <a:moveTo>
                        <a:pt x="310" y="470"/>
                      </a:moveTo>
                      <a:lnTo>
                        <a:pt x="310" y="470"/>
                      </a:lnTo>
                      <a:lnTo>
                        <a:pt x="308" y="480"/>
                      </a:lnTo>
                      <a:lnTo>
                        <a:pt x="300" y="492"/>
                      </a:lnTo>
                      <a:lnTo>
                        <a:pt x="292" y="500"/>
                      </a:lnTo>
                      <a:lnTo>
                        <a:pt x="288" y="502"/>
                      </a:lnTo>
                      <a:lnTo>
                        <a:pt x="284" y="502"/>
                      </a:lnTo>
                      <a:lnTo>
                        <a:pt x="16" y="528"/>
                      </a:lnTo>
                      <a:lnTo>
                        <a:pt x="8" y="528"/>
                      </a:lnTo>
                      <a:lnTo>
                        <a:pt x="2" y="522"/>
                      </a:lnTo>
                      <a:lnTo>
                        <a:pt x="0" y="514"/>
                      </a:lnTo>
                      <a:lnTo>
                        <a:pt x="0" y="504"/>
                      </a:lnTo>
                      <a:lnTo>
                        <a:pt x="82" y="36"/>
                      </a:lnTo>
                      <a:lnTo>
                        <a:pt x="86" y="28"/>
                      </a:lnTo>
                      <a:lnTo>
                        <a:pt x="92" y="18"/>
                      </a:lnTo>
                      <a:lnTo>
                        <a:pt x="98" y="14"/>
                      </a:lnTo>
                      <a:lnTo>
                        <a:pt x="106" y="12"/>
                      </a:lnTo>
                      <a:lnTo>
                        <a:pt x="376" y="0"/>
                      </a:lnTo>
                      <a:lnTo>
                        <a:pt x="382" y="0"/>
                      </a:lnTo>
                      <a:lnTo>
                        <a:pt x="388" y="6"/>
                      </a:lnTo>
                      <a:lnTo>
                        <a:pt x="392" y="14"/>
                      </a:lnTo>
                      <a:lnTo>
                        <a:pt x="392" y="24"/>
                      </a:lnTo>
                      <a:lnTo>
                        <a:pt x="310" y="470"/>
                      </a:lnTo>
                      <a:close/>
                    </a:path>
                  </a:pathLst>
                </a:custGeom>
                <a:solidFill>
                  <a:srgbClr val="80452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29" name="Freeform 504"/>
                <p:cNvSpPr>
                  <a:spLocks noEditPoints="1"/>
                </p:cNvSpPr>
                <p:nvPr/>
              </p:nvSpPr>
              <p:spPr bwMode="auto">
                <a:xfrm>
                  <a:off x="2394" y="3596"/>
                  <a:ext cx="12" cy="14"/>
                </a:xfrm>
                <a:custGeom>
                  <a:avLst/>
                  <a:gdLst>
                    <a:gd name="T0" fmla="*/ 4 w 12"/>
                    <a:gd name="T1" fmla="*/ 0 h 14"/>
                    <a:gd name="T2" fmla="*/ 4 w 12"/>
                    <a:gd name="T3" fmla="*/ 0 h 14"/>
                    <a:gd name="T4" fmla="*/ 0 w 12"/>
                    <a:gd name="T5" fmla="*/ 4 h 14"/>
                    <a:gd name="T6" fmla="*/ 0 w 12"/>
                    <a:gd name="T7" fmla="*/ 8 h 14"/>
                    <a:gd name="T8" fmla="*/ 0 w 12"/>
                    <a:gd name="T9" fmla="*/ 8 h 14"/>
                    <a:gd name="T10" fmla="*/ 2 w 12"/>
                    <a:gd name="T11" fmla="*/ 12 h 14"/>
                    <a:gd name="T12" fmla="*/ 8 w 12"/>
                    <a:gd name="T13" fmla="*/ 14 h 14"/>
                    <a:gd name="T14" fmla="*/ 8 w 12"/>
                    <a:gd name="T15" fmla="*/ 14 h 14"/>
                    <a:gd name="T16" fmla="*/ 12 w 12"/>
                    <a:gd name="T17" fmla="*/ 10 h 14"/>
                    <a:gd name="T18" fmla="*/ 12 w 12"/>
                    <a:gd name="T19" fmla="*/ 6 h 14"/>
                    <a:gd name="T20" fmla="*/ 12 w 12"/>
                    <a:gd name="T21" fmla="*/ 6 h 14"/>
                    <a:gd name="T22" fmla="*/ 10 w 12"/>
                    <a:gd name="T23" fmla="*/ 0 h 14"/>
                    <a:gd name="T24" fmla="*/ 4 w 12"/>
                    <a:gd name="T25" fmla="*/ 0 h 14"/>
                    <a:gd name="T26" fmla="*/ 10 w 12"/>
                    <a:gd name="T27" fmla="*/ 6 h 14"/>
                    <a:gd name="T28" fmla="*/ 10 w 12"/>
                    <a:gd name="T29" fmla="*/ 6 h 14"/>
                    <a:gd name="T30" fmla="*/ 10 w 12"/>
                    <a:gd name="T31" fmla="*/ 8 h 14"/>
                    <a:gd name="T32" fmla="*/ 8 w 12"/>
                    <a:gd name="T33" fmla="*/ 10 h 14"/>
                    <a:gd name="T34" fmla="*/ 8 w 12"/>
                    <a:gd name="T35" fmla="*/ 10 h 14"/>
                    <a:gd name="T36" fmla="*/ 4 w 12"/>
                    <a:gd name="T37" fmla="*/ 10 h 14"/>
                    <a:gd name="T38" fmla="*/ 2 w 12"/>
                    <a:gd name="T39" fmla="*/ 8 h 14"/>
                    <a:gd name="T40" fmla="*/ 2 w 12"/>
                    <a:gd name="T41" fmla="*/ 8 h 14"/>
                    <a:gd name="T42" fmla="*/ 4 w 12"/>
                    <a:gd name="T43" fmla="*/ 4 h 14"/>
                    <a:gd name="T44" fmla="*/ 6 w 12"/>
                    <a:gd name="T45" fmla="*/ 4 h 14"/>
                    <a:gd name="T46" fmla="*/ 6 w 12"/>
                    <a:gd name="T47" fmla="*/ 4 h 14"/>
                    <a:gd name="T48" fmla="*/ 8 w 12"/>
                    <a:gd name="T49" fmla="*/ 4 h 14"/>
                    <a:gd name="T50" fmla="*/ 10 w 12"/>
                    <a:gd name="T51" fmla="*/ 6 h 1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12"/>
                    <a:gd name="T79" fmla="*/ 0 h 14"/>
                    <a:gd name="T80" fmla="*/ 12 w 12"/>
                    <a:gd name="T81" fmla="*/ 14 h 14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12" h="14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0" y="8"/>
                      </a:lnTo>
                      <a:lnTo>
                        <a:pt x="2" y="12"/>
                      </a:lnTo>
                      <a:lnTo>
                        <a:pt x="8" y="14"/>
                      </a:lnTo>
                      <a:lnTo>
                        <a:pt x="12" y="10"/>
                      </a:lnTo>
                      <a:lnTo>
                        <a:pt x="12" y="6"/>
                      </a:lnTo>
                      <a:lnTo>
                        <a:pt x="10" y="0"/>
                      </a:lnTo>
                      <a:lnTo>
                        <a:pt x="4" y="0"/>
                      </a:lnTo>
                      <a:close/>
                      <a:moveTo>
                        <a:pt x="10" y="6"/>
                      </a:moveTo>
                      <a:lnTo>
                        <a:pt x="10" y="6"/>
                      </a:lnTo>
                      <a:lnTo>
                        <a:pt x="10" y="8"/>
                      </a:lnTo>
                      <a:lnTo>
                        <a:pt x="8" y="10"/>
                      </a:lnTo>
                      <a:lnTo>
                        <a:pt x="4" y="10"/>
                      </a:lnTo>
                      <a:lnTo>
                        <a:pt x="2" y="8"/>
                      </a:lnTo>
                      <a:lnTo>
                        <a:pt x="4" y="4"/>
                      </a:lnTo>
                      <a:lnTo>
                        <a:pt x="6" y="4"/>
                      </a:lnTo>
                      <a:lnTo>
                        <a:pt x="8" y="4"/>
                      </a:lnTo>
                      <a:lnTo>
                        <a:pt x="10" y="6"/>
                      </a:lnTo>
                      <a:close/>
                    </a:path>
                  </a:pathLst>
                </a:custGeom>
                <a:solidFill>
                  <a:srgbClr val="85858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30" name="Freeform 505"/>
                <p:cNvSpPr>
                  <a:spLocks/>
                </p:cNvSpPr>
                <p:nvPr/>
              </p:nvSpPr>
              <p:spPr bwMode="auto">
                <a:xfrm>
                  <a:off x="2394" y="3596"/>
                  <a:ext cx="12" cy="14"/>
                </a:xfrm>
                <a:custGeom>
                  <a:avLst/>
                  <a:gdLst>
                    <a:gd name="T0" fmla="*/ 4 w 12"/>
                    <a:gd name="T1" fmla="*/ 0 h 14"/>
                    <a:gd name="T2" fmla="*/ 4 w 12"/>
                    <a:gd name="T3" fmla="*/ 0 h 14"/>
                    <a:gd name="T4" fmla="*/ 0 w 12"/>
                    <a:gd name="T5" fmla="*/ 4 h 14"/>
                    <a:gd name="T6" fmla="*/ 0 w 12"/>
                    <a:gd name="T7" fmla="*/ 8 h 14"/>
                    <a:gd name="T8" fmla="*/ 0 w 12"/>
                    <a:gd name="T9" fmla="*/ 8 h 14"/>
                    <a:gd name="T10" fmla="*/ 2 w 12"/>
                    <a:gd name="T11" fmla="*/ 12 h 14"/>
                    <a:gd name="T12" fmla="*/ 8 w 12"/>
                    <a:gd name="T13" fmla="*/ 14 h 14"/>
                    <a:gd name="T14" fmla="*/ 8 w 12"/>
                    <a:gd name="T15" fmla="*/ 14 h 14"/>
                    <a:gd name="T16" fmla="*/ 12 w 12"/>
                    <a:gd name="T17" fmla="*/ 10 h 14"/>
                    <a:gd name="T18" fmla="*/ 12 w 12"/>
                    <a:gd name="T19" fmla="*/ 6 h 14"/>
                    <a:gd name="T20" fmla="*/ 12 w 12"/>
                    <a:gd name="T21" fmla="*/ 6 h 14"/>
                    <a:gd name="T22" fmla="*/ 10 w 12"/>
                    <a:gd name="T23" fmla="*/ 0 h 14"/>
                    <a:gd name="T24" fmla="*/ 4 w 12"/>
                    <a:gd name="T25" fmla="*/ 0 h 1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2"/>
                    <a:gd name="T40" fmla="*/ 0 h 14"/>
                    <a:gd name="T41" fmla="*/ 12 w 12"/>
                    <a:gd name="T42" fmla="*/ 14 h 1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2" h="14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0" y="8"/>
                      </a:lnTo>
                      <a:lnTo>
                        <a:pt x="2" y="12"/>
                      </a:lnTo>
                      <a:lnTo>
                        <a:pt x="8" y="14"/>
                      </a:lnTo>
                      <a:lnTo>
                        <a:pt x="12" y="10"/>
                      </a:lnTo>
                      <a:lnTo>
                        <a:pt x="12" y="6"/>
                      </a:lnTo>
                      <a:lnTo>
                        <a:pt x="10" y="0"/>
                      </a:lnTo>
                      <a:lnTo>
                        <a:pt x="4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31" name="Freeform 506"/>
                <p:cNvSpPr>
                  <a:spLocks/>
                </p:cNvSpPr>
                <p:nvPr/>
              </p:nvSpPr>
              <p:spPr bwMode="auto">
                <a:xfrm>
                  <a:off x="2396" y="3600"/>
                  <a:ext cx="8" cy="6"/>
                </a:xfrm>
                <a:custGeom>
                  <a:avLst/>
                  <a:gdLst>
                    <a:gd name="T0" fmla="*/ 8 w 8"/>
                    <a:gd name="T1" fmla="*/ 2 h 6"/>
                    <a:gd name="T2" fmla="*/ 8 w 8"/>
                    <a:gd name="T3" fmla="*/ 2 h 6"/>
                    <a:gd name="T4" fmla="*/ 8 w 8"/>
                    <a:gd name="T5" fmla="*/ 4 h 6"/>
                    <a:gd name="T6" fmla="*/ 6 w 8"/>
                    <a:gd name="T7" fmla="*/ 6 h 6"/>
                    <a:gd name="T8" fmla="*/ 6 w 8"/>
                    <a:gd name="T9" fmla="*/ 6 h 6"/>
                    <a:gd name="T10" fmla="*/ 2 w 8"/>
                    <a:gd name="T11" fmla="*/ 6 h 6"/>
                    <a:gd name="T12" fmla="*/ 0 w 8"/>
                    <a:gd name="T13" fmla="*/ 4 h 6"/>
                    <a:gd name="T14" fmla="*/ 0 w 8"/>
                    <a:gd name="T15" fmla="*/ 4 h 6"/>
                    <a:gd name="T16" fmla="*/ 2 w 8"/>
                    <a:gd name="T17" fmla="*/ 0 h 6"/>
                    <a:gd name="T18" fmla="*/ 4 w 8"/>
                    <a:gd name="T19" fmla="*/ 0 h 6"/>
                    <a:gd name="T20" fmla="*/ 4 w 8"/>
                    <a:gd name="T21" fmla="*/ 0 h 6"/>
                    <a:gd name="T22" fmla="*/ 6 w 8"/>
                    <a:gd name="T23" fmla="*/ 0 h 6"/>
                    <a:gd name="T24" fmla="*/ 8 w 8"/>
                    <a:gd name="T25" fmla="*/ 2 h 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8"/>
                    <a:gd name="T40" fmla="*/ 0 h 6"/>
                    <a:gd name="T41" fmla="*/ 8 w 8"/>
                    <a:gd name="T42" fmla="*/ 6 h 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8" h="6">
                      <a:moveTo>
                        <a:pt x="8" y="2"/>
                      </a:moveTo>
                      <a:lnTo>
                        <a:pt x="8" y="2"/>
                      </a:lnTo>
                      <a:lnTo>
                        <a:pt x="8" y="4"/>
                      </a:lnTo>
                      <a:lnTo>
                        <a:pt x="6" y="6"/>
                      </a:lnTo>
                      <a:lnTo>
                        <a:pt x="2" y="6"/>
                      </a:lnTo>
                      <a:lnTo>
                        <a:pt x="0" y="4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32" name="Freeform 507"/>
                <p:cNvSpPr>
                  <a:spLocks/>
                </p:cNvSpPr>
                <p:nvPr/>
              </p:nvSpPr>
              <p:spPr bwMode="auto">
                <a:xfrm>
                  <a:off x="2312" y="3590"/>
                  <a:ext cx="156" cy="58"/>
                </a:xfrm>
                <a:custGeom>
                  <a:avLst/>
                  <a:gdLst>
                    <a:gd name="T0" fmla="*/ 156 w 156"/>
                    <a:gd name="T1" fmla="*/ 24 h 58"/>
                    <a:gd name="T2" fmla="*/ 140 w 156"/>
                    <a:gd name="T3" fmla="*/ 50 h 58"/>
                    <a:gd name="T4" fmla="*/ 0 w 156"/>
                    <a:gd name="T5" fmla="*/ 58 h 58"/>
                    <a:gd name="T6" fmla="*/ 12 w 156"/>
                    <a:gd name="T7" fmla="*/ 28 h 58"/>
                    <a:gd name="T8" fmla="*/ 64 w 156"/>
                    <a:gd name="T9" fmla="*/ 22 h 58"/>
                    <a:gd name="T10" fmla="*/ 64 w 156"/>
                    <a:gd name="T11" fmla="*/ 22 h 58"/>
                    <a:gd name="T12" fmla="*/ 86 w 156"/>
                    <a:gd name="T13" fmla="*/ 4 h 58"/>
                    <a:gd name="T14" fmla="*/ 86 w 156"/>
                    <a:gd name="T15" fmla="*/ 4 h 58"/>
                    <a:gd name="T16" fmla="*/ 90 w 156"/>
                    <a:gd name="T17" fmla="*/ 2 h 58"/>
                    <a:gd name="T18" fmla="*/ 96 w 156"/>
                    <a:gd name="T19" fmla="*/ 0 h 58"/>
                    <a:gd name="T20" fmla="*/ 102 w 156"/>
                    <a:gd name="T21" fmla="*/ 0 h 58"/>
                    <a:gd name="T22" fmla="*/ 108 w 156"/>
                    <a:gd name="T23" fmla="*/ 0 h 58"/>
                    <a:gd name="T24" fmla="*/ 112 w 156"/>
                    <a:gd name="T25" fmla="*/ 4 h 58"/>
                    <a:gd name="T26" fmla="*/ 116 w 156"/>
                    <a:gd name="T27" fmla="*/ 8 h 58"/>
                    <a:gd name="T28" fmla="*/ 116 w 156"/>
                    <a:gd name="T29" fmla="*/ 16 h 58"/>
                    <a:gd name="T30" fmla="*/ 114 w 156"/>
                    <a:gd name="T31" fmla="*/ 24 h 58"/>
                    <a:gd name="T32" fmla="*/ 156 w 156"/>
                    <a:gd name="T33" fmla="*/ 24 h 58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156"/>
                    <a:gd name="T52" fmla="*/ 0 h 58"/>
                    <a:gd name="T53" fmla="*/ 156 w 156"/>
                    <a:gd name="T54" fmla="*/ 58 h 58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156" h="58">
                      <a:moveTo>
                        <a:pt x="156" y="24"/>
                      </a:moveTo>
                      <a:lnTo>
                        <a:pt x="140" y="50"/>
                      </a:lnTo>
                      <a:lnTo>
                        <a:pt x="0" y="58"/>
                      </a:lnTo>
                      <a:lnTo>
                        <a:pt x="12" y="28"/>
                      </a:lnTo>
                      <a:lnTo>
                        <a:pt x="64" y="22"/>
                      </a:lnTo>
                      <a:lnTo>
                        <a:pt x="86" y="4"/>
                      </a:lnTo>
                      <a:lnTo>
                        <a:pt x="90" y="2"/>
                      </a:lnTo>
                      <a:lnTo>
                        <a:pt x="96" y="0"/>
                      </a:lnTo>
                      <a:lnTo>
                        <a:pt x="102" y="0"/>
                      </a:lnTo>
                      <a:lnTo>
                        <a:pt x="108" y="0"/>
                      </a:lnTo>
                      <a:lnTo>
                        <a:pt x="112" y="4"/>
                      </a:lnTo>
                      <a:lnTo>
                        <a:pt x="116" y="8"/>
                      </a:lnTo>
                      <a:lnTo>
                        <a:pt x="116" y="16"/>
                      </a:lnTo>
                      <a:lnTo>
                        <a:pt x="114" y="24"/>
                      </a:lnTo>
                      <a:lnTo>
                        <a:pt x="156" y="24"/>
                      </a:lnTo>
                      <a:close/>
                    </a:path>
                  </a:pathLst>
                </a:custGeom>
                <a:solidFill>
                  <a:srgbClr val="9A9A9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33" name="Freeform 508"/>
                <p:cNvSpPr>
                  <a:spLocks/>
                </p:cNvSpPr>
                <p:nvPr/>
              </p:nvSpPr>
              <p:spPr bwMode="auto">
                <a:xfrm>
                  <a:off x="2400" y="3604"/>
                  <a:ext cx="10" cy="8"/>
                </a:xfrm>
                <a:custGeom>
                  <a:avLst/>
                  <a:gdLst>
                    <a:gd name="T0" fmla="*/ 0 w 10"/>
                    <a:gd name="T1" fmla="*/ 8 h 8"/>
                    <a:gd name="T2" fmla="*/ 0 w 10"/>
                    <a:gd name="T3" fmla="*/ 8 h 8"/>
                    <a:gd name="T4" fmla="*/ 2 w 10"/>
                    <a:gd name="T5" fmla="*/ 8 h 8"/>
                    <a:gd name="T6" fmla="*/ 6 w 10"/>
                    <a:gd name="T7" fmla="*/ 8 h 8"/>
                    <a:gd name="T8" fmla="*/ 6 w 10"/>
                    <a:gd name="T9" fmla="*/ 8 h 8"/>
                    <a:gd name="T10" fmla="*/ 8 w 10"/>
                    <a:gd name="T11" fmla="*/ 6 h 8"/>
                    <a:gd name="T12" fmla="*/ 10 w 10"/>
                    <a:gd name="T13" fmla="*/ 2 h 8"/>
                    <a:gd name="T14" fmla="*/ 10 w 10"/>
                    <a:gd name="T15" fmla="*/ 2 h 8"/>
                    <a:gd name="T16" fmla="*/ 6 w 10"/>
                    <a:gd name="T17" fmla="*/ 0 h 8"/>
                    <a:gd name="T18" fmla="*/ 2 w 10"/>
                    <a:gd name="T19" fmla="*/ 2 h 8"/>
                    <a:gd name="T20" fmla="*/ 2 w 10"/>
                    <a:gd name="T21" fmla="*/ 2 h 8"/>
                    <a:gd name="T22" fmla="*/ 0 w 10"/>
                    <a:gd name="T23" fmla="*/ 4 h 8"/>
                    <a:gd name="T24" fmla="*/ 0 w 10"/>
                    <a:gd name="T25" fmla="*/ 8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"/>
                    <a:gd name="T40" fmla="*/ 0 h 8"/>
                    <a:gd name="T41" fmla="*/ 10 w 10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" h="8">
                      <a:moveTo>
                        <a:pt x="0" y="8"/>
                      </a:move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6" y="8"/>
                      </a:lnTo>
                      <a:lnTo>
                        <a:pt x="8" y="6"/>
                      </a:lnTo>
                      <a:lnTo>
                        <a:pt x="10" y="2"/>
                      </a:lnTo>
                      <a:lnTo>
                        <a:pt x="6" y="0"/>
                      </a:lnTo>
                      <a:lnTo>
                        <a:pt x="2" y="2"/>
                      </a:lnTo>
                      <a:lnTo>
                        <a:pt x="0" y="4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2A2A2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34" name="Freeform 509"/>
                <p:cNvSpPr>
                  <a:spLocks/>
                </p:cNvSpPr>
                <p:nvPr/>
              </p:nvSpPr>
              <p:spPr bwMode="auto">
                <a:xfrm>
                  <a:off x="2400" y="3604"/>
                  <a:ext cx="10" cy="8"/>
                </a:xfrm>
                <a:custGeom>
                  <a:avLst/>
                  <a:gdLst>
                    <a:gd name="T0" fmla="*/ 0 w 10"/>
                    <a:gd name="T1" fmla="*/ 8 h 8"/>
                    <a:gd name="T2" fmla="*/ 0 w 10"/>
                    <a:gd name="T3" fmla="*/ 8 h 8"/>
                    <a:gd name="T4" fmla="*/ 2 w 10"/>
                    <a:gd name="T5" fmla="*/ 8 h 8"/>
                    <a:gd name="T6" fmla="*/ 6 w 10"/>
                    <a:gd name="T7" fmla="*/ 8 h 8"/>
                    <a:gd name="T8" fmla="*/ 6 w 10"/>
                    <a:gd name="T9" fmla="*/ 8 h 8"/>
                    <a:gd name="T10" fmla="*/ 8 w 10"/>
                    <a:gd name="T11" fmla="*/ 6 h 8"/>
                    <a:gd name="T12" fmla="*/ 10 w 10"/>
                    <a:gd name="T13" fmla="*/ 2 h 8"/>
                    <a:gd name="T14" fmla="*/ 10 w 10"/>
                    <a:gd name="T15" fmla="*/ 2 h 8"/>
                    <a:gd name="T16" fmla="*/ 6 w 10"/>
                    <a:gd name="T17" fmla="*/ 0 h 8"/>
                    <a:gd name="T18" fmla="*/ 2 w 10"/>
                    <a:gd name="T19" fmla="*/ 2 h 8"/>
                    <a:gd name="T20" fmla="*/ 2 w 10"/>
                    <a:gd name="T21" fmla="*/ 2 h 8"/>
                    <a:gd name="T22" fmla="*/ 0 w 10"/>
                    <a:gd name="T23" fmla="*/ 4 h 8"/>
                    <a:gd name="T24" fmla="*/ 0 w 10"/>
                    <a:gd name="T25" fmla="*/ 8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"/>
                    <a:gd name="T40" fmla="*/ 0 h 8"/>
                    <a:gd name="T41" fmla="*/ 10 w 10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" h="8">
                      <a:moveTo>
                        <a:pt x="0" y="8"/>
                      </a:move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6" y="8"/>
                      </a:lnTo>
                      <a:lnTo>
                        <a:pt x="8" y="6"/>
                      </a:lnTo>
                      <a:lnTo>
                        <a:pt x="10" y="2"/>
                      </a:lnTo>
                      <a:lnTo>
                        <a:pt x="6" y="0"/>
                      </a:lnTo>
                      <a:lnTo>
                        <a:pt x="2" y="2"/>
                      </a:lnTo>
                      <a:lnTo>
                        <a:pt x="0" y="4"/>
                      </a:lnTo>
                      <a:lnTo>
                        <a:pt x="0" y="8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35" name="Freeform 510"/>
                <p:cNvSpPr>
                  <a:spLocks/>
                </p:cNvSpPr>
                <p:nvPr/>
              </p:nvSpPr>
              <p:spPr bwMode="auto">
                <a:xfrm>
                  <a:off x="2110" y="3318"/>
                  <a:ext cx="68" cy="12"/>
                </a:xfrm>
                <a:custGeom>
                  <a:avLst/>
                  <a:gdLst>
                    <a:gd name="T0" fmla="*/ 68 w 68"/>
                    <a:gd name="T1" fmla="*/ 4 h 12"/>
                    <a:gd name="T2" fmla="*/ 68 w 68"/>
                    <a:gd name="T3" fmla="*/ 4 h 12"/>
                    <a:gd name="T4" fmla="*/ 62 w 68"/>
                    <a:gd name="T5" fmla="*/ 6 h 12"/>
                    <a:gd name="T6" fmla="*/ 50 w 68"/>
                    <a:gd name="T7" fmla="*/ 8 h 12"/>
                    <a:gd name="T8" fmla="*/ 28 w 68"/>
                    <a:gd name="T9" fmla="*/ 8 h 12"/>
                    <a:gd name="T10" fmla="*/ 14 w 68"/>
                    <a:gd name="T11" fmla="*/ 4 h 12"/>
                    <a:gd name="T12" fmla="*/ 0 w 68"/>
                    <a:gd name="T13" fmla="*/ 0 h 12"/>
                    <a:gd name="T14" fmla="*/ 0 w 68"/>
                    <a:gd name="T15" fmla="*/ 0 h 12"/>
                    <a:gd name="T16" fmla="*/ 6 w 68"/>
                    <a:gd name="T17" fmla="*/ 4 h 12"/>
                    <a:gd name="T18" fmla="*/ 22 w 68"/>
                    <a:gd name="T19" fmla="*/ 10 h 12"/>
                    <a:gd name="T20" fmla="*/ 32 w 68"/>
                    <a:gd name="T21" fmla="*/ 12 h 12"/>
                    <a:gd name="T22" fmla="*/ 44 w 68"/>
                    <a:gd name="T23" fmla="*/ 12 h 12"/>
                    <a:gd name="T24" fmla="*/ 56 w 68"/>
                    <a:gd name="T25" fmla="*/ 10 h 12"/>
                    <a:gd name="T26" fmla="*/ 68 w 68"/>
                    <a:gd name="T27" fmla="*/ 4 h 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68"/>
                    <a:gd name="T43" fmla="*/ 0 h 12"/>
                    <a:gd name="T44" fmla="*/ 68 w 68"/>
                    <a:gd name="T45" fmla="*/ 12 h 12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68" h="12">
                      <a:moveTo>
                        <a:pt x="68" y="4"/>
                      </a:moveTo>
                      <a:lnTo>
                        <a:pt x="68" y="4"/>
                      </a:lnTo>
                      <a:lnTo>
                        <a:pt x="62" y="6"/>
                      </a:lnTo>
                      <a:lnTo>
                        <a:pt x="50" y="8"/>
                      </a:lnTo>
                      <a:lnTo>
                        <a:pt x="28" y="8"/>
                      </a:lnTo>
                      <a:lnTo>
                        <a:pt x="14" y="4"/>
                      </a:lnTo>
                      <a:lnTo>
                        <a:pt x="0" y="0"/>
                      </a:lnTo>
                      <a:lnTo>
                        <a:pt x="6" y="4"/>
                      </a:lnTo>
                      <a:lnTo>
                        <a:pt x="22" y="10"/>
                      </a:lnTo>
                      <a:lnTo>
                        <a:pt x="32" y="12"/>
                      </a:lnTo>
                      <a:lnTo>
                        <a:pt x="44" y="12"/>
                      </a:lnTo>
                      <a:lnTo>
                        <a:pt x="56" y="10"/>
                      </a:lnTo>
                      <a:lnTo>
                        <a:pt x="68" y="4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36" name="Freeform 511"/>
                <p:cNvSpPr>
                  <a:spLocks/>
                </p:cNvSpPr>
                <p:nvPr/>
              </p:nvSpPr>
              <p:spPr bwMode="auto">
                <a:xfrm>
                  <a:off x="2110" y="3318"/>
                  <a:ext cx="68" cy="12"/>
                </a:xfrm>
                <a:custGeom>
                  <a:avLst/>
                  <a:gdLst>
                    <a:gd name="T0" fmla="*/ 68 w 68"/>
                    <a:gd name="T1" fmla="*/ 4 h 12"/>
                    <a:gd name="T2" fmla="*/ 68 w 68"/>
                    <a:gd name="T3" fmla="*/ 4 h 12"/>
                    <a:gd name="T4" fmla="*/ 62 w 68"/>
                    <a:gd name="T5" fmla="*/ 6 h 12"/>
                    <a:gd name="T6" fmla="*/ 50 w 68"/>
                    <a:gd name="T7" fmla="*/ 8 h 12"/>
                    <a:gd name="T8" fmla="*/ 28 w 68"/>
                    <a:gd name="T9" fmla="*/ 8 h 12"/>
                    <a:gd name="T10" fmla="*/ 14 w 68"/>
                    <a:gd name="T11" fmla="*/ 4 h 12"/>
                    <a:gd name="T12" fmla="*/ 0 w 68"/>
                    <a:gd name="T13" fmla="*/ 0 h 12"/>
                    <a:gd name="T14" fmla="*/ 0 w 68"/>
                    <a:gd name="T15" fmla="*/ 0 h 12"/>
                    <a:gd name="T16" fmla="*/ 6 w 68"/>
                    <a:gd name="T17" fmla="*/ 4 h 12"/>
                    <a:gd name="T18" fmla="*/ 22 w 68"/>
                    <a:gd name="T19" fmla="*/ 10 h 12"/>
                    <a:gd name="T20" fmla="*/ 32 w 68"/>
                    <a:gd name="T21" fmla="*/ 12 h 12"/>
                    <a:gd name="T22" fmla="*/ 44 w 68"/>
                    <a:gd name="T23" fmla="*/ 12 h 12"/>
                    <a:gd name="T24" fmla="*/ 56 w 68"/>
                    <a:gd name="T25" fmla="*/ 10 h 12"/>
                    <a:gd name="T26" fmla="*/ 68 w 68"/>
                    <a:gd name="T27" fmla="*/ 4 h 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68"/>
                    <a:gd name="T43" fmla="*/ 0 h 12"/>
                    <a:gd name="T44" fmla="*/ 68 w 68"/>
                    <a:gd name="T45" fmla="*/ 12 h 12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68" h="12">
                      <a:moveTo>
                        <a:pt x="68" y="4"/>
                      </a:moveTo>
                      <a:lnTo>
                        <a:pt x="68" y="4"/>
                      </a:lnTo>
                      <a:lnTo>
                        <a:pt x="62" y="6"/>
                      </a:lnTo>
                      <a:lnTo>
                        <a:pt x="50" y="8"/>
                      </a:lnTo>
                      <a:lnTo>
                        <a:pt x="28" y="8"/>
                      </a:lnTo>
                      <a:lnTo>
                        <a:pt x="14" y="4"/>
                      </a:lnTo>
                      <a:lnTo>
                        <a:pt x="0" y="0"/>
                      </a:lnTo>
                      <a:lnTo>
                        <a:pt x="6" y="4"/>
                      </a:lnTo>
                      <a:lnTo>
                        <a:pt x="22" y="10"/>
                      </a:lnTo>
                      <a:lnTo>
                        <a:pt x="32" y="12"/>
                      </a:lnTo>
                      <a:lnTo>
                        <a:pt x="44" y="12"/>
                      </a:lnTo>
                      <a:lnTo>
                        <a:pt x="56" y="10"/>
                      </a:lnTo>
                      <a:lnTo>
                        <a:pt x="68" y="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37" name="Freeform 512"/>
                <p:cNvSpPr>
                  <a:spLocks/>
                </p:cNvSpPr>
                <p:nvPr/>
              </p:nvSpPr>
              <p:spPr bwMode="auto">
                <a:xfrm>
                  <a:off x="1862" y="3430"/>
                  <a:ext cx="208" cy="236"/>
                </a:xfrm>
                <a:custGeom>
                  <a:avLst/>
                  <a:gdLst>
                    <a:gd name="T0" fmla="*/ 0 w 208"/>
                    <a:gd name="T1" fmla="*/ 0 h 236"/>
                    <a:gd name="T2" fmla="*/ 68 w 208"/>
                    <a:gd name="T3" fmla="*/ 120 h 236"/>
                    <a:gd name="T4" fmla="*/ 68 w 208"/>
                    <a:gd name="T5" fmla="*/ 120 h 236"/>
                    <a:gd name="T6" fmla="*/ 108 w 208"/>
                    <a:gd name="T7" fmla="*/ 90 h 236"/>
                    <a:gd name="T8" fmla="*/ 146 w 208"/>
                    <a:gd name="T9" fmla="*/ 64 h 236"/>
                    <a:gd name="T10" fmla="*/ 166 w 208"/>
                    <a:gd name="T11" fmla="*/ 52 h 236"/>
                    <a:gd name="T12" fmla="*/ 184 w 208"/>
                    <a:gd name="T13" fmla="*/ 44 h 236"/>
                    <a:gd name="T14" fmla="*/ 208 w 208"/>
                    <a:gd name="T15" fmla="*/ 236 h 236"/>
                    <a:gd name="T16" fmla="*/ 166 w 208"/>
                    <a:gd name="T17" fmla="*/ 84 h 236"/>
                    <a:gd name="T18" fmla="*/ 64 w 208"/>
                    <a:gd name="T19" fmla="*/ 132 h 236"/>
                    <a:gd name="T20" fmla="*/ 64 w 208"/>
                    <a:gd name="T21" fmla="*/ 132 h 236"/>
                    <a:gd name="T22" fmla="*/ 34 w 208"/>
                    <a:gd name="T23" fmla="*/ 80 h 236"/>
                    <a:gd name="T24" fmla="*/ 14 w 208"/>
                    <a:gd name="T25" fmla="*/ 36 h 236"/>
                    <a:gd name="T26" fmla="*/ 4 w 208"/>
                    <a:gd name="T27" fmla="*/ 16 h 236"/>
                    <a:gd name="T28" fmla="*/ 0 w 208"/>
                    <a:gd name="T29" fmla="*/ 0 h 2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08"/>
                    <a:gd name="T46" fmla="*/ 0 h 236"/>
                    <a:gd name="T47" fmla="*/ 208 w 208"/>
                    <a:gd name="T48" fmla="*/ 236 h 2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08" h="236">
                      <a:moveTo>
                        <a:pt x="0" y="0"/>
                      </a:moveTo>
                      <a:lnTo>
                        <a:pt x="68" y="120"/>
                      </a:lnTo>
                      <a:lnTo>
                        <a:pt x="108" y="90"/>
                      </a:lnTo>
                      <a:lnTo>
                        <a:pt x="146" y="64"/>
                      </a:lnTo>
                      <a:lnTo>
                        <a:pt x="166" y="52"/>
                      </a:lnTo>
                      <a:lnTo>
                        <a:pt x="184" y="44"/>
                      </a:lnTo>
                      <a:lnTo>
                        <a:pt x="208" y="236"/>
                      </a:lnTo>
                      <a:lnTo>
                        <a:pt x="166" y="84"/>
                      </a:lnTo>
                      <a:lnTo>
                        <a:pt x="64" y="132"/>
                      </a:lnTo>
                      <a:lnTo>
                        <a:pt x="34" y="80"/>
                      </a:lnTo>
                      <a:lnTo>
                        <a:pt x="14" y="36"/>
                      </a:lnTo>
                      <a:lnTo>
                        <a:pt x="4" y="1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38" name="Freeform 513"/>
                <p:cNvSpPr>
                  <a:spLocks/>
                </p:cNvSpPr>
                <p:nvPr/>
              </p:nvSpPr>
              <p:spPr bwMode="auto">
                <a:xfrm>
                  <a:off x="1862" y="3430"/>
                  <a:ext cx="208" cy="236"/>
                </a:xfrm>
                <a:custGeom>
                  <a:avLst/>
                  <a:gdLst>
                    <a:gd name="T0" fmla="*/ 0 w 208"/>
                    <a:gd name="T1" fmla="*/ 0 h 236"/>
                    <a:gd name="T2" fmla="*/ 68 w 208"/>
                    <a:gd name="T3" fmla="*/ 120 h 236"/>
                    <a:gd name="T4" fmla="*/ 68 w 208"/>
                    <a:gd name="T5" fmla="*/ 120 h 236"/>
                    <a:gd name="T6" fmla="*/ 108 w 208"/>
                    <a:gd name="T7" fmla="*/ 90 h 236"/>
                    <a:gd name="T8" fmla="*/ 146 w 208"/>
                    <a:gd name="T9" fmla="*/ 64 h 236"/>
                    <a:gd name="T10" fmla="*/ 166 w 208"/>
                    <a:gd name="T11" fmla="*/ 52 h 236"/>
                    <a:gd name="T12" fmla="*/ 184 w 208"/>
                    <a:gd name="T13" fmla="*/ 44 h 236"/>
                    <a:gd name="T14" fmla="*/ 208 w 208"/>
                    <a:gd name="T15" fmla="*/ 236 h 236"/>
                    <a:gd name="T16" fmla="*/ 166 w 208"/>
                    <a:gd name="T17" fmla="*/ 84 h 236"/>
                    <a:gd name="T18" fmla="*/ 64 w 208"/>
                    <a:gd name="T19" fmla="*/ 132 h 236"/>
                    <a:gd name="T20" fmla="*/ 64 w 208"/>
                    <a:gd name="T21" fmla="*/ 132 h 236"/>
                    <a:gd name="T22" fmla="*/ 34 w 208"/>
                    <a:gd name="T23" fmla="*/ 80 h 236"/>
                    <a:gd name="T24" fmla="*/ 14 w 208"/>
                    <a:gd name="T25" fmla="*/ 36 h 236"/>
                    <a:gd name="T26" fmla="*/ 4 w 208"/>
                    <a:gd name="T27" fmla="*/ 16 h 236"/>
                    <a:gd name="T28" fmla="*/ 0 w 208"/>
                    <a:gd name="T29" fmla="*/ 0 h 2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08"/>
                    <a:gd name="T46" fmla="*/ 0 h 236"/>
                    <a:gd name="T47" fmla="*/ 208 w 208"/>
                    <a:gd name="T48" fmla="*/ 236 h 2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08" h="236">
                      <a:moveTo>
                        <a:pt x="0" y="0"/>
                      </a:moveTo>
                      <a:lnTo>
                        <a:pt x="68" y="120"/>
                      </a:lnTo>
                      <a:lnTo>
                        <a:pt x="108" y="90"/>
                      </a:lnTo>
                      <a:lnTo>
                        <a:pt x="146" y="64"/>
                      </a:lnTo>
                      <a:lnTo>
                        <a:pt x="166" y="52"/>
                      </a:lnTo>
                      <a:lnTo>
                        <a:pt x="184" y="44"/>
                      </a:lnTo>
                      <a:lnTo>
                        <a:pt x="208" y="236"/>
                      </a:lnTo>
                      <a:lnTo>
                        <a:pt x="166" y="84"/>
                      </a:lnTo>
                      <a:lnTo>
                        <a:pt x="64" y="132"/>
                      </a:lnTo>
                      <a:lnTo>
                        <a:pt x="34" y="80"/>
                      </a:lnTo>
                      <a:lnTo>
                        <a:pt x="14" y="36"/>
                      </a:lnTo>
                      <a:lnTo>
                        <a:pt x="4" y="16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39" name="Freeform 514"/>
                <p:cNvSpPr>
                  <a:spLocks/>
                </p:cNvSpPr>
                <p:nvPr/>
              </p:nvSpPr>
              <p:spPr bwMode="auto">
                <a:xfrm>
                  <a:off x="2062" y="3482"/>
                  <a:ext cx="100" cy="132"/>
                </a:xfrm>
                <a:custGeom>
                  <a:avLst/>
                  <a:gdLst>
                    <a:gd name="T0" fmla="*/ 26 w 100"/>
                    <a:gd name="T1" fmla="*/ 0 h 132"/>
                    <a:gd name="T2" fmla="*/ 92 w 100"/>
                    <a:gd name="T3" fmla="*/ 78 h 132"/>
                    <a:gd name="T4" fmla="*/ 92 w 100"/>
                    <a:gd name="T5" fmla="*/ 0 h 132"/>
                    <a:gd name="T6" fmla="*/ 92 w 100"/>
                    <a:gd name="T7" fmla="*/ 0 h 132"/>
                    <a:gd name="T8" fmla="*/ 94 w 100"/>
                    <a:gd name="T9" fmla="*/ 8 h 132"/>
                    <a:gd name="T10" fmla="*/ 98 w 100"/>
                    <a:gd name="T11" fmla="*/ 32 h 132"/>
                    <a:gd name="T12" fmla="*/ 100 w 100"/>
                    <a:gd name="T13" fmla="*/ 48 h 132"/>
                    <a:gd name="T14" fmla="*/ 100 w 100"/>
                    <a:gd name="T15" fmla="*/ 66 h 132"/>
                    <a:gd name="T16" fmla="*/ 100 w 100"/>
                    <a:gd name="T17" fmla="*/ 82 h 132"/>
                    <a:gd name="T18" fmla="*/ 98 w 100"/>
                    <a:gd name="T19" fmla="*/ 100 h 132"/>
                    <a:gd name="T20" fmla="*/ 26 w 100"/>
                    <a:gd name="T21" fmla="*/ 28 h 132"/>
                    <a:gd name="T22" fmla="*/ 0 w 100"/>
                    <a:gd name="T23" fmla="*/ 132 h 132"/>
                    <a:gd name="T24" fmla="*/ 0 w 100"/>
                    <a:gd name="T25" fmla="*/ 132 h 132"/>
                    <a:gd name="T26" fmla="*/ 2 w 100"/>
                    <a:gd name="T27" fmla="*/ 110 h 132"/>
                    <a:gd name="T28" fmla="*/ 10 w 100"/>
                    <a:gd name="T29" fmla="*/ 64 h 132"/>
                    <a:gd name="T30" fmla="*/ 18 w 100"/>
                    <a:gd name="T31" fmla="*/ 18 h 132"/>
                    <a:gd name="T32" fmla="*/ 22 w 100"/>
                    <a:gd name="T33" fmla="*/ 4 h 132"/>
                    <a:gd name="T34" fmla="*/ 24 w 100"/>
                    <a:gd name="T35" fmla="*/ 0 h 132"/>
                    <a:gd name="T36" fmla="*/ 26 w 100"/>
                    <a:gd name="T37" fmla="*/ 0 h 13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0"/>
                    <a:gd name="T58" fmla="*/ 0 h 132"/>
                    <a:gd name="T59" fmla="*/ 100 w 100"/>
                    <a:gd name="T60" fmla="*/ 132 h 13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0" h="132">
                      <a:moveTo>
                        <a:pt x="26" y="0"/>
                      </a:moveTo>
                      <a:lnTo>
                        <a:pt x="92" y="78"/>
                      </a:lnTo>
                      <a:lnTo>
                        <a:pt x="92" y="0"/>
                      </a:lnTo>
                      <a:lnTo>
                        <a:pt x="94" y="8"/>
                      </a:lnTo>
                      <a:lnTo>
                        <a:pt x="98" y="32"/>
                      </a:lnTo>
                      <a:lnTo>
                        <a:pt x="100" y="48"/>
                      </a:lnTo>
                      <a:lnTo>
                        <a:pt x="100" y="66"/>
                      </a:lnTo>
                      <a:lnTo>
                        <a:pt x="100" y="82"/>
                      </a:lnTo>
                      <a:lnTo>
                        <a:pt x="98" y="100"/>
                      </a:lnTo>
                      <a:lnTo>
                        <a:pt x="26" y="28"/>
                      </a:lnTo>
                      <a:lnTo>
                        <a:pt x="0" y="132"/>
                      </a:lnTo>
                      <a:lnTo>
                        <a:pt x="2" y="110"/>
                      </a:lnTo>
                      <a:lnTo>
                        <a:pt x="10" y="64"/>
                      </a:lnTo>
                      <a:lnTo>
                        <a:pt x="18" y="18"/>
                      </a:lnTo>
                      <a:lnTo>
                        <a:pt x="22" y="4"/>
                      </a:lnTo>
                      <a:lnTo>
                        <a:pt x="24" y="0"/>
                      </a:lnTo>
                      <a:lnTo>
                        <a:pt x="26" y="0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40" name="Freeform 515"/>
                <p:cNvSpPr>
                  <a:spLocks/>
                </p:cNvSpPr>
                <p:nvPr/>
              </p:nvSpPr>
              <p:spPr bwMode="auto">
                <a:xfrm>
                  <a:off x="2062" y="3482"/>
                  <a:ext cx="100" cy="132"/>
                </a:xfrm>
                <a:custGeom>
                  <a:avLst/>
                  <a:gdLst>
                    <a:gd name="T0" fmla="*/ 26 w 100"/>
                    <a:gd name="T1" fmla="*/ 0 h 132"/>
                    <a:gd name="T2" fmla="*/ 92 w 100"/>
                    <a:gd name="T3" fmla="*/ 78 h 132"/>
                    <a:gd name="T4" fmla="*/ 92 w 100"/>
                    <a:gd name="T5" fmla="*/ 0 h 132"/>
                    <a:gd name="T6" fmla="*/ 92 w 100"/>
                    <a:gd name="T7" fmla="*/ 0 h 132"/>
                    <a:gd name="T8" fmla="*/ 94 w 100"/>
                    <a:gd name="T9" fmla="*/ 8 h 132"/>
                    <a:gd name="T10" fmla="*/ 98 w 100"/>
                    <a:gd name="T11" fmla="*/ 32 h 132"/>
                    <a:gd name="T12" fmla="*/ 100 w 100"/>
                    <a:gd name="T13" fmla="*/ 48 h 132"/>
                    <a:gd name="T14" fmla="*/ 100 w 100"/>
                    <a:gd name="T15" fmla="*/ 66 h 132"/>
                    <a:gd name="T16" fmla="*/ 100 w 100"/>
                    <a:gd name="T17" fmla="*/ 82 h 132"/>
                    <a:gd name="T18" fmla="*/ 98 w 100"/>
                    <a:gd name="T19" fmla="*/ 100 h 132"/>
                    <a:gd name="T20" fmla="*/ 26 w 100"/>
                    <a:gd name="T21" fmla="*/ 28 h 132"/>
                    <a:gd name="T22" fmla="*/ 0 w 100"/>
                    <a:gd name="T23" fmla="*/ 132 h 132"/>
                    <a:gd name="T24" fmla="*/ 0 w 100"/>
                    <a:gd name="T25" fmla="*/ 132 h 132"/>
                    <a:gd name="T26" fmla="*/ 2 w 100"/>
                    <a:gd name="T27" fmla="*/ 110 h 132"/>
                    <a:gd name="T28" fmla="*/ 10 w 100"/>
                    <a:gd name="T29" fmla="*/ 64 h 132"/>
                    <a:gd name="T30" fmla="*/ 18 w 100"/>
                    <a:gd name="T31" fmla="*/ 18 h 132"/>
                    <a:gd name="T32" fmla="*/ 22 w 100"/>
                    <a:gd name="T33" fmla="*/ 4 h 132"/>
                    <a:gd name="T34" fmla="*/ 24 w 100"/>
                    <a:gd name="T35" fmla="*/ 0 h 132"/>
                    <a:gd name="T36" fmla="*/ 26 w 100"/>
                    <a:gd name="T37" fmla="*/ 0 h 13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0"/>
                    <a:gd name="T58" fmla="*/ 0 h 132"/>
                    <a:gd name="T59" fmla="*/ 100 w 100"/>
                    <a:gd name="T60" fmla="*/ 132 h 13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0" h="132">
                      <a:moveTo>
                        <a:pt x="26" y="0"/>
                      </a:moveTo>
                      <a:lnTo>
                        <a:pt x="92" y="78"/>
                      </a:lnTo>
                      <a:lnTo>
                        <a:pt x="92" y="0"/>
                      </a:lnTo>
                      <a:lnTo>
                        <a:pt x="94" y="8"/>
                      </a:lnTo>
                      <a:lnTo>
                        <a:pt x="98" y="32"/>
                      </a:lnTo>
                      <a:lnTo>
                        <a:pt x="100" y="48"/>
                      </a:lnTo>
                      <a:lnTo>
                        <a:pt x="100" y="66"/>
                      </a:lnTo>
                      <a:lnTo>
                        <a:pt x="100" y="82"/>
                      </a:lnTo>
                      <a:lnTo>
                        <a:pt x="98" y="100"/>
                      </a:lnTo>
                      <a:lnTo>
                        <a:pt x="26" y="28"/>
                      </a:lnTo>
                      <a:lnTo>
                        <a:pt x="0" y="132"/>
                      </a:lnTo>
                      <a:lnTo>
                        <a:pt x="2" y="110"/>
                      </a:lnTo>
                      <a:lnTo>
                        <a:pt x="10" y="64"/>
                      </a:lnTo>
                      <a:lnTo>
                        <a:pt x="18" y="18"/>
                      </a:lnTo>
                      <a:lnTo>
                        <a:pt x="22" y="4"/>
                      </a:lnTo>
                      <a:lnTo>
                        <a:pt x="24" y="0"/>
                      </a:lnTo>
                      <a:lnTo>
                        <a:pt x="2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41" name="Freeform 516"/>
                <p:cNvSpPr>
                  <a:spLocks/>
                </p:cNvSpPr>
                <p:nvPr/>
              </p:nvSpPr>
              <p:spPr bwMode="auto">
                <a:xfrm>
                  <a:off x="2004" y="3800"/>
                  <a:ext cx="312" cy="242"/>
                </a:xfrm>
                <a:custGeom>
                  <a:avLst/>
                  <a:gdLst>
                    <a:gd name="T0" fmla="*/ 0 w 312"/>
                    <a:gd name="T1" fmla="*/ 172 h 242"/>
                    <a:gd name="T2" fmla="*/ 54 w 312"/>
                    <a:gd name="T3" fmla="*/ 148 h 242"/>
                    <a:gd name="T4" fmla="*/ 70 w 312"/>
                    <a:gd name="T5" fmla="*/ 134 h 242"/>
                    <a:gd name="T6" fmla="*/ 132 w 312"/>
                    <a:gd name="T7" fmla="*/ 44 h 242"/>
                    <a:gd name="T8" fmla="*/ 270 w 312"/>
                    <a:gd name="T9" fmla="*/ 0 h 242"/>
                    <a:gd name="T10" fmla="*/ 272 w 312"/>
                    <a:gd name="T11" fmla="*/ 2 h 242"/>
                    <a:gd name="T12" fmla="*/ 274 w 312"/>
                    <a:gd name="T13" fmla="*/ 12 h 242"/>
                    <a:gd name="T14" fmla="*/ 266 w 312"/>
                    <a:gd name="T15" fmla="*/ 18 h 242"/>
                    <a:gd name="T16" fmla="*/ 214 w 312"/>
                    <a:gd name="T17" fmla="*/ 24 h 242"/>
                    <a:gd name="T18" fmla="*/ 156 w 312"/>
                    <a:gd name="T19" fmla="*/ 60 h 242"/>
                    <a:gd name="T20" fmla="*/ 232 w 312"/>
                    <a:gd name="T21" fmla="*/ 42 h 242"/>
                    <a:gd name="T22" fmla="*/ 272 w 312"/>
                    <a:gd name="T23" fmla="*/ 42 h 242"/>
                    <a:gd name="T24" fmla="*/ 306 w 312"/>
                    <a:gd name="T25" fmla="*/ 42 h 242"/>
                    <a:gd name="T26" fmla="*/ 312 w 312"/>
                    <a:gd name="T27" fmla="*/ 52 h 242"/>
                    <a:gd name="T28" fmla="*/ 310 w 312"/>
                    <a:gd name="T29" fmla="*/ 60 h 242"/>
                    <a:gd name="T30" fmla="*/ 298 w 312"/>
                    <a:gd name="T31" fmla="*/ 66 h 242"/>
                    <a:gd name="T32" fmla="*/ 300 w 312"/>
                    <a:gd name="T33" fmla="*/ 68 h 242"/>
                    <a:gd name="T34" fmla="*/ 304 w 312"/>
                    <a:gd name="T35" fmla="*/ 76 h 242"/>
                    <a:gd name="T36" fmla="*/ 298 w 312"/>
                    <a:gd name="T37" fmla="*/ 82 h 242"/>
                    <a:gd name="T38" fmla="*/ 246 w 312"/>
                    <a:gd name="T39" fmla="*/ 98 h 242"/>
                    <a:gd name="T40" fmla="*/ 252 w 312"/>
                    <a:gd name="T41" fmla="*/ 108 h 242"/>
                    <a:gd name="T42" fmla="*/ 282 w 312"/>
                    <a:gd name="T43" fmla="*/ 100 h 242"/>
                    <a:gd name="T44" fmla="*/ 284 w 312"/>
                    <a:gd name="T45" fmla="*/ 108 h 242"/>
                    <a:gd name="T46" fmla="*/ 280 w 312"/>
                    <a:gd name="T47" fmla="*/ 114 h 242"/>
                    <a:gd name="T48" fmla="*/ 270 w 312"/>
                    <a:gd name="T49" fmla="*/ 120 h 242"/>
                    <a:gd name="T50" fmla="*/ 232 w 312"/>
                    <a:gd name="T51" fmla="*/ 134 h 242"/>
                    <a:gd name="T52" fmla="*/ 194 w 312"/>
                    <a:gd name="T53" fmla="*/ 148 h 242"/>
                    <a:gd name="T54" fmla="*/ 124 w 312"/>
                    <a:gd name="T55" fmla="*/ 202 h 242"/>
                    <a:gd name="T56" fmla="*/ 110 w 312"/>
                    <a:gd name="T57" fmla="*/ 208 h 242"/>
                    <a:gd name="T58" fmla="*/ 90 w 312"/>
                    <a:gd name="T59" fmla="*/ 210 h 242"/>
                    <a:gd name="T60" fmla="*/ 22 w 312"/>
                    <a:gd name="T61" fmla="*/ 242 h 242"/>
                    <a:gd name="T62" fmla="*/ 10 w 312"/>
                    <a:gd name="T63" fmla="*/ 224 h 242"/>
                    <a:gd name="T64" fmla="*/ 2 w 312"/>
                    <a:gd name="T65" fmla="*/ 202 h 242"/>
                    <a:gd name="T66" fmla="*/ 0 w 312"/>
                    <a:gd name="T67" fmla="*/ 172 h 24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12"/>
                    <a:gd name="T103" fmla="*/ 0 h 242"/>
                    <a:gd name="T104" fmla="*/ 312 w 312"/>
                    <a:gd name="T105" fmla="*/ 242 h 24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12" h="242">
                      <a:moveTo>
                        <a:pt x="0" y="172"/>
                      </a:moveTo>
                      <a:lnTo>
                        <a:pt x="0" y="172"/>
                      </a:lnTo>
                      <a:lnTo>
                        <a:pt x="30" y="160"/>
                      </a:lnTo>
                      <a:lnTo>
                        <a:pt x="54" y="148"/>
                      </a:lnTo>
                      <a:lnTo>
                        <a:pt x="64" y="142"/>
                      </a:lnTo>
                      <a:lnTo>
                        <a:pt x="70" y="134"/>
                      </a:lnTo>
                      <a:lnTo>
                        <a:pt x="132" y="44"/>
                      </a:lnTo>
                      <a:lnTo>
                        <a:pt x="200" y="2"/>
                      </a:lnTo>
                      <a:lnTo>
                        <a:pt x="270" y="0"/>
                      </a:lnTo>
                      <a:lnTo>
                        <a:pt x="272" y="2"/>
                      </a:lnTo>
                      <a:lnTo>
                        <a:pt x="274" y="8"/>
                      </a:lnTo>
                      <a:lnTo>
                        <a:pt x="274" y="12"/>
                      </a:lnTo>
                      <a:lnTo>
                        <a:pt x="270" y="14"/>
                      </a:lnTo>
                      <a:lnTo>
                        <a:pt x="266" y="18"/>
                      </a:lnTo>
                      <a:lnTo>
                        <a:pt x="258" y="20"/>
                      </a:lnTo>
                      <a:lnTo>
                        <a:pt x="214" y="24"/>
                      </a:lnTo>
                      <a:lnTo>
                        <a:pt x="156" y="60"/>
                      </a:lnTo>
                      <a:lnTo>
                        <a:pt x="232" y="42"/>
                      </a:lnTo>
                      <a:lnTo>
                        <a:pt x="246" y="42"/>
                      </a:lnTo>
                      <a:lnTo>
                        <a:pt x="272" y="42"/>
                      </a:lnTo>
                      <a:lnTo>
                        <a:pt x="306" y="42"/>
                      </a:lnTo>
                      <a:lnTo>
                        <a:pt x="308" y="46"/>
                      </a:lnTo>
                      <a:lnTo>
                        <a:pt x="312" y="52"/>
                      </a:lnTo>
                      <a:lnTo>
                        <a:pt x="312" y="56"/>
                      </a:lnTo>
                      <a:lnTo>
                        <a:pt x="310" y="60"/>
                      </a:lnTo>
                      <a:lnTo>
                        <a:pt x="306" y="62"/>
                      </a:lnTo>
                      <a:lnTo>
                        <a:pt x="298" y="66"/>
                      </a:lnTo>
                      <a:lnTo>
                        <a:pt x="300" y="68"/>
                      </a:lnTo>
                      <a:lnTo>
                        <a:pt x="302" y="72"/>
                      </a:lnTo>
                      <a:lnTo>
                        <a:pt x="304" y="76"/>
                      </a:lnTo>
                      <a:lnTo>
                        <a:pt x="302" y="78"/>
                      </a:lnTo>
                      <a:lnTo>
                        <a:pt x="298" y="82"/>
                      </a:lnTo>
                      <a:lnTo>
                        <a:pt x="292" y="84"/>
                      </a:lnTo>
                      <a:lnTo>
                        <a:pt x="246" y="98"/>
                      </a:lnTo>
                      <a:lnTo>
                        <a:pt x="200" y="124"/>
                      </a:lnTo>
                      <a:lnTo>
                        <a:pt x="252" y="108"/>
                      </a:lnTo>
                      <a:lnTo>
                        <a:pt x="282" y="100"/>
                      </a:lnTo>
                      <a:lnTo>
                        <a:pt x="284" y="102"/>
                      </a:lnTo>
                      <a:lnTo>
                        <a:pt x="284" y="108"/>
                      </a:lnTo>
                      <a:lnTo>
                        <a:pt x="282" y="110"/>
                      </a:lnTo>
                      <a:lnTo>
                        <a:pt x="280" y="114"/>
                      </a:lnTo>
                      <a:lnTo>
                        <a:pt x="276" y="118"/>
                      </a:lnTo>
                      <a:lnTo>
                        <a:pt x="270" y="120"/>
                      </a:lnTo>
                      <a:lnTo>
                        <a:pt x="232" y="134"/>
                      </a:lnTo>
                      <a:lnTo>
                        <a:pt x="194" y="148"/>
                      </a:lnTo>
                      <a:lnTo>
                        <a:pt x="166" y="172"/>
                      </a:lnTo>
                      <a:lnTo>
                        <a:pt x="124" y="202"/>
                      </a:lnTo>
                      <a:lnTo>
                        <a:pt x="110" y="208"/>
                      </a:lnTo>
                      <a:lnTo>
                        <a:pt x="100" y="210"/>
                      </a:lnTo>
                      <a:lnTo>
                        <a:pt x="90" y="210"/>
                      </a:lnTo>
                      <a:lnTo>
                        <a:pt x="22" y="242"/>
                      </a:lnTo>
                      <a:lnTo>
                        <a:pt x="18" y="238"/>
                      </a:lnTo>
                      <a:lnTo>
                        <a:pt x="10" y="224"/>
                      </a:lnTo>
                      <a:lnTo>
                        <a:pt x="6" y="214"/>
                      </a:lnTo>
                      <a:lnTo>
                        <a:pt x="2" y="202"/>
                      </a:lnTo>
                      <a:lnTo>
                        <a:pt x="0" y="188"/>
                      </a:lnTo>
                      <a:lnTo>
                        <a:pt x="0" y="172"/>
                      </a:lnTo>
                      <a:close/>
                    </a:path>
                  </a:pathLst>
                </a:custGeom>
                <a:solidFill>
                  <a:srgbClr val="F0AC7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42" name="Freeform 517"/>
                <p:cNvSpPr>
                  <a:spLocks/>
                </p:cNvSpPr>
                <p:nvPr/>
              </p:nvSpPr>
              <p:spPr bwMode="auto">
                <a:xfrm>
                  <a:off x="2004" y="3800"/>
                  <a:ext cx="312" cy="242"/>
                </a:xfrm>
                <a:custGeom>
                  <a:avLst/>
                  <a:gdLst>
                    <a:gd name="T0" fmla="*/ 0 w 312"/>
                    <a:gd name="T1" fmla="*/ 172 h 242"/>
                    <a:gd name="T2" fmla="*/ 54 w 312"/>
                    <a:gd name="T3" fmla="*/ 148 h 242"/>
                    <a:gd name="T4" fmla="*/ 70 w 312"/>
                    <a:gd name="T5" fmla="*/ 134 h 242"/>
                    <a:gd name="T6" fmla="*/ 132 w 312"/>
                    <a:gd name="T7" fmla="*/ 44 h 242"/>
                    <a:gd name="T8" fmla="*/ 270 w 312"/>
                    <a:gd name="T9" fmla="*/ 0 h 242"/>
                    <a:gd name="T10" fmla="*/ 272 w 312"/>
                    <a:gd name="T11" fmla="*/ 2 h 242"/>
                    <a:gd name="T12" fmla="*/ 274 w 312"/>
                    <a:gd name="T13" fmla="*/ 12 h 242"/>
                    <a:gd name="T14" fmla="*/ 266 w 312"/>
                    <a:gd name="T15" fmla="*/ 18 h 242"/>
                    <a:gd name="T16" fmla="*/ 214 w 312"/>
                    <a:gd name="T17" fmla="*/ 24 h 242"/>
                    <a:gd name="T18" fmla="*/ 156 w 312"/>
                    <a:gd name="T19" fmla="*/ 60 h 242"/>
                    <a:gd name="T20" fmla="*/ 232 w 312"/>
                    <a:gd name="T21" fmla="*/ 42 h 242"/>
                    <a:gd name="T22" fmla="*/ 272 w 312"/>
                    <a:gd name="T23" fmla="*/ 42 h 242"/>
                    <a:gd name="T24" fmla="*/ 306 w 312"/>
                    <a:gd name="T25" fmla="*/ 42 h 242"/>
                    <a:gd name="T26" fmla="*/ 312 w 312"/>
                    <a:gd name="T27" fmla="*/ 52 h 242"/>
                    <a:gd name="T28" fmla="*/ 310 w 312"/>
                    <a:gd name="T29" fmla="*/ 60 h 242"/>
                    <a:gd name="T30" fmla="*/ 298 w 312"/>
                    <a:gd name="T31" fmla="*/ 66 h 242"/>
                    <a:gd name="T32" fmla="*/ 300 w 312"/>
                    <a:gd name="T33" fmla="*/ 68 h 242"/>
                    <a:gd name="T34" fmla="*/ 304 w 312"/>
                    <a:gd name="T35" fmla="*/ 76 h 242"/>
                    <a:gd name="T36" fmla="*/ 298 w 312"/>
                    <a:gd name="T37" fmla="*/ 82 h 242"/>
                    <a:gd name="T38" fmla="*/ 246 w 312"/>
                    <a:gd name="T39" fmla="*/ 98 h 242"/>
                    <a:gd name="T40" fmla="*/ 252 w 312"/>
                    <a:gd name="T41" fmla="*/ 108 h 242"/>
                    <a:gd name="T42" fmla="*/ 282 w 312"/>
                    <a:gd name="T43" fmla="*/ 100 h 242"/>
                    <a:gd name="T44" fmla="*/ 284 w 312"/>
                    <a:gd name="T45" fmla="*/ 108 h 242"/>
                    <a:gd name="T46" fmla="*/ 280 w 312"/>
                    <a:gd name="T47" fmla="*/ 114 h 242"/>
                    <a:gd name="T48" fmla="*/ 270 w 312"/>
                    <a:gd name="T49" fmla="*/ 120 h 242"/>
                    <a:gd name="T50" fmla="*/ 232 w 312"/>
                    <a:gd name="T51" fmla="*/ 134 h 242"/>
                    <a:gd name="T52" fmla="*/ 194 w 312"/>
                    <a:gd name="T53" fmla="*/ 148 h 242"/>
                    <a:gd name="T54" fmla="*/ 124 w 312"/>
                    <a:gd name="T55" fmla="*/ 202 h 242"/>
                    <a:gd name="T56" fmla="*/ 110 w 312"/>
                    <a:gd name="T57" fmla="*/ 208 h 242"/>
                    <a:gd name="T58" fmla="*/ 90 w 312"/>
                    <a:gd name="T59" fmla="*/ 210 h 242"/>
                    <a:gd name="T60" fmla="*/ 22 w 312"/>
                    <a:gd name="T61" fmla="*/ 242 h 242"/>
                    <a:gd name="T62" fmla="*/ 10 w 312"/>
                    <a:gd name="T63" fmla="*/ 224 h 242"/>
                    <a:gd name="T64" fmla="*/ 2 w 312"/>
                    <a:gd name="T65" fmla="*/ 202 h 242"/>
                    <a:gd name="T66" fmla="*/ 0 w 312"/>
                    <a:gd name="T67" fmla="*/ 172 h 24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12"/>
                    <a:gd name="T103" fmla="*/ 0 h 242"/>
                    <a:gd name="T104" fmla="*/ 312 w 312"/>
                    <a:gd name="T105" fmla="*/ 242 h 24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12" h="242">
                      <a:moveTo>
                        <a:pt x="0" y="172"/>
                      </a:moveTo>
                      <a:lnTo>
                        <a:pt x="0" y="172"/>
                      </a:lnTo>
                      <a:lnTo>
                        <a:pt x="30" y="160"/>
                      </a:lnTo>
                      <a:lnTo>
                        <a:pt x="54" y="148"/>
                      </a:lnTo>
                      <a:lnTo>
                        <a:pt x="64" y="142"/>
                      </a:lnTo>
                      <a:lnTo>
                        <a:pt x="70" y="134"/>
                      </a:lnTo>
                      <a:lnTo>
                        <a:pt x="132" y="44"/>
                      </a:lnTo>
                      <a:lnTo>
                        <a:pt x="200" y="2"/>
                      </a:lnTo>
                      <a:lnTo>
                        <a:pt x="270" y="0"/>
                      </a:lnTo>
                      <a:lnTo>
                        <a:pt x="272" y="2"/>
                      </a:lnTo>
                      <a:lnTo>
                        <a:pt x="274" y="8"/>
                      </a:lnTo>
                      <a:lnTo>
                        <a:pt x="274" y="12"/>
                      </a:lnTo>
                      <a:lnTo>
                        <a:pt x="270" y="14"/>
                      </a:lnTo>
                      <a:lnTo>
                        <a:pt x="266" y="18"/>
                      </a:lnTo>
                      <a:lnTo>
                        <a:pt x="258" y="20"/>
                      </a:lnTo>
                      <a:lnTo>
                        <a:pt x="214" y="24"/>
                      </a:lnTo>
                      <a:lnTo>
                        <a:pt x="156" y="60"/>
                      </a:lnTo>
                      <a:lnTo>
                        <a:pt x="232" y="42"/>
                      </a:lnTo>
                      <a:lnTo>
                        <a:pt x="246" y="42"/>
                      </a:lnTo>
                      <a:lnTo>
                        <a:pt x="272" y="42"/>
                      </a:lnTo>
                      <a:lnTo>
                        <a:pt x="306" y="42"/>
                      </a:lnTo>
                      <a:lnTo>
                        <a:pt x="308" y="46"/>
                      </a:lnTo>
                      <a:lnTo>
                        <a:pt x="312" y="52"/>
                      </a:lnTo>
                      <a:lnTo>
                        <a:pt x="312" y="56"/>
                      </a:lnTo>
                      <a:lnTo>
                        <a:pt x="310" y="60"/>
                      </a:lnTo>
                      <a:lnTo>
                        <a:pt x="306" y="62"/>
                      </a:lnTo>
                      <a:lnTo>
                        <a:pt x="298" y="66"/>
                      </a:lnTo>
                      <a:lnTo>
                        <a:pt x="300" y="68"/>
                      </a:lnTo>
                      <a:lnTo>
                        <a:pt x="302" y="72"/>
                      </a:lnTo>
                      <a:lnTo>
                        <a:pt x="304" y="76"/>
                      </a:lnTo>
                      <a:lnTo>
                        <a:pt x="302" y="78"/>
                      </a:lnTo>
                      <a:lnTo>
                        <a:pt x="298" y="82"/>
                      </a:lnTo>
                      <a:lnTo>
                        <a:pt x="292" y="84"/>
                      </a:lnTo>
                      <a:lnTo>
                        <a:pt x="246" y="98"/>
                      </a:lnTo>
                      <a:lnTo>
                        <a:pt x="200" y="124"/>
                      </a:lnTo>
                      <a:lnTo>
                        <a:pt x="252" y="108"/>
                      </a:lnTo>
                      <a:lnTo>
                        <a:pt x="282" y="100"/>
                      </a:lnTo>
                      <a:lnTo>
                        <a:pt x="284" y="102"/>
                      </a:lnTo>
                      <a:lnTo>
                        <a:pt x="284" y="108"/>
                      </a:lnTo>
                      <a:lnTo>
                        <a:pt x="282" y="110"/>
                      </a:lnTo>
                      <a:lnTo>
                        <a:pt x="280" y="114"/>
                      </a:lnTo>
                      <a:lnTo>
                        <a:pt x="276" y="118"/>
                      </a:lnTo>
                      <a:lnTo>
                        <a:pt x="270" y="120"/>
                      </a:lnTo>
                      <a:lnTo>
                        <a:pt x="232" y="134"/>
                      </a:lnTo>
                      <a:lnTo>
                        <a:pt x="194" y="148"/>
                      </a:lnTo>
                      <a:lnTo>
                        <a:pt x="166" y="172"/>
                      </a:lnTo>
                      <a:lnTo>
                        <a:pt x="124" y="202"/>
                      </a:lnTo>
                      <a:lnTo>
                        <a:pt x="110" y="208"/>
                      </a:lnTo>
                      <a:lnTo>
                        <a:pt x="100" y="210"/>
                      </a:lnTo>
                      <a:lnTo>
                        <a:pt x="90" y="210"/>
                      </a:lnTo>
                      <a:lnTo>
                        <a:pt x="22" y="242"/>
                      </a:lnTo>
                      <a:lnTo>
                        <a:pt x="18" y="238"/>
                      </a:lnTo>
                      <a:lnTo>
                        <a:pt x="10" y="224"/>
                      </a:lnTo>
                      <a:lnTo>
                        <a:pt x="6" y="214"/>
                      </a:lnTo>
                      <a:lnTo>
                        <a:pt x="2" y="202"/>
                      </a:lnTo>
                      <a:lnTo>
                        <a:pt x="0" y="188"/>
                      </a:lnTo>
                      <a:lnTo>
                        <a:pt x="0" y="17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43" name="Freeform 518"/>
                <p:cNvSpPr>
                  <a:spLocks/>
                </p:cNvSpPr>
                <p:nvPr/>
              </p:nvSpPr>
              <p:spPr bwMode="auto">
                <a:xfrm>
                  <a:off x="1586" y="3540"/>
                  <a:ext cx="474" cy="678"/>
                </a:xfrm>
                <a:custGeom>
                  <a:avLst/>
                  <a:gdLst>
                    <a:gd name="T0" fmla="*/ 12 w 474"/>
                    <a:gd name="T1" fmla="*/ 0 h 678"/>
                    <a:gd name="T2" fmla="*/ 90 w 474"/>
                    <a:gd name="T3" fmla="*/ 52 h 678"/>
                    <a:gd name="T4" fmla="*/ 156 w 474"/>
                    <a:gd name="T5" fmla="*/ 104 h 678"/>
                    <a:gd name="T6" fmla="*/ 196 w 474"/>
                    <a:gd name="T7" fmla="*/ 142 h 678"/>
                    <a:gd name="T8" fmla="*/ 226 w 474"/>
                    <a:gd name="T9" fmla="*/ 180 h 678"/>
                    <a:gd name="T10" fmla="*/ 240 w 474"/>
                    <a:gd name="T11" fmla="*/ 218 h 678"/>
                    <a:gd name="T12" fmla="*/ 240 w 474"/>
                    <a:gd name="T13" fmla="*/ 234 h 678"/>
                    <a:gd name="T14" fmla="*/ 232 w 474"/>
                    <a:gd name="T15" fmla="*/ 268 h 678"/>
                    <a:gd name="T16" fmla="*/ 198 w 474"/>
                    <a:gd name="T17" fmla="*/ 372 h 678"/>
                    <a:gd name="T18" fmla="*/ 178 w 474"/>
                    <a:gd name="T19" fmla="*/ 436 h 678"/>
                    <a:gd name="T20" fmla="*/ 172 w 474"/>
                    <a:gd name="T21" fmla="*/ 480 h 678"/>
                    <a:gd name="T22" fmla="*/ 180 w 474"/>
                    <a:gd name="T23" fmla="*/ 476 h 678"/>
                    <a:gd name="T24" fmla="*/ 220 w 474"/>
                    <a:gd name="T25" fmla="*/ 458 h 678"/>
                    <a:gd name="T26" fmla="*/ 260 w 474"/>
                    <a:gd name="T27" fmla="*/ 448 h 678"/>
                    <a:gd name="T28" fmla="*/ 284 w 474"/>
                    <a:gd name="T29" fmla="*/ 446 h 678"/>
                    <a:gd name="T30" fmla="*/ 334 w 474"/>
                    <a:gd name="T31" fmla="*/ 440 h 678"/>
                    <a:gd name="T32" fmla="*/ 384 w 474"/>
                    <a:gd name="T33" fmla="*/ 426 h 678"/>
                    <a:gd name="T34" fmla="*/ 436 w 474"/>
                    <a:gd name="T35" fmla="*/ 406 h 678"/>
                    <a:gd name="T36" fmla="*/ 434 w 474"/>
                    <a:gd name="T37" fmla="*/ 414 h 678"/>
                    <a:gd name="T38" fmla="*/ 434 w 474"/>
                    <a:gd name="T39" fmla="*/ 436 h 678"/>
                    <a:gd name="T40" fmla="*/ 444 w 474"/>
                    <a:gd name="T41" fmla="*/ 464 h 678"/>
                    <a:gd name="T42" fmla="*/ 464 w 474"/>
                    <a:gd name="T43" fmla="*/ 486 h 678"/>
                    <a:gd name="T44" fmla="*/ 474 w 474"/>
                    <a:gd name="T45" fmla="*/ 494 h 678"/>
                    <a:gd name="T46" fmla="*/ 406 w 474"/>
                    <a:gd name="T47" fmla="*/ 542 h 678"/>
                    <a:gd name="T48" fmla="*/ 302 w 474"/>
                    <a:gd name="T49" fmla="*/ 604 h 678"/>
                    <a:gd name="T50" fmla="*/ 238 w 474"/>
                    <a:gd name="T51" fmla="*/ 632 h 678"/>
                    <a:gd name="T52" fmla="*/ 170 w 474"/>
                    <a:gd name="T53" fmla="*/ 658 h 678"/>
                    <a:gd name="T54" fmla="*/ 98 w 474"/>
                    <a:gd name="T55" fmla="*/ 674 h 678"/>
                    <a:gd name="T56" fmla="*/ 92 w 474"/>
                    <a:gd name="T57" fmla="*/ 676 h 678"/>
                    <a:gd name="T58" fmla="*/ 76 w 474"/>
                    <a:gd name="T59" fmla="*/ 676 h 678"/>
                    <a:gd name="T60" fmla="*/ 66 w 474"/>
                    <a:gd name="T61" fmla="*/ 668 h 678"/>
                    <a:gd name="T62" fmla="*/ 56 w 474"/>
                    <a:gd name="T63" fmla="*/ 650 h 678"/>
                    <a:gd name="T64" fmla="*/ 32 w 474"/>
                    <a:gd name="T65" fmla="*/ 582 h 678"/>
                    <a:gd name="T66" fmla="*/ 20 w 474"/>
                    <a:gd name="T67" fmla="*/ 532 h 678"/>
                    <a:gd name="T68" fmla="*/ 6 w 474"/>
                    <a:gd name="T69" fmla="*/ 426 h 678"/>
                    <a:gd name="T70" fmla="*/ 0 w 474"/>
                    <a:gd name="T71" fmla="*/ 324 h 678"/>
                    <a:gd name="T72" fmla="*/ 2 w 474"/>
                    <a:gd name="T73" fmla="*/ 234 h 678"/>
                    <a:gd name="T74" fmla="*/ 6 w 474"/>
                    <a:gd name="T75" fmla="*/ 200 h 678"/>
                    <a:gd name="T76" fmla="*/ 10 w 474"/>
                    <a:gd name="T77" fmla="*/ 134 h 678"/>
                    <a:gd name="T78" fmla="*/ 12 w 474"/>
                    <a:gd name="T79" fmla="*/ 0 h 678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474"/>
                    <a:gd name="T121" fmla="*/ 0 h 678"/>
                    <a:gd name="T122" fmla="*/ 474 w 474"/>
                    <a:gd name="T123" fmla="*/ 678 h 678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474" h="678">
                      <a:moveTo>
                        <a:pt x="12" y="0"/>
                      </a:moveTo>
                      <a:lnTo>
                        <a:pt x="12" y="0"/>
                      </a:lnTo>
                      <a:lnTo>
                        <a:pt x="50" y="26"/>
                      </a:lnTo>
                      <a:lnTo>
                        <a:pt x="90" y="52"/>
                      </a:lnTo>
                      <a:lnTo>
                        <a:pt x="134" y="84"/>
                      </a:lnTo>
                      <a:lnTo>
                        <a:pt x="156" y="104"/>
                      </a:lnTo>
                      <a:lnTo>
                        <a:pt x="176" y="122"/>
                      </a:lnTo>
                      <a:lnTo>
                        <a:pt x="196" y="142"/>
                      </a:lnTo>
                      <a:lnTo>
                        <a:pt x="212" y="162"/>
                      </a:lnTo>
                      <a:lnTo>
                        <a:pt x="226" y="180"/>
                      </a:lnTo>
                      <a:lnTo>
                        <a:pt x="236" y="200"/>
                      </a:lnTo>
                      <a:lnTo>
                        <a:pt x="240" y="218"/>
                      </a:lnTo>
                      <a:lnTo>
                        <a:pt x="242" y="226"/>
                      </a:lnTo>
                      <a:lnTo>
                        <a:pt x="240" y="234"/>
                      </a:lnTo>
                      <a:lnTo>
                        <a:pt x="232" y="268"/>
                      </a:lnTo>
                      <a:lnTo>
                        <a:pt x="222" y="302"/>
                      </a:lnTo>
                      <a:lnTo>
                        <a:pt x="198" y="372"/>
                      </a:lnTo>
                      <a:lnTo>
                        <a:pt x="188" y="406"/>
                      </a:lnTo>
                      <a:lnTo>
                        <a:pt x="178" y="436"/>
                      </a:lnTo>
                      <a:lnTo>
                        <a:pt x="174" y="460"/>
                      </a:lnTo>
                      <a:lnTo>
                        <a:pt x="172" y="480"/>
                      </a:lnTo>
                      <a:lnTo>
                        <a:pt x="180" y="476"/>
                      </a:lnTo>
                      <a:lnTo>
                        <a:pt x="204" y="464"/>
                      </a:lnTo>
                      <a:lnTo>
                        <a:pt x="220" y="458"/>
                      </a:lnTo>
                      <a:lnTo>
                        <a:pt x="240" y="452"/>
                      </a:lnTo>
                      <a:lnTo>
                        <a:pt x="260" y="448"/>
                      </a:lnTo>
                      <a:lnTo>
                        <a:pt x="284" y="446"/>
                      </a:lnTo>
                      <a:lnTo>
                        <a:pt x="308" y="444"/>
                      </a:lnTo>
                      <a:lnTo>
                        <a:pt x="334" y="440"/>
                      </a:lnTo>
                      <a:lnTo>
                        <a:pt x="360" y="432"/>
                      </a:lnTo>
                      <a:lnTo>
                        <a:pt x="384" y="426"/>
                      </a:lnTo>
                      <a:lnTo>
                        <a:pt x="420" y="412"/>
                      </a:lnTo>
                      <a:lnTo>
                        <a:pt x="436" y="406"/>
                      </a:lnTo>
                      <a:lnTo>
                        <a:pt x="434" y="414"/>
                      </a:lnTo>
                      <a:lnTo>
                        <a:pt x="432" y="424"/>
                      </a:lnTo>
                      <a:lnTo>
                        <a:pt x="434" y="436"/>
                      </a:lnTo>
                      <a:lnTo>
                        <a:pt x="438" y="450"/>
                      </a:lnTo>
                      <a:lnTo>
                        <a:pt x="444" y="464"/>
                      </a:lnTo>
                      <a:lnTo>
                        <a:pt x="456" y="480"/>
                      </a:lnTo>
                      <a:lnTo>
                        <a:pt x="464" y="486"/>
                      </a:lnTo>
                      <a:lnTo>
                        <a:pt x="474" y="494"/>
                      </a:lnTo>
                      <a:lnTo>
                        <a:pt x="442" y="518"/>
                      </a:lnTo>
                      <a:lnTo>
                        <a:pt x="406" y="542"/>
                      </a:lnTo>
                      <a:lnTo>
                        <a:pt x="358" y="572"/>
                      </a:lnTo>
                      <a:lnTo>
                        <a:pt x="302" y="604"/>
                      </a:lnTo>
                      <a:lnTo>
                        <a:pt x="270" y="618"/>
                      </a:lnTo>
                      <a:lnTo>
                        <a:pt x="238" y="632"/>
                      </a:lnTo>
                      <a:lnTo>
                        <a:pt x="204" y="646"/>
                      </a:lnTo>
                      <a:lnTo>
                        <a:pt x="170" y="658"/>
                      </a:lnTo>
                      <a:lnTo>
                        <a:pt x="134" y="666"/>
                      </a:lnTo>
                      <a:lnTo>
                        <a:pt x="98" y="674"/>
                      </a:lnTo>
                      <a:lnTo>
                        <a:pt x="92" y="676"/>
                      </a:lnTo>
                      <a:lnTo>
                        <a:pt x="86" y="678"/>
                      </a:lnTo>
                      <a:lnTo>
                        <a:pt x="76" y="676"/>
                      </a:lnTo>
                      <a:lnTo>
                        <a:pt x="72" y="672"/>
                      </a:lnTo>
                      <a:lnTo>
                        <a:pt x="66" y="668"/>
                      </a:lnTo>
                      <a:lnTo>
                        <a:pt x="62" y="660"/>
                      </a:lnTo>
                      <a:lnTo>
                        <a:pt x="56" y="650"/>
                      </a:lnTo>
                      <a:lnTo>
                        <a:pt x="44" y="622"/>
                      </a:lnTo>
                      <a:lnTo>
                        <a:pt x="32" y="582"/>
                      </a:lnTo>
                      <a:lnTo>
                        <a:pt x="20" y="532"/>
                      </a:lnTo>
                      <a:lnTo>
                        <a:pt x="12" y="480"/>
                      </a:lnTo>
                      <a:lnTo>
                        <a:pt x="6" y="426"/>
                      </a:lnTo>
                      <a:lnTo>
                        <a:pt x="2" y="374"/>
                      </a:lnTo>
                      <a:lnTo>
                        <a:pt x="0" y="324"/>
                      </a:lnTo>
                      <a:lnTo>
                        <a:pt x="0" y="276"/>
                      </a:lnTo>
                      <a:lnTo>
                        <a:pt x="2" y="234"/>
                      </a:lnTo>
                      <a:lnTo>
                        <a:pt x="6" y="200"/>
                      </a:lnTo>
                      <a:lnTo>
                        <a:pt x="8" y="168"/>
                      </a:lnTo>
                      <a:lnTo>
                        <a:pt x="10" y="134"/>
                      </a:lnTo>
                      <a:lnTo>
                        <a:pt x="12" y="7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44" name="Freeform 519"/>
                <p:cNvSpPr>
                  <a:spLocks/>
                </p:cNvSpPr>
                <p:nvPr/>
              </p:nvSpPr>
              <p:spPr bwMode="auto">
                <a:xfrm>
                  <a:off x="1586" y="3540"/>
                  <a:ext cx="474" cy="678"/>
                </a:xfrm>
                <a:custGeom>
                  <a:avLst/>
                  <a:gdLst>
                    <a:gd name="T0" fmla="*/ 12 w 474"/>
                    <a:gd name="T1" fmla="*/ 0 h 678"/>
                    <a:gd name="T2" fmla="*/ 90 w 474"/>
                    <a:gd name="T3" fmla="*/ 52 h 678"/>
                    <a:gd name="T4" fmla="*/ 156 w 474"/>
                    <a:gd name="T5" fmla="*/ 104 h 678"/>
                    <a:gd name="T6" fmla="*/ 196 w 474"/>
                    <a:gd name="T7" fmla="*/ 142 h 678"/>
                    <a:gd name="T8" fmla="*/ 226 w 474"/>
                    <a:gd name="T9" fmla="*/ 180 h 678"/>
                    <a:gd name="T10" fmla="*/ 240 w 474"/>
                    <a:gd name="T11" fmla="*/ 218 h 678"/>
                    <a:gd name="T12" fmla="*/ 240 w 474"/>
                    <a:gd name="T13" fmla="*/ 234 h 678"/>
                    <a:gd name="T14" fmla="*/ 232 w 474"/>
                    <a:gd name="T15" fmla="*/ 268 h 678"/>
                    <a:gd name="T16" fmla="*/ 198 w 474"/>
                    <a:gd name="T17" fmla="*/ 372 h 678"/>
                    <a:gd name="T18" fmla="*/ 178 w 474"/>
                    <a:gd name="T19" fmla="*/ 436 h 678"/>
                    <a:gd name="T20" fmla="*/ 172 w 474"/>
                    <a:gd name="T21" fmla="*/ 480 h 678"/>
                    <a:gd name="T22" fmla="*/ 180 w 474"/>
                    <a:gd name="T23" fmla="*/ 476 h 678"/>
                    <a:gd name="T24" fmla="*/ 220 w 474"/>
                    <a:gd name="T25" fmla="*/ 458 h 678"/>
                    <a:gd name="T26" fmla="*/ 260 w 474"/>
                    <a:gd name="T27" fmla="*/ 448 h 678"/>
                    <a:gd name="T28" fmla="*/ 284 w 474"/>
                    <a:gd name="T29" fmla="*/ 446 h 678"/>
                    <a:gd name="T30" fmla="*/ 334 w 474"/>
                    <a:gd name="T31" fmla="*/ 440 h 678"/>
                    <a:gd name="T32" fmla="*/ 384 w 474"/>
                    <a:gd name="T33" fmla="*/ 426 h 678"/>
                    <a:gd name="T34" fmla="*/ 436 w 474"/>
                    <a:gd name="T35" fmla="*/ 406 h 678"/>
                    <a:gd name="T36" fmla="*/ 434 w 474"/>
                    <a:gd name="T37" fmla="*/ 414 h 678"/>
                    <a:gd name="T38" fmla="*/ 434 w 474"/>
                    <a:gd name="T39" fmla="*/ 436 h 678"/>
                    <a:gd name="T40" fmla="*/ 444 w 474"/>
                    <a:gd name="T41" fmla="*/ 464 h 678"/>
                    <a:gd name="T42" fmla="*/ 464 w 474"/>
                    <a:gd name="T43" fmla="*/ 486 h 678"/>
                    <a:gd name="T44" fmla="*/ 474 w 474"/>
                    <a:gd name="T45" fmla="*/ 494 h 678"/>
                    <a:gd name="T46" fmla="*/ 406 w 474"/>
                    <a:gd name="T47" fmla="*/ 542 h 678"/>
                    <a:gd name="T48" fmla="*/ 302 w 474"/>
                    <a:gd name="T49" fmla="*/ 604 h 678"/>
                    <a:gd name="T50" fmla="*/ 238 w 474"/>
                    <a:gd name="T51" fmla="*/ 632 h 678"/>
                    <a:gd name="T52" fmla="*/ 170 w 474"/>
                    <a:gd name="T53" fmla="*/ 658 h 678"/>
                    <a:gd name="T54" fmla="*/ 98 w 474"/>
                    <a:gd name="T55" fmla="*/ 674 h 678"/>
                    <a:gd name="T56" fmla="*/ 92 w 474"/>
                    <a:gd name="T57" fmla="*/ 676 h 678"/>
                    <a:gd name="T58" fmla="*/ 76 w 474"/>
                    <a:gd name="T59" fmla="*/ 676 h 678"/>
                    <a:gd name="T60" fmla="*/ 66 w 474"/>
                    <a:gd name="T61" fmla="*/ 668 h 678"/>
                    <a:gd name="T62" fmla="*/ 56 w 474"/>
                    <a:gd name="T63" fmla="*/ 650 h 678"/>
                    <a:gd name="T64" fmla="*/ 32 w 474"/>
                    <a:gd name="T65" fmla="*/ 582 h 678"/>
                    <a:gd name="T66" fmla="*/ 20 w 474"/>
                    <a:gd name="T67" fmla="*/ 532 h 678"/>
                    <a:gd name="T68" fmla="*/ 6 w 474"/>
                    <a:gd name="T69" fmla="*/ 426 h 678"/>
                    <a:gd name="T70" fmla="*/ 0 w 474"/>
                    <a:gd name="T71" fmla="*/ 324 h 678"/>
                    <a:gd name="T72" fmla="*/ 2 w 474"/>
                    <a:gd name="T73" fmla="*/ 234 h 678"/>
                    <a:gd name="T74" fmla="*/ 6 w 474"/>
                    <a:gd name="T75" fmla="*/ 200 h 678"/>
                    <a:gd name="T76" fmla="*/ 10 w 474"/>
                    <a:gd name="T77" fmla="*/ 134 h 678"/>
                    <a:gd name="T78" fmla="*/ 12 w 474"/>
                    <a:gd name="T79" fmla="*/ 0 h 678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474"/>
                    <a:gd name="T121" fmla="*/ 0 h 678"/>
                    <a:gd name="T122" fmla="*/ 474 w 474"/>
                    <a:gd name="T123" fmla="*/ 678 h 678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474" h="678">
                      <a:moveTo>
                        <a:pt x="12" y="0"/>
                      </a:moveTo>
                      <a:lnTo>
                        <a:pt x="12" y="0"/>
                      </a:lnTo>
                      <a:lnTo>
                        <a:pt x="50" y="26"/>
                      </a:lnTo>
                      <a:lnTo>
                        <a:pt x="90" y="52"/>
                      </a:lnTo>
                      <a:lnTo>
                        <a:pt x="134" y="84"/>
                      </a:lnTo>
                      <a:lnTo>
                        <a:pt x="156" y="104"/>
                      </a:lnTo>
                      <a:lnTo>
                        <a:pt x="176" y="122"/>
                      </a:lnTo>
                      <a:lnTo>
                        <a:pt x="196" y="142"/>
                      </a:lnTo>
                      <a:lnTo>
                        <a:pt x="212" y="162"/>
                      </a:lnTo>
                      <a:lnTo>
                        <a:pt x="226" y="180"/>
                      </a:lnTo>
                      <a:lnTo>
                        <a:pt x="236" y="200"/>
                      </a:lnTo>
                      <a:lnTo>
                        <a:pt x="240" y="218"/>
                      </a:lnTo>
                      <a:lnTo>
                        <a:pt x="242" y="226"/>
                      </a:lnTo>
                      <a:lnTo>
                        <a:pt x="240" y="234"/>
                      </a:lnTo>
                      <a:lnTo>
                        <a:pt x="232" y="268"/>
                      </a:lnTo>
                      <a:lnTo>
                        <a:pt x="222" y="302"/>
                      </a:lnTo>
                      <a:lnTo>
                        <a:pt x="198" y="372"/>
                      </a:lnTo>
                      <a:lnTo>
                        <a:pt x="188" y="406"/>
                      </a:lnTo>
                      <a:lnTo>
                        <a:pt x="178" y="436"/>
                      </a:lnTo>
                      <a:lnTo>
                        <a:pt x="174" y="460"/>
                      </a:lnTo>
                      <a:lnTo>
                        <a:pt x="172" y="480"/>
                      </a:lnTo>
                      <a:lnTo>
                        <a:pt x="180" y="476"/>
                      </a:lnTo>
                      <a:lnTo>
                        <a:pt x="204" y="464"/>
                      </a:lnTo>
                      <a:lnTo>
                        <a:pt x="220" y="458"/>
                      </a:lnTo>
                      <a:lnTo>
                        <a:pt x="240" y="452"/>
                      </a:lnTo>
                      <a:lnTo>
                        <a:pt x="260" y="448"/>
                      </a:lnTo>
                      <a:lnTo>
                        <a:pt x="284" y="446"/>
                      </a:lnTo>
                      <a:lnTo>
                        <a:pt x="308" y="444"/>
                      </a:lnTo>
                      <a:lnTo>
                        <a:pt x="334" y="440"/>
                      </a:lnTo>
                      <a:lnTo>
                        <a:pt x="360" y="432"/>
                      </a:lnTo>
                      <a:lnTo>
                        <a:pt x="384" y="426"/>
                      </a:lnTo>
                      <a:lnTo>
                        <a:pt x="420" y="412"/>
                      </a:lnTo>
                      <a:lnTo>
                        <a:pt x="436" y="406"/>
                      </a:lnTo>
                      <a:lnTo>
                        <a:pt x="434" y="414"/>
                      </a:lnTo>
                      <a:lnTo>
                        <a:pt x="432" y="424"/>
                      </a:lnTo>
                      <a:lnTo>
                        <a:pt x="434" y="436"/>
                      </a:lnTo>
                      <a:lnTo>
                        <a:pt x="438" y="450"/>
                      </a:lnTo>
                      <a:lnTo>
                        <a:pt x="444" y="464"/>
                      </a:lnTo>
                      <a:lnTo>
                        <a:pt x="456" y="480"/>
                      </a:lnTo>
                      <a:lnTo>
                        <a:pt x="464" y="486"/>
                      </a:lnTo>
                      <a:lnTo>
                        <a:pt x="474" y="494"/>
                      </a:lnTo>
                      <a:lnTo>
                        <a:pt x="442" y="518"/>
                      </a:lnTo>
                      <a:lnTo>
                        <a:pt x="406" y="542"/>
                      </a:lnTo>
                      <a:lnTo>
                        <a:pt x="358" y="572"/>
                      </a:lnTo>
                      <a:lnTo>
                        <a:pt x="302" y="604"/>
                      </a:lnTo>
                      <a:lnTo>
                        <a:pt x="270" y="618"/>
                      </a:lnTo>
                      <a:lnTo>
                        <a:pt x="238" y="632"/>
                      </a:lnTo>
                      <a:lnTo>
                        <a:pt x="204" y="646"/>
                      </a:lnTo>
                      <a:lnTo>
                        <a:pt x="170" y="658"/>
                      </a:lnTo>
                      <a:lnTo>
                        <a:pt x="134" y="666"/>
                      </a:lnTo>
                      <a:lnTo>
                        <a:pt x="98" y="674"/>
                      </a:lnTo>
                      <a:lnTo>
                        <a:pt x="92" y="676"/>
                      </a:lnTo>
                      <a:lnTo>
                        <a:pt x="86" y="678"/>
                      </a:lnTo>
                      <a:lnTo>
                        <a:pt x="76" y="676"/>
                      </a:lnTo>
                      <a:lnTo>
                        <a:pt x="72" y="672"/>
                      </a:lnTo>
                      <a:lnTo>
                        <a:pt x="66" y="668"/>
                      </a:lnTo>
                      <a:lnTo>
                        <a:pt x="62" y="660"/>
                      </a:lnTo>
                      <a:lnTo>
                        <a:pt x="56" y="650"/>
                      </a:lnTo>
                      <a:lnTo>
                        <a:pt x="44" y="622"/>
                      </a:lnTo>
                      <a:lnTo>
                        <a:pt x="32" y="582"/>
                      </a:lnTo>
                      <a:lnTo>
                        <a:pt x="20" y="532"/>
                      </a:lnTo>
                      <a:lnTo>
                        <a:pt x="12" y="480"/>
                      </a:lnTo>
                      <a:lnTo>
                        <a:pt x="6" y="426"/>
                      </a:lnTo>
                      <a:lnTo>
                        <a:pt x="2" y="374"/>
                      </a:lnTo>
                      <a:lnTo>
                        <a:pt x="0" y="324"/>
                      </a:lnTo>
                      <a:lnTo>
                        <a:pt x="0" y="276"/>
                      </a:lnTo>
                      <a:lnTo>
                        <a:pt x="2" y="234"/>
                      </a:lnTo>
                      <a:lnTo>
                        <a:pt x="6" y="200"/>
                      </a:lnTo>
                      <a:lnTo>
                        <a:pt x="8" y="168"/>
                      </a:lnTo>
                      <a:lnTo>
                        <a:pt x="10" y="134"/>
                      </a:lnTo>
                      <a:lnTo>
                        <a:pt x="12" y="7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45" name="Freeform 520"/>
                <p:cNvSpPr>
                  <a:spLocks/>
                </p:cNvSpPr>
                <p:nvPr/>
              </p:nvSpPr>
              <p:spPr bwMode="auto">
                <a:xfrm>
                  <a:off x="1652" y="3562"/>
                  <a:ext cx="142" cy="370"/>
                </a:xfrm>
                <a:custGeom>
                  <a:avLst/>
                  <a:gdLst>
                    <a:gd name="T0" fmla="*/ 0 w 142"/>
                    <a:gd name="T1" fmla="*/ 0 h 370"/>
                    <a:gd name="T2" fmla="*/ 0 w 142"/>
                    <a:gd name="T3" fmla="*/ 0 h 370"/>
                    <a:gd name="T4" fmla="*/ 10 w 142"/>
                    <a:gd name="T5" fmla="*/ 8 h 370"/>
                    <a:gd name="T6" fmla="*/ 32 w 142"/>
                    <a:gd name="T7" fmla="*/ 30 h 370"/>
                    <a:gd name="T8" fmla="*/ 62 w 142"/>
                    <a:gd name="T9" fmla="*/ 64 h 370"/>
                    <a:gd name="T10" fmla="*/ 78 w 142"/>
                    <a:gd name="T11" fmla="*/ 84 h 370"/>
                    <a:gd name="T12" fmla="*/ 92 w 142"/>
                    <a:gd name="T13" fmla="*/ 108 h 370"/>
                    <a:gd name="T14" fmla="*/ 108 w 142"/>
                    <a:gd name="T15" fmla="*/ 134 h 370"/>
                    <a:gd name="T16" fmla="*/ 120 w 142"/>
                    <a:gd name="T17" fmla="*/ 162 h 370"/>
                    <a:gd name="T18" fmla="*/ 132 w 142"/>
                    <a:gd name="T19" fmla="*/ 194 h 370"/>
                    <a:gd name="T20" fmla="*/ 138 w 142"/>
                    <a:gd name="T21" fmla="*/ 226 h 370"/>
                    <a:gd name="T22" fmla="*/ 142 w 142"/>
                    <a:gd name="T23" fmla="*/ 260 h 370"/>
                    <a:gd name="T24" fmla="*/ 142 w 142"/>
                    <a:gd name="T25" fmla="*/ 276 h 370"/>
                    <a:gd name="T26" fmla="*/ 142 w 142"/>
                    <a:gd name="T27" fmla="*/ 294 h 370"/>
                    <a:gd name="T28" fmla="*/ 140 w 142"/>
                    <a:gd name="T29" fmla="*/ 312 h 370"/>
                    <a:gd name="T30" fmla="*/ 136 w 142"/>
                    <a:gd name="T31" fmla="*/ 332 h 370"/>
                    <a:gd name="T32" fmla="*/ 130 w 142"/>
                    <a:gd name="T33" fmla="*/ 350 h 370"/>
                    <a:gd name="T34" fmla="*/ 122 w 142"/>
                    <a:gd name="T35" fmla="*/ 370 h 370"/>
                    <a:gd name="T36" fmla="*/ 122 w 142"/>
                    <a:gd name="T37" fmla="*/ 370 h 370"/>
                    <a:gd name="T38" fmla="*/ 124 w 142"/>
                    <a:gd name="T39" fmla="*/ 362 h 370"/>
                    <a:gd name="T40" fmla="*/ 128 w 142"/>
                    <a:gd name="T41" fmla="*/ 340 h 370"/>
                    <a:gd name="T42" fmla="*/ 130 w 142"/>
                    <a:gd name="T43" fmla="*/ 306 h 370"/>
                    <a:gd name="T44" fmla="*/ 130 w 142"/>
                    <a:gd name="T45" fmla="*/ 286 h 370"/>
                    <a:gd name="T46" fmla="*/ 128 w 142"/>
                    <a:gd name="T47" fmla="*/ 262 h 370"/>
                    <a:gd name="T48" fmla="*/ 122 w 142"/>
                    <a:gd name="T49" fmla="*/ 236 h 370"/>
                    <a:gd name="T50" fmla="*/ 116 w 142"/>
                    <a:gd name="T51" fmla="*/ 208 h 370"/>
                    <a:gd name="T52" fmla="*/ 106 w 142"/>
                    <a:gd name="T53" fmla="*/ 178 h 370"/>
                    <a:gd name="T54" fmla="*/ 94 w 142"/>
                    <a:gd name="T55" fmla="*/ 146 h 370"/>
                    <a:gd name="T56" fmla="*/ 76 w 142"/>
                    <a:gd name="T57" fmla="*/ 112 h 370"/>
                    <a:gd name="T58" fmla="*/ 56 w 142"/>
                    <a:gd name="T59" fmla="*/ 76 h 370"/>
                    <a:gd name="T60" fmla="*/ 30 w 142"/>
                    <a:gd name="T61" fmla="*/ 38 h 370"/>
                    <a:gd name="T62" fmla="*/ 0 w 142"/>
                    <a:gd name="T63" fmla="*/ 0 h 3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142"/>
                    <a:gd name="T97" fmla="*/ 0 h 370"/>
                    <a:gd name="T98" fmla="*/ 142 w 142"/>
                    <a:gd name="T99" fmla="*/ 370 h 3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142" h="37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" y="8"/>
                      </a:lnTo>
                      <a:lnTo>
                        <a:pt x="32" y="30"/>
                      </a:lnTo>
                      <a:lnTo>
                        <a:pt x="62" y="64"/>
                      </a:lnTo>
                      <a:lnTo>
                        <a:pt x="78" y="84"/>
                      </a:lnTo>
                      <a:lnTo>
                        <a:pt x="92" y="108"/>
                      </a:lnTo>
                      <a:lnTo>
                        <a:pt x="108" y="134"/>
                      </a:lnTo>
                      <a:lnTo>
                        <a:pt x="120" y="162"/>
                      </a:lnTo>
                      <a:lnTo>
                        <a:pt x="132" y="194"/>
                      </a:lnTo>
                      <a:lnTo>
                        <a:pt x="138" y="226"/>
                      </a:lnTo>
                      <a:lnTo>
                        <a:pt x="142" y="260"/>
                      </a:lnTo>
                      <a:lnTo>
                        <a:pt x="142" y="276"/>
                      </a:lnTo>
                      <a:lnTo>
                        <a:pt x="142" y="294"/>
                      </a:lnTo>
                      <a:lnTo>
                        <a:pt x="140" y="312"/>
                      </a:lnTo>
                      <a:lnTo>
                        <a:pt x="136" y="332"/>
                      </a:lnTo>
                      <a:lnTo>
                        <a:pt x="130" y="350"/>
                      </a:lnTo>
                      <a:lnTo>
                        <a:pt x="122" y="370"/>
                      </a:lnTo>
                      <a:lnTo>
                        <a:pt x="124" y="362"/>
                      </a:lnTo>
                      <a:lnTo>
                        <a:pt x="128" y="340"/>
                      </a:lnTo>
                      <a:lnTo>
                        <a:pt x="130" y="306"/>
                      </a:lnTo>
                      <a:lnTo>
                        <a:pt x="130" y="286"/>
                      </a:lnTo>
                      <a:lnTo>
                        <a:pt x="128" y="262"/>
                      </a:lnTo>
                      <a:lnTo>
                        <a:pt x="122" y="236"/>
                      </a:lnTo>
                      <a:lnTo>
                        <a:pt x="116" y="208"/>
                      </a:lnTo>
                      <a:lnTo>
                        <a:pt x="106" y="178"/>
                      </a:lnTo>
                      <a:lnTo>
                        <a:pt x="94" y="146"/>
                      </a:lnTo>
                      <a:lnTo>
                        <a:pt x="76" y="112"/>
                      </a:lnTo>
                      <a:lnTo>
                        <a:pt x="56" y="76"/>
                      </a:lnTo>
                      <a:lnTo>
                        <a:pt x="30" y="3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46" name="Freeform 521"/>
                <p:cNvSpPr>
                  <a:spLocks/>
                </p:cNvSpPr>
                <p:nvPr/>
              </p:nvSpPr>
              <p:spPr bwMode="auto">
                <a:xfrm>
                  <a:off x="1652" y="3562"/>
                  <a:ext cx="142" cy="370"/>
                </a:xfrm>
                <a:custGeom>
                  <a:avLst/>
                  <a:gdLst>
                    <a:gd name="T0" fmla="*/ 0 w 142"/>
                    <a:gd name="T1" fmla="*/ 0 h 370"/>
                    <a:gd name="T2" fmla="*/ 0 w 142"/>
                    <a:gd name="T3" fmla="*/ 0 h 370"/>
                    <a:gd name="T4" fmla="*/ 10 w 142"/>
                    <a:gd name="T5" fmla="*/ 8 h 370"/>
                    <a:gd name="T6" fmla="*/ 32 w 142"/>
                    <a:gd name="T7" fmla="*/ 30 h 370"/>
                    <a:gd name="T8" fmla="*/ 62 w 142"/>
                    <a:gd name="T9" fmla="*/ 64 h 370"/>
                    <a:gd name="T10" fmla="*/ 78 w 142"/>
                    <a:gd name="T11" fmla="*/ 84 h 370"/>
                    <a:gd name="T12" fmla="*/ 92 w 142"/>
                    <a:gd name="T13" fmla="*/ 108 h 370"/>
                    <a:gd name="T14" fmla="*/ 108 w 142"/>
                    <a:gd name="T15" fmla="*/ 134 h 370"/>
                    <a:gd name="T16" fmla="*/ 120 w 142"/>
                    <a:gd name="T17" fmla="*/ 162 h 370"/>
                    <a:gd name="T18" fmla="*/ 132 w 142"/>
                    <a:gd name="T19" fmla="*/ 194 h 370"/>
                    <a:gd name="T20" fmla="*/ 138 w 142"/>
                    <a:gd name="T21" fmla="*/ 226 h 370"/>
                    <a:gd name="T22" fmla="*/ 142 w 142"/>
                    <a:gd name="T23" fmla="*/ 260 h 370"/>
                    <a:gd name="T24" fmla="*/ 142 w 142"/>
                    <a:gd name="T25" fmla="*/ 276 h 370"/>
                    <a:gd name="T26" fmla="*/ 142 w 142"/>
                    <a:gd name="T27" fmla="*/ 294 h 370"/>
                    <a:gd name="T28" fmla="*/ 140 w 142"/>
                    <a:gd name="T29" fmla="*/ 312 h 370"/>
                    <a:gd name="T30" fmla="*/ 136 w 142"/>
                    <a:gd name="T31" fmla="*/ 332 h 370"/>
                    <a:gd name="T32" fmla="*/ 130 w 142"/>
                    <a:gd name="T33" fmla="*/ 350 h 370"/>
                    <a:gd name="T34" fmla="*/ 122 w 142"/>
                    <a:gd name="T35" fmla="*/ 370 h 370"/>
                    <a:gd name="T36" fmla="*/ 122 w 142"/>
                    <a:gd name="T37" fmla="*/ 370 h 370"/>
                    <a:gd name="T38" fmla="*/ 124 w 142"/>
                    <a:gd name="T39" fmla="*/ 362 h 370"/>
                    <a:gd name="T40" fmla="*/ 128 w 142"/>
                    <a:gd name="T41" fmla="*/ 340 h 370"/>
                    <a:gd name="T42" fmla="*/ 130 w 142"/>
                    <a:gd name="T43" fmla="*/ 306 h 370"/>
                    <a:gd name="T44" fmla="*/ 130 w 142"/>
                    <a:gd name="T45" fmla="*/ 286 h 370"/>
                    <a:gd name="T46" fmla="*/ 128 w 142"/>
                    <a:gd name="T47" fmla="*/ 262 h 370"/>
                    <a:gd name="T48" fmla="*/ 122 w 142"/>
                    <a:gd name="T49" fmla="*/ 236 h 370"/>
                    <a:gd name="T50" fmla="*/ 116 w 142"/>
                    <a:gd name="T51" fmla="*/ 208 h 370"/>
                    <a:gd name="T52" fmla="*/ 106 w 142"/>
                    <a:gd name="T53" fmla="*/ 178 h 370"/>
                    <a:gd name="T54" fmla="*/ 94 w 142"/>
                    <a:gd name="T55" fmla="*/ 146 h 370"/>
                    <a:gd name="T56" fmla="*/ 76 w 142"/>
                    <a:gd name="T57" fmla="*/ 112 h 370"/>
                    <a:gd name="T58" fmla="*/ 56 w 142"/>
                    <a:gd name="T59" fmla="*/ 76 h 370"/>
                    <a:gd name="T60" fmla="*/ 30 w 142"/>
                    <a:gd name="T61" fmla="*/ 38 h 370"/>
                    <a:gd name="T62" fmla="*/ 0 w 142"/>
                    <a:gd name="T63" fmla="*/ 0 h 3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142"/>
                    <a:gd name="T97" fmla="*/ 0 h 370"/>
                    <a:gd name="T98" fmla="*/ 142 w 142"/>
                    <a:gd name="T99" fmla="*/ 370 h 3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142" h="37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" y="8"/>
                      </a:lnTo>
                      <a:lnTo>
                        <a:pt x="32" y="30"/>
                      </a:lnTo>
                      <a:lnTo>
                        <a:pt x="62" y="64"/>
                      </a:lnTo>
                      <a:lnTo>
                        <a:pt x="78" y="84"/>
                      </a:lnTo>
                      <a:lnTo>
                        <a:pt x="92" y="108"/>
                      </a:lnTo>
                      <a:lnTo>
                        <a:pt x="108" y="134"/>
                      </a:lnTo>
                      <a:lnTo>
                        <a:pt x="120" y="162"/>
                      </a:lnTo>
                      <a:lnTo>
                        <a:pt x="132" y="194"/>
                      </a:lnTo>
                      <a:lnTo>
                        <a:pt x="138" y="226"/>
                      </a:lnTo>
                      <a:lnTo>
                        <a:pt x="142" y="260"/>
                      </a:lnTo>
                      <a:lnTo>
                        <a:pt x="142" y="276"/>
                      </a:lnTo>
                      <a:lnTo>
                        <a:pt x="142" y="294"/>
                      </a:lnTo>
                      <a:lnTo>
                        <a:pt x="140" y="312"/>
                      </a:lnTo>
                      <a:lnTo>
                        <a:pt x="136" y="332"/>
                      </a:lnTo>
                      <a:lnTo>
                        <a:pt x="130" y="350"/>
                      </a:lnTo>
                      <a:lnTo>
                        <a:pt x="122" y="370"/>
                      </a:lnTo>
                      <a:lnTo>
                        <a:pt x="124" y="362"/>
                      </a:lnTo>
                      <a:lnTo>
                        <a:pt x="128" y="340"/>
                      </a:lnTo>
                      <a:lnTo>
                        <a:pt x="130" y="306"/>
                      </a:lnTo>
                      <a:lnTo>
                        <a:pt x="130" y="286"/>
                      </a:lnTo>
                      <a:lnTo>
                        <a:pt x="128" y="262"/>
                      </a:lnTo>
                      <a:lnTo>
                        <a:pt x="122" y="236"/>
                      </a:lnTo>
                      <a:lnTo>
                        <a:pt x="116" y="208"/>
                      </a:lnTo>
                      <a:lnTo>
                        <a:pt x="106" y="178"/>
                      </a:lnTo>
                      <a:lnTo>
                        <a:pt x="94" y="146"/>
                      </a:lnTo>
                      <a:lnTo>
                        <a:pt x="76" y="112"/>
                      </a:lnTo>
                      <a:lnTo>
                        <a:pt x="56" y="76"/>
                      </a:lnTo>
                      <a:lnTo>
                        <a:pt x="30" y="38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47" name="Freeform 522"/>
                <p:cNvSpPr>
                  <a:spLocks/>
                </p:cNvSpPr>
                <p:nvPr/>
              </p:nvSpPr>
              <p:spPr bwMode="auto">
                <a:xfrm>
                  <a:off x="2150" y="3390"/>
                  <a:ext cx="8" cy="14"/>
                </a:xfrm>
                <a:custGeom>
                  <a:avLst/>
                  <a:gdLst>
                    <a:gd name="T0" fmla="*/ 6 w 8"/>
                    <a:gd name="T1" fmla="*/ 0 h 14"/>
                    <a:gd name="T2" fmla="*/ 6 w 8"/>
                    <a:gd name="T3" fmla="*/ 0 h 14"/>
                    <a:gd name="T4" fmla="*/ 8 w 8"/>
                    <a:gd name="T5" fmla="*/ 6 h 14"/>
                    <a:gd name="T6" fmla="*/ 6 w 8"/>
                    <a:gd name="T7" fmla="*/ 10 h 14"/>
                    <a:gd name="T8" fmla="*/ 0 w 8"/>
                    <a:gd name="T9" fmla="*/ 14 h 14"/>
                    <a:gd name="T10" fmla="*/ 0 w 8"/>
                    <a:gd name="T11" fmla="*/ 14 h 14"/>
                    <a:gd name="T12" fmla="*/ 2 w 8"/>
                    <a:gd name="T13" fmla="*/ 8 h 14"/>
                    <a:gd name="T14" fmla="*/ 6 w 8"/>
                    <a:gd name="T15" fmla="*/ 0 h 1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8"/>
                    <a:gd name="T25" fmla="*/ 0 h 14"/>
                    <a:gd name="T26" fmla="*/ 8 w 8"/>
                    <a:gd name="T27" fmla="*/ 14 h 14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8" h="14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8" y="6"/>
                      </a:lnTo>
                      <a:lnTo>
                        <a:pt x="6" y="10"/>
                      </a:lnTo>
                      <a:lnTo>
                        <a:pt x="0" y="14"/>
                      </a:lnTo>
                      <a:lnTo>
                        <a:pt x="2" y="8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48" name="Freeform 523"/>
                <p:cNvSpPr>
                  <a:spLocks/>
                </p:cNvSpPr>
                <p:nvPr/>
              </p:nvSpPr>
              <p:spPr bwMode="auto">
                <a:xfrm>
                  <a:off x="2150" y="3390"/>
                  <a:ext cx="8" cy="14"/>
                </a:xfrm>
                <a:custGeom>
                  <a:avLst/>
                  <a:gdLst>
                    <a:gd name="T0" fmla="*/ 6 w 8"/>
                    <a:gd name="T1" fmla="*/ 0 h 14"/>
                    <a:gd name="T2" fmla="*/ 6 w 8"/>
                    <a:gd name="T3" fmla="*/ 0 h 14"/>
                    <a:gd name="T4" fmla="*/ 8 w 8"/>
                    <a:gd name="T5" fmla="*/ 6 h 14"/>
                    <a:gd name="T6" fmla="*/ 6 w 8"/>
                    <a:gd name="T7" fmla="*/ 10 h 14"/>
                    <a:gd name="T8" fmla="*/ 0 w 8"/>
                    <a:gd name="T9" fmla="*/ 14 h 14"/>
                    <a:gd name="T10" fmla="*/ 0 w 8"/>
                    <a:gd name="T11" fmla="*/ 14 h 14"/>
                    <a:gd name="T12" fmla="*/ 2 w 8"/>
                    <a:gd name="T13" fmla="*/ 8 h 14"/>
                    <a:gd name="T14" fmla="*/ 6 w 8"/>
                    <a:gd name="T15" fmla="*/ 0 h 1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8"/>
                    <a:gd name="T25" fmla="*/ 0 h 14"/>
                    <a:gd name="T26" fmla="*/ 8 w 8"/>
                    <a:gd name="T27" fmla="*/ 14 h 14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8" h="14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8" y="6"/>
                      </a:lnTo>
                      <a:lnTo>
                        <a:pt x="6" y="10"/>
                      </a:lnTo>
                      <a:lnTo>
                        <a:pt x="0" y="14"/>
                      </a:lnTo>
                      <a:lnTo>
                        <a:pt x="2" y="8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49" name="Freeform 524"/>
                <p:cNvSpPr>
                  <a:spLocks/>
                </p:cNvSpPr>
                <p:nvPr/>
              </p:nvSpPr>
              <p:spPr bwMode="auto">
                <a:xfrm>
                  <a:off x="1998" y="3318"/>
                  <a:ext cx="116" cy="110"/>
                </a:xfrm>
                <a:custGeom>
                  <a:avLst/>
                  <a:gdLst>
                    <a:gd name="T0" fmla="*/ 116 w 116"/>
                    <a:gd name="T1" fmla="*/ 84 h 110"/>
                    <a:gd name="T2" fmla="*/ 116 w 116"/>
                    <a:gd name="T3" fmla="*/ 84 h 110"/>
                    <a:gd name="T4" fmla="*/ 108 w 116"/>
                    <a:gd name="T5" fmla="*/ 84 h 110"/>
                    <a:gd name="T6" fmla="*/ 88 w 116"/>
                    <a:gd name="T7" fmla="*/ 78 h 110"/>
                    <a:gd name="T8" fmla="*/ 74 w 116"/>
                    <a:gd name="T9" fmla="*/ 74 h 110"/>
                    <a:gd name="T10" fmla="*/ 62 w 116"/>
                    <a:gd name="T11" fmla="*/ 68 h 110"/>
                    <a:gd name="T12" fmla="*/ 48 w 116"/>
                    <a:gd name="T13" fmla="*/ 60 h 110"/>
                    <a:gd name="T14" fmla="*/ 36 w 116"/>
                    <a:gd name="T15" fmla="*/ 52 h 110"/>
                    <a:gd name="T16" fmla="*/ 36 w 116"/>
                    <a:gd name="T17" fmla="*/ 52 h 110"/>
                    <a:gd name="T18" fmla="*/ 18 w 116"/>
                    <a:gd name="T19" fmla="*/ 30 h 110"/>
                    <a:gd name="T20" fmla="*/ 6 w 116"/>
                    <a:gd name="T21" fmla="*/ 14 h 110"/>
                    <a:gd name="T22" fmla="*/ 2 w 116"/>
                    <a:gd name="T23" fmla="*/ 4 h 110"/>
                    <a:gd name="T24" fmla="*/ 0 w 116"/>
                    <a:gd name="T25" fmla="*/ 0 h 110"/>
                    <a:gd name="T26" fmla="*/ 0 w 116"/>
                    <a:gd name="T27" fmla="*/ 0 h 110"/>
                    <a:gd name="T28" fmla="*/ 4 w 116"/>
                    <a:gd name="T29" fmla="*/ 12 h 110"/>
                    <a:gd name="T30" fmla="*/ 14 w 116"/>
                    <a:gd name="T31" fmla="*/ 38 h 110"/>
                    <a:gd name="T32" fmla="*/ 22 w 116"/>
                    <a:gd name="T33" fmla="*/ 54 h 110"/>
                    <a:gd name="T34" fmla="*/ 30 w 116"/>
                    <a:gd name="T35" fmla="*/ 70 h 110"/>
                    <a:gd name="T36" fmla="*/ 40 w 116"/>
                    <a:gd name="T37" fmla="*/ 84 h 110"/>
                    <a:gd name="T38" fmla="*/ 52 w 116"/>
                    <a:gd name="T39" fmla="*/ 98 h 110"/>
                    <a:gd name="T40" fmla="*/ 52 w 116"/>
                    <a:gd name="T41" fmla="*/ 98 h 110"/>
                    <a:gd name="T42" fmla="*/ 64 w 116"/>
                    <a:gd name="T43" fmla="*/ 106 h 110"/>
                    <a:gd name="T44" fmla="*/ 74 w 116"/>
                    <a:gd name="T45" fmla="*/ 110 h 110"/>
                    <a:gd name="T46" fmla="*/ 84 w 116"/>
                    <a:gd name="T47" fmla="*/ 110 h 110"/>
                    <a:gd name="T48" fmla="*/ 92 w 116"/>
                    <a:gd name="T49" fmla="*/ 108 h 110"/>
                    <a:gd name="T50" fmla="*/ 100 w 116"/>
                    <a:gd name="T51" fmla="*/ 102 h 110"/>
                    <a:gd name="T52" fmla="*/ 106 w 116"/>
                    <a:gd name="T53" fmla="*/ 96 h 110"/>
                    <a:gd name="T54" fmla="*/ 116 w 116"/>
                    <a:gd name="T55" fmla="*/ 84 h 110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116"/>
                    <a:gd name="T85" fmla="*/ 0 h 110"/>
                    <a:gd name="T86" fmla="*/ 116 w 116"/>
                    <a:gd name="T87" fmla="*/ 110 h 110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116" h="110">
                      <a:moveTo>
                        <a:pt x="116" y="84"/>
                      </a:moveTo>
                      <a:lnTo>
                        <a:pt x="116" y="84"/>
                      </a:lnTo>
                      <a:lnTo>
                        <a:pt x="108" y="84"/>
                      </a:lnTo>
                      <a:lnTo>
                        <a:pt x="88" y="78"/>
                      </a:lnTo>
                      <a:lnTo>
                        <a:pt x="74" y="74"/>
                      </a:lnTo>
                      <a:lnTo>
                        <a:pt x="62" y="68"/>
                      </a:lnTo>
                      <a:lnTo>
                        <a:pt x="48" y="60"/>
                      </a:lnTo>
                      <a:lnTo>
                        <a:pt x="36" y="52"/>
                      </a:lnTo>
                      <a:lnTo>
                        <a:pt x="18" y="30"/>
                      </a:lnTo>
                      <a:lnTo>
                        <a:pt x="6" y="14"/>
                      </a:lnTo>
                      <a:lnTo>
                        <a:pt x="2" y="4"/>
                      </a:lnTo>
                      <a:lnTo>
                        <a:pt x="0" y="0"/>
                      </a:lnTo>
                      <a:lnTo>
                        <a:pt x="4" y="12"/>
                      </a:lnTo>
                      <a:lnTo>
                        <a:pt x="14" y="38"/>
                      </a:lnTo>
                      <a:lnTo>
                        <a:pt x="22" y="54"/>
                      </a:lnTo>
                      <a:lnTo>
                        <a:pt x="30" y="70"/>
                      </a:lnTo>
                      <a:lnTo>
                        <a:pt x="40" y="84"/>
                      </a:lnTo>
                      <a:lnTo>
                        <a:pt x="52" y="98"/>
                      </a:lnTo>
                      <a:lnTo>
                        <a:pt x="64" y="106"/>
                      </a:lnTo>
                      <a:lnTo>
                        <a:pt x="74" y="110"/>
                      </a:lnTo>
                      <a:lnTo>
                        <a:pt x="84" y="110"/>
                      </a:lnTo>
                      <a:lnTo>
                        <a:pt x="92" y="108"/>
                      </a:lnTo>
                      <a:lnTo>
                        <a:pt x="100" y="102"/>
                      </a:lnTo>
                      <a:lnTo>
                        <a:pt x="106" y="96"/>
                      </a:lnTo>
                      <a:lnTo>
                        <a:pt x="116" y="84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50" name="Freeform 525"/>
                <p:cNvSpPr>
                  <a:spLocks/>
                </p:cNvSpPr>
                <p:nvPr/>
              </p:nvSpPr>
              <p:spPr bwMode="auto">
                <a:xfrm>
                  <a:off x="1998" y="3318"/>
                  <a:ext cx="116" cy="110"/>
                </a:xfrm>
                <a:custGeom>
                  <a:avLst/>
                  <a:gdLst>
                    <a:gd name="T0" fmla="*/ 116 w 116"/>
                    <a:gd name="T1" fmla="*/ 84 h 110"/>
                    <a:gd name="T2" fmla="*/ 116 w 116"/>
                    <a:gd name="T3" fmla="*/ 84 h 110"/>
                    <a:gd name="T4" fmla="*/ 108 w 116"/>
                    <a:gd name="T5" fmla="*/ 84 h 110"/>
                    <a:gd name="T6" fmla="*/ 88 w 116"/>
                    <a:gd name="T7" fmla="*/ 78 h 110"/>
                    <a:gd name="T8" fmla="*/ 74 w 116"/>
                    <a:gd name="T9" fmla="*/ 74 h 110"/>
                    <a:gd name="T10" fmla="*/ 62 w 116"/>
                    <a:gd name="T11" fmla="*/ 68 h 110"/>
                    <a:gd name="T12" fmla="*/ 48 w 116"/>
                    <a:gd name="T13" fmla="*/ 60 h 110"/>
                    <a:gd name="T14" fmla="*/ 36 w 116"/>
                    <a:gd name="T15" fmla="*/ 52 h 110"/>
                    <a:gd name="T16" fmla="*/ 36 w 116"/>
                    <a:gd name="T17" fmla="*/ 52 h 110"/>
                    <a:gd name="T18" fmla="*/ 18 w 116"/>
                    <a:gd name="T19" fmla="*/ 30 h 110"/>
                    <a:gd name="T20" fmla="*/ 6 w 116"/>
                    <a:gd name="T21" fmla="*/ 14 h 110"/>
                    <a:gd name="T22" fmla="*/ 2 w 116"/>
                    <a:gd name="T23" fmla="*/ 4 h 110"/>
                    <a:gd name="T24" fmla="*/ 0 w 116"/>
                    <a:gd name="T25" fmla="*/ 0 h 110"/>
                    <a:gd name="T26" fmla="*/ 0 w 116"/>
                    <a:gd name="T27" fmla="*/ 0 h 110"/>
                    <a:gd name="T28" fmla="*/ 4 w 116"/>
                    <a:gd name="T29" fmla="*/ 12 h 110"/>
                    <a:gd name="T30" fmla="*/ 14 w 116"/>
                    <a:gd name="T31" fmla="*/ 38 h 110"/>
                    <a:gd name="T32" fmla="*/ 22 w 116"/>
                    <a:gd name="T33" fmla="*/ 54 h 110"/>
                    <a:gd name="T34" fmla="*/ 30 w 116"/>
                    <a:gd name="T35" fmla="*/ 70 h 110"/>
                    <a:gd name="T36" fmla="*/ 40 w 116"/>
                    <a:gd name="T37" fmla="*/ 84 h 110"/>
                    <a:gd name="T38" fmla="*/ 52 w 116"/>
                    <a:gd name="T39" fmla="*/ 98 h 110"/>
                    <a:gd name="T40" fmla="*/ 52 w 116"/>
                    <a:gd name="T41" fmla="*/ 98 h 110"/>
                    <a:gd name="T42" fmla="*/ 64 w 116"/>
                    <a:gd name="T43" fmla="*/ 106 h 110"/>
                    <a:gd name="T44" fmla="*/ 74 w 116"/>
                    <a:gd name="T45" fmla="*/ 110 h 110"/>
                    <a:gd name="T46" fmla="*/ 84 w 116"/>
                    <a:gd name="T47" fmla="*/ 110 h 110"/>
                    <a:gd name="T48" fmla="*/ 92 w 116"/>
                    <a:gd name="T49" fmla="*/ 108 h 110"/>
                    <a:gd name="T50" fmla="*/ 100 w 116"/>
                    <a:gd name="T51" fmla="*/ 102 h 110"/>
                    <a:gd name="T52" fmla="*/ 106 w 116"/>
                    <a:gd name="T53" fmla="*/ 96 h 110"/>
                    <a:gd name="T54" fmla="*/ 116 w 116"/>
                    <a:gd name="T55" fmla="*/ 84 h 110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116"/>
                    <a:gd name="T85" fmla="*/ 0 h 110"/>
                    <a:gd name="T86" fmla="*/ 116 w 116"/>
                    <a:gd name="T87" fmla="*/ 110 h 110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116" h="110">
                      <a:moveTo>
                        <a:pt x="116" y="84"/>
                      </a:moveTo>
                      <a:lnTo>
                        <a:pt x="116" y="84"/>
                      </a:lnTo>
                      <a:lnTo>
                        <a:pt x="108" y="84"/>
                      </a:lnTo>
                      <a:lnTo>
                        <a:pt x="88" y="78"/>
                      </a:lnTo>
                      <a:lnTo>
                        <a:pt x="74" y="74"/>
                      </a:lnTo>
                      <a:lnTo>
                        <a:pt x="62" y="68"/>
                      </a:lnTo>
                      <a:lnTo>
                        <a:pt x="48" y="60"/>
                      </a:lnTo>
                      <a:lnTo>
                        <a:pt x="36" y="52"/>
                      </a:lnTo>
                      <a:lnTo>
                        <a:pt x="18" y="30"/>
                      </a:lnTo>
                      <a:lnTo>
                        <a:pt x="6" y="14"/>
                      </a:lnTo>
                      <a:lnTo>
                        <a:pt x="2" y="4"/>
                      </a:lnTo>
                      <a:lnTo>
                        <a:pt x="0" y="0"/>
                      </a:lnTo>
                      <a:lnTo>
                        <a:pt x="4" y="12"/>
                      </a:lnTo>
                      <a:lnTo>
                        <a:pt x="14" y="38"/>
                      </a:lnTo>
                      <a:lnTo>
                        <a:pt x="22" y="54"/>
                      </a:lnTo>
                      <a:lnTo>
                        <a:pt x="30" y="70"/>
                      </a:lnTo>
                      <a:lnTo>
                        <a:pt x="40" y="84"/>
                      </a:lnTo>
                      <a:lnTo>
                        <a:pt x="52" y="98"/>
                      </a:lnTo>
                      <a:lnTo>
                        <a:pt x="64" y="106"/>
                      </a:lnTo>
                      <a:lnTo>
                        <a:pt x="74" y="110"/>
                      </a:lnTo>
                      <a:lnTo>
                        <a:pt x="84" y="110"/>
                      </a:lnTo>
                      <a:lnTo>
                        <a:pt x="92" y="108"/>
                      </a:lnTo>
                      <a:lnTo>
                        <a:pt x="100" y="102"/>
                      </a:lnTo>
                      <a:lnTo>
                        <a:pt x="106" y="96"/>
                      </a:lnTo>
                      <a:lnTo>
                        <a:pt x="116" y="8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51" name="Freeform 526"/>
                <p:cNvSpPr>
                  <a:spLocks/>
                </p:cNvSpPr>
                <p:nvPr/>
              </p:nvSpPr>
              <p:spPr bwMode="auto">
                <a:xfrm>
                  <a:off x="2056" y="3240"/>
                  <a:ext cx="86" cy="44"/>
                </a:xfrm>
                <a:custGeom>
                  <a:avLst/>
                  <a:gdLst>
                    <a:gd name="T0" fmla="*/ 78 w 86"/>
                    <a:gd name="T1" fmla="*/ 2 h 44"/>
                    <a:gd name="T2" fmla="*/ 78 w 86"/>
                    <a:gd name="T3" fmla="*/ 2 h 44"/>
                    <a:gd name="T4" fmla="*/ 66 w 86"/>
                    <a:gd name="T5" fmla="*/ 4 h 44"/>
                    <a:gd name="T6" fmla="*/ 52 w 86"/>
                    <a:gd name="T7" fmla="*/ 4 h 44"/>
                    <a:gd name="T8" fmla="*/ 34 w 86"/>
                    <a:gd name="T9" fmla="*/ 2 h 44"/>
                    <a:gd name="T10" fmla="*/ 34 w 86"/>
                    <a:gd name="T11" fmla="*/ 2 h 44"/>
                    <a:gd name="T12" fmla="*/ 16 w 86"/>
                    <a:gd name="T13" fmla="*/ 0 h 44"/>
                    <a:gd name="T14" fmla="*/ 8 w 86"/>
                    <a:gd name="T15" fmla="*/ 2 h 44"/>
                    <a:gd name="T16" fmla="*/ 4 w 86"/>
                    <a:gd name="T17" fmla="*/ 4 h 44"/>
                    <a:gd name="T18" fmla="*/ 0 w 86"/>
                    <a:gd name="T19" fmla="*/ 8 h 44"/>
                    <a:gd name="T20" fmla="*/ 0 w 86"/>
                    <a:gd name="T21" fmla="*/ 12 h 44"/>
                    <a:gd name="T22" fmla="*/ 2 w 86"/>
                    <a:gd name="T23" fmla="*/ 20 h 44"/>
                    <a:gd name="T24" fmla="*/ 10 w 86"/>
                    <a:gd name="T25" fmla="*/ 30 h 44"/>
                    <a:gd name="T26" fmla="*/ 10 w 86"/>
                    <a:gd name="T27" fmla="*/ 30 h 44"/>
                    <a:gd name="T28" fmla="*/ 22 w 86"/>
                    <a:gd name="T29" fmla="*/ 40 h 44"/>
                    <a:gd name="T30" fmla="*/ 34 w 86"/>
                    <a:gd name="T31" fmla="*/ 44 h 44"/>
                    <a:gd name="T32" fmla="*/ 44 w 86"/>
                    <a:gd name="T33" fmla="*/ 44 h 44"/>
                    <a:gd name="T34" fmla="*/ 54 w 86"/>
                    <a:gd name="T35" fmla="*/ 40 h 44"/>
                    <a:gd name="T36" fmla="*/ 62 w 86"/>
                    <a:gd name="T37" fmla="*/ 36 h 44"/>
                    <a:gd name="T38" fmla="*/ 70 w 86"/>
                    <a:gd name="T39" fmla="*/ 28 h 44"/>
                    <a:gd name="T40" fmla="*/ 80 w 86"/>
                    <a:gd name="T41" fmla="*/ 18 h 44"/>
                    <a:gd name="T42" fmla="*/ 80 w 86"/>
                    <a:gd name="T43" fmla="*/ 18 h 44"/>
                    <a:gd name="T44" fmla="*/ 84 w 86"/>
                    <a:gd name="T45" fmla="*/ 14 h 44"/>
                    <a:gd name="T46" fmla="*/ 86 w 86"/>
                    <a:gd name="T47" fmla="*/ 8 h 44"/>
                    <a:gd name="T48" fmla="*/ 84 w 86"/>
                    <a:gd name="T49" fmla="*/ 4 h 44"/>
                    <a:gd name="T50" fmla="*/ 78 w 86"/>
                    <a:gd name="T51" fmla="*/ 2 h 4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86"/>
                    <a:gd name="T79" fmla="*/ 0 h 44"/>
                    <a:gd name="T80" fmla="*/ 86 w 86"/>
                    <a:gd name="T81" fmla="*/ 44 h 44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86" h="44">
                      <a:moveTo>
                        <a:pt x="78" y="2"/>
                      </a:moveTo>
                      <a:lnTo>
                        <a:pt x="78" y="2"/>
                      </a:lnTo>
                      <a:lnTo>
                        <a:pt x="66" y="4"/>
                      </a:lnTo>
                      <a:lnTo>
                        <a:pt x="52" y="4"/>
                      </a:lnTo>
                      <a:lnTo>
                        <a:pt x="34" y="2"/>
                      </a:lnTo>
                      <a:lnTo>
                        <a:pt x="16" y="0"/>
                      </a:lnTo>
                      <a:lnTo>
                        <a:pt x="8" y="2"/>
                      </a:lnTo>
                      <a:lnTo>
                        <a:pt x="4" y="4"/>
                      </a:lnTo>
                      <a:lnTo>
                        <a:pt x="0" y="8"/>
                      </a:lnTo>
                      <a:lnTo>
                        <a:pt x="0" y="12"/>
                      </a:lnTo>
                      <a:lnTo>
                        <a:pt x="2" y="20"/>
                      </a:lnTo>
                      <a:lnTo>
                        <a:pt x="10" y="30"/>
                      </a:lnTo>
                      <a:lnTo>
                        <a:pt x="22" y="40"/>
                      </a:lnTo>
                      <a:lnTo>
                        <a:pt x="34" y="44"/>
                      </a:lnTo>
                      <a:lnTo>
                        <a:pt x="44" y="44"/>
                      </a:lnTo>
                      <a:lnTo>
                        <a:pt x="54" y="40"/>
                      </a:lnTo>
                      <a:lnTo>
                        <a:pt x="62" y="36"/>
                      </a:lnTo>
                      <a:lnTo>
                        <a:pt x="70" y="28"/>
                      </a:lnTo>
                      <a:lnTo>
                        <a:pt x="80" y="18"/>
                      </a:lnTo>
                      <a:lnTo>
                        <a:pt x="84" y="14"/>
                      </a:lnTo>
                      <a:lnTo>
                        <a:pt x="86" y="8"/>
                      </a:lnTo>
                      <a:lnTo>
                        <a:pt x="84" y="4"/>
                      </a:lnTo>
                      <a:lnTo>
                        <a:pt x="78" y="2"/>
                      </a:lnTo>
                      <a:close/>
                    </a:path>
                  </a:pathLst>
                </a:custGeom>
                <a:solidFill>
                  <a:srgbClr val="F09C5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52" name="Freeform 527"/>
                <p:cNvSpPr>
                  <a:spLocks/>
                </p:cNvSpPr>
                <p:nvPr/>
              </p:nvSpPr>
              <p:spPr bwMode="auto">
                <a:xfrm>
                  <a:off x="2056" y="3240"/>
                  <a:ext cx="86" cy="44"/>
                </a:xfrm>
                <a:custGeom>
                  <a:avLst/>
                  <a:gdLst>
                    <a:gd name="T0" fmla="*/ 78 w 86"/>
                    <a:gd name="T1" fmla="*/ 2 h 44"/>
                    <a:gd name="T2" fmla="*/ 78 w 86"/>
                    <a:gd name="T3" fmla="*/ 2 h 44"/>
                    <a:gd name="T4" fmla="*/ 66 w 86"/>
                    <a:gd name="T5" fmla="*/ 4 h 44"/>
                    <a:gd name="T6" fmla="*/ 52 w 86"/>
                    <a:gd name="T7" fmla="*/ 4 h 44"/>
                    <a:gd name="T8" fmla="*/ 34 w 86"/>
                    <a:gd name="T9" fmla="*/ 2 h 44"/>
                    <a:gd name="T10" fmla="*/ 34 w 86"/>
                    <a:gd name="T11" fmla="*/ 2 h 44"/>
                    <a:gd name="T12" fmla="*/ 16 w 86"/>
                    <a:gd name="T13" fmla="*/ 0 h 44"/>
                    <a:gd name="T14" fmla="*/ 8 w 86"/>
                    <a:gd name="T15" fmla="*/ 2 h 44"/>
                    <a:gd name="T16" fmla="*/ 4 w 86"/>
                    <a:gd name="T17" fmla="*/ 4 h 44"/>
                    <a:gd name="T18" fmla="*/ 0 w 86"/>
                    <a:gd name="T19" fmla="*/ 8 h 44"/>
                    <a:gd name="T20" fmla="*/ 0 w 86"/>
                    <a:gd name="T21" fmla="*/ 12 h 44"/>
                    <a:gd name="T22" fmla="*/ 2 w 86"/>
                    <a:gd name="T23" fmla="*/ 20 h 44"/>
                    <a:gd name="T24" fmla="*/ 10 w 86"/>
                    <a:gd name="T25" fmla="*/ 30 h 44"/>
                    <a:gd name="T26" fmla="*/ 10 w 86"/>
                    <a:gd name="T27" fmla="*/ 30 h 44"/>
                    <a:gd name="T28" fmla="*/ 22 w 86"/>
                    <a:gd name="T29" fmla="*/ 40 h 44"/>
                    <a:gd name="T30" fmla="*/ 34 w 86"/>
                    <a:gd name="T31" fmla="*/ 44 h 44"/>
                    <a:gd name="T32" fmla="*/ 44 w 86"/>
                    <a:gd name="T33" fmla="*/ 44 h 44"/>
                    <a:gd name="T34" fmla="*/ 54 w 86"/>
                    <a:gd name="T35" fmla="*/ 40 h 44"/>
                    <a:gd name="T36" fmla="*/ 62 w 86"/>
                    <a:gd name="T37" fmla="*/ 36 h 44"/>
                    <a:gd name="T38" fmla="*/ 70 w 86"/>
                    <a:gd name="T39" fmla="*/ 28 h 44"/>
                    <a:gd name="T40" fmla="*/ 80 w 86"/>
                    <a:gd name="T41" fmla="*/ 18 h 44"/>
                    <a:gd name="T42" fmla="*/ 80 w 86"/>
                    <a:gd name="T43" fmla="*/ 18 h 44"/>
                    <a:gd name="T44" fmla="*/ 84 w 86"/>
                    <a:gd name="T45" fmla="*/ 14 h 44"/>
                    <a:gd name="T46" fmla="*/ 86 w 86"/>
                    <a:gd name="T47" fmla="*/ 8 h 44"/>
                    <a:gd name="T48" fmla="*/ 84 w 86"/>
                    <a:gd name="T49" fmla="*/ 4 h 44"/>
                    <a:gd name="T50" fmla="*/ 78 w 86"/>
                    <a:gd name="T51" fmla="*/ 2 h 4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86"/>
                    <a:gd name="T79" fmla="*/ 0 h 44"/>
                    <a:gd name="T80" fmla="*/ 86 w 86"/>
                    <a:gd name="T81" fmla="*/ 44 h 44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86" h="44">
                      <a:moveTo>
                        <a:pt x="78" y="2"/>
                      </a:moveTo>
                      <a:lnTo>
                        <a:pt x="78" y="2"/>
                      </a:lnTo>
                      <a:lnTo>
                        <a:pt x="66" y="4"/>
                      </a:lnTo>
                      <a:lnTo>
                        <a:pt x="52" y="4"/>
                      </a:lnTo>
                      <a:lnTo>
                        <a:pt x="34" y="2"/>
                      </a:lnTo>
                      <a:lnTo>
                        <a:pt x="16" y="0"/>
                      </a:lnTo>
                      <a:lnTo>
                        <a:pt x="8" y="2"/>
                      </a:lnTo>
                      <a:lnTo>
                        <a:pt x="4" y="4"/>
                      </a:lnTo>
                      <a:lnTo>
                        <a:pt x="0" y="8"/>
                      </a:lnTo>
                      <a:lnTo>
                        <a:pt x="0" y="12"/>
                      </a:lnTo>
                      <a:lnTo>
                        <a:pt x="2" y="20"/>
                      </a:lnTo>
                      <a:lnTo>
                        <a:pt x="10" y="30"/>
                      </a:lnTo>
                      <a:lnTo>
                        <a:pt x="22" y="40"/>
                      </a:lnTo>
                      <a:lnTo>
                        <a:pt x="34" y="44"/>
                      </a:lnTo>
                      <a:lnTo>
                        <a:pt x="44" y="44"/>
                      </a:lnTo>
                      <a:lnTo>
                        <a:pt x="54" y="40"/>
                      </a:lnTo>
                      <a:lnTo>
                        <a:pt x="62" y="36"/>
                      </a:lnTo>
                      <a:lnTo>
                        <a:pt x="70" y="28"/>
                      </a:lnTo>
                      <a:lnTo>
                        <a:pt x="80" y="18"/>
                      </a:lnTo>
                      <a:lnTo>
                        <a:pt x="84" y="14"/>
                      </a:lnTo>
                      <a:lnTo>
                        <a:pt x="86" y="8"/>
                      </a:lnTo>
                      <a:lnTo>
                        <a:pt x="84" y="4"/>
                      </a:lnTo>
                      <a:lnTo>
                        <a:pt x="78" y="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53" name="Freeform 528"/>
                <p:cNvSpPr>
                  <a:spLocks/>
                </p:cNvSpPr>
                <p:nvPr/>
              </p:nvSpPr>
              <p:spPr bwMode="auto">
                <a:xfrm>
                  <a:off x="2198" y="3236"/>
                  <a:ext cx="20" cy="42"/>
                </a:xfrm>
                <a:custGeom>
                  <a:avLst/>
                  <a:gdLst>
                    <a:gd name="T0" fmla="*/ 18 w 20"/>
                    <a:gd name="T1" fmla="*/ 0 h 42"/>
                    <a:gd name="T2" fmla="*/ 18 w 20"/>
                    <a:gd name="T3" fmla="*/ 0 h 42"/>
                    <a:gd name="T4" fmla="*/ 14 w 20"/>
                    <a:gd name="T5" fmla="*/ 2 h 42"/>
                    <a:gd name="T6" fmla="*/ 6 w 20"/>
                    <a:gd name="T7" fmla="*/ 4 h 42"/>
                    <a:gd name="T8" fmla="*/ 6 w 20"/>
                    <a:gd name="T9" fmla="*/ 4 h 42"/>
                    <a:gd name="T10" fmla="*/ 2 w 20"/>
                    <a:gd name="T11" fmla="*/ 4 h 42"/>
                    <a:gd name="T12" fmla="*/ 0 w 20"/>
                    <a:gd name="T13" fmla="*/ 6 h 42"/>
                    <a:gd name="T14" fmla="*/ 0 w 20"/>
                    <a:gd name="T15" fmla="*/ 12 h 42"/>
                    <a:gd name="T16" fmla="*/ 4 w 20"/>
                    <a:gd name="T17" fmla="*/ 16 h 42"/>
                    <a:gd name="T18" fmla="*/ 4 w 20"/>
                    <a:gd name="T19" fmla="*/ 16 h 42"/>
                    <a:gd name="T20" fmla="*/ 12 w 20"/>
                    <a:gd name="T21" fmla="*/ 30 h 42"/>
                    <a:gd name="T22" fmla="*/ 16 w 20"/>
                    <a:gd name="T23" fmla="*/ 36 h 42"/>
                    <a:gd name="T24" fmla="*/ 16 w 20"/>
                    <a:gd name="T25" fmla="*/ 42 h 42"/>
                    <a:gd name="T26" fmla="*/ 16 w 20"/>
                    <a:gd name="T27" fmla="*/ 42 h 42"/>
                    <a:gd name="T28" fmla="*/ 20 w 20"/>
                    <a:gd name="T29" fmla="*/ 30 h 42"/>
                    <a:gd name="T30" fmla="*/ 20 w 20"/>
                    <a:gd name="T31" fmla="*/ 16 h 42"/>
                    <a:gd name="T32" fmla="*/ 18 w 20"/>
                    <a:gd name="T33" fmla="*/ 0 h 4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20"/>
                    <a:gd name="T52" fmla="*/ 0 h 42"/>
                    <a:gd name="T53" fmla="*/ 20 w 20"/>
                    <a:gd name="T54" fmla="*/ 42 h 42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20" h="42">
                      <a:moveTo>
                        <a:pt x="18" y="0"/>
                      </a:moveTo>
                      <a:lnTo>
                        <a:pt x="18" y="0"/>
                      </a:lnTo>
                      <a:lnTo>
                        <a:pt x="14" y="2"/>
                      </a:lnTo>
                      <a:lnTo>
                        <a:pt x="6" y="4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2"/>
                      </a:lnTo>
                      <a:lnTo>
                        <a:pt x="4" y="16"/>
                      </a:lnTo>
                      <a:lnTo>
                        <a:pt x="12" y="30"/>
                      </a:lnTo>
                      <a:lnTo>
                        <a:pt x="16" y="36"/>
                      </a:lnTo>
                      <a:lnTo>
                        <a:pt x="16" y="42"/>
                      </a:lnTo>
                      <a:lnTo>
                        <a:pt x="20" y="30"/>
                      </a:lnTo>
                      <a:lnTo>
                        <a:pt x="20" y="16"/>
                      </a:lnTo>
                      <a:lnTo>
                        <a:pt x="18" y="0"/>
                      </a:lnTo>
                      <a:close/>
                    </a:path>
                  </a:pathLst>
                </a:custGeom>
                <a:solidFill>
                  <a:srgbClr val="F09C5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54" name="Freeform 529"/>
                <p:cNvSpPr>
                  <a:spLocks/>
                </p:cNvSpPr>
                <p:nvPr/>
              </p:nvSpPr>
              <p:spPr bwMode="auto">
                <a:xfrm>
                  <a:off x="2198" y="3236"/>
                  <a:ext cx="20" cy="42"/>
                </a:xfrm>
                <a:custGeom>
                  <a:avLst/>
                  <a:gdLst>
                    <a:gd name="T0" fmla="*/ 18 w 20"/>
                    <a:gd name="T1" fmla="*/ 0 h 42"/>
                    <a:gd name="T2" fmla="*/ 18 w 20"/>
                    <a:gd name="T3" fmla="*/ 0 h 42"/>
                    <a:gd name="T4" fmla="*/ 14 w 20"/>
                    <a:gd name="T5" fmla="*/ 2 h 42"/>
                    <a:gd name="T6" fmla="*/ 6 w 20"/>
                    <a:gd name="T7" fmla="*/ 4 h 42"/>
                    <a:gd name="T8" fmla="*/ 6 w 20"/>
                    <a:gd name="T9" fmla="*/ 4 h 42"/>
                    <a:gd name="T10" fmla="*/ 2 w 20"/>
                    <a:gd name="T11" fmla="*/ 4 h 42"/>
                    <a:gd name="T12" fmla="*/ 0 w 20"/>
                    <a:gd name="T13" fmla="*/ 6 h 42"/>
                    <a:gd name="T14" fmla="*/ 0 w 20"/>
                    <a:gd name="T15" fmla="*/ 12 h 42"/>
                    <a:gd name="T16" fmla="*/ 4 w 20"/>
                    <a:gd name="T17" fmla="*/ 16 h 42"/>
                    <a:gd name="T18" fmla="*/ 4 w 20"/>
                    <a:gd name="T19" fmla="*/ 16 h 42"/>
                    <a:gd name="T20" fmla="*/ 12 w 20"/>
                    <a:gd name="T21" fmla="*/ 30 h 42"/>
                    <a:gd name="T22" fmla="*/ 16 w 20"/>
                    <a:gd name="T23" fmla="*/ 36 h 42"/>
                    <a:gd name="T24" fmla="*/ 16 w 20"/>
                    <a:gd name="T25" fmla="*/ 42 h 42"/>
                    <a:gd name="T26" fmla="*/ 16 w 20"/>
                    <a:gd name="T27" fmla="*/ 42 h 42"/>
                    <a:gd name="T28" fmla="*/ 20 w 20"/>
                    <a:gd name="T29" fmla="*/ 30 h 42"/>
                    <a:gd name="T30" fmla="*/ 20 w 20"/>
                    <a:gd name="T31" fmla="*/ 16 h 42"/>
                    <a:gd name="T32" fmla="*/ 18 w 20"/>
                    <a:gd name="T33" fmla="*/ 0 h 4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20"/>
                    <a:gd name="T52" fmla="*/ 0 h 42"/>
                    <a:gd name="T53" fmla="*/ 20 w 20"/>
                    <a:gd name="T54" fmla="*/ 42 h 42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20" h="42">
                      <a:moveTo>
                        <a:pt x="18" y="0"/>
                      </a:moveTo>
                      <a:lnTo>
                        <a:pt x="18" y="0"/>
                      </a:lnTo>
                      <a:lnTo>
                        <a:pt x="14" y="2"/>
                      </a:lnTo>
                      <a:lnTo>
                        <a:pt x="6" y="4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2"/>
                      </a:lnTo>
                      <a:lnTo>
                        <a:pt x="4" y="16"/>
                      </a:lnTo>
                      <a:lnTo>
                        <a:pt x="12" y="30"/>
                      </a:lnTo>
                      <a:lnTo>
                        <a:pt x="16" y="36"/>
                      </a:lnTo>
                      <a:lnTo>
                        <a:pt x="16" y="42"/>
                      </a:lnTo>
                      <a:lnTo>
                        <a:pt x="20" y="30"/>
                      </a:lnTo>
                      <a:lnTo>
                        <a:pt x="20" y="16"/>
                      </a:lnTo>
                      <a:lnTo>
                        <a:pt x="18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</p:grpSp>
          <p:grpSp>
            <p:nvGrpSpPr>
              <p:cNvPr id="310555" name="Group 3355"/>
              <p:cNvGrpSpPr>
                <a:grpSpLocks/>
              </p:cNvGrpSpPr>
              <p:nvPr/>
            </p:nvGrpSpPr>
            <p:grpSpPr bwMode="auto">
              <a:xfrm>
                <a:off x="4598" y="1055"/>
                <a:ext cx="346" cy="433"/>
                <a:chOff x="4548" y="576"/>
                <a:chExt cx="346" cy="433"/>
              </a:xfrm>
            </p:grpSpPr>
            <p:sp>
              <p:nvSpPr>
                <p:cNvPr id="310556" name="Freeform 3356"/>
                <p:cNvSpPr>
                  <a:spLocks/>
                </p:cNvSpPr>
                <p:nvPr/>
              </p:nvSpPr>
              <p:spPr bwMode="auto">
                <a:xfrm>
                  <a:off x="4727" y="952"/>
                  <a:ext cx="131" cy="53"/>
                </a:xfrm>
                <a:custGeom>
                  <a:avLst/>
                  <a:gdLst/>
                  <a:ahLst/>
                  <a:cxnLst>
                    <a:cxn ang="0">
                      <a:pos x="0" y="39"/>
                    </a:cxn>
                    <a:cxn ang="0">
                      <a:pos x="0" y="39"/>
                    </a:cxn>
                    <a:cxn ang="0">
                      <a:pos x="31" y="29"/>
                    </a:cxn>
                    <a:cxn ang="0">
                      <a:pos x="53" y="21"/>
                    </a:cxn>
                    <a:cxn ang="0">
                      <a:pos x="68" y="15"/>
                    </a:cxn>
                    <a:cxn ang="0">
                      <a:pos x="68" y="15"/>
                    </a:cxn>
                    <a:cxn ang="0">
                      <a:pos x="70" y="13"/>
                    </a:cxn>
                    <a:cxn ang="0">
                      <a:pos x="72" y="9"/>
                    </a:cxn>
                    <a:cxn ang="0">
                      <a:pos x="75" y="7"/>
                    </a:cxn>
                    <a:cxn ang="0">
                      <a:pos x="79" y="4"/>
                    </a:cxn>
                    <a:cxn ang="0">
                      <a:pos x="79" y="4"/>
                    </a:cxn>
                    <a:cxn ang="0">
                      <a:pos x="90" y="3"/>
                    </a:cxn>
                    <a:cxn ang="0">
                      <a:pos x="103" y="2"/>
                    </a:cxn>
                    <a:cxn ang="0">
                      <a:pos x="120" y="1"/>
                    </a:cxn>
                    <a:cxn ang="0">
                      <a:pos x="155" y="6"/>
                    </a:cxn>
                    <a:cxn ang="0">
                      <a:pos x="155" y="6"/>
                    </a:cxn>
                    <a:cxn ang="0">
                      <a:pos x="156" y="7"/>
                    </a:cxn>
                    <a:cxn ang="0">
                      <a:pos x="159" y="8"/>
                    </a:cxn>
                    <a:cxn ang="0">
                      <a:pos x="162" y="8"/>
                    </a:cxn>
                    <a:cxn ang="0">
                      <a:pos x="162" y="8"/>
                    </a:cxn>
                    <a:cxn ang="0">
                      <a:pos x="167" y="8"/>
                    </a:cxn>
                    <a:cxn ang="0">
                      <a:pos x="172" y="6"/>
                    </a:cxn>
                    <a:cxn ang="0">
                      <a:pos x="178" y="3"/>
                    </a:cxn>
                    <a:cxn ang="0">
                      <a:pos x="178" y="3"/>
                    </a:cxn>
                    <a:cxn ang="0">
                      <a:pos x="182" y="2"/>
                    </a:cxn>
                    <a:cxn ang="0">
                      <a:pos x="187" y="1"/>
                    </a:cxn>
                    <a:cxn ang="0">
                      <a:pos x="191" y="0"/>
                    </a:cxn>
                    <a:cxn ang="0">
                      <a:pos x="191" y="0"/>
                    </a:cxn>
                    <a:cxn ang="0">
                      <a:pos x="194" y="1"/>
                    </a:cxn>
                    <a:cxn ang="0">
                      <a:pos x="196" y="2"/>
                    </a:cxn>
                    <a:cxn ang="0">
                      <a:pos x="198" y="3"/>
                    </a:cxn>
                    <a:cxn ang="0">
                      <a:pos x="194" y="9"/>
                    </a:cxn>
                    <a:cxn ang="0">
                      <a:pos x="194" y="9"/>
                    </a:cxn>
                    <a:cxn ang="0">
                      <a:pos x="189" y="10"/>
                    </a:cxn>
                    <a:cxn ang="0">
                      <a:pos x="186" y="13"/>
                    </a:cxn>
                    <a:cxn ang="0">
                      <a:pos x="181" y="16"/>
                    </a:cxn>
                    <a:cxn ang="0">
                      <a:pos x="181" y="16"/>
                    </a:cxn>
                    <a:cxn ang="0">
                      <a:pos x="172" y="24"/>
                    </a:cxn>
                    <a:cxn ang="0">
                      <a:pos x="162" y="29"/>
                    </a:cxn>
                    <a:cxn ang="0">
                      <a:pos x="162" y="29"/>
                    </a:cxn>
                    <a:cxn ang="0">
                      <a:pos x="156" y="30"/>
                    </a:cxn>
                    <a:cxn ang="0">
                      <a:pos x="146" y="30"/>
                    </a:cxn>
                    <a:cxn ang="0">
                      <a:pos x="136" y="30"/>
                    </a:cxn>
                    <a:cxn ang="0">
                      <a:pos x="129" y="30"/>
                    </a:cxn>
                    <a:cxn ang="0">
                      <a:pos x="129" y="30"/>
                    </a:cxn>
                    <a:cxn ang="0">
                      <a:pos x="123" y="32"/>
                    </a:cxn>
                    <a:cxn ang="0">
                      <a:pos x="115" y="32"/>
                    </a:cxn>
                    <a:cxn ang="0">
                      <a:pos x="103" y="30"/>
                    </a:cxn>
                    <a:cxn ang="0">
                      <a:pos x="31" y="68"/>
                    </a:cxn>
                    <a:cxn ang="0">
                      <a:pos x="0" y="39"/>
                    </a:cxn>
                  </a:cxnLst>
                  <a:rect l="0" t="0" r="r" b="b"/>
                  <a:pathLst>
                    <a:path w="198" h="68">
                      <a:moveTo>
                        <a:pt x="0" y="39"/>
                      </a:moveTo>
                      <a:lnTo>
                        <a:pt x="0" y="39"/>
                      </a:lnTo>
                      <a:lnTo>
                        <a:pt x="31" y="29"/>
                      </a:lnTo>
                      <a:lnTo>
                        <a:pt x="53" y="21"/>
                      </a:lnTo>
                      <a:lnTo>
                        <a:pt x="68" y="15"/>
                      </a:lnTo>
                      <a:lnTo>
                        <a:pt x="68" y="15"/>
                      </a:lnTo>
                      <a:lnTo>
                        <a:pt x="70" y="13"/>
                      </a:lnTo>
                      <a:lnTo>
                        <a:pt x="72" y="9"/>
                      </a:lnTo>
                      <a:lnTo>
                        <a:pt x="75" y="7"/>
                      </a:lnTo>
                      <a:lnTo>
                        <a:pt x="79" y="4"/>
                      </a:lnTo>
                      <a:lnTo>
                        <a:pt x="79" y="4"/>
                      </a:lnTo>
                      <a:lnTo>
                        <a:pt x="90" y="3"/>
                      </a:lnTo>
                      <a:lnTo>
                        <a:pt x="103" y="2"/>
                      </a:lnTo>
                      <a:lnTo>
                        <a:pt x="120" y="1"/>
                      </a:lnTo>
                      <a:lnTo>
                        <a:pt x="155" y="6"/>
                      </a:lnTo>
                      <a:lnTo>
                        <a:pt x="155" y="6"/>
                      </a:lnTo>
                      <a:lnTo>
                        <a:pt x="156" y="7"/>
                      </a:lnTo>
                      <a:lnTo>
                        <a:pt x="159" y="8"/>
                      </a:lnTo>
                      <a:lnTo>
                        <a:pt x="162" y="8"/>
                      </a:lnTo>
                      <a:lnTo>
                        <a:pt x="162" y="8"/>
                      </a:lnTo>
                      <a:lnTo>
                        <a:pt x="167" y="8"/>
                      </a:lnTo>
                      <a:lnTo>
                        <a:pt x="172" y="6"/>
                      </a:lnTo>
                      <a:lnTo>
                        <a:pt x="178" y="3"/>
                      </a:lnTo>
                      <a:lnTo>
                        <a:pt x="178" y="3"/>
                      </a:lnTo>
                      <a:lnTo>
                        <a:pt x="182" y="2"/>
                      </a:lnTo>
                      <a:lnTo>
                        <a:pt x="187" y="1"/>
                      </a:lnTo>
                      <a:lnTo>
                        <a:pt x="191" y="0"/>
                      </a:lnTo>
                      <a:lnTo>
                        <a:pt x="191" y="0"/>
                      </a:lnTo>
                      <a:lnTo>
                        <a:pt x="194" y="1"/>
                      </a:lnTo>
                      <a:lnTo>
                        <a:pt x="196" y="2"/>
                      </a:lnTo>
                      <a:lnTo>
                        <a:pt x="198" y="3"/>
                      </a:lnTo>
                      <a:lnTo>
                        <a:pt x="194" y="9"/>
                      </a:lnTo>
                      <a:lnTo>
                        <a:pt x="194" y="9"/>
                      </a:lnTo>
                      <a:lnTo>
                        <a:pt x="189" y="10"/>
                      </a:lnTo>
                      <a:lnTo>
                        <a:pt x="186" y="13"/>
                      </a:lnTo>
                      <a:lnTo>
                        <a:pt x="181" y="16"/>
                      </a:lnTo>
                      <a:lnTo>
                        <a:pt x="181" y="16"/>
                      </a:lnTo>
                      <a:lnTo>
                        <a:pt x="172" y="24"/>
                      </a:lnTo>
                      <a:lnTo>
                        <a:pt x="162" y="29"/>
                      </a:lnTo>
                      <a:lnTo>
                        <a:pt x="162" y="29"/>
                      </a:lnTo>
                      <a:lnTo>
                        <a:pt x="156" y="30"/>
                      </a:lnTo>
                      <a:lnTo>
                        <a:pt x="146" y="30"/>
                      </a:lnTo>
                      <a:lnTo>
                        <a:pt x="136" y="30"/>
                      </a:lnTo>
                      <a:lnTo>
                        <a:pt x="129" y="30"/>
                      </a:lnTo>
                      <a:lnTo>
                        <a:pt x="129" y="30"/>
                      </a:lnTo>
                      <a:lnTo>
                        <a:pt x="123" y="32"/>
                      </a:lnTo>
                      <a:lnTo>
                        <a:pt x="115" y="32"/>
                      </a:lnTo>
                      <a:lnTo>
                        <a:pt x="103" y="30"/>
                      </a:lnTo>
                      <a:lnTo>
                        <a:pt x="31" y="68"/>
                      </a:lnTo>
                      <a:lnTo>
                        <a:pt x="0" y="3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557" name="Freeform 3357"/>
                <p:cNvSpPr>
                  <a:spLocks/>
                </p:cNvSpPr>
                <p:nvPr/>
              </p:nvSpPr>
              <p:spPr bwMode="auto">
                <a:xfrm>
                  <a:off x="4558" y="720"/>
                  <a:ext cx="192" cy="289"/>
                </a:xfrm>
                <a:custGeom>
                  <a:avLst/>
                  <a:gdLst/>
                  <a:ahLst/>
                  <a:cxnLst>
                    <a:cxn ang="0">
                      <a:pos x="120" y="5"/>
                    </a:cxn>
                    <a:cxn ang="0">
                      <a:pos x="85" y="18"/>
                    </a:cxn>
                    <a:cxn ang="0">
                      <a:pos x="69" y="23"/>
                    </a:cxn>
                    <a:cxn ang="0">
                      <a:pos x="45" y="27"/>
                    </a:cxn>
                    <a:cxn ang="0">
                      <a:pos x="34" y="33"/>
                    </a:cxn>
                    <a:cxn ang="0">
                      <a:pos x="26" y="44"/>
                    </a:cxn>
                    <a:cxn ang="0">
                      <a:pos x="0" y="92"/>
                    </a:cxn>
                    <a:cxn ang="0">
                      <a:pos x="2" y="97"/>
                    </a:cxn>
                    <a:cxn ang="0">
                      <a:pos x="13" y="117"/>
                    </a:cxn>
                    <a:cxn ang="0">
                      <a:pos x="27" y="131"/>
                    </a:cxn>
                    <a:cxn ang="0">
                      <a:pos x="49" y="147"/>
                    </a:cxn>
                    <a:cxn ang="0">
                      <a:pos x="55" y="172"/>
                    </a:cxn>
                    <a:cxn ang="0">
                      <a:pos x="65" y="211"/>
                    </a:cxn>
                    <a:cxn ang="0">
                      <a:pos x="74" y="238"/>
                    </a:cxn>
                    <a:cxn ang="0">
                      <a:pos x="80" y="258"/>
                    </a:cxn>
                    <a:cxn ang="0">
                      <a:pos x="81" y="273"/>
                    </a:cxn>
                    <a:cxn ang="0">
                      <a:pos x="84" y="321"/>
                    </a:cxn>
                    <a:cxn ang="0">
                      <a:pos x="81" y="351"/>
                    </a:cxn>
                    <a:cxn ang="0">
                      <a:pos x="78" y="362"/>
                    </a:cxn>
                    <a:cxn ang="0">
                      <a:pos x="289" y="375"/>
                    </a:cxn>
                    <a:cxn ang="0">
                      <a:pos x="285" y="364"/>
                    </a:cxn>
                    <a:cxn ang="0">
                      <a:pos x="272" y="325"/>
                    </a:cxn>
                    <a:cxn ang="0">
                      <a:pos x="267" y="296"/>
                    </a:cxn>
                    <a:cxn ang="0">
                      <a:pos x="268" y="283"/>
                    </a:cxn>
                    <a:cxn ang="0">
                      <a:pos x="270" y="273"/>
                    </a:cxn>
                    <a:cxn ang="0">
                      <a:pos x="269" y="263"/>
                    </a:cxn>
                    <a:cxn ang="0">
                      <a:pos x="267" y="259"/>
                    </a:cxn>
                    <a:cxn ang="0">
                      <a:pos x="263" y="259"/>
                    </a:cxn>
                    <a:cxn ang="0">
                      <a:pos x="262" y="253"/>
                    </a:cxn>
                    <a:cxn ang="0">
                      <a:pos x="263" y="243"/>
                    </a:cxn>
                    <a:cxn ang="0">
                      <a:pos x="270" y="232"/>
                    </a:cxn>
                    <a:cxn ang="0">
                      <a:pos x="281" y="221"/>
                    </a:cxn>
                    <a:cxn ang="0">
                      <a:pos x="286" y="211"/>
                    </a:cxn>
                    <a:cxn ang="0">
                      <a:pos x="286" y="201"/>
                    </a:cxn>
                    <a:cxn ang="0">
                      <a:pos x="285" y="195"/>
                    </a:cxn>
                    <a:cxn ang="0">
                      <a:pos x="275" y="178"/>
                    </a:cxn>
                    <a:cxn ang="0">
                      <a:pos x="262" y="162"/>
                    </a:cxn>
                    <a:cxn ang="0">
                      <a:pos x="246" y="150"/>
                    </a:cxn>
                    <a:cxn ang="0">
                      <a:pos x="244" y="149"/>
                    </a:cxn>
                    <a:cxn ang="0">
                      <a:pos x="239" y="143"/>
                    </a:cxn>
                    <a:cxn ang="0">
                      <a:pos x="235" y="135"/>
                    </a:cxn>
                    <a:cxn ang="0">
                      <a:pos x="235" y="130"/>
                    </a:cxn>
                    <a:cxn ang="0">
                      <a:pos x="241" y="124"/>
                    </a:cxn>
                    <a:cxn ang="0">
                      <a:pos x="246" y="114"/>
                    </a:cxn>
                    <a:cxn ang="0">
                      <a:pos x="244" y="98"/>
                    </a:cxn>
                    <a:cxn ang="0">
                      <a:pos x="241" y="90"/>
                    </a:cxn>
                    <a:cxn ang="0">
                      <a:pos x="237" y="79"/>
                    </a:cxn>
                    <a:cxn ang="0">
                      <a:pos x="239" y="68"/>
                    </a:cxn>
                    <a:cxn ang="0">
                      <a:pos x="241" y="55"/>
                    </a:cxn>
                    <a:cxn ang="0">
                      <a:pos x="240" y="52"/>
                    </a:cxn>
                    <a:cxn ang="0">
                      <a:pos x="208" y="30"/>
                    </a:cxn>
                    <a:cxn ang="0">
                      <a:pos x="171" y="9"/>
                    </a:cxn>
                    <a:cxn ang="0">
                      <a:pos x="152" y="1"/>
                    </a:cxn>
                    <a:cxn ang="0">
                      <a:pos x="134" y="0"/>
                    </a:cxn>
                    <a:cxn ang="0">
                      <a:pos x="120" y="5"/>
                    </a:cxn>
                  </a:cxnLst>
                  <a:rect l="0" t="0" r="r" b="b"/>
                  <a:pathLst>
                    <a:path w="289" h="375">
                      <a:moveTo>
                        <a:pt x="120" y="5"/>
                      </a:moveTo>
                      <a:lnTo>
                        <a:pt x="120" y="5"/>
                      </a:lnTo>
                      <a:lnTo>
                        <a:pt x="101" y="12"/>
                      </a:lnTo>
                      <a:lnTo>
                        <a:pt x="85" y="18"/>
                      </a:lnTo>
                      <a:lnTo>
                        <a:pt x="69" y="23"/>
                      </a:lnTo>
                      <a:lnTo>
                        <a:pt x="69" y="23"/>
                      </a:lnTo>
                      <a:lnTo>
                        <a:pt x="56" y="25"/>
                      </a:lnTo>
                      <a:lnTo>
                        <a:pt x="45" y="27"/>
                      </a:lnTo>
                      <a:lnTo>
                        <a:pt x="40" y="30"/>
                      </a:lnTo>
                      <a:lnTo>
                        <a:pt x="34" y="33"/>
                      </a:lnTo>
                      <a:lnTo>
                        <a:pt x="30" y="38"/>
                      </a:lnTo>
                      <a:lnTo>
                        <a:pt x="26" y="44"/>
                      </a:lnTo>
                      <a:lnTo>
                        <a:pt x="26" y="44"/>
                      </a:lnTo>
                      <a:lnTo>
                        <a:pt x="0" y="92"/>
                      </a:lnTo>
                      <a:lnTo>
                        <a:pt x="0" y="92"/>
                      </a:lnTo>
                      <a:lnTo>
                        <a:pt x="2" y="97"/>
                      </a:lnTo>
                      <a:lnTo>
                        <a:pt x="8" y="109"/>
                      </a:lnTo>
                      <a:lnTo>
                        <a:pt x="13" y="117"/>
                      </a:lnTo>
                      <a:lnTo>
                        <a:pt x="20" y="124"/>
                      </a:lnTo>
                      <a:lnTo>
                        <a:pt x="27" y="131"/>
                      </a:lnTo>
                      <a:lnTo>
                        <a:pt x="36" y="137"/>
                      </a:lnTo>
                      <a:lnTo>
                        <a:pt x="49" y="147"/>
                      </a:lnTo>
                      <a:lnTo>
                        <a:pt x="49" y="147"/>
                      </a:lnTo>
                      <a:lnTo>
                        <a:pt x="55" y="172"/>
                      </a:lnTo>
                      <a:lnTo>
                        <a:pt x="60" y="193"/>
                      </a:lnTo>
                      <a:lnTo>
                        <a:pt x="65" y="211"/>
                      </a:lnTo>
                      <a:lnTo>
                        <a:pt x="65" y="211"/>
                      </a:lnTo>
                      <a:lnTo>
                        <a:pt x="74" y="238"/>
                      </a:lnTo>
                      <a:lnTo>
                        <a:pt x="78" y="250"/>
                      </a:lnTo>
                      <a:lnTo>
                        <a:pt x="80" y="258"/>
                      </a:lnTo>
                      <a:lnTo>
                        <a:pt x="80" y="258"/>
                      </a:lnTo>
                      <a:lnTo>
                        <a:pt x="81" y="273"/>
                      </a:lnTo>
                      <a:lnTo>
                        <a:pt x="84" y="304"/>
                      </a:lnTo>
                      <a:lnTo>
                        <a:pt x="84" y="321"/>
                      </a:lnTo>
                      <a:lnTo>
                        <a:pt x="84" y="337"/>
                      </a:lnTo>
                      <a:lnTo>
                        <a:pt x="81" y="351"/>
                      </a:lnTo>
                      <a:lnTo>
                        <a:pt x="79" y="357"/>
                      </a:lnTo>
                      <a:lnTo>
                        <a:pt x="78" y="362"/>
                      </a:lnTo>
                      <a:lnTo>
                        <a:pt x="71" y="375"/>
                      </a:lnTo>
                      <a:lnTo>
                        <a:pt x="289" y="375"/>
                      </a:lnTo>
                      <a:lnTo>
                        <a:pt x="289" y="375"/>
                      </a:lnTo>
                      <a:lnTo>
                        <a:pt x="285" y="364"/>
                      </a:lnTo>
                      <a:lnTo>
                        <a:pt x="276" y="339"/>
                      </a:lnTo>
                      <a:lnTo>
                        <a:pt x="272" y="325"/>
                      </a:lnTo>
                      <a:lnTo>
                        <a:pt x="269" y="310"/>
                      </a:lnTo>
                      <a:lnTo>
                        <a:pt x="267" y="296"/>
                      </a:lnTo>
                      <a:lnTo>
                        <a:pt x="267" y="289"/>
                      </a:lnTo>
                      <a:lnTo>
                        <a:pt x="268" y="283"/>
                      </a:lnTo>
                      <a:lnTo>
                        <a:pt x="268" y="283"/>
                      </a:lnTo>
                      <a:lnTo>
                        <a:pt x="270" y="273"/>
                      </a:lnTo>
                      <a:lnTo>
                        <a:pt x="270" y="266"/>
                      </a:lnTo>
                      <a:lnTo>
                        <a:pt x="269" y="263"/>
                      </a:lnTo>
                      <a:lnTo>
                        <a:pt x="268" y="260"/>
                      </a:lnTo>
                      <a:lnTo>
                        <a:pt x="267" y="259"/>
                      </a:lnTo>
                      <a:lnTo>
                        <a:pt x="265" y="259"/>
                      </a:lnTo>
                      <a:lnTo>
                        <a:pt x="263" y="259"/>
                      </a:lnTo>
                      <a:lnTo>
                        <a:pt x="263" y="259"/>
                      </a:lnTo>
                      <a:lnTo>
                        <a:pt x="262" y="253"/>
                      </a:lnTo>
                      <a:lnTo>
                        <a:pt x="262" y="247"/>
                      </a:lnTo>
                      <a:lnTo>
                        <a:pt x="263" y="243"/>
                      </a:lnTo>
                      <a:lnTo>
                        <a:pt x="266" y="238"/>
                      </a:lnTo>
                      <a:lnTo>
                        <a:pt x="270" y="232"/>
                      </a:lnTo>
                      <a:lnTo>
                        <a:pt x="275" y="226"/>
                      </a:lnTo>
                      <a:lnTo>
                        <a:pt x="281" y="221"/>
                      </a:lnTo>
                      <a:lnTo>
                        <a:pt x="285" y="215"/>
                      </a:lnTo>
                      <a:lnTo>
                        <a:pt x="286" y="211"/>
                      </a:lnTo>
                      <a:lnTo>
                        <a:pt x="287" y="207"/>
                      </a:lnTo>
                      <a:lnTo>
                        <a:pt x="286" y="201"/>
                      </a:lnTo>
                      <a:lnTo>
                        <a:pt x="285" y="195"/>
                      </a:lnTo>
                      <a:lnTo>
                        <a:pt x="285" y="195"/>
                      </a:lnTo>
                      <a:lnTo>
                        <a:pt x="281" y="186"/>
                      </a:lnTo>
                      <a:lnTo>
                        <a:pt x="275" y="178"/>
                      </a:lnTo>
                      <a:lnTo>
                        <a:pt x="269" y="169"/>
                      </a:lnTo>
                      <a:lnTo>
                        <a:pt x="262" y="162"/>
                      </a:lnTo>
                      <a:lnTo>
                        <a:pt x="252" y="153"/>
                      </a:lnTo>
                      <a:lnTo>
                        <a:pt x="246" y="150"/>
                      </a:lnTo>
                      <a:lnTo>
                        <a:pt x="246" y="150"/>
                      </a:lnTo>
                      <a:lnTo>
                        <a:pt x="244" y="149"/>
                      </a:lnTo>
                      <a:lnTo>
                        <a:pt x="240" y="146"/>
                      </a:lnTo>
                      <a:lnTo>
                        <a:pt x="239" y="143"/>
                      </a:lnTo>
                      <a:lnTo>
                        <a:pt x="236" y="140"/>
                      </a:lnTo>
                      <a:lnTo>
                        <a:pt x="235" y="135"/>
                      </a:lnTo>
                      <a:lnTo>
                        <a:pt x="235" y="130"/>
                      </a:lnTo>
                      <a:lnTo>
                        <a:pt x="235" y="130"/>
                      </a:lnTo>
                      <a:lnTo>
                        <a:pt x="239" y="128"/>
                      </a:lnTo>
                      <a:lnTo>
                        <a:pt x="241" y="124"/>
                      </a:lnTo>
                      <a:lnTo>
                        <a:pt x="243" y="120"/>
                      </a:lnTo>
                      <a:lnTo>
                        <a:pt x="246" y="114"/>
                      </a:lnTo>
                      <a:lnTo>
                        <a:pt x="247" y="107"/>
                      </a:lnTo>
                      <a:lnTo>
                        <a:pt x="244" y="98"/>
                      </a:lnTo>
                      <a:lnTo>
                        <a:pt x="241" y="90"/>
                      </a:lnTo>
                      <a:lnTo>
                        <a:pt x="241" y="90"/>
                      </a:lnTo>
                      <a:lnTo>
                        <a:pt x="237" y="84"/>
                      </a:lnTo>
                      <a:lnTo>
                        <a:pt x="237" y="79"/>
                      </a:lnTo>
                      <a:lnTo>
                        <a:pt x="237" y="74"/>
                      </a:lnTo>
                      <a:lnTo>
                        <a:pt x="239" y="68"/>
                      </a:lnTo>
                      <a:lnTo>
                        <a:pt x="241" y="58"/>
                      </a:lnTo>
                      <a:lnTo>
                        <a:pt x="241" y="55"/>
                      </a:lnTo>
                      <a:lnTo>
                        <a:pt x="240" y="52"/>
                      </a:lnTo>
                      <a:lnTo>
                        <a:pt x="240" y="52"/>
                      </a:lnTo>
                      <a:lnTo>
                        <a:pt x="223" y="39"/>
                      </a:lnTo>
                      <a:lnTo>
                        <a:pt x="208" y="30"/>
                      </a:lnTo>
                      <a:lnTo>
                        <a:pt x="190" y="18"/>
                      </a:lnTo>
                      <a:lnTo>
                        <a:pt x="171" y="9"/>
                      </a:lnTo>
                      <a:lnTo>
                        <a:pt x="162" y="5"/>
                      </a:lnTo>
                      <a:lnTo>
                        <a:pt x="152" y="1"/>
                      </a:lnTo>
                      <a:lnTo>
                        <a:pt x="144" y="0"/>
                      </a:lnTo>
                      <a:lnTo>
                        <a:pt x="134" y="0"/>
                      </a:lnTo>
                      <a:lnTo>
                        <a:pt x="127" y="1"/>
                      </a:lnTo>
                      <a:lnTo>
                        <a:pt x="120" y="5"/>
                      </a:lnTo>
                      <a:lnTo>
                        <a:pt x="120" y="5"/>
                      </a:lnTo>
                      <a:close/>
                    </a:path>
                  </a:pathLst>
                </a:custGeom>
                <a:solidFill>
                  <a:srgbClr val="0099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558" name="Freeform 3358"/>
                <p:cNvSpPr>
                  <a:spLocks/>
                </p:cNvSpPr>
                <p:nvPr/>
              </p:nvSpPr>
              <p:spPr bwMode="auto">
                <a:xfrm>
                  <a:off x="4642" y="631"/>
                  <a:ext cx="124" cy="138"/>
                </a:xfrm>
                <a:custGeom>
                  <a:avLst/>
                  <a:gdLst/>
                  <a:ahLst/>
                  <a:cxnLst>
                    <a:cxn ang="0">
                      <a:pos x="5" y="125"/>
                    </a:cxn>
                    <a:cxn ang="0">
                      <a:pos x="17" y="110"/>
                    </a:cxn>
                    <a:cxn ang="0">
                      <a:pos x="21" y="102"/>
                    </a:cxn>
                    <a:cxn ang="0">
                      <a:pos x="43" y="60"/>
                    </a:cxn>
                    <a:cxn ang="0">
                      <a:pos x="46" y="48"/>
                    </a:cxn>
                    <a:cxn ang="0">
                      <a:pos x="47" y="30"/>
                    </a:cxn>
                    <a:cxn ang="0">
                      <a:pos x="52" y="18"/>
                    </a:cxn>
                    <a:cxn ang="0">
                      <a:pos x="56" y="15"/>
                    </a:cxn>
                    <a:cxn ang="0">
                      <a:pos x="62" y="15"/>
                    </a:cxn>
                    <a:cxn ang="0">
                      <a:pos x="68" y="17"/>
                    </a:cxn>
                    <a:cxn ang="0">
                      <a:pos x="74" y="23"/>
                    </a:cxn>
                    <a:cxn ang="0">
                      <a:pos x="76" y="30"/>
                    </a:cxn>
                    <a:cxn ang="0">
                      <a:pos x="76" y="32"/>
                    </a:cxn>
                    <a:cxn ang="0">
                      <a:pos x="76" y="35"/>
                    </a:cxn>
                    <a:cxn ang="0">
                      <a:pos x="77" y="37"/>
                    </a:cxn>
                    <a:cxn ang="0">
                      <a:pos x="84" y="38"/>
                    </a:cxn>
                    <a:cxn ang="0">
                      <a:pos x="87" y="37"/>
                    </a:cxn>
                    <a:cxn ang="0">
                      <a:pos x="102" y="28"/>
                    </a:cxn>
                    <a:cxn ang="0">
                      <a:pos x="123" y="19"/>
                    </a:cxn>
                    <a:cxn ang="0">
                      <a:pos x="129" y="18"/>
                    </a:cxn>
                    <a:cxn ang="0">
                      <a:pos x="141" y="12"/>
                    </a:cxn>
                    <a:cxn ang="0">
                      <a:pos x="146" y="6"/>
                    </a:cxn>
                    <a:cxn ang="0">
                      <a:pos x="156" y="0"/>
                    </a:cxn>
                    <a:cxn ang="0">
                      <a:pos x="166" y="3"/>
                    </a:cxn>
                    <a:cxn ang="0">
                      <a:pos x="175" y="10"/>
                    </a:cxn>
                    <a:cxn ang="0">
                      <a:pos x="182" y="15"/>
                    </a:cxn>
                    <a:cxn ang="0">
                      <a:pos x="187" y="18"/>
                    </a:cxn>
                    <a:cxn ang="0">
                      <a:pos x="187" y="31"/>
                    </a:cxn>
                    <a:cxn ang="0">
                      <a:pos x="184" y="47"/>
                    </a:cxn>
                    <a:cxn ang="0">
                      <a:pos x="182" y="52"/>
                    </a:cxn>
                    <a:cxn ang="0">
                      <a:pos x="167" y="74"/>
                    </a:cxn>
                    <a:cxn ang="0">
                      <a:pos x="166" y="84"/>
                    </a:cxn>
                    <a:cxn ang="0">
                      <a:pos x="165" y="97"/>
                    </a:cxn>
                    <a:cxn ang="0">
                      <a:pos x="165" y="100"/>
                    </a:cxn>
                    <a:cxn ang="0">
                      <a:pos x="160" y="103"/>
                    </a:cxn>
                    <a:cxn ang="0">
                      <a:pos x="154" y="102"/>
                    </a:cxn>
                    <a:cxn ang="0">
                      <a:pos x="150" y="112"/>
                    </a:cxn>
                    <a:cxn ang="0">
                      <a:pos x="142" y="113"/>
                    </a:cxn>
                    <a:cxn ang="0">
                      <a:pos x="142" y="121"/>
                    </a:cxn>
                    <a:cxn ang="0">
                      <a:pos x="140" y="123"/>
                    </a:cxn>
                    <a:cxn ang="0">
                      <a:pos x="131" y="128"/>
                    </a:cxn>
                    <a:cxn ang="0">
                      <a:pos x="128" y="134"/>
                    </a:cxn>
                    <a:cxn ang="0">
                      <a:pos x="123" y="142"/>
                    </a:cxn>
                    <a:cxn ang="0">
                      <a:pos x="118" y="142"/>
                    </a:cxn>
                    <a:cxn ang="0">
                      <a:pos x="107" y="139"/>
                    </a:cxn>
                    <a:cxn ang="0">
                      <a:pos x="95" y="128"/>
                    </a:cxn>
                    <a:cxn ang="0">
                      <a:pos x="92" y="136"/>
                    </a:cxn>
                    <a:cxn ang="0">
                      <a:pos x="90" y="145"/>
                    </a:cxn>
                    <a:cxn ang="0">
                      <a:pos x="89" y="152"/>
                    </a:cxn>
                    <a:cxn ang="0">
                      <a:pos x="94" y="159"/>
                    </a:cxn>
                    <a:cxn ang="0">
                      <a:pos x="98" y="167"/>
                    </a:cxn>
                    <a:cxn ang="0">
                      <a:pos x="98" y="169"/>
                    </a:cxn>
                    <a:cxn ang="0">
                      <a:pos x="92" y="174"/>
                    </a:cxn>
                    <a:cxn ang="0">
                      <a:pos x="81" y="178"/>
                    </a:cxn>
                    <a:cxn ang="0">
                      <a:pos x="64" y="178"/>
                    </a:cxn>
                    <a:cxn ang="0">
                      <a:pos x="53" y="175"/>
                    </a:cxn>
                    <a:cxn ang="0">
                      <a:pos x="30" y="164"/>
                    </a:cxn>
                    <a:cxn ang="0">
                      <a:pos x="11" y="147"/>
                    </a:cxn>
                    <a:cxn ang="0">
                      <a:pos x="1" y="133"/>
                    </a:cxn>
                    <a:cxn ang="0">
                      <a:pos x="0" y="127"/>
                    </a:cxn>
                    <a:cxn ang="0">
                      <a:pos x="5" y="125"/>
                    </a:cxn>
                  </a:cxnLst>
                  <a:rect l="0" t="0" r="r" b="b"/>
                  <a:pathLst>
                    <a:path w="188" h="179">
                      <a:moveTo>
                        <a:pt x="5" y="125"/>
                      </a:moveTo>
                      <a:lnTo>
                        <a:pt x="5" y="125"/>
                      </a:lnTo>
                      <a:lnTo>
                        <a:pt x="11" y="117"/>
                      </a:lnTo>
                      <a:lnTo>
                        <a:pt x="17" y="110"/>
                      </a:lnTo>
                      <a:lnTo>
                        <a:pt x="21" y="102"/>
                      </a:lnTo>
                      <a:lnTo>
                        <a:pt x="21" y="102"/>
                      </a:lnTo>
                      <a:lnTo>
                        <a:pt x="43" y="60"/>
                      </a:lnTo>
                      <a:lnTo>
                        <a:pt x="43" y="60"/>
                      </a:lnTo>
                      <a:lnTo>
                        <a:pt x="46" y="48"/>
                      </a:lnTo>
                      <a:lnTo>
                        <a:pt x="46" y="48"/>
                      </a:lnTo>
                      <a:lnTo>
                        <a:pt x="46" y="43"/>
                      </a:lnTo>
                      <a:lnTo>
                        <a:pt x="47" y="30"/>
                      </a:lnTo>
                      <a:lnTo>
                        <a:pt x="49" y="24"/>
                      </a:lnTo>
                      <a:lnTo>
                        <a:pt x="52" y="18"/>
                      </a:lnTo>
                      <a:lnTo>
                        <a:pt x="53" y="16"/>
                      </a:lnTo>
                      <a:lnTo>
                        <a:pt x="56" y="15"/>
                      </a:lnTo>
                      <a:lnTo>
                        <a:pt x="59" y="15"/>
                      </a:lnTo>
                      <a:lnTo>
                        <a:pt x="62" y="15"/>
                      </a:lnTo>
                      <a:lnTo>
                        <a:pt x="62" y="15"/>
                      </a:lnTo>
                      <a:lnTo>
                        <a:pt x="68" y="17"/>
                      </a:lnTo>
                      <a:lnTo>
                        <a:pt x="71" y="19"/>
                      </a:lnTo>
                      <a:lnTo>
                        <a:pt x="74" y="23"/>
                      </a:lnTo>
                      <a:lnTo>
                        <a:pt x="76" y="25"/>
                      </a:lnTo>
                      <a:lnTo>
                        <a:pt x="76" y="30"/>
                      </a:lnTo>
                      <a:lnTo>
                        <a:pt x="76" y="32"/>
                      </a:lnTo>
                      <a:lnTo>
                        <a:pt x="76" y="32"/>
                      </a:lnTo>
                      <a:lnTo>
                        <a:pt x="76" y="34"/>
                      </a:lnTo>
                      <a:lnTo>
                        <a:pt x="76" y="35"/>
                      </a:lnTo>
                      <a:lnTo>
                        <a:pt x="77" y="37"/>
                      </a:lnTo>
                      <a:lnTo>
                        <a:pt x="77" y="37"/>
                      </a:lnTo>
                      <a:lnTo>
                        <a:pt x="82" y="38"/>
                      </a:lnTo>
                      <a:lnTo>
                        <a:pt x="84" y="38"/>
                      </a:lnTo>
                      <a:lnTo>
                        <a:pt x="87" y="37"/>
                      </a:lnTo>
                      <a:lnTo>
                        <a:pt x="87" y="37"/>
                      </a:lnTo>
                      <a:lnTo>
                        <a:pt x="92" y="34"/>
                      </a:lnTo>
                      <a:lnTo>
                        <a:pt x="102" y="28"/>
                      </a:lnTo>
                      <a:lnTo>
                        <a:pt x="114" y="23"/>
                      </a:lnTo>
                      <a:lnTo>
                        <a:pt x="123" y="19"/>
                      </a:lnTo>
                      <a:lnTo>
                        <a:pt x="123" y="19"/>
                      </a:lnTo>
                      <a:lnTo>
                        <a:pt x="129" y="18"/>
                      </a:lnTo>
                      <a:lnTo>
                        <a:pt x="136" y="16"/>
                      </a:lnTo>
                      <a:lnTo>
                        <a:pt x="141" y="12"/>
                      </a:lnTo>
                      <a:lnTo>
                        <a:pt x="146" y="6"/>
                      </a:lnTo>
                      <a:lnTo>
                        <a:pt x="146" y="6"/>
                      </a:lnTo>
                      <a:lnTo>
                        <a:pt x="152" y="3"/>
                      </a:lnTo>
                      <a:lnTo>
                        <a:pt x="156" y="0"/>
                      </a:lnTo>
                      <a:lnTo>
                        <a:pt x="161" y="0"/>
                      </a:lnTo>
                      <a:lnTo>
                        <a:pt x="166" y="3"/>
                      </a:lnTo>
                      <a:lnTo>
                        <a:pt x="166" y="3"/>
                      </a:lnTo>
                      <a:lnTo>
                        <a:pt x="175" y="10"/>
                      </a:lnTo>
                      <a:lnTo>
                        <a:pt x="182" y="15"/>
                      </a:lnTo>
                      <a:lnTo>
                        <a:pt x="182" y="15"/>
                      </a:lnTo>
                      <a:lnTo>
                        <a:pt x="185" y="16"/>
                      </a:lnTo>
                      <a:lnTo>
                        <a:pt x="187" y="18"/>
                      </a:lnTo>
                      <a:lnTo>
                        <a:pt x="188" y="23"/>
                      </a:lnTo>
                      <a:lnTo>
                        <a:pt x="187" y="31"/>
                      </a:lnTo>
                      <a:lnTo>
                        <a:pt x="187" y="31"/>
                      </a:lnTo>
                      <a:lnTo>
                        <a:pt x="184" y="47"/>
                      </a:lnTo>
                      <a:lnTo>
                        <a:pt x="182" y="52"/>
                      </a:lnTo>
                      <a:lnTo>
                        <a:pt x="182" y="52"/>
                      </a:lnTo>
                      <a:lnTo>
                        <a:pt x="176" y="62"/>
                      </a:lnTo>
                      <a:lnTo>
                        <a:pt x="167" y="74"/>
                      </a:lnTo>
                      <a:lnTo>
                        <a:pt x="167" y="74"/>
                      </a:lnTo>
                      <a:lnTo>
                        <a:pt x="166" y="84"/>
                      </a:lnTo>
                      <a:lnTo>
                        <a:pt x="165" y="91"/>
                      </a:lnTo>
                      <a:lnTo>
                        <a:pt x="165" y="97"/>
                      </a:lnTo>
                      <a:lnTo>
                        <a:pt x="165" y="97"/>
                      </a:lnTo>
                      <a:lnTo>
                        <a:pt x="165" y="100"/>
                      </a:lnTo>
                      <a:lnTo>
                        <a:pt x="162" y="102"/>
                      </a:lnTo>
                      <a:lnTo>
                        <a:pt x="160" y="103"/>
                      </a:lnTo>
                      <a:lnTo>
                        <a:pt x="154" y="102"/>
                      </a:lnTo>
                      <a:lnTo>
                        <a:pt x="154" y="102"/>
                      </a:lnTo>
                      <a:lnTo>
                        <a:pt x="150" y="112"/>
                      </a:lnTo>
                      <a:lnTo>
                        <a:pt x="150" y="112"/>
                      </a:lnTo>
                      <a:lnTo>
                        <a:pt x="142" y="113"/>
                      </a:lnTo>
                      <a:lnTo>
                        <a:pt x="142" y="113"/>
                      </a:lnTo>
                      <a:lnTo>
                        <a:pt x="142" y="116"/>
                      </a:lnTo>
                      <a:lnTo>
                        <a:pt x="142" y="121"/>
                      </a:lnTo>
                      <a:lnTo>
                        <a:pt x="140" y="123"/>
                      </a:lnTo>
                      <a:lnTo>
                        <a:pt x="140" y="123"/>
                      </a:lnTo>
                      <a:lnTo>
                        <a:pt x="135" y="126"/>
                      </a:lnTo>
                      <a:lnTo>
                        <a:pt x="131" y="128"/>
                      </a:lnTo>
                      <a:lnTo>
                        <a:pt x="131" y="128"/>
                      </a:lnTo>
                      <a:lnTo>
                        <a:pt x="128" y="134"/>
                      </a:lnTo>
                      <a:lnTo>
                        <a:pt x="126" y="139"/>
                      </a:lnTo>
                      <a:lnTo>
                        <a:pt x="123" y="142"/>
                      </a:lnTo>
                      <a:lnTo>
                        <a:pt x="123" y="142"/>
                      </a:lnTo>
                      <a:lnTo>
                        <a:pt x="118" y="142"/>
                      </a:lnTo>
                      <a:lnTo>
                        <a:pt x="113" y="142"/>
                      </a:lnTo>
                      <a:lnTo>
                        <a:pt x="107" y="139"/>
                      </a:lnTo>
                      <a:lnTo>
                        <a:pt x="102" y="135"/>
                      </a:lnTo>
                      <a:lnTo>
                        <a:pt x="95" y="128"/>
                      </a:lnTo>
                      <a:lnTo>
                        <a:pt x="95" y="128"/>
                      </a:lnTo>
                      <a:lnTo>
                        <a:pt x="92" y="136"/>
                      </a:lnTo>
                      <a:lnTo>
                        <a:pt x="92" y="136"/>
                      </a:lnTo>
                      <a:lnTo>
                        <a:pt x="90" y="145"/>
                      </a:lnTo>
                      <a:lnTo>
                        <a:pt x="89" y="149"/>
                      </a:lnTo>
                      <a:lnTo>
                        <a:pt x="89" y="152"/>
                      </a:lnTo>
                      <a:lnTo>
                        <a:pt x="89" y="152"/>
                      </a:lnTo>
                      <a:lnTo>
                        <a:pt x="94" y="159"/>
                      </a:lnTo>
                      <a:lnTo>
                        <a:pt x="97" y="164"/>
                      </a:lnTo>
                      <a:lnTo>
                        <a:pt x="98" y="167"/>
                      </a:lnTo>
                      <a:lnTo>
                        <a:pt x="98" y="167"/>
                      </a:lnTo>
                      <a:lnTo>
                        <a:pt x="98" y="169"/>
                      </a:lnTo>
                      <a:lnTo>
                        <a:pt x="96" y="172"/>
                      </a:lnTo>
                      <a:lnTo>
                        <a:pt x="92" y="174"/>
                      </a:lnTo>
                      <a:lnTo>
                        <a:pt x="88" y="177"/>
                      </a:lnTo>
                      <a:lnTo>
                        <a:pt x="81" y="178"/>
                      </a:lnTo>
                      <a:lnTo>
                        <a:pt x="74" y="179"/>
                      </a:lnTo>
                      <a:lnTo>
                        <a:pt x="64" y="178"/>
                      </a:lnTo>
                      <a:lnTo>
                        <a:pt x="53" y="175"/>
                      </a:lnTo>
                      <a:lnTo>
                        <a:pt x="53" y="175"/>
                      </a:lnTo>
                      <a:lnTo>
                        <a:pt x="42" y="171"/>
                      </a:lnTo>
                      <a:lnTo>
                        <a:pt x="30" y="164"/>
                      </a:lnTo>
                      <a:lnTo>
                        <a:pt x="20" y="155"/>
                      </a:lnTo>
                      <a:lnTo>
                        <a:pt x="11" y="147"/>
                      </a:lnTo>
                      <a:lnTo>
                        <a:pt x="5" y="140"/>
                      </a:lnTo>
                      <a:lnTo>
                        <a:pt x="1" y="133"/>
                      </a:lnTo>
                      <a:lnTo>
                        <a:pt x="0" y="129"/>
                      </a:lnTo>
                      <a:lnTo>
                        <a:pt x="0" y="127"/>
                      </a:lnTo>
                      <a:lnTo>
                        <a:pt x="3" y="126"/>
                      </a:lnTo>
                      <a:lnTo>
                        <a:pt x="5" y="125"/>
                      </a:lnTo>
                      <a:lnTo>
                        <a:pt x="5" y="125"/>
                      </a:lnTo>
                      <a:close/>
                    </a:path>
                  </a:pathLst>
                </a:custGeom>
                <a:solidFill>
                  <a:srgbClr val="D2D0D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559" name="Freeform 3359"/>
                <p:cNvSpPr>
                  <a:spLocks/>
                </p:cNvSpPr>
                <p:nvPr/>
              </p:nvSpPr>
              <p:spPr bwMode="auto">
                <a:xfrm>
                  <a:off x="4661" y="576"/>
                  <a:ext cx="114" cy="128"/>
                </a:xfrm>
                <a:custGeom>
                  <a:avLst/>
                  <a:gdLst/>
                  <a:ahLst/>
                  <a:cxnLst>
                    <a:cxn ang="0">
                      <a:pos x="154" y="61"/>
                    </a:cxn>
                    <a:cxn ang="0">
                      <a:pos x="161" y="64"/>
                    </a:cxn>
                    <a:cxn ang="0">
                      <a:pos x="168" y="75"/>
                    </a:cxn>
                    <a:cxn ang="0">
                      <a:pos x="172" y="93"/>
                    </a:cxn>
                    <a:cxn ang="0">
                      <a:pos x="172" y="106"/>
                    </a:cxn>
                    <a:cxn ang="0">
                      <a:pos x="168" y="167"/>
                    </a:cxn>
                    <a:cxn ang="0">
                      <a:pos x="165" y="152"/>
                    </a:cxn>
                    <a:cxn ang="0">
                      <a:pos x="163" y="132"/>
                    </a:cxn>
                    <a:cxn ang="0">
                      <a:pos x="164" y="126"/>
                    </a:cxn>
                    <a:cxn ang="0">
                      <a:pos x="165" y="108"/>
                    </a:cxn>
                    <a:cxn ang="0">
                      <a:pos x="164" y="101"/>
                    </a:cxn>
                    <a:cxn ang="0">
                      <a:pos x="161" y="117"/>
                    </a:cxn>
                    <a:cxn ang="0">
                      <a:pos x="157" y="126"/>
                    </a:cxn>
                    <a:cxn ang="0">
                      <a:pos x="155" y="136"/>
                    </a:cxn>
                    <a:cxn ang="0">
                      <a:pos x="156" y="161"/>
                    </a:cxn>
                    <a:cxn ang="0">
                      <a:pos x="154" y="154"/>
                    </a:cxn>
                    <a:cxn ang="0">
                      <a:pos x="151" y="140"/>
                    </a:cxn>
                    <a:cxn ang="0">
                      <a:pos x="155" y="109"/>
                    </a:cxn>
                    <a:cxn ang="0">
                      <a:pos x="157" y="93"/>
                    </a:cxn>
                    <a:cxn ang="0">
                      <a:pos x="154" y="88"/>
                    </a:cxn>
                    <a:cxn ang="0">
                      <a:pos x="145" y="82"/>
                    </a:cxn>
                    <a:cxn ang="0">
                      <a:pos x="141" y="78"/>
                    </a:cxn>
                    <a:cxn ang="0">
                      <a:pos x="131" y="74"/>
                    </a:cxn>
                    <a:cxn ang="0">
                      <a:pos x="125" y="75"/>
                    </a:cxn>
                    <a:cxn ang="0">
                      <a:pos x="119" y="78"/>
                    </a:cxn>
                    <a:cxn ang="0">
                      <a:pos x="111" y="87"/>
                    </a:cxn>
                    <a:cxn ang="0">
                      <a:pos x="104" y="90"/>
                    </a:cxn>
                    <a:cxn ang="0">
                      <a:pos x="75" y="100"/>
                    </a:cxn>
                    <a:cxn ang="0">
                      <a:pos x="55" y="113"/>
                    </a:cxn>
                    <a:cxn ang="0">
                      <a:pos x="51" y="111"/>
                    </a:cxn>
                    <a:cxn ang="0">
                      <a:pos x="44" y="107"/>
                    </a:cxn>
                    <a:cxn ang="0">
                      <a:pos x="45" y="104"/>
                    </a:cxn>
                    <a:cxn ang="0">
                      <a:pos x="42" y="95"/>
                    </a:cxn>
                    <a:cxn ang="0">
                      <a:pos x="38" y="89"/>
                    </a:cxn>
                    <a:cxn ang="0">
                      <a:pos x="32" y="87"/>
                    </a:cxn>
                    <a:cxn ang="0">
                      <a:pos x="27" y="88"/>
                    </a:cxn>
                    <a:cxn ang="0">
                      <a:pos x="22" y="93"/>
                    </a:cxn>
                    <a:cxn ang="0">
                      <a:pos x="17" y="104"/>
                    </a:cxn>
                    <a:cxn ang="0">
                      <a:pos x="17" y="123"/>
                    </a:cxn>
                    <a:cxn ang="0">
                      <a:pos x="9" y="141"/>
                    </a:cxn>
                    <a:cxn ang="0">
                      <a:pos x="8" y="142"/>
                    </a:cxn>
                    <a:cxn ang="0">
                      <a:pos x="6" y="140"/>
                    </a:cxn>
                    <a:cxn ang="0">
                      <a:pos x="0" y="122"/>
                    </a:cxn>
                    <a:cxn ang="0">
                      <a:pos x="0" y="93"/>
                    </a:cxn>
                    <a:cxn ang="0">
                      <a:pos x="3" y="59"/>
                    </a:cxn>
                    <a:cxn ang="0">
                      <a:pos x="6" y="51"/>
                    </a:cxn>
                    <a:cxn ang="0">
                      <a:pos x="19" y="31"/>
                    </a:cxn>
                    <a:cxn ang="0">
                      <a:pos x="26" y="22"/>
                    </a:cxn>
                    <a:cxn ang="0">
                      <a:pos x="44" y="10"/>
                    </a:cxn>
                    <a:cxn ang="0">
                      <a:pos x="62" y="3"/>
                    </a:cxn>
                    <a:cxn ang="0">
                      <a:pos x="87" y="2"/>
                    </a:cxn>
                    <a:cxn ang="0">
                      <a:pos x="101" y="4"/>
                    </a:cxn>
                    <a:cxn ang="0">
                      <a:pos x="118" y="13"/>
                    </a:cxn>
                    <a:cxn ang="0">
                      <a:pos x="137" y="29"/>
                    </a:cxn>
                    <a:cxn ang="0">
                      <a:pos x="149" y="43"/>
                    </a:cxn>
                    <a:cxn ang="0">
                      <a:pos x="152" y="55"/>
                    </a:cxn>
                    <a:cxn ang="0">
                      <a:pos x="154" y="61"/>
                    </a:cxn>
                  </a:cxnLst>
                  <a:rect l="0" t="0" r="r" b="b"/>
                  <a:pathLst>
                    <a:path w="172" h="167">
                      <a:moveTo>
                        <a:pt x="154" y="61"/>
                      </a:moveTo>
                      <a:lnTo>
                        <a:pt x="154" y="61"/>
                      </a:lnTo>
                      <a:lnTo>
                        <a:pt x="157" y="62"/>
                      </a:lnTo>
                      <a:lnTo>
                        <a:pt x="161" y="64"/>
                      </a:lnTo>
                      <a:lnTo>
                        <a:pt x="164" y="69"/>
                      </a:lnTo>
                      <a:lnTo>
                        <a:pt x="168" y="75"/>
                      </a:lnTo>
                      <a:lnTo>
                        <a:pt x="171" y="83"/>
                      </a:lnTo>
                      <a:lnTo>
                        <a:pt x="172" y="93"/>
                      </a:lnTo>
                      <a:lnTo>
                        <a:pt x="172" y="106"/>
                      </a:lnTo>
                      <a:lnTo>
                        <a:pt x="172" y="106"/>
                      </a:lnTo>
                      <a:lnTo>
                        <a:pt x="169" y="148"/>
                      </a:lnTo>
                      <a:lnTo>
                        <a:pt x="168" y="167"/>
                      </a:lnTo>
                      <a:lnTo>
                        <a:pt x="168" y="167"/>
                      </a:lnTo>
                      <a:lnTo>
                        <a:pt x="165" y="152"/>
                      </a:lnTo>
                      <a:lnTo>
                        <a:pt x="163" y="139"/>
                      </a:lnTo>
                      <a:lnTo>
                        <a:pt x="163" y="132"/>
                      </a:lnTo>
                      <a:lnTo>
                        <a:pt x="164" y="126"/>
                      </a:lnTo>
                      <a:lnTo>
                        <a:pt x="164" y="126"/>
                      </a:lnTo>
                      <a:lnTo>
                        <a:pt x="165" y="115"/>
                      </a:lnTo>
                      <a:lnTo>
                        <a:pt x="165" y="108"/>
                      </a:lnTo>
                      <a:lnTo>
                        <a:pt x="164" y="101"/>
                      </a:lnTo>
                      <a:lnTo>
                        <a:pt x="164" y="101"/>
                      </a:lnTo>
                      <a:lnTo>
                        <a:pt x="163" y="109"/>
                      </a:lnTo>
                      <a:lnTo>
                        <a:pt x="161" y="117"/>
                      </a:lnTo>
                      <a:lnTo>
                        <a:pt x="157" y="126"/>
                      </a:lnTo>
                      <a:lnTo>
                        <a:pt x="157" y="126"/>
                      </a:lnTo>
                      <a:lnTo>
                        <a:pt x="156" y="130"/>
                      </a:lnTo>
                      <a:lnTo>
                        <a:pt x="155" y="136"/>
                      </a:lnTo>
                      <a:lnTo>
                        <a:pt x="155" y="148"/>
                      </a:lnTo>
                      <a:lnTo>
                        <a:pt x="156" y="161"/>
                      </a:lnTo>
                      <a:lnTo>
                        <a:pt x="156" y="161"/>
                      </a:lnTo>
                      <a:lnTo>
                        <a:pt x="154" y="154"/>
                      </a:lnTo>
                      <a:lnTo>
                        <a:pt x="151" y="147"/>
                      </a:lnTo>
                      <a:lnTo>
                        <a:pt x="151" y="140"/>
                      </a:lnTo>
                      <a:lnTo>
                        <a:pt x="151" y="140"/>
                      </a:lnTo>
                      <a:lnTo>
                        <a:pt x="155" y="109"/>
                      </a:lnTo>
                      <a:lnTo>
                        <a:pt x="155" y="109"/>
                      </a:lnTo>
                      <a:lnTo>
                        <a:pt x="157" y="93"/>
                      </a:lnTo>
                      <a:lnTo>
                        <a:pt x="157" y="93"/>
                      </a:lnTo>
                      <a:lnTo>
                        <a:pt x="154" y="88"/>
                      </a:lnTo>
                      <a:lnTo>
                        <a:pt x="149" y="84"/>
                      </a:lnTo>
                      <a:lnTo>
                        <a:pt x="145" y="82"/>
                      </a:lnTo>
                      <a:lnTo>
                        <a:pt x="145" y="82"/>
                      </a:lnTo>
                      <a:lnTo>
                        <a:pt x="141" y="78"/>
                      </a:lnTo>
                      <a:lnTo>
                        <a:pt x="136" y="75"/>
                      </a:lnTo>
                      <a:lnTo>
                        <a:pt x="131" y="74"/>
                      </a:lnTo>
                      <a:lnTo>
                        <a:pt x="128" y="74"/>
                      </a:lnTo>
                      <a:lnTo>
                        <a:pt x="125" y="75"/>
                      </a:lnTo>
                      <a:lnTo>
                        <a:pt x="125" y="75"/>
                      </a:lnTo>
                      <a:lnTo>
                        <a:pt x="119" y="78"/>
                      </a:lnTo>
                      <a:lnTo>
                        <a:pt x="114" y="83"/>
                      </a:lnTo>
                      <a:lnTo>
                        <a:pt x="111" y="87"/>
                      </a:lnTo>
                      <a:lnTo>
                        <a:pt x="104" y="90"/>
                      </a:lnTo>
                      <a:lnTo>
                        <a:pt x="104" y="90"/>
                      </a:lnTo>
                      <a:lnTo>
                        <a:pt x="86" y="95"/>
                      </a:lnTo>
                      <a:lnTo>
                        <a:pt x="75" y="100"/>
                      </a:lnTo>
                      <a:lnTo>
                        <a:pt x="64" y="107"/>
                      </a:lnTo>
                      <a:lnTo>
                        <a:pt x="55" y="113"/>
                      </a:lnTo>
                      <a:lnTo>
                        <a:pt x="55" y="113"/>
                      </a:lnTo>
                      <a:lnTo>
                        <a:pt x="51" y="111"/>
                      </a:lnTo>
                      <a:lnTo>
                        <a:pt x="46" y="109"/>
                      </a:lnTo>
                      <a:lnTo>
                        <a:pt x="44" y="107"/>
                      </a:lnTo>
                      <a:lnTo>
                        <a:pt x="44" y="107"/>
                      </a:lnTo>
                      <a:lnTo>
                        <a:pt x="45" y="104"/>
                      </a:lnTo>
                      <a:lnTo>
                        <a:pt x="44" y="98"/>
                      </a:lnTo>
                      <a:lnTo>
                        <a:pt x="42" y="95"/>
                      </a:lnTo>
                      <a:lnTo>
                        <a:pt x="41" y="93"/>
                      </a:lnTo>
                      <a:lnTo>
                        <a:pt x="38" y="89"/>
                      </a:lnTo>
                      <a:lnTo>
                        <a:pt x="32" y="87"/>
                      </a:lnTo>
                      <a:lnTo>
                        <a:pt x="32" y="87"/>
                      </a:lnTo>
                      <a:lnTo>
                        <a:pt x="29" y="87"/>
                      </a:lnTo>
                      <a:lnTo>
                        <a:pt x="27" y="88"/>
                      </a:lnTo>
                      <a:lnTo>
                        <a:pt x="25" y="89"/>
                      </a:lnTo>
                      <a:lnTo>
                        <a:pt x="22" y="93"/>
                      </a:lnTo>
                      <a:lnTo>
                        <a:pt x="20" y="97"/>
                      </a:lnTo>
                      <a:lnTo>
                        <a:pt x="17" y="104"/>
                      </a:lnTo>
                      <a:lnTo>
                        <a:pt x="17" y="113"/>
                      </a:lnTo>
                      <a:lnTo>
                        <a:pt x="17" y="123"/>
                      </a:lnTo>
                      <a:lnTo>
                        <a:pt x="17" y="123"/>
                      </a:lnTo>
                      <a:lnTo>
                        <a:pt x="9" y="141"/>
                      </a:lnTo>
                      <a:lnTo>
                        <a:pt x="9" y="141"/>
                      </a:lnTo>
                      <a:lnTo>
                        <a:pt x="8" y="142"/>
                      </a:lnTo>
                      <a:lnTo>
                        <a:pt x="8" y="142"/>
                      </a:lnTo>
                      <a:lnTo>
                        <a:pt x="6" y="140"/>
                      </a:lnTo>
                      <a:lnTo>
                        <a:pt x="2" y="133"/>
                      </a:lnTo>
                      <a:lnTo>
                        <a:pt x="0" y="122"/>
                      </a:lnTo>
                      <a:lnTo>
                        <a:pt x="0" y="122"/>
                      </a:lnTo>
                      <a:lnTo>
                        <a:pt x="0" y="93"/>
                      </a:lnTo>
                      <a:lnTo>
                        <a:pt x="2" y="69"/>
                      </a:lnTo>
                      <a:lnTo>
                        <a:pt x="3" y="59"/>
                      </a:lnTo>
                      <a:lnTo>
                        <a:pt x="6" y="51"/>
                      </a:lnTo>
                      <a:lnTo>
                        <a:pt x="6" y="51"/>
                      </a:lnTo>
                      <a:lnTo>
                        <a:pt x="13" y="41"/>
                      </a:lnTo>
                      <a:lnTo>
                        <a:pt x="19" y="31"/>
                      </a:lnTo>
                      <a:lnTo>
                        <a:pt x="26" y="22"/>
                      </a:lnTo>
                      <a:lnTo>
                        <a:pt x="26" y="22"/>
                      </a:lnTo>
                      <a:lnTo>
                        <a:pt x="36" y="13"/>
                      </a:lnTo>
                      <a:lnTo>
                        <a:pt x="44" y="10"/>
                      </a:lnTo>
                      <a:lnTo>
                        <a:pt x="52" y="5"/>
                      </a:lnTo>
                      <a:lnTo>
                        <a:pt x="62" y="3"/>
                      </a:lnTo>
                      <a:lnTo>
                        <a:pt x="74" y="0"/>
                      </a:lnTo>
                      <a:lnTo>
                        <a:pt x="87" y="2"/>
                      </a:lnTo>
                      <a:lnTo>
                        <a:pt x="101" y="4"/>
                      </a:lnTo>
                      <a:lnTo>
                        <a:pt x="101" y="4"/>
                      </a:lnTo>
                      <a:lnTo>
                        <a:pt x="110" y="9"/>
                      </a:lnTo>
                      <a:lnTo>
                        <a:pt x="118" y="13"/>
                      </a:lnTo>
                      <a:lnTo>
                        <a:pt x="128" y="20"/>
                      </a:lnTo>
                      <a:lnTo>
                        <a:pt x="137" y="29"/>
                      </a:lnTo>
                      <a:lnTo>
                        <a:pt x="145" y="38"/>
                      </a:lnTo>
                      <a:lnTo>
                        <a:pt x="149" y="43"/>
                      </a:lnTo>
                      <a:lnTo>
                        <a:pt x="151" y="49"/>
                      </a:lnTo>
                      <a:lnTo>
                        <a:pt x="152" y="55"/>
                      </a:lnTo>
                      <a:lnTo>
                        <a:pt x="154" y="61"/>
                      </a:lnTo>
                      <a:lnTo>
                        <a:pt x="154" y="61"/>
                      </a:lnTo>
                      <a:close/>
                    </a:path>
                  </a:pathLst>
                </a:custGeom>
                <a:solidFill>
                  <a:srgbClr val="B39D5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560" name="Freeform 3360"/>
                <p:cNvSpPr>
                  <a:spLocks/>
                </p:cNvSpPr>
                <p:nvPr/>
              </p:nvSpPr>
              <p:spPr bwMode="auto">
                <a:xfrm>
                  <a:off x="4740" y="941"/>
                  <a:ext cx="128" cy="16"/>
                </a:xfrm>
                <a:custGeom>
                  <a:avLst/>
                  <a:gdLst/>
                  <a:ahLst/>
                  <a:cxnLst>
                    <a:cxn ang="0">
                      <a:pos x="1" y="0"/>
                    </a:cxn>
                    <a:cxn ang="0">
                      <a:pos x="1" y="0"/>
                    </a:cxn>
                    <a:cxn ang="0">
                      <a:pos x="0" y="9"/>
                    </a:cxn>
                    <a:cxn ang="0">
                      <a:pos x="0" y="15"/>
                    </a:cxn>
                    <a:cxn ang="0">
                      <a:pos x="0" y="18"/>
                    </a:cxn>
                    <a:cxn ang="0">
                      <a:pos x="1" y="21"/>
                    </a:cxn>
                    <a:cxn ang="0">
                      <a:pos x="191" y="21"/>
                    </a:cxn>
                    <a:cxn ang="0">
                      <a:pos x="191" y="21"/>
                    </a:cxn>
                    <a:cxn ang="0">
                      <a:pos x="193" y="12"/>
                    </a:cxn>
                    <a:cxn ang="0">
                      <a:pos x="193" y="5"/>
                    </a:cxn>
                    <a:cxn ang="0">
                      <a:pos x="192" y="3"/>
                    </a:cxn>
                    <a:cxn ang="0">
                      <a:pos x="191" y="0"/>
                    </a:cxn>
                    <a:cxn ang="0">
                      <a:pos x="1" y="0"/>
                    </a:cxn>
                  </a:cxnLst>
                  <a:rect l="0" t="0" r="r" b="b"/>
                  <a:pathLst>
                    <a:path w="193" h="21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9"/>
                      </a:lnTo>
                      <a:lnTo>
                        <a:pt x="0" y="15"/>
                      </a:lnTo>
                      <a:lnTo>
                        <a:pt x="0" y="18"/>
                      </a:lnTo>
                      <a:lnTo>
                        <a:pt x="1" y="21"/>
                      </a:lnTo>
                      <a:lnTo>
                        <a:pt x="191" y="21"/>
                      </a:lnTo>
                      <a:lnTo>
                        <a:pt x="191" y="21"/>
                      </a:lnTo>
                      <a:lnTo>
                        <a:pt x="193" y="12"/>
                      </a:lnTo>
                      <a:lnTo>
                        <a:pt x="193" y="5"/>
                      </a:lnTo>
                      <a:lnTo>
                        <a:pt x="192" y="3"/>
                      </a:lnTo>
                      <a:lnTo>
                        <a:pt x="19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968E8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561" name="Freeform 3361"/>
                <p:cNvSpPr>
                  <a:spLocks/>
                </p:cNvSpPr>
                <p:nvPr/>
              </p:nvSpPr>
              <p:spPr bwMode="auto">
                <a:xfrm>
                  <a:off x="4548" y="792"/>
                  <a:ext cx="257" cy="193"/>
                </a:xfrm>
                <a:custGeom>
                  <a:avLst/>
                  <a:gdLst/>
                  <a:ahLst/>
                  <a:cxnLst>
                    <a:cxn ang="0">
                      <a:pos x="28" y="1"/>
                    </a:cxn>
                    <a:cxn ang="0">
                      <a:pos x="13" y="82"/>
                    </a:cxn>
                    <a:cxn ang="0">
                      <a:pos x="3" y="147"/>
                    </a:cxn>
                    <a:cxn ang="0">
                      <a:pos x="0" y="193"/>
                    </a:cxn>
                    <a:cxn ang="0">
                      <a:pos x="2" y="206"/>
                    </a:cxn>
                    <a:cxn ang="0">
                      <a:pos x="8" y="232"/>
                    </a:cxn>
                    <a:cxn ang="0">
                      <a:pos x="12" y="244"/>
                    </a:cxn>
                    <a:cxn ang="0">
                      <a:pos x="19" y="247"/>
                    </a:cxn>
                    <a:cxn ang="0">
                      <a:pos x="35" y="250"/>
                    </a:cxn>
                    <a:cxn ang="0">
                      <a:pos x="48" y="250"/>
                    </a:cxn>
                    <a:cxn ang="0">
                      <a:pos x="96" y="249"/>
                    </a:cxn>
                    <a:cxn ang="0">
                      <a:pos x="125" y="244"/>
                    </a:cxn>
                    <a:cxn ang="0">
                      <a:pos x="202" y="224"/>
                    </a:cxn>
                    <a:cxn ang="0">
                      <a:pos x="250" y="211"/>
                    </a:cxn>
                    <a:cxn ang="0">
                      <a:pos x="277" y="206"/>
                    </a:cxn>
                    <a:cxn ang="0">
                      <a:pos x="288" y="202"/>
                    </a:cxn>
                    <a:cxn ang="0">
                      <a:pos x="297" y="198"/>
                    </a:cxn>
                    <a:cxn ang="0">
                      <a:pos x="313" y="192"/>
                    </a:cxn>
                    <a:cxn ang="0">
                      <a:pos x="333" y="184"/>
                    </a:cxn>
                    <a:cxn ang="0">
                      <a:pos x="352" y="190"/>
                    </a:cxn>
                    <a:cxn ang="0">
                      <a:pos x="360" y="190"/>
                    </a:cxn>
                    <a:cxn ang="0">
                      <a:pos x="342" y="175"/>
                    </a:cxn>
                    <a:cxn ang="0">
                      <a:pos x="347" y="171"/>
                    </a:cxn>
                    <a:cxn ang="0">
                      <a:pos x="361" y="179"/>
                    </a:cxn>
                    <a:cxn ang="0">
                      <a:pos x="372" y="185"/>
                    </a:cxn>
                    <a:cxn ang="0">
                      <a:pos x="382" y="184"/>
                    </a:cxn>
                    <a:cxn ang="0">
                      <a:pos x="388" y="183"/>
                    </a:cxn>
                    <a:cxn ang="0">
                      <a:pos x="382" y="171"/>
                    </a:cxn>
                    <a:cxn ang="0">
                      <a:pos x="378" y="165"/>
                    </a:cxn>
                    <a:cxn ang="0">
                      <a:pos x="356" y="147"/>
                    </a:cxn>
                    <a:cxn ang="0">
                      <a:pos x="355" y="146"/>
                    </a:cxn>
                    <a:cxn ang="0">
                      <a:pos x="351" y="147"/>
                    </a:cxn>
                    <a:cxn ang="0">
                      <a:pos x="330" y="147"/>
                    </a:cxn>
                    <a:cxn ang="0">
                      <a:pos x="315" y="147"/>
                    </a:cxn>
                    <a:cxn ang="0">
                      <a:pos x="303" y="150"/>
                    </a:cxn>
                    <a:cxn ang="0">
                      <a:pos x="297" y="152"/>
                    </a:cxn>
                    <a:cxn ang="0">
                      <a:pos x="254" y="176"/>
                    </a:cxn>
                    <a:cxn ang="0">
                      <a:pos x="121" y="176"/>
                    </a:cxn>
                    <a:cxn ang="0">
                      <a:pos x="102" y="177"/>
                    </a:cxn>
                    <a:cxn ang="0">
                      <a:pos x="75" y="179"/>
                    </a:cxn>
                    <a:cxn ang="0">
                      <a:pos x="69" y="180"/>
                    </a:cxn>
                    <a:cxn ang="0">
                      <a:pos x="74" y="143"/>
                    </a:cxn>
                    <a:cxn ang="0">
                      <a:pos x="76" y="131"/>
                    </a:cxn>
                    <a:cxn ang="0">
                      <a:pos x="96" y="41"/>
                    </a:cxn>
                    <a:cxn ang="0">
                      <a:pos x="96" y="40"/>
                    </a:cxn>
                    <a:cxn ang="0">
                      <a:pos x="89" y="30"/>
                    </a:cxn>
                    <a:cxn ang="0">
                      <a:pos x="69" y="14"/>
                    </a:cxn>
                    <a:cxn ang="0">
                      <a:pos x="45" y="1"/>
                    </a:cxn>
                    <a:cxn ang="0">
                      <a:pos x="36" y="0"/>
                    </a:cxn>
                    <a:cxn ang="0">
                      <a:pos x="28" y="1"/>
                    </a:cxn>
                  </a:cxnLst>
                  <a:rect l="0" t="0" r="r" b="b"/>
                  <a:pathLst>
                    <a:path w="388" h="250">
                      <a:moveTo>
                        <a:pt x="28" y="1"/>
                      </a:moveTo>
                      <a:lnTo>
                        <a:pt x="28" y="1"/>
                      </a:lnTo>
                      <a:lnTo>
                        <a:pt x="23" y="26"/>
                      </a:lnTo>
                      <a:lnTo>
                        <a:pt x="13" y="82"/>
                      </a:lnTo>
                      <a:lnTo>
                        <a:pt x="8" y="115"/>
                      </a:lnTo>
                      <a:lnTo>
                        <a:pt x="3" y="147"/>
                      </a:lnTo>
                      <a:lnTo>
                        <a:pt x="0" y="173"/>
                      </a:lnTo>
                      <a:lnTo>
                        <a:pt x="0" y="193"/>
                      </a:lnTo>
                      <a:lnTo>
                        <a:pt x="0" y="193"/>
                      </a:lnTo>
                      <a:lnTo>
                        <a:pt x="2" y="206"/>
                      </a:lnTo>
                      <a:lnTo>
                        <a:pt x="3" y="217"/>
                      </a:lnTo>
                      <a:lnTo>
                        <a:pt x="8" y="232"/>
                      </a:lnTo>
                      <a:lnTo>
                        <a:pt x="10" y="242"/>
                      </a:lnTo>
                      <a:lnTo>
                        <a:pt x="12" y="244"/>
                      </a:lnTo>
                      <a:lnTo>
                        <a:pt x="12" y="244"/>
                      </a:lnTo>
                      <a:lnTo>
                        <a:pt x="19" y="247"/>
                      </a:lnTo>
                      <a:lnTo>
                        <a:pt x="26" y="249"/>
                      </a:lnTo>
                      <a:lnTo>
                        <a:pt x="35" y="250"/>
                      </a:lnTo>
                      <a:lnTo>
                        <a:pt x="35" y="250"/>
                      </a:lnTo>
                      <a:lnTo>
                        <a:pt x="48" y="250"/>
                      </a:lnTo>
                      <a:lnTo>
                        <a:pt x="69" y="250"/>
                      </a:lnTo>
                      <a:lnTo>
                        <a:pt x="96" y="249"/>
                      </a:lnTo>
                      <a:lnTo>
                        <a:pt x="110" y="248"/>
                      </a:lnTo>
                      <a:lnTo>
                        <a:pt x="125" y="244"/>
                      </a:lnTo>
                      <a:lnTo>
                        <a:pt x="125" y="244"/>
                      </a:lnTo>
                      <a:lnTo>
                        <a:pt x="202" y="224"/>
                      </a:lnTo>
                      <a:lnTo>
                        <a:pt x="250" y="211"/>
                      </a:lnTo>
                      <a:lnTo>
                        <a:pt x="250" y="211"/>
                      </a:lnTo>
                      <a:lnTo>
                        <a:pt x="264" y="209"/>
                      </a:lnTo>
                      <a:lnTo>
                        <a:pt x="277" y="206"/>
                      </a:lnTo>
                      <a:lnTo>
                        <a:pt x="288" y="202"/>
                      </a:lnTo>
                      <a:lnTo>
                        <a:pt x="288" y="202"/>
                      </a:lnTo>
                      <a:lnTo>
                        <a:pt x="297" y="198"/>
                      </a:lnTo>
                      <a:lnTo>
                        <a:pt x="297" y="198"/>
                      </a:lnTo>
                      <a:lnTo>
                        <a:pt x="308" y="195"/>
                      </a:lnTo>
                      <a:lnTo>
                        <a:pt x="313" y="192"/>
                      </a:lnTo>
                      <a:lnTo>
                        <a:pt x="316" y="188"/>
                      </a:lnTo>
                      <a:lnTo>
                        <a:pt x="333" y="184"/>
                      </a:lnTo>
                      <a:lnTo>
                        <a:pt x="352" y="190"/>
                      </a:lnTo>
                      <a:lnTo>
                        <a:pt x="352" y="190"/>
                      </a:lnTo>
                      <a:lnTo>
                        <a:pt x="355" y="190"/>
                      </a:lnTo>
                      <a:lnTo>
                        <a:pt x="360" y="190"/>
                      </a:lnTo>
                      <a:lnTo>
                        <a:pt x="365" y="186"/>
                      </a:lnTo>
                      <a:lnTo>
                        <a:pt x="342" y="175"/>
                      </a:lnTo>
                      <a:lnTo>
                        <a:pt x="347" y="171"/>
                      </a:lnTo>
                      <a:lnTo>
                        <a:pt x="347" y="171"/>
                      </a:lnTo>
                      <a:lnTo>
                        <a:pt x="352" y="173"/>
                      </a:lnTo>
                      <a:lnTo>
                        <a:pt x="361" y="179"/>
                      </a:lnTo>
                      <a:lnTo>
                        <a:pt x="366" y="183"/>
                      </a:lnTo>
                      <a:lnTo>
                        <a:pt x="372" y="185"/>
                      </a:lnTo>
                      <a:lnTo>
                        <a:pt x="378" y="185"/>
                      </a:lnTo>
                      <a:lnTo>
                        <a:pt x="382" y="184"/>
                      </a:lnTo>
                      <a:lnTo>
                        <a:pt x="388" y="183"/>
                      </a:lnTo>
                      <a:lnTo>
                        <a:pt x="388" y="183"/>
                      </a:lnTo>
                      <a:lnTo>
                        <a:pt x="386" y="178"/>
                      </a:lnTo>
                      <a:lnTo>
                        <a:pt x="382" y="171"/>
                      </a:lnTo>
                      <a:lnTo>
                        <a:pt x="382" y="171"/>
                      </a:lnTo>
                      <a:lnTo>
                        <a:pt x="378" y="165"/>
                      </a:lnTo>
                      <a:lnTo>
                        <a:pt x="368" y="158"/>
                      </a:lnTo>
                      <a:lnTo>
                        <a:pt x="356" y="147"/>
                      </a:lnTo>
                      <a:lnTo>
                        <a:pt x="356" y="147"/>
                      </a:lnTo>
                      <a:lnTo>
                        <a:pt x="355" y="146"/>
                      </a:lnTo>
                      <a:lnTo>
                        <a:pt x="351" y="147"/>
                      </a:lnTo>
                      <a:lnTo>
                        <a:pt x="351" y="147"/>
                      </a:lnTo>
                      <a:lnTo>
                        <a:pt x="342" y="147"/>
                      </a:lnTo>
                      <a:lnTo>
                        <a:pt x="330" y="147"/>
                      </a:lnTo>
                      <a:lnTo>
                        <a:pt x="315" y="147"/>
                      </a:lnTo>
                      <a:lnTo>
                        <a:pt x="315" y="147"/>
                      </a:lnTo>
                      <a:lnTo>
                        <a:pt x="309" y="147"/>
                      </a:lnTo>
                      <a:lnTo>
                        <a:pt x="303" y="150"/>
                      </a:lnTo>
                      <a:lnTo>
                        <a:pt x="297" y="152"/>
                      </a:lnTo>
                      <a:lnTo>
                        <a:pt x="297" y="152"/>
                      </a:lnTo>
                      <a:lnTo>
                        <a:pt x="272" y="166"/>
                      </a:lnTo>
                      <a:lnTo>
                        <a:pt x="254" y="176"/>
                      </a:lnTo>
                      <a:lnTo>
                        <a:pt x="254" y="176"/>
                      </a:lnTo>
                      <a:lnTo>
                        <a:pt x="121" y="176"/>
                      </a:lnTo>
                      <a:lnTo>
                        <a:pt x="121" y="176"/>
                      </a:lnTo>
                      <a:lnTo>
                        <a:pt x="102" y="177"/>
                      </a:lnTo>
                      <a:lnTo>
                        <a:pt x="86" y="177"/>
                      </a:lnTo>
                      <a:lnTo>
                        <a:pt x="75" y="179"/>
                      </a:lnTo>
                      <a:lnTo>
                        <a:pt x="69" y="180"/>
                      </a:lnTo>
                      <a:lnTo>
                        <a:pt x="69" y="180"/>
                      </a:lnTo>
                      <a:lnTo>
                        <a:pt x="71" y="159"/>
                      </a:lnTo>
                      <a:lnTo>
                        <a:pt x="74" y="143"/>
                      </a:lnTo>
                      <a:lnTo>
                        <a:pt x="76" y="131"/>
                      </a:lnTo>
                      <a:lnTo>
                        <a:pt x="76" y="131"/>
                      </a:lnTo>
                      <a:lnTo>
                        <a:pt x="87" y="86"/>
                      </a:lnTo>
                      <a:lnTo>
                        <a:pt x="96" y="41"/>
                      </a:lnTo>
                      <a:lnTo>
                        <a:pt x="96" y="41"/>
                      </a:lnTo>
                      <a:lnTo>
                        <a:pt x="96" y="40"/>
                      </a:lnTo>
                      <a:lnTo>
                        <a:pt x="95" y="37"/>
                      </a:lnTo>
                      <a:lnTo>
                        <a:pt x="89" y="30"/>
                      </a:lnTo>
                      <a:lnTo>
                        <a:pt x="80" y="22"/>
                      </a:lnTo>
                      <a:lnTo>
                        <a:pt x="69" y="14"/>
                      </a:lnTo>
                      <a:lnTo>
                        <a:pt x="57" y="7"/>
                      </a:lnTo>
                      <a:lnTo>
                        <a:pt x="45" y="1"/>
                      </a:lnTo>
                      <a:lnTo>
                        <a:pt x="41" y="0"/>
                      </a:lnTo>
                      <a:lnTo>
                        <a:pt x="36" y="0"/>
                      </a:lnTo>
                      <a:lnTo>
                        <a:pt x="31" y="0"/>
                      </a:lnTo>
                      <a:lnTo>
                        <a:pt x="28" y="1"/>
                      </a:lnTo>
                      <a:lnTo>
                        <a:pt x="28" y="1"/>
                      </a:lnTo>
                      <a:close/>
                    </a:path>
                  </a:pathLst>
                </a:custGeom>
                <a:solidFill>
                  <a:srgbClr val="D2D0D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562" name="Freeform 3362"/>
                <p:cNvSpPr>
                  <a:spLocks/>
                </p:cNvSpPr>
                <p:nvPr/>
              </p:nvSpPr>
              <p:spPr bwMode="auto">
                <a:xfrm>
                  <a:off x="4697" y="743"/>
                  <a:ext cx="61" cy="266"/>
                </a:xfrm>
                <a:custGeom>
                  <a:avLst/>
                  <a:gdLst/>
                  <a:ahLst/>
                  <a:cxnLst>
                    <a:cxn ang="0">
                      <a:pos x="60" y="214"/>
                    </a:cxn>
                    <a:cxn ang="0">
                      <a:pos x="60" y="214"/>
                    </a:cxn>
                    <a:cxn ang="0">
                      <a:pos x="67" y="209"/>
                    </a:cxn>
                    <a:cxn ang="0">
                      <a:pos x="73" y="204"/>
                    </a:cxn>
                    <a:cxn ang="0">
                      <a:pos x="79" y="197"/>
                    </a:cxn>
                    <a:cxn ang="0">
                      <a:pos x="86" y="188"/>
                    </a:cxn>
                    <a:cxn ang="0">
                      <a:pos x="91" y="179"/>
                    </a:cxn>
                    <a:cxn ang="0">
                      <a:pos x="92" y="174"/>
                    </a:cxn>
                    <a:cxn ang="0">
                      <a:pos x="93" y="169"/>
                    </a:cxn>
                    <a:cxn ang="0">
                      <a:pos x="93" y="164"/>
                    </a:cxn>
                    <a:cxn ang="0">
                      <a:pos x="92" y="158"/>
                    </a:cxn>
                    <a:cxn ang="0">
                      <a:pos x="92" y="158"/>
                    </a:cxn>
                    <a:cxn ang="0">
                      <a:pos x="86" y="139"/>
                    </a:cxn>
                    <a:cxn ang="0">
                      <a:pos x="78" y="122"/>
                    </a:cxn>
                    <a:cxn ang="0">
                      <a:pos x="71" y="105"/>
                    </a:cxn>
                    <a:cxn ang="0">
                      <a:pos x="71" y="105"/>
                    </a:cxn>
                    <a:cxn ang="0">
                      <a:pos x="71" y="99"/>
                    </a:cxn>
                    <a:cxn ang="0">
                      <a:pos x="71" y="84"/>
                    </a:cxn>
                    <a:cxn ang="0">
                      <a:pos x="70" y="75"/>
                    </a:cxn>
                    <a:cxn ang="0">
                      <a:pos x="67" y="65"/>
                    </a:cxn>
                    <a:cxn ang="0">
                      <a:pos x="64" y="55"/>
                    </a:cxn>
                    <a:cxn ang="0">
                      <a:pos x="59" y="47"/>
                    </a:cxn>
                    <a:cxn ang="0">
                      <a:pos x="59" y="47"/>
                    </a:cxn>
                    <a:cxn ang="0">
                      <a:pos x="51" y="38"/>
                    </a:cxn>
                    <a:cxn ang="0">
                      <a:pos x="43" y="31"/>
                    </a:cxn>
                    <a:cxn ang="0">
                      <a:pos x="31" y="22"/>
                    </a:cxn>
                    <a:cxn ang="0">
                      <a:pos x="31" y="22"/>
                    </a:cxn>
                    <a:cxn ang="0">
                      <a:pos x="20" y="14"/>
                    </a:cxn>
                    <a:cxn ang="0">
                      <a:pos x="0" y="0"/>
                    </a:cxn>
                    <a:cxn ang="0">
                      <a:pos x="0" y="345"/>
                    </a:cxn>
                    <a:cxn ang="0">
                      <a:pos x="80" y="345"/>
                    </a:cxn>
                    <a:cxn ang="0">
                      <a:pos x="80" y="345"/>
                    </a:cxn>
                    <a:cxn ang="0">
                      <a:pos x="77" y="337"/>
                    </a:cxn>
                    <a:cxn ang="0">
                      <a:pos x="69" y="317"/>
                    </a:cxn>
                    <a:cxn ang="0">
                      <a:pos x="65" y="305"/>
                    </a:cxn>
                    <a:cxn ang="0">
                      <a:pos x="63" y="292"/>
                    </a:cxn>
                    <a:cxn ang="0">
                      <a:pos x="61" y="279"/>
                    </a:cxn>
                    <a:cxn ang="0">
                      <a:pos x="61" y="273"/>
                    </a:cxn>
                    <a:cxn ang="0">
                      <a:pos x="63" y="267"/>
                    </a:cxn>
                    <a:cxn ang="0">
                      <a:pos x="63" y="267"/>
                    </a:cxn>
                    <a:cxn ang="0">
                      <a:pos x="64" y="256"/>
                    </a:cxn>
                    <a:cxn ang="0">
                      <a:pos x="65" y="246"/>
                    </a:cxn>
                    <a:cxn ang="0">
                      <a:pos x="65" y="237"/>
                    </a:cxn>
                    <a:cxn ang="0">
                      <a:pos x="64" y="229"/>
                    </a:cxn>
                    <a:cxn ang="0">
                      <a:pos x="61" y="218"/>
                    </a:cxn>
                    <a:cxn ang="0">
                      <a:pos x="60" y="214"/>
                    </a:cxn>
                    <a:cxn ang="0">
                      <a:pos x="60" y="214"/>
                    </a:cxn>
                  </a:cxnLst>
                  <a:rect l="0" t="0" r="r" b="b"/>
                  <a:pathLst>
                    <a:path w="93" h="345">
                      <a:moveTo>
                        <a:pt x="60" y="214"/>
                      </a:moveTo>
                      <a:lnTo>
                        <a:pt x="60" y="214"/>
                      </a:lnTo>
                      <a:lnTo>
                        <a:pt x="67" y="209"/>
                      </a:lnTo>
                      <a:lnTo>
                        <a:pt x="73" y="204"/>
                      </a:lnTo>
                      <a:lnTo>
                        <a:pt x="79" y="197"/>
                      </a:lnTo>
                      <a:lnTo>
                        <a:pt x="86" y="188"/>
                      </a:lnTo>
                      <a:lnTo>
                        <a:pt x="91" y="179"/>
                      </a:lnTo>
                      <a:lnTo>
                        <a:pt x="92" y="174"/>
                      </a:lnTo>
                      <a:lnTo>
                        <a:pt x="93" y="169"/>
                      </a:lnTo>
                      <a:lnTo>
                        <a:pt x="93" y="164"/>
                      </a:lnTo>
                      <a:lnTo>
                        <a:pt x="92" y="158"/>
                      </a:lnTo>
                      <a:lnTo>
                        <a:pt x="92" y="158"/>
                      </a:lnTo>
                      <a:lnTo>
                        <a:pt x="86" y="139"/>
                      </a:lnTo>
                      <a:lnTo>
                        <a:pt x="78" y="122"/>
                      </a:lnTo>
                      <a:lnTo>
                        <a:pt x="71" y="105"/>
                      </a:lnTo>
                      <a:lnTo>
                        <a:pt x="71" y="105"/>
                      </a:lnTo>
                      <a:lnTo>
                        <a:pt x="71" y="99"/>
                      </a:lnTo>
                      <a:lnTo>
                        <a:pt x="71" y="84"/>
                      </a:lnTo>
                      <a:lnTo>
                        <a:pt x="70" y="75"/>
                      </a:lnTo>
                      <a:lnTo>
                        <a:pt x="67" y="65"/>
                      </a:lnTo>
                      <a:lnTo>
                        <a:pt x="64" y="55"/>
                      </a:lnTo>
                      <a:lnTo>
                        <a:pt x="59" y="47"/>
                      </a:lnTo>
                      <a:lnTo>
                        <a:pt x="59" y="47"/>
                      </a:lnTo>
                      <a:lnTo>
                        <a:pt x="51" y="38"/>
                      </a:lnTo>
                      <a:lnTo>
                        <a:pt x="43" y="31"/>
                      </a:lnTo>
                      <a:lnTo>
                        <a:pt x="31" y="22"/>
                      </a:lnTo>
                      <a:lnTo>
                        <a:pt x="31" y="22"/>
                      </a:lnTo>
                      <a:lnTo>
                        <a:pt x="20" y="14"/>
                      </a:lnTo>
                      <a:lnTo>
                        <a:pt x="0" y="0"/>
                      </a:lnTo>
                      <a:lnTo>
                        <a:pt x="0" y="345"/>
                      </a:lnTo>
                      <a:lnTo>
                        <a:pt x="80" y="345"/>
                      </a:lnTo>
                      <a:lnTo>
                        <a:pt x="80" y="345"/>
                      </a:lnTo>
                      <a:lnTo>
                        <a:pt x="77" y="337"/>
                      </a:lnTo>
                      <a:lnTo>
                        <a:pt x="69" y="317"/>
                      </a:lnTo>
                      <a:lnTo>
                        <a:pt x="65" y="305"/>
                      </a:lnTo>
                      <a:lnTo>
                        <a:pt x="63" y="292"/>
                      </a:lnTo>
                      <a:lnTo>
                        <a:pt x="61" y="279"/>
                      </a:lnTo>
                      <a:lnTo>
                        <a:pt x="61" y="273"/>
                      </a:lnTo>
                      <a:lnTo>
                        <a:pt x="63" y="267"/>
                      </a:lnTo>
                      <a:lnTo>
                        <a:pt x="63" y="267"/>
                      </a:lnTo>
                      <a:lnTo>
                        <a:pt x="64" y="256"/>
                      </a:lnTo>
                      <a:lnTo>
                        <a:pt x="65" y="246"/>
                      </a:lnTo>
                      <a:lnTo>
                        <a:pt x="65" y="237"/>
                      </a:lnTo>
                      <a:lnTo>
                        <a:pt x="64" y="229"/>
                      </a:lnTo>
                      <a:lnTo>
                        <a:pt x="61" y="218"/>
                      </a:lnTo>
                      <a:lnTo>
                        <a:pt x="60" y="214"/>
                      </a:lnTo>
                      <a:lnTo>
                        <a:pt x="60" y="214"/>
                      </a:lnTo>
                      <a:close/>
                    </a:path>
                  </a:pathLst>
                </a:custGeom>
                <a:solidFill>
                  <a:srgbClr val="33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563" name="Freeform 3363"/>
                <p:cNvSpPr>
                  <a:spLocks/>
                </p:cNvSpPr>
                <p:nvPr/>
              </p:nvSpPr>
              <p:spPr bwMode="auto">
                <a:xfrm>
                  <a:off x="4697" y="631"/>
                  <a:ext cx="69" cy="137"/>
                </a:xfrm>
                <a:custGeom>
                  <a:avLst/>
                  <a:gdLst/>
                  <a:ahLst/>
                  <a:cxnLst>
                    <a:cxn ang="0">
                      <a:pos x="99" y="15"/>
                    </a:cxn>
                    <a:cxn ang="0">
                      <a:pos x="83" y="3"/>
                    </a:cxn>
                    <a:cxn ang="0">
                      <a:pos x="78" y="0"/>
                    </a:cxn>
                    <a:cxn ang="0">
                      <a:pos x="69" y="3"/>
                    </a:cxn>
                    <a:cxn ang="0">
                      <a:pos x="63" y="6"/>
                    </a:cxn>
                    <a:cxn ang="0">
                      <a:pos x="53" y="16"/>
                    </a:cxn>
                    <a:cxn ang="0">
                      <a:pos x="40" y="19"/>
                    </a:cxn>
                    <a:cxn ang="0">
                      <a:pos x="31" y="23"/>
                    </a:cxn>
                    <a:cxn ang="0">
                      <a:pos x="9" y="34"/>
                    </a:cxn>
                    <a:cxn ang="0">
                      <a:pos x="4" y="37"/>
                    </a:cxn>
                    <a:cxn ang="0">
                      <a:pos x="0" y="38"/>
                    </a:cxn>
                    <a:cxn ang="0">
                      <a:pos x="0" y="178"/>
                    </a:cxn>
                    <a:cxn ang="0">
                      <a:pos x="12" y="173"/>
                    </a:cxn>
                    <a:cxn ang="0">
                      <a:pos x="15" y="167"/>
                    </a:cxn>
                    <a:cxn ang="0">
                      <a:pos x="14" y="164"/>
                    </a:cxn>
                    <a:cxn ang="0">
                      <a:pos x="6" y="152"/>
                    </a:cxn>
                    <a:cxn ang="0">
                      <a:pos x="6" y="149"/>
                    </a:cxn>
                    <a:cxn ang="0">
                      <a:pos x="9" y="136"/>
                    </a:cxn>
                    <a:cxn ang="0">
                      <a:pos x="12" y="128"/>
                    </a:cxn>
                    <a:cxn ang="0">
                      <a:pos x="19" y="135"/>
                    </a:cxn>
                    <a:cxn ang="0">
                      <a:pos x="30" y="142"/>
                    </a:cxn>
                    <a:cxn ang="0">
                      <a:pos x="40" y="142"/>
                    </a:cxn>
                    <a:cxn ang="0">
                      <a:pos x="43" y="139"/>
                    </a:cxn>
                    <a:cxn ang="0">
                      <a:pos x="48" y="128"/>
                    </a:cxn>
                    <a:cxn ang="0">
                      <a:pos x="52" y="126"/>
                    </a:cxn>
                    <a:cxn ang="0">
                      <a:pos x="57" y="123"/>
                    </a:cxn>
                    <a:cxn ang="0">
                      <a:pos x="59" y="116"/>
                    </a:cxn>
                    <a:cxn ang="0">
                      <a:pos x="59" y="113"/>
                    </a:cxn>
                    <a:cxn ang="0">
                      <a:pos x="67" y="112"/>
                    </a:cxn>
                    <a:cxn ang="0">
                      <a:pos x="77" y="103"/>
                    </a:cxn>
                    <a:cxn ang="0">
                      <a:pos x="79" y="102"/>
                    </a:cxn>
                    <a:cxn ang="0">
                      <a:pos x="82" y="97"/>
                    </a:cxn>
                    <a:cxn ang="0">
                      <a:pos x="82" y="91"/>
                    </a:cxn>
                    <a:cxn ang="0">
                      <a:pos x="84" y="74"/>
                    </a:cxn>
                    <a:cxn ang="0">
                      <a:pos x="93" y="62"/>
                    </a:cxn>
                    <a:cxn ang="0">
                      <a:pos x="99" y="52"/>
                    </a:cxn>
                    <a:cxn ang="0">
                      <a:pos x="104" y="31"/>
                    </a:cxn>
                    <a:cxn ang="0">
                      <a:pos x="105" y="23"/>
                    </a:cxn>
                    <a:cxn ang="0">
                      <a:pos x="102" y="16"/>
                    </a:cxn>
                    <a:cxn ang="0">
                      <a:pos x="99" y="15"/>
                    </a:cxn>
                  </a:cxnLst>
                  <a:rect l="0" t="0" r="r" b="b"/>
                  <a:pathLst>
                    <a:path w="105" h="178">
                      <a:moveTo>
                        <a:pt x="99" y="15"/>
                      </a:moveTo>
                      <a:lnTo>
                        <a:pt x="99" y="15"/>
                      </a:lnTo>
                      <a:lnTo>
                        <a:pt x="92" y="10"/>
                      </a:lnTo>
                      <a:lnTo>
                        <a:pt x="83" y="3"/>
                      </a:lnTo>
                      <a:lnTo>
                        <a:pt x="83" y="3"/>
                      </a:lnTo>
                      <a:lnTo>
                        <a:pt x="78" y="0"/>
                      </a:lnTo>
                      <a:lnTo>
                        <a:pt x="73" y="0"/>
                      </a:lnTo>
                      <a:lnTo>
                        <a:pt x="69" y="3"/>
                      </a:lnTo>
                      <a:lnTo>
                        <a:pt x="63" y="6"/>
                      </a:lnTo>
                      <a:lnTo>
                        <a:pt x="63" y="6"/>
                      </a:lnTo>
                      <a:lnTo>
                        <a:pt x="58" y="12"/>
                      </a:lnTo>
                      <a:lnTo>
                        <a:pt x="53" y="16"/>
                      </a:lnTo>
                      <a:lnTo>
                        <a:pt x="46" y="18"/>
                      </a:lnTo>
                      <a:lnTo>
                        <a:pt x="40" y="19"/>
                      </a:lnTo>
                      <a:lnTo>
                        <a:pt x="40" y="19"/>
                      </a:lnTo>
                      <a:lnTo>
                        <a:pt x="31" y="23"/>
                      </a:lnTo>
                      <a:lnTo>
                        <a:pt x="19" y="28"/>
                      </a:lnTo>
                      <a:lnTo>
                        <a:pt x="9" y="34"/>
                      </a:lnTo>
                      <a:lnTo>
                        <a:pt x="4" y="37"/>
                      </a:lnTo>
                      <a:lnTo>
                        <a:pt x="4" y="37"/>
                      </a:lnTo>
                      <a:lnTo>
                        <a:pt x="1" y="38"/>
                      </a:lnTo>
                      <a:lnTo>
                        <a:pt x="0" y="38"/>
                      </a:lnTo>
                      <a:lnTo>
                        <a:pt x="0" y="178"/>
                      </a:lnTo>
                      <a:lnTo>
                        <a:pt x="0" y="178"/>
                      </a:lnTo>
                      <a:lnTo>
                        <a:pt x="7" y="175"/>
                      </a:lnTo>
                      <a:lnTo>
                        <a:pt x="12" y="173"/>
                      </a:lnTo>
                      <a:lnTo>
                        <a:pt x="14" y="169"/>
                      </a:lnTo>
                      <a:lnTo>
                        <a:pt x="15" y="167"/>
                      </a:lnTo>
                      <a:lnTo>
                        <a:pt x="15" y="167"/>
                      </a:lnTo>
                      <a:lnTo>
                        <a:pt x="14" y="164"/>
                      </a:lnTo>
                      <a:lnTo>
                        <a:pt x="11" y="159"/>
                      </a:lnTo>
                      <a:lnTo>
                        <a:pt x="6" y="152"/>
                      </a:lnTo>
                      <a:lnTo>
                        <a:pt x="6" y="152"/>
                      </a:lnTo>
                      <a:lnTo>
                        <a:pt x="6" y="149"/>
                      </a:lnTo>
                      <a:lnTo>
                        <a:pt x="7" y="145"/>
                      </a:lnTo>
                      <a:lnTo>
                        <a:pt x="9" y="136"/>
                      </a:lnTo>
                      <a:lnTo>
                        <a:pt x="9" y="136"/>
                      </a:lnTo>
                      <a:lnTo>
                        <a:pt x="12" y="128"/>
                      </a:lnTo>
                      <a:lnTo>
                        <a:pt x="19" y="135"/>
                      </a:lnTo>
                      <a:lnTo>
                        <a:pt x="19" y="135"/>
                      </a:lnTo>
                      <a:lnTo>
                        <a:pt x="24" y="139"/>
                      </a:lnTo>
                      <a:lnTo>
                        <a:pt x="30" y="142"/>
                      </a:lnTo>
                      <a:lnTo>
                        <a:pt x="35" y="142"/>
                      </a:lnTo>
                      <a:lnTo>
                        <a:pt x="40" y="142"/>
                      </a:lnTo>
                      <a:lnTo>
                        <a:pt x="40" y="142"/>
                      </a:lnTo>
                      <a:lnTo>
                        <a:pt x="43" y="139"/>
                      </a:lnTo>
                      <a:lnTo>
                        <a:pt x="45" y="134"/>
                      </a:lnTo>
                      <a:lnTo>
                        <a:pt x="48" y="128"/>
                      </a:lnTo>
                      <a:lnTo>
                        <a:pt x="48" y="128"/>
                      </a:lnTo>
                      <a:lnTo>
                        <a:pt x="52" y="126"/>
                      </a:lnTo>
                      <a:lnTo>
                        <a:pt x="57" y="123"/>
                      </a:lnTo>
                      <a:lnTo>
                        <a:pt x="57" y="123"/>
                      </a:lnTo>
                      <a:lnTo>
                        <a:pt x="59" y="121"/>
                      </a:lnTo>
                      <a:lnTo>
                        <a:pt x="59" y="116"/>
                      </a:lnTo>
                      <a:lnTo>
                        <a:pt x="59" y="113"/>
                      </a:lnTo>
                      <a:lnTo>
                        <a:pt x="59" y="113"/>
                      </a:lnTo>
                      <a:lnTo>
                        <a:pt x="67" y="112"/>
                      </a:lnTo>
                      <a:lnTo>
                        <a:pt x="67" y="112"/>
                      </a:lnTo>
                      <a:lnTo>
                        <a:pt x="71" y="102"/>
                      </a:lnTo>
                      <a:lnTo>
                        <a:pt x="77" y="103"/>
                      </a:lnTo>
                      <a:lnTo>
                        <a:pt x="77" y="103"/>
                      </a:lnTo>
                      <a:lnTo>
                        <a:pt x="79" y="102"/>
                      </a:lnTo>
                      <a:lnTo>
                        <a:pt x="82" y="100"/>
                      </a:lnTo>
                      <a:lnTo>
                        <a:pt x="82" y="97"/>
                      </a:lnTo>
                      <a:lnTo>
                        <a:pt x="82" y="97"/>
                      </a:lnTo>
                      <a:lnTo>
                        <a:pt x="82" y="91"/>
                      </a:lnTo>
                      <a:lnTo>
                        <a:pt x="83" y="84"/>
                      </a:lnTo>
                      <a:lnTo>
                        <a:pt x="84" y="74"/>
                      </a:lnTo>
                      <a:lnTo>
                        <a:pt x="84" y="74"/>
                      </a:lnTo>
                      <a:lnTo>
                        <a:pt x="93" y="62"/>
                      </a:lnTo>
                      <a:lnTo>
                        <a:pt x="99" y="52"/>
                      </a:lnTo>
                      <a:lnTo>
                        <a:pt x="99" y="52"/>
                      </a:lnTo>
                      <a:lnTo>
                        <a:pt x="101" y="47"/>
                      </a:lnTo>
                      <a:lnTo>
                        <a:pt x="104" y="31"/>
                      </a:lnTo>
                      <a:lnTo>
                        <a:pt x="104" y="31"/>
                      </a:lnTo>
                      <a:lnTo>
                        <a:pt x="105" y="23"/>
                      </a:lnTo>
                      <a:lnTo>
                        <a:pt x="104" y="18"/>
                      </a:lnTo>
                      <a:lnTo>
                        <a:pt x="102" y="16"/>
                      </a:lnTo>
                      <a:lnTo>
                        <a:pt x="99" y="15"/>
                      </a:lnTo>
                      <a:lnTo>
                        <a:pt x="99" y="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564" name="Freeform 3364"/>
                <p:cNvSpPr>
                  <a:spLocks/>
                </p:cNvSpPr>
                <p:nvPr/>
              </p:nvSpPr>
              <p:spPr bwMode="auto">
                <a:xfrm>
                  <a:off x="4642" y="642"/>
                  <a:ext cx="55" cy="127"/>
                </a:xfrm>
                <a:custGeom>
                  <a:avLst/>
                  <a:gdLst/>
                  <a:ahLst/>
                  <a:cxnLst>
                    <a:cxn ang="0">
                      <a:pos x="77" y="22"/>
                    </a:cxn>
                    <a:cxn ang="0">
                      <a:pos x="77" y="22"/>
                    </a:cxn>
                    <a:cxn ang="0">
                      <a:pos x="76" y="20"/>
                    </a:cxn>
                    <a:cxn ang="0">
                      <a:pos x="76" y="19"/>
                    </a:cxn>
                    <a:cxn ang="0">
                      <a:pos x="76" y="17"/>
                    </a:cxn>
                    <a:cxn ang="0">
                      <a:pos x="76" y="17"/>
                    </a:cxn>
                    <a:cxn ang="0">
                      <a:pos x="76" y="15"/>
                    </a:cxn>
                    <a:cxn ang="0">
                      <a:pos x="76" y="10"/>
                    </a:cxn>
                    <a:cxn ang="0">
                      <a:pos x="74" y="8"/>
                    </a:cxn>
                    <a:cxn ang="0">
                      <a:pos x="71" y="4"/>
                    </a:cxn>
                    <a:cxn ang="0">
                      <a:pos x="68" y="2"/>
                    </a:cxn>
                    <a:cxn ang="0">
                      <a:pos x="62" y="0"/>
                    </a:cxn>
                    <a:cxn ang="0">
                      <a:pos x="62" y="0"/>
                    </a:cxn>
                    <a:cxn ang="0">
                      <a:pos x="59" y="0"/>
                    </a:cxn>
                    <a:cxn ang="0">
                      <a:pos x="56" y="0"/>
                    </a:cxn>
                    <a:cxn ang="0">
                      <a:pos x="53" y="1"/>
                    </a:cxn>
                    <a:cxn ang="0">
                      <a:pos x="52" y="3"/>
                    </a:cxn>
                    <a:cxn ang="0">
                      <a:pos x="49" y="9"/>
                    </a:cxn>
                    <a:cxn ang="0">
                      <a:pos x="47" y="15"/>
                    </a:cxn>
                    <a:cxn ang="0">
                      <a:pos x="46" y="28"/>
                    </a:cxn>
                    <a:cxn ang="0">
                      <a:pos x="46" y="33"/>
                    </a:cxn>
                    <a:cxn ang="0">
                      <a:pos x="46" y="33"/>
                    </a:cxn>
                    <a:cxn ang="0">
                      <a:pos x="43" y="45"/>
                    </a:cxn>
                    <a:cxn ang="0">
                      <a:pos x="43" y="45"/>
                    </a:cxn>
                    <a:cxn ang="0">
                      <a:pos x="21" y="87"/>
                    </a:cxn>
                    <a:cxn ang="0">
                      <a:pos x="21" y="87"/>
                    </a:cxn>
                    <a:cxn ang="0">
                      <a:pos x="17" y="95"/>
                    </a:cxn>
                    <a:cxn ang="0">
                      <a:pos x="11" y="102"/>
                    </a:cxn>
                    <a:cxn ang="0">
                      <a:pos x="5" y="110"/>
                    </a:cxn>
                    <a:cxn ang="0">
                      <a:pos x="5" y="110"/>
                    </a:cxn>
                    <a:cxn ang="0">
                      <a:pos x="3" y="111"/>
                    </a:cxn>
                    <a:cxn ang="0">
                      <a:pos x="0" y="112"/>
                    </a:cxn>
                    <a:cxn ang="0">
                      <a:pos x="0" y="114"/>
                    </a:cxn>
                    <a:cxn ang="0">
                      <a:pos x="1" y="118"/>
                    </a:cxn>
                    <a:cxn ang="0">
                      <a:pos x="5" y="125"/>
                    </a:cxn>
                    <a:cxn ang="0">
                      <a:pos x="11" y="132"/>
                    </a:cxn>
                    <a:cxn ang="0">
                      <a:pos x="20" y="140"/>
                    </a:cxn>
                    <a:cxn ang="0">
                      <a:pos x="30" y="149"/>
                    </a:cxn>
                    <a:cxn ang="0">
                      <a:pos x="42" y="156"/>
                    </a:cxn>
                    <a:cxn ang="0">
                      <a:pos x="53" y="160"/>
                    </a:cxn>
                    <a:cxn ang="0">
                      <a:pos x="53" y="160"/>
                    </a:cxn>
                    <a:cxn ang="0">
                      <a:pos x="62" y="163"/>
                    </a:cxn>
                    <a:cxn ang="0">
                      <a:pos x="70" y="164"/>
                    </a:cxn>
                    <a:cxn ang="0">
                      <a:pos x="76" y="164"/>
                    </a:cxn>
                    <a:cxn ang="0">
                      <a:pos x="83" y="163"/>
                    </a:cxn>
                    <a:cxn ang="0">
                      <a:pos x="83" y="23"/>
                    </a:cxn>
                    <a:cxn ang="0">
                      <a:pos x="83" y="23"/>
                    </a:cxn>
                    <a:cxn ang="0">
                      <a:pos x="77" y="22"/>
                    </a:cxn>
                    <a:cxn ang="0">
                      <a:pos x="77" y="22"/>
                    </a:cxn>
                  </a:cxnLst>
                  <a:rect l="0" t="0" r="r" b="b"/>
                  <a:pathLst>
                    <a:path w="83" h="164">
                      <a:moveTo>
                        <a:pt x="77" y="22"/>
                      </a:moveTo>
                      <a:lnTo>
                        <a:pt x="77" y="22"/>
                      </a:lnTo>
                      <a:lnTo>
                        <a:pt x="76" y="20"/>
                      </a:lnTo>
                      <a:lnTo>
                        <a:pt x="76" y="19"/>
                      </a:lnTo>
                      <a:lnTo>
                        <a:pt x="76" y="17"/>
                      </a:lnTo>
                      <a:lnTo>
                        <a:pt x="76" y="17"/>
                      </a:lnTo>
                      <a:lnTo>
                        <a:pt x="76" y="15"/>
                      </a:lnTo>
                      <a:lnTo>
                        <a:pt x="76" y="10"/>
                      </a:lnTo>
                      <a:lnTo>
                        <a:pt x="74" y="8"/>
                      </a:lnTo>
                      <a:lnTo>
                        <a:pt x="71" y="4"/>
                      </a:lnTo>
                      <a:lnTo>
                        <a:pt x="68" y="2"/>
                      </a:lnTo>
                      <a:lnTo>
                        <a:pt x="62" y="0"/>
                      </a:lnTo>
                      <a:lnTo>
                        <a:pt x="62" y="0"/>
                      </a:lnTo>
                      <a:lnTo>
                        <a:pt x="59" y="0"/>
                      </a:lnTo>
                      <a:lnTo>
                        <a:pt x="56" y="0"/>
                      </a:lnTo>
                      <a:lnTo>
                        <a:pt x="53" y="1"/>
                      </a:lnTo>
                      <a:lnTo>
                        <a:pt x="52" y="3"/>
                      </a:lnTo>
                      <a:lnTo>
                        <a:pt x="49" y="9"/>
                      </a:lnTo>
                      <a:lnTo>
                        <a:pt x="47" y="15"/>
                      </a:lnTo>
                      <a:lnTo>
                        <a:pt x="46" y="28"/>
                      </a:lnTo>
                      <a:lnTo>
                        <a:pt x="46" y="33"/>
                      </a:lnTo>
                      <a:lnTo>
                        <a:pt x="46" y="33"/>
                      </a:lnTo>
                      <a:lnTo>
                        <a:pt x="43" y="45"/>
                      </a:lnTo>
                      <a:lnTo>
                        <a:pt x="43" y="45"/>
                      </a:lnTo>
                      <a:lnTo>
                        <a:pt x="21" y="87"/>
                      </a:lnTo>
                      <a:lnTo>
                        <a:pt x="21" y="87"/>
                      </a:lnTo>
                      <a:lnTo>
                        <a:pt x="17" y="95"/>
                      </a:lnTo>
                      <a:lnTo>
                        <a:pt x="11" y="102"/>
                      </a:lnTo>
                      <a:lnTo>
                        <a:pt x="5" y="110"/>
                      </a:lnTo>
                      <a:lnTo>
                        <a:pt x="5" y="110"/>
                      </a:lnTo>
                      <a:lnTo>
                        <a:pt x="3" y="111"/>
                      </a:lnTo>
                      <a:lnTo>
                        <a:pt x="0" y="112"/>
                      </a:lnTo>
                      <a:lnTo>
                        <a:pt x="0" y="114"/>
                      </a:lnTo>
                      <a:lnTo>
                        <a:pt x="1" y="118"/>
                      </a:lnTo>
                      <a:lnTo>
                        <a:pt x="5" y="125"/>
                      </a:lnTo>
                      <a:lnTo>
                        <a:pt x="11" y="132"/>
                      </a:lnTo>
                      <a:lnTo>
                        <a:pt x="20" y="140"/>
                      </a:lnTo>
                      <a:lnTo>
                        <a:pt x="30" y="149"/>
                      </a:lnTo>
                      <a:lnTo>
                        <a:pt x="42" y="156"/>
                      </a:lnTo>
                      <a:lnTo>
                        <a:pt x="53" y="160"/>
                      </a:lnTo>
                      <a:lnTo>
                        <a:pt x="53" y="160"/>
                      </a:lnTo>
                      <a:lnTo>
                        <a:pt x="62" y="163"/>
                      </a:lnTo>
                      <a:lnTo>
                        <a:pt x="70" y="164"/>
                      </a:lnTo>
                      <a:lnTo>
                        <a:pt x="76" y="164"/>
                      </a:lnTo>
                      <a:lnTo>
                        <a:pt x="83" y="163"/>
                      </a:lnTo>
                      <a:lnTo>
                        <a:pt x="83" y="23"/>
                      </a:lnTo>
                      <a:lnTo>
                        <a:pt x="83" y="23"/>
                      </a:lnTo>
                      <a:lnTo>
                        <a:pt x="77" y="22"/>
                      </a:lnTo>
                      <a:lnTo>
                        <a:pt x="77" y="22"/>
                      </a:lnTo>
                      <a:close/>
                    </a:path>
                  </a:pathLst>
                </a:custGeom>
                <a:solidFill>
                  <a:srgbClr val="D2D0D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565" name="Freeform 3365"/>
                <p:cNvSpPr>
                  <a:spLocks/>
                </p:cNvSpPr>
                <p:nvPr/>
              </p:nvSpPr>
              <p:spPr bwMode="auto">
                <a:xfrm>
                  <a:off x="4661" y="579"/>
                  <a:ext cx="36" cy="106"/>
                </a:xfrm>
                <a:custGeom>
                  <a:avLst/>
                  <a:gdLst/>
                  <a:ahLst/>
                  <a:cxnLst>
                    <a:cxn ang="0">
                      <a:pos x="26" y="17"/>
                    </a:cxn>
                    <a:cxn ang="0">
                      <a:pos x="26" y="17"/>
                    </a:cxn>
                    <a:cxn ang="0">
                      <a:pos x="19" y="26"/>
                    </a:cxn>
                    <a:cxn ang="0">
                      <a:pos x="13" y="36"/>
                    </a:cxn>
                    <a:cxn ang="0">
                      <a:pos x="6" y="46"/>
                    </a:cxn>
                    <a:cxn ang="0">
                      <a:pos x="6" y="46"/>
                    </a:cxn>
                    <a:cxn ang="0">
                      <a:pos x="3" y="54"/>
                    </a:cxn>
                    <a:cxn ang="0">
                      <a:pos x="2" y="64"/>
                    </a:cxn>
                    <a:cxn ang="0">
                      <a:pos x="0" y="88"/>
                    </a:cxn>
                    <a:cxn ang="0">
                      <a:pos x="0" y="117"/>
                    </a:cxn>
                    <a:cxn ang="0">
                      <a:pos x="0" y="117"/>
                    </a:cxn>
                    <a:cxn ang="0">
                      <a:pos x="2" y="128"/>
                    </a:cxn>
                    <a:cxn ang="0">
                      <a:pos x="6" y="135"/>
                    </a:cxn>
                    <a:cxn ang="0">
                      <a:pos x="8" y="137"/>
                    </a:cxn>
                    <a:cxn ang="0">
                      <a:pos x="8" y="137"/>
                    </a:cxn>
                    <a:cxn ang="0">
                      <a:pos x="9" y="136"/>
                    </a:cxn>
                    <a:cxn ang="0">
                      <a:pos x="9" y="136"/>
                    </a:cxn>
                    <a:cxn ang="0">
                      <a:pos x="17" y="118"/>
                    </a:cxn>
                    <a:cxn ang="0">
                      <a:pos x="17" y="108"/>
                    </a:cxn>
                    <a:cxn ang="0">
                      <a:pos x="17" y="108"/>
                    </a:cxn>
                    <a:cxn ang="0">
                      <a:pos x="17" y="99"/>
                    </a:cxn>
                    <a:cxn ang="0">
                      <a:pos x="20" y="92"/>
                    </a:cxn>
                    <a:cxn ang="0">
                      <a:pos x="22" y="88"/>
                    </a:cxn>
                    <a:cxn ang="0">
                      <a:pos x="25" y="84"/>
                    </a:cxn>
                    <a:cxn ang="0">
                      <a:pos x="27" y="83"/>
                    </a:cxn>
                    <a:cxn ang="0">
                      <a:pos x="29" y="82"/>
                    </a:cxn>
                    <a:cxn ang="0">
                      <a:pos x="32" y="82"/>
                    </a:cxn>
                    <a:cxn ang="0">
                      <a:pos x="32" y="82"/>
                    </a:cxn>
                    <a:cxn ang="0">
                      <a:pos x="38" y="84"/>
                    </a:cxn>
                    <a:cxn ang="0">
                      <a:pos x="41" y="88"/>
                    </a:cxn>
                    <a:cxn ang="0">
                      <a:pos x="42" y="90"/>
                    </a:cxn>
                    <a:cxn ang="0">
                      <a:pos x="44" y="93"/>
                    </a:cxn>
                    <a:cxn ang="0">
                      <a:pos x="45" y="99"/>
                    </a:cxn>
                    <a:cxn ang="0">
                      <a:pos x="44" y="102"/>
                    </a:cxn>
                    <a:cxn ang="0">
                      <a:pos x="44" y="102"/>
                    </a:cxn>
                    <a:cxn ang="0">
                      <a:pos x="45" y="104"/>
                    </a:cxn>
                    <a:cxn ang="0">
                      <a:pos x="47" y="105"/>
                    </a:cxn>
                    <a:cxn ang="0">
                      <a:pos x="53" y="106"/>
                    </a:cxn>
                    <a:cxn ang="0">
                      <a:pos x="53" y="0"/>
                    </a:cxn>
                    <a:cxn ang="0">
                      <a:pos x="53" y="0"/>
                    </a:cxn>
                    <a:cxn ang="0">
                      <a:pos x="44" y="4"/>
                    </a:cxn>
                    <a:cxn ang="0">
                      <a:pos x="36" y="8"/>
                    </a:cxn>
                    <a:cxn ang="0">
                      <a:pos x="31" y="13"/>
                    </a:cxn>
                    <a:cxn ang="0">
                      <a:pos x="26" y="17"/>
                    </a:cxn>
                    <a:cxn ang="0">
                      <a:pos x="26" y="17"/>
                    </a:cxn>
                  </a:cxnLst>
                  <a:rect l="0" t="0" r="r" b="b"/>
                  <a:pathLst>
                    <a:path w="53" h="137">
                      <a:moveTo>
                        <a:pt x="26" y="17"/>
                      </a:moveTo>
                      <a:lnTo>
                        <a:pt x="26" y="17"/>
                      </a:lnTo>
                      <a:lnTo>
                        <a:pt x="19" y="26"/>
                      </a:lnTo>
                      <a:lnTo>
                        <a:pt x="13" y="36"/>
                      </a:lnTo>
                      <a:lnTo>
                        <a:pt x="6" y="46"/>
                      </a:lnTo>
                      <a:lnTo>
                        <a:pt x="6" y="46"/>
                      </a:lnTo>
                      <a:lnTo>
                        <a:pt x="3" y="54"/>
                      </a:lnTo>
                      <a:lnTo>
                        <a:pt x="2" y="64"/>
                      </a:lnTo>
                      <a:lnTo>
                        <a:pt x="0" y="88"/>
                      </a:lnTo>
                      <a:lnTo>
                        <a:pt x="0" y="117"/>
                      </a:lnTo>
                      <a:lnTo>
                        <a:pt x="0" y="117"/>
                      </a:lnTo>
                      <a:lnTo>
                        <a:pt x="2" y="128"/>
                      </a:lnTo>
                      <a:lnTo>
                        <a:pt x="6" y="135"/>
                      </a:lnTo>
                      <a:lnTo>
                        <a:pt x="8" y="137"/>
                      </a:lnTo>
                      <a:lnTo>
                        <a:pt x="8" y="137"/>
                      </a:lnTo>
                      <a:lnTo>
                        <a:pt x="9" y="136"/>
                      </a:lnTo>
                      <a:lnTo>
                        <a:pt x="9" y="136"/>
                      </a:lnTo>
                      <a:lnTo>
                        <a:pt x="17" y="118"/>
                      </a:lnTo>
                      <a:lnTo>
                        <a:pt x="17" y="108"/>
                      </a:lnTo>
                      <a:lnTo>
                        <a:pt x="17" y="108"/>
                      </a:lnTo>
                      <a:lnTo>
                        <a:pt x="17" y="99"/>
                      </a:lnTo>
                      <a:lnTo>
                        <a:pt x="20" y="92"/>
                      </a:lnTo>
                      <a:lnTo>
                        <a:pt x="22" y="88"/>
                      </a:lnTo>
                      <a:lnTo>
                        <a:pt x="25" y="84"/>
                      </a:lnTo>
                      <a:lnTo>
                        <a:pt x="27" y="83"/>
                      </a:lnTo>
                      <a:lnTo>
                        <a:pt x="29" y="82"/>
                      </a:lnTo>
                      <a:lnTo>
                        <a:pt x="32" y="82"/>
                      </a:lnTo>
                      <a:lnTo>
                        <a:pt x="32" y="82"/>
                      </a:lnTo>
                      <a:lnTo>
                        <a:pt x="38" y="84"/>
                      </a:lnTo>
                      <a:lnTo>
                        <a:pt x="41" y="88"/>
                      </a:lnTo>
                      <a:lnTo>
                        <a:pt x="42" y="90"/>
                      </a:lnTo>
                      <a:lnTo>
                        <a:pt x="44" y="93"/>
                      </a:lnTo>
                      <a:lnTo>
                        <a:pt x="45" y="99"/>
                      </a:lnTo>
                      <a:lnTo>
                        <a:pt x="44" y="102"/>
                      </a:lnTo>
                      <a:lnTo>
                        <a:pt x="44" y="102"/>
                      </a:lnTo>
                      <a:lnTo>
                        <a:pt x="45" y="104"/>
                      </a:lnTo>
                      <a:lnTo>
                        <a:pt x="47" y="105"/>
                      </a:lnTo>
                      <a:lnTo>
                        <a:pt x="53" y="106"/>
                      </a:lnTo>
                      <a:lnTo>
                        <a:pt x="53" y="0"/>
                      </a:lnTo>
                      <a:lnTo>
                        <a:pt x="53" y="0"/>
                      </a:lnTo>
                      <a:lnTo>
                        <a:pt x="44" y="4"/>
                      </a:lnTo>
                      <a:lnTo>
                        <a:pt x="36" y="8"/>
                      </a:lnTo>
                      <a:lnTo>
                        <a:pt x="31" y="13"/>
                      </a:lnTo>
                      <a:lnTo>
                        <a:pt x="26" y="17"/>
                      </a:lnTo>
                      <a:lnTo>
                        <a:pt x="26" y="17"/>
                      </a:lnTo>
                      <a:close/>
                    </a:path>
                  </a:pathLst>
                </a:custGeom>
                <a:solidFill>
                  <a:srgbClr val="372F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566" name="Freeform 3366"/>
                <p:cNvSpPr>
                  <a:spLocks/>
                </p:cNvSpPr>
                <p:nvPr/>
              </p:nvSpPr>
              <p:spPr bwMode="auto">
                <a:xfrm>
                  <a:off x="4697" y="576"/>
                  <a:ext cx="78" cy="128"/>
                </a:xfrm>
                <a:custGeom>
                  <a:avLst/>
                  <a:gdLst/>
                  <a:ahLst/>
                  <a:cxnLst>
                    <a:cxn ang="0">
                      <a:pos x="101" y="61"/>
                    </a:cxn>
                    <a:cxn ang="0">
                      <a:pos x="98" y="49"/>
                    </a:cxn>
                    <a:cxn ang="0">
                      <a:pos x="92" y="38"/>
                    </a:cxn>
                    <a:cxn ang="0">
                      <a:pos x="75" y="20"/>
                    </a:cxn>
                    <a:cxn ang="0">
                      <a:pos x="57" y="9"/>
                    </a:cxn>
                    <a:cxn ang="0">
                      <a:pos x="48" y="4"/>
                    </a:cxn>
                    <a:cxn ang="0">
                      <a:pos x="21" y="0"/>
                    </a:cxn>
                    <a:cxn ang="0">
                      <a:pos x="0" y="5"/>
                    </a:cxn>
                    <a:cxn ang="0">
                      <a:pos x="0" y="111"/>
                    </a:cxn>
                    <a:cxn ang="0">
                      <a:pos x="11" y="107"/>
                    </a:cxn>
                    <a:cxn ang="0">
                      <a:pos x="22" y="100"/>
                    </a:cxn>
                    <a:cxn ang="0">
                      <a:pos x="51" y="90"/>
                    </a:cxn>
                    <a:cxn ang="0">
                      <a:pos x="58" y="87"/>
                    </a:cxn>
                    <a:cxn ang="0">
                      <a:pos x="66" y="78"/>
                    </a:cxn>
                    <a:cxn ang="0">
                      <a:pos x="72" y="75"/>
                    </a:cxn>
                    <a:cxn ang="0">
                      <a:pos x="78" y="74"/>
                    </a:cxn>
                    <a:cxn ang="0">
                      <a:pos x="88" y="78"/>
                    </a:cxn>
                    <a:cxn ang="0">
                      <a:pos x="92" y="82"/>
                    </a:cxn>
                    <a:cxn ang="0">
                      <a:pos x="101" y="88"/>
                    </a:cxn>
                    <a:cxn ang="0">
                      <a:pos x="104" y="93"/>
                    </a:cxn>
                    <a:cxn ang="0">
                      <a:pos x="102" y="109"/>
                    </a:cxn>
                    <a:cxn ang="0">
                      <a:pos x="98" y="140"/>
                    </a:cxn>
                    <a:cxn ang="0">
                      <a:pos x="101" y="154"/>
                    </a:cxn>
                    <a:cxn ang="0">
                      <a:pos x="103" y="161"/>
                    </a:cxn>
                    <a:cxn ang="0">
                      <a:pos x="102" y="136"/>
                    </a:cxn>
                    <a:cxn ang="0">
                      <a:pos x="104" y="126"/>
                    </a:cxn>
                    <a:cxn ang="0">
                      <a:pos x="108" y="117"/>
                    </a:cxn>
                    <a:cxn ang="0">
                      <a:pos x="111" y="101"/>
                    </a:cxn>
                    <a:cxn ang="0">
                      <a:pos x="112" y="108"/>
                    </a:cxn>
                    <a:cxn ang="0">
                      <a:pos x="111" y="126"/>
                    </a:cxn>
                    <a:cxn ang="0">
                      <a:pos x="110" y="132"/>
                    </a:cxn>
                    <a:cxn ang="0">
                      <a:pos x="112" y="152"/>
                    </a:cxn>
                    <a:cxn ang="0">
                      <a:pos x="115" y="167"/>
                    </a:cxn>
                    <a:cxn ang="0">
                      <a:pos x="119" y="106"/>
                    </a:cxn>
                    <a:cxn ang="0">
                      <a:pos x="119" y="93"/>
                    </a:cxn>
                    <a:cxn ang="0">
                      <a:pos x="115" y="75"/>
                    </a:cxn>
                    <a:cxn ang="0">
                      <a:pos x="108" y="64"/>
                    </a:cxn>
                    <a:cxn ang="0">
                      <a:pos x="101" y="61"/>
                    </a:cxn>
                  </a:cxnLst>
                  <a:rect l="0" t="0" r="r" b="b"/>
                  <a:pathLst>
                    <a:path w="119" h="167">
                      <a:moveTo>
                        <a:pt x="101" y="61"/>
                      </a:moveTo>
                      <a:lnTo>
                        <a:pt x="101" y="61"/>
                      </a:lnTo>
                      <a:lnTo>
                        <a:pt x="99" y="55"/>
                      </a:lnTo>
                      <a:lnTo>
                        <a:pt x="98" y="49"/>
                      </a:lnTo>
                      <a:lnTo>
                        <a:pt x="96" y="43"/>
                      </a:lnTo>
                      <a:lnTo>
                        <a:pt x="92" y="38"/>
                      </a:lnTo>
                      <a:lnTo>
                        <a:pt x="84" y="29"/>
                      </a:lnTo>
                      <a:lnTo>
                        <a:pt x="75" y="20"/>
                      </a:lnTo>
                      <a:lnTo>
                        <a:pt x="65" y="13"/>
                      </a:lnTo>
                      <a:lnTo>
                        <a:pt x="57" y="9"/>
                      </a:lnTo>
                      <a:lnTo>
                        <a:pt x="48" y="4"/>
                      </a:lnTo>
                      <a:lnTo>
                        <a:pt x="48" y="4"/>
                      </a:lnTo>
                      <a:lnTo>
                        <a:pt x="34" y="2"/>
                      </a:lnTo>
                      <a:lnTo>
                        <a:pt x="21" y="0"/>
                      </a:lnTo>
                      <a:lnTo>
                        <a:pt x="9" y="3"/>
                      </a:lnTo>
                      <a:lnTo>
                        <a:pt x="0" y="5"/>
                      </a:lnTo>
                      <a:lnTo>
                        <a:pt x="0" y="111"/>
                      </a:lnTo>
                      <a:lnTo>
                        <a:pt x="0" y="111"/>
                      </a:lnTo>
                      <a:lnTo>
                        <a:pt x="2" y="113"/>
                      </a:lnTo>
                      <a:lnTo>
                        <a:pt x="11" y="107"/>
                      </a:lnTo>
                      <a:lnTo>
                        <a:pt x="11" y="107"/>
                      </a:lnTo>
                      <a:lnTo>
                        <a:pt x="22" y="100"/>
                      </a:lnTo>
                      <a:lnTo>
                        <a:pt x="33" y="95"/>
                      </a:lnTo>
                      <a:lnTo>
                        <a:pt x="51" y="90"/>
                      </a:lnTo>
                      <a:lnTo>
                        <a:pt x="51" y="90"/>
                      </a:lnTo>
                      <a:lnTo>
                        <a:pt x="58" y="87"/>
                      </a:lnTo>
                      <a:lnTo>
                        <a:pt x="61" y="83"/>
                      </a:lnTo>
                      <a:lnTo>
                        <a:pt x="66" y="78"/>
                      </a:lnTo>
                      <a:lnTo>
                        <a:pt x="72" y="75"/>
                      </a:lnTo>
                      <a:lnTo>
                        <a:pt x="72" y="75"/>
                      </a:lnTo>
                      <a:lnTo>
                        <a:pt x="75" y="74"/>
                      </a:lnTo>
                      <a:lnTo>
                        <a:pt x="78" y="74"/>
                      </a:lnTo>
                      <a:lnTo>
                        <a:pt x="83" y="75"/>
                      </a:lnTo>
                      <a:lnTo>
                        <a:pt x="88" y="78"/>
                      </a:lnTo>
                      <a:lnTo>
                        <a:pt x="92" y="82"/>
                      </a:lnTo>
                      <a:lnTo>
                        <a:pt x="92" y="82"/>
                      </a:lnTo>
                      <a:lnTo>
                        <a:pt x="96" y="84"/>
                      </a:lnTo>
                      <a:lnTo>
                        <a:pt x="101" y="88"/>
                      </a:lnTo>
                      <a:lnTo>
                        <a:pt x="104" y="93"/>
                      </a:lnTo>
                      <a:lnTo>
                        <a:pt x="104" y="93"/>
                      </a:lnTo>
                      <a:lnTo>
                        <a:pt x="102" y="109"/>
                      </a:lnTo>
                      <a:lnTo>
                        <a:pt x="102" y="109"/>
                      </a:lnTo>
                      <a:lnTo>
                        <a:pt x="98" y="140"/>
                      </a:lnTo>
                      <a:lnTo>
                        <a:pt x="98" y="140"/>
                      </a:lnTo>
                      <a:lnTo>
                        <a:pt x="98" y="147"/>
                      </a:lnTo>
                      <a:lnTo>
                        <a:pt x="101" y="154"/>
                      </a:lnTo>
                      <a:lnTo>
                        <a:pt x="103" y="161"/>
                      </a:lnTo>
                      <a:lnTo>
                        <a:pt x="103" y="161"/>
                      </a:lnTo>
                      <a:lnTo>
                        <a:pt x="102" y="148"/>
                      </a:lnTo>
                      <a:lnTo>
                        <a:pt x="102" y="136"/>
                      </a:lnTo>
                      <a:lnTo>
                        <a:pt x="103" y="130"/>
                      </a:lnTo>
                      <a:lnTo>
                        <a:pt x="104" y="126"/>
                      </a:lnTo>
                      <a:lnTo>
                        <a:pt x="104" y="126"/>
                      </a:lnTo>
                      <a:lnTo>
                        <a:pt x="108" y="117"/>
                      </a:lnTo>
                      <a:lnTo>
                        <a:pt x="110" y="109"/>
                      </a:lnTo>
                      <a:lnTo>
                        <a:pt x="111" y="101"/>
                      </a:lnTo>
                      <a:lnTo>
                        <a:pt x="111" y="101"/>
                      </a:lnTo>
                      <a:lnTo>
                        <a:pt x="112" y="108"/>
                      </a:lnTo>
                      <a:lnTo>
                        <a:pt x="112" y="115"/>
                      </a:lnTo>
                      <a:lnTo>
                        <a:pt x="111" y="126"/>
                      </a:lnTo>
                      <a:lnTo>
                        <a:pt x="111" y="126"/>
                      </a:lnTo>
                      <a:lnTo>
                        <a:pt x="110" y="132"/>
                      </a:lnTo>
                      <a:lnTo>
                        <a:pt x="110" y="139"/>
                      </a:lnTo>
                      <a:lnTo>
                        <a:pt x="112" y="152"/>
                      </a:lnTo>
                      <a:lnTo>
                        <a:pt x="115" y="167"/>
                      </a:lnTo>
                      <a:lnTo>
                        <a:pt x="115" y="167"/>
                      </a:lnTo>
                      <a:lnTo>
                        <a:pt x="116" y="148"/>
                      </a:lnTo>
                      <a:lnTo>
                        <a:pt x="119" y="106"/>
                      </a:lnTo>
                      <a:lnTo>
                        <a:pt x="119" y="106"/>
                      </a:lnTo>
                      <a:lnTo>
                        <a:pt x="119" y="93"/>
                      </a:lnTo>
                      <a:lnTo>
                        <a:pt x="118" y="83"/>
                      </a:lnTo>
                      <a:lnTo>
                        <a:pt x="115" y="75"/>
                      </a:lnTo>
                      <a:lnTo>
                        <a:pt x="111" y="69"/>
                      </a:lnTo>
                      <a:lnTo>
                        <a:pt x="108" y="64"/>
                      </a:lnTo>
                      <a:lnTo>
                        <a:pt x="104" y="62"/>
                      </a:lnTo>
                      <a:lnTo>
                        <a:pt x="101" y="61"/>
                      </a:lnTo>
                      <a:lnTo>
                        <a:pt x="101" y="61"/>
                      </a:lnTo>
                      <a:close/>
                    </a:path>
                  </a:pathLst>
                </a:custGeom>
                <a:solidFill>
                  <a:srgbClr val="372F1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567" name="Freeform 3367"/>
                <p:cNvSpPr>
                  <a:spLocks/>
                </p:cNvSpPr>
                <p:nvPr/>
              </p:nvSpPr>
              <p:spPr bwMode="auto">
                <a:xfrm>
                  <a:off x="4697" y="905"/>
                  <a:ext cx="108" cy="55"/>
                </a:xfrm>
                <a:custGeom>
                  <a:avLst/>
                  <a:gdLst/>
                  <a:ahLst/>
                  <a:cxnLst>
                    <a:cxn ang="0">
                      <a:pos x="158" y="25"/>
                    </a:cxn>
                    <a:cxn ang="0">
                      <a:pos x="158" y="25"/>
                    </a:cxn>
                    <a:cxn ang="0">
                      <a:pos x="154" y="19"/>
                    </a:cxn>
                    <a:cxn ang="0">
                      <a:pos x="144" y="12"/>
                    </a:cxn>
                    <a:cxn ang="0">
                      <a:pos x="132" y="1"/>
                    </a:cxn>
                    <a:cxn ang="0">
                      <a:pos x="132" y="1"/>
                    </a:cxn>
                    <a:cxn ang="0">
                      <a:pos x="131" y="0"/>
                    </a:cxn>
                    <a:cxn ang="0">
                      <a:pos x="127" y="1"/>
                    </a:cxn>
                    <a:cxn ang="0">
                      <a:pos x="127" y="1"/>
                    </a:cxn>
                    <a:cxn ang="0">
                      <a:pos x="118" y="1"/>
                    </a:cxn>
                    <a:cxn ang="0">
                      <a:pos x="106" y="1"/>
                    </a:cxn>
                    <a:cxn ang="0">
                      <a:pos x="91" y="1"/>
                    </a:cxn>
                    <a:cxn ang="0">
                      <a:pos x="91" y="1"/>
                    </a:cxn>
                    <a:cxn ang="0">
                      <a:pos x="85" y="1"/>
                    </a:cxn>
                    <a:cxn ang="0">
                      <a:pos x="79" y="4"/>
                    </a:cxn>
                    <a:cxn ang="0">
                      <a:pos x="73" y="6"/>
                    </a:cxn>
                    <a:cxn ang="0">
                      <a:pos x="73" y="6"/>
                    </a:cxn>
                    <a:cxn ang="0">
                      <a:pos x="48" y="20"/>
                    </a:cxn>
                    <a:cxn ang="0">
                      <a:pos x="30" y="30"/>
                    </a:cxn>
                    <a:cxn ang="0">
                      <a:pos x="30" y="30"/>
                    </a:cxn>
                    <a:cxn ang="0">
                      <a:pos x="0" y="30"/>
                    </a:cxn>
                    <a:cxn ang="0">
                      <a:pos x="0" y="72"/>
                    </a:cxn>
                    <a:cxn ang="0">
                      <a:pos x="0" y="72"/>
                    </a:cxn>
                    <a:cxn ang="0">
                      <a:pos x="26" y="65"/>
                    </a:cxn>
                    <a:cxn ang="0">
                      <a:pos x="26" y="65"/>
                    </a:cxn>
                    <a:cxn ang="0">
                      <a:pos x="40" y="63"/>
                    </a:cxn>
                    <a:cxn ang="0">
                      <a:pos x="53" y="60"/>
                    </a:cxn>
                    <a:cxn ang="0">
                      <a:pos x="64" y="56"/>
                    </a:cxn>
                    <a:cxn ang="0">
                      <a:pos x="64" y="56"/>
                    </a:cxn>
                    <a:cxn ang="0">
                      <a:pos x="73" y="52"/>
                    </a:cxn>
                    <a:cxn ang="0">
                      <a:pos x="73" y="52"/>
                    </a:cxn>
                    <a:cxn ang="0">
                      <a:pos x="84" y="49"/>
                    </a:cxn>
                    <a:cxn ang="0">
                      <a:pos x="89" y="46"/>
                    </a:cxn>
                    <a:cxn ang="0">
                      <a:pos x="92" y="42"/>
                    </a:cxn>
                    <a:cxn ang="0">
                      <a:pos x="109" y="38"/>
                    </a:cxn>
                    <a:cxn ang="0">
                      <a:pos x="128" y="44"/>
                    </a:cxn>
                    <a:cxn ang="0">
                      <a:pos x="128" y="44"/>
                    </a:cxn>
                    <a:cxn ang="0">
                      <a:pos x="131" y="44"/>
                    </a:cxn>
                    <a:cxn ang="0">
                      <a:pos x="136" y="44"/>
                    </a:cxn>
                    <a:cxn ang="0">
                      <a:pos x="141" y="40"/>
                    </a:cxn>
                    <a:cxn ang="0">
                      <a:pos x="118" y="29"/>
                    </a:cxn>
                    <a:cxn ang="0">
                      <a:pos x="123" y="25"/>
                    </a:cxn>
                    <a:cxn ang="0">
                      <a:pos x="123" y="25"/>
                    </a:cxn>
                    <a:cxn ang="0">
                      <a:pos x="128" y="27"/>
                    </a:cxn>
                    <a:cxn ang="0">
                      <a:pos x="137" y="33"/>
                    </a:cxn>
                    <a:cxn ang="0">
                      <a:pos x="142" y="37"/>
                    </a:cxn>
                    <a:cxn ang="0">
                      <a:pos x="148" y="39"/>
                    </a:cxn>
                    <a:cxn ang="0">
                      <a:pos x="154" y="39"/>
                    </a:cxn>
                    <a:cxn ang="0">
                      <a:pos x="158" y="38"/>
                    </a:cxn>
                    <a:cxn ang="0">
                      <a:pos x="164" y="37"/>
                    </a:cxn>
                    <a:cxn ang="0">
                      <a:pos x="164" y="37"/>
                    </a:cxn>
                    <a:cxn ang="0">
                      <a:pos x="162" y="32"/>
                    </a:cxn>
                    <a:cxn ang="0">
                      <a:pos x="158" y="25"/>
                    </a:cxn>
                    <a:cxn ang="0">
                      <a:pos x="158" y="25"/>
                    </a:cxn>
                  </a:cxnLst>
                  <a:rect l="0" t="0" r="r" b="b"/>
                  <a:pathLst>
                    <a:path w="164" h="72">
                      <a:moveTo>
                        <a:pt x="158" y="25"/>
                      </a:moveTo>
                      <a:lnTo>
                        <a:pt x="158" y="25"/>
                      </a:lnTo>
                      <a:lnTo>
                        <a:pt x="154" y="19"/>
                      </a:lnTo>
                      <a:lnTo>
                        <a:pt x="144" y="12"/>
                      </a:lnTo>
                      <a:lnTo>
                        <a:pt x="132" y="1"/>
                      </a:lnTo>
                      <a:lnTo>
                        <a:pt x="132" y="1"/>
                      </a:lnTo>
                      <a:lnTo>
                        <a:pt x="131" y="0"/>
                      </a:lnTo>
                      <a:lnTo>
                        <a:pt x="127" y="1"/>
                      </a:lnTo>
                      <a:lnTo>
                        <a:pt x="127" y="1"/>
                      </a:lnTo>
                      <a:lnTo>
                        <a:pt x="118" y="1"/>
                      </a:lnTo>
                      <a:lnTo>
                        <a:pt x="106" y="1"/>
                      </a:lnTo>
                      <a:lnTo>
                        <a:pt x="91" y="1"/>
                      </a:lnTo>
                      <a:lnTo>
                        <a:pt x="91" y="1"/>
                      </a:lnTo>
                      <a:lnTo>
                        <a:pt x="85" y="1"/>
                      </a:lnTo>
                      <a:lnTo>
                        <a:pt x="79" y="4"/>
                      </a:lnTo>
                      <a:lnTo>
                        <a:pt x="73" y="6"/>
                      </a:lnTo>
                      <a:lnTo>
                        <a:pt x="73" y="6"/>
                      </a:lnTo>
                      <a:lnTo>
                        <a:pt x="48" y="20"/>
                      </a:lnTo>
                      <a:lnTo>
                        <a:pt x="30" y="30"/>
                      </a:lnTo>
                      <a:lnTo>
                        <a:pt x="30" y="30"/>
                      </a:lnTo>
                      <a:lnTo>
                        <a:pt x="0" y="30"/>
                      </a:lnTo>
                      <a:lnTo>
                        <a:pt x="0" y="72"/>
                      </a:lnTo>
                      <a:lnTo>
                        <a:pt x="0" y="72"/>
                      </a:lnTo>
                      <a:lnTo>
                        <a:pt x="26" y="65"/>
                      </a:lnTo>
                      <a:lnTo>
                        <a:pt x="26" y="65"/>
                      </a:lnTo>
                      <a:lnTo>
                        <a:pt x="40" y="63"/>
                      </a:lnTo>
                      <a:lnTo>
                        <a:pt x="53" y="60"/>
                      </a:lnTo>
                      <a:lnTo>
                        <a:pt x="64" y="56"/>
                      </a:lnTo>
                      <a:lnTo>
                        <a:pt x="64" y="56"/>
                      </a:lnTo>
                      <a:lnTo>
                        <a:pt x="73" y="52"/>
                      </a:lnTo>
                      <a:lnTo>
                        <a:pt x="73" y="52"/>
                      </a:lnTo>
                      <a:lnTo>
                        <a:pt x="84" y="49"/>
                      </a:lnTo>
                      <a:lnTo>
                        <a:pt x="89" y="46"/>
                      </a:lnTo>
                      <a:lnTo>
                        <a:pt x="92" y="42"/>
                      </a:lnTo>
                      <a:lnTo>
                        <a:pt x="109" y="38"/>
                      </a:lnTo>
                      <a:lnTo>
                        <a:pt x="128" y="44"/>
                      </a:lnTo>
                      <a:lnTo>
                        <a:pt x="128" y="44"/>
                      </a:lnTo>
                      <a:lnTo>
                        <a:pt x="131" y="44"/>
                      </a:lnTo>
                      <a:lnTo>
                        <a:pt x="136" y="44"/>
                      </a:lnTo>
                      <a:lnTo>
                        <a:pt x="141" y="40"/>
                      </a:lnTo>
                      <a:lnTo>
                        <a:pt x="118" y="29"/>
                      </a:lnTo>
                      <a:lnTo>
                        <a:pt x="123" y="25"/>
                      </a:lnTo>
                      <a:lnTo>
                        <a:pt x="123" y="25"/>
                      </a:lnTo>
                      <a:lnTo>
                        <a:pt x="128" y="27"/>
                      </a:lnTo>
                      <a:lnTo>
                        <a:pt x="137" y="33"/>
                      </a:lnTo>
                      <a:lnTo>
                        <a:pt x="142" y="37"/>
                      </a:lnTo>
                      <a:lnTo>
                        <a:pt x="148" y="39"/>
                      </a:lnTo>
                      <a:lnTo>
                        <a:pt x="154" y="39"/>
                      </a:lnTo>
                      <a:lnTo>
                        <a:pt x="158" y="38"/>
                      </a:lnTo>
                      <a:lnTo>
                        <a:pt x="164" y="37"/>
                      </a:lnTo>
                      <a:lnTo>
                        <a:pt x="164" y="37"/>
                      </a:lnTo>
                      <a:lnTo>
                        <a:pt x="162" y="32"/>
                      </a:lnTo>
                      <a:lnTo>
                        <a:pt x="158" y="25"/>
                      </a:lnTo>
                      <a:lnTo>
                        <a:pt x="158" y="2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568" name="Freeform 3368"/>
                <p:cNvSpPr>
                  <a:spLocks/>
                </p:cNvSpPr>
                <p:nvPr/>
              </p:nvSpPr>
              <p:spPr bwMode="auto">
                <a:xfrm>
                  <a:off x="4860" y="820"/>
                  <a:ext cx="34" cy="125"/>
                </a:xfrm>
                <a:custGeom>
                  <a:avLst/>
                  <a:gdLst/>
                  <a:ahLst/>
                  <a:cxnLst>
                    <a:cxn ang="0">
                      <a:pos x="51" y="0"/>
                    </a:cxn>
                    <a:cxn ang="0">
                      <a:pos x="0" y="157"/>
                    </a:cxn>
                    <a:cxn ang="0">
                      <a:pos x="14" y="162"/>
                    </a:cxn>
                    <a:cxn ang="0">
                      <a:pos x="51" y="48"/>
                    </a:cxn>
                    <a:cxn ang="0">
                      <a:pos x="51" y="0"/>
                    </a:cxn>
                  </a:cxnLst>
                  <a:rect l="0" t="0" r="r" b="b"/>
                  <a:pathLst>
                    <a:path w="51" h="162">
                      <a:moveTo>
                        <a:pt x="51" y="0"/>
                      </a:moveTo>
                      <a:lnTo>
                        <a:pt x="0" y="157"/>
                      </a:lnTo>
                      <a:lnTo>
                        <a:pt x="14" y="162"/>
                      </a:lnTo>
                      <a:lnTo>
                        <a:pt x="51" y="48"/>
                      </a:lnTo>
                      <a:lnTo>
                        <a:pt x="51" y="0"/>
                      </a:lnTo>
                      <a:close/>
                    </a:path>
                  </a:pathLst>
                </a:custGeom>
                <a:solidFill>
                  <a:srgbClr val="968E8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310569" name="Group 3369"/>
              <p:cNvGrpSpPr>
                <a:grpSpLocks/>
              </p:cNvGrpSpPr>
              <p:nvPr/>
            </p:nvGrpSpPr>
            <p:grpSpPr bwMode="auto">
              <a:xfrm>
                <a:off x="4368" y="1052"/>
                <a:ext cx="399" cy="436"/>
                <a:chOff x="4281" y="720"/>
                <a:chExt cx="399" cy="436"/>
              </a:xfrm>
            </p:grpSpPr>
            <p:sp>
              <p:nvSpPr>
                <p:cNvPr id="310570" name="AutoShape 461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4281" y="720"/>
                  <a:ext cx="399" cy="436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571" name="Freeform 462"/>
                <p:cNvSpPr>
                  <a:spLocks/>
                </p:cNvSpPr>
                <p:nvPr/>
              </p:nvSpPr>
              <p:spPr bwMode="auto">
                <a:xfrm>
                  <a:off x="4588" y="917"/>
                  <a:ext cx="58" cy="23"/>
                </a:xfrm>
                <a:custGeom>
                  <a:avLst/>
                  <a:gdLst>
                    <a:gd name="T0" fmla="*/ 6 w 150"/>
                    <a:gd name="T1" fmla="*/ 38 h 66"/>
                    <a:gd name="T2" fmla="*/ 0 w 150"/>
                    <a:gd name="T3" fmla="*/ 62 h 66"/>
                    <a:gd name="T4" fmla="*/ 0 w 150"/>
                    <a:gd name="T5" fmla="*/ 66 h 66"/>
                    <a:gd name="T6" fmla="*/ 2 w 150"/>
                    <a:gd name="T7" fmla="*/ 66 h 66"/>
                    <a:gd name="T8" fmla="*/ 138 w 150"/>
                    <a:gd name="T9" fmla="*/ 60 h 66"/>
                    <a:gd name="T10" fmla="*/ 140 w 150"/>
                    <a:gd name="T11" fmla="*/ 60 h 66"/>
                    <a:gd name="T12" fmla="*/ 140 w 150"/>
                    <a:gd name="T13" fmla="*/ 58 h 66"/>
                    <a:gd name="T14" fmla="*/ 150 w 150"/>
                    <a:gd name="T15" fmla="*/ 34 h 66"/>
                    <a:gd name="T16" fmla="*/ 150 w 150"/>
                    <a:gd name="T17" fmla="*/ 32 h 66"/>
                    <a:gd name="T18" fmla="*/ 148 w 150"/>
                    <a:gd name="T19" fmla="*/ 32 h 66"/>
                    <a:gd name="T20" fmla="*/ 108 w 150"/>
                    <a:gd name="T21" fmla="*/ 32 h 66"/>
                    <a:gd name="T22" fmla="*/ 108 w 150"/>
                    <a:gd name="T23" fmla="*/ 32 h 66"/>
                    <a:gd name="T24" fmla="*/ 108 w 150"/>
                    <a:gd name="T25" fmla="*/ 32 h 66"/>
                    <a:gd name="T26" fmla="*/ 108 w 150"/>
                    <a:gd name="T27" fmla="*/ 32 h 66"/>
                    <a:gd name="T28" fmla="*/ 108 w 150"/>
                    <a:gd name="T29" fmla="*/ 32 h 66"/>
                    <a:gd name="T30" fmla="*/ 106 w 150"/>
                    <a:gd name="T31" fmla="*/ 28 h 66"/>
                    <a:gd name="T32" fmla="*/ 102 w 150"/>
                    <a:gd name="T33" fmla="*/ 14 h 66"/>
                    <a:gd name="T34" fmla="*/ 102 w 150"/>
                    <a:gd name="T35" fmla="*/ 14 h 66"/>
                    <a:gd name="T36" fmla="*/ 100 w 150"/>
                    <a:gd name="T37" fmla="*/ 10 h 66"/>
                    <a:gd name="T38" fmla="*/ 98 w 150"/>
                    <a:gd name="T39" fmla="*/ 6 h 66"/>
                    <a:gd name="T40" fmla="*/ 94 w 150"/>
                    <a:gd name="T41" fmla="*/ 4 h 66"/>
                    <a:gd name="T42" fmla="*/ 90 w 150"/>
                    <a:gd name="T43" fmla="*/ 2 h 66"/>
                    <a:gd name="T44" fmla="*/ 90 w 150"/>
                    <a:gd name="T45" fmla="*/ 2 h 66"/>
                    <a:gd name="T46" fmla="*/ 84 w 150"/>
                    <a:gd name="T47" fmla="*/ 0 h 66"/>
                    <a:gd name="T48" fmla="*/ 78 w 150"/>
                    <a:gd name="T49" fmla="*/ 2 h 66"/>
                    <a:gd name="T50" fmla="*/ 70 w 150"/>
                    <a:gd name="T51" fmla="*/ 6 h 66"/>
                    <a:gd name="T52" fmla="*/ 66 w 150"/>
                    <a:gd name="T53" fmla="*/ 12 h 66"/>
                    <a:gd name="T54" fmla="*/ 60 w 150"/>
                    <a:gd name="T55" fmla="*/ 18 h 66"/>
                    <a:gd name="T56" fmla="*/ 60 w 150"/>
                    <a:gd name="T57" fmla="*/ 18 h 66"/>
                    <a:gd name="T58" fmla="*/ 52 w 150"/>
                    <a:gd name="T59" fmla="*/ 28 h 66"/>
                    <a:gd name="T60" fmla="*/ 46 w 150"/>
                    <a:gd name="T61" fmla="*/ 32 h 66"/>
                    <a:gd name="T62" fmla="*/ 46 w 150"/>
                    <a:gd name="T63" fmla="*/ 32 h 66"/>
                    <a:gd name="T64" fmla="*/ 8 w 150"/>
                    <a:gd name="T65" fmla="*/ 38 h 66"/>
                    <a:gd name="T66" fmla="*/ 6 w 150"/>
                    <a:gd name="T67" fmla="*/ 38 h 66"/>
                    <a:gd name="T68" fmla="*/ 6 w 150"/>
                    <a:gd name="T69" fmla="*/ 38 h 6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0"/>
                    <a:gd name="T106" fmla="*/ 0 h 66"/>
                    <a:gd name="T107" fmla="*/ 150 w 150"/>
                    <a:gd name="T108" fmla="*/ 66 h 6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0" h="66">
                      <a:moveTo>
                        <a:pt x="6" y="38"/>
                      </a:move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2" y="66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0" y="58"/>
                      </a:lnTo>
                      <a:lnTo>
                        <a:pt x="150" y="34"/>
                      </a:lnTo>
                      <a:lnTo>
                        <a:pt x="150" y="32"/>
                      </a:lnTo>
                      <a:lnTo>
                        <a:pt x="148" y="32"/>
                      </a:lnTo>
                      <a:lnTo>
                        <a:pt x="108" y="32"/>
                      </a:lnTo>
                      <a:lnTo>
                        <a:pt x="106" y="28"/>
                      </a:lnTo>
                      <a:lnTo>
                        <a:pt x="102" y="14"/>
                      </a:lnTo>
                      <a:lnTo>
                        <a:pt x="100" y="10"/>
                      </a:lnTo>
                      <a:lnTo>
                        <a:pt x="98" y="6"/>
                      </a:lnTo>
                      <a:lnTo>
                        <a:pt x="94" y="4"/>
                      </a:lnTo>
                      <a:lnTo>
                        <a:pt x="90" y="2"/>
                      </a:lnTo>
                      <a:lnTo>
                        <a:pt x="84" y="0"/>
                      </a:lnTo>
                      <a:lnTo>
                        <a:pt x="78" y="2"/>
                      </a:lnTo>
                      <a:lnTo>
                        <a:pt x="70" y="6"/>
                      </a:lnTo>
                      <a:lnTo>
                        <a:pt x="66" y="12"/>
                      </a:lnTo>
                      <a:lnTo>
                        <a:pt x="60" y="18"/>
                      </a:lnTo>
                      <a:lnTo>
                        <a:pt x="52" y="28"/>
                      </a:lnTo>
                      <a:lnTo>
                        <a:pt x="46" y="32"/>
                      </a:lnTo>
                      <a:lnTo>
                        <a:pt x="8" y="38"/>
                      </a:lnTo>
                      <a:lnTo>
                        <a:pt x="6" y="38"/>
                      </a:lnTo>
                      <a:close/>
                    </a:path>
                  </a:pathLst>
                </a:custGeom>
                <a:solidFill>
                  <a:srgbClr val="63636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72" name="Freeform 463"/>
                <p:cNvSpPr>
                  <a:spLocks/>
                </p:cNvSpPr>
                <p:nvPr/>
              </p:nvSpPr>
              <p:spPr bwMode="auto">
                <a:xfrm>
                  <a:off x="4556" y="893"/>
                  <a:ext cx="95" cy="179"/>
                </a:xfrm>
                <a:custGeom>
                  <a:avLst/>
                  <a:gdLst>
                    <a:gd name="T0" fmla="*/ 36 w 248"/>
                    <a:gd name="T1" fmla="*/ 8 h 508"/>
                    <a:gd name="T2" fmla="*/ 36 w 248"/>
                    <a:gd name="T3" fmla="*/ 8 h 508"/>
                    <a:gd name="T4" fmla="*/ 42 w 248"/>
                    <a:gd name="T5" fmla="*/ 4 h 508"/>
                    <a:gd name="T6" fmla="*/ 48 w 248"/>
                    <a:gd name="T7" fmla="*/ 2 h 508"/>
                    <a:gd name="T8" fmla="*/ 56 w 248"/>
                    <a:gd name="T9" fmla="*/ 0 h 508"/>
                    <a:gd name="T10" fmla="*/ 66 w 248"/>
                    <a:gd name="T11" fmla="*/ 4 h 508"/>
                    <a:gd name="T12" fmla="*/ 74 w 248"/>
                    <a:gd name="T13" fmla="*/ 10 h 508"/>
                    <a:gd name="T14" fmla="*/ 84 w 248"/>
                    <a:gd name="T15" fmla="*/ 24 h 508"/>
                    <a:gd name="T16" fmla="*/ 92 w 248"/>
                    <a:gd name="T17" fmla="*/ 44 h 508"/>
                    <a:gd name="T18" fmla="*/ 92 w 248"/>
                    <a:gd name="T19" fmla="*/ 44 h 508"/>
                    <a:gd name="T20" fmla="*/ 102 w 248"/>
                    <a:gd name="T21" fmla="*/ 74 h 508"/>
                    <a:gd name="T22" fmla="*/ 118 w 248"/>
                    <a:gd name="T23" fmla="*/ 114 h 508"/>
                    <a:gd name="T24" fmla="*/ 162 w 248"/>
                    <a:gd name="T25" fmla="*/ 218 h 508"/>
                    <a:gd name="T26" fmla="*/ 208 w 248"/>
                    <a:gd name="T27" fmla="*/ 328 h 508"/>
                    <a:gd name="T28" fmla="*/ 230 w 248"/>
                    <a:gd name="T29" fmla="*/ 380 h 508"/>
                    <a:gd name="T30" fmla="*/ 248 w 248"/>
                    <a:gd name="T31" fmla="*/ 426 h 508"/>
                    <a:gd name="T32" fmla="*/ 248 w 248"/>
                    <a:gd name="T33" fmla="*/ 426 h 508"/>
                    <a:gd name="T34" fmla="*/ 244 w 248"/>
                    <a:gd name="T35" fmla="*/ 436 h 508"/>
                    <a:gd name="T36" fmla="*/ 230 w 248"/>
                    <a:gd name="T37" fmla="*/ 480 h 508"/>
                    <a:gd name="T38" fmla="*/ 230 w 248"/>
                    <a:gd name="T39" fmla="*/ 480 h 508"/>
                    <a:gd name="T40" fmla="*/ 226 w 248"/>
                    <a:gd name="T41" fmla="*/ 488 h 508"/>
                    <a:gd name="T42" fmla="*/ 220 w 248"/>
                    <a:gd name="T43" fmla="*/ 496 h 508"/>
                    <a:gd name="T44" fmla="*/ 214 w 248"/>
                    <a:gd name="T45" fmla="*/ 502 h 508"/>
                    <a:gd name="T46" fmla="*/ 206 w 248"/>
                    <a:gd name="T47" fmla="*/ 506 h 508"/>
                    <a:gd name="T48" fmla="*/ 196 w 248"/>
                    <a:gd name="T49" fmla="*/ 508 h 508"/>
                    <a:gd name="T50" fmla="*/ 184 w 248"/>
                    <a:gd name="T51" fmla="*/ 508 h 508"/>
                    <a:gd name="T52" fmla="*/ 172 w 248"/>
                    <a:gd name="T53" fmla="*/ 504 h 508"/>
                    <a:gd name="T54" fmla="*/ 158 w 248"/>
                    <a:gd name="T55" fmla="*/ 496 h 508"/>
                    <a:gd name="T56" fmla="*/ 142 w 248"/>
                    <a:gd name="T57" fmla="*/ 484 h 508"/>
                    <a:gd name="T58" fmla="*/ 126 w 248"/>
                    <a:gd name="T59" fmla="*/ 466 h 508"/>
                    <a:gd name="T60" fmla="*/ 108 w 248"/>
                    <a:gd name="T61" fmla="*/ 444 h 508"/>
                    <a:gd name="T62" fmla="*/ 88 w 248"/>
                    <a:gd name="T63" fmla="*/ 414 h 508"/>
                    <a:gd name="T64" fmla="*/ 68 w 248"/>
                    <a:gd name="T65" fmla="*/ 378 h 508"/>
                    <a:gd name="T66" fmla="*/ 46 w 248"/>
                    <a:gd name="T67" fmla="*/ 336 h 508"/>
                    <a:gd name="T68" fmla="*/ 24 w 248"/>
                    <a:gd name="T69" fmla="*/ 284 h 508"/>
                    <a:gd name="T70" fmla="*/ 0 w 248"/>
                    <a:gd name="T71" fmla="*/ 226 h 508"/>
                    <a:gd name="T72" fmla="*/ 36 w 248"/>
                    <a:gd name="T73" fmla="*/ 8 h 508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48"/>
                    <a:gd name="T112" fmla="*/ 0 h 508"/>
                    <a:gd name="T113" fmla="*/ 248 w 248"/>
                    <a:gd name="T114" fmla="*/ 508 h 508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48" h="508">
                      <a:moveTo>
                        <a:pt x="36" y="8"/>
                      </a:moveTo>
                      <a:lnTo>
                        <a:pt x="36" y="8"/>
                      </a:lnTo>
                      <a:lnTo>
                        <a:pt x="42" y="4"/>
                      </a:lnTo>
                      <a:lnTo>
                        <a:pt x="48" y="2"/>
                      </a:lnTo>
                      <a:lnTo>
                        <a:pt x="56" y="0"/>
                      </a:lnTo>
                      <a:lnTo>
                        <a:pt x="66" y="4"/>
                      </a:lnTo>
                      <a:lnTo>
                        <a:pt x="74" y="10"/>
                      </a:lnTo>
                      <a:lnTo>
                        <a:pt x="84" y="24"/>
                      </a:lnTo>
                      <a:lnTo>
                        <a:pt x="92" y="44"/>
                      </a:lnTo>
                      <a:lnTo>
                        <a:pt x="102" y="74"/>
                      </a:lnTo>
                      <a:lnTo>
                        <a:pt x="118" y="114"/>
                      </a:lnTo>
                      <a:lnTo>
                        <a:pt x="162" y="218"/>
                      </a:lnTo>
                      <a:lnTo>
                        <a:pt x="208" y="328"/>
                      </a:lnTo>
                      <a:lnTo>
                        <a:pt x="230" y="380"/>
                      </a:lnTo>
                      <a:lnTo>
                        <a:pt x="248" y="426"/>
                      </a:lnTo>
                      <a:lnTo>
                        <a:pt x="244" y="436"/>
                      </a:lnTo>
                      <a:lnTo>
                        <a:pt x="230" y="480"/>
                      </a:lnTo>
                      <a:lnTo>
                        <a:pt x="226" y="488"/>
                      </a:lnTo>
                      <a:lnTo>
                        <a:pt x="220" y="496"/>
                      </a:lnTo>
                      <a:lnTo>
                        <a:pt x="214" y="502"/>
                      </a:lnTo>
                      <a:lnTo>
                        <a:pt x="206" y="506"/>
                      </a:lnTo>
                      <a:lnTo>
                        <a:pt x="196" y="508"/>
                      </a:lnTo>
                      <a:lnTo>
                        <a:pt x="184" y="508"/>
                      </a:lnTo>
                      <a:lnTo>
                        <a:pt x="172" y="504"/>
                      </a:lnTo>
                      <a:lnTo>
                        <a:pt x="158" y="496"/>
                      </a:lnTo>
                      <a:lnTo>
                        <a:pt x="142" y="484"/>
                      </a:lnTo>
                      <a:lnTo>
                        <a:pt x="126" y="466"/>
                      </a:lnTo>
                      <a:lnTo>
                        <a:pt x="108" y="444"/>
                      </a:lnTo>
                      <a:lnTo>
                        <a:pt x="88" y="414"/>
                      </a:lnTo>
                      <a:lnTo>
                        <a:pt x="68" y="378"/>
                      </a:lnTo>
                      <a:lnTo>
                        <a:pt x="46" y="336"/>
                      </a:lnTo>
                      <a:lnTo>
                        <a:pt x="24" y="284"/>
                      </a:lnTo>
                      <a:lnTo>
                        <a:pt x="0" y="226"/>
                      </a:lnTo>
                      <a:lnTo>
                        <a:pt x="36" y="8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73" name="Freeform 464"/>
                <p:cNvSpPr>
                  <a:spLocks/>
                </p:cNvSpPr>
                <p:nvPr/>
              </p:nvSpPr>
              <p:spPr bwMode="auto">
                <a:xfrm>
                  <a:off x="4583" y="990"/>
                  <a:ext cx="77" cy="90"/>
                </a:xfrm>
                <a:custGeom>
                  <a:avLst/>
                  <a:gdLst>
                    <a:gd name="T0" fmla="*/ 72 w 202"/>
                    <a:gd name="T1" fmla="*/ 0 h 258"/>
                    <a:gd name="T2" fmla="*/ 72 w 202"/>
                    <a:gd name="T3" fmla="*/ 0 h 258"/>
                    <a:gd name="T4" fmla="*/ 86 w 202"/>
                    <a:gd name="T5" fmla="*/ 12 h 258"/>
                    <a:gd name="T6" fmla="*/ 122 w 202"/>
                    <a:gd name="T7" fmla="*/ 44 h 258"/>
                    <a:gd name="T8" fmla="*/ 140 w 202"/>
                    <a:gd name="T9" fmla="*/ 64 h 258"/>
                    <a:gd name="T10" fmla="*/ 160 w 202"/>
                    <a:gd name="T11" fmla="*/ 86 h 258"/>
                    <a:gd name="T12" fmla="*/ 174 w 202"/>
                    <a:gd name="T13" fmla="*/ 108 h 258"/>
                    <a:gd name="T14" fmla="*/ 180 w 202"/>
                    <a:gd name="T15" fmla="*/ 120 h 258"/>
                    <a:gd name="T16" fmla="*/ 184 w 202"/>
                    <a:gd name="T17" fmla="*/ 130 h 258"/>
                    <a:gd name="T18" fmla="*/ 184 w 202"/>
                    <a:gd name="T19" fmla="*/ 130 h 258"/>
                    <a:gd name="T20" fmla="*/ 196 w 202"/>
                    <a:gd name="T21" fmla="*/ 168 h 258"/>
                    <a:gd name="T22" fmla="*/ 200 w 202"/>
                    <a:gd name="T23" fmla="*/ 184 h 258"/>
                    <a:gd name="T24" fmla="*/ 202 w 202"/>
                    <a:gd name="T25" fmla="*/ 200 h 258"/>
                    <a:gd name="T26" fmla="*/ 202 w 202"/>
                    <a:gd name="T27" fmla="*/ 214 h 258"/>
                    <a:gd name="T28" fmla="*/ 198 w 202"/>
                    <a:gd name="T29" fmla="*/ 226 h 258"/>
                    <a:gd name="T30" fmla="*/ 190 w 202"/>
                    <a:gd name="T31" fmla="*/ 236 h 258"/>
                    <a:gd name="T32" fmla="*/ 178 w 202"/>
                    <a:gd name="T33" fmla="*/ 246 h 258"/>
                    <a:gd name="T34" fmla="*/ 178 w 202"/>
                    <a:gd name="T35" fmla="*/ 246 h 258"/>
                    <a:gd name="T36" fmla="*/ 168 w 202"/>
                    <a:gd name="T37" fmla="*/ 252 h 258"/>
                    <a:gd name="T38" fmla="*/ 156 w 202"/>
                    <a:gd name="T39" fmla="*/ 256 h 258"/>
                    <a:gd name="T40" fmla="*/ 144 w 202"/>
                    <a:gd name="T41" fmla="*/ 258 h 258"/>
                    <a:gd name="T42" fmla="*/ 130 w 202"/>
                    <a:gd name="T43" fmla="*/ 258 h 258"/>
                    <a:gd name="T44" fmla="*/ 118 w 202"/>
                    <a:gd name="T45" fmla="*/ 258 h 258"/>
                    <a:gd name="T46" fmla="*/ 104 w 202"/>
                    <a:gd name="T47" fmla="*/ 254 h 258"/>
                    <a:gd name="T48" fmla="*/ 76 w 202"/>
                    <a:gd name="T49" fmla="*/ 246 h 258"/>
                    <a:gd name="T50" fmla="*/ 52 w 202"/>
                    <a:gd name="T51" fmla="*/ 234 h 258"/>
                    <a:gd name="T52" fmla="*/ 30 w 202"/>
                    <a:gd name="T53" fmla="*/ 218 h 258"/>
                    <a:gd name="T54" fmla="*/ 20 w 202"/>
                    <a:gd name="T55" fmla="*/ 210 h 258"/>
                    <a:gd name="T56" fmla="*/ 12 w 202"/>
                    <a:gd name="T57" fmla="*/ 202 h 258"/>
                    <a:gd name="T58" fmla="*/ 6 w 202"/>
                    <a:gd name="T59" fmla="*/ 192 h 258"/>
                    <a:gd name="T60" fmla="*/ 2 w 202"/>
                    <a:gd name="T61" fmla="*/ 184 h 258"/>
                    <a:gd name="T62" fmla="*/ 2 w 202"/>
                    <a:gd name="T63" fmla="*/ 184 h 258"/>
                    <a:gd name="T64" fmla="*/ 0 w 202"/>
                    <a:gd name="T65" fmla="*/ 174 h 258"/>
                    <a:gd name="T66" fmla="*/ 0 w 202"/>
                    <a:gd name="T67" fmla="*/ 162 h 258"/>
                    <a:gd name="T68" fmla="*/ 2 w 202"/>
                    <a:gd name="T69" fmla="*/ 148 h 258"/>
                    <a:gd name="T70" fmla="*/ 6 w 202"/>
                    <a:gd name="T71" fmla="*/ 134 h 258"/>
                    <a:gd name="T72" fmla="*/ 16 w 202"/>
                    <a:gd name="T73" fmla="*/ 104 h 258"/>
                    <a:gd name="T74" fmla="*/ 30 w 202"/>
                    <a:gd name="T75" fmla="*/ 72 h 258"/>
                    <a:gd name="T76" fmla="*/ 44 w 202"/>
                    <a:gd name="T77" fmla="*/ 44 h 258"/>
                    <a:gd name="T78" fmla="*/ 58 w 202"/>
                    <a:gd name="T79" fmla="*/ 22 h 258"/>
                    <a:gd name="T80" fmla="*/ 72 w 202"/>
                    <a:gd name="T81" fmla="*/ 0 h 25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202"/>
                    <a:gd name="T124" fmla="*/ 0 h 258"/>
                    <a:gd name="T125" fmla="*/ 202 w 202"/>
                    <a:gd name="T126" fmla="*/ 258 h 25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202" h="258">
                      <a:moveTo>
                        <a:pt x="72" y="0"/>
                      </a:moveTo>
                      <a:lnTo>
                        <a:pt x="72" y="0"/>
                      </a:lnTo>
                      <a:lnTo>
                        <a:pt x="86" y="12"/>
                      </a:lnTo>
                      <a:lnTo>
                        <a:pt x="122" y="44"/>
                      </a:lnTo>
                      <a:lnTo>
                        <a:pt x="140" y="64"/>
                      </a:lnTo>
                      <a:lnTo>
                        <a:pt x="160" y="86"/>
                      </a:lnTo>
                      <a:lnTo>
                        <a:pt x="174" y="108"/>
                      </a:lnTo>
                      <a:lnTo>
                        <a:pt x="180" y="120"/>
                      </a:lnTo>
                      <a:lnTo>
                        <a:pt x="184" y="130"/>
                      </a:lnTo>
                      <a:lnTo>
                        <a:pt x="196" y="168"/>
                      </a:lnTo>
                      <a:lnTo>
                        <a:pt x="200" y="184"/>
                      </a:lnTo>
                      <a:lnTo>
                        <a:pt x="202" y="200"/>
                      </a:lnTo>
                      <a:lnTo>
                        <a:pt x="202" y="214"/>
                      </a:lnTo>
                      <a:lnTo>
                        <a:pt x="198" y="226"/>
                      </a:lnTo>
                      <a:lnTo>
                        <a:pt x="190" y="236"/>
                      </a:lnTo>
                      <a:lnTo>
                        <a:pt x="178" y="246"/>
                      </a:lnTo>
                      <a:lnTo>
                        <a:pt x="168" y="252"/>
                      </a:lnTo>
                      <a:lnTo>
                        <a:pt x="156" y="256"/>
                      </a:lnTo>
                      <a:lnTo>
                        <a:pt x="144" y="258"/>
                      </a:lnTo>
                      <a:lnTo>
                        <a:pt x="130" y="258"/>
                      </a:lnTo>
                      <a:lnTo>
                        <a:pt x="118" y="258"/>
                      </a:lnTo>
                      <a:lnTo>
                        <a:pt x="104" y="254"/>
                      </a:lnTo>
                      <a:lnTo>
                        <a:pt x="76" y="246"/>
                      </a:lnTo>
                      <a:lnTo>
                        <a:pt x="52" y="234"/>
                      </a:lnTo>
                      <a:lnTo>
                        <a:pt x="30" y="218"/>
                      </a:lnTo>
                      <a:lnTo>
                        <a:pt x="20" y="210"/>
                      </a:lnTo>
                      <a:lnTo>
                        <a:pt x="12" y="202"/>
                      </a:lnTo>
                      <a:lnTo>
                        <a:pt x="6" y="192"/>
                      </a:lnTo>
                      <a:lnTo>
                        <a:pt x="2" y="184"/>
                      </a:lnTo>
                      <a:lnTo>
                        <a:pt x="0" y="174"/>
                      </a:lnTo>
                      <a:lnTo>
                        <a:pt x="0" y="162"/>
                      </a:lnTo>
                      <a:lnTo>
                        <a:pt x="2" y="148"/>
                      </a:lnTo>
                      <a:lnTo>
                        <a:pt x="6" y="134"/>
                      </a:lnTo>
                      <a:lnTo>
                        <a:pt x="16" y="104"/>
                      </a:lnTo>
                      <a:lnTo>
                        <a:pt x="30" y="72"/>
                      </a:lnTo>
                      <a:lnTo>
                        <a:pt x="44" y="44"/>
                      </a:lnTo>
                      <a:lnTo>
                        <a:pt x="58" y="22"/>
                      </a:lnTo>
                      <a:lnTo>
                        <a:pt x="72" y="0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74" name="Freeform 465"/>
                <p:cNvSpPr>
                  <a:spLocks/>
                </p:cNvSpPr>
                <p:nvPr/>
              </p:nvSpPr>
              <p:spPr bwMode="auto">
                <a:xfrm>
                  <a:off x="4583" y="990"/>
                  <a:ext cx="77" cy="90"/>
                </a:xfrm>
                <a:custGeom>
                  <a:avLst/>
                  <a:gdLst>
                    <a:gd name="T0" fmla="*/ 72 w 202"/>
                    <a:gd name="T1" fmla="*/ 0 h 258"/>
                    <a:gd name="T2" fmla="*/ 72 w 202"/>
                    <a:gd name="T3" fmla="*/ 0 h 258"/>
                    <a:gd name="T4" fmla="*/ 86 w 202"/>
                    <a:gd name="T5" fmla="*/ 12 h 258"/>
                    <a:gd name="T6" fmla="*/ 122 w 202"/>
                    <a:gd name="T7" fmla="*/ 44 h 258"/>
                    <a:gd name="T8" fmla="*/ 140 w 202"/>
                    <a:gd name="T9" fmla="*/ 64 h 258"/>
                    <a:gd name="T10" fmla="*/ 160 w 202"/>
                    <a:gd name="T11" fmla="*/ 86 h 258"/>
                    <a:gd name="T12" fmla="*/ 174 w 202"/>
                    <a:gd name="T13" fmla="*/ 108 h 258"/>
                    <a:gd name="T14" fmla="*/ 180 w 202"/>
                    <a:gd name="T15" fmla="*/ 120 h 258"/>
                    <a:gd name="T16" fmla="*/ 184 w 202"/>
                    <a:gd name="T17" fmla="*/ 130 h 258"/>
                    <a:gd name="T18" fmla="*/ 184 w 202"/>
                    <a:gd name="T19" fmla="*/ 130 h 258"/>
                    <a:gd name="T20" fmla="*/ 196 w 202"/>
                    <a:gd name="T21" fmla="*/ 168 h 258"/>
                    <a:gd name="T22" fmla="*/ 200 w 202"/>
                    <a:gd name="T23" fmla="*/ 184 h 258"/>
                    <a:gd name="T24" fmla="*/ 202 w 202"/>
                    <a:gd name="T25" fmla="*/ 200 h 258"/>
                    <a:gd name="T26" fmla="*/ 202 w 202"/>
                    <a:gd name="T27" fmla="*/ 214 h 258"/>
                    <a:gd name="T28" fmla="*/ 198 w 202"/>
                    <a:gd name="T29" fmla="*/ 226 h 258"/>
                    <a:gd name="T30" fmla="*/ 190 w 202"/>
                    <a:gd name="T31" fmla="*/ 236 h 258"/>
                    <a:gd name="T32" fmla="*/ 178 w 202"/>
                    <a:gd name="T33" fmla="*/ 246 h 258"/>
                    <a:gd name="T34" fmla="*/ 178 w 202"/>
                    <a:gd name="T35" fmla="*/ 246 h 258"/>
                    <a:gd name="T36" fmla="*/ 168 w 202"/>
                    <a:gd name="T37" fmla="*/ 252 h 258"/>
                    <a:gd name="T38" fmla="*/ 156 w 202"/>
                    <a:gd name="T39" fmla="*/ 256 h 258"/>
                    <a:gd name="T40" fmla="*/ 144 w 202"/>
                    <a:gd name="T41" fmla="*/ 258 h 258"/>
                    <a:gd name="T42" fmla="*/ 130 w 202"/>
                    <a:gd name="T43" fmla="*/ 258 h 258"/>
                    <a:gd name="T44" fmla="*/ 118 w 202"/>
                    <a:gd name="T45" fmla="*/ 258 h 258"/>
                    <a:gd name="T46" fmla="*/ 104 w 202"/>
                    <a:gd name="T47" fmla="*/ 254 h 258"/>
                    <a:gd name="T48" fmla="*/ 76 w 202"/>
                    <a:gd name="T49" fmla="*/ 246 h 258"/>
                    <a:gd name="T50" fmla="*/ 52 w 202"/>
                    <a:gd name="T51" fmla="*/ 234 h 258"/>
                    <a:gd name="T52" fmla="*/ 30 w 202"/>
                    <a:gd name="T53" fmla="*/ 218 h 258"/>
                    <a:gd name="T54" fmla="*/ 20 w 202"/>
                    <a:gd name="T55" fmla="*/ 210 h 258"/>
                    <a:gd name="T56" fmla="*/ 12 w 202"/>
                    <a:gd name="T57" fmla="*/ 202 h 258"/>
                    <a:gd name="T58" fmla="*/ 6 w 202"/>
                    <a:gd name="T59" fmla="*/ 192 h 258"/>
                    <a:gd name="T60" fmla="*/ 2 w 202"/>
                    <a:gd name="T61" fmla="*/ 184 h 258"/>
                    <a:gd name="T62" fmla="*/ 2 w 202"/>
                    <a:gd name="T63" fmla="*/ 184 h 258"/>
                    <a:gd name="T64" fmla="*/ 0 w 202"/>
                    <a:gd name="T65" fmla="*/ 174 h 258"/>
                    <a:gd name="T66" fmla="*/ 0 w 202"/>
                    <a:gd name="T67" fmla="*/ 162 h 258"/>
                    <a:gd name="T68" fmla="*/ 2 w 202"/>
                    <a:gd name="T69" fmla="*/ 148 h 258"/>
                    <a:gd name="T70" fmla="*/ 6 w 202"/>
                    <a:gd name="T71" fmla="*/ 134 h 258"/>
                    <a:gd name="T72" fmla="*/ 16 w 202"/>
                    <a:gd name="T73" fmla="*/ 104 h 258"/>
                    <a:gd name="T74" fmla="*/ 30 w 202"/>
                    <a:gd name="T75" fmla="*/ 72 h 258"/>
                    <a:gd name="T76" fmla="*/ 44 w 202"/>
                    <a:gd name="T77" fmla="*/ 44 h 258"/>
                    <a:gd name="T78" fmla="*/ 58 w 202"/>
                    <a:gd name="T79" fmla="*/ 22 h 258"/>
                    <a:gd name="T80" fmla="*/ 72 w 202"/>
                    <a:gd name="T81" fmla="*/ 0 h 25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202"/>
                    <a:gd name="T124" fmla="*/ 0 h 258"/>
                    <a:gd name="T125" fmla="*/ 202 w 202"/>
                    <a:gd name="T126" fmla="*/ 258 h 25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202" h="258">
                      <a:moveTo>
                        <a:pt x="72" y="0"/>
                      </a:moveTo>
                      <a:lnTo>
                        <a:pt x="72" y="0"/>
                      </a:lnTo>
                      <a:lnTo>
                        <a:pt x="86" y="12"/>
                      </a:lnTo>
                      <a:lnTo>
                        <a:pt x="122" y="44"/>
                      </a:lnTo>
                      <a:lnTo>
                        <a:pt x="140" y="64"/>
                      </a:lnTo>
                      <a:lnTo>
                        <a:pt x="160" y="86"/>
                      </a:lnTo>
                      <a:lnTo>
                        <a:pt x="174" y="108"/>
                      </a:lnTo>
                      <a:lnTo>
                        <a:pt x="180" y="120"/>
                      </a:lnTo>
                      <a:lnTo>
                        <a:pt x="184" y="130"/>
                      </a:lnTo>
                      <a:lnTo>
                        <a:pt x="196" y="168"/>
                      </a:lnTo>
                      <a:lnTo>
                        <a:pt x="200" y="184"/>
                      </a:lnTo>
                      <a:lnTo>
                        <a:pt x="202" y="200"/>
                      </a:lnTo>
                      <a:lnTo>
                        <a:pt x="202" y="214"/>
                      </a:lnTo>
                      <a:lnTo>
                        <a:pt x="198" y="226"/>
                      </a:lnTo>
                      <a:lnTo>
                        <a:pt x="190" y="236"/>
                      </a:lnTo>
                      <a:lnTo>
                        <a:pt x="178" y="246"/>
                      </a:lnTo>
                      <a:lnTo>
                        <a:pt x="168" y="252"/>
                      </a:lnTo>
                      <a:lnTo>
                        <a:pt x="156" y="256"/>
                      </a:lnTo>
                      <a:lnTo>
                        <a:pt x="144" y="258"/>
                      </a:lnTo>
                      <a:lnTo>
                        <a:pt x="130" y="258"/>
                      </a:lnTo>
                      <a:lnTo>
                        <a:pt x="118" y="258"/>
                      </a:lnTo>
                      <a:lnTo>
                        <a:pt x="104" y="254"/>
                      </a:lnTo>
                      <a:lnTo>
                        <a:pt x="76" y="246"/>
                      </a:lnTo>
                      <a:lnTo>
                        <a:pt x="52" y="234"/>
                      </a:lnTo>
                      <a:lnTo>
                        <a:pt x="30" y="218"/>
                      </a:lnTo>
                      <a:lnTo>
                        <a:pt x="20" y="210"/>
                      </a:lnTo>
                      <a:lnTo>
                        <a:pt x="12" y="202"/>
                      </a:lnTo>
                      <a:lnTo>
                        <a:pt x="6" y="192"/>
                      </a:lnTo>
                      <a:lnTo>
                        <a:pt x="2" y="184"/>
                      </a:lnTo>
                      <a:lnTo>
                        <a:pt x="0" y="174"/>
                      </a:lnTo>
                      <a:lnTo>
                        <a:pt x="0" y="162"/>
                      </a:lnTo>
                      <a:lnTo>
                        <a:pt x="2" y="148"/>
                      </a:lnTo>
                      <a:lnTo>
                        <a:pt x="6" y="134"/>
                      </a:lnTo>
                      <a:lnTo>
                        <a:pt x="16" y="104"/>
                      </a:lnTo>
                      <a:lnTo>
                        <a:pt x="30" y="72"/>
                      </a:lnTo>
                      <a:lnTo>
                        <a:pt x="44" y="44"/>
                      </a:lnTo>
                      <a:lnTo>
                        <a:pt x="58" y="22"/>
                      </a:lnTo>
                      <a:lnTo>
                        <a:pt x="72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75" name="Freeform 466"/>
                <p:cNvSpPr>
                  <a:spLocks/>
                </p:cNvSpPr>
                <p:nvPr/>
              </p:nvSpPr>
              <p:spPr bwMode="auto">
                <a:xfrm>
                  <a:off x="4447" y="721"/>
                  <a:ext cx="108" cy="134"/>
                </a:xfrm>
                <a:custGeom>
                  <a:avLst/>
                  <a:gdLst>
                    <a:gd name="T0" fmla="*/ 10 w 284"/>
                    <a:gd name="T1" fmla="*/ 66 h 380"/>
                    <a:gd name="T2" fmla="*/ 20 w 284"/>
                    <a:gd name="T3" fmla="*/ 48 h 380"/>
                    <a:gd name="T4" fmla="*/ 42 w 284"/>
                    <a:gd name="T5" fmla="*/ 26 h 380"/>
                    <a:gd name="T6" fmla="*/ 82 w 284"/>
                    <a:gd name="T7" fmla="*/ 8 h 380"/>
                    <a:gd name="T8" fmla="*/ 110 w 284"/>
                    <a:gd name="T9" fmla="*/ 2 h 380"/>
                    <a:gd name="T10" fmla="*/ 130 w 284"/>
                    <a:gd name="T11" fmla="*/ 0 h 380"/>
                    <a:gd name="T12" fmla="*/ 174 w 284"/>
                    <a:gd name="T13" fmla="*/ 2 h 380"/>
                    <a:gd name="T14" fmla="*/ 214 w 284"/>
                    <a:gd name="T15" fmla="*/ 12 h 380"/>
                    <a:gd name="T16" fmla="*/ 248 w 284"/>
                    <a:gd name="T17" fmla="*/ 36 h 380"/>
                    <a:gd name="T18" fmla="*/ 262 w 284"/>
                    <a:gd name="T19" fmla="*/ 54 h 380"/>
                    <a:gd name="T20" fmla="*/ 272 w 284"/>
                    <a:gd name="T21" fmla="*/ 76 h 380"/>
                    <a:gd name="T22" fmla="*/ 282 w 284"/>
                    <a:gd name="T23" fmla="*/ 104 h 380"/>
                    <a:gd name="T24" fmla="*/ 284 w 284"/>
                    <a:gd name="T25" fmla="*/ 134 h 380"/>
                    <a:gd name="T26" fmla="*/ 282 w 284"/>
                    <a:gd name="T27" fmla="*/ 164 h 380"/>
                    <a:gd name="T28" fmla="*/ 276 w 284"/>
                    <a:gd name="T29" fmla="*/ 174 h 380"/>
                    <a:gd name="T30" fmla="*/ 268 w 284"/>
                    <a:gd name="T31" fmla="*/ 194 h 380"/>
                    <a:gd name="T32" fmla="*/ 272 w 284"/>
                    <a:gd name="T33" fmla="*/ 208 h 380"/>
                    <a:gd name="T34" fmla="*/ 276 w 284"/>
                    <a:gd name="T35" fmla="*/ 230 h 380"/>
                    <a:gd name="T36" fmla="*/ 272 w 284"/>
                    <a:gd name="T37" fmla="*/ 256 h 380"/>
                    <a:gd name="T38" fmla="*/ 264 w 284"/>
                    <a:gd name="T39" fmla="*/ 272 h 380"/>
                    <a:gd name="T40" fmla="*/ 246 w 284"/>
                    <a:gd name="T41" fmla="*/ 332 h 380"/>
                    <a:gd name="T42" fmla="*/ 238 w 284"/>
                    <a:gd name="T43" fmla="*/ 362 h 380"/>
                    <a:gd name="T44" fmla="*/ 234 w 284"/>
                    <a:gd name="T45" fmla="*/ 370 h 380"/>
                    <a:gd name="T46" fmla="*/ 220 w 284"/>
                    <a:gd name="T47" fmla="*/ 378 h 380"/>
                    <a:gd name="T48" fmla="*/ 192 w 284"/>
                    <a:gd name="T49" fmla="*/ 380 h 380"/>
                    <a:gd name="T50" fmla="*/ 172 w 284"/>
                    <a:gd name="T51" fmla="*/ 378 h 380"/>
                    <a:gd name="T52" fmla="*/ 144 w 284"/>
                    <a:gd name="T53" fmla="*/ 370 h 380"/>
                    <a:gd name="T54" fmla="*/ 114 w 284"/>
                    <a:gd name="T55" fmla="*/ 354 h 380"/>
                    <a:gd name="T56" fmla="*/ 84 w 284"/>
                    <a:gd name="T57" fmla="*/ 332 h 380"/>
                    <a:gd name="T58" fmla="*/ 56 w 284"/>
                    <a:gd name="T59" fmla="*/ 302 h 380"/>
                    <a:gd name="T60" fmla="*/ 46 w 284"/>
                    <a:gd name="T61" fmla="*/ 282 h 380"/>
                    <a:gd name="T62" fmla="*/ 30 w 284"/>
                    <a:gd name="T63" fmla="*/ 238 h 380"/>
                    <a:gd name="T64" fmla="*/ 20 w 284"/>
                    <a:gd name="T65" fmla="*/ 180 h 380"/>
                    <a:gd name="T66" fmla="*/ 20 w 284"/>
                    <a:gd name="T67" fmla="*/ 164 h 380"/>
                    <a:gd name="T68" fmla="*/ 10 w 284"/>
                    <a:gd name="T69" fmla="*/ 152 h 380"/>
                    <a:gd name="T70" fmla="*/ 2 w 284"/>
                    <a:gd name="T71" fmla="*/ 128 h 380"/>
                    <a:gd name="T72" fmla="*/ 2 w 284"/>
                    <a:gd name="T73" fmla="*/ 90 h 380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84"/>
                    <a:gd name="T112" fmla="*/ 0 h 380"/>
                    <a:gd name="T113" fmla="*/ 284 w 284"/>
                    <a:gd name="T114" fmla="*/ 380 h 380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84" h="380">
                      <a:moveTo>
                        <a:pt x="10" y="66"/>
                      </a:moveTo>
                      <a:lnTo>
                        <a:pt x="10" y="66"/>
                      </a:lnTo>
                      <a:lnTo>
                        <a:pt x="14" y="58"/>
                      </a:lnTo>
                      <a:lnTo>
                        <a:pt x="20" y="48"/>
                      </a:lnTo>
                      <a:lnTo>
                        <a:pt x="30" y="38"/>
                      </a:lnTo>
                      <a:lnTo>
                        <a:pt x="42" y="26"/>
                      </a:lnTo>
                      <a:lnTo>
                        <a:pt x="60" y="16"/>
                      </a:lnTo>
                      <a:lnTo>
                        <a:pt x="82" y="8"/>
                      </a:lnTo>
                      <a:lnTo>
                        <a:pt x="96" y="4"/>
                      </a:lnTo>
                      <a:lnTo>
                        <a:pt x="110" y="2"/>
                      </a:lnTo>
                      <a:lnTo>
                        <a:pt x="130" y="0"/>
                      </a:lnTo>
                      <a:lnTo>
                        <a:pt x="152" y="0"/>
                      </a:lnTo>
                      <a:lnTo>
                        <a:pt x="174" y="2"/>
                      </a:lnTo>
                      <a:lnTo>
                        <a:pt x="194" y="6"/>
                      </a:lnTo>
                      <a:lnTo>
                        <a:pt x="214" y="12"/>
                      </a:lnTo>
                      <a:lnTo>
                        <a:pt x="232" y="22"/>
                      </a:lnTo>
                      <a:lnTo>
                        <a:pt x="248" y="36"/>
                      </a:lnTo>
                      <a:lnTo>
                        <a:pt x="256" y="44"/>
                      </a:lnTo>
                      <a:lnTo>
                        <a:pt x="262" y="54"/>
                      </a:lnTo>
                      <a:lnTo>
                        <a:pt x="272" y="76"/>
                      </a:lnTo>
                      <a:lnTo>
                        <a:pt x="278" y="90"/>
                      </a:lnTo>
                      <a:lnTo>
                        <a:pt x="282" y="104"/>
                      </a:lnTo>
                      <a:lnTo>
                        <a:pt x="284" y="118"/>
                      </a:lnTo>
                      <a:lnTo>
                        <a:pt x="284" y="134"/>
                      </a:lnTo>
                      <a:lnTo>
                        <a:pt x="284" y="148"/>
                      </a:lnTo>
                      <a:lnTo>
                        <a:pt x="282" y="164"/>
                      </a:lnTo>
                      <a:lnTo>
                        <a:pt x="276" y="174"/>
                      </a:lnTo>
                      <a:lnTo>
                        <a:pt x="268" y="194"/>
                      </a:lnTo>
                      <a:lnTo>
                        <a:pt x="270" y="200"/>
                      </a:lnTo>
                      <a:lnTo>
                        <a:pt x="272" y="208"/>
                      </a:lnTo>
                      <a:lnTo>
                        <a:pt x="276" y="218"/>
                      </a:lnTo>
                      <a:lnTo>
                        <a:pt x="276" y="230"/>
                      </a:lnTo>
                      <a:lnTo>
                        <a:pt x="276" y="242"/>
                      </a:lnTo>
                      <a:lnTo>
                        <a:pt x="272" y="256"/>
                      </a:lnTo>
                      <a:lnTo>
                        <a:pt x="264" y="272"/>
                      </a:lnTo>
                      <a:lnTo>
                        <a:pt x="254" y="302"/>
                      </a:lnTo>
                      <a:lnTo>
                        <a:pt x="246" y="332"/>
                      </a:lnTo>
                      <a:lnTo>
                        <a:pt x="238" y="362"/>
                      </a:lnTo>
                      <a:lnTo>
                        <a:pt x="236" y="366"/>
                      </a:lnTo>
                      <a:lnTo>
                        <a:pt x="234" y="370"/>
                      </a:lnTo>
                      <a:lnTo>
                        <a:pt x="228" y="374"/>
                      </a:lnTo>
                      <a:lnTo>
                        <a:pt x="220" y="378"/>
                      </a:lnTo>
                      <a:lnTo>
                        <a:pt x="208" y="380"/>
                      </a:lnTo>
                      <a:lnTo>
                        <a:pt x="192" y="380"/>
                      </a:lnTo>
                      <a:lnTo>
                        <a:pt x="172" y="378"/>
                      </a:lnTo>
                      <a:lnTo>
                        <a:pt x="160" y="376"/>
                      </a:lnTo>
                      <a:lnTo>
                        <a:pt x="144" y="370"/>
                      </a:lnTo>
                      <a:lnTo>
                        <a:pt x="130" y="364"/>
                      </a:lnTo>
                      <a:lnTo>
                        <a:pt x="114" y="354"/>
                      </a:lnTo>
                      <a:lnTo>
                        <a:pt x="100" y="344"/>
                      </a:lnTo>
                      <a:lnTo>
                        <a:pt x="84" y="332"/>
                      </a:lnTo>
                      <a:lnTo>
                        <a:pt x="70" y="318"/>
                      </a:lnTo>
                      <a:lnTo>
                        <a:pt x="56" y="302"/>
                      </a:lnTo>
                      <a:lnTo>
                        <a:pt x="46" y="282"/>
                      </a:lnTo>
                      <a:lnTo>
                        <a:pt x="36" y="260"/>
                      </a:lnTo>
                      <a:lnTo>
                        <a:pt x="30" y="238"/>
                      </a:lnTo>
                      <a:lnTo>
                        <a:pt x="26" y="216"/>
                      </a:lnTo>
                      <a:lnTo>
                        <a:pt x="20" y="180"/>
                      </a:lnTo>
                      <a:lnTo>
                        <a:pt x="20" y="164"/>
                      </a:lnTo>
                      <a:lnTo>
                        <a:pt x="14" y="160"/>
                      </a:lnTo>
                      <a:lnTo>
                        <a:pt x="10" y="152"/>
                      </a:lnTo>
                      <a:lnTo>
                        <a:pt x="4" y="142"/>
                      </a:lnTo>
                      <a:lnTo>
                        <a:pt x="2" y="128"/>
                      </a:lnTo>
                      <a:lnTo>
                        <a:pt x="0" y="110"/>
                      </a:lnTo>
                      <a:lnTo>
                        <a:pt x="2" y="90"/>
                      </a:lnTo>
                      <a:lnTo>
                        <a:pt x="10" y="66"/>
                      </a:lnTo>
                      <a:close/>
                    </a:path>
                  </a:pathLst>
                </a:custGeom>
                <a:solidFill>
                  <a:srgbClr val="F0AC7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76" name="Freeform 467"/>
                <p:cNvSpPr>
                  <a:spLocks/>
                </p:cNvSpPr>
                <p:nvPr/>
              </p:nvSpPr>
              <p:spPr bwMode="auto">
                <a:xfrm>
                  <a:off x="4447" y="721"/>
                  <a:ext cx="108" cy="134"/>
                </a:xfrm>
                <a:custGeom>
                  <a:avLst/>
                  <a:gdLst>
                    <a:gd name="T0" fmla="*/ 10 w 284"/>
                    <a:gd name="T1" fmla="*/ 66 h 380"/>
                    <a:gd name="T2" fmla="*/ 20 w 284"/>
                    <a:gd name="T3" fmla="*/ 48 h 380"/>
                    <a:gd name="T4" fmla="*/ 42 w 284"/>
                    <a:gd name="T5" fmla="*/ 26 h 380"/>
                    <a:gd name="T6" fmla="*/ 82 w 284"/>
                    <a:gd name="T7" fmla="*/ 8 h 380"/>
                    <a:gd name="T8" fmla="*/ 110 w 284"/>
                    <a:gd name="T9" fmla="*/ 2 h 380"/>
                    <a:gd name="T10" fmla="*/ 130 w 284"/>
                    <a:gd name="T11" fmla="*/ 0 h 380"/>
                    <a:gd name="T12" fmla="*/ 174 w 284"/>
                    <a:gd name="T13" fmla="*/ 2 h 380"/>
                    <a:gd name="T14" fmla="*/ 214 w 284"/>
                    <a:gd name="T15" fmla="*/ 12 h 380"/>
                    <a:gd name="T16" fmla="*/ 248 w 284"/>
                    <a:gd name="T17" fmla="*/ 36 h 380"/>
                    <a:gd name="T18" fmla="*/ 262 w 284"/>
                    <a:gd name="T19" fmla="*/ 54 h 380"/>
                    <a:gd name="T20" fmla="*/ 272 w 284"/>
                    <a:gd name="T21" fmla="*/ 76 h 380"/>
                    <a:gd name="T22" fmla="*/ 282 w 284"/>
                    <a:gd name="T23" fmla="*/ 104 h 380"/>
                    <a:gd name="T24" fmla="*/ 284 w 284"/>
                    <a:gd name="T25" fmla="*/ 134 h 380"/>
                    <a:gd name="T26" fmla="*/ 282 w 284"/>
                    <a:gd name="T27" fmla="*/ 164 h 380"/>
                    <a:gd name="T28" fmla="*/ 276 w 284"/>
                    <a:gd name="T29" fmla="*/ 174 h 380"/>
                    <a:gd name="T30" fmla="*/ 268 w 284"/>
                    <a:gd name="T31" fmla="*/ 194 h 380"/>
                    <a:gd name="T32" fmla="*/ 272 w 284"/>
                    <a:gd name="T33" fmla="*/ 208 h 380"/>
                    <a:gd name="T34" fmla="*/ 276 w 284"/>
                    <a:gd name="T35" fmla="*/ 230 h 380"/>
                    <a:gd name="T36" fmla="*/ 272 w 284"/>
                    <a:gd name="T37" fmla="*/ 256 h 380"/>
                    <a:gd name="T38" fmla="*/ 264 w 284"/>
                    <a:gd name="T39" fmla="*/ 272 h 380"/>
                    <a:gd name="T40" fmla="*/ 246 w 284"/>
                    <a:gd name="T41" fmla="*/ 332 h 380"/>
                    <a:gd name="T42" fmla="*/ 238 w 284"/>
                    <a:gd name="T43" fmla="*/ 362 h 380"/>
                    <a:gd name="T44" fmla="*/ 234 w 284"/>
                    <a:gd name="T45" fmla="*/ 370 h 380"/>
                    <a:gd name="T46" fmla="*/ 220 w 284"/>
                    <a:gd name="T47" fmla="*/ 378 h 380"/>
                    <a:gd name="T48" fmla="*/ 192 w 284"/>
                    <a:gd name="T49" fmla="*/ 380 h 380"/>
                    <a:gd name="T50" fmla="*/ 172 w 284"/>
                    <a:gd name="T51" fmla="*/ 378 h 380"/>
                    <a:gd name="T52" fmla="*/ 144 w 284"/>
                    <a:gd name="T53" fmla="*/ 370 h 380"/>
                    <a:gd name="T54" fmla="*/ 114 w 284"/>
                    <a:gd name="T55" fmla="*/ 354 h 380"/>
                    <a:gd name="T56" fmla="*/ 84 w 284"/>
                    <a:gd name="T57" fmla="*/ 332 h 380"/>
                    <a:gd name="T58" fmla="*/ 56 w 284"/>
                    <a:gd name="T59" fmla="*/ 302 h 380"/>
                    <a:gd name="T60" fmla="*/ 46 w 284"/>
                    <a:gd name="T61" fmla="*/ 282 h 380"/>
                    <a:gd name="T62" fmla="*/ 30 w 284"/>
                    <a:gd name="T63" fmla="*/ 238 h 380"/>
                    <a:gd name="T64" fmla="*/ 20 w 284"/>
                    <a:gd name="T65" fmla="*/ 180 h 380"/>
                    <a:gd name="T66" fmla="*/ 20 w 284"/>
                    <a:gd name="T67" fmla="*/ 164 h 380"/>
                    <a:gd name="T68" fmla="*/ 10 w 284"/>
                    <a:gd name="T69" fmla="*/ 152 h 380"/>
                    <a:gd name="T70" fmla="*/ 2 w 284"/>
                    <a:gd name="T71" fmla="*/ 128 h 380"/>
                    <a:gd name="T72" fmla="*/ 2 w 284"/>
                    <a:gd name="T73" fmla="*/ 90 h 380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84"/>
                    <a:gd name="T112" fmla="*/ 0 h 380"/>
                    <a:gd name="T113" fmla="*/ 284 w 284"/>
                    <a:gd name="T114" fmla="*/ 380 h 380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84" h="380">
                      <a:moveTo>
                        <a:pt x="10" y="66"/>
                      </a:moveTo>
                      <a:lnTo>
                        <a:pt x="10" y="66"/>
                      </a:lnTo>
                      <a:lnTo>
                        <a:pt x="14" y="58"/>
                      </a:lnTo>
                      <a:lnTo>
                        <a:pt x="20" y="48"/>
                      </a:lnTo>
                      <a:lnTo>
                        <a:pt x="30" y="38"/>
                      </a:lnTo>
                      <a:lnTo>
                        <a:pt x="42" y="26"/>
                      </a:lnTo>
                      <a:lnTo>
                        <a:pt x="60" y="16"/>
                      </a:lnTo>
                      <a:lnTo>
                        <a:pt x="82" y="8"/>
                      </a:lnTo>
                      <a:lnTo>
                        <a:pt x="96" y="4"/>
                      </a:lnTo>
                      <a:lnTo>
                        <a:pt x="110" y="2"/>
                      </a:lnTo>
                      <a:lnTo>
                        <a:pt x="130" y="0"/>
                      </a:lnTo>
                      <a:lnTo>
                        <a:pt x="152" y="0"/>
                      </a:lnTo>
                      <a:lnTo>
                        <a:pt x="174" y="2"/>
                      </a:lnTo>
                      <a:lnTo>
                        <a:pt x="194" y="6"/>
                      </a:lnTo>
                      <a:lnTo>
                        <a:pt x="214" y="12"/>
                      </a:lnTo>
                      <a:lnTo>
                        <a:pt x="232" y="22"/>
                      </a:lnTo>
                      <a:lnTo>
                        <a:pt x="248" y="36"/>
                      </a:lnTo>
                      <a:lnTo>
                        <a:pt x="256" y="44"/>
                      </a:lnTo>
                      <a:lnTo>
                        <a:pt x="262" y="54"/>
                      </a:lnTo>
                      <a:lnTo>
                        <a:pt x="272" y="76"/>
                      </a:lnTo>
                      <a:lnTo>
                        <a:pt x="278" y="90"/>
                      </a:lnTo>
                      <a:lnTo>
                        <a:pt x="282" y="104"/>
                      </a:lnTo>
                      <a:lnTo>
                        <a:pt x="284" y="118"/>
                      </a:lnTo>
                      <a:lnTo>
                        <a:pt x="284" y="134"/>
                      </a:lnTo>
                      <a:lnTo>
                        <a:pt x="284" y="148"/>
                      </a:lnTo>
                      <a:lnTo>
                        <a:pt x="282" y="164"/>
                      </a:lnTo>
                      <a:lnTo>
                        <a:pt x="276" y="174"/>
                      </a:lnTo>
                      <a:lnTo>
                        <a:pt x="268" y="194"/>
                      </a:lnTo>
                      <a:lnTo>
                        <a:pt x="270" y="200"/>
                      </a:lnTo>
                      <a:lnTo>
                        <a:pt x="272" y="208"/>
                      </a:lnTo>
                      <a:lnTo>
                        <a:pt x="276" y="218"/>
                      </a:lnTo>
                      <a:lnTo>
                        <a:pt x="276" y="230"/>
                      </a:lnTo>
                      <a:lnTo>
                        <a:pt x="276" y="242"/>
                      </a:lnTo>
                      <a:lnTo>
                        <a:pt x="272" y="256"/>
                      </a:lnTo>
                      <a:lnTo>
                        <a:pt x="264" y="272"/>
                      </a:lnTo>
                      <a:lnTo>
                        <a:pt x="254" y="302"/>
                      </a:lnTo>
                      <a:lnTo>
                        <a:pt x="246" y="332"/>
                      </a:lnTo>
                      <a:lnTo>
                        <a:pt x="238" y="362"/>
                      </a:lnTo>
                      <a:lnTo>
                        <a:pt x="236" y="366"/>
                      </a:lnTo>
                      <a:lnTo>
                        <a:pt x="234" y="370"/>
                      </a:lnTo>
                      <a:lnTo>
                        <a:pt x="228" y="374"/>
                      </a:lnTo>
                      <a:lnTo>
                        <a:pt x="220" y="378"/>
                      </a:lnTo>
                      <a:lnTo>
                        <a:pt x="208" y="380"/>
                      </a:lnTo>
                      <a:lnTo>
                        <a:pt x="192" y="380"/>
                      </a:lnTo>
                      <a:lnTo>
                        <a:pt x="172" y="378"/>
                      </a:lnTo>
                      <a:lnTo>
                        <a:pt x="160" y="376"/>
                      </a:lnTo>
                      <a:lnTo>
                        <a:pt x="144" y="370"/>
                      </a:lnTo>
                      <a:lnTo>
                        <a:pt x="130" y="364"/>
                      </a:lnTo>
                      <a:lnTo>
                        <a:pt x="114" y="354"/>
                      </a:lnTo>
                      <a:lnTo>
                        <a:pt x="100" y="344"/>
                      </a:lnTo>
                      <a:lnTo>
                        <a:pt x="84" y="332"/>
                      </a:lnTo>
                      <a:lnTo>
                        <a:pt x="70" y="318"/>
                      </a:lnTo>
                      <a:lnTo>
                        <a:pt x="56" y="302"/>
                      </a:lnTo>
                      <a:lnTo>
                        <a:pt x="46" y="282"/>
                      </a:lnTo>
                      <a:lnTo>
                        <a:pt x="36" y="260"/>
                      </a:lnTo>
                      <a:lnTo>
                        <a:pt x="30" y="238"/>
                      </a:lnTo>
                      <a:lnTo>
                        <a:pt x="26" y="216"/>
                      </a:lnTo>
                      <a:lnTo>
                        <a:pt x="20" y="180"/>
                      </a:lnTo>
                      <a:lnTo>
                        <a:pt x="20" y="164"/>
                      </a:lnTo>
                      <a:lnTo>
                        <a:pt x="14" y="160"/>
                      </a:lnTo>
                      <a:lnTo>
                        <a:pt x="10" y="152"/>
                      </a:lnTo>
                      <a:lnTo>
                        <a:pt x="4" y="142"/>
                      </a:lnTo>
                      <a:lnTo>
                        <a:pt x="2" y="128"/>
                      </a:lnTo>
                      <a:lnTo>
                        <a:pt x="0" y="110"/>
                      </a:lnTo>
                      <a:lnTo>
                        <a:pt x="2" y="90"/>
                      </a:lnTo>
                      <a:lnTo>
                        <a:pt x="10" y="66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77" name="Freeform 468"/>
                <p:cNvSpPr>
                  <a:spLocks/>
                </p:cNvSpPr>
                <p:nvPr/>
              </p:nvSpPr>
              <p:spPr bwMode="auto">
                <a:xfrm>
                  <a:off x="4435" y="768"/>
                  <a:ext cx="88" cy="171"/>
                </a:xfrm>
                <a:custGeom>
                  <a:avLst/>
                  <a:gdLst>
                    <a:gd name="T0" fmla="*/ 38 w 232"/>
                    <a:gd name="T1" fmla="*/ 0 h 488"/>
                    <a:gd name="T2" fmla="*/ 38 w 232"/>
                    <a:gd name="T3" fmla="*/ 0 h 488"/>
                    <a:gd name="T4" fmla="*/ 38 w 232"/>
                    <a:gd name="T5" fmla="*/ 30 h 488"/>
                    <a:gd name="T6" fmla="*/ 40 w 232"/>
                    <a:gd name="T7" fmla="*/ 62 h 488"/>
                    <a:gd name="T8" fmla="*/ 40 w 232"/>
                    <a:gd name="T9" fmla="*/ 102 h 488"/>
                    <a:gd name="T10" fmla="*/ 36 w 232"/>
                    <a:gd name="T11" fmla="*/ 148 h 488"/>
                    <a:gd name="T12" fmla="*/ 32 w 232"/>
                    <a:gd name="T13" fmla="*/ 194 h 488"/>
                    <a:gd name="T14" fmla="*/ 24 w 232"/>
                    <a:gd name="T15" fmla="*/ 240 h 488"/>
                    <a:gd name="T16" fmla="*/ 18 w 232"/>
                    <a:gd name="T17" fmla="*/ 260 h 488"/>
                    <a:gd name="T18" fmla="*/ 10 w 232"/>
                    <a:gd name="T19" fmla="*/ 280 h 488"/>
                    <a:gd name="T20" fmla="*/ 10 w 232"/>
                    <a:gd name="T21" fmla="*/ 280 h 488"/>
                    <a:gd name="T22" fmla="*/ 12 w 232"/>
                    <a:gd name="T23" fmla="*/ 288 h 488"/>
                    <a:gd name="T24" fmla="*/ 12 w 232"/>
                    <a:gd name="T25" fmla="*/ 306 h 488"/>
                    <a:gd name="T26" fmla="*/ 12 w 232"/>
                    <a:gd name="T27" fmla="*/ 316 h 488"/>
                    <a:gd name="T28" fmla="*/ 10 w 232"/>
                    <a:gd name="T29" fmla="*/ 328 h 488"/>
                    <a:gd name="T30" fmla="*/ 6 w 232"/>
                    <a:gd name="T31" fmla="*/ 336 h 488"/>
                    <a:gd name="T32" fmla="*/ 0 w 232"/>
                    <a:gd name="T33" fmla="*/ 344 h 488"/>
                    <a:gd name="T34" fmla="*/ 0 w 232"/>
                    <a:gd name="T35" fmla="*/ 344 h 488"/>
                    <a:gd name="T36" fmla="*/ 8 w 232"/>
                    <a:gd name="T37" fmla="*/ 358 h 488"/>
                    <a:gd name="T38" fmla="*/ 30 w 232"/>
                    <a:gd name="T39" fmla="*/ 390 h 488"/>
                    <a:gd name="T40" fmla="*/ 44 w 232"/>
                    <a:gd name="T41" fmla="*/ 410 h 488"/>
                    <a:gd name="T42" fmla="*/ 60 w 232"/>
                    <a:gd name="T43" fmla="*/ 430 h 488"/>
                    <a:gd name="T44" fmla="*/ 76 w 232"/>
                    <a:gd name="T45" fmla="*/ 448 h 488"/>
                    <a:gd name="T46" fmla="*/ 94 w 232"/>
                    <a:gd name="T47" fmla="*/ 466 h 488"/>
                    <a:gd name="T48" fmla="*/ 112 w 232"/>
                    <a:gd name="T49" fmla="*/ 478 h 488"/>
                    <a:gd name="T50" fmla="*/ 122 w 232"/>
                    <a:gd name="T51" fmla="*/ 484 h 488"/>
                    <a:gd name="T52" fmla="*/ 130 w 232"/>
                    <a:gd name="T53" fmla="*/ 486 h 488"/>
                    <a:gd name="T54" fmla="*/ 138 w 232"/>
                    <a:gd name="T55" fmla="*/ 488 h 488"/>
                    <a:gd name="T56" fmla="*/ 146 w 232"/>
                    <a:gd name="T57" fmla="*/ 488 h 488"/>
                    <a:gd name="T58" fmla="*/ 154 w 232"/>
                    <a:gd name="T59" fmla="*/ 486 h 488"/>
                    <a:gd name="T60" fmla="*/ 162 w 232"/>
                    <a:gd name="T61" fmla="*/ 480 h 488"/>
                    <a:gd name="T62" fmla="*/ 168 w 232"/>
                    <a:gd name="T63" fmla="*/ 474 h 488"/>
                    <a:gd name="T64" fmla="*/ 176 w 232"/>
                    <a:gd name="T65" fmla="*/ 464 h 488"/>
                    <a:gd name="T66" fmla="*/ 180 w 232"/>
                    <a:gd name="T67" fmla="*/ 452 h 488"/>
                    <a:gd name="T68" fmla="*/ 186 w 232"/>
                    <a:gd name="T69" fmla="*/ 438 h 488"/>
                    <a:gd name="T70" fmla="*/ 190 w 232"/>
                    <a:gd name="T71" fmla="*/ 420 h 488"/>
                    <a:gd name="T72" fmla="*/ 194 w 232"/>
                    <a:gd name="T73" fmla="*/ 398 h 488"/>
                    <a:gd name="T74" fmla="*/ 196 w 232"/>
                    <a:gd name="T75" fmla="*/ 374 h 488"/>
                    <a:gd name="T76" fmla="*/ 198 w 232"/>
                    <a:gd name="T77" fmla="*/ 346 h 488"/>
                    <a:gd name="T78" fmla="*/ 198 w 232"/>
                    <a:gd name="T79" fmla="*/ 346 h 488"/>
                    <a:gd name="T80" fmla="*/ 198 w 232"/>
                    <a:gd name="T81" fmla="*/ 342 h 488"/>
                    <a:gd name="T82" fmla="*/ 200 w 232"/>
                    <a:gd name="T83" fmla="*/ 320 h 488"/>
                    <a:gd name="T84" fmla="*/ 200 w 232"/>
                    <a:gd name="T85" fmla="*/ 320 h 488"/>
                    <a:gd name="T86" fmla="*/ 204 w 232"/>
                    <a:gd name="T87" fmla="*/ 270 h 488"/>
                    <a:gd name="T88" fmla="*/ 206 w 232"/>
                    <a:gd name="T89" fmla="*/ 242 h 488"/>
                    <a:gd name="T90" fmla="*/ 208 w 232"/>
                    <a:gd name="T91" fmla="*/ 216 h 488"/>
                    <a:gd name="T92" fmla="*/ 208 w 232"/>
                    <a:gd name="T93" fmla="*/ 216 h 488"/>
                    <a:gd name="T94" fmla="*/ 208 w 232"/>
                    <a:gd name="T95" fmla="*/ 206 h 488"/>
                    <a:gd name="T96" fmla="*/ 210 w 232"/>
                    <a:gd name="T97" fmla="*/ 196 h 488"/>
                    <a:gd name="T98" fmla="*/ 218 w 232"/>
                    <a:gd name="T99" fmla="*/ 178 h 488"/>
                    <a:gd name="T100" fmla="*/ 228 w 232"/>
                    <a:gd name="T101" fmla="*/ 164 h 488"/>
                    <a:gd name="T102" fmla="*/ 232 w 232"/>
                    <a:gd name="T103" fmla="*/ 160 h 488"/>
                    <a:gd name="T104" fmla="*/ 38 w 232"/>
                    <a:gd name="T105" fmla="*/ 0 h 488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232"/>
                    <a:gd name="T160" fmla="*/ 0 h 488"/>
                    <a:gd name="T161" fmla="*/ 232 w 232"/>
                    <a:gd name="T162" fmla="*/ 488 h 488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232" h="488">
                      <a:moveTo>
                        <a:pt x="38" y="0"/>
                      </a:moveTo>
                      <a:lnTo>
                        <a:pt x="38" y="0"/>
                      </a:lnTo>
                      <a:lnTo>
                        <a:pt x="38" y="30"/>
                      </a:lnTo>
                      <a:lnTo>
                        <a:pt x="40" y="62"/>
                      </a:lnTo>
                      <a:lnTo>
                        <a:pt x="40" y="102"/>
                      </a:lnTo>
                      <a:lnTo>
                        <a:pt x="36" y="148"/>
                      </a:lnTo>
                      <a:lnTo>
                        <a:pt x="32" y="194"/>
                      </a:lnTo>
                      <a:lnTo>
                        <a:pt x="24" y="240"/>
                      </a:lnTo>
                      <a:lnTo>
                        <a:pt x="18" y="260"/>
                      </a:lnTo>
                      <a:lnTo>
                        <a:pt x="10" y="280"/>
                      </a:lnTo>
                      <a:lnTo>
                        <a:pt x="12" y="288"/>
                      </a:lnTo>
                      <a:lnTo>
                        <a:pt x="12" y="306"/>
                      </a:lnTo>
                      <a:lnTo>
                        <a:pt x="12" y="316"/>
                      </a:lnTo>
                      <a:lnTo>
                        <a:pt x="10" y="328"/>
                      </a:lnTo>
                      <a:lnTo>
                        <a:pt x="6" y="336"/>
                      </a:lnTo>
                      <a:lnTo>
                        <a:pt x="0" y="344"/>
                      </a:lnTo>
                      <a:lnTo>
                        <a:pt x="8" y="358"/>
                      </a:lnTo>
                      <a:lnTo>
                        <a:pt x="30" y="390"/>
                      </a:lnTo>
                      <a:lnTo>
                        <a:pt x="44" y="410"/>
                      </a:lnTo>
                      <a:lnTo>
                        <a:pt x="60" y="430"/>
                      </a:lnTo>
                      <a:lnTo>
                        <a:pt x="76" y="448"/>
                      </a:lnTo>
                      <a:lnTo>
                        <a:pt x="94" y="466"/>
                      </a:lnTo>
                      <a:lnTo>
                        <a:pt x="112" y="478"/>
                      </a:lnTo>
                      <a:lnTo>
                        <a:pt x="122" y="484"/>
                      </a:lnTo>
                      <a:lnTo>
                        <a:pt x="130" y="486"/>
                      </a:lnTo>
                      <a:lnTo>
                        <a:pt x="138" y="488"/>
                      </a:lnTo>
                      <a:lnTo>
                        <a:pt x="146" y="488"/>
                      </a:lnTo>
                      <a:lnTo>
                        <a:pt x="154" y="486"/>
                      </a:lnTo>
                      <a:lnTo>
                        <a:pt x="162" y="480"/>
                      </a:lnTo>
                      <a:lnTo>
                        <a:pt x="168" y="474"/>
                      </a:lnTo>
                      <a:lnTo>
                        <a:pt x="176" y="464"/>
                      </a:lnTo>
                      <a:lnTo>
                        <a:pt x="180" y="452"/>
                      </a:lnTo>
                      <a:lnTo>
                        <a:pt x="186" y="438"/>
                      </a:lnTo>
                      <a:lnTo>
                        <a:pt x="190" y="420"/>
                      </a:lnTo>
                      <a:lnTo>
                        <a:pt x="194" y="398"/>
                      </a:lnTo>
                      <a:lnTo>
                        <a:pt x="196" y="374"/>
                      </a:lnTo>
                      <a:lnTo>
                        <a:pt x="198" y="346"/>
                      </a:lnTo>
                      <a:lnTo>
                        <a:pt x="198" y="342"/>
                      </a:lnTo>
                      <a:lnTo>
                        <a:pt x="200" y="320"/>
                      </a:lnTo>
                      <a:lnTo>
                        <a:pt x="204" y="270"/>
                      </a:lnTo>
                      <a:lnTo>
                        <a:pt x="206" y="242"/>
                      </a:lnTo>
                      <a:lnTo>
                        <a:pt x="208" y="216"/>
                      </a:lnTo>
                      <a:lnTo>
                        <a:pt x="208" y="206"/>
                      </a:lnTo>
                      <a:lnTo>
                        <a:pt x="210" y="196"/>
                      </a:lnTo>
                      <a:lnTo>
                        <a:pt x="218" y="178"/>
                      </a:lnTo>
                      <a:lnTo>
                        <a:pt x="228" y="164"/>
                      </a:lnTo>
                      <a:lnTo>
                        <a:pt x="232" y="160"/>
                      </a:lnTo>
                      <a:lnTo>
                        <a:pt x="38" y="0"/>
                      </a:lnTo>
                      <a:close/>
                    </a:path>
                  </a:pathLst>
                </a:custGeom>
                <a:solidFill>
                  <a:srgbClr val="F0AC7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78" name="Freeform 469"/>
                <p:cNvSpPr>
                  <a:spLocks/>
                </p:cNvSpPr>
                <p:nvPr/>
              </p:nvSpPr>
              <p:spPr bwMode="auto">
                <a:xfrm>
                  <a:off x="4416" y="842"/>
                  <a:ext cx="120" cy="185"/>
                </a:xfrm>
                <a:custGeom>
                  <a:avLst/>
                  <a:gdLst>
                    <a:gd name="T0" fmla="*/ 184 w 312"/>
                    <a:gd name="T1" fmla="*/ 106 h 526"/>
                    <a:gd name="T2" fmla="*/ 184 w 312"/>
                    <a:gd name="T3" fmla="*/ 106 h 526"/>
                    <a:gd name="T4" fmla="*/ 162 w 312"/>
                    <a:gd name="T5" fmla="*/ 94 h 526"/>
                    <a:gd name="T6" fmla="*/ 140 w 312"/>
                    <a:gd name="T7" fmla="*/ 78 h 526"/>
                    <a:gd name="T8" fmla="*/ 120 w 312"/>
                    <a:gd name="T9" fmla="*/ 60 h 526"/>
                    <a:gd name="T10" fmla="*/ 102 w 312"/>
                    <a:gd name="T11" fmla="*/ 42 h 526"/>
                    <a:gd name="T12" fmla="*/ 76 w 312"/>
                    <a:gd name="T13" fmla="*/ 12 h 526"/>
                    <a:gd name="T14" fmla="*/ 66 w 312"/>
                    <a:gd name="T15" fmla="*/ 0 h 526"/>
                    <a:gd name="T16" fmla="*/ 30 w 312"/>
                    <a:gd name="T17" fmla="*/ 34 h 526"/>
                    <a:gd name="T18" fmla="*/ 0 w 312"/>
                    <a:gd name="T19" fmla="*/ 64 h 526"/>
                    <a:gd name="T20" fmla="*/ 0 w 312"/>
                    <a:gd name="T21" fmla="*/ 64 h 526"/>
                    <a:gd name="T22" fmla="*/ 16 w 312"/>
                    <a:gd name="T23" fmla="*/ 84 h 526"/>
                    <a:gd name="T24" fmla="*/ 32 w 312"/>
                    <a:gd name="T25" fmla="*/ 108 h 526"/>
                    <a:gd name="T26" fmla="*/ 50 w 312"/>
                    <a:gd name="T27" fmla="*/ 138 h 526"/>
                    <a:gd name="T28" fmla="*/ 68 w 312"/>
                    <a:gd name="T29" fmla="*/ 172 h 526"/>
                    <a:gd name="T30" fmla="*/ 106 w 312"/>
                    <a:gd name="T31" fmla="*/ 248 h 526"/>
                    <a:gd name="T32" fmla="*/ 142 w 312"/>
                    <a:gd name="T33" fmla="*/ 326 h 526"/>
                    <a:gd name="T34" fmla="*/ 174 w 312"/>
                    <a:gd name="T35" fmla="*/ 402 h 526"/>
                    <a:gd name="T36" fmla="*/ 200 w 312"/>
                    <a:gd name="T37" fmla="*/ 466 h 526"/>
                    <a:gd name="T38" fmla="*/ 224 w 312"/>
                    <a:gd name="T39" fmla="*/ 526 h 526"/>
                    <a:gd name="T40" fmla="*/ 224 w 312"/>
                    <a:gd name="T41" fmla="*/ 526 h 526"/>
                    <a:gd name="T42" fmla="*/ 234 w 312"/>
                    <a:gd name="T43" fmla="*/ 500 h 526"/>
                    <a:gd name="T44" fmla="*/ 242 w 312"/>
                    <a:gd name="T45" fmla="*/ 470 h 526"/>
                    <a:gd name="T46" fmla="*/ 260 w 312"/>
                    <a:gd name="T47" fmla="*/ 406 h 526"/>
                    <a:gd name="T48" fmla="*/ 274 w 312"/>
                    <a:gd name="T49" fmla="*/ 336 h 526"/>
                    <a:gd name="T50" fmla="*/ 288 w 312"/>
                    <a:gd name="T51" fmla="*/ 270 h 526"/>
                    <a:gd name="T52" fmla="*/ 306 w 312"/>
                    <a:gd name="T53" fmla="*/ 160 h 526"/>
                    <a:gd name="T54" fmla="*/ 312 w 312"/>
                    <a:gd name="T55" fmla="*/ 116 h 526"/>
                    <a:gd name="T56" fmla="*/ 296 w 312"/>
                    <a:gd name="T57" fmla="*/ 98 h 526"/>
                    <a:gd name="T58" fmla="*/ 264 w 312"/>
                    <a:gd name="T59" fmla="*/ 54 h 526"/>
                    <a:gd name="T60" fmla="*/ 264 w 312"/>
                    <a:gd name="T61" fmla="*/ 54 h 526"/>
                    <a:gd name="T62" fmla="*/ 252 w 312"/>
                    <a:gd name="T63" fmla="*/ 74 h 526"/>
                    <a:gd name="T64" fmla="*/ 240 w 312"/>
                    <a:gd name="T65" fmla="*/ 88 h 526"/>
                    <a:gd name="T66" fmla="*/ 230 w 312"/>
                    <a:gd name="T67" fmla="*/ 100 h 526"/>
                    <a:gd name="T68" fmla="*/ 220 w 312"/>
                    <a:gd name="T69" fmla="*/ 106 h 526"/>
                    <a:gd name="T70" fmla="*/ 200 w 312"/>
                    <a:gd name="T71" fmla="*/ 248 h 526"/>
                    <a:gd name="T72" fmla="*/ 184 w 312"/>
                    <a:gd name="T73" fmla="*/ 106 h 52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12"/>
                    <a:gd name="T112" fmla="*/ 0 h 526"/>
                    <a:gd name="T113" fmla="*/ 312 w 312"/>
                    <a:gd name="T114" fmla="*/ 526 h 52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12" h="526">
                      <a:moveTo>
                        <a:pt x="184" y="106"/>
                      </a:moveTo>
                      <a:lnTo>
                        <a:pt x="184" y="106"/>
                      </a:lnTo>
                      <a:lnTo>
                        <a:pt x="162" y="94"/>
                      </a:lnTo>
                      <a:lnTo>
                        <a:pt x="140" y="78"/>
                      </a:lnTo>
                      <a:lnTo>
                        <a:pt x="120" y="60"/>
                      </a:lnTo>
                      <a:lnTo>
                        <a:pt x="102" y="42"/>
                      </a:lnTo>
                      <a:lnTo>
                        <a:pt x="76" y="12"/>
                      </a:lnTo>
                      <a:lnTo>
                        <a:pt x="66" y="0"/>
                      </a:lnTo>
                      <a:lnTo>
                        <a:pt x="30" y="34"/>
                      </a:lnTo>
                      <a:lnTo>
                        <a:pt x="0" y="64"/>
                      </a:lnTo>
                      <a:lnTo>
                        <a:pt x="16" y="84"/>
                      </a:lnTo>
                      <a:lnTo>
                        <a:pt x="32" y="108"/>
                      </a:lnTo>
                      <a:lnTo>
                        <a:pt x="50" y="138"/>
                      </a:lnTo>
                      <a:lnTo>
                        <a:pt x="68" y="172"/>
                      </a:lnTo>
                      <a:lnTo>
                        <a:pt x="106" y="248"/>
                      </a:lnTo>
                      <a:lnTo>
                        <a:pt x="142" y="326"/>
                      </a:lnTo>
                      <a:lnTo>
                        <a:pt x="174" y="402"/>
                      </a:lnTo>
                      <a:lnTo>
                        <a:pt x="200" y="466"/>
                      </a:lnTo>
                      <a:lnTo>
                        <a:pt x="224" y="526"/>
                      </a:lnTo>
                      <a:lnTo>
                        <a:pt x="234" y="500"/>
                      </a:lnTo>
                      <a:lnTo>
                        <a:pt x="242" y="470"/>
                      </a:lnTo>
                      <a:lnTo>
                        <a:pt x="260" y="406"/>
                      </a:lnTo>
                      <a:lnTo>
                        <a:pt x="274" y="336"/>
                      </a:lnTo>
                      <a:lnTo>
                        <a:pt x="288" y="270"/>
                      </a:lnTo>
                      <a:lnTo>
                        <a:pt x="306" y="160"/>
                      </a:lnTo>
                      <a:lnTo>
                        <a:pt x="312" y="116"/>
                      </a:lnTo>
                      <a:lnTo>
                        <a:pt x="296" y="98"/>
                      </a:lnTo>
                      <a:lnTo>
                        <a:pt x="264" y="54"/>
                      </a:lnTo>
                      <a:lnTo>
                        <a:pt x="252" y="74"/>
                      </a:lnTo>
                      <a:lnTo>
                        <a:pt x="240" y="88"/>
                      </a:lnTo>
                      <a:lnTo>
                        <a:pt x="230" y="100"/>
                      </a:lnTo>
                      <a:lnTo>
                        <a:pt x="220" y="106"/>
                      </a:lnTo>
                      <a:lnTo>
                        <a:pt x="200" y="248"/>
                      </a:lnTo>
                      <a:lnTo>
                        <a:pt x="184" y="106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79" name="Freeform 470"/>
                <p:cNvSpPr>
                  <a:spLocks/>
                </p:cNvSpPr>
                <p:nvPr/>
              </p:nvSpPr>
              <p:spPr bwMode="auto">
                <a:xfrm>
                  <a:off x="4443" y="721"/>
                  <a:ext cx="108" cy="82"/>
                </a:xfrm>
                <a:custGeom>
                  <a:avLst/>
                  <a:gdLst>
                    <a:gd name="T0" fmla="*/ 16 w 282"/>
                    <a:gd name="T1" fmla="*/ 232 h 232"/>
                    <a:gd name="T2" fmla="*/ 10 w 282"/>
                    <a:gd name="T3" fmla="*/ 174 h 232"/>
                    <a:gd name="T4" fmla="*/ 2 w 282"/>
                    <a:gd name="T5" fmla="*/ 132 h 232"/>
                    <a:gd name="T6" fmla="*/ 0 w 282"/>
                    <a:gd name="T7" fmla="*/ 110 h 232"/>
                    <a:gd name="T8" fmla="*/ 4 w 282"/>
                    <a:gd name="T9" fmla="*/ 90 h 232"/>
                    <a:gd name="T10" fmla="*/ 24 w 282"/>
                    <a:gd name="T11" fmla="*/ 52 h 232"/>
                    <a:gd name="T12" fmla="*/ 54 w 282"/>
                    <a:gd name="T13" fmla="*/ 22 h 232"/>
                    <a:gd name="T14" fmla="*/ 92 w 282"/>
                    <a:gd name="T15" fmla="*/ 4 h 232"/>
                    <a:gd name="T16" fmla="*/ 114 w 282"/>
                    <a:gd name="T17" fmla="*/ 0 h 232"/>
                    <a:gd name="T18" fmla="*/ 164 w 282"/>
                    <a:gd name="T19" fmla="*/ 0 h 232"/>
                    <a:gd name="T20" fmla="*/ 212 w 282"/>
                    <a:gd name="T21" fmla="*/ 6 h 232"/>
                    <a:gd name="T22" fmla="*/ 244 w 282"/>
                    <a:gd name="T23" fmla="*/ 18 h 232"/>
                    <a:gd name="T24" fmla="*/ 270 w 282"/>
                    <a:gd name="T25" fmla="*/ 36 h 232"/>
                    <a:gd name="T26" fmla="*/ 276 w 282"/>
                    <a:gd name="T27" fmla="*/ 62 h 232"/>
                    <a:gd name="T28" fmla="*/ 270 w 282"/>
                    <a:gd name="T29" fmla="*/ 62 h 232"/>
                    <a:gd name="T30" fmla="*/ 260 w 282"/>
                    <a:gd name="T31" fmla="*/ 66 h 232"/>
                    <a:gd name="T32" fmla="*/ 252 w 282"/>
                    <a:gd name="T33" fmla="*/ 60 h 232"/>
                    <a:gd name="T34" fmla="*/ 226 w 282"/>
                    <a:gd name="T35" fmla="*/ 50 h 232"/>
                    <a:gd name="T36" fmla="*/ 182 w 282"/>
                    <a:gd name="T37" fmla="*/ 40 h 232"/>
                    <a:gd name="T38" fmla="*/ 120 w 282"/>
                    <a:gd name="T39" fmla="*/ 40 h 232"/>
                    <a:gd name="T40" fmla="*/ 108 w 282"/>
                    <a:gd name="T41" fmla="*/ 42 h 232"/>
                    <a:gd name="T42" fmla="*/ 92 w 282"/>
                    <a:gd name="T43" fmla="*/ 50 h 232"/>
                    <a:gd name="T44" fmla="*/ 84 w 282"/>
                    <a:gd name="T45" fmla="*/ 62 h 232"/>
                    <a:gd name="T46" fmla="*/ 84 w 282"/>
                    <a:gd name="T47" fmla="*/ 84 h 232"/>
                    <a:gd name="T48" fmla="*/ 92 w 282"/>
                    <a:gd name="T49" fmla="*/ 110 h 232"/>
                    <a:gd name="T50" fmla="*/ 98 w 282"/>
                    <a:gd name="T51" fmla="*/ 122 h 232"/>
                    <a:gd name="T52" fmla="*/ 88 w 282"/>
                    <a:gd name="T53" fmla="*/ 144 h 232"/>
                    <a:gd name="T54" fmla="*/ 84 w 282"/>
                    <a:gd name="T55" fmla="*/ 172 h 232"/>
                    <a:gd name="T56" fmla="*/ 88 w 282"/>
                    <a:gd name="T57" fmla="*/ 208 h 232"/>
                    <a:gd name="T58" fmla="*/ 62 w 282"/>
                    <a:gd name="T59" fmla="*/ 202 h 232"/>
                    <a:gd name="T60" fmla="*/ 50 w 282"/>
                    <a:gd name="T61" fmla="*/ 194 h 232"/>
                    <a:gd name="T62" fmla="*/ 40 w 282"/>
                    <a:gd name="T63" fmla="*/ 190 h 232"/>
                    <a:gd name="T64" fmla="*/ 34 w 282"/>
                    <a:gd name="T65" fmla="*/ 196 h 232"/>
                    <a:gd name="T66" fmla="*/ 16 w 282"/>
                    <a:gd name="T67" fmla="*/ 232 h 23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282"/>
                    <a:gd name="T103" fmla="*/ 0 h 232"/>
                    <a:gd name="T104" fmla="*/ 282 w 282"/>
                    <a:gd name="T105" fmla="*/ 232 h 23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282" h="232">
                      <a:moveTo>
                        <a:pt x="16" y="232"/>
                      </a:moveTo>
                      <a:lnTo>
                        <a:pt x="16" y="232"/>
                      </a:lnTo>
                      <a:lnTo>
                        <a:pt x="14" y="206"/>
                      </a:lnTo>
                      <a:lnTo>
                        <a:pt x="10" y="174"/>
                      </a:lnTo>
                      <a:lnTo>
                        <a:pt x="2" y="132"/>
                      </a:lnTo>
                      <a:lnTo>
                        <a:pt x="0" y="120"/>
                      </a:lnTo>
                      <a:lnTo>
                        <a:pt x="0" y="110"/>
                      </a:lnTo>
                      <a:lnTo>
                        <a:pt x="2" y="100"/>
                      </a:lnTo>
                      <a:lnTo>
                        <a:pt x="4" y="90"/>
                      </a:lnTo>
                      <a:lnTo>
                        <a:pt x="12" y="70"/>
                      </a:lnTo>
                      <a:lnTo>
                        <a:pt x="24" y="52"/>
                      </a:lnTo>
                      <a:lnTo>
                        <a:pt x="38" y="36"/>
                      </a:lnTo>
                      <a:lnTo>
                        <a:pt x="54" y="22"/>
                      </a:lnTo>
                      <a:lnTo>
                        <a:pt x="72" y="12"/>
                      </a:lnTo>
                      <a:lnTo>
                        <a:pt x="92" y="4"/>
                      </a:lnTo>
                      <a:lnTo>
                        <a:pt x="114" y="0"/>
                      </a:lnTo>
                      <a:lnTo>
                        <a:pt x="136" y="0"/>
                      </a:lnTo>
                      <a:lnTo>
                        <a:pt x="164" y="0"/>
                      </a:lnTo>
                      <a:lnTo>
                        <a:pt x="196" y="4"/>
                      </a:lnTo>
                      <a:lnTo>
                        <a:pt x="212" y="6"/>
                      </a:lnTo>
                      <a:lnTo>
                        <a:pt x="228" y="12"/>
                      </a:lnTo>
                      <a:lnTo>
                        <a:pt x="244" y="18"/>
                      </a:lnTo>
                      <a:lnTo>
                        <a:pt x="258" y="26"/>
                      </a:lnTo>
                      <a:lnTo>
                        <a:pt x="270" y="36"/>
                      </a:lnTo>
                      <a:lnTo>
                        <a:pt x="282" y="50"/>
                      </a:lnTo>
                      <a:lnTo>
                        <a:pt x="276" y="62"/>
                      </a:lnTo>
                      <a:lnTo>
                        <a:pt x="270" y="62"/>
                      </a:lnTo>
                      <a:lnTo>
                        <a:pt x="264" y="62"/>
                      </a:lnTo>
                      <a:lnTo>
                        <a:pt x="260" y="66"/>
                      </a:lnTo>
                      <a:lnTo>
                        <a:pt x="252" y="60"/>
                      </a:lnTo>
                      <a:lnTo>
                        <a:pt x="242" y="56"/>
                      </a:lnTo>
                      <a:lnTo>
                        <a:pt x="226" y="50"/>
                      </a:lnTo>
                      <a:lnTo>
                        <a:pt x="206" y="44"/>
                      </a:lnTo>
                      <a:lnTo>
                        <a:pt x="182" y="40"/>
                      </a:lnTo>
                      <a:lnTo>
                        <a:pt x="154" y="40"/>
                      </a:lnTo>
                      <a:lnTo>
                        <a:pt x="120" y="40"/>
                      </a:lnTo>
                      <a:lnTo>
                        <a:pt x="108" y="42"/>
                      </a:lnTo>
                      <a:lnTo>
                        <a:pt x="100" y="46"/>
                      </a:lnTo>
                      <a:lnTo>
                        <a:pt x="92" y="50"/>
                      </a:lnTo>
                      <a:lnTo>
                        <a:pt x="88" y="56"/>
                      </a:lnTo>
                      <a:lnTo>
                        <a:pt x="84" y="62"/>
                      </a:lnTo>
                      <a:lnTo>
                        <a:pt x="82" y="68"/>
                      </a:lnTo>
                      <a:lnTo>
                        <a:pt x="84" y="84"/>
                      </a:lnTo>
                      <a:lnTo>
                        <a:pt x="86" y="98"/>
                      </a:lnTo>
                      <a:lnTo>
                        <a:pt x="92" y="110"/>
                      </a:lnTo>
                      <a:lnTo>
                        <a:pt x="98" y="122"/>
                      </a:lnTo>
                      <a:lnTo>
                        <a:pt x="94" y="128"/>
                      </a:lnTo>
                      <a:lnTo>
                        <a:pt x="88" y="144"/>
                      </a:lnTo>
                      <a:lnTo>
                        <a:pt x="84" y="156"/>
                      </a:lnTo>
                      <a:lnTo>
                        <a:pt x="84" y="172"/>
                      </a:lnTo>
                      <a:lnTo>
                        <a:pt x="84" y="188"/>
                      </a:lnTo>
                      <a:lnTo>
                        <a:pt x="88" y="208"/>
                      </a:lnTo>
                      <a:lnTo>
                        <a:pt x="62" y="202"/>
                      </a:lnTo>
                      <a:lnTo>
                        <a:pt x="58" y="198"/>
                      </a:lnTo>
                      <a:lnTo>
                        <a:pt x="50" y="194"/>
                      </a:lnTo>
                      <a:lnTo>
                        <a:pt x="46" y="192"/>
                      </a:lnTo>
                      <a:lnTo>
                        <a:pt x="40" y="190"/>
                      </a:lnTo>
                      <a:lnTo>
                        <a:pt x="36" y="192"/>
                      </a:lnTo>
                      <a:lnTo>
                        <a:pt x="34" y="196"/>
                      </a:lnTo>
                      <a:lnTo>
                        <a:pt x="16" y="232"/>
                      </a:lnTo>
                      <a:close/>
                    </a:path>
                  </a:pathLst>
                </a:custGeom>
                <a:solidFill>
                  <a:srgbClr val="CC66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80" name="Freeform 472"/>
                <p:cNvSpPr>
                  <a:spLocks/>
                </p:cNvSpPr>
                <p:nvPr/>
              </p:nvSpPr>
              <p:spPr bwMode="auto">
                <a:xfrm>
                  <a:off x="4490" y="774"/>
                  <a:ext cx="38" cy="9"/>
                </a:xfrm>
                <a:custGeom>
                  <a:avLst/>
                  <a:gdLst>
                    <a:gd name="T0" fmla="*/ 0 w 98"/>
                    <a:gd name="T1" fmla="*/ 26 h 26"/>
                    <a:gd name="T2" fmla="*/ 0 w 98"/>
                    <a:gd name="T3" fmla="*/ 26 h 26"/>
                    <a:gd name="T4" fmla="*/ 16 w 98"/>
                    <a:gd name="T5" fmla="*/ 22 h 26"/>
                    <a:gd name="T6" fmla="*/ 30 w 98"/>
                    <a:gd name="T7" fmla="*/ 18 h 26"/>
                    <a:gd name="T8" fmla="*/ 46 w 98"/>
                    <a:gd name="T9" fmla="*/ 14 h 26"/>
                    <a:gd name="T10" fmla="*/ 46 w 98"/>
                    <a:gd name="T11" fmla="*/ 14 h 26"/>
                    <a:gd name="T12" fmla="*/ 62 w 98"/>
                    <a:gd name="T13" fmla="*/ 16 h 26"/>
                    <a:gd name="T14" fmla="*/ 78 w 98"/>
                    <a:gd name="T15" fmla="*/ 20 h 26"/>
                    <a:gd name="T16" fmla="*/ 96 w 98"/>
                    <a:gd name="T17" fmla="*/ 26 h 26"/>
                    <a:gd name="T18" fmla="*/ 96 w 98"/>
                    <a:gd name="T19" fmla="*/ 26 h 26"/>
                    <a:gd name="T20" fmla="*/ 98 w 98"/>
                    <a:gd name="T21" fmla="*/ 24 h 26"/>
                    <a:gd name="T22" fmla="*/ 98 w 98"/>
                    <a:gd name="T23" fmla="*/ 20 h 26"/>
                    <a:gd name="T24" fmla="*/ 96 w 98"/>
                    <a:gd name="T25" fmla="*/ 14 h 26"/>
                    <a:gd name="T26" fmla="*/ 86 w 98"/>
                    <a:gd name="T27" fmla="*/ 6 h 26"/>
                    <a:gd name="T28" fmla="*/ 86 w 98"/>
                    <a:gd name="T29" fmla="*/ 6 h 26"/>
                    <a:gd name="T30" fmla="*/ 78 w 98"/>
                    <a:gd name="T31" fmla="*/ 4 h 26"/>
                    <a:gd name="T32" fmla="*/ 68 w 98"/>
                    <a:gd name="T33" fmla="*/ 2 h 26"/>
                    <a:gd name="T34" fmla="*/ 56 w 98"/>
                    <a:gd name="T35" fmla="*/ 0 h 26"/>
                    <a:gd name="T36" fmla="*/ 42 w 98"/>
                    <a:gd name="T37" fmla="*/ 2 h 26"/>
                    <a:gd name="T38" fmla="*/ 28 w 98"/>
                    <a:gd name="T39" fmla="*/ 4 h 26"/>
                    <a:gd name="T40" fmla="*/ 16 w 98"/>
                    <a:gd name="T41" fmla="*/ 8 h 26"/>
                    <a:gd name="T42" fmla="*/ 6 w 98"/>
                    <a:gd name="T43" fmla="*/ 16 h 26"/>
                    <a:gd name="T44" fmla="*/ 2 w 98"/>
                    <a:gd name="T45" fmla="*/ 20 h 26"/>
                    <a:gd name="T46" fmla="*/ 0 w 98"/>
                    <a:gd name="T47" fmla="*/ 26 h 2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98"/>
                    <a:gd name="T73" fmla="*/ 0 h 26"/>
                    <a:gd name="T74" fmla="*/ 98 w 98"/>
                    <a:gd name="T75" fmla="*/ 26 h 2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98" h="26">
                      <a:moveTo>
                        <a:pt x="0" y="26"/>
                      </a:moveTo>
                      <a:lnTo>
                        <a:pt x="0" y="26"/>
                      </a:lnTo>
                      <a:lnTo>
                        <a:pt x="16" y="22"/>
                      </a:lnTo>
                      <a:lnTo>
                        <a:pt x="30" y="18"/>
                      </a:lnTo>
                      <a:lnTo>
                        <a:pt x="46" y="14"/>
                      </a:lnTo>
                      <a:lnTo>
                        <a:pt x="62" y="16"/>
                      </a:lnTo>
                      <a:lnTo>
                        <a:pt x="78" y="20"/>
                      </a:lnTo>
                      <a:lnTo>
                        <a:pt x="96" y="26"/>
                      </a:lnTo>
                      <a:lnTo>
                        <a:pt x="98" y="24"/>
                      </a:lnTo>
                      <a:lnTo>
                        <a:pt x="98" y="20"/>
                      </a:lnTo>
                      <a:lnTo>
                        <a:pt x="96" y="14"/>
                      </a:lnTo>
                      <a:lnTo>
                        <a:pt x="86" y="6"/>
                      </a:lnTo>
                      <a:lnTo>
                        <a:pt x="78" y="4"/>
                      </a:lnTo>
                      <a:lnTo>
                        <a:pt x="68" y="2"/>
                      </a:lnTo>
                      <a:lnTo>
                        <a:pt x="56" y="0"/>
                      </a:lnTo>
                      <a:lnTo>
                        <a:pt x="42" y="2"/>
                      </a:lnTo>
                      <a:lnTo>
                        <a:pt x="28" y="4"/>
                      </a:lnTo>
                      <a:lnTo>
                        <a:pt x="16" y="8"/>
                      </a:lnTo>
                      <a:lnTo>
                        <a:pt x="6" y="16"/>
                      </a:lnTo>
                      <a:lnTo>
                        <a:pt x="2" y="20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solidFill>
                  <a:srgbClr val="3D291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81" name="Freeform 473"/>
                <p:cNvSpPr>
                  <a:spLocks/>
                </p:cNvSpPr>
                <p:nvPr/>
              </p:nvSpPr>
              <p:spPr bwMode="auto">
                <a:xfrm>
                  <a:off x="4490" y="774"/>
                  <a:ext cx="38" cy="9"/>
                </a:xfrm>
                <a:custGeom>
                  <a:avLst/>
                  <a:gdLst>
                    <a:gd name="T0" fmla="*/ 0 w 98"/>
                    <a:gd name="T1" fmla="*/ 26 h 26"/>
                    <a:gd name="T2" fmla="*/ 0 w 98"/>
                    <a:gd name="T3" fmla="*/ 26 h 26"/>
                    <a:gd name="T4" fmla="*/ 16 w 98"/>
                    <a:gd name="T5" fmla="*/ 22 h 26"/>
                    <a:gd name="T6" fmla="*/ 30 w 98"/>
                    <a:gd name="T7" fmla="*/ 18 h 26"/>
                    <a:gd name="T8" fmla="*/ 46 w 98"/>
                    <a:gd name="T9" fmla="*/ 14 h 26"/>
                    <a:gd name="T10" fmla="*/ 46 w 98"/>
                    <a:gd name="T11" fmla="*/ 14 h 26"/>
                    <a:gd name="T12" fmla="*/ 62 w 98"/>
                    <a:gd name="T13" fmla="*/ 16 h 26"/>
                    <a:gd name="T14" fmla="*/ 78 w 98"/>
                    <a:gd name="T15" fmla="*/ 20 h 26"/>
                    <a:gd name="T16" fmla="*/ 96 w 98"/>
                    <a:gd name="T17" fmla="*/ 26 h 26"/>
                    <a:gd name="T18" fmla="*/ 96 w 98"/>
                    <a:gd name="T19" fmla="*/ 26 h 26"/>
                    <a:gd name="T20" fmla="*/ 98 w 98"/>
                    <a:gd name="T21" fmla="*/ 24 h 26"/>
                    <a:gd name="T22" fmla="*/ 98 w 98"/>
                    <a:gd name="T23" fmla="*/ 20 h 26"/>
                    <a:gd name="T24" fmla="*/ 96 w 98"/>
                    <a:gd name="T25" fmla="*/ 14 h 26"/>
                    <a:gd name="T26" fmla="*/ 86 w 98"/>
                    <a:gd name="T27" fmla="*/ 6 h 26"/>
                    <a:gd name="T28" fmla="*/ 86 w 98"/>
                    <a:gd name="T29" fmla="*/ 6 h 26"/>
                    <a:gd name="T30" fmla="*/ 78 w 98"/>
                    <a:gd name="T31" fmla="*/ 4 h 26"/>
                    <a:gd name="T32" fmla="*/ 68 w 98"/>
                    <a:gd name="T33" fmla="*/ 2 h 26"/>
                    <a:gd name="T34" fmla="*/ 56 w 98"/>
                    <a:gd name="T35" fmla="*/ 0 h 26"/>
                    <a:gd name="T36" fmla="*/ 42 w 98"/>
                    <a:gd name="T37" fmla="*/ 2 h 26"/>
                    <a:gd name="T38" fmla="*/ 28 w 98"/>
                    <a:gd name="T39" fmla="*/ 4 h 26"/>
                    <a:gd name="T40" fmla="*/ 16 w 98"/>
                    <a:gd name="T41" fmla="*/ 8 h 26"/>
                    <a:gd name="T42" fmla="*/ 6 w 98"/>
                    <a:gd name="T43" fmla="*/ 16 h 26"/>
                    <a:gd name="T44" fmla="*/ 2 w 98"/>
                    <a:gd name="T45" fmla="*/ 20 h 26"/>
                    <a:gd name="T46" fmla="*/ 0 w 98"/>
                    <a:gd name="T47" fmla="*/ 26 h 2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98"/>
                    <a:gd name="T73" fmla="*/ 0 h 26"/>
                    <a:gd name="T74" fmla="*/ 98 w 98"/>
                    <a:gd name="T75" fmla="*/ 26 h 2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98" h="26">
                      <a:moveTo>
                        <a:pt x="0" y="26"/>
                      </a:moveTo>
                      <a:lnTo>
                        <a:pt x="0" y="26"/>
                      </a:lnTo>
                      <a:lnTo>
                        <a:pt x="16" y="22"/>
                      </a:lnTo>
                      <a:lnTo>
                        <a:pt x="30" y="18"/>
                      </a:lnTo>
                      <a:lnTo>
                        <a:pt x="46" y="14"/>
                      </a:lnTo>
                      <a:lnTo>
                        <a:pt x="62" y="16"/>
                      </a:lnTo>
                      <a:lnTo>
                        <a:pt x="78" y="20"/>
                      </a:lnTo>
                      <a:lnTo>
                        <a:pt x="96" y="26"/>
                      </a:lnTo>
                      <a:lnTo>
                        <a:pt x="98" y="24"/>
                      </a:lnTo>
                      <a:lnTo>
                        <a:pt x="98" y="20"/>
                      </a:lnTo>
                      <a:lnTo>
                        <a:pt x="96" y="14"/>
                      </a:lnTo>
                      <a:lnTo>
                        <a:pt x="86" y="6"/>
                      </a:lnTo>
                      <a:lnTo>
                        <a:pt x="78" y="4"/>
                      </a:lnTo>
                      <a:lnTo>
                        <a:pt x="68" y="2"/>
                      </a:lnTo>
                      <a:lnTo>
                        <a:pt x="56" y="0"/>
                      </a:lnTo>
                      <a:lnTo>
                        <a:pt x="42" y="2"/>
                      </a:lnTo>
                      <a:lnTo>
                        <a:pt x="28" y="4"/>
                      </a:lnTo>
                      <a:lnTo>
                        <a:pt x="16" y="8"/>
                      </a:lnTo>
                      <a:lnTo>
                        <a:pt x="6" y="16"/>
                      </a:lnTo>
                      <a:lnTo>
                        <a:pt x="2" y="20"/>
                      </a:lnTo>
                      <a:lnTo>
                        <a:pt x="0" y="26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82" name="Freeform 474"/>
                <p:cNvSpPr>
                  <a:spLocks/>
                </p:cNvSpPr>
                <p:nvPr/>
              </p:nvSpPr>
              <p:spPr bwMode="auto">
                <a:xfrm>
                  <a:off x="4540" y="775"/>
                  <a:ext cx="15" cy="8"/>
                </a:xfrm>
                <a:custGeom>
                  <a:avLst/>
                  <a:gdLst>
                    <a:gd name="T0" fmla="*/ 0 w 38"/>
                    <a:gd name="T1" fmla="*/ 24 h 24"/>
                    <a:gd name="T2" fmla="*/ 0 w 38"/>
                    <a:gd name="T3" fmla="*/ 24 h 24"/>
                    <a:gd name="T4" fmla="*/ 14 w 38"/>
                    <a:gd name="T5" fmla="*/ 18 h 24"/>
                    <a:gd name="T6" fmla="*/ 24 w 38"/>
                    <a:gd name="T7" fmla="*/ 16 h 24"/>
                    <a:gd name="T8" fmla="*/ 30 w 38"/>
                    <a:gd name="T9" fmla="*/ 16 h 24"/>
                    <a:gd name="T10" fmla="*/ 32 w 38"/>
                    <a:gd name="T11" fmla="*/ 18 h 24"/>
                    <a:gd name="T12" fmla="*/ 32 w 38"/>
                    <a:gd name="T13" fmla="*/ 18 h 24"/>
                    <a:gd name="T14" fmla="*/ 34 w 38"/>
                    <a:gd name="T15" fmla="*/ 16 h 24"/>
                    <a:gd name="T16" fmla="*/ 38 w 38"/>
                    <a:gd name="T17" fmla="*/ 12 h 24"/>
                    <a:gd name="T18" fmla="*/ 38 w 38"/>
                    <a:gd name="T19" fmla="*/ 8 h 24"/>
                    <a:gd name="T20" fmla="*/ 38 w 38"/>
                    <a:gd name="T21" fmla="*/ 6 h 24"/>
                    <a:gd name="T22" fmla="*/ 38 w 38"/>
                    <a:gd name="T23" fmla="*/ 2 h 24"/>
                    <a:gd name="T24" fmla="*/ 34 w 38"/>
                    <a:gd name="T25" fmla="*/ 0 h 24"/>
                    <a:gd name="T26" fmla="*/ 34 w 38"/>
                    <a:gd name="T27" fmla="*/ 0 h 24"/>
                    <a:gd name="T28" fmla="*/ 30 w 38"/>
                    <a:gd name="T29" fmla="*/ 0 h 24"/>
                    <a:gd name="T30" fmla="*/ 24 w 38"/>
                    <a:gd name="T31" fmla="*/ 0 h 24"/>
                    <a:gd name="T32" fmla="*/ 14 w 38"/>
                    <a:gd name="T33" fmla="*/ 6 h 24"/>
                    <a:gd name="T34" fmla="*/ 4 w 38"/>
                    <a:gd name="T35" fmla="*/ 14 h 24"/>
                    <a:gd name="T36" fmla="*/ 0 w 38"/>
                    <a:gd name="T37" fmla="*/ 20 h 24"/>
                    <a:gd name="T38" fmla="*/ 0 w 38"/>
                    <a:gd name="T39" fmla="*/ 24 h 24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38"/>
                    <a:gd name="T61" fmla="*/ 0 h 24"/>
                    <a:gd name="T62" fmla="*/ 38 w 38"/>
                    <a:gd name="T63" fmla="*/ 24 h 24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38" h="24">
                      <a:moveTo>
                        <a:pt x="0" y="24"/>
                      </a:moveTo>
                      <a:lnTo>
                        <a:pt x="0" y="24"/>
                      </a:lnTo>
                      <a:lnTo>
                        <a:pt x="14" y="18"/>
                      </a:lnTo>
                      <a:lnTo>
                        <a:pt x="24" y="16"/>
                      </a:lnTo>
                      <a:lnTo>
                        <a:pt x="30" y="16"/>
                      </a:lnTo>
                      <a:lnTo>
                        <a:pt x="32" y="18"/>
                      </a:lnTo>
                      <a:lnTo>
                        <a:pt x="34" y="16"/>
                      </a:lnTo>
                      <a:lnTo>
                        <a:pt x="38" y="12"/>
                      </a:lnTo>
                      <a:lnTo>
                        <a:pt x="38" y="8"/>
                      </a:lnTo>
                      <a:lnTo>
                        <a:pt x="38" y="6"/>
                      </a:lnTo>
                      <a:lnTo>
                        <a:pt x="38" y="2"/>
                      </a:lnTo>
                      <a:lnTo>
                        <a:pt x="34" y="0"/>
                      </a:lnTo>
                      <a:lnTo>
                        <a:pt x="30" y="0"/>
                      </a:lnTo>
                      <a:lnTo>
                        <a:pt x="24" y="0"/>
                      </a:lnTo>
                      <a:lnTo>
                        <a:pt x="14" y="6"/>
                      </a:lnTo>
                      <a:lnTo>
                        <a:pt x="4" y="14"/>
                      </a:lnTo>
                      <a:lnTo>
                        <a:pt x="0" y="20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solidFill>
                  <a:srgbClr val="3D291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83" name="Freeform 475"/>
                <p:cNvSpPr>
                  <a:spLocks/>
                </p:cNvSpPr>
                <p:nvPr/>
              </p:nvSpPr>
              <p:spPr bwMode="auto">
                <a:xfrm>
                  <a:off x="4540" y="775"/>
                  <a:ext cx="15" cy="8"/>
                </a:xfrm>
                <a:custGeom>
                  <a:avLst/>
                  <a:gdLst>
                    <a:gd name="T0" fmla="*/ 0 w 38"/>
                    <a:gd name="T1" fmla="*/ 24 h 24"/>
                    <a:gd name="T2" fmla="*/ 0 w 38"/>
                    <a:gd name="T3" fmla="*/ 24 h 24"/>
                    <a:gd name="T4" fmla="*/ 14 w 38"/>
                    <a:gd name="T5" fmla="*/ 18 h 24"/>
                    <a:gd name="T6" fmla="*/ 24 w 38"/>
                    <a:gd name="T7" fmla="*/ 16 h 24"/>
                    <a:gd name="T8" fmla="*/ 30 w 38"/>
                    <a:gd name="T9" fmla="*/ 16 h 24"/>
                    <a:gd name="T10" fmla="*/ 32 w 38"/>
                    <a:gd name="T11" fmla="*/ 18 h 24"/>
                    <a:gd name="T12" fmla="*/ 32 w 38"/>
                    <a:gd name="T13" fmla="*/ 18 h 24"/>
                    <a:gd name="T14" fmla="*/ 34 w 38"/>
                    <a:gd name="T15" fmla="*/ 16 h 24"/>
                    <a:gd name="T16" fmla="*/ 38 w 38"/>
                    <a:gd name="T17" fmla="*/ 12 h 24"/>
                    <a:gd name="T18" fmla="*/ 38 w 38"/>
                    <a:gd name="T19" fmla="*/ 8 h 24"/>
                    <a:gd name="T20" fmla="*/ 38 w 38"/>
                    <a:gd name="T21" fmla="*/ 6 h 24"/>
                    <a:gd name="T22" fmla="*/ 38 w 38"/>
                    <a:gd name="T23" fmla="*/ 2 h 24"/>
                    <a:gd name="T24" fmla="*/ 34 w 38"/>
                    <a:gd name="T25" fmla="*/ 0 h 24"/>
                    <a:gd name="T26" fmla="*/ 34 w 38"/>
                    <a:gd name="T27" fmla="*/ 0 h 24"/>
                    <a:gd name="T28" fmla="*/ 30 w 38"/>
                    <a:gd name="T29" fmla="*/ 0 h 24"/>
                    <a:gd name="T30" fmla="*/ 24 w 38"/>
                    <a:gd name="T31" fmla="*/ 0 h 24"/>
                    <a:gd name="T32" fmla="*/ 14 w 38"/>
                    <a:gd name="T33" fmla="*/ 6 h 24"/>
                    <a:gd name="T34" fmla="*/ 4 w 38"/>
                    <a:gd name="T35" fmla="*/ 14 h 24"/>
                    <a:gd name="T36" fmla="*/ 0 w 38"/>
                    <a:gd name="T37" fmla="*/ 20 h 24"/>
                    <a:gd name="T38" fmla="*/ 0 w 38"/>
                    <a:gd name="T39" fmla="*/ 24 h 24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38"/>
                    <a:gd name="T61" fmla="*/ 0 h 24"/>
                    <a:gd name="T62" fmla="*/ 38 w 38"/>
                    <a:gd name="T63" fmla="*/ 24 h 24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38" h="24">
                      <a:moveTo>
                        <a:pt x="0" y="24"/>
                      </a:moveTo>
                      <a:lnTo>
                        <a:pt x="0" y="24"/>
                      </a:lnTo>
                      <a:lnTo>
                        <a:pt x="14" y="18"/>
                      </a:lnTo>
                      <a:lnTo>
                        <a:pt x="24" y="16"/>
                      </a:lnTo>
                      <a:lnTo>
                        <a:pt x="30" y="16"/>
                      </a:lnTo>
                      <a:lnTo>
                        <a:pt x="32" y="18"/>
                      </a:lnTo>
                      <a:lnTo>
                        <a:pt x="34" y="16"/>
                      </a:lnTo>
                      <a:lnTo>
                        <a:pt x="38" y="12"/>
                      </a:lnTo>
                      <a:lnTo>
                        <a:pt x="38" y="8"/>
                      </a:lnTo>
                      <a:lnTo>
                        <a:pt x="38" y="6"/>
                      </a:lnTo>
                      <a:lnTo>
                        <a:pt x="38" y="2"/>
                      </a:lnTo>
                      <a:lnTo>
                        <a:pt x="34" y="0"/>
                      </a:lnTo>
                      <a:lnTo>
                        <a:pt x="30" y="0"/>
                      </a:lnTo>
                      <a:lnTo>
                        <a:pt x="24" y="0"/>
                      </a:lnTo>
                      <a:lnTo>
                        <a:pt x="14" y="6"/>
                      </a:lnTo>
                      <a:lnTo>
                        <a:pt x="4" y="14"/>
                      </a:lnTo>
                      <a:lnTo>
                        <a:pt x="0" y="20"/>
                      </a:lnTo>
                      <a:lnTo>
                        <a:pt x="0" y="2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84" name="Freeform 476"/>
                <p:cNvSpPr>
                  <a:spLocks/>
                </p:cNvSpPr>
                <p:nvPr/>
              </p:nvSpPr>
              <p:spPr bwMode="auto">
                <a:xfrm>
                  <a:off x="4449" y="778"/>
                  <a:ext cx="18" cy="31"/>
                </a:xfrm>
                <a:custGeom>
                  <a:avLst/>
                  <a:gdLst>
                    <a:gd name="T0" fmla="*/ 46 w 46"/>
                    <a:gd name="T1" fmla="*/ 54 h 90"/>
                    <a:gd name="T2" fmla="*/ 46 w 46"/>
                    <a:gd name="T3" fmla="*/ 54 h 90"/>
                    <a:gd name="T4" fmla="*/ 46 w 46"/>
                    <a:gd name="T5" fmla="*/ 46 h 90"/>
                    <a:gd name="T6" fmla="*/ 46 w 46"/>
                    <a:gd name="T7" fmla="*/ 30 h 90"/>
                    <a:gd name="T8" fmla="*/ 44 w 46"/>
                    <a:gd name="T9" fmla="*/ 20 h 90"/>
                    <a:gd name="T10" fmla="*/ 40 w 46"/>
                    <a:gd name="T11" fmla="*/ 12 h 90"/>
                    <a:gd name="T12" fmla="*/ 34 w 46"/>
                    <a:gd name="T13" fmla="*/ 4 h 90"/>
                    <a:gd name="T14" fmla="*/ 26 w 46"/>
                    <a:gd name="T15" fmla="*/ 0 h 90"/>
                    <a:gd name="T16" fmla="*/ 26 w 46"/>
                    <a:gd name="T17" fmla="*/ 0 h 90"/>
                    <a:gd name="T18" fmla="*/ 18 w 46"/>
                    <a:gd name="T19" fmla="*/ 0 h 90"/>
                    <a:gd name="T20" fmla="*/ 10 w 46"/>
                    <a:gd name="T21" fmla="*/ 4 h 90"/>
                    <a:gd name="T22" fmla="*/ 4 w 46"/>
                    <a:gd name="T23" fmla="*/ 10 h 90"/>
                    <a:gd name="T24" fmla="*/ 2 w 46"/>
                    <a:gd name="T25" fmla="*/ 18 h 90"/>
                    <a:gd name="T26" fmla="*/ 0 w 46"/>
                    <a:gd name="T27" fmla="*/ 30 h 90"/>
                    <a:gd name="T28" fmla="*/ 2 w 46"/>
                    <a:gd name="T29" fmla="*/ 42 h 90"/>
                    <a:gd name="T30" fmla="*/ 6 w 46"/>
                    <a:gd name="T31" fmla="*/ 56 h 90"/>
                    <a:gd name="T32" fmla="*/ 14 w 46"/>
                    <a:gd name="T33" fmla="*/ 70 h 90"/>
                    <a:gd name="T34" fmla="*/ 14 w 46"/>
                    <a:gd name="T35" fmla="*/ 70 h 90"/>
                    <a:gd name="T36" fmla="*/ 22 w 46"/>
                    <a:gd name="T37" fmla="*/ 80 h 90"/>
                    <a:gd name="T38" fmla="*/ 28 w 46"/>
                    <a:gd name="T39" fmla="*/ 88 h 90"/>
                    <a:gd name="T40" fmla="*/ 34 w 46"/>
                    <a:gd name="T41" fmla="*/ 90 h 90"/>
                    <a:gd name="T42" fmla="*/ 40 w 46"/>
                    <a:gd name="T43" fmla="*/ 88 h 90"/>
                    <a:gd name="T44" fmla="*/ 44 w 46"/>
                    <a:gd name="T45" fmla="*/ 84 h 90"/>
                    <a:gd name="T46" fmla="*/ 46 w 46"/>
                    <a:gd name="T47" fmla="*/ 76 h 90"/>
                    <a:gd name="T48" fmla="*/ 46 w 46"/>
                    <a:gd name="T49" fmla="*/ 66 h 90"/>
                    <a:gd name="T50" fmla="*/ 46 w 46"/>
                    <a:gd name="T51" fmla="*/ 54 h 9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46"/>
                    <a:gd name="T79" fmla="*/ 0 h 90"/>
                    <a:gd name="T80" fmla="*/ 46 w 46"/>
                    <a:gd name="T81" fmla="*/ 90 h 9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46" h="90">
                      <a:moveTo>
                        <a:pt x="46" y="54"/>
                      </a:moveTo>
                      <a:lnTo>
                        <a:pt x="46" y="54"/>
                      </a:lnTo>
                      <a:lnTo>
                        <a:pt x="46" y="46"/>
                      </a:lnTo>
                      <a:lnTo>
                        <a:pt x="46" y="30"/>
                      </a:lnTo>
                      <a:lnTo>
                        <a:pt x="44" y="20"/>
                      </a:lnTo>
                      <a:lnTo>
                        <a:pt x="40" y="12"/>
                      </a:lnTo>
                      <a:lnTo>
                        <a:pt x="34" y="4"/>
                      </a:lnTo>
                      <a:lnTo>
                        <a:pt x="26" y="0"/>
                      </a:lnTo>
                      <a:lnTo>
                        <a:pt x="18" y="0"/>
                      </a:lnTo>
                      <a:lnTo>
                        <a:pt x="10" y="4"/>
                      </a:lnTo>
                      <a:lnTo>
                        <a:pt x="4" y="10"/>
                      </a:lnTo>
                      <a:lnTo>
                        <a:pt x="2" y="18"/>
                      </a:lnTo>
                      <a:lnTo>
                        <a:pt x="0" y="30"/>
                      </a:lnTo>
                      <a:lnTo>
                        <a:pt x="2" y="42"/>
                      </a:lnTo>
                      <a:lnTo>
                        <a:pt x="6" y="56"/>
                      </a:lnTo>
                      <a:lnTo>
                        <a:pt x="14" y="70"/>
                      </a:lnTo>
                      <a:lnTo>
                        <a:pt x="22" y="80"/>
                      </a:lnTo>
                      <a:lnTo>
                        <a:pt x="28" y="88"/>
                      </a:lnTo>
                      <a:lnTo>
                        <a:pt x="34" y="90"/>
                      </a:lnTo>
                      <a:lnTo>
                        <a:pt x="40" y="88"/>
                      </a:lnTo>
                      <a:lnTo>
                        <a:pt x="44" y="84"/>
                      </a:lnTo>
                      <a:lnTo>
                        <a:pt x="46" y="76"/>
                      </a:lnTo>
                      <a:lnTo>
                        <a:pt x="46" y="66"/>
                      </a:lnTo>
                      <a:lnTo>
                        <a:pt x="46" y="54"/>
                      </a:lnTo>
                      <a:close/>
                    </a:path>
                  </a:pathLst>
                </a:custGeom>
                <a:solidFill>
                  <a:srgbClr val="EF905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85" name="Freeform 477"/>
                <p:cNvSpPr>
                  <a:spLocks/>
                </p:cNvSpPr>
                <p:nvPr/>
              </p:nvSpPr>
              <p:spPr bwMode="auto">
                <a:xfrm>
                  <a:off x="4449" y="778"/>
                  <a:ext cx="18" cy="31"/>
                </a:xfrm>
                <a:custGeom>
                  <a:avLst/>
                  <a:gdLst>
                    <a:gd name="T0" fmla="*/ 46 w 46"/>
                    <a:gd name="T1" fmla="*/ 54 h 90"/>
                    <a:gd name="T2" fmla="*/ 46 w 46"/>
                    <a:gd name="T3" fmla="*/ 54 h 90"/>
                    <a:gd name="T4" fmla="*/ 46 w 46"/>
                    <a:gd name="T5" fmla="*/ 46 h 90"/>
                    <a:gd name="T6" fmla="*/ 46 w 46"/>
                    <a:gd name="T7" fmla="*/ 30 h 90"/>
                    <a:gd name="T8" fmla="*/ 44 w 46"/>
                    <a:gd name="T9" fmla="*/ 20 h 90"/>
                    <a:gd name="T10" fmla="*/ 40 w 46"/>
                    <a:gd name="T11" fmla="*/ 12 h 90"/>
                    <a:gd name="T12" fmla="*/ 34 w 46"/>
                    <a:gd name="T13" fmla="*/ 4 h 90"/>
                    <a:gd name="T14" fmla="*/ 26 w 46"/>
                    <a:gd name="T15" fmla="*/ 0 h 90"/>
                    <a:gd name="T16" fmla="*/ 26 w 46"/>
                    <a:gd name="T17" fmla="*/ 0 h 90"/>
                    <a:gd name="T18" fmla="*/ 18 w 46"/>
                    <a:gd name="T19" fmla="*/ 0 h 90"/>
                    <a:gd name="T20" fmla="*/ 10 w 46"/>
                    <a:gd name="T21" fmla="*/ 4 h 90"/>
                    <a:gd name="T22" fmla="*/ 4 w 46"/>
                    <a:gd name="T23" fmla="*/ 10 h 90"/>
                    <a:gd name="T24" fmla="*/ 2 w 46"/>
                    <a:gd name="T25" fmla="*/ 18 h 90"/>
                    <a:gd name="T26" fmla="*/ 0 w 46"/>
                    <a:gd name="T27" fmla="*/ 30 h 90"/>
                    <a:gd name="T28" fmla="*/ 2 w 46"/>
                    <a:gd name="T29" fmla="*/ 42 h 90"/>
                    <a:gd name="T30" fmla="*/ 6 w 46"/>
                    <a:gd name="T31" fmla="*/ 56 h 90"/>
                    <a:gd name="T32" fmla="*/ 14 w 46"/>
                    <a:gd name="T33" fmla="*/ 70 h 90"/>
                    <a:gd name="T34" fmla="*/ 14 w 46"/>
                    <a:gd name="T35" fmla="*/ 70 h 90"/>
                    <a:gd name="T36" fmla="*/ 22 w 46"/>
                    <a:gd name="T37" fmla="*/ 80 h 90"/>
                    <a:gd name="T38" fmla="*/ 28 w 46"/>
                    <a:gd name="T39" fmla="*/ 88 h 90"/>
                    <a:gd name="T40" fmla="*/ 34 w 46"/>
                    <a:gd name="T41" fmla="*/ 90 h 90"/>
                    <a:gd name="T42" fmla="*/ 40 w 46"/>
                    <a:gd name="T43" fmla="*/ 88 h 90"/>
                    <a:gd name="T44" fmla="*/ 44 w 46"/>
                    <a:gd name="T45" fmla="*/ 84 h 90"/>
                    <a:gd name="T46" fmla="*/ 46 w 46"/>
                    <a:gd name="T47" fmla="*/ 76 h 90"/>
                    <a:gd name="T48" fmla="*/ 46 w 46"/>
                    <a:gd name="T49" fmla="*/ 66 h 90"/>
                    <a:gd name="T50" fmla="*/ 46 w 46"/>
                    <a:gd name="T51" fmla="*/ 54 h 9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46"/>
                    <a:gd name="T79" fmla="*/ 0 h 90"/>
                    <a:gd name="T80" fmla="*/ 46 w 46"/>
                    <a:gd name="T81" fmla="*/ 90 h 9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46" h="90">
                      <a:moveTo>
                        <a:pt x="46" y="54"/>
                      </a:moveTo>
                      <a:lnTo>
                        <a:pt x="46" y="54"/>
                      </a:lnTo>
                      <a:lnTo>
                        <a:pt x="46" y="46"/>
                      </a:lnTo>
                      <a:lnTo>
                        <a:pt x="46" y="30"/>
                      </a:lnTo>
                      <a:lnTo>
                        <a:pt x="44" y="20"/>
                      </a:lnTo>
                      <a:lnTo>
                        <a:pt x="40" y="12"/>
                      </a:lnTo>
                      <a:lnTo>
                        <a:pt x="34" y="4"/>
                      </a:lnTo>
                      <a:lnTo>
                        <a:pt x="26" y="0"/>
                      </a:lnTo>
                      <a:lnTo>
                        <a:pt x="18" y="0"/>
                      </a:lnTo>
                      <a:lnTo>
                        <a:pt x="10" y="4"/>
                      </a:lnTo>
                      <a:lnTo>
                        <a:pt x="4" y="10"/>
                      </a:lnTo>
                      <a:lnTo>
                        <a:pt x="2" y="18"/>
                      </a:lnTo>
                      <a:lnTo>
                        <a:pt x="0" y="30"/>
                      </a:lnTo>
                      <a:lnTo>
                        <a:pt x="2" y="42"/>
                      </a:lnTo>
                      <a:lnTo>
                        <a:pt x="6" y="56"/>
                      </a:lnTo>
                      <a:lnTo>
                        <a:pt x="14" y="70"/>
                      </a:lnTo>
                      <a:lnTo>
                        <a:pt x="22" y="80"/>
                      </a:lnTo>
                      <a:lnTo>
                        <a:pt x="28" y="88"/>
                      </a:lnTo>
                      <a:lnTo>
                        <a:pt x="34" y="90"/>
                      </a:lnTo>
                      <a:lnTo>
                        <a:pt x="40" y="88"/>
                      </a:lnTo>
                      <a:lnTo>
                        <a:pt x="44" y="84"/>
                      </a:lnTo>
                      <a:lnTo>
                        <a:pt x="46" y="76"/>
                      </a:lnTo>
                      <a:lnTo>
                        <a:pt x="46" y="66"/>
                      </a:lnTo>
                      <a:lnTo>
                        <a:pt x="46" y="5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86" name="Freeform 478"/>
                <p:cNvSpPr>
                  <a:spLocks/>
                </p:cNvSpPr>
                <p:nvPr/>
              </p:nvSpPr>
              <p:spPr bwMode="auto">
                <a:xfrm>
                  <a:off x="4501" y="788"/>
                  <a:ext cx="21" cy="4"/>
                </a:xfrm>
                <a:custGeom>
                  <a:avLst/>
                  <a:gdLst>
                    <a:gd name="T0" fmla="*/ 0 w 54"/>
                    <a:gd name="T1" fmla="*/ 0 h 10"/>
                    <a:gd name="T2" fmla="*/ 0 w 54"/>
                    <a:gd name="T3" fmla="*/ 0 h 10"/>
                    <a:gd name="T4" fmla="*/ 14 w 54"/>
                    <a:gd name="T5" fmla="*/ 2 h 10"/>
                    <a:gd name="T6" fmla="*/ 34 w 54"/>
                    <a:gd name="T7" fmla="*/ 4 h 10"/>
                    <a:gd name="T8" fmla="*/ 34 w 54"/>
                    <a:gd name="T9" fmla="*/ 4 h 10"/>
                    <a:gd name="T10" fmla="*/ 54 w 54"/>
                    <a:gd name="T11" fmla="*/ 2 h 10"/>
                    <a:gd name="T12" fmla="*/ 54 w 54"/>
                    <a:gd name="T13" fmla="*/ 2 h 10"/>
                    <a:gd name="T14" fmla="*/ 50 w 54"/>
                    <a:gd name="T15" fmla="*/ 4 h 10"/>
                    <a:gd name="T16" fmla="*/ 46 w 54"/>
                    <a:gd name="T17" fmla="*/ 8 h 10"/>
                    <a:gd name="T18" fmla="*/ 42 w 54"/>
                    <a:gd name="T19" fmla="*/ 10 h 10"/>
                    <a:gd name="T20" fmla="*/ 34 w 54"/>
                    <a:gd name="T21" fmla="*/ 10 h 10"/>
                    <a:gd name="T22" fmla="*/ 24 w 54"/>
                    <a:gd name="T23" fmla="*/ 10 h 10"/>
                    <a:gd name="T24" fmla="*/ 14 w 54"/>
                    <a:gd name="T25" fmla="*/ 6 h 10"/>
                    <a:gd name="T26" fmla="*/ 0 w 54"/>
                    <a:gd name="T27" fmla="*/ 0 h 10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54"/>
                    <a:gd name="T43" fmla="*/ 0 h 10"/>
                    <a:gd name="T44" fmla="*/ 54 w 54"/>
                    <a:gd name="T45" fmla="*/ 10 h 10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54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" y="2"/>
                      </a:lnTo>
                      <a:lnTo>
                        <a:pt x="34" y="4"/>
                      </a:lnTo>
                      <a:lnTo>
                        <a:pt x="54" y="2"/>
                      </a:lnTo>
                      <a:lnTo>
                        <a:pt x="50" y="4"/>
                      </a:lnTo>
                      <a:lnTo>
                        <a:pt x="46" y="8"/>
                      </a:lnTo>
                      <a:lnTo>
                        <a:pt x="42" y="10"/>
                      </a:lnTo>
                      <a:lnTo>
                        <a:pt x="34" y="10"/>
                      </a:lnTo>
                      <a:lnTo>
                        <a:pt x="24" y="10"/>
                      </a:lnTo>
                      <a:lnTo>
                        <a:pt x="14" y="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87" name="Freeform 479"/>
                <p:cNvSpPr>
                  <a:spLocks/>
                </p:cNvSpPr>
                <p:nvPr/>
              </p:nvSpPr>
              <p:spPr bwMode="auto">
                <a:xfrm>
                  <a:off x="4501" y="788"/>
                  <a:ext cx="21" cy="4"/>
                </a:xfrm>
                <a:custGeom>
                  <a:avLst/>
                  <a:gdLst>
                    <a:gd name="T0" fmla="*/ 0 w 54"/>
                    <a:gd name="T1" fmla="*/ 0 h 10"/>
                    <a:gd name="T2" fmla="*/ 0 w 54"/>
                    <a:gd name="T3" fmla="*/ 0 h 10"/>
                    <a:gd name="T4" fmla="*/ 14 w 54"/>
                    <a:gd name="T5" fmla="*/ 2 h 10"/>
                    <a:gd name="T6" fmla="*/ 34 w 54"/>
                    <a:gd name="T7" fmla="*/ 4 h 10"/>
                    <a:gd name="T8" fmla="*/ 34 w 54"/>
                    <a:gd name="T9" fmla="*/ 4 h 10"/>
                    <a:gd name="T10" fmla="*/ 54 w 54"/>
                    <a:gd name="T11" fmla="*/ 2 h 10"/>
                    <a:gd name="T12" fmla="*/ 54 w 54"/>
                    <a:gd name="T13" fmla="*/ 2 h 10"/>
                    <a:gd name="T14" fmla="*/ 50 w 54"/>
                    <a:gd name="T15" fmla="*/ 4 h 10"/>
                    <a:gd name="T16" fmla="*/ 46 w 54"/>
                    <a:gd name="T17" fmla="*/ 8 h 10"/>
                    <a:gd name="T18" fmla="*/ 42 w 54"/>
                    <a:gd name="T19" fmla="*/ 10 h 10"/>
                    <a:gd name="T20" fmla="*/ 34 w 54"/>
                    <a:gd name="T21" fmla="*/ 10 h 10"/>
                    <a:gd name="T22" fmla="*/ 24 w 54"/>
                    <a:gd name="T23" fmla="*/ 10 h 10"/>
                    <a:gd name="T24" fmla="*/ 14 w 54"/>
                    <a:gd name="T25" fmla="*/ 6 h 10"/>
                    <a:gd name="T26" fmla="*/ 0 w 54"/>
                    <a:gd name="T27" fmla="*/ 0 h 10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54"/>
                    <a:gd name="T43" fmla="*/ 0 h 10"/>
                    <a:gd name="T44" fmla="*/ 54 w 54"/>
                    <a:gd name="T45" fmla="*/ 10 h 10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54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4" y="2"/>
                      </a:lnTo>
                      <a:lnTo>
                        <a:pt x="34" y="4"/>
                      </a:lnTo>
                      <a:lnTo>
                        <a:pt x="54" y="2"/>
                      </a:lnTo>
                      <a:lnTo>
                        <a:pt x="50" y="4"/>
                      </a:lnTo>
                      <a:lnTo>
                        <a:pt x="46" y="8"/>
                      </a:lnTo>
                      <a:lnTo>
                        <a:pt x="42" y="10"/>
                      </a:lnTo>
                      <a:lnTo>
                        <a:pt x="34" y="10"/>
                      </a:lnTo>
                      <a:lnTo>
                        <a:pt x="24" y="10"/>
                      </a:lnTo>
                      <a:lnTo>
                        <a:pt x="14" y="6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88" name="Freeform 480"/>
                <p:cNvSpPr>
                  <a:spLocks/>
                </p:cNvSpPr>
                <p:nvPr/>
              </p:nvSpPr>
              <p:spPr bwMode="auto">
                <a:xfrm>
                  <a:off x="4540" y="789"/>
                  <a:ext cx="9" cy="3"/>
                </a:xfrm>
                <a:custGeom>
                  <a:avLst/>
                  <a:gdLst>
                    <a:gd name="T0" fmla="*/ 0 w 24"/>
                    <a:gd name="T1" fmla="*/ 0 h 8"/>
                    <a:gd name="T2" fmla="*/ 0 w 24"/>
                    <a:gd name="T3" fmla="*/ 0 h 8"/>
                    <a:gd name="T4" fmla="*/ 8 w 24"/>
                    <a:gd name="T5" fmla="*/ 2 h 8"/>
                    <a:gd name="T6" fmla="*/ 14 w 24"/>
                    <a:gd name="T7" fmla="*/ 2 h 8"/>
                    <a:gd name="T8" fmla="*/ 24 w 24"/>
                    <a:gd name="T9" fmla="*/ 0 h 8"/>
                    <a:gd name="T10" fmla="*/ 24 w 24"/>
                    <a:gd name="T11" fmla="*/ 0 h 8"/>
                    <a:gd name="T12" fmla="*/ 20 w 24"/>
                    <a:gd name="T13" fmla="*/ 4 h 8"/>
                    <a:gd name="T14" fmla="*/ 16 w 24"/>
                    <a:gd name="T15" fmla="*/ 8 h 8"/>
                    <a:gd name="T16" fmla="*/ 12 w 24"/>
                    <a:gd name="T17" fmla="*/ 8 h 8"/>
                    <a:gd name="T18" fmla="*/ 12 w 24"/>
                    <a:gd name="T19" fmla="*/ 8 h 8"/>
                    <a:gd name="T20" fmla="*/ 8 w 24"/>
                    <a:gd name="T21" fmla="*/ 8 h 8"/>
                    <a:gd name="T22" fmla="*/ 4 w 24"/>
                    <a:gd name="T23" fmla="*/ 4 h 8"/>
                    <a:gd name="T24" fmla="*/ 0 w 24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4"/>
                    <a:gd name="T40" fmla="*/ 0 h 8"/>
                    <a:gd name="T41" fmla="*/ 24 w 24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4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8" y="2"/>
                      </a:lnTo>
                      <a:lnTo>
                        <a:pt x="14" y="2"/>
                      </a:lnTo>
                      <a:lnTo>
                        <a:pt x="24" y="0"/>
                      </a:lnTo>
                      <a:lnTo>
                        <a:pt x="20" y="4"/>
                      </a:lnTo>
                      <a:lnTo>
                        <a:pt x="16" y="8"/>
                      </a:lnTo>
                      <a:lnTo>
                        <a:pt x="12" y="8"/>
                      </a:lnTo>
                      <a:lnTo>
                        <a:pt x="8" y="8"/>
                      </a:lnTo>
                      <a:lnTo>
                        <a:pt x="4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89" name="Freeform 481"/>
                <p:cNvSpPr>
                  <a:spLocks/>
                </p:cNvSpPr>
                <p:nvPr/>
              </p:nvSpPr>
              <p:spPr bwMode="auto">
                <a:xfrm>
                  <a:off x="4540" y="789"/>
                  <a:ext cx="9" cy="3"/>
                </a:xfrm>
                <a:custGeom>
                  <a:avLst/>
                  <a:gdLst>
                    <a:gd name="T0" fmla="*/ 0 w 24"/>
                    <a:gd name="T1" fmla="*/ 0 h 8"/>
                    <a:gd name="T2" fmla="*/ 0 w 24"/>
                    <a:gd name="T3" fmla="*/ 0 h 8"/>
                    <a:gd name="T4" fmla="*/ 8 w 24"/>
                    <a:gd name="T5" fmla="*/ 2 h 8"/>
                    <a:gd name="T6" fmla="*/ 14 w 24"/>
                    <a:gd name="T7" fmla="*/ 2 h 8"/>
                    <a:gd name="T8" fmla="*/ 24 w 24"/>
                    <a:gd name="T9" fmla="*/ 0 h 8"/>
                    <a:gd name="T10" fmla="*/ 24 w 24"/>
                    <a:gd name="T11" fmla="*/ 0 h 8"/>
                    <a:gd name="T12" fmla="*/ 20 w 24"/>
                    <a:gd name="T13" fmla="*/ 4 h 8"/>
                    <a:gd name="T14" fmla="*/ 16 w 24"/>
                    <a:gd name="T15" fmla="*/ 8 h 8"/>
                    <a:gd name="T16" fmla="*/ 12 w 24"/>
                    <a:gd name="T17" fmla="*/ 8 h 8"/>
                    <a:gd name="T18" fmla="*/ 12 w 24"/>
                    <a:gd name="T19" fmla="*/ 8 h 8"/>
                    <a:gd name="T20" fmla="*/ 8 w 24"/>
                    <a:gd name="T21" fmla="*/ 8 h 8"/>
                    <a:gd name="T22" fmla="*/ 4 w 24"/>
                    <a:gd name="T23" fmla="*/ 4 h 8"/>
                    <a:gd name="T24" fmla="*/ 0 w 24"/>
                    <a:gd name="T25" fmla="*/ 0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4"/>
                    <a:gd name="T40" fmla="*/ 0 h 8"/>
                    <a:gd name="T41" fmla="*/ 24 w 24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4" h="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8" y="2"/>
                      </a:lnTo>
                      <a:lnTo>
                        <a:pt x="14" y="2"/>
                      </a:lnTo>
                      <a:lnTo>
                        <a:pt x="24" y="0"/>
                      </a:lnTo>
                      <a:lnTo>
                        <a:pt x="20" y="4"/>
                      </a:lnTo>
                      <a:lnTo>
                        <a:pt x="16" y="8"/>
                      </a:lnTo>
                      <a:lnTo>
                        <a:pt x="12" y="8"/>
                      </a:lnTo>
                      <a:lnTo>
                        <a:pt x="8" y="8"/>
                      </a:lnTo>
                      <a:lnTo>
                        <a:pt x="4" y="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90" name="Freeform 482"/>
                <p:cNvSpPr>
                  <a:spLocks/>
                </p:cNvSpPr>
                <p:nvPr/>
              </p:nvSpPr>
              <p:spPr bwMode="auto">
                <a:xfrm>
                  <a:off x="4531" y="785"/>
                  <a:ext cx="13" cy="37"/>
                </a:xfrm>
                <a:custGeom>
                  <a:avLst/>
                  <a:gdLst>
                    <a:gd name="T0" fmla="*/ 22 w 34"/>
                    <a:gd name="T1" fmla="*/ 0 h 106"/>
                    <a:gd name="T2" fmla="*/ 22 w 34"/>
                    <a:gd name="T3" fmla="*/ 0 h 106"/>
                    <a:gd name="T4" fmla="*/ 26 w 34"/>
                    <a:gd name="T5" fmla="*/ 30 h 106"/>
                    <a:gd name="T6" fmla="*/ 28 w 34"/>
                    <a:gd name="T7" fmla="*/ 60 h 106"/>
                    <a:gd name="T8" fmla="*/ 26 w 34"/>
                    <a:gd name="T9" fmla="*/ 76 h 106"/>
                    <a:gd name="T10" fmla="*/ 24 w 34"/>
                    <a:gd name="T11" fmla="*/ 90 h 106"/>
                    <a:gd name="T12" fmla="*/ 24 w 34"/>
                    <a:gd name="T13" fmla="*/ 90 h 106"/>
                    <a:gd name="T14" fmla="*/ 14 w 34"/>
                    <a:gd name="T15" fmla="*/ 94 h 106"/>
                    <a:gd name="T16" fmla="*/ 6 w 34"/>
                    <a:gd name="T17" fmla="*/ 100 h 106"/>
                    <a:gd name="T18" fmla="*/ 0 w 34"/>
                    <a:gd name="T19" fmla="*/ 106 h 106"/>
                    <a:gd name="T20" fmla="*/ 0 w 34"/>
                    <a:gd name="T21" fmla="*/ 106 h 106"/>
                    <a:gd name="T22" fmla="*/ 8 w 34"/>
                    <a:gd name="T23" fmla="*/ 104 h 106"/>
                    <a:gd name="T24" fmla="*/ 18 w 34"/>
                    <a:gd name="T25" fmla="*/ 100 h 106"/>
                    <a:gd name="T26" fmla="*/ 30 w 34"/>
                    <a:gd name="T27" fmla="*/ 94 h 106"/>
                    <a:gd name="T28" fmla="*/ 30 w 34"/>
                    <a:gd name="T29" fmla="*/ 94 h 106"/>
                    <a:gd name="T30" fmla="*/ 32 w 34"/>
                    <a:gd name="T31" fmla="*/ 90 h 106"/>
                    <a:gd name="T32" fmla="*/ 34 w 34"/>
                    <a:gd name="T33" fmla="*/ 74 h 106"/>
                    <a:gd name="T34" fmla="*/ 34 w 34"/>
                    <a:gd name="T35" fmla="*/ 60 h 106"/>
                    <a:gd name="T36" fmla="*/ 32 w 34"/>
                    <a:gd name="T37" fmla="*/ 44 h 106"/>
                    <a:gd name="T38" fmla="*/ 28 w 34"/>
                    <a:gd name="T39" fmla="*/ 24 h 106"/>
                    <a:gd name="T40" fmla="*/ 22 w 34"/>
                    <a:gd name="T41" fmla="*/ 0 h 1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106"/>
                    <a:gd name="T65" fmla="*/ 34 w 34"/>
                    <a:gd name="T66" fmla="*/ 106 h 1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106">
                      <a:moveTo>
                        <a:pt x="22" y="0"/>
                      </a:moveTo>
                      <a:lnTo>
                        <a:pt x="22" y="0"/>
                      </a:lnTo>
                      <a:lnTo>
                        <a:pt x="26" y="30"/>
                      </a:lnTo>
                      <a:lnTo>
                        <a:pt x="28" y="60"/>
                      </a:lnTo>
                      <a:lnTo>
                        <a:pt x="26" y="76"/>
                      </a:lnTo>
                      <a:lnTo>
                        <a:pt x="24" y="90"/>
                      </a:lnTo>
                      <a:lnTo>
                        <a:pt x="14" y="94"/>
                      </a:lnTo>
                      <a:lnTo>
                        <a:pt x="6" y="100"/>
                      </a:lnTo>
                      <a:lnTo>
                        <a:pt x="0" y="106"/>
                      </a:lnTo>
                      <a:lnTo>
                        <a:pt x="8" y="104"/>
                      </a:lnTo>
                      <a:lnTo>
                        <a:pt x="18" y="100"/>
                      </a:lnTo>
                      <a:lnTo>
                        <a:pt x="30" y="94"/>
                      </a:lnTo>
                      <a:lnTo>
                        <a:pt x="32" y="90"/>
                      </a:lnTo>
                      <a:lnTo>
                        <a:pt x="34" y="74"/>
                      </a:lnTo>
                      <a:lnTo>
                        <a:pt x="34" y="60"/>
                      </a:lnTo>
                      <a:lnTo>
                        <a:pt x="32" y="44"/>
                      </a:lnTo>
                      <a:lnTo>
                        <a:pt x="28" y="24"/>
                      </a:lnTo>
                      <a:lnTo>
                        <a:pt x="22" y="0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91" name="Freeform 483"/>
                <p:cNvSpPr>
                  <a:spLocks/>
                </p:cNvSpPr>
                <p:nvPr/>
              </p:nvSpPr>
              <p:spPr bwMode="auto">
                <a:xfrm>
                  <a:off x="4531" y="785"/>
                  <a:ext cx="13" cy="37"/>
                </a:xfrm>
                <a:custGeom>
                  <a:avLst/>
                  <a:gdLst>
                    <a:gd name="T0" fmla="*/ 22 w 34"/>
                    <a:gd name="T1" fmla="*/ 0 h 106"/>
                    <a:gd name="T2" fmla="*/ 22 w 34"/>
                    <a:gd name="T3" fmla="*/ 0 h 106"/>
                    <a:gd name="T4" fmla="*/ 26 w 34"/>
                    <a:gd name="T5" fmla="*/ 30 h 106"/>
                    <a:gd name="T6" fmla="*/ 28 w 34"/>
                    <a:gd name="T7" fmla="*/ 60 h 106"/>
                    <a:gd name="T8" fmla="*/ 26 w 34"/>
                    <a:gd name="T9" fmla="*/ 76 h 106"/>
                    <a:gd name="T10" fmla="*/ 24 w 34"/>
                    <a:gd name="T11" fmla="*/ 90 h 106"/>
                    <a:gd name="T12" fmla="*/ 24 w 34"/>
                    <a:gd name="T13" fmla="*/ 90 h 106"/>
                    <a:gd name="T14" fmla="*/ 14 w 34"/>
                    <a:gd name="T15" fmla="*/ 94 h 106"/>
                    <a:gd name="T16" fmla="*/ 6 w 34"/>
                    <a:gd name="T17" fmla="*/ 100 h 106"/>
                    <a:gd name="T18" fmla="*/ 0 w 34"/>
                    <a:gd name="T19" fmla="*/ 106 h 106"/>
                    <a:gd name="T20" fmla="*/ 0 w 34"/>
                    <a:gd name="T21" fmla="*/ 106 h 106"/>
                    <a:gd name="T22" fmla="*/ 8 w 34"/>
                    <a:gd name="T23" fmla="*/ 104 h 106"/>
                    <a:gd name="T24" fmla="*/ 18 w 34"/>
                    <a:gd name="T25" fmla="*/ 100 h 106"/>
                    <a:gd name="T26" fmla="*/ 30 w 34"/>
                    <a:gd name="T27" fmla="*/ 94 h 106"/>
                    <a:gd name="T28" fmla="*/ 30 w 34"/>
                    <a:gd name="T29" fmla="*/ 94 h 106"/>
                    <a:gd name="T30" fmla="*/ 32 w 34"/>
                    <a:gd name="T31" fmla="*/ 90 h 106"/>
                    <a:gd name="T32" fmla="*/ 34 w 34"/>
                    <a:gd name="T33" fmla="*/ 74 h 106"/>
                    <a:gd name="T34" fmla="*/ 34 w 34"/>
                    <a:gd name="T35" fmla="*/ 60 h 106"/>
                    <a:gd name="T36" fmla="*/ 32 w 34"/>
                    <a:gd name="T37" fmla="*/ 44 h 106"/>
                    <a:gd name="T38" fmla="*/ 28 w 34"/>
                    <a:gd name="T39" fmla="*/ 24 h 106"/>
                    <a:gd name="T40" fmla="*/ 22 w 34"/>
                    <a:gd name="T41" fmla="*/ 0 h 1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4"/>
                    <a:gd name="T64" fmla="*/ 0 h 106"/>
                    <a:gd name="T65" fmla="*/ 34 w 34"/>
                    <a:gd name="T66" fmla="*/ 106 h 1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4" h="106">
                      <a:moveTo>
                        <a:pt x="22" y="0"/>
                      </a:moveTo>
                      <a:lnTo>
                        <a:pt x="22" y="0"/>
                      </a:lnTo>
                      <a:lnTo>
                        <a:pt x="26" y="30"/>
                      </a:lnTo>
                      <a:lnTo>
                        <a:pt x="28" y="60"/>
                      </a:lnTo>
                      <a:lnTo>
                        <a:pt x="26" y="76"/>
                      </a:lnTo>
                      <a:lnTo>
                        <a:pt x="24" y="90"/>
                      </a:lnTo>
                      <a:lnTo>
                        <a:pt x="14" y="94"/>
                      </a:lnTo>
                      <a:lnTo>
                        <a:pt x="6" y="100"/>
                      </a:lnTo>
                      <a:lnTo>
                        <a:pt x="0" y="106"/>
                      </a:lnTo>
                      <a:lnTo>
                        <a:pt x="8" y="104"/>
                      </a:lnTo>
                      <a:lnTo>
                        <a:pt x="18" y="100"/>
                      </a:lnTo>
                      <a:lnTo>
                        <a:pt x="30" y="94"/>
                      </a:lnTo>
                      <a:lnTo>
                        <a:pt x="32" y="90"/>
                      </a:lnTo>
                      <a:lnTo>
                        <a:pt x="34" y="74"/>
                      </a:lnTo>
                      <a:lnTo>
                        <a:pt x="34" y="60"/>
                      </a:lnTo>
                      <a:lnTo>
                        <a:pt x="32" y="44"/>
                      </a:lnTo>
                      <a:lnTo>
                        <a:pt x="28" y="24"/>
                      </a:lnTo>
                      <a:lnTo>
                        <a:pt x="22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92" name="Freeform 484"/>
                <p:cNvSpPr>
                  <a:spLocks/>
                </p:cNvSpPr>
                <p:nvPr/>
              </p:nvSpPr>
              <p:spPr bwMode="auto">
                <a:xfrm>
                  <a:off x="4523" y="836"/>
                  <a:ext cx="15" cy="2"/>
                </a:xfrm>
                <a:custGeom>
                  <a:avLst/>
                  <a:gdLst>
                    <a:gd name="T0" fmla="*/ 0 w 38"/>
                    <a:gd name="T1" fmla="*/ 0 h 6"/>
                    <a:gd name="T2" fmla="*/ 0 w 38"/>
                    <a:gd name="T3" fmla="*/ 0 h 6"/>
                    <a:gd name="T4" fmla="*/ 12 w 38"/>
                    <a:gd name="T5" fmla="*/ 2 h 6"/>
                    <a:gd name="T6" fmla="*/ 24 w 38"/>
                    <a:gd name="T7" fmla="*/ 2 h 6"/>
                    <a:gd name="T8" fmla="*/ 38 w 38"/>
                    <a:gd name="T9" fmla="*/ 0 h 6"/>
                    <a:gd name="T10" fmla="*/ 38 w 38"/>
                    <a:gd name="T11" fmla="*/ 0 h 6"/>
                    <a:gd name="T12" fmla="*/ 34 w 38"/>
                    <a:gd name="T13" fmla="*/ 2 h 6"/>
                    <a:gd name="T14" fmla="*/ 22 w 38"/>
                    <a:gd name="T15" fmla="*/ 6 h 6"/>
                    <a:gd name="T16" fmla="*/ 22 w 38"/>
                    <a:gd name="T17" fmla="*/ 6 h 6"/>
                    <a:gd name="T18" fmla="*/ 14 w 38"/>
                    <a:gd name="T19" fmla="*/ 6 h 6"/>
                    <a:gd name="T20" fmla="*/ 6 w 38"/>
                    <a:gd name="T21" fmla="*/ 4 h 6"/>
                    <a:gd name="T22" fmla="*/ 0 w 38"/>
                    <a:gd name="T23" fmla="*/ 0 h 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8"/>
                    <a:gd name="T37" fmla="*/ 0 h 6"/>
                    <a:gd name="T38" fmla="*/ 38 w 38"/>
                    <a:gd name="T39" fmla="*/ 6 h 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8" h="6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2" y="2"/>
                      </a:lnTo>
                      <a:lnTo>
                        <a:pt x="24" y="2"/>
                      </a:lnTo>
                      <a:lnTo>
                        <a:pt x="38" y="0"/>
                      </a:lnTo>
                      <a:lnTo>
                        <a:pt x="34" y="2"/>
                      </a:lnTo>
                      <a:lnTo>
                        <a:pt x="22" y="6"/>
                      </a:lnTo>
                      <a:lnTo>
                        <a:pt x="14" y="6"/>
                      </a:lnTo>
                      <a:lnTo>
                        <a:pt x="6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93" name="Freeform 485"/>
                <p:cNvSpPr>
                  <a:spLocks/>
                </p:cNvSpPr>
                <p:nvPr/>
              </p:nvSpPr>
              <p:spPr bwMode="auto">
                <a:xfrm>
                  <a:off x="4523" y="836"/>
                  <a:ext cx="15" cy="2"/>
                </a:xfrm>
                <a:custGeom>
                  <a:avLst/>
                  <a:gdLst>
                    <a:gd name="T0" fmla="*/ 0 w 38"/>
                    <a:gd name="T1" fmla="*/ 0 h 6"/>
                    <a:gd name="T2" fmla="*/ 0 w 38"/>
                    <a:gd name="T3" fmla="*/ 0 h 6"/>
                    <a:gd name="T4" fmla="*/ 12 w 38"/>
                    <a:gd name="T5" fmla="*/ 2 h 6"/>
                    <a:gd name="T6" fmla="*/ 24 w 38"/>
                    <a:gd name="T7" fmla="*/ 2 h 6"/>
                    <a:gd name="T8" fmla="*/ 38 w 38"/>
                    <a:gd name="T9" fmla="*/ 0 h 6"/>
                    <a:gd name="T10" fmla="*/ 38 w 38"/>
                    <a:gd name="T11" fmla="*/ 0 h 6"/>
                    <a:gd name="T12" fmla="*/ 34 w 38"/>
                    <a:gd name="T13" fmla="*/ 2 h 6"/>
                    <a:gd name="T14" fmla="*/ 22 w 38"/>
                    <a:gd name="T15" fmla="*/ 6 h 6"/>
                    <a:gd name="T16" fmla="*/ 22 w 38"/>
                    <a:gd name="T17" fmla="*/ 6 h 6"/>
                    <a:gd name="T18" fmla="*/ 14 w 38"/>
                    <a:gd name="T19" fmla="*/ 6 h 6"/>
                    <a:gd name="T20" fmla="*/ 6 w 38"/>
                    <a:gd name="T21" fmla="*/ 4 h 6"/>
                    <a:gd name="T22" fmla="*/ 0 w 38"/>
                    <a:gd name="T23" fmla="*/ 0 h 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8"/>
                    <a:gd name="T37" fmla="*/ 0 h 6"/>
                    <a:gd name="T38" fmla="*/ 38 w 38"/>
                    <a:gd name="T39" fmla="*/ 6 h 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8" h="6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2" y="2"/>
                      </a:lnTo>
                      <a:lnTo>
                        <a:pt x="24" y="2"/>
                      </a:lnTo>
                      <a:lnTo>
                        <a:pt x="38" y="0"/>
                      </a:lnTo>
                      <a:lnTo>
                        <a:pt x="34" y="2"/>
                      </a:lnTo>
                      <a:lnTo>
                        <a:pt x="22" y="6"/>
                      </a:lnTo>
                      <a:lnTo>
                        <a:pt x="14" y="6"/>
                      </a:lnTo>
                      <a:lnTo>
                        <a:pt x="6" y="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94" name="Freeform 486"/>
                <p:cNvSpPr>
                  <a:spLocks/>
                </p:cNvSpPr>
                <p:nvPr/>
              </p:nvSpPr>
              <p:spPr bwMode="auto">
                <a:xfrm>
                  <a:off x="4316" y="846"/>
                  <a:ext cx="265" cy="309"/>
                </a:xfrm>
                <a:custGeom>
                  <a:avLst/>
                  <a:gdLst>
                    <a:gd name="T0" fmla="*/ 248 w 692"/>
                    <a:gd name="T1" fmla="*/ 878 h 878"/>
                    <a:gd name="T2" fmla="*/ 156 w 692"/>
                    <a:gd name="T3" fmla="*/ 578 h 878"/>
                    <a:gd name="T4" fmla="*/ 76 w 692"/>
                    <a:gd name="T5" fmla="*/ 352 h 878"/>
                    <a:gd name="T6" fmla="*/ 20 w 692"/>
                    <a:gd name="T7" fmla="*/ 210 h 878"/>
                    <a:gd name="T8" fmla="*/ 0 w 692"/>
                    <a:gd name="T9" fmla="*/ 162 h 878"/>
                    <a:gd name="T10" fmla="*/ 30 w 692"/>
                    <a:gd name="T11" fmla="*/ 138 h 878"/>
                    <a:gd name="T12" fmla="*/ 68 w 692"/>
                    <a:gd name="T13" fmla="*/ 116 h 878"/>
                    <a:gd name="T14" fmla="*/ 154 w 692"/>
                    <a:gd name="T15" fmla="*/ 80 h 878"/>
                    <a:gd name="T16" fmla="*/ 230 w 692"/>
                    <a:gd name="T17" fmla="*/ 58 h 878"/>
                    <a:gd name="T18" fmla="*/ 262 w 692"/>
                    <a:gd name="T19" fmla="*/ 50 h 878"/>
                    <a:gd name="T20" fmla="*/ 318 w 692"/>
                    <a:gd name="T21" fmla="*/ 14 h 878"/>
                    <a:gd name="T22" fmla="*/ 334 w 692"/>
                    <a:gd name="T23" fmla="*/ 0 h 878"/>
                    <a:gd name="T24" fmla="*/ 342 w 692"/>
                    <a:gd name="T25" fmla="*/ 52 h 878"/>
                    <a:gd name="T26" fmla="*/ 354 w 692"/>
                    <a:gd name="T27" fmla="*/ 96 h 878"/>
                    <a:gd name="T28" fmla="*/ 374 w 692"/>
                    <a:gd name="T29" fmla="*/ 140 h 878"/>
                    <a:gd name="T30" fmla="*/ 388 w 692"/>
                    <a:gd name="T31" fmla="*/ 166 h 878"/>
                    <a:gd name="T32" fmla="*/ 424 w 692"/>
                    <a:gd name="T33" fmla="*/ 252 h 878"/>
                    <a:gd name="T34" fmla="*/ 472 w 692"/>
                    <a:gd name="T35" fmla="*/ 388 h 878"/>
                    <a:gd name="T36" fmla="*/ 484 w 692"/>
                    <a:gd name="T37" fmla="*/ 426 h 878"/>
                    <a:gd name="T38" fmla="*/ 496 w 692"/>
                    <a:gd name="T39" fmla="*/ 382 h 878"/>
                    <a:gd name="T40" fmla="*/ 514 w 692"/>
                    <a:gd name="T41" fmla="*/ 266 h 878"/>
                    <a:gd name="T42" fmla="*/ 526 w 692"/>
                    <a:gd name="T43" fmla="*/ 104 h 878"/>
                    <a:gd name="T44" fmla="*/ 526 w 692"/>
                    <a:gd name="T45" fmla="*/ 60 h 878"/>
                    <a:gd name="T46" fmla="*/ 550 w 692"/>
                    <a:gd name="T47" fmla="*/ 82 h 878"/>
                    <a:gd name="T48" fmla="*/ 588 w 692"/>
                    <a:gd name="T49" fmla="*/ 108 h 878"/>
                    <a:gd name="T50" fmla="*/ 688 w 692"/>
                    <a:gd name="T51" fmla="*/ 142 h 878"/>
                    <a:gd name="T52" fmla="*/ 690 w 692"/>
                    <a:gd name="T53" fmla="*/ 154 h 878"/>
                    <a:gd name="T54" fmla="*/ 690 w 692"/>
                    <a:gd name="T55" fmla="*/ 212 h 878"/>
                    <a:gd name="T56" fmla="*/ 674 w 692"/>
                    <a:gd name="T57" fmla="*/ 336 h 878"/>
                    <a:gd name="T58" fmla="*/ 660 w 692"/>
                    <a:gd name="T59" fmla="*/ 492 h 878"/>
                    <a:gd name="T60" fmla="*/ 654 w 692"/>
                    <a:gd name="T61" fmla="*/ 620 h 878"/>
                    <a:gd name="T62" fmla="*/ 656 w 692"/>
                    <a:gd name="T63" fmla="*/ 664 h 878"/>
                    <a:gd name="T64" fmla="*/ 662 w 692"/>
                    <a:gd name="T65" fmla="*/ 828 h 878"/>
                    <a:gd name="T66" fmla="*/ 668 w 692"/>
                    <a:gd name="T67" fmla="*/ 876 h 878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692"/>
                    <a:gd name="T103" fmla="*/ 0 h 878"/>
                    <a:gd name="T104" fmla="*/ 692 w 692"/>
                    <a:gd name="T105" fmla="*/ 878 h 878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692" h="878">
                      <a:moveTo>
                        <a:pt x="248" y="878"/>
                      </a:moveTo>
                      <a:lnTo>
                        <a:pt x="248" y="878"/>
                      </a:lnTo>
                      <a:lnTo>
                        <a:pt x="202" y="718"/>
                      </a:lnTo>
                      <a:lnTo>
                        <a:pt x="156" y="578"/>
                      </a:lnTo>
                      <a:lnTo>
                        <a:pt x="114" y="454"/>
                      </a:lnTo>
                      <a:lnTo>
                        <a:pt x="76" y="352"/>
                      </a:lnTo>
                      <a:lnTo>
                        <a:pt x="46" y="270"/>
                      </a:lnTo>
                      <a:lnTo>
                        <a:pt x="20" y="210"/>
                      </a:lnTo>
                      <a:lnTo>
                        <a:pt x="0" y="162"/>
                      </a:lnTo>
                      <a:lnTo>
                        <a:pt x="14" y="148"/>
                      </a:lnTo>
                      <a:lnTo>
                        <a:pt x="30" y="138"/>
                      </a:lnTo>
                      <a:lnTo>
                        <a:pt x="48" y="126"/>
                      </a:lnTo>
                      <a:lnTo>
                        <a:pt x="68" y="116"/>
                      </a:lnTo>
                      <a:lnTo>
                        <a:pt x="110" y="96"/>
                      </a:lnTo>
                      <a:lnTo>
                        <a:pt x="154" y="80"/>
                      </a:lnTo>
                      <a:lnTo>
                        <a:pt x="196" y="68"/>
                      </a:lnTo>
                      <a:lnTo>
                        <a:pt x="230" y="58"/>
                      </a:lnTo>
                      <a:lnTo>
                        <a:pt x="262" y="50"/>
                      </a:lnTo>
                      <a:lnTo>
                        <a:pt x="296" y="28"/>
                      </a:lnTo>
                      <a:lnTo>
                        <a:pt x="318" y="14"/>
                      </a:lnTo>
                      <a:lnTo>
                        <a:pt x="334" y="0"/>
                      </a:lnTo>
                      <a:lnTo>
                        <a:pt x="336" y="16"/>
                      </a:lnTo>
                      <a:lnTo>
                        <a:pt x="342" y="52"/>
                      </a:lnTo>
                      <a:lnTo>
                        <a:pt x="346" y="74"/>
                      </a:lnTo>
                      <a:lnTo>
                        <a:pt x="354" y="96"/>
                      </a:lnTo>
                      <a:lnTo>
                        <a:pt x="362" y="118"/>
                      </a:lnTo>
                      <a:lnTo>
                        <a:pt x="374" y="140"/>
                      </a:lnTo>
                      <a:lnTo>
                        <a:pt x="388" y="166"/>
                      </a:lnTo>
                      <a:lnTo>
                        <a:pt x="406" y="206"/>
                      </a:lnTo>
                      <a:lnTo>
                        <a:pt x="424" y="252"/>
                      </a:lnTo>
                      <a:lnTo>
                        <a:pt x="442" y="302"/>
                      </a:lnTo>
                      <a:lnTo>
                        <a:pt x="472" y="388"/>
                      </a:lnTo>
                      <a:lnTo>
                        <a:pt x="484" y="426"/>
                      </a:lnTo>
                      <a:lnTo>
                        <a:pt x="490" y="406"/>
                      </a:lnTo>
                      <a:lnTo>
                        <a:pt x="496" y="382"/>
                      </a:lnTo>
                      <a:lnTo>
                        <a:pt x="506" y="326"/>
                      </a:lnTo>
                      <a:lnTo>
                        <a:pt x="514" y="266"/>
                      </a:lnTo>
                      <a:lnTo>
                        <a:pt x="520" y="206"/>
                      </a:lnTo>
                      <a:lnTo>
                        <a:pt x="526" y="104"/>
                      </a:lnTo>
                      <a:lnTo>
                        <a:pt x="526" y="60"/>
                      </a:lnTo>
                      <a:lnTo>
                        <a:pt x="538" y="72"/>
                      </a:lnTo>
                      <a:lnTo>
                        <a:pt x="550" y="82"/>
                      </a:lnTo>
                      <a:lnTo>
                        <a:pt x="572" y="98"/>
                      </a:lnTo>
                      <a:lnTo>
                        <a:pt x="588" y="108"/>
                      </a:lnTo>
                      <a:lnTo>
                        <a:pt x="596" y="112"/>
                      </a:lnTo>
                      <a:lnTo>
                        <a:pt x="688" y="142"/>
                      </a:lnTo>
                      <a:lnTo>
                        <a:pt x="690" y="154"/>
                      </a:lnTo>
                      <a:lnTo>
                        <a:pt x="692" y="170"/>
                      </a:lnTo>
                      <a:lnTo>
                        <a:pt x="690" y="212"/>
                      </a:lnTo>
                      <a:lnTo>
                        <a:pt x="684" y="268"/>
                      </a:lnTo>
                      <a:lnTo>
                        <a:pt x="674" y="336"/>
                      </a:lnTo>
                      <a:lnTo>
                        <a:pt x="666" y="410"/>
                      </a:lnTo>
                      <a:lnTo>
                        <a:pt x="660" y="492"/>
                      </a:lnTo>
                      <a:lnTo>
                        <a:pt x="656" y="578"/>
                      </a:lnTo>
                      <a:lnTo>
                        <a:pt x="654" y="620"/>
                      </a:lnTo>
                      <a:lnTo>
                        <a:pt x="656" y="664"/>
                      </a:lnTo>
                      <a:lnTo>
                        <a:pt x="658" y="768"/>
                      </a:lnTo>
                      <a:lnTo>
                        <a:pt x="662" y="828"/>
                      </a:lnTo>
                      <a:lnTo>
                        <a:pt x="664" y="856"/>
                      </a:lnTo>
                      <a:lnTo>
                        <a:pt x="668" y="876"/>
                      </a:lnTo>
                      <a:lnTo>
                        <a:pt x="248" y="878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95" name="Freeform 487"/>
                <p:cNvSpPr>
                  <a:spLocks/>
                </p:cNvSpPr>
                <p:nvPr/>
              </p:nvSpPr>
              <p:spPr bwMode="auto">
                <a:xfrm>
                  <a:off x="4491" y="933"/>
                  <a:ext cx="28" cy="206"/>
                </a:xfrm>
                <a:custGeom>
                  <a:avLst/>
                  <a:gdLst>
                    <a:gd name="T0" fmla="*/ 0 w 72"/>
                    <a:gd name="T1" fmla="*/ 2 h 586"/>
                    <a:gd name="T2" fmla="*/ 0 w 72"/>
                    <a:gd name="T3" fmla="*/ 2 h 586"/>
                    <a:gd name="T4" fmla="*/ 2 w 72"/>
                    <a:gd name="T5" fmla="*/ 18 h 586"/>
                    <a:gd name="T6" fmla="*/ 10 w 72"/>
                    <a:gd name="T7" fmla="*/ 62 h 586"/>
                    <a:gd name="T8" fmla="*/ 16 w 72"/>
                    <a:gd name="T9" fmla="*/ 94 h 586"/>
                    <a:gd name="T10" fmla="*/ 18 w 72"/>
                    <a:gd name="T11" fmla="*/ 132 h 586"/>
                    <a:gd name="T12" fmla="*/ 22 w 72"/>
                    <a:gd name="T13" fmla="*/ 176 h 586"/>
                    <a:gd name="T14" fmla="*/ 24 w 72"/>
                    <a:gd name="T15" fmla="*/ 224 h 586"/>
                    <a:gd name="T16" fmla="*/ 24 w 72"/>
                    <a:gd name="T17" fmla="*/ 224 h 586"/>
                    <a:gd name="T18" fmla="*/ 26 w 72"/>
                    <a:gd name="T19" fmla="*/ 318 h 586"/>
                    <a:gd name="T20" fmla="*/ 28 w 72"/>
                    <a:gd name="T21" fmla="*/ 364 h 586"/>
                    <a:gd name="T22" fmla="*/ 32 w 72"/>
                    <a:gd name="T23" fmla="*/ 412 h 586"/>
                    <a:gd name="T24" fmla="*/ 36 w 72"/>
                    <a:gd name="T25" fmla="*/ 458 h 586"/>
                    <a:gd name="T26" fmla="*/ 44 w 72"/>
                    <a:gd name="T27" fmla="*/ 502 h 586"/>
                    <a:gd name="T28" fmla="*/ 54 w 72"/>
                    <a:gd name="T29" fmla="*/ 546 h 586"/>
                    <a:gd name="T30" fmla="*/ 66 w 72"/>
                    <a:gd name="T31" fmla="*/ 586 h 586"/>
                    <a:gd name="T32" fmla="*/ 72 w 72"/>
                    <a:gd name="T33" fmla="*/ 584 h 586"/>
                    <a:gd name="T34" fmla="*/ 72 w 72"/>
                    <a:gd name="T35" fmla="*/ 584 h 586"/>
                    <a:gd name="T36" fmla="*/ 62 w 72"/>
                    <a:gd name="T37" fmla="*/ 544 h 586"/>
                    <a:gd name="T38" fmla="*/ 52 w 72"/>
                    <a:gd name="T39" fmla="*/ 502 h 586"/>
                    <a:gd name="T40" fmla="*/ 44 w 72"/>
                    <a:gd name="T41" fmla="*/ 456 h 586"/>
                    <a:gd name="T42" fmla="*/ 40 w 72"/>
                    <a:gd name="T43" fmla="*/ 410 h 586"/>
                    <a:gd name="T44" fmla="*/ 36 w 72"/>
                    <a:gd name="T45" fmla="*/ 364 h 586"/>
                    <a:gd name="T46" fmla="*/ 34 w 72"/>
                    <a:gd name="T47" fmla="*/ 318 h 586"/>
                    <a:gd name="T48" fmla="*/ 32 w 72"/>
                    <a:gd name="T49" fmla="*/ 224 h 586"/>
                    <a:gd name="T50" fmla="*/ 32 w 72"/>
                    <a:gd name="T51" fmla="*/ 224 h 586"/>
                    <a:gd name="T52" fmla="*/ 30 w 72"/>
                    <a:gd name="T53" fmla="*/ 176 h 586"/>
                    <a:gd name="T54" fmla="*/ 26 w 72"/>
                    <a:gd name="T55" fmla="*/ 132 h 586"/>
                    <a:gd name="T56" fmla="*/ 22 w 72"/>
                    <a:gd name="T57" fmla="*/ 92 h 586"/>
                    <a:gd name="T58" fmla="*/ 18 w 72"/>
                    <a:gd name="T59" fmla="*/ 60 h 586"/>
                    <a:gd name="T60" fmla="*/ 10 w 72"/>
                    <a:gd name="T61" fmla="*/ 16 h 586"/>
                    <a:gd name="T62" fmla="*/ 6 w 72"/>
                    <a:gd name="T63" fmla="*/ 0 h 586"/>
                    <a:gd name="T64" fmla="*/ 0 w 72"/>
                    <a:gd name="T65" fmla="*/ 2 h 58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72"/>
                    <a:gd name="T100" fmla="*/ 0 h 586"/>
                    <a:gd name="T101" fmla="*/ 72 w 72"/>
                    <a:gd name="T102" fmla="*/ 586 h 58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72" h="586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2" y="18"/>
                      </a:lnTo>
                      <a:lnTo>
                        <a:pt x="10" y="62"/>
                      </a:lnTo>
                      <a:lnTo>
                        <a:pt x="16" y="94"/>
                      </a:lnTo>
                      <a:lnTo>
                        <a:pt x="18" y="132"/>
                      </a:lnTo>
                      <a:lnTo>
                        <a:pt x="22" y="176"/>
                      </a:lnTo>
                      <a:lnTo>
                        <a:pt x="24" y="224"/>
                      </a:lnTo>
                      <a:lnTo>
                        <a:pt x="26" y="318"/>
                      </a:lnTo>
                      <a:lnTo>
                        <a:pt x="28" y="364"/>
                      </a:lnTo>
                      <a:lnTo>
                        <a:pt x="32" y="412"/>
                      </a:lnTo>
                      <a:lnTo>
                        <a:pt x="36" y="458"/>
                      </a:lnTo>
                      <a:lnTo>
                        <a:pt x="44" y="502"/>
                      </a:lnTo>
                      <a:lnTo>
                        <a:pt x="54" y="546"/>
                      </a:lnTo>
                      <a:lnTo>
                        <a:pt x="66" y="586"/>
                      </a:lnTo>
                      <a:lnTo>
                        <a:pt x="72" y="584"/>
                      </a:lnTo>
                      <a:lnTo>
                        <a:pt x="62" y="544"/>
                      </a:lnTo>
                      <a:lnTo>
                        <a:pt x="52" y="502"/>
                      </a:lnTo>
                      <a:lnTo>
                        <a:pt x="44" y="456"/>
                      </a:lnTo>
                      <a:lnTo>
                        <a:pt x="40" y="410"/>
                      </a:lnTo>
                      <a:lnTo>
                        <a:pt x="36" y="364"/>
                      </a:lnTo>
                      <a:lnTo>
                        <a:pt x="34" y="318"/>
                      </a:lnTo>
                      <a:lnTo>
                        <a:pt x="32" y="224"/>
                      </a:lnTo>
                      <a:lnTo>
                        <a:pt x="30" y="176"/>
                      </a:lnTo>
                      <a:lnTo>
                        <a:pt x="26" y="132"/>
                      </a:lnTo>
                      <a:lnTo>
                        <a:pt x="22" y="92"/>
                      </a:lnTo>
                      <a:lnTo>
                        <a:pt x="18" y="60"/>
                      </a:lnTo>
                      <a:lnTo>
                        <a:pt x="10" y="16"/>
                      </a:lnTo>
                      <a:lnTo>
                        <a:pt x="6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96" name="Freeform 488"/>
                <p:cNvSpPr>
                  <a:spLocks/>
                </p:cNvSpPr>
                <p:nvPr/>
              </p:nvSpPr>
              <p:spPr bwMode="auto">
                <a:xfrm>
                  <a:off x="4481" y="942"/>
                  <a:ext cx="163" cy="154"/>
                </a:xfrm>
                <a:custGeom>
                  <a:avLst/>
                  <a:gdLst>
                    <a:gd name="T0" fmla="*/ 226 w 426"/>
                    <a:gd name="T1" fmla="*/ 0 h 440"/>
                    <a:gd name="T2" fmla="*/ 226 w 426"/>
                    <a:gd name="T3" fmla="*/ 0 h 440"/>
                    <a:gd name="T4" fmla="*/ 218 w 426"/>
                    <a:gd name="T5" fmla="*/ 8 h 440"/>
                    <a:gd name="T6" fmla="*/ 198 w 426"/>
                    <a:gd name="T7" fmla="*/ 28 h 440"/>
                    <a:gd name="T8" fmla="*/ 186 w 426"/>
                    <a:gd name="T9" fmla="*/ 42 h 440"/>
                    <a:gd name="T10" fmla="*/ 174 w 426"/>
                    <a:gd name="T11" fmla="*/ 60 h 440"/>
                    <a:gd name="T12" fmla="*/ 164 w 426"/>
                    <a:gd name="T13" fmla="*/ 80 h 440"/>
                    <a:gd name="T14" fmla="*/ 156 w 426"/>
                    <a:gd name="T15" fmla="*/ 102 h 440"/>
                    <a:gd name="T16" fmla="*/ 156 w 426"/>
                    <a:gd name="T17" fmla="*/ 102 h 440"/>
                    <a:gd name="T18" fmla="*/ 148 w 426"/>
                    <a:gd name="T19" fmla="*/ 144 h 440"/>
                    <a:gd name="T20" fmla="*/ 138 w 426"/>
                    <a:gd name="T21" fmla="*/ 188 h 440"/>
                    <a:gd name="T22" fmla="*/ 128 w 426"/>
                    <a:gd name="T23" fmla="*/ 234 h 440"/>
                    <a:gd name="T24" fmla="*/ 114 w 426"/>
                    <a:gd name="T25" fmla="*/ 280 h 440"/>
                    <a:gd name="T26" fmla="*/ 106 w 426"/>
                    <a:gd name="T27" fmla="*/ 302 h 440"/>
                    <a:gd name="T28" fmla="*/ 96 w 426"/>
                    <a:gd name="T29" fmla="*/ 322 h 440"/>
                    <a:gd name="T30" fmla="*/ 84 w 426"/>
                    <a:gd name="T31" fmla="*/ 342 h 440"/>
                    <a:gd name="T32" fmla="*/ 72 w 426"/>
                    <a:gd name="T33" fmla="*/ 360 h 440"/>
                    <a:gd name="T34" fmla="*/ 58 w 426"/>
                    <a:gd name="T35" fmla="*/ 378 h 440"/>
                    <a:gd name="T36" fmla="*/ 40 w 426"/>
                    <a:gd name="T37" fmla="*/ 392 h 440"/>
                    <a:gd name="T38" fmla="*/ 22 w 426"/>
                    <a:gd name="T39" fmla="*/ 404 h 440"/>
                    <a:gd name="T40" fmla="*/ 0 w 426"/>
                    <a:gd name="T41" fmla="*/ 416 h 440"/>
                    <a:gd name="T42" fmla="*/ 0 w 426"/>
                    <a:gd name="T43" fmla="*/ 416 h 440"/>
                    <a:gd name="T44" fmla="*/ 6 w 426"/>
                    <a:gd name="T45" fmla="*/ 418 h 440"/>
                    <a:gd name="T46" fmla="*/ 24 w 426"/>
                    <a:gd name="T47" fmla="*/ 426 h 440"/>
                    <a:gd name="T48" fmla="*/ 36 w 426"/>
                    <a:gd name="T49" fmla="*/ 430 h 440"/>
                    <a:gd name="T50" fmla="*/ 52 w 426"/>
                    <a:gd name="T51" fmla="*/ 434 h 440"/>
                    <a:gd name="T52" fmla="*/ 72 w 426"/>
                    <a:gd name="T53" fmla="*/ 438 h 440"/>
                    <a:gd name="T54" fmla="*/ 92 w 426"/>
                    <a:gd name="T55" fmla="*/ 440 h 440"/>
                    <a:gd name="T56" fmla="*/ 118 w 426"/>
                    <a:gd name="T57" fmla="*/ 440 h 440"/>
                    <a:gd name="T58" fmla="*/ 144 w 426"/>
                    <a:gd name="T59" fmla="*/ 438 h 440"/>
                    <a:gd name="T60" fmla="*/ 176 w 426"/>
                    <a:gd name="T61" fmla="*/ 432 h 440"/>
                    <a:gd name="T62" fmla="*/ 208 w 426"/>
                    <a:gd name="T63" fmla="*/ 424 h 440"/>
                    <a:gd name="T64" fmla="*/ 244 w 426"/>
                    <a:gd name="T65" fmla="*/ 412 h 440"/>
                    <a:gd name="T66" fmla="*/ 284 w 426"/>
                    <a:gd name="T67" fmla="*/ 396 h 440"/>
                    <a:gd name="T68" fmla="*/ 326 w 426"/>
                    <a:gd name="T69" fmla="*/ 376 h 440"/>
                    <a:gd name="T70" fmla="*/ 370 w 426"/>
                    <a:gd name="T71" fmla="*/ 350 h 440"/>
                    <a:gd name="T72" fmla="*/ 426 w 426"/>
                    <a:gd name="T73" fmla="*/ 18 h 440"/>
                    <a:gd name="T74" fmla="*/ 226 w 426"/>
                    <a:gd name="T75" fmla="*/ 0 h 44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426"/>
                    <a:gd name="T115" fmla="*/ 0 h 440"/>
                    <a:gd name="T116" fmla="*/ 426 w 426"/>
                    <a:gd name="T117" fmla="*/ 440 h 44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426" h="440">
                      <a:moveTo>
                        <a:pt x="226" y="0"/>
                      </a:moveTo>
                      <a:lnTo>
                        <a:pt x="226" y="0"/>
                      </a:lnTo>
                      <a:lnTo>
                        <a:pt x="218" y="8"/>
                      </a:lnTo>
                      <a:lnTo>
                        <a:pt x="198" y="28"/>
                      </a:lnTo>
                      <a:lnTo>
                        <a:pt x="186" y="42"/>
                      </a:lnTo>
                      <a:lnTo>
                        <a:pt x="174" y="60"/>
                      </a:lnTo>
                      <a:lnTo>
                        <a:pt x="164" y="80"/>
                      </a:lnTo>
                      <a:lnTo>
                        <a:pt x="156" y="102"/>
                      </a:lnTo>
                      <a:lnTo>
                        <a:pt x="148" y="144"/>
                      </a:lnTo>
                      <a:lnTo>
                        <a:pt x="138" y="188"/>
                      </a:lnTo>
                      <a:lnTo>
                        <a:pt x="128" y="234"/>
                      </a:lnTo>
                      <a:lnTo>
                        <a:pt x="114" y="280"/>
                      </a:lnTo>
                      <a:lnTo>
                        <a:pt x="106" y="302"/>
                      </a:lnTo>
                      <a:lnTo>
                        <a:pt x="96" y="322"/>
                      </a:lnTo>
                      <a:lnTo>
                        <a:pt x="84" y="342"/>
                      </a:lnTo>
                      <a:lnTo>
                        <a:pt x="72" y="360"/>
                      </a:lnTo>
                      <a:lnTo>
                        <a:pt x="58" y="378"/>
                      </a:lnTo>
                      <a:lnTo>
                        <a:pt x="40" y="392"/>
                      </a:lnTo>
                      <a:lnTo>
                        <a:pt x="22" y="404"/>
                      </a:lnTo>
                      <a:lnTo>
                        <a:pt x="0" y="416"/>
                      </a:lnTo>
                      <a:lnTo>
                        <a:pt x="6" y="418"/>
                      </a:lnTo>
                      <a:lnTo>
                        <a:pt x="24" y="426"/>
                      </a:lnTo>
                      <a:lnTo>
                        <a:pt x="36" y="430"/>
                      </a:lnTo>
                      <a:lnTo>
                        <a:pt x="52" y="434"/>
                      </a:lnTo>
                      <a:lnTo>
                        <a:pt x="72" y="438"/>
                      </a:lnTo>
                      <a:lnTo>
                        <a:pt x="92" y="440"/>
                      </a:lnTo>
                      <a:lnTo>
                        <a:pt x="118" y="440"/>
                      </a:lnTo>
                      <a:lnTo>
                        <a:pt x="144" y="438"/>
                      </a:lnTo>
                      <a:lnTo>
                        <a:pt x="176" y="432"/>
                      </a:lnTo>
                      <a:lnTo>
                        <a:pt x="208" y="424"/>
                      </a:lnTo>
                      <a:lnTo>
                        <a:pt x="244" y="412"/>
                      </a:lnTo>
                      <a:lnTo>
                        <a:pt x="284" y="396"/>
                      </a:lnTo>
                      <a:lnTo>
                        <a:pt x="326" y="376"/>
                      </a:lnTo>
                      <a:lnTo>
                        <a:pt x="370" y="350"/>
                      </a:lnTo>
                      <a:lnTo>
                        <a:pt x="426" y="18"/>
                      </a:lnTo>
                      <a:lnTo>
                        <a:pt x="22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97" name="Freeform 489"/>
                <p:cNvSpPr>
                  <a:spLocks/>
                </p:cNvSpPr>
                <p:nvPr/>
              </p:nvSpPr>
              <p:spPr bwMode="auto">
                <a:xfrm>
                  <a:off x="4390" y="929"/>
                  <a:ext cx="57" cy="27"/>
                </a:xfrm>
                <a:custGeom>
                  <a:avLst/>
                  <a:gdLst>
                    <a:gd name="T0" fmla="*/ 140 w 150"/>
                    <a:gd name="T1" fmla="*/ 0 h 78"/>
                    <a:gd name="T2" fmla="*/ 150 w 150"/>
                    <a:gd name="T3" fmla="*/ 64 h 78"/>
                    <a:gd name="T4" fmla="*/ 14 w 150"/>
                    <a:gd name="T5" fmla="*/ 78 h 78"/>
                    <a:gd name="T6" fmla="*/ 0 w 150"/>
                    <a:gd name="T7" fmla="*/ 2 h 78"/>
                    <a:gd name="T8" fmla="*/ 140 w 150"/>
                    <a:gd name="T9" fmla="*/ 0 h 7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50"/>
                    <a:gd name="T16" fmla="*/ 0 h 78"/>
                    <a:gd name="T17" fmla="*/ 150 w 150"/>
                    <a:gd name="T18" fmla="*/ 78 h 7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50" h="78">
                      <a:moveTo>
                        <a:pt x="140" y="0"/>
                      </a:moveTo>
                      <a:lnTo>
                        <a:pt x="150" y="64"/>
                      </a:lnTo>
                      <a:lnTo>
                        <a:pt x="14" y="78"/>
                      </a:lnTo>
                      <a:lnTo>
                        <a:pt x="0" y="2"/>
                      </a:lnTo>
                      <a:lnTo>
                        <a:pt x="140" y="0"/>
                      </a:lnTo>
                      <a:close/>
                    </a:path>
                  </a:pathLst>
                </a:custGeom>
                <a:solidFill>
                  <a:srgbClr val="D0CEE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98" name="Freeform 490"/>
                <p:cNvSpPr>
                  <a:spLocks/>
                </p:cNvSpPr>
                <p:nvPr/>
              </p:nvSpPr>
              <p:spPr bwMode="auto">
                <a:xfrm>
                  <a:off x="4531" y="930"/>
                  <a:ext cx="37" cy="18"/>
                </a:xfrm>
                <a:custGeom>
                  <a:avLst/>
                  <a:gdLst>
                    <a:gd name="T0" fmla="*/ 0 w 96"/>
                    <a:gd name="T1" fmla="*/ 2 h 52"/>
                    <a:gd name="T2" fmla="*/ 6 w 96"/>
                    <a:gd name="T3" fmla="*/ 44 h 52"/>
                    <a:gd name="T4" fmla="*/ 96 w 96"/>
                    <a:gd name="T5" fmla="*/ 52 h 52"/>
                    <a:gd name="T6" fmla="*/ 90 w 96"/>
                    <a:gd name="T7" fmla="*/ 0 h 52"/>
                    <a:gd name="T8" fmla="*/ 0 w 96"/>
                    <a:gd name="T9" fmla="*/ 2 h 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6"/>
                    <a:gd name="T16" fmla="*/ 0 h 52"/>
                    <a:gd name="T17" fmla="*/ 96 w 96"/>
                    <a:gd name="T18" fmla="*/ 52 h 5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6" h="52">
                      <a:moveTo>
                        <a:pt x="0" y="2"/>
                      </a:moveTo>
                      <a:lnTo>
                        <a:pt x="6" y="44"/>
                      </a:lnTo>
                      <a:lnTo>
                        <a:pt x="96" y="52"/>
                      </a:lnTo>
                      <a:lnTo>
                        <a:pt x="9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D0CEE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599" name="Freeform 491"/>
                <p:cNvSpPr>
                  <a:spLocks noEditPoints="1"/>
                </p:cNvSpPr>
                <p:nvPr/>
              </p:nvSpPr>
              <p:spPr bwMode="auto">
                <a:xfrm>
                  <a:off x="4481" y="940"/>
                  <a:ext cx="6" cy="5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4 h 16"/>
                    <a:gd name="T26" fmla="*/ 16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16 w 16"/>
                    <a:gd name="T43" fmla="*/ 6 h 16"/>
                    <a:gd name="T44" fmla="*/ 16 w 16"/>
                    <a:gd name="T45" fmla="*/ 6 h 16"/>
                    <a:gd name="T46" fmla="*/ 14 w 16"/>
                    <a:gd name="T47" fmla="*/ 12 h 16"/>
                    <a:gd name="T48" fmla="*/ 10 w 16"/>
                    <a:gd name="T49" fmla="*/ 14 h 16"/>
                    <a:gd name="T50" fmla="*/ 10 w 16"/>
                    <a:gd name="T51" fmla="*/ 14 h 16"/>
                    <a:gd name="T52" fmla="*/ 6 w 16"/>
                    <a:gd name="T53" fmla="*/ 14 h 16"/>
                    <a:gd name="T54" fmla="*/ 2 w 16"/>
                    <a:gd name="T55" fmla="*/ 10 h 16"/>
                    <a:gd name="T56" fmla="*/ 2 w 16"/>
                    <a:gd name="T57" fmla="*/ 10 h 16"/>
                    <a:gd name="T58" fmla="*/ 4 w 16"/>
                    <a:gd name="T59" fmla="*/ 4 h 16"/>
                    <a:gd name="T60" fmla="*/ 8 w 16"/>
                    <a:gd name="T61" fmla="*/ 2 h 16"/>
                    <a:gd name="T62" fmla="*/ 8 w 16"/>
                    <a:gd name="T63" fmla="*/ 2 h 16"/>
                    <a:gd name="T64" fmla="*/ 12 w 16"/>
                    <a:gd name="T65" fmla="*/ 2 h 16"/>
                    <a:gd name="T66" fmla="*/ 16 w 16"/>
                    <a:gd name="T67" fmla="*/ 6 h 1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6"/>
                    <a:gd name="T103" fmla="*/ 0 h 16"/>
                    <a:gd name="T104" fmla="*/ 16 w 16"/>
                    <a:gd name="T105" fmla="*/ 16 h 1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4"/>
                      </a:lnTo>
                      <a:lnTo>
                        <a:pt x="16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  <a:close/>
                      <a:moveTo>
                        <a:pt x="16" y="6"/>
                      </a:moveTo>
                      <a:lnTo>
                        <a:pt x="16" y="6"/>
                      </a:lnTo>
                      <a:lnTo>
                        <a:pt x="14" y="12"/>
                      </a:lnTo>
                      <a:lnTo>
                        <a:pt x="10" y="14"/>
                      </a:lnTo>
                      <a:lnTo>
                        <a:pt x="6" y="14"/>
                      </a:lnTo>
                      <a:lnTo>
                        <a:pt x="2" y="10"/>
                      </a:lnTo>
                      <a:lnTo>
                        <a:pt x="4" y="4"/>
                      </a:lnTo>
                      <a:lnTo>
                        <a:pt x="8" y="2"/>
                      </a:lnTo>
                      <a:lnTo>
                        <a:pt x="12" y="2"/>
                      </a:lnTo>
                      <a:lnTo>
                        <a:pt x="16" y="6"/>
                      </a:lnTo>
                      <a:close/>
                    </a:path>
                  </a:pathLst>
                </a:custGeom>
                <a:solidFill>
                  <a:srgbClr val="9AB0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00" name="Freeform 492"/>
                <p:cNvSpPr>
                  <a:spLocks/>
                </p:cNvSpPr>
                <p:nvPr/>
              </p:nvSpPr>
              <p:spPr bwMode="auto">
                <a:xfrm>
                  <a:off x="4481" y="940"/>
                  <a:ext cx="6" cy="5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4 h 16"/>
                    <a:gd name="T26" fmla="*/ 16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6"/>
                    <a:gd name="T65" fmla="*/ 16 w 16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4"/>
                      </a:lnTo>
                      <a:lnTo>
                        <a:pt x="16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01" name="Freeform 493"/>
                <p:cNvSpPr>
                  <a:spLocks/>
                </p:cNvSpPr>
                <p:nvPr/>
              </p:nvSpPr>
              <p:spPr bwMode="auto">
                <a:xfrm>
                  <a:off x="4481" y="940"/>
                  <a:ext cx="6" cy="5"/>
                </a:xfrm>
                <a:custGeom>
                  <a:avLst/>
                  <a:gdLst>
                    <a:gd name="T0" fmla="*/ 14 w 14"/>
                    <a:gd name="T1" fmla="*/ 4 h 12"/>
                    <a:gd name="T2" fmla="*/ 14 w 14"/>
                    <a:gd name="T3" fmla="*/ 4 h 12"/>
                    <a:gd name="T4" fmla="*/ 12 w 14"/>
                    <a:gd name="T5" fmla="*/ 10 h 12"/>
                    <a:gd name="T6" fmla="*/ 8 w 14"/>
                    <a:gd name="T7" fmla="*/ 12 h 12"/>
                    <a:gd name="T8" fmla="*/ 8 w 14"/>
                    <a:gd name="T9" fmla="*/ 12 h 12"/>
                    <a:gd name="T10" fmla="*/ 4 w 14"/>
                    <a:gd name="T11" fmla="*/ 12 h 12"/>
                    <a:gd name="T12" fmla="*/ 0 w 14"/>
                    <a:gd name="T13" fmla="*/ 8 h 12"/>
                    <a:gd name="T14" fmla="*/ 0 w 14"/>
                    <a:gd name="T15" fmla="*/ 8 h 12"/>
                    <a:gd name="T16" fmla="*/ 2 w 14"/>
                    <a:gd name="T17" fmla="*/ 2 h 12"/>
                    <a:gd name="T18" fmla="*/ 6 w 14"/>
                    <a:gd name="T19" fmla="*/ 0 h 12"/>
                    <a:gd name="T20" fmla="*/ 6 w 14"/>
                    <a:gd name="T21" fmla="*/ 0 h 12"/>
                    <a:gd name="T22" fmla="*/ 10 w 14"/>
                    <a:gd name="T23" fmla="*/ 0 h 12"/>
                    <a:gd name="T24" fmla="*/ 14 w 14"/>
                    <a:gd name="T25" fmla="*/ 4 h 1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4"/>
                    <a:gd name="T40" fmla="*/ 0 h 12"/>
                    <a:gd name="T41" fmla="*/ 14 w 14"/>
                    <a:gd name="T42" fmla="*/ 12 h 1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4" h="12">
                      <a:moveTo>
                        <a:pt x="14" y="4"/>
                      </a:moveTo>
                      <a:lnTo>
                        <a:pt x="14" y="4"/>
                      </a:lnTo>
                      <a:lnTo>
                        <a:pt x="12" y="10"/>
                      </a:lnTo>
                      <a:lnTo>
                        <a:pt x="8" y="12"/>
                      </a:lnTo>
                      <a:lnTo>
                        <a:pt x="4" y="12"/>
                      </a:lnTo>
                      <a:lnTo>
                        <a:pt x="0" y="8"/>
                      </a:lnTo>
                      <a:lnTo>
                        <a:pt x="2" y="2"/>
                      </a:lnTo>
                      <a:lnTo>
                        <a:pt x="6" y="0"/>
                      </a:lnTo>
                      <a:lnTo>
                        <a:pt x="10" y="0"/>
                      </a:lnTo>
                      <a:lnTo>
                        <a:pt x="14" y="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02" name="Freeform 494"/>
                <p:cNvSpPr>
                  <a:spLocks noEditPoints="1"/>
                </p:cNvSpPr>
                <p:nvPr/>
              </p:nvSpPr>
              <p:spPr bwMode="auto">
                <a:xfrm>
                  <a:off x="4487" y="997"/>
                  <a:ext cx="6" cy="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8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4 h 16"/>
                    <a:gd name="T16" fmla="*/ 4 w 16"/>
                    <a:gd name="T17" fmla="*/ 16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6 h 16"/>
                    <a:gd name="T26" fmla="*/ 16 w 16"/>
                    <a:gd name="T27" fmla="*/ 14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16 w 16"/>
                    <a:gd name="T43" fmla="*/ 8 h 16"/>
                    <a:gd name="T44" fmla="*/ 16 w 16"/>
                    <a:gd name="T45" fmla="*/ 8 h 16"/>
                    <a:gd name="T46" fmla="*/ 14 w 16"/>
                    <a:gd name="T47" fmla="*/ 12 h 16"/>
                    <a:gd name="T48" fmla="*/ 10 w 16"/>
                    <a:gd name="T49" fmla="*/ 16 h 16"/>
                    <a:gd name="T50" fmla="*/ 10 w 16"/>
                    <a:gd name="T51" fmla="*/ 16 h 16"/>
                    <a:gd name="T52" fmla="*/ 6 w 16"/>
                    <a:gd name="T53" fmla="*/ 14 h 16"/>
                    <a:gd name="T54" fmla="*/ 2 w 16"/>
                    <a:gd name="T55" fmla="*/ 10 h 16"/>
                    <a:gd name="T56" fmla="*/ 2 w 16"/>
                    <a:gd name="T57" fmla="*/ 10 h 16"/>
                    <a:gd name="T58" fmla="*/ 4 w 16"/>
                    <a:gd name="T59" fmla="*/ 6 h 16"/>
                    <a:gd name="T60" fmla="*/ 8 w 16"/>
                    <a:gd name="T61" fmla="*/ 2 h 16"/>
                    <a:gd name="T62" fmla="*/ 8 w 16"/>
                    <a:gd name="T63" fmla="*/ 2 h 16"/>
                    <a:gd name="T64" fmla="*/ 12 w 16"/>
                    <a:gd name="T65" fmla="*/ 2 h 16"/>
                    <a:gd name="T66" fmla="*/ 16 w 16"/>
                    <a:gd name="T67" fmla="*/ 8 h 1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6"/>
                    <a:gd name="T103" fmla="*/ 0 h 16"/>
                    <a:gd name="T104" fmla="*/ 16 w 16"/>
                    <a:gd name="T105" fmla="*/ 16 h 1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2" y="14"/>
                      </a:lnTo>
                      <a:lnTo>
                        <a:pt x="4" y="16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6"/>
                      </a:lnTo>
                      <a:lnTo>
                        <a:pt x="16" y="14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  <a:close/>
                      <a:moveTo>
                        <a:pt x="16" y="8"/>
                      </a:moveTo>
                      <a:lnTo>
                        <a:pt x="16" y="8"/>
                      </a:lnTo>
                      <a:lnTo>
                        <a:pt x="14" y="12"/>
                      </a:lnTo>
                      <a:lnTo>
                        <a:pt x="10" y="16"/>
                      </a:lnTo>
                      <a:lnTo>
                        <a:pt x="6" y="14"/>
                      </a:lnTo>
                      <a:lnTo>
                        <a:pt x="2" y="10"/>
                      </a:lnTo>
                      <a:lnTo>
                        <a:pt x="4" y="6"/>
                      </a:lnTo>
                      <a:lnTo>
                        <a:pt x="8" y="2"/>
                      </a:lnTo>
                      <a:lnTo>
                        <a:pt x="12" y="2"/>
                      </a:lnTo>
                      <a:lnTo>
                        <a:pt x="16" y="8"/>
                      </a:lnTo>
                      <a:close/>
                    </a:path>
                  </a:pathLst>
                </a:custGeom>
                <a:solidFill>
                  <a:srgbClr val="9AB0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03" name="Freeform 495"/>
                <p:cNvSpPr>
                  <a:spLocks/>
                </p:cNvSpPr>
                <p:nvPr/>
              </p:nvSpPr>
              <p:spPr bwMode="auto">
                <a:xfrm>
                  <a:off x="4487" y="997"/>
                  <a:ext cx="6" cy="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8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4 h 16"/>
                    <a:gd name="T16" fmla="*/ 4 w 16"/>
                    <a:gd name="T17" fmla="*/ 16 h 16"/>
                    <a:gd name="T18" fmla="*/ 8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4 w 16"/>
                    <a:gd name="T25" fmla="*/ 16 h 16"/>
                    <a:gd name="T26" fmla="*/ 16 w 16"/>
                    <a:gd name="T27" fmla="*/ 14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6 w 16"/>
                    <a:gd name="T35" fmla="*/ 4 h 16"/>
                    <a:gd name="T36" fmla="*/ 12 w 16"/>
                    <a:gd name="T37" fmla="*/ 2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6"/>
                    <a:gd name="T65" fmla="*/ 16 w 16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8"/>
                      </a:lnTo>
                      <a:lnTo>
                        <a:pt x="0" y="10"/>
                      </a:lnTo>
                      <a:lnTo>
                        <a:pt x="2" y="14"/>
                      </a:lnTo>
                      <a:lnTo>
                        <a:pt x="4" y="16"/>
                      </a:lnTo>
                      <a:lnTo>
                        <a:pt x="8" y="16"/>
                      </a:lnTo>
                      <a:lnTo>
                        <a:pt x="10" y="16"/>
                      </a:lnTo>
                      <a:lnTo>
                        <a:pt x="14" y="16"/>
                      </a:lnTo>
                      <a:lnTo>
                        <a:pt x="16" y="14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6" y="4"/>
                      </a:lnTo>
                      <a:lnTo>
                        <a:pt x="12" y="2"/>
                      </a:lnTo>
                      <a:lnTo>
                        <a:pt x="10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04" name="Freeform 496"/>
                <p:cNvSpPr>
                  <a:spLocks/>
                </p:cNvSpPr>
                <p:nvPr/>
              </p:nvSpPr>
              <p:spPr bwMode="auto">
                <a:xfrm>
                  <a:off x="4488" y="998"/>
                  <a:ext cx="5" cy="5"/>
                </a:xfrm>
                <a:custGeom>
                  <a:avLst/>
                  <a:gdLst>
                    <a:gd name="T0" fmla="*/ 14 w 14"/>
                    <a:gd name="T1" fmla="*/ 6 h 14"/>
                    <a:gd name="T2" fmla="*/ 14 w 14"/>
                    <a:gd name="T3" fmla="*/ 6 h 14"/>
                    <a:gd name="T4" fmla="*/ 12 w 14"/>
                    <a:gd name="T5" fmla="*/ 10 h 14"/>
                    <a:gd name="T6" fmla="*/ 8 w 14"/>
                    <a:gd name="T7" fmla="*/ 14 h 14"/>
                    <a:gd name="T8" fmla="*/ 8 w 14"/>
                    <a:gd name="T9" fmla="*/ 14 h 14"/>
                    <a:gd name="T10" fmla="*/ 4 w 14"/>
                    <a:gd name="T11" fmla="*/ 12 h 14"/>
                    <a:gd name="T12" fmla="*/ 0 w 14"/>
                    <a:gd name="T13" fmla="*/ 8 h 14"/>
                    <a:gd name="T14" fmla="*/ 0 w 14"/>
                    <a:gd name="T15" fmla="*/ 8 h 14"/>
                    <a:gd name="T16" fmla="*/ 2 w 14"/>
                    <a:gd name="T17" fmla="*/ 4 h 14"/>
                    <a:gd name="T18" fmla="*/ 6 w 14"/>
                    <a:gd name="T19" fmla="*/ 0 h 14"/>
                    <a:gd name="T20" fmla="*/ 6 w 14"/>
                    <a:gd name="T21" fmla="*/ 0 h 14"/>
                    <a:gd name="T22" fmla="*/ 10 w 14"/>
                    <a:gd name="T23" fmla="*/ 0 h 14"/>
                    <a:gd name="T24" fmla="*/ 14 w 14"/>
                    <a:gd name="T25" fmla="*/ 6 h 1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4"/>
                    <a:gd name="T40" fmla="*/ 0 h 14"/>
                    <a:gd name="T41" fmla="*/ 14 w 14"/>
                    <a:gd name="T42" fmla="*/ 14 h 1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4" h="14">
                      <a:moveTo>
                        <a:pt x="14" y="6"/>
                      </a:moveTo>
                      <a:lnTo>
                        <a:pt x="14" y="6"/>
                      </a:lnTo>
                      <a:lnTo>
                        <a:pt x="12" y="10"/>
                      </a:lnTo>
                      <a:lnTo>
                        <a:pt x="8" y="14"/>
                      </a:lnTo>
                      <a:lnTo>
                        <a:pt x="4" y="12"/>
                      </a:lnTo>
                      <a:lnTo>
                        <a:pt x="0" y="8"/>
                      </a:lnTo>
                      <a:lnTo>
                        <a:pt x="2" y="4"/>
                      </a:lnTo>
                      <a:lnTo>
                        <a:pt x="6" y="0"/>
                      </a:lnTo>
                      <a:lnTo>
                        <a:pt x="10" y="0"/>
                      </a:lnTo>
                      <a:lnTo>
                        <a:pt x="14" y="6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05" name="Freeform 497"/>
                <p:cNvSpPr>
                  <a:spLocks noEditPoints="1"/>
                </p:cNvSpPr>
                <p:nvPr/>
              </p:nvSpPr>
              <p:spPr bwMode="auto">
                <a:xfrm>
                  <a:off x="4496" y="1105"/>
                  <a:ext cx="6" cy="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6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2 w 16"/>
                    <a:gd name="T25" fmla="*/ 14 h 16"/>
                    <a:gd name="T26" fmla="*/ 14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4 w 16"/>
                    <a:gd name="T35" fmla="*/ 4 h 16"/>
                    <a:gd name="T36" fmla="*/ 12 w 16"/>
                    <a:gd name="T37" fmla="*/ 0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14 w 16"/>
                    <a:gd name="T43" fmla="*/ 6 h 16"/>
                    <a:gd name="T44" fmla="*/ 14 w 16"/>
                    <a:gd name="T45" fmla="*/ 6 h 16"/>
                    <a:gd name="T46" fmla="*/ 14 w 16"/>
                    <a:gd name="T47" fmla="*/ 12 h 16"/>
                    <a:gd name="T48" fmla="*/ 10 w 16"/>
                    <a:gd name="T49" fmla="*/ 14 h 16"/>
                    <a:gd name="T50" fmla="*/ 10 w 16"/>
                    <a:gd name="T51" fmla="*/ 14 h 16"/>
                    <a:gd name="T52" fmla="*/ 4 w 16"/>
                    <a:gd name="T53" fmla="*/ 14 h 16"/>
                    <a:gd name="T54" fmla="*/ 2 w 16"/>
                    <a:gd name="T55" fmla="*/ 10 h 16"/>
                    <a:gd name="T56" fmla="*/ 2 w 16"/>
                    <a:gd name="T57" fmla="*/ 10 h 16"/>
                    <a:gd name="T58" fmla="*/ 2 w 16"/>
                    <a:gd name="T59" fmla="*/ 4 h 16"/>
                    <a:gd name="T60" fmla="*/ 6 w 16"/>
                    <a:gd name="T61" fmla="*/ 2 h 16"/>
                    <a:gd name="T62" fmla="*/ 6 w 16"/>
                    <a:gd name="T63" fmla="*/ 2 h 16"/>
                    <a:gd name="T64" fmla="*/ 12 w 16"/>
                    <a:gd name="T65" fmla="*/ 2 h 16"/>
                    <a:gd name="T66" fmla="*/ 14 w 16"/>
                    <a:gd name="T67" fmla="*/ 6 h 1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6"/>
                    <a:gd name="T103" fmla="*/ 0 h 16"/>
                    <a:gd name="T104" fmla="*/ 16 w 16"/>
                    <a:gd name="T105" fmla="*/ 16 h 1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6" y="16"/>
                      </a:lnTo>
                      <a:lnTo>
                        <a:pt x="10" y="16"/>
                      </a:lnTo>
                      <a:lnTo>
                        <a:pt x="12" y="14"/>
                      </a:lnTo>
                      <a:lnTo>
                        <a:pt x="14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4" y="4"/>
                      </a:lnTo>
                      <a:lnTo>
                        <a:pt x="12" y="0"/>
                      </a:lnTo>
                      <a:lnTo>
                        <a:pt x="10" y="0"/>
                      </a:lnTo>
                      <a:lnTo>
                        <a:pt x="6" y="0"/>
                      </a:lnTo>
                      <a:close/>
                      <a:moveTo>
                        <a:pt x="14" y="6"/>
                      </a:moveTo>
                      <a:lnTo>
                        <a:pt x="14" y="6"/>
                      </a:lnTo>
                      <a:lnTo>
                        <a:pt x="14" y="12"/>
                      </a:lnTo>
                      <a:lnTo>
                        <a:pt x="10" y="14"/>
                      </a:lnTo>
                      <a:lnTo>
                        <a:pt x="4" y="14"/>
                      </a:lnTo>
                      <a:lnTo>
                        <a:pt x="2" y="10"/>
                      </a:lnTo>
                      <a:lnTo>
                        <a:pt x="2" y="4"/>
                      </a:lnTo>
                      <a:lnTo>
                        <a:pt x="6" y="2"/>
                      </a:lnTo>
                      <a:lnTo>
                        <a:pt x="12" y="2"/>
                      </a:lnTo>
                      <a:lnTo>
                        <a:pt x="14" y="6"/>
                      </a:lnTo>
                      <a:close/>
                    </a:path>
                  </a:pathLst>
                </a:custGeom>
                <a:solidFill>
                  <a:srgbClr val="9AB0C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06" name="Freeform 498"/>
                <p:cNvSpPr>
                  <a:spLocks/>
                </p:cNvSpPr>
                <p:nvPr/>
              </p:nvSpPr>
              <p:spPr bwMode="auto">
                <a:xfrm>
                  <a:off x="4496" y="1105"/>
                  <a:ext cx="6" cy="6"/>
                </a:xfrm>
                <a:custGeom>
                  <a:avLst/>
                  <a:gdLst>
                    <a:gd name="T0" fmla="*/ 6 w 16"/>
                    <a:gd name="T1" fmla="*/ 0 h 16"/>
                    <a:gd name="T2" fmla="*/ 6 w 16"/>
                    <a:gd name="T3" fmla="*/ 0 h 16"/>
                    <a:gd name="T4" fmla="*/ 4 w 16"/>
                    <a:gd name="T5" fmla="*/ 2 h 16"/>
                    <a:gd name="T6" fmla="*/ 2 w 16"/>
                    <a:gd name="T7" fmla="*/ 4 h 16"/>
                    <a:gd name="T8" fmla="*/ 0 w 16"/>
                    <a:gd name="T9" fmla="*/ 6 h 16"/>
                    <a:gd name="T10" fmla="*/ 0 w 16"/>
                    <a:gd name="T11" fmla="*/ 10 h 16"/>
                    <a:gd name="T12" fmla="*/ 0 w 16"/>
                    <a:gd name="T13" fmla="*/ 10 h 16"/>
                    <a:gd name="T14" fmla="*/ 2 w 16"/>
                    <a:gd name="T15" fmla="*/ 12 h 16"/>
                    <a:gd name="T16" fmla="*/ 4 w 16"/>
                    <a:gd name="T17" fmla="*/ 14 h 16"/>
                    <a:gd name="T18" fmla="*/ 6 w 16"/>
                    <a:gd name="T19" fmla="*/ 16 h 16"/>
                    <a:gd name="T20" fmla="*/ 10 w 16"/>
                    <a:gd name="T21" fmla="*/ 16 h 16"/>
                    <a:gd name="T22" fmla="*/ 10 w 16"/>
                    <a:gd name="T23" fmla="*/ 16 h 16"/>
                    <a:gd name="T24" fmla="*/ 12 w 16"/>
                    <a:gd name="T25" fmla="*/ 14 h 16"/>
                    <a:gd name="T26" fmla="*/ 14 w 16"/>
                    <a:gd name="T27" fmla="*/ 12 h 16"/>
                    <a:gd name="T28" fmla="*/ 16 w 16"/>
                    <a:gd name="T29" fmla="*/ 10 h 16"/>
                    <a:gd name="T30" fmla="*/ 16 w 16"/>
                    <a:gd name="T31" fmla="*/ 6 h 16"/>
                    <a:gd name="T32" fmla="*/ 16 w 16"/>
                    <a:gd name="T33" fmla="*/ 6 h 16"/>
                    <a:gd name="T34" fmla="*/ 14 w 16"/>
                    <a:gd name="T35" fmla="*/ 4 h 16"/>
                    <a:gd name="T36" fmla="*/ 12 w 16"/>
                    <a:gd name="T37" fmla="*/ 0 h 16"/>
                    <a:gd name="T38" fmla="*/ 10 w 16"/>
                    <a:gd name="T39" fmla="*/ 0 h 16"/>
                    <a:gd name="T40" fmla="*/ 6 w 16"/>
                    <a:gd name="T41" fmla="*/ 0 h 1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16"/>
                    <a:gd name="T65" fmla="*/ 16 w 16"/>
                    <a:gd name="T66" fmla="*/ 16 h 1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16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4" y="2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2" y="12"/>
                      </a:lnTo>
                      <a:lnTo>
                        <a:pt x="4" y="14"/>
                      </a:lnTo>
                      <a:lnTo>
                        <a:pt x="6" y="16"/>
                      </a:lnTo>
                      <a:lnTo>
                        <a:pt x="10" y="16"/>
                      </a:lnTo>
                      <a:lnTo>
                        <a:pt x="12" y="14"/>
                      </a:lnTo>
                      <a:lnTo>
                        <a:pt x="14" y="12"/>
                      </a:lnTo>
                      <a:lnTo>
                        <a:pt x="16" y="10"/>
                      </a:lnTo>
                      <a:lnTo>
                        <a:pt x="16" y="6"/>
                      </a:lnTo>
                      <a:lnTo>
                        <a:pt x="14" y="4"/>
                      </a:lnTo>
                      <a:lnTo>
                        <a:pt x="12" y="0"/>
                      </a:lnTo>
                      <a:lnTo>
                        <a:pt x="10" y="0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07" name="Freeform 499"/>
                <p:cNvSpPr>
                  <a:spLocks/>
                </p:cNvSpPr>
                <p:nvPr/>
              </p:nvSpPr>
              <p:spPr bwMode="auto">
                <a:xfrm>
                  <a:off x="4497" y="1106"/>
                  <a:ext cx="4" cy="4"/>
                </a:xfrm>
                <a:custGeom>
                  <a:avLst/>
                  <a:gdLst>
                    <a:gd name="T0" fmla="*/ 12 w 12"/>
                    <a:gd name="T1" fmla="*/ 4 h 12"/>
                    <a:gd name="T2" fmla="*/ 12 w 12"/>
                    <a:gd name="T3" fmla="*/ 4 h 12"/>
                    <a:gd name="T4" fmla="*/ 12 w 12"/>
                    <a:gd name="T5" fmla="*/ 10 h 12"/>
                    <a:gd name="T6" fmla="*/ 8 w 12"/>
                    <a:gd name="T7" fmla="*/ 12 h 12"/>
                    <a:gd name="T8" fmla="*/ 8 w 12"/>
                    <a:gd name="T9" fmla="*/ 12 h 12"/>
                    <a:gd name="T10" fmla="*/ 2 w 12"/>
                    <a:gd name="T11" fmla="*/ 12 h 12"/>
                    <a:gd name="T12" fmla="*/ 0 w 12"/>
                    <a:gd name="T13" fmla="*/ 8 h 12"/>
                    <a:gd name="T14" fmla="*/ 0 w 12"/>
                    <a:gd name="T15" fmla="*/ 8 h 12"/>
                    <a:gd name="T16" fmla="*/ 0 w 12"/>
                    <a:gd name="T17" fmla="*/ 2 h 12"/>
                    <a:gd name="T18" fmla="*/ 4 w 12"/>
                    <a:gd name="T19" fmla="*/ 0 h 12"/>
                    <a:gd name="T20" fmla="*/ 4 w 12"/>
                    <a:gd name="T21" fmla="*/ 0 h 12"/>
                    <a:gd name="T22" fmla="*/ 10 w 12"/>
                    <a:gd name="T23" fmla="*/ 0 h 12"/>
                    <a:gd name="T24" fmla="*/ 12 w 12"/>
                    <a:gd name="T25" fmla="*/ 4 h 1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2"/>
                    <a:gd name="T40" fmla="*/ 0 h 12"/>
                    <a:gd name="T41" fmla="*/ 12 w 12"/>
                    <a:gd name="T42" fmla="*/ 12 h 1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2" h="12">
                      <a:moveTo>
                        <a:pt x="12" y="4"/>
                      </a:moveTo>
                      <a:lnTo>
                        <a:pt x="12" y="4"/>
                      </a:lnTo>
                      <a:lnTo>
                        <a:pt x="12" y="10"/>
                      </a:lnTo>
                      <a:lnTo>
                        <a:pt x="8" y="12"/>
                      </a:lnTo>
                      <a:lnTo>
                        <a:pt x="2" y="12"/>
                      </a:lnTo>
                      <a:lnTo>
                        <a:pt x="0" y="8"/>
                      </a:lnTo>
                      <a:lnTo>
                        <a:pt x="0" y="2"/>
                      </a:lnTo>
                      <a:lnTo>
                        <a:pt x="4" y="0"/>
                      </a:lnTo>
                      <a:lnTo>
                        <a:pt x="10" y="0"/>
                      </a:lnTo>
                      <a:lnTo>
                        <a:pt x="12" y="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08" name="Freeform 500"/>
                <p:cNvSpPr>
                  <a:spLocks/>
                </p:cNvSpPr>
                <p:nvPr/>
              </p:nvSpPr>
              <p:spPr bwMode="auto">
                <a:xfrm>
                  <a:off x="4629" y="993"/>
                  <a:ext cx="37" cy="54"/>
                </a:xfrm>
                <a:custGeom>
                  <a:avLst/>
                  <a:gdLst>
                    <a:gd name="T0" fmla="*/ 48 w 98"/>
                    <a:gd name="T1" fmla="*/ 0 h 154"/>
                    <a:gd name="T2" fmla="*/ 48 w 98"/>
                    <a:gd name="T3" fmla="*/ 0 h 154"/>
                    <a:gd name="T4" fmla="*/ 58 w 98"/>
                    <a:gd name="T5" fmla="*/ 4 h 154"/>
                    <a:gd name="T6" fmla="*/ 76 w 98"/>
                    <a:gd name="T7" fmla="*/ 14 h 154"/>
                    <a:gd name="T8" fmla="*/ 86 w 98"/>
                    <a:gd name="T9" fmla="*/ 20 h 154"/>
                    <a:gd name="T10" fmla="*/ 92 w 98"/>
                    <a:gd name="T11" fmla="*/ 30 h 154"/>
                    <a:gd name="T12" fmla="*/ 98 w 98"/>
                    <a:gd name="T13" fmla="*/ 40 h 154"/>
                    <a:gd name="T14" fmla="*/ 98 w 98"/>
                    <a:gd name="T15" fmla="*/ 46 h 154"/>
                    <a:gd name="T16" fmla="*/ 96 w 98"/>
                    <a:gd name="T17" fmla="*/ 52 h 154"/>
                    <a:gd name="T18" fmla="*/ 86 w 98"/>
                    <a:gd name="T19" fmla="*/ 86 h 154"/>
                    <a:gd name="T20" fmla="*/ 86 w 98"/>
                    <a:gd name="T21" fmla="*/ 86 h 154"/>
                    <a:gd name="T22" fmla="*/ 90 w 98"/>
                    <a:gd name="T23" fmla="*/ 92 h 154"/>
                    <a:gd name="T24" fmla="*/ 94 w 98"/>
                    <a:gd name="T25" fmla="*/ 106 h 154"/>
                    <a:gd name="T26" fmla="*/ 96 w 98"/>
                    <a:gd name="T27" fmla="*/ 114 h 154"/>
                    <a:gd name="T28" fmla="*/ 94 w 98"/>
                    <a:gd name="T29" fmla="*/ 124 h 154"/>
                    <a:gd name="T30" fmla="*/ 92 w 98"/>
                    <a:gd name="T31" fmla="*/ 130 h 154"/>
                    <a:gd name="T32" fmla="*/ 86 w 98"/>
                    <a:gd name="T33" fmla="*/ 136 h 154"/>
                    <a:gd name="T34" fmla="*/ 86 w 98"/>
                    <a:gd name="T35" fmla="*/ 136 h 154"/>
                    <a:gd name="T36" fmla="*/ 66 w 98"/>
                    <a:gd name="T37" fmla="*/ 146 h 154"/>
                    <a:gd name="T38" fmla="*/ 54 w 98"/>
                    <a:gd name="T39" fmla="*/ 150 h 154"/>
                    <a:gd name="T40" fmla="*/ 42 w 98"/>
                    <a:gd name="T41" fmla="*/ 154 h 154"/>
                    <a:gd name="T42" fmla="*/ 30 w 98"/>
                    <a:gd name="T43" fmla="*/ 154 h 154"/>
                    <a:gd name="T44" fmla="*/ 18 w 98"/>
                    <a:gd name="T45" fmla="*/ 152 h 154"/>
                    <a:gd name="T46" fmla="*/ 14 w 98"/>
                    <a:gd name="T47" fmla="*/ 150 h 154"/>
                    <a:gd name="T48" fmla="*/ 10 w 98"/>
                    <a:gd name="T49" fmla="*/ 146 h 154"/>
                    <a:gd name="T50" fmla="*/ 6 w 98"/>
                    <a:gd name="T51" fmla="*/ 142 h 154"/>
                    <a:gd name="T52" fmla="*/ 2 w 98"/>
                    <a:gd name="T53" fmla="*/ 136 h 154"/>
                    <a:gd name="T54" fmla="*/ 2 w 98"/>
                    <a:gd name="T55" fmla="*/ 136 h 154"/>
                    <a:gd name="T56" fmla="*/ 2 w 98"/>
                    <a:gd name="T57" fmla="*/ 128 h 154"/>
                    <a:gd name="T58" fmla="*/ 0 w 98"/>
                    <a:gd name="T59" fmla="*/ 120 h 154"/>
                    <a:gd name="T60" fmla="*/ 4 w 98"/>
                    <a:gd name="T61" fmla="*/ 100 h 154"/>
                    <a:gd name="T62" fmla="*/ 12 w 98"/>
                    <a:gd name="T63" fmla="*/ 78 h 154"/>
                    <a:gd name="T64" fmla="*/ 20 w 98"/>
                    <a:gd name="T65" fmla="*/ 56 h 154"/>
                    <a:gd name="T66" fmla="*/ 40 w 98"/>
                    <a:gd name="T67" fmla="*/ 16 h 154"/>
                    <a:gd name="T68" fmla="*/ 48 w 98"/>
                    <a:gd name="T69" fmla="*/ 0 h 15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98"/>
                    <a:gd name="T106" fmla="*/ 0 h 154"/>
                    <a:gd name="T107" fmla="*/ 98 w 98"/>
                    <a:gd name="T108" fmla="*/ 154 h 15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98" h="154">
                      <a:moveTo>
                        <a:pt x="48" y="0"/>
                      </a:moveTo>
                      <a:lnTo>
                        <a:pt x="48" y="0"/>
                      </a:lnTo>
                      <a:lnTo>
                        <a:pt x="58" y="4"/>
                      </a:lnTo>
                      <a:lnTo>
                        <a:pt x="76" y="14"/>
                      </a:lnTo>
                      <a:lnTo>
                        <a:pt x="86" y="20"/>
                      </a:lnTo>
                      <a:lnTo>
                        <a:pt x="92" y="30"/>
                      </a:lnTo>
                      <a:lnTo>
                        <a:pt x="98" y="40"/>
                      </a:lnTo>
                      <a:lnTo>
                        <a:pt x="98" y="46"/>
                      </a:lnTo>
                      <a:lnTo>
                        <a:pt x="96" y="52"/>
                      </a:lnTo>
                      <a:lnTo>
                        <a:pt x="86" y="86"/>
                      </a:lnTo>
                      <a:lnTo>
                        <a:pt x="90" y="92"/>
                      </a:lnTo>
                      <a:lnTo>
                        <a:pt x="94" y="106"/>
                      </a:lnTo>
                      <a:lnTo>
                        <a:pt x="96" y="114"/>
                      </a:lnTo>
                      <a:lnTo>
                        <a:pt x="94" y="124"/>
                      </a:lnTo>
                      <a:lnTo>
                        <a:pt x="92" y="130"/>
                      </a:lnTo>
                      <a:lnTo>
                        <a:pt x="86" y="136"/>
                      </a:lnTo>
                      <a:lnTo>
                        <a:pt x="66" y="146"/>
                      </a:lnTo>
                      <a:lnTo>
                        <a:pt x="54" y="150"/>
                      </a:lnTo>
                      <a:lnTo>
                        <a:pt x="42" y="154"/>
                      </a:lnTo>
                      <a:lnTo>
                        <a:pt x="30" y="154"/>
                      </a:lnTo>
                      <a:lnTo>
                        <a:pt x="18" y="152"/>
                      </a:lnTo>
                      <a:lnTo>
                        <a:pt x="14" y="150"/>
                      </a:lnTo>
                      <a:lnTo>
                        <a:pt x="10" y="146"/>
                      </a:lnTo>
                      <a:lnTo>
                        <a:pt x="6" y="142"/>
                      </a:lnTo>
                      <a:lnTo>
                        <a:pt x="2" y="136"/>
                      </a:lnTo>
                      <a:lnTo>
                        <a:pt x="2" y="128"/>
                      </a:lnTo>
                      <a:lnTo>
                        <a:pt x="0" y="120"/>
                      </a:lnTo>
                      <a:lnTo>
                        <a:pt x="4" y="100"/>
                      </a:lnTo>
                      <a:lnTo>
                        <a:pt x="12" y="78"/>
                      </a:lnTo>
                      <a:lnTo>
                        <a:pt x="20" y="56"/>
                      </a:lnTo>
                      <a:lnTo>
                        <a:pt x="40" y="16"/>
                      </a:ln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rgbClr val="EB9E5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09" name="Freeform 501"/>
                <p:cNvSpPr>
                  <a:spLocks/>
                </p:cNvSpPr>
                <p:nvPr/>
              </p:nvSpPr>
              <p:spPr bwMode="auto">
                <a:xfrm>
                  <a:off x="4629" y="993"/>
                  <a:ext cx="37" cy="54"/>
                </a:xfrm>
                <a:custGeom>
                  <a:avLst/>
                  <a:gdLst>
                    <a:gd name="T0" fmla="*/ 48 w 98"/>
                    <a:gd name="T1" fmla="*/ 0 h 154"/>
                    <a:gd name="T2" fmla="*/ 48 w 98"/>
                    <a:gd name="T3" fmla="*/ 0 h 154"/>
                    <a:gd name="T4" fmla="*/ 58 w 98"/>
                    <a:gd name="T5" fmla="*/ 4 h 154"/>
                    <a:gd name="T6" fmla="*/ 76 w 98"/>
                    <a:gd name="T7" fmla="*/ 14 h 154"/>
                    <a:gd name="T8" fmla="*/ 86 w 98"/>
                    <a:gd name="T9" fmla="*/ 20 h 154"/>
                    <a:gd name="T10" fmla="*/ 92 w 98"/>
                    <a:gd name="T11" fmla="*/ 30 h 154"/>
                    <a:gd name="T12" fmla="*/ 98 w 98"/>
                    <a:gd name="T13" fmla="*/ 40 h 154"/>
                    <a:gd name="T14" fmla="*/ 98 w 98"/>
                    <a:gd name="T15" fmla="*/ 46 h 154"/>
                    <a:gd name="T16" fmla="*/ 96 w 98"/>
                    <a:gd name="T17" fmla="*/ 52 h 154"/>
                    <a:gd name="T18" fmla="*/ 86 w 98"/>
                    <a:gd name="T19" fmla="*/ 86 h 154"/>
                    <a:gd name="T20" fmla="*/ 86 w 98"/>
                    <a:gd name="T21" fmla="*/ 86 h 154"/>
                    <a:gd name="T22" fmla="*/ 90 w 98"/>
                    <a:gd name="T23" fmla="*/ 92 h 154"/>
                    <a:gd name="T24" fmla="*/ 94 w 98"/>
                    <a:gd name="T25" fmla="*/ 106 h 154"/>
                    <a:gd name="T26" fmla="*/ 96 w 98"/>
                    <a:gd name="T27" fmla="*/ 114 h 154"/>
                    <a:gd name="T28" fmla="*/ 94 w 98"/>
                    <a:gd name="T29" fmla="*/ 124 h 154"/>
                    <a:gd name="T30" fmla="*/ 92 w 98"/>
                    <a:gd name="T31" fmla="*/ 130 h 154"/>
                    <a:gd name="T32" fmla="*/ 86 w 98"/>
                    <a:gd name="T33" fmla="*/ 136 h 154"/>
                    <a:gd name="T34" fmla="*/ 86 w 98"/>
                    <a:gd name="T35" fmla="*/ 136 h 154"/>
                    <a:gd name="T36" fmla="*/ 66 w 98"/>
                    <a:gd name="T37" fmla="*/ 146 h 154"/>
                    <a:gd name="T38" fmla="*/ 54 w 98"/>
                    <a:gd name="T39" fmla="*/ 150 h 154"/>
                    <a:gd name="T40" fmla="*/ 42 w 98"/>
                    <a:gd name="T41" fmla="*/ 154 h 154"/>
                    <a:gd name="T42" fmla="*/ 30 w 98"/>
                    <a:gd name="T43" fmla="*/ 154 h 154"/>
                    <a:gd name="T44" fmla="*/ 18 w 98"/>
                    <a:gd name="T45" fmla="*/ 152 h 154"/>
                    <a:gd name="T46" fmla="*/ 14 w 98"/>
                    <a:gd name="T47" fmla="*/ 150 h 154"/>
                    <a:gd name="T48" fmla="*/ 10 w 98"/>
                    <a:gd name="T49" fmla="*/ 146 h 154"/>
                    <a:gd name="T50" fmla="*/ 6 w 98"/>
                    <a:gd name="T51" fmla="*/ 142 h 154"/>
                    <a:gd name="T52" fmla="*/ 2 w 98"/>
                    <a:gd name="T53" fmla="*/ 136 h 154"/>
                    <a:gd name="T54" fmla="*/ 2 w 98"/>
                    <a:gd name="T55" fmla="*/ 136 h 154"/>
                    <a:gd name="T56" fmla="*/ 2 w 98"/>
                    <a:gd name="T57" fmla="*/ 128 h 154"/>
                    <a:gd name="T58" fmla="*/ 0 w 98"/>
                    <a:gd name="T59" fmla="*/ 120 h 154"/>
                    <a:gd name="T60" fmla="*/ 4 w 98"/>
                    <a:gd name="T61" fmla="*/ 100 h 154"/>
                    <a:gd name="T62" fmla="*/ 12 w 98"/>
                    <a:gd name="T63" fmla="*/ 78 h 154"/>
                    <a:gd name="T64" fmla="*/ 20 w 98"/>
                    <a:gd name="T65" fmla="*/ 56 h 154"/>
                    <a:gd name="T66" fmla="*/ 40 w 98"/>
                    <a:gd name="T67" fmla="*/ 16 h 154"/>
                    <a:gd name="T68" fmla="*/ 48 w 98"/>
                    <a:gd name="T69" fmla="*/ 0 h 15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98"/>
                    <a:gd name="T106" fmla="*/ 0 h 154"/>
                    <a:gd name="T107" fmla="*/ 98 w 98"/>
                    <a:gd name="T108" fmla="*/ 154 h 15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98" h="154">
                      <a:moveTo>
                        <a:pt x="48" y="0"/>
                      </a:moveTo>
                      <a:lnTo>
                        <a:pt x="48" y="0"/>
                      </a:lnTo>
                      <a:lnTo>
                        <a:pt x="58" y="4"/>
                      </a:lnTo>
                      <a:lnTo>
                        <a:pt x="76" y="14"/>
                      </a:lnTo>
                      <a:lnTo>
                        <a:pt x="86" y="20"/>
                      </a:lnTo>
                      <a:lnTo>
                        <a:pt x="92" y="30"/>
                      </a:lnTo>
                      <a:lnTo>
                        <a:pt x="98" y="40"/>
                      </a:lnTo>
                      <a:lnTo>
                        <a:pt x="98" y="46"/>
                      </a:lnTo>
                      <a:lnTo>
                        <a:pt x="96" y="52"/>
                      </a:lnTo>
                      <a:lnTo>
                        <a:pt x="86" y="86"/>
                      </a:lnTo>
                      <a:lnTo>
                        <a:pt x="90" y="92"/>
                      </a:lnTo>
                      <a:lnTo>
                        <a:pt x="94" y="106"/>
                      </a:lnTo>
                      <a:lnTo>
                        <a:pt x="96" y="114"/>
                      </a:lnTo>
                      <a:lnTo>
                        <a:pt x="94" y="124"/>
                      </a:lnTo>
                      <a:lnTo>
                        <a:pt x="92" y="130"/>
                      </a:lnTo>
                      <a:lnTo>
                        <a:pt x="86" y="136"/>
                      </a:lnTo>
                      <a:lnTo>
                        <a:pt x="66" y="146"/>
                      </a:lnTo>
                      <a:lnTo>
                        <a:pt x="54" y="150"/>
                      </a:lnTo>
                      <a:lnTo>
                        <a:pt x="42" y="154"/>
                      </a:lnTo>
                      <a:lnTo>
                        <a:pt x="30" y="154"/>
                      </a:lnTo>
                      <a:lnTo>
                        <a:pt x="18" y="152"/>
                      </a:lnTo>
                      <a:lnTo>
                        <a:pt x="14" y="150"/>
                      </a:lnTo>
                      <a:lnTo>
                        <a:pt x="10" y="146"/>
                      </a:lnTo>
                      <a:lnTo>
                        <a:pt x="6" y="142"/>
                      </a:lnTo>
                      <a:lnTo>
                        <a:pt x="2" y="136"/>
                      </a:lnTo>
                      <a:lnTo>
                        <a:pt x="2" y="128"/>
                      </a:lnTo>
                      <a:lnTo>
                        <a:pt x="0" y="120"/>
                      </a:lnTo>
                      <a:lnTo>
                        <a:pt x="4" y="100"/>
                      </a:lnTo>
                      <a:lnTo>
                        <a:pt x="12" y="78"/>
                      </a:lnTo>
                      <a:lnTo>
                        <a:pt x="20" y="56"/>
                      </a:lnTo>
                      <a:lnTo>
                        <a:pt x="40" y="16"/>
                      </a:lnTo>
                      <a:lnTo>
                        <a:pt x="48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10" name="Freeform 502"/>
                <p:cNvSpPr>
                  <a:spLocks/>
                </p:cNvSpPr>
                <p:nvPr/>
              </p:nvSpPr>
              <p:spPr bwMode="auto">
                <a:xfrm>
                  <a:off x="4524" y="930"/>
                  <a:ext cx="150" cy="186"/>
                </a:xfrm>
                <a:custGeom>
                  <a:avLst/>
                  <a:gdLst>
                    <a:gd name="T0" fmla="*/ 312 w 392"/>
                    <a:gd name="T1" fmla="*/ 470 h 530"/>
                    <a:gd name="T2" fmla="*/ 312 w 392"/>
                    <a:gd name="T3" fmla="*/ 470 h 530"/>
                    <a:gd name="T4" fmla="*/ 308 w 392"/>
                    <a:gd name="T5" fmla="*/ 482 h 530"/>
                    <a:gd name="T6" fmla="*/ 302 w 392"/>
                    <a:gd name="T7" fmla="*/ 492 h 530"/>
                    <a:gd name="T8" fmla="*/ 294 w 392"/>
                    <a:gd name="T9" fmla="*/ 500 h 530"/>
                    <a:gd name="T10" fmla="*/ 288 w 392"/>
                    <a:gd name="T11" fmla="*/ 502 h 530"/>
                    <a:gd name="T12" fmla="*/ 284 w 392"/>
                    <a:gd name="T13" fmla="*/ 502 h 530"/>
                    <a:gd name="T14" fmla="*/ 16 w 392"/>
                    <a:gd name="T15" fmla="*/ 530 h 530"/>
                    <a:gd name="T16" fmla="*/ 16 w 392"/>
                    <a:gd name="T17" fmla="*/ 530 h 530"/>
                    <a:gd name="T18" fmla="*/ 8 w 392"/>
                    <a:gd name="T19" fmla="*/ 528 h 530"/>
                    <a:gd name="T20" fmla="*/ 4 w 392"/>
                    <a:gd name="T21" fmla="*/ 522 h 530"/>
                    <a:gd name="T22" fmla="*/ 0 w 392"/>
                    <a:gd name="T23" fmla="*/ 514 h 530"/>
                    <a:gd name="T24" fmla="*/ 0 w 392"/>
                    <a:gd name="T25" fmla="*/ 506 h 530"/>
                    <a:gd name="T26" fmla="*/ 84 w 392"/>
                    <a:gd name="T27" fmla="*/ 38 h 530"/>
                    <a:gd name="T28" fmla="*/ 84 w 392"/>
                    <a:gd name="T29" fmla="*/ 38 h 530"/>
                    <a:gd name="T30" fmla="*/ 86 w 392"/>
                    <a:gd name="T31" fmla="*/ 28 h 530"/>
                    <a:gd name="T32" fmla="*/ 92 w 392"/>
                    <a:gd name="T33" fmla="*/ 20 h 530"/>
                    <a:gd name="T34" fmla="*/ 100 w 392"/>
                    <a:gd name="T35" fmla="*/ 14 h 530"/>
                    <a:gd name="T36" fmla="*/ 108 w 392"/>
                    <a:gd name="T37" fmla="*/ 12 h 530"/>
                    <a:gd name="T38" fmla="*/ 376 w 392"/>
                    <a:gd name="T39" fmla="*/ 0 h 530"/>
                    <a:gd name="T40" fmla="*/ 376 w 392"/>
                    <a:gd name="T41" fmla="*/ 0 h 530"/>
                    <a:gd name="T42" fmla="*/ 384 w 392"/>
                    <a:gd name="T43" fmla="*/ 2 h 530"/>
                    <a:gd name="T44" fmla="*/ 390 w 392"/>
                    <a:gd name="T45" fmla="*/ 6 h 530"/>
                    <a:gd name="T46" fmla="*/ 392 w 392"/>
                    <a:gd name="T47" fmla="*/ 14 h 530"/>
                    <a:gd name="T48" fmla="*/ 392 w 392"/>
                    <a:gd name="T49" fmla="*/ 24 h 530"/>
                    <a:gd name="T50" fmla="*/ 312 w 392"/>
                    <a:gd name="T51" fmla="*/ 470 h 53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92"/>
                    <a:gd name="T79" fmla="*/ 0 h 530"/>
                    <a:gd name="T80" fmla="*/ 392 w 392"/>
                    <a:gd name="T81" fmla="*/ 530 h 53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92" h="530">
                      <a:moveTo>
                        <a:pt x="312" y="470"/>
                      </a:moveTo>
                      <a:lnTo>
                        <a:pt x="312" y="470"/>
                      </a:lnTo>
                      <a:lnTo>
                        <a:pt x="308" y="482"/>
                      </a:lnTo>
                      <a:lnTo>
                        <a:pt x="302" y="492"/>
                      </a:lnTo>
                      <a:lnTo>
                        <a:pt x="294" y="500"/>
                      </a:lnTo>
                      <a:lnTo>
                        <a:pt x="288" y="502"/>
                      </a:lnTo>
                      <a:lnTo>
                        <a:pt x="284" y="502"/>
                      </a:lnTo>
                      <a:lnTo>
                        <a:pt x="16" y="530"/>
                      </a:lnTo>
                      <a:lnTo>
                        <a:pt x="8" y="528"/>
                      </a:lnTo>
                      <a:lnTo>
                        <a:pt x="4" y="522"/>
                      </a:lnTo>
                      <a:lnTo>
                        <a:pt x="0" y="514"/>
                      </a:lnTo>
                      <a:lnTo>
                        <a:pt x="0" y="506"/>
                      </a:lnTo>
                      <a:lnTo>
                        <a:pt x="84" y="38"/>
                      </a:lnTo>
                      <a:lnTo>
                        <a:pt x="86" y="28"/>
                      </a:lnTo>
                      <a:lnTo>
                        <a:pt x="92" y="20"/>
                      </a:lnTo>
                      <a:lnTo>
                        <a:pt x="100" y="14"/>
                      </a:lnTo>
                      <a:lnTo>
                        <a:pt x="108" y="12"/>
                      </a:lnTo>
                      <a:lnTo>
                        <a:pt x="376" y="0"/>
                      </a:lnTo>
                      <a:lnTo>
                        <a:pt x="384" y="2"/>
                      </a:lnTo>
                      <a:lnTo>
                        <a:pt x="390" y="6"/>
                      </a:lnTo>
                      <a:lnTo>
                        <a:pt x="392" y="14"/>
                      </a:lnTo>
                      <a:lnTo>
                        <a:pt x="392" y="24"/>
                      </a:lnTo>
                      <a:lnTo>
                        <a:pt x="312" y="470"/>
                      </a:lnTo>
                      <a:close/>
                    </a:path>
                  </a:pathLst>
                </a:custGeom>
                <a:solidFill>
                  <a:srgbClr val="A06B44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11" name="Freeform 503"/>
                <p:cNvSpPr>
                  <a:spLocks/>
                </p:cNvSpPr>
                <p:nvPr/>
              </p:nvSpPr>
              <p:spPr bwMode="auto">
                <a:xfrm>
                  <a:off x="4529" y="929"/>
                  <a:ext cx="149" cy="186"/>
                </a:xfrm>
                <a:custGeom>
                  <a:avLst/>
                  <a:gdLst>
                    <a:gd name="T0" fmla="*/ 310 w 392"/>
                    <a:gd name="T1" fmla="*/ 470 h 528"/>
                    <a:gd name="T2" fmla="*/ 310 w 392"/>
                    <a:gd name="T3" fmla="*/ 470 h 528"/>
                    <a:gd name="T4" fmla="*/ 308 w 392"/>
                    <a:gd name="T5" fmla="*/ 480 h 528"/>
                    <a:gd name="T6" fmla="*/ 300 w 392"/>
                    <a:gd name="T7" fmla="*/ 492 h 528"/>
                    <a:gd name="T8" fmla="*/ 292 w 392"/>
                    <a:gd name="T9" fmla="*/ 500 h 528"/>
                    <a:gd name="T10" fmla="*/ 288 w 392"/>
                    <a:gd name="T11" fmla="*/ 502 h 528"/>
                    <a:gd name="T12" fmla="*/ 284 w 392"/>
                    <a:gd name="T13" fmla="*/ 502 h 528"/>
                    <a:gd name="T14" fmla="*/ 16 w 392"/>
                    <a:gd name="T15" fmla="*/ 528 h 528"/>
                    <a:gd name="T16" fmla="*/ 16 w 392"/>
                    <a:gd name="T17" fmla="*/ 528 h 528"/>
                    <a:gd name="T18" fmla="*/ 8 w 392"/>
                    <a:gd name="T19" fmla="*/ 528 h 528"/>
                    <a:gd name="T20" fmla="*/ 2 w 392"/>
                    <a:gd name="T21" fmla="*/ 522 h 528"/>
                    <a:gd name="T22" fmla="*/ 0 w 392"/>
                    <a:gd name="T23" fmla="*/ 514 h 528"/>
                    <a:gd name="T24" fmla="*/ 0 w 392"/>
                    <a:gd name="T25" fmla="*/ 504 h 528"/>
                    <a:gd name="T26" fmla="*/ 82 w 392"/>
                    <a:gd name="T27" fmla="*/ 36 h 528"/>
                    <a:gd name="T28" fmla="*/ 82 w 392"/>
                    <a:gd name="T29" fmla="*/ 36 h 528"/>
                    <a:gd name="T30" fmla="*/ 86 w 392"/>
                    <a:gd name="T31" fmla="*/ 28 h 528"/>
                    <a:gd name="T32" fmla="*/ 92 w 392"/>
                    <a:gd name="T33" fmla="*/ 18 h 528"/>
                    <a:gd name="T34" fmla="*/ 98 w 392"/>
                    <a:gd name="T35" fmla="*/ 14 h 528"/>
                    <a:gd name="T36" fmla="*/ 106 w 392"/>
                    <a:gd name="T37" fmla="*/ 12 h 528"/>
                    <a:gd name="T38" fmla="*/ 376 w 392"/>
                    <a:gd name="T39" fmla="*/ 0 h 528"/>
                    <a:gd name="T40" fmla="*/ 376 w 392"/>
                    <a:gd name="T41" fmla="*/ 0 h 528"/>
                    <a:gd name="T42" fmla="*/ 382 w 392"/>
                    <a:gd name="T43" fmla="*/ 0 h 528"/>
                    <a:gd name="T44" fmla="*/ 388 w 392"/>
                    <a:gd name="T45" fmla="*/ 6 h 528"/>
                    <a:gd name="T46" fmla="*/ 392 w 392"/>
                    <a:gd name="T47" fmla="*/ 14 h 528"/>
                    <a:gd name="T48" fmla="*/ 392 w 392"/>
                    <a:gd name="T49" fmla="*/ 24 h 528"/>
                    <a:gd name="T50" fmla="*/ 310 w 392"/>
                    <a:gd name="T51" fmla="*/ 470 h 528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392"/>
                    <a:gd name="T79" fmla="*/ 0 h 528"/>
                    <a:gd name="T80" fmla="*/ 392 w 392"/>
                    <a:gd name="T81" fmla="*/ 528 h 528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392" h="528">
                      <a:moveTo>
                        <a:pt x="310" y="470"/>
                      </a:moveTo>
                      <a:lnTo>
                        <a:pt x="310" y="470"/>
                      </a:lnTo>
                      <a:lnTo>
                        <a:pt x="308" y="480"/>
                      </a:lnTo>
                      <a:lnTo>
                        <a:pt x="300" y="492"/>
                      </a:lnTo>
                      <a:lnTo>
                        <a:pt x="292" y="500"/>
                      </a:lnTo>
                      <a:lnTo>
                        <a:pt x="288" y="502"/>
                      </a:lnTo>
                      <a:lnTo>
                        <a:pt x="284" y="502"/>
                      </a:lnTo>
                      <a:lnTo>
                        <a:pt x="16" y="528"/>
                      </a:lnTo>
                      <a:lnTo>
                        <a:pt x="8" y="528"/>
                      </a:lnTo>
                      <a:lnTo>
                        <a:pt x="2" y="522"/>
                      </a:lnTo>
                      <a:lnTo>
                        <a:pt x="0" y="514"/>
                      </a:lnTo>
                      <a:lnTo>
                        <a:pt x="0" y="504"/>
                      </a:lnTo>
                      <a:lnTo>
                        <a:pt x="82" y="36"/>
                      </a:lnTo>
                      <a:lnTo>
                        <a:pt x="86" y="28"/>
                      </a:lnTo>
                      <a:lnTo>
                        <a:pt x="92" y="18"/>
                      </a:lnTo>
                      <a:lnTo>
                        <a:pt x="98" y="14"/>
                      </a:lnTo>
                      <a:lnTo>
                        <a:pt x="106" y="12"/>
                      </a:lnTo>
                      <a:lnTo>
                        <a:pt x="376" y="0"/>
                      </a:lnTo>
                      <a:lnTo>
                        <a:pt x="382" y="0"/>
                      </a:lnTo>
                      <a:lnTo>
                        <a:pt x="388" y="6"/>
                      </a:lnTo>
                      <a:lnTo>
                        <a:pt x="392" y="14"/>
                      </a:lnTo>
                      <a:lnTo>
                        <a:pt x="392" y="24"/>
                      </a:lnTo>
                      <a:lnTo>
                        <a:pt x="310" y="470"/>
                      </a:lnTo>
                      <a:close/>
                    </a:path>
                  </a:pathLst>
                </a:custGeom>
                <a:solidFill>
                  <a:srgbClr val="80452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12" name="Freeform 504"/>
                <p:cNvSpPr>
                  <a:spLocks noEditPoints="1"/>
                </p:cNvSpPr>
                <p:nvPr/>
              </p:nvSpPr>
              <p:spPr bwMode="auto">
                <a:xfrm>
                  <a:off x="4620" y="922"/>
                  <a:ext cx="4" cy="5"/>
                </a:xfrm>
                <a:custGeom>
                  <a:avLst/>
                  <a:gdLst>
                    <a:gd name="T0" fmla="*/ 4 w 12"/>
                    <a:gd name="T1" fmla="*/ 0 h 14"/>
                    <a:gd name="T2" fmla="*/ 4 w 12"/>
                    <a:gd name="T3" fmla="*/ 0 h 14"/>
                    <a:gd name="T4" fmla="*/ 0 w 12"/>
                    <a:gd name="T5" fmla="*/ 4 h 14"/>
                    <a:gd name="T6" fmla="*/ 0 w 12"/>
                    <a:gd name="T7" fmla="*/ 8 h 14"/>
                    <a:gd name="T8" fmla="*/ 0 w 12"/>
                    <a:gd name="T9" fmla="*/ 8 h 14"/>
                    <a:gd name="T10" fmla="*/ 2 w 12"/>
                    <a:gd name="T11" fmla="*/ 12 h 14"/>
                    <a:gd name="T12" fmla="*/ 8 w 12"/>
                    <a:gd name="T13" fmla="*/ 14 h 14"/>
                    <a:gd name="T14" fmla="*/ 8 w 12"/>
                    <a:gd name="T15" fmla="*/ 14 h 14"/>
                    <a:gd name="T16" fmla="*/ 12 w 12"/>
                    <a:gd name="T17" fmla="*/ 10 h 14"/>
                    <a:gd name="T18" fmla="*/ 12 w 12"/>
                    <a:gd name="T19" fmla="*/ 6 h 14"/>
                    <a:gd name="T20" fmla="*/ 12 w 12"/>
                    <a:gd name="T21" fmla="*/ 6 h 14"/>
                    <a:gd name="T22" fmla="*/ 10 w 12"/>
                    <a:gd name="T23" fmla="*/ 0 h 14"/>
                    <a:gd name="T24" fmla="*/ 4 w 12"/>
                    <a:gd name="T25" fmla="*/ 0 h 14"/>
                    <a:gd name="T26" fmla="*/ 10 w 12"/>
                    <a:gd name="T27" fmla="*/ 6 h 14"/>
                    <a:gd name="T28" fmla="*/ 10 w 12"/>
                    <a:gd name="T29" fmla="*/ 6 h 14"/>
                    <a:gd name="T30" fmla="*/ 10 w 12"/>
                    <a:gd name="T31" fmla="*/ 8 h 14"/>
                    <a:gd name="T32" fmla="*/ 8 w 12"/>
                    <a:gd name="T33" fmla="*/ 10 h 14"/>
                    <a:gd name="T34" fmla="*/ 8 w 12"/>
                    <a:gd name="T35" fmla="*/ 10 h 14"/>
                    <a:gd name="T36" fmla="*/ 4 w 12"/>
                    <a:gd name="T37" fmla="*/ 10 h 14"/>
                    <a:gd name="T38" fmla="*/ 2 w 12"/>
                    <a:gd name="T39" fmla="*/ 8 h 14"/>
                    <a:gd name="T40" fmla="*/ 2 w 12"/>
                    <a:gd name="T41" fmla="*/ 8 h 14"/>
                    <a:gd name="T42" fmla="*/ 4 w 12"/>
                    <a:gd name="T43" fmla="*/ 4 h 14"/>
                    <a:gd name="T44" fmla="*/ 6 w 12"/>
                    <a:gd name="T45" fmla="*/ 4 h 14"/>
                    <a:gd name="T46" fmla="*/ 6 w 12"/>
                    <a:gd name="T47" fmla="*/ 4 h 14"/>
                    <a:gd name="T48" fmla="*/ 8 w 12"/>
                    <a:gd name="T49" fmla="*/ 4 h 14"/>
                    <a:gd name="T50" fmla="*/ 10 w 12"/>
                    <a:gd name="T51" fmla="*/ 6 h 1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12"/>
                    <a:gd name="T79" fmla="*/ 0 h 14"/>
                    <a:gd name="T80" fmla="*/ 12 w 12"/>
                    <a:gd name="T81" fmla="*/ 14 h 14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12" h="14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0" y="8"/>
                      </a:lnTo>
                      <a:lnTo>
                        <a:pt x="2" y="12"/>
                      </a:lnTo>
                      <a:lnTo>
                        <a:pt x="8" y="14"/>
                      </a:lnTo>
                      <a:lnTo>
                        <a:pt x="12" y="10"/>
                      </a:lnTo>
                      <a:lnTo>
                        <a:pt x="12" y="6"/>
                      </a:lnTo>
                      <a:lnTo>
                        <a:pt x="10" y="0"/>
                      </a:lnTo>
                      <a:lnTo>
                        <a:pt x="4" y="0"/>
                      </a:lnTo>
                      <a:close/>
                      <a:moveTo>
                        <a:pt x="10" y="6"/>
                      </a:moveTo>
                      <a:lnTo>
                        <a:pt x="10" y="6"/>
                      </a:lnTo>
                      <a:lnTo>
                        <a:pt x="10" y="8"/>
                      </a:lnTo>
                      <a:lnTo>
                        <a:pt x="8" y="10"/>
                      </a:lnTo>
                      <a:lnTo>
                        <a:pt x="4" y="10"/>
                      </a:lnTo>
                      <a:lnTo>
                        <a:pt x="2" y="8"/>
                      </a:lnTo>
                      <a:lnTo>
                        <a:pt x="4" y="4"/>
                      </a:lnTo>
                      <a:lnTo>
                        <a:pt x="6" y="4"/>
                      </a:lnTo>
                      <a:lnTo>
                        <a:pt x="8" y="4"/>
                      </a:lnTo>
                      <a:lnTo>
                        <a:pt x="10" y="6"/>
                      </a:lnTo>
                      <a:close/>
                    </a:path>
                  </a:pathLst>
                </a:custGeom>
                <a:solidFill>
                  <a:srgbClr val="85858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13" name="Freeform 505"/>
                <p:cNvSpPr>
                  <a:spLocks/>
                </p:cNvSpPr>
                <p:nvPr/>
              </p:nvSpPr>
              <p:spPr bwMode="auto">
                <a:xfrm>
                  <a:off x="4620" y="922"/>
                  <a:ext cx="4" cy="5"/>
                </a:xfrm>
                <a:custGeom>
                  <a:avLst/>
                  <a:gdLst>
                    <a:gd name="T0" fmla="*/ 4 w 12"/>
                    <a:gd name="T1" fmla="*/ 0 h 14"/>
                    <a:gd name="T2" fmla="*/ 4 w 12"/>
                    <a:gd name="T3" fmla="*/ 0 h 14"/>
                    <a:gd name="T4" fmla="*/ 0 w 12"/>
                    <a:gd name="T5" fmla="*/ 4 h 14"/>
                    <a:gd name="T6" fmla="*/ 0 w 12"/>
                    <a:gd name="T7" fmla="*/ 8 h 14"/>
                    <a:gd name="T8" fmla="*/ 0 w 12"/>
                    <a:gd name="T9" fmla="*/ 8 h 14"/>
                    <a:gd name="T10" fmla="*/ 2 w 12"/>
                    <a:gd name="T11" fmla="*/ 12 h 14"/>
                    <a:gd name="T12" fmla="*/ 8 w 12"/>
                    <a:gd name="T13" fmla="*/ 14 h 14"/>
                    <a:gd name="T14" fmla="*/ 8 w 12"/>
                    <a:gd name="T15" fmla="*/ 14 h 14"/>
                    <a:gd name="T16" fmla="*/ 12 w 12"/>
                    <a:gd name="T17" fmla="*/ 10 h 14"/>
                    <a:gd name="T18" fmla="*/ 12 w 12"/>
                    <a:gd name="T19" fmla="*/ 6 h 14"/>
                    <a:gd name="T20" fmla="*/ 12 w 12"/>
                    <a:gd name="T21" fmla="*/ 6 h 14"/>
                    <a:gd name="T22" fmla="*/ 10 w 12"/>
                    <a:gd name="T23" fmla="*/ 0 h 14"/>
                    <a:gd name="T24" fmla="*/ 4 w 12"/>
                    <a:gd name="T25" fmla="*/ 0 h 1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2"/>
                    <a:gd name="T40" fmla="*/ 0 h 14"/>
                    <a:gd name="T41" fmla="*/ 12 w 12"/>
                    <a:gd name="T42" fmla="*/ 14 h 1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2" h="14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0" y="8"/>
                      </a:lnTo>
                      <a:lnTo>
                        <a:pt x="2" y="12"/>
                      </a:lnTo>
                      <a:lnTo>
                        <a:pt x="8" y="14"/>
                      </a:lnTo>
                      <a:lnTo>
                        <a:pt x="12" y="10"/>
                      </a:lnTo>
                      <a:lnTo>
                        <a:pt x="12" y="6"/>
                      </a:lnTo>
                      <a:lnTo>
                        <a:pt x="10" y="0"/>
                      </a:lnTo>
                      <a:lnTo>
                        <a:pt x="4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14" name="Freeform 506"/>
                <p:cNvSpPr>
                  <a:spLocks/>
                </p:cNvSpPr>
                <p:nvPr/>
              </p:nvSpPr>
              <p:spPr bwMode="auto">
                <a:xfrm>
                  <a:off x="4620" y="924"/>
                  <a:ext cx="3" cy="2"/>
                </a:xfrm>
                <a:custGeom>
                  <a:avLst/>
                  <a:gdLst>
                    <a:gd name="T0" fmla="*/ 8 w 8"/>
                    <a:gd name="T1" fmla="*/ 2 h 6"/>
                    <a:gd name="T2" fmla="*/ 8 w 8"/>
                    <a:gd name="T3" fmla="*/ 2 h 6"/>
                    <a:gd name="T4" fmla="*/ 8 w 8"/>
                    <a:gd name="T5" fmla="*/ 4 h 6"/>
                    <a:gd name="T6" fmla="*/ 6 w 8"/>
                    <a:gd name="T7" fmla="*/ 6 h 6"/>
                    <a:gd name="T8" fmla="*/ 6 w 8"/>
                    <a:gd name="T9" fmla="*/ 6 h 6"/>
                    <a:gd name="T10" fmla="*/ 2 w 8"/>
                    <a:gd name="T11" fmla="*/ 6 h 6"/>
                    <a:gd name="T12" fmla="*/ 0 w 8"/>
                    <a:gd name="T13" fmla="*/ 4 h 6"/>
                    <a:gd name="T14" fmla="*/ 0 w 8"/>
                    <a:gd name="T15" fmla="*/ 4 h 6"/>
                    <a:gd name="T16" fmla="*/ 2 w 8"/>
                    <a:gd name="T17" fmla="*/ 0 h 6"/>
                    <a:gd name="T18" fmla="*/ 4 w 8"/>
                    <a:gd name="T19" fmla="*/ 0 h 6"/>
                    <a:gd name="T20" fmla="*/ 4 w 8"/>
                    <a:gd name="T21" fmla="*/ 0 h 6"/>
                    <a:gd name="T22" fmla="*/ 6 w 8"/>
                    <a:gd name="T23" fmla="*/ 0 h 6"/>
                    <a:gd name="T24" fmla="*/ 8 w 8"/>
                    <a:gd name="T25" fmla="*/ 2 h 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8"/>
                    <a:gd name="T40" fmla="*/ 0 h 6"/>
                    <a:gd name="T41" fmla="*/ 8 w 8"/>
                    <a:gd name="T42" fmla="*/ 6 h 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8" h="6">
                      <a:moveTo>
                        <a:pt x="8" y="2"/>
                      </a:moveTo>
                      <a:lnTo>
                        <a:pt x="8" y="2"/>
                      </a:lnTo>
                      <a:lnTo>
                        <a:pt x="8" y="4"/>
                      </a:lnTo>
                      <a:lnTo>
                        <a:pt x="6" y="6"/>
                      </a:lnTo>
                      <a:lnTo>
                        <a:pt x="2" y="6"/>
                      </a:lnTo>
                      <a:lnTo>
                        <a:pt x="0" y="4"/>
                      </a:lnTo>
                      <a:lnTo>
                        <a:pt x="2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lnTo>
                        <a:pt x="8" y="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15" name="Freeform 507"/>
                <p:cNvSpPr>
                  <a:spLocks/>
                </p:cNvSpPr>
                <p:nvPr/>
              </p:nvSpPr>
              <p:spPr bwMode="auto">
                <a:xfrm>
                  <a:off x="4588" y="920"/>
                  <a:ext cx="60" cy="20"/>
                </a:xfrm>
                <a:custGeom>
                  <a:avLst/>
                  <a:gdLst>
                    <a:gd name="T0" fmla="*/ 156 w 156"/>
                    <a:gd name="T1" fmla="*/ 24 h 58"/>
                    <a:gd name="T2" fmla="*/ 140 w 156"/>
                    <a:gd name="T3" fmla="*/ 50 h 58"/>
                    <a:gd name="T4" fmla="*/ 0 w 156"/>
                    <a:gd name="T5" fmla="*/ 58 h 58"/>
                    <a:gd name="T6" fmla="*/ 12 w 156"/>
                    <a:gd name="T7" fmla="*/ 28 h 58"/>
                    <a:gd name="T8" fmla="*/ 64 w 156"/>
                    <a:gd name="T9" fmla="*/ 22 h 58"/>
                    <a:gd name="T10" fmla="*/ 64 w 156"/>
                    <a:gd name="T11" fmla="*/ 22 h 58"/>
                    <a:gd name="T12" fmla="*/ 86 w 156"/>
                    <a:gd name="T13" fmla="*/ 4 h 58"/>
                    <a:gd name="T14" fmla="*/ 86 w 156"/>
                    <a:gd name="T15" fmla="*/ 4 h 58"/>
                    <a:gd name="T16" fmla="*/ 90 w 156"/>
                    <a:gd name="T17" fmla="*/ 2 h 58"/>
                    <a:gd name="T18" fmla="*/ 96 w 156"/>
                    <a:gd name="T19" fmla="*/ 0 h 58"/>
                    <a:gd name="T20" fmla="*/ 102 w 156"/>
                    <a:gd name="T21" fmla="*/ 0 h 58"/>
                    <a:gd name="T22" fmla="*/ 108 w 156"/>
                    <a:gd name="T23" fmla="*/ 0 h 58"/>
                    <a:gd name="T24" fmla="*/ 112 w 156"/>
                    <a:gd name="T25" fmla="*/ 4 h 58"/>
                    <a:gd name="T26" fmla="*/ 116 w 156"/>
                    <a:gd name="T27" fmla="*/ 8 h 58"/>
                    <a:gd name="T28" fmla="*/ 116 w 156"/>
                    <a:gd name="T29" fmla="*/ 16 h 58"/>
                    <a:gd name="T30" fmla="*/ 114 w 156"/>
                    <a:gd name="T31" fmla="*/ 24 h 58"/>
                    <a:gd name="T32" fmla="*/ 156 w 156"/>
                    <a:gd name="T33" fmla="*/ 24 h 58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156"/>
                    <a:gd name="T52" fmla="*/ 0 h 58"/>
                    <a:gd name="T53" fmla="*/ 156 w 156"/>
                    <a:gd name="T54" fmla="*/ 58 h 58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156" h="58">
                      <a:moveTo>
                        <a:pt x="156" y="24"/>
                      </a:moveTo>
                      <a:lnTo>
                        <a:pt x="140" y="50"/>
                      </a:lnTo>
                      <a:lnTo>
                        <a:pt x="0" y="58"/>
                      </a:lnTo>
                      <a:lnTo>
                        <a:pt x="12" y="28"/>
                      </a:lnTo>
                      <a:lnTo>
                        <a:pt x="64" y="22"/>
                      </a:lnTo>
                      <a:lnTo>
                        <a:pt x="86" y="4"/>
                      </a:lnTo>
                      <a:lnTo>
                        <a:pt x="90" y="2"/>
                      </a:lnTo>
                      <a:lnTo>
                        <a:pt x="96" y="0"/>
                      </a:lnTo>
                      <a:lnTo>
                        <a:pt x="102" y="0"/>
                      </a:lnTo>
                      <a:lnTo>
                        <a:pt x="108" y="0"/>
                      </a:lnTo>
                      <a:lnTo>
                        <a:pt x="112" y="4"/>
                      </a:lnTo>
                      <a:lnTo>
                        <a:pt x="116" y="8"/>
                      </a:lnTo>
                      <a:lnTo>
                        <a:pt x="116" y="16"/>
                      </a:lnTo>
                      <a:lnTo>
                        <a:pt x="114" y="24"/>
                      </a:lnTo>
                      <a:lnTo>
                        <a:pt x="156" y="24"/>
                      </a:lnTo>
                      <a:close/>
                    </a:path>
                  </a:pathLst>
                </a:custGeom>
                <a:solidFill>
                  <a:srgbClr val="9A9A9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16" name="Freeform 508"/>
                <p:cNvSpPr>
                  <a:spLocks/>
                </p:cNvSpPr>
                <p:nvPr/>
              </p:nvSpPr>
              <p:spPr bwMode="auto">
                <a:xfrm>
                  <a:off x="4622" y="925"/>
                  <a:ext cx="4" cy="3"/>
                </a:xfrm>
                <a:custGeom>
                  <a:avLst/>
                  <a:gdLst>
                    <a:gd name="T0" fmla="*/ 0 w 10"/>
                    <a:gd name="T1" fmla="*/ 8 h 8"/>
                    <a:gd name="T2" fmla="*/ 0 w 10"/>
                    <a:gd name="T3" fmla="*/ 8 h 8"/>
                    <a:gd name="T4" fmla="*/ 2 w 10"/>
                    <a:gd name="T5" fmla="*/ 8 h 8"/>
                    <a:gd name="T6" fmla="*/ 6 w 10"/>
                    <a:gd name="T7" fmla="*/ 8 h 8"/>
                    <a:gd name="T8" fmla="*/ 6 w 10"/>
                    <a:gd name="T9" fmla="*/ 8 h 8"/>
                    <a:gd name="T10" fmla="*/ 8 w 10"/>
                    <a:gd name="T11" fmla="*/ 6 h 8"/>
                    <a:gd name="T12" fmla="*/ 10 w 10"/>
                    <a:gd name="T13" fmla="*/ 2 h 8"/>
                    <a:gd name="T14" fmla="*/ 10 w 10"/>
                    <a:gd name="T15" fmla="*/ 2 h 8"/>
                    <a:gd name="T16" fmla="*/ 6 w 10"/>
                    <a:gd name="T17" fmla="*/ 0 h 8"/>
                    <a:gd name="T18" fmla="*/ 2 w 10"/>
                    <a:gd name="T19" fmla="*/ 2 h 8"/>
                    <a:gd name="T20" fmla="*/ 2 w 10"/>
                    <a:gd name="T21" fmla="*/ 2 h 8"/>
                    <a:gd name="T22" fmla="*/ 0 w 10"/>
                    <a:gd name="T23" fmla="*/ 4 h 8"/>
                    <a:gd name="T24" fmla="*/ 0 w 10"/>
                    <a:gd name="T25" fmla="*/ 8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"/>
                    <a:gd name="T40" fmla="*/ 0 h 8"/>
                    <a:gd name="T41" fmla="*/ 10 w 10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" h="8">
                      <a:moveTo>
                        <a:pt x="0" y="8"/>
                      </a:move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6" y="8"/>
                      </a:lnTo>
                      <a:lnTo>
                        <a:pt x="8" y="6"/>
                      </a:lnTo>
                      <a:lnTo>
                        <a:pt x="10" y="2"/>
                      </a:lnTo>
                      <a:lnTo>
                        <a:pt x="6" y="0"/>
                      </a:lnTo>
                      <a:lnTo>
                        <a:pt x="2" y="2"/>
                      </a:lnTo>
                      <a:lnTo>
                        <a:pt x="0" y="4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2A2A2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17" name="Freeform 509"/>
                <p:cNvSpPr>
                  <a:spLocks/>
                </p:cNvSpPr>
                <p:nvPr/>
              </p:nvSpPr>
              <p:spPr bwMode="auto">
                <a:xfrm>
                  <a:off x="4622" y="925"/>
                  <a:ext cx="4" cy="3"/>
                </a:xfrm>
                <a:custGeom>
                  <a:avLst/>
                  <a:gdLst>
                    <a:gd name="T0" fmla="*/ 0 w 10"/>
                    <a:gd name="T1" fmla="*/ 8 h 8"/>
                    <a:gd name="T2" fmla="*/ 0 w 10"/>
                    <a:gd name="T3" fmla="*/ 8 h 8"/>
                    <a:gd name="T4" fmla="*/ 2 w 10"/>
                    <a:gd name="T5" fmla="*/ 8 h 8"/>
                    <a:gd name="T6" fmla="*/ 6 w 10"/>
                    <a:gd name="T7" fmla="*/ 8 h 8"/>
                    <a:gd name="T8" fmla="*/ 6 w 10"/>
                    <a:gd name="T9" fmla="*/ 8 h 8"/>
                    <a:gd name="T10" fmla="*/ 8 w 10"/>
                    <a:gd name="T11" fmla="*/ 6 h 8"/>
                    <a:gd name="T12" fmla="*/ 10 w 10"/>
                    <a:gd name="T13" fmla="*/ 2 h 8"/>
                    <a:gd name="T14" fmla="*/ 10 w 10"/>
                    <a:gd name="T15" fmla="*/ 2 h 8"/>
                    <a:gd name="T16" fmla="*/ 6 w 10"/>
                    <a:gd name="T17" fmla="*/ 0 h 8"/>
                    <a:gd name="T18" fmla="*/ 2 w 10"/>
                    <a:gd name="T19" fmla="*/ 2 h 8"/>
                    <a:gd name="T20" fmla="*/ 2 w 10"/>
                    <a:gd name="T21" fmla="*/ 2 h 8"/>
                    <a:gd name="T22" fmla="*/ 0 w 10"/>
                    <a:gd name="T23" fmla="*/ 4 h 8"/>
                    <a:gd name="T24" fmla="*/ 0 w 10"/>
                    <a:gd name="T25" fmla="*/ 8 h 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"/>
                    <a:gd name="T40" fmla="*/ 0 h 8"/>
                    <a:gd name="T41" fmla="*/ 10 w 10"/>
                    <a:gd name="T42" fmla="*/ 8 h 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" h="8">
                      <a:moveTo>
                        <a:pt x="0" y="8"/>
                      </a:move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6" y="8"/>
                      </a:lnTo>
                      <a:lnTo>
                        <a:pt x="8" y="6"/>
                      </a:lnTo>
                      <a:lnTo>
                        <a:pt x="10" y="2"/>
                      </a:lnTo>
                      <a:lnTo>
                        <a:pt x="6" y="0"/>
                      </a:lnTo>
                      <a:lnTo>
                        <a:pt x="2" y="2"/>
                      </a:lnTo>
                      <a:lnTo>
                        <a:pt x="0" y="4"/>
                      </a:lnTo>
                      <a:lnTo>
                        <a:pt x="0" y="8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18" name="Freeform 510"/>
                <p:cNvSpPr>
                  <a:spLocks/>
                </p:cNvSpPr>
                <p:nvPr/>
              </p:nvSpPr>
              <p:spPr bwMode="auto">
                <a:xfrm>
                  <a:off x="4511" y="825"/>
                  <a:ext cx="26" cy="4"/>
                </a:xfrm>
                <a:custGeom>
                  <a:avLst/>
                  <a:gdLst>
                    <a:gd name="T0" fmla="*/ 68 w 68"/>
                    <a:gd name="T1" fmla="*/ 4 h 12"/>
                    <a:gd name="T2" fmla="*/ 68 w 68"/>
                    <a:gd name="T3" fmla="*/ 4 h 12"/>
                    <a:gd name="T4" fmla="*/ 62 w 68"/>
                    <a:gd name="T5" fmla="*/ 6 h 12"/>
                    <a:gd name="T6" fmla="*/ 50 w 68"/>
                    <a:gd name="T7" fmla="*/ 8 h 12"/>
                    <a:gd name="T8" fmla="*/ 28 w 68"/>
                    <a:gd name="T9" fmla="*/ 8 h 12"/>
                    <a:gd name="T10" fmla="*/ 14 w 68"/>
                    <a:gd name="T11" fmla="*/ 4 h 12"/>
                    <a:gd name="T12" fmla="*/ 0 w 68"/>
                    <a:gd name="T13" fmla="*/ 0 h 12"/>
                    <a:gd name="T14" fmla="*/ 0 w 68"/>
                    <a:gd name="T15" fmla="*/ 0 h 12"/>
                    <a:gd name="T16" fmla="*/ 6 w 68"/>
                    <a:gd name="T17" fmla="*/ 4 h 12"/>
                    <a:gd name="T18" fmla="*/ 22 w 68"/>
                    <a:gd name="T19" fmla="*/ 10 h 12"/>
                    <a:gd name="T20" fmla="*/ 32 w 68"/>
                    <a:gd name="T21" fmla="*/ 12 h 12"/>
                    <a:gd name="T22" fmla="*/ 44 w 68"/>
                    <a:gd name="T23" fmla="*/ 12 h 12"/>
                    <a:gd name="T24" fmla="*/ 56 w 68"/>
                    <a:gd name="T25" fmla="*/ 10 h 12"/>
                    <a:gd name="T26" fmla="*/ 68 w 68"/>
                    <a:gd name="T27" fmla="*/ 4 h 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68"/>
                    <a:gd name="T43" fmla="*/ 0 h 12"/>
                    <a:gd name="T44" fmla="*/ 68 w 68"/>
                    <a:gd name="T45" fmla="*/ 12 h 12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68" h="12">
                      <a:moveTo>
                        <a:pt x="68" y="4"/>
                      </a:moveTo>
                      <a:lnTo>
                        <a:pt x="68" y="4"/>
                      </a:lnTo>
                      <a:lnTo>
                        <a:pt x="62" y="6"/>
                      </a:lnTo>
                      <a:lnTo>
                        <a:pt x="50" y="8"/>
                      </a:lnTo>
                      <a:lnTo>
                        <a:pt x="28" y="8"/>
                      </a:lnTo>
                      <a:lnTo>
                        <a:pt x="14" y="4"/>
                      </a:lnTo>
                      <a:lnTo>
                        <a:pt x="0" y="0"/>
                      </a:lnTo>
                      <a:lnTo>
                        <a:pt x="6" y="4"/>
                      </a:lnTo>
                      <a:lnTo>
                        <a:pt x="22" y="10"/>
                      </a:lnTo>
                      <a:lnTo>
                        <a:pt x="32" y="12"/>
                      </a:lnTo>
                      <a:lnTo>
                        <a:pt x="44" y="12"/>
                      </a:lnTo>
                      <a:lnTo>
                        <a:pt x="56" y="10"/>
                      </a:lnTo>
                      <a:lnTo>
                        <a:pt x="68" y="4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19" name="Freeform 511"/>
                <p:cNvSpPr>
                  <a:spLocks/>
                </p:cNvSpPr>
                <p:nvPr/>
              </p:nvSpPr>
              <p:spPr bwMode="auto">
                <a:xfrm>
                  <a:off x="4511" y="825"/>
                  <a:ext cx="26" cy="4"/>
                </a:xfrm>
                <a:custGeom>
                  <a:avLst/>
                  <a:gdLst>
                    <a:gd name="T0" fmla="*/ 68 w 68"/>
                    <a:gd name="T1" fmla="*/ 4 h 12"/>
                    <a:gd name="T2" fmla="*/ 68 w 68"/>
                    <a:gd name="T3" fmla="*/ 4 h 12"/>
                    <a:gd name="T4" fmla="*/ 62 w 68"/>
                    <a:gd name="T5" fmla="*/ 6 h 12"/>
                    <a:gd name="T6" fmla="*/ 50 w 68"/>
                    <a:gd name="T7" fmla="*/ 8 h 12"/>
                    <a:gd name="T8" fmla="*/ 28 w 68"/>
                    <a:gd name="T9" fmla="*/ 8 h 12"/>
                    <a:gd name="T10" fmla="*/ 14 w 68"/>
                    <a:gd name="T11" fmla="*/ 4 h 12"/>
                    <a:gd name="T12" fmla="*/ 0 w 68"/>
                    <a:gd name="T13" fmla="*/ 0 h 12"/>
                    <a:gd name="T14" fmla="*/ 0 w 68"/>
                    <a:gd name="T15" fmla="*/ 0 h 12"/>
                    <a:gd name="T16" fmla="*/ 6 w 68"/>
                    <a:gd name="T17" fmla="*/ 4 h 12"/>
                    <a:gd name="T18" fmla="*/ 22 w 68"/>
                    <a:gd name="T19" fmla="*/ 10 h 12"/>
                    <a:gd name="T20" fmla="*/ 32 w 68"/>
                    <a:gd name="T21" fmla="*/ 12 h 12"/>
                    <a:gd name="T22" fmla="*/ 44 w 68"/>
                    <a:gd name="T23" fmla="*/ 12 h 12"/>
                    <a:gd name="T24" fmla="*/ 56 w 68"/>
                    <a:gd name="T25" fmla="*/ 10 h 12"/>
                    <a:gd name="T26" fmla="*/ 68 w 68"/>
                    <a:gd name="T27" fmla="*/ 4 h 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68"/>
                    <a:gd name="T43" fmla="*/ 0 h 12"/>
                    <a:gd name="T44" fmla="*/ 68 w 68"/>
                    <a:gd name="T45" fmla="*/ 12 h 12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68" h="12">
                      <a:moveTo>
                        <a:pt x="68" y="4"/>
                      </a:moveTo>
                      <a:lnTo>
                        <a:pt x="68" y="4"/>
                      </a:lnTo>
                      <a:lnTo>
                        <a:pt x="62" y="6"/>
                      </a:lnTo>
                      <a:lnTo>
                        <a:pt x="50" y="8"/>
                      </a:lnTo>
                      <a:lnTo>
                        <a:pt x="28" y="8"/>
                      </a:lnTo>
                      <a:lnTo>
                        <a:pt x="14" y="4"/>
                      </a:lnTo>
                      <a:lnTo>
                        <a:pt x="0" y="0"/>
                      </a:lnTo>
                      <a:lnTo>
                        <a:pt x="6" y="4"/>
                      </a:lnTo>
                      <a:lnTo>
                        <a:pt x="22" y="10"/>
                      </a:lnTo>
                      <a:lnTo>
                        <a:pt x="32" y="12"/>
                      </a:lnTo>
                      <a:lnTo>
                        <a:pt x="44" y="12"/>
                      </a:lnTo>
                      <a:lnTo>
                        <a:pt x="56" y="10"/>
                      </a:lnTo>
                      <a:lnTo>
                        <a:pt x="68" y="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20" name="Freeform 512"/>
                <p:cNvSpPr>
                  <a:spLocks/>
                </p:cNvSpPr>
                <p:nvPr/>
              </p:nvSpPr>
              <p:spPr bwMode="auto">
                <a:xfrm>
                  <a:off x="4416" y="864"/>
                  <a:ext cx="80" cy="83"/>
                </a:xfrm>
                <a:custGeom>
                  <a:avLst/>
                  <a:gdLst>
                    <a:gd name="T0" fmla="*/ 0 w 208"/>
                    <a:gd name="T1" fmla="*/ 0 h 236"/>
                    <a:gd name="T2" fmla="*/ 68 w 208"/>
                    <a:gd name="T3" fmla="*/ 120 h 236"/>
                    <a:gd name="T4" fmla="*/ 68 w 208"/>
                    <a:gd name="T5" fmla="*/ 120 h 236"/>
                    <a:gd name="T6" fmla="*/ 108 w 208"/>
                    <a:gd name="T7" fmla="*/ 90 h 236"/>
                    <a:gd name="T8" fmla="*/ 146 w 208"/>
                    <a:gd name="T9" fmla="*/ 64 h 236"/>
                    <a:gd name="T10" fmla="*/ 166 w 208"/>
                    <a:gd name="T11" fmla="*/ 52 h 236"/>
                    <a:gd name="T12" fmla="*/ 184 w 208"/>
                    <a:gd name="T13" fmla="*/ 44 h 236"/>
                    <a:gd name="T14" fmla="*/ 208 w 208"/>
                    <a:gd name="T15" fmla="*/ 236 h 236"/>
                    <a:gd name="T16" fmla="*/ 166 w 208"/>
                    <a:gd name="T17" fmla="*/ 84 h 236"/>
                    <a:gd name="T18" fmla="*/ 64 w 208"/>
                    <a:gd name="T19" fmla="*/ 132 h 236"/>
                    <a:gd name="T20" fmla="*/ 64 w 208"/>
                    <a:gd name="T21" fmla="*/ 132 h 236"/>
                    <a:gd name="T22" fmla="*/ 34 w 208"/>
                    <a:gd name="T23" fmla="*/ 80 h 236"/>
                    <a:gd name="T24" fmla="*/ 14 w 208"/>
                    <a:gd name="T25" fmla="*/ 36 h 236"/>
                    <a:gd name="T26" fmla="*/ 4 w 208"/>
                    <a:gd name="T27" fmla="*/ 16 h 236"/>
                    <a:gd name="T28" fmla="*/ 0 w 208"/>
                    <a:gd name="T29" fmla="*/ 0 h 2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08"/>
                    <a:gd name="T46" fmla="*/ 0 h 236"/>
                    <a:gd name="T47" fmla="*/ 208 w 208"/>
                    <a:gd name="T48" fmla="*/ 236 h 2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08" h="236">
                      <a:moveTo>
                        <a:pt x="0" y="0"/>
                      </a:moveTo>
                      <a:lnTo>
                        <a:pt x="68" y="120"/>
                      </a:lnTo>
                      <a:lnTo>
                        <a:pt x="108" y="90"/>
                      </a:lnTo>
                      <a:lnTo>
                        <a:pt x="146" y="64"/>
                      </a:lnTo>
                      <a:lnTo>
                        <a:pt x="166" y="52"/>
                      </a:lnTo>
                      <a:lnTo>
                        <a:pt x="184" y="44"/>
                      </a:lnTo>
                      <a:lnTo>
                        <a:pt x="208" y="236"/>
                      </a:lnTo>
                      <a:lnTo>
                        <a:pt x="166" y="84"/>
                      </a:lnTo>
                      <a:lnTo>
                        <a:pt x="64" y="132"/>
                      </a:lnTo>
                      <a:lnTo>
                        <a:pt x="34" y="80"/>
                      </a:lnTo>
                      <a:lnTo>
                        <a:pt x="14" y="36"/>
                      </a:lnTo>
                      <a:lnTo>
                        <a:pt x="4" y="1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21" name="Freeform 513"/>
                <p:cNvSpPr>
                  <a:spLocks/>
                </p:cNvSpPr>
                <p:nvPr/>
              </p:nvSpPr>
              <p:spPr bwMode="auto">
                <a:xfrm>
                  <a:off x="4416" y="864"/>
                  <a:ext cx="80" cy="83"/>
                </a:xfrm>
                <a:custGeom>
                  <a:avLst/>
                  <a:gdLst>
                    <a:gd name="T0" fmla="*/ 0 w 208"/>
                    <a:gd name="T1" fmla="*/ 0 h 236"/>
                    <a:gd name="T2" fmla="*/ 68 w 208"/>
                    <a:gd name="T3" fmla="*/ 120 h 236"/>
                    <a:gd name="T4" fmla="*/ 68 w 208"/>
                    <a:gd name="T5" fmla="*/ 120 h 236"/>
                    <a:gd name="T6" fmla="*/ 108 w 208"/>
                    <a:gd name="T7" fmla="*/ 90 h 236"/>
                    <a:gd name="T8" fmla="*/ 146 w 208"/>
                    <a:gd name="T9" fmla="*/ 64 h 236"/>
                    <a:gd name="T10" fmla="*/ 166 w 208"/>
                    <a:gd name="T11" fmla="*/ 52 h 236"/>
                    <a:gd name="T12" fmla="*/ 184 w 208"/>
                    <a:gd name="T13" fmla="*/ 44 h 236"/>
                    <a:gd name="T14" fmla="*/ 208 w 208"/>
                    <a:gd name="T15" fmla="*/ 236 h 236"/>
                    <a:gd name="T16" fmla="*/ 166 w 208"/>
                    <a:gd name="T17" fmla="*/ 84 h 236"/>
                    <a:gd name="T18" fmla="*/ 64 w 208"/>
                    <a:gd name="T19" fmla="*/ 132 h 236"/>
                    <a:gd name="T20" fmla="*/ 64 w 208"/>
                    <a:gd name="T21" fmla="*/ 132 h 236"/>
                    <a:gd name="T22" fmla="*/ 34 w 208"/>
                    <a:gd name="T23" fmla="*/ 80 h 236"/>
                    <a:gd name="T24" fmla="*/ 14 w 208"/>
                    <a:gd name="T25" fmla="*/ 36 h 236"/>
                    <a:gd name="T26" fmla="*/ 4 w 208"/>
                    <a:gd name="T27" fmla="*/ 16 h 236"/>
                    <a:gd name="T28" fmla="*/ 0 w 208"/>
                    <a:gd name="T29" fmla="*/ 0 h 2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08"/>
                    <a:gd name="T46" fmla="*/ 0 h 236"/>
                    <a:gd name="T47" fmla="*/ 208 w 208"/>
                    <a:gd name="T48" fmla="*/ 236 h 2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08" h="236">
                      <a:moveTo>
                        <a:pt x="0" y="0"/>
                      </a:moveTo>
                      <a:lnTo>
                        <a:pt x="68" y="120"/>
                      </a:lnTo>
                      <a:lnTo>
                        <a:pt x="108" y="90"/>
                      </a:lnTo>
                      <a:lnTo>
                        <a:pt x="146" y="64"/>
                      </a:lnTo>
                      <a:lnTo>
                        <a:pt x="166" y="52"/>
                      </a:lnTo>
                      <a:lnTo>
                        <a:pt x="184" y="44"/>
                      </a:lnTo>
                      <a:lnTo>
                        <a:pt x="208" y="236"/>
                      </a:lnTo>
                      <a:lnTo>
                        <a:pt x="166" y="84"/>
                      </a:lnTo>
                      <a:lnTo>
                        <a:pt x="64" y="132"/>
                      </a:lnTo>
                      <a:lnTo>
                        <a:pt x="34" y="80"/>
                      </a:lnTo>
                      <a:lnTo>
                        <a:pt x="14" y="36"/>
                      </a:lnTo>
                      <a:lnTo>
                        <a:pt x="4" y="16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22" name="Freeform 514"/>
                <p:cNvSpPr>
                  <a:spLocks/>
                </p:cNvSpPr>
                <p:nvPr/>
              </p:nvSpPr>
              <p:spPr bwMode="auto">
                <a:xfrm>
                  <a:off x="4493" y="882"/>
                  <a:ext cx="38" cy="47"/>
                </a:xfrm>
                <a:custGeom>
                  <a:avLst/>
                  <a:gdLst>
                    <a:gd name="T0" fmla="*/ 26 w 100"/>
                    <a:gd name="T1" fmla="*/ 0 h 132"/>
                    <a:gd name="T2" fmla="*/ 92 w 100"/>
                    <a:gd name="T3" fmla="*/ 78 h 132"/>
                    <a:gd name="T4" fmla="*/ 92 w 100"/>
                    <a:gd name="T5" fmla="*/ 0 h 132"/>
                    <a:gd name="T6" fmla="*/ 92 w 100"/>
                    <a:gd name="T7" fmla="*/ 0 h 132"/>
                    <a:gd name="T8" fmla="*/ 94 w 100"/>
                    <a:gd name="T9" fmla="*/ 8 h 132"/>
                    <a:gd name="T10" fmla="*/ 98 w 100"/>
                    <a:gd name="T11" fmla="*/ 32 h 132"/>
                    <a:gd name="T12" fmla="*/ 100 w 100"/>
                    <a:gd name="T13" fmla="*/ 48 h 132"/>
                    <a:gd name="T14" fmla="*/ 100 w 100"/>
                    <a:gd name="T15" fmla="*/ 66 h 132"/>
                    <a:gd name="T16" fmla="*/ 100 w 100"/>
                    <a:gd name="T17" fmla="*/ 82 h 132"/>
                    <a:gd name="T18" fmla="*/ 98 w 100"/>
                    <a:gd name="T19" fmla="*/ 100 h 132"/>
                    <a:gd name="T20" fmla="*/ 26 w 100"/>
                    <a:gd name="T21" fmla="*/ 28 h 132"/>
                    <a:gd name="T22" fmla="*/ 0 w 100"/>
                    <a:gd name="T23" fmla="*/ 132 h 132"/>
                    <a:gd name="T24" fmla="*/ 0 w 100"/>
                    <a:gd name="T25" fmla="*/ 132 h 132"/>
                    <a:gd name="T26" fmla="*/ 2 w 100"/>
                    <a:gd name="T27" fmla="*/ 110 h 132"/>
                    <a:gd name="T28" fmla="*/ 10 w 100"/>
                    <a:gd name="T29" fmla="*/ 64 h 132"/>
                    <a:gd name="T30" fmla="*/ 18 w 100"/>
                    <a:gd name="T31" fmla="*/ 18 h 132"/>
                    <a:gd name="T32" fmla="*/ 22 w 100"/>
                    <a:gd name="T33" fmla="*/ 4 h 132"/>
                    <a:gd name="T34" fmla="*/ 24 w 100"/>
                    <a:gd name="T35" fmla="*/ 0 h 132"/>
                    <a:gd name="T36" fmla="*/ 26 w 100"/>
                    <a:gd name="T37" fmla="*/ 0 h 13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0"/>
                    <a:gd name="T58" fmla="*/ 0 h 132"/>
                    <a:gd name="T59" fmla="*/ 100 w 100"/>
                    <a:gd name="T60" fmla="*/ 132 h 13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0" h="132">
                      <a:moveTo>
                        <a:pt x="26" y="0"/>
                      </a:moveTo>
                      <a:lnTo>
                        <a:pt x="92" y="78"/>
                      </a:lnTo>
                      <a:lnTo>
                        <a:pt x="92" y="0"/>
                      </a:lnTo>
                      <a:lnTo>
                        <a:pt x="94" y="8"/>
                      </a:lnTo>
                      <a:lnTo>
                        <a:pt x="98" y="32"/>
                      </a:lnTo>
                      <a:lnTo>
                        <a:pt x="100" y="48"/>
                      </a:lnTo>
                      <a:lnTo>
                        <a:pt x="100" y="66"/>
                      </a:lnTo>
                      <a:lnTo>
                        <a:pt x="100" y="82"/>
                      </a:lnTo>
                      <a:lnTo>
                        <a:pt x="98" y="100"/>
                      </a:lnTo>
                      <a:lnTo>
                        <a:pt x="26" y="28"/>
                      </a:lnTo>
                      <a:lnTo>
                        <a:pt x="0" y="132"/>
                      </a:lnTo>
                      <a:lnTo>
                        <a:pt x="2" y="110"/>
                      </a:lnTo>
                      <a:lnTo>
                        <a:pt x="10" y="64"/>
                      </a:lnTo>
                      <a:lnTo>
                        <a:pt x="18" y="18"/>
                      </a:lnTo>
                      <a:lnTo>
                        <a:pt x="22" y="4"/>
                      </a:lnTo>
                      <a:lnTo>
                        <a:pt x="24" y="0"/>
                      </a:lnTo>
                      <a:lnTo>
                        <a:pt x="26" y="0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23" name="Freeform 515"/>
                <p:cNvSpPr>
                  <a:spLocks/>
                </p:cNvSpPr>
                <p:nvPr/>
              </p:nvSpPr>
              <p:spPr bwMode="auto">
                <a:xfrm>
                  <a:off x="4493" y="882"/>
                  <a:ext cx="38" cy="47"/>
                </a:xfrm>
                <a:custGeom>
                  <a:avLst/>
                  <a:gdLst>
                    <a:gd name="T0" fmla="*/ 26 w 100"/>
                    <a:gd name="T1" fmla="*/ 0 h 132"/>
                    <a:gd name="T2" fmla="*/ 92 w 100"/>
                    <a:gd name="T3" fmla="*/ 78 h 132"/>
                    <a:gd name="T4" fmla="*/ 92 w 100"/>
                    <a:gd name="T5" fmla="*/ 0 h 132"/>
                    <a:gd name="T6" fmla="*/ 92 w 100"/>
                    <a:gd name="T7" fmla="*/ 0 h 132"/>
                    <a:gd name="T8" fmla="*/ 94 w 100"/>
                    <a:gd name="T9" fmla="*/ 8 h 132"/>
                    <a:gd name="T10" fmla="*/ 98 w 100"/>
                    <a:gd name="T11" fmla="*/ 32 h 132"/>
                    <a:gd name="T12" fmla="*/ 100 w 100"/>
                    <a:gd name="T13" fmla="*/ 48 h 132"/>
                    <a:gd name="T14" fmla="*/ 100 w 100"/>
                    <a:gd name="T15" fmla="*/ 66 h 132"/>
                    <a:gd name="T16" fmla="*/ 100 w 100"/>
                    <a:gd name="T17" fmla="*/ 82 h 132"/>
                    <a:gd name="T18" fmla="*/ 98 w 100"/>
                    <a:gd name="T19" fmla="*/ 100 h 132"/>
                    <a:gd name="T20" fmla="*/ 26 w 100"/>
                    <a:gd name="T21" fmla="*/ 28 h 132"/>
                    <a:gd name="T22" fmla="*/ 0 w 100"/>
                    <a:gd name="T23" fmla="*/ 132 h 132"/>
                    <a:gd name="T24" fmla="*/ 0 w 100"/>
                    <a:gd name="T25" fmla="*/ 132 h 132"/>
                    <a:gd name="T26" fmla="*/ 2 w 100"/>
                    <a:gd name="T27" fmla="*/ 110 h 132"/>
                    <a:gd name="T28" fmla="*/ 10 w 100"/>
                    <a:gd name="T29" fmla="*/ 64 h 132"/>
                    <a:gd name="T30" fmla="*/ 18 w 100"/>
                    <a:gd name="T31" fmla="*/ 18 h 132"/>
                    <a:gd name="T32" fmla="*/ 22 w 100"/>
                    <a:gd name="T33" fmla="*/ 4 h 132"/>
                    <a:gd name="T34" fmla="*/ 24 w 100"/>
                    <a:gd name="T35" fmla="*/ 0 h 132"/>
                    <a:gd name="T36" fmla="*/ 26 w 100"/>
                    <a:gd name="T37" fmla="*/ 0 h 13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0"/>
                    <a:gd name="T58" fmla="*/ 0 h 132"/>
                    <a:gd name="T59" fmla="*/ 100 w 100"/>
                    <a:gd name="T60" fmla="*/ 132 h 13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0" h="132">
                      <a:moveTo>
                        <a:pt x="26" y="0"/>
                      </a:moveTo>
                      <a:lnTo>
                        <a:pt x="92" y="78"/>
                      </a:lnTo>
                      <a:lnTo>
                        <a:pt x="92" y="0"/>
                      </a:lnTo>
                      <a:lnTo>
                        <a:pt x="94" y="8"/>
                      </a:lnTo>
                      <a:lnTo>
                        <a:pt x="98" y="32"/>
                      </a:lnTo>
                      <a:lnTo>
                        <a:pt x="100" y="48"/>
                      </a:lnTo>
                      <a:lnTo>
                        <a:pt x="100" y="66"/>
                      </a:lnTo>
                      <a:lnTo>
                        <a:pt x="100" y="82"/>
                      </a:lnTo>
                      <a:lnTo>
                        <a:pt x="98" y="100"/>
                      </a:lnTo>
                      <a:lnTo>
                        <a:pt x="26" y="28"/>
                      </a:lnTo>
                      <a:lnTo>
                        <a:pt x="0" y="132"/>
                      </a:lnTo>
                      <a:lnTo>
                        <a:pt x="2" y="110"/>
                      </a:lnTo>
                      <a:lnTo>
                        <a:pt x="10" y="64"/>
                      </a:lnTo>
                      <a:lnTo>
                        <a:pt x="18" y="18"/>
                      </a:lnTo>
                      <a:lnTo>
                        <a:pt x="22" y="4"/>
                      </a:lnTo>
                      <a:lnTo>
                        <a:pt x="24" y="0"/>
                      </a:lnTo>
                      <a:lnTo>
                        <a:pt x="2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24" name="Freeform 516"/>
                <p:cNvSpPr>
                  <a:spLocks/>
                </p:cNvSpPr>
                <p:nvPr/>
              </p:nvSpPr>
              <p:spPr bwMode="auto">
                <a:xfrm>
                  <a:off x="4471" y="994"/>
                  <a:ext cx="119" cy="85"/>
                </a:xfrm>
                <a:custGeom>
                  <a:avLst/>
                  <a:gdLst>
                    <a:gd name="T0" fmla="*/ 0 w 312"/>
                    <a:gd name="T1" fmla="*/ 172 h 242"/>
                    <a:gd name="T2" fmla="*/ 54 w 312"/>
                    <a:gd name="T3" fmla="*/ 148 h 242"/>
                    <a:gd name="T4" fmla="*/ 70 w 312"/>
                    <a:gd name="T5" fmla="*/ 134 h 242"/>
                    <a:gd name="T6" fmla="*/ 132 w 312"/>
                    <a:gd name="T7" fmla="*/ 44 h 242"/>
                    <a:gd name="T8" fmla="*/ 270 w 312"/>
                    <a:gd name="T9" fmla="*/ 0 h 242"/>
                    <a:gd name="T10" fmla="*/ 272 w 312"/>
                    <a:gd name="T11" fmla="*/ 2 h 242"/>
                    <a:gd name="T12" fmla="*/ 274 w 312"/>
                    <a:gd name="T13" fmla="*/ 12 h 242"/>
                    <a:gd name="T14" fmla="*/ 266 w 312"/>
                    <a:gd name="T15" fmla="*/ 18 h 242"/>
                    <a:gd name="T16" fmla="*/ 214 w 312"/>
                    <a:gd name="T17" fmla="*/ 24 h 242"/>
                    <a:gd name="T18" fmla="*/ 156 w 312"/>
                    <a:gd name="T19" fmla="*/ 60 h 242"/>
                    <a:gd name="T20" fmla="*/ 232 w 312"/>
                    <a:gd name="T21" fmla="*/ 42 h 242"/>
                    <a:gd name="T22" fmla="*/ 272 w 312"/>
                    <a:gd name="T23" fmla="*/ 42 h 242"/>
                    <a:gd name="T24" fmla="*/ 306 w 312"/>
                    <a:gd name="T25" fmla="*/ 42 h 242"/>
                    <a:gd name="T26" fmla="*/ 312 w 312"/>
                    <a:gd name="T27" fmla="*/ 52 h 242"/>
                    <a:gd name="T28" fmla="*/ 310 w 312"/>
                    <a:gd name="T29" fmla="*/ 60 h 242"/>
                    <a:gd name="T30" fmla="*/ 298 w 312"/>
                    <a:gd name="T31" fmla="*/ 66 h 242"/>
                    <a:gd name="T32" fmla="*/ 300 w 312"/>
                    <a:gd name="T33" fmla="*/ 68 h 242"/>
                    <a:gd name="T34" fmla="*/ 304 w 312"/>
                    <a:gd name="T35" fmla="*/ 76 h 242"/>
                    <a:gd name="T36" fmla="*/ 298 w 312"/>
                    <a:gd name="T37" fmla="*/ 82 h 242"/>
                    <a:gd name="T38" fmla="*/ 246 w 312"/>
                    <a:gd name="T39" fmla="*/ 98 h 242"/>
                    <a:gd name="T40" fmla="*/ 252 w 312"/>
                    <a:gd name="T41" fmla="*/ 108 h 242"/>
                    <a:gd name="T42" fmla="*/ 282 w 312"/>
                    <a:gd name="T43" fmla="*/ 100 h 242"/>
                    <a:gd name="T44" fmla="*/ 284 w 312"/>
                    <a:gd name="T45" fmla="*/ 108 h 242"/>
                    <a:gd name="T46" fmla="*/ 280 w 312"/>
                    <a:gd name="T47" fmla="*/ 114 h 242"/>
                    <a:gd name="T48" fmla="*/ 270 w 312"/>
                    <a:gd name="T49" fmla="*/ 120 h 242"/>
                    <a:gd name="T50" fmla="*/ 232 w 312"/>
                    <a:gd name="T51" fmla="*/ 134 h 242"/>
                    <a:gd name="T52" fmla="*/ 194 w 312"/>
                    <a:gd name="T53" fmla="*/ 148 h 242"/>
                    <a:gd name="T54" fmla="*/ 124 w 312"/>
                    <a:gd name="T55" fmla="*/ 202 h 242"/>
                    <a:gd name="T56" fmla="*/ 110 w 312"/>
                    <a:gd name="T57" fmla="*/ 208 h 242"/>
                    <a:gd name="T58" fmla="*/ 90 w 312"/>
                    <a:gd name="T59" fmla="*/ 210 h 242"/>
                    <a:gd name="T60" fmla="*/ 22 w 312"/>
                    <a:gd name="T61" fmla="*/ 242 h 242"/>
                    <a:gd name="T62" fmla="*/ 10 w 312"/>
                    <a:gd name="T63" fmla="*/ 224 h 242"/>
                    <a:gd name="T64" fmla="*/ 2 w 312"/>
                    <a:gd name="T65" fmla="*/ 202 h 242"/>
                    <a:gd name="T66" fmla="*/ 0 w 312"/>
                    <a:gd name="T67" fmla="*/ 172 h 24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12"/>
                    <a:gd name="T103" fmla="*/ 0 h 242"/>
                    <a:gd name="T104" fmla="*/ 312 w 312"/>
                    <a:gd name="T105" fmla="*/ 242 h 24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12" h="242">
                      <a:moveTo>
                        <a:pt x="0" y="172"/>
                      </a:moveTo>
                      <a:lnTo>
                        <a:pt x="0" y="172"/>
                      </a:lnTo>
                      <a:lnTo>
                        <a:pt x="30" y="160"/>
                      </a:lnTo>
                      <a:lnTo>
                        <a:pt x="54" y="148"/>
                      </a:lnTo>
                      <a:lnTo>
                        <a:pt x="64" y="142"/>
                      </a:lnTo>
                      <a:lnTo>
                        <a:pt x="70" y="134"/>
                      </a:lnTo>
                      <a:lnTo>
                        <a:pt x="132" y="44"/>
                      </a:lnTo>
                      <a:lnTo>
                        <a:pt x="200" y="2"/>
                      </a:lnTo>
                      <a:lnTo>
                        <a:pt x="270" y="0"/>
                      </a:lnTo>
                      <a:lnTo>
                        <a:pt x="272" y="2"/>
                      </a:lnTo>
                      <a:lnTo>
                        <a:pt x="274" y="8"/>
                      </a:lnTo>
                      <a:lnTo>
                        <a:pt x="274" y="12"/>
                      </a:lnTo>
                      <a:lnTo>
                        <a:pt x="270" y="14"/>
                      </a:lnTo>
                      <a:lnTo>
                        <a:pt x="266" y="18"/>
                      </a:lnTo>
                      <a:lnTo>
                        <a:pt x="258" y="20"/>
                      </a:lnTo>
                      <a:lnTo>
                        <a:pt x="214" y="24"/>
                      </a:lnTo>
                      <a:lnTo>
                        <a:pt x="156" y="60"/>
                      </a:lnTo>
                      <a:lnTo>
                        <a:pt x="232" y="42"/>
                      </a:lnTo>
                      <a:lnTo>
                        <a:pt x="246" y="42"/>
                      </a:lnTo>
                      <a:lnTo>
                        <a:pt x="272" y="42"/>
                      </a:lnTo>
                      <a:lnTo>
                        <a:pt x="306" y="42"/>
                      </a:lnTo>
                      <a:lnTo>
                        <a:pt x="308" y="46"/>
                      </a:lnTo>
                      <a:lnTo>
                        <a:pt x="312" y="52"/>
                      </a:lnTo>
                      <a:lnTo>
                        <a:pt x="312" y="56"/>
                      </a:lnTo>
                      <a:lnTo>
                        <a:pt x="310" y="60"/>
                      </a:lnTo>
                      <a:lnTo>
                        <a:pt x="306" y="62"/>
                      </a:lnTo>
                      <a:lnTo>
                        <a:pt x="298" y="66"/>
                      </a:lnTo>
                      <a:lnTo>
                        <a:pt x="300" y="68"/>
                      </a:lnTo>
                      <a:lnTo>
                        <a:pt x="302" y="72"/>
                      </a:lnTo>
                      <a:lnTo>
                        <a:pt x="304" y="76"/>
                      </a:lnTo>
                      <a:lnTo>
                        <a:pt x="302" y="78"/>
                      </a:lnTo>
                      <a:lnTo>
                        <a:pt x="298" y="82"/>
                      </a:lnTo>
                      <a:lnTo>
                        <a:pt x="292" y="84"/>
                      </a:lnTo>
                      <a:lnTo>
                        <a:pt x="246" y="98"/>
                      </a:lnTo>
                      <a:lnTo>
                        <a:pt x="200" y="124"/>
                      </a:lnTo>
                      <a:lnTo>
                        <a:pt x="252" y="108"/>
                      </a:lnTo>
                      <a:lnTo>
                        <a:pt x="282" y="100"/>
                      </a:lnTo>
                      <a:lnTo>
                        <a:pt x="284" y="102"/>
                      </a:lnTo>
                      <a:lnTo>
                        <a:pt x="284" y="108"/>
                      </a:lnTo>
                      <a:lnTo>
                        <a:pt x="282" y="110"/>
                      </a:lnTo>
                      <a:lnTo>
                        <a:pt x="280" y="114"/>
                      </a:lnTo>
                      <a:lnTo>
                        <a:pt x="276" y="118"/>
                      </a:lnTo>
                      <a:lnTo>
                        <a:pt x="270" y="120"/>
                      </a:lnTo>
                      <a:lnTo>
                        <a:pt x="232" y="134"/>
                      </a:lnTo>
                      <a:lnTo>
                        <a:pt x="194" y="148"/>
                      </a:lnTo>
                      <a:lnTo>
                        <a:pt x="166" y="172"/>
                      </a:lnTo>
                      <a:lnTo>
                        <a:pt x="124" y="202"/>
                      </a:lnTo>
                      <a:lnTo>
                        <a:pt x="110" y="208"/>
                      </a:lnTo>
                      <a:lnTo>
                        <a:pt x="100" y="210"/>
                      </a:lnTo>
                      <a:lnTo>
                        <a:pt x="90" y="210"/>
                      </a:lnTo>
                      <a:lnTo>
                        <a:pt x="22" y="242"/>
                      </a:lnTo>
                      <a:lnTo>
                        <a:pt x="18" y="238"/>
                      </a:lnTo>
                      <a:lnTo>
                        <a:pt x="10" y="224"/>
                      </a:lnTo>
                      <a:lnTo>
                        <a:pt x="6" y="214"/>
                      </a:lnTo>
                      <a:lnTo>
                        <a:pt x="2" y="202"/>
                      </a:lnTo>
                      <a:lnTo>
                        <a:pt x="0" y="188"/>
                      </a:lnTo>
                      <a:lnTo>
                        <a:pt x="0" y="172"/>
                      </a:lnTo>
                      <a:close/>
                    </a:path>
                  </a:pathLst>
                </a:custGeom>
                <a:solidFill>
                  <a:srgbClr val="F0AC7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25" name="Freeform 517"/>
                <p:cNvSpPr>
                  <a:spLocks/>
                </p:cNvSpPr>
                <p:nvPr/>
              </p:nvSpPr>
              <p:spPr bwMode="auto">
                <a:xfrm>
                  <a:off x="4471" y="994"/>
                  <a:ext cx="119" cy="85"/>
                </a:xfrm>
                <a:custGeom>
                  <a:avLst/>
                  <a:gdLst>
                    <a:gd name="T0" fmla="*/ 0 w 312"/>
                    <a:gd name="T1" fmla="*/ 172 h 242"/>
                    <a:gd name="T2" fmla="*/ 54 w 312"/>
                    <a:gd name="T3" fmla="*/ 148 h 242"/>
                    <a:gd name="T4" fmla="*/ 70 w 312"/>
                    <a:gd name="T5" fmla="*/ 134 h 242"/>
                    <a:gd name="T6" fmla="*/ 132 w 312"/>
                    <a:gd name="T7" fmla="*/ 44 h 242"/>
                    <a:gd name="T8" fmla="*/ 270 w 312"/>
                    <a:gd name="T9" fmla="*/ 0 h 242"/>
                    <a:gd name="T10" fmla="*/ 272 w 312"/>
                    <a:gd name="T11" fmla="*/ 2 h 242"/>
                    <a:gd name="T12" fmla="*/ 274 w 312"/>
                    <a:gd name="T13" fmla="*/ 12 h 242"/>
                    <a:gd name="T14" fmla="*/ 266 w 312"/>
                    <a:gd name="T15" fmla="*/ 18 h 242"/>
                    <a:gd name="T16" fmla="*/ 214 w 312"/>
                    <a:gd name="T17" fmla="*/ 24 h 242"/>
                    <a:gd name="T18" fmla="*/ 156 w 312"/>
                    <a:gd name="T19" fmla="*/ 60 h 242"/>
                    <a:gd name="T20" fmla="*/ 232 w 312"/>
                    <a:gd name="T21" fmla="*/ 42 h 242"/>
                    <a:gd name="T22" fmla="*/ 272 w 312"/>
                    <a:gd name="T23" fmla="*/ 42 h 242"/>
                    <a:gd name="T24" fmla="*/ 306 w 312"/>
                    <a:gd name="T25" fmla="*/ 42 h 242"/>
                    <a:gd name="T26" fmla="*/ 312 w 312"/>
                    <a:gd name="T27" fmla="*/ 52 h 242"/>
                    <a:gd name="T28" fmla="*/ 310 w 312"/>
                    <a:gd name="T29" fmla="*/ 60 h 242"/>
                    <a:gd name="T30" fmla="*/ 298 w 312"/>
                    <a:gd name="T31" fmla="*/ 66 h 242"/>
                    <a:gd name="T32" fmla="*/ 300 w 312"/>
                    <a:gd name="T33" fmla="*/ 68 h 242"/>
                    <a:gd name="T34" fmla="*/ 304 w 312"/>
                    <a:gd name="T35" fmla="*/ 76 h 242"/>
                    <a:gd name="T36" fmla="*/ 298 w 312"/>
                    <a:gd name="T37" fmla="*/ 82 h 242"/>
                    <a:gd name="T38" fmla="*/ 246 w 312"/>
                    <a:gd name="T39" fmla="*/ 98 h 242"/>
                    <a:gd name="T40" fmla="*/ 252 w 312"/>
                    <a:gd name="T41" fmla="*/ 108 h 242"/>
                    <a:gd name="T42" fmla="*/ 282 w 312"/>
                    <a:gd name="T43" fmla="*/ 100 h 242"/>
                    <a:gd name="T44" fmla="*/ 284 w 312"/>
                    <a:gd name="T45" fmla="*/ 108 h 242"/>
                    <a:gd name="T46" fmla="*/ 280 w 312"/>
                    <a:gd name="T47" fmla="*/ 114 h 242"/>
                    <a:gd name="T48" fmla="*/ 270 w 312"/>
                    <a:gd name="T49" fmla="*/ 120 h 242"/>
                    <a:gd name="T50" fmla="*/ 232 w 312"/>
                    <a:gd name="T51" fmla="*/ 134 h 242"/>
                    <a:gd name="T52" fmla="*/ 194 w 312"/>
                    <a:gd name="T53" fmla="*/ 148 h 242"/>
                    <a:gd name="T54" fmla="*/ 124 w 312"/>
                    <a:gd name="T55" fmla="*/ 202 h 242"/>
                    <a:gd name="T56" fmla="*/ 110 w 312"/>
                    <a:gd name="T57" fmla="*/ 208 h 242"/>
                    <a:gd name="T58" fmla="*/ 90 w 312"/>
                    <a:gd name="T59" fmla="*/ 210 h 242"/>
                    <a:gd name="T60" fmla="*/ 22 w 312"/>
                    <a:gd name="T61" fmla="*/ 242 h 242"/>
                    <a:gd name="T62" fmla="*/ 10 w 312"/>
                    <a:gd name="T63" fmla="*/ 224 h 242"/>
                    <a:gd name="T64" fmla="*/ 2 w 312"/>
                    <a:gd name="T65" fmla="*/ 202 h 242"/>
                    <a:gd name="T66" fmla="*/ 0 w 312"/>
                    <a:gd name="T67" fmla="*/ 172 h 242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312"/>
                    <a:gd name="T103" fmla="*/ 0 h 242"/>
                    <a:gd name="T104" fmla="*/ 312 w 312"/>
                    <a:gd name="T105" fmla="*/ 242 h 242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312" h="242">
                      <a:moveTo>
                        <a:pt x="0" y="172"/>
                      </a:moveTo>
                      <a:lnTo>
                        <a:pt x="0" y="172"/>
                      </a:lnTo>
                      <a:lnTo>
                        <a:pt x="30" y="160"/>
                      </a:lnTo>
                      <a:lnTo>
                        <a:pt x="54" y="148"/>
                      </a:lnTo>
                      <a:lnTo>
                        <a:pt x="64" y="142"/>
                      </a:lnTo>
                      <a:lnTo>
                        <a:pt x="70" y="134"/>
                      </a:lnTo>
                      <a:lnTo>
                        <a:pt x="132" y="44"/>
                      </a:lnTo>
                      <a:lnTo>
                        <a:pt x="200" y="2"/>
                      </a:lnTo>
                      <a:lnTo>
                        <a:pt x="270" y="0"/>
                      </a:lnTo>
                      <a:lnTo>
                        <a:pt x="272" y="2"/>
                      </a:lnTo>
                      <a:lnTo>
                        <a:pt x="274" y="8"/>
                      </a:lnTo>
                      <a:lnTo>
                        <a:pt x="274" y="12"/>
                      </a:lnTo>
                      <a:lnTo>
                        <a:pt x="270" y="14"/>
                      </a:lnTo>
                      <a:lnTo>
                        <a:pt x="266" y="18"/>
                      </a:lnTo>
                      <a:lnTo>
                        <a:pt x="258" y="20"/>
                      </a:lnTo>
                      <a:lnTo>
                        <a:pt x="214" y="24"/>
                      </a:lnTo>
                      <a:lnTo>
                        <a:pt x="156" y="60"/>
                      </a:lnTo>
                      <a:lnTo>
                        <a:pt x="232" y="42"/>
                      </a:lnTo>
                      <a:lnTo>
                        <a:pt x="246" y="42"/>
                      </a:lnTo>
                      <a:lnTo>
                        <a:pt x="272" y="42"/>
                      </a:lnTo>
                      <a:lnTo>
                        <a:pt x="306" y="42"/>
                      </a:lnTo>
                      <a:lnTo>
                        <a:pt x="308" y="46"/>
                      </a:lnTo>
                      <a:lnTo>
                        <a:pt x="312" y="52"/>
                      </a:lnTo>
                      <a:lnTo>
                        <a:pt x="312" y="56"/>
                      </a:lnTo>
                      <a:lnTo>
                        <a:pt x="310" y="60"/>
                      </a:lnTo>
                      <a:lnTo>
                        <a:pt x="306" y="62"/>
                      </a:lnTo>
                      <a:lnTo>
                        <a:pt x="298" y="66"/>
                      </a:lnTo>
                      <a:lnTo>
                        <a:pt x="300" y="68"/>
                      </a:lnTo>
                      <a:lnTo>
                        <a:pt x="302" y="72"/>
                      </a:lnTo>
                      <a:lnTo>
                        <a:pt x="304" y="76"/>
                      </a:lnTo>
                      <a:lnTo>
                        <a:pt x="302" y="78"/>
                      </a:lnTo>
                      <a:lnTo>
                        <a:pt x="298" y="82"/>
                      </a:lnTo>
                      <a:lnTo>
                        <a:pt x="292" y="84"/>
                      </a:lnTo>
                      <a:lnTo>
                        <a:pt x="246" y="98"/>
                      </a:lnTo>
                      <a:lnTo>
                        <a:pt x="200" y="124"/>
                      </a:lnTo>
                      <a:lnTo>
                        <a:pt x="252" y="108"/>
                      </a:lnTo>
                      <a:lnTo>
                        <a:pt x="282" y="100"/>
                      </a:lnTo>
                      <a:lnTo>
                        <a:pt x="284" y="102"/>
                      </a:lnTo>
                      <a:lnTo>
                        <a:pt x="284" y="108"/>
                      </a:lnTo>
                      <a:lnTo>
                        <a:pt x="282" y="110"/>
                      </a:lnTo>
                      <a:lnTo>
                        <a:pt x="280" y="114"/>
                      </a:lnTo>
                      <a:lnTo>
                        <a:pt x="276" y="118"/>
                      </a:lnTo>
                      <a:lnTo>
                        <a:pt x="270" y="120"/>
                      </a:lnTo>
                      <a:lnTo>
                        <a:pt x="232" y="134"/>
                      </a:lnTo>
                      <a:lnTo>
                        <a:pt x="194" y="148"/>
                      </a:lnTo>
                      <a:lnTo>
                        <a:pt x="166" y="172"/>
                      </a:lnTo>
                      <a:lnTo>
                        <a:pt x="124" y="202"/>
                      </a:lnTo>
                      <a:lnTo>
                        <a:pt x="110" y="208"/>
                      </a:lnTo>
                      <a:lnTo>
                        <a:pt x="100" y="210"/>
                      </a:lnTo>
                      <a:lnTo>
                        <a:pt x="90" y="210"/>
                      </a:lnTo>
                      <a:lnTo>
                        <a:pt x="22" y="242"/>
                      </a:lnTo>
                      <a:lnTo>
                        <a:pt x="18" y="238"/>
                      </a:lnTo>
                      <a:lnTo>
                        <a:pt x="10" y="224"/>
                      </a:lnTo>
                      <a:lnTo>
                        <a:pt x="6" y="214"/>
                      </a:lnTo>
                      <a:lnTo>
                        <a:pt x="2" y="202"/>
                      </a:lnTo>
                      <a:lnTo>
                        <a:pt x="0" y="188"/>
                      </a:lnTo>
                      <a:lnTo>
                        <a:pt x="0" y="17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26" name="Freeform 518"/>
                <p:cNvSpPr>
                  <a:spLocks/>
                </p:cNvSpPr>
                <p:nvPr/>
              </p:nvSpPr>
              <p:spPr bwMode="auto">
                <a:xfrm>
                  <a:off x="4311" y="903"/>
                  <a:ext cx="181" cy="238"/>
                </a:xfrm>
                <a:custGeom>
                  <a:avLst/>
                  <a:gdLst>
                    <a:gd name="T0" fmla="*/ 12 w 474"/>
                    <a:gd name="T1" fmla="*/ 0 h 678"/>
                    <a:gd name="T2" fmla="*/ 90 w 474"/>
                    <a:gd name="T3" fmla="*/ 52 h 678"/>
                    <a:gd name="T4" fmla="*/ 156 w 474"/>
                    <a:gd name="T5" fmla="*/ 104 h 678"/>
                    <a:gd name="T6" fmla="*/ 196 w 474"/>
                    <a:gd name="T7" fmla="*/ 142 h 678"/>
                    <a:gd name="T8" fmla="*/ 226 w 474"/>
                    <a:gd name="T9" fmla="*/ 180 h 678"/>
                    <a:gd name="T10" fmla="*/ 240 w 474"/>
                    <a:gd name="T11" fmla="*/ 218 h 678"/>
                    <a:gd name="T12" fmla="*/ 240 w 474"/>
                    <a:gd name="T13" fmla="*/ 234 h 678"/>
                    <a:gd name="T14" fmla="*/ 232 w 474"/>
                    <a:gd name="T15" fmla="*/ 268 h 678"/>
                    <a:gd name="T16" fmla="*/ 198 w 474"/>
                    <a:gd name="T17" fmla="*/ 372 h 678"/>
                    <a:gd name="T18" fmla="*/ 178 w 474"/>
                    <a:gd name="T19" fmla="*/ 436 h 678"/>
                    <a:gd name="T20" fmla="*/ 172 w 474"/>
                    <a:gd name="T21" fmla="*/ 480 h 678"/>
                    <a:gd name="T22" fmla="*/ 180 w 474"/>
                    <a:gd name="T23" fmla="*/ 476 h 678"/>
                    <a:gd name="T24" fmla="*/ 220 w 474"/>
                    <a:gd name="T25" fmla="*/ 458 h 678"/>
                    <a:gd name="T26" fmla="*/ 260 w 474"/>
                    <a:gd name="T27" fmla="*/ 448 h 678"/>
                    <a:gd name="T28" fmla="*/ 284 w 474"/>
                    <a:gd name="T29" fmla="*/ 446 h 678"/>
                    <a:gd name="T30" fmla="*/ 334 w 474"/>
                    <a:gd name="T31" fmla="*/ 440 h 678"/>
                    <a:gd name="T32" fmla="*/ 384 w 474"/>
                    <a:gd name="T33" fmla="*/ 426 h 678"/>
                    <a:gd name="T34" fmla="*/ 436 w 474"/>
                    <a:gd name="T35" fmla="*/ 406 h 678"/>
                    <a:gd name="T36" fmla="*/ 434 w 474"/>
                    <a:gd name="T37" fmla="*/ 414 h 678"/>
                    <a:gd name="T38" fmla="*/ 434 w 474"/>
                    <a:gd name="T39" fmla="*/ 436 h 678"/>
                    <a:gd name="T40" fmla="*/ 444 w 474"/>
                    <a:gd name="T41" fmla="*/ 464 h 678"/>
                    <a:gd name="T42" fmla="*/ 464 w 474"/>
                    <a:gd name="T43" fmla="*/ 486 h 678"/>
                    <a:gd name="T44" fmla="*/ 474 w 474"/>
                    <a:gd name="T45" fmla="*/ 494 h 678"/>
                    <a:gd name="T46" fmla="*/ 406 w 474"/>
                    <a:gd name="T47" fmla="*/ 542 h 678"/>
                    <a:gd name="T48" fmla="*/ 302 w 474"/>
                    <a:gd name="T49" fmla="*/ 604 h 678"/>
                    <a:gd name="T50" fmla="*/ 238 w 474"/>
                    <a:gd name="T51" fmla="*/ 632 h 678"/>
                    <a:gd name="T52" fmla="*/ 170 w 474"/>
                    <a:gd name="T53" fmla="*/ 658 h 678"/>
                    <a:gd name="T54" fmla="*/ 98 w 474"/>
                    <a:gd name="T55" fmla="*/ 674 h 678"/>
                    <a:gd name="T56" fmla="*/ 92 w 474"/>
                    <a:gd name="T57" fmla="*/ 676 h 678"/>
                    <a:gd name="T58" fmla="*/ 76 w 474"/>
                    <a:gd name="T59" fmla="*/ 676 h 678"/>
                    <a:gd name="T60" fmla="*/ 66 w 474"/>
                    <a:gd name="T61" fmla="*/ 668 h 678"/>
                    <a:gd name="T62" fmla="*/ 56 w 474"/>
                    <a:gd name="T63" fmla="*/ 650 h 678"/>
                    <a:gd name="T64" fmla="*/ 32 w 474"/>
                    <a:gd name="T65" fmla="*/ 582 h 678"/>
                    <a:gd name="T66" fmla="*/ 20 w 474"/>
                    <a:gd name="T67" fmla="*/ 532 h 678"/>
                    <a:gd name="T68" fmla="*/ 6 w 474"/>
                    <a:gd name="T69" fmla="*/ 426 h 678"/>
                    <a:gd name="T70" fmla="*/ 0 w 474"/>
                    <a:gd name="T71" fmla="*/ 324 h 678"/>
                    <a:gd name="T72" fmla="*/ 2 w 474"/>
                    <a:gd name="T73" fmla="*/ 234 h 678"/>
                    <a:gd name="T74" fmla="*/ 6 w 474"/>
                    <a:gd name="T75" fmla="*/ 200 h 678"/>
                    <a:gd name="T76" fmla="*/ 10 w 474"/>
                    <a:gd name="T77" fmla="*/ 134 h 678"/>
                    <a:gd name="T78" fmla="*/ 12 w 474"/>
                    <a:gd name="T79" fmla="*/ 0 h 678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474"/>
                    <a:gd name="T121" fmla="*/ 0 h 678"/>
                    <a:gd name="T122" fmla="*/ 474 w 474"/>
                    <a:gd name="T123" fmla="*/ 678 h 678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474" h="678">
                      <a:moveTo>
                        <a:pt x="12" y="0"/>
                      </a:moveTo>
                      <a:lnTo>
                        <a:pt x="12" y="0"/>
                      </a:lnTo>
                      <a:lnTo>
                        <a:pt x="50" y="26"/>
                      </a:lnTo>
                      <a:lnTo>
                        <a:pt x="90" y="52"/>
                      </a:lnTo>
                      <a:lnTo>
                        <a:pt x="134" y="84"/>
                      </a:lnTo>
                      <a:lnTo>
                        <a:pt x="156" y="104"/>
                      </a:lnTo>
                      <a:lnTo>
                        <a:pt x="176" y="122"/>
                      </a:lnTo>
                      <a:lnTo>
                        <a:pt x="196" y="142"/>
                      </a:lnTo>
                      <a:lnTo>
                        <a:pt x="212" y="162"/>
                      </a:lnTo>
                      <a:lnTo>
                        <a:pt x="226" y="180"/>
                      </a:lnTo>
                      <a:lnTo>
                        <a:pt x="236" y="200"/>
                      </a:lnTo>
                      <a:lnTo>
                        <a:pt x="240" y="218"/>
                      </a:lnTo>
                      <a:lnTo>
                        <a:pt x="242" y="226"/>
                      </a:lnTo>
                      <a:lnTo>
                        <a:pt x="240" y="234"/>
                      </a:lnTo>
                      <a:lnTo>
                        <a:pt x="232" y="268"/>
                      </a:lnTo>
                      <a:lnTo>
                        <a:pt x="222" y="302"/>
                      </a:lnTo>
                      <a:lnTo>
                        <a:pt x="198" y="372"/>
                      </a:lnTo>
                      <a:lnTo>
                        <a:pt x="188" y="406"/>
                      </a:lnTo>
                      <a:lnTo>
                        <a:pt x="178" y="436"/>
                      </a:lnTo>
                      <a:lnTo>
                        <a:pt x="174" y="460"/>
                      </a:lnTo>
                      <a:lnTo>
                        <a:pt x="172" y="480"/>
                      </a:lnTo>
                      <a:lnTo>
                        <a:pt x="180" y="476"/>
                      </a:lnTo>
                      <a:lnTo>
                        <a:pt x="204" y="464"/>
                      </a:lnTo>
                      <a:lnTo>
                        <a:pt x="220" y="458"/>
                      </a:lnTo>
                      <a:lnTo>
                        <a:pt x="240" y="452"/>
                      </a:lnTo>
                      <a:lnTo>
                        <a:pt x="260" y="448"/>
                      </a:lnTo>
                      <a:lnTo>
                        <a:pt x="284" y="446"/>
                      </a:lnTo>
                      <a:lnTo>
                        <a:pt x="308" y="444"/>
                      </a:lnTo>
                      <a:lnTo>
                        <a:pt x="334" y="440"/>
                      </a:lnTo>
                      <a:lnTo>
                        <a:pt x="360" y="432"/>
                      </a:lnTo>
                      <a:lnTo>
                        <a:pt x="384" y="426"/>
                      </a:lnTo>
                      <a:lnTo>
                        <a:pt x="420" y="412"/>
                      </a:lnTo>
                      <a:lnTo>
                        <a:pt x="436" y="406"/>
                      </a:lnTo>
                      <a:lnTo>
                        <a:pt x="434" y="414"/>
                      </a:lnTo>
                      <a:lnTo>
                        <a:pt x="432" y="424"/>
                      </a:lnTo>
                      <a:lnTo>
                        <a:pt x="434" y="436"/>
                      </a:lnTo>
                      <a:lnTo>
                        <a:pt x="438" y="450"/>
                      </a:lnTo>
                      <a:lnTo>
                        <a:pt x="444" y="464"/>
                      </a:lnTo>
                      <a:lnTo>
                        <a:pt x="456" y="480"/>
                      </a:lnTo>
                      <a:lnTo>
                        <a:pt x="464" y="486"/>
                      </a:lnTo>
                      <a:lnTo>
                        <a:pt x="474" y="494"/>
                      </a:lnTo>
                      <a:lnTo>
                        <a:pt x="442" y="518"/>
                      </a:lnTo>
                      <a:lnTo>
                        <a:pt x="406" y="542"/>
                      </a:lnTo>
                      <a:lnTo>
                        <a:pt x="358" y="572"/>
                      </a:lnTo>
                      <a:lnTo>
                        <a:pt x="302" y="604"/>
                      </a:lnTo>
                      <a:lnTo>
                        <a:pt x="270" y="618"/>
                      </a:lnTo>
                      <a:lnTo>
                        <a:pt x="238" y="632"/>
                      </a:lnTo>
                      <a:lnTo>
                        <a:pt x="204" y="646"/>
                      </a:lnTo>
                      <a:lnTo>
                        <a:pt x="170" y="658"/>
                      </a:lnTo>
                      <a:lnTo>
                        <a:pt x="134" y="666"/>
                      </a:lnTo>
                      <a:lnTo>
                        <a:pt x="98" y="674"/>
                      </a:lnTo>
                      <a:lnTo>
                        <a:pt x="92" y="676"/>
                      </a:lnTo>
                      <a:lnTo>
                        <a:pt x="86" y="678"/>
                      </a:lnTo>
                      <a:lnTo>
                        <a:pt x="76" y="676"/>
                      </a:lnTo>
                      <a:lnTo>
                        <a:pt x="72" y="672"/>
                      </a:lnTo>
                      <a:lnTo>
                        <a:pt x="66" y="668"/>
                      </a:lnTo>
                      <a:lnTo>
                        <a:pt x="62" y="660"/>
                      </a:lnTo>
                      <a:lnTo>
                        <a:pt x="56" y="650"/>
                      </a:lnTo>
                      <a:lnTo>
                        <a:pt x="44" y="622"/>
                      </a:lnTo>
                      <a:lnTo>
                        <a:pt x="32" y="582"/>
                      </a:lnTo>
                      <a:lnTo>
                        <a:pt x="20" y="532"/>
                      </a:lnTo>
                      <a:lnTo>
                        <a:pt x="12" y="480"/>
                      </a:lnTo>
                      <a:lnTo>
                        <a:pt x="6" y="426"/>
                      </a:lnTo>
                      <a:lnTo>
                        <a:pt x="2" y="374"/>
                      </a:lnTo>
                      <a:lnTo>
                        <a:pt x="0" y="324"/>
                      </a:lnTo>
                      <a:lnTo>
                        <a:pt x="0" y="276"/>
                      </a:lnTo>
                      <a:lnTo>
                        <a:pt x="2" y="234"/>
                      </a:lnTo>
                      <a:lnTo>
                        <a:pt x="6" y="200"/>
                      </a:lnTo>
                      <a:lnTo>
                        <a:pt x="8" y="168"/>
                      </a:lnTo>
                      <a:lnTo>
                        <a:pt x="10" y="134"/>
                      </a:lnTo>
                      <a:lnTo>
                        <a:pt x="12" y="7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3A457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27" name="Freeform 519"/>
                <p:cNvSpPr>
                  <a:spLocks/>
                </p:cNvSpPr>
                <p:nvPr/>
              </p:nvSpPr>
              <p:spPr bwMode="auto">
                <a:xfrm>
                  <a:off x="4311" y="903"/>
                  <a:ext cx="181" cy="238"/>
                </a:xfrm>
                <a:custGeom>
                  <a:avLst/>
                  <a:gdLst>
                    <a:gd name="T0" fmla="*/ 12 w 474"/>
                    <a:gd name="T1" fmla="*/ 0 h 678"/>
                    <a:gd name="T2" fmla="*/ 90 w 474"/>
                    <a:gd name="T3" fmla="*/ 52 h 678"/>
                    <a:gd name="T4" fmla="*/ 156 w 474"/>
                    <a:gd name="T5" fmla="*/ 104 h 678"/>
                    <a:gd name="T6" fmla="*/ 196 w 474"/>
                    <a:gd name="T7" fmla="*/ 142 h 678"/>
                    <a:gd name="T8" fmla="*/ 226 w 474"/>
                    <a:gd name="T9" fmla="*/ 180 h 678"/>
                    <a:gd name="T10" fmla="*/ 240 w 474"/>
                    <a:gd name="T11" fmla="*/ 218 h 678"/>
                    <a:gd name="T12" fmla="*/ 240 w 474"/>
                    <a:gd name="T13" fmla="*/ 234 h 678"/>
                    <a:gd name="T14" fmla="*/ 232 w 474"/>
                    <a:gd name="T15" fmla="*/ 268 h 678"/>
                    <a:gd name="T16" fmla="*/ 198 w 474"/>
                    <a:gd name="T17" fmla="*/ 372 h 678"/>
                    <a:gd name="T18" fmla="*/ 178 w 474"/>
                    <a:gd name="T19" fmla="*/ 436 h 678"/>
                    <a:gd name="T20" fmla="*/ 172 w 474"/>
                    <a:gd name="T21" fmla="*/ 480 h 678"/>
                    <a:gd name="T22" fmla="*/ 180 w 474"/>
                    <a:gd name="T23" fmla="*/ 476 h 678"/>
                    <a:gd name="T24" fmla="*/ 220 w 474"/>
                    <a:gd name="T25" fmla="*/ 458 h 678"/>
                    <a:gd name="T26" fmla="*/ 260 w 474"/>
                    <a:gd name="T27" fmla="*/ 448 h 678"/>
                    <a:gd name="T28" fmla="*/ 284 w 474"/>
                    <a:gd name="T29" fmla="*/ 446 h 678"/>
                    <a:gd name="T30" fmla="*/ 334 w 474"/>
                    <a:gd name="T31" fmla="*/ 440 h 678"/>
                    <a:gd name="T32" fmla="*/ 384 w 474"/>
                    <a:gd name="T33" fmla="*/ 426 h 678"/>
                    <a:gd name="T34" fmla="*/ 436 w 474"/>
                    <a:gd name="T35" fmla="*/ 406 h 678"/>
                    <a:gd name="T36" fmla="*/ 434 w 474"/>
                    <a:gd name="T37" fmla="*/ 414 h 678"/>
                    <a:gd name="T38" fmla="*/ 434 w 474"/>
                    <a:gd name="T39" fmla="*/ 436 h 678"/>
                    <a:gd name="T40" fmla="*/ 444 w 474"/>
                    <a:gd name="T41" fmla="*/ 464 h 678"/>
                    <a:gd name="T42" fmla="*/ 464 w 474"/>
                    <a:gd name="T43" fmla="*/ 486 h 678"/>
                    <a:gd name="T44" fmla="*/ 474 w 474"/>
                    <a:gd name="T45" fmla="*/ 494 h 678"/>
                    <a:gd name="T46" fmla="*/ 406 w 474"/>
                    <a:gd name="T47" fmla="*/ 542 h 678"/>
                    <a:gd name="T48" fmla="*/ 302 w 474"/>
                    <a:gd name="T49" fmla="*/ 604 h 678"/>
                    <a:gd name="T50" fmla="*/ 238 w 474"/>
                    <a:gd name="T51" fmla="*/ 632 h 678"/>
                    <a:gd name="T52" fmla="*/ 170 w 474"/>
                    <a:gd name="T53" fmla="*/ 658 h 678"/>
                    <a:gd name="T54" fmla="*/ 98 w 474"/>
                    <a:gd name="T55" fmla="*/ 674 h 678"/>
                    <a:gd name="T56" fmla="*/ 92 w 474"/>
                    <a:gd name="T57" fmla="*/ 676 h 678"/>
                    <a:gd name="T58" fmla="*/ 76 w 474"/>
                    <a:gd name="T59" fmla="*/ 676 h 678"/>
                    <a:gd name="T60" fmla="*/ 66 w 474"/>
                    <a:gd name="T61" fmla="*/ 668 h 678"/>
                    <a:gd name="T62" fmla="*/ 56 w 474"/>
                    <a:gd name="T63" fmla="*/ 650 h 678"/>
                    <a:gd name="T64" fmla="*/ 32 w 474"/>
                    <a:gd name="T65" fmla="*/ 582 h 678"/>
                    <a:gd name="T66" fmla="*/ 20 w 474"/>
                    <a:gd name="T67" fmla="*/ 532 h 678"/>
                    <a:gd name="T68" fmla="*/ 6 w 474"/>
                    <a:gd name="T69" fmla="*/ 426 h 678"/>
                    <a:gd name="T70" fmla="*/ 0 w 474"/>
                    <a:gd name="T71" fmla="*/ 324 h 678"/>
                    <a:gd name="T72" fmla="*/ 2 w 474"/>
                    <a:gd name="T73" fmla="*/ 234 h 678"/>
                    <a:gd name="T74" fmla="*/ 6 w 474"/>
                    <a:gd name="T75" fmla="*/ 200 h 678"/>
                    <a:gd name="T76" fmla="*/ 10 w 474"/>
                    <a:gd name="T77" fmla="*/ 134 h 678"/>
                    <a:gd name="T78" fmla="*/ 12 w 474"/>
                    <a:gd name="T79" fmla="*/ 0 h 678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474"/>
                    <a:gd name="T121" fmla="*/ 0 h 678"/>
                    <a:gd name="T122" fmla="*/ 474 w 474"/>
                    <a:gd name="T123" fmla="*/ 678 h 678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474" h="678">
                      <a:moveTo>
                        <a:pt x="12" y="0"/>
                      </a:moveTo>
                      <a:lnTo>
                        <a:pt x="12" y="0"/>
                      </a:lnTo>
                      <a:lnTo>
                        <a:pt x="50" y="26"/>
                      </a:lnTo>
                      <a:lnTo>
                        <a:pt x="90" y="52"/>
                      </a:lnTo>
                      <a:lnTo>
                        <a:pt x="134" y="84"/>
                      </a:lnTo>
                      <a:lnTo>
                        <a:pt x="156" y="104"/>
                      </a:lnTo>
                      <a:lnTo>
                        <a:pt x="176" y="122"/>
                      </a:lnTo>
                      <a:lnTo>
                        <a:pt x="196" y="142"/>
                      </a:lnTo>
                      <a:lnTo>
                        <a:pt x="212" y="162"/>
                      </a:lnTo>
                      <a:lnTo>
                        <a:pt x="226" y="180"/>
                      </a:lnTo>
                      <a:lnTo>
                        <a:pt x="236" y="200"/>
                      </a:lnTo>
                      <a:lnTo>
                        <a:pt x="240" y="218"/>
                      </a:lnTo>
                      <a:lnTo>
                        <a:pt x="242" y="226"/>
                      </a:lnTo>
                      <a:lnTo>
                        <a:pt x="240" y="234"/>
                      </a:lnTo>
                      <a:lnTo>
                        <a:pt x="232" y="268"/>
                      </a:lnTo>
                      <a:lnTo>
                        <a:pt x="222" y="302"/>
                      </a:lnTo>
                      <a:lnTo>
                        <a:pt x="198" y="372"/>
                      </a:lnTo>
                      <a:lnTo>
                        <a:pt x="188" y="406"/>
                      </a:lnTo>
                      <a:lnTo>
                        <a:pt x="178" y="436"/>
                      </a:lnTo>
                      <a:lnTo>
                        <a:pt x="174" y="460"/>
                      </a:lnTo>
                      <a:lnTo>
                        <a:pt x="172" y="480"/>
                      </a:lnTo>
                      <a:lnTo>
                        <a:pt x="180" y="476"/>
                      </a:lnTo>
                      <a:lnTo>
                        <a:pt x="204" y="464"/>
                      </a:lnTo>
                      <a:lnTo>
                        <a:pt x="220" y="458"/>
                      </a:lnTo>
                      <a:lnTo>
                        <a:pt x="240" y="452"/>
                      </a:lnTo>
                      <a:lnTo>
                        <a:pt x="260" y="448"/>
                      </a:lnTo>
                      <a:lnTo>
                        <a:pt x="284" y="446"/>
                      </a:lnTo>
                      <a:lnTo>
                        <a:pt x="308" y="444"/>
                      </a:lnTo>
                      <a:lnTo>
                        <a:pt x="334" y="440"/>
                      </a:lnTo>
                      <a:lnTo>
                        <a:pt x="360" y="432"/>
                      </a:lnTo>
                      <a:lnTo>
                        <a:pt x="384" y="426"/>
                      </a:lnTo>
                      <a:lnTo>
                        <a:pt x="420" y="412"/>
                      </a:lnTo>
                      <a:lnTo>
                        <a:pt x="436" y="406"/>
                      </a:lnTo>
                      <a:lnTo>
                        <a:pt x="434" y="414"/>
                      </a:lnTo>
                      <a:lnTo>
                        <a:pt x="432" y="424"/>
                      </a:lnTo>
                      <a:lnTo>
                        <a:pt x="434" y="436"/>
                      </a:lnTo>
                      <a:lnTo>
                        <a:pt x="438" y="450"/>
                      </a:lnTo>
                      <a:lnTo>
                        <a:pt x="444" y="464"/>
                      </a:lnTo>
                      <a:lnTo>
                        <a:pt x="456" y="480"/>
                      </a:lnTo>
                      <a:lnTo>
                        <a:pt x="464" y="486"/>
                      </a:lnTo>
                      <a:lnTo>
                        <a:pt x="474" y="494"/>
                      </a:lnTo>
                      <a:lnTo>
                        <a:pt x="442" y="518"/>
                      </a:lnTo>
                      <a:lnTo>
                        <a:pt x="406" y="542"/>
                      </a:lnTo>
                      <a:lnTo>
                        <a:pt x="358" y="572"/>
                      </a:lnTo>
                      <a:lnTo>
                        <a:pt x="302" y="604"/>
                      </a:lnTo>
                      <a:lnTo>
                        <a:pt x="270" y="618"/>
                      </a:lnTo>
                      <a:lnTo>
                        <a:pt x="238" y="632"/>
                      </a:lnTo>
                      <a:lnTo>
                        <a:pt x="204" y="646"/>
                      </a:lnTo>
                      <a:lnTo>
                        <a:pt x="170" y="658"/>
                      </a:lnTo>
                      <a:lnTo>
                        <a:pt x="134" y="666"/>
                      </a:lnTo>
                      <a:lnTo>
                        <a:pt x="98" y="674"/>
                      </a:lnTo>
                      <a:lnTo>
                        <a:pt x="92" y="676"/>
                      </a:lnTo>
                      <a:lnTo>
                        <a:pt x="86" y="678"/>
                      </a:lnTo>
                      <a:lnTo>
                        <a:pt x="76" y="676"/>
                      </a:lnTo>
                      <a:lnTo>
                        <a:pt x="72" y="672"/>
                      </a:lnTo>
                      <a:lnTo>
                        <a:pt x="66" y="668"/>
                      </a:lnTo>
                      <a:lnTo>
                        <a:pt x="62" y="660"/>
                      </a:lnTo>
                      <a:lnTo>
                        <a:pt x="56" y="650"/>
                      </a:lnTo>
                      <a:lnTo>
                        <a:pt x="44" y="622"/>
                      </a:lnTo>
                      <a:lnTo>
                        <a:pt x="32" y="582"/>
                      </a:lnTo>
                      <a:lnTo>
                        <a:pt x="20" y="532"/>
                      </a:lnTo>
                      <a:lnTo>
                        <a:pt x="12" y="480"/>
                      </a:lnTo>
                      <a:lnTo>
                        <a:pt x="6" y="426"/>
                      </a:lnTo>
                      <a:lnTo>
                        <a:pt x="2" y="374"/>
                      </a:lnTo>
                      <a:lnTo>
                        <a:pt x="0" y="324"/>
                      </a:lnTo>
                      <a:lnTo>
                        <a:pt x="0" y="276"/>
                      </a:lnTo>
                      <a:lnTo>
                        <a:pt x="2" y="234"/>
                      </a:lnTo>
                      <a:lnTo>
                        <a:pt x="6" y="200"/>
                      </a:lnTo>
                      <a:lnTo>
                        <a:pt x="8" y="168"/>
                      </a:lnTo>
                      <a:lnTo>
                        <a:pt x="10" y="134"/>
                      </a:lnTo>
                      <a:lnTo>
                        <a:pt x="12" y="70"/>
                      </a:lnTo>
                      <a:lnTo>
                        <a:pt x="12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28" name="Freeform 520"/>
                <p:cNvSpPr>
                  <a:spLocks/>
                </p:cNvSpPr>
                <p:nvPr/>
              </p:nvSpPr>
              <p:spPr bwMode="auto">
                <a:xfrm>
                  <a:off x="4336" y="910"/>
                  <a:ext cx="54" cy="130"/>
                </a:xfrm>
                <a:custGeom>
                  <a:avLst/>
                  <a:gdLst>
                    <a:gd name="T0" fmla="*/ 0 w 142"/>
                    <a:gd name="T1" fmla="*/ 0 h 370"/>
                    <a:gd name="T2" fmla="*/ 0 w 142"/>
                    <a:gd name="T3" fmla="*/ 0 h 370"/>
                    <a:gd name="T4" fmla="*/ 10 w 142"/>
                    <a:gd name="T5" fmla="*/ 8 h 370"/>
                    <a:gd name="T6" fmla="*/ 32 w 142"/>
                    <a:gd name="T7" fmla="*/ 30 h 370"/>
                    <a:gd name="T8" fmla="*/ 62 w 142"/>
                    <a:gd name="T9" fmla="*/ 64 h 370"/>
                    <a:gd name="T10" fmla="*/ 78 w 142"/>
                    <a:gd name="T11" fmla="*/ 84 h 370"/>
                    <a:gd name="T12" fmla="*/ 92 w 142"/>
                    <a:gd name="T13" fmla="*/ 108 h 370"/>
                    <a:gd name="T14" fmla="*/ 108 w 142"/>
                    <a:gd name="T15" fmla="*/ 134 h 370"/>
                    <a:gd name="T16" fmla="*/ 120 w 142"/>
                    <a:gd name="T17" fmla="*/ 162 h 370"/>
                    <a:gd name="T18" fmla="*/ 132 w 142"/>
                    <a:gd name="T19" fmla="*/ 194 h 370"/>
                    <a:gd name="T20" fmla="*/ 138 w 142"/>
                    <a:gd name="T21" fmla="*/ 226 h 370"/>
                    <a:gd name="T22" fmla="*/ 142 w 142"/>
                    <a:gd name="T23" fmla="*/ 260 h 370"/>
                    <a:gd name="T24" fmla="*/ 142 w 142"/>
                    <a:gd name="T25" fmla="*/ 276 h 370"/>
                    <a:gd name="T26" fmla="*/ 142 w 142"/>
                    <a:gd name="T27" fmla="*/ 294 h 370"/>
                    <a:gd name="T28" fmla="*/ 140 w 142"/>
                    <a:gd name="T29" fmla="*/ 312 h 370"/>
                    <a:gd name="T30" fmla="*/ 136 w 142"/>
                    <a:gd name="T31" fmla="*/ 332 h 370"/>
                    <a:gd name="T32" fmla="*/ 130 w 142"/>
                    <a:gd name="T33" fmla="*/ 350 h 370"/>
                    <a:gd name="T34" fmla="*/ 122 w 142"/>
                    <a:gd name="T35" fmla="*/ 370 h 370"/>
                    <a:gd name="T36" fmla="*/ 122 w 142"/>
                    <a:gd name="T37" fmla="*/ 370 h 370"/>
                    <a:gd name="T38" fmla="*/ 124 w 142"/>
                    <a:gd name="T39" fmla="*/ 362 h 370"/>
                    <a:gd name="T40" fmla="*/ 128 w 142"/>
                    <a:gd name="T41" fmla="*/ 340 h 370"/>
                    <a:gd name="T42" fmla="*/ 130 w 142"/>
                    <a:gd name="T43" fmla="*/ 306 h 370"/>
                    <a:gd name="T44" fmla="*/ 130 w 142"/>
                    <a:gd name="T45" fmla="*/ 286 h 370"/>
                    <a:gd name="T46" fmla="*/ 128 w 142"/>
                    <a:gd name="T47" fmla="*/ 262 h 370"/>
                    <a:gd name="T48" fmla="*/ 122 w 142"/>
                    <a:gd name="T49" fmla="*/ 236 h 370"/>
                    <a:gd name="T50" fmla="*/ 116 w 142"/>
                    <a:gd name="T51" fmla="*/ 208 h 370"/>
                    <a:gd name="T52" fmla="*/ 106 w 142"/>
                    <a:gd name="T53" fmla="*/ 178 h 370"/>
                    <a:gd name="T54" fmla="*/ 94 w 142"/>
                    <a:gd name="T55" fmla="*/ 146 h 370"/>
                    <a:gd name="T56" fmla="*/ 76 w 142"/>
                    <a:gd name="T57" fmla="*/ 112 h 370"/>
                    <a:gd name="T58" fmla="*/ 56 w 142"/>
                    <a:gd name="T59" fmla="*/ 76 h 370"/>
                    <a:gd name="T60" fmla="*/ 30 w 142"/>
                    <a:gd name="T61" fmla="*/ 38 h 370"/>
                    <a:gd name="T62" fmla="*/ 0 w 142"/>
                    <a:gd name="T63" fmla="*/ 0 h 3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142"/>
                    <a:gd name="T97" fmla="*/ 0 h 370"/>
                    <a:gd name="T98" fmla="*/ 142 w 142"/>
                    <a:gd name="T99" fmla="*/ 370 h 3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142" h="37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" y="8"/>
                      </a:lnTo>
                      <a:lnTo>
                        <a:pt x="32" y="30"/>
                      </a:lnTo>
                      <a:lnTo>
                        <a:pt x="62" y="64"/>
                      </a:lnTo>
                      <a:lnTo>
                        <a:pt x="78" y="84"/>
                      </a:lnTo>
                      <a:lnTo>
                        <a:pt x="92" y="108"/>
                      </a:lnTo>
                      <a:lnTo>
                        <a:pt x="108" y="134"/>
                      </a:lnTo>
                      <a:lnTo>
                        <a:pt x="120" y="162"/>
                      </a:lnTo>
                      <a:lnTo>
                        <a:pt x="132" y="194"/>
                      </a:lnTo>
                      <a:lnTo>
                        <a:pt x="138" y="226"/>
                      </a:lnTo>
                      <a:lnTo>
                        <a:pt x="142" y="260"/>
                      </a:lnTo>
                      <a:lnTo>
                        <a:pt x="142" y="276"/>
                      </a:lnTo>
                      <a:lnTo>
                        <a:pt x="142" y="294"/>
                      </a:lnTo>
                      <a:lnTo>
                        <a:pt x="140" y="312"/>
                      </a:lnTo>
                      <a:lnTo>
                        <a:pt x="136" y="332"/>
                      </a:lnTo>
                      <a:lnTo>
                        <a:pt x="130" y="350"/>
                      </a:lnTo>
                      <a:lnTo>
                        <a:pt x="122" y="370"/>
                      </a:lnTo>
                      <a:lnTo>
                        <a:pt x="124" y="362"/>
                      </a:lnTo>
                      <a:lnTo>
                        <a:pt x="128" y="340"/>
                      </a:lnTo>
                      <a:lnTo>
                        <a:pt x="130" y="306"/>
                      </a:lnTo>
                      <a:lnTo>
                        <a:pt x="130" y="286"/>
                      </a:lnTo>
                      <a:lnTo>
                        <a:pt x="128" y="262"/>
                      </a:lnTo>
                      <a:lnTo>
                        <a:pt x="122" y="236"/>
                      </a:lnTo>
                      <a:lnTo>
                        <a:pt x="116" y="208"/>
                      </a:lnTo>
                      <a:lnTo>
                        <a:pt x="106" y="178"/>
                      </a:lnTo>
                      <a:lnTo>
                        <a:pt x="94" y="146"/>
                      </a:lnTo>
                      <a:lnTo>
                        <a:pt x="76" y="112"/>
                      </a:lnTo>
                      <a:lnTo>
                        <a:pt x="56" y="76"/>
                      </a:lnTo>
                      <a:lnTo>
                        <a:pt x="30" y="3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E2D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29" name="Freeform 521"/>
                <p:cNvSpPr>
                  <a:spLocks/>
                </p:cNvSpPr>
                <p:nvPr/>
              </p:nvSpPr>
              <p:spPr bwMode="auto">
                <a:xfrm>
                  <a:off x="4336" y="910"/>
                  <a:ext cx="54" cy="130"/>
                </a:xfrm>
                <a:custGeom>
                  <a:avLst/>
                  <a:gdLst>
                    <a:gd name="T0" fmla="*/ 0 w 142"/>
                    <a:gd name="T1" fmla="*/ 0 h 370"/>
                    <a:gd name="T2" fmla="*/ 0 w 142"/>
                    <a:gd name="T3" fmla="*/ 0 h 370"/>
                    <a:gd name="T4" fmla="*/ 10 w 142"/>
                    <a:gd name="T5" fmla="*/ 8 h 370"/>
                    <a:gd name="T6" fmla="*/ 32 w 142"/>
                    <a:gd name="T7" fmla="*/ 30 h 370"/>
                    <a:gd name="T8" fmla="*/ 62 w 142"/>
                    <a:gd name="T9" fmla="*/ 64 h 370"/>
                    <a:gd name="T10" fmla="*/ 78 w 142"/>
                    <a:gd name="T11" fmla="*/ 84 h 370"/>
                    <a:gd name="T12" fmla="*/ 92 w 142"/>
                    <a:gd name="T13" fmla="*/ 108 h 370"/>
                    <a:gd name="T14" fmla="*/ 108 w 142"/>
                    <a:gd name="T15" fmla="*/ 134 h 370"/>
                    <a:gd name="T16" fmla="*/ 120 w 142"/>
                    <a:gd name="T17" fmla="*/ 162 h 370"/>
                    <a:gd name="T18" fmla="*/ 132 w 142"/>
                    <a:gd name="T19" fmla="*/ 194 h 370"/>
                    <a:gd name="T20" fmla="*/ 138 w 142"/>
                    <a:gd name="T21" fmla="*/ 226 h 370"/>
                    <a:gd name="T22" fmla="*/ 142 w 142"/>
                    <a:gd name="T23" fmla="*/ 260 h 370"/>
                    <a:gd name="T24" fmla="*/ 142 w 142"/>
                    <a:gd name="T25" fmla="*/ 276 h 370"/>
                    <a:gd name="T26" fmla="*/ 142 w 142"/>
                    <a:gd name="T27" fmla="*/ 294 h 370"/>
                    <a:gd name="T28" fmla="*/ 140 w 142"/>
                    <a:gd name="T29" fmla="*/ 312 h 370"/>
                    <a:gd name="T30" fmla="*/ 136 w 142"/>
                    <a:gd name="T31" fmla="*/ 332 h 370"/>
                    <a:gd name="T32" fmla="*/ 130 w 142"/>
                    <a:gd name="T33" fmla="*/ 350 h 370"/>
                    <a:gd name="T34" fmla="*/ 122 w 142"/>
                    <a:gd name="T35" fmla="*/ 370 h 370"/>
                    <a:gd name="T36" fmla="*/ 122 w 142"/>
                    <a:gd name="T37" fmla="*/ 370 h 370"/>
                    <a:gd name="T38" fmla="*/ 124 w 142"/>
                    <a:gd name="T39" fmla="*/ 362 h 370"/>
                    <a:gd name="T40" fmla="*/ 128 w 142"/>
                    <a:gd name="T41" fmla="*/ 340 h 370"/>
                    <a:gd name="T42" fmla="*/ 130 w 142"/>
                    <a:gd name="T43" fmla="*/ 306 h 370"/>
                    <a:gd name="T44" fmla="*/ 130 w 142"/>
                    <a:gd name="T45" fmla="*/ 286 h 370"/>
                    <a:gd name="T46" fmla="*/ 128 w 142"/>
                    <a:gd name="T47" fmla="*/ 262 h 370"/>
                    <a:gd name="T48" fmla="*/ 122 w 142"/>
                    <a:gd name="T49" fmla="*/ 236 h 370"/>
                    <a:gd name="T50" fmla="*/ 116 w 142"/>
                    <a:gd name="T51" fmla="*/ 208 h 370"/>
                    <a:gd name="T52" fmla="*/ 106 w 142"/>
                    <a:gd name="T53" fmla="*/ 178 h 370"/>
                    <a:gd name="T54" fmla="*/ 94 w 142"/>
                    <a:gd name="T55" fmla="*/ 146 h 370"/>
                    <a:gd name="T56" fmla="*/ 76 w 142"/>
                    <a:gd name="T57" fmla="*/ 112 h 370"/>
                    <a:gd name="T58" fmla="*/ 56 w 142"/>
                    <a:gd name="T59" fmla="*/ 76 h 370"/>
                    <a:gd name="T60" fmla="*/ 30 w 142"/>
                    <a:gd name="T61" fmla="*/ 38 h 370"/>
                    <a:gd name="T62" fmla="*/ 0 w 142"/>
                    <a:gd name="T63" fmla="*/ 0 h 3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142"/>
                    <a:gd name="T97" fmla="*/ 0 h 370"/>
                    <a:gd name="T98" fmla="*/ 142 w 142"/>
                    <a:gd name="T99" fmla="*/ 370 h 3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142" h="37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" y="8"/>
                      </a:lnTo>
                      <a:lnTo>
                        <a:pt x="32" y="30"/>
                      </a:lnTo>
                      <a:lnTo>
                        <a:pt x="62" y="64"/>
                      </a:lnTo>
                      <a:lnTo>
                        <a:pt x="78" y="84"/>
                      </a:lnTo>
                      <a:lnTo>
                        <a:pt x="92" y="108"/>
                      </a:lnTo>
                      <a:lnTo>
                        <a:pt x="108" y="134"/>
                      </a:lnTo>
                      <a:lnTo>
                        <a:pt x="120" y="162"/>
                      </a:lnTo>
                      <a:lnTo>
                        <a:pt x="132" y="194"/>
                      </a:lnTo>
                      <a:lnTo>
                        <a:pt x="138" y="226"/>
                      </a:lnTo>
                      <a:lnTo>
                        <a:pt x="142" y="260"/>
                      </a:lnTo>
                      <a:lnTo>
                        <a:pt x="142" y="276"/>
                      </a:lnTo>
                      <a:lnTo>
                        <a:pt x="142" y="294"/>
                      </a:lnTo>
                      <a:lnTo>
                        <a:pt x="140" y="312"/>
                      </a:lnTo>
                      <a:lnTo>
                        <a:pt x="136" y="332"/>
                      </a:lnTo>
                      <a:lnTo>
                        <a:pt x="130" y="350"/>
                      </a:lnTo>
                      <a:lnTo>
                        <a:pt x="122" y="370"/>
                      </a:lnTo>
                      <a:lnTo>
                        <a:pt x="124" y="362"/>
                      </a:lnTo>
                      <a:lnTo>
                        <a:pt x="128" y="340"/>
                      </a:lnTo>
                      <a:lnTo>
                        <a:pt x="130" y="306"/>
                      </a:lnTo>
                      <a:lnTo>
                        <a:pt x="130" y="286"/>
                      </a:lnTo>
                      <a:lnTo>
                        <a:pt x="128" y="262"/>
                      </a:lnTo>
                      <a:lnTo>
                        <a:pt x="122" y="236"/>
                      </a:lnTo>
                      <a:lnTo>
                        <a:pt x="116" y="208"/>
                      </a:lnTo>
                      <a:lnTo>
                        <a:pt x="106" y="178"/>
                      </a:lnTo>
                      <a:lnTo>
                        <a:pt x="94" y="146"/>
                      </a:lnTo>
                      <a:lnTo>
                        <a:pt x="76" y="112"/>
                      </a:lnTo>
                      <a:lnTo>
                        <a:pt x="56" y="76"/>
                      </a:lnTo>
                      <a:lnTo>
                        <a:pt x="30" y="38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30" name="Freeform 522"/>
                <p:cNvSpPr>
                  <a:spLocks/>
                </p:cNvSpPr>
                <p:nvPr/>
              </p:nvSpPr>
              <p:spPr bwMode="auto">
                <a:xfrm>
                  <a:off x="4526" y="850"/>
                  <a:ext cx="3" cy="5"/>
                </a:xfrm>
                <a:custGeom>
                  <a:avLst/>
                  <a:gdLst>
                    <a:gd name="T0" fmla="*/ 6 w 8"/>
                    <a:gd name="T1" fmla="*/ 0 h 14"/>
                    <a:gd name="T2" fmla="*/ 6 w 8"/>
                    <a:gd name="T3" fmla="*/ 0 h 14"/>
                    <a:gd name="T4" fmla="*/ 8 w 8"/>
                    <a:gd name="T5" fmla="*/ 6 h 14"/>
                    <a:gd name="T6" fmla="*/ 6 w 8"/>
                    <a:gd name="T7" fmla="*/ 10 h 14"/>
                    <a:gd name="T8" fmla="*/ 0 w 8"/>
                    <a:gd name="T9" fmla="*/ 14 h 14"/>
                    <a:gd name="T10" fmla="*/ 0 w 8"/>
                    <a:gd name="T11" fmla="*/ 14 h 14"/>
                    <a:gd name="T12" fmla="*/ 2 w 8"/>
                    <a:gd name="T13" fmla="*/ 8 h 14"/>
                    <a:gd name="T14" fmla="*/ 6 w 8"/>
                    <a:gd name="T15" fmla="*/ 0 h 1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8"/>
                    <a:gd name="T25" fmla="*/ 0 h 14"/>
                    <a:gd name="T26" fmla="*/ 8 w 8"/>
                    <a:gd name="T27" fmla="*/ 14 h 14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8" h="14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8" y="6"/>
                      </a:lnTo>
                      <a:lnTo>
                        <a:pt x="6" y="10"/>
                      </a:lnTo>
                      <a:lnTo>
                        <a:pt x="0" y="14"/>
                      </a:lnTo>
                      <a:lnTo>
                        <a:pt x="2" y="8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31" name="Freeform 523"/>
                <p:cNvSpPr>
                  <a:spLocks/>
                </p:cNvSpPr>
                <p:nvPr/>
              </p:nvSpPr>
              <p:spPr bwMode="auto">
                <a:xfrm>
                  <a:off x="4526" y="850"/>
                  <a:ext cx="3" cy="5"/>
                </a:xfrm>
                <a:custGeom>
                  <a:avLst/>
                  <a:gdLst>
                    <a:gd name="T0" fmla="*/ 6 w 8"/>
                    <a:gd name="T1" fmla="*/ 0 h 14"/>
                    <a:gd name="T2" fmla="*/ 6 w 8"/>
                    <a:gd name="T3" fmla="*/ 0 h 14"/>
                    <a:gd name="T4" fmla="*/ 8 w 8"/>
                    <a:gd name="T5" fmla="*/ 6 h 14"/>
                    <a:gd name="T6" fmla="*/ 6 w 8"/>
                    <a:gd name="T7" fmla="*/ 10 h 14"/>
                    <a:gd name="T8" fmla="*/ 0 w 8"/>
                    <a:gd name="T9" fmla="*/ 14 h 14"/>
                    <a:gd name="T10" fmla="*/ 0 w 8"/>
                    <a:gd name="T11" fmla="*/ 14 h 14"/>
                    <a:gd name="T12" fmla="*/ 2 w 8"/>
                    <a:gd name="T13" fmla="*/ 8 h 14"/>
                    <a:gd name="T14" fmla="*/ 6 w 8"/>
                    <a:gd name="T15" fmla="*/ 0 h 1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8"/>
                    <a:gd name="T25" fmla="*/ 0 h 14"/>
                    <a:gd name="T26" fmla="*/ 8 w 8"/>
                    <a:gd name="T27" fmla="*/ 14 h 14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8" h="14">
                      <a:moveTo>
                        <a:pt x="6" y="0"/>
                      </a:moveTo>
                      <a:lnTo>
                        <a:pt x="6" y="0"/>
                      </a:lnTo>
                      <a:lnTo>
                        <a:pt x="8" y="6"/>
                      </a:lnTo>
                      <a:lnTo>
                        <a:pt x="6" y="10"/>
                      </a:lnTo>
                      <a:lnTo>
                        <a:pt x="0" y="14"/>
                      </a:lnTo>
                      <a:lnTo>
                        <a:pt x="2" y="8"/>
                      </a:lnTo>
                      <a:lnTo>
                        <a:pt x="6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32" name="Freeform 524"/>
                <p:cNvSpPr>
                  <a:spLocks/>
                </p:cNvSpPr>
                <p:nvPr/>
              </p:nvSpPr>
              <p:spPr bwMode="auto">
                <a:xfrm>
                  <a:off x="4468" y="825"/>
                  <a:ext cx="45" cy="38"/>
                </a:xfrm>
                <a:custGeom>
                  <a:avLst/>
                  <a:gdLst>
                    <a:gd name="T0" fmla="*/ 116 w 116"/>
                    <a:gd name="T1" fmla="*/ 84 h 110"/>
                    <a:gd name="T2" fmla="*/ 116 w 116"/>
                    <a:gd name="T3" fmla="*/ 84 h 110"/>
                    <a:gd name="T4" fmla="*/ 108 w 116"/>
                    <a:gd name="T5" fmla="*/ 84 h 110"/>
                    <a:gd name="T6" fmla="*/ 88 w 116"/>
                    <a:gd name="T7" fmla="*/ 78 h 110"/>
                    <a:gd name="T8" fmla="*/ 74 w 116"/>
                    <a:gd name="T9" fmla="*/ 74 h 110"/>
                    <a:gd name="T10" fmla="*/ 62 w 116"/>
                    <a:gd name="T11" fmla="*/ 68 h 110"/>
                    <a:gd name="T12" fmla="*/ 48 w 116"/>
                    <a:gd name="T13" fmla="*/ 60 h 110"/>
                    <a:gd name="T14" fmla="*/ 36 w 116"/>
                    <a:gd name="T15" fmla="*/ 52 h 110"/>
                    <a:gd name="T16" fmla="*/ 36 w 116"/>
                    <a:gd name="T17" fmla="*/ 52 h 110"/>
                    <a:gd name="T18" fmla="*/ 18 w 116"/>
                    <a:gd name="T19" fmla="*/ 30 h 110"/>
                    <a:gd name="T20" fmla="*/ 6 w 116"/>
                    <a:gd name="T21" fmla="*/ 14 h 110"/>
                    <a:gd name="T22" fmla="*/ 2 w 116"/>
                    <a:gd name="T23" fmla="*/ 4 h 110"/>
                    <a:gd name="T24" fmla="*/ 0 w 116"/>
                    <a:gd name="T25" fmla="*/ 0 h 110"/>
                    <a:gd name="T26" fmla="*/ 0 w 116"/>
                    <a:gd name="T27" fmla="*/ 0 h 110"/>
                    <a:gd name="T28" fmla="*/ 4 w 116"/>
                    <a:gd name="T29" fmla="*/ 12 h 110"/>
                    <a:gd name="T30" fmla="*/ 14 w 116"/>
                    <a:gd name="T31" fmla="*/ 38 h 110"/>
                    <a:gd name="T32" fmla="*/ 22 w 116"/>
                    <a:gd name="T33" fmla="*/ 54 h 110"/>
                    <a:gd name="T34" fmla="*/ 30 w 116"/>
                    <a:gd name="T35" fmla="*/ 70 h 110"/>
                    <a:gd name="T36" fmla="*/ 40 w 116"/>
                    <a:gd name="T37" fmla="*/ 84 h 110"/>
                    <a:gd name="T38" fmla="*/ 52 w 116"/>
                    <a:gd name="T39" fmla="*/ 98 h 110"/>
                    <a:gd name="T40" fmla="*/ 52 w 116"/>
                    <a:gd name="T41" fmla="*/ 98 h 110"/>
                    <a:gd name="T42" fmla="*/ 64 w 116"/>
                    <a:gd name="T43" fmla="*/ 106 h 110"/>
                    <a:gd name="T44" fmla="*/ 74 w 116"/>
                    <a:gd name="T45" fmla="*/ 110 h 110"/>
                    <a:gd name="T46" fmla="*/ 84 w 116"/>
                    <a:gd name="T47" fmla="*/ 110 h 110"/>
                    <a:gd name="T48" fmla="*/ 92 w 116"/>
                    <a:gd name="T49" fmla="*/ 108 h 110"/>
                    <a:gd name="T50" fmla="*/ 100 w 116"/>
                    <a:gd name="T51" fmla="*/ 102 h 110"/>
                    <a:gd name="T52" fmla="*/ 106 w 116"/>
                    <a:gd name="T53" fmla="*/ 96 h 110"/>
                    <a:gd name="T54" fmla="*/ 116 w 116"/>
                    <a:gd name="T55" fmla="*/ 84 h 110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116"/>
                    <a:gd name="T85" fmla="*/ 0 h 110"/>
                    <a:gd name="T86" fmla="*/ 116 w 116"/>
                    <a:gd name="T87" fmla="*/ 110 h 110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116" h="110">
                      <a:moveTo>
                        <a:pt x="116" y="84"/>
                      </a:moveTo>
                      <a:lnTo>
                        <a:pt x="116" y="84"/>
                      </a:lnTo>
                      <a:lnTo>
                        <a:pt x="108" y="84"/>
                      </a:lnTo>
                      <a:lnTo>
                        <a:pt x="88" y="78"/>
                      </a:lnTo>
                      <a:lnTo>
                        <a:pt x="74" y="74"/>
                      </a:lnTo>
                      <a:lnTo>
                        <a:pt x="62" y="68"/>
                      </a:lnTo>
                      <a:lnTo>
                        <a:pt x="48" y="60"/>
                      </a:lnTo>
                      <a:lnTo>
                        <a:pt x="36" y="52"/>
                      </a:lnTo>
                      <a:lnTo>
                        <a:pt x="18" y="30"/>
                      </a:lnTo>
                      <a:lnTo>
                        <a:pt x="6" y="14"/>
                      </a:lnTo>
                      <a:lnTo>
                        <a:pt x="2" y="4"/>
                      </a:lnTo>
                      <a:lnTo>
                        <a:pt x="0" y="0"/>
                      </a:lnTo>
                      <a:lnTo>
                        <a:pt x="4" y="12"/>
                      </a:lnTo>
                      <a:lnTo>
                        <a:pt x="14" y="38"/>
                      </a:lnTo>
                      <a:lnTo>
                        <a:pt x="22" y="54"/>
                      </a:lnTo>
                      <a:lnTo>
                        <a:pt x="30" y="70"/>
                      </a:lnTo>
                      <a:lnTo>
                        <a:pt x="40" y="84"/>
                      </a:lnTo>
                      <a:lnTo>
                        <a:pt x="52" y="98"/>
                      </a:lnTo>
                      <a:lnTo>
                        <a:pt x="64" y="106"/>
                      </a:lnTo>
                      <a:lnTo>
                        <a:pt x="74" y="110"/>
                      </a:lnTo>
                      <a:lnTo>
                        <a:pt x="84" y="110"/>
                      </a:lnTo>
                      <a:lnTo>
                        <a:pt x="92" y="108"/>
                      </a:lnTo>
                      <a:lnTo>
                        <a:pt x="100" y="102"/>
                      </a:lnTo>
                      <a:lnTo>
                        <a:pt x="106" y="96"/>
                      </a:lnTo>
                      <a:lnTo>
                        <a:pt x="116" y="84"/>
                      </a:lnTo>
                      <a:close/>
                    </a:path>
                  </a:pathLst>
                </a:custGeom>
                <a:solidFill>
                  <a:srgbClr val="C96E4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33" name="Freeform 525"/>
                <p:cNvSpPr>
                  <a:spLocks/>
                </p:cNvSpPr>
                <p:nvPr/>
              </p:nvSpPr>
              <p:spPr bwMode="auto">
                <a:xfrm>
                  <a:off x="4468" y="825"/>
                  <a:ext cx="45" cy="38"/>
                </a:xfrm>
                <a:custGeom>
                  <a:avLst/>
                  <a:gdLst>
                    <a:gd name="T0" fmla="*/ 116 w 116"/>
                    <a:gd name="T1" fmla="*/ 84 h 110"/>
                    <a:gd name="T2" fmla="*/ 116 w 116"/>
                    <a:gd name="T3" fmla="*/ 84 h 110"/>
                    <a:gd name="T4" fmla="*/ 108 w 116"/>
                    <a:gd name="T5" fmla="*/ 84 h 110"/>
                    <a:gd name="T6" fmla="*/ 88 w 116"/>
                    <a:gd name="T7" fmla="*/ 78 h 110"/>
                    <a:gd name="T8" fmla="*/ 74 w 116"/>
                    <a:gd name="T9" fmla="*/ 74 h 110"/>
                    <a:gd name="T10" fmla="*/ 62 w 116"/>
                    <a:gd name="T11" fmla="*/ 68 h 110"/>
                    <a:gd name="T12" fmla="*/ 48 w 116"/>
                    <a:gd name="T13" fmla="*/ 60 h 110"/>
                    <a:gd name="T14" fmla="*/ 36 w 116"/>
                    <a:gd name="T15" fmla="*/ 52 h 110"/>
                    <a:gd name="T16" fmla="*/ 36 w 116"/>
                    <a:gd name="T17" fmla="*/ 52 h 110"/>
                    <a:gd name="T18" fmla="*/ 18 w 116"/>
                    <a:gd name="T19" fmla="*/ 30 h 110"/>
                    <a:gd name="T20" fmla="*/ 6 w 116"/>
                    <a:gd name="T21" fmla="*/ 14 h 110"/>
                    <a:gd name="T22" fmla="*/ 2 w 116"/>
                    <a:gd name="T23" fmla="*/ 4 h 110"/>
                    <a:gd name="T24" fmla="*/ 0 w 116"/>
                    <a:gd name="T25" fmla="*/ 0 h 110"/>
                    <a:gd name="T26" fmla="*/ 0 w 116"/>
                    <a:gd name="T27" fmla="*/ 0 h 110"/>
                    <a:gd name="T28" fmla="*/ 4 w 116"/>
                    <a:gd name="T29" fmla="*/ 12 h 110"/>
                    <a:gd name="T30" fmla="*/ 14 w 116"/>
                    <a:gd name="T31" fmla="*/ 38 h 110"/>
                    <a:gd name="T32" fmla="*/ 22 w 116"/>
                    <a:gd name="T33" fmla="*/ 54 h 110"/>
                    <a:gd name="T34" fmla="*/ 30 w 116"/>
                    <a:gd name="T35" fmla="*/ 70 h 110"/>
                    <a:gd name="T36" fmla="*/ 40 w 116"/>
                    <a:gd name="T37" fmla="*/ 84 h 110"/>
                    <a:gd name="T38" fmla="*/ 52 w 116"/>
                    <a:gd name="T39" fmla="*/ 98 h 110"/>
                    <a:gd name="T40" fmla="*/ 52 w 116"/>
                    <a:gd name="T41" fmla="*/ 98 h 110"/>
                    <a:gd name="T42" fmla="*/ 64 w 116"/>
                    <a:gd name="T43" fmla="*/ 106 h 110"/>
                    <a:gd name="T44" fmla="*/ 74 w 116"/>
                    <a:gd name="T45" fmla="*/ 110 h 110"/>
                    <a:gd name="T46" fmla="*/ 84 w 116"/>
                    <a:gd name="T47" fmla="*/ 110 h 110"/>
                    <a:gd name="T48" fmla="*/ 92 w 116"/>
                    <a:gd name="T49" fmla="*/ 108 h 110"/>
                    <a:gd name="T50" fmla="*/ 100 w 116"/>
                    <a:gd name="T51" fmla="*/ 102 h 110"/>
                    <a:gd name="T52" fmla="*/ 106 w 116"/>
                    <a:gd name="T53" fmla="*/ 96 h 110"/>
                    <a:gd name="T54" fmla="*/ 116 w 116"/>
                    <a:gd name="T55" fmla="*/ 84 h 110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116"/>
                    <a:gd name="T85" fmla="*/ 0 h 110"/>
                    <a:gd name="T86" fmla="*/ 116 w 116"/>
                    <a:gd name="T87" fmla="*/ 110 h 110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116" h="110">
                      <a:moveTo>
                        <a:pt x="116" y="84"/>
                      </a:moveTo>
                      <a:lnTo>
                        <a:pt x="116" y="84"/>
                      </a:lnTo>
                      <a:lnTo>
                        <a:pt x="108" y="84"/>
                      </a:lnTo>
                      <a:lnTo>
                        <a:pt x="88" y="78"/>
                      </a:lnTo>
                      <a:lnTo>
                        <a:pt x="74" y="74"/>
                      </a:lnTo>
                      <a:lnTo>
                        <a:pt x="62" y="68"/>
                      </a:lnTo>
                      <a:lnTo>
                        <a:pt x="48" y="60"/>
                      </a:lnTo>
                      <a:lnTo>
                        <a:pt x="36" y="52"/>
                      </a:lnTo>
                      <a:lnTo>
                        <a:pt x="18" y="30"/>
                      </a:lnTo>
                      <a:lnTo>
                        <a:pt x="6" y="14"/>
                      </a:lnTo>
                      <a:lnTo>
                        <a:pt x="2" y="4"/>
                      </a:lnTo>
                      <a:lnTo>
                        <a:pt x="0" y="0"/>
                      </a:lnTo>
                      <a:lnTo>
                        <a:pt x="4" y="12"/>
                      </a:lnTo>
                      <a:lnTo>
                        <a:pt x="14" y="38"/>
                      </a:lnTo>
                      <a:lnTo>
                        <a:pt x="22" y="54"/>
                      </a:lnTo>
                      <a:lnTo>
                        <a:pt x="30" y="70"/>
                      </a:lnTo>
                      <a:lnTo>
                        <a:pt x="40" y="84"/>
                      </a:lnTo>
                      <a:lnTo>
                        <a:pt x="52" y="98"/>
                      </a:lnTo>
                      <a:lnTo>
                        <a:pt x="64" y="106"/>
                      </a:lnTo>
                      <a:lnTo>
                        <a:pt x="74" y="110"/>
                      </a:lnTo>
                      <a:lnTo>
                        <a:pt x="84" y="110"/>
                      </a:lnTo>
                      <a:lnTo>
                        <a:pt x="92" y="108"/>
                      </a:lnTo>
                      <a:lnTo>
                        <a:pt x="100" y="102"/>
                      </a:lnTo>
                      <a:lnTo>
                        <a:pt x="106" y="96"/>
                      </a:lnTo>
                      <a:lnTo>
                        <a:pt x="116" y="84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34" name="Freeform 526"/>
                <p:cNvSpPr>
                  <a:spLocks/>
                </p:cNvSpPr>
                <p:nvPr/>
              </p:nvSpPr>
              <p:spPr bwMode="auto">
                <a:xfrm>
                  <a:off x="4490" y="797"/>
                  <a:ext cx="33" cy="16"/>
                </a:xfrm>
                <a:custGeom>
                  <a:avLst/>
                  <a:gdLst>
                    <a:gd name="T0" fmla="*/ 78 w 86"/>
                    <a:gd name="T1" fmla="*/ 2 h 44"/>
                    <a:gd name="T2" fmla="*/ 78 w 86"/>
                    <a:gd name="T3" fmla="*/ 2 h 44"/>
                    <a:gd name="T4" fmla="*/ 66 w 86"/>
                    <a:gd name="T5" fmla="*/ 4 h 44"/>
                    <a:gd name="T6" fmla="*/ 52 w 86"/>
                    <a:gd name="T7" fmla="*/ 4 h 44"/>
                    <a:gd name="T8" fmla="*/ 34 w 86"/>
                    <a:gd name="T9" fmla="*/ 2 h 44"/>
                    <a:gd name="T10" fmla="*/ 34 w 86"/>
                    <a:gd name="T11" fmla="*/ 2 h 44"/>
                    <a:gd name="T12" fmla="*/ 16 w 86"/>
                    <a:gd name="T13" fmla="*/ 0 h 44"/>
                    <a:gd name="T14" fmla="*/ 8 w 86"/>
                    <a:gd name="T15" fmla="*/ 2 h 44"/>
                    <a:gd name="T16" fmla="*/ 4 w 86"/>
                    <a:gd name="T17" fmla="*/ 4 h 44"/>
                    <a:gd name="T18" fmla="*/ 0 w 86"/>
                    <a:gd name="T19" fmla="*/ 8 h 44"/>
                    <a:gd name="T20" fmla="*/ 0 w 86"/>
                    <a:gd name="T21" fmla="*/ 12 h 44"/>
                    <a:gd name="T22" fmla="*/ 2 w 86"/>
                    <a:gd name="T23" fmla="*/ 20 h 44"/>
                    <a:gd name="T24" fmla="*/ 10 w 86"/>
                    <a:gd name="T25" fmla="*/ 30 h 44"/>
                    <a:gd name="T26" fmla="*/ 10 w 86"/>
                    <a:gd name="T27" fmla="*/ 30 h 44"/>
                    <a:gd name="T28" fmla="*/ 22 w 86"/>
                    <a:gd name="T29" fmla="*/ 40 h 44"/>
                    <a:gd name="T30" fmla="*/ 34 w 86"/>
                    <a:gd name="T31" fmla="*/ 44 h 44"/>
                    <a:gd name="T32" fmla="*/ 44 w 86"/>
                    <a:gd name="T33" fmla="*/ 44 h 44"/>
                    <a:gd name="T34" fmla="*/ 54 w 86"/>
                    <a:gd name="T35" fmla="*/ 40 h 44"/>
                    <a:gd name="T36" fmla="*/ 62 w 86"/>
                    <a:gd name="T37" fmla="*/ 36 h 44"/>
                    <a:gd name="T38" fmla="*/ 70 w 86"/>
                    <a:gd name="T39" fmla="*/ 28 h 44"/>
                    <a:gd name="T40" fmla="*/ 80 w 86"/>
                    <a:gd name="T41" fmla="*/ 18 h 44"/>
                    <a:gd name="T42" fmla="*/ 80 w 86"/>
                    <a:gd name="T43" fmla="*/ 18 h 44"/>
                    <a:gd name="T44" fmla="*/ 84 w 86"/>
                    <a:gd name="T45" fmla="*/ 14 h 44"/>
                    <a:gd name="T46" fmla="*/ 86 w 86"/>
                    <a:gd name="T47" fmla="*/ 8 h 44"/>
                    <a:gd name="T48" fmla="*/ 84 w 86"/>
                    <a:gd name="T49" fmla="*/ 4 h 44"/>
                    <a:gd name="T50" fmla="*/ 78 w 86"/>
                    <a:gd name="T51" fmla="*/ 2 h 4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86"/>
                    <a:gd name="T79" fmla="*/ 0 h 44"/>
                    <a:gd name="T80" fmla="*/ 86 w 86"/>
                    <a:gd name="T81" fmla="*/ 44 h 44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86" h="44">
                      <a:moveTo>
                        <a:pt x="78" y="2"/>
                      </a:moveTo>
                      <a:lnTo>
                        <a:pt x="78" y="2"/>
                      </a:lnTo>
                      <a:lnTo>
                        <a:pt x="66" y="4"/>
                      </a:lnTo>
                      <a:lnTo>
                        <a:pt x="52" y="4"/>
                      </a:lnTo>
                      <a:lnTo>
                        <a:pt x="34" y="2"/>
                      </a:lnTo>
                      <a:lnTo>
                        <a:pt x="16" y="0"/>
                      </a:lnTo>
                      <a:lnTo>
                        <a:pt x="8" y="2"/>
                      </a:lnTo>
                      <a:lnTo>
                        <a:pt x="4" y="4"/>
                      </a:lnTo>
                      <a:lnTo>
                        <a:pt x="0" y="8"/>
                      </a:lnTo>
                      <a:lnTo>
                        <a:pt x="0" y="12"/>
                      </a:lnTo>
                      <a:lnTo>
                        <a:pt x="2" y="20"/>
                      </a:lnTo>
                      <a:lnTo>
                        <a:pt x="10" y="30"/>
                      </a:lnTo>
                      <a:lnTo>
                        <a:pt x="22" y="40"/>
                      </a:lnTo>
                      <a:lnTo>
                        <a:pt x="34" y="44"/>
                      </a:lnTo>
                      <a:lnTo>
                        <a:pt x="44" y="44"/>
                      </a:lnTo>
                      <a:lnTo>
                        <a:pt x="54" y="40"/>
                      </a:lnTo>
                      <a:lnTo>
                        <a:pt x="62" y="36"/>
                      </a:lnTo>
                      <a:lnTo>
                        <a:pt x="70" y="28"/>
                      </a:lnTo>
                      <a:lnTo>
                        <a:pt x="80" y="18"/>
                      </a:lnTo>
                      <a:lnTo>
                        <a:pt x="84" y="14"/>
                      </a:lnTo>
                      <a:lnTo>
                        <a:pt x="86" y="8"/>
                      </a:lnTo>
                      <a:lnTo>
                        <a:pt x="84" y="4"/>
                      </a:lnTo>
                      <a:lnTo>
                        <a:pt x="78" y="2"/>
                      </a:lnTo>
                      <a:close/>
                    </a:path>
                  </a:pathLst>
                </a:custGeom>
                <a:solidFill>
                  <a:srgbClr val="F09C5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35" name="Freeform 527"/>
                <p:cNvSpPr>
                  <a:spLocks/>
                </p:cNvSpPr>
                <p:nvPr/>
              </p:nvSpPr>
              <p:spPr bwMode="auto">
                <a:xfrm>
                  <a:off x="4490" y="797"/>
                  <a:ext cx="33" cy="16"/>
                </a:xfrm>
                <a:custGeom>
                  <a:avLst/>
                  <a:gdLst>
                    <a:gd name="T0" fmla="*/ 78 w 86"/>
                    <a:gd name="T1" fmla="*/ 2 h 44"/>
                    <a:gd name="T2" fmla="*/ 78 w 86"/>
                    <a:gd name="T3" fmla="*/ 2 h 44"/>
                    <a:gd name="T4" fmla="*/ 66 w 86"/>
                    <a:gd name="T5" fmla="*/ 4 h 44"/>
                    <a:gd name="T6" fmla="*/ 52 w 86"/>
                    <a:gd name="T7" fmla="*/ 4 h 44"/>
                    <a:gd name="T8" fmla="*/ 34 w 86"/>
                    <a:gd name="T9" fmla="*/ 2 h 44"/>
                    <a:gd name="T10" fmla="*/ 34 w 86"/>
                    <a:gd name="T11" fmla="*/ 2 h 44"/>
                    <a:gd name="T12" fmla="*/ 16 w 86"/>
                    <a:gd name="T13" fmla="*/ 0 h 44"/>
                    <a:gd name="T14" fmla="*/ 8 w 86"/>
                    <a:gd name="T15" fmla="*/ 2 h 44"/>
                    <a:gd name="T16" fmla="*/ 4 w 86"/>
                    <a:gd name="T17" fmla="*/ 4 h 44"/>
                    <a:gd name="T18" fmla="*/ 0 w 86"/>
                    <a:gd name="T19" fmla="*/ 8 h 44"/>
                    <a:gd name="T20" fmla="*/ 0 w 86"/>
                    <a:gd name="T21" fmla="*/ 12 h 44"/>
                    <a:gd name="T22" fmla="*/ 2 w 86"/>
                    <a:gd name="T23" fmla="*/ 20 h 44"/>
                    <a:gd name="T24" fmla="*/ 10 w 86"/>
                    <a:gd name="T25" fmla="*/ 30 h 44"/>
                    <a:gd name="T26" fmla="*/ 10 w 86"/>
                    <a:gd name="T27" fmla="*/ 30 h 44"/>
                    <a:gd name="T28" fmla="*/ 22 w 86"/>
                    <a:gd name="T29" fmla="*/ 40 h 44"/>
                    <a:gd name="T30" fmla="*/ 34 w 86"/>
                    <a:gd name="T31" fmla="*/ 44 h 44"/>
                    <a:gd name="T32" fmla="*/ 44 w 86"/>
                    <a:gd name="T33" fmla="*/ 44 h 44"/>
                    <a:gd name="T34" fmla="*/ 54 w 86"/>
                    <a:gd name="T35" fmla="*/ 40 h 44"/>
                    <a:gd name="T36" fmla="*/ 62 w 86"/>
                    <a:gd name="T37" fmla="*/ 36 h 44"/>
                    <a:gd name="T38" fmla="*/ 70 w 86"/>
                    <a:gd name="T39" fmla="*/ 28 h 44"/>
                    <a:gd name="T40" fmla="*/ 80 w 86"/>
                    <a:gd name="T41" fmla="*/ 18 h 44"/>
                    <a:gd name="T42" fmla="*/ 80 w 86"/>
                    <a:gd name="T43" fmla="*/ 18 h 44"/>
                    <a:gd name="T44" fmla="*/ 84 w 86"/>
                    <a:gd name="T45" fmla="*/ 14 h 44"/>
                    <a:gd name="T46" fmla="*/ 86 w 86"/>
                    <a:gd name="T47" fmla="*/ 8 h 44"/>
                    <a:gd name="T48" fmla="*/ 84 w 86"/>
                    <a:gd name="T49" fmla="*/ 4 h 44"/>
                    <a:gd name="T50" fmla="*/ 78 w 86"/>
                    <a:gd name="T51" fmla="*/ 2 h 4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86"/>
                    <a:gd name="T79" fmla="*/ 0 h 44"/>
                    <a:gd name="T80" fmla="*/ 86 w 86"/>
                    <a:gd name="T81" fmla="*/ 44 h 44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86" h="44">
                      <a:moveTo>
                        <a:pt x="78" y="2"/>
                      </a:moveTo>
                      <a:lnTo>
                        <a:pt x="78" y="2"/>
                      </a:lnTo>
                      <a:lnTo>
                        <a:pt x="66" y="4"/>
                      </a:lnTo>
                      <a:lnTo>
                        <a:pt x="52" y="4"/>
                      </a:lnTo>
                      <a:lnTo>
                        <a:pt x="34" y="2"/>
                      </a:lnTo>
                      <a:lnTo>
                        <a:pt x="16" y="0"/>
                      </a:lnTo>
                      <a:lnTo>
                        <a:pt x="8" y="2"/>
                      </a:lnTo>
                      <a:lnTo>
                        <a:pt x="4" y="4"/>
                      </a:lnTo>
                      <a:lnTo>
                        <a:pt x="0" y="8"/>
                      </a:lnTo>
                      <a:lnTo>
                        <a:pt x="0" y="12"/>
                      </a:lnTo>
                      <a:lnTo>
                        <a:pt x="2" y="20"/>
                      </a:lnTo>
                      <a:lnTo>
                        <a:pt x="10" y="30"/>
                      </a:lnTo>
                      <a:lnTo>
                        <a:pt x="22" y="40"/>
                      </a:lnTo>
                      <a:lnTo>
                        <a:pt x="34" y="44"/>
                      </a:lnTo>
                      <a:lnTo>
                        <a:pt x="44" y="44"/>
                      </a:lnTo>
                      <a:lnTo>
                        <a:pt x="54" y="40"/>
                      </a:lnTo>
                      <a:lnTo>
                        <a:pt x="62" y="36"/>
                      </a:lnTo>
                      <a:lnTo>
                        <a:pt x="70" y="28"/>
                      </a:lnTo>
                      <a:lnTo>
                        <a:pt x="80" y="18"/>
                      </a:lnTo>
                      <a:lnTo>
                        <a:pt x="84" y="14"/>
                      </a:lnTo>
                      <a:lnTo>
                        <a:pt x="86" y="8"/>
                      </a:lnTo>
                      <a:lnTo>
                        <a:pt x="84" y="4"/>
                      </a:lnTo>
                      <a:lnTo>
                        <a:pt x="78" y="2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36" name="Freeform 528"/>
                <p:cNvSpPr>
                  <a:spLocks/>
                </p:cNvSpPr>
                <p:nvPr/>
              </p:nvSpPr>
              <p:spPr bwMode="auto">
                <a:xfrm>
                  <a:off x="4545" y="796"/>
                  <a:ext cx="7" cy="15"/>
                </a:xfrm>
                <a:custGeom>
                  <a:avLst/>
                  <a:gdLst>
                    <a:gd name="T0" fmla="*/ 18 w 20"/>
                    <a:gd name="T1" fmla="*/ 0 h 42"/>
                    <a:gd name="T2" fmla="*/ 18 w 20"/>
                    <a:gd name="T3" fmla="*/ 0 h 42"/>
                    <a:gd name="T4" fmla="*/ 14 w 20"/>
                    <a:gd name="T5" fmla="*/ 2 h 42"/>
                    <a:gd name="T6" fmla="*/ 6 w 20"/>
                    <a:gd name="T7" fmla="*/ 4 h 42"/>
                    <a:gd name="T8" fmla="*/ 6 w 20"/>
                    <a:gd name="T9" fmla="*/ 4 h 42"/>
                    <a:gd name="T10" fmla="*/ 2 w 20"/>
                    <a:gd name="T11" fmla="*/ 4 h 42"/>
                    <a:gd name="T12" fmla="*/ 0 w 20"/>
                    <a:gd name="T13" fmla="*/ 6 h 42"/>
                    <a:gd name="T14" fmla="*/ 0 w 20"/>
                    <a:gd name="T15" fmla="*/ 12 h 42"/>
                    <a:gd name="T16" fmla="*/ 4 w 20"/>
                    <a:gd name="T17" fmla="*/ 16 h 42"/>
                    <a:gd name="T18" fmla="*/ 4 w 20"/>
                    <a:gd name="T19" fmla="*/ 16 h 42"/>
                    <a:gd name="T20" fmla="*/ 12 w 20"/>
                    <a:gd name="T21" fmla="*/ 30 h 42"/>
                    <a:gd name="T22" fmla="*/ 16 w 20"/>
                    <a:gd name="T23" fmla="*/ 36 h 42"/>
                    <a:gd name="T24" fmla="*/ 16 w 20"/>
                    <a:gd name="T25" fmla="*/ 42 h 42"/>
                    <a:gd name="T26" fmla="*/ 16 w 20"/>
                    <a:gd name="T27" fmla="*/ 42 h 42"/>
                    <a:gd name="T28" fmla="*/ 20 w 20"/>
                    <a:gd name="T29" fmla="*/ 30 h 42"/>
                    <a:gd name="T30" fmla="*/ 20 w 20"/>
                    <a:gd name="T31" fmla="*/ 16 h 42"/>
                    <a:gd name="T32" fmla="*/ 18 w 20"/>
                    <a:gd name="T33" fmla="*/ 0 h 4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20"/>
                    <a:gd name="T52" fmla="*/ 0 h 42"/>
                    <a:gd name="T53" fmla="*/ 20 w 20"/>
                    <a:gd name="T54" fmla="*/ 42 h 42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20" h="42">
                      <a:moveTo>
                        <a:pt x="18" y="0"/>
                      </a:moveTo>
                      <a:lnTo>
                        <a:pt x="18" y="0"/>
                      </a:lnTo>
                      <a:lnTo>
                        <a:pt x="14" y="2"/>
                      </a:lnTo>
                      <a:lnTo>
                        <a:pt x="6" y="4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2"/>
                      </a:lnTo>
                      <a:lnTo>
                        <a:pt x="4" y="16"/>
                      </a:lnTo>
                      <a:lnTo>
                        <a:pt x="12" y="30"/>
                      </a:lnTo>
                      <a:lnTo>
                        <a:pt x="16" y="36"/>
                      </a:lnTo>
                      <a:lnTo>
                        <a:pt x="16" y="42"/>
                      </a:lnTo>
                      <a:lnTo>
                        <a:pt x="20" y="30"/>
                      </a:lnTo>
                      <a:lnTo>
                        <a:pt x="20" y="16"/>
                      </a:lnTo>
                      <a:lnTo>
                        <a:pt x="18" y="0"/>
                      </a:lnTo>
                      <a:close/>
                    </a:path>
                  </a:pathLst>
                </a:custGeom>
                <a:solidFill>
                  <a:srgbClr val="F09C5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  <p:sp>
              <p:nvSpPr>
                <p:cNvPr id="310637" name="Freeform 529"/>
                <p:cNvSpPr>
                  <a:spLocks/>
                </p:cNvSpPr>
                <p:nvPr/>
              </p:nvSpPr>
              <p:spPr bwMode="auto">
                <a:xfrm>
                  <a:off x="4545" y="796"/>
                  <a:ext cx="7" cy="15"/>
                </a:xfrm>
                <a:custGeom>
                  <a:avLst/>
                  <a:gdLst>
                    <a:gd name="T0" fmla="*/ 18 w 20"/>
                    <a:gd name="T1" fmla="*/ 0 h 42"/>
                    <a:gd name="T2" fmla="*/ 18 w 20"/>
                    <a:gd name="T3" fmla="*/ 0 h 42"/>
                    <a:gd name="T4" fmla="*/ 14 w 20"/>
                    <a:gd name="T5" fmla="*/ 2 h 42"/>
                    <a:gd name="T6" fmla="*/ 6 w 20"/>
                    <a:gd name="T7" fmla="*/ 4 h 42"/>
                    <a:gd name="T8" fmla="*/ 6 w 20"/>
                    <a:gd name="T9" fmla="*/ 4 h 42"/>
                    <a:gd name="T10" fmla="*/ 2 w 20"/>
                    <a:gd name="T11" fmla="*/ 4 h 42"/>
                    <a:gd name="T12" fmla="*/ 0 w 20"/>
                    <a:gd name="T13" fmla="*/ 6 h 42"/>
                    <a:gd name="T14" fmla="*/ 0 w 20"/>
                    <a:gd name="T15" fmla="*/ 12 h 42"/>
                    <a:gd name="T16" fmla="*/ 4 w 20"/>
                    <a:gd name="T17" fmla="*/ 16 h 42"/>
                    <a:gd name="T18" fmla="*/ 4 w 20"/>
                    <a:gd name="T19" fmla="*/ 16 h 42"/>
                    <a:gd name="T20" fmla="*/ 12 w 20"/>
                    <a:gd name="T21" fmla="*/ 30 h 42"/>
                    <a:gd name="T22" fmla="*/ 16 w 20"/>
                    <a:gd name="T23" fmla="*/ 36 h 42"/>
                    <a:gd name="T24" fmla="*/ 16 w 20"/>
                    <a:gd name="T25" fmla="*/ 42 h 42"/>
                    <a:gd name="T26" fmla="*/ 16 w 20"/>
                    <a:gd name="T27" fmla="*/ 42 h 42"/>
                    <a:gd name="T28" fmla="*/ 20 w 20"/>
                    <a:gd name="T29" fmla="*/ 30 h 42"/>
                    <a:gd name="T30" fmla="*/ 20 w 20"/>
                    <a:gd name="T31" fmla="*/ 16 h 42"/>
                    <a:gd name="T32" fmla="*/ 18 w 20"/>
                    <a:gd name="T33" fmla="*/ 0 h 4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20"/>
                    <a:gd name="T52" fmla="*/ 0 h 42"/>
                    <a:gd name="T53" fmla="*/ 20 w 20"/>
                    <a:gd name="T54" fmla="*/ 42 h 42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20" h="42">
                      <a:moveTo>
                        <a:pt x="18" y="0"/>
                      </a:moveTo>
                      <a:lnTo>
                        <a:pt x="18" y="0"/>
                      </a:lnTo>
                      <a:lnTo>
                        <a:pt x="14" y="2"/>
                      </a:lnTo>
                      <a:lnTo>
                        <a:pt x="6" y="4"/>
                      </a:lnTo>
                      <a:lnTo>
                        <a:pt x="2" y="4"/>
                      </a:lnTo>
                      <a:lnTo>
                        <a:pt x="0" y="6"/>
                      </a:lnTo>
                      <a:lnTo>
                        <a:pt x="0" y="12"/>
                      </a:lnTo>
                      <a:lnTo>
                        <a:pt x="4" y="16"/>
                      </a:lnTo>
                      <a:lnTo>
                        <a:pt x="12" y="30"/>
                      </a:lnTo>
                      <a:lnTo>
                        <a:pt x="16" y="36"/>
                      </a:lnTo>
                      <a:lnTo>
                        <a:pt x="16" y="42"/>
                      </a:lnTo>
                      <a:lnTo>
                        <a:pt x="20" y="30"/>
                      </a:lnTo>
                      <a:lnTo>
                        <a:pt x="20" y="16"/>
                      </a:lnTo>
                      <a:lnTo>
                        <a:pt x="18" y="0"/>
                      </a:lnTo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eaLnBrk="1" hangingPunct="1"/>
                  <a:endParaRPr lang="fr-FR" sz="1800">
                    <a:latin typeface="Arial" pitchFamily="34" charset="0"/>
                  </a:endParaRPr>
                </a:p>
              </p:txBody>
            </p:sp>
          </p:grpSp>
          <p:sp>
            <p:nvSpPr>
              <p:cNvPr id="310638" name="Freeform 3438"/>
              <p:cNvSpPr>
                <a:spLocks/>
              </p:cNvSpPr>
              <p:nvPr/>
            </p:nvSpPr>
            <p:spPr bwMode="auto">
              <a:xfrm>
                <a:off x="4437" y="1426"/>
                <a:ext cx="131" cy="53"/>
              </a:xfrm>
              <a:custGeom>
                <a:avLst/>
                <a:gdLst/>
                <a:ahLst/>
                <a:cxnLst>
                  <a:cxn ang="0">
                    <a:pos x="0" y="39"/>
                  </a:cxn>
                  <a:cxn ang="0">
                    <a:pos x="0" y="39"/>
                  </a:cxn>
                  <a:cxn ang="0">
                    <a:pos x="31" y="29"/>
                  </a:cxn>
                  <a:cxn ang="0">
                    <a:pos x="53" y="21"/>
                  </a:cxn>
                  <a:cxn ang="0">
                    <a:pos x="68" y="15"/>
                  </a:cxn>
                  <a:cxn ang="0">
                    <a:pos x="68" y="15"/>
                  </a:cxn>
                  <a:cxn ang="0">
                    <a:pos x="70" y="13"/>
                  </a:cxn>
                  <a:cxn ang="0">
                    <a:pos x="72" y="9"/>
                  </a:cxn>
                  <a:cxn ang="0">
                    <a:pos x="75" y="7"/>
                  </a:cxn>
                  <a:cxn ang="0">
                    <a:pos x="79" y="4"/>
                  </a:cxn>
                  <a:cxn ang="0">
                    <a:pos x="79" y="4"/>
                  </a:cxn>
                  <a:cxn ang="0">
                    <a:pos x="90" y="3"/>
                  </a:cxn>
                  <a:cxn ang="0">
                    <a:pos x="103" y="2"/>
                  </a:cxn>
                  <a:cxn ang="0">
                    <a:pos x="120" y="1"/>
                  </a:cxn>
                  <a:cxn ang="0">
                    <a:pos x="155" y="6"/>
                  </a:cxn>
                  <a:cxn ang="0">
                    <a:pos x="155" y="6"/>
                  </a:cxn>
                  <a:cxn ang="0">
                    <a:pos x="156" y="7"/>
                  </a:cxn>
                  <a:cxn ang="0">
                    <a:pos x="159" y="8"/>
                  </a:cxn>
                  <a:cxn ang="0">
                    <a:pos x="162" y="8"/>
                  </a:cxn>
                  <a:cxn ang="0">
                    <a:pos x="162" y="8"/>
                  </a:cxn>
                  <a:cxn ang="0">
                    <a:pos x="167" y="8"/>
                  </a:cxn>
                  <a:cxn ang="0">
                    <a:pos x="172" y="6"/>
                  </a:cxn>
                  <a:cxn ang="0">
                    <a:pos x="178" y="3"/>
                  </a:cxn>
                  <a:cxn ang="0">
                    <a:pos x="178" y="3"/>
                  </a:cxn>
                  <a:cxn ang="0">
                    <a:pos x="182" y="2"/>
                  </a:cxn>
                  <a:cxn ang="0">
                    <a:pos x="187" y="1"/>
                  </a:cxn>
                  <a:cxn ang="0">
                    <a:pos x="191" y="0"/>
                  </a:cxn>
                  <a:cxn ang="0">
                    <a:pos x="191" y="0"/>
                  </a:cxn>
                  <a:cxn ang="0">
                    <a:pos x="194" y="1"/>
                  </a:cxn>
                  <a:cxn ang="0">
                    <a:pos x="196" y="2"/>
                  </a:cxn>
                  <a:cxn ang="0">
                    <a:pos x="198" y="3"/>
                  </a:cxn>
                  <a:cxn ang="0">
                    <a:pos x="194" y="9"/>
                  </a:cxn>
                  <a:cxn ang="0">
                    <a:pos x="194" y="9"/>
                  </a:cxn>
                  <a:cxn ang="0">
                    <a:pos x="189" y="10"/>
                  </a:cxn>
                  <a:cxn ang="0">
                    <a:pos x="186" y="13"/>
                  </a:cxn>
                  <a:cxn ang="0">
                    <a:pos x="181" y="16"/>
                  </a:cxn>
                  <a:cxn ang="0">
                    <a:pos x="181" y="16"/>
                  </a:cxn>
                  <a:cxn ang="0">
                    <a:pos x="172" y="24"/>
                  </a:cxn>
                  <a:cxn ang="0">
                    <a:pos x="162" y="29"/>
                  </a:cxn>
                  <a:cxn ang="0">
                    <a:pos x="162" y="29"/>
                  </a:cxn>
                  <a:cxn ang="0">
                    <a:pos x="156" y="30"/>
                  </a:cxn>
                  <a:cxn ang="0">
                    <a:pos x="146" y="30"/>
                  </a:cxn>
                  <a:cxn ang="0">
                    <a:pos x="136" y="30"/>
                  </a:cxn>
                  <a:cxn ang="0">
                    <a:pos x="129" y="30"/>
                  </a:cxn>
                  <a:cxn ang="0">
                    <a:pos x="129" y="30"/>
                  </a:cxn>
                  <a:cxn ang="0">
                    <a:pos x="123" y="32"/>
                  </a:cxn>
                  <a:cxn ang="0">
                    <a:pos x="115" y="32"/>
                  </a:cxn>
                  <a:cxn ang="0">
                    <a:pos x="103" y="30"/>
                  </a:cxn>
                  <a:cxn ang="0">
                    <a:pos x="31" y="68"/>
                  </a:cxn>
                  <a:cxn ang="0">
                    <a:pos x="0" y="39"/>
                  </a:cxn>
                </a:cxnLst>
                <a:rect l="0" t="0" r="r" b="b"/>
                <a:pathLst>
                  <a:path w="198" h="68">
                    <a:moveTo>
                      <a:pt x="0" y="39"/>
                    </a:moveTo>
                    <a:lnTo>
                      <a:pt x="0" y="39"/>
                    </a:lnTo>
                    <a:lnTo>
                      <a:pt x="31" y="29"/>
                    </a:lnTo>
                    <a:lnTo>
                      <a:pt x="53" y="21"/>
                    </a:lnTo>
                    <a:lnTo>
                      <a:pt x="68" y="15"/>
                    </a:lnTo>
                    <a:lnTo>
                      <a:pt x="68" y="15"/>
                    </a:lnTo>
                    <a:lnTo>
                      <a:pt x="70" y="13"/>
                    </a:lnTo>
                    <a:lnTo>
                      <a:pt x="72" y="9"/>
                    </a:lnTo>
                    <a:lnTo>
                      <a:pt x="75" y="7"/>
                    </a:lnTo>
                    <a:lnTo>
                      <a:pt x="79" y="4"/>
                    </a:lnTo>
                    <a:lnTo>
                      <a:pt x="79" y="4"/>
                    </a:lnTo>
                    <a:lnTo>
                      <a:pt x="90" y="3"/>
                    </a:lnTo>
                    <a:lnTo>
                      <a:pt x="103" y="2"/>
                    </a:lnTo>
                    <a:lnTo>
                      <a:pt x="120" y="1"/>
                    </a:lnTo>
                    <a:lnTo>
                      <a:pt x="155" y="6"/>
                    </a:lnTo>
                    <a:lnTo>
                      <a:pt x="155" y="6"/>
                    </a:lnTo>
                    <a:lnTo>
                      <a:pt x="156" y="7"/>
                    </a:lnTo>
                    <a:lnTo>
                      <a:pt x="159" y="8"/>
                    </a:lnTo>
                    <a:lnTo>
                      <a:pt x="162" y="8"/>
                    </a:lnTo>
                    <a:lnTo>
                      <a:pt x="162" y="8"/>
                    </a:lnTo>
                    <a:lnTo>
                      <a:pt x="167" y="8"/>
                    </a:lnTo>
                    <a:lnTo>
                      <a:pt x="172" y="6"/>
                    </a:lnTo>
                    <a:lnTo>
                      <a:pt x="178" y="3"/>
                    </a:lnTo>
                    <a:lnTo>
                      <a:pt x="178" y="3"/>
                    </a:lnTo>
                    <a:lnTo>
                      <a:pt x="182" y="2"/>
                    </a:lnTo>
                    <a:lnTo>
                      <a:pt x="187" y="1"/>
                    </a:lnTo>
                    <a:lnTo>
                      <a:pt x="191" y="0"/>
                    </a:lnTo>
                    <a:lnTo>
                      <a:pt x="191" y="0"/>
                    </a:lnTo>
                    <a:lnTo>
                      <a:pt x="194" y="1"/>
                    </a:lnTo>
                    <a:lnTo>
                      <a:pt x="196" y="2"/>
                    </a:lnTo>
                    <a:lnTo>
                      <a:pt x="198" y="3"/>
                    </a:lnTo>
                    <a:lnTo>
                      <a:pt x="194" y="9"/>
                    </a:lnTo>
                    <a:lnTo>
                      <a:pt x="194" y="9"/>
                    </a:lnTo>
                    <a:lnTo>
                      <a:pt x="189" y="10"/>
                    </a:lnTo>
                    <a:lnTo>
                      <a:pt x="186" y="13"/>
                    </a:lnTo>
                    <a:lnTo>
                      <a:pt x="181" y="16"/>
                    </a:lnTo>
                    <a:lnTo>
                      <a:pt x="181" y="16"/>
                    </a:lnTo>
                    <a:lnTo>
                      <a:pt x="172" y="24"/>
                    </a:lnTo>
                    <a:lnTo>
                      <a:pt x="162" y="29"/>
                    </a:lnTo>
                    <a:lnTo>
                      <a:pt x="162" y="29"/>
                    </a:lnTo>
                    <a:lnTo>
                      <a:pt x="156" y="30"/>
                    </a:lnTo>
                    <a:lnTo>
                      <a:pt x="146" y="30"/>
                    </a:lnTo>
                    <a:lnTo>
                      <a:pt x="136" y="30"/>
                    </a:lnTo>
                    <a:lnTo>
                      <a:pt x="129" y="30"/>
                    </a:lnTo>
                    <a:lnTo>
                      <a:pt x="129" y="30"/>
                    </a:lnTo>
                    <a:lnTo>
                      <a:pt x="123" y="32"/>
                    </a:lnTo>
                    <a:lnTo>
                      <a:pt x="115" y="32"/>
                    </a:lnTo>
                    <a:lnTo>
                      <a:pt x="103" y="30"/>
                    </a:lnTo>
                    <a:lnTo>
                      <a:pt x="31" y="68"/>
                    </a:lnTo>
                    <a:lnTo>
                      <a:pt x="0" y="39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sp>
            <p:nvSpPr>
              <p:cNvPr id="310639" name="Freeform 3439"/>
              <p:cNvSpPr>
                <a:spLocks/>
              </p:cNvSpPr>
              <p:nvPr/>
            </p:nvSpPr>
            <p:spPr bwMode="auto">
              <a:xfrm>
                <a:off x="4450" y="1415"/>
                <a:ext cx="128" cy="16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1" y="0"/>
                  </a:cxn>
                  <a:cxn ang="0">
                    <a:pos x="0" y="9"/>
                  </a:cxn>
                  <a:cxn ang="0">
                    <a:pos x="0" y="15"/>
                  </a:cxn>
                  <a:cxn ang="0">
                    <a:pos x="0" y="18"/>
                  </a:cxn>
                  <a:cxn ang="0">
                    <a:pos x="1" y="21"/>
                  </a:cxn>
                  <a:cxn ang="0">
                    <a:pos x="191" y="21"/>
                  </a:cxn>
                  <a:cxn ang="0">
                    <a:pos x="191" y="21"/>
                  </a:cxn>
                  <a:cxn ang="0">
                    <a:pos x="193" y="12"/>
                  </a:cxn>
                  <a:cxn ang="0">
                    <a:pos x="193" y="5"/>
                  </a:cxn>
                  <a:cxn ang="0">
                    <a:pos x="192" y="3"/>
                  </a:cxn>
                  <a:cxn ang="0">
                    <a:pos x="191" y="0"/>
                  </a:cxn>
                  <a:cxn ang="0">
                    <a:pos x="1" y="0"/>
                  </a:cxn>
                </a:cxnLst>
                <a:rect l="0" t="0" r="r" b="b"/>
                <a:pathLst>
                  <a:path w="193" h="21">
                    <a:moveTo>
                      <a:pt x="1" y="0"/>
                    </a:moveTo>
                    <a:lnTo>
                      <a:pt x="1" y="0"/>
                    </a:lnTo>
                    <a:lnTo>
                      <a:pt x="0" y="9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1" y="21"/>
                    </a:lnTo>
                    <a:lnTo>
                      <a:pt x="191" y="21"/>
                    </a:lnTo>
                    <a:lnTo>
                      <a:pt x="191" y="21"/>
                    </a:lnTo>
                    <a:lnTo>
                      <a:pt x="193" y="12"/>
                    </a:lnTo>
                    <a:lnTo>
                      <a:pt x="193" y="5"/>
                    </a:lnTo>
                    <a:lnTo>
                      <a:pt x="192" y="3"/>
                    </a:lnTo>
                    <a:lnTo>
                      <a:pt x="19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68E8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  <p:grpSp>
            <p:nvGrpSpPr>
              <p:cNvPr id="310640" name="Group 3440"/>
              <p:cNvGrpSpPr>
                <a:grpSpLocks/>
              </p:cNvGrpSpPr>
              <p:nvPr/>
            </p:nvGrpSpPr>
            <p:grpSpPr bwMode="auto">
              <a:xfrm>
                <a:off x="4231" y="1008"/>
                <a:ext cx="377" cy="480"/>
                <a:chOff x="4231" y="1008"/>
                <a:chExt cx="377" cy="480"/>
              </a:xfrm>
            </p:grpSpPr>
            <p:sp>
              <p:nvSpPr>
                <p:cNvPr id="310641" name="AutoShape 3441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4231" y="1008"/>
                  <a:ext cx="377" cy="480"/>
                </a:xfrm>
                <a:prstGeom prst="rect">
                  <a:avLst/>
                </a:prstGeom>
                <a:no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642" name="Freeform 3442"/>
                <p:cNvSpPr>
                  <a:spLocks/>
                </p:cNvSpPr>
                <p:nvPr/>
              </p:nvSpPr>
              <p:spPr bwMode="auto">
                <a:xfrm>
                  <a:off x="4324" y="1098"/>
                  <a:ext cx="54" cy="113"/>
                </a:xfrm>
                <a:custGeom>
                  <a:avLst/>
                  <a:gdLst/>
                  <a:ahLst/>
                  <a:cxnLst>
                    <a:cxn ang="0">
                      <a:pos x="75" y="1"/>
                    </a:cxn>
                    <a:cxn ang="0">
                      <a:pos x="75" y="1"/>
                    </a:cxn>
                    <a:cxn ang="0">
                      <a:pos x="72" y="1"/>
                    </a:cxn>
                    <a:cxn ang="0">
                      <a:pos x="67" y="0"/>
                    </a:cxn>
                    <a:cxn ang="0">
                      <a:pos x="61" y="1"/>
                    </a:cxn>
                    <a:cxn ang="0">
                      <a:pos x="55" y="2"/>
                    </a:cxn>
                    <a:cxn ang="0">
                      <a:pos x="49" y="6"/>
                    </a:cxn>
                    <a:cxn ang="0">
                      <a:pos x="42" y="11"/>
                    </a:cxn>
                    <a:cxn ang="0">
                      <a:pos x="38" y="18"/>
                    </a:cxn>
                    <a:cxn ang="0">
                      <a:pos x="38" y="18"/>
                    </a:cxn>
                    <a:cxn ang="0">
                      <a:pos x="29" y="32"/>
                    </a:cxn>
                    <a:cxn ang="0">
                      <a:pos x="23" y="45"/>
                    </a:cxn>
                    <a:cxn ang="0">
                      <a:pos x="19" y="53"/>
                    </a:cxn>
                    <a:cxn ang="0">
                      <a:pos x="15" y="59"/>
                    </a:cxn>
                    <a:cxn ang="0">
                      <a:pos x="15" y="59"/>
                    </a:cxn>
                    <a:cxn ang="0">
                      <a:pos x="21" y="54"/>
                    </a:cxn>
                    <a:cxn ang="0">
                      <a:pos x="26" y="50"/>
                    </a:cxn>
                    <a:cxn ang="0">
                      <a:pos x="31" y="44"/>
                    </a:cxn>
                    <a:cxn ang="0">
                      <a:pos x="31" y="44"/>
                    </a:cxn>
                    <a:cxn ang="0">
                      <a:pos x="28" y="52"/>
                    </a:cxn>
                    <a:cxn ang="0">
                      <a:pos x="25" y="61"/>
                    </a:cxn>
                    <a:cxn ang="0">
                      <a:pos x="19" y="71"/>
                    </a:cxn>
                    <a:cxn ang="0">
                      <a:pos x="19" y="71"/>
                    </a:cxn>
                    <a:cxn ang="0">
                      <a:pos x="14" y="77"/>
                    </a:cxn>
                    <a:cxn ang="0">
                      <a:pos x="10" y="84"/>
                    </a:cxn>
                    <a:cxn ang="0">
                      <a:pos x="5" y="99"/>
                    </a:cxn>
                    <a:cxn ang="0">
                      <a:pos x="1" y="116"/>
                    </a:cxn>
                    <a:cxn ang="0">
                      <a:pos x="0" y="123"/>
                    </a:cxn>
                    <a:cxn ang="0">
                      <a:pos x="0" y="128"/>
                    </a:cxn>
                    <a:cxn ang="0">
                      <a:pos x="0" y="128"/>
                    </a:cxn>
                    <a:cxn ang="0">
                      <a:pos x="2" y="147"/>
                    </a:cxn>
                    <a:cxn ang="0">
                      <a:pos x="65" y="128"/>
                    </a:cxn>
                    <a:cxn ang="0">
                      <a:pos x="65" y="128"/>
                    </a:cxn>
                    <a:cxn ang="0">
                      <a:pos x="66" y="123"/>
                    </a:cxn>
                    <a:cxn ang="0">
                      <a:pos x="68" y="112"/>
                    </a:cxn>
                    <a:cxn ang="0">
                      <a:pos x="70" y="106"/>
                    </a:cxn>
                    <a:cxn ang="0">
                      <a:pos x="70" y="100"/>
                    </a:cxn>
                    <a:cxn ang="0">
                      <a:pos x="70" y="95"/>
                    </a:cxn>
                    <a:cxn ang="0">
                      <a:pos x="67" y="91"/>
                    </a:cxn>
                    <a:cxn ang="0">
                      <a:pos x="67" y="91"/>
                    </a:cxn>
                    <a:cxn ang="0">
                      <a:pos x="65" y="85"/>
                    </a:cxn>
                    <a:cxn ang="0">
                      <a:pos x="64" y="78"/>
                    </a:cxn>
                    <a:cxn ang="0">
                      <a:pos x="64" y="70"/>
                    </a:cxn>
                    <a:cxn ang="0">
                      <a:pos x="64" y="63"/>
                    </a:cxn>
                    <a:cxn ang="0">
                      <a:pos x="66" y="54"/>
                    </a:cxn>
                    <a:cxn ang="0">
                      <a:pos x="67" y="46"/>
                    </a:cxn>
                    <a:cxn ang="0">
                      <a:pos x="71" y="40"/>
                    </a:cxn>
                    <a:cxn ang="0">
                      <a:pos x="73" y="37"/>
                    </a:cxn>
                    <a:cxn ang="0">
                      <a:pos x="73" y="37"/>
                    </a:cxn>
                    <a:cxn ang="0">
                      <a:pos x="78" y="31"/>
                    </a:cxn>
                    <a:cxn ang="0">
                      <a:pos x="80" y="25"/>
                    </a:cxn>
                    <a:cxn ang="0">
                      <a:pos x="81" y="19"/>
                    </a:cxn>
                    <a:cxn ang="0">
                      <a:pos x="80" y="13"/>
                    </a:cxn>
                    <a:cxn ang="0">
                      <a:pos x="78" y="5"/>
                    </a:cxn>
                    <a:cxn ang="0">
                      <a:pos x="75" y="1"/>
                    </a:cxn>
                    <a:cxn ang="0">
                      <a:pos x="75" y="1"/>
                    </a:cxn>
                  </a:cxnLst>
                  <a:rect l="0" t="0" r="r" b="b"/>
                  <a:pathLst>
                    <a:path w="81" h="147">
                      <a:moveTo>
                        <a:pt x="75" y="1"/>
                      </a:moveTo>
                      <a:lnTo>
                        <a:pt x="75" y="1"/>
                      </a:lnTo>
                      <a:lnTo>
                        <a:pt x="72" y="1"/>
                      </a:lnTo>
                      <a:lnTo>
                        <a:pt x="67" y="0"/>
                      </a:lnTo>
                      <a:lnTo>
                        <a:pt x="61" y="1"/>
                      </a:lnTo>
                      <a:lnTo>
                        <a:pt x="55" y="2"/>
                      </a:lnTo>
                      <a:lnTo>
                        <a:pt x="49" y="6"/>
                      </a:lnTo>
                      <a:lnTo>
                        <a:pt x="42" y="11"/>
                      </a:lnTo>
                      <a:lnTo>
                        <a:pt x="38" y="18"/>
                      </a:lnTo>
                      <a:lnTo>
                        <a:pt x="38" y="18"/>
                      </a:lnTo>
                      <a:lnTo>
                        <a:pt x="29" y="32"/>
                      </a:lnTo>
                      <a:lnTo>
                        <a:pt x="23" y="45"/>
                      </a:lnTo>
                      <a:lnTo>
                        <a:pt x="19" y="53"/>
                      </a:lnTo>
                      <a:lnTo>
                        <a:pt x="15" y="59"/>
                      </a:lnTo>
                      <a:lnTo>
                        <a:pt x="15" y="59"/>
                      </a:lnTo>
                      <a:lnTo>
                        <a:pt x="21" y="54"/>
                      </a:lnTo>
                      <a:lnTo>
                        <a:pt x="26" y="50"/>
                      </a:lnTo>
                      <a:lnTo>
                        <a:pt x="31" y="44"/>
                      </a:lnTo>
                      <a:lnTo>
                        <a:pt x="31" y="44"/>
                      </a:lnTo>
                      <a:lnTo>
                        <a:pt x="28" y="52"/>
                      </a:lnTo>
                      <a:lnTo>
                        <a:pt x="25" y="61"/>
                      </a:lnTo>
                      <a:lnTo>
                        <a:pt x="19" y="71"/>
                      </a:lnTo>
                      <a:lnTo>
                        <a:pt x="19" y="71"/>
                      </a:lnTo>
                      <a:lnTo>
                        <a:pt x="14" y="77"/>
                      </a:lnTo>
                      <a:lnTo>
                        <a:pt x="10" y="84"/>
                      </a:lnTo>
                      <a:lnTo>
                        <a:pt x="5" y="99"/>
                      </a:lnTo>
                      <a:lnTo>
                        <a:pt x="1" y="116"/>
                      </a:lnTo>
                      <a:lnTo>
                        <a:pt x="0" y="123"/>
                      </a:lnTo>
                      <a:lnTo>
                        <a:pt x="0" y="128"/>
                      </a:lnTo>
                      <a:lnTo>
                        <a:pt x="0" y="128"/>
                      </a:lnTo>
                      <a:lnTo>
                        <a:pt x="2" y="147"/>
                      </a:lnTo>
                      <a:lnTo>
                        <a:pt x="65" y="128"/>
                      </a:lnTo>
                      <a:lnTo>
                        <a:pt x="65" y="128"/>
                      </a:lnTo>
                      <a:lnTo>
                        <a:pt x="66" y="123"/>
                      </a:lnTo>
                      <a:lnTo>
                        <a:pt x="68" y="112"/>
                      </a:lnTo>
                      <a:lnTo>
                        <a:pt x="70" y="106"/>
                      </a:lnTo>
                      <a:lnTo>
                        <a:pt x="70" y="100"/>
                      </a:lnTo>
                      <a:lnTo>
                        <a:pt x="70" y="95"/>
                      </a:lnTo>
                      <a:lnTo>
                        <a:pt x="67" y="91"/>
                      </a:lnTo>
                      <a:lnTo>
                        <a:pt x="67" y="91"/>
                      </a:lnTo>
                      <a:lnTo>
                        <a:pt x="65" y="85"/>
                      </a:lnTo>
                      <a:lnTo>
                        <a:pt x="64" y="78"/>
                      </a:lnTo>
                      <a:lnTo>
                        <a:pt x="64" y="70"/>
                      </a:lnTo>
                      <a:lnTo>
                        <a:pt x="64" y="63"/>
                      </a:lnTo>
                      <a:lnTo>
                        <a:pt x="66" y="54"/>
                      </a:lnTo>
                      <a:lnTo>
                        <a:pt x="67" y="46"/>
                      </a:lnTo>
                      <a:lnTo>
                        <a:pt x="71" y="40"/>
                      </a:lnTo>
                      <a:lnTo>
                        <a:pt x="73" y="37"/>
                      </a:lnTo>
                      <a:lnTo>
                        <a:pt x="73" y="37"/>
                      </a:lnTo>
                      <a:lnTo>
                        <a:pt x="78" y="31"/>
                      </a:lnTo>
                      <a:lnTo>
                        <a:pt x="80" y="25"/>
                      </a:lnTo>
                      <a:lnTo>
                        <a:pt x="81" y="19"/>
                      </a:lnTo>
                      <a:lnTo>
                        <a:pt x="80" y="13"/>
                      </a:lnTo>
                      <a:lnTo>
                        <a:pt x="78" y="5"/>
                      </a:lnTo>
                      <a:lnTo>
                        <a:pt x="75" y="1"/>
                      </a:lnTo>
                      <a:lnTo>
                        <a:pt x="75" y="1"/>
                      </a:lnTo>
                      <a:close/>
                    </a:path>
                  </a:pathLst>
                </a:custGeom>
                <a:solidFill>
                  <a:srgbClr val="99663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643" name="Freeform 3443"/>
                <p:cNvSpPr>
                  <a:spLocks/>
                </p:cNvSpPr>
                <p:nvPr/>
              </p:nvSpPr>
              <p:spPr bwMode="auto">
                <a:xfrm>
                  <a:off x="4268" y="1194"/>
                  <a:ext cx="192" cy="289"/>
                </a:xfrm>
                <a:custGeom>
                  <a:avLst/>
                  <a:gdLst/>
                  <a:ahLst/>
                  <a:cxnLst>
                    <a:cxn ang="0">
                      <a:pos x="120" y="5"/>
                    </a:cxn>
                    <a:cxn ang="0">
                      <a:pos x="85" y="18"/>
                    </a:cxn>
                    <a:cxn ang="0">
                      <a:pos x="69" y="23"/>
                    </a:cxn>
                    <a:cxn ang="0">
                      <a:pos x="45" y="27"/>
                    </a:cxn>
                    <a:cxn ang="0">
                      <a:pos x="34" y="33"/>
                    </a:cxn>
                    <a:cxn ang="0">
                      <a:pos x="26" y="44"/>
                    </a:cxn>
                    <a:cxn ang="0">
                      <a:pos x="0" y="92"/>
                    </a:cxn>
                    <a:cxn ang="0">
                      <a:pos x="2" y="97"/>
                    </a:cxn>
                    <a:cxn ang="0">
                      <a:pos x="13" y="117"/>
                    </a:cxn>
                    <a:cxn ang="0">
                      <a:pos x="27" y="131"/>
                    </a:cxn>
                    <a:cxn ang="0">
                      <a:pos x="49" y="147"/>
                    </a:cxn>
                    <a:cxn ang="0">
                      <a:pos x="55" y="172"/>
                    </a:cxn>
                    <a:cxn ang="0">
                      <a:pos x="65" y="211"/>
                    </a:cxn>
                    <a:cxn ang="0">
                      <a:pos x="74" y="238"/>
                    </a:cxn>
                    <a:cxn ang="0">
                      <a:pos x="80" y="258"/>
                    </a:cxn>
                    <a:cxn ang="0">
                      <a:pos x="81" y="273"/>
                    </a:cxn>
                    <a:cxn ang="0">
                      <a:pos x="84" y="321"/>
                    </a:cxn>
                    <a:cxn ang="0">
                      <a:pos x="81" y="351"/>
                    </a:cxn>
                    <a:cxn ang="0">
                      <a:pos x="78" y="362"/>
                    </a:cxn>
                    <a:cxn ang="0">
                      <a:pos x="289" y="375"/>
                    </a:cxn>
                    <a:cxn ang="0">
                      <a:pos x="285" y="364"/>
                    </a:cxn>
                    <a:cxn ang="0">
                      <a:pos x="272" y="325"/>
                    </a:cxn>
                    <a:cxn ang="0">
                      <a:pos x="267" y="296"/>
                    </a:cxn>
                    <a:cxn ang="0">
                      <a:pos x="268" y="283"/>
                    </a:cxn>
                    <a:cxn ang="0">
                      <a:pos x="270" y="273"/>
                    </a:cxn>
                    <a:cxn ang="0">
                      <a:pos x="269" y="263"/>
                    </a:cxn>
                    <a:cxn ang="0">
                      <a:pos x="267" y="259"/>
                    </a:cxn>
                    <a:cxn ang="0">
                      <a:pos x="263" y="259"/>
                    </a:cxn>
                    <a:cxn ang="0">
                      <a:pos x="262" y="253"/>
                    </a:cxn>
                    <a:cxn ang="0">
                      <a:pos x="263" y="243"/>
                    </a:cxn>
                    <a:cxn ang="0">
                      <a:pos x="270" y="232"/>
                    </a:cxn>
                    <a:cxn ang="0">
                      <a:pos x="281" y="221"/>
                    </a:cxn>
                    <a:cxn ang="0">
                      <a:pos x="286" y="211"/>
                    </a:cxn>
                    <a:cxn ang="0">
                      <a:pos x="286" y="201"/>
                    </a:cxn>
                    <a:cxn ang="0">
                      <a:pos x="285" y="195"/>
                    </a:cxn>
                    <a:cxn ang="0">
                      <a:pos x="275" y="178"/>
                    </a:cxn>
                    <a:cxn ang="0">
                      <a:pos x="262" y="162"/>
                    </a:cxn>
                    <a:cxn ang="0">
                      <a:pos x="246" y="150"/>
                    </a:cxn>
                    <a:cxn ang="0">
                      <a:pos x="244" y="149"/>
                    </a:cxn>
                    <a:cxn ang="0">
                      <a:pos x="239" y="143"/>
                    </a:cxn>
                    <a:cxn ang="0">
                      <a:pos x="235" y="135"/>
                    </a:cxn>
                    <a:cxn ang="0">
                      <a:pos x="235" y="130"/>
                    </a:cxn>
                    <a:cxn ang="0">
                      <a:pos x="241" y="124"/>
                    </a:cxn>
                    <a:cxn ang="0">
                      <a:pos x="246" y="114"/>
                    </a:cxn>
                    <a:cxn ang="0">
                      <a:pos x="244" y="98"/>
                    </a:cxn>
                    <a:cxn ang="0">
                      <a:pos x="241" y="90"/>
                    </a:cxn>
                    <a:cxn ang="0">
                      <a:pos x="237" y="79"/>
                    </a:cxn>
                    <a:cxn ang="0">
                      <a:pos x="239" y="68"/>
                    </a:cxn>
                    <a:cxn ang="0">
                      <a:pos x="241" y="55"/>
                    </a:cxn>
                    <a:cxn ang="0">
                      <a:pos x="240" y="52"/>
                    </a:cxn>
                    <a:cxn ang="0">
                      <a:pos x="208" y="30"/>
                    </a:cxn>
                    <a:cxn ang="0">
                      <a:pos x="171" y="9"/>
                    </a:cxn>
                    <a:cxn ang="0">
                      <a:pos x="152" y="1"/>
                    </a:cxn>
                    <a:cxn ang="0">
                      <a:pos x="134" y="0"/>
                    </a:cxn>
                    <a:cxn ang="0">
                      <a:pos x="120" y="5"/>
                    </a:cxn>
                  </a:cxnLst>
                  <a:rect l="0" t="0" r="r" b="b"/>
                  <a:pathLst>
                    <a:path w="289" h="375">
                      <a:moveTo>
                        <a:pt x="120" y="5"/>
                      </a:moveTo>
                      <a:lnTo>
                        <a:pt x="120" y="5"/>
                      </a:lnTo>
                      <a:lnTo>
                        <a:pt x="101" y="12"/>
                      </a:lnTo>
                      <a:lnTo>
                        <a:pt x="85" y="18"/>
                      </a:lnTo>
                      <a:lnTo>
                        <a:pt x="69" y="23"/>
                      </a:lnTo>
                      <a:lnTo>
                        <a:pt x="69" y="23"/>
                      </a:lnTo>
                      <a:lnTo>
                        <a:pt x="56" y="25"/>
                      </a:lnTo>
                      <a:lnTo>
                        <a:pt x="45" y="27"/>
                      </a:lnTo>
                      <a:lnTo>
                        <a:pt x="40" y="30"/>
                      </a:lnTo>
                      <a:lnTo>
                        <a:pt x="34" y="33"/>
                      </a:lnTo>
                      <a:lnTo>
                        <a:pt x="30" y="38"/>
                      </a:lnTo>
                      <a:lnTo>
                        <a:pt x="26" y="44"/>
                      </a:lnTo>
                      <a:lnTo>
                        <a:pt x="26" y="44"/>
                      </a:lnTo>
                      <a:lnTo>
                        <a:pt x="0" y="92"/>
                      </a:lnTo>
                      <a:lnTo>
                        <a:pt x="0" y="92"/>
                      </a:lnTo>
                      <a:lnTo>
                        <a:pt x="2" y="97"/>
                      </a:lnTo>
                      <a:lnTo>
                        <a:pt x="8" y="109"/>
                      </a:lnTo>
                      <a:lnTo>
                        <a:pt x="13" y="117"/>
                      </a:lnTo>
                      <a:lnTo>
                        <a:pt x="20" y="124"/>
                      </a:lnTo>
                      <a:lnTo>
                        <a:pt x="27" y="131"/>
                      </a:lnTo>
                      <a:lnTo>
                        <a:pt x="36" y="137"/>
                      </a:lnTo>
                      <a:lnTo>
                        <a:pt x="49" y="147"/>
                      </a:lnTo>
                      <a:lnTo>
                        <a:pt x="49" y="147"/>
                      </a:lnTo>
                      <a:lnTo>
                        <a:pt x="55" y="172"/>
                      </a:lnTo>
                      <a:lnTo>
                        <a:pt x="60" y="193"/>
                      </a:lnTo>
                      <a:lnTo>
                        <a:pt x="65" y="211"/>
                      </a:lnTo>
                      <a:lnTo>
                        <a:pt x="65" y="211"/>
                      </a:lnTo>
                      <a:lnTo>
                        <a:pt x="74" y="238"/>
                      </a:lnTo>
                      <a:lnTo>
                        <a:pt x="78" y="250"/>
                      </a:lnTo>
                      <a:lnTo>
                        <a:pt x="80" y="258"/>
                      </a:lnTo>
                      <a:lnTo>
                        <a:pt x="80" y="258"/>
                      </a:lnTo>
                      <a:lnTo>
                        <a:pt x="81" y="273"/>
                      </a:lnTo>
                      <a:lnTo>
                        <a:pt x="84" y="304"/>
                      </a:lnTo>
                      <a:lnTo>
                        <a:pt x="84" y="321"/>
                      </a:lnTo>
                      <a:lnTo>
                        <a:pt x="84" y="337"/>
                      </a:lnTo>
                      <a:lnTo>
                        <a:pt x="81" y="351"/>
                      </a:lnTo>
                      <a:lnTo>
                        <a:pt x="79" y="357"/>
                      </a:lnTo>
                      <a:lnTo>
                        <a:pt x="78" y="362"/>
                      </a:lnTo>
                      <a:lnTo>
                        <a:pt x="71" y="375"/>
                      </a:lnTo>
                      <a:lnTo>
                        <a:pt x="289" y="375"/>
                      </a:lnTo>
                      <a:lnTo>
                        <a:pt x="289" y="375"/>
                      </a:lnTo>
                      <a:lnTo>
                        <a:pt x="285" y="364"/>
                      </a:lnTo>
                      <a:lnTo>
                        <a:pt x="276" y="339"/>
                      </a:lnTo>
                      <a:lnTo>
                        <a:pt x="272" y="325"/>
                      </a:lnTo>
                      <a:lnTo>
                        <a:pt x="269" y="310"/>
                      </a:lnTo>
                      <a:lnTo>
                        <a:pt x="267" y="296"/>
                      </a:lnTo>
                      <a:lnTo>
                        <a:pt x="267" y="289"/>
                      </a:lnTo>
                      <a:lnTo>
                        <a:pt x="268" y="283"/>
                      </a:lnTo>
                      <a:lnTo>
                        <a:pt x="268" y="283"/>
                      </a:lnTo>
                      <a:lnTo>
                        <a:pt x="270" y="273"/>
                      </a:lnTo>
                      <a:lnTo>
                        <a:pt x="270" y="266"/>
                      </a:lnTo>
                      <a:lnTo>
                        <a:pt x="269" y="263"/>
                      </a:lnTo>
                      <a:lnTo>
                        <a:pt x="268" y="260"/>
                      </a:lnTo>
                      <a:lnTo>
                        <a:pt x="267" y="259"/>
                      </a:lnTo>
                      <a:lnTo>
                        <a:pt x="265" y="259"/>
                      </a:lnTo>
                      <a:lnTo>
                        <a:pt x="263" y="259"/>
                      </a:lnTo>
                      <a:lnTo>
                        <a:pt x="263" y="259"/>
                      </a:lnTo>
                      <a:lnTo>
                        <a:pt x="262" y="253"/>
                      </a:lnTo>
                      <a:lnTo>
                        <a:pt x="262" y="247"/>
                      </a:lnTo>
                      <a:lnTo>
                        <a:pt x="263" y="243"/>
                      </a:lnTo>
                      <a:lnTo>
                        <a:pt x="266" y="238"/>
                      </a:lnTo>
                      <a:lnTo>
                        <a:pt x="270" y="232"/>
                      </a:lnTo>
                      <a:lnTo>
                        <a:pt x="275" y="226"/>
                      </a:lnTo>
                      <a:lnTo>
                        <a:pt x="281" y="221"/>
                      </a:lnTo>
                      <a:lnTo>
                        <a:pt x="285" y="215"/>
                      </a:lnTo>
                      <a:lnTo>
                        <a:pt x="286" y="211"/>
                      </a:lnTo>
                      <a:lnTo>
                        <a:pt x="287" y="207"/>
                      </a:lnTo>
                      <a:lnTo>
                        <a:pt x="286" y="201"/>
                      </a:lnTo>
                      <a:lnTo>
                        <a:pt x="285" y="195"/>
                      </a:lnTo>
                      <a:lnTo>
                        <a:pt x="285" y="195"/>
                      </a:lnTo>
                      <a:lnTo>
                        <a:pt x="281" y="186"/>
                      </a:lnTo>
                      <a:lnTo>
                        <a:pt x="275" y="178"/>
                      </a:lnTo>
                      <a:lnTo>
                        <a:pt x="269" y="169"/>
                      </a:lnTo>
                      <a:lnTo>
                        <a:pt x="262" y="162"/>
                      </a:lnTo>
                      <a:lnTo>
                        <a:pt x="252" y="153"/>
                      </a:lnTo>
                      <a:lnTo>
                        <a:pt x="246" y="150"/>
                      </a:lnTo>
                      <a:lnTo>
                        <a:pt x="246" y="150"/>
                      </a:lnTo>
                      <a:lnTo>
                        <a:pt x="244" y="149"/>
                      </a:lnTo>
                      <a:lnTo>
                        <a:pt x="240" y="146"/>
                      </a:lnTo>
                      <a:lnTo>
                        <a:pt x="239" y="143"/>
                      </a:lnTo>
                      <a:lnTo>
                        <a:pt x="236" y="140"/>
                      </a:lnTo>
                      <a:lnTo>
                        <a:pt x="235" y="135"/>
                      </a:lnTo>
                      <a:lnTo>
                        <a:pt x="235" y="130"/>
                      </a:lnTo>
                      <a:lnTo>
                        <a:pt x="235" y="130"/>
                      </a:lnTo>
                      <a:lnTo>
                        <a:pt x="239" y="128"/>
                      </a:lnTo>
                      <a:lnTo>
                        <a:pt x="241" y="124"/>
                      </a:lnTo>
                      <a:lnTo>
                        <a:pt x="243" y="120"/>
                      </a:lnTo>
                      <a:lnTo>
                        <a:pt x="246" y="114"/>
                      </a:lnTo>
                      <a:lnTo>
                        <a:pt x="247" y="107"/>
                      </a:lnTo>
                      <a:lnTo>
                        <a:pt x="244" y="98"/>
                      </a:lnTo>
                      <a:lnTo>
                        <a:pt x="241" y="90"/>
                      </a:lnTo>
                      <a:lnTo>
                        <a:pt x="241" y="90"/>
                      </a:lnTo>
                      <a:lnTo>
                        <a:pt x="237" y="84"/>
                      </a:lnTo>
                      <a:lnTo>
                        <a:pt x="237" y="79"/>
                      </a:lnTo>
                      <a:lnTo>
                        <a:pt x="237" y="74"/>
                      </a:lnTo>
                      <a:lnTo>
                        <a:pt x="239" y="68"/>
                      </a:lnTo>
                      <a:lnTo>
                        <a:pt x="241" y="58"/>
                      </a:lnTo>
                      <a:lnTo>
                        <a:pt x="241" y="55"/>
                      </a:lnTo>
                      <a:lnTo>
                        <a:pt x="240" y="52"/>
                      </a:lnTo>
                      <a:lnTo>
                        <a:pt x="240" y="52"/>
                      </a:lnTo>
                      <a:lnTo>
                        <a:pt x="223" y="39"/>
                      </a:lnTo>
                      <a:lnTo>
                        <a:pt x="208" y="30"/>
                      </a:lnTo>
                      <a:lnTo>
                        <a:pt x="190" y="18"/>
                      </a:lnTo>
                      <a:lnTo>
                        <a:pt x="171" y="9"/>
                      </a:lnTo>
                      <a:lnTo>
                        <a:pt x="162" y="5"/>
                      </a:lnTo>
                      <a:lnTo>
                        <a:pt x="152" y="1"/>
                      </a:lnTo>
                      <a:lnTo>
                        <a:pt x="144" y="0"/>
                      </a:lnTo>
                      <a:lnTo>
                        <a:pt x="134" y="0"/>
                      </a:lnTo>
                      <a:lnTo>
                        <a:pt x="127" y="1"/>
                      </a:lnTo>
                      <a:lnTo>
                        <a:pt x="120" y="5"/>
                      </a:lnTo>
                      <a:lnTo>
                        <a:pt x="120" y="5"/>
                      </a:lnTo>
                      <a:close/>
                    </a:path>
                  </a:pathLst>
                </a:custGeom>
                <a:solidFill>
                  <a:srgbClr val="FFCC9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644" name="Freeform 3444"/>
                <p:cNvSpPr>
                  <a:spLocks/>
                </p:cNvSpPr>
                <p:nvPr/>
              </p:nvSpPr>
              <p:spPr bwMode="auto">
                <a:xfrm>
                  <a:off x="4352" y="1105"/>
                  <a:ext cx="124" cy="138"/>
                </a:xfrm>
                <a:custGeom>
                  <a:avLst/>
                  <a:gdLst/>
                  <a:ahLst/>
                  <a:cxnLst>
                    <a:cxn ang="0">
                      <a:pos x="5" y="125"/>
                    </a:cxn>
                    <a:cxn ang="0">
                      <a:pos x="17" y="110"/>
                    </a:cxn>
                    <a:cxn ang="0">
                      <a:pos x="21" y="102"/>
                    </a:cxn>
                    <a:cxn ang="0">
                      <a:pos x="43" y="60"/>
                    </a:cxn>
                    <a:cxn ang="0">
                      <a:pos x="46" y="48"/>
                    </a:cxn>
                    <a:cxn ang="0">
                      <a:pos x="47" y="30"/>
                    </a:cxn>
                    <a:cxn ang="0">
                      <a:pos x="52" y="18"/>
                    </a:cxn>
                    <a:cxn ang="0">
                      <a:pos x="56" y="15"/>
                    </a:cxn>
                    <a:cxn ang="0">
                      <a:pos x="62" y="15"/>
                    </a:cxn>
                    <a:cxn ang="0">
                      <a:pos x="68" y="17"/>
                    </a:cxn>
                    <a:cxn ang="0">
                      <a:pos x="74" y="23"/>
                    </a:cxn>
                    <a:cxn ang="0">
                      <a:pos x="76" y="30"/>
                    </a:cxn>
                    <a:cxn ang="0">
                      <a:pos x="76" y="32"/>
                    </a:cxn>
                    <a:cxn ang="0">
                      <a:pos x="76" y="35"/>
                    </a:cxn>
                    <a:cxn ang="0">
                      <a:pos x="77" y="37"/>
                    </a:cxn>
                    <a:cxn ang="0">
                      <a:pos x="84" y="38"/>
                    </a:cxn>
                    <a:cxn ang="0">
                      <a:pos x="87" y="37"/>
                    </a:cxn>
                    <a:cxn ang="0">
                      <a:pos x="102" y="28"/>
                    </a:cxn>
                    <a:cxn ang="0">
                      <a:pos x="123" y="19"/>
                    </a:cxn>
                    <a:cxn ang="0">
                      <a:pos x="129" y="18"/>
                    </a:cxn>
                    <a:cxn ang="0">
                      <a:pos x="141" y="12"/>
                    </a:cxn>
                    <a:cxn ang="0">
                      <a:pos x="146" y="6"/>
                    </a:cxn>
                    <a:cxn ang="0">
                      <a:pos x="156" y="0"/>
                    </a:cxn>
                    <a:cxn ang="0">
                      <a:pos x="166" y="3"/>
                    </a:cxn>
                    <a:cxn ang="0">
                      <a:pos x="175" y="10"/>
                    </a:cxn>
                    <a:cxn ang="0">
                      <a:pos x="182" y="15"/>
                    </a:cxn>
                    <a:cxn ang="0">
                      <a:pos x="187" y="18"/>
                    </a:cxn>
                    <a:cxn ang="0">
                      <a:pos x="187" y="31"/>
                    </a:cxn>
                    <a:cxn ang="0">
                      <a:pos x="184" y="47"/>
                    </a:cxn>
                    <a:cxn ang="0">
                      <a:pos x="182" y="52"/>
                    </a:cxn>
                    <a:cxn ang="0">
                      <a:pos x="167" y="74"/>
                    </a:cxn>
                    <a:cxn ang="0">
                      <a:pos x="166" y="84"/>
                    </a:cxn>
                    <a:cxn ang="0">
                      <a:pos x="165" y="97"/>
                    </a:cxn>
                    <a:cxn ang="0">
                      <a:pos x="165" y="100"/>
                    </a:cxn>
                    <a:cxn ang="0">
                      <a:pos x="160" y="103"/>
                    </a:cxn>
                    <a:cxn ang="0">
                      <a:pos x="154" y="102"/>
                    </a:cxn>
                    <a:cxn ang="0">
                      <a:pos x="150" y="112"/>
                    </a:cxn>
                    <a:cxn ang="0">
                      <a:pos x="142" y="113"/>
                    </a:cxn>
                    <a:cxn ang="0">
                      <a:pos x="142" y="121"/>
                    </a:cxn>
                    <a:cxn ang="0">
                      <a:pos x="140" y="123"/>
                    </a:cxn>
                    <a:cxn ang="0">
                      <a:pos x="131" y="128"/>
                    </a:cxn>
                    <a:cxn ang="0">
                      <a:pos x="128" y="134"/>
                    </a:cxn>
                    <a:cxn ang="0">
                      <a:pos x="123" y="142"/>
                    </a:cxn>
                    <a:cxn ang="0">
                      <a:pos x="118" y="142"/>
                    </a:cxn>
                    <a:cxn ang="0">
                      <a:pos x="107" y="139"/>
                    </a:cxn>
                    <a:cxn ang="0">
                      <a:pos x="95" y="128"/>
                    </a:cxn>
                    <a:cxn ang="0">
                      <a:pos x="92" y="136"/>
                    </a:cxn>
                    <a:cxn ang="0">
                      <a:pos x="90" y="145"/>
                    </a:cxn>
                    <a:cxn ang="0">
                      <a:pos x="89" y="152"/>
                    </a:cxn>
                    <a:cxn ang="0">
                      <a:pos x="94" y="159"/>
                    </a:cxn>
                    <a:cxn ang="0">
                      <a:pos x="98" y="167"/>
                    </a:cxn>
                    <a:cxn ang="0">
                      <a:pos x="98" y="169"/>
                    </a:cxn>
                    <a:cxn ang="0">
                      <a:pos x="92" y="174"/>
                    </a:cxn>
                    <a:cxn ang="0">
                      <a:pos x="81" y="178"/>
                    </a:cxn>
                    <a:cxn ang="0">
                      <a:pos x="64" y="178"/>
                    </a:cxn>
                    <a:cxn ang="0">
                      <a:pos x="53" y="175"/>
                    </a:cxn>
                    <a:cxn ang="0">
                      <a:pos x="30" y="164"/>
                    </a:cxn>
                    <a:cxn ang="0">
                      <a:pos x="11" y="147"/>
                    </a:cxn>
                    <a:cxn ang="0">
                      <a:pos x="1" y="133"/>
                    </a:cxn>
                    <a:cxn ang="0">
                      <a:pos x="0" y="127"/>
                    </a:cxn>
                    <a:cxn ang="0">
                      <a:pos x="5" y="125"/>
                    </a:cxn>
                  </a:cxnLst>
                  <a:rect l="0" t="0" r="r" b="b"/>
                  <a:pathLst>
                    <a:path w="188" h="179">
                      <a:moveTo>
                        <a:pt x="5" y="125"/>
                      </a:moveTo>
                      <a:lnTo>
                        <a:pt x="5" y="125"/>
                      </a:lnTo>
                      <a:lnTo>
                        <a:pt x="11" y="117"/>
                      </a:lnTo>
                      <a:lnTo>
                        <a:pt x="17" y="110"/>
                      </a:lnTo>
                      <a:lnTo>
                        <a:pt x="21" y="102"/>
                      </a:lnTo>
                      <a:lnTo>
                        <a:pt x="21" y="102"/>
                      </a:lnTo>
                      <a:lnTo>
                        <a:pt x="43" y="60"/>
                      </a:lnTo>
                      <a:lnTo>
                        <a:pt x="43" y="60"/>
                      </a:lnTo>
                      <a:lnTo>
                        <a:pt x="46" y="48"/>
                      </a:lnTo>
                      <a:lnTo>
                        <a:pt x="46" y="48"/>
                      </a:lnTo>
                      <a:lnTo>
                        <a:pt x="46" y="43"/>
                      </a:lnTo>
                      <a:lnTo>
                        <a:pt x="47" y="30"/>
                      </a:lnTo>
                      <a:lnTo>
                        <a:pt x="49" y="24"/>
                      </a:lnTo>
                      <a:lnTo>
                        <a:pt x="52" y="18"/>
                      </a:lnTo>
                      <a:lnTo>
                        <a:pt x="53" y="16"/>
                      </a:lnTo>
                      <a:lnTo>
                        <a:pt x="56" y="15"/>
                      </a:lnTo>
                      <a:lnTo>
                        <a:pt x="59" y="15"/>
                      </a:lnTo>
                      <a:lnTo>
                        <a:pt x="62" y="15"/>
                      </a:lnTo>
                      <a:lnTo>
                        <a:pt x="62" y="15"/>
                      </a:lnTo>
                      <a:lnTo>
                        <a:pt x="68" y="17"/>
                      </a:lnTo>
                      <a:lnTo>
                        <a:pt x="71" y="19"/>
                      </a:lnTo>
                      <a:lnTo>
                        <a:pt x="74" y="23"/>
                      </a:lnTo>
                      <a:lnTo>
                        <a:pt x="76" y="25"/>
                      </a:lnTo>
                      <a:lnTo>
                        <a:pt x="76" y="30"/>
                      </a:lnTo>
                      <a:lnTo>
                        <a:pt x="76" y="32"/>
                      </a:lnTo>
                      <a:lnTo>
                        <a:pt x="76" y="32"/>
                      </a:lnTo>
                      <a:lnTo>
                        <a:pt x="76" y="34"/>
                      </a:lnTo>
                      <a:lnTo>
                        <a:pt x="76" y="35"/>
                      </a:lnTo>
                      <a:lnTo>
                        <a:pt x="77" y="37"/>
                      </a:lnTo>
                      <a:lnTo>
                        <a:pt x="77" y="37"/>
                      </a:lnTo>
                      <a:lnTo>
                        <a:pt x="82" y="38"/>
                      </a:lnTo>
                      <a:lnTo>
                        <a:pt x="84" y="38"/>
                      </a:lnTo>
                      <a:lnTo>
                        <a:pt x="87" y="37"/>
                      </a:lnTo>
                      <a:lnTo>
                        <a:pt x="87" y="37"/>
                      </a:lnTo>
                      <a:lnTo>
                        <a:pt x="92" y="34"/>
                      </a:lnTo>
                      <a:lnTo>
                        <a:pt x="102" y="28"/>
                      </a:lnTo>
                      <a:lnTo>
                        <a:pt x="114" y="23"/>
                      </a:lnTo>
                      <a:lnTo>
                        <a:pt x="123" y="19"/>
                      </a:lnTo>
                      <a:lnTo>
                        <a:pt x="123" y="19"/>
                      </a:lnTo>
                      <a:lnTo>
                        <a:pt x="129" y="18"/>
                      </a:lnTo>
                      <a:lnTo>
                        <a:pt x="136" y="16"/>
                      </a:lnTo>
                      <a:lnTo>
                        <a:pt x="141" y="12"/>
                      </a:lnTo>
                      <a:lnTo>
                        <a:pt x="146" y="6"/>
                      </a:lnTo>
                      <a:lnTo>
                        <a:pt x="146" y="6"/>
                      </a:lnTo>
                      <a:lnTo>
                        <a:pt x="152" y="3"/>
                      </a:lnTo>
                      <a:lnTo>
                        <a:pt x="156" y="0"/>
                      </a:lnTo>
                      <a:lnTo>
                        <a:pt x="161" y="0"/>
                      </a:lnTo>
                      <a:lnTo>
                        <a:pt x="166" y="3"/>
                      </a:lnTo>
                      <a:lnTo>
                        <a:pt x="166" y="3"/>
                      </a:lnTo>
                      <a:lnTo>
                        <a:pt x="175" y="10"/>
                      </a:lnTo>
                      <a:lnTo>
                        <a:pt x="182" y="15"/>
                      </a:lnTo>
                      <a:lnTo>
                        <a:pt x="182" y="15"/>
                      </a:lnTo>
                      <a:lnTo>
                        <a:pt x="185" y="16"/>
                      </a:lnTo>
                      <a:lnTo>
                        <a:pt x="187" y="18"/>
                      </a:lnTo>
                      <a:lnTo>
                        <a:pt x="188" y="23"/>
                      </a:lnTo>
                      <a:lnTo>
                        <a:pt x="187" y="31"/>
                      </a:lnTo>
                      <a:lnTo>
                        <a:pt x="187" y="31"/>
                      </a:lnTo>
                      <a:lnTo>
                        <a:pt x="184" y="47"/>
                      </a:lnTo>
                      <a:lnTo>
                        <a:pt x="182" y="52"/>
                      </a:lnTo>
                      <a:lnTo>
                        <a:pt x="182" y="52"/>
                      </a:lnTo>
                      <a:lnTo>
                        <a:pt x="176" y="62"/>
                      </a:lnTo>
                      <a:lnTo>
                        <a:pt x="167" y="74"/>
                      </a:lnTo>
                      <a:lnTo>
                        <a:pt x="167" y="74"/>
                      </a:lnTo>
                      <a:lnTo>
                        <a:pt x="166" y="84"/>
                      </a:lnTo>
                      <a:lnTo>
                        <a:pt x="165" y="91"/>
                      </a:lnTo>
                      <a:lnTo>
                        <a:pt x="165" y="97"/>
                      </a:lnTo>
                      <a:lnTo>
                        <a:pt x="165" y="97"/>
                      </a:lnTo>
                      <a:lnTo>
                        <a:pt x="165" y="100"/>
                      </a:lnTo>
                      <a:lnTo>
                        <a:pt x="162" y="102"/>
                      </a:lnTo>
                      <a:lnTo>
                        <a:pt x="160" y="103"/>
                      </a:lnTo>
                      <a:lnTo>
                        <a:pt x="154" y="102"/>
                      </a:lnTo>
                      <a:lnTo>
                        <a:pt x="154" y="102"/>
                      </a:lnTo>
                      <a:lnTo>
                        <a:pt x="150" y="112"/>
                      </a:lnTo>
                      <a:lnTo>
                        <a:pt x="150" y="112"/>
                      </a:lnTo>
                      <a:lnTo>
                        <a:pt x="142" y="113"/>
                      </a:lnTo>
                      <a:lnTo>
                        <a:pt x="142" y="113"/>
                      </a:lnTo>
                      <a:lnTo>
                        <a:pt x="142" y="116"/>
                      </a:lnTo>
                      <a:lnTo>
                        <a:pt x="142" y="121"/>
                      </a:lnTo>
                      <a:lnTo>
                        <a:pt x="140" y="123"/>
                      </a:lnTo>
                      <a:lnTo>
                        <a:pt x="140" y="123"/>
                      </a:lnTo>
                      <a:lnTo>
                        <a:pt x="135" y="126"/>
                      </a:lnTo>
                      <a:lnTo>
                        <a:pt x="131" y="128"/>
                      </a:lnTo>
                      <a:lnTo>
                        <a:pt x="131" y="128"/>
                      </a:lnTo>
                      <a:lnTo>
                        <a:pt x="128" y="134"/>
                      </a:lnTo>
                      <a:lnTo>
                        <a:pt x="126" y="139"/>
                      </a:lnTo>
                      <a:lnTo>
                        <a:pt x="123" y="142"/>
                      </a:lnTo>
                      <a:lnTo>
                        <a:pt x="123" y="142"/>
                      </a:lnTo>
                      <a:lnTo>
                        <a:pt x="118" y="142"/>
                      </a:lnTo>
                      <a:lnTo>
                        <a:pt x="113" y="142"/>
                      </a:lnTo>
                      <a:lnTo>
                        <a:pt x="107" y="139"/>
                      </a:lnTo>
                      <a:lnTo>
                        <a:pt x="102" y="135"/>
                      </a:lnTo>
                      <a:lnTo>
                        <a:pt x="95" y="128"/>
                      </a:lnTo>
                      <a:lnTo>
                        <a:pt x="95" y="128"/>
                      </a:lnTo>
                      <a:lnTo>
                        <a:pt x="92" y="136"/>
                      </a:lnTo>
                      <a:lnTo>
                        <a:pt x="92" y="136"/>
                      </a:lnTo>
                      <a:lnTo>
                        <a:pt x="90" y="145"/>
                      </a:lnTo>
                      <a:lnTo>
                        <a:pt x="89" y="149"/>
                      </a:lnTo>
                      <a:lnTo>
                        <a:pt x="89" y="152"/>
                      </a:lnTo>
                      <a:lnTo>
                        <a:pt x="89" y="152"/>
                      </a:lnTo>
                      <a:lnTo>
                        <a:pt x="94" y="159"/>
                      </a:lnTo>
                      <a:lnTo>
                        <a:pt x="97" y="164"/>
                      </a:lnTo>
                      <a:lnTo>
                        <a:pt x="98" y="167"/>
                      </a:lnTo>
                      <a:lnTo>
                        <a:pt x="98" y="167"/>
                      </a:lnTo>
                      <a:lnTo>
                        <a:pt x="98" y="169"/>
                      </a:lnTo>
                      <a:lnTo>
                        <a:pt x="96" y="172"/>
                      </a:lnTo>
                      <a:lnTo>
                        <a:pt x="92" y="174"/>
                      </a:lnTo>
                      <a:lnTo>
                        <a:pt x="88" y="177"/>
                      </a:lnTo>
                      <a:lnTo>
                        <a:pt x="81" y="178"/>
                      </a:lnTo>
                      <a:lnTo>
                        <a:pt x="74" y="179"/>
                      </a:lnTo>
                      <a:lnTo>
                        <a:pt x="64" y="178"/>
                      </a:lnTo>
                      <a:lnTo>
                        <a:pt x="53" y="175"/>
                      </a:lnTo>
                      <a:lnTo>
                        <a:pt x="53" y="175"/>
                      </a:lnTo>
                      <a:lnTo>
                        <a:pt x="42" y="171"/>
                      </a:lnTo>
                      <a:lnTo>
                        <a:pt x="30" y="164"/>
                      </a:lnTo>
                      <a:lnTo>
                        <a:pt x="20" y="155"/>
                      </a:lnTo>
                      <a:lnTo>
                        <a:pt x="11" y="147"/>
                      </a:lnTo>
                      <a:lnTo>
                        <a:pt x="5" y="140"/>
                      </a:lnTo>
                      <a:lnTo>
                        <a:pt x="1" y="133"/>
                      </a:lnTo>
                      <a:lnTo>
                        <a:pt x="0" y="129"/>
                      </a:lnTo>
                      <a:lnTo>
                        <a:pt x="0" y="127"/>
                      </a:lnTo>
                      <a:lnTo>
                        <a:pt x="3" y="126"/>
                      </a:lnTo>
                      <a:lnTo>
                        <a:pt x="5" y="125"/>
                      </a:lnTo>
                      <a:lnTo>
                        <a:pt x="5" y="125"/>
                      </a:lnTo>
                      <a:close/>
                    </a:path>
                  </a:pathLst>
                </a:custGeom>
                <a:solidFill>
                  <a:srgbClr val="D2D0D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645" name="Freeform 3445"/>
                <p:cNvSpPr>
                  <a:spLocks/>
                </p:cNvSpPr>
                <p:nvPr/>
              </p:nvSpPr>
              <p:spPr bwMode="auto">
                <a:xfrm>
                  <a:off x="4371" y="1050"/>
                  <a:ext cx="114" cy="128"/>
                </a:xfrm>
                <a:custGeom>
                  <a:avLst/>
                  <a:gdLst/>
                  <a:ahLst/>
                  <a:cxnLst>
                    <a:cxn ang="0">
                      <a:pos x="154" y="61"/>
                    </a:cxn>
                    <a:cxn ang="0">
                      <a:pos x="161" y="64"/>
                    </a:cxn>
                    <a:cxn ang="0">
                      <a:pos x="168" y="75"/>
                    </a:cxn>
                    <a:cxn ang="0">
                      <a:pos x="172" y="93"/>
                    </a:cxn>
                    <a:cxn ang="0">
                      <a:pos x="172" y="106"/>
                    </a:cxn>
                    <a:cxn ang="0">
                      <a:pos x="168" y="167"/>
                    </a:cxn>
                    <a:cxn ang="0">
                      <a:pos x="165" y="152"/>
                    </a:cxn>
                    <a:cxn ang="0">
                      <a:pos x="163" y="132"/>
                    </a:cxn>
                    <a:cxn ang="0">
                      <a:pos x="164" y="126"/>
                    </a:cxn>
                    <a:cxn ang="0">
                      <a:pos x="165" y="108"/>
                    </a:cxn>
                    <a:cxn ang="0">
                      <a:pos x="164" y="101"/>
                    </a:cxn>
                    <a:cxn ang="0">
                      <a:pos x="161" y="117"/>
                    </a:cxn>
                    <a:cxn ang="0">
                      <a:pos x="157" y="126"/>
                    </a:cxn>
                    <a:cxn ang="0">
                      <a:pos x="155" y="136"/>
                    </a:cxn>
                    <a:cxn ang="0">
                      <a:pos x="156" y="161"/>
                    </a:cxn>
                    <a:cxn ang="0">
                      <a:pos x="154" y="154"/>
                    </a:cxn>
                    <a:cxn ang="0">
                      <a:pos x="151" y="140"/>
                    </a:cxn>
                    <a:cxn ang="0">
                      <a:pos x="155" y="109"/>
                    </a:cxn>
                    <a:cxn ang="0">
                      <a:pos x="157" y="93"/>
                    </a:cxn>
                    <a:cxn ang="0">
                      <a:pos x="154" y="88"/>
                    </a:cxn>
                    <a:cxn ang="0">
                      <a:pos x="145" y="82"/>
                    </a:cxn>
                    <a:cxn ang="0">
                      <a:pos x="141" y="78"/>
                    </a:cxn>
                    <a:cxn ang="0">
                      <a:pos x="131" y="74"/>
                    </a:cxn>
                    <a:cxn ang="0">
                      <a:pos x="125" y="75"/>
                    </a:cxn>
                    <a:cxn ang="0">
                      <a:pos x="119" y="78"/>
                    </a:cxn>
                    <a:cxn ang="0">
                      <a:pos x="111" y="87"/>
                    </a:cxn>
                    <a:cxn ang="0">
                      <a:pos x="104" y="90"/>
                    </a:cxn>
                    <a:cxn ang="0">
                      <a:pos x="75" y="100"/>
                    </a:cxn>
                    <a:cxn ang="0">
                      <a:pos x="55" y="113"/>
                    </a:cxn>
                    <a:cxn ang="0">
                      <a:pos x="51" y="111"/>
                    </a:cxn>
                    <a:cxn ang="0">
                      <a:pos x="44" y="107"/>
                    </a:cxn>
                    <a:cxn ang="0">
                      <a:pos x="45" y="104"/>
                    </a:cxn>
                    <a:cxn ang="0">
                      <a:pos x="42" y="95"/>
                    </a:cxn>
                    <a:cxn ang="0">
                      <a:pos x="38" y="89"/>
                    </a:cxn>
                    <a:cxn ang="0">
                      <a:pos x="32" y="87"/>
                    </a:cxn>
                    <a:cxn ang="0">
                      <a:pos x="27" y="88"/>
                    </a:cxn>
                    <a:cxn ang="0">
                      <a:pos x="22" y="93"/>
                    </a:cxn>
                    <a:cxn ang="0">
                      <a:pos x="17" y="104"/>
                    </a:cxn>
                    <a:cxn ang="0">
                      <a:pos x="17" y="123"/>
                    </a:cxn>
                    <a:cxn ang="0">
                      <a:pos x="9" y="141"/>
                    </a:cxn>
                    <a:cxn ang="0">
                      <a:pos x="8" y="142"/>
                    </a:cxn>
                    <a:cxn ang="0">
                      <a:pos x="6" y="140"/>
                    </a:cxn>
                    <a:cxn ang="0">
                      <a:pos x="0" y="122"/>
                    </a:cxn>
                    <a:cxn ang="0">
                      <a:pos x="0" y="93"/>
                    </a:cxn>
                    <a:cxn ang="0">
                      <a:pos x="3" y="59"/>
                    </a:cxn>
                    <a:cxn ang="0">
                      <a:pos x="6" y="51"/>
                    </a:cxn>
                    <a:cxn ang="0">
                      <a:pos x="19" y="31"/>
                    </a:cxn>
                    <a:cxn ang="0">
                      <a:pos x="26" y="22"/>
                    </a:cxn>
                    <a:cxn ang="0">
                      <a:pos x="44" y="10"/>
                    </a:cxn>
                    <a:cxn ang="0">
                      <a:pos x="62" y="3"/>
                    </a:cxn>
                    <a:cxn ang="0">
                      <a:pos x="87" y="2"/>
                    </a:cxn>
                    <a:cxn ang="0">
                      <a:pos x="101" y="4"/>
                    </a:cxn>
                    <a:cxn ang="0">
                      <a:pos x="118" y="13"/>
                    </a:cxn>
                    <a:cxn ang="0">
                      <a:pos x="137" y="29"/>
                    </a:cxn>
                    <a:cxn ang="0">
                      <a:pos x="149" y="43"/>
                    </a:cxn>
                    <a:cxn ang="0">
                      <a:pos x="152" y="55"/>
                    </a:cxn>
                    <a:cxn ang="0">
                      <a:pos x="154" y="61"/>
                    </a:cxn>
                  </a:cxnLst>
                  <a:rect l="0" t="0" r="r" b="b"/>
                  <a:pathLst>
                    <a:path w="172" h="167">
                      <a:moveTo>
                        <a:pt x="154" y="61"/>
                      </a:moveTo>
                      <a:lnTo>
                        <a:pt x="154" y="61"/>
                      </a:lnTo>
                      <a:lnTo>
                        <a:pt x="157" y="62"/>
                      </a:lnTo>
                      <a:lnTo>
                        <a:pt x="161" y="64"/>
                      </a:lnTo>
                      <a:lnTo>
                        <a:pt x="164" y="69"/>
                      </a:lnTo>
                      <a:lnTo>
                        <a:pt x="168" y="75"/>
                      </a:lnTo>
                      <a:lnTo>
                        <a:pt x="171" y="83"/>
                      </a:lnTo>
                      <a:lnTo>
                        <a:pt x="172" y="93"/>
                      </a:lnTo>
                      <a:lnTo>
                        <a:pt x="172" y="106"/>
                      </a:lnTo>
                      <a:lnTo>
                        <a:pt x="172" y="106"/>
                      </a:lnTo>
                      <a:lnTo>
                        <a:pt x="169" y="148"/>
                      </a:lnTo>
                      <a:lnTo>
                        <a:pt x="168" y="167"/>
                      </a:lnTo>
                      <a:lnTo>
                        <a:pt x="168" y="167"/>
                      </a:lnTo>
                      <a:lnTo>
                        <a:pt x="165" y="152"/>
                      </a:lnTo>
                      <a:lnTo>
                        <a:pt x="163" y="139"/>
                      </a:lnTo>
                      <a:lnTo>
                        <a:pt x="163" y="132"/>
                      </a:lnTo>
                      <a:lnTo>
                        <a:pt x="164" y="126"/>
                      </a:lnTo>
                      <a:lnTo>
                        <a:pt x="164" y="126"/>
                      </a:lnTo>
                      <a:lnTo>
                        <a:pt x="165" y="115"/>
                      </a:lnTo>
                      <a:lnTo>
                        <a:pt x="165" y="108"/>
                      </a:lnTo>
                      <a:lnTo>
                        <a:pt x="164" y="101"/>
                      </a:lnTo>
                      <a:lnTo>
                        <a:pt x="164" y="101"/>
                      </a:lnTo>
                      <a:lnTo>
                        <a:pt x="163" y="109"/>
                      </a:lnTo>
                      <a:lnTo>
                        <a:pt x="161" y="117"/>
                      </a:lnTo>
                      <a:lnTo>
                        <a:pt x="157" y="126"/>
                      </a:lnTo>
                      <a:lnTo>
                        <a:pt x="157" y="126"/>
                      </a:lnTo>
                      <a:lnTo>
                        <a:pt x="156" y="130"/>
                      </a:lnTo>
                      <a:lnTo>
                        <a:pt x="155" y="136"/>
                      </a:lnTo>
                      <a:lnTo>
                        <a:pt x="155" y="148"/>
                      </a:lnTo>
                      <a:lnTo>
                        <a:pt x="156" y="161"/>
                      </a:lnTo>
                      <a:lnTo>
                        <a:pt x="156" y="161"/>
                      </a:lnTo>
                      <a:lnTo>
                        <a:pt x="154" y="154"/>
                      </a:lnTo>
                      <a:lnTo>
                        <a:pt x="151" y="147"/>
                      </a:lnTo>
                      <a:lnTo>
                        <a:pt x="151" y="140"/>
                      </a:lnTo>
                      <a:lnTo>
                        <a:pt x="151" y="140"/>
                      </a:lnTo>
                      <a:lnTo>
                        <a:pt x="155" y="109"/>
                      </a:lnTo>
                      <a:lnTo>
                        <a:pt x="155" y="109"/>
                      </a:lnTo>
                      <a:lnTo>
                        <a:pt x="157" y="93"/>
                      </a:lnTo>
                      <a:lnTo>
                        <a:pt x="157" y="93"/>
                      </a:lnTo>
                      <a:lnTo>
                        <a:pt x="154" y="88"/>
                      </a:lnTo>
                      <a:lnTo>
                        <a:pt x="149" y="84"/>
                      </a:lnTo>
                      <a:lnTo>
                        <a:pt x="145" y="82"/>
                      </a:lnTo>
                      <a:lnTo>
                        <a:pt x="145" y="82"/>
                      </a:lnTo>
                      <a:lnTo>
                        <a:pt x="141" y="78"/>
                      </a:lnTo>
                      <a:lnTo>
                        <a:pt x="136" y="75"/>
                      </a:lnTo>
                      <a:lnTo>
                        <a:pt x="131" y="74"/>
                      </a:lnTo>
                      <a:lnTo>
                        <a:pt x="128" y="74"/>
                      </a:lnTo>
                      <a:lnTo>
                        <a:pt x="125" y="75"/>
                      </a:lnTo>
                      <a:lnTo>
                        <a:pt x="125" y="75"/>
                      </a:lnTo>
                      <a:lnTo>
                        <a:pt x="119" y="78"/>
                      </a:lnTo>
                      <a:lnTo>
                        <a:pt x="114" y="83"/>
                      </a:lnTo>
                      <a:lnTo>
                        <a:pt x="111" y="87"/>
                      </a:lnTo>
                      <a:lnTo>
                        <a:pt x="104" y="90"/>
                      </a:lnTo>
                      <a:lnTo>
                        <a:pt x="104" y="90"/>
                      </a:lnTo>
                      <a:lnTo>
                        <a:pt x="86" y="95"/>
                      </a:lnTo>
                      <a:lnTo>
                        <a:pt x="75" y="100"/>
                      </a:lnTo>
                      <a:lnTo>
                        <a:pt x="64" y="107"/>
                      </a:lnTo>
                      <a:lnTo>
                        <a:pt x="55" y="113"/>
                      </a:lnTo>
                      <a:lnTo>
                        <a:pt x="55" y="113"/>
                      </a:lnTo>
                      <a:lnTo>
                        <a:pt x="51" y="111"/>
                      </a:lnTo>
                      <a:lnTo>
                        <a:pt x="46" y="109"/>
                      </a:lnTo>
                      <a:lnTo>
                        <a:pt x="44" y="107"/>
                      </a:lnTo>
                      <a:lnTo>
                        <a:pt x="44" y="107"/>
                      </a:lnTo>
                      <a:lnTo>
                        <a:pt x="45" y="104"/>
                      </a:lnTo>
                      <a:lnTo>
                        <a:pt x="44" y="98"/>
                      </a:lnTo>
                      <a:lnTo>
                        <a:pt x="42" y="95"/>
                      </a:lnTo>
                      <a:lnTo>
                        <a:pt x="41" y="93"/>
                      </a:lnTo>
                      <a:lnTo>
                        <a:pt x="38" y="89"/>
                      </a:lnTo>
                      <a:lnTo>
                        <a:pt x="32" y="87"/>
                      </a:lnTo>
                      <a:lnTo>
                        <a:pt x="32" y="87"/>
                      </a:lnTo>
                      <a:lnTo>
                        <a:pt x="29" y="87"/>
                      </a:lnTo>
                      <a:lnTo>
                        <a:pt x="27" y="88"/>
                      </a:lnTo>
                      <a:lnTo>
                        <a:pt x="25" y="89"/>
                      </a:lnTo>
                      <a:lnTo>
                        <a:pt x="22" y="93"/>
                      </a:lnTo>
                      <a:lnTo>
                        <a:pt x="20" y="97"/>
                      </a:lnTo>
                      <a:lnTo>
                        <a:pt x="17" y="104"/>
                      </a:lnTo>
                      <a:lnTo>
                        <a:pt x="17" y="113"/>
                      </a:lnTo>
                      <a:lnTo>
                        <a:pt x="17" y="123"/>
                      </a:lnTo>
                      <a:lnTo>
                        <a:pt x="17" y="123"/>
                      </a:lnTo>
                      <a:lnTo>
                        <a:pt x="9" y="141"/>
                      </a:lnTo>
                      <a:lnTo>
                        <a:pt x="9" y="141"/>
                      </a:lnTo>
                      <a:lnTo>
                        <a:pt x="8" y="142"/>
                      </a:lnTo>
                      <a:lnTo>
                        <a:pt x="8" y="142"/>
                      </a:lnTo>
                      <a:lnTo>
                        <a:pt x="6" y="140"/>
                      </a:lnTo>
                      <a:lnTo>
                        <a:pt x="2" y="133"/>
                      </a:lnTo>
                      <a:lnTo>
                        <a:pt x="0" y="122"/>
                      </a:lnTo>
                      <a:lnTo>
                        <a:pt x="0" y="122"/>
                      </a:lnTo>
                      <a:lnTo>
                        <a:pt x="0" y="93"/>
                      </a:lnTo>
                      <a:lnTo>
                        <a:pt x="2" y="69"/>
                      </a:lnTo>
                      <a:lnTo>
                        <a:pt x="3" y="59"/>
                      </a:lnTo>
                      <a:lnTo>
                        <a:pt x="6" y="51"/>
                      </a:lnTo>
                      <a:lnTo>
                        <a:pt x="6" y="51"/>
                      </a:lnTo>
                      <a:lnTo>
                        <a:pt x="13" y="41"/>
                      </a:lnTo>
                      <a:lnTo>
                        <a:pt x="19" y="31"/>
                      </a:lnTo>
                      <a:lnTo>
                        <a:pt x="26" y="22"/>
                      </a:lnTo>
                      <a:lnTo>
                        <a:pt x="26" y="22"/>
                      </a:lnTo>
                      <a:lnTo>
                        <a:pt x="36" y="13"/>
                      </a:lnTo>
                      <a:lnTo>
                        <a:pt x="44" y="10"/>
                      </a:lnTo>
                      <a:lnTo>
                        <a:pt x="52" y="5"/>
                      </a:lnTo>
                      <a:lnTo>
                        <a:pt x="62" y="3"/>
                      </a:lnTo>
                      <a:lnTo>
                        <a:pt x="74" y="0"/>
                      </a:lnTo>
                      <a:lnTo>
                        <a:pt x="87" y="2"/>
                      </a:lnTo>
                      <a:lnTo>
                        <a:pt x="101" y="4"/>
                      </a:lnTo>
                      <a:lnTo>
                        <a:pt x="101" y="4"/>
                      </a:lnTo>
                      <a:lnTo>
                        <a:pt x="110" y="9"/>
                      </a:lnTo>
                      <a:lnTo>
                        <a:pt x="118" y="13"/>
                      </a:lnTo>
                      <a:lnTo>
                        <a:pt x="128" y="20"/>
                      </a:lnTo>
                      <a:lnTo>
                        <a:pt x="137" y="29"/>
                      </a:lnTo>
                      <a:lnTo>
                        <a:pt x="145" y="38"/>
                      </a:lnTo>
                      <a:lnTo>
                        <a:pt x="149" y="43"/>
                      </a:lnTo>
                      <a:lnTo>
                        <a:pt x="151" y="49"/>
                      </a:lnTo>
                      <a:lnTo>
                        <a:pt x="152" y="55"/>
                      </a:lnTo>
                      <a:lnTo>
                        <a:pt x="154" y="61"/>
                      </a:lnTo>
                      <a:lnTo>
                        <a:pt x="154" y="61"/>
                      </a:lnTo>
                      <a:close/>
                    </a:path>
                  </a:pathLst>
                </a:custGeom>
                <a:solidFill>
                  <a:srgbClr val="B39D5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646" name="Freeform 3446"/>
                <p:cNvSpPr>
                  <a:spLocks/>
                </p:cNvSpPr>
                <p:nvPr/>
              </p:nvSpPr>
              <p:spPr bwMode="auto">
                <a:xfrm>
                  <a:off x="4258" y="1266"/>
                  <a:ext cx="257" cy="193"/>
                </a:xfrm>
                <a:custGeom>
                  <a:avLst/>
                  <a:gdLst/>
                  <a:ahLst/>
                  <a:cxnLst>
                    <a:cxn ang="0">
                      <a:pos x="28" y="1"/>
                    </a:cxn>
                    <a:cxn ang="0">
                      <a:pos x="13" y="82"/>
                    </a:cxn>
                    <a:cxn ang="0">
                      <a:pos x="3" y="147"/>
                    </a:cxn>
                    <a:cxn ang="0">
                      <a:pos x="0" y="193"/>
                    </a:cxn>
                    <a:cxn ang="0">
                      <a:pos x="2" y="206"/>
                    </a:cxn>
                    <a:cxn ang="0">
                      <a:pos x="8" y="232"/>
                    </a:cxn>
                    <a:cxn ang="0">
                      <a:pos x="12" y="244"/>
                    </a:cxn>
                    <a:cxn ang="0">
                      <a:pos x="19" y="247"/>
                    </a:cxn>
                    <a:cxn ang="0">
                      <a:pos x="35" y="250"/>
                    </a:cxn>
                    <a:cxn ang="0">
                      <a:pos x="48" y="250"/>
                    </a:cxn>
                    <a:cxn ang="0">
                      <a:pos x="96" y="249"/>
                    </a:cxn>
                    <a:cxn ang="0">
                      <a:pos x="125" y="244"/>
                    </a:cxn>
                    <a:cxn ang="0">
                      <a:pos x="202" y="224"/>
                    </a:cxn>
                    <a:cxn ang="0">
                      <a:pos x="250" y="211"/>
                    </a:cxn>
                    <a:cxn ang="0">
                      <a:pos x="277" y="206"/>
                    </a:cxn>
                    <a:cxn ang="0">
                      <a:pos x="288" y="202"/>
                    </a:cxn>
                    <a:cxn ang="0">
                      <a:pos x="297" y="198"/>
                    </a:cxn>
                    <a:cxn ang="0">
                      <a:pos x="313" y="192"/>
                    </a:cxn>
                    <a:cxn ang="0">
                      <a:pos x="333" y="184"/>
                    </a:cxn>
                    <a:cxn ang="0">
                      <a:pos x="352" y="190"/>
                    </a:cxn>
                    <a:cxn ang="0">
                      <a:pos x="360" y="190"/>
                    </a:cxn>
                    <a:cxn ang="0">
                      <a:pos x="342" y="175"/>
                    </a:cxn>
                    <a:cxn ang="0">
                      <a:pos x="347" y="171"/>
                    </a:cxn>
                    <a:cxn ang="0">
                      <a:pos x="361" y="179"/>
                    </a:cxn>
                    <a:cxn ang="0">
                      <a:pos x="372" y="185"/>
                    </a:cxn>
                    <a:cxn ang="0">
                      <a:pos x="382" y="184"/>
                    </a:cxn>
                    <a:cxn ang="0">
                      <a:pos x="388" y="183"/>
                    </a:cxn>
                    <a:cxn ang="0">
                      <a:pos x="382" y="171"/>
                    </a:cxn>
                    <a:cxn ang="0">
                      <a:pos x="378" y="165"/>
                    </a:cxn>
                    <a:cxn ang="0">
                      <a:pos x="356" y="147"/>
                    </a:cxn>
                    <a:cxn ang="0">
                      <a:pos x="355" y="146"/>
                    </a:cxn>
                    <a:cxn ang="0">
                      <a:pos x="351" y="147"/>
                    </a:cxn>
                    <a:cxn ang="0">
                      <a:pos x="330" y="147"/>
                    </a:cxn>
                    <a:cxn ang="0">
                      <a:pos x="315" y="147"/>
                    </a:cxn>
                    <a:cxn ang="0">
                      <a:pos x="303" y="150"/>
                    </a:cxn>
                    <a:cxn ang="0">
                      <a:pos x="297" y="152"/>
                    </a:cxn>
                    <a:cxn ang="0">
                      <a:pos x="254" y="176"/>
                    </a:cxn>
                    <a:cxn ang="0">
                      <a:pos x="121" y="176"/>
                    </a:cxn>
                    <a:cxn ang="0">
                      <a:pos x="102" y="177"/>
                    </a:cxn>
                    <a:cxn ang="0">
                      <a:pos x="75" y="179"/>
                    </a:cxn>
                    <a:cxn ang="0">
                      <a:pos x="69" y="180"/>
                    </a:cxn>
                    <a:cxn ang="0">
                      <a:pos x="74" y="143"/>
                    </a:cxn>
                    <a:cxn ang="0">
                      <a:pos x="76" y="131"/>
                    </a:cxn>
                    <a:cxn ang="0">
                      <a:pos x="96" y="41"/>
                    </a:cxn>
                    <a:cxn ang="0">
                      <a:pos x="96" y="40"/>
                    </a:cxn>
                    <a:cxn ang="0">
                      <a:pos x="89" y="30"/>
                    </a:cxn>
                    <a:cxn ang="0">
                      <a:pos x="69" y="14"/>
                    </a:cxn>
                    <a:cxn ang="0">
                      <a:pos x="45" y="1"/>
                    </a:cxn>
                    <a:cxn ang="0">
                      <a:pos x="36" y="0"/>
                    </a:cxn>
                    <a:cxn ang="0">
                      <a:pos x="28" y="1"/>
                    </a:cxn>
                  </a:cxnLst>
                  <a:rect l="0" t="0" r="r" b="b"/>
                  <a:pathLst>
                    <a:path w="388" h="250">
                      <a:moveTo>
                        <a:pt x="28" y="1"/>
                      </a:moveTo>
                      <a:lnTo>
                        <a:pt x="28" y="1"/>
                      </a:lnTo>
                      <a:lnTo>
                        <a:pt x="23" y="26"/>
                      </a:lnTo>
                      <a:lnTo>
                        <a:pt x="13" y="82"/>
                      </a:lnTo>
                      <a:lnTo>
                        <a:pt x="8" y="115"/>
                      </a:lnTo>
                      <a:lnTo>
                        <a:pt x="3" y="147"/>
                      </a:lnTo>
                      <a:lnTo>
                        <a:pt x="0" y="173"/>
                      </a:lnTo>
                      <a:lnTo>
                        <a:pt x="0" y="193"/>
                      </a:lnTo>
                      <a:lnTo>
                        <a:pt x="0" y="193"/>
                      </a:lnTo>
                      <a:lnTo>
                        <a:pt x="2" y="206"/>
                      </a:lnTo>
                      <a:lnTo>
                        <a:pt x="3" y="217"/>
                      </a:lnTo>
                      <a:lnTo>
                        <a:pt x="8" y="232"/>
                      </a:lnTo>
                      <a:lnTo>
                        <a:pt x="10" y="242"/>
                      </a:lnTo>
                      <a:lnTo>
                        <a:pt x="12" y="244"/>
                      </a:lnTo>
                      <a:lnTo>
                        <a:pt x="12" y="244"/>
                      </a:lnTo>
                      <a:lnTo>
                        <a:pt x="19" y="247"/>
                      </a:lnTo>
                      <a:lnTo>
                        <a:pt x="26" y="249"/>
                      </a:lnTo>
                      <a:lnTo>
                        <a:pt x="35" y="250"/>
                      </a:lnTo>
                      <a:lnTo>
                        <a:pt x="35" y="250"/>
                      </a:lnTo>
                      <a:lnTo>
                        <a:pt x="48" y="250"/>
                      </a:lnTo>
                      <a:lnTo>
                        <a:pt x="69" y="250"/>
                      </a:lnTo>
                      <a:lnTo>
                        <a:pt x="96" y="249"/>
                      </a:lnTo>
                      <a:lnTo>
                        <a:pt x="110" y="248"/>
                      </a:lnTo>
                      <a:lnTo>
                        <a:pt x="125" y="244"/>
                      </a:lnTo>
                      <a:lnTo>
                        <a:pt x="125" y="244"/>
                      </a:lnTo>
                      <a:lnTo>
                        <a:pt x="202" y="224"/>
                      </a:lnTo>
                      <a:lnTo>
                        <a:pt x="250" y="211"/>
                      </a:lnTo>
                      <a:lnTo>
                        <a:pt x="250" y="211"/>
                      </a:lnTo>
                      <a:lnTo>
                        <a:pt x="264" y="209"/>
                      </a:lnTo>
                      <a:lnTo>
                        <a:pt x="277" y="206"/>
                      </a:lnTo>
                      <a:lnTo>
                        <a:pt x="288" y="202"/>
                      </a:lnTo>
                      <a:lnTo>
                        <a:pt x="288" y="202"/>
                      </a:lnTo>
                      <a:lnTo>
                        <a:pt x="297" y="198"/>
                      </a:lnTo>
                      <a:lnTo>
                        <a:pt x="297" y="198"/>
                      </a:lnTo>
                      <a:lnTo>
                        <a:pt x="308" y="195"/>
                      </a:lnTo>
                      <a:lnTo>
                        <a:pt x="313" y="192"/>
                      </a:lnTo>
                      <a:lnTo>
                        <a:pt x="316" y="188"/>
                      </a:lnTo>
                      <a:lnTo>
                        <a:pt x="333" y="184"/>
                      </a:lnTo>
                      <a:lnTo>
                        <a:pt x="352" y="190"/>
                      </a:lnTo>
                      <a:lnTo>
                        <a:pt x="352" y="190"/>
                      </a:lnTo>
                      <a:lnTo>
                        <a:pt x="355" y="190"/>
                      </a:lnTo>
                      <a:lnTo>
                        <a:pt x="360" y="190"/>
                      </a:lnTo>
                      <a:lnTo>
                        <a:pt x="365" y="186"/>
                      </a:lnTo>
                      <a:lnTo>
                        <a:pt x="342" y="175"/>
                      </a:lnTo>
                      <a:lnTo>
                        <a:pt x="347" y="171"/>
                      </a:lnTo>
                      <a:lnTo>
                        <a:pt x="347" y="171"/>
                      </a:lnTo>
                      <a:lnTo>
                        <a:pt x="352" y="173"/>
                      </a:lnTo>
                      <a:lnTo>
                        <a:pt x="361" y="179"/>
                      </a:lnTo>
                      <a:lnTo>
                        <a:pt x="366" y="183"/>
                      </a:lnTo>
                      <a:lnTo>
                        <a:pt x="372" y="185"/>
                      </a:lnTo>
                      <a:lnTo>
                        <a:pt x="378" y="185"/>
                      </a:lnTo>
                      <a:lnTo>
                        <a:pt x="382" y="184"/>
                      </a:lnTo>
                      <a:lnTo>
                        <a:pt x="388" y="183"/>
                      </a:lnTo>
                      <a:lnTo>
                        <a:pt x="388" y="183"/>
                      </a:lnTo>
                      <a:lnTo>
                        <a:pt x="386" y="178"/>
                      </a:lnTo>
                      <a:lnTo>
                        <a:pt x="382" y="171"/>
                      </a:lnTo>
                      <a:lnTo>
                        <a:pt x="382" y="171"/>
                      </a:lnTo>
                      <a:lnTo>
                        <a:pt x="378" y="165"/>
                      </a:lnTo>
                      <a:lnTo>
                        <a:pt x="368" y="158"/>
                      </a:lnTo>
                      <a:lnTo>
                        <a:pt x="356" y="147"/>
                      </a:lnTo>
                      <a:lnTo>
                        <a:pt x="356" y="147"/>
                      </a:lnTo>
                      <a:lnTo>
                        <a:pt x="355" y="146"/>
                      </a:lnTo>
                      <a:lnTo>
                        <a:pt x="351" y="147"/>
                      </a:lnTo>
                      <a:lnTo>
                        <a:pt x="351" y="147"/>
                      </a:lnTo>
                      <a:lnTo>
                        <a:pt x="342" y="147"/>
                      </a:lnTo>
                      <a:lnTo>
                        <a:pt x="330" y="147"/>
                      </a:lnTo>
                      <a:lnTo>
                        <a:pt x="315" y="147"/>
                      </a:lnTo>
                      <a:lnTo>
                        <a:pt x="315" y="147"/>
                      </a:lnTo>
                      <a:lnTo>
                        <a:pt x="309" y="147"/>
                      </a:lnTo>
                      <a:lnTo>
                        <a:pt x="303" y="150"/>
                      </a:lnTo>
                      <a:lnTo>
                        <a:pt x="297" y="152"/>
                      </a:lnTo>
                      <a:lnTo>
                        <a:pt x="297" y="152"/>
                      </a:lnTo>
                      <a:lnTo>
                        <a:pt x="272" y="166"/>
                      </a:lnTo>
                      <a:lnTo>
                        <a:pt x="254" y="176"/>
                      </a:lnTo>
                      <a:lnTo>
                        <a:pt x="254" y="176"/>
                      </a:lnTo>
                      <a:lnTo>
                        <a:pt x="121" y="176"/>
                      </a:lnTo>
                      <a:lnTo>
                        <a:pt x="121" y="176"/>
                      </a:lnTo>
                      <a:lnTo>
                        <a:pt x="102" y="177"/>
                      </a:lnTo>
                      <a:lnTo>
                        <a:pt x="86" y="177"/>
                      </a:lnTo>
                      <a:lnTo>
                        <a:pt x="75" y="179"/>
                      </a:lnTo>
                      <a:lnTo>
                        <a:pt x="69" y="180"/>
                      </a:lnTo>
                      <a:lnTo>
                        <a:pt x="69" y="180"/>
                      </a:lnTo>
                      <a:lnTo>
                        <a:pt x="71" y="159"/>
                      </a:lnTo>
                      <a:lnTo>
                        <a:pt x="74" y="143"/>
                      </a:lnTo>
                      <a:lnTo>
                        <a:pt x="76" y="131"/>
                      </a:lnTo>
                      <a:lnTo>
                        <a:pt x="76" y="131"/>
                      </a:lnTo>
                      <a:lnTo>
                        <a:pt x="87" y="86"/>
                      </a:lnTo>
                      <a:lnTo>
                        <a:pt x="96" y="41"/>
                      </a:lnTo>
                      <a:lnTo>
                        <a:pt x="96" y="41"/>
                      </a:lnTo>
                      <a:lnTo>
                        <a:pt x="96" y="40"/>
                      </a:lnTo>
                      <a:lnTo>
                        <a:pt x="95" y="37"/>
                      </a:lnTo>
                      <a:lnTo>
                        <a:pt x="89" y="30"/>
                      </a:lnTo>
                      <a:lnTo>
                        <a:pt x="80" y="22"/>
                      </a:lnTo>
                      <a:lnTo>
                        <a:pt x="69" y="14"/>
                      </a:lnTo>
                      <a:lnTo>
                        <a:pt x="57" y="7"/>
                      </a:lnTo>
                      <a:lnTo>
                        <a:pt x="45" y="1"/>
                      </a:lnTo>
                      <a:lnTo>
                        <a:pt x="41" y="0"/>
                      </a:lnTo>
                      <a:lnTo>
                        <a:pt x="36" y="0"/>
                      </a:lnTo>
                      <a:lnTo>
                        <a:pt x="31" y="0"/>
                      </a:lnTo>
                      <a:lnTo>
                        <a:pt x="28" y="1"/>
                      </a:lnTo>
                      <a:lnTo>
                        <a:pt x="28" y="1"/>
                      </a:lnTo>
                      <a:close/>
                    </a:path>
                  </a:pathLst>
                </a:custGeom>
                <a:solidFill>
                  <a:srgbClr val="D2D0D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647" name="Freeform 3447"/>
                <p:cNvSpPr>
                  <a:spLocks/>
                </p:cNvSpPr>
                <p:nvPr/>
              </p:nvSpPr>
              <p:spPr bwMode="auto">
                <a:xfrm>
                  <a:off x="4407" y="1217"/>
                  <a:ext cx="61" cy="266"/>
                </a:xfrm>
                <a:custGeom>
                  <a:avLst/>
                  <a:gdLst/>
                  <a:ahLst/>
                  <a:cxnLst>
                    <a:cxn ang="0">
                      <a:pos x="60" y="214"/>
                    </a:cxn>
                    <a:cxn ang="0">
                      <a:pos x="60" y="214"/>
                    </a:cxn>
                    <a:cxn ang="0">
                      <a:pos x="67" y="209"/>
                    </a:cxn>
                    <a:cxn ang="0">
                      <a:pos x="73" y="204"/>
                    </a:cxn>
                    <a:cxn ang="0">
                      <a:pos x="79" y="197"/>
                    </a:cxn>
                    <a:cxn ang="0">
                      <a:pos x="86" y="188"/>
                    </a:cxn>
                    <a:cxn ang="0">
                      <a:pos x="91" y="179"/>
                    </a:cxn>
                    <a:cxn ang="0">
                      <a:pos x="92" y="174"/>
                    </a:cxn>
                    <a:cxn ang="0">
                      <a:pos x="93" y="169"/>
                    </a:cxn>
                    <a:cxn ang="0">
                      <a:pos x="93" y="164"/>
                    </a:cxn>
                    <a:cxn ang="0">
                      <a:pos x="92" y="158"/>
                    </a:cxn>
                    <a:cxn ang="0">
                      <a:pos x="92" y="158"/>
                    </a:cxn>
                    <a:cxn ang="0">
                      <a:pos x="86" y="139"/>
                    </a:cxn>
                    <a:cxn ang="0">
                      <a:pos x="78" y="122"/>
                    </a:cxn>
                    <a:cxn ang="0">
                      <a:pos x="71" y="105"/>
                    </a:cxn>
                    <a:cxn ang="0">
                      <a:pos x="71" y="105"/>
                    </a:cxn>
                    <a:cxn ang="0">
                      <a:pos x="71" y="99"/>
                    </a:cxn>
                    <a:cxn ang="0">
                      <a:pos x="71" y="84"/>
                    </a:cxn>
                    <a:cxn ang="0">
                      <a:pos x="70" y="75"/>
                    </a:cxn>
                    <a:cxn ang="0">
                      <a:pos x="67" y="65"/>
                    </a:cxn>
                    <a:cxn ang="0">
                      <a:pos x="64" y="55"/>
                    </a:cxn>
                    <a:cxn ang="0">
                      <a:pos x="59" y="47"/>
                    </a:cxn>
                    <a:cxn ang="0">
                      <a:pos x="59" y="47"/>
                    </a:cxn>
                    <a:cxn ang="0">
                      <a:pos x="51" y="38"/>
                    </a:cxn>
                    <a:cxn ang="0">
                      <a:pos x="43" y="31"/>
                    </a:cxn>
                    <a:cxn ang="0">
                      <a:pos x="31" y="22"/>
                    </a:cxn>
                    <a:cxn ang="0">
                      <a:pos x="31" y="22"/>
                    </a:cxn>
                    <a:cxn ang="0">
                      <a:pos x="20" y="14"/>
                    </a:cxn>
                    <a:cxn ang="0">
                      <a:pos x="0" y="0"/>
                    </a:cxn>
                    <a:cxn ang="0">
                      <a:pos x="0" y="345"/>
                    </a:cxn>
                    <a:cxn ang="0">
                      <a:pos x="80" y="345"/>
                    </a:cxn>
                    <a:cxn ang="0">
                      <a:pos x="80" y="345"/>
                    </a:cxn>
                    <a:cxn ang="0">
                      <a:pos x="77" y="337"/>
                    </a:cxn>
                    <a:cxn ang="0">
                      <a:pos x="69" y="317"/>
                    </a:cxn>
                    <a:cxn ang="0">
                      <a:pos x="65" y="305"/>
                    </a:cxn>
                    <a:cxn ang="0">
                      <a:pos x="63" y="292"/>
                    </a:cxn>
                    <a:cxn ang="0">
                      <a:pos x="61" y="279"/>
                    </a:cxn>
                    <a:cxn ang="0">
                      <a:pos x="61" y="273"/>
                    </a:cxn>
                    <a:cxn ang="0">
                      <a:pos x="63" y="267"/>
                    </a:cxn>
                    <a:cxn ang="0">
                      <a:pos x="63" y="267"/>
                    </a:cxn>
                    <a:cxn ang="0">
                      <a:pos x="64" y="256"/>
                    </a:cxn>
                    <a:cxn ang="0">
                      <a:pos x="65" y="246"/>
                    </a:cxn>
                    <a:cxn ang="0">
                      <a:pos x="65" y="237"/>
                    </a:cxn>
                    <a:cxn ang="0">
                      <a:pos x="64" y="229"/>
                    </a:cxn>
                    <a:cxn ang="0">
                      <a:pos x="61" y="218"/>
                    </a:cxn>
                    <a:cxn ang="0">
                      <a:pos x="60" y="214"/>
                    </a:cxn>
                    <a:cxn ang="0">
                      <a:pos x="60" y="214"/>
                    </a:cxn>
                  </a:cxnLst>
                  <a:rect l="0" t="0" r="r" b="b"/>
                  <a:pathLst>
                    <a:path w="93" h="345">
                      <a:moveTo>
                        <a:pt x="60" y="214"/>
                      </a:moveTo>
                      <a:lnTo>
                        <a:pt x="60" y="214"/>
                      </a:lnTo>
                      <a:lnTo>
                        <a:pt x="67" y="209"/>
                      </a:lnTo>
                      <a:lnTo>
                        <a:pt x="73" y="204"/>
                      </a:lnTo>
                      <a:lnTo>
                        <a:pt x="79" y="197"/>
                      </a:lnTo>
                      <a:lnTo>
                        <a:pt x="86" y="188"/>
                      </a:lnTo>
                      <a:lnTo>
                        <a:pt x="91" y="179"/>
                      </a:lnTo>
                      <a:lnTo>
                        <a:pt x="92" y="174"/>
                      </a:lnTo>
                      <a:lnTo>
                        <a:pt x="93" y="169"/>
                      </a:lnTo>
                      <a:lnTo>
                        <a:pt x="93" y="164"/>
                      </a:lnTo>
                      <a:lnTo>
                        <a:pt x="92" y="158"/>
                      </a:lnTo>
                      <a:lnTo>
                        <a:pt x="92" y="158"/>
                      </a:lnTo>
                      <a:lnTo>
                        <a:pt x="86" y="139"/>
                      </a:lnTo>
                      <a:lnTo>
                        <a:pt x="78" y="122"/>
                      </a:lnTo>
                      <a:lnTo>
                        <a:pt x="71" y="105"/>
                      </a:lnTo>
                      <a:lnTo>
                        <a:pt x="71" y="105"/>
                      </a:lnTo>
                      <a:lnTo>
                        <a:pt x="71" y="99"/>
                      </a:lnTo>
                      <a:lnTo>
                        <a:pt x="71" y="84"/>
                      </a:lnTo>
                      <a:lnTo>
                        <a:pt x="70" y="75"/>
                      </a:lnTo>
                      <a:lnTo>
                        <a:pt x="67" y="65"/>
                      </a:lnTo>
                      <a:lnTo>
                        <a:pt x="64" y="55"/>
                      </a:lnTo>
                      <a:lnTo>
                        <a:pt x="59" y="47"/>
                      </a:lnTo>
                      <a:lnTo>
                        <a:pt x="59" y="47"/>
                      </a:lnTo>
                      <a:lnTo>
                        <a:pt x="51" y="38"/>
                      </a:lnTo>
                      <a:lnTo>
                        <a:pt x="43" y="31"/>
                      </a:lnTo>
                      <a:lnTo>
                        <a:pt x="31" y="22"/>
                      </a:lnTo>
                      <a:lnTo>
                        <a:pt x="31" y="22"/>
                      </a:lnTo>
                      <a:lnTo>
                        <a:pt x="20" y="14"/>
                      </a:lnTo>
                      <a:lnTo>
                        <a:pt x="0" y="0"/>
                      </a:lnTo>
                      <a:lnTo>
                        <a:pt x="0" y="345"/>
                      </a:lnTo>
                      <a:lnTo>
                        <a:pt x="80" y="345"/>
                      </a:lnTo>
                      <a:lnTo>
                        <a:pt x="80" y="345"/>
                      </a:lnTo>
                      <a:lnTo>
                        <a:pt x="77" y="337"/>
                      </a:lnTo>
                      <a:lnTo>
                        <a:pt x="69" y="317"/>
                      </a:lnTo>
                      <a:lnTo>
                        <a:pt x="65" y="305"/>
                      </a:lnTo>
                      <a:lnTo>
                        <a:pt x="63" y="292"/>
                      </a:lnTo>
                      <a:lnTo>
                        <a:pt x="61" y="279"/>
                      </a:lnTo>
                      <a:lnTo>
                        <a:pt x="61" y="273"/>
                      </a:lnTo>
                      <a:lnTo>
                        <a:pt x="63" y="267"/>
                      </a:lnTo>
                      <a:lnTo>
                        <a:pt x="63" y="267"/>
                      </a:lnTo>
                      <a:lnTo>
                        <a:pt x="64" y="256"/>
                      </a:lnTo>
                      <a:lnTo>
                        <a:pt x="65" y="246"/>
                      </a:lnTo>
                      <a:lnTo>
                        <a:pt x="65" y="237"/>
                      </a:lnTo>
                      <a:lnTo>
                        <a:pt x="64" y="229"/>
                      </a:lnTo>
                      <a:lnTo>
                        <a:pt x="61" y="218"/>
                      </a:lnTo>
                      <a:lnTo>
                        <a:pt x="60" y="214"/>
                      </a:lnTo>
                      <a:lnTo>
                        <a:pt x="60" y="214"/>
                      </a:lnTo>
                      <a:close/>
                    </a:path>
                  </a:pathLst>
                </a:custGeom>
                <a:solidFill>
                  <a:srgbClr val="FF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648" name="Freeform 3448"/>
                <p:cNvSpPr>
                  <a:spLocks/>
                </p:cNvSpPr>
                <p:nvPr/>
              </p:nvSpPr>
              <p:spPr bwMode="auto">
                <a:xfrm>
                  <a:off x="4407" y="1105"/>
                  <a:ext cx="69" cy="137"/>
                </a:xfrm>
                <a:custGeom>
                  <a:avLst/>
                  <a:gdLst/>
                  <a:ahLst/>
                  <a:cxnLst>
                    <a:cxn ang="0">
                      <a:pos x="99" y="15"/>
                    </a:cxn>
                    <a:cxn ang="0">
                      <a:pos x="83" y="3"/>
                    </a:cxn>
                    <a:cxn ang="0">
                      <a:pos x="78" y="0"/>
                    </a:cxn>
                    <a:cxn ang="0">
                      <a:pos x="69" y="3"/>
                    </a:cxn>
                    <a:cxn ang="0">
                      <a:pos x="63" y="6"/>
                    </a:cxn>
                    <a:cxn ang="0">
                      <a:pos x="53" y="16"/>
                    </a:cxn>
                    <a:cxn ang="0">
                      <a:pos x="40" y="19"/>
                    </a:cxn>
                    <a:cxn ang="0">
                      <a:pos x="31" y="23"/>
                    </a:cxn>
                    <a:cxn ang="0">
                      <a:pos x="9" y="34"/>
                    </a:cxn>
                    <a:cxn ang="0">
                      <a:pos x="4" y="37"/>
                    </a:cxn>
                    <a:cxn ang="0">
                      <a:pos x="0" y="38"/>
                    </a:cxn>
                    <a:cxn ang="0">
                      <a:pos x="0" y="178"/>
                    </a:cxn>
                    <a:cxn ang="0">
                      <a:pos x="12" y="173"/>
                    </a:cxn>
                    <a:cxn ang="0">
                      <a:pos x="15" y="167"/>
                    </a:cxn>
                    <a:cxn ang="0">
                      <a:pos x="14" y="164"/>
                    </a:cxn>
                    <a:cxn ang="0">
                      <a:pos x="6" y="152"/>
                    </a:cxn>
                    <a:cxn ang="0">
                      <a:pos x="6" y="149"/>
                    </a:cxn>
                    <a:cxn ang="0">
                      <a:pos x="9" y="136"/>
                    </a:cxn>
                    <a:cxn ang="0">
                      <a:pos x="12" y="128"/>
                    </a:cxn>
                    <a:cxn ang="0">
                      <a:pos x="19" y="135"/>
                    </a:cxn>
                    <a:cxn ang="0">
                      <a:pos x="30" y="142"/>
                    </a:cxn>
                    <a:cxn ang="0">
                      <a:pos x="40" y="142"/>
                    </a:cxn>
                    <a:cxn ang="0">
                      <a:pos x="43" y="139"/>
                    </a:cxn>
                    <a:cxn ang="0">
                      <a:pos x="48" y="128"/>
                    </a:cxn>
                    <a:cxn ang="0">
                      <a:pos x="52" y="126"/>
                    </a:cxn>
                    <a:cxn ang="0">
                      <a:pos x="57" y="123"/>
                    </a:cxn>
                    <a:cxn ang="0">
                      <a:pos x="59" y="116"/>
                    </a:cxn>
                    <a:cxn ang="0">
                      <a:pos x="59" y="113"/>
                    </a:cxn>
                    <a:cxn ang="0">
                      <a:pos x="67" y="112"/>
                    </a:cxn>
                    <a:cxn ang="0">
                      <a:pos x="77" y="103"/>
                    </a:cxn>
                    <a:cxn ang="0">
                      <a:pos x="79" y="102"/>
                    </a:cxn>
                    <a:cxn ang="0">
                      <a:pos x="82" y="97"/>
                    </a:cxn>
                    <a:cxn ang="0">
                      <a:pos x="82" y="91"/>
                    </a:cxn>
                    <a:cxn ang="0">
                      <a:pos x="84" y="74"/>
                    </a:cxn>
                    <a:cxn ang="0">
                      <a:pos x="93" y="62"/>
                    </a:cxn>
                    <a:cxn ang="0">
                      <a:pos x="99" y="52"/>
                    </a:cxn>
                    <a:cxn ang="0">
                      <a:pos x="104" y="31"/>
                    </a:cxn>
                    <a:cxn ang="0">
                      <a:pos x="105" y="23"/>
                    </a:cxn>
                    <a:cxn ang="0">
                      <a:pos x="102" y="16"/>
                    </a:cxn>
                    <a:cxn ang="0">
                      <a:pos x="99" y="15"/>
                    </a:cxn>
                  </a:cxnLst>
                  <a:rect l="0" t="0" r="r" b="b"/>
                  <a:pathLst>
                    <a:path w="105" h="178">
                      <a:moveTo>
                        <a:pt x="99" y="15"/>
                      </a:moveTo>
                      <a:lnTo>
                        <a:pt x="99" y="15"/>
                      </a:lnTo>
                      <a:lnTo>
                        <a:pt x="92" y="10"/>
                      </a:lnTo>
                      <a:lnTo>
                        <a:pt x="83" y="3"/>
                      </a:lnTo>
                      <a:lnTo>
                        <a:pt x="83" y="3"/>
                      </a:lnTo>
                      <a:lnTo>
                        <a:pt x="78" y="0"/>
                      </a:lnTo>
                      <a:lnTo>
                        <a:pt x="73" y="0"/>
                      </a:lnTo>
                      <a:lnTo>
                        <a:pt x="69" y="3"/>
                      </a:lnTo>
                      <a:lnTo>
                        <a:pt x="63" y="6"/>
                      </a:lnTo>
                      <a:lnTo>
                        <a:pt x="63" y="6"/>
                      </a:lnTo>
                      <a:lnTo>
                        <a:pt x="58" y="12"/>
                      </a:lnTo>
                      <a:lnTo>
                        <a:pt x="53" y="16"/>
                      </a:lnTo>
                      <a:lnTo>
                        <a:pt x="46" y="18"/>
                      </a:lnTo>
                      <a:lnTo>
                        <a:pt x="40" y="19"/>
                      </a:lnTo>
                      <a:lnTo>
                        <a:pt x="40" y="19"/>
                      </a:lnTo>
                      <a:lnTo>
                        <a:pt x="31" y="23"/>
                      </a:lnTo>
                      <a:lnTo>
                        <a:pt x="19" y="28"/>
                      </a:lnTo>
                      <a:lnTo>
                        <a:pt x="9" y="34"/>
                      </a:lnTo>
                      <a:lnTo>
                        <a:pt x="4" y="37"/>
                      </a:lnTo>
                      <a:lnTo>
                        <a:pt x="4" y="37"/>
                      </a:lnTo>
                      <a:lnTo>
                        <a:pt x="1" y="38"/>
                      </a:lnTo>
                      <a:lnTo>
                        <a:pt x="0" y="38"/>
                      </a:lnTo>
                      <a:lnTo>
                        <a:pt x="0" y="178"/>
                      </a:lnTo>
                      <a:lnTo>
                        <a:pt x="0" y="178"/>
                      </a:lnTo>
                      <a:lnTo>
                        <a:pt x="7" y="175"/>
                      </a:lnTo>
                      <a:lnTo>
                        <a:pt x="12" y="173"/>
                      </a:lnTo>
                      <a:lnTo>
                        <a:pt x="14" y="169"/>
                      </a:lnTo>
                      <a:lnTo>
                        <a:pt x="15" y="167"/>
                      </a:lnTo>
                      <a:lnTo>
                        <a:pt x="15" y="167"/>
                      </a:lnTo>
                      <a:lnTo>
                        <a:pt x="14" y="164"/>
                      </a:lnTo>
                      <a:lnTo>
                        <a:pt x="11" y="159"/>
                      </a:lnTo>
                      <a:lnTo>
                        <a:pt x="6" y="152"/>
                      </a:lnTo>
                      <a:lnTo>
                        <a:pt x="6" y="152"/>
                      </a:lnTo>
                      <a:lnTo>
                        <a:pt x="6" y="149"/>
                      </a:lnTo>
                      <a:lnTo>
                        <a:pt x="7" y="145"/>
                      </a:lnTo>
                      <a:lnTo>
                        <a:pt x="9" y="136"/>
                      </a:lnTo>
                      <a:lnTo>
                        <a:pt x="9" y="136"/>
                      </a:lnTo>
                      <a:lnTo>
                        <a:pt x="12" y="128"/>
                      </a:lnTo>
                      <a:lnTo>
                        <a:pt x="19" y="135"/>
                      </a:lnTo>
                      <a:lnTo>
                        <a:pt x="19" y="135"/>
                      </a:lnTo>
                      <a:lnTo>
                        <a:pt x="24" y="139"/>
                      </a:lnTo>
                      <a:lnTo>
                        <a:pt x="30" y="142"/>
                      </a:lnTo>
                      <a:lnTo>
                        <a:pt x="35" y="142"/>
                      </a:lnTo>
                      <a:lnTo>
                        <a:pt x="40" y="142"/>
                      </a:lnTo>
                      <a:lnTo>
                        <a:pt x="40" y="142"/>
                      </a:lnTo>
                      <a:lnTo>
                        <a:pt x="43" y="139"/>
                      </a:lnTo>
                      <a:lnTo>
                        <a:pt x="45" y="134"/>
                      </a:lnTo>
                      <a:lnTo>
                        <a:pt x="48" y="128"/>
                      </a:lnTo>
                      <a:lnTo>
                        <a:pt x="48" y="128"/>
                      </a:lnTo>
                      <a:lnTo>
                        <a:pt x="52" y="126"/>
                      </a:lnTo>
                      <a:lnTo>
                        <a:pt x="57" y="123"/>
                      </a:lnTo>
                      <a:lnTo>
                        <a:pt x="57" y="123"/>
                      </a:lnTo>
                      <a:lnTo>
                        <a:pt x="59" y="121"/>
                      </a:lnTo>
                      <a:lnTo>
                        <a:pt x="59" y="116"/>
                      </a:lnTo>
                      <a:lnTo>
                        <a:pt x="59" y="113"/>
                      </a:lnTo>
                      <a:lnTo>
                        <a:pt x="59" y="113"/>
                      </a:lnTo>
                      <a:lnTo>
                        <a:pt x="67" y="112"/>
                      </a:lnTo>
                      <a:lnTo>
                        <a:pt x="67" y="112"/>
                      </a:lnTo>
                      <a:lnTo>
                        <a:pt x="71" y="102"/>
                      </a:lnTo>
                      <a:lnTo>
                        <a:pt x="77" y="103"/>
                      </a:lnTo>
                      <a:lnTo>
                        <a:pt x="77" y="103"/>
                      </a:lnTo>
                      <a:lnTo>
                        <a:pt x="79" y="102"/>
                      </a:lnTo>
                      <a:lnTo>
                        <a:pt x="82" y="100"/>
                      </a:lnTo>
                      <a:lnTo>
                        <a:pt x="82" y="97"/>
                      </a:lnTo>
                      <a:lnTo>
                        <a:pt x="82" y="97"/>
                      </a:lnTo>
                      <a:lnTo>
                        <a:pt x="82" y="91"/>
                      </a:lnTo>
                      <a:lnTo>
                        <a:pt x="83" y="84"/>
                      </a:lnTo>
                      <a:lnTo>
                        <a:pt x="84" y="74"/>
                      </a:lnTo>
                      <a:lnTo>
                        <a:pt x="84" y="74"/>
                      </a:lnTo>
                      <a:lnTo>
                        <a:pt x="93" y="62"/>
                      </a:lnTo>
                      <a:lnTo>
                        <a:pt x="99" y="52"/>
                      </a:lnTo>
                      <a:lnTo>
                        <a:pt x="99" y="52"/>
                      </a:lnTo>
                      <a:lnTo>
                        <a:pt x="101" y="47"/>
                      </a:lnTo>
                      <a:lnTo>
                        <a:pt x="104" y="31"/>
                      </a:lnTo>
                      <a:lnTo>
                        <a:pt x="104" y="31"/>
                      </a:lnTo>
                      <a:lnTo>
                        <a:pt x="105" y="23"/>
                      </a:lnTo>
                      <a:lnTo>
                        <a:pt x="104" y="18"/>
                      </a:lnTo>
                      <a:lnTo>
                        <a:pt x="102" y="16"/>
                      </a:lnTo>
                      <a:lnTo>
                        <a:pt x="99" y="15"/>
                      </a:lnTo>
                      <a:lnTo>
                        <a:pt x="99" y="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649" name="Freeform 3449"/>
                <p:cNvSpPr>
                  <a:spLocks/>
                </p:cNvSpPr>
                <p:nvPr/>
              </p:nvSpPr>
              <p:spPr bwMode="auto">
                <a:xfrm>
                  <a:off x="4352" y="1116"/>
                  <a:ext cx="55" cy="127"/>
                </a:xfrm>
                <a:custGeom>
                  <a:avLst/>
                  <a:gdLst/>
                  <a:ahLst/>
                  <a:cxnLst>
                    <a:cxn ang="0">
                      <a:pos x="77" y="22"/>
                    </a:cxn>
                    <a:cxn ang="0">
                      <a:pos x="77" y="22"/>
                    </a:cxn>
                    <a:cxn ang="0">
                      <a:pos x="76" y="20"/>
                    </a:cxn>
                    <a:cxn ang="0">
                      <a:pos x="76" y="19"/>
                    </a:cxn>
                    <a:cxn ang="0">
                      <a:pos x="76" y="17"/>
                    </a:cxn>
                    <a:cxn ang="0">
                      <a:pos x="76" y="17"/>
                    </a:cxn>
                    <a:cxn ang="0">
                      <a:pos x="76" y="15"/>
                    </a:cxn>
                    <a:cxn ang="0">
                      <a:pos x="76" y="10"/>
                    </a:cxn>
                    <a:cxn ang="0">
                      <a:pos x="74" y="8"/>
                    </a:cxn>
                    <a:cxn ang="0">
                      <a:pos x="71" y="4"/>
                    </a:cxn>
                    <a:cxn ang="0">
                      <a:pos x="68" y="2"/>
                    </a:cxn>
                    <a:cxn ang="0">
                      <a:pos x="62" y="0"/>
                    </a:cxn>
                    <a:cxn ang="0">
                      <a:pos x="62" y="0"/>
                    </a:cxn>
                    <a:cxn ang="0">
                      <a:pos x="59" y="0"/>
                    </a:cxn>
                    <a:cxn ang="0">
                      <a:pos x="56" y="0"/>
                    </a:cxn>
                    <a:cxn ang="0">
                      <a:pos x="53" y="1"/>
                    </a:cxn>
                    <a:cxn ang="0">
                      <a:pos x="52" y="3"/>
                    </a:cxn>
                    <a:cxn ang="0">
                      <a:pos x="49" y="9"/>
                    </a:cxn>
                    <a:cxn ang="0">
                      <a:pos x="47" y="15"/>
                    </a:cxn>
                    <a:cxn ang="0">
                      <a:pos x="46" y="28"/>
                    </a:cxn>
                    <a:cxn ang="0">
                      <a:pos x="46" y="33"/>
                    </a:cxn>
                    <a:cxn ang="0">
                      <a:pos x="46" y="33"/>
                    </a:cxn>
                    <a:cxn ang="0">
                      <a:pos x="43" y="45"/>
                    </a:cxn>
                    <a:cxn ang="0">
                      <a:pos x="43" y="45"/>
                    </a:cxn>
                    <a:cxn ang="0">
                      <a:pos x="21" y="87"/>
                    </a:cxn>
                    <a:cxn ang="0">
                      <a:pos x="21" y="87"/>
                    </a:cxn>
                    <a:cxn ang="0">
                      <a:pos x="17" y="95"/>
                    </a:cxn>
                    <a:cxn ang="0">
                      <a:pos x="11" y="102"/>
                    </a:cxn>
                    <a:cxn ang="0">
                      <a:pos x="5" y="110"/>
                    </a:cxn>
                    <a:cxn ang="0">
                      <a:pos x="5" y="110"/>
                    </a:cxn>
                    <a:cxn ang="0">
                      <a:pos x="3" y="111"/>
                    </a:cxn>
                    <a:cxn ang="0">
                      <a:pos x="0" y="112"/>
                    </a:cxn>
                    <a:cxn ang="0">
                      <a:pos x="0" y="114"/>
                    </a:cxn>
                    <a:cxn ang="0">
                      <a:pos x="1" y="118"/>
                    </a:cxn>
                    <a:cxn ang="0">
                      <a:pos x="5" y="125"/>
                    </a:cxn>
                    <a:cxn ang="0">
                      <a:pos x="11" y="132"/>
                    </a:cxn>
                    <a:cxn ang="0">
                      <a:pos x="20" y="140"/>
                    </a:cxn>
                    <a:cxn ang="0">
                      <a:pos x="30" y="149"/>
                    </a:cxn>
                    <a:cxn ang="0">
                      <a:pos x="42" y="156"/>
                    </a:cxn>
                    <a:cxn ang="0">
                      <a:pos x="53" y="160"/>
                    </a:cxn>
                    <a:cxn ang="0">
                      <a:pos x="53" y="160"/>
                    </a:cxn>
                    <a:cxn ang="0">
                      <a:pos x="62" y="163"/>
                    </a:cxn>
                    <a:cxn ang="0">
                      <a:pos x="70" y="164"/>
                    </a:cxn>
                    <a:cxn ang="0">
                      <a:pos x="76" y="164"/>
                    </a:cxn>
                    <a:cxn ang="0">
                      <a:pos x="83" y="163"/>
                    </a:cxn>
                    <a:cxn ang="0">
                      <a:pos x="83" y="23"/>
                    </a:cxn>
                    <a:cxn ang="0">
                      <a:pos x="83" y="23"/>
                    </a:cxn>
                    <a:cxn ang="0">
                      <a:pos x="77" y="22"/>
                    </a:cxn>
                    <a:cxn ang="0">
                      <a:pos x="77" y="22"/>
                    </a:cxn>
                  </a:cxnLst>
                  <a:rect l="0" t="0" r="r" b="b"/>
                  <a:pathLst>
                    <a:path w="83" h="164">
                      <a:moveTo>
                        <a:pt x="77" y="22"/>
                      </a:moveTo>
                      <a:lnTo>
                        <a:pt x="77" y="22"/>
                      </a:lnTo>
                      <a:lnTo>
                        <a:pt x="76" y="20"/>
                      </a:lnTo>
                      <a:lnTo>
                        <a:pt x="76" y="19"/>
                      </a:lnTo>
                      <a:lnTo>
                        <a:pt x="76" y="17"/>
                      </a:lnTo>
                      <a:lnTo>
                        <a:pt x="76" y="17"/>
                      </a:lnTo>
                      <a:lnTo>
                        <a:pt x="76" y="15"/>
                      </a:lnTo>
                      <a:lnTo>
                        <a:pt x="76" y="10"/>
                      </a:lnTo>
                      <a:lnTo>
                        <a:pt x="74" y="8"/>
                      </a:lnTo>
                      <a:lnTo>
                        <a:pt x="71" y="4"/>
                      </a:lnTo>
                      <a:lnTo>
                        <a:pt x="68" y="2"/>
                      </a:lnTo>
                      <a:lnTo>
                        <a:pt x="62" y="0"/>
                      </a:lnTo>
                      <a:lnTo>
                        <a:pt x="62" y="0"/>
                      </a:lnTo>
                      <a:lnTo>
                        <a:pt x="59" y="0"/>
                      </a:lnTo>
                      <a:lnTo>
                        <a:pt x="56" y="0"/>
                      </a:lnTo>
                      <a:lnTo>
                        <a:pt x="53" y="1"/>
                      </a:lnTo>
                      <a:lnTo>
                        <a:pt x="52" y="3"/>
                      </a:lnTo>
                      <a:lnTo>
                        <a:pt x="49" y="9"/>
                      </a:lnTo>
                      <a:lnTo>
                        <a:pt x="47" y="15"/>
                      </a:lnTo>
                      <a:lnTo>
                        <a:pt x="46" y="28"/>
                      </a:lnTo>
                      <a:lnTo>
                        <a:pt x="46" y="33"/>
                      </a:lnTo>
                      <a:lnTo>
                        <a:pt x="46" y="33"/>
                      </a:lnTo>
                      <a:lnTo>
                        <a:pt x="43" y="45"/>
                      </a:lnTo>
                      <a:lnTo>
                        <a:pt x="43" y="45"/>
                      </a:lnTo>
                      <a:lnTo>
                        <a:pt x="21" y="87"/>
                      </a:lnTo>
                      <a:lnTo>
                        <a:pt x="21" y="87"/>
                      </a:lnTo>
                      <a:lnTo>
                        <a:pt x="17" y="95"/>
                      </a:lnTo>
                      <a:lnTo>
                        <a:pt x="11" y="102"/>
                      </a:lnTo>
                      <a:lnTo>
                        <a:pt x="5" y="110"/>
                      </a:lnTo>
                      <a:lnTo>
                        <a:pt x="5" y="110"/>
                      </a:lnTo>
                      <a:lnTo>
                        <a:pt x="3" y="111"/>
                      </a:lnTo>
                      <a:lnTo>
                        <a:pt x="0" y="112"/>
                      </a:lnTo>
                      <a:lnTo>
                        <a:pt x="0" y="114"/>
                      </a:lnTo>
                      <a:lnTo>
                        <a:pt x="1" y="118"/>
                      </a:lnTo>
                      <a:lnTo>
                        <a:pt x="5" y="125"/>
                      </a:lnTo>
                      <a:lnTo>
                        <a:pt x="11" y="132"/>
                      </a:lnTo>
                      <a:lnTo>
                        <a:pt x="20" y="140"/>
                      </a:lnTo>
                      <a:lnTo>
                        <a:pt x="30" y="149"/>
                      </a:lnTo>
                      <a:lnTo>
                        <a:pt x="42" y="156"/>
                      </a:lnTo>
                      <a:lnTo>
                        <a:pt x="53" y="160"/>
                      </a:lnTo>
                      <a:lnTo>
                        <a:pt x="53" y="160"/>
                      </a:lnTo>
                      <a:lnTo>
                        <a:pt x="62" y="163"/>
                      </a:lnTo>
                      <a:lnTo>
                        <a:pt x="70" y="164"/>
                      </a:lnTo>
                      <a:lnTo>
                        <a:pt x="76" y="164"/>
                      </a:lnTo>
                      <a:lnTo>
                        <a:pt x="83" y="163"/>
                      </a:lnTo>
                      <a:lnTo>
                        <a:pt x="83" y="23"/>
                      </a:lnTo>
                      <a:lnTo>
                        <a:pt x="83" y="23"/>
                      </a:lnTo>
                      <a:lnTo>
                        <a:pt x="77" y="22"/>
                      </a:lnTo>
                      <a:lnTo>
                        <a:pt x="77" y="22"/>
                      </a:lnTo>
                      <a:close/>
                    </a:path>
                  </a:pathLst>
                </a:custGeom>
                <a:solidFill>
                  <a:srgbClr val="D2D0D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650" name="Freeform 3450"/>
                <p:cNvSpPr>
                  <a:spLocks/>
                </p:cNvSpPr>
                <p:nvPr/>
              </p:nvSpPr>
              <p:spPr bwMode="auto">
                <a:xfrm>
                  <a:off x="4371" y="1053"/>
                  <a:ext cx="36" cy="106"/>
                </a:xfrm>
                <a:custGeom>
                  <a:avLst/>
                  <a:gdLst/>
                  <a:ahLst/>
                  <a:cxnLst>
                    <a:cxn ang="0">
                      <a:pos x="26" y="17"/>
                    </a:cxn>
                    <a:cxn ang="0">
                      <a:pos x="26" y="17"/>
                    </a:cxn>
                    <a:cxn ang="0">
                      <a:pos x="19" y="26"/>
                    </a:cxn>
                    <a:cxn ang="0">
                      <a:pos x="13" y="36"/>
                    </a:cxn>
                    <a:cxn ang="0">
                      <a:pos x="6" y="46"/>
                    </a:cxn>
                    <a:cxn ang="0">
                      <a:pos x="6" y="46"/>
                    </a:cxn>
                    <a:cxn ang="0">
                      <a:pos x="3" y="54"/>
                    </a:cxn>
                    <a:cxn ang="0">
                      <a:pos x="2" y="64"/>
                    </a:cxn>
                    <a:cxn ang="0">
                      <a:pos x="0" y="88"/>
                    </a:cxn>
                    <a:cxn ang="0">
                      <a:pos x="0" y="117"/>
                    </a:cxn>
                    <a:cxn ang="0">
                      <a:pos x="0" y="117"/>
                    </a:cxn>
                    <a:cxn ang="0">
                      <a:pos x="2" y="128"/>
                    </a:cxn>
                    <a:cxn ang="0">
                      <a:pos x="6" y="135"/>
                    </a:cxn>
                    <a:cxn ang="0">
                      <a:pos x="8" y="137"/>
                    </a:cxn>
                    <a:cxn ang="0">
                      <a:pos x="8" y="137"/>
                    </a:cxn>
                    <a:cxn ang="0">
                      <a:pos x="9" y="136"/>
                    </a:cxn>
                    <a:cxn ang="0">
                      <a:pos x="9" y="136"/>
                    </a:cxn>
                    <a:cxn ang="0">
                      <a:pos x="17" y="118"/>
                    </a:cxn>
                    <a:cxn ang="0">
                      <a:pos x="17" y="108"/>
                    </a:cxn>
                    <a:cxn ang="0">
                      <a:pos x="17" y="108"/>
                    </a:cxn>
                    <a:cxn ang="0">
                      <a:pos x="17" y="99"/>
                    </a:cxn>
                    <a:cxn ang="0">
                      <a:pos x="20" y="92"/>
                    </a:cxn>
                    <a:cxn ang="0">
                      <a:pos x="22" y="88"/>
                    </a:cxn>
                    <a:cxn ang="0">
                      <a:pos x="25" y="84"/>
                    </a:cxn>
                    <a:cxn ang="0">
                      <a:pos x="27" y="83"/>
                    </a:cxn>
                    <a:cxn ang="0">
                      <a:pos x="29" y="82"/>
                    </a:cxn>
                    <a:cxn ang="0">
                      <a:pos x="32" y="82"/>
                    </a:cxn>
                    <a:cxn ang="0">
                      <a:pos x="32" y="82"/>
                    </a:cxn>
                    <a:cxn ang="0">
                      <a:pos x="38" y="84"/>
                    </a:cxn>
                    <a:cxn ang="0">
                      <a:pos x="41" y="88"/>
                    </a:cxn>
                    <a:cxn ang="0">
                      <a:pos x="42" y="90"/>
                    </a:cxn>
                    <a:cxn ang="0">
                      <a:pos x="44" y="93"/>
                    </a:cxn>
                    <a:cxn ang="0">
                      <a:pos x="45" y="99"/>
                    </a:cxn>
                    <a:cxn ang="0">
                      <a:pos x="44" y="102"/>
                    </a:cxn>
                    <a:cxn ang="0">
                      <a:pos x="44" y="102"/>
                    </a:cxn>
                    <a:cxn ang="0">
                      <a:pos x="45" y="104"/>
                    </a:cxn>
                    <a:cxn ang="0">
                      <a:pos x="47" y="105"/>
                    </a:cxn>
                    <a:cxn ang="0">
                      <a:pos x="53" y="106"/>
                    </a:cxn>
                    <a:cxn ang="0">
                      <a:pos x="53" y="0"/>
                    </a:cxn>
                    <a:cxn ang="0">
                      <a:pos x="53" y="0"/>
                    </a:cxn>
                    <a:cxn ang="0">
                      <a:pos x="44" y="4"/>
                    </a:cxn>
                    <a:cxn ang="0">
                      <a:pos x="36" y="8"/>
                    </a:cxn>
                    <a:cxn ang="0">
                      <a:pos x="31" y="13"/>
                    </a:cxn>
                    <a:cxn ang="0">
                      <a:pos x="26" y="17"/>
                    </a:cxn>
                    <a:cxn ang="0">
                      <a:pos x="26" y="17"/>
                    </a:cxn>
                  </a:cxnLst>
                  <a:rect l="0" t="0" r="r" b="b"/>
                  <a:pathLst>
                    <a:path w="53" h="137">
                      <a:moveTo>
                        <a:pt x="26" y="17"/>
                      </a:moveTo>
                      <a:lnTo>
                        <a:pt x="26" y="17"/>
                      </a:lnTo>
                      <a:lnTo>
                        <a:pt x="19" y="26"/>
                      </a:lnTo>
                      <a:lnTo>
                        <a:pt x="13" y="36"/>
                      </a:lnTo>
                      <a:lnTo>
                        <a:pt x="6" y="46"/>
                      </a:lnTo>
                      <a:lnTo>
                        <a:pt x="6" y="46"/>
                      </a:lnTo>
                      <a:lnTo>
                        <a:pt x="3" y="54"/>
                      </a:lnTo>
                      <a:lnTo>
                        <a:pt x="2" y="64"/>
                      </a:lnTo>
                      <a:lnTo>
                        <a:pt x="0" y="88"/>
                      </a:lnTo>
                      <a:lnTo>
                        <a:pt x="0" y="117"/>
                      </a:lnTo>
                      <a:lnTo>
                        <a:pt x="0" y="117"/>
                      </a:lnTo>
                      <a:lnTo>
                        <a:pt x="2" y="128"/>
                      </a:lnTo>
                      <a:lnTo>
                        <a:pt x="6" y="135"/>
                      </a:lnTo>
                      <a:lnTo>
                        <a:pt x="8" y="137"/>
                      </a:lnTo>
                      <a:lnTo>
                        <a:pt x="8" y="137"/>
                      </a:lnTo>
                      <a:lnTo>
                        <a:pt x="9" y="136"/>
                      </a:lnTo>
                      <a:lnTo>
                        <a:pt x="9" y="136"/>
                      </a:lnTo>
                      <a:lnTo>
                        <a:pt x="17" y="118"/>
                      </a:lnTo>
                      <a:lnTo>
                        <a:pt x="17" y="108"/>
                      </a:lnTo>
                      <a:lnTo>
                        <a:pt x="17" y="108"/>
                      </a:lnTo>
                      <a:lnTo>
                        <a:pt x="17" y="99"/>
                      </a:lnTo>
                      <a:lnTo>
                        <a:pt x="20" y="92"/>
                      </a:lnTo>
                      <a:lnTo>
                        <a:pt x="22" y="88"/>
                      </a:lnTo>
                      <a:lnTo>
                        <a:pt x="25" y="84"/>
                      </a:lnTo>
                      <a:lnTo>
                        <a:pt x="27" y="83"/>
                      </a:lnTo>
                      <a:lnTo>
                        <a:pt x="29" y="82"/>
                      </a:lnTo>
                      <a:lnTo>
                        <a:pt x="32" y="82"/>
                      </a:lnTo>
                      <a:lnTo>
                        <a:pt x="32" y="82"/>
                      </a:lnTo>
                      <a:lnTo>
                        <a:pt x="38" y="84"/>
                      </a:lnTo>
                      <a:lnTo>
                        <a:pt x="41" y="88"/>
                      </a:lnTo>
                      <a:lnTo>
                        <a:pt x="42" y="90"/>
                      </a:lnTo>
                      <a:lnTo>
                        <a:pt x="44" y="93"/>
                      </a:lnTo>
                      <a:lnTo>
                        <a:pt x="45" y="99"/>
                      </a:lnTo>
                      <a:lnTo>
                        <a:pt x="44" y="102"/>
                      </a:lnTo>
                      <a:lnTo>
                        <a:pt x="44" y="102"/>
                      </a:lnTo>
                      <a:lnTo>
                        <a:pt x="45" y="104"/>
                      </a:lnTo>
                      <a:lnTo>
                        <a:pt x="47" y="105"/>
                      </a:lnTo>
                      <a:lnTo>
                        <a:pt x="53" y="106"/>
                      </a:lnTo>
                      <a:lnTo>
                        <a:pt x="53" y="0"/>
                      </a:lnTo>
                      <a:lnTo>
                        <a:pt x="53" y="0"/>
                      </a:lnTo>
                      <a:lnTo>
                        <a:pt x="44" y="4"/>
                      </a:lnTo>
                      <a:lnTo>
                        <a:pt x="36" y="8"/>
                      </a:lnTo>
                      <a:lnTo>
                        <a:pt x="31" y="13"/>
                      </a:lnTo>
                      <a:lnTo>
                        <a:pt x="26" y="17"/>
                      </a:lnTo>
                      <a:lnTo>
                        <a:pt x="26" y="17"/>
                      </a:lnTo>
                      <a:close/>
                    </a:path>
                  </a:pathLst>
                </a:custGeom>
                <a:solidFill>
                  <a:srgbClr val="99663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651" name="Freeform 3451"/>
                <p:cNvSpPr>
                  <a:spLocks/>
                </p:cNvSpPr>
                <p:nvPr/>
              </p:nvSpPr>
              <p:spPr bwMode="auto">
                <a:xfrm>
                  <a:off x="4407" y="1050"/>
                  <a:ext cx="78" cy="128"/>
                </a:xfrm>
                <a:custGeom>
                  <a:avLst/>
                  <a:gdLst/>
                  <a:ahLst/>
                  <a:cxnLst>
                    <a:cxn ang="0">
                      <a:pos x="101" y="61"/>
                    </a:cxn>
                    <a:cxn ang="0">
                      <a:pos x="98" y="49"/>
                    </a:cxn>
                    <a:cxn ang="0">
                      <a:pos x="92" y="38"/>
                    </a:cxn>
                    <a:cxn ang="0">
                      <a:pos x="75" y="20"/>
                    </a:cxn>
                    <a:cxn ang="0">
                      <a:pos x="57" y="9"/>
                    </a:cxn>
                    <a:cxn ang="0">
                      <a:pos x="48" y="4"/>
                    </a:cxn>
                    <a:cxn ang="0">
                      <a:pos x="21" y="0"/>
                    </a:cxn>
                    <a:cxn ang="0">
                      <a:pos x="0" y="5"/>
                    </a:cxn>
                    <a:cxn ang="0">
                      <a:pos x="0" y="111"/>
                    </a:cxn>
                    <a:cxn ang="0">
                      <a:pos x="11" y="107"/>
                    </a:cxn>
                    <a:cxn ang="0">
                      <a:pos x="22" y="100"/>
                    </a:cxn>
                    <a:cxn ang="0">
                      <a:pos x="51" y="90"/>
                    </a:cxn>
                    <a:cxn ang="0">
                      <a:pos x="58" y="87"/>
                    </a:cxn>
                    <a:cxn ang="0">
                      <a:pos x="66" y="78"/>
                    </a:cxn>
                    <a:cxn ang="0">
                      <a:pos x="72" y="75"/>
                    </a:cxn>
                    <a:cxn ang="0">
                      <a:pos x="78" y="74"/>
                    </a:cxn>
                    <a:cxn ang="0">
                      <a:pos x="88" y="78"/>
                    </a:cxn>
                    <a:cxn ang="0">
                      <a:pos x="92" y="82"/>
                    </a:cxn>
                    <a:cxn ang="0">
                      <a:pos x="101" y="88"/>
                    </a:cxn>
                    <a:cxn ang="0">
                      <a:pos x="104" y="93"/>
                    </a:cxn>
                    <a:cxn ang="0">
                      <a:pos x="102" y="109"/>
                    </a:cxn>
                    <a:cxn ang="0">
                      <a:pos x="98" y="140"/>
                    </a:cxn>
                    <a:cxn ang="0">
                      <a:pos x="101" y="154"/>
                    </a:cxn>
                    <a:cxn ang="0">
                      <a:pos x="103" y="161"/>
                    </a:cxn>
                    <a:cxn ang="0">
                      <a:pos x="102" y="136"/>
                    </a:cxn>
                    <a:cxn ang="0">
                      <a:pos x="104" y="126"/>
                    </a:cxn>
                    <a:cxn ang="0">
                      <a:pos x="108" y="117"/>
                    </a:cxn>
                    <a:cxn ang="0">
                      <a:pos x="111" y="101"/>
                    </a:cxn>
                    <a:cxn ang="0">
                      <a:pos x="112" y="108"/>
                    </a:cxn>
                    <a:cxn ang="0">
                      <a:pos x="111" y="126"/>
                    </a:cxn>
                    <a:cxn ang="0">
                      <a:pos x="110" y="132"/>
                    </a:cxn>
                    <a:cxn ang="0">
                      <a:pos x="112" y="152"/>
                    </a:cxn>
                    <a:cxn ang="0">
                      <a:pos x="115" y="167"/>
                    </a:cxn>
                    <a:cxn ang="0">
                      <a:pos x="119" y="106"/>
                    </a:cxn>
                    <a:cxn ang="0">
                      <a:pos x="119" y="93"/>
                    </a:cxn>
                    <a:cxn ang="0">
                      <a:pos x="115" y="75"/>
                    </a:cxn>
                    <a:cxn ang="0">
                      <a:pos x="108" y="64"/>
                    </a:cxn>
                    <a:cxn ang="0">
                      <a:pos x="101" y="61"/>
                    </a:cxn>
                  </a:cxnLst>
                  <a:rect l="0" t="0" r="r" b="b"/>
                  <a:pathLst>
                    <a:path w="119" h="167">
                      <a:moveTo>
                        <a:pt x="101" y="61"/>
                      </a:moveTo>
                      <a:lnTo>
                        <a:pt x="101" y="61"/>
                      </a:lnTo>
                      <a:lnTo>
                        <a:pt x="99" y="55"/>
                      </a:lnTo>
                      <a:lnTo>
                        <a:pt x="98" y="49"/>
                      </a:lnTo>
                      <a:lnTo>
                        <a:pt x="96" y="43"/>
                      </a:lnTo>
                      <a:lnTo>
                        <a:pt x="92" y="38"/>
                      </a:lnTo>
                      <a:lnTo>
                        <a:pt x="84" y="29"/>
                      </a:lnTo>
                      <a:lnTo>
                        <a:pt x="75" y="20"/>
                      </a:lnTo>
                      <a:lnTo>
                        <a:pt x="65" y="13"/>
                      </a:lnTo>
                      <a:lnTo>
                        <a:pt x="57" y="9"/>
                      </a:lnTo>
                      <a:lnTo>
                        <a:pt x="48" y="4"/>
                      </a:lnTo>
                      <a:lnTo>
                        <a:pt x="48" y="4"/>
                      </a:lnTo>
                      <a:lnTo>
                        <a:pt x="34" y="2"/>
                      </a:lnTo>
                      <a:lnTo>
                        <a:pt x="21" y="0"/>
                      </a:lnTo>
                      <a:lnTo>
                        <a:pt x="9" y="3"/>
                      </a:lnTo>
                      <a:lnTo>
                        <a:pt x="0" y="5"/>
                      </a:lnTo>
                      <a:lnTo>
                        <a:pt x="0" y="111"/>
                      </a:lnTo>
                      <a:lnTo>
                        <a:pt x="0" y="111"/>
                      </a:lnTo>
                      <a:lnTo>
                        <a:pt x="2" y="113"/>
                      </a:lnTo>
                      <a:lnTo>
                        <a:pt x="11" y="107"/>
                      </a:lnTo>
                      <a:lnTo>
                        <a:pt x="11" y="107"/>
                      </a:lnTo>
                      <a:lnTo>
                        <a:pt x="22" y="100"/>
                      </a:lnTo>
                      <a:lnTo>
                        <a:pt x="33" y="95"/>
                      </a:lnTo>
                      <a:lnTo>
                        <a:pt x="51" y="90"/>
                      </a:lnTo>
                      <a:lnTo>
                        <a:pt x="51" y="90"/>
                      </a:lnTo>
                      <a:lnTo>
                        <a:pt x="58" y="87"/>
                      </a:lnTo>
                      <a:lnTo>
                        <a:pt x="61" y="83"/>
                      </a:lnTo>
                      <a:lnTo>
                        <a:pt x="66" y="78"/>
                      </a:lnTo>
                      <a:lnTo>
                        <a:pt x="72" y="75"/>
                      </a:lnTo>
                      <a:lnTo>
                        <a:pt x="72" y="75"/>
                      </a:lnTo>
                      <a:lnTo>
                        <a:pt x="75" y="74"/>
                      </a:lnTo>
                      <a:lnTo>
                        <a:pt x="78" y="74"/>
                      </a:lnTo>
                      <a:lnTo>
                        <a:pt x="83" y="75"/>
                      </a:lnTo>
                      <a:lnTo>
                        <a:pt x="88" y="78"/>
                      </a:lnTo>
                      <a:lnTo>
                        <a:pt x="92" y="82"/>
                      </a:lnTo>
                      <a:lnTo>
                        <a:pt x="92" y="82"/>
                      </a:lnTo>
                      <a:lnTo>
                        <a:pt x="96" y="84"/>
                      </a:lnTo>
                      <a:lnTo>
                        <a:pt x="101" y="88"/>
                      </a:lnTo>
                      <a:lnTo>
                        <a:pt x="104" y="93"/>
                      </a:lnTo>
                      <a:lnTo>
                        <a:pt x="104" y="93"/>
                      </a:lnTo>
                      <a:lnTo>
                        <a:pt x="102" y="109"/>
                      </a:lnTo>
                      <a:lnTo>
                        <a:pt x="102" y="109"/>
                      </a:lnTo>
                      <a:lnTo>
                        <a:pt x="98" y="140"/>
                      </a:lnTo>
                      <a:lnTo>
                        <a:pt x="98" y="140"/>
                      </a:lnTo>
                      <a:lnTo>
                        <a:pt x="98" y="147"/>
                      </a:lnTo>
                      <a:lnTo>
                        <a:pt x="101" y="154"/>
                      </a:lnTo>
                      <a:lnTo>
                        <a:pt x="103" y="161"/>
                      </a:lnTo>
                      <a:lnTo>
                        <a:pt x="103" y="161"/>
                      </a:lnTo>
                      <a:lnTo>
                        <a:pt x="102" y="148"/>
                      </a:lnTo>
                      <a:lnTo>
                        <a:pt x="102" y="136"/>
                      </a:lnTo>
                      <a:lnTo>
                        <a:pt x="103" y="130"/>
                      </a:lnTo>
                      <a:lnTo>
                        <a:pt x="104" y="126"/>
                      </a:lnTo>
                      <a:lnTo>
                        <a:pt x="104" y="126"/>
                      </a:lnTo>
                      <a:lnTo>
                        <a:pt x="108" y="117"/>
                      </a:lnTo>
                      <a:lnTo>
                        <a:pt x="110" y="109"/>
                      </a:lnTo>
                      <a:lnTo>
                        <a:pt x="111" y="101"/>
                      </a:lnTo>
                      <a:lnTo>
                        <a:pt x="111" y="101"/>
                      </a:lnTo>
                      <a:lnTo>
                        <a:pt x="112" y="108"/>
                      </a:lnTo>
                      <a:lnTo>
                        <a:pt x="112" y="115"/>
                      </a:lnTo>
                      <a:lnTo>
                        <a:pt x="111" y="126"/>
                      </a:lnTo>
                      <a:lnTo>
                        <a:pt x="111" y="126"/>
                      </a:lnTo>
                      <a:lnTo>
                        <a:pt x="110" y="132"/>
                      </a:lnTo>
                      <a:lnTo>
                        <a:pt x="110" y="139"/>
                      </a:lnTo>
                      <a:lnTo>
                        <a:pt x="112" y="152"/>
                      </a:lnTo>
                      <a:lnTo>
                        <a:pt x="115" y="167"/>
                      </a:lnTo>
                      <a:lnTo>
                        <a:pt x="115" y="167"/>
                      </a:lnTo>
                      <a:lnTo>
                        <a:pt x="116" y="148"/>
                      </a:lnTo>
                      <a:lnTo>
                        <a:pt x="119" y="106"/>
                      </a:lnTo>
                      <a:lnTo>
                        <a:pt x="119" y="106"/>
                      </a:lnTo>
                      <a:lnTo>
                        <a:pt x="119" y="93"/>
                      </a:lnTo>
                      <a:lnTo>
                        <a:pt x="118" y="83"/>
                      </a:lnTo>
                      <a:lnTo>
                        <a:pt x="115" y="75"/>
                      </a:lnTo>
                      <a:lnTo>
                        <a:pt x="111" y="69"/>
                      </a:lnTo>
                      <a:lnTo>
                        <a:pt x="108" y="64"/>
                      </a:lnTo>
                      <a:lnTo>
                        <a:pt x="104" y="62"/>
                      </a:lnTo>
                      <a:lnTo>
                        <a:pt x="101" y="61"/>
                      </a:lnTo>
                      <a:lnTo>
                        <a:pt x="101" y="61"/>
                      </a:lnTo>
                      <a:close/>
                    </a:path>
                  </a:pathLst>
                </a:custGeom>
                <a:solidFill>
                  <a:srgbClr val="99663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310652" name="Freeform 3452"/>
                <p:cNvSpPr>
                  <a:spLocks/>
                </p:cNvSpPr>
                <p:nvPr/>
              </p:nvSpPr>
              <p:spPr bwMode="auto">
                <a:xfrm>
                  <a:off x="4407" y="1379"/>
                  <a:ext cx="108" cy="55"/>
                </a:xfrm>
                <a:custGeom>
                  <a:avLst/>
                  <a:gdLst/>
                  <a:ahLst/>
                  <a:cxnLst>
                    <a:cxn ang="0">
                      <a:pos x="158" y="25"/>
                    </a:cxn>
                    <a:cxn ang="0">
                      <a:pos x="158" y="25"/>
                    </a:cxn>
                    <a:cxn ang="0">
                      <a:pos x="154" y="19"/>
                    </a:cxn>
                    <a:cxn ang="0">
                      <a:pos x="144" y="12"/>
                    </a:cxn>
                    <a:cxn ang="0">
                      <a:pos x="132" y="1"/>
                    </a:cxn>
                    <a:cxn ang="0">
                      <a:pos x="132" y="1"/>
                    </a:cxn>
                    <a:cxn ang="0">
                      <a:pos x="131" y="0"/>
                    </a:cxn>
                    <a:cxn ang="0">
                      <a:pos x="127" y="1"/>
                    </a:cxn>
                    <a:cxn ang="0">
                      <a:pos x="127" y="1"/>
                    </a:cxn>
                    <a:cxn ang="0">
                      <a:pos x="118" y="1"/>
                    </a:cxn>
                    <a:cxn ang="0">
                      <a:pos x="106" y="1"/>
                    </a:cxn>
                    <a:cxn ang="0">
                      <a:pos x="91" y="1"/>
                    </a:cxn>
                    <a:cxn ang="0">
                      <a:pos x="91" y="1"/>
                    </a:cxn>
                    <a:cxn ang="0">
                      <a:pos x="85" y="1"/>
                    </a:cxn>
                    <a:cxn ang="0">
                      <a:pos x="79" y="4"/>
                    </a:cxn>
                    <a:cxn ang="0">
                      <a:pos x="73" y="6"/>
                    </a:cxn>
                    <a:cxn ang="0">
                      <a:pos x="73" y="6"/>
                    </a:cxn>
                    <a:cxn ang="0">
                      <a:pos x="48" y="20"/>
                    </a:cxn>
                    <a:cxn ang="0">
                      <a:pos x="30" y="30"/>
                    </a:cxn>
                    <a:cxn ang="0">
                      <a:pos x="30" y="30"/>
                    </a:cxn>
                    <a:cxn ang="0">
                      <a:pos x="0" y="30"/>
                    </a:cxn>
                    <a:cxn ang="0">
                      <a:pos x="0" y="72"/>
                    </a:cxn>
                    <a:cxn ang="0">
                      <a:pos x="0" y="72"/>
                    </a:cxn>
                    <a:cxn ang="0">
                      <a:pos x="26" y="65"/>
                    </a:cxn>
                    <a:cxn ang="0">
                      <a:pos x="26" y="65"/>
                    </a:cxn>
                    <a:cxn ang="0">
                      <a:pos x="40" y="63"/>
                    </a:cxn>
                    <a:cxn ang="0">
                      <a:pos x="53" y="60"/>
                    </a:cxn>
                    <a:cxn ang="0">
                      <a:pos x="64" y="56"/>
                    </a:cxn>
                    <a:cxn ang="0">
                      <a:pos x="64" y="56"/>
                    </a:cxn>
                    <a:cxn ang="0">
                      <a:pos x="73" y="52"/>
                    </a:cxn>
                    <a:cxn ang="0">
                      <a:pos x="73" y="52"/>
                    </a:cxn>
                    <a:cxn ang="0">
                      <a:pos x="84" y="49"/>
                    </a:cxn>
                    <a:cxn ang="0">
                      <a:pos x="89" y="46"/>
                    </a:cxn>
                    <a:cxn ang="0">
                      <a:pos x="92" y="42"/>
                    </a:cxn>
                    <a:cxn ang="0">
                      <a:pos x="109" y="38"/>
                    </a:cxn>
                    <a:cxn ang="0">
                      <a:pos x="128" y="44"/>
                    </a:cxn>
                    <a:cxn ang="0">
                      <a:pos x="128" y="44"/>
                    </a:cxn>
                    <a:cxn ang="0">
                      <a:pos x="131" y="44"/>
                    </a:cxn>
                    <a:cxn ang="0">
                      <a:pos x="136" y="44"/>
                    </a:cxn>
                    <a:cxn ang="0">
                      <a:pos x="141" y="40"/>
                    </a:cxn>
                    <a:cxn ang="0">
                      <a:pos x="118" y="29"/>
                    </a:cxn>
                    <a:cxn ang="0">
                      <a:pos x="123" y="25"/>
                    </a:cxn>
                    <a:cxn ang="0">
                      <a:pos x="123" y="25"/>
                    </a:cxn>
                    <a:cxn ang="0">
                      <a:pos x="128" y="27"/>
                    </a:cxn>
                    <a:cxn ang="0">
                      <a:pos x="137" y="33"/>
                    </a:cxn>
                    <a:cxn ang="0">
                      <a:pos x="142" y="37"/>
                    </a:cxn>
                    <a:cxn ang="0">
                      <a:pos x="148" y="39"/>
                    </a:cxn>
                    <a:cxn ang="0">
                      <a:pos x="154" y="39"/>
                    </a:cxn>
                    <a:cxn ang="0">
                      <a:pos x="158" y="38"/>
                    </a:cxn>
                    <a:cxn ang="0">
                      <a:pos x="164" y="37"/>
                    </a:cxn>
                    <a:cxn ang="0">
                      <a:pos x="164" y="37"/>
                    </a:cxn>
                    <a:cxn ang="0">
                      <a:pos x="162" y="32"/>
                    </a:cxn>
                    <a:cxn ang="0">
                      <a:pos x="158" y="25"/>
                    </a:cxn>
                    <a:cxn ang="0">
                      <a:pos x="158" y="25"/>
                    </a:cxn>
                  </a:cxnLst>
                  <a:rect l="0" t="0" r="r" b="b"/>
                  <a:pathLst>
                    <a:path w="164" h="72">
                      <a:moveTo>
                        <a:pt x="158" y="25"/>
                      </a:moveTo>
                      <a:lnTo>
                        <a:pt x="158" y="25"/>
                      </a:lnTo>
                      <a:lnTo>
                        <a:pt x="154" y="19"/>
                      </a:lnTo>
                      <a:lnTo>
                        <a:pt x="144" y="12"/>
                      </a:lnTo>
                      <a:lnTo>
                        <a:pt x="132" y="1"/>
                      </a:lnTo>
                      <a:lnTo>
                        <a:pt x="132" y="1"/>
                      </a:lnTo>
                      <a:lnTo>
                        <a:pt x="131" y="0"/>
                      </a:lnTo>
                      <a:lnTo>
                        <a:pt x="127" y="1"/>
                      </a:lnTo>
                      <a:lnTo>
                        <a:pt x="127" y="1"/>
                      </a:lnTo>
                      <a:lnTo>
                        <a:pt x="118" y="1"/>
                      </a:lnTo>
                      <a:lnTo>
                        <a:pt x="106" y="1"/>
                      </a:lnTo>
                      <a:lnTo>
                        <a:pt x="91" y="1"/>
                      </a:lnTo>
                      <a:lnTo>
                        <a:pt x="91" y="1"/>
                      </a:lnTo>
                      <a:lnTo>
                        <a:pt x="85" y="1"/>
                      </a:lnTo>
                      <a:lnTo>
                        <a:pt x="79" y="4"/>
                      </a:lnTo>
                      <a:lnTo>
                        <a:pt x="73" y="6"/>
                      </a:lnTo>
                      <a:lnTo>
                        <a:pt x="73" y="6"/>
                      </a:lnTo>
                      <a:lnTo>
                        <a:pt x="48" y="20"/>
                      </a:lnTo>
                      <a:lnTo>
                        <a:pt x="30" y="30"/>
                      </a:lnTo>
                      <a:lnTo>
                        <a:pt x="30" y="30"/>
                      </a:lnTo>
                      <a:lnTo>
                        <a:pt x="0" y="30"/>
                      </a:lnTo>
                      <a:lnTo>
                        <a:pt x="0" y="72"/>
                      </a:lnTo>
                      <a:lnTo>
                        <a:pt x="0" y="72"/>
                      </a:lnTo>
                      <a:lnTo>
                        <a:pt x="26" y="65"/>
                      </a:lnTo>
                      <a:lnTo>
                        <a:pt x="26" y="65"/>
                      </a:lnTo>
                      <a:lnTo>
                        <a:pt x="40" y="63"/>
                      </a:lnTo>
                      <a:lnTo>
                        <a:pt x="53" y="60"/>
                      </a:lnTo>
                      <a:lnTo>
                        <a:pt x="64" y="56"/>
                      </a:lnTo>
                      <a:lnTo>
                        <a:pt x="64" y="56"/>
                      </a:lnTo>
                      <a:lnTo>
                        <a:pt x="73" y="52"/>
                      </a:lnTo>
                      <a:lnTo>
                        <a:pt x="73" y="52"/>
                      </a:lnTo>
                      <a:lnTo>
                        <a:pt x="84" y="49"/>
                      </a:lnTo>
                      <a:lnTo>
                        <a:pt x="89" y="46"/>
                      </a:lnTo>
                      <a:lnTo>
                        <a:pt x="92" y="42"/>
                      </a:lnTo>
                      <a:lnTo>
                        <a:pt x="109" y="38"/>
                      </a:lnTo>
                      <a:lnTo>
                        <a:pt x="128" y="44"/>
                      </a:lnTo>
                      <a:lnTo>
                        <a:pt x="128" y="44"/>
                      </a:lnTo>
                      <a:lnTo>
                        <a:pt x="131" y="44"/>
                      </a:lnTo>
                      <a:lnTo>
                        <a:pt x="136" y="44"/>
                      </a:lnTo>
                      <a:lnTo>
                        <a:pt x="141" y="40"/>
                      </a:lnTo>
                      <a:lnTo>
                        <a:pt x="118" y="29"/>
                      </a:lnTo>
                      <a:lnTo>
                        <a:pt x="123" y="25"/>
                      </a:lnTo>
                      <a:lnTo>
                        <a:pt x="123" y="25"/>
                      </a:lnTo>
                      <a:lnTo>
                        <a:pt x="128" y="27"/>
                      </a:lnTo>
                      <a:lnTo>
                        <a:pt x="137" y="33"/>
                      </a:lnTo>
                      <a:lnTo>
                        <a:pt x="142" y="37"/>
                      </a:lnTo>
                      <a:lnTo>
                        <a:pt x="148" y="39"/>
                      </a:lnTo>
                      <a:lnTo>
                        <a:pt x="154" y="39"/>
                      </a:lnTo>
                      <a:lnTo>
                        <a:pt x="158" y="38"/>
                      </a:lnTo>
                      <a:lnTo>
                        <a:pt x="164" y="37"/>
                      </a:lnTo>
                      <a:lnTo>
                        <a:pt x="164" y="37"/>
                      </a:lnTo>
                      <a:lnTo>
                        <a:pt x="162" y="32"/>
                      </a:lnTo>
                      <a:lnTo>
                        <a:pt x="158" y="25"/>
                      </a:lnTo>
                      <a:lnTo>
                        <a:pt x="158" y="2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sp>
            <p:nvSpPr>
              <p:cNvPr id="310653" name="Freeform 3453"/>
              <p:cNvSpPr>
                <a:spLocks/>
              </p:cNvSpPr>
              <p:nvPr/>
            </p:nvSpPr>
            <p:spPr bwMode="auto">
              <a:xfrm>
                <a:off x="4570" y="1294"/>
                <a:ext cx="34" cy="125"/>
              </a:xfrm>
              <a:custGeom>
                <a:avLst/>
                <a:gdLst/>
                <a:ahLst/>
                <a:cxnLst>
                  <a:cxn ang="0">
                    <a:pos x="51" y="0"/>
                  </a:cxn>
                  <a:cxn ang="0">
                    <a:pos x="0" y="157"/>
                  </a:cxn>
                  <a:cxn ang="0">
                    <a:pos x="14" y="162"/>
                  </a:cxn>
                  <a:cxn ang="0">
                    <a:pos x="51" y="48"/>
                  </a:cxn>
                  <a:cxn ang="0">
                    <a:pos x="51" y="0"/>
                  </a:cxn>
                </a:cxnLst>
                <a:rect l="0" t="0" r="r" b="b"/>
                <a:pathLst>
                  <a:path w="51" h="162">
                    <a:moveTo>
                      <a:pt x="51" y="0"/>
                    </a:moveTo>
                    <a:lnTo>
                      <a:pt x="0" y="157"/>
                    </a:lnTo>
                    <a:lnTo>
                      <a:pt x="14" y="162"/>
                    </a:lnTo>
                    <a:lnTo>
                      <a:pt x="51" y="48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rgbClr val="968E8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en-GB"/>
              </a:p>
            </p:txBody>
          </p:sp>
        </p:grpSp>
      </p:grpSp>
      <p:grpSp>
        <p:nvGrpSpPr>
          <p:cNvPr id="311057" name="Group 3857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311058" name="WordArt 3858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311059" name="WordArt 3859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11060" name="WordArt 3860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11061" name="WordArt 3861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11062" name="WordArt 3862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</p:spTree>
    <p:custDataLst>
      <p:tags r:id="rId1"/>
    </p:custDataLst>
  </p:cSld>
  <p:clrMapOvr>
    <a:masterClrMapping/>
  </p:clrMapOvr>
  <p:transition advTm="63301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0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8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after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00"/>
                            </p:stCondLst>
                            <p:childTnLst>
                              <p:par>
                                <p:cTn id="15" presetID="1" presetClass="entr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200"/>
                            </p:stCondLst>
                            <p:childTnLst>
                              <p:par>
                                <p:cTn id="18" presetID="1" presetClass="entr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200"/>
                            </p:stCondLst>
                            <p:childTnLst>
                              <p:par>
                                <p:cTn id="21" presetID="1" presetClass="entr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8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8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" presetClass="entr" presetSubtype="3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110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110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3082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3082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1871" grpId="0"/>
      <p:bldP spid="291872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30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77827" name="WordArt 31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F3D5C"/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77828" name="WordArt 32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77829" name="WordArt 33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77830" name="WordArt 34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77831" name="WordArt 35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7" dist="17961" dir="13500000">
                      <a:srgbClr val="5B697B"/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292885" name="Rectangle 21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>
              <a:defRPr/>
            </a:pPr>
            <a:r>
              <a:rPr lang="fr-FR"/>
              <a:t>Summary</a:t>
            </a:r>
            <a:endParaRPr lang="fr-FR" dirty="0"/>
          </a:p>
        </p:txBody>
      </p:sp>
      <p:sp>
        <p:nvSpPr>
          <p:cNvPr id="292886" name="Rectangle 22"/>
          <p:cNvSpPr>
            <a:spLocks noGrp="1" noChangeArrowheads="1"/>
          </p:cNvSpPr>
          <p:nvPr>
            <p:ph type="body" idx="4294967295"/>
          </p:nvPr>
        </p:nvSpPr>
        <p:spPr>
          <a:xfrm>
            <a:off x="304800" y="1773238"/>
            <a:ext cx="8839200" cy="4856162"/>
          </a:xfrm>
        </p:spPr>
        <p:txBody>
          <a:bodyPr/>
          <a:lstStyle/>
          <a:p>
            <a:pPr>
              <a:lnSpc>
                <a:spcPct val="80000"/>
              </a:lnSpc>
              <a:buSzTx/>
              <a:buFont typeface="Wingdings" pitchFamily="2" charset="2"/>
              <a:buBlip>
                <a:blip r:embed="rId2"/>
              </a:buBlip>
              <a:defRPr/>
            </a:pPr>
            <a:r>
              <a:rPr lang="fr-FR" sz="2400" dirty="0"/>
              <a:t>To </a:t>
            </a:r>
            <a:r>
              <a:rPr lang="fr-FR" sz="2400" dirty="0" err="1"/>
              <a:t>fully</a:t>
            </a:r>
            <a:r>
              <a:rPr lang="fr-FR" sz="2400" dirty="0"/>
              <a:t> commission LHC </a:t>
            </a:r>
            <a:r>
              <a:rPr lang="fr-FR" sz="2400" dirty="0" err="1"/>
              <a:t>three</a:t>
            </a:r>
            <a:r>
              <a:rPr lang="fr-FR" sz="2400" dirty="0"/>
              <a:t> </a:t>
            </a:r>
            <a:r>
              <a:rPr lang="fr-FR" sz="2400" dirty="0" err="1"/>
              <a:t>steps</a:t>
            </a:r>
            <a:r>
              <a:rPr lang="fr-FR" sz="2400" dirty="0"/>
              <a:t> are </a:t>
            </a:r>
            <a:r>
              <a:rPr lang="fr-FR" sz="2400" dirty="0" err="1"/>
              <a:t>envisaged</a:t>
            </a:r>
            <a:r>
              <a:rPr lang="fr-FR" sz="2400" dirty="0"/>
              <a:t>:</a:t>
            </a:r>
          </a:p>
          <a:p>
            <a:pPr lvl="1">
              <a:lnSpc>
                <a:spcPct val="80000"/>
              </a:lnSpc>
              <a:buSzPct val="50000"/>
              <a:buFont typeface="Wingdings" pitchFamily="2" charset="2"/>
              <a:buBlip>
                <a:blip r:embed="rId3"/>
              </a:buBlip>
              <a:defRPr/>
            </a:pPr>
            <a:r>
              <a:rPr lang="fr-FR" sz="2000" dirty="0"/>
              <a:t> </a:t>
            </a:r>
            <a:r>
              <a:rPr lang="fr-FR" sz="2400" dirty="0"/>
              <a:t>Hardware </a:t>
            </a:r>
            <a:r>
              <a:rPr lang="fr-FR" sz="2400" dirty="0" err="1"/>
              <a:t>Commissioning</a:t>
            </a:r>
            <a:endParaRPr lang="fr-FR" sz="2400" dirty="0"/>
          </a:p>
          <a:p>
            <a:pPr lvl="1">
              <a:lnSpc>
                <a:spcPct val="80000"/>
              </a:lnSpc>
              <a:buSzPct val="50000"/>
              <a:buFont typeface="Wingdings" pitchFamily="2" charset="2"/>
              <a:buBlip>
                <a:blip r:embed="rId3"/>
              </a:buBlip>
              <a:defRPr/>
            </a:pPr>
            <a:r>
              <a:rPr lang="fr-FR" sz="2400" dirty="0"/>
              <a:t> Machine </a:t>
            </a:r>
            <a:r>
              <a:rPr lang="fr-FR" sz="2400" dirty="0" err="1"/>
              <a:t>Checkout</a:t>
            </a:r>
            <a:endParaRPr lang="fr-FR" sz="2400" dirty="0"/>
          </a:p>
          <a:p>
            <a:pPr lvl="1">
              <a:lnSpc>
                <a:spcPct val="80000"/>
              </a:lnSpc>
              <a:buSzPct val="50000"/>
              <a:buFont typeface="Wingdings" pitchFamily="2" charset="2"/>
              <a:buBlip>
                <a:blip r:embed="rId3"/>
              </a:buBlip>
              <a:defRPr/>
            </a:pPr>
            <a:r>
              <a:rPr lang="fr-FR" sz="2400" dirty="0"/>
              <a:t> </a:t>
            </a:r>
            <a:r>
              <a:rPr lang="fr-FR" sz="2400" dirty="0" err="1"/>
              <a:t>Beam</a:t>
            </a:r>
            <a:r>
              <a:rPr lang="fr-FR" sz="2400" dirty="0"/>
              <a:t> </a:t>
            </a:r>
            <a:r>
              <a:rPr lang="fr-FR" sz="2400" dirty="0" err="1"/>
              <a:t>Commissioning</a:t>
            </a:r>
            <a:endParaRPr lang="fr-FR" sz="2400" dirty="0"/>
          </a:p>
          <a:p>
            <a:pPr>
              <a:lnSpc>
                <a:spcPct val="80000"/>
              </a:lnSpc>
              <a:buSzTx/>
              <a:buFont typeface="Wingdings" pitchFamily="2" charset="2"/>
              <a:buBlip>
                <a:blip r:embed="rId2"/>
              </a:buBlip>
              <a:defRPr/>
            </a:pPr>
            <a:r>
              <a:rPr lang="fr-FR" sz="2400" dirty="0"/>
              <a:t>To </a:t>
            </a:r>
            <a:r>
              <a:rPr lang="fr-FR" sz="2400" dirty="0" err="1"/>
              <a:t>tackle</a:t>
            </a:r>
            <a:r>
              <a:rPr lang="fr-FR" sz="2400" dirty="0"/>
              <a:t> the machine </a:t>
            </a:r>
            <a:r>
              <a:rPr lang="fr-FR" sz="2400" dirty="0" err="1"/>
              <a:t>unprecedent</a:t>
            </a:r>
            <a:r>
              <a:rPr lang="fr-FR" sz="2400" dirty="0"/>
              <a:t> </a:t>
            </a:r>
            <a:r>
              <a:rPr lang="fr-FR" sz="2400" dirty="0" err="1"/>
              <a:t>complexity</a:t>
            </a:r>
            <a:r>
              <a:rPr lang="fr-FR" sz="2400" dirty="0"/>
              <a:t> and </a:t>
            </a:r>
            <a:r>
              <a:rPr lang="fr-FR" sz="2400" dirty="0" err="1"/>
              <a:t>potential</a:t>
            </a:r>
            <a:r>
              <a:rPr lang="fr-FR" sz="2400" dirty="0"/>
              <a:t> danger (</a:t>
            </a:r>
            <a:r>
              <a:rPr lang="fr-FR" sz="2400" dirty="0" err="1"/>
              <a:t>energy</a:t>
            </a:r>
            <a:r>
              <a:rPr lang="fr-FR" sz="2400" dirty="0"/>
              <a:t> </a:t>
            </a:r>
            <a:r>
              <a:rPr lang="fr-FR" sz="2400" dirty="0" err="1"/>
              <a:t>stored</a:t>
            </a:r>
            <a:r>
              <a:rPr lang="fr-FR" sz="2400" dirty="0"/>
              <a:t> in the </a:t>
            </a:r>
            <a:r>
              <a:rPr lang="fr-FR" sz="2400" dirty="0" err="1"/>
              <a:t>magnets</a:t>
            </a:r>
            <a:r>
              <a:rPr lang="fr-FR" sz="2400" dirty="0"/>
              <a:t> and in the </a:t>
            </a:r>
            <a:r>
              <a:rPr lang="fr-FR" sz="2400" dirty="0" err="1"/>
              <a:t>beam</a:t>
            </a:r>
            <a:r>
              <a:rPr lang="fr-FR" sz="2400" dirty="0"/>
              <a:t>), </a:t>
            </a:r>
            <a:r>
              <a:rPr lang="fr-FR" sz="2400" dirty="0" err="1"/>
              <a:t>each</a:t>
            </a:r>
            <a:r>
              <a:rPr lang="fr-FR" sz="2400" dirty="0"/>
              <a:t> </a:t>
            </a:r>
            <a:r>
              <a:rPr lang="fr-FR" sz="2400" dirty="0" err="1"/>
              <a:t>step</a:t>
            </a:r>
            <a:r>
              <a:rPr lang="fr-FR" sz="2400" dirty="0"/>
              <a:t> </a:t>
            </a:r>
            <a:r>
              <a:rPr lang="fr-FR" sz="2400" dirty="0" err="1"/>
              <a:t>is</a:t>
            </a:r>
            <a:r>
              <a:rPr lang="fr-FR" sz="2400" dirty="0"/>
              <a:t> </a:t>
            </a:r>
            <a:r>
              <a:rPr lang="fr-FR" sz="2400" dirty="0" err="1"/>
              <a:t>divided</a:t>
            </a:r>
            <a:r>
              <a:rPr lang="fr-FR" sz="2400" dirty="0"/>
              <a:t> in </a:t>
            </a:r>
            <a:r>
              <a:rPr lang="fr-FR" sz="2400" dirty="0" err="1"/>
              <a:t>well</a:t>
            </a:r>
            <a:r>
              <a:rPr lang="fr-FR" sz="2400" dirty="0"/>
              <a:t> </a:t>
            </a:r>
            <a:r>
              <a:rPr lang="fr-FR" sz="2400" dirty="0" err="1"/>
              <a:t>defined</a:t>
            </a:r>
            <a:r>
              <a:rPr lang="fr-FR" sz="2400" dirty="0"/>
              <a:t> phases</a:t>
            </a:r>
          </a:p>
          <a:p>
            <a:pPr>
              <a:lnSpc>
                <a:spcPct val="80000"/>
              </a:lnSpc>
              <a:buSzTx/>
              <a:buFont typeface="Wingdings" pitchFamily="2" charset="2"/>
              <a:buBlip>
                <a:blip r:embed="rId2"/>
              </a:buBlip>
              <a:defRPr/>
            </a:pPr>
            <a:r>
              <a:rPr lang="fr-FR" sz="2400" dirty="0"/>
              <a:t>The </a:t>
            </a:r>
            <a:r>
              <a:rPr lang="fr-FR" sz="2400" dirty="0" err="1"/>
              <a:t>success</a:t>
            </a:r>
            <a:r>
              <a:rPr lang="fr-FR" sz="2400" dirty="0"/>
              <a:t> of the </a:t>
            </a:r>
            <a:r>
              <a:rPr lang="fr-FR" sz="2400" dirty="0" err="1"/>
              <a:t>commissioning</a:t>
            </a:r>
            <a:r>
              <a:rPr lang="fr-FR" sz="2400" dirty="0"/>
              <a:t> relies, </a:t>
            </a:r>
            <a:r>
              <a:rPr lang="fr-FR" sz="2400" dirty="0" err="1"/>
              <a:t>among</a:t>
            </a:r>
            <a:r>
              <a:rPr lang="fr-FR" sz="2400" dirty="0"/>
              <a:t> </a:t>
            </a:r>
            <a:r>
              <a:rPr lang="fr-FR" sz="2400" dirty="0" err="1"/>
              <a:t>other</a:t>
            </a:r>
            <a:r>
              <a:rPr lang="fr-FR" sz="2400" dirty="0"/>
              <a:t> </a:t>
            </a:r>
            <a:r>
              <a:rPr lang="fr-FR" sz="2400" dirty="0" err="1"/>
              <a:t>things</a:t>
            </a:r>
            <a:r>
              <a:rPr lang="fr-FR" sz="2400" dirty="0"/>
              <a:t>, </a:t>
            </a:r>
            <a:r>
              <a:rPr lang="fr-FR" sz="2400" dirty="0" err="1" smtClean="0"/>
              <a:t>upon</a:t>
            </a:r>
            <a:r>
              <a:rPr lang="fr-FR" sz="2400" dirty="0" smtClean="0"/>
              <a:t>:</a:t>
            </a:r>
            <a:endParaRPr lang="fr-FR" sz="2400" dirty="0"/>
          </a:p>
          <a:p>
            <a:pPr lvl="1">
              <a:lnSpc>
                <a:spcPct val="80000"/>
              </a:lnSpc>
              <a:buSzPct val="50000"/>
              <a:buFont typeface="Wingdings" pitchFamily="2" charset="2"/>
              <a:buBlip>
                <a:blip r:embed="rId3"/>
              </a:buBlip>
              <a:defRPr/>
            </a:pPr>
            <a:r>
              <a:rPr lang="fr-FR" sz="2400" dirty="0" err="1"/>
              <a:t>Carefull</a:t>
            </a:r>
            <a:r>
              <a:rPr lang="fr-FR" sz="2400" dirty="0"/>
              <a:t> </a:t>
            </a:r>
            <a:r>
              <a:rPr lang="fr-FR" sz="2400" dirty="0" err="1"/>
              <a:t>elaboration</a:t>
            </a:r>
            <a:r>
              <a:rPr lang="fr-FR" sz="2400" dirty="0"/>
              <a:t> of </a:t>
            </a:r>
            <a:r>
              <a:rPr lang="fr-FR" sz="2400" dirty="0" err="1"/>
              <a:t>procedures</a:t>
            </a:r>
            <a:r>
              <a:rPr lang="fr-FR" sz="2400" dirty="0"/>
              <a:t> (Documentation)</a:t>
            </a:r>
          </a:p>
          <a:p>
            <a:pPr lvl="1">
              <a:lnSpc>
                <a:spcPct val="80000"/>
              </a:lnSpc>
              <a:buSzPct val="50000"/>
              <a:buFont typeface="Wingdings" pitchFamily="2" charset="2"/>
              <a:buBlip>
                <a:blip r:embed="rId3"/>
              </a:buBlip>
              <a:defRPr/>
            </a:pPr>
            <a:r>
              <a:rPr lang="fr-FR" sz="2400" dirty="0" err="1"/>
              <a:t>Perfect</a:t>
            </a:r>
            <a:r>
              <a:rPr lang="fr-FR" sz="2400" dirty="0"/>
              <a:t> </a:t>
            </a:r>
            <a:r>
              <a:rPr lang="fr-FR" sz="2400" dirty="0" err="1"/>
              <a:t>matching</a:t>
            </a:r>
            <a:r>
              <a:rPr lang="fr-FR" sz="2400" dirty="0"/>
              <a:t> </a:t>
            </a:r>
            <a:r>
              <a:rPr lang="fr-FR" sz="2400" dirty="0" err="1"/>
              <a:t>between</a:t>
            </a:r>
            <a:r>
              <a:rPr lang="fr-FR" sz="2400" dirty="0"/>
              <a:t> the exit conditions of one </a:t>
            </a:r>
            <a:r>
              <a:rPr lang="fr-FR" sz="2400" dirty="0" err="1"/>
              <a:t>step</a:t>
            </a:r>
            <a:r>
              <a:rPr lang="fr-FR" sz="2400" dirty="0"/>
              <a:t> or phase </a:t>
            </a:r>
            <a:r>
              <a:rPr lang="fr-FR" sz="2400" dirty="0" err="1"/>
              <a:t>with</a:t>
            </a:r>
            <a:r>
              <a:rPr lang="fr-FR" sz="2400" dirty="0"/>
              <a:t> the entry conditions of the </a:t>
            </a:r>
            <a:r>
              <a:rPr lang="fr-FR" sz="2400" dirty="0" err="1"/>
              <a:t>next</a:t>
            </a:r>
            <a:r>
              <a:rPr lang="fr-FR" sz="2400" dirty="0"/>
              <a:t> one</a:t>
            </a:r>
          </a:p>
          <a:p>
            <a:pPr lvl="1">
              <a:lnSpc>
                <a:spcPct val="80000"/>
              </a:lnSpc>
              <a:buSzPct val="50000"/>
              <a:buFont typeface="Wingdings" pitchFamily="2" charset="2"/>
              <a:buBlip>
                <a:blip r:embed="rId3"/>
              </a:buBlip>
              <a:defRPr/>
            </a:pPr>
            <a:r>
              <a:rPr lang="fr-FR" sz="2400" dirty="0"/>
              <a:t>Have </a:t>
            </a:r>
            <a:r>
              <a:rPr lang="fr-FR" sz="2400" dirty="0" err="1"/>
              <a:t>always</a:t>
            </a:r>
            <a:r>
              <a:rPr lang="fr-FR" sz="2400" dirty="0"/>
              <a:t> a « plan B » </a:t>
            </a:r>
            <a:r>
              <a:rPr lang="fr-FR" sz="2400" dirty="0" err="1"/>
              <a:t>prepared</a:t>
            </a:r>
            <a:endParaRPr lang="fr-FR" sz="2400" dirty="0"/>
          </a:p>
        </p:txBody>
      </p:sp>
      <p:grpSp>
        <p:nvGrpSpPr>
          <p:cNvPr id="22" name="Group 254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23" name="WordArt 255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 dirty="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24" name="WordArt 256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25" name="WordArt 257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26" name="WordArt 258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27" name="WordArt 259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8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88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88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88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88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88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88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886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88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2886" grpId="0" build="p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3913" name="Group 25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293892" name="WordArt 4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36699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293893" name="WordArt 5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293894" name="WordArt 6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293895" name="WordArt 7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293896" name="WordArt 8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8" dist="17961" dir="13500000">
                      <a:srgbClr val="97AFCD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293909" name="Rectangle 2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Acknowledges</a:t>
            </a:r>
          </a:p>
        </p:txBody>
      </p:sp>
      <p:sp>
        <p:nvSpPr>
          <p:cNvPr id="293910" name="Rectangle 22"/>
          <p:cNvSpPr>
            <a:spLocks noGrp="1" noChangeArrowheads="1"/>
          </p:cNvSpPr>
          <p:nvPr>
            <p:ph type="body" idx="1"/>
          </p:nvPr>
        </p:nvSpPr>
        <p:spPr>
          <a:xfrm>
            <a:off x="0" y="1925638"/>
            <a:ext cx="9144000" cy="3865562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GB"/>
              <a:t>The content of this presentation has been elaborated from material coming from the </a:t>
            </a:r>
          </a:p>
          <a:p>
            <a:pPr>
              <a:buFont typeface="Wingdings" pitchFamily="2" charset="2"/>
              <a:buNone/>
            </a:pPr>
            <a:endParaRPr lang="en-GB"/>
          </a:p>
          <a:p>
            <a:pPr>
              <a:buFont typeface="Wingdings" pitchFamily="2" charset="2"/>
              <a:buNone/>
            </a:pPr>
            <a:r>
              <a:rPr lang="en-GB"/>
              <a:t>	      LHC Commissioning Working Group </a:t>
            </a:r>
          </a:p>
          <a:p>
            <a:pPr>
              <a:buFont typeface="Wingdings" pitchFamily="2" charset="2"/>
              <a:buNone/>
            </a:pPr>
            <a:r>
              <a:rPr lang="en-GB"/>
              <a:t>		                       and </a:t>
            </a:r>
          </a:p>
          <a:p>
            <a:pPr>
              <a:buFont typeface="Wingdings" pitchFamily="2" charset="2"/>
              <a:buNone/>
            </a:pPr>
            <a:r>
              <a:rPr lang="en-GB"/>
              <a:t>	  Hardware Commissioning Coordination Group</a:t>
            </a:r>
            <a:endParaRPr lang="fr-FR"/>
          </a:p>
        </p:txBody>
      </p:sp>
      <p:grpSp>
        <p:nvGrpSpPr>
          <p:cNvPr id="293914" name="Group 26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293915" name="WordArt 27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293916" name="WordArt 28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293917" name="WordArt 29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293918" name="WordArt 30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293919" name="WordArt 31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</p:spTree>
  </p:cSld>
  <p:clrMapOvr>
    <a:masterClrMapping/>
  </p:clrMapOvr>
  <p:transition advTm="7470">
    <p:fade/>
  </p:transition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94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3200400" y="533400"/>
            <a:ext cx="3200400" cy="914400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 dirty="0" smtClean="0"/>
              <a:t>LHC Cryogenics</a:t>
            </a:r>
            <a:endParaRPr lang="en-US" dirty="0"/>
          </a:p>
        </p:txBody>
      </p:sp>
      <p:grpSp>
        <p:nvGrpSpPr>
          <p:cNvPr id="2" name="Group 5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338950" name="WordArt 6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338951" name="WordArt 7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38952" name="WordArt 8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38953" name="WordArt 9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38954" name="WordArt 10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  <p:grpSp>
        <p:nvGrpSpPr>
          <p:cNvPr id="17" name="Group 755"/>
          <p:cNvGrpSpPr>
            <a:grpSpLocks noChangeAspect="1"/>
          </p:cNvGrpSpPr>
          <p:nvPr/>
        </p:nvGrpSpPr>
        <p:grpSpPr bwMode="auto">
          <a:xfrm>
            <a:off x="0" y="1600200"/>
            <a:ext cx="5484812" cy="3741738"/>
            <a:chOff x="2784" y="680"/>
            <a:chExt cx="2832" cy="1728"/>
          </a:xfrm>
          <a:noFill/>
        </p:grpSpPr>
        <p:grpSp>
          <p:nvGrpSpPr>
            <p:cNvPr id="19" name="Group 747"/>
            <p:cNvGrpSpPr>
              <a:grpSpLocks noChangeAspect="1"/>
            </p:cNvGrpSpPr>
            <p:nvPr/>
          </p:nvGrpSpPr>
          <p:grpSpPr bwMode="auto">
            <a:xfrm>
              <a:off x="2784" y="680"/>
              <a:ext cx="2832" cy="1728"/>
              <a:chOff x="96" y="576"/>
              <a:chExt cx="2832" cy="1728"/>
            </a:xfrm>
            <a:grpFill/>
          </p:grpSpPr>
          <p:grpSp>
            <p:nvGrpSpPr>
              <p:cNvPr id="21" name="Group 13"/>
              <p:cNvGrpSpPr>
                <a:grpSpLocks noChangeAspect="1"/>
              </p:cNvGrpSpPr>
              <p:nvPr/>
            </p:nvGrpSpPr>
            <p:grpSpPr bwMode="auto">
              <a:xfrm>
                <a:off x="96" y="576"/>
                <a:ext cx="2832" cy="1728"/>
                <a:chOff x="96" y="672"/>
                <a:chExt cx="2832" cy="1728"/>
              </a:xfrm>
              <a:grpFill/>
            </p:grpSpPr>
            <p:sp>
              <p:nvSpPr>
                <p:cNvPr id="23" name="Rectangle 12"/>
                <p:cNvSpPr>
                  <a:spLocks noChangeAspect="1" noChangeArrowheads="1"/>
                </p:cNvSpPr>
                <p:nvPr/>
              </p:nvSpPr>
              <p:spPr bwMode="auto">
                <a:xfrm>
                  <a:off x="96" y="672"/>
                  <a:ext cx="2832" cy="1728"/>
                </a:xfrm>
                <a:prstGeom prst="rect">
                  <a:avLst/>
                </a:prstGeom>
                <a:grpFill/>
                <a:ln w="9525">
                  <a:noFill/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endParaRPr lang="en-GB"/>
                </a:p>
              </p:txBody>
            </p:sp>
            <p:pic>
              <p:nvPicPr>
                <p:cNvPr id="24" name="Picture 6"/>
                <p:cNvPicPr>
                  <a:picLocks noChangeAspect="1" noChangeArrowheads="1"/>
                </p:cNvPicPr>
                <p:nvPr/>
              </p:nvPicPr>
              <p:blipFill>
                <a:blip r:embed="rId2"/>
                <a:srcRect/>
                <a:stretch>
                  <a:fillRect/>
                </a:stretch>
              </p:blipFill>
              <p:spPr bwMode="auto">
                <a:xfrm>
                  <a:off x="96" y="672"/>
                  <a:ext cx="2562" cy="1692"/>
                </a:xfrm>
                <a:prstGeom prst="rect">
                  <a:avLst/>
                </a:prstGeom>
                <a:solidFill>
                  <a:schemeClr val="tx1">
                    <a:lumMod val="95000"/>
                  </a:schemeClr>
                </a:solidFill>
                <a:ln>
                  <a:noFill/>
                </a:ln>
                <a:effectLst/>
              </p:spPr>
            </p:pic>
          </p:grpSp>
          <p:sp>
            <p:nvSpPr>
              <p:cNvPr id="22" name="Oval 18"/>
              <p:cNvSpPr>
                <a:spLocks noChangeAspect="1" noChangeArrowheads="1"/>
              </p:cNvSpPr>
              <p:nvPr/>
            </p:nvSpPr>
            <p:spPr bwMode="auto">
              <a:xfrm>
                <a:off x="1776" y="1248"/>
                <a:ext cx="96" cy="96"/>
              </a:xfrm>
              <a:prstGeom prst="ellipse">
                <a:avLst/>
              </a:prstGeom>
              <a:grpFill/>
              <a:ln w="38100">
                <a:noFill/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GB"/>
              </a:p>
            </p:txBody>
          </p:sp>
        </p:grpSp>
        <p:sp>
          <p:nvSpPr>
            <p:cNvPr id="20" name="Line 745"/>
            <p:cNvSpPr>
              <a:spLocks noChangeAspect="1" noChangeShapeType="1"/>
            </p:cNvSpPr>
            <p:nvPr/>
          </p:nvSpPr>
          <p:spPr bwMode="auto">
            <a:xfrm flipH="1">
              <a:off x="3120" y="2064"/>
              <a:ext cx="2160" cy="0"/>
            </a:xfrm>
            <a:prstGeom prst="lin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GB"/>
            </a:p>
          </p:txBody>
        </p:sp>
      </p:grpSp>
      <p:sp>
        <p:nvSpPr>
          <p:cNvPr id="18" name="Line 744"/>
          <p:cNvSpPr>
            <a:spLocks noChangeShapeType="1"/>
          </p:cNvSpPr>
          <p:nvPr/>
        </p:nvSpPr>
        <p:spPr bwMode="auto">
          <a:xfrm>
            <a:off x="698332" y="1660626"/>
            <a:ext cx="0" cy="301198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GB"/>
          </a:p>
        </p:txBody>
      </p:sp>
      <p:pic>
        <p:nvPicPr>
          <p:cNvPr id="26" name="Picture 5" descr="coolingscheme"/>
          <p:cNvPicPr>
            <a:picLocks noChangeAspect="1" noChangeArrowheads="1"/>
          </p:cNvPicPr>
          <p:nvPr/>
        </p:nvPicPr>
        <p:blipFill>
          <a:blip r:embed="rId3"/>
          <a:srcRect t="15639" b="5212"/>
          <a:stretch>
            <a:fillRect/>
          </a:stretch>
        </p:blipFill>
        <p:spPr bwMode="auto">
          <a:xfrm>
            <a:off x="4495801" y="3447877"/>
            <a:ext cx="4648200" cy="3333923"/>
          </a:xfrm>
          <a:prstGeom prst="rect">
            <a:avLst/>
          </a:prstGeom>
          <a:noFill/>
          <a:ln>
            <a:noFill/>
          </a:ln>
          <a:effectLst/>
        </p:spPr>
      </p:pic>
      <p:sp>
        <p:nvSpPr>
          <p:cNvPr id="27" name="Line 9"/>
          <p:cNvSpPr>
            <a:spLocks noChangeShapeType="1"/>
          </p:cNvSpPr>
          <p:nvPr/>
        </p:nvSpPr>
        <p:spPr bwMode="auto">
          <a:xfrm>
            <a:off x="1828800" y="4419600"/>
            <a:ext cx="3429000" cy="381000"/>
          </a:xfrm>
          <a:prstGeom prst="line">
            <a:avLst/>
          </a:prstGeom>
          <a:noFill/>
          <a:ln w="28575">
            <a:solidFill>
              <a:srgbClr val="00FF00"/>
            </a:solidFill>
            <a:round/>
            <a:headEnd/>
            <a:tailEnd type="triangle" w="sm" len="med"/>
          </a:ln>
          <a:effectLst/>
        </p:spPr>
        <p:txBody>
          <a:bodyPr/>
          <a:lstStyle/>
          <a:p>
            <a:endParaRPr lang="en-GB"/>
          </a:p>
        </p:txBody>
      </p:sp>
      <p:sp>
        <p:nvSpPr>
          <p:cNvPr id="28" name="Line 10"/>
          <p:cNvSpPr>
            <a:spLocks noChangeShapeType="1"/>
          </p:cNvSpPr>
          <p:nvPr/>
        </p:nvSpPr>
        <p:spPr bwMode="auto">
          <a:xfrm>
            <a:off x="1752600" y="3352800"/>
            <a:ext cx="4419600" cy="12192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sm" len="med"/>
          </a:ln>
          <a:effectLst/>
        </p:spPr>
        <p:txBody>
          <a:bodyPr/>
          <a:lstStyle/>
          <a:p>
            <a:endParaRPr lang="en-GB"/>
          </a:p>
        </p:txBody>
      </p:sp>
      <p:sp>
        <p:nvSpPr>
          <p:cNvPr id="30" name="Rectangle 3"/>
          <p:cNvSpPr txBox="1">
            <a:spLocks noChangeArrowheads="1"/>
          </p:cNvSpPr>
          <p:nvPr/>
        </p:nvSpPr>
        <p:spPr bwMode="auto">
          <a:xfrm>
            <a:off x="0" y="5029200"/>
            <a:ext cx="4495800" cy="1905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1"/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1143000" marR="0" lvl="2" indent="-22860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l"/>
              <a:tabLst/>
              <a:defRPr/>
            </a:pPr>
            <a:endParaRPr kumimoji="1" lang="en-US" sz="1600" b="0" i="0" u="none" strike="noStrike" kern="0" cap="none" spc="0" normalizeH="0" baseline="0" noProof="0" dirty="0" smtClean="0">
              <a:ln>
                <a:noFill/>
              </a:ln>
              <a:effectLst/>
              <a:uLnTx/>
              <a:uFillTx/>
              <a:latin typeface="Verdana" pitchFamily="34" charset="0"/>
            </a:endParaRPr>
          </a:p>
          <a:p>
            <a:pPr marL="342900" marR="0" lvl="0" indent="-34290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l"/>
              <a:tabLst/>
              <a:defRPr/>
            </a:pPr>
            <a:r>
              <a:rPr kumimoji="1" lang="en-US" sz="1600" b="1" i="0" u="sng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Verdana" pitchFamily="34" charset="0"/>
                <a:ea typeface="+mn-ea"/>
                <a:cs typeface="+mn-cs"/>
              </a:rPr>
              <a:t>From 4.5K to 1.9K</a:t>
            </a:r>
            <a:r>
              <a:rPr kumimoji="1" lang="en-US" sz="1600" b="0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Verdana" pitchFamily="34" charset="0"/>
                <a:ea typeface="+mn-ea"/>
                <a:cs typeface="+mn-cs"/>
              </a:rPr>
              <a:t>: Cold compressors (15 mbar) More than 15 tons of helium inventory [One week]</a:t>
            </a:r>
            <a:endParaRPr kumimoji="1" lang="fr-FR" sz="1600" b="0" i="0" u="none" strike="noStrike" kern="0" cap="none" spc="0" normalizeH="0" baseline="0" noProof="0" dirty="0" smtClean="0">
              <a:ln>
                <a:noFill/>
              </a:ln>
              <a:effectLst/>
              <a:uLnTx/>
              <a:uFillTx/>
              <a:latin typeface="Verdana" pitchFamily="34" charset="0"/>
            </a:endParaRPr>
          </a:p>
          <a:p>
            <a:pPr marL="342900" marR="0" lvl="0" indent="-34290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l"/>
              <a:tabLst/>
              <a:defRPr/>
            </a:pPr>
            <a:r>
              <a:rPr kumimoji="1" lang="fr-FR" sz="1600" b="1" i="0" u="sng" strike="noStrike" kern="0" cap="none" spc="0" normalizeH="0" baseline="0" noProof="0" dirty="0" err="1" smtClean="0">
                <a:ln>
                  <a:noFill/>
                </a:ln>
                <a:effectLst/>
                <a:uLnTx/>
                <a:uFillTx/>
                <a:latin typeface="Verdana" pitchFamily="34" charset="0"/>
                <a:ea typeface="+mn-ea"/>
                <a:cs typeface="+mn-cs"/>
              </a:rPr>
              <a:t>Tuning</a:t>
            </a:r>
            <a:r>
              <a:rPr kumimoji="1" lang="fr-FR" sz="1600" b="1" i="0" u="sng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Verdana" pitchFamily="34" charset="0"/>
                <a:ea typeface="+mn-ea"/>
                <a:cs typeface="+mn-cs"/>
              </a:rPr>
              <a:t> </a:t>
            </a:r>
            <a:r>
              <a:rPr kumimoji="1" lang="fr-FR" sz="1600" b="1" i="0" u="sng" strike="noStrike" kern="0" cap="none" spc="0" normalizeH="0" baseline="0" noProof="0" dirty="0" err="1" smtClean="0">
                <a:ln>
                  <a:noFill/>
                </a:ln>
                <a:effectLst/>
                <a:uLnTx/>
                <a:uFillTx/>
                <a:latin typeface="Verdana" pitchFamily="34" charset="0"/>
                <a:ea typeface="+mn-ea"/>
                <a:cs typeface="+mn-cs"/>
              </a:rPr>
              <a:t>before</a:t>
            </a:r>
            <a:r>
              <a:rPr kumimoji="1" lang="fr-FR" sz="1600" b="1" i="0" u="sng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Verdana" pitchFamily="34" charset="0"/>
                <a:ea typeface="+mn-ea"/>
                <a:cs typeface="+mn-cs"/>
              </a:rPr>
              <a:t> </a:t>
            </a:r>
            <a:r>
              <a:rPr kumimoji="1" lang="fr-FR" sz="1600" b="1" i="0" u="sng" strike="noStrike" kern="0" cap="none" spc="0" normalizeH="0" baseline="0" noProof="0" dirty="0" err="1" smtClean="0">
                <a:ln>
                  <a:noFill/>
                </a:ln>
                <a:effectLst/>
                <a:uLnTx/>
                <a:uFillTx/>
                <a:latin typeface="Verdana" pitchFamily="34" charset="0"/>
                <a:ea typeface="+mn-ea"/>
                <a:cs typeface="+mn-cs"/>
              </a:rPr>
              <a:t>powering</a:t>
            </a:r>
            <a:r>
              <a:rPr kumimoji="1" lang="fr-FR" sz="1600" b="0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Verdana" pitchFamily="34" charset="0"/>
                <a:ea typeface="+mn-ea"/>
                <a:cs typeface="+mn-cs"/>
              </a:rPr>
              <a:t>: Instrumentation, </a:t>
            </a:r>
            <a:r>
              <a:rPr kumimoji="1" lang="fr-FR" sz="1600" b="0" i="0" u="none" strike="noStrike" kern="0" cap="none" spc="0" normalizeH="0" baseline="0" noProof="0" dirty="0" err="1" smtClean="0">
                <a:ln>
                  <a:noFill/>
                </a:ln>
                <a:effectLst/>
                <a:uLnTx/>
                <a:uFillTx/>
                <a:latin typeface="Verdana" pitchFamily="34" charset="0"/>
                <a:ea typeface="+mn-ea"/>
                <a:cs typeface="+mn-cs"/>
              </a:rPr>
              <a:t>Electrical</a:t>
            </a:r>
            <a:r>
              <a:rPr kumimoji="1" lang="fr-FR" sz="1600" b="0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Verdana" pitchFamily="34" charset="0"/>
                <a:ea typeface="+mn-ea"/>
                <a:cs typeface="+mn-cs"/>
              </a:rPr>
              <a:t> </a:t>
            </a:r>
            <a:r>
              <a:rPr kumimoji="1" lang="fr-FR" sz="1600" b="0" i="0" u="none" strike="noStrike" kern="0" cap="none" spc="0" normalizeH="0" baseline="0" noProof="0" dirty="0" err="1" smtClean="0">
                <a:ln>
                  <a:noFill/>
                </a:ln>
                <a:effectLst/>
                <a:uLnTx/>
                <a:uFillTx/>
                <a:latin typeface="Verdana" pitchFamily="34" charset="0"/>
                <a:ea typeface="+mn-ea"/>
                <a:cs typeface="+mn-cs"/>
              </a:rPr>
              <a:t>feed</a:t>
            </a:r>
            <a:r>
              <a:rPr kumimoji="1" lang="fr-FR" sz="1600" b="0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Verdana" pitchFamily="34" charset="0"/>
                <a:ea typeface="+mn-ea"/>
                <a:cs typeface="+mn-cs"/>
              </a:rPr>
              <a:t>-boxes (</a:t>
            </a:r>
            <a:r>
              <a:rPr kumimoji="1" lang="fr-FR" sz="1600" b="0" i="0" u="none" strike="noStrike" kern="0" cap="none" spc="0" normalizeH="0" baseline="0" noProof="0" dirty="0" err="1" smtClean="0">
                <a:ln>
                  <a:noFill/>
                </a:ln>
                <a:effectLst/>
                <a:uLnTx/>
                <a:uFillTx/>
                <a:latin typeface="Verdana" pitchFamily="34" charset="0"/>
                <a:ea typeface="+mn-ea"/>
                <a:cs typeface="+mn-cs"/>
              </a:rPr>
              <a:t>DFB’s</a:t>
            </a:r>
            <a:r>
              <a:rPr kumimoji="1" lang="fr-FR" sz="1600" b="0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Verdana" pitchFamily="34" charset="0"/>
                <a:ea typeface="+mn-ea"/>
                <a:cs typeface="+mn-cs"/>
              </a:rPr>
              <a:t>), global </a:t>
            </a:r>
            <a:r>
              <a:rPr kumimoji="1" lang="fr-FR" sz="1600" b="0" i="0" u="none" strike="noStrike" kern="0" cap="none" spc="0" normalizeH="0" baseline="0" noProof="0" dirty="0" err="1" smtClean="0">
                <a:ln>
                  <a:noFill/>
                </a:ln>
                <a:effectLst/>
                <a:uLnTx/>
                <a:uFillTx/>
                <a:latin typeface="Verdana" pitchFamily="34" charset="0"/>
                <a:ea typeface="+mn-ea"/>
                <a:cs typeface="+mn-cs"/>
              </a:rPr>
              <a:t>process</a:t>
            </a:r>
            <a:r>
              <a:rPr kumimoji="1" lang="fr-FR" sz="1600" b="0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Verdana" pitchFamily="34" charset="0"/>
                <a:ea typeface="+mn-ea"/>
                <a:cs typeface="+mn-cs"/>
              </a:rPr>
              <a:t> [One </a:t>
            </a:r>
            <a:r>
              <a:rPr kumimoji="1" lang="fr-FR" sz="1600" b="0" i="0" u="none" strike="noStrike" kern="0" cap="none" spc="0" normalizeH="0" baseline="0" noProof="0" dirty="0" err="1" smtClean="0">
                <a:ln>
                  <a:noFill/>
                </a:ln>
                <a:effectLst/>
                <a:uLnTx/>
                <a:uFillTx/>
                <a:latin typeface="Verdana" pitchFamily="34" charset="0"/>
                <a:ea typeface="+mn-ea"/>
                <a:cs typeface="+mn-cs"/>
              </a:rPr>
              <a:t>week</a:t>
            </a:r>
            <a:r>
              <a:rPr kumimoji="1" lang="fr-FR" sz="1600" b="0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Verdana" pitchFamily="34" charset="0"/>
                <a:ea typeface="+mn-ea"/>
                <a:cs typeface="+mn-cs"/>
              </a:rPr>
              <a:t>]</a:t>
            </a:r>
          </a:p>
        </p:txBody>
      </p:sp>
      <p:sp>
        <p:nvSpPr>
          <p:cNvPr id="31" name="Rectangle 3"/>
          <p:cNvSpPr txBox="1">
            <a:spLocks noChangeArrowheads="1"/>
          </p:cNvSpPr>
          <p:nvPr/>
        </p:nvSpPr>
        <p:spPr bwMode="auto">
          <a:xfrm>
            <a:off x="4953000" y="1600200"/>
            <a:ext cx="4191000" cy="1905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1"/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342900" marR="0" lvl="0" indent="-34290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l"/>
              <a:tabLst/>
              <a:defRPr/>
            </a:pPr>
            <a:r>
              <a:rPr kumimoji="1" lang="en-US" sz="1600" b="1" i="0" u="sng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Verdana" pitchFamily="34" charset="0"/>
                <a:ea typeface="+mn-ea"/>
                <a:cs typeface="+mn-cs"/>
              </a:rPr>
              <a:t>From RT to 80K</a:t>
            </a:r>
            <a:r>
              <a:rPr kumimoji="1" lang="en-US" sz="1600" b="1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Verdana" pitchFamily="34" charset="0"/>
                <a:ea typeface="+mn-ea"/>
                <a:cs typeface="+mn-cs"/>
              </a:rPr>
              <a:t>:</a:t>
            </a:r>
            <a:r>
              <a:rPr kumimoji="1" lang="en-US" sz="1600" b="0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Verdana" pitchFamily="34" charset="0"/>
                <a:ea typeface="+mn-ea"/>
                <a:cs typeface="+mn-cs"/>
              </a:rPr>
              <a:t> </a:t>
            </a:r>
            <a:r>
              <a:rPr kumimoji="1" lang="en-US" sz="1600" b="0" i="0" u="none" strike="noStrike" kern="0" cap="none" spc="0" normalizeH="0" baseline="0" noProof="0" dirty="0" err="1" smtClean="0">
                <a:ln>
                  <a:noFill/>
                </a:ln>
                <a:effectLst/>
                <a:uLnTx/>
                <a:uFillTx/>
                <a:latin typeface="Verdana" pitchFamily="34" charset="0"/>
                <a:ea typeface="+mn-ea"/>
                <a:cs typeface="+mn-cs"/>
              </a:rPr>
              <a:t>Precooling</a:t>
            </a:r>
            <a:r>
              <a:rPr kumimoji="1" lang="en-US" sz="1600" b="0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Verdana" pitchFamily="34" charset="0"/>
                <a:ea typeface="+mn-ea"/>
                <a:cs typeface="+mn-cs"/>
              </a:rPr>
              <a:t> with LN2 1200 tons of LN2 (64 trucks of 20 tons) </a:t>
            </a:r>
            <a:r>
              <a:rPr kumimoji="1" lang="en-US" sz="1600" b="0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Verdana" pitchFamily="34" charset="0"/>
                <a:ea typeface="+mn-ea"/>
                <a:cs typeface="+mn-cs"/>
                <a:sym typeface="Wingdings" pitchFamily="2" charset="2"/>
              </a:rPr>
              <a:t> </a:t>
            </a:r>
            <a:r>
              <a:rPr kumimoji="1" lang="en-US" sz="1600" b="0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Verdana" pitchFamily="34" charset="0"/>
                <a:ea typeface="+mn-ea"/>
                <a:cs typeface="+mn-cs"/>
              </a:rPr>
              <a:t>[Three weeks]</a:t>
            </a:r>
          </a:p>
          <a:p>
            <a:pPr marL="1143000" marR="0" lvl="2" indent="-22860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l"/>
              <a:tabLst/>
              <a:defRPr/>
            </a:pPr>
            <a:endParaRPr kumimoji="1" lang="en-US" sz="1600" b="0" i="0" u="none" strike="noStrike" kern="0" cap="none" spc="0" normalizeH="0" baseline="0" noProof="0" dirty="0" smtClean="0">
              <a:ln>
                <a:noFill/>
              </a:ln>
              <a:effectLst/>
              <a:uLnTx/>
              <a:uFillTx/>
              <a:latin typeface="Verdana" pitchFamily="34" charset="0"/>
            </a:endParaRPr>
          </a:p>
          <a:p>
            <a:pPr marL="342900" marR="0" lvl="0" indent="-34290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75000"/>
              <a:buFont typeface="Wingdings" pitchFamily="2" charset="2"/>
              <a:buChar char="l"/>
              <a:tabLst/>
              <a:defRPr/>
            </a:pPr>
            <a:r>
              <a:rPr kumimoji="1" lang="en-US" sz="1600" b="1" i="0" u="sng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Verdana" pitchFamily="34" charset="0"/>
                <a:ea typeface="+mn-ea"/>
                <a:cs typeface="+mn-cs"/>
              </a:rPr>
              <a:t>From 80K to 4.5K</a:t>
            </a:r>
            <a:r>
              <a:rPr kumimoji="1" lang="en-US" sz="1600" b="0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Verdana" pitchFamily="34" charset="0"/>
                <a:ea typeface="+mn-ea"/>
                <a:cs typeface="+mn-cs"/>
              </a:rPr>
              <a:t>: </a:t>
            </a:r>
            <a:r>
              <a:rPr kumimoji="1" lang="en-US" sz="1600" b="0" i="0" u="none" strike="noStrike" kern="0" cap="none" spc="0" normalizeH="0" baseline="0" noProof="0" dirty="0" err="1" smtClean="0">
                <a:ln>
                  <a:noFill/>
                </a:ln>
                <a:effectLst/>
                <a:uLnTx/>
                <a:uFillTx/>
                <a:latin typeface="Verdana" pitchFamily="34" charset="0"/>
                <a:ea typeface="+mn-ea"/>
                <a:cs typeface="+mn-cs"/>
              </a:rPr>
              <a:t>Cooldown</a:t>
            </a:r>
            <a:r>
              <a:rPr kumimoji="1" lang="en-US" sz="1600" b="0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Verdana" pitchFamily="34" charset="0"/>
                <a:ea typeface="+mn-ea"/>
                <a:cs typeface="+mn-cs"/>
              </a:rPr>
              <a:t> with He turbines 4700 tons of material to be cooled</a:t>
            </a:r>
            <a:r>
              <a:rPr kumimoji="1" lang="en-US" sz="1600" b="0" i="0" u="none" strike="noStrike" kern="0" cap="none" spc="0" normalizeH="0" noProof="0" dirty="0" smtClean="0">
                <a:ln>
                  <a:noFill/>
                </a:ln>
                <a:effectLst/>
                <a:uLnTx/>
                <a:uFillTx/>
                <a:latin typeface="Verdana" pitchFamily="34" charset="0"/>
                <a:ea typeface="+mn-ea"/>
                <a:cs typeface="+mn-cs"/>
              </a:rPr>
              <a:t> </a:t>
            </a:r>
            <a:r>
              <a:rPr kumimoji="1" lang="en-US" sz="1600" b="0" i="0" u="none" strike="noStrike" kern="0" cap="none" spc="0" normalizeH="0" noProof="0" dirty="0" smtClean="0">
                <a:ln>
                  <a:noFill/>
                </a:ln>
                <a:effectLst/>
                <a:uLnTx/>
                <a:uFillTx/>
                <a:latin typeface="Verdana" pitchFamily="34" charset="0"/>
                <a:ea typeface="+mn-ea"/>
                <a:cs typeface="+mn-cs"/>
                <a:sym typeface="Wingdings" pitchFamily="2" charset="2"/>
              </a:rPr>
              <a:t> </a:t>
            </a:r>
            <a:r>
              <a:rPr kumimoji="1" lang="en-US" sz="1600" b="0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  <a:latin typeface="Verdana" pitchFamily="34" charset="0"/>
                <a:ea typeface="+mn-ea"/>
                <a:cs typeface="+mn-cs"/>
              </a:rPr>
              <a:t>[Two weeks]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87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32856" name="WordArt 202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F3D5C"/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2857" name="WordArt 203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2858" name="WordArt 204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2859" name="WordArt 205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32860" name="WordArt 206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7" dist="17961" dir="13500000">
                      <a:srgbClr val="5B697B"/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32770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1371600" y="333375"/>
            <a:ext cx="7696200" cy="1066800"/>
          </a:xfrm>
          <a:noFill/>
        </p:spPr>
        <p:txBody>
          <a:bodyPr/>
          <a:lstStyle/>
          <a:p>
            <a:r>
              <a:rPr lang="fr-FR" sz="4000" smtClean="0"/>
              <a:t>Hardware Commissioning Status</a:t>
            </a:r>
            <a:endParaRPr lang="en-US" sz="4000" smtClean="0"/>
          </a:p>
        </p:txBody>
      </p:sp>
      <p:sp>
        <p:nvSpPr>
          <p:cNvPr id="32791" name="Line 23"/>
          <p:cNvSpPr>
            <a:spLocks noChangeShapeType="1"/>
          </p:cNvSpPr>
          <p:nvPr/>
        </p:nvSpPr>
        <p:spPr bwMode="auto">
          <a:xfrm>
            <a:off x="1219200" y="2220913"/>
            <a:ext cx="15875" cy="449580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 type="none" w="sm" len="sm"/>
            <a:tailEnd type="stealth" w="lg" len="med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563" name="Rectangle 562"/>
          <p:cNvSpPr/>
          <p:nvPr/>
        </p:nvSpPr>
        <p:spPr>
          <a:xfrm>
            <a:off x="1463675" y="3656013"/>
            <a:ext cx="593725" cy="1349375"/>
          </a:xfrm>
          <a:prstGeom prst="rect">
            <a:avLst/>
          </a:prstGeom>
          <a:solidFill>
            <a:srgbClr val="48BF3F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/>
            <a:endParaRPr lang="en-GB" sz="1800">
              <a:solidFill>
                <a:srgbClr val="000000"/>
              </a:solidFill>
            </a:endParaRPr>
          </a:p>
        </p:txBody>
      </p:sp>
      <p:sp>
        <p:nvSpPr>
          <p:cNvPr id="576" name="Rectangle 575"/>
          <p:cNvSpPr/>
          <p:nvPr/>
        </p:nvSpPr>
        <p:spPr>
          <a:xfrm>
            <a:off x="1463675" y="5005388"/>
            <a:ext cx="593725" cy="215900"/>
          </a:xfrm>
          <a:prstGeom prst="rect">
            <a:avLst/>
          </a:prstGeom>
          <a:solidFill>
            <a:srgbClr val="00CC00">
              <a:alpha val="50196"/>
            </a:srgb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/>
            <a:endParaRPr lang="en-GB" sz="1800">
              <a:solidFill>
                <a:srgbClr val="000000"/>
              </a:solidFill>
            </a:endParaRPr>
          </a:p>
        </p:txBody>
      </p:sp>
      <p:sp>
        <p:nvSpPr>
          <p:cNvPr id="572" name="Rectangle 571"/>
          <p:cNvSpPr>
            <a:spLocks noChangeArrowheads="1"/>
          </p:cNvSpPr>
          <p:nvPr/>
        </p:nvSpPr>
        <p:spPr bwMode="auto">
          <a:xfrm flipV="1">
            <a:off x="1463675" y="5437188"/>
            <a:ext cx="593725" cy="161925"/>
          </a:xfrm>
          <a:prstGeom prst="rect">
            <a:avLst/>
          </a:prstGeom>
          <a:solidFill>
            <a:srgbClr val="D6C1FF"/>
          </a:solidFill>
          <a:ln w="6350" algn="ctr">
            <a:noFill/>
            <a:miter lim="800000"/>
            <a:headEnd/>
            <a:tailEnd/>
          </a:ln>
        </p:spPr>
        <p:txBody>
          <a:bodyPr rot="10800000" anchor="ctr"/>
          <a:lstStyle/>
          <a:p>
            <a:pPr algn="ctr" eaLnBrk="1" hangingPunct="1"/>
            <a:endParaRPr lang="en-GB" sz="180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613" name="Rectangle 612"/>
          <p:cNvSpPr>
            <a:spLocks noChangeArrowheads="1"/>
          </p:cNvSpPr>
          <p:nvPr/>
        </p:nvSpPr>
        <p:spPr bwMode="auto">
          <a:xfrm flipV="1">
            <a:off x="1463675" y="5221288"/>
            <a:ext cx="593725" cy="215900"/>
          </a:xfrm>
          <a:prstGeom prst="rect">
            <a:avLst/>
          </a:prstGeom>
          <a:solidFill>
            <a:srgbClr val="FF9900"/>
          </a:solidFill>
          <a:ln w="6350" algn="ctr">
            <a:noFill/>
            <a:miter lim="800000"/>
            <a:headEnd/>
            <a:tailEnd/>
          </a:ln>
        </p:spPr>
        <p:txBody>
          <a:bodyPr rot="10800000" anchor="ctr"/>
          <a:lstStyle/>
          <a:p>
            <a:pPr algn="ctr" eaLnBrk="1" hangingPunct="1"/>
            <a:endParaRPr lang="en-GB" sz="180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568" name="Rectangle 567"/>
          <p:cNvSpPr/>
          <p:nvPr/>
        </p:nvSpPr>
        <p:spPr>
          <a:xfrm rot="10800000" flipV="1">
            <a:off x="1463675" y="5599113"/>
            <a:ext cx="593725" cy="323850"/>
          </a:xfrm>
          <a:prstGeom prst="rect">
            <a:avLst/>
          </a:prstGeom>
          <a:solidFill>
            <a:srgbClr val="00B0F0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/>
            <a:endParaRPr lang="en-GB" sz="1200" i="1">
              <a:solidFill>
                <a:srgbClr val="000000"/>
              </a:solidFill>
            </a:endParaRPr>
          </a:p>
        </p:txBody>
      </p:sp>
      <p:sp>
        <p:nvSpPr>
          <p:cNvPr id="301" name="Rectangle 300"/>
          <p:cNvSpPr/>
          <p:nvPr/>
        </p:nvSpPr>
        <p:spPr>
          <a:xfrm rot="10800000" flipV="1">
            <a:off x="1463675" y="6069013"/>
            <a:ext cx="593725" cy="647700"/>
          </a:xfrm>
          <a:prstGeom prst="rect">
            <a:avLst/>
          </a:prstGeom>
          <a:solidFill>
            <a:srgbClr val="FF0000"/>
          </a:solidFill>
          <a:ln w="6350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/>
            <a:endParaRPr lang="en-GB" sz="1400">
              <a:solidFill>
                <a:srgbClr val="000000"/>
              </a:solidFill>
            </a:endParaRPr>
          </a:p>
        </p:txBody>
      </p:sp>
      <p:sp>
        <p:nvSpPr>
          <p:cNvPr id="302" name="Rectangle 301"/>
          <p:cNvSpPr>
            <a:spLocks noChangeArrowheads="1"/>
          </p:cNvSpPr>
          <p:nvPr/>
        </p:nvSpPr>
        <p:spPr bwMode="auto">
          <a:xfrm flipV="1">
            <a:off x="1463675" y="5907088"/>
            <a:ext cx="593725" cy="161925"/>
          </a:xfrm>
          <a:prstGeom prst="rect">
            <a:avLst/>
          </a:prstGeom>
          <a:solidFill>
            <a:srgbClr val="00B0F0"/>
          </a:solidFill>
          <a:ln w="6350" algn="ctr">
            <a:noFill/>
            <a:miter lim="800000"/>
            <a:headEnd/>
            <a:tailEnd/>
          </a:ln>
        </p:spPr>
        <p:txBody>
          <a:bodyPr rot="10800000" anchor="ctr"/>
          <a:lstStyle/>
          <a:p>
            <a:pPr algn="ctr" eaLnBrk="1" hangingPunct="1"/>
            <a:endParaRPr lang="en-GB" sz="180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32799" name="Text Box 31"/>
          <p:cNvSpPr txBox="1">
            <a:spLocks noChangeArrowheads="1"/>
          </p:cNvSpPr>
          <p:nvPr/>
        </p:nvSpPr>
        <p:spPr bwMode="auto">
          <a:xfrm rot="16200000">
            <a:off x="613569" y="4428331"/>
            <a:ext cx="682625" cy="366713"/>
          </a:xfrm>
          <a:prstGeom prst="rect">
            <a:avLst/>
          </a:prstGeom>
          <a:solidFill>
            <a:schemeClr val="tx2"/>
          </a:solidFill>
          <a:ln w="12700" algn="ctr">
            <a:noFill/>
            <a:miter lim="800000"/>
            <a:headEnd type="none" w="sm" len="sm"/>
            <a:tailEnd type="none" w="sm" len="sm"/>
          </a:ln>
          <a:effectLst/>
        </p:spPr>
        <p:txBody>
          <a:bodyPr wrap="none">
            <a:spAutoFit/>
          </a:bodyPr>
          <a:lstStyle/>
          <a:p>
            <a:pPr algn="ctr"/>
            <a:r>
              <a:rPr lang="en-US" sz="1800">
                <a:solidFill>
                  <a:schemeClr val="bg1"/>
                </a:solidFill>
                <a:latin typeface="Tahoma" pitchFamily="34" charset="0"/>
              </a:rPr>
              <a:t>Time</a:t>
            </a:r>
          </a:p>
        </p:txBody>
      </p:sp>
      <p:sp>
        <p:nvSpPr>
          <p:cNvPr id="2" name="Rectangle 562"/>
          <p:cNvSpPr>
            <a:spLocks noChangeArrowheads="1"/>
          </p:cNvSpPr>
          <p:nvPr/>
        </p:nvSpPr>
        <p:spPr bwMode="auto">
          <a:xfrm rot="16200000">
            <a:off x="1042988" y="2651125"/>
            <a:ext cx="1435100" cy="593725"/>
          </a:xfrm>
          <a:prstGeom prst="rect">
            <a:avLst/>
          </a:prstGeom>
          <a:solidFill>
            <a:srgbClr val="C0C0C0"/>
          </a:solidFill>
          <a:ln w="9525" algn="ctr">
            <a:noFill/>
            <a:miter lim="800000"/>
            <a:headEnd/>
            <a:tailEnd/>
          </a:ln>
        </p:spPr>
        <p:txBody>
          <a:bodyPr vert="eaVert" anchor="ctr"/>
          <a:lstStyle/>
          <a:p>
            <a:pPr algn="ctr" eaLnBrk="1" hangingPunct="1"/>
            <a:endParaRPr lang="en-GB" sz="180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32813" name="Rectangle 45"/>
          <p:cNvSpPr>
            <a:spLocks noChangeArrowheads="1"/>
          </p:cNvSpPr>
          <p:nvPr/>
        </p:nvSpPr>
        <p:spPr bwMode="auto">
          <a:xfrm>
            <a:off x="1371600" y="2144713"/>
            <a:ext cx="7620000" cy="3276600"/>
          </a:xfrm>
          <a:prstGeom prst="rect">
            <a:avLst/>
          </a:prstGeom>
          <a:noFill/>
          <a:ln w="12700" algn="ctr">
            <a:solidFill>
              <a:schemeClr val="tx1"/>
            </a:solidFill>
            <a:miter lim="800000"/>
            <a:headEnd type="none" w="sm" len="sm"/>
            <a:tailEnd type="none" w="sm" len="sm"/>
          </a:ln>
          <a:effectLst/>
        </p:spPr>
        <p:txBody>
          <a:bodyPr rot="10800000" vert="eaVert" wrap="none" anchor="ctr"/>
          <a:lstStyle/>
          <a:p>
            <a:endParaRPr lang="en-GB"/>
          </a:p>
        </p:txBody>
      </p:sp>
      <p:sp>
        <p:nvSpPr>
          <p:cNvPr id="716" name="Rectangle 8"/>
          <p:cNvSpPr/>
          <p:nvPr/>
        </p:nvSpPr>
        <p:spPr>
          <a:xfrm>
            <a:off x="2667000" y="3487738"/>
            <a:ext cx="179388" cy="179387"/>
          </a:xfrm>
          <a:prstGeom prst="rect">
            <a:avLst/>
          </a:prstGeom>
          <a:solidFill>
            <a:srgbClr val="48BF3F"/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/>
            <a:endParaRPr lang="en-US" sz="2800">
              <a:solidFill>
                <a:srgbClr val="000000"/>
              </a:solidFill>
            </a:endParaRPr>
          </a:p>
        </p:txBody>
      </p:sp>
      <p:sp>
        <p:nvSpPr>
          <p:cNvPr id="717" name="TextBox 9"/>
          <p:cNvSpPr txBox="1">
            <a:spLocks noChangeArrowheads="1"/>
          </p:cNvSpPr>
          <p:nvPr/>
        </p:nvSpPr>
        <p:spPr bwMode="auto">
          <a:xfrm>
            <a:off x="2844800" y="3287713"/>
            <a:ext cx="6070600" cy="946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/>
            <a:r>
              <a:rPr lang="fr-CH" sz="2800">
                <a:latin typeface="Tahoma" pitchFamily="34" charset="0"/>
              </a:rPr>
              <a:t>Interconnection of the continuous cryostat</a:t>
            </a:r>
            <a:endParaRPr lang="en-US" sz="2800">
              <a:latin typeface="Tahoma" pitchFamily="34" charset="0"/>
            </a:endParaRPr>
          </a:p>
        </p:txBody>
      </p:sp>
      <p:sp>
        <p:nvSpPr>
          <p:cNvPr id="714" name="Rectangle 713"/>
          <p:cNvSpPr/>
          <p:nvPr/>
        </p:nvSpPr>
        <p:spPr>
          <a:xfrm>
            <a:off x="2667000" y="4340225"/>
            <a:ext cx="179388" cy="180975"/>
          </a:xfrm>
          <a:prstGeom prst="rect">
            <a:avLst/>
          </a:prstGeom>
          <a:solidFill>
            <a:srgbClr val="00CC00">
              <a:alpha val="50196"/>
            </a:srgbClr>
          </a:solidFill>
          <a:ln w="9525"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/>
            <a:endParaRPr lang="en-US" sz="2800">
              <a:solidFill>
                <a:srgbClr val="000000"/>
              </a:solidFill>
            </a:endParaRPr>
          </a:p>
        </p:txBody>
      </p:sp>
      <p:sp>
        <p:nvSpPr>
          <p:cNvPr id="715" name="TextBox 12"/>
          <p:cNvSpPr txBox="1"/>
          <p:nvPr/>
        </p:nvSpPr>
        <p:spPr>
          <a:xfrm>
            <a:off x="2844800" y="4125913"/>
            <a:ext cx="5360988" cy="51911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hangingPunct="1"/>
            <a:r>
              <a:rPr lang="fr-CH" sz="2800">
                <a:latin typeface="Tahoma" pitchFamily="34" charset="0"/>
              </a:rPr>
              <a:t>Leak tests of the last sub-sectors</a:t>
            </a:r>
            <a:endParaRPr lang="en-US" sz="2800">
              <a:latin typeface="Tahoma" pitchFamily="34" charset="0"/>
            </a:endParaRPr>
          </a:p>
        </p:txBody>
      </p:sp>
      <p:sp>
        <p:nvSpPr>
          <p:cNvPr id="710" name="Rectangle 709"/>
          <p:cNvSpPr>
            <a:spLocks noChangeArrowheads="1"/>
          </p:cNvSpPr>
          <p:nvPr/>
        </p:nvSpPr>
        <p:spPr bwMode="auto">
          <a:xfrm flipV="1">
            <a:off x="2667000" y="4694238"/>
            <a:ext cx="179388" cy="179387"/>
          </a:xfrm>
          <a:prstGeom prst="rect">
            <a:avLst/>
          </a:prstGeom>
          <a:solidFill>
            <a:srgbClr val="FF9900"/>
          </a:solidFill>
          <a:ln w="6350" algn="ctr">
            <a:noFill/>
            <a:miter lim="800000"/>
            <a:headEnd/>
            <a:tailEnd/>
          </a:ln>
        </p:spPr>
        <p:txBody>
          <a:bodyPr rot="10800000" anchor="ctr"/>
          <a:lstStyle/>
          <a:p>
            <a:pPr algn="ctr" eaLnBrk="1" hangingPunct="1"/>
            <a:endParaRPr lang="en-US" sz="280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711" name="TextBox 710"/>
          <p:cNvSpPr txBox="1"/>
          <p:nvPr/>
        </p:nvSpPr>
        <p:spPr>
          <a:xfrm>
            <a:off x="2824163" y="4506913"/>
            <a:ext cx="5872162" cy="51911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hangingPunct="1"/>
            <a:r>
              <a:rPr lang="fr-CH" sz="2800">
                <a:latin typeface="Tahoma" pitchFamily="34" charset="0"/>
              </a:rPr>
              <a:t>Global pressure test &amp; Consolidation</a:t>
            </a:r>
            <a:endParaRPr lang="en-US" sz="2800">
              <a:latin typeface="Tahoma" pitchFamily="34" charset="0"/>
            </a:endParaRPr>
          </a:p>
        </p:txBody>
      </p:sp>
      <p:sp>
        <p:nvSpPr>
          <p:cNvPr id="708" name="Rectangle 707"/>
          <p:cNvSpPr>
            <a:spLocks noChangeArrowheads="1"/>
          </p:cNvSpPr>
          <p:nvPr/>
        </p:nvSpPr>
        <p:spPr bwMode="auto">
          <a:xfrm flipV="1">
            <a:off x="2667000" y="5576888"/>
            <a:ext cx="179388" cy="180975"/>
          </a:xfrm>
          <a:prstGeom prst="rect">
            <a:avLst/>
          </a:prstGeom>
          <a:solidFill>
            <a:srgbClr val="D6C1FF"/>
          </a:solidFill>
          <a:ln w="6350" algn="ctr">
            <a:noFill/>
            <a:miter lim="800000"/>
            <a:headEnd/>
            <a:tailEnd/>
          </a:ln>
        </p:spPr>
        <p:txBody>
          <a:bodyPr rot="10800000" anchor="ctr"/>
          <a:lstStyle/>
          <a:p>
            <a:pPr algn="ctr" eaLnBrk="1" hangingPunct="1"/>
            <a:endParaRPr lang="en-US" sz="280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709" name="TextBox 708"/>
          <p:cNvSpPr txBox="1"/>
          <p:nvPr/>
        </p:nvSpPr>
        <p:spPr>
          <a:xfrm>
            <a:off x="2819400" y="5359400"/>
            <a:ext cx="1482725" cy="519113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hangingPunct="1"/>
            <a:r>
              <a:rPr lang="fr-CH" sz="2800">
                <a:latin typeface="Tahoma" pitchFamily="34" charset="0"/>
              </a:rPr>
              <a:t>Flushing</a:t>
            </a:r>
            <a:endParaRPr lang="en-US" sz="2800">
              <a:latin typeface="Tahoma" pitchFamily="34" charset="0"/>
            </a:endParaRPr>
          </a:p>
        </p:txBody>
      </p:sp>
      <p:sp>
        <p:nvSpPr>
          <p:cNvPr id="706" name="Rectangle 705"/>
          <p:cNvSpPr>
            <a:spLocks noChangeArrowheads="1"/>
          </p:cNvSpPr>
          <p:nvPr/>
        </p:nvSpPr>
        <p:spPr bwMode="auto">
          <a:xfrm flipV="1">
            <a:off x="2665413" y="6105525"/>
            <a:ext cx="179387" cy="180975"/>
          </a:xfrm>
          <a:prstGeom prst="rect">
            <a:avLst/>
          </a:prstGeom>
          <a:solidFill>
            <a:srgbClr val="00B0F0"/>
          </a:solidFill>
          <a:ln w="6350" algn="ctr">
            <a:noFill/>
            <a:miter lim="800000"/>
            <a:headEnd/>
            <a:tailEnd/>
          </a:ln>
        </p:spPr>
        <p:txBody>
          <a:bodyPr rot="10800000" anchor="ctr"/>
          <a:lstStyle/>
          <a:p>
            <a:pPr algn="ctr" eaLnBrk="1" hangingPunct="1"/>
            <a:endParaRPr lang="en-US" sz="280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707" name="TextBox 706"/>
          <p:cNvSpPr txBox="1"/>
          <p:nvPr/>
        </p:nvSpPr>
        <p:spPr>
          <a:xfrm>
            <a:off x="2817813" y="5878513"/>
            <a:ext cx="1830387" cy="51911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hangingPunct="1"/>
            <a:r>
              <a:rPr lang="fr-CH" sz="2800">
                <a:latin typeface="Tahoma" pitchFamily="34" charset="0"/>
              </a:rPr>
              <a:t>Cool down</a:t>
            </a:r>
            <a:endParaRPr lang="en-US" sz="2800">
              <a:latin typeface="Tahoma" pitchFamily="34" charset="0"/>
            </a:endParaRPr>
          </a:p>
        </p:txBody>
      </p:sp>
      <p:sp>
        <p:nvSpPr>
          <p:cNvPr id="702" name="Rectangle 701"/>
          <p:cNvSpPr>
            <a:spLocks noChangeArrowheads="1"/>
          </p:cNvSpPr>
          <p:nvPr/>
        </p:nvSpPr>
        <p:spPr bwMode="auto">
          <a:xfrm flipV="1">
            <a:off x="2667000" y="6535738"/>
            <a:ext cx="179388" cy="180975"/>
          </a:xfrm>
          <a:prstGeom prst="rect">
            <a:avLst/>
          </a:prstGeom>
          <a:solidFill>
            <a:srgbClr val="FF0000"/>
          </a:solidFill>
          <a:ln w="6350" algn="ctr">
            <a:noFill/>
            <a:miter lim="800000"/>
            <a:headEnd/>
            <a:tailEnd/>
          </a:ln>
        </p:spPr>
        <p:txBody>
          <a:bodyPr rot="10800000" anchor="ctr"/>
          <a:lstStyle/>
          <a:p>
            <a:pPr algn="ctr" eaLnBrk="1" hangingPunct="1"/>
            <a:endParaRPr lang="en-US" sz="280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703" name="TextBox 702"/>
          <p:cNvSpPr txBox="1"/>
          <p:nvPr/>
        </p:nvSpPr>
        <p:spPr>
          <a:xfrm>
            <a:off x="2838450" y="6338888"/>
            <a:ext cx="2571750" cy="51911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hangingPunct="1"/>
            <a:r>
              <a:rPr lang="fr-CH" sz="2800">
                <a:latin typeface="Tahoma" pitchFamily="34" charset="0"/>
              </a:rPr>
              <a:t>Powering Tests</a:t>
            </a:r>
            <a:endParaRPr lang="en-US" sz="2800">
              <a:latin typeface="Tahoma" pitchFamily="34" charset="0"/>
            </a:endParaRPr>
          </a:p>
        </p:txBody>
      </p:sp>
      <p:sp>
        <p:nvSpPr>
          <p:cNvPr id="3" name="Rectangle 707"/>
          <p:cNvSpPr>
            <a:spLocks noChangeArrowheads="1"/>
          </p:cNvSpPr>
          <p:nvPr/>
        </p:nvSpPr>
        <p:spPr bwMode="auto">
          <a:xfrm flipV="1">
            <a:off x="2667000" y="3060700"/>
            <a:ext cx="179388" cy="180975"/>
          </a:xfrm>
          <a:prstGeom prst="rect">
            <a:avLst/>
          </a:prstGeom>
          <a:solidFill>
            <a:srgbClr val="C0C0C0"/>
          </a:solidFill>
          <a:ln w="6350" algn="ctr">
            <a:noFill/>
            <a:miter lim="800000"/>
            <a:headEnd/>
            <a:tailEnd/>
          </a:ln>
        </p:spPr>
        <p:txBody>
          <a:bodyPr rot="10800000" anchor="ctr"/>
          <a:lstStyle/>
          <a:p>
            <a:pPr algn="ctr" eaLnBrk="1" hangingPunct="1"/>
            <a:endParaRPr lang="en-US" sz="2800">
              <a:solidFill>
                <a:srgbClr val="000000"/>
              </a:solidFill>
              <a:latin typeface="Tahoma" pitchFamily="34" charset="0"/>
            </a:endParaRPr>
          </a:p>
        </p:txBody>
      </p:sp>
      <p:sp>
        <p:nvSpPr>
          <p:cNvPr id="4" name="TextBox 708"/>
          <p:cNvSpPr txBox="1"/>
          <p:nvPr/>
        </p:nvSpPr>
        <p:spPr>
          <a:xfrm>
            <a:off x="2860675" y="2830513"/>
            <a:ext cx="1922463" cy="51911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eaLnBrk="1" hangingPunct="1"/>
            <a:r>
              <a:rPr lang="fr-CH" sz="2800">
                <a:latin typeface="Tahoma" pitchFamily="34" charset="0"/>
              </a:rPr>
              <a:t>Installation</a:t>
            </a:r>
            <a:endParaRPr lang="en-US" sz="2800">
              <a:latin typeface="Tahoma" pitchFamily="34" charset="0"/>
            </a:endParaRPr>
          </a:p>
        </p:txBody>
      </p:sp>
      <p:sp>
        <p:nvSpPr>
          <p:cNvPr id="32841" name="Text Box 73"/>
          <p:cNvSpPr txBox="1">
            <a:spLocks noChangeArrowheads="1"/>
          </p:cNvSpPr>
          <p:nvPr/>
        </p:nvSpPr>
        <p:spPr bwMode="auto">
          <a:xfrm>
            <a:off x="5013325" y="2254250"/>
            <a:ext cx="2662238" cy="457200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r>
              <a:rPr lang="en-GB">
                <a:latin typeface="Tahoma" pitchFamily="34" charset="0"/>
              </a:rPr>
              <a:t>Done in all sectors</a:t>
            </a:r>
          </a:p>
        </p:txBody>
      </p:sp>
      <p:sp>
        <p:nvSpPr>
          <p:cNvPr id="32842" name="Rectangle 74"/>
          <p:cNvSpPr>
            <a:spLocks noChangeArrowheads="1"/>
          </p:cNvSpPr>
          <p:nvPr/>
        </p:nvSpPr>
        <p:spPr bwMode="auto">
          <a:xfrm>
            <a:off x="228600" y="1600200"/>
            <a:ext cx="8915400" cy="609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algn="ctr"/>
            <a:r>
              <a:rPr kumimoji="1" lang="en-US" sz="2800">
                <a:solidFill>
                  <a:schemeClr val="tx2"/>
                </a:solidFill>
                <a:latin typeface="Tahoma" pitchFamily="34" charset="0"/>
              </a:rPr>
              <a:t>Life cycle of a sector (after installation, before beam)</a:t>
            </a:r>
          </a:p>
        </p:txBody>
      </p:sp>
      <p:grpSp>
        <p:nvGrpSpPr>
          <p:cNvPr id="48" name="Group 213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49" name="WordArt 214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 dirty="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50" name="WordArt 215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51" name="WordArt 216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52" name="WordArt 217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53" name="WordArt 218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5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293892" name="WordArt 4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36699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293893" name="WordArt 5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293894" name="WordArt 6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293895" name="WordArt 7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293896" name="WordArt 8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8" dist="17961" dir="13500000">
                      <a:srgbClr val="97AFCD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293909" name="Rectangle 21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dirty="0" smtClean="0"/>
              <a:t>Extra </a:t>
            </a:r>
            <a:r>
              <a:rPr lang="fr-FR" dirty="0" err="1" smtClean="0"/>
              <a:t>Slides</a:t>
            </a:r>
            <a:endParaRPr lang="fr-FR" dirty="0"/>
          </a:p>
        </p:txBody>
      </p:sp>
      <p:grpSp>
        <p:nvGrpSpPr>
          <p:cNvPr id="3" name="Group 26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293915" name="WordArt 27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293916" name="WordArt 28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293917" name="WordArt 29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293918" name="WordArt 30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293919" name="WordArt 31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  <p:pic>
        <p:nvPicPr>
          <p:cNvPr id="35533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762125" y="1295400"/>
            <a:ext cx="7305675" cy="5486400"/>
          </a:xfrm>
          <a:prstGeom prst="rect">
            <a:avLst/>
          </a:prstGeom>
          <a:noFill/>
          <a:ln w="12700" cap="sq" cmpd="sng">
            <a:noFill/>
            <a:prstDash val="solid"/>
            <a:miter lim="800000"/>
            <a:headEnd type="none" w="sm" len="sm"/>
            <a:tailEnd type="none" w="sm" len="sm"/>
          </a:ln>
          <a:effectLst/>
        </p:spPr>
      </p:pic>
    </p:spTree>
  </p:cSld>
  <p:clrMapOvr>
    <a:masterClrMapping/>
  </p:clrMapOvr>
  <p:transition advTm="7470">
    <p:fade/>
  </p:transition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6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353287" name="WordArt 7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36699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53288" name="WordArt 8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53289" name="WordArt 9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53290" name="WordArt 10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5001"/>
                    </a:srgbClr>
                  </a:solidFill>
                  <a:effectLst>
                    <a:prstShdw prst="shdw18" dist="17961" dir="13500000">
                      <a:srgbClr val="306090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353291" name="WordArt 11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8" dist="17961" dir="13500000">
                      <a:srgbClr val="97AFCD">
                        <a:gamma/>
                        <a:shade val="60000"/>
                        <a:invGamma/>
                      </a:srgbClr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pic>
        <p:nvPicPr>
          <p:cNvPr id="353284" name="Picture 4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676400" y="1905000"/>
            <a:ext cx="5662613" cy="4648200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  <a:effectLst/>
        </p:spPr>
      </p:pic>
      <p:sp>
        <p:nvSpPr>
          <p:cNvPr id="353285" name="Rectangle 5"/>
          <p:cNvSpPr>
            <a:spLocks noGrp="1" noChangeArrowheads="1"/>
          </p:cNvSpPr>
          <p:nvPr>
            <p:ph type="title"/>
          </p:nvPr>
        </p:nvSpPr>
        <p:spPr>
          <a:xfrm>
            <a:off x="990600" y="333375"/>
            <a:ext cx="7696200" cy="1066800"/>
          </a:xfrm>
          <a:noFill/>
          <a:ln/>
        </p:spPr>
        <p:txBody>
          <a:bodyPr/>
          <a:lstStyle/>
          <a:p>
            <a:r>
              <a:rPr lang="en-US" sz="4000"/>
              <a:t>Energy Stored in the Beams:</a:t>
            </a:r>
            <a:br>
              <a:rPr lang="en-US" sz="4000"/>
            </a:br>
            <a:r>
              <a:rPr lang="en-US" sz="4000"/>
              <a:t>Collimation System</a:t>
            </a:r>
          </a:p>
        </p:txBody>
      </p:sp>
      <p:grpSp>
        <p:nvGrpSpPr>
          <p:cNvPr id="3" name="Group 12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353293" name="WordArt 13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353294" name="WordArt 14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53295" name="WordArt 15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53296" name="WordArt 16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53297" name="WordArt 17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827" name="AutoShape 3"/>
          <p:cNvSpPr>
            <a:spLocks noChangeAspect="1" noChangeArrowheads="1" noTextEdit="1"/>
          </p:cNvSpPr>
          <p:nvPr/>
        </p:nvSpPr>
        <p:spPr bwMode="auto">
          <a:xfrm>
            <a:off x="990600" y="1577975"/>
            <a:ext cx="6927850" cy="52657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en-GB"/>
          </a:p>
        </p:txBody>
      </p:sp>
      <p:sp>
        <p:nvSpPr>
          <p:cNvPr id="334224" name="Rectangle 400"/>
          <p:cNvSpPr>
            <a:spLocks noGrp="1" noChangeArrowheads="1"/>
          </p:cNvSpPr>
          <p:nvPr>
            <p:ph type="title"/>
          </p:nvPr>
        </p:nvSpPr>
        <p:spPr>
          <a:xfrm>
            <a:off x="1828800" y="76200"/>
            <a:ext cx="7010400" cy="1066800"/>
          </a:xfrm>
          <a:noFill/>
          <a:ln/>
        </p:spPr>
        <p:txBody>
          <a:bodyPr/>
          <a:lstStyle/>
          <a:p>
            <a:r>
              <a:rPr lang="en-US" dirty="0"/>
              <a:t>Machine Protection </a:t>
            </a:r>
            <a:r>
              <a:rPr lang="en-US" dirty="0" smtClean="0"/>
              <a:t>System: Beam Interlock</a:t>
            </a:r>
            <a:endParaRPr lang="en-US" dirty="0"/>
          </a:p>
        </p:txBody>
      </p:sp>
      <p:grpSp>
        <p:nvGrpSpPr>
          <p:cNvPr id="2" name="Group 401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334226" name="WordArt 402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334227" name="WordArt 403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34228" name="WordArt 404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34229" name="WordArt 405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34230" name="WordArt 406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  <p:sp>
        <p:nvSpPr>
          <p:cNvPr id="30" name="Rectangle 29"/>
          <p:cNvSpPr/>
          <p:nvPr/>
        </p:nvSpPr>
        <p:spPr bwMode="auto">
          <a:xfrm>
            <a:off x="4114800" y="1295400"/>
            <a:ext cx="4879075" cy="5460242"/>
          </a:xfrm>
          <a:prstGeom prst="rect">
            <a:avLst/>
          </a:prstGeom>
          <a:solidFill>
            <a:schemeClr val="accent1"/>
          </a:solidFill>
          <a:ln w="12700" cap="sq" cmpd="sng" algn="ctr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2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graphicFrame>
        <p:nvGraphicFramePr>
          <p:cNvPr id="338946" name="Object 2"/>
          <p:cNvGraphicFramePr>
            <a:graphicFrameLocks noChangeAspect="1"/>
          </p:cNvGraphicFramePr>
          <p:nvPr/>
        </p:nvGraphicFramePr>
        <p:xfrm>
          <a:off x="4114800" y="1295400"/>
          <a:ext cx="4805363" cy="5410200"/>
        </p:xfrm>
        <a:graphic>
          <a:graphicData uri="http://schemas.openxmlformats.org/presentationml/2006/ole">
            <p:oleObj spid="_x0000_s413698" name="Visio" r:id="rId4" imgW="6352995" imgH="7151070" progId="">
              <p:embed/>
            </p:oleObj>
          </a:graphicData>
        </a:graphic>
      </p:graphicFrame>
      <p:pic>
        <p:nvPicPr>
          <p:cNvPr id="31" name="Picture 6"/>
          <p:cNvPicPr>
            <a:picLocks noChangeAspect="1" noChangeArrowheads="1"/>
          </p:cNvPicPr>
          <p:nvPr/>
        </p:nvPicPr>
        <p:blipFill>
          <a:blip r:embed="rId5"/>
          <a:srcRect/>
          <a:stretch>
            <a:fillRect/>
          </a:stretch>
        </p:blipFill>
        <p:spPr bwMode="auto">
          <a:xfrm>
            <a:off x="7866063" y="1905000"/>
            <a:ext cx="668337" cy="342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2" name="Picture 7"/>
          <p:cNvPicPr>
            <a:picLocks noChangeAspect="1" noChangeArrowheads="1"/>
          </p:cNvPicPr>
          <p:nvPr/>
        </p:nvPicPr>
        <p:blipFill>
          <a:blip r:embed="rId6"/>
          <a:srcRect/>
          <a:stretch>
            <a:fillRect/>
          </a:stretch>
        </p:blipFill>
        <p:spPr bwMode="auto">
          <a:xfrm>
            <a:off x="8170863" y="2286000"/>
            <a:ext cx="668337" cy="342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33" name="Oval 10"/>
          <p:cNvSpPr>
            <a:spLocks noChangeArrowheads="1"/>
          </p:cNvSpPr>
          <p:nvPr/>
        </p:nvSpPr>
        <p:spPr bwMode="auto">
          <a:xfrm>
            <a:off x="7391400" y="1600200"/>
            <a:ext cx="1600200" cy="1600200"/>
          </a:xfrm>
          <a:prstGeom prst="ellipse">
            <a:avLst/>
          </a:prstGeom>
          <a:solidFill>
            <a:srgbClr val="CC00FF">
              <a:alpha val="30000"/>
            </a:srgbClr>
          </a:soli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endParaRPr lang="en-GB"/>
          </a:p>
        </p:txBody>
      </p:sp>
      <p:sp>
        <p:nvSpPr>
          <p:cNvPr id="34" name="AutoShape 11"/>
          <p:cNvSpPr>
            <a:spLocks noChangeArrowheads="1"/>
          </p:cNvSpPr>
          <p:nvPr/>
        </p:nvSpPr>
        <p:spPr bwMode="auto">
          <a:xfrm rot="3638408">
            <a:off x="7047707" y="1791493"/>
            <a:ext cx="685800" cy="303213"/>
          </a:xfrm>
          <a:prstGeom prst="rightArrow">
            <a:avLst>
              <a:gd name="adj1" fmla="val 42861"/>
              <a:gd name="adj2" fmla="val 46199"/>
            </a:avLst>
          </a:prstGeom>
          <a:solidFill>
            <a:srgbClr val="CC00FF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GB"/>
          </a:p>
        </p:txBody>
      </p:sp>
      <p:sp>
        <p:nvSpPr>
          <p:cNvPr id="36" name="Oval 13"/>
          <p:cNvSpPr>
            <a:spLocks noChangeArrowheads="1"/>
          </p:cNvSpPr>
          <p:nvPr/>
        </p:nvSpPr>
        <p:spPr bwMode="auto">
          <a:xfrm>
            <a:off x="4484688" y="5486400"/>
            <a:ext cx="457200" cy="457200"/>
          </a:xfrm>
          <a:prstGeom prst="ellipse">
            <a:avLst/>
          </a:prstGeom>
          <a:solidFill>
            <a:srgbClr val="009900">
              <a:alpha val="30000"/>
            </a:srgbClr>
          </a:solidFill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endParaRPr lang="en-GB"/>
          </a:p>
        </p:txBody>
      </p:sp>
      <p:sp>
        <p:nvSpPr>
          <p:cNvPr id="38" name="TextBox 37"/>
          <p:cNvSpPr txBox="1"/>
          <p:nvPr/>
        </p:nvSpPr>
        <p:spPr>
          <a:xfrm>
            <a:off x="4191000" y="5105400"/>
            <a:ext cx="69762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dirty="0" smtClean="0">
                <a:solidFill>
                  <a:schemeClr val="accent1">
                    <a:lumMod val="50000"/>
                  </a:schemeClr>
                </a:solidFill>
              </a:rPr>
              <a:t>BIC</a:t>
            </a:r>
            <a:endParaRPr lang="en-GB" dirty="0">
              <a:solidFill>
                <a:schemeClr val="accent1">
                  <a:lumMod val="50000"/>
                </a:schemeClr>
              </a:solidFill>
            </a:endParaRPr>
          </a:p>
        </p:txBody>
      </p:sp>
      <p:sp>
        <p:nvSpPr>
          <p:cNvPr id="39" name="WordArt 24"/>
          <p:cNvSpPr>
            <a:spLocks noChangeArrowheads="1" noChangeShapeType="1" noTextEdit="1"/>
          </p:cNvSpPr>
          <p:nvPr/>
        </p:nvSpPr>
        <p:spPr bwMode="auto">
          <a:xfrm>
            <a:off x="6186487" y="2457450"/>
            <a:ext cx="457200" cy="28575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GB" sz="800" kern="10" spc="160" dirty="0">
                <a:ln w="9525" cap="sq">
                  <a:noFill/>
                  <a:round/>
                  <a:headEnd type="none" w="sm" len="sm"/>
                  <a:tailEnd type="none" w="sm" len="sm"/>
                </a:ln>
                <a:gradFill rotWithShape="1">
                  <a:gsLst>
                    <a:gs pos="0">
                      <a:srgbClr val="AAAAAA"/>
                    </a:gs>
                    <a:gs pos="50000">
                      <a:schemeClr val="accent1"/>
                    </a:gs>
                    <a:gs pos="100000">
                      <a:srgbClr val="AAAAAA"/>
                    </a:gs>
                  </a:gsLst>
                  <a:lin ang="5400000" scaled="1"/>
                </a:gradFill>
                <a:effectLst>
                  <a:outerShdw dist="45791" dir="3378596" algn="ctr" rotWithShape="0">
                    <a:srgbClr val="4D4D4D">
                      <a:alpha val="80000"/>
                    </a:srgbClr>
                  </a:outerShdw>
                </a:effectLst>
                <a:latin typeface="Arial Black"/>
              </a:rPr>
              <a:t>CMS</a:t>
            </a:r>
          </a:p>
        </p:txBody>
      </p:sp>
      <p:sp>
        <p:nvSpPr>
          <p:cNvPr id="40" name="WordArt 25"/>
          <p:cNvSpPr>
            <a:spLocks noChangeArrowheads="1" noChangeShapeType="1" noTextEdit="1"/>
          </p:cNvSpPr>
          <p:nvPr/>
        </p:nvSpPr>
        <p:spPr bwMode="auto">
          <a:xfrm>
            <a:off x="6172200" y="5734050"/>
            <a:ext cx="598487" cy="28575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GB" sz="1200" kern="10" spc="240" dirty="0">
                <a:ln w="9525" cap="sq">
                  <a:noFill/>
                  <a:round/>
                  <a:headEnd type="none" w="sm" len="sm"/>
                  <a:tailEnd type="none" w="sm" len="sm"/>
                </a:ln>
                <a:gradFill rotWithShape="1">
                  <a:gsLst>
                    <a:gs pos="0">
                      <a:srgbClr val="AAAAAA"/>
                    </a:gs>
                    <a:gs pos="50000">
                      <a:schemeClr val="accent1"/>
                    </a:gs>
                    <a:gs pos="100000">
                      <a:srgbClr val="AAAAAA"/>
                    </a:gs>
                  </a:gsLst>
                  <a:lin ang="5400000" scaled="1"/>
                </a:gradFill>
                <a:effectLst>
                  <a:outerShdw dist="45791" dir="3378596" algn="ctr" rotWithShape="0">
                    <a:srgbClr val="4D4D4D">
                      <a:alpha val="80000"/>
                    </a:srgbClr>
                  </a:outerShdw>
                </a:effectLst>
                <a:latin typeface="Arial Black"/>
              </a:rPr>
              <a:t>ATLAS</a:t>
            </a:r>
          </a:p>
        </p:txBody>
      </p:sp>
      <p:sp>
        <p:nvSpPr>
          <p:cNvPr id="41" name="WordArt 26"/>
          <p:cNvSpPr>
            <a:spLocks noChangeArrowheads="1" noChangeShapeType="1" noTextEdit="1"/>
          </p:cNvSpPr>
          <p:nvPr/>
        </p:nvSpPr>
        <p:spPr bwMode="auto">
          <a:xfrm>
            <a:off x="7239000" y="5257800"/>
            <a:ext cx="509587" cy="45720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GB" sz="800" kern="10" spc="160" dirty="0" err="1">
                <a:ln w="9525" cap="sq">
                  <a:noFill/>
                  <a:round/>
                  <a:headEnd type="none" w="sm" len="sm"/>
                  <a:tailEnd type="none" w="sm" len="sm"/>
                </a:ln>
                <a:gradFill rotWithShape="1">
                  <a:gsLst>
                    <a:gs pos="0">
                      <a:srgbClr val="AAAAAA"/>
                    </a:gs>
                    <a:gs pos="50000">
                      <a:schemeClr val="accent1"/>
                    </a:gs>
                    <a:gs pos="100000">
                      <a:srgbClr val="AAAAAA"/>
                    </a:gs>
                  </a:gsLst>
                  <a:lin ang="5400000" scaled="1"/>
                </a:gradFill>
                <a:effectLst>
                  <a:outerShdw dist="45791" dir="3378596" algn="ctr" rotWithShape="0">
                    <a:srgbClr val="4D4D4D">
                      <a:alpha val="80000"/>
                    </a:srgbClr>
                  </a:outerShdw>
                </a:effectLst>
                <a:latin typeface="Arial Black"/>
              </a:rPr>
              <a:t>LHCb</a:t>
            </a:r>
            <a:endParaRPr lang="en-GB" sz="800" kern="10" spc="160" dirty="0">
              <a:ln w="9525" cap="sq">
                <a:noFill/>
                <a:round/>
                <a:headEnd type="none" w="sm" len="sm"/>
                <a:tailEnd type="none" w="sm" len="sm"/>
              </a:ln>
              <a:gradFill rotWithShape="1">
                <a:gsLst>
                  <a:gs pos="0">
                    <a:srgbClr val="AAAAAA"/>
                  </a:gs>
                  <a:gs pos="50000">
                    <a:schemeClr val="accent1"/>
                  </a:gs>
                  <a:gs pos="100000">
                    <a:srgbClr val="AAAAAA"/>
                  </a:gs>
                </a:gsLst>
                <a:lin ang="5400000" scaled="1"/>
              </a:gradFill>
              <a:effectLst>
                <a:outerShdw dist="45791" dir="3378596" algn="ctr" rotWithShape="0">
                  <a:srgbClr val="4D4D4D">
                    <a:alpha val="80000"/>
                  </a:srgbClr>
                </a:outerShdw>
              </a:effectLst>
              <a:latin typeface="Arial Black"/>
            </a:endParaRPr>
          </a:p>
        </p:txBody>
      </p:sp>
      <p:sp>
        <p:nvSpPr>
          <p:cNvPr id="42" name="WordArt 27"/>
          <p:cNvSpPr>
            <a:spLocks noChangeArrowheads="1" noChangeShapeType="1" noTextEdit="1"/>
          </p:cNvSpPr>
          <p:nvPr/>
        </p:nvSpPr>
        <p:spPr bwMode="auto">
          <a:xfrm>
            <a:off x="5205412" y="5276850"/>
            <a:ext cx="433388" cy="28575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GB" sz="800" kern="10" spc="160" dirty="0">
                <a:ln w="9525" cap="sq">
                  <a:noFill/>
                  <a:round/>
                  <a:headEnd type="none" w="sm" len="sm"/>
                  <a:tailEnd type="none" w="sm" len="sm"/>
                </a:ln>
                <a:gradFill rotWithShape="1">
                  <a:gsLst>
                    <a:gs pos="0">
                      <a:srgbClr val="AAAAAA"/>
                    </a:gs>
                    <a:gs pos="50000">
                      <a:schemeClr val="accent1"/>
                    </a:gs>
                    <a:gs pos="100000">
                      <a:srgbClr val="AAAAAA"/>
                    </a:gs>
                  </a:gsLst>
                  <a:lin ang="5400000" scaled="1"/>
                </a:gradFill>
                <a:effectLst>
                  <a:outerShdw dist="45791" dir="3378596" algn="ctr" rotWithShape="0">
                    <a:srgbClr val="4D4D4D">
                      <a:alpha val="80000"/>
                    </a:srgbClr>
                  </a:outerShdw>
                </a:effectLst>
                <a:latin typeface="Arial Black"/>
              </a:rPr>
              <a:t>ALICE</a:t>
            </a:r>
          </a:p>
        </p:txBody>
      </p:sp>
      <p:sp>
        <p:nvSpPr>
          <p:cNvPr id="43" name="WordArt 28"/>
          <p:cNvSpPr>
            <a:spLocks noChangeArrowheads="1" noChangeShapeType="1" noTextEdit="1"/>
          </p:cNvSpPr>
          <p:nvPr/>
        </p:nvSpPr>
        <p:spPr bwMode="auto">
          <a:xfrm>
            <a:off x="7162800" y="2895600"/>
            <a:ext cx="519113" cy="17145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GB" sz="3600" i="1" kern="10" dirty="0">
                <a:ln w="9525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solidFill>
                  <a:srgbClr val="FFFFFF"/>
                </a:solidFill>
                <a:effectLst>
                  <a:outerShdw dist="35921" dir="2700000" algn="ctr" rotWithShape="0">
                    <a:srgbClr val="808080">
                      <a:alpha val="80000"/>
                    </a:srgbClr>
                  </a:outerShdw>
                </a:effectLst>
                <a:latin typeface="Arial Black"/>
              </a:rPr>
              <a:t>LBDS</a:t>
            </a:r>
          </a:p>
        </p:txBody>
      </p:sp>
      <p:sp>
        <p:nvSpPr>
          <p:cNvPr id="44" name="WordArt 29"/>
          <p:cNvSpPr>
            <a:spLocks noChangeArrowheads="1" noChangeShapeType="1" noTextEdit="1"/>
          </p:cNvSpPr>
          <p:nvPr/>
        </p:nvSpPr>
        <p:spPr bwMode="auto">
          <a:xfrm>
            <a:off x="4724400" y="4038600"/>
            <a:ext cx="671513" cy="24765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GB" sz="3600" i="1" kern="10" dirty="0" err="1">
                <a:ln w="9525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solidFill>
                  <a:srgbClr val="FFFFFF"/>
                </a:solidFill>
                <a:effectLst>
                  <a:outerShdw dist="35921" dir="2700000" algn="ctr" rotWithShape="0">
                    <a:srgbClr val="808080">
                      <a:alpha val="80000"/>
                    </a:srgbClr>
                  </a:outerShdw>
                </a:effectLst>
                <a:latin typeface="Arial Black"/>
              </a:rPr>
              <a:t>Collim</a:t>
            </a:r>
            <a:r>
              <a:rPr lang="en-GB" sz="3600" i="1" kern="10" dirty="0">
                <a:ln w="9525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solidFill>
                  <a:srgbClr val="FFFFFF"/>
                </a:solidFill>
                <a:effectLst>
                  <a:outerShdw dist="35921" dir="2700000" algn="ctr" rotWithShape="0">
                    <a:srgbClr val="808080">
                      <a:alpha val="80000"/>
                    </a:srgbClr>
                  </a:outerShdw>
                </a:effectLst>
                <a:latin typeface="Arial Black"/>
              </a:rPr>
              <a:t> (p)</a:t>
            </a:r>
          </a:p>
        </p:txBody>
      </p:sp>
      <p:sp>
        <p:nvSpPr>
          <p:cNvPr id="45" name="WordArt 30"/>
          <p:cNvSpPr>
            <a:spLocks noChangeArrowheads="1" noChangeShapeType="1" noTextEdit="1"/>
          </p:cNvSpPr>
          <p:nvPr/>
        </p:nvSpPr>
        <p:spPr bwMode="auto">
          <a:xfrm>
            <a:off x="7543800" y="4038600"/>
            <a:ext cx="671513" cy="24765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GB" sz="3600" i="1" kern="10" dirty="0" err="1">
                <a:ln w="9525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solidFill>
                  <a:srgbClr val="FFFFFF"/>
                </a:solidFill>
                <a:effectLst>
                  <a:outerShdw dist="35921" dir="2700000" algn="ctr" rotWithShape="0">
                    <a:srgbClr val="808080">
                      <a:alpha val="80000"/>
                    </a:srgbClr>
                  </a:outerShdw>
                </a:effectLst>
                <a:latin typeface="Arial Black"/>
              </a:rPr>
              <a:t>Collim</a:t>
            </a:r>
            <a:r>
              <a:rPr lang="en-GB" sz="3600" i="1" kern="10" dirty="0">
                <a:ln w="9525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solidFill>
                  <a:srgbClr val="FFFFFF"/>
                </a:solidFill>
                <a:effectLst>
                  <a:outerShdw dist="35921" dir="2700000" algn="ctr" rotWithShape="0">
                    <a:srgbClr val="808080">
                      <a:alpha val="80000"/>
                    </a:srgbClr>
                  </a:outerShdw>
                </a:effectLst>
                <a:latin typeface="Arial Black"/>
              </a:rPr>
              <a:t> (beta)</a:t>
            </a:r>
          </a:p>
        </p:txBody>
      </p:sp>
      <p:sp>
        <p:nvSpPr>
          <p:cNvPr id="46" name="WordArt 31"/>
          <p:cNvSpPr>
            <a:spLocks noChangeArrowheads="1" noChangeShapeType="1" noTextEdit="1"/>
          </p:cNvSpPr>
          <p:nvPr/>
        </p:nvSpPr>
        <p:spPr bwMode="auto">
          <a:xfrm>
            <a:off x="5272087" y="2895600"/>
            <a:ext cx="366713" cy="17145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GB" sz="3600" i="1" kern="10" dirty="0">
                <a:ln w="9525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:ln>
                <a:solidFill>
                  <a:srgbClr val="FFFFFF"/>
                </a:solidFill>
                <a:effectLst>
                  <a:outerShdw dist="35921" dir="2700000" algn="ctr" rotWithShape="0">
                    <a:srgbClr val="808080">
                      <a:alpha val="80000"/>
                    </a:srgbClr>
                  </a:outerShdw>
                </a:effectLst>
                <a:latin typeface="Arial Black"/>
              </a:rPr>
              <a:t>RF</a:t>
            </a:r>
          </a:p>
        </p:txBody>
      </p:sp>
      <p:sp>
        <p:nvSpPr>
          <p:cNvPr id="48" name="Rectangle 4"/>
          <p:cNvSpPr>
            <a:spLocks noChangeArrowheads="1"/>
          </p:cNvSpPr>
          <p:nvPr/>
        </p:nvSpPr>
        <p:spPr bwMode="auto">
          <a:xfrm>
            <a:off x="152400" y="2743200"/>
            <a:ext cx="3962400" cy="132343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r>
              <a:rPr lang="en-US" sz="2000" dirty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10MHz Square wave generated at IP6</a:t>
            </a:r>
          </a:p>
          <a:p>
            <a:pPr>
              <a:buFontTx/>
              <a:buChar char="-"/>
            </a:pPr>
            <a:r>
              <a:rPr lang="en-US" sz="2000" dirty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Signal can be cut by any </a:t>
            </a:r>
            <a:r>
              <a:rPr lang="en-US" sz="2000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Controller</a:t>
            </a:r>
            <a:endParaRPr lang="en-US" sz="2000" dirty="0">
              <a:solidFill>
                <a:schemeClr val="tx2"/>
              </a:solidFill>
              <a:latin typeface="Tahoma" pitchFamily="34" charset="0"/>
              <a:ea typeface="Tahoma" pitchFamily="34" charset="0"/>
              <a:cs typeface="Tahoma" pitchFamily="34" charset="0"/>
            </a:endParaRPr>
          </a:p>
        </p:txBody>
      </p:sp>
      <p:sp>
        <p:nvSpPr>
          <p:cNvPr id="49" name="Rectangle 5"/>
          <p:cNvSpPr>
            <a:spLocks noChangeArrowheads="1"/>
          </p:cNvSpPr>
          <p:nvPr/>
        </p:nvSpPr>
        <p:spPr bwMode="auto">
          <a:xfrm>
            <a:off x="228600" y="4191000"/>
            <a:ext cx="3810000" cy="1015663"/>
          </a:xfrm>
          <a:prstGeom prst="rect">
            <a:avLst/>
          </a:prstGeom>
          <a:solidFill>
            <a:schemeClr val="accent1">
              <a:lumMod val="75000"/>
            </a:schemeClr>
          </a:solidFill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r>
              <a:rPr lang="en-US" sz="2000" dirty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When any of the four </a:t>
            </a:r>
            <a:r>
              <a:rPr lang="en-US" sz="2000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10MHz </a:t>
            </a:r>
            <a:r>
              <a:rPr lang="en-US" sz="2000" dirty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signals are </a:t>
            </a:r>
            <a:r>
              <a:rPr lang="en-US" sz="2000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absent </a:t>
            </a:r>
            <a:r>
              <a:rPr lang="en-US" sz="2000" dirty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at </a:t>
            </a:r>
            <a:r>
              <a:rPr lang="en-US" sz="2000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IP6 </a:t>
            </a:r>
            <a:r>
              <a:rPr lang="en-US" sz="2000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  <a:sym typeface="Wingdings" pitchFamily="2" charset="2"/>
              </a:rPr>
              <a:t></a:t>
            </a:r>
            <a:r>
              <a:rPr lang="en-US" sz="2000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BEAM </a:t>
            </a:r>
            <a:r>
              <a:rPr lang="en-US" sz="2000" dirty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DUMP!</a:t>
            </a:r>
          </a:p>
        </p:txBody>
      </p:sp>
      <p:sp>
        <p:nvSpPr>
          <p:cNvPr id="50" name="Rectangle 9"/>
          <p:cNvSpPr>
            <a:spLocks noChangeArrowheads="1"/>
          </p:cNvSpPr>
          <p:nvPr/>
        </p:nvSpPr>
        <p:spPr bwMode="auto">
          <a:xfrm>
            <a:off x="152400" y="1724561"/>
            <a:ext cx="3962400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r>
              <a:rPr lang="en-US" sz="2000" dirty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4 </a:t>
            </a:r>
            <a:r>
              <a:rPr lang="en-US" sz="2000" dirty="0" err="1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fibre</a:t>
            </a:r>
            <a:r>
              <a:rPr lang="en-US" sz="2000" dirty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-optic channels from </a:t>
            </a:r>
            <a:r>
              <a:rPr lang="en-US" sz="2000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IP6</a:t>
            </a:r>
            <a:endParaRPr lang="en-US" sz="2000" dirty="0">
              <a:solidFill>
                <a:schemeClr val="tx2"/>
              </a:solidFill>
              <a:latin typeface="Tahoma" pitchFamily="34" charset="0"/>
              <a:ea typeface="Tahoma" pitchFamily="34" charset="0"/>
              <a:cs typeface="Tahoma" pitchFamily="34" charset="0"/>
            </a:endParaRPr>
          </a:p>
          <a:p>
            <a:r>
              <a:rPr lang="en-US" sz="2000" dirty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1 clockwise </a:t>
            </a:r>
            <a:r>
              <a:rPr lang="en-US" sz="2000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&amp; 1 </a:t>
            </a:r>
            <a:r>
              <a:rPr lang="en-US" sz="2000" dirty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anticlockwise for </a:t>
            </a:r>
            <a:r>
              <a:rPr lang="en-US" sz="2000" b="1" dirty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each </a:t>
            </a:r>
            <a:r>
              <a:rPr lang="en-US" sz="2000" dirty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Beam</a:t>
            </a:r>
          </a:p>
        </p:txBody>
      </p:sp>
      <p:sp>
        <p:nvSpPr>
          <p:cNvPr id="52" name="Rectangle 16"/>
          <p:cNvSpPr>
            <a:spLocks noChangeArrowheads="1"/>
          </p:cNvSpPr>
          <p:nvPr/>
        </p:nvSpPr>
        <p:spPr bwMode="auto">
          <a:xfrm>
            <a:off x="152400" y="5715000"/>
            <a:ext cx="3455882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r>
              <a:rPr lang="en-US" sz="2000" dirty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16 BICs per beam</a:t>
            </a:r>
          </a:p>
          <a:p>
            <a:r>
              <a:rPr lang="en-US" sz="2000" dirty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- Two at each Insertion Point</a:t>
            </a:r>
          </a:p>
        </p:txBody>
      </p:sp>
      <p:sp>
        <p:nvSpPr>
          <p:cNvPr id="53" name="Rectangle 17"/>
          <p:cNvSpPr>
            <a:spLocks noChangeArrowheads="1"/>
          </p:cNvSpPr>
          <p:nvPr/>
        </p:nvSpPr>
        <p:spPr bwMode="auto">
          <a:xfrm>
            <a:off x="152400" y="6381690"/>
            <a:ext cx="4013200" cy="4001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r>
              <a:rPr lang="en-US" sz="2000" dirty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Up to 20 User </a:t>
            </a:r>
            <a:r>
              <a:rPr lang="en-US" sz="2000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Systems/BIC</a:t>
            </a:r>
            <a:endParaRPr lang="en-US" sz="2000" dirty="0">
              <a:solidFill>
                <a:schemeClr val="tx2"/>
              </a:solidFill>
              <a:latin typeface="Tahoma" pitchFamily="34" charset="0"/>
              <a:ea typeface="Tahoma" pitchFamily="34" charset="0"/>
              <a:cs typeface="Tahoma" pitchFamily="34" charset="0"/>
            </a:endParaRPr>
          </a:p>
        </p:txBody>
      </p:sp>
      <p:sp>
        <p:nvSpPr>
          <p:cNvPr id="54" name="Rectangle 18"/>
          <p:cNvSpPr>
            <a:spLocks noChangeArrowheads="1"/>
          </p:cNvSpPr>
          <p:nvPr/>
        </p:nvSpPr>
        <p:spPr bwMode="auto">
          <a:xfrm>
            <a:off x="210696" y="5314890"/>
            <a:ext cx="3065904" cy="4001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r>
              <a:rPr lang="en-US" sz="2000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B1 </a:t>
            </a:r>
            <a:r>
              <a:rPr lang="en-US" sz="2000" dirty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/ </a:t>
            </a:r>
            <a:r>
              <a:rPr lang="en-US" sz="2000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B2 </a:t>
            </a:r>
            <a:r>
              <a:rPr lang="en-US" sz="2000" dirty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are Independent!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/>
      <p:bldP spid="49" grpId="0" animBg="1"/>
      <p:bldP spid="50" grpId="0"/>
      <p:bldP spid="52" grpId="0"/>
      <p:bldP spid="53" grpId="0"/>
      <p:bldP spid="54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34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14358" name="WordArt 35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F3D5C"/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14359" name="WordArt 36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14360" name="WordArt 37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14361" name="WordArt 38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14362" name="WordArt 39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7" dist="17961" dir="13500000">
                      <a:srgbClr val="5B697B"/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276488" name="Rectangle 8"/>
          <p:cNvSpPr>
            <a:spLocks noGrp="1" noChangeArrowheads="1"/>
          </p:cNvSpPr>
          <p:nvPr>
            <p:ph type="title"/>
          </p:nvPr>
        </p:nvSpPr>
        <p:spPr>
          <a:xfrm>
            <a:off x="1223963" y="304800"/>
            <a:ext cx="8148637" cy="1066800"/>
          </a:xfrm>
        </p:spPr>
        <p:txBody>
          <a:bodyPr/>
          <a:lstStyle/>
          <a:p>
            <a:pPr>
              <a:defRPr/>
            </a:pPr>
            <a:r>
              <a:rPr lang="fr-FR" smtClean="0"/>
              <a:t>Phase A.2: Circulating pilot</a:t>
            </a:r>
          </a:p>
        </p:txBody>
      </p:sp>
      <p:sp>
        <p:nvSpPr>
          <p:cNvPr id="276489" name="Rectangle 9"/>
          <p:cNvSpPr>
            <a:spLocks noGrp="1" noChangeArrowheads="1"/>
          </p:cNvSpPr>
          <p:nvPr>
            <p:ph type="body" idx="1"/>
          </p:nvPr>
        </p:nvSpPr>
        <p:spPr>
          <a:xfrm>
            <a:off x="762000" y="2078038"/>
            <a:ext cx="7696200" cy="4322762"/>
          </a:xfrm>
        </p:spPr>
        <p:txBody>
          <a:bodyPr/>
          <a:lstStyle/>
          <a:p>
            <a:pPr marL="609600" indent="-609600">
              <a:buFont typeface="Wingdings" pitchFamily="2" charset="2"/>
              <a:buBlip>
                <a:blip r:embed="rId3"/>
              </a:buBlip>
            </a:pPr>
            <a:r>
              <a:rPr lang="fr-FR" sz="2800" dirty="0" smtClean="0"/>
              <a:t>Objectives:</a:t>
            </a:r>
          </a:p>
          <a:p>
            <a:pPr marL="990600" lvl="1" indent="-533400">
              <a:buSzPct val="50000"/>
              <a:buFont typeface="Wingdings" pitchFamily="2" charset="2"/>
              <a:buBlip>
                <a:blip r:embed="rId4"/>
              </a:buBlip>
            </a:pPr>
            <a:r>
              <a:rPr lang="en-GB" sz="2400" dirty="0" smtClean="0"/>
              <a:t>Establish closed orbit</a:t>
            </a:r>
          </a:p>
          <a:p>
            <a:pPr marL="990600" lvl="1" indent="-533400">
              <a:buSzPct val="50000"/>
              <a:buFont typeface="Wingdings" pitchFamily="2" charset="2"/>
              <a:buBlip>
                <a:blip r:embed="rId4"/>
              </a:buBlip>
            </a:pPr>
            <a:r>
              <a:rPr lang="en-GB" sz="2400" dirty="0" smtClean="0"/>
              <a:t>Commissioning of additional instrumentation: BPM intensity acquisition</a:t>
            </a:r>
          </a:p>
          <a:p>
            <a:pPr marL="990600" lvl="1" indent="-533400">
              <a:buSzPct val="50000"/>
              <a:buFont typeface="Wingdings" pitchFamily="2" charset="2"/>
              <a:buBlip>
                <a:blip r:embed="rId4"/>
              </a:buBlip>
            </a:pPr>
            <a:r>
              <a:rPr lang="en-GB" sz="2400" dirty="0" smtClean="0"/>
              <a:t>Preliminary orbit, tune, coupling and chromaticity adjustments</a:t>
            </a:r>
          </a:p>
          <a:p>
            <a:pPr marL="990600" lvl="1" indent="-533400">
              <a:buSzPct val="50000"/>
              <a:buFont typeface="Wingdings" pitchFamily="2" charset="2"/>
              <a:buBlip>
                <a:blip r:embed="rId4"/>
              </a:buBlip>
            </a:pPr>
            <a:r>
              <a:rPr lang="en-GB" sz="2400" dirty="0" smtClean="0"/>
              <a:t>Obtaining circulating beam (</a:t>
            </a:r>
            <a:r>
              <a:rPr lang="en-GB" sz="2400" dirty="0" smtClean="0">
                <a:solidFill>
                  <a:srgbClr val="FFC000"/>
                </a:solidFill>
              </a:rPr>
              <a:t>few hundred turns at least</a:t>
            </a:r>
            <a:r>
              <a:rPr lang="en-GB" sz="2400" dirty="0" smtClean="0"/>
              <a:t>)</a:t>
            </a:r>
          </a:p>
          <a:p>
            <a:pPr marL="990600" lvl="1" indent="-533400">
              <a:buSzPct val="50000"/>
              <a:buFont typeface="Wingdings" pitchFamily="2" charset="2"/>
              <a:buBlip>
                <a:blip r:embed="rId4"/>
              </a:buBlip>
            </a:pPr>
            <a:r>
              <a:rPr lang="en-GB" sz="2400" dirty="0" smtClean="0"/>
              <a:t>SPS-LHC energy matching</a:t>
            </a:r>
          </a:p>
          <a:p>
            <a:pPr marL="990600" lvl="1" indent="-533400">
              <a:buSzPct val="50000"/>
              <a:buFont typeface="Wingdings" pitchFamily="2" charset="2"/>
              <a:buBlip>
                <a:blip r:embed="rId4"/>
              </a:buBlip>
            </a:pPr>
            <a:r>
              <a:rPr lang="en-GB" sz="2400" dirty="0" smtClean="0"/>
              <a:t>Commissioning of RF capture</a:t>
            </a:r>
            <a:endParaRPr lang="fr-FR" sz="2400" dirty="0" smtClean="0"/>
          </a:p>
        </p:txBody>
      </p:sp>
      <p:grpSp>
        <p:nvGrpSpPr>
          <p:cNvPr id="3" name="Group 168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23" name="WordArt 169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24" name="WordArt 170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25" name="WordArt 171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26" name="WordArt 172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27" name="WordArt 173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 dirty="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4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764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48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27648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48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27648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48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27648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48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27648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48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27648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48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27648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6489" grpId="0" build="p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09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15393" name="WordArt 110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F3D5C"/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15394" name="WordArt 111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15395" name="WordArt 112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15396" name="WordArt 113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15397" name="WordArt 114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7" dist="17961" dir="13500000">
                      <a:srgbClr val="5B697B"/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278536" name="Rectangle 8"/>
          <p:cNvSpPr>
            <a:spLocks noGrp="1" noChangeArrowheads="1"/>
          </p:cNvSpPr>
          <p:nvPr>
            <p:ph type="title"/>
          </p:nvPr>
        </p:nvSpPr>
        <p:spPr>
          <a:xfrm>
            <a:off x="1223963" y="304800"/>
            <a:ext cx="8148637" cy="1066800"/>
          </a:xfrm>
        </p:spPr>
        <p:txBody>
          <a:bodyPr/>
          <a:lstStyle/>
          <a:p>
            <a:pPr>
              <a:defRPr/>
            </a:pPr>
            <a:r>
              <a:rPr lang="fr-FR" sz="4000" smtClean="0"/>
              <a:t>Phase A.3: 450 GeV initial commissioning</a:t>
            </a:r>
          </a:p>
        </p:txBody>
      </p:sp>
      <p:sp>
        <p:nvSpPr>
          <p:cNvPr id="278537" name="Rectangle 9"/>
          <p:cNvSpPr>
            <a:spLocks noGrp="1" noChangeArrowheads="1"/>
          </p:cNvSpPr>
          <p:nvPr>
            <p:ph type="body" idx="1"/>
          </p:nvPr>
        </p:nvSpPr>
        <p:spPr>
          <a:xfrm>
            <a:off x="152400" y="1676400"/>
            <a:ext cx="4724400" cy="2514600"/>
          </a:xfrm>
        </p:spPr>
        <p:txBody>
          <a:bodyPr/>
          <a:lstStyle/>
          <a:p>
            <a:pPr marL="609600" indent="-609600">
              <a:buSzTx/>
              <a:buFont typeface="Wingdings" pitchFamily="2" charset="2"/>
              <a:buBlip>
                <a:blip r:embed="rId3"/>
              </a:buBlip>
            </a:pPr>
            <a:r>
              <a:rPr lang="fr-FR" sz="2000" smtClean="0"/>
              <a:t>Objectives:</a:t>
            </a:r>
          </a:p>
          <a:p>
            <a:pPr marL="990600" lvl="1" indent="-533400">
              <a:buSzPct val="50000"/>
              <a:buFont typeface="Wingdings" pitchFamily="2" charset="2"/>
              <a:buBlip>
                <a:blip r:embed="rId4"/>
              </a:buBlip>
            </a:pPr>
            <a:r>
              <a:rPr lang="en-GB" sz="2000" smtClean="0"/>
              <a:t>Commissioning of BI (</a:t>
            </a:r>
            <a:r>
              <a:rPr lang="en-GB" sz="1600" smtClean="0"/>
              <a:t>BWS, BSRT, BCT, BGI, Q, Q’, BLM, BPM</a:t>
            </a:r>
            <a:r>
              <a:rPr lang="en-GB" sz="2000" smtClean="0"/>
              <a:t>)</a:t>
            </a:r>
          </a:p>
          <a:p>
            <a:pPr marL="990600" lvl="1" indent="-533400">
              <a:buSzPct val="50000"/>
              <a:buFont typeface="Wingdings" pitchFamily="2" charset="2"/>
              <a:buBlip>
                <a:blip r:embed="rId4"/>
              </a:buBlip>
            </a:pPr>
            <a:r>
              <a:rPr lang="en-GB" sz="2000" smtClean="0"/>
              <a:t>Improving lifetime</a:t>
            </a:r>
          </a:p>
          <a:p>
            <a:pPr marL="990600" lvl="1" indent="-533400">
              <a:buSzPct val="50000"/>
              <a:buFont typeface="Wingdings" pitchFamily="2" charset="2"/>
              <a:buBlip>
                <a:blip r:embed="rId4"/>
              </a:buBlip>
            </a:pPr>
            <a:r>
              <a:rPr lang="en-GB" sz="2000" smtClean="0"/>
              <a:t>First optics checks</a:t>
            </a:r>
          </a:p>
          <a:p>
            <a:pPr marL="990600" lvl="1" indent="-533400">
              <a:buSzPct val="50000"/>
              <a:buFont typeface="Wingdings" pitchFamily="2" charset="2"/>
              <a:buBlip>
                <a:blip r:embed="rId4"/>
              </a:buBlip>
            </a:pPr>
            <a:r>
              <a:rPr lang="en-GB" sz="2000" smtClean="0">
                <a:solidFill>
                  <a:srgbClr val="FFFF99"/>
                </a:solidFill>
              </a:rPr>
              <a:t>First commissioning of the Dump System</a:t>
            </a:r>
            <a:endParaRPr lang="fr-FR" sz="2000" smtClean="0">
              <a:solidFill>
                <a:srgbClr val="FFFF99"/>
              </a:solidFill>
            </a:endParaRPr>
          </a:p>
        </p:txBody>
      </p:sp>
      <p:grpSp>
        <p:nvGrpSpPr>
          <p:cNvPr id="3" name="Group 26"/>
          <p:cNvGrpSpPr>
            <a:grpSpLocks/>
          </p:cNvGrpSpPr>
          <p:nvPr/>
        </p:nvGrpSpPr>
        <p:grpSpPr bwMode="auto">
          <a:xfrm>
            <a:off x="5181600" y="1600200"/>
            <a:ext cx="3962400" cy="5180013"/>
            <a:chOff x="3264" y="1008"/>
            <a:chExt cx="2496" cy="3263"/>
          </a:xfrm>
        </p:grpSpPr>
        <p:pic>
          <p:nvPicPr>
            <p:cNvPr id="15378" name="Picture 22"/>
            <p:cNvPicPr>
              <a:picLocks noChangeAspect="1" noChangeArrowheads="1"/>
            </p:cNvPicPr>
            <p:nvPr/>
          </p:nvPicPr>
          <p:blipFill>
            <a:blip r:embed="rId5"/>
            <a:srcRect l="11758" t="7217" r="8751" b="18602"/>
            <a:stretch>
              <a:fillRect/>
            </a:stretch>
          </p:blipFill>
          <p:spPr bwMode="auto">
            <a:xfrm>
              <a:off x="3264" y="1008"/>
              <a:ext cx="2496" cy="186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379" name="Picture 23"/>
            <p:cNvPicPr>
              <a:picLocks noChangeAspect="1" noChangeArrowheads="1"/>
            </p:cNvPicPr>
            <p:nvPr/>
          </p:nvPicPr>
          <p:blipFill>
            <a:blip r:embed="rId6"/>
            <a:srcRect l="15280" t="11603" r="16029" b="18283"/>
            <a:stretch>
              <a:fillRect/>
            </a:stretch>
          </p:blipFill>
          <p:spPr bwMode="auto">
            <a:xfrm>
              <a:off x="4017" y="2864"/>
              <a:ext cx="1723" cy="140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15380" name="Text Box 24"/>
            <p:cNvSpPr txBox="1">
              <a:spLocks noChangeArrowheads="1"/>
            </p:cNvSpPr>
            <p:nvPr/>
          </p:nvSpPr>
          <p:spPr bwMode="auto">
            <a:xfrm>
              <a:off x="4028" y="2876"/>
              <a:ext cx="1326" cy="196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GB" sz="1800">
                  <a:latin typeface="Tahoma" pitchFamily="34" charset="0"/>
                </a:rPr>
                <a:t>30mm Carbon wire</a:t>
              </a:r>
            </a:p>
          </p:txBody>
        </p:sp>
        <p:sp>
          <p:nvSpPr>
            <p:cNvPr id="15381" name="Text Box 25"/>
            <p:cNvSpPr txBox="1">
              <a:spLocks noChangeArrowheads="1"/>
            </p:cNvSpPr>
            <p:nvPr/>
          </p:nvSpPr>
          <p:spPr bwMode="auto">
            <a:xfrm>
              <a:off x="3264" y="1008"/>
              <a:ext cx="1326" cy="231"/>
            </a:xfrm>
            <a:prstGeom prst="rect">
              <a:avLst/>
            </a:prstGeom>
            <a:noFill/>
            <a:ln w="12700" cap="sq">
              <a:noFill/>
              <a:miter lim="800000"/>
              <a:headEnd type="none" w="sm" len="sm"/>
              <a:tailEnd type="none" w="sm" len="sm"/>
            </a:ln>
          </p:spPr>
          <p:txBody>
            <a:bodyPr wrap="none">
              <a:spAutoFit/>
            </a:bodyPr>
            <a:lstStyle/>
            <a:p>
              <a:r>
                <a:rPr lang="fr-FR" sz="1800">
                  <a:latin typeface="Tahoma" pitchFamily="34" charset="0"/>
                </a:rPr>
                <a:t>LHC Wire Scanners</a:t>
              </a:r>
            </a:p>
          </p:txBody>
        </p:sp>
      </p:grpSp>
      <p:grpSp>
        <p:nvGrpSpPr>
          <p:cNvPr id="4" name="Group 101"/>
          <p:cNvGrpSpPr>
            <a:grpSpLocks/>
          </p:cNvGrpSpPr>
          <p:nvPr/>
        </p:nvGrpSpPr>
        <p:grpSpPr bwMode="auto">
          <a:xfrm>
            <a:off x="838200" y="4191000"/>
            <a:ext cx="4041775" cy="2586038"/>
            <a:chOff x="432" y="2377"/>
            <a:chExt cx="2642" cy="1892"/>
          </a:xfrm>
        </p:grpSpPr>
        <p:pic>
          <p:nvPicPr>
            <p:cNvPr id="15369" name="Picture 92" descr="dumpsystem"/>
            <p:cNvPicPr>
              <a:picLocks noChangeAspect="1" noChangeArrowheads="1"/>
            </p:cNvPicPr>
            <p:nvPr/>
          </p:nvPicPr>
          <p:blipFill>
            <a:blip r:embed="rId7"/>
            <a:srcRect/>
            <a:stretch>
              <a:fillRect/>
            </a:stretch>
          </p:blipFill>
          <p:spPr bwMode="auto">
            <a:xfrm>
              <a:off x="432" y="2377"/>
              <a:ext cx="2642" cy="189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15370" name="Text Box 93"/>
            <p:cNvSpPr txBox="1">
              <a:spLocks noChangeArrowheads="1"/>
            </p:cNvSpPr>
            <p:nvPr/>
          </p:nvSpPr>
          <p:spPr bwMode="auto">
            <a:xfrm>
              <a:off x="1152" y="2544"/>
              <a:ext cx="1247" cy="223"/>
            </a:xfrm>
            <a:prstGeom prst="rect">
              <a:avLst/>
            </a:prstGeom>
            <a:solidFill>
              <a:schemeClr val="tx1"/>
            </a:solidFill>
            <a:ln w="12700">
              <a:noFill/>
              <a:miter lim="800000"/>
              <a:headEnd type="none" w="sm" len="sm"/>
              <a:tailEnd type="none" w="sm" len="sm"/>
            </a:ln>
          </p:spPr>
          <p:txBody>
            <a:bodyPr>
              <a:spAutoFit/>
            </a:bodyPr>
            <a:lstStyle/>
            <a:p>
              <a:r>
                <a:rPr lang="en-GB" sz="1400">
                  <a:solidFill>
                    <a:schemeClr val="bg1"/>
                  </a:solidFill>
                  <a:latin typeface="Tahoma" pitchFamily="34" charset="0"/>
                </a:rPr>
                <a:t>Beam Dump Block</a:t>
              </a:r>
            </a:p>
          </p:txBody>
        </p:sp>
        <p:sp>
          <p:nvSpPr>
            <p:cNvPr id="15371" name="Text Box 94"/>
            <p:cNvSpPr txBox="1">
              <a:spLocks noChangeArrowheads="1"/>
            </p:cNvSpPr>
            <p:nvPr/>
          </p:nvSpPr>
          <p:spPr bwMode="auto">
            <a:xfrm>
              <a:off x="529" y="3648"/>
              <a:ext cx="1161" cy="534"/>
            </a:xfrm>
            <a:prstGeom prst="rect">
              <a:avLst/>
            </a:prstGeom>
            <a:solidFill>
              <a:schemeClr val="tx1"/>
            </a:solidFill>
            <a:ln w="12700">
              <a:noFill/>
              <a:miter lim="800000"/>
              <a:headEnd type="none" w="sm" len="sm"/>
              <a:tailEnd type="none" w="sm" len="sm"/>
            </a:ln>
          </p:spPr>
          <p:txBody>
            <a:bodyPr>
              <a:spAutoFit/>
            </a:bodyPr>
            <a:lstStyle/>
            <a:p>
              <a:r>
                <a:rPr lang="en-GB" sz="1400">
                  <a:solidFill>
                    <a:schemeClr val="bg1"/>
                  </a:solidFill>
                  <a:latin typeface="Tahoma" pitchFamily="34" charset="0"/>
                </a:rPr>
                <a:t>Septum magnet deflecting the extracted beam </a:t>
              </a:r>
            </a:p>
          </p:txBody>
        </p:sp>
        <p:sp>
          <p:nvSpPr>
            <p:cNvPr id="15372" name="Text Box 95"/>
            <p:cNvSpPr txBox="1">
              <a:spLocks noChangeArrowheads="1"/>
            </p:cNvSpPr>
            <p:nvPr/>
          </p:nvSpPr>
          <p:spPr bwMode="auto">
            <a:xfrm>
              <a:off x="1584" y="3888"/>
              <a:ext cx="775" cy="379"/>
            </a:xfrm>
            <a:prstGeom prst="rect">
              <a:avLst/>
            </a:prstGeom>
            <a:solidFill>
              <a:schemeClr val="tx1"/>
            </a:solidFill>
            <a:ln w="12700">
              <a:noFill/>
              <a:miter lim="800000"/>
              <a:headEnd type="none" w="sm" len="sm"/>
              <a:tailEnd type="none" w="sm" len="sm"/>
            </a:ln>
          </p:spPr>
          <p:txBody>
            <a:bodyPr>
              <a:spAutoFit/>
            </a:bodyPr>
            <a:lstStyle/>
            <a:p>
              <a:r>
                <a:rPr lang="en-GB" sz="1400">
                  <a:solidFill>
                    <a:schemeClr val="bg1"/>
                  </a:solidFill>
                  <a:latin typeface="Tahoma" pitchFamily="34" charset="0"/>
                </a:rPr>
                <a:t>15 kicker magnets</a:t>
              </a:r>
            </a:p>
          </p:txBody>
        </p:sp>
        <p:sp>
          <p:nvSpPr>
            <p:cNvPr id="15373" name="Line 96"/>
            <p:cNvSpPr>
              <a:spLocks noChangeShapeType="1"/>
            </p:cNvSpPr>
            <p:nvPr/>
          </p:nvSpPr>
          <p:spPr bwMode="auto">
            <a:xfrm flipV="1">
              <a:off x="1392" y="3600"/>
              <a:ext cx="240" cy="144"/>
            </a:xfrm>
            <a:prstGeom prst="line">
              <a:avLst/>
            </a:prstGeom>
            <a:noFill/>
            <a:ln w="12700" cap="sq">
              <a:solidFill>
                <a:schemeClr val="bg1"/>
              </a:solidFill>
              <a:round/>
              <a:headEnd type="none" w="sm" len="sm"/>
              <a:tailEnd type="triangle" w="sm" len="sm"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15374" name="Line 97"/>
            <p:cNvSpPr>
              <a:spLocks noChangeShapeType="1"/>
            </p:cNvSpPr>
            <p:nvPr/>
          </p:nvSpPr>
          <p:spPr bwMode="auto">
            <a:xfrm flipV="1">
              <a:off x="2112" y="3936"/>
              <a:ext cx="288" cy="144"/>
            </a:xfrm>
            <a:prstGeom prst="line">
              <a:avLst/>
            </a:prstGeom>
            <a:noFill/>
            <a:ln w="12700" cap="sq">
              <a:solidFill>
                <a:schemeClr val="bg1"/>
              </a:solidFill>
              <a:round/>
              <a:headEnd type="none" w="sm" len="sm"/>
              <a:tailEnd type="triangle" w="sm" len="sm"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15375" name="Line 98"/>
            <p:cNvSpPr>
              <a:spLocks noChangeShapeType="1"/>
            </p:cNvSpPr>
            <p:nvPr/>
          </p:nvSpPr>
          <p:spPr bwMode="auto">
            <a:xfrm flipH="1">
              <a:off x="1104" y="2640"/>
              <a:ext cx="96" cy="48"/>
            </a:xfrm>
            <a:prstGeom prst="line">
              <a:avLst/>
            </a:prstGeom>
            <a:noFill/>
            <a:ln w="12700" cap="sq">
              <a:solidFill>
                <a:schemeClr val="bg1"/>
              </a:solidFill>
              <a:round/>
              <a:headEnd type="none" w="sm" len="sm"/>
              <a:tailEnd type="triangle" w="sm" len="sm"/>
            </a:ln>
          </p:spPr>
          <p:txBody>
            <a:bodyPr/>
            <a:lstStyle/>
            <a:p>
              <a:endParaRPr lang="en-GB"/>
            </a:p>
          </p:txBody>
        </p:sp>
        <p:sp>
          <p:nvSpPr>
            <p:cNvPr id="15376" name="Text Box 99"/>
            <p:cNvSpPr txBox="1">
              <a:spLocks noChangeArrowheads="1"/>
            </p:cNvSpPr>
            <p:nvPr/>
          </p:nvSpPr>
          <p:spPr bwMode="auto">
            <a:xfrm>
              <a:off x="1584" y="2832"/>
              <a:ext cx="1200" cy="379"/>
            </a:xfrm>
            <a:prstGeom prst="rect">
              <a:avLst/>
            </a:prstGeom>
            <a:solidFill>
              <a:schemeClr val="tx1"/>
            </a:solidFill>
            <a:ln w="12700">
              <a:noFill/>
              <a:miter lim="800000"/>
              <a:headEnd type="none" w="sm" len="sm"/>
              <a:tailEnd type="none" w="sm" len="sm"/>
            </a:ln>
          </p:spPr>
          <p:txBody>
            <a:bodyPr>
              <a:spAutoFit/>
            </a:bodyPr>
            <a:lstStyle/>
            <a:p>
              <a:r>
                <a:rPr lang="en-GB" sz="1400">
                  <a:solidFill>
                    <a:schemeClr val="bg1"/>
                  </a:solidFill>
                  <a:latin typeface="Tahoma" pitchFamily="34" charset="0"/>
                </a:rPr>
                <a:t>H-V kicker for painting the beam</a:t>
              </a:r>
            </a:p>
          </p:txBody>
        </p:sp>
        <p:sp>
          <p:nvSpPr>
            <p:cNvPr id="15377" name="Line 100"/>
            <p:cNvSpPr>
              <a:spLocks noChangeShapeType="1"/>
            </p:cNvSpPr>
            <p:nvPr/>
          </p:nvSpPr>
          <p:spPr bwMode="auto">
            <a:xfrm flipH="1">
              <a:off x="1489" y="3072"/>
              <a:ext cx="143" cy="73"/>
            </a:xfrm>
            <a:prstGeom prst="line">
              <a:avLst/>
            </a:prstGeom>
            <a:noFill/>
            <a:ln w="12700" cap="sq">
              <a:solidFill>
                <a:schemeClr val="bg1"/>
              </a:solidFill>
              <a:round/>
              <a:headEnd type="none" w="sm" len="sm"/>
              <a:tailEnd type="triangle" w="sm" len="sm"/>
            </a:ln>
          </p:spPr>
          <p:txBody>
            <a:bodyPr/>
            <a:lstStyle/>
            <a:p>
              <a:endParaRPr lang="en-GB"/>
            </a:p>
          </p:txBody>
        </p:sp>
      </p:grpSp>
      <p:grpSp>
        <p:nvGrpSpPr>
          <p:cNvPr id="5" name="Group 168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38" name="WordArt 169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39" name="WordArt 170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40" name="WordArt 171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 dirty="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41" name="WordArt 172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42" name="WordArt 173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 dirty="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5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785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5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2785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" presetClass="entr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53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27853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53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500"/>
                                        <p:tgtEl>
                                          <p:spTgt spid="27853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53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27853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8537" grpId="0" build="p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38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65539" name="WordArt 39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F3D5C"/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65540" name="WordArt 40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65541" name="WordArt 41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65542" name="WordArt 42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65543" name="WordArt 43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7" dist="17961" dir="13500000">
                      <a:srgbClr val="5B697B"/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281608" name="Rectangle 8"/>
          <p:cNvSpPr>
            <a:spLocks noGrp="1" noChangeArrowheads="1"/>
          </p:cNvSpPr>
          <p:nvPr>
            <p:ph type="title" idx="4294967295"/>
          </p:nvPr>
        </p:nvSpPr>
        <p:spPr>
          <a:xfrm>
            <a:off x="1223963" y="304800"/>
            <a:ext cx="8148637" cy="1066800"/>
          </a:xfrm>
        </p:spPr>
        <p:txBody>
          <a:bodyPr/>
          <a:lstStyle/>
          <a:p>
            <a:pPr>
              <a:defRPr/>
            </a:pPr>
            <a:r>
              <a:rPr lang="fr-FR" sz="4000"/>
              <a:t>Phase A.5: 450 GeV increasing intensity</a:t>
            </a:r>
          </a:p>
        </p:txBody>
      </p:sp>
      <p:sp>
        <p:nvSpPr>
          <p:cNvPr id="281609" name="Rectangle 9"/>
          <p:cNvSpPr>
            <a:spLocks noGrp="1" noChangeArrowheads="1"/>
          </p:cNvSpPr>
          <p:nvPr>
            <p:ph type="body" idx="4294967295"/>
          </p:nvPr>
        </p:nvSpPr>
        <p:spPr>
          <a:xfrm>
            <a:off x="762000" y="1676400"/>
            <a:ext cx="8077200" cy="4751388"/>
          </a:xfrm>
        </p:spPr>
        <p:txBody>
          <a:bodyPr/>
          <a:lstStyle/>
          <a:p>
            <a:pPr marL="609600" indent="-609600">
              <a:lnSpc>
                <a:spcPct val="90000"/>
              </a:lnSpc>
              <a:buSzTx/>
              <a:buFont typeface="Wingdings" pitchFamily="2" charset="2"/>
              <a:buBlip>
                <a:blip r:embed="rId2"/>
              </a:buBlip>
            </a:pPr>
            <a:r>
              <a:rPr lang="fr-FR" sz="2400" smtClean="0"/>
              <a:t>Objectives:</a:t>
            </a:r>
          </a:p>
          <a:p>
            <a:pPr marL="990600" lvl="1" indent="-533400">
              <a:lnSpc>
                <a:spcPct val="90000"/>
              </a:lnSpc>
              <a:buSzPct val="50000"/>
              <a:buFont typeface="Wingdings" pitchFamily="2" charset="2"/>
              <a:buBlip>
                <a:blip r:embed="rId3"/>
              </a:buBlip>
            </a:pPr>
            <a:r>
              <a:rPr lang="en-US" sz="2000" smtClean="0"/>
              <a:t>Safe machine operation with up to 1.4</a:t>
            </a:r>
            <a:r>
              <a:rPr lang="he-IL" sz="2000" smtClean="0"/>
              <a:t>ּ</a:t>
            </a:r>
            <a:r>
              <a:rPr lang="en-US" sz="2000" smtClean="0"/>
              <a:t>10</a:t>
            </a:r>
            <a:r>
              <a:rPr lang="en-US" sz="2000" baseline="30000" smtClean="0"/>
              <a:t>13</a:t>
            </a:r>
            <a:r>
              <a:rPr lang="en-US" sz="2000" smtClean="0"/>
              <a:t> p+ at 450 GeV</a:t>
            </a:r>
          </a:p>
          <a:p>
            <a:pPr marL="990600" lvl="1" indent="-533400">
              <a:lnSpc>
                <a:spcPct val="90000"/>
              </a:lnSpc>
              <a:buSzPct val="50000"/>
              <a:buFont typeface="Wingdings" pitchFamily="2" charset="2"/>
              <a:buBlip>
                <a:blip r:embed="rId3"/>
              </a:buBlip>
            </a:pPr>
            <a:r>
              <a:rPr lang="en-US" sz="2000" smtClean="0"/>
              <a:t>Multi-bunch injection commissioned up to 16 x 9</a:t>
            </a:r>
            <a:r>
              <a:rPr lang="he-IL" sz="2000" smtClean="0"/>
              <a:t>ּ</a:t>
            </a:r>
            <a:r>
              <a:rPr lang="en-US" sz="2000" smtClean="0"/>
              <a:t>10</a:t>
            </a:r>
            <a:r>
              <a:rPr lang="en-US" sz="2000" baseline="30000" smtClean="0"/>
              <a:t>10</a:t>
            </a:r>
            <a:r>
              <a:rPr lang="en-US" sz="2000" smtClean="0"/>
              <a:t> p+ and well tuned, including cleaning and protection</a:t>
            </a:r>
          </a:p>
          <a:p>
            <a:pPr marL="990600" lvl="1" indent="-533400">
              <a:lnSpc>
                <a:spcPct val="90000"/>
              </a:lnSpc>
              <a:buSzPct val="50000"/>
              <a:buFont typeface="Wingdings" pitchFamily="2" charset="2"/>
              <a:buBlip>
                <a:blip r:embed="rId3"/>
              </a:buBlip>
            </a:pPr>
            <a:r>
              <a:rPr lang="en-US" sz="2400" smtClean="0">
                <a:solidFill>
                  <a:srgbClr val="FFFF99"/>
                </a:solidFill>
              </a:rPr>
              <a:t>LHC BIS fully commissioned</a:t>
            </a:r>
          </a:p>
          <a:p>
            <a:pPr marL="990600" lvl="1" indent="-533400">
              <a:lnSpc>
                <a:spcPct val="90000"/>
              </a:lnSpc>
              <a:buSzPct val="50000"/>
              <a:buFont typeface="Wingdings" pitchFamily="2" charset="2"/>
              <a:buBlip>
                <a:blip r:embed="rId3"/>
              </a:buBlip>
            </a:pPr>
            <a:r>
              <a:rPr lang="en-US" sz="2400" smtClean="0">
                <a:solidFill>
                  <a:srgbClr val="FFFF99"/>
                </a:solidFill>
              </a:rPr>
              <a:t>Commissioning of the Beam Dump System up to 1.4</a:t>
            </a:r>
            <a:r>
              <a:rPr lang="he-IL" sz="2400" smtClean="0">
                <a:solidFill>
                  <a:srgbClr val="FFFF99"/>
                </a:solidFill>
              </a:rPr>
              <a:t>ּ</a:t>
            </a:r>
            <a:r>
              <a:rPr lang="en-US" sz="2400" smtClean="0">
                <a:solidFill>
                  <a:srgbClr val="FFFF99"/>
                </a:solidFill>
              </a:rPr>
              <a:t>10</a:t>
            </a:r>
            <a:r>
              <a:rPr lang="en-US" sz="2400" baseline="30000" smtClean="0">
                <a:solidFill>
                  <a:srgbClr val="FFFF99"/>
                </a:solidFill>
              </a:rPr>
              <a:t>13</a:t>
            </a:r>
            <a:r>
              <a:rPr lang="en-US" sz="2400" smtClean="0">
                <a:solidFill>
                  <a:srgbClr val="FFFF99"/>
                </a:solidFill>
              </a:rPr>
              <a:t> p+ at injection energy</a:t>
            </a:r>
          </a:p>
          <a:p>
            <a:pPr marL="990600" lvl="1" indent="-533400">
              <a:lnSpc>
                <a:spcPct val="90000"/>
              </a:lnSpc>
              <a:buSzPct val="50000"/>
              <a:buFont typeface="Wingdings" pitchFamily="2" charset="2"/>
              <a:buBlip>
                <a:blip r:embed="rId3"/>
              </a:buBlip>
            </a:pPr>
            <a:r>
              <a:rPr lang="en-US" sz="2400" smtClean="0">
                <a:solidFill>
                  <a:srgbClr val="FFFF99"/>
                </a:solidFill>
              </a:rPr>
              <a:t>Collimators set-up for operation up to 1.4</a:t>
            </a:r>
            <a:r>
              <a:rPr lang="he-IL" sz="2400" smtClean="0">
                <a:solidFill>
                  <a:srgbClr val="FFFF99"/>
                </a:solidFill>
              </a:rPr>
              <a:t>ּ</a:t>
            </a:r>
            <a:r>
              <a:rPr lang="en-US" sz="2400" smtClean="0">
                <a:solidFill>
                  <a:srgbClr val="FFFF99"/>
                </a:solidFill>
              </a:rPr>
              <a:t>10</a:t>
            </a:r>
            <a:r>
              <a:rPr lang="en-US" sz="2400" baseline="30000" smtClean="0">
                <a:solidFill>
                  <a:srgbClr val="FFFF99"/>
                </a:solidFill>
              </a:rPr>
              <a:t>13</a:t>
            </a:r>
            <a:r>
              <a:rPr lang="en-US" sz="2400" smtClean="0">
                <a:solidFill>
                  <a:srgbClr val="FFFF99"/>
                </a:solidFill>
              </a:rPr>
              <a:t> p+ at injection energy, in particular, BLM loss pattern established</a:t>
            </a:r>
          </a:p>
          <a:p>
            <a:pPr marL="990600" lvl="1" indent="-533400">
              <a:lnSpc>
                <a:spcPct val="90000"/>
              </a:lnSpc>
              <a:buSzPct val="50000"/>
              <a:buFont typeface="Wingdings" pitchFamily="2" charset="2"/>
              <a:buBlip>
                <a:blip r:embed="rId3"/>
              </a:buBlip>
            </a:pPr>
            <a:r>
              <a:rPr lang="en-US" sz="2400" smtClean="0">
                <a:solidFill>
                  <a:srgbClr val="FFFF99"/>
                </a:solidFill>
              </a:rPr>
              <a:t>Improved definition of thresholds for the BLMs</a:t>
            </a:r>
            <a:endParaRPr lang="en-GB" sz="2400" smtClean="0">
              <a:solidFill>
                <a:srgbClr val="FFFF99"/>
              </a:solidFill>
            </a:endParaRPr>
          </a:p>
          <a:p>
            <a:pPr marL="990600" lvl="1" indent="-533400">
              <a:lnSpc>
                <a:spcPct val="90000"/>
              </a:lnSpc>
              <a:buSzPct val="50000"/>
              <a:buFont typeface="Wingdings" pitchFamily="2" charset="2"/>
              <a:buBlip>
                <a:blip r:embed="rId3"/>
              </a:buBlip>
            </a:pPr>
            <a:r>
              <a:rPr lang="en-GB" sz="2000" smtClean="0"/>
              <a:t>Beam instrumentation</a:t>
            </a:r>
            <a:r>
              <a:rPr lang="en-US" sz="2000" smtClean="0"/>
              <a:t> operational with up to 156 bunches and total intensity of up to 1.4</a:t>
            </a:r>
            <a:r>
              <a:rPr lang="he-IL" sz="2000" smtClean="0"/>
              <a:t>ּ</a:t>
            </a:r>
            <a:r>
              <a:rPr lang="en-US" sz="2000" smtClean="0"/>
              <a:t>10</a:t>
            </a:r>
            <a:r>
              <a:rPr lang="en-US" sz="2000" baseline="30000" smtClean="0"/>
              <a:t>13</a:t>
            </a:r>
            <a:r>
              <a:rPr lang="en-US" sz="2000" smtClean="0"/>
              <a:t> p+</a:t>
            </a:r>
          </a:p>
          <a:p>
            <a:pPr marL="990600" lvl="1" indent="-533400">
              <a:lnSpc>
                <a:spcPct val="90000"/>
              </a:lnSpc>
              <a:buSzPct val="50000"/>
              <a:buFont typeface="Wingdings" pitchFamily="2" charset="2"/>
              <a:buBlip>
                <a:blip r:embed="rId3"/>
              </a:buBlip>
            </a:pPr>
            <a:r>
              <a:rPr lang="en-US" sz="2000" smtClean="0"/>
              <a:t>RF adjusted for injection and circulating multi bunch operation</a:t>
            </a:r>
            <a:endParaRPr lang="fr-FR" sz="2000" smtClean="0"/>
          </a:p>
        </p:txBody>
      </p:sp>
      <p:grpSp>
        <p:nvGrpSpPr>
          <p:cNvPr id="3" name="Group 30"/>
          <p:cNvGrpSpPr>
            <a:grpSpLocks/>
          </p:cNvGrpSpPr>
          <p:nvPr/>
        </p:nvGrpSpPr>
        <p:grpSpPr bwMode="auto">
          <a:xfrm>
            <a:off x="381000" y="3048000"/>
            <a:ext cx="685800" cy="2514600"/>
            <a:chOff x="240" y="1920"/>
            <a:chExt cx="432" cy="1584"/>
          </a:xfrm>
        </p:grpSpPr>
        <p:sp>
          <p:nvSpPr>
            <p:cNvPr id="281624" name="WordArt 24"/>
            <p:cNvSpPr>
              <a:spLocks noChangeArrowheads="1" noChangeShapeType="1" noTextEdit="1"/>
            </p:cNvSpPr>
            <p:nvPr/>
          </p:nvSpPr>
          <p:spPr bwMode="auto">
            <a:xfrm rot="16200000">
              <a:off x="-326" y="2582"/>
              <a:ext cx="1371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>
                <a:defRPr/>
              </a:pPr>
              <a:r>
                <a:rPr lang="en-US" kern="10" spc="480">
                  <a:ln w="9525" cap="sq">
                    <a:noFill/>
                    <a:round/>
                    <a:headEnd type="none" w="sm" len="sm"/>
                    <a:tailEnd type="none" w="sm" len="sm"/>
                  </a:ln>
                  <a:gradFill rotWithShape="1">
                    <a:gsLst>
                      <a:gs pos="0">
                        <a:srgbClr val="AAAAAA"/>
                      </a:gs>
                      <a:gs pos="50000">
                        <a:schemeClr val="accent1"/>
                      </a:gs>
                      <a:gs pos="100000">
                        <a:srgbClr val="AAAAAA"/>
                      </a:gs>
                    </a:gsLst>
                    <a:lin ang="5400000" scaled="1"/>
                  </a:gradFill>
                  <a:effectLst>
                    <a:prstShdw prst="shdw18" dist="17961" dir="13500000">
                      <a:schemeClr val="accent1">
                        <a:gamma/>
                        <a:shade val="60000"/>
                        <a:invGamma/>
                      </a:schemeClr>
                    </a:prstShdw>
                  </a:effectLst>
                  <a:latin typeface="Arial Black"/>
                </a:rPr>
                <a:t> ______  _________</a:t>
              </a:r>
            </a:p>
          </p:txBody>
        </p:sp>
        <p:sp>
          <p:nvSpPr>
            <p:cNvPr id="65560" name="AutoShape 25"/>
            <p:cNvSpPr>
              <a:spLocks/>
            </p:cNvSpPr>
            <p:nvPr/>
          </p:nvSpPr>
          <p:spPr bwMode="auto">
            <a:xfrm>
              <a:off x="576" y="1920"/>
              <a:ext cx="96" cy="1584"/>
            </a:xfrm>
            <a:prstGeom prst="leftBrace">
              <a:avLst>
                <a:gd name="adj1" fmla="val 137500"/>
                <a:gd name="adj2" fmla="val 50000"/>
              </a:avLst>
            </a:prstGeom>
            <a:noFill/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" name="Group 29"/>
          <p:cNvGrpSpPr>
            <a:grpSpLocks/>
          </p:cNvGrpSpPr>
          <p:nvPr/>
        </p:nvGrpSpPr>
        <p:grpSpPr bwMode="auto">
          <a:xfrm>
            <a:off x="381000" y="2057400"/>
            <a:ext cx="685800" cy="838200"/>
            <a:chOff x="240" y="1296"/>
            <a:chExt cx="432" cy="528"/>
          </a:xfrm>
        </p:grpSpPr>
        <p:sp>
          <p:nvSpPr>
            <p:cNvPr id="281623" name="WordArt 23"/>
            <p:cNvSpPr>
              <a:spLocks noChangeArrowheads="1" noChangeShapeType="1" noTextEdit="1"/>
            </p:cNvSpPr>
            <p:nvPr/>
          </p:nvSpPr>
          <p:spPr bwMode="auto">
            <a:xfrm rot="16200000">
              <a:off x="117" y="1461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>
                <a:defRPr/>
              </a:pPr>
              <a:r>
                <a:rPr lang="en-US" kern="10" spc="480">
                  <a:ln w="9525" cap="sq">
                    <a:noFill/>
                    <a:round/>
                    <a:headEnd type="none" w="sm" len="sm"/>
                    <a:tailEnd type="none" w="sm" len="sm"/>
                  </a:ln>
                  <a:gradFill rotWithShape="1">
                    <a:gsLst>
                      <a:gs pos="0">
                        <a:srgbClr val="AAAAAA"/>
                      </a:gs>
                      <a:gs pos="50000">
                        <a:schemeClr val="accent1"/>
                      </a:gs>
                      <a:gs pos="100000">
                        <a:srgbClr val="AAAAAA"/>
                      </a:gs>
                    </a:gsLst>
                    <a:lin ang="5400000" scaled="1"/>
                  </a:gradFill>
                  <a:effectLst>
                    <a:prstShdw prst="shdw18" dist="17961" dir="13500000">
                      <a:schemeClr val="accent1">
                        <a:gamma/>
                        <a:shade val="60000"/>
                        <a:invGamma/>
                      </a:schemeClr>
                    </a:prstShdw>
                  </a:effectLst>
                  <a:latin typeface="Arial Black"/>
                </a:rPr>
                <a:t> ______</a:t>
              </a:r>
            </a:p>
          </p:txBody>
        </p:sp>
        <p:sp>
          <p:nvSpPr>
            <p:cNvPr id="65563" name="AutoShape 26"/>
            <p:cNvSpPr>
              <a:spLocks/>
            </p:cNvSpPr>
            <p:nvPr/>
          </p:nvSpPr>
          <p:spPr bwMode="auto">
            <a:xfrm>
              <a:off x="576" y="1296"/>
              <a:ext cx="96" cy="528"/>
            </a:xfrm>
            <a:prstGeom prst="leftBrace">
              <a:avLst>
                <a:gd name="adj1" fmla="val 45833"/>
                <a:gd name="adj2" fmla="val 50000"/>
              </a:avLst>
            </a:prstGeom>
            <a:noFill/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281627" name="WordArt 27"/>
          <p:cNvSpPr>
            <a:spLocks noChangeArrowheads="1" noChangeShapeType="1" noTextEdit="1"/>
          </p:cNvSpPr>
          <p:nvPr/>
        </p:nvSpPr>
        <p:spPr bwMode="auto">
          <a:xfrm>
            <a:off x="414338" y="5638800"/>
            <a:ext cx="347662" cy="261938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>
              <a:defRPr/>
            </a:pPr>
            <a:r>
              <a:rPr lang="en-US" sz="1600" kern="10" spc="320">
                <a:ln w="9525" cap="sq">
                  <a:noFill/>
                  <a:round/>
                  <a:headEnd type="none" w="sm" len="sm"/>
                  <a:tailEnd type="none" w="sm" len="sm"/>
                </a:ln>
                <a:gradFill rotWithShape="1">
                  <a:gsLst>
                    <a:gs pos="0">
                      <a:srgbClr val="AAAAAA"/>
                    </a:gs>
                    <a:gs pos="50000">
                      <a:schemeClr val="accent1"/>
                    </a:gs>
                    <a:gs pos="100000">
                      <a:srgbClr val="AAAAAA"/>
                    </a:gs>
                  </a:gsLst>
                  <a:lin ang="5400000" scaled="1"/>
                </a:gradFill>
                <a:effectLst>
                  <a:prstShdw prst="shdw18" dist="17961" dir="13500000">
                    <a:schemeClr val="accent1">
                      <a:gamma/>
                      <a:shade val="60000"/>
                      <a:invGamma/>
                    </a:schemeClr>
                  </a:prstShdw>
                </a:effectLst>
                <a:latin typeface="Arial Black"/>
              </a:rPr>
              <a:t>  </a:t>
            </a:r>
          </a:p>
        </p:txBody>
      </p:sp>
      <p:sp>
        <p:nvSpPr>
          <p:cNvPr id="281628" name="WordArt 28"/>
          <p:cNvSpPr>
            <a:spLocks noChangeArrowheads="1" noChangeShapeType="1" noTextEdit="1"/>
          </p:cNvSpPr>
          <p:nvPr/>
        </p:nvSpPr>
        <p:spPr bwMode="auto">
          <a:xfrm>
            <a:off x="457200" y="6291263"/>
            <a:ext cx="347663" cy="261937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>
              <a:defRPr/>
            </a:pPr>
            <a:r>
              <a:rPr lang="en-US" sz="1600" kern="10" spc="320">
                <a:ln w="9525" cap="sq">
                  <a:noFill/>
                  <a:round/>
                  <a:headEnd type="none" w="sm" len="sm"/>
                  <a:tailEnd type="none" w="sm" len="sm"/>
                </a:ln>
                <a:gradFill rotWithShape="1">
                  <a:gsLst>
                    <a:gs pos="0">
                      <a:srgbClr val="AAAAAA"/>
                    </a:gs>
                    <a:gs pos="50000">
                      <a:schemeClr val="accent1"/>
                    </a:gs>
                    <a:gs pos="100000">
                      <a:srgbClr val="AAAAAA"/>
                    </a:gs>
                  </a:gsLst>
                  <a:lin ang="5400000" scaled="1"/>
                </a:gradFill>
                <a:effectLst>
                  <a:prstShdw prst="shdw18" dist="17961" dir="13500000">
                    <a:schemeClr val="accent1">
                      <a:gamma/>
                      <a:shade val="60000"/>
                      <a:invGamma/>
                    </a:schemeClr>
                  </a:prstShdw>
                </a:effectLst>
                <a:latin typeface="Arial Black"/>
              </a:rPr>
              <a:t>  </a:t>
            </a:r>
          </a:p>
        </p:txBody>
      </p:sp>
      <p:grpSp>
        <p:nvGrpSpPr>
          <p:cNvPr id="5" name="Group 168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31" name="WordArt 169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32" name="WordArt 170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3" name="WordArt 171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 dirty="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4" name="WordArt 172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5" name="WordArt 173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 dirty="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6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816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60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28160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60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500"/>
                                        <p:tgtEl>
                                          <p:spTgt spid="28160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60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28160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60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28160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60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28160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60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28160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60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0" dur="500"/>
                                        <p:tgtEl>
                                          <p:spTgt spid="28160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500"/>
                            </p:stCondLst>
                            <p:childTnLst>
                              <p:par>
                                <p:cTn id="4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609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281609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"/>
                            </p:stCondLst>
                            <p:childTnLst>
                              <p:par>
                                <p:cTn id="5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1609" grpId="0" build="p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34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66563" name="WordArt 35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F3D5C"/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66564" name="WordArt 36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66565" name="WordArt 37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66566" name="WordArt 38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66567" name="WordArt 39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7" dist="17961" dir="13500000">
                      <a:srgbClr val="5B697B"/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282632" name="Rectangle 8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>
              <a:defRPr/>
            </a:pPr>
            <a:r>
              <a:rPr lang="fr-FR"/>
              <a:t>Phase A.6: Two beam operation</a:t>
            </a:r>
          </a:p>
        </p:txBody>
      </p:sp>
      <p:sp>
        <p:nvSpPr>
          <p:cNvPr id="282633" name="Rectangle 9"/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228600" y="1676400"/>
            <a:ext cx="4648200" cy="4751388"/>
          </a:xfrm>
        </p:spPr>
        <p:txBody>
          <a:bodyPr/>
          <a:lstStyle/>
          <a:p>
            <a:pPr marL="609600" indent="-609600">
              <a:buSzTx/>
              <a:buFont typeface="Wingdings" pitchFamily="2" charset="2"/>
              <a:buBlip>
                <a:blip r:embed="rId5"/>
              </a:buBlip>
            </a:pPr>
            <a:r>
              <a:rPr lang="fr-FR" sz="2400" smtClean="0"/>
              <a:t>Objectives:</a:t>
            </a:r>
          </a:p>
          <a:p>
            <a:pPr marL="990600" lvl="1" indent="-533400">
              <a:buSzPct val="50000"/>
              <a:buFont typeface="Wingdings" pitchFamily="2" charset="2"/>
              <a:buBlip>
                <a:blip r:embed="rId6"/>
              </a:buBlip>
            </a:pPr>
            <a:r>
              <a:rPr lang="en-GB" sz="2400" smtClean="0"/>
              <a:t>Establish two safely circulating (unsafe) beams with a lifetime of 5 to 10 hours. Separation bumps fully commissioned</a:t>
            </a:r>
          </a:p>
          <a:p>
            <a:pPr marL="990600" lvl="1" indent="-533400">
              <a:buSzPct val="50000"/>
              <a:buFont typeface="Wingdings" pitchFamily="2" charset="2"/>
              <a:buBlip>
                <a:blip r:embed="rId6"/>
              </a:buBlip>
            </a:pPr>
            <a:r>
              <a:rPr lang="en-GB" sz="2400" smtClean="0"/>
              <a:t>Aperture in triplet and IR verified for both beams</a:t>
            </a:r>
          </a:p>
          <a:p>
            <a:pPr marL="990600" lvl="1" indent="-533400">
              <a:buSzPct val="50000"/>
              <a:buFont typeface="Wingdings" pitchFamily="2" charset="2"/>
              <a:buBlip>
                <a:blip r:embed="rId6"/>
              </a:buBlip>
            </a:pPr>
            <a:r>
              <a:rPr lang="en-GB" sz="2400" smtClean="0"/>
              <a:t>Interleaved injection working</a:t>
            </a:r>
            <a:endParaRPr lang="fr-FR" sz="2400" smtClean="0"/>
          </a:p>
          <a:p>
            <a:pPr marL="990600" lvl="1" indent="-533400">
              <a:buSzPct val="50000"/>
              <a:buFont typeface="Wingdings" pitchFamily="2" charset="2"/>
              <a:buBlip>
                <a:blip r:embed="rId6"/>
              </a:buBlip>
            </a:pPr>
            <a:r>
              <a:rPr lang="en-GB" sz="2400" smtClean="0">
                <a:solidFill>
                  <a:srgbClr val="FFFF99"/>
                </a:solidFill>
              </a:rPr>
              <a:t>Two beam collimation commissioned</a:t>
            </a:r>
          </a:p>
        </p:txBody>
      </p:sp>
      <p:pic>
        <p:nvPicPr>
          <p:cNvPr id="282649" name="collimator-retraction.wmv">
            <a:hlinkClick r:id="" action="ppaction://media"/>
          </p:cNvPr>
          <p:cNvPicPr>
            <a:picLocks noGrp="1" noRot="1" noChangeAspect="1" noChangeArrowheads="1"/>
          </p:cNvPicPr>
          <p:nvPr>
            <p:ph sz="half" idx="4294967295"/>
            <a:videoFile r:link="rId1"/>
          </p:nvPr>
        </p:nvPicPr>
        <p:blipFill>
          <a:blip r:embed="rId7"/>
          <a:srcRect/>
          <a:stretch>
            <a:fillRect/>
          </a:stretch>
        </p:blipFill>
        <p:spPr>
          <a:xfrm>
            <a:off x="5257800" y="3810000"/>
            <a:ext cx="3771900" cy="2828925"/>
          </a:xfrm>
        </p:spPr>
      </p:pic>
      <p:pic>
        <p:nvPicPr>
          <p:cNvPr id="66585" name="beamOnColl_4x72mp3.mp3">
            <a:hlinkClick r:id="" action="ppaction://media"/>
          </p:cNvPr>
          <p:cNvPicPr>
            <a:picLocks noRot="1" noChangeAspect="1" noChangeArrowheads="1"/>
          </p:cNvPicPr>
          <p:nvPr>
            <a:audioFile r:link="rId2"/>
          </p:nvPr>
        </p:nvPicPr>
        <p:blipFill>
          <a:blip r:embed="rId8"/>
          <a:srcRect/>
          <a:stretch>
            <a:fillRect/>
          </a:stretch>
        </p:blipFill>
        <p:spPr bwMode="auto">
          <a:xfrm>
            <a:off x="8077200" y="1981200"/>
            <a:ext cx="304800" cy="304800"/>
          </a:xfrm>
          <a:prstGeom prst="rect">
            <a:avLst/>
          </a:prstGeom>
          <a:noFill/>
        </p:spPr>
      </p:pic>
      <p:grpSp>
        <p:nvGrpSpPr>
          <p:cNvPr id="3" name="Group 168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25" name="WordArt 169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26" name="WordArt 170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27" name="WordArt 171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28" name="WordArt 172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29" name="WordArt 173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 dirty="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6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826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63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28263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63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28263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63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28263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63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28263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30" dur="1" fill="hold"/>
                                        <p:tgtEl>
                                          <p:spTgt spid="282649"/>
                                        </p:tgtEl>
                                      </p:cBhvr>
                                    </p:cmd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suction.wav" builtIn="1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>
                <p:cTn id="31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</p:endCondLst>
                </p:cTn>
                <p:tgtEl>
                  <p:spTgt spid="282649"/>
                </p:tgtEl>
              </p:cMediaNode>
            </p:video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6658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36" dur="5016" fill="hold"/>
                                        <p:tgtEl>
                                          <p:spTgt spid="6658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6585"/>
                  </p:tgtEl>
                </p:cond>
              </p:nextCondLst>
            </p:seq>
            <p:audio>
              <p:cMediaNode>
                <p:cTn id="37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66585"/>
                </p:tgtEl>
              </p:cMediaNode>
            </p:audio>
          </p:childTnLst>
        </p:cTn>
      </p:par>
    </p:tnLst>
    <p:bldLst>
      <p:bldP spid="282633" grpId="0" build="p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47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67587" name="WordArt 48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F3D5C"/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67588" name="WordArt 49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67589" name="WordArt 50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67590" name="WordArt 51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67591" name="WordArt 52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7" dist="17961" dir="13500000">
                      <a:srgbClr val="5B697B"/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283656" name="Rectangle 8"/>
          <p:cNvSpPr>
            <a:spLocks noGrp="1" noChangeArrowheads="1"/>
          </p:cNvSpPr>
          <p:nvPr>
            <p:ph type="title" idx="4294967295"/>
          </p:nvPr>
        </p:nvSpPr>
        <p:spPr>
          <a:xfrm>
            <a:off x="1066800" y="304800"/>
            <a:ext cx="8148638" cy="1066800"/>
          </a:xfrm>
        </p:spPr>
        <p:txBody>
          <a:bodyPr/>
          <a:lstStyle/>
          <a:p>
            <a:pPr>
              <a:defRPr/>
            </a:pPr>
            <a:r>
              <a:rPr lang="fr-FR"/>
              <a:t>Phase A.8: Snap-back &amp; Ramp</a:t>
            </a:r>
          </a:p>
        </p:txBody>
      </p:sp>
      <p:sp>
        <p:nvSpPr>
          <p:cNvPr id="283657" name="Rectangle 9"/>
          <p:cNvSpPr>
            <a:spLocks noGrp="1" noChangeArrowheads="1"/>
          </p:cNvSpPr>
          <p:nvPr>
            <p:ph type="body" idx="4294967295"/>
          </p:nvPr>
        </p:nvSpPr>
        <p:spPr>
          <a:xfrm>
            <a:off x="762000" y="1801813"/>
            <a:ext cx="8077200" cy="4751387"/>
          </a:xfrm>
        </p:spPr>
        <p:txBody>
          <a:bodyPr/>
          <a:lstStyle/>
          <a:p>
            <a:pPr marL="609600" indent="-609600">
              <a:lnSpc>
                <a:spcPct val="80000"/>
              </a:lnSpc>
              <a:buSzTx/>
              <a:buFont typeface="Wingdings" pitchFamily="2" charset="2"/>
              <a:buBlip>
                <a:blip r:embed="rId2"/>
              </a:buBlip>
            </a:pPr>
            <a:r>
              <a:rPr lang="fr-FR" sz="2800" smtClean="0"/>
              <a:t>Objectives:</a:t>
            </a:r>
          </a:p>
          <a:p>
            <a:pPr marL="990600" lvl="1" indent="-533400">
              <a:lnSpc>
                <a:spcPct val="80000"/>
              </a:lnSpc>
              <a:buSzPct val="50000"/>
              <a:buFont typeface="Wingdings" pitchFamily="2" charset="2"/>
              <a:buBlip>
                <a:blip r:embed="rId3"/>
              </a:buBlip>
            </a:pPr>
            <a:r>
              <a:rPr lang="en-US" sz="2400" smtClean="0"/>
              <a:t>Single beam through snap-back, checking the key instrumentation and control of the key beam parameters: orbit, tune, coupling, chromaticity</a:t>
            </a:r>
          </a:p>
          <a:p>
            <a:pPr marL="990600" lvl="1" indent="-533400">
              <a:lnSpc>
                <a:spcPct val="80000"/>
              </a:lnSpc>
              <a:buSzPct val="50000"/>
              <a:buFont typeface="Wingdings" pitchFamily="2" charset="2"/>
              <a:buBlip>
                <a:blip r:embed="rId3"/>
              </a:buBlip>
            </a:pPr>
            <a:r>
              <a:rPr lang="en-US" sz="2400" smtClean="0"/>
              <a:t>Stop in ramp and then push on in steps (</a:t>
            </a:r>
            <a:r>
              <a:rPr lang="en-US" sz="2400" smtClean="0">
                <a:sym typeface="Symbol" pitchFamily="18" charset="2"/>
              </a:rPr>
              <a:t></a:t>
            </a:r>
            <a:r>
              <a:rPr lang="en-US" sz="2400" smtClean="0"/>
              <a:t>E ~ 1 TeV) </a:t>
            </a:r>
            <a:r>
              <a:rPr lang="en-US" sz="2400" smtClean="0">
                <a:sym typeface="Wingdings" pitchFamily="2" charset="2"/>
              </a:rPr>
              <a:t></a:t>
            </a:r>
            <a:r>
              <a:rPr lang="en-US" sz="2400" smtClean="0"/>
              <a:t> </a:t>
            </a:r>
            <a:r>
              <a:rPr lang="en-US" sz="2400" smtClean="0">
                <a:solidFill>
                  <a:srgbClr val="FFFF99"/>
                </a:solidFill>
              </a:rPr>
              <a:t>commission beam dump and machine protection along the ramp</a:t>
            </a:r>
            <a:r>
              <a:rPr lang="en-US" sz="2400" smtClean="0"/>
              <a:t>. Beam based checks would also be possible at these intermediate energies</a:t>
            </a:r>
          </a:p>
          <a:p>
            <a:pPr marL="990600" lvl="1" indent="-533400">
              <a:lnSpc>
                <a:spcPct val="80000"/>
              </a:lnSpc>
              <a:buSzPct val="50000"/>
              <a:buFont typeface="Wingdings" pitchFamily="2" charset="2"/>
              <a:buBlip>
                <a:blip r:embed="rId3"/>
              </a:buBlip>
            </a:pPr>
            <a:r>
              <a:rPr lang="en-US" sz="2400" smtClean="0"/>
              <a:t>Single beam to 7 TeV</a:t>
            </a:r>
          </a:p>
          <a:p>
            <a:pPr marL="990600" lvl="1" indent="-533400">
              <a:lnSpc>
                <a:spcPct val="80000"/>
              </a:lnSpc>
              <a:buSzPct val="50000"/>
              <a:buFont typeface="Wingdings" pitchFamily="2" charset="2"/>
              <a:buBlip>
                <a:blip r:embed="rId3"/>
              </a:buBlip>
            </a:pPr>
            <a:r>
              <a:rPr lang="en-US" sz="2400" smtClean="0"/>
              <a:t>Repeat the process for the other beam </a:t>
            </a:r>
          </a:p>
          <a:p>
            <a:pPr marL="990600" lvl="1" indent="-533400">
              <a:lnSpc>
                <a:spcPct val="80000"/>
              </a:lnSpc>
              <a:buSzPct val="50000"/>
              <a:buFont typeface="Wingdings" pitchFamily="2" charset="2"/>
              <a:buBlip>
                <a:blip r:embed="rId3"/>
              </a:buBlip>
            </a:pPr>
            <a:r>
              <a:rPr lang="en-US" sz="2400" smtClean="0"/>
              <a:t>Repeat the process with both beams at the same time</a:t>
            </a:r>
            <a:endParaRPr lang="fr-FR" sz="2400" smtClean="0"/>
          </a:p>
        </p:txBody>
      </p:sp>
      <p:grpSp>
        <p:nvGrpSpPr>
          <p:cNvPr id="3" name="Group 28"/>
          <p:cNvGrpSpPr>
            <a:grpSpLocks/>
          </p:cNvGrpSpPr>
          <p:nvPr/>
        </p:nvGrpSpPr>
        <p:grpSpPr bwMode="auto">
          <a:xfrm>
            <a:off x="504825" y="1676400"/>
            <a:ext cx="8258175" cy="5029200"/>
            <a:chOff x="222" y="810"/>
            <a:chExt cx="5316" cy="3359"/>
          </a:xfrm>
        </p:grpSpPr>
        <p:pic>
          <p:nvPicPr>
            <p:cNvPr id="67607" name="Picture 22" descr="squeezeQ5-1"/>
            <p:cNvPicPr>
              <a:picLocks noChangeAspect="1" noChangeArrowheads="1"/>
            </p:cNvPicPr>
            <p:nvPr/>
          </p:nvPicPr>
          <p:blipFill>
            <a:blip r:embed="rId4"/>
            <a:srcRect/>
            <a:stretch>
              <a:fillRect/>
            </a:stretch>
          </p:blipFill>
          <p:spPr bwMode="auto">
            <a:xfrm>
              <a:off x="222" y="810"/>
              <a:ext cx="5316" cy="33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67608" name="Text Box 23"/>
            <p:cNvSpPr txBox="1">
              <a:spLocks noChangeArrowheads="1"/>
            </p:cNvSpPr>
            <p:nvPr/>
          </p:nvSpPr>
          <p:spPr bwMode="auto">
            <a:xfrm>
              <a:off x="447" y="1337"/>
              <a:ext cx="359" cy="305"/>
            </a:xfrm>
            <a:prstGeom prst="rect">
              <a:avLst/>
            </a:prstGeom>
            <a:noFill/>
            <a:ln w="12700" cap="sq">
              <a:noFill/>
              <a:miter lim="800000"/>
              <a:headEnd type="none" w="sm" len="sm"/>
              <a:tailEnd type="none" w="sm" len="sm"/>
            </a:ln>
          </p:spPr>
          <p:txBody>
            <a:bodyPr wrap="none">
              <a:spAutoFit/>
            </a:bodyPr>
            <a:lstStyle/>
            <a:p>
              <a:r>
                <a:rPr lang="fr-FR">
                  <a:solidFill>
                    <a:schemeClr val="bg1"/>
                  </a:solidFill>
                  <a:latin typeface="Tahoma" pitchFamily="34" charset="0"/>
                </a:rPr>
                <a:t>D2</a:t>
              </a:r>
            </a:p>
          </p:txBody>
        </p:sp>
        <p:sp>
          <p:nvSpPr>
            <p:cNvPr id="67609" name="Text Box 24"/>
            <p:cNvSpPr txBox="1">
              <a:spLocks noChangeArrowheads="1"/>
            </p:cNvSpPr>
            <p:nvPr/>
          </p:nvSpPr>
          <p:spPr bwMode="auto">
            <a:xfrm>
              <a:off x="3100" y="1354"/>
              <a:ext cx="739" cy="305"/>
            </a:xfrm>
            <a:prstGeom prst="rect">
              <a:avLst/>
            </a:prstGeom>
            <a:noFill/>
            <a:ln w="12700" cap="sq">
              <a:noFill/>
              <a:miter lim="800000"/>
              <a:headEnd type="none" w="sm" len="sm"/>
              <a:tailEnd type="none" w="sm" len="sm"/>
            </a:ln>
          </p:spPr>
          <p:txBody>
            <a:bodyPr wrap="none">
              <a:spAutoFit/>
            </a:bodyPr>
            <a:lstStyle/>
            <a:p>
              <a:r>
                <a:rPr lang="fr-FR">
                  <a:solidFill>
                    <a:schemeClr val="bg1"/>
                  </a:solidFill>
                  <a:latin typeface="Tahoma" pitchFamily="34" charset="0"/>
                </a:rPr>
                <a:t>Q5(B1)</a:t>
              </a:r>
            </a:p>
          </p:txBody>
        </p:sp>
        <p:sp>
          <p:nvSpPr>
            <p:cNvPr id="67610" name="Text Box 25"/>
            <p:cNvSpPr txBox="1">
              <a:spLocks noChangeArrowheads="1"/>
            </p:cNvSpPr>
            <p:nvPr/>
          </p:nvSpPr>
          <p:spPr bwMode="auto">
            <a:xfrm>
              <a:off x="439" y="2317"/>
              <a:ext cx="738" cy="305"/>
            </a:xfrm>
            <a:prstGeom prst="rect">
              <a:avLst/>
            </a:prstGeom>
            <a:noFill/>
            <a:ln w="12700" cap="sq">
              <a:noFill/>
              <a:miter lim="800000"/>
              <a:headEnd type="none" w="sm" len="sm"/>
              <a:tailEnd type="none" w="sm" len="sm"/>
            </a:ln>
          </p:spPr>
          <p:txBody>
            <a:bodyPr wrap="none">
              <a:spAutoFit/>
            </a:bodyPr>
            <a:lstStyle/>
            <a:p>
              <a:r>
                <a:rPr lang="fr-FR">
                  <a:solidFill>
                    <a:schemeClr val="bg1"/>
                  </a:solidFill>
                  <a:latin typeface="Tahoma" pitchFamily="34" charset="0"/>
                </a:rPr>
                <a:t>Q5(B2)</a:t>
              </a:r>
            </a:p>
          </p:txBody>
        </p:sp>
        <p:sp>
          <p:nvSpPr>
            <p:cNvPr id="67611" name="Text Box 26"/>
            <p:cNvSpPr txBox="1">
              <a:spLocks noChangeArrowheads="1"/>
            </p:cNvSpPr>
            <p:nvPr/>
          </p:nvSpPr>
          <p:spPr bwMode="auto">
            <a:xfrm>
              <a:off x="3094" y="2317"/>
              <a:ext cx="738" cy="305"/>
            </a:xfrm>
            <a:prstGeom prst="rect">
              <a:avLst/>
            </a:prstGeom>
            <a:noFill/>
            <a:ln w="12700" cap="sq">
              <a:noFill/>
              <a:miter lim="800000"/>
              <a:headEnd type="none" w="sm" len="sm"/>
              <a:tailEnd type="none" w="sm" len="sm"/>
            </a:ln>
          </p:spPr>
          <p:txBody>
            <a:bodyPr wrap="none">
              <a:spAutoFit/>
            </a:bodyPr>
            <a:lstStyle/>
            <a:p>
              <a:r>
                <a:rPr lang="fr-FR">
                  <a:solidFill>
                    <a:schemeClr val="bg1"/>
                  </a:solidFill>
                  <a:latin typeface="Tahoma" pitchFamily="34" charset="0"/>
                </a:rPr>
                <a:t>Q4(B1)</a:t>
              </a:r>
            </a:p>
          </p:txBody>
        </p:sp>
        <p:sp>
          <p:nvSpPr>
            <p:cNvPr id="67612" name="Text Box 27"/>
            <p:cNvSpPr txBox="1">
              <a:spLocks noChangeArrowheads="1"/>
            </p:cNvSpPr>
            <p:nvPr/>
          </p:nvSpPr>
          <p:spPr bwMode="auto">
            <a:xfrm>
              <a:off x="434" y="3288"/>
              <a:ext cx="738" cy="305"/>
            </a:xfrm>
            <a:prstGeom prst="rect">
              <a:avLst/>
            </a:prstGeom>
            <a:noFill/>
            <a:ln w="12700" cap="sq">
              <a:noFill/>
              <a:miter lim="800000"/>
              <a:headEnd type="none" w="sm" len="sm"/>
              <a:tailEnd type="none" w="sm" len="sm"/>
            </a:ln>
          </p:spPr>
          <p:txBody>
            <a:bodyPr wrap="none">
              <a:spAutoFit/>
            </a:bodyPr>
            <a:lstStyle/>
            <a:p>
              <a:r>
                <a:rPr lang="fr-FR">
                  <a:solidFill>
                    <a:schemeClr val="bg1"/>
                  </a:solidFill>
                  <a:latin typeface="Tahoma" pitchFamily="34" charset="0"/>
                </a:rPr>
                <a:t>Q5(B2)</a:t>
              </a:r>
            </a:p>
          </p:txBody>
        </p:sp>
      </p:grpSp>
      <p:sp>
        <p:nvSpPr>
          <p:cNvPr id="283687" name="Rectangle 39"/>
          <p:cNvSpPr>
            <a:spLocks noChangeArrowheads="1"/>
          </p:cNvSpPr>
          <p:nvPr/>
        </p:nvSpPr>
        <p:spPr bwMode="auto">
          <a:xfrm>
            <a:off x="457200" y="1676400"/>
            <a:ext cx="7848600" cy="5029200"/>
          </a:xfrm>
          <a:prstGeom prst="rect">
            <a:avLst/>
          </a:prstGeom>
          <a:solidFill>
            <a:schemeClr val="accent1"/>
          </a:solidFill>
          <a:ln w="12700" cap="sq">
            <a:solidFill>
              <a:schemeClr val="tx1"/>
            </a:solidFill>
            <a:miter lim="800000"/>
            <a:headEnd type="none" w="sm" len="sm"/>
            <a:tailEnd type="none" w="sm" len="sm"/>
          </a:ln>
        </p:spPr>
        <p:txBody>
          <a:bodyPr wrap="none" anchor="ctr"/>
          <a:lstStyle/>
          <a:p>
            <a:endParaRPr lang="en-US"/>
          </a:p>
        </p:txBody>
      </p:sp>
      <p:graphicFrame>
        <p:nvGraphicFramePr>
          <p:cNvPr id="7" name="Chart 6"/>
          <p:cNvGraphicFramePr>
            <a:graphicFrameLocks noGrp="1"/>
          </p:cNvGraphicFramePr>
          <p:nvPr/>
        </p:nvGraphicFramePr>
        <p:xfrm>
          <a:off x="413954" y="1749425"/>
          <a:ext cx="8316092" cy="494862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pSp>
        <p:nvGrpSpPr>
          <p:cNvPr id="4" name="Group 12"/>
          <p:cNvGrpSpPr>
            <a:grpSpLocks/>
          </p:cNvGrpSpPr>
          <p:nvPr/>
        </p:nvGrpSpPr>
        <p:grpSpPr bwMode="auto">
          <a:xfrm>
            <a:off x="1447800" y="457200"/>
            <a:ext cx="7596188" cy="4786313"/>
            <a:chOff x="1400175" y="642918"/>
            <a:chExt cx="7595490" cy="4786346"/>
          </a:xfrm>
        </p:grpSpPr>
        <p:pic>
          <p:nvPicPr>
            <p:cNvPr id="67616" name="Picture 2"/>
            <p:cNvPicPr>
              <a:picLocks noChangeAspect="1" noChangeArrowheads="1"/>
            </p:cNvPicPr>
            <p:nvPr/>
          </p:nvPicPr>
          <p:blipFill>
            <a:blip r:embed="rId6"/>
            <a:srcRect/>
            <a:stretch>
              <a:fillRect/>
            </a:stretch>
          </p:blipFill>
          <p:spPr bwMode="auto">
            <a:xfrm>
              <a:off x="2357422" y="642918"/>
              <a:ext cx="6638243" cy="478634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67617" name="Text Box 5"/>
            <p:cNvSpPr txBox="1">
              <a:spLocks noChangeArrowheads="1"/>
            </p:cNvSpPr>
            <p:nvPr/>
          </p:nvSpPr>
          <p:spPr bwMode="auto">
            <a:xfrm>
              <a:off x="5572132" y="3214686"/>
              <a:ext cx="1441450" cy="36671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eaLnBrk="1" hangingPunct="1">
                <a:spcBef>
                  <a:spcPct val="50000"/>
                </a:spcBef>
              </a:pPr>
              <a:r>
                <a:rPr lang="en-US" sz="1800">
                  <a:solidFill>
                    <a:srgbClr val="FF0000"/>
                  </a:solidFill>
                  <a:latin typeface="Calibri" pitchFamily="34" charset="0"/>
                </a:rPr>
                <a:t>2ppm</a:t>
              </a:r>
            </a:p>
          </p:txBody>
        </p:sp>
        <p:sp>
          <p:nvSpPr>
            <p:cNvPr id="67618" name="Oval 7"/>
            <p:cNvSpPr>
              <a:spLocks noChangeArrowheads="1"/>
            </p:cNvSpPr>
            <p:nvPr/>
          </p:nvSpPr>
          <p:spPr bwMode="auto">
            <a:xfrm>
              <a:off x="1400175" y="5095874"/>
              <a:ext cx="214314" cy="214314"/>
            </a:xfrm>
            <a:prstGeom prst="ellipse">
              <a:avLst/>
            </a:prstGeom>
            <a:noFill/>
            <a:ln w="25400" algn="ctr">
              <a:solidFill>
                <a:srgbClr val="0000FF"/>
              </a:solidFill>
              <a:round/>
              <a:headEnd/>
              <a:tailEnd/>
            </a:ln>
          </p:spPr>
          <p:txBody>
            <a:bodyPr anchor="ctr"/>
            <a:lstStyle/>
            <a:p>
              <a:pPr algn="ctr" eaLnBrk="1" hangingPunct="1"/>
              <a:endParaRPr lang="en-GB" sz="1800">
                <a:solidFill>
                  <a:srgbClr val="FFFFFF"/>
                </a:solidFill>
                <a:latin typeface="Calibri" pitchFamily="34" charset="0"/>
              </a:endParaRPr>
            </a:p>
          </p:txBody>
        </p:sp>
        <p:cxnSp>
          <p:nvCxnSpPr>
            <p:cNvPr id="67619" name="Straight Arrow Connector 9"/>
            <p:cNvCxnSpPr>
              <a:cxnSpLocks noChangeShapeType="1"/>
              <a:stCxn id="67618" idx="7"/>
            </p:cNvCxnSpPr>
            <p:nvPr/>
          </p:nvCxnSpPr>
          <p:spPr bwMode="auto">
            <a:xfrm rot="5400000" flipH="1" flipV="1">
              <a:off x="1871231" y="3783814"/>
              <a:ext cx="1055318" cy="1631575"/>
            </a:xfrm>
            <a:prstGeom prst="straightConnector1">
              <a:avLst/>
            </a:prstGeom>
            <a:noFill/>
            <a:ln w="28575" algn="ctr">
              <a:solidFill>
                <a:srgbClr val="0000FF"/>
              </a:solidFill>
              <a:round/>
              <a:headEnd/>
              <a:tailEnd type="arrow" w="med" len="med"/>
            </a:ln>
          </p:spPr>
        </p:cxnSp>
        <p:cxnSp>
          <p:nvCxnSpPr>
            <p:cNvPr id="12" name="Straight Arrow Connector 11"/>
            <p:cNvCxnSpPr/>
            <p:nvPr/>
          </p:nvCxnSpPr>
          <p:spPr>
            <a:xfrm rot="5400000">
              <a:off x="5072066" y="3000372"/>
              <a:ext cx="571504" cy="1588"/>
            </a:xfrm>
            <a:prstGeom prst="straightConnector1">
              <a:avLst/>
            </a:prstGeom>
            <a:ln w="28575">
              <a:solidFill>
                <a:srgbClr val="FF0000"/>
              </a:solidFill>
              <a:headEnd type="arrow" w="med" len="med"/>
              <a:tailEnd type="arrow" w="med" len="med"/>
            </a:ln>
            <a:effectLst>
              <a:glow rad="228600">
                <a:schemeClr val="accent3">
                  <a:satMod val="175000"/>
                  <a:alpha val="40000"/>
                </a:scheme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Group 168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38" name="WordArt 169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39" name="WordArt 170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40" name="WordArt 171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41" name="WordArt 172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42" name="WordArt 173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 dirty="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6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836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65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28365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65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28365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65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28365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65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28365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65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28365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6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2836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836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3657" grpId="0" build="p"/>
      <p:bldP spid="283687" grpId="0" animBg="1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47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67587" name="WordArt 48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F3D5C"/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67588" name="WordArt 49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67589" name="WordArt 50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67590" name="WordArt 51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67591" name="WordArt 52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7" dist="17961" dir="13500000">
                      <a:srgbClr val="5B697B"/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283656" name="Rectangle 8"/>
          <p:cNvSpPr>
            <a:spLocks noGrp="1" noChangeArrowheads="1"/>
          </p:cNvSpPr>
          <p:nvPr>
            <p:ph type="title" idx="4294967295"/>
          </p:nvPr>
        </p:nvSpPr>
        <p:spPr>
          <a:xfrm>
            <a:off x="1295400" y="381000"/>
            <a:ext cx="8077200" cy="1066800"/>
          </a:xfrm>
        </p:spPr>
        <p:txBody>
          <a:bodyPr/>
          <a:lstStyle/>
          <a:p>
            <a:pPr>
              <a:defRPr/>
            </a:pPr>
            <a:r>
              <a:rPr lang="fr-FR" dirty="0"/>
              <a:t>Phase A.8: </a:t>
            </a:r>
            <a:r>
              <a:rPr lang="fr-FR" dirty="0" err="1"/>
              <a:t>Snap</a:t>
            </a:r>
            <a:r>
              <a:rPr lang="fr-FR" dirty="0"/>
              <a:t>-back &amp; </a:t>
            </a:r>
            <a:r>
              <a:rPr lang="fr-FR" dirty="0" err="1"/>
              <a:t>Ramp</a:t>
            </a:r>
            <a:endParaRPr lang="fr-FR" dirty="0"/>
          </a:p>
        </p:txBody>
      </p:sp>
      <p:grpSp>
        <p:nvGrpSpPr>
          <p:cNvPr id="5" name="Group 168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38" name="WordArt 169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39" name="WordArt 170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40" name="WordArt 171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41" name="WordArt 172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42" name="WordArt 173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 dirty="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  <p:sp>
        <p:nvSpPr>
          <p:cNvPr id="31" name="Rectangle 9"/>
          <p:cNvSpPr txBox="1">
            <a:spLocks noChangeArrowheads="1"/>
          </p:cNvSpPr>
          <p:nvPr/>
        </p:nvSpPr>
        <p:spPr bwMode="auto">
          <a:xfrm>
            <a:off x="762000" y="1801813"/>
            <a:ext cx="8077200" cy="47513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1"/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609600" marR="0" lvl="0" indent="-609600" algn="l" defTabSz="914400" rtl="0" eaLnBrk="0" fontAlgn="base" latinLnBrk="0" hangingPunct="0">
              <a:lnSpc>
                <a:spcPct val="8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 typeface="Wingdings" pitchFamily="2" charset="2"/>
              <a:buBlip>
                <a:blip r:embed="rId2"/>
              </a:buBlip>
              <a:tabLst/>
              <a:defRPr/>
            </a:pPr>
            <a:r>
              <a:rPr kumimoji="1" lang="fr-FR" sz="2800" b="0" i="0" u="none" strike="noStrike" kern="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The </a:t>
            </a:r>
            <a:r>
              <a:rPr kumimoji="1" lang="fr-FR" sz="2800" b="0" i="0" u="none" strike="noStrike" kern="0" cap="none" spc="0" normalizeH="0" baseline="0" noProof="0" dirty="0" err="1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magnetic</a:t>
            </a:r>
            <a:r>
              <a:rPr kumimoji="1" lang="fr-FR" sz="2800" b="0" i="0" u="none" strike="noStrike" kern="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 </a:t>
            </a:r>
            <a:r>
              <a:rPr kumimoji="1" lang="fr-FR" sz="2800" b="0" i="0" u="none" strike="noStrike" kern="0" cap="none" spc="0" normalizeH="0" baseline="0" noProof="0" dirty="0" err="1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field</a:t>
            </a:r>
            <a:r>
              <a:rPr kumimoji="1" lang="fr-FR" sz="2800" kern="0" noProof="0" dirty="0" smtClean="0">
                <a:latin typeface="+mn-lt"/>
              </a:rPr>
              <a:t> (</a:t>
            </a:r>
            <a:r>
              <a:rPr kumimoji="1" lang="fr-FR" sz="2800" kern="0" dirty="0" smtClean="0">
                <a:latin typeface="+mn-lt"/>
              </a:rPr>
              <a:t>the </a:t>
            </a:r>
            <a:r>
              <a:rPr kumimoji="1" lang="fr-FR" sz="2800" kern="0" dirty="0" err="1" smtClean="0">
                <a:latin typeface="+mn-lt"/>
              </a:rPr>
              <a:t>current</a:t>
            </a:r>
            <a:r>
              <a:rPr kumimoji="1" lang="fr-FR" sz="2800" kern="0" dirty="0" smtClean="0">
                <a:latin typeface="+mn-lt"/>
              </a:rPr>
              <a:t>) in a </a:t>
            </a:r>
            <a:r>
              <a:rPr kumimoji="1" lang="fr-FR" sz="2800" kern="0" dirty="0" err="1" smtClean="0">
                <a:latin typeface="+mn-lt"/>
              </a:rPr>
              <a:t>magnet</a:t>
            </a:r>
            <a:r>
              <a:rPr kumimoji="1" lang="fr-FR" sz="2800" kern="0" dirty="0" smtClean="0">
                <a:latin typeface="+mn-lt"/>
              </a:rPr>
              <a:t> </a:t>
            </a:r>
            <a:r>
              <a:rPr kumimoji="1" lang="fr-FR" sz="2800" kern="0" dirty="0" err="1" smtClean="0">
                <a:latin typeface="+mn-lt"/>
              </a:rPr>
              <a:t>decays</a:t>
            </a:r>
            <a:r>
              <a:rPr kumimoji="1" lang="fr-FR" sz="2800" kern="0" dirty="0" smtClean="0">
                <a:latin typeface="+mn-lt"/>
              </a:rPr>
              <a:t> </a:t>
            </a:r>
            <a:r>
              <a:rPr kumimoji="1" lang="fr-FR" sz="2800" kern="0" dirty="0" err="1" smtClean="0">
                <a:latin typeface="+mn-lt"/>
              </a:rPr>
              <a:t>when</a:t>
            </a:r>
            <a:r>
              <a:rPr kumimoji="1" lang="fr-FR" sz="2800" kern="0" dirty="0" smtClean="0">
                <a:latin typeface="+mn-lt"/>
              </a:rPr>
              <a:t> the </a:t>
            </a:r>
            <a:r>
              <a:rPr kumimoji="1" lang="fr-FR" sz="2800" kern="0" dirty="0" err="1" smtClean="0">
                <a:latin typeface="+mn-lt"/>
              </a:rPr>
              <a:t>current</a:t>
            </a:r>
            <a:r>
              <a:rPr kumimoji="1" lang="fr-FR" sz="2800" kern="0" dirty="0" smtClean="0">
                <a:latin typeface="+mn-lt"/>
              </a:rPr>
              <a:t> </a:t>
            </a:r>
            <a:r>
              <a:rPr kumimoji="1" lang="fr-FR" sz="2800" kern="0" dirty="0" err="1" smtClean="0">
                <a:latin typeface="+mn-lt"/>
              </a:rPr>
              <a:t>is</a:t>
            </a:r>
            <a:r>
              <a:rPr kumimoji="1" lang="fr-FR" sz="2800" kern="0" dirty="0" smtClean="0">
                <a:latin typeface="+mn-lt"/>
              </a:rPr>
              <a:t> </a:t>
            </a:r>
            <a:r>
              <a:rPr kumimoji="1" lang="fr-FR" sz="2800" kern="0" dirty="0" err="1" smtClean="0">
                <a:latin typeface="+mn-lt"/>
              </a:rPr>
              <a:t>kept</a:t>
            </a:r>
            <a:r>
              <a:rPr kumimoji="1" lang="fr-FR" sz="2800" kern="0" dirty="0" smtClean="0">
                <a:latin typeface="+mn-lt"/>
              </a:rPr>
              <a:t> constant, </a:t>
            </a:r>
            <a:r>
              <a:rPr kumimoji="1" lang="fr-FR" sz="2800" kern="0" dirty="0" err="1" smtClean="0">
                <a:latin typeface="+mn-lt"/>
              </a:rPr>
              <a:t>like</a:t>
            </a:r>
            <a:r>
              <a:rPr kumimoji="1" lang="fr-FR" sz="2800" kern="0" dirty="0" smtClean="0">
                <a:latin typeface="+mn-lt"/>
              </a:rPr>
              <a:t> for </a:t>
            </a:r>
            <a:r>
              <a:rPr kumimoji="1" lang="fr-FR" sz="2800" kern="0" dirty="0" err="1" smtClean="0">
                <a:latin typeface="+mn-lt"/>
              </a:rPr>
              <a:t>example</a:t>
            </a:r>
            <a:r>
              <a:rPr kumimoji="1" lang="fr-FR" sz="2800" kern="0" dirty="0" smtClean="0">
                <a:latin typeface="+mn-lt"/>
              </a:rPr>
              <a:t> </a:t>
            </a:r>
            <a:r>
              <a:rPr kumimoji="1" lang="fr-FR" sz="2800" kern="0" dirty="0" err="1" smtClean="0">
                <a:latin typeface="+mn-lt"/>
              </a:rPr>
              <a:t>during</a:t>
            </a:r>
            <a:r>
              <a:rPr kumimoji="1" lang="fr-FR" sz="2800" kern="0" dirty="0" smtClean="0">
                <a:latin typeface="+mn-lt"/>
              </a:rPr>
              <a:t> the injection phase in LHC. </a:t>
            </a:r>
          </a:p>
          <a:p>
            <a:pPr marL="609600" marR="0" lvl="0" indent="-609600" algn="l" defTabSz="914400" rtl="0" eaLnBrk="0" fontAlgn="base" latinLnBrk="0" hangingPunct="0">
              <a:lnSpc>
                <a:spcPct val="8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Tx/>
              <a:buFont typeface="Wingdings" pitchFamily="2" charset="2"/>
              <a:buBlip>
                <a:blip r:embed="rId2"/>
              </a:buBlip>
              <a:tabLst/>
              <a:defRPr/>
            </a:pPr>
            <a:r>
              <a:rPr kumimoji="1" lang="fr-FR" sz="2800" kern="0" dirty="0" smtClean="0">
                <a:latin typeface="+mn-lt"/>
              </a:rPr>
              <a:t>The </a:t>
            </a:r>
            <a:r>
              <a:rPr kumimoji="1" lang="fr-FR" sz="2800" kern="0" dirty="0" err="1" smtClean="0">
                <a:latin typeface="+mn-lt"/>
              </a:rPr>
              <a:t>decay</a:t>
            </a:r>
            <a:r>
              <a:rPr kumimoji="1" lang="fr-FR" sz="2800" kern="0" dirty="0" smtClean="0">
                <a:latin typeface="+mn-lt"/>
              </a:rPr>
              <a:t> of the </a:t>
            </a:r>
            <a:r>
              <a:rPr kumimoji="1" lang="fr-FR" sz="2800" kern="0" dirty="0" err="1" smtClean="0">
                <a:latin typeface="+mn-lt"/>
              </a:rPr>
              <a:t>current</a:t>
            </a:r>
            <a:r>
              <a:rPr kumimoji="1" lang="fr-FR" sz="2800" kern="0" dirty="0" smtClean="0">
                <a:latin typeface="+mn-lt"/>
              </a:rPr>
              <a:t> </a:t>
            </a:r>
            <a:r>
              <a:rPr kumimoji="1" lang="fr-FR" sz="2800" kern="0" dirty="0" err="1" smtClean="0">
                <a:latin typeface="+mn-lt"/>
              </a:rPr>
              <a:t>gets</a:t>
            </a:r>
            <a:r>
              <a:rPr kumimoji="1" lang="fr-FR" sz="2800" kern="0" dirty="0" smtClean="0">
                <a:latin typeface="+mn-lt"/>
              </a:rPr>
              <a:t> </a:t>
            </a:r>
            <a:r>
              <a:rPr kumimoji="1" lang="fr-FR" sz="2800" kern="0" dirty="0" err="1" smtClean="0">
                <a:latin typeface="+mn-lt"/>
              </a:rPr>
              <a:t>manifested</a:t>
            </a:r>
            <a:r>
              <a:rPr kumimoji="1" lang="fr-FR" sz="2800" kern="0" dirty="0" smtClean="0">
                <a:latin typeface="+mn-lt"/>
              </a:rPr>
              <a:t> as a:</a:t>
            </a:r>
          </a:p>
          <a:p>
            <a:pPr marL="990600" marR="0" lvl="1" indent="-533400" algn="l" defTabSz="914400" rtl="0" eaLnBrk="0" fontAlgn="base" latinLnBrk="0" hangingPunct="0">
              <a:lnSpc>
                <a:spcPct val="8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Blip>
                <a:blip r:embed="rId3"/>
              </a:buBlip>
              <a:tabLst/>
              <a:defRPr/>
            </a:pPr>
            <a:r>
              <a:rPr kumimoji="1" lang="en-US" sz="2400" b="0" i="0" u="none" strike="noStrike" kern="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</a:rPr>
              <a:t>DECAY</a:t>
            </a:r>
            <a:r>
              <a:rPr kumimoji="1" lang="en-US" sz="2400" b="0" i="0" u="none" strike="noStrike" kern="0" cap="none" spc="0" normalizeH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</a:rPr>
              <a:t> of the multiple errors seen by the beam at constant current;</a:t>
            </a:r>
          </a:p>
          <a:p>
            <a:pPr marL="990600" marR="0" lvl="1" indent="-533400" algn="l" defTabSz="914400" rtl="0" eaLnBrk="0" fontAlgn="base" latinLnBrk="0" hangingPunct="0">
              <a:lnSpc>
                <a:spcPct val="80000"/>
              </a:lnSpc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SzPct val="50000"/>
              <a:buFont typeface="Wingdings" pitchFamily="2" charset="2"/>
              <a:buBlip>
                <a:blip r:embed="rId3"/>
              </a:buBlip>
              <a:tabLst/>
              <a:defRPr/>
            </a:pPr>
            <a:r>
              <a:rPr kumimoji="1" lang="en-US" kern="0" baseline="0" dirty="0" smtClean="0">
                <a:latin typeface="+mn-lt"/>
              </a:rPr>
              <a:t>Fast</a:t>
            </a:r>
            <a:r>
              <a:rPr kumimoji="1" lang="en-US" kern="0" dirty="0" smtClean="0">
                <a:latin typeface="+mn-lt"/>
              </a:rPr>
              <a:t> recovery (SNAP-BACK) when the current is varied again.</a:t>
            </a:r>
          </a:p>
          <a:p>
            <a:pPr marL="533400" indent="-533400">
              <a:lnSpc>
                <a:spcPct val="80000"/>
              </a:lnSpc>
              <a:spcBef>
                <a:spcPct val="20000"/>
              </a:spcBef>
              <a:buClr>
                <a:schemeClr val="accent1"/>
              </a:buClr>
              <a:buSzPct val="50000"/>
              <a:buFont typeface="Wingdings" pitchFamily="2" charset="2"/>
              <a:buBlip>
                <a:blip r:embed="rId3"/>
              </a:buBlip>
            </a:pPr>
            <a:r>
              <a:rPr kumimoji="1" lang="en-US" b="0" i="0" u="none" strike="noStrike" kern="0" cap="none" spc="0" normalizeH="0" baseline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</a:rPr>
              <a:t>The source of this effect is mainly the Eddy</a:t>
            </a:r>
            <a:r>
              <a:rPr kumimoji="1" lang="en-US" b="0" i="0" u="none" strike="noStrike" kern="0" cap="none" spc="0" normalizeH="0" noProof="0" dirty="0" smtClean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</a:rPr>
              <a:t> currents flowing in the superconducting cables. </a:t>
            </a:r>
            <a:endParaRPr kumimoji="1" lang="fr-FR" b="0" i="0" u="none" strike="noStrike" kern="0" cap="none" spc="0" normalizeH="0" baseline="0" noProof="0" dirty="0" smtClean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+mn-lt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3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3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3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 build="p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9970" name="Rectangle 2"/>
          <p:cNvSpPr>
            <a:spLocks noGrp="1" noChangeArrowheads="1"/>
          </p:cNvSpPr>
          <p:nvPr>
            <p:ph type="body" idx="1"/>
          </p:nvPr>
        </p:nvSpPr>
        <p:spPr>
          <a:xfrm>
            <a:off x="1905000" y="457200"/>
            <a:ext cx="6248400" cy="914400"/>
          </a:xfrm>
        </p:spPr>
        <p:txBody>
          <a:bodyPr/>
          <a:lstStyle/>
          <a:p>
            <a:pPr algn="ctr">
              <a:buFont typeface="Wingdings" pitchFamily="2" charset="2"/>
              <a:buNone/>
            </a:pPr>
            <a:r>
              <a:rPr lang="en-US"/>
              <a:t>LHC Dipoles Installation</a:t>
            </a:r>
          </a:p>
        </p:txBody>
      </p:sp>
      <p:grpSp>
        <p:nvGrpSpPr>
          <p:cNvPr id="339972" name="Group 4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339973" name="WordArt 5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339974" name="WordArt 6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39975" name="WordArt 7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39976" name="WordArt 8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39977" name="WordArt 9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  <p:pic>
        <p:nvPicPr>
          <p:cNvPr id="339978" name="Picture 10" descr="lastDipole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41275" y="1600200"/>
            <a:ext cx="3463925" cy="5175250"/>
          </a:xfrm>
          <a:prstGeom prst="rect">
            <a:avLst/>
          </a:prstGeom>
          <a:noFill/>
        </p:spPr>
      </p:pic>
      <p:pic>
        <p:nvPicPr>
          <p:cNvPr id="339979" name="Picture 11" descr="lhc-install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3043238" y="1939925"/>
            <a:ext cx="6096000" cy="4572000"/>
          </a:xfrm>
          <a:prstGeom prst="rect">
            <a:avLst/>
          </a:prstGeom>
          <a:noFill/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9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41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68611" name="WordArt 42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F3D5C"/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68612" name="WordArt 43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68613" name="WordArt 44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68614" name="WordArt 45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68615" name="WordArt 46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7" dist="17961" dir="13500000">
                      <a:srgbClr val="5B697B"/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284680" name="Rectangle 8"/>
          <p:cNvSpPr>
            <a:spLocks noGrp="1" noChangeArrowheads="1"/>
          </p:cNvSpPr>
          <p:nvPr>
            <p:ph type="title" idx="4294967295"/>
          </p:nvPr>
        </p:nvSpPr>
        <p:spPr>
          <a:xfrm>
            <a:off x="1066800" y="304800"/>
            <a:ext cx="8148638" cy="1066800"/>
          </a:xfrm>
        </p:spPr>
        <p:txBody>
          <a:bodyPr/>
          <a:lstStyle/>
          <a:p>
            <a:pPr>
              <a:defRPr/>
            </a:pPr>
            <a:r>
              <a:rPr lang="fr-FR"/>
              <a:t>Phase A.9: Top energy checks</a:t>
            </a:r>
          </a:p>
        </p:txBody>
      </p:sp>
      <p:sp>
        <p:nvSpPr>
          <p:cNvPr id="284681" name="Rectangle 9"/>
          <p:cNvSpPr>
            <a:spLocks noGrp="1" noChangeArrowheads="1"/>
          </p:cNvSpPr>
          <p:nvPr>
            <p:ph type="body" idx="4294967295"/>
          </p:nvPr>
        </p:nvSpPr>
        <p:spPr>
          <a:xfrm>
            <a:off x="762000" y="1981200"/>
            <a:ext cx="8077200" cy="4751388"/>
          </a:xfrm>
        </p:spPr>
        <p:txBody>
          <a:bodyPr/>
          <a:lstStyle/>
          <a:p>
            <a:pPr marL="609600" indent="-609600">
              <a:lnSpc>
                <a:spcPct val="80000"/>
              </a:lnSpc>
              <a:buSzTx/>
              <a:buFont typeface="Wingdings" pitchFamily="2" charset="2"/>
              <a:buBlip>
                <a:blip r:embed="rId2"/>
              </a:buBlip>
            </a:pPr>
            <a:r>
              <a:rPr lang="fr-FR" sz="2800" smtClean="0"/>
              <a:t>Objectives:</a:t>
            </a:r>
          </a:p>
          <a:p>
            <a:pPr marL="990600" lvl="1" indent="-533400">
              <a:lnSpc>
                <a:spcPct val="80000"/>
              </a:lnSpc>
              <a:buSzPct val="50000"/>
              <a:buFont typeface="Wingdings" pitchFamily="2" charset="2"/>
              <a:buBlip>
                <a:blip r:embed="rId3"/>
              </a:buBlip>
            </a:pPr>
            <a:r>
              <a:rPr lang="en-GB" sz="2400" smtClean="0"/>
              <a:t>Measure and correct the optics at 7 TeV before colliding/squeezing beams: orbit, tunes, coupling, chromaticity and beta beat</a:t>
            </a:r>
          </a:p>
          <a:p>
            <a:pPr marL="990600" lvl="1" indent="-533400">
              <a:lnSpc>
                <a:spcPct val="80000"/>
              </a:lnSpc>
              <a:buSzPct val="50000"/>
              <a:buFont typeface="Wingdings" pitchFamily="2" charset="2"/>
              <a:buBlip>
                <a:blip r:embed="rId3"/>
              </a:buBlip>
            </a:pPr>
            <a:r>
              <a:rPr lang="en-GB" sz="2400" smtClean="0"/>
              <a:t>Transition from injection optics to un-squeezed collision optics</a:t>
            </a:r>
          </a:p>
          <a:p>
            <a:pPr marL="990600" lvl="1" indent="-533400">
              <a:lnSpc>
                <a:spcPct val="80000"/>
              </a:lnSpc>
              <a:buSzPct val="50000"/>
              <a:buFont typeface="Wingdings" pitchFamily="2" charset="2"/>
              <a:buBlip>
                <a:blip r:embed="rId3"/>
              </a:buBlip>
            </a:pPr>
            <a:r>
              <a:rPr lang="en-GB" sz="2400" smtClean="0"/>
              <a:t>Aperture measurements at 7 TeV</a:t>
            </a:r>
          </a:p>
          <a:p>
            <a:pPr marL="990600" lvl="1" indent="-533400">
              <a:lnSpc>
                <a:spcPct val="80000"/>
              </a:lnSpc>
              <a:buSzPct val="50000"/>
              <a:buFont typeface="Wingdings" pitchFamily="2" charset="2"/>
              <a:buBlip>
                <a:blip r:embed="rId3"/>
              </a:buBlip>
            </a:pPr>
            <a:r>
              <a:rPr lang="en-GB" sz="2400" smtClean="0"/>
              <a:t>Disentangling of triplet alignment errors and D1/D2 transfer function errors; set good conditions for squeeze</a:t>
            </a:r>
          </a:p>
          <a:p>
            <a:pPr marL="990600" lvl="1" indent="-533400">
              <a:lnSpc>
                <a:spcPct val="80000"/>
              </a:lnSpc>
              <a:buSzPct val="50000"/>
              <a:buFont typeface="Wingdings" pitchFamily="2" charset="2"/>
              <a:buBlip>
                <a:blip r:embed="rId3"/>
              </a:buBlip>
            </a:pPr>
            <a:r>
              <a:rPr lang="en-GB" sz="2400" smtClean="0"/>
              <a:t>Optimization of beam lifetime</a:t>
            </a:r>
          </a:p>
          <a:p>
            <a:pPr marL="990600" lvl="1" indent="-533400">
              <a:lnSpc>
                <a:spcPct val="80000"/>
              </a:lnSpc>
              <a:buSzPct val="50000"/>
              <a:buFont typeface="Wingdings" pitchFamily="2" charset="2"/>
              <a:buBlip>
                <a:blip r:embed="rId3"/>
              </a:buBlip>
            </a:pPr>
            <a:r>
              <a:rPr lang="en-GB" sz="2400" smtClean="0">
                <a:solidFill>
                  <a:srgbClr val="FFFF99"/>
                </a:solidFill>
              </a:rPr>
              <a:t>Optimization of the Beam Dump System before we start collisions or squeeze, and before we increase intensity</a:t>
            </a:r>
            <a:endParaRPr lang="fr-FR" sz="2400" smtClean="0">
              <a:solidFill>
                <a:srgbClr val="FFFF99"/>
              </a:solidFill>
            </a:endParaRPr>
          </a:p>
        </p:txBody>
      </p:sp>
      <p:grpSp>
        <p:nvGrpSpPr>
          <p:cNvPr id="3" name="Group 168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23" name="WordArt 169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24" name="WordArt 170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25" name="WordArt 171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26" name="WordArt 172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27" name="WordArt 173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 dirty="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846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8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28468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8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28468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8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28468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8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28468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8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28468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8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28468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4681" grpId="0" build="p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47"/>
          <p:cNvGrpSpPr>
            <a:grpSpLocks/>
          </p:cNvGrpSpPr>
          <p:nvPr/>
        </p:nvGrpSpPr>
        <p:grpSpPr bwMode="auto">
          <a:xfrm>
            <a:off x="685800" y="1752600"/>
            <a:ext cx="7858125" cy="4343400"/>
            <a:chOff x="432" y="1104"/>
            <a:chExt cx="4950" cy="2736"/>
          </a:xfrm>
        </p:grpSpPr>
        <p:sp>
          <p:nvSpPr>
            <p:cNvPr id="69635" name="WordArt 48"/>
            <p:cNvSpPr>
              <a:spLocks noChangeArrowheads="1" noChangeShapeType="1" noTextEdit="1"/>
            </p:cNvSpPr>
            <p:nvPr/>
          </p:nvSpPr>
          <p:spPr bwMode="auto">
            <a:xfrm rot="1111257">
              <a:off x="432" y="278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36699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F3D5C"/>
                    </a:prst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69636" name="WordArt 49"/>
            <p:cNvSpPr>
              <a:spLocks noChangeArrowheads="1" noChangeShapeType="1" noTextEdit="1"/>
            </p:cNvSpPr>
            <p:nvPr/>
          </p:nvSpPr>
          <p:spPr bwMode="auto">
            <a:xfrm rot="1111257">
              <a:off x="4896" y="2928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69637" name="WordArt 50"/>
            <p:cNvSpPr>
              <a:spLocks noChangeArrowheads="1" noChangeShapeType="1" noTextEdit="1"/>
            </p:cNvSpPr>
            <p:nvPr/>
          </p:nvSpPr>
          <p:spPr bwMode="auto">
            <a:xfrm rot="1111257">
              <a:off x="3216" y="192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69638" name="WordArt 51"/>
            <p:cNvSpPr>
              <a:spLocks noChangeArrowheads="1" noChangeShapeType="1" noTextEdit="1"/>
            </p:cNvSpPr>
            <p:nvPr/>
          </p:nvSpPr>
          <p:spPr bwMode="auto">
            <a:xfrm rot="1111257">
              <a:off x="1008" y="1104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306090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34901"/>
                    </a:srgbClr>
                  </a:solidFill>
                  <a:effectLst>
                    <a:prstShdw prst="shdw17" dist="17961" dir="13500000">
                      <a:srgbClr val="1D3A56"/>
                    </a:prstShdw>
                  </a:effectLst>
                  <a:latin typeface="Arial Black"/>
                </a:rPr>
                <a:t>ALICE</a:t>
              </a:r>
            </a:p>
          </p:txBody>
        </p:sp>
        <p:sp>
          <p:nvSpPr>
            <p:cNvPr id="69639" name="WordArt 52"/>
            <p:cNvSpPr>
              <a:spLocks noChangeArrowheads="1" noChangeShapeType="1" noTextEdit="1"/>
            </p:cNvSpPr>
            <p:nvPr/>
          </p:nvSpPr>
          <p:spPr bwMode="auto">
            <a:xfrm rot="1111257">
              <a:off x="2637" y="3600"/>
              <a:ext cx="486" cy="240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40282"/>
                </a:avLst>
              </a:prstTxWarp>
            </a:bodyPr>
            <a:lstStyle/>
            <a:p>
              <a:pPr algn="ctr"/>
              <a:r>
                <a:rPr lang="en-GB" kern="10" spc="480">
                  <a:ln w="9525" cap="sq">
                    <a:solidFill>
                      <a:srgbClr val="97AFCD"/>
                    </a:solidFill>
                    <a:round/>
                    <a:headEnd type="none" w="sm" len="sm"/>
                    <a:tailEnd type="none" w="sm" len="sm"/>
                  </a:ln>
                  <a:solidFill>
                    <a:srgbClr val="FFFFFF">
                      <a:alpha val="0"/>
                    </a:srgbClr>
                  </a:solidFill>
                  <a:effectLst>
                    <a:prstShdw prst="shdw17" dist="17961" dir="13500000">
                      <a:srgbClr val="5B697B"/>
                    </a:prstShdw>
                  </a:effectLst>
                  <a:latin typeface="Arial Black"/>
                </a:rPr>
                <a:t>LHC</a:t>
              </a:r>
            </a:p>
          </p:txBody>
        </p:sp>
      </p:grpSp>
      <p:sp>
        <p:nvSpPr>
          <p:cNvPr id="285705" name="Rectangle 9"/>
          <p:cNvSpPr>
            <a:spLocks noGrp="1" noChangeArrowheads="1"/>
          </p:cNvSpPr>
          <p:nvPr>
            <p:ph type="body" idx="4294967295"/>
          </p:nvPr>
        </p:nvSpPr>
        <p:spPr>
          <a:xfrm>
            <a:off x="762000" y="1801813"/>
            <a:ext cx="8077200" cy="4751387"/>
          </a:xfrm>
        </p:spPr>
        <p:txBody>
          <a:bodyPr/>
          <a:lstStyle/>
          <a:p>
            <a:pPr marL="609600" indent="-609600">
              <a:lnSpc>
                <a:spcPct val="80000"/>
              </a:lnSpc>
              <a:buSzTx/>
              <a:buFont typeface="Wingdings" pitchFamily="2" charset="2"/>
              <a:buBlip>
                <a:blip r:embed="rId2"/>
              </a:buBlip>
            </a:pPr>
            <a:r>
              <a:rPr lang="fr-FR" sz="2400" smtClean="0"/>
              <a:t>Phase A.10 objectives:</a:t>
            </a:r>
          </a:p>
          <a:p>
            <a:pPr marL="990600" lvl="1" indent="-533400">
              <a:lnSpc>
                <a:spcPct val="80000"/>
              </a:lnSpc>
              <a:buSzPct val="50000"/>
              <a:buFont typeface="Wingdings" pitchFamily="2" charset="2"/>
              <a:buBlip>
                <a:blip r:embed="rId3"/>
              </a:buBlip>
            </a:pPr>
            <a:r>
              <a:rPr lang="en-GB" sz="2000" smtClean="0"/>
              <a:t>Get beams into collisions at top energy</a:t>
            </a:r>
          </a:p>
          <a:p>
            <a:pPr marL="990600" lvl="1" indent="-533400">
              <a:lnSpc>
                <a:spcPct val="80000"/>
              </a:lnSpc>
              <a:buSzPct val="50000"/>
              <a:buFont typeface="Wingdings" pitchFamily="2" charset="2"/>
              <a:buBlip>
                <a:blip r:embed="rId3"/>
              </a:buBlip>
            </a:pPr>
            <a:r>
              <a:rPr lang="en-GB" sz="2000" smtClean="0"/>
              <a:t>Optimize integrated luminosity with relative luminosity as the main performance parameter</a:t>
            </a:r>
          </a:p>
          <a:p>
            <a:pPr marL="990600" lvl="1" indent="-533400">
              <a:lnSpc>
                <a:spcPct val="80000"/>
              </a:lnSpc>
              <a:buSzPct val="50000"/>
              <a:buFont typeface="Wingdings" pitchFamily="2" charset="2"/>
              <a:buBlip>
                <a:blip r:embed="rId3"/>
              </a:buBlip>
            </a:pPr>
            <a:r>
              <a:rPr lang="en-GB" sz="2000" smtClean="0"/>
              <a:t>Keep background low and stable without spikes</a:t>
            </a:r>
          </a:p>
          <a:p>
            <a:pPr marL="990600" lvl="1" indent="-533400">
              <a:lnSpc>
                <a:spcPct val="80000"/>
              </a:lnSpc>
              <a:buSzPct val="50000"/>
              <a:buFont typeface="Wingdings" pitchFamily="2" charset="2"/>
              <a:buBlip>
                <a:blip r:embed="rId3"/>
              </a:buBlip>
            </a:pPr>
            <a:r>
              <a:rPr lang="en-GB" sz="2000" smtClean="0"/>
              <a:t>Provide a rough knowledge of the absolute luminosity from beam parameters (beam intensities and sizes)</a:t>
            </a:r>
          </a:p>
          <a:p>
            <a:pPr marL="990600" lvl="1" indent="-533400">
              <a:lnSpc>
                <a:spcPct val="80000"/>
              </a:lnSpc>
              <a:buFont typeface="Wingdings" pitchFamily="2" charset="2"/>
              <a:buBlip>
                <a:blip r:embed="rId4"/>
              </a:buBlip>
            </a:pPr>
            <a:endParaRPr lang="en-GB" sz="2000" smtClean="0"/>
          </a:p>
          <a:p>
            <a:pPr marL="609600" indent="-609600">
              <a:lnSpc>
                <a:spcPct val="80000"/>
              </a:lnSpc>
              <a:buSzTx/>
              <a:buFont typeface="Wingdings" pitchFamily="2" charset="2"/>
              <a:buBlip>
                <a:blip r:embed="rId2"/>
              </a:buBlip>
            </a:pPr>
            <a:r>
              <a:rPr lang="fr-FR" sz="2400" smtClean="0"/>
              <a:t>Phase A.11 objectives:</a:t>
            </a:r>
          </a:p>
          <a:p>
            <a:pPr marL="990600" lvl="1" indent="-533400">
              <a:lnSpc>
                <a:spcPct val="80000"/>
              </a:lnSpc>
              <a:buSzPct val="50000"/>
              <a:buFont typeface="Wingdings" pitchFamily="2" charset="2"/>
              <a:buBlip>
                <a:blip r:embed="rId3"/>
              </a:buBlip>
            </a:pPr>
            <a:r>
              <a:rPr lang="en-US" sz="2000" smtClean="0"/>
              <a:t>Commission the squeeze without crossing in IP1 and IP5 at 7 TeV; goal for this phase is </a:t>
            </a:r>
            <a:r>
              <a:rPr lang="en-GB" sz="2000" smtClean="0">
                <a:sym typeface="Symbol" pitchFamily="18" charset="2"/>
              </a:rPr>
              <a:t></a:t>
            </a:r>
            <a:r>
              <a:rPr lang="en-US" sz="2000" smtClean="0"/>
              <a:t>*=2m</a:t>
            </a:r>
          </a:p>
          <a:p>
            <a:pPr marL="990600" lvl="1" indent="-533400">
              <a:lnSpc>
                <a:spcPct val="80000"/>
              </a:lnSpc>
              <a:buSzPct val="50000"/>
              <a:buFont typeface="Wingdings" pitchFamily="2" charset="2"/>
              <a:buBlip>
                <a:blip r:embed="rId3"/>
              </a:buBlip>
            </a:pPr>
            <a:r>
              <a:rPr lang="en-US" sz="2000" smtClean="0"/>
              <a:t>Squeeze of IP8 for LHCb operation with reduced beam intensities (</a:t>
            </a:r>
            <a:r>
              <a:rPr lang="en-GB" sz="2000" smtClean="0">
                <a:sym typeface="Symbol" pitchFamily="18" charset="2"/>
              </a:rPr>
              <a:t></a:t>
            </a:r>
            <a:r>
              <a:rPr lang="en-US" sz="2000" smtClean="0"/>
              <a:t>*=2m)</a:t>
            </a:r>
          </a:p>
          <a:p>
            <a:pPr marL="990600" lvl="1" indent="-533400">
              <a:lnSpc>
                <a:spcPct val="80000"/>
              </a:lnSpc>
              <a:buSzPct val="50000"/>
              <a:buFont typeface="Wingdings" pitchFamily="2" charset="2"/>
              <a:buBlip>
                <a:blip r:embed="rId3"/>
              </a:buBlip>
            </a:pPr>
            <a:r>
              <a:rPr lang="en-US" sz="2000" smtClean="0">
                <a:solidFill>
                  <a:srgbClr val="FFFF99"/>
                </a:solidFill>
              </a:rPr>
              <a:t>Setup of the required protection</a:t>
            </a:r>
            <a:r>
              <a:rPr lang="en-US" sz="2000" smtClean="0"/>
              <a:t>, in particular, commissioning of the </a:t>
            </a:r>
            <a:r>
              <a:rPr lang="en-US" sz="2000" smtClean="0">
                <a:solidFill>
                  <a:srgbClr val="FFFF99"/>
                </a:solidFill>
              </a:rPr>
              <a:t>tertiary collimators</a:t>
            </a:r>
            <a:r>
              <a:rPr lang="en-US" sz="2000" smtClean="0"/>
              <a:t>, i.e., collimators to protect the experiments</a:t>
            </a:r>
            <a:endParaRPr lang="fr-FR" sz="2000" smtClean="0"/>
          </a:p>
        </p:txBody>
      </p:sp>
      <p:sp>
        <p:nvSpPr>
          <p:cNvPr id="35" name="Rectangle 34"/>
          <p:cNvSpPr/>
          <p:nvPr/>
        </p:nvSpPr>
        <p:spPr bwMode="auto">
          <a:xfrm>
            <a:off x="1295400" y="1828800"/>
            <a:ext cx="7391400" cy="4648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12700" cap="sq" cmpd="sng" algn="ctr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2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pic>
        <p:nvPicPr>
          <p:cNvPr id="27" name="Content Placeholder 3" descr="pgc2.png"/>
          <p:cNvPicPr>
            <a:picLocks noChangeAspect="1"/>
          </p:cNvPicPr>
          <p:nvPr/>
        </p:nvPicPr>
        <p:blipFill>
          <a:blip r:embed="rId5"/>
          <a:srcRect/>
          <a:stretch>
            <a:fillRect/>
          </a:stretch>
        </p:blipFill>
        <p:spPr>
          <a:xfrm>
            <a:off x="1841500" y="2595562"/>
            <a:ext cx="5695950" cy="3448050"/>
          </a:xfrm>
          <a:prstGeom prst="rect">
            <a:avLst/>
          </a:prstGeom>
        </p:spPr>
      </p:pic>
      <p:sp>
        <p:nvSpPr>
          <p:cNvPr id="28" name="TextBox 4"/>
          <p:cNvSpPr txBox="1">
            <a:spLocks noChangeArrowheads="1"/>
          </p:cNvSpPr>
          <p:nvPr/>
        </p:nvSpPr>
        <p:spPr bwMode="auto">
          <a:xfrm>
            <a:off x="2209800" y="3124200"/>
            <a:ext cx="492443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dirty="0">
                <a:solidFill>
                  <a:schemeClr val="tx2">
                    <a:lumMod val="50000"/>
                  </a:schemeClr>
                </a:solidFill>
                <a:latin typeface="Tw Cen MT" pitchFamily="34" charset="0"/>
              </a:rPr>
              <a:t>RB</a:t>
            </a:r>
          </a:p>
        </p:txBody>
      </p:sp>
      <p:sp>
        <p:nvSpPr>
          <p:cNvPr id="29" name="TextBox 5"/>
          <p:cNvSpPr txBox="1">
            <a:spLocks noChangeArrowheads="1"/>
          </p:cNvSpPr>
          <p:nvPr/>
        </p:nvSpPr>
        <p:spPr bwMode="auto">
          <a:xfrm>
            <a:off x="2057400" y="3657600"/>
            <a:ext cx="1571625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GB" dirty="0">
                <a:solidFill>
                  <a:schemeClr val="tx2">
                    <a:lumMod val="50000"/>
                  </a:schemeClr>
                </a:solidFill>
                <a:latin typeface="Tw Cen MT" pitchFamily="34" charset="0"/>
              </a:rPr>
              <a:t>RQD/RQF</a:t>
            </a:r>
          </a:p>
        </p:txBody>
      </p:sp>
      <p:grpSp>
        <p:nvGrpSpPr>
          <p:cNvPr id="3" name="Group 8"/>
          <p:cNvGrpSpPr>
            <a:grpSpLocks/>
          </p:cNvGrpSpPr>
          <p:nvPr/>
        </p:nvGrpSpPr>
        <p:grpSpPr bwMode="auto">
          <a:xfrm>
            <a:off x="3571875" y="3114675"/>
            <a:ext cx="5008563" cy="3286125"/>
            <a:chOff x="3571868" y="2643182"/>
            <a:chExt cx="5008929" cy="3286148"/>
          </a:xfrm>
        </p:grpSpPr>
        <p:sp>
          <p:nvSpPr>
            <p:cNvPr id="31" name="Oval 30"/>
            <p:cNvSpPr/>
            <p:nvPr/>
          </p:nvSpPr>
          <p:spPr>
            <a:xfrm>
              <a:off x="3571868" y="2643182"/>
              <a:ext cx="3786465" cy="3286148"/>
            </a:xfrm>
            <a:prstGeom prst="ellipse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dirty="0"/>
            </a:p>
          </p:txBody>
        </p:sp>
        <p:sp>
          <p:nvSpPr>
            <p:cNvPr id="32" name="TextBox 7"/>
            <p:cNvSpPr txBox="1">
              <a:spLocks noChangeArrowheads="1"/>
            </p:cNvSpPr>
            <p:nvPr/>
          </p:nvSpPr>
          <p:spPr bwMode="auto">
            <a:xfrm>
              <a:off x="7429520" y="4071942"/>
              <a:ext cx="1151277" cy="3693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>
                  <a:latin typeface="Tw Cen MT" pitchFamily="34" charset="0"/>
                </a:rPr>
                <a:t>SQUEEZE</a:t>
              </a:r>
            </a:p>
          </p:txBody>
        </p:sp>
      </p:grpSp>
      <p:sp>
        <p:nvSpPr>
          <p:cNvPr id="33" name="TextBox 9"/>
          <p:cNvSpPr txBox="1">
            <a:spLocks noChangeArrowheads="1"/>
          </p:cNvSpPr>
          <p:nvPr/>
        </p:nvSpPr>
        <p:spPr bwMode="auto">
          <a:xfrm>
            <a:off x="2786063" y="1900237"/>
            <a:ext cx="3495675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>
                <a:latin typeface="Tw Cen MT" pitchFamily="34" charset="0"/>
              </a:rPr>
              <a:t>ARC+ML6+LR5   (156 PCs) @ 5 TeV</a:t>
            </a:r>
          </a:p>
        </p:txBody>
      </p:sp>
      <p:sp>
        <p:nvSpPr>
          <p:cNvPr id="37" name="Rectangle 8"/>
          <p:cNvSpPr txBox="1">
            <a:spLocks noChangeArrowheads="1"/>
          </p:cNvSpPr>
          <p:nvPr/>
        </p:nvSpPr>
        <p:spPr bwMode="auto">
          <a:xfrm>
            <a:off x="1066800" y="304800"/>
            <a:ext cx="8148638" cy="106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bg1"/>
            </a:outerShdw>
          </a:effec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fr-FR" sz="4000" b="0" i="0" u="none" strike="noStrike" kern="0" cap="none" spc="0" normalizeH="0" baseline="0" noProof="0" smtClean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j-lt"/>
                <a:ea typeface="+mj-ea"/>
                <a:cs typeface="+mj-cs"/>
              </a:rPr>
              <a:t>Phase A.10: Top energy collisions Phase A.11: Top energy  squeeze     </a:t>
            </a:r>
            <a:endParaRPr kumimoji="1" lang="fr-FR" sz="4000" b="0" i="0" u="none" strike="noStrike" kern="0" cap="none" spc="0" normalizeH="0" baseline="0" noProof="0">
              <a:ln>
                <a:noFill/>
              </a:ln>
              <a:solidFill>
                <a:schemeClr val="tx2"/>
              </a:solidFill>
              <a:effectLst/>
              <a:uLnTx/>
              <a:uFillTx/>
              <a:latin typeface="+mj-lt"/>
              <a:ea typeface="+mj-ea"/>
              <a:cs typeface="+mj-cs"/>
            </a:endParaRPr>
          </a:p>
        </p:txBody>
      </p:sp>
      <p:grpSp>
        <p:nvGrpSpPr>
          <p:cNvPr id="4" name="Group 168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39" name="WordArt 169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40" name="WordArt 170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41" name="WordArt 171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42" name="WordArt 172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43" name="WordArt 173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 dirty="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7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857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70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28570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70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28570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70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28570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70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28570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70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28570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70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28570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70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28570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705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285705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5705" grpId="0" build="p"/>
      <p:bldP spid="35" grpId="0" animBg="1"/>
      <p:bldP spid="28" grpId="0"/>
      <p:bldP spid="29" grpId="0"/>
      <p:bldP spid="33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0994" name="Rectangle 2"/>
          <p:cNvSpPr>
            <a:spLocks noGrp="1" noChangeArrowheads="1"/>
          </p:cNvSpPr>
          <p:nvPr>
            <p:ph type="body" idx="1"/>
          </p:nvPr>
        </p:nvSpPr>
        <p:spPr>
          <a:xfrm>
            <a:off x="3352800" y="533400"/>
            <a:ext cx="3048000" cy="838200"/>
          </a:xfrm>
        </p:spPr>
        <p:txBody>
          <a:bodyPr/>
          <a:lstStyle/>
          <a:p>
            <a:pPr algn="ctr">
              <a:buFont typeface="Wingdings" pitchFamily="2" charset="2"/>
              <a:buNone/>
            </a:pPr>
            <a:r>
              <a:rPr lang="en-US"/>
              <a:t>Interconnection</a:t>
            </a:r>
          </a:p>
        </p:txBody>
      </p:sp>
      <p:grpSp>
        <p:nvGrpSpPr>
          <p:cNvPr id="340996" name="Group 4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340997" name="WordArt 5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340998" name="WordArt 6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40999" name="WordArt 7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41000" name="WordArt 8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41001" name="WordArt 9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  <p:pic>
        <p:nvPicPr>
          <p:cNvPr id="341002" name="Picture 10" descr="interconection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225550" y="1603375"/>
            <a:ext cx="6851650" cy="5143500"/>
          </a:xfrm>
          <a:prstGeom prst="rect">
            <a:avLst/>
          </a:prstGeom>
          <a:noFill/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042" name="Rectangle 2"/>
          <p:cNvSpPr>
            <a:spLocks noGrp="1" noChangeArrowheads="1"/>
          </p:cNvSpPr>
          <p:nvPr>
            <p:ph type="body" idx="1"/>
          </p:nvPr>
        </p:nvSpPr>
        <p:spPr>
          <a:xfrm>
            <a:off x="3352800" y="457200"/>
            <a:ext cx="2743200" cy="914400"/>
          </a:xfrm>
        </p:spPr>
        <p:txBody>
          <a:bodyPr/>
          <a:lstStyle/>
          <a:p>
            <a:pPr>
              <a:buFont typeface="Wingdings" pitchFamily="2" charset="2"/>
              <a:buNone/>
            </a:pPr>
            <a:r>
              <a:rPr lang="en-US"/>
              <a:t>Inner Triplet</a:t>
            </a:r>
          </a:p>
        </p:txBody>
      </p:sp>
      <p:grpSp>
        <p:nvGrpSpPr>
          <p:cNvPr id="343044" name="Group 4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343045" name="WordArt 5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343046" name="WordArt 6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43047" name="WordArt 7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43048" name="WordArt 8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43049" name="WordArt 9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  <p:pic>
        <p:nvPicPr>
          <p:cNvPr id="343050" name="Picture 10" descr="innerTriplet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193925" y="1603375"/>
            <a:ext cx="6921500" cy="5195888"/>
          </a:xfrm>
          <a:prstGeom prst="rect">
            <a:avLst/>
          </a:prstGeom>
          <a:noFill/>
        </p:spPr>
      </p:pic>
      <p:grpSp>
        <p:nvGrpSpPr>
          <p:cNvPr id="343079" name="Group 39"/>
          <p:cNvGrpSpPr>
            <a:grpSpLocks/>
          </p:cNvGrpSpPr>
          <p:nvPr/>
        </p:nvGrpSpPr>
        <p:grpSpPr bwMode="auto">
          <a:xfrm>
            <a:off x="0" y="1600200"/>
            <a:ext cx="6400800" cy="2073275"/>
            <a:chOff x="0" y="1008"/>
            <a:chExt cx="4032" cy="1306"/>
          </a:xfrm>
        </p:grpSpPr>
        <p:grpSp>
          <p:nvGrpSpPr>
            <p:cNvPr id="343054" name="Group 14"/>
            <p:cNvGrpSpPr>
              <a:grpSpLocks/>
            </p:cNvGrpSpPr>
            <p:nvPr/>
          </p:nvGrpSpPr>
          <p:grpSpPr bwMode="auto">
            <a:xfrm>
              <a:off x="0" y="1008"/>
              <a:ext cx="4032" cy="1306"/>
              <a:chOff x="0" y="1008"/>
              <a:chExt cx="4032" cy="1306"/>
            </a:xfrm>
          </p:grpSpPr>
          <p:pic>
            <p:nvPicPr>
              <p:cNvPr id="343051" name="Picture 11"/>
              <p:cNvPicPr>
                <a:picLocks noChangeAspect="1" noChangeArrowheads="1"/>
              </p:cNvPicPr>
              <p:nvPr/>
            </p:nvPicPr>
            <p:blipFill>
              <a:blip r:embed="rId3"/>
              <a:srcRect/>
              <a:stretch>
                <a:fillRect/>
              </a:stretch>
            </p:blipFill>
            <p:spPr bwMode="auto">
              <a:xfrm>
                <a:off x="0" y="1008"/>
                <a:ext cx="4032" cy="1276"/>
              </a:xfrm>
              <a:prstGeom prst="rect">
                <a:avLst/>
              </a:prstGeom>
              <a:noFill/>
              <a:ln w="12700" cap="sq">
                <a:noFill/>
                <a:miter lim="800000"/>
                <a:headEnd type="none" w="sm" len="sm"/>
                <a:tailEnd type="none" w="sm" len="sm"/>
              </a:ln>
              <a:effectLst/>
            </p:spPr>
          </p:pic>
          <p:sp>
            <p:nvSpPr>
              <p:cNvPr id="343053" name="Text Box 13"/>
              <p:cNvSpPr txBox="1">
                <a:spLocks noChangeArrowheads="1"/>
              </p:cNvSpPr>
              <p:nvPr/>
            </p:nvSpPr>
            <p:spPr bwMode="auto">
              <a:xfrm>
                <a:off x="3552" y="2160"/>
                <a:ext cx="456" cy="154"/>
              </a:xfrm>
              <a:prstGeom prst="rect">
                <a:avLst/>
              </a:prstGeom>
              <a:noFill/>
              <a:ln w="12700" cap="sq">
                <a:noFill/>
                <a:miter lim="800000"/>
                <a:headEnd type="none" w="sm" len="sm"/>
                <a:tailEnd type="none" w="sm" len="sm"/>
              </a:ln>
              <a:effectLst/>
            </p:spPr>
            <p:txBody>
              <a:bodyPr wrap="none">
                <a:spAutoFit/>
              </a:bodyPr>
              <a:lstStyle/>
              <a:p>
                <a:r>
                  <a:rPr lang="en-US" sz="1000">
                    <a:solidFill>
                      <a:schemeClr val="bg1"/>
                    </a:solidFill>
                  </a:rPr>
                  <a:t>LHC TDR</a:t>
                </a:r>
              </a:p>
            </p:txBody>
          </p:sp>
        </p:grpSp>
        <p:sp>
          <p:nvSpPr>
            <p:cNvPr id="343060" name="Text Box 20"/>
            <p:cNvSpPr txBox="1">
              <a:spLocks noChangeArrowheads="1"/>
            </p:cNvSpPr>
            <p:nvPr/>
          </p:nvSpPr>
          <p:spPr bwMode="auto">
            <a:xfrm rot="-5400000">
              <a:off x="2213" y="2022"/>
              <a:ext cx="373" cy="192"/>
            </a:xfrm>
            <a:prstGeom prst="rect">
              <a:avLst/>
            </a:prstGeom>
            <a:solidFill>
              <a:schemeClr val="accent1"/>
            </a:solidFill>
            <a:ln w="12700" cap="sq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r>
                <a:rPr lang="en-US" sz="1400">
                  <a:solidFill>
                    <a:schemeClr val="bg1"/>
                  </a:solidFill>
                  <a:latin typeface="Tahoma" pitchFamily="34" charset="0"/>
                </a:rPr>
                <a:t>4.5 K</a:t>
              </a:r>
            </a:p>
          </p:txBody>
        </p:sp>
        <p:sp>
          <p:nvSpPr>
            <p:cNvPr id="343061" name="Text Box 21"/>
            <p:cNvSpPr txBox="1">
              <a:spLocks noChangeArrowheads="1"/>
            </p:cNvSpPr>
            <p:nvPr/>
          </p:nvSpPr>
          <p:spPr bwMode="auto">
            <a:xfrm>
              <a:off x="3072" y="2112"/>
              <a:ext cx="373" cy="192"/>
            </a:xfrm>
            <a:prstGeom prst="rect">
              <a:avLst/>
            </a:prstGeom>
            <a:solidFill>
              <a:schemeClr val="accent1"/>
            </a:solidFill>
            <a:ln w="12700" cap="sq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r>
                <a:rPr lang="en-US" sz="1400">
                  <a:solidFill>
                    <a:schemeClr val="bg1"/>
                  </a:solidFill>
                  <a:latin typeface="Tahoma" pitchFamily="34" charset="0"/>
                </a:rPr>
                <a:t>1.9 K</a:t>
              </a:r>
            </a:p>
          </p:txBody>
        </p:sp>
        <p:sp>
          <p:nvSpPr>
            <p:cNvPr id="343063" name="AutoShape 23"/>
            <p:cNvSpPr>
              <a:spLocks/>
            </p:cNvSpPr>
            <p:nvPr/>
          </p:nvSpPr>
          <p:spPr bwMode="auto">
            <a:xfrm rot="-5400000">
              <a:off x="3192" y="600"/>
              <a:ext cx="96" cy="1488"/>
            </a:xfrm>
            <a:prstGeom prst="rightBrace">
              <a:avLst>
                <a:gd name="adj1" fmla="val 129167"/>
                <a:gd name="adj2" fmla="val 50000"/>
              </a:avLst>
            </a:prstGeom>
            <a:noFill/>
            <a:ln w="12700" cap="sq">
              <a:solidFill>
                <a:schemeClr val="bg1"/>
              </a:solidFill>
              <a:round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343064" name="Text Box 24"/>
            <p:cNvSpPr txBox="1">
              <a:spLocks noChangeArrowheads="1"/>
            </p:cNvSpPr>
            <p:nvPr/>
          </p:nvSpPr>
          <p:spPr bwMode="auto">
            <a:xfrm>
              <a:off x="1126" y="2016"/>
              <a:ext cx="410" cy="192"/>
            </a:xfrm>
            <a:prstGeom prst="rect">
              <a:avLst/>
            </a:prstGeom>
            <a:solidFill>
              <a:schemeClr val="accent1"/>
            </a:solidFill>
            <a:ln w="12700" cap="sq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>
              <a:spAutoFit/>
            </a:bodyPr>
            <a:lstStyle/>
            <a:p>
              <a:r>
                <a:rPr lang="en-US" sz="1400">
                  <a:solidFill>
                    <a:schemeClr val="bg1"/>
                  </a:solidFill>
                  <a:latin typeface="Tahoma" pitchFamily="34" charset="0"/>
                </a:rPr>
                <a:t>Warm</a:t>
              </a:r>
            </a:p>
          </p:txBody>
        </p:sp>
        <p:sp>
          <p:nvSpPr>
            <p:cNvPr id="343065" name="AutoShape 25"/>
            <p:cNvSpPr>
              <a:spLocks/>
            </p:cNvSpPr>
            <p:nvPr/>
          </p:nvSpPr>
          <p:spPr bwMode="auto">
            <a:xfrm rot="-5400000">
              <a:off x="1741" y="685"/>
              <a:ext cx="144" cy="1270"/>
            </a:xfrm>
            <a:prstGeom prst="rightBrace">
              <a:avLst>
                <a:gd name="adj1" fmla="val 73495"/>
                <a:gd name="adj2" fmla="val 49995"/>
              </a:avLst>
            </a:prstGeom>
            <a:noFill/>
            <a:ln w="12700" cap="sq">
              <a:solidFill>
                <a:schemeClr val="bg1"/>
              </a:solidFill>
              <a:round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343071" name="AutoShape 31"/>
            <p:cNvSpPr>
              <a:spLocks/>
            </p:cNvSpPr>
            <p:nvPr/>
          </p:nvSpPr>
          <p:spPr bwMode="auto">
            <a:xfrm rot="-5400000">
              <a:off x="785" y="1149"/>
              <a:ext cx="62" cy="384"/>
            </a:xfrm>
            <a:prstGeom prst="rightBrace">
              <a:avLst>
                <a:gd name="adj1" fmla="val 51613"/>
                <a:gd name="adj2" fmla="val 50000"/>
              </a:avLst>
            </a:prstGeom>
            <a:noFill/>
            <a:ln w="12700" cap="sq">
              <a:solidFill>
                <a:schemeClr val="bg1"/>
              </a:solidFill>
              <a:round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343074" name="Text Box 34"/>
            <p:cNvSpPr txBox="1">
              <a:spLocks noChangeArrowheads="1"/>
            </p:cNvSpPr>
            <p:nvPr/>
          </p:nvSpPr>
          <p:spPr bwMode="auto">
            <a:xfrm>
              <a:off x="1392" y="1008"/>
              <a:ext cx="864" cy="326"/>
            </a:xfrm>
            <a:prstGeom prst="rect">
              <a:avLst/>
            </a:prstGeom>
            <a:noFill/>
            <a:ln w="12700" cap="sq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>
              <a:spAutoFit/>
            </a:bodyPr>
            <a:lstStyle/>
            <a:p>
              <a:pPr algn="ctr"/>
              <a:r>
                <a:rPr lang="en-US" sz="1400">
                  <a:solidFill>
                    <a:schemeClr val="bg1"/>
                  </a:solidFill>
                  <a:latin typeface="Tahoma" pitchFamily="34" charset="0"/>
                </a:rPr>
                <a:t>Separation/ Recombination</a:t>
              </a:r>
            </a:p>
          </p:txBody>
        </p:sp>
        <p:sp>
          <p:nvSpPr>
            <p:cNvPr id="343075" name="Text Box 35"/>
            <p:cNvSpPr txBox="1">
              <a:spLocks noChangeArrowheads="1"/>
            </p:cNvSpPr>
            <p:nvPr/>
          </p:nvSpPr>
          <p:spPr bwMode="auto">
            <a:xfrm>
              <a:off x="2832" y="1008"/>
              <a:ext cx="864" cy="326"/>
            </a:xfrm>
            <a:prstGeom prst="rect">
              <a:avLst/>
            </a:prstGeom>
            <a:noFill/>
            <a:ln w="12700" cap="sq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>
              <a:spAutoFit/>
            </a:bodyPr>
            <a:lstStyle/>
            <a:p>
              <a:pPr algn="ctr"/>
              <a:r>
                <a:rPr lang="en-US" sz="1400">
                  <a:solidFill>
                    <a:schemeClr val="bg1"/>
                  </a:solidFill>
                  <a:latin typeface="Tahoma" pitchFamily="34" charset="0"/>
                </a:rPr>
                <a:t>Matching</a:t>
              </a:r>
            </a:p>
            <a:p>
              <a:pPr algn="ctr"/>
              <a:r>
                <a:rPr lang="en-US" sz="1400">
                  <a:solidFill>
                    <a:schemeClr val="bg1"/>
                  </a:solidFill>
                  <a:latin typeface="Tahoma" pitchFamily="34" charset="0"/>
                </a:rPr>
                <a:t>Quadrupoles</a:t>
              </a:r>
            </a:p>
          </p:txBody>
        </p:sp>
        <p:sp>
          <p:nvSpPr>
            <p:cNvPr id="343076" name="Text Box 36"/>
            <p:cNvSpPr txBox="1">
              <a:spLocks noChangeArrowheads="1"/>
            </p:cNvSpPr>
            <p:nvPr/>
          </p:nvSpPr>
          <p:spPr bwMode="auto">
            <a:xfrm>
              <a:off x="528" y="1008"/>
              <a:ext cx="528" cy="326"/>
            </a:xfrm>
            <a:prstGeom prst="rect">
              <a:avLst/>
            </a:prstGeom>
            <a:noFill/>
            <a:ln w="12700" cap="sq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>
              <a:spAutoFit/>
            </a:bodyPr>
            <a:lstStyle/>
            <a:p>
              <a:pPr algn="ctr"/>
              <a:r>
                <a:rPr lang="en-US" sz="1400">
                  <a:solidFill>
                    <a:schemeClr val="bg1"/>
                  </a:solidFill>
                  <a:latin typeface="Tahoma" pitchFamily="34" charset="0"/>
                </a:rPr>
                <a:t>Inner Triplet</a:t>
              </a:r>
            </a:p>
          </p:txBody>
        </p:sp>
        <p:sp>
          <p:nvSpPr>
            <p:cNvPr id="343077" name="Text Box 37"/>
            <p:cNvSpPr txBox="1">
              <a:spLocks noChangeArrowheads="1"/>
            </p:cNvSpPr>
            <p:nvPr/>
          </p:nvSpPr>
          <p:spPr bwMode="auto">
            <a:xfrm>
              <a:off x="659" y="2016"/>
              <a:ext cx="373" cy="192"/>
            </a:xfrm>
            <a:prstGeom prst="rect">
              <a:avLst/>
            </a:prstGeom>
            <a:solidFill>
              <a:schemeClr val="accent1"/>
            </a:solidFill>
            <a:ln w="12700" cap="sq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pPr algn="ctr"/>
              <a:r>
                <a:rPr lang="en-US" sz="1400">
                  <a:solidFill>
                    <a:schemeClr val="bg1"/>
                  </a:solidFill>
                  <a:latin typeface="Tahoma" pitchFamily="34" charset="0"/>
                </a:rPr>
                <a:t>1.9 K</a:t>
              </a:r>
            </a:p>
          </p:txBody>
        </p:sp>
        <p:sp>
          <p:nvSpPr>
            <p:cNvPr id="343078" name="AutoShape 38"/>
            <p:cNvSpPr>
              <a:spLocks/>
            </p:cNvSpPr>
            <p:nvPr/>
          </p:nvSpPr>
          <p:spPr bwMode="auto">
            <a:xfrm rot="5400000" flipV="1">
              <a:off x="3192" y="1272"/>
              <a:ext cx="96" cy="1488"/>
            </a:xfrm>
            <a:prstGeom prst="rightBrace">
              <a:avLst>
                <a:gd name="adj1" fmla="val 129167"/>
                <a:gd name="adj2" fmla="val 50000"/>
              </a:avLst>
            </a:prstGeom>
            <a:noFill/>
            <a:ln w="12700" cap="sq">
              <a:solidFill>
                <a:schemeClr val="bg1"/>
              </a:solidFill>
              <a:round/>
              <a:headEnd type="none" w="sm" len="sm"/>
              <a:tailEnd type="none" w="sm" len="sm"/>
            </a:ln>
            <a:effectLst/>
          </p:spPr>
          <p:txBody>
            <a:bodyPr wrap="none" anchor="ctr"/>
            <a:lstStyle/>
            <a:p>
              <a:endParaRPr lang="en-GB"/>
            </a:p>
          </p:txBody>
        </p:sp>
      </p:grpSp>
      <p:sp>
        <p:nvSpPr>
          <p:cNvPr id="343083" name="Oval 43"/>
          <p:cNvSpPr>
            <a:spLocks noChangeArrowheads="1"/>
          </p:cNvSpPr>
          <p:nvPr/>
        </p:nvSpPr>
        <p:spPr bwMode="auto">
          <a:xfrm>
            <a:off x="914400" y="1524000"/>
            <a:ext cx="914400" cy="2286000"/>
          </a:xfrm>
          <a:prstGeom prst="ellipse">
            <a:avLst/>
          </a:prstGeom>
          <a:noFill/>
          <a:ln w="38100" cap="sq">
            <a:solidFill>
              <a:srgbClr val="FF0000"/>
            </a:solidFill>
            <a:round/>
            <a:headEnd type="none" w="sm" len="sm"/>
            <a:tailEnd type="none" w="sm" len="sm"/>
          </a:ln>
          <a:effectLst/>
        </p:spPr>
        <p:txBody>
          <a:bodyPr wrap="none" anchor="ctr"/>
          <a:lstStyle/>
          <a:p>
            <a:endParaRPr lang="en-GB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0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0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3083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7924" name="Picture 4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0" y="1600200"/>
            <a:ext cx="7010400" cy="5257800"/>
          </a:xfrm>
          <a:prstGeom prst="rect">
            <a:avLst/>
          </a:prstGeom>
          <a:noFill/>
          <a:ln w="12700" algn="ctr">
            <a:noFill/>
            <a:miter lim="800000"/>
            <a:headEnd type="none" w="sm" len="sm"/>
            <a:tailEnd type="none" w="sm" len="sm"/>
          </a:ln>
          <a:effectLst/>
        </p:spPr>
      </p:pic>
      <p:sp>
        <p:nvSpPr>
          <p:cNvPr id="337931" name="Rectangle 11"/>
          <p:cNvSpPr>
            <a:spLocks noGrp="1" noChangeArrowheads="1"/>
          </p:cNvSpPr>
          <p:nvPr>
            <p:ph type="body" idx="1"/>
          </p:nvPr>
        </p:nvSpPr>
        <p:spPr>
          <a:xfrm>
            <a:off x="3810000" y="457200"/>
            <a:ext cx="2057400" cy="914400"/>
          </a:xfrm>
          <a:noFill/>
          <a:ln/>
        </p:spPr>
        <p:txBody>
          <a:bodyPr/>
          <a:lstStyle/>
          <a:p>
            <a:pPr algn="ctr">
              <a:buFont typeface="Wingdings" pitchFamily="2" charset="2"/>
              <a:buNone/>
            </a:pPr>
            <a:r>
              <a:rPr lang="en-US"/>
              <a:t>LHC Arc</a:t>
            </a:r>
          </a:p>
        </p:txBody>
      </p:sp>
      <p:grpSp>
        <p:nvGrpSpPr>
          <p:cNvPr id="337932" name="Group 12"/>
          <p:cNvGrpSpPr>
            <a:grpSpLocks/>
          </p:cNvGrpSpPr>
          <p:nvPr/>
        </p:nvGrpSpPr>
        <p:grpSpPr bwMode="auto">
          <a:xfrm>
            <a:off x="152400" y="228600"/>
            <a:ext cx="1371600" cy="1219200"/>
            <a:chOff x="96" y="144"/>
            <a:chExt cx="864" cy="768"/>
          </a:xfrm>
        </p:grpSpPr>
        <p:sp>
          <p:nvSpPr>
            <p:cNvPr id="337933" name="WordArt 13"/>
            <p:cNvSpPr>
              <a:spLocks noChangeArrowheads="1" noChangeShapeType="1" noTextEdit="1"/>
            </p:cNvSpPr>
            <p:nvPr/>
          </p:nvSpPr>
          <p:spPr bwMode="auto">
            <a:xfrm rot="1529854">
              <a:off x="432" y="432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solidFill>
                    <a:srgbClr val="FFFFFF"/>
                  </a:solidFill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</a:t>
              </a:r>
            </a:p>
          </p:txBody>
        </p:sp>
        <p:sp>
          <p:nvSpPr>
            <p:cNvPr id="337934" name="WordArt 14"/>
            <p:cNvSpPr>
              <a:spLocks noChangeArrowheads="1" noChangeShapeType="1" noTextEdit="1"/>
            </p:cNvSpPr>
            <p:nvPr/>
          </p:nvSpPr>
          <p:spPr bwMode="auto">
            <a:xfrm rot="1529854">
              <a:off x="528" y="76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ATLAS</a:t>
              </a:r>
            </a:p>
          </p:txBody>
        </p:sp>
        <p:sp>
          <p:nvSpPr>
            <p:cNvPr id="337935" name="WordArt 15"/>
            <p:cNvSpPr>
              <a:spLocks noChangeArrowheads="1" noChangeShapeType="1" noTextEdit="1"/>
            </p:cNvSpPr>
            <p:nvPr/>
          </p:nvSpPr>
          <p:spPr bwMode="auto">
            <a:xfrm rot="1529854">
              <a:off x="336" y="144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CMS</a:t>
              </a:r>
            </a:p>
          </p:txBody>
        </p:sp>
        <p:sp>
          <p:nvSpPr>
            <p:cNvPr id="337936" name="WordArt 16"/>
            <p:cNvSpPr>
              <a:spLocks noChangeArrowheads="1" noChangeShapeType="1" noTextEdit="1"/>
            </p:cNvSpPr>
            <p:nvPr/>
          </p:nvSpPr>
          <p:spPr bwMode="auto">
            <a:xfrm rot="1636606">
              <a:off x="768" y="336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LHCb</a:t>
              </a:r>
            </a:p>
          </p:txBody>
        </p:sp>
        <p:sp>
          <p:nvSpPr>
            <p:cNvPr id="337937" name="WordArt 17"/>
            <p:cNvSpPr>
              <a:spLocks noChangeArrowheads="1" noChangeShapeType="1" noTextEdit="1"/>
            </p:cNvSpPr>
            <p:nvPr/>
          </p:nvSpPr>
          <p:spPr bwMode="auto">
            <a:xfrm rot="1678769">
              <a:off x="96" y="528"/>
              <a:ext cx="192" cy="144"/>
            </a:xfrm>
            <a:prstGeom prst="rect">
              <a:avLst/>
            </a:prstGeom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pPr algn="ctr"/>
              <a:r>
                <a:rPr lang="en-GB" sz="1000" kern="10" spc="200">
                  <a:ln w="9525" cap="sq">
                    <a:noFill/>
                    <a:round/>
                    <a:headEnd type="none" w="sm" len="sm"/>
                    <a:tailEnd type="none" w="sm" len="sm"/>
                  </a:ln>
                  <a:effectLst>
                    <a:outerShdw dist="45791" dir="3378596" algn="ctr" rotWithShape="0">
                      <a:srgbClr val="4D4D4D">
                        <a:alpha val="80000"/>
                      </a:srgbClr>
                    </a:outerShdw>
                  </a:effectLst>
                  <a:latin typeface="Arial Black"/>
                </a:rPr>
                <a:t>ALICE</a:t>
              </a:r>
            </a:p>
          </p:txBody>
        </p:sp>
      </p:grpSp>
      <p:grpSp>
        <p:nvGrpSpPr>
          <p:cNvPr id="337944" name="Group 24"/>
          <p:cNvGrpSpPr>
            <a:grpSpLocks/>
          </p:cNvGrpSpPr>
          <p:nvPr/>
        </p:nvGrpSpPr>
        <p:grpSpPr bwMode="auto">
          <a:xfrm>
            <a:off x="2370138" y="1581150"/>
            <a:ext cx="6811962" cy="3448050"/>
            <a:chOff x="1493" y="996"/>
            <a:chExt cx="4291" cy="2172"/>
          </a:xfrm>
        </p:grpSpPr>
        <p:grpSp>
          <p:nvGrpSpPr>
            <p:cNvPr id="337939" name="Group 19"/>
            <p:cNvGrpSpPr>
              <a:grpSpLocks/>
            </p:cNvGrpSpPr>
            <p:nvPr/>
          </p:nvGrpSpPr>
          <p:grpSpPr bwMode="auto">
            <a:xfrm>
              <a:off x="1493" y="996"/>
              <a:ext cx="4267" cy="2172"/>
              <a:chOff x="1493" y="996"/>
              <a:chExt cx="4267" cy="2172"/>
            </a:xfrm>
          </p:grpSpPr>
          <p:pic>
            <p:nvPicPr>
              <p:cNvPr id="337928" name="Picture 8"/>
              <p:cNvPicPr>
                <a:picLocks noChangeAspect="1" noChangeArrowheads="1"/>
              </p:cNvPicPr>
              <p:nvPr/>
            </p:nvPicPr>
            <p:blipFill>
              <a:blip r:embed="rId3"/>
              <a:srcRect/>
              <a:stretch>
                <a:fillRect/>
              </a:stretch>
            </p:blipFill>
            <p:spPr bwMode="auto">
              <a:xfrm>
                <a:off x="1493" y="996"/>
                <a:ext cx="4250" cy="1311"/>
              </a:xfrm>
              <a:prstGeom prst="rect">
                <a:avLst/>
              </a:prstGeom>
              <a:noFill/>
              <a:ln w="12700" cap="sq">
                <a:noFill/>
                <a:miter lim="800000"/>
                <a:headEnd type="none" w="sm" len="sm"/>
                <a:tailEnd type="none" w="sm" len="sm"/>
              </a:ln>
              <a:effectLst/>
            </p:spPr>
          </p:pic>
          <p:sp>
            <p:nvSpPr>
              <p:cNvPr id="337938" name="Rectangle 18"/>
              <p:cNvSpPr>
                <a:spLocks noChangeArrowheads="1"/>
              </p:cNvSpPr>
              <p:nvPr/>
            </p:nvSpPr>
            <p:spPr bwMode="auto">
              <a:xfrm>
                <a:off x="3024" y="2304"/>
                <a:ext cx="2736" cy="86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>
                <a:outerShdw dist="35921" dir="2700000" algn="ctr" rotWithShape="0">
                  <a:schemeClr val="bg1"/>
                </a:outerShdw>
              </a:effectLst>
            </p:spPr>
            <p:txBody>
              <a:bodyPr/>
              <a:lstStyle/>
              <a:p>
                <a:pPr marL="342900" indent="-342900" algn="r">
                  <a:spcBef>
                    <a:spcPct val="20000"/>
                  </a:spcBef>
                  <a:buClr>
                    <a:schemeClr val="accent1"/>
                  </a:buClr>
                  <a:buSzPct val="75000"/>
                  <a:buFont typeface="Wingdings" pitchFamily="2" charset="2"/>
                  <a:buNone/>
                </a:pPr>
                <a:r>
                  <a:rPr kumimoji="1" lang="en-US" sz="1200">
                    <a:latin typeface="Tahoma" pitchFamily="34" charset="0"/>
                  </a:rPr>
                  <a:t>MBB: Main Dipole</a:t>
                </a:r>
              </a:p>
              <a:p>
                <a:pPr marL="342900" indent="-342900" algn="r">
                  <a:spcBef>
                    <a:spcPct val="20000"/>
                  </a:spcBef>
                  <a:buClr>
                    <a:schemeClr val="accent1"/>
                  </a:buClr>
                  <a:buSzPct val="75000"/>
                  <a:buFont typeface="Wingdings" pitchFamily="2" charset="2"/>
                  <a:buNone/>
                </a:pPr>
                <a:r>
                  <a:rPr kumimoji="1" lang="en-US" sz="1200">
                    <a:latin typeface="Tahoma" pitchFamily="34" charset="0"/>
                  </a:rPr>
                  <a:t>MQ: Main Quadrupole</a:t>
                </a:r>
              </a:p>
              <a:p>
                <a:pPr marL="342900" indent="-342900" algn="r">
                  <a:spcBef>
                    <a:spcPct val="20000"/>
                  </a:spcBef>
                  <a:buClr>
                    <a:schemeClr val="accent1"/>
                  </a:buClr>
                  <a:buSzPct val="75000"/>
                  <a:buFont typeface="Wingdings" pitchFamily="2" charset="2"/>
                  <a:buNone/>
                </a:pPr>
                <a:r>
                  <a:rPr kumimoji="1" lang="en-US" sz="1200">
                    <a:latin typeface="Tahoma" pitchFamily="34" charset="0"/>
                  </a:rPr>
                  <a:t>MQT: Trim Quadrupole</a:t>
                </a:r>
              </a:p>
              <a:p>
                <a:pPr marL="342900" indent="-342900" algn="r">
                  <a:spcBef>
                    <a:spcPct val="20000"/>
                  </a:spcBef>
                  <a:buClr>
                    <a:schemeClr val="accent1"/>
                  </a:buClr>
                  <a:buSzPct val="75000"/>
                  <a:buFont typeface="Wingdings" pitchFamily="2" charset="2"/>
                  <a:buNone/>
                </a:pPr>
                <a:r>
                  <a:rPr kumimoji="1" lang="en-US" sz="1200">
                    <a:latin typeface="Tahoma" pitchFamily="34" charset="0"/>
                  </a:rPr>
                  <a:t>MQS: Skew Trim Quadrupole</a:t>
                </a:r>
              </a:p>
              <a:p>
                <a:pPr marL="342900" indent="-342900" algn="r">
                  <a:spcBef>
                    <a:spcPct val="20000"/>
                  </a:spcBef>
                  <a:buClr>
                    <a:schemeClr val="accent1"/>
                  </a:buClr>
                  <a:buSzPct val="75000"/>
                  <a:buFont typeface="Wingdings" pitchFamily="2" charset="2"/>
                  <a:buNone/>
                </a:pPr>
                <a:r>
                  <a:rPr kumimoji="1" lang="en-US" sz="1200">
                    <a:latin typeface="Tahoma" pitchFamily="34" charset="0"/>
                  </a:rPr>
                  <a:t>MO: Lattice Octupole</a:t>
                </a:r>
              </a:p>
              <a:p>
                <a:pPr marL="342900" indent="-342900" algn="r">
                  <a:spcBef>
                    <a:spcPct val="20000"/>
                  </a:spcBef>
                  <a:buClr>
                    <a:schemeClr val="accent1"/>
                  </a:buClr>
                  <a:buSzPct val="75000"/>
                  <a:buFont typeface="Wingdings" pitchFamily="2" charset="2"/>
                  <a:buNone/>
                </a:pPr>
                <a:r>
                  <a:rPr kumimoji="1" lang="en-US" sz="1200">
                    <a:latin typeface="Tahoma" pitchFamily="34" charset="0"/>
                  </a:rPr>
                  <a:t>MSCB: Sextupole (Skew Sextupole)+Orbit Corrector</a:t>
                </a:r>
              </a:p>
              <a:p>
                <a:pPr marL="342900" indent="-342900" algn="r">
                  <a:spcBef>
                    <a:spcPct val="20000"/>
                  </a:spcBef>
                  <a:buClr>
                    <a:schemeClr val="accent1"/>
                  </a:buClr>
                  <a:buSzPct val="75000"/>
                  <a:buFont typeface="Wingdings" pitchFamily="2" charset="2"/>
                  <a:buNone/>
                </a:pPr>
                <a:r>
                  <a:rPr kumimoji="1" lang="en-US" sz="1200">
                    <a:latin typeface="Tahoma" pitchFamily="34" charset="0"/>
                  </a:rPr>
                  <a:t>MCS: Spool Piece Sextupole</a:t>
                </a:r>
              </a:p>
              <a:p>
                <a:pPr marL="342900" indent="-342900" algn="r">
                  <a:spcBef>
                    <a:spcPct val="20000"/>
                  </a:spcBef>
                  <a:buClr>
                    <a:schemeClr val="accent1"/>
                  </a:buClr>
                  <a:buSzPct val="75000"/>
                  <a:buFont typeface="Wingdings" pitchFamily="2" charset="2"/>
                  <a:buNone/>
                </a:pPr>
                <a:r>
                  <a:rPr kumimoji="1" lang="en-US" sz="1200">
                    <a:latin typeface="Tahoma" pitchFamily="34" charset="0"/>
                  </a:rPr>
                  <a:t>MCDO: Spool Piece Octupole + Decapole</a:t>
                </a:r>
              </a:p>
              <a:p>
                <a:pPr marL="342900" indent="-342900" algn="r">
                  <a:spcBef>
                    <a:spcPct val="20000"/>
                  </a:spcBef>
                  <a:buClr>
                    <a:schemeClr val="accent1"/>
                  </a:buClr>
                  <a:buSzPct val="75000"/>
                  <a:buFont typeface="Wingdings" pitchFamily="2" charset="2"/>
                  <a:buNone/>
                </a:pPr>
                <a:r>
                  <a:rPr kumimoji="1" lang="en-US" sz="1200">
                    <a:latin typeface="Tahoma" pitchFamily="34" charset="0"/>
                  </a:rPr>
                  <a:t>(BPM: Beam Position Monitor)</a:t>
                </a:r>
              </a:p>
              <a:p>
                <a:pPr marL="342900" indent="-342900" algn="r">
                  <a:spcBef>
                    <a:spcPct val="20000"/>
                  </a:spcBef>
                  <a:buClr>
                    <a:schemeClr val="accent1"/>
                  </a:buClr>
                  <a:buSzPct val="75000"/>
                  <a:buFont typeface="Wingdings" pitchFamily="2" charset="2"/>
                  <a:buNone/>
                </a:pPr>
                <a:endParaRPr kumimoji="1" lang="en-US" sz="1200">
                  <a:latin typeface="Tahoma" pitchFamily="34" charset="0"/>
                </a:endParaRPr>
              </a:p>
            </p:txBody>
          </p:sp>
        </p:grpSp>
        <p:sp>
          <p:nvSpPr>
            <p:cNvPr id="337940" name="Rectangle 20"/>
            <p:cNvSpPr>
              <a:spLocks noChangeArrowheads="1"/>
            </p:cNvSpPr>
            <p:nvPr/>
          </p:nvSpPr>
          <p:spPr bwMode="auto">
            <a:xfrm>
              <a:off x="5328" y="2160"/>
              <a:ext cx="456" cy="154"/>
            </a:xfrm>
            <a:prstGeom prst="rect">
              <a:avLst/>
            </a:prstGeom>
            <a:noFill/>
            <a:ln w="12700" cap="sq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r>
                <a:rPr lang="en-US" sz="1000">
                  <a:solidFill>
                    <a:schemeClr val="bg1"/>
                  </a:solidFill>
                </a:rPr>
                <a:t>LHC TDR</a:t>
              </a:r>
            </a:p>
          </p:txBody>
        </p:sp>
        <p:sp>
          <p:nvSpPr>
            <p:cNvPr id="337943" name="Text Box 23"/>
            <p:cNvSpPr txBox="1">
              <a:spLocks noChangeArrowheads="1"/>
            </p:cNvSpPr>
            <p:nvPr/>
          </p:nvSpPr>
          <p:spPr bwMode="auto">
            <a:xfrm>
              <a:off x="4694" y="1187"/>
              <a:ext cx="410" cy="212"/>
            </a:xfrm>
            <a:prstGeom prst="rect">
              <a:avLst/>
            </a:prstGeom>
            <a:solidFill>
              <a:schemeClr val="accent1"/>
            </a:solidFill>
            <a:ln w="12700" cap="sq">
              <a:noFill/>
              <a:miter lim="800000"/>
              <a:headEnd type="none" w="sm" len="sm"/>
              <a:tailEnd type="none" w="sm" len="sm"/>
            </a:ln>
            <a:effectLst/>
          </p:spPr>
          <p:txBody>
            <a:bodyPr wrap="none">
              <a:spAutoFit/>
            </a:bodyPr>
            <a:lstStyle/>
            <a:p>
              <a:r>
                <a:rPr lang="en-US" sz="1600">
                  <a:solidFill>
                    <a:schemeClr val="bg1"/>
                  </a:solidFill>
                  <a:latin typeface="Tahoma" pitchFamily="34" charset="0"/>
                </a:rPr>
                <a:t>1.9 K</a:t>
              </a:r>
            </a:p>
          </p:txBody>
        </p:sp>
      </p:grp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27.5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5.7|29.1|24.3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51.4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16.4|3.8|2.2|19.7|5|3.1|0.8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|16.3|11.7|7.1|20.8"/>
</p:tagLst>
</file>

<file path=ppt/theme/theme1.xml><?xml version="1.0" encoding="utf-8"?>
<a:theme xmlns:a="http://schemas.openxmlformats.org/drawingml/2006/main" name="Glowing puzzle pieces design template">
  <a:themeElements>
    <a:clrScheme name="Glowing puzzle pieces design template 1">
      <a:dk1>
        <a:srgbClr val="000000"/>
      </a:dk1>
      <a:lt1>
        <a:srgbClr val="FFFFFF"/>
      </a:lt1>
      <a:dk2>
        <a:srgbClr val="000000"/>
      </a:dk2>
      <a:lt2>
        <a:srgbClr val="E8EDF2"/>
      </a:lt2>
      <a:accent1>
        <a:srgbClr val="D8E1EC"/>
      </a:accent1>
      <a:accent2>
        <a:srgbClr val="CFD795"/>
      </a:accent2>
      <a:accent3>
        <a:srgbClr val="AAAAAA"/>
      </a:accent3>
      <a:accent4>
        <a:srgbClr val="DADADA"/>
      </a:accent4>
      <a:accent5>
        <a:srgbClr val="E9EEF4"/>
      </a:accent5>
      <a:accent6>
        <a:srgbClr val="BBC387"/>
      </a:accent6>
      <a:hlink>
        <a:srgbClr val="D59F07"/>
      </a:hlink>
      <a:folHlink>
        <a:srgbClr val="94B26C"/>
      </a:folHlink>
    </a:clrScheme>
    <a:fontScheme name="Glowing puzzle pieces design template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12700" cap="sq" cmpd="sng" algn="ctr">
          <a:solidFill>
            <a:schemeClr val="tx1"/>
          </a:solidFill>
          <a:prstDash val="solid"/>
          <a:round/>
          <a:headEnd type="none" w="sm" len="sm"/>
          <a:tailEnd type="none" w="sm" len="sm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12700" cap="sq" cmpd="sng" algn="ctr">
          <a:solidFill>
            <a:schemeClr val="tx1"/>
          </a:solidFill>
          <a:prstDash val="solid"/>
          <a:round/>
          <a:headEnd type="none" w="sm" len="sm"/>
          <a:tailEnd type="none" w="sm" len="sm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lnDef>
  </a:objectDefaults>
  <a:extraClrSchemeLst>
    <a:extraClrScheme>
      <a:clrScheme name="Glowing puzzle pieces design template 1">
        <a:dk1>
          <a:srgbClr val="000000"/>
        </a:dk1>
        <a:lt1>
          <a:srgbClr val="FFFFFF"/>
        </a:lt1>
        <a:dk2>
          <a:srgbClr val="000000"/>
        </a:dk2>
        <a:lt2>
          <a:srgbClr val="E8EDF2"/>
        </a:lt2>
        <a:accent1>
          <a:srgbClr val="D8E1EC"/>
        </a:accent1>
        <a:accent2>
          <a:srgbClr val="CFD795"/>
        </a:accent2>
        <a:accent3>
          <a:srgbClr val="AAAAAA"/>
        </a:accent3>
        <a:accent4>
          <a:srgbClr val="DADADA"/>
        </a:accent4>
        <a:accent5>
          <a:srgbClr val="E9EEF4"/>
        </a:accent5>
        <a:accent6>
          <a:srgbClr val="BBC387"/>
        </a:accent6>
        <a:hlink>
          <a:srgbClr val="D59F07"/>
        </a:hlink>
        <a:folHlink>
          <a:srgbClr val="94B26C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Glowing puzzle pieces design template</Template>
  <TotalTime>14973</TotalTime>
  <Words>4379</Words>
  <Application>Microsoft PowerPoint</Application>
  <PresentationFormat>On-screen Show (4:3)</PresentationFormat>
  <Paragraphs>1584</Paragraphs>
  <Slides>61</Slides>
  <Notes>11</Notes>
  <HiddenSlides>0</HiddenSlides>
  <MMClips>4</MMClips>
  <ScaleCrop>false</ScaleCrop>
  <HeadingPairs>
    <vt:vector size="6" baseType="variant">
      <vt:variant>
        <vt:lpstr>Theme</vt:lpstr>
      </vt:variant>
      <vt:variant>
        <vt:i4>1</vt:i4>
      </vt:variant>
      <vt:variant>
        <vt:lpstr>Embedded OLE Servers</vt:lpstr>
      </vt:variant>
      <vt:variant>
        <vt:i4>3</vt:i4>
      </vt:variant>
      <vt:variant>
        <vt:lpstr>Slide Titles</vt:lpstr>
      </vt:variant>
      <vt:variant>
        <vt:i4>61</vt:i4>
      </vt:variant>
    </vt:vector>
  </HeadingPairs>
  <TitlesOfParts>
    <vt:vector size="65" baseType="lpstr">
      <vt:lpstr>Glowing puzzle pieces design template</vt:lpstr>
      <vt:lpstr>Microsoft Equation 3.0</vt:lpstr>
      <vt:lpstr>Equation</vt:lpstr>
      <vt:lpstr>Visio</vt:lpstr>
      <vt:lpstr>Slide 1</vt:lpstr>
      <vt:lpstr>Content</vt:lpstr>
      <vt:lpstr>Accelerator complex for p</vt:lpstr>
      <vt:lpstr>Slide 4</vt:lpstr>
      <vt:lpstr>Slide 5</vt:lpstr>
      <vt:lpstr>Slide 6</vt:lpstr>
      <vt:lpstr>Slide 7</vt:lpstr>
      <vt:lpstr>Slide 8</vt:lpstr>
      <vt:lpstr>Slide 9</vt:lpstr>
      <vt:lpstr>Slide 10</vt:lpstr>
      <vt:lpstr>Contents</vt:lpstr>
      <vt:lpstr>Energy Stored in the Magnets</vt:lpstr>
      <vt:lpstr>Energy Stored in the Magnets</vt:lpstr>
      <vt:lpstr>Energy Stored in the Magnets: Quench &amp; Quench Protection System</vt:lpstr>
      <vt:lpstr>Energy Stored in the Magnets: Quench &amp; Quench Protection System</vt:lpstr>
      <vt:lpstr>Energy Stored in the Magnets: Quench &amp; Quench Protection System</vt:lpstr>
      <vt:lpstr>Magnet Energy: Energy Extraction System</vt:lpstr>
      <vt:lpstr>Magnet Energy: Power Interlock Controller</vt:lpstr>
      <vt:lpstr>Contents</vt:lpstr>
      <vt:lpstr>Energy Stored in the Beams</vt:lpstr>
      <vt:lpstr>Energy Stored in the Beams</vt:lpstr>
      <vt:lpstr>Energy Stored in the Beams: Beam Dump System</vt:lpstr>
      <vt:lpstr>Slide 23</vt:lpstr>
      <vt:lpstr>Energy Stored in the Beams: Collimation System</vt:lpstr>
      <vt:lpstr>Contents</vt:lpstr>
      <vt:lpstr>Machine Protection System</vt:lpstr>
      <vt:lpstr>Machine Protection System: Beam Interlock</vt:lpstr>
      <vt:lpstr>Contents</vt:lpstr>
      <vt:lpstr>Overall Strategy for Commissioning</vt:lpstr>
      <vt:lpstr>Hardware Commissioning Status</vt:lpstr>
      <vt:lpstr>Overall Strategy for Commissioning</vt:lpstr>
      <vt:lpstr>Overall Strategy for Commissioning</vt:lpstr>
      <vt:lpstr>Beam Commissioning with p+</vt:lpstr>
      <vt:lpstr>Beam Commissioning with p+ Stage A</vt:lpstr>
      <vt:lpstr>Beam Commissioning with p+ Stage A</vt:lpstr>
      <vt:lpstr>Beam Commissioning in the Injectors</vt:lpstr>
      <vt:lpstr>Beam Commissioning in the Injectors</vt:lpstr>
      <vt:lpstr>Beam Commissioning in the Transfer Lines</vt:lpstr>
      <vt:lpstr>Slide 39</vt:lpstr>
      <vt:lpstr>Slide 40</vt:lpstr>
      <vt:lpstr>Slide 41</vt:lpstr>
      <vt:lpstr>Beam Commissioning with p+ Phase A: commissioning plans</vt:lpstr>
      <vt:lpstr>Beam Commissioning with p+ Stage B: Intermediate physics run</vt:lpstr>
      <vt:lpstr>Beam Commissioning with p+ Stage C&amp;D: 25 ns Operation</vt:lpstr>
      <vt:lpstr>Contents</vt:lpstr>
      <vt:lpstr>Documentation</vt:lpstr>
      <vt:lpstr>Human Resources</vt:lpstr>
      <vt:lpstr>Summary</vt:lpstr>
      <vt:lpstr>Acknowledges</vt:lpstr>
      <vt:lpstr>Hardware Commissioning Status</vt:lpstr>
      <vt:lpstr>Extra Slides</vt:lpstr>
      <vt:lpstr>Energy Stored in the Beams: Collimation System</vt:lpstr>
      <vt:lpstr>Machine Protection System: Beam Interlock</vt:lpstr>
      <vt:lpstr>Phase A.2: Circulating pilot</vt:lpstr>
      <vt:lpstr>Phase A.3: 450 GeV initial commissioning</vt:lpstr>
      <vt:lpstr>Phase A.5: 450 GeV increasing intensity</vt:lpstr>
      <vt:lpstr>Phase A.6: Two beam operation</vt:lpstr>
      <vt:lpstr>Phase A.8: Snap-back &amp; Ramp</vt:lpstr>
      <vt:lpstr>Phase A.8: Snap-back &amp; Ramp</vt:lpstr>
      <vt:lpstr>Phase A.9: Top energy checks</vt:lpstr>
      <vt:lpstr>Slide 61</vt:lpstr>
    </vt:vector>
  </TitlesOfParts>
  <Company>CERN</Company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LHC Commissioning</dc:title>
  <dc:creator>Reyes Alemany</dc:creator>
  <cp:lastModifiedBy>ralemany</cp:lastModifiedBy>
  <cp:revision>124</cp:revision>
  <dcterms:created xsi:type="dcterms:W3CDTF">2007-09-18T15:45:22Z</dcterms:created>
  <dcterms:modified xsi:type="dcterms:W3CDTF">2008-05-22T15:34:01Z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_TemplateID">
    <vt:lpwstr>TC011407991033</vt:lpwstr>
  </property>
</Properties>
</file>